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58" r:id="rId6"/>
    <p:sldId id="260" r:id="rId7"/>
    <p:sldId id="262" r:id="rId8"/>
    <p:sldId id="263" r:id="rId9"/>
    <p:sldId id="268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9937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81875-9217-4134-AD82-3CFB358B439C}" type="datetimeFigureOut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05BB0-D6C0-4BB0-8B83-AF17F7910C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46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05BB0-D6C0-4BB0-8B83-AF17F7910C7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9338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システムの目的と目標、構想、概要や主な機能など</a:t>
            </a:r>
            <a:endParaRPr kumimoji="1" lang="en-US" altLang="ja-JP" dirty="0" smtClean="0"/>
          </a:p>
          <a:p>
            <a:r>
              <a:rPr kumimoji="1" lang="ja-JP" altLang="en-US" dirty="0" smtClean="0"/>
              <a:t>業務フロー図なども用いる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05BB0-D6C0-4BB0-8B83-AF17F7910C7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7542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メリットがあったりリスクを伴うのか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05BB0-D6C0-4BB0-8B83-AF17F7910C7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954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上から順に行う</a:t>
            </a:r>
            <a:endParaRPr kumimoji="1" lang="en-US" altLang="ja-JP" dirty="0" smtClean="0"/>
          </a:p>
          <a:p>
            <a:r>
              <a:rPr kumimoji="1" lang="ja-JP" altLang="en-US" dirty="0" smtClean="0"/>
              <a:t>おおまかなスケジュール帳の作成</a:t>
            </a:r>
            <a:endParaRPr kumimoji="1" lang="en-US" altLang="ja-JP" dirty="0" smtClean="0"/>
          </a:p>
          <a:p>
            <a:r>
              <a:rPr kumimoji="1" lang="ja-JP" altLang="en-US" dirty="0" smtClean="0"/>
              <a:t>開発モデル・・・ウォータフローモデル、アジャイルなど</a:t>
            </a:r>
            <a:endParaRPr kumimoji="1" lang="en-US" altLang="ja-JP" dirty="0" smtClean="0"/>
          </a:p>
          <a:p>
            <a:r>
              <a:rPr kumimoji="1" lang="ja-JP" altLang="en-US" dirty="0" smtClean="0"/>
              <a:t>システム開発環境・・・</a:t>
            </a:r>
            <a:r>
              <a:rPr kumimoji="1" lang="en-US" altLang="ja-JP" dirty="0" smtClean="0"/>
              <a:t>OS</a:t>
            </a:r>
            <a:r>
              <a:rPr kumimoji="1" lang="ja-JP" altLang="en-US" dirty="0" err="1" smtClean="0"/>
              <a:t>、</a:t>
            </a:r>
            <a:r>
              <a:rPr kumimoji="1" lang="ja-JP" altLang="en-US" dirty="0" smtClean="0"/>
              <a:t>言語、テキストソフトなど、</a:t>
            </a:r>
            <a:endParaRPr kumimoji="1" lang="en-US" altLang="ja-JP" dirty="0" smtClean="0"/>
          </a:p>
          <a:p>
            <a:r>
              <a:rPr kumimoji="1" lang="ja-JP" altLang="en-US" dirty="0" smtClean="0"/>
              <a:t>生産物・・・概算</a:t>
            </a:r>
            <a:endParaRPr kumimoji="1" lang="en-US" altLang="ja-JP" dirty="0" smtClean="0"/>
          </a:p>
          <a:p>
            <a:r>
              <a:rPr kumimoji="1" lang="ja-JP" altLang="en-US" dirty="0" smtClean="0"/>
              <a:t>開発体制・・・メンバー、役割分担</a:t>
            </a:r>
            <a:endParaRPr kumimoji="1" lang="en-US" altLang="ja-JP" dirty="0" smtClean="0"/>
          </a:p>
          <a:p>
            <a:r>
              <a:rPr kumimoji="1" lang="ja-JP" altLang="en-US" dirty="0" smtClean="0"/>
              <a:t>システム開発上</a:t>
            </a:r>
            <a:endParaRPr kumimoji="1" lang="en-US" altLang="ja-JP" dirty="0" smtClean="0"/>
          </a:p>
          <a:p>
            <a:r>
              <a:rPr kumimoji="1" lang="ja-JP" altLang="en-US" dirty="0" smtClean="0"/>
              <a:t>納期の設定・・・細かなもの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05BB0-D6C0-4BB0-8B83-AF17F7910C7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476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５から６、３から６の作業が終了していないと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に進めない</a:t>
            </a:r>
            <a:endParaRPr kumimoji="1" lang="en-US" altLang="ja-JP" dirty="0" smtClean="0"/>
          </a:p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5</a:t>
            </a:r>
            <a:r>
              <a:rPr kumimoji="1" lang="ja-JP" altLang="en-US" dirty="0" err="1" smtClean="0"/>
              <a:t>まで</a:t>
            </a:r>
            <a:r>
              <a:rPr kumimoji="1" lang="ja-JP" altLang="en-US" dirty="0" smtClean="0"/>
              <a:t>最大で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分かかる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並列して行われる作業にはダミーを用いる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ダミーは黒の点線</a:t>
            </a:r>
            <a:endParaRPr kumimoji="1" lang="en-US" altLang="ja-JP" dirty="0" smtClean="0"/>
          </a:p>
          <a:p>
            <a:r>
              <a:rPr kumimoji="1" lang="ja-JP" altLang="en-US" dirty="0" smtClean="0"/>
              <a:t>同じノードから同じノードへ矢印を伸ばすのは規格外</a:t>
            </a:r>
            <a:endParaRPr kumimoji="1" lang="en-US" altLang="ja-JP" dirty="0" smtClean="0"/>
          </a:p>
          <a:p>
            <a:r>
              <a:rPr kumimoji="1" lang="ja-JP" altLang="en-US" dirty="0" smtClean="0"/>
              <a:t>２から４と２から５を同時作業できることを意味する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実際の開発では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のモジュールに一人、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から５のモジュールに一人が担当する</a:t>
            </a:r>
            <a:endParaRPr kumimoji="1" lang="en-US" altLang="ja-JP" dirty="0" smtClean="0"/>
          </a:p>
          <a:p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から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の作業をクリティカルパスという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405BB0-D6C0-4BB0-8B83-AF17F7910C7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772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D393-1F17-48FE-A4EB-FC8565483DAC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707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C5F2A-6F45-4E29-A674-55A27E38378A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83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5CEB9-D0A7-4619-8001-D23688FA34D4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58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6B796-3447-4D93-B4CA-EB1AB06ED7A1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751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6A51-3D92-4549-A83D-B12BAD223868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35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6A26D-7ABA-4D05-835F-97EBFA7FA195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09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5BCC9-EB16-4BB4-8530-667C08820B67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54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1A9F-86FC-4F93-836F-F9EEC940E2BC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3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112F6-8A7B-4106-914C-CC164DD10FF5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79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A996B-A8DC-4FAE-B77F-5F1FB49A1FDC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538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3272-03A0-4423-B43B-6517ACC51151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29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9DF45-A1E1-4181-B500-8C4FC8F9314E}" type="datetime1">
              <a:rPr kumimoji="1" lang="ja-JP" altLang="en-US" smtClean="0"/>
              <a:t>2015/11/30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91EF9-DDF0-405B-A742-FFBFA0F4A1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20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第</a:t>
            </a:r>
            <a:r>
              <a:rPr lang="en-US" altLang="ja-JP" dirty="0" smtClean="0"/>
              <a:t>9</a:t>
            </a:r>
            <a:r>
              <a:rPr lang="ja-JP" altLang="en-US" dirty="0"/>
              <a:t>章</a:t>
            </a:r>
            <a:br>
              <a:rPr lang="ja-JP" altLang="en-US" dirty="0"/>
            </a:br>
            <a:r>
              <a:rPr lang="ja-JP" altLang="en-US" dirty="0" smtClean="0"/>
              <a:t>システム要件定義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ja-JP" altLang="en-US" sz="4300" dirty="0"/>
              <a:t>ずっと</a:t>
            </a:r>
            <a:r>
              <a:rPr lang="ja-JP" altLang="en-US" sz="4300" dirty="0" smtClean="0"/>
              <a:t>受けたかった</a:t>
            </a:r>
            <a:endParaRPr lang="en-US" altLang="ja-JP" sz="4300" dirty="0" smtClean="0"/>
          </a:p>
          <a:p>
            <a:r>
              <a:rPr lang="ja-JP" altLang="en-US" sz="4300" dirty="0" smtClean="0"/>
              <a:t>ソフトウェアエンジニアリング</a:t>
            </a:r>
            <a:r>
              <a:rPr lang="ja-JP" altLang="en-US" sz="4300" dirty="0"/>
              <a:t>の授業２</a:t>
            </a:r>
          </a:p>
          <a:p>
            <a:r>
              <a:rPr lang="ja-JP" altLang="en-US" sz="4300" dirty="0"/>
              <a:t>鶴保　征城　駒谷　</a:t>
            </a:r>
            <a:r>
              <a:rPr lang="ja-JP" altLang="en-US" sz="4300" dirty="0" smtClean="0"/>
              <a:t>昇一</a:t>
            </a:r>
            <a:endParaRPr lang="ja-JP" altLang="en-US" sz="43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66486" y="5560541"/>
            <a:ext cx="2331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60181052</a:t>
            </a:r>
            <a:r>
              <a:rPr lang="ja-JP" altLang="en-US" dirty="0"/>
              <a:t>　宮崎智</a:t>
            </a:r>
            <a:r>
              <a:rPr lang="ja-JP" altLang="en-US" dirty="0" smtClean="0"/>
              <a:t>己</a:t>
            </a:r>
            <a:endParaRPr lang="ja-JP" altLang="en-US" b="0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620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ユーザとお客様の</a:t>
            </a:r>
            <a:r>
              <a:rPr lang="ja-JP" altLang="en-US" dirty="0" smtClean="0"/>
              <a:t>関係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ja-JP" altLang="en-US" dirty="0"/>
              <a:t>ユーザ・・・情報システムを実際に使う</a:t>
            </a:r>
            <a:r>
              <a:rPr lang="ja-JP" altLang="en-US" dirty="0" smtClean="0"/>
              <a:t>人</a:t>
            </a:r>
            <a:endParaRPr lang="en-US" altLang="ja-JP" dirty="0"/>
          </a:p>
          <a:p>
            <a:pPr marL="0" indent="0" fontAlgn="base">
              <a:buNone/>
            </a:pPr>
            <a:r>
              <a:rPr lang="ja-JP" altLang="en-US" dirty="0" smtClean="0"/>
              <a:t> 例）駅の券売機</a:t>
            </a:r>
            <a:r>
              <a:rPr lang="ja-JP" altLang="en-US" dirty="0"/>
              <a:t>で切符を購入する</a:t>
            </a:r>
            <a:r>
              <a:rPr lang="ja-JP" altLang="en-US" dirty="0" smtClean="0"/>
              <a:t>人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       </a:t>
            </a:r>
            <a:r>
              <a:rPr lang="ja-JP" altLang="en-US" dirty="0" smtClean="0"/>
              <a:t>駅の券売機を運用している駅員</a:t>
            </a:r>
            <a:endParaRPr lang="en-US" altLang="ja-JP" dirty="0" smtClean="0"/>
          </a:p>
          <a:p>
            <a:pPr marL="0" indent="0">
              <a:buNone/>
            </a:pPr>
            <a:endParaRPr lang="ja-JP" altLang="en-US" dirty="0"/>
          </a:p>
          <a:p>
            <a:pPr fontAlgn="base"/>
            <a:r>
              <a:rPr lang="ja-JP" altLang="en-US" dirty="0"/>
              <a:t>お客様・・・情報システムの発注者</a:t>
            </a:r>
          </a:p>
          <a:p>
            <a:pPr marL="0" indent="0">
              <a:buNone/>
            </a:pPr>
            <a:r>
              <a:rPr lang="ja-JP" altLang="en-US" dirty="0" smtClean="0"/>
              <a:t> 例）駅の券売機</a:t>
            </a:r>
            <a:r>
              <a:rPr lang="ja-JP" altLang="en-US" dirty="0"/>
              <a:t>の発注をする鉄道会社の社員</a:t>
            </a:r>
          </a:p>
          <a:p>
            <a:pPr marL="0" indent="0">
              <a:buNone/>
            </a:pPr>
            <a:r>
              <a:rPr lang="ja-JP" altLang="en-US" dirty="0"/>
              <a:t/>
            </a:r>
            <a:br>
              <a:rPr lang="ja-JP" altLang="en-US" dirty="0"/>
            </a:br>
            <a:r>
              <a:rPr lang="ja-JP" altLang="en-US" dirty="0"/>
              <a:t>これらの人々のことを</a:t>
            </a:r>
          </a:p>
          <a:p>
            <a:pPr marL="0" indent="0">
              <a:buNone/>
            </a:pPr>
            <a:r>
              <a:rPr lang="ja-JP" altLang="en-US" b="1" dirty="0"/>
              <a:t>ステークホルダ（利害関係者）</a:t>
            </a:r>
            <a:r>
              <a:rPr lang="ja-JP" altLang="en-US" dirty="0"/>
              <a:t>と</a:t>
            </a:r>
            <a:r>
              <a:rPr lang="ja-JP" altLang="en-US" dirty="0" smtClean="0"/>
              <a:t>いう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良いシステム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ステークホルダが満足できるシステム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ja-JP" altLang="en-US" dirty="0" smtClean="0"/>
              <a:t>ユーザの要求を満たすものでなければならない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システム発注者だけでなく、システムを使う人の要求も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※</a:t>
            </a:r>
            <a:r>
              <a:rPr lang="ja-JP" altLang="en-US" dirty="0" smtClean="0"/>
              <a:t>悪いシステム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価格</a:t>
            </a:r>
            <a:r>
              <a:rPr lang="ja-JP" altLang="en-US" dirty="0" smtClean="0"/>
              <a:t>が高く、企業の収益を悪化させるようなシステム</a:t>
            </a:r>
            <a:endParaRPr lang="en-US" altLang="ja-JP" dirty="0"/>
          </a:p>
          <a:p>
            <a:pPr lvl="1"/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324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良い</a:t>
            </a:r>
            <a:r>
              <a:rPr lang="ja-JP" altLang="en-US" dirty="0" smtClean="0"/>
              <a:t>システムを</a:t>
            </a:r>
            <a:r>
              <a:rPr lang="ja-JP" altLang="en-US" dirty="0"/>
              <a:t>作</a:t>
            </a:r>
            <a:r>
              <a:rPr lang="ja-JP" altLang="en-US" dirty="0" smtClean="0"/>
              <a:t>るに</a:t>
            </a:r>
            <a:r>
              <a:rPr lang="ja-JP" altLang="en-US" dirty="0"/>
              <a:t>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ユーザの話を聞いて（ヒアリング）、ユーザ要求書を作成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ユーザ要求では出ていなかったが、システム化により得られる効果を考える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r>
              <a:rPr lang="ja-JP" altLang="en-US" dirty="0"/>
              <a:t>膨大</a:t>
            </a:r>
            <a:r>
              <a:rPr lang="ja-JP" altLang="en-US" dirty="0" smtClean="0"/>
              <a:t>なユーザ</a:t>
            </a:r>
            <a:r>
              <a:rPr lang="ja-JP" altLang="en-US" dirty="0"/>
              <a:t>要求から最適な部分を取り出し、</a:t>
            </a:r>
            <a:r>
              <a:rPr lang="ja-JP" altLang="en-US" dirty="0" smtClean="0"/>
              <a:t>システム</a:t>
            </a:r>
            <a:r>
              <a:rPr lang="ja-JP" altLang="en-US" dirty="0"/>
              <a:t>要件</a:t>
            </a:r>
            <a:r>
              <a:rPr lang="ja-JP" altLang="en-US" dirty="0" smtClean="0"/>
              <a:t>を決定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80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テキスト ボックス 31"/>
          <p:cNvSpPr txBox="1"/>
          <p:nvPr/>
        </p:nvSpPr>
        <p:spPr>
          <a:xfrm>
            <a:off x="3616937" y="5833685"/>
            <a:ext cx="3896927" cy="830997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ユーザからの</a:t>
            </a:r>
            <a:r>
              <a:rPr kumimoji="1" lang="ja-JP" altLang="en-US" sz="2400" smtClean="0"/>
              <a:t>要求でシステム化</a:t>
            </a:r>
            <a:r>
              <a:rPr kumimoji="1" lang="ja-JP" altLang="en-US" sz="2400" dirty="0" smtClean="0"/>
              <a:t>の対象となる部分</a:t>
            </a:r>
            <a:endParaRPr kumimoji="1" lang="ja-JP" altLang="en-US" sz="24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ユーザ要求とシステム用件の関係</a:t>
            </a:r>
            <a:endParaRPr kumimoji="1" lang="ja-JP" altLang="en-US" dirty="0"/>
          </a:p>
        </p:txBody>
      </p:sp>
      <p:sp>
        <p:nvSpPr>
          <p:cNvPr id="27" name="スライド番号プレースホルダー 3"/>
          <p:cNvSpPr txBox="1">
            <a:spLocks/>
          </p:cNvSpPr>
          <p:nvPr/>
        </p:nvSpPr>
        <p:spPr>
          <a:xfrm>
            <a:off x="6465038" y="6371462"/>
            <a:ext cx="2050312" cy="352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C91EF9-DDF0-405B-A742-FFBFA0F4A1AE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28" name="フリーフォーム 27"/>
          <p:cNvSpPr/>
          <p:nvPr/>
        </p:nvSpPr>
        <p:spPr>
          <a:xfrm>
            <a:off x="4131157" y="2664737"/>
            <a:ext cx="1163653" cy="2288366"/>
          </a:xfrm>
          <a:custGeom>
            <a:avLst/>
            <a:gdLst>
              <a:gd name="connsiteX0" fmla="*/ 528204 w 1128584"/>
              <a:gd name="connsiteY0" fmla="*/ 0 h 2186096"/>
              <a:gd name="connsiteX1" fmla="*/ 612216 w 1128584"/>
              <a:gd name="connsiteY1" fmla="*/ 66002 h 2186096"/>
              <a:gd name="connsiteX2" fmla="*/ 1128584 w 1128584"/>
              <a:gd name="connsiteY2" fmla="*/ 1093048 h 2186096"/>
              <a:gd name="connsiteX3" fmla="*/ 612216 w 1128584"/>
              <a:gd name="connsiteY3" fmla="*/ 2120094 h 2186096"/>
              <a:gd name="connsiteX4" fmla="*/ 528204 w 1128584"/>
              <a:gd name="connsiteY4" fmla="*/ 2186096 h 2186096"/>
              <a:gd name="connsiteX5" fmla="*/ 454291 w 1128584"/>
              <a:gd name="connsiteY5" fmla="*/ 2120094 h 2186096"/>
              <a:gd name="connsiteX6" fmla="*/ 0 w 1128584"/>
              <a:gd name="connsiteY6" fmla="*/ 1093048 h 2186096"/>
              <a:gd name="connsiteX7" fmla="*/ 454291 w 1128584"/>
              <a:gd name="connsiteY7" fmla="*/ 66002 h 2186096"/>
              <a:gd name="connsiteX8" fmla="*/ 528204 w 1128584"/>
              <a:gd name="connsiteY8" fmla="*/ 0 h 218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8584" h="2186096">
                <a:moveTo>
                  <a:pt x="528204" y="0"/>
                </a:moveTo>
                <a:lnTo>
                  <a:pt x="612216" y="66002"/>
                </a:lnTo>
                <a:cubicBezTo>
                  <a:pt x="934802" y="345103"/>
                  <a:pt x="1128584" y="702917"/>
                  <a:pt x="1128584" y="1093048"/>
                </a:cubicBezTo>
                <a:cubicBezTo>
                  <a:pt x="1128584" y="1483179"/>
                  <a:pt x="934802" y="1840993"/>
                  <a:pt x="612216" y="2120094"/>
                </a:cubicBezTo>
                <a:lnTo>
                  <a:pt x="528204" y="2186096"/>
                </a:lnTo>
                <a:lnTo>
                  <a:pt x="454291" y="2120094"/>
                </a:lnTo>
                <a:cubicBezTo>
                  <a:pt x="170486" y="1840993"/>
                  <a:pt x="0" y="1483179"/>
                  <a:pt x="0" y="1093048"/>
                </a:cubicBezTo>
                <a:cubicBezTo>
                  <a:pt x="0" y="702917"/>
                  <a:pt x="170486" y="345103"/>
                  <a:pt x="454291" y="66002"/>
                </a:cubicBezTo>
                <a:lnTo>
                  <a:pt x="528204" y="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9" name="フリーフォーム 28"/>
          <p:cNvSpPr/>
          <p:nvPr/>
        </p:nvSpPr>
        <p:spPr>
          <a:xfrm>
            <a:off x="642552" y="2127525"/>
            <a:ext cx="4021048" cy="3361037"/>
          </a:xfrm>
          <a:custGeom>
            <a:avLst/>
            <a:gdLst>
              <a:gd name="connsiteX0" fmla="*/ 2261287 w 3922194"/>
              <a:gd name="connsiteY0" fmla="*/ 0 h 3229232"/>
              <a:gd name="connsiteX1" fmla="*/ 3860258 w 3922194"/>
              <a:gd name="connsiteY1" fmla="*/ 472910 h 3229232"/>
              <a:gd name="connsiteX2" fmla="*/ 3922194 w 3922194"/>
              <a:gd name="connsiteY2" fmla="*/ 521568 h 3229232"/>
              <a:gd name="connsiteX3" fmla="*/ 3848281 w 3922194"/>
              <a:gd name="connsiteY3" fmla="*/ 587570 h 3229232"/>
              <a:gd name="connsiteX4" fmla="*/ 3393990 w 3922194"/>
              <a:gd name="connsiteY4" fmla="*/ 1614616 h 3229232"/>
              <a:gd name="connsiteX5" fmla="*/ 3848281 w 3922194"/>
              <a:gd name="connsiteY5" fmla="*/ 2641662 h 3229232"/>
              <a:gd name="connsiteX6" fmla="*/ 3922194 w 3922194"/>
              <a:gd name="connsiteY6" fmla="*/ 2707664 h 3229232"/>
              <a:gd name="connsiteX7" fmla="*/ 3860258 w 3922194"/>
              <a:gd name="connsiteY7" fmla="*/ 2756322 h 3229232"/>
              <a:gd name="connsiteX8" fmla="*/ 2261287 w 3922194"/>
              <a:gd name="connsiteY8" fmla="*/ 3229232 h 3229232"/>
              <a:gd name="connsiteX9" fmla="*/ 0 w 3922194"/>
              <a:gd name="connsiteY9" fmla="*/ 1614616 h 3229232"/>
              <a:gd name="connsiteX10" fmla="*/ 2261287 w 3922194"/>
              <a:gd name="connsiteY10" fmla="*/ 0 h 3229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22194" h="3229232">
                <a:moveTo>
                  <a:pt x="2261287" y="0"/>
                </a:moveTo>
                <a:cubicBezTo>
                  <a:pt x="2885724" y="0"/>
                  <a:pt x="3451046" y="180722"/>
                  <a:pt x="3860258" y="472910"/>
                </a:cubicBezTo>
                <a:lnTo>
                  <a:pt x="3922194" y="521568"/>
                </a:lnTo>
                <a:lnTo>
                  <a:pt x="3848281" y="587570"/>
                </a:lnTo>
                <a:cubicBezTo>
                  <a:pt x="3564476" y="866671"/>
                  <a:pt x="3393990" y="1224485"/>
                  <a:pt x="3393990" y="1614616"/>
                </a:cubicBezTo>
                <a:cubicBezTo>
                  <a:pt x="3393990" y="2004747"/>
                  <a:pt x="3564476" y="2362561"/>
                  <a:pt x="3848281" y="2641662"/>
                </a:cubicBezTo>
                <a:lnTo>
                  <a:pt x="3922194" y="2707664"/>
                </a:lnTo>
                <a:lnTo>
                  <a:pt x="3860258" y="2756322"/>
                </a:lnTo>
                <a:cubicBezTo>
                  <a:pt x="3451046" y="3048510"/>
                  <a:pt x="2885724" y="3229232"/>
                  <a:pt x="2261287" y="3229232"/>
                </a:cubicBezTo>
                <a:cubicBezTo>
                  <a:pt x="1012413" y="3229232"/>
                  <a:pt x="0" y="2506344"/>
                  <a:pt x="0" y="1614616"/>
                </a:cubicBezTo>
                <a:cubicBezTo>
                  <a:pt x="0" y="722888"/>
                  <a:pt x="1012413" y="0"/>
                  <a:pt x="2261287" y="0"/>
                </a:cubicBez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dirty="0" smtClean="0"/>
              <a:t>ユーザからの要求で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あっても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システム化しない部分</a:t>
            </a:r>
            <a:endParaRPr kumimoji="1" lang="ja-JP" altLang="en-US" sz="2400" dirty="0"/>
          </a:p>
        </p:txBody>
      </p:sp>
      <p:sp>
        <p:nvSpPr>
          <p:cNvPr id="30" name="フリーフォーム 29"/>
          <p:cNvSpPr/>
          <p:nvPr/>
        </p:nvSpPr>
        <p:spPr>
          <a:xfrm>
            <a:off x="4676112" y="2127525"/>
            <a:ext cx="3619391" cy="3361037"/>
          </a:xfrm>
          <a:custGeom>
            <a:avLst/>
            <a:gdLst>
              <a:gd name="connsiteX0" fmla="*/ 1461234 w 3450672"/>
              <a:gd name="connsiteY0" fmla="*/ 0 h 3229232"/>
              <a:gd name="connsiteX1" fmla="*/ 3450672 w 3450672"/>
              <a:gd name="connsiteY1" fmla="*/ 1614616 h 3229232"/>
              <a:gd name="connsiteX2" fmla="*/ 1461234 w 3450672"/>
              <a:gd name="connsiteY2" fmla="*/ 3229232 h 3229232"/>
              <a:gd name="connsiteX3" fmla="*/ 54489 w 3450672"/>
              <a:gd name="connsiteY3" fmla="*/ 2756322 h 3229232"/>
              <a:gd name="connsiteX4" fmla="*/ 0 w 3450672"/>
              <a:gd name="connsiteY4" fmla="*/ 2707664 h 3229232"/>
              <a:gd name="connsiteX5" fmla="*/ 84012 w 3450672"/>
              <a:gd name="connsiteY5" fmla="*/ 2641662 h 3229232"/>
              <a:gd name="connsiteX6" fmla="*/ 600380 w 3450672"/>
              <a:gd name="connsiteY6" fmla="*/ 1614616 h 3229232"/>
              <a:gd name="connsiteX7" fmla="*/ 84012 w 3450672"/>
              <a:gd name="connsiteY7" fmla="*/ 587570 h 3229232"/>
              <a:gd name="connsiteX8" fmla="*/ 0 w 3450672"/>
              <a:gd name="connsiteY8" fmla="*/ 521568 h 3229232"/>
              <a:gd name="connsiteX9" fmla="*/ 54489 w 3450672"/>
              <a:gd name="connsiteY9" fmla="*/ 472910 h 3229232"/>
              <a:gd name="connsiteX10" fmla="*/ 1461234 w 3450672"/>
              <a:gd name="connsiteY10" fmla="*/ 0 h 3229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50672" h="3229232">
                <a:moveTo>
                  <a:pt x="1461234" y="0"/>
                </a:moveTo>
                <a:cubicBezTo>
                  <a:pt x="2559970" y="0"/>
                  <a:pt x="3450672" y="722888"/>
                  <a:pt x="3450672" y="1614616"/>
                </a:cubicBezTo>
                <a:cubicBezTo>
                  <a:pt x="3450672" y="2506344"/>
                  <a:pt x="2559970" y="3229232"/>
                  <a:pt x="1461234" y="3229232"/>
                </a:cubicBezTo>
                <a:cubicBezTo>
                  <a:pt x="911866" y="3229232"/>
                  <a:pt x="414507" y="3048510"/>
                  <a:pt x="54489" y="2756322"/>
                </a:cubicBezTo>
                <a:lnTo>
                  <a:pt x="0" y="2707664"/>
                </a:lnTo>
                <a:lnTo>
                  <a:pt x="84012" y="2641662"/>
                </a:lnTo>
                <a:cubicBezTo>
                  <a:pt x="406598" y="2362561"/>
                  <a:pt x="600380" y="2004747"/>
                  <a:pt x="600380" y="1614616"/>
                </a:cubicBezTo>
                <a:cubicBezTo>
                  <a:pt x="600380" y="1224485"/>
                  <a:pt x="406598" y="866671"/>
                  <a:pt x="84012" y="587570"/>
                </a:cubicBezTo>
                <a:lnTo>
                  <a:pt x="0" y="521568"/>
                </a:lnTo>
                <a:lnTo>
                  <a:pt x="54489" y="472910"/>
                </a:lnTo>
                <a:cubicBezTo>
                  <a:pt x="414507" y="180722"/>
                  <a:pt x="911866" y="0"/>
                  <a:pt x="1461234" y="0"/>
                </a:cubicBez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000" dirty="0" smtClean="0"/>
              <a:t>　</a:t>
            </a:r>
            <a:r>
              <a:rPr kumimoji="1" lang="ja-JP" altLang="en-US" sz="2800" dirty="0" smtClean="0"/>
              <a:t>　</a:t>
            </a:r>
            <a:r>
              <a:rPr kumimoji="1" lang="ja-JP" altLang="en-US" sz="2400" dirty="0" smtClean="0"/>
              <a:t>要求には出ていなかったが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システム化により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改善される部分</a:t>
            </a:r>
            <a:endParaRPr kumimoji="1" lang="ja-JP" altLang="en-US" sz="2400" dirty="0"/>
          </a:p>
        </p:txBody>
      </p:sp>
      <p:cxnSp>
        <p:nvCxnSpPr>
          <p:cNvPr id="31" name="直線コネクタ 30"/>
          <p:cNvCxnSpPr>
            <a:endCxn id="32" idx="0"/>
          </p:cNvCxnSpPr>
          <p:nvPr/>
        </p:nvCxnSpPr>
        <p:spPr>
          <a:xfrm>
            <a:off x="4676112" y="3875314"/>
            <a:ext cx="889289" cy="19583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1737750" y="1926372"/>
            <a:ext cx="2257601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ユーザ要求</a:t>
            </a:r>
            <a:endParaRPr kumimoji="1" lang="ja-JP" altLang="en-US" sz="2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104451" y="1919504"/>
            <a:ext cx="2257601" cy="40011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/>
              <a:t>システム用件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848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システム要件定義書の作成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61" y="1329088"/>
            <a:ext cx="5613290" cy="5096880"/>
          </a:xfrm>
          <a:prstGeom prst="rect">
            <a:avLst/>
          </a:prstGeom>
        </p:spPr>
      </p:pic>
      <p:pic>
        <p:nvPicPr>
          <p:cNvPr id="11" name="コンテンツ プレースホルダー 10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15257" y="1329088"/>
            <a:ext cx="3108988" cy="48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21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システム開発計画書</a:t>
            </a:r>
            <a:endParaRPr kumimoji="1" lang="ja-JP" altLang="en-US" dirty="0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628650" y="1375719"/>
            <a:ext cx="7886700" cy="4801244"/>
          </a:xfrm>
        </p:spPr>
        <p:txBody>
          <a:bodyPr/>
          <a:lstStyle/>
          <a:p>
            <a:r>
              <a:rPr kumimoji="1" lang="ja-JP" altLang="en-US" dirty="0" smtClean="0"/>
              <a:t>システム構築の受注を受けることの是非を問うために、社内で審査するための資料</a:t>
            </a:r>
            <a:endParaRPr kumimoji="1" lang="en-US" altLang="ja-JP" dirty="0" smtClean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388974"/>
            <a:ext cx="7535047" cy="394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開発計画書の構成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納期の設定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開発モデル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シ</a:t>
            </a:r>
            <a:r>
              <a:rPr kumimoji="1" lang="ja-JP" altLang="en-US" dirty="0" smtClean="0"/>
              <a:t>ステム開発環境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生産物の</a:t>
            </a:r>
            <a:r>
              <a:rPr lang="ja-JP" altLang="en-US" dirty="0" smtClean="0"/>
              <a:t>規模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開発体制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システム開発</a:t>
            </a:r>
            <a:r>
              <a:rPr kumimoji="1" lang="ja-JP" altLang="en-US" dirty="0"/>
              <a:t>上</a:t>
            </a:r>
            <a:r>
              <a:rPr kumimoji="1" lang="ja-JP" altLang="en-US" dirty="0" smtClean="0"/>
              <a:t>の留意点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納期の設定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想定される</a:t>
            </a:r>
            <a:r>
              <a:rPr kumimoji="1" lang="ja-JP" altLang="en-US" dirty="0"/>
              <a:t>リスク</a:t>
            </a:r>
            <a:r>
              <a:rPr kumimoji="1" lang="ja-JP" altLang="en-US" dirty="0" smtClean="0"/>
              <a:t>と</a:t>
            </a:r>
            <a:r>
              <a:rPr kumimoji="1" lang="ja-JP" altLang="en-US" dirty="0"/>
              <a:t>対策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74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納期の設定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PERT</a:t>
            </a:r>
            <a:r>
              <a:rPr kumimoji="1" lang="ja-JP" altLang="en-US" dirty="0" smtClean="0"/>
              <a:t>図とガントチャートを用いる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r>
              <a:rPr kumimoji="1" lang="en-US" altLang="ja-JP" dirty="0" smtClean="0"/>
              <a:t>PERT</a:t>
            </a:r>
            <a:r>
              <a:rPr kumimoji="1" lang="ja-JP" altLang="en-US" dirty="0" smtClean="0"/>
              <a:t>図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作業の手順を図で表したもの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各作業にかかる時間からプロジェクト全体の期間を求める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ガントチャート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PERT</a:t>
            </a:r>
            <a:r>
              <a:rPr lang="ja-JP" altLang="en-US" dirty="0" smtClean="0"/>
              <a:t>図を時間軸にそって作業を並べたもの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進歩状況の</a:t>
            </a:r>
            <a:r>
              <a:rPr lang="ja-JP" altLang="en-US" dirty="0"/>
              <a:t>表現</a:t>
            </a:r>
            <a:r>
              <a:rPr lang="ja-JP" altLang="en-US" dirty="0" smtClean="0"/>
              <a:t>も</a:t>
            </a:r>
            <a:r>
              <a:rPr lang="ja-JP" altLang="en-US" dirty="0"/>
              <a:t>可能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859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smtClean="0"/>
              <a:t>PERT</a:t>
            </a:r>
            <a:r>
              <a:rPr kumimoji="1" lang="ja-JP" altLang="en-US" dirty="0" smtClean="0"/>
              <a:t>図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1690689"/>
            <a:ext cx="7886700" cy="466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9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ガントチャート（スケジュール表）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28650" y="5651156"/>
            <a:ext cx="7886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作業の前後はわかりにくいが、どの作業をいつ行うかがわかりやすい</a:t>
            </a:r>
            <a:endParaRPr kumimoji="1" lang="ja-JP" altLang="en-US" sz="2400" dirty="0"/>
          </a:p>
        </p:txBody>
      </p:sp>
      <p:pic>
        <p:nvPicPr>
          <p:cNvPr id="10" name="コンテンツ プレースホルダー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3936" y="1682452"/>
            <a:ext cx="7886700" cy="396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ユーザ要求からシステム要件を決め、システム要件定義書を作成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開発計画書を作成し、システム構築の是非を問う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1EF9-DDF0-405B-A742-FFBFA0F4A1A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56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</TotalTime>
  <Words>547</Words>
  <Application>Microsoft Office PowerPoint</Application>
  <PresentationFormat>画面に合わせる (4:3)</PresentationFormat>
  <Paragraphs>107</Paragraphs>
  <Slides>12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Ｐゴシック</vt:lpstr>
      <vt:lpstr>Arial</vt:lpstr>
      <vt:lpstr>Calibri</vt:lpstr>
      <vt:lpstr>Calibri Light</vt:lpstr>
      <vt:lpstr>Office テーマ</vt:lpstr>
      <vt:lpstr>第9章 システム要件定義</vt:lpstr>
      <vt:lpstr>ユーザとお客様の関係</vt:lpstr>
      <vt:lpstr>良いシステム</vt:lpstr>
      <vt:lpstr>良いシステムを作るには</vt:lpstr>
      <vt:lpstr>ユーザ要求とシステム用件の関係</vt:lpstr>
      <vt:lpstr>システム要件定義書の作成</vt:lpstr>
      <vt:lpstr>システム開発計画書</vt:lpstr>
      <vt:lpstr>開発計画書の構成</vt:lpstr>
      <vt:lpstr>納期の設定</vt:lpstr>
      <vt:lpstr>PERT図</vt:lpstr>
      <vt:lpstr>ガントチャート（スケジュール表）</vt:lpstr>
      <vt:lpstr>まとめ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システム用件定義</dc:title>
  <dc:creator>miyazaki</dc:creator>
  <cp:lastModifiedBy>miyazaki</cp:lastModifiedBy>
  <cp:revision>20</cp:revision>
  <dcterms:created xsi:type="dcterms:W3CDTF">2015-11-30T05:08:50Z</dcterms:created>
  <dcterms:modified xsi:type="dcterms:W3CDTF">2015-11-30T09:32:46Z</dcterms:modified>
</cp:coreProperties>
</file>