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8" r:id="rId2"/>
    <p:sldId id="259" r:id="rId3"/>
    <p:sldId id="260" r:id="rId4"/>
    <p:sldId id="261" r:id="rId5"/>
    <p:sldId id="275" r:id="rId6"/>
    <p:sldId id="277" r:id="rId7"/>
    <p:sldId id="278" r:id="rId8"/>
    <p:sldId id="279" r:id="rId9"/>
    <p:sldId id="280" r:id="rId10"/>
    <p:sldId id="281" r:id="rId11"/>
    <p:sldId id="283" r:id="rId12"/>
    <p:sldId id="262" r:id="rId13"/>
    <p:sldId id="263" r:id="rId1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5" d="100"/>
          <a:sy n="35" d="100"/>
        </p:scale>
        <p:origin x="-1291" y="-51"/>
      </p:cViewPr>
      <p:guideLst>
        <p:guide orient="horz" pos="2160"/>
        <p:guide pos="2880"/>
      </p:guideLst>
    </p:cSldViewPr>
  </p:slideViewPr>
  <p:notesTextViewPr>
    <p:cViewPr>
      <p:scale>
        <a:sx n="1" d="1"/>
        <a:sy n="1" d="1"/>
      </p:scale>
      <p:origin x="0" y="0"/>
    </p:cViewPr>
  </p:notesTextViewPr>
  <p:notesViewPr>
    <p:cSldViewPr snapToGrid="0">
      <p:cViewPr varScale="1">
        <p:scale>
          <a:sx n="62" d="100"/>
          <a:sy n="62" d="100"/>
        </p:scale>
        <p:origin x="-2943" y="-69"/>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EAE43F-D6CC-4436-8194-4F6667AF11C6}" type="datetimeFigureOut">
              <a:rPr kumimoji="1" lang="ja-JP" altLang="en-US" smtClean="0"/>
              <a:t>2014/6/17</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62EB15-4F49-4FD1-913C-54139BEB252C}" type="slidenum">
              <a:rPr kumimoji="1" lang="ja-JP" altLang="en-US" smtClean="0"/>
              <a:t>‹#›</a:t>
            </a:fld>
            <a:endParaRPr kumimoji="1" lang="ja-JP" altLang="en-US"/>
          </a:p>
        </p:txBody>
      </p:sp>
    </p:spTree>
    <p:extLst>
      <p:ext uri="{BB962C8B-B14F-4D97-AF65-F5344CB8AC3E}">
        <p14:creationId xmlns:p14="http://schemas.microsoft.com/office/powerpoint/2010/main" val="21035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1772816"/>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528591"/>
            <a:ext cx="6400800" cy="2423120"/>
          </a:xfrm>
        </p:spPr>
        <p:txBody>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r>
              <a:rPr kumimoji="1" lang="ja-JP" altLang="en-US" dirty="0" smtClean="0"/>
              <a:t>マスター サブタイトルの書式設定</a:t>
            </a:r>
            <a:endParaRPr kumimoji="1" lang="ja-JP" altLang="en-US" dirty="0"/>
          </a:p>
        </p:txBody>
      </p:sp>
      <p:sp>
        <p:nvSpPr>
          <p:cNvPr id="4" name="日付プレースホルダー 3"/>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cxnSp>
        <p:nvCxnSpPr>
          <p:cNvPr id="7" name="直線コネクタ 6"/>
          <p:cNvCxnSpPr/>
          <p:nvPr/>
        </p:nvCxnSpPr>
        <p:spPr>
          <a:xfrm>
            <a:off x="539552" y="3143399"/>
            <a:ext cx="806489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コンテンツ プレースホルダー 9"/>
          <p:cNvSpPr>
            <a:spLocks noGrp="1"/>
          </p:cNvSpPr>
          <p:nvPr>
            <p:ph sz="quarter" idx="13"/>
          </p:nvPr>
        </p:nvSpPr>
        <p:spPr>
          <a:xfrm>
            <a:off x="560012" y="3143399"/>
            <a:ext cx="8044436" cy="360363"/>
          </a:xfrm>
        </p:spPr>
        <p:txBody>
          <a:bodyPr>
            <a:noAutofit/>
          </a:bodyPr>
          <a:lstStyle>
            <a:lvl1pPr marL="0" indent="0">
              <a:buNone/>
              <a:defRPr sz="1600"/>
            </a:lvl1pPr>
          </a:lstStyle>
          <a:p>
            <a:pPr lvl="0"/>
            <a:r>
              <a:rPr kumimoji="1" lang="ja-JP" altLang="en-US" dirty="0" smtClean="0"/>
              <a:t>マスター テキストの書式設定</a:t>
            </a:r>
          </a:p>
        </p:txBody>
      </p:sp>
    </p:spTree>
    <p:extLst>
      <p:ext uri="{BB962C8B-B14F-4D97-AF65-F5344CB8AC3E}">
        <p14:creationId xmlns:p14="http://schemas.microsoft.com/office/powerpoint/2010/main" val="29122581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lgn="l">
              <a:defRPr sz="3600"/>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cxnSp>
        <p:nvCxnSpPr>
          <p:cNvPr id="7" name="直線コネクタ 6"/>
          <p:cNvCxnSpPr/>
          <p:nvPr/>
        </p:nvCxnSpPr>
        <p:spPr>
          <a:xfrm>
            <a:off x="467544" y="1052736"/>
            <a:ext cx="82089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9359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349900243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4125512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40665029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185385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32457475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584440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アイコンをクリックして図を追加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598273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1466487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19255159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922114"/>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340768"/>
            <a:ext cx="8229600" cy="5112568"/>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525344"/>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4BDA9D9-8528-45D0-B92B-0C66C1096E24}" type="datetimeFigureOut">
              <a:rPr kumimoji="1" lang="ja-JP" altLang="en-US" smtClean="0"/>
              <a:t>2014/6/17</a:t>
            </a:fld>
            <a:endParaRPr kumimoji="1" lang="ja-JP" altLang="en-US"/>
          </a:p>
        </p:txBody>
      </p:sp>
      <p:sp>
        <p:nvSpPr>
          <p:cNvPr id="5" name="フッター プレースホルダー 4"/>
          <p:cNvSpPr>
            <a:spLocks noGrp="1"/>
          </p:cNvSpPr>
          <p:nvPr>
            <p:ph type="ftr" sz="quarter" idx="3"/>
          </p:nvPr>
        </p:nvSpPr>
        <p:spPr>
          <a:xfrm>
            <a:off x="3124200" y="6525344"/>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525344"/>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36A134-FB52-4310-93A9-AD439B66DE8A}" type="slidenum">
              <a:rPr kumimoji="1" lang="ja-JP" altLang="en-US" smtClean="0"/>
              <a:t>‹#›</a:t>
            </a:fld>
            <a:endParaRPr kumimoji="1" lang="ja-JP" altLang="en-US"/>
          </a:p>
        </p:txBody>
      </p:sp>
    </p:spTree>
    <p:extLst>
      <p:ext uri="{BB962C8B-B14F-4D97-AF65-F5344CB8AC3E}">
        <p14:creationId xmlns:p14="http://schemas.microsoft.com/office/powerpoint/2010/main" val="1503187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467544" y="1916832"/>
            <a:ext cx="8280920" cy="1470025"/>
          </a:xfrm>
        </p:spPr>
        <p:txBody>
          <a:bodyPr>
            <a:noAutofit/>
          </a:bodyPr>
          <a:lstStyle/>
          <a:p>
            <a:r>
              <a:rPr lang="en-US" altLang="ja-JP" sz="3200" dirty="0" smtClean="0"/>
              <a:t>How Is Video Game Development </a:t>
            </a:r>
            <a:br>
              <a:rPr lang="en-US" altLang="ja-JP" sz="3200" dirty="0" smtClean="0"/>
            </a:br>
            <a:r>
              <a:rPr lang="en-US" altLang="ja-JP" sz="3200" dirty="0" smtClean="0"/>
              <a:t>Different from Software Development</a:t>
            </a:r>
            <a:endParaRPr kumimoji="1" lang="ja-JP" altLang="en-US" sz="3200" dirty="0"/>
          </a:p>
        </p:txBody>
      </p:sp>
      <p:sp>
        <p:nvSpPr>
          <p:cNvPr id="3" name="サブタイトル 2"/>
          <p:cNvSpPr>
            <a:spLocks noGrp="1"/>
          </p:cNvSpPr>
          <p:nvPr>
            <p:ph type="subTitle" idx="1"/>
          </p:nvPr>
        </p:nvSpPr>
        <p:spPr>
          <a:xfrm>
            <a:off x="539552" y="3670176"/>
            <a:ext cx="8064896" cy="2423120"/>
          </a:xfrm>
        </p:spPr>
        <p:txBody>
          <a:bodyPr>
            <a:normAutofit fontScale="92500" lnSpcReduction="10000"/>
          </a:bodyPr>
          <a:lstStyle/>
          <a:p>
            <a:endParaRPr kumimoji="1" lang="en-US" altLang="ja-JP" dirty="0" smtClean="0"/>
          </a:p>
          <a:p>
            <a:endParaRPr lang="en-US" altLang="ja-JP" dirty="0"/>
          </a:p>
          <a:p>
            <a:endParaRPr kumimoji="1" lang="en-US" altLang="ja-JP" dirty="0" smtClean="0"/>
          </a:p>
          <a:p>
            <a:endParaRPr lang="en-US" altLang="ja-JP" dirty="0"/>
          </a:p>
          <a:p>
            <a:endParaRPr kumimoji="1" lang="en-US" altLang="ja-JP" dirty="0" smtClean="0"/>
          </a:p>
          <a:p>
            <a:endParaRPr lang="en-US" altLang="ja-JP" dirty="0"/>
          </a:p>
          <a:p>
            <a:r>
              <a:rPr kumimoji="1" lang="en-US" altLang="ja-JP" dirty="0" smtClean="0"/>
              <a:t>Emerson Murphy-Hill, Thomas Zimmerman, </a:t>
            </a:r>
            <a:r>
              <a:rPr kumimoji="1" lang="en-US" altLang="ja-JP" dirty="0" err="1" smtClean="0"/>
              <a:t>Nachiappan</a:t>
            </a:r>
            <a:r>
              <a:rPr kumimoji="1" lang="en-US" altLang="ja-JP" dirty="0" smtClean="0"/>
              <a:t> </a:t>
            </a:r>
            <a:r>
              <a:rPr kumimoji="1" lang="en-US" altLang="ja-JP" dirty="0" err="1" smtClean="0"/>
              <a:t>Nagappan</a:t>
            </a:r>
            <a:endParaRPr kumimoji="1" lang="ja-JP" altLang="en-US" dirty="0"/>
          </a:p>
        </p:txBody>
      </p:sp>
      <p:sp>
        <p:nvSpPr>
          <p:cNvPr id="4" name="コンテンツ プレースホルダー 3"/>
          <p:cNvSpPr>
            <a:spLocks noGrp="1"/>
          </p:cNvSpPr>
          <p:nvPr>
            <p:ph sz="quarter" idx="13"/>
          </p:nvPr>
        </p:nvSpPr>
        <p:spPr>
          <a:xfrm>
            <a:off x="560012" y="3140645"/>
            <a:ext cx="8044436" cy="360363"/>
          </a:xfrm>
        </p:spPr>
        <p:txBody>
          <a:bodyPr/>
          <a:lstStyle/>
          <a:p>
            <a:pPr algn="ctr"/>
            <a:r>
              <a:rPr lang="en-US" altLang="ja-JP" i="1" dirty="0" smtClean="0"/>
              <a:t>The </a:t>
            </a:r>
            <a:r>
              <a:rPr lang="en-US" altLang="ja-JP" i="1" dirty="0"/>
              <a:t>36th International Conference on Software Engineering (</a:t>
            </a:r>
            <a:r>
              <a:rPr lang="en-US" altLang="ja-JP" i="1" dirty="0" smtClean="0"/>
              <a:t>ICSE’14</a:t>
            </a:r>
            <a:r>
              <a:rPr lang="en-US" altLang="ja-JP" i="1" dirty="0"/>
              <a:t>)</a:t>
            </a:r>
            <a:endParaRPr kumimoji="1" lang="ja-JP" altLang="en-US" i="1" dirty="0"/>
          </a:p>
        </p:txBody>
      </p:sp>
      <p:pic>
        <p:nvPicPr>
          <p:cNvPr id="1032" name="Picture 8" descr="\\psf\Home\Desktop\ダウンロード.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4149080"/>
            <a:ext cx="1152525"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psf\Home\Desktop\tom.zimmerman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86693" y="4171048"/>
            <a:ext cx="1387732" cy="138773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sf\Home\Desktop\nachi_edi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72897" y="4149080"/>
            <a:ext cx="1453015" cy="13561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54016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概要</a:t>
            </a:r>
            <a:endParaRPr kumimoji="1" lang="ja-JP" altLang="en-US" dirty="0"/>
          </a:p>
        </p:txBody>
      </p:sp>
      <p:sp>
        <p:nvSpPr>
          <p:cNvPr id="3" name="コンテンツ プレースホルダー 2"/>
          <p:cNvSpPr>
            <a:spLocks noGrp="1"/>
          </p:cNvSpPr>
          <p:nvPr>
            <p:ph idx="1"/>
          </p:nvPr>
        </p:nvSpPr>
        <p:spPr>
          <a:xfrm>
            <a:off x="457199" y="1340768"/>
            <a:ext cx="8343133" cy="5112568"/>
          </a:xfrm>
        </p:spPr>
        <p:txBody>
          <a:bodyPr/>
          <a:lstStyle/>
          <a:p>
            <a:r>
              <a:rPr kumimoji="1" lang="ja-JP" altLang="en-US" dirty="0" smtClean="0"/>
              <a:t>ゲーム開発はソフトウェア産業であるのにも関わらず，ソフトウェア工学の手法があまり使われていない</a:t>
            </a:r>
            <a:endParaRPr lang="en-US" altLang="ja-JP" dirty="0"/>
          </a:p>
          <a:p>
            <a:r>
              <a:rPr kumimoji="1" lang="ja-JP" altLang="en-US" dirty="0" smtClean="0"/>
              <a:t>ゲーム開発にソフトウェア開発手法が使えるかどうかを確かめるために，ゲーム開発と一般的なソフトウェア開発の違いについて明らかにする</a:t>
            </a:r>
            <a:endParaRPr kumimoji="1" lang="en-US" altLang="ja-JP" dirty="0" smtClean="0"/>
          </a:p>
          <a:p>
            <a:endParaRPr kumimoji="1" lang="ja-JP" altLang="en-US" dirty="0"/>
          </a:p>
        </p:txBody>
      </p:sp>
    </p:spTree>
    <p:extLst>
      <p:ext uri="{BB962C8B-B14F-4D97-AF65-F5344CB8AC3E}">
        <p14:creationId xmlns:p14="http://schemas.microsoft.com/office/powerpoint/2010/main" val="41061277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調査方法</a:t>
            </a:r>
            <a:endParaRPr kumimoji="1" lang="ja-JP" altLang="en-US" dirty="0"/>
          </a:p>
        </p:txBody>
      </p:sp>
      <p:sp>
        <p:nvSpPr>
          <p:cNvPr id="3" name="コンテンツ プレースホルダー 2"/>
          <p:cNvSpPr>
            <a:spLocks noGrp="1"/>
          </p:cNvSpPr>
          <p:nvPr>
            <p:ph idx="1"/>
          </p:nvPr>
        </p:nvSpPr>
        <p:spPr>
          <a:xfrm>
            <a:off x="457199" y="1340768"/>
            <a:ext cx="8600883" cy="5452794"/>
          </a:xfrm>
        </p:spPr>
        <p:txBody>
          <a:bodyPr>
            <a:normAutofit/>
          </a:bodyPr>
          <a:lstStyle/>
          <a:p>
            <a:pPr marL="0" indent="0">
              <a:buNone/>
            </a:pPr>
            <a:r>
              <a:rPr kumimoji="1" lang="ja-JP" altLang="en-US" dirty="0" smtClean="0"/>
              <a:t>手順：</a:t>
            </a:r>
            <a:endParaRPr kumimoji="1" lang="en-US" altLang="ja-JP" dirty="0" smtClean="0"/>
          </a:p>
          <a:p>
            <a:pPr marL="514350" indent="-514350">
              <a:buFont typeface="+mj-lt"/>
              <a:buAutoNum type="arabicPeriod"/>
            </a:pPr>
            <a:r>
              <a:rPr kumimoji="1" lang="ja-JP" altLang="en-US" dirty="0" smtClean="0"/>
              <a:t>数名の開発者にインタビューを実施</a:t>
            </a:r>
            <a:endParaRPr kumimoji="1" lang="en-US" altLang="ja-JP" dirty="0" smtClean="0"/>
          </a:p>
          <a:p>
            <a:pPr marL="914400" lvl="1" indent="-514350"/>
            <a:r>
              <a:rPr lang="en-US" altLang="ja-JP" dirty="0" smtClean="0"/>
              <a:t>Game</a:t>
            </a:r>
            <a:r>
              <a:rPr lang="ja-JP" altLang="en-US" dirty="0"/>
              <a:t>開発と</a:t>
            </a:r>
            <a:r>
              <a:rPr lang="en-US" altLang="ja-JP" dirty="0"/>
              <a:t>Non-Game</a:t>
            </a:r>
            <a:r>
              <a:rPr lang="ja-JP" altLang="en-US" dirty="0" smtClean="0"/>
              <a:t>開発の違いについて質問</a:t>
            </a:r>
            <a:endParaRPr lang="en-US" altLang="ja-JP" dirty="0" smtClean="0"/>
          </a:p>
          <a:p>
            <a:pPr marL="1165225" lvl="2" indent="-365125"/>
            <a:r>
              <a:rPr lang="ja-JP" altLang="en-US" dirty="0" smtClean="0"/>
              <a:t>質問は</a:t>
            </a:r>
            <a:r>
              <a:rPr lang="en-US" altLang="ja-JP" dirty="0" smtClean="0"/>
              <a:t>SWEBOK</a:t>
            </a:r>
            <a:r>
              <a:rPr lang="ja-JP" altLang="en-US" dirty="0" smtClean="0"/>
              <a:t>や</a:t>
            </a:r>
            <a:r>
              <a:rPr lang="en-US" altLang="ja-JP" dirty="0" smtClean="0"/>
              <a:t>Humphrey</a:t>
            </a:r>
            <a:r>
              <a:rPr lang="ja-JP" altLang="en-US" dirty="0" err="1" smtClean="0"/>
              <a:t>らの</a:t>
            </a:r>
            <a:r>
              <a:rPr lang="ja-JP" altLang="en-US" dirty="0" smtClean="0"/>
              <a:t>論文の内容から考案</a:t>
            </a:r>
            <a:endParaRPr lang="en-US" altLang="ja-JP" dirty="0" smtClean="0"/>
          </a:p>
          <a:p>
            <a:pPr marL="1165225" lvl="2" indent="-365125"/>
            <a:r>
              <a:rPr lang="ja-JP" altLang="en-US" dirty="0" smtClean="0"/>
              <a:t>対象者は</a:t>
            </a:r>
            <a:r>
              <a:rPr lang="en-US" altLang="ja-JP" dirty="0" smtClean="0"/>
              <a:t>Game</a:t>
            </a:r>
            <a:r>
              <a:rPr lang="ja-JP" altLang="en-US" dirty="0" smtClean="0"/>
              <a:t>開発と</a:t>
            </a:r>
            <a:r>
              <a:rPr lang="en-US" altLang="ja-JP" dirty="0" smtClean="0"/>
              <a:t>Non-Game</a:t>
            </a:r>
            <a:r>
              <a:rPr lang="ja-JP" altLang="en-US" dirty="0" smtClean="0"/>
              <a:t>開発の両方の経験を持つ開発者（１４人）</a:t>
            </a:r>
            <a:endParaRPr kumimoji="1" lang="en-US" altLang="ja-JP" dirty="0" smtClean="0"/>
          </a:p>
          <a:p>
            <a:pPr marL="514350" indent="-514350">
              <a:buFont typeface="+mj-lt"/>
              <a:buAutoNum type="arabicPeriod"/>
            </a:pPr>
            <a:r>
              <a:rPr lang="ja-JP" altLang="en-US" dirty="0" smtClean="0"/>
              <a:t>多数の開発者にアンケートを実施</a:t>
            </a:r>
            <a:endParaRPr lang="en-US" altLang="ja-JP" dirty="0" smtClean="0"/>
          </a:p>
          <a:p>
            <a:pPr marL="914400" lvl="1" indent="-514350"/>
            <a:r>
              <a:rPr lang="ja-JP" altLang="en-US" dirty="0" smtClean="0"/>
              <a:t>インタビューの発言が正しいかを検証</a:t>
            </a:r>
            <a:endParaRPr lang="en-US" altLang="ja-JP" dirty="0" smtClean="0"/>
          </a:p>
          <a:p>
            <a:pPr marL="1314450" lvl="2" indent="-514350"/>
            <a:r>
              <a:rPr lang="ja-JP" altLang="en-US" dirty="0" smtClean="0"/>
              <a:t>インタビューに対する発言を基に質問を同意するかを質問</a:t>
            </a:r>
            <a:r>
              <a:rPr lang="en-US" altLang="ja-JP" dirty="0"/>
              <a:t/>
            </a:r>
            <a:br>
              <a:rPr lang="en-US" altLang="ja-JP" dirty="0"/>
            </a:br>
            <a:r>
              <a:rPr lang="ja-JP" altLang="en-US" dirty="0" smtClean="0"/>
              <a:t>（</a:t>
            </a:r>
            <a:r>
              <a:rPr lang="en-US" altLang="ja-JP" dirty="0" smtClean="0"/>
              <a:t>Strong</a:t>
            </a:r>
            <a:r>
              <a:rPr lang="ja-JP" altLang="en-US" dirty="0" smtClean="0"/>
              <a:t> </a:t>
            </a:r>
            <a:r>
              <a:rPr lang="en-US" altLang="ja-JP" dirty="0" smtClean="0"/>
              <a:t>Agree</a:t>
            </a:r>
            <a:r>
              <a:rPr lang="ja-JP" altLang="en-US" dirty="0" smtClean="0"/>
              <a:t>から</a:t>
            </a:r>
            <a:r>
              <a:rPr lang="en-US" altLang="ja-JP" dirty="0" smtClean="0"/>
              <a:t>Strong</a:t>
            </a:r>
            <a:r>
              <a:rPr lang="ja-JP" altLang="en-US" dirty="0" smtClean="0"/>
              <a:t> </a:t>
            </a:r>
            <a:r>
              <a:rPr lang="en-US" altLang="ja-JP" dirty="0" smtClean="0"/>
              <a:t>Disagree</a:t>
            </a:r>
            <a:r>
              <a:rPr lang="ja-JP" altLang="en-US" dirty="0" err="1" smtClean="0"/>
              <a:t>までの</a:t>
            </a:r>
            <a:r>
              <a:rPr lang="en-US" altLang="ja-JP" dirty="0" smtClean="0"/>
              <a:t>5</a:t>
            </a:r>
            <a:r>
              <a:rPr lang="ja-JP" altLang="en-US" dirty="0" smtClean="0"/>
              <a:t>段階）</a:t>
            </a:r>
            <a:endParaRPr lang="en-US" altLang="ja-JP" dirty="0" smtClean="0"/>
          </a:p>
          <a:p>
            <a:pPr marL="1314450" lvl="2" indent="-514350"/>
            <a:r>
              <a:rPr lang="ja-JP" altLang="en-US" dirty="0" smtClean="0"/>
              <a:t>対象者は</a:t>
            </a:r>
            <a:r>
              <a:rPr lang="en-US" altLang="ja-JP" dirty="0" smtClean="0"/>
              <a:t>Microsoft</a:t>
            </a:r>
            <a:r>
              <a:rPr lang="ja-JP" altLang="en-US" dirty="0" smtClean="0"/>
              <a:t>の</a:t>
            </a:r>
            <a:r>
              <a:rPr lang="en-US" altLang="ja-JP" dirty="0" smtClean="0"/>
              <a:t>Game</a:t>
            </a:r>
            <a:r>
              <a:rPr lang="ja-JP" altLang="en-US" dirty="0" smtClean="0"/>
              <a:t>開発者と</a:t>
            </a:r>
            <a:r>
              <a:rPr lang="en-US" altLang="ja-JP" dirty="0" smtClean="0"/>
              <a:t>Non-Game</a:t>
            </a:r>
            <a:r>
              <a:rPr lang="ja-JP" altLang="en-US" dirty="0" smtClean="0"/>
              <a:t>開発者</a:t>
            </a:r>
            <a:r>
              <a:rPr lang="en-US" altLang="ja-JP" dirty="0" smtClean="0"/>
              <a:t>【Office</a:t>
            </a:r>
            <a:r>
              <a:rPr lang="ja-JP" altLang="en-US" dirty="0" smtClean="0"/>
              <a:t>と</a:t>
            </a:r>
            <a:r>
              <a:rPr lang="en-US" altLang="ja-JP" dirty="0" smtClean="0"/>
              <a:t>Office</a:t>
            </a:r>
            <a:r>
              <a:rPr lang="ja-JP" altLang="en-US" smtClean="0"/>
              <a:t>以外</a:t>
            </a:r>
            <a:r>
              <a:rPr lang="ja-JP" altLang="en-US" dirty="0" smtClean="0"/>
              <a:t>の２種類を用意*</a:t>
            </a:r>
            <a:r>
              <a:rPr lang="en-US" altLang="ja-JP" dirty="0" smtClean="0"/>
              <a:t>】</a:t>
            </a:r>
            <a:r>
              <a:rPr lang="ja-JP" altLang="en-US" dirty="0" smtClean="0"/>
              <a:t>（計３６４人）</a:t>
            </a:r>
            <a:endParaRPr lang="en-US" altLang="ja-JP" dirty="0" smtClean="0"/>
          </a:p>
          <a:p>
            <a:pPr marL="1314450" lvl="2" indent="-514350"/>
            <a:r>
              <a:rPr lang="en-US" altLang="ja-JP" dirty="0" smtClean="0"/>
              <a:t>Game</a:t>
            </a:r>
            <a:r>
              <a:rPr lang="ja-JP" altLang="en-US" dirty="0" smtClean="0"/>
              <a:t>と</a:t>
            </a:r>
            <a:r>
              <a:rPr lang="en-US" altLang="ja-JP" dirty="0" smtClean="0"/>
              <a:t>Non-Game</a:t>
            </a:r>
            <a:r>
              <a:rPr lang="ja-JP" altLang="en-US" dirty="0" smtClean="0"/>
              <a:t>で比較し，</a:t>
            </a:r>
            <a:r>
              <a:rPr lang="ja-JP" altLang="en-US" dirty="0"/>
              <a:t>ウィルコクソンの順位和</a:t>
            </a:r>
            <a:r>
              <a:rPr lang="ja-JP" altLang="en-US" dirty="0" smtClean="0"/>
              <a:t>検定を行う</a:t>
            </a:r>
            <a:endParaRPr lang="en-US" altLang="ja-JP" dirty="0" smtClean="0"/>
          </a:p>
        </p:txBody>
      </p:sp>
      <p:sp>
        <p:nvSpPr>
          <p:cNvPr id="4" name="テキスト ボックス 3"/>
          <p:cNvSpPr txBox="1"/>
          <p:nvPr/>
        </p:nvSpPr>
        <p:spPr>
          <a:xfrm>
            <a:off x="5777229" y="5761417"/>
            <a:ext cx="3179075" cy="369332"/>
          </a:xfrm>
          <a:prstGeom prst="rect">
            <a:avLst/>
          </a:prstGeom>
          <a:noFill/>
        </p:spPr>
        <p:txBody>
          <a:bodyPr wrap="none" rtlCol="0">
            <a:spAutoFit/>
          </a:bodyPr>
          <a:lstStyle/>
          <a:p>
            <a:r>
              <a:rPr kumimoji="1" lang="ja-JP" altLang="en-US" dirty="0" smtClean="0"/>
              <a:t>*</a:t>
            </a:r>
            <a:r>
              <a:rPr lang="ja-JP" altLang="en-US" sz="1200" dirty="0"/>
              <a:t>製品</a:t>
            </a:r>
            <a:r>
              <a:rPr lang="ja-JP" altLang="en-US" sz="1200" dirty="0" smtClean="0"/>
              <a:t>によって結果が変わるかもしれないため</a:t>
            </a:r>
            <a:endParaRPr kumimoji="1" lang="ja-JP" altLang="en-US" dirty="0"/>
          </a:p>
        </p:txBody>
      </p:sp>
    </p:spTree>
    <p:extLst>
      <p:ext uri="{BB962C8B-B14F-4D97-AF65-F5344CB8AC3E}">
        <p14:creationId xmlns:p14="http://schemas.microsoft.com/office/powerpoint/2010/main" val="6242911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a:t>
            </a:r>
            <a:r>
              <a:rPr lang="ja-JP" altLang="en-US" dirty="0"/>
              <a:t>機能</a:t>
            </a:r>
            <a:r>
              <a:rPr lang="ja-JP" altLang="en-US" dirty="0" smtClean="0"/>
              <a:t>要求定義について）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“機能要求定義は</a:t>
            </a:r>
            <a:r>
              <a:rPr lang="en-US" altLang="ja-JP" dirty="0"/>
              <a:t>G</a:t>
            </a:r>
            <a:r>
              <a:rPr lang="en-US" altLang="ja-JP" dirty="0" smtClean="0"/>
              <a:t>ame</a:t>
            </a:r>
            <a:r>
              <a:rPr lang="ja-JP" altLang="en-US" dirty="0" smtClean="0"/>
              <a:t>開発より一般的なソフトウェア開発の方が向いている”</a:t>
            </a:r>
            <a:endParaRPr lang="en-US" altLang="ja-JP" dirty="0" smtClean="0"/>
          </a:p>
          <a:p>
            <a:r>
              <a:rPr lang="ja-JP" altLang="en-US" dirty="0" smtClean="0"/>
              <a:t>アンケート</a:t>
            </a:r>
            <a:endParaRPr lang="en-US" altLang="ja-JP" dirty="0" smtClean="0"/>
          </a:p>
          <a:p>
            <a:pPr lvl="1"/>
            <a:r>
              <a:rPr lang="ja-JP" altLang="en-US" dirty="0" smtClean="0"/>
              <a:t>“ソフトウェアの機能要求定義は明確でしたか</a:t>
            </a:r>
            <a:r>
              <a:rPr lang="en-US" altLang="ja-JP" dirty="0" smtClean="0"/>
              <a:t>?</a:t>
            </a:r>
            <a:r>
              <a:rPr lang="ja-JP" altLang="en-US" dirty="0" smtClean="0"/>
              <a:t>”</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marL="914400" lvl="2" indent="0">
              <a:buNone/>
            </a:pPr>
            <a:endParaRPr lang="en-US" altLang="ja-JP" dirty="0" smtClean="0"/>
          </a:p>
          <a:p>
            <a:pPr marL="457200" lvl="1" indent="0">
              <a:buNone/>
            </a:pPr>
            <a:endParaRPr lang="en-US" altLang="ja-JP" dirty="0" smtClean="0"/>
          </a:p>
          <a:p>
            <a:pPr lvl="1"/>
            <a:endParaRPr lang="en-US" altLang="ja-JP" dirty="0"/>
          </a:p>
          <a:p>
            <a:pPr lvl="1"/>
            <a:endParaRPr lang="en-US" altLang="ja-JP" dirty="0" smtClean="0"/>
          </a:p>
        </p:txBody>
      </p:sp>
      <p:grpSp>
        <p:nvGrpSpPr>
          <p:cNvPr id="5" name="グループ化 4"/>
          <p:cNvGrpSpPr/>
          <p:nvPr/>
        </p:nvGrpSpPr>
        <p:grpSpPr>
          <a:xfrm>
            <a:off x="1351937" y="3897359"/>
            <a:ext cx="6020109" cy="1338171"/>
            <a:chOff x="1351937" y="3897359"/>
            <a:chExt cx="6020109" cy="1338171"/>
          </a:xfrm>
        </p:grpSpPr>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9946" y="3897359"/>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psf\Home\Desktop\スクリーンショット 2014-06-20 4.54.3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1937" y="4956116"/>
              <a:ext cx="6020109" cy="279414"/>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テキスト ボックス 3"/>
          <p:cNvSpPr txBox="1"/>
          <p:nvPr/>
        </p:nvSpPr>
        <p:spPr>
          <a:xfrm>
            <a:off x="98190" y="85918"/>
            <a:ext cx="1632435" cy="369332"/>
          </a:xfrm>
          <a:prstGeom prst="rect">
            <a:avLst/>
          </a:prstGeom>
          <a:noFill/>
        </p:spPr>
        <p:txBody>
          <a:bodyPr wrap="none" rtlCol="0">
            <a:spAutoFit/>
          </a:bodyPr>
          <a:lstStyle/>
          <a:p>
            <a:r>
              <a:rPr kumimoji="1" lang="en-US" altLang="ja-JP" dirty="0" smtClean="0">
                <a:solidFill>
                  <a:srgbClr val="0070C0"/>
                </a:solidFill>
              </a:rPr>
              <a:t>SWEBOK</a:t>
            </a:r>
            <a:r>
              <a:rPr kumimoji="1" lang="ja-JP" altLang="en-US" dirty="0" smtClean="0">
                <a:solidFill>
                  <a:srgbClr val="0070C0"/>
                </a:solidFill>
              </a:rPr>
              <a:t> </a:t>
            </a:r>
            <a:r>
              <a:rPr kumimoji="1" lang="en-US" altLang="ja-JP" dirty="0" smtClean="0">
                <a:solidFill>
                  <a:srgbClr val="0070C0"/>
                </a:solidFill>
              </a:rPr>
              <a:t>Topics</a:t>
            </a:r>
            <a:endParaRPr kumimoji="1" lang="ja-JP" altLang="en-US" dirty="0">
              <a:solidFill>
                <a:srgbClr val="0070C0"/>
              </a:solidFill>
            </a:endParaRPr>
          </a:p>
        </p:txBody>
      </p:sp>
      <p:sp>
        <p:nvSpPr>
          <p:cNvPr id="12" name="正方形/長方形 11"/>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機能要求定義は</a:t>
            </a:r>
            <a:r>
              <a:rPr lang="en-US" altLang="ja-JP" dirty="0">
                <a:solidFill>
                  <a:schemeClr val="tx1"/>
                </a:solidFill>
              </a:rPr>
              <a:t>Game</a:t>
            </a:r>
            <a:r>
              <a:rPr lang="ja-JP" altLang="en-US" dirty="0">
                <a:solidFill>
                  <a:schemeClr val="tx1"/>
                </a:solidFill>
              </a:rPr>
              <a:t>開発</a:t>
            </a:r>
            <a:r>
              <a:rPr lang="ja-JP" altLang="en-US" dirty="0" smtClean="0">
                <a:solidFill>
                  <a:schemeClr val="tx1"/>
                </a:solidFill>
              </a:rPr>
              <a:t>より</a:t>
            </a:r>
            <a:r>
              <a:rPr lang="ja-JP" altLang="en-US" dirty="0">
                <a:solidFill>
                  <a:schemeClr val="tx1"/>
                </a:solidFill>
              </a:rPr>
              <a:t>一般的なソフトウェア</a:t>
            </a:r>
            <a:r>
              <a:rPr lang="ja-JP" altLang="en-US" dirty="0" smtClean="0">
                <a:solidFill>
                  <a:schemeClr val="tx1"/>
                </a:solidFill>
              </a:rPr>
              <a:t>開発</a:t>
            </a:r>
            <a:r>
              <a:rPr lang="ja-JP" altLang="en-US" dirty="0">
                <a:solidFill>
                  <a:schemeClr val="tx1"/>
                </a:solidFill>
              </a:rPr>
              <a:t>の方</a:t>
            </a:r>
            <a:r>
              <a:rPr lang="ja-JP" altLang="en-US" dirty="0" smtClean="0">
                <a:solidFill>
                  <a:schemeClr val="tx1"/>
                </a:solidFill>
              </a:rPr>
              <a:t>が</a:t>
            </a:r>
            <a:endParaRPr lang="en-US" altLang="ja-JP" dirty="0" smtClean="0">
              <a:solidFill>
                <a:schemeClr val="tx1"/>
              </a:solidFill>
            </a:endParaRPr>
          </a:p>
          <a:p>
            <a:pPr algn="ctr"/>
            <a:r>
              <a:rPr lang="ja-JP" altLang="en-US" dirty="0" smtClean="0">
                <a:solidFill>
                  <a:schemeClr val="tx1"/>
                </a:solidFill>
              </a:rPr>
              <a:t>機能</a:t>
            </a:r>
            <a:r>
              <a:rPr lang="ja-JP" altLang="en-US" dirty="0">
                <a:solidFill>
                  <a:schemeClr val="tx1"/>
                </a:solidFill>
              </a:rPr>
              <a:t>要求</a:t>
            </a:r>
            <a:r>
              <a:rPr lang="ja-JP" altLang="en-US" dirty="0" smtClean="0">
                <a:solidFill>
                  <a:schemeClr val="tx1"/>
                </a:solidFill>
              </a:rPr>
              <a:t>定義をしっかりしている</a:t>
            </a:r>
            <a:endParaRPr kumimoji="1" lang="ja-JP" altLang="en-US" dirty="0">
              <a:solidFill>
                <a:schemeClr val="tx1"/>
              </a:solidFill>
            </a:endParaRPr>
          </a:p>
        </p:txBody>
      </p:sp>
      <p:sp>
        <p:nvSpPr>
          <p:cNvPr id="6" name="テキスト ボックス 5"/>
          <p:cNvSpPr txBox="1"/>
          <p:nvPr/>
        </p:nvSpPr>
        <p:spPr>
          <a:xfrm>
            <a:off x="1639115" y="5235530"/>
            <a:ext cx="538930" cy="338554"/>
          </a:xfrm>
          <a:prstGeom prst="rect">
            <a:avLst/>
          </a:prstGeom>
          <a:noFill/>
        </p:spPr>
        <p:txBody>
          <a:bodyPr wrap="none" rtlCol="0">
            <a:spAutoFit/>
          </a:bodyPr>
          <a:lstStyle/>
          <a:p>
            <a:pPr algn="ctr"/>
            <a:r>
              <a:rPr kumimoji="1" lang="en-US" altLang="ja-JP" sz="800" dirty="0" smtClean="0"/>
              <a:t>Strong</a:t>
            </a:r>
          </a:p>
          <a:p>
            <a:pPr algn="ctr"/>
            <a:r>
              <a:rPr kumimoji="1" lang="en-US" altLang="ja-JP" sz="800" dirty="0" smtClean="0"/>
              <a:t>disagree</a:t>
            </a:r>
            <a:endParaRPr kumimoji="1" lang="ja-JP" altLang="en-US" sz="800" dirty="0"/>
          </a:p>
        </p:txBody>
      </p:sp>
      <p:sp>
        <p:nvSpPr>
          <p:cNvPr id="15" name="テキスト ボックス 14"/>
          <p:cNvSpPr txBox="1"/>
          <p:nvPr/>
        </p:nvSpPr>
        <p:spPr>
          <a:xfrm>
            <a:off x="2299202" y="5235530"/>
            <a:ext cx="474810" cy="338554"/>
          </a:xfrm>
          <a:prstGeom prst="rect">
            <a:avLst/>
          </a:prstGeom>
          <a:noFill/>
        </p:spPr>
        <p:txBody>
          <a:bodyPr wrap="none" rtlCol="0">
            <a:spAutoFit/>
          </a:bodyPr>
          <a:lstStyle/>
          <a:p>
            <a:pPr algn="ctr"/>
            <a:r>
              <a:rPr kumimoji="1" lang="en-US" altLang="ja-JP" sz="800" dirty="0" smtClean="0"/>
              <a:t>Strong</a:t>
            </a:r>
          </a:p>
          <a:p>
            <a:pPr algn="ctr"/>
            <a:r>
              <a:rPr kumimoji="1" lang="en-US" altLang="ja-JP" sz="800" dirty="0" smtClean="0"/>
              <a:t>agree</a:t>
            </a:r>
            <a:endParaRPr kumimoji="1" lang="ja-JP" altLang="en-US" sz="800" dirty="0"/>
          </a:p>
        </p:txBody>
      </p:sp>
    </p:spTree>
    <p:extLst>
      <p:ext uri="{BB962C8B-B14F-4D97-AF65-F5344CB8AC3E}">
        <p14:creationId xmlns:p14="http://schemas.microsoft.com/office/powerpoint/2010/main" val="3710457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結果（テストと品質について</a:t>
            </a:r>
            <a:r>
              <a:rPr lang="ja-JP" altLang="en-US" dirty="0" smtClean="0"/>
              <a:t>）</a:t>
            </a:r>
            <a:endParaRPr kumimoji="1" lang="ja-JP" altLang="en-US" dirty="0"/>
          </a:p>
        </p:txBody>
      </p:sp>
      <p:sp>
        <p:nvSpPr>
          <p:cNvPr id="3" name="コンテンツ プレースホルダー 2"/>
          <p:cNvSpPr>
            <a:spLocks noGrp="1"/>
          </p:cNvSpPr>
          <p:nvPr>
            <p:ph idx="1"/>
          </p:nvPr>
        </p:nvSpPr>
        <p:spPr>
          <a:xfrm>
            <a:off x="457200" y="1340768"/>
            <a:ext cx="8229600" cy="5397562"/>
          </a:xfrm>
        </p:spPr>
        <p:txBody>
          <a:bodyPr/>
          <a:lstStyle/>
          <a:p>
            <a:r>
              <a:rPr lang="ja-JP" altLang="en-US" dirty="0" smtClean="0"/>
              <a:t>インタビューでの発言</a:t>
            </a:r>
            <a:endParaRPr lang="en-US" altLang="ja-JP" dirty="0" smtClean="0"/>
          </a:p>
          <a:p>
            <a:pPr lvl="1"/>
            <a:r>
              <a:rPr lang="ja-JP" altLang="en-US" dirty="0" smtClean="0"/>
              <a:t>“ゲーム開発ではテストの自動化はあまり行われない”</a:t>
            </a:r>
            <a:endParaRPr lang="en-US" altLang="ja-JP" dirty="0" smtClean="0"/>
          </a:p>
          <a:p>
            <a:pPr lvl="2"/>
            <a:r>
              <a:rPr lang="ja-JP" altLang="en-US" dirty="0"/>
              <a:t>ゲームには多数の状態があるため，すべてのテストケースを実施するのは不可能である</a:t>
            </a:r>
            <a:r>
              <a:rPr lang="ja-JP" altLang="en-US" dirty="0" smtClean="0"/>
              <a:t>ため</a:t>
            </a:r>
            <a:endParaRPr lang="en-US" altLang="ja-JP" dirty="0" smtClean="0"/>
          </a:p>
          <a:p>
            <a:r>
              <a:rPr lang="ja-JP" altLang="en-US" dirty="0" smtClean="0"/>
              <a:t>アンケート</a:t>
            </a:r>
            <a:endParaRPr lang="en-US" altLang="ja-JP" dirty="0" smtClean="0"/>
          </a:p>
          <a:p>
            <a:pPr lvl="1"/>
            <a:r>
              <a:rPr lang="ja-JP" altLang="en-US" dirty="0" smtClean="0"/>
              <a:t>“あなたのソフトウェアのテストは自動化されてますか？”</a:t>
            </a:r>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a:p>
            <a:pPr marL="0" indent="0">
              <a:buNone/>
            </a:pPr>
            <a:endParaRPr lang="en-US" altLang="ja-JP" dirty="0" smtClean="0"/>
          </a:p>
          <a:p>
            <a:pPr lvl="1"/>
            <a:endParaRPr lang="en-US" altLang="ja-JP" dirty="0" smtClean="0"/>
          </a:p>
          <a:p>
            <a:pPr lvl="1"/>
            <a:endParaRPr lang="en-US" altLang="ja-JP" dirty="0" smtClean="0"/>
          </a:p>
          <a:p>
            <a:pPr lvl="1"/>
            <a:endParaRPr lang="en-US" altLang="ja-JP" dirty="0"/>
          </a:p>
          <a:p>
            <a:pPr lvl="1"/>
            <a:endParaRPr lang="en-US" altLang="ja-JP" dirty="0" smtClean="0"/>
          </a:p>
          <a:p>
            <a:pPr lvl="1"/>
            <a:endParaRPr lang="en-US" altLang="ja-JP" dirty="0"/>
          </a:p>
          <a:p>
            <a:pPr lvl="1"/>
            <a:endParaRPr lang="en-US" altLang="ja-JP" dirty="0" smtClean="0"/>
          </a:p>
        </p:txBody>
      </p:sp>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78" y="3909636"/>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psf\Home\Desktop\スクリーンショット 2014-06-20 8.00.4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9869" y="4957653"/>
            <a:ext cx="6007409" cy="241312"/>
          </a:xfrm>
          <a:prstGeom prst="rect">
            <a:avLst/>
          </a:prstGeom>
          <a:noFill/>
          <a:extLst>
            <a:ext uri="{909E8E84-426E-40DD-AFC4-6F175D3DCCD1}">
              <a14:hiddenFill xmlns:a14="http://schemas.microsoft.com/office/drawing/2010/main">
                <a:solidFill>
                  <a:srgbClr val="FFFFFF"/>
                </a:solidFill>
              </a14:hiddenFill>
            </a:ext>
          </a:extLst>
        </p:spPr>
      </p:pic>
      <p:sp>
        <p:nvSpPr>
          <p:cNvPr id="9" name="テキスト ボックス 8"/>
          <p:cNvSpPr txBox="1"/>
          <p:nvPr/>
        </p:nvSpPr>
        <p:spPr>
          <a:xfrm>
            <a:off x="98190" y="85918"/>
            <a:ext cx="1632435" cy="369332"/>
          </a:xfrm>
          <a:prstGeom prst="rect">
            <a:avLst/>
          </a:prstGeom>
          <a:noFill/>
        </p:spPr>
        <p:txBody>
          <a:bodyPr wrap="none" rtlCol="0">
            <a:spAutoFit/>
          </a:bodyPr>
          <a:lstStyle/>
          <a:p>
            <a:r>
              <a:rPr kumimoji="1" lang="en-US" altLang="ja-JP" dirty="0" smtClean="0">
                <a:solidFill>
                  <a:srgbClr val="0070C0"/>
                </a:solidFill>
              </a:rPr>
              <a:t>SWEBOK</a:t>
            </a:r>
            <a:r>
              <a:rPr kumimoji="1" lang="ja-JP" altLang="en-US" dirty="0" smtClean="0">
                <a:solidFill>
                  <a:srgbClr val="0070C0"/>
                </a:solidFill>
              </a:rPr>
              <a:t> </a:t>
            </a:r>
            <a:r>
              <a:rPr kumimoji="1" lang="en-US" altLang="ja-JP" dirty="0" smtClean="0">
                <a:solidFill>
                  <a:srgbClr val="0070C0"/>
                </a:solidFill>
              </a:rPr>
              <a:t>Topics</a:t>
            </a:r>
            <a:endParaRPr kumimoji="1" lang="ja-JP" altLang="en-US" dirty="0">
              <a:solidFill>
                <a:srgbClr val="0070C0"/>
              </a:solidFill>
            </a:endParaRPr>
          </a:p>
        </p:txBody>
      </p:sp>
      <p:sp>
        <p:nvSpPr>
          <p:cNvPr id="12" name="正方形/長方形 11"/>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ゲーム開発ではテストの自動化</a:t>
            </a:r>
            <a:r>
              <a:rPr lang="ja-JP" altLang="en-US" dirty="0" smtClean="0">
                <a:solidFill>
                  <a:schemeClr val="tx1"/>
                </a:solidFill>
              </a:rPr>
              <a:t>は</a:t>
            </a:r>
            <a:endParaRPr lang="en-US" altLang="ja-JP" dirty="0" smtClean="0">
              <a:solidFill>
                <a:schemeClr val="tx1"/>
              </a:solidFill>
            </a:endParaRPr>
          </a:p>
          <a:p>
            <a:pPr algn="ctr"/>
            <a:r>
              <a:rPr lang="ja-JP" altLang="en-US" dirty="0" smtClean="0">
                <a:solidFill>
                  <a:schemeClr val="tx1"/>
                </a:solidFill>
              </a:rPr>
              <a:t>その他のソフトウェア開発と比べあまり</a:t>
            </a:r>
            <a:r>
              <a:rPr lang="ja-JP" altLang="en-US" dirty="0">
                <a:solidFill>
                  <a:schemeClr val="tx1"/>
                </a:solidFill>
              </a:rPr>
              <a:t>行われない</a:t>
            </a:r>
            <a:endParaRPr kumimoji="1" lang="ja-JP" altLang="en-US" dirty="0">
              <a:solidFill>
                <a:schemeClr val="tx1"/>
              </a:solidFill>
            </a:endParaRPr>
          </a:p>
        </p:txBody>
      </p:sp>
    </p:spTree>
    <p:extLst>
      <p:ext uri="{BB962C8B-B14F-4D97-AF65-F5344CB8AC3E}">
        <p14:creationId xmlns:p14="http://schemas.microsoft.com/office/powerpoint/2010/main" val="4768365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a:t>結果（ソフトウェア</a:t>
            </a:r>
            <a:r>
              <a:rPr lang="ja-JP" altLang="en-US"/>
              <a:t>構成</a:t>
            </a:r>
            <a:r>
              <a:rPr lang="ja-JP" altLang="en-US" smtClean="0"/>
              <a:t>管理について）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“ゲームのコードは時々カオスになるので，そんな時はレビューをしてもらわない”</a:t>
            </a:r>
            <a:endParaRPr lang="en-US" altLang="ja-JP" dirty="0" smtClean="0"/>
          </a:p>
          <a:p>
            <a:r>
              <a:rPr lang="ja-JP" altLang="en-US" dirty="0" smtClean="0"/>
              <a:t>アンケート</a:t>
            </a:r>
            <a:endParaRPr lang="en-US" altLang="ja-JP" dirty="0" smtClean="0"/>
          </a:p>
          <a:p>
            <a:pPr lvl="1"/>
            <a:r>
              <a:rPr lang="ja-JP" altLang="en-US" dirty="0" smtClean="0"/>
              <a:t>“書いたコードは誰かにレビューしてもらっていますか</a:t>
            </a:r>
            <a:r>
              <a:rPr lang="en-US" altLang="ja-JP" dirty="0" smtClean="0"/>
              <a:t>?</a:t>
            </a:r>
            <a:r>
              <a:rPr lang="ja-JP" altLang="en-US" dirty="0" smtClean="0"/>
              <a:t>”</a:t>
            </a:r>
            <a:endParaRPr lang="en-US" altLang="ja-JP" dirty="0" smtClean="0"/>
          </a:p>
          <a:p>
            <a:r>
              <a:rPr lang="ja-JP" altLang="en-US" dirty="0" smtClean="0"/>
              <a:t>結果</a:t>
            </a:r>
            <a:endParaRPr lang="en-US" altLang="ja-JP" dirty="0" smtClean="0"/>
          </a:p>
          <a:p>
            <a:pPr lvl="1"/>
            <a:endParaRPr lang="en-US" altLang="ja-JP" dirty="0" smtClean="0"/>
          </a:p>
          <a:p>
            <a:pPr lvl="1"/>
            <a:endParaRPr lang="en-US" altLang="ja-JP" dirty="0"/>
          </a:p>
          <a:p>
            <a:pPr lvl="1"/>
            <a:endParaRPr lang="en-US" altLang="ja-JP" dirty="0" smtClean="0"/>
          </a:p>
        </p:txBody>
      </p:sp>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89" y="4013962"/>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psf\Home\Desktop\スクリーンショット 2014-06-20 8.02.2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169" y="5068116"/>
            <a:ext cx="6020109" cy="279414"/>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98190" y="85918"/>
            <a:ext cx="1632435" cy="369332"/>
          </a:xfrm>
          <a:prstGeom prst="rect">
            <a:avLst/>
          </a:prstGeom>
          <a:noFill/>
        </p:spPr>
        <p:txBody>
          <a:bodyPr wrap="none" rtlCol="0">
            <a:spAutoFit/>
          </a:bodyPr>
          <a:lstStyle/>
          <a:p>
            <a:r>
              <a:rPr kumimoji="1" lang="en-US" altLang="ja-JP" dirty="0" smtClean="0">
                <a:solidFill>
                  <a:srgbClr val="0070C0"/>
                </a:solidFill>
              </a:rPr>
              <a:t>SWEBOK</a:t>
            </a:r>
            <a:r>
              <a:rPr kumimoji="1" lang="ja-JP" altLang="en-US" dirty="0" smtClean="0">
                <a:solidFill>
                  <a:srgbClr val="0070C0"/>
                </a:solidFill>
              </a:rPr>
              <a:t> </a:t>
            </a:r>
            <a:r>
              <a:rPr kumimoji="1" lang="en-US" altLang="ja-JP" dirty="0" smtClean="0">
                <a:solidFill>
                  <a:srgbClr val="0070C0"/>
                </a:solidFill>
              </a:rPr>
              <a:t>Topics</a:t>
            </a:r>
            <a:endParaRPr kumimoji="1" lang="ja-JP" altLang="en-US" dirty="0">
              <a:solidFill>
                <a:srgbClr val="0070C0"/>
              </a:solidFill>
            </a:endParaRPr>
          </a:p>
        </p:txBody>
      </p:sp>
      <p:sp>
        <p:nvSpPr>
          <p:cNvPr id="8" name="正方形/長方形 7"/>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ゲームのコードは</a:t>
            </a:r>
            <a:r>
              <a:rPr kumimoji="1" lang="en-US" altLang="ja-JP" dirty="0" smtClean="0">
                <a:solidFill>
                  <a:schemeClr val="tx1"/>
                </a:solidFill>
              </a:rPr>
              <a:t>Office</a:t>
            </a:r>
            <a:r>
              <a:rPr lang="ja-JP" altLang="en-US" dirty="0" smtClean="0">
                <a:solidFill>
                  <a:schemeClr val="tx1"/>
                </a:solidFill>
              </a:rPr>
              <a:t>のコードに比べレビューされない</a:t>
            </a:r>
            <a:endParaRPr kumimoji="1" lang="ja-JP" altLang="en-US" dirty="0">
              <a:solidFill>
                <a:schemeClr val="tx1"/>
              </a:solidFill>
            </a:endParaRPr>
          </a:p>
        </p:txBody>
      </p:sp>
    </p:spTree>
    <p:extLst>
      <p:ext uri="{BB962C8B-B14F-4D97-AF65-F5344CB8AC3E}">
        <p14:creationId xmlns:p14="http://schemas.microsoft.com/office/powerpoint/2010/main" val="320669321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結果（開発プロセス</a:t>
            </a:r>
            <a:r>
              <a:rPr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“ゲーム開発ではアジャイル開発がよく行われる”</a:t>
            </a:r>
            <a:endParaRPr lang="en-US" altLang="ja-JP" dirty="0" smtClean="0"/>
          </a:p>
          <a:p>
            <a:r>
              <a:rPr lang="ja-JP" altLang="en-US" dirty="0" smtClean="0"/>
              <a:t>アンケート</a:t>
            </a:r>
            <a:endParaRPr lang="en-US" altLang="ja-JP" dirty="0" smtClean="0"/>
          </a:p>
          <a:p>
            <a:pPr lvl="1"/>
            <a:r>
              <a:rPr lang="ja-JP" altLang="en-US" dirty="0" smtClean="0"/>
              <a:t>“あなたのチームではアジャイル開発よりウォーターフォール開発が行われますか</a:t>
            </a:r>
            <a:r>
              <a:rPr lang="en-US" altLang="ja-JP" dirty="0" smtClean="0"/>
              <a:t>?</a:t>
            </a:r>
            <a:r>
              <a:rPr lang="ja-JP" altLang="en-US" dirty="0" smtClean="0"/>
              <a:t>”</a:t>
            </a:r>
            <a:endParaRPr lang="en-US" altLang="ja-JP" dirty="0" smtClean="0"/>
          </a:p>
          <a:p>
            <a:r>
              <a:rPr lang="ja-JP" altLang="en-US" dirty="0" smtClean="0"/>
              <a:t>結果</a:t>
            </a:r>
            <a:endParaRPr lang="en-US" altLang="ja-JP" dirty="0" smtClean="0"/>
          </a:p>
          <a:p>
            <a:pPr lvl="1"/>
            <a:endParaRPr lang="en-US" altLang="ja-JP" dirty="0" smtClean="0"/>
          </a:p>
          <a:p>
            <a:pPr lvl="1"/>
            <a:endParaRPr lang="en-US" altLang="ja-JP" dirty="0"/>
          </a:p>
          <a:p>
            <a:pPr lvl="1"/>
            <a:endParaRPr lang="en-US" altLang="ja-JP" dirty="0" smtClean="0"/>
          </a:p>
        </p:txBody>
      </p:sp>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89" y="4013962"/>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psf\Home\Desktop\スクリーンショット 2014-06-20 8.58.1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9899" y="5070037"/>
            <a:ext cx="6003515" cy="278645"/>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98190" y="85918"/>
            <a:ext cx="1632435" cy="369332"/>
          </a:xfrm>
          <a:prstGeom prst="rect">
            <a:avLst/>
          </a:prstGeom>
          <a:noFill/>
        </p:spPr>
        <p:txBody>
          <a:bodyPr wrap="none" rtlCol="0">
            <a:spAutoFit/>
          </a:bodyPr>
          <a:lstStyle/>
          <a:p>
            <a:r>
              <a:rPr kumimoji="1" lang="en-US" altLang="ja-JP" dirty="0" smtClean="0">
                <a:solidFill>
                  <a:srgbClr val="0070C0"/>
                </a:solidFill>
              </a:rPr>
              <a:t>SWEBOK</a:t>
            </a:r>
            <a:r>
              <a:rPr kumimoji="1" lang="ja-JP" altLang="en-US" dirty="0" smtClean="0">
                <a:solidFill>
                  <a:srgbClr val="0070C0"/>
                </a:solidFill>
              </a:rPr>
              <a:t> </a:t>
            </a:r>
            <a:r>
              <a:rPr kumimoji="1" lang="en-US" altLang="ja-JP" dirty="0" smtClean="0">
                <a:solidFill>
                  <a:srgbClr val="0070C0"/>
                </a:solidFill>
              </a:rPr>
              <a:t>Topics</a:t>
            </a:r>
            <a:endParaRPr kumimoji="1" lang="ja-JP" altLang="en-US" dirty="0">
              <a:solidFill>
                <a:srgbClr val="0070C0"/>
              </a:solidFill>
            </a:endParaRPr>
          </a:p>
        </p:txBody>
      </p:sp>
      <p:sp>
        <p:nvSpPr>
          <p:cNvPr id="8" name="正方形/長方形 7"/>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ゲーム開発で</a:t>
            </a:r>
            <a:r>
              <a:rPr lang="ja-JP" altLang="en-US" dirty="0" smtClean="0">
                <a:solidFill>
                  <a:schemeClr val="tx1"/>
                </a:solidFill>
              </a:rPr>
              <a:t>は一般的なソフトウェア開発よりアジャイル</a:t>
            </a:r>
            <a:r>
              <a:rPr lang="ja-JP" altLang="en-US" dirty="0">
                <a:solidFill>
                  <a:schemeClr val="tx1"/>
                </a:solidFill>
              </a:rPr>
              <a:t>開発がよく行われる</a:t>
            </a:r>
            <a:endParaRPr kumimoji="1" lang="ja-JP" altLang="en-US" dirty="0">
              <a:solidFill>
                <a:schemeClr val="tx1"/>
              </a:solidFill>
            </a:endParaRPr>
          </a:p>
        </p:txBody>
      </p:sp>
    </p:spTree>
    <p:extLst>
      <p:ext uri="{BB962C8B-B14F-4D97-AF65-F5344CB8AC3E}">
        <p14:creationId xmlns:p14="http://schemas.microsoft.com/office/powerpoint/2010/main" val="32066932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結果（問題解決技法</a:t>
            </a:r>
            <a:r>
              <a:rPr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“ゲーム開発では多くの幅広いスキルが求められる”</a:t>
            </a:r>
            <a:endParaRPr lang="en-US" altLang="ja-JP" dirty="0" smtClean="0"/>
          </a:p>
          <a:p>
            <a:r>
              <a:rPr lang="ja-JP" altLang="en-US" dirty="0" smtClean="0"/>
              <a:t>アンケート</a:t>
            </a:r>
            <a:endParaRPr lang="en-US" altLang="ja-JP" dirty="0" smtClean="0"/>
          </a:p>
          <a:p>
            <a:pPr lvl="1"/>
            <a:r>
              <a:rPr lang="ja-JP" altLang="en-US" dirty="0" smtClean="0"/>
              <a:t>“あなたのチームではメンバーごとに異なったスキルが求められますか</a:t>
            </a:r>
            <a:r>
              <a:rPr lang="en-US" altLang="ja-JP" dirty="0" smtClean="0"/>
              <a:t>?</a:t>
            </a:r>
            <a:r>
              <a:rPr lang="ja-JP" altLang="en-US" dirty="0" smtClean="0"/>
              <a:t>”</a:t>
            </a:r>
            <a:endParaRPr lang="en-US" altLang="ja-JP" dirty="0" smtClean="0"/>
          </a:p>
          <a:p>
            <a:r>
              <a:rPr lang="ja-JP" altLang="en-US" dirty="0" smtClean="0"/>
              <a:t>結果</a:t>
            </a:r>
            <a:endParaRPr lang="en-US" altLang="ja-JP" dirty="0" smtClean="0"/>
          </a:p>
          <a:p>
            <a:pPr lvl="1"/>
            <a:endParaRPr lang="en-US" altLang="ja-JP" dirty="0" smtClean="0"/>
          </a:p>
          <a:p>
            <a:pPr lvl="1"/>
            <a:endParaRPr lang="en-US" altLang="ja-JP" dirty="0"/>
          </a:p>
          <a:p>
            <a:pPr lvl="1"/>
            <a:endParaRPr lang="en-US" altLang="ja-JP" dirty="0" smtClean="0"/>
          </a:p>
        </p:txBody>
      </p:sp>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89" y="4013962"/>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psf\Home\Desktop\スクリーンショット 2014-06-20 9.00.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5014" y="5070505"/>
            <a:ext cx="6069746" cy="292671"/>
          </a:xfrm>
          <a:prstGeom prst="rect">
            <a:avLst/>
          </a:prstGeom>
          <a:noFill/>
          <a:extLst>
            <a:ext uri="{909E8E84-426E-40DD-AFC4-6F175D3DCCD1}">
              <a14:hiddenFill xmlns:a14="http://schemas.microsoft.com/office/drawing/2010/main">
                <a:solidFill>
                  <a:srgbClr val="FFFFFF"/>
                </a:solidFill>
              </a14:hiddenFill>
            </a:ext>
          </a:extLst>
        </p:spPr>
      </p:pic>
      <p:sp>
        <p:nvSpPr>
          <p:cNvPr id="7" name="テキスト ボックス 6"/>
          <p:cNvSpPr txBox="1"/>
          <p:nvPr/>
        </p:nvSpPr>
        <p:spPr>
          <a:xfrm>
            <a:off x="98190" y="85918"/>
            <a:ext cx="2105385" cy="369332"/>
          </a:xfrm>
          <a:prstGeom prst="rect">
            <a:avLst/>
          </a:prstGeom>
          <a:noFill/>
        </p:spPr>
        <p:txBody>
          <a:bodyPr wrap="none" rtlCol="0">
            <a:spAutoFit/>
          </a:bodyPr>
          <a:lstStyle/>
          <a:p>
            <a:r>
              <a:rPr kumimoji="1" lang="en-US" altLang="ja-JP" dirty="0" smtClean="0">
                <a:solidFill>
                  <a:srgbClr val="00B050"/>
                </a:solidFill>
              </a:rPr>
              <a:t>General Work</a:t>
            </a:r>
            <a:r>
              <a:rPr kumimoji="1" lang="ja-JP" altLang="en-US" dirty="0" smtClean="0">
                <a:solidFill>
                  <a:srgbClr val="00B050"/>
                </a:solidFill>
              </a:rPr>
              <a:t> </a:t>
            </a:r>
            <a:r>
              <a:rPr kumimoji="1" lang="en-US" altLang="ja-JP" dirty="0" smtClean="0">
                <a:solidFill>
                  <a:srgbClr val="00B050"/>
                </a:solidFill>
              </a:rPr>
              <a:t>Topics</a:t>
            </a:r>
            <a:endParaRPr kumimoji="1" lang="ja-JP" altLang="en-US" dirty="0">
              <a:solidFill>
                <a:srgbClr val="00B050"/>
              </a:solidFill>
            </a:endParaRPr>
          </a:p>
        </p:txBody>
      </p:sp>
      <p:sp>
        <p:nvSpPr>
          <p:cNvPr id="9" name="正方形/長方形 8"/>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ゲーム開発で</a:t>
            </a:r>
            <a:r>
              <a:rPr lang="ja-JP" altLang="en-US" dirty="0" smtClean="0">
                <a:solidFill>
                  <a:schemeClr val="tx1"/>
                </a:solidFill>
              </a:rPr>
              <a:t>は一般的なソフトウェア開発より</a:t>
            </a:r>
            <a:endParaRPr lang="en-US" altLang="ja-JP" dirty="0" smtClean="0">
              <a:solidFill>
                <a:schemeClr val="tx1"/>
              </a:solidFill>
            </a:endParaRPr>
          </a:p>
          <a:p>
            <a:pPr algn="ctr"/>
            <a:r>
              <a:rPr lang="ja-JP" altLang="en-US" dirty="0" smtClean="0">
                <a:solidFill>
                  <a:schemeClr val="tx1"/>
                </a:solidFill>
              </a:rPr>
              <a:t>多くの幅広いスキルがもとめられる</a:t>
            </a:r>
            <a:endParaRPr kumimoji="1" lang="ja-JP" altLang="en-US" dirty="0">
              <a:solidFill>
                <a:schemeClr val="tx1"/>
              </a:solidFill>
            </a:endParaRPr>
          </a:p>
        </p:txBody>
      </p:sp>
    </p:spTree>
    <p:extLst>
      <p:ext uri="{BB962C8B-B14F-4D97-AF65-F5344CB8AC3E}">
        <p14:creationId xmlns:p14="http://schemas.microsoft.com/office/powerpoint/2010/main" val="3206693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結果（専門と相互依存</a:t>
            </a:r>
            <a:r>
              <a:rPr lang="ja-JP" altLang="en-US" dirty="0" smtClean="0"/>
              <a:t>について）</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“ゲーム開発では他分野の人との衝突を解決する能力が求められる”</a:t>
            </a:r>
            <a:endParaRPr lang="en-US" altLang="ja-JP" dirty="0" smtClean="0"/>
          </a:p>
          <a:p>
            <a:r>
              <a:rPr lang="ja-JP" altLang="en-US" dirty="0" smtClean="0"/>
              <a:t>アンケート</a:t>
            </a:r>
            <a:endParaRPr lang="en-US" altLang="ja-JP" dirty="0" smtClean="0"/>
          </a:p>
          <a:p>
            <a:pPr lvl="1"/>
            <a:r>
              <a:rPr lang="ja-JP" altLang="en-US" dirty="0" smtClean="0"/>
              <a:t>“あなたの仕事にはエンジニア以外とのコミュニケーション能力が求められますか</a:t>
            </a:r>
            <a:r>
              <a:rPr lang="en-US" altLang="ja-JP" dirty="0" smtClean="0"/>
              <a:t>?</a:t>
            </a:r>
            <a:r>
              <a:rPr lang="ja-JP" altLang="en-US" dirty="0" smtClean="0"/>
              <a:t>”</a:t>
            </a:r>
            <a:endParaRPr lang="en-US" altLang="ja-JP" dirty="0" smtClean="0"/>
          </a:p>
          <a:p>
            <a:r>
              <a:rPr lang="ja-JP" altLang="en-US" dirty="0" smtClean="0"/>
              <a:t>結果</a:t>
            </a:r>
            <a:endParaRPr lang="en-US" altLang="ja-JP" dirty="0" smtClean="0"/>
          </a:p>
          <a:p>
            <a:pPr lvl="1"/>
            <a:endParaRPr lang="en-US" altLang="ja-JP" dirty="0" smtClean="0"/>
          </a:p>
          <a:p>
            <a:pPr lvl="1"/>
            <a:endParaRPr lang="en-US" altLang="ja-JP" dirty="0"/>
          </a:p>
          <a:p>
            <a:pPr lvl="1"/>
            <a:endParaRPr lang="en-US" altLang="ja-JP" dirty="0" smtClean="0"/>
          </a:p>
        </p:txBody>
      </p:sp>
      <p:grpSp>
        <p:nvGrpSpPr>
          <p:cNvPr id="4" name="グループ化 3"/>
          <p:cNvGrpSpPr/>
          <p:nvPr/>
        </p:nvGrpSpPr>
        <p:grpSpPr>
          <a:xfrm>
            <a:off x="1430605" y="4412162"/>
            <a:ext cx="5996673" cy="1364297"/>
            <a:chOff x="1430605" y="4541039"/>
            <a:chExt cx="5996673" cy="1364297"/>
          </a:xfrm>
        </p:grpSpPr>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89" y="4541039"/>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descr="\\psf\Home\Desktop\スクリーンショット 2014-06-20 9.14.24.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0605" y="5589055"/>
              <a:ext cx="5996673" cy="316281"/>
            </a:xfrm>
            <a:prstGeom prst="rect">
              <a:avLst/>
            </a:prstGeom>
            <a:noFill/>
            <a:extLst>
              <a:ext uri="{909E8E84-426E-40DD-AFC4-6F175D3DCCD1}">
                <a14:hiddenFill xmlns:a14="http://schemas.microsoft.com/office/drawing/2010/main">
                  <a:solidFill>
                    <a:srgbClr val="FFFFFF"/>
                  </a:solidFill>
                </a14:hiddenFill>
              </a:ext>
            </a:extLst>
          </p:spPr>
        </p:pic>
      </p:grpSp>
      <p:sp>
        <p:nvSpPr>
          <p:cNvPr id="6" name="テキスト ボックス 5"/>
          <p:cNvSpPr txBox="1"/>
          <p:nvPr/>
        </p:nvSpPr>
        <p:spPr>
          <a:xfrm>
            <a:off x="98190" y="85918"/>
            <a:ext cx="2105385" cy="369332"/>
          </a:xfrm>
          <a:prstGeom prst="rect">
            <a:avLst/>
          </a:prstGeom>
          <a:noFill/>
        </p:spPr>
        <p:txBody>
          <a:bodyPr wrap="none" rtlCol="0">
            <a:spAutoFit/>
          </a:bodyPr>
          <a:lstStyle/>
          <a:p>
            <a:r>
              <a:rPr kumimoji="1" lang="en-US" altLang="ja-JP" dirty="0" smtClean="0">
                <a:solidFill>
                  <a:srgbClr val="00B050"/>
                </a:solidFill>
              </a:rPr>
              <a:t>General Work</a:t>
            </a:r>
            <a:r>
              <a:rPr kumimoji="1" lang="ja-JP" altLang="en-US" dirty="0" smtClean="0">
                <a:solidFill>
                  <a:srgbClr val="00B050"/>
                </a:solidFill>
              </a:rPr>
              <a:t> </a:t>
            </a:r>
            <a:r>
              <a:rPr kumimoji="1" lang="en-US" altLang="ja-JP" dirty="0" smtClean="0">
                <a:solidFill>
                  <a:srgbClr val="00B050"/>
                </a:solidFill>
              </a:rPr>
              <a:t>Topics</a:t>
            </a:r>
            <a:endParaRPr kumimoji="1" lang="ja-JP" altLang="en-US" dirty="0">
              <a:solidFill>
                <a:srgbClr val="00B050"/>
              </a:solidFill>
            </a:endParaRPr>
          </a:p>
        </p:txBody>
      </p:sp>
      <p:sp>
        <p:nvSpPr>
          <p:cNvPr id="7" name="正方形/長方形 6"/>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ゲーム開発で</a:t>
            </a:r>
            <a:r>
              <a:rPr lang="ja-JP" altLang="en-US" dirty="0" smtClean="0">
                <a:solidFill>
                  <a:schemeClr val="tx1"/>
                </a:solidFill>
              </a:rPr>
              <a:t>は一般的なソフトウェア開発より</a:t>
            </a:r>
            <a:endParaRPr lang="en-US" altLang="ja-JP" dirty="0" smtClean="0">
              <a:solidFill>
                <a:schemeClr val="tx1"/>
              </a:solidFill>
            </a:endParaRPr>
          </a:p>
          <a:p>
            <a:pPr algn="ctr"/>
            <a:r>
              <a:rPr lang="ja-JP" altLang="en-US" dirty="0">
                <a:solidFill>
                  <a:schemeClr val="tx1"/>
                </a:solidFill>
              </a:rPr>
              <a:t>他分野の人との衝突を解決する能力が求められる</a:t>
            </a:r>
            <a:endParaRPr kumimoji="1" lang="ja-JP" altLang="en-US" dirty="0">
              <a:solidFill>
                <a:schemeClr val="tx1"/>
              </a:solidFill>
            </a:endParaRPr>
          </a:p>
        </p:txBody>
      </p:sp>
    </p:spTree>
    <p:extLst>
      <p:ext uri="{BB962C8B-B14F-4D97-AF65-F5344CB8AC3E}">
        <p14:creationId xmlns:p14="http://schemas.microsoft.com/office/powerpoint/2010/main" val="3206693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結果（仕事のインパクト</a:t>
            </a:r>
            <a:r>
              <a:rPr lang="ja-JP" altLang="en-US" dirty="0" smtClean="0"/>
              <a:t>）</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インタビューでの発言</a:t>
            </a:r>
            <a:endParaRPr lang="en-US" altLang="ja-JP" dirty="0" smtClean="0"/>
          </a:p>
          <a:p>
            <a:pPr lvl="1"/>
            <a:r>
              <a:rPr lang="ja-JP" altLang="en-US" dirty="0" smtClean="0"/>
              <a:t>“有名なゲームを作ったことで有名人のようなステータスを味わうことができる”</a:t>
            </a:r>
            <a:endParaRPr lang="en-US" altLang="ja-JP" dirty="0" smtClean="0"/>
          </a:p>
          <a:p>
            <a:r>
              <a:rPr lang="ja-JP" altLang="en-US" dirty="0" smtClean="0"/>
              <a:t>アンケート</a:t>
            </a:r>
            <a:endParaRPr lang="en-US" altLang="ja-JP" dirty="0" smtClean="0"/>
          </a:p>
          <a:p>
            <a:pPr lvl="1"/>
            <a:r>
              <a:rPr lang="ja-JP" altLang="en-US" dirty="0" smtClean="0"/>
              <a:t>“あなたの仕事内容を社外の人に教えたとき，その人は感動してくれますか？”</a:t>
            </a:r>
            <a:endParaRPr lang="en-US" altLang="ja-JP" dirty="0" smtClean="0"/>
          </a:p>
          <a:p>
            <a:r>
              <a:rPr lang="ja-JP" altLang="en-US" dirty="0" smtClean="0"/>
              <a:t>結果</a:t>
            </a:r>
            <a:endParaRPr lang="en-US" altLang="ja-JP" dirty="0" smtClean="0"/>
          </a:p>
          <a:p>
            <a:pPr lvl="1"/>
            <a:endParaRPr lang="en-US" altLang="ja-JP" dirty="0" smtClean="0"/>
          </a:p>
          <a:p>
            <a:pPr lvl="1"/>
            <a:endParaRPr lang="en-US" altLang="ja-JP" dirty="0"/>
          </a:p>
          <a:p>
            <a:pPr lvl="1"/>
            <a:endParaRPr lang="en-US" altLang="ja-JP" dirty="0" smtClean="0"/>
          </a:p>
        </p:txBody>
      </p:sp>
      <p:pic>
        <p:nvPicPr>
          <p:cNvPr id="3075" name="Picture 3" descr="\\psf\Home\Desktop\スクリーンショット 2014-06-20 4.50.5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3589" y="4013962"/>
            <a:ext cx="5613689" cy="1054154"/>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descr="\\psf\Home\Desktop\スクリーンショット 2014-06-20 9.12.3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940" y="5068117"/>
            <a:ext cx="6017475" cy="304040"/>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98190" y="85918"/>
            <a:ext cx="2105385" cy="369332"/>
          </a:xfrm>
          <a:prstGeom prst="rect">
            <a:avLst/>
          </a:prstGeom>
          <a:noFill/>
        </p:spPr>
        <p:txBody>
          <a:bodyPr wrap="none" rtlCol="0">
            <a:spAutoFit/>
          </a:bodyPr>
          <a:lstStyle/>
          <a:p>
            <a:r>
              <a:rPr kumimoji="1" lang="en-US" altLang="ja-JP" dirty="0" smtClean="0">
                <a:solidFill>
                  <a:srgbClr val="00B050"/>
                </a:solidFill>
              </a:rPr>
              <a:t>General Work</a:t>
            </a:r>
            <a:r>
              <a:rPr kumimoji="1" lang="ja-JP" altLang="en-US" dirty="0" smtClean="0">
                <a:solidFill>
                  <a:srgbClr val="00B050"/>
                </a:solidFill>
              </a:rPr>
              <a:t> </a:t>
            </a:r>
            <a:r>
              <a:rPr kumimoji="1" lang="en-US" altLang="ja-JP" dirty="0" smtClean="0">
                <a:solidFill>
                  <a:srgbClr val="00B050"/>
                </a:solidFill>
              </a:rPr>
              <a:t>Topics</a:t>
            </a:r>
            <a:endParaRPr kumimoji="1" lang="ja-JP" altLang="en-US" dirty="0">
              <a:solidFill>
                <a:srgbClr val="00B050"/>
              </a:solidFill>
            </a:endParaRPr>
          </a:p>
        </p:txBody>
      </p:sp>
      <p:sp>
        <p:nvSpPr>
          <p:cNvPr id="7" name="正方形/長方形 6"/>
          <p:cNvSpPr/>
          <p:nvPr/>
        </p:nvSpPr>
        <p:spPr>
          <a:xfrm>
            <a:off x="975769" y="5891436"/>
            <a:ext cx="7579087" cy="5339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solidFill>
                  <a:schemeClr val="tx1"/>
                </a:solidFill>
              </a:rPr>
              <a:t>ゲーム開発で</a:t>
            </a:r>
            <a:r>
              <a:rPr lang="ja-JP" altLang="en-US" dirty="0" smtClean="0">
                <a:solidFill>
                  <a:schemeClr val="tx1"/>
                </a:solidFill>
              </a:rPr>
              <a:t>は一般的なソフトウェア開発より</a:t>
            </a:r>
            <a:endParaRPr lang="en-US" altLang="ja-JP" dirty="0" smtClean="0">
              <a:solidFill>
                <a:schemeClr val="tx1"/>
              </a:solidFill>
            </a:endParaRPr>
          </a:p>
          <a:p>
            <a:pPr algn="ctr"/>
            <a:r>
              <a:rPr lang="ja-JP" altLang="en-US" dirty="0">
                <a:solidFill>
                  <a:schemeClr val="tx1"/>
                </a:solidFill>
              </a:rPr>
              <a:t>有名なゲームを作ったことで有名人のようなステータスを味わうことができる</a:t>
            </a:r>
            <a:endParaRPr kumimoji="1" lang="ja-JP" altLang="en-US" dirty="0">
              <a:solidFill>
                <a:schemeClr val="tx1"/>
              </a:solidFill>
            </a:endParaRPr>
          </a:p>
        </p:txBody>
      </p:sp>
    </p:spTree>
    <p:extLst>
      <p:ext uri="{BB962C8B-B14F-4D97-AF65-F5344CB8AC3E}">
        <p14:creationId xmlns:p14="http://schemas.microsoft.com/office/powerpoint/2010/main" val="30969786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有意差</a:t>
            </a:r>
            <a:r>
              <a:rPr lang="ja-JP" altLang="en-US" dirty="0" smtClean="0"/>
              <a:t>は出なかったが興味深い発言</a:t>
            </a:r>
            <a:endParaRPr kumimoji="1" lang="ja-JP" altLang="en-US" dirty="0"/>
          </a:p>
        </p:txBody>
      </p:sp>
      <p:sp>
        <p:nvSpPr>
          <p:cNvPr id="3" name="コンテンツ プレースホルダー 2"/>
          <p:cNvSpPr>
            <a:spLocks noGrp="1"/>
          </p:cNvSpPr>
          <p:nvPr>
            <p:ph idx="1"/>
          </p:nvPr>
        </p:nvSpPr>
        <p:spPr/>
        <p:txBody>
          <a:bodyPr/>
          <a:lstStyle/>
          <a:p>
            <a:r>
              <a:rPr lang="ja-JP" altLang="en-US" dirty="0"/>
              <a:t>“</a:t>
            </a:r>
            <a:r>
              <a:rPr lang="en-US" altLang="ja-JP" dirty="0"/>
              <a:t>Non-game</a:t>
            </a:r>
            <a:r>
              <a:rPr lang="ja-JP" altLang="en-US" dirty="0"/>
              <a:t>開発ではスペシャリストのニーズはあまり多くはなく，ジェネラリストが多い傾向にある</a:t>
            </a:r>
            <a:r>
              <a:rPr lang="ja-JP" altLang="en-US" dirty="0" smtClean="0"/>
              <a:t>”</a:t>
            </a:r>
            <a:endParaRPr lang="en-US" altLang="ja-JP" dirty="0" smtClean="0"/>
          </a:p>
          <a:p>
            <a:pPr lvl="8"/>
            <a:endParaRPr kumimoji="1" lang="en-US" altLang="ja-JP" dirty="0" smtClean="0"/>
          </a:p>
          <a:p>
            <a:r>
              <a:rPr kumimoji="1" lang="ja-JP" altLang="en-US" dirty="0" smtClean="0"/>
              <a:t>“</a:t>
            </a:r>
            <a:r>
              <a:rPr lang="ja-JP" altLang="en-US" dirty="0"/>
              <a:t>不具合</a:t>
            </a:r>
            <a:r>
              <a:rPr lang="ja-JP" altLang="en-US" dirty="0" smtClean="0"/>
              <a:t>修正において，</a:t>
            </a:r>
            <a:r>
              <a:rPr kumimoji="1" lang="ja-JP" altLang="en-US" dirty="0" smtClean="0"/>
              <a:t>マネージャーは</a:t>
            </a:r>
            <a:r>
              <a:rPr lang="ja-JP" altLang="en-US" dirty="0"/>
              <a:t>修正</a:t>
            </a:r>
            <a:r>
              <a:rPr kumimoji="1" lang="ja-JP" altLang="en-US" dirty="0" smtClean="0"/>
              <a:t>数で開発者を評価する”（不具合の重みを考えていない）</a:t>
            </a:r>
            <a:endParaRPr kumimoji="1" lang="en-US" altLang="ja-JP" dirty="0" smtClean="0"/>
          </a:p>
          <a:p>
            <a:pPr lvl="8"/>
            <a:endParaRPr kumimoji="1" lang="en-US" altLang="ja-JP" dirty="0" smtClean="0"/>
          </a:p>
        </p:txBody>
      </p:sp>
    </p:spTree>
    <p:extLst>
      <p:ext uri="{BB962C8B-B14F-4D97-AF65-F5344CB8AC3E}">
        <p14:creationId xmlns:p14="http://schemas.microsoft.com/office/powerpoint/2010/main" val="7953073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まとめと所感</a:t>
            </a:r>
            <a:endParaRPr kumimoji="1" lang="ja-JP" altLang="en-US" dirty="0"/>
          </a:p>
        </p:txBody>
      </p:sp>
      <p:sp>
        <p:nvSpPr>
          <p:cNvPr id="3" name="コンテンツ プレースホルダー 2"/>
          <p:cNvSpPr>
            <a:spLocks noGrp="1"/>
          </p:cNvSpPr>
          <p:nvPr>
            <p:ph idx="1"/>
          </p:nvPr>
        </p:nvSpPr>
        <p:spPr>
          <a:xfrm>
            <a:off x="457199" y="1340767"/>
            <a:ext cx="8465871" cy="5360741"/>
          </a:xfrm>
        </p:spPr>
        <p:txBody>
          <a:bodyPr>
            <a:normAutofit lnSpcReduction="10000"/>
          </a:bodyPr>
          <a:lstStyle/>
          <a:p>
            <a:r>
              <a:rPr kumimoji="1" lang="ja-JP" altLang="en-US" dirty="0" smtClean="0"/>
              <a:t>まとめ</a:t>
            </a:r>
            <a:endParaRPr kumimoji="1" lang="en-US" altLang="ja-JP" dirty="0" smtClean="0"/>
          </a:p>
          <a:p>
            <a:pPr lvl="1"/>
            <a:r>
              <a:rPr kumimoji="1" lang="ja-JP" altLang="en-US" dirty="0" smtClean="0"/>
              <a:t>ゲーム開発と一般的なソフトウェア開発の違いを調査</a:t>
            </a:r>
            <a:endParaRPr kumimoji="1" lang="en-US" altLang="ja-JP" dirty="0" smtClean="0"/>
          </a:p>
          <a:p>
            <a:pPr lvl="2"/>
            <a:r>
              <a:rPr lang="ja-JP" altLang="en-US" dirty="0" smtClean="0"/>
              <a:t>ゲーム開発と一般的なソフトウェア開発の経験がある開発者に</a:t>
            </a:r>
            <a:r>
              <a:rPr lang="ja-JP" altLang="en-US" dirty="0"/>
              <a:t>，それらの</a:t>
            </a:r>
            <a:r>
              <a:rPr lang="ja-JP" altLang="en-US" dirty="0" smtClean="0"/>
              <a:t>違い</a:t>
            </a:r>
            <a:r>
              <a:rPr lang="ja-JP" altLang="en-US" dirty="0"/>
              <a:t>について</a:t>
            </a:r>
            <a:r>
              <a:rPr lang="ja-JP" altLang="en-US" dirty="0" smtClean="0"/>
              <a:t>インタビューを行った</a:t>
            </a:r>
            <a:endParaRPr lang="en-US" altLang="ja-JP" dirty="0" smtClean="0"/>
          </a:p>
          <a:p>
            <a:pPr lvl="2"/>
            <a:r>
              <a:rPr lang="ja-JP" altLang="en-US" dirty="0" smtClean="0"/>
              <a:t>インタビューでの発言を基にアンケートを作成し，発言が正しいかを検証</a:t>
            </a:r>
            <a:endParaRPr lang="en-US" altLang="ja-JP" dirty="0" smtClean="0"/>
          </a:p>
          <a:p>
            <a:pPr lvl="2"/>
            <a:r>
              <a:rPr lang="ja-JP" altLang="en-US" dirty="0"/>
              <a:t>ゲーム開発と一般的なソフトウェア</a:t>
            </a:r>
            <a:r>
              <a:rPr lang="ja-JP" altLang="en-US" dirty="0" smtClean="0"/>
              <a:t>開発には多数の違いがあった</a:t>
            </a:r>
            <a:endParaRPr lang="en-US" altLang="ja-JP" dirty="0" smtClean="0"/>
          </a:p>
          <a:p>
            <a:r>
              <a:rPr kumimoji="1" lang="ja-JP" altLang="en-US" dirty="0" smtClean="0"/>
              <a:t>所感</a:t>
            </a:r>
            <a:endParaRPr kumimoji="1" lang="en-US" altLang="ja-JP" dirty="0" smtClean="0"/>
          </a:p>
          <a:p>
            <a:pPr lvl="1"/>
            <a:r>
              <a:rPr lang="ja-JP" altLang="en-US" dirty="0"/>
              <a:t>開発者</a:t>
            </a:r>
            <a:r>
              <a:rPr lang="ja-JP" altLang="en-US" dirty="0" smtClean="0"/>
              <a:t>の発言をほとんどそのまま書いているので，現場の開発者の考えが聞けて面白かった</a:t>
            </a:r>
            <a:endParaRPr kumimoji="1" lang="en-US" altLang="ja-JP" dirty="0" smtClean="0"/>
          </a:p>
          <a:p>
            <a:pPr lvl="1"/>
            <a:r>
              <a:rPr lang="en-US" altLang="ja-JP" dirty="0" smtClean="0"/>
              <a:t>Microsoft</a:t>
            </a:r>
            <a:r>
              <a:rPr lang="ja-JP" altLang="en-US" dirty="0" smtClean="0"/>
              <a:t>の開発者にアンケートできるのはずるい！</a:t>
            </a:r>
            <a:r>
              <a:rPr lang="en-US" altLang="ja-JP" dirty="0" smtClean="0"/>
              <a:t/>
            </a:r>
            <a:br>
              <a:rPr lang="en-US" altLang="ja-JP" dirty="0" smtClean="0"/>
            </a:br>
            <a:r>
              <a:rPr lang="ja-JP" altLang="en-US" dirty="0"/>
              <a:t>しかし</a:t>
            </a:r>
            <a:r>
              <a:rPr lang="ja-JP" altLang="en-US" dirty="0" smtClean="0"/>
              <a:t>，インタビューは</a:t>
            </a:r>
            <a:r>
              <a:rPr lang="en-US" altLang="ja-JP" dirty="0" smtClean="0"/>
              <a:t>Microsoft</a:t>
            </a:r>
            <a:r>
              <a:rPr lang="ja-JP" altLang="en-US" dirty="0" smtClean="0"/>
              <a:t>以外の開発者に対して行っていた．</a:t>
            </a:r>
            <a:r>
              <a:rPr lang="en-US" altLang="ja-JP" dirty="0" smtClean="0"/>
              <a:t>Interviewee</a:t>
            </a:r>
            <a:r>
              <a:rPr lang="ja-JP" altLang="en-US" dirty="0" smtClean="0"/>
              <a:t>を集めた方法は</a:t>
            </a:r>
            <a:r>
              <a:rPr lang="en-US" altLang="ja-JP" dirty="0" smtClean="0"/>
              <a:t>SNS</a:t>
            </a:r>
            <a:r>
              <a:rPr lang="ja-JP" altLang="en-US" dirty="0" smtClean="0"/>
              <a:t>で直接メールを行っていた．これなら僕らもできそう！</a:t>
            </a:r>
            <a:endParaRPr lang="en-US" altLang="ja-JP" dirty="0" smtClean="0"/>
          </a:p>
          <a:p>
            <a:pPr lvl="1"/>
            <a:endParaRPr kumimoji="1" lang="en-US" altLang="ja-JP" dirty="0" smtClean="0"/>
          </a:p>
          <a:p>
            <a:pPr lvl="1"/>
            <a:endParaRPr lang="ja-JP" altLang="en-US" dirty="0"/>
          </a:p>
          <a:p>
            <a:pPr lvl="2"/>
            <a:endParaRPr lang="en-US" altLang="ja-JP" dirty="0" smtClean="0"/>
          </a:p>
          <a:p>
            <a:pPr lvl="2"/>
            <a:endParaRPr lang="ja-JP" altLang="en-US" dirty="0"/>
          </a:p>
          <a:p>
            <a:pPr lvl="1"/>
            <a:endParaRPr lang="en-US" altLang="ja-JP" dirty="0" smtClean="0"/>
          </a:p>
          <a:p>
            <a:pPr lvl="1"/>
            <a:endParaRPr lang="ja-JP" altLang="en-US" dirty="0"/>
          </a:p>
          <a:p>
            <a:endParaRPr kumimoji="1" lang="en-US" altLang="ja-JP" dirty="0" smtClean="0"/>
          </a:p>
          <a:p>
            <a:endParaRPr lang="ja-JP" altLang="en-US" dirty="0"/>
          </a:p>
        </p:txBody>
      </p:sp>
    </p:spTree>
    <p:extLst>
      <p:ext uri="{BB962C8B-B14F-4D97-AF65-F5344CB8AC3E}">
        <p14:creationId xmlns:p14="http://schemas.microsoft.com/office/powerpoint/2010/main" val="20117313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インタビューの参加者を集めるために</a:t>
            </a:r>
            <a:endParaRPr kumimoji="1" lang="ja-JP" altLang="en-US" dirty="0"/>
          </a:p>
        </p:txBody>
      </p:sp>
      <p:sp>
        <p:nvSpPr>
          <p:cNvPr id="3" name="コンテンツ プレースホルダー 2"/>
          <p:cNvSpPr>
            <a:spLocks noGrp="1"/>
          </p:cNvSpPr>
          <p:nvPr>
            <p:ph idx="1"/>
          </p:nvPr>
        </p:nvSpPr>
        <p:spPr/>
        <p:txBody>
          <a:bodyPr/>
          <a:lstStyle/>
          <a:p>
            <a:r>
              <a:rPr lang="en-US" altLang="ja-JP" dirty="0" smtClean="0"/>
              <a:t>LinkedIn</a:t>
            </a:r>
          </a:p>
          <a:p>
            <a:pPr lvl="1"/>
            <a:r>
              <a:rPr lang="ja-JP" altLang="en-US" dirty="0"/>
              <a:t>世界最大級のビジネス</a:t>
            </a:r>
            <a:r>
              <a:rPr lang="ja-JP" altLang="en-US" dirty="0" smtClean="0"/>
              <a:t>特化型</a:t>
            </a:r>
            <a:r>
              <a:rPr lang="en-US" altLang="ja-JP" dirty="0" smtClean="0"/>
              <a:t>SNS</a:t>
            </a:r>
          </a:p>
          <a:p>
            <a:pPr lvl="2"/>
            <a:r>
              <a:rPr lang="ja-JP" altLang="en-US" dirty="0"/>
              <a:t>利用者がビジネス専用のプロフィールを作成</a:t>
            </a:r>
            <a:r>
              <a:rPr lang="ja-JP" altLang="en-US" dirty="0" smtClean="0"/>
              <a:t>し，サービス</a:t>
            </a:r>
            <a:r>
              <a:rPr lang="ja-JP" altLang="en-US" dirty="0"/>
              <a:t>の中でビジネスのつながりを</a:t>
            </a:r>
            <a:r>
              <a:rPr lang="ja-JP" altLang="en-US" dirty="0" smtClean="0"/>
              <a:t>広げ，ビジネスパートナー</a:t>
            </a:r>
            <a:r>
              <a:rPr lang="ja-JP" altLang="en-US" dirty="0"/>
              <a:t>や人材を</a:t>
            </a:r>
            <a:r>
              <a:rPr lang="ja-JP" altLang="en-US" dirty="0" smtClean="0"/>
              <a:t>探したり，営業先</a:t>
            </a:r>
            <a:r>
              <a:rPr lang="ja-JP" altLang="en-US" dirty="0"/>
              <a:t>の顧客や</a:t>
            </a:r>
            <a:r>
              <a:rPr lang="ja-JP" altLang="en-US" dirty="0" smtClean="0"/>
              <a:t>商談先，専門家</a:t>
            </a:r>
            <a:r>
              <a:rPr lang="ja-JP" altLang="en-US" dirty="0"/>
              <a:t>などとコンタクトを取ることが</a:t>
            </a:r>
            <a:r>
              <a:rPr lang="ja-JP" altLang="en-US" dirty="0" smtClean="0"/>
              <a:t>できる（</a:t>
            </a:r>
            <a:r>
              <a:rPr lang="en-US" altLang="ja-JP" dirty="0" smtClean="0"/>
              <a:t>Wikipedia</a:t>
            </a:r>
            <a:r>
              <a:rPr lang="ja-JP" altLang="en-US" dirty="0" smtClean="0"/>
              <a:t>より）</a:t>
            </a:r>
            <a:endParaRPr lang="en-US" altLang="ja-JP" dirty="0" smtClean="0"/>
          </a:p>
          <a:p>
            <a:pPr lvl="1"/>
            <a:endParaRPr kumimoji="1" lang="ja-JP" altLang="en-US" dirty="0"/>
          </a:p>
        </p:txBody>
      </p:sp>
      <p:pic>
        <p:nvPicPr>
          <p:cNvPr id="2050" name="Picture 2" descr="\\psf\Home\Desktop\スクリーンショット 2014-06-20 1.01.40.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763688" y="3645024"/>
            <a:ext cx="5636656"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212513"/>
      </p:ext>
    </p:extLst>
  </p:cSld>
  <p:clrMapOvr>
    <a:masterClrMapping/>
  </p:clrMapOvr>
  <p:timing>
    <p:tnLst>
      <p:par>
        <p:cTn id="1" dur="indefinite" restart="never" nodeType="tmRoot"/>
      </p:par>
    </p:tnLst>
  </p:timing>
</p:sld>
</file>

<file path=ppt/theme/theme1.xml><?xml version="1.0" encoding="utf-8"?>
<a:theme xmlns:a="http://schemas.openxmlformats.org/drawingml/2006/main" name="Si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Simple</Template>
  <TotalTime>4302</TotalTime>
  <Words>850</Words>
  <Application>Microsoft Office PowerPoint</Application>
  <PresentationFormat>画面に合わせる (4:3)</PresentationFormat>
  <Paragraphs>131</Paragraphs>
  <Slides>13</Slides>
  <Notes>0</Notes>
  <HiddenSlides>0</HiddenSlides>
  <MMClips>0</MMClips>
  <ScaleCrop>false</ScaleCrop>
  <HeadingPairs>
    <vt:vector size="4" baseType="variant">
      <vt:variant>
        <vt:lpstr>テーマ</vt:lpstr>
      </vt:variant>
      <vt:variant>
        <vt:i4>1</vt:i4>
      </vt:variant>
      <vt:variant>
        <vt:lpstr>スライド タイトル</vt:lpstr>
      </vt:variant>
      <vt:variant>
        <vt:i4>13</vt:i4>
      </vt:variant>
    </vt:vector>
  </HeadingPairs>
  <TitlesOfParts>
    <vt:vector size="14" baseType="lpstr">
      <vt:lpstr>Simple</vt:lpstr>
      <vt:lpstr>How Is Video Game Development  Different from Software Development</vt:lpstr>
      <vt:lpstr>概要</vt:lpstr>
      <vt:lpstr>調査方法</vt:lpstr>
      <vt:lpstr>結果（機能要求定義について）</vt:lpstr>
      <vt:lpstr>結果（テストと品質について）</vt:lpstr>
      <vt:lpstr>結果（ソフトウェア構成管理について）</vt:lpstr>
      <vt:lpstr>結果（開発プロセスについて）</vt:lpstr>
      <vt:lpstr>結果（問題解決技法について）</vt:lpstr>
      <vt:lpstr>結果（専門と相互依存について）</vt:lpstr>
      <vt:lpstr>結果（仕事のインパクト）</vt:lpstr>
      <vt:lpstr>有意差は出なかったが興味深い発言</vt:lpstr>
      <vt:lpstr>まとめと所感</vt:lpstr>
      <vt:lpstr>インタビューの参加者を集めるために</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s141015</dc:creator>
  <cp:lastModifiedBy>s141015</cp:lastModifiedBy>
  <cp:revision>34</cp:revision>
  <dcterms:created xsi:type="dcterms:W3CDTF">2014-06-17T05:34:06Z</dcterms:created>
  <dcterms:modified xsi:type="dcterms:W3CDTF">2014-06-20T05:19:19Z</dcterms:modified>
</cp:coreProperties>
</file>