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6" r:id="rId5"/>
    <p:sldId id="271" r:id="rId6"/>
    <p:sldId id="261" r:id="rId7"/>
    <p:sldId id="268" r:id="rId8"/>
    <p:sldId id="267" r:id="rId9"/>
    <p:sldId id="269" r:id="rId10"/>
    <p:sldId id="270" r:id="rId11"/>
    <p:sldId id="265" r:id="rId12"/>
    <p:sldId id="272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8" autoAdjust="0"/>
    <p:restoredTop sz="94660"/>
  </p:normalViewPr>
  <p:slideViewPr>
    <p:cSldViewPr snapToGrid="0">
      <p:cViewPr varScale="1">
        <p:scale>
          <a:sx n="73" d="100"/>
          <a:sy n="73" d="100"/>
        </p:scale>
        <p:origin x="2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959F-94D2-4615-9CE3-9504B720B426}" type="datetimeFigureOut">
              <a:rPr kumimoji="1" lang="ja-JP" altLang="en-US" smtClean="0"/>
              <a:t>2017/3/27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01BE-EBF2-489E-8997-5E982D312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2769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959F-94D2-4615-9CE3-9504B720B426}" type="datetimeFigureOut">
              <a:rPr kumimoji="1" lang="ja-JP" altLang="en-US" smtClean="0"/>
              <a:t>2017/3/27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01BE-EBF2-489E-8997-5E982D312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547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959F-94D2-4615-9CE3-9504B720B426}" type="datetimeFigureOut">
              <a:rPr kumimoji="1" lang="ja-JP" altLang="en-US" smtClean="0"/>
              <a:t>2017/3/27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01BE-EBF2-489E-8997-5E982D312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35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959F-94D2-4615-9CE3-9504B720B426}" type="datetimeFigureOut">
              <a:rPr kumimoji="1" lang="ja-JP" altLang="en-US" smtClean="0"/>
              <a:t>2017/3/27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01BE-EBF2-489E-8997-5E982D312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38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959F-94D2-4615-9CE3-9504B720B426}" type="datetimeFigureOut">
              <a:rPr kumimoji="1" lang="ja-JP" altLang="en-US" smtClean="0"/>
              <a:t>2017/3/27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01BE-EBF2-489E-8997-5E982D312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228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959F-94D2-4615-9CE3-9504B720B426}" type="datetimeFigureOut">
              <a:rPr kumimoji="1" lang="ja-JP" altLang="en-US" smtClean="0"/>
              <a:t>2017/3/27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01BE-EBF2-489E-8997-5E982D312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88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959F-94D2-4615-9CE3-9504B720B426}" type="datetimeFigureOut">
              <a:rPr kumimoji="1" lang="ja-JP" altLang="en-US" smtClean="0"/>
              <a:t>2017/3/27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01BE-EBF2-489E-8997-5E982D312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4708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959F-94D2-4615-9CE3-9504B720B426}" type="datetimeFigureOut">
              <a:rPr kumimoji="1" lang="ja-JP" altLang="en-US" smtClean="0"/>
              <a:t>2017/3/27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01BE-EBF2-489E-8997-5E982D312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130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959F-94D2-4615-9CE3-9504B720B426}" type="datetimeFigureOut">
              <a:rPr kumimoji="1" lang="ja-JP" altLang="en-US" smtClean="0"/>
              <a:t>2017/3/27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01BE-EBF2-489E-8997-5E982D312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618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959F-94D2-4615-9CE3-9504B720B426}" type="datetimeFigureOut">
              <a:rPr kumimoji="1" lang="ja-JP" altLang="en-US" smtClean="0"/>
              <a:t>2017/3/27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01BE-EBF2-489E-8997-5E982D312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19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959F-94D2-4615-9CE3-9504B720B426}" type="datetimeFigureOut">
              <a:rPr kumimoji="1" lang="ja-JP" altLang="en-US" smtClean="0"/>
              <a:t>2017/3/27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01BE-EBF2-489E-8997-5E982D312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119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A959F-94D2-4615-9CE3-9504B720B426}" type="datetimeFigureOut">
              <a:rPr kumimoji="1" lang="ja-JP" altLang="en-US" smtClean="0"/>
              <a:t>2017/3/27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201BE-EBF2-489E-8997-5E982D312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03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519571" y="1068446"/>
            <a:ext cx="5502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b="1" dirty="0" smtClean="0"/>
              <a:t>文献管理</a:t>
            </a:r>
            <a:r>
              <a:rPr lang="ja-JP" altLang="en-US" sz="5400" b="1" dirty="0"/>
              <a:t>システム</a:t>
            </a:r>
            <a:endParaRPr kumimoji="1" lang="ja-JP" altLang="en-US" sz="5400" b="1" dirty="0"/>
          </a:p>
        </p:txBody>
      </p:sp>
      <p:sp>
        <p:nvSpPr>
          <p:cNvPr id="2" name="角丸四角形 1"/>
          <p:cNvSpPr/>
          <p:nvPr/>
        </p:nvSpPr>
        <p:spPr>
          <a:xfrm>
            <a:off x="2839101" y="2885500"/>
            <a:ext cx="1650381" cy="94785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dirty="0" smtClean="0"/>
              <a:t>貸出</a:t>
            </a:r>
            <a:endParaRPr kumimoji="1" lang="ja-JP" altLang="en-US" sz="4000" dirty="0"/>
          </a:p>
        </p:txBody>
      </p:sp>
      <p:sp>
        <p:nvSpPr>
          <p:cNvPr id="8" name="角丸四角形 7"/>
          <p:cNvSpPr/>
          <p:nvPr/>
        </p:nvSpPr>
        <p:spPr>
          <a:xfrm>
            <a:off x="8000203" y="2885500"/>
            <a:ext cx="1650381" cy="94785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dirty="0"/>
              <a:t>返却</a:t>
            </a:r>
            <a:endParaRPr kumimoji="1" lang="ja-JP" altLang="en-US" sz="4000" dirty="0"/>
          </a:p>
        </p:txBody>
      </p:sp>
      <p:sp>
        <p:nvSpPr>
          <p:cNvPr id="5" name="角丸四角形 4"/>
          <p:cNvSpPr/>
          <p:nvPr/>
        </p:nvSpPr>
        <p:spPr>
          <a:xfrm>
            <a:off x="4272885" y="4426632"/>
            <a:ext cx="3995854" cy="138378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dirty="0" smtClean="0"/>
              <a:t>貸出状況の確認</a:t>
            </a:r>
            <a:endParaRPr kumimoji="1" lang="ja-JP" altLang="en-US" sz="4000" dirty="0"/>
          </a:p>
        </p:txBody>
      </p:sp>
      <p:sp>
        <p:nvSpPr>
          <p:cNvPr id="6" name="正方形/長方形 5"/>
          <p:cNvSpPr/>
          <p:nvPr/>
        </p:nvSpPr>
        <p:spPr>
          <a:xfrm>
            <a:off x="1029366" y="5966659"/>
            <a:ext cx="116891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/>
              <a:t>トップ画面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7380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750330"/>
              </p:ext>
            </p:extLst>
          </p:nvPr>
        </p:nvGraphicFramePr>
        <p:xfrm>
          <a:off x="1688371" y="3396236"/>
          <a:ext cx="6931193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966"/>
                <a:gridCol w="51602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dirty="0" smtClean="0"/>
                        <a:t>タイトル</a:t>
                      </a:r>
                      <a:endParaRPr kumimoji="1" lang="ja-JP" altLang="en-US" sz="21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b="1" dirty="0" smtClean="0">
                          <a:solidFill>
                            <a:schemeClr val="bg1"/>
                          </a:solidFill>
                        </a:rPr>
                        <a:t>著者名</a:t>
                      </a:r>
                      <a:endParaRPr kumimoji="1" lang="ja-JP" altLang="en-US" sz="2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100" b="1" dirty="0" smtClean="0">
                          <a:solidFill>
                            <a:schemeClr val="bg1"/>
                          </a:solidFill>
                        </a:rPr>
                        <a:t>ISBN</a:t>
                      </a:r>
                      <a:endParaRPr kumimoji="1" lang="ja-JP" altLang="en-US" sz="2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b="1" dirty="0" smtClean="0">
                          <a:solidFill>
                            <a:schemeClr val="bg1"/>
                          </a:solidFill>
                        </a:rPr>
                        <a:t>貸出日</a:t>
                      </a:r>
                      <a:endParaRPr kumimoji="1" lang="ja-JP" altLang="en-US" sz="2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951024" y="1337324"/>
            <a:ext cx="378501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バー</a:t>
            </a:r>
            <a:r>
              <a:rPr lang="ja-JP" altLang="en-US" sz="2100" dirty="0"/>
              <a:t>コード</a:t>
            </a:r>
            <a:r>
              <a:rPr lang="ja-JP" altLang="en-US" sz="2100" dirty="0" smtClean="0"/>
              <a:t>を読み込んでください</a:t>
            </a:r>
            <a:endParaRPr lang="ja-JP" altLang="en-US" sz="2100" dirty="0"/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616436"/>
              </p:ext>
            </p:extLst>
          </p:nvPr>
        </p:nvGraphicFramePr>
        <p:xfrm>
          <a:off x="5175515" y="1341342"/>
          <a:ext cx="585575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384"/>
                <a:gridCol w="43523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100" dirty="0" smtClean="0"/>
                        <a:t>ISBN</a:t>
                      </a:r>
                      <a:endParaRPr kumimoji="1" lang="ja-JP" alt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下矢印 2"/>
          <p:cNvSpPr/>
          <p:nvPr/>
        </p:nvSpPr>
        <p:spPr>
          <a:xfrm>
            <a:off x="2291175" y="2208995"/>
            <a:ext cx="1282390" cy="634277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803010" y="5255027"/>
            <a:ext cx="722826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こちらでよろしいですか？</a:t>
            </a:r>
            <a:r>
              <a:rPr lang="en-US" altLang="ja-JP" sz="2100" dirty="0" smtClean="0"/>
              <a:t>			</a:t>
            </a:r>
            <a:r>
              <a:rPr lang="ja-JP" altLang="en-US" sz="2100" dirty="0" smtClean="0"/>
              <a:t>はい </a:t>
            </a:r>
            <a:r>
              <a:rPr lang="en-US" altLang="ja-JP" sz="2100" dirty="0" smtClean="0"/>
              <a:t>/ </a:t>
            </a:r>
            <a:r>
              <a:rPr lang="ja-JP" altLang="en-US" sz="2100" dirty="0" smtClean="0"/>
              <a:t>いいえ</a:t>
            </a:r>
            <a:endParaRPr lang="en-US" altLang="ja-JP" sz="2100" dirty="0" smtClean="0"/>
          </a:p>
        </p:txBody>
      </p:sp>
      <p:sp>
        <p:nvSpPr>
          <p:cNvPr id="9" name="正方形/長方形 8"/>
          <p:cNvSpPr/>
          <p:nvPr/>
        </p:nvSpPr>
        <p:spPr>
          <a:xfrm>
            <a:off x="1029366" y="5966659"/>
            <a:ext cx="217078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/>
              <a:t>借</a:t>
            </a:r>
            <a:r>
              <a:rPr lang="ja-JP" altLang="en-US" dirty="0" smtClean="0"/>
              <a:t>りる</a:t>
            </a:r>
            <a:r>
              <a:rPr lang="ja-JP" altLang="en-US" dirty="0"/>
              <a:t>本</a:t>
            </a:r>
            <a:r>
              <a:rPr lang="ja-JP" altLang="en-US" dirty="0" smtClean="0"/>
              <a:t>の</a:t>
            </a:r>
            <a:r>
              <a:rPr lang="ja-JP" altLang="en-US" dirty="0" smtClean="0"/>
              <a:t>入力画面</a:t>
            </a:r>
            <a:endParaRPr lang="ja-JP" altLang="en-US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0" y="0"/>
            <a:ext cx="13468815" cy="718457"/>
            <a:chOff x="0" y="0"/>
            <a:chExt cx="13468815" cy="718457"/>
          </a:xfrm>
        </p:grpSpPr>
        <p:sp>
          <p:nvSpPr>
            <p:cNvPr id="4" name="正方形/長方形 3"/>
            <p:cNvSpPr/>
            <p:nvPr/>
          </p:nvSpPr>
          <p:spPr>
            <a:xfrm>
              <a:off x="0" y="0"/>
              <a:ext cx="12192000" cy="7184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344899" y="115005"/>
              <a:ext cx="2553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 smtClean="0">
                  <a:solidFill>
                    <a:schemeClr val="bg1"/>
                  </a:solidFill>
                </a:rPr>
                <a:t>貸出</a:t>
              </a:r>
              <a:endParaRPr kumimoji="1" lang="ja-JP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10915185" y="238115"/>
              <a:ext cx="2553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</a:rPr>
                <a:t>トップ</a:t>
              </a:r>
              <a:r>
                <a:rPr lang="ja-JP" altLang="en-US" sz="2000" dirty="0" smtClean="0">
                  <a:solidFill>
                    <a:schemeClr val="bg1"/>
                  </a:solidFill>
                </a:rPr>
                <a:t>へ</a:t>
              </a:r>
              <a:endParaRPr kumimoji="1" lang="ja-JP" alt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6694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825114"/>
              </p:ext>
            </p:extLst>
          </p:nvPr>
        </p:nvGraphicFramePr>
        <p:xfrm>
          <a:off x="1433151" y="2329610"/>
          <a:ext cx="6931193" cy="123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966"/>
                <a:gridCol w="51602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dirty="0" smtClean="0"/>
                        <a:t>学籍番号</a:t>
                      </a:r>
                      <a:endParaRPr kumimoji="1" lang="ja-JP" altLang="en-US" sz="21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b="1" dirty="0" smtClean="0">
                          <a:solidFill>
                            <a:schemeClr val="bg1"/>
                          </a:solidFill>
                        </a:rPr>
                        <a:t>貸出者</a:t>
                      </a:r>
                      <a:endParaRPr kumimoji="1" lang="ja-JP" altLang="en-US" sz="2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b="1" dirty="0" smtClean="0">
                          <a:solidFill>
                            <a:schemeClr val="bg1"/>
                          </a:solidFill>
                        </a:rPr>
                        <a:t>貸出日</a:t>
                      </a:r>
                      <a:endParaRPr kumimoji="1" lang="ja-JP" altLang="en-US" sz="2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1053481" y="5175203"/>
            <a:ext cx="306045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ja-JP" dirty="0" smtClean="0"/>
              <a:t>※</a:t>
            </a:r>
            <a:r>
              <a:rPr lang="ja-JP" altLang="en-US" dirty="0" smtClean="0"/>
              <a:t>既</a:t>
            </a:r>
            <a:r>
              <a:rPr lang="ja-JP" altLang="en-US" dirty="0" smtClean="0"/>
              <a:t>に誰かが借りていた場合</a:t>
            </a:r>
            <a:endParaRPr lang="ja-JP" altLang="en-US" dirty="0"/>
          </a:p>
        </p:txBody>
      </p:sp>
      <p:sp>
        <p:nvSpPr>
          <p:cNvPr id="3" name="角丸四角形 2"/>
          <p:cNvSpPr/>
          <p:nvPr/>
        </p:nvSpPr>
        <p:spPr>
          <a:xfrm>
            <a:off x="8364344" y="3925808"/>
            <a:ext cx="1237786" cy="450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/>
              <a:t>トップ</a:t>
            </a:r>
            <a:r>
              <a:rPr lang="ja-JP" altLang="en-US" sz="2100" dirty="0" smtClean="0"/>
              <a:t>へ</a:t>
            </a:r>
            <a:endParaRPr kumimoji="1" lang="en-US" altLang="ja-JP" sz="2100" dirty="0" smtClean="0"/>
          </a:p>
        </p:txBody>
      </p:sp>
      <p:sp>
        <p:nvSpPr>
          <p:cNvPr id="7" name="正方形/長方形 6"/>
          <p:cNvSpPr/>
          <p:nvPr/>
        </p:nvSpPr>
        <p:spPr>
          <a:xfrm>
            <a:off x="1353875" y="1629003"/>
            <a:ext cx="308930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その本は現在貸出中です</a:t>
            </a:r>
            <a:endParaRPr lang="ja-JP" altLang="en-US" sz="21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0" y="0"/>
            <a:ext cx="13468815" cy="718457"/>
            <a:chOff x="0" y="0"/>
            <a:chExt cx="13468815" cy="718457"/>
          </a:xfrm>
        </p:grpSpPr>
        <p:sp>
          <p:nvSpPr>
            <p:cNvPr id="9" name="正方形/長方形 8"/>
            <p:cNvSpPr/>
            <p:nvPr/>
          </p:nvSpPr>
          <p:spPr>
            <a:xfrm>
              <a:off x="0" y="0"/>
              <a:ext cx="12192000" cy="7184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344899" y="115005"/>
              <a:ext cx="2553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 smtClean="0">
                  <a:solidFill>
                    <a:schemeClr val="bg1"/>
                  </a:solidFill>
                </a:rPr>
                <a:t>貸出</a:t>
              </a:r>
              <a:endParaRPr kumimoji="1" lang="ja-JP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10915185" y="238115"/>
              <a:ext cx="2553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</a:rPr>
                <a:t>トップ</a:t>
              </a:r>
              <a:r>
                <a:rPr lang="ja-JP" altLang="en-US" sz="2000" dirty="0" smtClean="0">
                  <a:solidFill>
                    <a:schemeClr val="bg1"/>
                  </a:solidFill>
                </a:rPr>
                <a:t>へ</a:t>
              </a:r>
              <a:endParaRPr kumimoji="1" lang="ja-JP" alt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9691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722224"/>
              </p:ext>
            </p:extLst>
          </p:nvPr>
        </p:nvGraphicFramePr>
        <p:xfrm>
          <a:off x="1433151" y="2316391"/>
          <a:ext cx="6931193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966"/>
                <a:gridCol w="51602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dirty="0" smtClean="0"/>
                        <a:t>学籍番号</a:t>
                      </a:r>
                      <a:endParaRPr kumimoji="1" lang="ja-JP" altLang="en-US" sz="21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b="1" dirty="0" smtClean="0">
                          <a:solidFill>
                            <a:schemeClr val="bg1"/>
                          </a:solidFill>
                        </a:rPr>
                        <a:t>氏名</a:t>
                      </a:r>
                      <a:endParaRPr kumimoji="1" lang="ja-JP" altLang="en-US" sz="2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1053481" y="5175203"/>
            <a:ext cx="15696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/>
              <a:t>貸出者の入力</a:t>
            </a:r>
            <a:endParaRPr lang="ja-JP" altLang="en-US" dirty="0"/>
          </a:p>
        </p:txBody>
      </p:sp>
      <p:sp>
        <p:nvSpPr>
          <p:cNvPr id="3" name="角丸四角形 2"/>
          <p:cNvSpPr/>
          <p:nvPr/>
        </p:nvSpPr>
        <p:spPr>
          <a:xfrm>
            <a:off x="8364344" y="3494854"/>
            <a:ext cx="1237786" cy="450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100" dirty="0" smtClean="0"/>
              <a:t>O</a:t>
            </a:r>
            <a:r>
              <a:rPr lang="en-US" altLang="ja-JP" sz="2100" dirty="0"/>
              <a:t>K</a:t>
            </a:r>
            <a:endParaRPr kumimoji="1" lang="en-US" altLang="ja-JP" sz="2100" dirty="0" smtClean="0"/>
          </a:p>
        </p:txBody>
      </p:sp>
      <p:sp>
        <p:nvSpPr>
          <p:cNvPr id="7" name="正方形/長方形 6"/>
          <p:cNvSpPr/>
          <p:nvPr/>
        </p:nvSpPr>
        <p:spPr>
          <a:xfrm>
            <a:off x="1353875" y="1629003"/>
            <a:ext cx="402385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学籍番号・氏名を入力してください</a:t>
            </a:r>
            <a:endParaRPr lang="ja-JP" altLang="en-US" sz="21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0" y="0"/>
            <a:ext cx="13468815" cy="718457"/>
            <a:chOff x="0" y="0"/>
            <a:chExt cx="13468815" cy="718457"/>
          </a:xfrm>
        </p:grpSpPr>
        <p:sp>
          <p:nvSpPr>
            <p:cNvPr id="9" name="正方形/長方形 8"/>
            <p:cNvSpPr/>
            <p:nvPr/>
          </p:nvSpPr>
          <p:spPr>
            <a:xfrm>
              <a:off x="0" y="0"/>
              <a:ext cx="12192000" cy="7184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344899" y="115005"/>
              <a:ext cx="2553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 smtClean="0">
                  <a:solidFill>
                    <a:schemeClr val="bg1"/>
                  </a:solidFill>
                </a:rPr>
                <a:t>貸出</a:t>
              </a:r>
              <a:endParaRPr kumimoji="1" lang="ja-JP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10915185" y="238115"/>
              <a:ext cx="2553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</a:rPr>
                <a:t>トップ</a:t>
              </a:r>
              <a:r>
                <a:rPr lang="ja-JP" altLang="en-US" sz="2000" dirty="0" smtClean="0">
                  <a:solidFill>
                    <a:schemeClr val="bg1"/>
                  </a:solidFill>
                </a:rPr>
                <a:t>へ</a:t>
              </a:r>
              <a:endParaRPr kumimoji="1" lang="ja-JP" alt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478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722224"/>
              </p:ext>
            </p:extLst>
          </p:nvPr>
        </p:nvGraphicFramePr>
        <p:xfrm>
          <a:off x="1433151" y="2316391"/>
          <a:ext cx="6931193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966"/>
                <a:gridCol w="51602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dirty="0" smtClean="0"/>
                        <a:t>学籍番号</a:t>
                      </a:r>
                      <a:endParaRPr kumimoji="1" lang="ja-JP" altLang="en-US" sz="21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b="1" dirty="0" smtClean="0">
                          <a:solidFill>
                            <a:schemeClr val="bg1"/>
                          </a:solidFill>
                        </a:rPr>
                        <a:t>氏名</a:t>
                      </a:r>
                      <a:endParaRPr kumimoji="1" lang="ja-JP" altLang="en-US" sz="2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1053481" y="5175203"/>
            <a:ext cx="285687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ja-JP" dirty="0" smtClean="0"/>
              <a:t>※</a:t>
            </a:r>
            <a:r>
              <a:rPr lang="ja-JP" altLang="en-US" dirty="0" smtClean="0"/>
              <a:t>入力が間違っていた場合</a:t>
            </a:r>
            <a:endParaRPr lang="ja-JP" altLang="en-US" dirty="0"/>
          </a:p>
        </p:txBody>
      </p:sp>
      <p:sp>
        <p:nvSpPr>
          <p:cNvPr id="3" name="角丸四角形 2"/>
          <p:cNvSpPr/>
          <p:nvPr/>
        </p:nvSpPr>
        <p:spPr>
          <a:xfrm>
            <a:off x="8364344" y="3494854"/>
            <a:ext cx="1237786" cy="450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100" dirty="0" smtClean="0"/>
              <a:t>O</a:t>
            </a:r>
            <a:r>
              <a:rPr lang="en-US" altLang="ja-JP" sz="2100" dirty="0"/>
              <a:t>K</a:t>
            </a:r>
            <a:endParaRPr kumimoji="1" lang="en-US" altLang="ja-JP" sz="2100" dirty="0" smtClean="0"/>
          </a:p>
        </p:txBody>
      </p:sp>
      <p:sp>
        <p:nvSpPr>
          <p:cNvPr id="7" name="正方形/長方形 6"/>
          <p:cNvSpPr/>
          <p:nvPr/>
        </p:nvSpPr>
        <p:spPr>
          <a:xfrm>
            <a:off x="1353875" y="1629003"/>
            <a:ext cx="402385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学籍番号・氏名を入力してください</a:t>
            </a:r>
            <a:endParaRPr lang="ja-JP" altLang="en-US" sz="16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0" y="0"/>
            <a:ext cx="13468815" cy="718457"/>
            <a:chOff x="0" y="0"/>
            <a:chExt cx="13468815" cy="718457"/>
          </a:xfrm>
        </p:grpSpPr>
        <p:sp>
          <p:nvSpPr>
            <p:cNvPr id="9" name="正方形/長方形 8"/>
            <p:cNvSpPr/>
            <p:nvPr/>
          </p:nvSpPr>
          <p:spPr>
            <a:xfrm>
              <a:off x="0" y="0"/>
              <a:ext cx="12192000" cy="7184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344898" y="115005"/>
              <a:ext cx="28555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 smtClean="0">
                  <a:solidFill>
                    <a:schemeClr val="bg1"/>
                  </a:solidFill>
                </a:rPr>
                <a:t>貸出</a:t>
              </a:r>
              <a:endParaRPr kumimoji="1" lang="ja-JP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10915185" y="238115"/>
              <a:ext cx="2553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</a:rPr>
                <a:t>トップ</a:t>
              </a:r>
              <a:r>
                <a:rPr lang="ja-JP" altLang="en-US" sz="2000" dirty="0" smtClean="0">
                  <a:solidFill>
                    <a:schemeClr val="bg1"/>
                  </a:solidFill>
                </a:rPr>
                <a:t>へ</a:t>
              </a:r>
              <a:endParaRPr kumimoji="1" lang="ja-JP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正方形/長方形 1"/>
          <p:cNvSpPr/>
          <p:nvPr/>
        </p:nvSpPr>
        <p:spPr>
          <a:xfrm>
            <a:off x="5620140" y="1675169"/>
            <a:ext cx="4878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入力が間違っています。入力しなおしてください。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617075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3720791" y="2694398"/>
            <a:ext cx="4750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3600" dirty="0" smtClean="0"/>
              <a:t>完了しました</a:t>
            </a:r>
            <a:endParaRPr lang="en-US" altLang="ja-JP" sz="3600" dirty="0" smtClean="0"/>
          </a:p>
          <a:p>
            <a:pPr algn="ctr"/>
            <a:r>
              <a:rPr lang="ja-JP" altLang="en-US" sz="3600" dirty="0" smtClean="0"/>
              <a:t>ありがとうございました</a:t>
            </a:r>
            <a:endParaRPr lang="en-US" altLang="ja-JP" sz="3600" dirty="0" smtClean="0"/>
          </a:p>
        </p:txBody>
      </p:sp>
      <p:sp>
        <p:nvSpPr>
          <p:cNvPr id="9" name="正方形/長方形 8"/>
          <p:cNvSpPr/>
          <p:nvPr/>
        </p:nvSpPr>
        <p:spPr>
          <a:xfrm>
            <a:off x="1098036" y="5427094"/>
            <a:ext cx="180049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/>
              <a:t>貸出完了の</a:t>
            </a:r>
            <a:r>
              <a:rPr lang="ja-JP" altLang="en-US" dirty="0"/>
              <a:t>画面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8830780" y="4446432"/>
            <a:ext cx="1360449" cy="4838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/>
              <a:t>トップ</a:t>
            </a:r>
            <a:r>
              <a:rPr lang="ja-JP" altLang="en-US" sz="2100" dirty="0" smtClean="0"/>
              <a:t>へ</a:t>
            </a:r>
            <a:endParaRPr kumimoji="1" lang="en-US" altLang="ja-JP" sz="2100" dirty="0" smtClean="0"/>
          </a:p>
        </p:txBody>
      </p:sp>
      <p:grpSp>
        <p:nvGrpSpPr>
          <p:cNvPr id="6" name="グループ化 5"/>
          <p:cNvGrpSpPr/>
          <p:nvPr/>
        </p:nvGrpSpPr>
        <p:grpSpPr>
          <a:xfrm>
            <a:off x="0" y="0"/>
            <a:ext cx="13468815" cy="718457"/>
            <a:chOff x="0" y="0"/>
            <a:chExt cx="13468815" cy="718457"/>
          </a:xfrm>
        </p:grpSpPr>
        <p:sp>
          <p:nvSpPr>
            <p:cNvPr id="7" name="正方形/長方形 6"/>
            <p:cNvSpPr/>
            <p:nvPr/>
          </p:nvSpPr>
          <p:spPr>
            <a:xfrm>
              <a:off x="0" y="0"/>
              <a:ext cx="12192000" cy="7184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344899" y="115005"/>
              <a:ext cx="2553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 smtClean="0">
                  <a:solidFill>
                    <a:schemeClr val="bg1"/>
                  </a:solidFill>
                </a:rPr>
                <a:t>貸出</a:t>
              </a:r>
              <a:endParaRPr kumimoji="1" lang="ja-JP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10915185" y="238115"/>
              <a:ext cx="2553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</a:rPr>
                <a:t>トップ</a:t>
              </a:r>
              <a:r>
                <a:rPr lang="ja-JP" altLang="en-US" sz="2000" dirty="0" smtClean="0">
                  <a:solidFill>
                    <a:schemeClr val="bg1"/>
                  </a:solidFill>
                </a:rPr>
                <a:t>へ</a:t>
              </a:r>
              <a:endParaRPr kumimoji="1" lang="ja-JP" alt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1683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951024" y="1337324"/>
            <a:ext cx="378501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バー</a:t>
            </a:r>
            <a:r>
              <a:rPr lang="ja-JP" altLang="en-US" sz="2100" dirty="0"/>
              <a:t>コード</a:t>
            </a:r>
            <a:r>
              <a:rPr lang="ja-JP" altLang="en-US" sz="2100" dirty="0" smtClean="0"/>
              <a:t>を読み込んでください</a:t>
            </a:r>
            <a:endParaRPr lang="ja-JP" altLang="en-US" sz="2100" dirty="0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163705"/>
              </p:ext>
            </p:extLst>
          </p:nvPr>
        </p:nvGraphicFramePr>
        <p:xfrm>
          <a:off x="1688371" y="3396236"/>
          <a:ext cx="6931193" cy="123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966"/>
                <a:gridCol w="51602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dirty="0" smtClean="0"/>
                        <a:t>タイトル</a:t>
                      </a:r>
                      <a:endParaRPr kumimoji="1" lang="ja-JP" altLang="en-US" sz="21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b="1" dirty="0" smtClean="0">
                          <a:solidFill>
                            <a:schemeClr val="bg1"/>
                          </a:solidFill>
                        </a:rPr>
                        <a:t>著者名</a:t>
                      </a:r>
                      <a:endParaRPr kumimoji="1" lang="ja-JP" altLang="en-US" sz="2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100" b="1" dirty="0" smtClean="0">
                          <a:solidFill>
                            <a:schemeClr val="bg1"/>
                          </a:solidFill>
                        </a:rPr>
                        <a:t>ISBN</a:t>
                      </a:r>
                      <a:endParaRPr kumimoji="1" lang="ja-JP" altLang="en-US" sz="2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213833"/>
              </p:ext>
            </p:extLst>
          </p:nvPr>
        </p:nvGraphicFramePr>
        <p:xfrm>
          <a:off x="5175515" y="1341342"/>
          <a:ext cx="5855756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384"/>
                <a:gridCol w="43523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100" dirty="0" smtClean="0"/>
                        <a:t>ISBN</a:t>
                      </a:r>
                      <a:endParaRPr kumimoji="1" lang="ja-JP" alt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下矢印 2"/>
          <p:cNvSpPr/>
          <p:nvPr/>
        </p:nvSpPr>
        <p:spPr>
          <a:xfrm>
            <a:off x="2291175" y="2208995"/>
            <a:ext cx="1282390" cy="634277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803010" y="5255027"/>
            <a:ext cx="722826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こちらでよろしいですか？</a:t>
            </a:r>
            <a:r>
              <a:rPr lang="en-US" altLang="ja-JP" sz="2100" dirty="0" smtClean="0"/>
              <a:t>			</a:t>
            </a:r>
            <a:r>
              <a:rPr lang="ja-JP" altLang="en-US" sz="2100" dirty="0" smtClean="0"/>
              <a:t>はい </a:t>
            </a:r>
            <a:r>
              <a:rPr lang="en-US" altLang="ja-JP" sz="2100" dirty="0" smtClean="0"/>
              <a:t>/ </a:t>
            </a:r>
            <a:r>
              <a:rPr lang="ja-JP" altLang="en-US" sz="2100" dirty="0" smtClean="0"/>
              <a:t>いいえ</a:t>
            </a:r>
            <a:endParaRPr lang="en-US" altLang="ja-JP" sz="2100" dirty="0" smtClean="0"/>
          </a:p>
        </p:txBody>
      </p:sp>
      <p:sp>
        <p:nvSpPr>
          <p:cNvPr id="9" name="正方形/長方形 8"/>
          <p:cNvSpPr/>
          <p:nvPr/>
        </p:nvSpPr>
        <p:spPr>
          <a:xfrm>
            <a:off x="451243" y="5960128"/>
            <a:ext cx="202170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/>
              <a:t>返</a:t>
            </a:r>
            <a:r>
              <a:rPr lang="ja-JP" altLang="en-US" dirty="0" smtClean="0"/>
              <a:t>す</a:t>
            </a:r>
            <a:r>
              <a:rPr lang="ja-JP" altLang="en-US" dirty="0" smtClean="0"/>
              <a:t>本</a:t>
            </a:r>
            <a:r>
              <a:rPr lang="ja-JP" altLang="en-US" dirty="0" smtClean="0"/>
              <a:t>の</a:t>
            </a:r>
            <a:r>
              <a:rPr lang="ja-JP" altLang="en-US" dirty="0" smtClean="0"/>
              <a:t>入力画面</a:t>
            </a:r>
            <a:endParaRPr lang="ja-JP" altLang="en-US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0" y="0"/>
            <a:ext cx="13468815" cy="718457"/>
            <a:chOff x="0" y="0"/>
            <a:chExt cx="13468815" cy="718457"/>
          </a:xfrm>
        </p:grpSpPr>
        <p:sp>
          <p:nvSpPr>
            <p:cNvPr id="4" name="正方形/長方形 3"/>
            <p:cNvSpPr/>
            <p:nvPr/>
          </p:nvSpPr>
          <p:spPr>
            <a:xfrm>
              <a:off x="0" y="0"/>
              <a:ext cx="12192000" cy="7184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344899" y="115005"/>
              <a:ext cx="2553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chemeClr val="bg1"/>
                  </a:solidFill>
                </a:rPr>
                <a:t>返却</a:t>
              </a:r>
              <a:endParaRPr kumimoji="1" lang="ja-JP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10915185" y="238115"/>
              <a:ext cx="2553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</a:rPr>
                <a:t>トップ</a:t>
              </a:r>
              <a:r>
                <a:rPr lang="ja-JP" altLang="en-US" sz="2000" dirty="0" smtClean="0">
                  <a:solidFill>
                    <a:schemeClr val="bg1"/>
                  </a:solidFill>
                </a:rPr>
                <a:t>へ</a:t>
              </a:r>
              <a:endParaRPr kumimoji="1" lang="ja-JP" alt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0118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3720791" y="2694398"/>
            <a:ext cx="4750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3600" dirty="0" smtClean="0"/>
              <a:t>完了しました</a:t>
            </a:r>
            <a:endParaRPr lang="en-US" altLang="ja-JP" sz="3600" dirty="0" smtClean="0"/>
          </a:p>
          <a:p>
            <a:pPr algn="ctr"/>
            <a:r>
              <a:rPr lang="ja-JP" altLang="en-US" sz="3600" dirty="0" smtClean="0"/>
              <a:t>ありがとうございました</a:t>
            </a:r>
            <a:endParaRPr lang="en-US" altLang="ja-JP" sz="3600" dirty="0" smtClean="0"/>
          </a:p>
        </p:txBody>
      </p:sp>
      <p:sp>
        <p:nvSpPr>
          <p:cNvPr id="9" name="正方形/長方形 8"/>
          <p:cNvSpPr/>
          <p:nvPr/>
        </p:nvSpPr>
        <p:spPr>
          <a:xfrm>
            <a:off x="1098036" y="5427094"/>
            <a:ext cx="180049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/>
              <a:t>返却</a:t>
            </a:r>
            <a:r>
              <a:rPr lang="ja-JP" altLang="en-US" dirty="0" smtClean="0"/>
              <a:t>完了</a:t>
            </a:r>
            <a:r>
              <a:rPr lang="ja-JP" altLang="en-US" dirty="0" smtClean="0"/>
              <a:t>の</a:t>
            </a:r>
            <a:r>
              <a:rPr lang="ja-JP" altLang="en-US" dirty="0"/>
              <a:t>画面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8830780" y="4446432"/>
            <a:ext cx="1360449" cy="4838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/>
              <a:t>トップ</a:t>
            </a:r>
            <a:r>
              <a:rPr lang="ja-JP" altLang="en-US" sz="2100" dirty="0" smtClean="0"/>
              <a:t>へ</a:t>
            </a:r>
            <a:endParaRPr kumimoji="1" lang="en-US" altLang="ja-JP" sz="2100" dirty="0" smtClean="0"/>
          </a:p>
        </p:txBody>
      </p:sp>
      <p:grpSp>
        <p:nvGrpSpPr>
          <p:cNvPr id="6" name="グループ化 5"/>
          <p:cNvGrpSpPr/>
          <p:nvPr/>
        </p:nvGrpSpPr>
        <p:grpSpPr>
          <a:xfrm>
            <a:off x="0" y="0"/>
            <a:ext cx="13468815" cy="718457"/>
            <a:chOff x="0" y="0"/>
            <a:chExt cx="13468815" cy="718457"/>
          </a:xfrm>
        </p:grpSpPr>
        <p:sp>
          <p:nvSpPr>
            <p:cNvPr id="7" name="正方形/長方形 6"/>
            <p:cNvSpPr/>
            <p:nvPr/>
          </p:nvSpPr>
          <p:spPr>
            <a:xfrm>
              <a:off x="0" y="0"/>
              <a:ext cx="12192000" cy="7184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344899" y="115005"/>
              <a:ext cx="25536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chemeClr val="bg1"/>
                  </a:solidFill>
                </a:rPr>
                <a:t>返却</a:t>
              </a:r>
              <a:endParaRPr kumimoji="1" lang="ja-JP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10915185" y="238115"/>
              <a:ext cx="2553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</a:rPr>
                <a:t>トップ</a:t>
              </a:r>
              <a:r>
                <a:rPr lang="ja-JP" altLang="en-US" sz="2000" dirty="0" smtClean="0">
                  <a:solidFill>
                    <a:schemeClr val="bg1"/>
                  </a:solidFill>
                </a:rPr>
                <a:t>へ</a:t>
              </a:r>
              <a:endParaRPr kumimoji="1" lang="ja-JP" alt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0795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722224"/>
              </p:ext>
            </p:extLst>
          </p:nvPr>
        </p:nvGraphicFramePr>
        <p:xfrm>
          <a:off x="1433151" y="2316391"/>
          <a:ext cx="6931193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966"/>
                <a:gridCol w="51602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dirty="0" smtClean="0"/>
                        <a:t>学籍番号</a:t>
                      </a:r>
                      <a:endParaRPr kumimoji="1" lang="ja-JP" altLang="en-US" sz="21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b="1" dirty="0" smtClean="0">
                          <a:solidFill>
                            <a:schemeClr val="bg1"/>
                          </a:solidFill>
                        </a:rPr>
                        <a:t>氏名</a:t>
                      </a:r>
                      <a:endParaRPr kumimoji="1" lang="ja-JP" altLang="en-US" sz="2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1053481" y="5175203"/>
            <a:ext cx="288091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/>
              <a:t>誰の貸出状況なのか</a:t>
            </a:r>
            <a:r>
              <a:rPr lang="ja-JP" altLang="en-US" dirty="0"/>
              <a:t>を</a:t>
            </a:r>
            <a:r>
              <a:rPr lang="ja-JP" altLang="en-US" dirty="0" smtClean="0"/>
              <a:t>入力</a:t>
            </a:r>
            <a:endParaRPr lang="ja-JP" altLang="en-US" dirty="0"/>
          </a:p>
        </p:txBody>
      </p:sp>
      <p:sp>
        <p:nvSpPr>
          <p:cNvPr id="3" name="角丸四角形 2"/>
          <p:cNvSpPr/>
          <p:nvPr/>
        </p:nvSpPr>
        <p:spPr>
          <a:xfrm>
            <a:off x="8364344" y="3494854"/>
            <a:ext cx="1237786" cy="450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100" dirty="0" smtClean="0"/>
              <a:t>O</a:t>
            </a:r>
            <a:r>
              <a:rPr lang="en-US" altLang="ja-JP" sz="2100" dirty="0"/>
              <a:t>K</a:t>
            </a:r>
            <a:endParaRPr kumimoji="1" lang="en-US" altLang="ja-JP" sz="2100" dirty="0" smtClean="0"/>
          </a:p>
        </p:txBody>
      </p:sp>
      <p:sp>
        <p:nvSpPr>
          <p:cNvPr id="7" name="正方形/長方形 6"/>
          <p:cNvSpPr/>
          <p:nvPr/>
        </p:nvSpPr>
        <p:spPr>
          <a:xfrm>
            <a:off x="1353875" y="1629003"/>
            <a:ext cx="402385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学籍番号・氏名を入力してください</a:t>
            </a:r>
            <a:endParaRPr lang="ja-JP" altLang="en-US" sz="16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0" y="0"/>
            <a:ext cx="13468815" cy="718457"/>
            <a:chOff x="0" y="0"/>
            <a:chExt cx="13468815" cy="718457"/>
          </a:xfrm>
        </p:grpSpPr>
        <p:sp>
          <p:nvSpPr>
            <p:cNvPr id="9" name="正方形/長方形 8"/>
            <p:cNvSpPr/>
            <p:nvPr/>
          </p:nvSpPr>
          <p:spPr>
            <a:xfrm>
              <a:off x="0" y="0"/>
              <a:ext cx="12192000" cy="7184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344898" y="115005"/>
              <a:ext cx="28555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 smtClean="0">
                  <a:solidFill>
                    <a:schemeClr val="bg1"/>
                  </a:solidFill>
                </a:rPr>
                <a:t>貸出状況の確認</a:t>
              </a:r>
              <a:endParaRPr kumimoji="1" lang="ja-JP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10915185" y="238115"/>
              <a:ext cx="2553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</a:rPr>
                <a:t>トップ</a:t>
              </a:r>
              <a:r>
                <a:rPr lang="ja-JP" altLang="en-US" sz="2000" dirty="0" smtClean="0">
                  <a:solidFill>
                    <a:schemeClr val="bg1"/>
                  </a:solidFill>
                </a:rPr>
                <a:t>へ</a:t>
              </a:r>
              <a:endParaRPr kumimoji="1" lang="ja-JP" alt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8102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722224"/>
              </p:ext>
            </p:extLst>
          </p:nvPr>
        </p:nvGraphicFramePr>
        <p:xfrm>
          <a:off x="1433151" y="2316391"/>
          <a:ext cx="6931193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966"/>
                <a:gridCol w="516022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dirty="0" smtClean="0"/>
                        <a:t>学籍番号</a:t>
                      </a:r>
                      <a:endParaRPr kumimoji="1" lang="ja-JP" altLang="en-US" sz="21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100" b="1" dirty="0" smtClean="0">
                          <a:solidFill>
                            <a:schemeClr val="bg1"/>
                          </a:solidFill>
                        </a:rPr>
                        <a:t>氏名</a:t>
                      </a:r>
                      <a:endParaRPr kumimoji="1" lang="ja-JP" altLang="en-US" sz="2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21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1053481" y="5175203"/>
            <a:ext cx="285687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ja-JP" dirty="0" smtClean="0"/>
              <a:t>※</a:t>
            </a:r>
            <a:r>
              <a:rPr lang="ja-JP" altLang="en-US" dirty="0" smtClean="0"/>
              <a:t>入力が間違っていた場合</a:t>
            </a:r>
            <a:endParaRPr lang="ja-JP" altLang="en-US" dirty="0"/>
          </a:p>
        </p:txBody>
      </p:sp>
      <p:sp>
        <p:nvSpPr>
          <p:cNvPr id="3" name="角丸四角形 2"/>
          <p:cNvSpPr/>
          <p:nvPr/>
        </p:nvSpPr>
        <p:spPr>
          <a:xfrm>
            <a:off x="8364344" y="3494854"/>
            <a:ext cx="1237786" cy="450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100" dirty="0" smtClean="0"/>
              <a:t>O</a:t>
            </a:r>
            <a:r>
              <a:rPr lang="en-US" altLang="ja-JP" sz="2100" dirty="0"/>
              <a:t>K</a:t>
            </a:r>
            <a:endParaRPr kumimoji="1" lang="en-US" altLang="ja-JP" sz="2100" dirty="0" smtClean="0"/>
          </a:p>
        </p:txBody>
      </p:sp>
      <p:sp>
        <p:nvSpPr>
          <p:cNvPr id="7" name="正方形/長方形 6"/>
          <p:cNvSpPr/>
          <p:nvPr/>
        </p:nvSpPr>
        <p:spPr>
          <a:xfrm>
            <a:off x="1353875" y="1629003"/>
            <a:ext cx="402385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学籍番号・氏名を入力してください</a:t>
            </a:r>
            <a:endParaRPr lang="ja-JP" altLang="en-US" sz="16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0" y="0"/>
            <a:ext cx="13468815" cy="718457"/>
            <a:chOff x="0" y="0"/>
            <a:chExt cx="13468815" cy="718457"/>
          </a:xfrm>
        </p:grpSpPr>
        <p:sp>
          <p:nvSpPr>
            <p:cNvPr id="9" name="正方形/長方形 8"/>
            <p:cNvSpPr/>
            <p:nvPr/>
          </p:nvSpPr>
          <p:spPr>
            <a:xfrm>
              <a:off x="0" y="0"/>
              <a:ext cx="12192000" cy="7184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344898" y="115005"/>
              <a:ext cx="28555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 smtClean="0">
                  <a:solidFill>
                    <a:schemeClr val="bg1"/>
                  </a:solidFill>
                </a:rPr>
                <a:t>貸出状況の確認</a:t>
              </a:r>
              <a:endParaRPr kumimoji="1" lang="ja-JP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10915185" y="238115"/>
              <a:ext cx="2553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</a:rPr>
                <a:t>トップ</a:t>
              </a:r>
              <a:r>
                <a:rPr lang="ja-JP" altLang="en-US" sz="2000" dirty="0" smtClean="0">
                  <a:solidFill>
                    <a:schemeClr val="bg1"/>
                  </a:solidFill>
                </a:rPr>
                <a:t>へ</a:t>
              </a:r>
              <a:endParaRPr kumimoji="1" lang="ja-JP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正方形/長方形 1"/>
          <p:cNvSpPr/>
          <p:nvPr/>
        </p:nvSpPr>
        <p:spPr>
          <a:xfrm>
            <a:off x="5620140" y="1675169"/>
            <a:ext cx="4878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入力が間違っています。入力しなおしてください。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284628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1488907" y="1483112"/>
            <a:ext cx="496161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現在</a:t>
            </a:r>
            <a:r>
              <a:rPr lang="ja-JP" altLang="en-US" sz="2100" dirty="0" smtClean="0"/>
              <a:t>、あなたは＿＿</a:t>
            </a:r>
            <a:r>
              <a:rPr lang="ja-JP" altLang="en-US" sz="2100" dirty="0" smtClean="0"/>
              <a:t>冊の本を</a:t>
            </a:r>
            <a:r>
              <a:rPr lang="ja-JP" altLang="en-US" sz="2100" dirty="0" smtClean="0"/>
              <a:t>貸</a:t>
            </a:r>
            <a:r>
              <a:rPr lang="ja-JP" altLang="en-US" sz="2100" dirty="0" err="1" smtClean="0"/>
              <a:t>りて</a:t>
            </a:r>
            <a:r>
              <a:rPr lang="ja-JP" altLang="en-US" sz="2100" dirty="0" smtClean="0"/>
              <a:t>います</a:t>
            </a:r>
            <a:endParaRPr lang="ja-JP" altLang="en-US" sz="2100" dirty="0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799304"/>
              </p:ext>
            </p:extLst>
          </p:nvPr>
        </p:nvGraphicFramePr>
        <p:xfrm>
          <a:off x="1488906" y="2182747"/>
          <a:ext cx="693119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4965"/>
                <a:gridCol w="16562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タイトル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貸出日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ja-JP" alt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ja-JP" alt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ja-JP" alt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角丸四角形 9"/>
          <p:cNvSpPr/>
          <p:nvPr/>
        </p:nvSpPr>
        <p:spPr>
          <a:xfrm>
            <a:off x="8481156" y="4531707"/>
            <a:ext cx="1360449" cy="4838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/>
              <a:t>トップ</a:t>
            </a:r>
            <a:r>
              <a:rPr lang="ja-JP" altLang="en-US" sz="2100" dirty="0" smtClean="0"/>
              <a:t>へ</a:t>
            </a:r>
            <a:endParaRPr kumimoji="1" lang="en-US" altLang="ja-JP" sz="2100" dirty="0" smtClean="0"/>
          </a:p>
        </p:txBody>
      </p:sp>
      <p:grpSp>
        <p:nvGrpSpPr>
          <p:cNvPr id="7" name="グループ化 6"/>
          <p:cNvGrpSpPr/>
          <p:nvPr/>
        </p:nvGrpSpPr>
        <p:grpSpPr>
          <a:xfrm>
            <a:off x="0" y="0"/>
            <a:ext cx="13468815" cy="718457"/>
            <a:chOff x="0" y="0"/>
            <a:chExt cx="13468815" cy="718457"/>
          </a:xfrm>
        </p:grpSpPr>
        <p:sp>
          <p:nvSpPr>
            <p:cNvPr id="8" name="正方形/長方形 7"/>
            <p:cNvSpPr/>
            <p:nvPr/>
          </p:nvSpPr>
          <p:spPr>
            <a:xfrm>
              <a:off x="0" y="0"/>
              <a:ext cx="12192000" cy="7184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344899" y="115005"/>
              <a:ext cx="28151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 smtClean="0">
                  <a:solidFill>
                    <a:schemeClr val="bg1"/>
                  </a:solidFill>
                </a:rPr>
                <a:t>貸出</a:t>
              </a:r>
              <a:r>
                <a:rPr lang="ja-JP" altLang="en-US" sz="2800" dirty="0">
                  <a:solidFill>
                    <a:schemeClr val="bg1"/>
                  </a:solidFill>
                </a:rPr>
                <a:t>状況</a:t>
              </a:r>
              <a:r>
                <a:rPr lang="ja-JP" altLang="en-US" sz="2800" dirty="0" smtClean="0">
                  <a:solidFill>
                    <a:schemeClr val="bg1"/>
                  </a:solidFill>
                </a:rPr>
                <a:t>の確認</a:t>
              </a:r>
              <a:endParaRPr kumimoji="1" lang="ja-JP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10915185" y="238115"/>
              <a:ext cx="25536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</a:rPr>
                <a:t>トップ</a:t>
              </a:r>
              <a:r>
                <a:rPr lang="ja-JP" altLang="en-US" sz="2000" dirty="0" smtClean="0">
                  <a:solidFill>
                    <a:schemeClr val="bg1"/>
                  </a:solidFill>
                </a:rPr>
                <a:t>へ</a:t>
              </a:r>
              <a:endParaRPr kumimoji="1" lang="ja-JP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正方形/長方形 11"/>
          <p:cNvSpPr/>
          <p:nvPr/>
        </p:nvSpPr>
        <p:spPr>
          <a:xfrm>
            <a:off x="1098036" y="5427094"/>
            <a:ext cx="226215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dirty="0" smtClean="0"/>
              <a:t>貸出状況確認の画面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51261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513996" y="454412"/>
            <a:ext cx="153118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画面の流れ</a:t>
            </a:r>
            <a:endParaRPr lang="ja-JP" altLang="en-US" sz="2100" dirty="0"/>
          </a:p>
        </p:txBody>
      </p:sp>
      <p:grpSp>
        <p:nvGrpSpPr>
          <p:cNvPr id="31" name="グループ化 30"/>
          <p:cNvGrpSpPr/>
          <p:nvPr/>
        </p:nvGrpSpPr>
        <p:grpSpPr>
          <a:xfrm>
            <a:off x="1327133" y="1608938"/>
            <a:ext cx="9398858" cy="1251075"/>
            <a:chOff x="1671065" y="5242951"/>
            <a:chExt cx="9398858" cy="1251075"/>
          </a:xfrm>
        </p:grpSpPr>
        <p:sp>
          <p:nvSpPr>
            <p:cNvPr id="32" name="正方形/長方形 31"/>
            <p:cNvSpPr/>
            <p:nvPr/>
          </p:nvSpPr>
          <p:spPr>
            <a:xfrm>
              <a:off x="1671065" y="5242951"/>
              <a:ext cx="1168910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ja-JP" altLang="en-US" dirty="0"/>
                <a:t>トップ画面</a:t>
              </a: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3736311" y="5242951"/>
              <a:ext cx="217078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ja-JP" altLang="en-US" dirty="0"/>
                <a:t>借りる本の入力画面</a:t>
              </a: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6803434" y="5242951"/>
              <a:ext cx="1569660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ja-JP" altLang="en-US" dirty="0"/>
                <a:t>貸出者の入力</a:t>
              </a:r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9269430" y="5242951"/>
              <a:ext cx="180049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ja-JP" altLang="en-US" dirty="0"/>
                <a:t>貸出完了の画面</a:t>
              </a:r>
              <a:endParaRPr lang="en-US" altLang="ja-JP" dirty="0"/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6803434" y="6124694"/>
              <a:ext cx="2626040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ja-JP" altLang="en-US" dirty="0"/>
                <a:t>入力が間違っていた場合</a:t>
              </a: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3736311" y="6124694"/>
              <a:ext cx="282962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ja-JP" altLang="en-US" dirty="0"/>
                <a:t>既に誰かが借りていた場合</a:t>
              </a:r>
            </a:p>
          </p:txBody>
        </p:sp>
        <p:cxnSp>
          <p:nvCxnSpPr>
            <p:cNvPr id="38" name="直線矢印コネクタ 37"/>
            <p:cNvCxnSpPr>
              <a:stCxn id="32" idx="3"/>
              <a:endCxn id="33" idx="1"/>
            </p:cNvCxnSpPr>
            <p:nvPr/>
          </p:nvCxnSpPr>
          <p:spPr>
            <a:xfrm>
              <a:off x="2839975" y="5427617"/>
              <a:ext cx="8963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矢印コネクタ 38"/>
            <p:cNvCxnSpPr>
              <a:stCxn id="33" idx="3"/>
              <a:endCxn id="34" idx="1"/>
            </p:cNvCxnSpPr>
            <p:nvPr/>
          </p:nvCxnSpPr>
          <p:spPr>
            <a:xfrm>
              <a:off x="5907098" y="5427617"/>
              <a:ext cx="8963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矢印コネクタ 39"/>
            <p:cNvCxnSpPr>
              <a:stCxn id="34" idx="3"/>
              <a:endCxn id="35" idx="1"/>
            </p:cNvCxnSpPr>
            <p:nvPr/>
          </p:nvCxnSpPr>
          <p:spPr>
            <a:xfrm>
              <a:off x="8373094" y="5427617"/>
              <a:ext cx="8963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矢印コネクタ 40"/>
            <p:cNvCxnSpPr>
              <a:stCxn id="33" idx="2"/>
            </p:cNvCxnSpPr>
            <p:nvPr/>
          </p:nvCxnSpPr>
          <p:spPr>
            <a:xfrm flipH="1">
              <a:off x="4821704" y="5612283"/>
              <a:ext cx="1" cy="51241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矢印コネクタ 41"/>
            <p:cNvCxnSpPr/>
            <p:nvPr/>
          </p:nvCxnSpPr>
          <p:spPr>
            <a:xfrm flipV="1">
              <a:off x="6178731" y="5427617"/>
              <a:ext cx="0" cy="6970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矢印コネクタ 42"/>
            <p:cNvCxnSpPr/>
            <p:nvPr/>
          </p:nvCxnSpPr>
          <p:spPr>
            <a:xfrm flipH="1">
              <a:off x="7488580" y="5612283"/>
              <a:ext cx="1" cy="51241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 flipV="1">
              <a:off x="8845607" y="5427617"/>
              <a:ext cx="0" cy="6970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グループ化 44"/>
          <p:cNvGrpSpPr/>
          <p:nvPr/>
        </p:nvGrpSpPr>
        <p:grpSpPr>
          <a:xfrm>
            <a:off x="1327133" y="3601720"/>
            <a:ext cx="6932862" cy="369332"/>
            <a:chOff x="1671065" y="5242951"/>
            <a:chExt cx="6932862" cy="369332"/>
          </a:xfrm>
        </p:grpSpPr>
        <p:sp>
          <p:nvSpPr>
            <p:cNvPr id="46" name="正方形/長方形 45"/>
            <p:cNvSpPr/>
            <p:nvPr/>
          </p:nvSpPr>
          <p:spPr>
            <a:xfrm>
              <a:off x="1671065" y="5242951"/>
              <a:ext cx="1168910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ja-JP" altLang="en-US" dirty="0"/>
                <a:t>トップ画面</a:t>
              </a: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3736311" y="5242951"/>
              <a:ext cx="202170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ja-JP" altLang="en-US" dirty="0"/>
                <a:t>返</a:t>
              </a:r>
              <a:r>
                <a:rPr lang="ja-JP" altLang="en-US" dirty="0" smtClean="0"/>
                <a:t>す本</a:t>
              </a:r>
              <a:r>
                <a:rPr lang="ja-JP" altLang="en-US" dirty="0"/>
                <a:t>の入力画面</a:t>
              </a: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6803434" y="5242951"/>
              <a:ext cx="180049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ja-JP" altLang="en-US" dirty="0" smtClean="0"/>
                <a:t>返却完了の画面</a:t>
              </a:r>
              <a:endParaRPr lang="ja-JP" altLang="en-US" dirty="0"/>
            </a:p>
          </p:txBody>
        </p:sp>
        <p:cxnSp>
          <p:nvCxnSpPr>
            <p:cNvPr id="52" name="直線矢印コネクタ 51"/>
            <p:cNvCxnSpPr>
              <a:stCxn id="46" idx="3"/>
              <a:endCxn id="47" idx="1"/>
            </p:cNvCxnSpPr>
            <p:nvPr/>
          </p:nvCxnSpPr>
          <p:spPr>
            <a:xfrm>
              <a:off x="2839975" y="5427617"/>
              <a:ext cx="8963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矢印コネクタ 52"/>
            <p:cNvCxnSpPr>
              <a:stCxn id="47" idx="3"/>
              <a:endCxn id="48" idx="1"/>
            </p:cNvCxnSpPr>
            <p:nvPr/>
          </p:nvCxnSpPr>
          <p:spPr>
            <a:xfrm>
              <a:off x="5758018" y="5427617"/>
              <a:ext cx="104541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グループ化 64"/>
          <p:cNvGrpSpPr/>
          <p:nvPr/>
        </p:nvGrpSpPr>
        <p:grpSpPr>
          <a:xfrm>
            <a:off x="1327133" y="5066602"/>
            <a:ext cx="8122290" cy="1251075"/>
            <a:chOff x="1148551" y="4831471"/>
            <a:chExt cx="8122290" cy="1251075"/>
          </a:xfrm>
        </p:grpSpPr>
        <p:grpSp>
          <p:nvGrpSpPr>
            <p:cNvPr id="30" name="グループ化 29"/>
            <p:cNvGrpSpPr/>
            <p:nvPr/>
          </p:nvGrpSpPr>
          <p:grpSpPr>
            <a:xfrm>
              <a:off x="1148551" y="4831471"/>
              <a:ext cx="8122290" cy="1251075"/>
              <a:chOff x="1671065" y="5242951"/>
              <a:chExt cx="8122290" cy="1251075"/>
            </a:xfrm>
          </p:grpSpPr>
          <p:sp>
            <p:nvSpPr>
              <p:cNvPr id="4" name="正方形/長方形 3"/>
              <p:cNvSpPr/>
              <p:nvPr/>
            </p:nvSpPr>
            <p:spPr>
              <a:xfrm>
                <a:off x="1671065" y="5242951"/>
                <a:ext cx="1168910" cy="3693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ja-JP" altLang="en-US" dirty="0"/>
                  <a:t>トップ画面</a:t>
                </a:r>
              </a:p>
            </p:txBody>
          </p:sp>
          <p:sp>
            <p:nvSpPr>
              <p:cNvPr id="5" name="正方形/長方形 4"/>
              <p:cNvSpPr/>
              <p:nvPr/>
            </p:nvSpPr>
            <p:spPr>
              <a:xfrm>
                <a:off x="3736311" y="5242951"/>
                <a:ext cx="2898550" cy="3693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ja-JP" altLang="en-US" dirty="0"/>
                  <a:t>誰</a:t>
                </a:r>
                <a:r>
                  <a:rPr lang="ja-JP" altLang="en-US" dirty="0" smtClean="0"/>
                  <a:t>の貸出状況なのかを入力</a:t>
                </a:r>
                <a:endParaRPr lang="ja-JP" altLang="en-US" dirty="0"/>
              </a:p>
            </p:txBody>
          </p:sp>
          <p:sp>
            <p:nvSpPr>
              <p:cNvPr id="14" name="正方形/長方形 13"/>
              <p:cNvSpPr/>
              <p:nvPr/>
            </p:nvSpPr>
            <p:spPr>
              <a:xfrm>
                <a:off x="7531197" y="5242951"/>
                <a:ext cx="2262158" cy="3693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ja-JP" altLang="en-US" dirty="0" smtClean="0"/>
                  <a:t>貸出状況確認の画面</a:t>
                </a:r>
                <a:endParaRPr lang="ja-JP" altLang="en-US" dirty="0"/>
              </a:p>
            </p:txBody>
          </p:sp>
          <p:sp>
            <p:nvSpPr>
              <p:cNvPr id="17" name="正方形/長方形 16"/>
              <p:cNvSpPr/>
              <p:nvPr/>
            </p:nvSpPr>
            <p:spPr>
              <a:xfrm>
                <a:off x="3736311" y="6124694"/>
                <a:ext cx="2626040" cy="3693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ja-JP" altLang="en-US" dirty="0"/>
                  <a:t>入力</a:t>
                </a:r>
                <a:r>
                  <a:rPr lang="ja-JP" altLang="en-US" dirty="0" smtClean="0"/>
                  <a:t>が間違っていた場合</a:t>
                </a:r>
                <a:endParaRPr lang="ja-JP" altLang="en-US" dirty="0"/>
              </a:p>
            </p:txBody>
          </p:sp>
          <p:cxnSp>
            <p:nvCxnSpPr>
              <p:cNvPr id="19" name="直線矢印コネクタ 18"/>
              <p:cNvCxnSpPr>
                <a:stCxn id="4" idx="3"/>
                <a:endCxn id="5" idx="1"/>
              </p:cNvCxnSpPr>
              <p:nvPr/>
            </p:nvCxnSpPr>
            <p:spPr>
              <a:xfrm>
                <a:off x="2839975" y="5427617"/>
                <a:ext cx="89633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線矢印コネクタ 20"/>
              <p:cNvCxnSpPr>
                <a:stCxn id="5" idx="3"/>
                <a:endCxn id="14" idx="1"/>
              </p:cNvCxnSpPr>
              <p:nvPr/>
            </p:nvCxnSpPr>
            <p:spPr>
              <a:xfrm>
                <a:off x="6634861" y="5427617"/>
                <a:ext cx="89633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矢印コネクタ 24"/>
              <p:cNvCxnSpPr>
                <a:stCxn id="5" idx="2"/>
              </p:cNvCxnSpPr>
              <p:nvPr/>
            </p:nvCxnSpPr>
            <p:spPr>
              <a:xfrm>
                <a:off x="5185586" y="5612283"/>
                <a:ext cx="0" cy="51241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矢印コネクタ 28"/>
              <p:cNvCxnSpPr/>
              <p:nvPr/>
            </p:nvCxnSpPr>
            <p:spPr>
              <a:xfrm flipV="1">
                <a:off x="7021285" y="5427618"/>
                <a:ext cx="8585" cy="88174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3" name="直線コネクタ 62"/>
            <p:cNvCxnSpPr>
              <a:stCxn id="17" idx="3"/>
            </p:cNvCxnSpPr>
            <p:nvPr/>
          </p:nvCxnSpPr>
          <p:spPr>
            <a:xfrm>
              <a:off x="5839837" y="5897880"/>
              <a:ext cx="65893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正方形/長方形 66"/>
          <p:cNvSpPr/>
          <p:nvPr/>
        </p:nvSpPr>
        <p:spPr>
          <a:xfrm>
            <a:off x="891269" y="1031675"/>
            <a:ext cx="206017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・本を借りる場合</a:t>
            </a:r>
            <a:endParaRPr lang="ja-JP" altLang="en-US" sz="2100" dirty="0"/>
          </a:p>
        </p:txBody>
      </p:sp>
      <p:sp>
        <p:nvSpPr>
          <p:cNvPr id="68" name="正方形/長方形 67"/>
          <p:cNvSpPr/>
          <p:nvPr/>
        </p:nvSpPr>
        <p:spPr>
          <a:xfrm>
            <a:off x="891269" y="3001556"/>
            <a:ext cx="188545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・本を返す場合</a:t>
            </a:r>
            <a:endParaRPr lang="ja-JP" altLang="en-US" sz="2100" dirty="0"/>
          </a:p>
        </p:txBody>
      </p:sp>
      <p:sp>
        <p:nvSpPr>
          <p:cNvPr id="69" name="正方形/長方形 68"/>
          <p:cNvSpPr/>
          <p:nvPr/>
        </p:nvSpPr>
        <p:spPr>
          <a:xfrm>
            <a:off x="891269" y="4462139"/>
            <a:ext cx="319510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100" dirty="0" smtClean="0"/>
              <a:t>・貸出状況を確認する場合</a:t>
            </a:r>
            <a:endParaRPr lang="ja-JP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170378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324</Words>
  <Application>Microsoft Office PowerPoint</Application>
  <PresentationFormat>ワイド画面</PresentationFormat>
  <Paragraphs>98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雪待月</dc:creator>
  <cp:lastModifiedBy>雪待月</cp:lastModifiedBy>
  <cp:revision>16</cp:revision>
  <dcterms:created xsi:type="dcterms:W3CDTF">2017-03-21T05:24:38Z</dcterms:created>
  <dcterms:modified xsi:type="dcterms:W3CDTF">2017-03-27T07:23:04Z</dcterms:modified>
</cp:coreProperties>
</file>