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6" r:id="rId2"/>
    <p:sldId id="284" r:id="rId3"/>
    <p:sldId id="272" r:id="rId4"/>
    <p:sldId id="281" r:id="rId5"/>
    <p:sldId id="259" r:id="rId6"/>
    <p:sldId id="264" r:id="rId7"/>
    <p:sldId id="286" r:id="rId8"/>
    <p:sldId id="288" r:id="rId9"/>
    <p:sldId id="289" r:id="rId10"/>
    <p:sldId id="265" r:id="rId11"/>
    <p:sldId id="266" r:id="rId12"/>
    <p:sldId id="268" r:id="rId13"/>
    <p:sldId id="267" r:id="rId14"/>
    <p:sldId id="287"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4745" autoAdjust="0"/>
  </p:normalViewPr>
  <p:slideViewPr>
    <p:cSldViewPr>
      <p:cViewPr>
        <p:scale>
          <a:sx n="70" d="100"/>
          <a:sy n="70" d="100"/>
        </p:scale>
        <p:origin x="-1248" y="-222"/>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2A0D8-70AC-4417-8F43-011AF81AC167}" type="datetimeFigureOut">
              <a:rPr kumimoji="1" lang="ja-JP" altLang="en-US" smtClean="0"/>
              <a:t>2015/5/12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98DA2F-1B9C-4487-ACC8-014EB3DED345}" type="slidenum">
              <a:rPr kumimoji="1" lang="ja-JP" altLang="en-US" smtClean="0"/>
              <a:t>‹#›</a:t>
            </a:fld>
            <a:endParaRPr kumimoji="1" lang="ja-JP" altLang="en-US"/>
          </a:p>
        </p:txBody>
      </p:sp>
    </p:spTree>
    <p:extLst>
      <p:ext uri="{BB962C8B-B14F-4D97-AF65-F5344CB8AC3E}">
        <p14:creationId xmlns:p14="http://schemas.microsoft.com/office/powerpoint/2010/main" val="37747973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ソフトウェア開発では，不具合を取り除きソフトウェアの品質を高めるために</a:t>
            </a:r>
            <a:r>
              <a:rPr kumimoji="1" lang="ja-JP" altLang="en-US" dirty="0" smtClean="0">
                <a:solidFill>
                  <a:srgbClr val="FF0000"/>
                </a:solidFill>
              </a:rPr>
              <a:t>ソフトウェアテスト</a:t>
            </a:r>
            <a:r>
              <a:rPr kumimoji="1" lang="ja-JP" altLang="en-US" dirty="0" smtClean="0"/>
              <a:t>が行われる</a:t>
            </a:r>
            <a:endParaRPr kumimoji="1" lang="en-US" altLang="ja-JP" dirty="0" smtClean="0"/>
          </a:p>
          <a:p>
            <a:pPr lvl="1"/>
            <a:r>
              <a:rPr lang="ja-JP" altLang="en-US" dirty="0" smtClean="0"/>
              <a:t>ソフトウェアテスト：作成したソフトウェアが正しく動作するかどうかを確かめる</a:t>
            </a:r>
            <a:endParaRPr lang="en-US" altLang="ja-JP" dirty="0" smtClean="0"/>
          </a:p>
          <a:p>
            <a:endParaRPr lang="en-US" altLang="ja-JP" dirty="0" smtClean="0"/>
          </a:p>
          <a:p>
            <a:r>
              <a:rPr lang="ja-JP" altLang="en-US" dirty="0" smtClean="0"/>
              <a:t>テストにかけられる時間は有限であるため，不具合が含まれていそうなモジュールに重点的に時間をかけることで，効率的に不具合を取り除く必要がある</a:t>
            </a:r>
            <a:endParaRPr lang="en-US" altLang="ja-JP" dirty="0" smtClean="0"/>
          </a:p>
          <a:p>
            <a:endParaRPr lang="en-US" altLang="ja-JP" dirty="0" smtClean="0"/>
          </a:p>
          <a:p>
            <a:r>
              <a:rPr lang="ja-JP" altLang="en-US" dirty="0" smtClean="0"/>
              <a:t>不具合が含まれていそうなモジュール</a:t>
            </a:r>
            <a:r>
              <a:rPr lang="en-US" altLang="ja-JP" dirty="0" smtClean="0"/>
              <a:t>(</a:t>
            </a:r>
            <a:r>
              <a:rPr lang="en-US" altLang="ja-JP" dirty="0" smtClean="0">
                <a:solidFill>
                  <a:srgbClr val="FF0000"/>
                </a:solidFill>
              </a:rPr>
              <a:t>Fault-prone</a:t>
            </a:r>
            <a:r>
              <a:rPr lang="ja-JP" altLang="en-US" dirty="0" smtClean="0">
                <a:solidFill>
                  <a:srgbClr val="FF0000"/>
                </a:solidFill>
              </a:rPr>
              <a:t>モジュール</a:t>
            </a:r>
            <a:r>
              <a:rPr lang="en-US" altLang="ja-JP" dirty="0" smtClean="0"/>
              <a:t>)</a:t>
            </a:r>
            <a:r>
              <a:rPr lang="ja-JP" altLang="en-US" dirty="0" smtClean="0"/>
              <a:t>を予測する研究が盛んに行われている</a:t>
            </a:r>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kumimoji="1" lang="ja-JP" altLang="en-US" smtClean="0"/>
              <a:t>2</a:t>
            </a:fld>
            <a:endParaRPr kumimoji="1" lang="ja-JP" altLang="en-US"/>
          </a:p>
        </p:txBody>
      </p:sp>
    </p:spTree>
    <p:extLst>
      <p:ext uri="{BB962C8B-B14F-4D97-AF65-F5344CB8AC3E}">
        <p14:creationId xmlns:p14="http://schemas.microsoft.com/office/powerpoint/2010/main" val="2009325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これまでに提案されている</a:t>
            </a:r>
            <a:r>
              <a:rPr kumimoji="1" lang="en-US" altLang="ja-JP" dirty="0" smtClean="0"/>
              <a:t>Fault-prone</a:t>
            </a:r>
            <a:r>
              <a:rPr kumimoji="1" lang="ja-JP" altLang="en-US" dirty="0" smtClean="0"/>
              <a:t>モジュール予測手法は，従来の開発形態を前提にしている</a:t>
            </a:r>
            <a:endParaRPr kumimoji="1" lang="en-US" altLang="ja-JP" dirty="0" smtClean="0"/>
          </a:p>
          <a:p>
            <a:r>
              <a:rPr lang="ja-JP" altLang="en-US" dirty="0" smtClean="0"/>
              <a:t>近年では</a:t>
            </a:r>
            <a:r>
              <a:rPr lang="en-US" altLang="ja-JP" dirty="0" smtClean="0"/>
              <a:t>OSS</a:t>
            </a:r>
            <a:r>
              <a:rPr lang="ja-JP" altLang="en-US" dirty="0" smtClean="0"/>
              <a:t>に代表されるような複数回のリリースを行う開発形態が主流になりつつある</a:t>
            </a:r>
            <a:endParaRPr lang="en-US" altLang="ja-JP" dirty="0" smtClean="0"/>
          </a:p>
          <a:p>
            <a:r>
              <a:rPr lang="ja-JP" altLang="en-US" dirty="0" smtClean="0"/>
              <a:t>複数回のリリースがある場合，</a:t>
            </a:r>
            <a:r>
              <a:rPr lang="ja-JP" altLang="en-US" dirty="0" smtClean="0">
                <a:solidFill>
                  <a:srgbClr val="FF0000"/>
                </a:solidFill>
              </a:rPr>
              <a:t>前回のリリースでのテスト結果</a:t>
            </a:r>
            <a:r>
              <a:rPr lang="ja-JP" altLang="en-US" dirty="0" smtClean="0"/>
              <a:t>から今回のリリース予定のソフトウェアの不具合が含まれていそうなモジュールを特定できる可能性がある</a:t>
            </a:r>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kumimoji="1" lang="ja-JP" altLang="en-US" smtClean="0"/>
              <a:t>4</a:t>
            </a:fld>
            <a:endParaRPr kumimoji="1" lang="ja-JP" altLang="en-US"/>
          </a:p>
        </p:txBody>
      </p:sp>
    </p:spTree>
    <p:extLst>
      <p:ext uri="{BB962C8B-B14F-4D97-AF65-F5344CB8AC3E}">
        <p14:creationId xmlns:p14="http://schemas.microsoft.com/office/powerpoint/2010/main" val="164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B367846-E3CE-4FB1-9405-43B9BE170FBF}" type="datetime1">
              <a:rPr kumimoji="1" lang="ja-JP" altLang="en-US" smtClean="0"/>
              <a:t>2015/5/12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270059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eiryo UI" pitchFamily="50" charset="-128"/>
                <a:ea typeface="Meiryo UI" pitchFamily="50" charset="-128"/>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lvl1pPr algn="just">
              <a:defRPr>
                <a:latin typeface="Meiryo UI" pitchFamily="50" charset="-128"/>
                <a:ea typeface="Meiryo UI" pitchFamily="50" charset="-128"/>
              </a:defRPr>
            </a:lvl1pPr>
            <a:lvl2pPr algn="just">
              <a:defRPr>
                <a:latin typeface="Meiryo UI" pitchFamily="50" charset="-128"/>
                <a:ea typeface="Meiryo UI" pitchFamily="50" charset="-128"/>
              </a:defRPr>
            </a:lvl2pPr>
            <a:lvl3pPr algn="just">
              <a:defRPr>
                <a:latin typeface="Meiryo UI" pitchFamily="50" charset="-128"/>
                <a:ea typeface="Meiryo UI" pitchFamily="50" charset="-128"/>
              </a:defRPr>
            </a:lvl3pPr>
            <a:lvl4pPr algn="just">
              <a:defRPr>
                <a:latin typeface="Meiryo UI" pitchFamily="50" charset="-128"/>
                <a:ea typeface="Meiryo UI" pitchFamily="50" charset="-128"/>
              </a:defRPr>
            </a:lvl4pPr>
            <a:lvl5pPr algn="just">
              <a:defRPr>
                <a:latin typeface="Meiryo UI" pitchFamily="50" charset="-128"/>
                <a:ea typeface="Meiryo UI" pitchFamily="50" charset="-128"/>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0909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CE9E001-1172-4A3D-A78D-6777E0A23E13}" type="datetime1">
              <a:rPr kumimoji="1" lang="ja-JP" altLang="en-US" smtClean="0"/>
              <a:t>2015/5/12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887687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EC55135-A770-4596-B1E0-A4FABFFECE30}" type="datetime1">
              <a:rPr kumimoji="1" lang="ja-JP" altLang="en-US" smtClean="0"/>
              <a:t>2015/5/12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2070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F816010-87AF-4C89-974F-04476A8DC7D9}" type="datetime1">
              <a:rPr kumimoji="1" lang="ja-JP" altLang="en-US" smtClean="0"/>
              <a:t>2015/5/12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488991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E66226-1AFC-4FB1-A9A4-D62D2D7DC895}" type="datetime1">
              <a:rPr kumimoji="1" lang="ja-JP" altLang="en-US" smtClean="0"/>
              <a:t>2015/5/12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46269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400D8D-84A8-4C39-AB0F-3DD071494157}" type="datetime1">
              <a:rPr kumimoji="1" lang="ja-JP" altLang="en-US" smtClean="0"/>
              <a:t>2015/5/12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61423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7E90BB1-CC21-49C9-A9CF-D74CEAFC6183}" type="datetime1">
              <a:rPr kumimoji="1" lang="ja-JP" altLang="en-US" smtClean="0"/>
              <a:t>2015/5/12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8611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10187E-197C-46B5-B228-1EEF9E9F7CDB}" type="datetime1">
              <a:rPr kumimoji="1" lang="ja-JP" altLang="en-US" smtClean="0"/>
              <a:t>2015/5/12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596689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C30E5BF-54E3-49C2-81A9-89AF290DB069}" type="datetime1">
              <a:rPr kumimoji="1" lang="ja-JP" altLang="en-US" smtClean="0"/>
              <a:t>2015/5/12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51828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E66AD-097D-4F99-B403-0272D47320B7}" type="datetime1">
              <a:rPr kumimoji="1" lang="ja-JP" altLang="en-US" smtClean="0"/>
              <a:t>2015/5/12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341601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Meiryo UI" pitchFamily="50" charset="-128"/>
                <a:ea typeface="Meiryo UI" pitchFamily="50" charset="-128"/>
              </a:defRPr>
            </a:lvl1pPr>
          </a:lstStyle>
          <a:p>
            <a:fld id="{4E901336-0A9D-4714-807D-8FA4F9B04F7C}" type="datetime1">
              <a:rPr lang="ja-JP" altLang="en-US" smtClean="0"/>
              <a:t>2015/5/12</a:t>
            </a:fld>
            <a:endParaRPr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eiryo UI" pitchFamily="50" charset="-128"/>
                <a:ea typeface="Meiryo UI" pitchFamily="50" charset="-128"/>
              </a:defRPr>
            </a:lvl1pPr>
          </a:lstStyle>
          <a:p>
            <a:endParaRPr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32DC1-658B-43A4-B593-C4FB1BEB711B}" type="slidenum">
              <a:rPr kumimoji="1" lang="ja-JP" altLang="en-US" smtClean="0"/>
              <a:t>‹#›</a:t>
            </a:fld>
            <a:endParaRPr kumimoji="1" lang="ja-JP" altLang="en-US" dirty="0"/>
          </a:p>
        </p:txBody>
      </p:sp>
    </p:spTree>
    <p:extLst>
      <p:ext uri="{BB962C8B-B14F-4D97-AF65-F5344CB8AC3E}">
        <p14:creationId xmlns:p14="http://schemas.microsoft.com/office/powerpoint/2010/main" val="3500164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kumimoji="1" sz="4400" kern="1200">
          <a:solidFill>
            <a:schemeClr val="tx1"/>
          </a:solidFill>
          <a:latin typeface="Meiryo UI" pitchFamily="50" charset="-128"/>
          <a:ea typeface="Meiryo UI" pitchFamily="50" charset="-128"/>
          <a:cs typeface="+mj-cs"/>
        </a:defRPr>
      </a:lvl1pPr>
    </p:titleStyle>
    <p:bodyStyle>
      <a:lvl1pPr marL="342900" indent="-342900" algn="just" defTabSz="914400" rtl="0" eaLnBrk="1" latinLnBrk="0" hangingPunct="1">
        <a:spcBef>
          <a:spcPct val="20000"/>
        </a:spcBef>
        <a:buFont typeface="Arial" pitchFamily="34" charset="0"/>
        <a:buChar char="•"/>
        <a:defRPr kumimoji="1" sz="3200" kern="1200">
          <a:solidFill>
            <a:schemeClr val="tx1"/>
          </a:solidFill>
          <a:latin typeface="Meiryo UI" pitchFamily="50" charset="-128"/>
          <a:ea typeface="Meiryo UI" pitchFamily="50" charset="-128"/>
          <a:cs typeface="+mn-cs"/>
        </a:defRPr>
      </a:lvl1pPr>
      <a:lvl2pPr marL="742950" indent="-285750" algn="just" defTabSz="914400" rtl="0" eaLnBrk="1" latinLnBrk="0" hangingPunct="1">
        <a:spcBef>
          <a:spcPct val="20000"/>
        </a:spcBef>
        <a:buFont typeface="Arial" pitchFamily="34" charset="0"/>
        <a:buChar char="–"/>
        <a:defRPr kumimoji="1" sz="2800" kern="1200">
          <a:solidFill>
            <a:schemeClr val="tx1"/>
          </a:solidFill>
          <a:latin typeface="Meiryo UI" pitchFamily="50" charset="-128"/>
          <a:ea typeface="Meiryo UI" pitchFamily="50" charset="-128"/>
          <a:cs typeface="+mn-cs"/>
        </a:defRPr>
      </a:lvl2pPr>
      <a:lvl3pPr marL="1143000" indent="-228600" algn="just" defTabSz="914400" rtl="0" eaLnBrk="1" latinLnBrk="0" hangingPunct="1">
        <a:spcBef>
          <a:spcPct val="20000"/>
        </a:spcBef>
        <a:buFont typeface="Arial" pitchFamily="34" charset="0"/>
        <a:buChar char="•"/>
        <a:defRPr kumimoji="1" sz="2400" kern="1200">
          <a:solidFill>
            <a:schemeClr val="tx1"/>
          </a:solidFill>
          <a:latin typeface="Meiryo UI" pitchFamily="50" charset="-128"/>
          <a:ea typeface="Meiryo UI" pitchFamily="50" charset="-128"/>
          <a:cs typeface="+mn-cs"/>
        </a:defRPr>
      </a:lvl3pPr>
      <a:lvl4pPr marL="16002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4pPr>
      <a:lvl5pPr marL="20574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テスト履歴に基づく</a:t>
            </a:r>
            <a:r>
              <a:rPr kumimoji="1" lang="en-US" altLang="ja-JP" dirty="0" smtClean="0"/>
              <a:t/>
            </a:r>
            <a:br>
              <a:rPr kumimoji="1" lang="en-US" altLang="ja-JP" dirty="0" smtClean="0"/>
            </a:br>
            <a:r>
              <a:rPr kumimoji="1" lang="en-US" altLang="ja-JP" dirty="0" smtClean="0"/>
              <a:t>fault-prone</a:t>
            </a:r>
            <a:r>
              <a:rPr kumimoji="1" lang="ja-JP" altLang="en-US" dirty="0" smtClean="0"/>
              <a:t>モジュール予測</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大平研究室　</a:t>
            </a:r>
            <a:r>
              <a:rPr kumimoji="1" lang="en-US" altLang="ja-JP" dirty="0" smtClean="0"/>
              <a:t>M2</a:t>
            </a:r>
          </a:p>
          <a:p>
            <a:r>
              <a:rPr lang="ja-JP" altLang="en-US" dirty="0"/>
              <a:t>吉</a:t>
            </a:r>
            <a:r>
              <a:rPr lang="ja-JP" altLang="en-US" dirty="0" smtClean="0"/>
              <a:t>行　勇人</a:t>
            </a:r>
            <a:endParaRPr kumimoji="1" lang="ja-JP" altLang="en-US" dirty="0"/>
          </a:p>
        </p:txBody>
      </p:sp>
    </p:spTree>
    <p:extLst>
      <p:ext uri="{BB962C8B-B14F-4D97-AF65-F5344CB8AC3E}">
        <p14:creationId xmlns:p14="http://schemas.microsoft.com/office/powerpoint/2010/main" val="305755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ソフトウェア開発では，不具合を取り除きソフトウェアの品質を高めるために</a:t>
            </a:r>
            <a:r>
              <a:rPr kumimoji="1" lang="ja-JP" altLang="en-US" dirty="0" smtClean="0">
                <a:solidFill>
                  <a:srgbClr val="FF0000"/>
                </a:solidFill>
              </a:rPr>
              <a:t>ソフトウェアテスト</a:t>
            </a:r>
            <a:r>
              <a:rPr kumimoji="1" lang="ja-JP" altLang="en-US" dirty="0" smtClean="0"/>
              <a:t>が行われる</a:t>
            </a:r>
            <a:endParaRPr lang="en-US" altLang="ja-JP" dirty="0" smtClean="0"/>
          </a:p>
          <a:p>
            <a:endParaRPr lang="en-US" altLang="ja-JP" dirty="0" smtClean="0"/>
          </a:p>
          <a:p>
            <a:r>
              <a:rPr lang="ja-JP" altLang="en-US" dirty="0" smtClean="0"/>
              <a:t>効率的に不具合を取り除くために不具合が含まれていそうなモジュール</a:t>
            </a:r>
            <a:r>
              <a:rPr lang="en-US" altLang="ja-JP" dirty="0" smtClean="0"/>
              <a:t>(Fault-prone</a:t>
            </a:r>
            <a:r>
              <a:rPr lang="ja-JP" altLang="en-US" dirty="0" smtClean="0"/>
              <a:t>モジュール</a:t>
            </a:r>
            <a:r>
              <a:rPr lang="en-US" altLang="ja-JP" dirty="0" smtClean="0"/>
              <a:t>)</a:t>
            </a:r>
            <a:r>
              <a:rPr lang="ja-JP" altLang="en-US" dirty="0" smtClean="0"/>
              <a:t>を知りたい</a:t>
            </a:r>
            <a:endParaRPr lang="en-US" altLang="ja-JP" dirty="0" smtClean="0"/>
          </a:p>
          <a:p>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2</a:t>
            </a:fld>
            <a:endParaRPr kumimoji="1" lang="ja-JP" altLang="en-US"/>
          </a:p>
        </p:txBody>
      </p:sp>
    </p:spTree>
    <p:extLst>
      <p:ext uri="{BB962C8B-B14F-4D97-AF65-F5344CB8AC3E}">
        <p14:creationId xmlns:p14="http://schemas.microsoft.com/office/powerpoint/2010/main" val="3654031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Fault-prone</a:t>
            </a:r>
            <a:r>
              <a:rPr kumimoji="1" lang="ja-JP" altLang="en-US" dirty="0" smtClean="0"/>
              <a:t>モジュール予測</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現在のソースコードの状態や開発履歴などのメトリクスから不具合が含まれていそうなモジュールを特定する</a:t>
            </a:r>
            <a:endParaRPr lang="en-US" altLang="ja-JP" dirty="0" smtClean="0"/>
          </a:p>
          <a:p>
            <a:pPr lvl="1"/>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3</a:t>
            </a:fld>
            <a:endParaRPr kumimoji="1" lang="ja-JP" altLang="en-US"/>
          </a:p>
        </p:txBody>
      </p:sp>
      <p:grpSp>
        <p:nvGrpSpPr>
          <p:cNvPr id="24" name="グループ化 23"/>
          <p:cNvGrpSpPr/>
          <p:nvPr/>
        </p:nvGrpSpPr>
        <p:grpSpPr>
          <a:xfrm>
            <a:off x="467544" y="3789040"/>
            <a:ext cx="1008112" cy="912500"/>
            <a:chOff x="395536" y="3982667"/>
            <a:chExt cx="1429040" cy="1111534"/>
          </a:xfrm>
        </p:grpSpPr>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982667"/>
              <a:ext cx="936104" cy="936104"/>
            </a:xfrm>
            <a:prstGeom prst="rect">
              <a:avLst/>
            </a:prstGeom>
          </p:spPr>
        </p:pic>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472" y="4158097"/>
              <a:ext cx="936104" cy="936104"/>
            </a:xfrm>
            <a:prstGeom prst="rect">
              <a:avLst/>
            </a:prstGeom>
          </p:spPr>
        </p:pic>
      </p:grpSp>
      <p:sp>
        <p:nvSpPr>
          <p:cNvPr id="12" name="正方形/長方形 11"/>
          <p:cNvSpPr/>
          <p:nvPr/>
        </p:nvSpPr>
        <p:spPr>
          <a:xfrm>
            <a:off x="323528" y="3284984"/>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ソースコード</a:t>
            </a:r>
            <a:endParaRPr kumimoji="1" lang="ja-JP" altLang="en-US" dirty="0">
              <a:latin typeface="Meiryo UI" pitchFamily="50" charset="-128"/>
              <a:ea typeface="Meiryo UI" pitchFamily="50" charset="-128"/>
            </a:endParaRPr>
          </a:p>
        </p:txBody>
      </p:sp>
      <p:sp>
        <p:nvSpPr>
          <p:cNvPr id="13" name="右矢印 12"/>
          <p:cNvSpPr/>
          <p:nvPr/>
        </p:nvSpPr>
        <p:spPr>
          <a:xfrm>
            <a:off x="1691680" y="4653136"/>
            <a:ext cx="931255" cy="692460"/>
          </a:xfrm>
          <a:prstGeom prst="rightArrow">
            <a:avLst>
              <a:gd name="adj1" fmla="val 66680"/>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smtClean="0">
                <a:latin typeface="Meiryo UI" pitchFamily="50" charset="-128"/>
                <a:ea typeface="Meiryo UI" pitchFamily="50" charset="-128"/>
              </a:rPr>
              <a:t>メトリクス化</a:t>
            </a:r>
            <a:endParaRPr kumimoji="1" lang="ja-JP" altLang="en-US" sz="1100" dirty="0">
              <a:latin typeface="Meiryo UI" pitchFamily="50" charset="-128"/>
              <a:ea typeface="Meiryo UI" pitchFamily="50" charset="-128"/>
            </a:endParaRPr>
          </a:p>
        </p:txBody>
      </p:sp>
      <p:sp>
        <p:nvSpPr>
          <p:cNvPr id="14" name="正方形/長方形 13"/>
          <p:cNvSpPr/>
          <p:nvPr/>
        </p:nvSpPr>
        <p:spPr>
          <a:xfrm>
            <a:off x="2622935" y="3920480"/>
            <a:ext cx="1769045" cy="21728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行数</a:t>
            </a:r>
            <a:endParaRPr kumimoji="1" lang="en-US" altLang="ja-JP" dirty="0" smtClean="0">
              <a:latin typeface="Meiryo UI" pitchFamily="50" charset="-128"/>
              <a:ea typeface="Meiryo UI" pitchFamily="50" charset="-128"/>
            </a:endParaRPr>
          </a:p>
          <a:p>
            <a:pPr algn="ctr"/>
            <a:r>
              <a:rPr lang="ja-JP" altLang="en-US" dirty="0" smtClean="0">
                <a:latin typeface="Meiryo UI" pitchFamily="50" charset="-128"/>
                <a:ea typeface="Meiryo UI" pitchFamily="50" charset="-128"/>
              </a:rPr>
              <a:t>複雑度</a:t>
            </a:r>
            <a:endParaRPr lang="en-US" altLang="ja-JP" dirty="0" smtClean="0">
              <a:latin typeface="Meiryo UI" pitchFamily="50" charset="-128"/>
              <a:ea typeface="Meiryo UI" pitchFamily="50" charset="-128"/>
            </a:endParaRPr>
          </a:p>
          <a:p>
            <a:pPr algn="ctr"/>
            <a:r>
              <a:rPr lang="ja-JP" altLang="en-US" dirty="0">
                <a:latin typeface="Meiryo UI" pitchFamily="50" charset="-128"/>
                <a:ea typeface="Meiryo UI" pitchFamily="50" charset="-128"/>
              </a:rPr>
              <a:t>呼び出し関係</a:t>
            </a:r>
            <a:endParaRPr lang="en-US" altLang="ja-JP" dirty="0" smtClean="0">
              <a:latin typeface="Meiryo UI" pitchFamily="50" charset="-128"/>
              <a:ea typeface="Meiryo UI" pitchFamily="50" charset="-128"/>
            </a:endParaRPr>
          </a:p>
          <a:p>
            <a:pPr algn="ctr"/>
            <a:r>
              <a:rPr kumimoji="1" lang="ja-JP" altLang="en-US" dirty="0">
                <a:latin typeface="Meiryo UI" pitchFamily="50" charset="-128"/>
                <a:ea typeface="Meiryo UI" pitchFamily="50" charset="-128"/>
              </a:rPr>
              <a:t>変更</a:t>
            </a:r>
            <a:r>
              <a:rPr kumimoji="1" lang="ja-JP" altLang="en-US" dirty="0" smtClean="0">
                <a:latin typeface="Meiryo UI" pitchFamily="50" charset="-128"/>
                <a:ea typeface="Meiryo UI" pitchFamily="50" charset="-128"/>
              </a:rPr>
              <a:t>回数</a:t>
            </a:r>
            <a:endParaRPr kumimoji="1" lang="en-US" altLang="ja-JP" dirty="0" smtClean="0">
              <a:latin typeface="Meiryo UI" pitchFamily="50" charset="-128"/>
              <a:ea typeface="Meiryo UI" pitchFamily="50" charset="-128"/>
            </a:endParaRPr>
          </a:p>
          <a:p>
            <a:pPr algn="ctr"/>
            <a:r>
              <a:rPr lang="ja-JP" altLang="en-US" dirty="0">
                <a:latin typeface="Meiryo UI" pitchFamily="50" charset="-128"/>
                <a:ea typeface="Meiryo UI" pitchFamily="50" charset="-128"/>
              </a:rPr>
              <a:t>変更</a:t>
            </a:r>
            <a:r>
              <a:rPr lang="ja-JP" altLang="en-US" dirty="0" smtClean="0">
                <a:latin typeface="Meiryo UI" pitchFamily="50" charset="-128"/>
                <a:ea typeface="Meiryo UI" pitchFamily="50" charset="-128"/>
              </a:rPr>
              <a:t>頻度</a:t>
            </a:r>
            <a:endParaRPr lang="en-US" altLang="ja-JP" dirty="0" smtClean="0">
              <a:latin typeface="Meiryo UI" pitchFamily="50" charset="-128"/>
              <a:ea typeface="Meiryo UI" pitchFamily="50" charset="-128"/>
            </a:endParaRPr>
          </a:p>
          <a:p>
            <a:pPr algn="ctr"/>
            <a:r>
              <a:rPr kumimoji="1" lang="ja-JP" altLang="en-US" dirty="0">
                <a:latin typeface="Meiryo UI" pitchFamily="50" charset="-128"/>
                <a:ea typeface="Meiryo UI" pitchFamily="50" charset="-128"/>
              </a:rPr>
              <a:t>開発者数</a:t>
            </a:r>
          </a:p>
        </p:txBody>
      </p:sp>
      <p:sp>
        <p:nvSpPr>
          <p:cNvPr id="16" name="右矢印 15"/>
          <p:cNvSpPr/>
          <p:nvPr/>
        </p:nvSpPr>
        <p:spPr>
          <a:xfrm>
            <a:off x="4396829" y="4521696"/>
            <a:ext cx="967259" cy="779726"/>
          </a:xfrm>
          <a:prstGeom prst="rightArrow">
            <a:avLst>
              <a:gd name="adj1" fmla="val 64813"/>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smtClean="0">
                <a:latin typeface="Meiryo UI" pitchFamily="50" charset="-128"/>
                <a:ea typeface="Meiryo UI" pitchFamily="50" charset="-128"/>
              </a:rPr>
              <a:t>機械学習</a:t>
            </a:r>
            <a:endParaRPr kumimoji="1" lang="ja-JP" altLang="en-US" sz="1600" dirty="0">
              <a:latin typeface="Meiryo UI" pitchFamily="50" charset="-128"/>
              <a:ea typeface="Meiryo UI" pitchFamily="50" charset="-128"/>
            </a:endParaRPr>
          </a:p>
        </p:txBody>
      </p:sp>
      <p:pic>
        <p:nvPicPr>
          <p:cNvPr id="17" name="図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471" y="3995243"/>
            <a:ext cx="936104" cy="936104"/>
          </a:xfrm>
          <a:prstGeom prst="rect">
            <a:avLst/>
          </a:prstGeom>
        </p:spPr>
      </p:pic>
      <p:pic>
        <p:nvPicPr>
          <p:cNvPr id="18" name="図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4348" y="4521696"/>
            <a:ext cx="936104" cy="936104"/>
          </a:xfrm>
          <a:prstGeom prst="rect">
            <a:avLst/>
          </a:prstGeom>
        </p:spPr>
      </p:pic>
      <p:pic>
        <p:nvPicPr>
          <p:cNvPr id="19" name="図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0392" y="4890120"/>
            <a:ext cx="936104" cy="936104"/>
          </a:xfrm>
          <a:prstGeom prst="rect">
            <a:avLst/>
          </a:prstGeom>
        </p:spPr>
      </p:pic>
      <p:pic>
        <p:nvPicPr>
          <p:cNvPr id="20" name="図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088" y="5194920"/>
            <a:ext cx="936104" cy="936104"/>
          </a:xfrm>
          <a:prstGeom prst="rect">
            <a:avLst/>
          </a:prstGeom>
        </p:spPr>
      </p:pic>
      <p:sp>
        <p:nvSpPr>
          <p:cNvPr id="21" name="正方形/長方形 20"/>
          <p:cNvSpPr/>
          <p:nvPr/>
        </p:nvSpPr>
        <p:spPr>
          <a:xfrm>
            <a:off x="7560332" y="3645024"/>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ソースコード</a:t>
            </a:r>
            <a:endParaRPr kumimoji="1" lang="ja-JP" altLang="en-US" dirty="0">
              <a:latin typeface="Meiryo UI" pitchFamily="50" charset="-128"/>
              <a:ea typeface="Meiryo UI" pitchFamily="50" charset="-128"/>
            </a:endParaRPr>
          </a:p>
        </p:txBody>
      </p:sp>
      <p:pic>
        <p:nvPicPr>
          <p:cNvPr id="22" name="図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7382" y="4158135"/>
            <a:ext cx="633932" cy="585168"/>
          </a:xfrm>
          <a:prstGeom prst="rect">
            <a:avLst/>
          </a:prstGeom>
        </p:spPr>
      </p:pic>
      <p:pic>
        <p:nvPicPr>
          <p:cNvPr id="23" name="図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4348" y="5542622"/>
            <a:ext cx="633932" cy="585168"/>
          </a:xfrm>
          <a:prstGeom prst="rect">
            <a:avLst/>
          </a:prstGeom>
        </p:spPr>
      </p:pic>
      <p:sp>
        <p:nvSpPr>
          <p:cNvPr id="25" name="円/楕円 24"/>
          <p:cNvSpPr/>
          <p:nvPr/>
        </p:nvSpPr>
        <p:spPr>
          <a:xfrm>
            <a:off x="5364088" y="4390408"/>
            <a:ext cx="1080120" cy="10548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予測モデル</a:t>
            </a:r>
            <a:endParaRPr kumimoji="1" lang="ja-JP" altLang="en-US" dirty="0">
              <a:latin typeface="Meiryo UI" pitchFamily="50" charset="-128"/>
              <a:ea typeface="Meiryo UI" pitchFamily="50" charset="-128"/>
            </a:endParaRPr>
          </a:p>
        </p:txBody>
      </p:sp>
      <p:sp>
        <p:nvSpPr>
          <p:cNvPr id="26" name="右矢印 25"/>
          <p:cNvSpPr/>
          <p:nvPr/>
        </p:nvSpPr>
        <p:spPr>
          <a:xfrm>
            <a:off x="6444208" y="4509120"/>
            <a:ext cx="967259" cy="779726"/>
          </a:xfrm>
          <a:prstGeom prst="rightArrow">
            <a:avLst>
              <a:gd name="adj1" fmla="val 64813"/>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600" dirty="0">
                <a:latin typeface="Meiryo UI" pitchFamily="50" charset="-128"/>
                <a:ea typeface="Meiryo UI" pitchFamily="50" charset="-128"/>
              </a:rPr>
              <a:t>分類</a:t>
            </a:r>
            <a:endParaRPr kumimoji="1" lang="ja-JP" altLang="en-US" sz="1600" dirty="0">
              <a:latin typeface="Meiryo UI" pitchFamily="50" charset="-128"/>
              <a:ea typeface="Meiryo UI" pitchFamily="50" charset="-128"/>
            </a:endParaRPr>
          </a:p>
        </p:txBody>
      </p:sp>
      <p:grpSp>
        <p:nvGrpSpPr>
          <p:cNvPr id="27" name="グループ化 26"/>
          <p:cNvGrpSpPr/>
          <p:nvPr/>
        </p:nvGrpSpPr>
        <p:grpSpPr>
          <a:xfrm>
            <a:off x="5573962" y="3092076"/>
            <a:ext cx="660372" cy="936918"/>
            <a:chOff x="395536" y="3982667"/>
            <a:chExt cx="1589025" cy="2135781"/>
          </a:xfrm>
        </p:grpSpPr>
        <p:pic>
          <p:nvPicPr>
            <p:cNvPr id="28" name="図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3982667"/>
              <a:ext cx="936104" cy="936104"/>
            </a:xfrm>
            <a:prstGeom prst="rect">
              <a:avLst/>
            </a:prstGeom>
          </p:spPr>
        </p:pic>
        <p:pic>
          <p:nvPicPr>
            <p:cNvPr id="29" name="図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413" y="4509120"/>
              <a:ext cx="936104" cy="936104"/>
            </a:xfrm>
            <a:prstGeom prst="rect">
              <a:avLst/>
            </a:prstGeom>
          </p:spPr>
        </p:pic>
        <p:pic>
          <p:nvPicPr>
            <p:cNvPr id="30" name="図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8457" y="4877544"/>
              <a:ext cx="936104" cy="936104"/>
            </a:xfrm>
            <a:prstGeom prst="rect">
              <a:avLst/>
            </a:prstGeom>
          </p:spPr>
        </p:pic>
        <p:pic>
          <p:nvPicPr>
            <p:cNvPr id="31" name="図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153" y="5182344"/>
              <a:ext cx="936104" cy="936104"/>
            </a:xfrm>
            <a:prstGeom prst="rect">
              <a:avLst/>
            </a:prstGeom>
          </p:spPr>
        </p:pic>
      </p:grpSp>
      <p:sp>
        <p:nvSpPr>
          <p:cNvPr id="32" name="正方形/長方形 31"/>
          <p:cNvSpPr/>
          <p:nvPr/>
        </p:nvSpPr>
        <p:spPr>
          <a:xfrm>
            <a:off x="5434482" y="2804044"/>
            <a:ext cx="939331" cy="2880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latin typeface="Meiryo UI" pitchFamily="50" charset="-128"/>
                <a:ea typeface="Meiryo UI" pitchFamily="50" charset="-128"/>
              </a:rPr>
              <a:t>ソースコード</a:t>
            </a:r>
            <a:endParaRPr kumimoji="1" lang="ja-JP" altLang="en-US" sz="1200" dirty="0">
              <a:latin typeface="Meiryo UI" pitchFamily="50" charset="-128"/>
              <a:ea typeface="Meiryo UI" pitchFamily="50" charset="-128"/>
            </a:endParaRPr>
          </a:p>
        </p:txBody>
      </p:sp>
      <p:sp>
        <p:nvSpPr>
          <p:cNvPr id="33" name="右矢印 32"/>
          <p:cNvSpPr/>
          <p:nvPr/>
        </p:nvSpPr>
        <p:spPr>
          <a:xfrm rot="5400000">
            <a:off x="5578312" y="4075412"/>
            <a:ext cx="606639" cy="405072"/>
          </a:xfrm>
          <a:prstGeom prst="rightArrow">
            <a:avLst>
              <a:gd name="adj1" fmla="val 66680"/>
              <a:gd name="adj2" fmla="val 50000"/>
            </a:avLst>
          </a:prstGeom>
        </p:spPr>
        <p:style>
          <a:lnRef idx="2">
            <a:schemeClr val="dk1"/>
          </a:lnRef>
          <a:fillRef idx="1">
            <a:schemeClr val="lt1"/>
          </a:fillRef>
          <a:effectRef idx="0">
            <a:schemeClr val="dk1"/>
          </a:effectRef>
          <a:fontRef idx="minor">
            <a:schemeClr val="dk1"/>
          </a:fontRef>
        </p:style>
        <p:txBody>
          <a:bodyPr vert="vert270" rtlCol="0" anchor="ctr"/>
          <a:lstStyle/>
          <a:p>
            <a:pPr algn="ctr"/>
            <a:r>
              <a:rPr lang="ja-JP" altLang="en-US" sz="1100" dirty="0">
                <a:latin typeface="Meiryo UI" pitchFamily="50" charset="-128"/>
                <a:ea typeface="Meiryo UI" pitchFamily="50" charset="-128"/>
              </a:rPr>
              <a:t>入力</a:t>
            </a:r>
            <a:endParaRPr kumimoji="1" lang="ja-JP" altLang="en-US" sz="1100" dirty="0">
              <a:latin typeface="Meiryo UI" pitchFamily="50" charset="-128"/>
              <a:ea typeface="Meiryo UI" pitchFamily="50" charset="-128"/>
            </a:endParaRPr>
          </a:p>
        </p:txBody>
      </p:sp>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910" y="5312855"/>
            <a:ext cx="1191380" cy="1026738"/>
          </a:xfrm>
          <a:prstGeom prst="rect">
            <a:avLst/>
          </a:prstGeom>
        </p:spPr>
      </p:pic>
      <p:sp>
        <p:nvSpPr>
          <p:cNvPr id="34" name="正方形/長方形 33"/>
          <p:cNvSpPr/>
          <p:nvPr/>
        </p:nvSpPr>
        <p:spPr>
          <a:xfrm>
            <a:off x="323528" y="5013176"/>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Meiryo UI" pitchFamily="50" charset="-128"/>
                <a:ea typeface="Meiryo UI" pitchFamily="50" charset="-128"/>
              </a:rPr>
              <a:t>開発履歴</a:t>
            </a: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20994590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課題</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従来のソフトウェア開発</a:t>
            </a:r>
            <a:endParaRPr lang="en-US" altLang="ja-JP" dirty="0"/>
          </a:p>
          <a:p>
            <a:endParaRPr lang="en-US" altLang="ja-JP" dirty="0" smtClean="0"/>
          </a:p>
          <a:p>
            <a:endParaRPr lang="en-US" altLang="ja-JP" dirty="0"/>
          </a:p>
          <a:p>
            <a:r>
              <a:rPr lang="ja-JP" altLang="en-US" dirty="0"/>
              <a:t>近年</a:t>
            </a:r>
            <a:r>
              <a:rPr lang="ja-JP" altLang="en-US" dirty="0" smtClean="0"/>
              <a:t>の</a:t>
            </a:r>
            <a:r>
              <a:rPr lang="ja-JP" altLang="en-US" dirty="0"/>
              <a:t>ソフトウェア開発</a:t>
            </a:r>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dirty="0"/>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4</a:t>
            </a:fld>
            <a:endParaRPr kumimoji="1" lang="ja-JP" altLang="en-US" dirty="0"/>
          </a:p>
        </p:txBody>
      </p:sp>
      <p:sp>
        <p:nvSpPr>
          <p:cNvPr id="100" name="フリーフォーム 99"/>
          <p:cNvSpPr/>
          <p:nvPr/>
        </p:nvSpPr>
        <p:spPr>
          <a:xfrm>
            <a:off x="971600" y="3861048"/>
            <a:ext cx="7555403" cy="2376453"/>
          </a:xfrm>
          <a:custGeom>
            <a:avLst/>
            <a:gdLst>
              <a:gd name="connsiteX0" fmla="*/ 0 w 7595420"/>
              <a:gd name="connsiteY0" fmla="*/ 29497 h 2403987"/>
              <a:gd name="connsiteX1" fmla="*/ 7551175 w 7595420"/>
              <a:gd name="connsiteY1" fmla="*/ 0 h 2403987"/>
              <a:gd name="connsiteX2" fmla="*/ 7595420 w 7595420"/>
              <a:gd name="connsiteY2" fmla="*/ 1106129 h 2403987"/>
              <a:gd name="connsiteX3" fmla="*/ 2109020 w 7595420"/>
              <a:gd name="connsiteY3" fmla="*/ 1106129 h 2403987"/>
              <a:gd name="connsiteX4" fmla="*/ 2123768 w 7595420"/>
              <a:gd name="connsiteY4" fmla="*/ 2359742 h 2403987"/>
              <a:gd name="connsiteX5" fmla="*/ 103239 w 7595420"/>
              <a:gd name="connsiteY5" fmla="*/ 2403987 h 2403987"/>
              <a:gd name="connsiteX6" fmla="*/ 0 w 7595420"/>
              <a:gd name="connsiteY6" fmla="*/ 29497 h 2403987"/>
              <a:gd name="connsiteX0" fmla="*/ 72126 w 7667546"/>
              <a:gd name="connsiteY0" fmla="*/ 29497 h 2454091"/>
              <a:gd name="connsiteX1" fmla="*/ 7623301 w 7667546"/>
              <a:gd name="connsiteY1" fmla="*/ 0 h 2454091"/>
              <a:gd name="connsiteX2" fmla="*/ 7667546 w 7667546"/>
              <a:gd name="connsiteY2" fmla="*/ 1106129 h 2454091"/>
              <a:gd name="connsiteX3" fmla="*/ 2181146 w 7667546"/>
              <a:gd name="connsiteY3" fmla="*/ 1106129 h 2454091"/>
              <a:gd name="connsiteX4" fmla="*/ 2195894 w 7667546"/>
              <a:gd name="connsiteY4" fmla="*/ 2359742 h 2454091"/>
              <a:gd name="connsiteX5" fmla="*/ 0 w 7667546"/>
              <a:gd name="connsiteY5" fmla="*/ 2454091 h 2454091"/>
              <a:gd name="connsiteX6" fmla="*/ 72126 w 7667546"/>
              <a:gd name="connsiteY6" fmla="*/ 29497 h 2454091"/>
              <a:gd name="connsiteX0" fmla="*/ 0 w 7595420"/>
              <a:gd name="connsiteY0" fmla="*/ 29497 h 2385080"/>
              <a:gd name="connsiteX1" fmla="*/ 7551175 w 7595420"/>
              <a:gd name="connsiteY1" fmla="*/ 0 h 2385080"/>
              <a:gd name="connsiteX2" fmla="*/ 7595420 w 7595420"/>
              <a:gd name="connsiteY2" fmla="*/ 1106129 h 2385080"/>
              <a:gd name="connsiteX3" fmla="*/ 2109020 w 7595420"/>
              <a:gd name="connsiteY3" fmla="*/ 1106129 h 2385080"/>
              <a:gd name="connsiteX4" fmla="*/ 2123768 w 7595420"/>
              <a:gd name="connsiteY4" fmla="*/ 2359742 h 2385080"/>
              <a:gd name="connsiteX5" fmla="*/ 31391 w 7595420"/>
              <a:gd name="connsiteY5" fmla="*/ 2385080 h 2385080"/>
              <a:gd name="connsiteX6" fmla="*/ 0 w 7595420"/>
              <a:gd name="connsiteY6" fmla="*/ 29497 h 2385080"/>
              <a:gd name="connsiteX0" fmla="*/ 3115 w 7598535"/>
              <a:gd name="connsiteY0" fmla="*/ 29497 h 2410959"/>
              <a:gd name="connsiteX1" fmla="*/ 7554290 w 7598535"/>
              <a:gd name="connsiteY1" fmla="*/ 0 h 2410959"/>
              <a:gd name="connsiteX2" fmla="*/ 7598535 w 7598535"/>
              <a:gd name="connsiteY2" fmla="*/ 1106129 h 2410959"/>
              <a:gd name="connsiteX3" fmla="*/ 2112135 w 7598535"/>
              <a:gd name="connsiteY3" fmla="*/ 1106129 h 2410959"/>
              <a:gd name="connsiteX4" fmla="*/ 2126883 w 7598535"/>
              <a:gd name="connsiteY4" fmla="*/ 2359742 h 2410959"/>
              <a:gd name="connsiteX5" fmla="*/ 0 w 7598535"/>
              <a:gd name="connsiteY5" fmla="*/ 2410959 h 2410959"/>
              <a:gd name="connsiteX6" fmla="*/ 3115 w 7598535"/>
              <a:gd name="connsiteY6" fmla="*/ 29497 h 2410959"/>
              <a:gd name="connsiteX0" fmla="*/ 3115 w 7598535"/>
              <a:gd name="connsiteY0" fmla="*/ 29497 h 2376453"/>
              <a:gd name="connsiteX1" fmla="*/ 7554290 w 7598535"/>
              <a:gd name="connsiteY1" fmla="*/ 0 h 2376453"/>
              <a:gd name="connsiteX2" fmla="*/ 7598535 w 7598535"/>
              <a:gd name="connsiteY2" fmla="*/ 1106129 h 2376453"/>
              <a:gd name="connsiteX3" fmla="*/ 2112135 w 7598535"/>
              <a:gd name="connsiteY3" fmla="*/ 1106129 h 2376453"/>
              <a:gd name="connsiteX4" fmla="*/ 2126883 w 7598535"/>
              <a:gd name="connsiteY4" fmla="*/ 2359742 h 2376453"/>
              <a:gd name="connsiteX5" fmla="*/ 0 w 7598535"/>
              <a:gd name="connsiteY5" fmla="*/ 2376453 h 2376453"/>
              <a:gd name="connsiteX6" fmla="*/ 3115 w 7598535"/>
              <a:gd name="connsiteY6" fmla="*/ 29497 h 2376453"/>
              <a:gd name="connsiteX0" fmla="*/ 3115 w 7598535"/>
              <a:gd name="connsiteY0" fmla="*/ 29497 h 2376453"/>
              <a:gd name="connsiteX1" fmla="*/ 7554290 w 7598535"/>
              <a:gd name="connsiteY1" fmla="*/ 0 h 2376453"/>
              <a:gd name="connsiteX2" fmla="*/ 7598535 w 7598535"/>
              <a:gd name="connsiteY2" fmla="*/ 1106129 h 2376453"/>
              <a:gd name="connsiteX3" fmla="*/ 2129388 w 7598535"/>
              <a:gd name="connsiteY3" fmla="*/ 1097502 h 2376453"/>
              <a:gd name="connsiteX4" fmla="*/ 2126883 w 7598535"/>
              <a:gd name="connsiteY4" fmla="*/ 2359742 h 2376453"/>
              <a:gd name="connsiteX5" fmla="*/ 0 w 7598535"/>
              <a:gd name="connsiteY5" fmla="*/ 2376453 h 2376453"/>
              <a:gd name="connsiteX6" fmla="*/ 3115 w 7598535"/>
              <a:gd name="connsiteY6" fmla="*/ 29497 h 2376453"/>
              <a:gd name="connsiteX0" fmla="*/ 3115 w 7555403"/>
              <a:gd name="connsiteY0" fmla="*/ 29497 h 2376453"/>
              <a:gd name="connsiteX1" fmla="*/ 7554290 w 7555403"/>
              <a:gd name="connsiteY1" fmla="*/ 0 h 2376453"/>
              <a:gd name="connsiteX2" fmla="*/ 7555403 w 7555403"/>
              <a:gd name="connsiteY2" fmla="*/ 1106129 h 2376453"/>
              <a:gd name="connsiteX3" fmla="*/ 2129388 w 7555403"/>
              <a:gd name="connsiteY3" fmla="*/ 1097502 h 2376453"/>
              <a:gd name="connsiteX4" fmla="*/ 2126883 w 7555403"/>
              <a:gd name="connsiteY4" fmla="*/ 2359742 h 2376453"/>
              <a:gd name="connsiteX5" fmla="*/ 0 w 7555403"/>
              <a:gd name="connsiteY5" fmla="*/ 2376453 h 2376453"/>
              <a:gd name="connsiteX6" fmla="*/ 3115 w 7555403"/>
              <a:gd name="connsiteY6" fmla="*/ 29497 h 2376453"/>
              <a:gd name="connsiteX0" fmla="*/ 3115 w 7555403"/>
              <a:gd name="connsiteY0" fmla="*/ 29497 h 2376453"/>
              <a:gd name="connsiteX1" fmla="*/ 7554290 w 7555403"/>
              <a:gd name="connsiteY1" fmla="*/ 0 h 2376453"/>
              <a:gd name="connsiteX2" fmla="*/ 7555403 w 7555403"/>
              <a:gd name="connsiteY2" fmla="*/ 1106129 h 2376453"/>
              <a:gd name="connsiteX3" fmla="*/ 2120761 w 7555403"/>
              <a:gd name="connsiteY3" fmla="*/ 1132008 h 2376453"/>
              <a:gd name="connsiteX4" fmla="*/ 2126883 w 7555403"/>
              <a:gd name="connsiteY4" fmla="*/ 2359742 h 2376453"/>
              <a:gd name="connsiteX5" fmla="*/ 0 w 7555403"/>
              <a:gd name="connsiteY5" fmla="*/ 2376453 h 2376453"/>
              <a:gd name="connsiteX6" fmla="*/ 3115 w 7555403"/>
              <a:gd name="connsiteY6" fmla="*/ 29497 h 2376453"/>
              <a:gd name="connsiteX0" fmla="*/ 3115 w 7555403"/>
              <a:gd name="connsiteY0" fmla="*/ 29497 h 2376453"/>
              <a:gd name="connsiteX1" fmla="*/ 7554290 w 7555403"/>
              <a:gd name="connsiteY1" fmla="*/ 0 h 2376453"/>
              <a:gd name="connsiteX2" fmla="*/ 7555403 w 7555403"/>
              <a:gd name="connsiteY2" fmla="*/ 1140634 h 2376453"/>
              <a:gd name="connsiteX3" fmla="*/ 2120761 w 7555403"/>
              <a:gd name="connsiteY3" fmla="*/ 1132008 h 2376453"/>
              <a:gd name="connsiteX4" fmla="*/ 2126883 w 7555403"/>
              <a:gd name="connsiteY4" fmla="*/ 2359742 h 2376453"/>
              <a:gd name="connsiteX5" fmla="*/ 0 w 7555403"/>
              <a:gd name="connsiteY5" fmla="*/ 2376453 h 2376453"/>
              <a:gd name="connsiteX6" fmla="*/ 3115 w 7555403"/>
              <a:gd name="connsiteY6" fmla="*/ 29497 h 237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5403" h="2376453">
                <a:moveTo>
                  <a:pt x="3115" y="29497"/>
                </a:moveTo>
                <a:lnTo>
                  <a:pt x="7554290" y="0"/>
                </a:lnTo>
                <a:lnTo>
                  <a:pt x="7555403" y="1140634"/>
                </a:lnTo>
                <a:lnTo>
                  <a:pt x="2120761" y="1132008"/>
                </a:lnTo>
                <a:cubicBezTo>
                  <a:pt x="2122802" y="1541253"/>
                  <a:pt x="2124842" y="1950497"/>
                  <a:pt x="2126883" y="2359742"/>
                </a:cubicBezTo>
                <a:lnTo>
                  <a:pt x="0" y="2376453"/>
                </a:lnTo>
                <a:cubicBezTo>
                  <a:pt x="1038" y="1582632"/>
                  <a:pt x="2077" y="823318"/>
                  <a:pt x="3115" y="29497"/>
                </a:cubicBezTo>
                <a:close/>
              </a:path>
            </a:pathLst>
          </a:cu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grpSp>
        <p:nvGrpSpPr>
          <p:cNvPr id="22" name="グループ化 21"/>
          <p:cNvGrpSpPr/>
          <p:nvPr/>
        </p:nvGrpSpPr>
        <p:grpSpPr>
          <a:xfrm>
            <a:off x="1187624" y="2276872"/>
            <a:ext cx="6984776" cy="936104"/>
            <a:chOff x="1187624" y="2492896"/>
            <a:chExt cx="6984776" cy="936104"/>
          </a:xfrm>
        </p:grpSpPr>
        <p:sp>
          <p:nvSpPr>
            <p:cNvPr id="6" name="正方形/長方形 5"/>
            <p:cNvSpPr/>
            <p:nvPr/>
          </p:nvSpPr>
          <p:spPr>
            <a:xfrm>
              <a:off x="1187624"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要件定義</a:t>
              </a:r>
              <a:endParaRPr kumimoji="1" lang="ja-JP" altLang="en-US" sz="2400" dirty="0">
                <a:latin typeface="Meiryo UI" pitchFamily="50" charset="-128"/>
                <a:ea typeface="Meiryo UI" pitchFamily="50" charset="-128"/>
              </a:endParaRPr>
            </a:p>
          </p:txBody>
        </p:sp>
        <p:sp>
          <p:nvSpPr>
            <p:cNvPr id="7" name="正方形/長方形 6"/>
            <p:cNvSpPr/>
            <p:nvPr/>
          </p:nvSpPr>
          <p:spPr>
            <a:xfrm>
              <a:off x="2681790"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設計</a:t>
              </a:r>
              <a:endParaRPr kumimoji="1" lang="ja-JP" altLang="en-US" sz="2400" dirty="0">
                <a:latin typeface="Meiryo UI" pitchFamily="50" charset="-128"/>
                <a:ea typeface="Meiryo UI" pitchFamily="50" charset="-128"/>
              </a:endParaRPr>
            </a:p>
          </p:txBody>
        </p:sp>
        <p:sp>
          <p:nvSpPr>
            <p:cNvPr id="8" name="正方形/長方形 7"/>
            <p:cNvSpPr/>
            <p:nvPr/>
          </p:nvSpPr>
          <p:spPr>
            <a:xfrm>
              <a:off x="4175956"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製造</a:t>
              </a:r>
              <a:endParaRPr kumimoji="1" lang="ja-JP" altLang="en-US" sz="2400" dirty="0">
                <a:latin typeface="Meiryo UI" pitchFamily="50" charset="-128"/>
                <a:ea typeface="Meiryo UI" pitchFamily="50" charset="-128"/>
              </a:endParaRPr>
            </a:p>
          </p:txBody>
        </p:sp>
        <p:sp>
          <p:nvSpPr>
            <p:cNvPr id="9" name="正方形/長方形 8"/>
            <p:cNvSpPr/>
            <p:nvPr/>
          </p:nvSpPr>
          <p:spPr>
            <a:xfrm>
              <a:off x="5670122"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テスト</a:t>
              </a:r>
              <a:endParaRPr kumimoji="1" lang="ja-JP" altLang="en-US" sz="2400" dirty="0">
                <a:latin typeface="Meiryo UI" pitchFamily="50" charset="-128"/>
                <a:ea typeface="Meiryo UI" pitchFamily="50" charset="-128"/>
              </a:endParaRPr>
            </a:p>
          </p:txBody>
        </p:sp>
        <p:sp>
          <p:nvSpPr>
            <p:cNvPr id="10" name="正方形/長方形 9"/>
            <p:cNvSpPr/>
            <p:nvPr/>
          </p:nvSpPr>
          <p:spPr>
            <a:xfrm>
              <a:off x="7164288"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smtClean="0">
                  <a:latin typeface="Meiryo UI" pitchFamily="50" charset="-128"/>
                  <a:ea typeface="Meiryo UI" pitchFamily="50" charset="-128"/>
                </a:rPr>
                <a:t>リリース</a:t>
              </a:r>
              <a:endParaRPr kumimoji="1" lang="en-US" altLang="ja-JP" sz="2000" dirty="0" smtClean="0">
                <a:latin typeface="Meiryo UI" pitchFamily="50" charset="-128"/>
                <a:ea typeface="Meiryo UI" pitchFamily="50" charset="-128"/>
              </a:endParaRPr>
            </a:p>
          </p:txBody>
        </p:sp>
        <p:cxnSp>
          <p:nvCxnSpPr>
            <p:cNvPr id="12" name="直線矢印コネクタ 11"/>
            <p:cNvCxnSpPr>
              <a:stCxn id="6" idx="3"/>
              <a:endCxn id="7" idx="1"/>
            </p:cNvCxnSpPr>
            <p:nvPr/>
          </p:nvCxnSpPr>
          <p:spPr>
            <a:xfrm>
              <a:off x="2195736"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直線矢印コネクタ 12"/>
            <p:cNvCxnSpPr>
              <a:stCxn id="7" idx="3"/>
              <a:endCxn id="8" idx="1"/>
            </p:cNvCxnSpPr>
            <p:nvPr/>
          </p:nvCxnSpPr>
          <p:spPr>
            <a:xfrm>
              <a:off x="3689902"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直線矢印コネクタ 15"/>
            <p:cNvCxnSpPr>
              <a:stCxn id="8" idx="3"/>
              <a:endCxn id="9" idx="1"/>
            </p:cNvCxnSpPr>
            <p:nvPr/>
          </p:nvCxnSpPr>
          <p:spPr>
            <a:xfrm>
              <a:off x="5184068"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9" name="直線矢印コネクタ 18"/>
            <p:cNvCxnSpPr>
              <a:stCxn id="9" idx="3"/>
              <a:endCxn id="10" idx="1"/>
            </p:cNvCxnSpPr>
            <p:nvPr/>
          </p:nvCxnSpPr>
          <p:spPr>
            <a:xfrm>
              <a:off x="6678234"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pSp>
      <p:sp>
        <p:nvSpPr>
          <p:cNvPr id="102" name="正方形/長方形 101"/>
          <p:cNvSpPr/>
          <p:nvPr/>
        </p:nvSpPr>
        <p:spPr>
          <a:xfrm>
            <a:off x="5508104" y="3789040"/>
            <a:ext cx="1296144" cy="11881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grpSp>
        <p:nvGrpSpPr>
          <p:cNvPr id="23" name="グループ化 22"/>
          <p:cNvGrpSpPr/>
          <p:nvPr/>
        </p:nvGrpSpPr>
        <p:grpSpPr>
          <a:xfrm>
            <a:off x="1187624" y="3933056"/>
            <a:ext cx="6984776" cy="936104"/>
            <a:chOff x="1187624" y="2492896"/>
            <a:chExt cx="6984776" cy="936104"/>
          </a:xfrm>
        </p:grpSpPr>
        <p:sp>
          <p:nvSpPr>
            <p:cNvPr id="24" name="正方形/長方形 23"/>
            <p:cNvSpPr/>
            <p:nvPr/>
          </p:nvSpPr>
          <p:spPr>
            <a:xfrm>
              <a:off x="1187624"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要件定義</a:t>
              </a:r>
              <a:endParaRPr kumimoji="1" lang="ja-JP" altLang="en-US" sz="2400" dirty="0">
                <a:latin typeface="Meiryo UI" pitchFamily="50" charset="-128"/>
                <a:ea typeface="Meiryo UI" pitchFamily="50" charset="-128"/>
              </a:endParaRPr>
            </a:p>
          </p:txBody>
        </p:sp>
        <p:sp>
          <p:nvSpPr>
            <p:cNvPr id="25" name="正方形/長方形 24"/>
            <p:cNvSpPr/>
            <p:nvPr/>
          </p:nvSpPr>
          <p:spPr>
            <a:xfrm>
              <a:off x="2681790"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設計</a:t>
              </a:r>
              <a:endParaRPr kumimoji="1" lang="ja-JP" altLang="en-US" sz="2400" dirty="0">
                <a:latin typeface="Meiryo UI" pitchFamily="50" charset="-128"/>
                <a:ea typeface="Meiryo UI" pitchFamily="50" charset="-128"/>
              </a:endParaRPr>
            </a:p>
          </p:txBody>
        </p:sp>
        <p:sp>
          <p:nvSpPr>
            <p:cNvPr id="26" name="正方形/長方形 25"/>
            <p:cNvSpPr/>
            <p:nvPr/>
          </p:nvSpPr>
          <p:spPr>
            <a:xfrm>
              <a:off x="4175956"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製造</a:t>
              </a:r>
              <a:endParaRPr kumimoji="1" lang="ja-JP" altLang="en-US" sz="2400" dirty="0">
                <a:latin typeface="Meiryo UI" pitchFamily="50" charset="-128"/>
                <a:ea typeface="Meiryo UI" pitchFamily="50" charset="-128"/>
              </a:endParaRPr>
            </a:p>
          </p:txBody>
        </p:sp>
        <p:sp>
          <p:nvSpPr>
            <p:cNvPr id="27" name="正方形/長方形 26"/>
            <p:cNvSpPr/>
            <p:nvPr/>
          </p:nvSpPr>
          <p:spPr>
            <a:xfrm>
              <a:off x="5670122"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テスト</a:t>
              </a:r>
              <a:endParaRPr kumimoji="1" lang="ja-JP" altLang="en-US" sz="2400" dirty="0">
                <a:latin typeface="Meiryo UI" pitchFamily="50" charset="-128"/>
                <a:ea typeface="Meiryo UI" pitchFamily="50" charset="-128"/>
              </a:endParaRPr>
            </a:p>
          </p:txBody>
        </p:sp>
        <p:sp>
          <p:nvSpPr>
            <p:cNvPr id="28" name="正方形/長方形 27"/>
            <p:cNvSpPr/>
            <p:nvPr/>
          </p:nvSpPr>
          <p:spPr>
            <a:xfrm>
              <a:off x="7164288" y="2492896"/>
              <a:ext cx="1008112" cy="9361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smtClean="0">
                  <a:latin typeface="Meiryo UI" pitchFamily="50" charset="-128"/>
                  <a:ea typeface="Meiryo UI" pitchFamily="50" charset="-128"/>
                </a:rPr>
                <a:t>リリース</a:t>
              </a:r>
              <a:endParaRPr kumimoji="1" lang="en-US" altLang="ja-JP" sz="2000" dirty="0" smtClean="0">
                <a:latin typeface="Meiryo UI" pitchFamily="50" charset="-128"/>
                <a:ea typeface="Meiryo UI" pitchFamily="50" charset="-128"/>
              </a:endParaRPr>
            </a:p>
          </p:txBody>
        </p:sp>
        <p:cxnSp>
          <p:nvCxnSpPr>
            <p:cNvPr id="29" name="直線矢印コネクタ 28"/>
            <p:cNvCxnSpPr>
              <a:stCxn id="24" idx="3"/>
              <a:endCxn id="25" idx="1"/>
            </p:cNvCxnSpPr>
            <p:nvPr/>
          </p:nvCxnSpPr>
          <p:spPr>
            <a:xfrm>
              <a:off x="2195736"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直線矢印コネクタ 29"/>
            <p:cNvCxnSpPr>
              <a:stCxn id="25" idx="3"/>
              <a:endCxn id="26" idx="1"/>
            </p:cNvCxnSpPr>
            <p:nvPr/>
          </p:nvCxnSpPr>
          <p:spPr>
            <a:xfrm>
              <a:off x="3689902"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1" name="直線矢印コネクタ 30"/>
            <p:cNvCxnSpPr>
              <a:stCxn id="26" idx="3"/>
              <a:endCxn id="27" idx="1"/>
            </p:cNvCxnSpPr>
            <p:nvPr/>
          </p:nvCxnSpPr>
          <p:spPr>
            <a:xfrm>
              <a:off x="5184068"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直線矢印コネクタ 31"/>
            <p:cNvCxnSpPr>
              <a:stCxn id="27" idx="3"/>
              <a:endCxn id="28" idx="1"/>
            </p:cNvCxnSpPr>
            <p:nvPr/>
          </p:nvCxnSpPr>
          <p:spPr>
            <a:xfrm>
              <a:off x="6678234" y="2960948"/>
              <a:ext cx="48605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pSp>
      <p:grpSp>
        <p:nvGrpSpPr>
          <p:cNvPr id="84" name="グループ化 83"/>
          <p:cNvGrpSpPr/>
          <p:nvPr/>
        </p:nvGrpSpPr>
        <p:grpSpPr>
          <a:xfrm>
            <a:off x="1736685" y="4401108"/>
            <a:ext cx="6435715" cy="1656184"/>
            <a:chOff x="1736685" y="4005064"/>
            <a:chExt cx="6435715" cy="1656184"/>
          </a:xfrm>
        </p:grpSpPr>
        <p:cxnSp>
          <p:nvCxnSpPr>
            <p:cNvPr id="54" name="カギ線コネクタ 53"/>
            <p:cNvCxnSpPr>
              <a:stCxn id="28" idx="3"/>
              <a:endCxn id="58" idx="1"/>
            </p:cNvCxnSpPr>
            <p:nvPr/>
          </p:nvCxnSpPr>
          <p:spPr>
            <a:xfrm flipH="1">
              <a:off x="1736685" y="4005064"/>
              <a:ext cx="6435715" cy="1152128"/>
            </a:xfrm>
            <a:prstGeom prst="bentConnector5">
              <a:avLst>
                <a:gd name="adj1" fmla="val -3552"/>
                <a:gd name="adj2" fmla="val 48438"/>
                <a:gd name="adj3" fmla="val 107448"/>
              </a:avLst>
            </a:prstGeom>
            <a:ln>
              <a:tailEnd type="arrow"/>
            </a:ln>
          </p:spPr>
          <p:style>
            <a:lnRef idx="3">
              <a:schemeClr val="dk1"/>
            </a:lnRef>
            <a:fillRef idx="0">
              <a:schemeClr val="dk1"/>
            </a:fillRef>
            <a:effectRef idx="2">
              <a:schemeClr val="dk1"/>
            </a:effectRef>
            <a:fontRef idx="minor">
              <a:schemeClr val="tx1"/>
            </a:fontRef>
          </p:style>
        </p:cxnSp>
        <p:grpSp>
          <p:nvGrpSpPr>
            <p:cNvPr id="71" name="グループ化 70"/>
            <p:cNvGrpSpPr/>
            <p:nvPr/>
          </p:nvGrpSpPr>
          <p:grpSpPr>
            <a:xfrm>
              <a:off x="1736685" y="4653136"/>
              <a:ext cx="4419491" cy="1008112"/>
              <a:chOff x="1736685" y="4653136"/>
              <a:chExt cx="4419491" cy="1008112"/>
            </a:xfrm>
          </p:grpSpPr>
          <p:sp>
            <p:nvSpPr>
              <p:cNvPr id="58" name="正方形/長方形 57"/>
              <p:cNvSpPr/>
              <p:nvPr/>
            </p:nvSpPr>
            <p:spPr>
              <a:xfrm>
                <a:off x="1736685" y="4653136"/>
                <a:ext cx="1107123"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不具合修正</a:t>
                </a:r>
                <a:endParaRPr kumimoji="1" lang="ja-JP" altLang="en-US" sz="2400" dirty="0">
                  <a:latin typeface="Meiryo UI" pitchFamily="50" charset="-128"/>
                  <a:ea typeface="Meiryo UI" pitchFamily="50" charset="-128"/>
                </a:endParaRPr>
              </a:p>
            </p:txBody>
          </p:sp>
          <p:sp>
            <p:nvSpPr>
              <p:cNvPr id="59" name="正方形/長方形 58"/>
              <p:cNvSpPr/>
              <p:nvPr/>
            </p:nvSpPr>
            <p:spPr>
              <a:xfrm>
                <a:off x="3392869" y="4653136"/>
                <a:ext cx="1107123"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テスト</a:t>
                </a:r>
                <a:endParaRPr kumimoji="1" lang="ja-JP" altLang="en-US" sz="2400" dirty="0">
                  <a:latin typeface="Meiryo UI" pitchFamily="50" charset="-128"/>
                  <a:ea typeface="Meiryo UI" pitchFamily="50" charset="-128"/>
                </a:endParaRPr>
              </a:p>
            </p:txBody>
          </p:sp>
          <p:sp>
            <p:nvSpPr>
              <p:cNvPr id="60" name="正方形/長方形 59"/>
              <p:cNvSpPr/>
              <p:nvPr/>
            </p:nvSpPr>
            <p:spPr>
              <a:xfrm>
                <a:off x="5049053" y="4653136"/>
                <a:ext cx="1107123"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リリース</a:t>
                </a:r>
                <a:endParaRPr kumimoji="1" lang="ja-JP" altLang="en-US" sz="2400" dirty="0">
                  <a:latin typeface="Meiryo UI" pitchFamily="50" charset="-128"/>
                  <a:ea typeface="Meiryo UI" pitchFamily="50" charset="-128"/>
                </a:endParaRPr>
              </a:p>
            </p:txBody>
          </p:sp>
          <p:cxnSp>
            <p:nvCxnSpPr>
              <p:cNvPr id="65" name="直線矢印コネクタ 64"/>
              <p:cNvCxnSpPr>
                <a:stCxn id="58" idx="3"/>
                <a:endCxn id="59" idx="1"/>
              </p:cNvCxnSpPr>
              <p:nvPr/>
            </p:nvCxnSpPr>
            <p:spPr>
              <a:xfrm>
                <a:off x="2843808" y="5157192"/>
                <a:ext cx="549061"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8" name="直線矢印コネクタ 67"/>
              <p:cNvCxnSpPr>
                <a:stCxn id="59" idx="3"/>
                <a:endCxn id="60" idx="1"/>
              </p:cNvCxnSpPr>
              <p:nvPr/>
            </p:nvCxnSpPr>
            <p:spPr>
              <a:xfrm>
                <a:off x="4499992" y="5157192"/>
                <a:ext cx="549061"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pSp>
      </p:grpSp>
      <p:grpSp>
        <p:nvGrpSpPr>
          <p:cNvPr id="85" name="グループ化 84"/>
          <p:cNvGrpSpPr/>
          <p:nvPr/>
        </p:nvGrpSpPr>
        <p:grpSpPr>
          <a:xfrm>
            <a:off x="2096725" y="5553236"/>
            <a:ext cx="4419491" cy="1044116"/>
            <a:chOff x="2024717" y="5337212"/>
            <a:chExt cx="4419491" cy="1044116"/>
          </a:xfrm>
        </p:grpSpPr>
        <p:cxnSp>
          <p:nvCxnSpPr>
            <p:cNvPr id="78" name="カギ線コネクタ 77"/>
            <p:cNvCxnSpPr>
              <a:stCxn id="60" idx="3"/>
              <a:endCxn id="73" idx="1"/>
            </p:cNvCxnSpPr>
            <p:nvPr/>
          </p:nvCxnSpPr>
          <p:spPr>
            <a:xfrm flipH="1">
              <a:off x="2024717" y="5337212"/>
              <a:ext cx="4059451" cy="540060"/>
            </a:xfrm>
            <a:prstGeom prst="bentConnector5">
              <a:avLst>
                <a:gd name="adj1" fmla="val -5631"/>
                <a:gd name="adj2" fmla="val 47231"/>
                <a:gd name="adj3" fmla="val 117620"/>
              </a:avLst>
            </a:prstGeom>
            <a:ln>
              <a:tailEnd type="arrow"/>
            </a:ln>
          </p:spPr>
          <p:style>
            <a:lnRef idx="3">
              <a:schemeClr val="dk1"/>
            </a:lnRef>
            <a:fillRef idx="0">
              <a:schemeClr val="dk1"/>
            </a:fillRef>
            <a:effectRef idx="2">
              <a:schemeClr val="dk1"/>
            </a:effectRef>
            <a:fontRef idx="minor">
              <a:schemeClr val="tx1"/>
            </a:fontRef>
          </p:style>
        </p:cxnSp>
        <p:grpSp>
          <p:nvGrpSpPr>
            <p:cNvPr id="72" name="グループ化 71"/>
            <p:cNvGrpSpPr/>
            <p:nvPr/>
          </p:nvGrpSpPr>
          <p:grpSpPr>
            <a:xfrm>
              <a:off x="2024717" y="5373216"/>
              <a:ext cx="4419491" cy="1008112"/>
              <a:chOff x="1736685" y="4653136"/>
              <a:chExt cx="4419491" cy="1008112"/>
            </a:xfrm>
          </p:grpSpPr>
          <p:sp>
            <p:nvSpPr>
              <p:cNvPr id="73" name="正方形/長方形 72"/>
              <p:cNvSpPr/>
              <p:nvPr/>
            </p:nvSpPr>
            <p:spPr>
              <a:xfrm>
                <a:off x="1736685" y="4653136"/>
                <a:ext cx="1107123"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不具合修正</a:t>
                </a:r>
                <a:endParaRPr kumimoji="1" lang="ja-JP" altLang="en-US" sz="2400" dirty="0">
                  <a:latin typeface="Meiryo UI" pitchFamily="50" charset="-128"/>
                  <a:ea typeface="Meiryo UI" pitchFamily="50" charset="-128"/>
                </a:endParaRPr>
              </a:p>
            </p:txBody>
          </p:sp>
          <p:sp>
            <p:nvSpPr>
              <p:cNvPr id="74" name="正方形/長方形 73"/>
              <p:cNvSpPr/>
              <p:nvPr/>
            </p:nvSpPr>
            <p:spPr>
              <a:xfrm>
                <a:off x="3392869" y="4653136"/>
                <a:ext cx="1107123"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テスト</a:t>
                </a:r>
                <a:endParaRPr kumimoji="1" lang="ja-JP" altLang="en-US" sz="2400" dirty="0">
                  <a:latin typeface="Meiryo UI" pitchFamily="50" charset="-128"/>
                  <a:ea typeface="Meiryo UI" pitchFamily="50" charset="-128"/>
                </a:endParaRPr>
              </a:p>
            </p:txBody>
          </p:sp>
          <p:sp>
            <p:nvSpPr>
              <p:cNvPr id="75" name="正方形/長方形 74"/>
              <p:cNvSpPr/>
              <p:nvPr/>
            </p:nvSpPr>
            <p:spPr>
              <a:xfrm>
                <a:off x="5049053" y="4653136"/>
                <a:ext cx="1107123" cy="10081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リリース</a:t>
                </a:r>
                <a:endParaRPr kumimoji="1" lang="ja-JP" altLang="en-US" sz="2400" dirty="0">
                  <a:latin typeface="Meiryo UI" pitchFamily="50" charset="-128"/>
                  <a:ea typeface="Meiryo UI" pitchFamily="50" charset="-128"/>
                </a:endParaRPr>
              </a:p>
            </p:txBody>
          </p:sp>
          <p:cxnSp>
            <p:nvCxnSpPr>
              <p:cNvPr id="76" name="直線矢印コネクタ 75"/>
              <p:cNvCxnSpPr>
                <a:stCxn id="73" idx="3"/>
                <a:endCxn id="74" idx="1"/>
              </p:cNvCxnSpPr>
              <p:nvPr/>
            </p:nvCxnSpPr>
            <p:spPr>
              <a:xfrm>
                <a:off x="2843808" y="5157192"/>
                <a:ext cx="549061"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7" name="直線矢印コネクタ 76"/>
              <p:cNvCxnSpPr>
                <a:stCxn id="74" idx="3"/>
                <a:endCxn id="75" idx="1"/>
              </p:cNvCxnSpPr>
              <p:nvPr/>
            </p:nvCxnSpPr>
            <p:spPr>
              <a:xfrm>
                <a:off x="4499992" y="5157192"/>
                <a:ext cx="549061"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pSp>
      </p:grpSp>
      <p:sp>
        <p:nvSpPr>
          <p:cNvPr id="83" name="正方形/長方形 82"/>
          <p:cNvSpPr/>
          <p:nvPr/>
        </p:nvSpPr>
        <p:spPr>
          <a:xfrm>
            <a:off x="971600" y="2132856"/>
            <a:ext cx="4455495" cy="122413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03" name="正方形/長方形 102"/>
          <p:cNvSpPr/>
          <p:nvPr/>
        </p:nvSpPr>
        <p:spPr>
          <a:xfrm>
            <a:off x="1907704" y="5301208"/>
            <a:ext cx="5976664" cy="115212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前回のリリース時のテスト結果から今回のリリース予定のソフトウェアの不具合が含まれていそうなモジュールを特定できる可能性がある</a:t>
            </a:r>
            <a:endParaRPr kumimoji="1" lang="ja-JP" altLang="en-US" sz="2400" dirty="0">
              <a:latin typeface="Meiryo UI" pitchFamily="50" charset="-128"/>
              <a:ea typeface="Meiryo UI" pitchFamily="50" charset="-128"/>
            </a:endParaRPr>
          </a:p>
        </p:txBody>
      </p:sp>
    </p:spTree>
    <p:extLst>
      <p:ext uri="{BB962C8B-B14F-4D97-AF65-F5344CB8AC3E}">
        <p14:creationId xmlns:p14="http://schemas.microsoft.com/office/powerpoint/2010/main" val="47730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fade">
                                      <p:cBhvr>
                                        <p:cTn id="17" dur="500"/>
                                        <p:tgtEl>
                                          <p:spTgt spid="8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8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0"/>
                                        </p:tgtEl>
                                        <p:attrNameLst>
                                          <p:attrName>style.visibility</p:attrName>
                                        </p:attrNameLst>
                                      </p:cBhvr>
                                      <p:to>
                                        <p:strVal val="visible"/>
                                      </p:to>
                                    </p:set>
                                    <p:animEffect transition="in" filter="fade">
                                      <p:cBhvr>
                                        <p:cTn id="26" dur="500"/>
                                        <p:tgtEl>
                                          <p:spTgt spid="10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2" grpId="0" animBg="1"/>
      <p:bldP spid="83" grpId="0" animBg="1"/>
      <p:bldP spid="10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目的</a:t>
            </a:r>
            <a:endParaRPr kumimoji="1" lang="en-US" altLang="ja-JP" dirty="0" smtClean="0"/>
          </a:p>
          <a:p>
            <a:pPr lvl="1"/>
            <a:r>
              <a:rPr kumimoji="1" lang="en-US" altLang="ja-JP" dirty="0" smtClean="0"/>
              <a:t>Fault-prone</a:t>
            </a:r>
            <a:r>
              <a:rPr kumimoji="1" lang="ja-JP" altLang="en-US" dirty="0" smtClean="0"/>
              <a:t>モジュール予測の予測精度向上</a:t>
            </a:r>
            <a:endParaRPr kumimoji="1" lang="en-US" altLang="ja-JP" dirty="0" smtClean="0"/>
          </a:p>
          <a:p>
            <a:endParaRPr kumimoji="1" lang="en-US" altLang="ja-JP" dirty="0" smtClean="0"/>
          </a:p>
          <a:p>
            <a:r>
              <a:rPr lang="ja-JP" altLang="en-US" dirty="0" smtClean="0"/>
              <a:t>アプローチ</a:t>
            </a:r>
            <a:endParaRPr lang="en-US" altLang="ja-JP" dirty="0" smtClean="0"/>
          </a:p>
          <a:p>
            <a:pPr lvl="1"/>
            <a:r>
              <a:rPr kumimoji="1" lang="ja-JP" altLang="en-US" dirty="0" smtClean="0">
                <a:solidFill>
                  <a:srgbClr val="FF0000"/>
                </a:solidFill>
              </a:rPr>
              <a:t>ソフトウェアテストの履歴</a:t>
            </a:r>
            <a:r>
              <a:rPr kumimoji="1" lang="ja-JP" altLang="en-US" dirty="0" smtClean="0"/>
              <a:t>を利用して予測を行う</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5</a:t>
            </a:fld>
            <a:endParaRPr kumimoji="1" lang="ja-JP" altLang="en-US"/>
          </a:p>
        </p:txBody>
      </p:sp>
    </p:spTree>
    <p:extLst>
      <p:ext uri="{BB962C8B-B14F-4D97-AF65-F5344CB8AC3E}">
        <p14:creationId xmlns:p14="http://schemas.microsoft.com/office/powerpoint/2010/main" val="2404765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テスト</a:t>
            </a:r>
            <a:r>
              <a:rPr kumimoji="1" lang="ja-JP" altLang="en-US" dirty="0" smtClean="0"/>
              <a:t>履歴管理システム</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ソフトウェアテストの履歴を管理するシステムからテスト履歴を取得する</a:t>
            </a:r>
            <a:endParaRPr kumimoji="1" lang="en-US" altLang="ja-JP" dirty="0" smtClean="0"/>
          </a:p>
          <a:p>
            <a:endParaRPr lang="en-US" altLang="ja-JP" dirty="0"/>
          </a:p>
          <a:p>
            <a:r>
              <a:rPr kumimoji="1" lang="en-US" altLang="ja-JP" dirty="0" err="1" smtClean="0"/>
              <a:t>MozTrap</a:t>
            </a:r>
            <a:endParaRPr kumimoji="1" lang="en-US" altLang="ja-JP" dirty="0" smtClean="0"/>
          </a:p>
          <a:p>
            <a:pPr lvl="1"/>
            <a:r>
              <a:rPr kumimoji="1" lang="ja-JP" altLang="en-US" dirty="0" smtClean="0">
                <a:solidFill>
                  <a:srgbClr val="FF0000"/>
                </a:solidFill>
              </a:rPr>
              <a:t>システムテスト</a:t>
            </a:r>
            <a:r>
              <a:rPr kumimoji="1" lang="ja-JP" altLang="en-US" dirty="0" smtClean="0"/>
              <a:t>を協調して行うための</a:t>
            </a:r>
            <a:r>
              <a:rPr kumimoji="1" lang="en-US" altLang="ja-JP" dirty="0" smtClean="0"/>
              <a:t>Web</a:t>
            </a:r>
            <a:r>
              <a:rPr kumimoji="1" lang="ja-JP" altLang="en-US" dirty="0" smtClean="0"/>
              <a:t>アプリケーション</a:t>
            </a:r>
            <a:endParaRPr kumimoji="1" lang="en-US" altLang="ja-JP" dirty="0" smtClean="0"/>
          </a:p>
          <a:p>
            <a:pPr lvl="1"/>
            <a:r>
              <a:rPr kumimoji="1" lang="ja-JP" altLang="en-US" dirty="0" smtClean="0"/>
              <a:t>テストケースを設定してテストを行った結果を蓄積する</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6</a:t>
            </a:fld>
            <a:endParaRPr kumimoji="1" lang="ja-JP" altLang="en-US"/>
          </a:p>
        </p:txBody>
      </p:sp>
    </p:spTree>
    <p:extLst>
      <p:ext uri="{BB962C8B-B14F-4D97-AF65-F5344CB8AC3E}">
        <p14:creationId xmlns:p14="http://schemas.microsoft.com/office/powerpoint/2010/main" val="8821036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MozTrap</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TestRun</a:t>
            </a:r>
            <a:r>
              <a:rPr kumimoji="1" lang="en-US" altLang="ja-JP" dirty="0" smtClean="0"/>
              <a:t>:</a:t>
            </a:r>
            <a:r>
              <a:rPr kumimoji="1" lang="ja-JP" altLang="en-US" dirty="0" smtClean="0"/>
              <a:t>テストの実行情報</a:t>
            </a:r>
            <a:endParaRPr lang="en-US" altLang="ja-JP" dirty="0"/>
          </a:p>
          <a:p>
            <a:r>
              <a:rPr lang="en-US" altLang="ja-JP" dirty="0" err="1" smtClean="0"/>
              <a:t>TestCase</a:t>
            </a:r>
            <a:r>
              <a:rPr lang="en-US" altLang="ja-JP" dirty="0" smtClean="0"/>
              <a:t>:</a:t>
            </a:r>
            <a:r>
              <a:rPr lang="ja-JP" altLang="en-US" dirty="0" smtClean="0"/>
              <a:t>テストケースの内容</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7</a:t>
            </a:fld>
            <a:endParaRPr kumimoji="1" lang="ja-JP" altLang="en-US"/>
          </a:p>
        </p:txBody>
      </p:sp>
      <p:sp>
        <p:nvSpPr>
          <p:cNvPr id="6" name="正方形/長方形 5"/>
          <p:cNvSpPr/>
          <p:nvPr/>
        </p:nvSpPr>
        <p:spPr>
          <a:xfrm>
            <a:off x="1043608" y="3429000"/>
            <a:ext cx="2808312" cy="24482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3200" dirty="0" err="1" smtClean="0">
                <a:latin typeface="Meiryo UI" pitchFamily="50" charset="-128"/>
                <a:ea typeface="Meiryo UI" pitchFamily="50" charset="-128"/>
              </a:rPr>
              <a:t>TestRun</a:t>
            </a:r>
            <a:endParaRPr kumimoji="1" lang="ja-JP" altLang="en-US" dirty="0">
              <a:latin typeface="Meiryo UI" pitchFamily="50" charset="-128"/>
              <a:ea typeface="Meiryo UI" pitchFamily="50" charset="-128"/>
            </a:endParaRPr>
          </a:p>
        </p:txBody>
      </p:sp>
      <p:sp>
        <p:nvSpPr>
          <p:cNvPr id="7" name="正方形/長方形 6"/>
          <p:cNvSpPr/>
          <p:nvPr/>
        </p:nvSpPr>
        <p:spPr>
          <a:xfrm>
            <a:off x="5436096" y="3429000"/>
            <a:ext cx="2808312" cy="24482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3200" dirty="0" err="1" smtClean="0">
                <a:latin typeface="Meiryo UI" pitchFamily="50" charset="-128"/>
                <a:ea typeface="Meiryo UI" pitchFamily="50" charset="-128"/>
              </a:rPr>
              <a:t>TestCase</a:t>
            </a:r>
            <a:endParaRPr kumimoji="1" lang="ja-JP" altLang="en-US" dirty="0">
              <a:latin typeface="Meiryo UI" pitchFamily="50" charset="-128"/>
              <a:ea typeface="Meiryo UI" pitchFamily="50" charset="-128"/>
            </a:endParaRPr>
          </a:p>
        </p:txBody>
      </p:sp>
      <p:cxnSp>
        <p:nvCxnSpPr>
          <p:cNvPr id="9" name="直線矢印コネクタ 8"/>
          <p:cNvCxnSpPr>
            <a:stCxn id="6" idx="3"/>
            <a:endCxn id="7" idx="1"/>
          </p:cNvCxnSpPr>
          <p:nvPr/>
        </p:nvCxnSpPr>
        <p:spPr>
          <a:xfrm>
            <a:off x="3851920" y="4653136"/>
            <a:ext cx="1584176"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0" name="テキスト ボックス 9"/>
          <p:cNvSpPr txBox="1"/>
          <p:nvPr/>
        </p:nvSpPr>
        <p:spPr>
          <a:xfrm>
            <a:off x="4013066" y="4141971"/>
            <a:ext cx="1261884" cy="523220"/>
          </a:xfrm>
          <a:prstGeom prst="rect">
            <a:avLst/>
          </a:prstGeom>
          <a:noFill/>
        </p:spPr>
        <p:txBody>
          <a:bodyPr wrap="none" rtlCol="0">
            <a:spAutoFit/>
          </a:bodyPr>
          <a:lstStyle/>
          <a:p>
            <a:r>
              <a:rPr kumimoji="1" lang="ja-JP" altLang="en-US" sz="2800" dirty="0" smtClean="0">
                <a:latin typeface="メイリオ" pitchFamily="50" charset="-128"/>
                <a:ea typeface="メイリオ" pitchFamily="50" charset="-128"/>
              </a:rPr>
              <a:t>多対多</a:t>
            </a:r>
            <a:endParaRPr kumimoji="1" lang="ja-JP" altLang="en-US" sz="2800" dirty="0">
              <a:latin typeface="メイリオ" pitchFamily="50" charset="-128"/>
              <a:ea typeface="メイリオ" pitchFamily="50" charset="-128"/>
            </a:endParaRPr>
          </a:p>
        </p:txBody>
      </p:sp>
    </p:spTree>
    <p:extLst>
      <p:ext uri="{BB962C8B-B14F-4D97-AF65-F5344CB8AC3E}">
        <p14:creationId xmlns:p14="http://schemas.microsoft.com/office/powerpoint/2010/main" val="20480431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TestRun</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8</a:t>
            </a:fld>
            <a:endParaRPr kumimoji="1" lang="ja-JP" altLang="en-US"/>
          </a:p>
        </p:txBody>
      </p:sp>
      <p:sp>
        <p:nvSpPr>
          <p:cNvPr id="7" name="コンテンツ プレースホルダー 6"/>
          <p:cNvSpPr>
            <a:spLocks noGrp="1"/>
          </p:cNvSpPr>
          <p:nvPr>
            <p:ph idx="1"/>
          </p:nvPr>
        </p:nvSpPr>
        <p:spPr/>
        <p:txBody>
          <a:bodyPr/>
          <a:lstStyle/>
          <a:p>
            <a:r>
              <a:rPr lang="ja-JP" altLang="en-US" dirty="0" smtClean="0"/>
              <a:t>タイトル</a:t>
            </a:r>
            <a:endParaRPr lang="en-US" altLang="ja-JP" dirty="0" smtClean="0"/>
          </a:p>
          <a:p>
            <a:r>
              <a:rPr lang="ja-JP" altLang="en-US" dirty="0" smtClean="0"/>
              <a:t>対象バージョン</a:t>
            </a:r>
            <a:endParaRPr lang="en-US" altLang="ja-JP" dirty="0" smtClean="0"/>
          </a:p>
          <a:p>
            <a:r>
              <a:rPr lang="ja-JP" altLang="en-US" dirty="0" smtClean="0">
                <a:solidFill>
                  <a:srgbClr val="FF0000"/>
                </a:solidFill>
              </a:rPr>
              <a:t>実行日</a:t>
            </a:r>
            <a:endParaRPr lang="en-US" altLang="ja-JP" dirty="0" smtClean="0">
              <a:solidFill>
                <a:srgbClr val="FF0000"/>
              </a:solidFill>
            </a:endParaRPr>
          </a:p>
          <a:p>
            <a:endParaRPr kumimoji="1" lang="ja-JP" altLang="en-US" dirty="0"/>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9040"/>
            <a:ext cx="9144000" cy="1927893"/>
          </a:xfrm>
          <a:prstGeom prst="rect">
            <a:avLst/>
          </a:prstGeom>
        </p:spPr>
      </p:pic>
    </p:spTree>
    <p:extLst>
      <p:ext uri="{BB962C8B-B14F-4D97-AF65-F5344CB8AC3E}">
        <p14:creationId xmlns:p14="http://schemas.microsoft.com/office/powerpoint/2010/main" val="30402813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TestRun</a:t>
            </a:r>
            <a:r>
              <a:rPr kumimoji="1" lang="ja-JP" altLang="en-US" dirty="0" smtClean="0"/>
              <a:t>と</a:t>
            </a:r>
            <a:r>
              <a:rPr kumimoji="1" lang="en-US" altLang="ja-JP" dirty="0" err="1" smtClean="0"/>
              <a:t>TestCase</a:t>
            </a:r>
            <a:r>
              <a:rPr kumimoji="1" lang="ja-JP" altLang="en-US" dirty="0" smtClean="0"/>
              <a:t>の対応</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9</a:t>
            </a:fld>
            <a:endParaRPr kumimoji="1" lang="ja-JP" altLang="en-US"/>
          </a:p>
        </p:txBody>
      </p:sp>
      <p:sp>
        <p:nvSpPr>
          <p:cNvPr id="7" name="コンテンツ プレースホルダー 6"/>
          <p:cNvSpPr>
            <a:spLocks noGrp="1"/>
          </p:cNvSpPr>
          <p:nvPr>
            <p:ph idx="1"/>
          </p:nvPr>
        </p:nvSpPr>
        <p:spPr/>
        <p:txBody>
          <a:bodyPr/>
          <a:lstStyle/>
          <a:p>
            <a:r>
              <a:rPr kumimoji="1" lang="en-US" altLang="ja-JP" dirty="0" smtClean="0"/>
              <a:t>f</a:t>
            </a:r>
            <a:endParaRPr kumimoji="1" lang="ja-JP" altLang="en-US" dirty="0"/>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21503"/>
            <a:ext cx="9144000" cy="3414994"/>
          </a:xfrm>
          <a:prstGeom prst="rect">
            <a:avLst/>
          </a:prstGeom>
        </p:spPr>
      </p:pic>
    </p:spTree>
    <p:extLst>
      <p:ext uri="{BB962C8B-B14F-4D97-AF65-F5344CB8AC3E}">
        <p14:creationId xmlns:p14="http://schemas.microsoft.com/office/powerpoint/2010/main" val="3438279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TestCase</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10</a:t>
            </a:fld>
            <a:endParaRPr kumimoji="1" lang="ja-JP" altLang="en-US"/>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1016"/>
            <a:ext cx="9144000" cy="5365376"/>
          </a:xfrm>
          <a:prstGeom prst="rect">
            <a:avLst/>
          </a:prstGeom>
        </p:spPr>
      </p:pic>
    </p:spTree>
    <p:extLst>
      <p:ext uri="{BB962C8B-B14F-4D97-AF65-F5344CB8AC3E}">
        <p14:creationId xmlns:p14="http://schemas.microsoft.com/office/powerpoint/2010/main" val="19737621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TestCase</a:t>
            </a:r>
            <a:r>
              <a:rPr lang="ja-JP" altLang="en-US" dirty="0" smtClean="0"/>
              <a:t>詳細</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テストを実行するための手順が記述されている</a:t>
            </a:r>
            <a:endParaRPr kumimoji="1" lang="en-US" altLang="ja-JP" dirty="0" smtClean="0"/>
          </a:p>
          <a:p>
            <a:pPr lvl="1"/>
            <a:r>
              <a:rPr kumimoji="1" lang="ja-JP" altLang="en-US" dirty="0" smtClean="0"/>
              <a:t>操作の内容と，想定されている結果</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11</a:t>
            </a:fld>
            <a:endParaRPr kumimoji="1" lang="ja-JP" altLang="en-US"/>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4" y="2852936"/>
            <a:ext cx="9144000" cy="2189550"/>
          </a:xfrm>
          <a:prstGeom prst="rect">
            <a:avLst/>
          </a:prstGeom>
        </p:spPr>
      </p:pic>
    </p:spTree>
    <p:extLst>
      <p:ext uri="{BB962C8B-B14F-4D97-AF65-F5344CB8AC3E}">
        <p14:creationId xmlns:p14="http://schemas.microsoft.com/office/powerpoint/2010/main" val="10525282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TestCase</a:t>
            </a:r>
            <a:r>
              <a:rPr kumimoji="1" lang="ja-JP" altLang="en-US" dirty="0" smtClean="0"/>
              <a:t>詳細</a:t>
            </a:r>
            <a:r>
              <a:rPr lang="en-US" altLang="ja-JP" dirty="0"/>
              <a:t>2</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テストの実行結果</a:t>
            </a:r>
            <a:endParaRPr lang="en-US" altLang="ja-JP" dirty="0" smtClean="0"/>
          </a:p>
          <a:p>
            <a:pPr lvl="1"/>
            <a:r>
              <a:rPr kumimoji="1" lang="ja-JP" altLang="en-US" dirty="0" smtClean="0"/>
              <a:t>成功したか失敗したか</a:t>
            </a:r>
            <a:r>
              <a:rPr kumimoji="1" lang="en-US" altLang="ja-JP" dirty="0" smtClean="0"/>
              <a:t>(</a:t>
            </a:r>
            <a:r>
              <a:rPr kumimoji="1" lang="ja-JP" altLang="en-US" dirty="0" smtClean="0"/>
              <a:t>失敗の場合は理由あり）</a:t>
            </a:r>
            <a:endParaRPr kumimoji="1" lang="en-US" altLang="ja-JP" dirty="0" smtClean="0"/>
          </a:p>
          <a:p>
            <a:pPr lvl="1"/>
            <a:r>
              <a:rPr lang="ja-JP" altLang="en-US" dirty="0" smtClean="0"/>
              <a:t>テスト</a:t>
            </a:r>
            <a:r>
              <a:rPr lang="ja-JP" altLang="en-US" dirty="0"/>
              <a:t>実</a:t>
            </a:r>
            <a:r>
              <a:rPr lang="ja-JP" altLang="en-US" dirty="0" smtClean="0"/>
              <a:t>行者</a:t>
            </a:r>
            <a:endParaRPr lang="en-US" altLang="ja-JP" dirty="0" smtClean="0"/>
          </a:p>
          <a:p>
            <a:pPr lvl="1"/>
            <a:r>
              <a:rPr kumimoji="1" lang="ja-JP" altLang="en-US" dirty="0"/>
              <a:t>実行環境</a:t>
            </a:r>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12</a:t>
            </a:fld>
            <a:endParaRPr kumimoji="1" lang="ja-JP" altLang="en-US"/>
          </a:p>
        </p:txBody>
      </p:sp>
      <p:pic>
        <p:nvPicPr>
          <p:cNvPr id="7" name="図 6"/>
          <p:cNvPicPr>
            <a:picLocks noChangeAspect="1"/>
          </p:cNvPicPr>
          <p:nvPr/>
        </p:nvPicPr>
        <p:blipFill rotWithShape="1">
          <a:blip r:embed="rId2">
            <a:extLst>
              <a:ext uri="{28A0092B-C50C-407E-A947-70E740481C1C}">
                <a14:useLocalDpi xmlns:a14="http://schemas.microsoft.com/office/drawing/2010/main" val="0"/>
              </a:ext>
            </a:extLst>
          </a:blip>
          <a:srcRect b="43445"/>
          <a:stretch/>
        </p:blipFill>
        <p:spPr>
          <a:xfrm>
            <a:off x="1043608" y="3789040"/>
            <a:ext cx="7236296" cy="2239872"/>
          </a:xfrm>
          <a:prstGeom prst="rect">
            <a:avLst/>
          </a:prstGeom>
        </p:spPr>
      </p:pic>
    </p:spTree>
    <p:extLst>
      <p:ext uri="{BB962C8B-B14F-4D97-AF65-F5344CB8AC3E}">
        <p14:creationId xmlns:p14="http://schemas.microsoft.com/office/powerpoint/2010/main" val="3175226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TestCase</a:t>
            </a:r>
            <a:r>
              <a:rPr kumimoji="1" lang="ja-JP" altLang="en-US" dirty="0" smtClean="0"/>
              <a:t>詳細</a:t>
            </a:r>
            <a:r>
              <a:rPr lang="en-US" altLang="ja-JP" dirty="0"/>
              <a:t>3</a:t>
            </a:r>
            <a:endParaRPr kumimoji="1" lang="ja-JP" altLang="en-US" dirty="0"/>
          </a:p>
        </p:txBody>
      </p:sp>
      <p:sp>
        <p:nvSpPr>
          <p:cNvPr id="3" name="コンテンツ プレースホルダー 2"/>
          <p:cNvSpPr>
            <a:spLocks noGrp="1"/>
          </p:cNvSpPr>
          <p:nvPr>
            <p:ph idx="1"/>
          </p:nvPr>
        </p:nvSpPr>
        <p:spPr/>
        <p:txBody>
          <a:bodyPr/>
          <a:lstStyle/>
          <a:p>
            <a:r>
              <a:rPr lang="ja-JP" altLang="en-US" dirty="0"/>
              <a:t>報告</a:t>
            </a:r>
            <a:r>
              <a:rPr lang="ja-JP" altLang="en-US" dirty="0" smtClean="0"/>
              <a:t>された不具合に関連したテストだった場合，不具合管理システムに記録された不具合情報との紐づけが行われる</a:t>
            </a:r>
            <a:endParaRPr lang="en-US" altLang="ja-JP" dirty="0" smtClean="0"/>
          </a:p>
          <a:p>
            <a:endParaRPr kumimoji="1"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13</a:t>
            </a:fld>
            <a:endParaRPr kumimoji="1" lang="ja-JP" altLang="en-US"/>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3445514"/>
            <a:ext cx="9144000" cy="487542"/>
          </a:xfrm>
          <a:prstGeom prst="rect">
            <a:avLst/>
          </a:prstGeom>
        </p:spPr>
      </p:pic>
    </p:spTree>
    <p:extLst>
      <p:ext uri="{BB962C8B-B14F-4D97-AF65-F5344CB8AC3E}">
        <p14:creationId xmlns:p14="http://schemas.microsoft.com/office/powerpoint/2010/main" val="2878918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今後の予定</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データ収集中</a:t>
            </a:r>
            <a:endParaRPr lang="en-US" altLang="ja-JP" dirty="0"/>
          </a:p>
          <a:p>
            <a:pPr lvl="1"/>
            <a:r>
              <a:rPr lang="en-US" altLang="ja-JP" dirty="0" smtClean="0"/>
              <a:t>Dos</a:t>
            </a:r>
            <a:r>
              <a:rPr lang="ja-JP" altLang="en-US" dirty="0" smtClean="0"/>
              <a:t>攻撃</a:t>
            </a:r>
            <a:endParaRPr lang="en-US" altLang="ja-JP" dirty="0" smtClean="0"/>
          </a:p>
          <a:p>
            <a:pPr lvl="1"/>
            <a:r>
              <a:rPr lang="en-US" altLang="ja-JP" dirty="0" smtClean="0"/>
              <a:t>HTML</a:t>
            </a:r>
            <a:r>
              <a:rPr lang="ja-JP" altLang="en-US" dirty="0" smtClean="0"/>
              <a:t>解析</a:t>
            </a:r>
            <a:endParaRPr lang="en-US" altLang="ja-JP" dirty="0" smtClean="0"/>
          </a:p>
          <a:p>
            <a:pPr lvl="1"/>
            <a:r>
              <a:rPr lang="ja-JP" altLang="en-US" dirty="0" smtClean="0"/>
              <a:t>データベース化</a:t>
            </a:r>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2015/5/12</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14</a:t>
            </a:fld>
            <a:endParaRPr kumimoji="1" lang="ja-JP" altLang="en-US"/>
          </a:p>
        </p:txBody>
      </p:sp>
    </p:spTree>
    <p:extLst>
      <p:ext uri="{BB962C8B-B14F-4D97-AF65-F5344CB8AC3E}">
        <p14:creationId xmlns:p14="http://schemas.microsoft.com/office/powerpoint/2010/main" val="989371777"/>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dirty="0">
            <a:latin typeface="Meiryo UI" pitchFamily="50" charset="-128"/>
            <a:ea typeface="Meiryo UI" pitchFamily="50" charset="-128"/>
          </a:defRPr>
        </a:defPPr>
      </a:lstStyle>
      <a:style>
        <a:lnRef idx="2">
          <a:schemeClr val="dk1"/>
        </a:lnRef>
        <a:fillRef idx="1">
          <a:schemeClr val="lt1"/>
        </a:fillRef>
        <a:effectRef idx="0">
          <a:schemeClr val="dk1"/>
        </a:effectRef>
        <a:fontRef idx="minor">
          <a:schemeClr val="dk1"/>
        </a:fontRef>
      </a:style>
    </a:spDef>
    <a:txDef>
      <a:spPr>
        <a:noFill/>
      </a:spPr>
      <a:bodyPr wrap="square" rtlCol="0">
        <a:spAutoFit/>
      </a:bodyPr>
      <a:lstStyle>
        <a:defPPr>
          <a:defRPr kumimoji="1" dirty="0">
            <a:latin typeface="メイリオ" pitchFamily="50" charset="-128"/>
            <a:ea typeface="メイリオ"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22815</TotalTime>
  <Words>506</Words>
  <Application>Microsoft Office PowerPoint</Application>
  <PresentationFormat>画面に合わせる (4:3)</PresentationFormat>
  <Paragraphs>123</Paragraphs>
  <Slides>14</Slides>
  <Notes>2</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blank</vt:lpstr>
      <vt:lpstr>テスト履歴に基づく fault-proneモジュール予測</vt:lpstr>
      <vt:lpstr>背景</vt:lpstr>
      <vt:lpstr>Fault-proneモジュール予測</vt:lpstr>
      <vt:lpstr>課題</vt:lpstr>
      <vt:lpstr>目的とアプローチ</vt:lpstr>
      <vt:lpstr>テスト履歴管理システム</vt:lpstr>
      <vt:lpstr>MozTrap</vt:lpstr>
      <vt:lpstr>TestRun</vt:lpstr>
      <vt:lpstr>TestRunとTestCaseの対応</vt:lpstr>
      <vt:lpstr>TestCase</vt:lpstr>
      <vt:lpstr>TestCase詳細</vt:lpstr>
      <vt:lpstr>TestCase詳細2</vt:lpstr>
      <vt:lpstr>TestCase詳細3</vt:lpstr>
      <vt:lpstr>今後の予定</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テストデータに基づく fault-proneモジュール予測</dc:title>
  <dc:creator>Hayato Yoshiyuki</dc:creator>
  <cp:lastModifiedBy>Hayato Yoshiyuki</cp:lastModifiedBy>
  <cp:revision>77</cp:revision>
  <dcterms:created xsi:type="dcterms:W3CDTF">2015-04-08T05:13:14Z</dcterms:created>
  <dcterms:modified xsi:type="dcterms:W3CDTF">2015-05-12T04:10:42Z</dcterms:modified>
</cp:coreProperties>
</file>