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10"/>
  </p:notesMasterIdLst>
  <p:sldIdLst>
    <p:sldId id="256" r:id="rId2"/>
    <p:sldId id="265" r:id="rId3"/>
    <p:sldId id="271" r:id="rId4"/>
    <p:sldId id="266" r:id="rId5"/>
    <p:sldId id="267" r:id="rId6"/>
    <p:sldId id="269" r:id="rId7"/>
    <p:sldId id="270" r:id="rId8"/>
    <p:sldId id="264" r:id="rId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102" y="-7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B54869-A52C-43DB-A91C-2F33A209386B}" type="datetimeFigureOut">
              <a:rPr kumimoji="1" lang="ja-JP" altLang="en-US" smtClean="0"/>
              <a:t>2015/11/30</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7E8A5D-D095-4FC7-B426-7EB76687085E}" type="slidenum">
              <a:rPr kumimoji="1" lang="ja-JP" altLang="en-US" smtClean="0"/>
              <a:t>‹#›</a:t>
            </a:fld>
            <a:endParaRPr kumimoji="1" lang="ja-JP" altLang="en-US"/>
          </a:p>
        </p:txBody>
      </p:sp>
    </p:spTree>
    <p:extLst>
      <p:ext uri="{BB962C8B-B14F-4D97-AF65-F5344CB8AC3E}">
        <p14:creationId xmlns:p14="http://schemas.microsoft.com/office/powerpoint/2010/main" val="352913591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6556DFD6-1695-4B68-90BF-E107E426117A}"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56DFD6-1695-4B68-90BF-E107E426117A}"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56DFD6-1695-4B68-90BF-E107E426117A}"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556DFD6-1695-4B68-90BF-E107E426117A}"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556DFD6-1695-4B68-90BF-E107E426117A}"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556DFD6-1695-4B68-90BF-E107E426117A}"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56DFD6-1695-4B68-90BF-E107E426117A}"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556DFD6-1695-4B68-90BF-E107E426117A}"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56DFD6-1695-4B68-90BF-E107E426117A}"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556DFD6-1695-4B68-90BF-E107E426117A}"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56DFD6-1695-4B68-90BF-E107E426117A}"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755576" y="4941168"/>
            <a:ext cx="7920880" cy="1008112"/>
          </a:xfrm>
          <a:prstGeom prst="rect">
            <a:avLst/>
          </a:prstGeom>
          <a:solidFill>
            <a:schemeClr val="bg1">
              <a:lumMod val="9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marL="1200150" lvl="2" indent="-285750">
              <a:buFont typeface="Arial" panose="020B0604020202020204" pitchFamily="34" charset="0"/>
              <a:buChar char="•"/>
            </a:pPr>
            <a:endParaRPr kumimoji="1" lang="en-US" altLang="ja-JP" sz="1400" dirty="0" smtClean="0">
              <a:solidFill>
                <a:schemeClr val="tx1"/>
              </a:solidFill>
            </a:endParaRPr>
          </a:p>
          <a:p>
            <a:pPr marL="285750" indent="-285750">
              <a:buFont typeface="Arial" panose="020B0604020202020204" pitchFamily="34" charset="0"/>
              <a:buChar char="•"/>
            </a:pPr>
            <a:r>
              <a:rPr lang="en-US" altLang="ja-JP" sz="2200" smtClean="0">
                <a:solidFill>
                  <a:schemeClr val="tx1"/>
                </a:solidFill>
              </a:rPr>
              <a:t>GitHub</a:t>
            </a:r>
            <a:r>
              <a:rPr lang="ja-JP" altLang="en-US" sz="2200" smtClean="0">
                <a:solidFill>
                  <a:schemeClr val="tx1"/>
                </a:solidFill>
              </a:rPr>
              <a:t>における活動の可視化の影響をインタビュー調査</a:t>
            </a:r>
            <a:endParaRPr lang="en-US" altLang="ja-JP" sz="2200" smtClean="0">
              <a:solidFill>
                <a:schemeClr val="tx1"/>
              </a:solidFill>
            </a:endParaRPr>
          </a:p>
          <a:p>
            <a:pPr marL="285750" indent="-285750">
              <a:buFont typeface="Arial" panose="020B0604020202020204" pitchFamily="34" charset="0"/>
              <a:buChar char="•"/>
            </a:pPr>
            <a:r>
              <a:rPr lang="ja-JP" altLang="en-US" sz="2200" smtClean="0">
                <a:solidFill>
                  <a:schemeClr val="tx1"/>
                </a:solidFill>
              </a:rPr>
              <a:t>社会的活動を支援していることが明らかに</a:t>
            </a:r>
            <a:endParaRPr lang="en-US" altLang="ja-JP" sz="2200" dirty="0" smtClean="0">
              <a:solidFill>
                <a:schemeClr val="tx1"/>
              </a:solidFill>
            </a:endParaRPr>
          </a:p>
        </p:txBody>
      </p:sp>
      <p:sp>
        <p:nvSpPr>
          <p:cNvPr id="8" name="角丸四角形 7"/>
          <p:cNvSpPr/>
          <p:nvPr/>
        </p:nvSpPr>
        <p:spPr>
          <a:xfrm>
            <a:off x="611560" y="4653136"/>
            <a:ext cx="936104" cy="50405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bg1"/>
                </a:solidFill>
                <a:latin typeface="+mj-ea"/>
                <a:ea typeface="+mj-ea"/>
              </a:rPr>
              <a:t>概要</a:t>
            </a:r>
            <a:endParaRPr kumimoji="1" lang="ja-JP" altLang="en-US" sz="2000" b="1" dirty="0">
              <a:solidFill>
                <a:schemeClr val="bg1"/>
              </a:solidFill>
              <a:latin typeface="+mj-ea"/>
              <a:ea typeface="+mj-ea"/>
            </a:endParaRPr>
          </a:p>
        </p:txBody>
      </p:sp>
      <p:pic>
        <p:nvPicPr>
          <p:cNvPr id="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3213" t="23239" r="23870" b="54874"/>
          <a:stretch/>
        </p:blipFill>
        <p:spPr bwMode="auto">
          <a:xfrm>
            <a:off x="419582" y="1227800"/>
            <a:ext cx="8256874" cy="2129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AutoShape 10" descr="「jim herbsleb」の画像検索結果"/>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grpSp>
        <p:nvGrpSpPr>
          <p:cNvPr id="4" name="グループ化 3"/>
          <p:cNvGrpSpPr/>
          <p:nvPr/>
        </p:nvGrpSpPr>
        <p:grpSpPr>
          <a:xfrm>
            <a:off x="1691680" y="3501007"/>
            <a:ext cx="5760640" cy="1028702"/>
            <a:chOff x="1691680" y="3501007"/>
            <a:chExt cx="5760640" cy="1028702"/>
          </a:xfrm>
          <a:solidFill>
            <a:schemeClr val="bg1">
              <a:lumMod val="75000"/>
            </a:schemeClr>
          </a:solidFill>
        </p:grpSpPr>
        <p:pic>
          <p:nvPicPr>
            <p:cNvPr id="1028" name="Picture 4" descr="Photo of Laura  Dabbish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3501008"/>
              <a:ext cx="1028700" cy="10287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1030" name="Picture 6" descr="https://a.academia-assets.com/images/s200_no_pic.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3464" y="3501007"/>
              <a:ext cx="1028701" cy="10287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1032" name="Picture 8" descr="Jason Tsay"/>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15249" y="3501008"/>
              <a:ext cx="1028700" cy="1028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pic>
          <p:nvPicPr>
            <p:cNvPr id="1036" name="Picture 12" descr="http://herbsleb.org/web-images/Jim/Jim-hands-cr17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27033" y="3501007"/>
              <a:ext cx="925287" cy="102870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grpSp>
      <p:sp>
        <p:nvSpPr>
          <p:cNvPr id="5" name="テキスト ボックス 4"/>
          <p:cNvSpPr txBox="1"/>
          <p:nvPr/>
        </p:nvSpPr>
        <p:spPr>
          <a:xfrm>
            <a:off x="5796136" y="6309320"/>
            <a:ext cx="3096344" cy="369332"/>
          </a:xfrm>
          <a:prstGeom prst="rect">
            <a:avLst/>
          </a:prstGeom>
          <a:noFill/>
        </p:spPr>
        <p:txBody>
          <a:bodyPr wrap="square" rtlCol="0">
            <a:spAutoFit/>
          </a:bodyPr>
          <a:lstStyle/>
          <a:p>
            <a:r>
              <a:rPr kumimoji="1" lang="en-US" altLang="ja-JP" b="1" smtClean="0">
                <a:solidFill>
                  <a:schemeClr val="bg1"/>
                </a:solidFill>
              </a:rPr>
              <a:t>CSCW’12  pp. 1277--1286</a:t>
            </a:r>
            <a:endParaRPr kumimoji="1" lang="ja-JP" altLang="en-US" b="1">
              <a:solidFill>
                <a:schemeClr val="bg1"/>
              </a:solidFill>
            </a:endParaRPr>
          </a:p>
        </p:txBody>
      </p:sp>
    </p:spTree>
    <p:extLst>
      <p:ext uri="{BB962C8B-B14F-4D97-AF65-F5344CB8AC3E}">
        <p14:creationId xmlns:p14="http://schemas.microsoft.com/office/powerpoint/2010/main" val="4331320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背景</a:t>
            </a:r>
            <a:endParaRPr kumimoji="1" lang="ja-JP" altLang="en-US"/>
          </a:p>
        </p:txBody>
      </p:sp>
      <p:sp>
        <p:nvSpPr>
          <p:cNvPr id="3" name="コンテンツ プレースホルダー 2"/>
          <p:cNvSpPr>
            <a:spLocks noGrp="1"/>
          </p:cNvSpPr>
          <p:nvPr>
            <p:ph idx="1"/>
          </p:nvPr>
        </p:nvSpPr>
        <p:spPr/>
        <p:txBody>
          <a:bodyPr>
            <a:noAutofit/>
          </a:bodyPr>
          <a:lstStyle/>
          <a:p>
            <a:r>
              <a:rPr kumimoji="1" lang="ja-JP" altLang="en-US" smtClean="0"/>
              <a:t>ネットに</a:t>
            </a:r>
            <a:r>
              <a:rPr lang="ja-JP" altLang="en-US" smtClean="0"/>
              <a:t>より個人情報を追跡できるように</a:t>
            </a:r>
            <a:endParaRPr lang="en-US" altLang="ja-JP" smtClean="0"/>
          </a:p>
          <a:p>
            <a:pPr lvl="1"/>
            <a:r>
              <a:rPr kumimoji="1" lang="en-US" altLang="ja-JP" smtClean="0"/>
              <a:t>Facebook, Twitter, Blog </a:t>
            </a:r>
            <a:r>
              <a:rPr kumimoji="1" lang="ja-JP" altLang="en-US" smtClean="0"/>
              <a:t>などなど</a:t>
            </a:r>
            <a:endParaRPr kumimoji="1" lang="en-US" altLang="ja-JP" smtClean="0"/>
          </a:p>
          <a:p>
            <a:pPr lvl="3"/>
            <a:endParaRPr lang="en-US" altLang="ja-JP"/>
          </a:p>
          <a:p>
            <a:r>
              <a:rPr kumimoji="1" lang="ja-JP" altLang="en-US" smtClean="0"/>
              <a:t>ソフトウェア開発でも同じ流れが起きている</a:t>
            </a:r>
            <a:endParaRPr kumimoji="1" lang="en-US" altLang="ja-JP" smtClean="0"/>
          </a:p>
          <a:p>
            <a:pPr lvl="1"/>
            <a:r>
              <a:rPr kumimoji="1" lang="en-US" altLang="ja-JP" smtClean="0"/>
              <a:t>GitHub</a:t>
            </a:r>
            <a:r>
              <a:rPr kumimoji="1" lang="ja-JP" altLang="en-US" smtClean="0"/>
              <a:t>の登場により，過去どんなコードを書いたのか？などを他者が容易に知ることができるように</a:t>
            </a:r>
            <a:r>
              <a:rPr kumimoji="1" lang="en-US" altLang="ja-JP" smtClean="0"/>
              <a:t/>
            </a:r>
            <a:br>
              <a:rPr kumimoji="1" lang="en-US" altLang="ja-JP" smtClean="0"/>
            </a:br>
            <a:r>
              <a:rPr kumimoji="1" lang="ja-JP" altLang="en-US" smtClean="0"/>
              <a:t>（</a:t>
            </a:r>
            <a:r>
              <a:rPr kumimoji="1" lang="en-US" altLang="ja-JP" smtClean="0"/>
              <a:t>”</a:t>
            </a:r>
            <a:r>
              <a:rPr kumimoji="1" lang="ja-JP" altLang="en-US" smtClean="0"/>
              <a:t>活動の透明化</a:t>
            </a:r>
            <a:r>
              <a:rPr kumimoji="1" lang="en-US" altLang="ja-JP" smtClean="0"/>
              <a:t>”</a:t>
            </a:r>
            <a:r>
              <a:rPr kumimoji="1" lang="ja-JP" altLang="en-US" smtClean="0"/>
              <a:t>と呼ぶ）</a:t>
            </a:r>
            <a:endParaRPr kumimoji="1" lang="en-US" altLang="ja-JP" smtClean="0"/>
          </a:p>
          <a:p>
            <a:pPr lvl="3"/>
            <a:endParaRPr lang="en-US" altLang="ja-JP"/>
          </a:p>
          <a:p>
            <a:r>
              <a:rPr kumimoji="1" lang="ja-JP" altLang="en-US" smtClean="0"/>
              <a:t>しかし，この機能によって何が便利になったのかよくわからない</a:t>
            </a:r>
            <a:endParaRPr kumimoji="1" lang="en-US" altLang="ja-JP" smtClean="0"/>
          </a:p>
          <a:p>
            <a:pPr lvl="1"/>
            <a:r>
              <a:rPr kumimoji="1" lang="ja-JP" altLang="en-US" smtClean="0"/>
              <a:t>じゃ，明らかにしてやろう！</a:t>
            </a:r>
            <a:endParaRPr kumimoji="1" lang="ja-JP" altLang="en-US"/>
          </a:p>
        </p:txBody>
      </p:sp>
      <p:sp>
        <p:nvSpPr>
          <p:cNvPr id="4" name="スライド番号プレースホルダー 3"/>
          <p:cNvSpPr>
            <a:spLocks noGrp="1"/>
          </p:cNvSpPr>
          <p:nvPr>
            <p:ph type="sldNum" sz="quarter" idx="12"/>
          </p:nvPr>
        </p:nvSpPr>
        <p:spPr/>
        <p:txBody>
          <a:bodyPr/>
          <a:lstStyle/>
          <a:p>
            <a:fld id="{6556DFD6-1695-4B68-90BF-E107E426117A}" type="slidenum">
              <a:rPr kumimoji="1" lang="ja-JP" altLang="en-US" smtClean="0"/>
              <a:t>1</a:t>
            </a:fld>
            <a:endParaRPr kumimoji="1" lang="ja-JP" altLang="en-US"/>
          </a:p>
        </p:txBody>
      </p:sp>
    </p:spTree>
    <p:extLst>
      <p:ext uri="{BB962C8B-B14F-4D97-AF65-F5344CB8AC3E}">
        <p14:creationId xmlns:p14="http://schemas.microsoft.com/office/powerpoint/2010/main" val="73791150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画面イメージ</a:t>
            </a:r>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556DFD6-1695-4B68-90BF-E107E426117A}" type="slidenum">
              <a:rPr kumimoji="1" lang="ja-JP" altLang="en-US" smtClean="0"/>
              <a:t>2</a:t>
            </a:fld>
            <a:endParaRPr kumimoji="1" lang="ja-JP" alt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872" t="13350" r="11748" b="13610"/>
          <a:stretch/>
        </p:blipFill>
        <p:spPr bwMode="auto">
          <a:xfrm>
            <a:off x="251520" y="1340768"/>
            <a:ext cx="8565303" cy="504056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79008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先行研究</a:t>
            </a:r>
            <a:endParaRPr kumimoji="1" lang="ja-JP" altLang="en-US"/>
          </a:p>
        </p:txBody>
      </p:sp>
      <p:sp>
        <p:nvSpPr>
          <p:cNvPr id="3" name="コンテンツ プレースホルダー 2"/>
          <p:cNvSpPr>
            <a:spLocks noGrp="1"/>
          </p:cNvSpPr>
          <p:nvPr>
            <p:ph idx="1"/>
          </p:nvPr>
        </p:nvSpPr>
        <p:spPr/>
        <p:txBody>
          <a:bodyPr>
            <a:normAutofit/>
          </a:bodyPr>
          <a:lstStyle/>
          <a:p>
            <a:r>
              <a:rPr lang="ja-JP" altLang="en-US" smtClean="0"/>
              <a:t>アウェアネスに関する研究</a:t>
            </a:r>
            <a:endParaRPr lang="en-US" altLang="ja-JP" smtClean="0"/>
          </a:p>
          <a:p>
            <a:pPr lvl="1"/>
            <a:r>
              <a:rPr kumimoji="1" lang="ja-JP" altLang="en-US" smtClean="0"/>
              <a:t>他人の活動を通知することはモチベーションの向上や同一作業の防止に役立っていた</a:t>
            </a:r>
            <a:endParaRPr kumimoji="1" lang="en-US" altLang="ja-JP" smtClean="0"/>
          </a:p>
          <a:p>
            <a:pPr lvl="3"/>
            <a:endParaRPr lang="en-US" altLang="ja-JP"/>
          </a:p>
          <a:p>
            <a:r>
              <a:rPr kumimoji="1" lang="ja-JP" altLang="en-US" smtClean="0"/>
              <a:t>先行研究では小さなグループに対しての実験</a:t>
            </a:r>
            <a:endParaRPr lang="en-US" altLang="ja-JP" smtClean="0"/>
          </a:p>
          <a:p>
            <a:pPr lvl="1"/>
            <a:r>
              <a:rPr lang="ja-JP" altLang="en-US" smtClean="0"/>
              <a:t>ネット社会のような大規模なコミュニティに対して当てはまるのかわからない</a:t>
            </a:r>
            <a:endParaRPr lang="en-US" altLang="ja-JP" smtClean="0"/>
          </a:p>
          <a:p>
            <a:pPr lvl="3"/>
            <a:endParaRPr kumimoji="1" lang="en-US" altLang="ja-JP"/>
          </a:p>
          <a:p>
            <a:r>
              <a:rPr kumimoji="1" lang="en-US" altLang="ja-JP" smtClean="0"/>
              <a:t>GitHub</a:t>
            </a:r>
            <a:r>
              <a:rPr lang="ja-JP" altLang="en-US" smtClean="0"/>
              <a:t>のような大規模なコミュニティに対し</a:t>
            </a:r>
            <a:r>
              <a:rPr lang="en-US" altLang="ja-JP" smtClean="0"/>
              <a:t/>
            </a:r>
            <a:br>
              <a:rPr lang="en-US" altLang="ja-JP" smtClean="0"/>
            </a:br>
            <a:r>
              <a:rPr lang="en-US" altLang="ja-JP" smtClean="0"/>
              <a:t>”</a:t>
            </a:r>
            <a:r>
              <a:rPr lang="ja-JP" altLang="en-US" smtClean="0"/>
              <a:t>活動の透明化</a:t>
            </a:r>
            <a:r>
              <a:rPr lang="en-US" altLang="ja-JP" smtClean="0"/>
              <a:t>”</a:t>
            </a:r>
            <a:r>
              <a:rPr lang="ja-JP" altLang="en-US" smtClean="0"/>
              <a:t>がどんな効果があるかを調査</a:t>
            </a:r>
            <a:endParaRPr lang="en-US" altLang="ja-JP" smtClean="0"/>
          </a:p>
          <a:p>
            <a:endParaRPr kumimoji="1" lang="ja-JP" altLang="en-US"/>
          </a:p>
        </p:txBody>
      </p:sp>
      <p:sp>
        <p:nvSpPr>
          <p:cNvPr id="4" name="スライド番号プレースホルダー 3"/>
          <p:cNvSpPr>
            <a:spLocks noGrp="1"/>
          </p:cNvSpPr>
          <p:nvPr>
            <p:ph type="sldNum" sz="quarter" idx="12"/>
          </p:nvPr>
        </p:nvSpPr>
        <p:spPr/>
        <p:txBody>
          <a:bodyPr/>
          <a:lstStyle/>
          <a:p>
            <a:fld id="{6556DFD6-1695-4B68-90BF-E107E426117A}" type="slidenum">
              <a:rPr kumimoji="1" lang="ja-JP" altLang="en-US" smtClean="0"/>
              <a:t>3</a:t>
            </a:fld>
            <a:endParaRPr kumimoji="1" lang="ja-JP" altLang="en-US"/>
          </a:p>
        </p:txBody>
      </p:sp>
    </p:spTree>
    <p:extLst>
      <p:ext uri="{BB962C8B-B14F-4D97-AF65-F5344CB8AC3E}">
        <p14:creationId xmlns:p14="http://schemas.microsoft.com/office/powerpoint/2010/main" val="33830432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データ収集と分析</a:t>
            </a:r>
            <a:endParaRPr kumimoji="1" lang="ja-JP" altLang="en-US"/>
          </a:p>
        </p:txBody>
      </p:sp>
      <p:sp>
        <p:nvSpPr>
          <p:cNvPr id="3" name="コンテンツ プレースホルダー 2"/>
          <p:cNvSpPr>
            <a:spLocks noGrp="1"/>
          </p:cNvSpPr>
          <p:nvPr>
            <p:ph idx="1"/>
          </p:nvPr>
        </p:nvSpPr>
        <p:spPr/>
        <p:txBody>
          <a:bodyPr/>
          <a:lstStyle/>
          <a:p>
            <a:r>
              <a:rPr kumimoji="1" lang="en-US" altLang="ja-JP" smtClean="0"/>
              <a:t>GitHub</a:t>
            </a:r>
            <a:r>
              <a:rPr kumimoji="1" lang="ja-JP" altLang="en-US" smtClean="0"/>
              <a:t>の</a:t>
            </a:r>
            <a:r>
              <a:rPr lang="ja-JP" altLang="en-US" smtClean="0"/>
              <a:t>プロジェクトに参加している開発者にメールでインタビューしてもいいか聞く</a:t>
            </a:r>
            <a:endParaRPr lang="en-US" altLang="ja-JP" smtClean="0"/>
          </a:p>
          <a:p>
            <a:pPr lvl="1"/>
            <a:r>
              <a:rPr kumimoji="1" lang="en-US" altLang="ja-JP" smtClean="0"/>
              <a:t>80</a:t>
            </a:r>
            <a:r>
              <a:rPr kumimoji="1" lang="ja-JP" altLang="en-US" smtClean="0"/>
              <a:t>人以上ウォッチしているプロジェクトの開発者</a:t>
            </a:r>
            <a:endParaRPr kumimoji="1" lang="en-US" altLang="ja-JP" smtClean="0"/>
          </a:p>
          <a:p>
            <a:pPr lvl="1"/>
            <a:r>
              <a:rPr kumimoji="1" lang="en-US" altLang="ja-JP" smtClean="0"/>
              <a:t>24</a:t>
            </a:r>
            <a:r>
              <a:rPr kumimoji="1" lang="ja-JP" altLang="en-US" smtClean="0"/>
              <a:t>人の開発者が</a:t>
            </a:r>
            <a:r>
              <a:rPr kumimoji="1" lang="en-US" altLang="ja-JP" smtClean="0"/>
              <a:t>OK</a:t>
            </a:r>
            <a:r>
              <a:rPr kumimoji="1" lang="ja-JP" altLang="en-US" smtClean="0"/>
              <a:t>を出してくれた</a:t>
            </a:r>
            <a:endParaRPr kumimoji="1" lang="en-US" altLang="ja-JP" smtClean="0"/>
          </a:p>
          <a:p>
            <a:pPr lvl="3"/>
            <a:endParaRPr lang="en-US" altLang="ja-JP"/>
          </a:p>
          <a:p>
            <a:r>
              <a:rPr kumimoji="1" lang="ja-JP" altLang="en-US" smtClean="0"/>
              <a:t>電話で約</a:t>
            </a:r>
            <a:r>
              <a:rPr kumimoji="1" lang="en-US" altLang="ja-JP" smtClean="0"/>
              <a:t>1</a:t>
            </a:r>
            <a:r>
              <a:rPr kumimoji="1" lang="ja-JP" altLang="en-US" smtClean="0"/>
              <a:t>時間ほどインタビューを行う</a:t>
            </a:r>
            <a:endParaRPr kumimoji="1" lang="en-US" altLang="ja-JP" smtClean="0"/>
          </a:p>
          <a:p>
            <a:pPr lvl="1"/>
            <a:r>
              <a:rPr lang="ja-JP" altLang="en-US" smtClean="0"/>
              <a:t>プロジェクト管理をするときや他の開発者と協調作業を行う際，どのようにサイトを活用するのか？</a:t>
            </a:r>
            <a:endParaRPr lang="en-US" altLang="ja-JP"/>
          </a:p>
          <a:p>
            <a:pPr lvl="2"/>
            <a:r>
              <a:rPr kumimoji="1" lang="ja-JP" altLang="en-US" smtClean="0"/>
              <a:t>サイト：過去の活動を見れるというページ</a:t>
            </a:r>
            <a:endParaRPr kumimoji="1" lang="en-US" altLang="ja-JP" smtClean="0"/>
          </a:p>
          <a:p>
            <a:pPr lvl="3"/>
            <a:endParaRPr lang="en-US" altLang="ja-JP"/>
          </a:p>
          <a:p>
            <a:r>
              <a:rPr lang="ja-JP" altLang="en-US"/>
              <a:t>グランデットセオリー法で分析する</a:t>
            </a:r>
            <a:endParaRPr lang="en-US" altLang="ja-JP"/>
          </a:p>
          <a:p>
            <a:endParaRPr kumimoji="1" lang="ja-JP" altLang="en-US"/>
          </a:p>
        </p:txBody>
      </p:sp>
      <p:sp>
        <p:nvSpPr>
          <p:cNvPr id="4" name="スライド番号プレースホルダー 3"/>
          <p:cNvSpPr>
            <a:spLocks noGrp="1"/>
          </p:cNvSpPr>
          <p:nvPr>
            <p:ph type="sldNum" sz="quarter" idx="12"/>
          </p:nvPr>
        </p:nvSpPr>
        <p:spPr/>
        <p:txBody>
          <a:bodyPr/>
          <a:lstStyle/>
          <a:p>
            <a:fld id="{6556DFD6-1695-4B68-90BF-E107E426117A}" type="slidenum">
              <a:rPr kumimoji="1" lang="ja-JP" altLang="en-US" smtClean="0"/>
              <a:t>4</a:t>
            </a:fld>
            <a:endParaRPr kumimoji="1" lang="ja-JP" altLang="en-US"/>
          </a:p>
        </p:txBody>
      </p:sp>
    </p:spTree>
    <p:extLst>
      <p:ext uri="{BB962C8B-B14F-4D97-AF65-F5344CB8AC3E}">
        <p14:creationId xmlns:p14="http://schemas.microsoft.com/office/powerpoint/2010/main" val="28528285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結果</a:t>
            </a:r>
            <a:r>
              <a:rPr kumimoji="1" lang="en-US" altLang="ja-JP" smtClean="0"/>
              <a:t>1</a:t>
            </a:r>
            <a:endParaRPr kumimoji="1" lang="ja-JP" altLang="en-US"/>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133949090"/>
              </p:ext>
            </p:extLst>
          </p:nvPr>
        </p:nvGraphicFramePr>
        <p:xfrm>
          <a:off x="457200" y="1557338"/>
          <a:ext cx="8229600" cy="4028440"/>
        </p:xfrm>
        <a:graphic>
          <a:graphicData uri="http://schemas.openxmlformats.org/drawingml/2006/table">
            <a:tbl>
              <a:tblPr firstRow="1" bandRow="1">
                <a:tableStyleId>{5C22544A-7EE6-4342-B048-85BDC9FD1C3A}</a:tableStyleId>
              </a:tblPr>
              <a:tblGrid>
                <a:gridCol w="2098576"/>
                <a:gridCol w="1800200"/>
                <a:gridCol w="4330824"/>
              </a:tblGrid>
              <a:tr h="370840">
                <a:tc>
                  <a:txBody>
                    <a:bodyPr/>
                    <a:lstStyle/>
                    <a:p>
                      <a:r>
                        <a:rPr kumimoji="1" lang="ja-JP" altLang="en-US" smtClean="0"/>
                        <a:t>根拠</a:t>
                      </a:r>
                      <a:endParaRPr kumimoji="1" lang="ja-JP" altLang="en-US"/>
                    </a:p>
                  </a:txBody>
                  <a:tcPr/>
                </a:tc>
                <a:tc>
                  <a:txBody>
                    <a:bodyPr/>
                    <a:lstStyle/>
                    <a:p>
                      <a:r>
                        <a:rPr kumimoji="1" lang="ja-JP" altLang="en-US" smtClean="0"/>
                        <a:t>推論</a:t>
                      </a:r>
                      <a:endParaRPr kumimoji="1" lang="ja-JP" altLang="en-US"/>
                    </a:p>
                  </a:txBody>
                  <a:tcPr/>
                </a:tc>
                <a:tc>
                  <a:txBody>
                    <a:bodyPr/>
                    <a:lstStyle/>
                    <a:p>
                      <a:r>
                        <a:rPr kumimoji="1" lang="ja-JP" altLang="en-US" smtClean="0"/>
                        <a:t>具体例</a:t>
                      </a:r>
                      <a:endParaRPr kumimoji="1" lang="ja-JP" altLang="en-US"/>
                    </a:p>
                  </a:txBody>
                  <a:tcPr/>
                </a:tc>
              </a:tr>
              <a:tr h="370840">
                <a:tc>
                  <a:txBody>
                    <a:bodyPr/>
                    <a:lstStyle/>
                    <a:p>
                      <a:r>
                        <a:rPr kumimoji="1" lang="ja-JP" altLang="en-US" smtClean="0"/>
                        <a:t>最新の活動量</a:t>
                      </a:r>
                      <a:endParaRPr kumimoji="1" lang="ja-JP" altLang="en-US"/>
                    </a:p>
                  </a:txBody>
                  <a:tcPr/>
                </a:tc>
                <a:tc>
                  <a:txBody>
                    <a:bodyPr/>
                    <a:lstStyle/>
                    <a:p>
                      <a:r>
                        <a:rPr kumimoji="1" lang="ja-JP" altLang="en-US" smtClean="0"/>
                        <a:t>貢献</a:t>
                      </a:r>
                      <a:endParaRPr kumimoji="1" lang="ja-JP" altLang="en-US"/>
                    </a:p>
                  </a:txBody>
                  <a:tcPr/>
                </a:tc>
                <a:tc>
                  <a:txBody>
                    <a:bodyPr/>
                    <a:lstStyle/>
                    <a:p>
                      <a:r>
                        <a:rPr kumimoji="1" lang="ja-JP" altLang="en-US" smtClean="0"/>
                        <a:t>あるプロジェクトに対する最新の活動量を見ることによってそのプロジェクトが今も活動しているのかを確かめる</a:t>
                      </a:r>
                      <a:endParaRPr kumimoji="1" lang="ja-JP" altLang="en-US"/>
                    </a:p>
                  </a:txBody>
                  <a:tcPr/>
                </a:tc>
              </a:tr>
              <a:tr h="370840">
                <a:tc>
                  <a:txBody>
                    <a:bodyPr/>
                    <a:lstStyle/>
                    <a:p>
                      <a:r>
                        <a:rPr kumimoji="1" lang="ja-JP" altLang="en-US" smtClean="0"/>
                        <a:t>活動の履歴</a:t>
                      </a:r>
                      <a:endParaRPr kumimoji="1" lang="ja-JP" altLang="en-US"/>
                    </a:p>
                  </a:txBody>
                  <a:tcPr/>
                </a:tc>
                <a:tc>
                  <a:txBody>
                    <a:bodyPr/>
                    <a:lstStyle/>
                    <a:p>
                      <a:r>
                        <a:rPr kumimoji="1" lang="ja-JP" altLang="en-US" smtClean="0"/>
                        <a:t>活動の質</a:t>
                      </a:r>
                      <a:endParaRPr kumimoji="1" lang="ja-JP" altLang="en-US"/>
                    </a:p>
                  </a:txBody>
                  <a:tcPr/>
                </a:tc>
                <a:tc>
                  <a:txBody>
                    <a:bodyPr/>
                    <a:lstStyle/>
                    <a:p>
                      <a:r>
                        <a:rPr kumimoji="1" lang="ja-JP" altLang="en-US" smtClean="0"/>
                        <a:t>ある開発者の活動履歴をみることによってその開発者がどのリリースに関わり，どのエリアに詳しいのかわかる</a:t>
                      </a:r>
                      <a:endParaRPr kumimoji="1" lang="ja-JP" altLang="en-US"/>
                    </a:p>
                  </a:txBody>
                  <a:tcPr/>
                </a:tc>
              </a:tr>
              <a:tr h="370840">
                <a:tc>
                  <a:txBody>
                    <a:bodyPr/>
                    <a:lstStyle/>
                    <a:p>
                      <a:r>
                        <a:rPr kumimoji="1" lang="ja-JP" altLang="en-US" smtClean="0"/>
                        <a:t>開発者やプロダクトに対する関心</a:t>
                      </a:r>
                      <a:endParaRPr kumimoji="1" lang="ja-JP" altLang="en-US"/>
                    </a:p>
                  </a:txBody>
                  <a:tcPr/>
                </a:tc>
                <a:tc>
                  <a:txBody>
                    <a:bodyPr/>
                    <a:lstStyle/>
                    <a:p>
                      <a:r>
                        <a:rPr kumimoji="1" lang="ja-JP" altLang="en-US" smtClean="0"/>
                        <a:t>コミュニティの重要性</a:t>
                      </a:r>
                      <a:endParaRPr kumimoji="1" lang="ja-JP" altLang="en-US"/>
                    </a:p>
                  </a:txBody>
                  <a:tcPr/>
                </a:tc>
                <a:tc>
                  <a:txBody>
                    <a:bodyPr/>
                    <a:lstStyle/>
                    <a:p>
                      <a:r>
                        <a:rPr kumimoji="1" lang="ja-JP" altLang="en-US" smtClean="0"/>
                        <a:t>プロジェクトをウォッチしている人の数をみることによってプロジェクトに対する変更の影響力を確かめることができる</a:t>
                      </a:r>
                      <a:endParaRPr kumimoji="1" lang="ja-JP" altLang="en-US"/>
                    </a:p>
                  </a:txBody>
                  <a:tcPr/>
                </a:tc>
              </a:tr>
              <a:tr h="370840">
                <a:tc>
                  <a:txBody>
                    <a:bodyPr/>
                    <a:lstStyle/>
                    <a:p>
                      <a:r>
                        <a:rPr kumimoji="1" lang="ja-JP" altLang="en-US" smtClean="0"/>
                        <a:t>活動の詳細な情報</a:t>
                      </a:r>
                      <a:endParaRPr kumimoji="1" lang="ja-JP" altLang="en-US"/>
                    </a:p>
                  </a:txBody>
                  <a:tcPr/>
                </a:tc>
                <a:tc>
                  <a:txBody>
                    <a:bodyPr/>
                    <a:lstStyle/>
                    <a:p>
                      <a:r>
                        <a:rPr kumimoji="1" lang="ja-JP" altLang="en-US" smtClean="0"/>
                        <a:t>開発者の関連性</a:t>
                      </a:r>
                      <a:endParaRPr kumimoji="1" lang="ja-JP" altLang="en-US"/>
                    </a:p>
                  </a:txBody>
                  <a:tcPr/>
                </a:tc>
                <a:tc>
                  <a:txBody>
                    <a:bodyPr/>
                    <a:lstStyle/>
                    <a:p>
                      <a:r>
                        <a:rPr kumimoji="1" lang="ja-JP" altLang="en-US" smtClean="0"/>
                        <a:t>ある開発者がウォッチやコメントしている</a:t>
                      </a:r>
                      <a:r>
                        <a:rPr kumimoji="1" lang="en-US" altLang="ja-JP" smtClean="0"/>
                        <a:t>issue</a:t>
                      </a:r>
                      <a:r>
                        <a:rPr kumimoji="1" lang="ja-JP" altLang="en-US" smtClean="0"/>
                        <a:t>をみることによって関連する内容の議論に招待することができる</a:t>
                      </a:r>
                      <a:endParaRPr kumimoji="1" lang="ja-JP" altLang="en-US"/>
                    </a:p>
                  </a:txBody>
                  <a:tcPr/>
                </a:tc>
              </a:tr>
            </a:tbl>
          </a:graphicData>
        </a:graphic>
      </p:graphicFrame>
      <p:sp>
        <p:nvSpPr>
          <p:cNvPr id="4" name="スライド番号プレースホルダー 3"/>
          <p:cNvSpPr>
            <a:spLocks noGrp="1"/>
          </p:cNvSpPr>
          <p:nvPr>
            <p:ph type="sldNum" sz="quarter" idx="12"/>
          </p:nvPr>
        </p:nvSpPr>
        <p:spPr/>
        <p:txBody>
          <a:bodyPr/>
          <a:lstStyle/>
          <a:p>
            <a:fld id="{6556DFD6-1695-4B68-90BF-E107E426117A}" type="slidenum">
              <a:rPr kumimoji="1" lang="ja-JP" altLang="en-US" smtClean="0"/>
              <a:t>5</a:t>
            </a:fld>
            <a:endParaRPr kumimoji="1" lang="ja-JP" altLang="en-US"/>
          </a:p>
        </p:txBody>
      </p:sp>
    </p:spTree>
    <p:extLst>
      <p:ext uri="{BB962C8B-B14F-4D97-AF65-F5344CB8AC3E}">
        <p14:creationId xmlns:p14="http://schemas.microsoft.com/office/powerpoint/2010/main" val="16647307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結果</a:t>
            </a:r>
            <a:r>
              <a:rPr kumimoji="1" lang="en-US" altLang="ja-JP" smtClean="0"/>
              <a:t>2</a:t>
            </a:r>
            <a:endParaRPr kumimoji="1" lang="ja-JP" altLang="en-US"/>
          </a:p>
        </p:txBody>
      </p:sp>
      <p:sp>
        <p:nvSpPr>
          <p:cNvPr id="3" name="コンテンツ プレースホルダー 2"/>
          <p:cNvSpPr>
            <a:spLocks noGrp="1"/>
          </p:cNvSpPr>
          <p:nvPr>
            <p:ph idx="1"/>
          </p:nvPr>
        </p:nvSpPr>
        <p:spPr/>
        <p:txBody>
          <a:bodyPr>
            <a:normAutofit/>
          </a:bodyPr>
          <a:lstStyle/>
          <a:p>
            <a:r>
              <a:rPr kumimoji="1" lang="ja-JP" altLang="en-US" smtClean="0"/>
              <a:t>先ほどの結果から</a:t>
            </a:r>
            <a:r>
              <a:rPr kumimoji="1" lang="en-US" altLang="ja-JP" smtClean="0"/>
              <a:t>GitHub</a:t>
            </a:r>
            <a:r>
              <a:rPr kumimoji="1" lang="ja-JP" altLang="en-US" smtClean="0"/>
              <a:t>の機能によってどういった協調が促されているのかを考える</a:t>
            </a:r>
            <a:endParaRPr lang="en-US" altLang="ja-JP"/>
          </a:p>
          <a:p>
            <a:pPr lvl="1"/>
            <a:r>
              <a:rPr kumimoji="1" lang="ja-JP" altLang="en-US" b="1" smtClean="0"/>
              <a:t>プロジェクト管理</a:t>
            </a:r>
            <a:endParaRPr kumimoji="1" lang="en-US" altLang="ja-JP" b="1" smtClean="0"/>
          </a:p>
          <a:p>
            <a:pPr lvl="2"/>
            <a:r>
              <a:rPr lang="ja-JP" altLang="en-US" smtClean="0"/>
              <a:t>新しい開発者の雇用，関連するプロジェクトとの競合管理，ユーザーのニーズの理解</a:t>
            </a:r>
            <a:endParaRPr lang="en-US" altLang="ja-JP" smtClean="0"/>
          </a:p>
          <a:p>
            <a:pPr lvl="3"/>
            <a:endParaRPr kumimoji="1" lang="en-US" altLang="ja-JP" smtClean="0"/>
          </a:p>
          <a:p>
            <a:pPr lvl="1"/>
            <a:r>
              <a:rPr lang="ja-JP" altLang="en-US" b="1"/>
              <a:t>他</a:t>
            </a:r>
            <a:r>
              <a:rPr lang="ja-JP" altLang="en-US" b="1" smtClean="0"/>
              <a:t>の開発者からの学習</a:t>
            </a:r>
            <a:endParaRPr lang="en-US" altLang="ja-JP" b="1" smtClean="0"/>
          </a:p>
          <a:p>
            <a:pPr lvl="2"/>
            <a:r>
              <a:rPr lang="en-US" altLang="ja-JP" smtClean="0"/>
              <a:t>Rockstars</a:t>
            </a:r>
            <a:r>
              <a:rPr lang="ja-JP" altLang="en-US" smtClean="0"/>
              <a:t>のフォロー，新しい技術要素の発見</a:t>
            </a:r>
            <a:endParaRPr lang="en-US" altLang="ja-JP" smtClean="0"/>
          </a:p>
          <a:p>
            <a:pPr lvl="3"/>
            <a:endParaRPr lang="en-US" altLang="ja-JP" smtClean="0"/>
          </a:p>
          <a:p>
            <a:pPr lvl="1"/>
            <a:r>
              <a:rPr kumimoji="1" lang="ja-JP" altLang="en-US" b="1" smtClean="0"/>
              <a:t>評判の管理</a:t>
            </a:r>
            <a:endParaRPr kumimoji="1" lang="en-US" altLang="ja-JP" b="1" smtClean="0"/>
          </a:p>
          <a:p>
            <a:pPr lvl="2"/>
            <a:r>
              <a:rPr lang="ja-JP" altLang="en-US" smtClean="0"/>
              <a:t>モチベーションの向上，自己宣伝</a:t>
            </a:r>
            <a:endParaRPr kumimoji="1" lang="ja-JP" altLang="en-US"/>
          </a:p>
        </p:txBody>
      </p:sp>
      <p:sp>
        <p:nvSpPr>
          <p:cNvPr id="4" name="スライド番号プレースホルダー 3"/>
          <p:cNvSpPr>
            <a:spLocks noGrp="1"/>
          </p:cNvSpPr>
          <p:nvPr>
            <p:ph type="sldNum" sz="quarter" idx="12"/>
          </p:nvPr>
        </p:nvSpPr>
        <p:spPr/>
        <p:txBody>
          <a:bodyPr/>
          <a:lstStyle/>
          <a:p>
            <a:fld id="{6556DFD6-1695-4B68-90BF-E107E426117A}" type="slidenum">
              <a:rPr kumimoji="1" lang="ja-JP" altLang="en-US" smtClean="0"/>
              <a:t>6</a:t>
            </a:fld>
            <a:endParaRPr kumimoji="1" lang="ja-JP" altLang="en-US"/>
          </a:p>
        </p:txBody>
      </p:sp>
    </p:spTree>
    <p:extLst>
      <p:ext uri="{BB962C8B-B14F-4D97-AF65-F5344CB8AC3E}">
        <p14:creationId xmlns:p14="http://schemas.microsoft.com/office/powerpoint/2010/main" val="28746684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 </a:t>
            </a:r>
            <a:r>
              <a:rPr kumimoji="1" lang="en-US" altLang="ja-JP" dirty="0" smtClean="0"/>
              <a:t>/ </a:t>
            </a:r>
            <a:r>
              <a:rPr kumimoji="1" lang="ja-JP" altLang="en-US" dirty="0" smtClean="0"/>
              <a:t>所感</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まとめ</a:t>
            </a:r>
            <a:endParaRPr kumimoji="1" lang="en-US" altLang="ja-JP" dirty="0" smtClean="0"/>
          </a:p>
          <a:p>
            <a:pPr lvl="1"/>
            <a:r>
              <a:rPr lang="en-US" altLang="ja-JP"/>
              <a:t>GitHub</a:t>
            </a:r>
            <a:r>
              <a:rPr lang="ja-JP" altLang="en-US"/>
              <a:t>の新機能によってどんな恩恵を受けたのかを</a:t>
            </a:r>
            <a:r>
              <a:rPr lang="ja-JP" altLang="en-US"/>
              <a:t>明らか</a:t>
            </a:r>
            <a:r>
              <a:rPr lang="ja-JP" altLang="en-US" smtClean="0"/>
              <a:t>にするために</a:t>
            </a:r>
            <a:r>
              <a:rPr lang="en-US" altLang="ja-JP" smtClean="0"/>
              <a:t>GitHub</a:t>
            </a:r>
            <a:r>
              <a:rPr lang="ja-JP" altLang="en-US" smtClean="0"/>
              <a:t>の開発者にインタビューを行った</a:t>
            </a:r>
            <a:endParaRPr lang="en-US" altLang="ja-JP" smtClean="0"/>
          </a:p>
          <a:p>
            <a:pPr lvl="1"/>
            <a:r>
              <a:rPr lang="ja-JP" altLang="en-US" smtClean="0"/>
              <a:t>プロジェクト管理，学習，評判を管理する上で役に立っていることがわかった</a:t>
            </a:r>
            <a:endParaRPr lang="en-US" altLang="ja-JP"/>
          </a:p>
          <a:p>
            <a:pPr lvl="2"/>
            <a:endParaRPr lang="en-US" altLang="ja-JP" dirty="0"/>
          </a:p>
          <a:p>
            <a:r>
              <a:rPr kumimoji="1" lang="ja-JP" altLang="en-US" smtClean="0"/>
              <a:t>所感</a:t>
            </a:r>
            <a:endParaRPr lang="en-US" altLang="ja-JP"/>
          </a:p>
          <a:p>
            <a:pPr lvl="1"/>
            <a:r>
              <a:rPr lang="ja-JP" altLang="en-US"/>
              <a:t>結果</a:t>
            </a:r>
            <a:r>
              <a:rPr lang="en-US" altLang="ja-JP"/>
              <a:t>1</a:t>
            </a:r>
            <a:r>
              <a:rPr lang="ja-JP" altLang="en-US"/>
              <a:t>から結果</a:t>
            </a:r>
            <a:r>
              <a:rPr lang="en-US" altLang="ja-JP"/>
              <a:t>2</a:t>
            </a:r>
            <a:r>
              <a:rPr lang="ja-JP" altLang="en-US"/>
              <a:t>をどう導いたのかわからなかった</a:t>
            </a:r>
            <a:endParaRPr lang="en-US" altLang="ja-JP"/>
          </a:p>
          <a:p>
            <a:pPr lvl="1"/>
            <a:r>
              <a:rPr lang="ja-JP" altLang="en-US" smtClean="0"/>
              <a:t>何人の開発者にメール送ったのか知りたかった</a:t>
            </a:r>
            <a:endParaRPr lang="en-US" altLang="ja-JP" smtClean="0"/>
          </a:p>
          <a:p>
            <a:pPr lvl="1"/>
            <a:r>
              <a:rPr kumimoji="1" lang="en-US" altLang="ja-JP" smtClean="0"/>
              <a:t>GitHub</a:t>
            </a:r>
            <a:r>
              <a:rPr lang="ja-JP" altLang="en-US" smtClean="0"/>
              <a:t>の開発者メール送られがち</a:t>
            </a:r>
            <a:endParaRPr lang="en-US" altLang="ja-JP" smtClean="0"/>
          </a:p>
        </p:txBody>
      </p:sp>
      <p:sp>
        <p:nvSpPr>
          <p:cNvPr id="4" name="スライド番号プレースホルダー 3"/>
          <p:cNvSpPr>
            <a:spLocks noGrp="1"/>
          </p:cNvSpPr>
          <p:nvPr>
            <p:ph type="sldNum" sz="quarter" idx="12"/>
          </p:nvPr>
        </p:nvSpPr>
        <p:spPr/>
        <p:txBody>
          <a:bodyPr/>
          <a:lstStyle/>
          <a:p>
            <a:fld id="{6556DFD6-1695-4B68-90BF-E107E426117A}" type="slidenum">
              <a:rPr kumimoji="1" lang="ja-JP" altLang="en-US" smtClean="0"/>
              <a:t>7</a:t>
            </a:fld>
            <a:endParaRPr kumimoji="1" lang="ja-JP" altLang="en-US"/>
          </a:p>
        </p:txBody>
      </p:sp>
    </p:spTree>
    <p:extLst>
      <p:ext uri="{BB962C8B-B14F-4D97-AF65-F5344CB8AC3E}">
        <p14:creationId xmlns:p14="http://schemas.microsoft.com/office/powerpoint/2010/main" val="2210355257"/>
      </p:ext>
    </p:extLst>
  </p:cSld>
  <p:clrMapOvr>
    <a:masterClrMapping/>
  </p:clrMapOvr>
  <p:timing>
    <p:tnLst>
      <p:par>
        <p:cT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英語">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1435</TotalTime>
  <Words>499</Words>
  <Application>Microsoft Office PowerPoint</Application>
  <PresentationFormat>画面に合わせる (4:3)</PresentationFormat>
  <Paragraphs>75</Paragraphs>
  <Slides>8</Slides>
  <Notes>0</Notes>
  <HiddenSlides>0</HiddenSlides>
  <MMClips>0</MMClips>
  <ScaleCrop>false</ScaleCrop>
  <HeadingPairs>
    <vt:vector size="4" baseType="variant">
      <vt:variant>
        <vt:lpstr>テーマ</vt:lpstr>
      </vt:variant>
      <vt:variant>
        <vt:i4>1</vt:i4>
      </vt:variant>
      <vt:variant>
        <vt:lpstr>スライド タイトル</vt:lpstr>
      </vt:variant>
      <vt:variant>
        <vt:i4>8</vt:i4>
      </vt:variant>
    </vt:vector>
  </HeadingPairs>
  <TitlesOfParts>
    <vt:vector size="9" baseType="lpstr">
      <vt:lpstr>gakunai</vt:lpstr>
      <vt:lpstr>PowerPoint プレゼンテーション</vt:lpstr>
      <vt:lpstr>背景</vt:lpstr>
      <vt:lpstr>画面イメージ</vt:lpstr>
      <vt:lpstr>先行研究</vt:lpstr>
      <vt:lpstr>データ収集と分析</vt:lpstr>
      <vt:lpstr>結果1</vt:lpstr>
      <vt:lpstr>結果2</vt:lpstr>
      <vt:lpstr>まとめ / 所感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Yamatani</cp:lastModifiedBy>
  <cp:revision>33</cp:revision>
  <dcterms:created xsi:type="dcterms:W3CDTF">2015-07-30T08:36:15Z</dcterms:created>
  <dcterms:modified xsi:type="dcterms:W3CDTF">2015-12-01T00:57:00Z</dcterms:modified>
</cp:coreProperties>
</file>