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7" r:id="rId2"/>
    <p:sldId id="259" r:id="rId3"/>
    <p:sldId id="344" r:id="rId4"/>
    <p:sldId id="266" r:id="rId5"/>
    <p:sldId id="267" r:id="rId6"/>
    <p:sldId id="342" r:id="rId7"/>
    <p:sldId id="340" r:id="rId8"/>
    <p:sldId id="341" r:id="rId9"/>
    <p:sldId id="343" r:id="rId10"/>
    <p:sldId id="345" r:id="rId11"/>
    <p:sldId id="346" r:id="rId12"/>
    <p:sldId id="348" r:id="rId13"/>
    <p:sldId id="347" r:id="rId14"/>
    <p:sldId id="349" r:id="rId15"/>
    <p:sldId id="350" r:id="rId16"/>
    <p:sldId id="351" r:id="rId17"/>
    <p:sldId id="352" r:id="rId18"/>
    <p:sldId id="354" r:id="rId19"/>
    <p:sldId id="355" r:id="rId20"/>
    <p:sldId id="357" r:id="rId21"/>
    <p:sldId id="360" r:id="rId22"/>
    <p:sldId id="361" r:id="rId23"/>
    <p:sldId id="362" r:id="rId24"/>
    <p:sldId id="363" r:id="rId25"/>
    <p:sldId id="364" r:id="rId26"/>
    <p:sldId id="365" r:id="rId27"/>
    <p:sldId id="366" r:id="rId28"/>
    <p:sldId id="367" r:id="rId29"/>
    <p:sldId id="369" r:id="rId30"/>
    <p:sldId id="370" r:id="rId31"/>
    <p:sldId id="371" r:id="rId3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Relationship Id="rId9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5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35924-3199-41D5-9367-0A1D1EAA6E7A}" type="datetimeFigureOut">
              <a:rPr kumimoji="1" lang="ja-JP" altLang="en-US" smtClean="0"/>
              <a:t>2013/1/18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B8AC3D-656E-458B-A1FD-F6C14A029B88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B8AC3D-656E-458B-A1FD-F6C14A029B88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B8AC3D-656E-458B-A1FD-F6C14A029B88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正方形/長方形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正方形/長方形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正方形/長方形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正方形/長方形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角丸四角形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角丸四角形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正方形/長方形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2013/1/18</a:t>
            </a:fld>
            <a:endParaRPr kumimoji="1" lang="ja-JP" altLang="en-US" dirty="0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2013/1/18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2013/1/18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2013/1/18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6" name="日付プレースホル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B3A43C2-D67C-47D9-9A88-2AC65A8EBDBC}" type="datetimeFigureOut">
              <a:rPr kumimoji="1" lang="ja-JP" altLang="en-US" smtClean="0"/>
              <a:pPr/>
              <a:t>2013/1/18</a:t>
            </a:fld>
            <a:endParaRPr kumimoji="1" lang="ja-JP" altLang="en-US" dirty="0"/>
          </a:p>
        </p:txBody>
      </p:sp>
      <p:sp>
        <p:nvSpPr>
          <p:cNvPr id="27" name="スライド番号プレースホル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28" name="フッター プレースホル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2013/1/18</a:t>
            </a:fld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2013/1/18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2013/1/18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dirty="0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2013/1/18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2013/1/18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2013/1/18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正方形/長方形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正方形/長方形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角丸四角形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角丸四角形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正方形/長方形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正方形/長方形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正方形/長方形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正方形/長方形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正方形/長方形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正方形/長方形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B3A43C2-D67C-47D9-9A88-2AC65A8EBDBC}" type="datetimeFigureOut">
              <a:rPr kumimoji="1" lang="ja-JP" altLang="en-US" smtClean="0"/>
              <a:pPr/>
              <a:t>2013/1/18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1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5.bin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8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2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9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31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8.bin"/><Relationship Id="rId5" Type="http://schemas.openxmlformats.org/officeDocument/2006/relationships/oleObject" Target="../embeddings/oleObject37.bin"/><Relationship Id="rId4" Type="http://schemas.openxmlformats.org/officeDocument/2006/relationships/oleObject" Target="../embeddings/oleObject36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0" y="2132856"/>
            <a:ext cx="9144000" cy="1595041"/>
          </a:xfrm>
        </p:spPr>
        <p:txBody>
          <a:bodyPr/>
          <a:lstStyle/>
          <a:p>
            <a:r>
              <a:rPr lang="ja-JP" altLang="en-US" dirty="0" smtClean="0"/>
              <a:t>マンガでわかる統計学</a:t>
            </a:r>
            <a:r>
              <a:rPr lang="en-US" altLang="ja-JP" dirty="0" smtClean="0"/>
              <a:t>[</a:t>
            </a:r>
            <a:r>
              <a:rPr lang="ja-JP" altLang="en-US" dirty="0" smtClean="0"/>
              <a:t>回帰分析編</a:t>
            </a:r>
            <a:r>
              <a:rPr lang="en-US" altLang="ja-JP" dirty="0" smtClean="0"/>
              <a:t>]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4953000" cy="1752600"/>
          </a:xfrm>
        </p:spPr>
        <p:txBody>
          <a:bodyPr/>
          <a:lstStyle/>
          <a:p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回</a:t>
            </a:r>
            <a:r>
              <a:rPr lang="ja-JP" altLang="en-US" dirty="0" smtClean="0"/>
              <a:t>　</a:t>
            </a:r>
            <a:r>
              <a:rPr kumimoji="1" lang="en-US" altLang="ja-JP" dirty="0" smtClean="0"/>
              <a:t>1/18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en-US" altLang="ja-JP" dirty="0" smtClean="0"/>
              <a:t>60151045</a:t>
            </a:r>
            <a:r>
              <a:rPr kumimoji="1" lang="ja-JP" altLang="en-US" dirty="0" smtClean="0"/>
              <a:t>　松本　明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◆第</a:t>
            </a:r>
            <a:r>
              <a:rPr lang="en-US" altLang="ja-JP" sz="4000" dirty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3</a:t>
            </a:r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章◆</a:t>
            </a:r>
            <a:endParaRPr kumimoji="1" lang="ja-JP" altLang="en-US" sz="4000" dirty="0">
              <a:ln w="12700">
                <a:solidFill>
                  <a:schemeClr val="tx1"/>
                </a:solidFill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テキスト プレースホルダ 5"/>
          <p:cNvSpPr>
            <a:spLocks noGrp="1"/>
          </p:cNvSpPr>
          <p:nvPr>
            <p:ph type="body" idx="1"/>
          </p:nvPr>
        </p:nvSpPr>
        <p:spPr>
          <a:xfrm>
            <a:off x="467544" y="3367088"/>
            <a:ext cx="8027169" cy="1509712"/>
          </a:xfrm>
        </p:spPr>
        <p:txBody>
          <a:bodyPr>
            <a:normAutofit/>
          </a:bodyPr>
          <a:lstStyle/>
          <a:p>
            <a:pPr algn="ctr"/>
            <a:r>
              <a:rPr lang="ja-JP" alt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重回帰分析</a:t>
            </a:r>
            <a:endParaRPr kumimoji="1" lang="ja-JP" altLang="en-US" sz="40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/>
          <a:lstStyle/>
          <a:p>
            <a:r>
              <a:rPr lang="ja-JP" altLang="en-US" dirty="0" smtClean="0"/>
              <a:t>カザミベーカリーのデータ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395536" y="2060848"/>
          <a:ext cx="822960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お店の面積</a:t>
                      </a:r>
                      <a:r>
                        <a:rPr kumimoji="1" lang="en-US" altLang="ja-JP" dirty="0" smtClean="0"/>
                        <a:t>(</a:t>
                      </a:r>
                      <a:r>
                        <a:rPr kumimoji="1" lang="ja-JP" altLang="en-US" dirty="0" smtClean="0"/>
                        <a:t>坪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最寄駅からの距離</a:t>
                      </a:r>
                      <a:r>
                        <a:rPr kumimoji="1" lang="en-US" altLang="ja-JP" dirty="0" smtClean="0"/>
                        <a:t>(m)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１ヶ月の売上額</a:t>
                      </a:r>
                      <a:r>
                        <a:rPr kumimoji="1" lang="en-US" altLang="ja-JP" dirty="0" smtClean="0"/>
                        <a:t>(</a:t>
                      </a:r>
                      <a:r>
                        <a:rPr kumimoji="1" lang="ja-JP" altLang="en-US" dirty="0" smtClean="0"/>
                        <a:t>万円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夢の丘本店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80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469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寺井駅ビル店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366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曽根店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371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橋本通り店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208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桔梗町店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246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郵便局前店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230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297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水道町駅前店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363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六条駅ビル店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9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436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若葉川沿い店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6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330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198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美里店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9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180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364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重回帰分析の流れ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683568" y="2276872"/>
            <a:ext cx="8229600" cy="4325112"/>
          </a:xfrm>
        </p:spPr>
        <p:txBody>
          <a:bodyPr/>
          <a:lstStyle/>
          <a:p>
            <a:pPr marL="624078" indent="-514350">
              <a:buFont typeface="+mj-ea"/>
              <a:buAutoNum type="circleNumDbPlain"/>
            </a:pPr>
            <a:r>
              <a:rPr kumimoji="1" lang="ja-JP" altLang="en-US" dirty="0" smtClean="0"/>
              <a:t>そもそも重回帰式を求める意義があるかどうかを検討するために、説明変数と目的変数の点グラフを描く</a:t>
            </a:r>
            <a:endParaRPr kumimoji="1" lang="en-US" altLang="ja-JP" dirty="0" smtClean="0"/>
          </a:p>
          <a:p>
            <a:pPr marL="624078" indent="-514350">
              <a:buFont typeface="+mj-ea"/>
              <a:buAutoNum type="circleNumDbPlain"/>
            </a:pPr>
            <a:endParaRPr kumimoji="1" lang="en-US" altLang="ja-JP" dirty="0" smtClean="0"/>
          </a:p>
          <a:p>
            <a:pPr marL="624078" indent="-514350">
              <a:buFont typeface="+mj-ea"/>
              <a:buAutoNum type="circleNumDbPlain"/>
            </a:pPr>
            <a:r>
              <a:rPr lang="ja-JP" altLang="en-US" dirty="0" smtClean="0"/>
              <a:t>重回帰式を求める</a:t>
            </a:r>
            <a:endParaRPr lang="en-US" altLang="ja-JP" dirty="0" smtClean="0"/>
          </a:p>
          <a:p>
            <a:pPr marL="624078" indent="-514350">
              <a:buFont typeface="+mj-ea"/>
              <a:buAutoNum type="circleNumDbPlain"/>
            </a:pPr>
            <a:endParaRPr kumimoji="1" lang="en-US" altLang="ja-JP" dirty="0" smtClean="0"/>
          </a:p>
          <a:p>
            <a:pPr marL="624078" indent="-514350">
              <a:buFont typeface="+mj-ea"/>
              <a:buAutoNum type="circleNumDbPlain"/>
            </a:pPr>
            <a:r>
              <a:rPr kumimoji="1" lang="ja-JP" altLang="en-US" dirty="0" smtClean="0"/>
              <a:t>重回帰式の精度を確認する</a:t>
            </a:r>
            <a:r>
              <a:rPr kumimoji="1" lang="en-US" altLang="ja-JP" dirty="0" smtClean="0"/>
              <a:t>	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5536" y="2276872"/>
            <a:ext cx="539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solidFill>
                  <a:srgbClr val="FF0000"/>
                </a:solidFill>
              </a:rPr>
              <a:t>済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95536" y="4005064"/>
            <a:ext cx="539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solidFill>
                  <a:srgbClr val="FF0000"/>
                </a:solidFill>
              </a:rPr>
              <a:t>済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95536" y="4941168"/>
            <a:ext cx="539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solidFill>
                  <a:srgbClr val="FF0000"/>
                </a:solidFill>
              </a:rPr>
              <a:t>済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重回帰分析の流れ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ea"/>
              <a:buAutoNum type="circleNumDbPlain" startAt="4"/>
            </a:pPr>
            <a:r>
              <a:rPr kumimoji="1" lang="ja-JP" altLang="en-US" dirty="0" smtClean="0"/>
              <a:t>「偏回帰係数の検定」をおこなう</a:t>
            </a:r>
            <a:endParaRPr kumimoji="1" lang="en-US" altLang="ja-JP" dirty="0" smtClean="0"/>
          </a:p>
          <a:p>
            <a:pPr marL="624078" indent="-514350">
              <a:buFont typeface="+mj-ea"/>
              <a:buAutoNum type="circleNumDbPlain" startAt="4"/>
            </a:pPr>
            <a:endParaRPr lang="en-US" altLang="ja-JP" dirty="0" smtClean="0"/>
          </a:p>
          <a:p>
            <a:pPr marL="624078" indent="-514350">
              <a:buFont typeface="+mj-ea"/>
              <a:buAutoNum type="circleNumDbPlain" startAt="4"/>
            </a:pPr>
            <a:endParaRPr lang="en-US" altLang="ja-JP" dirty="0" smtClean="0"/>
          </a:p>
          <a:p>
            <a:pPr marL="624078" indent="-514350">
              <a:buFont typeface="+mj-ea"/>
              <a:buAutoNum type="circleNumDbPlain" startAt="4"/>
            </a:pPr>
            <a:r>
              <a:rPr kumimoji="1" lang="ja-JP" altLang="en-US" dirty="0" smtClean="0"/>
              <a:t>母回帰　　　　　　　　　　　　　</a:t>
            </a:r>
            <a:r>
              <a:rPr lang="ja-JP" altLang="en-US" dirty="0" smtClean="0"/>
              <a:t>　　　　　</a:t>
            </a:r>
            <a:r>
              <a:rPr kumimoji="1" lang="ja-JP" altLang="en-US" dirty="0" smtClean="0"/>
              <a:t>を推定する</a:t>
            </a:r>
            <a:endParaRPr kumimoji="1" lang="en-US" altLang="ja-JP" dirty="0" smtClean="0"/>
          </a:p>
          <a:p>
            <a:pPr marL="624078" indent="-514350">
              <a:buFont typeface="+mj-ea"/>
              <a:buAutoNum type="circleNumDbPlain" startAt="4"/>
            </a:pPr>
            <a:endParaRPr lang="en-US" altLang="ja-JP" b="1" i="1" dirty="0" smtClean="0"/>
          </a:p>
          <a:p>
            <a:pPr marL="624078" indent="-514350">
              <a:buFont typeface="+mj-ea"/>
              <a:buAutoNum type="circleNumDbPlain" startAt="4"/>
            </a:pPr>
            <a:endParaRPr lang="en-US" altLang="ja-JP" b="1" i="1" dirty="0" smtClean="0"/>
          </a:p>
          <a:p>
            <a:pPr marL="624078" indent="-514350">
              <a:buFont typeface="+mj-ea"/>
              <a:buAutoNum type="circleNumDbPlain" startAt="4"/>
            </a:pPr>
            <a:r>
              <a:rPr kumimoji="1" lang="ja-JP" altLang="en-US" dirty="0" smtClean="0"/>
              <a:t>予測する</a:t>
            </a:r>
            <a:endParaRPr kumimoji="1" lang="en-US" altLang="ja-JP" dirty="0" smtClean="0"/>
          </a:p>
        </p:txBody>
      </p:sp>
      <p:graphicFrame>
        <p:nvGraphicFramePr>
          <p:cNvPr id="5" name="オブジェクト 4"/>
          <p:cNvGraphicFramePr>
            <a:graphicFrameLocks noChangeAspect="1"/>
          </p:cNvGraphicFramePr>
          <p:nvPr/>
        </p:nvGraphicFramePr>
        <p:xfrm>
          <a:off x="2195736" y="3573016"/>
          <a:ext cx="4536504" cy="721179"/>
        </p:xfrm>
        <a:graphic>
          <a:graphicData uri="http://schemas.openxmlformats.org/presentationml/2006/ole">
            <p:oleObj spid="_x0000_s154628" name="数式" r:id="rId3" imgW="1663700" imgH="241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重回帰式</a:t>
            </a:r>
            <a:endParaRPr kumimoji="1" lang="ja-JP" altLang="en-US" dirty="0"/>
          </a:p>
        </p:txBody>
      </p:sp>
      <p:graphicFrame>
        <p:nvGraphicFramePr>
          <p:cNvPr id="5" name="オブジェクト 4"/>
          <p:cNvGraphicFramePr>
            <a:graphicFrameLocks noChangeAspect="1"/>
          </p:cNvGraphicFramePr>
          <p:nvPr/>
        </p:nvGraphicFramePr>
        <p:xfrm>
          <a:off x="1259632" y="3429000"/>
          <a:ext cx="6696744" cy="948705"/>
        </p:xfrm>
        <a:graphic>
          <a:graphicData uri="http://schemas.openxmlformats.org/presentationml/2006/ole">
            <p:oleObj spid="_x0000_s194562" name="数式" r:id="rId3" imgW="1523339" imgH="215806" progId="Equation.3">
              <p:embed/>
            </p:oleObj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323528" y="4941168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１ヶ月の売上額</a:t>
            </a:r>
            <a:endParaRPr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5364088" y="494116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最寄駅からの距離</a:t>
            </a:r>
            <a:endParaRPr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3131840" y="494116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お店の面積</a:t>
            </a:r>
            <a:endParaRPr lang="ja-JP" altLang="en-US" dirty="0"/>
          </a:p>
        </p:txBody>
      </p:sp>
      <p:cxnSp>
        <p:nvCxnSpPr>
          <p:cNvPr id="10" name="直線矢印コネクタ 9"/>
          <p:cNvCxnSpPr/>
          <p:nvPr/>
        </p:nvCxnSpPr>
        <p:spPr>
          <a:xfrm flipV="1">
            <a:off x="1547664" y="429309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 flipV="1">
            <a:off x="3707904" y="429309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/>
          <p:nvPr/>
        </p:nvCxnSpPr>
        <p:spPr>
          <a:xfrm flipV="1">
            <a:off x="5724128" y="429309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仮説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重回帰分析を行うためには、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endParaRPr lang="en-US" altLang="ja-JP" dirty="0" smtClean="0"/>
          </a:p>
          <a:p>
            <a:pPr>
              <a:buNone/>
            </a:pPr>
            <a:r>
              <a:rPr lang="en-US" altLang="ja-JP" dirty="0"/>
              <a:t> </a:t>
            </a:r>
            <a:r>
              <a:rPr lang="ja-JP" altLang="en-US" dirty="0" smtClean="0"/>
              <a:t>という仮説が成立していると前向きに信じた上で分析する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テキスト ボックス 3"/>
              <p:cNvSpPr txBox="1"/>
              <p:nvPr/>
            </p:nvSpPr>
            <p:spPr>
              <a:xfrm>
                <a:off x="899592" y="2996952"/>
                <a:ext cx="7200800" cy="1815882"/>
              </a:xfrm>
              <a:prstGeom prst="rect">
                <a:avLst/>
              </a:prstGeom>
              <a:ln w="38100"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kumimoji="1" lang="ja-JP" altLang="en-US" sz="2800" dirty="0" smtClean="0"/>
                  <a:t>「</a:t>
                </a:r>
                <a:r>
                  <a:rPr lang="ja-JP" altLang="en-US" sz="2800" dirty="0"/>
                  <a:t>お店の面積</a:t>
                </a:r>
                <a:r>
                  <a:rPr kumimoji="1" lang="ja-JP" altLang="en-US" sz="2800" dirty="0" smtClean="0"/>
                  <a:t>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ja-JP" sz="2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altLang="ja-JP" sz="2800" i="1">
                        <a:latin typeface="Cambria Math"/>
                      </a:rPr>
                      <m:t> </m:t>
                    </m:r>
                  </m:oMath>
                </a14:m>
                <a:r>
                  <a:rPr lang="ja-JP" altLang="en-US" sz="2800" dirty="0" smtClean="0"/>
                  <a:t>坪で最寄り駅からの距離が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ja-JP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1" lang="en-US" altLang="ja-JP" sz="2800" dirty="0" smtClean="0"/>
                  <a:t>m</a:t>
                </a:r>
                <a:r>
                  <a:rPr kumimoji="1" lang="ja-JP" altLang="en-US" sz="2800" dirty="0" smtClean="0"/>
                  <a:t>の場合の１ヶ月の売上額」</a:t>
                </a:r>
                <a:r>
                  <a:rPr kumimoji="1" lang="ja-JP" altLang="en-US" sz="2800" dirty="0" smtClean="0"/>
                  <a:t>は、平均</a:t>
                </a:r>
                <a:r>
                  <a:rPr kumimoji="1" lang="ja-JP" altLang="en-US" sz="2800" dirty="0" smtClean="0"/>
                  <a:t>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1" lang="en-US" altLang="ja-JP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kumimoji="1" lang="en-US" altLang="ja-JP" sz="2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kumimoji="1" lang="en-US" altLang="ja-JP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kumimoji="1" lang="en-US" altLang="ja-JP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kumimoji="1" lang="en-US" altLang="ja-JP" sz="2800" b="0" i="1" smtClean="0">
                        <a:latin typeface="Cambria Math"/>
                      </a:rPr>
                      <m:t>+</m:t>
                    </m:r>
                    <m:r>
                      <a:rPr kumimoji="1" lang="en-US" altLang="ja-JP" sz="28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kumimoji="1" lang="ja-JP" altLang="en-US" sz="2800" dirty="0" smtClean="0"/>
                  <a:t>で</a:t>
                </a:r>
                <a:r>
                  <a:rPr kumimoji="1" lang="ja-JP" altLang="en-US" sz="2800" dirty="0" smtClean="0"/>
                  <a:t>標準偏差が</a:t>
                </a:r>
                <a:r>
                  <a:rPr kumimoji="1" lang="en-US" altLang="ja-JP" sz="2800" i="1" dirty="0" smtClean="0"/>
                  <a:t>σ</a:t>
                </a:r>
                <a:r>
                  <a:rPr kumimoji="1" lang="ja-JP" altLang="en-US" sz="2800" dirty="0" smtClean="0"/>
                  <a:t>の正規分布にしたがう</a:t>
                </a:r>
                <a:endParaRPr kumimoji="1" lang="ja-JP" altLang="en-US" sz="2800" i="1" dirty="0"/>
              </a:p>
            </p:txBody>
          </p:sp>
        </mc:Choice>
        <mc:Fallback>
          <p:sp>
            <p:nvSpPr>
              <p:cNvPr id="4" name="テキスト ボックス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996952"/>
                <a:ext cx="7200800" cy="181588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516" t="-2961" b="-6250"/>
                </a:stretch>
              </a:blipFill>
              <a:ln w="3810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9551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重回帰分析の流れ</a:t>
            </a:r>
            <a:endParaRPr kumimoji="1" lang="ja-JP" altLang="en-US" dirty="0"/>
          </a:p>
        </p:txBody>
      </p:sp>
      <p:sp>
        <p:nvSpPr>
          <p:cNvPr id="18" name="コンテンツ プレースホルダ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ea"/>
              <a:buAutoNum type="circleNumDbPlain" startAt="4"/>
            </a:pPr>
            <a:r>
              <a:rPr lang="ja-JP" altLang="en-US" dirty="0" smtClean="0"/>
              <a:t>「偏回帰係数の検定」をおこなう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　　　ということが統計学的にわかっている</a:t>
            </a:r>
            <a:endParaRPr kumimoji="1" lang="ja-JP" altLang="en-US" dirty="0"/>
          </a:p>
        </p:txBody>
      </p:sp>
      <p:grpSp>
        <p:nvGrpSpPr>
          <p:cNvPr id="16" name="グループ化 15"/>
          <p:cNvGrpSpPr/>
          <p:nvPr/>
        </p:nvGrpSpPr>
        <p:grpSpPr>
          <a:xfrm>
            <a:off x="683568" y="2852936"/>
            <a:ext cx="7704856" cy="2979602"/>
            <a:chOff x="683568" y="2348880"/>
            <a:chExt cx="7704856" cy="2979602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683568" y="2348880"/>
              <a:ext cx="7704856" cy="2954655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2400" dirty="0" smtClean="0"/>
                <a:t>求められた回帰式</a:t>
              </a:r>
              <a:r>
                <a:rPr lang="ja-JP" altLang="en-US" sz="2400" dirty="0" smtClean="0"/>
                <a:t>が</a:t>
              </a:r>
              <a:endParaRPr lang="en-US" altLang="ja-JP" sz="2400" dirty="0" smtClean="0"/>
            </a:p>
            <a:p>
              <a:r>
                <a:rPr lang="ja-JP" altLang="en-US" sz="2400" dirty="0" smtClean="0"/>
                <a:t>　　　　　　　　　　　　　　　</a:t>
              </a:r>
              <a:r>
                <a:rPr lang="ja-JP" altLang="en-US" sz="2400" dirty="0" err="1" smtClean="0"/>
                <a:t>だった</a:t>
              </a:r>
              <a:r>
                <a:rPr lang="ja-JP" altLang="en-US" sz="2400" dirty="0" smtClean="0"/>
                <a:t>場合は</a:t>
              </a:r>
              <a:endParaRPr lang="en-US" altLang="ja-JP" sz="2400" dirty="0" smtClean="0"/>
            </a:p>
            <a:p>
              <a:r>
                <a:rPr lang="ja-JP" altLang="en-US" sz="2400" dirty="0" smtClean="0"/>
                <a:t>・　は　</a:t>
              </a:r>
              <a:r>
                <a:rPr lang="ja-JP" altLang="en-US" sz="2400" dirty="0" err="1" smtClean="0"/>
                <a:t>ぐらい</a:t>
              </a:r>
              <a:endParaRPr lang="en-US" altLang="ja-JP" sz="2400" dirty="0" smtClean="0"/>
            </a:p>
            <a:p>
              <a:r>
                <a:rPr lang="ja-JP" altLang="en-US" sz="2400" dirty="0" smtClean="0"/>
                <a:t>・　は　</a:t>
              </a:r>
              <a:r>
                <a:rPr lang="ja-JP" altLang="en-US" sz="2400" dirty="0" err="1" smtClean="0"/>
                <a:t>ぐらい</a:t>
              </a:r>
              <a:endParaRPr lang="en-US" altLang="ja-JP" sz="2400" dirty="0" smtClean="0"/>
            </a:p>
            <a:p>
              <a:r>
                <a:rPr lang="ja-JP" altLang="en-US" sz="2400" dirty="0" smtClean="0"/>
                <a:t>・　は　</a:t>
              </a:r>
              <a:r>
                <a:rPr lang="ja-JP" altLang="en-US" sz="2400" dirty="0" err="1" smtClean="0"/>
                <a:t>ぐらい</a:t>
              </a:r>
              <a:endParaRPr lang="en-US" altLang="ja-JP" sz="2400" dirty="0" smtClean="0"/>
            </a:p>
            <a:p>
              <a:endParaRPr lang="en-US" altLang="ja-JP" sz="2400" dirty="0" smtClean="0"/>
            </a:p>
            <a:p>
              <a:r>
                <a:rPr lang="ja-JP" altLang="en-US" sz="2400" dirty="0" smtClean="0"/>
                <a:t>・　は　　　　　　　　　　　　　　　　　　</a:t>
              </a:r>
              <a:r>
                <a:rPr lang="ja-JP" altLang="en-US" sz="2400" dirty="0" err="1" smtClean="0"/>
                <a:t>ぐらい</a:t>
              </a:r>
              <a:endParaRPr lang="en-US" altLang="ja-JP" sz="2400" dirty="0" smtClean="0"/>
            </a:p>
            <a:p>
              <a:endParaRPr kumimoji="1" lang="ja-JP" altLang="en-US" dirty="0"/>
            </a:p>
          </p:txBody>
        </p:sp>
        <p:graphicFrame>
          <p:nvGraphicFramePr>
            <p:cNvPr id="4" name="オブジェクト 3"/>
            <p:cNvGraphicFramePr>
              <a:graphicFrameLocks noChangeAspect="1"/>
            </p:cNvGraphicFramePr>
            <p:nvPr/>
          </p:nvGraphicFramePr>
          <p:xfrm>
            <a:off x="971600" y="2996952"/>
            <a:ext cx="376932" cy="578506"/>
          </p:xfrm>
          <a:graphic>
            <a:graphicData uri="http://schemas.openxmlformats.org/presentationml/2006/ole">
              <p:oleObj spid="_x0000_s193538" name="数式" r:id="rId3" imgW="177480" imgH="215640" progId="Equation.3">
                <p:embed/>
              </p:oleObj>
            </a:graphicData>
          </a:graphic>
        </p:graphicFrame>
        <p:graphicFrame>
          <p:nvGraphicFramePr>
            <p:cNvPr id="193539" name="Object 3"/>
            <p:cNvGraphicFramePr>
              <a:graphicFrameLocks noChangeAspect="1"/>
            </p:cNvGraphicFramePr>
            <p:nvPr/>
          </p:nvGraphicFramePr>
          <p:xfrm>
            <a:off x="1691680" y="2996952"/>
            <a:ext cx="322262" cy="577850"/>
          </p:xfrm>
          <a:graphic>
            <a:graphicData uri="http://schemas.openxmlformats.org/presentationml/2006/ole">
              <p:oleObj spid="_x0000_s193539" name="数式" r:id="rId4" imgW="152280" imgH="215640" progId="Equation.3">
                <p:embed/>
              </p:oleObj>
            </a:graphicData>
          </a:graphic>
        </p:graphicFrame>
        <p:graphicFrame>
          <p:nvGraphicFramePr>
            <p:cNvPr id="193540" name="Object 4"/>
            <p:cNvGraphicFramePr>
              <a:graphicFrameLocks noChangeAspect="1"/>
            </p:cNvGraphicFramePr>
            <p:nvPr/>
          </p:nvGraphicFramePr>
          <p:xfrm>
            <a:off x="2195736" y="2636912"/>
            <a:ext cx="2392362" cy="577850"/>
          </p:xfrm>
          <a:graphic>
            <a:graphicData uri="http://schemas.openxmlformats.org/presentationml/2006/ole">
              <p:oleObj spid="_x0000_s193540" name="数式" r:id="rId5" imgW="1130040" imgH="215640" progId="Equation.3">
                <p:embed/>
              </p:oleObj>
            </a:graphicData>
          </a:graphic>
        </p:graphicFrame>
        <p:graphicFrame>
          <p:nvGraphicFramePr>
            <p:cNvPr id="193542" name="Object 6"/>
            <p:cNvGraphicFramePr>
              <a:graphicFrameLocks noChangeAspect="1"/>
            </p:cNvGraphicFramePr>
            <p:nvPr/>
          </p:nvGraphicFramePr>
          <p:xfrm>
            <a:off x="971600" y="3356992"/>
            <a:ext cx="403225" cy="577850"/>
          </p:xfrm>
          <a:graphic>
            <a:graphicData uri="http://schemas.openxmlformats.org/presentationml/2006/ole">
              <p:oleObj spid="_x0000_s193542" name="数式" r:id="rId6" imgW="190440" imgH="215640" progId="Equation.3">
                <p:embed/>
              </p:oleObj>
            </a:graphicData>
          </a:graphic>
        </p:graphicFrame>
        <p:graphicFrame>
          <p:nvGraphicFramePr>
            <p:cNvPr id="193543" name="Object 7"/>
            <p:cNvGraphicFramePr>
              <a:graphicFrameLocks noChangeAspect="1"/>
            </p:cNvGraphicFramePr>
            <p:nvPr/>
          </p:nvGraphicFramePr>
          <p:xfrm>
            <a:off x="1691680" y="3284984"/>
            <a:ext cx="376238" cy="577850"/>
          </p:xfrm>
          <a:graphic>
            <a:graphicData uri="http://schemas.openxmlformats.org/presentationml/2006/ole">
              <p:oleObj spid="_x0000_s193543" name="数式" r:id="rId7" imgW="177480" imgH="215640" progId="Equation.3">
                <p:embed/>
              </p:oleObj>
            </a:graphicData>
          </a:graphic>
        </p:graphicFrame>
        <p:graphicFrame>
          <p:nvGraphicFramePr>
            <p:cNvPr id="193544" name="Object 8"/>
            <p:cNvGraphicFramePr>
              <a:graphicFrameLocks noChangeAspect="1"/>
            </p:cNvGraphicFramePr>
            <p:nvPr/>
          </p:nvGraphicFramePr>
          <p:xfrm>
            <a:off x="1043608" y="3789040"/>
            <a:ext cx="322262" cy="442913"/>
          </p:xfrm>
          <a:graphic>
            <a:graphicData uri="http://schemas.openxmlformats.org/presentationml/2006/ole">
              <p:oleObj spid="_x0000_s193544" name="数式" r:id="rId8" imgW="152280" imgH="164880" progId="Equation.3">
                <p:embed/>
              </p:oleObj>
            </a:graphicData>
          </a:graphic>
        </p:graphicFrame>
        <p:graphicFrame>
          <p:nvGraphicFramePr>
            <p:cNvPr id="193545" name="Object 9"/>
            <p:cNvGraphicFramePr>
              <a:graphicFrameLocks noChangeAspect="1"/>
            </p:cNvGraphicFramePr>
            <p:nvPr/>
          </p:nvGraphicFramePr>
          <p:xfrm>
            <a:off x="1691680" y="3789040"/>
            <a:ext cx="268288" cy="476250"/>
          </p:xfrm>
          <a:graphic>
            <a:graphicData uri="http://schemas.openxmlformats.org/presentationml/2006/ole">
              <p:oleObj spid="_x0000_s193545" name="数式" r:id="rId9" imgW="126720" imgH="177480" progId="Equation.3">
                <p:embed/>
              </p:oleObj>
            </a:graphicData>
          </a:graphic>
        </p:graphicFrame>
        <p:graphicFrame>
          <p:nvGraphicFramePr>
            <p:cNvPr id="193546" name="Object 10"/>
            <p:cNvGraphicFramePr>
              <a:graphicFrameLocks noChangeAspect="1"/>
            </p:cNvGraphicFramePr>
            <p:nvPr/>
          </p:nvGraphicFramePr>
          <p:xfrm>
            <a:off x="1043608" y="4581128"/>
            <a:ext cx="322262" cy="374650"/>
          </p:xfrm>
          <a:graphic>
            <a:graphicData uri="http://schemas.openxmlformats.org/presentationml/2006/ole">
              <p:oleObj spid="_x0000_s193546" name="数式" r:id="rId10" imgW="152280" imgH="139680" progId="Equation.3">
                <p:embed/>
              </p:oleObj>
            </a:graphicData>
          </a:graphic>
        </p:graphicFrame>
        <p:graphicFrame>
          <p:nvGraphicFramePr>
            <p:cNvPr id="193547" name="Object 11"/>
            <p:cNvGraphicFramePr>
              <a:graphicFrameLocks noChangeAspect="1"/>
            </p:cNvGraphicFramePr>
            <p:nvPr/>
          </p:nvGraphicFramePr>
          <p:xfrm>
            <a:off x="1691680" y="4221088"/>
            <a:ext cx="5616624" cy="1107394"/>
          </p:xfrm>
          <a:graphic>
            <a:graphicData uri="http://schemas.openxmlformats.org/presentationml/2006/ole">
              <p:oleObj spid="_x0000_s193547" name="数式" r:id="rId11" imgW="2336760" imgH="457200" progId="Equation.3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377370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683568" y="1484784"/>
            <a:ext cx="8229600" cy="4325112"/>
          </a:xfrm>
        </p:spPr>
        <p:txBody>
          <a:bodyPr/>
          <a:lstStyle/>
          <a:p>
            <a:r>
              <a:rPr kumimoji="1" lang="ja-JP" altLang="en-US" dirty="0" smtClean="0"/>
              <a:t>　は４１</a:t>
            </a:r>
            <a:r>
              <a:rPr kumimoji="1" lang="en-US" altLang="ja-JP" dirty="0" smtClean="0"/>
              <a:t>.</a:t>
            </a:r>
            <a:r>
              <a:rPr kumimoji="1" lang="ja-JP" altLang="en-US" dirty="0" smtClean="0"/>
              <a:t>５ぐらい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　は－０</a:t>
            </a:r>
            <a:r>
              <a:rPr kumimoji="1" lang="en-US" altLang="ja-JP" dirty="0" smtClean="0"/>
              <a:t>.</a:t>
            </a:r>
            <a:r>
              <a:rPr kumimoji="1" lang="ja-JP" altLang="en-US" dirty="0" smtClean="0"/>
              <a:t>３ぐらい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　は６５</a:t>
            </a:r>
            <a:r>
              <a:rPr kumimoji="1" lang="en-US" altLang="ja-JP" dirty="0" smtClean="0"/>
              <a:t>.</a:t>
            </a:r>
            <a:r>
              <a:rPr lang="ja-JP" altLang="en-US" dirty="0" smtClean="0"/>
              <a:t>３</a:t>
            </a:r>
            <a:r>
              <a:rPr kumimoji="1" lang="ja-JP" altLang="en-US" dirty="0" smtClean="0"/>
              <a:t>ぐらい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　は　　　　　　　　　</a:t>
            </a:r>
            <a:r>
              <a:rPr kumimoji="1" lang="ja-JP" altLang="en-US" dirty="0" err="1" smtClean="0"/>
              <a:t>ぐらい</a:t>
            </a:r>
            <a:endParaRPr kumimoji="1" lang="ja-JP" altLang="en-US" dirty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1053952" y="1440224"/>
          <a:ext cx="376932" cy="578506"/>
        </p:xfrm>
        <a:graphic>
          <a:graphicData uri="http://schemas.openxmlformats.org/presentationml/2006/ole">
            <p:oleObj spid="_x0000_s195586" name="数式" r:id="rId3" imgW="177480" imgH="215640" progId="Equation.3">
              <p:embed/>
            </p:oleObj>
          </a:graphicData>
        </a:graphic>
      </p:graphicFrame>
      <p:graphicFrame>
        <p:nvGraphicFramePr>
          <p:cNvPr id="5" name="オブジェクト 4"/>
          <p:cNvGraphicFramePr>
            <a:graphicFrameLocks noChangeAspect="1"/>
          </p:cNvGraphicFramePr>
          <p:nvPr/>
        </p:nvGraphicFramePr>
        <p:xfrm>
          <a:off x="1053952" y="2376328"/>
          <a:ext cx="403225" cy="579437"/>
        </p:xfrm>
        <a:graphic>
          <a:graphicData uri="http://schemas.openxmlformats.org/presentationml/2006/ole">
            <p:oleObj spid="_x0000_s195587" name="数式" r:id="rId4" imgW="190440" imgH="215640" progId="Equation.3">
              <p:embed/>
            </p:oleObj>
          </a:graphicData>
        </a:graphic>
      </p:graphicFrame>
      <p:graphicFrame>
        <p:nvGraphicFramePr>
          <p:cNvPr id="6" name="オブジェクト 5"/>
          <p:cNvGraphicFramePr>
            <a:graphicFrameLocks noChangeAspect="1"/>
          </p:cNvGraphicFramePr>
          <p:nvPr/>
        </p:nvGraphicFramePr>
        <p:xfrm>
          <a:off x="1125960" y="3384440"/>
          <a:ext cx="322262" cy="442913"/>
        </p:xfrm>
        <a:graphic>
          <a:graphicData uri="http://schemas.openxmlformats.org/presentationml/2006/ole">
            <p:oleObj spid="_x0000_s195588" name="数式" r:id="rId5" imgW="152280" imgH="164880" progId="Equation.3">
              <p:embed/>
            </p:oleObj>
          </a:graphicData>
        </a:graphic>
      </p:graphicFrame>
      <p:graphicFrame>
        <p:nvGraphicFramePr>
          <p:cNvPr id="7" name="オブジェクト 6"/>
          <p:cNvGraphicFramePr>
            <a:graphicFrameLocks noChangeAspect="1"/>
          </p:cNvGraphicFramePr>
          <p:nvPr/>
        </p:nvGraphicFramePr>
        <p:xfrm>
          <a:off x="1125960" y="4824600"/>
          <a:ext cx="322262" cy="374650"/>
        </p:xfrm>
        <a:graphic>
          <a:graphicData uri="http://schemas.openxmlformats.org/presentationml/2006/ole">
            <p:oleObj spid="_x0000_s195589" name="数式" r:id="rId6" imgW="152280" imgH="139680" progId="Equation.3">
              <p:embed/>
            </p:oleObj>
          </a:graphicData>
        </a:graphic>
      </p:graphicFrame>
      <p:graphicFrame>
        <p:nvGraphicFramePr>
          <p:cNvPr id="8" name="オブジェクト 7"/>
          <p:cNvGraphicFramePr>
            <a:graphicFrameLocks noChangeAspect="1"/>
          </p:cNvGraphicFramePr>
          <p:nvPr/>
        </p:nvGraphicFramePr>
        <p:xfrm>
          <a:off x="1918048" y="4392552"/>
          <a:ext cx="3024336" cy="1192213"/>
        </p:xfrm>
        <a:graphic>
          <a:graphicData uri="http://schemas.openxmlformats.org/presentationml/2006/ole">
            <p:oleObj spid="_x0000_s195590" name="数式" r:id="rId7" imgW="113004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偏回帰係数の検定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r>
              <a:rPr kumimoji="1" lang="ja-JP" altLang="en-US" dirty="0" smtClean="0"/>
              <a:t>「偏回帰係数の検定」には回帰分析とは異なり、</a:t>
            </a:r>
            <a:endParaRPr kumimoji="1" lang="en-US" altLang="ja-JP" dirty="0" smtClean="0"/>
          </a:p>
          <a:p>
            <a:pPr>
              <a:buFont typeface="Wingdings" pitchFamily="2" charset="2"/>
              <a:buChar char="Ø"/>
            </a:pPr>
            <a:r>
              <a:rPr kumimoji="1" lang="ja-JP" altLang="en-US" dirty="0" smtClean="0"/>
              <a:t>「偏回帰係数を包括的に検討する検定」</a:t>
            </a:r>
            <a:endParaRPr kumimoji="1" lang="en-US" altLang="ja-JP" dirty="0" smtClean="0"/>
          </a:p>
          <a:p>
            <a:pPr>
              <a:buFont typeface="Wingdings" pitchFamily="2" charset="2"/>
              <a:buChar char="Ø"/>
            </a:pPr>
            <a:endParaRPr kumimoji="1" lang="en-US" altLang="ja-JP" dirty="0" smtClean="0"/>
          </a:p>
          <a:p>
            <a:pPr>
              <a:buFont typeface="Wingdings" pitchFamily="2" charset="2"/>
              <a:buChar char="Ø"/>
            </a:pPr>
            <a:r>
              <a:rPr kumimoji="1" lang="ja-JP" altLang="en-US" dirty="0" smtClean="0"/>
              <a:t>「偏回帰係数を個別に検討する検定」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</a:t>
            </a:r>
            <a:r>
              <a:rPr kumimoji="1" lang="ja-JP" altLang="en-US" dirty="0" smtClean="0"/>
              <a:t>の二種類がある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偏</a:t>
            </a:r>
            <a:r>
              <a:rPr lang="ja-JP" altLang="en-US" dirty="0" smtClean="0"/>
              <a:t>回帰係数を包括的に検討する</a:t>
            </a:r>
            <a:r>
              <a:rPr lang="ja-JP" altLang="en-US" dirty="0" smtClean="0"/>
              <a:t>検定</a:t>
            </a:r>
            <a:endParaRPr kumimoji="1" lang="ja-JP" altLang="en-US" dirty="0"/>
          </a:p>
        </p:txBody>
      </p:sp>
      <p:pic>
        <p:nvPicPr>
          <p:cNvPr id="1966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15" y="2708920"/>
            <a:ext cx="8671565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偏</a:t>
            </a:r>
            <a:r>
              <a:rPr lang="ja-JP" altLang="en-US" dirty="0" smtClean="0"/>
              <a:t>回帰係数を包括的に検討する</a:t>
            </a:r>
            <a:r>
              <a:rPr lang="ja-JP" altLang="en-US" dirty="0" smtClean="0"/>
              <a:t>検定</a:t>
            </a:r>
            <a:endParaRPr kumimoji="1"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197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057822"/>
            <a:ext cx="8784976" cy="453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偏</a:t>
            </a:r>
            <a:r>
              <a:rPr lang="ja-JP" altLang="en-US" dirty="0" smtClean="0"/>
              <a:t>回帰係数を包括的に検討する</a:t>
            </a:r>
            <a:r>
              <a:rPr lang="ja-JP" altLang="en-US" dirty="0" smtClean="0"/>
              <a:t>検定</a:t>
            </a:r>
            <a:endParaRPr kumimoji="1"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1986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20888"/>
            <a:ext cx="8964488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偏回帰係数を個別に検討する検定</a:t>
            </a:r>
            <a:endParaRPr kumimoji="1" lang="ja-JP" altLang="en-US" dirty="0"/>
          </a:p>
        </p:txBody>
      </p:sp>
      <p:pic>
        <p:nvPicPr>
          <p:cNvPr id="199682" name="Picture 2"/>
          <p:cNvPicPr>
            <a:picLocks noChangeAspect="1" noChangeArrowheads="1"/>
          </p:cNvPicPr>
          <p:nvPr/>
        </p:nvPicPr>
        <p:blipFill>
          <a:blip r:embed="rId2" cstate="print"/>
          <a:srcRect t="2313"/>
          <a:stretch>
            <a:fillRect/>
          </a:stretch>
        </p:blipFill>
        <p:spPr bwMode="auto">
          <a:xfrm rot="-60000">
            <a:off x="324153" y="2636503"/>
            <a:ext cx="8568952" cy="3024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正方形/長方形 4"/>
          <p:cNvSpPr/>
          <p:nvPr/>
        </p:nvSpPr>
        <p:spPr>
          <a:xfrm>
            <a:off x="4283968" y="2420888"/>
            <a:ext cx="460851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偏回帰係数を個別に検討する検定</a:t>
            </a:r>
            <a:endParaRPr kumimoji="1" lang="ja-JP" altLang="en-US" dirty="0"/>
          </a:p>
        </p:txBody>
      </p:sp>
      <p:pic>
        <p:nvPicPr>
          <p:cNvPr id="200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032" y="2132856"/>
            <a:ext cx="861329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正方形/長方形 3"/>
          <p:cNvSpPr/>
          <p:nvPr/>
        </p:nvSpPr>
        <p:spPr>
          <a:xfrm>
            <a:off x="3383360" y="2060848"/>
            <a:ext cx="576064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偏回帰係数を個別に検討する検定</a:t>
            </a:r>
            <a:endParaRPr kumimoji="1" lang="ja-JP" altLang="en-US" dirty="0"/>
          </a:p>
        </p:txBody>
      </p:sp>
      <p:pic>
        <p:nvPicPr>
          <p:cNvPr id="201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76872"/>
            <a:ext cx="8657057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正方形/長方形 3"/>
          <p:cNvSpPr/>
          <p:nvPr/>
        </p:nvSpPr>
        <p:spPr>
          <a:xfrm>
            <a:off x="3923928" y="2204864"/>
            <a:ext cx="496855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5580112" y="2276872"/>
            <a:ext cx="3312368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重回帰分析の流れ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ea"/>
              <a:buAutoNum type="circleNumDbPlain" startAt="5"/>
            </a:pPr>
            <a:r>
              <a:rPr lang="ja-JP" altLang="en-US" dirty="0" smtClean="0"/>
              <a:t>母回帰　　　　　　　　　　　　　　　　　　を推定</a:t>
            </a:r>
            <a:r>
              <a:rPr lang="ja-JP" altLang="en-US" dirty="0" smtClean="0"/>
              <a:t>する</a:t>
            </a:r>
            <a:endParaRPr lang="en-US" altLang="ja-JP" dirty="0" smtClean="0"/>
          </a:p>
          <a:p>
            <a:pPr marL="624078" indent="-514350">
              <a:buFont typeface="+mj-ea"/>
              <a:buAutoNum type="circleNumDbPlain" startAt="5"/>
            </a:pPr>
            <a:endParaRPr lang="en-US" altLang="ja-JP" dirty="0" smtClean="0"/>
          </a:p>
          <a:p>
            <a:pPr marL="624078" indent="-514350"/>
            <a:r>
              <a:rPr lang="ja-JP" altLang="en-US" dirty="0" smtClean="0"/>
              <a:t>回帰分析と同様に信頼区間を求める</a:t>
            </a:r>
            <a:endParaRPr lang="en-US" altLang="ja-JP" dirty="0" smtClean="0"/>
          </a:p>
          <a:p>
            <a:pPr marL="624078" indent="-514350"/>
            <a:endParaRPr lang="en-US" altLang="ja-JP" dirty="0" smtClean="0"/>
          </a:p>
          <a:p>
            <a:pPr marL="624078" indent="-514350">
              <a:buNone/>
            </a:pPr>
            <a:r>
              <a:rPr lang="ja-JP" altLang="en-US" dirty="0" smtClean="0"/>
              <a:t>例）母回帰　　　　　　　　　　　</a:t>
            </a:r>
            <a:r>
              <a:rPr lang="ja-JP" altLang="en-US" dirty="0" err="1" smtClean="0"/>
              <a:t>の</a:t>
            </a:r>
            <a:endParaRPr lang="en-US" altLang="ja-JP" dirty="0" smtClean="0"/>
          </a:p>
          <a:p>
            <a:pPr marL="624078" indent="-514350"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　信頼区間（信頼率：９５％）</a:t>
            </a:r>
            <a:endParaRPr lang="en-US" altLang="ja-JP" dirty="0" smtClean="0"/>
          </a:p>
          <a:p>
            <a:pPr marL="624078" indent="-514350">
              <a:buNone/>
            </a:pPr>
            <a:endParaRPr lang="en-US" altLang="ja-JP" dirty="0" smtClean="0"/>
          </a:p>
          <a:p>
            <a:pPr marL="624078" indent="-514350">
              <a:buNone/>
            </a:pPr>
            <a:r>
              <a:rPr lang="ja-JP" altLang="en-US" dirty="0" smtClean="0"/>
              <a:t>　　⇒４１８</a:t>
            </a:r>
            <a:r>
              <a:rPr lang="en-US" altLang="ja-JP" dirty="0" smtClean="0"/>
              <a:t>.</a:t>
            </a:r>
            <a:r>
              <a:rPr lang="ja-JP" altLang="en-US" dirty="0" smtClean="0"/>
              <a:t>３以上４８８</a:t>
            </a:r>
            <a:r>
              <a:rPr lang="en-US" altLang="ja-JP" dirty="0" smtClean="0"/>
              <a:t>.</a:t>
            </a:r>
            <a:r>
              <a:rPr lang="ja-JP" altLang="en-US" dirty="0" smtClean="0"/>
              <a:t>１以下</a:t>
            </a:r>
            <a:endParaRPr lang="en-US" altLang="ja-JP" dirty="0" smtClean="0"/>
          </a:p>
          <a:p>
            <a:pPr marL="624078" indent="-514350">
              <a:buNone/>
            </a:pPr>
            <a:endParaRPr lang="en-US" altLang="ja-JP" dirty="0" smtClean="0"/>
          </a:p>
          <a:p>
            <a:pPr marL="624078" indent="-514350">
              <a:buNone/>
            </a:pPr>
            <a:endParaRPr lang="en-US" altLang="ja-JP" dirty="0" smtClean="0"/>
          </a:p>
          <a:p>
            <a:endParaRPr kumimoji="1" lang="ja-JP" altLang="en-US" dirty="0"/>
          </a:p>
        </p:txBody>
      </p:sp>
      <p:graphicFrame>
        <p:nvGraphicFramePr>
          <p:cNvPr id="202754" name="Object 2"/>
          <p:cNvGraphicFramePr>
            <a:graphicFrameLocks noChangeAspect="1"/>
          </p:cNvGraphicFramePr>
          <p:nvPr/>
        </p:nvGraphicFramePr>
        <p:xfrm>
          <a:off x="2267744" y="2204864"/>
          <a:ext cx="4533900" cy="711200"/>
        </p:xfrm>
        <a:graphic>
          <a:graphicData uri="http://schemas.openxmlformats.org/presentationml/2006/ole">
            <p:oleObj spid="_x0000_s202754" name="数式" r:id="rId3" imgW="1663700" imgH="241300" progId="Equation.3">
              <p:embed/>
            </p:oleObj>
          </a:graphicData>
        </a:graphic>
      </p:graphicFrame>
      <p:graphicFrame>
        <p:nvGraphicFramePr>
          <p:cNvPr id="5" name="オブジェクト 4"/>
          <p:cNvGraphicFramePr>
            <a:graphicFrameLocks noChangeAspect="1"/>
          </p:cNvGraphicFramePr>
          <p:nvPr/>
        </p:nvGraphicFramePr>
        <p:xfrm>
          <a:off x="2483768" y="4509120"/>
          <a:ext cx="3672407" cy="612006"/>
        </p:xfrm>
        <a:graphic>
          <a:graphicData uri="http://schemas.openxmlformats.org/presentationml/2006/ole">
            <p:oleObj spid="_x0000_s202755" name="数式" r:id="rId4" imgW="123156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重回帰分析の流れ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ea"/>
              <a:buAutoNum type="circleNumDbPlain" startAt="6"/>
            </a:pPr>
            <a:r>
              <a:rPr lang="ja-JP" altLang="en-US" dirty="0" smtClean="0"/>
              <a:t>予測する</a:t>
            </a:r>
            <a:endParaRPr lang="en-US" altLang="ja-JP" dirty="0" smtClean="0"/>
          </a:p>
          <a:p>
            <a:pPr marL="624078" indent="-514350"/>
            <a:r>
              <a:rPr lang="ja-JP" altLang="en-US" dirty="0" smtClean="0"/>
              <a:t>今度できる店のデータ</a:t>
            </a:r>
            <a:r>
              <a:rPr lang="ja-JP" altLang="en-US" dirty="0" smtClean="0"/>
              <a:t>から売上額を予測する</a:t>
            </a:r>
            <a:endParaRPr lang="en-US" altLang="ja-JP" dirty="0" smtClean="0"/>
          </a:p>
          <a:p>
            <a:pPr marL="624078" indent="-514350"/>
            <a:endParaRPr lang="en-US" altLang="ja-JP" dirty="0" smtClean="0"/>
          </a:p>
          <a:p>
            <a:pPr marL="624078" indent="-514350">
              <a:buNone/>
            </a:pPr>
            <a:endParaRPr lang="en-US" altLang="ja-JP" dirty="0" smtClean="0"/>
          </a:p>
          <a:p>
            <a:pPr marL="624078" indent="-514350">
              <a:buNone/>
            </a:pPr>
            <a:endParaRPr lang="en-US" altLang="ja-JP" dirty="0" smtClean="0"/>
          </a:p>
          <a:p>
            <a:endParaRPr kumimoji="1" lang="ja-JP" altLang="en-US" dirty="0"/>
          </a:p>
        </p:txBody>
      </p:sp>
      <p:graphicFrame>
        <p:nvGraphicFramePr>
          <p:cNvPr id="6" name="表 5"/>
          <p:cNvGraphicFramePr>
            <a:graphicFrameLocks noGrp="1"/>
          </p:cNvGraphicFramePr>
          <p:nvPr/>
        </p:nvGraphicFramePr>
        <p:xfrm>
          <a:off x="1259632" y="3789040"/>
          <a:ext cx="6792417" cy="890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832"/>
                <a:gridCol w="2304256"/>
                <a:gridCol w="2952329"/>
              </a:tblGrid>
              <a:tr h="519832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お店の面積（坪）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最寄駅からの距離（</a:t>
                      </a:r>
                      <a:r>
                        <a:rPr kumimoji="1" lang="en-US" altLang="ja-JP" dirty="0" smtClean="0"/>
                        <a:t>m</a:t>
                      </a:r>
                      <a:r>
                        <a:rPr kumimoji="1" lang="ja-JP" altLang="en-US" dirty="0" smtClean="0"/>
                        <a:t>）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伊勢橋店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１０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１１０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1259632" y="1700808"/>
          <a:ext cx="5400600" cy="765085"/>
        </p:xfrm>
        <a:graphic>
          <a:graphicData uri="http://schemas.openxmlformats.org/presentationml/2006/ole">
            <p:oleObj spid="_x0000_s204802" name="数式" r:id="rId4" imgW="1523880" imgH="215640" progId="Equation.3">
              <p:embed/>
            </p:oleObj>
          </a:graphicData>
        </a:graphic>
      </p:graphicFrame>
      <p:graphicFrame>
        <p:nvGraphicFramePr>
          <p:cNvPr id="204803" name="Object 3"/>
          <p:cNvGraphicFramePr>
            <a:graphicFrameLocks noChangeAspect="1"/>
          </p:cNvGraphicFramePr>
          <p:nvPr/>
        </p:nvGraphicFramePr>
        <p:xfrm>
          <a:off x="1691680" y="2852936"/>
          <a:ext cx="6119812" cy="630238"/>
        </p:xfrm>
        <a:graphic>
          <a:graphicData uri="http://schemas.openxmlformats.org/presentationml/2006/ole">
            <p:oleObj spid="_x0000_s204803" name="数式" r:id="rId5" imgW="1726920" imgH="177480" progId="Equation.3">
              <p:embed/>
            </p:oleObj>
          </a:graphicData>
        </a:graphic>
      </p:graphicFrame>
      <p:graphicFrame>
        <p:nvGraphicFramePr>
          <p:cNvPr id="204804" name="Object 4"/>
          <p:cNvGraphicFramePr>
            <a:graphicFrameLocks noChangeAspect="1"/>
          </p:cNvGraphicFramePr>
          <p:nvPr/>
        </p:nvGraphicFramePr>
        <p:xfrm>
          <a:off x="1691680" y="4005064"/>
          <a:ext cx="1798637" cy="630237"/>
        </p:xfrm>
        <a:graphic>
          <a:graphicData uri="http://schemas.openxmlformats.org/presentationml/2006/ole">
            <p:oleObj spid="_x0000_s204804" name="数式" r:id="rId6" imgW="507960" imgH="177480" progId="Equation.3">
              <p:embed/>
            </p:oleObj>
          </a:graphicData>
        </a:graphic>
      </p:graphicFrame>
      <p:cxnSp>
        <p:nvCxnSpPr>
          <p:cNvPr id="8" name="直線コネクタ 7"/>
          <p:cNvCxnSpPr/>
          <p:nvPr/>
        </p:nvCxnSpPr>
        <p:spPr>
          <a:xfrm>
            <a:off x="2123728" y="4581128"/>
            <a:ext cx="1296144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899592" y="5157192"/>
            <a:ext cx="669674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・予測</a:t>
            </a:r>
            <a:r>
              <a:rPr lang="ja-JP" altLang="en-US" sz="2800" dirty="0" smtClean="0"/>
              <a:t>区間は、信頼率９５％で</a:t>
            </a:r>
            <a:endParaRPr lang="en-US" altLang="ja-JP" sz="2800" dirty="0" smtClean="0"/>
          </a:p>
          <a:p>
            <a:pPr>
              <a:buNone/>
            </a:pPr>
            <a:r>
              <a:rPr lang="ja-JP" altLang="en-US" sz="2800" dirty="0" smtClean="0"/>
              <a:t>　３７５．１</a:t>
            </a:r>
            <a:r>
              <a:rPr lang="ja-JP" altLang="en-US" sz="2800" dirty="0" smtClean="0"/>
              <a:t>以上５１０．９以下</a:t>
            </a:r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◆</a:t>
            </a:r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第</a:t>
            </a:r>
            <a:r>
              <a:rPr kumimoji="1" lang="en-US" altLang="ja-JP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4</a:t>
            </a:r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章</a:t>
            </a:r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◆</a:t>
            </a:r>
            <a:endParaRPr kumimoji="1" lang="ja-JP" altLang="en-US" sz="4000" dirty="0">
              <a:ln w="12700">
                <a:solidFill>
                  <a:schemeClr val="tx1"/>
                </a:solidFill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テキスト プレースホルダ 5"/>
          <p:cNvSpPr>
            <a:spLocks noGrp="1"/>
          </p:cNvSpPr>
          <p:nvPr>
            <p:ph type="body" idx="1"/>
          </p:nvPr>
        </p:nvSpPr>
        <p:spPr>
          <a:xfrm>
            <a:off x="467544" y="3367088"/>
            <a:ext cx="8027169" cy="1509712"/>
          </a:xfrm>
        </p:spPr>
        <p:txBody>
          <a:bodyPr>
            <a:normAutofit/>
          </a:bodyPr>
          <a:lstStyle/>
          <a:p>
            <a:pPr algn="ctr"/>
            <a:r>
              <a:rPr lang="ja-JP" alt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ロジスティック</a:t>
            </a:r>
            <a:r>
              <a:rPr lang="ja-JP" alt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回帰</a:t>
            </a:r>
            <a:r>
              <a:rPr lang="ja-JP" alt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分析</a:t>
            </a:r>
            <a:endParaRPr kumimoji="1" lang="ja-JP" altLang="en-US" sz="40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ja-JP" altLang="en-US" dirty="0" smtClean="0"/>
              <a:t>ロジスティック回帰</a:t>
            </a:r>
            <a:r>
              <a:rPr lang="ja-JP" altLang="en-US" dirty="0" smtClean="0"/>
              <a:t>分析とは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回帰分析、重回帰分析は「アイスティーの注文数」や「売上額」といった「</a:t>
            </a:r>
            <a:r>
              <a:rPr kumimoji="1" lang="ja-JP" altLang="en-US" dirty="0" smtClean="0">
                <a:solidFill>
                  <a:srgbClr val="C00000"/>
                </a:solidFill>
              </a:rPr>
              <a:t>数値</a:t>
            </a:r>
            <a:r>
              <a:rPr kumimoji="1" lang="ja-JP" altLang="en-US" dirty="0" smtClean="0"/>
              <a:t>」を予測するための分析手法であった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それらに対し、ロジスティック回帰分析は「○○さんが</a:t>
            </a:r>
            <a:r>
              <a:rPr kumimoji="1" lang="en-US" altLang="ja-JP" dirty="0" smtClean="0"/>
              <a:t>××</a:t>
            </a:r>
            <a:r>
              <a:rPr kumimoji="1" lang="ja-JP" altLang="en-US" dirty="0" smtClean="0"/>
              <a:t>大学に合格できる確率」や「△△</a:t>
            </a:r>
            <a:r>
              <a:rPr kumimoji="1" lang="ja-JP" altLang="en-US" dirty="0" smtClean="0"/>
              <a:t>さんが</a:t>
            </a:r>
            <a:r>
              <a:rPr kumimoji="1" lang="ja-JP" altLang="en-US" dirty="0" smtClean="0"/>
              <a:t>ガンである確率」といった「</a:t>
            </a:r>
            <a:r>
              <a:rPr kumimoji="1" lang="ja-JP" altLang="en-US" dirty="0" smtClean="0">
                <a:solidFill>
                  <a:srgbClr val="C00000"/>
                </a:solidFill>
              </a:rPr>
              <a:t>確率</a:t>
            </a:r>
            <a:r>
              <a:rPr kumimoji="1" lang="ja-JP" altLang="en-US" dirty="0" smtClean="0"/>
              <a:t>」を予測するための分析手法である</a:t>
            </a:r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ロジスティック回帰式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ja-JP" altLang="en-US" dirty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755576" y="2852936"/>
          <a:ext cx="7989888" cy="2347912"/>
        </p:xfrm>
        <a:graphic>
          <a:graphicData uri="http://schemas.openxmlformats.org/presentationml/2006/ole">
            <p:oleObj spid="_x0000_s205826" name="数式" r:id="rId3" imgW="1574640" imgH="406080" progId="Equation.3">
              <p:embed/>
            </p:oleObj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251520" y="5805264"/>
            <a:ext cx="1656184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/>
              <a:t>目的変数</a:t>
            </a:r>
            <a:endParaRPr kumimoji="1" lang="ja-JP" altLang="en-US" sz="28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491880" y="5805264"/>
            <a:ext cx="1656184" cy="52322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 smtClean="0"/>
              <a:t>説明</a:t>
            </a:r>
            <a:r>
              <a:rPr kumimoji="1" lang="ja-JP" altLang="en-US" sz="2800" dirty="0" smtClean="0"/>
              <a:t>変数</a:t>
            </a:r>
            <a:endParaRPr kumimoji="1" lang="ja-JP" altLang="en-US" sz="28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516216" y="5805264"/>
            <a:ext cx="1656184" cy="52322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/>
              <a:t>回帰係数</a:t>
            </a:r>
            <a:endParaRPr kumimoji="1" lang="ja-JP" altLang="en-US" sz="2800" dirty="0"/>
          </a:p>
        </p:txBody>
      </p:sp>
      <p:cxnSp>
        <p:nvCxnSpPr>
          <p:cNvPr id="11" name="直線矢印コネクタ 10"/>
          <p:cNvCxnSpPr/>
          <p:nvPr/>
        </p:nvCxnSpPr>
        <p:spPr>
          <a:xfrm flipV="1">
            <a:off x="1115616" y="4509120"/>
            <a:ext cx="0" cy="115212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 flipV="1">
            <a:off x="4427984" y="4725144"/>
            <a:ext cx="0" cy="936104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曲線コネクタ 14"/>
          <p:cNvCxnSpPr/>
          <p:nvPr/>
        </p:nvCxnSpPr>
        <p:spPr>
          <a:xfrm rot="5400000" flipH="1" flipV="1">
            <a:off x="4680012" y="4761148"/>
            <a:ext cx="936104" cy="864096"/>
          </a:xfrm>
          <a:prstGeom prst="curved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曲線コネクタ 16"/>
          <p:cNvCxnSpPr/>
          <p:nvPr/>
        </p:nvCxnSpPr>
        <p:spPr>
          <a:xfrm flipV="1">
            <a:off x="5292080" y="4725144"/>
            <a:ext cx="2160240" cy="1152128"/>
          </a:xfrm>
          <a:prstGeom prst="curvedConnector3">
            <a:avLst>
              <a:gd name="adj1" fmla="val 99909"/>
            </a:avLst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曲線コネクタ 29"/>
          <p:cNvCxnSpPr/>
          <p:nvPr/>
        </p:nvCxnSpPr>
        <p:spPr>
          <a:xfrm rot="10800000">
            <a:off x="4067944" y="4725144"/>
            <a:ext cx="2376264" cy="1152128"/>
          </a:xfrm>
          <a:prstGeom prst="curvedConnector3">
            <a:avLst>
              <a:gd name="adj1" fmla="val 99967"/>
            </a:avLst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曲線コネクタ 32"/>
          <p:cNvCxnSpPr/>
          <p:nvPr/>
        </p:nvCxnSpPr>
        <p:spPr>
          <a:xfrm rot="10800000">
            <a:off x="5076056" y="4725144"/>
            <a:ext cx="1728192" cy="1008112"/>
          </a:xfrm>
          <a:prstGeom prst="curvedConnector3">
            <a:avLst>
              <a:gd name="adj1" fmla="val 99752"/>
            </a:avLst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/>
          <p:cNvCxnSpPr/>
          <p:nvPr/>
        </p:nvCxnSpPr>
        <p:spPr>
          <a:xfrm flipV="1">
            <a:off x="7092280" y="4797152"/>
            <a:ext cx="0" cy="93610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最尤法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2483768" y="2276872"/>
          <a:ext cx="3754760" cy="4079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78496"/>
                <a:gridCol w="2376264"/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ノルンの制服は</a:t>
                      </a:r>
                      <a:r>
                        <a:rPr kumimoji="1" lang="en-US" altLang="ja-JP" dirty="0" smtClean="0"/>
                        <a:t>…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好き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B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きらい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好き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D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きらい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E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好き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好き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G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好き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H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好き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きらい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J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好き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最尤法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母集団である「主人公の大学に通う学生全員」でのノルンの制服支持率が仮に</a:t>
            </a:r>
            <a:r>
              <a:rPr kumimoji="1" lang="en-US" altLang="ja-JP" dirty="0" smtClean="0"/>
              <a:t>p</a:t>
            </a:r>
            <a:r>
              <a:rPr kumimoji="1" lang="ja-JP" altLang="en-US" dirty="0" err="1" smtClean="0"/>
              <a:t>だった</a:t>
            </a:r>
            <a:r>
              <a:rPr kumimoji="1" lang="ja-JP" altLang="en-US" dirty="0" smtClean="0"/>
              <a:t>とすると表のような状況が起こる確率は以下のようになる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ja-JP" altLang="en-US" dirty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539552" y="4581128"/>
          <a:ext cx="8424936" cy="576064"/>
        </p:xfrm>
        <a:graphic>
          <a:graphicData uri="http://schemas.openxmlformats.org/presentationml/2006/ole">
            <p:oleObj spid="_x0000_s206850" name="数式" r:id="rId3" imgW="2971800" imgH="203040" progId="Equation.3">
              <p:embed/>
            </p:oleObj>
          </a:graphicData>
        </a:graphic>
      </p:graphicFrame>
      <p:graphicFrame>
        <p:nvGraphicFramePr>
          <p:cNvPr id="206851" name="Object 3"/>
          <p:cNvGraphicFramePr>
            <a:graphicFrameLocks noChangeAspect="1"/>
          </p:cNvGraphicFramePr>
          <p:nvPr/>
        </p:nvGraphicFramePr>
        <p:xfrm>
          <a:off x="179512" y="5373216"/>
          <a:ext cx="2195512" cy="649288"/>
        </p:xfrm>
        <a:graphic>
          <a:graphicData uri="http://schemas.openxmlformats.org/presentationml/2006/ole">
            <p:oleObj spid="_x0000_s206851" name="数式" r:id="rId4" imgW="77436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最尤法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この例でいうと、最尤法は、</a:t>
            </a:r>
            <a:endParaRPr kumimoji="1" lang="en-US" altLang="ja-JP" dirty="0" smtClean="0"/>
          </a:p>
          <a:p>
            <a:pPr>
              <a:buNone/>
            </a:pPr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母集団である「主人公の大学</a:t>
            </a:r>
            <a:r>
              <a:rPr lang="ja-JP" altLang="en-US" dirty="0" smtClean="0"/>
              <a:t>に通う</a:t>
            </a:r>
            <a:r>
              <a:rPr kumimoji="1" lang="ja-JP" altLang="en-US" dirty="0" smtClean="0"/>
              <a:t>学生全員」でのノルンの制服支持率</a:t>
            </a:r>
            <a:r>
              <a:rPr kumimoji="1" lang="en-US" altLang="ja-JP" dirty="0" smtClean="0"/>
              <a:t>p</a:t>
            </a:r>
            <a:r>
              <a:rPr lang="ja-JP" altLang="en-US" dirty="0" smtClean="0"/>
              <a:t>の値は</a:t>
            </a:r>
            <a:r>
              <a:rPr kumimoji="1" lang="ja-JP" altLang="en-US" dirty="0" smtClean="0"/>
              <a:t>　　　　　　　　あるいは　　　　　　　の値が最大になるものに違いない</a:t>
            </a:r>
            <a:r>
              <a:rPr kumimoji="1" lang="en-US" altLang="ja-JP" dirty="0" smtClean="0"/>
              <a:t>』</a:t>
            </a:r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と解釈する考え方のことである</a:t>
            </a:r>
            <a:endParaRPr kumimoji="1" lang="ja-JP" altLang="en-US" dirty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4495800" y="3346450"/>
          <a:ext cx="152400" cy="165100"/>
        </p:xfrm>
        <a:graphic>
          <a:graphicData uri="http://schemas.openxmlformats.org/presentationml/2006/ole">
            <p:oleObj spid="_x0000_s207874" name="数式" r:id="rId3" imgW="152280" imgH="164880" progId="Equation.3">
              <p:embed/>
            </p:oleObj>
          </a:graphicData>
        </a:graphic>
      </p:graphicFrame>
      <p:graphicFrame>
        <p:nvGraphicFramePr>
          <p:cNvPr id="207875" name="Object 3"/>
          <p:cNvGraphicFramePr>
            <a:graphicFrameLocks noChangeAspect="1"/>
          </p:cNvGraphicFramePr>
          <p:nvPr/>
        </p:nvGraphicFramePr>
        <p:xfrm>
          <a:off x="6012160" y="3068960"/>
          <a:ext cx="1836738" cy="649287"/>
        </p:xfrm>
        <a:graphic>
          <a:graphicData uri="http://schemas.openxmlformats.org/presentationml/2006/ole">
            <p:oleObj spid="_x0000_s207875" name="数式" r:id="rId4" imgW="647640" imgH="228600" progId="Equation.3">
              <p:embed/>
            </p:oleObj>
          </a:graphicData>
        </a:graphic>
      </p:graphicFrame>
      <p:graphicFrame>
        <p:nvGraphicFramePr>
          <p:cNvPr id="207877" name="Object 5"/>
          <p:cNvGraphicFramePr>
            <a:graphicFrameLocks noChangeAspect="1"/>
          </p:cNvGraphicFramePr>
          <p:nvPr/>
        </p:nvGraphicFramePr>
        <p:xfrm>
          <a:off x="2339752" y="3573016"/>
          <a:ext cx="2376264" cy="579196"/>
        </p:xfrm>
        <a:graphic>
          <a:graphicData uri="http://schemas.openxmlformats.org/presentationml/2006/ole">
            <p:oleObj spid="_x0000_s207877" name="数式" r:id="rId5" imgW="9396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　　　　　 を</a:t>
            </a:r>
            <a:r>
              <a:rPr kumimoji="1" lang="en-US" altLang="ja-JP" dirty="0" smtClean="0"/>
              <a:t>『</a:t>
            </a:r>
            <a:r>
              <a:rPr kumimoji="1" lang="ja-JP" altLang="en-US" dirty="0" smtClean="0">
                <a:solidFill>
                  <a:srgbClr val="C00000"/>
                </a:solidFill>
              </a:rPr>
              <a:t>尤度関数</a:t>
            </a:r>
            <a:r>
              <a:rPr kumimoji="1" lang="en-US" altLang="ja-JP" dirty="0" smtClean="0"/>
              <a:t>』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　　　　　　　　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　　　　　　　　を</a:t>
            </a:r>
            <a:r>
              <a:rPr lang="en-US" altLang="ja-JP" dirty="0" smtClean="0"/>
              <a:t>『</a:t>
            </a:r>
            <a:r>
              <a:rPr lang="ja-JP" altLang="en-US" dirty="0" smtClean="0">
                <a:solidFill>
                  <a:srgbClr val="C00000"/>
                </a:solidFill>
              </a:rPr>
              <a:t>対数尤度関数</a:t>
            </a:r>
            <a:r>
              <a:rPr lang="en-US" altLang="ja-JP" dirty="0" smtClean="0"/>
              <a:t>』</a:t>
            </a:r>
            <a:r>
              <a:rPr lang="ja-JP" altLang="en-US" dirty="0" smtClean="0"/>
              <a:t>という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lang="ja-JP" altLang="en-US" dirty="0" smtClean="0"/>
              <a:t>値</a:t>
            </a:r>
            <a:r>
              <a:rPr lang="ja-JP" altLang="en-US" dirty="0" smtClean="0"/>
              <a:t>が最大になる</a:t>
            </a:r>
            <a:r>
              <a:rPr lang="en-US" altLang="ja-JP" dirty="0" smtClean="0"/>
              <a:t>p</a:t>
            </a:r>
            <a:r>
              <a:rPr lang="ja-JP" altLang="en-US" dirty="0" smtClean="0"/>
              <a:t>の値を</a:t>
            </a:r>
            <a:r>
              <a:rPr lang="en-US" altLang="ja-JP" dirty="0" smtClean="0"/>
              <a:t>『</a:t>
            </a:r>
            <a:r>
              <a:rPr lang="ja-JP" altLang="en-US" dirty="0" smtClean="0">
                <a:solidFill>
                  <a:srgbClr val="C00000"/>
                </a:solidFill>
              </a:rPr>
              <a:t>最尤推定値</a:t>
            </a:r>
            <a:r>
              <a:rPr lang="en-US" altLang="ja-JP" dirty="0" smtClean="0"/>
              <a:t>』</a:t>
            </a:r>
            <a:r>
              <a:rPr lang="ja-JP" altLang="en-US" dirty="0" smtClean="0"/>
              <a:t>という</a:t>
            </a:r>
            <a:endParaRPr lang="en-US" altLang="ja-JP" dirty="0" smtClean="0"/>
          </a:p>
        </p:txBody>
      </p:sp>
      <p:graphicFrame>
        <p:nvGraphicFramePr>
          <p:cNvPr id="208898" name="Object 2"/>
          <p:cNvGraphicFramePr>
            <a:graphicFrameLocks noChangeAspect="1"/>
          </p:cNvGraphicFramePr>
          <p:nvPr/>
        </p:nvGraphicFramePr>
        <p:xfrm>
          <a:off x="827584" y="2132856"/>
          <a:ext cx="1944216" cy="686194"/>
        </p:xfrm>
        <a:graphic>
          <a:graphicData uri="http://schemas.openxmlformats.org/presentationml/2006/ole">
            <p:oleObj spid="_x0000_s208898" name="数式" r:id="rId3" imgW="647640" imgH="228600" progId="Equation.3">
              <p:embed/>
            </p:oleObj>
          </a:graphicData>
        </a:graphic>
      </p:graphicFrame>
      <p:graphicFrame>
        <p:nvGraphicFramePr>
          <p:cNvPr id="208899" name="Object 3"/>
          <p:cNvGraphicFramePr>
            <a:graphicFrameLocks noChangeAspect="1"/>
          </p:cNvGraphicFramePr>
          <p:nvPr/>
        </p:nvGraphicFramePr>
        <p:xfrm>
          <a:off x="827584" y="3140968"/>
          <a:ext cx="2808759" cy="684834"/>
        </p:xfrm>
        <a:graphic>
          <a:graphicData uri="http://schemas.openxmlformats.org/presentationml/2006/ole">
            <p:oleObj spid="_x0000_s208899" name="数式" r:id="rId4" imgW="9396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最大</a:t>
            </a:r>
            <a:r>
              <a:rPr kumimoji="1" lang="ja-JP" altLang="en-US" dirty="0" smtClean="0"/>
              <a:t>最尤値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ノルンの制服の例での最大最尤値を求める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pPr marL="624078" indent="-514350">
              <a:buFont typeface="+mj-ea"/>
              <a:buAutoNum type="circleNumDbPlain"/>
            </a:pPr>
            <a:r>
              <a:rPr kumimoji="1" lang="ja-JP" altLang="en-US" dirty="0" smtClean="0"/>
              <a:t>尤度関数を求める</a:t>
            </a:r>
            <a:endParaRPr kumimoji="1" lang="ja-JP" altLang="en-US" dirty="0"/>
          </a:p>
        </p:txBody>
      </p:sp>
      <p:graphicFrame>
        <p:nvGraphicFramePr>
          <p:cNvPr id="209922" name="Object 2"/>
          <p:cNvGraphicFramePr>
            <a:graphicFrameLocks noChangeAspect="1"/>
          </p:cNvGraphicFramePr>
          <p:nvPr/>
        </p:nvGraphicFramePr>
        <p:xfrm>
          <a:off x="719137" y="3932981"/>
          <a:ext cx="8424863" cy="576263"/>
        </p:xfrm>
        <a:graphic>
          <a:graphicData uri="http://schemas.openxmlformats.org/presentationml/2006/ole">
            <p:oleObj spid="_x0000_s209922" name="数式" r:id="rId3" imgW="2971800" imgH="203040" progId="Equation.3">
              <p:embed/>
            </p:oleObj>
          </a:graphicData>
        </a:graphic>
      </p:graphicFrame>
      <p:graphicFrame>
        <p:nvGraphicFramePr>
          <p:cNvPr id="209923" name="Object 3"/>
          <p:cNvGraphicFramePr>
            <a:graphicFrameLocks noChangeAspect="1"/>
          </p:cNvGraphicFramePr>
          <p:nvPr/>
        </p:nvGraphicFramePr>
        <p:xfrm>
          <a:off x="358775" y="4725144"/>
          <a:ext cx="2195512" cy="649287"/>
        </p:xfrm>
        <a:graphic>
          <a:graphicData uri="http://schemas.openxmlformats.org/presentationml/2006/ole">
            <p:oleObj spid="_x0000_s209923" name="数式" r:id="rId4" imgW="77436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最大最尤値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ea"/>
              <a:buAutoNum type="circleNumDbPlain" startAt="2"/>
            </a:pPr>
            <a:r>
              <a:rPr kumimoji="1" lang="ja-JP" altLang="en-US" dirty="0" smtClean="0"/>
              <a:t>対数尤度関数を求め、整理する</a:t>
            </a:r>
            <a:endParaRPr kumimoji="1" lang="ja-JP" altLang="en-US" dirty="0"/>
          </a:p>
        </p:txBody>
      </p:sp>
      <p:graphicFrame>
        <p:nvGraphicFramePr>
          <p:cNvPr id="210946" name="Object 2"/>
          <p:cNvGraphicFramePr>
            <a:graphicFrameLocks noChangeAspect="1"/>
          </p:cNvGraphicFramePr>
          <p:nvPr/>
        </p:nvGraphicFramePr>
        <p:xfrm>
          <a:off x="1691680" y="3140968"/>
          <a:ext cx="3568700" cy="684212"/>
        </p:xfrm>
        <a:graphic>
          <a:graphicData uri="http://schemas.openxmlformats.org/presentationml/2006/ole">
            <p:oleObj spid="_x0000_s210946" name="数式" r:id="rId3" imgW="1193760" imgH="228600" progId="Equation.3">
              <p:embed/>
            </p:oleObj>
          </a:graphicData>
        </a:graphic>
      </p:graphicFrame>
      <p:graphicFrame>
        <p:nvGraphicFramePr>
          <p:cNvPr id="210947" name="Object 3"/>
          <p:cNvGraphicFramePr>
            <a:graphicFrameLocks noChangeAspect="1"/>
          </p:cNvGraphicFramePr>
          <p:nvPr/>
        </p:nvGraphicFramePr>
        <p:xfrm>
          <a:off x="2051720" y="4149080"/>
          <a:ext cx="3910013" cy="684212"/>
        </p:xfrm>
        <a:graphic>
          <a:graphicData uri="http://schemas.openxmlformats.org/presentationml/2006/ole">
            <p:oleObj spid="_x0000_s210947" name="数式" r:id="rId4" imgW="1307880" imgH="228600" progId="Equation.3">
              <p:embed/>
            </p:oleObj>
          </a:graphicData>
        </a:graphic>
      </p:graphicFrame>
      <p:graphicFrame>
        <p:nvGraphicFramePr>
          <p:cNvPr id="210949" name="Object 5"/>
          <p:cNvGraphicFramePr>
            <a:graphicFrameLocks noChangeAspect="1"/>
          </p:cNvGraphicFramePr>
          <p:nvPr/>
        </p:nvGraphicFramePr>
        <p:xfrm>
          <a:off x="2051720" y="5301208"/>
          <a:ext cx="4098925" cy="608013"/>
        </p:xfrm>
        <a:graphic>
          <a:graphicData uri="http://schemas.openxmlformats.org/presentationml/2006/ole">
            <p:oleObj spid="_x0000_s210949" name="数式" r:id="rId5" imgW="1371600" imgH="203040" progId="Equation.3">
              <p:embed/>
            </p:oleObj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最大最尤値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ea"/>
              <a:buAutoNum type="circleNumDbPlain" startAt="3"/>
            </a:pPr>
            <a:r>
              <a:rPr kumimoji="1" lang="ja-JP" altLang="en-US" dirty="0" smtClean="0"/>
              <a:t>対数尤度関数</a:t>
            </a:r>
            <a:r>
              <a:rPr kumimoji="1" lang="en-US" altLang="ja-JP" dirty="0" smtClean="0"/>
              <a:t>L</a:t>
            </a:r>
            <a:r>
              <a:rPr kumimoji="1" lang="ja-JP" altLang="en-US" dirty="0" smtClean="0"/>
              <a:t>を</a:t>
            </a:r>
            <a:r>
              <a:rPr kumimoji="1" lang="en-US" altLang="ja-JP" dirty="0" smtClean="0"/>
              <a:t>p</a:t>
            </a:r>
            <a:r>
              <a:rPr kumimoji="1" lang="ja-JP" altLang="en-US" dirty="0" smtClean="0"/>
              <a:t>について微分し、</a:t>
            </a:r>
            <a:r>
              <a:rPr lang="ja-JP" altLang="en-US" dirty="0" smtClean="0"/>
              <a:t>０とおく</a:t>
            </a:r>
            <a:endParaRPr lang="en-US" altLang="ja-JP" dirty="0" smtClean="0"/>
          </a:p>
          <a:p>
            <a:pPr marL="624078" indent="-514350">
              <a:buFont typeface="+mj-ea"/>
              <a:buAutoNum type="circleNumDbPlain" startAt="3"/>
            </a:pPr>
            <a:endParaRPr kumimoji="1" lang="en-US" altLang="ja-JP" dirty="0" smtClean="0"/>
          </a:p>
          <a:p>
            <a:pPr marL="624078" indent="-514350">
              <a:buFont typeface="+mj-ea"/>
              <a:buAutoNum type="circleNumDbPlain" startAt="3"/>
            </a:pPr>
            <a:endParaRPr kumimoji="1" lang="ja-JP" altLang="en-US" dirty="0"/>
          </a:p>
        </p:txBody>
      </p:sp>
      <p:graphicFrame>
        <p:nvGraphicFramePr>
          <p:cNvPr id="7" name="オブジェクト 6"/>
          <p:cNvGraphicFramePr>
            <a:graphicFrameLocks noChangeAspect="1"/>
          </p:cNvGraphicFramePr>
          <p:nvPr/>
        </p:nvGraphicFramePr>
        <p:xfrm>
          <a:off x="395536" y="3501008"/>
          <a:ext cx="8460432" cy="1168176"/>
        </p:xfrm>
        <a:graphic>
          <a:graphicData uri="http://schemas.openxmlformats.org/presentationml/2006/ole">
            <p:oleObj spid="_x0000_s211973" name="数式" r:id="rId3" imgW="3035160" imgH="419040" progId="Equation.3">
              <p:embed/>
            </p:oleObj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最大最尤値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ea"/>
              <a:buAutoNum type="circleNumDbPlain" startAt="4"/>
            </a:pPr>
            <a:r>
              <a:rPr lang="ja-JP" altLang="en-US" dirty="0" smtClean="0"/>
              <a:t>③における式を整理し、最尤推定値を求める</a:t>
            </a:r>
            <a:endParaRPr lang="en-US" altLang="ja-JP" dirty="0" smtClean="0"/>
          </a:p>
          <a:p>
            <a:pPr marL="624078" indent="-514350">
              <a:buFont typeface="+mj-ea"/>
              <a:buAutoNum type="circleNumDbPlain" startAt="4"/>
            </a:pPr>
            <a:endParaRPr kumimoji="1" lang="en-US" altLang="ja-JP" dirty="0" smtClean="0"/>
          </a:p>
          <a:p>
            <a:pPr marL="624078" indent="-514350">
              <a:buFont typeface="+mj-ea"/>
              <a:buAutoNum type="circleNumDbPlain" startAt="4"/>
            </a:pPr>
            <a:endParaRPr kumimoji="1" lang="ja-JP" altLang="en-US" dirty="0"/>
          </a:p>
        </p:txBody>
      </p:sp>
      <p:graphicFrame>
        <p:nvGraphicFramePr>
          <p:cNvPr id="7" name="オブジェクト 6"/>
          <p:cNvGraphicFramePr>
            <a:graphicFrameLocks noChangeAspect="1"/>
          </p:cNvGraphicFramePr>
          <p:nvPr/>
        </p:nvGraphicFramePr>
        <p:xfrm>
          <a:off x="2771800" y="2852936"/>
          <a:ext cx="2894781" cy="995124"/>
        </p:xfrm>
        <a:graphic>
          <a:graphicData uri="http://schemas.openxmlformats.org/presentationml/2006/ole">
            <p:oleObj spid="_x0000_s212994" name="数式" r:id="rId4" imgW="1218960" imgH="419040" progId="Equation.3">
              <p:embed/>
            </p:oleObj>
          </a:graphicData>
        </a:graphic>
      </p:graphicFrame>
      <p:graphicFrame>
        <p:nvGraphicFramePr>
          <p:cNvPr id="212995" name="Object 5"/>
          <p:cNvGraphicFramePr>
            <a:graphicFrameLocks noChangeAspect="1"/>
          </p:cNvGraphicFramePr>
          <p:nvPr/>
        </p:nvGraphicFramePr>
        <p:xfrm>
          <a:off x="1043608" y="3789040"/>
          <a:ext cx="6122988" cy="1085850"/>
        </p:xfrm>
        <a:graphic>
          <a:graphicData uri="http://schemas.openxmlformats.org/presentationml/2006/ole">
            <p:oleObj spid="_x0000_s212995" name="数式" r:id="rId5" imgW="2577960" imgH="457200" progId="Equation.3">
              <p:embed/>
            </p:oleObj>
          </a:graphicData>
        </a:graphic>
      </p:graphicFrame>
      <p:graphicFrame>
        <p:nvGraphicFramePr>
          <p:cNvPr id="212996" name="Object 5"/>
          <p:cNvGraphicFramePr>
            <a:graphicFrameLocks noChangeAspect="1"/>
          </p:cNvGraphicFramePr>
          <p:nvPr/>
        </p:nvGraphicFramePr>
        <p:xfrm>
          <a:off x="3275856" y="4869160"/>
          <a:ext cx="2473325" cy="482600"/>
        </p:xfrm>
        <a:graphic>
          <a:graphicData uri="http://schemas.openxmlformats.org/presentationml/2006/ole">
            <p:oleObj spid="_x0000_s212996" name="数式" r:id="rId6" imgW="1041120" imgH="203040" progId="Equation.3">
              <p:embed/>
            </p:oleObj>
          </a:graphicData>
        </a:graphic>
      </p:graphicFrame>
      <p:graphicFrame>
        <p:nvGraphicFramePr>
          <p:cNvPr id="212997" name="Object 5"/>
          <p:cNvGraphicFramePr>
            <a:graphicFrameLocks noChangeAspect="1"/>
          </p:cNvGraphicFramePr>
          <p:nvPr/>
        </p:nvGraphicFramePr>
        <p:xfrm>
          <a:off x="3995936" y="5373216"/>
          <a:ext cx="1719263" cy="482600"/>
        </p:xfrm>
        <a:graphic>
          <a:graphicData uri="http://schemas.openxmlformats.org/presentationml/2006/ole">
            <p:oleObj spid="_x0000_s212997" name="数式" r:id="rId7" imgW="723600" imgH="203040" progId="Equation.3">
              <p:embed/>
            </p:oleObj>
          </a:graphicData>
        </a:graphic>
      </p:graphicFrame>
      <p:graphicFrame>
        <p:nvGraphicFramePr>
          <p:cNvPr id="212998" name="Object 5"/>
          <p:cNvGraphicFramePr>
            <a:graphicFrameLocks noChangeAspect="1"/>
          </p:cNvGraphicFramePr>
          <p:nvPr/>
        </p:nvGraphicFramePr>
        <p:xfrm>
          <a:off x="4860032" y="5661248"/>
          <a:ext cx="1085850" cy="935038"/>
        </p:xfrm>
        <a:graphic>
          <a:graphicData uri="http://schemas.openxmlformats.org/presentationml/2006/ole">
            <p:oleObj spid="_x0000_s212998" name="数式" r:id="rId8" imgW="457200" imgH="393480" progId="Equation.3">
              <p:embed/>
            </p:oleObj>
          </a:graphicData>
        </a:graphic>
      </p:graphicFrame>
      <p:cxnSp>
        <p:nvCxnSpPr>
          <p:cNvPr id="10" name="直線コネクタ 9"/>
          <p:cNvCxnSpPr/>
          <p:nvPr/>
        </p:nvCxnSpPr>
        <p:spPr>
          <a:xfrm>
            <a:off x="4788024" y="6597352"/>
            <a:ext cx="1224136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ロジスティック回帰分析は「</a:t>
            </a:r>
            <a:r>
              <a:rPr lang="ja-JP" altLang="en-US" dirty="0" smtClean="0"/>
              <a:t>確率」を予測するための分析手法で</a:t>
            </a:r>
            <a:r>
              <a:rPr lang="ja-JP" altLang="en-US" dirty="0" smtClean="0"/>
              <a:t>ある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lang="ja-JP" altLang="en-US" dirty="0" smtClean="0"/>
              <a:t>ロジスティック回帰</a:t>
            </a:r>
            <a:r>
              <a:rPr lang="ja-JP" altLang="en-US" dirty="0" smtClean="0"/>
              <a:t>分析を理解するには</a:t>
            </a:r>
            <a:r>
              <a:rPr lang="en-US" altLang="ja-JP" dirty="0" smtClean="0"/>
              <a:t>『</a:t>
            </a:r>
            <a:r>
              <a:rPr lang="ja-JP" altLang="en-US" dirty="0" smtClean="0"/>
              <a:t>最尤法</a:t>
            </a:r>
            <a:r>
              <a:rPr lang="en-US" altLang="ja-JP" dirty="0" smtClean="0"/>
              <a:t>』</a:t>
            </a:r>
            <a:r>
              <a:rPr lang="ja-JP" altLang="en-US" dirty="0" smtClean="0"/>
              <a:t>の知識が必要である</a:t>
            </a:r>
            <a:endParaRPr kumimoji="1" lang="en-US" altLang="ja-JP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バン">
  <a:themeElements>
    <a:clrScheme name="アーバン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アーバン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アーバン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1734</TotalTime>
  <Words>610</Words>
  <Application>Microsoft Office PowerPoint</Application>
  <PresentationFormat>画面に合わせる (4:3)</PresentationFormat>
  <Paragraphs>201</Paragraphs>
  <Slides>31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31</vt:i4>
      </vt:variant>
    </vt:vector>
  </HeadingPairs>
  <TitlesOfParts>
    <vt:vector size="34" baseType="lpstr">
      <vt:lpstr>アーバン</vt:lpstr>
      <vt:lpstr>数式</vt:lpstr>
      <vt:lpstr>Microsoft 数式 3.0</vt:lpstr>
      <vt:lpstr>マンガでわかる統計学[回帰分析編]</vt:lpstr>
      <vt:lpstr>◆第3章◆</vt:lpstr>
      <vt:lpstr>カザミベーカリーのデータ</vt:lpstr>
      <vt:lpstr>重回帰分析の流れ</vt:lpstr>
      <vt:lpstr>重回帰分析の流れ</vt:lpstr>
      <vt:lpstr>スライド 6</vt:lpstr>
      <vt:lpstr>仮説</vt:lpstr>
      <vt:lpstr>重回帰分析の流れ</vt:lpstr>
      <vt:lpstr>スライド 9</vt:lpstr>
      <vt:lpstr>偏回帰係数の検定</vt:lpstr>
      <vt:lpstr>偏回帰係数を包括的に検討する検定</vt:lpstr>
      <vt:lpstr>偏回帰係数を包括的に検討する検定</vt:lpstr>
      <vt:lpstr>偏回帰係数を包括的に検討する検定</vt:lpstr>
      <vt:lpstr>偏回帰係数を個別に検討する検定</vt:lpstr>
      <vt:lpstr>偏回帰係数を個別に検討する検定</vt:lpstr>
      <vt:lpstr>偏回帰係数を個別に検討する検定</vt:lpstr>
      <vt:lpstr>重回帰分析の流れ</vt:lpstr>
      <vt:lpstr>重回帰分析の流れ</vt:lpstr>
      <vt:lpstr>スライド 19</vt:lpstr>
      <vt:lpstr>◆第4章◆</vt:lpstr>
      <vt:lpstr>ロジスティック回帰分析とは</vt:lpstr>
      <vt:lpstr>スライド 22</vt:lpstr>
      <vt:lpstr>最尤法</vt:lpstr>
      <vt:lpstr>最尤法</vt:lpstr>
      <vt:lpstr>最尤法</vt:lpstr>
      <vt:lpstr>スライド 26</vt:lpstr>
      <vt:lpstr>最大最尤値</vt:lpstr>
      <vt:lpstr>最大最尤値</vt:lpstr>
      <vt:lpstr>最大最尤値</vt:lpstr>
      <vt:lpstr>最大最尤値</vt:lpstr>
      <vt:lpstr>まとめ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マンガでわかる統計学</dc:title>
  <dc:creator>akira</dc:creator>
  <cp:lastModifiedBy>akira</cp:lastModifiedBy>
  <cp:revision>173</cp:revision>
  <dcterms:created xsi:type="dcterms:W3CDTF">2012-11-15T18:27:27Z</dcterms:created>
  <dcterms:modified xsi:type="dcterms:W3CDTF">2013-01-18T00:59:02Z</dcterms:modified>
</cp:coreProperties>
</file>