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19"/>
  </p:notesMasterIdLst>
  <p:sldIdLst>
    <p:sldId id="256" r:id="rId2"/>
    <p:sldId id="257" r:id="rId3"/>
    <p:sldId id="260" r:id="rId4"/>
    <p:sldId id="258" r:id="rId5"/>
    <p:sldId id="259" r:id="rId6"/>
    <p:sldId id="261" r:id="rId7"/>
    <p:sldId id="262" r:id="rId8"/>
    <p:sldId id="263" r:id="rId9"/>
    <p:sldId id="264" r:id="rId10"/>
    <p:sldId id="275" r:id="rId11"/>
    <p:sldId id="265" r:id="rId12"/>
    <p:sldId id="272" r:id="rId13"/>
    <p:sldId id="267" r:id="rId14"/>
    <p:sldId id="268" r:id="rId15"/>
    <p:sldId id="269" r:id="rId16"/>
    <p:sldId id="273" r:id="rId17"/>
    <p:sldId id="271" r:id="rId1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97" autoAdjust="0"/>
    <p:restoredTop sz="94660"/>
  </p:normalViewPr>
  <p:slideViewPr>
    <p:cSldViewPr>
      <p:cViewPr varScale="1">
        <p:scale>
          <a:sx n="70" d="100"/>
          <a:sy n="70" d="100"/>
        </p:scale>
        <p:origin x="1452" y="6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FB64A9-2070-47ED-A605-00BB1183F158}" type="datetimeFigureOut">
              <a:rPr kumimoji="1" lang="ja-JP" altLang="en-US" smtClean="0"/>
              <a:t>2015/11/8</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12CA28-C11F-4BAE-A0DE-091DB3EA3572}" type="slidenum">
              <a:rPr kumimoji="1" lang="ja-JP" altLang="en-US" smtClean="0"/>
              <a:t>‹#›</a:t>
            </a:fld>
            <a:endParaRPr kumimoji="1" lang="ja-JP" altLang="en-US"/>
          </a:p>
        </p:txBody>
      </p:sp>
    </p:spTree>
    <p:extLst>
      <p:ext uri="{BB962C8B-B14F-4D97-AF65-F5344CB8AC3E}">
        <p14:creationId xmlns:p14="http://schemas.microsoft.com/office/powerpoint/2010/main" val="200121554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これまでのプロジェクトマネジメントとは</a:t>
            </a:r>
            <a:r>
              <a:rPr kumimoji="1" lang="en-US" altLang="ja-JP" dirty="0" smtClean="0"/>
              <a:t>QCD</a:t>
            </a:r>
            <a:r>
              <a:rPr kumimoji="1" lang="ja-JP" altLang="en-US" dirty="0" smtClean="0"/>
              <a:t>というコスト、品質、納期に重点をおいたものでしたが</a:t>
            </a:r>
            <a:endParaRPr kumimoji="1" lang="en-US" altLang="ja-JP" dirty="0" smtClean="0"/>
          </a:p>
          <a:p>
            <a:r>
              <a:rPr kumimoji="1" lang="ja-JP" altLang="en-US" dirty="0" smtClean="0"/>
              <a:t>近年のプロジェクトはそれにくわえてプロジェクト範囲や人的資源などもとりいれてコントロールしていこうという考えになっています</a:t>
            </a:r>
            <a:endParaRPr kumimoji="1" lang="en-US" altLang="ja-JP" dirty="0" smtClean="0"/>
          </a:p>
          <a:p>
            <a:r>
              <a:rPr kumimoji="1" lang="ja-JP" altLang="en-US" dirty="0" smtClean="0"/>
              <a:t>そしてその知識体系を大きく９つの視点からまとめたのがこの</a:t>
            </a:r>
            <a:r>
              <a:rPr kumimoji="1" lang="en-US" altLang="ja-JP" dirty="0" smtClean="0"/>
              <a:t>PMBOK</a:t>
            </a:r>
            <a:r>
              <a:rPr kumimoji="1" lang="ja-JP" altLang="en-US" dirty="0" smtClean="0"/>
              <a:t>というものです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A912CA28-C11F-4BAE-A0DE-091DB3EA3572}" type="slidenum">
              <a:rPr kumimoji="1" lang="ja-JP" altLang="en-US" smtClean="0"/>
              <a:t>2</a:t>
            </a:fld>
            <a:endParaRPr kumimoji="1" lang="ja-JP" altLang="en-US"/>
          </a:p>
        </p:txBody>
      </p:sp>
    </p:spTree>
    <p:extLst>
      <p:ext uri="{BB962C8B-B14F-4D97-AF65-F5344CB8AC3E}">
        <p14:creationId xmlns:p14="http://schemas.microsoft.com/office/powerpoint/2010/main" val="747439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プロジェクトの必要作業をトップダウンで分析していく</a:t>
            </a:r>
            <a:endParaRPr kumimoji="1" lang="en-US" altLang="ja-JP" dirty="0" smtClean="0"/>
          </a:p>
          <a:p>
            <a:r>
              <a:rPr kumimoji="1" lang="ja-JP" altLang="en-US" dirty="0" smtClean="0"/>
              <a:t>上部から下部にしたがって作業内容を詳細化させることが目的</a:t>
            </a:r>
            <a:endParaRPr kumimoji="1" lang="en-US" altLang="ja-JP" dirty="0" smtClean="0"/>
          </a:p>
          <a:p>
            <a:r>
              <a:rPr kumimoji="1" lang="ja-JP" altLang="en-US" dirty="0" smtClean="0"/>
              <a:t>ツリー上に存在しない仕事は作業範囲外ということになる</a:t>
            </a:r>
            <a:endParaRPr kumimoji="1" lang="ja-JP" altLang="en-US" dirty="0"/>
          </a:p>
        </p:txBody>
      </p:sp>
      <p:sp>
        <p:nvSpPr>
          <p:cNvPr id="4" name="スライド番号プレースホルダー 3"/>
          <p:cNvSpPr>
            <a:spLocks noGrp="1"/>
          </p:cNvSpPr>
          <p:nvPr>
            <p:ph type="sldNum" sz="quarter" idx="10"/>
          </p:nvPr>
        </p:nvSpPr>
        <p:spPr/>
        <p:txBody>
          <a:bodyPr/>
          <a:lstStyle/>
          <a:p>
            <a:fld id="{A912CA28-C11F-4BAE-A0DE-091DB3EA3572}" type="slidenum">
              <a:rPr kumimoji="1" lang="ja-JP" altLang="en-US" smtClean="0"/>
              <a:t>5</a:t>
            </a:fld>
            <a:endParaRPr kumimoji="1" lang="ja-JP" altLang="en-US"/>
          </a:p>
        </p:txBody>
      </p:sp>
    </p:spTree>
    <p:extLst>
      <p:ext uri="{BB962C8B-B14F-4D97-AF65-F5344CB8AC3E}">
        <p14:creationId xmlns:p14="http://schemas.microsoft.com/office/powerpoint/2010/main" val="2513695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品質計画は品質の基準をつくるためのものですこの基準がうまくできないと予定と結果の評価ができず</a:t>
            </a:r>
            <a:endParaRPr kumimoji="1" lang="en-US" altLang="ja-JP" dirty="0" smtClean="0"/>
          </a:p>
          <a:p>
            <a:r>
              <a:rPr kumimoji="1" lang="ja-JP" altLang="en-US" dirty="0" smtClean="0"/>
              <a:t>うまくまとめることができません</a:t>
            </a:r>
            <a:endParaRPr kumimoji="1" lang="en-US" altLang="ja-JP" dirty="0" smtClean="0"/>
          </a:p>
          <a:p>
            <a:endParaRPr kumimoji="1" lang="en-US" altLang="ja-JP" dirty="0" smtClean="0"/>
          </a:p>
          <a:p>
            <a:r>
              <a:rPr kumimoji="1" lang="ja-JP" altLang="en-US" dirty="0" smtClean="0"/>
              <a:t>品質保証は品質マネジメント活動を見直して不適切な部分があれば修正を行います</a:t>
            </a:r>
            <a:endParaRPr kumimoji="1" lang="en-US" altLang="ja-JP" dirty="0" smtClean="0"/>
          </a:p>
          <a:p>
            <a:endParaRPr kumimoji="1" lang="en-US" altLang="ja-JP" dirty="0" smtClean="0"/>
          </a:p>
          <a:p>
            <a:r>
              <a:rPr kumimoji="1" lang="ja-JP" altLang="en-US" dirty="0" smtClean="0"/>
              <a:t>品質管理は完成した成果物の確認を行うことです</a:t>
            </a:r>
            <a:endParaRPr kumimoji="1" lang="en-US" altLang="ja-JP" dirty="0" smtClean="0"/>
          </a:p>
          <a:p>
            <a:r>
              <a:rPr kumimoji="1" lang="ja-JP" altLang="en-US" dirty="0" smtClean="0"/>
              <a:t>簡単に言えばテストを行うことです</a:t>
            </a:r>
            <a:endParaRPr kumimoji="1" lang="ja-JP" altLang="en-US" dirty="0"/>
          </a:p>
        </p:txBody>
      </p:sp>
      <p:sp>
        <p:nvSpPr>
          <p:cNvPr id="4" name="スライド番号プレースホルダー 3"/>
          <p:cNvSpPr>
            <a:spLocks noGrp="1"/>
          </p:cNvSpPr>
          <p:nvPr>
            <p:ph type="sldNum" sz="quarter" idx="10"/>
          </p:nvPr>
        </p:nvSpPr>
        <p:spPr/>
        <p:txBody>
          <a:bodyPr/>
          <a:lstStyle/>
          <a:p>
            <a:fld id="{A912CA28-C11F-4BAE-A0DE-091DB3EA3572}" type="slidenum">
              <a:rPr kumimoji="1" lang="ja-JP" altLang="en-US" smtClean="0"/>
              <a:t>8</a:t>
            </a:fld>
            <a:endParaRPr kumimoji="1" lang="ja-JP" altLang="en-US"/>
          </a:p>
        </p:txBody>
      </p:sp>
    </p:spTree>
    <p:extLst>
      <p:ext uri="{BB962C8B-B14F-4D97-AF65-F5344CB8AC3E}">
        <p14:creationId xmlns:p14="http://schemas.microsoft.com/office/powerpoint/2010/main" val="3871016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912CA28-C11F-4BAE-A0DE-091DB3EA3572}" type="slidenum">
              <a:rPr kumimoji="1" lang="ja-JP" altLang="en-US" smtClean="0"/>
              <a:t>11</a:t>
            </a:fld>
            <a:endParaRPr kumimoji="1" lang="ja-JP" altLang="en-US"/>
          </a:p>
        </p:txBody>
      </p:sp>
    </p:spTree>
    <p:extLst>
      <p:ext uri="{BB962C8B-B14F-4D97-AF65-F5344CB8AC3E}">
        <p14:creationId xmlns:p14="http://schemas.microsoft.com/office/powerpoint/2010/main" val="1833150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F9DCFE2C-BE8A-4860-A397-A15832E9210D}" type="datetime1">
              <a:rPr kumimoji="1" lang="ja-JP" altLang="en-US" smtClean="0"/>
              <a:t>2015/11/8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F677D27-48DE-4AE9-9FB9-EFC0540DFEF9}" type="slidenum">
              <a:rPr kumimoji="1" lang="ja-JP" altLang="en-US" smtClean="0"/>
              <a:t>‹#›</a:t>
            </a:fld>
            <a:endParaRPr kumimoji="1" lang="ja-JP" altLang="en-US"/>
          </a:p>
        </p:txBody>
      </p:sp>
    </p:spTree>
    <p:extLst>
      <p:ext uri="{BB962C8B-B14F-4D97-AF65-F5344CB8AC3E}">
        <p14:creationId xmlns:p14="http://schemas.microsoft.com/office/powerpoint/2010/main" val="3078978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30E9FE0-5A7C-4A9A-B587-A541BEAAB092}" type="datetime1">
              <a:rPr kumimoji="1" lang="ja-JP" altLang="en-US" smtClean="0"/>
              <a:t>2015/11/8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F677D27-48DE-4AE9-9FB9-EFC0540DFEF9}" type="slidenum">
              <a:rPr kumimoji="1" lang="ja-JP" altLang="en-US" smtClean="0"/>
              <a:t>‹#›</a:t>
            </a:fld>
            <a:endParaRPr kumimoji="1" lang="ja-JP" altLang="en-US"/>
          </a:p>
        </p:txBody>
      </p:sp>
    </p:spTree>
    <p:extLst>
      <p:ext uri="{BB962C8B-B14F-4D97-AF65-F5344CB8AC3E}">
        <p14:creationId xmlns:p14="http://schemas.microsoft.com/office/powerpoint/2010/main" val="1949982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DE7FB3B7-60E4-47A2-9600-E42CB8BFE9D1}" type="datetime1">
              <a:rPr kumimoji="1" lang="ja-JP" altLang="en-US" smtClean="0"/>
              <a:t>2015/11/8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F677D27-48DE-4AE9-9FB9-EFC0540DFEF9}" type="slidenum">
              <a:rPr kumimoji="1" lang="ja-JP" altLang="en-US" smtClean="0"/>
              <a:t>‹#›</a:t>
            </a:fld>
            <a:endParaRPr kumimoji="1" lang="ja-JP" altLang="en-US"/>
          </a:p>
        </p:txBody>
      </p:sp>
    </p:spTree>
    <p:extLst>
      <p:ext uri="{BB962C8B-B14F-4D97-AF65-F5344CB8AC3E}">
        <p14:creationId xmlns:p14="http://schemas.microsoft.com/office/powerpoint/2010/main" val="2014131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B6FC74C9-C732-43AD-AE06-37AAFA40703E}" type="datetime1">
              <a:rPr kumimoji="1" lang="ja-JP" altLang="en-US" smtClean="0"/>
              <a:t>2015/11/8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F677D27-48DE-4AE9-9FB9-EFC0540DFEF9}" type="slidenum">
              <a:rPr kumimoji="1" lang="ja-JP" altLang="en-US" smtClean="0"/>
              <a:t>‹#›</a:t>
            </a:fld>
            <a:endParaRPr kumimoji="1" lang="ja-JP" altLang="en-US"/>
          </a:p>
        </p:txBody>
      </p:sp>
    </p:spTree>
    <p:extLst>
      <p:ext uri="{BB962C8B-B14F-4D97-AF65-F5344CB8AC3E}">
        <p14:creationId xmlns:p14="http://schemas.microsoft.com/office/powerpoint/2010/main" val="3140091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8A4DDC15-AF8D-4F7A-9350-0D1762D93950}" type="datetime1">
              <a:rPr kumimoji="1" lang="ja-JP" altLang="en-US" smtClean="0"/>
              <a:t>2015/11/8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F677D27-48DE-4AE9-9FB9-EFC0540DFEF9}" type="slidenum">
              <a:rPr kumimoji="1" lang="ja-JP" altLang="en-US" smtClean="0"/>
              <a:t>‹#›</a:t>
            </a:fld>
            <a:endParaRPr kumimoji="1" lang="ja-JP" altLang="en-US"/>
          </a:p>
        </p:txBody>
      </p:sp>
    </p:spTree>
    <p:extLst>
      <p:ext uri="{BB962C8B-B14F-4D97-AF65-F5344CB8AC3E}">
        <p14:creationId xmlns:p14="http://schemas.microsoft.com/office/powerpoint/2010/main" val="2324836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E8483E5B-4CFE-470F-8FC1-C430FA9FD8C0}" type="datetime1">
              <a:rPr kumimoji="1" lang="ja-JP" altLang="en-US" smtClean="0"/>
              <a:t>2015/11/8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F677D27-48DE-4AE9-9FB9-EFC0540DFEF9}" type="slidenum">
              <a:rPr kumimoji="1" lang="ja-JP" altLang="en-US" smtClean="0"/>
              <a:t>‹#›</a:t>
            </a:fld>
            <a:endParaRPr kumimoji="1" lang="ja-JP" altLang="en-US"/>
          </a:p>
        </p:txBody>
      </p:sp>
    </p:spTree>
    <p:extLst>
      <p:ext uri="{BB962C8B-B14F-4D97-AF65-F5344CB8AC3E}">
        <p14:creationId xmlns:p14="http://schemas.microsoft.com/office/powerpoint/2010/main" val="3369464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583E052-8CA2-4D0D-9B30-45F93715B9B2}" type="datetime1">
              <a:rPr kumimoji="1" lang="ja-JP" altLang="en-US" smtClean="0"/>
              <a:t>2015/11/8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8F677D27-48DE-4AE9-9FB9-EFC0540DFEF9}" type="slidenum">
              <a:rPr kumimoji="1" lang="ja-JP" altLang="en-US" smtClean="0"/>
              <a:t>‹#›</a:t>
            </a:fld>
            <a:endParaRPr kumimoji="1" lang="ja-JP" altLang="en-US"/>
          </a:p>
        </p:txBody>
      </p:sp>
    </p:spTree>
    <p:extLst>
      <p:ext uri="{BB962C8B-B14F-4D97-AF65-F5344CB8AC3E}">
        <p14:creationId xmlns:p14="http://schemas.microsoft.com/office/powerpoint/2010/main" val="3807145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BEC4922-CC94-436B-A4D4-4B23366A272B}" type="datetime1">
              <a:rPr kumimoji="1" lang="ja-JP" altLang="en-US" smtClean="0"/>
              <a:t>2015/11/8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F677D27-48DE-4AE9-9FB9-EFC0540DFEF9}" type="slidenum">
              <a:rPr kumimoji="1" lang="ja-JP" altLang="en-US" smtClean="0"/>
              <a:t>‹#›</a:t>
            </a:fld>
            <a:endParaRPr kumimoji="1" lang="ja-JP" altLang="en-US"/>
          </a:p>
        </p:txBody>
      </p:sp>
    </p:spTree>
    <p:extLst>
      <p:ext uri="{BB962C8B-B14F-4D97-AF65-F5344CB8AC3E}">
        <p14:creationId xmlns:p14="http://schemas.microsoft.com/office/powerpoint/2010/main" val="1435763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DC583D9-33D0-4870-9045-D6F7D922768D}" type="datetime1">
              <a:rPr kumimoji="1" lang="ja-JP" altLang="en-US" smtClean="0"/>
              <a:t>2015/11/8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F677D27-48DE-4AE9-9FB9-EFC0540DFEF9}" type="slidenum">
              <a:rPr kumimoji="1" lang="ja-JP" altLang="en-US" smtClean="0"/>
              <a:t>‹#›</a:t>
            </a:fld>
            <a:endParaRPr kumimoji="1" lang="ja-JP" altLang="en-US"/>
          </a:p>
        </p:txBody>
      </p:sp>
    </p:spTree>
    <p:extLst>
      <p:ext uri="{BB962C8B-B14F-4D97-AF65-F5344CB8AC3E}">
        <p14:creationId xmlns:p14="http://schemas.microsoft.com/office/powerpoint/2010/main" val="2677531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C9D0039-2572-44F3-94E9-2B7CF0C09959}" type="datetime1">
              <a:rPr kumimoji="1" lang="ja-JP" altLang="en-US" smtClean="0"/>
              <a:t>2015/11/8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F677D27-48DE-4AE9-9FB9-EFC0540DFEF9}" type="slidenum">
              <a:rPr kumimoji="1" lang="ja-JP" altLang="en-US" smtClean="0"/>
              <a:t>‹#›</a:t>
            </a:fld>
            <a:endParaRPr kumimoji="1" lang="ja-JP" altLang="en-US"/>
          </a:p>
        </p:txBody>
      </p:sp>
    </p:spTree>
    <p:extLst>
      <p:ext uri="{BB962C8B-B14F-4D97-AF65-F5344CB8AC3E}">
        <p14:creationId xmlns:p14="http://schemas.microsoft.com/office/powerpoint/2010/main" val="4102310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B62F0FD-C186-47BF-B987-F16434423A89}" type="datetime1">
              <a:rPr kumimoji="1" lang="ja-JP" altLang="en-US" smtClean="0"/>
              <a:t>2015/11/8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F677D27-48DE-4AE9-9FB9-EFC0540DFEF9}" type="slidenum">
              <a:rPr kumimoji="1" lang="ja-JP" altLang="en-US" smtClean="0"/>
              <a:t>‹#›</a:t>
            </a:fld>
            <a:endParaRPr kumimoji="1" lang="ja-JP" altLang="en-US"/>
          </a:p>
        </p:txBody>
      </p:sp>
    </p:spTree>
    <p:extLst>
      <p:ext uri="{BB962C8B-B14F-4D97-AF65-F5344CB8AC3E}">
        <p14:creationId xmlns:p14="http://schemas.microsoft.com/office/powerpoint/2010/main" val="3783609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CC7C22-380B-46C0-9383-51A736C0AC03}" type="datetime1">
              <a:rPr kumimoji="1" lang="ja-JP" altLang="en-US" smtClean="0"/>
              <a:t>2015/11/8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677D27-48DE-4AE9-9FB9-EFC0540DFEF9}" type="slidenum">
              <a:rPr kumimoji="1" lang="ja-JP" altLang="en-US" smtClean="0"/>
              <a:t>‹#›</a:t>
            </a:fld>
            <a:endParaRPr kumimoji="1" lang="ja-JP" altLang="en-US"/>
          </a:p>
        </p:txBody>
      </p:sp>
    </p:spTree>
    <p:extLst>
      <p:ext uri="{BB962C8B-B14F-4D97-AF65-F5344CB8AC3E}">
        <p14:creationId xmlns:p14="http://schemas.microsoft.com/office/powerpoint/2010/main" val="7620597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プロジェクトマネジメントについて</a:t>
            </a:r>
            <a:endParaRPr kumimoji="1" lang="ja-JP" altLang="en-US" dirty="0"/>
          </a:p>
        </p:txBody>
      </p:sp>
      <p:sp>
        <p:nvSpPr>
          <p:cNvPr id="3" name="サブタイトル 2"/>
          <p:cNvSpPr>
            <a:spLocks noGrp="1"/>
          </p:cNvSpPr>
          <p:nvPr>
            <p:ph type="subTitle" idx="1"/>
          </p:nvPr>
        </p:nvSpPr>
        <p:spPr/>
        <p:txBody>
          <a:bodyPr/>
          <a:lstStyle/>
          <a:p>
            <a:r>
              <a:rPr kumimoji="1" lang="ja-JP" altLang="en-US" dirty="0" smtClean="0"/>
              <a:t>筆者　</a:t>
            </a:r>
            <a:endParaRPr kumimoji="1" lang="en-US" altLang="ja-JP" dirty="0" smtClean="0"/>
          </a:p>
          <a:p>
            <a:r>
              <a:rPr kumimoji="1" lang="ja-JP" altLang="en-US" dirty="0" smtClean="0"/>
              <a:t>鶴保　征城</a:t>
            </a:r>
            <a:endParaRPr kumimoji="1" lang="en-US" altLang="ja-JP" dirty="0" smtClean="0"/>
          </a:p>
          <a:p>
            <a:r>
              <a:rPr kumimoji="1" lang="ja-JP" altLang="en-US" dirty="0" smtClean="0"/>
              <a:t>駒谷　昇一</a:t>
            </a:r>
            <a:endParaRPr kumimoji="1" lang="en-US" altLang="ja-JP" dirty="0" smtClean="0"/>
          </a:p>
          <a:p>
            <a:endParaRPr kumimoji="1" lang="ja-JP" altLang="en-US" dirty="0"/>
          </a:p>
        </p:txBody>
      </p:sp>
      <p:sp>
        <p:nvSpPr>
          <p:cNvPr id="4" name="テキスト ボックス 3"/>
          <p:cNvSpPr txBox="1"/>
          <p:nvPr/>
        </p:nvSpPr>
        <p:spPr>
          <a:xfrm>
            <a:off x="2123728" y="5921588"/>
            <a:ext cx="5040560" cy="369332"/>
          </a:xfrm>
          <a:prstGeom prst="rect">
            <a:avLst/>
          </a:prstGeom>
          <a:noFill/>
        </p:spPr>
        <p:txBody>
          <a:bodyPr wrap="square" rtlCol="0">
            <a:spAutoFit/>
          </a:bodyPr>
          <a:lstStyle/>
          <a:p>
            <a:r>
              <a:rPr kumimoji="1" lang="ja-JP" altLang="en-US" dirty="0" smtClean="0"/>
              <a:t>参考資料　ソフトウェアエンジニアリングの授業１</a:t>
            </a:r>
            <a:endParaRPr kumimoji="1" lang="ja-JP" altLang="en-US" dirty="0"/>
          </a:p>
        </p:txBody>
      </p:sp>
    </p:spTree>
    <p:extLst>
      <p:ext uri="{BB962C8B-B14F-4D97-AF65-F5344CB8AC3E}">
        <p14:creationId xmlns:p14="http://schemas.microsoft.com/office/powerpoint/2010/main" val="29483689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プロジェクトマネジメントとは</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r>
              <a:rPr lang="ja-JP" altLang="en-US" dirty="0" smtClean="0"/>
              <a:t>仕事（プロジェクト）は資源を消費する</a:t>
            </a:r>
            <a:endParaRPr lang="en-US" altLang="ja-JP" dirty="0"/>
          </a:p>
          <a:p>
            <a:pPr marL="0" indent="0">
              <a:buNone/>
            </a:pPr>
            <a:endParaRPr lang="en-US" altLang="ja-JP" dirty="0"/>
          </a:p>
          <a:p>
            <a:r>
              <a:rPr lang="ja-JP" altLang="en-US" dirty="0"/>
              <a:t>仕事</a:t>
            </a:r>
            <a:r>
              <a:rPr lang="ja-JP" altLang="en-US" dirty="0" smtClean="0"/>
              <a:t>の目標を効率よく達成させるための指標</a:t>
            </a:r>
            <a:endParaRPr lang="en-US" altLang="ja-JP" dirty="0" smtClean="0"/>
          </a:p>
          <a:p>
            <a:endParaRPr kumimoji="1" lang="en-US" altLang="ja-JP" dirty="0"/>
          </a:p>
          <a:p>
            <a:r>
              <a:rPr lang="ja-JP" altLang="en-US" dirty="0" smtClean="0"/>
              <a:t>ソフトウェア開発では工程を単位毎に分割して行っている</a:t>
            </a:r>
            <a:endParaRPr kumimoji="1" lang="en-US" altLang="ja-JP" dirty="0"/>
          </a:p>
          <a:p>
            <a:endParaRPr kumimoji="1" lang="en-US" altLang="ja-JP" dirty="0" smtClean="0"/>
          </a:p>
          <a:p>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8F677D27-48DE-4AE9-9FB9-EFC0540DFEF9}" type="slidenum">
              <a:rPr kumimoji="1" lang="ja-JP" altLang="en-US" smtClean="0"/>
              <a:t>1</a:t>
            </a:fld>
            <a:endParaRPr kumimoji="1" lang="ja-JP" altLang="en-US"/>
          </a:p>
        </p:txBody>
      </p:sp>
    </p:spTree>
    <p:extLst>
      <p:ext uri="{BB962C8B-B14F-4D97-AF65-F5344CB8AC3E}">
        <p14:creationId xmlns:p14="http://schemas.microsoft.com/office/powerpoint/2010/main" val="41420579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PMBOK</a:t>
            </a:r>
            <a:r>
              <a:rPr kumimoji="1" lang="ja-JP" altLang="en-US" dirty="0" smtClean="0"/>
              <a:t>とは</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r>
              <a:rPr kumimoji="1" lang="en-US" altLang="ja-JP" dirty="0" smtClean="0"/>
              <a:t>Project Management Body of Knowledge</a:t>
            </a:r>
            <a:r>
              <a:rPr kumimoji="1" lang="ja-JP" altLang="en-US" dirty="0" smtClean="0"/>
              <a:t>の略</a:t>
            </a:r>
            <a:endParaRPr kumimoji="1" lang="en-US" altLang="ja-JP" dirty="0" smtClean="0"/>
          </a:p>
          <a:p>
            <a:endParaRPr lang="en-US" altLang="ja-JP" dirty="0"/>
          </a:p>
          <a:p>
            <a:r>
              <a:rPr lang="ja-JP" altLang="en-US" dirty="0" smtClean="0"/>
              <a:t>プロジェクトマネジメントの基本知識を</a:t>
            </a:r>
            <a:endParaRPr lang="en-US" altLang="ja-JP" dirty="0" smtClean="0"/>
          </a:p>
          <a:p>
            <a:pPr marL="0" indent="0">
              <a:buNone/>
            </a:pPr>
            <a:r>
              <a:rPr kumimoji="1" lang="ja-JP" altLang="en-US" dirty="0"/>
              <a:t>　</a:t>
            </a:r>
            <a:r>
              <a:rPr kumimoji="1" lang="ja-JP" altLang="en-US" dirty="0" smtClean="0"/>
              <a:t>９つの観点からまとめたもの</a:t>
            </a:r>
            <a:endParaRPr kumimoji="1" lang="en-US" altLang="ja-JP" dirty="0" smtClean="0"/>
          </a:p>
          <a:p>
            <a:pPr marL="0" indent="0">
              <a:buNone/>
            </a:pPr>
            <a:endParaRPr lang="en-US" altLang="ja-JP" dirty="0"/>
          </a:p>
          <a:p>
            <a:r>
              <a:rPr kumimoji="1" lang="ja-JP" altLang="en-US" dirty="0" smtClean="0"/>
              <a:t>知識を整理したので理解しやすい</a:t>
            </a:r>
            <a:endParaRPr kumimoji="1" lang="en-US" altLang="ja-JP" dirty="0" smtClean="0"/>
          </a:p>
          <a:p>
            <a:pPr marL="0" indent="0">
              <a:buNone/>
            </a:pPr>
            <a:endParaRPr lang="en-US" altLang="ja-JP" dirty="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8F677D27-48DE-4AE9-9FB9-EFC0540DFEF9}" type="slidenum">
              <a:rPr kumimoji="1" lang="ja-JP" altLang="en-US" smtClean="0"/>
              <a:t>2</a:t>
            </a:fld>
            <a:endParaRPr kumimoji="1" lang="ja-JP" altLang="en-US"/>
          </a:p>
        </p:txBody>
      </p:sp>
    </p:spTree>
    <p:extLst>
      <p:ext uri="{BB962C8B-B14F-4D97-AF65-F5344CB8AC3E}">
        <p14:creationId xmlns:p14="http://schemas.microsoft.com/office/powerpoint/2010/main" val="35531362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PMBOK</a:t>
            </a:r>
            <a:r>
              <a:rPr lang="ja-JP" altLang="en-US" dirty="0"/>
              <a:t>内容</a:t>
            </a:r>
            <a:endParaRPr kumimoji="1" lang="ja-JP" altLang="en-US" dirty="0"/>
          </a:p>
        </p:txBody>
      </p:sp>
      <p:sp>
        <p:nvSpPr>
          <p:cNvPr id="3" name="コンテンツ プレースホルダー 2"/>
          <p:cNvSpPr>
            <a:spLocks noGrp="1"/>
          </p:cNvSpPr>
          <p:nvPr>
            <p:ph idx="1"/>
          </p:nvPr>
        </p:nvSpPr>
        <p:spPr>
          <a:xfrm>
            <a:off x="457200" y="1600200"/>
            <a:ext cx="8229600" cy="4781128"/>
          </a:xfrm>
        </p:spPr>
        <p:txBody>
          <a:bodyPr>
            <a:normAutofit fontScale="92500" lnSpcReduction="10000"/>
          </a:bodyPr>
          <a:lstStyle/>
          <a:p>
            <a:r>
              <a:rPr kumimoji="1" lang="ja-JP" altLang="en-US" dirty="0" smtClean="0"/>
              <a:t>スコープマネジメント</a:t>
            </a:r>
            <a:endParaRPr kumimoji="1" lang="en-US" altLang="ja-JP" dirty="0" smtClean="0"/>
          </a:p>
          <a:p>
            <a:r>
              <a:rPr lang="ja-JP" altLang="en-US" dirty="0" smtClean="0"/>
              <a:t>タイム（スケジュール）マネジメント</a:t>
            </a:r>
            <a:endParaRPr lang="en-US" altLang="ja-JP" dirty="0" smtClean="0"/>
          </a:p>
          <a:p>
            <a:r>
              <a:rPr kumimoji="1" lang="ja-JP" altLang="en-US" dirty="0" smtClean="0"/>
              <a:t>コストマネジメント</a:t>
            </a:r>
            <a:endParaRPr kumimoji="1" lang="en-US" altLang="ja-JP" dirty="0" smtClean="0"/>
          </a:p>
          <a:p>
            <a:r>
              <a:rPr lang="ja-JP" altLang="en-US" dirty="0" smtClean="0"/>
              <a:t>品質マネジメント</a:t>
            </a:r>
            <a:endParaRPr lang="en-US" altLang="ja-JP" dirty="0" smtClean="0"/>
          </a:p>
          <a:p>
            <a:r>
              <a:rPr kumimoji="1" lang="ja-JP" altLang="en-US" dirty="0" smtClean="0"/>
              <a:t>組織マネジメント</a:t>
            </a:r>
            <a:endParaRPr kumimoji="1" lang="en-US" altLang="ja-JP" dirty="0" smtClean="0"/>
          </a:p>
          <a:p>
            <a:r>
              <a:rPr kumimoji="1" lang="ja-JP" altLang="en-US" dirty="0" smtClean="0"/>
              <a:t>コミュニケーションマネジメント</a:t>
            </a:r>
            <a:endParaRPr kumimoji="1" lang="en-US" altLang="ja-JP" dirty="0" smtClean="0"/>
          </a:p>
          <a:p>
            <a:r>
              <a:rPr lang="ja-JP" altLang="en-US" dirty="0" smtClean="0"/>
              <a:t>リスクマネジメント</a:t>
            </a:r>
            <a:endParaRPr lang="en-US" altLang="ja-JP" dirty="0" smtClean="0"/>
          </a:p>
          <a:p>
            <a:r>
              <a:rPr lang="ja-JP" altLang="en-US" dirty="0" smtClean="0"/>
              <a:t>調達マネジメント</a:t>
            </a:r>
            <a:endParaRPr lang="en-US" altLang="ja-JP" dirty="0" smtClean="0"/>
          </a:p>
          <a:p>
            <a:r>
              <a:rPr lang="ja-JP" altLang="en-US" dirty="0" smtClean="0"/>
              <a:t>総合マネジメント</a:t>
            </a:r>
            <a:endParaRPr kumimoji="1" lang="ja-JP" altLang="en-US" dirty="0"/>
          </a:p>
        </p:txBody>
      </p:sp>
      <p:sp>
        <p:nvSpPr>
          <p:cNvPr id="4" name="スライド番号プレースホルダー 3"/>
          <p:cNvSpPr>
            <a:spLocks noGrp="1"/>
          </p:cNvSpPr>
          <p:nvPr>
            <p:ph type="sldNum" sz="quarter" idx="12"/>
          </p:nvPr>
        </p:nvSpPr>
        <p:spPr/>
        <p:txBody>
          <a:bodyPr/>
          <a:lstStyle/>
          <a:p>
            <a:fld id="{8F677D27-48DE-4AE9-9FB9-EFC0540DFEF9}" type="slidenum">
              <a:rPr kumimoji="1" lang="ja-JP" altLang="en-US" smtClean="0"/>
              <a:t>3</a:t>
            </a:fld>
            <a:endParaRPr kumimoji="1" lang="ja-JP" altLang="en-US"/>
          </a:p>
        </p:txBody>
      </p:sp>
    </p:spTree>
    <p:extLst>
      <p:ext uri="{BB962C8B-B14F-4D97-AF65-F5344CB8AC3E}">
        <p14:creationId xmlns:p14="http://schemas.microsoft.com/office/powerpoint/2010/main" val="11582074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スコープマネジメント</a:t>
            </a:r>
            <a:endParaRPr kumimoji="1" lang="ja-JP" altLang="en-US" dirty="0"/>
          </a:p>
        </p:txBody>
      </p:sp>
      <p:sp>
        <p:nvSpPr>
          <p:cNvPr id="3" name="コンテンツ プレースホルダー 2"/>
          <p:cNvSpPr>
            <a:spLocks noGrp="1"/>
          </p:cNvSpPr>
          <p:nvPr>
            <p:ph idx="1"/>
          </p:nvPr>
        </p:nvSpPr>
        <p:spPr/>
        <p:txBody>
          <a:bodyPr>
            <a:normAutofit/>
          </a:bodyPr>
          <a:lstStyle/>
          <a:p>
            <a:endParaRPr kumimoji="1" lang="en-US" altLang="ja-JP" dirty="0" smtClean="0"/>
          </a:p>
          <a:p>
            <a:r>
              <a:rPr lang="ja-JP" altLang="en-US" dirty="0" smtClean="0"/>
              <a:t>プロジェクト内容を具体的に固める</a:t>
            </a:r>
            <a:endParaRPr lang="en-US" altLang="ja-JP" dirty="0" smtClean="0"/>
          </a:p>
          <a:p>
            <a:pPr lvl="1"/>
            <a:r>
              <a:rPr lang="ja-JP" altLang="en-US" dirty="0" smtClean="0"/>
              <a:t>まだこの段階では何をするか決まっていない</a:t>
            </a:r>
            <a:endParaRPr lang="en-US" altLang="ja-JP" dirty="0"/>
          </a:p>
          <a:p>
            <a:r>
              <a:rPr kumimoji="1" lang="ja-JP" altLang="en-US" dirty="0" smtClean="0"/>
              <a:t>正しく定めれないと途中で大きな手戻りが発生してしまう</a:t>
            </a:r>
            <a:endParaRPr kumimoji="1" lang="en-US" altLang="ja-JP" dirty="0" smtClean="0"/>
          </a:p>
          <a:p>
            <a:endParaRPr lang="en-US" altLang="ja-JP" dirty="0"/>
          </a:p>
          <a:p>
            <a:r>
              <a:rPr kumimoji="1" lang="ja-JP" altLang="en-US" dirty="0" smtClean="0"/>
              <a:t>具体化するための手法として</a:t>
            </a:r>
            <a:r>
              <a:rPr kumimoji="1" lang="en-US" altLang="ja-JP" dirty="0" smtClean="0"/>
              <a:t>WBS</a:t>
            </a:r>
            <a:r>
              <a:rPr kumimoji="1" lang="ja-JP" altLang="en-US" dirty="0" smtClean="0"/>
              <a:t>がある</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8F677D27-48DE-4AE9-9FB9-EFC0540DFEF9}" type="slidenum">
              <a:rPr kumimoji="1" lang="ja-JP" altLang="en-US" smtClean="0"/>
              <a:t>4</a:t>
            </a:fld>
            <a:endParaRPr kumimoji="1" lang="ja-JP" altLang="en-US"/>
          </a:p>
        </p:txBody>
      </p:sp>
    </p:spTree>
    <p:extLst>
      <p:ext uri="{BB962C8B-B14F-4D97-AF65-F5344CB8AC3E}">
        <p14:creationId xmlns:p14="http://schemas.microsoft.com/office/powerpoint/2010/main" val="34074834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WBS</a:t>
            </a:r>
            <a:endParaRPr kumimoji="1" lang="ja-JP" altLang="en-US" dirty="0"/>
          </a:p>
        </p:txBody>
      </p:sp>
      <p:sp>
        <p:nvSpPr>
          <p:cNvPr id="4" name="AutoShape 2" descr="imap://s181049@mail.center.wakayama-u.ac.jp:143/fetch%3EUID%3E.INBOX%3E1193?part=1.2&amp;type=image/jpeg&amp;filename=image.jpe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 name="スライド番号プレースホルダー 4"/>
          <p:cNvSpPr>
            <a:spLocks noGrp="1"/>
          </p:cNvSpPr>
          <p:nvPr>
            <p:ph type="sldNum" sz="quarter" idx="12"/>
          </p:nvPr>
        </p:nvSpPr>
        <p:spPr/>
        <p:txBody>
          <a:bodyPr/>
          <a:lstStyle/>
          <a:p>
            <a:fld id="{8F677D27-48DE-4AE9-9FB9-EFC0540DFEF9}" type="slidenum">
              <a:rPr kumimoji="1" lang="ja-JP" altLang="en-US" smtClean="0"/>
              <a:t>5</a:t>
            </a:fld>
            <a:endParaRPr kumimoji="1" lang="ja-JP" altLang="en-US"/>
          </a:p>
        </p:txBody>
      </p:sp>
      <p:sp>
        <p:nvSpPr>
          <p:cNvPr id="3" name="コンテンツ プレースホルダー 2"/>
          <p:cNvSpPr>
            <a:spLocks noGrp="1"/>
          </p:cNvSpPr>
          <p:nvPr>
            <p:ph idx="1"/>
          </p:nvPr>
        </p:nvSpPr>
        <p:spPr>
          <a:xfrm>
            <a:off x="473188" y="6021288"/>
            <a:ext cx="8229600" cy="517624"/>
          </a:xfrm>
        </p:spPr>
        <p:txBody>
          <a:bodyPr>
            <a:normAutofit/>
          </a:bodyPr>
          <a:lstStyle/>
          <a:p>
            <a:r>
              <a:rPr lang="en-US" altLang="ja-JP" sz="2400" dirty="0"/>
              <a:t>http://www.pmaj.or.jp/library/series_idx/frame_kido.html</a:t>
            </a:r>
            <a:endParaRPr kumimoji="1" lang="ja-JP" altLang="en-US" sz="2400" dirty="0"/>
          </a:p>
        </p:txBody>
      </p:sp>
      <p:pic>
        <p:nvPicPr>
          <p:cNvPr id="6" name="図 5"/>
          <p:cNvPicPr>
            <a:picLocks noChangeAspect="1"/>
          </p:cNvPicPr>
          <p:nvPr/>
        </p:nvPicPr>
        <p:blipFill>
          <a:blip r:embed="rId3"/>
          <a:stretch>
            <a:fillRect/>
          </a:stretch>
        </p:blipFill>
        <p:spPr>
          <a:xfrm>
            <a:off x="473188" y="1268759"/>
            <a:ext cx="8213612" cy="4569965"/>
          </a:xfrm>
          <a:prstGeom prst="rect">
            <a:avLst/>
          </a:prstGeom>
        </p:spPr>
      </p:pic>
    </p:spTree>
    <p:extLst>
      <p:ext uri="{BB962C8B-B14F-4D97-AF65-F5344CB8AC3E}">
        <p14:creationId xmlns:p14="http://schemas.microsoft.com/office/powerpoint/2010/main" val="12898198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タイム（スケジュール）マネジメント</a:t>
            </a:r>
            <a:endParaRPr kumimoji="1" lang="ja-JP" altLang="en-US" dirty="0"/>
          </a:p>
        </p:txBody>
      </p:sp>
      <p:sp>
        <p:nvSpPr>
          <p:cNvPr id="3" name="コンテンツ プレースホルダー 2"/>
          <p:cNvSpPr>
            <a:spLocks noGrp="1"/>
          </p:cNvSpPr>
          <p:nvPr>
            <p:ph idx="1"/>
          </p:nvPr>
        </p:nvSpPr>
        <p:spPr/>
        <p:txBody>
          <a:bodyPr>
            <a:normAutofit/>
          </a:bodyPr>
          <a:lstStyle/>
          <a:p>
            <a:endParaRPr kumimoji="1" lang="en-US" altLang="ja-JP" dirty="0" smtClean="0"/>
          </a:p>
          <a:p>
            <a:r>
              <a:rPr lang="en-US" altLang="ja-JP" dirty="0" smtClean="0"/>
              <a:t>WBS</a:t>
            </a:r>
            <a:r>
              <a:rPr lang="ja-JP" altLang="en-US" dirty="0" smtClean="0"/>
              <a:t>をもとに仕事</a:t>
            </a:r>
            <a:r>
              <a:rPr lang="ja-JP" altLang="en-US" dirty="0" smtClean="0"/>
              <a:t>内容（主に期日）を定める</a:t>
            </a:r>
            <a:endParaRPr lang="en-US" altLang="ja-JP" dirty="0" smtClean="0"/>
          </a:p>
          <a:p>
            <a:pPr marL="0" indent="0">
              <a:buNone/>
            </a:pPr>
            <a:endParaRPr lang="en-US" altLang="ja-JP" dirty="0" smtClean="0"/>
          </a:p>
          <a:p>
            <a:r>
              <a:rPr lang="ja-JP" altLang="en-US" dirty="0"/>
              <a:t>スケジュールネットワーク図を</a:t>
            </a:r>
            <a:r>
              <a:rPr lang="ja-JP" altLang="en-US" dirty="0" smtClean="0"/>
              <a:t>作成し全体の流れをまとめる</a:t>
            </a:r>
            <a:endParaRPr lang="en-US" altLang="ja-JP" dirty="0"/>
          </a:p>
          <a:p>
            <a:pPr marL="0" indent="0">
              <a:buNone/>
            </a:pPr>
            <a:endParaRPr lang="en-US" altLang="ja-JP" dirty="0" smtClean="0"/>
          </a:p>
          <a:p>
            <a:r>
              <a:rPr lang="ja-JP" altLang="en-US" dirty="0" smtClean="0"/>
              <a:t>どのような資源がどの程度必要なのか明確にする</a:t>
            </a:r>
            <a:endParaRPr lang="en-US" altLang="ja-JP" dirty="0"/>
          </a:p>
          <a:p>
            <a:pPr marL="0" indent="0">
              <a:buNone/>
            </a:pPr>
            <a:endParaRPr lang="en-US" altLang="ja-JP" dirty="0"/>
          </a:p>
          <a:p>
            <a:pPr marL="0" indent="0">
              <a:buNone/>
            </a:pPr>
            <a:endParaRPr kumimoji="1" lang="en-US" altLang="ja-JP" dirty="0" smtClean="0"/>
          </a:p>
          <a:p>
            <a:endParaRPr lang="en-US" altLang="ja-JP" dirty="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8F677D27-48DE-4AE9-9FB9-EFC0540DFEF9}" type="slidenum">
              <a:rPr kumimoji="1" lang="ja-JP" altLang="en-US" smtClean="0"/>
              <a:t>6</a:t>
            </a:fld>
            <a:endParaRPr kumimoji="1" lang="ja-JP" altLang="en-US"/>
          </a:p>
        </p:txBody>
      </p:sp>
    </p:spTree>
    <p:extLst>
      <p:ext uri="{BB962C8B-B14F-4D97-AF65-F5344CB8AC3E}">
        <p14:creationId xmlns:p14="http://schemas.microsoft.com/office/powerpoint/2010/main" val="23349169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コストマネジメント</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r>
              <a:rPr lang="ja-JP" altLang="en-US" dirty="0" smtClean="0"/>
              <a:t>予算内でプロジェクトを終了させるのが目標</a:t>
            </a:r>
            <a:endParaRPr lang="en-US" altLang="ja-JP" dirty="0" smtClean="0"/>
          </a:p>
          <a:p>
            <a:endParaRPr kumimoji="1" lang="en-US" altLang="ja-JP" dirty="0"/>
          </a:p>
          <a:p>
            <a:r>
              <a:rPr lang="ja-JP" altLang="en-US" dirty="0" smtClean="0"/>
              <a:t>出費構成をここで明確にさせる</a:t>
            </a:r>
            <a:endParaRPr lang="en-US" altLang="ja-JP" dirty="0" smtClean="0"/>
          </a:p>
          <a:p>
            <a:pPr lvl="1"/>
            <a:r>
              <a:rPr lang="ja-JP" altLang="en-US" dirty="0" smtClean="0"/>
              <a:t>これができると後の予算構成が楽になる</a:t>
            </a:r>
            <a:endParaRPr kumimoji="1" lang="en-US" altLang="ja-JP" dirty="0" smtClean="0"/>
          </a:p>
          <a:p>
            <a:endParaRPr lang="en-US" altLang="ja-JP" dirty="0"/>
          </a:p>
          <a:p>
            <a:r>
              <a:rPr kumimoji="1" lang="ja-JP" altLang="en-US" dirty="0" smtClean="0"/>
              <a:t>見積もりは最初の段階は大きなブレがある</a:t>
            </a:r>
            <a:endParaRPr kumimoji="1" lang="ja-JP" altLang="en-US" dirty="0"/>
          </a:p>
        </p:txBody>
      </p:sp>
      <p:sp>
        <p:nvSpPr>
          <p:cNvPr id="4" name="スライド番号プレースホルダー 3"/>
          <p:cNvSpPr>
            <a:spLocks noGrp="1"/>
          </p:cNvSpPr>
          <p:nvPr>
            <p:ph type="sldNum" sz="quarter" idx="12"/>
          </p:nvPr>
        </p:nvSpPr>
        <p:spPr/>
        <p:txBody>
          <a:bodyPr/>
          <a:lstStyle/>
          <a:p>
            <a:fld id="{8F677D27-48DE-4AE9-9FB9-EFC0540DFEF9}" type="slidenum">
              <a:rPr kumimoji="1" lang="ja-JP" altLang="en-US" smtClean="0"/>
              <a:t>7</a:t>
            </a:fld>
            <a:endParaRPr kumimoji="1" lang="ja-JP" altLang="en-US"/>
          </a:p>
        </p:txBody>
      </p:sp>
    </p:spTree>
    <p:extLst>
      <p:ext uri="{BB962C8B-B14F-4D97-AF65-F5344CB8AC3E}">
        <p14:creationId xmlns:p14="http://schemas.microsoft.com/office/powerpoint/2010/main" val="14324772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品質マネジメント</a:t>
            </a:r>
            <a:endParaRPr kumimoji="1" lang="ja-JP" altLang="en-US" dirty="0"/>
          </a:p>
        </p:txBody>
      </p:sp>
      <p:sp>
        <p:nvSpPr>
          <p:cNvPr id="3" name="コンテンツ プレースホルダー 2"/>
          <p:cNvSpPr>
            <a:spLocks noGrp="1"/>
          </p:cNvSpPr>
          <p:nvPr>
            <p:ph idx="1"/>
          </p:nvPr>
        </p:nvSpPr>
        <p:spPr/>
        <p:txBody>
          <a:bodyPr/>
          <a:lstStyle/>
          <a:p>
            <a:pPr marL="0" indent="0">
              <a:buNone/>
            </a:pPr>
            <a:endParaRPr lang="en-US" altLang="ja-JP" dirty="0"/>
          </a:p>
          <a:p>
            <a:r>
              <a:rPr kumimoji="1" lang="ja-JP" altLang="en-US" dirty="0" smtClean="0"/>
              <a:t>品質の評価尺度を</a:t>
            </a:r>
            <a:r>
              <a:rPr lang="ja-JP" altLang="en-US" dirty="0"/>
              <a:t>正確</a:t>
            </a:r>
            <a:r>
              <a:rPr lang="ja-JP" altLang="en-US" dirty="0" smtClean="0"/>
              <a:t>に定めることが目標</a:t>
            </a:r>
            <a:endParaRPr kumimoji="1" lang="en-US" altLang="ja-JP" dirty="0" smtClean="0"/>
          </a:p>
          <a:p>
            <a:endParaRPr lang="en-US" altLang="ja-JP" dirty="0"/>
          </a:p>
          <a:p>
            <a:r>
              <a:rPr lang="ja-JP" altLang="en-US" dirty="0" smtClean="0"/>
              <a:t>品質計画、品質保証、品質管理からなる</a:t>
            </a:r>
            <a:endParaRPr lang="en-US" altLang="ja-JP" dirty="0" smtClean="0"/>
          </a:p>
          <a:p>
            <a:endParaRPr lang="en-US" altLang="ja-JP" dirty="0"/>
          </a:p>
          <a:p>
            <a:r>
              <a:rPr lang="ja-JP" altLang="en-US" dirty="0" smtClean="0"/>
              <a:t>品質がいいのかはバグ曲線でわかる</a:t>
            </a:r>
            <a:endParaRPr lang="en-US" altLang="ja-JP" dirty="0" smtClean="0"/>
          </a:p>
          <a:p>
            <a:endParaRPr lang="en-US" altLang="ja-JP" dirty="0"/>
          </a:p>
          <a:p>
            <a:endParaRPr lang="en-US" altLang="ja-JP" dirty="0" smtClean="0"/>
          </a:p>
        </p:txBody>
      </p:sp>
      <p:sp>
        <p:nvSpPr>
          <p:cNvPr id="4" name="スライド番号プレースホルダー 3"/>
          <p:cNvSpPr>
            <a:spLocks noGrp="1"/>
          </p:cNvSpPr>
          <p:nvPr>
            <p:ph type="sldNum" sz="quarter" idx="12"/>
          </p:nvPr>
        </p:nvSpPr>
        <p:spPr/>
        <p:txBody>
          <a:bodyPr/>
          <a:lstStyle/>
          <a:p>
            <a:fld id="{8F677D27-48DE-4AE9-9FB9-EFC0540DFEF9}" type="slidenum">
              <a:rPr kumimoji="1" lang="ja-JP" altLang="en-US" smtClean="0"/>
              <a:t>8</a:t>
            </a:fld>
            <a:endParaRPr kumimoji="1" lang="ja-JP" altLang="en-US"/>
          </a:p>
        </p:txBody>
      </p:sp>
    </p:spTree>
    <p:extLst>
      <p:ext uri="{BB962C8B-B14F-4D97-AF65-F5344CB8AC3E}">
        <p14:creationId xmlns:p14="http://schemas.microsoft.com/office/powerpoint/2010/main" val="31619298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バグ曲線</a:t>
            </a:r>
            <a:endParaRPr kumimoji="1" lang="ja-JP" altLang="en-US" dirty="0"/>
          </a:p>
        </p:txBody>
      </p:sp>
      <p:sp>
        <p:nvSpPr>
          <p:cNvPr id="3" name="コンテンツ プレースホルダー 2"/>
          <p:cNvSpPr>
            <a:spLocks noGrp="1"/>
          </p:cNvSpPr>
          <p:nvPr>
            <p:ph idx="1"/>
          </p:nvPr>
        </p:nvSpPr>
        <p:spPr>
          <a:xfrm>
            <a:off x="457200" y="6298700"/>
            <a:ext cx="8229600" cy="392907"/>
          </a:xfrm>
        </p:spPr>
        <p:txBody>
          <a:bodyPr>
            <a:normAutofit fontScale="62500" lnSpcReduction="20000"/>
          </a:bodyPr>
          <a:lstStyle/>
          <a:p>
            <a:r>
              <a:rPr lang="en-US" altLang="ja-JP" dirty="0"/>
              <a:t>http://www.ne.jp/asahi/jul/1632/Ochibo/BugGrowth/buggrowth.html</a:t>
            </a:r>
            <a:endParaRPr kumimoji="1" lang="ja-JP" altLang="en-US" dirty="0"/>
          </a:p>
        </p:txBody>
      </p:sp>
      <p:sp>
        <p:nvSpPr>
          <p:cNvPr id="4" name="スライド番号プレースホルダー 3"/>
          <p:cNvSpPr>
            <a:spLocks noGrp="1"/>
          </p:cNvSpPr>
          <p:nvPr>
            <p:ph type="sldNum" sz="quarter" idx="12"/>
          </p:nvPr>
        </p:nvSpPr>
        <p:spPr/>
        <p:txBody>
          <a:bodyPr/>
          <a:lstStyle/>
          <a:p>
            <a:fld id="{8F677D27-48DE-4AE9-9FB9-EFC0540DFEF9}" type="slidenum">
              <a:rPr kumimoji="1" lang="ja-JP" altLang="en-US" smtClean="0"/>
              <a:t>9</a:t>
            </a:fld>
            <a:endParaRPr kumimoji="1" lang="ja-JP" altLang="en-US"/>
          </a:p>
        </p:txBody>
      </p:sp>
      <p:pic>
        <p:nvPicPr>
          <p:cNvPr id="6" name="図 5"/>
          <p:cNvPicPr>
            <a:picLocks noChangeAspect="1"/>
          </p:cNvPicPr>
          <p:nvPr/>
        </p:nvPicPr>
        <p:blipFill>
          <a:blip r:embed="rId2"/>
          <a:stretch>
            <a:fillRect/>
          </a:stretch>
        </p:blipFill>
        <p:spPr>
          <a:xfrm>
            <a:off x="457200" y="1417638"/>
            <a:ext cx="8229600" cy="4851194"/>
          </a:xfrm>
          <a:prstGeom prst="rect">
            <a:avLst/>
          </a:prstGeom>
        </p:spPr>
      </p:pic>
    </p:spTree>
    <p:extLst>
      <p:ext uri="{BB962C8B-B14F-4D97-AF65-F5344CB8AC3E}">
        <p14:creationId xmlns:p14="http://schemas.microsoft.com/office/powerpoint/2010/main" val="11626259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組織</a:t>
            </a:r>
            <a:r>
              <a:rPr lang="ja-JP" altLang="en-US" dirty="0"/>
              <a:t>マネジメント</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r>
              <a:rPr lang="ja-JP" altLang="en-US" dirty="0" smtClean="0"/>
              <a:t>役割を決めそれに見合った責任を与える</a:t>
            </a:r>
            <a:endParaRPr lang="en-US" altLang="ja-JP" dirty="0" smtClean="0"/>
          </a:p>
          <a:p>
            <a:endParaRPr kumimoji="1" lang="en-US" altLang="ja-JP" dirty="0"/>
          </a:p>
          <a:p>
            <a:r>
              <a:rPr lang="ja-JP" altLang="en-US" dirty="0" smtClean="0"/>
              <a:t>組織構造は基本的にピラミッド型になる</a:t>
            </a:r>
            <a:endParaRPr lang="en-US" altLang="ja-JP" dirty="0" smtClean="0"/>
          </a:p>
          <a:p>
            <a:endParaRPr kumimoji="1" lang="en-US" altLang="ja-JP" dirty="0"/>
          </a:p>
          <a:p>
            <a:r>
              <a:rPr kumimoji="1" lang="ja-JP" altLang="en-US" dirty="0" smtClean="0"/>
              <a:t>プロジェクトを完成させるためにも明確な組織図を作成することが大切</a:t>
            </a:r>
            <a:endParaRPr kumimoji="1" lang="ja-JP" altLang="en-US" dirty="0"/>
          </a:p>
        </p:txBody>
      </p:sp>
      <p:sp>
        <p:nvSpPr>
          <p:cNvPr id="4" name="スライド番号プレースホルダー 3"/>
          <p:cNvSpPr>
            <a:spLocks noGrp="1"/>
          </p:cNvSpPr>
          <p:nvPr>
            <p:ph type="sldNum" sz="quarter" idx="12"/>
          </p:nvPr>
        </p:nvSpPr>
        <p:spPr/>
        <p:txBody>
          <a:bodyPr/>
          <a:lstStyle/>
          <a:p>
            <a:fld id="{8F677D27-48DE-4AE9-9FB9-EFC0540DFEF9}" type="slidenum">
              <a:rPr kumimoji="1" lang="ja-JP" altLang="en-US" smtClean="0"/>
              <a:t>10</a:t>
            </a:fld>
            <a:endParaRPr kumimoji="1" lang="ja-JP" altLang="en-US"/>
          </a:p>
        </p:txBody>
      </p:sp>
    </p:spTree>
    <p:extLst>
      <p:ext uri="{BB962C8B-B14F-4D97-AF65-F5344CB8AC3E}">
        <p14:creationId xmlns:p14="http://schemas.microsoft.com/office/powerpoint/2010/main" val="37635065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コミュニケーションマネジメント</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r>
              <a:rPr kumimoji="1" lang="ja-JP" altLang="en-US" dirty="0" smtClean="0"/>
              <a:t>円滑なコミュニケーションを整える</a:t>
            </a:r>
            <a:endParaRPr kumimoji="1" lang="en-US" altLang="ja-JP" dirty="0" smtClean="0"/>
          </a:p>
          <a:p>
            <a:endParaRPr lang="en-US" altLang="ja-JP" dirty="0"/>
          </a:p>
          <a:p>
            <a:r>
              <a:rPr kumimoji="1" lang="ja-JP" altLang="en-US" dirty="0" smtClean="0"/>
              <a:t>ルールや伝達方法などを定める</a:t>
            </a:r>
            <a:endParaRPr kumimoji="1" lang="en-US" altLang="ja-JP" dirty="0" smtClean="0"/>
          </a:p>
          <a:p>
            <a:endParaRPr lang="en-US" altLang="ja-JP" dirty="0"/>
          </a:p>
          <a:p>
            <a:r>
              <a:rPr kumimoji="1" lang="ja-JP" altLang="en-US" dirty="0" smtClean="0"/>
              <a:t>会議内容なども報告書にまとめる</a:t>
            </a:r>
            <a:endParaRPr kumimoji="1" lang="en-US" altLang="ja-JP" dirty="0" smtClean="0"/>
          </a:p>
          <a:p>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8F677D27-48DE-4AE9-9FB9-EFC0540DFEF9}" type="slidenum">
              <a:rPr kumimoji="1" lang="ja-JP" altLang="en-US" smtClean="0"/>
              <a:t>11</a:t>
            </a:fld>
            <a:endParaRPr kumimoji="1" lang="ja-JP" altLang="en-US"/>
          </a:p>
        </p:txBody>
      </p:sp>
    </p:spTree>
    <p:extLst>
      <p:ext uri="{BB962C8B-B14F-4D97-AF65-F5344CB8AC3E}">
        <p14:creationId xmlns:p14="http://schemas.microsoft.com/office/powerpoint/2010/main" val="14011277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リスクマネジメント</a:t>
            </a:r>
            <a:endParaRPr kumimoji="1" lang="ja-JP" altLang="en-US" dirty="0"/>
          </a:p>
        </p:txBody>
      </p:sp>
      <p:sp>
        <p:nvSpPr>
          <p:cNvPr id="3" name="コンテンツ プレースホルダー 2"/>
          <p:cNvSpPr>
            <a:spLocks noGrp="1"/>
          </p:cNvSpPr>
          <p:nvPr>
            <p:ph idx="1"/>
          </p:nvPr>
        </p:nvSpPr>
        <p:spPr/>
        <p:txBody>
          <a:bodyPr>
            <a:normAutofit/>
          </a:bodyPr>
          <a:lstStyle/>
          <a:p>
            <a:endParaRPr lang="en-US" altLang="ja-JP" dirty="0" smtClean="0"/>
          </a:p>
          <a:p>
            <a:r>
              <a:rPr lang="ja-JP" altLang="en-US" dirty="0" smtClean="0"/>
              <a:t>失敗の発生を防ぐことが最大の目標</a:t>
            </a:r>
            <a:endParaRPr lang="en-US" altLang="ja-JP" dirty="0" smtClean="0"/>
          </a:p>
          <a:p>
            <a:endParaRPr lang="en-US" altLang="ja-JP" dirty="0"/>
          </a:p>
          <a:p>
            <a:r>
              <a:rPr lang="ja-JP" altLang="en-US" dirty="0" smtClean="0"/>
              <a:t>失敗が起きても最小限に</a:t>
            </a:r>
            <a:r>
              <a:rPr lang="ja-JP" altLang="en-US" dirty="0" smtClean="0"/>
              <a:t>抑える</a:t>
            </a:r>
            <a:endParaRPr lang="en-US" altLang="ja-JP" dirty="0" smtClean="0"/>
          </a:p>
          <a:p>
            <a:pPr lvl="1"/>
            <a:r>
              <a:rPr lang="ja-JP" altLang="en-US" dirty="0" smtClean="0"/>
              <a:t>開発者が急にこれなくなってもすぐに代用者を　用意するなど</a:t>
            </a:r>
            <a:endParaRPr lang="en-US" altLang="ja-JP" dirty="0"/>
          </a:p>
          <a:p>
            <a:r>
              <a:rPr lang="ja-JP" altLang="en-US" dirty="0" smtClean="0"/>
              <a:t>事前、事中、事後の対策がある</a:t>
            </a:r>
            <a:endParaRPr lang="en-US" altLang="ja-JP" dirty="0"/>
          </a:p>
          <a:p>
            <a:endParaRPr lang="en-US" altLang="ja-JP" dirty="0" smtClean="0"/>
          </a:p>
        </p:txBody>
      </p:sp>
      <p:sp>
        <p:nvSpPr>
          <p:cNvPr id="4" name="スライド番号プレースホルダー 3"/>
          <p:cNvSpPr>
            <a:spLocks noGrp="1"/>
          </p:cNvSpPr>
          <p:nvPr>
            <p:ph type="sldNum" sz="quarter" idx="12"/>
          </p:nvPr>
        </p:nvSpPr>
        <p:spPr/>
        <p:txBody>
          <a:bodyPr/>
          <a:lstStyle/>
          <a:p>
            <a:fld id="{8F677D27-48DE-4AE9-9FB9-EFC0540DFEF9}" type="slidenum">
              <a:rPr kumimoji="1" lang="ja-JP" altLang="en-US" smtClean="0"/>
              <a:t>12</a:t>
            </a:fld>
            <a:endParaRPr kumimoji="1" lang="ja-JP" altLang="en-US"/>
          </a:p>
        </p:txBody>
      </p:sp>
    </p:spTree>
    <p:extLst>
      <p:ext uri="{BB962C8B-B14F-4D97-AF65-F5344CB8AC3E}">
        <p14:creationId xmlns:p14="http://schemas.microsoft.com/office/powerpoint/2010/main" val="7736196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調達マネジメント</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r>
              <a:rPr lang="ja-JP" altLang="en-US" dirty="0" smtClean="0"/>
              <a:t>期限までに必要な資源を調達する</a:t>
            </a:r>
            <a:endParaRPr lang="en-US" altLang="ja-JP" dirty="0" smtClean="0"/>
          </a:p>
          <a:p>
            <a:endParaRPr kumimoji="1" lang="en-US" altLang="ja-JP" dirty="0" smtClean="0"/>
          </a:p>
          <a:p>
            <a:endParaRPr kumimoji="1" lang="en-US" altLang="ja-JP" dirty="0"/>
          </a:p>
          <a:p>
            <a:r>
              <a:rPr lang="ja-JP" altLang="en-US" dirty="0" smtClean="0"/>
              <a:t>これまでに定めたものを使い資源を揃える</a:t>
            </a:r>
            <a:endParaRPr lang="en-US" altLang="ja-JP" dirty="0" smtClean="0"/>
          </a:p>
          <a:p>
            <a:endParaRPr lang="en-US" altLang="ja-JP" dirty="0"/>
          </a:p>
          <a:p>
            <a:endParaRPr lang="en-US" altLang="ja-JP" dirty="0" smtClean="0"/>
          </a:p>
        </p:txBody>
      </p:sp>
      <p:sp>
        <p:nvSpPr>
          <p:cNvPr id="4" name="スライド番号プレースホルダー 3"/>
          <p:cNvSpPr>
            <a:spLocks noGrp="1"/>
          </p:cNvSpPr>
          <p:nvPr>
            <p:ph type="sldNum" sz="quarter" idx="12"/>
          </p:nvPr>
        </p:nvSpPr>
        <p:spPr/>
        <p:txBody>
          <a:bodyPr/>
          <a:lstStyle/>
          <a:p>
            <a:fld id="{8F677D27-48DE-4AE9-9FB9-EFC0540DFEF9}" type="slidenum">
              <a:rPr kumimoji="1" lang="ja-JP" altLang="en-US" smtClean="0"/>
              <a:t>13</a:t>
            </a:fld>
            <a:endParaRPr kumimoji="1" lang="ja-JP" altLang="en-US"/>
          </a:p>
        </p:txBody>
      </p:sp>
    </p:spTree>
    <p:extLst>
      <p:ext uri="{BB962C8B-B14F-4D97-AF65-F5344CB8AC3E}">
        <p14:creationId xmlns:p14="http://schemas.microsoft.com/office/powerpoint/2010/main" val="40566963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総合マネジメント</a:t>
            </a:r>
            <a:endParaRPr kumimoji="1" lang="ja-JP" altLang="en-US" dirty="0"/>
          </a:p>
        </p:txBody>
      </p:sp>
      <p:sp>
        <p:nvSpPr>
          <p:cNvPr id="3" name="コンテンツ プレースホルダー 2"/>
          <p:cNvSpPr>
            <a:spLocks noGrp="1"/>
          </p:cNvSpPr>
          <p:nvPr>
            <p:ph idx="1"/>
          </p:nvPr>
        </p:nvSpPr>
        <p:spPr/>
        <p:txBody>
          <a:bodyPr/>
          <a:lstStyle/>
          <a:p>
            <a:pPr marL="0" indent="0">
              <a:buNone/>
            </a:pPr>
            <a:endParaRPr kumimoji="1" lang="en-US" altLang="ja-JP" dirty="0" smtClean="0"/>
          </a:p>
          <a:p>
            <a:r>
              <a:rPr kumimoji="1" lang="ja-JP" altLang="en-US" dirty="0" smtClean="0"/>
              <a:t>これまでのマネジメントのバランスを保つ</a:t>
            </a:r>
            <a:endParaRPr kumimoji="1" lang="en-US" altLang="ja-JP" dirty="0" smtClean="0"/>
          </a:p>
          <a:p>
            <a:endParaRPr lang="en-US" altLang="ja-JP" dirty="0" smtClean="0"/>
          </a:p>
          <a:p>
            <a:endParaRPr lang="en-US" altLang="ja-JP" dirty="0"/>
          </a:p>
          <a:p>
            <a:r>
              <a:rPr kumimoji="1" lang="ja-JP" altLang="en-US" dirty="0" smtClean="0"/>
              <a:t>プロジェクトの目標を再確認し、共有する</a:t>
            </a:r>
            <a:endParaRPr kumimoji="1" lang="ja-JP" altLang="en-US" dirty="0"/>
          </a:p>
        </p:txBody>
      </p:sp>
      <p:sp>
        <p:nvSpPr>
          <p:cNvPr id="4" name="スライド番号プレースホルダー 3"/>
          <p:cNvSpPr>
            <a:spLocks noGrp="1"/>
          </p:cNvSpPr>
          <p:nvPr>
            <p:ph type="sldNum" sz="quarter" idx="12"/>
          </p:nvPr>
        </p:nvSpPr>
        <p:spPr/>
        <p:txBody>
          <a:bodyPr/>
          <a:lstStyle/>
          <a:p>
            <a:fld id="{8F677D27-48DE-4AE9-9FB9-EFC0540DFEF9}" type="slidenum">
              <a:rPr kumimoji="1" lang="ja-JP" altLang="en-US" smtClean="0"/>
              <a:t>14</a:t>
            </a:fld>
            <a:endParaRPr kumimoji="1" lang="ja-JP" altLang="en-US"/>
          </a:p>
        </p:txBody>
      </p:sp>
    </p:spTree>
    <p:extLst>
      <p:ext uri="{BB962C8B-B14F-4D97-AF65-F5344CB8AC3E}">
        <p14:creationId xmlns:p14="http://schemas.microsoft.com/office/powerpoint/2010/main" val="34317783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PMP</a:t>
            </a:r>
            <a:r>
              <a:rPr kumimoji="1" lang="ja-JP" altLang="en-US" dirty="0" smtClean="0"/>
              <a:t>について</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r>
              <a:rPr kumimoji="1" lang="en-US" altLang="ja-JP" dirty="0" smtClean="0"/>
              <a:t>Project</a:t>
            </a:r>
            <a:r>
              <a:rPr kumimoji="1" lang="ja-JP" altLang="en-US" dirty="0" smtClean="0"/>
              <a:t>　</a:t>
            </a:r>
            <a:r>
              <a:rPr kumimoji="1" lang="en-US" altLang="ja-JP" dirty="0" smtClean="0"/>
              <a:t>Management Professional</a:t>
            </a:r>
            <a:r>
              <a:rPr kumimoji="1" lang="ja-JP" altLang="en-US" dirty="0" smtClean="0"/>
              <a:t>の略</a:t>
            </a:r>
            <a:endParaRPr kumimoji="1" lang="en-US" altLang="ja-JP" dirty="0" smtClean="0"/>
          </a:p>
          <a:p>
            <a:endParaRPr lang="en-US" altLang="ja-JP" dirty="0"/>
          </a:p>
          <a:p>
            <a:r>
              <a:rPr kumimoji="1" lang="ja-JP" altLang="en-US" dirty="0" smtClean="0"/>
              <a:t>国際的なプロジェクトマネージャー資格</a:t>
            </a:r>
            <a:endParaRPr kumimoji="1" lang="en-US" altLang="ja-JP" dirty="0" smtClean="0"/>
          </a:p>
          <a:p>
            <a:endParaRPr lang="en-US" altLang="ja-JP" dirty="0"/>
          </a:p>
          <a:p>
            <a:r>
              <a:rPr lang="ja-JP" altLang="en-US" dirty="0"/>
              <a:t>様々</a:t>
            </a:r>
            <a:r>
              <a:rPr lang="ja-JP" altLang="en-US" dirty="0" smtClean="0"/>
              <a:t>なスキルと実力が必要なので人材が不足している</a:t>
            </a:r>
            <a:endParaRPr kumimoji="1" lang="ja-JP" altLang="en-US" dirty="0"/>
          </a:p>
        </p:txBody>
      </p:sp>
      <p:sp>
        <p:nvSpPr>
          <p:cNvPr id="4" name="スライド番号プレースホルダー 3"/>
          <p:cNvSpPr>
            <a:spLocks noGrp="1"/>
          </p:cNvSpPr>
          <p:nvPr>
            <p:ph type="sldNum" sz="quarter" idx="12"/>
          </p:nvPr>
        </p:nvSpPr>
        <p:spPr/>
        <p:txBody>
          <a:bodyPr/>
          <a:lstStyle/>
          <a:p>
            <a:fld id="{8F677D27-48DE-4AE9-9FB9-EFC0540DFEF9}" type="slidenum">
              <a:rPr kumimoji="1" lang="ja-JP" altLang="en-US" smtClean="0"/>
              <a:t>15</a:t>
            </a:fld>
            <a:endParaRPr kumimoji="1" lang="ja-JP" altLang="en-US"/>
          </a:p>
        </p:txBody>
      </p:sp>
    </p:spTree>
    <p:extLst>
      <p:ext uri="{BB962C8B-B14F-4D97-AF65-F5344CB8AC3E}">
        <p14:creationId xmlns:p14="http://schemas.microsoft.com/office/powerpoint/2010/main" val="16070288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誤差のぶれについて</a:t>
            </a:r>
            <a:endParaRPr kumimoji="1" lang="ja-JP" altLang="en-US" dirty="0"/>
          </a:p>
        </p:txBody>
      </p:sp>
      <p:sp>
        <p:nvSpPr>
          <p:cNvPr id="4" name="スライド番号プレースホルダー 3"/>
          <p:cNvSpPr>
            <a:spLocks noGrp="1"/>
          </p:cNvSpPr>
          <p:nvPr>
            <p:ph type="sldNum" sz="quarter" idx="12"/>
          </p:nvPr>
        </p:nvSpPr>
        <p:spPr/>
        <p:txBody>
          <a:bodyPr/>
          <a:lstStyle/>
          <a:p>
            <a:fld id="{8F677D27-48DE-4AE9-9FB9-EFC0540DFEF9}" type="slidenum">
              <a:rPr kumimoji="1" lang="ja-JP" altLang="en-US" smtClean="0"/>
              <a:t>16</a:t>
            </a:fld>
            <a:endParaRPr kumimoji="1" lang="ja-JP" altLang="en-US"/>
          </a:p>
        </p:txBody>
      </p:sp>
      <p:sp>
        <p:nvSpPr>
          <p:cNvPr id="3" name="コンテンツ プレースホルダー 2"/>
          <p:cNvSpPr>
            <a:spLocks noGrp="1"/>
          </p:cNvSpPr>
          <p:nvPr>
            <p:ph idx="1"/>
          </p:nvPr>
        </p:nvSpPr>
        <p:spPr>
          <a:xfrm>
            <a:off x="460969" y="6085016"/>
            <a:ext cx="8229600" cy="608931"/>
          </a:xfrm>
        </p:spPr>
        <p:txBody>
          <a:bodyPr/>
          <a:lstStyle/>
          <a:p>
            <a:r>
              <a:rPr lang="en-US" altLang="ja-JP" dirty="0"/>
              <a:t>http://www.ipa.go.jp/files/000025772.JPG</a:t>
            </a:r>
            <a:endParaRPr kumimoji="1" lang="ja-JP" altLang="en-US" dirty="0"/>
          </a:p>
        </p:txBody>
      </p:sp>
      <p:pic>
        <p:nvPicPr>
          <p:cNvPr id="6" name="図 5"/>
          <p:cNvPicPr>
            <a:picLocks noChangeAspect="1"/>
          </p:cNvPicPr>
          <p:nvPr/>
        </p:nvPicPr>
        <p:blipFill>
          <a:blip r:embed="rId2"/>
          <a:stretch>
            <a:fillRect/>
          </a:stretch>
        </p:blipFill>
        <p:spPr>
          <a:xfrm>
            <a:off x="457200" y="1556792"/>
            <a:ext cx="8229600" cy="4176464"/>
          </a:xfrm>
          <a:prstGeom prst="rect">
            <a:avLst/>
          </a:prstGeom>
        </p:spPr>
      </p:pic>
    </p:spTree>
    <p:extLst>
      <p:ext uri="{BB962C8B-B14F-4D97-AF65-F5344CB8AC3E}">
        <p14:creationId xmlns:p14="http://schemas.microsoft.com/office/powerpoint/2010/main" val="37073089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926</TotalTime>
  <Words>560</Words>
  <Application>Microsoft Office PowerPoint</Application>
  <PresentationFormat>画面に合わせる (4:3)</PresentationFormat>
  <Paragraphs>141</Paragraphs>
  <Slides>17</Slides>
  <Notes>4</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17</vt:i4>
      </vt:variant>
    </vt:vector>
  </HeadingPairs>
  <TitlesOfParts>
    <vt:vector size="21" baseType="lpstr">
      <vt:lpstr>ＭＳ Ｐゴシック</vt:lpstr>
      <vt:lpstr>Arial</vt:lpstr>
      <vt:lpstr>Calibri</vt:lpstr>
      <vt:lpstr>Office ​​テーマ</vt:lpstr>
      <vt:lpstr>プロジェクトマネジメントについて</vt:lpstr>
      <vt:lpstr>プロジェクトマネジメントとは</vt:lpstr>
      <vt:lpstr>PMBOKとは</vt:lpstr>
      <vt:lpstr>PMBOK内容</vt:lpstr>
      <vt:lpstr>スコープマネジメント</vt:lpstr>
      <vt:lpstr>WBS</vt:lpstr>
      <vt:lpstr>タイム（スケジュール）マネジメント</vt:lpstr>
      <vt:lpstr>コストマネジメント</vt:lpstr>
      <vt:lpstr>品質マネジメント</vt:lpstr>
      <vt:lpstr>バグ曲線</vt:lpstr>
      <vt:lpstr>組織マネジメント</vt:lpstr>
      <vt:lpstr>コミュニケーションマネジメント</vt:lpstr>
      <vt:lpstr>リスクマネジメント</vt:lpstr>
      <vt:lpstr>調達マネジメント</vt:lpstr>
      <vt:lpstr>総合マネジメント</vt:lpstr>
      <vt:lpstr>PMPについて</vt:lpstr>
      <vt:lpstr>誤差のぶれについて</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プロジェクトマネジメントについて</dc:title>
  <dc:creator>matsuura</dc:creator>
  <cp:lastModifiedBy>遊也</cp:lastModifiedBy>
  <cp:revision>35</cp:revision>
  <dcterms:created xsi:type="dcterms:W3CDTF">2015-10-29T06:15:25Z</dcterms:created>
  <dcterms:modified xsi:type="dcterms:W3CDTF">2015-11-08T07:20:17Z</dcterms:modified>
</cp:coreProperties>
</file>