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0.xml" ContentType="application/vnd.openxmlformats-officedocument.presentationml.notesSlide+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Lst>
  <p:notesMasterIdLst>
    <p:notesMasterId r:id="rId25"/>
  </p:notesMasterIdLst>
  <p:handoutMasterIdLst>
    <p:handoutMasterId r:id="rId26"/>
  </p:handoutMasterIdLst>
  <p:sldIdLst>
    <p:sldId id="256" r:id="rId2"/>
    <p:sldId id="288" r:id="rId3"/>
    <p:sldId id="324" r:id="rId4"/>
    <p:sldId id="257" r:id="rId5"/>
    <p:sldId id="314" r:id="rId6"/>
    <p:sldId id="277" r:id="rId7"/>
    <p:sldId id="285" r:id="rId8"/>
    <p:sldId id="286" r:id="rId9"/>
    <p:sldId id="310" r:id="rId10"/>
    <p:sldId id="268" r:id="rId11"/>
    <p:sldId id="326" r:id="rId12"/>
    <p:sldId id="320" r:id="rId13"/>
    <p:sldId id="315" r:id="rId14"/>
    <p:sldId id="325" r:id="rId15"/>
    <p:sldId id="313" r:id="rId16"/>
    <p:sldId id="307" r:id="rId17"/>
    <p:sldId id="312" r:id="rId18"/>
    <p:sldId id="311" r:id="rId19"/>
    <p:sldId id="317" r:id="rId20"/>
    <p:sldId id="318" r:id="rId21"/>
    <p:sldId id="319" r:id="rId22"/>
    <p:sldId id="323" r:id="rId23"/>
    <p:sldId id="280" r:id="rId24"/>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F83030"/>
    <a:srgbClr val="0000FF"/>
    <a:srgbClr val="E54343"/>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113A9D2-9D6B-4929-AA2D-F23B5EE8CBE7}" styleName="テーマ スタイル 2 - アクセント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テーマ スタイル 1 - アクセント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25E5076-3810-47DD-B79F-674D7AD40C01}" styleName="濃色スタイル 1 - アクセント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濃色スタイル 1 - アクセント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8034E78-7F5D-4C2E-B375-FC64B27BC917}" styleName="スタイル (濃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スタイル (中間)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9262" autoAdjust="0"/>
    <p:restoredTop sz="80070" autoAdjust="0"/>
  </p:normalViewPr>
  <p:slideViewPr>
    <p:cSldViewPr showGuides="1">
      <p:cViewPr varScale="1">
        <p:scale>
          <a:sx n="79" d="100"/>
          <a:sy n="79" d="100"/>
        </p:scale>
        <p:origin x="-972" y="-84"/>
      </p:cViewPr>
      <p:guideLst>
        <p:guide orient="horz" pos="2160"/>
        <p:guide pos="4241"/>
      </p:guideLst>
    </p:cSldViewPr>
  </p:slideViewPr>
  <p:notesTextViewPr>
    <p:cViewPr>
      <p:scale>
        <a:sx n="150" d="100"/>
        <a:sy n="15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mizuki-y.SELAB\&#12487;&#12473;&#12463;&#12488;&#12483;&#12503;\work\ab&#12524;&#12499;&#1251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mizuki-y.SELAB\&#12487;&#12473;&#12463;&#12488;&#12483;&#12503;\work\&#38283;&#30330;&#32773;&#20154;&#2147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Documents%20and%20Settings\mizuki-y.SELAB\&#12487;&#12473;&#12463;&#12488;&#12483;&#12503;\work\ab&#12524;&#12499;&#12517;.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Documents%20and%20Settings\mizuki-y.SELAB\&#12487;&#12473;&#12463;&#12488;&#12483;&#12503;\work\ab&#12524;&#12499;&#1251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Documents%20and%20Settings\mizuki-y.SELAB\&#12487;&#12473;&#12463;&#12488;&#12483;&#12503;\work\ab&#12524;&#12499;&#125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ja-JP" altLang="en-US" dirty="0" smtClean="0"/>
              <a:t>レビュー率の変化</a:t>
            </a:r>
          </a:p>
        </c:rich>
      </c:tx>
      <c:layout/>
    </c:title>
    <c:plotArea>
      <c:layout>
        <c:manualLayout>
          <c:layoutTarget val="inner"/>
          <c:xMode val="edge"/>
          <c:yMode val="edge"/>
          <c:x val="0.12328717948717979"/>
          <c:y val="0.13302"/>
          <c:w val="0.83717628205128214"/>
          <c:h val="0.66030148148148304"/>
        </c:manualLayout>
      </c:layout>
      <c:lineChart>
        <c:grouping val="standard"/>
        <c:ser>
          <c:idx val="0"/>
          <c:order val="0"/>
          <c:tx>
            <c:v>core</c:v>
          </c:tx>
          <c:spPr>
            <a:ln>
              <a:solidFill>
                <a:srgbClr val="00B050"/>
              </a:solidFill>
            </a:ln>
          </c:spPr>
          <c:marker>
            <c:symbol val="diamond"/>
            <c:size val="7"/>
            <c:spPr>
              <a:solidFill>
                <a:srgbClr val="00B050"/>
              </a:solidFill>
              <a:ln>
                <a:solidFill>
                  <a:srgbClr val="00B050"/>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Sheet1!$F$2:$F$12</c:f>
              <c:numCache>
                <c:formatCode>General</c:formatCode>
                <c:ptCount val="11"/>
                <c:pt idx="0">
                  <c:v>78.089887640449419</c:v>
                </c:pt>
                <c:pt idx="1">
                  <c:v>69.421487603305792</c:v>
                </c:pt>
                <c:pt idx="2">
                  <c:v>56.000000000000007</c:v>
                </c:pt>
                <c:pt idx="3">
                  <c:v>60.540540540540547</c:v>
                </c:pt>
                <c:pt idx="4">
                  <c:v>67.741935483871444</c:v>
                </c:pt>
                <c:pt idx="5">
                  <c:v>65.137614678899126</c:v>
                </c:pt>
                <c:pt idx="6">
                  <c:v>72.5</c:v>
                </c:pt>
                <c:pt idx="7">
                  <c:v>74.418604651163406</c:v>
                </c:pt>
                <c:pt idx="8">
                  <c:v>71.621621621621628</c:v>
                </c:pt>
                <c:pt idx="9">
                  <c:v>67.857142857142819</c:v>
                </c:pt>
                <c:pt idx="10">
                  <c:v>60</c:v>
                </c:pt>
              </c:numCache>
            </c:numRef>
          </c:val>
        </c:ser>
        <c:ser>
          <c:idx val="1"/>
          <c:order val="1"/>
          <c:tx>
            <c:v>noncore</c:v>
          </c:tx>
          <c:spPr>
            <a:ln>
              <a:solidFill>
                <a:schemeClr val="accent6">
                  <a:lumMod val="50000"/>
                </a:schemeClr>
              </a:solidFill>
            </a:ln>
          </c:spPr>
          <c:marker>
            <c:symbol val="square"/>
            <c:size val="7"/>
            <c:spPr>
              <a:solidFill>
                <a:schemeClr val="accent6">
                  <a:lumMod val="50000"/>
                </a:schemeClr>
              </a:solidFill>
              <a:ln>
                <a:solidFill>
                  <a:schemeClr val="accent6">
                    <a:lumMod val="50000"/>
                  </a:schemeClr>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Sheet1!$K$2:$K$12</c:f>
              <c:numCache>
                <c:formatCode>General</c:formatCode>
                <c:ptCount val="11"/>
                <c:pt idx="0">
                  <c:v>75.925925925925924</c:v>
                </c:pt>
                <c:pt idx="1">
                  <c:v>51.470588235294095</c:v>
                </c:pt>
                <c:pt idx="2">
                  <c:v>62.987012987012974</c:v>
                </c:pt>
                <c:pt idx="3">
                  <c:v>51.327433628318545</c:v>
                </c:pt>
                <c:pt idx="4">
                  <c:v>55.172413793103452</c:v>
                </c:pt>
                <c:pt idx="5">
                  <c:v>65.079365079365076</c:v>
                </c:pt>
                <c:pt idx="6">
                  <c:v>63.82978723404235</c:v>
                </c:pt>
                <c:pt idx="7">
                  <c:v>51.785714285714292</c:v>
                </c:pt>
                <c:pt idx="8">
                  <c:v>55.223880597014926</c:v>
                </c:pt>
                <c:pt idx="9">
                  <c:v>42.028985507246119</c:v>
                </c:pt>
                <c:pt idx="10">
                  <c:v>48.14814814814838</c:v>
                </c:pt>
              </c:numCache>
            </c:numRef>
          </c:val>
        </c:ser>
        <c:ser>
          <c:idx val="2"/>
          <c:order val="2"/>
          <c:tx>
            <c:strRef>
              <c:f>Sheet1!$P$1</c:f>
              <c:strCache>
                <c:ptCount val="1"/>
                <c:pt idx="0">
                  <c:v>p値</c:v>
                </c:pt>
              </c:strCache>
            </c:strRef>
          </c:tx>
          <c:spPr>
            <a:ln w="28575">
              <a:noFill/>
            </a:ln>
          </c:spPr>
          <c:marker>
            <c:symbol val="none"/>
          </c:marker>
          <c:dLbls>
            <c:dLbl>
              <c:idx val="0"/>
              <c:layout>
                <c:manualLayout>
                  <c:x val="-3.1427059236585932E-2"/>
                  <c:y val="-0.78027977035520391"/>
                </c:manualLayout>
              </c:layout>
              <c:showVal val="1"/>
            </c:dLbl>
            <c:dLbl>
              <c:idx val="1"/>
              <c:layout>
                <c:manualLayout>
                  <c:x val="-3.3275709779914925E-2"/>
                  <c:y val="-0.78111712847694748"/>
                </c:manualLayout>
              </c:layout>
              <c:showVal val="1"/>
            </c:dLbl>
            <c:dLbl>
              <c:idx val="2"/>
              <c:layout>
                <c:manualLayout>
                  <c:x val="-3.5124360323243099E-2"/>
                  <c:y val="-0.77861374872479061"/>
                </c:manualLayout>
              </c:layout>
              <c:showVal val="1"/>
            </c:dLbl>
            <c:dLbl>
              <c:idx val="3"/>
              <c:layout>
                <c:manualLayout>
                  <c:x val="-3.3275709779914925E-2"/>
                  <c:y val="-0.7814450714474257"/>
                </c:manualLayout>
              </c:layout>
              <c:showVal val="1"/>
            </c:dLbl>
            <c:dLbl>
              <c:idx val="4"/>
              <c:layout>
                <c:manualLayout>
                  <c:x val="-2.9578408693257348E-2"/>
                  <c:y val="-0.78109238227048061"/>
                </c:manualLayout>
              </c:layout>
              <c:showVal val="1"/>
            </c:dLbl>
            <c:dLbl>
              <c:idx val="5"/>
              <c:layout>
                <c:manualLayout>
                  <c:x val="-3.1427059236585932E-2"/>
                  <c:y val="-0.7729511032795241"/>
                </c:manualLayout>
              </c:layout>
              <c:showVal val="1"/>
            </c:dLbl>
            <c:dLbl>
              <c:idx val="6"/>
              <c:layout>
                <c:manualLayout>
                  <c:x val="-3.1427059236585932E-2"/>
                  <c:y val="-0.77578242600215463"/>
                </c:manualLayout>
              </c:layout>
              <c:showVal val="1"/>
            </c:dLbl>
            <c:dLbl>
              <c:idx val="7"/>
              <c:layout>
                <c:manualLayout>
                  <c:x val="-3.3275709779914925E-2"/>
                  <c:y val="-0.78395179528154491"/>
                </c:manualLayout>
              </c:layout>
              <c:showVal val="1"/>
            </c:dLbl>
            <c:dLbl>
              <c:idx val="8"/>
              <c:layout>
                <c:manualLayout>
                  <c:x val="-3.1427059236585932E-2"/>
                  <c:y val="-0.77830074265372295"/>
                </c:manualLayout>
              </c:layout>
              <c:showVal val="1"/>
            </c:dLbl>
            <c:dLbl>
              <c:idx val="9"/>
              <c:layout>
                <c:manualLayout>
                  <c:x val="-3.1427059236585932E-2"/>
                  <c:y val="-0.78097779172879223"/>
                </c:manualLayout>
              </c:layout>
              <c:showVal val="1"/>
            </c:dLbl>
            <c:dLbl>
              <c:idx val="10"/>
              <c:layout>
                <c:manualLayout>
                  <c:x val="-3.1427059236585932E-2"/>
                  <c:y val="-0.78607484144592754"/>
                </c:manualLayout>
              </c:layout>
              <c:showVal val="1"/>
            </c:dLbl>
            <c:numFmt formatCode="#,##0.00;[Red]\-#,##0.00" sourceLinked="0"/>
            <c:showVal val="1"/>
          </c:dLbls>
          <c:val>
            <c:numRef>
              <c:f>Sheet1!$P$2:$P$12</c:f>
              <c:numCache>
                <c:formatCode>General</c:formatCode>
                <c:ptCount val="11"/>
                <c:pt idx="0">
                  <c:v>0.71498099999999998</c:v>
                </c:pt>
                <c:pt idx="1">
                  <c:v>5.9415140000000114E-3</c:v>
                </c:pt>
                <c:pt idx="2">
                  <c:v>0.26629499999999995</c:v>
                </c:pt>
                <c:pt idx="3">
                  <c:v>6.1524178999999922E-2</c:v>
                </c:pt>
                <c:pt idx="4">
                  <c:v>8.6320000000000268E-3</c:v>
                </c:pt>
                <c:pt idx="5">
                  <c:v>0.98945818999999469</c:v>
                </c:pt>
                <c:pt idx="6">
                  <c:v>0.22244500000000142</c:v>
                </c:pt>
                <c:pt idx="7">
                  <c:v>5.5609670000000312E-3</c:v>
                </c:pt>
                <c:pt idx="8">
                  <c:v>4.3004000000000124E-3</c:v>
                </c:pt>
                <c:pt idx="9">
                  <c:v>2.1138866000000006E-2</c:v>
                </c:pt>
                <c:pt idx="10">
                  <c:v>0.39169100000000001</c:v>
                </c:pt>
              </c:numCache>
            </c:numRef>
          </c:val>
        </c:ser>
        <c:marker val="1"/>
        <c:axId val="185205888"/>
        <c:axId val="186401920"/>
      </c:lineChart>
      <c:catAx>
        <c:axId val="185205888"/>
        <c:scaling>
          <c:orientation val="minMax"/>
        </c:scaling>
        <c:axPos val="b"/>
        <c:title>
          <c:tx>
            <c:rich>
              <a:bodyPr/>
              <a:lstStyle/>
              <a:p>
                <a:pPr>
                  <a:defRPr sz="1600" b="0"/>
                </a:pPr>
                <a:r>
                  <a:rPr lang="ja-JP" altLang="en-US" sz="1600" b="0" dirty="0" smtClean="0"/>
                  <a:t>期間</a:t>
                </a:r>
                <a:endParaRPr lang="ja-JP" altLang="en-US" sz="1600" b="0" dirty="0"/>
              </a:p>
            </c:rich>
          </c:tx>
          <c:layout>
            <c:manualLayout>
              <c:xMode val="edge"/>
              <c:yMode val="edge"/>
              <c:x val="0.49174850427350431"/>
              <c:y val="0.88805185185185254"/>
            </c:manualLayout>
          </c:layout>
        </c:title>
        <c:numFmt formatCode="General" sourceLinked="1"/>
        <c:tickLblPos val="nextTo"/>
        <c:crossAx val="186401920"/>
        <c:crosses val="autoZero"/>
        <c:auto val="1"/>
        <c:lblAlgn val="ctr"/>
        <c:lblOffset val="100"/>
      </c:catAx>
      <c:valAx>
        <c:axId val="186401920"/>
        <c:scaling>
          <c:orientation val="minMax"/>
          <c:min val="40"/>
        </c:scaling>
        <c:axPos val="l"/>
        <c:majorGridlines/>
        <c:title>
          <c:tx>
            <c:rich>
              <a:bodyPr rot="-5400000" vert="horz"/>
              <a:lstStyle/>
              <a:p>
                <a:pPr>
                  <a:defRPr sz="1600" b="0"/>
                </a:pPr>
                <a:r>
                  <a:rPr lang="ja-JP" altLang="en-US" sz="1600" b="0" dirty="0" smtClean="0"/>
                  <a:t>レビュー率</a:t>
                </a:r>
                <a:r>
                  <a:rPr lang="en-US" altLang="ja-JP" sz="1600" b="0" dirty="0" smtClean="0"/>
                  <a:t>[%]</a:t>
                </a:r>
                <a:endParaRPr lang="en-US" sz="1600" b="0" dirty="0"/>
              </a:p>
            </c:rich>
          </c:tx>
          <c:layout/>
        </c:title>
        <c:numFmt formatCode="General" sourceLinked="1"/>
        <c:tickLblPos val="nextTo"/>
        <c:crossAx val="185205888"/>
        <c:crosses val="autoZero"/>
        <c:crossBetween val="between"/>
      </c:valAx>
      <c:spPr>
        <a:noFill/>
      </c:spPr>
    </c:plotArea>
    <c:legend>
      <c:legendPos val="r"/>
      <c:legendEntry>
        <c:idx val="2"/>
        <c:delete val="1"/>
      </c:legendEntry>
      <c:layout>
        <c:manualLayout>
          <c:xMode val="edge"/>
          <c:yMode val="edge"/>
          <c:x val="0.77193076923076809"/>
          <c:y val="0.12811888888888889"/>
          <c:w val="0.22806933677864044"/>
          <c:h val="0.16165745652814686"/>
        </c:manualLayout>
      </c:layout>
      <c:spPr>
        <a:noFill/>
      </c:spPr>
      <c:txPr>
        <a:bodyPr/>
        <a:lstStyle/>
        <a:p>
          <a:pPr>
            <a:defRPr sz="1400"/>
          </a:pPr>
          <a:endParaRPr lang="ja-JP"/>
        </a:p>
      </c:txPr>
    </c:legend>
    <c:plotVisOnly val="1"/>
  </c:chart>
  <c:spPr>
    <a:noFill/>
    <a:ln>
      <a:noFill/>
    </a:ln>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ja-JP" altLang="en-US" dirty="0" smtClean="0"/>
              <a:t>開発者数の変化</a:t>
            </a:r>
          </a:p>
        </c:rich>
      </c:tx>
      <c:layout>
        <c:manualLayout>
          <c:xMode val="edge"/>
          <c:yMode val="edge"/>
          <c:x val="0.33014423076923088"/>
          <c:y val="0"/>
        </c:manualLayout>
      </c:layout>
    </c:title>
    <c:plotArea>
      <c:layout>
        <c:manualLayout>
          <c:layoutTarget val="inner"/>
          <c:xMode val="edge"/>
          <c:yMode val="edge"/>
          <c:x val="0.13336943627183737"/>
          <c:y val="0.10618777777777778"/>
          <c:w val="0.84288589743590026"/>
          <c:h val="0.68704666666666681"/>
        </c:manualLayout>
      </c:layout>
      <c:lineChart>
        <c:grouping val="standard"/>
        <c:ser>
          <c:idx val="0"/>
          <c:order val="0"/>
          <c:tx>
            <c:strRef>
              <c:f>Sheet1!$C$4</c:f>
              <c:strCache>
                <c:ptCount val="1"/>
                <c:pt idx="0">
                  <c:v>core</c:v>
                </c:pt>
              </c:strCache>
            </c:strRef>
          </c:tx>
          <c:spPr>
            <a:ln>
              <a:solidFill>
                <a:srgbClr val="00B050"/>
              </a:solidFill>
            </a:ln>
          </c:spPr>
          <c:marker>
            <c:symbol val="diamond"/>
            <c:size val="7"/>
            <c:spPr>
              <a:solidFill>
                <a:srgbClr val="00B050"/>
              </a:solidFill>
              <a:ln>
                <a:solidFill>
                  <a:srgbClr val="00B050"/>
                </a:solidFill>
              </a:ln>
            </c:spPr>
          </c:marker>
          <c:cat>
            <c:numRef>
              <c:f>Sheet1!$B$6:$B$16</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Sheet1!$C$6:$C$16</c:f>
              <c:numCache>
                <c:formatCode>General</c:formatCode>
                <c:ptCount val="11"/>
                <c:pt idx="0">
                  <c:v>17</c:v>
                </c:pt>
                <c:pt idx="1">
                  <c:v>23</c:v>
                </c:pt>
                <c:pt idx="2">
                  <c:v>30</c:v>
                </c:pt>
                <c:pt idx="3">
                  <c:v>41</c:v>
                </c:pt>
                <c:pt idx="4">
                  <c:v>47</c:v>
                </c:pt>
                <c:pt idx="5">
                  <c:v>47</c:v>
                </c:pt>
                <c:pt idx="6">
                  <c:v>43</c:v>
                </c:pt>
                <c:pt idx="7">
                  <c:v>49</c:v>
                </c:pt>
                <c:pt idx="8">
                  <c:v>49</c:v>
                </c:pt>
                <c:pt idx="9">
                  <c:v>44</c:v>
                </c:pt>
                <c:pt idx="10">
                  <c:v>45</c:v>
                </c:pt>
              </c:numCache>
            </c:numRef>
          </c:val>
        </c:ser>
        <c:ser>
          <c:idx val="1"/>
          <c:order val="1"/>
          <c:tx>
            <c:strRef>
              <c:f>Sheet1!$D$4</c:f>
              <c:strCache>
                <c:ptCount val="1"/>
                <c:pt idx="0">
                  <c:v>noncore</c:v>
                </c:pt>
              </c:strCache>
            </c:strRef>
          </c:tx>
          <c:spPr>
            <a:ln>
              <a:solidFill>
                <a:schemeClr val="accent6">
                  <a:lumMod val="50000"/>
                </a:schemeClr>
              </a:solidFill>
            </a:ln>
          </c:spPr>
          <c:marker>
            <c:symbol val="square"/>
            <c:size val="7"/>
            <c:spPr>
              <a:solidFill>
                <a:schemeClr val="accent2">
                  <a:lumMod val="50000"/>
                </a:schemeClr>
              </a:solidFill>
              <a:ln>
                <a:solidFill>
                  <a:schemeClr val="accent6">
                    <a:lumMod val="50000"/>
                  </a:schemeClr>
                </a:solidFill>
              </a:ln>
            </c:spPr>
          </c:marker>
          <c:cat>
            <c:numRef>
              <c:f>Sheet1!$B$6:$B$16</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Sheet1!$D$6:$D$16</c:f>
              <c:numCache>
                <c:formatCode>General</c:formatCode>
                <c:ptCount val="11"/>
                <c:pt idx="0">
                  <c:v>159</c:v>
                </c:pt>
                <c:pt idx="1">
                  <c:v>262</c:v>
                </c:pt>
                <c:pt idx="2">
                  <c:v>297</c:v>
                </c:pt>
                <c:pt idx="3">
                  <c:v>335</c:v>
                </c:pt>
                <c:pt idx="4">
                  <c:v>401</c:v>
                </c:pt>
                <c:pt idx="5">
                  <c:v>456</c:v>
                </c:pt>
                <c:pt idx="6">
                  <c:v>393</c:v>
                </c:pt>
                <c:pt idx="7">
                  <c:v>365</c:v>
                </c:pt>
                <c:pt idx="8">
                  <c:v>365</c:v>
                </c:pt>
                <c:pt idx="9">
                  <c:v>271</c:v>
                </c:pt>
                <c:pt idx="10">
                  <c:v>295</c:v>
                </c:pt>
              </c:numCache>
            </c:numRef>
          </c:val>
        </c:ser>
        <c:marker val="1"/>
        <c:axId val="201368704"/>
        <c:axId val="201371008"/>
      </c:lineChart>
      <c:catAx>
        <c:axId val="201368704"/>
        <c:scaling>
          <c:orientation val="minMax"/>
        </c:scaling>
        <c:axPos val="b"/>
        <c:title>
          <c:tx>
            <c:rich>
              <a:bodyPr/>
              <a:lstStyle/>
              <a:p>
                <a:pPr>
                  <a:defRPr sz="1600" b="0"/>
                </a:pPr>
                <a:r>
                  <a:rPr lang="ja-JP" altLang="en-US" sz="1600" b="0" dirty="0" smtClean="0"/>
                  <a:t>期間</a:t>
                </a:r>
                <a:endParaRPr lang="ja-JP" altLang="en-US" sz="1600" b="0" dirty="0"/>
              </a:p>
            </c:rich>
          </c:tx>
          <c:layout/>
        </c:title>
        <c:numFmt formatCode="General" sourceLinked="1"/>
        <c:tickLblPos val="nextTo"/>
        <c:crossAx val="201371008"/>
        <c:crosses val="autoZero"/>
        <c:auto val="1"/>
        <c:lblAlgn val="ctr"/>
        <c:lblOffset val="100"/>
      </c:catAx>
      <c:valAx>
        <c:axId val="201371008"/>
        <c:scaling>
          <c:orientation val="minMax"/>
        </c:scaling>
        <c:axPos val="l"/>
        <c:majorGridlines/>
        <c:title>
          <c:tx>
            <c:rich>
              <a:bodyPr rot="-5400000" vert="horz"/>
              <a:lstStyle/>
              <a:p>
                <a:pPr>
                  <a:defRPr sz="1600" b="0"/>
                </a:pPr>
                <a:r>
                  <a:rPr lang="ja-JP" altLang="en-US" sz="1600" b="0" dirty="0" smtClean="0"/>
                  <a:t>開発者数</a:t>
                </a:r>
                <a:endParaRPr lang="ja-JP" altLang="en-US" sz="1600" b="0" dirty="0"/>
              </a:p>
            </c:rich>
          </c:tx>
          <c:layout/>
        </c:title>
        <c:numFmt formatCode="General" sourceLinked="1"/>
        <c:tickLblPos val="nextTo"/>
        <c:crossAx val="201368704"/>
        <c:crosses val="autoZero"/>
        <c:crossBetween val="between"/>
      </c:valAx>
      <c:spPr>
        <a:noFill/>
      </c:spPr>
    </c:plotArea>
    <c:legend>
      <c:legendPos val="r"/>
      <c:layout>
        <c:manualLayout>
          <c:xMode val="edge"/>
          <c:yMode val="edge"/>
          <c:x val="0.78176858974358976"/>
          <c:y val="8.2003703703703482E-2"/>
          <c:w val="0.21823139894290342"/>
          <c:h val="0.21246275491635144"/>
        </c:manualLayout>
      </c:layout>
      <c:spPr>
        <a:noFill/>
      </c:spPr>
      <c:txPr>
        <a:bodyPr/>
        <a:lstStyle/>
        <a:p>
          <a:pPr>
            <a:defRPr sz="1400"/>
          </a:pPr>
          <a:endParaRPr lang="ja-JP"/>
        </a:p>
      </c:txPr>
    </c:legend>
    <c:plotVisOnly val="1"/>
  </c:chart>
  <c:spPr>
    <a:noFill/>
    <a:ln>
      <a:noFill/>
    </a:ln>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ja-JP" altLang="en-US" dirty="0" smtClean="0"/>
              <a:t>パッチ数の変化</a:t>
            </a:r>
          </a:p>
        </c:rich>
      </c:tx>
      <c:layout>
        <c:manualLayout>
          <c:xMode val="edge"/>
          <c:yMode val="edge"/>
          <c:x val="0.34979807692307691"/>
          <c:y val="0"/>
        </c:manualLayout>
      </c:layout>
    </c:title>
    <c:plotArea>
      <c:layout>
        <c:manualLayout>
          <c:layoutTarget val="inner"/>
          <c:xMode val="edge"/>
          <c:yMode val="edge"/>
          <c:x val="0.13551430181973087"/>
          <c:y val="0.115695928137486"/>
          <c:w val="0.84155030363657968"/>
          <c:h val="0.67703925925926056"/>
        </c:manualLayout>
      </c:layout>
      <c:lineChart>
        <c:grouping val="standard"/>
        <c:ser>
          <c:idx val="0"/>
          <c:order val="0"/>
          <c:tx>
            <c:v>core</c:v>
          </c:tx>
          <c:spPr>
            <a:ln>
              <a:solidFill>
                <a:srgbClr val="00B050"/>
              </a:solidFill>
            </a:ln>
          </c:spPr>
          <c:marker>
            <c:spPr>
              <a:solidFill>
                <a:srgbClr val="00B050"/>
              </a:solidFill>
              <a:ln>
                <a:solidFill>
                  <a:srgbClr val="00B050"/>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Sheet1!$D$2:$D$12</c:f>
              <c:numCache>
                <c:formatCode>General</c:formatCode>
                <c:ptCount val="11"/>
                <c:pt idx="0">
                  <c:v>534</c:v>
                </c:pt>
                <c:pt idx="1">
                  <c:v>242</c:v>
                </c:pt>
                <c:pt idx="2">
                  <c:v>100</c:v>
                </c:pt>
                <c:pt idx="3">
                  <c:v>185</c:v>
                </c:pt>
                <c:pt idx="4">
                  <c:v>248</c:v>
                </c:pt>
                <c:pt idx="5">
                  <c:v>218</c:v>
                </c:pt>
                <c:pt idx="6">
                  <c:v>80</c:v>
                </c:pt>
                <c:pt idx="7">
                  <c:v>86</c:v>
                </c:pt>
                <c:pt idx="8">
                  <c:v>74</c:v>
                </c:pt>
                <c:pt idx="9">
                  <c:v>28</c:v>
                </c:pt>
                <c:pt idx="10">
                  <c:v>25</c:v>
                </c:pt>
              </c:numCache>
            </c:numRef>
          </c:val>
        </c:ser>
        <c:ser>
          <c:idx val="1"/>
          <c:order val="1"/>
          <c:tx>
            <c:v>noncore</c:v>
          </c:tx>
          <c:spPr>
            <a:ln>
              <a:solidFill>
                <a:schemeClr val="accent6">
                  <a:lumMod val="50000"/>
                </a:schemeClr>
              </a:solidFill>
            </a:ln>
          </c:spPr>
          <c:marker>
            <c:spPr>
              <a:solidFill>
                <a:schemeClr val="accent6">
                  <a:lumMod val="50000"/>
                </a:schemeClr>
              </a:solidFill>
              <a:ln>
                <a:solidFill>
                  <a:schemeClr val="accent6">
                    <a:lumMod val="50000"/>
                  </a:schemeClr>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Sheet1!$I$2:$I$12</c:f>
              <c:numCache>
                <c:formatCode>General</c:formatCode>
                <c:ptCount val="11"/>
                <c:pt idx="0">
                  <c:v>54</c:v>
                </c:pt>
                <c:pt idx="1">
                  <c:v>68</c:v>
                </c:pt>
                <c:pt idx="2">
                  <c:v>154</c:v>
                </c:pt>
                <c:pt idx="3">
                  <c:v>226</c:v>
                </c:pt>
                <c:pt idx="4">
                  <c:v>174</c:v>
                </c:pt>
                <c:pt idx="5">
                  <c:v>252</c:v>
                </c:pt>
                <c:pt idx="6">
                  <c:v>94</c:v>
                </c:pt>
                <c:pt idx="7">
                  <c:v>56</c:v>
                </c:pt>
                <c:pt idx="8">
                  <c:v>67</c:v>
                </c:pt>
                <c:pt idx="9">
                  <c:v>69</c:v>
                </c:pt>
                <c:pt idx="10">
                  <c:v>27</c:v>
                </c:pt>
              </c:numCache>
            </c:numRef>
          </c:val>
        </c:ser>
        <c:marker val="1"/>
        <c:axId val="203623040"/>
        <c:axId val="203666560"/>
      </c:lineChart>
      <c:catAx>
        <c:axId val="203623040"/>
        <c:scaling>
          <c:orientation val="minMax"/>
        </c:scaling>
        <c:axPos val="b"/>
        <c:title>
          <c:tx>
            <c:rich>
              <a:bodyPr/>
              <a:lstStyle/>
              <a:p>
                <a:pPr>
                  <a:defRPr sz="1600" b="0"/>
                </a:pPr>
                <a:r>
                  <a:rPr lang="ja-JP" altLang="en-US" sz="1600" b="0" dirty="0" smtClean="0"/>
                  <a:t>期間</a:t>
                </a:r>
                <a:endParaRPr lang="ja-JP" altLang="en-US" sz="1600" b="0" dirty="0"/>
              </a:p>
            </c:rich>
          </c:tx>
          <c:layout/>
        </c:title>
        <c:numFmt formatCode="General" sourceLinked="1"/>
        <c:tickLblPos val="nextTo"/>
        <c:crossAx val="203666560"/>
        <c:crosses val="autoZero"/>
        <c:auto val="1"/>
        <c:lblAlgn val="ctr"/>
        <c:lblOffset val="100"/>
      </c:catAx>
      <c:valAx>
        <c:axId val="203666560"/>
        <c:scaling>
          <c:orientation val="minMax"/>
        </c:scaling>
        <c:axPos val="l"/>
        <c:majorGridlines/>
        <c:title>
          <c:tx>
            <c:rich>
              <a:bodyPr rot="-5400000" vert="horz"/>
              <a:lstStyle/>
              <a:p>
                <a:pPr>
                  <a:defRPr sz="1600" b="0"/>
                </a:pPr>
                <a:r>
                  <a:rPr lang="ja-JP" altLang="en-US" sz="1600" b="0" dirty="0" smtClean="0"/>
                  <a:t>パッチ数</a:t>
                </a:r>
                <a:endParaRPr lang="en-US" sz="1600" b="0" dirty="0"/>
              </a:p>
            </c:rich>
          </c:tx>
          <c:layout/>
        </c:title>
        <c:numFmt formatCode="General" sourceLinked="1"/>
        <c:tickLblPos val="nextTo"/>
        <c:crossAx val="203623040"/>
        <c:crosses val="autoZero"/>
        <c:crossBetween val="between"/>
      </c:valAx>
      <c:spPr>
        <a:noFill/>
      </c:spPr>
    </c:plotArea>
    <c:legend>
      <c:legendPos val="r"/>
      <c:layout>
        <c:manualLayout>
          <c:xMode val="edge"/>
          <c:yMode val="edge"/>
          <c:x val="0.76892692307692312"/>
          <c:y val="0.13089185185185184"/>
          <c:w val="0.23107307692307658"/>
          <c:h val="0.17775559282034623"/>
        </c:manualLayout>
      </c:layout>
      <c:spPr>
        <a:noFill/>
      </c:spPr>
      <c:txPr>
        <a:bodyPr/>
        <a:lstStyle/>
        <a:p>
          <a:pPr>
            <a:defRPr sz="1400"/>
          </a:pPr>
          <a:endParaRPr lang="ja-JP"/>
        </a:p>
      </c:txPr>
    </c:legend>
    <c:plotVisOnly val="1"/>
  </c:chart>
  <c:spPr>
    <a:noFill/>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kumimoji="1" lang="ja-JP" altLang="en-US" sz="1800" dirty="0" smtClean="0"/>
              <a:t>レビュー率の変化</a:t>
            </a:r>
          </a:p>
        </c:rich>
      </c:tx>
      <c:layout>
        <c:manualLayout>
          <c:xMode val="edge"/>
          <c:yMode val="edge"/>
          <c:x val="0.32614829059829081"/>
          <c:y val="2.8222222222222221E-2"/>
        </c:manualLayout>
      </c:layout>
    </c:title>
    <c:plotArea>
      <c:layout>
        <c:manualLayout>
          <c:layoutTarget val="inner"/>
          <c:xMode val="edge"/>
          <c:yMode val="edge"/>
          <c:x val="0.12871452991452967"/>
          <c:y val="0.13186814814814821"/>
          <c:w val="0.83973632478632332"/>
          <c:h val="0.66190888888889132"/>
        </c:manualLayout>
      </c:layout>
      <c:lineChart>
        <c:grouping val="standard"/>
        <c:ser>
          <c:idx val="0"/>
          <c:order val="0"/>
          <c:tx>
            <c:v>core</c:v>
          </c:tx>
          <c:spPr>
            <a:ln>
              <a:solidFill>
                <a:srgbClr val="00B050"/>
              </a:solidFill>
            </a:ln>
          </c:spPr>
          <c:marker>
            <c:symbol val="diamond"/>
            <c:size val="7"/>
            <c:spPr>
              <a:solidFill>
                <a:srgbClr val="00B050"/>
              </a:solidFill>
              <a:ln>
                <a:solidFill>
                  <a:srgbClr val="00B050"/>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Sheet1!$F$2:$F$12</c:f>
              <c:numCache>
                <c:formatCode>General</c:formatCode>
                <c:ptCount val="11"/>
                <c:pt idx="0">
                  <c:v>78.089887640449419</c:v>
                </c:pt>
                <c:pt idx="1">
                  <c:v>69.421487603305792</c:v>
                </c:pt>
                <c:pt idx="2">
                  <c:v>56.000000000000007</c:v>
                </c:pt>
                <c:pt idx="3">
                  <c:v>60.540540540540547</c:v>
                </c:pt>
                <c:pt idx="4">
                  <c:v>67.741935483871444</c:v>
                </c:pt>
                <c:pt idx="5">
                  <c:v>65.137614678899126</c:v>
                </c:pt>
                <c:pt idx="6">
                  <c:v>72.5</c:v>
                </c:pt>
                <c:pt idx="7">
                  <c:v>74.418604651163406</c:v>
                </c:pt>
                <c:pt idx="8">
                  <c:v>71.621621621621628</c:v>
                </c:pt>
                <c:pt idx="9">
                  <c:v>67.857142857142819</c:v>
                </c:pt>
                <c:pt idx="10">
                  <c:v>60</c:v>
                </c:pt>
              </c:numCache>
            </c:numRef>
          </c:val>
        </c:ser>
        <c:ser>
          <c:idx val="1"/>
          <c:order val="1"/>
          <c:tx>
            <c:v>noncore</c:v>
          </c:tx>
          <c:spPr>
            <a:ln>
              <a:solidFill>
                <a:schemeClr val="accent6">
                  <a:lumMod val="50000"/>
                </a:schemeClr>
              </a:solidFill>
            </a:ln>
          </c:spPr>
          <c:marker>
            <c:symbol val="square"/>
            <c:size val="7"/>
            <c:spPr>
              <a:solidFill>
                <a:schemeClr val="accent6">
                  <a:lumMod val="50000"/>
                </a:schemeClr>
              </a:solidFill>
              <a:ln>
                <a:solidFill>
                  <a:schemeClr val="accent6">
                    <a:lumMod val="50000"/>
                  </a:schemeClr>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Sheet1!$K$2:$K$12</c:f>
              <c:numCache>
                <c:formatCode>General</c:formatCode>
                <c:ptCount val="11"/>
                <c:pt idx="0">
                  <c:v>75.925925925925924</c:v>
                </c:pt>
                <c:pt idx="1">
                  <c:v>51.470588235294095</c:v>
                </c:pt>
                <c:pt idx="2">
                  <c:v>62.987012987012974</c:v>
                </c:pt>
                <c:pt idx="3">
                  <c:v>51.327433628318545</c:v>
                </c:pt>
                <c:pt idx="4">
                  <c:v>55.172413793103452</c:v>
                </c:pt>
                <c:pt idx="5">
                  <c:v>65.079365079365076</c:v>
                </c:pt>
                <c:pt idx="6">
                  <c:v>63.82978723404235</c:v>
                </c:pt>
                <c:pt idx="7">
                  <c:v>51.785714285714292</c:v>
                </c:pt>
                <c:pt idx="8">
                  <c:v>55.223880597014926</c:v>
                </c:pt>
                <c:pt idx="9">
                  <c:v>42.028985507246119</c:v>
                </c:pt>
                <c:pt idx="10">
                  <c:v>48.14814814814838</c:v>
                </c:pt>
              </c:numCache>
            </c:numRef>
          </c:val>
        </c:ser>
        <c:ser>
          <c:idx val="2"/>
          <c:order val="2"/>
          <c:tx>
            <c:strRef>
              <c:f>Sheet1!$P$1</c:f>
              <c:strCache>
                <c:ptCount val="1"/>
                <c:pt idx="0">
                  <c:v>p値</c:v>
                </c:pt>
              </c:strCache>
            </c:strRef>
          </c:tx>
          <c:spPr>
            <a:ln w="28575">
              <a:noFill/>
            </a:ln>
          </c:spPr>
          <c:marker>
            <c:symbol val="none"/>
          </c:marker>
          <c:dLbls>
            <c:dLbl>
              <c:idx val="0"/>
              <c:layout>
                <c:manualLayout>
                  <c:x val="-3.1427059236585932E-2"/>
                  <c:y val="-0.78027977035520391"/>
                </c:manualLayout>
              </c:layout>
              <c:showVal val="1"/>
            </c:dLbl>
            <c:dLbl>
              <c:idx val="1"/>
              <c:layout>
                <c:manualLayout>
                  <c:x val="-3.3275709779914855E-2"/>
                  <c:y val="-0.78111712847694725"/>
                </c:manualLayout>
              </c:layout>
              <c:showVal val="1"/>
            </c:dLbl>
            <c:dLbl>
              <c:idx val="2"/>
              <c:layout>
                <c:manualLayout>
                  <c:x val="-3.5124360323243099E-2"/>
                  <c:y val="-0.77861374872479061"/>
                </c:manualLayout>
              </c:layout>
              <c:showVal val="1"/>
            </c:dLbl>
            <c:dLbl>
              <c:idx val="3"/>
              <c:layout>
                <c:manualLayout>
                  <c:x val="-3.3275709779914855E-2"/>
                  <c:y val="-0.7814450714474257"/>
                </c:manualLayout>
              </c:layout>
              <c:showVal val="1"/>
            </c:dLbl>
            <c:dLbl>
              <c:idx val="4"/>
              <c:layout>
                <c:manualLayout>
                  <c:x val="-2.9578408693257344E-2"/>
                  <c:y val="-0.78109238227048061"/>
                </c:manualLayout>
              </c:layout>
              <c:showVal val="1"/>
            </c:dLbl>
            <c:dLbl>
              <c:idx val="5"/>
              <c:layout>
                <c:manualLayout>
                  <c:x val="-3.1427059236585932E-2"/>
                  <c:y val="-0.77295110327952699"/>
                </c:manualLayout>
              </c:layout>
              <c:showVal val="1"/>
            </c:dLbl>
            <c:dLbl>
              <c:idx val="6"/>
              <c:layout>
                <c:manualLayout>
                  <c:x val="-3.1427059236585932E-2"/>
                  <c:y val="-0.77578242600215463"/>
                </c:manualLayout>
              </c:layout>
              <c:showVal val="1"/>
            </c:dLbl>
            <c:dLbl>
              <c:idx val="7"/>
              <c:layout>
                <c:manualLayout>
                  <c:x val="-3.3275709779914855E-2"/>
                  <c:y val="-0.78395179528154491"/>
                </c:manualLayout>
              </c:layout>
              <c:showVal val="1"/>
            </c:dLbl>
            <c:dLbl>
              <c:idx val="8"/>
              <c:layout>
                <c:manualLayout>
                  <c:x val="-3.1427059236585932E-2"/>
                  <c:y val="-0.77830074265372695"/>
                </c:manualLayout>
              </c:layout>
              <c:showVal val="1"/>
            </c:dLbl>
            <c:dLbl>
              <c:idx val="9"/>
              <c:layout>
                <c:manualLayout>
                  <c:x val="-3.1427059236585932E-2"/>
                  <c:y val="-0.78097779172879223"/>
                </c:manualLayout>
              </c:layout>
              <c:showVal val="1"/>
            </c:dLbl>
            <c:dLbl>
              <c:idx val="10"/>
              <c:layout>
                <c:manualLayout>
                  <c:x val="-3.1427059236585932E-2"/>
                  <c:y val="-0.78607484144592754"/>
                </c:manualLayout>
              </c:layout>
              <c:showVal val="1"/>
            </c:dLbl>
            <c:numFmt formatCode="#,##0.00;[Red]\-#,##0.00" sourceLinked="0"/>
            <c:showVal val="1"/>
          </c:dLbls>
          <c:val>
            <c:numRef>
              <c:f>Sheet1!$P$2:$P$12</c:f>
              <c:numCache>
                <c:formatCode>General</c:formatCode>
                <c:ptCount val="11"/>
                <c:pt idx="0">
                  <c:v>0.71498099999999998</c:v>
                </c:pt>
                <c:pt idx="1">
                  <c:v>5.9415140000000114E-3</c:v>
                </c:pt>
                <c:pt idx="2">
                  <c:v>0.26629499999999995</c:v>
                </c:pt>
                <c:pt idx="3">
                  <c:v>6.1524178999999846E-2</c:v>
                </c:pt>
                <c:pt idx="4">
                  <c:v>8.6320000000000008E-3</c:v>
                </c:pt>
                <c:pt idx="5">
                  <c:v>0.98945818999999469</c:v>
                </c:pt>
                <c:pt idx="6">
                  <c:v>0.22244500000000081</c:v>
                </c:pt>
                <c:pt idx="7">
                  <c:v>5.5609670000000104E-3</c:v>
                </c:pt>
                <c:pt idx="8">
                  <c:v>4.3004000000000002E-3</c:v>
                </c:pt>
                <c:pt idx="9">
                  <c:v>2.1138865999999999E-2</c:v>
                </c:pt>
                <c:pt idx="10">
                  <c:v>0.39169100000000001</c:v>
                </c:pt>
              </c:numCache>
            </c:numRef>
          </c:val>
        </c:ser>
        <c:marker val="1"/>
        <c:axId val="204434816"/>
        <c:axId val="213396480"/>
      </c:lineChart>
      <c:catAx>
        <c:axId val="204434816"/>
        <c:scaling>
          <c:orientation val="minMax"/>
        </c:scaling>
        <c:axPos val="b"/>
        <c:title>
          <c:tx>
            <c:rich>
              <a:bodyPr/>
              <a:lstStyle/>
              <a:p>
                <a:pPr>
                  <a:defRPr sz="1600" b="0"/>
                </a:pPr>
                <a:r>
                  <a:rPr lang="ja-JP" altLang="en-US" sz="1600" b="0" dirty="0" smtClean="0"/>
                  <a:t>期間</a:t>
                </a:r>
                <a:endParaRPr lang="ja-JP" altLang="en-US" sz="1600" b="0" dirty="0"/>
              </a:p>
            </c:rich>
          </c:tx>
          <c:layout/>
        </c:title>
        <c:numFmt formatCode="General" sourceLinked="1"/>
        <c:tickLblPos val="nextTo"/>
        <c:crossAx val="213396480"/>
        <c:crosses val="autoZero"/>
        <c:auto val="1"/>
        <c:lblAlgn val="ctr"/>
        <c:lblOffset val="100"/>
      </c:catAx>
      <c:valAx>
        <c:axId val="213396480"/>
        <c:scaling>
          <c:orientation val="minMax"/>
          <c:min val="40"/>
        </c:scaling>
        <c:axPos val="l"/>
        <c:majorGridlines/>
        <c:title>
          <c:tx>
            <c:rich>
              <a:bodyPr rot="-5400000" vert="horz"/>
              <a:lstStyle/>
              <a:p>
                <a:pPr>
                  <a:defRPr sz="1600" b="0"/>
                </a:pPr>
                <a:r>
                  <a:rPr lang="ja-JP" altLang="en-US" sz="1600" b="0" dirty="0" smtClean="0"/>
                  <a:t>レビュー率</a:t>
                </a:r>
                <a:r>
                  <a:rPr lang="en-US" sz="1600" b="0" dirty="0" smtClean="0"/>
                  <a:t>[%]</a:t>
                </a:r>
                <a:endParaRPr lang="en-US" sz="1600" b="0" dirty="0"/>
              </a:p>
            </c:rich>
          </c:tx>
          <c:layout>
            <c:manualLayout>
              <c:xMode val="edge"/>
              <c:yMode val="edge"/>
              <c:x val="2.7136752136752151E-3"/>
              <c:y val="0.22555592592592588"/>
            </c:manualLayout>
          </c:layout>
        </c:title>
        <c:numFmt formatCode="General" sourceLinked="1"/>
        <c:tickLblPos val="nextTo"/>
        <c:crossAx val="204434816"/>
        <c:crosses val="autoZero"/>
        <c:crossBetween val="between"/>
      </c:valAx>
      <c:spPr>
        <a:noFill/>
      </c:spPr>
    </c:plotArea>
    <c:legend>
      <c:legendPos val="r"/>
      <c:legendEntry>
        <c:idx val="2"/>
        <c:delete val="1"/>
      </c:legendEntry>
      <c:layout>
        <c:manualLayout>
          <c:xMode val="edge"/>
          <c:yMode val="edge"/>
          <c:x val="0.7719307692307692"/>
          <c:y val="0.12892962962962962"/>
          <c:w val="0.22806933677863941"/>
          <c:h val="0.1616574565281462"/>
        </c:manualLayout>
      </c:layout>
      <c:spPr>
        <a:noFill/>
      </c:spPr>
      <c:txPr>
        <a:bodyPr/>
        <a:lstStyle/>
        <a:p>
          <a:pPr>
            <a:defRPr sz="1400"/>
          </a:pPr>
          <a:endParaRPr lang="ja-JP"/>
        </a:p>
      </c:txPr>
    </c:legend>
    <c:plotVisOnly val="1"/>
  </c:chart>
  <c:spPr>
    <a:noFill/>
    <a:ln>
      <a:noFill/>
    </a:ln>
  </c:sp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kumimoji="1" lang="ja-JP" altLang="en-US" sz="1800" dirty="0" smtClean="0"/>
              <a:t>レビュー率の変化</a:t>
            </a:r>
          </a:p>
        </c:rich>
      </c:tx>
      <c:layout>
        <c:manualLayout>
          <c:xMode val="edge"/>
          <c:yMode val="edge"/>
          <c:x val="0.42342218374344498"/>
          <c:y val="2.3626472327638532E-3"/>
        </c:manualLayout>
      </c:layout>
    </c:title>
    <c:plotArea>
      <c:layout>
        <c:manualLayout>
          <c:layoutTarget val="inner"/>
          <c:xMode val="edge"/>
          <c:yMode val="edge"/>
          <c:x val="0.12871452991452967"/>
          <c:y val="0.13186814814814821"/>
          <c:w val="0.8397363247863231"/>
          <c:h val="0.66190888888889177"/>
        </c:manualLayout>
      </c:layout>
      <c:lineChart>
        <c:grouping val="standard"/>
        <c:ser>
          <c:idx val="0"/>
          <c:order val="0"/>
          <c:tx>
            <c:v>core</c:v>
          </c:tx>
          <c:spPr>
            <a:ln>
              <a:solidFill>
                <a:srgbClr val="00B050"/>
              </a:solidFill>
            </a:ln>
          </c:spPr>
          <c:marker>
            <c:symbol val="diamond"/>
            <c:size val="7"/>
            <c:spPr>
              <a:solidFill>
                <a:srgbClr val="00B050"/>
              </a:solidFill>
              <a:ln>
                <a:solidFill>
                  <a:srgbClr val="00B050"/>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Sheet1!$F$2:$F$12</c:f>
              <c:numCache>
                <c:formatCode>General</c:formatCode>
                <c:ptCount val="11"/>
                <c:pt idx="0">
                  <c:v>78.089887640449419</c:v>
                </c:pt>
                <c:pt idx="1">
                  <c:v>69.421487603305792</c:v>
                </c:pt>
                <c:pt idx="2">
                  <c:v>56.000000000000007</c:v>
                </c:pt>
                <c:pt idx="3">
                  <c:v>60.540540540540547</c:v>
                </c:pt>
                <c:pt idx="4">
                  <c:v>67.741935483871487</c:v>
                </c:pt>
                <c:pt idx="5">
                  <c:v>65.137614678899126</c:v>
                </c:pt>
                <c:pt idx="6">
                  <c:v>72.5</c:v>
                </c:pt>
                <c:pt idx="7">
                  <c:v>74.418604651163434</c:v>
                </c:pt>
                <c:pt idx="8">
                  <c:v>71.621621621621628</c:v>
                </c:pt>
                <c:pt idx="9">
                  <c:v>67.857142857142819</c:v>
                </c:pt>
                <c:pt idx="10">
                  <c:v>60</c:v>
                </c:pt>
              </c:numCache>
            </c:numRef>
          </c:val>
        </c:ser>
        <c:ser>
          <c:idx val="1"/>
          <c:order val="1"/>
          <c:tx>
            <c:v>noncore</c:v>
          </c:tx>
          <c:spPr>
            <a:ln>
              <a:solidFill>
                <a:schemeClr val="accent6">
                  <a:lumMod val="50000"/>
                </a:schemeClr>
              </a:solidFill>
            </a:ln>
          </c:spPr>
          <c:marker>
            <c:symbol val="square"/>
            <c:size val="7"/>
            <c:spPr>
              <a:solidFill>
                <a:schemeClr val="accent6">
                  <a:lumMod val="50000"/>
                </a:schemeClr>
              </a:solidFill>
              <a:ln>
                <a:solidFill>
                  <a:schemeClr val="accent6">
                    <a:lumMod val="50000"/>
                  </a:schemeClr>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Sheet1!$K$2:$K$12</c:f>
              <c:numCache>
                <c:formatCode>General</c:formatCode>
                <c:ptCount val="11"/>
                <c:pt idx="0">
                  <c:v>75.925925925925924</c:v>
                </c:pt>
                <c:pt idx="1">
                  <c:v>51.470588235294095</c:v>
                </c:pt>
                <c:pt idx="2">
                  <c:v>62.987012987012974</c:v>
                </c:pt>
                <c:pt idx="3">
                  <c:v>51.327433628318545</c:v>
                </c:pt>
                <c:pt idx="4">
                  <c:v>55.172413793103452</c:v>
                </c:pt>
                <c:pt idx="5">
                  <c:v>65.079365079365076</c:v>
                </c:pt>
                <c:pt idx="6">
                  <c:v>63.829787234042335</c:v>
                </c:pt>
                <c:pt idx="7">
                  <c:v>51.785714285714292</c:v>
                </c:pt>
                <c:pt idx="8">
                  <c:v>55.223880597014926</c:v>
                </c:pt>
                <c:pt idx="9">
                  <c:v>42.028985507246098</c:v>
                </c:pt>
                <c:pt idx="10">
                  <c:v>48.148148148148394</c:v>
                </c:pt>
              </c:numCache>
            </c:numRef>
          </c:val>
        </c:ser>
        <c:ser>
          <c:idx val="2"/>
          <c:order val="2"/>
          <c:tx>
            <c:strRef>
              <c:f>Sheet1!$P$1</c:f>
              <c:strCache>
                <c:ptCount val="1"/>
                <c:pt idx="0">
                  <c:v>p値</c:v>
                </c:pt>
              </c:strCache>
            </c:strRef>
          </c:tx>
          <c:spPr>
            <a:ln w="28575">
              <a:noFill/>
            </a:ln>
          </c:spPr>
          <c:marker>
            <c:symbol val="none"/>
          </c:marker>
          <c:dLbls>
            <c:dLbl>
              <c:idx val="0"/>
              <c:layout>
                <c:manualLayout>
                  <c:x val="-3.1427059236585932E-2"/>
                  <c:y val="-0.78027977035520391"/>
                </c:manualLayout>
              </c:layout>
              <c:showVal val="1"/>
            </c:dLbl>
            <c:dLbl>
              <c:idx val="1"/>
              <c:layout>
                <c:manualLayout>
                  <c:x val="-3.3275709779914869E-2"/>
                  <c:y val="-0.78111712847694681"/>
                </c:manualLayout>
              </c:layout>
              <c:showVal val="1"/>
            </c:dLbl>
            <c:dLbl>
              <c:idx val="2"/>
              <c:layout>
                <c:manualLayout>
                  <c:x val="-3.5124360323243099E-2"/>
                  <c:y val="-0.77861374872479061"/>
                </c:manualLayout>
              </c:layout>
              <c:showVal val="1"/>
            </c:dLbl>
            <c:dLbl>
              <c:idx val="3"/>
              <c:layout>
                <c:manualLayout>
                  <c:x val="-3.3275709779914869E-2"/>
                  <c:y val="-0.7814450714474257"/>
                </c:manualLayout>
              </c:layout>
              <c:showVal val="1"/>
            </c:dLbl>
            <c:dLbl>
              <c:idx val="4"/>
              <c:layout>
                <c:manualLayout>
                  <c:x val="-2.9578408693257344E-2"/>
                  <c:y val="-0.78109238227048061"/>
                </c:manualLayout>
              </c:layout>
              <c:showVal val="1"/>
            </c:dLbl>
            <c:dLbl>
              <c:idx val="5"/>
              <c:layout>
                <c:manualLayout>
                  <c:x val="-3.1427059236585932E-2"/>
                  <c:y val="-0.77295110327952743"/>
                </c:manualLayout>
              </c:layout>
              <c:showVal val="1"/>
            </c:dLbl>
            <c:dLbl>
              <c:idx val="6"/>
              <c:layout>
                <c:manualLayout>
                  <c:x val="-3.1427059236585932E-2"/>
                  <c:y val="-0.77578242600215463"/>
                </c:manualLayout>
              </c:layout>
              <c:showVal val="1"/>
            </c:dLbl>
            <c:dLbl>
              <c:idx val="7"/>
              <c:layout>
                <c:manualLayout>
                  <c:x val="-3.3275709779914869E-2"/>
                  <c:y val="-0.78395179528154491"/>
                </c:manualLayout>
              </c:layout>
              <c:showVal val="1"/>
            </c:dLbl>
            <c:dLbl>
              <c:idx val="8"/>
              <c:layout>
                <c:manualLayout>
                  <c:x val="-3.1427059236585932E-2"/>
                  <c:y val="-0.77830074265372728"/>
                </c:manualLayout>
              </c:layout>
              <c:showVal val="1"/>
            </c:dLbl>
            <c:dLbl>
              <c:idx val="9"/>
              <c:layout>
                <c:manualLayout>
                  <c:x val="-3.1427059236585932E-2"/>
                  <c:y val="-0.78097779172879223"/>
                </c:manualLayout>
              </c:layout>
              <c:showVal val="1"/>
            </c:dLbl>
            <c:dLbl>
              <c:idx val="10"/>
              <c:layout>
                <c:manualLayout>
                  <c:x val="-3.1427059236585932E-2"/>
                  <c:y val="-0.78607484144592754"/>
                </c:manualLayout>
              </c:layout>
              <c:showVal val="1"/>
            </c:dLbl>
            <c:numFmt formatCode="#,##0.00;[Red]\-#,##0.00" sourceLinked="0"/>
            <c:showVal val="1"/>
          </c:dLbls>
          <c:val>
            <c:numRef>
              <c:f>Sheet1!$P$2:$P$12</c:f>
              <c:numCache>
                <c:formatCode>General</c:formatCode>
                <c:ptCount val="11"/>
                <c:pt idx="0">
                  <c:v>0.71498099999999998</c:v>
                </c:pt>
                <c:pt idx="1">
                  <c:v>5.9415140000000114E-3</c:v>
                </c:pt>
                <c:pt idx="2">
                  <c:v>0.26629499999999995</c:v>
                </c:pt>
                <c:pt idx="3">
                  <c:v>6.1524178999999846E-2</c:v>
                </c:pt>
                <c:pt idx="4">
                  <c:v>8.6320000000000008E-3</c:v>
                </c:pt>
                <c:pt idx="5">
                  <c:v>0.98945818999999435</c:v>
                </c:pt>
                <c:pt idx="6">
                  <c:v>0.22244500000000086</c:v>
                </c:pt>
                <c:pt idx="7">
                  <c:v>5.5609670000000104E-3</c:v>
                </c:pt>
                <c:pt idx="8">
                  <c:v>4.3004000000000002E-3</c:v>
                </c:pt>
                <c:pt idx="9">
                  <c:v>2.1138865999999999E-2</c:v>
                </c:pt>
                <c:pt idx="10">
                  <c:v>0.39169100000000001</c:v>
                </c:pt>
              </c:numCache>
            </c:numRef>
          </c:val>
        </c:ser>
        <c:marker val="1"/>
        <c:axId val="215347584"/>
        <c:axId val="215375872"/>
      </c:lineChart>
      <c:catAx>
        <c:axId val="215347584"/>
        <c:scaling>
          <c:orientation val="minMax"/>
        </c:scaling>
        <c:axPos val="b"/>
        <c:title>
          <c:tx>
            <c:rich>
              <a:bodyPr/>
              <a:lstStyle/>
              <a:p>
                <a:pPr>
                  <a:defRPr sz="1600" b="0"/>
                </a:pPr>
                <a:r>
                  <a:rPr lang="ja-JP" altLang="en-US" sz="1600" b="0" dirty="0" smtClean="0"/>
                  <a:t>期間</a:t>
                </a:r>
                <a:endParaRPr lang="ja-JP" altLang="en-US" sz="1600" b="0" dirty="0"/>
              </a:p>
            </c:rich>
          </c:tx>
          <c:layout/>
        </c:title>
        <c:numFmt formatCode="General" sourceLinked="1"/>
        <c:tickLblPos val="nextTo"/>
        <c:crossAx val="215375872"/>
        <c:crosses val="autoZero"/>
        <c:auto val="1"/>
        <c:lblAlgn val="ctr"/>
        <c:lblOffset val="100"/>
      </c:catAx>
      <c:valAx>
        <c:axId val="215375872"/>
        <c:scaling>
          <c:orientation val="minMax"/>
          <c:min val="40"/>
        </c:scaling>
        <c:axPos val="l"/>
        <c:majorGridlines/>
        <c:title>
          <c:tx>
            <c:rich>
              <a:bodyPr rot="-5400000" vert="horz"/>
              <a:lstStyle/>
              <a:p>
                <a:pPr>
                  <a:defRPr sz="1600" b="0"/>
                </a:pPr>
                <a:r>
                  <a:rPr lang="ja-JP" altLang="en-US" sz="1600" b="0" dirty="0" smtClean="0"/>
                  <a:t>レビュー率</a:t>
                </a:r>
                <a:r>
                  <a:rPr lang="en-US" sz="1600" b="0" dirty="0" smtClean="0"/>
                  <a:t>[%]</a:t>
                </a:r>
                <a:endParaRPr lang="en-US" sz="1600" b="0" dirty="0"/>
              </a:p>
            </c:rich>
          </c:tx>
          <c:layout>
            <c:manualLayout>
              <c:xMode val="edge"/>
              <c:yMode val="edge"/>
              <c:x val="2.7136752136752151E-3"/>
              <c:y val="0.22555592592592588"/>
            </c:manualLayout>
          </c:layout>
        </c:title>
        <c:numFmt formatCode="General" sourceLinked="1"/>
        <c:tickLblPos val="nextTo"/>
        <c:crossAx val="215347584"/>
        <c:crosses val="autoZero"/>
        <c:crossBetween val="between"/>
      </c:valAx>
      <c:spPr>
        <a:noFill/>
      </c:spPr>
    </c:plotArea>
    <c:legend>
      <c:legendPos val="r"/>
      <c:legendEntry>
        <c:idx val="2"/>
        <c:delete val="1"/>
      </c:legendEntry>
      <c:layout>
        <c:manualLayout>
          <c:xMode val="edge"/>
          <c:yMode val="edge"/>
          <c:x val="0.76852495944007282"/>
          <c:y val="0.11844588598669605"/>
          <c:w val="0.22806933677863941"/>
          <c:h val="0.1616574565281462"/>
        </c:manualLayout>
      </c:layout>
      <c:spPr>
        <a:noFill/>
      </c:spPr>
      <c:txPr>
        <a:bodyPr/>
        <a:lstStyle/>
        <a:p>
          <a:pPr>
            <a:defRPr sz="1400"/>
          </a:pPr>
          <a:endParaRPr lang="ja-JP"/>
        </a:p>
      </c:txPr>
    </c:legend>
    <c:plotVisOnly val="1"/>
  </c:chart>
  <c:spPr>
    <a:noFill/>
    <a:ln>
      <a:noFill/>
    </a:ln>
  </c:sp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2BC2984-FD9F-4C64-AC00-D80239EC39A8}" type="datetimeFigureOut">
              <a:rPr kumimoji="1" lang="ja-JP" altLang="en-US" smtClean="0"/>
              <a:pPr/>
              <a:t>2008/12/24</a:t>
            </a:fld>
            <a:endParaRPr kumimoji="1" lang="ja-JP" altLang="en-US"/>
          </a:p>
        </p:txBody>
      </p:sp>
      <p:sp>
        <p:nvSpPr>
          <p:cNvPr id="4" name="フッター プレースホル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D6390C2-CBC9-4B18-A430-ABD59831CCD9}"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2965CA-C786-4D86-B035-D4243763F612}" type="datetimeFigureOut">
              <a:rPr kumimoji="1" lang="ja-JP" altLang="en-US" smtClean="0"/>
              <a:pPr/>
              <a:t>2008/12/24</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AE6E3F-79FF-4529-A399-B37ABCF4B4F9}"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0</a:t>
            </a:fld>
            <a:endParaRPr kumimoji="1" lang="ja-JP"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ここでバザール方式の説明</a:t>
            </a:r>
            <a:endParaRPr kumimoji="1" lang="en-US" altLang="ja-JP" dirty="0" smtClean="0"/>
          </a:p>
          <a:p>
            <a:r>
              <a:rPr kumimoji="1" lang="ja-JP" altLang="en-US" dirty="0" smtClean="0"/>
              <a:t>バザール方式とは</a:t>
            </a:r>
            <a:endParaRPr kumimoji="1" lang="en-US" altLang="ja-JP" dirty="0" smtClean="0"/>
          </a:p>
          <a:p>
            <a:r>
              <a:rPr kumimoji="1" lang="ja-JP" altLang="en-US" dirty="0" smtClean="0"/>
              <a:t>興味ある人は誰でも</a:t>
            </a:r>
            <a:r>
              <a:rPr kumimoji="1" lang="ja-JP" altLang="en-US" dirty="0"/>
              <a:t>開発に</a:t>
            </a:r>
            <a:r>
              <a:rPr kumimoji="1" lang="ja-JP" altLang="en-US" dirty="0" smtClean="0"/>
              <a:t>加われることです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1</a:t>
            </a:fld>
            <a:endParaRPr kumimoji="1"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オープン性というのは，いろんな人から意見をとりいれるかどうかですよ</a:t>
            </a:r>
            <a:endParaRPr kumimoji="1" lang="en-US" altLang="ja-JP" dirty="0" smtClean="0"/>
          </a:p>
          <a:p>
            <a:endParaRPr kumimoji="1" lang="en-US" altLang="ja-JP" dirty="0" smtClean="0"/>
          </a:p>
          <a:p>
            <a:r>
              <a:rPr kumimoji="1" lang="en-US" altLang="ja-JP" dirty="0" smtClean="0"/>
              <a:t>OSS</a:t>
            </a:r>
            <a:r>
              <a:rPr kumimoji="1" lang="ja-JP" altLang="en-US" dirty="0" smtClean="0"/>
              <a:t>を立ち上げ，機能を追加する際，いろんな人から意見を取り入れる必要があるためコミュニティのオープン性は高くなるんですよ</a:t>
            </a:r>
            <a:endParaRPr kumimoji="1" lang="en-US" altLang="ja-JP" dirty="0" smtClean="0"/>
          </a:p>
          <a:p>
            <a:r>
              <a:rPr kumimoji="1" lang="ja-JP" altLang="en-US" dirty="0" smtClean="0"/>
              <a:t>そこから成長，成熟しシステムが完成されてくると</a:t>
            </a:r>
            <a:endParaRPr kumimoji="1" lang="en-US" altLang="ja-JP" dirty="0" smtClean="0"/>
          </a:p>
          <a:p>
            <a:r>
              <a:rPr kumimoji="1" lang="ja-JP" altLang="en-US" dirty="0" smtClean="0"/>
              <a:t>品質保守が中心になり，機能を追加する必要がなくなり，オープン性が低くなる</a:t>
            </a:r>
            <a:endParaRPr kumimoji="1" lang="en-US" altLang="ja-JP" dirty="0" smtClean="0"/>
          </a:p>
          <a:p>
            <a:endParaRPr kumimoji="1" lang="en-US" altLang="ja-JP" dirty="0" smtClean="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2</a:t>
            </a:fld>
            <a:endParaRPr kumimoji="1"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そこで，本研究の目的は，成功している</a:t>
            </a:r>
            <a:r>
              <a:rPr kumimoji="1" lang="en-US" altLang="ja-JP" dirty="0" smtClean="0"/>
              <a:t>OSS</a:t>
            </a:r>
            <a:r>
              <a:rPr kumimoji="1" lang="ja-JP" altLang="en-US" dirty="0" smtClean="0"/>
              <a:t>のバザール方式が変化しているのかを明らかにする</a:t>
            </a:r>
            <a:r>
              <a:rPr kumimoji="1" lang="ja-JP" altLang="en-US" dirty="0" err="1" smtClean="0"/>
              <a:t>です</a:t>
            </a:r>
            <a:endParaRPr kumimoji="1" lang="en-US" altLang="ja-JP" dirty="0" smtClean="0"/>
          </a:p>
          <a:p>
            <a:endParaRPr kumimoji="1" lang="en-US" altLang="ja-JP" dirty="0" smtClean="0"/>
          </a:p>
          <a:p>
            <a:r>
              <a:rPr kumimoji="1" lang="ja-JP" altLang="en-US" dirty="0" smtClean="0"/>
              <a:t>アプローチとして</a:t>
            </a:r>
            <a:endParaRPr kumimoji="1" lang="en-US" altLang="ja-JP" dirty="0" smtClean="0"/>
          </a:p>
          <a:p>
            <a:r>
              <a:rPr kumimoji="1" lang="ja-JP" altLang="en-US" dirty="0" smtClean="0"/>
              <a:t>バザールの状態を</a:t>
            </a:r>
            <a:r>
              <a:rPr kumimoji="1" lang="en-US" altLang="ja-JP" dirty="0" smtClean="0"/>
              <a:t>OSS</a:t>
            </a:r>
            <a:r>
              <a:rPr kumimoji="1" lang="ja-JP" altLang="en-US" dirty="0" smtClean="0"/>
              <a:t>コミュニティにおける貢献に対する受容性として時系列で調べることにしました</a:t>
            </a:r>
            <a:endParaRPr kumimoji="1" lang="en-US" altLang="ja-JP" dirty="0" smtClean="0"/>
          </a:p>
          <a:p>
            <a:endParaRPr kumimoji="1" lang="en-US" altLang="ja-JP" dirty="0" smtClean="0"/>
          </a:p>
          <a:p>
            <a:r>
              <a:rPr kumimoji="1" lang="ja-JP" altLang="en-US" dirty="0" smtClean="0"/>
              <a:t>この受容性を時系列で調べるにあたって以下の仮説をたてました</a:t>
            </a:r>
            <a:endParaRPr kumimoji="1" lang="en-US" altLang="ja-JP" dirty="0" smtClean="0"/>
          </a:p>
          <a:p>
            <a:r>
              <a:rPr kumimoji="1" lang="ja-JP" altLang="en-US" dirty="0" smtClean="0"/>
              <a:t>１．低い受容性では，開発者の人数が減少する</a:t>
            </a:r>
            <a:endParaRPr kumimoji="1" lang="en-US" altLang="ja-JP" dirty="0" smtClean="0"/>
          </a:p>
          <a:p>
            <a:r>
              <a:rPr kumimoji="1" lang="ja-JP" altLang="en-US" dirty="0" smtClean="0"/>
              <a:t>２．同様に低い受容性では，開発者の貢献もまた減少する．</a:t>
            </a:r>
            <a:endParaRPr kumimoji="1" lang="en-US" altLang="ja-JP" dirty="0" smtClean="0"/>
          </a:p>
          <a:p>
            <a:r>
              <a:rPr kumimoji="1" lang="ja-JP" altLang="en-US" dirty="0" smtClean="0"/>
              <a:t>また，逆のことも言えると考えます．</a:t>
            </a:r>
            <a:endParaRPr kumimoji="1" lang="en-US" altLang="ja-JP" dirty="0" smtClean="0"/>
          </a:p>
          <a:p>
            <a:r>
              <a:rPr kumimoji="1" lang="ja-JP" altLang="en-US" dirty="0" smtClean="0"/>
              <a:t>高い受容性では，開発者が増加するといったことです</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3</a:t>
            </a:fld>
            <a:endParaRPr kumimoji="1"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dirty="0" smtClean="0"/>
              <a:t>このレビュー率が高いほどコミュニティがオープンである，つまりバザール方式に従っていることを表す</a:t>
            </a:r>
          </a:p>
          <a:p>
            <a:endParaRPr kumimoji="1" lang="en-US" altLang="ja-JP" dirty="0" smtClean="0"/>
          </a:p>
          <a:p>
            <a:r>
              <a:rPr kumimoji="1" lang="ja-JP" altLang="en-US" dirty="0" smtClean="0"/>
              <a:t>レビューって？</a:t>
            </a:r>
            <a:endParaRPr kumimoji="1" lang="en-US" altLang="ja-JP" dirty="0" smtClean="0"/>
          </a:p>
          <a:p>
            <a:r>
              <a:rPr kumimoji="1" lang="ja-JP" altLang="en-US" dirty="0" smtClean="0"/>
              <a:t>ここでは，開発者が書いたソースコードを，経験の豊かな開発者がチェックすることをいいます</a:t>
            </a:r>
            <a:endParaRPr kumimoji="1" lang="en-US" altLang="ja-JP" dirty="0" smtClean="0"/>
          </a:p>
          <a:p>
            <a:endParaRPr kumimoji="1" lang="en-US" altLang="ja-JP" dirty="0" smtClean="0"/>
          </a:p>
          <a:p>
            <a:r>
              <a:rPr kumimoji="1" lang="ja-JP" altLang="en-US" dirty="0" smtClean="0"/>
              <a:t>そしてレビューされたかどうかを測るために</a:t>
            </a:r>
            <a:endParaRPr kumimoji="1" lang="en-US" altLang="ja-JP" dirty="0" smtClean="0"/>
          </a:p>
          <a:p>
            <a:r>
              <a:rPr kumimoji="1" lang="ja-JP" altLang="en-US" dirty="0" smtClean="0"/>
              <a:t>レビュー率をはかりました</a:t>
            </a:r>
            <a:endParaRPr kumimoji="1" lang="en-US" altLang="ja-JP" dirty="0" smtClean="0"/>
          </a:p>
          <a:p>
            <a:r>
              <a:rPr kumimoji="1" lang="ja-JP" altLang="en-US" dirty="0" smtClean="0"/>
              <a:t>レビュ率とは　～～～～</a:t>
            </a:r>
            <a:endParaRPr kumimoji="1" lang="en-US" altLang="ja-JP" dirty="0" smtClean="0"/>
          </a:p>
          <a:p>
            <a:endParaRPr kumimoji="1" lang="en-US" altLang="ja-JP" dirty="0" smtClean="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4</a:t>
            </a:fld>
            <a:endParaRPr kumimoji="1"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この仮説，さらには目的を確かめるにあたって，今回は</a:t>
            </a:r>
            <a:r>
              <a:rPr kumimoji="1" lang="ja-JP" altLang="en-US" dirty="0" err="1" smtClean="0"/>
              <a:t>あぱっち</a:t>
            </a:r>
            <a:r>
              <a:rPr kumimoji="1" lang="en-US" altLang="ja-JP" dirty="0" smtClean="0"/>
              <a:t>HTTP</a:t>
            </a:r>
            <a:r>
              <a:rPr kumimoji="1" lang="ja-JP" altLang="en-US" dirty="0" smtClean="0"/>
              <a:t>サーバーを対象として分析を行いました．</a:t>
            </a:r>
            <a:endParaRPr kumimoji="1" lang="en-US" altLang="ja-JP" dirty="0" smtClean="0"/>
          </a:p>
          <a:p>
            <a:r>
              <a:rPr kumimoji="1" lang="ja-JP" altLang="en-US" dirty="0" smtClean="0"/>
              <a:t>なぜなら，アパッチは市場シェアの最も大きい</a:t>
            </a:r>
            <a:r>
              <a:rPr kumimoji="1" lang="en-US" altLang="ja-JP" dirty="0" smtClean="0"/>
              <a:t>WEB</a:t>
            </a:r>
            <a:r>
              <a:rPr kumimoji="1" lang="ja-JP" altLang="en-US" dirty="0" smtClean="0"/>
              <a:t>サーバソフトシェアであり且つ，長い歴史を有しているからです</a:t>
            </a:r>
            <a:endParaRPr kumimoji="1" lang="en-US" altLang="ja-JP" dirty="0" smtClean="0"/>
          </a:p>
          <a:p>
            <a:endParaRPr kumimoji="1" lang="en-US" altLang="ja-JP" dirty="0" smtClean="0"/>
          </a:p>
          <a:p>
            <a:r>
              <a:rPr kumimoji="1" lang="ja-JP" altLang="en-US" dirty="0" smtClean="0"/>
              <a:t>分析データは</a:t>
            </a:r>
            <a:endParaRPr kumimoji="1" lang="en-US" altLang="ja-JP" dirty="0" smtClean="0"/>
          </a:p>
          <a:p>
            <a:r>
              <a:rPr kumimoji="1" lang="ja-JP" altLang="en-US" dirty="0" smtClean="0"/>
              <a:t>開発に関したすべての議論のメールが飛び交う</a:t>
            </a:r>
            <a:endParaRPr kumimoji="1" lang="en-US" altLang="ja-JP" dirty="0" smtClean="0"/>
          </a:p>
          <a:p>
            <a:r>
              <a:rPr kumimoji="1" lang="en-US" altLang="ja-JP" dirty="0" smtClean="0"/>
              <a:t>Developer‘s mailing list </a:t>
            </a:r>
            <a:r>
              <a:rPr kumimoji="1" lang="ja-JP" altLang="en-US" dirty="0" smtClean="0"/>
              <a:t>を分析することにしました．</a:t>
            </a:r>
            <a:endParaRPr kumimoji="1" lang="en-US" altLang="ja-JP" dirty="0" smtClean="0"/>
          </a:p>
          <a:p>
            <a:endParaRPr kumimoji="1" lang="en-US" altLang="ja-JP" dirty="0" smtClean="0"/>
          </a:p>
          <a:p>
            <a:r>
              <a:rPr kumimoji="1" lang="ja-JP" altLang="en-US" dirty="0" smtClean="0"/>
              <a:t>分析期間は</a:t>
            </a:r>
            <a:r>
              <a:rPr kumimoji="1" lang="en-US" altLang="ja-JP" dirty="0" smtClean="0"/>
              <a:t>1997</a:t>
            </a:r>
            <a:r>
              <a:rPr kumimoji="1" lang="ja-JP" altLang="en-US" dirty="0" smtClean="0"/>
              <a:t>年</a:t>
            </a:r>
            <a:r>
              <a:rPr kumimoji="1" lang="en-US" altLang="ja-JP" dirty="0" smtClean="0"/>
              <a:t>1</a:t>
            </a:r>
            <a:r>
              <a:rPr kumimoji="1" lang="ja-JP" altLang="en-US" dirty="0" smtClean="0"/>
              <a:t>月</a:t>
            </a:r>
            <a:r>
              <a:rPr kumimoji="1" lang="en-US" altLang="ja-JP" dirty="0" smtClean="0"/>
              <a:t>1</a:t>
            </a:r>
            <a:r>
              <a:rPr kumimoji="1" lang="ja-JP" altLang="en-US" dirty="0" smtClean="0"/>
              <a:t>日～</a:t>
            </a:r>
            <a:r>
              <a:rPr kumimoji="1" lang="en-US" altLang="ja-JP" dirty="0" smtClean="0"/>
              <a:t>2007</a:t>
            </a:r>
            <a:r>
              <a:rPr kumimoji="1" lang="ja-JP" altLang="en-US" dirty="0" smtClean="0"/>
              <a:t>年</a:t>
            </a:r>
            <a:r>
              <a:rPr kumimoji="1" lang="en-US" altLang="ja-JP" dirty="0" smtClean="0"/>
              <a:t>12</a:t>
            </a:r>
            <a:r>
              <a:rPr kumimoji="1" lang="ja-JP" altLang="en-US" dirty="0" smtClean="0"/>
              <a:t>月</a:t>
            </a:r>
            <a:r>
              <a:rPr kumimoji="1" lang="en-US" altLang="ja-JP" dirty="0" smtClean="0"/>
              <a:t>31</a:t>
            </a:r>
            <a:r>
              <a:rPr kumimoji="1" lang="ja-JP" altLang="en-US" dirty="0" smtClean="0"/>
              <a:t>日までの計</a:t>
            </a:r>
            <a:r>
              <a:rPr kumimoji="1" lang="en-US" altLang="ja-JP" dirty="0" smtClean="0"/>
              <a:t>11</a:t>
            </a:r>
            <a:r>
              <a:rPr kumimoji="1" lang="ja-JP" altLang="en-US" dirty="0" smtClean="0"/>
              <a:t>年間でメッセージログ数は</a:t>
            </a:r>
            <a:r>
              <a:rPr kumimoji="1" lang="en-US" altLang="ja-JP" dirty="0" smtClean="0"/>
              <a:t>93669</a:t>
            </a:r>
            <a:r>
              <a:rPr kumimoji="1" lang="ja-JP" altLang="en-US" dirty="0" smtClean="0"/>
              <a:t>通です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5</a:t>
            </a:fld>
            <a:endParaRPr kumimoji="1"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半分いか無視</a:t>
            </a:r>
            <a:endParaRPr kumimoji="1" lang="ja-JP" altLang="en-US" dirty="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6</a:t>
            </a:fld>
            <a:endParaRPr kumimoji="1"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コアは増加傾向は確認できませんが，ノンコアの方は</a:t>
            </a:r>
            <a:endParaRPr kumimoji="1" lang="ja-JP" altLang="en-US" dirty="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7</a:t>
            </a:fld>
            <a:endParaRPr kumimoji="1"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（「コミュニティは）新しい参加者の革新的な意見を取り入れることで，</a:t>
            </a:r>
            <a:endParaRPr lang="en-US" altLang="ja-JP" dirty="0" smtClean="0"/>
          </a:p>
          <a:p>
            <a:endParaRPr lang="en-US" altLang="ja-JP" dirty="0" smtClean="0"/>
          </a:p>
          <a:p>
            <a:r>
              <a:rPr lang="ja-JP" altLang="en-US" dirty="0" smtClean="0"/>
              <a:t>こういう原因でこういう結果が得られたと考えられます</a:t>
            </a:r>
            <a:endParaRPr lang="en-US" altLang="ja-JP" dirty="0" smtClean="0"/>
          </a:p>
          <a:p>
            <a:r>
              <a:rPr lang="ja-JP" altLang="en-US" dirty="0" smtClean="0"/>
              <a:t>これらの考察から考えられることとの一部として</a:t>
            </a:r>
            <a:endParaRPr lang="en-US" altLang="ja-JP" dirty="0" smtClean="0"/>
          </a:p>
          <a:p>
            <a:r>
              <a:rPr lang="ja-JP" altLang="en-US" dirty="0" smtClean="0"/>
              <a:t>この前半の結果から「～～</a:t>
            </a:r>
            <a:r>
              <a:rPr lang="ja-JP" altLang="en-US" dirty="0" err="1" smtClean="0"/>
              <a:t>べ</a:t>
            </a:r>
            <a:r>
              <a:rPr lang="ja-JP" altLang="en-US" dirty="0" smtClean="0"/>
              <a:t>きである」</a:t>
            </a:r>
            <a:endParaRPr lang="en-US" altLang="ja-JP" dirty="0" smtClean="0"/>
          </a:p>
          <a:p>
            <a:endParaRPr lang="en-US" altLang="ja-JP" dirty="0" smtClean="0"/>
          </a:p>
          <a:p>
            <a:endParaRPr lang="ja-JP" altLang="en-US"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8</a:t>
            </a:fld>
            <a:endParaRPr kumimoji="1"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社会的に注目されている</a:t>
            </a:r>
            <a:r>
              <a:rPr kumimoji="1" lang="en-US" altLang="ja-JP" dirty="0" smtClean="0"/>
              <a:t>OSS</a:t>
            </a:r>
            <a:r>
              <a:rPr kumimoji="1" lang="ja-JP" altLang="en-US" dirty="0" smtClean="0"/>
              <a:t>プロジェクト</a:t>
            </a:r>
            <a:endParaRPr kumimoji="1" lang="ja-JP" altLang="en-US" dirty="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13</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Tahoma" pitchFamily="34" charset="0"/>
                <a:cs typeface="Tahoma" pitchFamily="34" charset="0"/>
              </a:defRPr>
            </a:lvl1pPr>
          </a:lstStyle>
          <a:p>
            <a:r>
              <a:rPr kumimoji="1" lang="ja-JP" altLang="en-US" dirty="0" smtClean="0"/>
              <a:t>マスタ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HG創英角ｺﾞｼｯｸUB" pitchFamily="49" charset="-128"/>
                <a:ea typeface="HG創英角ｺﾞｼｯｸUB" pitchFamily="49"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dirty="0" smtClean="0"/>
              <a:t>マスタ サブタイトルの書式設定</a:t>
            </a:r>
            <a:endParaRPr kumimoji="1" lang="ja-JP" altLang="en-US" dirty="0"/>
          </a:p>
        </p:txBody>
      </p:sp>
      <p:sp>
        <p:nvSpPr>
          <p:cNvPr id="4" name="日付プレースホルダ 3"/>
          <p:cNvSpPr>
            <a:spLocks noGrp="1"/>
          </p:cNvSpPr>
          <p:nvPr>
            <p:ph type="dt" sz="half" idx="10"/>
          </p:nvPr>
        </p:nvSpPr>
        <p:spPr/>
        <p:txBody>
          <a:bodyPr/>
          <a:lstStyle/>
          <a:p>
            <a:fld id="{FB95CB7B-A962-41BA-B7A2-58D948CA7F0D}" type="datetime1">
              <a:rPr kumimoji="1" lang="ja-JP" altLang="en-US" smtClean="0"/>
              <a:t>2008/12/25</a:t>
            </a:fld>
            <a:endParaRPr kumimoji="1" lang="ja-JP" altLang="en-US"/>
          </a:p>
        </p:txBody>
      </p:sp>
      <p:sp>
        <p:nvSpPr>
          <p:cNvPr id="5" name="フッター プレースホルダ 4"/>
          <p:cNvSpPr>
            <a:spLocks noGrp="1"/>
          </p:cNvSpPr>
          <p:nvPr>
            <p:ph type="ftr" sz="quarter" idx="11"/>
          </p:nvPr>
        </p:nvSpPr>
        <p:spPr/>
        <p:txBody>
          <a:bodyPr/>
          <a:lstStyle/>
          <a:p>
            <a:r>
              <a:rPr kumimoji="1" lang="ja-JP" altLang="en-US" dirty="0" smtClean="0"/>
              <a:t>年末報告会</a:t>
            </a:r>
            <a:endParaRPr kumimoji="1" lang="ja-JP" altLang="en-US" dirty="0"/>
          </a:p>
        </p:txBody>
      </p:sp>
      <p:sp>
        <p:nvSpPr>
          <p:cNvPr id="6" name="スライド番号プレースホルダ 5"/>
          <p:cNvSpPr>
            <a:spLocks noGrp="1"/>
          </p:cNvSpPr>
          <p:nvPr>
            <p:ph type="sldNum" sz="quarter" idx="12"/>
          </p:nvPr>
        </p:nvSpPr>
        <p:spPr/>
        <p:txBody>
          <a:bodyPr/>
          <a:lstStyle/>
          <a:p>
            <a:endParaRPr kumimoji="1" lang="ja-JP"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0"/>
            <a:ext cx="8229600" cy="928670"/>
          </a:xfrm>
        </p:spPr>
        <p:txBody>
          <a:bodyPr>
            <a:normAutofit/>
          </a:bodyPr>
          <a:lstStyle>
            <a:lvl1pPr algn="l">
              <a:defRPr sz="3600" b="1">
                <a:latin typeface="+mj-ea"/>
                <a:ea typeface="+mj-ea"/>
                <a:cs typeface="Tahoma" pitchFamily="34" charset="0"/>
              </a:defRPr>
            </a:lvl1pPr>
          </a:lstStyle>
          <a:p>
            <a:r>
              <a:rPr kumimoji="1" lang="ja-JP" altLang="en-US" dirty="0" smtClean="0"/>
              <a:t>マスタ タイトルの書式設定</a:t>
            </a:r>
            <a:endParaRPr kumimoji="1" lang="ja-JP" altLang="en-US" dirty="0"/>
          </a:p>
        </p:txBody>
      </p:sp>
      <p:sp>
        <p:nvSpPr>
          <p:cNvPr id="3" name="コンテンツ プレースホルダ 2"/>
          <p:cNvSpPr>
            <a:spLocks noGrp="1"/>
          </p:cNvSpPr>
          <p:nvPr>
            <p:ph idx="1"/>
          </p:nvPr>
        </p:nvSpPr>
        <p:spPr>
          <a:xfrm>
            <a:off x="457200" y="1142984"/>
            <a:ext cx="8229600" cy="5143536"/>
          </a:xfrm>
        </p:spPr>
        <p:txBody>
          <a:bodyPr>
            <a:normAutofit/>
          </a:bodyPr>
          <a:lstStyle>
            <a:lvl1pPr>
              <a:buClr>
                <a:schemeClr val="tx1"/>
              </a:buClr>
              <a:defRPr sz="2800">
                <a:latin typeface="Tahoma" pitchFamily="34" charset="0"/>
                <a:ea typeface="MS UI Gothic" pitchFamily="50" charset="-128"/>
                <a:cs typeface="Tahoma" pitchFamily="34" charset="0"/>
              </a:defRPr>
            </a:lvl1pPr>
            <a:lvl2pPr>
              <a:buClr>
                <a:schemeClr val="tx1"/>
              </a:buClr>
              <a:defRPr sz="2400">
                <a:latin typeface="Tahoma" pitchFamily="34" charset="0"/>
                <a:ea typeface="MS UI Gothic" pitchFamily="50" charset="-128"/>
                <a:cs typeface="Tahoma" pitchFamily="34" charset="0"/>
              </a:defRPr>
            </a:lvl2pPr>
            <a:lvl3pPr>
              <a:buClr>
                <a:schemeClr val="tx1"/>
              </a:buClr>
              <a:defRPr sz="2000">
                <a:latin typeface="Tahoma" pitchFamily="34" charset="0"/>
                <a:ea typeface="MS UI Gothic" pitchFamily="50" charset="-128"/>
                <a:cs typeface="Tahoma" pitchFamily="34" charset="0"/>
              </a:defRPr>
            </a:lvl3pPr>
            <a:lvl4pPr>
              <a:buClr>
                <a:schemeClr val="tx1"/>
              </a:buClr>
              <a:defRPr sz="1800">
                <a:latin typeface="Tahoma" pitchFamily="34" charset="0"/>
                <a:ea typeface="MS UI Gothic" pitchFamily="50" charset="-128"/>
                <a:cs typeface="Tahoma" pitchFamily="34" charset="0"/>
              </a:defRPr>
            </a:lvl4pPr>
            <a:lvl5pPr>
              <a:buClr>
                <a:schemeClr val="tx1"/>
              </a:buClr>
              <a:defRPr sz="1800">
                <a:latin typeface="Tahoma" pitchFamily="34" charset="0"/>
                <a:ea typeface="MS UI Gothic" pitchFamily="50" charset="-128"/>
                <a:cs typeface="Tahoma" pitchFamily="34" charset="0"/>
              </a:defRPr>
            </a:lvl5pPr>
          </a:lstStyle>
          <a:p>
            <a:pPr lvl="0"/>
            <a:r>
              <a:rPr kumimoji="1" lang="ja-JP" altLang="en-US" dirty="0" smtClean="0"/>
              <a:t>マスタ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 3"/>
          <p:cNvSpPr>
            <a:spLocks noGrp="1"/>
          </p:cNvSpPr>
          <p:nvPr>
            <p:ph type="dt" sz="half" idx="10"/>
          </p:nvPr>
        </p:nvSpPr>
        <p:spPr>
          <a:xfrm>
            <a:off x="428596" y="6492875"/>
            <a:ext cx="2133600" cy="365125"/>
          </a:xfrm>
        </p:spPr>
        <p:txBody>
          <a:bodyPr/>
          <a:lstStyle/>
          <a:p>
            <a:fld id="{4C51FA40-FB5B-4278-8ED3-FEB341259A11}" type="datetime1">
              <a:rPr kumimoji="1" lang="ja-JP" altLang="en-US" smtClean="0"/>
              <a:t>2008/12/25</a:t>
            </a:fld>
            <a:endParaRPr kumimoji="1" lang="ja-JP" altLang="en-US"/>
          </a:p>
        </p:txBody>
      </p:sp>
      <p:sp>
        <p:nvSpPr>
          <p:cNvPr id="5" name="フッター プレースホルダ 4"/>
          <p:cNvSpPr>
            <a:spLocks noGrp="1"/>
          </p:cNvSpPr>
          <p:nvPr>
            <p:ph type="ftr" sz="quarter" idx="11"/>
          </p:nvPr>
        </p:nvSpPr>
        <p:spPr>
          <a:xfrm>
            <a:off x="3124200" y="6492875"/>
            <a:ext cx="2895600" cy="365125"/>
          </a:xfrm>
        </p:spPr>
        <p:txBody>
          <a:bodyPr/>
          <a:lstStyle/>
          <a:p>
            <a:r>
              <a:rPr kumimoji="1" lang="ja-JP" altLang="en-US" dirty="0" smtClean="0"/>
              <a:t>年末報告会</a:t>
            </a:r>
            <a:endParaRPr kumimoji="1" lang="ja-JP" altLang="en-US" dirty="0"/>
          </a:p>
        </p:txBody>
      </p:sp>
      <p:sp>
        <p:nvSpPr>
          <p:cNvPr id="6" name="スライド番号プレースホルダ 5"/>
          <p:cNvSpPr>
            <a:spLocks noGrp="1"/>
          </p:cNvSpPr>
          <p:nvPr>
            <p:ph type="sldNum" sz="quarter" idx="12"/>
          </p:nvPr>
        </p:nvSpPr>
        <p:spPr>
          <a:xfrm>
            <a:off x="6572264" y="6492875"/>
            <a:ext cx="2133600" cy="365125"/>
          </a:xfrm>
        </p:spPr>
        <p:txBody>
          <a:bodyPr/>
          <a:lstStyle/>
          <a:p>
            <a:fld id="{FA2143DA-46D9-4062-BB0B-C11AA5046C13}" type="slidenum">
              <a:rPr kumimoji="1" lang="ja-JP" altLang="en-US" smtClean="0"/>
              <a:pPr/>
              <a:t>&lt;#&gt;</a:t>
            </a:fld>
            <a:endParaRPr kumimoji="1" lang="ja-JP" altLang="en-US"/>
          </a:p>
        </p:txBody>
      </p:sp>
      <p:cxnSp>
        <p:nvCxnSpPr>
          <p:cNvPr id="7" name="直線コネクタ 6"/>
          <p:cNvCxnSpPr/>
          <p:nvPr/>
        </p:nvCxnSpPr>
        <p:spPr>
          <a:xfrm>
            <a:off x="250001" y="928670"/>
            <a:ext cx="8643998" cy="1588"/>
          </a:xfrm>
          <a:prstGeom prst="line">
            <a:avLst/>
          </a:prstGeom>
          <a:ln w="19050"/>
        </p:spPr>
        <p:style>
          <a:lnRef idx="2">
            <a:schemeClr val="dk1"/>
          </a:lnRef>
          <a:fillRef idx="0">
            <a:schemeClr val="dk1"/>
          </a:fillRef>
          <a:effectRef idx="1">
            <a:schemeClr val="dk1"/>
          </a:effectRef>
          <a:fontRef idx="minor">
            <a:schemeClr val="tx1"/>
          </a:fontRef>
        </p:style>
      </p:cxnSp>
      <p:cxnSp>
        <p:nvCxnSpPr>
          <p:cNvPr id="10" name="直線コネクタ 9"/>
          <p:cNvCxnSpPr/>
          <p:nvPr userDrawn="1"/>
        </p:nvCxnSpPr>
        <p:spPr>
          <a:xfrm>
            <a:off x="250001" y="6500834"/>
            <a:ext cx="8643998" cy="1588"/>
          </a:xfrm>
          <a:prstGeom prst="line">
            <a:avLst/>
          </a:prstGeom>
          <a:ln w="19050"/>
        </p:spPr>
        <p:style>
          <a:lnRef idx="2">
            <a:schemeClr val="dk1"/>
          </a:lnRef>
          <a:fillRef idx="0">
            <a:schemeClr val="dk1"/>
          </a:fillRef>
          <a:effectRef idx="1">
            <a:schemeClr val="dk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A3861E1E-2410-4414-94BA-D23F1E97A5B0}" type="datetime1">
              <a:rPr kumimoji="1" lang="ja-JP" altLang="en-US" smtClean="0"/>
              <a:t>2008/12/25</a:t>
            </a:fld>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年末報告会</a:t>
            </a:r>
            <a:endParaRPr kumimoji="1" lang="ja-JP" altLang="en-US"/>
          </a:p>
        </p:txBody>
      </p:sp>
      <p:sp>
        <p:nvSpPr>
          <p:cNvPr id="6" name="スライド番号プレースホルダ 5"/>
          <p:cNvSpPr>
            <a:spLocks noGrp="1"/>
          </p:cNvSpPr>
          <p:nvPr>
            <p:ph type="sldNum" sz="quarter" idx="12"/>
          </p:nvPr>
        </p:nvSpPr>
        <p:spPr/>
        <p:txBody>
          <a:bodyPr/>
          <a:lstStyle/>
          <a:p>
            <a:fld id="{FA2143DA-46D9-4062-BB0B-C11AA5046C13}" type="slidenum">
              <a:rPr kumimoji="1" lang="ja-JP" altLang="en-US" smtClean="0"/>
              <a:pPr/>
              <a:t>&lt;#&gt;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4CE7B5E3-D5F7-4931-A4D1-E48F63C208BA}" type="datetime1">
              <a:rPr kumimoji="1" lang="ja-JP" altLang="en-US" smtClean="0"/>
              <a:t>2008/12/25</a:t>
            </a:fld>
            <a:endParaRPr kumimoji="1" lang="ja-JP" altLang="en-US"/>
          </a:p>
        </p:txBody>
      </p:sp>
      <p:sp>
        <p:nvSpPr>
          <p:cNvPr id="6" name="フッター プレースホルダ 5"/>
          <p:cNvSpPr>
            <a:spLocks noGrp="1"/>
          </p:cNvSpPr>
          <p:nvPr>
            <p:ph type="ftr" sz="quarter" idx="11"/>
          </p:nvPr>
        </p:nvSpPr>
        <p:spPr/>
        <p:txBody>
          <a:bodyPr/>
          <a:lstStyle/>
          <a:p>
            <a:r>
              <a:rPr kumimoji="1" lang="ja-JP" altLang="en-US" smtClean="0"/>
              <a:t>年末報告会</a:t>
            </a:r>
            <a:endParaRPr kumimoji="1" lang="ja-JP" altLang="en-US"/>
          </a:p>
        </p:txBody>
      </p:sp>
      <p:sp>
        <p:nvSpPr>
          <p:cNvPr id="7" name="スライド番号プレースホルダ 6"/>
          <p:cNvSpPr>
            <a:spLocks noGrp="1"/>
          </p:cNvSpPr>
          <p:nvPr>
            <p:ph type="sldNum" sz="quarter" idx="12"/>
          </p:nvPr>
        </p:nvSpPr>
        <p:spPr/>
        <p:txBody>
          <a:bodyPr/>
          <a:lstStyle/>
          <a:p>
            <a:fld id="{FA2143DA-46D9-4062-BB0B-C11AA5046C13}" type="slidenum">
              <a:rPr kumimoji="1" lang="ja-JP" altLang="en-US" smtClean="0"/>
              <a:pPr/>
              <a:t>&lt;#&gt;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7281B814-DA39-4373-91BF-BEDF7463E928}" type="datetime1">
              <a:rPr kumimoji="1" lang="ja-JP" altLang="en-US" smtClean="0"/>
              <a:t>2008/12/25</a:t>
            </a:fld>
            <a:endParaRPr kumimoji="1" lang="ja-JP" altLang="en-US"/>
          </a:p>
        </p:txBody>
      </p:sp>
      <p:sp>
        <p:nvSpPr>
          <p:cNvPr id="8" name="フッター プレースホルダ 7"/>
          <p:cNvSpPr>
            <a:spLocks noGrp="1"/>
          </p:cNvSpPr>
          <p:nvPr>
            <p:ph type="ftr" sz="quarter" idx="11"/>
          </p:nvPr>
        </p:nvSpPr>
        <p:spPr/>
        <p:txBody>
          <a:bodyPr/>
          <a:lstStyle/>
          <a:p>
            <a:r>
              <a:rPr kumimoji="1" lang="ja-JP" altLang="en-US" smtClean="0"/>
              <a:t>年末報告会</a:t>
            </a:r>
            <a:endParaRPr kumimoji="1" lang="ja-JP" altLang="en-US"/>
          </a:p>
        </p:txBody>
      </p:sp>
      <p:sp>
        <p:nvSpPr>
          <p:cNvPr id="9" name="スライド番号プレースホルダ 8"/>
          <p:cNvSpPr>
            <a:spLocks noGrp="1"/>
          </p:cNvSpPr>
          <p:nvPr>
            <p:ph type="sldNum" sz="quarter" idx="12"/>
          </p:nvPr>
        </p:nvSpPr>
        <p:spPr/>
        <p:txBody>
          <a:bodyPr/>
          <a:lstStyle/>
          <a:p>
            <a:fld id="{FA2143DA-46D9-4062-BB0B-C11AA5046C13}" type="slidenum">
              <a:rPr kumimoji="1" lang="ja-JP" altLang="en-US" smtClean="0"/>
              <a:pPr/>
              <a:t>&lt;#&gt;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21E1E611-29B0-4C09-AD15-1212CD0DAA1D}" type="datetime1">
              <a:rPr kumimoji="1" lang="ja-JP" altLang="en-US" smtClean="0"/>
              <a:t>2008/12/25</a:t>
            </a:fld>
            <a:endParaRPr kumimoji="1" lang="ja-JP" altLang="en-US"/>
          </a:p>
        </p:txBody>
      </p:sp>
      <p:sp>
        <p:nvSpPr>
          <p:cNvPr id="4" name="フッター プレースホルダ 3"/>
          <p:cNvSpPr>
            <a:spLocks noGrp="1"/>
          </p:cNvSpPr>
          <p:nvPr>
            <p:ph type="ftr" sz="quarter" idx="11"/>
          </p:nvPr>
        </p:nvSpPr>
        <p:spPr/>
        <p:txBody>
          <a:bodyPr/>
          <a:lstStyle/>
          <a:p>
            <a:r>
              <a:rPr kumimoji="1" lang="ja-JP" altLang="en-US" smtClean="0"/>
              <a:t>年末報告会</a:t>
            </a:r>
            <a:endParaRPr kumimoji="1" lang="ja-JP" altLang="en-US"/>
          </a:p>
        </p:txBody>
      </p:sp>
      <p:sp>
        <p:nvSpPr>
          <p:cNvPr id="5" name="スライド番号プレースホルダ 4"/>
          <p:cNvSpPr>
            <a:spLocks noGrp="1"/>
          </p:cNvSpPr>
          <p:nvPr>
            <p:ph type="sldNum" sz="quarter" idx="12"/>
          </p:nvPr>
        </p:nvSpPr>
        <p:spPr/>
        <p:txBody>
          <a:bodyPr/>
          <a:lstStyle/>
          <a:p>
            <a:fld id="{FA2143DA-46D9-4062-BB0B-C11AA5046C13}" type="slidenum">
              <a:rPr kumimoji="1" lang="ja-JP" altLang="en-US" smtClean="0"/>
              <a:pPr/>
              <a:t>&lt;#&gt;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09FBC9AB-2B8B-4D80-B837-2A6590AF5788}" type="datetime1">
              <a:rPr kumimoji="1" lang="ja-JP" altLang="en-US" smtClean="0"/>
              <a:t>2008/12/25</a:t>
            </a:fld>
            <a:endParaRPr kumimoji="1" lang="ja-JP" altLang="en-US"/>
          </a:p>
        </p:txBody>
      </p:sp>
      <p:sp>
        <p:nvSpPr>
          <p:cNvPr id="3" name="フッター プレースホルダ 2"/>
          <p:cNvSpPr>
            <a:spLocks noGrp="1"/>
          </p:cNvSpPr>
          <p:nvPr>
            <p:ph type="ftr" sz="quarter" idx="11"/>
          </p:nvPr>
        </p:nvSpPr>
        <p:spPr/>
        <p:txBody>
          <a:bodyPr/>
          <a:lstStyle/>
          <a:p>
            <a:r>
              <a:rPr kumimoji="1" lang="ja-JP" altLang="en-US" smtClean="0"/>
              <a:t>年末報告会</a:t>
            </a:r>
            <a:endParaRPr kumimoji="1" lang="ja-JP" altLang="en-US"/>
          </a:p>
        </p:txBody>
      </p:sp>
      <p:sp>
        <p:nvSpPr>
          <p:cNvPr id="4" name="スライド番号プレースホルダ 3"/>
          <p:cNvSpPr>
            <a:spLocks noGrp="1"/>
          </p:cNvSpPr>
          <p:nvPr>
            <p:ph type="sldNum" sz="quarter" idx="12"/>
          </p:nvPr>
        </p:nvSpPr>
        <p:spPr/>
        <p:txBody>
          <a:bodyPr/>
          <a:lstStyle/>
          <a:p>
            <a:fld id="{FA2143DA-46D9-4062-BB0B-C11AA5046C13}" type="slidenum">
              <a:rPr kumimoji="1" lang="ja-JP" altLang="en-US" smtClean="0"/>
              <a:pPr/>
              <a:t>&lt;#&gt;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BA0EE2F9-173F-4BA0-8BF4-9A847A2D32B5}" type="datetime1">
              <a:rPr kumimoji="1" lang="ja-JP" altLang="en-US" smtClean="0"/>
              <a:t>2008/12/25</a:t>
            </a:fld>
            <a:endParaRPr kumimoji="1" lang="ja-JP" altLang="en-US"/>
          </a:p>
        </p:txBody>
      </p:sp>
      <p:sp>
        <p:nvSpPr>
          <p:cNvPr id="6" name="フッター プレースホルダ 5"/>
          <p:cNvSpPr>
            <a:spLocks noGrp="1"/>
          </p:cNvSpPr>
          <p:nvPr>
            <p:ph type="ftr" sz="quarter" idx="11"/>
          </p:nvPr>
        </p:nvSpPr>
        <p:spPr/>
        <p:txBody>
          <a:bodyPr/>
          <a:lstStyle/>
          <a:p>
            <a:r>
              <a:rPr kumimoji="1" lang="ja-JP" altLang="en-US" smtClean="0"/>
              <a:t>年末報告会</a:t>
            </a:r>
            <a:endParaRPr kumimoji="1" lang="ja-JP" altLang="en-US"/>
          </a:p>
        </p:txBody>
      </p:sp>
      <p:sp>
        <p:nvSpPr>
          <p:cNvPr id="7" name="スライド番号プレースホルダ 6"/>
          <p:cNvSpPr>
            <a:spLocks noGrp="1"/>
          </p:cNvSpPr>
          <p:nvPr>
            <p:ph type="sldNum" sz="quarter" idx="12"/>
          </p:nvPr>
        </p:nvSpPr>
        <p:spPr/>
        <p:txBody>
          <a:bodyPr/>
          <a:lstStyle/>
          <a:p>
            <a:fld id="{FA2143DA-46D9-4062-BB0B-C11AA5046C13}" type="slidenum">
              <a:rPr kumimoji="1" lang="ja-JP" altLang="en-US" smtClean="0"/>
              <a:pPr/>
              <a:t>&lt;#&gt;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DAC6B33D-FB5E-4031-9449-549530DBD01D}" type="datetime1">
              <a:rPr kumimoji="1" lang="ja-JP" altLang="en-US" smtClean="0"/>
              <a:t>2008/12/25</a:t>
            </a:fld>
            <a:endParaRPr kumimoji="1" lang="ja-JP" altLang="en-US"/>
          </a:p>
        </p:txBody>
      </p:sp>
      <p:sp>
        <p:nvSpPr>
          <p:cNvPr id="6" name="フッター プレースホルダ 5"/>
          <p:cNvSpPr>
            <a:spLocks noGrp="1"/>
          </p:cNvSpPr>
          <p:nvPr>
            <p:ph type="ftr" sz="quarter" idx="11"/>
          </p:nvPr>
        </p:nvSpPr>
        <p:spPr/>
        <p:txBody>
          <a:bodyPr/>
          <a:lstStyle/>
          <a:p>
            <a:r>
              <a:rPr kumimoji="1" lang="ja-JP" altLang="en-US" smtClean="0"/>
              <a:t>年末報告会</a:t>
            </a:r>
            <a:endParaRPr kumimoji="1" lang="ja-JP" altLang="en-US"/>
          </a:p>
        </p:txBody>
      </p:sp>
      <p:sp>
        <p:nvSpPr>
          <p:cNvPr id="7" name="スライド番号プレースホルダ 6"/>
          <p:cNvSpPr>
            <a:spLocks noGrp="1"/>
          </p:cNvSpPr>
          <p:nvPr>
            <p:ph type="sldNum" sz="quarter" idx="12"/>
          </p:nvPr>
        </p:nvSpPr>
        <p:spPr/>
        <p:txBody>
          <a:bodyPr/>
          <a:lstStyle/>
          <a:p>
            <a:fld id="{FA2143DA-46D9-4062-BB0B-C11AA5046C13}" type="slidenum">
              <a:rPr kumimoji="1" lang="ja-JP" altLang="en-US" smtClean="0"/>
              <a:pPr/>
              <a:t>&lt;#&gt;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5BB4B17F-A2F7-4510-9B01-496C1255CE49}" type="datetime1">
              <a:rPr kumimoji="1" lang="ja-JP" altLang="en-US" smtClean="0"/>
              <a:t>2008/12/25</a:t>
            </a:fld>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年末報告会</a:t>
            </a:r>
            <a:endParaRPr kumimoji="1" lang="ja-JP" altLang="en-US"/>
          </a:p>
        </p:txBody>
      </p:sp>
      <p:sp>
        <p:nvSpPr>
          <p:cNvPr id="6" name="スライド番号プレースホルダ 5"/>
          <p:cNvSpPr>
            <a:spLocks noGrp="1"/>
          </p:cNvSpPr>
          <p:nvPr>
            <p:ph type="sldNum" sz="quarter" idx="12"/>
          </p:nvPr>
        </p:nvSpPr>
        <p:spPr/>
        <p:txBody>
          <a:bodyPr/>
          <a:lstStyle/>
          <a:p>
            <a:fld id="{FA2143DA-46D9-4062-BB0B-C11AA5046C13}"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B4F96C38-8E9F-4BDA-AF56-291AEAE04F46}" type="datetime1">
              <a:rPr kumimoji="1" lang="ja-JP" altLang="en-US" smtClean="0"/>
              <a:t>2008/12/25</a:t>
            </a:fld>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年末報告会</a:t>
            </a:r>
            <a:endParaRPr kumimoji="1" lang="ja-JP" altLang="en-US"/>
          </a:p>
        </p:txBody>
      </p:sp>
      <p:sp>
        <p:nvSpPr>
          <p:cNvPr id="6" name="スライド番号プレースホルダ 5"/>
          <p:cNvSpPr>
            <a:spLocks noGrp="1"/>
          </p:cNvSpPr>
          <p:nvPr>
            <p:ph type="sldNum" sz="quarter" idx="12"/>
          </p:nvPr>
        </p:nvSpPr>
        <p:spPr/>
        <p:txBody>
          <a:bodyPr/>
          <a:lstStyle/>
          <a:p>
            <a:fld id="{FA2143DA-46D9-4062-BB0B-C11AA5046C13}" type="slidenum">
              <a:rPr kumimoji="1" lang="ja-JP" altLang="en-US" smtClean="0"/>
              <a:pPr/>
              <a:t>&lt;#&gt;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0"/>
            <a:ext cx="8229600" cy="1143000"/>
          </a:xfrm>
          <a:prstGeom prst="rect">
            <a:avLst/>
          </a:prstGeom>
        </p:spPr>
        <p:txBody>
          <a:bodyPr vert="horz" lIns="91440" tIns="45720" rIns="91440" bIns="45720" rtlCol="0" anchor="ctr">
            <a:normAutofit/>
          </a:bodyPr>
          <a:lstStyle/>
          <a:p>
            <a:r>
              <a:rPr kumimoji="1" lang="ja-JP" altLang="en-US" dirty="0" smtClean="0"/>
              <a:t>マスタ タイトルの書式設定</a:t>
            </a:r>
            <a:endParaRPr kumimoji="1" lang="ja-JP" altLang="en-US" dirty="0"/>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D902B0-9E53-4878-A8A2-FF4A015B3255}" type="datetime1">
              <a:rPr kumimoji="1" lang="ja-JP" altLang="en-US" smtClean="0"/>
              <a:t>2008/12/25</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ja-JP" altLang="en-US" dirty="0" smtClean="0"/>
              <a:t>年末報告会</a:t>
            </a:r>
            <a:endParaRPr kumimoji="1" lang="ja-JP" altLang="en-US" dirty="0"/>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2143DA-46D9-4062-BB0B-C11AA5046C13}"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ctr" defTabSz="914400" rtl="0" eaLnBrk="1" latinLnBrk="0" hangingPunct="1">
        <a:spcBef>
          <a:spcPct val="0"/>
        </a:spcBef>
        <a:buNone/>
        <a:defRPr kumimoji="1" sz="4400" kern="1200">
          <a:solidFill>
            <a:schemeClr val="tx1"/>
          </a:solidFill>
          <a:latin typeface="HG創英角ｺﾞｼｯｸUB" pitchFamily="49" charset="-128"/>
          <a:ea typeface="HG創英角ｺﾞｼｯｸUB" pitchFamily="49" charset="-128"/>
          <a:cs typeface="+mj-cs"/>
        </a:defRPr>
      </a:lvl1pPr>
    </p:titleStyle>
    <p:bodyStyle>
      <a:lvl1pPr marL="342900" indent="-342900" algn="l" defTabSz="914400" rtl="0" eaLnBrk="1" latinLnBrk="0" hangingPunct="1">
        <a:spcBef>
          <a:spcPct val="20000"/>
        </a:spcBef>
        <a:buFont typeface="Wingdings" pitchFamily="2" charset="2"/>
        <a:buChar char="n"/>
        <a:defRPr kumimoji="1" sz="3200" kern="1200">
          <a:solidFill>
            <a:schemeClr val="tx1"/>
          </a:solidFill>
          <a:latin typeface="メイリオ" pitchFamily="50" charset="-128"/>
          <a:ea typeface="メイリオ" pitchFamily="50" charset="-128"/>
          <a:cs typeface="+mn-cs"/>
        </a:defRPr>
      </a:lvl1pPr>
      <a:lvl2pPr marL="742950" indent="-285750" algn="l" defTabSz="914400" rtl="0" eaLnBrk="1" latinLnBrk="0" hangingPunct="1">
        <a:spcBef>
          <a:spcPct val="20000"/>
        </a:spcBef>
        <a:buFont typeface="Wingdings" pitchFamily="2" charset="2"/>
        <a:buChar char="p"/>
        <a:defRPr kumimoji="1" sz="2800" kern="1200">
          <a:solidFill>
            <a:schemeClr val="tx1"/>
          </a:solidFill>
          <a:latin typeface="メイリオ" pitchFamily="50" charset="-128"/>
          <a:ea typeface="メイリオ" pitchFamily="50" charset="-128"/>
          <a:cs typeface="+mn-cs"/>
        </a:defRPr>
      </a:lvl2pPr>
      <a:lvl3pPr marL="1143000" indent="-228600" algn="l" defTabSz="914400" rtl="0" eaLnBrk="1" latinLnBrk="0" hangingPunct="1">
        <a:spcBef>
          <a:spcPct val="20000"/>
        </a:spcBef>
        <a:buFont typeface="Wingdings" pitchFamily="2" charset="2"/>
        <a:buChar char="l"/>
        <a:defRPr kumimoji="1" sz="2400" kern="1200">
          <a:solidFill>
            <a:schemeClr val="tx1"/>
          </a:solidFill>
          <a:latin typeface="メイリオ" pitchFamily="50" charset="-128"/>
          <a:ea typeface="メイリオ" pitchFamily="50" charset="-128"/>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メイリオ" pitchFamily="50" charset="-128"/>
          <a:ea typeface="メイリオ" pitchFamily="50" charset="-128"/>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メイリオ" pitchFamily="50" charset="-128"/>
          <a:ea typeface="メイリオ"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chart" Target="../charts/chart2.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chart" Target="../charts/chart4.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Autofit/>
          </a:bodyPr>
          <a:lstStyle/>
          <a:p>
            <a:r>
              <a:rPr lang="en-US" altLang="ja-JP" sz="4000" b="1" dirty="0" smtClean="0">
                <a:latin typeface="+mj-ea"/>
                <a:ea typeface="+mj-ea"/>
              </a:rPr>
              <a:t>OSS</a:t>
            </a:r>
            <a:r>
              <a:rPr lang="ja-JP" altLang="en-US" sz="4000" b="1" dirty="0" smtClean="0">
                <a:latin typeface="+mj-ea"/>
                <a:ea typeface="+mj-ea"/>
              </a:rPr>
              <a:t>コミュニティにおける</a:t>
            </a:r>
            <a:r>
              <a:rPr lang="en-US" altLang="ja-JP" sz="4000" b="1" dirty="0" smtClean="0">
                <a:latin typeface="+mj-ea"/>
                <a:ea typeface="+mj-ea"/>
              </a:rPr>
              <a:t/>
            </a:r>
            <a:br>
              <a:rPr lang="en-US" altLang="ja-JP" sz="4000" b="1" dirty="0" smtClean="0">
                <a:latin typeface="+mj-ea"/>
                <a:ea typeface="+mj-ea"/>
              </a:rPr>
            </a:br>
            <a:r>
              <a:rPr lang="ja-JP" altLang="en-US" sz="4000" b="1" dirty="0" smtClean="0">
                <a:latin typeface="+mj-ea"/>
                <a:ea typeface="+mj-ea"/>
              </a:rPr>
              <a:t>ソフトウェア開発理解のための時系列分析</a:t>
            </a:r>
            <a:br>
              <a:rPr lang="ja-JP" altLang="en-US" sz="4000" b="1" dirty="0" smtClean="0">
                <a:latin typeface="+mj-ea"/>
                <a:ea typeface="+mj-ea"/>
              </a:rPr>
            </a:br>
            <a:endParaRPr kumimoji="1" lang="ja-JP" altLang="en-US" sz="4000" b="1" dirty="0">
              <a:latin typeface="+mj-ea"/>
              <a:ea typeface="+mj-ea"/>
            </a:endParaRPr>
          </a:p>
        </p:txBody>
      </p:sp>
      <p:sp>
        <p:nvSpPr>
          <p:cNvPr id="3" name="サブタイトル 2"/>
          <p:cNvSpPr>
            <a:spLocks noGrp="1"/>
          </p:cNvSpPr>
          <p:nvPr>
            <p:ph type="subTitle" idx="1"/>
          </p:nvPr>
        </p:nvSpPr>
        <p:spPr>
          <a:xfrm>
            <a:off x="1357290" y="3857628"/>
            <a:ext cx="6400800" cy="1971692"/>
          </a:xfrm>
        </p:spPr>
        <p:txBody>
          <a:bodyPr>
            <a:normAutofit lnSpcReduction="10000"/>
          </a:bodyPr>
          <a:lstStyle/>
          <a:p>
            <a:pPr lvl="0"/>
            <a:endParaRPr lang="en-US" altLang="ja-JP" sz="2800" dirty="0" smtClean="0">
              <a:solidFill>
                <a:prstClr val="black"/>
              </a:solidFill>
              <a:latin typeface="+mj-ea"/>
              <a:ea typeface="+mj-ea"/>
            </a:endParaRPr>
          </a:p>
          <a:p>
            <a:pPr lvl="0"/>
            <a:r>
              <a:rPr lang="en-US" altLang="ja-JP" sz="2800" dirty="0" smtClean="0">
                <a:solidFill>
                  <a:prstClr val="black"/>
                </a:solidFill>
                <a:latin typeface="+mj-ea"/>
                <a:ea typeface="+mj-ea"/>
              </a:rPr>
              <a:t>2008</a:t>
            </a:r>
            <a:r>
              <a:rPr lang="ja-JP" altLang="en-US" sz="2800" dirty="0" smtClean="0">
                <a:solidFill>
                  <a:prstClr val="black"/>
                </a:solidFill>
                <a:latin typeface="+mj-ea"/>
                <a:ea typeface="+mj-ea"/>
              </a:rPr>
              <a:t>年</a:t>
            </a:r>
            <a:r>
              <a:rPr lang="en-US" altLang="ja-JP" sz="2800" dirty="0" smtClean="0">
                <a:solidFill>
                  <a:prstClr val="black"/>
                </a:solidFill>
                <a:latin typeface="+mj-ea"/>
                <a:ea typeface="+mj-ea"/>
              </a:rPr>
              <a:t>12</a:t>
            </a:r>
            <a:r>
              <a:rPr lang="ja-JP" altLang="en-US" sz="2800" dirty="0" smtClean="0">
                <a:solidFill>
                  <a:prstClr val="black"/>
                </a:solidFill>
                <a:latin typeface="+mj-ea"/>
                <a:ea typeface="+mj-ea"/>
              </a:rPr>
              <a:t>月</a:t>
            </a:r>
            <a:r>
              <a:rPr lang="en-US" altLang="ja-JP" sz="2800" dirty="0" smtClean="0">
                <a:solidFill>
                  <a:prstClr val="black"/>
                </a:solidFill>
                <a:latin typeface="+mj-ea"/>
                <a:ea typeface="+mj-ea"/>
              </a:rPr>
              <a:t>25</a:t>
            </a:r>
            <a:r>
              <a:rPr lang="ja-JP" altLang="en-US" sz="2800" dirty="0" smtClean="0">
                <a:solidFill>
                  <a:prstClr val="black"/>
                </a:solidFill>
                <a:latin typeface="+mj-ea"/>
                <a:ea typeface="+mj-ea"/>
              </a:rPr>
              <a:t>日（木）</a:t>
            </a:r>
            <a:endParaRPr lang="en-US" altLang="ja-JP" sz="2800" dirty="0" smtClean="0">
              <a:solidFill>
                <a:prstClr val="black"/>
              </a:solidFill>
              <a:latin typeface="+mj-ea"/>
              <a:ea typeface="+mj-ea"/>
            </a:endParaRPr>
          </a:p>
          <a:p>
            <a:pPr lvl="0"/>
            <a:r>
              <a:rPr lang="en-US" altLang="ja-JP" sz="2800" dirty="0" smtClean="0">
                <a:solidFill>
                  <a:prstClr val="black"/>
                </a:solidFill>
                <a:latin typeface="+mj-ea"/>
                <a:ea typeface="+mj-ea"/>
              </a:rPr>
              <a:t>M1</a:t>
            </a:r>
            <a:r>
              <a:rPr lang="ja-JP" altLang="en-US" sz="2800" dirty="0" smtClean="0">
                <a:solidFill>
                  <a:prstClr val="black"/>
                </a:solidFill>
                <a:latin typeface="+mj-ea"/>
                <a:ea typeface="+mj-ea"/>
              </a:rPr>
              <a:t> </a:t>
            </a:r>
            <a:r>
              <a:rPr lang="ja-JP" altLang="en-US" sz="2800" dirty="0" smtClean="0">
                <a:solidFill>
                  <a:prstClr val="black"/>
                </a:solidFill>
                <a:latin typeface="+mj-ea"/>
                <a:ea typeface="+mj-ea"/>
              </a:rPr>
              <a:t>山本 瑞起</a:t>
            </a:r>
            <a:endParaRPr lang="en-US" altLang="ja-JP" sz="2800" dirty="0" smtClean="0">
              <a:solidFill>
                <a:prstClr val="black"/>
              </a:solidFill>
              <a:latin typeface="+mj-ea"/>
              <a:ea typeface="+mj-ea"/>
            </a:endParaRPr>
          </a:p>
          <a:p>
            <a:pPr lvl="0"/>
            <a:r>
              <a:rPr lang="ja-JP" altLang="en-US" sz="2800" dirty="0" smtClean="0">
                <a:solidFill>
                  <a:prstClr val="black"/>
                </a:solidFill>
                <a:latin typeface="+mj-ea"/>
                <a:ea typeface="+mj-ea"/>
              </a:rPr>
              <a:t>ソフトウェア工学講座</a:t>
            </a:r>
            <a:endParaRPr lang="en-US" altLang="ja-JP" sz="2800" dirty="0" smtClean="0">
              <a:solidFill>
                <a:prstClr val="black"/>
              </a:solidFill>
              <a:latin typeface="+mj-ea"/>
              <a:ea typeface="+mj-ea"/>
            </a:endParaRPr>
          </a:p>
        </p:txBody>
      </p:sp>
      <p:sp>
        <p:nvSpPr>
          <p:cNvPr id="4" name="テキスト ボックス 3"/>
          <p:cNvSpPr txBox="1"/>
          <p:nvPr/>
        </p:nvSpPr>
        <p:spPr>
          <a:xfrm>
            <a:off x="0" y="0"/>
            <a:ext cx="2857520" cy="461665"/>
          </a:xfrm>
          <a:prstGeom prst="rect">
            <a:avLst/>
          </a:prstGeom>
          <a:noFill/>
        </p:spPr>
        <p:txBody>
          <a:bodyPr wrap="square" rtlCol="0">
            <a:spAutoFit/>
          </a:bodyPr>
          <a:lstStyle/>
          <a:p>
            <a:r>
              <a:rPr kumimoji="1" lang="ja-JP" altLang="en-US" sz="2400" b="1" dirty="0" smtClean="0">
                <a:latin typeface="HG教科書体" pitchFamily="17" charset="-128"/>
                <a:ea typeface="HG教科書体" pitchFamily="17" charset="-128"/>
              </a:rPr>
              <a:t>年末報告会</a:t>
            </a:r>
            <a:r>
              <a:rPr kumimoji="1" lang="en-US" altLang="ja-JP" sz="2400" b="1" dirty="0" smtClean="0">
                <a:latin typeface="HG教科書体" pitchFamily="17" charset="-128"/>
                <a:ea typeface="HG教科書体" pitchFamily="17" charset="-128"/>
              </a:rPr>
              <a:t>2008</a:t>
            </a:r>
            <a:endParaRPr kumimoji="1" lang="ja-JP" altLang="en-US" sz="2400" b="1" dirty="0">
              <a:latin typeface="HG教科書体" pitchFamily="17" charset="-128"/>
              <a:ea typeface="HG教科書体" pitchFamily="17" charset="-128"/>
            </a:endParaRPr>
          </a:p>
        </p:txBody>
      </p:sp>
    </p:spTree>
  </p:cSld>
  <p:clrMapOvr>
    <a:masterClrMapping/>
  </p:clrMapOvr>
  <p:transition advTm="844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背景</a:t>
            </a:r>
            <a:endParaRPr lang="ja-JP" altLang="en-US" dirty="0"/>
          </a:p>
        </p:txBody>
      </p:sp>
      <p:sp>
        <p:nvSpPr>
          <p:cNvPr id="3" name="コンテンツ プレースホルダ 2"/>
          <p:cNvSpPr>
            <a:spLocks noGrp="1"/>
          </p:cNvSpPr>
          <p:nvPr>
            <p:ph idx="1"/>
          </p:nvPr>
        </p:nvSpPr>
        <p:spPr/>
        <p:txBody>
          <a:bodyPr>
            <a:normAutofit/>
          </a:bodyPr>
          <a:lstStyle/>
          <a:p>
            <a:r>
              <a:rPr lang="ja-JP" altLang="en-US" dirty="0" smtClean="0"/>
              <a:t>近年，多くの</a:t>
            </a:r>
            <a:r>
              <a:rPr lang="en-US" altLang="ja-JP" dirty="0" smtClean="0"/>
              <a:t>OSS</a:t>
            </a:r>
            <a:r>
              <a:rPr lang="ja-JP" altLang="en-US" dirty="0" smtClean="0"/>
              <a:t>プロダクトは停滞，失敗に終わっている</a:t>
            </a:r>
            <a:endParaRPr lang="en-US" altLang="ja-JP" dirty="0" smtClean="0"/>
          </a:p>
          <a:p>
            <a:endParaRPr lang="en-US" altLang="ja-JP" dirty="0" smtClean="0"/>
          </a:p>
          <a:p>
            <a:r>
              <a:rPr lang="ja-JP" altLang="en-US" dirty="0" smtClean="0"/>
              <a:t>活動</a:t>
            </a:r>
            <a:r>
              <a:rPr lang="ja-JP" altLang="en-US" dirty="0" smtClean="0"/>
              <a:t>して</a:t>
            </a:r>
            <a:r>
              <a:rPr lang="ja-JP" altLang="en-US" dirty="0" smtClean="0"/>
              <a:t>いる</a:t>
            </a:r>
            <a:r>
              <a:rPr lang="en-US" altLang="ja-JP" dirty="0" smtClean="0"/>
              <a:t>OSS</a:t>
            </a:r>
            <a:r>
              <a:rPr lang="ja-JP" altLang="en-US" dirty="0" smtClean="0"/>
              <a:t>コミュニティは約</a:t>
            </a:r>
            <a:r>
              <a:rPr lang="en-US" altLang="ja-JP" dirty="0" smtClean="0"/>
              <a:t>20</a:t>
            </a:r>
            <a:r>
              <a:rPr lang="ja-JP" altLang="en-US" dirty="0" smtClean="0"/>
              <a:t>％程度</a:t>
            </a:r>
            <a:endParaRPr lang="en-US" altLang="ja-JP" dirty="0" smtClean="0"/>
          </a:p>
          <a:p>
            <a:pPr lvl="1"/>
            <a:r>
              <a:rPr lang="en-US" altLang="ja-JP" dirty="0" smtClean="0"/>
              <a:t>Sourceforge.jp</a:t>
            </a:r>
            <a:r>
              <a:rPr lang="ja-JP" altLang="en-US" dirty="0" smtClean="0"/>
              <a:t>の登録プロジェクト数：約</a:t>
            </a:r>
            <a:r>
              <a:rPr lang="en-US" altLang="ja-JP" dirty="0" smtClean="0"/>
              <a:t>3500</a:t>
            </a:r>
          </a:p>
          <a:p>
            <a:pPr lvl="1"/>
            <a:r>
              <a:rPr lang="en-US" altLang="ja-JP" dirty="0" smtClean="0"/>
              <a:t>Sorrceforge.net</a:t>
            </a:r>
            <a:r>
              <a:rPr lang="ja-JP" altLang="en-US" dirty="0" smtClean="0"/>
              <a:t>の登録プロジェクト数：約</a:t>
            </a:r>
            <a:r>
              <a:rPr lang="en-US" altLang="ja-JP" dirty="0" smtClean="0"/>
              <a:t>330000</a:t>
            </a:r>
          </a:p>
          <a:p>
            <a:pPr lvl="1"/>
            <a:endParaRPr lang="en-US" altLang="ja-JP" dirty="0" smtClean="0"/>
          </a:p>
          <a:p>
            <a:pPr marL="342900" lvl="1" indent="-342900">
              <a:buFont typeface="Wingdings" pitchFamily="2" charset="2"/>
              <a:buChar char="n"/>
            </a:pPr>
            <a:r>
              <a:rPr lang="en-US" altLang="ja-JP" dirty="0" smtClean="0"/>
              <a:t>Apache</a:t>
            </a:r>
            <a:r>
              <a:rPr lang="ja-JP" altLang="en-US" dirty="0" smtClean="0"/>
              <a:t>や</a:t>
            </a:r>
            <a:r>
              <a:rPr lang="en-US" altLang="ja-JP" dirty="0" smtClean="0"/>
              <a:t>Linux</a:t>
            </a:r>
            <a:r>
              <a:rPr lang="ja-JP" altLang="en-US" dirty="0" err="1" smtClean="0"/>
              <a:t>，</a:t>
            </a:r>
            <a:r>
              <a:rPr lang="en-US" altLang="ja-JP" dirty="0" err="1" smtClean="0"/>
              <a:t>PosgreSQL</a:t>
            </a:r>
            <a:r>
              <a:rPr lang="ja-JP" altLang="en-US" dirty="0" smtClean="0"/>
              <a:t>などの成功している</a:t>
            </a:r>
            <a:r>
              <a:rPr lang="en-US" altLang="ja-JP" dirty="0" smtClean="0"/>
              <a:t>OSS</a:t>
            </a:r>
            <a:r>
              <a:rPr lang="ja-JP" altLang="en-US" dirty="0" smtClean="0"/>
              <a:t>を対象とした多くの研究が行われている</a:t>
            </a:r>
            <a:endParaRPr lang="en-US" altLang="ja-JP" dirty="0" smtClean="0"/>
          </a:p>
          <a:p>
            <a:pPr marL="742950" lvl="2" indent="-342900">
              <a:buFont typeface="Wingdings" pitchFamily="2" charset="2"/>
              <a:buChar char="n"/>
            </a:pPr>
            <a:r>
              <a:rPr lang="ja-JP" altLang="en-US" dirty="0" smtClean="0"/>
              <a:t>開発プロセス</a:t>
            </a:r>
            <a:endParaRPr lang="en-US" altLang="ja-JP" dirty="0" smtClean="0"/>
          </a:p>
          <a:p>
            <a:pPr marL="742950" lvl="2" indent="-342900">
              <a:buFont typeface="Wingdings" pitchFamily="2" charset="2"/>
              <a:buChar char="n"/>
            </a:pPr>
            <a:r>
              <a:rPr lang="ja-JP" altLang="en-US" dirty="0" smtClean="0"/>
              <a:t>組織</a:t>
            </a:r>
            <a:r>
              <a:rPr lang="ja-JP" altLang="en-US" dirty="0" smtClean="0"/>
              <a:t>構造</a:t>
            </a:r>
            <a:endParaRPr lang="en-US" altLang="ja-JP" dirty="0" smtClean="0"/>
          </a:p>
          <a:p>
            <a:pPr lvl="1"/>
            <a:endParaRPr lang="en-US" altLang="ja-JP" dirty="0" smtClean="0"/>
          </a:p>
          <a:p>
            <a:endParaRPr lang="en-US" altLang="ja-JP" dirty="0" smtClean="0"/>
          </a:p>
          <a:p>
            <a:endParaRPr lang="en-US" altLang="ja-JP" dirty="0" smtClean="0"/>
          </a:p>
          <a:p>
            <a:endParaRPr lang="en-US" altLang="ja-JP" dirty="0" smtClean="0"/>
          </a:p>
        </p:txBody>
      </p:sp>
      <p:sp>
        <p:nvSpPr>
          <p:cNvPr id="12" name="日付プレースホルダ 11"/>
          <p:cNvSpPr>
            <a:spLocks noGrp="1"/>
          </p:cNvSpPr>
          <p:nvPr>
            <p:ph type="dt" sz="half" idx="10"/>
          </p:nvPr>
        </p:nvSpPr>
        <p:spPr/>
        <p:txBody>
          <a:bodyPr/>
          <a:lstStyle/>
          <a:p>
            <a:fld id="{6B6E97A4-B301-4B64-89E3-C029D53159CA}" type="datetime1">
              <a:rPr lang="ja-JP" altLang="en-US" smtClean="0"/>
              <a:t>2008/12/25</a:t>
            </a:fld>
            <a:endParaRPr lang="ja-JP" altLang="en-US" dirty="0"/>
          </a:p>
        </p:txBody>
      </p:sp>
      <p:sp>
        <p:nvSpPr>
          <p:cNvPr id="15" name="フッター プレースホルダ 14"/>
          <p:cNvSpPr>
            <a:spLocks noGrp="1"/>
          </p:cNvSpPr>
          <p:nvPr>
            <p:ph type="ftr" sz="quarter" idx="11"/>
          </p:nvPr>
        </p:nvSpPr>
        <p:spPr/>
        <p:txBody>
          <a:bodyPr/>
          <a:lstStyle/>
          <a:p>
            <a:r>
              <a:rPr lang="ja-JP" altLang="en-US" smtClean="0"/>
              <a:t>年末報告会</a:t>
            </a:r>
            <a:endParaRPr lang="ja-JP" altLang="en-US" dirty="0"/>
          </a:p>
        </p:txBody>
      </p:sp>
      <p:sp>
        <p:nvSpPr>
          <p:cNvPr id="21" name="スライド番号プレースホルダ 20"/>
          <p:cNvSpPr>
            <a:spLocks noGrp="1"/>
          </p:cNvSpPr>
          <p:nvPr>
            <p:ph type="sldNum" sz="quarter" idx="12"/>
          </p:nvPr>
        </p:nvSpPr>
        <p:spPr/>
        <p:txBody>
          <a:bodyPr/>
          <a:lstStyle/>
          <a:p>
            <a:fld id="{CDA1B1D4-5856-486C-9807-5936E4961E16}" type="slidenum">
              <a:rPr kumimoji="1" lang="ja-JP" altLang="en-US" smtClean="0"/>
              <a:pPr/>
              <a:t>1</a:t>
            </a:fld>
            <a:endParaRPr lang="en-US" altLang="ja-JP" dirty="0" smtClean="0"/>
          </a:p>
        </p:txBody>
      </p:sp>
      <p:sp>
        <p:nvSpPr>
          <p:cNvPr id="17" name="テキスト ボックス 16"/>
          <p:cNvSpPr txBox="1"/>
          <p:nvPr/>
        </p:nvSpPr>
        <p:spPr>
          <a:xfrm>
            <a:off x="285720" y="5929330"/>
            <a:ext cx="8552341" cy="461665"/>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ja-JP" altLang="en-US" sz="2400" dirty="0" smtClean="0"/>
              <a:t>ソフトウェアの進化とコミュニティの進化を結び付けている研究はすくない</a:t>
            </a:r>
            <a:endParaRPr kumimoji="1" lang="ja-JP" altLang="en-US" sz="2400" dirty="0"/>
          </a:p>
        </p:txBody>
      </p:sp>
    </p:spTree>
  </p:cSld>
  <p:clrMapOvr>
    <a:masterClrMapping/>
  </p:clrMapOvr>
  <p:transition advTm="82914"/>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先行研究</a:t>
            </a:r>
            <a:endParaRPr lang="ja-JP" altLang="en-US" dirty="0"/>
          </a:p>
        </p:txBody>
      </p:sp>
      <p:sp>
        <p:nvSpPr>
          <p:cNvPr id="3" name="コンテンツ プレースホルダ 2"/>
          <p:cNvSpPr>
            <a:spLocks noGrp="1"/>
          </p:cNvSpPr>
          <p:nvPr>
            <p:ph idx="1"/>
          </p:nvPr>
        </p:nvSpPr>
        <p:spPr/>
        <p:txBody>
          <a:bodyPr>
            <a:normAutofit fontScale="92500" lnSpcReduction="20000"/>
          </a:bodyPr>
          <a:lstStyle/>
          <a:p>
            <a:r>
              <a:rPr lang="ja-JP" altLang="en-US" smtClean="0"/>
              <a:t>ソフトウェア</a:t>
            </a:r>
            <a:r>
              <a:rPr lang="ja-JP" altLang="en-US" smtClean="0"/>
              <a:t>の成長と伴に，コミュニティのオープン性が変化することが指摘されている</a:t>
            </a:r>
            <a:r>
              <a:rPr lang="en-US" altLang="ja-JP" smtClean="0"/>
              <a:t>*</a:t>
            </a:r>
          </a:p>
          <a:p>
            <a:pPr lvl="1"/>
            <a:r>
              <a:rPr lang="ja-JP" altLang="en-US" smtClean="0"/>
              <a:t>コミュニティ：同じ目的や価値観を持った人たちの集合</a:t>
            </a:r>
            <a:endParaRPr lang="en-US" altLang="ja-JP" smtClean="0"/>
          </a:p>
          <a:p>
            <a:pPr lvl="1"/>
            <a:r>
              <a:rPr lang="ja-JP" altLang="en-US" smtClean="0"/>
              <a:t>オープン性：いろんな人から意見を取り入れる</a:t>
            </a:r>
            <a:endParaRPr lang="en-US" altLang="ja-JP" smtClean="0"/>
          </a:p>
          <a:p>
            <a:endParaRPr lang="en-US" altLang="ja-JP" smtClean="0"/>
          </a:p>
          <a:p>
            <a:endParaRPr lang="en-US" altLang="ja-JP" smtClean="0"/>
          </a:p>
          <a:p>
            <a:endParaRPr lang="en-US" altLang="ja-JP" smtClean="0"/>
          </a:p>
          <a:p>
            <a:endParaRPr lang="en-US" altLang="ja-JP" smtClean="0"/>
          </a:p>
          <a:p>
            <a:endParaRPr lang="en-US" altLang="ja-JP" smtClean="0"/>
          </a:p>
          <a:p>
            <a:pPr lvl="2"/>
            <a:endParaRPr lang="en-US" altLang="ja-JP" smtClean="0"/>
          </a:p>
          <a:p>
            <a:pPr lvl="5"/>
            <a:endParaRPr lang="en-US" altLang="ja-JP" smtClean="0"/>
          </a:p>
          <a:p>
            <a:r>
              <a:rPr lang="ja-JP" altLang="en-US" smtClean="0"/>
              <a:t>オープン性の変化に伴い，コミュニティやプロダクト（ソフトウェア）に，どのような変化が伴うのか知られていない</a:t>
            </a:r>
            <a:endParaRPr lang="en-US" altLang="ja-JP" smtClean="0"/>
          </a:p>
          <a:p>
            <a:endParaRPr lang="ja-JP" altLang="en-US" dirty="0"/>
          </a:p>
        </p:txBody>
      </p:sp>
      <p:sp>
        <p:nvSpPr>
          <p:cNvPr id="12" name="日付プレースホルダ 11"/>
          <p:cNvSpPr>
            <a:spLocks noGrp="1"/>
          </p:cNvSpPr>
          <p:nvPr>
            <p:ph type="dt" sz="half" idx="10"/>
          </p:nvPr>
        </p:nvSpPr>
        <p:spPr/>
        <p:txBody>
          <a:bodyPr/>
          <a:lstStyle/>
          <a:p>
            <a:fld id="{DDD927DE-F451-404E-AACB-535F38643DB0}" type="datetime1">
              <a:rPr lang="ja-JP" altLang="en-US" smtClean="0"/>
              <a:t>2008/12/25</a:t>
            </a:fld>
            <a:endParaRPr lang="ja-JP" altLang="en-US" dirty="0"/>
          </a:p>
        </p:txBody>
      </p:sp>
      <p:sp>
        <p:nvSpPr>
          <p:cNvPr id="33" name="フッター プレースホルダ 32"/>
          <p:cNvSpPr>
            <a:spLocks noGrp="1"/>
          </p:cNvSpPr>
          <p:nvPr>
            <p:ph type="ftr" sz="quarter" idx="11"/>
          </p:nvPr>
        </p:nvSpPr>
        <p:spPr/>
        <p:txBody>
          <a:bodyPr/>
          <a:lstStyle/>
          <a:p>
            <a:r>
              <a:rPr lang="ja-JP" altLang="en-US" smtClean="0"/>
              <a:t>年末報告会</a:t>
            </a:r>
            <a:endParaRPr lang="ja-JP" altLang="en-US" dirty="0"/>
          </a:p>
        </p:txBody>
      </p:sp>
      <p:sp>
        <p:nvSpPr>
          <p:cNvPr id="34" name="スライド番号プレースホルダ 33"/>
          <p:cNvSpPr>
            <a:spLocks noGrp="1"/>
          </p:cNvSpPr>
          <p:nvPr>
            <p:ph type="sldNum" sz="quarter" idx="12"/>
          </p:nvPr>
        </p:nvSpPr>
        <p:spPr/>
        <p:txBody>
          <a:bodyPr/>
          <a:lstStyle/>
          <a:p>
            <a:fld id="{FA2143DA-46D9-4062-BB0B-C11AA5046C13}" type="slidenum">
              <a:rPr lang="ja-JP" altLang="en-US" smtClean="0"/>
              <a:pPr/>
              <a:t>2</a:t>
            </a:fld>
            <a:endParaRPr lang="ja-JP" altLang="en-US"/>
          </a:p>
        </p:txBody>
      </p:sp>
      <p:sp>
        <p:nvSpPr>
          <p:cNvPr id="26" name="テキスト ボックス 25"/>
          <p:cNvSpPr txBox="1"/>
          <p:nvPr/>
        </p:nvSpPr>
        <p:spPr>
          <a:xfrm>
            <a:off x="291511" y="6072206"/>
            <a:ext cx="8566769" cy="415498"/>
          </a:xfrm>
          <a:prstGeom prst="rect">
            <a:avLst/>
          </a:prstGeom>
          <a:noFill/>
        </p:spPr>
        <p:txBody>
          <a:bodyPr wrap="none" rtlCol="0">
            <a:spAutoFit/>
          </a:bodyPr>
          <a:lstStyle/>
          <a:p>
            <a:r>
              <a:rPr lang="en-US" altLang="ja-JP" sz="1050" dirty="0" smtClean="0"/>
              <a:t>*K. </a:t>
            </a:r>
            <a:r>
              <a:rPr lang="en-US" altLang="ja-JP" sz="1050" dirty="0" err="1" smtClean="0"/>
              <a:t>Nakakoji</a:t>
            </a:r>
            <a:r>
              <a:rPr lang="en-US" altLang="ja-JP" sz="1050" dirty="0" smtClean="0"/>
              <a:t>, Y. Yamamoto, Y. </a:t>
            </a:r>
            <a:r>
              <a:rPr lang="en-US" altLang="ja-JP" sz="1050" dirty="0" err="1" smtClean="0"/>
              <a:t>Nishinaka</a:t>
            </a:r>
            <a:r>
              <a:rPr lang="en-US" altLang="ja-JP" sz="1050" dirty="0" smtClean="0"/>
              <a:t>, K. </a:t>
            </a:r>
            <a:r>
              <a:rPr lang="en-US" altLang="ja-JP" sz="1050" dirty="0" err="1" smtClean="0"/>
              <a:t>Kishida</a:t>
            </a:r>
            <a:r>
              <a:rPr lang="en-US" altLang="ja-JP" sz="1050" dirty="0" smtClean="0"/>
              <a:t>, Y. </a:t>
            </a:r>
            <a:r>
              <a:rPr lang="en-US" altLang="ja-JP" sz="1050" dirty="0" err="1" smtClean="0"/>
              <a:t>Yunwen</a:t>
            </a:r>
            <a:r>
              <a:rPr lang="en-US" altLang="ja-JP" sz="1050" dirty="0" smtClean="0"/>
              <a:t>, Evolution Patterns of Open-Source Software Systems and Communities,</a:t>
            </a:r>
          </a:p>
          <a:p>
            <a:r>
              <a:rPr lang="en-US" altLang="ja-JP" sz="1050" dirty="0" smtClean="0"/>
              <a:t>Proceedings of 5th International Workshop on Principles of Software Evolution (IWPSE2002), ACM Press, Orlando, FL., pp.76-85, May, 2002.</a:t>
            </a:r>
            <a:endParaRPr kumimoji="1" lang="ja-JP" altLang="en-US" sz="1050" dirty="0"/>
          </a:p>
        </p:txBody>
      </p:sp>
      <p:grpSp>
        <p:nvGrpSpPr>
          <p:cNvPr id="4" name="グループ化 31"/>
          <p:cNvGrpSpPr/>
          <p:nvPr/>
        </p:nvGrpSpPr>
        <p:grpSpPr>
          <a:xfrm>
            <a:off x="885812" y="2739750"/>
            <a:ext cx="7829592" cy="2403762"/>
            <a:chOff x="885812" y="2714620"/>
            <a:chExt cx="7829592" cy="2403762"/>
          </a:xfrm>
        </p:grpSpPr>
        <p:grpSp>
          <p:nvGrpSpPr>
            <p:cNvPr id="5" name="グループ化 22"/>
            <p:cNvGrpSpPr/>
            <p:nvPr/>
          </p:nvGrpSpPr>
          <p:grpSpPr>
            <a:xfrm>
              <a:off x="3028952" y="2786058"/>
              <a:ext cx="3571900" cy="714380"/>
              <a:chOff x="2814638" y="2626042"/>
              <a:chExt cx="3571900" cy="714380"/>
            </a:xfrm>
          </p:grpSpPr>
          <p:sp>
            <p:nvSpPr>
              <p:cNvPr id="14" name="下カーブ矢印 13"/>
              <p:cNvSpPr/>
              <p:nvPr/>
            </p:nvSpPr>
            <p:spPr>
              <a:xfrm>
                <a:off x="2814638" y="2626042"/>
                <a:ext cx="3571900" cy="714380"/>
              </a:xfrm>
              <a:prstGeom prst="curved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dirty="0">
                  <a:solidFill>
                    <a:schemeClr val="tx1"/>
                  </a:solidFill>
                </a:endParaRPr>
              </a:p>
            </p:txBody>
          </p:sp>
          <p:sp>
            <p:nvSpPr>
              <p:cNvPr id="19" name="テキスト ボックス 18"/>
              <p:cNvSpPr txBox="1"/>
              <p:nvPr/>
            </p:nvSpPr>
            <p:spPr>
              <a:xfrm>
                <a:off x="3844262" y="2756776"/>
                <a:ext cx="1513556" cy="369332"/>
              </a:xfrm>
              <a:prstGeom prst="rect">
                <a:avLst/>
              </a:prstGeom>
              <a:noFill/>
            </p:spPr>
            <p:txBody>
              <a:bodyPr wrap="none" rtlCol="0">
                <a:spAutoFit/>
              </a:bodyPr>
              <a:lstStyle/>
              <a:p>
                <a:r>
                  <a:rPr lang="ja-JP" altLang="en-US" dirty="0" smtClean="0"/>
                  <a:t>クオリティニーズ</a:t>
                </a:r>
                <a:endParaRPr kumimoji="1" lang="ja-JP" altLang="en-US" dirty="0"/>
              </a:p>
            </p:txBody>
          </p:sp>
        </p:grpSp>
        <p:grpSp>
          <p:nvGrpSpPr>
            <p:cNvPr id="6" name="グループ化 23"/>
            <p:cNvGrpSpPr/>
            <p:nvPr/>
          </p:nvGrpSpPr>
          <p:grpSpPr>
            <a:xfrm>
              <a:off x="3028952" y="3786190"/>
              <a:ext cx="3571900" cy="731520"/>
              <a:chOff x="2814638" y="3626174"/>
              <a:chExt cx="3571900" cy="731520"/>
            </a:xfrm>
          </p:grpSpPr>
          <p:sp>
            <p:nvSpPr>
              <p:cNvPr id="15" name="上カーブ矢印 14"/>
              <p:cNvSpPr/>
              <p:nvPr/>
            </p:nvSpPr>
            <p:spPr>
              <a:xfrm>
                <a:off x="2814638" y="3626174"/>
                <a:ext cx="3571900" cy="731520"/>
              </a:xfrm>
              <a:prstGeom prst="curvedUpArrow">
                <a:avLst/>
              </a:prstGeom>
              <a:scene3d>
                <a:camera prst="orthographicFront">
                  <a:rot lat="0" lon="10800000" rev="0"/>
                </a:camera>
                <a:lightRig rig="threePt" dir="t"/>
              </a:scene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en-US" altLang="ja-JP" dirty="0" smtClean="0">
                  <a:solidFill>
                    <a:schemeClr val="tx1"/>
                  </a:solidFill>
                </a:endParaRPr>
              </a:p>
              <a:p>
                <a:pPr algn="ctr"/>
                <a:endParaRPr kumimoji="1" lang="ja-JP" altLang="en-US" dirty="0">
                  <a:solidFill>
                    <a:schemeClr val="tx1"/>
                  </a:solidFill>
                </a:endParaRPr>
              </a:p>
            </p:txBody>
          </p:sp>
          <p:sp>
            <p:nvSpPr>
              <p:cNvPr id="20" name="テキスト ボックス 19"/>
              <p:cNvSpPr txBox="1"/>
              <p:nvPr/>
            </p:nvSpPr>
            <p:spPr>
              <a:xfrm>
                <a:off x="3666538" y="3899784"/>
                <a:ext cx="1834156" cy="369332"/>
              </a:xfrm>
              <a:prstGeom prst="rect">
                <a:avLst/>
              </a:prstGeom>
              <a:noFill/>
            </p:spPr>
            <p:txBody>
              <a:bodyPr wrap="none" rtlCol="0">
                <a:spAutoFit/>
              </a:bodyPr>
              <a:lstStyle/>
              <a:p>
                <a:r>
                  <a:rPr lang="ja-JP" altLang="en-US" dirty="0" smtClean="0"/>
                  <a:t>ファンクションニーズ</a:t>
                </a:r>
                <a:endParaRPr kumimoji="1" lang="ja-JP" altLang="en-US" dirty="0"/>
              </a:p>
            </p:txBody>
          </p:sp>
        </p:grpSp>
        <p:sp>
          <p:nvSpPr>
            <p:cNvPr id="29" name="テキスト ボックス 28"/>
            <p:cNvSpPr txBox="1"/>
            <p:nvPr/>
          </p:nvSpPr>
          <p:spPr>
            <a:xfrm>
              <a:off x="3000364" y="4595162"/>
              <a:ext cx="3589348" cy="523220"/>
            </a:xfrm>
            <a:prstGeom prst="rect">
              <a:avLst/>
            </a:prstGeom>
            <a:noFill/>
          </p:spPr>
          <p:txBody>
            <a:bodyPr wrap="square" rtlCol="0">
              <a:spAutoFit/>
            </a:bodyPr>
            <a:lstStyle/>
            <a:p>
              <a:pPr marL="0" lvl="1" algn="ctr"/>
              <a:r>
                <a:rPr lang="ja-JP" altLang="en-US" sz="2800" dirty="0" smtClean="0"/>
                <a:t>オープン性の変化</a:t>
              </a:r>
              <a:endParaRPr kumimoji="1" lang="ja-JP" altLang="en-US" sz="2800" dirty="0"/>
            </a:p>
          </p:txBody>
        </p:sp>
        <p:grpSp>
          <p:nvGrpSpPr>
            <p:cNvPr id="7" name="グループ化 26"/>
            <p:cNvGrpSpPr/>
            <p:nvPr/>
          </p:nvGrpSpPr>
          <p:grpSpPr>
            <a:xfrm>
              <a:off x="885812" y="2714620"/>
              <a:ext cx="1971676" cy="1428760"/>
              <a:chOff x="885812" y="2714620"/>
              <a:chExt cx="1971676" cy="1428760"/>
            </a:xfrm>
          </p:grpSpPr>
          <p:sp>
            <p:nvSpPr>
              <p:cNvPr id="17" name="正方形/長方形 16"/>
              <p:cNvSpPr/>
              <p:nvPr/>
            </p:nvSpPr>
            <p:spPr>
              <a:xfrm>
                <a:off x="885812" y="3071810"/>
                <a:ext cx="1971676" cy="1071570"/>
              </a:xfrm>
              <a:prstGeom prst="rect">
                <a:avLst/>
              </a:prstGeom>
              <a:solidFill>
                <a:schemeClr val="bg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ja-JP" altLang="en-US" dirty="0" smtClean="0"/>
                  <a:t>・バザール方式</a:t>
                </a:r>
                <a:endParaRPr lang="en-US" altLang="ja-JP" dirty="0" smtClean="0"/>
              </a:p>
              <a:p>
                <a:pPr algn="ctr"/>
                <a:r>
                  <a:rPr lang="ja-JP" altLang="en-US" dirty="0" smtClean="0"/>
                  <a:t>・</a:t>
                </a:r>
                <a:r>
                  <a:rPr lang="ja-JP" altLang="en-US" dirty="0" smtClean="0">
                    <a:solidFill>
                      <a:srgbClr val="FF0000"/>
                    </a:solidFill>
                  </a:rPr>
                  <a:t>コミュニティが</a:t>
                </a:r>
                <a:endParaRPr lang="en-US" altLang="ja-JP" dirty="0" smtClean="0">
                  <a:solidFill>
                    <a:srgbClr val="FF0000"/>
                  </a:solidFill>
                </a:endParaRPr>
              </a:p>
              <a:p>
                <a:pPr algn="ctr"/>
                <a:r>
                  <a:rPr lang="ja-JP" altLang="en-US" dirty="0" smtClean="0">
                    <a:solidFill>
                      <a:srgbClr val="FF0000"/>
                    </a:solidFill>
                  </a:rPr>
                  <a:t>オープン</a:t>
                </a:r>
                <a:endParaRPr kumimoji="1" lang="ja-JP" altLang="en-US" dirty="0">
                  <a:solidFill>
                    <a:srgbClr val="FF0000"/>
                  </a:solidFill>
                </a:endParaRPr>
              </a:p>
            </p:txBody>
          </p:sp>
          <p:sp>
            <p:nvSpPr>
              <p:cNvPr id="22" name="正方形/長方形 21"/>
              <p:cNvSpPr/>
              <p:nvPr/>
            </p:nvSpPr>
            <p:spPr>
              <a:xfrm>
                <a:off x="885812" y="2714620"/>
                <a:ext cx="1971676" cy="360000"/>
              </a:xfrm>
              <a:prstGeom prst="rect">
                <a:avLst/>
              </a:prstGeom>
              <a:solidFill>
                <a:schemeClr val="accent2">
                  <a:lumMod val="20000"/>
                  <a:lumOff val="8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ja-JP" altLang="en-US" sz="2000" dirty="0" smtClean="0"/>
                  <a:t>機能追加中心</a:t>
                </a:r>
                <a:endParaRPr lang="en-US" altLang="ja-JP" sz="2000" dirty="0" smtClean="0"/>
              </a:p>
            </p:txBody>
          </p:sp>
        </p:grpSp>
        <p:grpSp>
          <p:nvGrpSpPr>
            <p:cNvPr id="8" name="グループ化 27"/>
            <p:cNvGrpSpPr/>
            <p:nvPr/>
          </p:nvGrpSpPr>
          <p:grpSpPr>
            <a:xfrm>
              <a:off x="6732588" y="2714620"/>
              <a:ext cx="1982816" cy="1428760"/>
              <a:chOff x="6732588" y="2714620"/>
              <a:chExt cx="1982816" cy="1428760"/>
            </a:xfrm>
          </p:grpSpPr>
          <p:sp>
            <p:nvSpPr>
              <p:cNvPr id="18" name="正方形/長方形 17"/>
              <p:cNvSpPr/>
              <p:nvPr/>
            </p:nvSpPr>
            <p:spPr>
              <a:xfrm>
                <a:off x="6732588" y="3071810"/>
                <a:ext cx="1982816" cy="1071570"/>
              </a:xfrm>
              <a:prstGeom prst="rect">
                <a:avLst/>
              </a:prstGeom>
              <a:solidFill>
                <a:schemeClr val="bg1"/>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ltLang="ja-JP" dirty="0" smtClean="0">
                  <a:solidFill>
                    <a:schemeClr val="tx1"/>
                  </a:solidFill>
                </a:endParaRPr>
              </a:p>
              <a:p>
                <a:pPr algn="ctr"/>
                <a:r>
                  <a:rPr lang="ja-JP" altLang="en-US" dirty="0" smtClean="0">
                    <a:solidFill>
                      <a:schemeClr val="tx1"/>
                    </a:solidFill>
                  </a:rPr>
                  <a:t>・非バザール方式</a:t>
                </a:r>
                <a:endParaRPr kumimoji="1" lang="en-US" altLang="ja-JP" dirty="0" smtClean="0">
                  <a:solidFill>
                    <a:schemeClr val="tx1"/>
                  </a:solidFill>
                </a:endParaRPr>
              </a:p>
              <a:p>
                <a:pPr algn="ctr"/>
                <a:r>
                  <a:rPr lang="ja-JP" altLang="en-US" dirty="0" smtClean="0">
                    <a:solidFill>
                      <a:schemeClr val="tx1"/>
                    </a:solidFill>
                  </a:rPr>
                  <a:t>・</a:t>
                </a:r>
                <a:r>
                  <a:rPr lang="ja-JP" altLang="en-US" dirty="0" smtClean="0">
                    <a:solidFill>
                      <a:srgbClr val="FF0000"/>
                    </a:solidFill>
                  </a:rPr>
                  <a:t>コミュニティが</a:t>
                </a:r>
                <a:endParaRPr lang="en-US" altLang="ja-JP" dirty="0" smtClean="0">
                  <a:solidFill>
                    <a:srgbClr val="FF0000"/>
                  </a:solidFill>
                </a:endParaRPr>
              </a:p>
              <a:p>
                <a:pPr algn="ctr"/>
                <a:r>
                  <a:rPr lang="ja-JP" altLang="en-US" dirty="0" smtClean="0">
                    <a:solidFill>
                      <a:srgbClr val="FF0000"/>
                    </a:solidFill>
                  </a:rPr>
                  <a:t>非オープン</a:t>
                </a:r>
              </a:p>
              <a:p>
                <a:pPr algn="ctr"/>
                <a:endParaRPr kumimoji="1" lang="ja-JP" altLang="en-US" dirty="0">
                  <a:solidFill>
                    <a:srgbClr val="FF0000"/>
                  </a:solidFill>
                </a:endParaRPr>
              </a:p>
            </p:txBody>
          </p:sp>
          <p:sp>
            <p:nvSpPr>
              <p:cNvPr id="30" name="正方形/長方形 29"/>
              <p:cNvSpPr/>
              <p:nvPr/>
            </p:nvSpPr>
            <p:spPr>
              <a:xfrm>
                <a:off x="6732588" y="2714620"/>
                <a:ext cx="1982816" cy="360000"/>
              </a:xfrm>
              <a:prstGeom prst="rect">
                <a:avLst/>
              </a:prstGeom>
              <a:solidFill>
                <a:schemeClr val="accent2">
                  <a:lumMod val="60000"/>
                  <a:lumOff val="4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ja-JP" altLang="en-US" sz="2000" dirty="0" smtClean="0">
                    <a:solidFill>
                      <a:schemeClr val="tx1"/>
                    </a:solidFill>
                  </a:rPr>
                  <a:t>品質保守中心</a:t>
                </a:r>
                <a:endParaRPr lang="en-US" altLang="ja-JP" sz="2000" dirty="0" smtClean="0">
                  <a:solidFill>
                    <a:schemeClr val="tx1"/>
                  </a:solidFill>
                </a:endParaRPr>
              </a:p>
            </p:txBody>
          </p:sp>
        </p:grpSp>
      </p:grpSp>
    </p:spTree>
  </p:cSld>
  <p:clrMapOvr>
    <a:masterClrMapping/>
  </p:clrMapOvr>
  <p:transition advTm="97656"/>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目的とアプローチ</a:t>
            </a:r>
            <a:endParaRPr lang="ja-JP" altLang="en-US" dirty="0"/>
          </a:p>
        </p:txBody>
      </p:sp>
      <p:sp>
        <p:nvSpPr>
          <p:cNvPr id="3" name="コンテンツ プレースホルダ 2"/>
          <p:cNvSpPr>
            <a:spLocks noGrp="1"/>
          </p:cNvSpPr>
          <p:nvPr>
            <p:ph idx="1"/>
          </p:nvPr>
        </p:nvSpPr>
        <p:spPr/>
        <p:txBody>
          <a:bodyPr>
            <a:normAutofit/>
          </a:bodyPr>
          <a:lstStyle/>
          <a:p>
            <a:r>
              <a:rPr lang="ja-JP" altLang="en-US" dirty="0" smtClean="0"/>
              <a:t>目的</a:t>
            </a:r>
            <a:endParaRPr lang="en-US" altLang="ja-JP" dirty="0" smtClean="0"/>
          </a:p>
          <a:p>
            <a:pPr lvl="1"/>
            <a:r>
              <a:rPr lang="ja-JP" altLang="en-US" dirty="0" smtClean="0">
                <a:solidFill>
                  <a:srgbClr val="FF0000"/>
                </a:solidFill>
              </a:rPr>
              <a:t>コミュニティのオープン性の</a:t>
            </a:r>
            <a:r>
              <a:rPr lang="ja-JP" altLang="en-US" dirty="0" smtClean="0">
                <a:solidFill>
                  <a:srgbClr val="FF0000"/>
                </a:solidFill>
              </a:rPr>
              <a:t>変化</a:t>
            </a:r>
            <a:r>
              <a:rPr lang="ja-JP" altLang="en-US" dirty="0" smtClean="0"/>
              <a:t>と</a:t>
            </a:r>
            <a:r>
              <a:rPr lang="ja-JP" altLang="en-US" dirty="0" smtClean="0"/>
              <a:t>伴に</a:t>
            </a:r>
            <a:r>
              <a:rPr lang="ja-JP" altLang="en-US" dirty="0" smtClean="0">
                <a:solidFill>
                  <a:srgbClr val="0000FF"/>
                </a:solidFill>
              </a:rPr>
              <a:t>コミュニティ</a:t>
            </a:r>
            <a:r>
              <a:rPr lang="ja-JP" altLang="en-US" dirty="0" smtClean="0">
                <a:solidFill>
                  <a:srgbClr val="0000FF"/>
                </a:solidFill>
              </a:rPr>
              <a:t>とプロダクトがどのような変化</a:t>
            </a:r>
            <a:r>
              <a:rPr lang="ja-JP" altLang="en-US" dirty="0" smtClean="0"/>
              <a:t>をしているかを確かめる</a:t>
            </a:r>
            <a:endParaRPr lang="en-US" altLang="ja-JP" dirty="0" smtClean="0"/>
          </a:p>
          <a:p>
            <a:pPr lvl="1"/>
            <a:endParaRPr lang="en-US" altLang="ja-JP" dirty="0" smtClean="0"/>
          </a:p>
          <a:p>
            <a:r>
              <a:rPr lang="ja-JP" altLang="en-US" dirty="0" smtClean="0"/>
              <a:t>アプローチ</a:t>
            </a:r>
            <a:endParaRPr lang="en-US" altLang="ja-JP" dirty="0" smtClean="0"/>
          </a:p>
          <a:p>
            <a:pPr lvl="1"/>
            <a:r>
              <a:rPr lang="en-US" altLang="ja-JP" dirty="0" smtClean="0"/>
              <a:t>Apache</a:t>
            </a:r>
            <a:r>
              <a:rPr lang="ja-JP" altLang="en-US" dirty="0" smtClean="0"/>
              <a:t> </a:t>
            </a:r>
            <a:r>
              <a:rPr lang="en-US" altLang="ja-JP" dirty="0" smtClean="0"/>
              <a:t>HTTP Server Project </a:t>
            </a:r>
            <a:r>
              <a:rPr lang="ja-JP" altLang="en-US" dirty="0" smtClean="0"/>
              <a:t>を対象としたケーススタディを行う</a:t>
            </a:r>
            <a:endParaRPr lang="en-US" altLang="ja-JP" dirty="0" smtClean="0"/>
          </a:p>
        </p:txBody>
      </p:sp>
      <p:sp>
        <p:nvSpPr>
          <p:cNvPr id="4" name="日付プレースホルダ 3"/>
          <p:cNvSpPr>
            <a:spLocks noGrp="1"/>
          </p:cNvSpPr>
          <p:nvPr>
            <p:ph type="dt" sz="half" idx="10"/>
          </p:nvPr>
        </p:nvSpPr>
        <p:spPr/>
        <p:txBody>
          <a:bodyPr/>
          <a:lstStyle/>
          <a:p>
            <a:fld id="{A2465738-7B7B-4A5F-ACB3-82541A5B32F9}" type="datetime1">
              <a:rPr lang="ja-JP" altLang="en-US" smtClean="0"/>
              <a:t>2008/12/25</a:t>
            </a:fld>
            <a:endParaRPr lang="ja-JP" altLang="en-US"/>
          </a:p>
        </p:txBody>
      </p:sp>
      <p:graphicFrame>
        <p:nvGraphicFramePr>
          <p:cNvPr id="11" name="表 10"/>
          <p:cNvGraphicFramePr>
            <a:graphicFrameLocks noGrp="1"/>
          </p:cNvGraphicFramePr>
          <p:nvPr/>
        </p:nvGraphicFramePr>
        <p:xfrm>
          <a:off x="571472" y="4643446"/>
          <a:ext cx="8001056" cy="1643075"/>
        </p:xfrm>
        <a:graphic>
          <a:graphicData uri="http://schemas.openxmlformats.org/drawingml/2006/table">
            <a:tbl>
              <a:tblPr firstRow="1">
                <a:tableStyleId>{5C22544A-7EE6-4342-B048-85BDC9FD1C3A}</a:tableStyleId>
              </a:tblPr>
              <a:tblGrid>
                <a:gridCol w="8001056"/>
              </a:tblGrid>
              <a:tr h="470749">
                <a:tc>
                  <a:txBody>
                    <a:bodyPr/>
                    <a:lstStyle/>
                    <a:p>
                      <a:pPr algn="ctr"/>
                      <a:r>
                        <a:rPr kumimoji="1" lang="ja-JP" altLang="en-US" sz="2400" dirty="0" smtClean="0"/>
                        <a:t>仮説</a:t>
                      </a:r>
                      <a:endParaRPr kumimoji="1" lang="en-US" altLang="ja-JP" sz="2400" dirty="0" smtClean="0"/>
                    </a:p>
                  </a:txBody>
                  <a:tcPr/>
                </a:tc>
              </a:tr>
              <a:tr h="5861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2000" dirty="0" smtClean="0">
                          <a:solidFill>
                            <a:schemeClr val="tx1"/>
                          </a:solidFill>
                        </a:rPr>
                        <a:t>1. </a:t>
                      </a:r>
                      <a:r>
                        <a:rPr lang="ja-JP" altLang="en-US" sz="2000" dirty="0" smtClean="0">
                          <a:solidFill>
                            <a:srgbClr val="FF0000"/>
                          </a:solidFill>
                        </a:rPr>
                        <a:t>オープン性の</a:t>
                      </a:r>
                      <a:r>
                        <a:rPr lang="ja-JP" altLang="en-US" sz="2000" dirty="0" smtClean="0">
                          <a:solidFill>
                            <a:srgbClr val="FF0000"/>
                          </a:solidFill>
                        </a:rPr>
                        <a:t>変化</a:t>
                      </a:r>
                      <a:r>
                        <a:rPr lang="ja-JP" altLang="en-US" sz="2000" dirty="0" smtClean="0">
                          <a:solidFill>
                            <a:schemeClr val="tx1"/>
                          </a:solidFill>
                        </a:rPr>
                        <a:t>と伴に，</a:t>
                      </a:r>
                      <a:r>
                        <a:rPr lang="ja-JP" altLang="en-US" sz="2000" b="1" dirty="0" smtClean="0">
                          <a:solidFill>
                            <a:srgbClr val="0000FF"/>
                          </a:solidFill>
                        </a:rPr>
                        <a:t>コミュニティの成長</a:t>
                      </a:r>
                      <a:r>
                        <a:rPr lang="ja-JP" altLang="en-US" sz="2000" dirty="0" smtClean="0">
                          <a:solidFill>
                            <a:schemeClr val="tx1"/>
                          </a:solidFill>
                        </a:rPr>
                        <a:t>が促進・抑制される</a:t>
                      </a:r>
                      <a:endParaRPr kumimoji="1" lang="ja-JP" altLang="en-US" sz="2000" dirty="0" smtClean="0">
                        <a:solidFill>
                          <a:schemeClr val="tx1"/>
                        </a:solidFill>
                      </a:endParaRPr>
                    </a:p>
                  </a:txBody>
                  <a:tcPr anchor="ctr"/>
                </a:tc>
              </a:tr>
              <a:tr h="5861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2000" dirty="0" smtClean="0">
                          <a:solidFill>
                            <a:schemeClr val="tx1"/>
                          </a:solidFill>
                        </a:rPr>
                        <a:t>2.</a:t>
                      </a:r>
                      <a:r>
                        <a:rPr lang="ja-JP" altLang="en-US" sz="2000" dirty="0" smtClean="0">
                          <a:solidFill>
                            <a:schemeClr val="tx1"/>
                          </a:solidFill>
                        </a:rPr>
                        <a:t> </a:t>
                      </a:r>
                      <a:r>
                        <a:rPr lang="ja-JP" altLang="en-US" sz="2000" dirty="0" smtClean="0">
                          <a:solidFill>
                            <a:srgbClr val="FF0000"/>
                          </a:solidFill>
                        </a:rPr>
                        <a:t>オープン性の</a:t>
                      </a:r>
                      <a:r>
                        <a:rPr lang="ja-JP" altLang="en-US" sz="2000" dirty="0" smtClean="0">
                          <a:solidFill>
                            <a:srgbClr val="FF0000"/>
                          </a:solidFill>
                        </a:rPr>
                        <a:t>変化</a:t>
                      </a:r>
                      <a:r>
                        <a:rPr lang="ja-JP" altLang="en-US" sz="2000" dirty="0" smtClean="0">
                          <a:solidFill>
                            <a:schemeClr val="tx1"/>
                          </a:solidFill>
                        </a:rPr>
                        <a:t>と伴に，</a:t>
                      </a:r>
                      <a:r>
                        <a:rPr lang="ja-JP" altLang="en-US" sz="2000" b="1" dirty="0" smtClean="0">
                          <a:solidFill>
                            <a:srgbClr val="0000FF"/>
                          </a:solidFill>
                        </a:rPr>
                        <a:t>プロダクトの成長</a:t>
                      </a:r>
                      <a:r>
                        <a:rPr lang="ja-JP" altLang="en-US" sz="2000" dirty="0" smtClean="0">
                          <a:solidFill>
                            <a:schemeClr val="tx1"/>
                          </a:solidFill>
                        </a:rPr>
                        <a:t>が促進・抑制される</a:t>
                      </a:r>
                      <a:endParaRPr kumimoji="1" lang="ja-JP" altLang="en-US" sz="2000" dirty="0" smtClean="0">
                        <a:solidFill>
                          <a:schemeClr val="tx1"/>
                        </a:solidFill>
                      </a:endParaRPr>
                    </a:p>
                  </a:txBody>
                  <a:tcPr anchor="ctr"/>
                </a:tc>
              </a:tr>
            </a:tbl>
          </a:graphicData>
        </a:graphic>
      </p:graphicFrame>
      <p:sp>
        <p:nvSpPr>
          <p:cNvPr id="7" name="フッター プレースホルダ 6"/>
          <p:cNvSpPr>
            <a:spLocks noGrp="1"/>
          </p:cNvSpPr>
          <p:nvPr>
            <p:ph type="ftr" sz="quarter" idx="11"/>
          </p:nvPr>
        </p:nvSpPr>
        <p:spPr/>
        <p:txBody>
          <a:bodyPr/>
          <a:lstStyle/>
          <a:p>
            <a:r>
              <a:rPr kumimoji="1" lang="ja-JP" altLang="en-US" smtClean="0"/>
              <a:t>年末報告会</a:t>
            </a:r>
            <a:endParaRPr kumimoji="1" lang="ja-JP" altLang="en-US" dirty="0"/>
          </a:p>
        </p:txBody>
      </p:sp>
      <p:sp>
        <p:nvSpPr>
          <p:cNvPr id="8" name="スライド番号プレースホルダ 7"/>
          <p:cNvSpPr>
            <a:spLocks noGrp="1"/>
          </p:cNvSpPr>
          <p:nvPr>
            <p:ph type="sldNum" sz="quarter" idx="12"/>
          </p:nvPr>
        </p:nvSpPr>
        <p:spPr/>
        <p:txBody>
          <a:bodyPr/>
          <a:lstStyle/>
          <a:p>
            <a:fld id="{FA2143DA-46D9-4062-BB0B-C11AA5046C13}" type="slidenum">
              <a:rPr kumimoji="1" lang="ja-JP" altLang="en-US" smtClean="0"/>
              <a:pPr/>
              <a:t>3</a:t>
            </a:fld>
            <a:endParaRPr kumimoji="1" lang="ja-JP" altLang="en-US"/>
          </a:p>
        </p:txBody>
      </p:sp>
    </p:spTree>
  </p:cSld>
  <p:clrMapOvr>
    <a:masterClrMapping/>
  </p:clrMapOvr>
  <p:transition advTm="32152"/>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normAutofit fontScale="92500" lnSpcReduction="20000"/>
          </a:bodyPr>
          <a:lstStyle/>
          <a:p>
            <a:r>
              <a:rPr lang="ja-JP" altLang="en-US" dirty="0" smtClean="0">
                <a:solidFill>
                  <a:srgbClr val="FF0000"/>
                </a:solidFill>
              </a:rPr>
              <a:t>オープン性</a:t>
            </a:r>
            <a:endParaRPr lang="en-US" altLang="ja-JP" dirty="0" smtClean="0">
              <a:solidFill>
                <a:srgbClr val="FF0000"/>
              </a:solidFill>
            </a:endParaRPr>
          </a:p>
          <a:p>
            <a:pPr lvl="1"/>
            <a:r>
              <a:rPr lang="ja-JP" altLang="en-US" dirty="0" smtClean="0"/>
              <a:t>ノンコア開発者（新しい開発者や経験の浅い開発者など）の意見（パッチ*）が</a:t>
            </a:r>
            <a:r>
              <a:rPr lang="ja-JP" altLang="en-US" dirty="0" smtClean="0">
                <a:solidFill>
                  <a:srgbClr val="FF0000"/>
                </a:solidFill>
              </a:rPr>
              <a:t>レビュー</a:t>
            </a:r>
            <a:r>
              <a:rPr lang="ja-JP" altLang="en-US" dirty="0" smtClean="0"/>
              <a:t>されるかどうか</a:t>
            </a:r>
            <a:endParaRPr lang="en-US" altLang="ja-JP" dirty="0" smtClean="0"/>
          </a:p>
          <a:p>
            <a:pPr lvl="1"/>
            <a:endParaRPr lang="en-US" altLang="ja-JP" dirty="0" smtClean="0"/>
          </a:p>
          <a:p>
            <a:pPr lvl="1"/>
            <a:endParaRPr lang="en-US" altLang="ja-JP" dirty="0" smtClean="0"/>
          </a:p>
          <a:p>
            <a:pPr lvl="1">
              <a:buNone/>
            </a:pPr>
            <a:endParaRPr lang="en-US" altLang="ja-JP" dirty="0" smtClean="0"/>
          </a:p>
          <a:p>
            <a:pPr lvl="1"/>
            <a:endParaRPr lang="en-US" altLang="ja-JP" dirty="0" smtClean="0"/>
          </a:p>
          <a:p>
            <a:pPr lvl="4">
              <a:buNone/>
            </a:pPr>
            <a:endParaRPr lang="en-US" altLang="ja-JP" dirty="0" smtClean="0"/>
          </a:p>
          <a:p>
            <a:pPr lvl="2"/>
            <a:endParaRPr lang="en-US" altLang="ja-JP" dirty="0" smtClean="0"/>
          </a:p>
          <a:p>
            <a:pPr>
              <a:buNone/>
            </a:pPr>
            <a:endParaRPr lang="en-US" altLang="ja-JP" dirty="0" smtClean="0"/>
          </a:p>
          <a:p>
            <a:pPr>
              <a:buNone/>
            </a:pPr>
            <a:endParaRPr lang="en-US" altLang="ja-JP" dirty="0" smtClean="0"/>
          </a:p>
          <a:p>
            <a:pPr lvl="2"/>
            <a:endParaRPr lang="en-US" altLang="ja-JP" dirty="0" smtClean="0"/>
          </a:p>
          <a:p>
            <a:r>
              <a:rPr lang="ja-JP" altLang="en-US" dirty="0" smtClean="0">
                <a:solidFill>
                  <a:srgbClr val="0000FF"/>
                </a:solidFill>
              </a:rPr>
              <a:t>コミュニティとプロダクトの成長</a:t>
            </a:r>
            <a:endParaRPr lang="en-US" altLang="ja-JP" dirty="0" smtClean="0">
              <a:solidFill>
                <a:srgbClr val="0000FF"/>
              </a:solidFill>
            </a:endParaRPr>
          </a:p>
          <a:p>
            <a:pPr lvl="1"/>
            <a:r>
              <a:rPr lang="ja-JP" altLang="en-US" b="1" dirty="0" smtClean="0">
                <a:solidFill>
                  <a:srgbClr val="0000FF"/>
                </a:solidFill>
              </a:rPr>
              <a:t>コミュニティの成長</a:t>
            </a:r>
            <a:r>
              <a:rPr lang="ja-JP" altLang="en-US" dirty="0" smtClean="0"/>
              <a:t>：開発者の数の変化</a:t>
            </a:r>
            <a:endParaRPr lang="en-US" altLang="ja-JP" dirty="0" smtClean="0"/>
          </a:p>
          <a:p>
            <a:pPr lvl="1"/>
            <a:r>
              <a:rPr lang="ja-JP" altLang="en-US" b="1" dirty="0" smtClean="0">
                <a:solidFill>
                  <a:srgbClr val="0000FF"/>
                </a:solidFill>
              </a:rPr>
              <a:t>プロダクトの成長</a:t>
            </a:r>
            <a:r>
              <a:rPr lang="ja-JP" altLang="en-US" dirty="0" smtClean="0"/>
              <a:t>：開発者のパッチ数の変化</a:t>
            </a:r>
            <a:endParaRPr kumimoji="1" lang="ja-JP" altLang="en-US" dirty="0"/>
          </a:p>
        </p:txBody>
      </p:sp>
      <p:sp>
        <p:nvSpPr>
          <p:cNvPr id="2" name="タイトル 1"/>
          <p:cNvSpPr>
            <a:spLocks noGrp="1"/>
          </p:cNvSpPr>
          <p:nvPr>
            <p:ph type="title"/>
          </p:nvPr>
        </p:nvSpPr>
        <p:spPr/>
        <p:txBody>
          <a:bodyPr/>
          <a:lstStyle/>
          <a:p>
            <a:r>
              <a:rPr kumimoji="1" lang="ja-JP" altLang="en-US" dirty="0" smtClean="0"/>
              <a:t>定義</a:t>
            </a:r>
            <a:endParaRPr kumimoji="1" lang="ja-JP" altLang="en-US" dirty="0"/>
          </a:p>
        </p:txBody>
      </p:sp>
      <p:sp>
        <p:nvSpPr>
          <p:cNvPr id="4" name="日付プレースホルダ 3"/>
          <p:cNvSpPr>
            <a:spLocks noGrp="1"/>
          </p:cNvSpPr>
          <p:nvPr>
            <p:ph type="dt" sz="half" idx="10"/>
          </p:nvPr>
        </p:nvSpPr>
        <p:spPr/>
        <p:txBody>
          <a:bodyPr/>
          <a:lstStyle/>
          <a:p>
            <a:fld id="{B6C8337F-F902-4BA4-B3BC-A079917A32B4}" type="datetime1">
              <a:rPr kumimoji="1" lang="ja-JP" altLang="en-US" smtClean="0"/>
              <a:t>2008/12/25</a:t>
            </a:fld>
            <a:endParaRPr kumimoji="1" lang="ja-JP" altLang="en-US"/>
          </a:p>
        </p:txBody>
      </p:sp>
      <p:sp>
        <p:nvSpPr>
          <p:cNvPr id="7" name="フッター プレースホルダ 6"/>
          <p:cNvSpPr>
            <a:spLocks noGrp="1"/>
          </p:cNvSpPr>
          <p:nvPr>
            <p:ph type="ftr" sz="quarter" idx="11"/>
          </p:nvPr>
        </p:nvSpPr>
        <p:spPr/>
        <p:txBody>
          <a:bodyPr/>
          <a:lstStyle/>
          <a:p>
            <a:r>
              <a:rPr kumimoji="1" lang="ja-JP" altLang="en-US" smtClean="0"/>
              <a:t>年末報告会</a:t>
            </a:r>
            <a:endParaRPr kumimoji="1" lang="ja-JP" altLang="en-US" dirty="0"/>
          </a:p>
        </p:txBody>
      </p:sp>
      <p:sp>
        <p:nvSpPr>
          <p:cNvPr id="8" name="スライド番号プレースホルダ 7"/>
          <p:cNvSpPr>
            <a:spLocks noGrp="1"/>
          </p:cNvSpPr>
          <p:nvPr>
            <p:ph type="sldNum" sz="quarter" idx="12"/>
          </p:nvPr>
        </p:nvSpPr>
        <p:spPr/>
        <p:txBody>
          <a:bodyPr/>
          <a:lstStyle/>
          <a:p>
            <a:fld id="{FA2143DA-46D9-4062-BB0B-C11AA5046C13}" type="slidenum">
              <a:rPr kumimoji="1" lang="ja-JP" altLang="en-US" smtClean="0"/>
              <a:pPr/>
              <a:t>4</a:t>
            </a:fld>
            <a:endParaRPr kumimoji="1" lang="ja-JP" altLang="en-US"/>
          </a:p>
        </p:txBody>
      </p:sp>
      <p:grpSp>
        <p:nvGrpSpPr>
          <p:cNvPr id="350" name="グループ化 349"/>
          <p:cNvGrpSpPr/>
          <p:nvPr/>
        </p:nvGrpSpPr>
        <p:grpSpPr>
          <a:xfrm>
            <a:off x="1357291" y="2143116"/>
            <a:ext cx="7143799" cy="888033"/>
            <a:chOff x="1963445" y="2285993"/>
            <a:chExt cx="5457363" cy="888033"/>
          </a:xfrm>
        </p:grpSpPr>
        <p:sp>
          <p:nvSpPr>
            <p:cNvPr id="330" name="テキスト ボックス 329"/>
            <p:cNvSpPr txBox="1"/>
            <p:nvPr/>
          </p:nvSpPr>
          <p:spPr>
            <a:xfrm>
              <a:off x="1963445" y="2467270"/>
              <a:ext cx="1630936" cy="492443"/>
            </a:xfrm>
            <a:prstGeom prst="rect">
              <a:avLst/>
            </a:prstGeom>
            <a:noFill/>
          </p:spPr>
          <p:txBody>
            <a:bodyPr wrap="square" rtlCol="0">
              <a:spAutoFit/>
            </a:bodyPr>
            <a:lstStyle/>
            <a:p>
              <a:r>
                <a:rPr lang="ja-JP" altLang="en-US" sz="2600" dirty="0" smtClean="0">
                  <a:solidFill>
                    <a:srgbClr val="FF0000"/>
                  </a:solidFill>
                </a:rPr>
                <a:t>レビュー率</a:t>
              </a:r>
              <a:endParaRPr kumimoji="1" lang="ja-JP" altLang="en-US" sz="2600" dirty="0">
                <a:solidFill>
                  <a:srgbClr val="FF0000"/>
                </a:solidFill>
              </a:endParaRPr>
            </a:p>
          </p:txBody>
        </p:sp>
        <p:grpSp>
          <p:nvGrpSpPr>
            <p:cNvPr id="336" name="グループ化 335"/>
            <p:cNvGrpSpPr/>
            <p:nvPr/>
          </p:nvGrpSpPr>
          <p:grpSpPr>
            <a:xfrm>
              <a:off x="3594383" y="2285993"/>
              <a:ext cx="3826425" cy="888033"/>
              <a:chOff x="2384102" y="2285992"/>
              <a:chExt cx="3996056" cy="903126"/>
            </a:xfrm>
          </p:grpSpPr>
          <p:sp>
            <p:nvSpPr>
              <p:cNvPr id="331" name="テキスト ボックス 330"/>
              <p:cNvSpPr txBox="1"/>
              <p:nvPr/>
            </p:nvSpPr>
            <p:spPr>
              <a:xfrm>
                <a:off x="2927047" y="2782208"/>
                <a:ext cx="2732511" cy="406910"/>
              </a:xfrm>
              <a:prstGeom prst="rect">
                <a:avLst/>
              </a:prstGeom>
              <a:noFill/>
            </p:spPr>
            <p:txBody>
              <a:bodyPr wrap="square" rtlCol="0">
                <a:spAutoFit/>
              </a:bodyPr>
              <a:lstStyle/>
              <a:p>
                <a:pPr marL="0" lvl="1"/>
                <a:r>
                  <a:rPr lang="ja-JP" altLang="en-US" sz="2000" dirty="0" smtClean="0"/>
                  <a:t>開発者の作成したパッチの数</a:t>
                </a:r>
                <a:endParaRPr kumimoji="1" lang="ja-JP" altLang="en-US" sz="2000" dirty="0"/>
              </a:p>
            </p:txBody>
          </p:sp>
          <p:sp>
            <p:nvSpPr>
              <p:cNvPr id="332" name="テキスト ボックス 331"/>
              <p:cNvSpPr txBox="1"/>
              <p:nvPr/>
            </p:nvSpPr>
            <p:spPr>
              <a:xfrm>
                <a:off x="2417001" y="2285992"/>
                <a:ext cx="3963157" cy="406910"/>
              </a:xfrm>
              <a:prstGeom prst="rect">
                <a:avLst/>
              </a:prstGeom>
              <a:noFill/>
            </p:spPr>
            <p:txBody>
              <a:bodyPr wrap="square" rtlCol="0">
                <a:spAutoFit/>
              </a:bodyPr>
              <a:lstStyle/>
              <a:p>
                <a:r>
                  <a:rPr lang="ja-JP" altLang="en-US" sz="2000" dirty="0" smtClean="0"/>
                  <a:t>他の開発者からレビューを受けたパッチの数</a:t>
                </a:r>
                <a:endParaRPr kumimoji="1" lang="ja-JP" altLang="en-US" sz="2000" dirty="0"/>
              </a:p>
            </p:txBody>
          </p:sp>
          <p:cxnSp>
            <p:nvCxnSpPr>
              <p:cNvPr id="334" name="直線コネクタ 333"/>
              <p:cNvCxnSpPr/>
              <p:nvPr/>
            </p:nvCxnSpPr>
            <p:spPr>
              <a:xfrm>
                <a:off x="2384102" y="2721905"/>
                <a:ext cx="3734022" cy="1615"/>
              </a:xfrm>
              <a:prstGeom prst="line">
                <a:avLst/>
              </a:prstGeom>
              <a:ln w="19050"/>
            </p:spPr>
            <p:style>
              <a:lnRef idx="1">
                <a:schemeClr val="dk1"/>
              </a:lnRef>
              <a:fillRef idx="0">
                <a:schemeClr val="dk1"/>
              </a:fillRef>
              <a:effectRef idx="0">
                <a:schemeClr val="dk1"/>
              </a:effectRef>
              <a:fontRef idx="minor">
                <a:schemeClr val="tx1"/>
              </a:fontRef>
            </p:style>
          </p:cxnSp>
        </p:grpSp>
        <p:grpSp>
          <p:nvGrpSpPr>
            <p:cNvPr id="341" name="グループ化 340"/>
            <p:cNvGrpSpPr/>
            <p:nvPr/>
          </p:nvGrpSpPr>
          <p:grpSpPr>
            <a:xfrm>
              <a:off x="3218638" y="2643196"/>
              <a:ext cx="189665" cy="142930"/>
              <a:chOff x="3114468" y="2539556"/>
              <a:chExt cx="331916" cy="39225"/>
            </a:xfrm>
          </p:grpSpPr>
          <p:cxnSp>
            <p:nvCxnSpPr>
              <p:cNvPr id="339" name="直線コネクタ 338"/>
              <p:cNvCxnSpPr/>
              <p:nvPr/>
            </p:nvCxnSpPr>
            <p:spPr>
              <a:xfrm>
                <a:off x="3114484" y="2539556"/>
                <a:ext cx="329330" cy="157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0" name="直線コネクタ 339"/>
              <p:cNvCxnSpPr/>
              <p:nvPr/>
            </p:nvCxnSpPr>
            <p:spPr>
              <a:xfrm>
                <a:off x="3114468" y="2577193"/>
                <a:ext cx="331916"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355" name="テキスト ボックス 354"/>
          <p:cNvSpPr txBox="1"/>
          <p:nvPr/>
        </p:nvSpPr>
        <p:spPr>
          <a:xfrm>
            <a:off x="1392186" y="3000372"/>
            <a:ext cx="3965632" cy="338554"/>
          </a:xfrm>
          <a:prstGeom prst="rect">
            <a:avLst/>
          </a:prstGeom>
          <a:noFill/>
        </p:spPr>
        <p:txBody>
          <a:bodyPr wrap="square" rtlCol="0">
            <a:spAutoFit/>
          </a:bodyPr>
          <a:lstStyle/>
          <a:p>
            <a:pPr marL="0" lvl="2"/>
            <a:r>
              <a:rPr lang="en-US" altLang="ja-JP" sz="1600" dirty="0" smtClean="0"/>
              <a:t>*</a:t>
            </a:r>
            <a:r>
              <a:rPr lang="ja-JP" altLang="en-US" sz="1600" dirty="0" smtClean="0"/>
              <a:t>パッチ：バグの修正コードや機能の追加コード</a:t>
            </a:r>
          </a:p>
        </p:txBody>
      </p:sp>
      <p:grpSp>
        <p:nvGrpSpPr>
          <p:cNvPr id="801" name="グループ化 587"/>
          <p:cNvGrpSpPr/>
          <p:nvPr/>
        </p:nvGrpSpPr>
        <p:grpSpPr>
          <a:xfrm>
            <a:off x="928662" y="3428994"/>
            <a:ext cx="3933825" cy="1643077"/>
            <a:chOff x="993656" y="3714752"/>
            <a:chExt cx="2796217" cy="1143011"/>
          </a:xfrm>
        </p:grpSpPr>
        <p:sp>
          <p:nvSpPr>
            <p:cNvPr id="982" name="正方形/長方形 981"/>
            <p:cNvSpPr/>
            <p:nvPr/>
          </p:nvSpPr>
          <p:spPr>
            <a:xfrm>
              <a:off x="993656" y="3963236"/>
              <a:ext cx="2796217" cy="894527"/>
            </a:xfrm>
            <a:prstGeom prst="rect">
              <a:avLst/>
            </a:prstGeom>
            <a:solidFill>
              <a:schemeClr val="bg1"/>
            </a:solidFill>
            <a:ln w="952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dirty="0"/>
            </a:p>
          </p:txBody>
        </p:sp>
        <p:sp>
          <p:nvSpPr>
            <p:cNvPr id="983" name="正方形/長方形 982"/>
            <p:cNvSpPr/>
            <p:nvPr/>
          </p:nvSpPr>
          <p:spPr>
            <a:xfrm>
              <a:off x="1000100" y="3714752"/>
              <a:ext cx="2786082" cy="25043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ja-JP" altLang="en-US" sz="2400" dirty="0" smtClean="0"/>
                <a:t>オープン</a:t>
              </a:r>
              <a:endParaRPr kumimoji="1" lang="ja-JP" altLang="en-US" sz="2400" dirty="0"/>
            </a:p>
          </p:txBody>
        </p:sp>
      </p:grpSp>
      <p:grpSp>
        <p:nvGrpSpPr>
          <p:cNvPr id="344" name="グループ化 343"/>
          <p:cNvGrpSpPr/>
          <p:nvPr/>
        </p:nvGrpSpPr>
        <p:grpSpPr>
          <a:xfrm>
            <a:off x="1285852" y="3787971"/>
            <a:ext cx="3208082" cy="855474"/>
            <a:chOff x="1285852" y="3787971"/>
            <a:chExt cx="3208082" cy="855474"/>
          </a:xfrm>
        </p:grpSpPr>
        <p:grpSp>
          <p:nvGrpSpPr>
            <p:cNvPr id="802" name="グループ化 504"/>
            <p:cNvGrpSpPr/>
            <p:nvPr/>
          </p:nvGrpSpPr>
          <p:grpSpPr>
            <a:xfrm>
              <a:off x="1285852" y="3874449"/>
              <a:ext cx="776974" cy="768996"/>
              <a:chOff x="7081852" y="5292725"/>
              <a:chExt cx="1309688" cy="1565276"/>
            </a:xfrm>
          </p:grpSpPr>
          <p:sp>
            <p:nvSpPr>
              <p:cNvPr id="880" name="Freeform 88"/>
              <p:cNvSpPr>
                <a:spLocks/>
              </p:cNvSpPr>
              <p:nvPr/>
            </p:nvSpPr>
            <p:spPr bwMode="auto">
              <a:xfrm>
                <a:off x="7429515" y="6073775"/>
                <a:ext cx="227013" cy="250825"/>
              </a:xfrm>
              <a:custGeom>
                <a:avLst/>
                <a:gdLst/>
                <a:ahLst/>
                <a:cxnLst>
                  <a:cxn ang="0">
                    <a:pos x="0" y="98"/>
                  </a:cxn>
                  <a:cxn ang="0">
                    <a:pos x="222" y="0"/>
                  </a:cxn>
                  <a:cxn ang="0">
                    <a:pos x="231" y="73"/>
                  </a:cxn>
                  <a:cxn ang="0">
                    <a:pos x="163" y="180"/>
                  </a:cxn>
                  <a:cxn ang="0">
                    <a:pos x="285" y="263"/>
                  </a:cxn>
                  <a:cxn ang="0">
                    <a:pos x="194" y="317"/>
                  </a:cxn>
                  <a:cxn ang="0">
                    <a:pos x="107" y="206"/>
                  </a:cxn>
                  <a:cxn ang="0">
                    <a:pos x="0" y="98"/>
                  </a:cxn>
                  <a:cxn ang="0">
                    <a:pos x="0" y="98"/>
                  </a:cxn>
                </a:cxnLst>
                <a:rect l="0" t="0" r="r" b="b"/>
                <a:pathLst>
                  <a:path w="285" h="317">
                    <a:moveTo>
                      <a:pt x="0" y="98"/>
                    </a:moveTo>
                    <a:lnTo>
                      <a:pt x="222" y="0"/>
                    </a:lnTo>
                    <a:lnTo>
                      <a:pt x="231" y="73"/>
                    </a:lnTo>
                    <a:lnTo>
                      <a:pt x="163" y="180"/>
                    </a:lnTo>
                    <a:lnTo>
                      <a:pt x="285" y="263"/>
                    </a:lnTo>
                    <a:lnTo>
                      <a:pt x="194" y="317"/>
                    </a:lnTo>
                    <a:lnTo>
                      <a:pt x="107" y="206"/>
                    </a:lnTo>
                    <a:lnTo>
                      <a:pt x="0" y="98"/>
                    </a:lnTo>
                    <a:lnTo>
                      <a:pt x="0" y="98"/>
                    </a:lnTo>
                    <a:close/>
                  </a:path>
                </a:pathLst>
              </a:custGeom>
              <a:solidFill>
                <a:srgbClr val="FFBFE6"/>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81" name="Freeform 89"/>
              <p:cNvSpPr>
                <a:spLocks/>
              </p:cNvSpPr>
              <p:nvPr/>
            </p:nvSpPr>
            <p:spPr bwMode="auto">
              <a:xfrm>
                <a:off x="7188215" y="5307013"/>
                <a:ext cx="298450" cy="196850"/>
              </a:xfrm>
              <a:custGeom>
                <a:avLst/>
                <a:gdLst/>
                <a:ahLst/>
                <a:cxnLst>
                  <a:cxn ang="0">
                    <a:pos x="0" y="212"/>
                  </a:cxn>
                  <a:cxn ang="0">
                    <a:pos x="67" y="99"/>
                  </a:cxn>
                  <a:cxn ang="0">
                    <a:pos x="126" y="0"/>
                  </a:cxn>
                  <a:cxn ang="0">
                    <a:pos x="375" y="86"/>
                  </a:cxn>
                  <a:cxn ang="0">
                    <a:pos x="314" y="135"/>
                  </a:cxn>
                  <a:cxn ang="0">
                    <a:pos x="181" y="249"/>
                  </a:cxn>
                  <a:cxn ang="0">
                    <a:pos x="0" y="212"/>
                  </a:cxn>
                  <a:cxn ang="0">
                    <a:pos x="0" y="212"/>
                  </a:cxn>
                </a:cxnLst>
                <a:rect l="0" t="0" r="r" b="b"/>
                <a:pathLst>
                  <a:path w="375" h="249">
                    <a:moveTo>
                      <a:pt x="0" y="212"/>
                    </a:moveTo>
                    <a:lnTo>
                      <a:pt x="67" y="99"/>
                    </a:lnTo>
                    <a:lnTo>
                      <a:pt x="126" y="0"/>
                    </a:lnTo>
                    <a:lnTo>
                      <a:pt x="375" y="86"/>
                    </a:lnTo>
                    <a:lnTo>
                      <a:pt x="314" y="135"/>
                    </a:lnTo>
                    <a:lnTo>
                      <a:pt x="181" y="249"/>
                    </a:lnTo>
                    <a:lnTo>
                      <a:pt x="0" y="212"/>
                    </a:lnTo>
                    <a:lnTo>
                      <a:pt x="0" y="212"/>
                    </a:lnTo>
                    <a:close/>
                  </a:path>
                </a:pathLst>
              </a:custGeom>
              <a:solidFill>
                <a:srgbClr val="FFBFE6"/>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82" name="Freeform 90"/>
              <p:cNvSpPr>
                <a:spLocks/>
              </p:cNvSpPr>
              <p:nvPr/>
            </p:nvSpPr>
            <p:spPr bwMode="auto">
              <a:xfrm>
                <a:off x="7669227" y="6288088"/>
                <a:ext cx="346075" cy="273050"/>
              </a:xfrm>
              <a:custGeom>
                <a:avLst/>
                <a:gdLst/>
                <a:ahLst/>
                <a:cxnLst>
                  <a:cxn ang="0">
                    <a:pos x="0" y="0"/>
                  </a:cxn>
                  <a:cxn ang="0">
                    <a:pos x="29" y="151"/>
                  </a:cxn>
                  <a:cxn ang="0">
                    <a:pos x="116" y="153"/>
                  </a:cxn>
                  <a:cxn ang="0">
                    <a:pos x="117" y="210"/>
                  </a:cxn>
                  <a:cxn ang="0">
                    <a:pos x="115" y="344"/>
                  </a:cxn>
                  <a:cxn ang="0">
                    <a:pos x="201" y="341"/>
                  </a:cxn>
                  <a:cxn ang="0">
                    <a:pos x="407" y="318"/>
                  </a:cxn>
                  <a:cxn ang="0">
                    <a:pos x="436" y="304"/>
                  </a:cxn>
                  <a:cxn ang="0">
                    <a:pos x="423" y="189"/>
                  </a:cxn>
                  <a:cxn ang="0">
                    <a:pos x="400" y="63"/>
                  </a:cxn>
                  <a:cxn ang="0">
                    <a:pos x="319" y="158"/>
                  </a:cxn>
                  <a:cxn ang="0">
                    <a:pos x="225" y="123"/>
                  </a:cxn>
                  <a:cxn ang="0">
                    <a:pos x="0" y="0"/>
                  </a:cxn>
                  <a:cxn ang="0">
                    <a:pos x="0" y="0"/>
                  </a:cxn>
                </a:cxnLst>
                <a:rect l="0" t="0" r="r" b="b"/>
                <a:pathLst>
                  <a:path w="436" h="344">
                    <a:moveTo>
                      <a:pt x="0" y="0"/>
                    </a:moveTo>
                    <a:lnTo>
                      <a:pt x="29" y="151"/>
                    </a:lnTo>
                    <a:lnTo>
                      <a:pt x="116" y="153"/>
                    </a:lnTo>
                    <a:lnTo>
                      <a:pt x="117" y="210"/>
                    </a:lnTo>
                    <a:lnTo>
                      <a:pt x="115" y="344"/>
                    </a:lnTo>
                    <a:lnTo>
                      <a:pt x="201" y="341"/>
                    </a:lnTo>
                    <a:lnTo>
                      <a:pt x="407" y="318"/>
                    </a:lnTo>
                    <a:lnTo>
                      <a:pt x="436" y="304"/>
                    </a:lnTo>
                    <a:lnTo>
                      <a:pt x="423" y="189"/>
                    </a:lnTo>
                    <a:lnTo>
                      <a:pt x="400" y="63"/>
                    </a:lnTo>
                    <a:lnTo>
                      <a:pt x="319" y="158"/>
                    </a:lnTo>
                    <a:lnTo>
                      <a:pt x="225" y="123"/>
                    </a:lnTo>
                    <a:lnTo>
                      <a:pt x="0" y="0"/>
                    </a:lnTo>
                    <a:lnTo>
                      <a:pt x="0" y="0"/>
                    </a:lnTo>
                    <a:close/>
                  </a:path>
                </a:pathLst>
              </a:custGeom>
              <a:solidFill>
                <a:srgbClr val="FFBFE6"/>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83" name="Freeform 91"/>
              <p:cNvSpPr>
                <a:spLocks/>
              </p:cNvSpPr>
              <p:nvPr/>
            </p:nvSpPr>
            <p:spPr bwMode="auto">
              <a:xfrm>
                <a:off x="7680340" y="5627688"/>
                <a:ext cx="412750" cy="300038"/>
              </a:xfrm>
              <a:custGeom>
                <a:avLst/>
                <a:gdLst/>
                <a:ahLst/>
                <a:cxnLst>
                  <a:cxn ang="0">
                    <a:pos x="109" y="24"/>
                  </a:cxn>
                  <a:cxn ang="0">
                    <a:pos x="298" y="5"/>
                  </a:cxn>
                  <a:cxn ang="0">
                    <a:pos x="429" y="0"/>
                  </a:cxn>
                  <a:cxn ang="0">
                    <a:pos x="504" y="2"/>
                  </a:cxn>
                  <a:cxn ang="0">
                    <a:pos x="514" y="62"/>
                  </a:cxn>
                  <a:cxn ang="0">
                    <a:pos x="520" y="200"/>
                  </a:cxn>
                  <a:cxn ang="0">
                    <a:pos x="518" y="333"/>
                  </a:cxn>
                  <a:cxn ang="0">
                    <a:pos x="302" y="346"/>
                  </a:cxn>
                  <a:cxn ang="0">
                    <a:pos x="23" y="378"/>
                  </a:cxn>
                  <a:cxn ang="0">
                    <a:pos x="11" y="357"/>
                  </a:cxn>
                  <a:cxn ang="0">
                    <a:pos x="0" y="287"/>
                  </a:cxn>
                  <a:cxn ang="0">
                    <a:pos x="215" y="170"/>
                  </a:cxn>
                  <a:cxn ang="0">
                    <a:pos x="142" y="66"/>
                  </a:cxn>
                  <a:cxn ang="0">
                    <a:pos x="109" y="24"/>
                  </a:cxn>
                  <a:cxn ang="0">
                    <a:pos x="109" y="24"/>
                  </a:cxn>
                </a:cxnLst>
                <a:rect l="0" t="0" r="r" b="b"/>
                <a:pathLst>
                  <a:path w="520" h="378">
                    <a:moveTo>
                      <a:pt x="109" y="24"/>
                    </a:moveTo>
                    <a:lnTo>
                      <a:pt x="298" y="5"/>
                    </a:lnTo>
                    <a:lnTo>
                      <a:pt x="429" y="0"/>
                    </a:lnTo>
                    <a:lnTo>
                      <a:pt x="504" y="2"/>
                    </a:lnTo>
                    <a:lnTo>
                      <a:pt x="514" y="62"/>
                    </a:lnTo>
                    <a:lnTo>
                      <a:pt x="520" y="200"/>
                    </a:lnTo>
                    <a:lnTo>
                      <a:pt x="518" y="333"/>
                    </a:lnTo>
                    <a:lnTo>
                      <a:pt x="302" y="346"/>
                    </a:lnTo>
                    <a:lnTo>
                      <a:pt x="23" y="378"/>
                    </a:lnTo>
                    <a:lnTo>
                      <a:pt x="11" y="357"/>
                    </a:lnTo>
                    <a:lnTo>
                      <a:pt x="0" y="287"/>
                    </a:lnTo>
                    <a:lnTo>
                      <a:pt x="215" y="170"/>
                    </a:lnTo>
                    <a:lnTo>
                      <a:pt x="142" y="66"/>
                    </a:lnTo>
                    <a:lnTo>
                      <a:pt x="109" y="24"/>
                    </a:lnTo>
                    <a:lnTo>
                      <a:pt x="109" y="24"/>
                    </a:lnTo>
                    <a:close/>
                  </a:path>
                </a:pathLst>
              </a:custGeom>
              <a:solidFill>
                <a:srgbClr val="FFBFE6"/>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84" name="Freeform 92"/>
              <p:cNvSpPr>
                <a:spLocks/>
              </p:cNvSpPr>
              <p:nvPr/>
            </p:nvSpPr>
            <p:spPr bwMode="auto">
              <a:xfrm>
                <a:off x="7718440" y="5667375"/>
                <a:ext cx="347663" cy="223838"/>
              </a:xfrm>
              <a:custGeom>
                <a:avLst/>
                <a:gdLst/>
                <a:ahLst/>
                <a:cxnLst>
                  <a:cxn ang="0">
                    <a:pos x="118" y="39"/>
                  </a:cxn>
                  <a:cxn ang="0">
                    <a:pos x="139" y="27"/>
                  </a:cxn>
                  <a:cxn ang="0">
                    <a:pos x="165" y="17"/>
                  </a:cxn>
                  <a:cxn ang="0">
                    <a:pos x="180" y="14"/>
                  </a:cxn>
                  <a:cxn ang="0">
                    <a:pos x="197" y="14"/>
                  </a:cxn>
                  <a:cxn ang="0">
                    <a:pos x="215" y="22"/>
                  </a:cxn>
                  <a:cxn ang="0">
                    <a:pos x="235" y="27"/>
                  </a:cxn>
                  <a:cxn ang="0">
                    <a:pos x="257" y="30"/>
                  </a:cxn>
                  <a:cxn ang="0">
                    <a:pos x="278" y="29"/>
                  </a:cxn>
                  <a:cxn ang="0">
                    <a:pos x="299" y="26"/>
                  </a:cxn>
                  <a:cxn ang="0">
                    <a:pos x="314" y="21"/>
                  </a:cxn>
                  <a:cxn ang="0">
                    <a:pos x="331" y="14"/>
                  </a:cxn>
                  <a:cxn ang="0">
                    <a:pos x="346" y="8"/>
                  </a:cxn>
                  <a:cxn ang="0">
                    <a:pos x="373" y="1"/>
                  </a:cxn>
                  <a:cxn ang="0">
                    <a:pos x="399" y="1"/>
                  </a:cxn>
                  <a:cxn ang="0">
                    <a:pos x="416" y="9"/>
                  </a:cxn>
                  <a:cxn ang="0">
                    <a:pos x="419" y="27"/>
                  </a:cxn>
                  <a:cxn ang="0">
                    <a:pos x="411" y="49"/>
                  </a:cxn>
                  <a:cxn ang="0">
                    <a:pos x="408" y="72"/>
                  </a:cxn>
                  <a:cxn ang="0">
                    <a:pos x="409" y="92"/>
                  </a:cxn>
                  <a:cxn ang="0">
                    <a:pos x="415" y="112"/>
                  </a:cxn>
                  <a:cxn ang="0">
                    <a:pos x="421" y="131"/>
                  </a:cxn>
                  <a:cxn ang="0">
                    <a:pos x="427" y="149"/>
                  </a:cxn>
                  <a:cxn ang="0">
                    <a:pos x="434" y="176"/>
                  </a:cxn>
                  <a:cxn ang="0">
                    <a:pos x="436" y="198"/>
                  </a:cxn>
                  <a:cxn ang="0">
                    <a:pos x="429" y="216"/>
                  </a:cxn>
                  <a:cxn ang="0">
                    <a:pos x="412" y="226"/>
                  </a:cxn>
                  <a:cxn ang="0">
                    <a:pos x="397" y="233"/>
                  </a:cxn>
                  <a:cxn ang="0">
                    <a:pos x="377" y="236"/>
                  </a:cxn>
                  <a:cxn ang="0">
                    <a:pos x="355" y="237"/>
                  </a:cxn>
                  <a:cxn ang="0">
                    <a:pos x="338" y="239"/>
                  </a:cxn>
                  <a:cxn ang="0">
                    <a:pos x="319" y="240"/>
                  </a:cxn>
                  <a:cxn ang="0">
                    <a:pos x="297" y="248"/>
                  </a:cxn>
                  <a:cxn ang="0">
                    <a:pos x="274" y="256"/>
                  </a:cxn>
                  <a:cxn ang="0">
                    <a:pos x="255" y="259"/>
                  </a:cxn>
                  <a:cxn ang="0">
                    <a:pos x="237" y="262"/>
                  </a:cxn>
                  <a:cxn ang="0">
                    <a:pos x="214" y="265"/>
                  </a:cxn>
                  <a:cxn ang="0">
                    <a:pos x="194" y="265"/>
                  </a:cxn>
                  <a:cxn ang="0">
                    <a:pos x="176" y="266"/>
                  </a:cxn>
                  <a:cxn ang="0">
                    <a:pos x="149" y="266"/>
                  </a:cxn>
                  <a:cxn ang="0">
                    <a:pos x="121" y="266"/>
                  </a:cxn>
                  <a:cxn ang="0">
                    <a:pos x="96" y="266"/>
                  </a:cxn>
                  <a:cxn ang="0">
                    <a:pos x="80" y="267"/>
                  </a:cxn>
                  <a:cxn ang="0">
                    <a:pos x="60" y="272"/>
                  </a:cxn>
                  <a:cxn ang="0">
                    <a:pos x="32" y="279"/>
                  </a:cxn>
                  <a:cxn ang="0">
                    <a:pos x="11" y="281"/>
                  </a:cxn>
                  <a:cxn ang="0">
                    <a:pos x="0" y="270"/>
                  </a:cxn>
                  <a:cxn ang="0">
                    <a:pos x="0" y="252"/>
                  </a:cxn>
                  <a:cxn ang="0">
                    <a:pos x="3" y="235"/>
                  </a:cxn>
                  <a:cxn ang="0">
                    <a:pos x="8" y="220"/>
                  </a:cxn>
                  <a:cxn ang="0">
                    <a:pos x="114" y="43"/>
                  </a:cxn>
                </a:cxnLst>
                <a:rect l="0" t="0" r="r" b="b"/>
                <a:pathLst>
                  <a:path w="437" h="282">
                    <a:moveTo>
                      <a:pt x="114" y="43"/>
                    </a:moveTo>
                    <a:lnTo>
                      <a:pt x="114" y="42"/>
                    </a:lnTo>
                    <a:lnTo>
                      <a:pt x="116" y="41"/>
                    </a:lnTo>
                    <a:lnTo>
                      <a:pt x="118" y="39"/>
                    </a:lnTo>
                    <a:lnTo>
                      <a:pt x="122" y="37"/>
                    </a:lnTo>
                    <a:lnTo>
                      <a:pt x="126" y="33"/>
                    </a:lnTo>
                    <a:lnTo>
                      <a:pt x="132" y="30"/>
                    </a:lnTo>
                    <a:lnTo>
                      <a:pt x="139" y="27"/>
                    </a:lnTo>
                    <a:lnTo>
                      <a:pt x="146" y="25"/>
                    </a:lnTo>
                    <a:lnTo>
                      <a:pt x="153" y="21"/>
                    </a:lnTo>
                    <a:lnTo>
                      <a:pt x="160" y="19"/>
                    </a:lnTo>
                    <a:lnTo>
                      <a:pt x="165" y="17"/>
                    </a:lnTo>
                    <a:lnTo>
                      <a:pt x="168" y="16"/>
                    </a:lnTo>
                    <a:lnTo>
                      <a:pt x="173" y="14"/>
                    </a:lnTo>
                    <a:lnTo>
                      <a:pt x="177" y="14"/>
                    </a:lnTo>
                    <a:lnTo>
                      <a:pt x="180" y="14"/>
                    </a:lnTo>
                    <a:lnTo>
                      <a:pt x="185" y="14"/>
                    </a:lnTo>
                    <a:lnTo>
                      <a:pt x="188" y="14"/>
                    </a:lnTo>
                    <a:lnTo>
                      <a:pt x="192" y="14"/>
                    </a:lnTo>
                    <a:lnTo>
                      <a:pt x="197" y="14"/>
                    </a:lnTo>
                    <a:lnTo>
                      <a:pt x="201" y="17"/>
                    </a:lnTo>
                    <a:lnTo>
                      <a:pt x="205" y="18"/>
                    </a:lnTo>
                    <a:lnTo>
                      <a:pt x="209" y="20"/>
                    </a:lnTo>
                    <a:lnTo>
                      <a:pt x="215" y="22"/>
                    </a:lnTo>
                    <a:lnTo>
                      <a:pt x="222" y="24"/>
                    </a:lnTo>
                    <a:lnTo>
                      <a:pt x="227" y="25"/>
                    </a:lnTo>
                    <a:lnTo>
                      <a:pt x="230" y="26"/>
                    </a:lnTo>
                    <a:lnTo>
                      <a:pt x="235" y="27"/>
                    </a:lnTo>
                    <a:lnTo>
                      <a:pt x="239" y="28"/>
                    </a:lnTo>
                    <a:lnTo>
                      <a:pt x="246" y="29"/>
                    </a:lnTo>
                    <a:lnTo>
                      <a:pt x="254" y="30"/>
                    </a:lnTo>
                    <a:lnTo>
                      <a:pt x="257" y="30"/>
                    </a:lnTo>
                    <a:lnTo>
                      <a:pt x="262" y="30"/>
                    </a:lnTo>
                    <a:lnTo>
                      <a:pt x="267" y="30"/>
                    </a:lnTo>
                    <a:lnTo>
                      <a:pt x="271" y="30"/>
                    </a:lnTo>
                    <a:lnTo>
                      <a:pt x="278" y="29"/>
                    </a:lnTo>
                    <a:lnTo>
                      <a:pt x="286" y="28"/>
                    </a:lnTo>
                    <a:lnTo>
                      <a:pt x="290" y="27"/>
                    </a:lnTo>
                    <a:lnTo>
                      <a:pt x="294" y="27"/>
                    </a:lnTo>
                    <a:lnTo>
                      <a:pt x="299" y="26"/>
                    </a:lnTo>
                    <a:lnTo>
                      <a:pt x="303" y="25"/>
                    </a:lnTo>
                    <a:lnTo>
                      <a:pt x="306" y="24"/>
                    </a:lnTo>
                    <a:lnTo>
                      <a:pt x="311" y="22"/>
                    </a:lnTo>
                    <a:lnTo>
                      <a:pt x="314" y="21"/>
                    </a:lnTo>
                    <a:lnTo>
                      <a:pt x="318" y="20"/>
                    </a:lnTo>
                    <a:lnTo>
                      <a:pt x="323" y="18"/>
                    </a:lnTo>
                    <a:lnTo>
                      <a:pt x="327" y="18"/>
                    </a:lnTo>
                    <a:lnTo>
                      <a:pt x="331" y="14"/>
                    </a:lnTo>
                    <a:lnTo>
                      <a:pt x="335" y="14"/>
                    </a:lnTo>
                    <a:lnTo>
                      <a:pt x="339" y="12"/>
                    </a:lnTo>
                    <a:lnTo>
                      <a:pt x="342" y="9"/>
                    </a:lnTo>
                    <a:lnTo>
                      <a:pt x="346" y="8"/>
                    </a:lnTo>
                    <a:lnTo>
                      <a:pt x="350" y="7"/>
                    </a:lnTo>
                    <a:lnTo>
                      <a:pt x="358" y="4"/>
                    </a:lnTo>
                    <a:lnTo>
                      <a:pt x="366" y="3"/>
                    </a:lnTo>
                    <a:lnTo>
                      <a:pt x="373" y="1"/>
                    </a:lnTo>
                    <a:lnTo>
                      <a:pt x="380" y="1"/>
                    </a:lnTo>
                    <a:lnTo>
                      <a:pt x="387" y="0"/>
                    </a:lnTo>
                    <a:lnTo>
                      <a:pt x="394" y="1"/>
                    </a:lnTo>
                    <a:lnTo>
                      <a:pt x="399" y="1"/>
                    </a:lnTo>
                    <a:lnTo>
                      <a:pt x="404" y="2"/>
                    </a:lnTo>
                    <a:lnTo>
                      <a:pt x="408" y="4"/>
                    </a:lnTo>
                    <a:lnTo>
                      <a:pt x="412" y="7"/>
                    </a:lnTo>
                    <a:lnTo>
                      <a:pt x="416" y="9"/>
                    </a:lnTo>
                    <a:lnTo>
                      <a:pt x="419" y="12"/>
                    </a:lnTo>
                    <a:lnTo>
                      <a:pt x="420" y="14"/>
                    </a:lnTo>
                    <a:lnTo>
                      <a:pt x="421" y="20"/>
                    </a:lnTo>
                    <a:lnTo>
                      <a:pt x="419" y="27"/>
                    </a:lnTo>
                    <a:lnTo>
                      <a:pt x="417" y="34"/>
                    </a:lnTo>
                    <a:lnTo>
                      <a:pt x="415" y="39"/>
                    </a:lnTo>
                    <a:lnTo>
                      <a:pt x="413" y="43"/>
                    </a:lnTo>
                    <a:lnTo>
                      <a:pt x="411" y="49"/>
                    </a:lnTo>
                    <a:lnTo>
                      <a:pt x="411" y="55"/>
                    </a:lnTo>
                    <a:lnTo>
                      <a:pt x="409" y="60"/>
                    </a:lnTo>
                    <a:lnTo>
                      <a:pt x="409" y="66"/>
                    </a:lnTo>
                    <a:lnTo>
                      <a:pt x="408" y="72"/>
                    </a:lnTo>
                    <a:lnTo>
                      <a:pt x="409" y="81"/>
                    </a:lnTo>
                    <a:lnTo>
                      <a:pt x="409" y="84"/>
                    </a:lnTo>
                    <a:lnTo>
                      <a:pt x="409" y="88"/>
                    </a:lnTo>
                    <a:lnTo>
                      <a:pt x="409" y="92"/>
                    </a:lnTo>
                    <a:lnTo>
                      <a:pt x="411" y="97"/>
                    </a:lnTo>
                    <a:lnTo>
                      <a:pt x="411" y="101"/>
                    </a:lnTo>
                    <a:lnTo>
                      <a:pt x="413" y="106"/>
                    </a:lnTo>
                    <a:lnTo>
                      <a:pt x="415" y="112"/>
                    </a:lnTo>
                    <a:lnTo>
                      <a:pt x="417" y="117"/>
                    </a:lnTo>
                    <a:lnTo>
                      <a:pt x="418" y="121"/>
                    </a:lnTo>
                    <a:lnTo>
                      <a:pt x="420" y="126"/>
                    </a:lnTo>
                    <a:lnTo>
                      <a:pt x="421" y="131"/>
                    </a:lnTo>
                    <a:lnTo>
                      <a:pt x="423" y="135"/>
                    </a:lnTo>
                    <a:lnTo>
                      <a:pt x="424" y="141"/>
                    </a:lnTo>
                    <a:lnTo>
                      <a:pt x="426" y="145"/>
                    </a:lnTo>
                    <a:lnTo>
                      <a:pt x="427" y="149"/>
                    </a:lnTo>
                    <a:lnTo>
                      <a:pt x="429" y="153"/>
                    </a:lnTo>
                    <a:lnTo>
                      <a:pt x="431" y="160"/>
                    </a:lnTo>
                    <a:lnTo>
                      <a:pt x="433" y="168"/>
                    </a:lnTo>
                    <a:lnTo>
                      <a:pt x="434" y="176"/>
                    </a:lnTo>
                    <a:lnTo>
                      <a:pt x="436" y="183"/>
                    </a:lnTo>
                    <a:lnTo>
                      <a:pt x="436" y="188"/>
                    </a:lnTo>
                    <a:lnTo>
                      <a:pt x="437" y="193"/>
                    </a:lnTo>
                    <a:lnTo>
                      <a:pt x="436" y="198"/>
                    </a:lnTo>
                    <a:lnTo>
                      <a:pt x="436" y="204"/>
                    </a:lnTo>
                    <a:lnTo>
                      <a:pt x="434" y="208"/>
                    </a:lnTo>
                    <a:lnTo>
                      <a:pt x="432" y="213"/>
                    </a:lnTo>
                    <a:lnTo>
                      <a:pt x="429" y="216"/>
                    </a:lnTo>
                    <a:lnTo>
                      <a:pt x="426" y="220"/>
                    </a:lnTo>
                    <a:lnTo>
                      <a:pt x="421" y="222"/>
                    </a:lnTo>
                    <a:lnTo>
                      <a:pt x="417" y="224"/>
                    </a:lnTo>
                    <a:lnTo>
                      <a:pt x="412" y="226"/>
                    </a:lnTo>
                    <a:lnTo>
                      <a:pt x="409" y="229"/>
                    </a:lnTo>
                    <a:lnTo>
                      <a:pt x="404" y="229"/>
                    </a:lnTo>
                    <a:lnTo>
                      <a:pt x="401" y="231"/>
                    </a:lnTo>
                    <a:lnTo>
                      <a:pt x="397" y="233"/>
                    </a:lnTo>
                    <a:lnTo>
                      <a:pt x="393" y="235"/>
                    </a:lnTo>
                    <a:lnTo>
                      <a:pt x="388" y="235"/>
                    </a:lnTo>
                    <a:lnTo>
                      <a:pt x="384" y="235"/>
                    </a:lnTo>
                    <a:lnTo>
                      <a:pt x="377" y="236"/>
                    </a:lnTo>
                    <a:lnTo>
                      <a:pt x="372" y="237"/>
                    </a:lnTo>
                    <a:lnTo>
                      <a:pt x="365" y="237"/>
                    </a:lnTo>
                    <a:lnTo>
                      <a:pt x="359" y="237"/>
                    </a:lnTo>
                    <a:lnTo>
                      <a:pt x="355" y="237"/>
                    </a:lnTo>
                    <a:lnTo>
                      <a:pt x="351" y="238"/>
                    </a:lnTo>
                    <a:lnTo>
                      <a:pt x="347" y="238"/>
                    </a:lnTo>
                    <a:lnTo>
                      <a:pt x="343" y="239"/>
                    </a:lnTo>
                    <a:lnTo>
                      <a:pt x="338" y="239"/>
                    </a:lnTo>
                    <a:lnTo>
                      <a:pt x="334" y="239"/>
                    </a:lnTo>
                    <a:lnTo>
                      <a:pt x="331" y="239"/>
                    </a:lnTo>
                    <a:lnTo>
                      <a:pt x="327" y="240"/>
                    </a:lnTo>
                    <a:lnTo>
                      <a:pt x="319" y="240"/>
                    </a:lnTo>
                    <a:lnTo>
                      <a:pt x="313" y="242"/>
                    </a:lnTo>
                    <a:lnTo>
                      <a:pt x="307" y="244"/>
                    </a:lnTo>
                    <a:lnTo>
                      <a:pt x="302" y="246"/>
                    </a:lnTo>
                    <a:lnTo>
                      <a:pt x="297" y="248"/>
                    </a:lnTo>
                    <a:lnTo>
                      <a:pt x="293" y="250"/>
                    </a:lnTo>
                    <a:lnTo>
                      <a:pt x="286" y="252"/>
                    </a:lnTo>
                    <a:lnTo>
                      <a:pt x="281" y="254"/>
                    </a:lnTo>
                    <a:lnTo>
                      <a:pt x="274" y="256"/>
                    </a:lnTo>
                    <a:lnTo>
                      <a:pt x="268" y="258"/>
                    </a:lnTo>
                    <a:lnTo>
                      <a:pt x="264" y="258"/>
                    </a:lnTo>
                    <a:lnTo>
                      <a:pt x="260" y="259"/>
                    </a:lnTo>
                    <a:lnTo>
                      <a:pt x="255" y="259"/>
                    </a:lnTo>
                    <a:lnTo>
                      <a:pt x="251" y="261"/>
                    </a:lnTo>
                    <a:lnTo>
                      <a:pt x="247" y="261"/>
                    </a:lnTo>
                    <a:lnTo>
                      <a:pt x="242" y="262"/>
                    </a:lnTo>
                    <a:lnTo>
                      <a:pt x="237" y="262"/>
                    </a:lnTo>
                    <a:lnTo>
                      <a:pt x="232" y="265"/>
                    </a:lnTo>
                    <a:lnTo>
                      <a:pt x="224" y="265"/>
                    </a:lnTo>
                    <a:lnTo>
                      <a:pt x="219" y="265"/>
                    </a:lnTo>
                    <a:lnTo>
                      <a:pt x="214" y="265"/>
                    </a:lnTo>
                    <a:lnTo>
                      <a:pt x="209" y="265"/>
                    </a:lnTo>
                    <a:lnTo>
                      <a:pt x="204" y="265"/>
                    </a:lnTo>
                    <a:lnTo>
                      <a:pt x="199" y="265"/>
                    </a:lnTo>
                    <a:lnTo>
                      <a:pt x="194" y="265"/>
                    </a:lnTo>
                    <a:lnTo>
                      <a:pt x="190" y="266"/>
                    </a:lnTo>
                    <a:lnTo>
                      <a:pt x="185" y="266"/>
                    </a:lnTo>
                    <a:lnTo>
                      <a:pt x="180" y="266"/>
                    </a:lnTo>
                    <a:lnTo>
                      <a:pt x="176" y="266"/>
                    </a:lnTo>
                    <a:lnTo>
                      <a:pt x="173" y="266"/>
                    </a:lnTo>
                    <a:lnTo>
                      <a:pt x="165" y="266"/>
                    </a:lnTo>
                    <a:lnTo>
                      <a:pt x="157" y="266"/>
                    </a:lnTo>
                    <a:lnTo>
                      <a:pt x="149" y="266"/>
                    </a:lnTo>
                    <a:lnTo>
                      <a:pt x="143" y="266"/>
                    </a:lnTo>
                    <a:lnTo>
                      <a:pt x="136" y="266"/>
                    </a:lnTo>
                    <a:lnTo>
                      <a:pt x="128" y="266"/>
                    </a:lnTo>
                    <a:lnTo>
                      <a:pt x="121" y="266"/>
                    </a:lnTo>
                    <a:lnTo>
                      <a:pt x="114" y="266"/>
                    </a:lnTo>
                    <a:lnTo>
                      <a:pt x="107" y="266"/>
                    </a:lnTo>
                    <a:lnTo>
                      <a:pt x="100" y="266"/>
                    </a:lnTo>
                    <a:lnTo>
                      <a:pt x="96" y="266"/>
                    </a:lnTo>
                    <a:lnTo>
                      <a:pt x="92" y="266"/>
                    </a:lnTo>
                    <a:lnTo>
                      <a:pt x="88" y="266"/>
                    </a:lnTo>
                    <a:lnTo>
                      <a:pt x="84" y="267"/>
                    </a:lnTo>
                    <a:lnTo>
                      <a:pt x="80" y="267"/>
                    </a:lnTo>
                    <a:lnTo>
                      <a:pt x="77" y="267"/>
                    </a:lnTo>
                    <a:lnTo>
                      <a:pt x="72" y="268"/>
                    </a:lnTo>
                    <a:lnTo>
                      <a:pt x="68" y="270"/>
                    </a:lnTo>
                    <a:lnTo>
                      <a:pt x="60" y="272"/>
                    </a:lnTo>
                    <a:lnTo>
                      <a:pt x="53" y="274"/>
                    </a:lnTo>
                    <a:lnTo>
                      <a:pt x="46" y="276"/>
                    </a:lnTo>
                    <a:lnTo>
                      <a:pt x="40" y="278"/>
                    </a:lnTo>
                    <a:lnTo>
                      <a:pt x="32" y="279"/>
                    </a:lnTo>
                    <a:lnTo>
                      <a:pt x="26" y="281"/>
                    </a:lnTo>
                    <a:lnTo>
                      <a:pt x="20" y="281"/>
                    </a:lnTo>
                    <a:lnTo>
                      <a:pt x="16" y="282"/>
                    </a:lnTo>
                    <a:lnTo>
                      <a:pt x="11" y="281"/>
                    </a:lnTo>
                    <a:lnTo>
                      <a:pt x="6" y="280"/>
                    </a:lnTo>
                    <a:lnTo>
                      <a:pt x="4" y="278"/>
                    </a:lnTo>
                    <a:lnTo>
                      <a:pt x="3" y="275"/>
                    </a:lnTo>
                    <a:lnTo>
                      <a:pt x="0" y="270"/>
                    </a:lnTo>
                    <a:lnTo>
                      <a:pt x="0" y="266"/>
                    </a:lnTo>
                    <a:lnTo>
                      <a:pt x="0" y="261"/>
                    </a:lnTo>
                    <a:lnTo>
                      <a:pt x="0" y="257"/>
                    </a:lnTo>
                    <a:lnTo>
                      <a:pt x="0" y="252"/>
                    </a:lnTo>
                    <a:lnTo>
                      <a:pt x="0" y="247"/>
                    </a:lnTo>
                    <a:lnTo>
                      <a:pt x="1" y="243"/>
                    </a:lnTo>
                    <a:lnTo>
                      <a:pt x="3" y="239"/>
                    </a:lnTo>
                    <a:lnTo>
                      <a:pt x="3" y="235"/>
                    </a:lnTo>
                    <a:lnTo>
                      <a:pt x="4" y="230"/>
                    </a:lnTo>
                    <a:lnTo>
                      <a:pt x="5" y="227"/>
                    </a:lnTo>
                    <a:lnTo>
                      <a:pt x="6" y="225"/>
                    </a:lnTo>
                    <a:lnTo>
                      <a:pt x="8" y="220"/>
                    </a:lnTo>
                    <a:lnTo>
                      <a:pt x="9" y="220"/>
                    </a:lnTo>
                    <a:lnTo>
                      <a:pt x="152" y="130"/>
                    </a:lnTo>
                    <a:lnTo>
                      <a:pt x="114" y="43"/>
                    </a:lnTo>
                    <a:lnTo>
                      <a:pt x="114" y="43"/>
                    </a:lnTo>
                    <a:close/>
                  </a:path>
                </a:pathLst>
              </a:custGeom>
              <a:solidFill>
                <a:srgbClr val="E8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85" name="Freeform 93"/>
              <p:cNvSpPr>
                <a:spLocks/>
              </p:cNvSpPr>
              <p:nvPr/>
            </p:nvSpPr>
            <p:spPr bwMode="auto">
              <a:xfrm>
                <a:off x="7489840" y="6078538"/>
                <a:ext cx="123825" cy="130175"/>
              </a:xfrm>
              <a:custGeom>
                <a:avLst/>
                <a:gdLst/>
                <a:ahLst/>
                <a:cxnLst>
                  <a:cxn ang="0">
                    <a:pos x="0" y="59"/>
                  </a:cxn>
                  <a:cxn ang="0">
                    <a:pos x="1" y="60"/>
                  </a:cxn>
                  <a:cxn ang="0">
                    <a:pos x="6" y="63"/>
                  </a:cxn>
                  <a:cxn ang="0">
                    <a:pos x="9" y="67"/>
                  </a:cxn>
                  <a:cxn ang="0">
                    <a:pos x="13" y="72"/>
                  </a:cxn>
                  <a:cxn ang="0">
                    <a:pos x="17" y="75"/>
                  </a:cxn>
                  <a:cxn ang="0">
                    <a:pos x="19" y="78"/>
                  </a:cxn>
                  <a:cxn ang="0">
                    <a:pos x="21" y="82"/>
                  </a:cxn>
                  <a:cxn ang="0">
                    <a:pos x="24" y="88"/>
                  </a:cxn>
                  <a:cxn ang="0">
                    <a:pos x="26" y="93"/>
                  </a:cxn>
                  <a:cxn ang="0">
                    <a:pos x="28" y="98"/>
                  </a:cxn>
                  <a:cxn ang="0">
                    <a:pos x="30" y="103"/>
                  </a:cxn>
                  <a:cxn ang="0">
                    <a:pos x="32" y="108"/>
                  </a:cxn>
                  <a:cxn ang="0">
                    <a:pos x="33" y="113"/>
                  </a:cxn>
                  <a:cxn ang="0">
                    <a:pos x="36" y="120"/>
                  </a:cxn>
                  <a:cxn ang="0">
                    <a:pos x="38" y="125"/>
                  </a:cxn>
                  <a:cxn ang="0">
                    <a:pos x="41" y="130"/>
                  </a:cxn>
                  <a:cxn ang="0">
                    <a:pos x="43" y="135"/>
                  </a:cxn>
                  <a:cxn ang="0">
                    <a:pos x="47" y="140"/>
                  </a:cxn>
                  <a:cxn ang="0">
                    <a:pos x="51" y="144"/>
                  </a:cxn>
                  <a:cxn ang="0">
                    <a:pos x="55" y="150"/>
                  </a:cxn>
                  <a:cxn ang="0">
                    <a:pos x="59" y="154"/>
                  </a:cxn>
                  <a:cxn ang="0">
                    <a:pos x="65" y="157"/>
                  </a:cxn>
                  <a:cxn ang="0">
                    <a:pos x="70" y="160"/>
                  </a:cxn>
                  <a:cxn ang="0">
                    <a:pos x="79" y="164"/>
                  </a:cxn>
                  <a:cxn ang="0">
                    <a:pos x="86" y="164"/>
                  </a:cxn>
                  <a:cxn ang="0">
                    <a:pos x="93" y="163"/>
                  </a:cxn>
                  <a:cxn ang="0">
                    <a:pos x="96" y="161"/>
                  </a:cxn>
                  <a:cxn ang="0">
                    <a:pos x="100" y="159"/>
                  </a:cxn>
                  <a:cxn ang="0">
                    <a:pos x="103" y="157"/>
                  </a:cxn>
                  <a:cxn ang="0">
                    <a:pos x="107" y="155"/>
                  </a:cxn>
                  <a:cxn ang="0">
                    <a:pos x="111" y="152"/>
                  </a:cxn>
                  <a:cxn ang="0">
                    <a:pos x="114" y="148"/>
                  </a:cxn>
                  <a:cxn ang="0">
                    <a:pos x="117" y="144"/>
                  </a:cxn>
                  <a:cxn ang="0">
                    <a:pos x="120" y="141"/>
                  </a:cxn>
                  <a:cxn ang="0">
                    <a:pos x="123" y="137"/>
                  </a:cxn>
                  <a:cxn ang="0">
                    <a:pos x="126" y="133"/>
                  </a:cxn>
                  <a:cxn ang="0">
                    <a:pos x="129" y="129"/>
                  </a:cxn>
                  <a:cxn ang="0">
                    <a:pos x="132" y="125"/>
                  </a:cxn>
                  <a:cxn ang="0">
                    <a:pos x="134" y="120"/>
                  </a:cxn>
                  <a:cxn ang="0">
                    <a:pos x="137" y="115"/>
                  </a:cxn>
                  <a:cxn ang="0">
                    <a:pos x="139" y="111"/>
                  </a:cxn>
                  <a:cxn ang="0">
                    <a:pos x="142" y="107"/>
                  </a:cxn>
                  <a:cxn ang="0">
                    <a:pos x="144" y="103"/>
                  </a:cxn>
                  <a:cxn ang="0">
                    <a:pos x="146" y="99"/>
                  </a:cxn>
                  <a:cxn ang="0">
                    <a:pos x="148" y="95"/>
                  </a:cxn>
                  <a:cxn ang="0">
                    <a:pos x="150" y="93"/>
                  </a:cxn>
                  <a:cxn ang="0">
                    <a:pos x="152" y="85"/>
                  </a:cxn>
                  <a:cxn ang="0">
                    <a:pos x="154" y="80"/>
                  </a:cxn>
                  <a:cxn ang="0">
                    <a:pos x="156" y="77"/>
                  </a:cxn>
                  <a:cxn ang="0">
                    <a:pos x="156" y="77"/>
                  </a:cxn>
                  <a:cxn ang="0">
                    <a:pos x="153" y="0"/>
                  </a:cxn>
                  <a:cxn ang="0">
                    <a:pos x="0" y="59"/>
                  </a:cxn>
                  <a:cxn ang="0">
                    <a:pos x="0" y="59"/>
                  </a:cxn>
                </a:cxnLst>
                <a:rect l="0" t="0" r="r" b="b"/>
                <a:pathLst>
                  <a:path w="156" h="164">
                    <a:moveTo>
                      <a:pt x="0" y="59"/>
                    </a:moveTo>
                    <a:lnTo>
                      <a:pt x="1" y="60"/>
                    </a:lnTo>
                    <a:lnTo>
                      <a:pt x="6" y="63"/>
                    </a:lnTo>
                    <a:lnTo>
                      <a:pt x="9" y="67"/>
                    </a:lnTo>
                    <a:lnTo>
                      <a:pt x="13" y="72"/>
                    </a:lnTo>
                    <a:lnTo>
                      <a:pt x="17" y="75"/>
                    </a:lnTo>
                    <a:lnTo>
                      <a:pt x="19" y="78"/>
                    </a:lnTo>
                    <a:lnTo>
                      <a:pt x="21" y="82"/>
                    </a:lnTo>
                    <a:lnTo>
                      <a:pt x="24" y="88"/>
                    </a:lnTo>
                    <a:lnTo>
                      <a:pt x="26" y="93"/>
                    </a:lnTo>
                    <a:lnTo>
                      <a:pt x="28" y="98"/>
                    </a:lnTo>
                    <a:lnTo>
                      <a:pt x="30" y="103"/>
                    </a:lnTo>
                    <a:lnTo>
                      <a:pt x="32" y="108"/>
                    </a:lnTo>
                    <a:lnTo>
                      <a:pt x="33" y="113"/>
                    </a:lnTo>
                    <a:lnTo>
                      <a:pt x="36" y="120"/>
                    </a:lnTo>
                    <a:lnTo>
                      <a:pt x="38" y="125"/>
                    </a:lnTo>
                    <a:lnTo>
                      <a:pt x="41" y="130"/>
                    </a:lnTo>
                    <a:lnTo>
                      <a:pt x="43" y="135"/>
                    </a:lnTo>
                    <a:lnTo>
                      <a:pt x="47" y="140"/>
                    </a:lnTo>
                    <a:lnTo>
                      <a:pt x="51" y="144"/>
                    </a:lnTo>
                    <a:lnTo>
                      <a:pt x="55" y="150"/>
                    </a:lnTo>
                    <a:lnTo>
                      <a:pt x="59" y="154"/>
                    </a:lnTo>
                    <a:lnTo>
                      <a:pt x="65" y="157"/>
                    </a:lnTo>
                    <a:lnTo>
                      <a:pt x="70" y="160"/>
                    </a:lnTo>
                    <a:lnTo>
                      <a:pt x="79" y="164"/>
                    </a:lnTo>
                    <a:lnTo>
                      <a:pt x="86" y="164"/>
                    </a:lnTo>
                    <a:lnTo>
                      <a:pt x="93" y="163"/>
                    </a:lnTo>
                    <a:lnTo>
                      <a:pt x="96" y="161"/>
                    </a:lnTo>
                    <a:lnTo>
                      <a:pt x="100" y="159"/>
                    </a:lnTo>
                    <a:lnTo>
                      <a:pt x="103" y="157"/>
                    </a:lnTo>
                    <a:lnTo>
                      <a:pt x="107" y="155"/>
                    </a:lnTo>
                    <a:lnTo>
                      <a:pt x="111" y="152"/>
                    </a:lnTo>
                    <a:lnTo>
                      <a:pt x="114" y="148"/>
                    </a:lnTo>
                    <a:lnTo>
                      <a:pt x="117" y="144"/>
                    </a:lnTo>
                    <a:lnTo>
                      <a:pt x="120" y="141"/>
                    </a:lnTo>
                    <a:lnTo>
                      <a:pt x="123" y="137"/>
                    </a:lnTo>
                    <a:lnTo>
                      <a:pt x="126" y="133"/>
                    </a:lnTo>
                    <a:lnTo>
                      <a:pt x="129" y="129"/>
                    </a:lnTo>
                    <a:lnTo>
                      <a:pt x="132" y="125"/>
                    </a:lnTo>
                    <a:lnTo>
                      <a:pt x="134" y="120"/>
                    </a:lnTo>
                    <a:lnTo>
                      <a:pt x="137" y="115"/>
                    </a:lnTo>
                    <a:lnTo>
                      <a:pt x="139" y="111"/>
                    </a:lnTo>
                    <a:lnTo>
                      <a:pt x="142" y="107"/>
                    </a:lnTo>
                    <a:lnTo>
                      <a:pt x="144" y="103"/>
                    </a:lnTo>
                    <a:lnTo>
                      <a:pt x="146" y="99"/>
                    </a:lnTo>
                    <a:lnTo>
                      <a:pt x="148" y="95"/>
                    </a:lnTo>
                    <a:lnTo>
                      <a:pt x="150" y="93"/>
                    </a:lnTo>
                    <a:lnTo>
                      <a:pt x="152" y="85"/>
                    </a:lnTo>
                    <a:lnTo>
                      <a:pt x="154" y="80"/>
                    </a:lnTo>
                    <a:lnTo>
                      <a:pt x="156" y="77"/>
                    </a:lnTo>
                    <a:lnTo>
                      <a:pt x="156" y="77"/>
                    </a:lnTo>
                    <a:lnTo>
                      <a:pt x="153" y="0"/>
                    </a:lnTo>
                    <a:lnTo>
                      <a:pt x="0" y="59"/>
                    </a:lnTo>
                    <a:lnTo>
                      <a:pt x="0" y="59"/>
                    </a:lnTo>
                    <a:close/>
                  </a:path>
                </a:pathLst>
              </a:custGeom>
              <a:solidFill>
                <a:srgbClr val="E8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86" name="Freeform 94"/>
              <p:cNvSpPr>
                <a:spLocks/>
              </p:cNvSpPr>
              <p:nvPr/>
            </p:nvSpPr>
            <p:spPr bwMode="auto">
              <a:xfrm>
                <a:off x="7756540" y="6335713"/>
                <a:ext cx="187325" cy="171450"/>
              </a:xfrm>
              <a:custGeom>
                <a:avLst/>
                <a:gdLst/>
                <a:ahLst/>
                <a:cxnLst>
                  <a:cxn ang="0">
                    <a:pos x="0" y="2"/>
                  </a:cxn>
                  <a:cxn ang="0">
                    <a:pos x="2" y="9"/>
                  </a:cxn>
                  <a:cxn ang="0">
                    <a:pos x="4" y="18"/>
                  </a:cxn>
                  <a:cxn ang="0">
                    <a:pos x="5" y="29"/>
                  </a:cxn>
                  <a:cxn ang="0">
                    <a:pos x="7" y="42"/>
                  </a:cxn>
                  <a:cxn ang="0">
                    <a:pos x="7" y="58"/>
                  </a:cxn>
                  <a:cxn ang="0">
                    <a:pos x="7" y="70"/>
                  </a:cxn>
                  <a:cxn ang="0">
                    <a:pos x="7" y="79"/>
                  </a:cxn>
                  <a:cxn ang="0">
                    <a:pos x="6" y="87"/>
                  </a:cxn>
                  <a:cxn ang="0">
                    <a:pos x="5" y="95"/>
                  </a:cxn>
                  <a:cxn ang="0">
                    <a:pos x="5" y="103"/>
                  </a:cxn>
                  <a:cxn ang="0">
                    <a:pos x="5" y="111"/>
                  </a:cxn>
                  <a:cxn ang="0">
                    <a:pos x="7" y="123"/>
                  </a:cxn>
                  <a:cxn ang="0">
                    <a:pos x="10" y="139"/>
                  </a:cxn>
                  <a:cxn ang="0">
                    <a:pos x="14" y="153"/>
                  </a:cxn>
                  <a:cxn ang="0">
                    <a:pos x="18" y="165"/>
                  </a:cxn>
                  <a:cxn ang="0">
                    <a:pos x="24" y="179"/>
                  </a:cxn>
                  <a:cxn ang="0">
                    <a:pos x="28" y="191"/>
                  </a:cxn>
                  <a:cxn ang="0">
                    <a:pos x="32" y="203"/>
                  </a:cxn>
                  <a:cxn ang="0">
                    <a:pos x="40" y="210"/>
                  </a:cxn>
                  <a:cxn ang="0">
                    <a:pos x="52" y="215"/>
                  </a:cxn>
                  <a:cxn ang="0">
                    <a:pos x="64" y="215"/>
                  </a:cxn>
                  <a:cxn ang="0">
                    <a:pos x="73" y="215"/>
                  </a:cxn>
                  <a:cxn ang="0">
                    <a:pos x="80" y="215"/>
                  </a:cxn>
                  <a:cxn ang="0">
                    <a:pos x="90" y="214"/>
                  </a:cxn>
                  <a:cxn ang="0">
                    <a:pos x="98" y="212"/>
                  </a:cxn>
                  <a:cxn ang="0">
                    <a:pos x="107" y="211"/>
                  </a:cxn>
                  <a:cxn ang="0">
                    <a:pos x="118" y="209"/>
                  </a:cxn>
                  <a:cxn ang="0">
                    <a:pos x="126" y="207"/>
                  </a:cxn>
                  <a:cxn ang="0">
                    <a:pos x="135" y="205"/>
                  </a:cxn>
                  <a:cxn ang="0">
                    <a:pos x="144" y="203"/>
                  </a:cxn>
                  <a:cxn ang="0">
                    <a:pos x="157" y="199"/>
                  </a:cxn>
                  <a:cxn ang="0">
                    <a:pos x="172" y="197"/>
                  </a:cxn>
                  <a:cxn ang="0">
                    <a:pos x="186" y="201"/>
                  </a:cxn>
                  <a:cxn ang="0">
                    <a:pos x="196" y="205"/>
                  </a:cxn>
                  <a:cxn ang="0">
                    <a:pos x="206" y="207"/>
                  </a:cxn>
                  <a:cxn ang="0">
                    <a:pos x="215" y="208"/>
                  </a:cxn>
                  <a:cxn ang="0">
                    <a:pos x="221" y="205"/>
                  </a:cxn>
                  <a:cxn ang="0">
                    <a:pos x="228" y="197"/>
                  </a:cxn>
                  <a:cxn ang="0">
                    <a:pos x="231" y="186"/>
                  </a:cxn>
                  <a:cxn ang="0">
                    <a:pos x="233" y="178"/>
                  </a:cxn>
                  <a:cxn ang="0">
                    <a:pos x="235" y="168"/>
                  </a:cxn>
                  <a:cxn ang="0">
                    <a:pos x="236" y="154"/>
                  </a:cxn>
                  <a:cxn ang="0">
                    <a:pos x="235" y="142"/>
                  </a:cxn>
                  <a:cxn ang="0">
                    <a:pos x="234" y="130"/>
                  </a:cxn>
                  <a:cxn ang="0">
                    <a:pos x="232" y="119"/>
                  </a:cxn>
                  <a:cxn ang="0">
                    <a:pos x="230" y="109"/>
                  </a:cxn>
                  <a:cxn ang="0">
                    <a:pos x="227" y="98"/>
                  </a:cxn>
                  <a:cxn ang="0">
                    <a:pos x="192" y="111"/>
                  </a:cxn>
                  <a:cxn ang="0">
                    <a:pos x="0" y="0"/>
                  </a:cxn>
                </a:cxnLst>
                <a:rect l="0" t="0" r="r" b="b"/>
                <a:pathLst>
                  <a:path w="236" h="216">
                    <a:moveTo>
                      <a:pt x="0" y="0"/>
                    </a:moveTo>
                    <a:lnTo>
                      <a:pt x="0" y="2"/>
                    </a:lnTo>
                    <a:lnTo>
                      <a:pt x="1" y="6"/>
                    </a:lnTo>
                    <a:lnTo>
                      <a:pt x="2" y="9"/>
                    </a:lnTo>
                    <a:lnTo>
                      <a:pt x="3" y="14"/>
                    </a:lnTo>
                    <a:lnTo>
                      <a:pt x="4" y="18"/>
                    </a:lnTo>
                    <a:lnTo>
                      <a:pt x="5" y="24"/>
                    </a:lnTo>
                    <a:lnTo>
                      <a:pt x="5" y="29"/>
                    </a:lnTo>
                    <a:lnTo>
                      <a:pt x="6" y="36"/>
                    </a:lnTo>
                    <a:lnTo>
                      <a:pt x="7" y="42"/>
                    </a:lnTo>
                    <a:lnTo>
                      <a:pt x="7" y="51"/>
                    </a:lnTo>
                    <a:lnTo>
                      <a:pt x="7" y="58"/>
                    </a:lnTo>
                    <a:lnTo>
                      <a:pt x="7" y="66"/>
                    </a:lnTo>
                    <a:lnTo>
                      <a:pt x="7" y="70"/>
                    </a:lnTo>
                    <a:lnTo>
                      <a:pt x="7" y="75"/>
                    </a:lnTo>
                    <a:lnTo>
                      <a:pt x="7" y="79"/>
                    </a:lnTo>
                    <a:lnTo>
                      <a:pt x="7" y="84"/>
                    </a:lnTo>
                    <a:lnTo>
                      <a:pt x="6" y="87"/>
                    </a:lnTo>
                    <a:lnTo>
                      <a:pt x="5" y="91"/>
                    </a:lnTo>
                    <a:lnTo>
                      <a:pt x="5" y="95"/>
                    </a:lnTo>
                    <a:lnTo>
                      <a:pt x="5" y="99"/>
                    </a:lnTo>
                    <a:lnTo>
                      <a:pt x="5" y="103"/>
                    </a:lnTo>
                    <a:lnTo>
                      <a:pt x="5" y="108"/>
                    </a:lnTo>
                    <a:lnTo>
                      <a:pt x="5" y="111"/>
                    </a:lnTo>
                    <a:lnTo>
                      <a:pt x="6" y="116"/>
                    </a:lnTo>
                    <a:lnTo>
                      <a:pt x="7" y="123"/>
                    </a:lnTo>
                    <a:lnTo>
                      <a:pt x="8" y="130"/>
                    </a:lnTo>
                    <a:lnTo>
                      <a:pt x="10" y="139"/>
                    </a:lnTo>
                    <a:lnTo>
                      <a:pt x="12" y="146"/>
                    </a:lnTo>
                    <a:lnTo>
                      <a:pt x="14" y="153"/>
                    </a:lnTo>
                    <a:lnTo>
                      <a:pt x="16" y="159"/>
                    </a:lnTo>
                    <a:lnTo>
                      <a:pt x="18" y="165"/>
                    </a:lnTo>
                    <a:lnTo>
                      <a:pt x="21" y="173"/>
                    </a:lnTo>
                    <a:lnTo>
                      <a:pt x="24" y="179"/>
                    </a:lnTo>
                    <a:lnTo>
                      <a:pt x="26" y="185"/>
                    </a:lnTo>
                    <a:lnTo>
                      <a:pt x="28" y="191"/>
                    </a:lnTo>
                    <a:lnTo>
                      <a:pt x="31" y="197"/>
                    </a:lnTo>
                    <a:lnTo>
                      <a:pt x="32" y="203"/>
                    </a:lnTo>
                    <a:lnTo>
                      <a:pt x="36" y="207"/>
                    </a:lnTo>
                    <a:lnTo>
                      <a:pt x="40" y="210"/>
                    </a:lnTo>
                    <a:lnTo>
                      <a:pt x="46" y="213"/>
                    </a:lnTo>
                    <a:lnTo>
                      <a:pt x="52" y="215"/>
                    </a:lnTo>
                    <a:lnTo>
                      <a:pt x="61" y="215"/>
                    </a:lnTo>
                    <a:lnTo>
                      <a:pt x="64" y="215"/>
                    </a:lnTo>
                    <a:lnTo>
                      <a:pt x="68" y="215"/>
                    </a:lnTo>
                    <a:lnTo>
                      <a:pt x="73" y="215"/>
                    </a:lnTo>
                    <a:lnTo>
                      <a:pt x="77" y="216"/>
                    </a:lnTo>
                    <a:lnTo>
                      <a:pt x="80" y="215"/>
                    </a:lnTo>
                    <a:lnTo>
                      <a:pt x="86" y="215"/>
                    </a:lnTo>
                    <a:lnTo>
                      <a:pt x="90" y="214"/>
                    </a:lnTo>
                    <a:lnTo>
                      <a:pt x="94" y="214"/>
                    </a:lnTo>
                    <a:lnTo>
                      <a:pt x="98" y="212"/>
                    </a:lnTo>
                    <a:lnTo>
                      <a:pt x="103" y="212"/>
                    </a:lnTo>
                    <a:lnTo>
                      <a:pt x="107" y="211"/>
                    </a:lnTo>
                    <a:lnTo>
                      <a:pt x="112" y="210"/>
                    </a:lnTo>
                    <a:lnTo>
                      <a:pt x="118" y="209"/>
                    </a:lnTo>
                    <a:lnTo>
                      <a:pt x="122" y="208"/>
                    </a:lnTo>
                    <a:lnTo>
                      <a:pt x="126" y="207"/>
                    </a:lnTo>
                    <a:lnTo>
                      <a:pt x="131" y="206"/>
                    </a:lnTo>
                    <a:lnTo>
                      <a:pt x="135" y="205"/>
                    </a:lnTo>
                    <a:lnTo>
                      <a:pt x="140" y="204"/>
                    </a:lnTo>
                    <a:lnTo>
                      <a:pt x="144" y="203"/>
                    </a:lnTo>
                    <a:lnTo>
                      <a:pt x="150" y="202"/>
                    </a:lnTo>
                    <a:lnTo>
                      <a:pt x="157" y="199"/>
                    </a:lnTo>
                    <a:lnTo>
                      <a:pt x="165" y="197"/>
                    </a:lnTo>
                    <a:lnTo>
                      <a:pt x="172" y="197"/>
                    </a:lnTo>
                    <a:lnTo>
                      <a:pt x="180" y="200"/>
                    </a:lnTo>
                    <a:lnTo>
                      <a:pt x="186" y="201"/>
                    </a:lnTo>
                    <a:lnTo>
                      <a:pt x="191" y="203"/>
                    </a:lnTo>
                    <a:lnTo>
                      <a:pt x="196" y="205"/>
                    </a:lnTo>
                    <a:lnTo>
                      <a:pt x="202" y="207"/>
                    </a:lnTo>
                    <a:lnTo>
                      <a:pt x="206" y="207"/>
                    </a:lnTo>
                    <a:lnTo>
                      <a:pt x="212" y="208"/>
                    </a:lnTo>
                    <a:lnTo>
                      <a:pt x="215" y="208"/>
                    </a:lnTo>
                    <a:lnTo>
                      <a:pt x="219" y="208"/>
                    </a:lnTo>
                    <a:lnTo>
                      <a:pt x="221" y="205"/>
                    </a:lnTo>
                    <a:lnTo>
                      <a:pt x="225" y="203"/>
                    </a:lnTo>
                    <a:lnTo>
                      <a:pt x="228" y="197"/>
                    </a:lnTo>
                    <a:lnTo>
                      <a:pt x="230" y="190"/>
                    </a:lnTo>
                    <a:lnTo>
                      <a:pt x="231" y="186"/>
                    </a:lnTo>
                    <a:lnTo>
                      <a:pt x="232" y="182"/>
                    </a:lnTo>
                    <a:lnTo>
                      <a:pt x="233" y="178"/>
                    </a:lnTo>
                    <a:lnTo>
                      <a:pt x="234" y="175"/>
                    </a:lnTo>
                    <a:lnTo>
                      <a:pt x="235" y="168"/>
                    </a:lnTo>
                    <a:lnTo>
                      <a:pt x="236" y="160"/>
                    </a:lnTo>
                    <a:lnTo>
                      <a:pt x="236" y="154"/>
                    </a:lnTo>
                    <a:lnTo>
                      <a:pt x="236" y="148"/>
                    </a:lnTo>
                    <a:lnTo>
                      <a:pt x="235" y="142"/>
                    </a:lnTo>
                    <a:lnTo>
                      <a:pt x="235" y="137"/>
                    </a:lnTo>
                    <a:lnTo>
                      <a:pt x="234" y="130"/>
                    </a:lnTo>
                    <a:lnTo>
                      <a:pt x="233" y="125"/>
                    </a:lnTo>
                    <a:lnTo>
                      <a:pt x="232" y="119"/>
                    </a:lnTo>
                    <a:lnTo>
                      <a:pt x="231" y="115"/>
                    </a:lnTo>
                    <a:lnTo>
                      <a:pt x="230" y="109"/>
                    </a:lnTo>
                    <a:lnTo>
                      <a:pt x="228" y="103"/>
                    </a:lnTo>
                    <a:lnTo>
                      <a:pt x="227" y="98"/>
                    </a:lnTo>
                    <a:lnTo>
                      <a:pt x="226" y="94"/>
                    </a:lnTo>
                    <a:lnTo>
                      <a:pt x="192" y="111"/>
                    </a:lnTo>
                    <a:lnTo>
                      <a:pt x="0" y="0"/>
                    </a:lnTo>
                    <a:lnTo>
                      <a:pt x="0" y="0"/>
                    </a:lnTo>
                    <a:close/>
                  </a:path>
                </a:pathLst>
              </a:custGeom>
              <a:solidFill>
                <a:srgbClr val="E8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87" name="Freeform 95"/>
              <p:cNvSpPr>
                <a:spLocks/>
              </p:cNvSpPr>
              <p:nvPr/>
            </p:nvSpPr>
            <p:spPr bwMode="auto">
              <a:xfrm>
                <a:off x="7237427" y="5349875"/>
                <a:ext cx="204788" cy="157163"/>
              </a:xfrm>
              <a:custGeom>
                <a:avLst/>
                <a:gdLst/>
                <a:ahLst/>
                <a:cxnLst>
                  <a:cxn ang="0">
                    <a:pos x="3" y="171"/>
                  </a:cxn>
                  <a:cxn ang="0">
                    <a:pos x="0" y="166"/>
                  </a:cxn>
                  <a:cxn ang="0">
                    <a:pos x="0" y="159"/>
                  </a:cxn>
                  <a:cxn ang="0">
                    <a:pos x="1" y="153"/>
                  </a:cxn>
                  <a:cxn ang="0">
                    <a:pos x="6" y="145"/>
                  </a:cxn>
                  <a:cxn ang="0">
                    <a:pos x="13" y="138"/>
                  </a:cxn>
                  <a:cxn ang="0">
                    <a:pos x="18" y="131"/>
                  </a:cxn>
                  <a:cxn ang="0">
                    <a:pos x="26" y="126"/>
                  </a:cxn>
                  <a:cxn ang="0">
                    <a:pos x="32" y="119"/>
                  </a:cxn>
                  <a:cxn ang="0">
                    <a:pos x="40" y="112"/>
                  </a:cxn>
                  <a:cxn ang="0">
                    <a:pos x="48" y="103"/>
                  </a:cxn>
                  <a:cxn ang="0">
                    <a:pos x="56" y="94"/>
                  </a:cxn>
                  <a:cxn ang="0">
                    <a:pos x="62" y="85"/>
                  </a:cxn>
                  <a:cxn ang="0">
                    <a:pos x="65" y="76"/>
                  </a:cxn>
                  <a:cxn ang="0">
                    <a:pos x="68" y="64"/>
                  </a:cxn>
                  <a:cxn ang="0">
                    <a:pos x="70" y="52"/>
                  </a:cxn>
                  <a:cxn ang="0">
                    <a:pos x="71" y="40"/>
                  </a:cxn>
                  <a:cxn ang="0">
                    <a:pos x="72" y="32"/>
                  </a:cxn>
                  <a:cxn ang="0">
                    <a:pos x="76" y="23"/>
                  </a:cxn>
                  <a:cxn ang="0">
                    <a:pos x="85" y="11"/>
                  </a:cxn>
                  <a:cxn ang="0">
                    <a:pos x="95" y="4"/>
                  </a:cxn>
                  <a:cxn ang="0">
                    <a:pos x="106" y="0"/>
                  </a:cxn>
                  <a:cxn ang="0">
                    <a:pos x="117" y="0"/>
                  </a:cxn>
                  <a:cxn ang="0">
                    <a:pos x="126" y="4"/>
                  </a:cxn>
                  <a:cxn ang="0">
                    <a:pos x="134" y="14"/>
                  </a:cxn>
                  <a:cxn ang="0">
                    <a:pos x="138" y="27"/>
                  </a:cxn>
                  <a:cxn ang="0">
                    <a:pos x="147" y="37"/>
                  </a:cxn>
                  <a:cxn ang="0">
                    <a:pos x="158" y="47"/>
                  </a:cxn>
                  <a:cxn ang="0">
                    <a:pos x="171" y="52"/>
                  </a:cxn>
                  <a:cxn ang="0">
                    <a:pos x="186" y="56"/>
                  </a:cxn>
                  <a:cxn ang="0">
                    <a:pos x="200" y="58"/>
                  </a:cxn>
                  <a:cxn ang="0">
                    <a:pos x="213" y="60"/>
                  </a:cxn>
                  <a:cxn ang="0">
                    <a:pos x="222" y="60"/>
                  </a:cxn>
                  <a:cxn ang="0">
                    <a:pos x="232" y="59"/>
                  </a:cxn>
                  <a:cxn ang="0">
                    <a:pos x="243" y="63"/>
                  </a:cxn>
                  <a:cxn ang="0">
                    <a:pos x="251" y="68"/>
                  </a:cxn>
                  <a:cxn ang="0">
                    <a:pos x="255" y="72"/>
                  </a:cxn>
                  <a:cxn ang="0">
                    <a:pos x="104" y="200"/>
                  </a:cxn>
                  <a:cxn ang="0">
                    <a:pos x="5" y="172"/>
                  </a:cxn>
                </a:cxnLst>
                <a:rect l="0" t="0" r="r" b="b"/>
                <a:pathLst>
                  <a:path w="257" h="200">
                    <a:moveTo>
                      <a:pt x="5" y="172"/>
                    </a:moveTo>
                    <a:lnTo>
                      <a:pt x="3" y="171"/>
                    </a:lnTo>
                    <a:lnTo>
                      <a:pt x="2" y="170"/>
                    </a:lnTo>
                    <a:lnTo>
                      <a:pt x="0" y="166"/>
                    </a:lnTo>
                    <a:lnTo>
                      <a:pt x="0" y="163"/>
                    </a:lnTo>
                    <a:lnTo>
                      <a:pt x="0" y="159"/>
                    </a:lnTo>
                    <a:lnTo>
                      <a:pt x="1" y="156"/>
                    </a:lnTo>
                    <a:lnTo>
                      <a:pt x="1" y="153"/>
                    </a:lnTo>
                    <a:lnTo>
                      <a:pt x="4" y="150"/>
                    </a:lnTo>
                    <a:lnTo>
                      <a:pt x="6" y="145"/>
                    </a:lnTo>
                    <a:lnTo>
                      <a:pt x="11" y="141"/>
                    </a:lnTo>
                    <a:lnTo>
                      <a:pt x="13" y="138"/>
                    </a:lnTo>
                    <a:lnTo>
                      <a:pt x="15" y="134"/>
                    </a:lnTo>
                    <a:lnTo>
                      <a:pt x="18" y="131"/>
                    </a:lnTo>
                    <a:lnTo>
                      <a:pt x="23" y="129"/>
                    </a:lnTo>
                    <a:lnTo>
                      <a:pt x="26" y="126"/>
                    </a:lnTo>
                    <a:lnTo>
                      <a:pt x="29" y="123"/>
                    </a:lnTo>
                    <a:lnTo>
                      <a:pt x="32" y="119"/>
                    </a:lnTo>
                    <a:lnTo>
                      <a:pt x="35" y="117"/>
                    </a:lnTo>
                    <a:lnTo>
                      <a:pt x="40" y="112"/>
                    </a:lnTo>
                    <a:lnTo>
                      <a:pt x="45" y="108"/>
                    </a:lnTo>
                    <a:lnTo>
                      <a:pt x="48" y="103"/>
                    </a:lnTo>
                    <a:lnTo>
                      <a:pt x="53" y="99"/>
                    </a:lnTo>
                    <a:lnTo>
                      <a:pt x="56" y="94"/>
                    </a:lnTo>
                    <a:lnTo>
                      <a:pt x="60" y="90"/>
                    </a:lnTo>
                    <a:lnTo>
                      <a:pt x="62" y="85"/>
                    </a:lnTo>
                    <a:lnTo>
                      <a:pt x="64" y="81"/>
                    </a:lnTo>
                    <a:lnTo>
                      <a:pt x="65" y="76"/>
                    </a:lnTo>
                    <a:lnTo>
                      <a:pt x="67" y="70"/>
                    </a:lnTo>
                    <a:lnTo>
                      <a:pt x="68" y="64"/>
                    </a:lnTo>
                    <a:lnTo>
                      <a:pt x="69" y="59"/>
                    </a:lnTo>
                    <a:lnTo>
                      <a:pt x="70" y="52"/>
                    </a:lnTo>
                    <a:lnTo>
                      <a:pt x="71" y="45"/>
                    </a:lnTo>
                    <a:lnTo>
                      <a:pt x="71" y="40"/>
                    </a:lnTo>
                    <a:lnTo>
                      <a:pt x="71" y="36"/>
                    </a:lnTo>
                    <a:lnTo>
                      <a:pt x="72" y="32"/>
                    </a:lnTo>
                    <a:lnTo>
                      <a:pt x="73" y="30"/>
                    </a:lnTo>
                    <a:lnTo>
                      <a:pt x="76" y="23"/>
                    </a:lnTo>
                    <a:lnTo>
                      <a:pt x="80" y="18"/>
                    </a:lnTo>
                    <a:lnTo>
                      <a:pt x="85" y="11"/>
                    </a:lnTo>
                    <a:lnTo>
                      <a:pt x="90" y="7"/>
                    </a:lnTo>
                    <a:lnTo>
                      <a:pt x="95" y="4"/>
                    </a:lnTo>
                    <a:lnTo>
                      <a:pt x="101" y="2"/>
                    </a:lnTo>
                    <a:lnTo>
                      <a:pt x="106" y="0"/>
                    </a:lnTo>
                    <a:lnTo>
                      <a:pt x="111" y="0"/>
                    </a:lnTo>
                    <a:lnTo>
                      <a:pt x="117" y="0"/>
                    </a:lnTo>
                    <a:lnTo>
                      <a:pt x="123" y="2"/>
                    </a:lnTo>
                    <a:lnTo>
                      <a:pt x="126" y="4"/>
                    </a:lnTo>
                    <a:lnTo>
                      <a:pt x="131" y="8"/>
                    </a:lnTo>
                    <a:lnTo>
                      <a:pt x="134" y="14"/>
                    </a:lnTo>
                    <a:lnTo>
                      <a:pt x="137" y="21"/>
                    </a:lnTo>
                    <a:lnTo>
                      <a:pt x="138" y="27"/>
                    </a:lnTo>
                    <a:lnTo>
                      <a:pt x="142" y="33"/>
                    </a:lnTo>
                    <a:lnTo>
                      <a:pt x="147" y="37"/>
                    </a:lnTo>
                    <a:lnTo>
                      <a:pt x="153" y="42"/>
                    </a:lnTo>
                    <a:lnTo>
                      <a:pt x="158" y="47"/>
                    </a:lnTo>
                    <a:lnTo>
                      <a:pt x="164" y="50"/>
                    </a:lnTo>
                    <a:lnTo>
                      <a:pt x="171" y="52"/>
                    </a:lnTo>
                    <a:lnTo>
                      <a:pt x="179" y="55"/>
                    </a:lnTo>
                    <a:lnTo>
                      <a:pt x="186" y="56"/>
                    </a:lnTo>
                    <a:lnTo>
                      <a:pt x="193" y="57"/>
                    </a:lnTo>
                    <a:lnTo>
                      <a:pt x="200" y="58"/>
                    </a:lnTo>
                    <a:lnTo>
                      <a:pt x="208" y="60"/>
                    </a:lnTo>
                    <a:lnTo>
                      <a:pt x="213" y="60"/>
                    </a:lnTo>
                    <a:lnTo>
                      <a:pt x="218" y="60"/>
                    </a:lnTo>
                    <a:lnTo>
                      <a:pt x="222" y="60"/>
                    </a:lnTo>
                    <a:lnTo>
                      <a:pt x="227" y="60"/>
                    </a:lnTo>
                    <a:lnTo>
                      <a:pt x="232" y="59"/>
                    </a:lnTo>
                    <a:lnTo>
                      <a:pt x="237" y="61"/>
                    </a:lnTo>
                    <a:lnTo>
                      <a:pt x="243" y="63"/>
                    </a:lnTo>
                    <a:lnTo>
                      <a:pt x="248" y="66"/>
                    </a:lnTo>
                    <a:lnTo>
                      <a:pt x="251" y="68"/>
                    </a:lnTo>
                    <a:lnTo>
                      <a:pt x="254" y="71"/>
                    </a:lnTo>
                    <a:lnTo>
                      <a:pt x="255" y="72"/>
                    </a:lnTo>
                    <a:lnTo>
                      <a:pt x="257" y="74"/>
                    </a:lnTo>
                    <a:lnTo>
                      <a:pt x="104" y="200"/>
                    </a:lnTo>
                    <a:lnTo>
                      <a:pt x="5" y="172"/>
                    </a:lnTo>
                    <a:lnTo>
                      <a:pt x="5" y="172"/>
                    </a:lnTo>
                    <a:close/>
                  </a:path>
                </a:pathLst>
              </a:custGeom>
              <a:solidFill>
                <a:srgbClr val="E8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88" name="Freeform 96"/>
              <p:cNvSpPr>
                <a:spLocks/>
              </p:cNvSpPr>
              <p:nvPr/>
            </p:nvSpPr>
            <p:spPr bwMode="auto">
              <a:xfrm>
                <a:off x="7483490" y="5497513"/>
                <a:ext cx="368300" cy="371475"/>
              </a:xfrm>
              <a:custGeom>
                <a:avLst/>
                <a:gdLst/>
                <a:ahLst/>
                <a:cxnLst>
                  <a:cxn ang="0">
                    <a:pos x="0" y="209"/>
                  </a:cxn>
                  <a:cxn ang="0">
                    <a:pos x="143" y="88"/>
                  </a:cxn>
                  <a:cxn ang="0">
                    <a:pos x="228" y="0"/>
                  </a:cxn>
                  <a:cxn ang="0">
                    <a:pos x="303" y="92"/>
                  </a:cxn>
                  <a:cxn ang="0">
                    <a:pos x="435" y="298"/>
                  </a:cxn>
                  <a:cxn ang="0">
                    <a:pos x="464" y="337"/>
                  </a:cxn>
                  <a:cxn ang="0">
                    <a:pos x="236" y="454"/>
                  </a:cxn>
                  <a:cxn ang="0">
                    <a:pos x="194" y="468"/>
                  </a:cxn>
                  <a:cxn ang="0">
                    <a:pos x="55" y="281"/>
                  </a:cxn>
                  <a:cxn ang="0">
                    <a:pos x="0" y="209"/>
                  </a:cxn>
                  <a:cxn ang="0">
                    <a:pos x="0" y="209"/>
                  </a:cxn>
                </a:cxnLst>
                <a:rect l="0" t="0" r="r" b="b"/>
                <a:pathLst>
                  <a:path w="464" h="468">
                    <a:moveTo>
                      <a:pt x="0" y="209"/>
                    </a:moveTo>
                    <a:lnTo>
                      <a:pt x="143" y="88"/>
                    </a:lnTo>
                    <a:lnTo>
                      <a:pt x="228" y="0"/>
                    </a:lnTo>
                    <a:lnTo>
                      <a:pt x="303" y="92"/>
                    </a:lnTo>
                    <a:lnTo>
                      <a:pt x="435" y="298"/>
                    </a:lnTo>
                    <a:lnTo>
                      <a:pt x="464" y="337"/>
                    </a:lnTo>
                    <a:lnTo>
                      <a:pt x="236" y="454"/>
                    </a:lnTo>
                    <a:lnTo>
                      <a:pt x="194" y="468"/>
                    </a:lnTo>
                    <a:lnTo>
                      <a:pt x="55" y="281"/>
                    </a:lnTo>
                    <a:lnTo>
                      <a:pt x="0" y="209"/>
                    </a:lnTo>
                    <a:lnTo>
                      <a:pt x="0" y="209"/>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89" name="Freeform 97"/>
              <p:cNvSpPr>
                <a:spLocks/>
              </p:cNvSpPr>
              <p:nvPr/>
            </p:nvSpPr>
            <p:spPr bwMode="auto">
              <a:xfrm>
                <a:off x="7556515" y="6119813"/>
                <a:ext cx="482600" cy="301625"/>
              </a:xfrm>
              <a:custGeom>
                <a:avLst/>
                <a:gdLst/>
                <a:ahLst/>
                <a:cxnLst>
                  <a:cxn ang="0">
                    <a:pos x="396" y="0"/>
                  </a:cxn>
                  <a:cxn ang="0">
                    <a:pos x="478" y="31"/>
                  </a:cxn>
                  <a:cxn ang="0">
                    <a:pos x="608" y="118"/>
                  </a:cxn>
                  <a:cxn ang="0">
                    <a:pos x="548" y="236"/>
                  </a:cxn>
                  <a:cxn ang="0">
                    <a:pos x="446" y="380"/>
                  </a:cxn>
                  <a:cxn ang="0">
                    <a:pos x="175" y="234"/>
                  </a:cxn>
                  <a:cxn ang="0">
                    <a:pos x="0" y="124"/>
                  </a:cxn>
                  <a:cxn ang="0">
                    <a:pos x="66" y="31"/>
                  </a:cxn>
                  <a:cxn ang="0">
                    <a:pos x="76" y="91"/>
                  </a:cxn>
                  <a:cxn ang="0">
                    <a:pos x="175" y="88"/>
                  </a:cxn>
                  <a:cxn ang="0">
                    <a:pos x="389" y="62"/>
                  </a:cxn>
                  <a:cxn ang="0">
                    <a:pos x="396" y="0"/>
                  </a:cxn>
                  <a:cxn ang="0">
                    <a:pos x="396" y="0"/>
                  </a:cxn>
                </a:cxnLst>
                <a:rect l="0" t="0" r="r" b="b"/>
                <a:pathLst>
                  <a:path w="608" h="380">
                    <a:moveTo>
                      <a:pt x="396" y="0"/>
                    </a:moveTo>
                    <a:lnTo>
                      <a:pt x="478" y="31"/>
                    </a:lnTo>
                    <a:lnTo>
                      <a:pt x="608" y="118"/>
                    </a:lnTo>
                    <a:lnTo>
                      <a:pt x="548" y="236"/>
                    </a:lnTo>
                    <a:lnTo>
                      <a:pt x="446" y="380"/>
                    </a:lnTo>
                    <a:lnTo>
                      <a:pt x="175" y="234"/>
                    </a:lnTo>
                    <a:lnTo>
                      <a:pt x="0" y="124"/>
                    </a:lnTo>
                    <a:lnTo>
                      <a:pt x="66" y="31"/>
                    </a:lnTo>
                    <a:lnTo>
                      <a:pt x="76" y="91"/>
                    </a:lnTo>
                    <a:lnTo>
                      <a:pt x="175" y="88"/>
                    </a:lnTo>
                    <a:lnTo>
                      <a:pt x="389" y="62"/>
                    </a:lnTo>
                    <a:lnTo>
                      <a:pt x="396" y="0"/>
                    </a:lnTo>
                    <a:lnTo>
                      <a:pt x="396" y="0"/>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90" name="Freeform 98"/>
              <p:cNvSpPr>
                <a:spLocks/>
              </p:cNvSpPr>
              <p:nvPr/>
            </p:nvSpPr>
            <p:spPr bwMode="auto">
              <a:xfrm>
                <a:off x="7648590" y="6170613"/>
                <a:ext cx="333375" cy="179388"/>
              </a:xfrm>
              <a:custGeom>
                <a:avLst/>
                <a:gdLst/>
                <a:ahLst/>
                <a:cxnLst>
                  <a:cxn ang="0">
                    <a:pos x="4" y="33"/>
                  </a:cxn>
                  <a:cxn ang="0">
                    <a:pos x="1" y="44"/>
                  </a:cxn>
                  <a:cxn ang="0">
                    <a:pos x="0" y="56"/>
                  </a:cxn>
                  <a:cxn ang="0">
                    <a:pos x="3" y="72"/>
                  </a:cxn>
                  <a:cxn ang="0">
                    <a:pos x="11" y="77"/>
                  </a:cxn>
                  <a:cxn ang="0">
                    <a:pos x="26" y="74"/>
                  </a:cxn>
                  <a:cxn ang="0">
                    <a:pos x="48" y="72"/>
                  </a:cxn>
                  <a:cxn ang="0">
                    <a:pos x="64" y="73"/>
                  </a:cxn>
                  <a:cxn ang="0">
                    <a:pos x="77" y="78"/>
                  </a:cxn>
                  <a:cxn ang="0">
                    <a:pos x="86" y="84"/>
                  </a:cxn>
                  <a:cxn ang="0">
                    <a:pos x="95" y="95"/>
                  </a:cxn>
                  <a:cxn ang="0">
                    <a:pos x="104" y="110"/>
                  </a:cxn>
                  <a:cxn ang="0">
                    <a:pos x="113" y="124"/>
                  </a:cxn>
                  <a:cxn ang="0">
                    <a:pos x="123" y="138"/>
                  </a:cxn>
                  <a:cxn ang="0">
                    <a:pos x="137" y="148"/>
                  </a:cxn>
                  <a:cxn ang="0">
                    <a:pos x="151" y="159"/>
                  </a:cxn>
                  <a:cxn ang="0">
                    <a:pos x="167" y="168"/>
                  </a:cxn>
                  <a:cxn ang="0">
                    <a:pos x="181" y="174"/>
                  </a:cxn>
                  <a:cxn ang="0">
                    <a:pos x="198" y="180"/>
                  </a:cxn>
                  <a:cxn ang="0">
                    <a:pos x="212" y="184"/>
                  </a:cxn>
                  <a:cxn ang="0">
                    <a:pos x="227" y="190"/>
                  </a:cxn>
                  <a:cxn ang="0">
                    <a:pos x="239" y="193"/>
                  </a:cxn>
                  <a:cxn ang="0">
                    <a:pos x="255" y="198"/>
                  </a:cxn>
                  <a:cxn ang="0">
                    <a:pos x="267" y="206"/>
                  </a:cxn>
                  <a:cxn ang="0">
                    <a:pos x="280" y="219"/>
                  </a:cxn>
                  <a:cxn ang="0">
                    <a:pos x="292" y="225"/>
                  </a:cxn>
                  <a:cxn ang="0">
                    <a:pos x="304" y="228"/>
                  </a:cxn>
                  <a:cxn ang="0">
                    <a:pos x="325" y="225"/>
                  </a:cxn>
                  <a:cxn ang="0">
                    <a:pos x="341" y="217"/>
                  </a:cxn>
                  <a:cxn ang="0">
                    <a:pos x="353" y="204"/>
                  </a:cxn>
                  <a:cxn ang="0">
                    <a:pos x="363" y="187"/>
                  </a:cxn>
                  <a:cxn ang="0">
                    <a:pos x="369" y="166"/>
                  </a:cxn>
                  <a:cxn ang="0">
                    <a:pos x="375" y="145"/>
                  </a:cxn>
                  <a:cxn ang="0">
                    <a:pos x="386" y="131"/>
                  </a:cxn>
                  <a:cxn ang="0">
                    <a:pos x="399" y="121"/>
                  </a:cxn>
                  <a:cxn ang="0">
                    <a:pos x="411" y="111"/>
                  </a:cxn>
                  <a:cxn ang="0">
                    <a:pos x="419" y="100"/>
                  </a:cxn>
                  <a:cxn ang="0">
                    <a:pos x="420" y="82"/>
                  </a:cxn>
                  <a:cxn ang="0">
                    <a:pos x="414" y="64"/>
                  </a:cxn>
                  <a:cxn ang="0">
                    <a:pos x="400" y="51"/>
                  </a:cxn>
                  <a:cxn ang="0">
                    <a:pos x="385" y="42"/>
                  </a:cxn>
                  <a:cxn ang="0">
                    <a:pos x="366" y="36"/>
                  </a:cxn>
                  <a:cxn ang="0">
                    <a:pos x="348" y="36"/>
                  </a:cxn>
                  <a:cxn ang="0">
                    <a:pos x="328" y="32"/>
                  </a:cxn>
                  <a:cxn ang="0">
                    <a:pos x="311" y="24"/>
                  </a:cxn>
                  <a:cxn ang="0">
                    <a:pos x="297" y="15"/>
                  </a:cxn>
                  <a:cxn ang="0">
                    <a:pos x="287" y="6"/>
                  </a:cxn>
                  <a:cxn ang="0">
                    <a:pos x="119" y="24"/>
                  </a:cxn>
                </a:cxnLst>
                <a:rect l="0" t="0" r="r" b="b"/>
                <a:pathLst>
                  <a:path w="421" h="228">
                    <a:moveTo>
                      <a:pt x="6" y="27"/>
                    </a:moveTo>
                    <a:lnTo>
                      <a:pt x="6" y="28"/>
                    </a:lnTo>
                    <a:lnTo>
                      <a:pt x="4" y="33"/>
                    </a:lnTo>
                    <a:lnTo>
                      <a:pt x="4" y="36"/>
                    </a:lnTo>
                    <a:lnTo>
                      <a:pt x="3" y="40"/>
                    </a:lnTo>
                    <a:lnTo>
                      <a:pt x="1" y="44"/>
                    </a:lnTo>
                    <a:lnTo>
                      <a:pt x="1" y="49"/>
                    </a:lnTo>
                    <a:lnTo>
                      <a:pt x="0" y="52"/>
                    </a:lnTo>
                    <a:lnTo>
                      <a:pt x="0" y="56"/>
                    </a:lnTo>
                    <a:lnTo>
                      <a:pt x="0" y="61"/>
                    </a:lnTo>
                    <a:lnTo>
                      <a:pt x="0" y="66"/>
                    </a:lnTo>
                    <a:lnTo>
                      <a:pt x="3" y="72"/>
                    </a:lnTo>
                    <a:lnTo>
                      <a:pt x="6" y="77"/>
                    </a:lnTo>
                    <a:lnTo>
                      <a:pt x="8" y="77"/>
                    </a:lnTo>
                    <a:lnTo>
                      <a:pt x="11" y="77"/>
                    </a:lnTo>
                    <a:lnTo>
                      <a:pt x="16" y="77"/>
                    </a:lnTo>
                    <a:lnTo>
                      <a:pt x="21" y="76"/>
                    </a:lnTo>
                    <a:lnTo>
                      <a:pt x="26" y="74"/>
                    </a:lnTo>
                    <a:lnTo>
                      <a:pt x="33" y="73"/>
                    </a:lnTo>
                    <a:lnTo>
                      <a:pt x="41" y="72"/>
                    </a:lnTo>
                    <a:lnTo>
                      <a:pt x="48" y="72"/>
                    </a:lnTo>
                    <a:lnTo>
                      <a:pt x="55" y="72"/>
                    </a:lnTo>
                    <a:lnTo>
                      <a:pt x="62" y="73"/>
                    </a:lnTo>
                    <a:lnTo>
                      <a:pt x="64" y="73"/>
                    </a:lnTo>
                    <a:lnTo>
                      <a:pt x="70" y="74"/>
                    </a:lnTo>
                    <a:lnTo>
                      <a:pt x="72" y="76"/>
                    </a:lnTo>
                    <a:lnTo>
                      <a:pt x="77" y="78"/>
                    </a:lnTo>
                    <a:lnTo>
                      <a:pt x="80" y="79"/>
                    </a:lnTo>
                    <a:lnTo>
                      <a:pt x="83" y="81"/>
                    </a:lnTo>
                    <a:lnTo>
                      <a:pt x="86" y="84"/>
                    </a:lnTo>
                    <a:lnTo>
                      <a:pt x="89" y="87"/>
                    </a:lnTo>
                    <a:lnTo>
                      <a:pt x="92" y="91"/>
                    </a:lnTo>
                    <a:lnTo>
                      <a:pt x="95" y="95"/>
                    </a:lnTo>
                    <a:lnTo>
                      <a:pt x="99" y="100"/>
                    </a:lnTo>
                    <a:lnTo>
                      <a:pt x="102" y="106"/>
                    </a:lnTo>
                    <a:lnTo>
                      <a:pt x="104" y="110"/>
                    </a:lnTo>
                    <a:lnTo>
                      <a:pt x="107" y="115"/>
                    </a:lnTo>
                    <a:lnTo>
                      <a:pt x="109" y="119"/>
                    </a:lnTo>
                    <a:lnTo>
                      <a:pt x="113" y="124"/>
                    </a:lnTo>
                    <a:lnTo>
                      <a:pt x="116" y="129"/>
                    </a:lnTo>
                    <a:lnTo>
                      <a:pt x="119" y="134"/>
                    </a:lnTo>
                    <a:lnTo>
                      <a:pt x="123" y="138"/>
                    </a:lnTo>
                    <a:lnTo>
                      <a:pt x="129" y="142"/>
                    </a:lnTo>
                    <a:lnTo>
                      <a:pt x="133" y="145"/>
                    </a:lnTo>
                    <a:lnTo>
                      <a:pt x="137" y="148"/>
                    </a:lnTo>
                    <a:lnTo>
                      <a:pt x="141" y="152"/>
                    </a:lnTo>
                    <a:lnTo>
                      <a:pt x="146" y="155"/>
                    </a:lnTo>
                    <a:lnTo>
                      <a:pt x="151" y="159"/>
                    </a:lnTo>
                    <a:lnTo>
                      <a:pt x="156" y="162"/>
                    </a:lnTo>
                    <a:lnTo>
                      <a:pt x="161" y="164"/>
                    </a:lnTo>
                    <a:lnTo>
                      <a:pt x="167" y="168"/>
                    </a:lnTo>
                    <a:lnTo>
                      <a:pt x="171" y="170"/>
                    </a:lnTo>
                    <a:lnTo>
                      <a:pt x="177" y="172"/>
                    </a:lnTo>
                    <a:lnTo>
                      <a:pt x="181" y="174"/>
                    </a:lnTo>
                    <a:lnTo>
                      <a:pt x="187" y="176"/>
                    </a:lnTo>
                    <a:lnTo>
                      <a:pt x="192" y="178"/>
                    </a:lnTo>
                    <a:lnTo>
                      <a:pt x="198" y="180"/>
                    </a:lnTo>
                    <a:lnTo>
                      <a:pt x="202" y="181"/>
                    </a:lnTo>
                    <a:lnTo>
                      <a:pt x="208" y="183"/>
                    </a:lnTo>
                    <a:lnTo>
                      <a:pt x="212" y="184"/>
                    </a:lnTo>
                    <a:lnTo>
                      <a:pt x="217" y="186"/>
                    </a:lnTo>
                    <a:lnTo>
                      <a:pt x="221" y="187"/>
                    </a:lnTo>
                    <a:lnTo>
                      <a:pt x="227" y="190"/>
                    </a:lnTo>
                    <a:lnTo>
                      <a:pt x="230" y="191"/>
                    </a:lnTo>
                    <a:lnTo>
                      <a:pt x="235" y="192"/>
                    </a:lnTo>
                    <a:lnTo>
                      <a:pt x="239" y="193"/>
                    </a:lnTo>
                    <a:lnTo>
                      <a:pt x="243" y="194"/>
                    </a:lnTo>
                    <a:lnTo>
                      <a:pt x="249" y="195"/>
                    </a:lnTo>
                    <a:lnTo>
                      <a:pt x="255" y="198"/>
                    </a:lnTo>
                    <a:lnTo>
                      <a:pt x="259" y="200"/>
                    </a:lnTo>
                    <a:lnTo>
                      <a:pt x="262" y="202"/>
                    </a:lnTo>
                    <a:lnTo>
                      <a:pt x="267" y="206"/>
                    </a:lnTo>
                    <a:lnTo>
                      <a:pt x="271" y="211"/>
                    </a:lnTo>
                    <a:lnTo>
                      <a:pt x="274" y="215"/>
                    </a:lnTo>
                    <a:lnTo>
                      <a:pt x="280" y="219"/>
                    </a:lnTo>
                    <a:lnTo>
                      <a:pt x="285" y="222"/>
                    </a:lnTo>
                    <a:lnTo>
                      <a:pt x="289" y="224"/>
                    </a:lnTo>
                    <a:lnTo>
                      <a:pt x="292" y="225"/>
                    </a:lnTo>
                    <a:lnTo>
                      <a:pt x="295" y="225"/>
                    </a:lnTo>
                    <a:lnTo>
                      <a:pt x="299" y="226"/>
                    </a:lnTo>
                    <a:lnTo>
                      <a:pt x="304" y="228"/>
                    </a:lnTo>
                    <a:lnTo>
                      <a:pt x="311" y="227"/>
                    </a:lnTo>
                    <a:lnTo>
                      <a:pt x="319" y="227"/>
                    </a:lnTo>
                    <a:lnTo>
                      <a:pt x="325" y="225"/>
                    </a:lnTo>
                    <a:lnTo>
                      <a:pt x="331" y="224"/>
                    </a:lnTo>
                    <a:lnTo>
                      <a:pt x="336" y="221"/>
                    </a:lnTo>
                    <a:lnTo>
                      <a:pt x="341" y="217"/>
                    </a:lnTo>
                    <a:lnTo>
                      <a:pt x="345" y="213"/>
                    </a:lnTo>
                    <a:lnTo>
                      <a:pt x="351" y="210"/>
                    </a:lnTo>
                    <a:lnTo>
                      <a:pt x="353" y="204"/>
                    </a:lnTo>
                    <a:lnTo>
                      <a:pt x="357" y="199"/>
                    </a:lnTo>
                    <a:lnTo>
                      <a:pt x="360" y="193"/>
                    </a:lnTo>
                    <a:lnTo>
                      <a:pt x="363" y="187"/>
                    </a:lnTo>
                    <a:lnTo>
                      <a:pt x="365" y="180"/>
                    </a:lnTo>
                    <a:lnTo>
                      <a:pt x="367" y="173"/>
                    </a:lnTo>
                    <a:lnTo>
                      <a:pt x="369" y="166"/>
                    </a:lnTo>
                    <a:lnTo>
                      <a:pt x="371" y="159"/>
                    </a:lnTo>
                    <a:lnTo>
                      <a:pt x="372" y="151"/>
                    </a:lnTo>
                    <a:lnTo>
                      <a:pt x="375" y="145"/>
                    </a:lnTo>
                    <a:lnTo>
                      <a:pt x="377" y="140"/>
                    </a:lnTo>
                    <a:lnTo>
                      <a:pt x="383" y="136"/>
                    </a:lnTo>
                    <a:lnTo>
                      <a:pt x="386" y="131"/>
                    </a:lnTo>
                    <a:lnTo>
                      <a:pt x="390" y="128"/>
                    </a:lnTo>
                    <a:lnTo>
                      <a:pt x="395" y="123"/>
                    </a:lnTo>
                    <a:lnTo>
                      <a:pt x="399" y="121"/>
                    </a:lnTo>
                    <a:lnTo>
                      <a:pt x="402" y="118"/>
                    </a:lnTo>
                    <a:lnTo>
                      <a:pt x="407" y="115"/>
                    </a:lnTo>
                    <a:lnTo>
                      <a:pt x="411" y="111"/>
                    </a:lnTo>
                    <a:lnTo>
                      <a:pt x="415" y="109"/>
                    </a:lnTo>
                    <a:lnTo>
                      <a:pt x="417" y="104"/>
                    </a:lnTo>
                    <a:lnTo>
                      <a:pt x="419" y="100"/>
                    </a:lnTo>
                    <a:lnTo>
                      <a:pt x="420" y="94"/>
                    </a:lnTo>
                    <a:lnTo>
                      <a:pt x="421" y="89"/>
                    </a:lnTo>
                    <a:lnTo>
                      <a:pt x="420" y="82"/>
                    </a:lnTo>
                    <a:lnTo>
                      <a:pt x="419" y="76"/>
                    </a:lnTo>
                    <a:lnTo>
                      <a:pt x="416" y="70"/>
                    </a:lnTo>
                    <a:lnTo>
                      <a:pt x="414" y="64"/>
                    </a:lnTo>
                    <a:lnTo>
                      <a:pt x="410" y="59"/>
                    </a:lnTo>
                    <a:lnTo>
                      <a:pt x="405" y="55"/>
                    </a:lnTo>
                    <a:lnTo>
                      <a:pt x="400" y="51"/>
                    </a:lnTo>
                    <a:lnTo>
                      <a:pt x="396" y="48"/>
                    </a:lnTo>
                    <a:lnTo>
                      <a:pt x="390" y="44"/>
                    </a:lnTo>
                    <a:lnTo>
                      <a:pt x="385" y="42"/>
                    </a:lnTo>
                    <a:lnTo>
                      <a:pt x="379" y="40"/>
                    </a:lnTo>
                    <a:lnTo>
                      <a:pt x="372" y="38"/>
                    </a:lnTo>
                    <a:lnTo>
                      <a:pt x="366" y="36"/>
                    </a:lnTo>
                    <a:lnTo>
                      <a:pt x="360" y="36"/>
                    </a:lnTo>
                    <a:lnTo>
                      <a:pt x="353" y="35"/>
                    </a:lnTo>
                    <a:lnTo>
                      <a:pt x="348" y="36"/>
                    </a:lnTo>
                    <a:lnTo>
                      <a:pt x="340" y="35"/>
                    </a:lnTo>
                    <a:lnTo>
                      <a:pt x="334" y="35"/>
                    </a:lnTo>
                    <a:lnTo>
                      <a:pt x="328" y="32"/>
                    </a:lnTo>
                    <a:lnTo>
                      <a:pt x="323" y="30"/>
                    </a:lnTo>
                    <a:lnTo>
                      <a:pt x="317" y="27"/>
                    </a:lnTo>
                    <a:lnTo>
                      <a:pt x="311" y="24"/>
                    </a:lnTo>
                    <a:lnTo>
                      <a:pt x="306" y="22"/>
                    </a:lnTo>
                    <a:lnTo>
                      <a:pt x="302" y="19"/>
                    </a:lnTo>
                    <a:lnTo>
                      <a:pt x="297" y="15"/>
                    </a:lnTo>
                    <a:lnTo>
                      <a:pt x="294" y="12"/>
                    </a:lnTo>
                    <a:lnTo>
                      <a:pt x="289" y="8"/>
                    </a:lnTo>
                    <a:lnTo>
                      <a:pt x="287" y="6"/>
                    </a:lnTo>
                    <a:lnTo>
                      <a:pt x="282" y="2"/>
                    </a:lnTo>
                    <a:lnTo>
                      <a:pt x="281" y="0"/>
                    </a:lnTo>
                    <a:lnTo>
                      <a:pt x="119" y="24"/>
                    </a:lnTo>
                    <a:lnTo>
                      <a:pt x="6" y="27"/>
                    </a:lnTo>
                    <a:lnTo>
                      <a:pt x="6" y="2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91" name="Freeform 99"/>
              <p:cNvSpPr>
                <a:spLocks/>
              </p:cNvSpPr>
              <p:nvPr/>
            </p:nvSpPr>
            <p:spPr bwMode="auto">
              <a:xfrm>
                <a:off x="7527940" y="5524500"/>
                <a:ext cx="266700" cy="287338"/>
              </a:xfrm>
              <a:custGeom>
                <a:avLst/>
                <a:gdLst/>
                <a:ahLst/>
                <a:cxnLst>
                  <a:cxn ang="0">
                    <a:pos x="7" y="128"/>
                  </a:cxn>
                  <a:cxn ang="0">
                    <a:pos x="20" y="126"/>
                  </a:cxn>
                  <a:cxn ang="0">
                    <a:pos x="35" y="128"/>
                  </a:cxn>
                  <a:cxn ang="0">
                    <a:pos x="49" y="139"/>
                  </a:cxn>
                  <a:cxn ang="0">
                    <a:pos x="54" y="153"/>
                  </a:cxn>
                  <a:cxn ang="0">
                    <a:pos x="57" y="168"/>
                  </a:cxn>
                  <a:cxn ang="0">
                    <a:pos x="57" y="183"/>
                  </a:cxn>
                  <a:cxn ang="0">
                    <a:pos x="58" y="197"/>
                  </a:cxn>
                  <a:cxn ang="0">
                    <a:pos x="60" y="211"/>
                  </a:cxn>
                  <a:cxn ang="0">
                    <a:pos x="63" y="226"/>
                  </a:cxn>
                  <a:cxn ang="0">
                    <a:pos x="70" y="247"/>
                  </a:cxn>
                  <a:cxn ang="0">
                    <a:pos x="84" y="263"/>
                  </a:cxn>
                  <a:cxn ang="0">
                    <a:pos x="100" y="269"/>
                  </a:cxn>
                  <a:cxn ang="0">
                    <a:pos x="114" y="272"/>
                  </a:cxn>
                  <a:cxn ang="0">
                    <a:pos x="127" y="277"/>
                  </a:cxn>
                  <a:cxn ang="0">
                    <a:pos x="137" y="283"/>
                  </a:cxn>
                  <a:cxn ang="0">
                    <a:pos x="146" y="293"/>
                  </a:cxn>
                  <a:cxn ang="0">
                    <a:pos x="154" y="302"/>
                  </a:cxn>
                  <a:cxn ang="0">
                    <a:pos x="161" y="314"/>
                  </a:cxn>
                  <a:cxn ang="0">
                    <a:pos x="171" y="334"/>
                  </a:cxn>
                  <a:cxn ang="0">
                    <a:pos x="182" y="352"/>
                  </a:cxn>
                  <a:cxn ang="0">
                    <a:pos x="197" y="362"/>
                  </a:cxn>
                  <a:cxn ang="0">
                    <a:pos x="210" y="362"/>
                  </a:cxn>
                  <a:cxn ang="0">
                    <a:pos x="223" y="354"/>
                  </a:cxn>
                  <a:cxn ang="0">
                    <a:pos x="234" y="341"/>
                  </a:cxn>
                  <a:cxn ang="0">
                    <a:pos x="243" y="330"/>
                  </a:cxn>
                  <a:cxn ang="0">
                    <a:pos x="253" y="322"/>
                  </a:cxn>
                  <a:cxn ang="0">
                    <a:pos x="263" y="316"/>
                  </a:cxn>
                  <a:cxn ang="0">
                    <a:pos x="279" y="314"/>
                  </a:cxn>
                  <a:cxn ang="0">
                    <a:pos x="294" y="312"/>
                  </a:cxn>
                  <a:cxn ang="0">
                    <a:pos x="310" y="309"/>
                  </a:cxn>
                  <a:cxn ang="0">
                    <a:pos x="321" y="302"/>
                  </a:cxn>
                  <a:cxn ang="0">
                    <a:pos x="327" y="293"/>
                  </a:cxn>
                  <a:cxn ang="0">
                    <a:pos x="334" y="277"/>
                  </a:cxn>
                  <a:cxn ang="0">
                    <a:pos x="333" y="261"/>
                  </a:cxn>
                  <a:cxn ang="0">
                    <a:pos x="324" y="248"/>
                  </a:cxn>
                  <a:cxn ang="0">
                    <a:pos x="312" y="240"/>
                  </a:cxn>
                  <a:cxn ang="0">
                    <a:pos x="299" y="233"/>
                  </a:cxn>
                  <a:cxn ang="0">
                    <a:pos x="287" y="222"/>
                  </a:cxn>
                  <a:cxn ang="0">
                    <a:pos x="274" y="212"/>
                  </a:cxn>
                  <a:cxn ang="0">
                    <a:pos x="264" y="200"/>
                  </a:cxn>
                  <a:cxn ang="0">
                    <a:pos x="255" y="187"/>
                  </a:cxn>
                  <a:cxn ang="0">
                    <a:pos x="247" y="174"/>
                  </a:cxn>
                  <a:cxn ang="0">
                    <a:pos x="239" y="160"/>
                  </a:cxn>
                  <a:cxn ang="0">
                    <a:pos x="232" y="147"/>
                  </a:cxn>
                  <a:cxn ang="0">
                    <a:pos x="228" y="135"/>
                  </a:cxn>
                  <a:cxn ang="0">
                    <a:pos x="225" y="124"/>
                  </a:cxn>
                  <a:cxn ang="0">
                    <a:pos x="222" y="107"/>
                  </a:cxn>
                  <a:cxn ang="0">
                    <a:pos x="214" y="91"/>
                  </a:cxn>
                  <a:cxn ang="0">
                    <a:pos x="201" y="76"/>
                  </a:cxn>
                  <a:cxn ang="0">
                    <a:pos x="186" y="62"/>
                  </a:cxn>
                  <a:cxn ang="0">
                    <a:pos x="170" y="49"/>
                  </a:cxn>
                  <a:cxn ang="0">
                    <a:pos x="160" y="38"/>
                  </a:cxn>
                  <a:cxn ang="0">
                    <a:pos x="150" y="27"/>
                  </a:cxn>
                  <a:cxn ang="0">
                    <a:pos x="141" y="13"/>
                  </a:cxn>
                  <a:cxn ang="0">
                    <a:pos x="137" y="0"/>
                  </a:cxn>
                  <a:cxn ang="0">
                    <a:pos x="0" y="132"/>
                  </a:cxn>
                </a:cxnLst>
                <a:rect l="0" t="0" r="r" b="b"/>
                <a:pathLst>
                  <a:path w="335" h="364">
                    <a:moveTo>
                      <a:pt x="0" y="132"/>
                    </a:moveTo>
                    <a:lnTo>
                      <a:pt x="1" y="131"/>
                    </a:lnTo>
                    <a:lnTo>
                      <a:pt x="7" y="128"/>
                    </a:lnTo>
                    <a:lnTo>
                      <a:pt x="10" y="127"/>
                    </a:lnTo>
                    <a:lnTo>
                      <a:pt x="15" y="126"/>
                    </a:lnTo>
                    <a:lnTo>
                      <a:pt x="20" y="126"/>
                    </a:lnTo>
                    <a:lnTo>
                      <a:pt x="25" y="126"/>
                    </a:lnTo>
                    <a:lnTo>
                      <a:pt x="31" y="126"/>
                    </a:lnTo>
                    <a:lnTo>
                      <a:pt x="35" y="128"/>
                    </a:lnTo>
                    <a:lnTo>
                      <a:pt x="40" y="131"/>
                    </a:lnTo>
                    <a:lnTo>
                      <a:pt x="45" y="135"/>
                    </a:lnTo>
                    <a:lnTo>
                      <a:pt x="49" y="139"/>
                    </a:lnTo>
                    <a:lnTo>
                      <a:pt x="52" y="146"/>
                    </a:lnTo>
                    <a:lnTo>
                      <a:pt x="53" y="149"/>
                    </a:lnTo>
                    <a:lnTo>
                      <a:pt x="54" y="153"/>
                    </a:lnTo>
                    <a:lnTo>
                      <a:pt x="55" y="157"/>
                    </a:lnTo>
                    <a:lnTo>
                      <a:pt x="57" y="163"/>
                    </a:lnTo>
                    <a:lnTo>
                      <a:pt x="57" y="168"/>
                    </a:lnTo>
                    <a:lnTo>
                      <a:pt x="57" y="173"/>
                    </a:lnTo>
                    <a:lnTo>
                      <a:pt x="57" y="178"/>
                    </a:lnTo>
                    <a:lnTo>
                      <a:pt x="57" y="183"/>
                    </a:lnTo>
                    <a:lnTo>
                      <a:pt x="57" y="187"/>
                    </a:lnTo>
                    <a:lnTo>
                      <a:pt x="58" y="192"/>
                    </a:lnTo>
                    <a:lnTo>
                      <a:pt x="58" y="197"/>
                    </a:lnTo>
                    <a:lnTo>
                      <a:pt x="60" y="202"/>
                    </a:lnTo>
                    <a:lnTo>
                      <a:pt x="60" y="206"/>
                    </a:lnTo>
                    <a:lnTo>
                      <a:pt x="60" y="211"/>
                    </a:lnTo>
                    <a:lnTo>
                      <a:pt x="61" y="215"/>
                    </a:lnTo>
                    <a:lnTo>
                      <a:pt x="62" y="219"/>
                    </a:lnTo>
                    <a:lnTo>
                      <a:pt x="63" y="226"/>
                    </a:lnTo>
                    <a:lnTo>
                      <a:pt x="65" y="235"/>
                    </a:lnTo>
                    <a:lnTo>
                      <a:pt x="67" y="241"/>
                    </a:lnTo>
                    <a:lnTo>
                      <a:pt x="70" y="247"/>
                    </a:lnTo>
                    <a:lnTo>
                      <a:pt x="74" y="252"/>
                    </a:lnTo>
                    <a:lnTo>
                      <a:pt x="79" y="259"/>
                    </a:lnTo>
                    <a:lnTo>
                      <a:pt x="84" y="263"/>
                    </a:lnTo>
                    <a:lnTo>
                      <a:pt x="92" y="266"/>
                    </a:lnTo>
                    <a:lnTo>
                      <a:pt x="96" y="268"/>
                    </a:lnTo>
                    <a:lnTo>
                      <a:pt x="100" y="269"/>
                    </a:lnTo>
                    <a:lnTo>
                      <a:pt x="104" y="270"/>
                    </a:lnTo>
                    <a:lnTo>
                      <a:pt x="110" y="272"/>
                    </a:lnTo>
                    <a:lnTo>
                      <a:pt x="114" y="272"/>
                    </a:lnTo>
                    <a:lnTo>
                      <a:pt x="118" y="273"/>
                    </a:lnTo>
                    <a:lnTo>
                      <a:pt x="123" y="275"/>
                    </a:lnTo>
                    <a:lnTo>
                      <a:pt x="127" y="277"/>
                    </a:lnTo>
                    <a:lnTo>
                      <a:pt x="130" y="279"/>
                    </a:lnTo>
                    <a:lnTo>
                      <a:pt x="134" y="281"/>
                    </a:lnTo>
                    <a:lnTo>
                      <a:pt x="137" y="283"/>
                    </a:lnTo>
                    <a:lnTo>
                      <a:pt x="141" y="287"/>
                    </a:lnTo>
                    <a:lnTo>
                      <a:pt x="143" y="290"/>
                    </a:lnTo>
                    <a:lnTo>
                      <a:pt x="146" y="293"/>
                    </a:lnTo>
                    <a:lnTo>
                      <a:pt x="148" y="295"/>
                    </a:lnTo>
                    <a:lnTo>
                      <a:pt x="151" y="300"/>
                    </a:lnTo>
                    <a:lnTo>
                      <a:pt x="154" y="302"/>
                    </a:lnTo>
                    <a:lnTo>
                      <a:pt x="156" y="306"/>
                    </a:lnTo>
                    <a:lnTo>
                      <a:pt x="159" y="309"/>
                    </a:lnTo>
                    <a:lnTo>
                      <a:pt x="161" y="314"/>
                    </a:lnTo>
                    <a:lnTo>
                      <a:pt x="164" y="321"/>
                    </a:lnTo>
                    <a:lnTo>
                      <a:pt x="168" y="328"/>
                    </a:lnTo>
                    <a:lnTo>
                      <a:pt x="171" y="334"/>
                    </a:lnTo>
                    <a:lnTo>
                      <a:pt x="175" y="341"/>
                    </a:lnTo>
                    <a:lnTo>
                      <a:pt x="178" y="346"/>
                    </a:lnTo>
                    <a:lnTo>
                      <a:pt x="182" y="352"/>
                    </a:lnTo>
                    <a:lnTo>
                      <a:pt x="187" y="357"/>
                    </a:lnTo>
                    <a:lnTo>
                      <a:pt x="193" y="361"/>
                    </a:lnTo>
                    <a:lnTo>
                      <a:pt x="197" y="362"/>
                    </a:lnTo>
                    <a:lnTo>
                      <a:pt x="202" y="364"/>
                    </a:lnTo>
                    <a:lnTo>
                      <a:pt x="206" y="363"/>
                    </a:lnTo>
                    <a:lnTo>
                      <a:pt x="210" y="362"/>
                    </a:lnTo>
                    <a:lnTo>
                      <a:pt x="214" y="359"/>
                    </a:lnTo>
                    <a:lnTo>
                      <a:pt x="219" y="357"/>
                    </a:lnTo>
                    <a:lnTo>
                      <a:pt x="223" y="354"/>
                    </a:lnTo>
                    <a:lnTo>
                      <a:pt x="227" y="350"/>
                    </a:lnTo>
                    <a:lnTo>
                      <a:pt x="230" y="346"/>
                    </a:lnTo>
                    <a:lnTo>
                      <a:pt x="234" y="341"/>
                    </a:lnTo>
                    <a:lnTo>
                      <a:pt x="237" y="337"/>
                    </a:lnTo>
                    <a:lnTo>
                      <a:pt x="240" y="334"/>
                    </a:lnTo>
                    <a:lnTo>
                      <a:pt x="243" y="330"/>
                    </a:lnTo>
                    <a:lnTo>
                      <a:pt x="247" y="327"/>
                    </a:lnTo>
                    <a:lnTo>
                      <a:pt x="250" y="324"/>
                    </a:lnTo>
                    <a:lnTo>
                      <a:pt x="253" y="322"/>
                    </a:lnTo>
                    <a:lnTo>
                      <a:pt x="255" y="319"/>
                    </a:lnTo>
                    <a:lnTo>
                      <a:pt x="259" y="317"/>
                    </a:lnTo>
                    <a:lnTo>
                      <a:pt x="263" y="316"/>
                    </a:lnTo>
                    <a:lnTo>
                      <a:pt x="268" y="316"/>
                    </a:lnTo>
                    <a:lnTo>
                      <a:pt x="272" y="314"/>
                    </a:lnTo>
                    <a:lnTo>
                      <a:pt x="279" y="314"/>
                    </a:lnTo>
                    <a:lnTo>
                      <a:pt x="284" y="313"/>
                    </a:lnTo>
                    <a:lnTo>
                      <a:pt x="289" y="313"/>
                    </a:lnTo>
                    <a:lnTo>
                      <a:pt x="294" y="312"/>
                    </a:lnTo>
                    <a:lnTo>
                      <a:pt x="299" y="311"/>
                    </a:lnTo>
                    <a:lnTo>
                      <a:pt x="304" y="309"/>
                    </a:lnTo>
                    <a:lnTo>
                      <a:pt x="310" y="309"/>
                    </a:lnTo>
                    <a:lnTo>
                      <a:pt x="314" y="307"/>
                    </a:lnTo>
                    <a:lnTo>
                      <a:pt x="318" y="304"/>
                    </a:lnTo>
                    <a:lnTo>
                      <a:pt x="321" y="302"/>
                    </a:lnTo>
                    <a:lnTo>
                      <a:pt x="323" y="300"/>
                    </a:lnTo>
                    <a:lnTo>
                      <a:pt x="325" y="295"/>
                    </a:lnTo>
                    <a:lnTo>
                      <a:pt x="327" y="293"/>
                    </a:lnTo>
                    <a:lnTo>
                      <a:pt x="329" y="287"/>
                    </a:lnTo>
                    <a:lnTo>
                      <a:pt x="331" y="284"/>
                    </a:lnTo>
                    <a:lnTo>
                      <a:pt x="334" y="277"/>
                    </a:lnTo>
                    <a:lnTo>
                      <a:pt x="335" y="270"/>
                    </a:lnTo>
                    <a:lnTo>
                      <a:pt x="335" y="265"/>
                    </a:lnTo>
                    <a:lnTo>
                      <a:pt x="333" y="261"/>
                    </a:lnTo>
                    <a:lnTo>
                      <a:pt x="331" y="256"/>
                    </a:lnTo>
                    <a:lnTo>
                      <a:pt x="328" y="252"/>
                    </a:lnTo>
                    <a:lnTo>
                      <a:pt x="324" y="248"/>
                    </a:lnTo>
                    <a:lnTo>
                      <a:pt x="319" y="244"/>
                    </a:lnTo>
                    <a:lnTo>
                      <a:pt x="316" y="242"/>
                    </a:lnTo>
                    <a:lnTo>
                      <a:pt x="312" y="240"/>
                    </a:lnTo>
                    <a:lnTo>
                      <a:pt x="308" y="238"/>
                    </a:lnTo>
                    <a:lnTo>
                      <a:pt x="304" y="235"/>
                    </a:lnTo>
                    <a:lnTo>
                      <a:pt x="299" y="233"/>
                    </a:lnTo>
                    <a:lnTo>
                      <a:pt x="295" y="230"/>
                    </a:lnTo>
                    <a:lnTo>
                      <a:pt x="291" y="225"/>
                    </a:lnTo>
                    <a:lnTo>
                      <a:pt x="287" y="222"/>
                    </a:lnTo>
                    <a:lnTo>
                      <a:pt x="283" y="219"/>
                    </a:lnTo>
                    <a:lnTo>
                      <a:pt x="279" y="215"/>
                    </a:lnTo>
                    <a:lnTo>
                      <a:pt x="274" y="212"/>
                    </a:lnTo>
                    <a:lnTo>
                      <a:pt x="271" y="208"/>
                    </a:lnTo>
                    <a:lnTo>
                      <a:pt x="267" y="204"/>
                    </a:lnTo>
                    <a:lnTo>
                      <a:pt x="264" y="200"/>
                    </a:lnTo>
                    <a:lnTo>
                      <a:pt x="261" y="195"/>
                    </a:lnTo>
                    <a:lnTo>
                      <a:pt x="258" y="191"/>
                    </a:lnTo>
                    <a:lnTo>
                      <a:pt x="255" y="187"/>
                    </a:lnTo>
                    <a:lnTo>
                      <a:pt x="252" y="183"/>
                    </a:lnTo>
                    <a:lnTo>
                      <a:pt x="250" y="178"/>
                    </a:lnTo>
                    <a:lnTo>
                      <a:pt x="247" y="174"/>
                    </a:lnTo>
                    <a:lnTo>
                      <a:pt x="244" y="169"/>
                    </a:lnTo>
                    <a:lnTo>
                      <a:pt x="241" y="164"/>
                    </a:lnTo>
                    <a:lnTo>
                      <a:pt x="239" y="160"/>
                    </a:lnTo>
                    <a:lnTo>
                      <a:pt x="237" y="156"/>
                    </a:lnTo>
                    <a:lnTo>
                      <a:pt x="235" y="151"/>
                    </a:lnTo>
                    <a:lnTo>
                      <a:pt x="232" y="147"/>
                    </a:lnTo>
                    <a:lnTo>
                      <a:pt x="231" y="143"/>
                    </a:lnTo>
                    <a:lnTo>
                      <a:pt x="230" y="139"/>
                    </a:lnTo>
                    <a:lnTo>
                      <a:pt x="228" y="135"/>
                    </a:lnTo>
                    <a:lnTo>
                      <a:pt x="227" y="130"/>
                    </a:lnTo>
                    <a:lnTo>
                      <a:pt x="225" y="126"/>
                    </a:lnTo>
                    <a:lnTo>
                      <a:pt x="225" y="124"/>
                    </a:lnTo>
                    <a:lnTo>
                      <a:pt x="224" y="117"/>
                    </a:lnTo>
                    <a:lnTo>
                      <a:pt x="224" y="112"/>
                    </a:lnTo>
                    <a:lnTo>
                      <a:pt x="222" y="107"/>
                    </a:lnTo>
                    <a:lnTo>
                      <a:pt x="221" y="101"/>
                    </a:lnTo>
                    <a:lnTo>
                      <a:pt x="218" y="96"/>
                    </a:lnTo>
                    <a:lnTo>
                      <a:pt x="214" y="91"/>
                    </a:lnTo>
                    <a:lnTo>
                      <a:pt x="210" y="86"/>
                    </a:lnTo>
                    <a:lnTo>
                      <a:pt x="206" y="81"/>
                    </a:lnTo>
                    <a:lnTo>
                      <a:pt x="201" y="76"/>
                    </a:lnTo>
                    <a:lnTo>
                      <a:pt x="197" y="71"/>
                    </a:lnTo>
                    <a:lnTo>
                      <a:pt x="191" y="66"/>
                    </a:lnTo>
                    <a:lnTo>
                      <a:pt x="186" y="62"/>
                    </a:lnTo>
                    <a:lnTo>
                      <a:pt x="180" y="57"/>
                    </a:lnTo>
                    <a:lnTo>
                      <a:pt x="175" y="53"/>
                    </a:lnTo>
                    <a:lnTo>
                      <a:pt x="170" y="49"/>
                    </a:lnTo>
                    <a:lnTo>
                      <a:pt x="166" y="45"/>
                    </a:lnTo>
                    <a:lnTo>
                      <a:pt x="162" y="42"/>
                    </a:lnTo>
                    <a:lnTo>
                      <a:pt x="160" y="38"/>
                    </a:lnTo>
                    <a:lnTo>
                      <a:pt x="156" y="34"/>
                    </a:lnTo>
                    <a:lnTo>
                      <a:pt x="154" y="31"/>
                    </a:lnTo>
                    <a:lnTo>
                      <a:pt x="150" y="27"/>
                    </a:lnTo>
                    <a:lnTo>
                      <a:pt x="148" y="24"/>
                    </a:lnTo>
                    <a:lnTo>
                      <a:pt x="143" y="18"/>
                    </a:lnTo>
                    <a:lnTo>
                      <a:pt x="141" y="13"/>
                    </a:lnTo>
                    <a:lnTo>
                      <a:pt x="139" y="6"/>
                    </a:lnTo>
                    <a:lnTo>
                      <a:pt x="138" y="2"/>
                    </a:lnTo>
                    <a:lnTo>
                      <a:pt x="137" y="0"/>
                    </a:lnTo>
                    <a:lnTo>
                      <a:pt x="137" y="0"/>
                    </a:lnTo>
                    <a:lnTo>
                      <a:pt x="0" y="132"/>
                    </a:lnTo>
                    <a:lnTo>
                      <a:pt x="0" y="13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92" name="Freeform 100"/>
              <p:cNvSpPr>
                <a:spLocks/>
              </p:cNvSpPr>
              <p:nvPr/>
            </p:nvSpPr>
            <p:spPr bwMode="auto">
              <a:xfrm>
                <a:off x="7850202" y="5907088"/>
                <a:ext cx="157163" cy="198438"/>
              </a:xfrm>
              <a:custGeom>
                <a:avLst/>
                <a:gdLst/>
                <a:ahLst/>
                <a:cxnLst>
                  <a:cxn ang="0">
                    <a:pos x="0" y="12"/>
                  </a:cxn>
                  <a:cxn ang="0">
                    <a:pos x="183" y="0"/>
                  </a:cxn>
                  <a:cxn ang="0">
                    <a:pos x="198" y="157"/>
                  </a:cxn>
                  <a:cxn ang="0">
                    <a:pos x="12" y="250"/>
                  </a:cxn>
                  <a:cxn ang="0">
                    <a:pos x="0" y="12"/>
                  </a:cxn>
                  <a:cxn ang="0">
                    <a:pos x="0" y="12"/>
                  </a:cxn>
                </a:cxnLst>
                <a:rect l="0" t="0" r="r" b="b"/>
                <a:pathLst>
                  <a:path w="198" h="250">
                    <a:moveTo>
                      <a:pt x="0" y="12"/>
                    </a:moveTo>
                    <a:lnTo>
                      <a:pt x="183" y="0"/>
                    </a:lnTo>
                    <a:lnTo>
                      <a:pt x="198" y="157"/>
                    </a:lnTo>
                    <a:lnTo>
                      <a:pt x="12" y="250"/>
                    </a:lnTo>
                    <a:lnTo>
                      <a:pt x="0" y="12"/>
                    </a:lnTo>
                    <a:lnTo>
                      <a:pt x="0" y="12"/>
                    </a:lnTo>
                    <a:close/>
                  </a:path>
                </a:pathLst>
              </a:custGeom>
              <a:solidFill>
                <a:srgbClr val="FFE6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93" name="Freeform 101"/>
              <p:cNvSpPr>
                <a:spLocks/>
              </p:cNvSpPr>
              <p:nvPr/>
            </p:nvSpPr>
            <p:spPr bwMode="auto">
              <a:xfrm>
                <a:off x="7996252" y="6249988"/>
                <a:ext cx="379413" cy="293688"/>
              </a:xfrm>
              <a:custGeom>
                <a:avLst/>
                <a:gdLst/>
                <a:ahLst/>
                <a:cxnLst>
                  <a:cxn ang="0">
                    <a:pos x="183" y="0"/>
                  </a:cxn>
                  <a:cxn ang="0">
                    <a:pos x="341" y="83"/>
                  </a:cxn>
                  <a:cxn ang="0">
                    <a:pos x="479" y="165"/>
                  </a:cxn>
                  <a:cxn ang="0">
                    <a:pos x="466" y="200"/>
                  </a:cxn>
                  <a:cxn ang="0">
                    <a:pos x="391" y="344"/>
                  </a:cxn>
                  <a:cxn ang="0">
                    <a:pos x="235" y="233"/>
                  </a:cxn>
                  <a:cxn ang="0">
                    <a:pos x="213" y="253"/>
                  </a:cxn>
                  <a:cxn ang="0">
                    <a:pos x="82" y="370"/>
                  </a:cxn>
                  <a:cxn ang="0">
                    <a:pos x="14" y="346"/>
                  </a:cxn>
                  <a:cxn ang="0">
                    <a:pos x="4" y="214"/>
                  </a:cxn>
                  <a:cxn ang="0">
                    <a:pos x="0" y="132"/>
                  </a:cxn>
                  <a:cxn ang="0">
                    <a:pos x="137" y="33"/>
                  </a:cxn>
                  <a:cxn ang="0">
                    <a:pos x="183" y="0"/>
                  </a:cxn>
                  <a:cxn ang="0">
                    <a:pos x="183" y="0"/>
                  </a:cxn>
                </a:cxnLst>
                <a:rect l="0" t="0" r="r" b="b"/>
                <a:pathLst>
                  <a:path w="479" h="370">
                    <a:moveTo>
                      <a:pt x="183" y="0"/>
                    </a:moveTo>
                    <a:lnTo>
                      <a:pt x="341" y="83"/>
                    </a:lnTo>
                    <a:lnTo>
                      <a:pt x="479" y="165"/>
                    </a:lnTo>
                    <a:lnTo>
                      <a:pt x="466" y="200"/>
                    </a:lnTo>
                    <a:lnTo>
                      <a:pt x="391" y="344"/>
                    </a:lnTo>
                    <a:lnTo>
                      <a:pt x="235" y="233"/>
                    </a:lnTo>
                    <a:lnTo>
                      <a:pt x="213" y="253"/>
                    </a:lnTo>
                    <a:lnTo>
                      <a:pt x="82" y="370"/>
                    </a:lnTo>
                    <a:lnTo>
                      <a:pt x="14" y="346"/>
                    </a:lnTo>
                    <a:lnTo>
                      <a:pt x="4" y="214"/>
                    </a:lnTo>
                    <a:lnTo>
                      <a:pt x="0" y="132"/>
                    </a:lnTo>
                    <a:lnTo>
                      <a:pt x="137" y="33"/>
                    </a:lnTo>
                    <a:lnTo>
                      <a:pt x="183" y="0"/>
                    </a:lnTo>
                    <a:lnTo>
                      <a:pt x="183" y="0"/>
                    </a:lnTo>
                    <a:close/>
                  </a:path>
                </a:pathLst>
              </a:custGeom>
              <a:solidFill>
                <a:srgbClr val="FFE6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94" name="Freeform 102"/>
              <p:cNvSpPr>
                <a:spLocks/>
              </p:cNvSpPr>
              <p:nvPr/>
            </p:nvSpPr>
            <p:spPr bwMode="auto">
              <a:xfrm>
                <a:off x="7351727" y="6407150"/>
                <a:ext cx="411163" cy="252413"/>
              </a:xfrm>
              <a:custGeom>
                <a:avLst/>
                <a:gdLst/>
                <a:ahLst/>
                <a:cxnLst>
                  <a:cxn ang="0">
                    <a:pos x="164" y="1"/>
                  </a:cxn>
                  <a:cxn ang="0">
                    <a:pos x="311" y="0"/>
                  </a:cxn>
                  <a:cxn ang="0">
                    <a:pos x="516" y="6"/>
                  </a:cxn>
                  <a:cxn ang="0">
                    <a:pos x="516" y="103"/>
                  </a:cxn>
                  <a:cxn ang="0">
                    <a:pos x="516" y="303"/>
                  </a:cxn>
                  <a:cxn ang="0">
                    <a:pos x="274" y="318"/>
                  </a:cxn>
                  <a:cxn ang="0">
                    <a:pos x="23" y="315"/>
                  </a:cxn>
                  <a:cxn ang="0">
                    <a:pos x="0" y="194"/>
                  </a:cxn>
                  <a:cxn ang="0">
                    <a:pos x="95" y="95"/>
                  </a:cxn>
                  <a:cxn ang="0">
                    <a:pos x="164" y="1"/>
                  </a:cxn>
                  <a:cxn ang="0">
                    <a:pos x="164" y="1"/>
                  </a:cxn>
                </a:cxnLst>
                <a:rect l="0" t="0" r="r" b="b"/>
                <a:pathLst>
                  <a:path w="516" h="318">
                    <a:moveTo>
                      <a:pt x="164" y="1"/>
                    </a:moveTo>
                    <a:lnTo>
                      <a:pt x="311" y="0"/>
                    </a:lnTo>
                    <a:lnTo>
                      <a:pt x="516" y="6"/>
                    </a:lnTo>
                    <a:lnTo>
                      <a:pt x="516" y="103"/>
                    </a:lnTo>
                    <a:lnTo>
                      <a:pt x="516" y="303"/>
                    </a:lnTo>
                    <a:lnTo>
                      <a:pt x="274" y="318"/>
                    </a:lnTo>
                    <a:lnTo>
                      <a:pt x="23" y="315"/>
                    </a:lnTo>
                    <a:lnTo>
                      <a:pt x="0" y="194"/>
                    </a:lnTo>
                    <a:lnTo>
                      <a:pt x="95" y="95"/>
                    </a:lnTo>
                    <a:lnTo>
                      <a:pt x="164" y="1"/>
                    </a:lnTo>
                    <a:lnTo>
                      <a:pt x="164" y="1"/>
                    </a:lnTo>
                    <a:close/>
                  </a:path>
                </a:pathLst>
              </a:custGeom>
              <a:solidFill>
                <a:srgbClr val="FFE6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95" name="Freeform 103"/>
              <p:cNvSpPr>
                <a:spLocks/>
              </p:cNvSpPr>
              <p:nvPr/>
            </p:nvSpPr>
            <p:spPr bwMode="auto">
              <a:xfrm>
                <a:off x="7216790" y="5734050"/>
                <a:ext cx="401638" cy="427038"/>
              </a:xfrm>
              <a:custGeom>
                <a:avLst/>
                <a:gdLst/>
                <a:ahLst/>
                <a:cxnLst>
                  <a:cxn ang="0">
                    <a:pos x="108" y="93"/>
                  </a:cxn>
                  <a:cxn ang="0">
                    <a:pos x="0" y="152"/>
                  </a:cxn>
                  <a:cxn ang="0">
                    <a:pos x="111" y="357"/>
                  </a:cxn>
                  <a:cxn ang="0">
                    <a:pos x="216" y="537"/>
                  </a:cxn>
                  <a:cxn ang="0">
                    <a:pos x="320" y="499"/>
                  </a:cxn>
                  <a:cxn ang="0">
                    <a:pos x="505" y="418"/>
                  </a:cxn>
                  <a:cxn ang="0">
                    <a:pos x="430" y="189"/>
                  </a:cxn>
                  <a:cxn ang="0">
                    <a:pos x="335" y="0"/>
                  </a:cxn>
                  <a:cxn ang="0">
                    <a:pos x="259" y="8"/>
                  </a:cxn>
                  <a:cxn ang="0">
                    <a:pos x="237" y="103"/>
                  </a:cxn>
                  <a:cxn ang="0">
                    <a:pos x="198" y="100"/>
                  </a:cxn>
                  <a:cxn ang="0">
                    <a:pos x="108" y="93"/>
                  </a:cxn>
                  <a:cxn ang="0">
                    <a:pos x="108" y="93"/>
                  </a:cxn>
                </a:cxnLst>
                <a:rect l="0" t="0" r="r" b="b"/>
                <a:pathLst>
                  <a:path w="505" h="537">
                    <a:moveTo>
                      <a:pt x="108" y="93"/>
                    </a:moveTo>
                    <a:lnTo>
                      <a:pt x="0" y="152"/>
                    </a:lnTo>
                    <a:lnTo>
                      <a:pt x="111" y="357"/>
                    </a:lnTo>
                    <a:lnTo>
                      <a:pt x="216" y="537"/>
                    </a:lnTo>
                    <a:lnTo>
                      <a:pt x="320" y="499"/>
                    </a:lnTo>
                    <a:lnTo>
                      <a:pt x="505" y="418"/>
                    </a:lnTo>
                    <a:lnTo>
                      <a:pt x="430" y="189"/>
                    </a:lnTo>
                    <a:lnTo>
                      <a:pt x="335" y="0"/>
                    </a:lnTo>
                    <a:lnTo>
                      <a:pt x="259" y="8"/>
                    </a:lnTo>
                    <a:lnTo>
                      <a:pt x="237" y="103"/>
                    </a:lnTo>
                    <a:lnTo>
                      <a:pt x="198" y="100"/>
                    </a:lnTo>
                    <a:lnTo>
                      <a:pt x="108" y="93"/>
                    </a:lnTo>
                    <a:lnTo>
                      <a:pt x="108" y="93"/>
                    </a:lnTo>
                    <a:close/>
                  </a:path>
                </a:pathLst>
              </a:custGeom>
              <a:solidFill>
                <a:srgbClr val="FFE6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96" name="Freeform 104"/>
              <p:cNvSpPr>
                <a:spLocks/>
              </p:cNvSpPr>
              <p:nvPr/>
            </p:nvSpPr>
            <p:spPr bwMode="auto">
              <a:xfrm>
                <a:off x="7331090" y="5335588"/>
                <a:ext cx="357188" cy="382588"/>
              </a:xfrm>
              <a:custGeom>
                <a:avLst/>
                <a:gdLst/>
                <a:ahLst/>
                <a:cxnLst>
                  <a:cxn ang="0">
                    <a:pos x="0" y="207"/>
                  </a:cxn>
                  <a:cxn ang="0">
                    <a:pos x="84" y="132"/>
                  </a:cxn>
                  <a:cxn ang="0">
                    <a:pos x="189" y="49"/>
                  </a:cxn>
                  <a:cxn ang="0">
                    <a:pos x="289" y="0"/>
                  </a:cxn>
                  <a:cxn ang="0">
                    <a:pos x="404" y="105"/>
                  </a:cxn>
                  <a:cxn ang="0">
                    <a:pos x="449" y="163"/>
                  </a:cxn>
                  <a:cxn ang="0">
                    <a:pos x="409" y="222"/>
                  </a:cxn>
                  <a:cxn ang="0">
                    <a:pos x="179" y="427"/>
                  </a:cxn>
                  <a:cxn ang="0">
                    <a:pos x="126" y="481"/>
                  </a:cxn>
                  <a:cxn ang="0">
                    <a:pos x="136" y="347"/>
                  </a:cxn>
                  <a:cxn ang="0">
                    <a:pos x="143" y="255"/>
                  </a:cxn>
                  <a:cxn ang="0">
                    <a:pos x="0" y="207"/>
                  </a:cxn>
                  <a:cxn ang="0">
                    <a:pos x="0" y="207"/>
                  </a:cxn>
                </a:cxnLst>
                <a:rect l="0" t="0" r="r" b="b"/>
                <a:pathLst>
                  <a:path w="449" h="481">
                    <a:moveTo>
                      <a:pt x="0" y="207"/>
                    </a:moveTo>
                    <a:lnTo>
                      <a:pt x="84" y="132"/>
                    </a:lnTo>
                    <a:lnTo>
                      <a:pt x="189" y="49"/>
                    </a:lnTo>
                    <a:lnTo>
                      <a:pt x="289" y="0"/>
                    </a:lnTo>
                    <a:lnTo>
                      <a:pt x="404" y="105"/>
                    </a:lnTo>
                    <a:lnTo>
                      <a:pt x="449" y="163"/>
                    </a:lnTo>
                    <a:lnTo>
                      <a:pt x="409" y="222"/>
                    </a:lnTo>
                    <a:lnTo>
                      <a:pt x="179" y="427"/>
                    </a:lnTo>
                    <a:lnTo>
                      <a:pt x="126" y="481"/>
                    </a:lnTo>
                    <a:lnTo>
                      <a:pt x="136" y="347"/>
                    </a:lnTo>
                    <a:lnTo>
                      <a:pt x="143" y="255"/>
                    </a:lnTo>
                    <a:lnTo>
                      <a:pt x="0" y="207"/>
                    </a:lnTo>
                    <a:lnTo>
                      <a:pt x="0" y="207"/>
                    </a:lnTo>
                    <a:close/>
                  </a:path>
                </a:pathLst>
              </a:custGeom>
              <a:solidFill>
                <a:srgbClr val="FFE6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97" name="Freeform 105"/>
              <p:cNvSpPr>
                <a:spLocks/>
              </p:cNvSpPr>
              <p:nvPr/>
            </p:nvSpPr>
            <p:spPr bwMode="auto">
              <a:xfrm>
                <a:off x="7391415" y="5403850"/>
                <a:ext cx="225425" cy="249238"/>
              </a:xfrm>
              <a:custGeom>
                <a:avLst/>
                <a:gdLst/>
                <a:ahLst/>
                <a:cxnLst>
                  <a:cxn ang="0">
                    <a:pos x="1" y="146"/>
                  </a:cxn>
                  <a:cxn ang="0">
                    <a:pos x="6" y="128"/>
                  </a:cxn>
                  <a:cxn ang="0">
                    <a:pos x="15" y="117"/>
                  </a:cxn>
                  <a:cxn ang="0">
                    <a:pos x="26" y="108"/>
                  </a:cxn>
                  <a:cxn ang="0">
                    <a:pos x="41" y="104"/>
                  </a:cxn>
                  <a:cxn ang="0">
                    <a:pos x="60" y="101"/>
                  </a:cxn>
                  <a:cxn ang="0">
                    <a:pos x="80" y="97"/>
                  </a:cxn>
                  <a:cxn ang="0">
                    <a:pos x="97" y="89"/>
                  </a:cxn>
                  <a:cxn ang="0">
                    <a:pos x="112" y="75"/>
                  </a:cxn>
                  <a:cxn ang="0">
                    <a:pos x="117" y="64"/>
                  </a:cxn>
                  <a:cxn ang="0">
                    <a:pos x="122" y="51"/>
                  </a:cxn>
                  <a:cxn ang="0">
                    <a:pos x="128" y="39"/>
                  </a:cxn>
                  <a:cxn ang="0">
                    <a:pos x="136" y="30"/>
                  </a:cxn>
                  <a:cxn ang="0">
                    <a:pos x="145" y="20"/>
                  </a:cxn>
                  <a:cxn ang="0">
                    <a:pos x="164" y="11"/>
                  </a:cxn>
                  <a:cxn ang="0">
                    <a:pos x="185" y="1"/>
                  </a:cxn>
                  <a:cxn ang="0">
                    <a:pos x="206" y="0"/>
                  </a:cxn>
                  <a:cxn ang="0">
                    <a:pos x="220" y="5"/>
                  </a:cxn>
                  <a:cxn ang="0">
                    <a:pos x="231" y="17"/>
                  </a:cxn>
                  <a:cxn ang="0">
                    <a:pos x="239" y="30"/>
                  </a:cxn>
                  <a:cxn ang="0">
                    <a:pos x="245" y="46"/>
                  </a:cxn>
                  <a:cxn ang="0">
                    <a:pos x="252" y="59"/>
                  </a:cxn>
                  <a:cxn ang="0">
                    <a:pos x="259" y="67"/>
                  </a:cxn>
                  <a:cxn ang="0">
                    <a:pos x="273" y="79"/>
                  </a:cxn>
                  <a:cxn ang="0">
                    <a:pos x="282" y="92"/>
                  </a:cxn>
                  <a:cxn ang="0">
                    <a:pos x="281" y="109"/>
                  </a:cxn>
                  <a:cxn ang="0">
                    <a:pos x="275" y="116"/>
                  </a:cxn>
                  <a:cxn ang="0">
                    <a:pos x="265" y="121"/>
                  </a:cxn>
                  <a:cxn ang="0">
                    <a:pos x="255" y="129"/>
                  </a:cxn>
                  <a:cxn ang="0">
                    <a:pos x="246" y="137"/>
                  </a:cxn>
                  <a:cxn ang="0">
                    <a:pos x="236" y="149"/>
                  </a:cxn>
                  <a:cxn ang="0">
                    <a:pos x="223" y="159"/>
                  </a:cxn>
                  <a:cxn ang="0">
                    <a:pos x="214" y="171"/>
                  </a:cxn>
                  <a:cxn ang="0">
                    <a:pos x="206" y="184"/>
                  </a:cxn>
                  <a:cxn ang="0">
                    <a:pos x="198" y="203"/>
                  </a:cxn>
                  <a:cxn ang="0">
                    <a:pos x="193" y="217"/>
                  </a:cxn>
                  <a:cxn ang="0">
                    <a:pos x="182" y="235"/>
                  </a:cxn>
                  <a:cxn ang="0">
                    <a:pos x="168" y="240"/>
                  </a:cxn>
                  <a:cxn ang="0">
                    <a:pos x="153" y="244"/>
                  </a:cxn>
                  <a:cxn ang="0">
                    <a:pos x="139" y="247"/>
                  </a:cxn>
                  <a:cxn ang="0">
                    <a:pos x="125" y="252"/>
                  </a:cxn>
                  <a:cxn ang="0">
                    <a:pos x="115" y="262"/>
                  </a:cxn>
                  <a:cxn ang="0">
                    <a:pos x="110" y="275"/>
                  </a:cxn>
                  <a:cxn ang="0">
                    <a:pos x="104" y="288"/>
                  </a:cxn>
                  <a:cxn ang="0">
                    <a:pos x="100" y="299"/>
                  </a:cxn>
                  <a:cxn ang="0">
                    <a:pos x="87" y="312"/>
                  </a:cxn>
                  <a:cxn ang="0">
                    <a:pos x="74" y="307"/>
                  </a:cxn>
                  <a:cxn ang="0">
                    <a:pos x="70" y="296"/>
                  </a:cxn>
                  <a:cxn ang="0">
                    <a:pos x="68" y="280"/>
                  </a:cxn>
                  <a:cxn ang="0">
                    <a:pos x="66" y="263"/>
                  </a:cxn>
                  <a:cxn ang="0">
                    <a:pos x="66" y="243"/>
                  </a:cxn>
                  <a:cxn ang="0">
                    <a:pos x="65" y="224"/>
                  </a:cxn>
                  <a:cxn ang="0">
                    <a:pos x="65" y="205"/>
                  </a:cxn>
                  <a:cxn ang="0">
                    <a:pos x="65" y="189"/>
                  </a:cxn>
                  <a:cxn ang="0">
                    <a:pos x="65" y="178"/>
                  </a:cxn>
                  <a:cxn ang="0">
                    <a:pos x="0" y="152"/>
                  </a:cxn>
                </a:cxnLst>
                <a:rect l="0" t="0" r="r" b="b"/>
                <a:pathLst>
                  <a:path w="283" h="314">
                    <a:moveTo>
                      <a:pt x="0" y="152"/>
                    </a:moveTo>
                    <a:lnTo>
                      <a:pt x="0" y="150"/>
                    </a:lnTo>
                    <a:lnTo>
                      <a:pt x="1" y="146"/>
                    </a:lnTo>
                    <a:lnTo>
                      <a:pt x="2" y="139"/>
                    </a:lnTo>
                    <a:lnTo>
                      <a:pt x="5" y="133"/>
                    </a:lnTo>
                    <a:lnTo>
                      <a:pt x="6" y="128"/>
                    </a:lnTo>
                    <a:lnTo>
                      <a:pt x="8" y="124"/>
                    </a:lnTo>
                    <a:lnTo>
                      <a:pt x="11" y="120"/>
                    </a:lnTo>
                    <a:lnTo>
                      <a:pt x="15" y="117"/>
                    </a:lnTo>
                    <a:lnTo>
                      <a:pt x="18" y="113"/>
                    </a:lnTo>
                    <a:lnTo>
                      <a:pt x="22" y="111"/>
                    </a:lnTo>
                    <a:lnTo>
                      <a:pt x="26" y="108"/>
                    </a:lnTo>
                    <a:lnTo>
                      <a:pt x="31" y="107"/>
                    </a:lnTo>
                    <a:lnTo>
                      <a:pt x="35" y="105"/>
                    </a:lnTo>
                    <a:lnTo>
                      <a:pt x="41" y="104"/>
                    </a:lnTo>
                    <a:lnTo>
                      <a:pt x="49" y="102"/>
                    </a:lnTo>
                    <a:lnTo>
                      <a:pt x="55" y="102"/>
                    </a:lnTo>
                    <a:lnTo>
                      <a:pt x="60" y="101"/>
                    </a:lnTo>
                    <a:lnTo>
                      <a:pt x="67" y="100"/>
                    </a:lnTo>
                    <a:lnTo>
                      <a:pt x="73" y="98"/>
                    </a:lnTo>
                    <a:lnTo>
                      <a:pt x="80" y="97"/>
                    </a:lnTo>
                    <a:lnTo>
                      <a:pt x="86" y="94"/>
                    </a:lnTo>
                    <a:lnTo>
                      <a:pt x="92" y="92"/>
                    </a:lnTo>
                    <a:lnTo>
                      <a:pt x="97" y="89"/>
                    </a:lnTo>
                    <a:lnTo>
                      <a:pt x="102" y="86"/>
                    </a:lnTo>
                    <a:lnTo>
                      <a:pt x="108" y="81"/>
                    </a:lnTo>
                    <a:lnTo>
                      <a:pt x="112" y="75"/>
                    </a:lnTo>
                    <a:lnTo>
                      <a:pt x="114" y="72"/>
                    </a:lnTo>
                    <a:lnTo>
                      <a:pt x="116" y="67"/>
                    </a:lnTo>
                    <a:lnTo>
                      <a:pt x="117" y="64"/>
                    </a:lnTo>
                    <a:lnTo>
                      <a:pt x="120" y="60"/>
                    </a:lnTo>
                    <a:lnTo>
                      <a:pt x="120" y="55"/>
                    </a:lnTo>
                    <a:lnTo>
                      <a:pt x="122" y="51"/>
                    </a:lnTo>
                    <a:lnTo>
                      <a:pt x="124" y="47"/>
                    </a:lnTo>
                    <a:lnTo>
                      <a:pt x="126" y="43"/>
                    </a:lnTo>
                    <a:lnTo>
                      <a:pt x="128" y="39"/>
                    </a:lnTo>
                    <a:lnTo>
                      <a:pt x="130" y="35"/>
                    </a:lnTo>
                    <a:lnTo>
                      <a:pt x="133" y="32"/>
                    </a:lnTo>
                    <a:lnTo>
                      <a:pt x="136" y="30"/>
                    </a:lnTo>
                    <a:lnTo>
                      <a:pt x="140" y="26"/>
                    </a:lnTo>
                    <a:lnTo>
                      <a:pt x="142" y="23"/>
                    </a:lnTo>
                    <a:lnTo>
                      <a:pt x="145" y="20"/>
                    </a:lnTo>
                    <a:lnTo>
                      <a:pt x="149" y="18"/>
                    </a:lnTo>
                    <a:lnTo>
                      <a:pt x="156" y="13"/>
                    </a:lnTo>
                    <a:lnTo>
                      <a:pt x="164" y="11"/>
                    </a:lnTo>
                    <a:lnTo>
                      <a:pt x="171" y="5"/>
                    </a:lnTo>
                    <a:lnTo>
                      <a:pt x="178" y="3"/>
                    </a:lnTo>
                    <a:lnTo>
                      <a:pt x="185" y="1"/>
                    </a:lnTo>
                    <a:lnTo>
                      <a:pt x="192" y="0"/>
                    </a:lnTo>
                    <a:lnTo>
                      <a:pt x="198" y="0"/>
                    </a:lnTo>
                    <a:lnTo>
                      <a:pt x="206" y="0"/>
                    </a:lnTo>
                    <a:lnTo>
                      <a:pt x="211" y="1"/>
                    </a:lnTo>
                    <a:lnTo>
                      <a:pt x="217" y="3"/>
                    </a:lnTo>
                    <a:lnTo>
                      <a:pt x="220" y="5"/>
                    </a:lnTo>
                    <a:lnTo>
                      <a:pt x="225" y="9"/>
                    </a:lnTo>
                    <a:lnTo>
                      <a:pt x="227" y="13"/>
                    </a:lnTo>
                    <a:lnTo>
                      <a:pt x="231" y="17"/>
                    </a:lnTo>
                    <a:lnTo>
                      <a:pt x="234" y="21"/>
                    </a:lnTo>
                    <a:lnTo>
                      <a:pt x="237" y="25"/>
                    </a:lnTo>
                    <a:lnTo>
                      <a:pt x="239" y="30"/>
                    </a:lnTo>
                    <a:lnTo>
                      <a:pt x="242" y="36"/>
                    </a:lnTo>
                    <a:lnTo>
                      <a:pt x="243" y="41"/>
                    </a:lnTo>
                    <a:lnTo>
                      <a:pt x="245" y="46"/>
                    </a:lnTo>
                    <a:lnTo>
                      <a:pt x="247" y="50"/>
                    </a:lnTo>
                    <a:lnTo>
                      <a:pt x="250" y="55"/>
                    </a:lnTo>
                    <a:lnTo>
                      <a:pt x="252" y="59"/>
                    </a:lnTo>
                    <a:lnTo>
                      <a:pt x="254" y="62"/>
                    </a:lnTo>
                    <a:lnTo>
                      <a:pt x="256" y="64"/>
                    </a:lnTo>
                    <a:lnTo>
                      <a:pt x="259" y="67"/>
                    </a:lnTo>
                    <a:lnTo>
                      <a:pt x="265" y="71"/>
                    </a:lnTo>
                    <a:lnTo>
                      <a:pt x="270" y="75"/>
                    </a:lnTo>
                    <a:lnTo>
                      <a:pt x="273" y="79"/>
                    </a:lnTo>
                    <a:lnTo>
                      <a:pt x="277" y="83"/>
                    </a:lnTo>
                    <a:lnTo>
                      <a:pt x="280" y="87"/>
                    </a:lnTo>
                    <a:lnTo>
                      <a:pt x="282" y="92"/>
                    </a:lnTo>
                    <a:lnTo>
                      <a:pt x="283" y="98"/>
                    </a:lnTo>
                    <a:lnTo>
                      <a:pt x="283" y="105"/>
                    </a:lnTo>
                    <a:lnTo>
                      <a:pt x="281" y="109"/>
                    </a:lnTo>
                    <a:lnTo>
                      <a:pt x="279" y="112"/>
                    </a:lnTo>
                    <a:lnTo>
                      <a:pt x="277" y="114"/>
                    </a:lnTo>
                    <a:lnTo>
                      <a:pt x="275" y="116"/>
                    </a:lnTo>
                    <a:lnTo>
                      <a:pt x="272" y="117"/>
                    </a:lnTo>
                    <a:lnTo>
                      <a:pt x="269" y="119"/>
                    </a:lnTo>
                    <a:lnTo>
                      <a:pt x="265" y="121"/>
                    </a:lnTo>
                    <a:lnTo>
                      <a:pt x="260" y="125"/>
                    </a:lnTo>
                    <a:lnTo>
                      <a:pt x="257" y="126"/>
                    </a:lnTo>
                    <a:lnTo>
                      <a:pt x="255" y="129"/>
                    </a:lnTo>
                    <a:lnTo>
                      <a:pt x="252" y="132"/>
                    </a:lnTo>
                    <a:lnTo>
                      <a:pt x="250" y="135"/>
                    </a:lnTo>
                    <a:lnTo>
                      <a:pt x="246" y="137"/>
                    </a:lnTo>
                    <a:lnTo>
                      <a:pt x="243" y="141"/>
                    </a:lnTo>
                    <a:lnTo>
                      <a:pt x="239" y="144"/>
                    </a:lnTo>
                    <a:lnTo>
                      <a:pt x="236" y="149"/>
                    </a:lnTo>
                    <a:lnTo>
                      <a:pt x="230" y="152"/>
                    </a:lnTo>
                    <a:lnTo>
                      <a:pt x="226" y="156"/>
                    </a:lnTo>
                    <a:lnTo>
                      <a:pt x="223" y="159"/>
                    </a:lnTo>
                    <a:lnTo>
                      <a:pt x="220" y="164"/>
                    </a:lnTo>
                    <a:lnTo>
                      <a:pt x="216" y="167"/>
                    </a:lnTo>
                    <a:lnTo>
                      <a:pt x="214" y="171"/>
                    </a:lnTo>
                    <a:lnTo>
                      <a:pt x="212" y="174"/>
                    </a:lnTo>
                    <a:lnTo>
                      <a:pt x="210" y="178"/>
                    </a:lnTo>
                    <a:lnTo>
                      <a:pt x="206" y="184"/>
                    </a:lnTo>
                    <a:lnTo>
                      <a:pt x="204" y="190"/>
                    </a:lnTo>
                    <a:lnTo>
                      <a:pt x="201" y="197"/>
                    </a:lnTo>
                    <a:lnTo>
                      <a:pt x="198" y="203"/>
                    </a:lnTo>
                    <a:lnTo>
                      <a:pt x="196" y="208"/>
                    </a:lnTo>
                    <a:lnTo>
                      <a:pt x="195" y="213"/>
                    </a:lnTo>
                    <a:lnTo>
                      <a:pt x="193" y="217"/>
                    </a:lnTo>
                    <a:lnTo>
                      <a:pt x="191" y="222"/>
                    </a:lnTo>
                    <a:lnTo>
                      <a:pt x="187" y="229"/>
                    </a:lnTo>
                    <a:lnTo>
                      <a:pt x="182" y="235"/>
                    </a:lnTo>
                    <a:lnTo>
                      <a:pt x="178" y="237"/>
                    </a:lnTo>
                    <a:lnTo>
                      <a:pt x="174" y="239"/>
                    </a:lnTo>
                    <a:lnTo>
                      <a:pt x="168" y="240"/>
                    </a:lnTo>
                    <a:lnTo>
                      <a:pt x="164" y="242"/>
                    </a:lnTo>
                    <a:lnTo>
                      <a:pt x="158" y="243"/>
                    </a:lnTo>
                    <a:lnTo>
                      <a:pt x="153" y="244"/>
                    </a:lnTo>
                    <a:lnTo>
                      <a:pt x="148" y="245"/>
                    </a:lnTo>
                    <a:lnTo>
                      <a:pt x="144" y="246"/>
                    </a:lnTo>
                    <a:lnTo>
                      <a:pt x="139" y="247"/>
                    </a:lnTo>
                    <a:lnTo>
                      <a:pt x="133" y="248"/>
                    </a:lnTo>
                    <a:lnTo>
                      <a:pt x="129" y="250"/>
                    </a:lnTo>
                    <a:lnTo>
                      <a:pt x="125" y="252"/>
                    </a:lnTo>
                    <a:lnTo>
                      <a:pt x="121" y="255"/>
                    </a:lnTo>
                    <a:lnTo>
                      <a:pt x="118" y="258"/>
                    </a:lnTo>
                    <a:lnTo>
                      <a:pt x="115" y="262"/>
                    </a:lnTo>
                    <a:lnTo>
                      <a:pt x="114" y="267"/>
                    </a:lnTo>
                    <a:lnTo>
                      <a:pt x="112" y="270"/>
                    </a:lnTo>
                    <a:lnTo>
                      <a:pt x="110" y="275"/>
                    </a:lnTo>
                    <a:lnTo>
                      <a:pt x="109" y="279"/>
                    </a:lnTo>
                    <a:lnTo>
                      <a:pt x="108" y="283"/>
                    </a:lnTo>
                    <a:lnTo>
                      <a:pt x="104" y="288"/>
                    </a:lnTo>
                    <a:lnTo>
                      <a:pt x="103" y="292"/>
                    </a:lnTo>
                    <a:lnTo>
                      <a:pt x="102" y="295"/>
                    </a:lnTo>
                    <a:lnTo>
                      <a:pt x="100" y="299"/>
                    </a:lnTo>
                    <a:lnTo>
                      <a:pt x="96" y="305"/>
                    </a:lnTo>
                    <a:lnTo>
                      <a:pt x="92" y="309"/>
                    </a:lnTo>
                    <a:lnTo>
                      <a:pt x="87" y="312"/>
                    </a:lnTo>
                    <a:lnTo>
                      <a:pt x="81" y="314"/>
                    </a:lnTo>
                    <a:lnTo>
                      <a:pt x="77" y="312"/>
                    </a:lnTo>
                    <a:lnTo>
                      <a:pt x="74" y="307"/>
                    </a:lnTo>
                    <a:lnTo>
                      <a:pt x="72" y="304"/>
                    </a:lnTo>
                    <a:lnTo>
                      <a:pt x="72" y="300"/>
                    </a:lnTo>
                    <a:lnTo>
                      <a:pt x="70" y="296"/>
                    </a:lnTo>
                    <a:lnTo>
                      <a:pt x="70" y="292"/>
                    </a:lnTo>
                    <a:lnTo>
                      <a:pt x="68" y="286"/>
                    </a:lnTo>
                    <a:lnTo>
                      <a:pt x="68" y="280"/>
                    </a:lnTo>
                    <a:lnTo>
                      <a:pt x="67" y="275"/>
                    </a:lnTo>
                    <a:lnTo>
                      <a:pt x="67" y="269"/>
                    </a:lnTo>
                    <a:lnTo>
                      <a:pt x="66" y="263"/>
                    </a:lnTo>
                    <a:lnTo>
                      <a:pt x="66" y="256"/>
                    </a:lnTo>
                    <a:lnTo>
                      <a:pt x="66" y="249"/>
                    </a:lnTo>
                    <a:lnTo>
                      <a:pt x="66" y="243"/>
                    </a:lnTo>
                    <a:lnTo>
                      <a:pt x="65" y="236"/>
                    </a:lnTo>
                    <a:lnTo>
                      <a:pt x="65" y="230"/>
                    </a:lnTo>
                    <a:lnTo>
                      <a:pt x="65" y="224"/>
                    </a:lnTo>
                    <a:lnTo>
                      <a:pt x="65" y="216"/>
                    </a:lnTo>
                    <a:lnTo>
                      <a:pt x="65" y="210"/>
                    </a:lnTo>
                    <a:lnTo>
                      <a:pt x="65" y="205"/>
                    </a:lnTo>
                    <a:lnTo>
                      <a:pt x="65" y="199"/>
                    </a:lnTo>
                    <a:lnTo>
                      <a:pt x="65" y="195"/>
                    </a:lnTo>
                    <a:lnTo>
                      <a:pt x="65" y="189"/>
                    </a:lnTo>
                    <a:lnTo>
                      <a:pt x="65" y="185"/>
                    </a:lnTo>
                    <a:lnTo>
                      <a:pt x="65" y="181"/>
                    </a:lnTo>
                    <a:lnTo>
                      <a:pt x="65" y="178"/>
                    </a:lnTo>
                    <a:lnTo>
                      <a:pt x="65" y="174"/>
                    </a:lnTo>
                    <a:lnTo>
                      <a:pt x="66" y="173"/>
                    </a:lnTo>
                    <a:lnTo>
                      <a:pt x="0" y="152"/>
                    </a:lnTo>
                    <a:lnTo>
                      <a:pt x="0" y="152"/>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98" name="Freeform 106"/>
              <p:cNvSpPr>
                <a:spLocks/>
              </p:cNvSpPr>
              <p:nvPr/>
            </p:nvSpPr>
            <p:spPr bwMode="auto">
              <a:xfrm>
                <a:off x="7292990" y="5778500"/>
                <a:ext cx="263525" cy="314325"/>
              </a:xfrm>
              <a:custGeom>
                <a:avLst/>
                <a:gdLst/>
                <a:ahLst/>
                <a:cxnLst>
                  <a:cxn ang="0">
                    <a:pos x="2" y="131"/>
                  </a:cxn>
                  <a:cxn ang="0">
                    <a:pos x="10" y="156"/>
                  </a:cxn>
                  <a:cxn ang="0">
                    <a:pos x="23" y="182"/>
                  </a:cxn>
                  <a:cxn ang="0">
                    <a:pos x="37" y="202"/>
                  </a:cxn>
                  <a:cxn ang="0">
                    <a:pos x="54" y="203"/>
                  </a:cxn>
                  <a:cxn ang="0">
                    <a:pos x="72" y="200"/>
                  </a:cxn>
                  <a:cxn ang="0">
                    <a:pos x="91" y="210"/>
                  </a:cxn>
                  <a:cxn ang="0">
                    <a:pos x="98" y="224"/>
                  </a:cxn>
                  <a:cxn ang="0">
                    <a:pos x="104" y="249"/>
                  </a:cxn>
                  <a:cxn ang="0">
                    <a:pos x="108" y="273"/>
                  </a:cxn>
                  <a:cxn ang="0">
                    <a:pos x="111" y="294"/>
                  </a:cxn>
                  <a:cxn ang="0">
                    <a:pos x="112" y="311"/>
                  </a:cxn>
                  <a:cxn ang="0">
                    <a:pos x="112" y="335"/>
                  </a:cxn>
                  <a:cxn ang="0">
                    <a:pos x="117" y="354"/>
                  </a:cxn>
                  <a:cxn ang="0">
                    <a:pos x="126" y="374"/>
                  </a:cxn>
                  <a:cxn ang="0">
                    <a:pos x="137" y="388"/>
                  </a:cxn>
                  <a:cxn ang="0">
                    <a:pos x="157" y="389"/>
                  </a:cxn>
                  <a:cxn ang="0">
                    <a:pos x="182" y="386"/>
                  </a:cxn>
                  <a:cxn ang="0">
                    <a:pos x="210" y="390"/>
                  </a:cxn>
                  <a:cxn ang="0">
                    <a:pos x="236" y="395"/>
                  </a:cxn>
                  <a:cxn ang="0">
                    <a:pos x="256" y="388"/>
                  </a:cxn>
                  <a:cxn ang="0">
                    <a:pos x="269" y="365"/>
                  </a:cxn>
                  <a:cxn ang="0">
                    <a:pos x="278" y="344"/>
                  </a:cxn>
                  <a:cxn ang="0">
                    <a:pos x="290" y="326"/>
                  </a:cxn>
                  <a:cxn ang="0">
                    <a:pos x="304" y="324"/>
                  </a:cxn>
                  <a:cxn ang="0">
                    <a:pos x="320" y="315"/>
                  </a:cxn>
                  <a:cxn ang="0">
                    <a:pos x="333" y="293"/>
                  </a:cxn>
                  <a:cxn ang="0">
                    <a:pos x="332" y="265"/>
                  </a:cxn>
                  <a:cxn ang="0">
                    <a:pos x="318" y="244"/>
                  </a:cxn>
                  <a:cxn ang="0">
                    <a:pos x="304" y="232"/>
                  </a:cxn>
                  <a:cxn ang="0">
                    <a:pos x="287" y="219"/>
                  </a:cxn>
                  <a:cxn ang="0">
                    <a:pos x="274" y="205"/>
                  </a:cxn>
                  <a:cxn ang="0">
                    <a:pos x="261" y="191"/>
                  </a:cxn>
                  <a:cxn ang="0">
                    <a:pos x="250" y="175"/>
                  </a:cxn>
                  <a:cxn ang="0">
                    <a:pos x="242" y="160"/>
                  </a:cxn>
                  <a:cxn ang="0">
                    <a:pos x="237" y="143"/>
                  </a:cxn>
                  <a:cxn ang="0">
                    <a:pos x="235" y="128"/>
                  </a:cxn>
                  <a:cxn ang="0">
                    <a:pos x="235" y="111"/>
                  </a:cxn>
                  <a:cxn ang="0">
                    <a:pos x="236" y="94"/>
                  </a:cxn>
                  <a:cxn ang="0">
                    <a:pos x="237" y="76"/>
                  </a:cxn>
                  <a:cxn ang="0">
                    <a:pos x="237" y="53"/>
                  </a:cxn>
                  <a:cxn ang="0">
                    <a:pos x="232" y="26"/>
                  </a:cxn>
                  <a:cxn ang="0">
                    <a:pos x="217" y="9"/>
                  </a:cxn>
                  <a:cxn ang="0">
                    <a:pos x="191" y="1"/>
                  </a:cxn>
                  <a:cxn ang="0">
                    <a:pos x="163" y="2"/>
                  </a:cxn>
                  <a:cxn ang="0">
                    <a:pos x="139" y="9"/>
                  </a:cxn>
                  <a:cxn ang="0">
                    <a:pos x="125" y="22"/>
                  </a:cxn>
                  <a:cxn ang="0">
                    <a:pos x="109" y="46"/>
                  </a:cxn>
                  <a:cxn ang="0">
                    <a:pos x="89" y="54"/>
                  </a:cxn>
                  <a:cxn ang="0">
                    <a:pos x="70" y="56"/>
                  </a:cxn>
                  <a:cxn ang="0">
                    <a:pos x="50" y="62"/>
                  </a:cxn>
                  <a:cxn ang="0">
                    <a:pos x="31" y="69"/>
                  </a:cxn>
                  <a:cxn ang="0">
                    <a:pos x="19" y="86"/>
                  </a:cxn>
                  <a:cxn ang="0">
                    <a:pos x="9" y="109"/>
                  </a:cxn>
                  <a:cxn ang="0">
                    <a:pos x="0" y="119"/>
                  </a:cxn>
                </a:cxnLst>
                <a:rect l="0" t="0" r="r" b="b"/>
                <a:pathLst>
                  <a:path w="334" h="395">
                    <a:moveTo>
                      <a:pt x="0" y="119"/>
                    </a:moveTo>
                    <a:lnTo>
                      <a:pt x="0" y="123"/>
                    </a:lnTo>
                    <a:lnTo>
                      <a:pt x="1" y="126"/>
                    </a:lnTo>
                    <a:lnTo>
                      <a:pt x="2" y="131"/>
                    </a:lnTo>
                    <a:lnTo>
                      <a:pt x="3" y="136"/>
                    </a:lnTo>
                    <a:lnTo>
                      <a:pt x="5" y="142"/>
                    </a:lnTo>
                    <a:lnTo>
                      <a:pt x="8" y="148"/>
                    </a:lnTo>
                    <a:lnTo>
                      <a:pt x="10" y="156"/>
                    </a:lnTo>
                    <a:lnTo>
                      <a:pt x="13" y="163"/>
                    </a:lnTo>
                    <a:lnTo>
                      <a:pt x="16" y="170"/>
                    </a:lnTo>
                    <a:lnTo>
                      <a:pt x="19" y="176"/>
                    </a:lnTo>
                    <a:lnTo>
                      <a:pt x="23" y="182"/>
                    </a:lnTo>
                    <a:lnTo>
                      <a:pt x="26" y="189"/>
                    </a:lnTo>
                    <a:lnTo>
                      <a:pt x="29" y="194"/>
                    </a:lnTo>
                    <a:lnTo>
                      <a:pt x="33" y="198"/>
                    </a:lnTo>
                    <a:lnTo>
                      <a:pt x="37" y="202"/>
                    </a:lnTo>
                    <a:lnTo>
                      <a:pt x="40" y="203"/>
                    </a:lnTo>
                    <a:lnTo>
                      <a:pt x="45" y="204"/>
                    </a:lnTo>
                    <a:lnTo>
                      <a:pt x="49" y="203"/>
                    </a:lnTo>
                    <a:lnTo>
                      <a:pt x="54" y="203"/>
                    </a:lnTo>
                    <a:lnTo>
                      <a:pt x="58" y="202"/>
                    </a:lnTo>
                    <a:lnTo>
                      <a:pt x="62" y="201"/>
                    </a:lnTo>
                    <a:lnTo>
                      <a:pt x="67" y="200"/>
                    </a:lnTo>
                    <a:lnTo>
                      <a:pt x="72" y="200"/>
                    </a:lnTo>
                    <a:lnTo>
                      <a:pt x="78" y="200"/>
                    </a:lnTo>
                    <a:lnTo>
                      <a:pt x="82" y="202"/>
                    </a:lnTo>
                    <a:lnTo>
                      <a:pt x="86" y="205"/>
                    </a:lnTo>
                    <a:lnTo>
                      <a:pt x="91" y="210"/>
                    </a:lnTo>
                    <a:lnTo>
                      <a:pt x="92" y="212"/>
                    </a:lnTo>
                    <a:lnTo>
                      <a:pt x="94" y="215"/>
                    </a:lnTo>
                    <a:lnTo>
                      <a:pt x="96" y="220"/>
                    </a:lnTo>
                    <a:lnTo>
                      <a:pt x="98" y="224"/>
                    </a:lnTo>
                    <a:lnTo>
                      <a:pt x="99" y="228"/>
                    </a:lnTo>
                    <a:lnTo>
                      <a:pt x="101" y="234"/>
                    </a:lnTo>
                    <a:lnTo>
                      <a:pt x="102" y="240"/>
                    </a:lnTo>
                    <a:lnTo>
                      <a:pt x="104" y="249"/>
                    </a:lnTo>
                    <a:lnTo>
                      <a:pt x="105" y="255"/>
                    </a:lnTo>
                    <a:lnTo>
                      <a:pt x="107" y="262"/>
                    </a:lnTo>
                    <a:lnTo>
                      <a:pt x="107" y="267"/>
                    </a:lnTo>
                    <a:lnTo>
                      <a:pt x="108" y="273"/>
                    </a:lnTo>
                    <a:lnTo>
                      <a:pt x="109" y="279"/>
                    </a:lnTo>
                    <a:lnTo>
                      <a:pt x="109" y="285"/>
                    </a:lnTo>
                    <a:lnTo>
                      <a:pt x="110" y="289"/>
                    </a:lnTo>
                    <a:lnTo>
                      <a:pt x="111" y="294"/>
                    </a:lnTo>
                    <a:lnTo>
                      <a:pt x="111" y="298"/>
                    </a:lnTo>
                    <a:lnTo>
                      <a:pt x="111" y="302"/>
                    </a:lnTo>
                    <a:lnTo>
                      <a:pt x="111" y="306"/>
                    </a:lnTo>
                    <a:lnTo>
                      <a:pt x="112" y="311"/>
                    </a:lnTo>
                    <a:lnTo>
                      <a:pt x="112" y="317"/>
                    </a:lnTo>
                    <a:lnTo>
                      <a:pt x="112" y="324"/>
                    </a:lnTo>
                    <a:lnTo>
                      <a:pt x="112" y="329"/>
                    </a:lnTo>
                    <a:lnTo>
                      <a:pt x="112" y="335"/>
                    </a:lnTo>
                    <a:lnTo>
                      <a:pt x="113" y="339"/>
                    </a:lnTo>
                    <a:lnTo>
                      <a:pt x="114" y="345"/>
                    </a:lnTo>
                    <a:lnTo>
                      <a:pt x="115" y="349"/>
                    </a:lnTo>
                    <a:lnTo>
                      <a:pt x="117" y="354"/>
                    </a:lnTo>
                    <a:lnTo>
                      <a:pt x="119" y="358"/>
                    </a:lnTo>
                    <a:lnTo>
                      <a:pt x="122" y="364"/>
                    </a:lnTo>
                    <a:lnTo>
                      <a:pt x="124" y="368"/>
                    </a:lnTo>
                    <a:lnTo>
                      <a:pt x="126" y="374"/>
                    </a:lnTo>
                    <a:lnTo>
                      <a:pt x="127" y="376"/>
                    </a:lnTo>
                    <a:lnTo>
                      <a:pt x="129" y="380"/>
                    </a:lnTo>
                    <a:lnTo>
                      <a:pt x="133" y="385"/>
                    </a:lnTo>
                    <a:lnTo>
                      <a:pt x="137" y="388"/>
                    </a:lnTo>
                    <a:lnTo>
                      <a:pt x="142" y="390"/>
                    </a:lnTo>
                    <a:lnTo>
                      <a:pt x="149" y="390"/>
                    </a:lnTo>
                    <a:lnTo>
                      <a:pt x="152" y="390"/>
                    </a:lnTo>
                    <a:lnTo>
                      <a:pt x="157" y="389"/>
                    </a:lnTo>
                    <a:lnTo>
                      <a:pt x="162" y="388"/>
                    </a:lnTo>
                    <a:lnTo>
                      <a:pt x="168" y="388"/>
                    </a:lnTo>
                    <a:lnTo>
                      <a:pt x="176" y="386"/>
                    </a:lnTo>
                    <a:lnTo>
                      <a:pt x="182" y="386"/>
                    </a:lnTo>
                    <a:lnTo>
                      <a:pt x="188" y="386"/>
                    </a:lnTo>
                    <a:lnTo>
                      <a:pt x="195" y="388"/>
                    </a:lnTo>
                    <a:lnTo>
                      <a:pt x="203" y="389"/>
                    </a:lnTo>
                    <a:lnTo>
                      <a:pt x="210" y="390"/>
                    </a:lnTo>
                    <a:lnTo>
                      <a:pt x="216" y="392"/>
                    </a:lnTo>
                    <a:lnTo>
                      <a:pt x="223" y="394"/>
                    </a:lnTo>
                    <a:lnTo>
                      <a:pt x="229" y="394"/>
                    </a:lnTo>
                    <a:lnTo>
                      <a:pt x="236" y="395"/>
                    </a:lnTo>
                    <a:lnTo>
                      <a:pt x="242" y="395"/>
                    </a:lnTo>
                    <a:lnTo>
                      <a:pt x="247" y="394"/>
                    </a:lnTo>
                    <a:lnTo>
                      <a:pt x="252" y="391"/>
                    </a:lnTo>
                    <a:lnTo>
                      <a:pt x="256" y="388"/>
                    </a:lnTo>
                    <a:lnTo>
                      <a:pt x="260" y="384"/>
                    </a:lnTo>
                    <a:lnTo>
                      <a:pt x="265" y="379"/>
                    </a:lnTo>
                    <a:lnTo>
                      <a:pt x="267" y="372"/>
                    </a:lnTo>
                    <a:lnTo>
                      <a:pt x="269" y="365"/>
                    </a:lnTo>
                    <a:lnTo>
                      <a:pt x="272" y="358"/>
                    </a:lnTo>
                    <a:lnTo>
                      <a:pt x="274" y="354"/>
                    </a:lnTo>
                    <a:lnTo>
                      <a:pt x="276" y="349"/>
                    </a:lnTo>
                    <a:lnTo>
                      <a:pt x="278" y="344"/>
                    </a:lnTo>
                    <a:lnTo>
                      <a:pt x="279" y="339"/>
                    </a:lnTo>
                    <a:lnTo>
                      <a:pt x="281" y="336"/>
                    </a:lnTo>
                    <a:lnTo>
                      <a:pt x="285" y="330"/>
                    </a:lnTo>
                    <a:lnTo>
                      <a:pt x="290" y="326"/>
                    </a:lnTo>
                    <a:lnTo>
                      <a:pt x="292" y="324"/>
                    </a:lnTo>
                    <a:lnTo>
                      <a:pt x="296" y="324"/>
                    </a:lnTo>
                    <a:lnTo>
                      <a:pt x="299" y="324"/>
                    </a:lnTo>
                    <a:lnTo>
                      <a:pt x="304" y="324"/>
                    </a:lnTo>
                    <a:lnTo>
                      <a:pt x="307" y="322"/>
                    </a:lnTo>
                    <a:lnTo>
                      <a:pt x="311" y="321"/>
                    </a:lnTo>
                    <a:lnTo>
                      <a:pt x="316" y="318"/>
                    </a:lnTo>
                    <a:lnTo>
                      <a:pt x="320" y="315"/>
                    </a:lnTo>
                    <a:lnTo>
                      <a:pt x="323" y="310"/>
                    </a:lnTo>
                    <a:lnTo>
                      <a:pt x="327" y="304"/>
                    </a:lnTo>
                    <a:lnTo>
                      <a:pt x="330" y="299"/>
                    </a:lnTo>
                    <a:lnTo>
                      <a:pt x="333" y="293"/>
                    </a:lnTo>
                    <a:lnTo>
                      <a:pt x="333" y="286"/>
                    </a:lnTo>
                    <a:lnTo>
                      <a:pt x="334" y="280"/>
                    </a:lnTo>
                    <a:lnTo>
                      <a:pt x="333" y="271"/>
                    </a:lnTo>
                    <a:lnTo>
                      <a:pt x="332" y="265"/>
                    </a:lnTo>
                    <a:lnTo>
                      <a:pt x="329" y="258"/>
                    </a:lnTo>
                    <a:lnTo>
                      <a:pt x="324" y="252"/>
                    </a:lnTo>
                    <a:lnTo>
                      <a:pt x="321" y="248"/>
                    </a:lnTo>
                    <a:lnTo>
                      <a:pt x="318" y="244"/>
                    </a:lnTo>
                    <a:lnTo>
                      <a:pt x="315" y="241"/>
                    </a:lnTo>
                    <a:lnTo>
                      <a:pt x="312" y="239"/>
                    </a:lnTo>
                    <a:lnTo>
                      <a:pt x="308" y="235"/>
                    </a:lnTo>
                    <a:lnTo>
                      <a:pt x="304" y="232"/>
                    </a:lnTo>
                    <a:lnTo>
                      <a:pt x="299" y="228"/>
                    </a:lnTo>
                    <a:lnTo>
                      <a:pt x="296" y="225"/>
                    </a:lnTo>
                    <a:lnTo>
                      <a:pt x="291" y="222"/>
                    </a:lnTo>
                    <a:lnTo>
                      <a:pt x="287" y="219"/>
                    </a:lnTo>
                    <a:lnTo>
                      <a:pt x="284" y="214"/>
                    </a:lnTo>
                    <a:lnTo>
                      <a:pt x="281" y="212"/>
                    </a:lnTo>
                    <a:lnTo>
                      <a:pt x="277" y="207"/>
                    </a:lnTo>
                    <a:lnTo>
                      <a:pt x="274" y="205"/>
                    </a:lnTo>
                    <a:lnTo>
                      <a:pt x="270" y="200"/>
                    </a:lnTo>
                    <a:lnTo>
                      <a:pt x="267" y="198"/>
                    </a:lnTo>
                    <a:lnTo>
                      <a:pt x="265" y="194"/>
                    </a:lnTo>
                    <a:lnTo>
                      <a:pt x="261" y="191"/>
                    </a:lnTo>
                    <a:lnTo>
                      <a:pt x="258" y="187"/>
                    </a:lnTo>
                    <a:lnTo>
                      <a:pt x="256" y="183"/>
                    </a:lnTo>
                    <a:lnTo>
                      <a:pt x="253" y="179"/>
                    </a:lnTo>
                    <a:lnTo>
                      <a:pt x="250" y="175"/>
                    </a:lnTo>
                    <a:lnTo>
                      <a:pt x="248" y="171"/>
                    </a:lnTo>
                    <a:lnTo>
                      <a:pt x="247" y="168"/>
                    </a:lnTo>
                    <a:lnTo>
                      <a:pt x="245" y="163"/>
                    </a:lnTo>
                    <a:lnTo>
                      <a:pt x="242" y="160"/>
                    </a:lnTo>
                    <a:lnTo>
                      <a:pt x="241" y="156"/>
                    </a:lnTo>
                    <a:lnTo>
                      <a:pt x="240" y="152"/>
                    </a:lnTo>
                    <a:lnTo>
                      <a:pt x="238" y="148"/>
                    </a:lnTo>
                    <a:lnTo>
                      <a:pt x="237" y="143"/>
                    </a:lnTo>
                    <a:lnTo>
                      <a:pt x="236" y="139"/>
                    </a:lnTo>
                    <a:lnTo>
                      <a:pt x="236" y="136"/>
                    </a:lnTo>
                    <a:lnTo>
                      <a:pt x="235" y="131"/>
                    </a:lnTo>
                    <a:lnTo>
                      <a:pt x="235" y="128"/>
                    </a:lnTo>
                    <a:lnTo>
                      <a:pt x="235" y="124"/>
                    </a:lnTo>
                    <a:lnTo>
                      <a:pt x="235" y="119"/>
                    </a:lnTo>
                    <a:lnTo>
                      <a:pt x="235" y="115"/>
                    </a:lnTo>
                    <a:lnTo>
                      <a:pt x="235" y="111"/>
                    </a:lnTo>
                    <a:lnTo>
                      <a:pt x="235" y="106"/>
                    </a:lnTo>
                    <a:lnTo>
                      <a:pt x="235" y="102"/>
                    </a:lnTo>
                    <a:lnTo>
                      <a:pt x="235" y="98"/>
                    </a:lnTo>
                    <a:lnTo>
                      <a:pt x="236" y="94"/>
                    </a:lnTo>
                    <a:lnTo>
                      <a:pt x="236" y="88"/>
                    </a:lnTo>
                    <a:lnTo>
                      <a:pt x="237" y="84"/>
                    </a:lnTo>
                    <a:lnTo>
                      <a:pt x="237" y="80"/>
                    </a:lnTo>
                    <a:lnTo>
                      <a:pt x="237" y="76"/>
                    </a:lnTo>
                    <a:lnTo>
                      <a:pt x="237" y="72"/>
                    </a:lnTo>
                    <a:lnTo>
                      <a:pt x="237" y="68"/>
                    </a:lnTo>
                    <a:lnTo>
                      <a:pt x="237" y="59"/>
                    </a:lnTo>
                    <a:lnTo>
                      <a:pt x="237" y="53"/>
                    </a:lnTo>
                    <a:lnTo>
                      <a:pt x="235" y="45"/>
                    </a:lnTo>
                    <a:lnTo>
                      <a:pt x="235" y="39"/>
                    </a:lnTo>
                    <a:lnTo>
                      <a:pt x="233" y="32"/>
                    </a:lnTo>
                    <a:lnTo>
                      <a:pt x="232" y="26"/>
                    </a:lnTo>
                    <a:lnTo>
                      <a:pt x="228" y="19"/>
                    </a:lnTo>
                    <a:lnTo>
                      <a:pt x="225" y="15"/>
                    </a:lnTo>
                    <a:lnTo>
                      <a:pt x="220" y="11"/>
                    </a:lnTo>
                    <a:lnTo>
                      <a:pt x="217" y="9"/>
                    </a:lnTo>
                    <a:lnTo>
                      <a:pt x="210" y="5"/>
                    </a:lnTo>
                    <a:lnTo>
                      <a:pt x="205" y="4"/>
                    </a:lnTo>
                    <a:lnTo>
                      <a:pt x="197" y="2"/>
                    </a:lnTo>
                    <a:lnTo>
                      <a:pt x="191" y="1"/>
                    </a:lnTo>
                    <a:lnTo>
                      <a:pt x="184" y="0"/>
                    </a:lnTo>
                    <a:lnTo>
                      <a:pt x="177" y="0"/>
                    </a:lnTo>
                    <a:lnTo>
                      <a:pt x="170" y="0"/>
                    </a:lnTo>
                    <a:lnTo>
                      <a:pt x="163" y="2"/>
                    </a:lnTo>
                    <a:lnTo>
                      <a:pt x="156" y="2"/>
                    </a:lnTo>
                    <a:lnTo>
                      <a:pt x="149" y="4"/>
                    </a:lnTo>
                    <a:lnTo>
                      <a:pt x="143" y="6"/>
                    </a:lnTo>
                    <a:lnTo>
                      <a:pt x="139" y="9"/>
                    </a:lnTo>
                    <a:lnTo>
                      <a:pt x="133" y="11"/>
                    </a:lnTo>
                    <a:lnTo>
                      <a:pt x="129" y="15"/>
                    </a:lnTo>
                    <a:lnTo>
                      <a:pt x="126" y="17"/>
                    </a:lnTo>
                    <a:lnTo>
                      <a:pt x="125" y="22"/>
                    </a:lnTo>
                    <a:lnTo>
                      <a:pt x="122" y="28"/>
                    </a:lnTo>
                    <a:lnTo>
                      <a:pt x="118" y="35"/>
                    </a:lnTo>
                    <a:lnTo>
                      <a:pt x="114" y="41"/>
                    </a:lnTo>
                    <a:lnTo>
                      <a:pt x="109" y="46"/>
                    </a:lnTo>
                    <a:lnTo>
                      <a:pt x="102" y="49"/>
                    </a:lnTo>
                    <a:lnTo>
                      <a:pt x="96" y="52"/>
                    </a:lnTo>
                    <a:lnTo>
                      <a:pt x="92" y="53"/>
                    </a:lnTo>
                    <a:lnTo>
                      <a:pt x="89" y="54"/>
                    </a:lnTo>
                    <a:lnTo>
                      <a:pt x="85" y="55"/>
                    </a:lnTo>
                    <a:lnTo>
                      <a:pt x="81" y="56"/>
                    </a:lnTo>
                    <a:lnTo>
                      <a:pt x="76" y="56"/>
                    </a:lnTo>
                    <a:lnTo>
                      <a:pt x="70" y="56"/>
                    </a:lnTo>
                    <a:lnTo>
                      <a:pt x="65" y="57"/>
                    </a:lnTo>
                    <a:lnTo>
                      <a:pt x="60" y="59"/>
                    </a:lnTo>
                    <a:lnTo>
                      <a:pt x="55" y="59"/>
                    </a:lnTo>
                    <a:lnTo>
                      <a:pt x="50" y="62"/>
                    </a:lnTo>
                    <a:lnTo>
                      <a:pt x="46" y="63"/>
                    </a:lnTo>
                    <a:lnTo>
                      <a:pt x="40" y="65"/>
                    </a:lnTo>
                    <a:lnTo>
                      <a:pt x="35" y="67"/>
                    </a:lnTo>
                    <a:lnTo>
                      <a:pt x="31" y="69"/>
                    </a:lnTo>
                    <a:lnTo>
                      <a:pt x="28" y="71"/>
                    </a:lnTo>
                    <a:lnTo>
                      <a:pt x="25" y="74"/>
                    </a:lnTo>
                    <a:lnTo>
                      <a:pt x="21" y="79"/>
                    </a:lnTo>
                    <a:lnTo>
                      <a:pt x="19" y="86"/>
                    </a:lnTo>
                    <a:lnTo>
                      <a:pt x="18" y="92"/>
                    </a:lnTo>
                    <a:lnTo>
                      <a:pt x="16" y="99"/>
                    </a:lnTo>
                    <a:lnTo>
                      <a:pt x="13" y="104"/>
                    </a:lnTo>
                    <a:lnTo>
                      <a:pt x="9" y="109"/>
                    </a:lnTo>
                    <a:lnTo>
                      <a:pt x="5" y="113"/>
                    </a:lnTo>
                    <a:lnTo>
                      <a:pt x="2" y="116"/>
                    </a:lnTo>
                    <a:lnTo>
                      <a:pt x="0" y="118"/>
                    </a:lnTo>
                    <a:lnTo>
                      <a:pt x="0" y="119"/>
                    </a:lnTo>
                    <a:lnTo>
                      <a:pt x="0" y="119"/>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99" name="Freeform 107"/>
              <p:cNvSpPr>
                <a:spLocks/>
              </p:cNvSpPr>
              <p:nvPr/>
            </p:nvSpPr>
            <p:spPr bwMode="auto">
              <a:xfrm>
                <a:off x="7405702" y="6429375"/>
                <a:ext cx="319088" cy="176213"/>
              </a:xfrm>
              <a:custGeom>
                <a:avLst/>
                <a:gdLst/>
                <a:ahLst/>
                <a:cxnLst>
                  <a:cxn ang="0">
                    <a:pos x="2" y="112"/>
                  </a:cxn>
                  <a:cxn ang="0">
                    <a:pos x="8" y="136"/>
                  </a:cxn>
                  <a:cxn ang="0">
                    <a:pos x="9" y="154"/>
                  </a:cxn>
                  <a:cxn ang="0">
                    <a:pos x="6" y="170"/>
                  </a:cxn>
                  <a:cxn ang="0">
                    <a:pos x="0" y="190"/>
                  </a:cxn>
                  <a:cxn ang="0">
                    <a:pos x="5" y="207"/>
                  </a:cxn>
                  <a:cxn ang="0">
                    <a:pos x="18" y="216"/>
                  </a:cxn>
                  <a:cxn ang="0">
                    <a:pos x="34" y="217"/>
                  </a:cxn>
                  <a:cxn ang="0">
                    <a:pos x="53" y="215"/>
                  </a:cxn>
                  <a:cxn ang="0">
                    <a:pos x="71" y="213"/>
                  </a:cxn>
                  <a:cxn ang="0">
                    <a:pos x="91" y="212"/>
                  </a:cxn>
                  <a:cxn ang="0">
                    <a:pos x="117" y="213"/>
                  </a:cxn>
                  <a:cxn ang="0">
                    <a:pos x="141" y="213"/>
                  </a:cxn>
                  <a:cxn ang="0">
                    <a:pos x="160" y="215"/>
                  </a:cxn>
                  <a:cxn ang="0">
                    <a:pos x="179" y="218"/>
                  </a:cxn>
                  <a:cxn ang="0">
                    <a:pos x="204" y="221"/>
                  </a:cxn>
                  <a:cxn ang="0">
                    <a:pos x="226" y="222"/>
                  </a:cxn>
                  <a:cxn ang="0">
                    <a:pos x="241" y="221"/>
                  </a:cxn>
                  <a:cxn ang="0">
                    <a:pos x="258" y="218"/>
                  </a:cxn>
                  <a:cxn ang="0">
                    <a:pos x="276" y="215"/>
                  </a:cxn>
                  <a:cxn ang="0">
                    <a:pos x="293" y="211"/>
                  </a:cxn>
                  <a:cxn ang="0">
                    <a:pos x="310" y="207"/>
                  </a:cxn>
                  <a:cxn ang="0">
                    <a:pos x="325" y="202"/>
                  </a:cxn>
                  <a:cxn ang="0">
                    <a:pos x="345" y="200"/>
                  </a:cxn>
                  <a:cxn ang="0">
                    <a:pos x="367" y="201"/>
                  </a:cxn>
                  <a:cxn ang="0">
                    <a:pos x="385" y="192"/>
                  </a:cxn>
                  <a:cxn ang="0">
                    <a:pos x="396" y="173"/>
                  </a:cxn>
                  <a:cxn ang="0">
                    <a:pos x="399" y="148"/>
                  </a:cxn>
                  <a:cxn ang="0">
                    <a:pos x="391" y="122"/>
                  </a:cxn>
                  <a:cxn ang="0">
                    <a:pos x="384" y="98"/>
                  </a:cxn>
                  <a:cxn ang="0">
                    <a:pos x="385" y="77"/>
                  </a:cxn>
                  <a:cxn ang="0">
                    <a:pos x="387" y="57"/>
                  </a:cxn>
                  <a:cxn ang="0">
                    <a:pos x="390" y="36"/>
                  </a:cxn>
                  <a:cxn ang="0">
                    <a:pos x="374" y="19"/>
                  </a:cxn>
                  <a:cxn ang="0">
                    <a:pos x="359" y="9"/>
                  </a:cxn>
                  <a:cxn ang="0">
                    <a:pos x="343" y="4"/>
                  </a:cxn>
                  <a:cxn ang="0">
                    <a:pos x="325" y="0"/>
                  </a:cxn>
                  <a:cxn ang="0">
                    <a:pos x="308" y="0"/>
                  </a:cxn>
                  <a:cxn ang="0">
                    <a:pos x="293" y="14"/>
                  </a:cxn>
                  <a:cxn ang="0">
                    <a:pos x="274" y="34"/>
                  </a:cxn>
                  <a:cxn ang="0">
                    <a:pos x="251" y="47"/>
                  </a:cxn>
                  <a:cxn ang="0">
                    <a:pos x="233" y="52"/>
                  </a:cxn>
                  <a:cxn ang="0">
                    <a:pos x="216" y="52"/>
                  </a:cxn>
                  <a:cxn ang="0">
                    <a:pos x="197" y="47"/>
                  </a:cxn>
                  <a:cxn ang="0">
                    <a:pos x="176" y="38"/>
                  </a:cxn>
                  <a:cxn ang="0">
                    <a:pos x="157" y="29"/>
                  </a:cxn>
                  <a:cxn ang="0">
                    <a:pos x="135" y="24"/>
                  </a:cxn>
                  <a:cxn ang="0">
                    <a:pos x="115" y="21"/>
                  </a:cxn>
                  <a:cxn ang="0">
                    <a:pos x="96" y="20"/>
                  </a:cxn>
                  <a:cxn ang="0">
                    <a:pos x="76" y="21"/>
                  </a:cxn>
                  <a:cxn ang="0">
                    <a:pos x="59" y="23"/>
                  </a:cxn>
                </a:cxnLst>
                <a:rect l="0" t="0" r="r" b="b"/>
                <a:pathLst>
                  <a:path w="401" h="222">
                    <a:moveTo>
                      <a:pt x="0" y="104"/>
                    </a:moveTo>
                    <a:lnTo>
                      <a:pt x="0" y="105"/>
                    </a:lnTo>
                    <a:lnTo>
                      <a:pt x="0" y="108"/>
                    </a:lnTo>
                    <a:lnTo>
                      <a:pt x="2" y="112"/>
                    </a:lnTo>
                    <a:lnTo>
                      <a:pt x="4" y="118"/>
                    </a:lnTo>
                    <a:lnTo>
                      <a:pt x="5" y="124"/>
                    </a:lnTo>
                    <a:lnTo>
                      <a:pt x="7" y="132"/>
                    </a:lnTo>
                    <a:lnTo>
                      <a:pt x="8" y="136"/>
                    </a:lnTo>
                    <a:lnTo>
                      <a:pt x="9" y="140"/>
                    </a:lnTo>
                    <a:lnTo>
                      <a:pt x="9" y="146"/>
                    </a:lnTo>
                    <a:lnTo>
                      <a:pt x="10" y="150"/>
                    </a:lnTo>
                    <a:lnTo>
                      <a:pt x="9" y="154"/>
                    </a:lnTo>
                    <a:lnTo>
                      <a:pt x="9" y="158"/>
                    </a:lnTo>
                    <a:lnTo>
                      <a:pt x="8" y="162"/>
                    </a:lnTo>
                    <a:lnTo>
                      <a:pt x="7" y="167"/>
                    </a:lnTo>
                    <a:lnTo>
                      <a:pt x="6" y="170"/>
                    </a:lnTo>
                    <a:lnTo>
                      <a:pt x="5" y="175"/>
                    </a:lnTo>
                    <a:lnTo>
                      <a:pt x="3" y="179"/>
                    </a:lnTo>
                    <a:lnTo>
                      <a:pt x="2" y="183"/>
                    </a:lnTo>
                    <a:lnTo>
                      <a:pt x="0" y="190"/>
                    </a:lnTo>
                    <a:lnTo>
                      <a:pt x="0" y="197"/>
                    </a:lnTo>
                    <a:lnTo>
                      <a:pt x="0" y="199"/>
                    </a:lnTo>
                    <a:lnTo>
                      <a:pt x="2" y="204"/>
                    </a:lnTo>
                    <a:lnTo>
                      <a:pt x="5" y="207"/>
                    </a:lnTo>
                    <a:lnTo>
                      <a:pt x="9" y="211"/>
                    </a:lnTo>
                    <a:lnTo>
                      <a:pt x="12" y="213"/>
                    </a:lnTo>
                    <a:lnTo>
                      <a:pt x="15" y="215"/>
                    </a:lnTo>
                    <a:lnTo>
                      <a:pt x="18" y="216"/>
                    </a:lnTo>
                    <a:lnTo>
                      <a:pt x="22" y="217"/>
                    </a:lnTo>
                    <a:lnTo>
                      <a:pt x="26" y="217"/>
                    </a:lnTo>
                    <a:lnTo>
                      <a:pt x="30" y="217"/>
                    </a:lnTo>
                    <a:lnTo>
                      <a:pt x="34" y="217"/>
                    </a:lnTo>
                    <a:lnTo>
                      <a:pt x="39" y="217"/>
                    </a:lnTo>
                    <a:lnTo>
                      <a:pt x="44" y="216"/>
                    </a:lnTo>
                    <a:lnTo>
                      <a:pt x="50" y="215"/>
                    </a:lnTo>
                    <a:lnTo>
                      <a:pt x="53" y="215"/>
                    </a:lnTo>
                    <a:lnTo>
                      <a:pt x="58" y="214"/>
                    </a:lnTo>
                    <a:lnTo>
                      <a:pt x="62" y="214"/>
                    </a:lnTo>
                    <a:lnTo>
                      <a:pt x="66" y="214"/>
                    </a:lnTo>
                    <a:lnTo>
                      <a:pt x="71" y="213"/>
                    </a:lnTo>
                    <a:lnTo>
                      <a:pt x="75" y="212"/>
                    </a:lnTo>
                    <a:lnTo>
                      <a:pt x="80" y="212"/>
                    </a:lnTo>
                    <a:lnTo>
                      <a:pt x="85" y="212"/>
                    </a:lnTo>
                    <a:lnTo>
                      <a:pt x="91" y="212"/>
                    </a:lnTo>
                    <a:lnTo>
                      <a:pt x="98" y="212"/>
                    </a:lnTo>
                    <a:lnTo>
                      <a:pt x="104" y="212"/>
                    </a:lnTo>
                    <a:lnTo>
                      <a:pt x="111" y="213"/>
                    </a:lnTo>
                    <a:lnTo>
                      <a:pt x="117" y="213"/>
                    </a:lnTo>
                    <a:lnTo>
                      <a:pt x="125" y="213"/>
                    </a:lnTo>
                    <a:lnTo>
                      <a:pt x="130" y="213"/>
                    </a:lnTo>
                    <a:lnTo>
                      <a:pt x="136" y="213"/>
                    </a:lnTo>
                    <a:lnTo>
                      <a:pt x="141" y="213"/>
                    </a:lnTo>
                    <a:lnTo>
                      <a:pt x="147" y="214"/>
                    </a:lnTo>
                    <a:lnTo>
                      <a:pt x="152" y="215"/>
                    </a:lnTo>
                    <a:lnTo>
                      <a:pt x="157" y="215"/>
                    </a:lnTo>
                    <a:lnTo>
                      <a:pt x="160" y="215"/>
                    </a:lnTo>
                    <a:lnTo>
                      <a:pt x="164" y="216"/>
                    </a:lnTo>
                    <a:lnTo>
                      <a:pt x="168" y="217"/>
                    </a:lnTo>
                    <a:lnTo>
                      <a:pt x="172" y="217"/>
                    </a:lnTo>
                    <a:lnTo>
                      <a:pt x="179" y="218"/>
                    </a:lnTo>
                    <a:lnTo>
                      <a:pt x="187" y="219"/>
                    </a:lnTo>
                    <a:lnTo>
                      <a:pt x="192" y="219"/>
                    </a:lnTo>
                    <a:lnTo>
                      <a:pt x="199" y="220"/>
                    </a:lnTo>
                    <a:lnTo>
                      <a:pt x="204" y="221"/>
                    </a:lnTo>
                    <a:lnTo>
                      <a:pt x="210" y="222"/>
                    </a:lnTo>
                    <a:lnTo>
                      <a:pt x="217" y="222"/>
                    </a:lnTo>
                    <a:lnTo>
                      <a:pt x="223" y="222"/>
                    </a:lnTo>
                    <a:lnTo>
                      <a:pt x="226" y="222"/>
                    </a:lnTo>
                    <a:lnTo>
                      <a:pt x="229" y="222"/>
                    </a:lnTo>
                    <a:lnTo>
                      <a:pt x="233" y="222"/>
                    </a:lnTo>
                    <a:lnTo>
                      <a:pt x="238" y="222"/>
                    </a:lnTo>
                    <a:lnTo>
                      <a:pt x="241" y="221"/>
                    </a:lnTo>
                    <a:lnTo>
                      <a:pt x="246" y="221"/>
                    </a:lnTo>
                    <a:lnTo>
                      <a:pt x="250" y="219"/>
                    </a:lnTo>
                    <a:lnTo>
                      <a:pt x="254" y="219"/>
                    </a:lnTo>
                    <a:lnTo>
                      <a:pt x="258" y="218"/>
                    </a:lnTo>
                    <a:lnTo>
                      <a:pt x="262" y="218"/>
                    </a:lnTo>
                    <a:lnTo>
                      <a:pt x="266" y="217"/>
                    </a:lnTo>
                    <a:lnTo>
                      <a:pt x="270" y="217"/>
                    </a:lnTo>
                    <a:lnTo>
                      <a:pt x="276" y="215"/>
                    </a:lnTo>
                    <a:lnTo>
                      <a:pt x="280" y="215"/>
                    </a:lnTo>
                    <a:lnTo>
                      <a:pt x="284" y="213"/>
                    </a:lnTo>
                    <a:lnTo>
                      <a:pt x="288" y="212"/>
                    </a:lnTo>
                    <a:lnTo>
                      <a:pt x="293" y="211"/>
                    </a:lnTo>
                    <a:lnTo>
                      <a:pt x="297" y="210"/>
                    </a:lnTo>
                    <a:lnTo>
                      <a:pt x="301" y="209"/>
                    </a:lnTo>
                    <a:lnTo>
                      <a:pt x="305" y="209"/>
                    </a:lnTo>
                    <a:lnTo>
                      <a:pt x="310" y="207"/>
                    </a:lnTo>
                    <a:lnTo>
                      <a:pt x="314" y="207"/>
                    </a:lnTo>
                    <a:lnTo>
                      <a:pt x="317" y="205"/>
                    </a:lnTo>
                    <a:lnTo>
                      <a:pt x="322" y="205"/>
                    </a:lnTo>
                    <a:lnTo>
                      <a:pt x="325" y="202"/>
                    </a:lnTo>
                    <a:lnTo>
                      <a:pt x="329" y="202"/>
                    </a:lnTo>
                    <a:lnTo>
                      <a:pt x="333" y="202"/>
                    </a:lnTo>
                    <a:lnTo>
                      <a:pt x="337" y="202"/>
                    </a:lnTo>
                    <a:lnTo>
                      <a:pt x="345" y="200"/>
                    </a:lnTo>
                    <a:lnTo>
                      <a:pt x="351" y="200"/>
                    </a:lnTo>
                    <a:lnTo>
                      <a:pt x="356" y="200"/>
                    </a:lnTo>
                    <a:lnTo>
                      <a:pt x="363" y="202"/>
                    </a:lnTo>
                    <a:lnTo>
                      <a:pt x="367" y="201"/>
                    </a:lnTo>
                    <a:lnTo>
                      <a:pt x="373" y="200"/>
                    </a:lnTo>
                    <a:lnTo>
                      <a:pt x="377" y="198"/>
                    </a:lnTo>
                    <a:lnTo>
                      <a:pt x="381" y="197"/>
                    </a:lnTo>
                    <a:lnTo>
                      <a:pt x="385" y="192"/>
                    </a:lnTo>
                    <a:lnTo>
                      <a:pt x="389" y="189"/>
                    </a:lnTo>
                    <a:lnTo>
                      <a:pt x="391" y="184"/>
                    </a:lnTo>
                    <a:lnTo>
                      <a:pt x="395" y="180"/>
                    </a:lnTo>
                    <a:lnTo>
                      <a:pt x="396" y="173"/>
                    </a:lnTo>
                    <a:lnTo>
                      <a:pt x="398" y="166"/>
                    </a:lnTo>
                    <a:lnTo>
                      <a:pt x="399" y="160"/>
                    </a:lnTo>
                    <a:lnTo>
                      <a:pt x="401" y="154"/>
                    </a:lnTo>
                    <a:lnTo>
                      <a:pt x="399" y="148"/>
                    </a:lnTo>
                    <a:lnTo>
                      <a:pt x="398" y="140"/>
                    </a:lnTo>
                    <a:lnTo>
                      <a:pt x="396" y="134"/>
                    </a:lnTo>
                    <a:lnTo>
                      <a:pt x="394" y="128"/>
                    </a:lnTo>
                    <a:lnTo>
                      <a:pt x="391" y="122"/>
                    </a:lnTo>
                    <a:lnTo>
                      <a:pt x="389" y="116"/>
                    </a:lnTo>
                    <a:lnTo>
                      <a:pt x="386" y="109"/>
                    </a:lnTo>
                    <a:lnTo>
                      <a:pt x="386" y="104"/>
                    </a:lnTo>
                    <a:lnTo>
                      <a:pt x="384" y="98"/>
                    </a:lnTo>
                    <a:lnTo>
                      <a:pt x="384" y="93"/>
                    </a:lnTo>
                    <a:lnTo>
                      <a:pt x="384" y="88"/>
                    </a:lnTo>
                    <a:lnTo>
                      <a:pt x="385" y="84"/>
                    </a:lnTo>
                    <a:lnTo>
                      <a:pt x="385" y="77"/>
                    </a:lnTo>
                    <a:lnTo>
                      <a:pt x="385" y="72"/>
                    </a:lnTo>
                    <a:lnTo>
                      <a:pt x="386" y="67"/>
                    </a:lnTo>
                    <a:lnTo>
                      <a:pt x="387" y="62"/>
                    </a:lnTo>
                    <a:lnTo>
                      <a:pt x="387" y="57"/>
                    </a:lnTo>
                    <a:lnTo>
                      <a:pt x="389" y="52"/>
                    </a:lnTo>
                    <a:lnTo>
                      <a:pt x="389" y="46"/>
                    </a:lnTo>
                    <a:lnTo>
                      <a:pt x="391" y="41"/>
                    </a:lnTo>
                    <a:lnTo>
                      <a:pt x="390" y="36"/>
                    </a:lnTo>
                    <a:lnTo>
                      <a:pt x="387" y="31"/>
                    </a:lnTo>
                    <a:lnTo>
                      <a:pt x="383" y="25"/>
                    </a:lnTo>
                    <a:lnTo>
                      <a:pt x="378" y="21"/>
                    </a:lnTo>
                    <a:lnTo>
                      <a:pt x="374" y="19"/>
                    </a:lnTo>
                    <a:lnTo>
                      <a:pt x="371" y="16"/>
                    </a:lnTo>
                    <a:lnTo>
                      <a:pt x="366" y="14"/>
                    </a:lnTo>
                    <a:lnTo>
                      <a:pt x="363" y="11"/>
                    </a:lnTo>
                    <a:lnTo>
                      <a:pt x="359" y="9"/>
                    </a:lnTo>
                    <a:lnTo>
                      <a:pt x="355" y="8"/>
                    </a:lnTo>
                    <a:lnTo>
                      <a:pt x="351" y="7"/>
                    </a:lnTo>
                    <a:lnTo>
                      <a:pt x="347" y="6"/>
                    </a:lnTo>
                    <a:lnTo>
                      <a:pt x="343" y="4"/>
                    </a:lnTo>
                    <a:lnTo>
                      <a:pt x="339" y="3"/>
                    </a:lnTo>
                    <a:lnTo>
                      <a:pt x="334" y="2"/>
                    </a:lnTo>
                    <a:lnTo>
                      <a:pt x="329" y="2"/>
                    </a:lnTo>
                    <a:lnTo>
                      <a:pt x="325" y="0"/>
                    </a:lnTo>
                    <a:lnTo>
                      <a:pt x="321" y="0"/>
                    </a:lnTo>
                    <a:lnTo>
                      <a:pt x="317" y="0"/>
                    </a:lnTo>
                    <a:lnTo>
                      <a:pt x="315" y="0"/>
                    </a:lnTo>
                    <a:lnTo>
                      <a:pt x="308" y="0"/>
                    </a:lnTo>
                    <a:lnTo>
                      <a:pt x="302" y="3"/>
                    </a:lnTo>
                    <a:lnTo>
                      <a:pt x="297" y="5"/>
                    </a:lnTo>
                    <a:lnTo>
                      <a:pt x="295" y="10"/>
                    </a:lnTo>
                    <a:lnTo>
                      <a:pt x="293" y="14"/>
                    </a:lnTo>
                    <a:lnTo>
                      <a:pt x="289" y="20"/>
                    </a:lnTo>
                    <a:lnTo>
                      <a:pt x="285" y="24"/>
                    </a:lnTo>
                    <a:lnTo>
                      <a:pt x="280" y="29"/>
                    </a:lnTo>
                    <a:lnTo>
                      <a:pt x="274" y="34"/>
                    </a:lnTo>
                    <a:lnTo>
                      <a:pt x="268" y="39"/>
                    </a:lnTo>
                    <a:lnTo>
                      <a:pt x="261" y="42"/>
                    </a:lnTo>
                    <a:lnTo>
                      <a:pt x="255" y="46"/>
                    </a:lnTo>
                    <a:lnTo>
                      <a:pt x="251" y="47"/>
                    </a:lnTo>
                    <a:lnTo>
                      <a:pt x="246" y="49"/>
                    </a:lnTo>
                    <a:lnTo>
                      <a:pt x="241" y="50"/>
                    </a:lnTo>
                    <a:lnTo>
                      <a:pt x="238" y="52"/>
                    </a:lnTo>
                    <a:lnTo>
                      <a:pt x="233" y="52"/>
                    </a:lnTo>
                    <a:lnTo>
                      <a:pt x="229" y="52"/>
                    </a:lnTo>
                    <a:lnTo>
                      <a:pt x="225" y="52"/>
                    </a:lnTo>
                    <a:lnTo>
                      <a:pt x="221" y="53"/>
                    </a:lnTo>
                    <a:lnTo>
                      <a:pt x="216" y="52"/>
                    </a:lnTo>
                    <a:lnTo>
                      <a:pt x="210" y="52"/>
                    </a:lnTo>
                    <a:lnTo>
                      <a:pt x="206" y="51"/>
                    </a:lnTo>
                    <a:lnTo>
                      <a:pt x="201" y="50"/>
                    </a:lnTo>
                    <a:lnTo>
                      <a:pt x="197" y="47"/>
                    </a:lnTo>
                    <a:lnTo>
                      <a:pt x="192" y="46"/>
                    </a:lnTo>
                    <a:lnTo>
                      <a:pt x="187" y="43"/>
                    </a:lnTo>
                    <a:lnTo>
                      <a:pt x="183" y="41"/>
                    </a:lnTo>
                    <a:lnTo>
                      <a:pt x="176" y="38"/>
                    </a:lnTo>
                    <a:lnTo>
                      <a:pt x="172" y="36"/>
                    </a:lnTo>
                    <a:lnTo>
                      <a:pt x="167" y="34"/>
                    </a:lnTo>
                    <a:lnTo>
                      <a:pt x="162" y="31"/>
                    </a:lnTo>
                    <a:lnTo>
                      <a:pt x="157" y="29"/>
                    </a:lnTo>
                    <a:lnTo>
                      <a:pt x="152" y="27"/>
                    </a:lnTo>
                    <a:lnTo>
                      <a:pt x="146" y="26"/>
                    </a:lnTo>
                    <a:lnTo>
                      <a:pt x="141" y="25"/>
                    </a:lnTo>
                    <a:lnTo>
                      <a:pt x="135" y="24"/>
                    </a:lnTo>
                    <a:lnTo>
                      <a:pt x="130" y="23"/>
                    </a:lnTo>
                    <a:lnTo>
                      <a:pt x="125" y="22"/>
                    </a:lnTo>
                    <a:lnTo>
                      <a:pt x="121" y="22"/>
                    </a:lnTo>
                    <a:lnTo>
                      <a:pt x="115" y="21"/>
                    </a:lnTo>
                    <a:lnTo>
                      <a:pt x="110" y="21"/>
                    </a:lnTo>
                    <a:lnTo>
                      <a:pt x="105" y="21"/>
                    </a:lnTo>
                    <a:lnTo>
                      <a:pt x="101" y="21"/>
                    </a:lnTo>
                    <a:lnTo>
                      <a:pt x="96" y="20"/>
                    </a:lnTo>
                    <a:lnTo>
                      <a:pt x="92" y="20"/>
                    </a:lnTo>
                    <a:lnTo>
                      <a:pt x="88" y="20"/>
                    </a:lnTo>
                    <a:lnTo>
                      <a:pt x="83" y="20"/>
                    </a:lnTo>
                    <a:lnTo>
                      <a:pt x="76" y="21"/>
                    </a:lnTo>
                    <a:lnTo>
                      <a:pt x="70" y="22"/>
                    </a:lnTo>
                    <a:lnTo>
                      <a:pt x="65" y="22"/>
                    </a:lnTo>
                    <a:lnTo>
                      <a:pt x="61" y="22"/>
                    </a:lnTo>
                    <a:lnTo>
                      <a:pt x="59" y="23"/>
                    </a:lnTo>
                    <a:lnTo>
                      <a:pt x="59" y="24"/>
                    </a:lnTo>
                    <a:lnTo>
                      <a:pt x="0" y="104"/>
                    </a:lnTo>
                    <a:lnTo>
                      <a:pt x="0" y="104"/>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00" name="Freeform 108"/>
              <p:cNvSpPr>
                <a:spLocks/>
              </p:cNvSpPr>
              <p:nvPr/>
            </p:nvSpPr>
            <p:spPr bwMode="auto">
              <a:xfrm>
                <a:off x="7994665" y="6280150"/>
                <a:ext cx="309563" cy="227013"/>
              </a:xfrm>
              <a:custGeom>
                <a:avLst/>
                <a:gdLst/>
                <a:ahLst/>
                <a:cxnLst>
                  <a:cxn ang="0">
                    <a:pos x="141" y="1"/>
                  </a:cxn>
                  <a:cxn ang="0">
                    <a:pos x="146" y="6"/>
                  </a:cxn>
                  <a:cxn ang="0">
                    <a:pos x="151" y="11"/>
                  </a:cxn>
                  <a:cxn ang="0">
                    <a:pos x="159" y="18"/>
                  </a:cxn>
                  <a:cxn ang="0">
                    <a:pos x="168" y="26"/>
                  </a:cxn>
                  <a:cxn ang="0">
                    <a:pos x="176" y="34"/>
                  </a:cxn>
                  <a:cxn ang="0">
                    <a:pos x="185" y="41"/>
                  </a:cxn>
                  <a:cxn ang="0">
                    <a:pos x="195" y="48"/>
                  </a:cxn>
                  <a:cxn ang="0">
                    <a:pos x="206" y="52"/>
                  </a:cxn>
                  <a:cxn ang="0">
                    <a:pos x="215" y="54"/>
                  </a:cxn>
                  <a:cxn ang="0">
                    <a:pos x="225" y="56"/>
                  </a:cxn>
                  <a:cxn ang="0">
                    <a:pos x="234" y="58"/>
                  </a:cxn>
                  <a:cxn ang="0">
                    <a:pos x="244" y="59"/>
                  </a:cxn>
                  <a:cxn ang="0">
                    <a:pos x="257" y="61"/>
                  </a:cxn>
                  <a:cxn ang="0">
                    <a:pos x="267" y="61"/>
                  </a:cxn>
                  <a:cxn ang="0">
                    <a:pos x="276" y="63"/>
                  </a:cxn>
                  <a:cxn ang="0">
                    <a:pos x="287" y="64"/>
                  </a:cxn>
                  <a:cxn ang="0">
                    <a:pos x="296" y="66"/>
                  </a:cxn>
                  <a:cxn ang="0">
                    <a:pos x="308" y="70"/>
                  </a:cxn>
                  <a:cxn ang="0">
                    <a:pos x="321" y="76"/>
                  </a:cxn>
                  <a:cxn ang="0">
                    <a:pos x="327" y="86"/>
                  </a:cxn>
                  <a:cxn ang="0">
                    <a:pos x="333" y="96"/>
                  </a:cxn>
                  <a:cxn ang="0">
                    <a:pos x="339" y="109"/>
                  </a:cxn>
                  <a:cxn ang="0">
                    <a:pos x="346" y="123"/>
                  </a:cxn>
                  <a:cxn ang="0">
                    <a:pos x="355" y="135"/>
                  </a:cxn>
                  <a:cxn ang="0">
                    <a:pos x="363" y="148"/>
                  </a:cxn>
                  <a:cxn ang="0">
                    <a:pos x="370" y="159"/>
                  </a:cxn>
                  <a:cxn ang="0">
                    <a:pos x="377" y="167"/>
                  </a:cxn>
                  <a:cxn ang="0">
                    <a:pos x="387" y="175"/>
                  </a:cxn>
                  <a:cxn ang="0">
                    <a:pos x="391" y="184"/>
                  </a:cxn>
                  <a:cxn ang="0">
                    <a:pos x="391" y="192"/>
                  </a:cxn>
                  <a:cxn ang="0">
                    <a:pos x="390" y="199"/>
                  </a:cxn>
                  <a:cxn ang="0">
                    <a:pos x="385" y="209"/>
                  </a:cxn>
                  <a:cxn ang="0">
                    <a:pos x="379" y="217"/>
                  </a:cxn>
                  <a:cxn ang="0">
                    <a:pos x="372" y="225"/>
                  </a:cxn>
                  <a:cxn ang="0">
                    <a:pos x="364" y="232"/>
                  </a:cxn>
                  <a:cxn ang="0">
                    <a:pos x="357" y="240"/>
                  </a:cxn>
                  <a:cxn ang="0">
                    <a:pos x="348" y="249"/>
                  </a:cxn>
                  <a:cxn ang="0">
                    <a:pos x="342" y="257"/>
                  </a:cxn>
                  <a:cxn ang="0">
                    <a:pos x="341" y="261"/>
                  </a:cxn>
                  <a:cxn ang="0">
                    <a:pos x="237" y="195"/>
                  </a:cxn>
                  <a:cxn ang="0">
                    <a:pos x="125" y="285"/>
                  </a:cxn>
                  <a:cxn ang="0">
                    <a:pos x="114" y="283"/>
                  </a:cxn>
                  <a:cxn ang="0">
                    <a:pos x="106" y="279"/>
                  </a:cxn>
                  <a:cxn ang="0">
                    <a:pos x="100" y="274"/>
                  </a:cxn>
                  <a:cxn ang="0">
                    <a:pos x="92" y="266"/>
                  </a:cxn>
                  <a:cxn ang="0">
                    <a:pos x="88" y="259"/>
                  </a:cxn>
                  <a:cxn ang="0">
                    <a:pos x="84" y="252"/>
                  </a:cxn>
                  <a:cxn ang="0">
                    <a:pos x="82" y="244"/>
                  </a:cxn>
                  <a:cxn ang="0">
                    <a:pos x="79" y="237"/>
                  </a:cxn>
                  <a:cxn ang="0">
                    <a:pos x="72" y="231"/>
                  </a:cxn>
                  <a:cxn ang="0">
                    <a:pos x="62" y="227"/>
                  </a:cxn>
                  <a:cxn ang="0">
                    <a:pos x="52" y="227"/>
                  </a:cxn>
                  <a:cxn ang="0">
                    <a:pos x="41" y="227"/>
                  </a:cxn>
                  <a:cxn ang="0">
                    <a:pos x="29" y="227"/>
                  </a:cxn>
                  <a:cxn ang="0">
                    <a:pos x="19" y="227"/>
                  </a:cxn>
                  <a:cxn ang="0">
                    <a:pos x="9" y="229"/>
                  </a:cxn>
                  <a:cxn ang="0">
                    <a:pos x="0" y="90"/>
                  </a:cxn>
                  <a:cxn ang="0">
                    <a:pos x="140" y="0"/>
                  </a:cxn>
                </a:cxnLst>
                <a:rect l="0" t="0" r="r" b="b"/>
                <a:pathLst>
                  <a:path w="392" h="285">
                    <a:moveTo>
                      <a:pt x="140" y="0"/>
                    </a:moveTo>
                    <a:lnTo>
                      <a:pt x="141" y="1"/>
                    </a:lnTo>
                    <a:lnTo>
                      <a:pt x="144" y="4"/>
                    </a:lnTo>
                    <a:lnTo>
                      <a:pt x="146" y="6"/>
                    </a:lnTo>
                    <a:lnTo>
                      <a:pt x="148" y="8"/>
                    </a:lnTo>
                    <a:lnTo>
                      <a:pt x="151" y="11"/>
                    </a:lnTo>
                    <a:lnTo>
                      <a:pt x="156" y="15"/>
                    </a:lnTo>
                    <a:lnTo>
                      <a:pt x="159" y="18"/>
                    </a:lnTo>
                    <a:lnTo>
                      <a:pt x="164" y="22"/>
                    </a:lnTo>
                    <a:lnTo>
                      <a:pt x="168" y="26"/>
                    </a:lnTo>
                    <a:lnTo>
                      <a:pt x="172" y="30"/>
                    </a:lnTo>
                    <a:lnTo>
                      <a:pt x="176" y="34"/>
                    </a:lnTo>
                    <a:lnTo>
                      <a:pt x="181" y="38"/>
                    </a:lnTo>
                    <a:lnTo>
                      <a:pt x="185" y="41"/>
                    </a:lnTo>
                    <a:lnTo>
                      <a:pt x="190" y="46"/>
                    </a:lnTo>
                    <a:lnTo>
                      <a:pt x="195" y="48"/>
                    </a:lnTo>
                    <a:lnTo>
                      <a:pt x="203" y="52"/>
                    </a:lnTo>
                    <a:lnTo>
                      <a:pt x="206" y="52"/>
                    </a:lnTo>
                    <a:lnTo>
                      <a:pt x="210" y="54"/>
                    </a:lnTo>
                    <a:lnTo>
                      <a:pt x="215" y="54"/>
                    </a:lnTo>
                    <a:lnTo>
                      <a:pt x="219" y="56"/>
                    </a:lnTo>
                    <a:lnTo>
                      <a:pt x="225" y="56"/>
                    </a:lnTo>
                    <a:lnTo>
                      <a:pt x="230" y="57"/>
                    </a:lnTo>
                    <a:lnTo>
                      <a:pt x="234" y="58"/>
                    </a:lnTo>
                    <a:lnTo>
                      <a:pt x="239" y="59"/>
                    </a:lnTo>
                    <a:lnTo>
                      <a:pt x="244" y="59"/>
                    </a:lnTo>
                    <a:lnTo>
                      <a:pt x="250" y="60"/>
                    </a:lnTo>
                    <a:lnTo>
                      <a:pt x="257" y="61"/>
                    </a:lnTo>
                    <a:lnTo>
                      <a:pt x="262" y="61"/>
                    </a:lnTo>
                    <a:lnTo>
                      <a:pt x="267" y="61"/>
                    </a:lnTo>
                    <a:lnTo>
                      <a:pt x="272" y="62"/>
                    </a:lnTo>
                    <a:lnTo>
                      <a:pt x="276" y="63"/>
                    </a:lnTo>
                    <a:lnTo>
                      <a:pt x="282" y="64"/>
                    </a:lnTo>
                    <a:lnTo>
                      <a:pt x="287" y="64"/>
                    </a:lnTo>
                    <a:lnTo>
                      <a:pt x="292" y="66"/>
                    </a:lnTo>
                    <a:lnTo>
                      <a:pt x="296" y="66"/>
                    </a:lnTo>
                    <a:lnTo>
                      <a:pt x="301" y="68"/>
                    </a:lnTo>
                    <a:lnTo>
                      <a:pt x="308" y="70"/>
                    </a:lnTo>
                    <a:lnTo>
                      <a:pt x="315" y="73"/>
                    </a:lnTo>
                    <a:lnTo>
                      <a:pt x="321" y="76"/>
                    </a:lnTo>
                    <a:lnTo>
                      <a:pt x="325" y="80"/>
                    </a:lnTo>
                    <a:lnTo>
                      <a:pt x="327" y="86"/>
                    </a:lnTo>
                    <a:lnTo>
                      <a:pt x="330" y="91"/>
                    </a:lnTo>
                    <a:lnTo>
                      <a:pt x="333" y="96"/>
                    </a:lnTo>
                    <a:lnTo>
                      <a:pt x="336" y="103"/>
                    </a:lnTo>
                    <a:lnTo>
                      <a:pt x="339" y="109"/>
                    </a:lnTo>
                    <a:lnTo>
                      <a:pt x="342" y="116"/>
                    </a:lnTo>
                    <a:lnTo>
                      <a:pt x="346" y="123"/>
                    </a:lnTo>
                    <a:lnTo>
                      <a:pt x="351" y="130"/>
                    </a:lnTo>
                    <a:lnTo>
                      <a:pt x="355" y="135"/>
                    </a:lnTo>
                    <a:lnTo>
                      <a:pt x="359" y="142"/>
                    </a:lnTo>
                    <a:lnTo>
                      <a:pt x="363" y="148"/>
                    </a:lnTo>
                    <a:lnTo>
                      <a:pt x="367" y="155"/>
                    </a:lnTo>
                    <a:lnTo>
                      <a:pt x="370" y="159"/>
                    </a:lnTo>
                    <a:lnTo>
                      <a:pt x="374" y="164"/>
                    </a:lnTo>
                    <a:lnTo>
                      <a:pt x="377" y="167"/>
                    </a:lnTo>
                    <a:lnTo>
                      <a:pt x="383" y="170"/>
                    </a:lnTo>
                    <a:lnTo>
                      <a:pt x="387" y="175"/>
                    </a:lnTo>
                    <a:lnTo>
                      <a:pt x="391" y="181"/>
                    </a:lnTo>
                    <a:lnTo>
                      <a:pt x="391" y="184"/>
                    </a:lnTo>
                    <a:lnTo>
                      <a:pt x="392" y="187"/>
                    </a:lnTo>
                    <a:lnTo>
                      <a:pt x="391" y="192"/>
                    </a:lnTo>
                    <a:lnTo>
                      <a:pt x="391" y="196"/>
                    </a:lnTo>
                    <a:lnTo>
                      <a:pt x="390" y="199"/>
                    </a:lnTo>
                    <a:lnTo>
                      <a:pt x="388" y="204"/>
                    </a:lnTo>
                    <a:lnTo>
                      <a:pt x="385" y="209"/>
                    </a:lnTo>
                    <a:lnTo>
                      <a:pt x="383" y="213"/>
                    </a:lnTo>
                    <a:lnTo>
                      <a:pt x="379" y="217"/>
                    </a:lnTo>
                    <a:lnTo>
                      <a:pt x="376" y="221"/>
                    </a:lnTo>
                    <a:lnTo>
                      <a:pt x="372" y="225"/>
                    </a:lnTo>
                    <a:lnTo>
                      <a:pt x="369" y="229"/>
                    </a:lnTo>
                    <a:lnTo>
                      <a:pt x="364" y="232"/>
                    </a:lnTo>
                    <a:lnTo>
                      <a:pt x="360" y="237"/>
                    </a:lnTo>
                    <a:lnTo>
                      <a:pt x="357" y="240"/>
                    </a:lnTo>
                    <a:lnTo>
                      <a:pt x="354" y="243"/>
                    </a:lnTo>
                    <a:lnTo>
                      <a:pt x="348" y="249"/>
                    </a:lnTo>
                    <a:lnTo>
                      <a:pt x="345" y="254"/>
                    </a:lnTo>
                    <a:lnTo>
                      <a:pt x="342" y="257"/>
                    </a:lnTo>
                    <a:lnTo>
                      <a:pt x="342" y="260"/>
                    </a:lnTo>
                    <a:lnTo>
                      <a:pt x="341" y="261"/>
                    </a:lnTo>
                    <a:lnTo>
                      <a:pt x="341" y="263"/>
                    </a:lnTo>
                    <a:lnTo>
                      <a:pt x="237" y="195"/>
                    </a:lnTo>
                    <a:lnTo>
                      <a:pt x="128" y="285"/>
                    </a:lnTo>
                    <a:lnTo>
                      <a:pt x="125" y="285"/>
                    </a:lnTo>
                    <a:lnTo>
                      <a:pt x="119" y="285"/>
                    </a:lnTo>
                    <a:lnTo>
                      <a:pt x="114" y="283"/>
                    </a:lnTo>
                    <a:lnTo>
                      <a:pt x="109" y="281"/>
                    </a:lnTo>
                    <a:lnTo>
                      <a:pt x="106" y="279"/>
                    </a:lnTo>
                    <a:lnTo>
                      <a:pt x="103" y="276"/>
                    </a:lnTo>
                    <a:lnTo>
                      <a:pt x="100" y="274"/>
                    </a:lnTo>
                    <a:lnTo>
                      <a:pt x="96" y="271"/>
                    </a:lnTo>
                    <a:lnTo>
                      <a:pt x="92" y="266"/>
                    </a:lnTo>
                    <a:lnTo>
                      <a:pt x="90" y="263"/>
                    </a:lnTo>
                    <a:lnTo>
                      <a:pt x="88" y="259"/>
                    </a:lnTo>
                    <a:lnTo>
                      <a:pt x="87" y="257"/>
                    </a:lnTo>
                    <a:lnTo>
                      <a:pt x="84" y="252"/>
                    </a:lnTo>
                    <a:lnTo>
                      <a:pt x="84" y="248"/>
                    </a:lnTo>
                    <a:lnTo>
                      <a:pt x="82" y="244"/>
                    </a:lnTo>
                    <a:lnTo>
                      <a:pt x="81" y="241"/>
                    </a:lnTo>
                    <a:lnTo>
                      <a:pt x="79" y="237"/>
                    </a:lnTo>
                    <a:lnTo>
                      <a:pt x="75" y="233"/>
                    </a:lnTo>
                    <a:lnTo>
                      <a:pt x="72" y="231"/>
                    </a:lnTo>
                    <a:lnTo>
                      <a:pt x="68" y="229"/>
                    </a:lnTo>
                    <a:lnTo>
                      <a:pt x="62" y="227"/>
                    </a:lnTo>
                    <a:lnTo>
                      <a:pt x="58" y="227"/>
                    </a:lnTo>
                    <a:lnTo>
                      <a:pt x="52" y="227"/>
                    </a:lnTo>
                    <a:lnTo>
                      <a:pt x="47" y="227"/>
                    </a:lnTo>
                    <a:lnTo>
                      <a:pt x="41" y="227"/>
                    </a:lnTo>
                    <a:lnTo>
                      <a:pt x="35" y="227"/>
                    </a:lnTo>
                    <a:lnTo>
                      <a:pt x="29" y="227"/>
                    </a:lnTo>
                    <a:lnTo>
                      <a:pt x="24" y="227"/>
                    </a:lnTo>
                    <a:lnTo>
                      <a:pt x="19" y="227"/>
                    </a:lnTo>
                    <a:lnTo>
                      <a:pt x="16" y="228"/>
                    </a:lnTo>
                    <a:lnTo>
                      <a:pt x="9" y="229"/>
                    </a:lnTo>
                    <a:lnTo>
                      <a:pt x="8" y="229"/>
                    </a:lnTo>
                    <a:lnTo>
                      <a:pt x="0" y="90"/>
                    </a:lnTo>
                    <a:lnTo>
                      <a:pt x="140" y="0"/>
                    </a:lnTo>
                    <a:lnTo>
                      <a:pt x="140" y="0"/>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01" name="Freeform 109"/>
              <p:cNvSpPr>
                <a:spLocks/>
              </p:cNvSpPr>
              <p:nvPr/>
            </p:nvSpPr>
            <p:spPr bwMode="auto">
              <a:xfrm>
                <a:off x="7848615" y="5911850"/>
                <a:ext cx="88900" cy="190500"/>
              </a:xfrm>
              <a:custGeom>
                <a:avLst/>
                <a:gdLst/>
                <a:ahLst/>
                <a:cxnLst>
                  <a:cxn ang="0">
                    <a:pos x="74" y="0"/>
                  </a:cxn>
                  <a:cxn ang="0">
                    <a:pos x="75" y="1"/>
                  </a:cxn>
                  <a:cxn ang="0">
                    <a:pos x="80" y="4"/>
                  </a:cxn>
                  <a:cxn ang="0">
                    <a:pos x="83" y="6"/>
                  </a:cxn>
                  <a:cxn ang="0">
                    <a:pos x="87" y="10"/>
                  </a:cxn>
                  <a:cxn ang="0">
                    <a:pos x="91" y="13"/>
                  </a:cxn>
                  <a:cxn ang="0">
                    <a:pos x="97" y="19"/>
                  </a:cxn>
                  <a:cxn ang="0">
                    <a:pos x="100" y="23"/>
                  </a:cxn>
                  <a:cxn ang="0">
                    <a:pos x="104" y="28"/>
                  </a:cxn>
                  <a:cxn ang="0">
                    <a:pos x="106" y="33"/>
                  </a:cxn>
                  <a:cxn ang="0">
                    <a:pos x="109" y="39"/>
                  </a:cxn>
                  <a:cxn ang="0">
                    <a:pos x="111" y="45"/>
                  </a:cxn>
                  <a:cxn ang="0">
                    <a:pos x="113" y="53"/>
                  </a:cxn>
                  <a:cxn ang="0">
                    <a:pos x="112" y="56"/>
                  </a:cxn>
                  <a:cxn ang="0">
                    <a:pos x="112" y="60"/>
                  </a:cxn>
                  <a:cxn ang="0">
                    <a:pos x="112" y="64"/>
                  </a:cxn>
                  <a:cxn ang="0">
                    <a:pos x="112" y="68"/>
                  </a:cxn>
                  <a:cxn ang="0">
                    <a:pos x="110" y="75"/>
                  </a:cxn>
                  <a:cxn ang="0">
                    <a:pos x="108" y="83"/>
                  </a:cxn>
                  <a:cxn ang="0">
                    <a:pos x="106" y="90"/>
                  </a:cxn>
                  <a:cxn ang="0">
                    <a:pos x="105" y="96"/>
                  </a:cxn>
                  <a:cxn ang="0">
                    <a:pos x="104" y="101"/>
                  </a:cxn>
                  <a:cxn ang="0">
                    <a:pos x="102" y="107"/>
                  </a:cxn>
                  <a:cxn ang="0">
                    <a:pos x="101" y="113"/>
                  </a:cxn>
                  <a:cxn ang="0">
                    <a:pos x="101" y="118"/>
                  </a:cxn>
                  <a:cxn ang="0">
                    <a:pos x="99" y="121"/>
                  </a:cxn>
                  <a:cxn ang="0">
                    <a:pos x="99" y="125"/>
                  </a:cxn>
                  <a:cxn ang="0">
                    <a:pos x="98" y="128"/>
                  </a:cxn>
                  <a:cxn ang="0">
                    <a:pos x="98" y="132"/>
                  </a:cxn>
                  <a:cxn ang="0">
                    <a:pos x="98" y="137"/>
                  </a:cxn>
                  <a:cxn ang="0">
                    <a:pos x="100" y="141"/>
                  </a:cxn>
                  <a:cxn ang="0">
                    <a:pos x="101" y="146"/>
                  </a:cxn>
                  <a:cxn ang="0">
                    <a:pos x="104" y="152"/>
                  </a:cxn>
                  <a:cxn ang="0">
                    <a:pos x="106" y="158"/>
                  </a:cxn>
                  <a:cxn ang="0">
                    <a:pos x="108" y="166"/>
                  </a:cxn>
                  <a:cxn ang="0">
                    <a:pos x="109" y="171"/>
                  </a:cxn>
                  <a:cxn ang="0">
                    <a:pos x="111" y="179"/>
                  </a:cxn>
                  <a:cxn ang="0">
                    <a:pos x="111" y="182"/>
                  </a:cxn>
                  <a:cxn ang="0">
                    <a:pos x="112" y="184"/>
                  </a:cxn>
                  <a:cxn ang="0">
                    <a:pos x="15" y="240"/>
                  </a:cxn>
                  <a:cxn ang="0">
                    <a:pos x="0" y="9"/>
                  </a:cxn>
                  <a:cxn ang="0">
                    <a:pos x="74" y="0"/>
                  </a:cxn>
                  <a:cxn ang="0">
                    <a:pos x="74" y="0"/>
                  </a:cxn>
                </a:cxnLst>
                <a:rect l="0" t="0" r="r" b="b"/>
                <a:pathLst>
                  <a:path w="113" h="240">
                    <a:moveTo>
                      <a:pt x="74" y="0"/>
                    </a:moveTo>
                    <a:lnTo>
                      <a:pt x="75" y="1"/>
                    </a:lnTo>
                    <a:lnTo>
                      <a:pt x="80" y="4"/>
                    </a:lnTo>
                    <a:lnTo>
                      <a:pt x="83" y="6"/>
                    </a:lnTo>
                    <a:lnTo>
                      <a:pt x="87" y="10"/>
                    </a:lnTo>
                    <a:lnTo>
                      <a:pt x="91" y="13"/>
                    </a:lnTo>
                    <a:lnTo>
                      <a:pt x="97" y="19"/>
                    </a:lnTo>
                    <a:lnTo>
                      <a:pt x="100" y="23"/>
                    </a:lnTo>
                    <a:lnTo>
                      <a:pt x="104" y="28"/>
                    </a:lnTo>
                    <a:lnTo>
                      <a:pt x="106" y="33"/>
                    </a:lnTo>
                    <a:lnTo>
                      <a:pt x="109" y="39"/>
                    </a:lnTo>
                    <a:lnTo>
                      <a:pt x="111" y="45"/>
                    </a:lnTo>
                    <a:lnTo>
                      <a:pt x="113" y="53"/>
                    </a:lnTo>
                    <a:lnTo>
                      <a:pt x="112" y="56"/>
                    </a:lnTo>
                    <a:lnTo>
                      <a:pt x="112" y="60"/>
                    </a:lnTo>
                    <a:lnTo>
                      <a:pt x="112" y="64"/>
                    </a:lnTo>
                    <a:lnTo>
                      <a:pt x="112" y="68"/>
                    </a:lnTo>
                    <a:lnTo>
                      <a:pt x="110" y="75"/>
                    </a:lnTo>
                    <a:lnTo>
                      <a:pt x="108" y="83"/>
                    </a:lnTo>
                    <a:lnTo>
                      <a:pt x="106" y="90"/>
                    </a:lnTo>
                    <a:lnTo>
                      <a:pt x="105" y="96"/>
                    </a:lnTo>
                    <a:lnTo>
                      <a:pt x="104" y="101"/>
                    </a:lnTo>
                    <a:lnTo>
                      <a:pt x="102" y="107"/>
                    </a:lnTo>
                    <a:lnTo>
                      <a:pt x="101" y="113"/>
                    </a:lnTo>
                    <a:lnTo>
                      <a:pt x="101" y="118"/>
                    </a:lnTo>
                    <a:lnTo>
                      <a:pt x="99" y="121"/>
                    </a:lnTo>
                    <a:lnTo>
                      <a:pt x="99" y="125"/>
                    </a:lnTo>
                    <a:lnTo>
                      <a:pt x="98" y="128"/>
                    </a:lnTo>
                    <a:lnTo>
                      <a:pt x="98" y="132"/>
                    </a:lnTo>
                    <a:lnTo>
                      <a:pt x="98" y="137"/>
                    </a:lnTo>
                    <a:lnTo>
                      <a:pt x="100" y="141"/>
                    </a:lnTo>
                    <a:lnTo>
                      <a:pt x="101" y="146"/>
                    </a:lnTo>
                    <a:lnTo>
                      <a:pt x="104" y="152"/>
                    </a:lnTo>
                    <a:lnTo>
                      <a:pt x="106" y="158"/>
                    </a:lnTo>
                    <a:lnTo>
                      <a:pt x="108" y="166"/>
                    </a:lnTo>
                    <a:lnTo>
                      <a:pt x="109" y="171"/>
                    </a:lnTo>
                    <a:lnTo>
                      <a:pt x="111" y="179"/>
                    </a:lnTo>
                    <a:lnTo>
                      <a:pt x="111" y="182"/>
                    </a:lnTo>
                    <a:lnTo>
                      <a:pt x="112" y="184"/>
                    </a:lnTo>
                    <a:lnTo>
                      <a:pt x="15" y="240"/>
                    </a:lnTo>
                    <a:lnTo>
                      <a:pt x="0" y="9"/>
                    </a:lnTo>
                    <a:lnTo>
                      <a:pt x="74" y="0"/>
                    </a:lnTo>
                    <a:lnTo>
                      <a:pt x="74" y="0"/>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02" name="Freeform 110"/>
              <p:cNvSpPr>
                <a:spLocks/>
              </p:cNvSpPr>
              <p:nvPr/>
            </p:nvSpPr>
            <p:spPr bwMode="auto">
              <a:xfrm>
                <a:off x="7901002" y="6427788"/>
                <a:ext cx="449263" cy="417513"/>
              </a:xfrm>
              <a:custGeom>
                <a:avLst/>
                <a:gdLst/>
                <a:ahLst/>
                <a:cxnLst>
                  <a:cxn ang="0">
                    <a:pos x="83" y="253"/>
                  </a:cxn>
                  <a:cxn ang="0">
                    <a:pos x="233" y="110"/>
                  </a:cxn>
                  <a:cxn ang="0">
                    <a:pos x="351" y="0"/>
                  </a:cxn>
                  <a:cxn ang="0">
                    <a:pos x="444" y="57"/>
                  </a:cxn>
                  <a:cxn ang="0">
                    <a:pos x="566" y="176"/>
                  </a:cxn>
                  <a:cxn ang="0">
                    <a:pos x="448" y="312"/>
                  </a:cxn>
                  <a:cxn ang="0">
                    <a:pos x="200" y="525"/>
                  </a:cxn>
                  <a:cxn ang="0">
                    <a:pos x="52" y="407"/>
                  </a:cxn>
                  <a:cxn ang="0">
                    <a:pos x="0" y="333"/>
                  </a:cxn>
                  <a:cxn ang="0">
                    <a:pos x="83" y="253"/>
                  </a:cxn>
                  <a:cxn ang="0">
                    <a:pos x="83" y="253"/>
                  </a:cxn>
                </a:cxnLst>
                <a:rect l="0" t="0" r="r" b="b"/>
                <a:pathLst>
                  <a:path w="566" h="525">
                    <a:moveTo>
                      <a:pt x="83" y="253"/>
                    </a:moveTo>
                    <a:lnTo>
                      <a:pt x="233" y="110"/>
                    </a:lnTo>
                    <a:lnTo>
                      <a:pt x="351" y="0"/>
                    </a:lnTo>
                    <a:lnTo>
                      <a:pt x="444" y="57"/>
                    </a:lnTo>
                    <a:lnTo>
                      <a:pt x="566" y="176"/>
                    </a:lnTo>
                    <a:lnTo>
                      <a:pt x="448" y="312"/>
                    </a:lnTo>
                    <a:lnTo>
                      <a:pt x="200" y="525"/>
                    </a:lnTo>
                    <a:lnTo>
                      <a:pt x="52" y="407"/>
                    </a:lnTo>
                    <a:lnTo>
                      <a:pt x="0" y="333"/>
                    </a:lnTo>
                    <a:lnTo>
                      <a:pt x="83" y="253"/>
                    </a:lnTo>
                    <a:lnTo>
                      <a:pt x="83" y="253"/>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03" name="Freeform 111"/>
              <p:cNvSpPr>
                <a:spLocks/>
              </p:cNvSpPr>
              <p:nvPr/>
            </p:nvSpPr>
            <p:spPr bwMode="auto">
              <a:xfrm>
                <a:off x="7102490" y="6121400"/>
                <a:ext cx="465138" cy="501650"/>
              </a:xfrm>
              <a:custGeom>
                <a:avLst/>
                <a:gdLst/>
                <a:ahLst/>
                <a:cxnLst>
                  <a:cxn ang="0">
                    <a:pos x="342" y="0"/>
                  </a:cxn>
                  <a:cxn ang="0">
                    <a:pos x="367" y="45"/>
                  </a:cxn>
                  <a:cxn ang="0">
                    <a:pos x="399" y="40"/>
                  </a:cxn>
                  <a:cxn ang="0">
                    <a:pos x="479" y="107"/>
                  </a:cxn>
                  <a:cxn ang="0">
                    <a:pos x="542" y="181"/>
                  </a:cxn>
                  <a:cxn ang="0">
                    <a:pos x="585" y="240"/>
                  </a:cxn>
                  <a:cxn ang="0">
                    <a:pos x="494" y="355"/>
                  </a:cxn>
                  <a:cxn ang="0">
                    <a:pos x="411" y="455"/>
                  </a:cxn>
                  <a:cxn ang="0">
                    <a:pos x="242" y="633"/>
                  </a:cxn>
                  <a:cxn ang="0">
                    <a:pos x="193" y="619"/>
                  </a:cxn>
                  <a:cxn ang="0">
                    <a:pos x="0" y="465"/>
                  </a:cxn>
                  <a:cxn ang="0">
                    <a:pos x="158" y="249"/>
                  </a:cxn>
                  <a:cxn ang="0">
                    <a:pos x="287" y="67"/>
                  </a:cxn>
                  <a:cxn ang="0">
                    <a:pos x="342" y="0"/>
                  </a:cxn>
                  <a:cxn ang="0">
                    <a:pos x="342" y="0"/>
                  </a:cxn>
                </a:cxnLst>
                <a:rect l="0" t="0" r="r" b="b"/>
                <a:pathLst>
                  <a:path w="585" h="633">
                    <a:moveTo>
                      <a:pt x="342" y="0"/>
                    </a:moveTo>
                    <a:lnTo>
                      <a:pt x="367" y="45"/>
                    </a:lnTo>
                    <a:lnTo>
                      <a:pt x="399" y="40"/>
                    </a:lnTo>
                    <a:lnTo>
                      <a:pt x="479" y="107"/>
                    </a:lnTo>
                    <a:lnTo>
                      <a:pt x="542" y="181"/>
                    </a:lnTo>
                    <a:lnTo>
                      <a:pt x="585" y="240"/>
                    </a:lnTo>
                    <a:lnTo>
                      <a:pt x="494" y="355"/>
                    </a:lnTo>
                    <a:lnTo>
                      <a:pt x="411" y="455"/>
                    </a:lnTo>
                    <a:lnTo>
                      <a:pt x="242" y="633"/>
                    </a:lnTo>
                    <a:lnTo>
                      <a:pt x="193" y="619"/>
                    </a:lnTo>
                    <a:lnTo>
                      <a:pt x="0" y="465"/>
                    </a:lnTo>
                    <a:lnTo>
                      <a:pt x="158" y="249"/>
                    </a:lnTo>
                    <a:lnTo>
                      <a:pt x="287" y="67"/>
                    </a:lnTo>
                    <a:lnTo>
                      <a:pt x="342" y="0"/>
                    </a:lnTo>
                    <a:lnTo>
                      <a:pt x="342" y="0"/>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04" name="Freeform 112"/>
              <p:cNvSpPr>
                <a:spLocks/>
              </p:cNvSpPr>
              <p:nvPr/>
            </p:nvSpPr>
            <p:spPr bwMode="auto">
              <a:xfrm>
                <a:off x="7585090" y="5837238"/>
                <a:ext cx="282575" cy="358775"/>
              </a:xfrm>
              <a:custGeom>
                <a:avLst/>
                <a:gdLst/>
                <a:ahLst/>
                <a:cxnLst>
                  <a:cxn ang="0">
                    <a:pos x="311" y="104"/>
                  </a:cxn>
                  <a:cxn ang="0">
                    <a:pos x="322" y="127"/>
                  </a:cxn>
                  <a:cxn ang="0">
                    <a:pos x="349" y="369"/>
                  </a:cxn>
                  <a:cxn ang="0">
                    <a:pos x="354" y="420"/>
                  </a:cxn>
                  <a:cxn ang="0">
                    <a:pos x="151" y="441"/>
                  </a:cxn>
                  <a:cxn ang="0">
                    <a:pos x="38" y="450"/>
                  </a:cxn>
                  <a:cxn ang="0">
                    <a:pos x="27" y="307"/>
                  </a:cxn>
                  <a:cxn ang="0">
                    <a:pos x="0" y="158"/>
                  </a:cxn>
                  <a:cxn ang="0">
                    <a:pos x="2" y="2"/>
                  </a:cxn>
                  <a:cxn ang="0">
                    <a:pos x="35" y="0"/>
                  </a:cxn>
                  <a:cxn ang="0">
                    <a:pos x="74" y="31"/>
                  </a:cxn>
                  <a:cxn ang="0">
                    <a:pos x="110" y="22"/>
                  </a:cxn>
                  <a:cxn ang="0">
                    <a:pos x="134" y="112"/>
                  </a:cxn>
                  <a:cxn ang="0">
                    <a:pos x="230" y="108"/>
                  </a:cxn>
                  <a:cxn ang="0">
                    <a:pos x="311" y="104"/>
                  </a:cxn>
                  <a:cxn ang="0">
                    <a:pos x="311" y="104"/>
                  </a:cxn>
                </a:cxnLst>
                <a:rect l="0" t="0" r="r" b="b"/>
                <a:pathLst>
                  <a:path w="354" h="450">
                    <a:moveTo>
                      <a:pt x="311" y="104"/>
                    </a:moveTo>
                    <a:lnTo>
                      <a:pt x="322" y="127"/>
                    </a:lnTo>
                    <a:lnTo>
                      <a:pt x="349" y="369"/>
                    </a:lnTo>
                    <a:lnTo>
                      <a:pt x="354" y="420"/>
                    </a:lnTo>
                    <a:lnTo>
                      <a:pt x="151" y="441"/>
                    </a:lnTo>
                    <a:lnTo>
                      <a:pt x="38" y="450"/>
                    </a:lnTo>
                    <a:lnTo>
                      <a:pt x="27" y="307"/>
                    </a:lnTo>
                    <a:lnTo>
                      <a:pt x="0" y="158"/>
                    </a:lnTo>
                    <a:lnTo>
                      <a:pt x="2" y="2"/>
                    </a:lnTo>
                    <a:lnTo>
                      <a:pt x="35" y="0"/>
                    </a:lnTo>
                    <a:lnTo>
                      <a:pt x="74" y="31"/>
                    </a:lnTo>
                    <a:lnTo>
                      <a:pt x="110" y="22"/>
                    </a:lnTo>
                    <a:lnTo>
                      <a:pt x="134" y="112"/>
                    </a:lnTo>
                    <a:lnTo>
                      <a:pt x="230" y="108"/>
                    </a:lnTo>
                    <a:lnTo>
                      <a:pt x="311" y="104"/>
                    </a:lnTo>
                    <a:lnTo>
                      <a:pt x="311" y="104"/>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05" name="Freeform 113"/>
              <p:cNvSpPr>
                <a:spLocks/>
              </p:cNvSpPr>
              <p:nvPr/>
            </p:nvSpPr>
            <p:spPr bwMode="auto">
              <a:xfrm>
                <a:off x="7866077" y="5978525"/>
                <a:ext cx="368300" cy="377825"/>
              </a:xfrm>
              <a:custGeom>
                <a:avLst/>
                <a:gdLst/>
                <a:ahLst/>
                <a:cxnLst>
                  <a:cxn ang="0">
                    <a:pos x="4" y="150"/>
                  </a:cxn>
                  <a:cxn ang="0">
                    <a:pos x="231" y="36"/>
                  </a:cxn>
                  <a:cxn ang="0">
                    <a:pos x="301" y="0"/>
                  </a:cxn>
                  <a:cxn ang="0">
                    <a:pos x="360" y="70"/>
                  </a:cxn>
                  <a:cxn ang="0">
                    <a:pos x="464" y="248"/>
                  </a:cxn>
                  <a:cxn ang="0">
                    <a:pos x="400" y="308"/>
                  </a:cxn>
                  <a:cxn ang="0">
                    <a:pos x="300" y="382"/>
                  </a:cxn>
                  <a:cxn ang="0">
                    <a:pos x="159" y="476"/>
                  </a:cxn>
                  <a:cxn ang="0">
                    <a:pos x="154" y="438"/>
                  </a:cxn>
                  <a:cxn ang="0">
                    <a:pos x="208" y="296"/>
                  </a:cxn>
                  <a:cxn ang="0">
                    <a:pos x="105" y="220"/>
                  </a:cxn>
                  <a:cxn ang="0">
                    <a:pos x="0" y="175"/>
                  </a:cxn>
                  <a:cxn ang="0">
                    <a:pos x="4" y="150"/>
                  </a:cxn>
                  <a:cxn ang="0">
                    <a:pos x="4" y="150"/>
                  </a:cxn>
                </a:cxnLst>
                <a:rect l="0" t="0" r="r" b="b"/>
                <a:pathLst>
                  <a:path w="464" h="476">
                    <a:moveTo>
                      <a:pt x="4" y="150"/>
                    </a:moveTo>
                    <a:lnTo>
                      <a:pt x="231" y="36"/>
                    </a:lnTo>
                    <a:lnTo>
                      <a:pt x="301" y="0"/>
                    </a:lnTo>
                    <a:lnTo>
                      <a:pt x="360" y="70"/>
                    </a:lnTo>
                    <a:lnTo>
                      <a:pt x="464" y="248"/>
                    </a:lnTo>
                    <a:lnTo>
                      <a:pt x="400" y="308"/>
                    </a:lnTo>
                    <a:lnTo>
                      <a:pt x="300" y="382"/>
                    </a:lnTo>
                    <a:lnTo>
                      <a:pt x="159" y="476"/>
                    </a:lnTo>
                    <a:lnTo>
                      <a:pt x="154" y="438"/>
                    </a:lnTo>
                    <a:lnTo>
                      <a:pt x="208" y="296"/>
                    </a:lnTo>
                    <a:lnTo>
                      <a:pt x="105" y="220"/>
                    </a:lnTo>
                    <a:lnTo>
                      <a:pt x="0" y="175"/>
                    </a:lnTo>
                    <a:lnTo>
                      <a:pt x="4" y="150"/>
                    </a:lnTo>
                    <a:lnTo>
                      <a:pt x="4" y="150"/>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06" name="Freeform 114"/>
              <p:cNvSpPr>
                <a:spLocks/>
              </p:cNvSpPr>
              <p:nvPr/>
            </p:nvSpPr>
            <p:spPr bwMode="auto">
              <a:xfrm>
                <a:off x="7669227" y="5392738"/>
                <a:ext cx="268288" cy="254000"/>
              </a:xfrm>
              <a:custGeom>
                <a:avLst/>
                <a:gdLst/>
                <a:ahLst/>
                <a:cxnLst>
                  <a:cxn ang="0">
                    <a:pos x="0" y="61"/>
                  </a:cxn>
                  <a:cxn ang="0">
                    <a:pos x="129" y="0"/>
                  </a:cxn>
                  <a:cxn ang="0">
                    <a:pos x="235" y="141"/>
                  </a:cxn>
                  <a:cxn ang="0">
                    <a:pos x="338" y="297"/>
                  </a:cxn>
                  <a:cxn ang="0">
                    <a:pos x="128" y="319"/>
                  </a:cxn>
                  <a:cxn ang="0">
                    <a:pos x="1" y="129"/>
                  </a:cxn>
                  <a:cxn ang="0">
                    <a:pos x="26" y="96"/>
                  </a:cxn>
                  <a:cxn ang="0">
                    <a:pos x="0" y="61"/>
                  </a:cxn>
                  <a:cxn ang="0">
                    <a:pos x="0" y="61"/>
                  </a:cxn>
                </a:cxnLst>
                <a:rect l="0" t="0" r="r" b="b"/>
                <a:pathLst>
                  <a:path w="338" h="319">
                    <a:moveTo>
                      <a:pt x="0" y="61"/>
                    </a:moveTo>
                    <a:lnTo>
                      <a:pt x="129" y="0"/>
                    </a:lnTo>
                    <a:lnTo>
                      <a:pt x="235" y="141"/>
                    </a:lnTo>
                    <a:lnTo>
                      <a:pt x="338" y="297"/>
                    </a:lnTo>
                    <a:lnTo>
                      <a:pt x="128" y="319"/>
                    </a:lnTo>
                    <a:lnTo>
                      <a:pt x="1" y="129"/>
                    </a:lnTo>
                    <a:lnTo>
                      <a:pt x="26" y="96"/>
                    </a:lnTo>
                    <a:lnTo>
                      <a:pt x="0" y="61"/>
                    </a:lnTo>
                    <a:lnTo>
                      <a:pt x="0" y="61"/>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07" name="Freeform 115"/>
              <p:cNvSpPr>
                <a:spLocks/>
              </p:cNvSpPr>
              <p:nvPr/>
            </p:nvSpPr>
            <p:spPr bwMode="auto">
              <a:xfrm>
                <a:off x="7145352" y="5470525"/>
                <a:ext cx="298450" cy="347663"/>
              </a:xfrm>
              <a:custGeom>
                <a:avLst/>
                <a:gdLst/>
                <a:ahLst/>
                <a:cxnLst>
                  <a:cxn ang="0">
                    <a:pos x="1" y="0"/>
                  </a:cxn>
                  <a:cxn ang="0">
                    <a:pos x="168" y="24"/>
                  </a:cxn>
                  <a:cxn ang="0">
                    <a:pos x="375" y="86"/>
                  </a:cxn>
                  <a:cxn ang="0">
                    <a:pos x="372" y="186"/>
                  </a:cxn>
                  <a:cxn ang="0">
                    <a:pos x="335" y="438"/>
                  </a:cxn>
                  <a:cxn ang="0">
                    <a:pos x="55" y="426"/>
                  </a:cxn>
                  <a:cxn ang="0">
                    <a:pos x="17" y="402"/>
                  </a:cxn>
                  <a:cxn ang="0">
                    <a:pos x="14" y="311"/>
                  </a:cxn>
                  <a:cxn ang="0">
                    <a:pos x="0" y="49"/>
                  </a:cxn>
                  <a:cxn ang="0">
                    <a:pos x="1" y="0"/>
                  </a:cxn>
                  <a:cxn ang="0">
                    <a:pos x="1" y="0"/>
                  </a:cxn>
                </a:cxnLst>
                <a:rect l="0" t="0" r="r" b="b"/>
                <a:pathLst>
                  <a:path w="375" h="438">
                    <a:moveTo>
                      <a:pt x="1" y="0"/>
                    </a:moveTo>
                    <a:lnTo>
                      <a:pt x="168" y="24"/>
                    </a:lnTo>
                    <a:lnTo>
                      <a:pt x="375" y="86"/>
                    </a:lnTo>
                    <a:lnTo>
                      <a:pt x="372" y="186"/>
                    </a:lnTo>
                    <a:lnTo>
                      <a:pt x="335" y="438"/>
                    </a:lnTo>
                    <a:lnTo>
                      <a:pt x="55" y="426"/>
                    </a:lnTo>
                    <a:lnTo>
                      <a:pt x="17" y="402"/>
                    </a:lnTo>
                    <a:lnTo>
                      <a:pt x="14" y="311"/>
                    </a:lnTo>
                    <a:lnTo>
                      <a:pt x="0" y="49"/>
                    </a:lnTo>
                    <a:lnTo>
                      <a:pt x="1" y="0"/>
                    </a:lnTo>
                    <a:lnTo>
                      <a:pt x="1" y="0"/>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08" name="Freeform 116"/>
              <p:cNvSpPr>
                <a:spLocks/>
              </p:cNvSpPr>
              <p:nvPr/>
            </p:nvSpPr>
            <p:spPr bwMode="auto">
              <a:xfrm>
                <a:off x="7146940" y="5510213"/>
                <a:ext cx="238125" cy="258763"/>
              </a:xfrm>
              <a:custGeom>
                <a:avLst/>
                <a:gdLst/>
                <a:ahLst/>
                <a:cxnLst>
                  <a:cxn ang="0">
                    <a:pos x="3" y="3"/>
                  </a:cxn>
                  <a:cxn ang="0">
                    <a:pos x="17" y="1"/>
                  </a:cxn>
                  <a:cxn ang="0">
                    <a:pos x="30" y="0"/>
                  </a:cxn>
                  <a:cxn ang="0">
                    <a:pos x="43" y="2"/>
                  </a:cxn>
                  <a:cxn ang="0">
                    <a:pos x="55" y="4"/>
                  </a:cxn>
                  <a:cxn ang="0">
                    <a:pos x="67" y="8"/>
                  </a:cxn>
                  <a:cxn ang="0">
                    <a:pos x="80" y="15"/>
                  </a:cxn>
                  <a:cxn ang="0">
                    <a:pos x="91" y="24"/>
                  </a:cxn>
                  <a:cxn ang="0">
                    <a:pos x="101" y="37"/>
                  </a:cxn>
                  <a:cxn ang="0">
                    <a:pos x="111" y="48"/>
                  </a:cxn>
                  <a:cxn ang="0">
                    <a:pos x="123" y="56"/>
                  </a:cxn>
                  <a:cxn ang="0">
                    <a:pos x="139" y="61"/>
                  </a:cxn>
                  <a:cxn ang="0">
                    <a:pos x="156" y="63"/>
                  </a:cxn>
                  <a:cxn ang="0">
                    <a:pos x="174" y="63"/>
                  </a:cxn>
                  <a:cxn ang="0">
                    <a:pos x="192" y="62"/>
                  </a:cxn>
                  <a:cxn ang="0">
                    <a:pos x="209" y="60"/>
                  </a:cxn>
                  <a:cxn ang="0">
                    <a:pos x="226" y="59"/>
                  </a:cxn>
                  <a:cxn ang="0">
                    <a:pos x="240" y="56"/>
                  </a:cxn>
                  <a:cxn ang="0">
                    <a:pos x="253" y="56"/>
                  </a:cxn>
                  <a:cxn ang="0">
                    <a:pos x="266" y="61"/>
                  </a:cxn>
                  <a:cxn ang="0">
                    <a:pos x="281" y="66"/>
                  </a:cxn>
                  <a:cxn ang="0">
                    <a:pos x="291" y="72"/>
                  </a:cxn>
                  <a:cxn ang="0">
                    <a:pos x="301" y="83"/>
                  </a:cxn>
                  <a:cxn ang="0">
                    <a:pos x="300" y="99"/>
                  </a:cxn>
                  <a:cxn ang="0">
                    <a:pos x="294" y="112"/>
                  </a:cxn>
                  <a:cxn ang="0">
                    <a:pos x="288" y="126"/>
                  </a:cxn>
                  <a:cxn ang="0">
                    <a:pos x="285" y="141"/>
                  </a:cxn>
                  <a:cxn ang="0">
                    <a:pos x="283" y="158"/>
                  </a:cxn>
                  <a:cxn ang="0">
                    <a:pos x="283" y="170"/>
                  </a:cxn>
                  <a:cxn ang="0">
                    <a:pos x="283" y="181"/>
                  </a:cxn>
                  <a:cxn ang="0">
                    <a:pos x="284" y="195"/>
                  </a:cxn>
                  <a:cxn ang="0">
                    <a:pos x="285" y="208"/>
                  </a:cxn>
                  <a:cxn ang="0">
                    <a:pos x="286" y="222"/>
                  </a:cxn>
                  <a:cxn ang="0">
                    <a:pos x="286" y="235"/>
                  </a:cxn>
                  <a:cxn ang="0">
                    <a:pos x="286" y="249"/>
                  </a:cxn>
                  <a:cxn ang="0">
                    <a:pos x="285" y="264"/>
                  </a:cxn>
                  <a:cxn ang="0">
                    <a:pos x="281" y="286"/>
                  </a:cxn>
                  <a:cxn ang="0">
                    <a:pos x="271" y="300"/>
                  </a:cxn>
                  <a:cxn ang="0">
                    <a:pos x="260" y="312"/>
                  </a:cxn>
                  <a:cxn ang="0">
                    <a:pos x="246" y="320"/>
                  </a:cxn>
                  <a:cxn ang="0">
                    <a:pos x="234" y="325"/>
                  </a:cxn>
                  <a:cxn ang="0">
                    <a:pos x="221" y="326"/>
                  </a:cxn>
                  <a:cxn ang="0">
                    <a:pos x="208" y="321"/>
                  </a:cxn>
                  <a:cxn ang="0">
                    <a:pos x="190" y="311"/>
                  </a:cxn>
                  <a:cxn ang="0">
                    <a:pos x="169" y="302"/>
                  </a:cxn>
                  <a:cxn ang="0">
                    <a:pos x="150" y="297"/>
                  </a:cxn>
                  <a:cxn ang="0">
                    <a:pos x="138" y="295"/>
                  </a:cxn>
                  <a:cxn ang="0">
                    <a:pos x="114" y="293"/>
                  </a:cxn>
                  <a:cxn ang="0">
                    <a:pos x="94" y="296"/>
                  </a:cxn>
                  <a:cxn ang="0">
                    <a:pos x="74" y="299"/>
                  </a:cxn>
                  <a:cxn ang="0">
                    <a:pos x="52" y="299"/>
                  </a:cxn>
                  <a:cxn ang="0">
                    <a:pos x="32" y="299"/>
                  </a:cxn>
                  <a:cxn ang="0">
                    <a:pos x="17" y="297"/>
                  </a:cxn>
                  <a:cxn ang="0">
                    <a:pos x="7" y="296"/>
                  </a:cxn>
                  <a:cxn ang="0">
                    <a:pos x="0" y="4"/>
                  </a:cxn>
                </a:cxnLst>
                <a:rect l="0" t="0" r="r" b="b"/>
                <a:pathLst>
                  <a:path w="302" h="326">
                    <a:moveTo>
                      <a:pt x="0" y="4"/>
                    </a:moveTo>
                    <a:lnTo>
                      <a:pt x="0" y="3"/>
                    </a:lnTo>
                    <a:lnTo>
                      <a:pt x="3" y="3"/>
                    </a:lnTo>
                    <a:lnTo>
                      <a:pt x="6" y="2"/>
                    </a:lnTo>
                    <a:lnTo>
                      <a:pt x="12" y="2"/>
                    </a:lnTo>
                    <a:lnTo>
                      <a:pt x="17" y="1"/>
                    </a:lnTo>
                    <a:lnTo>
                      <a:pt x="24" y="0"/>
                    </a:lnTo>
                    <a:lnTo>
                      <a:pt x="27" y="0"/>
                    </a:lnTo>
                    <a:lnTo>
                      <a:pt x="30" y="0"/>
                    </a:lnTo>
                    <a:lnTo>
                      <a:pt x="34" y="1"/>
                    </a:lnTo>
                    <a:lnTo>
                      <a:pt x="39" y="2"/>
                    </a:lnTo>
                    <a:lnTo>
                      <a:pt x="43" y="2"/>
                    </a:lnTo>
                    <a:lnTo>
                      <a:pt x="47" y="2"/>
                    </a:lnTo>
                    <a:lnTo>
                      <a:pt x="51" y="3"/>
                    </a:lnTo>
                    <a:lnTo>
                      <a:pt x="55" y="4"/>
                    </a:lnTo>
                    <a:lnTo>
                      <a:pt x="59" y="5"/>
                    </a:lnTo>
                    <a:lnTo>
                      <a:pt x="63" y="6"/>
                    </a:lnTo>
                    <a:lnTo>
                      <a:pt x="67" y="8"/>
                    </a:lnTo>
                    <a:lnTo>
                      <a:pt x="72" y="10"/>
                    </a:lnTo>
                    <a:lnTo>
                      <a:pt x="76" y="12"/>
                    </a:lnTo>
                    <a:lnTo>
                      <a:pt x="80" y="15"/>
                    </a:lnTo>
                    <a:lnTo>
                      <a:pt x="84" y="17"/>
                    </a:lnTo>
                    <a:lnTo>
                      <a:pt x="88" y="21"/>
                    </a:lnTo>
                    <a:lnTo>
                      <a:pt x="91" y="24"/>
                    </a:lnTo>
                    <a:lnTo>
                      <a:pt x="94" y="28"/>
                    </a:lnTo>
                    <a:lnTo>
                      <a:pt x="98" y="33"/>
                    </a:lnTo>
                    <a:lnTo>
                      <a:pt x="101" y="37"/>
                    </a:lnTo>
                    <a:lnTo>
                      <a:pt x="104" y="41"/>
                    </a:lnTo>
                    <a:lnTo>
                      <a:pt x="108" y="45"/>
                    </a:lnTo>
                    <a:lnTo>
                      <a:pt x="111" y="48"/>
                    </a:lnTo>
                    <a:lnTo>
                      <a:pt x="116" y="52"/>
                    </a:lnTo>
                    <a:lnTo>
                      <a:pt x="119" y="54"/>
                    </a:lnTo>
                    <a:lnTo>
                      <a:pt x="123" y="56"/>
                    </a:lnTo>
                    <a:lnTo>
                      <a:pt x="128" y="57"/>
                    </a:lnTo>
                    <a:lnTo>
                      <a:pt x="135" y="60"/>
                    </a:lnTo>
                    <a:lnTo>
                      <a:pt x="139" y="61"/>
                    </a:lnTo>
                    <a:lnTo>
                      <a:pt x="145" y="62"/>
                    </a:lnTo>
                    <a:lnTo>
                      <a:pt x="150" y="62"/>
                    </a:lnTo>
                    <a:lnTo>
                      <a:pt x="156" y="63"/>
                    </a:lnTo>
                    <a:lnTo>
                      <a:pt x="162" y="63"/>
                    </a:lnTo>
                    <a:lnTo>
                      <a:pt x="168" y="63"/>
                    </a:lnTo>
                    <a:lnTo>
                      <a:pt x="174" y="63"/>
                    </a:lnTo>
                    <a:lnTo>
                      <a:pt x="180" y="63"/>
                    </a:lnTo>
                    <a:lnTo>
                      <a:pt x="186" y="62"/>
                    </a:lnTo>
                    <a:lnTo>
                      <a:pt x="192" y="62"/>
                    </a:lnTo>
                    <a:lnTo>
                      <a:pt x="198" y="61"/>
                    </a:lnTo>
                    <a:lnTo>
                      <a:pt x="204" y="61"/>
                    </a:lnTo>
                    <a:lnTo>
                      <a:pt x="209" y="60"/>
                    </a:lnTo>
                    <a:lnTo>
                      <a:pt x="214" y="60"/>
                    </a:lnTo>
                    <a:lnTo>
                      <a:pt x="220" y="59"/>
                    </a:lnTo>
                    <a:lnTo>
                      <a:pt x="226" y="59"/>
                    </a:lnTo>
                    <a:lnTo>
                      <a:pt x="231" y="57"/>
                    </a:lnTo>
                    <a:lnTo>
                      <a:pt x="236" y="56"/>
                    </a:lnTo>
                    <a:lnTo>
                      <a:pt x="240" y="56"/>
                    </a:lnTo>
                    <a:lnTo>
                      <a:pt x="245" y="56"/>
                    </a:lnTo>
                    <a:lnTo>
                      <a:pt x="248" y="56"/>
                    </a:lnTo>
                    <a:lnTo>
                      <a:pt x="253" y="56"/>
                    </a:lnTo>
                    <a:lnTo>
                      <a:pt x="256" y="57"/>
                    </a:lnTo>
                    <a:lnTo>
                      <a:pt x="262" y="60"/>
                    </a:lnTo>
                    <a:lnTo>
                      <a:pt x="266" y="61"/>
                    </a:lnTo>
                    <a:lnTo>
                      <a:pt x="272" y="62"/>
                    </a:lnTo>
                    <a:lnTo>
                      <a:pt x="276" y="64"/>
                    </a:lnTo>
                    <a:lnTo>
                      <a:pt x="281" y="66"/>
                    </a:lnTo>
                    <a:lnTo>
                      <a:pt x="284" y="68"/>
                    </a:lnTo>
                    <a:lnTo>
                      <a:pt x="288" y="70"/>
                    </a:lnTo>
                    <a:lnTo>
                      <a:pt x="291" y="72"/>
                    </a:lnTo>
                    <a:lnTo>
                      <a:pt x="295" y="74"/>
                    </a:lnTo>
                    <a:lnTo>
                      <a:pt x="298" y="79"/>
                    </a:lnTo>
                    <a:lnTo>
                      <a:pt x="301" y="83"/>
                    </a:lnTo>
                    <a:lnTo>
                      <a:pt x="301" y="88"/>
                    </a:lnTo>
                    <a:lnTo>
                      <a:pt x="302" y="94"/>
                    </a:lnTo>
                    <a:lnTo>
                      <a:pt x="300" y="99"/>
                    </a:lnTo>
                    <a:lnTo>
                      <a:pt x="298" y="106"/>
                    </a:lnTo>
                    <a:lnTo>
                      <a:pt x="296" y="109"/>
                    </a:lnTo>
                    <a:lnTo>
                      <a:pt x="294" y="112"/>
                    </a:lnTo>
                    <a:lnTo>
                      <a:pt x="293" y="116"/>
                    </a:lnTo>
                    <a:lnTo>
                      <a:pt x="291" y="121"/>
                    </a:lnTo>
                    <a:lnTo>
                      <a:pt x="288" y="126"/>
                    </a:lnTo>
                    <a:lnTo>
                      <a:pt x="287" y="130"/>
                    </a:lnTo>
                    <a:lnTo>
                      <a:pt x="285" y="135"/>
                    </a:lnTo>
                    <a:lnTo>
                      <a:pt x="285" y="141"/>
                    </a:lnTo>
                    <a:lnTo>
                      <a:pt x="283" y="147"/>
                    </a:lnTo>
                    <a:lnTo>
                      <a:pt x="283" y="155"/>
                    </a:lnTo>
                    <a:lnTo>
                      <a:pt x="283" y="158"/>
                    </a:lnTo>
                    <a:lnTo>
                      <a:pt x="283" y="161"/>
                    </a:lnTo>
                    <a:lnTo>
                      <a:pt x="283" y="166"/>
                    </a:lnTo>
                    <a:lnTo>
                      <a:pt x="283" y="170"/>
                    </a:lnTo>
                    <a:lnTo>
                      <a:pt x="283" y="173"/>
                    </a:lnTo>
                    <a:lnTo>
                      <a:pt x="283" y="177"/>
                    </a:lnTo>
                    <a:lnTo>
                      <a:pt x="283" y="181"/>
                    </a:lnTo>
                    <a:lnTo>
                      <a:pt x="283" y="186"/>
                    </a:lnTo>
                    <a:lnTo>
                      <a:pt x="283" y="191"/>
                    </a:lnTo>
                    <a:lnTo>
                      <a:pt x="284" y="195"/>
                    </a:lnTo>
                    <a:lnTo>
                      <a:pt x="284" y="199"/>
                    </a:lnTo>
                    <a:lnTo>
                      <a:pt x="285" y="204"/>
                    </a:lnTo>
                    <a:lnTo>
                      <a:pt x="285" y="208"/>
                    </a:lnTo>
                    <a:lnTo>
                      <a:pt x="285" y="212"/>
                    </a:lnTo>
                    <a:lnTo>
                      <a:pt x="285" y="218"/>
                    </a:lnTo>
                    <a:lnTo>
                      <a:pt x="286" y="222"/>
                    </a:lnTo>
                    <a:lnTo>
                      <a:pt x="286" y="226"/>
                    </a:lnTo>
                    <a:lnTo>
                      <a:pt x="286" y="231"/>
                    </a:lnTo>
                    <a:lnTo>
                      <a:pt x="286" y="235"/>
                    </a:lnTo>
                    <a:lnTo>
                      <a:pt x="287" y="240"/>
                    </a:lnTo>
                    <a:lnTo>
                      <a:pt x="286" y="245"/>
                    </a:lnTo>
                    <a:lnTo>
                      <a:pt x="286" y="249"/>
                    </a:lnTo>
                    <a:lnTo>
                      <a:pt x="286" y="253"/>
                    </a:lnTo>
                    <a:lnTo>
                      <a:pt x="286" y="257"/>
                    </a:lnTo>
                    <a:lnTo>
                      <a:pt x="285" y="264"/>
                    </a:lnTo>
                    <a:lnTo>
                      <a:pt x="285" y="272"/>
                    </a:lnTo>
                    <a:lnTo>
                      <a:pt x="283" y="280"/>
                    </a:lnTo>
                    <a:lnTo>
                      <a:pt x="281" y="286"/>
                    </a:lnTo>
                    <a:lnTo>
                      <a:pt x="278" y="292"/>
                    </a:lnTo>
                    <a:lnTo>
                      <a:pt x="276" y="296"/>
                    </a:lnTo>
                    <a:lnTo>
                      <a:pt x="271" y="300"/>
                    </a:lnTo>
                    <a:lnTo>
                      <a:pt x="268" y="304"/>
                    </a:lnTo>
                    <a:lnTo>
                      <a:pt x="264" y="308"/>
                    </a:lnTo>
                    <a:lnTo>
                      <a:pt x="260" y="312"/>
                    </a:lnTo>
                    <a:lnTo>
                      <a:pt x="255" y="314"/>
                    </a:lnTo>
                    <a:lnTo>
                      <a:pt x="251" y="317"/>
                    </a:lnTo>
                    <a:lnTo>
                      <a:pt x="246" y="320"/>
                    </a:lnTo>
                    <a:lnTo>
                      <a:pt x="243" y="323"/>
                    </a:lnTo>
                    <a:lnTo>
                      <a:pt x="239" y="324"/>
                    </a:lnTo>
                    <a:lnTo>
                      <a:pt x="234" y="325"/>
                    </a:lnTo>
                    <a:lnTo>
                      <a:pt x="230" y="326"/>
                    </a:lnTo>
                    <a:lnTo>
                      <a:pt x="225" y="326"/>
                    </a:lnTo>
                    <a:lnTo>
                      <a:pt x="221" y="326"/>
                    </a:lnTo>
                    <a:lnTo>
                      <a:pt x="217" y="324"/>
                    </a:lnTo>
                    <a:lnTo>
                      <a:pt x="212" y="322"/>
                    </a:lnTo>
                    <a:lnTo>
                      <a:pt x="208" y="321"/>
                    </a:lnTo>
                    <a:lnTo>
                      <a:pt x="202" y="317"/>
                    </a:lnTo>
                    <a:lnTo>
                      <a:pt x="197" y="314"/>
                    </a:lnTo>
                    <a:lnTo>
                      <a:pt x="190" y="311"/>
                    </a:lnTo>
                    <a:lnTo>
                      <a:pt x="184" y="309"/>
                    </a:lnTo>
                    <a:lnTo>
                      <a:pt x="176" y="305"/>
                    </a:lnTo>
                    <a:lnTo>
                      <a:pt x="169" y="302"/>
                    </a:lnTo>
                    <a:lnTo>
                      <a:pt x="161" y="300"/>
                    </a:lnTo>
                    <a:lnTo>
                      <a:pt x="154" y="299"/>
                    </a:lnTo>
                    <a:lnTo>
                      <a:pt x="150" y="297"/>
                    </a:lnTo>
                    <a:lnTo>
                      <a:pt x="145" y="296"/>
                    </a:lnTo>
                    <a:lnTo>
                      <a:pt x="141" y="295"/>
                    </a:lnTo>
                    <a:lnTo>
                      <a:pt x="138" y="295"/>
                    </a:lnTo>
                    <a:lnTo>
                      <a:pt x="129" y="294"/>
                    </a:lnTo>
                    <a:lnTo>
                      <a:pt x="122" y="294"/>
                    </a:lnTo>
                    <a:lnTo>
                      <a:pt x="114" y="293"/>
                    </a:lnTo>
                    <a:lnTo>
                      <a:pt x="107" y="294"/>
                    </a:lnTo>
                    <a:lnTo>
                      <a:pt x="100" y="294"/>
                    </a:lnTo>
                    <a:lnTo>
                      <a:pt x="94" y="296"/>
                    </a:lnTo>
                    <a:lnTo>
                      <a:pt x="87" y="297"/>
                    </a:lnTo>
                    <a:lnTo>
                      <a:pt x="81" y="299"/>
                    </a:lnTo>
                    <a:lnTo>
                      <a:pt x="74" y="299"/>
                    </a:lnTo>
                    <a:lnTo>
                      <a:pt x="66" y="300"/>
                    </a:lnTo>
                    <a:lnTo>
                      <a:pt x="59" y="299"/>
                    </a:lnTo>
                    <a:lnTo>
                      <a:pt x="52" y="299"/>
                    </a:lnTo>
                    <a:lnTo>
                      <a:pt x="45" y="299"/>
                    </a:lnTo>
                    <a:lnTo>
                      <a:pt x="38" y="299"/>
                    </a:lnTo>
                    <a:lnTo>
                      <a:pt x="32" y="299"/>
                    </a:lnTo>
                    <a:lnTo>
                      <a:pt x="26" y="298"/>
                    </a:lnTo>
                    <a:lnTo>
                      <a:pt x="20" y="297"/>
                    </a:lnTo>
                    <a:lnTo>
                      <a:pt x="17" y="297"/>
                    </a:lnTo>
                    <a:lnTo>
                      <a:pt x="13" y="296"/>
                    </a:lnTo>
                    <a:lnTo>
                      <a:pt x="10" y="296"/>
                    </a:lnTo>
                    <a:lnTo>
                      <a:pt x="7" y="296"/>
                    </a:lnTo>
                    <a:lnTo>
                      <a:pt x="7" y="296"/>
                    </a:lnTo>
                    <a:lnTo>
                      <a:pt x="5" y="92"/>
                    </a:lnTo>
                    <a:lnTo>
                      <a:pt x="0" y="4"/>
                    </a:lnTo>
                    <a:lnTo>
                      <a:pt x="0" y="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09" name="Freeform 117"/>
              <p:cNvSpPr>
                <a:spLocks/>
              </p:cNvSpPr>
              <p:nvPr/>
            </p:nvSpPr>
            <p:spPr bwMode="auto">
              <a:xfrm>
                <a:off x="7666052" y="5457825"/>
                <a:ext cx="222250" cy="193675"/>
              </a:xfrm>
              <a:custGeom>
                <a:avLst/>
                <a:gdLst/>
                <a:ahLst/>
                <a:cxnLst>
                  <a:cxn ang="0">
                    <a:pos x="9" y="29"/>
                  </a:cxn>
                  <a:cxn ang="0">
                    <a:pos x="15" y="23"/>
                  </a:cxn>
                  <a:cxn ang="0">
                    <a:pos x="22" y="18"/>
                  </a:cxn>
                  <a:cxn ang="0">
                    <a:pos x="30" y="13"/>
                  </a:cxn>
                  <a:cxn ang="0">
                    <a:pos x="39" y="8"/>
                  </a:cxn>
                  <a:cxn ang="0">
                    <a:pos x="52" y="6"/>
                  </a:cxn>
                  <a:cxn ang="0">
                    <a:pos x="64" y="6"/>
                  </a:cxn>
                  <a:cxn ang="0">
                    <a:pos x="77" y="8"/>
                  </a:cxn>
                  <a:cxn ang="0">
                    <a:pos x="86" y="8"/>
                  </a:cxn>
                  <a:cxn ang="0">
                    <a:pos x="98" y="8"/>
                  </a:cxn>
                  <a:cxn ang="0">
                    <a:pos x="110" y="5"/>
                  </a:cxn>
                  <a:cxn ang="0">
                    <a:pos x="121" y="2"/>
                  </a:cxn>
                  <a:cxn ang="0">
                    <a:pos x="135" y="0"/>
                  </a:cxn>
                  <a:cxn ang="0">
                    <a:pos x="146" y="3"/>
                  </a:cxn>
                  <a:cxn ang="0">
                    <a:pos x="153" y="7"/>
                  </a:cxn>
                  <a:cxn ang="0">
                    <a:pos x="160" y="14"/>
                  </a:cxn>
                  <a:cxn ang="0">
                    <a:pos x="165" y="24"/>
                  </a:cxn>
                  <a:cxn ang="0">
                    <a:pos x="170" y="34"/>
                  </a:cxn>
                  <a:cxn ang="0">
                    <a:pos x="172" y="42"/>
                  </a:cxn>
                  <a:cxn ang="0">
                    <a:pos x="174" y="50"/>
                  </a:cxn>
                  <a:cxn ang="0">
                    <a:pos x="176" y="59"/>
                  </a:cxn>
                  <a:cxn ang="0">
                    <a:pos x="177" y="70"/>
                  </a:cxn>
                  <a:cxn ang="0">
                    <a:pos x="180" y="79"/>
                  </a:cxn>
                  <a:cxn ang="0">
                    <a:pos x="183" y="90"/>
                  </a:cxn>
                  <a:cxn ang="0">
                    <a:pos x="187" y="102"/>
                  </a:cxn>
                  <a:cxn ang="0">
                    <a:pos x="193" y="111"/>
                  </a:cxn>
                  <a:cxn ang="0">
                    <a:pos x="203" y="119"/>
                  </a:cxn>
                  <a:cxn ang="0">
                    <a:pos x="212" y="127"/>
                  </a:cxn>
                  <a:cxn ang="0">
                    <a:pos x="218" y="131"/>
                  </a:cxn>
                  <a:cxn ang="0">
                    <a:pos x="224" y="139"/>
                  </a:cxn>
                  <a:cxn ang="0">
                    <a:pos x="231" y="147"/>
                  </a:cxn>
                  <a:cxn ang="0">
                    <a:pos x="237" y="157"/>
                  </a:cxn>
                  <a:cxn ang="0">
                    <a:pos x="244" y="167"/>
                  </a:cxn>
                  <a:cxn ang="0">
                    <a:pos x="250" y="177"/>
                  </a:cxn>
                  <a:cxn ang="0">
                    <a:pos x="255" y="188"/>
                  </a:cxn>
                  <a:cxn ang="0">
                    <a:pos x="259" y="196"/>
                  </a:cxn>
                  <a:cxn ang="0">
                    <a:pos x="262" y="203"/>
                  </a:cxn>
                  <a:cxn ang="0">
                    <a:pos x="263" y="211"/>
                  </a:cxn>
                  <a:cxn ang="0">
                    <a:pos x="267" y="220"/>
                  </a:cxn>
                  <a:cxn ang="0">
                    <a:pos x="273" y="226"/>
                  </a:cxn>
                  <a:cxn ang="0">
                    <a:pos x="278" y="230"/>
                  </a:cxn>
                  <a:cxn ang="0">
                    <a:pos x="143" y="245"/>
                  </a:cxn>
                  <a:cxn ang="0">
                    <a:pos x="8" y="33"/>
                  </a:cxn>
                </a:cxnLst>
                <a:rect l="0" t="0" r="r" b="b"/>
                <a:pathLst>
                  <a:path w="279" h="245">
                    <a:moveTo>
                      <a:pt x="8" y="33"/>
                    </a:moveTo>
                    <a:lnTo>
                      <a:pt x="9" y="29"/>
                    </a:lnTo>
                    <a:lnTo>
                      <a:pt x="13" y="26"/>
                    </a:lnTo>
                    <a:lnTo>
                      <a:pt x="15" y="23"/>
                    </a:lnTo>
                    <a:lnTo>
                      <a:pt x="19" y="21"/>
                    </a:lnTo>
                    <a:lnTo>
                      <a:pt x="22" y="18"/>
                    </a:lnTo>
                    <a:lnTo>
                      <a:pt x="27" y="16"/>
                    </a:lnTo>
                    <a:lnTo>
                      <a:pt x="30" y="13"/>
                    </a:lnTo>
                    <a:lnTo>
                      <a:pt x="35" y="10"/>
                    </a:lnTo>
                    <a:lnTo>
                      <a:pt x="39" y="8"/>
                    </a:lnTo>
                    <a:lnTo>
                      <a:pt x="47" y="7"/>
                    </a:lnTo>
                    <a:lnTo>
                      <a:pt x="52" y="6"/>
                    </a:lnTo>
                    <a:lnTo>
                      <a:pt x="58" y="6"/>
                    </a:lnTo>
                    <a:lnTo>
                      <a:pt x="64" y="6"/>
                    </a:lnTo>
                    <a:lnTo>
                      <a:pt x="71" y="7"/>
                    </a:lnTo>
                    <a:lnTo>
                      <a:pt x="77" y="8"/>
                    </a:lnTo>
                    <a:lnTo>
                      <a:pt x="82" y="8"/>
                    </a:lnTo>
                    <a:lnTo>
                      <a:pt x="86" y="8"/>
                    </a:lnTo>
                    <a:lnTo>
                      <a:pt x="91" y="9"/>
                    </a:lnTo>
                    <a:lnTo>
                      <a:pt x="98" y="8"/>
                    </a:lnTo>
                    <a:lnTo>
                      <a:pt x="104" y="7"/>
                    </a:lnTo>
                    <a:lnTo>
                      <a:pt x="110" y="5"/>
                    </a:lnTo>
                    <a:lnTo>
                      <a:pt x="115" y="3"/>
                    </a:lnTo>
                    <a:lnTo>
                      <a:pt x="121" y="2"/>
                    </a:lnTo>
                    <a:lnTo>
                      <a:pt x="128" y="0"/>
                    </a:lnTo>
                    <a:lnTo>
                      <a:pt x="135" y="0"/>
                    </a:lnTo>
                    <a:lnTo>
                      <a:pt x="143" y="2"/>
                    </a:lnTo>
                    <a:lnTo>
                      <a:pt x="146" y="3"/>
                    </a:lnTo>
                    <a:lnTo>
                      <a:pt x="150" y="5"/>
                    </a:lnTo>
                    <a:lnTo>
                      <a:pt x="153" y="7"/>
                    </a:lnTo>
                    <a:lnTo>
                      <a:pt x="157" y="11"/>
                    </a:lnTo>
                    <a:lnTo>
                      <a:pt x="160" y="14"/>
                    </a:lnTo>
                    <a:lnTo>
                      <a:pt x="162" y="19"/>
                    </a:lnTo>
                    <a:lnTo>
                      <a:pt x="165" y="24"/>
                    </a:lnTo>
                    <a:lnTo>
                      <a:pt x="169" y="30"/>
                    </a:lnTo>
                    <a:lnTo>
                      <a:pt x="170" y="34"/>
                    </a:lnTo>
                    <a:lnTo>
                      <a:pt x="171" y="38"/>
                    </a:lnTo>
                    <a:lnTo>
                      <a:pt x="172" y="42"/>
                    </a:lnTo>
                    <a:lnTo>
                      <a:pt x="173" y="46"/>
                    </a:lnTo>
                    <a:lnTo>
                      <a:pt x="174" y="50"/>
                    </a:lnTo>
                    <a:lnTo>
                      <a:pt x="175" y="54"/>
                    </a:lnTo>
                    <a:lnTo>
                      <a:pt x="176" y="59"/>
                    </a:lnTo>
                    <a:lnTo>
                      <a:pt x="177" y="66"/>
                    </a:lnTo>
                    <a:lnTo>
                      <a:pt x="177" y="70"/>
                    </a:lnTo>
                    <a:lnTo>
                      <a:pt x="179" y="74"/>
                    </a:lnTo>
                    <a:lnTo>
                      <a:pt x="180" y="79"/>
                    </a:lnTo>
                    <a:lnTo>
                      <a:pt x="181" y="84"/>
                    </a:lnTo>
                    <a:lnTo>
                      <a:pt x="183" y="90"/>
                    </a:lnTo>
                    <a:lnTo>
                      <a:pt x="185" y="98"/>
                    </a:lnTo>
                    <a:lnTo>
                      <a:pt x="187" y="102"/>
                    </a:lnTo>
                    <a:lnTo>
                      <a:pt x="190" y="107"/>
                    </a:lnTo>
                    <a:lnTo>
                      <a:pt x="193" y="111"/>
                    </a:lnTo>
                    <a:lnTo>
                      <a:pt x="196" y="114"/>
                    </a:lnTo>
                    <a:lnTo>
                      <a:pt x="203" y="119"/>
                    </a:lnTo>
                    <a:lnTo>
                      <a:pt x="210" y="123"/>
                    </a:lnTo>
                    <a:lnTo>
                      <a:pt x="212" y="127"/>
                    </a:lnTo>
                    <a:lnTo>
                      <a:pt x="215" y="129"/>
                    </a:lnTo>
                    <a:lnTo>
                      <a:pt x="218" y="131"/>
                    </a:lnTo>
                    <a:lnTo>
                      <a:pt x="221" y="136"/>
                    </a:lnTo>
                    <a:lnTo>
                      <a:pt x="224" y="139"/>
                    </a:lnTo>
                    <a:lnTo>
                      <a:pt x="227" y="143"/>
                    </a:lnTo>
                    <a:lnTo>
                      <a:pt x="231" y="147"/>
                    </a:lnTo>
                    <a:lnTo>
                      <a:pt x="234" y="151"/>
                    </a:lnTo>
                    <a:lnTo>
                      <a:pt x="237" y="157"/>
                    </a:lnTo>
                    <a:lnTo>
                      <a:pt x="241" y="162"/>
                    </a:lnTo>
                    <a:lnTo>
                      <a:pt x="244" y="167"/>
                    </a:lnTo>
                    <a:lnTo>
                      <a:pt x="247" y="173"/>
                    </a:lnTo>
                    <a:lnTo>
                      <a:pt x="250" y="177"/>
                    </a:lnTo>
                    <a:lnTo>
                      <a:pt x="253" y="182"/>
                    </a:lnTo>
                    <a:lnTo>
                      <a:pt x="255" y="188"/>
                    </a:lnTo>
                    <a:lnTo>
                      <a:pt x="258" y="193"/>
                    </a:lnTo>
                    <a:lnTo>
                      <a:pt x="259" y="196"/>
                    </a:lnTo>
                    <a:lnTo>
                      <a:pt x="262" y="201"/>
                    </a:lnTo>
                    <a:lnTo>
                      <a:pt x="262" y="203"/>
                    </a:lnTo>
                    <a:lnTo>
                      <a:pt x="263" y="207"/>
                    </a:lnTo>
                    <a:lnTo>
                      <a:pt x="263" y="211"/>
                    </a:lnTo>
                    <a:lnTo>
                      <a:pt x="265" y="215"/>
                    </a:lnTo>
                    <a:lnTo>
                      <a:pt x="267" y="220"/>
                    </a:lnTo>
                    <a:lnTo>
                      <a:pt x="271" y="224"/>
                    </a:lnTo>
                    <a:lnTo>
                      <a:pt x="273" y="226"/>
                    </a:lnTo>
                    <a:lnTo>
                      <a:pt x="276" y="229"/>
                    </a:lnTo>
                    <a:lnTo>
                      <a:pt x="278" y="230"/>
                    </a:lnTo>
                    <a:lnTo>
                      <a:pt x="279" y="231"/>
                    </a:lnTo>
                    <a:lnTo>
                      <a:pt x="143" y="245"/>
                    </a:lnTo>
                    <a:lnTo>
                      <a:pt x="0" y="42"/>
                    </a:lnTo>
                    <a:lnTo>
                      <a:pt x="8" y="33"/>
                    </a:lnTo>
                    <a:lnTo>
                      <a:pt x="8" y="3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10" name="Freeform 118"/>
              <p:cNvSpPr>
                <a:spLocks/>
              </p:cNvSpPr>
              <p:nvPr/>
            </p:nvSpPr>
            <p:spPr bwMode="auto">
              <a:xfrm>
                <a:off x="7613665" y="5865813"/>
                <a:ext cx="203200" cy="285750"/>
              </a:xfrm>
              <a:custGeom>
                <a:avLst/>
                <a:gdLst/>
                <a:ahLst/>
                <a:cxnLst>
                  <a:cxn ang="0">
                    <a:pos x="13" y="48"/>
                  </a:cxn>
                  <a:cxn ang="0">
                    <a:pos x="8" y="59"/>
                  </a:cxn>
                  <a:cxn ang="0">
                    <a:pos x="3" y="78"/>
                  </a:cxn>
                  <a:cxn ang="0">
                    <a:pos x="0" y="99"/>
                  </a:cxn>
                  <a:cxn ang="0">
                    <a:pos x="2" y="122"/>
                  </a:cxn>
                  <a:cxn ang="0">
                    <a:pos x="10" y="141"/>
                  </a:cxn>
                  <a:cxn ang="0">
                    <a:pos x="21" y="159"/>
                  </a:cxn>
                  <a:cxn ang="0">
                    <a:pos x="29" y="177"/>
                  </a:cxn>
                  <a:cxn ang="0">
                    <a:pos x="35" y="195"/>
                  </a:cxn>
                  <a:cxn ang="0">
                    <a:pos x="37" y="216"/>
                  </a:cxn>
                  <a:cxn ang="0">
                    <a:pos x="37" y="232"/>
                  </a:cxn>
                  <a:cxn ang="0">
                    <a:pos x="36" y="244"/>
                  </a:cxn>
                  <a:cxn ang="0">
                    <a:pos x="35" y="256"/>
                  </a:cxn>
                  <a:cxn ang="0">
                    <a:pos x="33" y="270"/>
                  </a:cxn>
                  <a:cxn ang="0">
                    <a:pos x="33" y="282"/>
                  </a:cxn>
                  <a:cxn ang="0">
                    <a:pos x="33" y="296"/>
                  </a:cxn>
                  <a:cxn ang="0">
                    <a:pos x="34" y="309"/>
                  </a:cxn>
                  <a:cxn ang="0">
                    <a:pos x="35" y="329"/>
                  </a:cxn>
                  <a:cxn ang="0">
                    <a:pos x="41" y="345"/>
                  </a:cxn>
                  <a:cxn ang="0">
                    <a:pos x="50" y="353"/>
                  </a:cxn>
                  <a:cxn ang="0">
                    <a:pos x="65" y="356"/>
                  </a:cxn>
                  <a:cxn ang="0">
                    <a:pos x="75" y="354"/>
                  </a:cxn>
                  <a:cxn ang="0">
                    <a:pos x="88" y="353"/>
                  </a:cxn>
                  <a:cxn ang="0">
                    <a:pos x="101" y="351"/>
                  </a:cxn>
                  <a:cxn ang="0">
                    <a:pos x="114" y="350"/>
                  </a:cxn>
                  <a:cxn ang="0">
                    <a:pos x="128" y="348"/>
                  </a:cxn>
                  <a:cxn ang="0">
                    <a:pos x="142" y="347"/>
                  </a:cxn>
                  <a:cxn ang="0">
                    <a:pos x="156" y="346"/>
                  </a:cxn>
                  <a:cxn ang="0">
                    <a:pos x="169" y="347"/>
                  </a:cxn>
                  <a:cxn ang="0">
                    <a:pos x="188" y="348"/>
                  </a:cxn>
                  <a:cxn ang="0">
                    <a:pos x="200" y="352"/>
                  </a:cxn>
                  <a:cxn ang="0">
                    <a:pos x="222" y="359"/>
                  </a:cxn>
                  <a:cxn ang="0">
                    <a:pos x="240" y="361"/>
                  </a:cxn>
                  <a:cxn ang="0">
                    <a:pos x="251" y="353"/>
                  </a:cxn>
                  <a:cxn ang="0">
                    <a:pos x="255" y="341"/>
                  </a:cxn>
                  <a:cxn ang="0">
                    <a:pos x="256" y="327"/>
                  </a:cxn>
                  <a:cxn ang="0">
                    <a:pos x="256" y="311"/>
                  </a:cxn>
                  <a:cxn ang="0">
                    <a:pos x="254" y="297"/>
                  </a:cxn>
                  <a:cxn ang="0">
                    <a:pos x="252" y="281"/>
                  </a:cxn>
                  <a:cxn ang="0">
                    <a:pos x="249" y="268"/>
                  </a:cxn>
                  <a:cxn ang="0">
                    <a:pos x="247" y="254"/>
                  </a:cxn>
                  <a:cxn ang="0">
                    <a:pos x="242" y="242"/>
                  </a:cxn>
                  <a:cxn ang="0">
                    <a:pos x="238" y="223"/>
                  </a:cxn>
                  <a:cxn ang="0">
                    <a:pos x="235" y="205"/>
                  </a:cxn>
                  <a:cxn ang="0">
                    <a:pos x="237" y="191"/>
                  </a:cxn>
                  <a:cxn ang="0">
                    <a:pos x="242" y="175"/>
                  </a:cxn>
                  <a:cxn ang="0">
                    <a:pos x="247" y="156"/>
                  </a:cxn>
                  <a:cxn ang="0">
                    <a:pos x="252" y="136"/>
                  </a:cxn>
                  <a:cxn ang="0">
                    <a:pos x="255" y="121"/>
                  </a:cxn>
                  <a:cxn ang="0">
                    <a:pos x="254" y="105"/>
                  </a:cxn>
                  <a:cxn ang="0">
                    <a:pos x="247" y="85"/>
                  </a:cxn>
                  <a:cxn ang="0">
                    <a:pos x="240" y="71"/>
                  </a:cxn>
                  <a:cxn ang="0">
                    <a:pos x="83" y="0"/>
                  </a:cxn>
                  <a:cxn ang="0">
                    <a:pos x="16" y="46"/>
                  </a:cxn>
                </a:cxnLst>
                <a:rect l="0" t="0" r="r" b="b"/>
                <a:pathLst>
                  <a:path w="257" h="361">
                    <a:moveTo>
                      <a:pt x="16" y="46"/>
                    </a:moveTo>
                    <a:lnTo>
                      <a:pt x="14" y="46"/>
                    </a:lnTo>
                    <a:lnTo>
                      <a:pt x="13" y="48"/>
                    </a:lnTo>
                    <a:lnTo>
                      <a:pt x="12" y="50"/>
                    </a:lnTo>
                    <a:lnTo>
                      <a:pt x="10" y="54"/>
                    </a:lnTo>
                    <a:lnTo>
                      <a:pt x="8" y="59"/>
                    </a:lnTo>
                    <a:lnTo>
                      <a:pt x="7" y="64"/>
                    </a:lnTo>
                    <a:lnTo>
                      <a:pt x="5" y="70"/>
                    </a:lnTo>
                    <a:lnTo>
                      <a:pt x="3" y="78"/>
                    </a:lnTo>
                    <a:lnTo>
                      <a:pt x="1" y="84"/>
                    </a:lnTo>
                    <a:lnTo>
                      <a:pt x="0" y="92"/>
                    </a:lnTo>
                    <a:lnTo>
                      <a:pt x="0" y="99"/>
                    </a:lnTo>
                    <a:lnTo>
                      <a:pt x="0" y="108"/>
                    </a:lnTo>
                    <a:lnTo>
                      <a:pt x="0" y="115"/>
                    </a:lnTo>
                    <a:lnTo>
                      <a:pt x="2" y="122"/>
                    </a:lnTo>
                    <a:lnTo>
                      <a:pt x="4" y="128"/>
                    </a:lnTo>
                    <a:lnTo>
                      <a:pt x="8" y="135"/>
                    </a:lnTo>
                    <a:lnTo>
                      <a:pt x="10" y="141"/>
                    </a:lnTo>
                    <a:lnTo>
                      <a:pt x="14" y="148"/>
                    </a:lnTo>
                    <a:lnTo>
                      <a:pt x="18" y="153"/>
                    </a:lnTo>
                    <a:lnTo>
                      <a:pt x="21" y="159"/>
                    </a:lnTo>
                    <a:lnTo>
                      <a:pt x="24" y="165"/>
                    </a:lnTo>
                    <a:lnTo>
                      <a:pt x="27" y="171"/>
                    </a:lnTo>
                    <a:lnTo>
                      <a:pt x="29" y="177"/>
                    </a:lnTo>
                    <a:lnTo>
                      <a:pt x="32" y="183"/>
                    </a:lnTo>
                    <a:lnTo>
                      <a:pt x="33" y="189"/>
                    </a:lnTo>
                    <a:lnTo>
                      <a:pt x="35" y="195"/>
                    </a:lnTo>
                    <a:lnTo>
                      <a:pt x="35" y="203"/>
                    </a:lnTo>
                    <a:lnTo>
                      <a:pt x="37" y="210"/>
                    </a:lnTo>
                    <a:lnTo>
                      <a:pt x="37" y="216"/>
                    </a:lnTo>
                    <a:lnTo>
                      <a:pt x="37" y="224"/>
                    </a:lnTo>
                    <a:lnTo>
                      <a:pt x="37" y="227"/>
                    </a:lnTo>
                    <a:lnTo>
                      <a:pt x="37" y="232"/>
                    </a:lnTo>
                    <a:lnTo>
                      <a:pt x="37" y="236"/>
                    </a:lnTo>
                    <a:lnTo>
                      <a:pt x="37" y="240"/>
                    </a:lnTo>
                    <a:lnTo>
                      <a:pt x="36" y="244"/>
                    </a:lnTo>
                    <a:lnTo>
                      <a:pt x="35" y="248"/>
                    </a:lnTo>
                    <a:lnTo>
                      <a:pt x="35" y="252"/>
                    </a:lnTo>
                    <a:lnTo>
                      <a:pt x="35" y="256"/>
                    </a:lnTo>
                    <a:lnTo>
                      <a:pt x="34" y="261"/>
                    </a:lnTo>
                    <a:lnTo>
                      <a:pt x="33" y="266"/>
                    </a:lnTo>
                    <a:lnTo>
                      <a:pt x="33" y="270"/>
                    </a:lnTo>
                    <a:lnTo>
                      <a:pt x="33" y="274"/>
                    </a:lnTo>
                    <a:lnTo>
                      <a:pt x="33" y="278"/>
                    </a:lnTo>
                    <a:lnTo>
                      <a:pt x="33" y="282"/>
                    </a:lnTo>
                    <a:lnTo>
                      <a:pt x="33" y="286"/>
                    </a:lnTo>
                    <a:lnTo>
                      <a:pt x="33" y="291"/>
                    </a:lnTo>
                    <a:lnTo>
                      <a:pt x="33" y="296"/>
                    </a:lnTo>
                    <a:lnTo>
                      <a:pt x="33" y="300"/>
                    </a:lnTo>
                    <a:lnTo>
                      <a:pt x="33" y="304"/>
                    </a:lnTo>
                    <a:lnTo>
                      <a:pt x="34" y="309"/>
                    </a:lnTo>
                    <a:lnTo>
                      <a:pt x="34" y="316"/>
                    </a:lnTo>
                    <a:lnTo>
                      <a:pt x="35" y="323"/>
                    </a:lnTo>
                    <a:lnTo>
                      <a:pt x="35" y="329"/>
                    </a:lnTo>
                    <a:lnTo>
                      <a:pt x="37" y="336"/>
                    </a:lnTo>
                    <a:lnTo>
                      <a:pt x="39" y="341"/>
                    </a:lnTo>
                    <a:lnTo>
                      <a:pt x="41" y="345"/>
                    </a:lnTo>
                    <a:lnTo>
                      <a:pt x="43" y="349"/>
                    </a:lnTo>
                    <a:lnTo>
                      <a:pt x="47" y="352"/>
                    </a:lnTo>
                    <a:lnTo>
                      <a:pt x="50" y="353"/>
                    </a:lnTo>
                    <a:lnTo>
                      <a:pt x="54" y="354"/>
                    </a:lnTo>
                    <a:lnTo>
                      <a:pt x="59" y="354"/>
                    </a:lnTo>
                    <a:lnTo>
                      <a:pt x="65" y="356"/>
                    </a:lnTo>
                    <a:lnTo>
                      <a:pt x="68" y="354"/>
                    </a:lnTo>
                    <a:lnTo>
                      <a:pt x="71" y="354"/>
                    </a:lnTo>
                    <a:lnTo>
                      <a:pt x="75" y="354"/>
                    </a:lnTo>
                    <a:lnTo>
                      <a:pt x="80" y="354"/>
                    </a:lnTo>
                    <a:lnTo>
                      <a:pt x="84" y="353"/>
                    </a:lnTo>
                    <a:lnTo>
                      <a:pt x="88" y="353"/>
                    </a:lnTo>
                    <a:lnTo>
                      <a:pt x="92" y="353"/>
                    </a:lnTo>
                    <a:lnTo>
                      <a:pt x="96" y="353"/>
                    </a:lnTo>
                    <a:lnTo>
                      <a:pt x="101" y="351"/>
                    </a:lnTo>
                    <a:lnTo>
                      <a:pt x="105" y="351"/>
                    </a:lnTo>
                    <a:lnTo>
                      <a:pt x="110" y="350"/>
                    </a:lnTo>
                    <a:lnTo>
                      <a:pt x="114" y="350"/>
                    </a:lnTo>
                    <a:lnTo>
                      <a:pt x="119" y="349"/>
                    </a:lnTo>
                    <a:lnTo>
                      <a:pt x="124" y="348"/>
                    </a:lnTo>
                    <a:lnTo>
                      <a:pt x="128" y="348"/>
                    </a:lnTo>
                    <a:lnTo>
                      <a:pt x="133" y="348"/>
                    </a:lnTo>
                    <a:lnTo>
                      <a:pt x="137" y="347"/>
                    </a:lnTo>
                    <a:lnTo>
                      <a:pt x="142" y="347"/>
                    </a:lnTo>
                    <a:lnTo>
                      <a:pt x="146" y="346"/>
                    </a:lnTo>
                    <a:lnTo>
                      <a:pt x="151" y="346"/>
                    </a:lnTo>
                    <a:lnTo>
                      <a:pt x="156" y="346"/>
                    </a:lnTo>
                    <a:lnTo>
                      <a:pt x="160" y="346"/>
                    </a:lnTo>
                    <a:lnTo>
                      <a:pt x="164" y="346"/>
                    </a:lnTo>
                    <a:lnTo>
                      <a:pt x="169" y="347"/>
                    </a:lnTo>
                    <a:lnTo>
                      <a:pt x="177" y="347"/>
                    </a:lnTo>
                    <a:lnTo>
                      <a:pt x="185" y="348"/>
                    </a:lnTo>
                    <a:lnTo>
                      <a:pt x="188" y="348"/>
                    </a:lnTo>
                    <a:lnTo>
                      <a:pt x="192" y="350"/>
                    </a:lnTo>
                    <a:lnTo>
                      <a:pt x="196" y="350"/>
                    </a:lnTo>
                    <a:lnTo>
                      <a:pt x="200" y="352"/>
                    </a:lnTo>
                    <a:lnTo>
                      <a:pt x="208" y="354"/>
                    </a:lnTo>
                    <a:lnTo>
                      <a:pt x="215" y="357"/>
                    </a:lnTo>
                    <a:lnTo>
                      <a:pt x="222" y="359"/>
                    </a:lnTo>
                    <a:lnTo>
                      <a:pt x="228" y="361"/>
                    </a:lnTo>
                    <a:lnTo>
                      <a:pt x="233" y="361"/>
                    </a:lnTo>
                    <a:lnTo>
                      <a:pt x="240" y="361"/>
                    </a:lnTo>
                    <a:lnTo>
                      <a:pt x="244" y="359"/>
                    </a:lnTo>
                    <a:lnTo>
                      <a:pt x="248" y="358"/>
                    </a:lnTo>
                    <a:lnTo>
                      <a:pt x="251" y="353"/>
                    </a:lnTo>
                    <a:lnTo>
                      <a:pt x="254" y="348"/>
                    </a:lnTo>
                    <a:lnTo>
                      <a:pt x="254" y="344"/>
                    </a:lnTo>
                    <a:lnTo>
                      <a:pt x="255" y="341"/>
                    </a:lnTo>
                    <a:lnTo>
                      <a:pt x="256" y="337"/>
                    </a:lnTo>
                    <a:lnTo>
                      <a:pt x="257" y="333"/>
                    </a:lnTo>
                    <a:lnTo>
                      <a:pt x="256" y="327"/>
                    </a:lnTo>
                    <a:lnTo>
                      <a:pt x="256" y="321"/>
                    </a:lnTo>
                    <a:lnTo>
                      <a:pt x="256" y="316"/>
                    </a:lnTo>
                    <a:lnTo>
                      <a:pt x="256" y="311"/>
                    </a:lnTo>
                    <a:lnTo>
                      <a:pt x="256" y="306"/>
                    </a:lnTo>
                    <a:lnTo>
                      <a:pt x="255" y="301"/>
                    </a:lnTo>
                    <a:lnTo>
                      <a:pt x="254" y="297"/>
                    </a:lnTo>
                    <a:lnTo>
                      <a:pt x="254" y="291"/>
                    </a:lnTo>
                    <a:lnTo>
                      <a:pt x="253" y="286"/>
                    </a:lnTo>
                    <a:lnTo>
                      <a:pt x="252" y="281"/>
                    </a:lnTo>
                    <a:lnTo>
                      <a:pt x="251" y="277"/>
                    </a:lnTo>
                    <a:lnTo>
                      <a:pt x="250" y="272"/>
                    </a:lnTo>
                    <a:lnTo>
                      <a:pt x="249" y="268"/>
                    </a:lnTo>
                    <a:lnTo>
                      <a:pt x="248" y="264"/>
                    </a:lnTo>
                    <a:lnTo>
                      <a:pt x="247" y="259"/>
                    </a:lnTo>
                    <a:lnTo>
                      <a:pt x="247" y="254"/>
                    </a:lnTo>
                    <a:lnTo>
                      <a:pt x="244" y="250"/>
                    </a:lnTo>
                    <a:lnTo>
                      <a:pt x="244" y="246"/>
                    </a:lnTo>
                    <a:lnTo>
                      <a:pt x="242" y="242"/>
                    </a:lnTo>
                    <a:lnTo>
                      <a:pt x="242" y="238"/>
                    </a:lnTo>
                    <a:lnTo>
                      <a:pt x="240" y="229"/>
                    </a:lnTo>
                    <a:lnTo>
                      <a:pt x="238" y="223"/>
                    </a:lnTo>
                    <a:lnTo>
                      <a:pt x="236" y="217"/>
                    </a:lnTo>
                    <a:lnTo>
                      <a:pt x="235" y="211"/>
                    </a:lnTo>
                    <a:lnTo>
                      <a:pt x="235" y="205"/>
                    </a:lnTo>
                    <a:lnTo>
                      <a:pt x="236" y="202"/>
                    </a:lnTo>
                    <a:lnTo>
                      <a:pt x="236" y="196"/>
                    </a:lnTo>
                    <a:lnTo>
                      <a:pt x="237" y="191"/>
                    </a:lnTo>
                    <a:lnTo>
                      <a:pt x="238" y="186"/>
                    </a:lnTo>
                    <a:lnTo>
                      <a:pt x="240" y="181"/>
                    </a:lnTo>
                    <a:lnTo>
                      <a:pt x="242" y="175"/>
                    </a:lnTo>
                    <a:lnTo>
                      <a:pt x="244" y="168"/>
                    </a:lnTo>
                    <a:lnTo>
                      <a:pt x="245" y="162"/>
                    </a:lnTo>
                    <a:lnTo>
                      <a:pt x="247" y="156"/>
                    </a:lnTo>
                    <a:lnTo>
                      <a:pt x="249" y="150"/>
                    </a:lnTo>
                    <a:lnTo>
                      <a:pt x="250" y="143"/>
                    </a:lnTo>
                    <a:lnTo>
                      <a:pt x="252" y="136"/>
                    </a:lnTo>
                    <a:lnTo>
                      <a:pt x="254" y="131"/>
                    </a:lnTo>
                    <a:lnTo>
                      <a:pt x="254" y="125"/>
                    </a:lnTo>
                    <a:lnTo>
                      <a:pt x="255" y="121"/>
                    </a:lnTo>
                    <a:lnTo>
                      <a:pt x="255" y="116"/>
                    </a:lnTo>
                    <a:lnTo>
                      <a:pt x="256" y="114"/>
                    </a:lnTo>
                    <a:lnTo>
                      <a:pt x="254" y="105"/>
                    </a:lnTo>
                    <a:lnTo>
                      <a:pt x="252" y="98"/>
                    </a:lnTo>
                    <a:lnTo>
                      <a:pt x="249" y="91"/>
                    </a:lnTo>
                    <a:lnTo>
                      <a:pt x="247" y="85"/>
                    </a:lnTo>
                    <a:lnTo>
                      <a:pt x="244" y="79"/>
                    </a:lnTo>
                    <a:lnTo>
                      <a:pt x="242" y="74"/>
                    </a:lnTo>
                    <a:lnTo>
                      <a:pt x="240" y="71"/>
                    </a:lnTo>
                    <a:lnTo>
                      <a:pt x="240" y="71"/>
                    </a:lnTo>
                    <a:lnTo>
                      <a:pt x="85" y="74"/>
                    </a:lnTo>
                    <a:lnTo>
                      <a:pt x="83" y="0"/>
                    </a:lnTo>
                    <a:lnTo>
                      <a:pt x="26" y="4"/>
                    </a:lnTo>
                    <a:lnTo>
                      <a:pt x="16" y="46"/>
                    </a:lnTo>
                    <a:lnTo>
                      <a:pt x="16" y="4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11" name="Freeform 119"/>
              <p:cNvSpPr>
                <a:spLocks/>
              </p:cNvSpPr>
              <p:nvPr/>
            </p:nvSpPr>
            <p:spPr bwMode="auto">
              <a:xfrm>
                <a:off x="7913702" y="6040438"/>
                <a:ext cx="265113" cy="250825"/>
              </a:xfrm>
              <a:custGeom>
                <a:avLst/>
                <a:gdLst/>
                <a:ahLst/>
                <a:cxnLst>
                  <a:cxn ang="0">
                    <a:pos x="7" y="118"/>
                  </a:cxn>
                  <a:cxn ang="0">
                    <a:pos x="20" y="118"/>
                  </a:cxn>
                  <a:cxn ang="0">
                    <a:pos x="35" y="115"/>
                  </a:cxn>
                  <a:cxn ang="0">
                    <a:pos x="51" y="107"/>
                  </a:cxn>
                  <a:cxn ang="0">
                    <a:pos x="64" y="92"/>
                  </a:cxn>
                  <a:cxn ang="0">
                    <a:pos x="76" y="74"/>
                  </a:cxn>
                  <a:cxn ang="0">
                    <a:pos x="94" y="61"/>
                  </a:cxn>
                  <a:cxn ang="0">
                    <a:pos x="116" y="51"/>
                  </a:cxn>
                  <a:cxn ang="0">
                    <a:pos x="131" y="47"/>
                  </a:cxn>
                  <a:cxn ang="0">
                    <a:pos x="147" y="45"/>
                  </a:cxn>
                  <a:cxn ang="0">
                    <a:pos x="163" y="44"/>
                  </a:cxn>
                  <a:cxn ang="0">
                    <a:pos x="177" y="44"/>
                  </a:cxn>
                  <a:cxn ang="0">
                    <a:pos x="193" y="37"/>
                  </a:cxn>
                  <a:cxn ang="0">
                    <a:pos x="204" y="27"/>
                  </a:cxn>
                  <a:cxn ang="0">
                    <a:pos x="211" y="15"/>
                  </a:cxn>
                  <a:cxn ang="0">
                    <a:pos x="218" y="2"/>
                  </a:cxn>
                  <a:cxn ang="0">
                    <a:pos x="233" y="2"/>
                  </a:cxn>
                  <a:cxn ang="0">
                    <a:pos x="245" y="8"/>
                  </a:cxn>
                  <a:cxn ang="0">
                    <a:pos x="257" y="20"/>
                  </a:cxn>
                  <a:cxn ang="0">
                    <a:pos x="265" y="34"/>
                  </a:cxn>
                  <a:cxn ang="0">
                    <a:pos x="267" y="55"/>
                  </a:cxn>
                  <a:cxn ang="0">
                    <a:pos x="266" y="74"/>
                  </a:cxn>
                  <a:cxn ang="0">
                    <a:pos x="272" y="86"/>
                  </a:cxn>
                  <a:cxn ang="0">
                    <a:pos x="281" y="96"/>
                  </a:cxn>
                  <a:cxn ang="0">
                    <a:pos x="294" y="105"/>
                  </a:cxn>
                  <a:cxn ang="0">
                    <a:pos x="306" y="114"/>
                  </a:cxn>
                  <a:cxn ang="0">
                    <a:pos x="316" y="124"/>
                  </a:cxn>
                  <a:cxn ang="0">
                    <a:pos x="326" y="134"/>
                  </a:cxn>
                  <a:cxn ang="0">
                    <a:pos x="332" y="146"/>
                  </a:cxn>
                  <a:cxn ang="0">
                    <a:pos x="335" y="161"/>
                  </a:cxn>
                  <a:cxn ang="0">
                    <a:pos x="329" y="171"/>
                  </a:cxn>
                  <a:cxn ang="0">
                    <a:pos x="313" y="171"/>
                  </a:cxn>
                  <a:cxn ang="0">
                    <a:pos x="292" y="171"/>
                  </a:cxn>
                  <a:cxn ang="0">
                    <a:pos x="270" y="174"/>
                  </a:cxn>
                  <a:cxn ang="0">
                    <a:pos x="252" y="186"/>
                  </a:cxn>
                  <a:cxn ang="0">
                    <a:pos x="247" y="198"/>
                  </a:cxn>
                  <a:cxn ang="0">
                    <a:pos x="243" y="210"/>
                  </a:cxn>
                  <a:cxn ang="0">
                    <a:pos x="240" y="226"/>
                  </a:cxn>
                  <a:cxn ang="0">
                    <a:pos x="236" y="246"/>
                  </a:cxn>
                  <a:cxn ang="0">
                    <a:pos x="229" y="260"/>
                  </a:cxn>
                  <a:cxn ang="0">
                    <a:pos x="221" y="271"/>
                  </a:cxn>
                  <a:cxn ang="0">
                    <a:pos x="206" y="277"/>
                  </a:cxn>
                  <a:cxn ang="0">
                    <a:pos x="192" y="280"/>
                  </a:cxn>
                  <a:cxn ang="0">
                    <a:pos x="176" y="285"/>
                  </a:cxn>
                  <a:cxn ang="0">
                    <a:pos x="160" y="291"/>
                  </a:cxn>
                  <a:cxn ang="0">
                    <a:pos x="145" y="297"/>
                  </a:cxn>
                  <a:cxn ang="0">
                    <a:pos x="125" y="306"/>
                  </a:cxn>
                  <a:cxn ang="0">
                    <a:pos x="111" y="313"/>
                  </a:cxn>
                  <a:cxn ang="0">
                    <a:pos x="107" y="316"/>
                  </a:cxn>
                  <a:cxn ang="0">
                    <a:pos x="0" y="118"/>
                  </a:cxn>
                </a:cxnLst>
                <a:rect l="0" t="0" r="r" b="b"/>
                <a:pathLst>
                  <a:path w="335" h="316">
                    <a:moveTo>
                      <a:pt x="0" y="118"/>
                    </a:moveTo>
                    <a:lnTo>
                      <a:pt x="1" y="118"/>
                    </a:lnTo>
                    <a:lnTo>
                      <a:pt x="7" y="118"/>
                    </a:lnTo>
                    <a:lnTo>
                      <a:pt x="10" y="118"/>
                    </a:lnTo>
                    <a:lnTo>
                      <a:pt x="16" y="118"/>
                    </a:lnTo>
                    <a:lnTo>
                      <a:pt x="20" y="118"/>
                    </a:lnTo>
                    <a:lnTo>
                      <a:pt x="25" y="118"/>
                    </a:lnTo>
                    <a:lnTo>
                      <a:pt x="30" y="116"/>
                    </a:lnTo>
                    <a:lnTo>
                      <a:pt x="35" y="115"/>
                    </a:lnTo>
                    <a:lnTo>
                      <a:pt x="40" y="113"/>
                    </a:lnTo>
                    <a:lnTo>
                      <a:pt x="47" y="111"/>
                    </a:lnTo>
                    <a:lnTo>
                      <a:pt x="51" y="107"/>
                    </a:lnTo>
                    <a:lnTo>
                      <a:pt x="56" y="103"/>
                    </a:lnTo>
                    <a:lnTo>
                      <a:pt x="60" y="98"/>
                    </a:lnTo>
                    <a:lnTo>
                      <a:pt x="64" y="92"/>
                    </a:lnTo>
                    <a:lnTo>
                      <a:pt x="67" y="86"/>
                    </a:lnTo>
                    <a:lnTo>
                      <a:pt x="71" y="80"/>
                    </a:lnTo>
                    <a:lnTo>
                      <a:pt x="76" y="74"/>
                    </a:lnTo>
                    <a:lnTo>
                      <a:pt x="82" y="69"/>
                    </a:lnTo>
                    <a:lnTo>
                      <a:pt x="87" y="64"/>
                    </a:lnTo>
                    <a:lnTo>
                      <a:pt x="94" y="61"/>
                    </a:lnTo>
                    <a:lnTo>
                      <a:pt x="101" y="57"/>
                    </a:lnTo>
                    <a:lnTo>
                      <a:pt x="109" y="54"/>
                    </a:lnTo>
                    <a:lnTo>
                      <a:pt x="116" y="51"/>
                    </a:lnTo>
                    <a:lnTo>
                      <a:pt x="124" y="49"/>
                    </a:lnTo>
                    <a:lnTo>
                      <a:pt x="127" y="47"/>
                    </a:lnTo>
                    <a:lnTo>
                      <a:pt x="131" y="47"/>
                    </a:lnTo>
                    <a:lnTo>
                      <a:pt x="135" y="46"/>
                    </a:lnTo>
                    <a:lnTo>
                      <a:pt x="140" y="46"/>
                    </a:lnTo>
                    <a:lnTo>
                      <a:pt x="147" y="45"/>
                    </a:lnTo>
                    <a:lnTo>
                      <a:pt x="155" y="44"/>
                    </a:lnTo>
                    <a:lnTo>
                      <a:pt x="158" y="44"/>
                    </a:lnTo>
                    <a:lnTo>
                      <a:pt x="163" y="44"/>
                    </a:lnTo>
                    <a:lnTo>
                      <a:pt x="166" y="44"/>
                    </a:lnTo>
                    <a:lnTo>
                      <a:pt x="171" y="45"/>
                    </a:lnTo>
                    <a:lnTo>
                      <a:pt x="177" y="44"/>
                    </a:lnTo>
                    <a:lnTo>
                      <a:pt x="183" y="41"/>
                    </a:lnTo>
                    <a:lnTo>
                      <a:pt x="188" y="39"/>
                    </a:lnTo>
                    <a:lnTo>
                      <a:pt x="193" y="37"/>
                    </a:lnTo>
                    <a:lnTo>
                      <a:pt x="197" y="34"/>
                    </a:lnTo>
                    <a:lnTo>
                      <a:pt x="201" y="30"/>
                    </a:lnTo>
                    <a:lnTo>
                      <a:pt x="204" y="27"/>
                    </a:lnTo>
                    <a:lnTo>
                      <a:pt x="208" y="23"/>
                    </a:lnTo>
                    <a:lnTo>
                      <a:pt x="209" y="19"/>
                    </a:lnTo>
                    <a:lnTo>
                      <a:pt x="211" y="15"/>
                    </a:lnTo>
                    <a:lnTo>
                      <a:pt x="213" y="9"/>
                    </a:lnTo>
                    <a:lnTo>
                      <a:pt x="215" y="7"/>
                    </a:lnTo>
                    <a:lnTo>
                      <a:pt x="218" y="2"/>
                    </a:lnTo>
                    <a:lnTo>
                      <a:pt x="222" y="0"/>
                    </a:lnTo>
                    <a:lnTo>
                      <a:pt x="226" y="0"/>
                    </a:lnTo>
                    <a:lnTo>
                      <a:pt x="233" y="2"/>
                    </a:lnTo>
                    <a:lnTo>
                      <a:pt x="237" y="4"/>
                    </a:lnTo>
                    <a:lnTo>
                      <a:pt x="241" y="6"/>
                    </a:lnTo>
                    <a:lnTo>
                      <a:pt x="245" y="8"/>
                    </a:lnTo>
                    <a:lnTo>
                      <a:pt x="249" y="13"/>
                    </a:lnTo>
                    <a:lnTo>
                      <a:pt x="253" y="15"/>
                    </a:lnTo>
                    <a:lnTo>
                      <a:pt x="257" y="20"/>
                    </a:lnTo>
                    <a:lnTo>
                      <a:pt x="259" y="23"/>
                    </a:lnTo>
                    <a:lnTo>
                      <a:pt x="263" y="29"/>
                    </a:lnTo>
                    <a:lnTo>
                      <a:pt x="265" y="34"/>
                    </a:lnTo>
                    <a:lnTo>
                      <a:pt x="267" y="40"/>
                    </a:lnTo>
                    <a:lnTo>
                      <a:pt x="267" y="47"/>
                    </a:lnTo>
                    <a:lnTo>
                      <a:pt x="267" y="55"/>
                    </a:lnTo>
                    <a:lnTo>
                      <a:pt x="265" y="61"/>
                    </a:lnTo>
                    <a:lnTo>
                      <a:pt x="266" y="68"/>
                    </a:lnTo>
                    <a:lnTo>
                      <a:pt x="266" y="74"/>
                    </a:lnTo>
                    <a:lnTo>
                      <a:pt x="268" y="79"/>
                    </a:lnTo>
                    <a:lnTo>
                      <a:pt x="269" y="82"/>
                    </a:lnTo>
                    <a:lnTo>
                      <a:pt x="272" y="86"/>
                    </a:lnTo>
                    <a:lnTo>
                      <a:pt x="274" y="90"/>
                    </a:lnTo>
                    <a:lnTo>
                      <a:pt x="278" y="94"/>
                    </a:lnTo>
                    <a:lnTo>
                      <a:pt x="281" y="96"/>
                    </a:lnTo>
                    <a:lnTo>
                      <a:pt x="285" y="98"/>
                    </a:lnTo>
                    <a:lnTo>
                      <a:pt x="288" y="101"/>
                    </a:lnTo>
                    <a:lnTo>
                      <a:pt x="294" y="105"/>
                    </a:lnTo>
                    <a:lnTo>
                      <a:pt x="297" y="107"/>
                    </a:lnTo>
                    <a:lnTo>
                      <a:pt x="301" y="111"/>
                    </a:lnTo>
                    <a:lnTo>
                      <a:pt x="306" y="114"/>
                    </a:lnTo>
                    <a:lnTo>
                      <a:pt x="310" y="118"/>
                    </a:lnTo>
                    <a:lnTo>
                      <a:pt x="313" y="121"/>
                    </a:lnTo>
                    <a:lnTo>
                      <a:pt x="316" y="124"/>
                    </a:lnTo>
                    <a:lnTo>
                      <a:pt x="319" y="128"/>
                    </a:lnTo>
                    <a:lnTo>
                      <a:pt x="323" y="131"/>
                    </a:lnTo>
                    <a:lnTo>
                      <a:pt x="326" y="134"/>
                    </a:lnTo>
                    <a:lnTo>
                      <a:pt x="328" y="139"/>
                    </a:lnTo>
                    <a:lnTo>
                      <a:pt x="330" y="142"/>
                    </a:lnTo>
                    <a:lnTo>
                      <a:pt x="332" y="146"/>
                    </a:lnTo>
                    <a:lnTo>
                      <a:pt x="333" y="151"/>
                    </a:lnTo>
                    <a:lnTo>
                      <a:pt x="335" y="156"/>
                    </a:lnTo>
                    <a:lnTo>
                      <a:pt x="335" y="161"/>
                    </a:lnTo>
                    <a:lnTo>
                      <a:pt x="334" y="168"/>
                    </a:lnTo>
                    <a:lnTo>
                      <a:pt x="332" y="169"/>
                    </a:lnTo>
                    <a:lnTo>
                      <a:pt x="329" y="171"/>
                    </a:lnTo>
                    <a:lnTo>
                      <a:pt x="323" y="171"/>
                    </a:lnTo>
                    <a:lnTo>
                      <a:pt x="319" y="171"/>
                    </a:lnTo>
                    <a:lnTo>
                      <a:pt x="313" y="171"/>
                    </a:lnTo>
                    <a:lnTo>
                      <a:pt x="306" y="171"/>
                    </a:lnTo>
                    <a:lnTo>
                      <a:pt x="299" y="171"/>
                    </a:lnTo>
                    <a:lnTo>
                      <a:pt x="292" y="171"/>
                    </a:lnTo>
                    <a:lnTo>
                      <a:pt x="284" y="171"/>
                    </a:lnTo>
                    <a:lnTo>
                      <a:pt x="277" y="172"/>
                    </a:lnTo>
                    <a:lnTo>
                      <a:pt x="270" y="174"/>
                    </a:lnTo>
                    <a:lnTo>
                      <a:pt x="265" y="178"/>
                    </a:lnTo>
                    <a:lnTo>
                      <a:pt x="257" y="181"/>
                    </a:lnTo>
                    <a:lnTo>
                      <a:pt x="252" y="186"/>
                    </a:lnTo>
                    <a:lnTo>
                      <a:pt x="250" y="189"/>
                    </a:lnTo>
                    <a:lnTo>
                      <a:pt x="248" y="192"/>
                    </a:lnTo>
                    <a:lnTo>
                      <a:pt x="247" y="198"/>
                    </a:lnTo>
                    <a:lnTo>
                      <a:pt x="246" y="203"/>
                    </a:lnTo>
                    <a:lnTo>
                      <a:pt x="244" y="206"/>
                    </a:lnTo>
                    <a:lnTo>
                      <a:pt x="243" y="210"/>
                    </a:lnTo>
                    <a:lnTo>
                      <a:pt x="242" y="215"/>
                    </a:lnTo>
                    <a:lnTo>
                      <a:pt x="241" y="219"/>
                    </a:lnTo>
                    <a:lnTo>
                      <a:pt x="240" y="226"/>
                    </a:lnTo>
                    <a:lnTo>
                      <a:pt x="239" y="234"/>
                    </a:lnTo>
                    <a:lnTo>
                      <a:pt x="237" y="240"/>
                    </a:lnTo>
                    <a:lnTo>
                      <a:pt x="236" y="246"/>
                    </a:lnTo>
                    <a:lnTo>
                      <a:pt x="234" y="251"/>
                    </a:lnTo>
                    <a:lnTo>
                      <a:pt x="233" y="256"/>
                    </a:lnTo>
                    <a:lnTo>
                      <a:pt x="229" y="260"/>
                    </a:lnTo>
                    <a:lnTo>
                      <a:pt x="227" y="264"/>
                    </a:lnTo>
                    <a:lnTo>
                      <a:pt x="224" y="267"/>
                    </a:lnTo>
                    <a:lnTo>
                      <a:pt x="221" y="271"/>
                    </a:lnTo>
                    <a:lnTo>
                      <a:pt x="216" y="273"/>
                    </a:lnTo>
                    <a:lnTo>
                      <a:pt x="212" y="275"/>
                    </a:lnTo>
                    <a:lnTo>
                      <a:pt x="206" y="277"/>
                    </a:lnTo>
                    <a:lnTo>
                      <a:pt x="199" y="279"/>
                    </a:lnTo>
                    <a:lnTo>
                      <a:pt x="195" y="279"/>
                    </a:lnTo>
                    <a:lnTo>
                      <a:pt x="192" y="280"/>
                    </a:lnTo>
                    <a:lnTo>
                      <a:pt x="188" y="281"/>
                    </a:lnTo>
                    <a:lnTo>
                      <a:pt x="184" y="282"/>
                    </a:lnTo>
                    <a:lnTo>
                      <a:pt x="176" y="285"/>
                    </a:lnTo>
                    <a:lnTo>
                      <a:pt x="169" y="288"/>
                    </a:lnTo>
                    <a:lnTo>
                      <a:pt x="164" y="289"/>
                    </a:lnTo>
                    <a:lnTo>
                      <a:pt x="160" y="291"/>
                    </a:lnTo>
                    <a:lnTo>
                      <a:pt x="156" y="292"/>
                    </a:lnTo>
                    <a:lnTo>
                      <a:pt x="153" y="294"/>
                    </a:lnTo>
                    <a:lnTo>
                      <a:pt x="145" y="297"/>
                    </a:lnTo>
                    <a:lnTo>
                      <a:pt x="139" y="301"/>
                    </a:lnTo>
                    <a:lnTo>
                      <a:pt x="131" y="304"/>
                    </a:lnTo>
                    <a:lnTo>
                      <a:pt x="125" y="306"/>
                    </a:lnTo>
                    <a:lnTo>
                      <a:pt x="119" y="309"/>
                    </a:lnTo>
                    <a:lnTo>
                      <a:pt x="115" y="311"/>
                    </a:lnTo>
                    <a:lnTo>
                      <a:pt x="111" y="313"/>
                    </a:lnTo>
                    <a:lnTo>
                      <a:pt x="109" y="315"/>
                    </a:lnTo>
                    <a:lnTo>
                      <a:pt x="107" y="316"/>
                    </a:lnTo>
                    <a:lnTo>
                      <a:pt x="107" y="316"/>
                    </a:lnTo>
                    <a:lnTo>
                      <a:pt x="158" y="208"/>
                    </a:lnTo>
                    <a:lnTo>
                      <a:pt x="0" y="118"/>
                    </a:lnTo>
                    <a:lnTo>
                      <a:pt x="0" y="11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12" name="Freeform 120"/>
              <p:cNvSpPr>
                <a:spLocks/>
              </p:cNvSpPr>
              <p:nvPr/>
            </p:nvSpPr>
            <p:spPr bwMode="auto">
              <a:xfrm>
                <a:off x="7175515" y="6188075"/>
                <a:ext cx="333375" cy="363538"/>
              </a:xfrm>
              <a:custGeom>
                <a:avLst/>
                <a:gdLst/>
                <a:ahLst/>
                <a:cxnLst>
                  <a:cxn ang="0">
                    <a:pos x="2" y="351"/>
                  </a:cxn>
                  <a:cxn ang="0">
                    <a:pos x="15" y="328"/>
                  </a:cxn>
                  <a:cxn ang="0">
                    <a:pos x="30" y="308"/>
                  </a:cxn>
                  <a:cxn ang="0">
                    <a:pos x="47" y="291"/>
                  </a:cxn>
                  <a:cxn ang="0">
                    <a:pos x="60" y="277"/>
                  </a:cxn>
                  <a:cxn ang="0">
                    <a:pos x="79" y="262"/>
                  </a:cxn>
                  <a:cxn ang="0">
                    <a:pos x="91" y="244"/>
                  </a:cxn>
                  <a:cxn ang="0">
                    <a:pos x="99" y="227"/>
                  </a:cxn>
                  <a:cxn ang="0">
                    <a:pos x="106" y="205"/>
                  </a:cxn>
                  <a:cxn ang="0">
                    <a:pos x="117" y="182"/>
                  </a:cxn>
                  <a:cxn ang="0">
                    <a:pos x="133" y="165"/>
                  </a:cxn>
                  <a:cxn ang="0">
                    <a:pos x="149" y="151"/>
                  </a:cxn>
                  <a:cxn ang="0">
                    <a:pos x="167" y="141"/>
                  </a:cxn>
                  <a:cxn ang="0">
                    <a:pos x="182" y="131"/>
                  </a:cxn>
                  <a:cxn ang="0">
                    <a:pos x="200" y="121"/>
                  </a:cxn>
                  <a:cxn ang="0">
                    <a:pos x="214" y="103"/>
                  </a:cxn>
                  <a:cxn ang="0">
                    <a:pos x="217" y="81"/>
                  </a:cxn>
                  <a:cxn ang="0">
                    <a:pos x="219" y="58"/>
                  </a:cxn>
                  <a:cxn ang="0">
                    <a:pos x="220" y="39"/>
                  </a:cxn>
                  <a:cxn ang="0">
                    <a:pos x="228" y="26"/>
                  </a:cxn>
                  <a:cxn ang="0">
                    <a:pos x="241" y="12"/>
                  </a:cxn>
                  <a:cxn ang="0">
                    <a:pos x="258" y="1"/>
                  </a:cxn>
                  <a:cxn ang="0">
                    <a:pos x="271" y="4"/>
                  </a:cxn>
                  <a:cxn ang="0">
                    <a:pos x="276" y="19"/>
                  </a:cxn>
                  <a:cxn ang="0">
                    <a:pos x="280" y="43"/>
                  </a:cxn>
                  <a:cxn ang="0">
                    <a:pos x="290" y="56"/>
                  </a:cxn>
                  <a:cxn ang="0">
                    <a:pos x="304" y="63"/>
                  </a:cxn>
                  <a:cxn ang="0">
                    <a:pos x="326" y="67"/>
                  </a:cxn>
                  <a:cxn ang="0">
                    <a:pos x="345" y="74"/>
                  </a:cxn>
                  <a:cxn ang="0">
                    <a:pos x="375" y="84"/>
                  </a:cxn>
                  <a:cxn ang="0">
                    <a:pos x="399" y="96"/>
                  </a:cxn>
                  <a:cxn ang="0">
                    <a:pos x="415" y="110"/>
                  </a:cxn>
                  <a:cxn ang="0">
                    <a:pos x="420" y="126"/>
                  </a:cxn>
                  <a:cxn ang="0">
                    <a:pos x="408" y="131"/>
                  </a:cxn>
                  <a:cxn ang="0">
                    <a:pos x="395" y="145"/>
                  </a:cxn>
                  <a:cxn ang="0">
                    <a:pos x="386" y="163"/>
                  </a:cxn>
                  <a:cxn ang="0">
                    <a:pos x="377" y="184"/>
                  </a:cxn>
                  <a:cxn ang="0">
                    <a:pos x="371" y="202"/>
                  </a:cxn>
                  <a:cxn ang="0">
                    <a:pos x="362" y="227"/>
                  </a:cxn>
                  <a:cxn ang="0">
                    <a:pos x="352" y="249"/>
                  </a:cxn>
                  <a:cxn ang="0">
                    <a:pos x="339" y="264"/>
                  </a:cxn>
                  <a:cxn ang="0">
                    <a:pos x="318" y="271"/>
                  </a:cxn>
                  <a:cxn ang="0">
                    <a:pos x="299" y="274"/>
                  </a:cxn>
                  <a:cxn ang="0">
                    <a:pos x="276" y="279"/>
                  </a:cxn>
                  <a:cxn ang="0">
                    <a:pos x="260" y="286"/>
                  </a:cxn>
                  <a:cxn ang="0">
                    <a:pos x="245" y="300"/>
                  </a:cxn>
                  <a:cxn ang="0">
                    <a:pos x="237" y="320"/>
                  </a:cxn>
                  <a:cxn ang="0">
                    <a:pos x="234" y="343"/>
                  </a:cxn>
                  <a:cxn ang="0">
                    <a:pos x="229" y="365"/>
                  </a:cxn>
                  <a:cxn ang="0">
                    <a:pos x="224" y="386"/>
                  </a:cxn>
                  <a:cxn ang="0">
                    <a:pos x="215" y="405"/>
                  </a:cxn>
                  <a:cxn ang="0">
                    <a:pos x="207" y="421"/>
                  </a:cxn>
                  <a:cxn ang="0">
                    <a:pos x="197" y="434"/>
                  </a:cxn>
                  <a:cxn ang="0">
                    <a:pos x="178" y="450"/>
                  </a:cxn>
                  <a:cxn ang="0">
                    <a:pos x="155" y="456"/>
                  </a:cxn>
                  <a:cxn ang="0">
                    <a:pos x="136" y="458"/>
                  </a:cxn>
                  <a:cxn ang="0">
                    <a:pos x="120" y="454"/>
                  </a:cxn>
                  <a:cxn ang="0">
                    <a:pos x="111" y="441"/>
                  </a:cxn>
                  <a:cxn ang="0">
                    <a:pos x="99" y="423"/>
                  </a:cxn>
                  <a:cxn ang="0">
                    <a:pos x="74" y="411"/>
                  </a:cxn>
                  <a:cxn ang="0">
                    <a:pos x="58" y="407"/>
                  </a:cxn>
                  <a:cxn ang="0">
                    <a:pos x="39" y="403"/>
                  </a:cxn>
                  <a:cxn ang="0">
                    <a:pos x="20" y="401"/>
                  </a:cxn>
                </a:cxnLst>
                <a:rect l="0" t="0" r="r" b="b"/>
                <a:pathLst>
                  <a:path w="421" h="458">
                    <a:moveTo>
                      <a:pt x="0" y="372"/>
                    </a:moveTo>
                    <a:lnTo>
                      <a:pt x="0" y="365"/>
                    </a:lnTo>
                    <a:lnTo>
                      <a:pt x="0" y="358"/>
                    </a:lnTo>
                    <a:lnTo>
                      <a:pt x="2" y="351"/>
                    </a:lnTo>
                    <a:lnTo>
                      <a:pt x="5" y="345"/>
                    </a:lnTo>
                    <a:lnTo>
                      <a:pt x="8" y="339"/>
                    </a:lnTo>
                    <a:lnTo>
                      <a:pt x="11" y="334"/>
                    </a:lnTo>
                    <a:lnTo>
                      <a:pt x="15" y="328"/>
                    </a:lnTo>
                    <a:lnTo>
                      <a:pt x="19" y="324"/>
                    </a:lnTo>
                    <a:lnTo>
                      <a:pt x="22" y="318"/>
                    </a:lnTo>
                    <a:lnTo>
                      <a:pt x="27" y="313"/>
                    </a:lnTo>
                    <a:lnTo>
                      <a:pt x="30" y="308"/>
                    </a:lnTo>
                    <a:lnTo>
                      <a:pt x="35" y="304"/>
                    </a:lnTo>
                    <a:lnTo>
                      <a:pt x="39" y="299"/>
                    </a:lnTo>
                    <a:lnTo>
                      <a:pt x="43" y="295"/>
                    </a:lnTo>
                    <a:lnTo>
                      <a:pt x="47" y="291"/>
                    </a:lnTo>
                    <a:lnTo>
                      <a:pt x="52" y="286"/>
                    </a:lnTo>
                    <a:lnTo>
                      <a:pt x="54" y="282"/>
                    </a:lnTo>
                    <a:lnTo>
                      <a:pt x="57" y="279"/>
                    </a:lnTo>
                    <a:lnTo>
                      <a:pt x="60" y="277"/>
                    </a:lnTo>
                    <a:lnTo>
                      <a:pt x="63" y="275"/>
                    </a:lnTo>
                    <a:lnTo>
                      <a:pt x="70" y="271"/>
                    </a:lnTo>
                    <a:lnTo>
                      <a:pt x="77" y="267"/>
                    </a:lnTo>
                    <a:lnTo>
                      <a:pt x="79" y="262"/>
                    </a:lnTo>
                    <a:lnTo>
                      <a:pt x="83" y="258"/>
                    </a:lnTo>
                    <a:lnTo>
                      <a:pt x="86" y="253"/>
                    </a:lnTo>
                    <a:lnTo>
                      <a:pt x="89" y="248"/>
                    </a:lnTo>
                    <a:lnTo>
                      <a:pt x="91" y="244"/>
                    </a:lnTo>
                    <a:lnTo>
                      <a:pt x="92" y="241"/>
                    </a:lnTo>
                    <a:lnTo>
                      <a:pt x="93" y="237"/>
                    </a:lnTo>
                    <a:lnTo>
                      <a:pt x="96" y="233"/>
                    </a:lnTo>
                    <a:lnTo>
                      <a:pt x="99" y="227"/>
                    </a:lnTo>
                    <a:lnTo>
                      <a:pt x="101" y="222"/>
                    </a:lnTo>
                    <a:lnTo>
                      <a:pt x="103" y="216"/>
                    </a:lnTo>
                    <a:lnTo>
                      <a:pt x="105" y="212"/>
                    </a:lnTo>
                    <a:lnTo>
                      <a:pt x="106" y="205"/>
                    </a:lnTo>
                    <a:lnTo>
                      <a:pt x="108" y="199"/>
                    </a:lnTo>
                    <a:lnTo>
                      <a:pt x="111" y="192"/>
                    </a:lnTo>
                    <a:lnTo>
                      <a:pt x="114" y="188"/>
                    </a:lnTo>
                    <a:lnTo>
                      <a:pt x="117" y="182"/>
                    </a:lnTo>
                    <a:lnTo>
                      <a:pt x="120" y="178"/>
                    </a:lnTo>
                    <a:lnTo>
                      <a:pt x="124" y="174"/>
                    </a:lnTo>
                    <a:lnTo>
                      <a:pt x="129" y="170"/>
                    </a:lnTo>
                    <a:lnTo>
                      <a:pt x="133" y="165"/>
                    </a:lnTo>
                    <a:lnTo>
                      <a:pt x="136" y="161"/>
                    </a:lnTo>
                    <a:lnTo>
                      <a:pt x="140" y="157"/>
                    </a:lnTo>
                    <a:lnTo>
                      <a:pt x="145" y="155"/>
                    </a:lnTo>
                    <a:lnTo>
                      <a:pt x="149" y="151"/>
                    </a:lnTo>
                    <a:lnTo>
                      <a:pt x="153" y="148"/>
                    </a:lnTo>
                    <a:lnTo>
                      <a:pt x="157" y="146"/>
                    </a:lnTo>
                    <a:lnTo>
                      <a:pt x="163" y="144"/>
                    </a:lnTo>
                    <a:lnTo>
                      <a:pt x="167" y="141"/>
                    </a:lnTo>
                    <a:lnTo>
                      <a:pt x="171" y="138"/>
                    </a:lnTo>
                    <a:lnTo>
                      <a:pt x="175" y="136"/>
                    </a:lnTo>
                    <a:lnTo>
                      <a:pt x="179" y="133"/>
                    </a:lnTo>
                    <a:lnTo>
                      <a:pt x="182" y="131"/>
                    </a:lnTo>
                    <a:lnTo>
                      <a:pt x="186" y="129"/>
                    </a:lnTo>
                    <a:lnTo>
                      <a:pt x="189" y="127"/>
                    </a:lnTo>
                    <a:lnTo>
                      <a:pt x="195" y="125"/>
                    </a:lnTo>
                    <a:lnTo>
                      <a:pt x="200" y="121"/>
                    </a:lnTo>
                    <a:lnTo>
                      <a:pt x="206" y="117"/>
                    </a:lnTo>
                    <a:lnTo>
                      <a:pt x="209" y="113"/>
                    </a:lnTo>
                    <a:lnTo>
                      <a:pt x="213" y="109"/>
                    </a:lnTo>
                    <a:lnTo>
                      <a:pt x="214" y="103"/>
                    </a:lnTo>
                    <a:lnTo>
                      <a:pt x="215" y="98"/>
                    </a:lnTo>
                    <a:lnTo>
                      <a:pt x="216" y="92"/>
                    </a:lnTo>
                    <a:lnTo>
                      <a:pt x="217" y="87"/>
                    </a:lnTo>
                    <a:lnTo>
                      <a:pt x="217" y="81"/>
                    </a:lnTo>
                    <a:lnTo>
                      <a:pt x="218" y="76"/>
                    </a:lnTo>
                    <a:lnTo>
                      <a:pt x="219" y="69"/>
                    </a:lnTo>
                    <a:lnTo>
                      <a:pt x="219" y="64"/>
                    </a:lnTo>
                    <a:lnTo>
                      <a:pt x="219" y="58"/>
                    </a:lnTo>
                    <a:lnTo>
                      <a:pt x="219" y="54"/>
                    </a:lnTo>
                    <a:lnTo>
                      <a:pt x="219" y="49"/>
                    </a:lnTo>
                    <a:lnTo>
                      <a:pt x="220" y="44"/>
                    </a:lnTo>
                    <a:lnTo>
                      <a:pt x="220" y="39"/>
                    </a:lnTo>
                    <a:lnTo>
                      <a:pt x="221" y="35"/>
                    </a:lnTo>
                    <a:lnTo>
                      <a:pt x="225" y="31"/>
                    </a:lnTo>
                    <a:lnTo>
                      <a:pt x="227" y="29"/>
                    </a:lnTo>
                    <a:lnTo>
                      <a:pt x="228" y="26"/>
                    </a:lnTo>
                    <a:lnTo>
                      <a:pt x="231" y="23"/>
                    </a:lnTo>
                    <a:lnTo>
                      <a:pt x="234" y="19"/>
                    </a:lnTo>
                    <a:lnTo>
                      <a:pt x="238" y="16"/>
                    </a:lnTo>
                    <a:lnTo>
                      <a:pt x="241" y="12"/>
                    </a:lnTo>
                    <a:lnTo>
                      <a:pt x="245" y="8"/>
                    </a:lnTo>
                    <a:lnTo>
                      <a:pt x="249" y="5"/>
                    </a:lnTo>
                    <a:lnTo>
                      <a:pt x="254" y="3"/>
                    </a:lnTo>
                    <a:lnTo>
                      <a:pt x="258" y="1"/>
                    </a:lnTo>
                    <a:lnTo>
                      <a:pt x="261" y="0"/>
                    </a:lnTo>
                    <a:lnTo>
                      <a:pt x="265" y="0"/>
                    </a:lnTo>
                    <a:lnTo>
                      <a:pt x="269" y="2"/>
                    </a:lnTo>
                    <a:lnTo>
                      <a:pt x="271" y="4"/>
                    </a:lnTo>
                    <a:lnTo>
                      <a:pt x="274" y="9"/>
                    </a:lnTo>
                    <a:lnTo>
                      <a:pt x="275" y="12"/>
                    </a:lnTo>
                    <a:lnTo>
                      <a:pt x="276" y="16"/>
                    </a:lnTo>
                    <a:lnTo>
                      <a:pt x="276" y="19"/>
                    </a:lnTo>
                    <a:lnTo>
                      <a:pt x="278" y="24"/>
                    </a:lnTo>
                    <a:lnTo>
                      <a:pt x="278" y="31"/>
                    </a:lnTo>
                    <a:lnTo>
                      <a:pt x="279" y="37"/>
                    </a:lnTo>
                    <a:lnTo>
                      <a:pt x="280" y="43"/>
                    </a:lnTo>
                    <a:lnTo>
                      <a:pt x="283" y="48"/>
                    </a:lnTo>
                    <a:lnTo>
                      <a:pt x="284" y="51"/>
                    </a:lnTo>
                    <a:lnTo>
                      <a:pt x="287" y="54"/>
                    </a:lnTo>
                    <a:lnTo>
                      <a:pt x="290" y="56"/>
                    </a:lnTo>
                    <a:lnTo>
                      <a:pt x="293" y="59"/>
                    </a:lnTo>
                    <a:lnTo>
                      <a:pt x="296" y="60"/>
                    </a:lnTo>
                    <a:lnTo>
                      <a:pt x="300" y="61"/>
                    </a:lnTo>
                    <a:lnTo>
                      <a:pt x="304" y="63"/>
                    </a:lnTo>
                    <a:lnTo>
                      <a:pt x="310" y="64"/>
                    </a:lnTo>
                    <a:lnTo>
                      <a:pt x="315" y="65"/>
                    </a:lnTo>
                    <a:lnTo>
                      <a:pt x="323" y="67"/>
                    </a:lnTo>
                    <a:lnTo>
                      <a:pt x="326" y="67"/>
                    </a:lnTo>
                    <a:lnTo>
                      <a:pt x="330" y="68"/>
                    </a:lnTo>
                    <a:lnTo>
                      <a:pt x="334" y="69"/>
                    </a:lnTo>
                    <a:lnTo>
                      <a:pt x="338" y="71"/>
                    </a:lnTo>
                    <a:lnTo>
                      <a:pt x="345" y="74"/>
                    </a:lnTo>
                    <a:lnTo>
                      <a:pt x="354" y="76"/>
                    </a:lnTo>
                    <a:lnTo>
                      <a:pt x="361" y="79"/>
                    </a:lnTo>
                    <a:lnTo>
                      <a:pt x="369" y="82"/>
                    </a:lnTo>
                    <a:lnTo>
                      <a:pt x="375" y="84"/>
                    </a:lnTo>
                    <a:lnTo>
                      <a:pt x="382" y="87"/>
                    </a:lnTo>
                    <a:lnTo>
                      <a:pt x="389" y="90"/>
                    </a:lnTo>
                    <a:lnTo>
                      <a:pt x="395" y="93"/>
                    </a:lnTo>
                    <a:lnTo>
                      <a:pt x="399" y="96"/>
                    </a:lnTo>
                    <a:lnTo>
                      <a:pt x="404" y="100"/>
                    </a:lnTo>
                    <a:lnTo>
                      <a:pt x="408" y="103"/>
                    </a:lnTo>
                    <a:lnTo>
                      <a:pt x="413" y="107"/>
                    </a:lnTo>
                    <a:lnTo>
                      <a:pt x="415" y="110"/>
                    </a:lnTo>
                    <a:lnTo>
                      <a:pt x="418" y="113"/>
                    </a:lnTo>
                    <a:lnTo>
                      <a:pt x="419" y="117"/>
                    </a:lnTo>
                    <a:lnTo>
                      <a:pt x="421" y="121"/>
                    </a:lnTo>
                    <a:lnTo>
                      <a:pt x="420" y="126"/>
                    </a:lnTo>
                    <a:lnTo>
                      <a:pt x="419" y="129"/>
                    </a:lnTo>
                    <a:lnTo>
                      <a:pt x="415" y="130"/>
                    </a:lnTo>
                    <a:lnTo>
                      <a:pt x="412" y="131"/>
                    </a:lnTo>
                    <a:lnTo>
                      <a:pt x="408" y="131"/>
                    </a:lnTo>
                    <a:lnTo>
                      <a:pt x="405" y="133"/>
                    </a:lnTo>
                    <a:lnTo>
                      <a:pt x="401" y="136"/>
                    </a:lnTo>
                    <a:lnTo>
                      <a:pt x="399" y="140"/>
                    </a:lnTo>
                    <a:lnTo>
                      <a:pt x="395" y="145"/>
                    </a:lnTo>
                    <a:lnTo>
                      <a:pt x="392" y="151"/>
                    </a:lnTo>
                    <a:lnTo>
                      <a:pt x="389" y="155"/>
                    </a:lnTo>
                    <a:lnTo>
                      <a:pt x="388" y="159"/>
                    </a:lnTo>
                    <a:lnTo>
                      <a:pt x="386" y="163"/>
                    </a:lnTo>
                    <a:lnTo>
                      <a:pt x="384" y="170"/>
                    </a:lnTo>
                    <a:lnTo>
                      <a:pt x="382" y="174"/>
                    </a:lnTo>
                    <a:lnTo>
                      <a:pt x="380" y="179"/>
                    </a:lnTo>
                    <a:lnTo>
                      <a:pt x="377" y="184"/>
                    </a:lnTo>
                    <a:lnTo>
                      <a:pt x="376" y="189"/>
                    </a:lnTo>
                    <a:lnTo>
                      <a:pt x="374" y="193"/>
                    </a:lnTo>
                    <a:lnTo>
                      <a:pt x="372" y="198"/>
                    </a:lnTo>
                    <a:lnTo>
                      <a:pt x="371" y="202"/>
                    </a:lnTo>
                    <a:lnTo>
                      <a:pt x="370" y="207"/>
                    </a:lnTo>
                    <a:lnTo>
                      <a:pt x="367" y="214"/>
                    </a:lnTo>
                    <a:lnTo>
                      <a:pt x="364" y="221"/>
                    </a:lnTo>
                    <a:lnTo>
                      <a:pt x="362" y="227"/>
                    </a:lnTo>
                    <a:lnTo>
                      <a:pt x="360" y="234"/>
                    </a:lnTo>
                    <a:lnTo>
                      <a:pt x="357" y="239"/>
                    </a:lnTo>
                    <a:lnTo>
                      <a:pt x="355" y="245"/>
                    </a:lnTo>
                    <a:lnTo>
                      <a:pt x="352" y="249"/>
                    </a:lnTo>
                    <a:lnTo>
                      <a:pt x="350" y="253"/>
                    </a:lnTo>
                    <a:lnTo>
                      <a:pt x="345" y="256"/>
                    </a:lnTo>
                    <a:lnTo>
                      <a:pt x="342" y="261"/>
                    </a:lnTo>
                    <a:lnTo>
                      <a:pt x="339" y="264"/>
                    </a:lnTo>
                    <a:lnTo>
                      <a:pt x="336" y="267"/>
                    </a:lnTo>
                    <a:lnTo>
                      <a:pt x="331" y="269"/>
                    </a:lnTo>
                    <a:lnTo>
                      <a:pt x="325" y="270"/>
                    </a:lnTo>
                    <a:lnTo>
                      <a:pt x="318" y="271"/>
                    </a:lnTo>
                    <a:lnTo>
                      <a:pt x="311" y="273"/>
                    </a:lnTo>
                    <a:lnTo>
                      <a:pt x="307" y="273"/>
                    </a:lnTo>
                    <a:lnTo>
                      <a:pt x="303" y="274"/>
                    </a:lnTo>
                    <a:lnTo>
                      <a:pt x="299" y="274"/>
                    </a:lnTo>
                    <a:lnTo>
                      <a:pt x="296" y="275"/>
                    </a:lnTo>
                    <a:lnTo>
                      <a:pt x="288" y="276"/>
                    </a:lnTo>
                    <a:lnTo>
                      <a:pt x="280" y="278"/>
                    </a:lnTo>
                    <a:lnTo>
                      <a:pt x="276" y="279"/>
                    </a:lnTo>
                    <a:lnTo>
                      <a:pt x="271" y="281"/>
                    </a:lnTo>
                    <a:lnTo>
                      <a:pt x="268" y="281"/>
                    </a:lnTo>
                    <a:lnTo>
                      <a:pt x="264" y="283"/>
                    </a:lnTo>
                    <a:lnTo>
                      <a:pt x="260" y="286"/>
                    </a:lnTo>
                    <a:lnTo>
                      <a:pt x="257" y="288"/>
                    </a:lnTo>
                    <a:lnTo>
                      <a:pt x="254" y="291"/>
                    </a:lnTo>
                    <a:lnTo>
                      <a:pt x="251" y="294"/>
                    </a:lnTo>
                    <a:lnTo>
                      <a:pt x="245" y="300"/>
                    </a:lnTo>
                    <a:lnTo>
                      <a:pt x="241" y="307"/>
                    </a:lnTo>
                    <a:lnTo>
                      <a:pt x="239" y="311"/>
                    </a:lnTo>
                    <a:lnTo>
                      <a:pt x="238" y="315"/>
                    </a:lnTo>
                    <a:lnTo>
                      <a:pt x="237" y="320"/>
                    </a:lnTo>
                    <a:lnTo>
                      <a:pt x="237" y="328"/>
                    </a:lnTo>
                    <a:lnTo>
                      <a:pt x="236" y="333"/>
                    </a:lnTo>
                    <a:lnTo>
                      <a:pt x="235" y="338"/>
                    </a:lnTo>
                    <a:lnTo>
                      <a:pt x="234" y="343"/>
                    </a:lnTo>
                    <a:lnTo>
                      <a:pt x="234" y="348"/>
                    </a:lnTo>
                    <a:lnTo>
                      <a:pt x="232" y="354"/>
                    </a:lnTo>
                    <a:lnTo>
                      <a:pt x="231" y="360"/>
                    </a:lnTo>
                    <a:lnTo>
                      <a:pt x="229" y="365"/>
                    </a:lnTo>
                    <a:lnTo>
                      <a:pt x="229" y="370"/>
                    </a:lnTo>
                    <a:lnTo>
                      <a:pt x="227" y="375"/>
                    </a:lnTo>
                    <a:lnTo>
                      <a:pt x="225" y="380"/>
                    </a:lnTo>
                    <a:lnTo>
                      <a:pt x="224" y="386"/>
                    </a:lnTo>
                    <a:lnTo>
                      <a:pt x="221" y="391"/>
                    </a:lnTo>
                    <a:lnTo>
                      <a:pt x="219" y="395"/>
                    </a:lnTo>
                    <a:lnTo>
                      <a:pt x="217" y="400"/>
                    </a:lnTo>
                    <a:lnTo>
                      <a:pt x="215" y="405"/>
                    </a:lnTo>
                    <a:lnTo>
                      <a:pt x="214" y="409"/>
                    </a:lnTo>
                    <a:lnTo>
                      <a:pt x="211" y="413"/>
                    </a:lnTo>
                    <a:lnTo>
                      <a:pt x="209" y="418"/>
                    </a:lnTo>
                    <a:lnTo>
                      <a:pt x="207" y="421"/>
                    </a:lnTo>
                    <a:lnTo>
                      <a:pt x="204" y="425"/>
                    </a:lnTo>
                    <a:lnTo>
                      <a:pt x="202" y="427"/>
                    </a:lnTo>
                    <a:lnTo>
                      <a:pt x="200" y="431"/>
                    </a:lnTo>
                    <a:lnTo>
                      <a:pt x="197" y="434"/>
                    </a:lnTo>
                    <a:lnTo>
                      <a:pt x="195" y="437"/>
                    </a:lnTo>
                    <a:lnTo>
                      <a:pt x="189" y="442"/>
                    </a:lnTo>
                    <a:lnTo>
                      <a:pt x="184" y="447"/>
                    </a:lnTo>
                    <a:lnTo>
                      <a:pt x="178" y="450"/>
                    </a:lnTo>
                    <a:lnTo>
                      <a:pt x="173" y="453"/>
                    </a:lnTo>
                    <a:lnTo>
                      <a:pt x="167" y="454"/>
                    </a:lnTo>
                    <a:lnTo>
                      <a:pt x="161" y="455"/>
                    </a:lnTo>
                    <a:lnTo>
                      <a:pt x="155" y="456"/>
                    </a:lnTo>
                    <a:lnTo>
                      <a:pt x="150" y="457"/>
                    </a:lnTo>
                    <a:lnTo>
                      <a:pt x="145" y="457"/>
                    </a:lnTo>
                    <a:lnTo>
                      <a:pt x="140" y="458"/>
                    </a:lnTo>
                    <a:lnTo>
                      <a:pt x="136" y="458"/>
                    </a:lnTo>
                    <a:lnTo>
                      <a:pt x="133" y="458"/>
                    </a:lnTo>
                    <a:lnTo>
                      <a:pt x="129" y="457"/>
                    </a:lnTo>
                    <a:lnTo>
                      <a:pt x="124" y="456"/>
                    </a:lnTo>
                    <a:lnTo>
                      <a:pt x="120" y="454"/>
                    </a:lnTo>
                    <a:lnTo>
                      <a:pt x="118" y="452"/>
                    </a:lnTo>
                    <a:lnTo>
                      <a:pt x="115" y="450"/>
                    </a:lnTo>
                    <a:lnTo>
                      <a:pt x="113" y="446"/>
                    </a:lnTo>
                    <a:lnTo>
                      <a:pt x="111" y="441"/>
                    </a:lnTo>
                    <a:lnTo>
                      <a:pt x="111" y="437"/>
                    </a:lnTo>
                    <a:lnTo>
                      <a:pt x="108" y="432"/>
                    </a:lnTo>
                    <a:lnTo>
                      <a:pt x="104" y="427"/>
                    </a:lnTo>
                    <a:lnTo>
                      <a:pt x="99" y="423"/>
                    </a:lnTo>
                    <a:lnTo>
                      <a:pt x="93" y="420"/>
                    </a:lnTo>
                    <a:lnTo>
                      <a:pt x="86" y="416"/>
                    </a:lnTo>
                    <a:lnTo>
                      <a:pt x="79" y="412"/>
                    </a:lnTo>
                    <a:lnTo>
                      <a:pt x="74" y="411"/>
                    </a:lnTo>
                    <a:lnTo>
                      <a:pt x="71" y="410"/>
                    </a:lnTo>
                    <a:lnTo>
                      <a:pt x="67" y="409"/>
                    </a:lnTo>
                    <a:lnTo>
                      <a:pt x="62" y="408"/>
                    </a:lnTo>
                    <a:lnTo>
                      <a:pt x="58" y="407"/>
                    </a:lnTo>
                    <a:lnTo>
                      <a:pt x="54" y="406"/>
                    </a:lnTo>
                    <a:lnTo>
                      <a:pt x="50" y="405"/>
                    </a:lnTo>
                    <a:lnTo>
                      <a:pt x="47" y="405"/>
                    </a:lnTo>
                    <a:lnTo>
                      <a:pt x="39" y="403"/>
                    </a:lnTo>
                    <a:lnTo>
                      <a:pt x="32" y="402"/>
                    </a:lnTo>
                    <a:lnTo>
                      <a:pt x="27" y="401"/>
                    </a:lnTo>
                    <a:lnTo>
                      <a:pt x="23" y="401"/>
                    </a:lnTo>
                    <a:lnTo>
                      <a:pt x="20" y="401"/>
                    </a:lnTo>
                    <a:lnTo>
                      <a:pt x="20" y="401"/>
                    </a:lnTo>
                    <a:lnTo>
                      <a:pt x="0" y="372"/>
                    </a:lnTo>
                    <a:lnTo>
                      <a:pt x="0" y="37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13" name="Freeform 121"/>
              <p:cNvSpPr>
                <a:spLocks/>
              </p:cNvSpPr>
              <p:nvPr/>
            </p:nvSpPr>
            <p:spPr bwMode="auto">
              <a:xfrm>
                <a:off x="7953390" y="6483350"/>
                <a:ext cx="327025" cy="290513"/>
              </a:xfrm>
              <a:custGeom>
                <a:avLst/>
                <a:gdLst/>
                <a:ahLst/>
                <a:cxnLst>
                  <a:cxn ang="0">
                    <a:pos x="6" y="246"/>
                  </a:cxn>
                  <a:cxn ang="0">
                    <a:pos x="20" y="234"/>
                  </a:cxn>
                  <a:cxn ang="0">
                    <a:pos x="42" y="223"/>
                  </a:cxn>
                  <a:cxn ang="0">
                    <a:pos x="69" y="216"/>
                  </a:cxn>
                  <a:cxn ang="0">
                    <a:pos x="92" y="200"/>
                  </a:cxn>
                  <a:cxn ang="0">
                    <a:pos x="108" y="180"/>
                  </a:cxn>
                  <a:cxn ang="0">
                    <a:pos x="115" y="167"/>
                  </a:cxn>
                  <a:cxn ang="0">
                    <a:pos x="124" y="151"/>
                  </a:cxn>
                  <a:cxn ang="0">
                    <a:pos x="135" y="134"/>
                  </a:cxn>
                  <a:cxn ang="0">
                    <a:pos x="147" y="117"/>
                  </a:cxn>
                  <a:cxn ang="0">
                    <a:pos x="171" y="100"/>
                  </a:cxn>
                  <a:cxn ang="0">
                    <a:pos x="199" y="86"/>
                  </a:cxn>
                  <a:cxn ang="0">
                    <a:pos x="224" y="78"/>
                  </a:cxn>
                  <a:cxn ang="0">
                    <a:pos x="240" y="68"/>
                  </a:cxn>
                  <a:cxn ang="0">
                    <a:pos x="247" y="50"/>
                  </a:cxn>
                  <a:cxn ang="0">
                    <a:pos x="251" y="27"/>
                  </a:cxn>
                  <a:cxn ang="0">
                    <a:pos x="260" y="7"/>
                  </a:cxn>
                  <a:cxn ang="0">
                    <a:pos x="281" y="0"/>
                  </a:cxn>
                  <a:cxn ang="0">
                    <a:pos x="300" y="5"/>
                  </a:cxn>
                  <a:cxn ang="0">
                    <a:pos x="315" y="17"/>
                  </a:cxn>
                  <a:cxn ang="0">
                    <a:pos x="324" y="34"/>
                  </a:cxn>
                  <a:cxn ang="0">
                    <a:pos x="331" y="53"/>
                  </a:cxn>
                  <a:cxn ang="0">
                    <a:pos x="347" y="64"/>
                  </a:cxn>
                  <a:cxn ang="0">
                    <a:pos x="370" y="69"/>
                  </a:cxn>
                  <a:cxn ang="0">
                    <a:pos x="391" y="76"/>
                  </a:cxn>
                  <a:cxn ang="0">
                    <a:pos x="409" y="91"/>
                  </a:cxn>
                  <a:cxn ang="0">
                    <a:pos x="412" y="112"/>
                  </a:cxn>
                  <a:cxn ang="0">
                    <a:pos x="406" y="134"/>
                  </a:cxn>
                  <a:cxn ang="0">
                    <a:pos x="388" y="144"/>
                  </a:cxn>
                  <a:cxn ang="0">
                    <a:pos x="360" y="154"/>
                  </a:cxn>
                  <a:cxn ang="0">
                    <a:pos x="330" y="164"/>
                  </a:cxn>
                  <a:cxn ang="0">
                    <a:pos x="313" y="176"/>
                  </a:cxn>
                  <a:cxn ang="0">
                    <a:pos x="308" y="189"/>
                  </a:cxn>
                  <a:cxn ang="0">
                    <a:pos x="299" y="206"/>
                  </a:cxn>
                  <a:cxn ang="0">
                    <a:pos x="290" y="223"/>
                  </a:cxn>
                  <a:cxn ang="0">
                    <a:pos x="282" y="236"/>
                  </a:cxn>
                  <a:cxn ang="0">
                    <a:pos x="268" y="243"/>
                  </a:cxn>
                  <a:cxn ang="0">
                    <a:pos x="251" y="248"/>
                  </a:cxn>
                  <a:cxn ang="0">
                    <a:pos x="234" y="252"/>
                  </a:cxn>
                  <a:cxn ang="0">
                    <a:pos x="218" y="257"/>
                  </a:cxn>
                  <a:cxn ang="0">
                    <a:pos x="202" y="266"/>
                  </a:cxn>
                  <a:cxn ang="0">
                    <a:pos x="183" y="285"/>
                  </a:cxn>
                  <a:cxn ang="0">
                    <a:pos x="174" y="312"/>
                  </a:cxn>
                  <a:cxn ang="0">
                    <a:pos x="164" y="338"/>
                  </a:cxn>
                  <a:cxn ang="0">
                    <a:pos x="152" y="357"/>
                  </a:cxn>
                  <a:cxn ang="0">
                    <a:pos x="128" y="367"/>
                  </a:cxn>
                  <a:cxn ang="0">
                    <a:pos x="102" y="360"/>
                  </a:cxn>
                  <a:cxn ang="0">
                    <a:pos x="91" y="347"/>
                  </a:cxn>
                  <a:cxn ang="0">
                    <a:pos x="83" y="326"/>
                  </a:cxn>
                  <a:cxn ang="0">
                    <a:pos x="71" y="307"/>
                  </a:cxn>
                  <a:cxn ang="0">
                    <a:pos x="52" y="295"/>
                  </a:cxn>
                  <a:cxn ang="0">
                    <a:pos x="35" y="287"/>
                  </a:cxn>
                  <a:cxn ang="0">
                    <a:pos x="19" y="283"/>
                  </a:cxn>
                  <a:cxn ang="0">
                    <a:pos x="3" y="269"/>
                  </a:cxn>
                </a:cxnLst>
                <a:rect l="0" t="0" r="r" b="b"/>
                <a:pathLst>
                  <a:path w="413" h="367">
                    <a:moveTo>
                      <a:pt x="0" y="263"/>
                    </a:moveTo>
                    <a:lnTo>
                      <a:pt x="0" y="256"/>
                    </a:lnTo>
                    <a:lnTo>
                      <a:pt x="4" y="250"/>
                    </a:lnTo>
                    <a:lnTo>
                      <a:pt x="6" y="246"/>
                    </a:lnTo>
                    <a:lnTo>
                      <a:pt x="9" y="243"/>
                    </a:lnTo>
                    <a:lnTo>
                      <a:pt x="12" y="240"/>
                    </a:lnTo>
                    <a:lnTo>
                      <a:pt x="17" y="238"/>
                    </a:lnTo>
                    <a:lnTo>
                      <a:pt x="20" y="234"/>
                    </a:lnTo>
                    <a:lnTo>
                      <a:pt x="26" y="231"/>
                    </a:lnTo>
                    <a:lnTo>
                      <a:pt x="30" y="229"/>
                    </a:lnTo>
                    <a:lnTo>
                      <a:pt x="37" y="226"/>
                    </a:lnTo>
                    <a:lnTo>
                      <a:pt x="42" y="223"/>
                    </a:lnTo>
                    <a:lnTo>
                      <a:pt x="49" y="221"/>
                    </a:lnTo>
                    <a:lnTo>
                      <a:pt x="55" y="220"/>
                    </a:lnTo>
                    <a:lnTo>
                      <a:pt x="64" y="218"/>
                    </a:lnTo>
                    <a:lnTo>
                      <a:pt x="69" y="216"/>
                    </a:lnTo>
                    <a:lnTo>
                      <a:pt x="76" y="213"/>
                    </a:lnTo>
                    <a:lnTo>
                      <a:pt x="81" y="209"/>
                    </a:lnTo>
                    <a:lnTo>
                      <a:pt x="88" y="206"/>
                    </a:lnTo>
                    <a:lnTo>
                      <a:pt x="92" y="200"/>
                    </a:lnTo>
                    <a:lnTo>
                      <a:pt x="97" y="194"/>
                    </a:lnTo>
                    <a:lnTo>
                      <a:pt x="101" y="188"/>
                    </a:lnTo>
                    <a:lnTo>
                      <a:pt x="106" y="184"/>
                    </a:lnTo>
                    <a:lnTo>
                      <a:pt x="108" y="180"/>
                    </a:lnTo>
                    <a:lnTo>
                      <a:pt x="110" y="176"/>
                    </a:lnTo>
                    <a:lnTo>
                      <a:pt x="111" y="173"/>
                    </a:lnTo>
                    <a:lnTo>
                      <a:pt x="113" y="170"/>
                    </a:lnTo>
                    <a:lnTo>
                      <a:pt x="115" y="167"/>
                    </a:lnTo>
                    <a:lnTo>
                      <a:pt x="119" y="162"/>
                    </a:lnTo>
                    <a:lnTo>
                      <a:pt x="121" y="158"/>
                    </a:lnTo>
                    <a:lnTo>
                      <a:pt x="123" y="156"/>
                    </a:lnTo>
                    <a:lnTo>
                      <a:pt x="124" y="151"/>
                    </a:lnTo>
                    <a:lnTo>
                      <a:pt x="126" y="149"/>
                    </a:lnTo>
                    <a:lnTo>
                      <a:pt x="128" y="144"/>
                    </a:lnTo>
                    <a:lnTo>
                      <a:pt x="131" y="142"/>
                    </a:lnTo>
                    <a:lnTo>
                      <a:pt x="135" y="134"/>
                    </a:lnTo>
                    <a:lnTo>
                      <a:pt x="140" y="128"/>
                    </a:lnTo>
                    <a:lnTo>
                      <a:pt x="142" y="124"/>
                    </a:lnTo>
                    <a:lnTo>
                      <a:pt x="145" y="121"/>
                    </a:lnTo>
                    <a:lnTo>
                      <a:pt x="147" y="117"/>
                    </a:lnTo>
                    <a:lnTo>
                      <a:pt x="152" y="115"/>
                    </a:lnTo>
                    <a:lnTo>
                      <a:pt x="158" y="110"/>
                    </a:lnTo>
                    <a:lnTo>
                      <a:pt x="165" y="105"/>
                    </a:lnTo>
                    <a:lnTo>
                      <a:pt x="171" y="100"/>
                    </a:lnTo>
                    <a:lnTo>
                      <a:pt x="177" y="96"/>
                    </a:lnTo>
                    <a:lnTo>
                      <a:pt x="185" y="92"/>
                    </a:lnTo>
                    <a:lnTo>
                      <a:pt x="192" y="90"/>
                    </a:lnTo>
                    <a:lnTo>
                      <a:pt x="199" y="86"/>
                    </a:lnTo>
                    <a:lnTo>
                      <a:pt x="205" y="84"/>
                    </a:lnTo>
                    <a:lnTo>
                      <a:pt x="211" y="82"/>
                    </a:lnTo>
                    <a:lnTo>
                      <a:pt x="219" y="80"/>
                    </a:lnTo>
                    <a:lnTo>
                      <a:pt x="224" y="78"/>
                    </a:lnTo>
                    <a:lnTo>
                      <a:pt x="229" y="75"/>
                    </a:lnTo>
                    <a:lnTo>
                      <a:pt x="234" y="72"/>
                    </a:lnTo>
                    <a:lnTo>
                      <a:pt x="238" y="71"/>
                    </a:lnTo>
                    <a:lnTo>
                      <a:pt x="240" y="68"/>
                    </a:lnTo>
                    <a:lnTo>
                      <a:pt x="244" y="65"/>
                    </a:lnTo>
                    <a:lnTo>
                      <a:pt x="245" y="60"/>
                    </a:lnTo>
                    <a:lnTo>
                      <a:pt x="246" y="55"/>
                    </a:lnTo>
                    <a:lnTo>
                      <a:pt x="247" y="50"/>
                    </a:lnTo>
                    <a:lnTo>
                      <a:pt x="249" y="45"/>
                    </a:lnTo>
                    <a:lnTo>
                      <a:pt x="249" y="38"/>
                    </a:lnTo>
                    <a:lnTo>
                      <a:pt x="251" y="33"/>
                    </a:lnTo>
                    <a:lnTo>
                      <a:pt x="251" y="27"/>
                    </a:lnTo>
                    <a:lnTo>
                      <a:pt x="253" y="21"/>
                    </a:lnTo>
                    <a:lnTo>
                      <a:pt x="254" y="16"/>
                    </a:lnTo>
                    <a:lnTo>
                      <a:pt x="257" y="12"/>
                    </a:lnTo>
                    <a:lnTo>
                      <a:pt x="260" y="7"/>
                    </a:lnTo>
                    <a:lnTo>
                      <a:pt x="264" y="4"/>
                    </a:lnTo>
                    <a:lnTo>
                      <a:pt x="268" y="2"/>
                    </a:lnTo>
                    <a:lnTo>
                      <a:pt x="276" y="1"/>
                    </a:lnTo>
                    <a:lnTo>
                      <a:pt x="281" y="0"/>
                    </a:lnTo>
                    <a:lnTo>
                      <a:pt x="286" y="0"/>
                    </a:lnTo>
                    <a:lnTo>
                      <a:pt x="290" y="0"/>
                    </a:lnTo>
                    <a:lnTo>
                      <a:pt x="295" y="3"/>
                    </a:lnTo>
                    <a:lnTo>
                      <a:pt x="300" y="5"/>
                    </a:lnTo>
                    <a:lnTo>
                      <a:pt x="304" y="7"/>
                    </a:lnTo>
                    <a:lnTo>
                      <a:pt x="308" y="10"/>
                    </a:lnTo>
                    <a:lnTo>
                      <a:pt x="312" y="14"/>
                    </a:lnTo>
                    <a:lnTo>
                      <a:pt x="315" y="17"/>
                    </a:lnTo>
                    <a:lnTo>
                      <a:pt x="318" y="21"/>
                    </a:lnTo>
                    <a:lnTo>
                      <a:pt x="320" y="25"/>
                    </a:lnTo>
                    <a:lnTo>
                      <a:pt x="322" y="30"/>
                    </a:lnTo>
                    <a:lnTo>
                      <a:pt x="324" y="34"/>
                    </a:lnTo>
                    <a:lnTo>
                      <a:pt x="326" y="39"/>
                    </a:lnTo>
                    <a:lnTo>
                      <a:pt x="327" y="45"/>
                    </a:lnTo>
                    <a:lnTo>
                      <a:pt x="330" y="50"/>
                    </a:lnTo>
                    <a:lnTo>
                      <a:pt x="331" y="53"/>
                    </a:lnTo>
                    <a:lnTo>
                      <a:pt x="333" y="57"/>
                    </a:lnTo>
                    <a:lnTo>
                      <a:pt x="338" y="60"/>
                    </a:lnTo>
                    <a:lnTo>
                      <a:pt x="342" y="62"/>
                    </a:lnTo>
                    <a:lnTo>
                      <a:pt x="347" y="64"/>
                    </a:lnTo>
                    <a:lnTo>
                      <a:pt x="352" y="66"/>
                    </a:lnTo>
                    <a:lnTo>
                      <a:pt x="357" y="67"/>
                    </a:lnTo>
                    <a:lnTo>
                      <a:pt x="364" y="69"/>
                    </a:lnTo>
                    <a:lnTo>
                      <a:pt x="370" y="69"/>
                    </a:lnTo>
                    <a:lnTo>
                      <a:pt x="375" y="71"/>
                    </a:lnTo>
                    <a:lnTo>
                      <a:pt x="381" y="72"/>
                    </a:lnTo>
                    <a:lnTo>
                      <a:pt x="386" y="75"/>
                    </a:lnTo>
                    <a:lnTo>
                      <a:pt x="391" y="76"/>
                    </a:lnTo>
                    <a:lnTo>
                      <a:pt x="396" y="78"/>
                    </a:lnTo>
                    <a:lnTo>
                      <a:pt x="399" y="80"/>
                    </a:lnTo>
                    <a:lnTo>
                      <a:pt x="404" y="85"/>
                    </a:lnTo>
                    <a:lnTo>
                      <a:pt x="409" y="91"/>
                    </a:lnTo>
                    <a:lnTo>
                      <a:pt x="411" y="99"/>
                    </a:lnTo>
                    <a:lnTo>
                      <a:pt x="411" y="102"/>
                    </a:lnTo>
                    <a:lnTo>
                      <a:pt x="412" y="107"/>
                    </a:lnTo>
                    <a:lnTo>
                      <a:pt x="412" y="112"/>
                    </a:lnTo>
                    <a:lnTo>
                      <a:pt x="413" y="116"/>
                    </a:lnTo>
                    <a:lnTo>
                      <a:pt x="411" y="122"/>
                    </a:lnTo>
                    <a:lnTo>
                      <a:pt x="409" y="129"/>
                    </a:lnTo>
                    <a:lnTo>
                      <a:pt x="406" y="134"/>
                    </a:lnTo>
                    <a:lnTo>
                      <a:pt x="402" y="139"/>
                    </a:lnTo>
                    <a:lnTo>
                      <a:pt x="397" y="140"/>
                    </a:lnTo>
                    <a:lnTo>
                      <a:pt x="393" y="142"/>
                    </a:lnTo>
                    <a:lnTo>
                      <a:pt x="388" y="144"/>
                    </a:lnTo>
                    <a:lnTo>
                      <a:pt x="382" y="147"/>
                    </a:lnTo>
                    <a:lnTo>
                      <a:pt x="375" y="149"/>
                    </a:lnTo>
                    <a:lnTo>
                      <a:pt x="367" y="151"/>
                    </a:lnTo>
                    <a:lnTo>
                      <a:pt x="360" y="154"/>
                    </a:lnTo>
                    <a:lnTo>
                      <a:pt x="353" y="156"/>
                    </a:lnTo>
                    <a:lnTo>
                      <a:pt x="345" y="158"/>
                    </a:lnTo>
                    <a:lnTo>
                      <a:pt x="338" y="161"/>
                    </a:lnTo>
                    <a:lnTo>
                      <a:pt x="330" y="164"/>
                    </a:lnTo>
                    <a:lnTo>
                      <a:pt x="325" y="169"/>
                    </a:lnTo>
                    <a:lnTo>
                      <a:pt x="319" y="171"/>
                    </a:lnTo>
                    <a:lnTo>
                      <a:pt x="315" y="174"/>
                    </a:lnTo>
                    <a:lnTo>
                      <a:pt x="313" y="176"/>
                    </a:lnTo>
                    <a:lnTo>
                      <a:pt x="312" y="180"/>
                    </a:lnTo>
                    <a:lnTo>
                      <a:pt x="311" y="182"/>
                    </a:lnTo>
                    <a:lnTo>
                      <a:pt x="309" y="186"/>
                    </a:lnTo>
                    <a:lnTo>
                      <a:pt x="308" y="189"/>
                    </a:lnTo>
                    <a:lnTo>
                      <a:pt x="305" y="193"/>
                    </a:lnTo>
                    <a:lnTo>
                      <a:pt x="303" y="198"/>
                    </a:lnTo>
                    <a:lnTo>
                      <a:pt x="301" y="202"/>
                    </a:lnTo>
                    <a:lnTo>
                      <a:pt x="299" y="206"/>
                    </a:lnTo>
                    <a:lnTo>
                      <a:pt x="298" y="211"/>
                    </a:lnTo>
                    <a:lnTo>
                      <a:pt x="295" y="215"/>
                    </a:lnTo>
                    <a:lnTo>
                      <a:pt x="293" y="219"/>
                    </a:lnTo>
                    <a:lnTo>
                      <a:pt x="290" y="223"/>
                    </a:lnTo>
                    <a:lnTo>
                      <a:pt x="288" y="227"/>
                    </a:lnTo>
                    <a:lnTo>
                      <a:pt x="286" y="231"/>
                    </a:lnTo>
                    <a:lnTo>
                      <a:pt x="284" y="234"/>
                    </a:lnTo>
                    <a:lnTo>
                      <a:pt x="282" y="236"/>
                    </a:lnTo>
                    <a:lnTo>
                      <a:pt x="281" y="239"/>
                    </a:lnTo>
                    <a:lnTo>
                      <a:pt x="278" y="240"/>
                    </a:lnTo>
                    <a:lnTo>
                      <a:pt x="273" y="242"/>
                    </a:lnTo>
                    <a:lnTo>
                      <a:pt x="268" y="243"/>
                    </a:lnTo>
                    <a:lnTo>
                      <a:pt x="262" y="245"/>
                    </a:lnTo>
                    <a:lnTo>
                      <a:pt x="259" y="245"/>
                    </a:lnTo>
                    <a:lnTo>
                      <a:pt x="255" y="247"/>
                    </a:lnTo>
                    <a:lnTo>
                      <a:pt x="251" y="248"/>
                    </a:lnTo>
                    <a:lnTo>
                      <a:pt x="247" y="249"/>
                    </a:lnTo>
                    <a:lnTo>
                      <a:pt x="242" y="250"/>
                    </a:lnTo>
                    <a:lnTo>
                      <a:pt x="238" y="251"/>
                    </a:lnTo>
                    <a:lnTo>
                      <a:pt x="234" y="252"/>
                    </a:lnTo>
                    <a:lnTo>
                      <a:pt x="231" y="254"/>
                    </a:lnTo>
                    <a:lnTo>
                      <a:pt x="226" y="255"/>
                    </a:lnTo>
                    <a:lnTo>
                      <a:pt x="222" y="256"/>
                    </a:lnTo>
                    <a:lnTo>
                      <a:pt x="218" y="257"/>
                    </a:lnTo>
                    <a:lnTo>
                      <a:pt x="214" y="261"/>
                    </a:lnTo>
                    <a:lnTo>
                      <a:pt x="209" y="262"/>
                    </a:lnTo>
                    <a:lnTo>
                      <a:pt x="205" y="264"/>
                    </a:lnTo>
                    <a:lnTo>
                      <a:pt x="202" y="266"/>
                    </a:lnTo>
                    <a:lnTo>
                      <a:pt x="199" y="268"/>
                    </a:lnTo>
                    <a:lnTo>
                      <a:pt x="192" y="273"/>
                    </a:lnTo>
                    <a:lnTo>
                      <a:pt x="187" y="278"/>
                    </a:lnTo>
                    <a:lnTo>
                      <a:pt x="183" y="285"/>
                    </a:lnTo>
                    <a:lnTo>
                      <a:pt x="182" y="293"/>
                    </a:lnTo>
                    <a:lnTo>
                      <a:pt x="179" y="299"/>
                    </a:lnTo>
                    <a:lnTo>
                      <a:pt x="177" y="306"/>
                    </a:lnTo>
                    <a:lnTo>
                      <a:pt x="174" y="312"/>
                    </a:lnTo>
                    <a:lnTo>
                      <a:pt x="172" y="319"/>
                    </a:lnTo>
                    <a:lnTo>
                      <a:pt x="170" y="326"/>
                    </a:lnTo>
                    <a:lnTo>
                      <a:pt x="167" y="332"/>
                    </a:lnTo>
                    <a:lnTo>
                      <a:pt x="164" y="338"/>
                    </a:lnTo>
                    <a:lnTo>
                      <a:pt x="162" y="344"/>
                    </a:lnTo>
                    <a:lnTo>
                      <a:pt x="158" y="348"/>
                    </a:lnTo>
                    <a:lnTo>
                      <a:pt x="155" y="353"/>
                    </a:lnTo>
                    <a:lnTo>
                      <a:pt x="152" y="357"/>
                    </a:lnTo>
                    <a:lnTo>
                      <a:pt x="148" y="361"/>
                    </a:lnTo>
                    <a:lnTo>
                      <a:pt x="142" y="365"/>
                    </a:lnTo>
                    <a:lnTo>
                      <a:pt x="135" y="367"/>
                    </a:lnTo>
                    <a:lnTo>
                      <a:pt x="128" y="367"/>
                    </a:lnTo>
                    <a:lnTo>
                      <a:pt x="121" y="366"/>
                    </a:lnTo>
                    <a:lnTo>
                      <a:pt x="113" y="364"/>
                    </a:lnTo>
                    <a:lnTo>
                      <a:pt x="106" y="362"/>
                    </a:lnTo>
                    <a:lnTo>
                      <a:pt x="102" y="360"/>
                    </a:lnTo>
                    <a:lnTo>
                      <a:pt x="99" y="358"/>
                    </a:lnTo>
                    <a:lnTo>
                      <a:pt x="96" y="355"/>
                    </a:lnTo>
                    <a:lnTo>
                      <a:pt x="94" y="351"/>
                    </a:lnTo>
                    <a:lnTo>
                      <a:pt x="91" y="347"/>
                    </a:lnTo>
                    <a:lnTo>
                      <a:pt x="89" y="342"/>
                    </a:lnTo>
                    <a:lnTo>
                      <a:pt x="86" y="337"/>
                    </a:lnTo>
                    <a:lnTo>
                      <a:pt x="86" y="332"/>
                    </a:lnTo>
                    <a:lnTo>
                      <a:pt x="83" y="326"/>
                    </a:lnTo>
                    <a:lnTo>
                      <a:pt x="81" y="320"/>
                    </a:lnTo>
                    <a:lnTo>
                      <a:pt x="78" y="315"/>
                    </a:lnTo>
                    <a:lnTo>
                      <a:pt x="75" y="311"/>
                    </a:lnTo>
                    <a:lnTo>
                      <a:pt x="71" y="307"/>
                    </a:lnTo>
                    <a:lnTo>
                      <a:pt x="67" y="304"/>
                    </a:lnTo>
                    <a:lnTo>
                      <a:pt x="62" y="300"/>
                    </a:lnTo>
                    <a:lnTo>
                      <a:pt x="58" y="298"/>
                    </a:lnTo>
                    <a:lnTo>
                      <a:pt x="52" y="295"/>
                    </a:lnTo>
                    <a:lnTo>
                      <a:pt x="47" y="293"/>
                    </a:lnTo>
                    <a:lnTo>
                      <a:pt x="43" y="292"/>
                    </a:lnTo>
                    <a:lnTo>
                      <a:pt x="39" y="289"/>
                    </a:lnTo>
                    <a:lnTo>
                      <a:pt x="35" y="287"/>
                    </a:lnTo>
                    <a:lnTo>
                      <a:pt x="31" y="287"/>
                    </a:lnTo>
                    <a:lnTo>
                      <a:pt x="27" y="286"/>
                    </a:lnTo>
                    <a:lnTo>
                      <a:pt x="25" y="286"/>
                    </a:lnTo>
                    <a:lnTo>
                      <a:pt x="19" y="283"/>
                    </a:lnTo>
                    <a:lnTo>
                      <a:pt x="15" y="280"/>
                    </a:lnTo>
                    <a:lnTo>
                      <a:pt x="10" y="277"/>
                    </a:lnTo>
                    <a:lnTo>
                      <a:pt x="7" y="273"/>
                    </a:lnTo>
                    <a:lnTo>
                      <a:pt x="3" y="269"/>
                    </a:lnTo>
                    <a:lnTo>
                      <a:pt x="1" y="266"/>
                    </a:lnTo>
                    <a:lnTo>
                      <a:pt x="0" y="263"/>
                    </a:lnTo>
                    <a:lnTo>
                      <a:pt x="0" y="26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14" name="Freeform 131"/>
              <p:cNvSpPr>
                <a:spLocks/>
              </p:cNvSpPr>
              <p:nvPr/>
            </p:nvSpPr>
            <p:spPr bwMode="auto">
              <a:xfrm>
                <a:off x="7288227" y="6275388"/>
                <a:ext cx="84138" cy="79375"/>
              </a:xfrm>
              <a:custGeom>
                <a:avLst/>
                <a:gdLst/>
                <a:ahLst/>
                <a:cxnLst>
                  <a:cxn ang="0">
                    <a:pos x="47" y="0"/>
                  </a:cxn>
                  <a:cxn ang="0">
                    <a:pos x="62" y="10"/>
                  </a:cxn>
                  <a:cxn ang="0">
                    <a:pos x="101" y="39"/>
                  </a:cxn>
                  <a:cxn ang="0">
                    <a:pos x="105" y="44"/>
                  </a:cxn>
                  <a:cxn ang="0">
                    <a:pos x="95" y="62"/>
                  </a:cxn>
                  <a:cxn ang="0">
                    <a:pos x="57" y="100"/>
                  </a:cxn>
                  <a:cxn ang="0">
                    <a:pos x="37" y="88"/>
                  </a:cxn>
                  <a:cxn ang="0">
                    <a:pos x="0" y="53"/>
                  </a:cxn>
                  <a:cxn ang="0">
                    <a:pos x="19" y="33"/>
                  </a:cxn>
                  <a:cxn ang="0">
                    <a:pos x="47" y="0"/>
                  </a:cxn>
                  <a:cxn ang="0">
                    <a:pos x="47" y="0"/>
                  </a:cxn>
                </a:cxnLst>
                <a:rect l="0" t="0" r="r" b="b"/>
                <a:pathLst>
                  <a:path w="105" h="100">
                    <a:moveTo>
                      <a:pt x="47" y="0"/>
                    </a:moveTo>
                    <a:lnTo>
                      <a:pt x="62" y="10"/>
                    </a:lnTo>
                    <a:lnTo>
                      <a:pt x="101" y="39"/>
                    </a:lnTo>
                    <a:lnTo>
                      <a:pt x="105" y="44"/>
                    </a:lnTo>
                    <a:lnTo>
                      <a:pt x="95" y="62"/>
                    </a:lnTo>
                    <a:lnTo>
                      <a:pt x="57" y="100"/>
                    </a:lnTo>
                    <a:lnTo>
                      <a:pt x="37" y="88"/>
                    </a:lnTo>
                    <a:lnTo>
                      <a:pt x="0" y="53"/>
                    </a:lnTo>
                    <a:lnTo>
                      <a:pt x="19" y="33"/>
                    </a:lnTo>
                    <a:lnTo>
                      <a:pt x="47" y="0"/>
                    </a:lnTo>
                    <a:lnTo>
                      <a:pt x="47" y="0"/>
                    </a:lnTo>
                    <a:close/>
                  </a:path>
                </a:pathLst>
              </a:custGeom>
              <a:solidFill>
                <a:srgbClr val="FF00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15" name="Freeform 132"/>
              <p:cNvSpPr>
                <a:spLocks/>
              </p:cNvSpPr>
              <p:nvPr/>
            </p:nvSpPr>
            <p:spPr bwMode="auto">
              <a:xfrm>
                <a:off x="7340615" y="6203950"/>
                <a:ext cx="87313" cy="80963"/>
              </a:xfrm>
              <a:custGeom>
                <a:avLst/>
                <a:gdLst/>
                <a:ahLst/>
                <a:cxnLst>
                  <a:cxn ang="0">
                    <a:pos x="2" y="47"/>
                  </a:cxn>
                  <a:cxn ang="0">
                    <a:pos x="49" y="0"/>
                  </a:cxn>
                  <a:cxn ang="0">
                    <a:pos x="66" y="9"/>
                  </a:cxn>
                  <a:cxn ang="0">
                    <a:pos x="111" y="48"/>
                  </a:cxn>
                  <a:cxn ang="0">
                    <a:pos x="98" y="62"/>
                  </a:cxn>
                  <a:cxn ang="0">
                    <a:pos x="63" y="101"/>
                  </a:cxn>
                  <a:cxn ang="0">
                    <a:pos x="40" y="85"/>
                  </a:cxn>
                  <a:cxn ang="0">
                    <a:pos x="18" y="67"/>
                  </a:cxn>
                  <a:cxn ang="0">
                    <a:pos x="0" y="53"/>
                  </a:cxn>
                  <a:cxn ang="0">
                    <a:pos x="2" y="47"/>
                  </a:cxn>
                  <a:cxn ang="0">
                    <a:pos x="2" y="47"/>
                  </a:cxn>
                </a:cxnLst>
                <a:rect l="0" t="0" r="r" b="b"/>
                <a:pathLst>
                  <a:path w="111" h="101">
                    <a:moveTo>
                      <a:pt x="2" y="47"/>
                    </a:moveTo>
                    <a:lnTo>
                      <a:pt x="49" y="0"/>
                    </a:lnTo>
                    <a:lnTo>
                      <a:pt x="66" y="9"/>
                    </a:lnTo>
                    <a:lnTo>
                      <a:pt x="111" y="48"/>
                    </a:lnTo>
                    <a:lnTo>
                      <a:pt x="98" y="62"/>
                    </a:lnTo>
                    <a:lnTo>
                      <a:pt x="63" y="101"/>
                    </a:lnTo>
                    <a:lnTo>
                      <a:pt x="40" y="85"/>
                    </a:lnTo>
                    <a:lnTo>
                      <a:pt x="18" y="67"/>
                    </a:lnTo>
                    <a:lnTo>
                      <a:pt x="0" y="53"/>
                    </a:lnTo>
                    <a:lnTo>
                      <a:pt x="2" y="47"/>
                    </a:lnTo>
                    <a:lnTo>
                      <a:pt x="2" y="47"/>
                    </a:lnTo>
                    <a:close/>
                  </a:path>
                </a:pathLst>
              </a:custGeom>
              <a:solidFill>
                <a:srgbClr val="FF33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16" name="Freeform 133"/>
              <p:cNvSpPr>
                <a:spLocks/>
              </p:cNvSpPr>
              <p:nvPr/>
            </p:nvSpPr>
            <p:spPr bwMode="auto">
              <a:xfrm>
                <a:off x="8116902" y="6475413"/>
                <a:ext cx="114300" cy="100013"/>
              </a:xfrm>
              <a:custGeom>
                <a:avLst/>
                <a:gdLst/>
                <a:ahLst/>
                <a:cxnLst>
                  <a:cxn ang="0">
                    <a:pos x="0" y="62"/>
                  </a:cxn>
                  <a:cxn ang="0">
                    <a:pos x="20" y="80"/>
                  </a:cxn>
                  <a:cxn ang="0">
                    <a:pos x="71" y="125"/>
                  </a:cxn>
                  <a:cxn ang="0">
                    <a:pos x="111" y="85"/>
                  </a:cxn>
                  <a:cxn ang="0">
                    <a:pos x="146" y="58"/>
                  </a:cxn>
                  <a:cxn ang="0">
                    <a:pos x="73" y="0"/>
                  </a:cxn>
                  <a:cxn ang="0">
                    <a:pos x="32" y="28"/>
                  </a:cxn>
                  <a:cxn ang="0">
                    <a:pos x="0" y="62"/>
                  </a:cxn>
                  <a:cxn ang="0">
                    <a:pos x="0" y="62"/>
                  </a:cxn>
                </a:cxnLst>
                <a:rect l="0" t="0" r="r" b="b"/>
                <a:pathLst>
                  <a:path w="146" h="125">
                    <a:moveTo>
                      <a:pt x="0" y="62"/>
                    </a:moveTo>
                    <a:lnTo>
                      <a:pt x="20" y="80"/>
                    </a:lnTo>
                    <a:lnTo>
                      <a:pt x="71" y="125"/>
                    </a:lnTo>
                    <a:lnTo>
                      <a:pt x="111" y="85"/>
                    </a:lnTo>
                    <a:lnTo>
                      <a:pt x="146" y="58"/>
                    </a:lnTo>
                    <a:lnTo>
                      <a:pt x="73" y="0"/>
                    </a:lnTo>
                    <a:lnTo>
                      <a:pt x="32" y="28"/>
                    </a:lnTo>
                    <a:lnTo>
                      <a:pt x="0" y="62"/>
                    </a:lnTo>
                    <a:lnTo>
                      <a:pt x="0" y="62"/>
                    </a:lnTo>
                    <a:close/>
                  </a:path>
                </a:pathLst>
              </a:custGeom>
              <a:solidFill>
                <a:srgbClr val="FF66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17" name="Freeform 134"/>
              <p:cNvSpPr>
                <a:spLocks/>
              </p:cNvSpPr>
              <p:nvPr/>
            </p:nvSpPr>
            <p:spPr bwMode="auto">
              <a:xfrm>
                <a:off x="8086740" y="6122988"/>
                <a:ext cx="93663" cy="90488"/>
              </a:xfrm>
              <a:custGeom>
                <a:avLst/>
                <a:gdLst/>
                <a:ahLst/>
                <a:cxnLst>
                  <a:cxn ang="0">
                    <a:pos x="0" y="43"/>
                  </a:cxn>
                  <a:cxn ang="0">
                    <a:pos x="73" y="0"/>
                  </a:cxn>
                  <a:cxn ang="0">
                    <a:pos x="86" y="14"/>
                  </a:cxn>
                  <a:cxn ang="0">
                    <a:pos x="119" y="69"/>
                  </a:cxn>
                  <a:cxn ang="0">
                    <a:pos x="114" y="75"/>
                  </a:cxn>
                  <a:cxn ang="0">
                    <a:pos x="53" y="114"/>
                  </a:cxn>
                  <a:cxn ang="0">
                    <a:pos x="31" y="90"/>
                  </a:cxn>
                  <a:cxn ang="0">
                    <a:pos x="0" y="43"/>
                  </a:cxn>
                  <a:cxn ang="0">
                    <a:pos x="0" y="43"/>
                  </a:cxn>
                </a:cxnLst>
                <a:rect l="0" t="0" r="r" b="b"/>
                <a:pathLst>
                  <a:path w="119" h="114">
                    <a:moveTo>
                      <a:pt x="0" y="43"/>
                    </a:moveTo>
                    <a:lnTo>
                      <a:pt x="73" y="0"/>
                    </a:lnTo>
                    <a:lnTo>
                      <a:pt x="86" y="14"/>
                    </a:lnTo>
                    <a:lnTo>
                      <a:pt x="119" y="69"/>
                    </a:lnTo>
                    <a:lnTo>
                      <a:pt x="114" y="75"/>
                    </a:lnTo>
                    <a:lnTo>
                      <a:pt x="53" y="114"/>
                    </a:lnTo>
                    <a:lnTo>
                      <a:pt x="31" y="90"/>
                    </a:lnTo>
                    <a:lnTo>
                      <a:pt x="0" y="43"/>
                    </a:lnTo>
                    <a:lnTo>
                      <a:pt x="0" y="43"/>
                    </a:lnTo>
                    <a:close/>
                  </a:path>
                </a:pathLst>
              </a:custGeom>
              <a:solidFill>
                <a:srgbClr val="5E75FC"/>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18" name="Freeform 135"/>
              <p:cNvSpPr>
                <a:spLocks/>
              </p:cNvSpPr>
              <p:nvPr/>
            </p:nvSpPr>
            <p:spPr bwMode="auto">
              <a:xfrm>
                <a:off x="7727965" y="6051550"/>
                <a:ext cx="88900" cy="92075"/>
              </a:xfrm>
              <a:custGeom>
                <a:avLst/>
                <a:gdLst/>
                <a:ahLst/>
                <a:cxnLst>
                  <a:cxn ang="0">
                    <a:pos x="0" y="6"/>
                  </a:cxn>
                  <a:cxn ang="0">
                    <a:pos x="98" y="0"/>
                  </a:cxn>
                  <a:cxn ang="0">
                    <a:pos x="101" y="15"/>
                  </a:cxn>
                  <a:cxn ang="0">
                    <a:pos x="110" y="100"/>
                  </a:cxn>
                  <a:cxn ang="0">
                    <a:pos x="94" y="106"/>
                  </a:cxn>
                  <a:cxn ang="0">
                    <a:pos x="10" y="115"/>
                  </a:cxn>
                  <a:cxn ang="0">
                    <a:pos x="3" y="71"/>
                  </a:cxn>
                  <a:cxn ang="0">
                    <a:pos x="0" y="6"/>
                  </a:cxn>
                  <a:cxn ang="0">
                    <a:pos x="0" y="6"/>
                  </a:cxn>
                </a:cxnLst>
                <a:rect l="0" t="0" r="r" b="b"/>
                <a:pathLst>
                  <a:path w="110" h="115">
                    <a:moveTo>
                      <a:pt x="0" y="6"/>
                    </a:moveTo>
                    <a:lnTo>
                      <a:pt x="98" y="0"/>
                    </a:lnTo>
                    <a:lnTo>
                      <a:pt x="101" y="15"/>
                    </a:lnTo>
                    <a:lnTo>
                      <a:pt x="110" y="100"/>
                    </a:lnTo>
                    <a:lnTo>
                      <a:pt x="94" y="106"/>
                    </a:lnTo>
                    <a:lnTo>
                      <a:pt x="10" y="115"/>
                    </a:lnTo>
                    <a:lnTo>
                      <a:pt x="3" y="71"/>
                    </a:lnTo>
                    <a:lnTo>
                      <a:pt x="0" y="6"/>
                    </a:lnTo>
                    <a:lnTo>
                      <a:pt x="0" y="6"/>
                    </a:lnTo>
                    <a:close/>
                  </a:path>
                </a:pathLst>
              </a:custGeom>
              <a:solidFill>
                <a:srgbClr val="00FF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19" name="Freeform 136"/>
              <p:cNvSpPr>
                <a:spLocks/>
              </p:cNvSpPr>
              <p:nvPr/>
            </p:nvSpPr>
            <p:spPr bwMode="auto">
              <a:xfrm>
                <a:off x="7669227" y="5667375"/>
                <a:ext cx="114300" cy="111125"/>
              </a:xfrm>
              <a:custGeom>
                <a:avLst/>
                <a:gdLst/>
                <a:ahLst/>
                <a:cxnLst>
                  <a:cxn ang="0">
                    <a:pos x="0" y="50"/>
                  </a:cxn>
                  <a:cxn ang="0">
                    <a:pos x="83" y="0"/>
                  </a:cxn>
                  <a:cxn ang="0">
                    <a:pos x="144" y="84"/>
                  </a:cxn>
                  <a:cxn ang="0">
                    <a:pos x="55" y="141"/>
                  </a:cxn>
                  <a:cxn ang="0">
                    <a:pos x="0" y="50"/>
                  </a:cxn>
                  <a:cxn ang="0">
                    <a:pos x="0" y="50"/>
                  </a:cxn>
                </a:cxnLst>
                <a:rect l="0" t="0" r="r" b="b"/>
                <a:pathLst>
                  <a:path w="144" h="141">
                    <a:moveTo>
                      <a:pt x="0" y="50"/>
                    </a:moveTo>
                    <a:lnTo>
                      <a:pt x="83" y="0"/>
                    </a:lnTo>
                    <a:lnTo>
                      <a:pt x="144" y="84"/>
                    </a:lnTo>
                    <a:lnTo>
                      <a:pt x="55" y="141"/>
                    </a:lnTo>
                    <a:lnTo>
                      <a:pt x="0" y="50"/>
                    </a:lnTo>
                    <a:lnTo>
                      <a:pt x="0" y="50"/>
                    </a:lnTo>
                    <a:close/>
                  </a:path>
                </a:pathLst>
              </a:custGeom>
              <a:solidFill>
                <a:srgbClr val="A86EC9"/>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20" name="Freeform 143"/>
              <p:cNvSpPr>
                <a:spLocks/>
              </p:cNvSpPr>
              <p:nvPr/>
            </p:nvSpPr>
            <p:spPr bwMode="auto">
              <a:xfrm>
                <a:off x="7972440" y="5900738"/>
                <a:ext cx="36513" cy="141288"/>
              </a:xfrm>
              <a:custGeom>
                <a:avLst/>
                <a:gdLst/>
                <a:ahLst/>
                <a:cxnLst>
                  <a:cxn ang="0">
                    <a:pos x="43" y="0"/>
                  </a:cxn>
                  <a:cxn ang="0">
                    <a:pos x="48" y="175"/>
                  </a:cxn>
                  <a:cxn ang="0">
                    <a:pos x="11" y="176"/>
                  </a:cxn>
                  <a:cxn ang="0">
                    <a:pos x="0" y="9"/>
                  </a:cxn>
                  <a:cxn ang="0">
                    <a:pos x="43" y="0"/>
                  </a:cxn>
                  <a:cxn ang="0">
                    <a:pos x="43" y="0"/>
                  </a:cxn>
                </a:cxnLst>
                <a:rect l="0" t="0" r="r" b="b"/>
                <a:pathLst>
                  <a:path w="48" h="176">
                    <a:moveTo>
                      <a:pt x="43" y="0"/>
                    </a:moveTo>
                    <a:lnTo>
                      <a:pt x="48" y="175"/>
                    </a:lnTo>
                    <a:lnTo>
                      <a:pt x="11" y="176"/>
                    </a:lnTo>
                    <a:lnTo>
                      <a:pt x="0" y="9"/>
                    </a:lnTo>
                    <a:lnTo>
                      <a:pt x="43" y="0"/>
                    </a:lnTo>
                    <a:lnTo>
                      <a:pt x="4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21" name="Freeform 145"/>
              <p:cNvSpPr>
                <a:spLocks/>
              </p:cNvSpPr>
              <p:nvPr/>
            </p:nvSpPr>
            <p:spPr bwMode="auto">
              <a:xfrm>
                <a:off x="7143765" y="5448300"/>
                <a:ext cx="312738" cy="388938"/>
              </a:xfrm>
              <a:custGeom>
                <a:avLst/>
                <a:gdLst/>
                <a:ahLst/>
                <a:cxnLst>
                  <a:cxn ang="0">
                    <a:pos x="3" y="0"/>
                  </a:cxn>
                  <a:cxn ang="0">
                    <a:pos x="286" y="70"/>
                  </a:cxn>
                  <a:cxn ang="0">
                    <a:pos x="395" y="102"/>
                  </a:cxn>
                  <a:cxn ang="0">
                    <a:pos x="384" y="278"/>
                  </a:cxn>
                  <a:cxn ang="0">
                    <a:pos x="352" y="490"/>
                  </a:cxn>
                  <a:cxn ang="0">
                    <a:pos x="205" y="478"/>
                  </a:cxn>
                  <a:cxn ang="0">
                    <a:pos x="1" y="449"/>
                  </a:cxn>
                  <a:cxn ang="0">
                    <a:pos x="13" y="404"/>
                  </a:cxn>
                  <a:cxn ang="0">
                    <a:pos x="166" y="441"/>
                  </a:cxn>
                  <a:cxn ang="0">
                    <a:pos x="316" y="450"/>
                  </a:cxn>
                  <a:cxn ang="0">
                    <a:pos x="355" y="241"/>
                  </a:cxn>
                  <a:cxn ang="0">
                    <a:pos x="365" y="129"/>
                  </a:cxn>
                  <a:cxn ang="0">
                    <a:pos x="211" y="80"/>
                  </a:cxn>
                  <a:cxn ang="0">
                    <a:pos x="0" y="44"/>
                  </a:cxn>
                  <a:cxn ang="0">
                    <a:pos x="3" y="0"/>
                  </a:cxn>
                  <a:cxn ang="0">
                    <a:pos x="3" y="0"/>
                  </a:cxn>
                </a:cxnLst>
                <a:rect l="0" t="0" r="r" b="b"/>
                <a:pathLst>
                  <a:path w="395" h="490">
                    <a:moveTo>
                      <a:pt x="3" y="0"/>
                    </a:moveTo>
                    <a:lnTo>
                      <a:pt x="286" y="70"/>
                    </a:lnTo>
                    <a:lnTo>
                      <a:pt x="395" y="102"/>
                    </a:lnTo>
                    <a:lnTo>
                      <a:pt x="384" y="278"/>
                    </a:lnTo>
                    <a:lnTo>
                      <a:pt x="352" y="490"/>
                    </a:lnTo>
                    <a:lnTo>
                      <a:pt x="205" y="478"/>
                    </a:lnTo>
                    <a:lnTo>
                      <a:pt x="1" y="449"/>
                    </a:lnTo>
                    <a:lnTo>
                      <a:pt x="13" y="404"/>
                    </a:lnTo>
                    <a:lnTo>
                      <a:pt x="166" y="441"/>
                    </a:lnTo>
                    <a:lnTo>
                      <a:pt x="316" y="450"/>
                    </a:lnTo>
                    <a:lnTo>
                      <a:pt x="355" y="241"/>
                    </a:lnTo>
                    <a:lnTo>
                      <a:pt x="365" y="129"/>
                    </a:lnTo>
                    <a:lnTo>
                      <a:pt x="211" y="80"/>
                    </a:lnTo>
                    <a:lnTo>
                      <a:pt x="0" y="44"/>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22" name="Freeform 146"/>
              <p:cNvSpPr>
                <a:spLocks/>
              </p:cNvSpPr>
              <p:nvPr/>
            </p:nvSpPr>
            <p:spPr bwMode="auto">
              <a:xfrm>
                <a:off x="7315215" y="5321300"/>
                <a:ext cx="387350" cy="417513"/>
              </a:xfrm>
              <a:custGeom>
                <a:avLst/>
                <a:gdLst/>
                <a:ahLst/>
                <a:cxnLst>
                  <a:cxn ang="0">
                    <a:pos x="0" y="219"/>
                  </a:cxn>
                  <a:cxn ang="0">
                    <a:pos x="182" y="76"/>
                  </a:cxn>
                  <a:cxn ang="0">
                    <a:pos x="308" y="0"/>
                  </a:cxn>
                  <a:cxn ang="0">
                    <a:pos x="423" y="98"/>
                  </a:cxn>
                  <a:cxn ang="0">
                    <a:pos x="488" y="188"/>
                  </a:cxn>
                  <a:cxn ang="0">
                    <a:pos x="376" y="316"/>
                  </a:cxn>
                  <a:cxn ang="0">
                    <a:pos x="133" y="526"/>
                  </a:cxn>
                  <a:cxn ang="0">
                    <a:pos x="134" y="492"/>
                  </a:cxn>
                  <a:cxn ang="0">
                    <a:pos x="344" y="293"/>
                  </a:cxn>
                  <a:cxn ang="0">
                    <a:pos x="458" y="187"/>
                  </a:cxn>
                  <a:cxn ang="0">
                    <a:pos x="310" y="39"/>
                  </a:cxn>
                  <a:cxn ang="0">
                    <a:pos x="154" y="122"/>
                  </a:cxn>
                  <a:cxn ang="0">
                    <a:pos x="28" y="232"/>
                  </a:cxn>
                  <a:cxn ang="0">
                    <a:pos x="0" y="219"/>
                  </a:cxn>
                  <a:cxn ang="0">
                    <a:pos x="0" y="219"/>
                  </a:cxn>
                </a:cxnLst>
                <a:rect l="0" t="0" r="r" b="b"/>
                <a:pathLst>
                  <a:path w="488" h="526">
                    <a:moveTo>
                      <a:pt x="0" y="219"/>
                    </a:moveTo>
                    <a:lnTo>
                      <a:pt x="182" y="76"/>
                    </a:lnTo>
                    <a:lnTo>
                      <a:pt x="308" y="0"/>
                    </a:lnTo>
                    <a:lnTo>
                      <a:pt x="423" y="98"/>
                    </a:lnTo>
                    <a:lnTo>
                      <a:pt x="488" y="188"/>
                    </a:lnTo>
                    <a:lnTo>
                      <a:pt x="376" y="316"/>
                    </a:lnTo>
                    <a:lnTo>
                      <a:pt x="133" y="526"/>
                    </a:lnTo>
                    <a:lnTo>
                      <a:pt x="134" y="492"/>
                    </a:lnTo>
                    <a:lnTo>
                      <a:pt x="344" y="293"/>
                    </a:lnTo>
                    <a:lnTo>
                      <a:pt x="458" y="187"/>
                    </a:lnTo>
                    <a:lnTo>
                      <a:pt x="310" y="39"/>
                    </a:lnTo>
                    <a:lnTo>
                      <a:pt x="154" y="122"/>
                    </a:lnTo>
                    <a:lnTo>
                      <a:pt x="28" y="232"/>
                    </a:lnTo>
                    <a:lnTo>
                      <a:pt x="0" y="219"/>
                    </a:lnTo>
                    <a:lnTo>
                      <a:pt x="0" y="21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23" name="Freeform 147"/>
              <p:cNvSpPr>
                <a:spLocks/>
              </p:cNvSpPr>
              <p:nvPr/>
            </p:nvSpPr>
            <p:spPr bwMode="auto">
              <a:xfrm>
                <a:off x="7489840" y="5487988"/>
                <a:ext cx="381000" cy="398463"/>
              </a:xfrm>
              <a:custGeom>
                <a:avLst/>
                <a:gdLst/>
                <a:ahLst/>
                <a:cxnLst>
                  <a:cxn ang="0">
                    <a:pos x="0" y="221"/>
                  </a:cxn>
                  <a:cxn ang="0">
                    <a:pos x="113" y="392"/>
                  </a:cxn>
                  <a:cxn ang="0">
                    <a:pos x="189" y="503"/>
                  </a:cxn>
                  <a:cxn ang="0">
                    <a:pos x="317" y="446"/>
                  </a:cxn>
                  <a:cxn ang="0">
                    <a:pos x="480" y="358"/>
                  </a:cxn>
                  <a:cxn ang="0">
                    <a:pos x="346" y="138"/>
                  </a:cxn>
                  <a:cxn ang="0">
                    <a:pos x="242" y="0"/>
                  </a:cxn>
                  <a:cxn ang="0">
                    <a:pos x="210" y="20"/>
                  </a:cxn>
                  <a:cxn ang="0">
                    <a:pos x="311" y="156"/>
                  </a:cxn>
                  <a:cxn ang="0">
                    <a:pos x="431" y="339"/>
                  </a:cxn>
                  <a:cxn ang="0">
                    <a:pos x="261" y="439"/>
                  </a:cxn>
                  <a:cxn ang="0">
                    <a:pos x="205" y="461"/>
                  </a:cxn>
                  <a:cxn ang="0">
                    <a:pos x="100" y="323"/>
                  </a:cxn>
                  <a:cxn ang="0">
                    <a:pos x="24" y="198"/>
                  </a:cxn>
                  <a:cxn ang="0">
                    <a:pos x="0" y="221"/>
                  </a:cxn>
                  <a:cxn ang="0">
                    <a:pos x="0" y="221"/>
                  </a:cxn>
                </a:cxnLst>
                <a:rect l="0" t="0" r="r" b="b"/>
                <a:pathLst>
                  <a:path w="480" h="503">
                    <a:moveTo>
                      <a:pt x="0" y="221"/>
                    </a:moveTo>
                    <a:lnTo>
                      <a:pt x="113" y="392"/>
                    </a:lnTo>
                    <a:lnTo>
                      <a:pt x="189" y="503"/>
                    </a:lnTo>
                    <a:lnTo>
                      <a:pt x="317" y="446"/>
                    </a:lnTo>
                    <a:lnTo>
                      <a:pt x="480" y="358"/>
                    </a:lnTo>
                    <a:lnTo>
                      <a:pt x="346" y="138"/>
                    </a:lnTo>
                    <a:lnTo>
                      <a:pt x="242" y="0"/>
                    </a:lnTo>
                    <a:lnTo>
                      <a:pt x="210" y="20"/>
                    </a:lnTo>
                    <a:lnTo>
                      <a:pt x="311" y="156"/>
                    </a:lnTo>
                    <a:lnTo>
                      <a:pt x="431" y="339"/>
                    </a:lnTo>
                    <a:lnTo>
                      <a:pt x="261" y="439"/>
                    </a:lnTo>
                    <a:lnTo>
                      <a:pt x="205" y="461"/>
                    </a:lnTo>
                    <a:lnTo>
                      <a:pt x="100" y="323"/>
                    </a:lnTo>
                    <a:lnTo>
                      <a:pt x="24" y="198"/>
                    </a:lnTo>
                    <a:lnTo>
                      <a:pt x="0" y="221"/>
                    </a:lnTo>
                    <a:lnTo>
                      <a:pt x="0" y="22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24" name="Freeform 148"/>
              <p:cNvSpPr>
                <a:spLocks/>
              </p:cNvSpPr>
              <p:nvPr/>
            </p:nvSpPr>
            <p:spPr bwMode="auto">
              <a:xfrm>
                <a:off x="7667640" y="5610225"/>
                <a:ext cx="444500" cy="331788"/>
              </a:xfrm>
              <a:custGeom>
                <a:avLst/>
                <a:gdLst/>
                <a:ahLst/>
                <a:cxnLst>
                  <a:cxn ang="0">
                    <a:pos x="128" y="32"/>
                  </a:cxn>
                  <a:cxn ang="0">
                    <a:pos x="532" y="0"/>
                  </a:cxn>
                  <a:cxn ang="0">
                    <a:pos x="559" y="195"/>
                  </a:cxn>
                  <a:cxn ang="0">
                    <a:pos x="552" y="371"/>
                  </a:cxn>
                  <a:cxn ang="0">
                    <a:pos x="219" y="403"/>
                  </a:cxn>
                  <a:cxn ang="0">
                    <a:pos x="8" y="418"/>
                  </a:cxn>
                  <a:cxn ang="0">
                    <a:pos x="0" y="321"/>
                  </a:cxn>
                  <a:cxn ang="0">
                    <a:pos x="27" y="300"/>
                  </a:cxn>
                  <a:cxn ang="0">
                    <a:pos x="44" y="384"/>
                  </a:cxn>
                  <a:cxn ang="0">
                    <a:pos x="523" y="344"/>
                  </a:cxn>
                  <a:cxn ang="0">
                    <a:pos x="509" y="47"/>
                  </a:cxn>
                  <a:cxn ang="0">
                    <a:pos x="324" y="41"/>
                  </a:cxn>
                  <a:cxn ang="0">
                    <a:pos x="146" y="67"/>
                  </a:cxn>
                  <a:cxn ang="0">
                    <a:pos x="128" y="32"/>
                  </a:cxn>
                  <a:cxn ang="0">
                    <a:pos x="128" y="32"/>
                  </a:cxn>
                </a:cxnLst>
                <a:rect l="0" t="0" r="r" b="b"/>
                <a:pathLst>
                  <a:path w="559" h="418">
                    <a:moveTo>
                      <a:pt x="128" y="32"/>
                    </a:moveTo>
                    <a:lnTo>
                      <a:pt x="532" y="0"/>
                    </a:lnTo>
                    <a:lnTo>
                      <a:pt x="559" y="195"/>
                    </a:lnTo>
                    <a:lnTo>
                      <a:pt x="552" y="371"/>
                    </a:lnTo>
                    <a:lnTo>
                      <a:pt x="219" y="403"/>
                    </a:lnTo>
                    <a:lnTo>
                      <a:pt x="8" y="418"/>
                    </a:lnTo>
                    <a:lnTo>
                      <a:pt x="0" y="321"/>
                    </a:lnTo>
                    <a:lnTo>
                      <a:pt x="27" y="300"/>
                    </a:lnTo>
                    <a:lnTo>
                      <a:pt x="44" y="384"/>
                    </a:lnTo>
                    <a:lnTo>
                      <a:pt x="523" y="344"/>
                    </a:lnTo>
                    <a:lnTo>
                      <a:pt x="509" y="47"/>
                    </a:lnTo>
                    <a:lnTo>
                      <a:pt x="324" y="41"/>
                    </a:lnTo>
                    <a:lnTo>
                      <a:pt x="146" y="67"/>
                    </a:lnTo>
                    <a:lnTo>
                      <a:pt x="128" y="32"/>
                    </a:lnTo>
                    <a:lnTo>
                      <a:pt x="128" y="3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25" name="Freeform 149"/>
              <p:cNvSpPr>
                <a:spLocks/>
              </p:cNvSpPr>
              <p:nvPr/>
            </p:nvSpPr>
            <p:spPr bwMode="auto">
              <a:xfrm>
                <a:off x="7661290" y="5376863"/>
                <a:ext cx="285750" cy="252413"/>
              </a:xfrm>
              <a:custGeom>
                <a:avLst/>
                <a:gdLst/>
                <a:ahLst/>
                <a:cxnLst>
                  <a:cxn ang="0">
                    <a:pos x="0" y="68"/>
                  </a:cxn>
                  <a:cxn ang="0">
                    <a:pos x="149" y="0"/>
                  </a:cxn>
                  <a:cxn ang="0">
                    <a:pos x="230" y="114"/>
                  </a:cxn>
                  <a:cxn ang="0">
                    <a:pos x="359" y="311"/>
                  </a:cxn>
                  <a:cxn ang="0">
                    <a:pos x="330" y="317"/>
                  </a:cxn>
                  <a:cxn ang="0">
                    <a:pos x="192" y="109"/>
                  </a:cxn>
                  <a:cxn ang="0">
                    <a:pos x="131" y="36"/>
                  </a:cxn>
                  <a:cxn ang="0">
                    <a:pos x="20" y="93"/>
                  </a:cxn>
                  <a:cxn ang="0">
                    <a:pos x="0" y="68"/>
                  </a:cxn>
                  <a:cxn ang="0">
                    <a:pos x="0" y="68"/>
                  </a:cxn>
                </a:cxnLst>
                <a:rect l="0" t="0" r="r" b="b"/>
                <a:pathLst>
                  <a:path w="359" h="317">
                    <a:moveTo>
                      <a:pt x="0" y="68"/>
                    </a:moveTo>
                    <a:lnTo>
                      <a:pt x="149" y="0"/>
                    </a:lnTo>
                    <a:lnTo>
                      <a:pt x="230" y="114"/>
                    </a:lnTo>
                    <a:lnTo>
                      <a:pt x="359" y="311"/>
                    </a:lnTo>
                    <a:lnTo>
                      <a:pt x="330" y="317"/>
                    </a:lnTo>
                    <a:lnTo>
                      <a:pt x="192" y="109"/>
                    </a:lnTo>
                    <a:lnTo>
                      <a:pt x="131" y="36"/>
                    </a:lnTo>
                    <a:lnTo>
                      <a:pt x="20" y="93"/>
                    </a:lnTo>
                    <a:lnTo>
                      <a:pt x="0" y="68"/>
                    </a:lnTo>
                    <a:lnTo>
                      <a:pt x="0" y="6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26" name="Freeform 150"/>
              <p:cNvSpPr>
                <a:spLocks/>
              </p:cNvSpPr>
              <p:nvPr/>
            </p:nvSpPr>
            <p:spPr bwMode="auto">
              <a:xfrm>
                <a:off x="7186627" y="5292725"/>
                <a:ext cx="325438" cy="182563"/>
              </a:xfrm>
              <a:custGeom>
                <a:avLst/>
                <a:gdLst/>
                <a:ahLst/>
                <a:cxnLst>
                  <a:cxn ang="0">
                    <a:pos x="0" y="219"/>
                  </a:cxn>
                  <a:cxn ang="0">
                    <a:pos x="101" y="38"/>
                  </a:cxn>
                  <a:cxn ang="0">
                    <a:pos x="126" y="0"/>
                  </a:cxn>
                  <a:cxn ang="0">
                    <a:pos x="326" y="71"/>
                  </a:cxn>
                  <a:cxn ang="0">
                    <a:pos x="410" y="95"/>
                  </a:cxn>
                  <a:cxn ang="0">
                    <a:pos x="366" y="120"/>
                  </a:cxn>
                  <a:cxn ang="0">
                    <a:pos x="140" y="36"/>
                  </a:cxn>
                  <a:cxn ang="0">
                    <a:pos x="69" y="137"/>
                  </a:cxn>
                  <a:cxn ang="0">
                    <a:pos x="33" y="228"/>
                  </a:cxn>
                  <a:cxn ang="0">
                    <a:pos x="0" y="219"/>
                  </a:cxn>
                  <a:cxn ang="0">
                    <a:pos x="0" y="219"/>
                  </a:cxn>
                </a:cxnLst>
                <a:rect l="0" t="0" r="r" b="b"/>
                <a:pathLst>
                  <a:path w="410" h="228">
                    <a:moveTo>
                      <a:pt x="0" y="219"/>
                    </a:moveTo>
                    <a:lnTo>
                      <a:pt x="101" y="38"/>
                    </a:lnTo>
                    <a:lnTo>
                      <a:pt x="126" y="0"/>
                    </a:lnTo>
                    <a:lnTo>
                      <a:pt x="326" y="71"/>
                    </a:lnTo>
                    <a:lnTo>
                      <a:pt x="410" y="95"/>
                    </a:lnTo>
                    <a:lnTo>
                      <a:pt x="366" y="120"/>
                    </a:lnTo>
                    <a:lnTo>
                      <a:pt x="140" y="36"/>
                    </a:lnTo>
                    <a:lnTo>
                      <a:pt x="69" y="137"/>
                    </a:lnTo>
                    <a:lnTo>
                      <a:pt x="33" y="228"/>
                    </a:lnTo>
                    <a:lnTo>
                      <a:pt x="0" y="219"/>
                    </a:lnTo>
                    <a:lnTo>
                      <a:pt x="0" y="21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27" name="Freeform 151"/>
              <p:cNvSpPr>
                <a:spLocks/>
              </p:cNvSpPr>
              <p:nvPr/>
            </p:nvSpPr>
            <p:spPr bwMode="auto">
              <a:xfrm>
                <a:off x="7219965" y="5719763"/>
                <a:ext cx="417513" cy="458788"/>
              </a:xfrm>
              <a:custGeom>
                <a:avLst/>
                <a:gdLst/>
                <a:ahLst/>
                <a:cxnLst>
                  <a:cxn ang="0">
                    <a:pos x="87" y="117"/>
                  </a:cxn>
                  <a:cxn ang="0">
                    <a:pos x="0" y="177"/>
                  </a:cxn>
                  <a:cxn ang="0">
                    <a:pos x="102" y="393"/>
                  </a:cxn>
                  <a:cxn ang="0">
                    <a:pos x="210" y="580"/>
                  </a:cxn>
                  <a:cxn ang="0">
                    <a:pos x="458" y="487"/>
                  </a:cxn>
                  <a:cxn ang="0">
                    <a:pos x="526" y="451"/>
                  </a:cxn>
                  <a:cxn ang="0">
                    <a:pos x="384" y="95"/>
                  </a:cxn>
                  <a:cxn ang="0">
                    <a:pos x="340" y="0"/>
                  </a:cxn>
                  <a:cxn ang="0">
                    <a:pos x="256" y="26"/>
                  </a:cxn>
                  <a:cxn ang="0">
                    <a:pos x="251" y="48"/>
                  </a:cxn>
                  <a:cxn ang="0">
                    <a:pos x="325" y="38"/>
                  </a:cxn>
                  <a:cxn ang="0">
                    <a:pos x="414" y="249"/>
                  </a:cxn>
                  <a:cxn ang="0">
                    <a:pos x="473" y="431"/>
                  </a:cxn>
                  <a:cxn ang="0">
                    <a:pos x="230" y="542"/>
                  </a:cxn>
                  <a:cxn ang="0">
                    <a:pos x="99" y="313"/>
                  </a:cxn>
                  <a:cxn ang="0">
                    <a:pos x="31" y="187"/>
                  </a:cxn>
                  <a:cxn ang="0">
                    <a:pos x="142" y="118"/>
                  </a:cxn>
                  <a:cxn ang="0">
                    <a:pos x="87" y="117"/>
                  </a:cxn>
                  <a:cxn ang="0">
                    <a:pos x="87" y="117"/>
                  </a:cxn>
                </a:cxnLst>
                <a:rect l="0" t="0" r="r" b="b"/>
                <a:pathLst>
                  <a:path w="526" h="580">
                    <a:moveTo>
                      <a:pt x="87" y="117"/>
                    </a:moveTo>
                    <a:lnTo>
                      <a:pt x="0" y="177"/>
                    </a:lnTo>
                    <a:lnTo>
                      <a:pt x="102" y="393"/>
                    </a:lnTo>
                    <a:lnTo>
                      <a:pt x="210" y="580"/>
                    </a:lnTo>
                    <a:lnTo>
                      <a:pt x="458" y="487"/>
                    </a:lnTo>
                    <a:lnTo>
                      <a:pt x="526" y="451"/>
                    </a:lnTo>
                    <a:lnTo>
                      <a:pt x="384" y="95"/>
                    </a:lnTo>
                    <a:lnTo>
                      <a:pt x="340" y="0"/>
                    </a:lnTo>
                    <a:lnTo>
                      <a:pt x="256" y="26"/>
                    </a:lnTo>
                    <a:lnTo>
                      <a:pt x="251" y="48"/>
                    </a:lnTo>
                    <a:lnTo>
                      <a:pt x="325" y="38"/>
                    </a:lnTo>
                    <a:lnTo>
                      <a:pt x="414" y="249"/>
                    </a:lnTo>
                    <a:lnTo>
                      <a:pt x="473" y="431"/>
                    </a:lnTo>
                    <a:lnTo>
                      <a:pt x="230" y="542"/>
                    </a:lnTo>
                    <a:lnTo>
                      <a:pt x="99" y="313"/>
                    </a:lnTo>
                    <a:lnTo>
                      <a:pt x="31" y="187"/>
                    </a:lnTo>
                    <a:lnTo>
                      <a:pt x="142" y="118"/>
                    </a:lnTo>
                    <a:lnTo>
                      <a:pt x="87" y="117"/>
                    </a:lnTo>
                    <a:lnTo>
                      <a:pt x="87" y="11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28" name="Freeform 152"/>
              <p:cNvSpPr>
                <a:spLocks/>
              </p:cNvSpPr>
              <p:nvPr/>
            </p:nvSpPr>
            <p:spPr bwMode="auto">
              <a:xfrm>
                <a:off x="7600965" y="5916613"/>
                <a:ext cx="280988" cy="290513"/>
              </a:xfrm>
              <a:custGeom>
                <a:avLst/>
                <a:gdLst/>
                <a:ahLst/>
                <a:cxnLst>
                  <a:cxn ang="0">
                    <a:pos x="0" y="200"/>
                  </a:cxn>
                  <a:cxn ang="0">
                    <a:pos x="8" y="367"/>
                  </a:cxn>
                  <a:cxn ang="0">
                    <a:pos x="302" y="343"/>
                  </a:cxn>
                  <a:cxn ang="0">
                    <a:pos x="354" y="329"/>
                  </a:cxn>
                  <a:cxn ang="0">
                    <a:pos x="323" y="0"/>
                  </a:cxn>
                  <a:cxn ang="0">
                    <a:pos x="289" y="2"/>
                  </a:cxn>
                  <a:cxn ang="0">
                    <a:pos x="313" y="183"/>
                  </a:cxn>
                  <a:cxn ang="0">
                    <a:pos x="316" y="302"/>
                  </a:cxn>
                  <a:cxn ang="0">
                    <a:pos x="120" y="329"/>
                  </a:cxn>
                  <a:cxn ang="0">
                    <a:pos x="34" y="334"/>
                  </a:cxn>
                  <a:cxn ang="0">
                    <a:pos x="23" y="188"/>
                  </a:cxn>
                  <a:cxn ang="0">
                    <a:pos x="0" y="200"/>
                  </a:cxn>
                  <a:cxn ang="0">
                    <a:pos x="0" y="200"/>
                  </a:cxn>
                </a:cxnLst>
                <a:rect l="0" t="0" r="r" b="b"/>
                <a:pathLst>
                  <a:path w="354" h="367">
                    <a:moveTo>
                      <a:pt x="0" y="200"/>
                    </a:moveTo>
                    <a:lnTo>
                      <a:pt x="8" y="367"/>
                    </a:lnTo>
                    <a:lnTo>
                      <a:pt x="302" y="343"/>
                    </a:lnTo>
                    <a:lnTo>
                      <a:pt x="354" y="329"/>
                    </a:lnTo>
                    <a:lnTo>
                      <a:pt x="323" y="0"/>
                    </a:lnTo>
                    <a:lnTo>
                      <a:pt x="289" y="2"/>
                    </a:lnTo>
                    <a:lnTo>
                      <a:pt x="313" y="183"/>
                    </a:lnTo>
                    <a:lnTo>
                      <a:pt x="316" y="302"/>
                    </a:lnTo>
                    <a:lnTo>
                      <a:pt x="120" y="329"/>
                    </a:lnTo>
                    <a:lnTo>
                      <a:pt x="34" y="334"/>
                    </a:lnTo>
                    <a:lnTo>
                      <a:pt x="23" y="188"/>
                    </a:lnTo>
                    <a:lnTo>
                      <a:pt x="0" y="200"/>
                    </a:lnTo>
                    <a:lnTo>
                      <a:pt x="0" y="20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29" name="Freeform 153"/>
              <p:cNvSpPr>
                <a:spLocks/>
              </p:cNvSpPr>
              <p:nvPr/>
            </p:nvSpPr>
            <p:spPr bwMode="auto">
              <a:xfrm>
                <a:off x="7573977" y="5826125"/>
                <a:ext cx="50800" cy="171450"/>
              </a:xfrm>
              <a:custGeom>
                <a:avLst/>
                <a:gdLst/>
                <a:ahLst/>
                <a:cxnLst>
                  <a:cxn ang="0">
                    <a:pos x="0" y="124"/>
                  </a:cxn>
                  <a:cxn ang="0">
                    <a:pos x="0" y="5"/>
                  </a:cxn>
                  <a:cxn ang="0">
                    <a:pos x="55" y="0"/>
                  </a:cxn>
                  <a:cxn ang="0">
                    <a:pos x="66" y="30"/>
                  </a:cxn>
                  <a:cxn ang="0">
                    <a:pos x="36" y="29"/>
                  </a:cxn>
                  <a:cxn ang="0">
                    <a:pos x="33" y="216"/>
                  </a:cxn>
                  <a:cxn ang="0">
                    <a:pos x="0" y="124"/>
                  </a:cxn>
                  <a:cxn ang="0">
                    <a:pos x="0" y="124"/>
                  </a:cxn>
                </a:cxnLst>
                <a:rect l="0" t="0" r="r" b="b"/>
                <a:pathLst>
                  <a:path w="66" h="216">
                    <a:moveTo>
                      <a:pt x="0" y="124"/>
                    </a:moveTo>
                    <a:lnTo>
                      <a:pt x="0" y="5"/>
                    </a:lnTo>
                    <a:lnTo>
                      <a:pt x="55" y="0"/>
                    </a:lnTo>
                    <a:lnTo>
                      <a:pt x="66" y="30"/>
                    </a:lnTo>
                    <a:lnTo>
                      <a:pt x="36" y="29"/>
                    </a:lnTo>
                    <a:lnTo>
                      <a:pt x="33" y="216"/>
                    </a:lnTo>
                    <a:lnTo>
                      <a:pt x="0" y="124"/>
                    </a:lnTo>
                    <a:lnTo>
                      <a:pt x="0" y="12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30" name="Freeform 154"/>
              <p:cNvSpPr>
                <a:spLocks/>
              </p:cNvSpPr>
              <p:nvPr/>
            </p:nvSpPr>
            <p:spPr bwMode="auto">
              <a:xfrm>
                <a:off x="7537465" y="6092825"/>
                <a:ext cx="512763" cy="346075"/>
              </a:xfrm>
              <a:custGeom>
                <a:avLst/>
                <a:gdLst/>
                <a:ahLst/>
                <a:cxnLst>
                  <a:cxn ang="0">
                    <a:pos x="410" y="0"/>
                  </a:cxn>
                  <a:cxn ang="0">
                    <a:pos x="647" y="139"/>
                  </a:cxn>
                  <a:cxn ang="0">
                    <a:pos x="576" y="307"/>
                  </a:cxn>
                  <a:cxn ang="0">
                    <a:pos x="479" y="435"/>
                  </a:cxn>
                  <a:cxn ang="0">
                    <a:pos x="119" y="243"/>
                  </a:cxn>
                  <a:cxn ang="0">
                    <a:pos x="0" y="166"/>
                  </a:cxn>
                  <a:cxn ang="0">
                    <a:pos x="90" y="47"/>
                  </a:cxn>
                  <a:cxn ang="0">
                    <a:pos x="98" y="80"/>
                  </a:cxn>
                  <a:cxn ang="0">
                    <a:pos x="43" y="155"/>
                  </a:cxn>
                  <a:cxn ang="0">
                    <a:pos x="206" y="247"/>
                  </a:cxn>
                  <a:cxn ang="0">
                    <a:pos x="467" y="394"/>
                  </a:cxn>
                  <a:cxn ang="0">
                    <a:pos x="570" y="247"/>
                  </a:cxn>
                  <a:cxn ang="0">
                    <a:pos x="614" y="154"/>
                  </a:cxn>
                  <a:cxn ang="0">
                    <a:pos x="460" y="62"/>
                  </a:cxn>
                  <a:cxn ang="0">
                    <a:pos x="410" y="45"/>
                  </a:cxn>
                  <a:cxn ang="0">
                    <a:pos x="410" y="0"/>
                  </a:cxn>
                  <a:cxn ang="0">
                    <a:pos x="410" y="0"/>
                  </a:cxn>
                </a:cxnLst>
                <a:rect l="0" t="0" r="r" b="b"/>
                <a:pathLst>
                  <a:path w="647" h="435">
                    <a:moveTo>
                      <a:pt x="410" y="0"/>
                    </a:moveTo>
                    <a:lnTo>
                      <a:pt x="647" y="139"/>
                    </a:lnTo>
                    <a:lnTo>
                      <a:pt x="576" y="307"/>
                    </a:lnTo>
                    <a:lnTo>
                      <a:pt x="479" y="435"/>
                    </a:lnTo>
                    <a:lnTo>
                      <a:pt x="119" y="243"/>
                    </a:lnTo>
                    <a:lnTo>
                      <a:pt x="0" y="166"/>
                    </a:lnTo>
                    <a:lnTo>
                      <a:pt x="90" y="47"/>
                    </a:lnTo>
                    <a:lnTo>
                      <a:pt x="98" y="80"/>
                    </a:lnTo>
                    <a:lnTo>
                      <a:pt x="43" y="155"/>
                    </a:lnTo>
                    <a:lnTo>
                      <a:pt x="206" y="247"/>
                    </a:lnTo>
                    <a:lnTo>
                      <a:pt x="467" y="394"/>
                    </a:lnTo>
                    <a:lnTo>
                      <a:pt x="570" y="247"/>
                    </a:lnTo>
                    <a:lnTo>
                      <a:pt x="614" y="154"/>
                    </a:lnTo>
                    <a:lnTo>
                      <a:pt x="460" y="62"/>
                    </a:lnTo>
                    <a:lnTo>
                      <a:pt x="410" y="45"/>
                    </a:lnTo>
                    <a:lnTo>
                      <a:pt x="410" y="0"/>
                    </a:lnTo>
                    <a:lnTo>
                      <a:pt x="4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31" name="Freeform 155"/>
              <p:cNvSpPr>
                <a:spLocks/>
              </p:cNvSpPr>
              <p:nvPr/>
            </p:nvSpPr>
            <p:spPr bwMode="auto">
              <a:xfrm>
                <a:off x="7081852" y="6121400"/>
                <a:ext cx="509588" cy="523875"/>
              </a:xfrm>
              <a:custGeom>
                <a:avLst/>
                <a:gdLst/>
                <a:ahLst/>
                <a:cxnLst>
                  <a:cxn ang="0">
                    <a:pos x="318" y="44"/>
                  </a:cxn>
                  <a:cxn ang="0">
                    <a:pos x="239" y="155"/>
                  </a:cxn>
                  <a:cxn ang="0">
                    <a:pos x="0" y="465"/>
                  </a:cxn>
                  <a:cxn ang="0">
                    <a:pos x="173" y="600"/>
                  </a:cxn>
                  <a:cxn ang="0">
                    <a:pos x="269" y="661"/>
                  </a:cxn>
                  <a:cxn ang="0">
                    <a:pos x="505" y="403"/>
                  </a:cxn>
                  <a:cxn ang="0">
                    <a:pos x="642" y="240"/>
                  </a:cxn>
                  <a:cxn ang="0">
                    <a:pos x="458" y="30"/>
                  </a:cxn>
                  <a:cxn ang="0">
                    <a:pos x="425" y="40"/>
                  </a:cxn>
                  <a:cxn ang="0">
                    <a:pos x="401" y="51"/>
                  </a:cxn>
                  <a:cxn ang="0">
                    <a:pos x="500" y="118"/>
                  </a:cxn>
                  <a:cxn ang="0">
                    <a:pos x="598" y="238"/>
                  </a:cxn>
                  <a:cxn ang="0">
                    <a:pos x="444" y="422"/>
                  </a:cxn>
                  <a:cxn ang="0">
                    <a:pos x="264" y="609"/>
                  </a:cxn>
                  <a:cxn ang="0">
                    <a:pos x="49" y="457"/>
                  </a:cxn>
                  <a:cxn ang="0">
                    <a:pos x="214" y="223"/>
                  </a:cxn>
                  <a:cxn ang="0">
                    <a:pos x="373" y="29"/>
                  </a:cxn>
                  <a:cxn ang="0">
                    <a:pos x="355" y="0"/>
                  </a:cxn>
                  <a:cxn ang="0">
                    <a:pos x="318" y="44"/>
                  </a:cxn>
                  <a:cxn ang="0">
                    <a:pos x="318" y="44"/>
                  </a:cxn>
                </a:cxnLst>
                <a:rect l="0" t="0" r="r" b="b"/>
                <a:pathLst>
                  <a:path w="642" h="661">
                    <a:moveTo>
                      <a:pt x="318" y="44"/>
                    </a:moveTo>
                    <a:lnTo>
                      <a:pt x="239" y="155"/>
                    </a:lnTo>
                    <a:lnTo>
                      <a:pt x="0" y="465"/>
                    </a:lnTo>
                    <a:lnTo>
                      <a:pt x="173" y="600"/>
                    </a:lnTo>
                    <a:lnTo>
                      <a:pt x="269" y="661"/>
                    </a:lnTo>
                    <a:lnTo>
                      <a:pt x="505" y="403"/>
                    </a:lnTo>
                    <a:lnTo>
                      <a:pt x="642" y="240"/>
                    </a:lnTo>
                    <a:lnTo>
                      <a:pt x="458" y="30"/>
                    </a:lnTo>
                    <a:lnTo>
                      <a:pt x="425" y="40"/>
                    </a:lnTo>
                    <a:lnTo>
                      <a:pt x="401" y="51"/>
                    </a:lnTo>
                    <a:lnTo>
                      <a:pt x="500" y="118"/>
                    </a:lnTo>
                    <a:lnTo>
                      <a:pt x="598" y="238"/>
                    </a:lnTo>
                    <a:lnTo>
                      <a:pt x="444" y="422"/>
                    </a:lnTo>
                    <a:lnTo>
                      <a:pt x="264" y="609"/>
                    </a:lnTo>
                    <a:lnTo>
                      <a:pt x="49" y="457"/>
                    </a:lnTo>
                    <a:lnTo>
                      <a:pt x="214" y="223"/>
                    </a:lnTo>
                    <a:lnTo>
                      <a:pt x="373" y="29"/>
                    </a:lnTo>
                    <a:lnTo>
                      <a:pt x="355" y="0"/>
                    </a:lnTo>
                    <a:lnTo>
                      <a:pt x="318" y="44"/>
                    </a:lnTo>
                    <a:lnTo>
                      <a:pt x="318" y="4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32" name="Freeform 156"/>
              <p:cNvSpPr>
                <a:spLocks/>
              </p:cNvSpPr>
              <p:nvPr/>
            </p:nvSpPr>
            <p:spPr bwMode="auto">
              <a:xfrm>
                <a:off x="7343790" y="6399213"/>
                <a:ext cx="433388" cy="271463"/>
              </a:xfrm>
              <a:custGeom>
                <a:avLst/>
                <a:gdLst/>
                <a:ahLst/>
                <a:cxnLst>
                  <a:cxn ang="0">
                    <a:pos x="196" y="2"/>
                  </a:cxn>
                  <a:cxn ang="0">
                    <a:pos x="540" y="0"/>
                  </a:cxn>
                  <a:cxn ang="0">
                    <a:pos x="546" y="139"/>
                  </a:cxn>
                  <a:cxn ang="0">
                    <a:pos x="544" y="325"/>
                  </a:cxn>
                  <a:cxn ang="0">
                    <a:pos x="370" y="343"/>
                  </a:cxn>
                  <a:cxn ang="0">
                    <a:pos x="16" y="342"/>
                  </a:cxn>
                  <a:cxn ang="0">
                    <a:pos x="0" y="227"/>
                  </a:cxn>
                  <a:cxn ang="0">
                    <a:pos x="27" y="199"/>
                  </a:cxn>
                  <a:cxn ang="0">
                    <a:pos x="35" y="304"/>
                  </a:cxn>
                  <a:cxn ang="0">
                    <a:pos x="210" y="310"/>
                  </a:cxn>
                  <a:cxn ang="0">
                    <a:pos x="501" y="293"/>
                  </a:cxn>
                  <a:cxn ang="0">
                    <a:pos x="515" y="142"/>
                  </a:cxn>
                  <a:cxn ang="0">
                    <a:pos x="517" y="26"/>
                  </a:cxn>
                  <a:cxn ang="0">
                    <a:pos x="329" y="26"/>
                  </a:cxn>
                  <a:cxn ang="0">
                    <a:pos x="152" y="37"/>
                  </a:cxn>
                  <a:cxn ang="0">
                    <a:pos x="196" y="2"/>
                  </a:cxn>
                  <a:cxn ang="0">
                    <a:pos x="196" y="2"/>
                  </a:cxn>
                </a:cxnLst>
                <a:rect l="0" t="0" r="r" b="b"/>
                <a:pathLst>
                  <a:path w="546" h="343">
                    <a:moveTo>
                      <a:pt x="196" y="2"/>
                    </a:moveTo>
                    <a:lnTo>
                      <a:pt x="540" y="0"/>
                    </a:lnTo>
                    <a:lnTo>
                      <a:pt x="546" y="139"/>
                    </a:lnTo>
                    <a:lnTo>
                      <a:pt x="544" y="325"/>
                    </a:lnTo>
                    <a:lnTo>
                      <a:pt x="370" y="343"/>
                    </a:lnTo>
                    <a:lnTo>
                      <a:pt x="16" y="342"/>
                    </a:lnTo>
                    <a:lnTo>
                      <a:pt x="0" y="227"/>
                    </a:lnTo>
                    <a:lnTo>
                      <a:pt x="27" y="199"/>
                    </a:lnTo>
                    <a:lnTo>
                      <a:pt x="35" y="304"/>
                    </a:lnTo>
                    <a:lnTo>
                      <a:pt x="210" y="310"/>
                    </a:lnTo>
                    <a:lnTo>
                      <a:pt x="501" y="293"/>
                    </a:lnTo>
                    <a:lnTo>
                      <a:pt x="515" y="142"/>
                    </a:lnTo>
                    <a:lnTo>
                      <a:pt x="517" y="26"/>
                    </a:lnTo>
                    <a:lnTo>
                      <a:pt x="329" y="26"/>
                    </a:lnTo>
                    <a:lnTo>
                      <a:pt x="152" y="37"/>
                    </a:lnTo>
                    <a:lnTo>
                      <a:pt x="196" y="2"/>
                    </a:lnTo>
                    <a:lnTo>
                      <a:pt x="196"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33" name="Freeform 157"/>
              <p:cNvSpPr>
                <a:spLocks/>
              </p:cNvSpPr>
              <p:nvPr/>
            </p:nvSpPr>
            <p:spPr bwMode="auto">
              <a:xfrm>
                <a:off x="7669227" y="6292850"/>
                <a:ext cx="52388" cy="119063"/>
              </a:xfrm>
              <a:custGeom>
                <a:avLst/>
                <a:gdLst/>
                <a:ahLst/>
                <a:cxnLst>
                  <a:cxn ang="0">
                    <a:pos x="0" y="0"/>
                  </a:cxn>
                  <a:cxn ang="0">
                    <a:pos x="30" y="150"/>
                  </a:cxn>
                  <a:cxn ang="0">
                    <a:pos x="67" y="150"/>
                  </a:cxn>
                  <a:cxn ang="0">
                    <a:pos x="34" y="9"/>
                  </a:cxn>
                  <a:cxn ang="0">
                    <a:pos x="0" y="0"/>
                  </a:cxn>
                  <a:cxn ang="0">
                    <a:pos x="0" y="0"/>
                  </a:cxn>
                </a:cxnLst>
                <a:rect l="0" t="0" r="r" b="b"/>
                <a:pathLst>
                  <a:path w="67" h="150">
                    <a:moveTo>
                      <a:pt x="0" y="0"/>
                    </a:moveTo>
                    <a:lnTo>
                      <a:pt x="30" y="150"/>
                    </a:lnTo>
                    <a:lnTo>
                      <a:pt x="67" y="150"/>
                    </a:lnTo>
                    <a:lnTo>
                      <a:pt x="34" y="9"/>
                    </a:lnTo>
                    <a:lnTo>
                      <a:pt x="0"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34" name="Freeform 158"/>
              <p:cNvSpPr>
                <a:spLocks/>
              </p:cNvSpPr>
              <p:nvPr/>
            </p:nvSpPr>
            <p:spPr bwMode="auto">
              <a:xfrm>
                <a:off x="7764477" y="6303963"/>
                <a:ext cx="263525" cy="271463"/>
              </a:xfrm>
              <a:custGeom>
                <a:avLst/>
                <a:gdLst/>
                <a:ahLst/>
                <a:cxnLst>
                  <a:cxn ang="0">
                    <a:pos x="298" y="0"/>
                  </a:cxn>
                  <a:cxn ang="0">
                    <a:pos x="316" y="192"/>
                  </a:cxn>
                  <a:cxn ang="0">
                    <a:pos x="333" y="300"/>
                  </a:cxn>
                  <a:cxn ang="0">
                    <a:pos x="131" y="326"/>
                  </a:cxn>
                  <a:cxn ang="0">
                    <a:pos x="2" y="342"/>
                  </a:cxn>
                  <a:cxn ang="0">
                    <a:pos x="0" y="303"/>
                  </a:cxn>
                  <a:cxn ang="0">
                    <a:pos x="164" y="295"/>
                  </a:cxn>
                  <a:cxn ang="0">
                    <a:pos x="293" y="268"/>
                  </a:cxn>
                  <a:cxn ang="0">
                    <a:pos x="274" y="45"/>
                  </a:cxn>
                  <a:cxn ang="0">
                    <a:pos x="298" y="0"/>
                  </a:cxn>
                  <a:cxn ang="0">
                    <a:pos x="298" y="0"/>
                  </a:cxn>
                </a:cxnLst>
                <a:rect l="0" t="0" r="r" b="b"/>
                <a:pathLst>
                  <a:path w="333" h="342">
                    <a:moveTo>
                      <a:pt x="298" y="0"/>
                    </a:moveTo>
                    <a:lnTo>
                      <a:pt x="316" y="192"/>
                    </a:lnTo>
                    <a:lnTo>
                      <a:pt x="333" y="300"/>
                    </a:lnTo>
                    <a:lnTo>
                      <a:pt x="131" y="326"/>
                    </a:lnTo>
                    <a:lnTo>
                      <a:pt x="2" y="342"/>
                    </a:lnTo>
                    <a:lnTo>
                      <a:pt x="0" y="303"/>
                    </a:lnTo>
                    <a:lnTo>
                      <a:pt x="164" y="295"/>
                    </a:lnTo>
                    <a:lnTo>
                      <a:pt x="293" y="268"/>
                    </a:lnTo>
                    <a:lnTo>
                      <a:pt x="274" y="45"/>
                    </a:lnTo>
                    <a:lnTo>
                      <a:pt x="298" y="0"/>
                    </a:lnTo>
                    <a:lnTo>
                      <a:pt x="29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35" name="Freeform 159"/>
              <p:cNvSpPr>
                <a:spLocks/>
              </p:cNvSpPr>
              <p:nvPr/>
            </p:nvSpPr>
            <p:spPr bwMode="auto">
              <a:xfrm>
                <a:off x="7904177" y="6423025"/>
                <a:ext cx="461963" cy="430213"/>
              </a:xfrm>
              <a:custGeom>
                <a:avLst/>
                <a:gdLst/>
                <a:ahLst/>
                <a:cxnLst>
                  <a:cxn ang="0">
                    <a:pos x="0" y="313"/>
                  </a:cxn>
                  <a:cxn ang="0">
                    <a:pos x="343" y="0"/>
                  </a:cxn>
                  <a:cxn ang="0">
                    <a:pos x="472" y="69"/>
                  </a:cxn>
                  <a:cxn ang="0">
                    <a:pos x="581" y="182"/>
                  </a:cxn>
                  <a:cxn ang="0">
                    <a:pos x="427" y="348"/>
                  </a:cxn>
                  <a:cxn ang="0">
                    <a:pos x="194" y="541"/>
                  </a:cxn>
                  <a:cxn ang="0">
                    <a:pos x="174" y="526"/>
                  </a:cxn>
                  <a:cxn ang="0">
                    <a:pos x="322" y="399"/>
                  </a:cxn>
                  <a:cxn ang="0">
                    <a:pos x="544" y="183"/>
                  </a:cxn>
                  <a:cxn ang="0">
                    <a:pos x="413" y="83"/>
                  </a:cxn>
                  <a:cxn ang="0">
                    <a:pos x="342" y="30"/>
                  </a:cxn>
                  <a:cxn ang="0">
                    <a:pos x="190" y="175"/>
                  </a:cxn>
                  <a:cxn ang="0">
                    <a:pos x="19" y="331"/>
                  </a:cxn>
                  <a:cxn ang="0">
                    <a:pos x="0" y="313"/>
                  </a:cxn>
                  <a:cxn ang="0">
                    <a:pos x="0" y="313"/>
                  </a:cxn>
                </a:cxnLst>
                <a:rect l="0" t="0" r="r" b="b"/>
                <a:pathLst>
                  <a:path w="581" h="541">
                    <a:moveTo>
                      <a:pt x="0" y="313"/>
                    </a:moveTo>
                    <a:lnTo>
                      <a:pt x="343" y="0"/>
                    </a:lnTo>
                    <a:lnTo>
                      <a:pt x="472" y="69"/>
                    </a:lnTo>
                    <a:lnTo>
                      <a:pt x="581" y="182"/>
                    </a:lnTo>
                    <a:lnTo>
                      <a:pt x="427" y="348"/>
                    </a:lnTo>
                    <a:lnTo>
                      <a:pt x="194" y="541"/>
                    </a:lnTo>
                    <a:lnTo>
                      <a:pt x="174" y="526"/>
                    </a:lnTo>
                    <a:lnTo>
                      <a:pt x="322" y="399"/>
                    </a:lnTo>
                    <a:lnTo>
                      <a:pt x="544" y="183"/>
                    </a:lnTo>
                    <a:lnTo>
                      <a:pt x="413" y="83"/>
                    </a:lnTo>
                    <a:lnTo>
                      <a:pt x="342" y="30"/>
                    </a:lnTo>
                    <a:lnTo>
                      <a:pt x="190" y="175"/>
                    </a:lnTo>
                    <a:lnTo>
                      <a:pt x="19" y="331"/>
                    </a:lnTo>
                    <a:lnTo>
                      <a:pt x="0" y="313"/>
                    </a:lnTo>
                    <a:lnTo>
                      <a:pt x="0" y="3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36" name="Freeform 160"/>
              <p:cNvSpPr>
                <a:spLocks/>
              </p:cNvSpPr>
              <p:nvPr/>
            </p:nvSpPr>
            <p:spPr bwMode="auto">
              <a:xfrm>
                <a:off x="7881952" y="6659563"/>
                <a:ext cx="195263" cy="198438"/>
              </a:xfrm>
              <a:custGeom>
                <a:avLst/>
                <a:gdLst/>
                <a:ahLst/>
                <a:cxnLst>
                  <a:cxn ang="0">
                    <a:pos x="39" y="3"/>
                  </a:cxn>
                  <a:cxn ang="0">
                    <a:pos x="0" y="39"/>
                  </a:cxn>
                  <a:cxn ang="0">
                    <a:pos x="131" y="186"/>
                  </a:cxn>
                  <a:cxn ang="0">
                    <a:pos x="222" y="249"/>
                  </a:cxn>
                  <a:cxn ang="0">
                    <a:pos x="246" y="224"/>
                  </a:cxn>
                  <a:cxn ang="0">
                    <a:pos x="160" y="159"/>
                  </a:cxn>
                  <a:cxn ang="0">
                    <a:pos x="41" y="44"/>
                  </a:cxn>
                  <a:cxn ang="0">
                    <a:pos x="76" y="0"/>
                  </a:cxn>
                  <a:cxn ang="0">
                    <a:pos x="61" y="1"/>
                  </a:cxn>
                  <a:cxn ang="0">
                    <a:pos x="39" y="3"/>
                  </a:cxn>
                  <a:cxn ang="0">
                    <a:pos x="39" y="3"/>
                  </a:cxn>
                </a:cxnLst>
                <a:rect l="0" t="0" r="r" b="b"/>
                <a:pathLst>
                  <a:path w="246" h="249">
                    <a:moveTo>
                      <a:pt x="39" y="3"/>
                    </a:moveTo>
                    <a:lnTo>
                      <a:pt x="0" y="39"/>
                    </a:lnTo>
                    <a:lnTo>
                      <a:pt x="131" y="186"/>
                    </a:lnTo>
                    <a:lnTo>
                      <a:pt x="222" y="249"/>
                    </a:lnTo>
                    <a:lnTo>
                      <a:pt x="246" y="224"/>
                    </a:lnTo>
                    <a:lnTo>
                      <a:pt x="160" y="159"/>
                    </a:lnTo>
                    <a:lnTo>
                      <a:pt x="41" y="44"/>
                    </a:lnTo>
                    <a:lnTo>
                      <a:pt x="76" y="0"/>
                    </a:lnTo>
                    <a:lnTo>
                      <a:pt x="61" y="1"/>
                    </a:lnTo>
                    <a:lnTo>
                      <a:pt x="39" y="3"/>
                    </a:lnTo>
                    <a:lnTo>
                      <a:pt x="39"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37" name="Freeform 161"/>
              <p:cNvSpPr>
                <a:spLocks/>
              </p:cNvSpPr>
              <p:nvPr/>
            </p:nvSpPr>
            <p:spPr bwMode="auto">
              <a:xfrm>
                <a:off x="7866077" y="5965825"/>
                <a:ext cx="398463" cy="401638"/>
              </a:xfrm>
              <a:custGeom>
                <a:avLst/>
                <a:gdLst/>
                <a:ahLst/>
                <a:cxnLst>
                  <a:cxn ang="0">
                    <a:pos x="0" y="145"/>
                  </a:cxn>
                  <a:cxn ang="0">
                    <a:pos x="308" y="0"/>
                  </a:cxn>
                  <a:cxn ang="0">
                    <a:pos x="503" y="267"/>
                  </a:cxn>
                  <a:cxn ang="0">
                    <a:pos x="166" y="507"/>
                  </a:cxn>
                  <a:cxn ang="0">
                    <a:pos x="161" y="477"/>
                  </a:cxn>
                  <a:cxn ang="0">
                    <a:pos x="360" y="343"/>
                  </a:cxn>
                  <a:cxn ang="0">
                    <a:pos x="447" y="256"/>
                  </a:cxn>
                  <a:cxn ang="0">
                    <a:pos x="301" y="39"/>
                  </a:cxn>
                  <a:cxn ang="0">
                    <a:pos x="98" y="136"/>
                  </a:cxn>
                  <a:cxn ang="0">
                    <a:pos x="9" y="193"/>
                  </a:cxn>
                  <a:cxn ang="0">
                    <a:pos x="0" y="145"/>
                  </a:cxn>
                  <a:cxn ang="0">
                    <a:pos x="0" y="145"/>
                  </a:cxn>
                </a:cxnLst>
                <a:rect l="0" t="0" r="r" b="b"/>
                <a:pathLst>
                  <a:path w="503" h="507">
                    <a:moveTo>
                      <a:pt x="0" y="145"/>
                    </a:moveTo>
                    <a:lnTo>
                      <a:pt x="308" y="0"/>
                    </a:lnTo>
                    <a:lnTo>
                      <a:pt x="503" y="267"/>
                    </a:lnTo>
                    <a:lnTo>
                      <a:pt x="166" y="507"/>
                    </a:lnTo>
                    <a:lnTo>
                      <a:pt x="161" y="477"/>
                    </a:lnTo>
                    <a:lnTo>
                      <a:pt x="360" y="343"/>
                    </a:lnTo>
                    <a:lnTo>
                      <a:pt x="447" y="256"/>
                    </a:lnTo>
                    <a:lnTo>
                      <a:pt x="301" y="39"/>
                    </a:lnTo>
                    <a:lnTo>
                      <a:pt x="98" y="136"/>
                    </a:lnTo>
                    <a:lnTo>
                      <a:pt x="9" y="193"/>
                    </a:lnTo>
                    <a:lnTo>
                      <a:pt x="0" y="145"/>
                    </a:lnTo>
                    <a:lnTo>
                      <a:pt x="0" y="14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38" name="Freeform 162"/>
              <p:cNvSpPr>
                <a:spLocks/>
              </p:cNvSpPr>
              <p:nvPr/>
            </p:nvSpPr>
            <p:spPr bwMode="auto">
              <a:xfrm>
                <a:off x="8121665" y="6243638"/>
                <a:ext cx="269875" cy="284163"/>
              </a:xfrm>
              <a:custGeom>
                <a:avLst/>
                <a:gdLst/>
                <a:ahLst/>
                <a:cxnLst>
                  <a:cxn ang="0">
                    <a:pos x="54" y="0"/>
                  </a:cxn>
                  <a:cxn ang="0">
                    <a:pos x="340" y="175"/>
                  </a:cxn>
                  <a:cxn ang="0">
                    <a:pos x="257" y="359"/>
                  </a:cxn>
                  <a:cxn ang="0">
                    <a:pos x="223" y="345"/>
                  </a:cxn>
                  <a:cxn ang="0">
                    <a:pos x="304" y="185"/>
                  </a:cxn>
                  <a:cxn ang="0">
                    <a:pos x="134" y="78"/>
                  </a:cxn>
                  <a:cxn ang="0">
                    <a:pos x="0" y="26"/>
                  </a:cxn>
                  <a:cxn ang="0">
                    <a:pos x="54" y="0"/>
                  </a:cxn>
                  <a:cxn ang="0">
                    <a:pos x="54" y="0"/>
                  </a:cxn>
                </a:cxnLst>
                <a:rect l="0" t="0" r="r" b="b"/>
                <a:pathLst>
                  <a:path w="340" h="359">
                    <a:moveTo>
                      <a:pt x="54" y="0"/>
                    </a:moveTo>
                    <a:lnTo>
                      <a:pt x="340" y="175"/>
                    </a:lnTo>
                    <a:lnTo>
                      <a:pt x="257" y="359"/>
                    </a:lnTo>
                    <a:lnTo>
                      <a:pt x="223" y="345"/>
                    </a:lnTo>
                    <a:lnTo>
                      <a:pt x="304" y="185"/>
                    </a:lnTo>
                    <a:lnTo>
                      <a:pt x="134" y="78"/>
                    </a:lnTo>
                    <a:lnTo>
                      <a:pt x="0" y="26"/>
                    </a:lnTo>
                    <a:lnTo>
                      <a:pt x="54" y="0"/>
                    </a:lnTo>
                    <a:lnTo>
                      <a:pt x="5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39" name="Freeform 163"/>
              <p:cNvSpPr>
                <a:spLocks/>
              </p:cNvSpPr>
              <p:nvPr/>
            </p:nvSpPr>
            <p:spPr bwMode="auto">
              <a:xfrm>
                <a:off x="7997840" y="6499225"/>
                <a:ext cx="65088" cy="58738"/>
              </a:xfrm>
              <a:custGeom>
                <a:avLst/>
                <a:gdLst/>
                <a:ahLst/>
                <a:cxnLst>
                  <a:cxn ang="0">
                    <a:pos x="11" y="0"/>
                  </a:cxn>
                  <a:cxn ang="0">
                    <a:pos x="82" y="50"/>
                  </a:cxn>
                  <a:cxn ang="0">
                    <a:pos x="66" y="74"/>
                  </a:cxn>
                  <a:cxn ang="0">
                    <a:pos x="0" y="40"/>
                  </a:cxn>
                  <a:cxn ang="0">
                    <a:pos x="11" y="0"/>
                  </a:cxn>
                  <a:cxn ang="0">
                    <a:pos x="11" y="0"/>
                  </a:cxn>
                </a:cxnLst>
                <a:rect l="0" t="0" r="r" b="b"/>
                <a:pathLst>
                  <a:path w="82" h="74">
                    <a:moveTo>
                      <a:pt x="11" y="0"/>
                    </a:moveTo>
                    <a:lnTo>
                      <a:pt x="82" y="50"/>
                    </a:lnTo>
                    <a:lnTo>
                      <a:pt x="66" y="74"/>
                    </a:lnTo>
                    <a:lnTo>
                      <a:pt x="0" y="40"/>
                    </a:lnTo>
                    <a:lnTo>
                      <a:pt x="11" y="0"/>
                    </a:lnTo>
                    <a:lnTo>
                      <a:pt x="11"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40" name="Freeform 191"/>
              <p:cNvSpPr>
                <a:spLocks/>
              </p:cNvSpPr>
              <p:nvPr/>
            </p:nvSpPr>
            <p:spPr bwMode="auto">
              <a:xfrm>
                <a:off x="8142302" y="6494463"/>
                <a:ext cx="63500" cy="58738"/>
              </a:xfrm>
              <a:custGeom>
                <a:avLst/>
                <a:gdLst/>
                <a:ahLst/>
                <a:cxnLst>
                  <a:cxn ang="0">
                    <a:pos x="0" y="40"/>
                  </a:cxn>
                  <a:cxn ang="0">
                    <a:pos x="40" y="0"/>
                  </a:cxn>
                  <a:cxn ang="0">
                    <a:pos x="80" y="34"/>
                  </a:cxn>
                  <a:cxn ang="0">
                    <a:pos x="41" y="73"/>
                  </a:cxn>
                  <a:cxn ang="0">
                    <a:pos x="0" y="40"/>
                  </a:cxn>
                  <a:cxn ang="0">
                    <a:pos x="0" y="40"/>
                  </a:cxn>
                </a:cxnLst>
                <a:rect l="0" t="0" r="r" b="b"/>
                <a:pathLst>
                  <a:path w="80" h="73">
                    <a:moveTo>
                      <a:pt x="0" y="40"/>
                    </a:moveTo>
                    <a:lnTo>
                      <a:pt x="40" y="0"/>
                    </a:lnTo>
                    <a:lnTo>
                      <a:pt x="80" y="34"/>
                    </a:lnTo>
                    <a:lnTo>
                      <a:pt x="41" y="73"/>
                    </a:lnTo>
                    <a:lnTo>
                      <a:pt x="0" y="40"/>
                    </a:lnTo>
                    <a:lnTo>
                      <a:pt x="0" y="4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41" name="Freeform 192"/>
              <p:cNvSpPr>
                <a:spLocks/>
              </p:cNvSpPr>
              <p:nvPr/>
            </p:nvSpPr>
            <p:spPr bwMode="auto">
              <a:xfrm>
                <a:off x="8112140" y="6473825"/>
                <a:ext cx="123825" cy="107950"/>
              </a:xfrm>
              <a:custGeom>
                <a:avLst/>
                <a:gdLst/>
                <a:ahLst/>
                <a:cxnLst>
                  <a:cxn ang="0">
                    <a:pos x="73" y="10"/>
                  </a:cxn>
                  <a:cxn ang="0">
                    <a:pos x="18" y="64"/>
                  </a:cxn>
                  <a:cxn ang="0">
                    <a:pos x="77" y="117"/>
                  </a:cxn>
                  <a:cxn ang="0">
                    <a:pos x="126" y="71"/>
                  </a:cxn>
                  <a:cxn ang="0">
                    <a:pos x="141" y="52"/>
                  </a:cxn>
                  <a:cxn ang="0">
                    <a:pos x="155" y="66"/>
                  </a:cxn>
                  <a:cxn ang="0">
                    <a:pos x="121" y="95"/>
                  </a:cxn>
                  <a:cxn ang="0">
                    <a:pos x="77" y="135"/>
                  </a:cxn>
                  <a:cxn ang="0">
                    <a:pos x="44" y="110"/>
                  </a:cxn>
                  <a:cxn ang="0">
                    <a:pos x="0" y="66"/>
                  </a:cxn>
                  <a:cxn ang="0">
                    <a:pos x="26" y="38"/>
                  </a:cxn>
                  <a:cxn ang="0">
                    <a:pos x="71" y="0"/>
                  </a:cxn>
                  <a:cxn ang="0">
                    <a:pos x="79" y="9"/>
                  </a:cxn>
                  <a:cxn ang="0">
                    <a:pos x="73" y="10"/>
                  </a:cxn>
                  <a:cxn ang="0">
                    <a:pos x="73" y="10"/>
                  </a:cxn>
                </a:cxnLst>
                <a:rect l="0" t="0" r="r" b="b"/>
                <a:pathLst>
                  <a:path w="155" h="135">
                    <a:moveTo>
                      <a:pt x="73" y="10"/>
                    </a:moveTo>
                    <a:lnTo>
                      <a:pt x="18" y="64"/>
                    </a:lnTo>
                    <a:lnTo>
                      <a:pt x="77" y="117"/>
                    </a:lnTo>
                    <a:lnTo>
                      <a:pt x="126" y="71"/>
                    </a:lnTo>
                    <a:lnTo>
                      <a:pt x="141" y="52"/>
                    </a:lnTo>
                    <a:lnTo>
                      <a:pt x="155" y="66"/>
                    </a:lnTo>
                    <a:lnTo>
                      <a:pt x="121" y="95"/>
                    </a:lnTo>
                    <a:lnTo>
                      <a:pt x="77" y="135"/>
                    </a:lnTo>
                    <a:lnTo>
                      <a:pt x="44" y="110"/>
                    </a:lnTo>
                    <a:lnTo>
                      <a:pt x="0" y="66"/>
                    </a:lnTo>
                    <a:lnTo>
                      <a:pt x="26" y="38"/>
                    </a:lnTo>
                    <a:lnTo>
                      <a:pt x="71" y="0"/>
                    </a:lnTo>
                    <a:lnTo>
                      <a:pt x="79" y="9"/>
                    </a:lnTo>
                    <a:lnTo>
                      <a:pt x="73" y="10"/>
                    </a:lnTo>
                    <a:lnTo>
                      <a:pt x="73" y="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42" name="Freeform 193"/>
              <p:cNvSpPr>
                <a:spLocks/>
              </p:cNvSpPr>
              <p:nvPr/>
            </p:nvSpPr>
            <p:spPr bwMode="auto">
              <a:xfrm>
                <a:off x="8164527" y="6469063"/>
                <a:ext cx="74613" cy="57150"/>
              </a:xfrm>
              <a:custGeom>
                <a:avLst/>
                <a:gdLst/>
                <a:ahLst/>
                <a:cxnLst>
                  <a:cxn ang="0">
                    <a:pos x="9" y="13"/>
                  </a:cxn>
                  <a:cxn ang="0">
                    <a:pos x="21" y="20"/>
                  </a:cxn>
                  <a:cxn ang="0">
                    <a:pos x="73" y="70"/>
                  </a:cxn>
                  <a:cxn ang="0">
                    <a:pos x="89" y="72"/>
                  </a:cxn>
                  <a:cxn ang="0">
                    <a:pos x="94" y="67"/>
                  </a:cxn>
                  <a:cxn ang="0">
                    <a:pos x="50" y="27"/>
                  </a:cxn>
                  <a:cxn ang="0">
                    <a:pos x="11" y="0"/>
                  </a:cxn>
                  <a:cxn ang="0">
                    <a:pos x="0" y="10"/>
                  </a:cxn>
                  <a:cxn ang="0">
                    <a:pos x="0" y="15"/>
                  </a:cxn>
                  <a:cxn ang="0">
                    <a:pos x="7" y="16"/>
                  </a:cxn>
                  <a:cxn ang="0">
                    <a:pos x="9" y="13"/>
                  </a:cxn>
                  <a:cxn ang="0">
                    <a:pos x="9" y="13"/>
                  </a:cxn>
                </a:cxnLst>
                <a:rect l="0" t="0" r="r" b="b"/>
                <a:pathLst>
                  <a:path w="94" h="72">
                    <a:moveTo>
                      <a:pt x="9" y="13"/>
                    </a:moveTo>
                    <a:lnTo>
                      <a:pt x="21" y="20"/>
                    </a:lnTo>
                    <a:lnTo>
                      <a:pt x="73" y="70"/>
                    </a:lnTo>
                    <a:lnTo>
                      <a:pt x="89" y="72"/>
                    </a:lnTo>
                    <a:lnTo>
                      <a:pt x="94" y="67"/>
                    </a:lnTo>
                    <a:lnTo>
                      <a:pt x="50" y="27"/>
                    </a:lnTo>
                    <a:lnTo>
                      <a:pt x="11" y="0"/>
                    </a:lnTo>
                    <a:lnTo>
                      <a:pt x="0" y="10"/>
                    </a:lnTo>
                    <a:lnTo>
                      <a:pt x="0" y="15"/>
                    </a:lnTo>
                    <a:lnTo>
                      <a:pt x="7" y="16"/>
                    </a:lnTo>
                    <a:lnTo>
                      <a:pt x="9" y="13"/>
                    </a:lnTo>
                    <a:lnTo>
                      <a:pt x="9" y="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43" name="Freeform 194"/>
              <p:cNvSpPr>
                <a:spLocks/>
              </p:cNvSpPr>
              <p:nvPr/>
            </p:nvSpPr>
            <p:spPr bwMode="auto">
              <a:xfrm>
                <a:off x="7359665" y="6223000"/>
                <a:ext cx="50800" cy="44450"/>
              </a:xfrm>
              <a:custGeom>
                <a:avLst/>
                <a:gdLst/>
                <a:ahLst/>
                <a:cxnLst>
                  <a:cxn ang="0">
                    <a:pos x="27" y="0"/>
                  </a:cxn>
                  <a:cxn ang="0">
                    <a:pos x="64" y="26"/>
                  </a:cxn>
                  <a:cxn ang="0">
                    <a:pos x="35" y="56"/>
                  </a:cxn>
                  <a:cxn ang="0">
                    <a:pos x="0" y="30"/>
                  </a:cxn>
                  <a:cxn ang="0">
                    <a:pos x="27" y="0"/>
                  </a:cxn>
                  <a:cxn ang="0">
                    <a:pos x="27" y="0"/>
                  </a:cxn>
                </a:cxnLst>
                <a:rect l="0" t="0" r="r" b="b"/>
                <a:pathLst>
                  <a:path w="64" h="56">
                    <a:moveTo>
                      <a:pt x="27" y="0"/>
                    </a:moveTo>
                    <a:lnTo>
                      <a:pt x="64" y="26"/>
                    </a:lnTo>
                    <a:lnTo>
                      <a:pt x="35" y="56"/>
                    </a:lnTo>
                    <a:lnTo>
                      <a:pt x="0" y="30"/>
                    </a:lnTo>
                    <a:lnTo>
                      <a:pt x="27" y="0"/>
                    </a:lnTo>
                    <a:lnTo>
                      <a:pt x="27"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44" name="Freeform 195"/>
              <p:cNvSpPr>
                <a:spLocks/>
              </p:cNvSpPr>
              <p:nvPr/>
            </p:nvSpPr>
            <p:spPr bwMode="auto">
              <a:xfrm>
                <a:off x="7334265" y="6199188"/>
                <a:ext cx="93663" cy="90488"/>
              </a:xfrm>
              <a:custGeom>
                <a:avLst/>
                <a:gdLst/>
                <a:ahLst/>
                <a:cxnLst>
                  <a:cxn ang="0">
                    <a:pos x="108" y="52"/>
                  </a:cxn>
                  <a:cxn ang="0">
                    <a:pos x="61" y="13"/>
                  </a:cxn>
                  <a:cxn ang="0">
                    <a:pos x="16" y="57"/>
                  </a:cxn>
                  <a:cxn ang="0">
                    <a:pos x="58" y="93"/>
                  </a:cxn>
                  <a:cxn ang="0">
                    <a:pos x="74" y="103"/>
                  </a:cxn>
                  <a:cxn ang="0">
                    <a:pos x="64" y="113"/>
                  </a:cxn>
                  <a:cxn ang="0">
                    <a:pos x="36" y="90"/>
                  </a:cxn>
                  <a:cxn ang="0">
                    <a:pos x="0" y="59"/>
                  </a:cxn>
                  <a:cxn ang="0">
                    <a:pos x="20" y="34"/>
                  </a:cxn>
                  <a:cxn ang="0">
                    <a:pos x="59" y="0"/>
                  </a:cxn>
                  <a:cxn ang="0">
                    <a:pos x="83" y="18"/>
                  </a:cxn>
                  <a:cxn ang="0">
                    <a:pos x="119" y="51"/>
                  </a:cxn>
                  <a:cxn ang="0">
                    <a:pos x="110" y="56"/>
                  </a:cxn>
                  <a:cxn ang="0">
                    <a:pos x="108" y="52"/>
                  </a:cxn>
                  <a:cxn ang="0">
                    <a:pos x="108" y="52"/>
                  </a:cxn>
                </a:cxnLst>
                <a:rect l="0" t="0" r="r" b="b"/>
                <a:pathLst>
                  <a:path w="119" h="113">
                    <a:moveTo>
                      <a:pt x="108" y="52"/>
                    </a:moveTo>
                    <a:lnTo>
                      <a:pt x="61" y="13"/>
                    </a:lnTo>
                    <a:lnTo>
                      <a:pt x="16" y="57"/>
                    </a:lnTo>
                    <a:lnTo>
                      <a:pt x="58" y="93"/>
                    </a:lnTo>
                    <a:lnTo>
                      <a:pt x="74" y="103"/>
                    </a:lnTo>
                    <a:lnTo>
                      <a:pt x="64" y="113"/>
                    </a:lnTo>
                    <a:lnTo>
                      <a:pt x="36" y="90"/>
                    </a:lnTo>
                    <a:lnTo>
                      <a:pt x="0" y="59"/>
                    </a:lnTo>
                    <a:lnTo>
                      <a:pt x="20" y="34"/>
                    </a:lnTo>
                    <a:lnTo>
                      <a:pt x="59" y="0"/>
                    </a:lnTo>
                    <a:lnTo>
                      <a:pt x="83" y="18"/>
                    </a:lnTo>
                    <a:lnTo>
                      <a:pt x="119" y="51"/>
                    </a:lnTo>
                    <a:lnTo>
                      <a:pt x="110" y="56"/>
                    </a:lnTo>
                    <a:lnTo>
                      <a:pt x="108" y="52"/>
                    </a:lnTo>
                    <a:lnTo>
                      <a:pt x="108" y="5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45" name="Freeform 196"/>
              <p:cNvSpPr>
                <a:spLocks/>
              </p:cNvSpPr>
              <p:nvPr/>
            </p:nvSpPr>
            <p:spPr bwMode="auto">
              <a:xfrm>
                <a:off x="7383477" y="6237288"/>
                <a:ext cx="47625" cy="55563"/>
              </a:xfrm>
              <a:custGeom>
                <a:avLst/>
                <a:gdLst/>
                <a:ahLst/>
                <a:cxnLst>
                  <a:cxn ang="0">
                    <a:pos x="50" y="7"/>
                  </a:cxn>
                  <a:cxn ang="0">
                    <a:pos x="43" y="16"/>
                  </a:cxn>
                  <a:cxn ang="0">
                    <a:pos x="2" y="55"/>
                  </a:cxn>
                  <a:cxn ang="0">
                    <a:pos x="0" y="65"/>
                  </a:cxn>
                  <a:cxn ang="0">
                    <a:pos x="5" y="71"/>
                  </a:cxn>
                  <a:cxn ang="0">
                    <a:pos x="38" y="37"/>
                  </a:cxn>
                  <a:cxn ang="0">
                    <a:pos x="61" y="7"/>
                  </a:cxn>
                  <a:cxn ang="0">
                    <a:pos x="52" y="0"/>
                  </a:cxn>
                  <a:cxn ang="0">
                    <a:pos x="48" y="0"/>
                  </a:cxn>
                  <a:cxn ang="0">
                    <a:pos x="46" y="5"/>
                  </a:cxn>
                  <a:cxn ang="0">
                    <a:pos x="50" y="7"/>
                  </a:cxn>
                  <a:cxn ang="0">
                    <a:pos x="50" y="7"/>
                  </a:cxn>
                </a:cxnLst>
                <a:rect l="0" t="0" r="r" b="b"/>
                <a:pathLst>
                  <a:path w="61" h="71">
                    <a:moveTo>
                      <a:pt x="50" y="7"/>
                    </a:moveTo>
                    <a:lnTo>
                      <a:pt x="43" y="16"/>
                    </a:lnTo>
                    <a:lnTo>
                      <a:pt x="2" y="55"/>
                    </a:lnTo>
                    <a:lnTo>
                      <a:pt x="0" y="65"/>
                    </a:lnTo>
                    <a:lnTo>
                      <a:pt x="5" y="71"/>
                    </a:lnTo>
                    <a:lnTo>
                      <a:pt x="38" y="37"/>
                    </a:lnTo>
                    <a:lnTo>
                      <a:pt x="61" y="7"/>
                    </a:lnTo>
                    <a:lnTo>
                      <a:pt x="52" y="0"/>
                    </a:lnTo>
                    <a:lnTo>
                      <a:pt x="48" y="0"/>
                    </a:lnTo>
                    <a:lnTo>
                      <a:pt x="46" y="5"/>
                    </a:lnTo>
                    <a:lnTo>
                      <a:pt x="50" y="7"/>
                    </a:lnTo>
                    <a:lnTo>
                      <a:pt x="50" y="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46" name="Freeform 197"/>
              <p:cNvSpPr>
                <a:spLocks/>
              </p:cNvSpPr>
              <p:nvPr/>
            </p:nvSpPr>
            <p:spPr bwMode="auto">
              <a:xfrm>
                <a:off x="7305690" y="6292850"/>
                <a:ext cx="50800" cy="46038"/>
              </a:xfrm>
              <a:custGeom>
                <a:avLst/>
                <a:gdLst/>
                <a:ahLst/>
                <a:cxnLst>
                  <a:cxn ang="0">
                    <a:pos x="28" y="0"/>
                  </a:cxn>
                  <a:cxn ang="0">
                    <a:pos x="64" y="25"/>
                  </a:cxn>
                  <a:cxn ang="0">
                    <a:pos x="35" y="57"/>
                  </a:cxn>
                  <a:cxn ang="0">
                    <a:pos x="0" y="31"/>
                  </a:cxn>
                  <a:cxn ang="0">
                    <a:pos x="28" y="0"/>
                  </a:cxn>
                  <a:cxn ang="0">
                    <a:pos x="28" y="0"/>
                  </a:cxn>
                </a:cxnLst>
                <a:rect l="0" t="0" r="r" b="b"/>
                <a:pathLst>
                  <a:path w="64" h="57">
                    <a:moveTo>
                      <a:pt x="28" y="0"/>
                    </a:moveTo>
                    <a:lnTo>
                      <a:pt x="64" y="25"/>
                    </a:lnTo>
                    <a:lnTo>
                      <a:pt x="35" y="57"/>
                    </a:lnTo>
                    <a:lnTo>
                      <a:pt x="0" y="31"/>
                    </a:lnTo>
                    <a:lnTo>
                      <a:pt x="28" y="0"/>
                    </a:lnTo>
                    <a:lnTo>
                      <a:pt x="2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47" name="Freeform 198"/>
              <p:cNvSpPr>
                <a:spLocks/>
              </p:cNvSpPr>
              <p:nvPr/>
            </p:nvSpPr>
            <p:spPr bwMode="auto">
              <a:xfrm>
                <a:off x="7280290" y="6270625"/>
                <a:ext cx="95250" cy="88900"/>
              </a:xfrm>
              <a:custGeom>
                <a:avLst/>
                <a:gdLst/>
                <a:ahLst/>
                <a:cxnLst>
                  <a:cxn ang="0">
                    <a:pos x="109" y="49"/>
                  </a:cxn>
                  <a:cxn ang="0">
                    <a:pos x="61" y="14"/>
                  </a:cxn>
                  <a:cxn ang="0">
                    <a:pos x="16" y="61"/>
                  </a:cxn>
                  <a:cxn ang="0">
                    <a:pos x="57" y="93"/>
                  </a:cxn>
                  <a:cxn ang="0">
                    <a:pos x="74" y="102"/>
                  </a:cxn>
                  <a:cxn ang="0">
                    <a:pos x="64" y="113"/>
                  </a:cxn>
                  <a:cxn ang="0">
                    <a:pos x="37" y="91"/>
                  </a:cxn>
                  <a:cxn ang="0">
                    <a:pos x="0" y="62"/>
                  </a:cxn>
                  <a:cxn ang="0">
                    <a:pos x="20" y="37"/>
                  </a:cxn>
                  <a:cxn ang="0">
                    <a:pos x="59" y="0"/>
                  </a:cxn>
                  <a:cxn ang="0">
                    <a:pos x="83" y="18"/>
                  </a:cxn>
                  <a:cxn ang="0">
                    <a:pos x="118" y="48"/>
                  </a:cxn>
                  <a:cxn ang="0">
                    <a:pos x="111" y="54"/>
                  </a:cxn>
                  <a:cxn ang="0">
                    <a:pos x="109" y="49"/>
                  </a:cxn>
                  <a:cxn ang="0">
                    <a:pos x="109" y="49"/>
                  </a:cxn>
                </a:cxnLst>
                <a:rect l="0" t="0" r="r" b="b"/>
                <a:pathLst>
                  <a:path w="118" h="113">
                    <a:moveTo>
                      <a:pt x="109" y="49"/>
                    </a:moveTo>
                    <a:lnTo>
                      <a:pt x="61" y="14"/>
                    </a:lnTo>
                    <a:lnTo>
                      <a:pt x="16" y="61"/>
                    </a:lnTo>
                    <a:lnTo>
                      <a:pt x="57" y="93"/>
                    </a:lnTo>
                    <a:lnTo>
                      <a:pt x="74" y="102"/>
                    </a:lnTo>
                    <a:lnTo>
                      <a:pt x="64" y="113"/>
                    </a:lnTo>
                    <a:lnTo>
                      <a:pt x="37" y="91"/>
                    </a:lnTo>
                    <a:lnTo>
                      <a:pt x="0" y="62"/>
                    </a:lnTo>
                    <a:lnTo>
                      <a:pt x="20" y="37"/>
                    </a:lnTo>
                    <a:lnTo>
                      <a:pt x="59" y="0"/>
                    </a:lnTo>
                    <a:lnTo>
                      <a:pt x="83" y="18"/>
                    </a:lnTo>
                    <a:lnTo>
                      <a:pt x="118" y="48"/>
                    </a:lnTo>
                    <a:lnTo>
                      <a:pt x="111" y="54"/>
                    </a:lnTo>
                    <a:lnTo>
                      <a:pt x="109" y="49"/>
                    </a:lnTo>
                    <a:lnTo>
                      <a:pt x="109" y="4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48" name="Freeform 199"/>
              <p:cNvSpPr>
                <a:spLocks/>
              </p:cNvSpPr>
              <p:nvPr/>
            </p:nvSpPr>
            <p:spPr bwMode="auto">
              <a:xfrm>
                <a:off x="7329502" y="6303963"/>
                <a:ext cx="49213" cy="58738"/>
              </a:xfrm>
              <a:custGeom>
                <a:avLst/>
                <a:gdLst/>
                <a:ahLst/>
                <a:cxnLst>
                  <a:cxn ang="0">
                    <a:pos x="50" y="7"/>
                  </a:cxn>
                  <a:cxn ang="0">
                    <a:pos x="44" y="15"/>
                  </a:cxn>
                  <a:cxn ang="0">
                    <a:pos x="2" y="58"/>
                  </a:cxn>
                  <a:cxn ang="0">
                    <a:pos x="0" y="68"/>
                  </a:cxn>
                  <a:cxn ang="0">
                    <a:pos x="5" y="73"/>
                  </a:cxn>
                  <a:cxn ang="0">
                    <a:pos x="38" y="38"/>
                  </a:cxn>
                  <a:cxn ang="0">
                    <a:pos x="62" y="7"/>
                  </a:cxn>
                  <a:cxn ang="0">
                    <a:pos x="52" y="0"/>
                  </a:cxn>
                  <a:cxn ang="0">
                    <a:pos x="48" y="0"/>
                  </a:cxn>
                  <a:cxn ang="0">
                    <a:pos x="46" y="5"/>
                  </a:cxn>
                  <a:cxn ang="0">
                    <a:pos x="50" y="7"/>
                  </a:cxn>
                  <a:cxn ang="0">
                    <a:pos x="50" y="7"/>
                  </a:cxn>
                </a:cxnLst>
                <a:rect l="0" t="0" r="r" b="b"/>
                <a:pathLst>
                  <a:path w="62" h="73">
                    <a:moveTo>
                      <a:pt x="50" y="7"/>
                    </a:moveTo>
                    <a:lnTo>
                      <a:pt x="44" y="15"/>
                    </a:lnTo>
                    <a:lnTo>
                      <a:pt x="2" y="58"/>
                    </a:lnTo>
                    <a:lnTo>
                      <a:pt x="0" y="68"/>
                    </a:lnTo>
                    <a:lnTo>
                      <a:pt x="5" y="73"/>
                    </a:lnTo>
                    <a:lnTo>
                      <a:pt x="38" y="38"/>
                    </a:lnTo>
                    <a:lnTo>
                      <a:pt x="62" y="7"/>
                    </a:lnTo>
                    <a:lnTo>
                      <a:pt x="52" y="0"/>
                    </a:lnTo>
                    <a:lnTo>
                      <a:pt x="48" y="0"/>
                    </a:lnTo>
                    <a:lnTo>
                      <a:pt x="46" y="5"/>
                    </a:lnTo>
                    <a:lnTo>
                      <a:pt x="50" y="7"/>
                    </a:lnTo>
                    <a:lnTo>
                      <a:pt x="50" y="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49" name="Freeform 200"/>
              <p:cNvSpPr>
                <a:spLocks/>
              </p:cNvSpPr>
              <p:nvPr/>
            </p:nvSpPr>
            <p:spPr bwMode="auto">
              <a:xfrm>
                <a:off x="7691452" y="5691188"/>
                <a:ext cx="68263" cy="63500"/>
              </a:xfrm>
              <a:custGeom>
                <a:avLst/>
                <a:gdLst/>
                <a:ahLst/>
                <a:cxnLst>
                  <a:cxn ang="0">
                    <a:pos x="47" y="0"/>
                  </a:cxn>
                  <a:cxn ang="0">
                    <a:pos x="86" y="50"/>
                  </a:cxn>
                  <a:cxn ang="0">
                    <a:pos x="37" y="81"/>
                  </a:cxn>
                  <a:cxn ang="0">
                    <a:pos x="0" y="30"/>
                  </a:cxn>
                  <a:cxn ang="0">
                    <a:pos x="47" y="0"/>
                  </a:cxn>
                  <a:cxn ang="0">
                    <a:pos x="47" y="0"/>
                  </a:cxn>
                </a:cxnLst>
                <a:rect l="0" t="0" r="r" b="b"/>
                <a:pathLst>
                  <a:path w="86" h="81">
                    <a:moveTo>
                      <a:pt x="47" y="0"/>
                    </a:moveTo>
                    <a:lnTo>
                      <a:pt x="86" y="50"/>
                    </a:lnTo>
                    <a:lnTo>
                      <a:pt x="37" y="81"/>
                    </a:lnTo>
                    <a:lnTo>
                      <a:pt x="0" y="30"/>
                    </a:lnTo>
                    <a:lnTo>
                      <a:pt x="47" y="0"/>
                    </a:lnTo>
                    <a:lnTo>
                      <a:pt x="47"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50" name="Freeform 201"/>
              <p:cNvSpPr>
                <a:spLocks/>
              </p:cNvSpPr>
              <p:nvPr/>
            </p:nvSpPr>
            <p:spPr bwMode="auto">
              <a:xfrm>
                <a:off x="7658115" y="5661025"/>
                <a:ext cx="125413" cy="122238"/>
              </a:xfrm>
              <a:custGeom>
                <a:avLst/>
                <a:gdLst/>
                <a:ahLst/>
                <a:cxnLst>
                  <a:cxn ang="0">
                    <a:pos x="145" y="87"/>
                  </a:cxn>
                  <a:cxn ang="0">
                    <a:pos x="96" y="17"/>
                  </a:cxn>
                  <a:cxn ang="0">
                    <a:pos x="23" y="62"/>
                  </a:cxn>
                  <a:cxn ang="0">
                    <a:pos x="64" y="124"/>
                  </a:cxn>
                  <a:cxn ang="0">
                    <a:pos x="84" y="143"/>
                  </a:cxn>
                  <a:cxn ang="0">
                    <a:pos x="65" y="154"/>
                  </a:cxn>
                  <a:cxn ang="0">
                    <a:pos x="37" y="111"/>
                  </a:cxn>
                  <a:cxn ang="0">
                    <a:pos x="0" y="58"/>
                  </a:cxn>
                  <a:cxn ang="0">
                    <a:pos x="36" y="31"/>
                  </a:cxn>
                  <a:cxn ang="0">
                    <a:pos x="97" y="0"/>
                  </a:cxn>
                  <a:cxn ang="0">
                    <a:pos x="124" y="33"/>
                  </a:cxn>
                  <a:cxn ang="0">
                    <a:pos x="159" y="90"/>
                  </a:cxn>
                  <a:cxn ang="0">
                    <a:pos x="147" y="95"/>
                  </a:cxn>
                  <a:cxn ang="0">
                    <a:pos x="145" y="87"/>
                  </a:cxn>
                  <a:cxn ang="0">
                    <a:pos x="145" y="87"/>
                  </a:cxn>
                </a:cxnLst>
                <a:rect l="0" t="0" r="r" b="b"/>
                <a:pathLst>
                  <a:path w="159" h="154">
                    <a:moveTo>
                      <a:pt x="145" y="87"/>
                    </a:moveTo>
                    <a:lnTo>
                      <a:pt x="96" y="17"/>
                    </a:lnTo>
                    <a:lnTo>
                      <a:pt x="23" y="62"/>
                    </a:lnTo>
                    <a:lnTo>
                      <a:pt x="64" y="124"/>
                    </a:lnTo>
                    <a:lnTo>
                      <a:pt x="84" y="143"/>
                    </a:lnTo>
                    <a:lnTo>
                      <a:pt x="65" y="154"/>
                    </a:lnTo>
                    <a:lnTo>
                      <a:pt x="37" y="111"/>
                    </a:lnTo>
                    <a:lnTo>
                      <a:pt x="0" y="58"/>
                    </a:lnTo>
                    <a:lnTo>
                      <a:pt x="36" y="31"/>
                    </a:lnTo>
                    <a:lnTo>
                      <a:pt x="97" y="0"/>
                    </a:lnTo>
                    <a:lnTo>
                      <a:pt x="124" y="33"/>
                    </a:lnTo>
                    <a:lnTo>
                      <a:pt x="159" y="90"/>
                    </a:lnTo>
                    <a:lnTo>
                      <a:pt x="147" y="95"/>
                    </a:lnTo>
                    <a:lnTo>
                      <a:pt x="145" y="87"/>
                    </a:lnTo>
                    <a:lnTo>
                      <a:pt x="145" y="8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51" name="Freeform 202"/>
              <p:cNvSpPr>
                <a:spLocks/>
              </p:cNvSpPr>
              <p:nvPr/>
            </p:nvSpPr>
            <p:spPr bwMode="auto">
              <a:xfrm>
                <a:off x="7708915" y="5724525"/>
                <a:ext cx="80963" cy="63500"/>
              </a:xfrm>
              <a:custGeom>
                <a:avLst/>
                <a:gdLst/>
                <a:ahLst/>
                <a:cxnLst>
                  <a:cxn ang="0">
                    <a:pos x="86" y="11"/>
                  </a:cxn>
                  <a:cxn ang="0">
                    <a:pos x="74" y="20"/>
                  </a:cxn>
                  <a:cxn ang="0">
                    <a:pos x="6" y="58"/>
                  </a:cxn>
                  <a:cxn ang="0">
                    <a:pos x="0" y="72"/>
                  </a:cxn>
                  <a:cxn ang="0">
                    <a:pos x="5" y="81"/>
                  </a:cxn>
                  <a:cxn ang="0">
                    <a:pos x="60" y="48"/>
                  </a:cxn>
                  <a:cxn ang="0">
                    <a:pos x="101" y="16"/>
                  </a:cxn>
                  <a:cxn ang="0">
                    <a:pos x="91" y="2"/>
                  </a:cxn>
                  <a:cxn ang="0">
                    <a:pos x="86" y="0"/>
                  </a:cxn>
                  <a:cxn ang="0">
                    <a:pos x="81" y="8"/>
                  </a:cxn>
                  <a:cxn ang="0">
                    <a:pos x="86" y="11"/>
                  </a:cxn>
                  <a:cxn ang="0">
                    <a:pos x="86" y="11"/>
                  </a:cxn>
                </a:cxnLst>
                <a:rect l="0" t="0" r="r" b="b"/>
                <a:pathLst>
                  <a:path w="101" h="81">
                    <a:moveTo>
                      <a:pt x="86" y="11"/>
                    </a:moveTo>
                    <a:lnTo>
                      <a:pt x="74" y="20"/>
                    </a:lnTo>
                    <a:lnTo>
                      <a:pt x="6" y="58"/>
                    </a:lnTo>
                    <a:lnTo>
                      <a:pt x="0" y="72"/>
                    </a:lnTo>
                    <a:lnTo>
                      <a:pt x="5" y="81"/>
                    </a:lnTo>
                    <a:lnTo>
                      <a:pt x="60" y="48"/>
                    </a:lnTo>
                    <a:lnTo>
                      <a:pt x="101" y="16"/>
                    </a:lnTo>
                    <a:lnTo>
                      <a:pt x="91" y="2"/>
                    </a:lnTo>
                    <a:lnTo>
                      <a:pt x="86" y="0"/>
                    </a:lnTo>
                    <a:lnTo>
                      <a:pt x="81" y="8"/>
                    </a:lnTo>
                    <a:lnTo>
                      <a:pt x="86" y="11"/>
                    </a:lnTo>
                    <a:lnTo>
                      <a:pt x="86" y="1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52" name="Freeform 203"/>
              <p:cNvSpPr>
                <a:spLocks/>
              </p:cNvSpPr>
              <p:nvPr/>
            </p:nvSpPr>
            <p:spPr bwMode="auto">
              <a:xfrm>
                <a:off x="7748602" y="6069013"/>
                <a:ext cx="50800" cy="53975"/>
              </a:xfrm>
              <a:custGeom>
                <a:avLst/>
                <a:gdLst/>
                <a:ahLst/>
                <a:cxnLst>
                  <a:cxn ang="0">
                    <a:pos x="55" y="0"/>
                  </a:cxn>
                  <a:cxn ang="0">
                    <a:pos x="65" y="62"/>
                  </a:cxn>
                  <a:cxn ang="0">
                    <a:pos x="8" y="67"/>
                  </a:cxn>
                  <a:cxn ang="0">
                    <a:pos x="0" y="5"/>
                  </a:cxn>
                  <a:cxn ang="0">
                    <a:pos x="55" y="0"/>
                  </a:cxn>
                  <a:cxn ang="0">
                    <a:pos x="55" y="0"/>
                  </a:cxn>
                </a:cxnLst>
                <a:rect l="0" t="0" r="r" b="b"/>
                <a:pathLst>
                  <a:path w="65" h="67">
                    <a:moveTo>
                      <a:pt x="55" y="0"/>
                    </a:moveTo>
                    <a:lnTo>
                      <a:pt x="65" y="62"/>
                    </a:lnTo>
                    <a:lnTo>
                      <a:pt x="8" y="67"/>
                    </a:lnTo>
                    <a:lnTo>
                      <a:pt x="0" y="5"/>
                    </a:lnTo>
                    <a:lnTo>
                      <a:pt x="55" y="0"/>
                    </a:lnTo>
                    <a:lnTo>
                      <a:pt x="5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53" name="Freeform 204"/>
              <p:cNvSpPr>
                <a:spLocks/>
              </p:cNvSpPr>
              <p:nvPr/>
            </p:nvSpPr>
            <p:spPr bwMode="auto">
              <a:xfrm>
                <a:off x="7723202" y="6045200"/>
                <a:ext cx="96838" cy="96838"/>
              </a:xfrm>
              <a:custGeom>
                <a:avLst/>
                <a:gdLst/>
                <a:ahLst/>
                <a:cxnLst>
                  <a:cxn ang="0">
                    <a:pos x="112" y="101"/>
                  </a:cxn>
                  <a:cxn ang="0">
                    <a:pos x="103" y="16"/>
                  </a:cxn>
                  <a:cxn ang="0">
                    <a:pos x="17" y="21"/>
                  </a:cxn>
                  <a:cxn ang="0">
                    <a:pos x="23" y="96"/>
                  </a:cxn>
                  <a:cxn ang="0">
                    <a:pos x="29" y="122"/>
                  </a:cxn>
                  <a:cxn ang="0">
                    <a:pos x="8" y="122"/>
                  </a:cxn>
                  <a:cxn ang="0">
                    <a:pos x="6" y="73"/>
                  </a:cxn>
                  <a:cxn ang="0">
                    <a:pos x="0" y="7"/>
                  </a:cxn>
                  <a:cxn ang="0">
                    <a:pos x="45" y="0"/>
                  </a:cxn>
                  <a:cxn ang="0">
                    <a:pos x="113" y="1"/>
                  </a:cxn>
                  <a:cxn ang="0">
                    <a:pos x="119" y="43"/>
                  </a:cxn>
                  <a:cxn ang="0">
                    <a:pos x="122" y="109"/>
                  </a:cxn>
                  <a:cxn ang="0">
                    <a:pos x="109" y="108"/>
                  </a:cxn>
                  <a:cxn ang="0">
                    <a:pos x="112" y="101"/>
                  </a:cxn>
                  <a:cxn ang="0">
                    <a:pos x="112" y="101"/>
                  </a:cxn>
                </a:cxnLst>
                <a:rect l="0" t="0" r="r" b="b"/>
                <a:pathLst>
                  <a:path w="122" h="122">
                    <a:moveTo>
                      <a:pt x="112" y="101"/>
                    </a:moveTo>
                    <a:lnTo>
                      <a:pt x="103" y="16"/>
                    </a:lnTo>
                    <a:lnTo>
                      <a:pt x="17" y="21"/>
                    </a:lnTo>
                    <a:lnTo>
                      <a:pt x="23" y="96"/>
                    </a:lnTo>
                    <a:lnTo>
                      <a:pt x="29" y="122"/>
                    </a:lnTo>
                    <a:lnTo>
                      <a:pt x="8" y="122"/>
                    </a:lnTo>
                    <a:lnTo>
                      <a:pt x="6" y="73"/>
                    </a:lnTo>
                    <a:lnTo>
                      <a:pt x="0" y="7"/>
                    </a:lnTo>
                    <a:lnTo>
                      <a:pt x="45" y="0"/>
                    </a:lnTo>
                    <a:lnTo>
                      <a:pt x="113" y="1"/>
                    </a:lnTo>
                    <a:lnTo>
                      <a:pt x="119" y="43"/>
                    </a:lnTo>
                    <a:lnTo>
                      <a:pt x="122" y="109"/>
                    </a:lnTo>
                    <a:lnTo>
                      <a:pt x="109" y="108"/>
                    </a:lnTo>
                    <a:lnTo>
                      <a:pt x="112" y="101"/>
                    </a:lnTo>
                    <a:lnTo>
                      <a:pt x="112" y="10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54" name="Freeform 205"/>
              <p:cNvSpPr>
                <a:spLocks/>
              </p:cNvSpPr>
              <p:nvPr/>
            </p:nvSpPr>
            <p:spPr bwMode="auto">
              <a:xfrm>
                <a:off x="7729552" y="6121400"/>
                <a:ext cx="92075" cy="26988"/>
              </a:xfrm>
              <a:custGeom>
                <a:avLst/>
                <a:gdLst/>
                <a:ahLst/>
                <a:cxnLst>
                  <a:cxn ang="0">
                    <a:pos x="104" y="10"/>
                  </a:cxn>
                  <a:cxn ang="0">
                    <a:pos x="90" y="13"/>
                  </a:cxn>
                  <a:cxn ang="0">
                    <a:pos x="12" y="15"/>
                  </a:cxn>
                  <a:cxn ang="0">
                    <a:pos x="0" y="24"/>
                  </a:cxn>
                  <a:cxn ang="0">
                    <a:pos x="0" y="35"/>
                  </a:cxn>
                  <a:cxn ang="0">
                    <a:pos x="64" y="29"/>
                  </a:cxn>
                  <a:cxn ang="0">
                    <a:pos x="115" y="21"/>
                  </a:cxn>
                  <a:cxn ang="0">
                    <a:pos x="113" y="5"/>
                  </a:cxn>
                  <a:cxn ang="0">
                    <a:pos x="109" y="0"/>
                  </a:cxn>
                  <a:cxn ang="0">
                    <a:pos x="103" y="6"/>
                  </a:cxn>
                  <a:cxn ang="0">
                    <a:pos x="104" y="10"/>
                  </a:cxn>
                  <a:cxn ang="0">
                    <a:pos x="104" y="10"/>
                  </a:cxn>
                </a:cxnLst>
                <a:rect l="0" t="0" r="r" b="b"/>
                <a:pathLst>
                  <a:path w="115" h="35">
                    <a:moveTo>
                      <a:pt x="104" y="10"/>
                    </a:moveTo>
                    <a:lnTo>
                      <a:pt x="90" y="13"/>
                    </a:lnTo>
                    <a:lnTo>
                      <a:pt x="12" y="15"/>
                    </a:lnTo>
                    <a:lnTo>
                      <a:pt x="0" y="24"/>
                    </a:lnTo>
                    <a:lnTo>
                      <a:pt x="0" y="35"/>
                    </a:lnTo>
                    <a:lnTo>
                      <a:pt x="64" y="29"/>
                    </a:lnTo>
                    <a:lnTo>
                      <a:pt x="115" y="21"/>
                    </a:lnTo>
                    <a:lnTo>
                      <a:pt x="113" y="5"/>
                    </a:lnTo>
                    <a:lnTo>
                      <a:pt x="109" y="0"/>
                    </a:lnTo>
                    <a:lnTo>
                      <a:pt x="103" y="6"/>
                    </a:lnTo>
                    <a:lnTo>
                      <a:pt x="104" y="10"/>
                    </a:lnTo>
                    <a:lnTo>
                      <a:pt x="104" y="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55" name="Freeform 206"/>
              <p:cNvSpPr>
                <a:spLocks/>
              </p:cNvSpPr>
              <p:nvPr/>
            </p:nvSpPr>
            <p:spPr bwMode="auto">
              <a:xfrm>
                <a:off x="7310452" y="6261100"/>
                <a:ext cx="176213" cy="204788"/>
              </a:xfrm>
              <a:custGeom>
                <a:avLst/>
                <a:gdLst/>
                <a:ahLst/>
                <a:cxnLst>
                  <a:cxn ang="0">
                    <a:pos x="0" y="248"/>
                  </a:cxn>
                  <a:cxn ang="0">
                    <a:pos x="149" y="57"/>
                  </a:cxn>
                  <a:cxn ang="0">
                    <a:pos x="198" y="0"/>
                  </a:cxn>
                  <a:cxn ang="0">
                    <a:pos x="221" y="18"/>
                  </a:cxn>
                  <a:cxn ang="0">
                    <a:pos x="104" y="154"/>
                  </a:cxn>
                  <a:cxn ang="0">
                    <a:pos x="13" y="259"/>
                  </a:cxn>
                  <a:cxn ang="0">
                    <a:pos x="0" y="248"/>
                  </a:cxn>
                  <a:cxn ang="0">
                    <a:pos x="0" y="248"/>
                  </a:cxn>
                </a:cxnLst>
                <a:rect l="0" t="0" r="r" b="b"/>
                <a:pathLst>
                  <a:path w="221" h="259">
                    <a:moveTo>
                      <a:pt x="0" y="248"/>
                    </a:moveTo>
                    <a:lnTo>
                      <a:pt x="149" y="57"/>
                    </a:lnTo>
                    <a:lnTo>
                      <a:pt x="198" y="0"/>
                    </a:lnTo>
                    <a:lnTo>
                      <a:pt x="221" y="18"/>
                    </a:lnTo>
                    <a:lnTo>
                      <a:pt x="104" y="154"/>
                    </a:lnTo>
                    <a:lnTo>
                      <a:pt x="13" y="259"/>
                    </a:lnTo>
                    <a:lnTo>
                      <a:pt x="0" y="248"/>
                    </a:lnTo>
                    <a:lnTo>
                      <a:pt x="0" y="24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56" name="Freeform 207"/>
              <p:cNvSpPr>
                <a:spLocks/>
              </p:cNvSpPr>
              <p:nvPr/>
            </p:nvSpPr>
            <p:spPr bwMode="auto">
              <a:xfrm>
                <a:off x="7340615" y="6288088"/>
                <a:ext cx="174625" cy="200025"/>
              </a:xfrm>
              <a:custGeom>
                <a:avLst/>
                <a:gdLst/>
                <a:ahLst/>
                <a:cxnLst>
                  <a:cxn ang="0">
                    <a:pos x="0" y="242"/>
                  </a:cxn>
                  <a:cxn ang="0">
                    <a:pos x="111" y="107"/>
                  </a:cxn>
                  <a:cxn ang="0">
                    <a:pos x="201" y="0"/>
                  </a:cxn>
                  <a:cxn ang="0">
                    <a:pos x="221" y="20"/>
                  </a:cxn>
                  <a:cxn ang="0">
                    <a:pos x="131" y="121"/>
                  </a:cxn>
                  <a:cxn ang="0">
                    <a:pos x="16" y="252"/>
                  </a:cxn>
                  <a:cxn ang="0">
                    <a:pos x="0" y="242"/>
                  </a:cxn>
                  <a:cxn ang="0">
                    <a:pos x="0" y="242"/>
                  </a:cxn>
                </a:cxnLst>
                <a:rect l="0" t="0" r="r" b="b"/>
                <a:pathLst>
                  <a:path w="221" h="252">
                    <a:moveTo>
                      <a:pt x="0" y="242"/>
                    </a:moveTo>
                    <a:lnTo>
                      <a:pt x="111" y="107"/>
                    </a:lnTo>
                    <a:lnTo>
                      <a:pt x="201" y="0"/>
                    </a:lnTo>
                    <a:lnTo>
                      <a:pt x="221" y="20"/>
                    </a:lnTo>
                    <a:lnTo>
                      <a:pt x="131" y="121"/>
                    </a:lnTo>
                    <a:lnTo>
                      <a:pt x="16" y="252"/>
                    </a:lnTo>
                    <a:lnTo>
                      <a:pt x="0" y="242"/>
                    </a:lnTo>
                    <a:lnTo>
                      <a:pt x="0" y="24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57" name="Freeform 208"/>
              <p:cNvSpPr>
                <a:spLocks/>
              </p:cNvSpPr>
              <p:nvPr/>
            </p:nvSpPr>
            <p:spPr bwMode="auto">
              <a:xfrm>
                <a:off x="8101027" y="6550025"/>
                <a:ext cx="187325" cy="185738"/>
              </a:xfrm>
              <a:custGeom>
                <a:avLst/>
                <a:gdLst/>
                <a:ahLst/>
                <a:cxnLst>
                  <a:cxn ang="0">
                    <a:pos x="0" y="222"/>
                  </a:cxn>
                  <a:cxn ang="0">
                    <a:pos x="207" y="0"/>
                  </a:cxn>
                  <a:cxn ang="0">
                    <a:pos x="235" y="23"/>
                  </a:cxn>
                  <a:cxn ang="0">
                    <a:pos x="67" y="187"/>
                  </a:cxn>
                  <a:cxn ang="0">
                    <a:pos x="9" y="232"/>
                  </a:cxn>
                  <a:cxn ang="0">
                    <a:pos x="0" y="222"/>
                  </a:cxn>
                  <a:cxn ang="0">
                    <a:pos x="0" y="222"/>
                  </a:cxn>
                </a:cxnLst>
                <a:rect l="0" t="0" r="r" b="b"/>
                <a:pathLst>
                  <a:path w="235" h="232">
                    <a:moveTo>
                      <a:pt x="0" y="222"/>
                    </a:moveTo>
                    <a:lnTo>
                      <a:pt x="207" y="0"/>
                    </a:lnTo>
                    <a:lnTo>
                      <a:pt x="235" y="23"/>
                    </a:lnTo>
                    <a:lnTo>
                      <a:pt x="67" y="187"/>
                    </a:lnTo>
                    <a:lnTo>
                      <a:pt x="9" y="232"/>
                    </a:lnTo>
                    <a:lnTo>
                      <a:pt x="0" y="222"/>
                    </a:lnTo>
                    <a:lnTo>
                      <a:pt x="0" y="22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58" name="Freeform 209"/>
              <p:cNvSpPr>
                <a:spLocks/>
              </p:cNvSpPr>
              <p:nvPr/>
            </p:nvSpPr>
            <p:spPr bwMode="auto">
              <a:xfrm>
                <a:off x="7545402" y="5595938"/>
                <a:ext cx="161925" cy="214313"/>
              </a:xfrm>
              <a:custGeom>
                <a:avLst/>
                <a:gdLst/>
                <a:ahLst/>
                <a:cxnLst>
                  <a:cxn ang="0">
                    <a:pos x="15" y="0"/>
                  </a:cxn>
                  <a:cxn ang="0">
                    <a:pos x="162" y="191"/>
                  </a:cxn>
                  <a:cxn ang="0">
                    <a:pos x="205" y="253"/>
                  </a:cxn>
                  <a:cxn ang="0">
                    <a:pos x="183" y="270"/>
                  </a:cxn>
                  <a:cxn ang="0">
                    <a:pos x="80" y="124"/>
                  </a:cxn>
                  <a:cxn ang="0">
                    <a:pos x="0" y="10"/>
                  </a:cxn>
                  <a:cxn ang="0">
                    <a:pos x="15" y="0"/>
                  </a:cxn>
                  <a:cxn ang="0">
                    <a:pos x="15" y="0"/>
                  </a:cxn>
                </a:cxnLst>
                <a:rect l="0" t="0" r="r" b="b"/>
                <a:pathLst>
                  <a:path w="205" h="270">
                    <a:moveTo>
                      <a:pt x="15" y="0"/>
                    </a:moveTo>
                    <a:lnTo>
                      <a:pt x="162" y="191"/>
                    </a:lnTo>
                    <a:lnTo>
                      <a:pt x="205" y="253"/>
                    </a:lnTo>
                    <a:lnTo>
                      <a:pt x="183" y="270"/>
                    </a:lnTo>
                    <a:lnTo>
                      <a:pt x="80" y="124"/>
                    </a:lnTo>
                    <a:lnTo>
                      <a:pt x="0" y="10"/>
                    </a:lnTo>
                    <a:lnTo>
                      <a:pt x="15" y="0"/>
                    </a:lnTo>
                    <a:lnTo>
                      <a:pt x="1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59" name="Freeform 210"/>
              <p:cNvSpPr>
                <a:spLocks/>
              </p:cNvSpPr>
              <p:nvPr/>
            </p:nvSpPr>
            <p:spPr bwMode="auto">
              <a:xfrm>
                <a:off x="7518415" y="5618163"/>
                <a:ext cx="155575" cy="214313"/>
              </a:xfrm>
              <a:custGeom>
                <a:avLst/>
                <a:gdLst/>
                <a:ahLst/>
                <a:cxnLst>
                  <a:cxn ang="0">
                    <a:pos x="13" y="0"/>
                  </a:cxn>
                  <a:cxn ang="0">
                    <a:pos x="116" y="141"/>
                  </a:cxn>
                  <a:cxn ang="0">
                    <a:pos x="196" y="254"/>
                  </a:cxn>
                  <a:cxn ang="0">
                    <a:pos x="173" y="270"/>
                  </a:cxn>
                  <a:cxn ang="0">
                    <a:pos x="96" y="156"/>
                  </a:cxn>
                  <a:cxn ang="0">
                    <a:pos x="0" y="12"/>
                  </a:cxn>
                  <a:cxn ang="0">
                    <a:pos x="13" y="0"/>
                  </a:cxn>
                  <a:cxn ang="0">
                    <a:pos x="13" y="0"/>
                  </a:cxn>
                </a:cxnLst>
                <a:rect l="0" t="0" r="r" b="b"/>
                <a:pathLst>
                  <a:path w="196" h="270">
                    <a:moveTo>
                      <a:pt x="13" y="0"/>
                    </a:moveTo>
                    <a:lnTo>
                      <a:pt x="116" y="141"/>
                    </a:lnTo>
                    <a:lnTo>
                      <a:pt x="196" y="254"/>
                    </a:lnTo>
                    <a:lnTo>
                      <a:pt x="173" y="270"/>
                    </a:lnTo>
                    <a:lnTo>
                      <a:pt x="96" y="156"/>
                    </a:lnTo>
                    <a:lnTo>
                      <a:pt x="0" y="12"/>
                    </a:lnTo>
                    <a:lnTo>
                      <a:pt x="13" y="0"/>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60" name="Freeform 211"/>
              <p:cNvSpPr>
                <a:spLocks/>
              </p:cNvSpPr>
              <p:nvPr/>
            </p:nvSpPr>
            <p:spPr bwMode="auto">
              <a:xfrm>
                <a:off x="8043877" y="6565900"/>
                <a:ext cx="130175" cy="115888"/>
              </a:xfrm>
              <a:custGeom>
                <a:avLst/>
                <a:gdLst/>
                <a:ahLst/>
                <a:cxnLst>
                  <a:cxn ang="0">
                    <a:pos x="18" y="143"/>
                  </a:cxn>
                  <a:cxn ang="0">
                    <a:pos x="18" y="136"/>
                  </a:cxn>
                  <a:cxn ang="0">
                    <a:pos x="20" y="126"/>
                  </a:cxn>
                  <a:cxn ang="0">
                    <a:pos x="25" y="119"/>
                  </a:cxn>
                  <a:cxn ang="0">
                    <a:pos x="30" y="116"/>
                  </a:cxn>
                  <a:cxn ang="0">
                    <a:pos x="39" y="115"/>
                  </a:cxn>
                  <a:cxn ang="0">
                    <a:pos x="47" y="113"/>
                  </a:cxn>
                  <a:cxn ang="0">
                    <a:pos x="57" y="110"/>
                  </a:cxn>
                  <a:cxn ang="0">
                    <a:pos x="67" y="106"/>
                  </a:cxn>
                  <a:cxn ang="0">
                    <a:pos x="77" y="101"/>
                  </a:cxn>
                  <a:cxn ang="0">
                    <a:pos x="85" y="96"/>
                  </a:cxn>
                  <a:cxn ang="0">
                    <a:pos x="91" y="88"/>
                  </a:cxn>
                  <a:cxn ang="0">
                    <a:pos x="95" y="81"/>
                  </a:cxn>
                  <a:cxn ang="0">
                    <a:pos x="96" y="74"/>
                  </a:cxn>
                  <a:cxn ang="0">
                    <a:pos x="98" y="66"/>
                  </a:cxn>
                  <a:cxn ang="0">
                    <a:pos x="104" y="54"/>
                  </a:cxn>
                  <a:cxn ang="0">
                    <a:pos x="113" y="45"/>
                  </a:cxn>
                  <a:cxn ang="0">
                    <a:pos x="120" y="41"/>
                  </a:cxn>
                  <a:cxn ang="0">
                    <a:pos x="127" y="37"/>
                  </a:cxn>
                  <a:cxn ang="0">
                    <a:pos x="136" y="34"/>
                  </a:cxn>
                  <a:cxn ang="0">
                    <a:pos x="146" y="31"/>
                  </a:cxn>
                  <a:cxn ang="0">
                    <a:pos x="155" y="24"/>
                  </a:cxn>
                  <a:cxn ang="0">
                    <a:pos x="161" y="16"/>
                  </a:cxn>
                  <a:cxn ang="0">
                    <a:pos x="165" y="12"/>
                  </a:cxn>
                  <a:cxn ang="0">
                    <a:pos x="148" y="0"/>
                  </a:cxn>
                  <a:cxn ang="0">
                    <a:pos x="149" y="2"/>
                  </a:cxn>
                  <a:cxn ang="0">
                    <a:pos x="147" y="7"/>
                  </a:cxn>
                  <a:cxn ang="0">
                    <a:pos x="140" y="17"/>
                  </a:cxn>
                  <a:cxn ang="0">
                    <a:pos x="128" y="23"/>
                  </a:cxn>
                  <a:cxn ang="0">
                    <a:pos x="118" y="26"/>
                  </a:cxn>
                  <a:cxn ang="0">
                    <a:pos x="107" y="29"/>
                  </a:cxn>
                  <a:cxn ang="0">
                    <a:pos x="96" y="37"/>
                  </a:cxn>
                  <a:cxn ang="0">
                    <a:pos x="87" y="46"/>
                  </a:cxn>
                  <a:cxn ang="0">
                    <a:pos x="83" y="59"/>
                  </a:cxn>
                  <a:cxn ang="0">
                    <a:pos x="80" y="73"/>
                  </a:cxn>
                  <a:cxn ang="0">
                    <a:pos x="77" y="85"/>
                  </a:cxn>
                  <a:cxn ang="0">
                    <a:pos x="66" y="93"/>
                  </a:cxn>
                  <a:cxn ang="0">
                    <a:pos x="59" y="94"/>
                  </a:cxn>
                  <a:cxn ang="0">
                    <a:pos x="52" y="96"/>
                  </a:cxn>
                  <a:cxn ang="0">
                    <a:pos x="42" y="97"/>
                  </a:cxn>
                  <a:cxn ang="0">
                    <a:pos x="33" y="99"/>
                  </a:cxn>
                  <a:cxn ang="0">
                    <a:pos x="25" y="101"/>
                  </a:cxn>
                  <a:cxn ang="0">
                    <a:pos x="18" y="106"/>
                  </a:cxn>
                  <a:cxn ang="0">
                    <a:pos x="8" y="114"/>
                  </a:cxn>
                  <a:cxn ang="0">
                    <a:pos x="2" y="124"/>
                  </a:cxn>
                  <a:cxn ang="0">
                    <a:pos x="0" y="132"/>
                  </a:cxn>
                  <a:cxn ang="0">
                    <a:pos x="0" y="135"/>
                  </a:cxn>
                  <a:cxn ang="0">
                    <a:pos x="19" y="145"/>
                  </a:cxn>
                </a:cxnLst>
                <a:rect l="0" t="0" r="r" b="b"/>
                <a:pathLst>
                  <a:path w="166" h="145">
                    <a:moveTo>
                      <a:pt x="19" y="145"/>
                    </a:moveTo>
                    <a:lnTo>
                      <a:pt x="18" y="143"/>
                    </a:lnTo>
                    <a:lnTo>
                      <a:pt x="18" y="140"/>
                    </a:lnTo>
                    <a:lnTo>
                      <a:pt x="18" y="136"/>
                    </a:lnTo>
                    <a:lnTo>
                      <a:pt x="19" y="132"/>
                    </a:lnTo>
                    <a:lnTo>
                      <a:pt x="20" y="126"/>
                    </a:lnTo>
                    <a:lnTo>
                      <a:pt x="23" y="121"/>
                    </a:lnTo>
                    <a:lnTo>
                      <a:pt x="25" y="119"/>
                    </a:lnTo>
                    <a:lnTo>
                      <a:pt x="27" y="118"/>
                    </a:lnTo>
                    <a:lnTo>
                      <a:pt x="30" y="116"/>
                    </a:lnTo>
                    <a:lnTo>
                      <a:pt x="34" y="116"/>
                    </a:lnTo>
                    <a:lnTo>
                      <a:pt x="39" y="115"/>
                    </a:lnTo>
                    <a:lnTo>
                      <a:pt x="43" y="114"/>
                    </a:lnTo>
                    <a:lnTo>
                      <a:pt x="47" y="113"/>
                    </a:lnTo>
                    <a:lnTo>
                      <a:pt x="52" y="112"/>
                    </a:lnTo>
                    <a:lnTo>
                      <a:pt x="57" y="110"/>
                    </a:lnTo>
                    <a:lnTo>
                      <a:pt x="62" y="108"/>
                    </a:lnTo>
                    <a:lnTo>
                      <a:pt x="67" y="106"/>
                    </a:lnTo>
                    <a:lnTo>
                      <a:pt x="73" y="104"/>
                    </a:lnTo>
                    <a:lnTo>
                      <a:pt x="77" y="101"/>
                    </a:lnTo>
                    <a:lnTo>
                      <a:pt x="81" y="99"/>
                    </a:lnTo>
                    <a:lnTo>
                      <a:pt x="85" y="96"/>
                    </a:lnTo>
                    <a:lnTo>
                      <a:pt x="89" y="93"/>
                    </a:lnTo>
                    <a:lnTo>
                      <a:pt x="91" y="88"/>
                    </a:lnTo>
                    <a:lnTo>
                      <a:pt x="94" y="85"/>
                    </a:lnTo>
                    <a:lnTo>
                      <a:pt x="95" y="81"/>
                    </a:lnTo>
                    <a:lnTo>
                      <a:pt x="96" y="78"/>
                    </a:lnTo>
                    <a:lnTo>
                      <a:pt x="96" y="74"/>
                    </a:lnTo>
                    <a:lnTo>
                      <a:pt x="97" y="69"/>
                    </a:lnTo>
                    <a:lnTo>
                      <a:pt x="98" y="66"/>
                    </a:lnTo>
                    <a:lnTo>
                      <a:pt x="101" y="62"/>
                    </a:lnTo>
                    <a:lnTo>
                      <a:pt x="104" y="54"/>
                    </a:lnTo>
                    <a:lnTo>
                      <a:pt x="111" y="49"/>
                    </a:lnTo>
                    <a:lnTo>
                      <a:pt x="113" y="45"/>
                    </a:lnTo>
                    <a:lnTo>
                      <a:pt x="116" y="43"/>
                    </a:lnTo>
                    <a:lnTo>
                      <a:pt x="120" y="41"/>
                    </a:lnTo>
                    <a:lnTo>
                      <a:pt x="123" y="39"/>
                    </a:lnTo>
                    <a:lnTo>
                      <a:pt x="127" y="37"/>
                    </a:lnTo>
                    <a:lnTo>
                      <a:pt x="132" y="35"/>
                    </a:lnTo>
                    <a:lnTo>
                      <a:pt x="136" y="34"/>
                    </a:lnTo>
                    <a:lnTo>
                      <a:pt x="140" y="34"/>
                    </a:lnTo>
                    <a:lnTo>
                      <a:pt x="146" y="31"/>
                    </a:lnTo>
                    <a:lnTo>
                      <a:pt x="152" y="27"/>
                    </a:lnTo>
                    <a:lnTo>
                      <a:pt x="155" y="24"/>
                    </a:lnTo>
                    <a:lnTo>
                      <a:pt x="160" y="20"/>
                    </a:lnTo>
                    <a:lnTo>
                      <a:pt x="161" y="16"/>
                    </a:lnTo>
                    <a:lnTo>
                      <a:pt x="164" y="14"/>
                    </a:lnTo>
                    <a:lnTo>
                      <a:pt x="165" y="12"/>
                    </a:lnTo>
                    <a:lnTo>
                      <a:pt x="166" y="12"/>
                    </a:lnTo>
                    <a:lnTo>
                      <a:pt x="148" y="0"/>
                    </a:lnTo>
                    <a:lnTo>
                      <a:pt x="148" y="0"/>
                    </a:lnTo>
                    <a:lnTo>
                      <a:pt x="149" y="2"/>
                    </a:lnTo>
                    <a:lnTo>
                      <a:pt x="148" y="5"/>
                    </a:lnTo>
                    <a:lnTo>
                      <a:pt x="147" y="7"/>
                    </a:lnTo>
                    <a:lnTo>
                      <a:pt x="144" y="12"/>
                    </a:lnTo>
                    <a:lnTo>
                      <a:pt x="140" y="17"/>
                    </a:lnTo>
                    <a:lnTo>
                      <a:pt x="133" y="20"/>
                    </a:lnTo>
                    <a:lnTo>
                      <a:pt x="128" y="23"/>
                    </a:lnTo>
                    <a:lnTo>
                      <a:pt x="123" y="24"/>
                    </a:lnTo>
                    <a:lnTo>
                      <a:pt x="118" y="26"/>
                    </a:lnTo>
                    <a:lnTo>
                      <a:pt x="112" y="27"/>
                    </a:lnTo>
                    <a:lnTo>
                      <a:pt x="107" y="29"/>
                    </a:lnTo>
                    <a:lnTo>
                      <a:pt x="102" y="32"/>
                    </a:lnTo>
                    <a:lnTo>
                      <a:pt x="96" y="37"/>
                    </a:lnTo>
                    <a:lnTo>
                      <a:pt x="91" y="41"/>
                    </a:lnTo>
                    <a:lnTo>
                      <a:pt x="87" y="46"/>
                    </a:lnTo>
                    <a:lnTo>
                      <a:pt x="84" y="53"/>
                    </a:lnTo>
                    <a:lnTo>
                      <a:pt x="83" y="59"/>
                    </a:lnTo>
                    <a:lnTo>
                      <a:pt x="81" y="67"/>
                    </a:lnTo>
                    <a:lnTo>
                      <a:pt x="80" y="73"/>
                    </a:lnTo>
                    <a:lnTo>
                      <a:pt x="79" y="79"/>
                    </a:lnTo>
                    <a:lnTo>
                      <a:pt x="77" y="85"/>
                    </a:lnTo>
                    <a:lnTo>
                      <a:pt x="73" y="89"/>
                    </a:lnTo>
                    <a:lnTo>
                      <a:pt x="66" y="93"/>
                    </a:lnTo>
                    <a:lnTo>
                      <a:pt x="63" y="94"/>
                    </a:lnTo>
                    <a:lnTo>
                      <a:pt x="59" y="94"/>
                    </a:lnTo>
                    <a:lnTo>
                      <a:pt x="55" y="95"/>
                    </a:lnTo>
                    <a:lnTo>
                      <a:pt x="52" y="96"/>
                    </a:lnTo>
                    <a:lnTo>
                      <a:pt x="47" y="96"/>
                    </a:lnTo>
                    <a:lnTo>
                      <a:pt x="42" y="97"/>
                    </a:lnTo>
                    <a:lnTo>
                      <a:pt x="38" y="98"/>
                    </a:lnTo>
                    <a:lnTo>
                      <a:pt x="33" y="99"/>
                    </a:lnTo>
                    <a:lnTo>
                      <a:pt x="29" y="100"/>
                    </a:lnTo>
                    <a:lnTo>
                      <a:pt x="25" y="101"/>
                    </a:lnTo>
                    <a:lnTo>
                      <a:pt x="21" y="104"/>
                    </a:lnTo>
                    <a:lnTo>
                      <a:pt x="18" y="106"/>
                    </a:lnTo>
                    <a:lnTo>
                      <a:pt x="12" y="109"/>
                    </a:lnTo>
                    <a:lnTo>
                      <a:pt x="8" y="114"/>
                    </a:lnTo>
                    <a:lnTo>
                      <a:pt x="3" y="118"/>
                    </a:lnTo>
                    <a:lnTo>
                      <a:pt x="2" y="124"/>
                    </a:lnTo>
                    <a:lnTo>
                      <a:pt x="0" y="128"/>
                    </a:lnTo>
                    <a:lnTo>
                      <a:pt x="0" y="132"/>
                    </a:lnTo>
                    <a:lnTo>
                      <a:pt x="0" y="134"/>
                    </a:lnTo>
                    <a:lnTo>
                      <a:pt x="0" y="135"/>
                    </a:lnTo>
                    <a:lnTo>
                      <a:pt x="19" y="145"/>
                    </a:lnTo>
                    <a:lnTo>
                      <a:pt x="19" y="14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61" name="Freeform 212"/>
              <p:cNvSpPr>
                <a:spLocks/>
              </p:cNvSpPr>
              <p:nvPr/>
            </p:nvSpPr>
            <p:spPr bwMode="auto">
              <a:xfrm>
                <a:off x="8008952" y="6535738"/>
                <a:ext cx="133350" cy="114300"/>
              </a:xfrm>
              <a:custGeom>
                <a:avLst/>
                <a:gdLst/>
                <a:ahLst/>
                <a:cxnLst>
                  <a:cxn ang="0">
                    <a:pos x="19" y="144"/>
                  </a:cxn>
                  <a:cxn ang="0">
                    <a:pos x="19" y="137"/>
                  </a:cxn>
                  <a:cxn ang="0">
                    <a:pos x="20" y="126"/>
                  </a:cxn>
                  <a:cxn ang="0">
                    <a:pos x="25" y="120"/>
                  </a:cxn>
                  <a:cxn ang="0">
                    <a:pos x="31" y="117"/>
                  </a:cxn>
                  <a:cxn ang="0">
                    <a:pos x="39" y="116"/>
                  </a:cxn>
                  <a:cxn ang="0">
                    <a:pos x="49" y="113"/>
                  </a:cxn>
                  <a:cxn ang="0">
                    <a:pos x="59" y="110"/>
                  </a:cxn>
                  <a:cxn ang="0">
                    <a:pos x="69" y="107"/>
                  </a:cxn>
                  <a:cxn ang="0">
                    <a:pos x="77" y="102"/>
                  </a:cxn>
                  <a:cxn ang="0">
                    <a:pos x="86" y="96"/>
                  </a:cxn>
                  <a:cxn ang="0">
                    <a:pos x="92" y="89"/>
                  </a:cxn>
                  <a:cxn ang="0">
                    <a:pos x="96" y="82"/>
                  </a:cxn>
                  <a:cxn ang="0">
                    <a:pos x="97" y="74"/>
                  </a:cxn>
                  <a:cxn ang="0">
                    <a:pos x="99" y="65"/>
                  </a:cxn>
                  <a:cxn ang="0">
                    <a:pos x="104" y="55"/>
                  </a:cxn>
                  <a:cxn ang="0">
                    <a:pos x="114" y="46"/>
                  </a:cxn>
                  <a:cxn ang="0">
                    <a:pos x="121" y="41"/>
                  </a:cxn>
                  <a:cxn ang="0">
                    <a:pos x="128" y="36"/>
                  </a:cxn>
                  <a:cxn ang="0">
                    <a:pos x="136" y="33"/>
                  </a:cxn>
                  <a:cxn ang="0">
                    <a:pos x="148" y="30"/>
                  </a:cxn>
                  <a:cxn ang="0">
                    <a:pos x="157" y="24"/>
                  </a:cxn>
                  <a:cxn ang="0">
                    <a:pos x="163" y="17"/>
                  </a:cxn>
                  <a:cxn ang="0">
                    <a:pos x="165" y="13"/>
                  </a:cxn>
                  <a:cxn ang="0">
                    <a:pos x="148" y="0"/>
                  </a:cxn>
                  <a:cxn ang="0">
                    <a:pos x="150" y="2"/>
                  </a:cxn>
                  <a:cxn ang="0">
                    <a:pos x="148" y="7"/>
                  </a:cxn>
                  <a:cxn ang="0">
                    <a:pos x="140" y="17"/>
                  </a:cxn>
                  <a:cxn ang="0">
                    <a:pos x="129" y="24"/>
                  </a:cxn>
                  <a:cxn ang="0">
                    <a:pos x="119" y="27"/>
                  </a:cxn>
                  <a:cxn ang="0">
                    <a:pos x="107" y="29"/>
                  </a:cxn>
                  <a:cxn ang="0">
                    <a:pos x="97" y="36"/>
                  </a:cxn>
                  <a:cxn ang="0">
                    <a:pos x="88" y="47"/>
                  </a:cxn>
                  <a:cxn ang="0">
                    <a:pos x="84" y="60"/>
                  </a:cxn>
                  <a:cxn ang="0">
                    <a:pos x="81" y="74"/>
                  </a:cxn>
                  <a:cxn ang="0">
                    <a:pos x="77" y="86"/>
                  </a:cxn>
                  <a:cxn ang="0">
                    <a:pos x="68" y="93"/>
                  </a:cxn>
                  <a:cxn ang="0">
                    <a:pos x="60" y="94"/>
                  </a:cxn>
                  <a:cxn ang="0">
                    <a:pos x="52" y="96"/>
                  </a:cxn>
                  <a:cxn ang="0">
                    <a:pos x="42" y="97"/>
                  </a:cxn>
                  <a:cxn ang="0">
                    <a:pos x="34" y="98"/>
                  </a:cxn>
                  <a:cxn ang="0">
                    <a:pos x="25" y="102"/>
                  </a:cxn>
                  <a:cxn ang="0">
                    <a:pos x="19" y="106"/>
                  </a:cxn>
                  <a:cxn ang="0">
                    <a:pos x="7" y="114"/>
                  </a:cxn>
                  <a:cxn ang="0">
                    <a:pos x="3" y="124"/>
                  </a:cxn>
                  <a:cxn ang="0">
                    <a:pos x="0" y="133"/>
                  </a:cxn>
                  <a:cxn ang="0">
                    <a:pos x="0" y="136"/>
                  </a:cxn>
                  <a:cxn ang="0">
                    <a:pos x="20" y="146"/>
                  </a:cxn>
                </a:cxnLst>
                <a:rect l="0" t="0" r="r" b="b"/>
                <a:pathLst>
                  <a:path w="166" h="146">
                    <a:moveTo>
                      <a:pt x="20" y="146"/>
                    </a:moveTo>
                    <a:lnTo>
                      <a:pt x="19" y="144"/>
                    </a:lnTo>
                    <a:lnTo>
                      <a:pt x="19" y="141"/>
                    </a:lnTo>
                    <a:lnTo>
                      <a:pt x="19" y="137"/>
                    </a:lnTo>
                    <a:lnTo>
                      <a:pt x="20" y="133"/>
                    </a:lnTo>
                    <a:lnTo>
                      <a:pt x="20" y="126"/>
                    </a:lnTo>
                    <a:lnTo>
                      <a:pt x="24" y="122"/>
                    </a:lnTo>
                    <a:lnTo>
                      <a:pt x="25" y="120"/>
                    </a:lnTo>
                    <a:lnTo>
                      <a:pt x="28" y="119"/>
                    </a:lnTo>
                    <a:lnTo>
                      <a:pt x="31" y="117"/>
                    </a:lnTo>
                    <a:lnTo>
                      <a:pt x="35" y="117"/>
                    </a:lnTo>
                    <a:lnTo>
                      <a:pt x="39" y="116"/>
                    </a:lnTo>
                    <a:lnTo>
                      <a:pt x="43" y="114"/>
                    </a:lnTo>
                    <a:lnTo>
                      <a:pt x="49" y="113"/>
                    </a:lnTo>
                    <a:lnTo>
                      <a:pt x="54" y="112"/>
                    </a:lnTo>
                    <a:lnTo>
                      <a:pt x="59" y="110"/>
                    </a:lnTo>
                    <a:lnTo>
                      <a:pt x="64" y="109"/>
                    </a:lnTo>
                    <a:lnTo>
                      <a:pt x="69" y="107"/>
                    </a:lnTo>
                    <a:lnTo>
                      <a:pt x="74" y="105"/>
                    </a:lnTo>
                    <a:lnTo>
                      <a:pt x="77" y="102"/>
                    </a:lnTo>
                    <a:lnTo>
                      <a:pt x="82" y="98"/>
                    </a:lnTo>
                    <a:lnTo>
                      <a:pt x="86" y="96"/>
                    </a:lnTo>
                    <a:lnTo>
                      <a:pt x="90" y="93"/>
                    </a:lnTo>
                    <a:lnTo>
                      <a:pt x="92" y="89"/>
                    </a:lnTo>
                    <a:lnTo>
                      <a:pt x="94" y="86"/>
                    </a:lnTo>
                    <a:lnTo>
                      <a:pt x="96" y="82"/>
                    </a:lnTo>
                    <a:lnTo>
                      <a:pt x="97" y="79"/>
                    </a:lnTo>
                    <a:lnTo>
                      <a:pt x="97" y="74"/>
                    </a:lnTo>
                    <a:lnTo>
                      <a:pt x="98" y="69"/>
                    </a:lnTo>
                    <a:lnTo>
                      <a:pt x="99" y="65"/>
                    </a:lnTo>
                    <a:lnTo>
                      <a:pt x="101" y="62"/>
                    </a:lnTo>
                    <a:lnTo>
                      <a:pt x="104" y="55"/>
                    </a:lnTo>
                    <a:lnTo>
                      <a:pt x="112" y="49"/>
                    </a:lnTo>
                    <a:lnTo>
                      <a:pt x="114" y="46"/>
                    </a:lnTo>
                    <a:lnTo>
                      <a:pt x="118" y="43"/>
                    </a:lnTo>
                    <a:lnTo>
                      <a:pt x="121" y="41"/>
                    </a:lnTo>
                    <a:lnTo>
                      <a:pt x="125" y="40"/>
                    </a:lnTo>
                    <a:lnTo>
                      <a:pt x="128" y="36"/>
                    </a:lnTo>
                    <a:lnTo>
                      <a:pt x="133" y="34"/>
                    </a:lnTo>
                    <a:lnTo>
                      <a:pt x="136" y="33"/>
                    </a:lnTo>
                    <a:lnTo>
                      <a:pt x="140" y="33"/>
                    </a:lnTo>
                    <a:lnTo>
                      <a:pt x="148" y="30"/>
                    </a:lnTo>
                    <a:lnTo>
                      <a:pt x="153" y="27"/>
                    </a:lnTo>
                    <a:lnTo>
                      <a:pt x="157" y="24"/>
                    </a:lnTo>
                    <a:lnTo>
                      <a:pt x="161" y="21"/>
                    </a:lnTo>
                    <a:lnTo>
                      <a:pt x="163" y="17"/>
                    </a:lnTo>
                    <a:lnTo>
                      <a:pt x="165" y="15"/>
                    </a:lnTo>
                    <a:lnTo>
                      <a:pt x="165" y="13"/>
                    </a:lnTo>
                    <a:lnTo>
                      <a:pt x="166" y="13"/>
                    </a:lnTo>
                    <a:lnTo>
                      <a:pt x="148" y="0"/>
                    </a:lnTo>
                    <a:lnTo>
                      <a:pt x="149" y="0"/>
                    </a:lnTo>
                    <a:lnTo>
                      <a:pt x="150" y="2"/>
                    </a:lnTo>
                    <a:lnTo>
                      <a:pt x="149" y="4"/>
                    </a:lnTo>
                    <a:lnTo>
                      <a:pt x="148" y="7"/>
                    </a:lnTo>
                    <a:lnTo>
                      <a:pt x="146" y="13"/>
                    </a:lnTo>
                    <a:lnTo>
                      <a:pt x="140" y="17"/>
                    </a:lnTo>
                    <a:lnTo>
                      <a:pt x="134" y="21"/>
                    </a:lnTo>
                    <a:lnTo>
                      <a:pt x="129" y="24"/>
                    </a:lnTo>
                    <a:lnTo>
                      <a:pt x="123" y="25"/>
                    </a:lnTo>
                    <a:lnTo>
                      <a:pt x="119" y="27"/>
                    </a:lnTo>
                    <a:lnTo>
                      <a:pt x="113" y="28"/>
                    </a:lnTo>
                    <a:lnTo>
                      <a:pt x="107" y="29"/>
                    </a:lnTo>
                    <a:lnTo>
                      <a:pt x="102" y="32"/>
                    </a:lnTo>
                    <a:lnTo>
                      <a:pt x="97" y="36"/>
                    </a:lnTo>
                    <a:lnTo>
                      <a:pt x="92" y="42"/>
                    </a:lnTo>
                    <a:lnTo>
                      <a:pt x="88" y="47"/>
                    </a:lnTo>
                    <a:lnTo>
                      <a:pt x="85" y="54"/>
                    </a:lnTo>
                    <a:lnTo>
                      <a:pt x="84" y="60"/>
                    </a:lnTo>
                    <a:lnTo>
                      <a:pt x="82" y="66"/>
                    </a:lnTo>
                    <a:lnTo>
                      <a:pt x="81" y="74"/>
                    </a:lnTo>
                    <a:lnTo>
                      <a:pt x="78" y="79"/>
                    </a:lnTo>
                    <a:lnTo>
                      <a:pt x="77" y="86"/>
                    </a:lnTo>
                    <a:lnTo>
                      <a:pt x="74" y="90"/>
                    </a:lnTo>
                    <a:lnTo>
                      <a:pt x="68" y="93"/>
                    </a:lnTo>
                    <a:lnTo>
                      <a:pt x="64" y="93"/>
                    </a:lnTo>
                    <a:lnTo>
                      <a:pt x="60" y="94"/>
                    </a:lnTo>
                    <a:lnTo>
                      <a:pt x="56" y="95"/>
                    </a:lnTo>
                    <a:lnTo>
                      <a:pt x="52" y="96"/>
                    </a:lnTo>
                    <a:lnTo>
                      <a:pt x="48" y="96"/>
                    </a:lnTo>
                    <a:lnTo>
                      <a:pt x="42" y="97"/>
                    </a:lnTo>
                    <a:lnTo>
                      <a:pt x="38" y="98"/>
                    </a:lnTo>
                    <a:lnTo>
                      <a:pt x="34" y="98"/>
                    </a:lnTo>
                    <a:lnTo>
                      <a:pt x="30" y="99"/>
                    </a:lnTo>
                    <a:lnTo>
                      <a:pt x="25" y="102"/>
                    </a:lnTo>
                    <a:lnTo>
                      <a:pt x="22" y="104"/>
                    </a:lnTo>
                    <a:lnTo>
                      <a:pt x="19" y="106"/>
                    </a:lnTo>
                    <a:lnTo>
                      <a:pt x="12" y="109"/>
                    </a:lnTo>
                    <a:lnTo>
                      <a:pt x="7" y="114"/>
                    </a:lnTo>
                    <a:lnTo>
                      <a:pt x="4" y="119"/>
                    </a:lnTo>
                    <a:lnTo>
                      <a:pt x="3" y="124"/>
                    </a:lnTo>
                    <a:lnTo>
                      <a:pt x="0" y="128"/>
                    </a:lnTo>
                    <a:lnTo>
                      <a:pt x="0" y="133"/>
                    </a:lnTo>
                    <a:lnTo>
                      <a:pt x="0" y="135"/>
                    </a:lnTo>
                    <a:lnTo>
                      <a:pt x="0" y="136"/>
                    </a:lnTo>
                    <a:lnTo>
                      <a:pt x="20" y="146"/>
                    </a:lnTo>
                    <a:lnTo>
                      <a:pt x="20" y="1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62" name="Freeform 213"/>
              <p:cNvSpPr>
                <a:spLocks/>
              </p:cNvSpPr>
              <p:nvPr/>
            </p:nvSpPr>
            <p:spPr bwMode="auto">
              <a:xfrm>
                <a:off x="7724790" y="5911850"/>
                <a:ext cx="31750" cy="144463"/>
              </a:xfrm>
              <a:custGeom>
                <a:avLst/>
                <a:gdLst/>
                <a:ahLst/>
                <a:cxnLst>
                  <a:cxn ang="0">
                    <a:pos x="10" y="7"/>
                  </a:cxn>
                  <a:cxn ang="0">
                    <a:pos x="16" y="14"/>
                  </a:cxn>
                  <a:cxn ang="0">
                    <a:pos x="20" y="23"/>
                  </a:cxn>
                  <a:cxn ang="0">
                    <a:pos x="18" y="34"/>
                  </a:cxn>
                  <a:cxn ang="0">
                    <a:pos x="13" y="39"/>
                  </a:cxn>
                  <a:cxn ang="0">
                    <a:pos x="9" y="47"/>
                  </a:cxn>
                  <a:cxn ang="0">
                    <a:pos x="5" y="57"/>
                  </a:cxn>
                  <a:cxn ang="0">
                    <a:pos x="3" y="66"/>
                  </a:cxn>
                  <a:cxn ang="0">
                    <a:pos x="1" y="74"/>
                  </a:cxn>
                  <a:cxn ang="0">
                    <a:pos x="1" y="83"/>
                  </a:cxn>
                  <a:cxn ang="0">
                    <a:pos x="8" y="96"/>
                  </a:cxn>
                  <a:cxn ang="0">
                    <a:pos x="16" y="108"/>
                  </a:cxn>
                  <a:cxn ang="0">
                    <a:pos x="21" y="123"/>
                  </a:cxn>
                  <a:cxn ang="0">
                    <a:pos x="19" y="137"/>
                  </a:cxn>
                  <a:cxn ang="0">
                    <a:pos x="14" y="151"/>
                  </a:cxn>
                  <a:cxn ang="0">
                    <a:pos x="10" y="162"/>
                  </a:cxn>
                  <a:cxn ang="0">
                    <a:pos x="11" y="171"/>
                  </a:cxn>
                  <a:cxn ang="0">
                    <a:pos x="14" y="181"/>
                  </a:cxn>
                  <a:cxn ang="0">
                    <a:pos x="34" y="177"/>
                  </a:cxn>
                  <a:cxn ang="0">
                    <a:pos x="28" y="174"/>
                  </a:cxn>
                  <a:cxn ang="0">
                    <a:pos x="26" y="166"/>
                  </a:cxn>
                  <a:cxn ang="0">
                    <a:pos x="25" y="154"/>
                  </a:cxn>
                  <a:cxn ang="0">
                    <a:pos x="29" y="145"/>
                  </a:cxn>
                  <a:cxn ang="0">
                    <a:pos x="35" y="136"/>
                  </a:cxn>
                  <a:cxn ang="0">
                    <a:pos x="39" y="127"/>
                  </a:cxn>
                  <a:cxn ang="0">
                    <a:pos x="39" y="116"/>
                  </a:cxn>
                  <a:cxn ang="0">
                    <a:pos x="34" y="103"/>
                  </a:cxn>
                  <a:cxn ang="0">
                    <a:pos x="25" y="94"/>
                  </a:cxn>
                  <a:cxn ang="0">
                    <a:pos x="17" y="84"/>
                  </a:cxn>
                  <a:cxn ang="0">
                    <a:pos x="13" y="74"/>
                  </a:cxn>
                  <a:cxn ang="0">
                    <a:pos x="17" y="62"/>
                  </a:cxn>
                  <a:cxn ang="0">
                    <a:pos x="25" y="50"/>
                  </a:cxn>
                  <a:cxn ang="0">
                    <a:pos x="35" y="37"/>
                  </a:cxn>
                  <a:cxn ang="0">
                    <a:pos x="38" y="23"/>
                  </a:cxn>
                  <a:cxn ang="0">
                    <a:pos x="35" y="12"/>
                  </a:cxn>
                  <a:cxn ang="0">
                    <a:pos x="29" y="4"/>
                  </a:cxn>
                  <a:cxn ang="0">
                    <a:pos x="25" y="0"/>
                  </a:cxn>
                  <a:cxn ang="0">
                    <a:pos x="7" y="6"/>
                  </a:cxn>
                </a:cxnLst>
                <a:rect l="0" t="0" r="r" b="b"/>
                <a:pathLst>
                  <a:path w="40" h="181">
                    <a:moveTo>
                      <a:pt x="7" y="6"/>
                    </a:moveTo>
                    <a:lnTo>
                      <a:pt x="10" y="7"/>
                    </a:lnTo>
                    <a:lnTo>
                      <a:pt x="13" y="9"/>
                    </a:lnTo>
                    <a:lnTo>
                      <a:pt x="16" y="14"/>
                    </a:lnTo>
                    <a:lnTo>
                      <a:pt x="18" y="18"/>
                    </a:lnTo>
                    <a:lnTo>
                      <a:pt x="20" y="23"/>
                    </a:lnTo>
                    <a:lnTo>
                      <a:pt x="20" y="27"/>
                    </a:lnTo>
                    <a:lnTo>
                      <a:pt x="18" y="34"/>
                    </a:lnTo>
                    <a:lnTo>
                      <a:pt x="15" y="36"/>
                    </a:lnTo>
                    <a:lnTo>
                      <a:pt x="13" y="39"/>
                    </a:lnTo>
                    <a:lnTo>
                      <a:pt x="11" y="43"/>
                    </a:lnTo>
                    <a:lnTo>
                      <a:pt x="9" y="47"/>
                    </a:lnTo>
                    <a:lnTo>
                      <a:pt x="7" y="52"/>
                    </a:lnTo>
                    <a:lnTo>
                      <a:pt x="5" y="57"/>
                    </a:lnTo>
                    <a:lnTo>
                      <a:pt x="4" y="61"/>
                    </a:lnTo>
                    <a:lnTo>
                      <a:pt x="3" y="66"/>
                    </a:lnTo>
                    <a:lnTo>
                      <a:pt x="1" y="69"/>
                    </a:lnTo>
                    <a:lnTo>
                      <a:pt x="1" y="74"/>
                    </a:lnTo>
                    <a:lnTo>
                      <a:pt x="0" y="78"/>
                    </a:lnTo>
                    <a:lnTo>
                      <a:pt x="1" y="83"/>
                    </a:lnTo>
                    <a:lnTo>
                      <a:pt x="3" y="90"/>
                    </a:lnTo>
                    <a:lnTo>
                      <a:pt x="8" y="96"/>
                    </a:lnTo>
                    <a:lnTo>
                      <a:pt x="12" y="101"/>
                    </a:lnTo>
                    <a:lnTo>
                      <a:pt x="16" y="108"/>
                    </a:lnTo>
                    <a:lnTo>
                      <a:pt x="18" y="115"/>
                    </a:lnTo>
                    <a:lnTo>
                      <a:pt x="21" y="123"/>
                    </a:lnTo>
                    <a:lnTo>
                      <a:pt x="20" y="130"/>
                    </a:lnTo>
                    <a:lnTo>
                      <a:pt x="19" y="137"/>
                    </a:lnTo>
                    <a:lnTo>
                      <a:pt x="16" y="144"/>
                    </a:lnTo>
                    <a:lnTo>
                      <a:pt x="14" y="151"/>
                    </a:lnTo>
                    <a:lnTo>
                      <a:pt x="11" y="156"/>
                    </a:lnTo>
                    <a:lnTo>
                      <a:pt x="10" y="162"/>
                    </a:lnTo>
                    <a:lnTo>
                      <a:pt x="9" y="166"/>
                    </a:lnTo>
                    <a:lnTo>
                      <a:pt x="11" y="171"/>
                    </a:lnTo>
                    <a:lnTo>
                      <a:pt x="12" y="178"/>
                    </a:lnTo>
                    <a:lnTo>
                      <a:pt x="14" y="181"/>
                    </a:lnTo>
                    <a:lnTo>
                      <a:pt x="36" y="177"/>
                    </a:lnTo>
                    <a:lnTo>
                      <a:pt x="34" y="177"/>
                    </a:lnTo>
                    <a:lnTo>
                      <a:pt x="31" y="176"/>
                    </a:lnTo>
                    <a:lnTo>
                      <a:pt x="28" y="174"/>
                    </a:lnTo>
                    <a:lnTo>
                      <a:pt x="27" y="170"/>
                    </a:lnTo>
                    <a:lnTo>
                      <a:pt x="26" y="166"/>
                    </a:lnTo>
                    <a:lnTo>
                      <a:pt x="26" y="161"/>
                    </a:lnTo>
                    <a:lnTo>
                      <a:pt x="25" y="154"/>
                    </a:lnTo>
                    <a:lnTo>
                      <a:pt x="27" y="149"/>
                    </a:lnTo>
                    <a:lnTo>
                      <a:pt x="29" y="145"/>
                    </a:lnTo>
                    <a:lnTo>
                      <a:pt x="33" y="140"/>
                    </a:lnTo>
                    <a:lnTo>
                      <a:pt x="35" y="136"/>
                    </a:lnTo>
                    <a:lnTo>
                      <a:pt x="37" y="132"/>
                    </a:lnTo>
                    <a:lnTo>
                      <a:pt x="39" y="127"/>
                    </a:lnTo>
                    <a:lnTo>
                      <a:pt x="40" y="122"/>
                    </a:lnTo>
                    <a:lnTo>
                      <a:pt x="39" y="116"/>
                    </a:lnTo>
                    <a:lnTo>
                      <a:pt x="37" y="108"/>
                    </a:lnTo>
                    <a:lnTo>
                      <a:pt x="34" y="103"/>
                    </a:lnTo>
                    <a:lnTo>
                      <a:pt x="29" y="99"/>
                    </a:lnTo>
                    <a:lnTo>
                      <a:pt x="25" y="94"/>
                    </a:lnTo>
                    <a:lnTo>
                      <a:pt x="21" y="89"/>
                    </a:lnTo>
                    <a:lnTo>
                      <a:pt x="17" y="84"/>
                    </a:lnTo>
                    <a:lnTo>
                      <a:pt x="15" y="80"/>
                    </a:lnTo>
                    <a:lnTo>
                      <a:pt x="13" y="74"/>
                    </a:lnTo>
                    <a:lnTo>
                      <a:pt x="14" y="69"/>
                    </a:lnTo>
                    <a:lnTo>
                      <a:pt x="17" y="62"/>
                    </a:lnTo>
                    <a:lnTo>
                      <a:pt x="21" y="57"/>
                    </a:lnTo>
                    <a:lnTo>
                      <a:pt x="25" y="50"/>
                    </a:lnTo>
                    <a:lnTo>
                      <a:pt x="31" y="43"/>
                    </a:lnTo>
                    <a:lnTo>
                      <a:pt x="35" y="37"/>
                    </a:lnTo>
                    <a:lnTo>
                      <a:pt x="38" y="30"/>
                    </a:lnTo>
                    <a:lnTo>
                      <a:pt x="38" y="23"/>
                    </a:lnTo>
                    <a:lnTo>
                      <a:pt x="37" y="18"/>
                    </a:lnTo>
                    <a:lnTo>
                      <a:pt x="35" y="12"/>
                    </a:lnTo>
                    <a:lnTo>
                      <a:pt x="33" y="8"/>
                    </a:lnTo>
                    <a:lnTo>
                      <a:pt x="29" y="4"/>
                    </a:lnTo>
                    <a:lnTo>
                      <a:pt x="28" y="2"/>
                    </a:lnTo>
                    <a:lnTo>
                      <a:pt x="25" y="0"/>
                    </a:lnTo>
                    <a:lnTo>
                      <a:pt x="25" y="0"/>
                    </a:lnTo>
                    <a:lnTo>
                      <a:pt x="7" y="6"/>
                    </a:lnTo>
                    <a:lnTo>
                      <a:pt x="7" y="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63" name="Freeform 214"/>
              <p:cNvSpPr>
                <a:spLocks/>
              </p:cNvSpPr>
              <p:nvPr/>
            </p:nvSpPr>
            <p:spPr bwMode="auto">
              <a:xfrm>
                <a:off x="7770827" y="5910263"/>
                <a:ext cx="31750" cy="142875"/>
              </a:xfrm>
              <a:custGeom>
                <a:avLst/>
                <a:gdLst/>
                <a:ahLst/>
                <a:cxnLst>
                  <a:cxn ang="0">
                    <a:pos x="10" y="7"/>
                  </a:cxn>
                  <a:cxn ang="0">
                    <a:pos x="17" y="14"/>
                  </a:cxn>
                  <a:cxn ang="0">
                    <a:pos x="21" y="23"/>
                  </a:cxn>
                  <a:cxn ang="0">
                    <a:pos x="19" y="34"/>
                  </a:cxn>
                  <a:cxn ang="0">
                    <a:pos x="14" y="39"/>
                  </a:cxn>
                  <a:cxn ang="0">
                    <a:pos x="10" y="47"/>
                  </a:cxn>
                  <a:cxn ang="0">
                    <a:pos x="4" y="56"/>
                  </a:cxn>
                  <a:cxn ang="0">
                    <a:pos x="2" y="65"/>
                  </a:cxn>
                  <a:cxn ang="0">
                    <a:pos x="0" y="73"/>
                  </a:cxn>
                  <a:cxn ang="0">
                    <a:pos x="1" y="83"/>
                  </a:cxn>
                  <a:cxn ang="0">
                    <a:pos x="9" y="96"/>
                  </a:cxn>
                  <a:cxn ang="0">
                    <a:pos x="17" y="108"/>
                  </a:cxn>
                  <a:cxn ang="0">
                    <a:pos x="21" y="123"/>
                  </a:cxn>
                  <a:cxn ang="0">
                    <a:pos x="19" y="137"/>
                  </a:cxn>
                  <a:cxn ang="0">
                    <a:pos x="15" y="151"/>
                  </a:cxn>
                  <a:cxn ang="0">
                    <a:pos x="11" y="162"/>
                  </a:cxn>
                  <a:cxn ang="0">
                    <a:pos x="12" y="171"/>
                  </a:cxn>
                  <a:cxn ang="0">
                    <a:pos x="15" y="180"/>
                  </a:cxn>
                  <a:cxn ang="0">
                    <a:pos x="34" y="176"/>
                  </a:cxn>
                  <a:cxn ang="0">
                    <a:pos x="29" y="172"/>
                  </a:cxn>
                  <a:cxn ang="0">
                    <a:pos x="27" y="166"/>
                  </a:cxn>
                  <a:cxn ang="0">
                    <a:pos x="26" y="154"/>
                  </a:cxn>
                  <a:cxn ang="0">
                    <a:pos x="29" y="145"/>
                  </a:cxn>
                  <a:cxn ang="0">
                    <a:pos x="34" y="136"/>
                  </a:cxn>
                  <a:cxn ang="0">
                    <a:pos x="39" y="126"/>
                  </a:cxn>
                  <a:cxn ang="0">
                    <a:pos x="39" y="115"/>
                  </a:cxn>
                  <a:cxn ang="0">
                    <a:pos x="33" y="103"/>
                  </a:cxn>
                  <a:cxn ang="0">
                    <a:pos x="26" y="93"/>
                  </a:cxn>
                  <a:cxn ang="0">
                    <a:pos x="17" y="84"/>
                  </a:cxn>
                  <a:cxn ang="0">
                    <a:pos x="14" y="73"/>
                  </a:cxn>
                  <a:cxn ang="0">
                    <a:pos x="18" y="62"/>
                  </a:cxn>
                  <a:cxn ang="0">
                    <a:pos x="27" y="49"/>
                  </a:cxn>
                  <a:cxn ang="0">
                    <a:pos x="35" y="36"/>
                  </a:cxn>
                  <a:cxn ang="0">
                    <a:pos x="39" y="23"/>
                  </a:cxn>
                  <a:cxn ang="0">
                    <a:pos x="35" y="11"/>
                  </a:cxn>
                  <a:cxn ang="0">
                    <a:pos x="30" y="4"/>
                  </a:cxn>
                  <a:cxn ang="0">
                    <a:pos x="27" y="0"/>
                  </a:cxn>
                  <a:cxn ang="0">
                    <a:pos x="7" y="6"/>
                  </a:cxn>
                </a:cxnLst>
                <a:rect l="0" t="0" r="r" b="b"/>
                <a:pathLst>
                  <a:path w="41" h="180">
                    <a:moveTo>
                      <a:pt x="7" y="6"/>
                    </a:moveTo>
                    <a:lnTo>
                      <a:pt x="10" y="7"/>
                    </a:lnTo>
                    <a:lnTo>
                      <a:pt x="13" y="9"/>
                    </a:lnTo>
                    <a:lnTo>
                      <a:pt x="17" y="14"/>
                    </a:lnTo>
                    <a:lnTo>
                      <a:pt x="19" y="17"/>
                    </a:lnTo>
                    <a:lnTo>
                      <a:pt x="21" y="23"/>
                    </a:lnTo>
                    <a:lnTo>
                      <a:pt x="21" y="27"/>
                    </a:lnTo>
                    <a:lnTo>
                      <a:pt x="19" y="34"/>
                    </a:lnTo>
                    <a:lnTo>
                      <a:pt x="16" y="36"/>
                    </a:lnTo>
                    <a:lnTo>
                      <a:pt x="14" y="39"/>
                    </a:lnTo>
                    <a:lnTo>
                      <a:pt x="12" y="43"/>
                    </a:lnTo>
                    <a:lnTo>
                      <a:pt x="10" y="47"/>
                    </a:lnTo>
                    <a:lnTo>
                      <a:pt x="7" y="52"/>
                    </a:lnTo>
                    <a:lnTo>
                      <a:pt x="4" y="56"/>
                    </a:lnTo>
                    <a:lnTo>
                      <a:pt x="3" y="60"/>
                    </a:lnTo>
                    <a:lnTo>
                      <a:pt x="2" y="65"/>
                    </a:lnTo>
                    <a:lnTo>
                      <a:pt x="1" y="69"/>
                    </a:lnTo>
                    <a:lnTo>
                      <a:pt x="0" y="73"/>
                    </a:lnTo>
                    <a:lnTo>
                      <a:pt x="0" y="78"/>
                    </a:lnTo>
                    <a:lnTo>
                      <a:pt x="1" y="83"/>
                    </a:lnTo>
                    <a:lnTo>
                      <a:pt x="3" y="90"/>
                    </a:lnTo>
                    <a:lnTo>
                      <a:pt x="9" y="96"/>
                    </a:lnTo>
                    <a:lnTo>
                      <a:pt x="13" y="101"/>
                    </a:lnTo>
                    <a:lnTo>
                      <a:pt x="17" y="108"/>
                    </a:lnTo>
                    <a:lnTo>
                      <a:pt x="19" y="115"/>
                    </a:lnTo>
                    <a:lnTo>
                      <a:pt x="21" y="123"/>
                    </a:lnTo>
                    <a:lnTo>
                      <a:pt x="20" y="130"/>
                    </a:lnTo>
                    <a:lnTo>
                      <a:pt x="19" y="137"/>
                    </a:lnTo>
                    <a:lnTo>
                      <a:pt x="17" y="144"/>
                    </a:lnTo>
                    <a:lnTo>
                      <a:pt x="15" y="151"/>
                    </a:lnTo>
                    <a:lnTo>
                      <a:pt x="12" y="156"/>
                    </a:lnTo>
                    <a:lnTo>
                      <a:pt x="11" y="162"/>
                    </a:lnTo>
                    <a:lnTo>
                      <a:pt x="10" y="166"/>
                    </a:lnTo>
                    <a:lnTo>
                      <a:pt x="12" y="171"/>
                    </a:lnTo>
                    <a:lnTo>
                      <a:pt x="13" y="178"/>
                    </a:lnTo>
                    <a:lnTo>
                      <a:pt x="15" y="180"/>
                    </a:lnTo>
                    <a:lnTo>
                      <a:pt x="35" y="177"/>
                    </a:lnTo>
                    <a:lnTo>
                      <a:pt x="34" y="176"/>
                    </a:lnTo>
                    <a:lnTo>
                      <a:pt x="31" y="176"/>
                    </a:lnTo>
                    <a:lnTo>
                      <a:pt x="29" y="172"/>
                    </a:lnTo>
                    <a:lnTo>
                      <a:pt x="28" y="170"/>
                    </a:lnTo>
                    <a:lnTo>
                      <a:pt x="27" y="166"/>
                    </a:lnTo>
                    <a:lnTo>
                      <a:pt x="27" y="161"/>
                    </a:lnTo>
                    <a:lnTo>
                      <a:pt x="26" y="154"/>
                    </a:lnTo>
                    <a:lnTo>
                      <a:pt x="28" y="149"/>
                    </a:lnTo>
                    <a:lnTo>
                      <a:pt x="29" y="145"/>
                    </a:lnTo>
                    <a:lnTo>
                      <a:pt x="32" y="140"/>
                    </a:lnTo>
                    <a:lnTo>
                      <a:pt x="34" y="136"/>
                    </a:lnTo>
                    <a:lnTo>
                      <a:pt x="38" y="132"/>
                    </a:lnTo>
                    <a:lnTo>
                      <a:pt x="39" y="126"/>
                    </a:lnTo>
                    <a:lnTo>
                      <a:pt x="41" y="121"/>
                    </a:lnTo>
                    <a:lnTo>
                      <a:pt x="39" y="115"/>
                    </a:lnTo>
                    <a:lnTo>
                      <a:pt x="37" y="108"/>
                    </a:lnTo>
                    <a:lnTo>
                      <a:pt x="33" y="103"/>
                    </a:lnTo>
                    <a:lnTo>
                      <a:pt x="30" y="98"/>
                    </a:lnTo>
                    <a:lnTo>
                      <a:pt x="26" y="93"/>
                    </a:lnTo>
                    <a:lnTo>
                      <a:pt x="22" y="88"/>
                    </a:lnTo>
                    <a:lnTo>
                      <a:pt x="17" y="84"/>
                    </a:lnTo>
                    <a:lnTo>
                      <a:pt x="15" y="78"/>
                    </a:lnTo>
                    <a:lnTo>
                      <a:pt x="14" y="73"/>
                    </a:lnTo>
                    <a:lnTo>
                      <a:pt x="15" y="68"/>
                    </a:lnTo>
                    <a:lnTo>
                      <a:pt x="18" y="62"/>
                    </a:lnTo>
                    <a:lnTo>
                      <a:pt x="22" y="57"/>
                    </a:lnTo>
                    <a:lnTo>
                      <a:pt x="27" y="49"/>
                    </a:lnTo>
                    <a:lnTo>
                      <a:pt x="31" y="43"/>
                    </a:lnTo>
                    <a:lnTo>
                      <a:pt x="35" y="36"/>
                    </a:lnTo>
                    <a:lnTo>
                      <a:pt x="39" y="30"/>
                    </a:lnTo>
                    <a:lnTo>
                      <a:pt x="39" y="23"/>
                    </a:lnTo>
                    <a:lnTo>
                      <a:pt x="38" y="16"/>
                    </a:lnTo>
                    <a:lnTo>
                      <a:pt x="35" y="11"/>
                    </a:lnTo>
                    <a:lnTo>
                      <a:pt x="33" y="8"/>
                    </a:lnTo>
                    <a:lnTo>
                      <a:pt x="30" y="4"/>
                    </a:lnTo>
                    <a:lnTo>
                      <a:pt x="29" y="2"/>
                    </a:lnTo>
                    <a:lnTo>
                      <a:pt x="27" y="0"/>
                    </a:lnTo>
                    <a:lnTo>
                      <a:pt x="27" y="0"/>
                    </a:lnTo>
                    <a:lnTo>
                      <a:pt x="7" y="6"/>
                    </a:lnTo>
                    <a:lnTo>
                      <a:pt x="7" y="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64" name="Freeform 215"/>
              <p:cNvSpPr>
                <a:spLocks/>
              </p:cNvSpPr>
              <p:nvPr/>
            </p:nvSpPr>
            <p:spPr bwMode="auto">
              <a:xfrm>
                <a:off x="7137415" y="5576888"/>
                <a:ext cx="206375" cy="71438"/>
              </a:xfrm>
              <a:custGeom>
                <a:avLst/>
                <a:gdLst/>
                <a:ahLst/>
                <a:cxnLst>
                  <a:cxn ang="0">
                    <a:pos x="3" y="40"/>
                  </a:cxn>
                  <a:cxn ang="0">
                    <a:pos x="10" y="32"/>
                  </a:cxn>
                  <a:cxn ang="0">
                    <a:pos x="24" y="26"/>
                  </a:cxn>
                  <a:cxn ang="0">
                    <a:pos x="34" y="25"/>
                  </a:cxn>
                  <a:cxn ang="0">
                    <a:pos x="41" y="29"/>
                  </a:cxn>
                  <a:cxn ang="0">
                    <a:pos x="48" y="37"/>
                  </a:cxn>
                  <a:cxn ang="0">
                    <a:pos x="58" y="46"/>
                  </a:cxn>
                  <a:cxn ang="0">
                    <a:pos x="68" y="54"/>
                  </a:cxn>
                  <a:cxn ang="0">
                    <a:pos x="80" y="61"/>
                  </a:cxn>
                  <a:cxn ang="0">
                    <a:pos x="92" y="68"/>
                  </a:cxn>
                  <a:cxn ang="0">
                    <a:pos x="104" y="72"/>
                  </a:cxn>
                  <a:cxn ang="0">
                    <a:pos x="117" y="73"/>
                  </a:cxn>
                  <a:cxn ang="0">
                    <a:pos x="127" y="71"/>
                  </a:cxn>
                  <a:cxn ang="0">
                    <a:pos x="137" y="64"/>
                  </a:cxn>
                  <a:cxn ang="0">
                    <a:pos x="148" y="59"/>
                  </a:cxn>
                  <a:cxn ang="0">
                    <a:pos x="159" y="57"/>
                  </a:cxn>
                  <a:cxn ang="0">
                    <a:pos x="170" y="57"/>
                  </a:cxn>
                  <a:cxn ang="0">
                    <a:pos x="181" y="59"/>
                  </a:cxn>
                  <a:cxn ang="0">
                    <a:pos x="191" y="63"/>
                  </a:cxn>
                  <a:cxn ang="0">
                    <a:pos x="201" y="68"/>
                  </a:cxn>
                  <a:cxn ang="0">
                    <a:pos x="211" y="74"/>
                  </a:cxn>
                  <a:cxn ang="0">
                    <a:pos x="218" y="80"/>
                  </a:cxn>
                  <a:cxn ang="0">
                    <a:pos x="225" y="84"/>
                  </a:cxn>
                  <a:cxn ang="0">
                    <a:pos x="236" y="89"/>
                  </a:cxn>
                  <a:cxn ang="0">
                    <a:pos x="249" y="89"/>
                  </a:cxn>
                  <a:cxn ang="0">
                    <a:pos x="256" y="88"/>
                  </a:cxn>
                  <a:cxn ang="0">
                    <a:pos x="259" y="57"/>
                  </a:cxn>
                  <a:cxn ang="0">
                    <a:pos x="256" y="61"/>
                  </a:cxn>
                  <a:cxn ang="0">
                    <a:pos x="248" y="64"/>
                  </a:cxn>
                  <a:cxn ang="0">
                    <a:pos x="242" y="64"/>
                  </a:cxn>
                  <a:cxn ang="0">
                    <a:pos x="233" y="64"/>
                  </a:cxn>
                  <a:cxn ang="0">
                    <a:pos x="224" y="60"/>
                  </a:cxn>
                  <a:cxn ang="0">
                    <a:pos x="217" y="57"/>
                  </a:cxn>
                  <a:cxn ang="0">
                    <a:pos x="205" y="48"/>
                  </a:cxn>
                  <a:cxn ang="0">
                    <a:pos x="196" y="39"/>
                  </a:cxn>
                  <a:cxn ang="0">
                    <a:pos x="188" y="34"/>
                  </a:cxn>
                  <a:cxn ang="0">
                    <a:pos x="181" y="32"/>
                  </a:cxn>
                  <a:cxn ang="0">
                    <a:pos x="171" y="29"/>
                  </a:cxn>
                  <a:cxn ang="0">
                    <a:pos x="162" y="31"/>
                  </a:cxn>
                  <a:cxn ang="0">
                    <a:pos x="153" y="33"/>
                  </a:cxn>
                  <a:cxn ang="0">
                    <a:pos x="144" y="38"/>
                  </a:cxn>
                  <a:cxn ang="0">
                    <a:pos x="135" y="42"/>
                  </a:cxn>
                  <a:cxn ang="0">
                    <a:pos x="127" y="46"/>
                  </a:cxn>
                  <a:cxn ang="0">
                    <a:pos x="119" y="50"/>
                  </a:cxn>
                  <a:cxn ang="0">
                    <a:pos x="111" y="53"/>
                  </a:cxn>
                  <a:cxn ang="0">
                    <a:pos x="103" y="52"/>
                  </a:cxn>
                  <a:cxn ang="0">
                    <a:pos x="96" y="50"/>
                  </a:cxn>
                  <a:cxn ang="0">
                    <a:pos x="88" y="43"/>
                  </a:cxn>
                  <a:cxn ang="0">
                    <a:pos x="80" y="34"/>
                  </a:cxn>
                  <a:cxn ang="0">
                    <a:pos x="73" y="25"/>
                  </a:cxn>
                  <a:cxn ang="0">
                    <a:pos x="65" y="17"/>
                  </a:cxn>
                  <a:cxn ang="0">
                    <a:pos x="56" y="10"/>
                  </a:cxn>
                  <a:cxn ang="0">
                    <a:pos x="47" y="4"/>
                  </a:cxn>
                  <a:cxn ang="0">
                    <a:pos x="38" y="1"/>
                  </a:cxn>
                  <a:cxn ang="0">
                    <a:pos x="29" y="0"/>
                  </a:cxn>
                  <a:cxn ang="0">
                    <a:pos x="21" y="1"/>
                  </a:cxn>
                  <a:cxn ang="0">
                    <a:pos x="13" y="3"/>
                  </a:cxn>
                  <a:cxn ang="0">
                    <a:pos x="4" y="8"/>
                  </a:cxn>
                  <a:cxn ang="0">
                    <a:pos x="0" y="11"/>
                  </a:cxn>
                  <a:cxn ang="0">
                    <a:pos x="2" y="41"/>
                  </a:cxn>
                </a:cxnLst>
                <a:rect l="0" t="0" r="r" b="b"/>
                <a:pathLst>
                  <a:path w="259" h="89">
                    <a:moveTo>
                      <a:pt x="2" y="41"/>
                    </a:moveTo>
                    <a:lnTo>
                      <a:pt x="3" y="40"/>
                    </a:lnTo>
                    <a:lnTo>
                      <a:pt x="6" y="37"/>
                    </a:lnTo>
                    <a:lnTo>
                      <a:pt x="10" y="32"/>
                    </a:lnTo>
                    <a:lnTo>
                      <a:pt x="16" y="29"/>
                    </a:lnTo>
                    <a:lnTo>
                      <a:pt x="24" y="26"/>
                    </a:lnTo>
                    <a:lnTo>
                      <a:pt x="31" y="25"/>
                    </a:lnTo>
                    <a:lnTo>
                      <a:pt x="34" y="25"/>
                    </a:lnTo>
                    <a:lnTo>
                      <a:pt x="38" y="27"/>
                    </a:lnTo>
                    <a:lnTo>
                      <a:pt x="41" y="29"/>
                    </a:lnTo>
                    <a:lnTo>
                      <a:pt x="45" y="33"/>
                    </a:lnTo>
                    <a:lnTo>
                      <a:pt x="48" y="37"/>
                    </a:lnTo>
                    <a:lnTo>
                      <a:pt x="53" y="42"/>
                    </a:lnTo>
                    <a:lnTo>
                      <a:pt x="58" y="46"/>
                    </a:lnTo>
                    <a:lnTo>
                      <a:pt x="63" y="50"/>
                    </a:lnTo>
                    <a:lnTo>
                      <a:pt x="68" y="54"/>
                    </a:lnTo>
                    <a:lnTo>
                      <a:pt x="74" y="58"/>
                    </a:lnTo>
                    <a:lnTo>
                      <a:pt x="80" y="61"/>
                    </a:lnTo>
                    <a:lnTo>
                      <a:pt x="87" y="65"/>
                    </a:lnTo>
                    <a:lnTo>
                      <a:pt x="92" y="68"/>
                    </a:lnTo>
                    <a:lnTo>
                      <a:pt x="98" y="71"/>
                    </a:lnTo>
                    <a:lnTo>
                      <a:pt x="104" y="72"/>
                    </a:lnTo>
                    <a:lnTo>
                      <a:pt x="110" y="74"/>
                    </a:lnTo>
                    <a:lnTo>
                      <a:pt x="117" y="73"/>
                    </a:lnTo>
                    <a:lnTo>
                      <a:pt x="122" y="73"/>
                    </a:lnTo>
                    <a:lnTo>
                      <a:pt x="127" y="71"/>
                    </a:lnTo>
                    <a:lnTo>
                      <a:pt x="133" y="69"/>
                    </a:lnTo>
                    <a:lnTo>
                      <a:pt x="137" y="64"/>
                    </a:lnTo>
                    <a:lnTo>
                      <a:pt x="142" y="61"/>
                    </a:lnTo>
                    <a:lnTo>
                      <a:pt x="148" y="59"/>
                    </a:lnTo>
                    <a:lnTo>
                      <a:pt x="154" y="59"/>
                    </a:lnTo>
                    <a:lnTo>
                      <a:pt x="159" y="57"/>
                    </a:lnTo>
                    <a:lnTo>
                      <a:pt x="164" y="57"/>
                    </a:lnTo>
                    <a:lnTo>
                      <a:pt x="170" y="57"/>
                    </a:lnTo>
                    <a:lnTo>
                      <a:pt x="177" y="59"/>
                    </a:lnTo>
                    <a:lnTo>
                      <a:pt x="181" y="59"/>
                    </a:lnTo>
                    <a:lnTo>
                      <a:pt x="186" y="61"/>
                    </a:lnTo>
                    <a:lnTo>
                      <a:pt x="191" y="63"/>
                    </a:lnTo>
                    <a:lnTo>
                      <a:pt x="197" y="65"/>
                    </a:lnTo>
                    <a:lnTo>
                      <a:pt x="201" y="68"/>
                    </a:lnTo>
                    <a:lnTo>
                      <a:pt x="206" y="71"/>
                    </a:lnTo>
                    <a:lnTo>
                      <a:pt x="211" y="74"/>
                    </a:lnTo>
                    <a:lnTo>
                      <a:pt x="216" y="78"/>
                    </a:lnTo>
                    <a:lnTo>
                      <a:pt x="218" y="80"/>
                    </a:lnTo>
                    <a:lnTo>
                      <a:pt x="222" y="83"/>
                    </a:lnTo>
                    <a:lnTo>
                      <a:pt x="225" y="84"/>
                    </a:lnTo>
                    <a:lnTo>
                      <a:pt x="230" y="87"/>
                    </a:lnTo>
                    <a:lnTo>
                      <a:pt x="236" y="89"/>
                    </a:lnTo>
                    <a:lnTo>
                      <a:pt x="244" y="89"/>
                    </a:lnTo>
                    <a:lnTo>
                      <a:pt x="249" y="89"/>
                    </a:lnTo>
                    <a:lnTo>
                      <a:pt x="253" y="89"/>
                    </a:lnTo>
                    <a:lnTo>
                      <a:pt x="256" y="88"/>
                    </a:lnTo>
                    <a:lnTo>
                      <a:pt x="257" y="88"/>
                    </a:lnTo>
                    <a:lnTo>
                      <a:pt x="259" y="57"/>
                    </a:lnTo>
                    <a:lnTo>
                      <a:pt x="258" y="58"/>
                    </a:lnTo>
                    <a:lnTo>
                      <a:pt x="256" y="61"/>
                    </a:lnTo>
                    <a:lnTo>
                      <a:pt x="252" y="63"/>
                    </a:lnTo>
                    <a:lnTo>
                      <a:pt x="248" y="64"/>
                    </a:lnTo>
                    <a:lnTo>
                      <a:pt x="245" y="64"/>
                    </a:lnTo>
                    <a:lnTo>
                      <a:pt x="242" y="64"/>
                    </a:lnTo>
                    <a:lnTo>
                      <a:pt x="237" y="64"/>
                    </a:lnTo>
                    <a:lnTo>
                      <a:pt x="233" y="64"/>
                    </a:lnTo>
                    <a:lnTo>
                      <a:pt x="228" y="61"/>
                    </a:lnTo>
                    <a:lnTo>
                      <a:pt x="224" y="60"/>
                    </a:lnTo>
                    <a:lnTo>
                      <a:pt x="220" y="58"/>
                    </a:lnTo>
                    <a:lnTo>
                      <a:pt x="217" y="57"/>
                    </a:lnTo>
                    <a:lnTo>
                      <a:pt x="211" y="52"/>
                    </a:lnTo>
                    <a:lnTo>
                      <a:pt x="205" y="48"/>
                    </a:lnTo>
                    <a:lnTo>
                      <a:pt x="200" y="43"/>
                    </a:lnTo>
                    <a:lnTo>
                      <a:pt x="196" y="39"/>
                    </a:lnTo>
                    <a:lnTo>
                      <a:pt x="192" y="37"/>
                    </a:lnTo>
                    <a:lnTo>
                      <a:pt x="188" y="34"/>
                    </a:lnTo>
                    <a:lnTo>
                      <a:pt x="185" y="32"/>
                    </a:lnTo>
                    <a:lnTo>
                      <a:pt x="181" y="32"/>
                    </a:lnTo>
                    <a:lnTo>
                      <a:pt x="177" y="29"/>
                    </a:lnTo>
                    <a:lnTo>
                      <a:pt x="171" y="29"/>
                    </a:lnTo>
                    <a:lnTo>
                      <a:pt x="166" y="29"/>
                    </a:lnTo>
                    <a:lnTo>
                      <a:pt x="162" y="31"/>
                    </a:lnTo>
                    <a:lnTo>
                      <a:pt x="157" y="31"/>
                    </a:lnTo>
                    <a:lnTo>
                      <a:pt x="153" y="33"/>
                    </a:lnTo>
                    <a:lnTo>
                      <a:pt x="149" y="35"/>
                    </a:lnTo>
                    <a:lnTo>
                      <a:pt x="144" y="38"/>
                    </a:lnTo>
                    <a:lnTo>
                      <a:pt x="139" y="40"/>
                    </a:lnTo>
                    <a:lnTo>
                      <a:pt x="135" y="42"/>
                    </a:lnTo>
                    <a:lnTo>
                      <a:pt x="131" y="44"/>
                    </a:lnTo>
                    <a:lnTo>
                      <a:pt x="127" y="46"/>
                    </a:lnTo>
                    <a:lnTo>
                      <a:pt x="122" y="47"/>
                    </a:lnTo>
                    <a:lnTo>
                      <a:pt x="119" y="50"/>
                    </a:lnTo>
                    <a:lnTo>
                      <a:pt x="115" y="51"/>
                    </a:lnTo>
                    <a:lnTo>
                      <a:pt x="111" y="53"/>
                    </a:lnTo>
                    <a:lnTo>
                      <a:pt x="107" y="53"/>
                    </a:lnTo>
                    <a:lnTo>
                      <a:pt x="103" y="52"/>
                    </a:lnTo>
                    <a:lnTo>
                      <a:pt x="100" y="51"/>
                    </a:lnTo>
                    <a:lnTo>
                      <a:pt x="96" y="50"/>
                    </a:lnTo>
                    <a:lnTo>
                      <a:pt x="92" y="46"/>
                    </a:lnTo>
                    <a:lnTo>
                      <a:pt x="88" y="43"/>
                    </a:lnTo>
                    <a:lnTo>
                      <a:pt x="85" y="39"/>
                    </a:lnTo>
                    <a:lnTo>
                      <a:pt x="80" y="34"/>
                    </a:lnTo>
                    <a:lnTo>
                      <a:pt x="76" y="29"/>
                    </a:lnTo>
                    <a:lnTo>
                      <a:pt x="73" y="25"/>
                    </a:lnTo>
                    <a:lnTo>
                      <a:pt x="68" y="21"/>
                    </a:lnTo>
                    <a:lnTo>
                      <a:pt x="65" y="17"/>
                    </a:lnTo>
                    <a:lnTo>
                      <a:pt x="60" y="13"/>
                    </a:lnTo>
                    <a:lnTo>
                      <a:pt x="56" y="10"/>
                    </a:lnTo>
                    <a:lnTo>
                      <a:pt x="52" y="6"/>
                    </a:lnTo>
                    <a:lnTo>
                      <a:pt x="47" y="4"/>
                    </a:lnTo>
                    <a:lnTo>
                      <a:pt x="42" y="2"/>
                    </a:lnTo>
                    <a:lnTo>
                      <a:pt x="38" y="1"/>
                    </a:lnTo>
                    <a:lnTo>
                      <a:pt x="33" y="0"/>
                    </a:lnTo>
                    <a:lnTo>
                      <a:pt x="29" y="0"/>
                    </a:lnTo>
                    <a:lnTo>
                      <a:pt x="25" y="0"/>
                    </a:lnTo>
                    <a:lnTo>
                      <a:pt x="21" y="1"/>
                    </a:lnTo>
                    <a:lnTo>
                      <a:pt x="16" y="2"/>
                    </a:lnTo>
                    <a:lnTo>
                      <a:pt x="13" y="3"/>
                    </a:lnTo>
                    <a:lnTo>
                      <a:pt x="7" y="6"/>
                    </a:lnTo>
                    <a:lnTo>
                      <a:pt x="4" y="8"/>
                    </a:lnTo>
                    <a:lnTo>
                      <a:pt x="1" y="10"/>
                    </a:lnTo>
                    <a:lnTo>
                      <a:pt x="0" y="11"/>
                    </a:lnTo>
                    <a:lnTo>
                      <a:pt x="2" y="41"/>
                    </a:lnTo>
                    <a:lnTo>
                      <a:pt x="2" y="4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65" name="Freeform 216"/>
              <p:cNvSpPr>
                <a:spLocks/>
              </p:cNvSpPr>
              <p:nvPr/>
            </p:nvSpPr>
            <p:spPr bwMode="auto">
              <a:xfrm>
                <a:off x="7150115" y="5513388"/>
                <a:ext cx="204788" cy="69850"/>
              </a:xfrm>
              <a:custGeom>
                <a:avLst/>
                <a:gdLst/>
                <a:ahLst/>
                <a:cxnLst>
                  <a:cxn ang="0">
                    <a:pos x="3" y="38"/>
                  </a:cxn>
                  <a:cxn ang="0">
                    <a:pos x="11" y="32"/>
                  </a:cxn>
                  <a:cxn ang="0">
                    <a:pos x="24" y="26"/>
                  </a:cxn>
                  <a:cxn ang="0">
                    <a:pos x="35" y="25"/>
                  </a:cxn>
                  <a:cxn ang="0">
                    <a:pos x="43" y="29"/>
                  </a:cxn>
                  <a:cxn ang="0">
                    <a:pos x="50" y="37"/>
                  </a:cxn>
                  <a:cxn ang="0">
                    <a:pos x="59" y="45"/>
                  </a:cxn>
                  <a:cxn ang="0">
                    <a:pos x="70" y="52"/>
                  </a:cxn>
                  <a:cxn ang="0">
                    <a:pos x="81" y="61"/>
                  </a:cxn>
                  <a:cxn ang="0">
                    <a:pos x="93" y="68"/>
                  </a:cxn>
                  <a:cxn ang="0">
                    <a:pos x="105" y="71"/>
                  </a:cxn>
                  <a:cxn ang="0">
                    <a:pos x="117" y="72"/>
                  </a:cxn>
                  <a:cxn ang="0">
                    <a:pos x="128" y="70"/>
                  </a:cxn>
                  <a:cxn ang="0">
                    <a:pos x="139" y="64"/>
                  </a:cxn>
                  <a:cxn ang="0">
                    <a:pos x="148" y="60"/>
                  </a:cxn>
                  <a:cxn ang="0">
                    <a:pos x="159" y="58"/>
                  </a:cxn>
                  <a:cxn ang="0">
                    <a:pos x="171" y="58"/>
                  </a:cxn>
                  <a:cxn ang="0">
                    <a:pos x="182" y="59"/>
                  </a:cxn>
                  <a:cxn ang="0">
                    <a:pos x="193" y="63"/>
                  </a:cxn>
                  <a:cxn ang="0">
                    <a:pos x="202" y="68"/>
                  </a:cxn>
                  <a:cxn ang="0">
                    <a:pos x="211" y="73"/>
                  </a:cxn>
                  <a:cxn ang="0">
                    <a:pos x="219" y="80"/>
                  </a:cxn>
                  <a:cxn ang="0">
                    <a:pos x="227" y="84"/>
                  </a:cxn>
                  <a:cxn ang="0">
                    <a:pos x="237" y="88"/>
                  </a:cxn>
                  <a:cxn ang="0">
                    <a:pos x="249" y="88"/>
                  </a:cxn>
                  <a:cxn ang="0">
                    <a:pos x="258" y="88"/>
                  </a:cxn>
                  <a:cxn ang="0">
                    <a:pos x="260" y="57"/>
                  </a:cxn>
                  <a:cxn ang="0">
                    <a:pos x="258" y="62"/>
                  </a:cxn>
                  <a:cxn ang="0">
                    <a:pos x="249" y="64"/>
                  </a:cxn>
                  <a:cxn ang="0">
                    <a:pos x="242" y="63"/>
                  </a:cxn>
                  <a:cxn ang="0">
                    <a:pos x="235" y="63"/>
                  </a:cxn>
                  <a:cxn ang="0">
                    <a:pos x="226" y="60"/>
                  </a:cxn>
                  <a:cxn ang="0">
                    <a:pos x="217" y="57"/>
                  </a:cxn>
                  <a:cxn ang="0">
                    <a:pos x="207" y="48"/>
                  </a:cxn>
                  <a:cxn ang="0">
                    <a:pos x="196" y="38"/>
                  </a:cxn>
                  <a:cxn ang="0">
                    <a:pos x="189" y="34"/>
                  </a:cxn>
                  <a:cxn ang="0">
                    <a:pos x="181" y="32"/>
                  </a:cxn>
                  <a:cxn ang="0">
                    <a:pos x="172" y="30"/>
                  </a:cxn>
                  <a:cxn ang="0">
                    <a:pos x="163" y="31"/>
                  </a:cxn>
                  <a:cxn ang="0">
                    <a:pos x="153" y="33"/>
                  </a:cxn>
                  <a:cxn ang="0">
                    <a:pos x="144" y="38"/>
                  </a:cxn>
                  <a:cxn ang="0">
                    <a:pos x="136" y="41"/>
                  </a:cxn>
                  <a:cxn ang="0">
                    <a:pos x="126" y="45"/>
                  </a:cxn>
                  <a:cxn ang="0">
                    <a:pos x="119" y="48"/>
                  </a:cxn>
                  <a:cxn ang="0">
                    <a:pos x="112" y="52"/>
                  </a:cxn>
                  <a:cxn ang="0">
                    <a:pos x="104" y="51"/>
                  </a:cxn>
                  <a:cxn ang="0">
                    <a:pos x="96" y="48"/>
                  </a:cxn>
                  <a:cxn ang="0">
                    <a:pos x="89" y="42"/>
                  </a:cxn>
                  <a:cxn ang="0">
                    <a:pos x="82" y="34"/>
                  </a:cxn>
                  <a:cxn ang="0">
                    <a:pos x="73" y="25"/>
                  </a:cxn>
                  <a:cxn ang="0">
                    <a:pos x="65" y="16"/>
                  </a:cxn>
                  <a:cxn ang="0">
                    <a:pos x="56" y="8"/>
                  </a:cxn>
                  <a:cxn ang="0">
                    <a:pos x="48" y="4"/>
                  </a:cxn>
                  <a:cxn ang="0">
                    <a:pos x="38" y="1"/>
                  </a:cxn>
                  <a:cxn ang="0">
                    <a:pos x="29" y="0"/>
                  </a:cxn>
                  <a:cxn ang="0">
                    <a:pos x="15" y="3"/>
                  </a:cxn>
                  <a:cxn ang="0">
                    <a:pos x="4" y="8"/>
                  </a:cxn>
                  <a:cxn ang="0">
                    <a:pos x="0" y="11"/>
                  </a:cxn>
                  <a:cxn ang="0">
                    <a:pos x="3" y="40"/>
                  </a:cxn>
                </a:cxnLst>
                <a:rect l="0" t="0" r="r" b="b"/>
                <a:pathLst>
                  <a:path w="260" h="89">
                    <a:moveTo>
                      <a:pt x="3" y="40"/>
                    </a:moveTo>
                    <a:lnTo>
                      <a:pt x="3" y="38"/>
                    </a:lnTo>
                    <a:lnTo>
                      <a:pt x="7" y="36"/>
                    </a:lnTo>
                    <a:lnTo>
                      <a:pt x="11" y="32"/>
                    </a:lnTo>
                    <a:lnTo>
                      <a:pt x="18" y="29"/>
                    </a:lnTo>
                    <a:lnTo>
                      <a:pt x="24" y="26"/>
                    </a:lnTo>
                    <a:lnTo>
                      <a:pt x="31" y="25"/>
                    </a:lnTo>
                    <a:lnTo>
                      <a:pt x="35" y="25"/>
                    </a:lnTo>
                    <a:lnTo>
                      <a:pt x="39" y="27"/>
                    </a:lnTo>
                    <a:lnTo>
                      <a:pt x="43" y="29"/>
                    </a:lnTo>
                    <a:lnTo>
                      <a:pt x="47" y="33"/>
                    </a:lnTo>
                    <a:lnTo>
                      <a:pt x="50" y="37"/>
                    </a:lnTo>
                    <a:lnTo>
                      <a:pt x="54" y="41"/>
                    </a:lnTo>
                    <a:lnTo>
                      <a:pt x="59" y="45"/>
                    </a:lnTo>
                    <a:lnTo>
                      <a:pt x="64" y="49"/>
                    </a:lnTo>
                    <a:lnTo>
                      <a:pt x="70" y="52"/>
                    </a:lnTo>
                    <a:lnTo>
                      <a:pt x="75" y="58"/>
                    </a:lnTo>
                    <a:lnTo>
                      <a:pt x="81" y="61"/>
                    </a:lnTo>
                    <a:lnTo>
                      <a:pt x="87" y="65"/>
                    </a:lnTo>
                    <a:lnTo>
                      <a:pt x="93" y="68"/>
                    </a:lnTo>
                    <a:lnTo>
                      <a:pt x="100" y="70"/>
                    </a:lnTo>
                    <a:lnTo>
                      <a:pt x="105" y="71"/>
                    </a:lnTo>
                    <a:lnTo>
                      <a:pt x="112" y="73"/>
                    </a:lnTo>
                    <a:lnTo>
                      <a:pt x="117" y="72"/>
                    </a:lnTo>
                    <a:lnTo>
                      <a:pt x="123" y="72"/>
                    </a:lnTo>
                    <a:lnTo>
                      <a:pt x="128" y="70"/>
                    </a:lnTo>
                    <a:lnTo>
                      <a:pt x="134" y="68"/>
                    </a:lnTo>
                    <a:lnTo>
                      <a:pt x="139" y="64"/>
                    </a:lnTo>
                    <a:lnTo>
                      <a:pt x="144" y="62"/>
                    </a:lnTo>
                    <a:lnTo>
                      <a:pt x="148" y="60"/>
                    </a:lnTo>
                    <a:lnTo>
                      <a:pt x="154" y="59"/>
                    </a:lnTo>
                    <a:lnTo>
                      <a:pt x="159" y="58"/>
                    </a:lnTo>
                    <a:lnTo>
                      <a:pt x="166" y="58"/>
                    </a:lnTo>
                    <a:lnTo>
                      <a:pt x="171" y="58"/>
                    </a:lnTo>
                    <a:lnTo>
                      <a:pt x="177" y="59"/>
                    </a:lnTo>
                    <a:lnTo>
                      <a:pt x="182" y="59"/>
                    </a:lnTo>
                    <a:lnTo>
                      <a:pt x="187" y="61"/>
                    </a:lnTo>
                    <a:lnTo>
                      <a:pt x="193" y="63"/>
                    </a:lnTo>
                    <a:lnTo>
                      <a:pt x="198" y="65"/>
                    </a:lnTo>
                    <a:lnTo>
                      <a:pt x="202" y="68"/>
                    </a:lnTo>
                    <a:lnTo>
                      <a:pt x="207" y="70"/>
                    </a:lnTo>
                    <a:lnTo>
                      <a:pt x="211" y="73"/>
                    </a:lnTo>
                    <a:lnTo>
                      <a:pt x="215" y="77"/>
                    </a:lnTo>
                    <a:lnTo>
                      <a:pt x="219" y="80"/>
                    </a:lnTo>
                    <a:lnTo>
                      <a:pt x="222" y="82"/>
                    </a:lnTo>
                    <a:lnTo>
                      <a:pt x="227" y="84"/>
                    </a:lnTo>
                    <a:lnTo>
                      <a:pt x="230" y="87"/>
                    </a:lnTo>
                    <a:lnTo>
                      <a:pt x="237" y="88"/>
                    </a:lnTo>
                    <a:lnTo>
                      <a:pt x="244" y="89"/>
                    </a:lnTo>
                    <a:lnTo>
                      <a:pt x="249" y="88"/>
                    </a:lnTo>
                    <a:lnTo>
                      <a:pt x="254" y="88"/>
                    </a:lnTo>
                    <a:lnTo>
                      <a:pt x="258" y="88"/>
                    </a:lnTo>
                    <a:lnTo>
                      <a:pt x="259" y="88"/>
                    </a:lnTo>
                    <a:lnTo>
                      <a:pt x="260" y="57"/>
                    </a:lnTo>
                    <a:lnTo>
                      <a:pt x="260" y="58"/>
                    </a:lnTo>
                    <a:lnTo>
                      <a:pt x="258" y="62"/>
                    </a:lnTo>
                    <a:lnTo>
                      <a:pt x="253" y="63"/>
                    </a:lnTo>
                    <a:lnTo>
                      <a:pt x="249" y="64"/>
                    </a:lnTo>
                    <a:lnTo>
                      <a:pt x="245" y="63"/>
                    </a:lnTo>
                    <a:lnTo>
                      <a:pt x="242" y="63"/>
                    </a:lnTo>
                    <a:lnTo>
                      <a:pt x="238" y="63"/>
                    </a:lnTo>
                    <a:lnTo>
                      <a:pt x="235" y="63"/>
                    </a:lnTo>
                    <a:lnTo>
                      <a:pt x="229" y="62"/>
                    </a:lnTo>
                    <a:lnTo>
                      <a:pt x="226" y="60"/>
                    </a:lnTo>
                    <a:lnTo>
                      <a:pt x="220" y="58"/>
                    </a:lnTo>
                    <a:lnTo>
                      <a:pt x="217" y="57"/>
                    </a:lnTo>
                    <a:lnTo>
                      <a:pt x="211" y="52"/>
                    </a:lnTo>
                    <a:lnTo>
                      <a:pt x="207" y="48"/>
                    </a:lnTo>
                    <a:lnTo>
                      <a:pt x="201" y="43"/>
                    </a:lnTo>
                    <a:lnTo>
                      <a:pt x="196" y="38"/>
                    </a:lnTo>
                    <a:lnTo>
                      <a:pt x="193" y="36"/>
                    </a:lnTo>
                    <a:lnTo>
                      <a:pt x="189" y="34"/>
                    </a:lnTo>
                    <a:lnTo>
                      <a:pt x="185" y="33"/>
                    </a:lnTo>
                    <a:lnTo>
                      <a:pt x="181" y="32"/>
                    </a:lnTo>
                    <a:lnTo>
                      <a:pt x="176" y="30"/>
                    </a:lnTo>
                    <a:lnTo>
                      <a:pt x="172" y="30"/>
                    </a:lnTo>
                    <a:lnTo>
                      <a:pt x="167" y="30"/>
                    </a:lnTo>
                    <a:lnTo>
                      <a:pt x="163" y="31"/>
                    </a:lnTo>
                    <a:lnTo>
                      <a:pt x="157" y="31"/>
                    </a:lnTo>
                    <a:lnTo>
                      <a:pt x="153" y="33"/>
                    </a:lnTo>
                    <a:lnTo>
                      <a:pt x="148" y="36"/>
                    </a:lnTo>
                    <a:lnTo>
                      <a:pt x="144" y="38"/>
                    </a:lnTo>
                    <a:lnTo>
                      <a:pt x="140" y="39"/>
                    </a:lnTo>
                    <a:lnTo>
                      <a:pt x="136" y="41"/>
                    </a:lnTo>
                    <a:lnTo>
                      <a:pt x="132" y="43"/>
                    </a:lnTo>
                    <a:lnTo>
                      <a:pt x="126" y="45"/>
                    </a:lnTo>
                    <a:lnTo>
                      <a:pt x="122" y="47"/>
                    </a:lnTo>
                    <a:lnTo>
                      <a:pt x="119" y="48"/>
                    </a:lnTo>
                    <a:lnTo>
                      <a:pt x="115" y="50"/>
                    </a:lnTo>
                    <a:lnTo>
                      <a:pt x="112" y="52"/>
                    </a:lnTo>
                    <a:lnTo>
                      <a:pt x="107" y="52"/>
                    </a:lnTo>
                    <a:lnTo>
                      <a:pt x="104" y="51"/>
                    </a:lnTo>
                    <a:lnTo>
                      <a:pt x="100" y="50"/>
                    </a:lnTo>
                    <a:lnTo>
                      <a:pt x="96" y="48"/>
                    </a:lnTo>
                    <a:lnTo>
                      <a:pt x="92" y="45"/>
                    </a:lnTo>
                    <a:lnTo>
                      <a:pt x="89" y="42"/>
                    </a:lnTo>
                    <a:lnTo>
                      <a:pt x="85" y="38"/>
                    </a:lnTo>
                    <a:lnTo>
                      <a:pt x="82" y="34"/>
                    </a:lnTo>
                    <a:lnTo>
                      <a:pt x="77" y="29"/>
                    </a:lnTo>
                    <a:lnTo>
                      <a:pt x="73" y="25"/>
                    </a:lnTo>
                    <a:lnTo>
                      <a:pt x="69" y="20"/>
                    </a:lnTo>
                    <a:lnTo>
                      <a:pt x="65" y="16"/>
                    </a:lnTo>
                    <a:lnTo>
                      <a:pt x="60" y="12"/>
                    </a:lnTo>
                    <a:lnTo>
                      <a:pt x="56" y="8"/>
                    </a:lnTo>
                    <a:lnTo>
                      <a:pt x="52" y="6"/>
                    </a:lnTo>
                    <a:lnTo>
                      <a:pt x="48" y="4"/>
                    </a:lnTo>
                    <a:lnTo>
                      <a:pt x="43" y="2"/>
                    </a:lnTo>
                    <a:lnTo>
                      <a:pt x="38" y="1"/>
                    </a:lnTo>
                    <a:lnTo>
                      <a:pt x="33" y="0"/>
                    </a:lnTo>
                    <a:lnTo>
                      <a:pt x="29" y="0"/>
                    </a:lnTo>
                    <a:lnTo>
                      <a:pt x="21" y="1"/>
                    </a:lnTo>
                    <a:lnTo>
                      <a:pt x="15" y="3"/>
                    </a:lnTo>
                    <a:lnTo>
                      <a:pt x="9" y="5"/>
                    </a:lnTo>
                    <a:lnTo>
                      <a:pt x="4" y="8"/>
                    </a:lnTo>
                    <a:lnTo>
                      <a:pt x="1" y="9"/>
                    </a:lnTo>
                    <a:lnTo>
                      <a:pt x="0" y="11"/>
                    </a:lnTo>
                    <a:lnTo>
                      <a:pt x="3" y="40"/>
                    </a:lnTo>
                    <a:lnTo>
                      <a:pt x="3" y="4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66" name="Freeform 217"/>
              <p:cNvSpPr>
                <a:spLocks/>
              </p:cNvSpPr>
              <p:nvPr/>
            </p:nvSpPr>
            <p:spPr bwMode="auto">
              <a:xfrm>
                <a:off x="7423165" y="5345113"/>
                <a:ext cx="130175" cy="198438"/>
              </a:xfrm>
              <a:custGeom>
                <a:avLst/>
                <a:gdLst/>
                <a:ahLst/>
                <a:cxnLst>
                  <a:cxn ang="0">
                    <a:pos x="164" y="0"/>
                  </a:cxn>
                  <a:cxn ang="0">
                    <a:pos x="142" y="215"/>
                  </a:cxn>
                  <a:cxn ang="0">
                    <a:pos x="137" y="240"/>
                  </a:cxn>
                  <a:cxn ang="0">
                    <a:pos x="21" y="249"/>
                  </a:cxn>
                  <a:cxn ang="0">
                    <a:pos x="0" y="230"/>
                  </a:cxn>
                  <a:cxn ang="0">
                    <a:pos x="110" y="220"/>
                  </a:cxn>
                  <a:cxn ang="0">
                    <a:pos x="141" y="78"/>
                  </a:cxn>
                  <a:cxn ang="0">
                    <a:pos x="147" y="5"/>
                  </a:cxn>
                  <a:cxn ang="0">
                    <a:pos x="164" y="0"/>
                  </a:cxn>
                  <a:cxn ang="0">
                    <a:pos x="164" y="0"/>
                  </a:cxn>
                </a:cxnLst>
                <a:rect l="0" t="0" r="r" b="b"/>
                <a:pathLst>
                  <a:path w="164" h="249">
                    <a:moveTo>
                      <a:pt x="164" y="0"/>
                    </a:moveTo>
                    <a:lnTo>
                      <a:pt x="142" y="215"/>
                    </a:lnTo>
                    <a:lnTo>
                      <a:pt x="137" y="240"/>
                    </a:lnTo>
                    <a:lnTo>
                      <a:pt x="21" y="249"/>
                    </a:lnTo>
                    <a:lnTo>
                      <a:pt x="0" y="230"/>
                    </a:lnTo>
                    <a:lnTo>
                      <a:pt x="110" y="220"/>
                    </a:lnTo>
                    <a:lnTo>
                      <a:pt x="141" y="78"/>
                    </a:lnTo>
                    <a:lnTo>
                      <a:pt x="147" y="5"/>
                    </a:lnTo>
                    <a:lnTo>
                      <a:pt x="164" y="0"/>
                    </a:lnTo>
                    <a:lnTo>
                      <a:pt x="16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67" name="Freeform 218"/>
              <p:cNvSpPr>
                <a:spLocks/>
              </p:cNvSpPr>
              <p:nvPr/>
            </p:nvSpPr>
            <p:spPr bwMode="auto">
              <a:xfrm>
                <a:off x="7802577" y="5635625"/>
                <a:ext cx="284163" cy="204788"/>
              </a:xfrm>
              <a:custGeom>
                <a:avLst/>
                <a:gdLst/>
                <a:ahLst/>
                <a:cxnLst>
                  <a:cxn ang="0">
                    <a:pos x="338" y="0"/>
                  </a:cxn>
                  <a:cxn ang="0">
                    <a:pos x="234" y="119"/>
                  </a:cxn>
                  <a:cxn ang="0">
                    <a:pos x="124" y="223"/>
                  </a:cxn>
                  <a:cxn ang="0">
                    <a:pos x="27" y="189"/>
                  </a:cxn>
                  <a:cxn ang="0">
                    <a:pos x="0" y="205"/>
                  </a:cxn>
                  <a:cxn ang="0">
                    <a:pos x="0" y="205"/>
                  </a:cxn>
                  <a:cxn ang="0">
                    <a:pos x="2" y="205"/>
                  </a:cxn>
                  <a:cxn ang="0">
                    <a:pos x="6" y="207"/>
                  </a:cxn>
                  <a:cxn ang="0">
                    <a:pos x="12" y="211"/>
                  </a:cxn>
                  <a:cxn ang="0">
                    <a:pos x="17" y="213"/>
                  </a:cxn>
                  <a:cxn ang="0">
                    <a:pos x="25" y="216"/>
                  </a:cxn>
                  <a:cxn ang="0">
                    <a:pos x="29" y="217"/>
                  </a:cxn>
                  <a:cxn ang="0">
                    <a:pos x="33" y="218"/>
                  </a:cxn>
                  <a:cxn ang="0">
                    <a:pos x="37" y="220"/>
                  </a:cxn>
                  <a:cxn ang="0">
                    <a:pos x="41" y="222"/>
                  </a:cxn>
                  <a:cxn ang="0">
                    <a:pos x="45" y="223"/>
                  </a:cxn>
                  <a:cxn ang="0">
                    <a:pos x="49" y="225"/>
                  </a:cxn>
                  <a:cxn ang="0">
                    <a:pos x="53" y="226"/>
                  </a:cxn>
                  <a:cxn ang="0">
                    <a:pos x="58" y="228"/>
                  </a:cxn>
                  <a:cxn ang="0">
                    <a:pos x="65" y="230"/>
                  </a:cxn>
                  <a:cxn ang="0">
                    <a:pos x="73" y="234"/>
                  </a:cxn>
                  <a:cxn ang="0">
                    <a:pos x="78" y="236"/>
                  </a:cxn>
                  <a:cxn ang="0">
                    <a:pos x="84" y="239"/>
                  </a:cxn>
                  <a:cxn ang="0">
                    <a:pos x="89" y="240"/>
                  </a:cxn>
                  <a:cxn ang="0">
                    <a:pos x="92" y="243"/>
                  </a:cxn>
                  <a:cxn ang="0">
                    <a:pos x="96" y="245"/>
                  </a:cxn>
                  <a:cxn ang="0">
                    <a:pos x="102" y="247"/>
                  </a:cxn>
                  <a:cxn ang="0">
                    <a:pos x="108" y="250"/>
                  </a:cxn>
                  <a:cxn ang="0">
                    <a:pos x="116" y="253"/>
                  </a:cxn>
                  <a:cxn ang="0">
                    <a:pos x="123" y="254"/>
                  </a:cxn>
                  <a:cxn ang="0">
                    <a:pos x="128" y="256"/>
                  </a:cxn>
                  <a:cxn ang="0">
                    <a:pos x="132" y="257"/>
                  </a:cxn>
                  <a:cxn ang="0">
                    <a:pos x="134" y="258"/>
                  </a:cxn>
                  <a:cxn ang="0">
                    <a:pos x="247" y="147"/>
                  </a:cxn>
                  <a:cxn ang="0">
                    <a:pos x="356" y="12"/>
                  </a:cxn>
                  <a:cxn ang="0">
                    <a:pos x="338" y="0"/>
                  </a:cxn>
                  <a:cxn ang="0">
                    <a:pos x="338" y="0"/>
                  </a:cxn>
                </a:cxnLst>
                <a:rect l="0" t="0" r="r" b="b"/>
                <a:pathLst>
                  <a:path w="356" h="258">
                    <a:moveTo>
                      <a:pt x="338" y="0"/>
                    </a:moveTo>
                    <a:lnTo>
                      <a:pt x="234" y="119"/>
                    </a:lnTo>
                    <a:lnTo>
                      <a:pt x="124" y="223"/>
                    </a:lnTo>
                    <a:lnTo>
                      <a:pt x="27" y="189"/>
                    </a:lnTo>
                    <a:lnTo>
                      <a:pt x="0" y="205"/>
                    </a:lnTo>
                    <a:lnTo>
                      <a:pt x="0" y="205"/>
                    </a:lnTo>
                    <a:lnTo>
                      <a:pt x="2" y="205"/>
                    </a:lnTo>
                    <a:lnTo>
                      <a:pt x="6" y="207"/>
                    </a:lnTo>
                    <a:lnTo>
                      <a:pt x="12" y="211"/>
                    </a:lnTo>
                    <a:lnTo>
                      <a:pt x="17" y="213"/>
                    </a:lnTo>
                    <a:lnTo>
                      <a:pt x="25" y="216"/>
                    </a:lnTo>
                    <a:lnTo>
                      <a:pt x="29" y="217"/>
                    </a:lnTo>
                    <a:lnTo>
                      <a:pt x="33" y="218"/>
                    </a:lnTo>
                    <a:lnTo>
                      <a:pt x="37" y="220"/>
                    </a:lnTo>
                    <a:lnTo>
                      <a:pt x="41" y="222"/>
                    </a:lnTo>
                    <a:lnTo>
                      <a:pt x="45" y="223"/>
                    </a:lnTo>
                    <a:lnTo>
                      <a:pt x="49" y="225"/>
                    </a:lnTo>
                    <a:lnTo>
                      <a:pt x="53" y="226"/>
                    </a:lnTo>
                    <a:lnTo>
                      <a:pt x="58" y="228"/>
                    </a:lnTo>
                    <a:lnTo>
                      <a:pt x="65" y="230"/>
                    </a:lnTo>
                    <a:lnTo>
                      <a:pt x="73" y="234"/>
                    </a:lnTo>
                    <a:lnTo>
                      <a:pt x="78" y="236"/>
                    </a:lnTo>
                    <a:lnTo>
                      <a:pt x="84" y="239"/>
                    </a:lnTo>
                    <a:lnTo>
                      <a:pt x="89" y="240"/>
                    </a:lnTo>
                    <a:lnTo>
                      <a:pt x="92" y="243"/>
                    </a:lnTo>
                    <a:lnTo>
                      <a:pt x="96" y="245"/>
                    </a:lnTo>
                    <a:lnTo>
                      <a:pt x="102" y="247"/>
                    </a:lnTo>
                    <a:lnTo>
                      <a:pt x="108" y="250"/>
                    </a:lnTo>
                    <a:lnTo>
                      <a:pt x="116" y="253"/>
                    </a:lnTo>
                    <a:lnTo>
                      <a:pt x="123" y="254"/>
                    </a:lnTo>
                    <a:lnTo>
                      <a:pt x="128" y="256"/>
                    </a:lnTo>
                    <a:lnTo>
                      <a:pt x="132" y="257"/>
                    </a:lnTo>
                    <a:lnTo>
                      <a:pt x="134" y="258"/>
                    </a:lnTo>
                    <a:lnTo>
                      <a:pt x="247" y="147"/>
                    </a:lnTo>
                    <a:lnTo>
                      <a:pt x="356" y="12"/>
                    </a:lnTo>
                    <a:lnTo>
                      <a:pt x="338" y="0"/>
                    </a:lnTo>
                    <a:lnTo>
                      <a:pt x="33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68" name="Freeform 219"/>
              <p:cNvSpPr>
                <a:spLocks/>
              </p:cNvSpPr>
              <p:nvPr/>
            </p:nvSpPr>
            <p:spPr bwMode="auto">
              <a:xfrm>
                <a:off x="7354902" y="6496050"/>
                <a:ext cx="396875" cy="158750"/>
              </a:xfrm>
              <a:custGeom>
                <a:avLst/>
                <a:gdLst/>
                <a:ahLst/>
                <a:cxnLst>
                  <a:cxn ang="0">
                    <a:pos x="10" y="143"/>
                  </a:cxn>
                  <a:cxn ang="0">
                    <a:pos x="196" y="34"/>
                  </a:cxn>
                  <a:cxn ang="0">
                    <a:pos x="269" y="0"/>
                  </a:cxn>
                  <a:cxn ang="0">
                    <a:pos x="387" y="66"/>
                  </a:cxn>
                  <a:cxn ang="0">
                    <a:pos x="500" y="141"/>
                  </a:cxn>
                  <a:cxn ang="0">
                    <a:pos x="500" y="183"/>
                  </a:cxn>
                  <a:cxn ang="0">
                    <a:pos x="396" y="97"/>
                  </a:cxn>
                  <a:cxn ang="0">
                    <a:pos x="267" y="23"/>
                  </a:cxn>
                  <a:cxn ang="0">
                    <a:pos x="107" y="109"/>
                  </a:cxn>
                  <a:cxn ang="0">
                    <a:pos x="0" y="199"/>
                  </a:cxn>
                  <a:cxn ang="0">
                    <a:pos x="10" y="143"/>
                  </a:cxn>
                  <a:cxn ang="0">
                    <a:pos x="10" y="143"/>
                  </a:cxn>
                </a:cxnLst>
                <a:rect l="0" t="0" r="r" b="b"/>
                <a:pathLst>
                  <a:path w="500" h="199">
                    <a:moveTo>
                      <a:pt x="10" y="143"/>
                    </a:moveTo>
                    <a:lnTo>
                      <a:pt x="196" y="34"/>
                    </a:lnTo>
                    <a:lnTo>
                      <a:pt x="269" y="0"/>
                    </a:lnTo>
                    <a:lnTo>
                      <a:pt x="387" y="66"/>
                    </a:lnTo>
                    <a:lnTo>
                      <a:pt x="500" y="141"/>
                    </a:lnTo>
                    <a:lnTo>
                      <a:pt x="500" y="183"/>
                    </a:lnTo>
                    <a:lnTo>
                      <a:pt x="396" y="97"/>
                    </a:lnTo>
                    <a:lnTo>
                      <a:pt x="267" y="23"/>
                    </a:lnTo>
                    <a:lnTo>
                      <a:pt x="107" y="109"/>
                    </a:lnTo>
                    <a:lnTo>
                      <a:pt x="0" y="199"/>
                    </a:lnTo>
                    <a:lnTo>
                      <a:pt x="10" y="143"/>
                    </a:lnTo>
                    <a:lnTo>
                      <a:pt x="10" y="14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69" name="Freeform 220"/>
              <p:cNvSpPr>
                <a:spLocks/>
              </p:cNvSpPr>
              <p:nvPr/>
            </p:nvSpPr>
            <p:spPr bwMode="auto">
              <a:xfrm>
                <a:off x="7804165" y="6184900"/>
                <a:ext cx="111125" cy="223838"/>
              </a:xfrm>
              <a:custGeom>
                <a:avLst/>
                <a:gdLst/>
                <a:ahLst/>
                <a:cxnLst>
                  <a:cxn ang="0">
                    <a:pos x="31" y="5"/>
                  </a:cxn>
                  <a:cxn ang="0">
                    <a:pos x="83" y="126"/>
                  </a:cxn>
                  <a:cxn ang="0">
                    <a:pos x="140" y="282"/>
                  </a:cxn>
                  <a:cxn ang="0">
                    <a:pos x="97" y="278"/>
                  </a:cxn>
                  <a:cxn ang="0">
                    <a:pos x="63" y="145"/>
                  </a:cxn>
                  <a:cxn ang="0">
                    <a:pos x="0" y="0"/>
                  </a:cxn>
                  <a:cxn ang="0">
                    <a:pos x="31" y="5"/>
                  </a:cxn>
                  <a:cxn ang="0">
                    <a:pos x="31" y="5"/>
                  </a:cxn>
                </a:cxnLst>
                <a:rect l="0" t="0" r="r" b="b"/>
                <a:pathLst>
                  <a:path w="140" h="282">
                    <a:moveTo>
                      <a:pt x="31" y="5"/>
                    </a:moveTo>
                    <a:lnTo>
                      <a:pt x="83" y="126"/>
                    </a:lnTo>
                    <a:lnTo>
                      <a:pt x="140" y="282"/>
                    </a:lnTo>
                    <a:lnTo>
                      <a:pt x="97" y="278"/>
                    </a:lnTo>
                    <a:lnTo>
                      <a:pt x="63" y="145"/>
                    </a:lnTo>
                    <a:lnTo>
                      <a:pt x="0" y="0"/>
                    </a:lnTo>
                    <a:lnTo>
                      <a:pt x="31" y="5"/>
                    </a:lnTo>
                    <a:lnTo>
                      <a:pt x="31"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70" name="Freeform 224"/>
              <p:cNvSpPr>
                <a:spLocks/>
              </p:cNvSpPr>
              <p:nvPr/>
            </p:nvSpPr>
            <p:spPr bwMode="auto">
              <a:xfrm>
                <a:off x="7834327" y="5472113"/>
                <a:ext cx="66675" cy="100013"/>
              </a:xfrm>
              <a:custGeom>
                <a:avLst/>
                <a:gdLst/>
                <a:ahLst/>
                <a:cxnLst>
                  <a:cxn ang="0">
                    <a:pos x="0" y="0"/>
                  </a:cxn>
                  <a:cxn ang="0">
                    <a:pos x="78" y="11"/>
                  </a:cxn>
                  <a:cxn ang="0">
                    <a:pos x="84" y="125"/>
                  </a:cxn>
                  <a:cxn ang="0">
                    <a:pos x="0" y="0"/>
                  </a:cxn>
                  <a:cxn ang="0">
                    <a:pos x="0" y="0"/>
                  </a:cxn>
                </a:cxnLst>
                <a:rect l="0" t="0" r="r" b="b"/>
                <a:pathLst>
                  <a:path w="84" h="125">
                    <a:moveTo>
                      <a:pt x="0" y="0"/>
                    </a:moveTo>
                    <a:lnTo>
                      <a:pt x="78" y="11"/>
                    </a:lnTo>
                    <a:lnTo>
                      <a:pt x="84" y="125"/>
                    </a:lnTo>
                    <a:lnTo>
                      <a:pt x="0"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71" name="Freeform 226"/>
              <p:cNvSpPr>
                <a:spLocks/>
              </p:cNvSpPr>
              <p:nvPr/>
            </p:nvSpPr>
            <p:spPr bwMode="auto">
              <a:xfrm>
                <a:off x="7243777" y="5843588"/>
                <a:ext cx="212725" cy="304800"/>
              </a:xfrm>
              <a:custGeom>
                <a:avLst/>
                <a:gdLst/>
                <a:ahLst/>
                <a:cxnLst>
                  <a:cxn ang="0">
                    <a:pos x="35" y="0"/>
                  </a:cxn>
                  <a:cxn ang="0">
                    <a:pos x="202" y="66"/>
                  </a:cxn>
                  <a:cxn ang="0">
                    <a:pos x="268" y="106"/>
                  </a:cxn>
                  <a:cxn ang="0">
                    <a:pos x="269" y="237"/>
                  </a:cxn>
                  <a:cxn ang="0">
                    <a:pos x="251" y="370"/>
                  </a:cxn>
                  <a:cxn ang="0">
                    <a:pos x="221" y="384"/>
                  </a:cxn>
                  <a:cxn ang="0">
                    <a:pos x="237" y="273"/>
                  </a:cxn>
                  <a:cxn ang="0">
                    <a:pos x="249" y="116"/>
                  </a:cxn>
                  <a:cxn ang="0">
                    <a:pos x="162" y="78"/>
                  </a:cxn>
                  <a:cxn ang="0">
                    <a:pos x="0" y="13"/>
                  </a:cxn>
                  <a:cxn ang="0">
                    <a:pos x="35" y="0"/>
                  </a:cxn>
                  <a:cxn ang="0">
                    <a:pos x="35" y="0"/>
                  </a:cxn>
                </a:cxnLst>
                <a:rect l="0" t="0" r="r" b="b"/>
                <a:pathLst>
                  <a:path w="269" h="384">
                    <a:moveTo>
                      <a:pt x="35" y="0"/>
                    </a:moveTo>
                    <a:lnTo>
                      <a:pt x="202" y="66"/>
                    </a:lnTo>
                    <a:lnTo>
                      <a:pt x="268" y="106"/>
                    </a:lnTo>
                    <a:lnTo>
                      <a:pt x="269" y="237"/>
                    </a:lnTo>
                    <a:lnTo>
                      <a:pt x="251" y="370"/>
                    </a:lnTo>
                    <a:lnTo>
                      <a:pt x="221" y="384"/>
                    </a:lnTo>
                    <a:lnTo>
                      <a:pt x="237" y="273"/>
                    </a:lnTo>
                    <a:lnTo>
                      <a:pt x="249" y="116"/>
                    </a:lnTo>
                    <a:lnTo>
                      <a:pt x="162" y="78"/>
                    </a:lnTo>
                    <a:lnTo>
                      <a:pt x="0" y="13"/>
                    </a:lnTo>
                    <a:lnTo>
                      <a:pt x="35" y="0"/>
                    </a:lnTo>
                    <a:lnTo>
                      <a:pt x="3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72" name="Freeform 227"/>
              <p:cNvSpPr>
                <a:spLocks/>
              </p:cNvSpPr>
              <p:nvPr/>
            </p:nvSpPr>
            <p:spPr bwMode="auto">
              <a:xfrm>
                <a:off x="7734315" y="5394325"/>
                <a:ext cx="34925" cy="201613"/>
              </a:xfrm>
              <a:custGeom>
                <a:avLst/>
                <a:gdLst/>
                <a:ahLst/>
                <a:cxnLst>
                  <a:cxn ang="0">
                    <a:pos x="13" y="21"/>
                  </a:cxn>
                  <a:cxn ang="0">
                    <a:pos x="4" y="128"/>
                  </a:cxn>
                  <a:cxn ang="0">
                    <a:pos x="0" y="223"/>
                  </a:cxn>
                  <a:cxn ang="0">
                    <a:pos x="26" y="253"/>
                  </a:cxn>
                  <a:cxn ang="0">
                    <a:pos x="21" y="141"/>
                  </a:cxn>
                  <a:cxn ang="0">
                    <a:pos x="43" y="0"/>
                  </a:cxn>
                  <a:cxn ang="0">
                    <a:pos x="13" y="21"/>
                  </a:cxn>
                  <a:cxn ang="0">
                    <a:pos x="13" y="21"/>
                  </a:cxn>
                </a:cxnLst>
                <a:rect l="0" t="0" r="r" b="b"/>
                <a:pathLst>
                  <a:path w="43" h="253">
                    <a:moveTo>
                      <a:pt x="13" y="21"/>
                    </a:moveTo>
                    <a:lnTo>
                      <a:pt x="4" y="128"/>
                    </a:lnTo>
                    <a:lnTo>
                      <a:pt x="0" y="223"/>
                    </a:lnTo>
                    <a:lnTo>
                      <a:pt x="26" y="253"/>
                    </a:lnTo>
                    <a:lnTo>
                      <a:pt x="21" y="141"/>
                    </a:lnTo>
                    <a:lnTo>
                      <a:pt x="43" y="0"/>
                    </a:lnTo>
                    <a:lnTo>
                      <a:pt x="13" y="21"/>
                    </a:lnTo>
                    <a:lnTo>
                      <a:pt x="13" y="2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73" name="Freeform 228"/>
              <p:cNvSpPr>
                <a:spLocks/>
              </p:cNvSpPr>
              <p:nvPr/>
            </p:nvSpPr>
            <p:spPr bwMode="auto">
              <a:xfrm>
                <a:off x="8107377" y="6142038"/>
                <a:ext cx="57150" cy="53975"/>
              </a:xfrm>
              <a:custGeom>
                <a:avLst/>
                <a:gdLst/>
                <a:ahLst/>
                <a:cxnLst>
                  <a:cxn ang="0">
                    <a:pos x="40" y="0"/>
                  </a:cxn>
                  <a:cxn ang="0">
                    <a:pos x="70" y="41"/>
                  </a:cxn>
                  <a:cxn ang="0">
                    <a:pos x="29" y="67"/>
                  </a:cxn>
                  <a:cxn ang="0">
                    <a:pos x="0" y="26"/>
                  </a:cxn>
                  <a:cxn ang="0">
                    <a:pos x="40" y="0"/>
                  </a:cxn>
                  <a:cxn ang="0">
                    <a:pos x="40" y="0"/>
                  </a:cxn>
                </a:cxnLst>
                <a:rect l="0" t="0" r="r" b="b"/>
                <a:pathLst>
                  <a:path w="70" h="67">
                    <a:moveTo>
                      <a:pt x="40" y="0"/>
                    </a:moveTo>
                    <a:lnTo>
                      <a:pt x="70" y="41"/>
                    </a:lnTo>
                    <a:lnTo>
                      <a:pt x="29" y="67"/>
                    </a:lnTo>
                    <a:lnTo>
                      <a:pt x="0" y="26"/>
                    </a:lnTo>
                    <a:lnTo>
                      <a:pt x="40" y="0"/>
                    </a:lnTo>
                    <a:lnTo>
                      <a:pt x="4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74" name="Freeform 229"/>
              <p:cNvSpPr>
                <a:spLocks/>
              </p:cNvSpPr>
              <p:nvPr/>
            </p:nvSpPr>
            <p:spPr bwMode="auto">
              <a:xfrm>
                <a:off x="8080390" y="6116638"/>
                <a:ext cx="104775" cy="101600"/>
              </a:xfrm>
              <a:custGeom>
                <a:avLst/>
                <a:gdLst/>
                <a:ahLst/>
                <a:cxnLst>
                  <a:cxn ang="0">
                    <a:pos x="120" y="72"/>
                  </a:cxn>
                  <a:cxn ang="0">
                    <a:pos x="80" y="16"/>
                  </a:cxn>
                  <a:cxn ang="0">
                    <a:pos x="18" y="54"/>
                  </a:cxn>
                  <a:cxn ang="0">
                    <a:pos x="50" y="104"/>
                  </a:cxn>
                  <a:cxn ang="0">
                    <a:pos x="65" y="119"/>
                  </a:cxn>
                  <a:cxn ang="0">
                    <a:pos x="49" y="128"/>
                  </a:cxn>
                  <a:cxn ang="0">
                    <a:pos x="29" y="94"/>
                  </a:cxn>
                  <a:cxn ang="0">
                    <a:pos x="0" y="50"/>
                  </a:cxn>
                  <a:cxn ang="0">
                    <a:pos x="31" y="27"/>
                  </a:cxn>
                  <a:cxn ang="0">
                    <a:pos x="83" y="0"/>
                  </a:cxn>
                  <a:cxn ang="0">
                    <a:pos x="103" y="27"/>
                  </a:cxn>
                  <a:cxn ang="0">
                    <a:pos x="130" y="73"/>
                  </a:cxn>
                  <a:cxn ang="0">
                    <a:pos x="120" y="77"/>
                  </a:cxn>
                  <a:cxn ang="0">
                    <a:pos x="120" y="72"/>
                  </a:cxn>
                  <a:cxn ang="0">
                    <a:pos x="120" y="72"/>
                  </a:cxn>
                </a:cxnLst>
                <a:rect l="0" t="0" r="r" b="b"/>
                <a:pathLst>
                  <a:path w="130" h="128">
                    <a:moveTo>
                      <a:pt x="120" y="72"/>
                    </a:moveTo>
                    <a:lnTo>
                      <a:pt x="80" y="16"/>
                    </a:lnTo>
                    <a:lnTo>
                      <a:pt x="18" y="54"/>
                    </a:lnTo>
                    <a:lnTo>
                      <a:pt x="50" y="104"/>
                    </a:lnTo>
                    <a:lnTo>
                      <a:pt x="65" y="119"/>
                    </a:lnTo>
                    <a:lnTo>
                      <a:pt x="49" y="128"/>
                    </a:lnTo>
                    <a:lnTo>
                      <a:pt x="29" y="94"/>
                    </a:lnTo>
                    <a:lnTo>
                      <a:pt x="0" y="50"/>
                    </a:lnTo>
                    <a:lnTo>
                      <a:pt x="31" y="27"/>
                    </a:lnTo>
                    <a:lnTo>
                      <a:pt x="83" y="0"/>
                    </a:lnTo>
                    <a:lnTo>
                      <a:pt x="103" y="27"/>
                    </a:lnTo>
                    <a:lnTo>
                      <a:pt x="130" y="73"/>
                    </a:lnTo>
                    <a:lnTo>
                      <a:pt x="120" y="77"/>
                    </a:lnTo>
                    <a:lnTo>
                      <a:pt x="120" y="72"/>
                    </a:lnTo>
                    <a:lnTo>
                      <a:pt x="120" y="7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75" name="Freeform 230"/>
              <p:cNvSpPr>
                <a:spLocks/>
              </p:cNvSpPr>
              <p:nvPr/>
            </p:nvSpPr>
            <p:spPr bwMode="auto">
              <a:xfrm>
                <a:off x="8120077" y="6169025"/>
                <a:ext cx="68263" cy="53975"/>
              </a:xfrm>
              <a:custGeom>
                <a:avLst/>
                <a:gdLst/>
                <a:ahLst/>
                <a:cxnLst>
                  <a:cxn ang="0">
                    <a:pos x="74" y="10"/>
                  </a:cxn>
                  <a:cxn ang="0">
                    <a:pos x="64" y="17"/>
                  </a:cxn>
                  <a:cxn ang="0">
                    <a:pos x="7" y="50"/>
                  </a:cxn>
                  <a:cxn ang="0">
                    <a:pos x="0" y="61"/>
                  </a:cxn>
                  <a:cxn ang="0">
                    <a:pos x="6" y="69"/>
                  </a:cxn>
                  <a:cxn ang="0">
                    <a:pos x="51" y="40"/>
                  </a:cxn>
                  <a:cxn ang="0">
                    <a:pos x="86" y="13"/>
                  </a:cxn>
                  <a:cxn ang="0">
                    <a:pos x="79" y="1"/>
                  </a:cxn>
                  <a:cxn ang="0">
                    <a:pos x="75" y="0"/>
                  </a:cxn>
                  <a:cxn ang="0">
                    <a:pos x="72" y="7"/>
                  </a:cxn>
                  <a:cxn ang="0">
                    <a:pos x="74" y="10"/>
                  </a:cxn>
                  <a:cxn ang="0">
                    <a:pos x="74" y="10"/>
                  </a:cxn>
                </a:cxnLst>
                <a:rect l="0" t="0" r="r" b="b"/>
                <a:pathLst>
                  <a:path w="86" h="69">
                    <a:moveTo>
                      <a:pt x="74" y="10"/>
                    </a:moveTo>
                    <a:lnTo>
                      <a:pt x="64" y="17"/>
                    </a:lnTo>
                    <a:lnTo>
                      <a:pt x="7" y="50"/>
                    </a:lnTo>
                    <a:lnTo>
                      <a:pt x="0" y="61"/>
                    </a:lnTo>
                    <a:lnTo>
                      <a:pt x="6" y="69"/>
                    </a:lnTo>
                    <a:lnTo>
                      <a:pt x="51" y="40"/>
                    </a:lnTo>
                    <a:lnTo>
                      <a:pt x="86" y="13"/>
                    </a:lnTo>
                    <a:lnTo>
                      <a:pt x="79" y="1"/>
                    </a:lnTo>
                    <a:lnTo>
                      <a:pt x="75" y="0"/>
                    </a:lnTo>
                    <a:lnTo>
                      <a:pt x="72" y="7"/>
                    </a:lnTo>
                    <a:lnTo>
                      <a:pt x="74" y="10"/>
                    </a:lnTo>
                    <a:lnTo>
                      <a:pt x="74" y="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76" name="Freeform 231"/>
              <p:cNvSpPr>
                <a:spLocks/>
              </p:cNvSpPr>
              <p:nvPr/>
            </p:nvSpPr>
            <p:spPr bwMode="auto">
              <a:xfrm>
                <a:off x="8083565" y="6284913"/>
                <a:ext cx="203200" cy="115888"/>
              </a:xfrm>
              <a:custGeom>
                <a:avLst/>
                <a:gdLst/>
                <a:ahLst/>
                <a:cxnLst>
                  <a:cxn ang="0">
                    <a:pos x="15" y="0"/>
                  </a:cxn>
                  <a:cxn ang="0">
                    <a:pos x="128" y="53"/>
                  </a:cxn>
                  <a:cxn ang="0">
                    <a:pos x="254" y="123"/>
                  </a:cxn>
                  <a:cxn ang="0">
                    <a:pos x="242" y="146"/>
                  </a:cxn>
                  <a:cxn ang="0">
                    <a:pos x="104" y="63"/>
                  </a:cxn>
                  <a:cxn ang="0">
                    <a:pos x="0" y="7"/>
                  </a:cxn>
                  <a:cxn ang="0">
                    <a:pos x="15" y="0"/>
                  </a:cxn>
                  <a:cxn ang="0">
                    <a:pos x="15" y="0"/>
                  </a:cxn>
                </a:cxnLst>
                <a:rect l="0" t="0" r="r" b="b"/>
                <a:pathLst>
                  <a:path w="254" h="146">
                    <a:moveTo>
                      <a:pt x="15" y="0"/>
                    </a:moveTo>
                    <a:lnTo>
                      <a:pt x="128" y="53"/>
                    </a:lnTo>
                    <a:lnTo>
                      <a:pt x="254" y="123"/>
                    </a:lnTo>
                    <a:lnTo>
                      <a:pt x="242" y="146"/>
                    </a:lnTo>
                    <a:lnTo>
                      <a:pt x="104" y="63"/>
                    </a:lnTo>
                    <a:lnTo>
                      <a:pt x="0" y="7"/>
                    </a:lnTo>
                    <a:lnTo>
                      <a:pt x="15" y="0"/>
                    </a:lnTo>
                    <a:lnTo>
                      <a:pt x="1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77" name="Freeform 232"/>
              <p:cNvSpPr>
                <a:spLocks/>
              </p:cNvSpPr>
              <p:nvPr/>
            </p:nvSpPr>
            <p:spPr bwMode="auto">
              <a:xfrm>
                <a:off x="8056577" y="6305550"/>
                <a:ext cx="203200" cy="128588"/>
              </a:xfrm>
              <a:custGeom>
                <a:avLst/>
                <a:gdLst/>
                <a:ahLst/>
                <a:cxnLst>
                  <a:cxn ang="0">
                    <a:pos x="15" y="0"/>
                  </a:cxn>
                  <a:cxn ang="0">
                    <a:pos x="176" y="92"/>
                  </a:cxn>
                  <a:cxn ang="0">
                    <a:pos x="255" y="140"/>
                  </a:cxn>
                  <a:cxn ang="0">
                    <a:pos x="239" y="162"/>
                  </a:cxn>
                  <a:cxn ang="0">
                    <a:pos x="120" y="78"/>
                  </a:cxn>
                  <a:cxn ang="0">
                    <a:pos x="0" y="13"/>
                  </a:cxn>
                  <a:cxn ang="0">
                    <a:pos x="15" y="0"/>
                  </a:cxn>
                  <a:cxn ang="0">
                    <a:pos x="15" y="0"/>
                  </a:cxn>
                </a:cxnLst>
                <a:rect l="0" t="0" r="r" b="b"/>
                <a:pathLst>
                  <a:path w="255" h="162">
                    <a:moveTo>
                      <a:pt x="15" y="0"/>
                    </a:moveTo>
                    <a:lnTo>
                      <a:pt x="176" y="92"/>
                    </a:lnTo>
                    <a:lnTo>
                      <a:pt x="255" y="140"/>
                    </a:lnTo>
                    <a:lnTo>
                      <a:pt x="239" y="162"/>
                    </a:lnTo>
                    <a:lnTo>
                      <a:pt x="120" y="78"/>
                    </a:lnTo>
                    <a:lnTo>
                      <a:pt x="0" y="13"/>
                    </a:lnTo>
                    <a:lnTo>
                      <a:pt x="15" y="0"/>
                    </a:lnTo>
                    <a:lnTo>
                      <a:pt x="1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78" name="Freeform 233"/>
              <p:cNvSpPr>
                <a:spLocks/>
              </p:cNvSpPr>
              <p:nvPr/>
            </p:nvSpPr>
            <p:spPr bwMode="auto">
              <a:xfrm>
                <a:off x="7802577" y="6367463"/>
                <a:ext cx="30163" cy="139700"/>
              </a:xfrm>
              <a:custGeom>
                <a:avLst/>
                <a:gdLst/>
                <a:ahLst/>
                <a:cxnLst>
                  <a:cxn ang="0">
                    <a:pos x="0" y="0"/>
                  </a:cxn>
                  <a:cxn ang="0">
                    <a:pos x="9" y="176"/>
                  </a:cxn>
                  <a:cxn ang="0">
                    <a:pos x="37" y="176"/>
                  </a:cxn>
                  <a:cxn ang="0">
                    <a:pos x="23" y="9"/>
                  </a:cxn>
                  <a:cxn ang="0">
                    <a:pos x="0" y="0"/>
                  </a:cxn>
                  <a:cxn ang="0">
                    <a:pos x="0" y="0"/>
                  </a:cxn>
                </a:cxnLst>
                <a:rect l="0" t="0" r="r" b="b"/>
                <a:pathLst>
                  <a:path w="37" h="176">
                    <a:moveTo>
                      <a:pt x="0" y="0"/>
                    </a:moveTo>
                    <a:lnTo>
                      <a:pt x="9" y="176"/>
                    </a:lnTo>
                    <a:lnTo>
                      <a:pt x="37" y="176"/>
                    </a:lnTo>
                    <a:lnTo>
                      <a:pt x="23" y="9"/>
                    </a:lnTo>
                    <a:lnTo>
                      <a:pt x="0"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79" name="Freeform 234"/>
              <p:cNvSpPr>
                <a:spLocks/>
              </p:cNvSpPr>
              <p:nvPr/>
            </p:nvSpPr>
            <p:spPr bwMode="auto">
              <a:xfrm>
                <a:off x="7850202" y="6386513"/>
                <a:ext cx="26988" cy="119063"/>
              </a:xfrm>
              <a:custGeom>
                <a:avLst/>
                <a:gdLst/>
                <a:ahLst/>
                <a:cxnLst>
                  <a:cxn ang="0">
                    <a:pos x="0" y="0"/>
                  </a:cxn>
                  <a:cxn ang="0">
                    <a:pos x="12" y="151"/>
                  </a:cxn>
                  <a:cxn ang="0">
                    <a:pos x="34" y="150"/>
                  </a:cxn>
                  <a:cxn ang="0">
                    <a:pos x="27" y="25"/>
                  </a:cxn>
                  <a:cxn ang="0">
                    <a:pos x="0" y="0"/>
                  </a:cxn>
                  <a:cxn ang="0">
                    <a:pos x="0" y="0"/>
                  </a:cxn>
                </a:cxnLst>
                <a:rect l="0" t="0" r="r" b="b"/>
                <a:pathLst>
                  <a:path w="34" h="151">
                    <a:moveTo>
                      <a:pt x="0" y="0"/>
                    </a:moveTo>
                    <a:lnTo>
                      <a:pt x="12" y="151"/>
                    </a:lnTo>
                    <a:lnTo>
                      <a:pt x="34" y="150"/>
                    </a:lnTo>
                    <a:lnTo>
                      <a:pt x="27" y="25"/>
                    </a:lnTo>
                    <a:lnTo>
                      <a:pt x="0"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80" name="Freeform 235"/>
              <p:cNvSpPr>
                <a:spLocks/>
              </p:cNvSpPr>
              <p:nvPr/>
            </p:nvSpPr>
            <p:spPr bwMode="auto">
              <a:xfrm>
                <a:off x="7299340" y="5383213"/>
                <a:ext cx="123825" cy="57150"/>
              </a:xfrm>
              <a:custGeom>
                <a:avLst/>
                <a:gdLst/>
                <a:ahLst/>
                <a:cxnLst>
                  <a:cxn ang="0">
                    <a:pos x="18" y="0"/>
                  </a:cxn>
                  <a:cxn ang="0">
                    <a:pos x="157" y="55"/>
                  </a:cxn>
                  <a:cxn ang="0">
                    <a:pos x="133" y="74"/>
                  </a:cxn>
                  <a:cxn ang="0">
                    <a:pos x="0" y="24"/>
                  </a:cxn>
                  <a:cxn ang="0">
                    <a:pos x="18" y="0"/>
                  </a:cxn>
                  <a:cxn ang="0">
                    <a:pos x="18" y="0"/>
                  </a:cxn>
                </a:cxnLst>
                <a:rect l="0" t="0" r="r" b="b"/>
                <a:pathLst>
                  <a:path w="157" h="74">
                    <a:moveTo>
                      <a:pt x="18" y="0"/>
                    </a:moveTo>
                    <a:lnTo>
                      <a:pt x="157" y="55"/>
                    </a:lnTo>
                    <a:lnTo>
                      <a:pt x="133" y="74"/>
                    </a:lnTo>
                    <a:lnTo>
                      <a:pt x="0" y="24"/>
                    </a:lnTo>
                    <a:lnTo>
                      <a:pt x="18" y="0"/>
                    </a:lnTo>
                    <a:lnTo>
                      <a:pt x="1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81" name="Freeform 236"/>
              <p:cNvSpPr>
                <a:spLocks/>
              </p:cNvSpPr>
              <p:nvPr/>
            </p:nvSpPr>
            <p:spPr bwMode="auto">
              <a:xfrm>
                <a:off x="7277115" y="5435600"/>
                <a:ext cx="90488" cy="47625"/>
              </a:xfrm>
              <a:custGeom>
                <a:avLst/>
                <a:gdLst/>
                <a:ahLst/>
                <a:cxnLst>
                  <a:cxn ang="0">
                    <a:pos x="112" y="35"/>
                  </a:cxn>
                  <a:cxn ang="0">
                    <a:pos x="10" y="0"/>
                  </a:cxn>
                  <a:cxn ang="0">
                    <a:pos x="0" y="18"/>
                  </a:cxn>
                  <a:cxn ang="0">
                    <a:pos x="94" y="60"/>
                  </a:cxn>
                  <a:cxn ang="0">
                    <a:pos x="112" y="35"/>
                  </a:cxn>
                  <a:cxn ang="0">
                    <a:pos x="112" y="35"/>
                  </a:cxn>
                </a:cxnLst>
                <a:rect l="0" t="0" r="r" b="b"/>
                <a:pathLst>
                  <a:path w="112" h="60">
                    <a:moveTo>
                      <a:pt x="112" y="35"/>
                    </a:moveTo>
                    <a:lnTo>
                      <a:pt x="10" y="0"/>
                    </a:lnTo>
                    <a:lnTo>
                      <a:pt x="0" y="18"/>
                    </a:lnTo>
                    <a:lnTo>
                      <a:pt x="94" y="60"/>
                    </a:lnTo>
                    <a:lnTo>
                      <a:pt x="112" y="35"/>
                    </a:lnTo>
                    <a:lnTo>
                      <a:pt x="112" y="3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grpSp>
          <p:nvGrpSpPr>
            <p:cNvPr id="803" name="グループ化 581"/>
            <p:cNvGrpSpPr/>
            <p:nvPr/>
          </p:nvGrpSpPr>
          <p:grpSpPr>
            <a:xfrm>
              <a:off x="3671677" y="3787971"/>
              <a:ext cx="822257" cy="838904"/>
              <a:chOff x="5286380" y="3857628"/>
              <a:chExt cx="1312866" cy="974298"/>
            </a:xfrm>
          </p:grpSpPr>
          <p:grpSp>
            <p:nvGrpSpPr>
              <p:cNvPr id="805" name="グループ化 321"/>
              <p:cNvGrpSpPr/>
              <p:nvPr/>
            </p:nvGrpSpPr>
            <p:grpSpPr>
              <a:xfrm>
                <a:off x="5286380" y="3929066"/>
                <a:ext cx="1011893" cy="902860"/>
                <a:chOff x="7550840" y="5286388"/>
                <a:chExt cx="1011893" cy="902860"/>
              </a:xfrm>
            </p:grpSpPr>
            <p:sp>
              <p:nvSpPr>
                <p:cNvPr id="821" name="Freeform 88"/>
                <p:cNvSpPr>
                  <a:spLocks/>
                </p:cNvSpPr>
                <p:nvPr/>
              </p:nvSpPr>
              <p:spPr bwMode="auto">
                <a:xfrm>
                  <a:off x="7813077" y="5901633"/>
                  <a:ext cx="203804" cy="197579"/>
                </a:xfrm>
                <a:custGeom>
                  <a:avLst/>
                  <a:gdLst/>
                  <a:ahLst/>
                  <a:cxnLst>
                    <a:cxn ang="0">
                      <a:pos x="0" y="98"/>
                    </a:cxn>
                    <a:cxn ang="0">
                      <a:pos x="222" y="0"/>
                    </a:cxn>
                    <a:cxn ang="0">
                      <a:pos x="231" y="73"/>
                    </a:cxn>
                    <a:cxn ang="0">
                      <a:pos x="163" y="180"/>
                    </a:cxn>
                    <a:cxn ang="0">
                      <a:pos x="285" y="263"/>
                    </a:cxn>
                    <a:cxn ang="0">
                      <a:pos x="194" y="317"/>
                    </a:cxn>
                    <a:cxn ang="0">
                      <a:pos x="107" y="206"/>
                    </a:cxn>
                    <a:cxn ang="0">
                      <a:pos x="0" y="98"/>
                    </a:cxn>
                    <a:cxn ang="0">
                      <a:pos x="0" y="98"/>
                    </a:cxn>
                  </a:cxnLst>
                  <a:rect l="0" t="0" r="r" b="b"/>
                  <a:pathLst>
                    <a:path w="285" h="317">
                      <a:moveTo>
                        <a:pt x="0" y="98"/>
                      </a:moveTo>
                      <a:lnTo>
                        <a:pt x="222" y="0"/>
                      </a:lnTo>
                      <a:lnTo>
                        <a:pt x="231" y="73"/>
                      </a:lnTo>
                      <a:lnTo>
                        <a:pt x="163" y="180"/>
                      </a:lnTo>
                      <a:lnTo>
                        <a:pt x="285" y="263"/>
                      </a:lnTo>
                      <a:lnTo>
                        <a:pt x="194" y="317"/>
                      </a:lnTo>
                      <a:lnTo>
                        <a:pt x="107" y="206"/>
                      </a:lnTo>
                      <a:lnTo>
                        <a:pt x="0" y="98"/>
                      </a:lnTo>
                      <a:lnTo>
                        <a:pt x="0" y="98"/>
                      </a:lnTo>
                      <a:close/>
                    </a:path>
                  </a:pathLst>
                </a:custGeom>
                <a:solidFill>
                  <a:srgbClr val="FFBFE6"/>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22" name="Freeform 89"/>
                <p:cNvSpPr>
                  <a:spLocks/>
                </p:cNvSpPr>
                <p:nvPr/>
              </p:nvSpPr>
              <p:spPr bwMode="auto">
                <a:xfrm>
                  <a:off x="7596447" y="5297643"/>
                  <a:ext cx="267938" cy="155062"/>
                </a:xfrm>
                <a:custGeom>
                  <a:avLst/>
                  <a:gdLst/>
                  <a:ahLst/>
                  <a:cxnLst>
                    <a:cxn ang="0">
                      <a:pos x="0" y="212"/>
                    </a:cxn>
                    <a:cxn ang="0">
                      <a:pos x="67" y="99"/>
                    </a:cxn>
                    <a:cxn ang="0">
                      <a:pos x="126" y="0"/>
                    </a:cxn>
                    <a:cxn ang="0">
                      <a:pos x="375" y="86"/>
                    </a:cxn>
                    <a:cxn ang="0">
                      <a:pos x="314" y="135"/>
                    </a:cxn>
                    <a:cxn ang="0">
                      <a:pos x="181" y="249"/>
                    </a:cxn>
                    <a:cxn ang="0">
                      <a:pos x="0" y="212"/>
                    </a:cxn>
                    <a:cxn ang="0">
                      <a:pos x="0" y="212"/>
                    </a:cxn>
                  </a:cxnLst>
                  <a:rect l="0" t="0" r="r" b="b"/>
                  <a:pathLst>
                    <a:path w="375" h="249">
                      <a:moveTo>
                        <a:pt x="0" y="212"/>
                      </a:moveTo>
                      <a:lnTo>
                        <a:pt x="67" y="99"/>
                      </a:lnTo>
                      <a:lnTo>
                        <a:pt x="126" y="0"/>
                      </a:lnTo>
                      <a:lnTo>
                        <a:pt x="375" y="86"/>
                      </a:lnTo>
                      <a:lnTo>
                        <a:pt x="314" y="135"/>
                      </a:lnTo>
                      <a:lnTo>
                        <a:pt x="181" y="249"/>
                      </a:lnTo>
                      <a:lnTo>
                        <a:pt x="0" y="212"/>
                      </a:lnTo>
                      <a:lnTo>
                        <a:pt x="0" y="212"/>
                      </a:lnTo>
                      <a:close/>
                    </a:path>
                  </a:pathLst>
                </a:custGeom>
                <a:solidFill>
                  <a:srgbClr val="FFBFE6"/>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23" name="Freeform 91"/>
                <p:cNvSpPr>
                  <a:spLocks/>
                </p:cNvSpPr>
                <p:nvPr/>
              </p:nvSpPr>
              <p:spPr bwMode="auto">
                <a:xfrm>
                  <a:off x="8038259" y="5550244"/>
                  <a:ext cx="370552" cy="236345"/>
                </a:xfrm>
                <a:custGeom>
                  <a:avLst/>
                  <a:gdLst/>
                  <a:ahLst/>
                  <a:cxnLst>
                    <a:cxn ang="0">
                      <a:pos x="109" y="24"/>
                    </a:cxn>
                    <a:cxn ang="0">
                      <a:pos x="298" y="5"/>
                    </a:cxn>
                    <a:cxn ang="0">
                      <a:pos x="429" y="0"/>
                    </a:cxn>
                    <a:cxn ang="0">
                      <a:pos x="504" y="2"/>
                    </a:cxn>
                    <a:cxn ang="0">
                      <a:pos x="514" y="62"/>
                    </a:cxn>
                    <a:cxn ang="0">
                      <a:pos x="520" y="200"/>
                    </a:cxn>
                    <a:cxn ang="0">
                      <a:pos x="518" y="333"/>
                    </a:cxn>
                    <a:cxn ang="0">
                      <a:pos x="302" y="346"/>
                    </a:cxn>
                    <a:cxn ang="0">
                      <a:pos x="23" y="378"/>
                    </a:cxn>
                    <a:cxn ang="0">
                      <a:pos x="11" y="357"/>
                    </a:cxn>
                    <a:cxn ang="0">
                      <a:pos x="0" y="287"/>
                    </a:cxn>
                    <a:cxn ang="0">
                      <a:pos x="215" y="170"/>
                    </a:cxn>
                    <a:cxn ang="0">
                      <a:pos x="142" y="66"/>
                    </a:cxn>
                    <a:cxn ang="0">
                      <a:pos x="109" y="24"/>
                    </a:cxn>
                    <a:cxn ang="0">
                      <a:pos x="109" y="24"/>
                    </a:cxn>
                  </a:cxnLst>
                  <a:rect l="0" t="0" r="r" b="b"/>
                  <a:pathLst>
                    <a:path w="520" h="378">
                      <a:moveTo>
                        <a:pt x="109" y="24"/>
                      </a:moveTo>
                      <a:lnTo>
                        <a:pt x="298" y="5"/>
                      </a:lnTo>
                      <a:lnTo>
                        <a:pt x="429" y="0"/>
                      </a:lnTo>
                      <a:lnTo>
                        <a:pt x="504" y="2"/>
                      </a:lnTo>
                      <a:lnTo>
                        <a:pt x="514" y="62"/>
                      </a:lnTo>
                      <a:lnTo>
                        <a:pt x="520" y="200"/>
                      </a:lnTo>
                      <a:lnTo>
                        <a:pt x="518" y="333"/>
                      </a:lnTo>
                      <a:lnTo>
                        <a:pt x="302" y="346"/>
                      </a:lnTo>
                      <a:lnTo>
                        <a:pt x="23" y="378"/>
                      </a:lnTo>
                      <a:lnTo>
                        <a:pt x="11" y="357"/>
                      </a:lnTo>
                      <a:lnTo>
                        <a:pt x="0" y="287"/>
                      </a:lnTo>
                      <a:lnTo>
                        <a:pt x="215" y="170"/>
                      </a:lnTo>
                      <a:lnTo>
                        <a:pt x="142" y="66"/>
                      </a:lnTo>
                      <a:lnTo>
                        <a:pt x="109" y="24"/>
                      </a:lnTo>
                      <a:lnTo>
                        <a:pt x="109" y="24"/>
                      </a:lnTo>
                      <a:close/>
                    </a:path>
                  </a:pathLst>
                </a:custGeom>
                <a:solidFill>
                  <a:srgbClr val="FFBFE6"/>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24" name="Freeform 92"/>
                <p:cNvSpPr>
                  <a:spLocks/>
                </p:cNvSpPr>
                <p:nvPr/>
              </p:nvSpPr>
              <p:spPr bwMode="auto">
                <a:xfrm>
                  <a:off x="8072464" y="5581506"/>
                  <a:ext cx="312119" cy="176321"/>
                </a:xfrm>
                <a:custGeom>
                  <a:avLst/>
                  <a:gdLst/>
                  <a:ahLst/>
                  <a:cxnLst>
                    <a:cxn ang="0">
                      <a:pos x="118" y="39"/>
                    </a:cxn>
                    <a:cxn ang="0">
                      <a:pos x="139" y="27"/>
                    </a:cxn>
                    <a:cxn ang="0">
                      <a:pos x="165" y="17"/>
                    </a:cxn>
                    <a:cxn ang="0">
                      <a:pos x="180" y="14"/>
                    </a:cxn>
                    <a:cxn ang="0">
                      <a:pos x="197" y="14"/>
                    </a:cxn>
                    <a:cxn ang="0">
                      <a:pos x="215" y="22"/>
                    </a:cxn>
                    <a:cxn ang="0">
                      <a:pos x="235" y="27"/>
                    </a:cxn>
                    <a:cxn ang="0">
                      <a:pos x="257" y="30"/>
                    </a:cxn>
                    <a:cxn ang="0">
                      <a:pos x="278" y="29"/>
                    </a:cxn>
                    <a:cxn ang="0">
                      <a:pos x="299" y="26"/>
                    </a:cxn>
                    <a:cxn ang="0">
                      <a:pos x="314" y="21"/>
                    </a:cxn>
                    <a:cxn ang="0">
                      <a:pos x="331" y="14"/>
                    </a:cxn>
                    <a:cxn ang="0">
                      <a:pos x="346" y="8"/>
                    </a:cxn>
                    <a:cxn ang="0">
                      <a:pos x="373" y="1"/>
                    </a:cxn>
                    <a:cxn ang="0">
                      <a:pos x="399" y="1"/>
                    </a:cxn>
                    <a:cxn ang="0">
                      <a:pos x="416" y="9"/>
                    </a:cxn>
                    <a:cxn ang="0">
                      <a:pos x="419" y="27"/>
                    </a:cxn>
                    <a:cxn ang="0">
                      <a:pos x="411" y="49"/>
                    </a:cxn>
                    <a:cxn ang="0">
                      <a:pos x="408" y="72"/>
                    </a:cxn>
                    <a:cxn ang="0">
                      <a:pos x="409" y="92"/>
                    </a:cxn>
                    <a:cxn ang="0">
                      <a:pos x="415" y="112"/>
                    </a:cxn>
                    <a:cxn ang="0">
                      <a:pos x="421" y="131"/>
                    </a:cxn>
                    <a:cxn ang="0">
                      <a:pos x="427" y="149"/>
                    </a:cxn>
                    <a:cxn ang="0">
                      <a:pos x="434" y="176"/>
                    </a:cxn>
                    <a:cxn ang="0">
                      <a:pos x="436" y="198"/>
                    </a:cxn>
                    <a:cxn ang="0">
                      <a:pos x="429" y="216"/>
                    </a:cxn>
                    <a:cxn ang="0">
                      <a:pos x="412" y="226"/>
                    </a:cxn>
                    <a:cxn ang="0">
                      <a:pos x="397" y="233"/>
                    </a:cxn>
                    <a:cxn ang="0">
                      <a:pos x="377" y="236"/>
                    </a:cxn>
                    <a:cxn ang="0">
                      <a:pos x="355" y="237"/>
                    </a:cxn>
                    <a:cxn ang="0">
                      <a:pos x="338" y="239"/>
                    </a:cxn>
                    <a:cxn ang="0">
                      <a:pos x="319" y="240"/>
                    </a:cxn>
                    <a:cxn ang="0">
                      <a:pos x="297" y="248"/>
                    </a:cxn>
                    <a:cxn ang="0">
                      <a:pos x="274" y="256"/>
                    </a:cxn>
                    <a:cxn ang="0">
                      <a:pos x="255" y="259"/>
                    </a:cxn>
                    <a:cxn ang="0">
                      <a:pos x="237" y="262"/>
                    </a:cxn>
                    <a:cxn ang="0">
                      <a:pos x="214" y="265"/>
                    </a:cxn>
                    <a:cxn ang="0">
                      <a:pos x="194" y="265"/>
                    </a:cxn>
                    <a:cxn ang="0">
                      <a:pos x="176" y="266"/>
                    </a:cxn>
                    <a:cxn ang="0">
                      <a:pos x="149" y="266"/>
                    </a:cxn>
                    <a:cxn ang="0">
                      <a:pos x="121" y="266"/>
                    </a:cxn>
                    <a:cxn ang="0">
                      <a:pos x="96" y="266"/>
                    </a:cxn>
                    <a:cxn ang="0">
                      <a:pos x="80" y="267"/>
                    </a:cxn>
                    <a:cxn ang="0">
                      <a:pos x="60" y="272"/>
                    </a:cxn>
                    <a:cxn ang="0">
                      <a:pos x="32" y="279"/>
                    </a:cxn>
                    <a:cxn ang="0">
                      <a:pos x="11" y="281"/>
                    </a:cxn>
                    <a:cxn ang="0">
                      <a:pos x="0" y="270"/>
                    </a:cxn>
                    <a:cxn ang="0">
                      <a:pos x="0" y="252"/>
                    </a:cxn>
                    <a:cxn ang="0">
                      <a:pos x="3" y="235"/>
                    </a:cxn>
                    <a:cxn ang="0">
                      <a:pos x="8" y="220"/>
                    </a:cxn>
                    <a:cxn ang="0">
                      <a:pos x="114" y="43"/>
                    </a:cxn>
                  </a:cxnLst>
                  <a:rect l="0" t="0" r="r" b="b"/>
                  <a:pathLst>
                    <a:path w="437" h="282">
                      <a:moveTo>
                        <a:pt x="114" y="43"/>
                      </a:moveTo>
                      <a:lnTo>
                        <a:pt x="114" y="42"/>
                      </a:lnTo>
                      <a:lnTo>
                        <a:pt x="116" y="41"/>
                      </a:lnTo>
                      <a:lnTo>
                        <a:pt x="118" y="39"/>
                      </a:lnTo>
                      <a:lnTo>
                        <a:pt x="122" y="37"/>
                      </a:lnTo>
                      <a:lnTo>
                        <a:pt x="126" y="33"/>
                      </a:lnTo>
                      <a:lnTo>
                        <a:pt x="132" y="30"/>
                      </a:lnTo>
                      <a:lnTo>
                        <a:pt x="139" y="27"/>
                      </a:lnTo>
                      <a:lnTo>
                        <a:pt x="146" y="25"/>
                      </a:lnTo>
                      <a:lnTo>
                        <a:pt x="153" y="21"/>
                      </a:lnTo>
                      <a:lnTo>
                        <a:pt x="160" y="19"/>
                      </a:lnTo>
                      <a:lnTo>
                        <a:pt x="165" y="17"/>
                      </a:lnTo>
                      <a:lnTo>
                        <a:pt x="168" y="16"/>
                      </a:lnTo>
                      <a:lnTo>
                        <a:pt x="173" y="14"/>
                      </a:lnTo>
                      <a:lnTo>
                        <a:pt x="177" y="14"/>
                      </a:lnTo>
                      <a:lnTo>
                        <a:pt x="180" y="14"/>
                      </a:lnTo>
                      <a:lnTo>
                        <a:pt x="185" y="14"/>
                      </a:lnTo>
                      <a:lnTo>
                        <a:pt x="188" y="14"/>
                      </a:lnTo>
                      <a:lnTo>
                        <a:pt x="192" y="14"/>
                      </a:lnTo>
                      <a:lnTo>
                        <a:pt x="197" y="14"/>
                      </a:lnTo>
                      <a:lnTo>
                        <a:pt x="201" y="17"/>
                      </a:lnTo>
                      <a:lnTo>
                        <a:pt x="205" y="18"/>
                      </a:lnTo>
                      <a:lnTo>
                        <a:pt x="209" y="20"/>
                      </a:lnTo>
                      <a:lnTo>
                        <a:pt x="215" y="22"/>
                      </a:lnTo>
                      <a:lnTo>
                        <a:pt x="222" y="24"/>
                      </a:lnTo>
                      <a:lnTo>
                        <a:pt x="227" y="25"/>
                      </a:lnTo>
                      <a:lnTo>
                        <a:pt x="230" y="26"/>
                      </a:lnTo>
                      <a:lnTo>
                        <a:pt x="235" y="27"/>
                      </a:lnTo>
                      <a:lnTo>
                        <a:pt x="239" y="28"/>
                      </a:lnTo>
                      <a:lnTo>
                        <a:pt x="246" y="29"/>
                      </a:lnTo>
                      <a:lnTo>
                        <a:pt x="254" y="30"/>
                      </a:lnTo>
                      <a:lnTo>
                        <a:pt x="257" y="30"/>
                      </a:lnTo>
                      <a:lnTo>
                        <a:pt x="262" y="30"/>
                      </a:lnTo>
                      <a:lnTo>
                        <a:pt x="267" y="30"/>
                      </a:lnTo>
                      <a:lnTo>
                        <a:pt x="271" y="30"/>
                      </a:lnTo>
                      <a:lnTo>
                        <a:pt x="278" y="29"/>
                      </a:lnTo>
                      <a:lnTo>
                        <a:pt x="286" y="28"/>
                      </a:lnTo>
                      <a:lnTo>
                        <a:pt x="290" y="27"/>
                      </a:lnTo>
                      <a:lnTo>
                        <a:pt x="294" y="27"/>
                      </a:lnTo>
                      <a:lnTo>
                        <a:pt x="299" y="26"/>
                      </a:lnTo>
                      <a:lnTo>
                        <a:pt x="303" y="25"/>
                      </a:lnTo>
                      <a:lnTo>
                        <a:pt x="306" y="24"/>
                      </a:lnTo>
                      <a:lnTo>
                        <a:pt x="311" y="22"/>
                      </a:lnTo>
                      <a:lnTo>
                        <a:pt x="314" y="21"/>
                      </a:lnTo>
                      <a:lnTo>
                        <a:pt x="318" y="20"/>
                      </a:lnTo>
                      <a:lnTo>
                        <a:pt x="323" y="18"/>
                      </a:lnTo>
                      <a:lnTo>
                        <a:pt x="327" y="18"/>
                      </a:lnTo>
                      <a:lnTo>
                        <a:pt x="331" y="14"/>
                      </a:lnTo>
                      <a:lnTo>
                        <a:pt x="335" y="14"/>
                      </a:lnTo>
                      <a:lnTo>
                        <a:pt x="339" y="12"/>
                      </a:lnTo>
                      <a:lnTo>
                        <a:pt x="342" y="9"/>
                      </a:lnTo>
                      <a:lnTo>
                        <a:pt x="346" y="8"/>
                      </a:lnTo>
                      <a:lnTo>
                        <a:pt x="350" y="7"/>
                      </a:lnTo>
                      <a:lnTo>
                        <a:pt x="358" y="4"/>
                      </a:lnTo>
                      <a:lnTo>
                        <a:pt x="366" y="3"/>
                      </a:lnTo>
                      <a:lnTo>
                        <a:pt x="373" y="1"/>
                      </a:lnTo>
                      <a:lnTo>
                        <a:pt x="380" y="1"/>
                      </a:lnTo>
                      <a:lnTo>
                        <a:pt x="387" y="0"/>
                      </a:lnTo>
                      <a:lnTo>
                        <a:pt x="394" y="1"/>
                      </a:lnTo>
                      <a:lnTo>
                        <a:pt x="399" y="1"/>
                      </a:lnTo>
                      <a:lnTo>
                        <a:pt x="404" y="2"/>
                      </a:lnTo>
                      <a:lnTo>
                        <a:pt x="408" y="4"/>
                      </a:lnTo>
                      <a:lnTo>
                        <a:pt x="412" y="7"/>
                      </a:lnTo>
                      <a:lnTo>
                        <a:pt x="416" y="9"/>
                      </a:lnTo>
                      <a:lnTo>
                        <a:pt x="419" y="12"/>
                      </a:lnTo>
                      <a:lnTo>
                        <a:pt x="420" y="14"/>
                      </a:lnTo>
                      <a:lnTo>
                        <a:pt x="421" y="20"/>
                      </a:lnTo>
                      <a:lnTo>
                        <a:pt x="419" y="27"/>
                      </a:lnTo>
                      <a:lnTo>
                        <a:pt x="417" y="34"/>
                      </a:lnTo>
                      <a:lnTo>
                        <a:pt x="415" y="39"/>
                      </a:lnTo>
                      <a:lnTo>
                        <a:pt x="413" y="43"/>
                      </a:lnTo>
                      <a:lnTo>
                        <a:pt x="411" y="49"/>
                      </a:lnTo>
                      <a:lnTo>
                        <a:pt x="411" y="55"/>
                      </a:lnTo>
                      <a:lnTo>
                        <a:pt x="409" y="60"/>
                      </a:lnTo>
                      <a:lnTo>
                        <a:pt x="409" y="66"/>
                      </a:lnTo>
                      <a:lnTo>
                        <a:pt x="408" y="72"/>
                      </a:lnTo>
                      <a:lnTo>
                        <a:pt x="409" y="81"/>
                      </a:lnTo>
                      <a:lnTo>
                        <a:pt x="409" y="84"/>
                      </a:lnTo>
                      <a:lnTo>
                        <a:pt x="409" y="88"/>
                      </a:lnTo>
                      <a:lnTo>
                        <a:pt x="409" y="92"/>
                      </a:lnTo>
                      <a:lnTo>
                        <a:pt x="411" y="97"/>
                      </a:lnTo>
                      <a:lnTo>
                        <a:pt x="411" y="101"/>
                      </a:lnTo>
                      <a:lnTo>
                        <a:pt x="413" y="106"/>
                      </a:lnTo>
                      <a:lnTo>
                        <a:pt x="415" y="112"/>
                      </a:lnTo>
                      <a:lnTo>
                        <a:pt x="417" y="117"/>
                      </a:lnTo>
                      <a:lnTo>
                        <a:pt x="418" y="121"/>
                      </a:lnTo>
                      <a:lnTo>
                        <a:pt x="420" y="126"/>
                      </a:lnTo>
                      <a:lnTo>
                        <a:pt x="421" y="131"/>
                      </a:lnTo>
                      <a:lnTo>
                        <a:pt x="423" y="135"/>
                      </a:lnTo>
                      <a:lnTo>
                        <a:pt x="424" y="141"/>
                      </a:lnTo>
                      <a:lnTo>
                        <a:pt x="426" y="145"/>
                      </a:lnTo>
                      <a:lnTo>
                        <a:pt x="427" y="149"/>
                      </a:lnTo>
                      <a:lnTo>
                        <a:pt x="429" y="153"/>
                      </a:lnTo>
                      <a:lnTo>
                        <a:pt x="431" y="160"/>
                      </a:lnTo>
                      <a:lnTo>
                        <a:pt x="433" y="168"/>
                      </a:lnTo>
                      <a:lnTo>
                        <a:pt x="434" y="176"/>
                      </a:lnTo>
                      <a:lnTo>
                        <a:pt x="436" y="183"/>
                      </a:lnTo>
                      <a:lnTo>
                        <a:pt x="436" y="188"/>
                      </a:lnTo>
                      <a:lnTo>
                        <a:pt x="437" y="193"/>
                      </a:lnTo>
                      <a:lnTo>
                        <a:pt x="436" y="198"/>
                      </a:lnTo>
                      <a:lnTo>
                        <a:pt x="436" y="204"/>
                      </a:lnTo>
                      <a:lnTo>
                        <a:pt x="434" y="208"/>
                      </a:lnTo>
                      <a:lnTo>
                        <a:pt x="432" y="213"/>
                      </a:lnTo>
                      <a:lnTo>
                        <a:pt x="429" y="216"/>
                      </a:lnTo>
                      <a:lnTo>
                        <a:pt x="426" y="220"/>
                      </a:lnTo>
                      <a:lnTo>
                        <a:pt x="421" y="222"/>
                      </a:lnTo>
                      <a:lnTo>
                        <a:pt x="417" y="224"/>
                      </a:lnTo>
                      <a:lnTo>
                        <a:pt x="412" y="226"/>
                      </a:lnTo>
                      <a:lnTo>
                        <a:pt x="409" y="229"/>
                      </a:lnTo>
                      <a:lnTo>
                        <a:pt x="404" y="229"/>
                      </a:lnTo>
                      <a:lnTo>
                        <a:pt x="401" y="231"/>
                      </a:lnTo>
                      <a:lnTo>
                        <a:pt x="397" y="233"/>
                      </a:lnTo>
                      <a:lnTo>
                        <a:pt x="393" y="235"/>
                      </a:lnTo>
                      <a:lnTo>
                        <a:pt x="388" y="235"/>
                      </a:lnTo>
                      <a:lnTo>
                        <a:pt x="384" y="235"/>
                      </a:lnTo>
                      <a:lnTo>
                        <a:pt x="377" y="236"/>
                      </a:lnTo>
                      <a:lnTo>
                        <a:pt x="372" y="237"/>
                      </a:lnTo>
                      <a:lnTo>
                        <a:pt x="365" y="237"/>
                      </a:lnTo>
                      <a:lnTo>
                        <a:pt x="359" y="237"/>
                      </a:lnTo>
                      <a:lnTo>
                        <a:pt x="355" y="237"/>
                      </a:lnTo>
                      <a:lnTo>
                        <a:pt x="351" y="238"/>
                      </a:lnTo>
                      <a:lnTo>
                        <a:pt x="347" y="238"/>
                      </a:lnTo>
                      <a:lnTo>
                        <a:pt x="343" y="239"/>
                      </a:lnTo>
                      <a:lnTo>
                        <a:pt x="338" y="239"/>
                      </a:lnTo>
                      <a:lnTo>
                        <a:pt x="334" y="239"/>
                      </a:lnTo>
                      <a:lnTo>
                        <a:pt x="331" y="239"/>
                      </a:lnTo>
                      <a:lnTo>
                        <a:pt x="327" y="240"/>
                      </a:lnTo>
                      <a:lnTo>
                        <a:pt x="319" y="240"/>
                      </a:lnTo>
                      <a:lnTo>
                        <a:pt x="313" y="242"/>
                      </a:lnTo>
                      <a:lnTo>
                        <a:pt x="307" y="244"/>
                      </a:lnTo>
                      <a:lnTo>
                        <a:pt x="302" y="246"/>
                      </a:lnTo>
                      <a:lnTo>
                        <a:pt x="297" y="248"/>
                      </a:lnTo>
                      <a:lnTo>
                        <a:pt x="293" y="250"/>
                      </a:lnTo>
                      <a:lnTo>
                        <a:pt x="286" y="252"/>
                      </a:lnTo>
                      <a:lnTo>
                        <a:pt x="281" y="254"/>
                      </a:lnTo>
                      <a:lnTo>
                        <a:pt x="274" y="256"/>
                      </a:lnTo>
                      <a:lnTo>
                        <a:pt x="268" y="258"/>
                      </a:lnTo>
                      <a:lnTo>
                        <a:pt x="264" y="258"/>
                      </a:lnTo>
                      <a:lnTo>
                        <a:pt x="260" y="259"/>
                      </a:lnTo>
                      <a:lnTo>
                        <a:pt x="255" y="259"/>
                      </a:lnTo>
                      <a:lnTo>
                        <a:pt x="251" y="261"/>
                      </a:lnTo>
                      <a:lnTo>
                        <a:pt x="247" y="261"/>
                      </a:lnTo>
                      <a:lnTo>
                        <a:pt x="242" y="262"/>
                      </a:lnTo>
                      <a:lnTo>
                        <a:pt x="237" y="262"/>
                      </a:lnTo>
                      <a:lnTo>
                        <a:pt x="232" y="265"/>
                      </a:lnTo>
                      <a:lnTo>
                        <a:pt x="224" y="265"/>
                      </a:lnTo>
                      <a:lnTo>
                        <a:pt x="219" y="265"/>
                      </a:lnTo>
                      <a:lnTo>
                        <a:pt x="214" y="265"/>
                      </a:lnTo>
                      <a:lnTo>
                        <a:pt x="209" y="265"/>
                      </a:lnTo>
                      <a:lnTo>
                        <a:pt x="204" y="265"/>
                      </a:lnTo>
                      <a:lnTo>
                        <a:pt x="199" y="265"/>
                      </a:lnTo>
                      <a:lnTo>
                        <a:pt x="194" y="265"/>
                      </a:lnTo>
                      <a:lnTo>
                        <a:pt x="190" y="266"/>
                      </a:lnTo>
                      <a:lnTo>
                        <a:pt x="185" y="266"/>
                      </a:lnTo>
                      <a:lnTo>
                        <a:pt x="180" y="266"/>
                      </a:lnTo>
                      <a:lnTo>
                        <a:pt x="176" y="266"/>
                      </a:lnTo>
                      <a:lnTo>
                        <a:pt x="173" y="266"/>
                      </a:lnTo>
                      <a:lnTo>
                        <a:pt x="165" y="266"/>
                      </a:lnTo>
                      <a:lnTo>
                        <a:pt x="157" y="266"/>
                      </a:lnTo>
                      <a:lnTo>
                        <a:pt x="149" y="266"/>
                      </a:lnTo>
                      <a:lnTo>
                        <a:pt x="143" y="266"/>
                      </a:lnTo>
                      <a:lnTo>
                        <a:pt x="136" y="266"/>
                      </a:lnTo>
                      <a:lnTo>
                        <a:pt x="128" y="266"/>
                      </a:lnTo>
                      <a:lnTo>
                        <a:pt x="121" y="266"/>
                      </a:lnTo>
                      <a:lnTo>
                        <a:pt x="114" y="266"/>
                      </a:lnTo>
                      <a:lnTo>
                        <a:pt x="107" y="266"/>
                      </a:lnTo>
                      <a:lnTo>
                        <a:pt x="100" y="266"/>
                      </a:lnTo>
                      <a:lnTo>
                        <a:pt x="96" y="266"/>
                      </a:lnTo>
                      <a:lnTo>
                        <a:pt x="92" y="266"/>
                      </a:lnTo>
                      <a:lnTo>
                        <a:pt x="88" y="266"/>
                      </a:lnTo>
                      <a:lnTo>
                        <a:pt x="84" y="267"/>
                      </a:lnTo>
                      <a:lnTo>
                        <a:pt x="80" y="267"/>
                      </a:lnTo>
                      <a:lnTo>
                        <a:pt x="77" y="267"/>
                      </a:lnTo>
                      <a:lnTo>
                        <a:pt x="72" y="268"/>
                      </a:lnTo>
                      <a:lnTo>
                        <a:pt x="68" y="270"/>
                      </a:lnTo>
                      <a:lnTo>
                        <a:pt x="60" y="272"/>
                      </a:lnTo>
                      <a:lnTo>
                        <a:pt x="53" y="274"/>
                      </a:lnTo>
                      <a:lnTo>
                        <a:pt x="46" y="276"/>
                      </a:lnTo>
                      <a:lnTo>
                        <a:pt x="40" y="278"/>
                      </a:lnTo>
                      <a:lnTo>
                        <a:pt x="32" y="279"/>
                      </a:lnTo>
                      <a:lnTo>
                        <a:pt x="26" y="281"/>
                      </a:lnTo>
                      <a:lnTo>
                        <a:pt x="20" y="281"/>
                      </a:lnTo>
                      <a:lnTo>
                        <a:pt x="16" y="282"/>
                      </a:lnTo>
                      <a:lnTo>
                        <a:pt x="11" y="281"/>
                      </a:lnTo>
                      <a:lnTo>
                        <a:pt x="6" y="280"/>
                      </a:lnTo>
                      <a:lnTo>
                        <a:pt x="4" y="278"/>
                      </a:lnTo>
                      <a:lnTo>
                        <a:pt x="3" y="275"/>
                      </a:lnTo>
                      <a:lnTo>
                        <a:pt x="0" y="270"/>
                      </a:lnTo>
                      <a:lnTo>
                        <a:pt x="0" y="266"/>
                      </a:lnTo>
                      <a:lnTo>
                        <a:pt x="0" y="261"/>
                      </a:lnTo>
                      <a:lnTo>
                        <a:pt x="0" y="257"/>
                      </a:lnTo>
                      <a:lnTo>
                        <a:pt x="0" y="252"/>
                      </a:lnTo>
                      <a:lnTo>
                        <a:pt x="0" y="247"/>
                      </a:lnTo>
                      <a:lnTo>
                        <a:pt x="1" y="243"/>
                      </a:lnTo>
                      <a:lnTo>
                        <a:pt x="3" y="239"/>
                      </a:lnTo>
                      <a:lnTo>
                        <a:pt x="3" y="235"/>
                      </a:lnTo>
                      <a:lnTo>
                        <a:pt x="4" y="230"/>
                      </a:lnTo>
                      <a:lnTo>
                        <a:pt x="5" y="227"/>
                      </a:lnTo>
                      <a:lnTo>
                        <a:pt x="6" y="225"/>
                      </a:lnTo>
                      <a:lnTo>
                        <a:pt x="8" y="220"/>
                      </a:lnTo>
                      <a:lnTo>
                        <a:pt x="9" y="220"/>
                      </a:lnTo>
                      <a:lnTo>
                        <a:pt x="152" y="130"/>
                      </a:lnTo>
                      <a:lnTo>
                        <a:pt x="114" y="43"/>
                      </a:lnTo>
                      <a:lnTo>
                        <a:pt x="114" y="43"/>
                      </a:lnTo>
                      <a:close/>
                    </a:path>
                  </a:pathLst>
                </a:custGeom>
                <a:solidFill>
                  <a:srgbClr val="E8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25" name="Freeform 93"/>
                <p:cNvSpPr>
                  <a:spLocks/>
                </p:cNvSpPr>
                <p:nvPr/>
              </p:nvSpPr>
              <p:spPr bwMode="auto">
                <a:xfrm>
                  <a:off x="7867235" y="5905385"/>
                  <a:ext cx="111166" cy="102541"/>
                </a:xfrm>
                <a:custGeom>
                  <a:avLst/>
                  <a:gdLst/>
                  <a:ahLst/>
                  <a:cxnLst>
                    <a:cxn ang="0">
                      <a:pos x="0" y="59"/>
                    </a:cxn>
                    <a:cxn ang="0">
                      <a:pos x="1" y="60"/>
                    </a:cxn>
                    <a:cxn ang="0">
                      <a:pos x="6" y="63"/>
                    </a:cxn>
                    <a:cxn ang="0">
                      <a:pos x="9" y="67"/>
                    </a:cxn>
                    <a:cxn ang="0">
                      <a:pos x="13" y="72"/>
                    </a:cxn>
                    <a:cxn ang="0">
                      <a:pos x="17" y="75"/>
                    </a:cxn>
                    <a:cxn ang="0">
                      <a:pos x="19" y="78"/>
                    </a:cxn>
                    <a:cxn ang="0">
                      <a:pos x="21" y="82"/>
                    </a:cxn>
                    <a:cxn ang="0">
                      <a:pos x="24" y="88"/>
                    </a:cxn>
                    <a:cxn ang="0">
                      <a:pos x="26" y="93"/>
                    </a:cxn>
                    <a:cxn ang="0">
                      <a:pos x="28" y="98"/>
                    </a:cxn>
                    <a:cxn ang="0">
                      <a:pos x="30" y="103"/>
                    </a:cxn>
                    <a:cxn ang="0">
                      <a:pos x="32" y="108"/>
                    </a:cxn>
                    <a:cxn ang="0">
                      <a:pos x="33" y="113"/>
                    </a:cxn>
                    <a:cxn ang="0">
                      <a:pos x="36" y="120"/>
                    </a:cxn>
                    <a:cxn ang="0">
                      <a:pos x="38" y="125"/>
                    </a:cxn>
                    <a:cxn ang="0">
                      <a:pos x="41" y="130"/>
                    </a:cxn>
                    <a:cxn ang="0">
                      <a:pos x="43" y="135"/>
                    </a:cxn>
                    <a:cxn ang="0">
                      <a:pos x="47" y="140"/>
                    </a:cxn>
                    <a:cxn ang="0">
                      <a:pos x="51" y="144"/>
                    </a:cxn>
                    <a:cxn ang="0">
                      <a:pos x="55" y="150"/>
                    </a:cxn>
                    <a:cxn ang="0">
                      <a:pos x="59" y="154"/>
                    </a:cxn>
                    <a:cxn ang="0">
                      <a:pos x="65" y="157"/>
                    </a:cxn>
                    <a:cxn ang="0">
                      <a:pos x="70" y="160"/>
                    </a:cxn>
                    <a:cxn ang="0">
                      <a:pos x="79" y="164"/>
                    </a:cxn>
                    <a:cxn ang="0">
                      <a:pos x="86" y="164"/>
                    </a:cxn>
                    <a:cxn ang="0">
                      <a:pos x="93" y="163"/>
                    </a:cxn>
                    <a:cxn ang="0">
                      <a:pos x="96" y="161"/>
                    </a:cxn>
                    <a:cxn ang="0">
                      <a:pos x="100" y="159"/>
                    </a:cxn>
                    <a:cxn ang="0">
                      <a:pos x="103" y="157"/>
                    </a:cxn>
                    <a:cxn ang="0">
                      <a:pos x="107" y="155"/>
                    </a:cxn>
                    <a:cxn ang="0">
                      <a:pos x="111" y="152"/>
                    </a:cxn>
                    <a:cxn ang="0">
                      <a:pos x="114" y="148"/>
                    </a:cxn>
                    <a:cxn ang="0">
                      <a:pos x="117" y="144"/>
                    </a:cxn>
                    <a:cxn ang="0">
                      <a:pos x="120" y="141"/>
                    </a:cxn>
                    <a:cxn ang="0">
                      <a:pos x="123" y="137"/>
                    </a:cxn>
                    <a:cxn ang="0">
                      <a:pos x="126" y="133"/>
                    </a:cxn>
                    <a:cxn ang="0">
                      <a:pos x="129" y="129"/>
                    </a:cxn>
                    <a:cxn ang="0">
                      <a:pos x="132" y="125"/>
                    </a:cxn>
                    <a:cxn ang="0">
                      <a:pos x="134" y="120"/>
                    </a:cxn>
                    <a:cxn ang="0">
                      <a:pos x="137" y="115"/>
                    </a:cxn>
                    <a:cxn ang="0">
                      <a:pos x="139" y="111"/>
                    </a:cxn>
                    <a:cxn ang="0">
                      <a:pos x="142" y="107"/>
                    </a:cxn>
                    <a:cxn ang="0">
                      <a:pos x="144" y="103"/>
                    </a:cxn>
                    <a:cxn ang="0">
                      <a:pos x="146" y="99"/>
                    </a:cxn>
                    <a:cxn ang="0">
                      <a:pos x="148" y="95"/>
                    </a:cxn>
                    <a:cxn ang="0">
                      <a:pos x="150" y="93"/>
                    </a:cxn>
                    <a:cxn ang="0">
                      <a:pos x="152" y="85"/>
                    </a:cxn>
                    <a:cxn ang="0">
                      <a:pos x="154" y="80"/>
                    </a:cxn>
                    <a:cxn ang="0">
                      <a:pos x="156" y="77"/>
                    </a:cxn>
                    <a:cxn ang="0">
                      <a:pos x="156" y="77"/>
                    </a:cxn>
                    <a:cxn ang="0">
                      <a:pos x="153" y="0"/>
                    </a:cxn>
                    <a:cxn ang="0">
                      <a:pos x="0" y="59"/>
                    </a:cxn>
                    <a:cxn ang="0">
                      <a:pos x="0" y="59"/>
                    </a:cxn>
                  </a:cxnLst>
                  <a:rect l="0" t="0" r="r" b="b"/>
                  <a:pathLst>
                    <a:path w="156" h="164">
                      <a:moveTo>
                        <a:pt x="0" y="59"/>
                      </a:moveTo>
                      <a:lnTo>
                        <a:pt x="1" y="60"/>
                      </a:lnTo>
                      <a:lnTo>
                        <a:pt x="6" y="63"/>
                      </a:lnTo>
                      <a:lnTo>
                        <a:pt x="9" y="67"/>
                      </a:lnTo>
                      <a:lnTo>
                        <a:pt x="13" y="72"/>
                      </a:lnTo>
                      <a:lnTo>
                        <a:pt x="17" y="75"/>
                      </a:lnTo>
                      <a:lnTo>
                        <a:pt x="19" y="78"/>
                      </a:lnTo>
                      <a:lnTo>
                        <a:pt x="21" y="82"/>
                      </a:lnTo>
                      <a:lnTo>
                        <a:pt x="24" y="88"/>
                      </a:lnTo>
                      <a:lnTo>
                        <a:pt x="26" y="93"/>
                      </a:lnTo>
                      <a:lnTo>
                        <a:pt x="28" y="98"/>
                      </a:lnTo>
                      <a:lnTo>
                        <a:pt x="30" y="103"/>
                      </a:lnTo>
                      <a:lnTo>
                        <a:pt x="32" y="108"/>
                      </a:lnTo>
                      <a:lnTo>
                        <a:pt x="33" y="113"/>
                      </a:lnTo>
                      <a:lnTo>
                        <a:pt x="36" y="120"/>
                      </a:lnTo>
                      <a:lnTo>
                        <a:pt x="38" y="125"/>
                      </a:lnTo>
                      <a:lnTo>
                        <a:pt x="41" y="130"/>
                      </a:lnTo>
                      <a:lnTo>
                        <a:pt x="43" y="135"/>
                      </a:lnTo>
                      <a:lnTo>
                        <a:pt x="47" y="140"/>
                      </a:lnTo>
                      <a:lnTo>
                        <a:pt x="51" y="144"/>
                      </a:lnTo>
                      <a:lnTo>
                        <a:pt x="55" y="150"/>
                      </a:lnTo>
                      <a:lnTo>
                        <a:pt x="59" y="154"/>
                      </a:lnTo>
                      <a:lnTo>
                        <a:pt x="65" y="157"/>
                      </a:lnTo>
                      <a:lnTo>
                        <a:pt x="70" y="160"/>
                      </a:lnTo>
                      <a:lnTo>
                        <a:pt x="79" y="164"/>
                      </a:lnTo>
                      <a:lnTo>
                        <a:pt x="86" y="164"/>
                      </a:lnTo>
                      <a:lnTo>
                        <a:pt x="93" y="163"/>
                      </a:lnTo>
                      <a:lnTo>
                        <a:pt x="96" y="161"/>
                      </a:lnTo>
                      <a:lnTo>
                        <a:pt x="100" y="159"/>
                      </a:lnTo>
                      <a:lnTo>
                        <a:pt x="103" y="157"/>
                      </a:lnTo>
                      <a:lnTo>
                        <a:pt x="107" y="155"/>
                      </a:lnTo>
                      <a:lnTo>
                        <a:pt x="111" y="152"/>
                      </a:lnTo>
                      <a:lnTo>
                        <a:pt x="114" y="148"/>
                      </a:lnTo>
                      <a:lnTo>
                        <a:pt x="117" y="144"/>
                      </a:lnTo>
                      <a:lnTo>
                        <a:pt x="120" y="141"/>
                      </a:lnTo>
                      <a:lnTo>
                        <a:pt x="123" y="137"/>
                      </a:lnTo>
                      <a:lnTo>
                        <a:pt x="126" y="133"/>
                      </a:lnTo>
                      <a:lnTo>
                        <a:pt x="129" y="129"/>
                      </a:lnTo>
                      <a:lnTo>
                        <a:pt x="132" y="125"/>
                      </a:lnTo>
                      <a:lnTo>
                        <a:pt x="134" y="120"/>
                      </a:lnTo>
                      <a:lnTo>
                        <a:pt x="137" y="115"/>
                      </a:lnTo>
                      <a:lnTo>
                        <a:pt x="139" y="111"/>
                      </a:lnTo>
                      <a:lnTo>
                        <a:pt x="142" y="107"/>
                      </a:lnTo>
                      <a:lnTo>
                        <a:pt x="144" y="103"/>
                      </a:lnTo>
                      <a:lnTo>
                        <a:pt x="146" y="99"/>
                      </a:lnTo>
                      <a:lnTo>
                        <a:pt x="148" y="95"/>
                      </a:lnTo>
                      <a:lnTo>
                        <a:pt x="150" y="93"/>
                      </a:lnTo>
                      <a:lnTo>
                        <a:pt x="152" y="85"/>
                      </a:lnTo>
                      <a:lnTo>
                        <a:pt x="154" y="80"/>
                      </a:lnTo>
                      <a:lnTo>
                        <a:pt x="156" y="77"/>
                      </a:lnTo>
                      <a:lnTo>
                        <a:pt x="156" y="77"/>
                      </a:lnTo>
                      <a:lnTo>
                        <a:pt x="153" y="0"/>
                      </a:lnTo>
                      <a:lnTo>
                        <a:pt x="0" y="59"/>
                      </a:lnTo>
                      <a:lnTo>
                        <a:pt x="0" y="59"/>
                      </a:lnTo>
                      <a:close/>
                    </a:path>
                  </a:pathLst>
                </a:custGeom>
                <a:solidFill>
                  <a:srgbClr val="E8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26" name="Freeform 95"/>
                <p:cNvSpPr>
                  <a:spLocks/>
                </p:cNvSpPr>
                <p:nvPr/>
              </p:nvSpPr>
              <p:spPr bwMode="auto">
                <a:xfrm>
                  <a:off x="7640628" y="5331406"/>
                  <a:ext cx="183851" cy="123800"/>
                </a:xfrm>
                <a:custGeom>
                  <a:avLst/>
                  <a:gdLst/>
                  <a:ahLst/>
                  <a:cxnLst>
                    <a:cxn ang="0">
                      <a:pos x="3" y="171"/>
                    </a:cxn>
                    <a:cxn ang="0">
                      <a:pos x="0" y="166"/>
                    </a:cxn>
                    <a:cxn ang="0">
                      <a:pos x="0" y="159"/>
                    </a:cxn>
                    <a:cxn ang="0">
                      <a:pos x="1" y="153"/>
                    </a:cxn>
                    <a:cxn ang="0">
                      <a:pos x="6" y="145"/>
                    </a:cxn>
                    <a:cxn ang="0">
                      <a:pos x="13" y="138"/>
                    </a:cxn>
                    <a:cxn ang="0">
                      <a:pos x="18" y="131"/>
                    </a:cxn>
                    <a:cxn ang="0">
                      <a:pos x="26" y="126"/>
                    </a:cxn>
                    <a:cxn ang="0">
                      <a:pos x="32" y="119"/>
                    </a:cxn>
                    <a:cxn ang="0">
                      <a:pos x="40" y="112"/>
                    </a:cxn>
                    <a:cxn ang="0">
                      <a:pos x="48" y="103"/>
                    </a:cxn>
                    <a:cxn ang="0">
                      <a:pos x="56" y="94"/>
                    </a:cxn>
                    <a:cxn ang="0">
                      <a:pos x="62" y="85"/>
                    </a:cxn>
                    <a:cxn ang="0">
                      <a:pos x="65" y="76"/>
                    </a:cxn>
                    <a:cxn ang="0">
                      <a:pos x="68" y="64"/>
                    </a:cxn>
                    <a:cxn ang="0">
                      <a:pos x="70" y="52"/>
                    </a:cxn>
                    <a:cxn ang="0">
                      <a:pos x="71" y="40"/>
                    </a:cxn>
                    <a:cxn ang="0">
                      <a:pos x="72" y="32"/>
                    </a:cxn>
                    <a:cxn ang="0">
                      <a:pos x="76" y="23"/>
                    </a:cxn>
                    <a:cxn ang="0">
                      <a:pos x="85" y="11"/>
                    </a:cxn>
                    <a:cxn ang="0">
                      <a:pos x="95" y="4"/>
                    </a:cxn>
                    <a:cxn ang="0">
                      <a:pos x="106" y="0"/>
                    </a:cxn>
                    <a:cxn ang="0">
                      <a:pos x="117" y="0"/>
                    </a:cxn>
                    <a:cxn ang="0">
                      <a:pos x="126" y="4"/>
                    </a:cxn>
                    <a:cxn ang="0">
                      <a:pos x="134" y="14"/>
                    </a:cxn>
                    <a:cxn ang="0">
                      <a:pos x="138" y="27"/>
                    </a:cxn>
                    <a:cxn ang="0">
                      <a:pos x="147" y="37"/>
                    </a:cxn>
                    <a:cxn ang="0">
                      <a:pos x="158" y="47"/>
                    </a:cxn>
                    <a:cxn ang="0">
                      <a:pos x="171" y="52"/>
                    </a:cxn>
                    <a:cxn ang="0">
                      <a:pos x="186" y="56"/>
                    </a:cxn>
                    <a:cxn ang="0">
                      <a:pos x="200" y="58"/>
                    </a:cxn>
                    <a:cxn ang="0">
                      <a:pos x="213" y="60"/>
                    </a:cxn>
                    <a:cxn ang="0">
                      <a:pos x="222" y="60"/>
                    </a:cxn>
                    <a:cxn ang="0">
                      <a:pos x="232" y="59"/>
                    </a:cxn>
                    <a:cxn ang="0">
                      <a:pos x="243" y="63"/>
                    </a:cxn>
                    <a:cxn ang="0">
                      <a:pos x="251" y="68"/>
                    </a:cxn>
                    <a:cxn ang="0">
                      <a:pos x="255" y="72"/>
                    </a:cxn>
                    <a:cxn ang="0">
                      <a:pos x="104" y="200"/>
                    </a:cxn>
                    <a:cxn ang="0">
                      <a:pos x="5" y="172"/>
                    </a:cxn>
                  </a:cxnLst>
                  <a:rect l="0" t="0" r="r" b="b"/>
                  <a:pathLst>
                    <a:path w="257" h="200">
                      <a:moveTo>
                        <a:pt x="5" y="172"/>
                      </a:moveTo>
                      <a:lnTo>
                        <a:pt x="3" y="171"/>
                      </a:lnTo>
                      <a:lnTo>
                        <a:pt x="2" y="170"/>
                      </a:lnTo>
                      <a:lnTo>
                        <a:pt x="0" y="166"/>
                      </a:lnTo>
                      <a:lnTo>
                        <a:pt x="0" y="163"/>
                      </a:lnTo>
                      <a:lnTo>
                        <a:pt x="0" y="159"/>
                      </a:lnTo>
                      <a:lnTo>
                        <a:pt x="1" y="156"/>
                      </a:lnTo>
                      <a:lnTo>
                        <a:pt x="1" y="153"/>
                      </a:lnTo>
                      <a:lnTo>
                        <a:pt x="4" y="150"/>
                      </a:lnTo>
                      <a:lnTo>
                        <a:pt x="6" y="145"/>
                      </a:lnTo>
                      <a:lnTo>
                        <a:pt x="11" y="141"/>
                      </a:lnTo>
                      <a:lnTo>
                        <a:pt x="13" y="138"/>
                      </a:lnTo>
                      <a:lnTo>
                        <a:pt x="15" y="134"/>
                      </a:lnTo>
                      <a:lnTo>
                        <a:pt x="18" y="131"/>
                      </a:lnTo>
                      <a:lnTo>
                        <a:pt x="23" y="129"/>
                      </a:lnTo>
                      <a:lnTo>
                        <a:pt x="26" y="126"/>
                      </a:lnTo>
                      <a:lnTo>
                        <a:pt x="29" y="123"/>
                      </a:lnTo>
                      <a:lnTo>
                        <a:pt x="32" y="119"/>
                      </a:lnTo>
                      <a:lnTo>
                        <a:pt x="35" y="117"/>
                      </a:lnTo>
                      <a:lnTo>
                        <a:pt x="40" y="112"/>
                      </a:lnTo>
                      <a:lnTo>
                        <a:pt x="45" y="108"/>
                      </a:lnTo>
                      <a:lnTo>
                        <a:pt x="48" y="103"/>
                      </a:lnTo>
                      <a:lnTo>
                        <a:pt x="53" y="99"/>
                      </a:lnTo>
                      <a:lnTo>
                        <a:pt x="56" y="94"/>
                      </a:lnTo>
                      <a:lnTo>
                        <a:pt x="60" y="90"/>
                      </a:lnTo>
                      <a:lnTo>
                        <a:pt x="62" y="85"/>
                      </a:lnTo>
                      <a:lnTo>
                        <a:pt x="64" y="81"/>
                      </a:lnTo>
                      <a:lnTo>
                        <a:pt x="65" y="76"/>
                      </a:lnTo>
                      <a:lnTo>
                        <a:pt x="67" y="70"/>
                      </a:lnTo>
                      <a:lnTo>
                        <a:pt x="68" y="64"/>
                      </a:lnTo>
                      <a:lnTo>
                        <a:pt x="69" y="59"/>
                      </a:lnTo>
                      <a:lnTo>
                        <a:pt x="70" y="52"/>
                      </a:lnTo>
                      <a:lnTo>
                        <a:pt x="71" y="45"/>
                      </a:lnTo>
                      <a:lnTo>
                        <a:pt x="71" y="40"/>
                      </a:lnTo>
                      <a:lnTo>
                        <a:pt x="71" y="36"/>
                      </a:lnTo>
                      <a:lnTo>
                        <a:pt x="72" y="32"/>
                      </a:lnTo>
                      <a:lnTo>
                        <a:pt x="73" y="30"/>
                      </a:lnTo>
                      <a:lnTo>
                        <a:pt x="76" y="23"/>
                      </a:lnTo>
                      <a:lnTo>
                        <a:pt x="80" y="18"/>
                      </a:lnTo>
                      <a:lnTo>
                        <a:pt x="85" y="11"/>
                      </a:lnTo>
                      <a:lnTo>
                        <a:pt x="90" y="7"/>
                      </a:lnTo>
                      <a:lnTo>
                        <a:pt x="95" y="4"/>
                      </a:lnTo>
                      <a:lnTo>
                        <a:pt x="101" y="2"/>
                      </a:lnTo>
                      <a:lnTo>
                        <a:pt x="106" y="0"/>
                      </a:lnTo>
                      <a:lnTo>
                        <a:pt x="111" y="0"/>
                      </a:lnTo>
                      <a:lnTo>
                        <a:pt x="117" y="0"/>
                      </a:lnTo>
                      <a:lnTo>
                        <a:pt x="123" y="2"/>
                      </a:lnTo>
                      <a:lnTo>
                        <a:pt x="126" y="4"/>
                      </a:lnTo>
                      <a:lnTo>
                        <a:pt x="131" y="8"/>
                      </a:lnTo>
                      <a:lnTo>
                        <a:pt x="134" y="14"/>
                      </a:lnTo>
                      <a:lnTo>
                        <a:pt x="137" y="21"/>
                      </a:lnTo>
                      <a:lnTo>
                        <a:pt x="138" y="27"/>
                      </a:lnTo>
                      <a:lnTo>
                        <a:pt x="142" y="33"/>
                      </a:lnTo>
                      <a:lnTo>
                        <a:pt x="147" y="37"/>
                      </a:lnTo>
                      <a:lnTo>
                        <a:pt x="153" y="42"/>
                      </a:lnTo>
                      <a:lnTo>
                        <a:pt x="158" y="47"/>
                      </a:lnTo>
                      <a:lnTo>
                        <a:pt x="164" y="50"/>
                      </a:lnTo>
                      <a:lnTo>
                        <a:pt x="171" y="52"/>
                      </a:lnTo>
                      <a:lnTo>
                        <a:pt x="179" y="55"/>
                      </a:lnTo>
                      <a:lnTo>
                        <a:pt x="186" y="56"/>
                      </a:lnTo>
                      <a:lnTo>
                        <a:pt x="193" y="57"/>
                      </a:lnTo>
                      <a:lnTo>
                        <a:pt x="200" y="58"/>
                      </a:lnTo>
                      <a:lnTo>
                        <a:pt x="208" y="60"/>
                      </a:lnTo>
                      <a:lnTo>
                        <a:pt x="213" y="60"/>
                      </a:lnTo>
                      <a:lnTo>
                        <a:pt x="218" y="60"/>
                      </a:lnTo>
                      <a:lnTo>
                        <a:pt x="222" y="60"/>
                      </a:lnTo>
                      <a:lnTo>
                        <a:pt x="227" y="60"/>
                      </a:lnTo>
                      <a:lnTo>
                        <a:pt x="232" y="59"/>
                      </a:lnTo>
                      <a:lnTo>
                        <a:pt x="237" y="61"/>
                      </a:lnTo>
                      <a:lnTo>
                        <a:pt x="243" y="63"/>
                      </a:lnTo>
                      <a:lnTo>
                        <a:pt x="248" y="66"/>
                      </a:lnTo>
                      <a:lnTo>
                        <a:pt x="251" y="68"/>
                      </a:lnTo>
                      <a:lnTo>
                        <a:pt x="254" y="71"/>
                      </a:lnTo>
                      <a:lnTo>
                        <a:pt x="255" y="72"/>
                      </a:lnTo>
                      <a:lnTo>
                        <a:pt x="257" y="74"/>
                      </a:lnTo>
                      <a:lnTo>
                        <a:pt x="104" y="200"/>
                      </a:lnTo>
                      <a:lnTo>
                        <a:pt x="5" y="172"/>
                      </a:lnTo>
                      <a:lnTo>
                        <a:pt x="5" y="172"/>
                      </a:lnTo>
                      <a:close/>
                    </a:path>
                  </a:pathLst>
                </a:custGeom>
                <a:solidFill>
                  <a:srgbClr val="E8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27" name="Freeform 96"/>
                <p:cNvSpPr>
                  <a:spLocks/>
                </p:cNvSpPr>
                <p:nvPr/>
              </p:nvSpPr>
              <p:spPr bwMode="auto">
                <a:xfrm>
                  <a:off x="7861534" y="5447703"/>
                  <a:ext cx="330647" cy="292617"/>
                </a:xfrm>
                <a:custGeom>
                  <a:avLst/>
                  <a:gdLst/>
                  <a:ahLst/>
                  <a:cxnLst>
                    <a:cxn ang="0">
                      <a:pos x="0" y="209"/>
                    </a:cxn>
                    <a:cxn ang="0">
                      <a:pos x="143" y="88"/>
                    </a:cxn>
                    <a:cxn ang="0">
                      <a:pos x="228" y="0"/>
                    </a:cxn>
                    <a:cxn ang="0">
                      <a:pos x="303" y="92"/>
                    </a:cxn>
                    <a:cxn ang="0">
                      <a:pos x="435" y="298"/>
                    </a:cxn>
                    <a:cxn ang="0">
                      <a:pos x="464" y="337"/>
                    </a:cxn>
                    <a:cxn ang="0">
                      <a:pos x="236" y="454"/>
                    </a:cxn>
                    <a:cxn ang="0">
                      <a:pos x="194" y="468"/>
                    </a:cxn>
                    <a:cxn ang="0">
                      <a:pos x="55" y="281"/>
                    </a:cxn>
                    <a:cxn ang="0">
                      <a:pos x="0" y="209"/>
                    </a:cxn>
                    <a:cxn ang="0">
                      <a:pos x="0" y="209"/>
                    </a:cxn>
                  </a:cxnLst>
                  <a:rect l="0" t="0" r="r" b="b"/>
                  <a:pathLst>
                    <a:path w="464" h="468">
                      <a:moveTo>
                        <a:pt x="0" y="209"/>
                      </a:moveTo>
                      <a:lnTo>
                        <a:pt x="143" y="88"/>
                      </a:lnTo>
                      <a:lnTo>
                        <a:pt x="228" y="0"/>
                      </a:lnTo>
                      <a:lnTo>
                        <a:pt x="303" y="92"/>
                      </a:lnTo>
                      <a:lnTo>
                        <a:pt x="435" y="298"/>
                      </a:lnTo>
                      <a:lnTo>
                        <a:pt x="464" y="337"/>
                      </a:lnTo>
                      <a:lnTo>
                        <a:pt x="236" y="454"/>
                      </a:lnTo>
                      <a:lnTo>
                        <a:pt x="194" y="468"/>
                      </a:lnTo>
                      <a:lnTo>
                        <a:pt x="55" y="281"/>
                      </a:lnTo>
                      <a:lnTo>
                        <a:pt x="0" y="209"/>
                      </a:lnTo>
                      <a:lnTo>
                        <a:pt x="0" y="209"/>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28" name="Freeform 97"/>
                <p:cNvSpPr>
                  <a:spLocks/>
                </p:cNvSpPr>
                <p:nvPr/>
              </p:nvSpPr>
              <p:spPr bwMode="auto">
                <a:xfrm>
                  <a:off x="7927093" y="5937898"/>
                  <a:ext cx="433261" cy="237595"/>
                </a:xfrm>
                <a:custGeom>
                  <a:avLst/>
                  <a:gdLst/>
                  <a:ahLst/>
                  <a:cxnLst>
                    <a:cxn ang="0">
                      <a:pos x="396" y="0"/>
                    </a:cxn>
                    <a:cxn ang="0">
                      <a:pos x="478" y="31"/>
                    </a:cxn>
                    <a:cxn ang="0">
                      <a:pos x="608" y="118"/>
                    </a:cxn>
                    <a:cxn ang="0">
                      <a:pos x="548" y="236"/>
                    </a:cxn>
                    <a:cxn ang="0">
                      <a:pos x="446" y="380"/>
                    </a:cxn>
                    <a:cxn ang="0">
                      <a:pos x="175" y="234"/>
                    </a:cxn>
                    <a:cxn ang="0">
                      <a:pos x="0" y="124"/>
                    </a:cxn>
                    <a:cxn ang="0">
                      <a:pos x="66" y="31"/>
                    </a:cxn>
                    <a:cxn ang="0">
                      <a:pos x="76" y="91"/>
                    </a:cxn>
                    <a:cxn ang="0">
                      <a:pos x="175" y="88"/>
                    </a:cxn>
                    <a:cxn ang="0">
                      <a:pos x="389" y="62"/>
                    </a:cxn>
                    <a:cxn ang="0">
                      <a:pos x="396" y="0"/>
                    </a:cxn>
                    <a:cxn ang="0">
                      <a:pos x="396" y="0"/>
                    </a:cxn>
                  </a:cxnLst>
                  <a:rect l="0" t="0" r="r" b="b"/>
                  <a:pathLst>
                    <a:path w="608" h="380">
                      <a:moveTo>
                        <a:pt x="396" y="0"/>
                      </a:moveTo>
                      <a:lnTo>
                        <a:pt x="478" y="31"/>
                      </a:lnTo>
                      <a:lnTo>
                        <a:pt x="608" y="118"/>
                      </a:lnTo>
                      <a:lnTo>
                        <a:pt x="548" y="236"/>
                      </a:lnTo>
                      <a:lnTo>
                        <a:pt x="446" y="380"/>
                      </a:lnTo>
                      <a:lnTo>
                        <a:pt x="175" y="234"/>
                      </a:lnTo>
                      <a:lnTo>
                        <a:pt x="0" y="124"/>
                      </a:lnTo>
                      <a:lnTo>
                        <a:pt x="66" y="31"/>
                      </a:lnTo>
                      <a:lnTo>
                        <a:pt x="76" y="91"/>
                      </a:lnTo>
                      <a:lnTo>
                        <a:pt x="175" y="88"/>
                      </a:lnTo>
                      <a:lnTo>
                        <a:pt x="389" y="62"/>
                      </a:lnTo>
                      <a:lnTo>
                        <a:pt x="396" y="0"/>
                      </a:lnTo>
                      <a:lnTo>
                        <a:pt x="396" y="0"/>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29" name="Freeform 99"/>
                <p:cNvSpPr>
                  <a:spLocks/>
                </p:cNvSpPr>
                <p:nvPr/>
              </p:nvSpPr>
              <p:spPr bwMode="auto">
                <a:xfrm>
                  <a:off x="7901440" y="5468961"/>
                  <a:ext cx="239434" cy="226341"/>
                </a:xfrm>
                <a:custGeom>
                  <a:avLst/>
                  <a:gdLst/>
                  <a:ahLst/>
                  <a:cxnLst>
                    <a:cxn ang="0">
                      <a:pos x="7" y="128"/>
                    </a:cxn>
                    <a:cxn ang="0">
                      <a:pos x="20" y="126"/>
                    </a:cxn>
                    <a:cxn ang="0">
                      <a:pos x="35" y="128"/>
                    </a:cxn>
                    <a:cxn ang="0">
                      <a:pos x="49" y="139"/>
                    </a:cxn>
                    <a:cxn ang="0">
                      <a:pos x="54" y="153"/>
                    </a:cxn>
                    <a:cxn ang="0">
                      <a:pos x="57" y="168"/>
                    </a:cxn>
                    <a:cxn ang="0">
                      <a:pos x="57" y="183"/>
                    </a:cxn>
                    <a:cxn ang="0">
                      <a:pos x="58" y="197"/>
                    </a:cxn>
                    <a:cxn ang="0">
                      <a:pos x="60" y="211"/>
                    </a:cxn>
                    <a:cxn ang="0">
                      <a:pos x="63" y="226"/>
                    </a:cxn>
                    <a:cxn ang="0">
                      <a:pos x="70" y="247"/>
                    </a:cxn>
                    <a:cxn ang="0">
                      <a:pos x="84" y="263"/>
                    </a:cxn>
                    <a:cxn ang="0">
                      <a:pos x="100" y="269"/>
                    </a:cxn>
                    <a:cxn ang="0">
                      <a:pos x="114" y="272"/>
                    </a:cxn>
                    <a:cxn ang="0">
                      <a:pos x="127" y="277"/>
                    </a:cxn>
                    <a:cxn ang="0">
                      <a:pos x="137" y="283"/>
                    </a:cxn>
                    <a:cxn ang="0">
                      <a:pos x="146" y="293"/>
                    </a:cxn>
                    <a:cxn ang="0">
                      <a:pos x="154" y="302"/>
                    </a:cxn>
                    <a:cxn ang="0">
                      <a:pos x="161" y="314"/>
                    </a:cxn>
                    <a:cxn ang="0">
                      <a:pos x="171" y="334"/>
                    </a:cxn>
                    <a:cxn ang="0">
                      <a:pos x="182" y="352"/>
                    </a:cxn>
                    <a:cxn ang="0">
                      <a:pos x="197" y="362"/>
                    </a:cxn>
                    <a:cxn ang="0">
                      <a:pos x="210" y="362"/>
                    </a:cxn>
                    <a:cxn ang="0">
                      <a:pos x="223" y="354"/>
                    </a:cxn>
                    <a:cxn ang="0">
                      <a:pos x="234" y="341"/>
                    </a:cxn>
                    <a:cxn ang="0">
                      <a:pos x="243" y="330"/>
                    </a:cxn>
                    <a:cxn ang="0">
                      <a:pos x="253" y="322"/>
                    </a:cxn>
                    <a:cxn ang="0">
                      <a:pos x="263" y="316"/>
                    </a:cxn>
                    <a:cxn ang="0">
                      <a:pos x="279" y="314"/>
                    </a:cxn>
                    <a:cxn ang="0">
                      <a:pos x="294" y="312"/>
                    </a:cxn>
                    <a:cxn ang="0">
                      <a:pos x="310" y="309"/>
                    </a:cxn>
                    <a:cxn ang="0">
                      <a:pos x="321" y="302"/>
                    </a:cxn>
                    <a:cxn ang="0">
                      <a:pos x="327" y="293"/>
                    </a:cxn>
                    <a:cxn ang="0">
                      <a:pos x="334" y="277"/>
                    </a:cxn>
                    <a:cxn ang="0">
                      <a:pos x="333" y="261"/>
                    </a:cxn>
                    <a:cxn ang="0">
                      <a:pos x="324" y="248"/>
                    </a:cxn>
                    <a:cxn ang="0">
                      <a:pos x="312" y="240"/>
                    </a:cxn>
                    <a:cxn ang="0">
                      <a:pos x="299" y="233"/>
                    </a:cxn>
                    <a:cxn ang="0">
                      <a:pos x="287" y="222"/>
                    </a:cxn>
                    <a:cxn ang="0">
                      <a:pos x="274" y="212"/>
                    </a:cxn>
                    <a:cxn ang="0">
                      <a:pos x="264" y="200"/>
                    </a:cxn>
                    <a:cxn ang="0">
                      <a:pos x="255" y="187"/>
                    </a:cxn>
                    <a:cxn ang="0">
                      <a:pos x="247" y="174"/>
                    </a:cxn>
                    <a:cxn ang="0">
                      <a:pos x="239" y="160"/>
                    </a:cxn>
                    <a:cxn ang="0">
                      <a:pos x="232" y="147"/>
                    </a:cxn>
                    <a:cxn ang="0">
                      <a:pos x="228" y="135"/>
                    </a:cxn>
                    <a:cxn ang="0">
                      <a:pos x="225" y="124"/>
                    </a:cxn>
                    <a:cxn ang="0">
                      <a:pos x="222" y="107"/>
                    </a:cxn>
                    <a:cxn ang="0">
                      <a:pos x="214" y="91"/>
                    </a:cxn>
                    <a:cxn ang="0">
                      <a:pos x="201" y="76"/>
                    </a:cxn>
                    <a:cxn ang="0">
                      <a:pos x="186" y="62"/>
                    </a:cxn>
                    <a:cxn ang="0">
                      <a:pos x="170" y="49"/>
                    </a:cxn>
                    <a:cxn ang="0">
                      <a:pos x="160" y="38"/>
                    </a:cxn>
                    <a:cxn ang="0">
                      <a:pos x="150" y="27"/>
                    </a:cxn>
                    <a:cxn ang="0">
                      <a:pos x="141" y="13"/>
                    </a:cxn>
                    <a:cxn ang="0">
                      <a:pos x="137" y="0"/>
                    </a:cxn>
                    <a:cxn ang="0">
                      <a:pos x="0" y="132"/>
                    </a:cxn>
                  </a:cxnLst>
                  <a:rect l="0" t="0" r="r" b="b"/>
                  <a:pathLst>
                    <a:path w="335" h="364">
                      <a:moveTo>
                        <a:pt x="0" y="132"/>
                      </a:moveTo>
                      <a:lnTo>
                        <a:pt x="1" y="131"/>
                      </a:lnTo>
                      <a:lnTo>
                        <a:pt x="7" y="128"/>
                      </a:lnTo>
                      <a:lnTo>
                        <a:pt x="10" y="127"/>
                      </a:lnTo>
                      <a:lnTo>
                        <a:pt x="15" y="126"/>
                      </a:lnTo>
                      <a:lnTo>
                        <a:pt x="20" y="126"/>
                      </a:lnTo>
                      <a:lnTo>
                        <a:pt x="25" y="126"/>
                      </a:lnTo>
                      <a:lnTo>
                        <a:pt x="31" y="126"/>
                      </a:lnTo>
                      <a:lnTo>
                        <a:pt x="35" y="128"/>
                      </a:lnTo>
                      <a:lnTo>
                        <a:pt x="40" y="131"/>
                      </a:lnTo>
                      <a:lnTo>
                        <a:pt x="45" y="135"/>
                      </a:lnTo>
                      <a:lnTo>
                        <a:pt x="49" y="139"/>
                      </a:lnTo>
                      <a:lnTo>
                        <a:pt x="52" y="146"/>
                      </a:lnTo>
                      <a:lnTo>
                        <a:pt x="53" y="149"/>
                      </a:lnTo>
                      <a:lnTo>
                        <a:pt x="54" y="153"/>
                      </a:lnTo>
                      <a:lnTo>
                        <a:pt x="55" y="157"/>
                      </a:lnTo>
                      <a:lnTo>
                        <a:pt x="57" y="163"/>
                      </a:lnTo>
                      <a:lnTo>
                        <a:pt x="57" y="168"/>
                      </a:lnTo>
                      <a:lnTo>
                        <a:pt x="57" y="173"/>
                      </a:lnTo>
                      <a:lnTo>
                        <a:pt x="57" y="178"/>
                      </a:lnTo>
                      <a:lnTo>
                        <a:pt x="57" y="183"/>
                      </a:lnTo>
                      <a:lnTo>
                        <a:pt x="57" y="187"/>
                      </a:lnTo>
                      <a:lnTo>
                        <a:pt x="58" y="192"/>
                      </a:lnTo>
                      <a:lnTo>
                        <a:pt x="58" y="197"/>
                      </a:lnTo>
                      <a:lnTo>
                        <a:pt x="60" y="202"/>
                      </a:lnTo>
                      <a:lnTo>
                        <a:pt x="60" y="206"/>
                      </a:lnTo>
                      <a:lnTo>
                        <a:pt x="60" y="211"/>
                      </a:lnTo>
                      <a:lnTo>
                        <a:pt x="61" y="215"/>
                      </a:lnTo>
                      <a:lnTo>
                        <a:pt x="62" y="219"/>
                      </a:lnTo>
                      <a:lnTo>
                        <a:pt x="63" y="226"/>
                      </a:lnTo>
                      <a:lnTo>
                        <a:pt x="65" y="235"/>
                      </a:lnTo>
                      <a:lnTo>
                        <a:pt x="67" y="241"/>
                      </a:lnTo>
                      <a:lnTo>
                        <a:pt x="70" y="247"/>
                      </a:lnTo>
                      <a:lnTo>
                        <a:pt x="74" y="252"/>
                      </a:lnTo>
                      <a:lnTo>
                        <a:pt x="79" y="259"/>
                      </a:lnTo>
                      <a:lnTo>
                        <a:pt x="84" y="263"/>
                      </a:lnTo>
                      <a:lnTo>
                        <a:pt x="92" y="266"/>
                      </a:lnTo>
                      <a:lnTo>
                        <a:pt x="96" y="268"/>
                      </a:lnTo>
                      <a:lnTo>
                        <a:pt x="100" y="269"/>
                      </a:lnTo>
                      <a:lnTo>
                        <a:pt x="104" y="270"/>
                      </a:lnTo>
                      <a:lnTo>
                        <a:pt x="110" y="272"/>
                      </a:lnTo>
                      <a:lnTo>
                        <a:pt x="114" y="272"/>
                      </a:lnTo>
                      <a:lnTo>
                        <a:pt x="118" y="273"/>
                      </a:lnTo>
                      <a:lnTo>
                        <a:pt x="123" y="275"/>
                      </a:lnTo>
                      <a:lnTo>
                        <a:pt x="127" y="277"/>
                      </a:lnTo>
                      <a:lnTo>
                        <a:pt x="130" y="279"/>
                      </a:lnTo>
                      <a:lnTo>
                        <a:pt x="134" y="281"/>
                      </a:lnTo>
                      <a:lnTo>
                        <a:pt x="137" y="283"/>
                      </a:lnTo>
                      <a:lnTo>
                        <a:pt x="141" y="287"/>
                      </a:lnTo>
                      <a:lnTo>
                        <a:pt x="143" y="290"/>
                      </a:lnTo>
                      <a:lnTo>
                        <a:pt x="146" y="293"/>
                      </a:lnTo>
                      <a:lnTo>
                        <a:pt x="148" y="295"/>
                      </a:lnTo>
                      <a:lnTo>
                        <a:pt x="151" y="300"/>
                      </a:lnTo>
                      <a:lnTo>
                        <a:pt x="154" y="302"/>
                      </a:lnTo>
                      <a:lnTo>
                        <a:pt x="156" y="306"/>
                      </a:lnTo>
                      <a:lnTo>
                        <a:pt x="159" y="309"/>
                      </a:lnTo>
                      <a:lnTo>
                        <a:pt x="161" y="314"/>
                      </a:lnTo>
                      <a:lnTo>
                        <a:pt x="164" y="321"/>
                      </a:lnTo>
                      <a:lnTo>
                        <a:pt x="168" y="328"/>
                      </a:lnTo>
                      <a:lnTo>
                        <a:pt x="171" y="334"/>
                      </a:lnTo>
                      <a:lnTo>
                        <a:pt x="175" y="341"/>
                      </a:lnTo>
                      <a:lnTo>
                        <a:pt x="178" y="346"/>
                      </a:lnTo>
                      <a:lnTo>
                        <a:pt x="182" y="352"/>
                      </a:lnTo>
                      <a:lnTo>
                        <a:pt x="187" y="357"/>
                      </a:lnTo>
                      <a:lnTo>
                        <a:pt x="193" y="361"/>
                      </a:lnTo>
                      <a:lnTo>
                        <a:pt x="197" y="362"/>
                      </a:lnTo>
                      <a:lnTo>
                        <a:pt x="202" y="364"/>
                      </a:lnTo>
                      <a:lnTo>
                        <a:pt x="206" y="363"/>
                      </a:lnTo>
                      <a:lnTo>
                        <a:pt x="210" y="362"/>
                      </a:lnTo>
                      <a:lnTo>
                        <a:pt x="214" y="359"/>
                      </a:lnTo>
                      <a:lnTo>
                        <a:pt x="219" y="357"/>
                      </a:lnTo>
                      <a:lnTo>
                        <a:pt x="223" y="354"/>
                      </a:lnTo>
                      <a:lnTo>
                        <a:pt x="227" y="350"/>
                      </a:lnTo>
                      <a:lnTo>
                        <a:pt x="230" y="346"/>
                      </a:lnTo>
                      <a:lnTo>
                        <a:pt x="234" y="341"/>
                      </a:lnTo>
                      <a:lnTo>
                        <a:pt x="237" y="337"/>
                      </a:lnTo>
                      <a:lnTo>
                        <a:pt x="240" y="334"/>
                      </a:lnTo>
                      <a:lnTo>
                        <a:pt x="243" y="330"/>
                      </a:lnTo>
                      <a:lnTo>
                        <a:pt x="247" y="327"/>
                      </a:lnTo>
                      <a:lnTo>
                        <a:pt x="250" y="324"/>
                      </a:lnTo>
                      <a:lnTo>
                        <a:pt x="253" y="322"/>
                      </a:lnTo>
                      <a:lnTo>
                        <a:pt x="255" y="319"/>
                      </a:lnTo>
                      <a:lnTo>
                        <a:pt x="259" y="317"/>
                      </a:lnTo>
                      <a:lnTo>
                        <a:pt x="263" y="316"/>
                      </a:lnTo>
                      <a:lnTo>
                        <a:pt x="268" y="316"/>
                      </a:lnTo>
                      <a:lnTo>
                        <a:pt x="272" y="314"/>
                      </a:lnTo>
                      <a:lnTo>
                        <a:pt x="279" y="314"/>
                      </a:lnTo>
                      <a:lnTo>
                        <a:pt x="284" y="313"/>
                      </a:lnTo>
                      <a:lnTo>
                        <a:pt x="289" y="313"/>
                      </a:lnTo>
                      <a:lnTo>
                        <a:pt x="294" y="312"/>
                      </a:lnTo>
                      <a:lnTo>
                        <a:pt x="299" y="311"/>
                      </a:lnTo>
                      <a:lnTo>
                        <a:pt x="304" y="309"/>
                      </a:lnTo>
                      <a:lnTo>
                        <a:pt x="310" y="309"/>
                      </a:lnTo>
                      <a:lnTo>
                        <a:pt x="314" y="307"/>
                      </a:lnTo>
                      <a:lnTo>
                        <a:pt x="318" y="304"/>
                      </a:lnTo>
                      <a:lnTo>
                        <a:pt x="321" y="302"/>
                      </a:lnTo>
                      <a:lnTo>
                        <a:pt x="323" y="300"/>
                      </a:lnTo>
                      <a:lnTo>
                        <a:pt x="325" y="295"/>
                      </a:lnTo>
                      <a:lnTo>
                        <a:pt x="327" y="293"/>
                      </a:lnTo>
                      <a:lnTo>
                        <a:pt x="329" y="287"/>
                      </a:lnTo>
                      <a:lnTo>
                        <a:pt x="331" y="284"/>
                      </a:lnTo>
                      <a:lnTo>
                        <a:pt x="334" y="277"/>
                      </a:lnTo>
                      <a:lnTo>
                        <a:pt x="335" y="270"/>
                      </a:lnTo>
                      <a:lnTo>
                        <a:pt x="335" y="265"/>
                      </a:lnTo>
                      <a:lnTo>
                        <a:pt x="333" y="261"/>
                      </a:lnTo>
                      <a:lnTo>
                        <a:pt x="331" y="256"/>
                      </a:lnTo>
                      <a:lnTo>
                        <a:pt x="328" y="252"/>
                      </a:lnTo>
                      <a:lnTo>
                        <a:pt x="324" y="248"/>
                      </a:lnTo>
                      <a:lnTo>
                        <a:pt x="319" y="244"/>
                      </a:lnTo>
                      <a:lnTo>
                        <a:pt x="316" y="242"/>
                      </a:lnTo>
                      <a:lnTo>
                        <a:pt x="312" y="240"/>
                      </a:lnTo>
                      <a:lnTo>
                        <a:pt x="308" y="238"/>
                      </a:lnTo>
                      <a:lnTo>
                        <a:pt x="304" y="235"/>
                      </a:lnTo>
                      <a:lnTo>
                        <a:pt x="299" y="233"/>
                      </a:lnTo>
                      <a:lnTo>
                        <a:pt x="295" y="230"/>
                      </a:lnTo>
                      <a:lnTo>
                        <a:pt x="291" y="225"/>
                      </a:lnTo>
                      <a:lnTo>
                        <a:pt x="287" y="222"/>
                      </a:lnTo>
                      <a:lnTo>
                        <a:pt x="283" y="219"/>
                      </a:lnTo>
                      <a:lnTo>
                        <a:pt x="279" y="215"/>
                      </a:lnTo>
                      <a:lnTo>
                        <a:pt x="274" y="212"/>
                      </a:lnTo>
                      <a:lnTo>
                        <a:pt x="271" y="208"/>
                      </a:lnTo>
                      <a:lnTo>
                        <a:pt x="267" y="204"/>
                      </a:lnTo>
                      <a:lnTo>
                        <a:pt x="264" y="200"/>
                      </a:lnTo>
                      <a:lnTo>
                        <a:pt x="261" y="195"/>
                      </a:lnTo>
                      <a:lnTo>
                        <a:pt x="258" y="191"/>
                      </a:lnTo>
                      <a:lnTo>
                        <a:pt x="255" y="187"/>
                      </a:lnTo>
                      <a:lnTo>
                        <a:pt x="252" y="183"/>
                      </a:lnTo>
                      <a:lnTo>
                        <a:pt x="250" y="178"/>
                      </a:lnTo>
                      <a:lnTo>
                        <a:pt x="247" y="174"/>
                      </a:lnTo>
                      <a:lnTo>
                        <a:pt x="244" y="169"/>
                      </a:lnTo>
                      <a:lnTo>
                        <a:pt x="241" y="164"/>
                      </a:lnTo>
                      <a:lnTo>
                        <a:pt x="239" y="160"/>
                      </a:lnTo>
                      <a:lnTo>
                        <a:pt x="237" y="156"/>
                      </a:lnTo>
                      <a:lnTo>
                        <a:pt x="235" y="151"/>
                      </a:lnTo>
                      <a:lnTo>
                        <a:pt x="232" y="147"/>
                      </a:lnTo>
                      <a:lnTo>
                        <a:pt x="231" y="143"/>
                      </a:lnTo>
                      <a:lnTo>
                        <a:pt x="230" y="139"/>
                      </a:lnTo>
                      <a:lnTo>
                        <a:pt x="228" y="135"/>
                      </a:lnTo>
                      <a:lnTo>
                        <a:pt x="227" y="130"/>
                      </a:lnTo>
                      <a:lnTo>
                        <a:pt x="225" y="126"/>
                      </a:lnTo>
                      <a:lnTo>
                        <a:pt x="225" y="124"/>
                      </a:lnTo>
                      <a:lnTo>
                        <a:pt x="224" y="117"/>
                      </a:lnTo>
                      <a:lnTo>
                        <a:pt x="224" y="112"/>
                      </a:lnTo>
                      <a:lnTo>
                        <a:pt x="222" y="107"/>
                      </a:lnTo>
                      <a:lnTo>
                        <a:pt x="221" y="101"/>
                      </a:lnTo>
                      <a:lnTo>
                        <a:pt x="218" y="96"/>
                      </a:lnTo>
                      <a:lnTo>
                        <a:pt x="214" y="91"/>
                      </a:lnTo>
                      <a:lnTo>
                        <a:pt x="210" y="86"/>
                      </a:lnTo>
                      <a:lnTo>
                        <a:pt x="206" y="81"/>
                      </a:lnTo>
                      <a:lnTo>
                        <a:pt x="201" y="76"/>
                      </a:lnTo>
                      <a:lnTo>
                        <a:pt x="197" y="71"/>
                      </a:lnTo>
                      <a:lnTo>
                        <a:pt x="191" y="66"/>
                      </a:lnTo>
                      <a:lnTo>
                        <a:pt x="186" y="62"/>
                      </a:lnTo>
                      <a:lnTo>
                        <a:pt x="180" y="57"/>
                      </a:lnTo>
                      <a:lnTo>
                        <a:pt x="175" y="53"/>
                      </a:lnTo>
                      <a:lnTo>
                        <a:pt x="170" y="49"/>
                      </a:lnTo>
                      <a:lnTo>
                        <a:pt x="166" y="45"/>
                      </a:lnTo>
                      <a:lnTo>
                        <a:pt x="162" y="42"/>
                      </a:lnTo>
                      <a:lnTo>
                        <a:pt x="160" y="38"/>
                      </a:lnTo>
                      <a:lnTo>
                        <a:pt x="156" y="34"/>
                      </a:lnTo>
                      <a:lnTo>
                        <a:pt x="154" y="31"/>
                      </a:lnTo>
                      <a:lnTo>
                        <a:pt x="150" y="27"/>
                      </a:lnTo>
                      <a:lnTo>
                        <a:pt x="148" y="24"/>
                      </a:lnTo>
                      <a:lnTo>
                        <a:pt x="143" y="18"/>
                      </a:lnTo>
                      <a:lnTo>
                        <a:pt x="141" y="13"/>
                      </a:lnTo>
                      <a:lnTo>
                        <a:pt x="139" y="6"/>
                      </a:lnTo>
                      <a:lnTo>
                        <a:pt x="138" y="2"/>
                      </a:lnTo>
                      <a:lnTo>
                        <a:pt x="137" y="0"/>
                      </a:lnTo>
                      <a:lnTo>
                        <a:pt x="137" y="0"/>
                      </a:lnTo>
                      <a:lnTo>
                        <a:pt x="0" y="132"/>
                      </a:lnTo>
                      <a:lnTo>
                        <a:pt x="0" y="13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30" name="Freeform 100"/>
                <p:cNvSpPr>
                  <a:spLocks/>
                </p:cNvSpPr>
                <p:nvPr/>
              </p:nvSpPr>
              <p:spPr bwMode="auto">
                <a:xfrm>
                  <a:off x="8190755" y="5770331"/>
                  <a:ext cx="141095" cy="156313"/>
                </a:xfrm>
                <a:custGeom>
                  <a:avLst/>
                  <a:gdLst/>
                  <a:ahLst/>
                  <a:cxnLst>
                    <a:cxn ang="0">
                      <a:pos x="0" y="12"/>
                    </a:cxn>
                    <a:cxn ang="0">
                      <a:pos x="183" y="0"/>
                    </a:cxn>
                    <a:cxn ang="0">
                      <a:pos x="198" y="157"/>
                    </a:cxn>
                    <a:cxn ang="0">
                      <a:pos x="12" y="250"/>
                    </a:cxn>
                    <a:cxn ang="0">
                      <a:pos x="0" y="12"/>
                    </a:cxn>
                    <a:cxn ang="0">
                      <a:pos x="0" y="12"/>
                    </a:cxn>
                  </a:cxnLst>
                  <a:rect l="0" t="0" r="r" b="b"/>
                  <a:pathLst>
                    <a:path w="198" h="250">
                      <a:moveTo>
                        <a:pt x="0" y="12"/>
                      </a:moveTo>
                      <a:lnTo>
                        <a:pt x="183" y="0"/>
                      </a:lnTo>
                      <a:lnTo>
                        <a:pt x="198" y="157"/>
                      </a:lnTo>
                      <a:lnTo>
                        <a:pt x="12" y="250"/>
                      </a:lnTo>
                      <a:lnTo>
                        <a:pt x="0" y="12"/>
                      </a:lnTo>
                      <a:lnTo>
                        <a:pt x="0" y="12"/>
                      </a:lnTo>
                      <a:close/>
                    </a:path>
                  </a:pathLst>
                </a:custGeom>
                <a:solidFill>
                  <a:srgbClr val="FFE6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31" name="Freeform 103"/>
                <p:cNvSpPr>
                  <a:spLocks/>
                </p:cNvSpPr>
                <p:nvPr/>
              </p:nvSpPr>
              <p:spPr bwMode="auto">
                <a:xfrm>
                  <a:off x="7622101" y="5634026"/>
                  <a:ext cx="360576" cy="336384"/>
                </a:xfrm>
                <a:custGeom>
                  <a:avLst/>
                  <a:gdLst/>
                  <a:ahLst/>
                  <a:cxnLst>
                    <a:cxn ang="0">
                      <a:pos x="108" y="93"/>
                    </a:cxn>
                    <a:cxn ang="0">
                      <a:pos x="0" y="152"/>
                    </a:cxn>
                    <a:cxn ang="0">
                      <a:pos x="111" y="357"/>
                    </a:cxn>
                    <a:cxn ang="0">
                      <a:pos x="216" y="537"/>
                    </a:cxn>
                    <a:cxn ang="0">
                      <a:pos x="320" y="499"/>
                    </a:cxn>
                    <a:cxn ang="0">
                      <a:pos x="505" y="418"/>
                    </a:cxn>
                    <a:cxn ang="0">
                      <a:pos x="430" y="189"/>
                    </a:cxn>
                    <a:cxn ang="0">
                      <a:pos x="335" y="0"/>
                    </a:cxn>
                    <a:cxn ang="0">
                      <a:pos x="259" y="8"/>
                    </a:cxn>
                    <a:cxn ang="0">
                      <a:pos x="237" y="103"/>
                    </a:cxn>
                    <a:cxn ang="0">
                      <a:pos x="198" y="100"/>
                    </a:cxn>
                    <a:cxn ang="0">
                      <a:pos x="108" y="93"/>
                    </a:cxn>
                    <a:cxn ang="0">
                      <a:pos x="108" y="93"/>
                    </a:cxn>
                  </a:cxnLst>
                  <a:rect l="0" t="0" r="r" b="b"/>
                  <a:pathLst>
                    <a:path w="505" h="537">
                      <a:moveTo>
                        <a:pt x="108" y="93"/>
                      </a:moveTo>
                      <a:lnTo>
                        <a:pt x="0" y="152"/>
                      </a:lnTo>
                      <a:lnTo>
                        <a:pt x="111" y="357"/>
                      </a:lnTo>
                      <a:lnTo>
                        <a:pt x="216" y="537"/>
                      </a:lnTo>
                      <a:lnTo>
                        <a:pt x="320" y="499"/>
                      </a:lnTo>
                      <a:lnTo>
                        <a:pt x="505" y="418"/>
                      </a:lnTo>
                      <a:lnTo>
                        <a:pt x="430" y="189"/>
                      </a:lnTo>
                      <a:lnTo>
                        <a:pt x="335" y="0"/>
                      </a:lnTo>
                      <a:lnTo>
                        <a:pt x="259" y="8"/>
                      </a:lnTo>
                      <a:lnTo>
                        <a:pt x="237" y="103"/>
                      </a:lnTo>
                      <a:lnTo>
                        <a:pt x="198" y="100"/>
                      </a:lnTo>
                      <a:lnTo>
                        <a:pt x="108" y="93"/>
                      </a:lnTo>
                      <a:lnTo>
                        <a:pt x="108" y="93"/>
                      </a:lnTo>
                      <a:close/>
                    </a:path>
                  </a:pathLst>
                </a:custGeom>
                <a:solidFill>
                  <a:srgbClr val="FFE6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32" name="Freeform 104"/>
                <p:cNvSpPr>
                  <a:spLocks/>
                </p:cNvSpPr>
                <p:nvPr/>
              </p:nvSpPr>
              <p:spPr bwMode="auto">
                <a:xfrm>
                  <a:off x="7724715" y="5320152"/>
                  <a:ext cx="320671" cy="301370"/>
                </a:xfrm>
                <a:custGeom>
                  <a:avLst/>
                  <a:gdLst/>
                  <a:ahLst/>
                  <a:cxnLst>
                    <a:cxn ang="0">
                      <a:pos x="0" y="207"/>
                    </a:cxn>
                    <a:cxn ang="0">
                      <a:pos x="84" y="132"/>
                    </a:cxn>
                    <a:cxn ang="0">
                      <a:pos x="189" y="49"/>
                    </a:cxn>
                    <a:cxn ang="0">
                      <a:pos x="289" y="0"/>
                    </a:cxn>
                    <a:cxn ang="0">
                      <a:pos x="404" y="105"/>
                    </a:cxn>
                    <a:cxn ang="0">
                      <a:pos x="449" y="163"/>
                    </a:cxn>
                    <a:cxn ang="0">
                      <a:pos x="409" y="222"/>
                    </a:cxn>
                    <a:cxn ang="0">
                      <a:pos x="179" y="427"/>
                    </a:cxn>
                    <a:cxn ang="0">
                      <a:pos x="126" y="481"/>
                    </a:cxn>
                    <a:cxn ang="0">
                      <a:pos x="136" y="347"/>
                    </a:cxn>
                    <a:cxn ang="0">
                      <a:pos x="143" y="255"/>
                    </a:cxn>
                    <a:cxn ang="0">
                      <a:pos x="0" y="207"/>
                    </a:cxn>
                    <a:cxn ang="0">
                      <a:pos x="0" y="207"/>
                    </a:cxn>
                  </a:cxnLst>
                  <a:rect l="0" t="0" r="r" b="b"/>
                  <a:pathLst>
                    <a:path w="449" h="481">
                      <a:moveTo>
                        <a:pt x="0" y="207"/>
                      </a:moveTo>
                      <a:lnTo>
                        <a:pt x="84" y="132"/>
                      </a:lnTo>
                      <a:lnTo>
                        <a:pt x="189" y="49"/>
                      </a:lnTo>
                      <a:lnTo>
                        <a:pt x="289" y="0"/>
                      </a:lnTo>
                      <a:lnTo>
                        <a:pt x="404" y="105"/>
                      </a:lnTo>
                      <a:lnTo>
                        <a:pt x="449" y="163"/>
                      </a:lnTo>
                      <a:lnTo>
                        <a:pt x="409" y="222"/>
                      </a:lnTo>
                      <a:lnTo>
                        <a:pt x="179" y="427"/>
                      </a:lnTo>
                      <a:lnTo>
                        <a:pt x="126" y="481"/>
                      </a:lnTo>
                      <a:lnTo>
                        <a:pt x="136" y="347"/>
                      </a:lnTo>
                      <a:lnTo>
                        <a:pt x="143" y="255"/>
                      </a:lnTo>
                      <a:lnTo>
                        <a:pt x="0" y="207"/>
                      </a:lnTo>
                      <a:lnTo>
                        <a:pt x="0" y="207"/>
                      </a:lnTo>
                      <a:close/>
                    </a:path>
                  </a:pathLst>
                </a:custGeom>
                <a:solidFill>
                  <a:srgbClr val="FFE6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33" name="Freeform 105"/>
                <p:cNvSpPr>
                  <a:spLocks/>
                </p:cNvSpPr>
                <p:nvPr/>
              </p:nvSpPr>
              <p:spPr bwMode="auto">
                <a:xfrm>
                  <a:off x="7778873" y="5373923"/>
                  <a:ext cx="202378" cy="196329"/>
                </a:xfrm>
                <a:custGeom>
                  <a:avLst/>
                  <a:gdLst/>
                  <a:ahLst/>
                  <a:cxnLst>
                    <a:cxn ang="0">
                      <a:pos x="1" y="146"/>
                    </a:cxn>
                    <a:cxn ang="0">
                      <a:pos x="6" y="128"/>
                    </a:cxn>
                    <a:cxn ang="0">
                      <a:pos x="15" y="117"/>
                    </a:cxn>
                    <a:cxn ang="0">
                      <a:pos x="26" y="108"/>
                    </a:cxn>
                    <a:cxn ang="0">
                      <a:pos x="41" y="104"/>
                    </a:cxn>
                    <a:cxn ang="0">
                      <a:pos x="60" y="101"/>
                    </a:cxn>
                    <a:cxn ang="0">
                      <a:pos x="80" y="97"/>
                    </a:cxn>
                    <a:cxn ang="0">
                      <a:pos x="97" y="89"/>
                    </a:cxn>
                    <a:cxn ang="0">
                      <a:pos x="112" y="75"/>
                    </a:cxn>
                    <a:cxn ang="0">
                      <a:pos x="117" y="64"/>
                    </a:cxn>
                    <a:cxn ang="0">
                      <a:pos x="122" y="51"/>
                    </a:cxn>
                    <a:cxn ang="0">
                      <a:pos x="128" y="39"/>
                    </a:cxn>
                    <a:cxn ang="0">
                      <a:pos x="136" y="30"/>
                    </a:cxn>
                    <a:cxn ang="0">
                      <a:pos x="145" y="20"/>
                    </a:cxn>
                    <a:cxn ang="0">
                      <a:pos x="164" y="11"/>
                    </a:cxn>
                    <a:cxn ang="0">
                      <a:pos x="185" y="1"/>
                    </a:cxn>
                    <a:cxn ang="0">
                      <a:pos x="206" y="0"/>
                    </a:cxn>
                    <a:cxn ang="0">
                      <a:pos x="220" y="5"/>
                    </a:cxn>
                    <a:cxn ang="0">
                      <a:pos x="231" y="17"/>
                    </a:cxn>
                    <a:cxn ang="0">
                      <a:pos x="239" y="30"/>
                    </a:cxn>
                    <a:cxn ang="0">
                      <a:pos x="245" y="46"/>
                    </a:cxn>
                    <a:cxn ang="0">
                      <a:pos x="252" y="59"/>
                    </a:cxn>
                    <a:cxn ang="0">
                      <a:pos x="259" y="67"/>
                    </a:cxn>
                    <a:cxn ang="0">
                      <a:pos x="273" y="79"/>
                    </a:cxn>
                    <a:cxn ang="0">
                      <a:pos x="282" y="92"/>
                    </a:cxn>
                    <a:cxn ang="0">
                      <a:pos x="281" y="109"/>
                    </a:cxn>
                    <a:cxn ang="0">
                      <a:pos x="275" y="116"/>
                    </a:cxn>
                    <a:cxn ang="0">
                      <a:pos x="265" y="121"/>
                    </a:cxn>
                    <a:cxn ang="0">
                      <a:pos x="255" y="129"/>
                    </a:cxn>
                    <a:cxn ang="0">
                      <a:pos x="246" y="137"/>
                    </a:cxn>
                    <a:cxn ang="0">
                      <a:pos x="236" y="149"/>
                    </a:cxn>
                    <a:cxn ang="0">
                      <a:pos x="223" y="159"/>
                    </a:cxn>
                    <a:cxn ang="0">
                      <a:pos x="214" y="171"/>
                    </a:cxn>
                    <a:cxn ang="0">
                      <a:pos x="206" y="184"/>
                    </a:cxn>
                    <a:cxn ang="0">
                      <a:pos x="198" y="203"/>
                    </a:cxn>
                    <a:cxn ang="0">
                      <a:pos x="193" y="217"/>
                    </a:cxn>
                    <a:cxn ang="0">
                      <a:pos x="182" y="235"/>
                    </a:cxn>
                    <a:cxn ang="0">
                      <a:pos x="168" y="240"/>
                    </a:cxn>
                    <a:cxn ang="0">
                      <a:pos x="153" y="244"/>
                    </a:cxn>
                    <a:cxn ang="0">
                      <a:pos x="139" y="247"/>
                    </a:cxn>
                    <a:cxn ang="0">
                      <a:pos x="125" y="252"/>
                    </a:cxn>
                    <a:cxn ang="0">
                      <a:pos x="115" y="262"/>
                    </a:cxn>
                    <a:cxn ang="0">
                      <a:pos x="110" y="275"/>
                    </a:cxn>
                    <a:cxn ang="0">
                      <a:pos x="104" y="288"/>
                    </a:cxn>
                    <a:cxn ang="0">
                      <a:pos x="100" y="299"/>
                    </a:cxn>
                    <a:cxn ang="0">
                      <a:pos x="87" y="312"/>
                    </a:cxn>
                    <a:cxn ang="0">
                      <a:pos x="74" y="307"/>
                    </a:cxn>
                    <a:cxn ang="0">
                      <a:pos x="70" y="296"/>
                    </a:cxn>
                    <a:cxn ang="0">
                      <a:pos x="68" y="280"/>
                    </a:cxn>
                    <a:cxn ang="0">
                      <a:pos x="66" y="263"/>
                    </a:cxn>
                    <a:cxn ang="0">
                      <a:pos x="66" y="243"/>
                    </a:cxn>
                    <a:cxn ang="0">
                      <a:pos x="65" y="224"/>
                    </a:cxn>
                    <a:cxn ang="0">
                      <a:pos x="65" y="205"/>
                    </a:cxn>
                    <a:cxn ang="0">
                      <a:pos x="65" y="189"/>
                    </a:cxn>
                    <a:cxn ang="0">
                      <a:pos x="65" y="178"/>
                    </a:cxn>
                    <a:cxn ang="0">
                      <a:pos x="0" y="152"/>
                    </a:cxn>
                  </a:cxnLst>
                  <a:rect l="0" t="0" r="r" b="b"/>
                  <a:pathLst>
                    <a:path w="283" h="314">
                      <a:moveTo>
                        <a:pt x="0" y="152"/>
                      </a:moveTo>
                      <a:lnTo>
                        <a:pt x="0" y="150"/>
                      </a:lnTo>
                      <a:lnTo>
                        <a:pt x="1" y="146"/>
                      </a:lnTo>
                      <a:lnTo>
                        <a:pt x="2" y="139"/>
                      </a:lnTo>
                      <a:lnTo>
                        <a:pt x="5" y="133"/>
                      </a:lnTo>
                      <a:lnTo>
                        <a:pt x="6" y="128"/>
                      </a:lnTo>
                      <a:lnTo>
                        <a:pt x="8" y="124"/>
                      </a:lnTo>
                      <a:lnTo>
                        <a:pt x="11" y="120"/>
                      </a:lnTo>
                      <a:lnTo>
                        <a:pt x="15" y="117"/>
                      </a:lnTo>
                      <a:lnTo>
                        <a:pt x="18" y="113"/>
                      </a:lnTo>
                      <a:lnTo>
                        <a:pt x="22" y="111"/>
                      </a:lnTo>
                      <a:lnTo>
                        <a:pt x="26" y="108"/>
                      </a:lnTo>
                      <a:lnTo>
                        <a:pt x="31" y="107"/>
                      </a:lnTo>
                      <a:lnTo>
                        <a:pt x="35" y="105"/>
                      </a:lnTo>
                      <a:lnTo>
                        <a:pt x="41" y="104"/>
                      </a:lnTo>
                      <a:lnTo>
                        <a:pt x="49" y="102"/>
                      </a:lnTo>
                      <a:lnTo>
                        <a:pt x="55" y="102"/>
                      </a:lnTo>
                      <a:lnTo>
                        <a:pt x="60" y="101"/>
                      </a:lnTo>
                      <a:lnTo>
                        <a:pt x="67" y="100"/>
                      </a:lnTo>
                      <a:lnTo>
                        <a:pt x="73" y="98"/>
                      </a:lnTo>
                      <a:lnTo>
                        <a:pt x="80" y="97"/>
                      </a:lnTo>
                      <a:lnTo>
                        <a:pt x="86" y="94"/>
                      </a:lnTo>
                      <a:lnTo>
                        <a:pt x="92" y="92"/>
                      </a:lnTo>
                      <a:lnTo>
                        <a:pt x="97" y="89"/>
                      </a:lnTo>
                      <a:lnTo>
                        <a:pt x="102" y="86"/>
                      </a:lnTo>
                      <a:lnTo>
                        <a:pt x="108" y="81"/>
                      </a:lnTo>
                      <a:lnTo>
                        <a:pt x="112" y="75"/>
                      </a:lnTo>
                      <a:lnTo>
                        <a:pt x="114" y="72"/>
                      </a:lnTo>
                      <a:lnTo>
                        <a:pt x="116" y="67"/>
                      </a:lnTo>
                      <a:lnTo>
                        <a:pt x="117" y="64"/>
                      </a:lnTo>
                      <a:lnTo>
                        <a:pt x="120" y="60"/>
                      </a:lnTo>
                      <a:lnTo>
                        <a:pt x="120" y="55"/>
                      </a:lnTo>
                      <a:lnTo>
                        <a:pt x="122" y="51"/>
                      </a:lnTo>
                      <a:lnTo>
                        <a:pt x="124" y="47"/>
                      </a:lnTo>
                      <a:lnTo>
                        <a:pt x="126" y="43"/>
                      </a:lnTo>
                      <a:lnTo>
                        <a:pt x="128" y="39"/>
                      </a:lnTo>
                      <a:lnTo>
                        <a:pt x="130" y="35"/>
                      </a:lnTo>
                      <a:lnTo>
                        <a:pt x="133" y="32"/>
                      </a:lnTo>
                      <a:lnTo>
                        <a:pt x="136" y="30"/>
                      </a:lnTo>
                      <a:lnTo>
                        <a:pt x="140" y="26"/>
                      </a:lnTo>
                      <a:lnTo>
                        <a:pt x="142" y="23"/>
                      </a:lnTo>
                      <a:lnTo>
                        <a:pt x="145" y="20"/>
                      </a:lnTo>
                      <a:lnTo>
                        <a:pt x="149" y="18"/>
                      </a:lnTo>
                      <a:lnTo>
                        <a:pt x="156" y="13"/>
                      </a:lnTo>
                      <a:lnTo>
                        <a:pt x="164" y="11"/>
                      </a:lnTo>
                      <a:lnTo>
                        <a:pt x="171" y="5"/>
                      </a:lnTo>
                      <a:lnTo>
                        <a:pt x="178" y="3"/>
                      </a:lnTo>
                      <a:lnTo>
                        <a:pt x="185" y="1"/>
                      </a:lnTo>
                      <a:lnTo>
                        <a:pt x="192" y="0"/>
                      </a:lnTo>
                      <a:lnTo>
                        <a:pt x="198" y="0"/>
                      </a:lnTo>
                      <a:lnTo>
                        <a:pt x="206" y="0"/>
                      </a:lnTo>
                      <a:lnTo>
                        <a:pt x="211" y="1"/>
                      </a:lnTo>
                      <a:lnTo>
                        <a:pt x="217" y="3"/>
                      </a:lnTo>
                      <a:lnTo>
                        <a:pt x="220" y="5"/>
                      </a:lnTo>
                      <a:lnTo>
                        <a:pt x="225" y="9"/>
                      </a:lnTo>
                      <a:lnTo>
                        <a:pt x="227" y="13"/>
                      </a:lnTo>
                      <a:lnTo>
                        <a:pt x="231" y="17"/>
                      </a:lnTo>
                      <a:lnTo>
                        <a:pt x="234" y="21"/>
                      </a:lnTo>
                      <a:lnTo>
                        <a:pt x="237" y="25"/>
                      </a:lnTo>
                      <a:lnTo>
                        <a:pt x="239" y="30"/>
                      </a:lnTo>
                      <a:lnTo>
                        <a:pt x="242" y="36"/>
                      </a:lnTo>
                      <a:lnTo>
                        <a:pt x="243" y="41"/>
                      </a:lnTo>
                      <a:lnTo>
                        <a:pt x="245" y="46"/>
                      </a:lnTo>
                      <a:lnTo>
                        <a:pt x="247" y="50"/>
                      </a:lnTo>
                      <a:lnTo>
                        <a:pt x="250" y="55"/>
                      </a:lnTo>
                      <a:lnTo>
                        <a:pt x="252" y="59"/>
                      </a:lnTo>
                      <a:lnTo>
                        <a:pt x="254" y="62"/>
                      </a:lnTo>
                      <a:lnTo>
                        <a:pt x="256" y="64"/>
                      </a:lnTo>
                      <a:lnTo>
                        <a:pt x="259" y="67"/>
                      </a:lnTo>
                      <a:lnTo>
                        <a:pt x="265" y="71"/>
                      </a:lnTo>
                      <a:lnTo>
                        <a:pt x="270" y="75"/>
                      </a:lnTo>
                      <a:lnTo>
                        <a:pt x="273" y="79"/>
                      </a:lnTo>
                      <a:lnTo>
                        <a:pt x="277" y="83"/>
                      </a:lnTo>
                      <a:lnTo>
                        <a:pt x="280" y="87"/>
                      </a:lnTo>
                      <a:lnTo>
                        <a:pt x="282" y="92"/>
                      </a:lnTo>
                      <a:lnTo>
                        <a:pt x="283" y="98"/>
                      </a:lnTo>
                      <a:lnTo>
                        <a:pt x="283" y="105"/>
                      </a:lnTo>
                      <a:lnTo>
                        <a:pt x="281" y="109"/>
                      </a:lnTo>
                      <a:lnTo>
                        <a:pt x="279" y="112"/>
                      </a:lnTo>
                      <a:lnTo>
                        <a:pt x="277" y="114"/>
                      </a:lnTo>
                      <a:lnTo>
                        <a:pt x="275" y="116"/>
                      </a:lnTo>
                      <a:lnTo>
                        <a:pt x="272" y="117"/>
                      </a:lnTo>
                      <a:lnTo>
                        <a:pt x="269" y="119"/>
                      </a:lnTo>
                      <a:lnTo>
                        <a:pt x="265" y="121"/>
                      </a:lnTo>
                      <a:lnTo>
                        <a:pt x="260" y="125"/>
                      </a:lnTo>
                      <a:lnTo>
                        <a:pt x="257" y="126"/>
                      </a:lnTo>
                      <a:lnTo>
                        <a:pt x="255" y="129"/>
                      </a:lnTo>
                      <a:lnTo>
                        <a:pt x="252" y="132"/>
                      </a:lnTo>
                      <a:lnTo>
                        <a:pt x="250" y="135"/>
                      </a:lnTo>
                      <a:lnTo>
                        <a:pt x="246" y="137"/>
                      </a:lnTo>
                      <a:lnTo>
                        <a:pt x="243" y="141"/>
                      </a:lnTo>
                      <a:lnTo>
                        <a:pt x="239" y="144"/>
                      </a:lnTo>
                      <a:lnTo>
                        <a:pt x="236" y="149"/>
                      </a:lnTo>
                      <a:lnTo>
                        <a:pt x="230" y="152"/>
                      </a:lnTo>
                      <a:lnTo>
                        <a:pt x="226" y="156"/>
                      </a:lnTo>
                      <a:lnTo>
                        <a:pt x="223" y="159"/>
                      </a:lnTo>
                      <a:lnTo>
                        <a:pt x="220" y="164"/>
                      </a:lnTo>
                      <a:lnTo>
                        <a:pt x="216" y="167"/>
                      </a:lnTo>
                      <a:lnTo>
                        <a:pt x="214" y="171"/>
                      </a:lnTo>
                      <a:lnTo>
                        <a:pt x="212" y="174"/>
                      </a:lnTo>
                      <a:lnTo>
                        <a:pt x="210" y="178"/>
                      </a:lnTo>
                      <a:lnTo>
                        <a:pt x="206" y="184"/>
                      </a:lnTo>
                      <a:lnTo>
                        <a:pt x="204" y="190"/>
                      </a:lnTo>
                      <a:lnTo>
                        <a:pt x="201" y="197"/>
                      </a:lnTo>
                      <a:lnTo>
                        <a:pt x="198" y="203"/>
                      </a:lnTo>
                      <a:lnTo>
                        <a:pt x="196" y="208"/>
                      </a:lnTo>
                      <a:lnTo>
                        <a:pt x="195" y="213"/>
                      </a:lnTo>
                      <a:lnTo>
                        <a:pt x="193" y="217"/>
                      </a:lnTo>
                      <a:lnTo>
                        <a:pt x="191" y="222"/>
                      </a:lnTo>
                      <a:lnTo>
                        <a:pt x="187" y="229"/>
                      </a:lnTo>
                      <a:lnTo>
                        <a:pt x="182" y="235"/>
                      </a:lnTo>
                      <a:lnTo>
                        <a:pt x="178" y="237"/>
                      </a:lnTo>
                      <a:lnTo>
                        <a:pt x="174" y="239"/>
                      </a:lnTo>
                      <a:lnTo>
                        <a:pt x="168" y="240"/>
                      </a:lnTo>
                      <a:lnTo>
                        <a:pt x="164" y="242"/>
                      </a:lnTo>
                      <a:lnTo>
                        <a:pt x="158" y="243"/>
                      </a:lnTo>
                      <a:lnTo>
                        <a:pt x="153" y="244"/>
                      </a:lnTo>
                      <a:lnTo>
                        <a:pt x="148" y="245"/>
                      </a:lnTo>
                      <a:lnTo>
                        <a:pt x="144" y="246"/>
                      </a:lnTo>
                      <a:lnTo>
                        <a:pt x="139" y="247"/>
                      </a:lnTo>
                      <a:lnTo>
                        <a:pt x="133" y="248"/>
                      </a:lnTo>
                      <a:lnTo>
                        <a:pt x="129" y="250"/>
                      </a:lnTo>
                      <a:lnTo>
                        <a:pt x="125" y="252"/>
                      </a:lnTo>
                      <a:lnTo>
                        <a:pt x="121" y="255"/>
                      </a:lnTo>
                      <a:lnTo>
                        <a:pt x="118" y="258"/>
                      </a:lnTo>
                      <a:lnTo>
                        <a:pt x="115" y="262"/>
                      </a:lnTo>
                      <a:lnTo>
                        <a:pt x="114" y="267"/>
                      </a:lnTo>
                      <a:lnTo>
                        <a:pt x="112" y="270"/>
                      </a:lnTo>
                      <a:lnTo>
                        <a:pt x="110" y="275"/>
                      </a:lnTo>
                      <a:lnTo>
                        <a:pt x="109" y="279"/>
                      </a:lnTo>
                      <a:lnTo>
                        <a:pt x="108" y="283"/>
                      </a:lnTo>
                      <a:lnTo>
                        <a:pt x="104" y="288"/>
                      </a:lnTo>
                      <a:lnTo>
                        <a:pt x="103" y="292"/>
                      </a:lnTo>
                      <a:lnTo>
                        <a:pt x="102" y="295"/>
                      </a:lnTo>
                      <a:lnTo>
                        <a:pt x="100" y="299"/>
                      </a:lnTo>
                      <a:lnTo>
                        <a:pt x="96" y="305"/>
                      </a:lnTo>
                      <a:lnTo>
                        <a:pt x="92" y="309"/>
                      </a:lnTo>
                      <a:lnTo>
                        <a:pt x="87" y="312"/>
                      </a:lnTo>
                      <a:lnTo>
                        <a:pt x="81" y="314"/>
                      </a:lnTo>
                      <a:lnTo>
                        <a:pt x="77" y="312"/>
                      </a:lnTo>
                      <a:lnTo>
                        <a:pt x="74" y="307"/>
                      </a:lnTo>
                      <a:lnTo>
                        <a:pt x="72" y="304"/>
                      </a:lnTo>
                      <a:lnTo>
                        <a:pt x="72" y="300"/>
                      </a:lnTo>
                      <a:lnTo>
                        <a:pt x="70" y="296"/>
                      </a:lnTo>
                      <a:lnTo>
                        <a:pt x="70" y="292"/>
                      </a:lnTo>
                      <a:lnTo>
                        <a:pt x="68" y="286"/>
                      </a:lnTo>
                      <a:lnTo>
                        <a:pt x="68" y="280"/>
                      </a:lnTo>
                      <a:lnTo>
                        <a:pt x="67" y="275"/>
                      </a:lnTo>
                      <a:lnTo>
                        <a:pt x="67" y="269"/>
                      </a:lnTo>
                      <a:lnTo>
                        <a:pt x="66" y="263"/>
                      </a:lnTo>
                      <a:lnTo>
                        <a:pt x="66" y="256"/>
                      </a:lnTo>
                      <a:lnTo>
                        <a:pt x="66" y="249"/>
                      </a:lnTo>
                      <a:lnTo>
                        <a:pt x="66" y="243"/>
                      </a:lnTo>
                      <a:lnTo>
                        <a:pt x="65" y="236"/>
                      </a:lnTo>
                      <a:lnTo>
                        <a:pt x="65" y="230"/>
                      </a:lnTo>
                      <a:lnTo>
                        <a:pt x="65" y="224"/>
                      </a:lnTo>
                      <a:lnTo>
                        <a:pt x="65" y="216"/>
                      </a:lnTo>
                      <a:lnTo>
                        <a:pt x="65" y="210"/>
                      </a:lnTo>
                      <a:lnTo>
                        <a:pt x="65" y="205"/>
                      </a:lnTo>
                      <a:lnTo>
                        <a:pt x="65" y="199"/>
                      </a:lnTo>
                      <a:lnTo>
                        <a:pt x="65" y="195"/>
                      </a:lnTo>
                      <a:lnTo>
                        <a:pt x="65" y="189"/>
                      </a:lnTo>
                      <a:lnTo>
                        <a:pt x="65" y="185"/>
                      </a:lnTo>
                      <a:lnTo>
                        <a:pt x="65" y="181"/>
                      </a:lnTo>
                      <a:lnTo>
                        <a:pt x="65" y="178"/>
                      </a:lnTo>
                      <a:lnTo>
                        <a:pt x="65" y="174"/>
                      </a:lnTo>
                      <a:lnTo>
                        <a:pt x="66" y="173"/>
                      </a:lnTo>
                      <a:lnTo>
                        <a:pt x="0" y="152"/>
                      </a:lnTo>
                      <a:lnTo>
                        <a:pt x="0" y="152"/>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34" name="Freeform 106"/>
                <p:cNvSpPr>
                  <a:spLocks/>
                </p:cNvSpPr>
                <p:nvPr/>
              </p:nvSpPr>
              <p:spPr bwMode="auto">
                <a:xfrm>
                  <a:off x="7690510" y="5669040"/>
                  <a:ext cx="236583" cy="247599"/>
                </a:xfrm>
                <a:custGeom>
                  <a:avLst/>
                  <a:gdLst/>
                  <a:ahLst/>
                  <a:cxnLst>
                    <a:cxn ang="0">
                      <a:pos x="2" y="131"/>
                    </a:cxn>
                    <a:cxn ang="0">
                      <a:pos x="10" y="156"/>
                    </a:cxn>
                    <a:cxn ang="0">
                      <a:pos x="23" y="182"/>
                    </a:cxn>
                    <a:cxn ang="0">
                      <a:pos x="37" y="202"/>
                    </a:cxn>
                    <a:cxn ang="0">
                      <a:pos x="54" y="203"/>
                    </a:cxn>
                    <a:cxn ang="0">
                      <a:pos x="72" y="200"/>
                    </a:cxn>
                    <a:cxn ang="0">
                      <a:pos x="91" y="210"/>
                    </a:cxn>
                    <a:cxn ang="0">
                      <a:pos x="98" y="224"/>
                    </a:cxn>
                    <a:cxn ang="0">
                      <a:pos x="104" y="249"/>
                    </a:cxn>
                    <a:cxn ang="0">
                      <a:pos x="108" y="273"/>
                    </a:cxn>
                    <a:cxn ang="0">
                      <a:pos x="111" y="294"/>
                    </a:cxn>
                    <a:cxn ang="0">
                      <a:pos x="112" y="311"/>
                    </a:cxn>
                    <a:cxn ang="0">
                      <a:pos x="112" y="335"/>
                    </a:cxn>
                    <a:cxn ang="0">
                      <a:pos x="117" y="354"/>
                    </a:cxn>
                    <a:cxn ang="0">
                      <a:pos x="126" y="374"/>
                    </a:cxn>
                    <a:cxn ang="0">
                      <a:pos x="137" y="388"/>
                    </a:cxn>
                    <a:cxn ang="0">
                      <a:pos x="157" y="389"/>
                    </a:cxn>
                    <a:cxn ang="0">
                      <a:pos x="182" y="386"/>
                    </a:cxn>
                    <a:cxn ang="0">
                      <a:pos x="210" y="390"/>
                    </a:cxn>
                    <a:cxn ang="0">
                      <a:pos x="236" y="395"/>
                    </a:cxn>
                    <a:cxn ang="0">
                      <a:pos x="256" y="388"/>
                    </a:cxn>
                    <a:cxn ang="0">
                      <a:pos x="269" y="365"/>
                    </a:cxn>
                    <a:cxn ang="0">
                      <a:pos x="278" y="344"/>
                    </a:cxn>
                    <a:cxn ang="0">
                      <a:pos x="290" y="326"/>
                    </a:cxn>
                    <a:cxn ang="0">
                      <a:pos x="304" y="324"/>
                    </a:cxn>
                    <a:cxn ang="0">
                      <a:pos x="320" y="315"/>
                    </a:cxn>
                    <a:cxn ang="0">
                      <a:pos x="333" y="293"/>
                    </a:cxn>
                    <a:cxn ang="0">
                      <a:pos x="332" y="265"/>
                    </a:cxn>
                    <a:cxn ang="0">
                      <a:pos x="318" y="244"/>
                    </a:cxn>
                    <a:cxn ang="0">
                      <a:pos x="304" y="232"/>
                    </a:cxn>
                    <a:cxn ang="0">
                      <a:pos x="287" y="219"/>
                    </a:cxn>
                    <a:cxn ang="0">
                      <a:pos x="274" y="205"/>
                    </a:cxn>
                    <a:cxn ang="0">
                      <a:pos x="261" y="191"/>
                    </a:cxn>
                    <a:cxn ang="0">
                      <a:pos x="250" y="175"/>
                    </a:cxn>
                    <a:cxn ang="0">
                      <a:pos x="242" y="160"/>
                    </a:cxn>
                    <a:cxn ang="0">
                      <a:pos x="237" y="143"/>
                    </a:cxn>
                    <a:cxn ang="0">
                      <a:pos x="235" y="128"/>
                    </a:cxn>
                    <a:cxn ang="0">
                      <a:pos x="235" y="111"/>
                    </a:cxn>
                    <a:cxn ang="0">
                      <a:pos x="236" y="94"/>
                    </a:cxn>
                    <a:cxn ang="0">
                      <a:pos x="237" y="76"/>
                    </a:cxn>
                    <a:cxn ang="0">
                      <a:pos x="237" y="53"/>
                    </a:cxn>
                    <a:cxn ang="0">
                      <a:pos x="232" y="26"/>
                    </a:cxn>
                    <a:cxn ang="0">
                      <a:pos x="217" y="9"/>
                    </a:cxn>
                    <a:cxn ang="0">
                      <a:pos x="191" y="1"/>
                    </a:cxn>
                    <a:cxn ang="0">
                      <a:pos x="163" y="2"/>
                    </a:cxn>
                    <a:cxn ang="0">
                      <a:pos x="139" y="9"/>
                    </a:cxn>
                    <a:cxn ang="0">
                      <a:pos x="125" y="22"/>
                    </a:cxn>
                    <a:cxn ang="0">
                      <a:pos x="109" y="46"/>
                    </a:cxn>
                    <a:cxn ang="0">
                      <a:pos x="89" y="54"/>
                    </a:cxn>
                    <a:cxn ang="0">
                      <a:pos x="70" y="56"/>
                    </a:cxn>
                    <a:cxn ang="0">
                      <a:pos x="50" y="62"/>
                    </a:cxn>
                    <a:cxn ang="0">
                      <a:pos x="31" y="69"/>
                    </a:cxn>
                    <a:cxn ang="0">
                      <a:pos x="19" y="86"/>
                    </a:cxn>
                    <a:cxn ang="0">
                      <a:pos x="9" y="109"/>
                    </a:cxn>
                    <a:cxn ang="0">
                      <a:pos x="0" y="119"/>
                    </a:cxn>
                  </a:cxnLst>
                  <a:rect l="0" t="0" r="r" b="b"/>
                  <a:pathLst>
                    <a:path w="334" h="395">
                      <a:moveTo>
                        <a:pt x="0" y="119"/>
                      </a:moveTo>
                      <a:lnTo>
                        <a:pt x="0" y="123"/>
                      </a:lnTo>
                      <a:lnTo>
                        <a:pt x="1" y="126"/>
                      </a:lnTo>
                      <a:lnTo>
                        <a:pt x="2" y="131"/>
                      </a:lnTo>
                      <a:lnTo>
                        <a:pt x="3" y="136"/>
                      </a:lnTo>
                      <a:lnTo>
                        <a:pt x="5" y="142"/>
                      </a:lnTo>
                      <a:lnTo>
                        <a:pt x="8" y="148"/>
                      </a:lnTo>
                      <a:lnTo>
                        <a:pt x="10" y="156"/>
                      </a:lnTo>
                      <a:lnTo>
                        <a:pt x="13" y="163"/>
                      </a:lnTo>
                      <a:lnTo>
                        <a:pt x="16" y="170"/>
                      </a:lnTo>
                      <a:lnTo>
                        <a:pt x="19" y="176"/>
                      </a:lnTo>
                      <a:lnTo>
                        <a:pt x="23" y="182"/>
                      </a:lnTo>
                      <a:lnTo>
                        <a:pt x="26" y="189"/>
                      </a:lnTo>
                      <a:lnTo>
                        <a:pt x="29" y="194"/>
                      </a:lnTo>
                      <a:lnTo>
                        <a:pt x="33" y="198"/>
                      </a:lnTo>
                      <a:lnTo>
                        <a:pt x="37" y="202"/>
                      </a:lnTo>
                      <a:lnTo>
                        <a:pt x="40" y="203"/>
                      </a:lnTo>
                      <a:lnTo>
                        <a:pt x="45" y="204"/>
                      </a:lnTo>
                      <a:lnTo>
                        <a:pt x="49" y="203"/>
                      </a:lnTo>
                      <a:lnTo>
                        <a:pt x="54" y="203"/>
                      </a:lnTo>
                      <a:lnTo>
                        <a:pt x="58" y="202"/>
                      </a:lnTo>
                      <a:lnTo>
                        <a:pt x="62" y="201"/>
                      </a:lnTo>
                      <a:lnTo>
                        <a:pt x="67" y="200"/>
                      </a:lnTo>
                      <a:lnTo>
                        <a:pt x="72" y="200"/>
                      </a:lnTo>
                      <a:lnTo>
                        <a:pt x="78" y="200"/>
                      </a:lnTo>
                      <a:lnTo>
                        <a:pt x="82" y="202"/>
                      </a:lnTo>
                      <a:lnTo>
                        <a:pt x="86" y="205"/>
                      </a:lnTo>
                      <a:lnTo>
                        <a:pt x="91" y="210"/>
                      </a:lnTo>
                      <a:lnTo>
                        <a:pt x="92" y="212"/>
                      </a:lnTo>
                      <a:lnTo>
                        <a:pt x="94" y="215"/>
                      </a:lnTo>
                      <a:lnTo>
                        <a:pt x="96" y="220"/>
                      </a:lnTo>
                      <a:lnTo>
                        <a:pt x="98" y="224"/>
                      </a:lnTo>
                      <a:lnTo>
                        <a:pt x="99" y="228"/>
                      </a:lnTo>
                      <a:lnTo>
                        <a:pt x="101" y="234"/>
                      </a:lnTo>
                      <a:lnTo>
                        <a:pt x="102" y="240"/>
                      </a:lnTo>
                      <a:lnTo>
                        <a:pt x="104" y="249"/>
                      </a:lnTo>
                      <a:lnTo>
                        <a:pt x="105" y="255"/>
                      </a:lnTo>
                      <a:lnTo>
                        <a:pt x="107" y="262"/>
                      </a:lnTo>
                      <a:lnTo>
                        <a:pt x="107" y="267"/>
                      </a:lnTo>
                      <a:lnTo>
                        <a:pt x="108" y="273"/>
                      </a:lnTo>
                      <a:lnTo>
                        <a:pt x="109" y="279"/>
                      </a:lnTo>
                      <a:lnTo>
                        <a:pt x="109" y="285"/>
                      </a:lnTo>
                      <a:lnTo>
                        <a:pt x="110" y="289"/>
                      </a:lnTo>
                      <a:lnTo>
                        <a:pt x="111" y="294"/>
                      </a:lnTo>
                      <a:lnTo>
                        <a:pt x="111" y="298"/>
                      </a:lnTo>
                      <a:lnTo>
                        <a:pt x="111" y="302"/>
                      </a:lnTo>
                      <a:lnTo>
                        <a:pt x="111" y="306"/>
                      </a:lnTo>
                      <a:lnTo>
                        <a:pt x="112" y="311"/>
                      </a:lnTo>
                      <a:lnTo>
                        <a:pt x="112" y="317"/>
                      </a:lnTo>
                      <a:lnTo>
                        <a:pt x="112" y="324"/>
                      </a:lnTo>
                      <a:lnTo>
                        <a:pt x="112" y="329"/>
                      </a:lnTo>
                      <a:lnTo>
                        <a:pt x="112" y="335"/>
                      </a:lnTo>
                      <a:lnTo>
                        <a:pt x="113" y="339"/>
                      </a:lnTo>
                      <a:lnTo>
                        <a:pt x="114" y="345"/>
                      </a:lnTo>
                      <a:lnTo>
                        <a:pt x="115" y="349"/>
                      </a:lnTo>
                      <a:lnTo>
                        <a:pt x="117" y="354"/>
                      </a:lnTo>
                      <a:lnTo>
                        <a:pt x="119" y="358"/>
                      </a:lnTo>
                      <a:lnTo>
                        <a:pt x="122" y="364"/>
                      </a:lnTo>
                      <a:lnTo>
                        <a:pt x="124" y="368"/>
                      </a:lnTo>
                      <a:lnTo>
                        <a:pt x="126" y="374"/>
                      </a:lnTo>
                      <a:lnTo>
                        <a:pt x="127" y="376"/>
                      </a:lnTo>
                      <a:lnTo>
                        <a:pt x="129" y="380"/>
                      </a:lnTo>
                      <a:lnTo>
                        <a:pt x="133" y="385"/>
                      </a:lnTo>
                      <a:lnTo>
                        <a:pt x="137" y="388"/>
                      </a:lnTo>
                      <a:lnTo>
                        <a:pt x="142" y="390"/>
                      </a:lnTo>
                      <a:lnTo>
                        <a:pt x="149" y="390"/>
                      </a:lnTo>
                      <a:lnTo>
                        <a:pt x="152" y="390"/>
                      </a:lnTo>
                      <a:lnTo>
                        <a:pt x="157" y="389"/>
                      </a:lnTo>
                      <a:lnTo>
                        <a:pt x="162" y="388"/>
                      </a:lnTo>
                      <a:lnTo>
                        <a:pt x="168" y="388"/>
                      </a:lnTo>
                      <a:lnTo>
                        <a:pt x="176" y="386"/>
                      </a:lnTo>
                      <a:lnTo>
                        <a:pt x="182" y="386"/>
                      </a:lnTo>
                      <a:lnTo>
                        <a:pt x="188" y="386"/>
                      </a:lnTo>
                      <a:lnTo>
                        <a:pt x="195" y="388"/>
                      </a:lnTo>
                      <a:lnTo>
                        <a:pt x="203" y="389"/>
                      </a:lnTo>
                      <a:lnTo>
                        <a:pt x="210" y="390"/>
                      </a:lnTo>
                      <a:lnTo>
                        <a:pt x="216" y="392"/>
                      </a:lnTo>
                      <a:lnTo>
                        <a:pt x="223" y="394"/>
                      </a:lnTo>
                      <a:lnTo>
                        <a:pt x="229" y="394"/>
                      </a:lnTo>
                      <a:lnTo>
                        <a:pt x="236" y="395"/>
                      </a:lnTo>
                      <a:lnTo>
                        <a:pt x="242" y="395"/>
                      </a:lnTo>
                      <a:lnTo>
                        <a:pt x="247" y="394"/>
                      </a:lnTo>
                      <a:lnTo>
                        <a:pt x="252" y="391"/>
                      </a:lnTo>
                      <a:lnTo>
                        <a:pt x="256" y="388"/>
                      </a:lnTo>
                      <a:lnTo>
                        <a:pt x="260" y="384"/>
                      </a:lnTo>
                      <a:lnTo>
                        <a:pt x="265" y="379"/>
                      </a:lnTo>
                      <a:lnTo>
                        <a:pt x="267" y="372"/>
                      </a:lnTo>
                      <a:lnTo>
                        <a:pt x="269" y="365"/>
                      </a:lnTo>
                      <a:lnTo>
                        <a:pt x="272" y="358"/>
                      </a:lnTo>
                      <a:lnTo>
                        <a:pt x="274" y="354"/>
                      </a:lnTo>
                      <a:lnTo>
                        <a:pt x="276" y="349"/>
                      </a:lnTo>
                      <a:lnTo>
                        <a:pt x="278" y="344"/>
                      </a:lnTo>
                      <a:lnTo>
                        <a:pt x="279" y="339"/>
                      </a:lnTo>
                      <a:lnTo>
                        <a:pt x="281" y="336"/>
                      </a:lnTo>
                      <a:lnTo>
                        <a:pt x="285" y="330"/>
                      </a:lnTo>
                      <a:lnTo>
                        <a:pt x="290" y="326"/>
                      </a:lnTo>
                      <a:lnTo>
                        <a:pt x="292" y="324"/>
                      </a:lnTo>
                      <a:lnTo>
                        <a:pt x="296" y="324"/>
                      </a:lnTo>
                      <a:lnTo>
                        <a:pt x="299" y="324"/>
                      </a:lnTo>
                      <a:lnTo>
                        <a:pt x="304" y="324"/>
                      </a:lnTo>
                      <a:lnTo>
                        <a:pt x="307" y="322"/>
                      </a:lnTo>
                      <a:lnTo>
                        <a:pt x="311" y="321"/>
                      </a:lnTo>
                      <a:lnTo>
                        <a:pt x="316" y="318"/>
                      </a:lnTo>
                      <a:lnTo>
                        <a:pt x="320" y="315"/>
                      </a:lnTo>
                      <a:lnTo>
                        <a:pt x="323" y="310"/>
                      </a:lnTo>
                      <a:lnTo>
                        <a:pt x="327" y="304"/>
                      </a:lnTo>
                      <a:lnTo>
                        <a:pt x="330" y="299"/>
                      </a:lnTo>
                      <a:lnTo>
                        <a:pt x="333" y="293"/>
                      </a:lnTo>
                      <a:lnTo>
                        <a:pt x="333" y="286"/>
                      </a:lnTo>
                      <a:lnTo>
                        <a:pt x="334" y="280"/>
                      </a:lnTo>
                      <a:lnTo>
                        <a:pt x="333" y="271"/>
                      </a:lnTo>
                      <a:lnTo>
                        <a:pt x="332" y="265"/>
                      </a:lnTo>
                      <a:lnTo>
                        <a:pt x="329" y="258"/>
                      </a:lnTo>
                      <a:lnTo>
                        <a:pt x="324" y="252"/>
                      </a:lnTo>
                      <a:lnTo>
                        <a:pt x="321" y="248"/>
                      </a:lnTo>
                      <a:lnTo>
                        <a:pt x="318" y="244"/>
                      </a:lnTo>
                      <a:lnTo>
                        <a:pt x="315" y="241"/>
                      </a:lnTo>
                      <a:lnTo>
                        <a:pt x="312" y="239"/>
                      </a:lnTo>
                      <a:lnTo>
                        <a:pt x="308" y="235"/>
                      </a:lnTo>
                      <a:lnTo>
                        <a:pt x="304" y="232"/>
                      </a:lnTo>
                      <a:lnTo>
                        <a:pt x="299" y="228"/>
                      </a:lnTo>
                      <a:lnTo>
                        <a:pt x="296" y="225"/>
                      </a:lnTo>
                      <a:lnTo>
                        <a:pt x="291" y="222"/>
                      </a:lnTo>
                      <a:lnTo>
                        <a:pt x="287" y="219"/>
                      </a:lnTo>
                      <a:lnTo>
                        <a:pt x="284" y="214"/>
                      </a:lnTo>
                      <a:lnTo>
                        <a:pt x="281" y="212"/>
                      </a:lnTo>
                      <a:lnTo>
                        <a:pt x="277" y="207"/>
                      </a:lnTo>
                      <a:lnTo>
                        <a:pt x="274" y="205"/>
                      </a:lnTo>
                      <a:lnTo>
                        <a:pt x="270" y="200"/>
                      </a:lnTo>
                      <a:lnTo>
                        <a:pt x="267" y="198"/>
                      </a:lnTo>
                      <a:lnTo>
                        <a:pt x="265" y="194"/>
                      </a:lnTo>
                      <a:lnTo>
                        <a:pt x="261" y="191"/>
                      </a:lnTo>
                      <a:lnTo>
                        <a:pt x="258" y="187"/>
                      </a:lnTo>
                      <a:lnTo>
                        <a:pt x="256" y="183"/>
                      </a:lnTo>
                      <a:lnTo>
                        <a:pt x="253" y="179"/>
                      </a:lnTo>
                      <a:lnTo>
                        <a:pt x="250" y="175"/>
                      </a:lnTo>
                      <a:lnTo>
                        <a:pt x="248" y="171"/>
                      </a:lnTo>
                      <a:lnTo>
                        <a:pt x="247" y="168"/>
                      </a:lnTo>
                      <a:lnTo>
                        <a:pt x="245" y="163"/>
                      </a:lnTo>
                      <a:lnTo>
                        <a:pt x="242" y="160"/>
                      </a:lnTo>
                      <a:lnTo>
                        <a:pt x="241" y="156"/>
                      </a:lnTo>
                      <a:lnTo>
                        <a:pt x="240" y="152"/>
                      </a:lnTo>
                      <a:lnTo>
                        <a:pt x="238" y="148"/>
                      </a:lnTo>
                      <a:lnTo>
                        <a:pt x="237" y="143"/>
                      </a:lnTo>
                      <a:lnTo>
                        <a:pt x="236" y="139"/>
                      </a:lnTo>
                      <a:lnTo>
                        <a:pt x="236" y="136"/>
                      </a:lnTo>
                      <a:lnTo>
                        <a:pt x="235" y="131"/>
                      </a:lnTo>
                      <a:lnTo>
                        <a:pt x="235" y="128"/>
                      </a:lnTo>
                      <a:lnTo>
                        <a:pt x="235" y="124"/>
                      </a:lnTo>
                      <a:lnTo>
                        <a:pt x="235" y="119"/>
                      </a:lnTo>
                      <a:lnTo>
                        <a:pt x="235" y="115"/>
                      </a:lnTo>
                      <a:lnTo>
                        <a:pt x="235" y="111"/>
                      </a:lnTo>
                      <a:lnTo>
                        <a:pt x="235" y="106"/>
                      </a:lnTo>
                      <a:lnTo>
                        <a:pt x="235" y="102"/>
                      </a:lnTo>
                      <a:lnTo>
                        <a:pt x="235" y="98"/>
                      </a:lnTo>
                      <a:lnTo>
                        <a:pt x="236" y="94"/>
                      </a:lnTo>
                      <a:lnTo>
                        <a:pt x="236" y="88"/>
                      </a:lnTo>
                      <a:lnTo>
                        <a:pt x="237" y="84"/>
                      </a:lnTo>
                      <a:lnTo>
                        <a:pt x="237" y="80"/>
                      </a:lnTo>
                      <a:lnTo>
                        <a:pt x="237" y="76"/>
                      </a:lnTo>
                      <a:lnTo>
                        <a:pt x="237" y="72"/>
                      </a:lnTo>
                      <a:lnTo>
                        <a:pt x="237" y="68"/>
                      </a:lnTo>
                      <a:lnTo>
                        <a:pt x="237" y="59"/>
                      </a:lnTo>
                      <a:lnTo>
                        <a:pt x="237" y="53"/>
                      </a:lnTo>
                      <a:lnTo>
                        <a:pt x="235" y="45"/>
                      </a:lnTo>
                      <a:lnTo>
                        <a:pt x="235" y="39"/>
                      </a:lnTo>
                      <a:lnTo>
                        <a:pt x="233" y="32"/>
                      </a:lnTo>
                      <a:lnTo>
                        <a:pt x="232" y="26"/>
                      </a:lnTo>
                      <a:lnTo>
                        <a:pt x="228" y="19"/>
                      </a:lnTo>
                      <a:lnTo>
                        <a:pt x="225" y="15"/>
                      </a:lnTo>
                      <a:lnTo>
                        <a:pt x="220" y="11"/>
                      </a:lnTo>
                      <a:lnTo>
                        <a:pt x="217" y="9"/>
                      </a:lnTo>
                      <a:lnTo>
                        <a:pt x="210" y="5"/>
                      </a:lnTo>
                      <a:lnTo>
                        <a:pt x="205" y="4"/>
                      </a:lnTo>
                      <a:lnTo>
                        <a:pt x="197" y="2"/>
                      </a:lnTo>
                      <a:lnTo>
                        <a:pt x="191" y="1"/>
                      </a:lnTo>
                      <a:lnTo>
                        <a:pt x="184" y="0"/>
                      </a:lnTo>
                      <a:lnTo>
                        <a:pt x="177" y="0"/>
                      </a:lnTo>
                      <a:lnTo>
                        <a:pt x="170" y="0"/>
                      </a:lnTo>
                      <a:lnTo>
                        <a:pt x="163" y="2"/>
                      </a:lnTo>
                      <a:lnTo>
                        <a:pt x="156" y="2"/>
                      </a:lnTo>
                      <a:lnTo>
                        <a:pt x="149" y="4"/>
                      </a:lnTo>
                      <a:lnTo>
                        <a:pt x="143" y="6"/>
                      </a:lnTo>
                      <a:lnTo>
                        <a:pt x="139" y="9"/>
                      </a:lnTo>
                      <a:lnTo>
                        <a:pt x="133" y="11"/>
                      </a:lnTo>
                      <a:lnTo>
                        <a:pt x="129" y="15"/>
                      </a:lnTo>
                      <a:lnTo>
                        <a:pt x="126" y="17"/>
                      </a:lnTo>
                      <a:lnTo>
                        <a:pt x="125" y="22"/>
                      </a:lnTo>
                      <a:lnTo>
                        <a:pt x="122" y="28"/>
                      </a:lnTo>
                      <a:lnTo>
                        <a:pt x="118" y="35"/>
                      </a:lnTo>
                      <a:lnTo>
                        <a:pt x="114" y="41"/>
                      </a:lnTo>
                      <a:lnTo>
                        <a:pt x="109" y="46"/>
                      </a:lnTo>
                      <a:lnTo>
                        <a:pt x="102" y="49"/>
                      </a:lnTo>
                      <a:lnTo>
                        <a:pt x="96" y="52"/>
                      </a:lnTo>
                      <a:lnTo>
                        <a:pt x="92" y="53"/>
                      </a:lnTo>
                      <a:lnTo>
                        <a:pt x="89" y="54"/>
                      </a:lnTo>
                      <a:lnTo>
                        <a:pt x="85" y="55"/>
                      </a:lnTo>
                      <a:lnTo>
                        <a:pt x="81" y="56"/>
                      </a:lnTo>
                      <a:lnTo>
                        <a:pt x="76" y="56"/>
                      </a:lnTo>
                      <a:lnTo>
                        <a:pt x="70" y="56"/>
                      </a:lnTo>
                      <a:lnTo>
                        <a:pt x="65" y="57"/>
                      </a:lnTo>
                      <a:lnTo>
                        <a:pt x="60" y="59"/>
                      </a:lnTo>
                      <a:lnTo>
                        <a:pt x="55" y="59"/>
                      </a:lnTo>
                      <a:lnTo>
                        <a:pt x="50" y="62"/>
                      </a:lnTo>
                      <a:lnTo>
                        <a:pt x="46" y="63"/>
                      </a:lnTo>
                      <a:lnTo>
                        <a:pt x="40" y="65"/>
                      </a:lnTo>
                      <a:lnTo>
                        <a:pt x="35" y="67"/>
                      </a:lnTo>
                      <a:lnTo>
                        <a:pt x="31" y="69"/>
                      </a:lnTo>
                      <a:lnTo>
                        <a:pt x="28" y="71"/>
                      </a:lnTo>
                      <a:lnTo>
                        <a:pt x="25" y="74"/>
                      </a:lnTo>
                      <a:lnTo>
                        <a:pt x="21" y="79"/>
                      </a:lnTo>
                      <a:lnTo>
                        <a:pt x="19" y="86"/>
                      </a:lnTo>
                      <a:lnTo>
                        <a:pt x="18" y="92"/>
                      </a:lnTo>
                      <a:lnTo>
                        <a:pt x="16" y="99"/>
                      </a:lnTo>
                      <a:lnTo>
                        <a:pt x="13" y="104"/>
                      </a:lnTo>
                      <a:lnTo>
                        <a:pt x="9" y="109"/>
                      </a:lnTo>
                      <a:lnTo>
                        <a:pt x="5" y="113"/>
                      </a:lnTo>
                      <a:lnTo>
                        <a:pt x="2" y="116"/>
                      </a:lnTo>
                      <a:lnTo>
                        <a:pt x="0" y="118"/>
                      </a:lnTo>
                      <a:lnTo>
                        <a:pt x="0" y="119"/>
                      </a:lnTo>
                      <a:lnTo>
                        <a:pt x="0" y="119"/>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35" name="Freeform 109"/>
                <p:cNvSpPr>
                  <a:spLocks/>
                </p:cNvSpPr>
                <p:nvPr/>
              </p:nvSpPr>
              <p:spPr bwMode="auto">
                <a:xfrm>
                  <a:off x="8189330" y="5774082"/>
                  <a:ext cx="79811" cy="150060"/>
                </a:xfrm>
                <a:custGeom>
                  <a:avLst/>
                  <a:gdLst/>
                  <a:ahLst/>
                  <a:cxnLst>
                    <a:cxn ang="0">
                      <a:pos x="74" y="0"/>
                    </a:cxn>
                    <a:cxn ang="0">
                      <a:pos x="75" y="1"/>
                    </a:cxn>
                    <a:cxn ang="0">
                      <a:pos x="80" y="4"/>
                    </a:cxn>
                    <a:cxn ang="0">
                      <a:pos x="83" y="6"/>
                    </a:cxn>
                    <a:cxn ang="0">
                      <a:pos x="87" y="10"/>
                    </a:cxn>
                    <a:cxn ang="0">
                      <a:pos x="91" y="13"/>
                    </a:cxn>
                    <a:cxn ang="0">
                      <a:pos x="97" y="19"/>
                    </a:cxn>
                    <a:cxn ang="0">
                      <a:pos x="100" y="23"/>
                    </a:cxn>
                    <a:cxn ang="0">
                      <a:pos x="104" y="28"/>
                    </a:cxn>
                    <a:cxn ang="0">
                      <a:pos x="106" y="33"/>
                    </a:cxn>
                    <a:cxn ang="0">
                      <a:pos x="109" y="39"/>
                    </a:cxn>
                    <a:cxn ang="0">
                      <a:pos x="111" y="45"/>
                    </a:cxn>
                    <a:cxn ang="0">
                      <a:pos x="113" y="53"/>
                    </a:cxn>
                    <a:cxn ang="0">
                      <a:pos x="112" y="56"/>
                    </a:cxn>
                    <a:cxn ang="0">
                      <a:pos x="112" y="60"/>
                    </a:cxn>
                    <a:cxn ang="0">
                      <a:pos x="112" y="64"/>
                    </a:cxn>
                    <a:cxn ang="0">
                      <a:pos x="112" y="68"/>
                    </a:cxn>
                    <a:cxn ang="0">
                      <a:pos x="110" y="75"/>
                    </a:cxn>
                    <a:cxn ang="0">
                      <a:pos x="108" y="83"/>
                    </a:cxn>
                    <a:cxn ang="0">
                      <a:pos x="106" y="90"/>
                    </a:cxn>
                    <a:cxn ang="0">
                      <a:pos x="105" y="96"/>
                    </a:cxn>
                    <a:cxn ang="0">
                      <a:pos x="104" y="101"/>
                    </a:cxn>
                    <a:cxn ang="0">
                      <a:pos x="102" y="107"/>
                    </a:cxn>
                    <a:cxn ang="0">
                      <a:pos x="101" y="113"/>
                    </a:cxn>
                    <a:cxn ang="0">
                      <a:pos x="101" y="118"/>
                    </a:cxn>
                    <a:cxn ang="0">
                      <a:pos x="99" y="121"/>
                    </a:cxn>
                    <a:cxn ang="0">
                      <a:pos x="99" y="125"/>
                    </a:cxn>
                    <a:cxn ang="0">
                      <a:pos x="98" y="128"/>
                    </a:cxn>
                    <a:cxn ang="0">
                      <a:pos x="98" y="132"/>
                    </a:cxn>
                    <a:cxn ang="0">
                      <a:pos x="98" y="137"/>
                    </a:cxn>
                    <a:cxn ang="0">
                      <a:pos x="100" y="141"/>
                    </a:cxn>
                    <a:cxn ang="0">
                      <a:pos x="101" y="146"/>
                    </a:cxn>
                    <a:cxn ang="0">
                      <a:pos x="104" y="152"/>
                    </a:cxn>
                    <a:cxn ang="0">
                      <a:pos x="106" y="158"/>
                    </a:cxn>
                    <a:cxn ang="0">
                      <a:pos x="108" y="166"/>
                    </a:cxn>
                    <a:cxn ang="0">
                      <a:pos x="109" y="171"/>
                    </a:cxn>
                    <a:cxn ang="0">
                      <a:pos x="111" y="179"/>
                    </a:cxn>
                    <a:cxn ang="0">
                      <a:pos x="111" y="182"/>
                    </a:cxn>
                    <a:cxn ang="0">
                      <a:pos x="112" y="184"/>
                    </a:cxn>
                    <a:cxn ang="0">
                      <a:pos x="15" y="240"/>
                    </a:cxn>
                    <a:cxn ang="0">
                      <a:pos x="0" y="9"/>
                    </a:cxn>
                    <a:cxn ang="0">
                      <a:pos x="74" y="0"/>
                    </a:cxn>
                    <a:cxn ang="0">
                      <a:pos x="74" y="0"/>
                    </a:cxn>
                  </a:cxnLst>
                  <a:rect l="0" t="0" r="r" b="b"/>
                  <a:pathLst>
                    <a:path w="113" h="240">
                      <a:moveTo>
                        <a:pt x="74" y="0"/>
                      </a:moveTo>
                      <a:lnTo>
                        <a:pt x="75" y="1"/>
                      </a:lnTo>
                      <a:lnTo>
                        <a:pt x="80" y="4"/>
                      </a:lnTo>
                      <a:lnTo>
                        <a:pt x="83" y="6"/>
                      </a:lnTo>
                      <a:lnTo>
                        <a:pt x="87" y="10"/>
                      </a:lnTo>
                      <a:lnTo>
                        <a:pt x="91" y="13"/>
                      </a:lnTo>
                      <a:lnTo>
                        <a:pt x="97" y="19"/>
                      </a:lnTo>
                      <a:lnTo>
                        <a:pt x="100" y="23"/>
                      </a:lnTo>
                      <a:lnTo>
                        <a:pt x="104" y="28"/>
                      </a:lnTo>
                      <a:lnTo>
                        <a:pt x="106" y="33"/>
                      </a:lnTo>
                      <a:lnTo>
                        <a:pt x="109" y="39"/>
                      </a:lnTo>
                      <a:lnTo>
                        <a:pt x="111" y="45"/>
                      </a:lnTo>
                      <a:lnTo>
                        <a:pt x="113" y="53"/>
                      </a:lnTo>
                      <a:lnTo>
                        <a:pt x="112" y="56"/>
                      </a:lnTo>
                      <a:lnTo>
                        <a:pt x="112" y="60"/>
                      </a:lnTo>
                      <a:lnTo>
                        <a:pt x="112" y="64"/>
                      </a:lnTo>
                      <a:lnTo>
                        <a:pt x="112" y="68"/>
                      </a:lnTo>
                      <a:lnTo>
                        <a:pt x="110" y="75"/>
                      </a:lnTo>
                      <a:lnTo>
                        <a:pt x="108" y="83"/>
                      </a:lnTo>
                      <a:lnTo>
                        <a:pt x="106" y="90"/>
                      </a:lnTo>
                      <a:lnTo>
                        <a:pt x="105" y="96"/>
                      </a:lnTo>
                      <a:lnTo>
                        <a:pt x="104" y="101"/>
                      </a:lnTo>
                      <a:lnTo>
                        <a:pt x="102" y="107"/>
                      </a:lnTo>
                      <a:lnTo>
                        <a:pt x="101" y="113"/>
                      </a:lnTo>
                      <a:lnTo>
                        <a:pt x="101" y="118"/>
                      </a:lnTo>
                      <a:lnTo>
                        <a:pt x="99" y="121"/>
                      </a:lnTo>
                      <a:lnTo>
                        <a:pt x="99" y="125"/>
                      </a:lnTo>
                      <a:lnTo>
                        <a:pt x="98" y="128"/>
                      </a:lnTo>
                      <a:lnTo>
                        <a:pt x="98" y="132"/>
                      </a:lnTo>
                      <a:lnTo>
                        <a:pt x="98" y="137"/>
                      </a:lnTo>
                      <a:lnTo>
                        <a:pt x="100" y="141"/>
                      </a:lnTo>
                      <a:lnTo>
                        <a:pt x="101" y="146"/>
                      </a:lnTo>
                      <a:lnTo>
                        <a:pt x="104" y="152"/>
                      </a:lnTo>
                      <a:lnTo>
                        <a:pt x="106" y="158"/>
                      </a:lnTo>
                      <a:lnTo>
                        <a:pt x="108" y="166"/>
                      </a:lnTo>
                      <a:lnTo>
                        <a:pt x="109" y="171"/>
                      </a:lnTo>
                      <a:lnTo>
                        <a:pt x="111" y="179"/>
                      </a:lnTo>
                      <a:lnTo>
                        <a:pt x="111" y="182"/>
                      </a:lnTo>
                      <a:lnTo>
                        <a:pt x="112" y="184"/>
                      </a:lnTo>
                      <a:lnTo>
                        <a:pt x="15" y="240"/>
                      </a:lnTo>
                      <a:lnTo>
                        <a:pt x="0" y="9"/>
                      </a:lnTo>
                      <a:lnTo>
                        <a:pt x="74" y="0"/>
                      </a:lnTo>
                      <a:lnTo>
                        <a:pt x="74" y="0"/>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36" name="Freeform 112"/>
                <p:cNvSpPr>
                  <a:spLocks/>
                </p:cNvSpPr>
                <p:nvPr/>
              </p:nvSpPr>
              <p:spPr bwMode="auto">
                <a:xfrm>
                  <a:off x="7952747" y="5715309"/>
                  <a:ext cx="253686" cy="282613"/>
                </a:xfrm>
                <a:custGeom>
                  <a:avLst/>
                  <a:gdLst/>
                  <a:ahLst/>
                  <a:cxnLst>
                    <a:cxn ang="0">
                      <a:pos x="311" y="104"/>
                    </a:cxn>
                    <a:cxn ang="0">
                      <a:pos x="322" y="127"/>
                    </a:cxn>
                    <a:cxn ang="0">
                      <a:pos x="349" y="369"/>
                    </a:cxn>
                    <a:cxn ang="0">
                      <a:pos x="354" y="420"/>
                    </a:cxn>
                    <a:cxn ang="0">
                      <a:pos x="151" y="441"/>
                    </a:cxn>
                    <a:cxn ang="0">
                      <a:pos x="38" y="450"/>
                    </a:cxn>
                    <a:cxn ang="0">
                      <a:pos x="27" y="307"/>
                    </a:cxn>
                    <a:cxn ang="0">
                      <a:pos x="0" y="158"/>
                    </a:cxn>
                    <a:cxn ang="0">
                      <a:pos x="2" y="2"/>
                    </a:cxn>
                    <a:cxn ang="0">
                      <a:pos x="35" y="0"/>
                    </a:cxn>
                    <a:cxn ang="0">
                      <a:pos x="74" y="31"/>
                    </a:cxn>
                    <a:cxn ang="0">
                      <a:pos x="110" y="22"/>
                    </a:cxn>
                    <a:cxn ang="0">
                      <a:pos x="134" y="112"/>
                    </a:cxn>
                    <a:cxn ang="0">
                      <a:pos x="230" y="108"/>
                    </a:cxn>
                    <a:cxn ang="0">
                      <a:pos x="311" y="104"/>
                    </a:cxn>
                    <a:cxn ang="0">
                      <a:pos x="311" y="104"/>
                    </a:cxn>
                  </a:cxnLst>
                  <a:rect l="0" t="0" r="r" b="b"/>
                  <a:pathLst>
                    <a:path w="354" h="450">
                      <a:moveTo>
                        <a:pt x="311" y="104"/>
                      </a:moveTo>
                      <a:lnTo>
                        <a:pt x="322" y="127"/>
                      </a:lnTo>
                      <a:lnTo>
                        <a:pt x="349" y="369"/>
                      </a:lnTo>
                      <a:lnTo>
                        <a:pt x="354" y="420"/>
                      </a:lnTo>
                      <a:lnTo>
                        <a:pt x="151" y="441"/>
                      </a:lnTo>
                      <a:lnTo>
                        <a:pt x="38" y="450"/>
                      </a:lnTo>
                      <a:lnTo>
                        <a:pt x="27" y="307"/>
                      </a:lnTo>
                      <a:lnTo>
                        <a:pt x="0" y="158"/>
                      </a:lnTo>
                      <a:lnTo>
                        <a:pt x="2" y="2"/>
                      </a:lnTo>
                      <a:lnTo>
                        <a:pt x="35" y="0"/>
                      </a:lnTo>
                      <a:lnTo>
                        <a:pt x="74" y="31"/>
                      </a:lnTo>
                      <a:lnTo>
                        <a:pt x="110" y="22"/>
                      </a:lnTo>
                      <a:lnTo>
                        <a:pt x="134" y="112"/>
                      </a:lnTo>
                      <a:lnTo>
                        <a:pt x="230" y="108"/>
                      </a:lnTo>
                      <a:lnTo>
                        <a:pt x="311" y="104"/>
                      </a:lnTo>
                      <a:lnTo>
                        <a:pt x="311" y="104"/>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37" name="Freeform 113"/>
                <p:cNvSpPr>
                  <a:spLocks/>
                </p:cNvSpPr>
                <p:nvPr/>
              </p:nvSpPr>
              <p:spPr bwMode="auto">
                <a:xfrm>
                  <a:off x="8205007" y="5826603"/>
                  <a:ext cx="330647" cy="297619"/>
                </a:xfrm>
                <a:custGeom>
                  <a:avLst/>
                  <a:gdLst/>
                  <a:ahLst/>
                  <a:cxnLst>
                    <a:cxn ang="0">
                      <a:pos x="4" y="150"/>
                    </a:cxn>
                    <a:cxn ang="0">
                      <a:pos x="231" y="36"/>
                    </a:cxn>
                    <a:cxn ang="0">
                      <a:pos x="301" y="0"/>
                    </a:cxn>
                    <a:cxn ang="0">
                      <a:pos x="360" y="70"/>
                    </a:cxn>
                    <a:cxn ang="0">
                      <a:pos x="464" y="248"/>
                    </a:cxn>
                    <a:cxn ang="0">
                      <a:pos x="400" y="308"/>
                    </a:cxn>
                    <a:cxn ang="0">
                      <a:pos x="300" y="382"/>
                    </a:cxn>
                    <a:cxn ang="0">
                      <a:pos x="159" y="476"/>
                    </a:cxn>
                    <a:cxn ang="0">
                      <a:pos x="154" y="438"/>
                    </a:cxn>
                    <a:cxn ang="0">
                      <a:pos x="208" y="296"/>
                    </a:cxn>
                    <a:cxn ang="0">
                      <a:pos x="105" y="220"/>
                    </a:cxn>
                    <a:cxn ang="0">
                      <a:pos x="0" y="175"/>
                    </a:cxn>
                    <a:cxn ang="0">
                      <a:pos x="4" y="150"/>
                    </a:cxn>
                    <a:cxn ang="0">
                      <a:pos x="4" y="150"/>
                    </a:cxn>
                  </a:cxnLst>
                  <a:rect l="0" t="0" r="r" b="b"/>
                  <a:pathLst>
                    <a:path w="464" h="476">
                      <a:moveTo>
                        <a:pt x="4" y="150"/>
                      </a:moveTo>
                      <a:lnTo>
                        <a:pt x="231" y="36"/>
                      </a:lnTo>
                      <a:lnTo>
                        <a:pt x="301" y="0"/>
                      </a:lnTo>
                      <a:lnTo>
                        <a:pt x="360" y="70"/>
                      </a:lnTo>
                      <a:lnTo>
                        <a:pt x="464" y="248"/>
                      </a:lnTo>
                      <a:lnTo>
                        <a:pt x="400" y="308"/>
                      </a:lnTo>
                      <a:lnTo>
                        <a:pt x="300" y="382"/>
                      </a:lnTo>
                      <a:lnTo>
                        <a:pt x="159" y="476"/>
                      </a:lnTo>
                      <a:lnTo>
                        <a:pt x="154" y="438"/>
                      </a:lnTo>
                      <a:lnTo>
                        <a:pt x="208" y="296"/>
                      </a:lnTo>
                      <a:lnTo>
                        <a:pt x="105" y="220"/>
                      </a:lnTo>
                      <a:lnTo>
                        <a:pt x="0" y="175"/>
                      </a:lnTo>
                      <a:lnTo>
                        <a:pt x="4" y="150"/>
                      </a:lnTo>
                      <a:lnTo>
                        <a:pt x="4" y="150"/>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38" name="Freeform 114"/>
                <p:cNvSpPr>
                  <a:spLocks/>
                </p:cNvSpPr>
                <p:nvPr/>
              </p:nvSpPr>
              <p:spPr bwMode="auto">
                <a:xfrm>
                  <a:off x="8028282" y="5365170"/>
                  <a:ext cx="240859" cy="200080"/>
                </a:xfrm>
                <a:custGeom>
                  <a:avLst/>
                  <a:gdLst/>
                  <a:ahLst/>
                  <a:cxnLst>
                    <a:cxn ang="0">
                      <a:pos x="0" y="61"/>
                    </a:cxn>
                    <a:cxn ang="0">
                      <a:pos x="129" y="0"/>
                    </a:cxn>
                    <a:cxn ang="0">
                      <a:pos x="235" y="141"/>
                    </a:cxn>
                    <a:cxn ang="0">
                      <a:pos x="338" y="297"/>
                    </a:cxn>
                    <a:cxn ang="0">
                      <a:pos x="128" y="319"/>
                    </a:cxn>
                    <a:cxn ang="0">
                      <a:pos x="1" y="129"/>
                    </a:cxn>
                    <a:cxn ang="0">
                      <a:pos x="26" y="96"/>
                    </a:cxn>
                    <a:cxn ang="0">
                      <a:pos x="0" y="61"/>
                    </a:cxn>
                    <a:cxn ang="0">
                      <a:pos x="0" y="61"/>
                    </a:cxn>
                  </a:cxnLst>
                  <a:rect l="0" t="0" r="r" b="b"/>
                  <a:pathLst>
                    <a:path w="338" h="319">
                      <a:moveTo>
                        <a:pt x="0" y="61"/>
                      </a:moveTo>
                      <a:lnTo>
                        <a:pt x="129" y="0"/>
                      </a:lnTo>
                      <a:lnTo>
                        <a:pt x="235" y="141"/>
                      </a:lnTo>
                      <a:lnTo>
                        <a:pt x="338" y="297"/>
                      </a:lnTo>
                      <a:lnTo>
                        <a:pt x="128" y="319"/>
                      </a:lnTo>
                      <a:lnTo>
                        <a:pt x="1" y="129"/>
                      </a:lnTo>
                      <a:lnTo>
                        <a:pt x="26" y="96"/>
                      </a:lnTo>
                      <a:lnTo>
                        <a:pt x="0" y="61"/>
                      </a:lnTo>
                      <a:lnTo>
                        <a:pt x="0" y="61"/>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39" name="Freeform 115"/>
                <p:cNvSpPr>
                  <a:spLocks/>
                </p:cNvSpPr>
                <p:nvPr/>
              </p:nvSpPr>
              <p:spPr bwMode="auto">
                <a:xfrm>
                  <a:off x="7557966" y="5426444"/>
                  <a:ext cx="267938" cy="273859"/>
                </a:xfrm>
                <a:custGeom>
                  <a:avLst/>
                  <a:gdLst/>
                  <a:ahLst/>
                  <a:cxnLst>
                    <a:cxn ang="0">
                      <a:pos x="1" y="0"/>
                    </a:cxn>
                    <a:cxn ang="0">
                      <a:pos x="168" y="24"/>
                    </a:cxn>
                    <a:cxn ang="0">
                      <a:pos x="375" y="86"/>
                    </a:cxn>
                    <a:cxn ang="0">
                      <a:pos x="372" y="186"/>
                    </a:cxn>
                    <a:cxn ang="0">
                      <a:pos x="335" y="438"/>
                    </a:cxn>
                    <a:cxn ang="0">
                      <a:pos x="55" y="426"/>
                    </a:cxn>
                    <a:cxn ang="0">
                      <a:pos x="17" y="402"/>
                    </a:cxn>
                    <a:cxn ang="0">
                      <a:pos x="14" y="311"/>
                    </a:cxn>
                    <a:cxn ang="0">
                      <a:pos x="0" y="49"/>
                    </a:cxn>
                    <a:cxn ang="0">
                      <a:pos x="1" y="0"/>
                    </a:cxn>
                    <a:cxn ang="0">
                      <a:pos x="1" y="0"/>
                    </a:cxn>
                  </a:cxnLst>
                  <a:rect l="0" t="0" r="r" b="b"/>
                  <a:pathLst>
                    <a:path w="375" h="438">
                      <a:moveTo>
                        <a:pt x="1" y="0"/>
                      </a:moveTo>
                      <a:lnTo>
                        <a:pt x="168" y="24"/>
                      </a:lnTo>
                      <a:lnTo>
                        <a:pt x="375" y="86"/>
                      </a:lnTo>
                      <a:lnTo>
                        <a:pt x="372" y="186"/>
                      </a:lnTo>
                      <a:lnTo>
                        <a:pt x="335" y="438"/>
                      </a:lnTo>
                      <a:lnTo>
                        <a:pt x="55" y="426"/>
                      </a:lnTo>
                      <a:lnTo>
                        <a:pt x="17" y="402"/>
                      </a:lnTo>
                      <a:lnTo>
                        <a:pt x="14" y="311"/>
                      </a:lnTo>
                      <a:lnTo>
                        <a:pt x="0" y="49"/>
                      </a:lnTo>
                      <a:lnTo>
                        <a:pt x="1" y="0"/>
                      </a:lnTo>
                      <a:lnTo>
                        <a:pt x="1" y="0"/>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40" name="Freeform 116"/>
                <p:cNvSpPr>
                  <a:spLocks/>
                </p:cNvSpPr>
                <p:nvPr/>
              </p:nvSpPr>
              <p:spPr bwMode="auto">
                <a:xfrm>
                  <a:off x="7559392" y="5457707"/>
                  <a:ext cx="213780" cy="203832"/>
                </a:xfrm>
                <a:custGeom>
                  <a:avLst/>
                  <a:gdLst/>
                  <a:ahLst/>
                  <a:cxnLst>
                    <a:cxn ang="0">
                      <a:pos x="3" y="3"/>
                    </a:cxn>
                    <a:cxn ang="0">
                      <a:pos x="17" y="1"/>
                    </a:cxn>
                    <a:cxn ang="0">
                      <a:pos x="30" y="0"/>
                    </a:cxn>
                    <a:cxn ang="0">
                      <a:pos x="43" y="2"/>
                    </a:cxn>
                    <a:cxn ang="0">
                      <a:pos x="55" y="4"/>
                    </a:cxn>
                    <a:cxn ang="0">
                      <a:pos x="67" y="8"/>
                    </a:cxn>
                    <a:cxn ang="0">
                      <a:pos x="80" y="15"/>
                    </a:cxn>
                    <a:cxn ang="0">
                      <a:pos x="91" y="24"/>
                    </a:cxn>
                    <a:cxn ang="0">
                      <a:pos x="101" y="37"/>
                    </a:cxn>
                    <a:cxn ang="0">
                      <a:pos x="111" y="48"/>
                    </a:cxn>
                    <a:cxn ang="0">
                      <a:pos x="123" y="56"/>
                    </a:cxn>
                    <a:cxn ang="0">
                      <a:pos x="139" y="61"/>
                    </a:cxn>
                    <a:cxn ang="0">
                      <a:pos x="156" y="63"/>
                    </a:cxn>
                    <a:cxn ang="0">
                      <a:pos x="174" y="63"/>
                    </a:cxn>
                    <a:cxn ang="0">
                      <a:pos x="192" y="62"/>
                    </a:cxn>
                    <a:cxn ang="0">
                      <a:pos x="209" y="60"/>
                    </a:cxn>
                    <a:cxn ang="0">
                      <a:pos x="226" y="59"/>
                    </a:cxn>
                    <a:cxn ang="0">
                      <a:pos x="240" y="56"/>
                    </a:cxn>
                    <a:cxn ang="0">
                      <a:pos x="253" y="56"/>
                    </a:cxn>
                    <a:cxn ang="0">
                      <a:pos x="266" y="61"/>
                    </a:cxn>
                    <a:cxn ang="0">
                      <a:pos x="281" y="66"/>
                    </a:cxn>
                    <a:cxn ang="0">
                      <a:pos x="291" y="72"/>
                    </a:cxn>
                    <a:cxn ang="0">
                      <a:pos x="301" y="83"/>
                    </a:cxn>
                    <a:cxn ang="0">
                      <a:pos x="300" y="99"/>
                    </a:cxn>
                    <a:cxn ang="0">
                      <a:pos x="294" y="112"/>
                    </a:cxn>
                    <a:cxn ang="0">
                      <a:pos x="288" y="126"/>
                    </a:cxn>
                    <a:cxn ang="0">
                      <a:pos x="285" y="141"/>
                    </a:cxn>
                    <a:cxn ang="0">
                      <a:pos x="283" y="158"/>
                    </a:cxn>
                    <a:cxn ang="0">
                      <a:pos x="283" y="170"/>
                    </a:cxn>
                    <a:cxn ang="0">
                      <a:pos x="283" y="181"/>
                    </a:cxn>
                    <a:cxn ang="0">
                      <a:pos x="284" y="195"/>
                    </a:cxn>
                    <a:cxn ang="0">
                      <a:pos x="285" y="208"/>
                    </a:cxn>
                    <a:cxn ang="0">
                      <a:pos x="286" y="222"/>
                    </a:cxn>
                    <a:cxn ang="0">
                      <a:pos x="286" y="235"/>
                    </a:cxn>
                    <a:cxn ang="0">
                      <a:pos x="286" y="249"/>
                    </a:cxn>
                    <a:cxn ang="0">
                      <a:pos x="285" y="264"/>
                    </a:cxn>
                    <a:cxn ang="0">
                      <a:pos x="281" y="286"/>
                    </a:cxn>
                    <a:cxn ang="0">
                      <a:pos x="271" y="300"/>
                    </a:cxn>
                    <a:cxn ang="0">
                      <a:pos x="260" y="312"/>
                    </a:cxn>
                    <a:cxn ang="0">
                      <a:pos x="246" y="320"/>
                    </a:cxn>
                    <a:cxn ang="0">
                      <a:pos x="234" y="325"/>
                    </a:cxn>
                    <a:cxn ang="0">
                      <a:pos x="221" y="326"/>
                    </a:cxn>
                    <a:cxn ang="0">
                      <a:pos x="208" y="321"/>
                    </a:cxn>
                    <a:cxn ang="0">
                      <a:pos x="190" y="311"/>
                    </a:cxn>
                    <a:cxn ang="0">
                      <a:pos x="169" y="302"/>
                    </a:cxn>
                    <a:cxn ang="0">
                      <a:pos x="150" y="297"/>
                    </a:cxn>
                    <a:cxn ang="0">
                      <a:pos x="138" y="295"/>
                    </a:cxn>
                    <a:cxn ang="0">
                      <a:pos x="114" y="293"/>
                    </a:cxn>
                    <a:cxn ang="0">
                      <a:pos x="94" y="296"/>
                    </a:cxn>
                    <a:cxn ang="0">
                      <a:pos x="74" y="299"/>
                    </a:cxn>
                    <a:cxn ang="0">
                      <a:pos x="52" y="299"/>
                    </a:cxn>
                    <a:cxn ang="0">
                      <a:pos x="32" y="299"/>
                    </a:cxn>
                    <a:cxn ang="0">
                      <a:pos x="17" y="297"/>
                    </a:cxn>
                    <a:cxn ang="0">
                      <a:pos x="7" y="296"/>
                    </a:cxn>
                    <a:cxn ang="0">
                      <a:pos x="0" y="4"/>
                    </a:cxn>
                  </a:cxnLst>
                  <a:rect l="0" t="0" r="r" b="b"/>
                  <a:pathLst>
                    <a:path w="302" h="326">
                      <a:moveTo>
                        <a:pt x="0" y="4"/>
                      </a:moveTo>
                      <a:lnTo>
                        <a:pt x="0" y="3"/>
                      </a:lnTo>
                      <a:lnTo>
                        <a:pt x="3" y="3"/>
                      </a:lnTo>
                      <a:lnTo>
                        <a:pt x="6" y="2"/>
                      </a:lnTo>
                      <a:lnTo>
                        <a:pt x="12" y="2"/>
                      </a:lnTo>
                      <a:lnTo>
                        <a:pt x="17" y="1"/>
                      </a:lnTo>
                      <a:lnTo>
                        <a:pt x="24" y="0"/>
                      </a:lnTo>
                      <a:lnTo>
                        <a:pt x="27" y="0"/>
                      </a:lnTo>
                      <a:lnTo>
                        <a:pt x="30" y="0"/>
                      </a:lnTo>
                      <a:lnTo>
                        <a:pt x="34" y="1"/>
                      </a:lnTo>
                      <a:lnTo>
                        <a:pt x="39" y="2"/>
                      </a:lnTo>
                      <a:lnTo>
                        <a:pt x="43" y="2"/>
                      </a:lnTo>
                      <a:lnTo>
                        <a:pt x="47" y="2"/>
                      </a:lnTo>
                      <a:lnTo>
                        <a:pt x="51" y="3"/>
                      </a:lnTo>
                      <a:lnTo>
                        <a:pt x="55" y="4"/>
                      </a:lnTo>
                      <a:lnTo>
                        <a:pt x="59" y="5"/>
                      </a:lnTo>
                      <a:lnTo>
                        <a:pt x="63" y="6"/>
                      </a:lnTo>
                      <a:lnTo>
                        <a:pt x="67" y="8"/>
                      </a:lnTo>
                      <a:lnTo>
                        <a:pt x="72" y="10"/>
                      </a:lnTo>
                      <a:lnTo>
                        <a:pt x="76" y="12"/>
                      </a:lnTo>
                      <a:lnTo>
                        <a:pt x="80" y="15"/>
                      </a:lnTo>
                      <a:lnTo>
                        <a:pt x="84" y="17"/>
                      </a:lnTo>
                      <a:lnTo>
                        <a:pt x="88" y="21"/>
                      </a:lnTo>
                      <a:lnTo>
                        <a:pt x="91" y="24"/>
                      </a:lnTo>
                      <a:lnTo>
                        <a:pt x="94" y="28"/>
                      </a:lnTo>
                      <a:lnTo>
                        <a:pt x="98" y="33"/>
                      </a:lnTo>
                      <a:lnTo>
                        <a:pt x="101" y="37"/>
                      </a:lnTo>
                      <a:lnTo>
                        <a:pt x="104" y="41"/>
                      </a:lnTo>
                      <a:lnTo>
                        <a:pt x="108" y="45"/>
                      </a:lnTo>
                      <a:lnTo>
                        <a:pt x="111" y="48"/>
                      </a:lnTo>
                      <a:lnTo>
                        <a:pt x="116" y="52"/>
                      </a:lnTo>
                      <a:lnTo>
                        <a:pt x="119" y="54"/>
                      </a:lnTo>
                      <a:lnTo>
                        <a:pt x="123" y="56"/>
                      </a:lnTo>
                      <a:lnTo>
                        <a:pt x="128" y="57"/>
                      </a:lnTo>
                      <a:lnTo>
                        <a:pt x="135" y="60"/>
                      </a:lnTo>
                      <a:lnTo>
                        <a:pt x="139" y="61"/>
                      </a:lnTo>
                      <a:lnTo>
                        <a:pt x="145" y="62"/>
                      </a:lnTo>
                      <a:lnTo>
                        <a:pt x="150" y="62"/>
                      </a:lnTo>
                      <a:lnTo>
                        <a:pt x="156" y="63"/>
                      </a:lnTo>
                      <a:lnTo>
                        <a:pt x="162" y="63"/>
                      </a:lnTo>
                      <a:lnTo>
                        <a:pt x="168" y="63"/>
                      </a:lnTo>
                      <a:lnTo>
                        <a:pt x="174" y="63"/>
                      </a:lnTo>
                      <a:lnTo>
                        <a:pt x="180" y="63"/>
                      </a:lnTo>
                      <a:lnTo>
                        <a:pt x="186" y="62"/>
                      </a:lnTo>
                      <a:lnTo>
                        <a:pt x="192" y="62"/>
                      </a:lnTo>
                      <a:lnTo>
                        <a:pt x="198" y="61"/>
                      </a:lnTo>
                      <a:lnTo>
                        <a:pt x="204" y="61"/>
                      </a:lnTo>
                      <a:lnTo>
                        <a:pt x="209" y="60"/>
                      </a:lnTo>
                      <a:lnTo>
                        <a:pt x="214" y="60"/>
                      </a:lnTo>
                      <a:lnTo>
                        <a:pt x="220" y="59"/>
                      </a:lnTo>
                      <a:lnTo>
                        <a:pt x="226" y="59"/>
                      </a:lnTo>
                      <a:lnTo>
                        <a:pt x="231" y="57"/>
                      </a:lnTo>
                      <a:lnTo>
                        <a:pt x="236" y="56"/>
                      </a:lnTo>
                      <a:lnTo>
                        <a:pt x="240" y="56"/>
                      </a:lnTo>
                      <a:lnTo>
                        <a:pt x="245" y="56"/>
                      </a:lnTo>
                      <a:lnTo>
                        <a:pt x="248" y="56"/>
                      </a:lnTo>
                      <a:lnTo>
                        <a:pt x="253" y="56"/>
                      </a:lnTo>
                      <a:lnTo>
                        <a:pt x="256" y="57"/>
                      </a:lnTo>
                      <a:lnTo>
                        <a:pt x="262" y="60"/>
                      </a:lnTo>
                      <a:lnTo>
                        <a:pt x="266" y="61"/>
                      </a:lnTo>
                      <a:lnTo>
                        <a:pt x="272" y="62"/>
                      </a:lnTo>
                      <a:lnTo>
                        <a:pt x="276" y="64"/>
                      </a:lnTo>
                      <a:lnTo>
                        <a:pt x="281" y="66"/>
                      </a:lnTo>
                      <a:lnTo>
                        <a:pt x="284" y="68"/>
                      </a:lnTo>
                      <a:lnTo>
                        <a:pt x="288" y="70"/>
                      </a:lnTo>
                      <a:lnTo>
                        <a:pt x="291" y="72"/>
                      </a:lnTo>
                      <a:lnTo>
                        <a:pt x="295" y="74"/>
                      </a:lnTo>
                      <a:lnTo>
                        <a:pt x="298" y="79"/>
                      </a:lnTo>
                      <a:lnTo>
                        <a:pt x="301" y="83"/>
                      </a:lnTo>
                      <a:lnTo>
                        <a:pt x="301" y="88"/>
                      </a:lnTo>
                      <a:lnTo>
                        <a:pt x="302" y="94"/>
                      </a:lnTo>
                      <a:lnTo>
                        <a:pt x="300" y="99"/>
                      </a:lnTo>
                      <a:lnTo>
                        <a:pt x="298" y="106"/>
                      </a:lnTo>
                      <a:lnTo>
                        <a:pt x="296" y="109"/>
                      </a:lnTo>
                      <a:lnTo>
                        <a:pt x="294" y="112"/>
                      </a:lnTo>
                      <a:lnTo>
                        <a:pt x="293" y="116"/>
                      </a:lnTo>
                      <a:lnTo>
                        <a:pt x="291" y="121"/>
                      </a:lnTo>
                      <a:lnTo>
                        <a:pt x="288" y="126"/>
                      </a:lnTo>
                      <a:lnTo>
                        <a:pt x="287" y="130"/>
                      </a:lnTo>
                      <a:lnTo>
                        <a:pt x="285" y="135"/>
                      </a:lnTo>
                      <a:lnTo>
                        <a:pt x="285" y="141"/>
                      </a:lnTo>
                      <a:lnTo>
                        <a:pt x="283" y="147"/>
                      </a:lnTo>
                      <a:lnTo>
                        <a:pt x="283" y="155"/>
                      </a:lnTo>
                      <a:lnTo>
                        <a:pt x="283" y="158"/>
                      </a:lnTo>
                      <a:lnTo>
                        <a:pt x="283" y="161"/>
                      </a:lnTo>
                      <a:lnTo>
                        <a:pt x="283" y="166"/>
                      </a:lnTo>
                      <a:lnTo>
                        <a:pt x="283" y="170"/>
                      </a:lnTo>
                      <a:lnTo>
                        <a:pt x="283" y="173"/>
                      </a:lnTo>
                      <a:lnTo>
                        <a:pt x="283" y="177"/>
                      </a:lnTo>
                      <a:lnTo>
                        <a:pt x="283" y="181"/>
                      </a:lnTo>
                      <a:lnTo>
                        <a:pt x="283" y="186"/>
                      </a:lnTo>
                      <a:lnTo>
                        <a:pt x="283" y="191"/>
                      </a:lnTo>
                      <a:lnTo>
                        <a:pt x="284" y="195"/>
                      </a:lnTo>
                      <a:lnTo>
                        <a:pt x="284" y="199"/>
                      </a:lnTo>
                      <a:lnTo>
                        <a:pt x="285" y="204"/>
                      </a:lnTo>
                      <a:lnTo>
                        <a:pt x="285" y="208"/>
                      </a:lnTo>
                      <a:lnTo>
                        <a:pt x="285" y="212"/>
                      </a:lnTo>
                      <a:lnTo>
                        <a:pt x="285" y="218"/>
                      </a:lnTo>
                      <a:lnTo>
                        <a:pt x="286" y="222"/>
                      </a:lnTo>
                      <a:lnTo>
                        <a:pt x="286" y="226"/>
                      </a:lnTo>
                      <a:lnTo>
                        <a:pt x="286" y="231"/>
                      </a:lnTo>
                      <a:lnTo>
                        <a:pt x="286" y="235"/>
                      </a:lnTo>
                      <a:lnTo>
                        <a:pt x="287" y="240"/>
                      </a:lnTo>
                      <a:lnTo>
                        <a:pt x="286" y="245"/>
                      </a:lnTo>
                      <a:lnTo>
                        <a:pt x="286" y="249"/>
                      </a:lnTo>
                      <a:lnTo>
                        <a:pt x="286" y="253"/>
                      </a:lnTo>
                      <a:lnTo>
                        <a:pt x="286" y="257"/>
                      </a:lnTo>
                      <a:lnTo>
                        <a:pt x="285" y="264"/>
                      </a:lnTo>
                      <a:lnTo>
                        <a:pt x="285" y="272"/>
                      </a:lnTo>
                      <a:lnTo>
                        <a:pt x="283" y="280"/>
                      </a:lnTo>
                      <a:lnTo>
                        <a:pt x="281" y="286"/>
                      </a:lnTo>
                      <a:lnTo>
                        <a:pt x="278" y="292"/>
                      </a:lnTo>
                      <a:lnTo>
                        <a:pt x="276" y="296"/>
                      </a:lnTo>
                      <a:lnTo>
                        <a:pt x="271" y="300"/>
                      </a:lnTo>
                      <a:lnTo>
                        <a:pt x="268" y="304"/>
                      </a:lnTo>
                      <a:lnTo>
                        <a:pt x="264" y="308"/>
                      </a:lnTo>
                      <a:lnTo>
                        <a:pt x="260" y="312"/>
                      </a:lnTo>
                      <a:lnTo>
                        <a:pt x="255" y="314"/>
                      </a:lnTo>
                      <a:lnTo>
                        <a:pt x="251" y="317"/>
                      </a:lnTo>
                      <a:lnTo>
                        <a:pt x="246" y="320"/>
                      </a:lnTo>
                      <a:lnTo>
                        <a:pt x="243" y="323"/>
                      </a:lnTo>
                      <a:lnTo>
                        <a:pt x="239" y="324"/>
                      </a:lnTo>
                      <a:lnTo>
                        <a:pt x="234" y="325"/>
                      </a:lnTo>
                      <a:lnTo>
                        <a:pt x="230" y="326"/>
                      </a:lnTo>
                      <a:lnTo>
                        <a:pt x="225" y="326"/>
                      </a:lnTo>
                      <a:lnTo>
                        <a:pt x="221" y="326"/>
                      </a:lnTo>
                      <a:lnTo>
                        <a:pt x="217" y="324"/>
                      </a:lnTo>
                      <a:lnTo>
                        <a:pt x="212" y="322"/>
                      </a:lnTo>
                      <a:lnTo>
                        <a:pt x="208" y="321"/>
                      </a:lnTo>
                      <a:lnTo>
                        <a:pt x="202" y="317"/>
                      </a:lnTo>
                      <a:lnTo>
                        <a:pt x="197" y="314"/>
                      </a:lnTo>
                      <a:lnTo>
                        <a:pt x="190" y="311"/>
                      </a:lnTo>
                      <a:lnTo>
                        <a:pt x="184" y="309"/>
                      </a:lnTo>
                      <a:lnTo>
                        <a:pt x="176" y="305"/>
                      </a:lnTo>
                      <a:lnTo>
                        <a:pt x="169" y="302"/>
                      </a:lnTo>
                      <a:lnTo>
                        <a:pt x="161" y="300"/>
                      </a:lnTo>
                      <a:lnTo>
                        <a:pt x="154" y="299"/>
                      </a:lnTo>
                      <a:lnTo>
                        <a:pt x="150" y="297"/>
                      </a:lnTo>
                      <a:lnTo>
                        <a:pt x="145" y="296"/>
                      </a:lnTo>
                      <a:lnTo>
                        <a:pt x="141" y="295"/>
                      </a:lnTo>
                      <a:lnTo>
                        <a:pt x="138" y="295"/>
                      </a:lnTo>
                      <a:lnTo>
                        <a:pt x="129" y="294"/>
                      </a:lnTo>
                      <a:lnTo>
                        <a:pt x="122" y="294"/>
                      </a:lnTo>
                      <a:lnTo>
                        <a:pt x="114" y="293"/>
                      </a:lnTo>
                      <a:lnTo>
                        <a:pt x="107" y="294"/>
                      </a:lnTo>
                      <a:lnTo>
                        <a:pt x="100" y="294"/>
                      </a:lnTo>
                      <a:lnTo>
                        <a:pt x="94" y="296"/>
                      </a:lnTo>
                      <a:lnTo>
                        <a:pt x="87" y="297"/>
                      </a:lnTo>
                      <a:lnTo>
                        <a:pt x="81" y="299"/>
                      </a:lnTo>
                      <a:lnTo>
                        <a:pt x="74" y="299"/>
                      </a:lnTo>
                      <a:lnTo>
                        <a:pt x="66" y="300"/>
                      </a:lnTo>
                      <a:lnTo>
                        <a:pt x="59" y="299"/>
                      </a:lnTo>
                      <a:lnTo>
                        <a:pt x="52" y="299"/>
                      </a:lnTo>
                      <a:lnTo>
                        <a:pt x="45" y="299"/>
                      </a:lnTo>
                      <a:lnTo>
                        <a:pt x="38" y="299"/>
                      </a:lnTo>
                      <a:lnTo>
                        <a:pt x="32" y="299"/>
                      </a:lnTo>
                      <a:lnTo>
                        <a:pt x="26" y="298"/>
                      </a:lnTo>
                      <a:lnTo>
                        <a:pt x="20" y="297"/>
                      </a:lnTo>
                      <a:lnTo>
                        <a:pt x="17" y="297"/>
                      </a:lnTo>
                      <a:lnTo>
                        <a:pt x="13" y="296"/>
                      </a:lnTo>
                      <a:lnTo>
                        <a:pt x="10" y="296"/>
                      </a:lnTo>
                      <a:lnTo>
                        <a:pt x="7" y="296"/>
                      </a:lnTo>
                      <a:lnTo>
                        <a:pt x="7" y="296"/>
                      </a:lnTo>
                      <a:lnTo>
                        <a:pt x="5" y="92"/>
                      </a:lnTo>
                      <a:lnTo>
                        <a:pt x="0" y="4"/>
                      </a:lnTo>
                      <a:lnTo>
                        <a:pt x="0" y="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41" name="Freeform 117"/>
                <p:cNvSpPr>
                  <a:spLocks/>
                </p:cNvSpPr>
                <p:nvPr/>
              </p:nvSpPr>
              <p:spPr bwMode="auto">
                <a:xfrm>
                  <a:off x="8025432" y="5416440"/>
                  <a:ext cx="199528" cy="152561"/>
                </a:xfrm>
                <a:custGeom>
                  <a:avLst/>
                  <a:gdLst/>
                  <a:ahLst/>
                  <a:cxnLst>
                    <a:cxn ang="0">
                      <a:pos x="9" y="29"/>
                    </a:cxn>
                    <a:cxn ang="0">
                      <a:pos x="15" y="23"/>
                    </a:cxn>
                    <a:cxn ang="0">
                      <a:pos x="22" y="18"/>
                    </a:cxn>
                    <a:cxn ang="0">
                      <a:pos x="30" y="13"/>
                    </a:cxn>
                    <a:cxn ang="0">
                      <a:pos x="39" y="8"/>
                    </a:cxn>
                    <a:cxn ang="0">
                      <a:pos x="52" y="6"/>
                    </a:cxn>
                    <a:cxn ang="0">
                      <a:pos x="64" y="6"/>
                    </a:cxn>
                    <a:cxn ang="0">
                      <a:pos x="77" y="8"/>
                    </a:cxn>
                    <a:cxn ang="0">
                      <a:pos x="86" y="8"/>
                    </a:cxn>
                    <a:cxn ang="0">
                      <a:pos x="98" y="8"/>
                    </a:cxn>
                    <a:cxn ang="0">
                      <a:pos x="110" y="5"/>
                    </a:cxn>
                    <a:cxn ang="0">
                      <a:pos x="121" y="2"/>
                    </a:cxn>
                    <a:cxn ang="0">
                      <a:pos x="135" y="0"/>
                    </a:cxn>
                    <a:cxn ang="0">
                      <a:pos x="146" y="3"/>
                    </a:cxn>
                    <a:cxn ang="0">
                      <a:pos x="153" y="7"/>
                    </a:cxn>
                    <a:cxn ang="0">
                      <a:pos x="160" y="14"/>
                    </a:cxn>
                    <a:cxn ang="0">
                      <a:pos x="165" y="24"/>
                    </a:cxn>
                    <a:cxn ang="0">
                      <a:pos x="170" y="34"/>
                    </a:cxn>
                    <a:cxn ang="0">
                      <a:pos x="172" y="42"/>
                    </a:cxn>
                    <a:cxn ang="0">
                      <a:pos x="174" y="50"/>
                    </a:cxn>
                    <a:cxn ang="0">
                      <a:pos x="176" y="59"/>
                    </a:cxn>
                    <a:cxn ang="0">
                      <a:pos x="177" y="70"/>
                    </a:cxn>
                    <a:cxn ang="0">
                      <a:pos x="180" y="79"/>
                    </a:cxn>
                    <a:cxn ang="0">
                      <a:pos x="183" y="90"/>
                    </a:cxn>
                    <a:cxn ang="0">
                      <a:pos x="187" y="102"/>
                    </a:cxn>
                    <a:cxn ang="0">
                      <a:pos x="193" y="111"/>
                    </a:cxn>
                    <a:cxn ang="0">
                      <a:pos x="203" y="119"/>
                    </a:cxn>
                    <a:cxn ang="0">
                      <a:pos x="212" y="127"/>
                    </a:cxn>
                    <a:cxn ang="0">
                      <a:pos x="218" y="131"/>
                    </a:cxn>
                    <a:cxn ang="0">
                      <a:pos x="224" y="139"/>
                    </a:cxn>
                    <a:cxn ang="0">
                      <a:pos x="231" y="147"/>
                    </a:cxn>
                    <a:cxn ang="0">
                      <a:pos x="237" y="157"/>
                    </a:cxn>
                    <a:cxn ang="0">
                      <a:pos x="244" y="167"/>
                    </a:cxn>
                    <a:cxn ang="0">
                      <a:pos x="250" y="177"/>
                    </a:cxn>
                    <a:cxn ang="0">
                      <a:pos x="255" y="188"/>
                    </a:cxn>
                    <a:cxn ang="0">
                      <a:pos x="259" y="196"/>
                    </a:cxn>
                    <a:cxn ang="0">
                      <a:pos x="262" y="203"/>
                    </a:cxn>
                    <a:cxn ang="0">
                      <a:pos x="263" y="211"/>
                    </a:cxn>
                    <a:cxn ang="0">
                      <a:pos x="267" y="220"/>
                    </a:cxn>
                    <a:cxn ang="0">
                      <a:pos x="273" y="226"/>
                    </a:cxn>
                    <a:cxn ang="0">
                      <a:pos x="278" y="230"/>
                    </a:cxn>
                    <a:cxn ang="0">
                      <a:pos x="143" y="245"/>
                    </a:cxn>
                    <a:cxn ang="0">
                      <a:pos x="8" y="33"/>
                    </a:cxn>
                  </a:cxnLst>
                  <a:rect l="0" t="0" r="r" b="b"/>
                  <a:pathLst>
                    <a:path w="279" h="245">
                      <a:moveTo>
                        <a:pt x="8" y="33"/>
                      </a:moveTo>
                      <a:lnTo>
                        <a:pt x="9" y="29"/>
                      </a:lnTo>
                      <a:lnTo>
                        <a:pt x="13" y="26"/>
                      </a:lnTo>
                      <a:lnTo>
                        <a:pt x="15" y="23"/>
                      </a:lnTo>
                      <a:lnTo>
                        <a:pt x="19" y="21"/>
                      </a:lnTo>
                      <a:lnTo>
                        <a:pt x="22" y="18"/>
                      </a:lnTo>
                      <a:lnTo>
                        <a:pt x="27" y="16"/>
                      </a:lnTo>
                      <a:lnTo>
                        <a:pt x="30" y="13"/>
                      </a:lnTo>
                      <a:lnTo>
                        <a:pt x="35" y="10"/>
                      </a:lnTo>
                      <a:lnTo>
                        <a:pt x="39" y="8"/>
                      </a:lnTo>
                      <a:lnTo>
                        <a:pt x="47" y="7"/>
                      </a:lnTo>
                      <a:lnTo>
                        <a:pt x="52" y="6"/>
                      </a:lnTo>
                      <a:lnTo>
                        <a:pt x="58" y="6"/>
                      </a:lnTo>
                      <a:lnTo>
                        <a:pt x="64" y="6"/>
                      </a:lnTo>
                      <a:lnTo>
                        <a:pt x="71" y="7"/>
                      </a:lnTo>
                      <a:lnTo>
                        <a:pt x="77" y="8"/>
                      </a:lnTo>
                      <a:lnTo>
                        <a:pt x="82" y="8"/>
                      </a:lnTo>
                      <a:lnTo>
                        <a:pt x="86" y="8"/>
                      </a:lnTo>
                      <a:lnTo>
                        <a:pt x="91" y="9"/>
                      </a:lnTo>
                      <a:lnTo>
                        <a:pt x="98" y="8"/>
                      </a:lnTo>
                      <a:lnTo>
                        <a:pt x="104" y="7"/>
                      </a:lnTo>
                      <a:lnTo>
                        <a:pt x="110" y="5"/>
                      </a:lnTo>
                      <a:lnTo>
                        <a:pt x="115" y="3"/>
                      </a:lnTo>
                      <a:lnTo>
                        <a:pt x="121" y="2"/>
                      </a:lnTo>
                      <a:lnTo>
                        <a:pt x="128" y="0"/>
                      </a:lnTo>
                      <a:lnTo>
                        <a:pt x="135" y="0"/>
                      </a:lnTo>
                      <a:lnTo>
                        <a:pt x="143" y="2"/>
                      </a:lnTo>
                      <a:lnTo>
                        <a:pt x="146" y="3"/>
                      </a:lnTo>
                      <a:lnTo>
                        <a:pt x="150" y="5"/>
                      </a:lnTo>
                      <a:lnTo>
                        <a:pt x="153" y="7"/>
                      </a:lnTo>
                      <a:lnTo>
                        <a:pt x="157" y="11"/>
                      </a:lnTo>
                      <a:lnTo>
                        <a:pt x="160" y="14"/>
                      </a:lnTo>
                      <a:lnTo>
                        <a:pt x="162" y="19"/>
                      </a:lnTo>
                      <a:lnTo>
                        <a:pt x="165" y="24"/>
                      </a:lnTo>
                      <a:lnTo>
                        <a:pt x="169" y="30"/>
                      </a:lnTo>
                      <a:lnTo>
                        <a:pt x="170" y="34"/>
                      </a:lnTo>
                      <a:lnTo>
                        <a:pt x="171" y="38"/>
                      </a:lnTo>
                      <a:lnTo>
                        <a:pt x="172" y="42"/>
                      </a:lnTo>
                      <a:lnTo>
                        <a:pt x="173" y="46"/>
                      </a:lnTo>
                      <a:lnTo>
                        <a:pt x="174" y="50"/>
                      </a:lnTo>
                      <a:lnTo>
                        <a:pt x="175" y="54"/>
                      </a:lnTo>
                      <a:lnTo>
                        <a:pt x="176" y="59"/>
                      </a:lnTo>
                      <a:lnTo>
                        <a:pt x="177" y="66"/>
                      </a:lnTo>
                      <a:lnTo>
                        <a:pt x="177" y="70"/>
                      </a:lnTo>
                      <a:lnTo>
                        <a:pt x="179" y="74"/>
                      </a:lnTo>
                      <a:lnTo>
                        <a:pt x="180" y="79"/>
                      </a:lnTo>
                      <a:lnTo>
                        <a:pt x="181" y="84"/>
                      </a:lnTo>
                      <a:lnTo>
                        <a:pt x="183" y="90"/>
                      </a:lnTo>
                      <a:lnTo>
                        <a:pt x="185" y="98"/>
                      </a:lnTo>
                      <a:lnTo>
                        <a:pt x="187" y="102"/>
                      </a:lnTo>
                      <a:lnTo>
                        <a:pt x="190" y="107"/>
                      </a:lnTo>
                      <a:lnTo>
                        <a:pt x="193" y="111"/>
                      </a:lnTo>
                      <a:lnTo>
                        <a:pt x="196" y="114"/>
                      </a:lnTo>
                      <a:lnTo>
                        <a:pt x="203" y="119"/>
                      </a:lnTo>
                      <a:lnTo>
                        <a:pt x="210" y="123"/>
                      </a:lnTo>
                      <a:lnTo>
                        <a:pt x="212" y="127"/>
                      </a:lnTo>
                      <a:lnTo>
                        <a:pt x="215" y="129"/>
                      </a:lnTo>
                      <a:lnTo>
                        <a:pt x="218" y="131"/>
                      </a:lnTo>
                      <a:lnTo>
                        <a:pt x="221" y="136"/>
                      </a:lnTo>
                      <a:lnTo>
                        <a:pt x="224" y="139"/>
                      </a:lnTo>
                      <a:lnTo>
                        <a:pt x="227" y="143"/>
                      </a:lnTo>
                      <a:lnTo>
                        <a:pt x="231" y="147"/>
                      </a:lnTo>
                      <a:lnTo>
                        <a:pt x="234" y="151"/>
                      </a:lnTo>
                      <a:lnTo>
                        <a:pt x="237" y="157"/>
                      </a:lnTo>
                      <a:lnTo>
                        <a:pt x="241" y="162"/>
                      </a:lnTo>
                      <a:lnTo>
                        <a:pt x="244" y="167"/>
                      </a:lnTo>
                      <a:lnTo>
                        <a:pt x="247" y="173"/>
                      </a:lnTo>
                      <a:lnTo>
                        <a:pt x="250" y="177"/>
                      </a:lnTo>
                      <a:lnTo>
                        <a:pt x="253" y="182"/>
                      </a:lnTo>
                      <a:lnTo>
                        <a:pt x="255" y="188"/>
                      </a:lnTo>
                      <a:lnTo>
                        <a:pt x="258" y="193"/>
                      </a:lnTo>
                      <a:lnTo>
                        <a:pt x="259" y="196"/>
                      </a:lnTo>
                      <a:lnTo>
                        <a:pt x="262" y="201"/>
                      </a:lnTo>
                      <a:lnTo>
                        <a:pt x="262" y="203"/>
                      </a:lnTo>
                      <a:lnTo>
                        <a:pt x="263" y="207"/>
                      </a:lnTo>
                      <a:lnTo>
                        <a:pt x="263" y="211"/>
                      </a:lnTo>
                      <a:lnTo>
                        <a:pt x="265" y="215"/>
                      </a:lnTo>
                      <a:lnTo>
                        <a:pt x="267" y="220"/>
                      </a:lnTo>
                      <a:lnTo>
                        <a:pt x="271" y="224"/>
                      </a:lnTo>
                      <a:lnTo>
                        <a:pt x="273" y="226"/>
                      </a:lnTo>
                      <a:lnTo>
                        <a:pt x="276" y="229"/>
                      </a:lnTo>
                      <a:lnTo>
                        <a:pt x="278" y="230"/>
                      </a:lnTo>
                      <a:lnTo>
                        <a:pt x="279" y="231"/>
                      </a:lnTo>
                      <a:lnTo>
                        <a:pt x="143" y="245"/>
                      </a:lnTo>
                      <a:lnTo>
                        <a:pt x="0" y="42"/>
                      </a:lnTo>
                      <a:lnTo>
                        <a:pt x="8" y="33"/>
                      </a:lnTo>
                      <a:lnTo>
                        <a:pt x="8" y="3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42" name="Freeform 118"/>
                <p:cNvSpPr>
                  <a:spLocks/>
                </p:cNvSpPr>
                <p:nvPr/>
              </p:nvSpPr>
              <p:spPr bwMode="auto">
                <a:xfrm>
                  <a:off x="7978401" y="5737818"/>
                  <a:ext cx="182426" cy="225090"/>
                </a:xfrm>
                <a:custGeom>
                  <a:avLst/>
                  <a:gdLst/>
                  <a:ahLst/>
                  <a:cxnLst>
                    <a:cxn ang="0">
                      <a:pos x="13" y="48"/>
                    </a:cxn>
                    <a:cxn ang="0">
                      <a:pos x="8" y="59"/>
                    </a:cxn>
                    <a:cxn ang="0">
                      <a:pos x="3" y="78"/>
                    </a:cxn>
                    <a:cxn ang="0">
                      <a:pos x="0" y="99"/>
                    </a:cxn>
                    <a:cxn ang="0">
                      <a:pos x="2" y="122"/>
                    </a:cxn>
                    <a:cxn ang="0">
                      <a:pos x="10" y="141"/>
                    </a:cxn>
                    <a:cxn ang="0">
                      <a:pos x="21" y="159"/>
                    </a:cxn>
                    <a:cxn ang="0">
                      <a:pos x="29" y="177"/>
                    </a:cxn>
                    <a:cxn ang="0">
                      <a:pos x="35" y="195"/>
                    </a:cxn>
                    <a:cxn ang="0">
                      <a:pos x="37" y="216"/>
                    </a:cxn>
                    <a:cxn ang="0">
                      <a:pos x="37" y="232"/>
                    </a:cxn>
                    <a:cxn ang="0">
                      <a:pos x="36" y="244"/>
                    </a:cxn>
                    <a:cxn ang="0">
                      <a:pos x="35" y="256"/>
                    </a:cxn>
                    <a:cxn ang="0">
                      <a:pos x="33" y="270"/>
                    </a:cxn>
                    <a:cxn ang="0">
                      <a:pos x="33" y="282"/>
                    </a:cxn>
                    <a:cxn ang="0">
                      <a:pos x="33" y="296"/>
                    </a:cxn>
                    <a:cxn ang="0">
                      <a:pos x="34" y="309"/>
                    </a:cxn>
                    <a:cxn ang="0">
                      <a:pos x="35" y="329"/>
                    </a:cxn>
                    <a:cxn ang="0">
                      <a:pos x="41" y="345"/>
                    </a:cxn>
                    <a:cxn ang="0">
                      <a:pos x="50" y="353"/>
                    </a:cxn>
                    <a:cxn ang="0">
                      <a:pos x="65" y="356"/>
                    </a:cxn>
                    <a:cxn ang="0">
                      <a:pos x="75" y="354"/>
                    </a:cxn>
                    <a:cxn ang="0">
                      <a:pos x="88" y="353"/>
                    </a:cxn>
                    <a:cxn ang="0">
                      <a:pos x="101" y="351"/>
                    </a:cxn>
                    <a:cxn ang="0">
                      <a:pos x="114" y="350"/>
                    </a:cxn>
                    <a:cxn ang="0">
                      <a:pos x="128" y="348"/>
                    </a:cxn>
                    <a:cxn ang="0">
                      <a:pos x="142" y="347"/>
                    </a:cxn>
                    <a:cxn ang="0">
                      <a:pos x="156" y="346"/>
                    </a:cxn>
                    <a:cxn ang="0">
                      <a:pos x="169" y="347"/>
                    </a:cxn>
                    <a:cxn ang="0">
                      <a:pos x="188" y="348"/>
                    </a:cxn>
                    <a:cxn ang="0">
                      <a:pos x="200" y="352"/>
                    </a:cxn>
                    <a:cxn ang="0">
                      <a:pos x="222" y="359"/>
                    </a:cxn>
                    <a:cxn ang="0">
                      <a:pos x="240" y="361"/>
                    </a:cxn>
                    <a:cxn ang="0">
                      <a:pos x="251" y="353"/>
                    </a:cxn>
                    <a:cxn ang="0">
                      <a:pos x="255" y="341"/>
                    </a:cxn>
                    <a:cxn ang="0">
                      <a:pos x="256" y="327"/>
                    </a:cxn>
                    <a:cxn ang="0">
                      <a:pos x="256" y="311"/>
                    </a:cxn>
                    <a:cxn ang="0">
                      <a:pos x="254" y="297"/>
                    </a:cxn>
                    <a:cxn ang="0">
                      <a:pos x="252" y="281"/>
                    </a:cxn>
                    <a:cxn ang="0">
                      <a:pos x="249" y="268"/>
                    </a:cxn>
                    <a:cxn ang="0">
                      <a:pos x="247" y="254"/>
                    </a:cxn>
                    <a:cxn ang="0">
                      <a:pos x="242" y="242"/>
                    </a:cxn>
                    <a:cxn ang="0">
                      <a:pos x="238" y="223"/>
                    </a:cxn>
                    <a:cxn ang="0">
                      <a:pos x="235" y="205"/>
                    </a:cxn>
                    <a:cxn ang="0">
                      <a:pos x="237" y="191"/>
                    </a:cxn>
                    <a:cxn ang="0">
                      <a:pos x="242" y="175"/>
                    </a:cxn>
                    <a:cxn ang="0">
                      <a:pos x="247" y="156"/>
                    </a:cxn>
                    <a:cxn ang="0">
                      <a:pos x="252" y="136"/>
                    </a:cxn>
                    <a:cxn ang="0">
                      <a:pos x="255" y="121"/>
                    </a:cxn>
                    <a:cxn ang="0">
                      <a:pos x="254" y="105"/>
                    </a:cxn>
                    <a:cxn ang="0">
                      <a:pos x="247" y="85"/>
                    </a:cxn>
                    <a:cxn ang="0">
                      <a:pos x="240" y="71"/>
                    </a:cxn>
                    <a:cxn ang="0">
                      <a:pos x="83" y="0"/>
                    </a:cxn>
                    <a:cxn ang="0">
                      <a:pos x="16" y="46"/>
                    </a:cxn>
                  </a:cxnLst>
                  <a:rect l="0" t="0" r="r" b="b"/>
                  <a:pathLst>
                    <a:path w="257" h="361">
                      <a:moveTo>
                        <a:pt x="16" y="46"/>
                      </a:moveTo>
                      <a:lnTo>
                        <a:pt x="14" y="46"/>
                      </a:lnTo>
                      <a:lnTo>
                        <a:pt x="13" y="48"/>
                      </a:lnTo>
                      <a:lnTo>
                        <a:pt x="12" y="50"/>
                      </a:lnTo>
                      <a:lnTo>
                        <a:pt x="10" y="54"/>
                      </a:lnTo>
                      <a:lnTo>
                        <a:pt x="8" y="59"/>
                      </a:lnTo>
                      <a:lnTo>
                        <a:pt x="7" y="64"/>
                      </a:lnTo>
                      <a:lnTo>
                        <a:pt x="5" y="70"/>
                      </a:lnTo>
                      <a:lnTo>
                        <a:pt x="3" y="78"/>
                      </a:lnTo>
                      <a:lnTo>
                        <a:pt x="1" y="84"/>
                      </a:lnTo>
                      <a:lnTo>
                        <a:pt x="0" y="92"/>
                      </a:lnTo>
                      <a:lnTo>
                        <a:pt x="0" y="99"/>
                      </a:lnTo>
                      <a:lnTo>
                        <a:pt x="0" y="108"/>
                      </a:lnTo>
                      <a:lnTo>
                        <a:pt x="0" y="115"/>
                      </a:lnTo>
                      <a:lnTo>
                        <a:pt x="2" y="122"/>
                      </a:lnTo>
                      <a:lnTo>
                        <a:pt x="4" y="128"/>
                      </a:lnTo>
                      <a:lnTo>
                        <a:pt x="8" y="135"/>
                      </a:lnTo>
                      <a:lnTo>
                        <a:pt x="10" y="141"/>
                      </a:lnTo>
                      <a:lnTo>
                        <a:pt x="14" y="148"/>
                      </a:lnTo>
                      <a:lnTo>
                        <a:pt x="18" y="153"/>
                      </a:lnTo>
                      <a:lnTo>
                        <a:pt x="21" y="159"/>
                      </a:lnTo>
                      <a:lnTo>
                        <a:pt x="24" y="165"/>
                      </a:lnTo>
                      <a:lnTo>
                        <a:pt x="27" y="171"/>
                      </a:lnTo>
                      <a:lnTo>
                        <a:pt x="29" y="177"/>
                      </a:lnTo>
                      <a:lnTo>
                        <a:pt x="32" y="183"/>
                      </a:lnTo>
                      <a:lnTo>
                        <a:pt x="33" y="189"/>
                      </a:lnTo>
                      <a:lnTo>
                        <a:pt x="35" y="195"/>
                      </a:lnTo>
                      <a:lnTo>
                        <a:pt x="35" y="203"/>
                      </a:lnTo>
                      <a:lnTo>
                        <a:pt x="37" y="210"/>
                      </a:lnTo>
                      <a:lnTo>
                        <a:pt x="37" y="216"/>
                      </a:lnTo>
                      <a:lnTo>
                        <a:pt x="37" y="224"/>
                      </a:lnTo>
                      <a:lnTo>
                        <a:pt x="37" y="227"/>
                      </a:lnTo>
                      <a:lnTo>
                        <a:pt x="37" y="232"/>
                      </a:lnTo>
                      <a:lnTo>
                        <a:pt x="37" y="236"/>
                      </a:lnTo>
                      <a:lnTo>
                        <a:pt x="37" y="240"/>
                      </a:lnTo>
                      <a:lnTo>
                        <a:pt x="36" y="244"/>
                      </a:lnTo>
                      <a:lnTo>
                        <a:pt x="35" y="248"/>
                      </a:lnTo>
                      <a:lnTo>
                        <a:pt x="35" y="252"/>
                      </a:lnTo>
                      <a:lnTo>
                        <a:pt x="35" y="256"/>
                      </a:lnTo>
                      <a:lnTo>
                        <a:pt x="34" y="261"/>
                      </a:lnTo>
                      <a:lnTo>
                        <a:pt x="33" y="266"/>
                      </a:lnTo>
                      <a:lnTo>
                        <a:pt x="33" y="270"/>
                      </a:lnTo>
                      <a:lnTo>
                        <a:pt x="33" y="274"/>
                      </a:lnTo>
                      <a:lnTo>
                        <a:pt x="33" y="278"/>
                      </a:lnTo>
                      <a:lnTo>
                        <a:pt x="33" y="282"/>
                      </a:lnTo>
                      <a:lnTo>
                        <a:pt x="33" y="286"/>
                      </a:lnTo>
                      <a:lnTo>
                        <a:pt x="33" y="291"/>
                      </a:lnTo>
                      <a:lnTo>
                        <a:pt x="33" y="296"/>
                      </a:lnTo>
                      <a:lnTo>
                        <a:pt x="33" y="300"/>
                      </a:lnTo>
                      <a:lnTo>
                        <a:pt x="33" y="304"/>
                      </a:lnTo>
                      <a:lnTo>
                        <a:pt x="34" y="309"/>
                      </a:lnTo>
                      <a:lnTo>
                        <a:pt x="34" y="316"/>
                      </a:lnTo>
                      <a:lnTo>
                        <a:pt x="35" y="323"/>
                      </a:lnTo>
                      <a:lnTo>
                        <a:pt x="35" y="329"/>
                      </a:lnTo>
                      <a:lnTo>
                        <a:pt x="37" y="336"/>
                      </a:lnTo>
                      <a:lnTo>
                        <a:pt x="39" y="341"/>
                      </a:lnTo>
                      <a:lnTo>
                        <a:pt x="41" y="345"/>
                      </a:lnTo>
                      <a:lnTo>
                        <a:pt x="43" y="349"/>
                      </a:lnTo>
                      <a:lnTo>
                        <a:pt x="47" y="352"/>
                      </a:lnTo>
                      <a:lnTo>
                        <a:pt x="50" y="353"/>
                      </a:lnTo>
                      <a:lnTo>
                        <a:pt x="54" y="354"/>
                      </a:lnTo>
                      <a:lnTo>
                        <a:pt x="59" y="354"/>
                      </a:lnTo>
                      <a:lnTo>
                        <a:pt x="65" y="356"/>
                      </a:lnTo>
                      <a:lnTo>
                        <a:pt x="68" y="354"/>
                      </a:lnTo>
                      <a:lnTo>
                        <a:pt x="71" y="354"/>
                      </a:lnTo>
                      <a:lnTo>
                        <a:pt x="75" y="354"/>
                      </a:lnTo>
                      <a:lnTo>
                        <a:pt x="80" y="354"/>
                      </a:lnTo>
                      <a:lnTo>
                        <a:pt x="84" y="353"/>
                      </a:lnTo>
                      <a:lnTo>
                        <a:pt x="88" y="353"/>
                      </a:lnTo>
                      <a:lnTo>
                        <a:pt x="92" y="353"/>
                      </a:lnTo>
                      <a:lnTo>
                        <a:pt x="96" y="353"/>
                      </a:lnTo>
                      <a:lnTo>
                        <a:pt x="101" y="351"/>
                      </a:lnTo>
                      <a:lnTo>
                        <a:pt x="105" y="351"/>
                      </a:lnTo>
                      <a:lnTo>
                        <a:pt x="110" y="350"/>
                      </a:lnTo>
                      <a:lnTo>
                        <a:pt x="114" y="350"/>
                      </a:lnTo>
                      <a:lnTo>
                        <a:pt x="119" y="349"/>
                      </a:lnTo>
                      <a:lnTo>
                        <a:pt x="124" y="348"/>
                      </a:lnTo>
                      <a:lnTo>
                        <a:pt x="128" y="348"/>
                      </a:lnTo>
                      <a:lnTo>
                        <a:pt x="133" y="348"/>
                      </a:lnTo>
                      <a:lnTo>
                        <a:pt x="137" y="347"/>
                      </a:lnTo>
                      <a:lnTo>
                        <a:pt x="142" y="347"/>
                      </a:lnTo>
                      <a:lnTo>
                        <a:pt x="146" y="346"/>
                      </a:lnTo>
                      <a:lnTo>
                        <a:pt x="151" y="346"/>
                      </a:lnTo>
                      <a:lnTo>
                        <a:pt x="156" y="346"/>
                      </a:lnTo>
                      <a:lnTo>
                        <a:pt x="160" y="346"/>
                      </a:lnTo>
                      <a:lnTo>
                        <a:pt x="164" y="346"/>
                      </a:lnTo>
                      <a:lnTo>
                        <a:pt x="169" y="347"/>
                      </a:lnTo>
                      <a:lnTo>
                        <a:pt x="177" y="347"/>
                      </a:lnTo>
                      <a:lnTo>
                        <a:pt x="185" y="348"/>
                      </a:lnTo>
                      <a:lnTo>
                        <a:pt x="188" y="348"/>
                      </a:lnTo>
                      <a:lnTo>
                        <a:pt x="192" y="350"/>
                      </a:lnTo>
                      <a:lnTo>
                        <a:pt x="196" y="350"/>
                      </a:lnTo>
                      <a:lnTo>
                        <a:pt x="200" y="352"/>
                      </a:lnTo>
                      <a:lnTo>
                        <a:pt x="208" y="354"/>
                      </a:lnTo>
                      <a:lnTo>
                        <a:pt x="215" y="357"/>
                      </a:lnTo>
                      <a:lnTo>
                        <a:pt x="222" y="359"/>
                      </a:lnTo>
                      <a:lnTo>
                        <a:pt x="228" y="361"/>
                      </a:lnTo>
                      <a:lnTo>
                        <a:pt x="233" y="361"/>
                      </a:lnTo>
                      <a:lnTo>
                        <a:pt x="240" y="361"/>
                      </a:lnTo>
                      <a:lnTo>
                        <a:pt x="244" y="359"/>
                      </a:lnTo>
                      <a:lnTo>
                        <a:pt x="248" y="358"/>
                      </a:lnTo>
                      <a:lnTo>
                        <a:pt x="251" y="353"/>
                      </a:lnTo>
                      <a:lnTo>
                        <a:pt x="254" y="348"/>
                      </a:lnTo>
                      <a:lnTo>
                        <a:pt x="254" y="344"/>
                      </a:lnTo>
                      <a:lnTo>
                        <a:pt x="255" y="341"/>
                      </a:lnTo>
                      <a:lnTo>
                        <a:pt x="256" y="337"/>
                      </a:lnTo>
                      <a:lnTo>
                        <a:pt x="257" y="333"/>
                      </a:lnTo>
                      <a:lnTo>
                        <a:pt x="256" y="327"/>
                      </a:lnTo>
                      <a:lnTo>
                        <a:pt x="256" y="321"/>
                      </a:lnTo>
                      <a:lnTo>
                        <a:pt x="256" y="316"/>
                      </a:lnTo>
                      <a:lnTo>
                        <a:pt x="256" y="311"/>
                      </a:lnTo>
                      <a:lnTo>
                        <a:pt x="256" y="306"/>
                      </a:lnTo>
                      <a:lnTo>
                        <a:pt x="255" y="301"/>
                      </a:lnTo>
                      <a:lnTo>
                        <a:pt x="254" y="297"/>
                      </a:lnTo>
                      <a:lnTo>
                        <a:pt x="254" y="291"/>
                      </a:lnTo>
                      <a:lnTo>
                        <a:pt x="253" y="286"/>
                      </a:lnTo>
                      <a:lnTo>
                        <a:pt x="252" y="281"/>
                      </a:lnTo>
                      <a:lnTo>
                        <a:pt x="251" y="277"/>
                      </a:lnTo>
                      <a:lnTo>
                        <a:pt x="250" y="272"/>
                      </a:lnTo>
                      <a:lnTo>
                        <a:pt x="249" y="268"/>
                      </a:lnTo>
                      <a:lnTo>
                        <a:pt x="248" y="264"/>
                      </a:lnTo>
                      <a:lnTo>
                        <a:pt x="247" y="259"/>
                      </a:lnTo>
                      <a:lnTo>
                        <a:pt x="247" y="254"/>
                      </a:lnTo>
                      <a:lnTo>
                        <a:pt x="244" y="250"/>
                      </a:lnTo>
                      <a:lnTo>
                        <a:pt x="244" y="246"/>
                      </a:lnTo>
                      <a:lnTo>
                        <a:pt x="242" y="242"/>
                      </a:lnTo>
                      <a:lnTo>
                        <a:pt x="242" y="238"/>
                      </a:lnTo>
                      <a:lnTo>
                        <a:pt x="240" y="229"/>
                      </a:lnTo>
                      <a:lnTo>
                        <a:pt x="238" y="223"/>
                      </a:lnTo>
                      <a:lnTo>
                        <a:pt x="236" y="217"/>
                      </a:lnTo>
                      <a:lnTo>
                        <a:pt x="235" y="211"/>
                      </a:lnTo>
                      <a:lnTo>
                        <a:pt x="235" y="205"/>
                      </a:lnTo>
                      <a:lnTo>
                        <a:pt x="236" y="202"/>
                      </a:lnTo>
                      <a:lnTo>
                        <a:pt x="236" y="196"/>
                      </a:lnTo>
                      <a:lnTo>
                        <a:pt x="237" y="191"/>
                      </a:lnTo>
                      <a:lnTo>
                        <a:pt x="238" y="186"/>
                      </a:lnTo>
                      <a:lnTo>
                        <a:pt x="240" y="181"/>
                      </a:lnTo>
                      <a:lnTo>
                        <a:pt x="242" y="175"/>
                      </a:lnTo>
                      <a:lnTo>
                        <a:pt x="244" y="168"/>
                      </a:lnTo>
                      <a:lnTo>
                        <a:pt x="245" y="162"/>
                      </a:lnTo>
                      <a:lnTo>
                        <a:pt x="247" y="156"/>
                      </a:lnTo>
                      <a:lnTo>
                        <a:pt x="249" y="150"/>
                      </a:lnTo>
                      <a:lnTo>
                        <a:pt x="250" y="143"/>
                      </a:lnTo>
                      <a:lnTo>
                        <a:pt x="252" y="136"/>
                      </a:lnTo>
                      <a:lnTo>
                        <a:pt x="254" y="131"/>
                      </a:lnTo>
                      <a:lnTo>
                        <a:pt x="254" y="125"/>
                      </a:lnTo>
                      <a:lnTo>
                        <a:pt x="255" y="121"/>
                      </a:lnTo>
                      <a:lnTo>
                        <a:pt x="255" y="116"/>
                      </a:lnTo>
                      <a:lnTo>
                        <a:pt x="256" y="114"/>
                      </a:lnTo>
                      <a:lnTo>
                        <a:pt x="254" y="105"/>
                      </a:lnTo>
                      <a:lnTo>
                        <a:pt x="252" y="98"/>
                      </a:lnTo>
                      <a:lnTo>
                        <a:pt x="249" y="91"/>
                      </a:lnTo>
                      <a:lnTo>
                        <a:pt x="247" y="85"/>
                      </a:lnTo>
                      <a:lnTo>
                        <a:pt x="244" y="79"/>
                      </a:lnTo>
                      <a:lnTo>
                        <a:pt x="242" y="74"/>
                      </a:lnTo>
                      <a:lnTo>
                        <a:pt x="240" y="71"/>
                      </a:lnTo>
                      <a:lnTo>
                        <a:pt x="240" y="71"/>
                      </a:lnTo>
                      <a:lnTo>
                        <a:pt x="85" y="74"/>
                      </a:lnTo>
                      <a:lnTo>
                        <a:pt x="83" y="0"/>
                      </a:lnTo>
                      <a:lnTo>
                        <a:pt x="26" y="4"/>
                      </a:lnTo>
                      <a:lnTo>
                        <a:pt x="16" y="46"/>
                      </a:lnTo>
                      <a:lnTo>
                        <a:pt x="16" y="4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43" name="Freeform 119"/>
                <p:cNvSpPr>
                  <a:spLocks/>
                </p:cNvSpPr>
                <p:nvPr/>
              </p:nvSpPr>
              <p:spPr bwMode="auto">
                <a:xfrm>
                  <a:off x="8247763" y="5875373"/>
                  <a:ext cx="238009" cy="197579"/>
                </a:xfrm>
                <a:custGeom>
                  <a:avLst/>
                  <a:gdLst/>
                  <a:ahLst/>
                  <a:cxnLst>
                    <a:cxn ang="0">
                      <a:pos x="7" y="118"/>
                    </a:cxn>
                    <a:cxn ang="0">
                      <a:pos x="20" y="118"/>
                    </a:cxn>
                    <a:cxn ang="0">
                      <a:pos x="35" y="115"/>
                    </a:cxn>
                    <a:cxn ang="0">
                      <a:pos x="51" y="107"/>
                    </a:cxn>
                    <a:cxn ang="0">
                      <a:pos x="64" y="92"/>
                    </a:cxn>
                    <a:cxn ang="0">
                      <a:pos x="76" y="74"/>
                    </a:cxn>
                    <a:cxn ang="0">
                      <a:pos x="94" y="61"/>
                    </a:cxn>
                    <a:cxn ang="0">
                      <a:pos x="116" y="51"/>
                    </a:cxn>
                    <a:cxn ang="0">
                      <a:pos x="131" y="47"/>
                    </a:cxn>
                    <a:cxn ang="0">
                      <a:pos x="147" y="45"/>
                    </a:cxn>
                    <a:cxn ang="0">
                      <a:pos x="163" y="44"/>
                    </a:cxn>
                    <a:cxn ang="0">
                      <a:pos x="177" y="44"/>
                    </a:cxn>
                    <a:cxn ang="0">
                      <a:pos x="193" y="37"/>
                    </a:cxn>
                    <a:cxn ang="0">
                      <a:pos x="204" y="27"/>
                    </a:cxn>
                    <a:cxn ang="0">
                      <a:pos x="211" y="15"/>
                    </a:cxn>
                    <a:cxn ang="0">
                      <a:pos x="218" y="2"/>
                    </a:cxn>
                    <a:cxn ang="0">
                      <a:pos x="233" y="2"/>
                    </a:cxn>
                    <a:cxn ang="0">
                      <a:pos x="245" y="8"/>
                    </a:cxn>
                    <a:cxn ang="0">
                      <a:pos x="257" y="20"/>
                    </a:cxn>
                    <a:cxn ang="0">
                      <a:pos x="265" y="34"/>
                    </a:cxn>
                    <a:cxn ang="0">
                      <a:pos x="267" y="55"/>
                    </a:cxn>
                    <a:cxn ang="0">
                      <a:pos x="266" y="74"/>
                    </a:cxn>
                    <a:cxn ang="0">
                      <a:pos x="272" y="86"/>
                    </a:cxn>
                    <a:cxn ang="0">
                      <a:pos x="281" y="96"/>
                    </a:cxn>
                    <a:cxn ang="0">
                      <a:pos x="294" y="105"/>
                    </a:cxn>
                    <a:cxn ang="0">
                      <a:pos x="306" y="114"/>
                    </a:cxn>
                    <a:cxn ang="0">
                      <a:pos x="316" y="124"/>
                    </a:cxn>
                    <a:cxn ang="0">
                      <a:pos x="326" y="134"/>
                    </a:cxn>
                    <a:cxn ang="0">
                      <a:pos x="332" y="146"/>
                    </a:cxn>
                    <a:cxn ang="0">
                      <a:pos x="335" y="161"/>
                    </a:cxn>
                    <a:cxn ang="0">
                      <a:pos x="329" y="171"/>
                    </a:cxn>
                    <a:cxn ang="0">
                      <a:pos x="313" y="171"/>
                    </a:cxn>
                    <a:cxn ang="0">
                      <a:pos x="292" y="171"/>
                    </a:cxn>
                    <a:cxn ang="0">
                      <a:pos x="270" y="174"/>
                    </a:cxn>
                    <a:cxn ang="0">
                      <a:pos x="252" y="186"/>
                    </a:cxn>
                    <a:cxn ang="0">
                      <a:pos x="247" y="198"/>
                    </a:cxn>
                    <a:cxn ang="0">
                      <a:pos x="243" y="210"/>
                    </a:cxn>
                    <a:cxn ang="0">
                      <a:pos x="240" y="226"/>
                    </a:cxn>
                    <a:cxn ang="0">
                      <a:pos x="236" y="246"/>
                    </a:cxn>
                    <a:cxn ang="0">
                      <a:pos x="229" y="260"/>
                    </a:cxn>
                    <a:cxn ang="0">
                      <a:pos x="221" y="271"/>
                    </a:cxn>
                    <a:cxn ang="0">
                      <a:pos x="206" y="277"/>
                    </a:cxn>
                    <a:cxn ang="0">
                      <a:pos x="192" y="280"/>
                    </a:cxn>
                    <a:cxn ang="0">
                      <a:pos x="176" y="285"/>
                    </a:cxn>
                    <a:cxn ang="0">
                      <a:pos x="160" y="291"/>
                    </a:cxn>
                    <a:cxn ang="0">
                      <a:pos x="145" y="297"/>
                    </a:cxn>
                    <a:cxn ang="0">
                      <a:pos x="125" y="306"/>
                    </a:cxn>
                    <a:cxn ang="0">
                      <a:pos x="111" y="313"/>
                    </a:cxn>
                    <a:cxn ang="0">
                      <a:pos x="107" y="316"/>
                    </a:cxn>
                    <a:cxn ang="0">
                      <a:pos x="0" y="118"/>
                    </a:cxn>
                  </a:cxnLst>
                  <a:rect l="0" t="0" r="r" b="b"/>
                  <a:pathLst>
                    <a:path w="335" h="316">
                      <a:moveTo>
                        <a:pt x="0" y="118"/>
                      </a:moveTo>
                      <a:lnTo>
                        <a:pt x="1" y="118"/>
                      </a:lnTo>
                      <a:lnTo>
                        <a:pt x="7" y="118"/>
                      </a:lnTo>
                      <a:lnTo>
                        <a:pt x="10" y="118"/>
                      </a:lnTo>
                      <a:lnTo>
                        <a:pt x="16" y="118"/>
                      </a:lnTo>
                      <a:lnTo>
                        <a:pt x="20" y="118"/>
                      </a:lnTo>
                      <a:lnTo>
                        <a:pt x="25" y="118"/>
                      </a:lnTo>
                      <a:lnTo>
                        <a:pt x="30" y="116"/>
                      </a:lnTo>
                      <a:lnTo>
                        <a:pt x="35" y="115"/>
                      </a:lnTo>
                      <a:lnTo>
                        <a:pt x="40" y="113"/>
                      </a:lnTo>
                      <a:lnTo>
                        <a:pt x="47" y="111"/>
                      </a:lnTo>
                      <a:lnTo>
                        <a:pt x="51" y="107"/>
                      </a:lnTo>
                      <a:lnTo>
                        <a:pt x="56" y="103"/>
                      </a:lnTo>
                      <a:lnTo>
                        <a:pt x="60" y="98"/>
                      </a:lnTo>
                      <a:lnTo>
                        <a:pt x="64" y="92"/>
                      </a:lnTo>
                      <a:lnTo>
                        <a:pt x="67" y="86"/>
                      </a:lnTo>
                      <a:lnTo>
                        <a:pt x="71" y="80"/>
                      </a:lnTo>
                      <a:lnTo>
                        <a:pt x="76" y="74"/>
                      </a:lnTo>
                      <a:lnTo>
                        <a:pt x="82" y="69"/>
                      </a:lnTo>
                      <a:lnTo>
                        <a:pt x="87" y="64"/>
                      </a:lnTo>
                      <a:lnTo>
                        <a:pt x="94" y="61"/>
                      </a:lnTo>
                      <a:lnTo>
                        <a:pt x="101" y="57"/>
                      </a:lnTo>
                      <a:lnTo>
                        <a:pt x="109" y="54"/>
                      </a:lnTo>
                      <a:lnTo>
                        <a:pt x="116" y="51"/>
                      </a:lnTo>
                      <a:lnTo>
                        <a:pt x="124" y="49"/>
                      </a:lnTo>
                      <a:lnTo>
                        <a:pt x="127" y="47"/>
                      </a:lnTo>
                      <a:lnTo>
                        <a:pt x="131" y="47"/>
                      </a:lnTo>
                      <a:lnTo>
                        <a:pt x="135" y="46"/>
                      </a:lnTo>
                      <a:lnTo>
                        <a:pt x="140" y="46"/>
                      </a:lnTo>
                      <a:lnTo>
                        <a:pt x="147" y="45"/>
                      </a:lnTo>
                      <a:lnTo>
                        <a:pt x="155" y="44"/>
                      </a:lnTo>
                      <a:lnTo>
                        <a:pt x="158" y="44"/>
                      </a:lnTo>
                      <a:lnTo>
                        <a:pt x="163" y="44"/>
                      </a:lnTo>
                      <a:lnTo>
                        <a:pt x="166" y="44"/>
                      </a:lnTo>
                      <a:lnTo>
                        <a:pt x="171" y="45"/>
                      </a:lnTo>
                      <a:lnTo>
                        <a:pt x="177" y="44"/>
                      </a:lnTo>
                      <a:lnTo>
                        <a:pt x="183" y="41"/>
                      </a:lnTo>
                      <a:lnTo>
                        <a:pt x="188" y="39"/>
                      </a:lnTo>
                      <a:lnTo>
                        <a:pt x="193" y="37"/>
                      </a:lnTo>
                      <a:lnTo>
                        <a:pt x="197" y="34"/>
                      </a:lnTo>
                      <a:lnTo>
                        <a:pt x="201" y="30"/>
                      </a:lnTo>
                      <a:lnTo>
                        <a:pt x="204" y="27"/>
                      </a:lnTo>
                      <a:lnTo>
                        <a:pt x="208" y="23"/>
                      </a:lnTo>
                      <a:lnTo>
                        <a:pt x="209" y="19"/>
                      </a:lnTo>
                      <a:lnTo>
                        <a:pt x="211" y="15"/>
                      </a:lnTo>
                      <a:lnTo>
                        <a:pt x="213" y="9"/>
                      </a:lnTo>
                      <a:lnTo>
                        <a:pt x="215" y="7"/>
                      </a:lnTo>
                      <a:lnTo>
                        <a:pt x="218" y="2"/>
                      </a:lnTo>
                      <a:lnTo>
                        <a:pt x="222" y="0"/>
                      </a:lnTo>
                      <a:lnTo>
                        <a:pt x="226" y="0"/>
                      </a:lnTo>
                      <a:lnTo>
                        <a:pt x="233" y="2"/>
                      </a:lnTo>
                      <a:lnTo>
                        <a:pt x="237" y="4"/>
                      </a:lnTo>
                      <a:lnTo>
                        <a:pt x="241" y="6"/>
                      </a:lnTo>
                      <a:lnTo>
                        <a:pt x="245" y="8"/>
                      </a:lnTo>
                      <a:lnTo>
                        <a:pt x="249" y="13"/>
                      </a:lnTo>
                      <a:lnTo>
                        <a:pt x="253" y="15"/>
                      </a:lnTo>
                      <a:lnTo>
                        <a:pt x="257" y="20"/>
                      </a:lnTo>
                      <a:lnTo>
                        <a:pt x="259" y="23"/>
                      </a:lnTo>
                      <a:lnTo>
                        <a:pt x="263" y="29"/>
                      </a:lnTo>
                      <a:lnTo>
                        <a:pt x="265" y="34"/>
                      </a:lnTo>
                      <a:lnTo>
                        <a:pt x="267" y="40"/>
                      </a:lnTo>
                      <a:lnTo>
                        <a:pt x="267" y="47"/>
                      </a:lnTo>
                      <a:lnTo>
                        <a:pt x="267" y="55"/>
                      </a:lnTo>
                      <a:lnTo>
                        <a:pt x="265" y="61"/>
                      </a:lnTo>
                      <a:lnTo>
                        <a:pt x="266" y="68"/>
                      </a:lnTo>
                      <a:lnTo>
                        <a:pt x="266" y="74"/>
                      </a:lnTo>
                      <a:lnTo>
                        <a:pt x="268" y="79"/>
                      </a:lnTo>
                      <a:lnTo>
                        <a:pt x="269" y="82"/>
                      </a:lnTo>
                      <a:lnTo>
                        <a:pt x="272" y="86"/>
                      </a:lnTo>
                      <a:lnTo>
                        <a:pt x="274" y="90"/>
                      </a:lnTo>
                      <a:lnTo>
                        <a:pt x="278" y="94"/>
                      </a:lnTo>
                      <a:lnTo>
                        <a:pt x="281" y="96"/>
                      </a:lnTo>
                      <a:lnTo>
                        <a:pt x="285" y="98"/>
                      </a:lnTo>
                      <a:lnTo>
                        <a:pt x="288" y="101"/>
                      </a:lnTo>
                      <a:lnTo>
                        <a:pt x="294" y="105"/>
                      </a:lnTo>
                      <a:lnTo>
                        <a:pt x="297" y="107"/>
                      </a:lnTo>
                      <a:lnTo>
                        <a:pt x="301" y="111"/>
                      </a:lnTo>
                      <a:lnTo>
                        <a:pt x="306" y="114"/>
                      </a:lnTo>
                      <a:lnTo>
                        <a:pt x="310" y="118"/>
                      </a:lnTo>
                      <a:lnTo>
                        <a:pt x="313" y="121"/>
                      </a:lnTo>
                      <a:lnTo>
                        <a:pt x="316" y="124"/>
                      </a:lnTo>
                      <a:lnTo>
                        <a:pt x="319" y="128"/>
                      </a:lnTo>
                      <a:lnTo>
                        <a:pt x="323" y="131"/>
                      </a:lnTo>
                      <a:lnTo>
                        <a:pt x="326" y="134"/>
                      </a:lnTo>
                      <a:lnTo>
                        <a:pt x="328" y="139"/>
                      </a:lnTo>
                      <a:lnTo>
                        <a:pt x="330" y="142"/>
                      </a:lnTo>
                      <a:lnTo>
                        <a:pt x="332" y="146"/>
                      </a:lnTo>
                      <a:lnTo>
                        <a:pt x="333" y="151"/>
                      </a:lnTo>
                      <a:lnTo>
                        <a:pt x="335" y="156"/>
                      </a:lnTo>
                      <a:lnTo>
                        <a:pt x="335" y="161"/>
                      </a:lnTo>
                      <a:lnTo>
                        <a:pt x="334" y="168"/>
                      </a:lnTo>
                      <a:lnTo>
                        <a:pt x="332" y="169"/>
                      </a:lnTo>
                      <a:lnTo>
                        <a:pt x="329" y="171"/>
                      </a:lnTo>
                      <a:lnTo>
                        <a:pt x="323" y="171"/>
                      </a:lnTo>
                      <a:lnTo>
                        <a:pt x="319" y="171"/>
                      </a:lnTo>
                      <a:lnTo>
                        <a:pt x="313" y="171"/>
                      </a:lnTo>
                      <a:lnTo>
                        <a:pt x="306" y="171"/>
                      </a:lnTo>
                      <a:lnTo>
                        <a:pt x="299" y="171"/>
                      </a:lnTo>
                      <a:lnTo>
                        <a:pt x="292" y="171"/>
                      </a:lnTo>
                      <a:lnTo>
                        <a:pt x="284" y="171"/>
                      </a:lnTo>
                      <a:lnTo>
                        <a:pt x="277" y="172"/>
                      </a:lnTo>
                      <a:lnTo>
                        <a:pt x="270" y="174"/>
                      </a:lnTo>
                      <a:lnTo>
                        <a:pt x="265" y="178"/>
                      </a:lnTo>
                      <a:lnTo>
                        <a:pt x="257" y="181"/>
                      </a:lnTo>
                      <a:lnTo>
                        <a:pt x="252" y="186"/>
                      </a:lnTo>
                      <a:lnTo>
                        <a:pt x="250" y="189"/>
                      </a:lnTo>
                      <a:lnTo>
                        <a:pt x="248" y="192"/>
                      </a:lnTo>
                      <a:lnTo>
                        <a:pt x="247" y="198"/>
                      </a:lnTo>
                      <a:lnTo>
                        <a:pt x="246" y="203"/>
                      </a:lnTo>
                      <a:lnTo>
                        <a:pt x="244" y="206"/>
                      </a:lnTo>
                      <a:lnTo>
                        <a:pt x="243" y="210"/>
                      </a:lnTo>
                      <a:lnTo>
                        <a:pt x="242" y="215"/>
                      </a:lnTo>
                      <a:lnTo>
                        <a:pt x="241" y="219"/>
                      </a:lnTo>
                      <a:lnTo>
                        <a:pt x="240" y="226"/>
                      </a:lnTo>
                      <a:lnTo>
                        <a:pt x="239" y="234"/>
                      </a:lnTo>
                      <a:lnTo>
                        <a:pt x="237" y="240"/>
                      </a:lnTo>
                      <a:lnTo>
                        <a:pt x="236" y="246"/>
                      </a:lnTo>
                      <a:lnTo>
                        <a:pt x="234" y="251"/>
                      </a:lnTo>
                      <a:lnTo>
                        <a:pt x="233" y="256"/>
                      </a:lnTo>
                      <a:lnTo>
                        <a:pt x="229" y="260"/>
                      </a:lnTo>
                      <a:lnTo>
                        <a:pt x="227" y="264"/>
                      </a:lnTo>
                      <a:lnTo>
                        <a:pt x="224" y="267"/>
                      </a:lnTo>
                      <a:lnTo>
                        <a:pt x="221" y="271"/>
                      </a:lnTo>
                      <a:lnTo>
                        <a:pt x="216" y="273"/>
                      </a:lnTo>
                      <a:lnTo>
                        <a:pt x="212" y="275"/>
                      </a:lnTo>
                      <a:lnTo>
                        <a:pt x="206" y="277"/>
                      </a:lnTo>
                      <a:lnTo>
                        <a:pt x="199" y="279"/>
                      </a:lnTo>
                      <a:lnTo>
                        <a:pt x="195" y="279"/>
                      </a:lnTo>
                      <a:lnTo>
                        <a:pt x="192" y="280"/>
                      </a:lnTo>
                      <a:lnTo>
                        <a:pt x="188" y="281"/>
                      </a:lnTo>
                      <a:lnTo>
                        <a:pt x="184" y="282"/>
                      </a:lnTo>
                      <a:lnTo>
                        <a:pt x="176" y="285"/>
                      </a:lnTo>
                      <a:lnTo>
                        <a:pt x="169" y="288"/>
                      </a:lnTo>
                      <a:lnTo>
                        <a:pt x="164" y="289"/>
                      </a:lnTo>
                      <a:lnTo>
                        <a:pt x="160" y="291"/>
                      </a:lnTo>
                      <a:lnTo>
                        <a:pt x="156" y="292"/>
                      </a:lnTo>
                      <a:lnTo>
                        <a:pt x="153" y="294"/>
                      </a:lnTo>
                      <a:lnTo>
                        <a:pt x="145" y="297"/>
                      </a:lnTo>
                      <a:lnTo>
                        <a:pt x="139" y="301"/>
                      </a:lnTo>
                      <a:lnTo>
                        <a:pt x="131" y="304"/>
                      </a:lnTo>
                      <a:lnTo>
                        <a:pt x="125" y="306"/>
                      </a:lnTo>
                      <a:lnTo>
                        <a:pt x="119" y="309"/>
                      </a:lnTo>
                      <a:lnTo>
                        <a:pt x="115" y="311"/>
                      </a:lnTo>
                      <a:lnTo>
                        <a:pt x="111" y="313"/>
                      </a:lnTo>
                      <a:lnTo>
                        <a:pt x="109" y="315"/>
                      </a:lnTo>
                      <a:lnTo>
                        <a:pt x="107" y="316"/>
                      </a:lnTo>
                      <a:lnTo>
                        <a:pt x="107" y="316"/>
                      </a:lnTo>
                      <a:lnTo>
                        <a:pt x="158" y="208"/>
                      </a:lnTo>
                      <a:lnTo>
                        <a:pt x="0" y="118"/>
                      </a:lnTo>
                      <a:lnTo>
                        <a:pt x="0" y="11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44" name="Freeform 134"/>
                <p:cNvSpPr>
                  <a:spLocks/>
                </p:cNvSpPr>
                <p:nvPr/>
              </p:nvSpPr>
              <p:spPr bwMode="auto">
                <a:xfrm>
                  <a:off x="8403110" y="5940399"/>
                  <a:ext cx="84087" cy="71279"/>
                </a:xfrm>
                <a:custGeom>
                  <a:avLst/>
                  <a:gdLst/>
                  <a:ahLst/>
                  <a:cxnLst>
                    <a:cxn ang="0">
                      <a:pos x="0" y="43"/>
                    </a:cxn>
                    <a:cxn ang="0">
                      <a:pos x="73" y="0"/>
                    </a:cxn>
                    <a:cxn ang="0">
                      <a:pos x="86" y="14"/>
                    </a:cxn>
                    <a:cxn ang="0">
                      <a:pos x="119" y="69"/>
                    </a:cxn>
                    <a:cxn ang="0">
                      <a:pos x="114" y="75"/>
                    </a:cxn>
                    <a:cxn ang="0">
                      <a:pos x="53" y="114"/>
                    </a:cxn>
                    <a:cxn ang="0">
                      <a:pos x="31" y="90"/>
                    </a:cxn>
                    <a:cxn ang="0">
                      <a:pos x="0" y="43"/>
                    </a:cxn>
                    <a:cxn ang="0">
                      <a:pos x="0" y="43"/>
                    </a:cxn>
                  </a:cxnLst>
                  <a:rect l="0" t="0" r="r" b="b"/>
                  <a:pathLst>
                    <a:path w="119" h="114">
                      <a:moveTo>
                        <a:pt x="0" y="43"/>
                      </a:moveTo>
                      <a:lnTo>
                        <a:pt x="73" y="0"/>
                      </a:lnTo>
                      <a:lnTo>
                        <a:pt x="86" y="14"/>
                      </a:lnTo>
                      <a:lnTo>
                        <a:pt x="119" y="69"/>
                      </a:lnTo>
                      <a:lnTo>
                        <a:pt x="114" y="75"/>
                      </a:lnTo>
                      <a:lnTo>
                        <a:pt x="53" y="114"/>
                      </a:lnTo>
                      <a:lnTo>
                        <a:pt x="31" y="90"/>
                      </a:lnTo>
                      <a:lnTo>
                        <a:pt x="0" y="43"/>
                      </a:lnTo>
                      <a:lnTo>
                        <a:pt x="0" y="43"/>
                      </a:lnTo>
                      <a:close/>
                    </a:path>
                  </a:pathLst>
                </a:custGeom>
                <a:solidFill>
                  <a:srgbClr val="5E75FC"/>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45" name="Freeform 135"/>
                <p:cNvSpPr>
                  <a:spLocks/>
                </p:cNvSpPr>
                <p:nvPr/>
              </p:nvSpPr>
              <p:spPr bwMode="auto">
                <a:xfrm>
                  <a:off x="8081015" y="5884126"/>
                  <a:ext cx="79811" cy="72529"/>
                </a:xfrm>
                <a:custGeom>
                  <a:avLst/>
                  <a:gdLst/>
                  <a:ahLst/>
                  <a:cxnLst>
                    <a:cxn ang="0">
                      <a:pos x="0" y="6"/>
                    </a:cxn>
                    <a:cxn ang="0">
                      <a:pos x="98" y="0"/>
                    </a:cxn>
                    <a:cxn ang="0">
                      <a:pos x="101" y="15"/>
                    </a:cxn>
                    <a:cxn ang="0">
                      <a:pos x="110" y="100"/>
                    </a:cxn>
                    <a:cxn ang="0">
                      <a:pos x="94" y="106"/>
                    </a:cxn>
                    <a:cxn ang="0">
                      <a:pos x="10" y="115"/>
                    </a:cxn>
                    <a:cxn ang="0">
                      <a:pos x="3" y="71"/>
                    </a:cxn>
                    <a:cxn ang="0">
                      <a:pos x="0" y="6"/>
                    </a:cxn>
                    <a:cxn ang="0">
                      <a:pos x="0" y="6"/>
                    </a:cxn>
                  </a:cxnLst>
                  <a:rect l="0" t="0" r="r" b="b"/>
                  <a:pathLst>
                    <a:path w="110" h="115">
                      <a:moveTo>
                        <a:pt x="0" y="6"/>
                      </a:moveTo>
                      <a:lnTo>
                        <a:pt x="98" y="0"/>
                      </a:lnTo>
                      <a:lnTo>
                        <a:pt x="101" y="15"/>
                      </a:lnTo>
                      <a:lnTo>
                        <a:pt x="110" y="100"/>
                      </a:lnTo>
                      <a:lnTo>
                        <a:pt x="94" y="106"/>
                      </a:lnTo>
                      <a:lnTo>
                        <a:pt x="10" y="115"/>
                      </a:lnTo>
                      <a:lnTo>
                        <a:pt x="3" y="71"/>
                      </a:lnTo>
                      <a:lnTo>
                        <a:pt x="0" y="6"/>
                      </a:lnTo>
                      <a:lnTo>
                        <a:pt x="0" y="6"/>
                      </a:lnTo>
                      <a:close/>
                    </a:path>
                  </a:pathLst>
                </a:custGeom>
                <a:solidFill>
                  <a:srgbClr val="00FF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46" name="Freeform 136"/>
                <p:cNvSpPr>
                  <a:spLocks/>
                </p:cNvSpPr>
                <p:nvPr/>
              </p:nvSpPr>
              <p:spPr bwMode="auto">
                <a:xfrm>
                  <a:off x="8028282" y="5581506"/>
                  <a:ext cx="102614" cy="87535"/>
                </a:xfrm>
                <a:custGeom>
                  <a:avLst/>
                  <a:gdLst/>
                  <a:ahLst/>
                  <a:cxnLst>
                    <a:cxn ang="0">
                      <a:pos x="0" y="50"/>
                    </a:cxn>
                    <a:cxn ang="0">
                      <a:pos x="83" y="0"/>
                    </a:cxn>
                    <a:cxn ang="0">
                      <a:pos x="144" y="84"/>
                    </a:cxn>
                    <a:cxn ang="0">
                      <a:pos x="55" y="141"/>
                    </a:cxn>
                    <a:cxn ang="0">
                      <a:pos x="0" y="50"/>
                    </a:cxn>
                    <a:cxn ang="0">
                      <a:pos x="0" y="50"/>
                    </a:cxn>
                  </a:cxnLst>
                  <a:rect l="0" t="0" r="r" b="b"/>
                  <a:pathLst>
                    <a:path w="144" h="141">
                      <a:moveTo>
                        <a:pt x="0" y="50"/>
                      </a:moveTo>
                      <a:lnTo>
                        <a:pt x="83" y="0"/>
                      </a:lnTo>
                      <a:lnTo>
                        <a:pt x="144" y="84"/>
                      </a:lnTo>
                      <a:lnTo>
                        <a:pt x="55" y="141"/>
                      </a:lnTo>
                      <a:lnTo>
                        <a:pt x="0" y="50"/>
                      </a:lnTo>
                      <a:lnTo>
                        <a:pt x="0" y="50"/>
                      </a:lnTo>
                      <a:close/>
                    </a:path>
                  </a:pathLst>
                </a:custGeom>
                <a:solidFill>
                  <a:srgbClr val="A86EC9"/>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47" name="Freeform 143"/>
                <p:cNvSpPr>
                  <a:spLocks/>
                </p:cNvSpPr>
                <p:nvPr/>
              </p:nvSpPr>
              <p:spPr bwMode="auto">
                <a:xfrm>
                  <a:off x="8300496" y="5765329"/>
                  <a:ext cx="32780" cy="111295"/>
                </a:xfrm>
                <a:custGeom>
                  <a:avLst/>
                  <a:gdLst/>
                  <a:ahLst/>
                  <a:cxnLst>
                    <a:cxn ang="0">
                      <a:pos x="43" y="0"/>
                    </a:cxn>
                    <a:cxn ang="0">
                      <a:pos x="48" y="175"/>
                    </a:cxn>
                    <a:cxn ang="0">
                      <a:pos x="11" y="176"/>
                    </a:cxn>
                    <a:cxn ang="0">
                      <a:pos x="0" y="9"/>
                    </a:cxn>
                    <a:cxn ang="0">
                      <a:pos x="43" y="0"/>
                    </a:cxn>
                    <a:cxn ang="0">
                      <a:pos x="43" y="0"/>
                    </a:cxn>
                  </a:cxnLst>
                  <a:rect l="0" t="0" r="r" b="b"/>
                  <a:pathLst>
                    <a:path w="48" h="176">
                      <a:moveTo>
                        <a:pt x="43" y="0"/>
                      </a:moveTo>
                      <a:lnTo>
                        <a:pt x="48" y="175"/>
                      </a:lnTo>
                      <a:lnTo>
                        <a:pt x="11" y="176"/>
                      </a:lnTo>
                      <a:lnTo>
                        <a:pt x="0" y="9"/>
                      </a:lnTo>
                      <a:lnTo>
                        <a:pt x="43" y="0"/>
                      </a:lnTo>
                      <a:lnTo>
                        <a:pt x="4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48" name="Freeform 145"/>
                <p:cNvSpPr>
                  <a:spLocks/>
                </p:cNvSpPr>
                <p:nvPr/>
              </p:nvSpPr>
              <p:spPr bwMode="auto">
                <a:xfrm>
                  <a:off x="7556541" y="5408937"/>
                  <a:ext cx="280765" cy="306372"/>
                </a:xfrm>
                <a:custGeom>
                  <a:avLst/>
                  <a:gdLst/>
                  <a:ahLst/>
                  <a:cxnLst>
                    <a:cxn ang="0">
                      <a:pos x="3" y="0"/>
                    </a:cxn>
                    <a:cxn ang="0">
                      <a:pos x="286" y="70"/>
                    </a:cxn>
                    <a:cxn ang="0">
                      <a:pos x="395" y="102"/>
                    </a:cxn>
                    <a:cxn ang="0">
                      <a:pos x="384" y="278"/>
                    </a:cxn>
                    <a:cxn ang="0">
                      <a:pos x="352" y="490"/>
                    </a:cxn>
                    <a:cxn ang="0">
                      <a:pos x="205" y="478"/>
                    </a:cxn>
                    <a:cxn ang="0">
                      <a:pos x="1" y="449"/>
                    </a:cxn>
                    <a:cxn ang="0">
                      <a:pos x="13" y="404"/>
                    </a:cxn>
                    <a:cxn ang="0">
                      <a:pos x="166" y="441"/>
                    </a:cxn>
                    <a:cxn ang="0">
                      <a:pos x="316" y="450"/>
                    </a:cxn>
                    <a:cxn ang="0">
                      <a:pos x="355" y="241"/>
                    </a:cxn>
                    <a:cxn ang="0">
                      <a:pos x="365" y="129"/>
                    </a:cxn>
                    <a:cxn ang="0">
                      <a:pos x="211" y="80"/>
                    </a:cxn>
                    <a:cxn ang="0">
                      <a:pos x="0" y="44"/>
                    </a:cxn>
                    <a:cxn ang="0">
                      <a:pos x="3" y="0"/>
                    </a:cxn>
                    <a:cxn ang="0">
                      <a:pos x="3" y="0"/>
                    </a:cxn>
                  </a:cxnLst>
                  <a:rect l="0" t="0" r="r" b="b"/>
                  <a:pathLst>
                    <a:path w="395" h="490">
                      <a:moveTo>
                        <a:pt x="3" y="0"/>
                      </a:moveTo>
                      <a:lnTo>
                        <a:pt x="286" y="70"/>
                      </a:lnTo>
                      <a:lnTo>
                        <a:pt x="395" y="102"/>
                      </a:lnTo>
                      <a:lnTo>
                        <a:pt x="384" y="278"/>
                      </a:lnTo>
                      <a:lnTo>
                        <a:pt x="352" y="490"/>
                      </a:lnTo>
                      <a:lnTo>
                        <a:pt x="205" y="478"/>
                      </a:lnTo>
                      <a:lnTo>
                        <a:pt x="1" y="449"/>
                      </a:lnTo>
                      <a:lnTo>
                        <a:pt x="13" y="404"/>
                      </a:lnTo>
                      <a:lnTo>
                        <a:pt x="166" y="441"/>
                      </a:lnTo>
                      <a:lnTo>
                        <a:pt x="316" y="450"/>
                      </a:lnTo>
                      <a:lnTo>
                        <a:pt x="355" y="241"/>
                      </a:lnTo>
                      <a:lnTo>
                        <a:pt x="365" y="129"/>
                      </a:lnTo>
                      <a:lnTo>
                        <a:pt x="211" y="80"/>
                      </a:lnTo>
                      <a:lnTo>
                        <a:pt x="0" y="44"/>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49" name="Freeform 146"/>
                <p:cNvSpPr>
                  <a:spLocks/>
                </p:cNvSpPr>
                <p:nvPr/>
              </p:nvSpPr>
              <p:spPr bwMode="auto">
                <a:xfrm>
                  <a:off x="7710463" y="5308897"/>
                  <a:ext cx="347749" cy="328881"/>
                </a:xfrm>
                <a:custGeom>
                  <a:avLst/>
                  <a:gdLst/>
                  <a:ahLst/>
                  <a:cxnLst>
                    <a:cxn ang="0">
                      <a:pos x="0" y="219"/>
                    </a:cxn>
                    <a:cxn ang="0">
                      <a:pos x="182" y="76"/>
                    </a:cxn>
                    <a:cxn ang="0">
                      <a:pos x="308" y="0"/>
                    </a:cxn>
                    <a:cxn ang="0">
                      <a:pos x="423" y="98"/>
                    </a:cxn>
                    <a:cxn ang="0">
                      <a:pos x="488" y="188"/>
                    </a:cxn>
                    <a:cxn ang="0">
                      <a:pos x="376" y="316"/>
                    </a:cxn>
                    <a:cxn ang="0">
                      <a:pos x="133" y="526"/>
                    </a:cxn>
                    <a:cxn ang="0">
                      <a:pos x="134" y="492"/>
                    </a:cxn>
                    <a:cxn ang="0">
                      <a:pos x="344" y="293"/>
                    </a:cxn>
                    <a:cxn ang="0">
                      <a:pos x="458" y="187"/>
                    </a:cxn>
                    <a:cxn ang="0">
                      <a:pos x="310" y="39"/>
                    </a:cxn>
                    <a:cxn ang="0">
                      <a:pos x="154" y="122"/>
                    </a:cxn>
                    <a:cxn ang="0">
                      <a:pos x="28" y="232"/>
                    </a:cxn>
                    <a:cxn ang="0">
                      <a:pos x="0" y="219"/>
                    </a:cxn>
                    <a:cxn ang="0">
                      <a:pos x="0" y="219"/>
                    </a:cxn>
                  </a:cxnLst>
                  <a:rect l="0" t="0" r="r" b="b"/>
                  <a:pathLst>
                    <a:path w="488" h="526">
                      <a:moveTo>
                        <a:pt x="0" y="219"/>
                      </a:moveTo>
                      <a:lnTo>
                        <a:pt x="182" y="76"/>
                      </a:lnTo>
                      <a:lnTo>
                        <a:pt x="308" y="0"/>
                      </a:lnTo>
                      <a:lnTo>
                        <a:pt x="423" y="98"/>
                      </a:lnTo>
                      <a:lnTo>
                        <a:pt x="488" y="188"/>
                      </a:lnTo>
                      <a:lnTo>
                        <a:pt x="376" y="316"/>
                      </a:lnTo>
                      <a:lnTo>
                        <a:pt x="133" y="526"/>
                      </a:lnTo>
                      <a:lnTo>
                        <a:pt x="134" y="492"/>
                      </a:lnTo>
                      <a:lnTo>
                        <a:pt x="344" y="293"/>
                      </a:lnTo>
                      <a:lnTo>
                        <a:pt x="458" y="187"/>
                      </a:lnTo>
                      <a:lnTo>
                        <a:pt x="310" y="39"/>
                      </a:lnTo>
                      <a:lnTo>
                        <a:pt x="154" y="122"/>
                      </a:lnTo>
                      <a:lnTo>
                        <a:pt x="28" y="232"/>
                      </a:lnTo>
                      <a:lnTo>
                        <a:pt x="0" y="219"/>
                      </a:lnTo>
                      <a:lnTo>
                        <a:pt x="0" y="21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50" name="Freeform 147"/>
                <p:cNvSpPr>
                  <a:spLocks/>
                </p:cNvSpPr>
                <p:nvPr/>
              </p:nvSpPr>
              <p:spPr bwMode="auto">
                <a:xfrm>
                  <a:off x="7867235" y="5440200"/>
                  <a:ext cx="342048" cy="313875"/>
                </a:xfrm>
                <a:custGeom>
                  <a:avLst/>
                  <a:gdLst/>
                  <a:ahLst/>
                  <a:cxnLst>
                    <a:cxn ang="0">
                      <a:pos x="0" y="221"/>
                    </a:cxn>
                    <a:cxn ang="0">
                      <a:pos x="113" y="392"/>
                    </a:cxn>
                    <a:cxn ang="0">
                      <a:pos x="189" y="503"/>
                    </a:cxn>
                    <a:cxn ang="0">
                      <a:pos x="317" y="446"/>
                    </a:cxn>
                    <a:cxn ang="0">
                      <a:pos x="480" y="358"/>
                    </a:cxn>
                    <a:cxn ang="0">
                      <a:pos x="346" y="138"/>
                    </a:cxn>
                    <a:cxn ang="0">
                      <a:pos x="242" y="0"/>
                    </a:cxn>
                    <a:cxn ang="0">
                      <a:pos x="210" y="20"/>
                    </a:cxn>
                    <a:cxn ang="0">
                      <a:pos x="311" y="156"/>
                    </a:cxn>
                    <a:cxn ang="0">
                      <a:pos x="431" y="339"/>
                    </a:cxn>
                    <a:cxn ang="0">
                      <a:pos x="261" y="439"/>
                    </a:cxn>
                    <a:cxn ang="0">
                      <a:pos x="205" y="461"/>
                    </a:cxn>
                    <a:cxn ang="0">
                      <a:pos x="100" y="323"/>
                    </a:cxn>
                    <a:cxn ang="0">
                      <a:pos x="24" y="198"/>
                    </a:cxn>
                    <a:cxn ang="0">
                      <a:pos x="0" y="221"/>
                    </a:cxn>
                    <a:cxn ang="0">
                      <a:pos x="0" y="221"/>
                    </a:cxn>
                  </a:cxnLst>
                  <a:rect l="0" t="0" r="r" b="b"/>
                  <a:pathLst>
                    <a:path w="480" h="503">
                      <a:moveTo>
                        <a:pt x="0" y="221"/>
                      </a:moveTo>
                      <a:lnTo>
                        <a:pt x="113" y="392"/>
                      </a:lnTo>
                      <a:lnTo>
                        <a:pt x="189" y="503"/>
                      </a:lnTo>
                      <a:lnTo>
                        <a:pt x="317" y="446"/>
                      </a:lnTo>
                      <a:lnTo>
                        <a:pt x="480" y="358"/>
                      </a:lnTo>
                      <a:lnTo>
                        <a:pt x="346" y="138"/>
                      </a:lnTo>
                      <a:lnTo>
                        <a:pt x="242" y="0"/>
                      </a:lnTo>
                      <a:lnTo>
                        <a:pt x="210" y="20"/>
                      </a:lnTo>
                      <a:lnTo>
                        <a:pt x="311" y="156"/>
                      </a:lnTo>
                      <a:lnTo>
                        <a:pt x="431" y="339"/>
                      </a:lnTo>
                      <a:lnTo>
                        <a:pt x="261" y="439"/>
                      </a:lnTo>
                      <a:lnTo>
                        <a:pt x="205" y="461"/>
                      </a:lnTo>
                      <a:lnTo>
                        <a:pt x="100" y="323"/>
                      </a:lnTo>
                      <a:lnTo>
                        <a:pt x="24" y="198"/>
                      </a:lnTo>
                      <a:lnTo>
                        <a:pt x="0" y="221"/>
                      </a:lnTo>
                      <a:lnTo>
                        <a:pt x="0" y="22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51" name="Freeform 148"/>
                <p:cNvSpPr>
                  <a:spLocks/>
                </p:cNvSpPr>
                <p:nvPr/>
              </p:nvSpPr>
              <p:spPr bwMode="auto">
                <a:xfrm>
                  <a:off x="8026857" y="5536488"/>
                  <a:ext cx="399056" cy="261355"/>
                </a:xfrm>
                <a:custGeom>
                  <a:avLst/>
                  <a:gdLst/>
                  <a:ahLst/>
                  <a:cxnLst>
                    <a:cxn ang="0">
                      <a:pos x="128" y="32"/>
                    </a:cxn>
                    <a:cxn ang="0">
                      <a:pos x="532" y="0"/>
                    </a:cxn>
                    <a:cxn ang="0">
                      <a:pos x="559" y="195"/>
                    </a:cxn>
                    <a:cxn ang="0">
                      <a:pos x="552" y="371"/>
                    </a:cxn>
                    <a:cxn ang="0">
                      <a:pos x="219" y="403"/>
                    </a:cxn>
                    <a:cxn ang="0">
                      <a:pos x="8" y="418"/>
                    </a:cxn>
                    <a:cxn ang="0">
                      <a:pos x="0" y="321"/>
                    </a:cxn>
                    <a:cxn ang="0">
                      <a:pos x="27" y="300"/>
                    </a:cxn>
                    <a:cxn ang="0">
                      <a:pos x="44" y="384"/>
                    </a:cxn>
                    <a:cxn ang="0">
                      <a:pos x="523" y="344"/>
                    </a:cxn>
                    <a:cxn ang="0">
                      <a:pos x="509" y="47"/>
                    </a:cxn>
                    <a:cxn ang="0">
                      <a:pos x="324" y="41"/>
                    </a:cxn>
                    <a:cxn ang="0">
                      <a:pos x="146" y="67"/>
                    </a:cxn>
                    <a:cxn ang="0">
                      <a:pos x="128" y="32"/>
                    </a:cxn>
                    <a:cxn ang="0">
                      <a:pos x="128" y="32"/>
                    </a:cxn>
                  </a:cxnLst>
                  <a:rect l="0" t="0" r="r" b="b"/>
                  <a:pathLst>
                    <a:path w="559" h="418">
                      <a:moveTo>
                        <a:pt x="128" y="32"/>
                      </a:moveTo>
                      <a:lnTo>
                        <a:pt x="532" y="0"/>
                      </a:lnTo>
                      <a:lnTo>
                        <a:pt x="559" y="195"/>
                      </a:lnTo>
                      <a:lnTo>
                        <a:pt x="552" y="371"/>
                      </a:lnTo>
                      <a:lnTo>
                        <a:pt x="219" y="403"/>
                      </a:lnTo>
                      <a:lnTo>
                        <a:pt x="8" y="418"/>
                      </a:lnTo>
                      <a:lnTo>
                        <a:pt x="0" y="321"/>
                      </a:lnTo>
                      <a:lnTo>
                        <a:pt x="27" y="300"/>
                      </a:lnTo>
                      <a:lnTo>
                        <a:pt x="44" y="384"/>
                      </a:lnTo>
                      <a:lnTo>
                        <a:pt x="523" y="344"/>
                      </a:lnTo>
                      <a:lnTo>
                        <a:pt x="509" y="47"/>
                      </a:lnTo>
                      <a:lnTo>
                        <a:pt x="324" y="41"/>
                      </a:lnTo>
                      <a:lnTo>
                        <a:pt x="146" y="67"/>
                      </a:lnTo>
                      <a:lnTo>
                        <a:pt x="128" y="32"/>
                      </a:lnTo>
                      <a:lnTo>
                        <a:pt x="128" y="3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52" name="Freeform 149"/>
                <p:cNvSpPr>
                  <a:spLocks/>
                </p:cNvSpPr>
                <p:nvPr/>
              </p:nvSpPr>
              <p:spPr bwMode="auto">
                <a:xfrm>
                  <a:off x="8021157" y="5352665"/>
                  <a:ext cx="256536" cy="198830"/>
                </a:xfrm>
                <a:custGeom>
                  <a:avLst/>
                  <a:gdLst/>
                  <a:ahLst/>
                  <a:cxnLst>
                    <a:cxn ang="0">
                      <a:pos x="0" y="68"/>
                    </a:cxn>
                    <a:cxn ang="0">
                      <a:pos x="149" y="0"/>
                    </a:cxn>
                    <a:cxn ang="0">
                      <a:pos x="230" y="114"/>
                    </a:cxn>
                    <a:cxn ang="0">
                      <a:pos x="359" y="311"/>
                    </a:cxn>
                    <a:cxn ang="0">
                      <a:pos x="330" y="317"/>
                    </a:cxn>
                    <a:cxn ang="0">
                      <a:pos x="192" y="109"/>
                    </a:cxn>
                    <a:cxn ang="0">
                      <a:pos x="131" y="36"/>
                    </a:cxn>
                    <a:cxn ang="0">
                      <a:pos x="20" y="93"/>
                    </a:cxn>
                    <a:cxn ang="0">
                      <a:pos x="0" y="68"/>
                    </a:cxn>
                    <a:cxn ang="0">
                      <a:pos x="0" y="68"/>
                    </a:cxn>
                  </a:cxnLst>
                  <a:rect l="0" t="0" r="r" b="b"/>
                  <a:pathLst>
                    <a:path w="359" h="317">
                      <a:moveTo>
                        <a:pt x="0" y="68"/>
                      </a:moveTo>
                      <a:lnTo>
                        <a:pt x="149" y="0"/>
                      </a:lnTo>
                      <a:lnTo>
                        <a:pt x="230" y="114"/>
                      </a:lnTo>
                      <a:lnTo>
                        <a:pt x="359" y="311"/>
                      </a:lnTo>
                      <a:lnTo>
                        <a:pt x="330" y="317"/>
                      </a:lnTo>
                      <a:lnTo>
                        <a:pt x="192" y="109"/>
                      </a:lnTo>
                      <a:lnTo>
                        <a:pt x="131" y="36"/>
                      </a:lnTo>
                      <a:lnTo>
                        <a:pt x="20" y="93"/>
                      </a:lnTo>
                      <a:lnTo>
                        <a:pt x="0" y="68"/>
                      </a:lnTo>
                      <a:lnTo>
                        <a:pt x="0" y="6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53" name="Freeform 150"/>
                <p:cNvSpPr>
                  <a:spLocks/>
                </p:cNvSpPr>
                <p:nvPr/>
              </p:nvSpPr>
              <p:spPr bwMode="auto">
                <a:xfrm>
                  <a:off x="7595021" y="5286388"/>
                  <a:ext cx="292167" cy="143808"/>
                </a:xfrm>
                <a:custGeom>
                  <a:avLst/>
                  <a:gdLst/>
                  <a:ahLst/>
                  <a:cxnLst>
                    <a:cxn ang="0">
                      <a:pos x="0" y="219"/>
                    </a:cxn>
                    <a:cxn ang="0">
                      <a:pos x="101" y="38"/>
                    </a:cxn>
                    <a:cxn ang="0">
                      <a:pos x="126" y="0"/>
                    </a:cxn>
                    <a:cxn ang="0">
                      <a:pos x="326" y="71"/>
                    </a:cxn>
                    <a:cxn ang="0">
                      <a:pos x="410" y="95"/>
                    </a:cxn>
                    <a:cxn ang="0">
                      <a:pos x="366" y="120"/>
                    </a:cxn>
                    <a:cxn ang="0">
                      <a:pos x="140" y="36"/>
                    </a:cxn>
                    <a:cxn ang="0">
                      <a:pos x="69" y="137"/>
                    </a:cxn>
                    <a:cxn ang="0">
                      <a:pos x="33" y="228"/>
                    </a:cxn>
                    <a:cxn ang="0">
                      <a:pos x="0" y="219"/>
                    </a:cxn>
                    <a:cxn ang="0">
                      <a:pos x="0" y="219"/>
                    </a:cxn>
                  </a:cxnLst>
                  <a:rect l="0" t="0" r="r" b="b"/>
                  <a:pathLst>
                    <a:path w="410" h="228">
                      <a:moveTo>
                        <a:pt x="0" y="219"/>
                      </a:moveTo>
                      <a:lnTo>
                        <a:pt x="101" y="38"/>
                      </a:lnTo>
                      <a:lnTo>
                        <a:pt x="126" y="0"/>
                      </a:lnTo>
                      <a:lnTo>
                        <a:pt x="326" y="71"/>
                      </a:lnTo>
                      <a:lnTo>
                        <a:pt x="410" y="95"/>
                      </a:lnTo>
                      <a:lnTo>
                        <a:pt x="366" y="120"/>
                      </a:lnTo>
                      <a:lnTo>
                        <a:pt x="140" y="36"/>
                      </a:lnTo>
                      <a:lnTo>
                        <a:pt x="69" y="137"/>
                      </a:lnTo>
                      <a:lnTo>
                        <a:pt x="33" y="228"/>
                      </a:lnTo>
                      <a:lnTo>
                        <a:pt x="0" y="219"/>
                      </a:lnTo>
                      <a:lnTo>
                        <a:pt x="0" y="21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54" name="Freeform 151"/>
                <p:cNvSpPr>
                  <a:spLocks/>
                </p:cNvSpPr>
                <p:nvPr/>
              </p:nvSpPr>
              <p:spPr bwMode="auto">
                <a:xfrm>
                  <a:off x="7624951" y="5622772"/>
                  <a:ext cx="374828" cy="361394"/>
                </a:xfrm>
                <a:custGeom>
                  <a:avLst/>
                  <a:gdLst/>
                  <a:ahLst/>
                  <a:cxnLst>
                    <a:cxn ang="0">
                      <a:pos x="87" y="117"/>
                    </a:cxn>
                    <a:cxn ang="0">
                      <a:pos x="0" y="177"/>
                    </a:cxn>
                    <a:cxn ang="0">
                      <a:pos x="102" y="393"/>
                    </a:cxn>
                    <a:cxn ang="0">
                      <a:pos x="210" y="580"/>
                    </a:cxn>
                    <a:cxn ang="0">
                      <a:pos x="458" y="487"/>
                    </a:cxn>
                    <a:cxn ang="0">
                      <a:pos x="526" y="451"/>
                    </a:cxn>
                    <a:cxn ang="0">
                      <a:pos x="384" y="95"/>
                    </a:cxn>
                    <a:cxn ang="0">
                      <a:pos x="340" y="0"/>
                    </a:cxn>
                    <a:cxn ang="0">
                      <a:pos x="256" y="26"/>
                    </a:cxn>
                    <a:cxn ang="0">
                      <a:pos x="251" y="48"/>
                    </a:cxn>
                    <a:cxn ang="0">
                      <a:pos x="325" y="38"/>
                    </a:cxn>
                    <a:cxn ang="0">
                      <a:pos x="414" y="249"/>
                    </a:cxn>
                    <a:cxn ang="0">
                      <a:pos x="473" y="431"/>
                    </a:cxn>
                    <a:cxn ang="0">
                      <a:pos x="230" y="542"/>
                    </a:cxn>
                    <a:cxn ang="0">
                      <a:pos x="99" y="313"/>
                    </a:cxn>
                    <a:cxn ang="0">
                      <a:pos x="31" y="187"/>
                    </a:cxn>
                    <a:cxn ang="0">
                      <a:pos x="142" y="118"/>
                    </a:cxn>
                    <a:cxn ang="0">
                      <a:pos x="87" y="117"/>
                    </a:cxn>
                    <a:cxn ang="0">
                      <a:pos x="87" y="117"/>
                    </a:cxn>
                  </a:cxnLst>
                  <a:rect l="0" t="0" r="r" b="b"/>
                  <a:pathLst>
                    <a:path w="526" h="580">
                      <a:moveTo>
                        <a:pt x="87" y="117"/>
                      </a:moveTo>
                      <a:lnTo>
                        <a:pt x="0" y="177"/>
                      </a:lnTo>
                      <a:lnTo>
                        <a:pt x="102" y="393"/>
                      </a:lnTo>
                      <a:lnTo>
                        <a:pt x="210" y="580"/>
                      </a:lnTo>
                      <a:lnTo>
                        <a:pt x="458" y="487"/>
                      </a:lnTo>
                      <a:lnTo>
                        <a:pt x="526" y="451"/>
                      </a:lnTo>
                      <a:lnTo>
                        <a:pt x="384" y="95"/>
                      </a:lnTo>
                      <a:lnTo>
                        <a:pt x="340" y="0"/>
                      </a:lnTo>
                      <a:lnTo>
                        <a:pt x="256" y="26"/>
                      </a:lnTo>
                      <a:lnTo>
                        <a:pt x="251" y="48"/>
                      </a:lnTo>
                      <a:lnTo>
                        <a:pt x="325" y="38"/>
                      </a:lnTo>
                      <a:lnTo>
                        <a:pt x="414" y="249"/>
                      </a:lnTo>
                      <a:lnTo>
                        <a:pt x="473" y="431"/>
                      </a:lnTo>
                      <a:lnTo>
                        <a:pt x="230" y="542"/>
                      </a:lnTo>
                      <a:lnTo>
                        <a:pt x="99" y="313"/>
                      </a:lnTo>
                      <a:lnTo>
                        <a:pt x="31" y="187"/>
                      </a:lnTo>
                      <a:lnTo>
                        <a:pt x="142" y="118"/>
                      </a:lnTo>
                      <a:lnTo>
                        <a:pt x="87" y="117"/>
                      </a:lnTo>
                      <a:lnTo>
                        <a:pt x="87" y="11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55" name="Freeform 152"/>
                <p:cNvSpPr>
                  <a:spLocks/>
                </p:cNvSpPr>
                <p:nvPr/>
              </p:nvSpPr>
              <p:spPr bwMode="auto">
                <a:xfrm>
                  <a:off x="7966999" y="5777834"/>
                  <a:ext cx="252261" cy="228842"/>
                </a:xfrm>
                <a:custGeom>
                  <a:avLst/>
                  <a:gdLst/>
                  <a:ahLst/>
                  <a:cxnLst>
                    <a:cxn ang="0">
                      <a:pos x="0" y="200"/>
                    </a:cxn>
                    <a:cxn ang="0">
                      <a:pos x="8" y="367"/>
                    </a:cxn>
                    <a:cxn ang="0">
                      <a:pos x="302" y="343"/>
                    </a:cxn>
                    <a:cxn ang="0">
                      <a:pos x="354" y="329"/>
                    </a:cxn>
                    <a:cxn ang="0">
                      <a:pos x="323" y="0"/>
                    </a:cxn>
                    <a:cxn ang="0">
                      <a:pos x="289" y="2"/>
                    </a:cxn>
                    <a:cxn ang="0">
                      <a:pos x="313" y="183"/>
                    </a:cxn>
                    <a:cxn ang="0">
                      <a:pos x="316" y="302"/>
                    </a:cxn>
                    <a:cxn ang="0">
                      <a:pos x="120" y="329"/>
                    </a:cxn>
                    <a:cxn ang="0">
                      <a:pos x="34" y="334"/>
                    </a:cxn>
                    <a:cxn ang="0">
                      <a:pos x="23" y="188"/>
                    </a:cxn>
                    <a:cxn ang="0">
                      <a:pos x="0" y="200"/>
                    </a:cxn>
                    <a:cxn ang="0">
                      <a:pos x="0" y="200"/>
                    </a:cxn>
                  </a:cxnLst>
                  <a:rect l="0" t="0" r="r" b="b"/>
                  <a:pathLst>
                    <a:path w="354" h="367">
                      <a:moveTo>
                        <a:pt x="0" y="200"/>
                      </a:moveTo>
                      <a:lnTo>
                        <a:pt x="8" y="367"/>
                      </a:lnTo>
                      <a:lnTo>
                        <a:pt x="302" y="343"/>
                      </a:lnTo>
                      <a:lnTo>
                        <a:pt x="354" y="329"/>
                      </a:lnTo>
                      <a:lnTo>
                        <a:pt x="323" y="0"/>
                      </a:lnTo>
                      <a:lnTo>
                        <a:pt x="289" y="2"/>
                      </a:lnTo>
                      <a:lnTo>
                        <a:pt x="313" y="183"/>
                      </a:lnTo>
                      <a:lnTo>
                        <a:pt x="316" y="302"/>
                      </a:lnTo>
                      <a:lnTo>
                        <a:pt x="120" y="329"/>
                      </a:lnTo>
                      <a:lnTo>
                        <a:pt x="34" y="334"/>
                      </a:lnTo>
                      <a:lnTo>
                        <a:pt x="23" y="188"/>
                      </a:lnTo>
                      <a:lnTo>
                        <a:pt x="0" y="200"/>
                      </a:lnTo>
                      <a:lnTo>
                        <a:pt x="0" y="20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56" name="Freeform 153"/>
                <p:cNvSpPr>
                  <a:spLocks/>
                </p:cNvSpPr>
                <p:nvPr/>
              </p:nvSpPr>
              <p:spPr bwMode="auto">
                <a:xfrm>
                  <a:off x="7942770" y="5706555"/>
                  <a:ext cx="45606" cy="135054"/>
                </a:xfrm>
                <a:custGeom>
                  <a:avLst/>
                  <a:gdLst/>
                  <a:ahLst/>
                  <a:cxnLst>
                    <a:cxn ang="0">
                      <a:pos x="0" y="124"/>
                    </a:cxn>
                    <a:cxn ang="0">
                      <a:pos x="0" y="5"/>
                    </a:cxn>
                    <a:cxn ang="0">
                      <a:pos x="55" y="0"/>
                    </a:cxn>
                    <a:cxn ang="0">
                      <a:pos x="66" y="30"/>
                    </a:cxn>
                    <a:cxn ang="0">
                      <a:pos x="36" y="29"/>
                    </a:cxn>
                    <a:cxn ang="0">
                      <a:pos x="33" y="216"/>
                    </a:cxn>
                    <a:cxn ang="0">
                      <a:pos x="0" y="124"/>
                    </a:cxn>
                    <a:cxn ang="0">
                      <a:pos x="0" y="124"/>
                    </a:cxn>
                  </a:cxnLst>
                  <a:rect l="0" t="0" r="r" b="b"/>
                  <a:pathLst>
                    <a:path w="66" h="216">
                      <a:moveTo>
                        <a:pt x="0" y="124"/>
                      </a:moveTo>
                      <a:lnTo>
                        <a:pt x="0" y="5"/>
                      </a:lnTo>
                      <a:lnTo>
                        <a:pt x="55" y="0"/>
                      </a:lnTo>
                      <a:lnTo>
                        <a:pt x="66" y="30"/>
                      </a:lnTo>
                      <a:lnTo>
                        <a:pt x="36" y="29"/>
                      </a:lnTo>
                      <a:lnTo>
                        <a:pt x="33" y="216"/>
                      </a:lnTo>
                      <a:lnTo>
                        <a:pt x="0" y="124"/>
                      </a:lnTo>
                      <a:lnTo>
                        <a:pt x="0" y="12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57" name="Freeform 154"/>
                <p:cNvSpPr>
                  <a:spLocks/>
                </p:cNvSpPr>
                <p:nvPr/>
              </p:nvSpPr>
              <p:spPr bwMode="auto">
                <a:xfrm>
                  <a:off x="7909991" y="5916639"/>
                  <a:ext cx="460340" cy="272609"/>
                </a:xfrm>
                <a:custGeom>
                  <a:avLst/>
                  <a:gdLst/>
                  <a:ahLst/>
                  <a:cxnLst>
                    <a:cxn ang="0">
                      <a:pos x="410" y="0"/>
                    </a:cxn>
                    <a:cxn ang="0">
                      <a:pos x="647" y="139"/>
                    </a:cxn>
                    <a:cxn ang="0">
                      <a:pos x="576" y="307"/>
                    </a:cxn>
                    <a:cxn ang="0">
                      <a:pos x="479" y="435"/>
                    </a:cxn>
                    <a:cxn ang="0">
                      <a:pos x="119" y="243"/>
                    </a:cxn>
                    <a:cxn ang="0">
                      <a:pos x="0" y="166"/>
                    </a:cxn>
                    <a:cxn ang="0">
                      <a:pos x="90" y="47"/>
                    </a:cxn>
                    <a:cxn ang="0">
                      <a:pos x="98" y="80"/>
                    </a:cxn>
                    <a:cxn ang="0">
                      <a:pos x="43" y="155"/>
                    </a:cxn>
                    <a:cxn ang="0">
                      <a:pos x="206" y="247"/>
                    </a:cxn>
                    <a:cxn ang="0">
                      <a:pos x="467" y="394"/>
                    </a:cxn>
                    <a:cxn ang="0">
                      <a:pos x="570" y="247"/>
                    </a:cxn>
                    <a:cxn ang="0">
                      <a:pos x="614" y="154"/>
                    </a:cxn>
                    <a:cxn ang="0">
                      <a:pos x="460" y="62"/>
                    </a:cxn>
                    <a:cxn ang="0">
                      <a:pos x="410" y="45"/>
                    </a:cxn>
                    <a:cxn ang="0">
                      <a:pos x="410" y="0"/>
                    </a:cxn>
                    <a:cxn ang="0">
                      <a:pos x="410" y="0"/>
                    </a:cxn>
                  </a:cxnLst>
                  <a:rect l="0" t="0" r="r" b="b"/>
                  <a:pathLst>
                    <a:path w="647" h="435">
                      <a:moveTo>
                        <a:pt x="410" y="0"/>
                      </a:moveTo>
                      <a:lnTo>
                        <a:pt x="647" y="139"/>
                      </a:lnTo>
                      <a:lnTo>
                        <a:pt x="576" y="307"/>
                      </a:lnTo>
                      <a:lnTo>
                        <a:pt x="479" y="435"/>
                      </a:lnTo>
                      <a:lnTo>
                        <a:pt x="119" y="243"/>
                      </a:lnTo>
                      <a:lnTo>
                        <a:pt x="0" y="166"/>
                      </a:lnTo>
                      <a:lnTo>
                        <a:pt x="90" y="47"/>
                      </a:lnTo>
                      <a:lnTo>
                        <a:pt x="98" y="80"/>
                      </a:lnTo>
                      <a:lnTo>
                        <a:pt x="43" y="155"/>
                      </a:lnTo>
                      <a:lnTo>
                        <a:pt x="206" y="247"/>
                      </a:lnTo>
                      <a:lnTo>
                        <a:pt x="467" y="394"/>
                      </a:lnTo>
                      <a:lnTo>
                        <a:pt x="570" y="247"/>
                      </a:lnTo>
                      <a:lnTo>
                        <a:pt x="614" y="154"/>
                      </a:lnTo>
                      <a:lnTo>
                        <a:pt x="460" y="62"/>
                      </a:lnTo>
                      <a:lnTo>
                        <a:pt x="410" y="45"/>
                      </a:lnTo>
                      <a:lnTo>
                        <a:pt x="410" y="0"/>
                      </a:lnTo>
                      <a:lnTo>
                        <a:pt x="4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58" name="Freeform 161"/>
                <p:cNvSpPr>
                  <a:spLocks/>
                </p:cNvSpPr>
                <p:nvPr/>
              </p:nvSpPr>
              <p:spPr bwMode="auto">
                <a:xfrm>
                  <a:off x="8205007" y="5816599"/>
                  <a:ext cx="357726" cy="316376"/>
                </a:xfrm>
                <a:custGeom>
                  <a:avLst/>
                  <a:gdLst/>
                  <a:ahLst/>
                  <a:cxnLst>
                    <a:cxn ang="0">
                      <a:pos x="0" y="145"/>
                    </a:cxn>
                    <a:cxn ang="0">
                      <a:pos x="308" y="0"/>
                    </a:cxn>
                    <a:cxn ang="0">
                      <a:pos x="503" y="267"/>
                    </a:cxn>
                    <a:cxn ang="0">
                      <a:pos x="166" y="507"/>
                    </a:cxn>
                    <a:cxn ang="0">
                      <a:pos x="161" y="477"/>
                    </a:cxn>
                    <a:cxn ang="0">
                      <a:pos x="360" y="343"/>
                    </a:cxn>
                    <a:cxn ang="0">
                      <a:pos x="447" y="256"/>
                    </a:cxn>
                    <a:cxn ang="0">
                      <a:pos x="301" y="39"/>
                    </a:cxn>
                    <a:cxn ang="0">
                      <a:pos x="98" y="136"/>
                    </a:cxn>
                    <a:cxn ang="0">
                      <a:pos x="9" y="193"/>
                    </a:cxn>
                    <a:cxn ang="0">
                      <a:pos x="0" y="145"/>
                    </a:cxn>
                    <a:cxn ang="0">
                      <a:pos x="0" y="145"/>
                    </a:cxn>
                  </a:cxnLst>
                  <a:rect l="0" t="0" r="r" b="b"/>
                  <a:pathLst>
                    <a:path w="503" h="507">
                      <a:moveTo>
                        <a:pt x="0" y="145"/>
                      </a:moveTo>
                      <a:lnTo>
                        <a:pt x="308" y="0"/>
                      </a:lnTo>
                      <a:lnTo>
                        <a:pt x="503" y="267"/>
                      </a:lnTo>
                      <a:lnTo>
                        <a:pt x="166" y="507"/>
                      </a:lnTo>
                      <a:lnTo>
                        <a:pt x="161" y="477"/>
                      </a:lnTo>
                      <a:lnTo>
                        <a:pt x="360" y="343"/>
                      </a:lnTo>
                      <a:lnTo>
                        <a:pt x="447" y="256"/>
                      </a:lnTo>
                      <a:lnTo>
                        <a:pt x="301" y="39"/>
                      </a:lnTo>
                      <a:lnTo>
                        <a:pt x="98" y="136"/>
                      </a:lnTo>
                      <a:lnTo>
                        <a:pt x="9" y="193"/>
                      </a:lnTo>
                      <a:lnTo>
                        <a:pt x="0" y="145"/>
                      </a:lnTo>
                      <a:lnTo>
                        <a:pt x="0" y="14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59" name="Freeform 200"/>
                <p:cNvSpPr>
                  <a:spLocks/>
                </p:cNvSpPr>
                <p:nvPr/>
              </p:nvSpPr>
              <p:spPr bwMode="auto">
                <a:xfrm>
                  <a:off x="8048235" y="5600263"/>
                  <a:ext cx="61284" cy="50020"/>
                </a:xfrm>
                <a:custGeom>
                  <a:avLst/>
                  <a:gdLst/>
                  <a:ahLst/>
                  <a:cxnLst>
                    <a:cxn ang="0">
                      <a:pos x="47" y="0"/>
                    </a:cxn>
                    <a:cxn ang="0">
                      <a:pos x="86" y="50"/>
                    </a:cxn>
                    <a:cxn ang="0">
                      <a:pos x="37" y="81"/>
                    </a:cxn>
                    <a:cxn ang="0">
                      <a:pos x="0" y="30"/>
                    </a:cxn>
                    <a:cxn ang="0">
                      <a:pos x="47" y="0"/>
                    </a:cxn>
                    <a:cxn ang="0">
                      <a:pos x="47" y="0"/>
                    </a:cxn>
                  </a:cxnLst>
                  <a:rect l="0" t="0" r="r" b="b"/>
                  <a:pathLst>
                    <a:path w="86" h="81">
                      <a:moveTo>
                        <a:pt x="47" y="0"/>
                      </a:moveTo>
                      <a:lnTo>
                        <a:pt x="86" y="50"/>
                      </a:lnTo>
                      <a:lnTo>
                        <a:pt x="37" y="81"/>
                      </a:lnTo>
                      <a:lnTo>
                        <a:pt x="0" y="30"/>
                      </a:lnTo>
                      <a:lnTo>
                        <a:pt x="47" y="0"/>
                      </a:lnTo>
                      <a:lnTo>
                        <a:pt x="47"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60" name="Freeform 201"/>
                <p:cNvSpPr>
                  <a:spLocks/>
                </p:cNvSpPr>
                <p:nvPr/>
              </p:nvSpPr>
              <p:spPr bwMode="auto">
                <a:xfrm>
                  <a:off x="8018306" y="5576504"/>
                  <a:ext cx="112591" cy="96289"/>
                </a:xfrm>
                <a:custGeom>
                  <a:avLst/>
                  <a:gdLst/>
                  <a:ahLst/>
                  <a:cxnLst>
                    <a:cxn ang="0">
                      <a:pos x="145" y="87"/>
                    </a:cxn>
                    <a:cxn ang="0">
                      <a:pos x="96" y="17"/>
                    </a:cxn>
                    <a:cxn ang="0">
                      <a:pos x="23" y="62"/>
                    </a:cxn>
                    <a:cxn ang="0">
                      <a:pos x="64" y="124"/>
                    </a:cxn>
                    <a:cxn ang="0">
                      <a:pos x="84" y="143"/>
                    </a:cxn>
                    <a:cxn ang="0">
                      <a:pos x="65" y="154"/>
                    </a:cxn>
                    <a:cxn ang="0">
                      <a:pos x="37" y="111"/>
                    </a:cxn>
                    <a:cxn ang="0">
                      <a:pos x="0" y="58"/>
                    </a:cxn>
                    <a:cxn ang="0">
                      <a:pos x="36" y="31"/>
                    </a:cxn>
                    <a:cxn ang="0">
                      <a:pos x="97" y="0"/>
                    </a:cxn>
                    <a:cxn ang="0">
                      <a:pos x="124" y="33"/>
                    </a:cxn>
                    <a:cxn ang="0">
                      <a:pos x="159" y="90"/>
                    </a:cxn>
                    <a:cxn ang="0">
                      <a:pos x="147" y="95"/>
                    </a:cxn>
                    <a:cxn ang="0">
                      <a:pos x="145" y="87"/>
                    </a:cxn>
                    <a:cxn ang="0">
                      <a:pos x="145" y="87"/>
                    </a:cxn>
                  </a:cxnLst>
                  <a:rect l="0" t="0" r="r" b="b"/>
                  <a:pathLst>
                    <a:path w="159" h="154">
                      <a:moveTo>
                        <a:pt x="145" y="87"/>
                      </a:moveTo>
                      <a:lnTo>
                        <a:pt x="96" y="17"/>
                      </a:lnTo>
                      <a:lnTo>
                        <a:pt x="23" y="62"/>
                      </a:lnTo>
                      <a:lnTo>
                        <a:pt x="64" y="124"/>
                      </a:lnTo>
                      <a:lnTo>
                        <a:pt x="84" y="143"/>
                      </a:lnTo>
                      <a:lnTo>
                        <a:pt x="65" y="154"/>
                      </a:lnTo>
                      <a:lnTo>
                        <a:pt x="37" y="111"/>
                      </a:lnTo>
                      <a:lnTo>
                        <a:pt x="0" y="58"/>
                      </a:lnTo>
                      <a:lnTo>
                        <a:pt x="36" y="31"/>
                      </a:lnTo>
                      <a:lnTo>
                        <a:pt x="97" y="0"/>
                      </a:lnTo>
                      <a:lnTo>
                        <a:pt x="124" y="33"/>
                      </a:lnTo>
                      <a:lnTo>
                        <a:pt x="159" y="90"/>
                      </a:lnTo>
                      <a:lnTo>
                        <a:pt x="147" y="95"/>
                      </a:lnTo>
                      <a:lnTo>
                        <a:pt x="145" y="87"/>
                      </a:lnTo>
                      <a:lnTo>
                        <a:pt x="145" y="8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61" name="Freeform 202"/>
                <p:cNvSpPr>
                  <a:spLocks/>
                </p:cNvSpPr>
                <p:nvPr/>
              </p:nvSpPr>
              <p:spPr bwMode="auto">
                <a:xfrm>
                  <a:off x="8063913" y="5626524"/>
                  <a:ext cx="72686" cy="50020"/>
                </a:xfrm>
                <a:custGeom>
                  <a:avLst/>
                  <a:gdLst/>
                  <a:ahLst/>
                  <a:cxnLst>
                    <a:cxn ang="0">
                      <a:pos x="86" y="11"/>
                    </a:cxn>
                    <a:cxn ang="0">
                      <a:pos x="74" y="20"/>
                    </a:cxn>
                    <a:cxn ang="0">
                      <a:pos x="6" y="58"/>
                    </a:cxn>
                    <a:cxn ang="0">
                      <a:pos x="0" y="72"/>
                    </a:cxn>
                    <a:cxn ang="0">
                      <a:pos x="5" y="81"/>
                    </a:cxn>
                    <a:cxn ang="0">
                      <a:pos x="60" y="48"/>
                    </a:cxn>
                    <a:cxn ang="0">
                      <a:pos x="101" y="16"/>
                    </a:cxn>
                    <a:cxn ang="0">
                      <a:pos x="91" y="2"/>
                    </a:cxn>
                    <a:cxn ang="0">
                      <a:pos x="86" y="0"/>
                    </a:cxn>
                    <a:cxn ang="0">
                      <a:pos x="81" y="8"/>
                    </a:cxn>
                    <a:cxn ang="0">
                      <a:pos x="86" y="11"/>
                    </a:cxn>
                    <a:cxn ang="0">
                      <a:pos x="86" y="11"/>
                    </a:cxn>
                  </a:cxnLst>
                  <a:rect l="0" t="0" r="r" b="b"/>
                  <a:pathLst>
                    <a:path w="101" h="81">
                      <a:moveTo>
                        <a:pt x="86" y="11"/>
                      </a:moveTo>
                      <a:lnTo>
                        <a:pt x="74" y="20"/>
                      </a:lnTo>
                      <a:lnTo>
                        <a:pt x="6" y="58"/>
                      </a:lnTo>
                      <a:lnTo>
                        <a:pt x="0" y="72"/>
                      </a:lnTo>
                      <a:lnTo>
                        <a:pt x="5" y="81"/>
                      </a:lnTo>
                      <a:lnTo>
                        <a:pt x="60" y="48"/>
                      </a:lnTo>
                      <a:lnTo>
                        <a:pt x="101" y="16"/>
                      </a:lnTo>
                      <a:lnTo>
                        <a:pt x="91" y="2"/>
                      </a:lnTo>
                      <a:lnTo>
                        <a:pt x="86" y="0"/>
                      </a:lnTo>
                      <a:lnTo>
                        <a:pt x="81" y="8"/>
                      </a:lnTo>
                      <a:lnTo>
                        <a:pt x="86" y="11"/>
                      </a:lnTo>
                      <a:lnTo>
                        <a:pt x="86" y="1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62" name="Freeform 203"/>
                <p:cNvSpPr>
                  <a:spLocks/>
                </p:cNvSpPr>
                <p:nvPr/>
              </p:nvSpPr>
              <p:spPr bwMode="auto">
                <a:xfrm>
                  <a:off x="8099542" y="5897882"/>
                  <a:ext cx="45606" cy="42517"/>
                </a:xfrm>
                <a:custGeom>
                  <a:avLst/>
                  <a:gdLst/>
                  <a:ahLst/>
                  <a:cxnLst>
                    <a:cxn ang="0">
                      <a:pos x="55" y="0"/>
                    </a:cxn>
                    <a:cxn ang="0">
                      <a:pos x="65" y="62"/>
                    </a:cxn>
                    <a:cxn ang="0">
                      <a:pos x="8" y="67"/>
                    </a:cxn>
                    <a:cxn ang="0">
                      <a:pos x="0" y="5"/>
                    </a:cxn>
                    <a:cxn ang="0">
                      <a:pos x="55" y="0"/>
                    </a:cxn>
                    <a:cxn ang="0">
                      <a:pos x="55" y="0"/>
                    </a:cxn>
                  </a:cxnLst>
                  <a:rect l="0" t="0" r="r" b="b"/>
                  <a:pathLst>
                    <a:path w="65" h="67">
                      <a:moveTo>
                        <a:pt x="55" y="0"/>
                      </a:moveTo>
                      <a:lnTo>
                        <a:pt x="65" y="62"/>
                      </a:lnTo>
                      <a:lnTo>
                        <a:pt x="8" y="67"/>
                      </a:lnTo>
                      <a:lnTo>
                        <a:pt x="0" y="5"/>
                      </a:lnTo>
                      <a:lnTo>
                        <a:pt x="55" y="0"/>
                      </a:lnTo>
                      <a:lnTo>
                        <a:pt x="5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63" name="Freeform 204"/>
                <p:cNvSpPr>
                  <a:spLocks/>
                </p:cNvSpPr>
                <p:nvPr/>
              </p:nvSpPr>
              <p:spPr bwMode="auto">
                <a:xfrm>
                  <a:off x="8076739" y="5879124"/>
                  <a:ext cx="86938" cy="76281"/>
                </a:xfrm>
                <a:custGeom>
                  <a:avLst/>
                  <a:gdLst/>
                  <a:ahLst/>
                  <a:cxnLst>
                    <a:cxn ang="0">
                      <a:pos x="112" y="101"/>
                    </a:cxn>
                    <a:cxn ang="0">
                      <a:pos x="103" y="16"/>
                    </a:cxn>
                    <a:cxn ang="0">
                      <a:pos x="17" y="21"/>
                    </a:cxn>
                    <a:cxn ang="0">
                      <a:pos x="23" y="96"/>
                    </a:cxn>
                    <a:cxn ang="0">
                      <a:pos x="29" y="122"/>
                    </a:cxn>
                    <a:cxn ang="0">
                      <a:pos x="8" y="122"/>
                    </a:cxn>
                    <a:cxn ang="0">
                      <a:pos x="6" y="73"/>
                    </a:cxn>
                    <a:cxn ang="0">
                      <a:pos x="0" y="7"/>
                    </a:cxn>
                    <a:cxn ang="0">
                      <a:pos x="45" y="0"/>
                    </a:cxn>
                    <a:cxn ang="0">
                      <a:pos x="113" y="1"/>
                    </a:cxn>
                    <a:cxn ang="0">
                      <a:pos x="119" y="43"/>
                    </a:cxn>
                    <a:cxn ang="0">
                      <a:pos x="122" y="109"/>
                    </a:cxn>
                    <a:cxn ang="0">
                      <a:pos x="109" y="108"/>
                    </a:cxn>
                    <a:cxn ang="0">
                      <a:pos x="112" y="101"/>
                    </a:cxn>
                    <a:cxn ang="0">
                      <a:pos x="112" y="101"/>
                    </a:cxn>
                  </a:cxnLst>
                  <a:rect l="0" t="0" r="r" b="b"/>
                  <a:pathLst>
                    <a:path w="122" h="122">
                      <a:moveTo>
                        <a:pt x="112" y="101"/>
                      </a:moveTo>
                      <a:lnTo>
                        <a:pt x="103" y="16"/>
                      </a:lnTo>
                      <a:lnTo>
                        <a:pt x="17" y="21"/>
                      </a:lnTo>
                      <a:lnTo>
                        <a:pt x="23" y="96"/>
                      </a:lnTo>
                      <a:lnTo>
                        <a:pt x="29" y="122"/>
                      </a:lnTo>
                      <a:lnTo>
                        <a:pt x="8" y="122"/>
                      </a:lnTo>
                      <a:lnTo>
                        <a:pt x="6" y="73"/>
                      </a:lnTo>
                      <a:lnTo>
                        <a:pt x="0" y="7"/>
                      </a:lnTo>
                      <a:lnTo>
                        <a:pt x="45" y="0"/>
                      </a:lnTo>
                      <a:lnTo>
                        <a:pt x="113" y="1"/>
                      </a:lnTo>
                      <a:lnTo>
                        <a:pt x="119" y="43"/>
                      </a:lnTo>
                      <a:lnTo>
                        <a:pt x="122" y="109"/>
                      </a:lnTo>
                      <a:lnTo>
                        <a:pt x="109" y="108"/>
                      </a:lnTo>
                      <a:lnTo>
                        <a:pt x="112" y="101"/>
                      </a:lnTo>
                      <a:lnTo>
                        <a:pt x="112" y="10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64" name="Freeform 205"/>
                <p:cNvSpPr>
                  <a:spLocks/>
                </p:cNvSpPr>
                <p:nvPr/>
              </p:nvSpPr>
              <p:spPr bwMode="auto">
                <a:xfrm>
                  <a:off x="8082440" y="5939148"/>
                  <a:ext cx="82662" cy="21259"/>
                </a:xfrm>
                <a:custGeom>
                  <a:avLst/>
                  <a:gdLst/>
                  <a:ahLst/>
                  <a:cxnLst>
                    <a:cxn ang="0">
                      <a:pos x="104" y="10"/>
                    </a:cxn>
                    <a:cxn ang="0">
                      <a:pos x="90" y="13"/>
                    </a:cxn>
                    <a:cxn ang="0">
                      <a:pos x="12" y="15"/>
                    </a:cxn>
                    <a:cxn ang="0">
                      <a:pos x="0" y="24"/>
                    </a:cxn>
                    <a:cxn ang="0">
                      <a:pos x="0" y="35"/>
                    </a:cxn>
                    <a:cxn ang="0">
                      <a:pos x="64" y="29"/>
                    </a:cxn>
                    <a:cxn ang="0">
                      <a:pos x="115" y="21"/>
                    </a:cxn>
                    <a:cxn ang="0">
                      <a:pos x="113" y="5"/>
                    </a:cxn>
                    <a:cxn ang="0">
                      <a:pos x="109" y="0"/>
                    </a:cxn>
                    <a:cxn ang="0">
                      <a:pos x="103" y="6"/>
                    </a:cxn>
                    <a:cxn ang="0">
                      <a:pos x="104" y="10"/>
                    </a:cxn>
                    <a:cxn ang="0">
                      <a:pos x="104" y="10"/>
                    </a:cxn>
                  </a:cxnLst>
                  <a:rect l="0" t="0" r="r" b="b"/>
                  <a:pathLst>
                    <a:path w="115" h="35">
                      <a:moveTo>
                        <a:pt x="104" y="10"/>
                      </a:moveTo>
                      <a:lnTo>
                        <a:pt x="90" y="13"/>
                      </a:lnTo>
                      <a:lnTo>
                        <a:pt x="12" y="15"/>
                      </a:lnTo>
                      <a:lnTo>
                        <a:pt x="0" y="24"/>
                      </a:lnTo>
                      <a:lnTo>
                        <a:pt x="0" y="35"/>
                      </a:lnTo>
                      <a:lnTo>
                        <a:pt x="64" y="29"/>
                      </a:lnTo>
                      <a:lnTo>
                        <a:pt x="115" y="21"/>
                      </a:lnTo>
                      <a:lnTo>
                        <a:pt x="113" y="5"/>
                      </a:lnTo>
                      <a:lnTo>
                        <a:pt x="109" y="0"/>
                      </a:lnTo>
                      <a:lnTo>
                        <a:pt x="103" y="6"/>
                      </a:lnTo>
                      <a:lnTo>
                        <a:pt x="104" y="10"/>
                      </a:lnTo>
                      <a:lnTo>
                        <a:pt x="104" y="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65" name="Freeform 209"/>
                <p:cNvSpPr>
                  <a:spLocks/>
                </p:cNvSpPr>
                <p:nvPr/>
              </p:nvSpPr>
              <p:spPr bwMode="auto">
                <a:xfrm>
                  <a:off x="7917117" y="5525234"/>
                  <a:ext cx="145370" cy="168818"/>
                </a:xfrm>
                <a:custGeom>
                  <a:avLst/>
                  <a:gdLst/>
                  <a:ahLst/>
                  <a:cxnLst>
                    <a:cxn ang="0">
                      <a:pos x="15" y="0"/>
                    </a:cxn>
                    <a:cxn ang="0">
                      <a:pos x="162" y="191"/>
                    </a:cxn>
                    <a:cxn ang="0">
                      <a:pos x="205" y="253"/>
                    </a:cxn>
                    <a:cxn ang="0">
                      <a:pos x="183" y="270"/>
                    </a:cxn>
                    <a:cxn ang="0">
                      <a:pos x="80" y="124"/>
                    </a:cxn>
                    <a:cxn ang="0">
                      <a:pos x="0" y="10"/>
                    </a:cxn>
                    <a:cxn ang="0">
                      <a:pos x="15" y="0"/>
                    </a:cxn>
                    <a:cxn ang="0">
                      <a:pos x="15" y="0"/>
                    </a:cxn>
                  </a:cxnLst>
                  <a:rect l="0" t="0" r="r" b="b"/>
                  <a:pathLst>
                    <a:path w="205" h="270">
                      <a:moveTo>
                        <a:pt x="15" y="0"/>
                      </a:moveTo>
                      <a:lnTo>
                        <a:pt x="162" y="191"/>
                      </a:lnTo>
                      <a:lnTo>
                        <a:pt x="205" y="253"/>
                      </a:lnTo>
                      <a:lnTo>
                        <a:pt x="183" y="270"/>
                      </a:lnTo>
                      <a:lnTo>
                        <a:pt x="80" y="124"/>
                      </a:lnTo>
                      <a:lnTo>
                        <a:pt x="0" y="10"/>
                      </a:lnTo>
                      <a:lnTo>
                        <a:pt x="15" y="0"/>
                      </a:lnTo>
                      <a:lnTo>
                        <a:pt x="1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66" name="Freeform 210"/>
                <p:cNvSpPr>
                  <a:spLocks/>
                </p:cNvSpPr>
                <p:nvPr/>
              </p:nvSpPr>
              <p:spPr bwMode="auto">
                <a:xfrm>
                  <a:off x="7892889" y="5542741"/>
                  <a:ext cx="139670" cy="168818"/>
                </a:xfrm>
                <a:custGeom>
                  <a:avLst/>
                  <a:gdLst/>
                  <a:ahLst/>
                  <a:cxnLst>
                    <a:cxn ang="0">
                      <a:pos x="13" y="0"/>
                    </a:cxn>
                    <a:cxn ang="0">
                      <a:pos x="116" y="141"/>
                    </a:cxn>
                    <a:cxn ang="0">
                      <a:pos x="196" y="254"/>
                    </a:cxn>
                    <a:cxn ang="0">
                      <a:pos x="173" y="270"/>
                    </a:cxn>
                    <a:cxn ang="0">
                      <a:pos x="96" y="156"/>
                    </a:cxn>
                    <a:cxn ang="0">
                      <a:pos x="0" y="12"/>
                    </a:cxn>
                    <a:cxn ang="0">
                      <a:pos x="13" y="0"/>
                    </a:cxn>
                    <a:cxn ang="0">
                      <a:pos x="13" y="0"/>
                    </a:cxn>
                  </a:cxnLst>
                  <a:rect l="0" t="0" r="r" b="b"/>
                  <a:pathLst>
                    <a:path w="196" h="270">
                      <a:moveTo>
                        <a:pt x="13" y="0"/>
                      </a:moveTo>
                      <a:lnTo>
                        <a:pt x="116" y="141"/>
                      </a:lnTo>
                      <a:lnTo>
                        <a:pt x="196" y="254"/>
                      </a:lnTo>
                      <a:lnTo>
                        <a:pt x="173" y="270"/>
                      </a:lnTo>
                      <a:lnTo>
                        <a:pt x="96" y="156"/>
                      </a:lnTo>
                      <a:lnTo>
                        <a:pt x="0" y="12"/>
                      </a:lnTo>
                      <a:lnTo>
                        <a:pt x="13" y="0"/>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67" name="Freeform 213"/>
                <p:cNvSpPr>
                  <a:spLocks/>
                </p:cNvSpPr>
                <p:nvPr/>
              </p:nvSpPr>
              <p:spPr bwMode="auto">
                <a:xfrm>
                  <a:off x="8078165" y="5774082"/>
                  <a:ext cx="28504" cy="113796"/>
                </a:xfrm>
                <a:custGeom>
                  <a:avLst/>
                  <a:gdLst/>
                  <a:ahLst/>
                  <a:cxnLst>
                    <a:cxn ang="0">
                      <a:pos x="10" y="7"/>
                    </a:cxn>
                    <a:cxn ang="0">
                      <a:pos x="16" y="14"/>
                    </a:cxn>
                    <a:cxn ang="0">
                      <a:pos x="20" y="23"/>
                    </a:cxn>
                    <a:cxn ang="0">
                      <a:pos x="18" y="34"/>
                    </a:cxn>
                    <a:cxn ang="0">
                      <a:pos x="13" y="39"/>
                    </a:cxn>
                    <a:cxn ang="0">
                      <a:pos x="9" y="47"/>
                    </a:cxn>
                    <a:cxn ang="0">
                      <a:pos x="5" y="57"/>
                    </a:cxn>
                    <a:cxn ang="0">
                      <a:pos x="3" y="66"/>
                    </a:cxn>
                    <a:cxn ang="0">
                      <a:pos x="1" y="74"/>
                    </a:cxn>
                    <a:cxn ang="0">
                      <a:pos x="1" y="83"/>
                    </a:cxn>
                    <a:cxn ang="0">
                      <a:pos x="8" y="96"/>
                    </a:cxn>
                    <a:cxn ang="0">
                      <a:pos x="16" y="108"/>
                    </a:cxn>
                    <a:cxn ang="0">
                      <a:pos x="21" y="123"/>
                    </a:cxn>
                    <a:cxn ang="0">
                      <a:pos x="19" y="137"/>
                    </a:cxn>
                    <a:cxn ang="0">
                      <a:pos x="14" y="151"/>
                    </a:cxn>
                    <a:cxn ang="0">
                      <a:pos x="10" y="162"/>
                    </a:cxn>
                    <a:cxn ang="0">
                      <a:pos x="11" y="171"/>
                    </a:cxn>
                    <a:cxn ang="0">
                      <a:pos x="14" y="181"/>
                    </a:cxn>
                    <a:cxn ang="0">
                      <a:pos x="34" y="177"/>
                    </a:cxn>
                    <a:cxn ang="0">
                      <a:pos x="28" y="174"/>
                    </a:cxn>
                    <a:cxn ang="0">
                      <a:pos x="26" y="166"/>
                    </a:cxn>
                    <a:cxn ang="0">
                      <a:pos x="25" y="154"/>
                    </a:cxn>
                    <a:cxn ang="0">
                      <a:pos x="29" y="145"/>
                    </a:cxn>
                    <a:cxn ang="0">
                      <a:pos x="35" y="136"/>
                    </a:cxn>
                    <a:cxn ang="0">
                      <a:pos x="39" y="127"/>
                    </a:cxn>
                    <a:cxn ang="0">
                      <a:pos x="39" y="116"/>
                    </a:cxn>
                    <a:cxn ang="0">
                      <a:pos x="34" y="103"/>
                    </a:cxn>
                    <a:cxn ang="0">
                      <a:pos x="25" y="94"/>
                    </a:cxn>
                    <a:cxn ang="0">
                      <a:pos x="17" y="84"/>
                    </a:cxn>
                    <a:cxn ang="0">
                      <a:pos x="13" y="74"/>
                    </a:cxn>
                    <a:cxn ang="0">
                      <a:pos x="17" y="62"/>
                    </a:cxn>
                    <a:cxn ang="0">
                      <a:pos x="25" y="50"/>
                    </a:cxn>
                    <a:cxn ang="0">
                      <a:pos x="35" y="37"/>
                    </a:cxn>
                    <a:cxn ang="0">
                      <a:pos x="38" y="23"/>
                    </a:cxn>
                    <a:cxn ang="0">
                      <a:pos x="35" y="12"/>
                    </a:cxn>
                    <a:cxn ang="0">
                      <a:pos x="29" y="4"/>
                    </a:cxn>
                    <a:cxn ang="0">
                      <a:pos x="25" y="0"/>
                    </a:cxn>
                    <a:cxn ang="0">
                      <a:pos x="7" y="6"/>
                    </a:cxn>
                  </a:cxnLst>
                  <a:rect l="0" t="0" r="r" b="b"/>
                  <a:pathLst>
                    <a:path w="40" h="181">
                      <a:moveTo>
                        <a:pt x="7" y="6"/>
                      </a:moveTo>
                      <a:lnTo>
                        <a:pt x="10" y="7"/>
                      </a:lnTo>
                      <a:lnTo>
                        <a:pt x="13" y="9"/>
                      </a:lnTo>
                      <a:lnTo>
                        <a:pt x="16" y="14"/>
                      </a:lnTo>
                      <a:lnTo>
                        <a:pt x="18" y="18"/>
                      </a:lnTo>
                      <a:lnTo>
                        <a:pt x="20" y="23"/>
                      </a:lnTo>
                      <a:lnTo>
                        <a:pt x="20" y="27"/>
                      </a:lnTo>
                      <a:lnTo>
                        <a:pt x="18" y="34"/>
                      </a:lnTo>
                      <a:lnTo>
                        <a:pt x="15" y="36"/>
                      </a:lnTo>
                      <a:lnTo>
                        <a:pt x="13" y="39"/>
                      </a:lnTo>
                      <a:lnTo>
                        <a:pt x="11" y="43"/>
                      </a:lnTo>
                      <a:lnTo>
                        <a:pt x="9" y="47"/>
                      </a:lnTo>
                      <a:lnTo>
                        <a:pt x="7" y="52"/>
                      </a:lnTo>
                      <a:lnTo>
                        <a:pt x="5" y="57"/>
                      </a:lnTo>
                      <a:lnTo>
                        <a:pt x="4" y="61"/>
                      </a:lnTo>
                      <a:lnTo>
                        <a:pt x="3" y="66"/>
                      </a:lnTo>
                      <a:lnTo>
                        <a:pt x="1" y="69"/>
                      </a:lnTo>
                      <a:lnTo>
                        <a:pt x="1" y="74"/>
                      </a:lnTo>
                      <a:lnTo>
                        <a:pt x="0" y="78"/>
                      </a:lnTo>
                      <a:lnTo>
                        <a:pt x="1" y="83"/>
                      </a:lnTo>
                      <a:lnTo>
                        <a:pt x="3" y="90"/>
                      </a:lnTo>
                      <a:lnTo>
                        <a:pt x="8" y="96"/>
                      </a:lnTo>
                      <a:lnTo>
                        <a:pt x="12" y="101"/>
                      </a:lnTo>
                      <a:lnTo>
                        <a:pt x="16" y="108"/>
                      </a:lnTo>
                      <a:lnTo>
                        <a:pt x="18" y="115"/>
                      </a:lnTo>
                      <a:lnTo>
                        <a:pt x="21" y="123"/>
                      </a:lnTo>
                      <a:lnTo>
                        <a:pt x="20" y="130"/>
                      </a:lnTo>
                      <a:lnTo>
                        <a:pt x="19" y="137"/>
                      </a:lnTo>
                      <a:lnTo>
                        <a:pt x="16" y="144"/>
                      </a:lnTo>
                      <a:lnTo>
                        <a:pt x="14" y="151"/>
                      </a:lnTo>
                      <a:lnTo>
                        <a:pt x="11" y="156"/>
                      </a:lnTo>
                      <a:lnTo>
                        <a:pt x="10" y="162"/>
                      </a:lnTo>
                      <a:lnTo>
                        <a:pt x="9" y="166"/>
                      </a:lnTo>
                      <a:lnTo>
                        <a:pt x="11" y="171"/>
                      </a:lnTo>
                      <a:lnTo>
                        <a:pt x="12" y="178"/>
                      </a:lnTo>
                      <a:lnTo>
                        <a:pt x="14" y="181"/>
                      </a:lnTo>
                      <a:lnTo>
                        <a:pt x="36" y="177"/>
                      </a:lnTo>
                      <a:lnTo>
                        <a:pt x="34" y="177"/>
                      </a:lnTo>
                      <a:lnTo>
                        <a:pt x="31" y="176"/>
                      </a:lnTo>
                      <a:lnTo>
                        <a:pt x="28" y="174"/>
                      </a:lnTo>
                      <a:lnTo>
                        <a:pt x="27" y="170"/>
                      </a:lnTo>
                      <a:lnTo>
                        <a:pt x="26" y="166"/>
                      </a:lnTo>
                      <a:lnTo>
                        <a:pt x="26" y="161"/>
                      </a:lnTo>
                      <a:lnTo>
                        <a:pt x="25" y="154"/>
                      </a:lnTo>
                      <a:lnTo>
                        <a:pt x="27" y="149"/>
                      </a:lnTo>
                      <a:lnTo>
                        <a:pt x="29" y="145"/>
                      </a:lnTo>
                      <a:lnTo>
                        <a:pt x="33" y="140"/>
                      </a:lnTo>
                      <a:lnTo>
                        <a:pt x="35" y="136"/>
                      </a:lnTo>
                      <a:lnTo>
                        <a:pt x="37" y="132"/>
                      </a:lnTo>
                      <a:lnTo>
                        <a:pt x="39" y="127"/>
                      </a:lnTo>
                      <a:lnTo>
                        <a:pt x="40" y="122"/>
                      </a:lnTo>
                      <a:lnTo>
                        <a:pt x="39" y="116"/>
                      </a:lnTo>
                      <a:lnTo>
                        <a:pt x="37" y="108"/>
                      </a:lnTo>
                      <a:lnTo>
                        <a:pt x="34" y="103"/>
                      </a:lnTo>
                      <a:lnTo>
                        <a:pt x="29" y="99"/>
                      </a:lnTo>
                      <a:lnTo>
                        <a:pt x="25" y="94"/>
                      </a:lnTo>
                      <a:lnTo>
                        <a:pt x="21" y="89"/>
                      </a:lnTo>
                      <a:lnTo>
                        <a:pt x="17" y="84"/>
                      </a:lnTo>
                      <a:lnTo>
                        <a:pt x="15" y="80"/>
                      </a:lnTo>
                      <a:lnTo>
                        <a:pt x="13" y="74"/>
                      </a:lnTo>
                      <a:lnTo>
                        <a:pt x="14" y="69"/>
                      </a:lnTo>
                      <a:lnTo>
                        <a:pt x="17" y="62"/>
                      </a:lnTo>
                      <a:lnTo>
                        <a:pt x="21" y="57"/>
                      </a:lnTo>
                      <a:lnTo>
                        <a:pt x="25" y="50"/>
                      </a:lnTo>
                      <a:lnTo>
                        <a:pt x="31" y="43"/>
                      </a:lnTo>
                      <a:lnTo>
                        <a:pt x="35" y="37"/>
                      </a:lnTo>
                      <a:lnTo>
                        <a:pt x="38" y="30"/>
                      </a:lnTo>
                      <a:lnTo>
                        <a:pt x="38" y="23"/>
                      </a:lnTo>
                      <a:lnTo>
                        <a:pt x="37" y="18"/>
                      </a:lnTo>
                      <a:lnTo>
                        <a:pt x="35" y="12"/>
                      </a:lnTo>
                      <a:lnTo>
                        <a:pt x="33" y="8"/>
                      </a:lnTo>
                      <a:lnTo>
                        <a:pt x="29" y="4"/>
                      </a:lnTo>
                      <a:lnTo>
                        <a:pt x="28" y="2"/>
                      </a:lnTo>
                      <a:lnTo>
                        <a:pt x="25" y="0"/>
                      </a:lnTo>
                      <a:lnTo>
                        <a:pt x="25" y="0"/>
                      </a:lnTo>
                      <a:lnTo>
                        <a:pt x="7" y="6"/>
                      </a:lnTo>
                      <a:lnTo>
                        <a:pt x="7" y="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68" name="Freeform 214"/>
                <p:cNvSpPr>
                  <a:spLocks/>
                </p:cNvSpPr>
                <p:nvPr/>
              </p:nvSpPr>
              <p:spPr bwMode="auto">
                <a:xfrm>
                  <a:off x="8119495" y="5772832"/>
                  <a:ext cx="28504" cy="112545"/>
                </a:xfrm>
                <a:custGeom>
                  <a:avLst/>
                  <a:gdLst/>
                  <a:ahLst/>
                  <a:cxnLst>
                    <a:cxn ang="0">
                      <a:pos x="10" y="7"/>
                    </a:cxn>
                    <a:cxn ang="0">
                      <a:pos x="17" y="14"/>
                    </a:cxn>
                    <a:cxn ang="0">
                      <a:pos x="21" y="23"/>
                    </a:cxn>
                    <a:cxn ang="0">
                      <a:pos x="19" y="34"/>
                    </a:cxn>
                    <a:cxn ang="0">
                      <a:pos x="14" y="39"/>
                    </a:cxn>
                    <a:cxn ang="0">
                      <a:pos x="10" y="47"/>
                    </a:cxn>
                    <a:cxn ang="0">
                      <a:pos x="4" y="56"/>
                    </a:cxn>
                    <a:cxn ang="0">
                      <a:pos x="2" y="65"/>
                    </a:cxn>
                    <a:cxn ang="0">
                      <a:pos x="0" y="73"/>
                    </a:cxn>
                    <a:cxn ang="0">
                      <a:pos x="1" y="83"/>
                    </a:cxn>
                    <a:cxn ang="0">
                      <a:pos x="9" y="96"/>
                    </a:cxn>
                    <a:cxn ang="0">
                      <a:pos x="17" y="108"/>
                    </a:cxn>
                    <a:cxn ang="0">
                      <a:pos x="21" y="123"/>
                    </a:cxn>
                    <a:cxn ang="0">
                      <a:pos x="19" y="137"/>
                    </a:cxn>
                    <a:cxn ang="0">
                      <a:pos x="15" y="151"/>
                    </a:cxn>
                    <a:cxn ang="0">
                      <a:pos x="11" y="162"/>
                    </a:cxn>
                    <a:cxn ang="0">
                      <a:pos x="12" y="171"/>
                    </a:cxn>
                    <a:cxn ang="0">
                      <a:pos x="15" y="180"/>
                    </a:cxn>
                    <a:cxn ang="0">
                      <a:pos x="34" y="176"/>
                    </a:cxn>
                    <a:cxn ang="0">
                      <a:pos x="29" y="172"/>
                    </a:cxn>
                    <a:cxn ang="0">
                      <a:pos x="27" y="166"/>
                    </a:cxn>
                    <a:cxn ang="0">
                      <a:pos x="26" y="154"/>
                    </a:cxn>
                    <a:cxn ang="0">
                      <a:pos x="29" y="145"/>
                    </a:cxn>
                    <a:cxn ang="0">
                      <a:pos x="34" y="136"/>
                    </a:cxn>
                    <a:cxn ang="0">
                      <a:pos x="39" y="126"/>
                    </a:cxn>
                    <a:cxn ang="0">
                      <a:pos x="39" y="115"/>
                    </a:cxn>
                    <a:cxn ang="0">
                      <a:pos x="33" y="103"/>
                    </a:cxn>
                    <a:cxn ang="0">
                      <a:pos x="26" y="93"/>
                    </a:cxn>
                    <a:cxn ang="0">
                      <a:pos x="17" y="84"/>
                    </a:cxn>
                    <a:cxn ang="0">
                      <a:pos x="14" y="73"/>
                    </a:cxn>
                    <a:cxn ang="0">
                      <a:pos x="18" y="62"/>
                    </a:cxn>
                    <a:cxn ang="0">
                      <a:pos x="27" y="49"/>
                    </a:cxn>
                    <a:cxn ang="0">
                      <a:pos x="35" y="36"/>
                    </a:cxn>
                    <a:cxn ang="0">
                      <a:pos x="39" y="23"/>
                    </a:cxn>
                    <a:cxn ang="0">
                      <a:pos x="35" y="11"/>
                    </a:cxn>
                    <a:cxn ang="0">
                      <a:pos x="30" y="4"/>
                    </a:cxn>
                    <a:cxn ang="0">
                      <a:pos x="27" y="0"/>
                    </a:cxn>
                    <a:cxn ang="0">
                      <a:pos x="7" y="6"/>
                    </a:cxn>
                  </a:cxnLst>
                  <a:rect l="0" t="0" r="r" b="b"/>
                  <a:pathLst>
                    <a:path w="41" h="180">
                      <a:moveTo>
                        <a:pt x="7" y="6"/>
                      </a:moveTo>
                      <a:lnTo>
                        <a:pt x="10" y="7"/>
                      </a:lnTo>
                      <a:lnTo>
                        <a:pt x="13" y="9"/>
                      </a:lnTo>
                      <a:lnTo>
                        <a:pt x="17" y="14"/>
                      </a:lnTo>
                      <a:lnTo>
                        <a:pt x="19" y="17"/>
                      </a:lnTo>
                      <a:lnTo>
                        <a:pt x="21" y="23"/>
                      </a:lnTo>
                      <a:lnTo>
                        <a:pt x="21" y="27"/>
                      </a:lnTo>
                      <a:lnTo>
                        <a:pt x="19" y="34"/>
                      </a:lnTo>
                      <a:lnTo>
                        <a:pt x="16" y="36"/>
                      </a:lnTo>
                      <a:lnTo>
                        <a:pt x="14" y="39"/>
                      </a:lnTo>
                      <a:lnTo>
                        <a:pt x="12" y="43"/>
                      </a:lnTo>
                      <a:lnTo>
                        <a:pt x="10" y="47"/>
                      </a:lnTo>
                      <a:lnTo>
                        <a:pt x="7" y="52"/>
                      </a:lnTo>
                      <a:lnTo>
                        <a:pt x="4" y="56"/>
                      </a:lnTo>
                      <a:lnTo>
                        <a:pt x="3" y="60"/>
                      </a:lnTo>
                      <a:lnTo>
                        <a:pt x="2" y="65"/>
                      </a:lnTo>
                      <a:lnTo>
                        <a:pt x="1" y="69"/>
                      </a:lnTo>
                      <a:lnTo>
                        <a:pt x="0" y="73"/>
                      </a:lnTo>
                      <a:lnTo>
                        <a:pt x="0" y="78"/>
                      </a:lnTo>
                      <a:lnTo>
                        <a:pt x="1" y="83"/>
                      </a:lnTo>
                      <a:lnTo>
                        <a:pt x="3" y="90"/>
                      </a:lnTo>
                      <a:lnTo>
                        <a:pt x="9" y="96"/>
                      </a:lnTo>
                      <a:lnTo>
                        <a:pt x="13" y="101"/>
                      </a:lnTo>
                      <a:lnTo>
                        <a:pt x="17" y="108"/>
                      </a:lnTo>
                      <a:lnTo>
                        <a:pt x="19" y="115"/>
                      </a:lnTo>
                      <a:lnTo>
                        <a:pt x="21" y="123"/>
                      </a:lnTo>
                      <a:lnTo>
                        <a:pt x="20" y="130"/>
                      </a:lnTo>
                      <a:lnTo>
                        <a:pt x="19" y="137"/>
                      </a:lnTo>
                      <a:lnTo>
                        <a:pt x="17" y="144"/>
                      </a:lnTo>
                      <a:lnTo>
                        <a:pt x="15" y="151"/>
                      </a:lnTo>
                      <a:lnTo>
                        <a:pt x="12" y="156"/>
                      </a:lnTo>
                      <a:lnTo>
                        <a:pt x="11" y="162"/>
                      </a:lnTo>
                      <a:lnTo>
                        <a:pt x="10" y="166"/>
                      </a:lnTo>
                      <a:lnTo>
                        <a:pt x="12" y="171"/>
                      </a:lnTo>
                      <a:lnTo>
                        <a:pt x="13" y="178"/>
                      </a:lnTo>
                      <a:lnTo>
                        <a:pt x="15" y="180"/>
                      </a:lnTo>
                      <a:lnTo>
                        <a:pt x="35" y="177"/>
                      </a:lnTo>
                      <a:lnTo>
                        <a:pt x="34" y="176"/>
                      </a:lnTo>
                      <a:lnTo>
                        <a:pt x="31" y="176"/>
                      </a:lnTo>
                      <a:lnTo>
                        <a:pt x="29" y="172"/>
                      </a:lnTo>
                      <a:lnTo>
                        <a:pt x="28" y="170"/>
                      </a:lnTo>
                      <a:lnTo>
                        <a:pt x="27" y="166"/>
                      </a:lnTo>
                      <a:lnTo>
                        <a:pt x="27" y="161"/>
                      </a:lnTo>
                      <a:lnTo>
                        <a:pt x="26" y="154"/>
                      </a:lnTo>
                      <a:lnTo>
                        <a:pt x="28" y="149"/>
                      </a:lnTo>
                      <a:lnTo>
                        <a:pt x="29" y="145"/>
                      </a:lnTo>
                      <a:lnTo>
                        <a:pt x="32" y="140"/>
                      </a:lnTo>
                      <a:lnTo>
                        <a:pt x="34" y="136"/>
                      </a:lnTo>
                      <a:lnTo>
                        <a:pt x="38" y="132"/>
                      </a:lnTo>
                      <a:lnTo>
                        <a:pt x="39" y="126"/>
                      </a:lnTo>
                      <a:lnTo>
                        <a:pt x="41" y="121"/>
                      </a:lnTo>
                      <a:lnTo>
                        <a:pt x="39" y="115"/>
                      </a:lnTo>
                      <a:lnTo>
                        <a:pt x="37" y="108"/>
                      </a:lnTo>
                      <a:lnTo>
                        <a:pt x="33" y="103"/>
                      </a:lnTo>
                      <a:lnTo>
                        <a:pt x="30" y="98"/>
                      </a:lnTo>
                      <a:lnTo>
                        <a:pt x="26" y="93"/>
                      </a:lnTo>
                      <a:lnTo>
                        <a:pt x="22" y="88"/>
                      </a:lnTo>
                      <a:lnTo>
                        <a:pt x="17" y="84"/>
                      </a:lnTo>
                      <a:lnTo>
                        <a:pt x="15" y="78"/>
                      </a:lnTo>
                      <a:lnTo>
                        <a:pt x="14" y="73"/>
                      </a:lnTo>
                      <a:lnTo>
                        <a:pt x="15" y="68"/>
                      </a:lnTo>
                      <a:lnTo>
                        <a:pt x="18" y="62"/>
                      </a:lnTo>
                      <a:lnTo>
                        <a:pt x="22" y="57"/>
                      </a:lnTo>
                      <a:lnTo>
                        <a:pt x="27" y="49"/>
                      </a:lnTo>
                      <a:lnTo>
                        <a:pt x="31" y="43"/>
                      </a:lnTo>
                      <a:lnTo>
                        <a:pt x="35" y="36"/>
                      </a:lnTo>
                      <a:lnTo>
                        <a:pt x="39" y="30"/>
                      </a:lnTo>
                      <a:lnTo>
                        <a:pt x="39" y="23"/>
                      </a:lnTo>
                      <a:lnTo>
                        <a:pt x="38" y="16"/>
                      </a:lnTo>
                      <a:lnTo>
                        <a:pt x="35" y="11"/>
                      </a:lnTo>
                      <a:lnTo>
                        <a:pt x="33" y="8"/>
                      </a:lnTo>
                      <a:lnTo>
                        <a:pt x="30" y="4"/>
                      </a:lnTo>
                      <a:lnTo>
                        <a:pt x="29" y="2"/>
                      </a:lnTo>
                      <a:lnTo>
                        <a:pt x="27" y="0"/>
                      </a:lnTo>
                      <a:lnTo>
                        <a:pt x="27" y="0"/>
                      </a:lnTo>
                      <a:lnTo>
                        <a:pt x="7" y="6"/>
                      </a:lnTo>
                      <a:lnTo>
                        <a:pt x="7" y="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69" name="Freeform 215"/>
                <p:cNvSpPr>
                  <a:spLocks/>
                </p:cNvSpPr>
                <p:nvPr/>
              </p:nvSpPr>
              <p:spPr bwMode="auto">
                <a:xfrm>
                  <a:off x="7550840" y="5510228"/>
                  <a:ext cx="185276" cy="56273"/>
                </a:xfrm>
                <a:custGeom>
                  <a:avLst/>
                  <a:gdLst/>
                  <a:ahLst/>
                  <a:cxnLst>
                    <a:cxn ang="0">
                      <a:pos x="3" y="40"/>
                    </a:cxn>
                    <a:cxn ang="0">
                      <a:pos x="10" y="32"/>
                    </a:cxn>
                    <a:cxn ang="0">
                      <a:pos x="24" y="26"/>
                    </a:cxn>
                    <a:cxn ang="0">
                      <a:pos x="34" y="25"/>
                    </a:cxn>
                    <a:cxn ang="0">
                      <a:pos x="41" y="29"/>
                    </a:cxn>
                    <a:cxn ang="0">
                      <a:pos x="48" y="37"/>
                    </a:cxn>
                    <a:cxn ang="0">
                      <a:pos x="58" y="46"/>
                    </a:cxn>
                    <a:cxn ang="0">
                      <a:pos x="68" y="54"/>
                    </a:cxn>
                    <a:cxn ang="0">
                      <a:pos x="80" y="61"/>
                    </a:cxn>
                    <a:cxn ang="0">
                      <a:pos x="92" y="68"/>
                    </a:cxn>
                    <a:cxn ang="0">
                      <a:pos x="104" y="72"/>
                    </a:cxn>
                    <a:cxn ang="0">
                      <a:pos x="117" y="73"/>
                    </a:cxn>
                    <a:cxn ang="0">
                      <a:pos x="127" y="71"/>
                    </a:cxn>
                    <a:cxn ang="0">
                      <a:pos x="137" y="64"/>
                    </a:cxn>
                    <a:cxn ang="0">
                      <a:pos x="148" y="59"/>
                    </a:cxn>
                    <a:cxn ang="0">
                      <a:pos x="159" y="57"/>
                    </a:cxn>
                    <a:cxn ang="0">
                      <a:pos x="170" y="57"/>
                    </a:cxn>
                    <a:cxn ang="0">
                      <a:pos x="181" y="59"/>
                    </a:cxn>
                    <a:cxn ang="0">
                      <a:pos x="191" y="63"/>
                    </a:cxn>
                    <a:cxn ang="0">
                      <a:pos x="201" y="68"/>
                    </a:cxn>
                    <a:cxn ang="0">
                      <a:pos x="211" y="74"/>
                    </a:cxn>
                    <a:cxn ang="0">
                      <a:pos x="218" y="80"/>
                    </a:cxn>
                    <a:cxn ang="0">
                      <a:pos x="225" y="84"/>
                    </a:cxn>
                    <a:cxn ang="0">
                      <a:pos x="236" y="89"/>
                    </a:cxn>
                    <a:cxn ang="0">
                      <a:pos x="249" y="89"/>
                    </a:cxn>
                    <a:cxn ang="0">
                      <a:pos x="256" y="88"/>
                    </a:cxn>
                    <a:cxn ang="0">
                      <a:pos x="259" y="57"/>
                    </a:cxn>
                    <a:cxn ang="0">
                      <a:pos x="256" y="61"/>
                    </a:cxn>
                    <a:cxn ang="0">
                      <a:pos x="248" y="64"/>
                    </a:cxn>
                    <a:cxn ang="0">
                      <a:pos x="242" y="64"/>
                    </a:cxn>
                    <a:cxn ang="0">
                      <a:pos x="233" y="64"/>
                    </a:cxn>
                    <a:cxn ang="0">
                      <a:pos x="224" y="60"/>
                    </a:cxn>
                    <a:cxn ang="0">
                      <a:pos x="217" y="57"/>
                    </a:cxn>
                    <a:cxn ang="0">
                      <a:pos x="205" y="48"/>
                    </a:cxn>
                    <a:cxn ang="0">
                      <a:pos x="196" y="39"/>
                    </a:cxn>
                    <a:cxn ang="0">
                      <a:pos x="188" y="34"/>
                    </a:cxn>
                    <a:cxn ang="0">
                      <a:pos x="181" y="32"/>
                    </a:cxn>
                    <a:cxn ang="0">
                      <a:pos x="171" y="29"/>
                    </a:cxn>
                    <a:cxn ang="0">
                      <a:pos x="162" y="31"/>
                    </a:cxn>
                    <a:cxn ang="0">
                      <a:pos x="153" y="33"/>
                    </a:cxn>
                    <a:cxn ang="0">
                      <a:pos x="144" y="38"/>
                    </a:cxn>
                    <a:cxn ang="0">
                      <a:pos x="135" y="42"/>
                    </a:cxn>
                    <a:cxn ang="0">
                      <a:pos x="127" y="46"/>
                    </a:cxn>
                    <a:cxn ang="0">
                      <a:pos x="119" y="50"/>
                    </a:cxn>
                    <a:cxn ang="0">
                      <a:pos x="111" y="53"/>
                    </a:cxn>
                    <a:cxn ang="0">
                      <a:pos x="103" y="52"/>
                    </a:cxn>
                    <a:cxn ang="0">
                      <a:pos x="96" y="50"/>
                    </a:cxn>
                    <a:cxn ang="0">
                      <a:pos x="88" y="43"/>
                    </a:cxn>
                    <a:cxn ang="0">
                      <a:pos x="80" y="34"/>
                    </a:cxn>
                    <a:cxn ang="0">
                      <a:pos x="73" y="25"/>
                    </a:cxn>
                    <a:cxn ang="0">
                      <a:pos x="65" y="17"/>
                    </a:cxn>
                    <a:cxn ang="0">
                      <a:pos x="56" y="10"/>
                    </a:cxn>
                    <a:cxn ang="0">
                      <a:pos x="47" y="4"/>
                    </a:cxn>
                    <a:cxn ang="0">
                      <a:pos x="38" y="1"/>
                    </a:cxn>
                    <a:cxn ang="0">
                      <a:pos x="29" y="0"/>
                    </a:cxn>
                    <a:cxn ang="0">
                      <a:pos x="21" y="1"/>
                    </a:cxn>
                    <a:cxn ang="0">
                      <a:pos x="13" y="3"/>
                    </a:cxn>
                    <a:cxn ang="0">
                      <a:pos x="4" y="8"/>
                    </a:cxn>
                    <a:cxn ang="0">
                      <a:pos x="0" y="11"/>
                    </a:cxn>
                    <a:cxn ang="0">
                      <a:pos x="2" y="41"/>
                    </a:cxn>
                  </a:cxnLst>
                  <a:rect l="0" t="0" r="r" b="b"/>
                  <a:pathLst>
                    <a:path w="259" h="89">
                      <a:moveTo>
                        <a:pt x="2" y="41"/>
                      </a:moveTo>
                      <a:lnTo>
                        <a:pt x="3" y="40"/>
                      </a:lnTo>
                      <a:lnTo>
                        <a:pt x="6" y="37"/>
                      </a:lnTo>
                      <a:lnTo>
                        <a:pt x="10" y="32"/>
                      </a:lnTo>
                      <a:lnTo>
                        <a:pt x="16" y="29"/>
                      </a:lnTo>
                      <a:lnTo>
                        <a:pt x="24" y="26"/>
                      </a:lnTo>
                      <a:lnTo>
                        <a:pt x="31" y="25"/>
                      </a:lnTo>
                      <a:lnTo>
                        <a:pt x="34" y="25"/>
                      </a:lnTo>
                      <a:lnTo>
                        <a:pt x="38" y="27"/>
                      </a:lnTo>
                      <a:lnTo>
                        <a:pt x="41" y="29"/>
                      </a:lnTo>
                      <a:lnTo>
                        <a:pt x="45" y="33"/>
                      </a:lnTo>
                      <a:lnTo>
                        <a:pt x="48" y="37"/>
                      </a:lnTo>
                      <a:lnTo>
                        <a:pt x="53" y="42"/>
                      </a:lnTo>
                      <a:lnTo>
                        <a:pt x="58" y="46"/>
                      </a:lnTo>
                      <a:lnTo>
                        <a:pt x="63" y="50"/>
                      </a:lnTo>
                      <a:lnTo>
                        <a:pt x="68" y="54"/>
                      </a:lnTo>
                      <a:lnTo>
                        <a:pt x="74" y="58"/>
                      </a:lnTo>
                      <a:lnTo>
                        <a:pt x="80" y="61"/>
                      </a:lnTo>
                      <a:lnTo>
                        <a:pt x="87" y="65"/>
                      </a:lnTo>
                      <a:lnTo>
                        <a:pt x="92" y="68"/>
                      </a:lnTo>
                      <a:lnTo>
                        <a:pt x="98" y="71"/>
                      </a:lnTo>
                      <a:lnTo>
                        <a:pt x="104" y="72"/>
                      </a:lnTo>
                      <a:lnTo>
                        <a:pt x="110" y="74"/>
                      </a:lnTo>
                      <a:lnTo>
                        <a:pt x="117" y="73"/>
                      </a:lnTo>
                      <a:lnTo>
                        <a:pt x="122" y="73"/>
                      </a:lnTo>
                      <a:lnTo>
                        <a:pt x="127" y="71"/>
                      </a:lnTo>
                      <a:lnTo>
                        <a:pt x="133" y="69"/>
                      </a:lnTo>
                      <a:lnTo>
                        <a:pt x="137" y="64"/>
                      </a:lnTo>
                      <a:lnTo>
                        <a:pt x="142" y="61"/>
                      </a:lnTo>
                      <a:lnTo>
                        <a:pt x="148" y="59"/>
                      </a:lnTo>
                      <a:lnTo>
                        <a:pt x="154" y="59"/>
                      </a:lnTo>
                      <a:lnTo>
                        <a:pt x="159" y="57"/>
                      </a:lnTo>
                      <a:lnTo>
                        <a:pt x="164" y="57"/>
                      </a:lnTo>
                      <a:lnTo>
                        <a:pt x="170" y="57"/>
                      </a:lnTo>
                      <a:lnTo>
                        <a:pt x="177" y="59"/>
                      </a:lnTo>
                      <a:lnTo>
                        <a:pt x="181" y="59"/>
                      </a:lnTo>
                      <a:lnTo>
                        <a:pt x="186" y="61"/>
                      </a:lnTo>
                      <a:lnTo>
                        <a:pt x="191" y="63"/>
                      </a:lnTo>
                      <a:lnTo>
                        <a:pt x="197" y="65"/>
                      </a:lnTo>
                      <a:lnTo>
                        <a:pt x="201" y="68"/>
                      </a:lnTo>
                      <a:lnTo>
                        <a:pt x="206" y="71"/>
                      </a:lnTo>
                      <a:lnTo>
                        <a:pt x="211" y="74"/>
                      </a:lnTo>
                      <a:lnTo>
                        <a:pt x="216" y="78"/>
                      </a:lnTo>
                      <a:lnTo>
                        <a:pt x="218" y="80"/>
                      </a:lnTo>
                      <a:lnTo>
                        <a:pt x="222" y="83"/>
                      </a:lnTo>
                      <a:lnTo>
                        <a:pt x="225" y="84"/>
                      </a:lnTo>
                      <a:lnTo>
                        <a:pt x="230" y="87"/>
                      </a:lnTo>
                      <a:lnTo>
                        <a:pt x="236" y="89"/>
                      </a:lnTo>
                      <a:lnTo>
                        <a:pt x="244" y="89"/>
                      </a:lnTo>
                      <a:lnTo>
                        <a:pt x="249" y="89"/>
                      </a:lnTo>
                      <a:lnTo>
                        <a:pt x="253" y="89"/>
                      </a:lnTo>
                      <a:lnTo>
                        <a:pt x="256" y="88"/>
                      </a:lnTo>
                      <a:lnTo>
                        <a:pt x="257" y="88"/>
                      </a:lnTo>
                      <a:lnTo>
                        <a:pt x="259" y="57"/>
                      </a:lnTo>
                      <a:lnTo>
                        <a:pt x="258" y="58"/>
                      </a:lnTo>
                      <a:lnTo>
                        <a:pt x="256" y="61"/>
                      </a:lnTo>
                      <a:lnTo>
                        <a:pt x="252" y="63"/>
                      </a:lnTo>
                      <a:lnTo>
                        <a:pt x="248" y="64"/>
                      </a:lnTo>
                      <a:lnTo>
                        <a:pt x="245" y="64"/>
                      </a:lnTo>
                      <a:lnTo>
                        <a:pt x="242" y="64"/>
                      </a:lnTo>
                      <a:lnTo>
                        <a:pt x="237" y="64"/>
                      </a:lnTo>
                      <a:lnTo>
                        <a:pt x="233" y="64"/>
                      </a:lnTo>
                      <a:lnTo>
                        <a:pt x="228" y="61"/>
                      </a:lnTo>
                      <a:lnTo>
                        <a:pt x="224" y="60"/>
                      </a:lnTo>
                      <a:lnTo>
                        <a:pt x="220" y="58"/>
                      </a:lnTo>
                      <a:lnTo>
                        <a:pt x="217" y="57"/>
                      </a:lnTo>
                      <a:lnTo>
                        <a:pt x="211" y="52"/>
                      </a:lnTo>
                      <a:lnTo>
                        <a:pt x="205" y="48"/>
                      </a:lnTo>
                      <a:lnTo>
                        <a:pt x="200" y="43"/>
                      </a:lnTo>
                      <a:lnTo>
                        <a:pt x="196" y="39"/>
                      </a:lnTo>
                      <a:lnTo>
                        <a:pt x="192" y="37"/>
                      </a:lnTo>
                      <a:lnTo>
                        <a:pt x="188" y="34"/>
                      </a:lnTo>
                      <a:lnTo>
                        <a:pt x="185" y="32"/>
                      </a:lnTo>
                      <a:lnTo>
                        <a:pt x="181" y="32"/>
                      </a:lnTo>
                      <a:lnTo>
                        <a:pt x="177" y="29"/>
                      </a:lnTo>
                      <a:lnTo>
                        <a:pt x="171" y="29"/>
                      </a:lnTo>
                      <a:lnTo>
                        <a:pt x="166" y="29"/>
                      </a:lnTo>
                      <a:lnTo>
                        <a:pt x="162" y="31"/>
                      </a:lnTo>
                      <a:lnTo>
                        <a:pt x="157" y="31"/>
                      </a:lnTo>
                      <a:lnTo>
                        <a:pt x="153" y="33"/>
                      </a:lnTo>
                      <a:lnTo>
                        <a:pt x="149" y="35"/>
                      </a:lnTo>
                      <a:lnTo>
                        <a:pt x="144" y="38"/>
                      </a:lnTo>
                      <a:lnTo>
                        <a:pt x="139" y="40"/>
                      </a:lnTo>
                      <a:lnTo>
                        <a:pt x="135" y="42"/>
                      </a:lnTo>
                      <a:lnTo>
                        <a:pt x="131" y="44"/>
                      </a:lnTo>
                      <a:lnTo>
                        <a:pt x="127" y="46"/>
                      </a:lnTo>
                      <a:lnTo>
                        <a:pt x="122" y="47"/>
                      </a:lnTo>
                      <a:lnTo>
                        <a:pt x="119" y="50"/>
                      </a:lnTo>
                      <a:lnTo>
                        <a:pt x="115" y="51"/>
                      </a:lnTo>
                      <a:lnTo>
                        <a:pt x="111" y="53"/>
                      </a:lnTo>
                      <a:lnTo>
                        <a:pt x="107" y="53"/>
                      </a:lnTo>
                      <a:lnTo>
                        <a:pt x="103" y="52"/>
                      </a:lnTo>
                      <a:lnTo>
                        <a:pt x="100" y="51"/>
                      </a:lnTo>
                      <a:lnTo>
                        <a:pt x="96" y="50"/>
                      </a:lnTo>
                      <a:lnTo>
                        <a:pt x="92" y="46"/>
                      </a:lnTo>
                      <a:lnTo>
                        <a:pt x="88" y="43"/>
                      </a:lnTo>
                      <a:lnTo>
                        <a:pt x="85" y="39"/>
                      </a:lnTo>
                      <a:lnTo>
                        <a:pt x="80" y="34"/>
                      </a:lnTo>
                      <a:lnTo>
                        <a:pt x="76" y="29"/>
                      </a:lnTo>
                      <a:lnTo>
                        <a:pt x="73" y="25"/>
                      </a:lnTo>
                      <a:lnTo>
                        <a:pt x="68" y="21"/>
                      </a:lnTo>
                      <a:lnTo>
                        <a:pt x="65" y="17"/>
                      </a:lnTo>
                      <a:lnTo>
                        <a:pt x="60" y="13"/>
                      </a:lnTo>
                      <a:lnTo>
                        <a:pt x="56" y="10"/>
                      </a:lnTo>
                      <a:lnTo>
                        <a:pt x="52" y="6"/>
                      </a:lnTo>
                      <a:lnTo>
                        <a:pt x="47" y="4"/>
                      </a:lnTo>
                      <a:lnTo>
                        <a:pt x="42" y="2"/>
                      </a:lnTo>
                      <a:lnTo>
                        <a:pt x="38" y="1"/>
                      </a:lnTo>
                      <a:lnTo>
                        <a:pt x="33" y="0"/>
                      </a:lnTo>
                      <a:lnTo>
                        <a:pt x="29" y="0"/>
                      </a:lnTo>
                      <a:lnTo>
                        <a:pt x="25" y="0"/>
                      </a:lnTo>
                      <a:lnTo>
                        <a:pt x="21" y="1"/>
                      </a:lnTo>
                      <a:lnTo>
                        <a:pt x="16" y="2"/>
                      </a:lnTo>
                      <a:lnTo>
                        <a:pt x="13" y="3"/>
                      </a:lnTo>
                      <a:lnTo>
                        <a:pt x="7" y="6"/>
                      </a:lnTo>
                      <a:lnTo>
                        <a:pt x="4" y="8"/>
                      </a:lnTo>
                      <a:lnTo>
                        <a:pt x="1" y="10"/>
                      </a:lnTo>
                      <a:lnTo>
                        <a:pt x="0" y="11"/>
                      </a:lnTo>
                      <a:lnTo>
                        <a:pt x="2" y="41"/>
                      </a:lnTo>
                      <a:lnTo>
                        <a:pt x="2" y="4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70" name="Freeform 216"/>
                <p:cNvSpPr>
                  <a:spLocks/>
                </p:cNvSpPr>
                <p:nvPr/>
              </p:nvSpPr>
              <p:spPr bwMode="auto">
                <a:xfrm>
                  <a:off x="7562242" y="5460208"/>
                  <a:ext cx="183851" cy="55022"/>
                </a:xfrm>
                <a:custGeom>
                  <a:avLst/>
                  <a:gdLst/>
                  <a:ahLst/>
                  <a:cxnLst>
                    <a:cxn ang="0">
                      <a:pos x="3" y="38"/>
                    </a:cxn>
                    <a:cxn ang="0">
                      <a:pos x="11" y="32"/>
                    </a:cxn>
                    <a:cxn ang="0">
                      <a:pos x="24" y="26"/>
                    </a:cxn>
                    <a:cxn ang="0">
                      <a:pos x="35" y="25"/>
                    </a:cxn>
                    <a:cxn ang="0">
                      <a:pos x="43" y="29"/>
                    </a:cxn>
                    <a:cxn ang="0">
                      <a:pos x="50" y="37"/>
                    </a:cxn>
                    <a:cxn ang="0">
                      <a:pos x="59" y="45"/>
                    </a:cxn>
                    <a:cxn ang="0">
                      <a:pos x="70" y="52"/>
                    </a:cxn>
                    <a:cxn ang="0">
                      <a:pos x="81" y="61"/>
                    </a:cxn>
                    <a:cxn ang="0">
                      <a:pos x="93" y="68"/>
                    </a:cxn>
                    <a:cxn ang="0">
                      <a:pos x="105" y="71"/>
                    </a:cxn>
                    <a:cxn ang="0">
                      <a:pos x="117" y="72"/>
                    </a:cxn>
                    <a:cxn ang="0">
                      <a:pos x="128" y="70"/>
                    </a:cxn>
                    <a:cxn ang="0">
                      <a:pos x="139" y="64"/>
                    </a:cxn>
                    <a:cxn ang="0">
                      <a:pos x="148" y="60"/>
                    </a:cxn>
                    <a:cxn ang="0">
                      <a:pos x="159" y="58"/>
                    </a:cxn>
                    <a:cxn ang="0">
                      <a:pos x="171" y="58"/>
                    </a:cxn>
                    <a:cxn ang="0">
                      <a:pos x="182" y="59"/>
                    </a:cxn>
                    <a:cxn ang="0">
                      <a:pos x="193" y="63"/>
                    </a:cxn>
                    <a:cxn ang="0">
                      <a:pos x="202" y="68"/>
                    </a:cxn>
                    <a:cxn ang="0">
                      <a:pos x="211" y="73"/>
                    </a:cxn>
                    <a:cxn ang="0">
                      <a:pos x="219" y="80"/>
                    </a:cxn>
                    <a:cxn ang="0">
                      <a:pos x="227" y="84"/>
                    </a:cxn>
                    <a:cxn ang="0">
                      <a:pos x="237" y="88"/>
                    </a:cxn>
                    <a:cxn ang="0">
                      <a:pos x="249" y="88"/>
                    </a:cxn>
                    <a:cxn ang="0">
                      <a:pos x="258" y="88"/>
                    </a:cxn>
                    <a:cxn ang="0">
                      <a:pos x="260" y="57"/>
                    </a:cxn>
                    <a:cxn ang="0">
                      <a:pos x="258" y="62"/>
                    </a:cxn>
                    <a:cxn ang="0">
                      <a:pos x="249" y="64"/>
                    </a:cxn>
                    <a:cxn ang="0">
                      <a:pos x="242" y="63"/>
                    </a:cxn>
                    <a:cxn ang="0">
                      <a:pos x="235" y="63"/>
                    </a:cxn>
                    <a:cxn ang="0">
                      <a:pos x="226" y="60"/>
                    </a:cxn>
                    <a:cxn ang="0">
                      <a:pos x="217" y="57"/>
                    </a:cxn>
                    <a:cxn ang="0">
                      <a:pos x="207" y="48"/>
                    </a:cxn>
                    <a:cxn ang="0">
                      <a:pos x="196" y="38"/>
                    </a:cxn>
                    <a:cxn ang="0">
                      <a:pos x="189" y="34"/>
                    </a:cxn>
                    <a:cxn ang="0">
                      <a:pos x="181" y="32"/>
                    </a:cxn>
                    <a:cxn ang="0">
                      <a:pos x="172" y="30"/>
                    </a:cxn>
                    <a:cxn ang="0">
                      <a:pos x="163" y="31"/>
                    </a:cxn>
                    <a:cxn ang="0">
                      <a:pos x="153" y="33"/>
                    </a:cxn>
                    <a:cxn ang="0">
                      <a:pos x="144" y="38"/>
                    </a:cxn>
                    <a:cxn ang="0">
                      <a:pos x="136" y="41"/>
                    </a:cxn>
                    <a:cxn ang="0">
                      <a:pos x="126" y="45"/>
                    </a:cxn>
                    <a:cxn ang="0">
                      <a:pos x="119" y="48"/>
                    </a:cxn>
                    <a:cxn ang="0">
                      <a:pos x="112" y="52"/>
                    </a:cxn>
                    <a:cxn ang="0">
                      <a:pos x="104" y="51"/>
                    </a:cxn>
                    <a:cxn ang="0">
                      <a:pos x="96" y="48"/>
                    </a:cxn>
                    <a:cxn ang="0">
                      <a:pos x="89" y="42"/>
                    </a:cxn>
                    <a:cxn ang="0">
                      <a:pos x="82" y="34"/>
                    </a:cxn>
                    <a:cxn ang="0">
                      <a:pos x="73" y="25"/>
                    </a:cxn>
                    <a:cxn ang="0">
                      <a:pos x="65" y="16"/>
                    </a:cxn>
                    <a:cxn ang="0">
                      <a:pos x="56" y="8"/>
                    </a:cxn>
                    <a:cxn ang="0">
                      <a:pos x="48" y="4"/>
                    </a:cxn>
                    <a:cxn ang="0">
                      <a:pos x="38" y="1"/>
                    </a:cxn>
                    <a:cxn ang="0">
                      <a:pos x="29" y="0"/>
                    </a:cxn>
                    <a:cxn ang="0">
                      <a:pos x="15" y="3"/>
                    </a:cxn>
                    <a:cxn ang="0">
                      <a:pos x="4" y="8"/>
                    </a:cxn>
                    <a:cxn ang="0">
                      <a:pos x="0" y="11"/>
                    </a:cxn>
                    <a:cxn ang="0">
                      <a:pos x="3" y="40"/>
                    </a:cxn>
                  </a:cxnLst>
                  <a:rect l="0" t="0" r="r" b="b"/>
                  <a:pathLst>
                    <a:path w="260" h="89">
                      <a:moveTo>
                        <a:pt x="3" y="40"/>
                      </a:moveTo>
                      <a:lnTo>
                        <a:pt x="3" y="38"/>
                      </a:lnTo>
                      <a:lnTo>
                        <a:pt x="7" y="36"/>
                      </a:lnTo>
                      <a:lnTo>
                        <a:pt x="11" y="32"/>
                      </a:lnTo>
                      <a:lnTo>
                        <a:pt x="18" y="29"/>
                      </a:lnTo>
                      <a:lnTo>
                        <a:pt x="24" y="26"/>
                      </a:lnTo>
                      <a:lnTo>
                        <a:pt x="31" y="25"/>
                      </a:lnTo>
                      <a:lnTo>
                        <a:pt x="35" y="25"/>
                      </a:lnTo>
                      <a:lnTo>
                        <a:pt x="39" y="27"/>
                      </a:lnTo>
                      <a:lnTo>
                        <a:pt x="43" y="29"/>
                      </a:lnTo>
                      <a:lnTo>
                        <a:pt x="47" y="33"/>
                      </a:lnTo>
                      <a:lnTo>
                        <a:pt x="50" y="37"/>
                      </a:lnTo>
                      <a:lnTo>
                        <a:pt x="54" y="41"/>
                      </a:lnTo>
                      <a:lnTo>
                        <a:pt x="59" y="45"/>
                      </a:lnTo>
                      <a:lnTo>
                        <a:pt x="64" y="49"/>
                      </a:lnTo>
                      <a:lnTo>
                        <a:pt x="70" y="52"/>
                      </a:lnTo>
                      <a:lnTo>
                        <a:pt x="75" y="58"/>
                      </a:lnTo>
                      <a:lnTo>
                        <a:pt x="81" y="61"/>
                      </a:lnTo>
                      <a:lnTo>
                        <a:pt x="87" y="65"/>
                      </a:lnTo>
                      <a:lnTo>
                        <a:pt x="93" y="68"/>
                      </a:lnTo>
                      <a:lnTo>
                        <a:pt x="100" y="70"/>
                      </a:lnTo>
                      <a:lnTo>
                        <a:pt x="105" y="71"/>
                      </a:lnTo>
                      <a:lnTo>
                        <a:pt x="112" y="73"/>
                      </a:lnTo>
                      <a:lnTo>
                        <a:pt x="117" y="72"/>
                      </a:lnTo>
                      <a:lnTo>
                        <a:pt x="123" y="72"/>
                      </a:lnTo>
                      <a:lnTo>
                        <a:pt x="128" y="70"/>
                      </a:lnTo>
                      <a:lnTo>
                        <a:pt x="134" y="68"/>
                      </a:lnTo>
                      <a:lnTo>
                        <a:pt x="139" y="64"/>
                      </a:lnTo>
                      <a:lnTo>
                        <a:pt x="144" y="62"/>
                      </a:lnTo>
                      <a:lnTo>
                        <a:pt x="148" y="60"/>
                      </a:lnTo>
                      <a:lnTo>
                        <a:pt x="154" y="59"/>
                      </a:lnTo>
                      <a:lnTo>
                        <a:pt x="159" y="58"/>
                      </a:lnTo>
                      <a:lnTo>
                        <a:pt x="166" y="58"/>
                      </a:lnTo>
                      <a:lnTo>
                        <a:pt x="171" y="58"/>
                      </a:lnTo>
                      <a:lnTo>
                        <a:pt x="177" y="59"/>
                      </a:lnTo>
                      <a:lnTo>
                        <a:pt x="182" y="59"/>
                      </a:lnTo>
                      <a:lnTo>
                        <a:pt x="187" y="61"/>
                      </a:lnTo>
                      <a:lnTo>
                        <a:pt x="193" y="63"/>
                      </a:lnTo>
                      <a:lnTo>
                        <a:pt x="198" y="65"/>
                      </a:lnTo>
                      <a:lnTo>
                        <a:pt x="202" y="68"/>
                      </a:lnTo>
                      <a:lnTo>
                        <a:pt x="207" y="70"/>
                      </a:lnTo>
                      <a:lnTo>
                        <a:pt x="211" y="73"/>
                      </a:lnTo>
                      <a:lnTo>
                        <a:pt x="215" y="77"/>
                      </a:lnTo>
                      <a:lnTo>
                        <a:pt x="219" y="80"/>
                      </a:lnTo>
                      <a:lnTo>
                        <a:pt x="222" y="82"/>
                      </a:lnTo>
                      <a:lnTo>
                        <a:pt x="227" y="84"/>
                      </a:lnTo>
                      <a:lnTo>
                        <a:pt x="230" y="87"/>
                      </a:lnTo>
                      <a:lnTo>
                        <a:pt x="237" y="88"/>
                      </a:lnTo>
                      <a:lnTo>
                        <a:pt x="244" y="89"/>
                      </a:lnTo>
                      <a:lnTo>
                        <a:pt x="249" y="88"/>
                      </a:lnTo>
                      <a:lnTo>
                        <a:pt x="254" y="88"/>
                      </a:lnTo>
                      <a:lnTo>
                        <a:pt x="258" y="88"/>
                      </a:lnTo>
                      <a:lnTo>
                        <a:pt x="259" y="88"/>
                      </a:lnTo>
                      <a:lnTo>
                        <a:pt x="260" y="57"/>
                      </a:lnTo>
                      <a:lnTo>
                        <a:pt x="260" y="58"/>
                      </a:lnTo>
                      <a:lnTo>
                        <a:pt x="258" y="62"/>
                      </a:lnTo>
                      <a:lnTo>
                        <a:pt x="253" y="63"/>
                      </a:lnTo>
                      <a:lnTo>
                        <a:pt x="249" y="64"/>
                      </a:lnTo>
                      <a:lnTo>
                        <a:pt x="245" y="63"/>
                      </a:lnTo>
                      <a:lnTo>
                        <a:pt x="242" y="63"/>
                      </a:lnTo>
                      <a:lnTo>
                        <a:pt x="238" y="63"/>
                      </a:lnTo>
                      <a:lnTo>
                        <a:pt x="235" y="63"/>
                      </a:lnTo>
                      <a:lnTo>
                        <a:pt x="229" y="62"/>
                      </a:lnTo>
                      <a:lnTo>
                        <a:pt x="226" y="60"/>
                      </a:lnTo>
                      <a:lnTo>
                        <a:pt x="220" y="58"/>
                      </a:lnTo>
                      <a:lnTo>
                        <a:pt x="217" y="57"/>
                      </a:lnTo>
                      <a:lnTo>
                        <a:pt x="211" y="52"/>
                      </a:lnTo>
                      <a:lnTo>
                        <a:pt x="207" y="48"/>
                      </a:lnTo>
                      <a:lnTo>
                        <a:pt x="201" y="43"/>
                      </a:lnTo>
                      <a:lnTo>
                        <a:pt x="196" y="38"/>
                      </a:lnTo>
                      <a:lnTo>
                        <a:pt x="193" y="36"/>
                      </a:lnTo>
                      <a:lnTo>
                        <a:pt x="189" y="34"/>
                      </a:lnTo>
                      <a:lnTo>
                        <a:pt x="185" y="33"/>
                      </a:lnTo>
                      <a:lnTo>
                        <a:pt x="181" y="32"/>
                      </a:lnTo>
                      <a:lnTo>
                        <a:pt x="176" y="30"/>
                      </a:lnTo>
                      <a:lnTo>
                        <a:pt x="172" y="30"/>
                      </a:lnTo>
                      <a:lnTo>
                        <a:pt x="167" y="30"/>
                      </a:lnTo>
                      <a:lnTo>
                        <a:pt x="163" y="31"/>
                      </a:lnTo>
                      <a:lnTo>
                        <a:pt x="157" y="31"/>
                      </a:lnTo>
                      <a:lnTo>
                        <a:pt x="153" y="33"/>
                      </a:lnTo>
                      <a:lnTo>
                        <a:pt x="148" y="36"/>
                      </a:lnTo>
                      <a:lnTo>
                        <a:pt x="144" y="38"/>
                      </a:lnTo>
                      <a:lnTo>
                        <a:pt x="140" y="39"/>
                      </a:lnTo>
                      <a:lnTo>
                        <a:pt x="136" y="41"/>
                      </a:lnTo>
                      <a:lnTo>
                        <a:pt x="132" y="43"/>
                      </a:lnTo>
                      <a:lnTo>
                        <a:pt x="126" y="45"/>
                      </a:lnTo>
                      <a:lnTo>
                        <a:pt x="122" y="47"/>
                      </a:lnTo>
                      <a:lnTo>
                        <a:pt x="119" y="48"/>
                      </a:lnTo>
                      <a:lnTo>
                        <a:pt x="115" y="50"/>
                      </a:lnTo>
                      <a:lnTo>
                        <a:pt x="112" y="52"/>
                      </a:lnTo>
                      <a:lnTo>
                        <a:pt x="107" y="52"/>
                      </a:lnTo>
                      <a:lnTo>
                        <a:pt x="104" y="51"/>
                      </a:lnTo>
                      <a:lnTo>
                        <a:pt x="100" y="50"/>
                      </a:lnTo>
                      <a:lnTo>
                        <a:pt x="96" y="48"/>
                      </a:lnTo>
                      <a:lnTo>
                        <a:pt x="92" y="45"/>
                      </a:lnTo>
                      <a:lnTo>
                        <a:pt x="89" y="42"/>
                      </a:lnTo>
                      <a:lnTo>
                        <a:pt x="85" y="38"/>
                      </a:lnTo>
                      <a:lnTo>
                        <a:pt x="82" y="34"/>
                      </a:lnTo>
                      <a:lnTo>
                        <a:pt x="77" y="29"/>
                      </a:lnTo>
                      <a:lnTo>
                        <a:pt x="73" y="25"/>
                      </a:lnTo>
                      <a:lnTo>
                        <a:pt x="69" y="20"/>
                      </a:lnTo>
                      <a:lnTo>
                        <a:pt x="65" y="16"/>
                      </a:lnTo>
                      <a:lnTo>
                        <a:pt x="60" y="12"/>
                      </a:lnTo>
                      <a:lnTo>
                        <a:pt x="56" y="8"/>
                      </a:lnTo>
                      <a:lnTo>
                        <a:pt x="52" y="6"/>
                      </a:lnTo>
                      <a:lnTo>
                        <a:pt x="48" y="4"/>
                      </a:lnTo>
                      <a:lnTo>
                        <a:pt x="43" y="2"/>
                      </a:lnTo>
                      <a:lnTo>
                        <a:pt x="38" y="1"/>
                      </a:lnTo>
                      <a:lnTo>
                        <a:pt x="33" y="0"/>
                      </a:lnTo>
                      <a:lnTo>
                        <a:pt x="29" y="0"/>
                      </a:lnTo>
                      <a:lnTo>
                        <a:pt x="21" y="1"/>
                      </a:lnTo>
                      <a:lnTo>
                        <a:pt x="15" y="3"/>
                      </a:lnTo>
                      <a:lnTo>
                        <a:pt x="9" y="5"/>
                      </a:lnTo>
                      <a:lnTo>
                        <a:pt x="4" y="8"/>
                      </a:lnTo>
                      <a:lnTo>
                        <a:pt x="1" y="9"/>
                      </a:lnTo>
                      <a:lnTo>
                        <a:pt x="0" y="11"/>
                      </a:lnTo>
                      <a:lnTo>
                        <a:pt x="3" y="40"/>
                      </a:lnTo>
                      <a:lnTo>
                        <a:pt x="3" y="4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71" name="Freeform 217"/>
                <p:cNvSpPr>
                  <a:spLocks/>
                </p:cNvSpPr>
                <p:nvPr/>
              </p:nvSpPr>
              <p:spPr bwMode="auto">
                <a:xfrm>
                  <a:off x="7807377" y="5327655"/>
                  <a:ext cx="116866" cy="156313"/>
                </a:xfrm>
                <a:custGeom>
                  <a:avLst/>
                  <a:gdLst/>
                  <a:ahLst/>
                  <a:cxnLst>
                    <a:cxn ang="0">
                      <a:pos x="164" y="0"/>
                    </a:cxn>
                    <a:cxn ang="0">
                      <a:pos x="142" y="215"/>
                    </a:cxn>
                    <a:cxn ang="0">
                      <a:pos x="137" y="240"/>
                    </a:cxn>
                    <a:cxn ang="0">
                      <a:pos x="21" y="249"/>
                    </a:cxn>
                    <a:cxn ang="0">
                      <a:pos x="0" y="230"/>
                    </a:cxn>
                    <a:cxn ang="0">
                      <a:pos x="110" y="220"/>
                    </a:cxn>
                    <a:cxn ang="0">
                      <a:pos x="141" y="78"/>
                    </a:cxn>
                    <a:cxn ang="0">
                      <a:pos x="147" y="5"/>
                    </a:cxn>
                    <a:cxn ang="0">
                      <a:pos x="164" y="0"/>
                    </a:cxn>
                    <a:cxn ang="0">
                      <a:pos x="164" y="0"/>
                    </a:cxn>
                  </a:cxnLst>
                  <a:rect l="0" t="0" r="r" b="b"/>
                  <a:pathLst>
                    <a:path w="164" h="249">
                      <a:moveTo>
                        <a:pt x="164" y="0"/>
                      </a:moveTo>
                      <a:lnTo>
                        <a:pt x="142" y="215"/>
                      </a:lnTo>
                      <a:lnTo>
                        <a:pt x="137" y="240"/>
                      </a:lnTo>
                      <a:lnTo>
                        <a:pt x="21" y="249"/>
                      </a:lnTo>
                      <a:lnTo>
                        <a:pt x="0" y="230"/>
                      </a:lnTo>
                      <a:lnTo>
                        <a:pt x="110" y="220"/>
                      </a:lnTo>
                      <a:lnTo>
                        <a:pt x="141" y="78"/>
                      </a:lnTo>
                      <a:lnTo>
                        <a:pt x="147" y="5"/>
                      </a:lnTo>
                      <a:lnTo>
                        <a:pt x="164" y="0"/>
                      </a:lnTo>
                      <a:lnTo>
                        <a:pt x="16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72" name="Freeform 218"/>
                <p:cNvSpPr>
                  <a:spLocks/>
                </p:cNvSpPr>
                <p:nvPr/>
              </p:nvSpPr>
              <p:spPr bwMode="auto">
                <a:xfrm>
                  <a:off x="8147999" y="5556496"/>
                  <a:ext cx="255111" cy="161315"/>
                </a:xfrm>
                <a:custGeom>
                  <a:avLst/>
                  <a:gdLst/>
                  <a:ahLst/>
                  <a:cxnLst>
                    <a:cxn ang="0">
                      <a:pos x="338" y="0"/>
                    </a:cxn>
                    <a:cxn ang="0">
                      <a:pos x="234" y="119"/>
                    </a:cxn>
                    <a:cxn ang="0">
                      <a:pos x="124" y="223"/>
                    </a:cxn>
                    <a:cxn ang="0">
                      <a:pos x="27" y="189"/>
                    </a:cxn>
                    <a:cxn ang="0">
                      <a:pos x="0" y="205"/>
                    </a:cxn>
                    <a:cxn ang="0">
                      <a:pos x="0" y="205"/>
                    </a:cxn>
                    <a:cxn ang="0">
                      <a:pos x="2" y="205"/>
                    </a:cxn>
                    <a:cxn ang="0">
                      <a:pos x="6" y="207"/>
                    </a:cxn>
                    <a:cxn ang="0">
                      <a:pos x="12" y="211"/>
                    </a:cxn>
                    <a:cxn ang="0">
                      <a:pos x="17" y="213"/>
                    </a:cxn>
                    <a:cxn ang="0">
                      <a:pos x="25" y="216"/>
                    </a:cxn>
                    <a:cxn ang="0">
                      <a:pos x="29" y="217"/>
                    </a:cxn>
                    <a:cxn ang="0">
                      <a:pos x="33" y="218"/>
                    </a:cxn>
                    <a:cxn ang="0">
                      <a:pos x="37" y="220"/>
                    </a:cxn>
                    <a:cxn ang="0">
                      <a:pos x="41" y="222"/>
                    </a:cxn>
                    <a:cxn ang="0">
                      <a:pos x="45" y="223"/>
                    </a:cxn>
                    <a:cxn ang="0">
                      <a:pos x="49" y="225"/>
                    </a:cxn>
                    <a:cxn ang="0">
                      <a:pos x="53" y="226"/>
                    </a:cxn>
                    <a:cxn ang="0">
                      <a:pos x="58" y="228"/>
                    </a:cxn>
                    <a:cxn ang="0">
                      <a:pos x="65" y="230"/>
                    </a:cxn>
                    <a:cxn ang="0">
                      <a:pos x="73" y="234"/>
                    </a:cxn>
                    <a:cxn ang="0">
                      <a:pos x="78" y="236"/>
                    </a:cxn>
                    <a:cxn ang="0">
                      <a:pos x="84" y="239"/>
                    </a:cxn>
                    <a:cxn ang="0">
                      <a:pos x="89" y="240"/>
                    </a:cxn>
                    <a:cxn ang="0">
                      <a:pos x="92" y="243"/>
                    </a:cxn>
                    <a:cxn ang="0">
                      <a:pos x="96" y="245"/>
                    </a:cxn>
                    <a:cxn ang="0">
                      <a:pos x="102" y="247"/>
                    </a:cxn>
                    <a:cxn ang="0">
                      <a:pos x="108" y="250"/>
                    </a:cxn>
                    <a:cxn ang="0">
                      <a:pos x="116" y="253"/>
                    </a:cxn>
                    <a:cxn ang="0">
                      <a:pos x="123" y="254"/>
                    </a:cxn>
                    <a:cxn ang="0">
                      <a:pos x="128" y="256"/>
                    </a:cxn>
                    <a:cxn ang="0">
                      <a:pos x="132" y="257"/>
                    </a:cxn>
                    <a:cxn ang="0">
                      <a:pos x="134" y="258"/>
                    </a:cxn>
                    <a:cxn ang="0">
                      <a:pos x="247" y="147"/>
                    </a:cxn>
                    <a:cxn ang="0">
                      <a:pos x="356" y="12"/>
                    </a:cxn>
                    <a:cxn ang="0">
                      <a:pos x="338" y="0"/>
                    </a:cxn>
                    <a:cxn ang="0">
                      <a:pos x="338" y="0"/>
                    </a:cxn>
                  </a:cxnLst>
                  <a:rect l="0" t="0" r="r" b="b"/>
                  <a:pathLst>
                    <a:path w="356" h="258">
                      <a:moveTo>
                        <a:pt x="338" y="0"/>
                      </a:moveTo>
                      <a:lnTo>
                        <a:pt x="234" y="119"/>
                      </a:lnTo>
                      <a:lnTo>
                        <a:pt x="124" y="223"/>
                      </a:lnTo>
                      <a:lnTo>
                        <a:pt x="27" y="189"/>
                      </a:lnTo>
                      <a:lnTo>
                        <a:pt x="0" y="205"/>
                      </a:lnTo>
                      <a:lnTo>
                        <a:pt x="0" y="205"/>
                      </a:lnTo>
                      <a:lnTo>
                        <a:pt x="2" y="205"/>
                      </a:lnTo>
                      <a:lnTo>
                        <a:pt x="6" y="207"/>
                      </a:lnTo>
                      <a:lnTo>
                        <a:pt x="12" y="211"/>
                      </a:lnTo>
                      <a:lnTo>
                        <a:pt x="17" y="213"/>
                      </a:lnTo>
                      <a:lnTo>
                        <a:pt x="25" y="216"/>
                      </a:lnTo>
                      <a:lnTo>
                        <a:pt x="29" y="217"/>
                      </a:lnTo>
                      <a:lnTo>
                        <a:pt x="33" y="218"/>
                      </a:lnTo>
                      <a:lnTo>
                        <a:pt x="37" y="220"/>
                      </a:lnTo>
                      <a:lnTo>
                        <a:pt x="41" y="222"/>
                      </a:lnTo>
                      <a:lnTo>
                        <a:pt x="45" y="223"/>
                      </a:lnTo>
                      <a:lnTo>
                        <a:pt x="49" y="225"/>
                      </a:lnTo>
                      <a:lnTo>
                        <a:pt x="53" y="226"/>
                      </a:lnTo>
                      <a:lnTo>
                        <a:pt x="58" y="228"/>
                      </a:lnTo>
                      <a:lnTo>
                        <a:pt x="65" y="230"/>
                      </a:lnTo>
                      <a:lnTo>
                        <a:pt x="73" y="234"/>
                      </a:lnTo>
                      <a:lnTo>
                        <a:pt x="78" y="236"/>
                      </a:lnTo>
                      <a:lnTo>
                        <a:pt x="84" y="239"/>
                      </a:lnTo>
                      <a:lnTo>
                        <a:pt x="89" y="240"/>
                      </a:lnTo>
                      <a:lnTo>
                        <a:pt x="92" y="243"/>
                      </a:lnTo>
                      <a:lnTo>
                        <a:pt x="96" y="245"/>
                      </a:lnTo>
                      <a:lnTo>
                        <a:pt x="102" y="247"/>
                      </a:lnTo>
                      <a:lnTo>
                        <a:pt x="108" y="250"/>
                      </a:lnTo>
                      <a:lnTo>
                        <a:pt x="116" y="253"/>
                      </a:lnTo>
                      <a:lnTo>
                        <a:pt x="123" y="254"/>
                      </a:lnTo>
                      <a:lnTo>
                        <a:pt x="128" y="256"/>
                      </a:lnTo>
                      <a:lnTo>
                        <a:pt x="132" y="257"/>
                      </a:lnTo>
                      <a:lnTo>
                        <a:pt x="134" y="258"/>
                      </a:lnTo>
                      <a:lnTo>
                        <a:pt x="247" y="147"/>
                      </a:lnTo>
                      <a:lnTo>
                        <a:pt x="356" y="12"/>
                      </a:lnTo>
                      <a:lnTo>
                        <a:pt x="338" y="0"/>
                      </a:lnTo>
                      <a:lnTo>
                        <a:pt x="33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73" name="Freeform 224"/>
                <p:cNvSpPr>
                  <a:spLocks/>
                </p:cNvSpPr>
                <p:nvPr/>
              </p:nvSpPr>
              <p:spPr bwMode="auto">
                <a:xfrm>
                  <a:off x="8176503" y="5427695"/>
                  <a:ext cx="59858" cy="78782"/>
                </a:xfrm>
                <a:custGeom>
                  <a:avLst/>
                  <a:gdLst/>
                  <a:ahLst/>
                  <a:cxnLst>
                    <a:cxn ang="0">
                      <a:pos x="0" y="0"/>
                    </a:cxn>
                    <a:cxn ang="0">
                      <a:pos x="78" y="11"/>
                    </a:cxn>
                    <a:cxn ang="0">
                      <a:pos x="84" y="125"/>
                    </a:cxn>
                    <a:cxn ang="0">
                      <a:pos x="0" y="0"/>
                    </a:cxn>
                    <a:cxn ang="0">
                      <a:pos x="0" y="0"/>
                    </a:cxn>
                  </a:cxnLst>
                  <a:rect l="0" t="0" r="r" b="b"/>
                  <a:pathLst>
                    <a:path w="84" h="125">
                      <a:moveTo>
                        <a:pt x="0" y="0"/>
                      </a:moveTo>
                      <a:lnTo>
                        <a:pt x="78" y="11"/>
                      </a:lnTo>
                      <a:lnTo>
                        <a:pt x="84" y="125"/>
                      </a:lnTo>
                      <a:lnTo>
                        <a:pt x="0"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74" name="Freeform 226"/>
                <p:cNvSpPr>
                  <a:spLocks/>
                </p:cNvSpPr>
                <p:nvPr/>
              </p:nvSpPr>
              <p:spPr bwMode="auto">
                <a:xfrm>
                  <a:off x="7646328" y="5720311"/>
                  <a:ext cx="190977" cy="240096"/>
                </a:xfrm>
                <a:custGeom>
                  <a:avLst/>
                  <a:gdLst/>
                  <a:ahLst/>
                  <a:cxnLst>
                    <a:cxn ang="0">
                      <a:pos x="35" y="0"/>
                    </a:cxn>
                    <a:cxn ang="0">
                      <a:pos x="202" y="66"/>
                    </a:cxn>
                    <a:cxn ang="0">
                      <a:pos x="268" y="106"/>
                    </a:cxn>
                    <a:cxn ang="0">
                      <a:pos x="269" y="237"/>
                    </a:cxn>
                    <a:cxn ang="0">
                      <a:pos x="251" y="370"/>
                    </a:cxn>
                    <a:cxn ang="0">
                      <a:pos x="221" y="384"/>
                    </a:cxn>
                    <a:cxn ang="0">
                      <a:pos x="237" y="273"/>
                    </a:cxn>
                    <a:cxn ang="0">
                      <a:pos x="249" y="116"/>
                    </a:cxn>
                    <a:cxn ang="0">
                      <a:pos x="162" y="78"/>
                    </a:cxn>
                    <a:cxn ang="0">
                      <a:pos x="0" y="13"/>
                    </a:cxn>
                    <a:cxn ang="0">
                      <a:pos x="35" y="0"/>
                    </a:cxn>
                    <a:cxn ang="0">
                      <a:pos x="35" y="0"/>
                    </a:cxn>
                  </a:cxnLst>
                  <a:rect l="0" t="0" r="r" b="b"/>
                  <a:pathLst>
                    <a:path w="269" h="384">
                      <a:moveTo>
                        <a:pt x="35" y="0"/>
                      </a:moveTo>
                      <a:lnTo>
                        <a:pt x="202" y="66"/>
                      </a:lnTo>
                      <a:lnTo>
                        <a:pt x="268" y="106"/>
                      </a:lnTo>
                      <a:lnTo>
                        <a:pt x="269" y="237"/>
                      </a:lnTo>
                      <a:lnTo>
                        <a:pt x="251" y="370"/>
                      </a:lnTo>
                      <a:lnTo>
                        <a:pt x="221" y="384"/>
                      </a:lnTo>
                      <a:lnTo>
                        <a:pt x="237" y="273"/>
                      </a:lnTo>
                      <a:lnTo>
                        <a:pt x="249" y="116"/>
                      </a:lnTo>
                      <a:lnTo>
                        <a:pt x="162" y="78"/>
                      </a:lnTo>
                      <a:lnTo>
                        <a:pt x="0" y="13"/>
                      </a:lnTo>
                      <a:lnTo>
                        <a:pt x="35" y="0"/>
                      </a:lnTo>
                      <a:lnTo>
                        <a:pt x="3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75" name="Freeform 227"/>
                <p:cNvSpPr>
                  <a:spLocks/>
                </p:cNvSpPr>
                <p:nvPr/>
              </p:nvSpPr>
              <p:spPr bwMode="auto">
                <a:xfrm>
                  <a:off x="8086716" y="5366420"/>
                  <a:ext cx="31354" cy="158814"/>
                </a:xfrm>
                <a:custGeom>
                  <a:avLst/>
                  <a:gdLst/>
                  <a:ahLst/>
                  <a:cxnLst>
                    <a:cxn ang="0">
                      <a:pos x="13" y="21"/>
                    </a:cxn>
                    <a:cxn ang="0">
                      <a:pos x="4" y="128"/>
                    </a:cxn>
                    <a:cxn ang="0">
                      <a:pos x="0" y="223"/>
                    </a:cxn>
                    <a:cxn ang="0">
                      <a:pos x="26" y="253"/>
                    </a:cxn>
                    <a:cxn ang="0">
                      <a:pos x="21" y="141"/>
                    </a:cxn>
                    <a:cxn ang="0">
                      <a:pos x="43" y="0"/>
                    </a:cxn>
                    <a:cxn ang="0">
                      <a:pos x="13" y="21"/>
                    </a:cxn>
                    <a:cxn ang="0">
                      <a:pos x="13" y="21"/>
                    </a:cxn>
                  </a:cxnLst>
                  <a:rect l="0" t="0" r="r" b="b"/>
                  <a:pathLst>
                    <a:path w="43" h="253">
                      <a:moveTo>
                        <a:pt x="13" y="21"/>
                      </a:moveTo>
                      <a:lnTo>
                        <a:pt x="4" y="128"/>
                      </a:lnTo>
                      <a:lnTo>
                        <a:pt x="0" y="223"/>
                      </a:lnTo>
                      <a:lnTo>
                        <a:pt x="26" y="253"/>
                      </a:lnTo>
                      <a:lnTo>
                        <a:pt x="21" y="141"/>
                      </a:lnTo>
                      <a:lnTo>
                        <a:pt x="43" y="0"/>
                      </a:lnTo>
                      <a:lnTo>
                        <a:pt x="13" y="21"/>
                      </a:lnTo>
                      <a:lnTo>
                        <a:pt x="13" y="2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76" name="Freeform 228"/>
                <p:cNvSpPr>
                  <a:spLocks/>
                </p:cNvSpPr>
                <p:nvPr/>
              </p:nvSpPr>
              <p:spPr bwMode="auto">
                <a:xfrm>
                  <a:off x="8421638" y="5955405"/>
                  <a:ext cx="51307" cy="42517"/>
                </a:xfrm>
                <a:custGeom>
                  <a:avLst/>
                  <a:gdLst/>
                  <a:ahLst/>
                  <a:cxnLst>
                    <a:cxn ang="0">
                      <a:pos x="40" y="0"/>
                    </a:cxn>
                    <a:cxn ang="0">
                      <a:pos x="70" y="41"/>
                    </a:cxn>
                    <a:cxn ang="0">
                      <a:pos x="29" y="67"/>
                    </a:cxn>
                    <a:cxn ang="0">
                      <a:pos x="0" y="26"/>
                    </a:cxn>
                    <a:cxn ang="0">
                      <a:pos x="40" y="0"/>
                    </a:cxn>
                    <a:cxn ang="0">
                      <a:pos x="40" y="0"/>
                    </a:cxn>
                  </a:cxnLst>
                  <a:rect l="0" t="0" r="r" b="b"/>
                  <a:pathLst>
                    <a:path w="70" h="67">
                      <a:moveTo>
                        <a:pt x="40" y="0"/>
                      </a:moveTo>
                      <a:lnTo>
                        <a:pt x="70" y="41"/>
                      </a:lnTo>
                      <a:lnTo>
                        <a:pt x="29" y="67"/>
                      </a:lnTo>
                      <a:lnTo>
                        <a:pt x="0" y="26"/>
                      </a:lnTo>
                      <a:lnTo>
                        <a:pt x="40" y="0"/>
                      </a:lnTo>
                      <a:lnTo>
                        <a:pt x="4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77" name="Freeform 229"/>
                <p:cNvSpPr>
                  <a:spLocks/>
                </p:cNvSpPr>
                <p:nvPr/>
              </p:nvSpPr>
              <p:spPr bwMode="auto">
                <a:xfrm>
                  <a:off x="8397410" y="5935397"/>
                  <a:ext cx="94063" cy="80032"/>
                </a:xfrm>
                <a:custGeom>
                  <a:avLst/>
                  <a:gdLst/>
                  <a:ahLst/>
                  <a:cxnLst>
                    <a:cxn ang="0">
                      <a:pos x="120" y="72"/>
                    </a:cxn>
                    <a:cxn ang="0">
                      <a:pos x="80" y="16"/>
                    </a:cxn>
                    <a:cxn ang="0">
                      <a:pos x="18" y="54"/>
                    </a:cxn>
                    <a:cxn ang="0">
                      <a:pos x="50" y="104"/>
                    </a:cxn>
                    <a:cxn ang="0">
                      <a:pos x="65" y="119"/>
                    </a:cxn>
                    <a:cxn ang="0">
                      <a:pos x="49" y="128"/>
                    </a:cxn>
                    <a:cxn ang="0">
                      <a:pos x="29" y="94"/>
                    </a:cxn>
                    <a:cxn ang="0">
                      <a:pos x="0" y="50"/>
                    </a:cxn>
                    <a:cxn ang="0">
                      <a:pos x="31" y="27"/>
                    </a:cxn>
                    <a:cxn ang="0">
                      <a:pos x="83" y="0"/>
                    </a:cxn>
                    <a:cxn ang="0">
                      <a:pos x="103" y="27"/>
                    </a:cxn>
                    <a:cxn ang="0">
                      <a:pos x="130" y="73"/>
                    </a:cxn>
                    <a:cxn ang="0">
                      <a:pos x="120" y="77"/>
                    </a:cxn>
                    <a:cxn ang="0">
                      <a:pos x="120" y="72"/>
                    </a:cxn>
                    <a:cxn ang="0">
                      <a:pos x="120" y="72"/>
                    </a:cxn>
                  </a:cxnLst>
                  <a:rect l="0" t="0" r="r" b="b"/>
                  <a:pathLst>
                    <a:path w="130" h="128">
                      <a:moveTo>
                        <a:pt x="120" y="72"/>
                      </a:moveTo>
                      <a:lnTo>
                        <a:pt x="80" y="16"/>
                      </a:lnTo>
                      <a:lnTo>
                        <a:pt x="18" y="54"/>
                      </a:lnTo>
                      <a:lnTo>
                        <a:pt x="50" y="104"/>
                      </a:lnTo>
                      <a:lnTo>
                        <a:pt x="65" y="119"/>
                      </a:lnTo>
                      <a:lnTo>
                        <a:pt x="49" y="128"/>
                      </a:lnTo>
                      <a:lnTo>
                        <a:pt x="29" y="94"/>
                      </a:lnTo>
                      <a:lnTo>
                        <a:pt x="0" y="50"/>
                      </a:lnTo>
                      <a:lnTo>
                        <a:pt x="31" y="27"/>
                      </a:lnTo>
                      <a:lnTo>
                        <a:pt x="83" y="0"/>
                      </a:lnTo>
                      <a:lnTo>
                        <a:pt x="103" y="27"/>
                      </a:lnTo>
                      <a:lnTo>
                        <a:pt x="130" y="73"/>
                      </a:lnTo>
                      <a:lnTo>
                        <a:pt x="120" y="77"/>
                      </a:lnTo>
                      <a:lnTo>
                        <a:pt x="120" y="72"/>
                      </a:lnTo>
                      <a:lnTo>
                        <a:pt x="120" y="7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78" name="Freeform 235"/>
                <p:cNvSpPr>
                  <a:spLocks/>
                </p:cNvSpPr>
                <p:nvPr/>
              </p:nvSpPr>
              <p:spPr bwMode="auto">
                <a:xfrm>
                  <a:off x="7696211" y="5357667"/>
                  <a:ext cx="111166" cy="45018"/>
                </a:xfrm>
                <a:custGeom>
                  <a:avLst/>
                  <a:gdLst/>
                  <a:ahLst/>
                  <a:cxnLst>
                    <a:cxn ang="0">
                      <a:pos x="18" y="0"/>
                    </a:cxn>
                    <a:cxn ang="0">
                      <a:pos x="157" y="55"/>
                    </a:cxn>
                    <a:cxn ang="0">
                      <a:pos x="133" y="74"/>
                    </a:cxn>
                    <a:cxn ang="0">
                      <a:pos x="0" y="24"/>
                    </a:cxn>
                    <a:cxn ang="0">
                      <a:pos x="18" y="0"/>
                    </a:cxn>
                    <a:cxn ang="0">
                      <a:pos x="18" y="0"/>
                    </a:cxn>
                  </a:cxnLst>
                  <a:rect l="0" t="0" r="r" b="b"/>
                  <a:pathLst>
                    <a:path w="157" h="74">
                      <a:moveTo>
                        <a:pt x="18" y="0"/>
                      </a:moveTo>
                      <a:lnTo>
                        <a:pt x="157" y="55"/>
                      </a:lnTo>
                      <a:lnTo>
                        <a:pt x="133" y="74"/>
                      </a:lnTo>
                      <a:lnTo>
                        <a:pt x="0" y="24"/>
                      </a:lnTo>
                      <a:lnTo>
                        <a:pt x="18" y="0"/>
                      </a:lnTo>
                      <a:lnTo>
                        <a:pt x="1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79" name="Freeform 236"/>
                <p:cNvSpPr>
                  <a:spLocks/>
                </p:cNvSpPr>
                <p:nvPr/>
              </p:nvSpPr>
              <p:spPr bwMode="auto">
                <a:xfrm>
                  <a:off x="7676258" y="5398933"/>
                  <a:ext cx="81237" cy="37515"/>
                </a:xfrm>
                <a:custGeom>
                  <a:avLst/>
                  <a:gdLst/>
                  <a:ahLst/>
                  <a:cxnLst>
                    <a:cxn ang="0">
                      <a:pos x="112" y="35"/>
                    </a:cxn>
                    <a:cxn ang="0">
                      <a:pos x="10" y="0"/>
                    </a:cxn>
                    <a:cxn ang="0">
                      <a:pos x="0" y="18"/>
                    </a:cxn>
                    <a:cxn ang="0">
                      <a:pos x="94" y="60"/>
                    </a:cxn>
                    <a:cxn ang="0">
                      <a:pos x="112" y="35"/>
                    </a:cxn>
                    <a:cxn ang="0">
                      <a:pos x="112" y="35"/>
                    </a:cxn>
                  </a:cxnLst>
                  <a:rect l="0" t="0" r="r" b="b"/>
                  <a:pathLst>
                    <a:path w="112" h="60">
                      <a:moveTo>
                        <a:pt x="112" y="35"/>
                      </a:moveTo>
                      <a:lnTo>
                        <a:pt x="10" y="0"/>
                      </a:lnTo>
                      <a:lnTo>
                        <a:pt x="0" y="18"/>
                      </a:lnTo>
                      <a:lnTo>
                        <a:pt x="94" y="60"/>
                      </a:lnTo>
                      <a:lnTo>
                        <a:pt x="112" y="35"/>
                      </a:lnTo>
                      <a:lnTo>
                        <a:pt x="112" y="3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grpSp>
            <p:nvGrpSpPr>
              <p:cNvPr id="806" name="Group 6"/>
              <p:cNvGrpSpPr>
                <a:grpSpLocks noChangeAspect="1"/>
              </p:cNvGrpSpPr>
              <p:nvPr/>
            </p:nvGrpSpPr>
            <p:grpSpPr bwMode="auto">
              <a:xfrm>
                <a:off x="5715008" y="3857628"/>
                <a:ext cx="884238" cy="898525"/>
                <a:chOff x="4500" y="3195"/>
                <a:chExt cx="557" cy="566"/>
              </a:xfrm>
            </p:grpSpPr>
            <p:sp>
              <p:nvSpPr>
                <p:cNvPr id="807" name="AutoShape 5"/>
                <p:cNvSpPr>
                  <a:spLocks noChangeAspect="1" noChangeArrowheads="1" noTextEdit="1"/>
                </p:cNvSpPr>
                <p:nvPr/>
              </p:nvSpPr>
              <p:spPr bwMode="auto">
                <a:xfrm>
                  <a:off x="4500" y="3195"/>
                  <a:ext cx="557" cy="5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08" name="Freeform 10"/>
                <p:cNvSpPr>
                  <a:spLocks/>
                </p:cNvSpPr>
                <p:nvPr/>
              </p:nvSpPr>
              <p:spPr bwMode="auto">
                <a:xfrm>
                  <a:off x="4558" y="3264"/>
                  <a:ext cx="458" cy="457"/>
                </a:xfrm>
                <a:custGeom>
                  <a:avLst/>
                  <a:gdLst/>
                  <a:ahLst/>
                  <a:cxnLst>
                    <a:cxn ang="0">
                      <a:pos x="915" y="769"/>
                    </a:cxn>
                    <a:cxn ang="0">
                      <a:pos x="610" y="464"/>
                    </a:cxn>
                    <a:cxn ang="0">
                      <a:pos x="625" y="429"/>
                    </a:cxn>
                    <a:cxn ang="0">
                      <a:pos x="635" y="393"/>
                    </a:cxn>
                    <a:cxn ang="0">
                      <a:pos x="641" y="358"/>
                    </a:cxn>
                    <a:cxn ang="0">
                      <a:pos x="643" y="321"/>
                    </a:cxn>
                    <a:cxn ang="0">
                      <a:pos x="642" y="290"/>
                    </a:cxn>
                    <a:cxn ang="0">
                      <a:pos x="637" y="260"/>
                    </a:cxn>
                    <a:cxn ang="0">
                      <a:pos x="629" y="230"/>
                    </a:cxn>
                    <a:cxn ang="0">
                      <a:pos x="619" y="200"/>
                    </a:cxn>
                    <a:cxn ang="0">
                      <a:pos x="606" y="172"/>
                    </a:cxn>
                    <a:cxn ang="0">
                      <a:pos x="590" y="144"/>
                    </a:cxn>
                    <a:cxn ang="0">
                      <a:pos x="571" y="118"/>
                    </a:cxn>
                    <a:cxn ang="0">
                      <a:pos x="549" y="94"/>
                    </a:cxn>
                    <a:cxn ang="0">
                      <a:pos x="525" y="72"/>
                    </a:cxn>
                    <a:cxn ang="0">
                      <a:pos x="498" y="53"/>
                    </a:cxn>
                    <a:cxn ang="0">
                      <a:pos x="472" y="37"/>
                    </a:cxn>
                    <a:cxn ang="0">
                      <a:pos x="443" y="23"/>
                    </a:cxn>
                    <a:cxn ang="0">
                      <a:pos x="413" y="13"/>
                    </a:cxn>
                    <a:cxn ang="0">
                      <a:pos x="383" y="6"/>
                    </a:cxn>
                    <a:cxn ang="0">
                      <a:pos x="353" y="1"/>
                    </a:cxn>
                    <a:cxn ang="0">
                      <a:pos x="322" y="0"/>
                    </a:cxn>
                    <a:cxn ang="0">
                      <a:pos x="291" y="1"/>
                    </a:cxn>
                    <a:cxn ang="0">
                      <a:pos x="261" y="6"/>
                    </a:cxn>
                    <a:cxn ang="0">
                      <a:pos x="231" y="13"/>
                    </a:cxn>
                    <a:cxn ang="0">
                      <a:pos x="201" y="23"/>
                    </a:cxn>
                    <a:cxn ang="0">
                      <a:pos x="172" y="37"/>
                    </a:cxn>
                    <a:cxn ang="0">
                      <a:pos x="146" y="53"/>
                    </a:cxn>
                    <a:cxn ang="0">
                      <a:pos x="119" y="72"/>
                    </a:cxn>
                    <a:cxn ang="0">
                      <a:pos x="95" y="94"/>
                    </a:cxn>
                    <a:cxn ang="0">
                      <a:pos x="53" y="144"/>
                    </a:cxn>
                    <a:cxn ang="0">
                      <a:pos x="25" y="200"/>
                    </a:cxn>
                    <a:cxn ang="0">
                      <a:pos x="6" y="260"/>
                    </a:cxn>
                    <a:cxn ang="0">
                      <a:pos x="0" y="321"/>
                    </a:cxn>
                    <a:cxn ang="0">
                      <a:pos x="6" y="383"/>
                    </a:cxn>
                    <a:cxn ang="0">
                      <a:pos x="25" y="443"/>
                    </a:cxn>
                    <a:cxn ang="0">
                      <a:pos x="53" y="498"/>
                    </a:cxn>
                    <a:cxn ang="0">
                      <a:pos x="95" y="549"/>
                    </a:cxn>
                    <a:cxn ang="0">
                      <a:pos x="114" y="566"/>
                    </a:cxn>
                    <a:cxn ang="0">
                      <a:pos x="134" y="582"/>
                    </a:cxn>
                    <a:cxn ang="0">
                      <a:pos x="156" y="596"/>
                    </a:cxn>
                    <a:cxn ang="0">
                      <a:pos x="178" y="609"/>
                    </a:cxn>
                    <a:cxn ang="0">
                      <a:pos x="200" y="619"/>
                    </a:cxn>
                    <a:cxn ang="0">
                      <a:pos x="224" y="627"/>
                    </a:cxn>
                    <a:cxn ang="0">
                      <a:pos x="247" y="634"/>
                    </a:cxn>
                    <a:cxn ang="0">
                      <a:pos x="271" y="639"/>
                    </a:cxn>
                    <a:cxn ang="0">
                      <a:pos x="296" y="641"/>
                    </a:cxn>
                    <a:cxn ang="0">
                      <a:pos x="321" y="642"/>
                    </a:cxn>
                    <a:cxn ang="0">
                      <a:pos x="345" y="641"/>
                    </a:cxn>
                    <a:cxn ang="0">
                      <a:pos x="370" y="639"/>
                    </a:cxn>
                    <a:cxn ang="0">
                      <a:pos x="394" y="634"/>
                    </a:cxn>
                    <a:cxn ang="0">
                      <a:pos x="419" y="627"/>
                    </a:cxn>
                    <a:cxn ang="0">
                      <a:pos x="442" y="619"/>
                    </a:cxn>
                    <a:cxn ang="0">
                      <a:pos x="465" y="609"/>
                    </a:cxn>
                    <a:cxn ang="0">
                      <a:pos x="770" y="914"/>
                    </a:cxn>
                    <a:cxn ang="0">
                      <a:pos x="915" y="769"/>
                    </a:cxn>
                  </a:cxnLst>
                  <a:rect l="0" t="0" r="r" b="b"/>
                  <a:pathLst>
                    <a:path w="915" h="914">
                      <a:moveTo>
                        <a:pt x="915" y="769"/>
                      </a:moveTo>
                      <a:lnTo>
                        <a:pt x="610" y="464"/>
                      </a:lnTo>
                      <a:lnTo>
                        <a:pt x="625" y="429"/>
                      </a:lnTo>
                      <a:lnTo>
                        <a:pt x="635" y="393"/>
                      </a:lnTo>
                      <a:lnTo>
                        <a:pt x="641" y="358"/>
                      </a:lnTo>
                      <a:lnTo>
                        <a:pt x="643" y="321"/>
                      </a:lnTo>
                      <a:lnTo>
                        <a:pt x="642" y="290"/>
                      </a:lnTo>
                      <a:lnTo>
                        <a:pt x="637" y="260"/>
                      </a:lnTo>
                      <a:lnTo>
                        <a:pt x="629" y="230"/>
                      </a:lnTo>
                      <a:lnTo>
                        <a:pt x="619" y="200"/>
                      </a:lnTo>
                      <a:lnTo>
                        <a:pt x="606" y="172"/>
                      </a:lnTo>
                      <a:lnTo>
                        <a:pt x="590" y="144"/>
                      </a:lnTo>
                      <a:lnTo>
                        <a:pt x="571" y="118"/>
                      </a:lnTo>
                      <a:lnTo>
                        <a:pt x="549" y="94"/>
                      </a:lnTo>
                      <a:lnTo>
                        <a:pt x="525" y="72"/>
                      </a:lnTo>
                      <a:lnTo>
                        <a:pt x="498" y="53"/>
                      </a:lnTo>
                      <a:lnTo>
                        <a:pt x="472" y="37"/>
                      </a:lnTo>
                      <a:lnTo>
                        <a:pt x="443" y="23"/>
                      </a:lnTo>
                      <a:lnTo>
                        <a:pt x="413" y="13"/>
                      </a:lnTo>
                      <a:lnTo>
                        <a:pt x="383" y="6"/>
                      </a:lnTo>
                      <a:lnTo>
                        <a:pt x="353" y="1"/>
                      </a:lnTo>
                      <a:lnTo>
                        <a:pt x="322" y="0"/>
                      </a:lnTo>
                      <a:lnTo>
                        <a:pt x="291" y="1"/>
                      </a:lnTo>
                      <a:lnTo>
                        <a:pt x="261" y="6"/>
                      </a:lnTo>
                      <a:lnTo>
                        <a:pt x="231" y="13"/>
                      </a:lnTo>
                      <a:lnTo>
                        <a:pt x="201" y="23"/>
                      </a:lnTo>
                      <a:lnTo>
                        <a:pt x="172" y="37"/>
                      </a:lnTo>
                      <a:lnTo>
                        <a:pt x="146" y="53"/>
                      </a:lnTo>
                      <a:lnTo>
                        <a:pt x="119" y="72"/>
                      </a:lnTo>
                      <a:lnTo>
                        <a:pt x="95" y="94"/>
                      </a:lnTo>
                      <a:lnTo>
                        <a:pt x="53" y="144"/>
                      </a:lnTo>
                      <a:lnTo>
                        <a:pt x="25" y="200"/>
                      </a:lnTo>
                      <a:lnTo>
                        <a:pt x="6" y="260"/>
                      </a:lnTo>
                      <a:lnTo>
                        <a:pt x="0" y="321"/>
                      </a:lnTo>
                      <a:lnTo>
                        <a:pt x="6" y="383"/>
                      </a:lnTo>
                      <a:lnTo>
                        <a:pt x="25" y="443"/>
                      </a:lnTo>
                      <a:lnTo>
                        <a:pt x="53" y="498"/>
                      </a:lnTo>
                      <a:lnTo>
                        <a:pt x="95" y="549"/>
                      </a:lnTo>
                      <a:lnTo>
                        <a:pt x="114" y="566"/>
                      </a:lnTo>
                      <a:lnTo>
                        <a:pt x="134" y="582"/>
                      </a:lnTo>
                      <a:lnTo>
                        <a:pt x="156" y="596"/>
                      </a:lnTo>
                      <a:lnTo>
                        <a:pt x="178" y="609"/>
                      </a:lnTo>
                      <a:lnTo>
                        <a:pt x="200" y="619"/>
                      </a:lnTo>
                      <a:lnTo>
                        <a:pt x="224" y="627"/>
                      </a:lnTo>
                      <a:lnTo>
                        <a:pt x="247" y="634"/>
                      </a:lnTo>
                      <a:lnTo>
                        <a:pt x="271" y="639"/>
                      </a:lnTo>
                      <a:lnTo>
                        <a:pt x="296" y="641"/>
                      </a:lnTo>
                      <a:lnTo>
                        <a:pt x="321" y="642"/>
                      </a:lnTo>
                      <a:lnTo>
                        <a:pt x="345" y="641"/>
                      </a:lnTo>
                      <a:lnTo>
                        <a:pt x="370" y="639"/>
                      </a:lnTo>
                      <a:lnTo>
                        <a:pt x="394" y="634"/>
                      </a:lnTo>
                      <a:lnTo>
                        <a:pt x="419" y="627"/>
                      </a:lnTo>
                      <a:lnTo>
                        <a:pt x="442" y="619"/>
                      </a:lnTo>
                      <a:lnTo>
                        <a:pt x="465" y="609"/>
                      </a:lnTo>
                      <a:lnTo>
                        <a:pt x="770" y="914"/>
                      </a:lnTo>
                      <a:lnTo>
                        <a:pt x="915" y="76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09" name="Freeform 12"/>
                <p:cNvSpPr>
                  <a:spLocks/>
                </p:cNvSpPr>
                <p:nvPr/>
              </p:nvSpPr>
              <p:spPr bwMode="auto">
                <a:xfrm>
                  <a:off x="4604" y="3310"/>
                  <a:ext cx="230" cy="229"/>
                </a:xfrm>
                <a:custGeom>
                  <a:avLst/>
                  <a:gdLst/>
                  <a:ahLst/>
                  <a:cxnLst>
                    <a:cxn ang="0">
                      <a:pos x="391" y="68"/>
                    </a:cxn>
                    <a:cxn ang="0">
                      <a:pos x="421" y="104"/>
                    </a:cxn>
                    <a:cxn ang="0">
                      <a:pos x="442" y="143"/>
                    </a:cxn>
                    <a:cxn ang="0">
                      <a:pos x="455" y="186"/>
                    </a:cxn>
                    <a:cxn ang="0">
                      <a:pos x="459" y="230"/>
                    </a:cxn>
                    <a:cxn ang="0">
                      <a:pos x="455" y="274"/>
                    </a:cxn>
                    <a:cxn ang="0">
                      <a:pos x="442" y="316"/>
                    </a:cxn>
                    <a:cxn ang="0">
                      <a:pos x="421" y="357"/>
                    </a:cxn>
                    <a:cxn ang="0">
                      <a:pos x="391" y="392"/>
                    </a:cxn>
                    <a:cxn ang="0">
                      <a:pos x="374" y="408"/>
                    </a:cxn>
                    <a:cxn ang="0">
                      <a:pos x="355" y="422"/>
                    </a:cxn>
                    <a:cxn ang="0">
                      <a:pos x="336" y="434"/>
                    </a:cxn>
                    <a:cxn ang="0">
                      <a:pos x="315" y="443"/>
                    </a:cxn>
                    <a:cxn ang="0">
                      <a:pos x="294" y="450"/>
                    </a:cxn>
                    <a:cxn ang="0">
                      <a:pos x="273" y="456"/>
                    </a:cxn>
                    <a:cxn ang="0">
                      <a:pos x="251" y="459"/>
                    </a:cxn>
                    <a:cxn ang="0">
                      <a:pos x="229" y="459"/>
                    </a:cxn>
                    <a:cxn ang="0">
                      <a:pos x="207" y="459"/>
                    </a:cxn>
                    <a:cxn ang="0">
                      <a:pos x="185" y="456"/>
                    </a:cxn>
                    <a:cxn ang="0">
                      <a:pos x="163" y="450"/>
                    </a:cxn>
                    <a:cxn ang="0">
                      <a:pos x="142" y="443"/>
                    </a:cxn>
                    <a:cxn ang="0">
                      <a:pos x="122" y="434"/>
                    </a:cxn>
                    <a:cxn ang="0">
                      <a:pos x="102" y="422"/>
                    </a:cxn>
                    <a:cxn ang="0">
                      <a:pos x="84" y="408"/>
                    </a:cxn>
                    <a:cxn ang="0">
                      <a:pos x="66" y="392"/>
                    </a:cxn>
                    <a:cxn ang="0">
                      <a:pos x="36" y="357"/>
                    </a:cxn>
                    <a:cxn ang="0">
                      <a:pos x="16" y="316"/>
                    </a:cxn>
                    <a:cxn ang="0">
                      <a:pos x="3" y="274"/>
                    </a:cxn>
                    <a:cxn ang="0">
                      <a:pos x="0" y="230"/>
                    </a:cxn>
                    <a:cxn ang="0">
                      <a:pos x="3" y="186"/>
                    </a:cxn>
                    <a:cxn ang="0">
                      <a:pos x="16" y="143"/>
                    </a:cxn>
                    <a:cxn ang="0">
                      <a:pos x="36" y="104"/>
                    </a:cxn>
                    <a:cxn ang="0">
                      <a:pos x="66" y="68"/>
                    </a:cxn>
                    <a:cxn ang="0">
                      <a:pos x="84" y="52"/>
                    </a:cxn>
                    <a:cxn ang="0">
                      <a:pos x="102" y="38"/>
                    </a:cxn>
                    <a:cxn ang="0">
                      <a:pos x="122" y="27"/>
                    </a:cxn>
                    <a:cxn ang="0">
                      <a:pos x="142" y="18"/>
                    </a:cxn>
                    <a:cxn ang="0">
                      <a:pos x="163" y="11"/>
                    </a:cxn>
                    <a:cxn ang="0">
                      <a:pos x="185" y="5"/>
                    </a:cxn>
                    <a:cxn ang="0">
                      <a:pos x="207" y="2"/>
                    </a:cxn>
                    <a:cxn ang="0">
                      <a:pos x="229" y="0"/>
                    </a:cxn>
                    <a:cxn ang="0">
                      <a:pos x="251" y="2"/>
                    </a:cxn>
                    <a:cxn ang="0">
                      <a:pos x="273" y="5"/>
                    </a:cxn>
                    <a:cxn ang="0">
                      <a:pos x="294" y="11"/>
                    </a:cxn>
                    <a:cxn ang="0">
                      <a:pos x="315" y="18"/>
                    </a:cxn>
                    <a:cxn ang="0">
                      <a:pos x="336" y="27"/>
                    </a:cxn>
                    <a:cxn ang="0">
                      <a:pos x="355" y="38"/>
                    </a:cxn>
                    <a:cxn ang="0">
                      <a:pos x="374" y="52"/>
                    </a:cxn>
                    <a:cxn ang="0">
                      <a:pos x="391" y="68"/>
                    </a:cxn>
                  </a:cxnLst>
                  <a:rect l="0" t="0" r="r" b="b"/>
                  <a:pathLst>
                    <a:path w="459" h="459">
                      <a:moveTo>
                        <a:pt x="391" y="68"/>
                      </a:moveTo>
                      <a:lnTo>
                        <a:pt x="421" y="104"/>
                      </a:lnTo>
                      <a:lnTo>
                        <a:pt x="442" y="143"/>
                      </a:lnTo>
                      <a:lnTo>
                        <a:pt x="455" y="186"/>
                      </a:lnTo>
                      <a:lnTo>
                        <a:pt x="459" y="230"/>
                      </a:lnTo>
                      <a:lnTo>
                        <a:pt x="455" y="274"/>
                      </a:lnTo>
                      <a:lnTo>
                        <a:pt x="442" y="316"/>
                      </a:lnTo>
                      <a:lnTo>
                        <a:pt x="421" y="357"/>
                      </a:lnTo>
                      <a:lnTo>
                        <a:pt x="391" y="392"/>
                      </a:lnTo>
                      <a:lnTo>
                        <a:pt x="374" y="408"/>
                      </a:lnTo>
                      <a:lnTo>
                        <a:pt x="355" y="422"/>
                      </a:lnTo>
                      <a:lnTo>
                        <a:pt x="336" y="434"/>
                      </a:lnTo>
                      <a:lnTo>
                        <a:pt x="315" y="443"/>
                      </a:lnTo>
                      <a:lnTo>
                        <a:pt x="294" y="450"/>
                      </a:lnTo>
                      <a:lnTo>
                        <a:pt x="273" y="456"/>
                      </a:lnTo>
                      <a:lnTo>
                        <a:pt x="251" y="459"/>
                      </a:lnTo>
                      <a:lnTo>
                        <a:pt x="229" y="459"/>
                      </a:lnTo>
                      <a:lnTo>
                        <a:pt x="207" y="459"/>
                      </a:lnTo>
                      <a:lnTo>
                        <a:pt x="185" y="456"/>
                      </a:lnTo>
                      <a:lnTo>
                        <a:pt x="163" y="450"/>
                      </a:lnTo>
                      <a:lnTo>
                        <a:pt x="142" y="443"/>
                      </a:lnTo>
                      <a:lnTo>
                        <a:pt x="122" y="434"/>
                      </a:lnTo>
                      <a:lnTo>
                        <a:pt x="102" y="422"/>
                      </a:lnTo>
                      <a:lnTo>
                        <a:pt x="84" y="408"/>
                      </a:lnTo>
                      <a:lnTo>
                        <a:pt x="66" y="392"/>
                      </a:lnTo>
                      <a:lnTo>
                        <a:pt x="36" y="357"/>
                      </a:lnTo>
                      <a:lnTo>
                        <a:pt x="16" y="316"/>
                      </a:lnTo>
                      <a:lnTo>
                        <a:pt x="3" y="274"/>
                      </a:lnTo>
                      <a:lnTo>
                        <a:pt x="0" y="230"/>
                      </a:lnTo>
                      <a:lnTo>
                        <a:pt x="3" y="186"/>
                      </a:lnTo>
                      <a:lnTo>
                        <a:pt x="16" y="143"/>
                      </a:lnTo>
                      <a:lnTo>
                        <a:pt x="36" y="104"/>
                      </a:lnTo>
                      <a:lnTo>
                        <a:pt x="66" y="68"/>
                      </a:lnTo>
                      <a:lnTo>
                        <a:pt x="84" y="52"/>
                      </a:lnTo>
                      <a:lnTo>
                        <a:pt x="102" y="38"/>
                      </a:lnTo>
                      <a:lnTo>
                        <a:pt x="122" y="27"/>
                      </a:lnTo>
                      <a:lnTo>
                        <a:pt x="142" y="18"/>
                      </a:lnTo>
                      <a:lnTo>
                        <a:pt x="163" y="11"/>
                      </a:lnTo>
                      <a:lnTo>
                        <a:pt x="185" y="5"/>
                      </a:lnTo>
                      <a:lnTo>
                        <a:pt x="207" y="2"/>
                      </a:lnTo>
                      <a:lnTo>
                        <a:pt x="229" y="0"/>
                      </a:lnTo>
                      <a:lnTo>
                        <a:pt x="251" y="2"/>
                      </a:lnTo>
                      <a:lnTo>
                        <a:pt x="273" y="5"/>
                      </a:lnTo>
                      <a:lnTo>
                        <a:pt x="294" y="11"/>
                      </a:lnTo>
                      <a:lnTo>
                        <a:pt x="315" y="18"/>
                      </a:lnTo>
                      <a:lnTo>
                        <a:pt x="336" y="27"/>
                      </a:lnTo>
                      <a:lnTo>
                        <a:pt x="355" y="38"/>
                      </a:lnTo>
                      <a:lnTo>
                        <a:pt x="374" y="52"/>
                      </a:lnTo>
                      <a:lnTo>
                        <a:pt x="391" y="6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10" name="Freeform 13"/>
                <p:cNvSpPr>
                  <a:spLocks/>
                </p:cNvSpPr>
                <p:nvPr/>
              </p:nvSpPr>
              <p:spPr bwMode="auto">
                <a:xfrm>
                  <a:off x="4612" y="3328"/>
                  <a:ext cx="214" cy="215"/>
                </a:xfrm>
                <a:custGeom>
                  <a:avLst/>
                  <a:gdLst/>
                  <a:ahLst/>
                  <a:cxnLst>
                    <a:cxn ang="0">
                      <a:pos x="366" y="64"/>
                    </a:cxn>
                    <a:cxn ang="0">
                      <a:pos x="393" y="97"/>
                    </a:cxn>
                    <a:cxn ang="0">
                      <a:pos x="413" y="134"/>
                    </a:cxn>
                    <a:cxn ang="0">
                      <a:pos x="424" y="174"/>
                    </a:cxn>
                    <a:cxn ang="0">
                      <a:pos x="429" y="215"/>
                    </a:cxn>
                    <a:cxn ang="0">
                      <a:pos x="424" y="256"/>
                    </a:cxn>
                    <a:cxn ang="0">
                      <a:pos x="413" y="295"/>
                    </a:cxn>
                    <a:cxn ang="0">
                      <a:pos x="393" y="333"/>
                    </a:cxn>
                    <a:cxn ang="0">
                      <a:pos x="366" y="367"/>
                    </a:cxn>
                    <a:cxn ang="0">
                      <a:pos x="350" y="382"/>
                    </a:cxn>
                    <a:cxn ang="0">
                      <a:pos x="332" y="395"/>
                    </a:cxn>
                    <a:cxn ang="0">
                      <a:pos x="314" y="405"/>
                    </a:cxn>
                    <a:cxn ang="0">
                      <a:pos x="295" y="413"/>
                    </a:cxn>
                    <a:cxn ang="0">
                      <a:pos x="276" y="420"/>
                    </a:cxn>
                    <a:cxn ang="0">
                      <a:pos x="255" y="426"/>
                    </a:cxn>
                    <a:cxn ang="0">
                      <a:pos x="236" y="428"/>
                    </a:cxn>
                    <a:cxn ang="0">
                      <a:pos x="215" y="429"/>
                    </a:cxn>
                    <a:cxn ang="0">
                      <a:pos x="194" y="428"/>
                    </a:cxn>
                    <a:cxn ang="0">
                      <a:pos x="173" y="426"/>
                    </a:cxn>
                    <a:cxn ang="0">
                      <a:pos x="154" y="420"/>
                    </a:cxn>
                    <a:cxn ang="0">
                      <a:pos x="134" y="413"/>
                    </a:cxn>
                    <a:cxn ang="0">
                      <a:pos x="115" y="405"/>
                    </a:cxn>
                    <a:cxn ang="0">
                      <a:pos x="96" y="395"/>
                    </a:cxn>
                    <a:cxn ang="0">
                      <a:pos x="79" y="382"/>
                    </a:cxn>
                    <a:cxn ang="0">
                      <a:pos x="63" y="367"/>
                    </a:cxn>
                    <a:cxn ang="0">
                      <a:pos x="35" y="333"/>
                    </a:cxn>
                    <a:cxn ang="0">
                      <a:pos x="17" y="295"/>
                    </a:cxn>
                    <a:cxn ang="0">
                      <a:pos x="4" y="256"/>
                    </a:cxn>
                    <a:cxn ang="0">
                      <a:pos x="0" y="215"/>
                    </a:cxn>
                    <a:cxn ang="0">
                      <a:pos x="4" y="174"/>
                    </a:cxn>
                    <a:cxn ang="0">
                      <a:pos x="17" y="134"/>
                    </a:cxn>
                    <a:cxn ang="0">
                      <a:pos x="35" y="97"/>
                    </a:cxn>
                    <a:cxn ang="0">
                      <a:pos x="63" y="64"/>
                    </a:cxn>
                    <a:cxn ang="0">
                      <a:pos x="79" y="49"/>
                    </a:cxn>
                    <a:cxn ang="0">
                      <a:pos x="96" y="36"/>
                    </a:cxn>
                    <a:cxn ang="0">
                      <a:pos x="115" y="26"/>
                    </a:cxn>
                    <a:cxn ang="0">
                      <a:pos x="134" y="16"/>
                    </a:cxn>
                    <a:cxn ang="0">
                      <a:pos x="154" y="10"/>
                    </a:cxn>
                    <a:cxn ang="0">
                      <a:pos x="173" y="5"/>
                    </a:cxn>
                    <a:cxn ang="0">
                      <a:pos x="194" y="1"/>
                    </a:cxn>
                    <a:cxn ang="0">
                      <a:pos x="215" y="0"/>
                    </a:cxn>
                    <a:cxn ang="0">
                      <a:pos x="236" y="1"/>
                    </a:cxn>
                    <a:cxn ang="0">
                      <a:pos x="255" y="5"/>
                    </a:cxn>
                    <a:cxn ang="0">
                      <a:pos x="276" y="10"/>
                    </a:cxn>
                    <a:cxn ang="0">
                      <a:pos x="295" y="16"/>
                    </a:cxn>
                    <a:cxn ang="0">
                      <a:pos x="314" y="26"/>
                    </a:cxn>
                    <a:cxn ang="0">
                      <a:pos x="332" y="36"/>
                    </a:cxn>
                    <a:cxn ang="0">
                      <a:pos x="350" y="49"/>
                    </a:cxn>
                    <a:cxn ang="0">
                      <a:pos x="366" y="64"/>
                    </a:cxn>
                  </a:cxnLst>
                  <a:rect l="0" t="0" r="r" b="b"/>
                  <a:pathLst>
                    <a:path w="429" h="429">
                      <a:moveTo>
                        <a:pt x="366" y="64"/>
                      </a:moveTo>
                      <a:lnTo>
                        <a:pt x="393" y="97"/>
                      </a:lnTo>
                      <a:lnTo>
                        <a:pt x="413" y="134"/>
                      </a:lnTo>
                      <a:lnTo>
                        <a:pt x="424" y="174"/>
                      </a:lnTo>
                      <a:lnTo>
                        <a:pt x="429" y="215"/>
                      </a:lnTo>
                      <a:lnTo>
                        <a:pt x="424" y="256"/>
                      </a:lnTo>
                      <a:lnTo>
                        <a:pt x="413" y="295"/>
                      </a:lnTo>
                      <a:lnTo>
                        <a:pt x="393" y="333"/>
                      </a:lnTo>
                      <a:lnTo>
                        <a:pt x="366" y="367"/>
                      </a:lnTo>
                      <a:lnTo>
                        <a:pt x="350" y="382"/>
                      </a:lnTo>
                      <a:lnTo>
                        <a:pt x="332" y="395"/>
                      </a:lnTo>
                      <a:lnTo>
                        <a:pt x="314" y="405"/>
                      </a:lnTo>
                      <a:lnTo>
                        <a:pt x="295" y="413"/>
                      </a:lnTo>
                      <a:lnTo>
                        <a:pt x="276" y="420"/>
                      </a:lnTo>
                      <a:lnTo>
                        <a:pt x="255" y="426"/>
                      </a:lnTo>
                      <a:lnTo>
                        <a:pt x="236" y="428"/>
                      </a:lnTo>
                      <a:lnTo>
                        <a:pt x="215" y="429"/>
                      </a:lnTo>
                      <a:lnTo>
                        <a:pt x="194" y="428"/>
                      </a:lnTo>
                      <a:lnTo>
                        <a:pt x="173" y="426"/>
                      </a:lnTo>
                      <a:lnTo>
                        <a:pt x="154" y="420"/>
                      </a:lnTo>
                      <a:lnTo>
                        <a:pt x="134" y="413"/>
                      </a:lnTo>
                      <a:lnTo>
                        <a:pt x="115" y="405"/>
                      </a:lnTo>
                      <a:lnTo>
                        <a:pt x="96" y="395"/>
                      </a:lnTo>
                      <a:lnTo>
                        <a:pt x="79" y="382"/>
                      </a:lnTo>
                      <a:lnTo>
                        <a:pt x="63" y="367"/>
                      </a:lnTo>
                      <a:lnTo>
                        <a:pt x="35" y="333"/>
                      </a:lnTo>
                      <a:lnTo>
                        <a:pt x="17" y="295"/>
                      </a:lnTo>
                      <a:lnTo>
                        <a:pt x="4" y="256"/>
                      </a:lnTo>
                      <a:lnTo>
                        <a:pt x="0" y="215"/>
                      </a:lnTo>
                      <a:lnTo>
                        <a:pt x="4" y="174"/>
                      </a:lnTo>
                      <a:lnTo>
                        <a:pt x="17" y="134"/>
                      </a:lnTo>
                      <a:lnTo>
                        <a:pt x="35" y="97"/>
                      </a:lnTo>
                      <a:lnTo>
                        <a:pt x="63" y="64"/>
                      </a:lnTo>
                      <a:lnTo>
                        <a:pt x="79" y="49"/>
                      </a:lnTo>
                      <a:lnTo>
                        <a:pt x="96" y="36"/>
                      </a:lnTo>
                      <a:lnTo>
                        <a:pt x="115" y="26"/>
                      </a:lnTo>
                      <a:lnTo>
                        <a:pt x="134" y="16"/>
                      </a:lnTo>
                      <a:lnTo>
                        <a:pt x="154" y="10"/>
                      </a:lnTo>
                      <a:lnTo>
                        <a:pt x="173" y="5"/>
                      </a:lnTo>
                      <a:lnTo>
                        <a:pt x="194" y="1"/>
                      </a:lnTo>
                      <a:lnTo>
                        <a:pt x="215" y="0"/>
                      </a:lnTo>
                      <a:lnTo>
                        <a:pt x="236" y="1"/>
                      </a:lnTo>
                      <a:lnTo>
                        <a:pt x="255" y="5"/>
                      </a:lnTo>
                      <a:lnTo>
                        <a:pt x="276" y="10"/>
                      </a:lnTo>
                      <a:lnTo>
                        <a:pt x="295" y="16"/>
                      </a:lnTo>
                      <a:lnTo>
                        <a:pt x="314" y="26"/>
                      </a:lnTo>
                      <a:lnTo>
                        <a:pt x="332" y="36"/>
                      </a:lnTo>
                      <a:lnTo>
                        <a:pt x="350" y="49"/>
                      </a:lnTo>
                      <a:lnTo>
                        <a:pt x="366" y="64"/>
                      </a:lnTo>
                      <a:close/>
                    </a:path>
                  </a:pathLst>
                </a:custGeom>
                <a:solidFill>
                  <a:srgbClr val="BFDD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11" name="Freeform 14"/>
                <p:cNvSpPr>
                  <a:spLocks noEditPoints="1"/>
                </p:cNvSpPr>
                <p:nvPr/>
              </p:nvSpPr>
              <p:spPr bwMode="auto">
                <a:xfrm>
                  <a:off x="4574" y="3280"/>
                  <a:ext cx="289" cy="289"/>
                </a:xfrm>
                <a:custGeom>
                  <a:avLst/>
                  <a:gdLst/>
                  <a:ahLst/>
                  <a:cxnLst>
                    <a:cxn ang="0">
                      <a:pos x="47" y="131"/>
                    </a:cxn>
                    <a:cxn ang="0">
                      <a:pos x="5" y="236"/>
                    </a:cxn>
                    <a:cxn ang="0">
                      <a:pos x="5" y="345"/>
                    </a:cxn>
                    <a:cxn ang="0">
                      <a:pos x="47" y="450"/>
                    </a:cxn>
                    <a:cxn ang="0">
                      <a:pos x="106" y="515"/>
                    </a:cxn>
                    <a:cxn ang="0">
                      <a:pos x="154" y="547"/>
                    </a:cxn>
                    <a:cxn ang="0">
                      <a:pos x="206" y="568"/>
                    </a:cxn>
                    <a:cxn ang="0">
                      <a:pos x="261" y="578"/>
                    </a:cxn>
                    <a:cxn ang="0">
                      <a:pos x="316" y="578"/>
                    </a:cxn>
                    <a:cxn ang="0">
                      <a:pos x="371" y="568"/>
                    </a:cxn>
                    <a:cxn ang="0">
                      <a:pos x="424" y="547"/>
                    </a:cxn>
                    <a:cxn ang="0">
                      <a:pos x="471" y="515"/>
                    </a:cxn>
                    <a:cxn ang="0">
                      <a:pos x="530" y="450"/>
                    </a:cxn>
                    <a:cxn ang="0">
                      <a:pos x="572" y="345"/>
                    </a:cxn>
                    <a:cxn ang="0">
                      <a:pos x="572" y="236"/>
                    </a:cxn>
                    <a:cxn ang="0">
                      <a:pos x="530" y="131"/>
                    </a:cxn>
                    <a:cxn ang="0">
                      <a:pos x="493" y="86"/>
                    </a:cxn>
                    <a:cxn ang="0">
                      <a:pos x="448" y="49"/>
                    </a:cxn>
                    <a:cxn ang="0">
                      <a:pos x="397" y="22"/>
                    </a:cxn>
                    <a:cxn ang="0">
                      <a:pos x="344" y="6"/>
                    </a:cxn>
                    <a:cxn ang="0">
                      <a:pos x="289" y="0"/>
                    </a:cxn>
                    <a:cxn ang="0">
                      <a:pos x="233" y="6"/>
                    </a:cxn>
                    <a:cxn ang="0">
                      <a:pos x="179" y="22"/>
                    </a:cxn>
                    <a:cxn ang="0">
                      <a:pos x="129" y="49"/>
                    </a:cxn>
                    <a:cxn ang="0">
                      <a:pos x="84" y="86"/>
                    </a:cxn>
                    <a:cxn ang="0">
                      <a:pos x="73" y="432"/>
                    </a:cxn>
                    <a:cxn ang="0">
                      <a:pos x="36" y="339"/>
                    </a:cxn>
                    <a:cxn ang="0">
                      <a:pos x="36" y="241"/>
                    </a:cxn>
                    <a:cxn ang="0">
                      <a:pos x="73" y="149"/>
                    </a:cxn>
                    <a:cxn ang="0">
                      <a:pos x="126" y="92"/>
                    </a:cxn>
                    <a:cxn ang="0">
                      <a:pos x="169" y="63"/>
                    </a:cxn>
                    <a:cxn ang="0">
                      <a:pos x="215" y="44"/>
                    </a:cxn>
                    <a:cxn ang="0">
                      <a:pos x="265" y="35"/>
                    </a:cxn>
                    <a:cxn ang="0">
                      <a:pos x="313" y="35"/>
                    </a:cxn>
                    <a:cxn ang="0">
                      <a:pos x="362" y="44"/>
                    </a:cxn>
                    <a:cxn ang="0">
                      <a:pos x="409" y="63"/>
                    </a:cxn>
                    <a:cxn ang="0">
                      <a:pos x="451" y="92"/>
                    </a:cxn>
                    <a:cxn ang="0">
                      <a:pos x="471" y="109"/>
                    </a:cxn>
                    <a:cxn ang="0">
                      <a:pos x="527" y="194"/>
                    </a:cxn>
                    <a:cxn ang="0">
                      <a:pos x="546" y="290"/>
                    </a:cxn>
                    <a:cxn ang="0">
                      <a:pos x="527" y="387"/>
                    </a:cxn>
                    <a:cxn ang="0">
                      <a:pos x="471" y="472"/>
                    </a:cxn>
                    <a:cxn ang="0">
                      <a:pos x="430" y="505"/>
                    </a:cxn>
                    <a:cxn ang="0">
                      <a:pos x="386" y="528"/>
                    </a:cxn>
                    <a:cxn ang="0">
                      <a:pos x="338" y="542"/>
                    </a:cxn>
                    <a:cxn ang="0">
                      <a:pos x="289" y="547"/>
                    </a:cxn>
                    <a:cxn ang="0">
                      <a:pos x="239" y="542"/>
                    </a:cxn>
                    <a:cxn ang="0">
                      <a:pos x="192" y="528"/>
                    </a:cxn>
                    <a:cxn ang="0">
                      <a:pos x="147" y="505"/>
                    </a:cxn>
                    <a:cxn ang="0">
                      <a:pos x="107" y="472"/>
                    </a:cxn>
                  </a:cxnLst>
                  <a:rect l="0" t="0" r="r" b="b"/>
                  <a:pathLst>
                    <a:path w="578" h="579">
                      <a:moveTo>
                        <a:pt x="84" y="86"/>
                      </a:moveTo>
                      <a:lnTo>
                        <a:pt x="47" y="131"/>
                      </a:lnTo>
                      <a:lnTo>
                        <a:pt x="20" y="181"/>
                      </a:lnTo>
                      <a:lnTo>
                        <a:pt x="5" y="236"/>
                      </a:lnTo>
                      <a:lnTo>
                        <a:pt x="0" y="290"/>
                      </a:lnTo>
                      <a:lnTo>
                        <a:pt x="5" y="345"/>
                      </a:lnTo>
                      <a:lnTo>
                        <a:pt x="20" y="399"/>
                      </a:lnTo>
                      <a:lnTo>
                        <a:pt x="47" y="450"/>
                      </a:lnTo>
                      <a:lnTo>
                        <a:pt x="84" y="495"/>
                      </a:lnTo>
                      <a:lnTo>
                        <a:pt x="106" y="515"/>
                      </a:lnTo>
                      <a:lnTo>
                        <a:pt x="129" y="532"/>
                      </a:lnTo>
                      <a:lnTo>
                        <a:pt x="154" y="547"/>
                      </a:lnTo>
                      <a:lnTo>
                        <a:pt x="179" y="558"/>
                      </a:lnTo>
                      <a:lnTo>
                        <a:pt x="206" y="568"/>
                      </a:lnTo>
                      <a:lnTo>
                        <a:pt x="233" y="575"/>
                      </a:lnTo>
                      <a:lnTo>
                        <a:pt x="261" y="578"/>
                      </a:lnTo>
                      <a:lnTo>
                        <a:pt x="289" y="579"/>
                      </a:lnTo>
                      <a:lnTo>
                        <a:pt x="316" y="578"/>
                      </a:lnTo>
                      <a:lnTo>
                        <a:pt x="344" y="575"/>
                      </a:lnTo>
                      <a:lnTo>
                        <a:pt x="371" y="568"/>
                      </a:lnTo>
                      <a:lnTo>
                        <a:pt x="397" y="558"/>
                      </a:lnTo>
                      <a:lnTo>
                        <a:pt x="424" y="547"/>
                      </a:lnTo>
                      <a:lnTo>
                        <a:pt x="448" y="532"/>
                      </a:lnTo>
                      <a:lnTo>
                        <a:pt x="471" y="515"/>
                      </a:lnTo>
                      <a:lnTo>
                        <a:pt x="493" y="495"/>
                      </a:lnTo>
                      <a:lnTo>
                        <a:pt x="530" y="450"/>
                      </a:lnTo>
                      <a:lnTo>
                        <a:pt x="556" y="399"/>
                      </a:lnTo>
                      <a:lnTo>
                        <a:pt x="572" y="345"/>
                      </a:lnTo>
                      <a:lnTo>
                        <a:pt x="578" y="290"/>
                      </a:lnTo>
                      <a:lnTo>
                        <a:pt x="572" y="236"/>
                      </a:lnTo>
                      <a:lnTo>
                        <a:pt x="556" y="181"/>
                      </a:lnTo>
                      <a:lnTo>
                        <a:pt x="530" y="131"/>
                      </a:lnTo>
                      <a:lnTo>
                        <a:pt x="493" y="86"/>
                      </a:lnTo>
                      <a:lnTo>
                        <a:pt x="493" y="86"/>
                      </a:lnTo>
                      <a:lnTo>
                        <a:pt x="471" y="66"/>
                      </a:lnTo>
                      <a:lnTo>
                        <a:pt x="448" y="49"/>
                      </a:lnTo>
                      <a:lnTo>
                        <a:pt x="424" y="34"/>
                      </a:lnTo>
                      <a:lnTo>
                        <a:pt x="397" y="22"/>
                      </a:lnTo>
                      <a:lnTo>
                        <a:pt x="371" y="13"/>
                      </a:lnTo>
                      <a:lnTo>
                        <a:pt x="344" y="6"/>
                      </a:lnTo>
                      <a:lnTo>
                        <a:pt x="316" y="3"/>
                      </a:lnTo>
                      <a:lnTo>
                        <a:pt x="289" y="0"/>
                      </a:lnTo>
                      <a:lnTo>
                        <a:pt x="261" y="3"/>
                      </a:lnTo>
                      <a:lnTo>
                        <a:pt x="233" y="6"/>
                      </a:lnTo>
                      <a:lnTo>
                        <a:pt x="206" y="13"/>
                      </a:lnTo>
                      <a:lnTo>
                        <a:pt x="179" y="22"/>
                      </a:lnTo>
                      <a:lnTo>
                        <a:pt x="154" y="34"/>
                      </a:lnTo>
                      <a:lnTo>
                        <a:pt x="129" y="49"/>
                      </a:lnTo>
                      <a:lnTo>
                        <a:pt x="106" y="66"/>
                      </a:lnTo>
                      <a:lnTo>
                        <a:pt x="84" y="86"/>
                      </a:lnTo>
                      <a:close/>
                      <a:moveTo>
                        <a:pt x="107" y="472"/>
                      </a:moveTo>
                      <a:lnTo>
                        <a:pt x="73" y="432"/>
                      </a:lnTo>
                      <a:lnTo>
                        <a:pt x="50" y="387"/>
                      </a:lnTo>
                      <a:lnTo>
                        <a:pt x="36" y="339"/>
                      </a:lnTo>
                      <a:lnTo>
                        <a:pt x="32" y="290"/>
                      </a:lnTo>
                      <a:lnTo>
                        <a:pt x="36" y="241"/>
                      </a:lnTo>
                      <a:lnTo>
                        <a:pt x="50" y="194"/>
                      </a:lnTo>
                      <a:lnTo>
                        <a:pt x="73" y="149"/>
                      </a:lnTo>
                      <a:lnTo>
                        <a:pt x="107" y="109"/>
                      </a:lnTo>
                      <a:lnTo>
                        <a:pt x="126" y="92"/>
                      </a:lnTo>
                      <a:lnTo>
                        <a:pt x="147" y="75"/>
                      </a:lnTo>
                      <a:lnTo>
                        <a:pt x="169" y="63"/>
                      </a:lnTo>
                      <a:lnTo>
                        <a:pt x="192" y="52"/>
                      </a:lnTo>
                      <a:lnTo>
                        <a:pt x="215" y="44"/>
                      </a:lnTo>
                      <a:lnTo>
                        <a:pt x="239" y="38"/>
                      </a:lnTo>
                      <a:lnTo>
                        <a:pt x="265" y="35"/>
                      </a:lnTo>
                      <a:lnTo>
                        <a:pt x="289" y="34"/>
                      </a:lnTo>
                      <a:lnTo>
                        <a:pt x="313" y="35"/>
                      </a:lnTo>
                      <a:lnTo>
                        <a:pt x="338" y="38"/>
                      </a:lnTo>
                      <a:lnTo>
                        <a:pt x="362" y="44"/>
                      </a:lnTo>
                      <a:lnTo>
                        <a:pt x="386" y="52"/>
                      </a:lnTo>
                      <a:lnTo>
                        <a:pt x="409" y="63"/>
                      </a:lnTo>
                      <a:lnTo>
                        <a:pt x="430" y="75"/>
                      </a:lnTo>
                      <a:lnTo>
                        <a:pt x="451" y="92"/>
                      </a:lnTo>
                      <a:lnTo>
                        <a:pt x="471" y="109"/>
                      </a:lnTo>
                      <a:lnTo>
                        <a:pt x="471" y="109"/>
                      </a:lnTo>
                      <a:lnTo>
                        <a:pt x="504" y="149"/>
                      </a:lnTo>
                      <a:lnTo>
                        <a:pt x="527" y="194"/>
                      </a:lnTo>
                      <a:lnTo>
                        <a:pt x="541" y="241"/>
                      </a:lnTo>
                      <a:lnTo>
                        <a:pt x="546" y="290"/>
                      </a:lnTo>
                      <a:lnTo>
                        <a:pt x="541" y="339"/>
                      </a:lnTo>
                      <a:lnTo>
                        <a:pt x="527" y="387"/>
                      </a:lnTo>
                      <a:lnTo>
                        <a:pt x="504" y="432"/>
                      </a:lnTo>
                      <a:lnTo>
                        <a:pt x="471" y="472"/>
                      </a:lnTo>
                      <a:lnTo>
                        <a:pt x="451" y="489"/>
                      </a:lnTo>
                      <a:lnTo>
                        <a:pt x="430" y="505"/>
                      </a:lnTo>
                      <a:lnTo>
                        <a:pt x="409" y="518"/>
                      </a:lnTo>
                      <a:lnTo>
                        <a:pt x="386" y="528"/>
                      </a:lnTo>
                      <a:lnTo>
                        <a:pt x="362" y="536"/>
                      </a:lnTo>
                      <a:lnTo>
                        <a:pt x="338" y="542"/>
                      </a:lnTo>
                      <a:lnTo>
                        <a:pt x="313" y="546"/>
                      </a:lnTo>
                      <a:lnTo>
                        <a:pt x="289" y="547"/>
                      </a:lnTo>
                      <a:lnTo>
                        <a:pt x="265" y="546"/>
                      </a:lnTo>
                      <a:lnTo>
                        <a:pt x="239" y="542"/>
                      </a:lnTo>
                      <a:lnTo>
                        <a:pt x="215" y="536"/>
                      </a:lnTo>
                      <a:lnTo>
                        <a:pt x="192" y="528"/>
                      </a:lnTo>
                      <a:lnTo>
                        <a:pt x="169" y="518"/>
                      </a:lnTo>
                      <a:lnTo>
                        <a:pt x="147" y="505"/>
                      </a:lnTo>
                      <a:lnTo>
                        <a:pt x="126" y="489"/>
                      </a:lnTo>
                      <a:lnTo>
                        <a:pt x="107" y="47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12" name="Freeform 15"/>
                <p:cNvSpPr>
                  <a:spLocks noEditPoints="1"/>
                </p:cNvSpPr>
                <p:nvPr/>
              </p:nvSpPr>
              <p:spPr bwMode="auto">
                <a:xfrm>
                  <a:off x="4600" y="3306"/>
                  <a:ext cx="238" cy="238"/>
                </a:xfrm>
                <a:custGeom>
                  <a:avLst/>
                  <a:gdLst/>
                  <a:ahLst/>
                  <a:cxnLst>
                    <a:cxn ang="0">
                      <a:pos x="40" y="108"/>
                    </a:cxn>
                    <a:cxn ang="0">
                      <a:pos x="5" y="193"/>
                    </a:cxn>
                    <a:cxn ang="0">
                      <a:pos x="5" y="284"/>
                    </a:cxn>
                    <a:cxn ang="0">
                      <a:pos x="40" y="369"/>
                    </a:cxn>
                    <a:cxn ang="0">
                      <a:pos x="88" y="422"/>
                    </a:cxn>
                    <a:cxn ang="0">
                      <a:pos x="127" y="449"/>
                    </a:cxn>
                    <a:cxn ang="0">
                      <a:pos x="170" y="466"/>
                    </a:cxn>
                    <a:cxn ang="0">
                      <a:pos x="215" y="475"/>
                    </a:cxn>
                    <a:cxn ang="0">
                      <a:pos x="261" y="475"/>
                    </a:cxn>
                    <a:cxn ang="0">
                      <a:pos x="306" y="466"/>
                    </a:cxn>
                    <a:cxn ang="0">
                      <a:pos x="348" y="449"/>
                    </a:cxn>
                    <a:cxn ang="0">
                      <a:pos x="388" y="422"/>
                    </a:cxn>
                    <a:cxn ang="0">
                      <a:pos x="436" y="369"/>
                    </a:cxn>
                    <a:cxn ang="0">
                      <a:pos x="470" y="284"/>
                    </a:cxn>
                    <a:cxn ang="0">
                      <a:pos x="470" y="193"/>
                    </a:cxn>
                    <a:cxn ang="0">
                      <a:pos x="436" y="108"/>
                    </a:cxn>
                    <a:cxn ang="0">
                      <a:pos x="406" y="71"/>
                    </a:cxn>
                    <a:cxn ang="0">
                      <a:pos x="369" y="40"/>
                    </a:cxn>
                    <a:cxn ang="0">
                      <a:pos x="328" y="18"/>
                    </a:cxn>
                    <a:cxn ang="0">
                      <a:pos x="283" y="5"/>
                    </a:cxn>
                    <a:cxn ang="0">
                      <a:pos x="238" y="0"/>
                    </a:cxn>
                    <a:cxn ang="0">
                      <a:pos x="193" y="5"/>
                    </a:cxn>
                    <a:cxn ang="0">
                      <a:pos x="148" y="18"/>
                    </a:cxn>
                    <a:cxn ang="0">
                      <a:pos x="106" y="40"/>
                    </a:cxn>
                    <a:cxn ang="0">
                      <a:pos x="70" y="71"/>
                    </a:cxn>
                    <a:cxn ang="0">
                      <a:pos x="52" y="360"/>
                    </a:cxn>
                    <a:cxn ang="0">
                      <a:pos x="20" y="280"/>
                    </a:cxn>
                    <a:cxn ang="0">
                      <a:pos x="20" y="195"/>
                    </a:cxn>
                    <a:cxn ang="0">
                      <a:pos x="52" y="117"/>
                    </a:cxn>
                    <a:cxn ang="0">
                      <a:pos x="98" y="67"/>
                    </a:cxn>
                    <a:cxn ang="0">
                      <a:pos x="135" y="43"/>
                    </a:cxn>
                    <a:cxn ang="0">
                      <a:pos x="174" y="27"/>
                    </a:cxn>
                    <a:cxn ang="0">
                      <a:pos x="217" y="19"/>
                    </a:cxn>
                    <a:cxn ang="0">
                      <a:pos x="259" y="19"/>
                    </a:cxn>
                    <a:cxn ang="0">
                      <a:pos x="301" y="27"/>
                    </a:cxn>
                    <a:cxn ang="0">
                      <a:pos x="340" y="43"/>
                    </a:cxn>
                    <a:cxn ang="0">
                      <a:pos x="377" y="67"/>
                    </a:cxn>
                    <a:cxn ang="0">
                      <a:pos x="409" y="98"/>
                    </a:cxn>
                    <a:cxn ang="0">
                      <a:pos x="434" y="135"/>
                    </a:cxn>
                    <a:cxn ang="0">
                      <a:pos x="450" y="176"/>
                    </a:cxn>
                    <a:cxn ang="0">
                      <a:pos x="458" y="217"/>
                    </a:cxn>
                    <a:cxn ang="0">
                      <a:pos x="458" y="260"/>
                    </a:cxn>
                    <a:cxn ang="0">
                      <a:pos x="450" y="301"/>
                    </a:cxn>
                    <a:cxn ang="0">
                      <a:pos x="434" y="342"/>
                    </a:cxn>
                    <a:cxn ang="0">
                      <a:pos x="409" y="378"/>
                    </a:cxn>
                    <a:cxn ang="0">
                      <a:pos x="377" y="410"/>
                    </a:cxn>
                    <a:cxn ang="0">
                      <a:pos x="340" y="434"/>
                    </a:cxn>
                    <a:cxn ang="0">
                      <a:pos x="301" y="450"/>
                    </a:cxn>
                    <a:cxn ang="0">
                      <a:pos x="259" y="458"/>
                    </a:cxn>
                    <a:cxn ang="0">
                      <a:pos x="217" y="458"/>
                    </a:cxn>
                    <a:cxn ang="0">
                      <a:pos x="174" y="450"/>
                    </a:cxn>
                    <a:cxn ang="0">
                      <a:pos x="135" y="434"/>
                    </a:cxn>
                    <a:cxn ang="0">
                      <a:pos x="98" y="410"/>
                    </a:cxn>
                  </a:cxnLst>
                  <a:rect l="0" t="0" r="r" b="b"/>
                  <a:pathLst>
                    <a:path w="475" h="476">
                      <a:moveTo>
                        <a:pt x="70" y="71"/>
                      </a:moveTo>
                      <a:lnTo>
                        <a:pt x="40" y="108"/>
                      </a:lnTo>
                      <a:lnTo>
                        <a:pt x="18" y="149"/>
                      </a:lnTo>
                      <a:lnTo>
                        <a:pt x="5" y="193"/>
                      </a:lnTo>
                      <a:lnTo>
                        <a:pt x="0" y="238"/>
                      </a:lnTo>
                      <a:lnTo>
                        <a:pt x="5" y="284"/>
                      </a:lnTo>
                      <a:lnTo>
                        <a:pt x="18" y="328"/>
                      </a:lnTo>
                      <a:lnTo>
                        <a:pt x="40" y="369"/>
                      </a:lnTo>
                      <a:lnTo>
                        <a:pt x="70" y="406"/>
                      </a:lnTo>
                      <a:lnTo>
                        <a:pt x="88" y="422"/>
                      </a:lnTo>
                      <a:lnTo>
                        <a:pt x="106" y="437"/>
                      </a:lnTo>
                      <a:lnTo>
                        <a:pt x="127" y="449"/>
                      </a:lnTo>
                      <a:lnTo>
                        <a:pt x="148" y="459"/>
                      </a:lnTo>
                      <a:lnTo>
                        <a:pt x="170" y="466"/>
                      </a:lnTo>
                      <a:lnTo>
                        <a:pt x="193" y="472"/>
                      </a:lnTo>
                      <a:lnTo>
                        <a:pt x="215" y="475"/>
                      </a:lnTo>
                      <a:lnTo>
                        <a:pt x="238" y="476"/>
                      </a:lnTo>
                      <a:lnTo>
                        <a:pt x="261" y="475"/>
                      </a:lnTo>
                      <a:lnTo>
                        <a:pt x="283" y="472"/>
                      </a:lnTo>
                      <a:lnTo>
                        <a:pt x="306" y="466"/>
                      </a:lnTo>
                      <a:lnTo>
                        <a:pt x="328" y="459"/>
                      </a:lnTo>
                      <a:lnTo>
                        <a:pt x="348" y="449"/>
                      </a:lnTo>
                      <a:lnTo>
                        <a:pt x="369" y="437"/>
                      </a:lnTo>
                      <a:lnTo>
                        <a:pt x="388" y="422"/>
                      </a:lnTo>
                      <a:lnTo>
                        <a:pt x="406" y="406"/>
                      </a:lnTo>
                      <a:lnTo>
                        <a:pt x="436" y="369"/>
                      </a:lnTo>
                      <a:lnTo>
                        <a:pt x="458" y="328"/>
                      </a:lnTo>
                      <a:lnTo>
                        <a:pt x="470" y="284"/>
                      </a:lnTo>
                      <a:lnTo>
                        <a:pt x="475" y="238"/>
                      </a:lnTo>
                      <a:lnTo>
                        <a:pt x="470" y="193"/>
                      </a:lnTo>
                      <a:lnTo>
                        <a:pt x="458" y="149"/>
                      </a:lnTo>
                      <a:lnTo>
                        <a:pt x="436" y="108"/>
                      </a:lnTo>
                      <a:lnTo>
                        <a:pt x="406" y="71"/>
                      </a:lnTo>
                      <a:lnTo>
                        <a:pt x="406" y="71"/>
                      </a:lnTo>
                      <a:lnTo>
                        <a:pt x="388" y="55"/>
                      </a:lnTo>
                      <a:lnTo>
                        <a:pt x="369" y="40"/>
                      </a:lnTo>
                      <a:lnTo>
                        <a:pt x="348" y="28"/>
                      </a:lnTo>
                      <a:lnTo>
                        <a:pt x="328" y="18"/>
                      </a:lnTo>
                      <a:lnTo>
                        <a:pt x="306" y="11"/>
                      </a:lnTo>
                      <a:lnTo>
                        <a:pt x="283" y="5"/>
                      </a:lnTo>
                      <a:lnTo>
                        <a:pt x="261" y="1"/>
                      </a:lnTo>
                      <a:lnTo>
                        <a:pt x="238" y="0"/>
                      </a:lnTo>
                      <a:lnTo>
                        <a:pt x="215" y="1"/>
                      </a:lnTo>
                      <a:lnTo>
                        <a:pt x="193" y="5"/>
                      </a:lnTo>
                      <a:lnTo>
                        <a:pt x="170" y="11"/>
                      </a:lnTo>
                      <a:lnTo>
                        <a:pt x="148" y="18"/>
                      </a:lnTo>
                      <a:lnTo>
                        <a:pt x="127" y="28"/>
                      </a:lnTo>
                      <a:lnTo>
                        <a:pt x="106" y="40"/>
                      </a:lnTo>
                      <a:lnTo>
                        <a:pt x="88" y="55"/>
                      </a:lnTo>
                      <a:lnTo>
                        <a:pt x="70" y="71"/>
                      </a:lnTo>
                      <a:close/>
                      <a:moveTo>
                        <a:pt x="81" y="395"/>
                      </a:moveTo>
                      <a:lnTo>
                        <a:pt x="52" y="360"/>
                      </a:lnTo>
                      <a:lnTo>
                        <a:pt x="33" y="321"/>
                      </a:lnTo>
                      <a:lnTo>
                        <a:pt x="20" y="280"/>
                      </a:lnTo>
                      <a:lnTo>
                        <a:pt x="17" y="238"/>
                      </a:lnTo>
                      <a:lnTo>
                        <a:pt x="20" y="195"/>
                      </a:lnTo>
                      <a:lnTo>
                        <a:pt x="33" y="155"/>
                      </a:lnTo>
                      <a:lnTo>
                        <a:pt x="52" y="117"/>
                      </a:lnTo>
                      <a:lnTo>
                        <a:pt x="81" y="82"/>
                      </a:lnTo>
                      <a:lnTo>
                        <a:pt x="98" y="67"/>
                      </a:lnTo>
                      <a:lnTo>
                        <a:pt x="116" y="53"/>
                      </a:lnTo>
                      <a:lnTo>
                        <a:pt x="135" y="43"/>
                      </a:lnTo>
                      <a:lnTo>
                        <a:pt x="155" y="34"/>
                      </a:lnTo>
                      <a:lnTo>
                        <a:pt x="174" y="27"/>
                      </a:lnTo>
                      <a:lnTo>
                        <a:pt x="195" y="21"/>
                      </a:lnTo>
                      <a:lnTo>
                        <a:pt x="217" y="19"/>
                      </a:lnTo>
                      <a:lnTo>
                        <a:pt x="238" y="18"/>
                      </a:lnTo>
                      <a:lnTo>
                        <a:pt x="259" y="19"/>
                      </a:lnTo>
                      <a:lnTo>
                        <a:pt x="280" y="21"/>
                      </a:lnTo>
                      <a:lnTo>
                        <a:pt x="301" y="27"/>
                      </a:lnTo>
                      <a:lnTo>
                        <a:pt x="321" y="34"/>
                      </a:lnTo>
                      <a:lnTo>
                        <a:pt x="340" y="43"/>
                      </a:lnTo>
                      <a:lnTo>
                        <a:pt x="360" y="53"/>
                      </a:lnTo>
                      <a:lnTo>
                        <a:pt x="377" y="67"/>
                      </a:lnTo>
                      <a:lnTo>
                        <a:pt x="394" y="82"/>
                      </a:lnTo>
                      <a:lnTo>
                        <a:pt x="409" y="98"/>
                      </a:lnTo>
                      <a:lnTo>
                        <a:pt x="422" y="117"/>
                      </a:lnTo>
                      <a:lnTo>
                        <a:pt x="434" y="135"/>
                      </a:lnTo>
                      <a:lnTo>
                        <a:pt x="443" y="155"/>
                      </a:lnTo>
                      <a:lnTo>
                        <a:pt x="450" y="176"/>
                      </a:lnTo>
                      <a:lnTo>
                        <a:pt x="454" y="195"/>
                      </a:lnTo>
                      <a:lnTo>
                        <a:pt x="458" y="217"/>
                      </a:lnTo>
                      <a:lnTo>
                        <a:pt x="459" y="238"/>
                      </a:lnTo>
                      <a:lnTo>
                        <a:pt x="458" y="260"/>
                      </a:lnTo>
                      <a:lnTo>
                        <a:pt x="454" y="280"/>
                      </a:lnTo>
                      <a:lnTo>
                        <a:pt x="450" y="301"/>
                      </a:lnTo>
                      <a:lnTo>
                        <a:pt x="443" y="322"/>
                      </a:lnTo>
                      <a:lnTo>
                        <a:pt x="434" y="342"/>
                      </a:lnTo>
                      <a:lnTo>
                        <a:pt x="422" y="360"/>
                      </a:lnTo>
                      <a:lnTo>
                        <a:pt x="409" y="378"/>
                      </a:lnTo>
                      <a:lnTo>
                        <a:pt x="394" y="395"/>
                      </a:lnTo>
                      <a:lnTo>
                        <a:pt x="377" y="410"/>
                      </a:lnTo>
                      <a:lnTo>
                        <a:pt x="360" y="423"/>
                      </a:lnTo>
                      <a:lnTo>
                        <a:pt x="340" y="434"/>
                      </a:lnTo>
                      <a:lnTo>
                        <a:pt x="321" y="443"/>
                      </a:lnTo>
                      <a:lnTo>
                        <a:pt x="301" y="450"/>
                      </a:lnTo>
                      <a:lnTo>
                        <a:pt x="280" y="456"/>
                      </a:lnTo>
                      <a:lnTo>
                        <a:pt x="259" y="458"/>
                      </a:lnTo>
                      <a:lnTo>
                        <a:pt x="238" y="459"/>
                      </a:lnTo>
                      <a:lnTo>
                        <a:pt x="217" y="458"/>
                      </a:lnTo>
                      <a:lnTo>
                        <a:pt x="195" y="456"/>
                      </a:lnTo>
                      <a:lnTo>
                        <a:pt x="174" y="450"/>
                      </a:lnTo>
                      <a:lnTo>
                        <a:pt x="155" y="443"/>
                      </a:lnTo>
                      <a:lnTo>
                        <a:pt x="135" y="434"/>
                      </a:lnTo>
                      <a:lnTo>
                        <a:pt x="116" y="423"/>
                      </a:lnTo>
                      <a:lnTo>
                        <a:pt x="98" y="410"/>
                      </a:lnTo>
                      <a:lnTo>
                        <a:pt x="81" y="39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13" name="Freeform 16"/>
                <p:cNvSpPr>
                  <a:spLocks/>
                </p:cNvSpPr>
                <p:nvPr/>
              </p:nvSpPr>
              <p:spPr bwMode="auto">
                <a:xfrm>
                  <a:off x="4812" y="3517"/>
                  <a:ext cx="170" cy="170"/>
                </a:xfrm>
                <a:custGeom>
                  <a:avLst/>
                  <a:gdLst/>
                  <a:ahLst/>
                  <a:cxnLst>
                    <a:cxn ang="0">
                      <a:pos x="340" y="263"/>
                    </a:cxn>
                    <a:cxn ang="0">
                      <a:pos x="263" y="340"/>
                    </a:cxn>
                    <a:cxn ang="0">
                      <a:pos x="0" y="78"/>
                    </a:cxn>
                    <a:cxn ang="0">
                      <a:pos x="77" y="0"/>
                    </a:cxn>
                    <a:cxn ang="0">
                      <a:pos x="340" y="263"/>
                    </a:cxn>
                  </a:cxnLst>
                  <a:rect l="0" t="0" r="r" b="b"/>
                  <a:pathLst>
                    <a:path w="340" h="340">
                      <a:moveTo>
                        <a:pt x="340" y="263"/>
                      </a:moveTo>
                      <a:lnTo>
                        <a:pt x="263" y="340"/>
                      </a:lnTo>
                      <a:lnTo>
                        <a:pt x="0" y="78"/>
                      </a:lnTo>
                      <a:lnTo>
                        <a:pt x="77" y="0"/>
                      </a:lnTo>
                      <a:lnTo>
                        <a:pt x="340" y="263"/>
                      </a:lnTo>
                      <a:close/>
                    </a:path>
                  </a:pathLst>
                </a:custGeom>
                <a:solidFill>
                  <a:srgbClr val="3F9E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14" name="Freeform 17"/>
                <p:cNvSpPr>
                  <a:spLocks/>
                </p:cNvSpPr>
                <p:nvPr/>
              </p:nvSpPr>
              <p:spPr bwMode="auto">
                <a:xfrm>
                  <a:off x="4838" y="3521"/>
                  <a:ext cx="140" cy="140"/>
                </a:xfrm>
                <a:custGeom>
                  <a:avLst/>
                  <a:gdLst/>
                  <a:ahLst/>
                  <a:cxnLst>
                    <a:cxn ang="0">
                      <a:pos x="280" y="263"/>
                    </a:cxn>
                    <a:cxn ang="0">
                      <a:pos x="263" y="281"/>
                    </a:cxn>
                    <a:cxn ang="0">
                      <a:pos x="0" y="18"/>
                    </a:cxn>
                    <a:cxn ang="0">
                      <a:pos x="18" y="0"/>
                    </a:cxn>
                    <a:cxn ang="0">
                      <a:pos x="280" y="263"/>
                    </a:cxn>
                  </a:cxnLst>
                  <a:rect l="0" t="0" r="r" b="b"/>
                  <a:pathLst>
                    <a:path w="280" h="281">
                      <a:moveTo>
                        <a:pt x="280" y="263"/>
                      </a:moveTo>
                      <a:lnTo>
                        <a:pt x="263" y="281"/>
                      </a:lnTo>
                      <a:lnTo>
                        <a:pt x="0" y="18"/>
                      </a:lnTo>
                      <a:lnTo>
                        <a:pt x="18" y="0"/>
                      </a:lnTo>
                      <a:lnTo>
                        <a:pt x="280" y="26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15" name="Freeform 18"/>
                <p:cNvSpPr>
                  <a:spLocks/>
                </p:cNvSpPr>
                <p:nvPr/>
              </p:nvSpPr>
              <p:spPr bwMode="auto">
                <a:xfrm>
                  <a:off x="4801" y="3507"/>
                  <a:ext cx="44" cy="44"/>
                </a:xfrm>
                <a:custGeom>
                  <a:avLst/>
                  <a:gdLst/>
                  <a:ahLst/>
                  <a:cxnLst>
                    <a:cxn ang="0">
                      <a:pos x="87" y="31"/>
                    </a:cxn>
                    <a:cxn ang="0">
                      <a:pos x="29" y="88"/>
                    </a:cxn>
                    <a:cxn ang="0">
                      <a:pos x="0" y="57"/>
                    </a:cxn>
                    <a:cxn ang="0">
                      <a:pos x="57" y="0"/>
                    </a:cxn>
                    <a:cxn ang="0">
                      <a:pos x="87" y="31"/>
                    </a:cxn>
                  </a:cxnLst>
                  <a:rect l="0" t="0" r="r" b="b"/>
                  <a:pathLst>
                    <a:path w="87" h="88">
                      <a:moveTo>
                        <a:pt x="87" y="31"/>
                      </a:moveTo>
                      <a:lnTo>
                        <a:pt x="29" y="88"/>
                      </a:lnTo>
                      <a:lnTo>
                        <a:pt x="0" y="57"/>
                      </a:lnTo>
                      <a:lnTo>
                        <a:pt x="57" y="0"/>
                      </a:lnTo>
                      <a:lnTo>
                        <a:pt x="87" y="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16" name="Freeform 19"/>
                <p:cNvSpPr>
                  <a:spLocks noEditPoints="1"/>
                </p:cNvSpPr>
                <p:nvPr/>
              </p:nvSpPr>
              <p:spPr bwMode="auto">
                <a:xfrm>
                  <a:off x="4800" y="3506"/>
                  <a:ext cx="193" cy="193"/>
                </a:xfrm>
                <a:custGeom>
                  <a:avLst/>
                  <a:gdLst/>
                  <a:ahLst/>
                  <a:cxnLst>
                    <a:cxn ang="0">
                      <a:pos x="89" y="12"/>
                    </a:cxn>
                    <a:cxn ang="0">
                      <a:pos x="0" y="100"/>
                    </a:cxn>
                    <a:cxn ang="0">
                      <a:pos x="286" y="386"/>
                    </a:cxn>
                    <a:cxn ang="0">
                      <a:pos x="386" y="285"/>
                    </a:cxn>
                    <a:cxn ang="0">
                      <a:pos x="100" y="0"/>
                    </a:cxn>
                    <a:cxn ang="0">
                      <a:pos x="89" y="12"/>
                    </a:cxn>
                    <a:cxn ang="0">
                      <a:pos x="100" y="45"/>
                    </a:cxn>
                    <a:cxn ang="0">
                      <a:pos x="106" y="51"/>
                    </a:cxn>
                    <a:cxn ang="0">
                      <a:pos x="115" y="60"/>
                    </a:cxn>
                    <a:cxn ang="0">
                      <a:pos x="128" y="73"/>
                    </a:cxn>
                    <a:cxn ang="0">
                      <a:pos x="143" y="88"/>
                    </a:cxn>
                    <a:cxn ang="0">
                      <a:pos x="160" y="105"/>
                    </a:cxn>
                    <a:cxn ang="0">
                      <a:pos x="180" y="125"/>
                    </a:cxn>
                    <a:cxn ang="0">
                      <a:pos x="199" y="145"/>
                    </a:cxn>
                    <a:cxn ang="0">
                      <a:pos x="220" y="165"/>
                    </a:cxn>
                    <a:cxn ang="0">
                      <a:pos x="241" y="186"/>
                    </a:cxn>
                    <a:cxn ang="0">
                      <a:pos x="261" y="206"/>
                    </a:cxn>
                    <a:cxn ang="0">
                      <a:pos x="280" y="225"/>
                    </a:cxn>
                    <a:cxn ang="0">
                      <a:pos x="297" y="243"/>
                    </a:cxn>
                    <a:cxn ang="0">
                      <a:pos x="312" y="258"/>
                    </a:cxn>
                    <a:cxn ang="0">
                      <a:pos x="325" y="270"/>
                    </a:cxn>
                    <a:cxn ang="0">
                      <a:pos x="334" y="279"/>
                    </a:cxn>
                    <a:cxn ang="0">
                      <a:pos x="340" y="285"/>
                    </a:cxn>
                    <a:cxn ang="0">
                      <a:pos x="334" y="291"/>
                    </a:cxn>
                    <a:cxn ang="0">
                      <a:pos x="327" y="298"/>
                    </a:cxn>
                    <a:cxn ang="0">
                      <a:pos x="320" y="305"/>
                    </a:cxn>
                    <a:cxn ang="0">
                      <a:pos x="314" y="313"/>
                    </a:cxn>
                    <a:cxn ang="0">
                      <a:pos x="305" y="321"/>
                    </a:cxn>
                    <a:cxn ang="0">
                      <a:pos x="299" y="328"/>
                    </a:cxn>
                    <a:cxn ang="0">
                      <a:pos x="292" y="335"/>
                    </a:cxn>
                    <a:cxn ang="0">
                      <a:pos x="286" y="341"/>
                    </a:cxn>
                    <a:cxn ang="0">
                      <a:pos x="280" y="335"/>
                    </a:cxn>
                    <a:cxn ang="0">
                      <a:pos x="271" y="326"/>
                    </a:cxn>
                    <a:cxn ang="0">
                      <a:pos x="258" y="313"/>
                    </a:cxn>
                    <a:cxn ang="0">
                      <a:pos x="243" y="298"/>
                    </a:cxn>
                    <a:cxn ang="0">
                      <a:pos x="226" y="281"/>
                    </a:cxn>
                    <a:cxn ang="0">
                      <a:pos x="206" y="261"/>
                    </a:cxn>
                    <a:cxn ang="0">
                      <a:pos x="187" y="241"/>
                    </a:cxn>
                    <a:cxn ang="0">
                      <a:pos x="166" y="221"/>
                    </a:cxn>
                    <a:cxn ang="0">
                      <a:pos x="145" y="200"/>
                    </a:cxn>
                    <a:cxn ang="0">
                      <a:pos x="126" y="180"/>
                    </a:cxn>
                    <a:cxn ang="0">
                      <a:pos x="106" y="161"/>
                    </a:cxn>
                    <a:cxn ang="0">
                      <a:pos x="89" y="143"/>
                    </a:cxn>
                    <a:cxn ang="0">
                      <a:pos x="74" y="128"/>
                    </a:cxn>
                    <a:cxn ang="0">
                      <a:pos x="61" y="115"/>
                    </a:cxn>
                    <a:cxn ang="0">
                      <a:pos x="52" y="105"/>
                    </a:cxn>
                    <a:cxn ang="0">
                      <a:pos x="46" y="100"/>
                    </a:cxn>
                    <a:cxn ang="0">
                      <a:pos x="52" y="94"/>
                    </a:cxn>
                    <a:cxn ang="0">
                      <a:pos x="58" y="88"/>
                    </a:cxn>
                    <a:cxn ang="0">
                      <a:pos x="66" y="80"/>
                    </a:cxn>
                    <a:cxn ang="0">
                      <a:pos x="73" y="73"/>
                    </a:cxn>
                    <a:cxn ang="0">
                      <a:pos x="81" y="65"/>
                    </a:cxn>
                    <a:cxn ang="0">
                      <a:pos x="88" y="58"/>
                    </a:cxn>
                    <a:cxn ang="0">
                      <a:pos x="95" y="51"/>
                    </a:cxn>
                    <a:cxn ang="0">
                      <a:pos x="100" y="45"/>
                    </a:cxn>
                  </a:cxnLst>
                  <a:rect l="0" t="0" r="r" b="b"/>
                  <a:pathLst>
                    <a:path w="386" h="386">
                      <a:moveTo>
                        <a:pt x="89" y="12"/>
                      </a:moveTo>
                      <a:lnTo>
                        <a:pt x="0" y="100"/>
                      </a:lnTo>
                      <a:lnTo>
                        <a:pt x="286" y="386"/>
                      </a:lnTo>
                      <a:lnTo>
                        <a:pt x="386" y="285"/>
                      </a:lnTo>
                      <a:lnTo>
                        <a:pt x="100" y="0"/>
                      </a:lnTo>
                      <a:lnTo>
                        <a:pt x="89" y="12"/>
                      </a:lnTo>
                      <a:close/>
                      <a:moveTo>
                        <a:pt x="100" y="45"/>
                      </a:moveTo>
                      <a:lnTo>
                        <a:pt x="106" y="51"/>
                      </a:lnTo>
                      <a:lnTo>
                        <a:pt x="115" y="60"/>
                      </a:lnTo>
                      <a:lnTo>
                        <a:pt x="128" y="73"/>
                      </a:lnTo>
                      <a:lnTo>
                        <a:pt x="143" y="88"/>
                      </a:lnTo>
                      <a:lnTo>
                        <a:pt x="160" y="105"/>
                      </a:lnTo>
                      <a:lnTo>
                        <a:pt x="180" y="125"/>
                      </a:lnTo>
                      <a:lnTo>
                        <a:pt x="199" y="145"/>
                      </a:lnTo>
                      <a:lnTo>
                        <a:pt x="220" y="165"/>
                      </a:lnTo>
                      <a:lnTo>
                        <a:pt x="241" y="186"/>
                      </a:lnTo>
                      <a:lnTo>
                        <a:pt x="261" y="206"/>
                      </a:lnTo>
                      <a:lnTo>
                        <a:pt x="280" y="225"/>
                      </a:lnTo>
                      <a:lnTo>
                        <a:pt x="297" y="243"/>
                      </a:lnTo>
                      <a:lnTo>
                        <a:pt x="312" y="258"/>
                      </a:lnTo>
                      <a:lnTo>
                        <a:pt x="325" y="270"/>
                      </a:lnTo>
                      <a:lnTo>
                        <a:pt x="334" y="279"/>
                      </a:lnTo>
                      <a:lnTo>
                        <a:pt x="340" y="285"/>
                      </a:lnTo>
                      <a:lnTo>
                        <a:pt x="334" y="291"/>
                      </a:lnTo>
                      <a:lnTo>
                        <a:pt x="327" y="298"/>
                      </a:lnTo>
                      <a:lnTo>
                        <a:pt x="320" y="305"/>
                      </a:lnTo>
                      <a:lnTo>
                        <a:pt x="314" y="313"/>
                      </a:lnTo>
                      <a:lnTo>
                        <a:pt x="305" y="321"/>
                      </a:lnTo>
                      <a:lnTo>
                        <a:pt x="299" y="328"/>
                      </a:lnTo>
                      <a:lnTo>
                        <a:pt x="292" y="335"/>
                      </a:lnTo>
                      <a:lnTo>
                        <a:pt x="286" y="341"/>
                      </a:lnTo>
                      <a:lnTo>
                        <a:pt x="280" y="335"/>
                      </a:lnTo>
                      <a:lnTo>
                        <a:pt x="271" y="326"/>
                      </a:lnTo>
                      <a:lnTo>
                        <a:pt x="258" y="313"/>
                      </a:lnTo>
                      <a:lnTo>
                        <a:pt x="243" y="298"/>
                      </a:lnTo>
                      <a:lnTo>
                        <a:pt x="226" y="281"/>
                      </a:lnTo>
                      <a:lnTo>
                        <a:pt x="206" y="261"/>
                      </a:lnTo>
                      <a:lnTo>
                        <a:pt x="187" y="241"/>
                      </a:lnTo>
                      <a:lnTo>
                        <a:pt x="166" y="221"/>
                      </a:lnTo>
                      <a:lnTo>
                        <a:pt x="145" y="200"/>
                      </a:lnTo>
                      <a:lnTo>
                        <a:pt x="126" y="180"/>
                      </a:lnTo>
                      <a:lnTo>
                        <a:pt x="106" y="161"/>
                      </a:lnTo>
                      <a:lnTo>
                        <a:pt x="89" y="143"/>
                      </a:lnTo>
                      <a:lnTo>
                        <a:pt x="74" y="128"/>
                      </a:lnTo>
                      <a:lnTo>
                        <a:pt x="61" y="115"/>
                      </a:lnTo>
                      <a:lnTo>
                        <a:pt x="52" y="105"/>
                      </a:lnTo>
                      <a:lnTo>
                        <a:pt x="46" y="100"/>
                      </a:lnTo>
                      <a:lnTo>
                        <a:pt x="52" y="94"/>
                      </a:lnTo>
                      <a:lnTo>
                        <a:pt x="58" y="88"/>
                      </a:lnTo>
                      <a:lnTo>
                        <a:pt x="66" y="80"/>
                      </a:lnTo>
                      <a:lnTo>
                        <a:pt x="73" y="73"/>
                      </a:lnTo>
                      <a:lnTo>
                        <a:pt x="81" y="65"/>
                      </a:lnTo>
                      <a:lnTo>
                        <a:pt x="88" y="58"/>
                      </a:lnTo>
                      <a:lnTo>
                        <a:pt x="95" y="51"/>
                      </a:lnTo>
                      <a:lnTo>
                        <a:pt x="100" y="4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17" name="Freeform 20"/>
                <p:cNvSpPr>
                  <a:spLocks/>
                </p:cNvSpPr>
                <p:nvPr/>
              </p:nvSpPr>
              <p:spPr bwMode="auto">
                <a:xfrm>
                  <a:off x="4831" y="3536"/>
                  <a:ext cx="47" cy="47"/>
                </a:xfrm>
                <a:custGeom>
                  <a:avLst/>
                  <a:gdLst/>
                  <a:ahLst/>
                  <a:cxnLst>
                    <a:cxn ang="0">
                      <a:pos x="0" y="78"/>
                    </a:cxn>
                    <a:cxn ang="0">
                      <a:pos x="18" y="95"/>
                    </a:cxn>
                    <a:cxn ang="0">
                      <a:pos x="95" y="18"/>
                    </a:cxn>
                    <a:cxn ang="0">
                      <a:pos x="77" y="0"/>
                    </a:cxn>
                    <a:cxn ang="0">
                      <a:pos x="0" y="78"/>
                    </a:cxn>
                  </a:cxnLst>
                  <a:rect l="0" t="0" r="r" b="b"/>
                  <a:pathLst>
                    <a:path w="95" h="95">
                      <a:moveTo>
                        <a:pt x="0" y="78"/>
                      </a:moveTo>
                      <a:lnTo>
                        <a:pt x="18" y="95"/>
                      </a:lnTo>
                      <a:lnTo>
                        <a:pt x="95" y="18"/>
                      </a:lnTo>
                      <a:lnTo>
                        <a:pt x="77" y="0"/>
                      </a:lnTo>
                      <a:lnTo>
                        <a:pt x="0"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18" name="Freeform 21"/>
                <p:cNvSpPr>
                  <a:spLocks/>
                </p:cNvSpPr>
                <p:nvPr/>
              </p:nvSpPr>
              <p:spPr bwMode="auto">
                <a:xfrm>
                  <a:off x="4627" y="3396"/>
                  <a:ext cx="185" cy="125"/>
                </a:xfrm>
                <a:custGeom>
                  <a:avLst/>
                  <a:gdLst/>
                  <a:ahLst/>
                  <a:cxnLst>
                    <a:cxn ang="0">
                      <a:pos x="292" y="181"/>
                    </a:cxn>
                    <a:cxn ang="0">
                      <a:pos x="261" y="202"/>
                    </a:cxn>
                    <a:cxn ang="0">
                      <a:pos x="228" y="216"/>
                    </a:cxn>
                    <a:cxn ang="0">
                      <a:pos x="192" y="223"/>
                    </a:cxn>
                    <a:cxn ang="0">
                      <a:pos x="156" y="223"/>
                    </a:cxn>
                    <a:cxn ang="0">
                      <a:pos x="121" y="216"/>
                    </a:cxn>
                    <a:cxn ang="0">
                      <a:pos x="87" y="202"/>
                    </a:cxn>
                    <a:cxn ang="0">
                      <a:pos x="56" y="181"/>
                    </a:cxn>
                    <a:cxn ang="0">
                      <a:pos x="35" y="160"/>
                    </a:cxn>
                    <a:cxn ang="0">
                      <a:pos x="23" y="145"/>
                    </a:cxn>
                    <a:cxn ang="0">
                      <a:pos x="12" y="128"/>
                    </a:cxn>
                    <a:cxn ang="0">
                      <a:pos x="3" y="111"/>
                    </a:cxn>
                    <a:cxn ang="0">
                      <a:pos x="3" y="114"/>
                    </a:cxn>
                    <a:cxn ang="0">
                      <a:pos x="11" y="140"/>
                    </a:cxn>
                    <a:cxn ang="0">
                      <a:pos x="25" y="164"/>
                    </a:cxn>
                    <a:cxn ang="0">
                      <a:pos x="41" y="187"/>
                    </a:cxn>
                    <a:cxn ang="0">
                      <a:pos x="64" y="210"/>
                    </a:cxn>
                    <a:cxn ang="0">
                      <a:pos x="95" y="231"/>
                    </a:cxn>
                    <a:cxn ang="0">
                      <a:pos x="129" y="245"/>
                    </a:cxn>
                    <a:cxn ang="0">
                      <a:pos x="164" y="251"/>
                    </a:cxn>
                    <a:cxn ang="0">
                      <a:pos x="200" y="251"/>
                    </a:cxn>
                    <a:cxn ang="0">
                      <a:pos x="236" y="245"/>
                    </a:cxn>
                    <a:cxn ang="0">
                      <a:pos x="269" y="231"/>
                    </a:cxn>
                    <a:cxn ang="0">
                      <a:pos x="300" y="210"/>
                    </a:cxn>
                    <a:cxn ang="0">
                      <a:pos x="333" y="177"/>
                    </a:cxn>
                    <a:cxn ang="0">
                      <a:pos x="357" y="129"/>
                    </a:cxn>
                    <a:cxn ang="0">
                      <a:pos x="368" y="77"/>
                    </a:cxn>
                    <a:cxn ang="0">
                      <a:pos x="364" y="26"/>
                    </a:cxn>
                    <a:cxn ang="0">
                      <a:pos x="360" y="22"/>
                    </a:cxn>
                    <a:cxn ang="0">
                      <a:pos x="358" y="67"/>
                    </a:cxn>
                    <a:cxn ang="0">
                      <a:pos x="345" y="111"/>
                    </a:cxn>
                    <a:cxn ang="0">
                      <a:pos x="321" y="150"/>
                    </a:cxn>
                  </a:cxnLst>
                  <a:rect l="0" t="0" r="r" b="b"/>
                  <a:pathLst>
                    <a:path w="368" h="251">
                      <a:moveTo>
                        <a:pt x="306" y="168"/>
                      </a:moveTo>
                      <a:lnTo>
                        <a:pt x="292" y="181"/>
                      </a:lnTo>
                      <a:lnTo>
                        <a:pt x="277" y="193"/>
                      </a:lnTo>
                      <a:lnTo>
                        <a:pt x="261" y="202"/>
                      </a:lnTo>
                      <a:lnTo>
                        <a:pt x="245" y="209"/>
                      </a:lnTo>
                      <a:lnTo>
                        <a:pt x="228" y="216"/>
                      </a:lnTo>
                      <a:lnTo>
                        <a:pt x="209" y="219"/>
                      </a:lnTo>
                      <a:lnTo>
                        <a:pt x="192" y="223"/>
                      </a:lnTo>
                      <a:lnTo>
                        <a:pt x="175" y="223"/>
                      </a:lnTo>
                      <a:lnTo>
                        <a:pt x="156" y="223"/>
                      </a:lnTo>
                      <a:lnTo>
                        <a:pt x="139" y="219"/>
                      </a:lnTo>
                      <a:lnTo>
                        <a:pt x="121" y="216"/>
                      </a:lnTo>
                      <a:lnTo>
                        <a:pt x="104" y="209"/>
                      </a:lnTo>
                      <a:lnTo>
                        <a:pt x="87" y="202"/>
                      </a:lnTo>
                      <a:lnTo>
                        <a:pt x="71" y="193"/>
                      </a:lnTo>
                      <a:lnTo>
                        <a:pt x="56" y="181"/>
                      </a:lnTo>
                      <a:lnTo>
                        <a:pt x="42" y="168"/>
                      </a:lnTo>
                      <a:lnTo>
                        <a:pt x="35" y="160"/>
                      </a:lnTo>
                      <a:lnTo>
                        <a:pt x="28" y="153"/>
                      </a:lnTo>
                      <a:lnTo>
                        <a:pt x="23" y="145"/>
                      </a:lnTo>
                      <a:lnTo>
                        <a:pt x="17" y="136"/>
                      </a:lnTo>
                      <a:lnTo>
                        <a:pt x="12" y="128"/>
                      </a:lnTo>
                      <a:lnTo>
                        <a:pt x="8" y="120"/>
                      </a:lnTo>
                      <a:lnTo>
                        <a:pt x="3" y="111"/>
                      </a:lnTo>
                      <a:lnTo>
                        <a:pt x="0" y="102"/>
                      </a:lnTo>
                      <a:lnTo>
                        <a:pt x="3" y="114"/>
                      </a:lnTo>
                      <a:lnTo>
                        <a:pt x="7" y="127"/>
                      </a:lnTo>
                      <a:lnTo>
                        <a:pt x="11" y="140"/>
                      </a:lnTo>
                      <a:lnTo>
                        <a:pt x="18" y="152"/>
                      </a:lnTo>
                      <a:lnTo>
                        <a:pt x="25" y="164"/>
                      </a:lnTo>
                      <a:lnTo>
                        <a:pt x="32" y="175"/>
                      </a:lnTo>
                      <a:lnTo>
                        <a:pt x="41" y="187"/>
                      </a:lnTo>
                      <a:lnTo>
                        <a:pt x="50" y="197"/>
                      </a:lnTo>
                      <a:lnTo>
                        <a:pt x="64" y="210"/>
                      </a:lnTo>
                      <a:lnTo>
                        <a:pt x="79" y="221"/>
                      </a:lnTo>
                      <a:lnTo>
                        <a:pt x="95" y="231"/>
                      </a:lnTo>
                      <a:lnTo>
                        <a:pt x="112" y="238"/>
                      </a:lnTo>
                      <a:lnTo>
                        <a:pt x="129" y="245"/>
                      </a:lnTo>
                      <a:lnTo>
                        <a:pt x="147" y="248"/>
                      </a:lnTo>
                      <a:lnTo>
                        <a:pt x="164" y="251"/>
                      </a:lnTo>
                      <a:lnTo>
                        <a:pt x="183" y="251"/>
                      </a:lnTo>
                      <a:lnTo>
                        <a:pt x="200" y="251"/>
                      </a:lnTo>
                      <a:lnTo>
                        <a:pt x="217" y="248"/>
                      </a:lnTo>
                      <a:lnTo>
                        <a:pt x="236" y="245"/>
                      </a:lnTo>
                      <a:lnTo>
                        <a:pt x="253" y="238"/>
                      </a:lnTo>
                      <a:lnTo>
                        <a:pt x="269" y="231"/>
                      </a:lnTo>
                      <a:lnTo>
                        <a:pt x="285" y="221"/>
                      </a:lnTo>
                      <a:lnTo>
                        <a:pt x="300" y="210"/>
                      </a:lnTo>
                      <a:lnTo>
                        <a:pt x="314" y="197"/>
                      </a:lnTo>
                      <a:lnTo>
                        <a:pt x="333" y="177"/>
                      </a:lnTo>
                      <a:lnTo>
                        <a:pt x="346" y="153"/>
                      </a:lnTo>
                      <a:lnTo>
                        <a:pt x="357" y="129"/>
                      </a:lnTo>
                      <a:lnTo>
                        <a:pt x="365" y="104"/>
                      </a:lnTo>
                      <a:lnTo>
                        <a:pt x="368" y="77"/>
                      </a:lnTo>
                      <a:lnTo>
                        <a:pt x="368" y="52"/>
                      </a:lnTo>
                      <a:lnTo>
                        <a:pt x="364" y="26"/>
                      </a:lnTo>
                      <a:lnTo>
                        <a:pt x="357" y="0"/>
                      </a:lnTo>
                      <a:lnTo>
                        <a:pt x="360" y="22"/>
                      </a:lnTo>
                      <a:lnTo>
                        <a:pt x="360" y="45"/>
                      </a:lnTo>
                      <a:lnTo>
                        <a:pt x="358" y="67"/>
                      </a:lnTo>
                      <a:lnTo>
                        <a:pt x="352" y="89"/>
                      </a:lnTo>
                      <a:lnTo>
                        <a:pt x="345" y="111"/>
                      </a:lnTo>
                      <a:lnTo>
                        <a:pt x="335" y="130"/>
                      </a:lnTo>
                      <a:lnTo>
                        <a:pt x="321" y="150"/>
                      </a:lnTo>
                      <a:lnTo>
                        <a:pt x="306" y="16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19" name="Freeform 22"/>
                <p:cNvSpPr>
                  <a:spLocks/>
                </p:cNvSpPr>
                <p:nvPr/>
              </p:nvSpPr>
              <p:spPr bwMode="auto">
                <a:xfrm>
                  <a:off x="4665" y="3324"/>
                  <a:ext cx="88" cy="88"/>
                </a:xfrm>
                <a:custGeom>
                  <a:avLst/>
                  <a:gdLst/>
                  <a:ahLst/>
                  <a:cxnLst>
                    <a:cxn ang="0">
                      <a:pos x="150" y="27"/>
                    </a:cxn>
                    <a:cxn ang="0">
                      <a:pos x="162" y="40"/>
                    </a:cxn>
                    <a:cxn ang="0">
                      <a:pos x="170" y="55"/>
                    </a:cxn>
                    <a:cxn ang="0">
                      <a:pos x="174" y="72"/>
                    </a:cxn>
                    <a:cxn ang="0">
                      <a:pos x="177" y="89"/>
                    </a:cxn>
                    <a:cxn ang="0">
                      <a:pos x="174" y="105"/>
                    </a:cxn>
                    <a:cxn ang="0">
                      <a:pos x="170" y="122"/>
                    </a:cxn>
                    <a:cxn ang="0">
                      <a:pos x="162" y="137"/>
                    </a:cxn>
                    <a:cxn ang="0">
                      <a:pos x="150" y="151"/>
                    </a:cxn>
                    <a:cxn ang="0">
                      <a:pos x="136" y="163"/>
                    </a:cxn>
                    <a:cxn ang="0">
                      <a:pos x="121" y="170"/>
                    </a:cxn>
                    <a:cxn ang="0">
                      <a:pos x="105" y="174"/>
                    </a:cxn>
                    <a:cxn ang="0">
                      <a:pos x="88" y="176"/>
                    </a:cxn>
                    <a:cxn ang="0">
                      <a:pos x="71" y="174"/>
                    </a:cxn>
                    <a:cxn ang="0">
                      <a:pos x="55" y="170"/>
                    </a:cxn>
                    <a:cxn ang="0">
                      <a:pos x="40" y="163"/>
                    </a:cxn>
                    <a:cxn ang="0">
                      <a:pos x="26" y="151"/>
                    </a:cxn>
                    <a:cxn ang="0">
                      <a:pos x="14" y="137"/>
                    </a:cxn>
                    <a:cxn ang="0">
                      <a:pos x="6" y="122"/>
                    </a:cxn>
                    <a:cxn ang="0">
                      <a:pos x="2" y="105"/>
                    </a:cxn>
                    <a:cxn ang="0">
                      <a:pos x="0" y="89"/>
                    </a:cxn>
                    <a:cxn ang="0">
                      <a:pos x="2" y="72"/>
                    </a:cxn>
                    <a:cxn ang="0">
                      <a:pos x="6" y="55"/>
                    </a:cxn>
                    <a:cxn ang="0">
                      <a:pos x="14" y="40"/>
                    </a:cxn>
                    <a:cxn ang="0">
                      <a:pos x="26" y="27"/>
                    </a:cxn>
                    <a:cxn ang="0">
                      <a:pos x="40" y="15"/>
                    </a:cxn>
                    <a:cxn ang="0">
                      <a:pos x="55" y="7"/>
                    </a:cxn>
                    <a:cxn ang="0">
                      <a:pos x="71" y="2"/>
                    </a:cxn>
                    <a:cxn ang="0">
                      <a:pos x="88" y="0"/>
                    </a:cxn>
                    <a:cxn ang="0">
                      <a:pos x="105" y="2"/>
                    </a:cxn>
                    <a:cxn ang="0">
                      <a:pos x="121" y="7"/>
                    </a:cxn>
                    <a:cxn ang="0">
                      <a:pos x="136" y="15"/>
                    </a:cxn>
                    <a:cxn ang="0">
                      <a:pos x="150" y="27"/>
                    </a:cxn>
                  </a:cxnLst>
                  <a:rect l="0" t="0" r="r" b="b"/>
                  <a:pathLst>
                    <a:path w="177" h="176">
                      <a:moveTo>
                        <a:pt x="150" y="27"/>
                      </a:moveTo>
                      <a:lnTo>
                        <a:pt x="162" y="40"/>
                      </a:lnTo>
                      <a:lnTo>
                        <a:pt x="170" y="55"/>
                      </a:lnTo>
                      <a:lnTo>
                        <a:pt x="174" y="72"/>
                      </a:lnTo>
                      <a:lnTo>
                        <a:pt x="177" y="89"/>
                      </a:lnTo>
                      <a:lnTo>
                        <a:pt x="174" y="105"/>
                      </a:lnTo>
                      <a:lnTo>
                        <a:pt x="170" y="122"/>
                      </a:lnTo>
                      <a:lnTo>
                        <a:pt x="162" y="137"/>
                      </a:lnTo>
                      <a:lnTo>
                        <a:pt x="150" y="151"/>
                      </a:lnTo>
                      <a:lnTo>
                        <a:pt x="136" y="163"/>
                      </a:lnTo>
                      <a:lnTo>
                        <a:pt x="121" y="170"/>
                      </a:lnTo>
                      <a:lnTo>
                        <a:pt x="105" y="174"/>
                      </a:lnTo>
                      <a:lnTo>
                        <a:pt x="88" y="176"/>
                      </a:lnTo>
                      <a:lnTo>
                        <a:pt x="71" y="174"/>
                      </a:lnTo>
                      <a:lnTo>
                        <a:pt x="55" y="170"/>
                      </a:lnTo>
                      <a:lnTo>
                        <a:pt x="40" y="163"/>
                      </a:lnTo>
                      <a:lnTo>
                        <a:pt x="26" y="151"/>
                      </a:lnTo>
                      <a:lnTo>
                        <a:pt x="14" y="137"/>
                      </a:lnTo>
                      <a:lnTo>
                        <a:pt x="6" y="122"/>
                      </a:lnTo>
                      <a:lnTo>
                        <a:pt x="2" y="105"/>
                      </a:lnTo>
                      <a:lnTo>
                        <a:pt x="0" y="89"/>
                      </a:lnTo>
                      <a:lnTo>
                        <a:pt x="2" y="72"/>
                      </a:lnTo>
                      <a:lnTo>
                        <a:pt x="6" y="55"/>
                      </a:lnTo>
                      <a:lnTo>
                        <a:pt x="14" y="40"/>
                      </a:lnTo>
                      <a:lnTo>
                        <a:pt x="26" y="27"/>
                      </a:lnTo>
                      <a:lnTo>
                        <a:pt x="40" y="15"/>
                      </a:lnTo>
                      <a:lnTo>
                        <a:pt x="55" y="7"/>
                      </a:lnTo>
                      <a:lnTo>
                        <a:pt x="71" y="2"/>
                      </a:lnTo>
                      <a:lnTo>
                        <a:pt x="88" y="0"/>
                      </a:lnTo>
                      <a:lnTo>
                        <a:pt x="105" y="2"/>
                      </a:lnTo>
                      <a:lnTo>
                        <a:pt x="121" y="7"/>
                      </a:lnTo>
                      <a:lnTo>
                        <a:pt x="136" y="15"/>
                      </a:lnTo>
                      <a:lnTo>
                        <a:pt x="150" y="2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20" name="Freeform 23"/>
                <p:cNvSpPr>
                  <a:spLocks/>
                </p:cNvSpPr>
                <p:nvPr/>
              </p:nvSpPr>
              <p:spPr bwMode="auto">
                <a:xfrm>
                  <a:off x="4747" y="3368"/>
                  <a:ext cx="37" cy="37"/>
                </a:xfrm>
                <a:custGeom>
                  <a:avLst/>
                  <a:gdLst/>
                  <a:ahLst/>
                  <a:cxnLst>
                    <a:cxn ang="0">
                      <a:pos x="65" y="10"/>
                    </a:cxn>
                    <a:cxn ang="0">
                      <a:pos x="73" y="23"/>
                    </a:cxn>
                    <a:cxn ang="0">
                      <a:pos x="75" y="37"/>
                    </a:cxn>
                    <a:cxn ang="0">
                      <a:pos x="73" y="51"/>
                    </a:cxn>
                    <a:cxn ang="0">
                      <a:pos x="65" y="63"/>
                    </a:cxn>
                    <a:cxn ang="0">
                      <a:pos x="59" y="68"/>
                    </a:cxn>
                    <a:cxn ang="0">
                      <a:pos x="52" y="71"/>
                    </a:cxn>
                    <a:cxn ang="0">
                      <a:pos x="45" y="74"/>
                    </a:cxn>
                    <a:cxn ang="0">
                      <a:pos x="38" y="75"/>
                    </a:cxn>
                    <a:cxn ang="0">
                      <a:pos x="30" y="74"/>
                    </a:cxn>
                    <a:cxn ang="0">
                      <a:pos x="23" y="71"/>
                    </a:cxn>
                    <a:cxn ang="0">
                      <a:pos x="17" y="68"/>
                    </a:cxn>
                    <a:cxn ang="0">
                      <a:pos x="12" y="63"/>
                    </a:cxn>
                    <a:cxn ang="0">
                      <a:pos x="4" y="51"/>
                    </a:cxn>
                    <a:cxn ang="0">
                      <a:pos x="0" y="37"/>
                    </a:cxn>
                    <a:cxn ang="0">
                      <a:pos x="4" y="23"/>
                    </a:cxn>
                    <a:cxn ang="0">
                      <a:pos x="12" y="10"/>
                    </a:cxn>
                    <a:cxn ang="0">
                      <a:pos x="17" y="6"/>
                    </a:cxn>
                    <a:cxn ang="0">
                      <a:pos x="23" y="2"/>
                    </a:cxn>
                    <a:cxn ang="0">
                      <a:pos x="30" y="1"/>
                    </a:cxn>
                    <a:cxn ang="0">
                      <a:pos x="38" y="0"/>
                    </a:cxn>
                    <a:cxn ang="0">
                      <a:pos x="45" y="1"/>
                    </a:cxn>
                    <a:cxn ang="0">
                      <a:pos x="52" y="2"/>
                    </a:cxn>
                    <a:cxn ang="0">
                      <a:pos x="59" y="6"/>
                    </a:cxn>
                    <a:cxn ang="0">
                      <a:pos x="65" y="10"/>
                    </a:cxn>
                  </a:cxnLst>
                  <a:rect l="0" t="0" r="r" b="b"/>
                  <a:pathLst>
                    <a:path w="75" h="75">
                      <a:moveTo>
                        <a:pt x="65" y="10"/>
                      </a:moveTo>
                      <a:lnTo>
                        <a:pt x="73" y="23"/>
                      </a:lnTo>
                      <a:lnTo>
                        <a:pt x="75" y="37"/>
                      </a:lnTo>
                      <a:lnTo>
                        <a:pt x="73" y="51"/>
                      </a:lnTo>
                      <a:lnTo>
                        <a:pt x="65" y="63"/>
                      </a:lnTo>
                      <a:lnTo>
                        <a:pt x="59" y="68"/>
                      </a:lnTo>
                      <a:lnTo>
                        <a:pt x="52" y="71"/>
                      </a:lnTo>
                      <a:lnTo>
                        <a:pt x="45" y="74"/>
                      </a:lnTo>
                      <a:lnTo>
                        <a:pt x="38" y="75"/>
                      </a:lnTo>
                      <a:lnTo>
                        <a:pt x="30" y="74"/>
                      </a:lnTo>
                      <a:lnTo>
                        <a:pt x="23" y="71"/>
                      </a:lnTo>
                      <a:lnTo>
                        <a:pt x="17" y="68"/>
                      </a:lnTo>
                      <a:lnTo>
                        <a:pt x="12" y="63"/>
                      </a:lnTo>
                      <a:lnTo>
                        <a:pt x="4" y="51"/>
                      </a:lnTo>
                      <a:lnTo>
                        <a:pt x="0" y="37"/>
                      </a:lnTo>
                      <a:lnTo>
                        <a:pt x="4" y="23"/>
                      </a:lnTo>
                      <a:lnTo>
                        <a:pt x="12" y="10"/>
                      </a:lnTo>
                      <a:lnTo>
                        <a:pt x="17" y="6"/>
                      </a:lnTo>
                      <a:lnTo>
                        <a:pt x="23" y="2"/>
                      </a:lnTo>
                      <a:lnTo>
                        <a:pt x="30" y="1"/>
                      </a:lnTo>
                      <a:lnTo>
                        <a:pt x="38" y="0"/>
                      </a:lnTo>
                      <a:lnTo>
                        <a:pt x="45" y="1"/>
                      </a:lnTo>
                      <a:lnTo>
                        <a:pt x="52" y="2"/>
                      </a:lnTo>
                      <a:lnTo>
                        <a:pt x="59" y="6"/>
                      </a:lnTo>
                      <a:lnTo>
                        <a:pt x="65" y="1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grpSp>
        <p:sp>
          <p:nvSpPr>
            <p:cNvPr id="804" name="右矢印 803"/>
            <p:cNvSpPr/>
            <p:nvPr/>
          </p:nvSpPr>
          <p:spPr>
            <a:xfrm>
              <a:off x="2649173" y="4133874"/>
              <a:ext cx="591946" cy="352292"/>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grpSp>
      <p:grpSp>
        <p:nvGrpSpPr>
          <p:cNvPr id="985" name="グループ化 588"/>
          <p:cNvGrpSpPr/>
          <p:nvPr/>
        </p:nvGrpSpPr>
        <p:grpSpPr>
          <a:xfrm>
            <a:off x="4913346" y="3429000"/>
            <a:ext cx="3934800" cy="1643073"/>
            <a:chOff x="993010" y="3714751"/>
            <a:chExt cx="2798441" cy="1143009"/>
          </a:xfrm>
        </p:grpSpPr>
        <p:sp>
          <p:nvSpPr>
            <p:cNvPr id="1119" name="正方形/長方形 1118"/>
            <p:cNvSpPr/>
            <p:nvPr/>
          </p:nvSpPr>
          <p:spPr>
            <a:xfrm>
              <a:off x="1000100" y="3714751"/>
              <a:ext cx="2786082" cy="25043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ja-JP" altLang="en-US" sz="2400" dirty="0" smtClean="0"/>
                <a:t>非</a:t>
              </a:r>
              <a:r>
                <a:rPr kumimoji="1" lang="ja-JP" altLang="en-US" sz="2400" dirty="0" smtClean="0"/>
                <a:t>オープン</a:t>
              </a:r>
              <a:endParaRPr kumimoji="1" lang="ja-JP" altLang="en-US" sz="2400" dirty="0"/>
            </a:p>
          </p:txBody>
        </p:sp>
        <p:sp>
          <p:nvSpPr>
            <p:cNvPr id="1120" name="正方形/長方形 1119"/>
            <p:cNvSpPr/>
            <p:nvPr/>
          </p:nvSpPr>
          <p:spPr>
            <a:xfrm>
              <a:off x="993010" y="3963231"/>
              <a:ext cx="2798441" cy="894529"/>
            </a:xfrm>
            <a:prstGeom prst="rect">
              <a:avLst/>
            </a:prstGeom>
            <a:solidFill>
              <a:schemeClr val="bg1"/>
            </a:solidFill>
            <a:ln w="9525"/>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grpSp>
        <p:nvGrpSpPr>
          <p:cNvPr id="345" name="グループ化 344"/>
          <p:cNvGrpSpPr/>
          <p:nvPr/>
        </p:nvGrpSpPr>
        <p:grpSpPr>
          <a:xfrm>
            <a:off x="5363494" y="3787966"/>
            <a:ext cx="2923282" cy="855480"/>
            <a:chOff x="5363494" y="3787966"/>
            <a:chExt cx="2923282" cy="855480"/>
          </a:xfrm>
        </p:grpSpPr>
        <p:grpSp>
          <p:nvGrpSpPr>
            <p:cNvPr id="986" name="グループ化 582"/>
            <p:cNvGrpSpPr/>
            <p:nvPr/>
          </p:nvGrpSpPr>
          <p:grpSpPr>
            <a:xfrm>
              <a:off x="7536955" y="3787966"/>
              <a:ext cx="749821" cy="838455"/>
              <a:chOff x="7494899" y="3857628"/>
              <a:chExt cx="1220505" cy="898525"/>
            </a:xfrm>
          </p:grpSpPr>
          <p:grpSp>
            <p:nvGrpSpPr>
              <p:cNvPr id="1091" name="グループ化 425"/>
              <p:cNvGrpSpPr/>
              <p:nvPr/>
            </p:nvGrpSpPr>
            <p:grpSpPr>
              <a:xfrm>
                <a:off x="7494899" y="4229371"/>
                <a:ext cx="434687" cy="342637"/>
                <a:chOff x="7862069" y="6033867"/>
                <a:chExt cx="434687" cy="342637"/>
              </a:xfrm>
            </p:grpSpPr>
            <p:sp>
              <p:nvSpPr>
                <p:cNvPr id="1107" name="Freeform 110"/>
                <p:cNvSpPr>
                  <a:spLocks/>
                </p:cNvSpPr>
                <p:nvPr/>
              </p:nvSpPr>
              <p:spPr bwMode="auto">
                <a:xfrm>
                  <a:off x="7879172" y="6037619"/>
                  <a:ext cx="403332" cy="328881"/>
                </a:xfrm>
                <a:custGeom>
                  <a:avLst/>
                  <a:gdLst/>
                  <a:ahLst/>
                  <a:cxnLst>
                    <a:cxn ang="0">
                      <a:pos x="83" y="253"/>
                    </a:cxn>
                    <a:cxn ang="0">
                      <a:pos x="233" y="110"/>
                    </a:cxn>
                    <a:cxn ang="0">
                      <a:pos x="351" y="0"/>
                    </a:cxn>
                    <a:cxn ang="0">
                      <a:pos x="444" y="57"/>
                    </a:cxn>
                    <a:cxn ang="0">
                      <a:pos x="566" y="176"/>
                    </a:cxn>
                    <a:cxn ang="0">
                      <a:pos x="448" y="312"/>
                    </a:cxn>
                    <a:cxn ang="0">
                      <a:pos x="200" y="525"/>
                    </a:cxn>
                    <a:cxn ang="0">
                      <a:pos x="52" y="407"/>
                    </a:cxn>
                    <a:cxn ang="0">
                      <a:pos x="0" y="333"/>
                    </a:cxn>
                    <a:cxn ang="0">
                      <a:pos x="83" y="253"/>
                    </a:cxn>
                    <a:cxn ang="0">
                      <a:pos x="83" y="253"/>
                    </a:cxn>
                  </a:cxnLst>
                  <a:rect l="0" t="0" r="r" b="b"/>
                  <a:pathLst>
                    <a:path w="566" h="525">
                      <a:moveTo>
                        <a:pt x="83" y="253"/>
                      </a:moveTo>
                      <a:lnTo>
                        <a:pt x="233" y="110"/>
                      </a:lnTo>
                      <a:lnTo>
                        <a:pt x="351" y="0"/>
                      </a:lnTo>
                      <a:lnTo>
                        <a:pt x="444" y="57"/>
                      </a:lnTo>
                      <a:lnTo>
                        <a:pt x="566" y="176"/>
                      </a:lnTo>
                      <a:lnTo>
                        <a:pt x="448" y="312"/>
                      </a:lnTo>
                      <a:lnTo>
                        <a:pt x="200" y="525"/>
                      </a:lnTo>
                      <a:lnTo>
                        <a:pt x="52" y="407"/>
                      </a:lnTo>
                      <a:lnTo>
                        <a:pt x="0" y="333"/>
                      </a:lnTo>
                      <a:lnTo>
                        <a:pt x="83" y="253"/>
                      </a:lnTo>
                      <a:lnTo>
                        <a:pt x="83" y="253"/>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08" name="Freeform 121"/>
                <p:cNvSpPr>
                  <a:spLocks/>
                </p:cNvSpPr>
                <p:nvPr/>
              </p:nvSpPr>
              <p:spPr bwMode="auto">
                <a:xfrm>
                  <a:off x="7926204" y="6081386"/>
                  <a:ext cx="293591" cy="228842"/>
                </a:xfrm>
                <a:custGeom>
                  <a:avLst/>
                  <a:gdLst/>
                  <a:ahLst/>
                  <a:cxnLst>
                    <a:cxn ang="0">
                      <a:pos x="6" y="246"/>
                    </a:cxn>
                    <a:cxn ang="0">
                      <a:pos x="20" y="234"/>
                    </a:cxn>
                    <a:cxn ang="0">
                      <a:pos x="42" y="223"/>
                    </a:cxn>
                    <a:cxn ang="0">
                      <a:pos x="69" y="216"/>
                    </a:cxn>
                    <a:cxn ang="0">
                      <a:pos x="92" y="200"/>
                    </a:cxn>
                    <a:cxn ang="0">
                      <a:pos x="108" y="180"/>
                    </a:cxn>
                    <a:cxn ang="0">
                      <a:pos x="115" y="167"/>
                    </a:cxn>
                    <a:cxn ang="0">
                      <a:pos x="124" y="151"/>
                    </a:cxn>
                    <a:cxn ang="0">
                      <a:pos x="135" y="134"/>
                    </a:cxn>
                    <a:cxn ang="0">
                      <a:pos x="147" y="117"/>
                    </a:cxn>
                    <a:cxn ang="0">
                      <a:pos x="171" y="100"/>
                    </a:cxn>
                    <a:cxn ang="0">
                      <a:pos x="199" y="86"/>
                    </a:cxn>
                    <a:cxn ang="0">
                      <a:pos x="224" y="78"/>
                    </a:cxn>
                    <a:cxn ang="0">
                      <a:pos x="240" y="68"/>
                    </a:cxn>
                    <a:cxn ang="0">
                      <a:pos x="247" y="50"/>
                    </a:cxn>
                    <a:cxn ang="0">
                      <a:pos x="251" y="27"/>
                    </a:cxn>
                    <a:cxn ang="0">
                      <a:pos x="260" y="7"/>
                    </a:cxn>
                    <a:cxn ang="0">
                      <a:pos x="281" y="0"/>
                    </a:cxn>
                    <a:cxn ang="0">
                      <a:pos x="300" y="5"/>
                    </a:cxn>
                    <a:cxn ang="0">
                      <a:pos x="315" y="17"/>
                    </a:cxn>
                    <a:cxn ang="0">
                      <a:pos x="324" y="34"/>
                    </a:cxn>
                    <a:cxn ang="0">
                      <a:pos x="331" y="53"/>
                    </a:cxn>
                    <a:cxn ang="0">
                      <a:pos x="347" y="64"/>
                    </a:cxn>
                    <a:cxn ang="0">
                      <a:pos x="370" y="69"/>
                    </a:cxn>
                    <a:cxn ang="0">
                      <a:pos x="391" y="76"/>
                    </a:cxn>
                    <a:cxn ang="0">
                      <a:pos x="409" y="91"/>
                    </a:cxn>
                    <a:cxn ang="0">
                      <a:pos x="412" y="112"/>
                    </a:cxn>
                    <a:cxn ang="0">
                      <a:pos x="406" y="134"/>
                    </a:cxn>
                    <a:cxn ang="0">
                      <a:pos x="388" y="144"/>
                    </a:cxn>
                    <a:cxn ang="0">
                      <a:pos x="360" y="154"/>
                    </a:cxn>
                    <a:cxn ang="0">
                      <a:pos x="330" y="164"/>
                    </a:cxn>
                    <a:cxn ang="0">
                      <a:pos x="313" y="176"/>
                    </a:cxn>
                    <a:cxn ang="0">
                      <a:pos x="308" y="189"/>
                    </a:cxn>
                    <a:cxn ang="0">
                      <a:pos x="299" y="206"/>
                    </a:cxn>
                    <a:cxn ang="0">
                      <a:pos x="290" y="223"/>
                    </a:cxn>
                    <a:cxn ang="0">
                      <a:pos x="282" y="236"/>
                    </a:cxn>
                    <a:cxn ang="0">
                      <a:pos x="268" y="243"/>
                    </a:cxn>
                    <a:cxn ang="0">
                      <a:pos x="251" y="248"/>
                    </a:cxn>
                    <a:cxn ang="0">
                      <a:pos x="234" y="252"/>
                    </a:cxn>
                    <a:cxn ang="0">
                      <a:pos x="218" y="257"/>
                    </a:cxn>
                    <a:cxn ang="0">
                      <a:pos x="202" y="266"/>
                    </a:cxn>
                    <a:cxn ang="0">
                      <a:pos x="183" y="285"/>
                    </a:cxn>
                    <a:cxn ang="0">
                      <a:pos x="174" y="312"/>
                    </a:cxn>
                    <a:cxn ang="0">
                      <a:pos x="164" y="338"/>
                    </a:cxn>
                    <a:cxn ang="0">
                      <a:pos x="152" y="357"/>
                    </a:cxn>
                    <a:cxn ang="0">
                      <a:pos x="128" y="367"/>
                    </a:cxn>
                    <a:cxn ang="0">
                      <a:pos x="102" y="360"/>
                    </a:cxn>
                    <a:cxn ang="0">
                      <a:pos x="91" y="347"/>
                    </a:cxn>
                    <a:cxn ang="0">
                      <a:pos x="83" y="326"/>
                    </a:cxn>
                    <a:cxn ang="0">
                      <a:pos x="71" y="307"/>
                    </a:cxn>
                    <a:cxn ang="0">
                      <a:pos x="52" y="295"/>
                    </a:cxn>
                    <a:cxn ang="0">
                      <a:pos x="35" y="287"/>
                    </a:cxn>
                    <a:cxn ang="0">
                      <a:pos x="19" y="283"/>
                    </a:cxn>
                    <a:cxn ang="0">
                      <a:pos x="3" y="269"/>
                    </a:cxn>
                  </a:cxnLst>
                  <a:rect l="0" t="0" r="r" b="b"/>
                  <a:pathLst>
                    <a:path w="413" h="367">
                      <a:moveTo>
                        <a:pt x="0" y="263"/>
                      </a:moveTo>
                      <a:lnTo>
                        <a:pt x="0" y="256"/>
                      </a:lnTo>
                      <a:lnTo>
                        <a:pt x="4" y="250"/>
                      </a:lnTo>
                      <a:lnTo>
                        <a:pt x="6" y="246"/>
                      </a:lnTo>
                      <a:lnTo>
                        <a:pt x="9" y="243"/>
                      </a:lnTo>
                      <a:lnTo>
                        <a:pt x="12" y="240"/>
                      </a:lnTo>
                      <a:lnTo>
                        <a:pt x="17" y="238"/>
                      </a:lnTo>
                      <a:lnTo>
                        <a:pt x="20" y="234"/>
                      </a:lnTo>
                      <a:lnTo>
                        <a:pt x="26" y="231"/>
                      </a:lnTo>
                      <a:lnTo>
                        <a:pt x="30" y="229"/>
                      </a:lnTo>
                      <a:lnTo>
                        <a:pt x="37" y="226"/>
                      </a:lnTo>
                      <a:lnTo>
                        <a:pt x="42" y="223"/>
                      </a:lnTo>
                      <a:lnTo>
                        <a:pt x="49" y="221"/>
                      </a:lnTo>
                      <a:lnTo>
                        <a:pt x="55" y="220"/>
                      </a:lnTo>
                      <a:lnTo>
                        <a:pt x="64" y="218"/>
                      </a:lnTo>
                      <a:lnTo>
                        <a:pt x="69" y="216"/>
                      </a:lnTo>
                      <a:lnTo>
                        <a:pt x="76" y="213"/>
                      </a:lnTo>
                      <a:lnTo>
                        <a:pt x="81" y="209"/>
                      </a:lnTo>
                      <a:lnTo>
                        <a:pt x="88" y="206"/>
                      </a:lnTo>
                      <a:lnTo>
                        <a:pt x="92" y="200"/>
                      </a:lnTo>
                      <a:lnTo>
                        <a:pt x="97" y="194"/>
                      </a:lnTo>
                      <a:lnTo>
                        <a:pt x="101" y="188"/>
                      </a:lnTo>
                      <a:lnTo>
                        <a:pt x="106" y="184"/>
                      </a:lnTo>
                      <a:lnTo>
                        <a:pt x="108" y="180"/>
                      </a:lnTo>
                      <a:lnTo>
                        <a:pt x="110" y="176"/>
                      </a:lnTo>
                      <a:lnTo>
                        <a:pt x="111" y="173"/>
                      </a:lnTo>
                      <a:lnTo>
                        <a:pt x="113" y="170"/>
                      </a:lnTo>
                      <a:lnTo>
                        <a:pt x="115" y="167"/>
                      </a:lnTo>
                      <a:lnTo>
                        <a:pt x="119" y="162"/>
                      </a:lnTo>
                      <a:lnTo>
                        <a:pt x="121" y="158"/>
                      </a:lnTo>
                      <a:lnTo>
                        <a:pt x="123" y="156"/>
                      </a:lnTo>
                      <a:lnTo>
                        <a:pt x="124" y="151"/>
                      </a:lnTo>
                      <a:lnTo>
                        <a:pt x="126" y="149"/>
                      </a:lnTo>
                      <a:lnTo>
                        <a:pt x="128" y="144"/>
                      </a:lnTo>
                      <a:lnTo>
                        <a:pt x="131" y="142"/>
                      </a:lnTo>
                      <a:lnTo>
                        <a:pt x="135" y="134"/>
                      </a:lnTo>
                      <a:lnTo>
                        <a:pt x="140" y="128"/>
                      </a:lnTo>
                      <a:lnTo>
                        <a:pt x="142" y="124"/>
                      </a:lnTo>
                      <a:lnTo>
                        <a:pt x="145" y="121"/>
                      </a:lnTo>
                      <a:lnTo>
                        <a:pt x="147" y="117"/>
                      </a:lnTo>
                      <a:lnTo>
                        <a:pt x="152" y="115"/>
                      </a:lnTo>
                      <a:lnTo>
                        <a:pt x="158" y="110"/>
                      </a:lnTo>
                      <a:lnTo>
                        <a:pt x="165" y="105"/>
                      </a:lnTo>
                      <a:lnTo>
                        <a:pt x="171" y="100"/>
                      </a:lnTo>
                      <a:lnTo>
                        <a:pt x="177" y="96"/>
                      </a:lnTo>
                      <a:lnTo>
                        <a:pt x="185" y="92"/>
                      </a:lnTo>
                      <a:lnTo>
                        <a:pt x="192" y="90"/>
                      </a:lnTo>
                      <a:lnTo>
                        <a:pt x="199" y="86"/>
                      </a:lnTo>
                      <a:lnTo>
                        <a:pt x="205" y="84"/>
                      </a:lnTo>
                      <a:lnTo>
                        <a:pt x="211" y="82"/>
                      </a:lnTo>
                      <a:lnTo>
                        <a:pt x="219" y="80"/>
                      </a:lnTo>
                      <a:lnTo>
                        <a:pt x="224" y="78"/>
                      </a:lnTo>
                      <a:lnTo>
                        <a:pt x="229" y="75"/>
                      </a:lnTo>
                      <a:lnTo>
                        <a:pt x="234" y="72"/>
                      </a:lnTo>
                      <a:lnTo>
                        <a:pt x="238" y="71"/>
                      </a:lnTo>
                      <a:lnTo>
                        <a:pt x="240" y="68"/>
                      </a:lnTo>
                      <a:lnTo>
                        <a:pt x="244" y="65"/>
                      </a:lnTo>
                      <a:lnTo>
                        <a:pt x="245" y="60"/>
                      </a:lnTo>
                      <a:lnTo>
                        <a:pt x="246" y="55"/>
                      </a:lnTo>
                      <a:lnTo>
                        <a:pt x="247" y="50"/>
                      </a:lnTo>
                      <a:lnTo>
                        <a:pt x="249" y="45"/>
                      </a:lnTo>
                      <a:lnTo>
                        <a:pt x="249" y="38"/>
                      </a:lnTo>
                      <a:lnTo>
                        <a:pt x="251" y="33"/>
                      </a:lnTo>
                      <a:lnTo>
                        <a:pt x="251" y="27"/>
                      </a:lnTo>
                      <a:lnTo>
                        <a:pt x="253" y="21"/>
                      </a:lnTo>
                      <a:lnTo>
                        <a:pt x="254" y="16"/>
                      </a:lnTo>
                      <a:lnTo>
                        <a:pt x="257" y="12"/>
                      </a:lnTo>
                      <a:lnTo>
                        <a:pt x="260" y="7"/>
                      </a:lnTo>
                      <a:lnTo>
                        <a:pt x="264" y="4"/>
                      </a:lnTo>
                      <a:lnTo>
                        <a:pt x="268" y="2"/>
                      </a:lnTo>
                      <a:lnTo>
                        <a:pt x="276" y="1"/>
                      </a:lnTo>
                      <a:lnTo>
                        <a:pt x="281" y="0"/>
                      </a:lnTo>
                      <a:lnTo>
                        <a:pt x="286" y="0"/>
                      </a:lnTo>
                      <a:lnTo>
                        <a:pt x="290" y="0"/>
                      </a:lnTo>
                      <a:lnTo>
                        <a:pt x="295" y="3"/>
                      </a:lnTo>
                      <a:lnTo>
                        <a:pt x="300" y="5"/>
                      </a:lnTo>
                      <a:lnTo>
                        <a:pt x="304" y="7"/>
                      </a:lnTo>
                      <a:lnTo>
                        <a:pt x="308" y="10"/>
                      </a:lnTo>
                      <a:lnTo>
                        <a:pt x="312" y="14"/>
                      </a:lnTo>
                      <a:lnTo>
                        <a:pt x="315" y="17"/>
                      </a:lnTo>
                      <a:lnTo>
                        <a:pt x="318" y="21"/>
                      </a:lnTo>
                      <a:lnTo>
                        <a:pt x="320" y="25"/>
                      </a:lnTo>
                      <a:lnTo>
                        <a:pt x="322" y="30"/>
                      </a:lnTo>
                      <a:lnTo>
                        <a:pt x="324" y="34"/>
                      </a:lnTo>
                      <a:lnTo>
                        <a:pt x="326" y="39"/>
                      </a:lnTo>
                      <a:lnTo>
                        <a:pt x="327" y="45"/>
                      </a:lnTo>
                      <a:lnTo>
                        <a:pt x="330" y="50"/>
                      </a:lnTo>
                      <a:lnTo>
                        <a:pt x="331" y="53"/>
                      </a:lnTo>
                      <a:lnTo>
                        <a:pt x="333" y="57"/>
                      </a:lnTo>
                      <a:lnTo>
                        <a:pt x="338" y="60"/>
                      </a:lnTo>
                      <a:lnTo>
                        <a:pt x="342" y="62"/>
                      </a:lnTo>
                      <a:lnTo>
                        <a:pt x="347" y="64"/>
                      </a:lnTo>
                      <a:lnTo>
                        <a:pt x="352" y="66"/>
                      </a:lnTo>
                      <a:lnTo>
                        <a:pt x="357" y="67"/>
                      </a:lnTo>
                      <a:lnTo>
                        <a:pt x="364" y="69"/>
                      </a:lnTo>
                      <a:lnTo>
                        <a:pt x="370" y="69"/>
                      </a:lnTo>
                      <a:lnTo>
                        <a:pt x="375" y="71"/>
                      </a:lnTo>
                      <a:lnTo>
                        <a:pt x="381" y="72"/>
                      </a:lnTo>
                      <a:lnTo>
                        <a:pt x="386" y="75"/>
                      </a:lnTo>
                      <a:lnTo>
                        <a:pt x="391" y="76"/>
                      </a:lnTo>
                      <a:lnTo>
                        <a:pt x="396" y="78"/>
                      </a:lnTo>
                      <a:lnTo>
                        <a:pt x="399" y="80"/>
                      </a:lnTo>
                      <a:lnTo>
                        <a:pt x="404" y="85"/>
                      </a:lnTo>
                      <a:lnTo>
                        <a:pt x="409" y="91"/>
                      </a:lnTo>
                      <a:lnTo>
                        <a:pt x="411" y="99"/>
                      </a:lnTo>
                      <a:lnTo>
                        <a:pt x="411" y="102"/>
                      </a:lnTo>
                      <a:lnTo>
                        <a:pt x="412" y="107"/>
                      </a:lnTo>
                      <a:lnTo>
                        <a:pt x="412" y="112"/>
                      </a:lnTo>
                      <a:lnTo>
                        <a:pt x="413" y="116"/>
                      </a:lnTo>
                      <a:lnTo>
                        <a:pt x="411" y="122"/>
                      </a:lnTo>
                      <a:lnTo>
                        <a:pt x="409" y="129"/>
                      </a:lnTo>
                      <a:lnTo>
                        <a:pt x="406" y="134"/>
                      </a:lnTo>
                      <a:lnTo>
                        <a:pt x="402" y="139"/>
                      </a:lnTo>
                      <a:lnTo>
                        <a:pt x="397" y="140"/>
                      </a:lnTo>
                      <a:lnTo>
                        <a:pt x="393" y="142"/>
                      </a:lnTo>
                      <a:lnTo>
                        <a:pt x="388" y="144"/>
                      </a:lnTo>
                      <a:lnTo>
                        <a:pt x="382" y="147"/>
                      </a:lnTo>
                      <a:lnTo>
                        <a:pt x="375" y="149"/>
                      </a:lnTo>
                      <a:lnTo>
                        <a:pt x="367" y="151"/>
                      </a:lnTo>
                      <a:lnTo>
                        <a:pt x="360" y="154"/>
                      </a:lnTo>
                      <a:lnTo>
                        <a:pt x="353" y="156"/>
                      </a:lnTo>
                      <a:lnTo>
                        <a:pt x="345" y="158"/>
                      </a:lnTo>
                      <a:lnTo>
                        <a:pt x="338" y="161"/>
                      </a:lnTo>
                      <a:lnTo>
                        <a:pt x="330" y="164"/>
                      </a:lnTo>
                      <a:lnTo>
                        <a:pt x="325" y="169"/>
                      </a:lnTo>
                      <a:lnTo>
                        <a:pt x="319" y="171"/>
                      </a:lnTo>
                      <a:lnTo>
                        <a:pt x="315" y="174"/>
                      </a:lnTo>
                      <a:lnTo>
                        <a:pt x="313" y="176"/>
                      </a:lnTo>
                      <a:lnTo>
                        <a:pt x="312" y="180"/>
                      </a:lnTo>
                      <a:lnTo>
                        <a:pt x="311" y="182"/>
                      </a:lnTo>
                      <a:lnTo>
                        <a:pt x="309" y="186"/>
                      </a:lnTo>
                      <a:lnTo>
                        <a:pt x="308" y="189"/>
                      </a:lnTo>
                      <a:lnTo>
                        <a:pt x="305" y="193"/>
                      </a:lnTo>
                      <a:lnTo>
                        <a:pt x="303" y="198"/>
                      </a:lnTo>
                      <a:lnTo>
                        <a:pt x="301" y="202"/>
                      </a:lnTo>
                      <a:lnTo>
                        <a:pt x="299" y="206"/>
                      </a:lnTo>
                      <a:lnTo>
                        <a:pt x="298" y="211"/>
                      </a:lnTo>
                      <a:lnTo>
                        <a:pt x="295" y="215"/>
                      </a:lnTo>
                      <a:lnTo>
                        <a:pt x="293" y="219"/>
                      </a:lnTo>
                      <a:lnTo>
                        <a:pt x="290" y="223"/>
                      </a:lnTo>
                      <a:lnTo>
                        <a:pt x="288" y="227"/>
                      </a:lnTo>
                      <a:lnTo>
                        <a:pt x="286" y="231"/>
                      </a:lnTo>
                      <a:lnTo>
                        <a:pt x="284" y="234"/>
                      </a:lnTo>
                      <a:lnTo>
                        <a:pt x="282" y="236"/>
                      </a:lnTo>
                      <a:lnTo>
                        <a:pt x="281" y="239"/>
                      </a:lnTo>
                      <a:lnTo>
                        <a:pt x="278" y="240"/>
                      </a:lnTo>
                      <a:lnTo>
                        <a:pt x="273" y="242"/>
                      </a:lnTo>
                      <a:lnTo>
                        <a:pt x="268" y="243"/>
                      </a:lnTo>
                      <a:lnTo>
                        <a:pt x="262" y="245"/>
                      </a:lnTo>
                      <a:lnTo>
                        <a:pt x="259" y="245"/>
                      </a:lnTo>
                      <a:lnTo>
                        <a:pt x="255" y="247"/>
                      </a:lnTo>
                      <a:lnTo>
                        <a:pt x="251" y="248"/>
                      </a:lnTo>
                      <a:lnTo>
                        <a:pt x="247" y="249"/>
                      </a:lnTo>
                      <a:lnTo>
                        <a:pt x="242" y="250"/>
                      </a:lnTo>
                      <a:lnTo>
                        <a:pt x="238" y="251"/>
                      </a:lnTo>
                      <a:lnTo>
                        <a:pt x="234" y="252"/>
                      </a:lnTo>
                      <a:lnTo>
                        <a:pt x="231" y="254"/>
                      </a:lnTo>
                      <a:lnTo>
                        <a:pt x="226" y="255"/>
                      </a:lnTo>
                      <a:lnTo>
                        <a:pt x="222" y="256"/>
                      </a:lnTo>
                      <a:lnTo>
                        <a:pt x="218" y="257"/>
                      </a:lnTo>
                      <a:lnTo>
                        <a:pt x="214" y="261"/>
                      </a:lnTo>
                      <a:lnTo>
                        <a:pt x="209" y="262"/>
                      </a:lnTo>
                      <a:lnTo>
                        <a:pt x="205" y="264"/>
                      </a:lnTo>
                      <a:lnTo>
                        <a:pt x="202" y="266"/>
                      </a:lnTo>
                      <a:lnTo>
                        <a:pt x="199" y="268"/>
                      </a:lnTo>
                      <a:lnTo>
                        <a:pt x="192" y="273"/>
                      </a:lnTo>
                      <a:lnTo>
                        <a:pt x="187" y="278"/>
                      </a:lnTo>
                      <a:lnTo>
                        <a:pt x="183" y="285"/>
                      </a:lnTo>
                      <a:lnTo>
                        <a:pt x="182" y="293"/>
                      </a:lnTo>
                      <a:lnTo>
                        <a:pt x="179" y="299"/>
                      </a:lnTo>
                      <a:lnTo>
                        <a:pt x="177" y="306"/>
                      </a:lnTo>
                      <a:lnTo>
                        <a:pt x="174" y="312"/>
                      </a:lnTo>
                      <a:lnTo>
                        <a:pt x="172" y="319"/>
                      </a:lnTo>
                      <a:lnTo>
                        <a:pt x="170" y="326"/>
                      </a:lnTo>
                      <a:lnTo>
                        <a:pt x="167" y="332"/>
                      </a:lnTo>
                      <a:lnTo>
                        <a:pt x="164" y="338"/>
                      </a:lnTo>
                      <a:lnTo>
                        <a:pt x="162" y="344"/>
                      </a:lnTo>
                      <a:lnTo>
                        <a:pt x="158" y="348"/>
                      </a:lnTo>
                      <a:lnTo>
                        <a:pt x="155" y="353"/>
                      </a:lnTo>
                      <a:lnTo>
                        <a:pt x="152" y="357"/>
                      </a:lnTo>
                      <a:lnTo>
                        <a:pt x="148" y="361"/>
                      </a:lnTo>
                      <a:lnTo>
                        <a:pt x="142" y="365"/>
                      </a:lnTo>
                      <a:lnTo>
                        <a:pt x="135" y="367"/>
                      </a:lnTo>
                      <a:lnTo>
                        <a:pt x="128" y="367"/>
                      </a:lnTo>
                      <a:lnTo>
                        <a:pt x="121" y="366"/>
                      </a:lnTo>
                      <a:lnTo>
                        <a:pt x="113" y="364"/>
                      </a:lnTo>
                      <a:lnTo>
                        <a:pt x="106" y="362"/>
                      </a:lnTo>
                      <a:lnTo>
                        <a:pt x="102" y="360"/>
                      </a:lnTo>
                      <a:lnTo>
                        <a:pt x="99" y="358"/>
                      </a:lnTo>
                      <a:lnTo>
                        <a:pt x="96" y="355"/>
                      </a:lnTo>
                      <a:lnTo>
                        <a:pt x="94" y="351"/>
                      </a:lnTo>
                      <a:lnTo>
                        <a:pt x="91" y="347"/>
                      </a:lnTo>
                      <a:lnTo>
                        <a:pt x="89" y="342"/>
                      </a:lnTo>
                      <a:lnTo>
                        <a:pt x="86" y="337"/>
                      </a:lnTo>
                      <a:lnTo>
                        <a:pt x="86" y="332"/>
                      </a:lnTo>
                      <a:lnTo>
                        <a:pt x="83" y="326"/>
                      </a:lnTo>
                      <a:lnTo>
                        <a:pt x="81" y="320"/>
                      </a:lnTo>
                      <a:lnTo>
                        <a:pt x="78" y="315"/>
                      </a:lnTo>
                      <a:lnTo>
                        <a:pt x="75" y="311"/>
                      </a:lnTo>
                      <a:lnTo>
                        <a:pt x="71" y="307"/>
                      </a:lnTo>
                      <a:lnTo>
                        <a:pt x="67" y="304"/>
                      </a:lnTo>
                      <a:lnTo>
                        <a:pt x="62" y="300"/>
                      </a:lnTo>
                      <a:lnTo>
                        <a:pt x="58" y="298"/>
                      </a:lnTo>
                      <a:lnTo>
                        <a:pt x="52" y="295"/>
                      </a:lnTo>
                      <a:lnTo>
                        <a:pt x="47" y="293"/>
                      </a:lnTo>
                      <a:lnTo>
                        <a:pt x="43" y="292"/>
                      </a:lnTo>
                      <a:lnTo>
                        <a:pt x="39" y="289"/>
                      </a:lnTo>
                      <a:lnTo>
                        <a:pt x="35" y="287"/>
                      </a:lnTo>
                      <a:lnTo>
                        <a:pt x="31" y="287"/>
                      </a:lnTo>
                      <a:lnTo>
                        <a:pt x="27" y="286"/>
                      </a:lnTo>
                      <a:lnTo>
                        <a:pt x="25" y="286"/>
                      </a:lnTo>
                      <a:lnTo>
                        <a:pt x="19" y="283"/>
                      </a:lnTo>
                      <a:lnTo>
                        <a:pt x="15" y="280"/>
                      </a:lnTo>
                      <a:lnTo>
                        <a:pt x="10" y="277"/>
                      </a:lnTo>
                      <a:lnTo>
                        <a:pt x="7" y="273"/>
                      </a:lnTo>
                      <a:lnTo>
                        <a:pt x="3" y="269"/>
                      </a:lnTo>
                      <a:lnTo>
                        <a:pt x="1" y="266"/>
                      </a:lnTo>
                      <a:lnTo>
                        <a:pt x="0" y="263"/>
                      </a:lnTo>
                      <a:lnTo>
                        <a:pt x="0" y="26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09" name="Freeform 133"/>
                <p:cNvSpPr>
                  <a:spLocks/>
                </p:cNvSpPr>
                <p:nvPr/>
              </p:nvSpPr>
              <p:spPr bwMode="auto">
                <a:xfrm>
                  <a:off x="8072999" y="6075134"/>
                  <a:ext cx="102614" cy="78782"/>
                </a:xfrm>
                <a:custGeom>
                  <a:avLst/>
                  <a:gdLst/>
                  <a:ahLst/>
                  <a:cxnLst>
                    <a:cxn ang="0">
                      <a:pos x="0" y="62"/>
                    </a:cxn>
                    <a:cxn ang="0">
                      <a:pos x="20" y="80"/>
                    </a:cxn>
                    <a:cxn ang="0">
                      <a:pos x="71" y="125"/>
                    </a:cxn>
                    <a:cxn ang="0">
                      <a:pos x="111" y="85"/>
                    </a:cxn>
                    <a:cxn ang="0">
                      <a:pos x="146" y="58"/>
                    </a:cxn>
                    <a:cxn ang="0">
                      <a:pos x="73" y="0"/>
                    </a:cxn>
                    <a:cxn ang="0">
                      <a:pos x="32" y="28"/>
                    </a:cxn>
                    <a:cxn ang="0">
                      <a:pos x="0" y="62"/>
                    </a:cxn>
                    <a:cxn ang="0">
                      <a:pos x="0" y="62"/>
                    </a:cxn>
                  </a:cxnLst>
                  <a:rect l="0" t="0" r="r" b="b"/>
                  <a:pathLst>
                    <a:path w="146" h="125">
                      <a:moveTo>
                        <a:pt x="0" y="62"/>
                      </a:moveTo>
                      <a:lnTo>
                        <a:pt x="20" y="80"/>
                      </a:lnTo>
                      <a:lnTo>
                        <a:pt x="71" y="125"/>
                      </a:lnTo>
                      <a:lnTo>
                        <a:pt x="111" y="85"/>
                      </a:lnTo>
                      <a:lnTo>
                        <a:pt x="146" y="58"/>
                      </a:lnTo>
                      <a:lnTo>
                        <a:pt x="73" y="0"/>
                      </a:lnTo>
                      <a:lnTo>
                        <a:pt x="32" y="28"/>
                      </a:lnTo>
                      <a:lnTo>
                        <a:pt x="0" y="62"/>
                      </a:lnTo>
                      <a:lnTo>
                        <a:pt x="0" y="62"/>
                      </a:lnTo>
                      <a:close/>
                    </a:path>
                  </a:pathLst>
                </a:custGeom>
                <a:solidFill>
                  <a:srgbClr val="FF66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10" name="Freeform 159"/>
                <p:cNvSpPr>
                  <a:spLocks/>
                </p:cNvSpPr>
                <p:nvPr/>
              </p:nvSpPr>
              <p:spPr bwMode="auto">
                <a:xfrm>
                  <a:off x="7882022" y="6033867"/>
                  <a:ext cx="414734" cy="338885"/>
                </a:xfrm>
                <a:custGeom>
                  <a:avLst/>
                  <a:gdLst/>
                  <a:ahLst/>
                  <a:cxnLst>
                    <a:cxn ang="0">
                      <a:pos x="0" y="313"/>
                    </a:cxn>
                    <a:cxn ang="0">
                      <a:pos x="343" y="0"/>
                    </a:cxn>
                    <a:cxn ang="0">
                      <a:pos x="472" y="69"/>
                    </a:cxn>
                    <a:cxn ang="0">
                      <a:pos x="581" y="182"/>
                    </a:cxn>
                    <a:cxn ang="0">
                      <a:pos x="427" y="348"/>
                    </a:cxn>
                    <a:cxn ang="0">
                      <a:pos x="194" y="541"/>
                    </a:cxn>
                    <a:cxn ang="0">
                      <a:pos x="174" y="526"/>
                    </a:cxn>
                    <a:cxn ang="0">
                      <a:pos x="322" y="399"/>
                    </a:cxn>
                    <a:cxn ang="0">
                      <a:pos x="544" y="183"/>
                    </a:cxn>
                    <a:cxn ang="0">
                      <a:pos x="413" y="83"/>
                    </a:cxn>
                    <a:cxn ang="0">
                      <a:pos x="342" y="30"/>
                    </a:cxn>
                    <a:cxn ang="0">
                      <a:pos x="190" y="175"/>
                    </a:cxn>
                    <a:cxn ang="0">
                      <a:pos x="19" y="331"/>
                    </a:cxn>
                    <a:cxn ang="0">
                      <a:pos x="0" y="313"/>
                    </a:cxn>
                    <a:cxn ang="0">
                      <a:pos x="0" y="313"/>
                    </a:cxn>
                  </a:cxnLst>
                  <a:rect l="0" t="0" r="r" b="b"/>
                  <a:pathLst>
                    <a:path w="581" h="541">
                      <a:moveTo>
                        <a:pt x="0" y="313"/>
                      </a:moveTo>
                      <a:lnTo>
                        <a:pt x="343" y="0"/>
                      </a:lnTo>
                      <a:lnTo>
                        <a:pt x="472" y="69"/>
                      </a:lnTo>
                      <a:lnTo>
                        <a:pt x="581" y="182"/>
                      </a:lnTo>
                      <a:lnTo>
                        <a:pt x="427" y="348"/>
                      </a:lnTo>
                      <a:lnTo>
                        <a:pt x="194" y="541"/>
                      </a:lnTo>
                      <a:lnTo>
                        <a:pt x="174" y="526"/>
                      </a:lnTo>
                      <a:lnTo>
                        <a:pt x="322" y="399"/>
                      </a:lnTo>
                      <a:lnTo>
                        <a:pt x="544" y="183"/>
                      </a:lnTo>
                      <a:lnTo>
                        <a:pt x="413" y="83"/>
                      </a:lnTo>
                      <a:lnTo>
                        <a:pt x="342" y="30"/>
                      </a:lnTo>
                      <a:lnTo>
                        <a:pt x="190" y="175"/>
                      </a:lnTo>
                      <a:lnTo>
                        <a:pt x="19" y="331"/>
                      </a:lnTo>
                      <a:lnTo>
                        <a:pt x="0" y="313"/>
                      </a:lnTo>
                      <a:lnTo>
                        <a:pt x="0" y="3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11" name="Freeform 160"/>
                <p:cNvSpPr>
                  <a:spLocks/>
                </p:cNvSpPr>
                <p:nvPr/>
              </p:nvSpPr>
              <p:spPr bwMode="auto">
                <a:xfrm>
                  <a:off x="7862069" y="6220191"/>
                  <a:ext cx="175300" cy="156313"/>
                </a:xfrm>
                <a:custGeom>
                  <a:avLst/>
                  <a:gdLst/>
                  <a:ahLst/>
                  <a:cxnLst>
                    <a:cxn ang="0">
                      <a:pos x="39" y="3"/>
                    </a:cxn>
                    <a:cxn ang="0">
                      <a:pos x="0" y="39"/>
                    </a:cxn>
                    <a:cxn ang="0">
                      <a:pos x="131" y="186"/>
                    </a:cxn>
                    <a:cxn ang="0">
                      <a:pos x="222" y="249"/>
                    </a:cxn>
                    <a:cxn ang="0">
                      <a:pos x="246" y="224"/>
                    </a:cxn>
                    <a:cxn ang="0">
                      <a:pos x="160" y="159"/>
                    </a:cxn>
                    <a:cxn ang="0">
                      <a:pos x="41" y="44"/>
                    </a:cxn>
                    <a:cxn ang="0">
                      <a:pos x="76" y="0"/>
                    </a:cxn>
                    <a:cxn ang="0">
                      <a:pos x="61" y="1"/>
                    </a:cxn>
                    <a:cxn ang="0">
                      <a:pos x="39" y="3"/>
                    </a:cxn>
                    <a:cxn ang="0">
                      <a:pos x="39" y="3"/>
                    </a:cxn>
                  </a:cxnLst>
                  <a:rect l="0" t="0" r="r" b="b"/>
                  <a:pathLst>
                    <a:path w="246" h="249">
                      <a:moveTo>
                        <a:pt x="39" y="3"/>
                      </a:moveTo>
                      <a:lnTo>
                        <a:pt x="0" y="39"/>
                      </a:lnTo>
                      <a:lnTo>
                        <a:pt x="131" y="186"/>
                      </a:lnTo>
                      <a:lnTo>
                        <a:pt x="222" y="249"/>
                      </a:lnTo>
                      <a:lnTo>
                        <a:pt x="246" y="224"/>
                      </a:lnTo>
                      <a:lnTo>
                        <a:pt x="160" y="159"/>
                      </a:lnTo>
                      <a:lnTo>
                        <a:pt x="41" y="44"/>
                      </a:lnTo>
                      <a:lnTo>
                        <a:pt x="76" y="0"/>
                      </a:lnTo>
                      <a:lnTo>
                        <a:pt x="61" y="1"/>
                      </a:lnTo>
                      <a:lnTo>
                        <a:pt x="39" y="3"/>
                      </a:lnTo>
                      <a:lnTo>
                        <a:pt x="39"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12" name="Freeform 163"/>
                <p:cNvSpPr>
                  <a:spLocks/>
                </p:cNvSpPr>
                <p:nvPr/>
              </p:nvSpPr>
              <p:spPr bwMode="auto">
                <a:xfrm>
                  <a:off x="7966109" y="6093891"/>
                  <a:ext cx="58434" cy="46269"/>
                </a:xfrm>
                <a:custGeom>
                  <a:avLst/>
                  <a:gdLst/>
                  <a:ahLst/>
                  <a:cxnLst>
                    <a:cxn ang="0">
                      <a:pos x="11" y="0"/>
                    </a:cxn>
                    <a:cxn ang="0">
                      <a:pos x="82" y="50"/>
                    </a:cxn>
                    <a:cxn ang="0">
                      <a:pos x="66" y="74"/>
                    </a:cxn>
                    <a:cxn ang="0">
                      <a:pos x="0" y="40"/>
                    </a:cxn>
                    <a:cxn ang="0">
                      <a:pos x="11" y="0"/>
                    </a:cxn>
                    <a:cxn ang="0">
                      <a:pos x="11" y="0"/>
                    </a:cxn>
                  </a:cxnLst>
                  <a:rect l="0" t="0" r="r" b="b"/>
                  <a:pathLst>
                    <a:path w="82" h="74">
                      <a:moveTo>
                        <a:pt x="11" y="0"/>
                      </a:moveTo>
                      <a:lnTo>
                        <a:pt x="82" y="50"/>
                      </a:lnTo>
                      <a:lnTo>
                        <a:pt x="66" y="74"/>
                      </a:lnTo>
                      <a:lnTo>
                        <a:pt x="0" y="40"/>
                      </a:lnTo>
                      <a:lnTo>
                        <a:pt x="11" y="0"/>
                      </a:lnTo>
                      <a:lnTo>
                        <a:pt x="11"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13" name="Freeform 191"/>
                <p:cNvSpPr>
                  <a:spLocks/>
                </p:cNvSpPr>
                <p:nvPr/>
              </p:nvSpPr>
              <p:spPr bwMode="auto">
                <a:xfrm>
                  <a:off x="8095802" y="6090140"/>
                  <a:ext cx="57008" cy="46269"/>
                </a:xfrm>
                <a:custGeom>
                  <a:avLst/>
                  <a:gdLst/>
                  <a:ahLst/>
                  <a:cxnLst>
                    <a:cxn ang="0">
                      <a:pos x="0" y="40"/>
                    </a:cxn>
                    <a:cxn ang="0">
                      <a:pos x="40" y="0"/>
                    </a:cxn>
                    <a:cxn ang="0">
                      <a:pos x="80" y="34"/>
                    </a:cxn>
                    <a:cxn ang="0">
                      <a:pos x="41" y="73"/>
                    </a:cxn>
                    <a:cxn ang="0">
                      <a:pos x="0" y="40"/>
                    </a:cxn>
                    <a:cxn ang="0">
                      <a:pos x="0" y="40"/>
                    </a:cxn>
                  </a:cxnLst>
                  <a:rect l="0" t="0" r="r" b="b"/>
                  <a:pathLst>
                    <a:path w="80" h="73">
                      <a:moveTo>
                        <a:pt x="0" y="40"/>
                      </a:moveTo>
                      <a:lnTo>
                        <a:pt x="40" y="0"/>
                      </a:lnTo>
                      <a:lnTo>
                        <a:pt x="80" y="34"/>
                      </a:lnTo>
                      <a:lnTo>
                        <a:pt x="41" y="73"/>
                      </a:lnTo>
                      <a:lnTo>
                        <a:pt x="0" y="40"/>
                      </a:lnTo>
                      <a:lnTo>
                        <a:pt x="0" y="4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14" name="Freeform 192"/>
                <p:cNvSpPr>
                  <a:spLocks/>
                </p:cNvSpPr>
                <p:nvPr/>
              </p:nvSpPr>
              <p:spPr bwMode="auto">
                <a:xfrm>
                  <a:off x="8068724" y="6073883"/>
                  <a:ext cx="111166" cy="85034"/>
                </a:xfrm>
                <a:custGeom>
                  <a:avLst/>
                  <a:gdLst/>
                  <a:ahLst/>
                  <a:cxnLst>
                    <a:cxn ang="0">
                      <a:pos x="73" y="10"/>
                    </a:cxn>
                    <a:cxn ang="0">
                      <a:pos x="18" y="64"/>
                    </a:cxn>
                    <a:cxn ang="0">
                      <a:pos x="77" y="117"/>
                    </a:cxn>
                    <a:cxn ang="0">
                      <a:pos x="126" y="71"/>
                    </a:cxn>
                    <a:cxn ang="0">
                      <a:pos x="141" y="52"/>
                    </a:cxn>
                    <a:cxn ang="0">
                      <a:pos x="155" y="66"/>
                    </a:cxn>
                    <a:cxn ang="0">
                      <a:pos x="121" y="95"/>
                    </a:cxn>
                    <a:cxn ang="0">
                      <a:pos x="77" y="135"/>
                    </a:cxn>
                    <a:cxn ang="0">
                      <a:pos x="44" y="110"/>
                    </a:cxn>
                    <a:cxn ang="0">
                      <a:pos x="0" y="66"/>
                    </a:cxn>
                    <a:cxn ang="0">
                      <a:pos x="26" y="38"/>
                    </a:cxn>
                    <a:cxn ang="0">
                      <a:pos x="71" y="0"/>
                    </a:cxn>
                    <a:cxn ang="0">
                      <a:pos x="79" y="9"/>
                    </a:cxn>
                    <a:cxn ang="0">
                      <a:pos x="73" y="10"/>
                    </a:cxn>
                    <a:cxn ang="0">
                      <a:pos x="73" y="10"/>
                    </a:cxn>
                  </a:cxnLst>
                  <a:rect l="0" t="0" r="r" b="b"/>
                  <a:pathLst>
                    <a:path w="155" h="135">
                      <a:moveTo>
                        <a:pt x="73" y="10"/>
                      </a:moveTo>
                      <a:lnTo>
                        <a:pt x="18" y="64"/>
                      </a:lnTo>
                      <a:lnTo>
                        <a:pt x="77" y="117"/>
                      </a:lnTo>
                      <a:lnTo>
                        <a:pt x="126" y="71"/>
                      </a:lnTo>
                      <a:lnTo>
                        <a:pt x="141" y="52"/>
                      </a:lnTo>
                      <a:lnTo>
                        <a:pt x="155" y="66"/>
                      </a:lnTo>
                      <a:lnTo>
                        <a:pt x="121" y="95"/>
                      </a:lnTo>
                      <a:lnTo>
                        <a:pt x="77" y="135"/>
                      </a:lnTo>
                      <a:lnTo>
                        <a:pt x="44" y="110"/>
                      </a:lnTo>
                      <a:lnTo>
                        <a:pt x="0" y="66"/>
                      </a:lnTo>
                      <a:lnTo>
                        <a:pt x="26" y="38"/>
                      </a:lnTo>
                      <a:lnTo>
                        <a:pt x="71" y="0"/>
                      </a:lnTo>
                      <a:lnTo>
                        <a:pt x="79" y="9"/>
                      </a:lnTo>
                      <a:lnTo>
                        <a:pt x="73" y="10"/>
                      </a:lnTo>
                      <a:lnTo>
                        <a:pt x="73" y="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15" name="Freeform 193"/>
                <p:cNvSpPr>
                  <a:spLocks/>
                </p:cNvSpPr>
                <p:nvPr/>
              </p:nvSpPr>
              <p:spPr bwMode="auto">
                <a:xfrm>
                  <a:off x="8115755" y="6070132"/>
                  <a:ext cx="66985" cy="45018"/>
                </a:xfrm>
                <a:custGeom>
                  <a:avLst/>
                  <a:gdLst/>
                  <a:ahLst/>
                  <a:cxnLst>
                    <a:cxn ang="0">
                      <a:pos x="9" y="13"/>
                    </a:cxn>
                    <a:cxn ang="0">
                      <a:pos x="21" y="20"/>
                    </a:cxn>
                    <a:cxn ang="0">
                      <a:pos x="73" y="70"/>
                    </a:cxn>
                    <a:cxn ang="0">
                      <a:pos x="89" y="72"/>
                    </a:cxn>
                    <a:cxn ang="0">
                      <a:pos x="94" y="67"/>
                    </a:cxn>
                    <a:cxn ang="0">
                      <a:pos x="50" y="27"/>
                    </a:cxn>
                    <a:cxn ang="0">
                      <a:pos x="11" y="0"/>
                    </a:cxn>
                    <a:cxn ang="0">
                      <a:pos x="0" y="10"/>
                    </a:cxn>
                    <a:cxn ang="0">
                      <a:pos x="0" y="15"/>
                    </a:cxn>
                    <a:cxn ang="0">
                      <a:pos x="7" y="16"/>
                    </a:cxn>
                    <a:cxn ang="0">
                      <a:pos x="9" y="13"/>
                    </a:cxn>
                    <a:cxn ang="0">
                      <a:pos x="9" y="13"/>
                    </a:cxn>
                  </a:cxnLst>
                  <a:rect l="0" t="0" r="r" b="b"/>
                  <a:pathLst>
                    <a:path w="94" h="72">
                      <a:moveTo>
                        <a:pt x="9" y="13"/>
                      </a:moveTo>
                      <a:lnTo>
                        <a:pt x="21" y="20"/>
                      </a:lnTo>
                      <a:lnTo>
                        <a:pt x="73" y="70"/>
                      </a:lnTo>
                      <a:lnTo>
                        <a:pt x="89" y="72"/>
                      </a:lnTo>
                      <a:lnTo>
                        <a:pt x="94" y="67"/>
                      </a:lnTo>
                      <a:lnTo>
                        <a:pt x="50" y="27"/>
                      </a:lnTo>
                      <a:lnTo>
                        <a:pt x="11" y="0"/>
                      </a:lnTo>
                      <a:lnTo>
                        <a:pt x="0" y="10"/>
                      </a:lnTo>
                      <a:lnTo>
                        <a:pt x="0" y="15"/>
                      </a:lnTo>
                      <a:lnTo>
                        <a:pt x="7" y="16"/>
                      </a:lnTo>
                      <a:lnTo>
                        <a:pt x="9" y="13"/>
                      </a:lnTo>
                      <a:lnTo>
                        <a:pt x="9" y="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16" name="Freeform 208"/>
                <p:cNvSpPr>
                  <a:spLocks/>
                </p:cNvSpPr>
                <p:nvPr/>
              </p:nvSpPr>
              <p:spPr bwMode="auto">
                <a:xfrm>
                  <a:off x="8058747" y="6133907"/>
                  <a:ext cx="168174" cy="146309"/>
                </a:xfrm>
                <a:custGeom>
                  <a:avLst/>
                  <a:gdLst/>
                  <a:ahLst/>
                  <a:cxnLst>
                    <a:cxn ang="0">
                      <a:pos x="0" y="222"/>
                    </a:cxn>
                    <a:cxn ang="0">
                      <a:pos x="207" y="0"/>
                    </a:cxn>
                    <a:cxn ang="0">
                      <a:pos x="235" y="23"/>
                    </a:cxn>
                    <a:cxn ang="0">
                      <a:pos x="67" y="187"/>
                    </a:cxn>
                    <a:cxn ang="0">
                      <a:pos x="9" y="232"/>
                    </a:cxn>
                    <a:cxn ang="0">
                      <a:pos x="0" y="222"/>
                    </a:cxn>
                    <a:cxn ang="0">
                      <a:pos x="0" y="222"/>
                    </a:cxn>
                  </a:cxnLst>
                  <a:rect l="0" t="0" r="r" b="b"/>
                  <a:pathLst>
                    <a:path w="235" h="232">
                      <a:moveTo>
                        <a:pt x="0" y="222"/>
                      </a:moveTo>
                      <a:lnTo>
                        <a:pt x="207" y="0"/>
                      </a:lnTo>
                      <a:lnTo>
                        <a:pt x="235" y="23"/>
                      </a:lnTo>
                      <a:lnTo>
                        <a:pt x="67" y="187"/>
                      </a:lnTo>
                      <a:lnTo>
                        <a:pt x="9" y="232"/>
                      </a:lnTo>
                      <a:lnTo>
                        <a:pt x="0" y="222"/>
                      </a:lnTo>
                      <a:lnTo>
                        <a:pt x="0" y="22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17" name="Freeform 211"/>
                <p:cNvSpPr>
                  <a:spLocks/>
                </p:cNvSpPr>
                <p:nvPr/>
              </p:nvSpPr>
              <p:spPr bwMode="auto">
                <a:xfrm>
                  <a:off x="8007440" y="6146412"/>
                  <a:ext cx="116866" cy="91287"/>
                </a:xfrm>
                <a:custGeom>
                  <a:avLst/>
                  <a:gdLst/>
                  <a:ahLst/>
                  <a:cxnLst>
                    <a:cxn ang="0">
                      <a:pos x="18" y="143"/>
                    </a:cxn>
                    <a:cxn ang="0">
                      <a:pos x="18" y="136"/>
                    </a:cxn>
                    <a:cxn ang="0">
                      <a:pos x="20" y="126"/>
                    </a:cxn>
                    <a:cxn ang="0">
                      <a:pos x="25" y="119"/>
                    </a:cxn>
                    <a:cxn ang="0">
                      <a:pos x="30" y="116"/>
                    </a:cxn>
                    <a:cxn ang="0">
                      <a:pos x="39" y="115"/>
                    </a:cxn>
                    <a:cxn ang="0">
                      <a:pos x="47" y="113"/>
                    </a:cxn>
                    <a:cxn ang="0">
                      <a:pos x="57" y="110"/>
                    </a:cxn>
                    <a:cxn ang="0">
                      <a:pos x="67" y="106"/>
                    </a:cxn>
                    <a:cxn ang="0">
                      <a:pos x="77" y="101"/>
                    </a:cxn>
                    <a:cxn ang="0">
                      <a:pos x="85" y="96"/>
                    </a:cxn>
                    <a:cxn ang="0">
                      <a:pos x="91" y="88"/>
                    </a:cxn>
                    <a:cxn ang="0">
                      <a:pos x="95" y="81"/>
                    </a:cxn>
                    <a:cxn ang="0">
                      <a:pos x="96" y="74"/>
                    </a:cxn>
                    <a:cxn ang="0">
                      <a:pos x="98" y="66"/>
                    </a:cxn>
                    <a:cxn ang="0">
                      <a:pos x="104" y="54"/>
                    </a:cxn>
                    <a:cxn ang="0">
                      <a:pos x="113" y="45"/>
                    </a:cxn>
                    <a:cxn ang="0">
                      <a:pos x="120" y="41"/>
                    </a:cxn>
                    <a:cxn ang="0">
                      <a:pos x="127" y="37"/>
                    </a:cxn>
                    <a:cxn ang="0">
                      <a:pos x="136" y="34"/>
                    </a:cxn>
                    <a:cxn ang="0">
                      <a:pos x="146" y="31"/>
                    </a:cxn>
                    <a:cxn ang="0">
                      <a:pos x="155" y="24"/>
                    </a:cxn>
                    <a:cxn ang="0">
                      <a:pos x="161" y="16"/>
                    </a:cxn>
                    <a:cxn ang="0">
                      <a:pos x="165" y="12"/>
                    </a:cxn>
                    <a:cxn ang="0">
                      <a:pos x="148" y="0"/>
                    </a:cxn>
                    <a:cxn ang="0">
                      <a:pos x="149" y="2"/>
                    </a:cxn>
                    <a:cxn ang="0">
                      <a:pos x="147" y="7"/>
                    </a:cxn>
                    <a:cxn ang="0">
                      <a:pos x="140" y="17"/>
                    </a:cxn>
                    <a:cxn ang="0">
                      <a:pos x="128" y="23"/>
                    </a:cxn>
                    <a:cxn ang="0">
                      <a:pos x="118" y="26"/>
                    </a:cxn>
                    <a:cxn ang="0">
                      <a:pos x="107" y="29"/>
                    </a:cxn>
                    <a:cxn ang="0">
                      <a:pos x="96" y="37"/>
                    </a:cxn>
                    <a:cxn ang="0">
                      <a:pos x="87" y="46"/>
                    </a:cxn>
                    <a:cxn ang="0">
                      <a:pos x="83" y="59"/>
                    </a:cxn>
                    <a:cxn ang="0">
                      <a:pos x="80" y="73"/>
                    </a:cxn>
                    <a:cxn ang="0">
                      <a:pos x="77" y="85"/>
                    </a:cxn>
                    <a:cxn ang="0">
                      <a:pos x="66" y="93"/>
                    </a:cxn>
                    <a:cxn ang="0">
                      <a:pos x="59" y="94"/>
                    </a:cxn>
                    <a:cxn ang="0">
                      <a:pos x="52" y="96"/>
                    </a:cxn>
                    <a:cxn ang="0">
                      <a:pos x="42" y="97"/>
                    </a:cxn>
                    <a:cxn ang="0">
                      <a:pos x="33" y="99"/>
                    </a:cxn>
                    <a:cxn ang="0">
                      <a:pos x="25" y="101"/>
                    </a:cxn>
                    <a:cxn ang="0">
                      <a:pos x="18" y="106"/>
                    </a:cxn>
                    <a:cxn ang="0">
                      <a:pos x="8" y="114"/>
                    </a:cxn>
                    <a:cxn ang="0">
                      <a:pos x="2" y="124"/>
                    </a:cxn>
                    <a:cxn ang="0">
                      <a:pos x="0" y="132"/>
                    </a:cxn>
                    <a:cxn ang="0">
                      <a:pos x="0" y="135"/>
                    </a:cxn>
                    <a:cxn ang="0">
                      <a:pos x="19" y="145"/>
                    </a:cxn>
                  </a:cxnLst>
                  <a:rect l="0" t="0" r="r" b="b"/>
                  <a:pathLst>
                    <a:path w="166" h="145">
                      <a:moveTo>
                        <a:pt x="19" y="145"/>
                      </a:moveTo>
                      <a:lnTo>
                        <a:pt x="18" y="143"/>
                      </a:lnTo>
                      <a:lnTo>
                        <a:pt x="18" y="140"/>
                      </a:lnTo>
                      <a:lnTo>
                        <a:pt x="18" y="136"/>
                      </a:lnTo>
                      <a:lnTo>
                        <a:pt x="19" y="132"/>
                      </a:lnTo>
                      <a:lnTo>
                        <a:pt x="20" y="126"/>
                      </a:lnTo>
                      <a:lnTo>
                        <a:pt x="23" y="121"/>
                      </a:lnTo>
                      <a:lnTo>
                        <a:pt x="25" y="119"/>
                      </a:lnTo>
                      <a:lnTo>
                        <a:pt x="27" y="118"/>
                      </a:lnTo>
                      <a:lnTo>
                        <a:pt x="30" y="116"/>
                      </a:lnTo>
                      <a:lnTo>
                        <a:pt x="34" y="116"/>
                      </a:lnTo>
                      <a:lnTo>
                        <a:pt x="39" y="115"/>
                      </a:lnTo>
                      <a:lnTo>
                        <a:pt x="43" y="114"/>
                      </a:lnTo>
                      <a:lnTo>
                        <a:pt x="47" y="113"/>
                      </a:lnTo>
                      <a:lnTo>
                        <a:pt x="52" y="112"/>
                      </a:lnTo>
                      <a:lnTo>
                        <a:pt x="57" y="110"/>
                      </a:lnTo>
                      <a:lnTo>
                        <a:pt x="62" y="108"/>
                      </a:lnTo>
                      <a:lnTo>
                        <a:pt x="67" y="106"/>
                      </a:lnTo>
                      <a:lnTo>
                        <a:pt x="73" y="104"/>
                      </a:lnTo>
                      <a:lnTo>
                        <a:pt x="77" y="101"/>
                      </a:lnTo>
                      <a:lnTo>
                        <a:pt x="81" y="99"/>
                      </a:lnTo>
                      <a:lnTo>
                        <a:pt x="85" y="96"/>
                      </a:lnTo>
                      <a:lnTo>
                        <a:pt x="89" y="93"/>
                      </a:lnTo>
                      <a:lnTo>
                        <a:pt x="91" y="88"/>
                      </a:lnTo>
                      <a:lnTo>
                        <a:pt x="94" y="85"/>
                      </a:lnTo>
                      <a:lnTo>
                        <a:pt x="95" y="81"/>
                      </a:lnTo>
                      <a:lnTo>
                        <a:pt x="96" y="78"/>
                      </a:lnTo>
                      <a:lnTo>
                        <a:pt x="96" y="74"/>
                      </a:lnTo>
                      <a:lnTo>
                        <a:pt x="97" y="69"/>
                      </a:lnTo>
                      <a:lnTo>
                        <a:pt x="98" y="66"/>
                      </a:lnTo>
                      <a:lnTo>
                        <a:pt x="101" y="62"/>
                      </a:lnTo>
                      <a:lnTo>
                        <a:pt x="104" y="54"/>
                      </a:lnTo>
                      <a:lnTo>
                        <a:pt x="111" y="49"/>
                      </a:lnTo>
                      <a:lnTo>
                        <a:pt x="113" y="45"/>
                      </a:lnTo>
                      <a:lnTo>
                        <a:pt x="116" y="43"/>
                      </a:lnTo>
                      <a:lnTo>
                        <a:pt x="120" y="41"/>
                      </a:lnTo>
                      <a:lnTo>
                        <a:pt x="123" y="39"/>
                      </a:lnTo>
                      <a:lnTo>
                        <a:pt x="127" y="37"/>
                      </a:lnTo>
                      <a:lnTo>
                        <a:pt x="132" y="35"/>
                      </a:lnTo>
                      <a:lnTo>
                        <a:pt x="136" y="34"/>
                      </a:lnTo>
                      <a:lnTo>
                        <a:pt x="140" y="34"/>
                      </a:lnTo>
                      <a:lnTo>
                        <a:pt x="146" y="31"/>
                      </a:lnTo>
                      <a:lnTo>
                        <a:pt x="152" y="27"/>
                      </a:lnTo>
                      <a:lnTo>
                        <a:pt x="155" y="24"/>
                      </a:lnTo>
                      <a:lnTo>
                        <a:pt x="160" y="20"/>
                      </a:lnTo>
                      <a:lnTo>
                        <a:pt x="161" y="16"/>
                      </a:lnTo>
                      <a:lnTo>
                        <a:pt x="164" y="14"/>
                      </a:lnTo>
                      <a:lnTo>
                        <a:pt x="165" y="12"/>
                      </a:lnTo>
                      <a:lnTo>
                        <a:pt x="166" y="12"/>
                      </a:lnTo>
                      <a:lnTo>
                        <a:pt x="148" y="0"/>
                      </a:lnTo>
                      <a:lnTo>
                        <a:pt x="148" y="0"/>
                      </a:lnTo>
                      <a:lnTo>
                        <a:pt x="149" y="2"/>
                      </a:lnTo>
                      <a:lnTo>
                        <a:pt x="148" y="5"/>
                      </a:lnTo>
                      <a:lnTo>
                        <a:pt x="147" y="7"/>
                      </a:lnTo>
                      <a:lnTo>
                        <a:pt x="144" y="12"/>
                      </a:lnTo>
                      <a:lnTo>
                        <a:pt x="140" y="17"/>
                      </a:lnTo>
                      <a:lnTo>
                        <a:pt x="133" y="20"/>
                      </a:lnTo>
                      <a:lnTo>
                        <a:pt x="128" y="23"/>
                      </a:lnTo>
                      <a:lnTo>
                        <a:pt x="123" y="24"/>
                      </a:lnTo>
                      <a:lnTo>
                        <a:pt x="118" y="26"/>
                      </a:lnTo>
                      <a:lnTo>
                        <a:pt x="112" y="27"/>
                      </a:lnTo>
                      <a:lnTo>
                        <a:pt x="107" y="29"/>
                      </a:lnTo>
                      <a:lnTo>
                        <a:pt x="102" y="32"/>
                      </a:lnTo>
                      <a:lnTo>
                        <a:pt x="96" y="37"/>
                      </a:lnTo>
                      <a:lnTo>
                        <a:pt x="91" y="41"/>
                      </a:lnTo>
                      <a:lnTo>
                        <a:pt x="87" y="46"/>
                      </a:lnTo>
                      <a:lnTo>
                        <a:pt x="84" y="53"/>
                      </a:lnTo>
                      <a:lnTo>
                        <a:pt x="83" y="59"/>
                      </a:lnTo>
                      <a:lnTo>
                        <a:pt x="81" y="67"/>
                      </a:lnTo>
                      <a:lnTo>
                        <a:pt x="80" y="73"/>
                      </a:lnTo>
                      <a:lnTo>
                        <a:pt x="79" y="79"/>
                      </a:lnTo>
                      <a:lnTo>
                        <a:pt x="77" y="85"/>
                      </a:lnTo>
                      <a:lnTo>
                        <a:pt x="73" y="89"/>
                      </a:lnTo>
                      <a:lnTo>
                        <a:pt x="66" y="93"/>
                      </a:lnTo>
                      <a:lnTo>
                        <a:pt x="63" y="94"/>
                      </a:lnTo>
                      <a:lnTo>
                        <a:pt x="59" y="94"/>
                      </a:lnTo>
                      <a:lnTo>
                        <a:pt x="55" y="95"/>
                      </a:lnTo>
                      <a:lnTo>
                        <a:pt x="52" y="96"/>
                      </a:lnTo>
                      <a:lnTo>
                        <a:pt x="47" y="96"/>
                      </a:lnTo>
                      <a:lnTo>
                        <a:pt x="42" y="97"/>
                      </a:lnTo>
                      <a:lnTo>
                        <a:pt x="38" y="98"/>
                      </a:lnTo>
                      <a:lnTo>
                        <a:pt x="33" y="99"/>
                      </a:lnTo>
                      <a:lnTo>
                        <a:pt x="29" y="100"/>
                      </a:lnTo>
                      <a:lnTo>
                        <a:pt x="25" y="101"/>
                      </a:lnTo>
                      <a:lnTo>
                        <a:pt x="21" y="104"/>
                      </a:lnTo>
                      <a:lnTo>
                        <a:pt x="18" y="106"/>
                      </a:lnTo>
                      <a:lnTo>
                        <a:pt x="12" y="109"/>
                      </a:lnTo>
                      <a:lnTo>
                        <a:pt x="8" y="114"/>
                      </a:lnTo>
                      <a:lnTo>
                        <a:pt x="3" y="118"/>
                      </a:lnTo>
                      <a:lnTo>
                        <a:pt x="2" y="124"/>
                      </a:lnTo>
                      <a:lnTo>
                        <a:pt x="0" y="128"/>
                      </a:lnTo>
                      <a:lnTo>
                        <a:pt x="0" y="132"/>
                      </a:lnTo>
                      <a:lnTo>
                        <a:pt x="0" y="134"/>
                      </a:lnTo>
                      <a:lnTo>
                        <a:pt x="0" y="135"/>
                      </a:lnTo>
                      <a:lnTo>
                        <a:pt x="19" y="145"/>
                      </a:lnTo>
                      <a:lnTo>
                        <a:pt x="19" y="14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18" name="Freeform 212"/>
                <p:cNvSpPr>
                  <a:spLocks/>
                </p:cNvSpPr>
                <p:nvPr/>
              </p:nvSpPr>
              <p:spPr bwMode="auto">
                <a:xfrm>
                  <a:off x="7976085" y="6122652"/>
                  <a:ext cx="119717" cy="90036"/>
                </a:xfrm>
                <a:custGeom>
                  <a:avLst/>
                  <a:gdLst/>
                  <a:ahLst/>
                  <a:cxnLst>
                    <a:cxn ang="0">
                      <a:pos x="19" y="144"/>
                    </a:cxn>
                    <a:cxn ang="0">
                      <a:pos x="19" y="137"/>
                    </a:cxn>
                    <a:cxn ang="0">
                      <a:pos x="20" y="126"/>
                    </a:cxn>
                    <a:cxn ang="0">
                      <a:pos x="25" y="120"/>
                    </a:cxn>
                    <a:cxn ang="0">
                      <a:pos x="31" y="117"/>
                    </a:cxn>
                    <a:cxn ang="0">
                      <a:pos x="39" y="116"/>
                    </a:cxn>
                    <a:cxn ang="0">
                      <a:pos x="49" y="113"/>
                    </a:cxn>
                    <a:cxn ang="0">
                      <a:pos x="59" y="110"/>
                    </a:cxn>
                    <a:cxn ang="0">
                      <a:pos x="69" y="107"/>
                    </a:cxn>
                    <a:cxn ang="0">
                      <a:pos x="77" y="102"/>
                    </a:cxn>
                    <a:cxn ang="0">
                      <a:pos x="86" y="96"/>
                    </a:cxn>
                    <a:cxn ang="0">
                      <a:pos x="92" y="89"/>
                    </a:cxn>
                    <a:cxn ang="0">
                      <a:pos x="96" y="82"/>
                    </a:cxn>
                    <a:cxn ang="0">
                      <a:pos x="97" y="74"/>
                    </a:cxn>
                    <a:cxn ang="0">
                      <a:pos x="99" y="65"/>
                    </a:cxn>
                    <a:cxn ang="0">
                      <a:pos x="104" y="55"/>
                    </a:cxn>
                    <a:cxn ang="0">
                      <a:pos x="114" y="46"/>
                    </a:cxn>
                    <a:cxn ang="0">
                      <a:pos x="121" y="41"/>
                    </a:cxn>
                    <a:cxn ang="0">
                      <a:pos x="128" y="36"/>
                    </a:cxn>
                    <a:cxn ang="0">
                      <a:pos x="136" y="33"/>
                    </a:cxn>
                    <a:cxn ang="0">
                      <a:pos x="148" y="30"/>
                    </a:cxn>
                    <a:cxn ang="0">
                      <a:pos x="157" y="24"/>
                    </a:cxn>
                    <a:cxn ang="0">
                      <a:pos x="163" y="17"/>
                    </a:cxn>
                    <a:cxn ang="0">
                      <a:pos x="165" y="13"/>
                    </a:cxn>
                    <a:cxn ang="0">
                      <a:pos x="148" y="0"/>
                    </a:cxn>
                    <a:cxn ang="0">
                      <a:pos x="150" y="2"/>
                    </a:cxn>
                    <a:cxn ang="0">
                      <a:pos x="148" y="7"/>
                    </a:cxn>
                    <a:cxn ang="0">
                      <a:pos x="140" y="17"/>
                    </a:cxn>
                    <a:cxn ang="0">
                      <a:pos x="129" y="24"/>
                    </a:cxn>
                    <a:cxn ang="0">
                      <a:pos x="119" y="27"/>
                    </a:cxn>
                    <a:cxn ang="0">
                      <a:pos x="107" y="29"/>
                    </a:cxn>
                    <a:cxn ang="0">
                      <a:pos x="97" y="36"/>
                    </a:cxn>
                    <a:cxn ang="0">
                      <a:pos x="88" y="47"/>
                    </a:cxn>
                    <a:cxn ang="0">
                      <a:pos x="84" y="60"/>
                    </a:cxn>
                    <a:cxn ang="0">
                      <a:pos x="81" y="74"/>
                    </a:cxn>
                    <a:cxn ang="0">
                      <a:pos x="77" y="86"/>
                    </a:cxn>
                    <a:cxn ang="0">
                      <a:pos x="68" y="93"/>
                    </a:cxn>
                    <a:cxn ang="0">
                      <a:pos x="60" y="94"/>
                    </a:cxn>
                    <a:cxn ang="0">
                      <a:pos x="52" y="96"/>
                    </a:cxn>
                    <a:cxn ang="0">
                      <a:pos x="42" y="97"/>
                    </a:cxn>
                    <a:cxn ang="0">
                      <a:pos x="34" y="98"/>
                    </a:cxn>
                    <a:cxn ang="0">
                      <a:pos x="25" y="102"/>
                    </a:cxn>
                    <a:cxn ang="0">
                      <a:pos x="19" y="106"/>
                    </a:cxn>
                    <a:cxn ang="0">
                      <a:pos x="7" y="114"/>
                    </a:cxn>
                    <a:cxn ang="0">
                      <a:pos x="3" y="124"/>
                    </a:cxn>
                    <a:cxn ang="0">
                      <a:pos x="0" y="133"/>
                    </a:cxn>
                    <a:cxn ang="0">
                      <a:pos x="0" y="136"/>
                    </a:cxn>
                    <a:cxn ang="0">
                      <a:pos x="20" y="146"/>
                    </a:cxn>
                  </a:cxnLst>
                  <a:rect l="0" t="0" r="r" b="b"/>
                  <a:pathLst>
                    <a:path w="166" h="146">
                      <a:moveTo>
                        <a:pt x="20" y="146"/>
                      </a:moveTo>
                      <a:lnTo>
                        <a:pt x="19" y="144"/>
                      </a:lnTo>
                      <a:lnTo>
                        <a:pt x="19" y="141"/>
                      </a:lnTo>
                      <a:lnTo>
                        <a:pt x="19" y="137"/>
                      </a:lnTo>
                      <a:lnTo>
                        <a:pt x="20" y="133"/>
                      </a:lnTo>
                      <a:lnTo>
                        <a:pt x="20" y="126"/>
                      </a:lnTo>
                      <a:lnTo>
                        <a:pt x="24" y="122"/>
                      </a:lnTo>
                      <a:lnTo>
                        <a:pt x="25" y="120"/>
                      </a:lnTo>
                      <a:lnTo>
                        <a:pt x="28" y="119"/>
                      </a:lnTo>
                      <a:lnTo>
                        <a:pt x="31" y="117"/>
                      </a:lnTo>
                      <a:lnTo>
                        <a:pt x="35" y="117"/>
                      </a:lnTo>
                      <a:lnTo>
                        <a:pt x="39" y="116"/>
                      </a:lnTo>
                      <a:lnTo>
                        <a:pt x="43" y="114"/>
                      </a:lnTo>
                      <a:lnTo>
                        <a:pt x="49" y="113"/>
                      </a:lnTo>
                      <a:lnTo>
                        <a:pt x="54" y="112"/>
                      </a:lnTo>
                      <a:lnTo>
                        <a:pt x="59" y="110"/>
                      </a:lnTo>
                      <a:lnTo>
                        <a:pt x="64" y="109"/>
                      </a:lnTo>
                      <a:lnTo>
                        <a:pt x="69" y="107"/>
                      </a:lnTo>
                      <a:lnTo>
                        <a:pt x="74" y="105"/>
                      </a:lnTo>
                      <a:lnTo>
                        <a:pt x="77" y="102"/>
                      </a:lnTo>
                      <a:lnTo>
                        <a:pt x="82" y="98"/>
                      </a:lnTo>
                      <a:lnTo>
                        <a:pt x="86" y="96"/>
                      </a:lnTo>
                      <a:lnTo>
                        <a:pt x="90" y="93"/>
                      </a:lnTo>
                      <a:lnTo>
                        <a:pt x="92" y="89"/>
                      </a:lnTo>
                      <a:lnTo>
                        <a:pt x="94" y="86"/>
                      </a:lnTo>
                      <a:lnTo>
                        <a:pt x="96" y="82"/>
                      </a:lnTo>
                      <a:lnTo>
                        <a:pt x="97" y="79"/>
                      </a:lnTo>
                      <a:lnTo>
                        <a:pt x="97" y="74"/>
                      </a:lnTo>
                      <a:lnTo>
                        <a:pt x="98" y="69"/>
                      </a:lnTo>
                      <a:lnTo>
                        <a:pt x="99" y="65"/>
                      </a:lnTo>
                      <a:lnTo>
                        <a:pt x="101" y="62"/>
                      </a:lnTo>
                      <a:lnTo>
                        <a:pt x="104" y="55"/>
                      </a:lnTo>
                      <a:lnTo>
                        <a:pt x="112" y="49"/>
                      </a:lnTo>
                      <a:lnTo>
                        <a:pt x="114" y="46"/>
                      </a:lnTo>
                      <a:lnTo>
                        <a:pt x="118" y="43"/>
                      </a:lnTo>
                      <a:lnTo>
                        <a:pt x="121" y="41"/>
                      </a:lnTo>
                      <a:lnTo>
                        <a:pt x="125" y="40"/>
                      </a:lnTo>
                      <a:lnTo>
                        <a:pt x="128" y="36"/>
                      </a:lnTo>
                      <a:lnTo>
                        <a:pt x="133" y="34"/>
                      </a:lnTo>
                      <a:lnTo>
                        <a:pt x="136" y="33"/>
                      </a:lnTo>
                      <a:lnTo>
                        <a:pt x="140" y="33"/>
                      </a:lnTo>
                      <a:lnTo>
                        <a:pt x="148" y="30"/>
                      </a:lnTo>
                      <a:lnTo>
                        <a:pt x="153" y="27"/>
                      </a:lnTo>
                      <a:lnTo>
                        <a:pt x="157" y="24"/>
                      </a:lnTo>
                      <a:lnTo>
                        <a:pt x="161" y="21"/>
                      </a:lnTo>
                      <a:lnTo>
                        <a:pt x="163" y="17"/>
                      </a:lnTo>
                      <a:lnTo>
                        <a:pt x="165" y="15"/>
                      </a:lnTo>
                      <a:lnTo>
                        <a:pt x="165" y="13"/>
                      </a:lnTo>
                      <a:lnTo>
                        <a:pt x="166" y="13"/>
                      </a:lnTo>
                      <a:lnTo>
                        <a:pt x="148" y="0"/>
                      </a:lnTo>
                      <a:lnTo>
                        <a:pt x="149" y="0"/>
                      </a:lnTo>
                      <a:lnTo>
                        <a:pt x="150" y="2"/>
                      </a:lnTo>
                      <a:lnTo>
                        <a:pt x="149" y="4"/>
                      </a:lnTo>
                      <a:lnTo>
                        <a:pt x="148" y="7"/>
                      </a:lnTo>
                      <a:lnTo>
                        <a:pt x="146" y="13"/>
                      </a:lnTo>
                      <a:lnTo>
                        <a:pt x="140" y="17"/>
                      </a:lnTo>
                      <a:lnTo>
                        <a:pt x="134" y="21"/>
                      </a:lnTo>
                      <a:lnTo>
                        <a:pt x="129" y="24"/>
                      </a:lnTo>
                      <a:lnTo>
                        <a:pt x="123" y="25"/>
                      </a:lnTo>
                      <a:lnTo>
                        <a:pt x="119" y="27"/>
                      </a:lnTo>
                      <a:lnTo>
                        <a:pt x="113" y="28"/>
                      </a:lnTo>
                      <a:lnTo>
                        <a:pt x="107" y="29"/>
                      </a:lnTo>
                      <a:lnTo>
                        <a:pt x="102" y="32"/>
                      </a:lnTo>
                      <a:lnTo>
                        <a:pt x="97" y="36"/>
                      </a:lnTo>
                      <a:lnTo>
                        <a:pt x="92" y="42"/>
                      </a:lnTo>
                      <a:lnTo>
                        <a:pt x="88" y="47"/>
                      </a:lnTo>
                      <a:lnTo>
                        <a:pt x="85" y="54"/>
                      </a:lnTo>
                      <a:lnTo>
                        <a:pt x="84" y="60"/>
                      </a:lnTo>
                      <a:lnTo>
                        <a:pt x="82" y="66"/>
                      </a:lnTo>
                      <a:lnTo>
                        <a:pt x="81" y="74"/>
                      </a:lnTo>
                      <a:lnTo>
                        <a:pt x="78" y="79"/>
                      </a:lnTo>
                      <a:lnTo>
                        <a:pt x="77" y="86"/>
                      </a:lnTo>
                      <a:lnTo>
                        <a:pt x="74" y="90"/>
                      </a:lnTo>
                      <a:lnTo>
                        <a:pt x="68" y="93"/>
                      </a:lnTo>
                      <a:lnTo>
                        <a:pt x="64" y="93"/>
                      </a:lnTo>
                      <a:lnTo>
                        <a:pt x="60" y="94"/>
                      </a:lnTo>
                      <a:lnTo>
                        <a:pt x="56" y="95"/>
                      </a:lnTo>
                      <a:lnTo>
                        <a:pt x="52" y="96"/>
                      </a:lnTo>
                      <a:lnTo>
                        <a:pt x="48" y="96"/>
                      </a:lnTo>
                      <a:lnTo>
                        <a:pt x="42" y="97"/>
                      </a:lnTo>
                      <a:lnTo>
                        <a:pt x="38" y="98"/>
                      </a:lnTo>
                      <a:lnTo>
                        <a:pt x="34" y="98"/>
                      </a:lnTo>
                      <a:lnTo>
                        <a:pt x="30" y="99"/>
                      </a:lnTo>
                      <a:lnTo>
                        <a:pt x="25" y="102"/>
                      </a:lnTo>
                      <a:lnTo>
                        <a:pt x="22" y="104"/>
                      </a:lnTo>
                      <a:lnTo>
                        <a:pt x="19" y="106"/>
                      </a:lnTo>
                      <a:lnTo>
                        <a:pt x="12" y="109"/>
                      </a:lnTo>
                      <a:lnTo>
                        <a:pt x="7" y="114"/>
                      </a:lnTo>
                      <a:lnTo>
                        <a:pt x="4" y="119"/>
                      </a:lnTo>
                      <a:lnTo>
                        <a:pt x="3" y="124"/>
                      </a:lnTo>
                      <a:lnTo>
                        <a:pt x="0" y="128"/>
                      </a:lnTo>
                      <a:lnTo>
                        <a:pt x="0" y="133"/>
                      </a:lnTo>
                      <a:lnTo>
                        <a:pt x="0" y="135"/>
                      </a:lnTo>
                      <a:lnTo>
                        <a:pt x="0" y="136"/>
                      </a:lnTo>
                      <a:lnTo>
                        <a:pt x="20" y="146"/>
                      </a:lnTo>
                      <a:lnTo>
                        <a:pt x="20" y="1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grpSp>
            <p:nvGrpSpPr>
              <p:cNvPr id="1092" name="Group 6"/>
              <p:cNvGrpSpPr>
                <a:grpSpLocks noChangeAspect="1"/>
              </p:cNvGrpSpPr>
              <p:nvPr/>
            </p:nvGrpSpPr>
            <p:grpSpPr bwMode="auto">
              <a:xfrm>
                <a:off x="7831166" y="3857628"/>
                <a:ext cx="884238" cy="898525"/>
                <a:chOff x="4500" y="3195"/>
                <a:chExt cx="557" cy="566"/>
              </a:xfrm>
            </p:grpSpPr>
            <p:sp>
              <p:nvSpPr>
                <p:cNvPr id="1093" name="AutoShape 5"/>
                <p:cNvSpPr>
                  <a:spLocks noChangeAspect="1" noChangeArrowheads="1" noTextEdit="1"/>
                </p:cNvSpPr>
                <p:nvPr/>
              </p:nvSpPr>
              <p:spPr bwMode="auto">
                <a:xfrm>
                  <a:off x="4500" y="3195"/>
                  <a:ext cx="557" cy="5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94" name="Freeform 10"/>
                <p:cNvSpPr>
                  <a:spLocks/>
                </p:cNvSpPr>
                <p:nvPr/>
              </p:nvSpPr>
              <p:spPr bwMode="auto">
                <a:xfrm>
                  <a:off x="4558" y="3264"/>
                  <a:ext cx="458" cy="457"/>
                </a:xfrm>
                <a:custGeom>
                  <a:avLst/>
                  <a:gdLst/>
                  <a:ahLst/>
                  <a:cxnLst>
                    <a:cxn ang="0">
                      <a:pos x="915" y="769"/>
                    </a:cxn>
                    <a:cxn ang="0">
                      <a:pos x="610" y="464"/>
                    </a:cxn>
                    <a:cxn ang="0">
                      <a:pos x="625" y="429"/>
                    </a:cxn>
                    <a:cxn ang="0">
                      <a:pos x="635" y="393"/>
                    </a:cxn>
                    <a:cxn ang="0">
                      <a:pos x="641" y="358"/>
                    </a:cxn>
                    <a:cxn ang="0">
                      <a:pos x="643" y="321"/>
                    </a:cxn>
                    <a:cxn ang="0">
                      <a:pos x="642" y="290"/>
                    </a:cxn>
                    <a:cxn ang="0">
                      <a:pos x="637" y="260"/>
                    </a:cxn>
                    <a:cxn ang="0">
                      <a:pos x="629" y="230"/>
                    </a:cxn>
                    <a:cxn ang="0">
                      <a:pos x="619" y="200"/>
                    </a:cxn>
                    <a:cxn ang="0">
                      <a:pos x="606" y="172"/>
                    </a:cxn>
                    <a:cxn ang="0">
                      <a:pos x="590" y="144"/>
                    </a:cxn>
                    <a:cxn ang="0">
                      <a:pos x="571" y="118"/>
                    </a:cxn>
                    <a:cxn ang="0">
                      <a:pos x="549" y="94"/>
                    </a:cxn>
                    <a:cxn ang="0">
                      <a:pos x="525" y="72"/>
                    </a:cxn>
                    <a:cxn ang="0">
                      <a:pos x="498" y="53"/>
                    </a:cxn>
                    <a:cxn ang="0">
                      <a:pos x="472" y="37"/>
                    </a:cxn>
                    <a:cxn ang="0">
                      <a:pos x="443" y="23"/>
                    </a:cxn>
                    <a:cxn ang="0">
                      <a:pos x="413" y="13"/>
                    </a:cxn>
                    <a:cxn ang="0">
                      <a:pos x="383" y="6"/>
                    </a:cxn>
                    <a:cxn ang="0">
                      <a:pos x="353" y="1"/>
                    </a:cxn>
                    <a:cxn ang="0">
                      <a:pos x="322" y="0"/>
                    </a:cxn>
                    <a:cxn ang="0">
                      <a:pos x="291" y="1"/>
                    </a:cxn>
                    <a:cxn ang="0">
                      <a:pos x="261" y="6"/>
                    </a:cxn>
                    <a:cxn ang="0">
                      <a:pos x="231" y="13"/>
                    </a:cxn>
                    <a:cxn ang="0">
                      <a:pos x="201" y="23"/>
                    </a:cxn>
                    <a:cxn ang="0">
                      <a:pos x="172" y="37"/>
                    </a:cxn>
                    <a:cxn ang="0">
                      <a:pos x="146" y="53"/>
                    </a:cxn>
                    <a:cxn ang="0">
                      <a:pos x="119" y="72"/>
                    </a:cxn>
                    <a:cxn ang="0">
                      <a:pos x="95" y="94"/>
                    </a:cxn>
                    <a:cxn ang="0">
                      <a:pos x="53" y="144"/>
                    </a:cxn>
                    <a:cxn ang="0">
                      <a:pos x="25" y="200"/>
                    </a:cxn>
                    <a:cxn ang="0">
                      <a:pos x="6" y="260"/>
                    </a:cxn>
                    <a:cxn ang="0">
                      <a:pos x="0" y="321"/>
                    </a:cxn>
                    <a:cxn ang="0">
                      <a:pos x="6" y="383"/>
                    </a:cxn>
                    <a:cxn ang="0">
                      <a:pos x="25" y="443"/>
                    </a:cxn>
                    <a:cxn ang="0">
                      <a:pos x="53" y="498"/>
                    </a:cxn>
                    <a:cxn ang="0">
                      <a:pos x="95" y="549"/>
                    </a:cxn>
                    <a:cxn ang="0">
                      <a:pos x="114" y="566"/>
                    </a:cxn>
                    <a:cxn ang="0">
                      <a:pos x="134" y="582"/>
                    </a:cxn>
                    <a:cxn ang="0">
                      <a:pos x="156" y="596"/>
                    </a:cxn>
                    <a:cxn ang="0">
                      <a:pos x="178" y="609"/>
                    </a:cxn>
                    <a:cxn ang="0">
                      <a:pos x="200" y="619"/>
                    </a:cxn>
                    <a:cxn ang="0">
                      <a:pos x="224" y="627"/>
                    </a:cxn>
                    <a:cxn ang="0">
                      <a:pos x="247" y="634"/>
                    </a:cxn>
                    <a:cxn ang="0">
                      <a:pos x="271" y="639"/>
                    </a:cxn>
                    <a:cxn ang="0">
                      <a:pos x="296" y="641"/>
                    </a:cxn>
                    <a:cxn ang="0">
                      <a:pos x="321" y="642"/>
                    </a:cxn>
                    <a:cxn ang="0">
                      <a:pos x="345" y="641"/>
                    </a:cxn>
                    <a:cxn ang="0">
                      <a:pos x="370" y="639"/>
                    </a:cxn>
                    <a:cxn ang="0">
                      <a:pos x="394" y="634"/>
                    </a:cxn>
                    <a:cxn ang="0">
                      <a:pos x="419" y="627"/>
                    </a:cxn>
                    <a:cxn ang="0">
                      <a:pos x="442" y="619"/>
                    </a:cxn>
                    <a:cxn ang="0">
                      <a:pos x="465" y="609"/>
                    </a:cxn>
                    <a:cxn ang="0">
                      <a:pos x="770" y="914"/>
                    </a:cxn>
                    <a:cxn ang="0">
                      <a:pos x="915" y="769"/>
                    </a:cxn>
                  </a:cxnLst>
                  <a:rect l="0" t="0" r="r" b="b"/>
                  <a:pathLst>
                    <a:path w="915" h="914">
                      <a:moveTo>
                        <a:pt x="915" y="769"/>
                      </a:moveTo>
                      <a:lnTo>
                        <a:pt x="610" y="464"/>
                      </a:lnTo>
                      <a:lnTo>
                        <a:pt x="625" y="429"/>
                      </a:lnTo>
                      <a:lnTo>
                        <a:pt x="635" y="393"/>
                      </a:lnTo>
                      <a:lnTo>
                        <a:pt x="641" y="358"/>
                      </a:lnTo>
                      <a:lnTo>
                        <a:pt x="643" y="321"/>
                      </a:lnTo>
                      <a:lnTo>
                        <a:pt x="642" y="290"/>
                      </a:lnTo>
                      <a:lnTo>
                        <a:pt x="637" y="260"/>
                      </a:lnTo>
                      <a:lnTo>
                        <a:pt x="629" y="230"/>
                      </a:lnTo>
                      <a:lnTo>
                        <a:pt x="619" y="200"/>
                      </a:lnTo>
                      <a:lnTo>
                        <a:pt x="606" y="172"/>
                      </a:lnTo>
                      <a:lnTo>
                        <a:pt x="590" y="144"/>
                      </a:lnTo>
                      <a:lnTo>
                        <a:pt x="571" y="118"/>
                      </a:lnTo>
                      <a:lnTo>
                        <a:pt x="549" y="94"/>
                      </a:lnTo>
                      <a:lnTo>
                        <a:pt x="525" y="72"/>
                      </a:lnTo>
                      <a:lnTo>
                        <a:pt x="498" y="53"/>
                      </a:lnTo>
                      <a:lnTo>
                        <a:pt x="472" y="37"/>
                      </a:lnTo>
                      <a:lnTo>
                        <a:pt x="443" y="23"/>
                      </a:lnTo>
                      <a:lnTo>
                        <a:pt x="413" y="13"/>
                      </a:lnTo>
                      <a:lnTo>
                        <a:pt x="383" y="6"/>
                      </a:lnTo>
                      <a:lnTo>
                        <a:pt x="353" y="1"/>
                      </a:lnTo>
                      <a:lnTo>
                        <a:pt x="322" y="0"/>
                      </a:lnTo>
                      <a:lnTo>
                        <a:pt x="291" y="1"/>
                      </a:lnTo>
                      <a:lnTo>
                        <a:pt x="261" y="6"/>
                      </a:lnTo>
                      <a:lnTo>
                        <a:pt x="231" y="13"/>
                      </a:lnTo>
                      <a:lnTo>
                        <a:pt x="201" y="23"/>
                      </a:lnTo>
                      <a:lnTo>
                        <a:pt x="172" y="37"/>
                      </a:lnTo>
                      <a:lnTo>
                        <a:pt x="146" y="53"/>
                      </a:lnTo>
                      <a:lnTo>
                        <a:pt x="119" y="72"/>
                      </a:lnTo>
                      <a:lnTo>
                        <a:pt x="95" y="94"/>
                      </a:lnTo>
                      <a:lnTo>
                        <a:pt x="53" y="144"/>
                      </a:lnTo>
                      <a:lnTo>
                        <a:pt x="25" y="200"/>
                      </a:lnTo>
                      <a:lnTo>
                        <a:pt x="6" y="260"/>
                      </a:lnTo>
                      <a:lnTo>
                        <a:pt x="0" y="321"/>
                      </a:lnTo>
                      <a:lnTo>
                        <a:pt x="6" y="383"/>
                      </a:lnTo>
                      <a:lnTo>
                        <a:pt x="25" y="443"/>
                      </a:lnTo>
                      <a:lnTo>
                        <a:pt x="53" y="498"/>
                      </a:lnTo>
                      <a:lnTo>
                        <a:pt x="95" y="549"/>
                      </a:lnTo>
                      <a:lnTo>
                        <a:pt x="114" y="566"/>
                      </a:lnTo>
                      <a:lnTo>
                        <a:pt x="134" y="582"/>
                      </a:lnTo>
                      <a:lnTo>
                        <a:pt x="156" y="596"/>
                      </a:lnTo>
                      <a:lnTo>
                        <a:pt x="178" y="609"/>
                      </a:lnTo>
                      <a:lnTo>
                        <a:pt x="200" y="619"/>
                      </a:lnTo>
                      <a:lnTo>
                        <a:pt x="224" y="627"/>
                      </a:lnTo>
                      <a:lnTo>
                        <a:pt x="247" y="634"/>
                      </a:lnTo>
                      <a:lnTo>
                        <a:pt x="271" y="639"/>
                      </a:lnTo>
                      <a:lnTo>
                        <a:pt x="296" y="641"/>
                      </a:lnTo>
                      <a:lnTo>
                        <a:pt x="321" y="642"/>
                      </a:lnTo>
                      <a:lnTo>
                        <a:pt x="345" y="641"/>
                      </a:lnTo>
                      <a:lnTo>
                        <a:pt x="370" y="639"/>
                      </a:lnTo>
                      <a:lnTo>
                        <a:pt x="394" y="634"/>
                      </a:lnTo>
                      <a:lnTo>
                        <a:pt x="419" y="627"/>
                      </a:lnTo>
                      <a:lnTo>
                        <a:pt x="442" y="619"/>
                      </a:lnTo>
                      <a:lnTo>
                        <a:pt x="465" y="609"/>
                      </a:lnTo>
                      <a:lnTo>
                        <a:pt x="770" y="914"/>
                      </a:lnTo>
                      <a:lnTo>
                        <a:pt x="915" y="76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95" name="Freeform 12"/>
                <p:cNvSpPr>
                  <a:spLocks/>
                </p:cNvSpPr>
                <p:nvPr/>
              </p:nvSpPr>
              <p:spPr bwMode="auto">
                <a:xfrm>
                  <a:off x="4604" y="3310"/>
                  <a:ext cx="230" cy="229"/>
                </a:xfrm>
                <a:custGeom>
                  <a:avLst/>
                  <a:gdLst/>
                  <a:ahLst/>
                  <a:cxnLst>
                    <a:cxn ang="0">
                      <a:pos x="391" y="68"/>
                    </a:cxn>
                    <a:cxn ang="0">
                      <a:pos x="421" y="104"/>
                    </a:cxn>
                    <a:cxn ang="0">
                      <a:pos x="442" y="143"/>
                    </a:cxn>
                    <a:cxn ang="0">
                      <a:pos x="455" y="186"/>
                    </a:cxn>
                    <a:cxn ang="0">
                      <a:pos x="459" y="230"/>
                    </a:cxn>
                    <a:cxn ang="0">
                      <a:pos x="455" y="274"/>
                    </a:cxn>
                    <a:cxn ang="0">
                      <a:pos x="442" y="316"/>
                    </a:cxn>
                    <a:cxn ang="0">
                      <a:pos x="421" y="357"/>
                    </a:cxn>
                    <a:cxn ang="0">
                      <a:pos x="391" y="392"/>
                    </a:cxn>
                    <a:cxn ang="0">
                      <a:pos x="374" y="408"/>
                    </a:cxn>
                    <a:cxn ang="0">
                      <a:pos x="355" y="422"/>
                    </a:cxn>
                    <a:cxn ang="0">
                      <a:pos x="336" y="434"/>
                    </a:cxn>
                    <a:cxn ang="0">
                      <a:pos x="315" y="443"/>
                    </a:cxn>
                    <a:cxn ang="0">
                      <a:pos x="294" y="450"/>
                    </a:cxn>
                    <a:cxn ang="0">
                      <a:pos x="273" y="456"/>
                    </a:cxn>
                    <a:cxn ang="0">
                      <a:pos x="251" y="459"/>
                    </a:cxn>
                    <a:cxn ang="0">
                      <a:pos x="229" y="459"/>
                    </a:cxn>
                    <a:cxn ang="0">
                      <a:pos x="207" y="459"/>
                    </a:cxn>
                    <a:cxn ang="0">
                      <a:pos x="185" y="456"/>
                    </a:cxn>
                    <a:cxn ang="0">
                      <a:pos x="163" y="450"/>
                    </a:cxn>
                    <a:cxn ang="0">
                      <a:pos x="142" y="443"/>
                    </a:cxn>
                    <a:cxn ang="0">
                      <a:pos x="122" y="434"/>
                    </a:cxn>
                    <a:cxn ang="0">
                      <a:pos x="102" y="422"/>
                    </a:cxn>
                    <a:cxn ang="0">
                      <a:pos x="84" y="408"/>
                    </a:cxn>
                    <a:cxn ang="0">
                      <a:pos x="66" y="392"/>
                    </a:cxn>
                    <a:cxn ang="0">
                      <a:pos x="36" y="357"/>
                    </a:cxn>
                    <a:cxn ang="0">
                      <a:pos x="16" y="316"/>
                    </a:cxn>
                    <a:cxn ang="0">
                      <a:pos x="3" y="274"/>
                    </a:cxn>
                    <a:cxn ang="0">
                      <a:pos x="0" y="230"/>
                    </a:cxn>
                    <a:cxn ang="0">
                      <a:pos x="3" y="186"/>
                    </a:cxn>
                    <a:cxn ang="0">
                      <a:pos x="16" y="143"/>
                    </a:cxn>
                    <a:cxn ang="0">
                      <a:pos x="36" y="104"/>
                    </a:cxn>
                    <a:cxn ang="0">
                      <a:pos x="66" y="68"/>
                    </a:cxn>
                    <a:cxn ang="0">
                      <a:pos x="84" y="52"/>
                    </a:cxn>
                    <a:cxn ang="0">
                      <a:pos x="102" y="38"/>
                    </a:cxn>
                    <a:cxn ang="0">
                      <a:pos x="122" y="27"/>
                    </a:cxn>
                    <a:cxn ang="0">
                      <a:pos x="142" y="18"/>
                    </a:cxn>
                    <a:cxn ang="0">
                      <a:pos x="163" y="11"/>
                    </a:cxn>
                    <a:cxn ang="0">
                      <a:pos x="185" y="5"/>
                    </a:cxn>
                    <a:cxn ang="0">
                      <a:pos x="207" y="2"/>
                    </a:cxn>
                    <a:cxn ang="0">
                      <a:pos x="229" y="0"/>
                    </a:cxn>
                    <a:cxn ang="0">
                      <a:pos x="251" y="2"/>
                    </a:cxn>
                    <a:cxn ang="0">
                      <a:pos x="273" y="5"/>
                    </a:cxn>
                    <a:cxn ang="0">
                      <a:pos x="294" y="11"/>
                    </a:cxn>
                    <a:cxn ang="0">
                      <a:pos x="315" y="18"/>
                    </a:cxn>
                    <a:cxn ang="0">
                      <a:pos x="336" y="27"/>
                    </a:cxn>
                    <a:cxn ang="0">
                      <a:pos x="355" y="38"/>
                    </a:cxn>
                    <a:cxn ang="0">
                      <a:pos x="374" y="52"/>
                    </a:cxn>
                    <a:cxn ang="0">
                      <a:pos x="391" y="68"/>
                    </a:cxn>
                  </a:cxnLst>
                  <a:rect l="0" t="0" r="r" b="b"/>
                  <a:pathLst>
                    <a:path w="459" h="459">
                      <a:moveTo>
                        <a:pt x="391" y="68"/>
                      </a:moveTo>
                      <a:lnTo>
                        <a:pt x="421" y="104"/>
                      </a:lnTo>
                      <a:lnTo>
                        <a:pt x="442" y="143"/>
                      </a:lnTo>
                      <a:lnTo>
                        <a:pt x="455" y="186"/>
                      </a:lnTo>
                      <a:lnTo>
                        <a:pt x="459" y="230"/>
                      </a:lnTo>
                      <a:lnTo>
                        <a:pt x="455" y="274"/>
                      </a:lnTo>
                      <a:lnTo>
                        <a:pt x="442" y="316"/>
                      </a:lnTo>
                      <a:lnTo>
                        <a:pt x="421" y="357"/>
                      </a:lnTo>
                      <a:lnTo>
                        <a:pt x="391" y="392"/>
                      </a:lnTo>
                      <a:lnTo>
                        <a:pt x="374" y="408"/>
                      </a:lnTo>
                      <a:lnTo>
                        <a:pt x="355" y="422"/>
                      </a:lnTo>
                      <a:lnTo>
                        <a:pt x="336" y="434"/>
                      </a:lnTo>
                      <a:lnTo>
                        <a:pt x="315" y="443"/>
                      </a:lnTo>
                      <a:lnTo>
                        <a:pt x="294" y="450"/>
                      </a:lnTo>
                      <a:lnTo>
                        <a:pt x="273" y="456"/>
                      </a:lnTo>
                      <a:lnTo>
                        <a:pt x="251" y="459"/>
                      </a:lnTo>
                      <a:lnTo>
                        <a:pt x="229" y="459"/>
                      </a:lnTo>
                      <a:lnTo>
                        <a:pt x="207" y="459"/>
                      </a:lnTo>
                      <a:lnTo>
                        <a:pt x="185" y="456"/>
                      </a:lnTo>
                      <a:lnTo>
                        <a:pt x="163" y="450"/>
                      </a:lnTo>
                      <a:lnTo>
                        <a:pt x="142" y="443"/>
                      </a:lnTo>
                      <a:lnTo>
                        <a:pt x="122" y="434"/>
                      </a:lnTo>
                      <a:lnTo>
                        <a:pt x="102" y="422"/>
                      </a:lnTo>
                      <a:lnTo>
                        <a:pt x="84" y="408"/>
                      </a:lnTo>
                      <a:lnTo>
                        <a:pt x="66" y="392"/>
                      </a:lnTo>
                      <a:lnTo>
                        <a:pt x="36" y="357"/>
                      </a:lnTo>
                      <a:lnTo>
                        <a:pt x="16" y="316"/>
                      </a:lnTo>
                      <a:lnTo>
                        <a:pt x="3" y="274"/>
                      </a:lnTo>
                      <a:lnTo>
                        <a:pt x="0" y="230"/>
                      </a:lnTo>
                      <a:lnTo>
                        <a:pt x="3" y="186"/>
                      </a:lnTo>
                      <a:lnTo>
                        <a:pt x="16" y="143"/>
                      </a:lnTo>
                      <a:lnTo>
                        <a:pt x="36" y="104"/>
                      </a:lnTo>
                      <a:lnTo>
                        <a:pt x="66" y="68"/>
                      </a:lnTo>
                      <a:lnTo>
                        <a:pt x="84" y="52"/>
                      </a:lnTo>
                      <a:lnTo>
                        <a:pt x="102" y="38"/>
                      </a:lnTo>
                      <a:lnTo>
                        <a:pt x="122" y="27"/>
                      </a:lnTo>
                      <a:lnTo>
                        <a:pt x="142" y="18"/>
                      </a:lnTo>
                      <a:lnTo>
                        <a:pt x="163" y="11"/>
                      </a:lnTo>
                      <a:lnTo>
                        <a:pt x="185" y="5"/>
                      </a:lnTo>
                      <a:lnTo>
                        <a:pt x="207" y="2"/>
                      </a:lnTo>
                      <a:lnTo>
                        <a:pt x="229" y="0"/>
                      </a:lnTo>
                      <a:lnTo>
                        <a:pt x="251" y="2"/>
                      </a:lnTo>
                      <a:lnTo>
                        <a:pt x="273" y="5"/>
                      </a:lnTo>
                      <a:lnTo>
                        <a:pt x="294" y="11"/>
                      </a:lnTo>
                      <a:lnTo>
                        <a:pt x="315" y="18"/>
                      </a:lnTo>
                      <a:lnTo>
                        <a:pt x="336" y="27"/>
                      </a:lnTo>
                      <a:lnTo>
                        <a:pt x="355" y="38"/>
                      </a:lnTo>
                      <a:lnTo>
                        <a:pt x="374" y="52"/>
                      </a:lnTo>
                      <a:lnTo>
                        <a:pt x="391" y="6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96" name="Freeform 13"/>
                <p:cNvSpPr>
                  <a:spLocks/>
                </p:cNvSpPr>
                <p:nvPr/>
              </p:nvSpPr>
              <p:spPr bwMode="auto">
                <a:xfrm>
                  <a:off x="4612" y="3328"/>
                  <a:ext cx="214" cy="215"/>
                </a:xfrm>
                <a:custGeom>
                  <a:avLst/>
                  <a:gdLst/>
                  <a:ahLst/>
                  <a:cxnLst>
                    <a:cxn ang="0">
                      <a:pos x="366" y="64"/>
                    </a:cxn>
                    <a:cxn ang="0">
                      <a:pos x="393" y="97"/>
                    </a:cxn>
                    <a:cxn ang="0">
                      <a:pos x="413" y="134"/>
                    </a:cxn>
                    <a:cxn ang="0">
                      <a:pos x="424" y="174"/>
                    </a:cxn>
                    <a:cxn ang="0">
                      <a:pos x="429" y="215"/>
                    </a:cxn>
                    <a:cxn ang="0">
                      <a:pos x="424" y="256"/>
                    </a:cxn>
                    <a:cxn ang="0">
                      <a:pos x="413" y="295"/>
                    </a:cxn>
                    <a:cxn ang="0">
                      <a:pos x="393" y="333"/>
                    </a:cxn>
                    <a:cxn ang="0">
                      <a:pos x="366" y="367"/>
                    </a:cxn>
                    <a:cxn ang="0">
                      <a:pos x="350" y="382"/>
                    </a:cxn>
                    <a:cxn ang="0">
                      <a:pos x="332" y="395"/>
                    </a:cxn>
                    <a:cxn ang="0">
                      <a:pos x="314" y="405"/>
                    </a:cxn>
                    <a:cxn ang="0">
                      <a:pos x="295" y="413"/>
                    </a:cxn>
                    <a:cxn ang="0">
                      <a:pos x="276" y="420"/>
                    </a:cxn>
                    <a:cxn ang="0">
                      <a:pos x="255" y="426"/>
                    </a:cxn>
                    <a:cxn ang="0">
                      <a:pos x="236" y="428"/>
                    </a:cxn>
                    <a:cxn ang="0">
                      <a:pos x="215" y="429"/>
                    </a:cxn>
                    <a:cxn ang="0">
                      <a:pos x="194" y="428"/>
                    </a:cxn>
                    <a:cxn ang="0">
                      <a:pos x="173" y="426"/>
                    </a:cxn>
                    <a:cxn ang="0">
                      <a:pos x="154" y="420"/>
                    </a:cxn>
                    <a:cxn ang="0">
                      <a:pos x="134" y="413"/>
                    </a:cxn>
                    <a:cxn ang="0">
                      <a:pos x="115" y="405"/>
                    </a:cxn>
                    <a:cxn ang="0">
                      <a:pos x="96" y="395"/>
                    </a:cxn>
                    <a:cxn ang="0">
                      <a:pos x="79" y="382"/>
                    </a:cxn>
                    <a:cxn ang="0">
                      <a:pos x="63" y="367"/>
                    </a:cxn>
                    <a:cxn ang="0">
                      <a:pos x="35" y="333"/>
                    </a:cxn>
                    <a:cxn ang="0">
                      <a:pos x="17" y="295"/>
                    </a:cxn>
                    <a:cxn ang="0">
                      <a:pos x="4" y="256"/>
                    </a:cxn>
                    <a:cxn ang="0">
                      <a:pos x="0" y="215"/>
                    </a:cxn>
                    <a:cxn ang="0">
                      <a:pos x="4" y="174"/>
                    </a:cxn>
                    <a:cxn ang="0">
                      <a:pos x="17" y="134"/>
                    </a:cxn>
                    <a:cxn ang="0">
                      <a:pos x="35" y="97"/>
                    </a:cxn>
                    <a:cxn ang="0">
                      <a:pos x="63" y="64"/>
                    </a:cxn>
                    <a:cxn ang="0">
                      <a:pos x="79" y="49"/>
                    </a:cxn>
                    <a:cxn ang="0">
                      <a:pos x="96" y="36"/>
                    </a:cxn>
                    <a:cxn ang="0">
                      <a:pos x="115" y="26"/>
                    </a:cxn>
                    <a:cxn ang="0">
                      <a:pos x="134" y="16"/>
                    </a:cxn>
                    <a:cxn ang="0">
                      <a:pos x="154" y="10"/>
                    </a:cxn>
                    <a:cxn ang="0">
                      <a:pos x="173" y="5"/>
                    </a:cxn>
                    <a:cxn ang="0">
                      <a:pos x="194" y="1"/>
                    </a:cxn>
                    <a:cxn ang="0">
                      <a:pos x="215" y="0"/>
                    </a:cxn>
                    <a:cxn ang="0">
                      <a:pos x="236" y="1"/>
                    </a:cxn>
                    <a:cxn ang="0">
                      <a:pos x="255" y="5"/>
                    </a:cxn>
                    <a:cxn ang="0">
                      <a:pos x="276" y="10"/>
                    </a:cxn>
                    <a:cxn ang="0">
                      <a:pos x="295" y="16"/>
                    </a:cxn>
                    <a:cxn ang="0">
                      <a:pos x="314" y="26"/>
                    </a:cxn>
                    <a:cxn ang="0">
                      <a:pos x="332" y="36"/>
                    </a:cxn>
                    <a:cxn ang="0">
                      <a:pos x="350" y="49"/>
                    </a:cxn>
                    <a:cxn ang="0">
                      <a:pos x="366" y="64"/>
                    </a:cxn>
                  </a:cxnLst>
                  <a:rect l="0" t="0" r="r" b="b"/>
                  <a:pathLst>
                    <a:path w="429" h="429">
                      <a:moveTo>
                        <a:pt x="366" y="64"/>
                      </a:moveTo>
                      <a:lnTo>
                        <a:pt x="393" y="97"/>
                      </a:lnTo>
                      <a:lnTo>
                        <a:pt x="413" y="134"/>
                      </a:lnTo>
                      <a:lnTo>
                        <a:pt x="424" y="174"/>
                      </a:lnTo>
                      <a:lnTo>
                        <a:pt x="429" y="215"/>
                      </a:lnTo>
                      <a:lnTo>
                        <a:pt x="424" y="256"/>
                      </a:lnTo>
                      <a:lnTo>
                        <a:pt x="413" y="295"/>
                      </a:lnTo>
                      <a:lnTo>
                        <a:pt x="393" y="333"/>
                      </a:lnTo>
                      <a:lnTo>
                        <a:pt x="366" y="367"/>
                      </a:lnTo>
                      <a:lnTo>
                        <a:pt x="350" y="382"/>
                      </a:lnTo>
                      <a:lnTo>
                        <a:pt x="332" y="395"/>
                      </a:lnTo>
                      <a:lnTo>
                        <a:pt x="314" y="405"/>
                      </a:lnTo>
                      <a:lnTo>
                        <a:pt x="295" y="413"/>
                      </a:lnTo>
                      <a:lnTo>
                        <a:pt x="276" y="420"/>
                      </a:lnTo>
                      <a:lnTo>
                        <a:pt x="255" y="426"/>
                      </a:lnTo>
                      <a:lnTo>
                        <a:pt x="236" y="428"/>
                      </a:lnTo>
                      <a:lnTo>
                        <a:pt x="215" y="429"/>
                      </a:lnTo>
                      <a:lnTo>
                        <a:pt x="194" y="428"/>
                      </a:lnTo>
                      <a:lnTo>
                        <a:pt x="173" y="426"/>
                      </a:lnTo>
                      <a:lnTo>
                        <a:pt x="154" y="420"/>
                      </a:lnTo>
                      <a:lnTo>
                        <a:pt x="134" y="413"/>
                      </a:lnTo>
                      <a:lnTo>
                        <a:pt x="115" y="405"/>
                      </a:lnTo>
                      <a:lnTo>
                        <a:pt x="96" y="395"/>
                      </a:lnTo>
                      <a:lnTo>
                        <a:pt x="79" y="382"/>
                      </a:lnTo>
                      <a:lnTo>
                        <a:pt x="63" y="367"/>
                      </a:lnTo>
                      <a:lnTo>
                        <a:pt x="35" y="333"/>
                      </a:lnTo>
                      <a:lnTo>
                        <a:pt x="17" y="295"/>
                      </a:lnTo>
                      <a:lnTo>
                        <a:pt x="4" y="256"/>
                      </a:lnTo>
                      <a:lnTo>
                        <a:pt x="0" y="215"/>
                      </a:lnTo>
                      <a:lnTo>
                        <a:pt x="4" y="174"/>
                      </a:lnTo>
                      <a:lnTo>
                        <a:pt x="17" y="134"/>
                      </a:lnTo>
                      <a:lnTo>
                        <a:pt x="35" y="97"/>
                      </a:lnTo>
                      <a:lnTo>
                        <a:pt x="63" y="64"/>
                      </a:lnTo>
                      <a:lnTo>
                        <a:pt x="79" y="49"/>
                      </a:lnTo>
                      <a:lnTo>
                        <a:pt x="96" y="36"/>
                      </a:lnTo>
                      <a:lnTo>
                        <a:pt x="115" y="26"/>
                      </a:lnTo>
                      <a:lnTo>
                        <a:pt x="134" y="16"/>
                      </a:lnTo>
                      <a:lnTo>
                        <a:pt x="154" y="10"/>
                      </a:lnTo>
                      <a:lnTo>
                        <a:pt x="173" y="5"/>
                      </a:lnTo>
                      <a:lnTo>
                        <a:pt x="194" y="1"/>
                      </a:lnTo>
                      <a:lnTo>
                        <a:pt x="215" y="0"/>
                      </a:lnTo>
                      <a:lnTo>
                        <a:pt x="236" y="1"/>
                      </a:lnTo>
                      <a:lnTo>
                        <a:pt x="255" y="5"/>
                      </a:lnTo>
                      <a:lnTo>
                        <a:pt x="276" y="10"/>
                      </a:lnTo>
                      <a:lnTo>
                        <a:pt x="295" y="16"/>
                      </a:lnTo>
                      <a:lnTo>
                        <a:pt x="314" y="26"/>
                      </a:lnTo>
                      <a:lnTo>
                        <a:pt x="332" y="36"/>
                      </a:lnTo>
                      <a:lnTo>
                        <a:pt x="350" y="49"/>
                      </a:lnTo>
                      <a:lnTo>
                        <a:pt x="366" y="64"/>
                      </a:lnTo>
                      <a:close/>
                    </a:path>
                  </a:pathLst>
                </a:custGeom>
                <a:solidFill>
                  <a:srgbClr val="BFDD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97" name="Freeform 14"/>
                <p:cNvSpPr>
                  <a:spLocks noEditPoints="1"/>
                </p:cNvSpPr>
                <p:nvPr/>
              </p:nvSpPr>
              <p:spPr bwMode="auto">
                <a:xfrm>
                  <a:off x="4574" y="3280"/>
                  <a:ext cx="289" cy="289"/>
                </a:xfrm>
                <a:custGeom>
                  <a:avLst/>
                  <a:gdLst/>
                  <a:ahLst/>
                  <a:cxnLst>
                    <a:cxn ang="0">
                      <a:pos x="47" y="131"/>
                    </a:cxn>
                    <a:cxn ang="0">
                      <a:pos x="5" y="236"/>
                    </a:cxn>
                    <a:cxn ang="0">
                      <a:pos x="5" y="345"/>
                    </a:cxn>
                    <a:cxn ang="0">
                      <a:pos x="47" y="450"/>
                    </a:cxn>
                    <a:cxn ang="0">
                      <a:pos x="106" y="515"/>
                    </a:cxn>
                    <a:cxn ang="0">
                      <a:pos x="154" y="547"/>
                    </a:cxn>
                    <a:cxn ang="0">
                      <a:pos x="206" y="568"/>
                    </a:cxn>
                    <a:cxn ang="0">
                      <a:pos x="261" y="578"/>
                    </a:cxn>
                    <a:cxn ang="0">
                      <a:pos x="316" y="578"/>
                    </a:cxn>
                    <a:cxn ang="0">
                      <a:pos x="371" y="568"/>
                    </a:cxn>
                    <a:cxn ang="0">
                      <a:pos x="424" y="547"/>
                    </a:cxn>
                    <a:cxn ang="0">
                      <a:pos x="471" y="515"/>
                    </a:cxn>
                    <a:cxn ang="0">
                      <a:pos x="530" y="450"/>
                    </a:cxn>
                    <a:cxn ang="0">
                      <a:pos x="572" y="345"/>
                    </a:cxn>
                    <a:cxn ang="0">
                      <a:pos x="572" y="236"/>
                    </a:cxn>
                    <a:cxn ang="0">
                      <a:pos x="530" y="131"/>
                    </a:cxn>
                    <a:cxn ang="0">
                      <a:pos x="493" y="86"/>
                    </a:cxn>
                    <a:cxn ang="0">
                      <a:pos x="448" y="49"/>
                    </a:cxn>
                    <a:cxn ang="0">
                      <a:pos x="397" y="22"/>
                    </a:cxn>
                    <a:cxn ang="0">
                      <a:pos x="344" y="6"/>
                    </a:cxn>
                    <a:cxn ang="0">
                      <a:pos x="289" y="0"/>
                    </a:cxn>
                    <a:cxn ang="0">
                      <a:pos x="233" y="6"/>
                    </a:cxn>
                    <a:cxn ang="0">
                      <a:pos x="179" y="22"/>
                    </a:cxn>
                    <a:cxn ang="0">
                      <a:pos x="129" y="49"/>
                    </a:cxn>
                    <a:cxn ang="0">
                      <a:pos x="84" y="86"/>
                    </a:cxn>
                    <a:cxn ang="0">
                      <a:pos x="73" y="432"/>
                    </a:cxn>
                    <a:cxn ang="0">
                      <a:pos x="36" y="339"/>
                    </a:cxn>
                    <a:cxn ang="0">
                      <a:pos x="36" y="241"/>
                    </a:cxn>
                    <a:cxn ang="0">
                      <a:pos x="73" y="149"/>
                    </a:cxn>
                    <a:cxn ang="0">
                      <a:pos x="126" y="92"/>
                    </a:cxn>
                    <a:cxn ang="0">
                      <a:pos x="169" y="63"/>
                    </a:cxn>
                    <a:cxn ang="0">
                      <a:pos x="215" y="44"/>
                    </a:cxn>
                    <a:cxn ang="0">
                      <a:pos x="265" y="35"/>
                    </a:cxn>
                    <a:cxn ang="0">
                      <a:pos x="313" y="35"/>
                    </a:cxn>
                    <a:cxn ang="0">
                      <a:pos x="362" y="44"/>
                    </a:cxn>
                    <a:cxn ang="0">
                      <a:pos x="409" y="63"/>
                    </a:cxn>
                    <a:cxn ang="0">
                      <a:pos x="451" y="92"/>
                    </a:cxn>
                    <a:cxn ang="0">
                      <a:pos x="471" y="109"/>
                    </a:cxn>
                    <a:cxn ang="0">
                      <a:pos x="527" y="194"/>
                    </a:cxn>
                    <a:cxn ang="0">
                      <a:pos x="546" y="290"/>
                    </a:cxn>
                    <a:cxn ang="0">
                      <a:pos x="527" y="387"/>
                    </a:cxn>
                    <a:cxn ang="0">
                      <a:pos x="471" y="472"/>
                    </a:cxn>
                    <a:cxn ang="0">
                      <a:pos x="430" y="505"/>
                    </a:cxn>
                    <a:cxn ang="0">
                      <a:pos x="386" y="528"/>
                    </a:cxn>
                    <a:cxn ang="0">
                      <a:pos x="338" y="542"/>
                    </a:cxn>
                    <a:cxn ang="0">
                      <a:pos x="289" y="547"/>
                    </a:cxn>
                    <a:cxn ang="0">
                      <a:pos x="239" y="542"/>
                    </a:cxn>
                    <a:cxn ang="0">
                      <a:pos x="192" y="528"/>
                    </a:cxn>
                    <a:cxn ang="0">
                      <a:pos x="147" y="505"/>
                    </a:cxn>
                    <a:cxn ang="0">
                      <a:pos x="107" y="472"/>
                    </a:cxn>
                  </a:cxnLst>
                  <a:rect l="0" t="0" r="r" b="b"/>
                  <a:pathLst>
                    <a:path w="578" h="579">
                      <a:moveTo>
                        <a:pt x="84" y="86"/>
                      </a:moveTo>
                      <a:lnTo>
                        <a:pt x="47" y="131"/>
                      </a:lnTo>
                      <a:lnTo>
                        <a:pt x="20" y="181"/>
                      </a:lnTo>
                      <a:lnTo>
                        <a:pt x="5" y="236"/>
                      </a:lnTo>
                      <a:lnTo>
                        <a:pt x="0" y="290"/>
                      </a:lnTo>
                      <a:lnTo>
                        <a:pt x="5" y="345"/>
                      </a:lnTo>
                      <a:lnTo>
                        <a:pt x="20" y="399"/>
                      </a:lnTo>
                      <a:lnTo>
                        <a:pt x="47" y="450"/>
                      </a:lnTo>
                      <a:lnTo>
                        <a:pt x="84" y="495"/>
                      </a:lnTo>
                      <a:lnTo>
                        <a:pt x="106" y="515"/>
                      </a:lnTo>
                      <a:lnTo>
                        <a:pt x="129" y="532"/>
                      </a:lnTo>
                      <a:lnTo>
                        <a:pt x="154" y="547"/>
                      </a:lnTo>
                      <a:lnTo>
                        <a:pt x="179" y="558"/>
                      </a:lnTo>
                      <a:lnTo>
                        <a:pt x="206" y="568"/>
                      </a:lnTo>
                      <a:lnTo>
                        <a:pt x="233" y="575"/>
                      </a:lnTo>
                      <a:lnTo>
                        <a:pt x="261" y="578"/>
                      </a:lnTo>
                      <a:lnTo>
                        <a:pt x="289" y="579"/>
                      </a:lnTo>
                      <a:lnTo>
                        <a:pt x="316" y="578"/>
                      </a:lnTo>
                      <a:lnTo>
                        <a:pt x="344" y="575"/>
                      </a:lnTo>
                      <a:lnTo>
                        <a:pt x="371" y="568"/>
                      </a:lnTo>
                      <a:lnTo>
                        <a:pt x="397" y="558"/>
                      </a:lnTo>
                      <a:lnTo>
                        <a:pt x="424" y="547"/>
                      </a:lnTo>
                      <a:lnTo>
                        <a:pt x="448" y="532"/>
                      </a:lnTo>
                      <a:lnTo>
                        <a:pt x="471" y="515"/>
                      </a:lnTo>
                      <a:lnTo>
                        <a:pt x="493" y="495"/>
                      </a:lnTo>
                      <a:lnTo>
                        <a:pt x="530" y="450"/>
                      </a:lnTo>
                      <a:lnTo>
                        <a:pt x="556" y="399"/>
                      </a:lnTo>
                      <a:lnTo>
                        <a:pt x="572" y="345"/>
                      </a:lnTo>
                      <a:lnTo>
                        <a:pt x="578" y="290"/>
                      </a:lnTo>
                      <a:lnTo>
                        <a:pt x="572" y="236"/>
                      </a:lnTo>
                      <a:lnTo>
                        <a:pt x="556" y="181"/>
                      </a:lnTo>
                      <a:lnTo>
                        <a:pt x="530" y="131"/>
                      </a:lnTo>
                      <a:lnTo>
                        <a:pt x="493" y="86"/>
                      </a:lnTo>
                      <a:lnTo>
                        <a:pt x="493" y="86"/>
                      </a:lnTo>
                      <a:lnTo>
                        <a:pt x="471" y="66"/>
                      </a:lnTo>
                      <a:lnTo>
                        <a:pt x="448" y="49"/>
                      </a:lnTo>
                      <a:lnTo>
                        <a:pt x="424" y="34"/>
                      </a:lnTo>
                      <a:lnTo>
                        <a:pt x="397" y="22"/>
                      </a:lnTo>
                      <a:lnTo>
                        <a:pt x="371" y="13"/>
                      </a:lnTo>
                      <a:lnTo>
                        <a:pt x="344" y="6"/>
                      </a:lnTo>
                      <a:lnTo>
                        <a:pt x="316" y="3"/>
                      </a:lnTo>
                      <a:lnTo>
                        <a:pt x="289" y="0"/>
                      </a:lnTo>
                      <a:lnTo>
                        <a:pt x="261" y="3"/>
                      </a:lnTo>
                      <a:lnTo>
                        <a:pt x="233" y="6"/>
                      </a:lnTo>
                      <a:lnTo>
                        <a:pt x="206" y="13"/>
                      </a:lnTo>
                      <a:lnTo>
                        <a:pt x="179" y="22"/>
                      </a:lnTo>
                      <a:lnTo>
                        <a:pt x="154" y="34"/>
                      </a:lnTo>
                      <a:lnTo>
                        <a:pt x="129" y="49"/>
                      </a:lnTo>
                      <a:lnTo>
                        <a:pt x="106" y="66"/>
                      </a:lnTo>
                      <a:lnTo>
                        <a:pt x="84" y="86"/>
                      </a:lnTo>
                      <a:close/>
                      <a:moveTo>
                        <a:pt x="107" y="472"/>
                      </a:moveTo>
                      <a:lnTo>
                        <a:pt x="73" y="432"/>
                      </a:lnTo>
                      <a:lnTo>
                        <a:pt x="50" y="387"/>
                      </a:lnTo>
                      <a:lnTo>
                        <a:pt x="36" y="339"/>
                      </a:lnTo>
                      <a:lnTo>
                        <a:pt x="32" y="290"/>
                      </a:lnTo>
                      <a:lnTo>
                        <a:pt x="36" y="241"/>
                      </a:lnTo>
                      <a:lnTo>
                        <a:pt x="50" y="194"/>
                      </a:lnTo>
                      <a:lnTo>
                        <a:pt x="73" y="149"/>
                      </a:lnTo>
                      <a:lnTo>
                        <a:pt x="107" y="109"/>
                      </a:lnTo>
                      <a:lnTo>
                        <a:pt x="126" y="92"/>
                      </a:lnTo>
                      <a:lnTo>
                        <a:pt x="147" y="75"/>
                      </a:lnTo>
                      <a:lnTo>
                        <a:pt x="169" y="63"/>
                      </a:lnTo>
                      <a:lnTo>
                        <a:pt x="192" y="52"/>
                      </a:lnTo>
                      <a:lnTo>
                        <a:pt x="215" y="44"/>
                      </a:lnTo>
                      <a:lnTo>
                        <a:pt x="239" y="38"/>
                      </a:lnTo>
                      <a:lnTo>
                        <a:pt x="265" y="35"/>
                      </a:lnTo>
                      <a:lnTo>
                        <a:pt x="289" y="34"/>
                      </a:lnTo>
                      <a:lnTo>
                        <a:pt x="313" y="35"/>
                      </a:lnTo>
                      <a:lnTo>
                        <a:pt x="338" y="38"/>
                      </a:lnTo>
                      <a:lnTo>
                        <a:pt x="362" y="44"/>
                      </a:lnTo>
                      <a:lnTo>
                        <a:pt x="386" y="52"/>
                      </a:lnTo>
                      <a:lnTo>
                        <a:pt x="409" y="63"/>
                      </a:lnTo>
                      <a:lnTo>
                        <a:pt x="430" y="75"/>
                      </a:lnTo>
                      <a:lnTo>
                        <a:pt x="451" y="92"/>
                      </a:lnTo>
                      <a:lnTo>
                        <a:pt x="471" y="109"/>
                      </a:lnTo>
                      <a:lnTo>
                        <a:pt x="471" y="109"/>
                      </a:lnTo>
                      <a:lnTo>
                        <a:pt x="504" y="149"/>
                      </a:lnTo>
                      <a:lnTo>
                        <a:pt x="527" y="194"/>
                      </a:lnTo>
                      <a:lnTo>
                        <a:pt x="541" y="241"/>
                      </a:lnTo>
                      <a:lnTo>
                        <a:pt x="546" y="290"/>
                      </a:lnTo>
                      <a:lnTo>
                        <a:pt x="541" y="339"/>
                      </a:lnTo>
                      <a:lnTo>
                        <a:pt x="527" y="387"/>
                      </a:lnTo>
                      <a:lnTo>
                        <a:pt x="504" y="432"/>
                      </a:lnTo>
                      <a:lnTo>
                        <a:pt x="471" y="472"/>
                      </a:lnTo>
                      <a:lnTo>
                        <a:pt x="451" y="489"/>
                      </a:lnTo>
                      <a:lnTo>
                        <a:pt x="430" y="505"/>
                      </a:lnTo>
                      <a:lnTo>
                        <a:pt x="409" y="518"/>
                      </a:lnTo>
                      <a:lnTo>
                        <a:pt x="386" y="528"/>
                      </a:lnTo>
                      <a:lnTo>
                        <a:pt x="362" y="536"/>
                      </a:lnTo>
                      <a:lnTo>
                        <a:pt x="338" y="542"/>
                      </a:lnTo>
                      <a:lnTo>
                        <a:pt x="313" y="546"/>
                      </a:lnTo>
                      <a:lnTo>
                        <a:pt x="289" y="547"/>
                      </a:lnTo>
                      <a:lnTo>
                        <a:pt x="265" y="546"/>
                      </a:lnTo>
                      <a:lnTo>
                        <a:pt x="239" y="542"/>
                      </a:lnTo>
                      <a:lnTo>
                        <a:pt x="215" y="536"/>
                      </a:lnTo>
                      <a:lnTo>
                        <a:pt x="192" y="528"/>
                      </a:lnTo>
                      <a:lnTo>
                        <a:pt x="169" y="518"/>
                      </a:lnTo>
                      <a:lnTo>
                        <a:pt x="147" y="505"/>
                      </a:lnTo>
                      <a:lnTo>
                        <a:pt x="126" y="489"/>
                      </a:lnTo>
                      <a:lnTo>
                        <a:pt x="107" y="47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98" name="Freeform 15"/>
                <p:cNvSpPr>
                  <a:spLocks noEditPoints="1"/>
                </p:cNvSpPr>
                <p:nvPr/>
              </p:nvSpPr>
              <p:spPr bwMode="auto">
                <a:xfrm>
                  <a:off x="4600" y="3306"/>
                  <a:ext cx="238" cy="238"/>
                </a:xfrm>
                <a:custGeom>
                  <a:avLst/>
                  <a:gdLst/>
                  <a:ahLst/>
                  <a:cxnLst>
                    <a:cxn ang="0">
                      <a:pos x="40" y="108"/>
                    </a:cxn>
                    <a:cxn ang="0">
                      <a:pos x="5" y="193"/>
                    </a:cxn>
                    <a:cxn ang="0">
                      <a:pos x="5" y="284"/>
                    </a:cxn>
                    <a:cxn ang="0">
                      <a:pos x="40" y="369"/>
                    </a:cxn>
                    <a:cxn ang="0">
                      <a:pos x="88" y="422"/>
                    </a:cxn>
                    <a:cxn ang="0">
                      <a:pos x="127" y="449"/>
                    </a:cxn>
                    <a:cxn ang="0">
                      <a:pos x="170" y="466"/>
                    </a:cxn>
                    <a:cxn ang="0">
                      <a:pos x="215" y="475"/>
                    </a:cxn>
                    <a:cxn ang="0">
                      <a:pos x="261" y="475"/>
                    </a:cxn>
                    <a:cxn ang="0">
                      <a:pos x="306" y="466"/>
                    </a:cxn>
                    <a:cxn ang="0">
                      <a:pos x="348" y="449"/>
                    </a:cxn>
                    <a:cxn ang="0">
                      <a:pos x="388" y="422"/>
                    </a:cxn>
                    <a:cxn ang="0">
                      <a:pos x="436" y="369"/>
                    </a:cxn>
                    <a:cxn ang="0">
                      <a:pos x="470" y="284"/>
                    </a:cxn>
                    <a:cxn ang="0">
                      <a:pos x="470" y="193"/>
                    </a:cxn>
                    <a:cxn ang="0">
                      <a:pos x="436" y="108"/>
                    </a:cxn>
                    <a:cxn ang="0">
                      <a:pos x="406" y="71"/>
                    </a:cxn>
                    <a:cxn ang="0">
                      <a:pos x="369" y="40"/>
                    </a:cxn>
                    <a:cxn ang="0">
                      <a:pos x="328" y="18"/>
                    </a:cxn>
                    <a:cxn ang="0">
                      <a:pos x="283" y="5"/>
                    </a:cxn>
                    <a:cxn ang="0">
                      <a:pos x="238" y="0"/>
                    </a:cxn>
                    <a:cxn ang="0">
                      <a:pos x="193" y="5"/>
                    </a:cxn>
                    <a:cxn ang="0">
                      <a:pos x="148" y="18"/>
                    </a:cxn>
                    <a:cxn ang="0">
                      <a:pos x="106" y="40"/>
                    </a:cxn>
                    <a:cxn ang="0">
                      <a:pos x="70" y="71"/>
                    </a:cxn>
                    <a:cxn ang="0">
                      <a:pos x="52" y="360"/>
                    </a:cxn>
                    <a:cxn ang="0">
                      <a:pos x="20" y="280"/>
                    </a:cxn>
                    <a:cxn ang="0">
                      <a:pos x="20" y="195"/>
                    </a:cxn>
                    <a:cxn ang="0">
                      <a:pos x="52" y="117"/>
                    </a:cxn>
                    <a:cxn ang="0">
                      <a:pos x="98" y="67"/>
                    </a:cxn>
                    <a:cxn ang="0">
                      <a:pos x="135" y="43"/>
                    </a:cxn>
                    <a:cxn ang="0">
                      <a:pos x="174" y="27"/>
                    </a:cxn>
                    <a:cxn ang="0">
                      <a:pos x="217" y="19"/>
                    </a:cxn>
                    <a:cxn ang="0">
                      <a:pos x="259" y="19"/>
                    </a:cxn>
                    <a:cxn ang="0">
                      <a:pos x="301" y="27"/>
                    </a:cxn>
                    <a:cxn ang="0">
                      <a:pos x="340" y="43"/>
                    </a:cxn>
                    <a:cxn ang="0">
                      <a:pos x="377" y="67"/>
                    </a:cxn>
                    <a:cxn ang="0">
                      <a:pos x="409" y="98"/>
                    </a:cxn>
                    <a:cxn ang="0">
                      <a:pos x="434" y="135"/>
                    </a:cxn>
                    <a:cxn ang="0">
                      <a:pos x="450" y="176"/>
                    </a:cxn>
                    <a:cxn ang="0">
                      <a:pos x="458" y="217"/>
                    </a:cxn>
                    <a:cxn ang="0">
                      <a:pos x="458" y="260"/>
                    </a:cxn>
                    <a:cxn ang="0">
                      <a:pos x="450" y="301"/>
                    </a:cxn>
                    <a:cxn ang="0">
                      <a:pos x="434" y="342"/>
                    </a:cxn>
                    <a:cxn ang="0">
                      <a:pos x="409" y="378"/>
                    </a:cxn>
                    <a:cxn ang="0">
                      <a:pos x="377" y="410"/>
                    </a:cxn>
                    <a:cxn ang="0">
                      <a:pos x="340" y="434"/>
                    </a:cxn>
                    <a:cxn ang="0">
                      <a:pos x="301" y="450"/>
                    </a:cxn>
                    <a:cxn ang="0">
                      <a:pos x="259" y="458"/>
                    </a:cxn>
                    <a:cxn ang="0">
                      <a:pos x="217" y="458"/>
                    </a:cxn>
                    <a:cxn ang="0">
                      <a:pos x="174" y="450"/>
                    </a:cxn>
                    <a:cxn ang="0">
                      <a:pos x="135" y="434"/>
                    </a:cxn>
                    <a:cxn ang="0">
                      <a:pos x="98" y="410"/>
                    </a:cxn>
                  </a:cxnLst>
                  <a:rect l="0" t="0" r="r" b="b"/>
                  <a:pathLst>
                    <a:path w="475" h="476">
                      <a:moveTo>
                        <a:pt x="70" y="71"/>
                      </a:moveTo>
                      <a:lnTo>
                        <a:pt x="40" y="108"/>
                      </a:lnTo>
                      <a:lnTo>
                        <a:pt x="18" y="149"/>
                      </a:lnTo>
                      <a:lnTo>
                        <a:pt x="5" y="193"/>
                      </a:lnTo>
                      <a:lnTo>
                        <a:pt x="0" y="238"/>
                      </a:lnTo>
                      <a:lnTo>
                        <a:pt x="5" y="284"/>
                      </a:lnTo>
                      <a:lnTo>
                        <a:pt x="18" y="328"/>
                      </a:lnTo>
                      <a:lnTo>
                        <a:pt x="40" y="369"/>
                      </a:lnTo>
                      <a:lnTo>
                        <a:pt x="70" y="406"/>
                      </a:lnTo>
                      <a:lnTo>
                        <a:pt x="88" y="422"/>
                      </a:lnTo>
                      <a:lnTo>
                        <a:pt x="106" y="437"/>
                      </a:lnTo>
                      <a:lnTo>
                        <a:pt x="127" y="449"/>
                      </a:lnTo>
                      <a:lnTo>
                        <a:pt x="148" y="459"/>
                      </a:lnTo>
                      <a:lnTo>
                        <a:pt x="170" y="466"/>
                      </a:lnTo>
                      <a:lnTo>
                        <a:pt x="193" y="472"/>
                      </a:lnTo>
                      <a:lnTo>
                        <a:pt x="215" y="475"/>
                      </a:lnTo>
                      <a:lnTo>
                        <a:pt x="238" y="476"/>
                      </a:lnTo>
                      <a:lnTo>
                        <a:pt x="261" y="475"/>
                      </a:lnTo>
                      <a:lnTo>
                        <a:pt x="283" y="472"/>
                      </a:lnTo>
                      <a:lnTo>
                        <a:pt x="306" y="466"/>
                      </a:lnTo>
                      <a:lnTo>
                        <a:pt x="328" y="459"/>
                      </a:lnTo>
                      <a:lnTo>
                        <a:pt x="348" y="449"/>
                      </a:lnTo>
                      <a:lnTo>
                        <a:pt x="369" y="437"/>
                      </a:lnTo>
                      <a:lnTo>
                        <a:pt x="388" y="422"/>
                      </a:lnTo>
                      <a:lnTo>
                        <a:pt x="406" y="406"/>
                      </a:lnTo>
                      <a:lnTo>
                        <a:pt x="436" y="369"/>
                      </a:lnTo>
                      <a:lnTo>
                        <a:pt x="458" y="328"/>
                      </a:lnTo>
                      <a:lnTo>
                        <a:pt x="470" y="284"/>
                      </a:lnTo>
                      <a:lnTo>
                        <a:pt x="475" y="238"/>
                      </a:lnTo>
                      <a:lnTo>
                        <a:pt x="470" y="193"/>
                      </a:lnTo>
                      <a:lnTo>
                        <a:pt x="458" y="149"/>
                      </a:lnTo>
                      <a:lnTo>
                        <a:pt x="436" y="108"/>
                      </a:lnTo>
                      <a:lnTo>
                        <a:pt x="406" y="71"/>
                      </a:lnTo>
                      <a:lnTo>
                        <a:pt x="406" y="71"/>
                      </a:lnTo>
                      <a:lnTo>
                        <a:pt x="388" y="55"/>
                      </a:lnTo>
                      <a:lnTo>
                        <a:pt x="369" y="40"/>
                      </a:lnTo>
                      <a:lnTo>
                        <a:pt x="348" y="28"/>
                      </a:lnTo>
                      <a:lnTo>
                        <a:pt x="328" y="18"/>
                      </a:lnTo>
                      <a:lnTo>
                        <a:pt x="306" y="11"/>
                      </a:lnTo>
                      <a:lnTo>
                        <a:pt x="283" y="5"/>
                      </a:lnTo>
                      <a:lnTo>
                        <a:pt x="261" y="1"/>
                      </a:lnTo>
                      <a:lnTo>
                        <a:pt x="238" y="0"/>
                      </a:lnTo>
                      <a:lnTo>
                        <a:pt x="215" y="1"/>
                      </a:lnTo>
                      <a:lnTo>
                        <a:pt x="193" y="5"/>
                      </a:lnTo>
                      <a:lnTo>
                        <a:pt x="170" y="11"/>
                      </a:lnTo>
                      <a:lnTo>
                        <a:pt x="148" y="18"/>
                      </a:lnTo>
                      <a:lnTo>
                        <a:pt x="127" y="28"/>
                      </a:lnTo>
                      <a:lnTo>
                        <a:pt x="106" y="40"/>
                      </a:lnTo>
                      <a:lnTo>
                        <a:pt x="88" y="55"/>
                      </a:lnTo>
                      <a:lnTo>
                        <a:pt x="70" y="71"/>
                      </a:lnTo>
                      <a:close/>
                      <a:moveTo>
                        <a:pt x="81" y="395"/>
                      </a:moveTo>
                      <a:lnTo>
                        <a:pt x="52" y="360"/>
                      </a:lnTo>
                      <a:lnTo>
                        <a:pt x="33" y="321"/>
                      </a:lnTo>
                      <a:lnTo>
                        <a:pt x="20" y="280"/>
                      </a:lnTo>
                      <a:lnTo>
                        <a:pt x="17" y="238"/>
                      </a:lnTo>
                      <a:lnTo>
                        <a:pt x="20" y="195"/>
                      </a:lnTo>
                      <a:lnTo>
                        <a:pt x="33" y="155"/>
                      </a:lnTo>
                      <a:lnTo>
                        <a:pt x="52" y="117"/>
                      </a:lnTo>
                      <a:lnTo>
                        <a:pt x="81" y="82"/>
                      </a:lnTo>
                      <a:lnTo>
                        <a:pt x="98" y="67"/>
                      </a:lnTo>
                      <a:lnTo>
                        <a:pt x="116" y="53"/>
                      </a:lnTo>
                      <a:lnTo>
                        <a:pt x="135" y="43"/>
                      </a:lnTo>
                      <a:lnTo>
                        <a:pt x="155" y="34"/>
                      </a:lnTo>
                      <a:lnTo>
                        <a:pt x="174" y="27"/>
                      </a:lnTo>
                      <a:lnTo>
                        <a:pt x="195" y="21"/>
                      </a:lnTo>
                      <a:lnTo>
                        <a:pt x="217" y="19"/>
                      </a:lnTo>
                      <a:lnTo>
                        <a:pt x="238" y="18"/>
                      </a:lnTo>
                      <a:lnTo>
                        <a:pt x="259" y="19"/>
                      </a:lnTo>
                      <a:lnTo>
                        <a:pt x="280" y="21"/>
                      </a:lnTo>
                      <a:lnTo>
                        <a:pt x="301" y="27"/>
                      </a:lnTo>
                      <a:lnTo>
                        <a:pt x="321" y="34"/>
                      </a:lnTo>
                      <a:lnTo>
                        <a:pt x="340" y="43"/>
                      </a:lnTo>
                      <a:lnTo>
                        <a:pt x="360" y="53"/>
                      </a:lnTo>
                      <a:lnTo>
                        <a:pt x="377" y="67"/>
                      </a:lnTo>
                      <a:lnTo>
                        <a:pt x="394" y="82"/>
                      </a:lnTo>
                      <a:lnTo>
                        <a:pt x="409" y="98"/>
                      </a:lnTo>
                      <a:lnTo>
                        <a:pt x="422" y="117"/>
                      </a:lnTo>
                      <a:lnTo>
                        <a:pt x="434" y="135"/>
                      </a:lnTo>
                      <a:lnTo>
                        <a:pt x="443" y="155"/>
                      </a:lnTo>
                      <a:lnTo>
                        <a:pt x="450" y="176"/>
                      </a:lnTo>
                      <a:lnTo>
                        <a:pt x="454" y="195"/>
                      </a:lnTo>
                      <a:lnTo>
                        <a:pt x="458" y="217"/>
                      </a:lnTo>
                      <a:lnTo>
                        <a:pt x="459" y="238"/>
                      </a:lnTo>
                      <a:lnTo>
                        <a:pt x="458" y="260"/>
                      </a:lnTo>
                      <a:lnTo>
                        <a:pt x="454" y="280"/>
                      </a:lnTo>
                      <a:lnTo>
                        <a:pt x="450" y="301"/>
                      </a:lnTo>
                      <a:lnTo>
                        <a:pt x="443" y="322"/>
                      </a:lnTo>
                      <a:lnTo>
                        <a:pt x="434" y="342"/>
                      </a:lnTo>
                      <a:lnTo>
                        <a:pt x="422" y="360"/>
                      </a:lnTo>
                      <a:lnTo>
                        <a:pt x="409" y="378"/>
                      </a:lnTo>
                      <a:lnTo>
                        <a:pt x="394" y="395"/>
                      </a:lnTo>
                      <a:lnTo>
                        <a:pt x="377" y="410"/>
                      </a:lnTo>
                      <a:lnTo>
                        <a:pt x="360" y="423"/>
                      </a:lnTo>
                      <a:lnTo>
                        <a:pt x="340" y="434"/>
                      </a:lnTo>
                      <a:lnTo>
                        <a:pt x="321" y="443"/>
                      </a:lnTo>
                      <a:lnTo>
                        <a:pt x="301" y="450"/>
                      </a:lnTo>
                      <a:lnTo>
                        <a:pt x="280" y="456"/>
                      </a:lnTo>
                      <a:lnTo>
                        <a:pt x="259" y="458"/>
                      </a:lnTo>
                      <a:lnTo>
                        <a:pt x="238" y="459"/>
                      </a:lnTo>
                      <a:lnTo>
                        <a:pt x="217" y="458"/>
                      </a:lnTo>
                      <a:lnTo>
                        <a:pt x="195" y="456"/>
                      </a:lnTo>
                      <a:lnTo>
                        <a:pt x="174" y="450"/>
                      </a:lnTo>
                      <a:lnTo>
                        <a:pt x="155" y="443"/>
                      </a:lnTo>
                      <a:lnTo>
                        <a:pt x="135" y="434"/>
                      </a:lnTo>
                      <a:lnTo>
                        <a:pt x="116" y="423"/>
                      </a:lnTo>
                      <a:lnTo>
                        <a:pt x="98" y="410"/>
                      </a:lnTo>
                      <a:lnTo>
                        <a:pt x="81" y="39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99" name="Freeform 16"/>
                <p:cNvSpPr>
                  <a:spLocks/>
                </p:cNvSpPr>
                <p:nvPr/>
              </p:nvSpPr>
              <p:spPr bwMode="auto">
                <a:xfrm>
                  <a:off x="4812" y="3517"/>
                  <a:ext cx="170" cy="170"/>
                </a:xfrm>
                <a:custGeom>
                  <a:avLst/>
                  <a:gdLst/>
                  <a:ahLst/>
                  <a:cxnLst>
                    <a:cxn ang="0">
                      <a:pos x="340" y="263"/>
                    </a:cxn>
                    <a:cxn ang="0">
                      <a:pos x="263" y="340"/>
                    </a:cxn>
                    <a:cxn ang="0">
                      <a:pos x="0" y="78"/>
                    </a:cxn>
                    <a:cxn ang="0">
                      <a:pos x="77" y="0"/>
                    </a:cxn>
                    <a:cxn ang="0">
                      <a:pos x="340" y="263"/>
                    </a:cxn>
                  </a:cxnLst>
                  <a:rect l="0" t="0" r="r" b="b"/>
                  <a:pathLst>
                    <a:path w="340" h="340">
                      <a:moveTo>
                        <a:pt x="340" y="263"/>
                      </a:moveTo>
                      <a:lnTo>
                        <a:pt x="263" y="340"/>
                      </a:lnTo>
                      <a:lnTo>
                        <a:pt x="0" y="78"/>
                      </a:lnTo>
                      <a:lnTo>
                        <a:pt x="77" y="0"/>
                      </a:lnTo>
                      <a:lnTo>
                        <a:pt x="340" y="263"/>
                      </a:lnTo>
                      <a:close/>
                    </a:path>
                  </a:pathLst>
                </a:custGeom>
                <a:solidFill>
                  <a:srgbClr val="3F9E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00" name="Freeform 17"/>
                <p:cNvSpPr>
                  <a:spLocks/>
                </p:cNvSpPr>
                <p:nvPr/>
              </p:nvSpPr>
              <p:spPr bwMode="auto">
                <a:xfrm>
                  <a:off x="4838" y="3521"/>
                  <a:ext cx="140" cy="140"/>
                </a:xfrm>
                <a:custGeom>
                  <a:avLst/>
                  <a:gdLst/>
                  <a:ahLst/>
                  <a:cxnLst>
                    <a:cxn ang="0">
                      <a:pos x="280" y="263"/>
                    </a:cxn>
                    <a:cxn ang="0">
                      <a:pos x="263" y="281"/>
                    </a:cxn>
                    <a:cxn ang="0">
                      <a:pos x="0" y="18"/>
                    </a:cxn>
                    <a:cxn ang="0">
                      <a:pos x="18" y="0"/>
                    </a:cxn>
                    <a:cxn ang="0">
                      <a:pos x="280" y="263"/>
                    </a:cxn>
                  </a:cxnLst>
                  <a:rect l="0" t="0" r="r" b="b"/>
                  <a:pathLst>
                    <a:path w="280" h="281">
                      <a:moveTo>
                        <a:pt x="280" y="263"/>
                      </a:moveTo>
                      <a:lnTo>
                        <a:pt x="263" y="281"/>
                      </a:lnTo>
                      <a:lnTo>
                        <a:pt x="0" y="18"/>
                      </a:lnTo>
                      <a:lnTo>
                        <a:pt x="18" y="0"/>
                      </a:lnTo>
                      <a:lnTo>
                        <a:pt x="280" y="26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01" name="Freeform 18"/>
                <p:cNvSpPr>
                  <a:spLocks/>
                </p:cNvSpPr>
                <p:nvPr/>
              </p:nvSpPr>
              <p:spPr bwMode="auto">
                <a:xfrm>
                  <a:off x="4801" y="3507"/>
                  <a:ext cx="44" cy="44"/>
                </a:xfrm>
                <a:custGeom>
                  <a:avLst/>
                  <a:gdLst/>
                  <a:ahLst/>
                  <a:cxnLst>
                    <a:cxn ang="0">
                      <a:pos x="87" y="31"/>
                    </a:cxn>
                    <a:cxn ang="0">
                      <a:pos x="29" y="88"/>
                    </a:cxn>
                    <a:cxn ang="0">
                      <a:pos x="0" y="57"/>
                    </a:cxn>
                    <a:cxn ang="0">
                      <a:pos x="57" y="0"/>
                    </a:cxn>
                    <a:cxn ang="0">
                      <a:pos x="87" y="31"/>
                    </a:cxn>
                  </a:cxnLst>
                  <a:rect l="0" t="0" r="r" b="b"/>
                  <a:pathLst>
                    <a:path w="87" h="88">
                      <a:moveTo>
                        <a:pt x="87" y="31"/>
                      </a:moveTo>
                      <a:lnTo>
                        <a:pt x="29" y="88"/>
                      </a:lnTo>
                      <a:lnTo>
                        <a:pt x="0" y="57"/>
                      </a:lnTo>
                      <a:lnTo>
                        <a:pt x="57" y="0"/>
                      </a:lnTo>
                      <a:lnTo>
                        <a:pt x="87" y="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02" name="Freeform 19"/>
                <p:cNvSpPr>
                  <a:spLocks noEditPoints="1"/>
                </p:cNvSpPr>
                <p:nvPr/>
              </p:nvSpPr>
              <p:spPr bwMode="auto">
                <a:xfrm>
                  <a:off x="4800" y="3506"/>
                  <a:ext cx="193" cy="193"/>
                </a:xfrm>
                <a:custGeom>
                  <a:avLst/>
                  <a:gdLst/>
                  <a:ahLst/>
                  <a:cxnLst>
                    <a:cxn ang="0">
                      <a:pos x="89" y="12"/>
                    </a:cxn>
                    <a:cxn ang="0">
                      <a:pos x="0" y="100"/>
                    </a:cxn>
                    <a:cxn ang="0">
                      <a:pos x="286" y="386"/>
                    </a:cxn>
                    <a:cxn ang="0">
                      <a:pos x="386" y="285"/>
                    </a:cxn>
                    <a:cxn ang="0">
                      <a:pos x="100" y="0"/>
                    </a:cxn>
                    <a:cxn ang="0">
                      <a:pos x="89" y="12"/>
                    </a:cxn>
                    <a:cxn ang="0">
                      <a:pos x="100" y="45"/>
                    </a:cxn>
                    <a:cxn ang="0">
                      <a:pos x="106" y="51"/>
                    </a:cxn>
                    <a:cxn ang="0">
                      <a:pos x="115" y="60"/>
                    </a:cxn>
                    <a:cxn ang="0">
                      <a:pos x="128" y="73"/>
                    </a:cxn>
                    <a:cxn ang="0">
                      <a:pos x="143" y="88"/>
                    </a:cxn>
                    <a:cxn ang="0">
                      <a:pos x="160" y="105"/>
                    </a:cxn>
                    <a:cxn ang="0">
                      <a:pos x="180" y="125"/>
                    </a:cxn>
                    <a:cxn ang="0">
                      <a:pos x="199" y="145"/>
                    </a:cxn>
                    <a:cxn ang="0">
                      <a:pos x="220" y="165"/>
                    </a:cxn>
                    <a:cxn ang="0">
                      <a:pos x="241" y="186"/>
                    </a:cxn>
                    <a:cxn ang="0">
                      <a:pos x="261" y="206"/>
                    </a:cxn>
                    <a:cxn ang="0">
                      <a:pos x="280" y="225"/>
                    </a:cxn>
                    <a:cxn ang="0">
                      <a:pos x="297" y="243"/>
                    </a:cxn>
                    <a:cxn ang="0">
                      <a:pos x="312" y="258"/>
                    </a:cxn>
                    <a:cxn ang="0">
                      <a:pos x="325" y="270"/>
                    </a:cxn>
                    <a:cxn ang="0">
                      <a:pos x="334" y="279"/>
                    </a:cxn>
                    <a:cxn ang="0">
                      <a:pos x="340" y="285"/>
                    </a:cxn>
                    <a:cxn ang="0">
                      <a:pos x="334" y="291"/>
                    </a:cxn>
                    <a:cxn ang="0">
                      <a:pos x="327" y="298"/>
                    </a:cxn>
                    <a:cxn ang="0">
                      <a:pos x="320" y="305"/>
                    </a:cxn>
                    <a:cxn ang="0">
                      <a:pos x="314" y="313"/>
                    </a:cxn>
                    <a:cxn ang="0">
                      <a:pos x="305" y="321"/>
                    </a:cxn>
                    <a:cxn ang="0">
                      <a:pos x="299" y="328"/>
                    </a:cxn>
                    <a:cxn ang="0">
                      <a:pos x="292" y="335"/>
                    </a:cxn>
                    <a:cxn ang="0">
                      <a:pos x="286" y="341"/>
                    </a:cxn>
                    <a:cxn ang="0">
                      <a:pos x="280" y="335"/>
                    </a:cxn>
                    <a:cxn ang="0">
                      <a:pos x="271" y="326"/>
                    </a:cxn>
                    <a:cxn ang="0">
                      <a:pos x="258" y="313"/>
                    </a:cxn>
                    <a:cxn ang="0">
                      <a:pos x="243" y="298"/>
                    </a:cxn>
                    <a:cxn ang="0">
                      <a:pos x="226" y="281"/>
                    </a:cxn>
                    <a:cxn ang="0">
                      <a:pos x="206" y="261"/>
                    </a:cxn>
                    <a:cxn ang="0">
                      <a:pos x="187" y="241"/>
                    </a:cxn>
                    <a:cxn ang="0">
                      <a:pos x="166" y="221"/>
                    </a:cxn>
                    <a:cxn ang="0">
                      <a:pos x="145" y="200"/>
                    </a:cxn>
                    <a:cxn ang="0">
                      <a:pos x="126" y="180"/>
                    </a:cxn>
                    <a:cxn ang="0">
                      <a:pos x="106" y="161"/>
                    </a:cxn>
                    <a:cxn ang="0">
                      <a:pos x="89" y="143"/>
                    </a:cxn>
                    <a:cxn ang="0">
                      <a:pos x="74" y="128"/>
                    </a:cxn>
                    <a:cxn ang="0">
                      <a:pos x="61" y="115"/>
                    </a:cxn>
                    <a:cxn ang="0">
                      <a:pos x="52" y="105"/>
                    </a:cxn>
                    <a:cxn ang="0">
                      <a:pos x="46" y="100"/>
                    </a:cxn>
                    <a:cxn ang="0">
                      <a:pos x="52" y="94"/>
                    </a:cxn>
                    <a:cxn ang="0">
                      <a:pos x="58" y="88"/>
                    </a:cxn>
                    <a:cxn ang="0">
                      <a:pos x="66" y="80"/>
                    </a:cxn>
                    <a:cxn ang="0">
                      <a:pos x="73" y="73"/>
                    </a:cxn>
                    <a:cxn ang="0">
                      <a:pos x="81" y="65"/>
                    </a:cxn>
                    <a:cxn ang="0">
                      <a:pos x="88" y="58"/>
                    </a:cxn>
                    <a:cxn ang="0">
                      <a:pos x="95" y="51"/>
                    </a:cxn>
                    <a:cxn ang="0">
                      <a:pos x="100" y="45"/>
                    </a:cxn>
                  </a:cxnLst>
                  <a:rect l="0" t="0" r="r" b="b"/>
                  <a:pathLst>
                    <a:path w="386" h="386">
                      <a:moveTo>
                        <a:pt x="89" y="12"/>
                      </a:moveTo>
                      <a:lnTo>
                        <a:pt x="0" y="100"/>
                      </a:lnTo>
                      <a:lnTo>
                        <a:pt x="286" y="386"/>
                      </a:lnTo>
                      <a:lnTo>
                        <a:pt x="386" y="285"/>
                      </a:lnTo>
                      <a:lnTo>
                        <a:pt x="100" y="0"/>
                      </a:lnTo>
                      <a:lnTo>
                        <a:pt x="89" y="12"/>
                      </a:lnTo>
                      <a:close/>
                      <a:moveTo>
                        <a:pt x="100" y="45"/>
                      </a:moveTo>
                      <a:lnTo>
                        <a:pt x="106" y="51"/>
                      </a:lnTo>
                      <a:lnTo>
                        <a:pt x="115" y="60"/>
                      </a:lnTo>
                      <a:lnTo>
                        <a:pt x="128" y="73"/>
                      </a:lnTo>
                      <a:lnTo>
                        <a:pt x="143" y="88"/>
                      </a:lnTo>
                      <a:lnTo>
                        <a:pt x="160" y="105"/>
                      </a:lnTo>
                      <a:lnTo>
                        <a:pt x="180" y="125"/>
                      </a:lnTo>
                      <a:lnTo>
                        <a:pt x="199" y="145"/>
                      </a:lnTo>
                      <a:lnTo>
                        <a:pt x="220" y="165"/>
                      </a:lnTo>
                      <a:lnTo>
                        <a:pt x="241" y="186"/>
                      </a:lnTo>
                      <a:lnTo>
                        <a:pt x="261" y="206"/>
                      </a:lnTo>
                      <a:lnTo>
                        <a:pt x="280" y="225"/>
                      </a:lnTo>
                      <a:lnTo>
                        <a:pt x="297" y="243"/>
                      </a:lnTo>
                      <a:lnTo>
                        <a:pt x="312" y="258"/>
                      </a:lnTo>
                      <a:lnTo>
                        <a:pt x="325" y="270"/>
                      </a:lnTo>
                      <a:lnTo>
                        <a:pt x="334" y="279"/>
                      </a:lnTo>
                      <a:lnTo>
                        <a:pt x="340" y="285"/>
                      </a:lnTo>
                      <a:lnTo>
                        <a:pt x="334" y="291"/>
                      </a:lnTo>
                      <a:lnTo>
                        <a:pt x="327" y="298"/>
                      </a:lnTo>
                      <a:lnTo>
                        <a:pt x="320" y="305"/>
                      </a:lnTo>
                      <a:lnTo>
                        <a:pt x="314" y="313"/>
                      </a:lnTo>
                      <a:lnTo>
                        <a:pt x="305" y="321"/>
                      </a:lnTo>
                      <a:lnTo>
                        <a:pt x="299" y="328"/>
                      </a:lnTo>
                      <a:lnTo>
                        <a:pt x="292" y="335"/>
                      </a:lnTo>
                      <a:lnTo>
                        <a:pt x="286" y="341"/>
                      </a:lnTo>
                      <a:lnTo>
                        <a:pt x="280" y="335"/>
                      </a:lnTo>
                      <a:lnTo>
                        <a:pt x="271" y="326"/>
                      </a:lnTo>
                      <a:lnTo>
                        <a:pt x="258" y="313"/>
                      </a:lnTo>
                      <a:lnTo>
                        <a:pt x="243" y="298"/>
                      </a:lnTo>
                      <a:lnTo>
                        <a:pt x="226" y="281"/>
                      </a:lnTo>
                      <a:lnTo>
                        <a:pt x="206" y="261"/>
                      </a:lnTo>
                      <a:lnTo>
                        <a:pt x="187" y="241"/>
                      </a:lnTo>
                      <a:lnTo>
                        <a:pt x="166" y="221"/>
                      </a:lnTo>
                      <a:lnTo>
                        <a:pt x="145" y="200"/>
                      </a:lnTo>
                      <a:lnTo>
                        <a:pt x="126" y="180"/>
                      </a:lnTo>
                      <a:lnTo>
                        <a:pt x="106" y="161"/>
                      </a:lnTo>
                      <a:lnTo>
                        <a:pt x="89" y="143"/>
                      </a:lnTo>
                      <a:lnTo>
                        <a:pt x="74" y="128"/>
                      </a:lnTo>
                      <a:lnTo>
                        <a:pt x="61" y="115"/>
                      </a:lnTo>
                      <a:lnTo>
                        <a:pt x="52" y="105"/>
                      </a:lnTo>
                      <a:lnTo>
                        <a:pt x="46" y="100"/>
                      </a:lnTo>
                      <a:lnTo>
                        <a:pt x="52" y="94"/>
                      </a:lnTo>
                      <a:lnTo>
                        <a:pt x="58" y="88"/>
                      </a:lnTo>
                      <a:lnTo>
                        <a:pt x="66" y="80"/>
                      </a:lnTo>
                      <a:lnTo>
                        <a:pt x="73" y="73"/>
                      </a:lnTo>
                      <a:lnTo>
                        <a:pt x="81" y="65"/>
                      </a:lnTo>
                      <a:lnTo>
                        <a:pt x="88" y="58"/>
                      </a:lnTo>
                      <a:lnTo>
                        <a:pt x="95" y="51"/>
                      </a:lnTo>
                      <a:lnTo>
                        <a:pt x="100" y="4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03" name="Freeform 20"/>
                <p:cNvSpPr>
                  <a:spLocks/>
                </p:cNvSpPr>
                <p:nvPr/>
              </p:nvSpPr>
              <p:spPr bwMode="auto">
                <a:xfrm>
                  <a:off x="4831" y="3536"/>
                  <a:ext cx="47" cy="47"/>
                </a:xfrm>
                <a:custGeom>
                  <a:avLst/>
                  <a:gdLst/>
                  <a:ahLst/>
                  <a:cxnLst>
                    <a:cxn ang="0">
                      <a:pos x="0" y="78"/>
                    </a:cxn>
                    <a:cxn ang="0">
                      <a:pos x="18" y="95"/>
                    </a:cxn>
                    <a:cxn ang="0">
                      <a:pos x="95" y="18"/>
                    </a:cxn>
                    <a:cxn ang="0">
                      <a:pos x="77" y="0"/>
                    </a:cxn>
                    <a:cxn ang="0">
                      <a:pos x="0" y="78"/>
                    </a:cxn>
                  </a:cxnLst>
                  <a:rect l="0" t="0" r="r" b="b"/>
                  <a:pathLst>
                    <a:path w="95" h="95">
                      <a:moveTo>
                        <a:pt x="0" y="78"/>
                      </a:moveTo>
                      <a:lnTo>
                        <a:pt x="18" y="95"/>
                      </a:lnTo>
                      <a:lnTo>
                        <a:pt x="95" y="18"/>
                      </a:lnTo>
                      <a:lnTo>
                        <a:pt x="77" y="0"/>
                      </a:lnTo>
                      <a:lnTo>
                        <a:pt x="0"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04" name="Freeform 21"/>
                <p:cNvSpPr>
                  <a:spLocks/>
                </p:cNvSpPr>
                <p:nvPr/>
              </p:nvSpPr>
              <p:spPr bwMode="auto">
                <a:xfrm>
                  <a:off x="4627" y="3396"/>
                  <a:ext cx="185" cy="125"/>
                </a:xfrm>
                <a:custGeom>
                  <a:avLst/>
                  <a:gdLst/>
                  <a:ahLst/>
                  <a:cxnLst>
                    <a:cxn ang="0">
                      <a:pos x="292" y="181"/>
                    </a:cxn>
                    <a:cxn ang="0">
                      <a:pos x="261" y="202"/>
                    </a:cxn>
                    <a:cxn ang="0">
                      <a:pos x="228" y="216"/>
                    </a:cxn>
                    <a:cxn ang="0">
                      <a:pos x="192" y="223"/>
                    </a:cxn>
                    <a:cxn ang="0">
                      <a:pos x="156" y="223"/>
                    </a:cxn>
                    <a:cxn ang="0">
                      <a:pos x="121" y="216"/>
                    </a:cxn>
                    <a:cxn ang="0">
                      <a:pos x="87" y="202"/>
                    </a:cxn>
                    <a:cxn ang="0">
                      <a:pos x="56" y="181"/>
                    </a:cxn>
                    <a:cxn ang="0">
                      <a:pos x="35" y="160"/>
                    </a:cxn>
                    <a:cxn ang="0">
                      <a:pos x="23" y="145"/>
                    </a:cxn>
                    <a:cxn ang="0">
                      <a:pos x="12" y="128"/>
                    </a:cxn>
                    <a:cxn ang="0">
                      <a:pos x="3" y="111"/>
                    </a:cxn>
                    <a:cxn ang="0">
                      <a:pos x="3" y="114"/>
                    </a:cxn>
                    <a:cxn ang="0">
                      <a:pos x="11" y="140"/>
                    </a:cxn>
                    <a:cxn ang="0">
                      <a:pos x="25" y="164"/>
                    </a:cxn>
                    <a:cxn ang="0">
                      <a:pos x="41" y="187"/>
                    </a:cxn>
                    <a:cxn ang="0">
                      <a:pos x="64" y="210"/>
                    </a:cxn>
                    <a:cxn ang="0">
                      <a:pos x="95" y="231"/>
                    </a:cxn>
                    <a:cxn ang="0">
                      <a:pos x="129" y="245"/>
                    </a:cxn>
                    <a:cxn ang="0">
                      <a:pos x="164" y="251"/>
                    </a:cxn>
                    <a:cxn ang="0">
                      <a:pos x="200" y="251"/>
                    </a:cxn>
                    <a:cxn ang="0">
                      <a:pos x="236" y="245"/>
                    </a:cxn>
                    <a:cxn ang="0">
                      <a:pos x="269" y="231"/>
                    </a:cxn>
                    <a:cxn ang="0">
                      <a:pos x="300" y="210"/>
                    </a:cxn>
                    <a:cxn ang="0">
                      <a:pos x="333" y="177"/>
                    </a:cxn>
                    <a:cxn ang="0">
                      <a:pos x="357" y="129"/>
                    </a:cxn>
                    <a:cxn ang="0">
                      <a:pos x="368" y="77"/>
                    </a:cxn>
                    <a:cxn ang="0">
                      <a:pos x="364" y="26"/>
                    </a:cxn>
                    <a:cxn ang="0">
                      <a:pos x="360" y="22"/>
                    </a:cxn>
                    <a:cxn ang="0">
                      <a:pos x="358" y="67"/>
                    </a:cxn>
                    <a:cxn ang="0">
                      <a:pos x="345" y="111"/>
                    </a:cxn>
                    <a:cxn ang="0">
                      <a:pos x="321" y="150"/>
                    </a:cxn>
                  </a:cxnLst>
                  <a:rect l="0" t="0" r="r" b="b"/>
                  <a:pathLst>
                    <a:path w="368" h="251">
                      <a:moveTo>
                        <a:pt x="306" y="168"/>
                      </a:moveTo>
                      <a:lnTo>
                        <a:pt x="292" y="181"/>
                      </a:lnTo>
                      <a:lnTo>
                        <a:pt x="277" y="193"/>
                      </a:lnTo>
                      <a:lnTo>
                        <a:pt x="261" y="202"/>
                      </a:lnTo>
                      <a:lnTo>
                        <a:pt x="245" y="209"/>
                      </a:lnTo>
                      <a:lnTo>
                        <a:pt x="228" y="216"/>
                      </a:lnTo>
                      <a:lnTo>
                        <a:pt x="209" y="219"/>
                      </a:lnTo>
                      <a:lnTo>
                        <a:pt x="192" y="223"/>
                      </a:lnTo>
                      <a:lnTo>
                        <a:pt x="175" y="223"/>
                      </a:lnTo>
                      <a:lnTo>
                        <a:pt x="156" y="223"/>
                      </a:lnTo>
                      <a:lnTo>
                        <a:pt x="139" y="219"/>
                      </a:lnTo>
                      <a:lnTo>
                        <a:pt x="121" y="216"/>
                      </a:lnTo>
                      <a:lnTo>
                        <a:pt x="104" y="209"/>
                      </a:lnTo>
                      <a:lnTo>
                        <a:pt x="87" y="202"/>
                      </a:lnTo>
                      <a:lnTo>
                        <a:pt x="71" y="193"/>
                      </a:lnTo>
                      <a:lnTo>
                        <a:pt x="56" y="181"/>
                      </a:lnTo>
                      <a:lnTo>
                        <a:pt x="42" y="168"/>
                      </a:lnTo>
                      <a:lnTo>
                        <a:pt x="35" y="160"/>
                      </a:lnTo>
                      <a:lnTo>
                        <a:pt x="28" y="153"/>
                      </a:lnTo>
                      <a:lnTo>
                        <a:pt x="23" y="145"/>
                      </a:lnTo>
                      <a:lnTo>
                        <a:pt x="17" y="136"/>
                      </a:lnTo>
                      <a:lnTo>
                        <a:pt x="12" y="128"/>
                      </a:lnTo>
                      <a:lnTo>
                        <a:pt x="8" y="120"/>
                      </a:lnTo>
                      <a:lnTo>
                        <a:pt x="3" y="111"/>
                      </a:lnTo>
                      <a:lnTo>
                        <a:pt x="0" y="102"/>
                      </a:lnTo>
                      <a:lnTo>
                        <a:pt x="3" y="114"/>
                      </a:lnTo>
                      <a:lnTo>
                        <a:pt x="7" y="127"/>
                      </a:lnTo>
                      <a:lnTo>
                        <a:pt x="11" y="140"/>
                      </a:lnTo>
                      <a:lnTo>
                        <a:pt x="18" y="152"/>
                      </a:lnTo>
                      <a:lnTo>
                        <a:pt x="25" y="164"/>
                      </a:lnTo>
                      <a:lnTo>
                        <a:pt x="32" y="175"/>
                      </a:lnTo>
                      <a:lnTo>
                        <a:pt x="41" y="187"/>
                      </a:lnTo>
                      <a:lnTo>
                        <a:pt x="50" y="197"/>
                      </a:lnTo>
                      <a:lnTo>
                        <a:pt x="64" y="210"/>
                      </a:lnTo>
                      <a:lnTo>
                        <a:pt x="79" y="221"/>
                      </a:lnTo>
                      <a:lnTo>
                        <a:pt x="95" y="231"/>
                      </a:lnTo>
                      <a:lnTo>
                        <a:pt x="112" y="238"/>
                      </a:lnTo>
                      <a:lnTo>
                        <a:pt x="129" y="245"/>
                      </a:lnTo>
                      <a:lnTo>
                        <a:pt x="147" y="248"/>
                      </a:lnTo>
                      <a:lnTo>
                        <a:pt x="164" y="251"/>
                      </a:lnTo>
                      <a:lnTo>
                        <a:pt x="183" y="251"/>
                      </a:lnTo>
                      <a:lnTo>
                        <a:pt x="200" y="251"/>
                      </a:lnTo>
                      <a:lnTo>
                        <a:pt x="217" y="248"/>
                      </a:lnTo>
                      <a:lnTo>
                        <a:pt x="236" y="245"/>
                      </a:lnTo>
                      <a:lnTo>
                        <a:pt x="253" y="238"/>
                      </a:lnTo>
                      <a:lnTo>
                        <a:pt x="269" y="231"/>
                      </a:lnTo>
                      <a:lnTo>
                        <a:pt x="285" y="221"/>
                      </a:lnTo>
                      <a:lnTo>
                        <a:pt x="300" y="210"/>
                      </a:lnTo>
                      <a:lnTo>
                        <a:pt x="314" y="197"/>
                      </a:lnTo>
                      <a:lnTo>
                        <a:pt x="333" y="177"/>
                      </a:lnTo>
                      <a:lnTo>
                        <a:pt x="346" y="153"/>
                      </a:lnTo>
                      <a:lnTo>
                        <a:pt x="357" y="129"/>
                      </a:lnTo>
                      <a:lnTo>
                        <a:pt x="365" y="104"/>
                      </a:lnTo>
                      <a:lnTo>
                        <a:pt x="368" y="77"/>
                      </a:lnTo>
                      <a:lnTo>
                        <a:pt x="368" y="52"/>
                      </a:lnTo>
                      <a:lnTo>
                        <a:pt x="364" y="26"/>
                      </a:lnTo>
                      <a:lnTo>
                        <a:pt x="357" y="0"/>
                      </a:lnTo>
                      <a:lnTo>
                        <a:pt x="360" y="22"/>
                      </a:lnTo>
                      <a:lnTo>
                        <a:pt x="360" y="45"/>
                      </a:lnTo>
                      <a:lnTo>
                        <a:pt x="358" y="67"/>
                      </a:lnTo>
                      <a:lnTo>
                        <a:pt x="352" y="89"/>
                      </a:lnTo>
                      <a:lnTo>
                        <a:pt x="345" y="111"/>
                      </a:lnTo>
                      <a:lnTo>
                        <a:pt x="335" y="130"/>
                      </a:lnTo>
                      <a:lnTo>
                        <a:pt x="321" y="150"/>
                      </a:lnTo>
                      <a:lnTo>
                        <a:pt x="306" y="16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05" name="Freeform 22"/>
                <p:cNvSpPr>
                  <a:spLocks/>
                </p:cNvSpPr>
                <p:nvPr/>
              </p:nvSpPr>
              <p:spPr bwMode="auto">
                <a:xfrm>
                  <a:off x="4665" y="3324"/>
                  <a:ext cx="88" cy="88"/>
                </a:xfrm>
                <a:custGeom>
                  <a:avLst/>
                  <a:gdLst/>
                  <a:ahLst/>
                  <a:cxnLst>
                    <a:cxn ang="0">
                      <a:pos x="150" y="27"/>
                    </a:cxn>
                    <a:cxn ang="0">
                      <a:pos x="162" y="40"/>
                    </a:cxn>
                    <a:cxn ang="0">
                      <a:pos x="170" y="55"/>
                    </a:cxn>
                    <a:cxn ang="0">
                      <a:pos x="174" y="72"/>
                    </a:cxn>
                    <a:cxn ang="0">
                      <a:pos x="177" y="89"/>
                    </a:cxn>
                    <a:cxn ang="0">
                      <a:pos x="174" y="105"/>
                    </a:cxn>
                    <a:cxn ang="0">
                      <a:pos x="170" y="122"/>
                    </a:cxn>
                    <a:cxn ang="0">
                      <a:pos x="162" y="137"/>
                    </a:cxn>
                    <a:cxn ang="0">
                      <a:pos x="150" y="151"/>
                    </a:cxn>
                    <a:cxn ang="0">
                      <a:pos x="136" y="163"/>
                    </a:cxn>
                    <a:cxn ang="0">
                      <a:pos x="121" y="170"/>
                    </a:cxn>
                    <a:cxn ang="0">
                      <a:pos x="105" y="174"/>
                    </a:cxn>
                    <a:cxn ang="0">
                      <a:pos x="88" y="176"/>
                    </a:cxn>
                    <a:cxn ang="0">
                      <a:pos x="71" y="174"/>
                    </a:cxn>
                    <a:cxn ang="0">
                      <a:pos x="55" y="170"/>
                    </a:cxn>
                    <a:cxn ang="0">
                      <a:pos x="40" y="163"/>
                    </a:cxn>
                    <a:cxn ang="0">
                      <a:pos x="26" y="151"/>
                    </a:cxn>
                    <a:cxn ang="0">
                      <a:pos x="14" y="137"/>
                    </a:cxn>
                    <a:cxn ang="0">
                      <a:pos x="6" y="122"/>
                    </a:cxn>
                    <a:cxn ang="0">
                      <a:pos x="2" y="105"/>
                    </a:cxn>
                    <a:cxn ang="0">
                      <a:pos x="0" y="89"/>
                    </a:cxn>
                    <a:cxn ang="0">
                      <a:pos x="2" y="72"/>
                    </a:cxn>
                    <a:cxn ang="0">
                      <a:pos x="6" y="55"/>
                    </a:cxn>
                    <a:cxn ang="0">
                      <a:pos x="14" y="40"/>
                    </a:cxn>
                    <a:cxn ang="0">
                      <a:pos x="26" y="27"/>
                    </a:cxn>
                    <a:cxn ang="0">
                      <a:pos x="40" y="15"/>
                    </a:cxn>
                    <a:cxn ang="0">
                      <a:pos x="55" y="7"/>
                    </a:cxn>
                    <a:cxn ang="0">
                      <a:pos x="71" y="2"/>
                    </a:cxn>
                    <a:cxn ang="0">
                      <a:pos x="88" y="0"/>
                    </a:cxn>
                    <a:cxn ang="0">
                      <a:pos x="105" y="2"/>
                    </a:cxn>
                    <a:cxn ang="0">
                      <a:pos x="121" y="7"/>
                    </a:cxn>
                    <a:cxn ang="0">
                      <a:pos x="136" y="15"/>
                    </a:cxn>
                    <a:cxn ang="0">
                      <a:pos x="150" y="27"/>
                    </a:cxn>
                  </a:cxnLst>
                  <a:rect l="0" t="0" r="r" b="b"/>
                  <a:pathLst>
                    <a:path w="177" h="176">
                      <a:moveTo>
                        <a:pt x="150" y="27"/>
                      </a:moveTo>
                      <a:lnTo>
                        <a:pt x="162" y="40"/>
                      </a:lnTo>
                      <a:lnTo>
                        <a:pt x="170" y="55"/>
                      </a:lnTo>
                      <a:lnTo>
                        <a:pt x="174" y="72"/>
                      </a:lnTo>
                      <a:lnTo>
                        <a:pt x="177" y="89"/>
                      </a:lnTo>
                      <a:lnTo>
                        <a:pt x="174" y="105"/>
                      </a:lnTo>
                      <a:lnTo>
                        <a:pt x="170" y="122"/>
                      </a:lnTo>
                      <a:lnTo>
                        <a:pt x="162" y="137"/>
                      </a:lnTo>
                      <a:lnTo>
                        <a:pt x="150" y="151"/>
                      </a:lnTo>
                      <a:lnTo>
                        <a:pt x="136" y="163"/>
                      </a:lnTo>
                      <a:lnTo>
                        <a:pt x="121" y="170"/>
                      </a:lnTo>
                      <a:lnTo>
                        <a:pt x="105" y="174"/>
                      </a:lnTo>
                      <a:lnTo>
                        <a:pt x="88" y="176"/>
                      </a:lnTo>
                      <a:lnTo>
                        <a:pt x="71" y="174"/>
                      </a:lnTo>
                      <a:lnTo>
                        <a:pt x="55" y="170"/>
                      </a:lnTo>
                      <a:lnTo>
                        <a:pt x="40" y="163"/>
                      </a:lnTo>
                      <a:lnTo>
                        <a:pt x="26" y="151"/>
                      </a:lnTo>
                      <a:lnTo>
                        <a:pt x="14" y="137"/>
                      </a:lnTo>
                      <a:lnTo>
                        <a:pt x="6" y="122"/>
                      </a:lnTo>
                      <a:lnTo>
                        <a:pt x="2" y="105"/>
                      </a:lnTo>
                      <a:lnTo>
                        <a:pt x="0" y="89"/>
                      </a:lnTo>
                      <a:lnTo>
                        <a:pt x="2" y="72"/>
                      </a:lnTo>
                      <a:lnTo>
                        <a:pt x="6" y="55"/>
                      </a:lnTo>
                      <a:lnTo>
                        <a:pt x="14" y="40"/>
                      </a:lnTo>
                      <a:lnTo>
                        <a:pt x="26" y="27"/>
                      </a:lnTo>
                      <a:lnTo>
                        <a:pt x="40" y="15"/>
                      </a:lnTo>
                      <a:lnTo>
                        <a:pt x="55" y="7"/>
                      </a:lnTo>
                      <a:lnTo>
                        <a:pt x="71" y="2"/>
                      </a:lnTo>
                      <a:lnTo>
                        <a:pt x="88" y="0"/>
                      </a:lnTo>
                      <a:lnTo>
                        <a:pt x="105" y="2"/>
                      </a:lnTo>
                      <a:lnTo>
                        <a:pt x="121" y="7"/>
                      </a:lnTo>
                      <a:lnTo>
                        <a:pt x="136" y="15"/>
                      </a:lnTo>
                      <a:lnTo>
                        <a:pt x="150" y="2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06" name="Freeform 23"/>
                <p:cNvSpPr>
                  <a:spLocks/>
                </p:cNvSpPr>
                <p:nvPr/>
              </p:nvSpPr>
              <p:spPr bwMode="auto">
                <a:xfrm>
                  <a:off x="4747" y="3368"/>
                  <a:ext cx="37" cy="37"/>
                </a:xfrm>
                <a:custGeom>
                  <a:avLst/>
                  <a:gdLst/>
                  <a:ahLst/>
                  <a:cxnLst>
                    <a:cxn ang="0">
                      <a:pos x="65" y="10"/>
                    </a:cxn>
                    <a:cxn ang="0">
                      <a:pos x="73" y="23"/>
                    </a:cxn>
                    <a:cxn ang="0">
                      <a:pos x="75" y="37"/>
                    </a:cxn>
                    <a:cxn ang="0">
                      <a:pos x="73" y="51"/>
                    </a:cxn>
                    <a:cxn ang="0">
                      <a:pos x="65" y="63"/>
                    </a:cxn>
                    <a:cxn ang="0">
                      <a:pos x="59" y="68"/>
                    </a:cxn>
                    <a:cxn ang="0">
                      <a:pos x="52" y="71"/>
                    </a:cxn>
                    <a:cxn ang="0">
                      <a:pos x="45" y="74"/>
                    </a:cxn>
                    <a:cxn ang="0">
                      <a:pos x="38" y="75"/>
                    </a:cxn>
                    <a:cxn ang="0">
                      <a:pos x="30" y="74"/>
                    </a:cxn>
                    <a:cxn ang="0">
                      <a:pos x="23" y="71"/>
                    </a:cxn>
                    <a:cxn ang="0">
                      <a:pos x="17" y="68"/>
                    </a:cxn>
                    <a:cxn ang="0">
                      <a:pos x="12" y="63"/>
                    </a:cxn>
                    <a:cxn ang="0">
                      <a:pos x="4" y="51"/>
                    </a:cxn>
                    <a:cxn ang="0">
                      <a:pos x="0" y="37"/>
                    </a:cxn>
                    <a:cxn ang="0">
                      <a:pos x="4" y="23"/>
                    </a:cxn>
                    <a:cxn ang="0">
                      <a:pos x="12" y="10"/>
                    </a:cxn>
                    <a:cxn ang="0">
                      <a:pos x="17" y="6"/>
                    </a:cxn>
                    <a:cxn ang="0">
                      <a:pos x="23" y="2"/>
                    </a:cxn>
                    <a:cxn ang="0">
                      <a:pos x="30" y="1"/>
                    </a:cxn>
                    <a:cxn ang="0">
                      <a:pos x="38" y="0"/>
                    </a:cxn>
                    <a:cxn ang="0">
                      <a:pos x="45" y="1"/>
                    </a:cxn>
                    <a:cxn ang="0">
                      <a:pos x="52" y="2"/>
                    </a:cxn>
                    <a:cxn ang="0">
                      <a:pos x="59" y="6"/>
                    </a:cxn>
                    <a:cxn ang="0">
                      <a:pos x="65" y="10"/>
                    </a:cxn>
                  </a:cxnLst>
                  <a:rect l="0" t="0" r="r" b="b"/>
                  <a:pathLst>
                    <a:path w="75" h="75">
                      <a:moveTo>
                        <a:pt x="65" y="10"/>
                      </a:moveTo>
                      <a:lnTo>
                        <a:pt x="73" y="23"/>
                      </a:lnTo>
                      <a:lnTo>
                        <a:pt x="75" y="37"/>
                      </a:lnTo>
                      <a:lnTo>
                        <a:pt x="73" y="51"/>
                      </a:lnTo>
                      <a:lnTo>
                        <a:pt x="65" y="63"/>
                      </a:lnTo>
                      <a:lnTo>
                        <a:pt x="59" y="68"/>
                      </a:lnTo>
                      <a:lnTo>
                        <a:pt x="52" y="71"/>
                      </a:lnTo>
                      <a:lnTo>
                        <a:pt x="45" y="74"/>
                      </a:lnTo>
                      <a:lnTo>
                        <a:pt x="38" y="75"/>
                      </a:lnTo>
                      <a:lnTo>
                        <a:pt x="30" y="74"/>
                      </a:lnTo>
                      <a:lnTo>
                        <a:pt x="23" y="71"/>
                      </a:lnTo>
                      <a:lnTo>
                        <a:pt x="17" y="68"/>
                      </a:lnTo>
                      <a:lnTo>
                        <a:pt x="12" y="63"/>
                      </a:lnTo>
                      <a:lnTo>
                        <a:pt x="4" y="51"/>
                      </a:lnTo>
                      <a:lnTo>
                        <a:pt x="0" y="37"/>
                      </a:lnTo>
                      <a:lnTo>
                        <a:pt x="4" y="23"/>
                      </a:lnTo>
                      <a:lnTo>
                        <a:pt x="12" y="10"/>
                      </a:lnTo>
                      <a:lnTo>
                        <a:pt x="17" y="6"/>
                      </a:lnTo>
                      <a:lnTo>
                        <a:pt x="23" y="2"/>
                      </a:lnTo>
                      <a:lnTo>
                        <a:pt x="30" y="1"/>
                      </a:lnTo>
                      <a:lnTo>
                        <a:pt x="38" y="0"/>
                      </a:lnTo>
                      <a:lnTo>
                        <a:pt x="45" y="1"/>
                      </a:lnTo>
                      <a:lnTo>
                        <a:pt x="52" y="2"/>
                      </a:lnTo>
                      <a:lnTo>
                        <a:pt x="59" y="6"/>
                      </a:lnTo>
                      <a:lnTo>
                        <a:pt x="65" y="1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grpSp>
        <p:grpSp>
          <p:nvGrpSpPr>
            <p:cNvPr id="987" name="グループ化 504"/>
            <p:cNvGrpSpPr/>
            <p:nvPr/>
          </p:nvGrpSpPr>
          <p:grpSpPr>
            <a:xfrm>
              <a:off x="5363494" y="3874452"/>
              <a:ext cx="708057" cy="768994"/>
              <a:chOff x="7081852" y="5292725"/>
              <a:chExt cx="1309688" cy="1565276"/>
            </a:xfrm>
          </p:grpSpPr>
          <p:sp>
            <p:nvSpPr>
              <p:cNvPr id="989" name="Freeform 88"/>
              <p:cNvSpPr>
                <a:spLocks/>
              </p:cNvSpPr>
              <p:nvPr/>
            </p:nvSpPr>
            <p:spPr bwMode="auto">
              <a:xfrm>
                <a:off x="7429515" y="6073775"/>
                <a:ext cx="227013" cy="250825"/>
              </a:xfrm>
              <a:custGeom>
                <a:avLst/>
                <a:gdLst/>
                <a:ahLst/>
                <a:cxnLst>
                  <a:cxn ang="0">
                    <a:pos x="0" y="98"/>
                  </a:cxn>
                  <a:cxn ang="0">
                    <a:pos x="222" y="0"/>
                  </a:cxn>
                  <a:cxn ang="0">
                    <a:pos x="231" y="73"/>
                  </a:cxn>
                  <a:cxn ang="0">
                    <a:pos x="163" y="180"/>
                  </a:cxn>
                  <a:cxn ang="0">
                    <a:pos x="285" y="263"/>
                  </a:cxn>
                  <a:cxn ang="0">
                    <a:pos x="194" y="317"/>
                  </a:cxn>
                  <a:cxn ang="0">
                    <a:pos x="107" y="206"/>
                  </a:cxn>
                  <a:cxn ang="0">
                    <a:pos x="0" y="98"/>
                  </a:cxn>
                  <a:cxn ang="0">
                    <a:pos x="0" y="98"/>
                  </a:cxn>
                </a:cxnLst>
                <a:rect l="0" t="0" r="r" b="b"/>
                <a:pathLst>
                  <a:path w="285" h="317">
                    <a:moveTo>
                      <a:pt x="0" y="98"/>
                    </a:moveTo>
                    <a:lnTo>
                      <a:pt x="222" y="0"/>
                    </a:lnTo>
                    <a:lnTo>
                      <a:pt x="231" y="73"/>
                    </a:lnTo>
                    <a:lnTo>
                      <a:pt x="163" y="180"/>
                    </a:lnTo>
                    <a:lnTo>
                      <a:pt x="285" y="263"/>
                    </a:lnTo>
                    <a:lnTo>
                      <a:pt x="194" y="317"/>
                    </a:lnTo>
                    <a:lnTo>
                      <a:pt x="107" y="206"/>
                    </a:lnTo>
                    <a:lnTo>
                      <a:pt x="0" y="98"/>
                    </a:lnTo>
                    <a:lnTo>
                      <a:pt x="0" y="98"/>
                    </a:lnTo>
                    <a:close/>
                  </a:path>
                </a:pathLst>
              </a:custGeom>
              <a:solidFill>
                <a:srgbClr val="FFBFE6"/>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90" name="Freeform 89"/>
              <p:cNvSpPr>
                <a:spLocks/>
              </p:cNvSpPr>
              <p:nvPr/>
            </p:nvSpPr>
            <p:spPr bwMode="auto">
              <a:xfrm>
                <a:off x="7188215" y="5307013"/>
                <a:ext cx="298450" cy="196850"/>
              </a:xfrm>
              <a:custGeom>
                <a:avLst/>
                <a:gdLst/>
                <a:ahLst/>
                <a:cxnLst>
                  <a:cxn ang="0">
                    <a:pos x="0" y="212"/>
                  </a:cxn>
                  <a:cxn ang="0">
                    <a:pos x="67" y="99"/>
                  </a:cxn>
                  <a:cxn ang="0">
                    <a:pos x="126" y="0"/>
                  </a:cxn>
                  <a:cxn ang="0">
                    <a:pos x="375" y="86"/>
                  </a:cxn>
                  <a:cxn ang="0">
                    <a:pos x="314" y="135"/>
                  </a:cxn>
                  <a:cxn ang="0">
                    <a:pos x="181" y="249"/>
                  </a:cxn>
                  <a:cxn ang="0">
                    <a:pos x="0" y="212"/>
                  </a:cxn>
                  <a:cxn ang="0">
                    <a:pos x="0" y="212"/>
                  </a:cxn>
                </a:cxnLst>
                <a:rect l="0" t="0" r="r" b="b"/>
                <a:pathLst>
                  <a:path w="375" h="249">
                    <a:moveTo>
                      <a:pt x="0" y="212"/>
                    </a:moveTo>
                    <a:lnTo>
                      <a:pt x="67" y="99"/>
                    </a:lnTo>
                    <a:lnTo>
                      <a:pt x="126" y="0"/>
                    </a:lnTo>
                    <a:lnTo>
                      <a:pt x="375" y="86"/>
                    </a:lnTo>
                    <a:lnTo>
                      <a:pt x="314" y="135"/>
                    </a:lnTo>
                    <a:lnTo>
                      <a:pt x="181" y="249"/>
                    </a:lnTo>
                    <a:lnTo>
                      <a:pt x="0" y="212"/>
                    </a:lnTo>
                    <a:lnTo>
                      <a:pt x="0" y="212"/>
                    </a:lnTo>
                    <a:close/>
                  </a:path>
                </a:pathLst>
              </a:custGeom>
              <a:solidFill>
                <a:srgbClr val="FFBFE6"/>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91" name="Freeform 90"/>
              <p:cNvSpPr>
                <a:spLocks/>
              </p:cNvSpPr>
              <p:nvPr/>
            </p:nvSpPr>
            <p:spPr bwMode="auto">
              <a:xfrm>
                <a:off x="7669227" y="6288088"/>
                <a:ext cx="346075" cy="273050"/>
              </a:xfrm>
              <a:custGeom>
                <a:avLst/>
                <a:gdLst/>
                <a:ahLst/>
                <a:cxnLst>
                  <a:cxn ang="0">
                    <a:pos x="0" y="0"/>
                  </a:cxn>
                  <a:cxn ang="0">
                    <a:pos x="29" y="151"/>
                  </a:cxn>
                  <a:cxn ang="0">
                    <a:pos x="116" y="153"/>
                  </a:cxn>
                  <a:cxn ang="0">
                    <a:pos x="117" y="210"/>
                  </a:cxn>
                  <a:cxn ang="0">
                    <a:pos x="115" y="344"/>
                  </a:cxn>
                  <a:cxn ang="0">
                    <a:pos x="201" y="341"/>
                  </a:cxn>
                  <a:cxn ang="0">
                    <a:pos x="407" y="318"/>
                  </a:cxn>
                  <a:cxn ang="0">
                    <a:pos x="436" y="304"/>
                  </a:cxn>
                  <a:cxn ang="0">
                    <a:pos x="423" y="189"/>
                  </a:cxn>
                  <a:cxn ang="0">
                    <a:pos x="400" y="63"/>
                  </a:cxn>
                  <a:cxn ang="0">
                    <a:pos x="319" y="158"/>
                  </a:cxn>
                  <a:cxn ang="0">
                    <a:pos x="225" y="123"/>
                  </a:cxn>
                  <a:cxn ang="0">
                    <a:pos x="0" y="0"/>
                  </a:cxn>
                  <a:cxn ang="0">
                    <a:pos x="0" y="0"/>
                  </a:cxn>
                </a:cxnLst>
                <a:rect l="0" t="0" r="r" b="b"/>
                <a:pathLst>
                  <a:path w="436" h="344">
                    <a:moveTo>
                      <a:pt x="0" y="0"/>
                    </a:moveTo>
                    <a:lnTo>
                      <a:pt x="29" y="151"/>
                    </a:lnTo>
                    <a:lnTo>
                      <a:pt x="116" y="153"/>
                    </a:lnTo>
                    <a:lnTo>
                      <a:pt x="117" y="210"/>
                    </a:lnTo>
                    <a:lnTo>
                      <a:pt x="115" y="344"/>
                    </a:lnTo>
                    <a:lnTo>
                      <a:pt x="201" y="341"/>
                    </a:lnTo>
                    <a:lnTo>
                      <a:pt x="407" y="318"/>
                    </a:lnTo>
                    <a:lnTo>
                      <a:pt x="436" y="304"/>
                    </a:lnTo>
                    <a:lnTo>
                      <a:pt x="423" y="189"/>
                    </a:lnTo>
                    <a:lnTo>
                      <a:pt x="400" y="63"/>
                    </a:lnTo>
                    <a:lnTo>
                      <a:pt x="319" y="158"/>
                    </a:lnTo>
                    <a:lnTo>
                      <a:pt x="225" y="123"/>
                    </a:lnTo>
                    <a:lnTo>
                      <a:pt x="0" y="0"/>
                    </a:lnTo>
                    <a:lnTo>
                      <a:pt x="0" y="0"/>
                    </a:lnTo>
                    <a:close/>
                  </a:path>
                </a:pathLst>
              </a:custGeom>
              <a:solidFill>
                <a:srgbClr val="FFBFE6"/>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92" name="Freeform 91"/>
              <p:cNvSpPr>
                <a:spLocks/>
              </p:cNvSpPr>
              <p:nvPr/>
            </p:nvSpPr>
            <p:spPr bwMode="auto">
              <a:xfrm>
                <a:off x="7680340" y="5627688"/>
                <a:ext cx="412750" cy="300038"/>
              </a:xfrm>
              <a:custGeom>
                <a:avLst/>
                <a:gdLst/>
                <a:ahLst/>
                <a:cxnLst>
                  <a:cxn ang="0">
                    <a:pos x="109" y="24"/>
                  </a:cxn>
                  <a:cxn ang="0">
                    <a:pos x="298" y="5"/>
                  </a:cxn>
                  <a:cxn ang="0">
                    <a:pos x="429" y="0"/>
                  </a:cxn>
                  <a:cxn ang="0">
                    <a:pos x="504" y="2"/>
                  </a:cxn>
                  <a:cxn ang="0">
                    <a:pos x="514" y="62"/>
                  </a:cxn>
                  <a:cxn ang="0">
                    <a:pos x="520" y="200"/>
                  </a:cxn>
                  <a:cxn ang="0">
                    <a:pos x="518" y="333"/>
                  </a:cxn>
                  <a:cxn ang="0">
                    <a:pos x="302" y="346"/>
                  </a:cxn>
                  <a:cxn ang="0">
                    <a:pos x="23" y="378"/>
                  </a:cxn>
                  <a:cxn ang="0">
                    <a:pos x="11" y="357"/>
                  </a:cxn>
                  <a:cxn ang="0">
                    <a:pos x="0" y="287"/>
                  </a:cxn>
                  <a:cxn ang="0">
                    <a:pos x="215" y="170"/>
                  </a:cxn>
                  <a:cxn ang="0">
                    <a:pos x="142" y="66"/>
                  </a:cxn>
                  <a:cxn ang="0">
                    <a:pos x="109" y="24"/>
                  </a:cxn>
                  <a:cxn ang="0">
                    <a:pos x="109" y="24"/>
                  </a:cxn>
                </a:cxnLst>
                <a:rect l="0" t="0" r="r" b="b"/>
                <a:pathLst>
                  <a:path w="520" h="378">
                    <a:moveTo>
                      <a:pt x="109" y="24"/>
                    </a:moveTo>
                    <a:lnTo>
                      <a:pt x="298" y="5"/>
                    </a:lnTo>
                    <a:lnTo>
                      <a:pt x="429" y="0"/>
                    </a:lnTo>
                    <a:lnTo>
                      <a:pt x="504" y="2"/>
                    </a:lnTo>
                    <a:lnTo>
                      <a:pt x="514" y="62"/>
                    </a:lnTo>
                    <a:lnTo>
                      <a:pt x="520" y="200"/>
                    </a:lnTo>
                    <a:lnTo>
                      <a:pt x="518" y="333"/>
                    </a:lnTo>
                    <a:lnTo>
                      <a:pt x="302" y="346"/>
                    </a:lnTo>
                    <a:lnTo>
                      <a:pt x="23" y="378"/>
                    </a:lnTo>
                    <a:lnTo>
                      <a:pt x="11" y="357"/>
                    </a:lnTo>
                    <a:lnTo>
                      <a:pt x="0" y="287"/>
                    </a:lnTo>
                    <a:lnTo>
                      <a:pt x="215" y="170"/>
                    </a:lnTo>
                    <a:lnTo>
                      <a:pt x="142" y="66"/>
                    </a:lnTo>
                    <a:lnTo>
                      <a:pt x="109" y="24"/>
                    </a:lnTo>
                    <a:lnTo>
                      <a:pt x="109" y="24"/>
                    </a:lnTo>
                    <a:close/>
                  </a:path>
                </a:pathLst>
              </a:custGeom>
              <a:solidFill>
                <a:srgbClr val="FFBFE6"/>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93" name="Freeform 92"/>
              <p:cNvSpPr>
                <a:spLocks/>
              </p:cNvSpPr>
              <p:nvPr/>
            </p:nvSpPr>
            <p:spPr bwMode="auto">
              <a:xfrm>
                <a:off x="7718440" y="5667375"/>
                <a:ext cx="347663" cy="223838"/>
              </a:xfrm>
              <a:custGeom>
                <a:avLst/>
                <a:gdLst/>
                <a:ahLst/>
                <a:cxnLst>
                  <a:cxn ang="0">
                    <a:pos x="118" y="39"/>
                  </a:cxn>
                  <a:cxn ang="0">
                    <a:pos x="139" y="27"/>
                  </a:cxn>
                  <a:cxn ang="0">
                    <a:pos x="165" y="17"/>
                  </a:cxn>
                  <a:cxn ang="0">
                    <a:pos x="180" y="14"/>
                  </a:cxn>
                  <a:cxn ang="0">
                    <a:pos x="197" y="14"/>
                  </a:cxn>
                  <a:cxn ang="0">
                    <a:pos x="215" y="22"/>
                  </a:cxn>
                  <a:cxn ang="0">
                    <a:pos x="235" y="27"/>
                  </a:cxn>
                  <a:cxn ang="0">
                    <a:pos x="257" y="30"/>
                  </a:cxn>
                  <a:cxn ang="0">
                    <a:pos x="278" y="29"/>
                  </a:cxn>
                  <a:cxn ang="0">
                    <a:pos x="299" y="26"/>
                  </a:cxn>
                  <a:cxn ang="0">
                    <a:pos x="314" y="21"/>
                  </a:cxn>
                  <a:cxn ang="0">
                    <a:pos x="331" y="14"/>
                  </a:cxn>
                  <a:cxn ang="0">
                    <a:pos x="346" y="8"/>
                  </a:cxn>
                  <a:cxn ang="0">
                    <a:pos x="373" y="1"/>
                  </a:cxn>
                  <a:cxn ang="0">
                    <a:pos x="399" y="1"/>
                  </a:cxn>
                  <a:cxn ang="0">
                    <a:pos x="416" y="9"/>
                  </a:cxn>
                  <a:cxn ang="0">
                    <a:pos x="419" y="27"/>
                  </a:cxn>
                  <a:cxn ang="0">
                    <a:pos x="411" y="49"/>
                  </a:cxn>
                  <a:cxn ang="0">
                    <a:pos x="408" y="72"/>
                  </a:cxn>
                  <a:cxn ang="0">
                    <a:pos x="409" y="92"/>
                  </a:cxn>
                  <a:cxn ang="0">
                    <a:pos x="415" y="112"/>
                  </a:cxn>
                  <a:cxn ang="0">
                    <a:pos x="421" y="131"/>
                  </a:cxn>
                  <a:cxn ang="0">
                    <a:pos x="427" y="149"/>
                  </a:cxn>
                  <a:cxn ang="0">
                    <a:pos x="434" y="176"/>
                  </a:cxn>
                  <a:cxn ang="0">
                    <a:pos x="436" y="198"/>
                  </a:cxn>
                  <a:cxn ang="0">
                    <a:pos x="429" y="216"/>
                  </a:cxn>
                  <a:cxn ang="0">
                    <a:pos x="412" y="226"/>
                  </a:cxn>
                  <a:cxn ang="0">
                    <a:pos x="397" y="233"/>
                  </a:cxn>
                  <a:cxn ang="0">
                    <a:pos x="377" y="236"/>
                  </a:cxn>
                  <a:cxn ang="0">
                    <a:pos x="355" y="237"/>
                  </a:cxn>
                  <a:cxn ang="0">
                    <a:pos x="338" y="239"/>
                  </a:cxn>
                  <a:cxn ang="0">
                    <a:pos x="319" y="240"/>
                  </a:cxn>
                  <a:cxn ang="0">
                    <a:pos x="297" y="248"/>
                  </a:cxn>
                  <a:cxn ang="0">
                    <a:pos x="274" y="256"/>
                  </a:cxn>
                  <a:cxn ang="0">
                    <a:pos x="255" y="259"/>
                  </a:cxn>
                  <a:cxn ang="0">
                    <a:pos x="237" y="262"/>
                  </a:cxn>
                  <a:cxn ang="0">
                    <a:pos x="214" y="265"/>
                  </a:cxn>
                  <a:cxn ang="0">
                    <a:pos x="194" y="265"/>
                  </a:cxn>
                  <a:cxn ang="0">
                    <a:pos x="176" y="266"/>
                  </a:cxn>
                  <a:cxn ang="0">
                    <a:pos x="149" y="266"/>
                  </a:cxn>
                  <a:cxn ang="0">
                    <a:pos x="121" y="266"/>
                  </a:cxn>
                  <a:cxn ang="0">
                    <a:pos x="96" y="266"/>
                  </a:cxn>
                  <a:cxn ang="0">
                    <a:pos x="80" y="267"/>
                  </a:cxn>
                  <a:cxn ang="0">
                    <a:pos x="60" y="272"/>
                  </a:cxn>
                  <a:cxn ang="0">
                    <a:pos x="32" y="279"/>
                  </a:cxn>
                  <a:cxn ang="0">
                    <a:pos x="11" y="281"/>
                  </a:cxn>
                  <a:cxn ang="0">
                    <a:pos x="0" y="270"/>
                  </a:cxn>
                  <a:cxn ang="0">
                    <a:pos x="0" y="252"/>
                  </a:cxn>
                  <a:cxn ang="0">
                    <a:pos x="3" y="235"/>
                  </a:cxn>
                  <a:cxn ang="0">
                    <a:pos x="8" y="220"/>
                  </a:cxn>
                  <a:cxn ang="0">
                    <a:pos x="114" y="43"/>
                  </a:cxn>
                </a:cxnLst>
                <a:rect l="0" t="0" r="r" b="b"/>
                <a:pathLst>
                  <a:path w="437" h="282">
                    <a:moveTo>
                      <a:pt x="114" y="43"/>
                    </a:moveTo>
                    <a:lnTo>
                      <a:pt x="114" y="42"/>
                    </a:lnTo>
                    <a:lnTo>
                      <a:pt x="116" y="41"/>
                    </a:lnTo>
                    <a:lnTo>
                      <a:pt x="118" y="39"/>
                    </a:lnTo>
                    <a:lnTo>
                      <a:pt x="122" y="37"/>
                    </a:lnTo>
                    <a:lnTo>
                      <a:pt x="126" y="33"/>
                    </a:lnTo>
                    <a:lnTo>
                      <a:pt x="132" y="30"/>
                    </a:lnTo>
                    <a:lnTo>
                      <a:pt x="139" y="27"/>
                    </a:lnTo>
                    <a:lnTo>
                      <a:pt x="146" y="25"/>
                    </a:lnTo>
                    <a:lnTo>
                      <a:pt x="153" y="21"/>
                    </a:lnTo>
                    <a:lnTo>
                      <a:pt x="160" y="19"/>
                    </a:lnTo>
                    <a:lnTo>
                      <a:pt x="165" y="17"/>
                    </a:lnTo>
                    <a:lnTo>
                      <a:pt x="168" y="16"/>
                    </a:lnTo>
                    <a:lnTo>
                      <a:pt x="173" y="14"/>
                    </a:lnTo>
                    <a:lnTo>
                      <a:pt x="177" y="14"/>
                    </a:lnTo>
                    <a:lnTo>
                      <a:pt x="180" y="14"/>
                    </a:lnTo>
                    <a:lnTo>
                      <a:pt x="185" y="14"/>
                    </a:lnTo>
                    <a:lnTo>
                      <a:pt x="188" y="14"/>
                    </a:lnTo>
                    <a:lnTo>
                      <a:pt x="192" y="14"/>
                    </a:lnTo>
                    <a:lnTo>
                      <a:pt x="197" y="14"/>
                    </a:lnTo>
                    <a:lnTo>
                      <a:pt x="201" y="17"/>
                    </a:lnTo>
                    <a:lnTo>
                      <a:pt x="205" y="18"/>
                    </a:lnTo>
                    <a:lnTo>
                      <a:pt x="209" y="20"/>
                    </a:lnTo>
                    <a:lnTo>
                      <a:pt x="215" y="22"/>
                    </a:lnTo>
                    <a:lnTo>
                      <a:pt x="222" y="24"/>
                    </a:lnTo>
                    <a:lnTo>
                      <a:pt x="227" y="25"/>
                    </a:lnTo>
                    <a:lnTo>
                      <a:pt x="230" y="26"/>
                    </a:lnTo>
                    <a:lnTo>
                      <a:pt x="235" y="27"/>
                    </a:lnTo>
                    <a:lnTo>
                      <a:pt x="239" y="28"/>
                    </a:lnTo>
                    <a:lnTo>
                      <a:pt x="246" y="29"/>
                    </a:lnTo>
                    <a:lnTo>
                      <a:pt x="254" y="30"/>
                    </a:lnTo>
                    <a:lnTo>
                      <a:pt x="257" y="30"/>
                    </a:lnTo>
                    <a:lnTo>
                      <a:pt x="262" y="30"/>
                    </a:lnTo>
                    <a:lnTo>
                      <a:pt x="267" y="30"/>
                    </a:lnTo>
                    <a:lnTo>
                      <a:pt x="271" y="30"/>
                    </a:lnTo>
                    <a:lnTo>
                      <a:pt x="278" y="29"/>
                    </a:lnTo>
                    <a:lnTo>
                      <a:pt x="286" y="28"/>
                    </a:lnTo>
                    <a:lnTo>
                      <a:pt x="290" y="27"/>
                    </a:lnTo>
                    <a:lnTo>
                      <a:pt x="294" y="27"/>
                    </a:lnTo>
                    <a:lnTo>
                      <a:pt x="299" y="26"/>
                    </a:lnTo>
                    <a:lnTo>
                      <a:pt x="303" y="25"/>
                    </a:lnTo>
                    <a:lnTo>
                      <a:pt x="306" y="24"/>
                    </a:lnTo>
                    <a:lnTo>
                      <a:pt x="311" y="22"/>
                    </a:lnTo>
                    <a:lnTo>
                      <a:pt x="314" y="21"/>
                    </a:lnTo>
                    <a:lnTo>
                      <a:pt x="318" y="20"/>
                    </a:lnTo>
                    <a:lnTo>
                      <a:pt x="323" y="18"/>
                    </a:lnTo>
                    <a:lnTo>
                      <a:pt x="327" y="18"/>
                    </a:lnTo>
                    <a:lnTo>
                      <a:pt x="331" y="14"/>
                    </a:lnTo>
                    <a:lnTo>
                      <a:pt x="335" y="14"/>
                    </a:lnTo>
                    <a:lnTo>
                      <a:pt x="339" y="12"/>
                    </a:lnTo>
                    <a:lnTo>
                      <a:pt x="342" y="9"/>
                    </a:lnTo>
                    <a:lnTo>
                      <a:pt x="346" y="8"/>
                    </a:lnTo>
                    <a:lnTo>
                      <a:pt x="350" y="7"/>
                    </a:lnTo>
                    <a:lnTo>
                      <a:pt x="358" y="4"/>
                    </a:lnTo>
                    <a:lnTo>
                      <a:pt x="366" y="3"/>
                    </a:lnTo>
                    <a:lnTo>
                      <a:pt x="373" y="1"/>
                    </a:lnTo>
                    <a:lnTo>
                      <a:pt x="380" y="1"/>
                    </a:lnTo>
                    <a:lnTo>
                      <a:pt x="387" y="0"/>
                    </a:lnTo>
                    <a:lnTo>
                      <a:pt x="394" y="1"/>
                    </a:lnTo>
                    <a:lnTo>
                      <a:pt x="399" y="1"/>
                    </a:lnTo>
                    <a:lnTo>
                      <a:pt x="404" y="2"/>
                    </a:lnTo>
                    <a:lnTo>
                      <a:pt x="408" y="4"/>
                    </a:lnTo>
                    <a:lnTo>
                      <a:pt x="412" y="7"/>
                    </a:lnTo>
                    <a:lnTo>
                      <a:pt x="416" y="9"/>
                    </a:lnTo>
                    <a:lnTo>
                      <a:pt x="419" y="12"/>
                    </a:lnTo>
                    <a:lnTo>
                      <a:pt x="420" y="14"/>
                    </a:lnTo>
                    <a:lnTo>
                      <a:pt x="421" y="20"/>
                    </a:lnTo>
                    <a:lnTo>
                      <a:pt x="419" y="27"/>
                    </a:lnTo>
                    <a:lnTo>
                      <a:pt x="417" y="34"/>
                    </a:lnTo>
                    <a:lnTo>
                      <a:pt x="415" y="39"/>
                    </a:lnTo>
                    <a:lnTo>
                      <a:pt x="413" y="43"/>
                    </a:lnTo>
                    <a:lnTo>
                      <a:pt x="411" y="49"/>
                    </a:lnTo>
                    <a:lnTo>
                      <a:pt x="411" y="55"/>
                    </a:lnTo>
                    <a:lnTo>
                      <a:pt x="409" y="60"/>
                    </a:lnTo>
                    <a:lnTo>
                      <a:pt x="409" y="66"/>
                    </a:lnTo>
                    <a:lnTo>
                      <a:pt x="408" y="72"/>
                    </a:lnTo>
                    <a:lnTo>
                      <a:pt x="409" y="81"/>
                    </a:lnTo>
                    <a:lnTo>
                      <a:pt x="409" y="84"/>
                    </a:lnTo>
                    <a:lnTo>
                      <a:pt x="409" y="88"/>
                    </a:lnTo>
                    <a:lnTo>
                      <a:pt x="409" y="92"/>
                    </a:lnTo>
                    <a:lnTo>
                      <a:pt x="411" y="97"/>
                    </a:lnTo>
                    <a:lnTo>
                      <a:pt x="411" y="101"/>
                    </a:lnTo>
                    <a:lnTo>
                      <a:pt x="413" y="106"/>
                    </a:lnTo>
                    <a:lnTo>
                      <a:pt x="415" y="112"/>
                    </a:lnTo>
                    <a:lnTo>
                      <a:pt x="417" y="117"/>
                    </a:lnTo>
                    <a:lnTo>
                      <a:pt x="418" y="121"/>
                    </a:lnTo>
                    <a:lnTo>
                      <a:pt x="420" y="126"/>
                    </a:lnTo>
                    <a:lnTo>
                      <a:pt x="421" y="131"/>
                    </a:lnTo>
                    <a:lnTo>
                      <a:pt x="423" y="135"/>
                    </a:lnTo>
                    <a:lnTo>
                      <a:pt x="424" y="141"/>
                    </a:lnTo>
                    <a:lnTo>
                      <a:pt x="426" y="145"/>
                    </a:lnTo>
                    <a:lnTo>
                      <a:pt x="427" y="149"/>
                    </a:lnTo>
                    <a:lnTo>
                      <a:pt x="429" y="153"/>
                    </a:lnTo>
                    <a:lnTo>
                      <a:pt x="431" y="160"/>
                    </a:lnTo>
                    <a:lnTo>
                      <a:pt x="433" y="168"/>
                    </a:lnTo>
                    <a:lnTo>
                      <a:pt x="434" y="176"/>
                    </a:lnTo>
                    <a:lnTo>
                      <a:pt x="436" y="183"/>
                    </a:lnTo>
                    <a:lnTo>
                      <a:pt x="436" y="188"/>
                    </a:lnTo>
                    <a:lnTo>
                      <a:pt x="437" y="193"/>
                    </a:lnTo>
                    <a:lnTo>
                      <a:pt x="436" y="198"/>
                    </a:lnTo>
                    <a:lnTo>
                      <a:pt x="436" y="204"/>
                    </a:lnTo>
                    <a:lnTo>
                      <a:pt x="434" y="208"/>
                    </a:lnTo>
                    <a:lnTo>
                      <a:pt x="432" y="213"/>
                    </a:lnTo>
                    <a:lnTo>
                      <a:pt x="429" y="216"/>
                    </a:lnTo>
                    <a:lnTo>
                      <a:pt x="426" y="220"/>
                    </a:lnTo>
                    <a:lnTo>
                      <a:pt x="421" y="222"/>
                    </a:lnTo>
                    <a:lnTo>
                      <a:pt x="417" y="224"/>
                    </a:lnTo>
                    <a:lnTo>
                      <a:pt x="412" y="226"/>
                    </a:lnTo>
                    <a:lnTo>
                      <a:pt x="409" y="229"/>
                    </a:lnTo>
                    <a:lnTo>
                      <a:pt x="404" y="229"/>
                    </a:lnTo>
                    <a:lnTo>
                      <a:pt x="401" y="231"/>
                    </a:lnTo>
                    <a:lnTo>
                      <a:pt x="397" y="233"/>
                    </a:lnTo>
                    <a:lnTo>
                      <a:pt x="393" y="235"/>
                    </a:lnTo>
                    <a:lnTo>
                      <a:pt x="388" y="235"/>
                    </a:lnTo>
                    <a:lnTo>
                      <a:pt x="384" y="235"/>
                    </a:lnTo>
                    <a:lnTo>
                      <a:pt x="377" y="236"/>
                    </a:lnTo>
                    <a:lnTo>
                      <a:pt x="372" y="237"/>
                    </a:lnTo>
                    <a:lnTo>
                      <a:pt x="365" y="237"/>
                    </a:lnTo>
                    <a:lnTo>
                      <a:pt x="359" y="237"/>
                    </a:lnTo>
                    <a:lnTo>
                      <a:pt x="355" y="237"/>
                    </a:lnTo>
                    <a:lnTo>
                      <a:pt x="351" y="238"/>
                    </a:lnTo>
                    <a:lnTo>
                      <a:pt x="347" y="238"/>
                    </a:lnTo>
                    <a:lnTo>
                      <a:pt x="343" y="239"/>
                    </a:lnTo>
                    <a:lnTo>
                      <a:pt x="338" y="239"/>
                    </a:lnTo>
                    <a:lnTo>
                      <a:pt x="334" y="239"/>
                    </a:lnTo>
                    <a:lnTo>
                      <a:pt x="331" y="239"/>
                    </a:lnTo>
                    <a:lnTo>
                      <a:pt x="327" y="240"/>
                    </a:lnTo>
                    <a:lnTo>
                      <a:pt x="319" y="240"/>
                    </a:lnTo>
                    <a:lnTo>
                      <a:pt x="313" y="242"/>
                    </a:lnTo>
                    <a:lnTo>
                      <a:pt x="307" y="244"/>
                    </a:lnTo>
                    <a:lnTo>
                      <a:pt x="302" y="246"/>
                    </a:lnTo>
                    <a:lnTo>
                      <a:pt x="297" y="248"/>
                    </a:lnTo>
                    <a:lnTo>
                      <a:pt x="293" y="250"/>
                    </a:lnTo>
                    <a:lnTo>
                      <a:pt x="286" y="252"/>
                    </a:lnTo>
                    <a:lnTo>
                      <a:pt x="281" y="254"/>
                    </a:lnTo>
                    <a:lnTo>
                      <a:pt x="274" y="256"/>
                    </a:lnTo>
                    <a:lnTo>
                      <a:pt x="268" y="258"/>
                    </a:lnTo>
                    <a:lnTo>
                      <a:pt x="264" y="258"/>
                    </a:lnTo>
                    <a:lnTo>
                      <a:pt x="260" y="259"/>
                    </a:lnTo>
                    <a:lnTo>
                      <a:pt x="255" y="259"/>
                    </a:lnTo>
                    <a:lnTo>
                      <a:pt x="251" y="261"/>
                    </a:lnTo>
                    <a:lnTo>
                      <a:pt x="247" y="261"/>
                    </a:lnTo>
                    <a:lnTo>
                      <a:pt x="242" y="262"/>
                    </a:lnTo>
                    <a:lnTo>
                      <a:pt x="237" y="262"/>
                    </a:lnTo>
                    <a:lnTo>
                      <a:pt x="232" y="265"/>
                    </a:lnTo>
                    <a:lnTo>
                      <a:pt x="224" y="265"/>
                    </a:lnTo>
                    <a:lnTo>
                      <a:pt x="219" y="265"/>
                    </a:lnTo>
                    <a:lnTo>
                      <a:pt x="214" y="265"/>
                    </a:lnTo>
                    <a:lnTo>
                      <a:pt x="209" y="265"/>
                    </a:lnTo>
                    <a:lnTo>
                      <a:pt x="204" y="265"/>
                    </a:lnTo>
                    <a:lnTo>
                      <a:pt x="199" y="265"/>
                    </a:lnTo>
                    <a:lnTo>
                      <a:pt x="194" y="265"/>
                    </a:lnTo>
                    <a:lnTo>
                      <a:pt x="190" y="266"/>
                    </a:lnTo>
                    <a:lnTo>
                      <a:pt x="185" y="266"/>
                    </a:lnTo>
                    <a:lnTo>
                      <a:pt x="180" y="266"/>
                    </a:lnTo>
                    <a:lnTo>
                      <a:pt x="176" y="266"/>
                    </a:lnTo>
                    <a:lnTo>
                      <a:pt x="173" y="266"/>
                    </a:lnTo>
                    <a:lnTo>
                      <a:pt x="165" y="266"/>
                    </a:lnTo>
                    <a:lnTo>
                      <a:pt x="157" y="266"/>
                    </a:lnTo>
                    <a:lnTo>
                      <a:pt x="149" y="266"/>
                    </a:lnTo>
                    <a:lnTo>
                      <a:pt x="143" y="266"/>
                    </a:lnTo>
                    <a:lnTo>
                      <a:pt x="136" y="266"/>
                    </a:lnTo>
                    <a:lnTo>
                      <a:pt x="128" y="266"/>
                    </a:lnTo>
                    <a:lnTo>
                      <a:pt x="121" y="266"/>
                    </a:lnTo>
                    <a:lnTo>
                      <a:pt x="114" y="266"/>
                    </a:lnTo>
                    <a:lnTo>
                      <a:pt x="107" y="266"/>
                    </a:lnTo>
                    <a:lnTo>
                      <a:pt x="100" y="266"/>
                    </a:lnTo>
                    <a:lnTo>
                      <a:pt x="96" y="266"/>
                    </a:lnTo>
                    <a:lnTo>
                      <a:pt x="92" y="266"/>
                    </a:lnTo>
                    <a:lnTo>
                      <a:pt x="88" y="266"/>
                    </a:lnTo>
                    <a:lnTo>
                      <a:pt x="84" y="267"/>
                    </a:lnTo>
                    <a:lnTo>
                      <a:pt x="80" y="267"/>
                    </a:lnTo>
                    <a:lnTo>
                      <a:pt x="77" y="267"/>
                    </a:lnTo>
                    <a:lnTo>
                      <a:pt x="72" y="268"/>
                    </a:lnTo>
                    <a:lnTo>
                      <a:pt x="68" y="270"/>
                    </a:lnTo>
                    <a:lnTo>
                      <a:pt x="60" y="272"/>
                    </a:lnTo>
                    <a:lnTo>
                      <a:pt x="53" y="274"/>
                    </a:lnTo>
                    <a:lnTo>
                      <a:pt x="46" y="276"/>
                    </a:lnTo>
                    <a:lnTo>
                      <a:pt x="40" y="278"/>
                    </a:lnTo>
                    <a:lnTo>
                      <a:pt x="32" y="279"/>
                    </a:lnTo>
                    <a:lnTo>
                      <a:pt x="26" y="281"/>
                    </a:lnTo>
                    <a:lnTo>
                      <a:pt x="20" y="281"/>
                    </a:lnTo>
                    <a:lnTo>
                      <a:pt x="16" y="282"/>
                    </a:lnTo>
                    <a:lnTo>
                      <a:pt x="11" y="281"/>
                    </a:lnTo>
                    <a:lnTo>
                      <a:pt x="6" y="280"/>
                    </a:lnTo>
                    <a:lnTo>
                      <a:pt x="4" y="278"/>
                    </a:lnTo>
                    <a:lnTo>
                      <a:pt x="3" y="275"/>
                    </a:lnTo>
                    <a:lnTo>
                      <a:pt x="0" y="270"/>
                    </a:lnTo>
                    <a:lnTo>
                      <a:pt x="0" y="266"/>
                    </a:lnTo>
                    <a:lnTo>
                      <a:pt x="0" y="261"/>
                    </a:lnTo>
                    <a:lnTo>
                      <a:pt x="0" y="257"/>
                    </a:lnTo>
                    <a:lnTo>
                      <a:pt x="0" y="252"/>
                    </a:lnTo>
                    <a:lnTo>
                      <a:pt x="0" y="247"/>
                    </a:lnTo>
                    <a:lnTo>
                      <a:pt x="1" y="243"/>
                    </a:lnTo>
                    <a:lnTo>
                      <a:pt x="3" y="239"/>
                    </a:lnTo>
                    <a:lnTo>
                      <a:pt x="3" y="235"/>
                    </a:lnTo>
                    <a:lnTo>
                      <a:pt x="4" y="230"/>
                    </a:lnTo>
                    <a:lnTo>
                      <a:pt x="5" y="227"/>
                    </a:lnTo>
                    <a:lnTo>
                      <a:pt x="6" y="225"/>
                    </a:lnTo>
                    <a:lnTo>
                      <a:pt x="8" y="220"/>
                    </a:lnTo>
                    <a:lnTo>
                      <a:pt x="9" y="220"/>
                    </a:lnTo>
                    <a:lnTo>
                      <a:pt x="152" y="130"/>
                    </a:lnTo>
                    <a:lnTo>
                      <a:pt x="114" y="43"/>
                    </a:lnTo>
                    <a:lnTo>
                      <a:pt x="114" y="43"/>
                    </a:lnTo>
                    <a:close/>
                  </a:path>
                </a:pathLst>
              </a:custGeom>
              <a:solidFill>
                <a:srgbClr val="E8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94" name="Freeform 93"/>
              <p:cNvSpPr>
                <a:spLocks/>
              </p:cNvSpPr>
              <p:nvPr/>
            </p:nvSpPr>
            <p:spPr bwMode="auto">
              <a:xfrm>
                <a:off x="7489840" y="6078538"/>
                <a:ext cx="123825" cy="130175"/>
              </a:xfrm>
              <a:custGeom>
                <a:avLst/>
                <a:gdLst/>
                <a:ahLst/>
                <a:cxnLst>
                  <a:cxn ang="0">
                    <a:pos x="0" y="59"/>
                  </a:cxn>
                  <a:cxn ang="0">
                    <a:pos x="1" y="60"/>
                  </a:cxn>
                  <a:cxn ang="0">
                    <a:pos x="6" y="63"/>
                  </a:cxn>
                  <a:cxn ang="0">
                    <a:pos x="9" y="67"/>
                  </a:cxn>
                  <a:cxn ang="0">
                    <a:pos x="13" y="72"/>
                  </a:cxn>
                  <a:cxn ang="0">
                    <a:pos x="17" y="75"/>
                  </a:cxn>
                  <a:cxn ang="0">
                    <a:pos x="19" y="78"/>
                  </a:cxn>
                  <a:cxn ang="0">
                    <a:pos x="21" y="82"/>
                  </a:cxn>
                  <a:cxn ang="0">
                    <a:pos x="24" y="88"/>
                  </a:cxn>
                  <a:cxn ang="0">
                    <a:pos x="26" y="93"/>
                  </a:cxn>
                  <a:cxn ang="0">
                    <a:pos x="28" y="98"/>
                  </a:cxn>
                  <a:cxn ang="0">
                    <a:pos x="30" y="103"/>
                  </a:cxn>
                  <a:cxn ang="0">
                    <a:pos x="32" y="108"/>
                  </a:cxn>
                  <a:cxn ang="0">
                    <a:pos x="33" y="113"/>
                  </a:cxn>
                  <a:cxn ang="0">
                    <a:pos x="36" y="120"/>
                  </a:cxn>
                  <a:cxn ang="0">
                    <a:pos x="38" y="125"/>
                  </a:cxn>
                  <a:cxn ang="0">
                    <a:pos x="41" y="130"/>
                  </a:cxn>
                  <a:cxn ang="0">
                    <a:pos x="43" y="135"/>
                  </a:cxn>
                  <a:cxn ang="0">
                    <a:pos x="47" y="140"/>
                  </a:cxn>
                  <a:cxn ang="0">
                    <a:pos x="51" y="144"/>
                  </a:cxn>
                  <a:cxn ang="0">
                    <a:pos x="55" y="150"/>
                  </a:cxn>
                  <a:cxn ang="0">
                    <a:pos x="59" y="154"/>
                  </a:cxn>
                  <a:cxn ang="0">
                    <a:pos x="65" y="157"/>
                  </a:cxn>
                  <a:cxn ang="0">
                    <a:pos x="70" y="160"/>
                  </a:cxn>
                  <a:cxn ang="0">
                    <a:pos x="79" y="164"/>
                  </a:cxn>
                  <a:cxn ang="0">
                    <a:pos x="86" y="164"/>
                  </a:cxn>
                  <a:cxn ang="0">
                    <a:pos x="93" y="163"/>
                  </a:cxn>
                  <a:cxn ang="0">
                    <a:pos x="96" y="161"/>
                  </a:cxn>
                  <a:cxn ang="0">
                    <a:pos x="100" y="159"/>
                  </a:cxn>
                  <a:cxn ang="0">
                    <a:pos x="103" y="157"/>
                  </a:cxn>
                  <a:cxn ang="0">
                    <a:pos x="107" y="155"/>
                  </a:cxn>
                  <a:cxn ang="0">
                    <a:pos x="111" y="152"/>
                  </a:cxn>
                  <a:cxn ang="0">
                    <a:pos x="114" y="148"/>
                  </a:cxn>
                  <a:cxn ang="0">
                    <a:pos x="117" y="144"/>
                  </a:cxn>
                  <a:cxn ang="0">
                    <a:pos x="120" y="141"/>
                  </a:cxn>
                  <a:cxn ang="0">
                    <a:pos x="123" y="137"/>
                  </a:cxn>
                  <a:cxn ang="0">
                    <a:pos x="126" y="133"/>
                  </a:cxn>
                  <a:cxn ang="0">
                    <a:pos x="129" y="129"/>
                  </a:cxn>
                  <a:cxn ang="0">
                    <a:pos x="132" y="125"/>
                  </a:cxn>
                  <a:cxn ang="0">
                    <a:pos x="134" y="120"/>
                  </a:cxn>
                  <a:cxn ang="0">
                    <a:pos x="137" y="115"/>
                  </a:cxn>
                  <a:cxn ang="0">
                    <a:pos x="139" y="111"/>
                  </a:cxn>
                  <a:cxn ang="0">
                    <a:pos x="142" y="107"/>
                  </a:cxn>
                  <a:cxn ang="0">
                    <a:pos x="144" y="103"/>
                  </a:cxn>
                  <a:cxn ang="0">
                    <a:pos x="146" y="99"/>
                  </a:cxn>
                  <a:cxn ang="0">
                    <a:pos x="148" y="95"/>
                  </a:cxn>
                  <a:cxn ang="0">
                    <a:pos x="150" y="93"/>
                  </a:cxn>
                  <a:cxn ang="0">
                    <a:pos x="152" y="85"/>
                  </a:cxn>
                  <a:cxn ang="0">
                    <a:pos x="154" y="80"/>
                  </a:cxn>
                  <a:cxn ang="0">
                    <a:pos x="156" y="77"/>
                  </a:cxn>
                  <a:cxn ang="0">
                    <a:pos x="156" y="77"/>
                  </a:cxn>
                  <a:cxn ang="0">
                    <a:pos x="153" y="0"/>
                  </a:cxn>
                  <a:cxn ang="0">
                    <a:pos x="0" y="59"/>
                  </a:cxn>
                  <a:cxn ang="0">
                    <a:pos x="0" y="59"/>
                  </a:cxn>
                </a:cxnLst>
                <a:rect l="0" t="0" r="r" b="b"/>
                <a:pathLst>
                  <a:path w="156" h="164">
                    <a:moveTo>
                      <a:pt x="0" y="59"/>
                    </a:moveTo>
                    <a:lnTo>
                      <a:pt x="1" y="60"/>
                    </a:lnTo>
                    <a:lnTo>
                      <a:pt x="6" y="63"/>
                    </a:lnTo>
                    <a:lnTo>
                      <a:pt x="9" y="67"/>
                    </a:lnTo>
                    <a:lnTo>
                      <a:pt x="13" y="72"/>
                    </a:lnTo>
                    <a:lnTo>
                      <a:pt x="17" y="75"/>
                    </a:lnTo>
                    <a:lnTo>
                      <a:pt x="19" y="78"/>
                    </a:lnTo>
                    <a:lnTo>
                      <a:pt x="21" y="82"/>
                    </a:lnTo>
                    <a:lnTo>
                      <a:pt x="24" y="88"/>
                    </a:lnTo>
                    <a:lnTo>
                      <a:pt x="26" y="93"/>
                    </a:lnTo>
                    <a:lnTo>
                      <a:pt x="28" y="98"/>
                    </a:lnTo>
                    <a:lnTo>
                      <a:pt x="30" y="103"/>
                    </a:lnTo>
                    <a:lnTo>
                      <a:pt x="32" y="108"/>
                    </a:lnTo>
                    <a:lnTo>
                      <a:pt x="33" y="113"/>
                    </a:lnTo>
                    <a:lnTo>
                      <a:pt x="36" y="120"/>
                    </a:lnTo>
                    <a:lnTo>
                      <a:pt x="38" y="125"/>
                    </a:lnTo>
                    <a:lnTo>
                      <a:pt x="41" y="130"/>
                    </a:lnTo>
                    <a:lnTo>
                      <a:pt x="43" y="135"/>
                    </a:lnTo>
                    <a:lnTo>
                      <a:pt x="47" y="140"/>
                    </a:lnTo>
                    <a:lnTo>
                      <a:pt x="51" y="144"/>
                    </a:lnTo>
                    <a:lnTo>
                      <a:pt x="55" y="150"/>
                    </a:lnTo>
                    <a:lnTo>
                      <a:pt x="59" y="154"/>
                    </a:lnTo>
                    <a:lnTo>
                      <a:pt x="65" y="157"/>
                    </a:lnTo>
                    <a:lnTo>
                      <a:pt x="70" y="160"/>
                    </a:lnTo>
                    <a:lnTo>
                      <a:pt x="79" y="164"/>
                    </a:lnTo>
                    <a:lnTo>
                      <a:pt x="86" y="164"/>
                    </a:lnTo>
                    <a:lnTo>
                      <a:pt x="93" y="163"/>
                    </a:lnTo>
                    <a:lnTo>
                      <a:pt x="96" y="161"/>
                    </a:lnTo>
                    <a:lnTo>
                      <a:pt x="100" y="159"/>
                    </a:lnTo>
                    <a:lnTo>
                      <a:pt x="103" y="157"/>
                    </a:lnTo>
                    <a:lnTo>
                      <a:pt x="107" y="155"/>
                    </a:lnTo>
                    <a:lnTo>
                      <a:pt x="111" y="152"/>
                    </a:lnTo>
                    <a:lnTo>
                      <a:pt x="114" y="148"/>
                    </a:lnTo>
                    <a:lnTo>
                      <a:pt x="117" y="144"/>
                    </a:lnTo>
                    <a:lnTo>
                      <a:pt x="120" y="141"/>
                    </a:lnTo>
                    <a:lnTo>
                      <a:pt x="123" y="137"/>
                    </a:lnTo>
                    <a:lnTo>
                      <a:pt x="126" y="133"/>
                    </a:lnTo>
                    <a:lnTo>
                      <a:pt x="129" y="129"/>
                    </a:lnTo>
                    <a:lnTo>
                      <a:pt x="132" y="125"/>
                    </a:lnTo>
                    <a:lnTo>
                      <a:pt x="134" y="120"/>
                    </a:lnTo>
                    <a:lnTo>
                      <a:pt x="137" y="115"/>
                    </a:lnTo>
                    <a:lnTo>
                      <a:pt x="139" y="111"/>
                    </a:lnTo>
                    <a:lnTo>
                      <a:pt x="142" y="107"/>
                    </a:lnTo>
                    <a:lnTo>
                      <a:pt x="144" y="103"/>
                    </a:lnTo>
                    <a:lnTo>
                      <a:pt x="146" y="99"/>
                    </a:lnTo>
                    <a:lnTo>
                      <a:pt x="148" y="95"/>
                    </a:lnTo>
                    <a:lnTo>
                      <a:pt x="150" y="93"/>
                    </a:lnTo>
                    <a:lnTo>
                      <a:pt x="152" y="85"/>
                    </a:lnTo>
                    <a:lnTo>
                      <a:pt x="154" y="80"/>
                    </a:lnTo>
                    <a:lnTo>
                      <a:pt x="156" y="77"/>
                    </a:lnTo>
                    <a:lnTo>
                      <a:pt x="156" y="77"/>
                    </a:lnTo>
                    <a:lnTo>
                      <a:pt x="153" y="0"/>
                    </a:lnTo>
                    <a:lnTo>
                      <a:pt x="0" y="59"/>
                    </a:lnTo>
                    <a:lnTo>
                      <a:pt x="0" y="59"/>
                    </a:lnTo>
                    <a:close/>
                  </a:path>
                </a:pathLst>
              </a:custGeom>
              <a:solidFill>
                <a:srgbClr val="E8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95" name="Freeform 94"/>
              <p:cNvSpPr>
                <a:spLocks/>
              </p:cNvSpPr>
              <p:nvPr/>
            </p:nvSpPr>
            <p:spPr bwMode="auto">
              <a:xfrm>
                <a:off x="7756540" y="6335713"/>
                <a:ext cx="187325" cy="171450"/>
              </a:xfrm>
              <a:custGeom>
                <a:avLst/>
                <a:gdLst/>
                <a:ahLst/>
                <a:cxnLst>
                  <a:cxn ang="0">
                    <a:pos x="0" y="2"/>
                  </a:cxn>
                  <a:cxn ang="0">
                    <a:pos x="2" y="9"/>
                  </a:cxn>
                  <a:cxn ang="0">
                    <a:pos x="4" y="18"/>
                  </a:cxn>
                  <a:cxn ang="0">
                    <a:pos x="5" y="29"/>
                  </a:cxn>
                  <a:cxn ang="0">
                    <a:pos x="7" y="42"/>
                  </a:cxn>
                  <a:cxn ang="0">
                    <a:pos x="7" y="58"/>
                  </a:cxn>
                  <a:cxn ang="0">
                    <a:pos x="7" y="70"/>
                  </a:cxn>
                  <a:cxn ang="0">
                    <a:pos x="7" y="79"/>
                  </a:cxn>
                  <a:cxn ang="0">
                    <a:pos x="6" y="87"/>
                  </a:cxn>
                  <a:cxn ang="0">
                    <a:pos x="5" y="95"/>
                  </a:cxn>
                  <a:cxn ang="0">
                    <a:pos x="5" y="103"/>
                  </a:cxn>
                  <a:cxn ang="0">
                    <a:pos x="5" y="111"/>
                  </a:cxn>
                  <a:cxn ang="0">
                    <a:pos x="7" y="123"/>
                  </a:cxn>
                  <a:cxn ang="0">
                    <a:pos x="10" y="139"/>
                  </a:cxn>
                  <a:cxn ang="0">
                    <a:pos x="14" y="153"/>
                  </a:cxn>
                  <a:cxn ang="0">
                    <a:pos x="18" y="165"/>
                  </a:cxn>
                  <a:cxn ang="0">
                    <a:pos x="24" y="179"/>
                  </a:cxn>
                  <a:cxn ang="0">
                    <a:pos x="28" y="191"/>
                  </a:cxn>
                  <a:cxn ang="0">
                    <a:pos x="32" y="203"/>
                  </a:cxn>
                  <a:cxn ang="0">
                    <a:pos x="40" y="210"/>
                  </a:cxn>
                  <a:cxn ang="0">
                    <a:pos x="52" y="215"/>
                  </a:cxn>
                  <a:cxn ang="0">
                    <a:pos x="64" y="215"/>
                  </a:cxn>
                  <a:cxn ang="0">
                    <a:pos x="73" y="215"/>
                  </a:cxn>
                  <a:cxn ang="0">
                    <a:pos x="80" y="215"/>
                  </a:cxn>
                  <a:cxn ang="0">
                    <a:pos x="90" y="214"/>
                  </a:cxn>
                  <a:cxn ang="0">
                    <a:pos x="98" y="212"/>
                  </a:cxn>
                  <a:cxn ang="0">
                    <a:pos x="107" y="211"/>
                  </a:cxn>
                  <a:cxn ang="0">
                    <a:pos x="118" y="209"/>
                  </a:cxn>
                  <a:cxn ang="0">
                    <a:pos x="126" y="207"/>
                  </a:cxn>
                  <a:cxn ang="0">
                    <a:pos x="135" y="205"/>
                  </a:cxn>
                  <a:cxn ang="0">
                    <a:pos x="144" y="203"/>
                  </a:cxn>
                  <a:cxn ang="0">
                    <a:pos x="157" y="199"/>
                  </a:cxn>
                  <a:cxn ang="0">
                    <a:pos x="172" y="197"/>
                  </a:cxn>
                  <a:cxn ang="0">
                    <a:pos x="186" y="201"/>
                  </a:cxn>
                  <a:cxn ang="0">
                    <a:pos x="196" y="205"/>
                  </a:cxn>
                  <a:cxn ang="0">
                    <a:pos x="206" y="207"/>
                  </a:cxn>
                  <a:cxn ang="0">
                    <a:pos x="215" y="208"/>
                  </a:cxn>
                  <a:cxn ang="0">
                    <a:pos x="221" y="205"/>
                  </a:cxn>
                  <a:cxn ang="0">
                    <a:pos x="228" y="197"/>
                  </a:cxn>
                  <a:cxn ang="0">
                    <a:pos x="231" y="186"/>
                  </a:cxn>
                  <a:cxn ang="0">
                    <a:pos x="233" y="178"/>
                  </a:cxn>
                  <a:cxn ang="0">
                    <a:pos x="235" y="168"/>
                  </a:cxn>
                  <a:cxn ang="0">
                    <a:pos x="236" y="154"/>
                  </a:cxn>
                  <a:cxn ang="0">
                    <a:pos x="235" y="142"/>
                  </a:cxn>
                  <a:cxn ang="0">
                    <a:pos x="234" y="130"/>
                  </a:cxn>
                  <a:cxn ang="0">
                    <a:pos x="232" y="119"/>
                  </a:cxn>
                  <a:cxn ang="0">
                    <a:pos x="230" y="109"/>
                  </a:cxn>
                  <a:cxn ang="0">
                    <a:pos x="227" y="98"/>
                  </a:cxn>
                  <a:cxn ang="0">
                    <a:pos x="192" y="111"/>
                  </a:cxn>
                  <a:cxn ang="0">
                    <a:pos x="0" y="0"/>
                  </a:cxn>
                </a:cxnLst>
                <a:rect l="0" t="0" r="r" b="b"/>
                <a:pathLst>
                  <a:path w="236" h="216">
                    <a:moveTo>
                      <a:pt x="0" y="0"/>
                    </a:moveTo>
                    <a:lnTo>
                      <a:pt x="0" y="2"/>
                    </a:lnTo>
                    <a:lnTo>
                      <a:pt x="1" y="6"/>
                    </a:lnTo>
                    <a:lnTo>
                      <a:pt x="2" y="9"/>
                    </a:lnTo>
                    <a:lnTo>
                      <a:pt x="3" y="14"/>
                    </a:lnTo>
                    <a:lnTo>
                      <a:pt x="4" y="18"/>
                    </a:lnTo>
                    <a:lnTo>
                      <a:pt x="5" y="24"/>
                    </a:lnTo>
                    <a:lnTo>
                      <a:pt x="5" y="29"/>
                    </a:lnTo>
                    <a:lnTo>
                      <a:pt x="6" y="36"/>
                    </a:lnTo>
                    <a:lnTo>
                      <a:pt x="7" y="42"/>
                    </a:lnTo>
                    <a:lnTo>
                      <a:pt x="7" y="51"/>
                    </a:lnTo>
                    <a:lnTo>
                      <a:pt x="7" y="58"/>
                    </a:lnTo>
                    <a:lnTo>
                      <a:pt x="7" y="66"/>
                    </a:lnTo>
                    <a:lnTo>
                      <a:pt x="7" y="70"/>
                    </a:lnTo>
                    <a:lnTo>
                      <a:pt x="7" y="75"/>
                    </a:lnTo>
                    <a:lnTo>
                      <a:pt x="7" y="79"/>
                    </a:lnTo>
                    <a:lnTo>
                      <a:pt x="7" y="84"/>
                    </a:lnTo>
                    <a:lnTo>
                      <a:pt x="6" y="87"/>
                    </a:lnTo>
                    <a:lnTo>
                      <a:pt x="5" y="91"/>
                    </a:lnTo>
                    <a:lnTo>
                      <a:pt x="5" y="95"/>
                    </a:lnTo>
                    <a:lnTo>
                      <a:pt x="5" y="99"/>
                    </a:lnTo>
                    <a:lnTo>
                      <a:pt x="5" y="103"/>
                    </a:lnTo>
                    <a:lnTo>
                      <a:pt x="5" y="108"/>
                    </a:lnTo>
                    <a:lnTo>
                      <a:pt x="5" y="111"/>
                    </a:lnTo>
                    <a:lnTo>
                      <a:pt x="6" y="116"/>
                    </a:lnTo>
                    <a:lnTo>
                      <a:pt x="7" y="123"/>
                    </a:lnTo>
                    <a:lnTo>
                      <a:pt x="8" y="130"/>
                    </a:lnTo>
                    <a:lnTo>
                      <a:pt x="10" y="139"/>
                    </a:lnTo>
                    <a:lnTo>
                      <a:pt x="12" y="146"/>
                    </a:lnTo>
                    <a:lnTo>
                      <a:pt x="14" y="153"/>
                    </a:lnTo>
                    <a:lnTo>
                      <a:pt x="16" y="159"/>
                    </a:lnTo>
                    <a:lnTo>
                      <a:pt x="18" y="165"/>
                    </a:lnTo>
                    <a:lnTo>
                      <a:pt x="21" y="173"/>
                    </a:lnTo>
                    <a:lnTo>
                      <a:pt x="24" y="179"/>
                    </a:lnTo>
                    <a:lnTo>
                      <a:pt x="26" y="185"/>
                    </a:lnTo>
                    <a:lnTo>
                      <a:pt x="28" y="191"/>
                    </a:lnTo>
                    <a:lnTo>
                      <a:pt x="31" y="197"/>
                    </a:lnTo>
                    <a:lnTo>
                      <a:pt x="32" y="203"/>
                    </a:lnTo>
                    <a:lnTo>
                      <a:pt x="36" y="207"/>
                    </a:lnTo>
                    <a:lnTo>
                      <a:pt x="40" y="210"/>
                    </a:lnTo>
                    <a:lnTo>
                      <a:pt x="46" y="213"/>
                    </a:lnTo>
                    <a:lnTo>
                      <a:pt x="52" y="215"/>
                    </a:lnTo>
                    <a:lnTo>
                      <a:pt x="61" y="215"/>
                    </a:lnTo>
                    <a:lnTo>
                      <a:pt x="64" y="215"/>
                    </a:lnTo>
                    <a:lnTo>
                      <a:pt x="68" y="215"/>
                    </a:lnTo>
                    <a:lnTo>
                      <a:pt x="73" y="215"/>
                    </a:lnTo>
                    <a:lnTo>
                      <a:pt x="77" y="216"/>
                    </a:lnTo>
                    <a:lnTo>
                      <a:pt x="80" y="215"/>
                    </a:lnTo>
                    <a:lnTo>
                      <a:pt x="86" y="215"/>
                    </a:lnTo>
                    <a:lnTo>
                      <a:pt x="90" y="214"/>
                    </a:lnTo>
                    <a:lnTo>
                      <a:pt x="94" y="214"/>
                    </a:lnTo>
                    <a:lnTo>
                      <a:pt x="98" y="212"/>
                    </a:lnTo>
                    <a:lnTo>
                      <a:pt x="103" y="212"/>
                    </a:lnTo>
                    <a:lnTo>
                      <a:pt x="107" y="211"/>
                    </a:lnTo>
                    <a:lnTo>
                      <a:pt x="112" y="210"/>
                    </a:lnTo>
                    <a:lnTo>
                      <a:pt x="118" y="209"/>
                    </a:lnTo>
                    <a:lnTo>
                      <a:pt x="122" y="208"/>
                    </a:lnTo>
                    <a:lnTo>
                      <a:pt x="126" y="207"/>
                    </a:lnTo>
                    <a:lnTo>
                      <a:pt x="131" y="206"/>
                    </a:lnTo>
                    <a:lnTo>
                      <a:pt x="135" y="205"/>
                    </a:lnTo>
                    <a:lnTo>
                      <a:pt x="140" y="204"/>
                    </a:lnTo>
                    <a:lnTo>
                      <a:pt x="144" y="203"/>
                    </a:lnTo>
                    <a:lnTo>
                      <a:pt x="150" y="202"/>
                    </a:lnTo>
                    <a:lnTo>
                      <a:pt x="157" y="199"/>
                    </a:lnTo>
                    <a:lnTo>
                      <a:pt x="165" y="197"/>
                    </a:lnTo>
                    <a:lnTo>
                      <a:pt x="172" y="197"/>
                    </a:lnTo>
                    <a:lnTo>
                      <a:pt x="180" y="200"/>
                    </a:lnTo>
                    <a:lnTo>
                      <a:pt x="186" y="201"/>
                    </a:lnTo>
                    <a:lnTo>
                      <a:pt x="191" y="203"/>
                    </a:lnTo>
                    <a:lnTo>
                      <a:pt x="196" y="205"/>
                    </a:lnTo>
                    <a:lnTo>
                      <a:pt x="202" y="207"/>
                    </a:lnTo>
                    <a:lnTo>
                      <a:pt x="206" y="207"/>
                    </a:lnTo>
                    <a:lnTo>
                      <a:pt x="212" y="208"/>
                    </a:lnTo>
                    <a:lnTo>
                      <a:pt x="215" y="208"/>
                    </a:lnTo>
                    <a:lnTo>
                      <a:pt x="219" y="208"/>
                    </a:lnTo>
                    <a:lnTo>
                      <a:pt x="221" y="205"/>
                    </a:lnTo>
                    <a:lnTo>
                      <a:pt x="225" y="203"/>
                    </a:lnTo>
                    <a:lnTo>
                      <a:pt x="228" y="197"/>
                    </a:lnTo>
                    <a:lnTo>
                      <a:pt x="230" y="190"/>
                    </a:lnTo>
                    <a:lnTo>
                      <a:pt x="231" y="186"/>
                    </a:lnTo>
                    <a:lnTo>
                      <a:pt x="232" y="182"/>
                    </a:lnTo>
                    <a:lnTo>
                      <a:pt x="233" y="178"/>
                    </a:lnTo>
                    <a:lnTo>
                      <a:pt x="234" y="175"/>
                    </a:lnTo>
                    <a:lnTo>
                      <a:pt x="235" y="168"/>
                    </a:lnTo>
                    <a:lnTo>
                      <a:pt x="236" y="160"/>
                    </a:lnTo>
                    <a:lnTo>
                      <a:pt x="236" y="154"/>
                    </a:lnTo>
                    <a:lnTo>
                      <a:pt x="236" y="148"/>
                    </a:lnTo>
                    <a:lnTo>
                      <a:pt x="235" y="142"/>
                    </a:lnTo>
                    <a:lnTo>
                      <a:pt x="235" y="137"/>
                    </a:lnTo>
                    <a:lnTo>
                      <a:pt x="234" y="130"/>
                    </a:lnTo>
                    <a:lnTo>
                      <a:pt x="233" y="125"/>
                    </a:lnTo>
                    <a:lnTo>
                      <a:pt x="232" y="119"/>
                    </a:lnTo>
                    <a:lnTo>
                      <a:pt x="231" y="115"/>
                    </a:lnTo>
                    <a:lnTo>
                      <a:pt x="230" y="109"/>
                    </a:lnTo>
                    <a:lnTo>
                      <a:pt x="228" y="103"/>
                    </a:lnTo>
                    <a:lnTo>
                      <a:pt x="227" y="98"/>
                    </a:lnTo>
                    <a:lnTo>
                      <a:pt x="226" y="94"/>
                    </a:lnTo>
                    <a:lnTo>
                      <a:pt x="192" y="111"/>
                    </a:lnTo>
                    <a:lnTo>
                      <a:pt x="0" y="0"/>
                    </a:lnTo>
                    <a:lnTo>
                      <a:pt x="0" y="0"/>
                    </a:lnTo>
                    <a:close/>
                  </a:path>
                </a:pathLst>
              </a:custGeom>
              <a:solidFill>
                <a:srgbClr val="E8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96" name="Freeform 95"/>
              <p:cNvSpPr>
                <a:spLocks/>
              </p:cNvSpPr>
              <p:nvPr/>
            </p:nvSpPr>
            <p:spPr bwMode="auto">
              <a:xfrm>
                <a:off x="7237427" y="5349875"/>
                <a:ext cx="204788" cy="157163"/>
              </a:xfrm>
              <a:custGeom>
                <a:avLst/>
                <a:gdLst/>
                <a:ahLst/>
                <a:cxnLst>
                  <a:cxn ang="0">
                    <a:pos x="3" y="171"/>
                  </a:cxn>
                  <a:cxn ang="0">
                    <a:pos x="0" y="166"/>
                  </a:cxn>
                  <a:cxn ang="0">
                    <a:pos x="0" y="159"/>
                  </a:cxn>
                  <a:cxn ang="0">
                    <a:pos x="1" y="153"/>
                  </a:cxn>
                  <a:cxn ang="0">
                    <a:pos x="6" y="145"/>
                  </a:cxn>
                  <a:cxn ang="0">
                    <a:pos x="13" y="138"/>
                  </a:cxn>
                  <a:cxn ang="0">
                    <a:pos x="18" y="131"/>
                  </a:cxn>
                  <a:cxn ang="0">
                    <a:pos x="26" y="126"/>
                  </a:cxn>
                  <a:cxn ang="0">
                    <a:pos x="32" y="119"/>
                  </a:cxn>
                  <a:cxn ang="0">
                    <a:pos x="40" y="112"/>
                  </a:cxn>
                  <a:cxn ang="0">
                    <a:pos x="48" y="103"/>
                  </a:cxn>
                  <a:cxn ang="0">
                    <a:pos x="56" y="94"/>
                  </a:cxn>
                  <a:cxn ang="0">
                    <a:pos x="62" y="85"/>
                  </a:cxn>
                  <a:cxn ang="0">
                    <a:pos x="65" y="76"/>
                  </a:cxn>
                  <a:cxn ang="0">
                    <a:pos x="68" y="64"/>
                  </a:cxn>
                  <a:cxn ang="0">
                    <a:pos x="70" y="52"/>
                  </a:cxn>
                  <a:cxn ang="0">
                    <a:pos x="71" y="40"/>
                  </a:cxn>
                  <a:cxn ang="0">
                    <a:pos x="72" y="32"/>
                  </a:cxn>
                  <a:cxn ang="0">
                    <a:pos x="76" y="23"/>
                  </a:cxn>
                  <a:cxn ang="0">
                    <a:pos x="85" y="11"/>
                  </a:cxn>
                  <a:cxn ang="0">
                    <a:pos x="95" y="4"/>
                  </a:cxn>
                  <a:cxn ang="0">
                    <a:pos x="106" y="0"/>
                  </a:cxn>
                  <a:cxn ang="0">
                    <a:pos x="117" y="0"/>
                  </a:cxn>
                  <a:cxn ang="0">
                    <a:pos x="126" y="4"/>
                  </a:cxn>
                  <a:cxn ang="0">
                    <a:pos x="134" y="14"/>
                  </a:cxn>
                  <a:cxn ang="0">
                    <a:pos x="138" y="27"/>
                  </a:cxn>
                  <a:cxn ang="0">
                    <a:pos x="147" y="37"/>
                  </a:cxn>
                  <a:cxn ang="0">
                    <a:pos x="158" y="47"/>
                  </a:cxn>
                  <a:cxn ang="0">
                    <a:pos x="171" y="52"/>
                  </a:cxn>
                  <a:cxn ang="0">
                    <a:pos x="186" y="56"/>
                  </a:cxn>
                  <a:cxn ang="0">
                    <a:pos x="200" y="58"/>
                  </a:cxn>
                  <a:cxn ang="0">
                    <a:pos x="213" y="60"/>
                  </a:cxn>
                  <a:cxn ang="0">
                    <a:pos x="222" y="60"/>
                  </a:cxn>
                  <a:cxn ang="0">
                    <a:pos x="232" y="59"/>
                  </a:cxn>
                  <a:cxn ang="0">
                    <a:pos x="243" y="63"/>
                  </a:cxn>
                  <a:cxn ang="0">
                    <a:pos x="251" y="68"/>
                  </a:cxn>
                  <a:cxn ang="0">
                    <a:pos x="255" y="72"/>
                  </a:cxn>
                  <a:cxn ang="0">
                    <a:pos x="104" y="200"/>
                  </a:cxn>
                  <a:cxn ang="0">
                    <a:pos x="5" y="172"/>
                  </a:cxn>
                </a:cxnLst>
                <a:rect l="0" t="0" r="r" b="b"/>
                <a:pathLst>
                  <a:path w="257" h="200">
                    <a:moveTo>
                      <a:pt x="5" y="172"/>
                    </a:moveTo>
                    <a:lnTo>
                      <a:pt x="3" y="171"/>
                    </a:lnTo>
                    <a:lnTo>
                      <a:pt x="2" y="170"/>
                    </a:lnTo>
                    <a:lnTo>
                      <a:pt x="0" y="166"/>
                    </a:lnTo>
                    <a:lnTo>
                      <a:pt x="0" y="163"/>
                    </a:lnTo>
                    <a:lnTo>
                      <a:pt x="0" y="159"/>
                    </a:lnTo>
                    <a:lnTo>
                      <a:pt x="1" y="156"/>
                    </a:lnTo>
                    <a:lnTo>
                      <a:pt x="1" y="153"/>
                    </a:lnTo>
                    <a:lnTo>
                      <a:pt x="4" y="150"/>
                    </a:lnTo>
                    <a:lnTo>
                      <a:pt x="6" y="145"/>
                    </a:lnTo>
                    <a:lnTo>
                      <a:pt x="11" y="141"/>
                    </a:lnTo>
                    <a:lnTo>
                      <a:pt x="13" y="138"/>
                    </a:lnTo>
                    <a:lnTo>
                      <a:pt x="15" y="134"/>
                    </a:lnTo>
                    <a:lnTo>
                      <a:pt x="18" y="131"/>
                    </a:lnTo>
                    <a:lnTo>
                      <a:pt x="23" y="129"/>
                    </a:lnTo>
                    <a:lnTo>
                      <a:pt x="26" y="126"/>
                    </a:lnTo>
                    <a:lnTo>
                      <a:pt x="29" y="123"/>
                    </a:lnTo>
                    <a:lnTo>
                      <a:pt x="32" y="119"/>
                    </a:lnTo>
                    <a:lnTo>
                      <a:pt x="35" y="117"/>
                    </a:lnTo>
                    <a:lnTo>
                      <a:pt x="40" y="112"/>
                    </a:lnTo>
                    <a:lnTo>
                      <a:pt x="45" y="108"/>
                    </a:lnTo>
                    <a:lnTo>
                      <a:pt x="48" y="103"/>
                    </a:lnTo>
                    <a:lnTo>
                      <a:pt x="53" y="99"/>
                    </a:lnTo>
                    <a:lnTo>
                      <a:pt x="56" y="94"/>
                    </a:lnTo>
                    <a:lnTo>
                      <a:pt x="60" y="90"/>
                    </a:lnTo>
                    <a:lnTo>
                      <a:pt x="62" y="85"/>
                    </a:lnTo>
                    <a:lnTo>
                      <a:pt x="64" y="81"/>
                    </a:lnTo>
                    <a:lnTo>
                      <a:pt x="65" y="76"/>
                    </a:lnTo>
                    <a:lnTo>
                      <a:pt x="67" y="70"/>
                    </a:lnTo>
                    <a:lnTo>
                      <a:pt x="68" y="64"/>
                    </a:lnTo>
                    <a:lnTo>
                      <a:pt x="69" y="59"/>
                    </a:lnTo>
                    <a:lnTo>
                      <a:pt x="70" y="52"/>
                    </a:lnTo>
                    <a:lnTo>
                      <a:pt x="71" y="45"/>
                    </a:lnTo>
                    <a:lnTo>
                      <a:pt x="71" y="40"/>
                    </a:lnTo>
                    <a:lnTo>
                      <a:pt x="71" y="36"/>
                    </a:lnTo>
                    <a:lnTo>
                      <a:pt x="72" y="32"/>
                    </a:lnTo>
                    <a:lnTo>
                      <a:pt x="73" y="30"/>
                    </a:lnTo>
                    <a:lnTo>
                      <a:pt x="76" y="23"/>
                    </a:lnTo>
                    <a:lnTo>
                      <a:pt x="80" y="18"/>
                    </a:lnTo>
                    <a:lnTo>
                      <a:pt x="85" y="11"/>
                    </a:lnTo>
                    <a:lnTo>
                      <a:pt x="90" y="7"/>
                    </a:lnTo>
                    <a:lnTo>
                      <a:pt x="95" y="4"/>
                    </a:lnTo>
                    <a:lnTo>
                      <a:pt x="101" y="2"/>
                    </a:lnTo>
                    <a:lnTo>
                      <a:pt x="106" y="0"/>
                    </a:lnTo>
                    <a:lnTo>
                      <a:pt x="111" y="0"/>
                    </a:lnTo>
                    <a:lnTo>
                      <a:pt x="117" y="0"/>
                    </a:lnTo>
                    <a:lnTo>
                      <a:pt x="123" y="2"/>
                    </a:lnTo>
                    <a:lnTo>
                      <a:pt x="126" y="4"/>
                    </a:lnTo>
                    <a:lnTo>
                      <a:pt x="131" y="8"/>
                    </a:lnTo>
                    <a:lnTo>
                      <a:pt x="134" y="14"/>
                    </a:lnTo>
                    <a:lnTo>
                      <a:pt x="137" y="21"/>
                    </a:lnTo>
                    <a:lnTo>
                      <a:pt x="138" y="27"/>
                    </a:lnTo>
                    <a:lnTo>
                      <a:pt x="142" y="33"/>
                    </a:lnTo>
                    <a:lnTo>
                      <a:pt x="147" y="37"/>
                    </a:lnTo>
                    <a:lnTo>
                      <a:pt x="153" y="42"/>
                    </a:lnTo>
                    <a:lnTo>
                      <a:pt x="158" y="47"/>
                    </a:lnTo>
                    <a:lnTo>
                      <a:pt x="164" y="50"/>
                    </a:lnTo>
                    <a:lnTo>
                      <a:pt x="171" y="52"/>
                    </a:lnTo>
                    <a:lnTo>
                      <a:pt x="179" y="55"/>
                    </a:lnTo>
                    <a:lnTo>
                      <a:pt x="186" y="56"/>
                    </a:lnTo>
                    <a:lnTo>
                      <a:pt x="193" y="57"/>
                    </a:lnTo>
                    <a:lnTo>
                      <a:pt x="200" y="58"/>
                    </a:lnTo>
                    <a:lnTo>
                      <a:pt x="208" y="60"/>
                    </a:lnTo>
                    <a:lnTo>
                      <a:pt x="213" y="60"/>
                    </a:lnTo>
                    <a:lnTo>
                      <a:pt x="218" y="60"/>
                    </a:lnTo>
                    <a:lnTo>
                      <a:pt x="222" y="60"/>
                    </a:lnTo>
                    <a:lnTo>
                      <a:pt x="227" y="60"/>
                    </a:lnTo>
                    <a:lnTo>
                      <a:pt x="232" y="59"/>
                    </a:lnTo>
                    <a:lnTo>
                      <a:pt x="237" y="61"/>
                    </a:lnTo>
                    <a:lnTo>
                      <a:pt x="243" y="63"/>
                    </a:lnTo>
                    <a:lnTo>
                      <a:pt x="248" y="66"/>
                    </a:lnTo>
                    <a:lnTo>
                      <a:pt x="251" y="68"/>
                    </a:lnTo>
                    <a:lnTo>
                      <a:pt x="254" y="71"/>
                    </a:lnTo>
                    <a:lnTo>
                      <a:pt x="255" y="72"/>
                    </a:lnTo>
                    <a:lnTo>
                      <a:pt x="257" y="74"/>
                    </a:lnTo>
                    <a:lnTo>
                      <a:pt x="104" y="200"/>
                    </a:lnTo>
                    <a:lnTo>
                      <a:pt x="5" y="172"/>
                    </a:lnTo>
                    <a:lnTo>
                      <a:pt x="5" y="172"/>
                    </a:lnTo>
                    <a:close/>
                  </a:path>
                </a:pathLst>
              </a:custGeom>
              <a:solidFill>
                <a:srgbClr val="E8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97" name="Freeform 96"/>
              <p:cNvSpPr>
                <a:spLocks/>
              </p:cNvSpPr>
              <p:nvPr/>
            </p:nvSpPr>
            <p:spPr bwMode="auto">
              <a:xfrm>
                <a:off x="7483490" y="5497513"/>
                <a:ext cx="368300" cy="371475"/>
              </a:xfrm>
              <a:custGeom>
                <a:avLst/>
                <a:gdLst/>
                <a:ahLst/>
                <a:cxnLst>
                  <a:cxn ang="0">
                    <a:pos x="0" y="209"/>
                  </a:cxn>
                  <a:cxn ang="0">
                    <a:pos x="143" y="88"/>
                  </a:cxn>
                  <a:cxn ang="0">
                    <a:pos x="228" y="0"/>
                  </a:cxn>
                  <a:cxn ang="0">
                    <a:pos x="303" y="92"/>
                  </a:cxn>
                  <a:cxn ang="0">
                    <a:pos x="435" y="298"/>
                  </a:cxn>
                  <a:cxn ang="0">
                    <a:pos x="464" y="337"/>
                  </a:cxn>
                  <a:cxn ang="0">
                    <a:pos x="236" y="454"/>
                  </a:cxn>
                  <a:cxn ang="0">
                    <a:pos x="194" y="468"/>
                  </a:cxn>
                  <a:cxn ang="0">
                    <a:pos x="55" y="281"/>
                  </a:cxn>
                  <a:cxn ang="0">
                    <a:pos x="0" y="209"/>
                  </a:cxn>
                  <a:cxn ang="0">
                    <a:pos x="0" y="209"/>
                  </a:cxn>
                </a:cxnLst>
                <a:rect l="0" t="0" r="r" b="b"/>
                <a:pathLst>
                  <a:path w="464" h="468">
                    <a:moveTo>
                      <a:pt x="0" y="209"/>
                    </a:moveTo>
                    <a:lnTo>
                      <a:pt x="143" y="88"/>
                    </a:lnTo>
                    <a:lnTo>
                      <a:pt x="228" y="0"/>
                    </a:lnTo>
                    <a:lnTo>
                      <a:pt x="303" y="92"/>
                    </a:lnTo>
                    <a:lnTo>
                      <a:pt x="435" y="298"/>
                    </a:lnTo>
                    <a:lnTo>
                      <a:pt x="464" y="337"/>
                    </a:lnTo>
                    <a:lnTo>
                      <a:pt x="236" y="454"/>
                    </a:lnTo>
                    <a:lnTo>
                      <a:pt x="194" y="468"/>
                    </a:lnTo>
                    <a:lnTo>
                      <a:pt x="55" y="281"/>
                    </a:lnTo>
                    <a:lnTo>
                      <a:pt x="0" y="209"/>
                    </a:lnTo>
                    <a:lnTo>
                      <a:pt x="0" y="209"/>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98" name="Freeform 97"/>
              <p:cNvSpPr>
                <a:spLocks/>
              </p:cNvSpPr>
              <p:nvPr/>
            </p:nvSpPr>
            <p:spPr bwMode="auto">
              <a:xfrm>
                <a:off x="7556515" y="6119813"/>
                <a:ext cx="482600" cy="301625"/>
              </a:xfrm>
              <a:custGeom>
                <a:avLst/>
                <a:gdLst/>
                <a:ahLst/>
                <a:cxnLst>
                  <a:cxn ang="0">
                    <a:pos x="396" y="0"/>
                  </a:cxn>
                  <a:cxn ang="0">
                    <a:pos x="478" y="31"/>
                  </a:cxn>
                  <a:cxn ang="0">
                    <a:pos x="608" y="118"/>
                  </a:cxn>
                  <a:cxn ang="0">
                    <a:pos x="548" y="236"/>
                  </a:cxn>
                  <a:cxn ang="0">
                    <a:pos x="446" y="380"/>
                  </a:cxn>
                  <a:cxn ang="0">
                    <a:pos x="175" y="234"/>
                  </a:cxn>
                  <a:cxn ang="0">
                    <a:pos x="0" y="124"/>
                  </a:cxn>
                  <a:cxn ang="0">
                    <a:pos x="66" y="31"/>
                  </a:cxn>
                  <a:cxn ang="0">
                    <a:pos x="76" y="91"/>
                  </a:cxn>
                  <a:cxn ang="0">
                    <a:pos x="175" y="88"/>
                  </a:cxn>
                  <a:cxn ang="0">
                    <a:pos x="389" y="62"/>
                  </a:cxn>
                  <a:cxn ang="0">
                    <a:pos x="396" y="0"/>
                  </a:cxn>
                  <a:cxn ang="0">
                    <a:pos x="396" y="0"/>
                  </a:cxn>
                </a:cxnLst>
                <a:rect l="0" t="0" r="r" b="b"/>
                <a:pathLst>
                  <a:path w="608" h="380">
                    <a:moveTo>
                      <a:pt x="396" y="0"/>
                    </a:moveTo>
                    <a:lnTo>
                      <a:pt x="478" y="31"/>
                    </a:lnTo>
                    <a:lnTo>
                      <a:pt x="608" y="118"/>
                    </a:lnTo>
                    <a:lnTo>
                      <a:pt x="548" y="236"/>
                    </a:lnTo>
                    <a:lnTo>
                      <a:pt x="446" y="380"/>
                    </a:lnTo>
                    <a:lnTo>
                      <a:pt x="175" y="234"/>
                    </a:lnTo>
                    <a:lnTo>
                      <a:pt x="0" y="124"/>
                    </a:lnTo>
                    <a:lnTo>
                      <a:pt x="66" y="31"/>
                    </a:lnTo>
                    <a:lnTo>
                      <a:pt x="76" y="91"/>
                    </a:lnTo>
                    <a:lnTo>
                      <a:pt x="175" y="88"/>
                    </a:lnTo>
                    <a:lnTo>
                      <a:pt x="389" y="62"/>
                    </a:lnTo>
                    <a:lnTo>
                      <a:pt x="396" y="0"/>
                    </a:lnTo>
                    <a:lnTo>
                      <a:pt x="396" y="0"/>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99" name="Freeform 98"/>
              <p:cNvSpPr>
                <a:spLocks/>
              </p:cNvSpPr>
              <p:nvPr/>
            </p:nvSpPr>
            <p:spPr bwMode="auto">
              <a:xfrm>
                <a:off x="7648590" y="6170613"/>
                <a:ext cx="333375" cy="179388"/>
              </a:xfrm>
              <a:custGeom>
                <a:avLst/>
                <a:gdLst/>
                <a:ahLst/>
                <a:cxnLst>
                  <a:cxn ang="0">
                    <a:pos x="4" y="33"/>
                  </a:cxn>
                  <a:cxn ang="0">
                    <a:pos x="1" y="44"/>
                  </a:cxn>
                  <a:cxn ang="0">
                    <a:pos x="0" y="56"/>
                  </a:cxn>
                  <a:cxn ang="0">
                    <a:pos x="3" y="72"/>
                  </a:cxn>
                  <a:cxn ang="0">
                    <a:pos x="11" y="77"/>
                  </a:cxn>
                  <a:cxn ang="0">
                    <a:pos x="26" y="74"/>
                  </a:cxn>
                  <a:cxn ang="0">
                    <a:pos x="48" y="72"/>
                  </a:cxn>
                  <a:cxn ang="0">
                    <a:pos x="64" y="73"/>
                  </a:cxn>
                  <a:cxn ang="0">
                    <a:pos x="77" y="78"/>
                  </a:cxn>
                  <a:cxn ang="0">
                    <a:pos x="86" y="84"/>
                  </a:cxn>
                  <a:cxn ang="0">
                    <a:pos x="95" y="95"/>
                  </a:cxn>
                  <a:cxn ang="0">
                    <a:pos x="104" y="110"/>
                  </a:cxn>
                  <a:cxn ang="0">
                    <a:pos x="113" y="124"/>
                  </a:cxn>
                  <a:cxn ang="0">
                    <a:pos x="123" y="138"/>
                  </a:cxn>
                  <a:cxn ang="0">
                    <a:pos x="137" y="148"/>
                  </a:cxn>
                  <a:cxn ang="0">
                    <a:pos x="151" y="159"/>
                  </a:cxn>
                  <a:cxn ang="0">
                    <a:pos x="167" y="168"/>
                  </a:cxn>
                  <a:cxn ang="0">
                    <a:pos x="181" y="174"/>
                  </a:cxn>
                  <a:cxn ang="0">
                    <a:pos x="198" y="180"/>
                  </a:cxn>
                  <a:cxn ang="0">
                    <a:pos x="212" y="184"/>
                  </a:cxn>
                  <a:cxn ang="0">
                    <a:pos x="227" y="190"/>
                  </a:cxn>
                  <a:cxn ang="0">
                    <a:pos x="239" y="193"/>
                  </a:cxn>
                  <a:cxn ang="0">
                    <a:pos x="255" y="198"/>
                  </a:cxn>
                  <a:cxn ang="0">
                    <a:pos x="267" y="206"/>
                  </a:cxn>
                  <a:cxn ang="0">
                    <a:pos x="280" y="219"/>
                  </a:cxn>
                  <a:cxn ang="0">
                    <a:pos x="292" y="225"/>
                  </a:cxn>
                  <a:cxn ang="0">
                    <a:pos x="304" y="228"/>
                  </a:cxn>
                  <a:cxn ang="0">
                    <a:pos x="325" y="225"/>
                  </a:cxn>
                  <a:cxn ang="0">
                    <a:pos x="341" y="217"/>
                  </a:cxn>
                  <a:cxn ang="0">
                    <a:pos x="353" y="204"/>
                  </a:cxn>
                  <a:cxn ang="0">
                    <a:pos x="363" y="187"/>
                  </a:cxn>
                  <a:cxn ang="0">
                    <a:pos x="369" y="166"/>
                  </a:cxn>
                  <a:cxn ang="0">
                    <a:pos x="375" y="145"/>
                  </a:cxn>
                  <a:cxn ang="0">
                    <a:pos x="386" y="131"/>
                  </a:cxn>
                  <a:cxn ang="0">
                    <a:pos x="399" y="121"/>
                  </a:cxn>
                  <a:cxn ang="0">
                    <a:pos x="411" y="111"/>
                  </a:cxn>
                  <a:cxn ang="0">
                    <a:pos x="419" y="100"/>
                  </a:cxn>
                  <a:cxn ang="0">
                    <a:pos x="420" y="82"/>
                  </a:cxn>
                  <a:cxn ang="0">
                    <a:pos x="414" y="64"/>
                  </a:cxn>
                  <a:cxn ang="0">
                    <a:pos x="400" y="51"/>
                  </a:cxn>
                  <a:cxn ang="0">
                    <a:pos x="385" y="42"/>
                  </a:cxn>
                  <a:cxn ang="0">
                    <a:pos x="366" y="36"/>
                  </a:cxn>
                  <a:cxn ang="0">
                    <a:pos x="348" y="36"/>
                  </a:cxn>
                  <a:cxn ang="0">
                    <a:pos x="328" y="32"/>
                  </a:cxn>
                  <a:cxn ang="0">
                    <a:pos x="311" y="24"/>
                  </a:cxn>
                  <a:cxn ang="0">
                    <a:pos x="297" y="15"/>
                  </a:cxn>
                  <a:cxn ang="0">
                    <a:pos x="287" y="6"/>
                  </a:cxn>
                  <a:cxn ang="0">
                    <a:pos x="119" y="24"/>
                  </a:cxn>
                </a:cxnLst>
                <a:rect l="0" t="0" r="r" b="b"/>
                <a:pathLst>
                  <a:path w="421" h="228">
                    <a:moveTo>
                      <a:pt x="6" y="27"/>
                    </a:moveTo>
                    <a:lnTo>
                      <a:pt x="6" y="28"/>
                    </a:lnTo>
                    <a:lnTo>
                      <a:pt x="4" y="33"/>
                    </a:lnTo>
                    <a:lnTo>
                      <a:pt x="4" y="36"/>
                    </a:lnTo>
                    <a:lnTo>
                      <a:pt x="3" y="40"/>
                    </a:lnTo>
                    <a:lnTo>
                      <a:pt x="1" y="44"/>
                    </a:lnTo>
                    <a:lnTo>
                      <a:pt x="1" y="49"/>
                    </a:lnTo>
                    <a:lnTo>
                      <a:pt x="0" y="52"/>
                    </a:lnTo>
                    <a:lnTo>
                      <a:pt x="0" y="56"/>
                    </a:lnTo>
                    <a:lnTo>
                      <a:pt x="0" y="61"/>
                    </a:lnTo>
                    <a:lnTo>
                      <a:pt x="0" y="66"/>
                    </a:lnTo>
                    <a:lnTo>
                      <a:pt x="3" y="72"/>
                    </a:lnTo>
                    <a:lnTo>
                      <a:pt x="6" y="77"/>
                    </a:lnTo>
                    <a:lnTo>
                      <a:pt x="8" y="77"/>
                    </a:lnTo>
                    <a:lnTo>
                      <a:pt x="11" y="77"/>
                    </a:lnTo>
                    <a:lnTo>
                      <a:pt x="16" y="77"/>
                    </a:lnTo>
                    <a:lnTo>
                      <a:pt x="21" y="76"/>
                    </a:lnTo>
                    <a:lnTo>
                      <a:pt x="26" y="74"/>
                    </a:lnTo>
                    <a:lnTo>
                      <a:pt x="33" y="73"/>
                    </a:lnTo>
                    <a:lnTo>
                      <a:pt x="41" y="72"/>
                    </a:lnTo>
                    <a:lnTo>
                      <a:pt x="48" y="72"/>
                    </a:lnTo>
                    <a:lnTo>
                      <a:pt x="55" y="72"/>
                    </a:lnTo>
                    <a:lnTo>
                      <a:pt x="62" y="73"/>
                    </a:lnTo>
                    <a:lnTo>
                      <a:pt x="64" y="73"/>
                    </a:lnTo>
                    <a:lnTo>
                      <a:pt x="70" y="74"/>
                    </a:lnTo>
                    <a:lnTo>
                      <a:pt x="72" y="76"/>
                    </a:lnTo>
                    <a:lnTo>
                      <a:pt x="77" y="78"/>
                    </a:lnTo>
                    <a:lnTo>
                      <a:pt x="80" y="79"/>
                    </a:lnTo>
                    <a:lnTo>
                      <a:pt x="83" y="81"/>
                    </a:lnTo>
                    <a:lnTo>
                      <a:pt x="86" y="84"/>
                    </a:lnTo>
                    <a:lnTo>
                      <a:pt x="89" y="87"/>
                    </a:lnTo>
                    <a:lnTo>
                      <a:pt x="92" y="91"/>
                    </a:lnTo>
                    <a:lnTo>
                      <a:pt x="95" y="95"/>
                    </a:lnTo>
                    <a:lnTo>
                      <a:pt x="99" y="100"/>
                    </a:lnTo>
                    <a:lnTo>
                      <a:pt x="102" y="106"/>
                    </a:lnTo>
                    <a:lnTo>
                      <a:pt x="104" y="110"/>
                    </a:lnTo>
                    <a:lnTo>
                      <a:pt x="107" y="115"/>
                    </a:lnTo>
                    <a:lnTo>
                      <a:pt x="109" y="119"/>
                    </a:lnTo>
                    <a:lnTo>
                      <a:pt x="113" y="124"/>
                    </a:lnTo>
                    <a:lnTo>
                      <a:pt x="116" y="129"/>
                    </a:lnTo>
                    <a:lnTo>
                      <a:pt x="119" y="134"/>
                    </a:lnTo>
                    <a:lnTo>
                      <a:pt x="123" y="138"/>
                    </a:lnTo>
                    <a:lnTo>
                      <a:pt x="129" y="142"/>
                    </a:lnTo>
                    <a:lnTo>
                      <a:pt x="133" y="145"/>
                    </a:lnTo>
                    <a:lnTo>
                      <a:pt x="137" y="148"/>
                    </a:lnTo>
                    <a:lnTo>
                      <a:pt x="141" y="152"/>
                    </a:lnTo>
                    <a:lnTo>
                      <a:pt x="146" y="155"/>
                    </a:lnTo>
                    <a:lnTo>
                      <a:pt x="151" y="159"/>
                    </a:lnTo>
                    <a:lnTo>
                      <a:pt x="156" y="162"/>
                    </a:lnTo>
                    <a:lnTo>
                      <a:pt x="161" y="164"/>
                    </a:lnTo>
                    <a:lnTo>
                      <a:pt x="167" y="168"/>
                    </a:lnTo>
                    <a:lnTo>
                      <a:pt x="171" y="170"/>
                    </a:lnTo>
                    <a:lnTo>
                      <a:pt x="177" y="172"/>
                    </a:lnTo>
                    <a:lnTo>
                      <a:pt x="181" y="174"/>
                    </a:lnTo>
                    <a:lnTo>
                      <a:pt x="187" y="176"/>
                    </a:lnTo>
                    <a:lnTo>
                      <a:pt x="192" y="178"/>
                    </a:lnTo>
                    <a:lnTo>
                      <a:pt x="198" y="180"/>
                    </a:lnTo>
                    <a:lnTo>
                      <a:pt x="202" y="181"/>
                    </a:lnTo>
                    <a:lnTo>
                      <a:pt x="208" y="183"/>
                    </a:lnTo>
                    <a:lnTo>
                      <a:pt x="212" y="184"/>
                    </a:lnTo>
                    <a:lnTo>
                      <a:pt x="217" y="186"/>
                    </a:lnTo>
                    <a:lnTo>
                      <a:pt x="221" y="187"/>
                    </a:lnTo>
                    <a:lnTo>
                      <a:pt x="227" y="190"/>
                    </a:lnTo>
                    <a:lnTo>
                      <a:pt x="230" y="191"/>
                    </a:lnTo>
                    <a:lnTo>
                      <a:pt x="235" y="192"/>
                    </a:lnTo>
                    <a:lnTo>
                      <a:pt x="239" y="193"/>
                    </a:lnTo>
                    <a:lnTo>
                      <a:pt x="243" y="194"/>
                    </a:lnTo>
                    <a:lnTo>
                      <a:pt x="249" y="195"/>
                    </a:lnTo>
                    <a:lnTo>
                      <a:pt x="255" y="198"/>
                    </a:lnTo>
                    <a:lnTo>
                      <a:pt x="259" y="200"/>
                    </a:lnTo>
                    <a:lnTo>
                      <a:pt x="262" y="202"/>
                    </a:lnTo>
                    <a:lnTo>
                      <a:pt x="267" y="206"/>
                    </a:lnTo>
                    <a:lnTo>
                      <a:pt x="271" y="211"/>
                    </a:lnTo>
                    <a:lnTo>
                      <a:pt x="274" y="215"/>
                    </a:lnTo>
                    <a:lnTo>
                      <a:pt x="280" y="219"/>
                    </a:lnTo>
                    <a:lnTo>
                      <a:pt x="285" y="222"/>
                    </a:lnTo>
                    <a:lnTo>
                      <a:pt x="289" y="224"/>
                    </a:lnTo>
                    <a:lnTo>
                      <a:pt x="292" y="225"/>
                    </a:lnTo>
                    <a:lnTo>
                      <a:pt x="295" y="225"/>
                    </a:lnTo>
                    <a:lnTo>
                      <a:pt x="299" y="226"/>
                    </a:lnTo>
                    <a:lnTo>
                      <a:pt x="304" y="228"/>
                    </a:lnTo>
                    <a:lnTo>
                      <a:pt x="311" y="227"/>
                    </a:lnTo>
                    <a:lnTo>
                      <a:pt x="319" y="227"/>
                    </a:lnTo>
                    <a:lnTo>
                      <a:pt x="325" y="225"/>
                    </a:lnTo>
                    <a:lnTo>
                      <a:pt x="331" y="224"/>
                    </a:lnTo>
                    <a:lnTo>
                      <a:pt x="336" y="221"/>
                    </a:lnTo>
                    <a:lnTo>
                      <a:pt x="341" y="217"/>
                    </a:lnTo>
                    <a:lnTo>
                      <a:pt x="345" y="213"/>
                    </a:lnTo>
                    <a:lnTo>
                      <a:pt x="351" y="210"/>
                    </a:lnTo>
                    <a:lnTo>
                      <a:pt x="353" y="204"/>
                    </a:lnTo>
                    <a:lnTo>
                      <a:pt x="357" y="199"/>
                    </a:lnTo>
                    <a:lnTo>
                      <a:pt x="360" y="193"/>
                    </a:lnTo>
                    <a:lnTo>
                      <a:pt x="363" y="187"/>
                    </a:lnTo>
                    <a:lnTo>
                      <a:pt x="365" y="180"/>
                    </a:lnTo>
                    <a:lnTo>
                      <a:pt x="367" y="173"/>
                    </a:lnTo>
                    <a:lnTo>
                      <a:pt x="369" y="166"/>
                    </a:lnTo>
                    <a:lnTo>
                      <a:pt x="371" y="159"/>
                    </a:lnTo>
                    <a:lnTo>
                      <a:pt x="372" y="151"/>
                    </a:lnTo>
                    <a:lnTo>
                      <a:pt x="375" y="145"/>
                    </a:lnTo>
                    <a:lnTo>
                      <a:pt x="377" y="140"/>
                    </a:lnTo>
                    <a:lnTo>
                      <a:pt x="383" y="136"/>
                    </a:lnTo>
                    <a:lnTo>
                      <a:pt x="386" y="131"/>
                    </a:lnTo>
                    <a:lnTo>
                      <a:pt x="390" y="128"/>
                    </a:lnTo>
                    <a:lnTo>
                      <a:pt x="395" y="123"/>
                    </a:lnTo>
                    <a:lnTo>
                      <a:pt x="399" y="121"/>
                    </a:lnTo>
                    <a:lnTo>
                      <a:pt x="402" y="118"/>
                    </a:lnTo>
                    <a:lnTo>
                      <a:pt x="407" y="115"/>
                    </a:lnTo>
                    <a:lnTo>
                      <a:pt x="411" y="111"/>
                    </a:lnTo>
                    <a:lnTo>
                      <a:pt x="415" y="109"/>
                    </a:lnTo>
                    <a:lnTo>
                      <a:pt x="417" y="104"/>
                    </a:lnTo>
                    <a:lnTo>
                      <a:pt x="419" y="100"/>
                    </a:lnTo>
                    <a:lnTo>
                      <a:pt x="420" y="94"/>
                    </a:lnTo>
                    <a:lnTo>
                      <a:pt x="421" y="89"/>
                    </a:lnTo>
                    <a:lnTo>
                      <a:pt x="420" y="82"/>
                    </a:lnTo>
                    <a:lnTo>
                      <a:pt x="419" y="76"/>
                    </a:lnTo>
                    <a:lnTo>
                      <a:pt x="416" y="70"/>
                    </a:lnTo>
                    <a:lnTo>
                      <a:pt x="414" y="64"/>
                    </a:lnTo>
                    <a:lnTo>
                      <a:pt x="410" y="59"/>
                    </a:lnTo>
                    <a:lnTo>
                      <a:pt x="405" y="55"/>
                    </a:lnTo>
                    <a:lnTo>
                      <a:pt x="400" y="51"/>
                    </a:lnTo>
                    <a:lnTo>
                      <a:pt x="396" y="48"/>
                    </a:lnTo>
                    <a:lnTo>
                      <a:pt x="390" y="44"/>
                    </a:lnTo>
                    <a:lnTo>
                      <a:pt x="385" y="42"/>
                    </a:lnTo>
                    <a:lnTo>
                      <a:pt x="379" y="40"/>
                    </a:lnTo>
                    <a:lnTo>
                      <a:pt x="372" y="38"/>
                    </a:lnTo>
                    <a:lnTo>
                      <a:pt x="366" y="36"/>
                    </a:lnTo>
                    <a:lnTo>
                      <a:pt x="360" y="36"/>
                    </a:lnTo>
                    <a:lnTo>
                      <a:pt x="353" y="35"/>
                    </a:lnTo>
                    <a:lnTo>
                      <a:pt x="348" y="36"/>
                    </a:lnTo>
                    <a:lnTo>
                      <a:pt x="340" y="35"/>
                    </a:lnTo>
                    <a:lnTo>
                      <a:pt x="334" y="35"/>
                    </a:lnTo>
                    <a:lnTo>
                      <a:pt x="328" y="32"/>
                    </a:lnTo>
                    <a:lnTo>
                      <a:pt x="323" y="30"/>
                    </a:lnTo>
                    <a:lnTo>
                      <a:pt x="317" y="27"/>
                    </a:lnTo>
                    <a:lnTo>
                      <a:pt x="311" y="24"/>
                    </a:lnTo>
                    <a:lnTo>
                      <a:pt x="306" y="22"/>
                    </a:lnTo>
                    <a:lnTo>
                      <a:pt x="302" y="19"/>
                    </a:lnTo>
                    <a:lnTo>
                      <a:pt x="297" y="15"/>
                    </a:lnTo>
                    <a:lnTo>
                      <a:pt x="294" y="12"/>
                    </a:lnTo>
                    <a:lnTo>
                      <a:pt x="289" y="8"/>
                    </a:lnTo>
                    <a:lnTo>
                      <a:pt x="287" y="6"/>
                    </a:lnTo>
                    <a:lnTo>
                      <a:pt x="282" y="2"/>
                    </a:lnTo>
                    <a:lnTo>
                      <a:pt x="281" y="0"/>
                    </a:lnTo>
                    <a:lnTo>
                      <a:pt x="119" y="24"/>
                    </a:lnTo>
                    <a:lnTo>
                      <a:pt x="6" y="27"/>
                    </a:lnTo>
                    <a:lnTo>
                      <a:pt x="6" y="2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00" name="Freeform 99"/>
              <p:cNvSpPr>
                <a:spLocks/>
              </p:cNvSpPr>
              <p:nvPr/>
            </p:nvSpPr>
            <p:spPr bwMode="auto">
              <a:xfrm>
                <a:off x="7527940" y="5524500"/>
                <a:ext cx="266700" cy="287338"/>
              </a:xfrm>
              <a:custGeom>
                <a:avLst/>
                <a:gdLst/>
                <a:ahLst/>
                <a:cxnLst>
                  <a:cxn ang="0">
                    <a:pos x="7" y="128"/>
                  </a:cxn>
                  <a:cxn ang="0">
                    <a:pos x="20" y="126"/>
                  </a:cxn>
                  <a:cxn ang="0">
                    <a:pos x="35" y="128"/>
                  </a:cxn>
                  <a:cxn ang="0">
                    <a:pos x="49" y="139"/>
                  </a:cxn>
                  <a:cxn ang="0">
                    <a:pos x="54" y="153"/>
                  </a:cxn>
                  <a:cxn ang="0">
                    <a:pos x="57" y="168"/>
                  </a:cxn>
                  <a:cxn ang="0">
                    <a:pos x="57" y="183"/>
                  </a:cxn>
                  <a:cxn ang="0">
                    <a:pos x="58" y="197"/>
                  </a:cxn>
                  <a:cxn ang="0">
                    <a:pos x="60" y="211"/>
                  </a:cxn>
                  <a:cxn ang="0">
                    <a:pos x="63" y="226"/>
                  </a:cxn>
                  <a:cxn ang="0">
                    <a:pos x="70" y="247"/>
                  </a:cxn>
                  <a:cxn ang="0">
                    <a:pos x="84" y="263"/>
                  </a:cxn>
                  <a:cxn ang="0">
                    <a:pos x="100" y="269"/>
                  </a:cxn>
                  <a:cxn ang="0">
                    <a:pos x="114" y="272"/>
                  </a:cxn>
                  <a:cxn ang="0">
                    <a:pos x="127" y="277"/>
                  </a:cxn>
                  <a:cxn ang="0">
                    <a:pos x="137" y="283"/>
                  </a:cxn>
                  <a:cxn ang="0">
                    <a:pos x="146" y="293"/>
                  </a:cxn>
                  <a:cxn ang="0">
                    <a:pos x="154" y="302"/>
                  </a:cxn>
                  <a:cxn ang="0">
                    <a:pos x="161" y="314"/>
                  </a:cxn>
                  <a:cxn ang="0">
                    <a:pos x="171" y="334"/>
                  </a:cxn>
                  <a:cxn ang="0">
                    <a:pos x="182" y="352"/>
                  </a:cxn>
                  <a:cxn ang="0">
                    <a:pos x="197" y="362"/>
                  </a:cxn>
                  <a:cxn ang="0">
                    <a:pos x="210" y="362"/>
                  </a:cxn>
                  <a:cxn ang="0">
                    <a:pos x="223" y="354"/>
                  </a:cxn>
                  <a:cxn ang="0">
                    <a:pos x="234" y="341"/>
                  </a:cxn>
                  <a:cxn ang="0">
                    <a:pos x="243" y="330"/>
                  </a:cxn>
                  <a:cxn ang="0">
                    <a:pos x="253" y="322"/>
                  </a:cxn>
                  <a:cxn ang="0">
                    <a:pos x="263" y="316"/>
                  </a:cxn>
                  <a:cxn ang="0">
                    <a:pos x="279" y="314"/>
                  </a:cxn>
                  <a:cxn ang="0">
                    <a:pos x="294" y="312"/>
                  </a:cxn>
                  <a:cxn ang="0">
                    <a:pos x="310" y="309"/>
                  </a:cxn>
                  <a:cxn ang="0">
                    <a:pos x="321" y="302"/>
                  </a:cxn>
                  <a:cxn ang="0">
                    <a:pos x="327" y="293"/>
                  </a:cxn>
                  <a:cxn ang="0">
                    <a:pos x="334" y="277"/>
                  </a:cxn>
                  <a:cxn ang="0">
                    <a:pos x="333" y="261"/>
                  </a:cxn>
                  <a:cxn ang="0">
                    <a:pos x="324" y="248"/>
                  </a:cxn>
                  <a:cxn ang="0">
                    <a:pos x="312" y="240"/>
                  </a:cxn>
                  <a:cxn ang="0">
                    <a:pos x="299" y="233"/>
                  </a:cxn>
                  <a:cxn ang="0">
                    <a:pos x="287" y="222"/>
                  </a:cxn>
                  <a:cxn ang="0">
                    <a:pos x="274" y="212"/>
                  </a:cxn>
                  <a:cxn ang="0">
                    <a:pos x="264" y="200"/>
                  </a:cxn>
                  <a:cxn ang="0">
                    <a:pos x="255" y="187"/>
                  </a:cxn>
                  <a:cxn ang="0">
                    <a:pos x="247" y="174"/>
                  </a:cxn>
                  <a:cxn ang="0">
                    <a:pos x="239" y="160"/>
                  </a:cxn>
                  <a:cxn ang="0">
                    <a:pos x="232" y="147"/>
                  </a:cxn>
                  <a:cxn ang="0">
                    <a:pos x="228" y="135"/>
                  </a:cxn>
                  <a:cxn ang="0">
                    <a:pos x="225" y="124"/>
                  </a:cxn>
                  <a:cxn ang="0">
                    <a:pos x="222" y="107"/>
                  </a:cxn>
                  <a:cxn ang="0">
                    <a:pos x="214" y="91"/>
                  </a:cxn>
                  <a:cxn ang="0">
                    <a:pos x="201" y="76"/>
                  </a:cxn>
                  <a:cxn ang="0">
                    <a:pos x="186" y="62"/>
                  </a:cxn>
                  <a:cxn ang="0">
                    <a:pos x="170" y="49"/>
                  </a:cxn>
                  <a:cxn ang="0">
                    <a:pos x="160" y="38"/>
                  </a:cxn>
                  <a:cxn ang="0">
                    <a:pos x="150" y="27"/>
                  </a:cxn>
                  <a:cxn ang="0">
                    <a:pos x="141" y="13"/>
                  </a:cxn>
                  <a:cxn ang="0">
                    <a:pos x="137" y="0"/>
                  </a:cxn>
                  <a:cxn ang="0">
                    <a:pos x="0" y="132"/>
                  </a:cxn>
                </a:cxnLst>
                <a:rect l="0" t="0" r="r" b="b"/>
                <a:pathLst>
                  <a:path w="335" h="364">
                    <a:moveTo>
                      <a:pt x="0" y="132"/>
                    </a:moveTo>
                    <a:lnTo>
                      <a:pt x="1" y="131"/>
                    </a:lnTo>
                    <a:lnTo>
                      <a:pt x="7" y="128"/>
                    </a:lnTo>
                    <a:lnTo>
                      <a:pt x="10" y="127"/>
                    </a:lnTo>
                    <a:lnTo>
                      <a:pt x="15" y="126"/>
                    </a:lnTo>
                    <a:lnTo>
                      <a:pt x="20" y="126"/>
                    </a:lnTo>
                    <a:lnTo>
                      <a:pt x="25" y="126"/>
                    </a:lnTo>
                    <a:lnTo>
                      <a:pt x="31" y="126"/>
                    </a:lnTo>
                    <a:lnTo>
                      <a:pt x="35" y="128"/>
                    </a:lnTo>
                    <a:lnTo>
                      <a:pt x="40" y="131"/>
                    </a:lnTo>
                    <a:lnTo>
                      <a:pt x="45" y="135"/>
                    </a:lnTo>
                    <a:lnTo>
                      <a:pt x="49" y="139"/>
                    </a:lnTo>
                    <a:lnTo>
                      <a:pt x="52" y="146"/>
                    </a:lnTo>
                    <a:lnTo>
                      <a:pt x="53" y="149"/>
                    </a:lnTo>
                    <a:lnTo>
                      <a:pt x="54" y="153"/>
                    </a:lnTo>
                    <a:lnTo>
                      <a:pt x="55" y="157"/>
                    </a:lnTo>
                    <a:lnTo>
                      <a:pt x="57" y="163"/>
                    </a:lnTo>
                    <a:lnTo>
                      <a:pt x="57" y="168"/>
                    </a:lnTo>
                    <a:lnTo>
                      <a:pt x="57" y="173"/>
                    </a:lnTo>
                    <a:lnTo>
                      <a:pt x="57" y="178"/>
                    </a:lnTo>
                    <a:lnTo>
                      <a:pt x="57" y="183"/>
                    </a:lnTo>
                    <a:lnTo>
                      <a:pt x="57" y="187"/>
                    </a:lnTo>
                    <a:lnTo>
                      <a:pt x="58" y="192"/>
                    </a:lnTo>
                    <a:lnTo>
                      <a:pt x="58" y="197"/>
                    </a:lnTo>
                    <a:lnTo>
                      <a:pt x="60" y="202"/>
                    </a:lnTo>
                    <a:lnTo>
                      <a:pt x="60" y="206"/>
                    </a:lnTo>
                    <a:lnTo>
                      <a:pt x="60" y="211"/>
                    </a:lnTo>
                    <a:lnTo>
                      <a:pt x="61" y="215"/>
                    </a:lnTo>
                    <a:lnTo>
                      <a:pt x="62" y="219"/>
                    </a:lnTo>
                    <a:lnTo>
                      <a:pt x="63" y="226"/>
                    </a:lnTo>
                    <a:lnTo>
                      <a:pt x="65" y="235"/>
                    </a:lnTo>
                    <a:lnTo>
                      <a:pt x="67" y="241"/>
                    </a:lnTo>
                    <a:lnTo>
                      <a:pt x="70" y="247"/>
                    </a:lnTo>
                    <a:lnTo>
                      <a:pt x="74" y="252"/>
                    </a:lnTo>
                    <a:lnTo>
                      <a:pt x="79" y="259"/>
                    </a:lnTo>
                    <a:lnTo>
                      <a:pt x="84" y="263"/>
                    </a:lnTo>
                    <a:lnTo>
                      <a:pt x="92" y="266"/>
                    </a:lnTo>
                    <a:lnTo>
                      <a:pt x="96" y="268"/>
                    </a:lnTo>
                    <a:lnTo>
                      <a:pt x="100" y="269"/>
                    </a:lnTo>
                    <a:lnTo>
                      <a:pt x="104" y="270"/>
                    </a:lnTo>
                    <a:lnTo>
                      <a:pt x="110" y="272"/>
                    </a:lnTo>
                    <a:lnTo>
                      <a:pt x="114" y="272"/>
                    </a:lnTo>
                    <a:lnTo>
                      <a:pt x="118" y="273"/>
                    </a:lnTo>
                    <a:lnTo>
                      <a:pt x="123" y="275"/>
                    </a:lnTo>
                    <a:lnTo>
                      <a:pt x="127" y="277"/>
                    </a:lnTo>
                    <a:lnTo>
                      <a:pt x="130" y="279"/>
                    </a:lnTo>
                    <a:lnTo>
                      <a:pt x="134" y="281"/>
                    </a:lnTo>
                    <a:lnTo>
                      <a:pt x="137" y="283"/>
                    </a:lnTo>
                    <a:lnTo>
                      <a:pt x="141" y="287"/>
                    </a:lnTo>
                    <a:lnTo>
                      <a:pt x="143" y="290"/>
                    </a:lnTo>
                    <a:lnTo>
                      <a:pt x="146" y="293"/>
                    </a:lnTo>
                    <a:lnTo>
                      <a:pt x="148" y="295"/>
                    </a:lnTo>
                    <a:lnTo>
                      <a:pt x="151" y="300"/>
                    </a:lnTo>
                    <a:lnTo>
                      <a:pt x="154" y="302"/>
                    </a:lnTo>
                    <a:lnTo>
                      <a:pt x="156" y="306"/>
                    </a:lnTo>
                    <a:lnTo>
                      <a:pt x="159" y="309"/>
                    </a:lnTo>
                    <a:lnTo>
                      <a:pt x="161" y="314"/>
                    </a:lnTo>
                    <a:lnTo>
                      <a:pt x="164" y="321"/>
                    </a:lnTo>
                    <a:lnTo>
                      <a:pt x="168" y="328"/>
                    </a:lnTo>
                    <a:lnTo>
                      <a:pt x="171" y="334"/>
                    </a:lnTo>
                    <a:lnTo>
                      <a:pt x="175" y="341"/>
                    </a:lnTo>
                    <a:lnTo>
                      <a:pt x="178" y="346"/>
                    </a:lnTo>
                    <a:lnTo>
                      <a:pt x="182" y="352"/>
                    </a:lnTo>
                    <a:lnTo>
                      <a:pt x="187" y="357"/>
                    </a:lnTo>
                    <a:lnTo>
                      <a:pt x="193" y="361"/>
                    </a:lnTo>
                    <a:lnTo>
                      <a:pt x="197" y="362"/>
                    </a:lnTo>
                    <a:lnTo>
                      <a:pt x="202" y="364"/>
                    </a:lnTo>
                    <a:lnTo>
                      <a:pt x="206" y="363"/>
                    </a:lnTo>
                    <a:lnTo>
                      <a:pt x="210" y="362"/>
                    </a:lnTo>
                    <a:lnTo>
                      <a:pt x="214" y="359"/>
                    </a:lnTo>
                    <a:lnTo>
                      <a:pt x="219" y="357"/>
                    </a:lnTo>
                    <a:lnTo>
                      <a:pt x="223" y="354"/>
                    </a:lnTo>
                    <a:lnTo>
                      <a:pt x="227" y="350"/>
                    </a:lnTo>
                    <a:lnTo>
                      <a:pt x="230" y="346"/>
                    </a:lnTo>
                    <a:lnTo>
                      <a:pt x="234" y="341"/>
                    </a:lnTo>
                    <a:lnTo>
                      <a:pt x="237" y="337"/>
                    </a:lnTo>
                    <a:lnTo>
                      <a:pt x="240" y="334"/>
                    </a:lnTo>
                    <a:lnTo>
                      <a:pt x="243" y="330"/>
                    </a:lnTo>
                    <a:lnTo>
                      <a:pt x="247" y="327"/>
                    </a:lnTo>
                    <a:lnTo>
                      <a:pt x="250" y="324"/>
                    </a:lnTo>
                    <a:lnTo>
                      <a:pt x="253" y="322"/>
                    </a:lnTo>
                    <a:lnTo>
                      <a:pt x="255" y="319"/>
                    </a:lnTo>
                    <a:lnTo>
                      <a:pt x="259" y="317"/>
                    </a:lnTo>
                    <a:lnTo>
                      <a:pt x="263" y="316"/>
                    </a:lnTo>
                    <a:lnTo>
                      <a:pt x="268" y="316"/>
                    </a:lnTo>
                    <a:lnTo>
                      <a:pt x="272" y="314"/>
                    </a:lnTo>
                    <a:lnTo>
                      <a:pt x="279" y="314"/>
                    </a:lnTo>
                    <a:lnTo>
                      <a:pt x="284" y="313"/>
                    </a:lnTo>
                    <a:lnTo>
                      <a:pt x="289" y="313"/>
                    </a:lnTo>
                    <a:lnTo>
                      <a:pt x="294" y="312"/>
                    </a:lnTo>
                    <a:lnTo>
                      <a:pt x="299" y="311"/>
                    </a:lnTo>
                    <a:lnTo>
                      <a:pt x="304" y="309"/>
                    </a:lnTo>
                    <a:lnTo>
                      <a:pt x="310" y="309"/>
                    </a:lnTo>
                    <a:lnTo>
                      <a:pt x="314" y="307"/>
                    </a:lnTo>
                    <a:lnTo>
                      <a:pt x="318" y="304"/>
                    </a:lnTo>
                    <a:lnTo>
                      <a:pt x="321" y="302"/>
                    </a:lnTo>
                    <a:lnTo>
                      <a:pt x="323" y="300"/>
                    </a:lnTo>
                    <a:lnTo>
                      <a:pt x="325" y="295"/>
                    </a:lnTo>
                    <a:lnTo>
                      <a:pt x="327" y="293"/>
                    </a:lnTo>
                    <a:lnTo>
                      <a:pt x="329" y="287"/>
                    </a:lnTo>
                    <a:lnTo>
                      <a:pt x="331" y="284"/>
                    </a:lnTo>
                    <a:lnTo>
                      <a:pt x="334" y="277"/>
                    </a:lnTo>
                    <a:lnTo>
                      <a:pt x="335" y="270"/>
                    </a:lnTo>
                    <a:lnTo>
                      <a:pt x="335" y="265"/>
                    </a:lnTo>
                    <a:lnTo>
                      <a:pt x="333" y="261"/>
                    </a:lnTo>
                    <a:lnTo>
                      <a:pt x="331" y="256"/>
                    </a:lnTo>
                    <a:lnTo>
                      <a:pt x="328" y="252"/>
                    </a:lnTo>
                    <a:lnTo>
                      <a:pt x="324" y="248"/>
                    </a:lnTo>
                    <a:lnTo>
                      <a:pt x="319" y="244"/>
                    </a:lnTo>
                    <a:lnTo>
                      <a:pt x="316" y="242"/>
                    </a:lnTo>
                    <a:lnTo>
                      <a:pt x="312" y="240"/>
                    </a:lnTo>
                    <a:lnTo>
                      <a:pt x="308" y="238"/>
                    </a:lnTo>
                    <a:lnTo>
                      <a:pt x="304" y="235"/>
                    </a:lnTo>
                    <a:lnTo>
                      <a:pt x="299" y="233"/>
                    </a:lnTo>
                    <a:lnTo>
                      <a:pt x="295" y="230"/>
                    </a:lnTo>
                    <a:lnTo>
                      <a:pt x="291" y="225"/>
                    </a:lnTo>
                    <a:lnTo>
                      <a:pt x="287" y="222"/>
                    </a:lnTo>
                    <a:lnTo>
                      <a:pt x="283" y="219"/>
                    </a:lnTo>
                    <a:lnTo>
                      <a:pt x="279" y="215"/>
                    </a:lnTo>
                    <a:lnTo>
                      <a:pt x="274" y="212"/>
                    </a:lnTo>
                    <a:lnTo>
                      <a:pt x="271" y="208"/>
                    </a:lnTo>
                    <a:lnTo>
                      <a:pt x="267" y="204"/>
                    </a:lnTo>
                    <a:lnTo>
                      <a:pt x="264" y="200"/>
                    </a:lnTo>
                    <a:lnTo>
                      <a:pt x="261" y="195"/>
                    </a:lnTo>
                    <a:lnTo>
                      <a:pt x="258" y="191"/>
                    </a:lnTo>
                    <a:lnTo>
                      <a:pt x="255" y="187"/>
                    </a:lnTo>
                    <a:lnTo>
                      <a:pt x="252" y="183"/>
                    </a:lnTo>
                    <a:lnTo>
                      <a:pt x="250" y="178"/>
                    </a:lnTo>
                    <a:lnTo>
                      <a:pt x="247" y="174"/>
                    </a:lnTo>
                    <a:lnTo>
                      <a:pt x="244" y="169"/>
                    </a:lnTo>
                    <a:lnTo>
                      <a:pt x="241" y="164"/>
                    </a:lnTo>
                    <a:lnTo>
                      <a:pt x="239" y="160"/>
                    </a:lnTo>
                    <a:lnTo>
                      <a:pt x="237" y="156"/>
                    </a:lnTo>
                    <a:lnTo>
                      <a:pt x="235" y="151"/>
                    </a:lnTo>
                    <a:lnTo>
                      <a:pt x="232" y="147"/>
                    </a:lnTo>
                    <a:lnTo>
                      <a:pt x="231" y="143"/>
                    </a:lnTo>
                    <a:lnTo>
                      <a:pt x="230" y="139"/>
                    </a:lnTo>
                    <a:lnTo>
                      <a:pt x="228" y="135"/>
                    </a:lnTo>
                    <a:lnTo>
                      <a:pt x="227" y="130"/>
                    </a:lnTo>
                    <a:lnTo>
                      <a:pt x="225" y="126"/>
                    </a:lnTo>
                    <a:lnTo>
                      <a:pt x="225" y="124"/>
                    </a:lnTo>
                    <a:lnTo>
                      <a:pt x="224" y="117"/>
                    </a:lnTo>
                    <a:lnTo>
                      <a:pt x="224" y="112"/>
                    </a:lnTo>
                    <a:lnTo>
                      <a:pt x="222" y="107"/>
                    </a:lnTo>
                    <a:lnTo>
                      <a:pt x="221" y="101"/>
                    </a:lnTo>
                    <a:lnTo>
                      <a:pt x="218" y="96"/>
                    </a:lnTo>
                    <a:lnTo>
                      <a:pt x="214" y="91"/>
                    </a:lnTo>
                    <a:lnTo>
                      <a:pt x="210" y="86"/>
                    </a:lnTo>
                    <a:lnTo>
                      <a:pt x="206" y="81"/>
                    </a:lnTo>
                    <a:lnTo>
                      <a:pt x="201" y="76"/>
                    </a:lnTo>
                    <a:lnTo>
                      <a:pt x="197" y="71"/>
                    </a:lnTo>
                    <a:lnTo>
                      <a:pt x="191" y="66"/>
                    </a:lnTo>
                    <a:lnTo>
                      <a:pt x="186" y="62"/>
                    </a:lnTo>
                    <a:lnTo>
                      <a:pt x="180" y="57"/>
                    </a:lnTo>
                    <a:lnTo>
                      <a:pt x="175" y="53"/>
                    </a:lnTo>
                    <a:lnTo>
                      <a:pt x="170" y="49"/>
                    </a:lnTo>
                    <a:lnTo>
                      <a:pt x="166" y="45"/>
                    </a:lnTo>
                    <a:lnTo>
                      <a:pt x="162" y="42"/>
                    </a:lnTo>
                    <a:lnTo>
                      <a:pt x="160" y="38"/>
                    </a:lnTo>
                    <a:lnTo>
                      <a:pt x="156" y="34"/>
                    </a:lnTo>
                    <a:lnTo>
                      <a:pt x="154" y="31"/>
                    </a:lnTo>
                    <a:lnTo>
                      <a:pt x="150" y="27"/>
                    </a:lnTo>
                    <a:lnTo>
                      <a:pt x="148" y="24"/>
                    </a:lnTo>
                    <a:lnTo>
                      <a:pt x="143" y="18"/>
                    </a:lnTo>
                    <a:lnTo>
                      <a:pt x="141" y="13"/>
                    </a:lnTo>
                    <a:lnTo>
                      <a:pt x="139" y="6"/>
                    </a:lnTo>
                    <a:lnTo>
                      <a:pt x="138" y="2"/>
                    </a:lnTo>
                    <a:lnTo>
                      <a:pt x="137" y="0"/>
                    </a:lnTo>
                    <a:lnTo>
                      <a:pt x="137" y="0"/>
                    </a:lnTo>
                    <a:lnTo>
                      <a:pt x="0" y="132"/>
                    </a:lnTo>
                    <a:lnTo>
                      <a:pt x="0" y="13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01" name="Freeform 100"/>
              <p:cNvSpPr>
                <a:spLocks/>
              </p:cNvSpPr>
              <p:nvPr/>
            </p:nvSpPr>
            <p:spPr bwMode="auto">
              <a:xfrm>
                <a:off x="7850202" y="5907088"/>
                <a:ext cx="157163" cy="198438"/>
              </a:xfrm>
              <a:custGeom>
                <a:avLst/>
                <a:gdLst/>
                <a:ahLst/>
                <a:cxnLst>
                  <a:cxn ang="0">
                    <a:pos x="0" y="12"/>
                  </a:cxn>
                  <a:cxn ang="0">
                    <a:pos x="183" y="0"/>
                  </a:cxn>
                  <a:cxn ang="0">
                    <a:pos x="198" y="157"/>
                  </a:cxn>
                  <a:cxn ang="0">
                    <a:pos x="12" y="250"/>
                  </a:cxn>
                  <a:cxn ang="0">
                    <a:pos x="0" y="12"/>
                  </a:cxn>
                  <a:cxn ang="0">
                    <a:pos x="0" y="12"/>
                  </a:cxn>
                </a:cxnLst>
                <a:rect l="0" t="0" r="r" b="b"/>
                <a:pathLst>
                  <a:path w="198" h="250">
                    <a:moveTo>
                      <a:pt x="0" y="12"/>
                    </a:moveTo>
                    <a:lnTo>
                      <a:pt x="183" y="0"/>
                    </a:lnTo>
                    <a:lnTo>
                      <a:pt x="198" y="157"/>
                    </a:lnTo>
                    <a:lnTo>
                      <a:pt x="12" y="250"/>
                    </a:lnTo>
                    <a:lnTo>
                      <a:pt x="0" y="12"/>
                    </a:lnTo>
                    <a:lnTo>
                      <a:pt x="0" y="12"/>
                    </a:lnTo>
                    <a:close/>
                  </a:path>
                </a:pathLst>
              </a:custGeom>
              <a:solidFill>
                <a:srgbClr val="FFE6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02" name="Freeform 101"/>
              <p:cNvSpPr>
                <a:spLocks/>
              </p:cNvSpPr>
              <p:nvPr/>
            </p:nvSpPr>
            <p:spPr bwMode="auto">
              <a:xfrm>
                <a:off x="7996252" y="6249988"/>
                <a:ext cx="379413" cy="293688"/>
              </a:xfrm>
              <a:custGeom>
                <a:avLst/>
                <a:gdLst/>
                <a:ahLst/>
                <a:cxnLst>
                  <a:cxn ang="0">
                    <a:pos x="183" y="0"/>
                  </a:cxn>
                  <a:cxn ang="0">
                    <a:pos x="341" y="83"/>
                  </a:cxn>
                  <a:cxn ang="0">
                    <a:pos x="479" y="165"/>
                  </a:cxn>
                  <a:cxn ang="0">
                    <a:pos x="466" y="200"/>
                  </a:cxn>
                  <a:cxn ang="0">
                    <a:pos x="391" y="344"/>
                  </a:cxn>
                  <a:cxn ang="0">
                    <a:pos x="235" y="233"/>
                  </a:cxn>
                  <a:cxn ang="0">
                    <a:pos x="213" y="253"/>
                  </a:cxn>
                  <a:cxn ang="0">
                    <a:pos x="82" y="370"/>
                  </a:cxn>
                  <a:cxn ang="0">
                    <a:pos x="14" y="346"/>
                  </a:cxn>
                  <a:cxn ang="0">
                    <a:pos x="4" y="214"/>
                  </a:cxn>
                  <a:cxn ang="0">
                    <a:pos x="0" y="132"/>
                  </a:cxn>
                  <a:cxn ang="0">
                    <a:pos x="137" y="33"/>
                  </a:cxn>
                  <a:cxn ang="0">
                    <a:pos x="183" y="0"/>
                  </a:cxn>
                  <a:cxn ang="0">
                    <a:pos x="183" y="0"/>
                  </a:cxn>
                </a:cxnLst>
                <a:rect l="0" t="0" r="r" b="b"/>
                <a:pathLst>
                  <a:path w="479" h="370">
                    <a:moveTo>
                      <a:pt x="183" y="0"/>
                    </a:moveTo>
                    <a:lnTo>
                      <a:pt x="341" y="83"/>
                    </a:lnTo>
                    <a:lnTo>
                      <a:pt x="479" y="165"/>
                    </a:lnTo>
                    <a:lnTo>
                      <a:pt x="466" y="200"/>
                    </a:lnTo>
                    <a:lnTo>
                      <a:pt x="391" y="344"/>
                    </a:lnTo>
                    <a:lnTo>
                      <a:pt x="235" y="233"/>
                    </a:lnTo>
                    <a:lnTo>
                      <a:pt x="213" y="253"/>
                    </a:lnTo>
                    <a:lnTo>
                      <a:pt x="82" y="370"/>
                    </a:lnTo>
                    <a:lnTo>
                      <a:pt x="14" y="346"/>
                    </a:lnTo>
                    <a:lnTo>
                      <a:pt x="4" y="214"/>
                    </a:lnTo>
                    <a:lnTo>
                      <a:pt x="0" y="132"/>
                    </a:lnTo>
                    <a:lnTo>
                      <a:pt x="137" y="33"/>
                    </a:lnTo>
                    <a:lnTo>
                      <a:pt x="183" y="0"/>
                    </a:lnTo>
                    <a:lnTo>
                      <a:pt x="183" y="0"/>
                    </a:lnTo>
                    <a:close/>
                  </a:path>
                </a:pathLst>
              </a:custGeom>
              <a:solidFill>
                <a:srgbClr val="FFE6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03" name="Freeform 102"/>
              <p:cNvSpPr>
                <a:spLocks/>
              </p:cNvSpPr>
              <p:nvPr/>
            </p:nvSpPr>
            <p:spPr bwMode="auto">
              <a:xfrm>
                <a:off x="7351727" y="6407150"/>
                <a:ext cx="411163" cy="252413"/>
              </a:xfrm>
              <a:custGeom>
                <a:avLst/>
                <a:gdLst/>
                <a:ahLst/>
                <a:cxnLst>
                  <a:cxn ang="0">
                    <a:pos x="164" y="1"/>
                  </a:cxn>
                  <a:cxn ang="0">
                    <a:pos x="311" y="0"/>
                  </a:cxn>
                  <a:cxn ang="0">
                    <a:pos x="516" y="6"/>
                  </a:cxn>
                  <a:cxn ang="0">
                    <a:pos x="516" y="103"/>
                  </a:cxn>
                  <a:cxn ang="0">
                    <a:pos x="516" y="303"/>
                  </a:cxn>
                  <a:cxn ang="0">
                    <a:pos x="274" y="318"/>
                  </a:cxn>
                  <a:cxn ang="0">
                    <a:pos x="23" y="315"/>
                  </a:cxn>
                  <a:cxn ang="0">
                    <a:pos x="0" y="194"/>
                  </a:cxn>
                  <a:cxn ang="0">
                    <a:pos x="95" y="95"/>
                  </a:cxn>
                  <a:cxn ang="0">
                    <a:pos x="164" y="1"/>
                  </a:cxn>
                  <a:cxn ang="0">
                    <a:pos x="164" y="1"/>
                  </a:cxn>
                </a:cxnLst>
                <a:rect l="0" t="0" r="r" b="b"/>
                <a:pathLst>
                  <a:path w="516" h="318">
                    <a:moveTo>
                      <a:pt x="164" y="1"/>
                    </a:moveTo>
                    <a:lnTo>
                      <a:pt x="311" y="0"/>
                    </a:lnTo>
                    <a:lnTo>
                      <a:pt x="516" y="6"/>
                    </a:lnTo>
                    <a:lnTo>
                      <a:pt x="516" y="103"/>
                    </a:lnTo>
                    <a:lnTo>
                      <a:pt x="516" y="303"/>
                    </a:lnTo>
                    <a:lnTo>
                      <a:pt x="274" y="318"/>
                    </a:lnTo>
                    <a:lnTo>
                      <a:pt x="23" y="315"/>
                    </a:lnTo>
                    <a:lnTo>
                      <a:pt x="0" y="194"/>
                    </a:lnTo>
                    <a:lnTo>
                      <a:pt x="95" y="95"/>
                    </a:lnTo>
                    <a:lnTo>
                      <a:pt x="164" y="1"/>
                    </a:lnTo>
                    <a:lnTo>
                      <a:pt x="164" y="1"/>
                    </a:lnTo>
                    <a:close/>
                  </a:path>
                </a:pathLst>
              </a:custGeom>
              <a:solidFill>
                <a:srgbClr val="FFE6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04" name="Freeform 103"/>
              <p:cNvSpPr>
                <a:spLocks/>
              </p:cNvSpPr>
              <p:nvPr/>
            </p:nvSpPr>
            <p:spPr bwMode="auto">
              <a:xfrm>
                <a:off x="7216790" y="5734050"/>
                <a:ext cx="401638" cy="427038"/>
              </a:xfrm>
              <a:custGeom>
                <a:avLst/>
                <a:gdLst/>
                <a:ahLst/>
                <a:cxnLst>
                  <a:cxn ang="0">
                    <a:pos x="108" y="93"/>
                  </a:cxn>
                  <a:cxn ang="0">
                    <a:pos x="0" y="152"/>
                  </a:cxn>
                  <a:cxn ang="0">
                    <a:pos x="111" y="357"/>
                  </a:cxn>
                  <a:cxn ang="0">
                    <a:pos x="216" y="537"/>
                  </a:cxn>
                  <a:cxn ang="0">
                    <a:pos x="320" y="499"/>
                  </a:cxn>
                  <a:cxn ang="0">
                    <a:pos x="505" y="418"/>
                  </a:cxn>
                  <a:cxn ang="0">
                    <a:pos x="430" y="189"/>
                  </a:cxn>
                  <a:cxn ang="0">
                    <a:pos x="335" y="0"/>
                  </a:cxn>
                  <a:cxn ang="0">
                    <a:pos x="259" y="8"/>
                  </a:cxn>
                  <a:cxn ang="0">
                    <a:pos x="237" y="103"/>
                  </a:cxn>
                  <a:cxn ang="0">
                    <a:pos x="198" y="100"/>
                  </a:cxn>
                  <a:cxn ang="0">
                    <a:pos x="108" y="93"/>
                  </a:cxn>
                  <a:cxn ang="0">
                    <a:pos x="108" y="93"/>
                  </a:cxn>
                </a:cxnLst>
                <a:rect l="0" t="0" r="r" b="b"/>
                <a:pathLst>
                  <a:path w="505" h="537">
                    <a:moveTo>
                      <a:pt x="108" y="93"/>
                    </a:moveTo>
                    <a:lnTo>
                      <a:pt x="0" y="152"/>
                    </a:lnTo>
                    <a:lnTo>
                      <a:pt x="111" y="357"/>
                    </a:lnTo>
                    <a:lnTo>
                      <a:pt x="216" y="537"/>
                    </a:lnTo>
                    <a:lnTo>
                      <a:pt x="320" y="499"/>
                    </a:lnTo>
                    <a:lnTo>
                      <a:pt x="505" y="418"/>
                    </a:lnTo>
                    <a:lnTo>
                      <a:pt x="430" y="189"/>
                    </a:lnTo>
                    <a:lnTo>
                      <a:pt x="335" y="0"/>
                    </a:lnTo>
                    <a:lnTo>
                      <a:pt x="259" y="8"/>
                    </a:lnTo>
                    <a:lnTo>
                      <a:pt x="237" y="103"/>
                    </a:lnTo>
                    <a:lnTo>
                      <a:pt x="198" y="100"/>
                    </a:lnTo>
                    <a:lnTo>
                      <a:pt x="108" y="93"/>
                    </a:lnTo>
                    <a:lnTo>
                      <a:pt x="108" y="93"/>
                    </a:lnTo>
                    <a:close/>
                  </a:path>
                </a:pathLst>
              </a:custGeom>
              <a:solidFill>
                <a:srgbClr val="FFE6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05" name="Freeform 104"/>
              <p:cNvSpPr>
                <a:spLocks/>
              </p:cNvSpPr>
              <p:nvPr/>
            </p:nvSpPr>
            <p:spPr bwMode="auto">
              <a:xfrm>
                <a:off x="7331090" y="5335588"/>
                <a:ext cx="357188" cy="382588"/>
              </a:xfrm>
              <a:custGeom>
                <a:avLst/>
                <a:gdLst/>
                <a:ahLst/>
                <a:cxnLst>
                  <a:cxn ang="0">
                    <a:pos x="0" y="207"/>
                  </a:cxn>
                  <a:cxn ang="0">
                    <a:pos x="84" y="132"/>
                  </a:cxn>
                  <a:cxn ang="0">
                    <a:pos x="189" y="49"/>
                  </a:cxn>
                  <a:cxn ang="0">
                    <a:pos x="289" y="0"/>
                  </a:cxn>
                  <a:cxn ang="0">
                    <a:pos x="404" y="105"/>
                  </a:cxn>
                  <a:cxn ang="0">
                    <a:pos x="449" y="163"/>
                  </a:cxn>
                  <a:cxn ang="0">
                    <a:pos x="409" y="222"/>
                  </a:cxn>
                  <a:cxn ang="0">
                    <a:pos x="179" y="427"/>
                  </a:cxn>
                  <a:cxn ang="0">
                    <a:pos x="126" y="481"/>
                  </a:cxn>
                  <a:cxn ang="0">
                    <a:pos x="136" y="347"/>
                  </a:cxn>
                  <a:cxn ang="0">
                    <a:pos x="143" y="255"/>
                  </a:cxn>
                  <a:cxn ang="0">
                    <a:pos x="0" y="207"/>
                  </a:cxn>
                  <a:cxn ang="0">
                    <a:pos x="0" y="207"/>
                  </a:cxn>
                </a:cxnLst>
                <a:rect l="0" t="0" r="r" b="b"/>
                <a:pathLst>
                  <a:path w="449" h="481">
                    <a:moveTo>
                      <a:pt x="0" y="207"/>
                    </a:moveTo>
                    <a:lnTo>
                      <a:pt x="84" y="132"/>
                    </a:lnTo>
                    <a:lnTo>
                      <a:pt x="189" y="49"/>
                    </a:lnTo>
                    <a:lnTo>
                      <a:pt x="289" y="0"/>
                    </a:lnTo>
                    <a:lnTo>
                      <a:pt x="404" y="105"/>
                    </a:lnTo>
                    <a:lnTo>
                      <a:pt x="449" y="163"/>
                    </a:lnTo>
                    <a:lnTo>
                      <a:pt x="409" y="222"/>
                    </a:lnTo>
                    <a:lnTo>
                      <a:pt x="179" y="427"/>
                    </a:lnTo>
                    <a:lnTo>
                      <a:pt x="126" y="481"/>
                    </a:lnTo>
                    <a:lnTo>
                      <a:pt x="136" y="347"/>
                    </a:lnTo>
                    <a:lnTo>
                      <a:pt x="143" y="255"/>
                    </a:lnTo>
                    <a:lnTo>
                      <a:pt x="0" y="207"/>
                    </a:lnTo>
                    <a:lnTo>
                      <a:pt x="0" y="207"/>
                    </a:lnTo>
                    <a:close/>
                  </a:path>
                </a:pathLst>
              </a:custGeom>
              <a:solidFill>
                <a:srgbClr val="FFE6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06" name="Freeform 105"/>
              <p:cNvSpPr>
                <a:spLocks/>
              </p:cNvSpPr>
              <p:nvPr/>
            </p:nvSpPr>
            <p:spPr bwMode="auto">
              <a:xfrm>
                <a:off x="7391415" y="5403850"/>
                <a:ext cx="225425" cy="249238"/>
              </a:xfrm>
              <a:custGeom>
                <a:avLst/>
                <a:gdLst/>
                <a:ahLst/>
                <a:cxnLst>
                  <a:cxn ang="0">
                    <a:pos x="1" y="146"/>
                  </a:cxn>
                  <a:cxn ang="0">
                    <a:pos x="6" y="128"/>
                  </a:cxn>
                  <a:cxn ang="0">
                    <a:pos x="15" y="117"/>
                  </a:cxn>
                  <a:cxn ang="0">
                    <a:pos x="26" y="108"/>
                  </a:cxn>
                  <a:cxn ang="0">
                    <a:pos x="41" y="104"/>
                  </a:cxn>
                  <a:cxn ang="0">
                    <a:pos x="60" y="101"/>
                  </a:cxn>
                  <a:cxn ang="0">
                    <a:pos x="80" y="97"/>
                  </a:cxn>
                  <a:cxn ang="0">
                    <a:pos x="97" y="89"/>
                  </a:cxn>
                  <a:cxn ang="0">
                    <a:pos x="112" y="75"/>
                  </a:cxn>
                  <a:cxn ang="0">
                    <a:pos x="117" y="64"/>
                  </a:cxn>
                  <a:cxn ang="0">
                    <a:pos x="122" y="51"/>
                  </a:cxn>
                  <a:cxn ang="0">
                    <a:pos x="128" y="39"/>
                  </a:cxn>
                  <a:cxn ang="0">
                    <a:pos x="136" y="30"/>
                  </a:cxn>
                  <a:cxn ang="0">
                    <a:pos x="145" y="20"/>
                  </a:cxn>
                  <a:cxn ang="0">
                    <a:pos x="164" y="11"/>
                  </a:cxn>
                  <a:cxn ang="0">
                    <a:pos x="185" y="1"/>
                  </a:cxn>
                  <a:cxn ang="0">
                    <a:pos x="206" y="0"/>
                  </a:cxn>
                  <a:cxn ang="0">
                    <a:pos x="220" y="5"/>
                  </a:cxn>
                  <a:cxn ang="0">
                    <a:pos x="231" y="17"/>
                  </a:cxn>
                  <a:cxn ang="0">
                    <a:pos x="239" y="30"/>
                  </a:cxn>
                  <a:cxn ang="0">
                    <a:pos x="245" y="46"/>
                  </a:cxn>
                  <a:cxn ang="0">
                    <a:pos x="252" y="59"/>
                  </a:cxn>
                  <a:cxn ang="0">
                    <a:pos x="259" y="67"/>
                  </a:cxn>
                  <a:cxn ang="0">
                    <a:pos x="273" y="79"/>
                  </a:cxn>
                  <a:cxn ang="0">
                    <a:pos x="282" y="92"/>
                  </a:cxn>
                  <a:cxn ang="0">
                    <a:pos x="281" y="109"/>
                  </a:cxn>
                  <a:cxn ang="0">
                    <a:pos x="275" y="116"/>
                  </a:cxn>
                  <a:cxn ang="0">
                    <a:pos x="265" y="121"/>
                  </a:cxn>
                  <a:cxn ang="0">
                    <a:pos x="255" y="129"/>
                  </a:cxn>
                  <a:cxn ang="0">
                    <a:pos x="246" y="137"/>
                  </a:cxn>
                  <a:cxn ang="0">
                    <a:pos x="236" y="149"/>
                  </a:cxn>
                  <a:cxn ang="0">
                    <a:pos x="223" y="159"/>
                  </a:cxn>
                  <a:cxn ang="0">
                    <a:pos x="214" y="171"/>
                  </a:cxn>
                  <a:cxn ang="0">
                    <a:pos x="206" y="184"/>
                  </a:cxn>
                  <a:cxn ang="0">
                    <a:pos x="198" y="203"/>
                  </a:cxn>
                  <a:cxn ang="0">
                    <a:pos x="193" y="217"/>
                  </a:cxn>
                  <a:cxn ang="0">
                    <a:pos x="182" y="235"/>
                  </a:cxn>
                  <a:cxn ang="0">
                    <a:pos x="168" y="240"/>
                  </a:cxn>
                  <a:cxn ang="0">
                    <a:pos x="153" y="244"/>
                  </a:cxn>
                  <a:cxn ang="0">
                    <a:pos x="139" y="247"/>
                  </a:cxn>
                  <a:cxn ang="0">
                    <a:pos x="125" y="252"/>
                  </a:cxn>
                  <a:cxn ang="0">
                    <a:pos x="115" y="262"/>
                  </a:cxn>
                  <a:cxn ang="0">
                    <a:pos x="110" y="275"/>
                  </a:cxn>
                  <a:cxn ang="0">
                    <a:pos x="104" y="288"/>
                  </a:cxn>
                  <a:cxn ang="0">
                    <a:pos x="100" y="299"/>
                  </a:cxn>
                  <a:cxn ang="0">
                    <a:pos x="87" y="312"/>
                  </a:cxn>
                  <a:cxn ang="0">
                    <a:pos x="74" y="307"/>
                  </a:cxn>
                  <a:cxn ang="0">
                    <a:pos x="70" y="296"/>
                  </a:cxn>
                  <a:cxn ang="0">
                    <a:pos x="68" y="280"/>
                  </a:cxn>
                  <a:cxn ang="0">
                    <a:pos x="66" y="263"/>
                  </a:cxn>
                  <a:cxn ang="0">
                    <a:pos x="66" y="243"/>
                  </a:cxn>
                  <a:cxn ang="0">
                    <a:pos x="65" y="224"/>
                  </a:cxn>
                  <a:cxn ang="0">
                    <a:pos x="65" y="205"/>
                  </a:cxn>
                  <a:cxn ang="0">
                    <a:pos x="65" y="189"/>
                  </a:cxn>
                  <a:cxn ang="0">
                    <a:pos x="65" y="178"/>
                  </a:cxn>
                  <a:cxn ang="0">
                    <a:pos x="0" y="152"/>
                  </a:cxn>
                </a:cxnLst>
                <a:rect l="0" t="0" r="r" b="b"/>
                <a:pathLst>
                  <a:path w="283" h="314">
                    <a:moveTo>
                      <a:pt x="0" y="152"/>
                    </a:moveTo>
                    <a:lnTo>
                      <a:pt x="0" y="150"/>
                    </a:lnTo>
                    <a:lnTo>
                      <a:pt x="1" y="146"/>
                    </a:lnTo>
                    <a:lnTo>
                      <a:pt x="2" y="139"/>
                    </a:lnTo>
                    <a:lnTo>
                      <a:pt x="5" y="133"/>
                    </a:lnTo>
                    <a:lnTo>
                      <a:pt x="6" y="128"/>
                    </a:lnTo>
                    <a:lnTo>
                      <a:pt x="8" y="124"/>
                    </a:lnTo>
                    <a:lnTo>
                      <a:pt x="11" y="120"/>
                    </a:lnTo>
                    <a:lnTo>
                      <a:pt x="15" y="117"/>
                    </a:lnTo>
                    <a:lnTo>
                      <a:pt x="18" y="113"/>
                    </a:lnTo>
                    <a:lnTo>
                      <a:pt x="22" y="111"/>
                    </a:lnTo>
                    <a:lnTo>
                      <a:pt x="26" y="108"/>
                    </a:lnTo>
                    <a:lnTo>
                      <a:pt x="31" y="107"/>
                    </a:lnTo>
                    <a:lnTo>
                      <a:pt x="35" y="105"/>
                    </a:lnTo>
                    <a:lnTo>
                      <a:pt x="41" y="104"/>
                    </a:lnTo>
                    <a:lnTo>
                      <a:pt x="49" y="102"/>
                    </a:lnTo>
                    <a:lnTo>
                      <a:pt x="55" y="102"/>
                    </a:lnTo>
                    <a:lnTo>
                      <a:pt x="60" y="101"/>
                    </a:lnTo>
                    <a:lnTo>
                      <a:pt x="67" y="100"/>
                    </a:lnTo>
                    <a:lnTo>
                      <a:pt x="73" y="98"/>
                    </a:lnTo>
                    <a:lnTo>
                      <a:pt x="80" y="97"/>
                    </a:lnTo>
                    <a:lnTo>
                      <a:pt x="86" y="94"/>
                    </a:lnTo>
                    <a:lnTo>
                      <a:pt x="92" y="92"/>
                    </a:lnTo>
                    <a:lnTo>
                      <a:pt x="97" y="89"/>
                    </a:lnTo>
                    <a:lnTo>
                      <a:pt x="102" y="86"/>
                    </a:lnTo>
                    <a:lnTo>
                      <a:pt x="108" y="81"/>
                    </a:lnTo>
                    <a:lnTo>
                      <a:pt x="112" y="75"/>
                    </a:lnTo>
                    <a:lnTo>
                      <a:pt x="114" y="72"/>
                    </a:lnTo>
                    <a:lnTo>
                      <a:pt x="116" y="67"/>
                    </a:lnTo>
                    <a:lnTo>
                      <a:pt x="117" y="64"/>
                    </a:lnTo>
                    <a:lnTo>
                      <a:pt x="120" y="60"/>
                    </a:lnTo>
                    <a:lnTo>
                      <a:pt x="120" y="55"/>
                    </a:lnTo>
                    <a:lnTo>
                      <a:pt x="122" y="51"/>
                    </a:lnTo>
                    <a:lnTo>
                      <a:pt x="124" y="47"/>
                    </a:lnTo>
                    <a:lnTo>
                      <a:pt x="126" y="43"/>
                    </a:lnTo>
                    <a:lnTo>
                      <a:pt x="128" y="39"/>
                    </a:lnTo>
                    <a:lnTo>
                      <a:pt x="130" y="35"/>
                    </a:lnTo>
                    <a:lnTo>
                      <a:pt x="133" y="32"/>
                    </a:lnTo>
                    <a:lnTo>
                      <a:pt x="136" y="30"/>
                    </a:lnTo>
                    <a:lnTo>
                      <a:pt x="140" y="26"/>
                    </a:lnTo>
                    <a:lnTo>
                      <a:pt x="142" y="23"/>
                    </a:lnTo>
                    <a:lnTo>
                      <a:pt x="145" y="20"/>
                    </a:lnTo>
                    <a:lnTo>
                      <a:pt x="149" y="18"/>
                    </a:lnTo>
                    <a:lnTo>
                      <a:pt x="156" y="13"/>
                    </a:lnTo>
                    <a:lnTo>
                      <a:pt x="164" y="11"/>
                    </a:lnTo>
                    <a:lnTo>
                      <a:pt x="171" y="5"/>
                    </a:lnTo>
                    <a:lnTo>
                      <a:pt x="178" y="3"/>
                    </a:lnTo>
                    <a:lnTo>
                      <a:pt x="185" y="1"/>
                    </a:lnTo>
                    <a:lnTo>
                      <a:pt x="192" y="0"/>
                    </a:lnTo>
                    <a:lnTo>
                      <a:pt x="198" y="0"/>
                    </a:lnTo>
                    <a:lnTo>
                      <a:pt x="206" y="0"/>
                    </a:lnTo>
                    <a:lnTo>
                      <a:pt x="211" y="1"/>
                    </a:lnTo>
                    <a:lnTo>
                      <a:pt x="217" y="3"/>
                    </a:lnTo>
                    <a:lnTo>
                      <a:pt x="220" y="5"/>
                    </a:lnTo>
                    <a:lnTo>
                      <a:pt x="225" y="9"/>
                    </a:lnTo>
                    <a:lnTo>
                      <a:pt x="227" y="13"/>
                    </a:lnTo>
                    <a:lnTo>
                      <a:pt x="231" y="17"/>
                    </a:lnTo>
                    <a:lnTo>
                      <a:pt x="234" y="21"/>
                    </a:lnTo>
                    <a:lnTo>
                      <a:pt x="237" y="25"/>
                    </a:lnTo>
                    <a:lnTo>
                      <a:pt x="239" y="30"/>
                    </a:lnTo>
                    <a:lnTo>
                      <a:pt x="242" y="36"/>
                    </a:lnTo>
                    <a:lnTo>
                      <a:pt x="243" y="41"/>
                    </a:lnTo>
                    <a:lnTo>
                      <a:pt x="245" y="46"/>
                    </a:lnTo>
                    <a:lnTo>
                      <a:pt x="247" y="50"/>
                    </a:lnTo>
                    <a:lnTo>
                      <a:pt x="250" y="55"/>
                    </a:lnTo>
                    <a:lnTo>
                      <a:pt x="252" y="59"/>
                    </a:lnTo>
                    <a:lnTo>
                      <a:pt x="254" y="62"/>
                    </a:lnTo>
                    <a:lnTo>
                      <a:pt x="256" y="64"/>
                    </a:lnTo>
                    <a:lnTo>
                      <a:pt x="259" y="67"/>
                    </a:lnTo>
                    <a:lnTo>
                      <a:pt x="265" y="71"/>
                    </a:lnTo>
                    <a:lnTo>
                      <a:pt x="270" y="75"/>
                    </a:lnTo>
                    <a:lnTo>
                      <a:pt x="273" y="79"/>
                    </a:lnTo>
                    <a:lnTo>
                      <a:pt x="277" y="83"/>
                    </a:lnTo>
                    <a:lnTo>
                      <a:pt x="280" y="87"/>
                    </a:lnTo>
                    <a:lnTo>
                      <a:pt x="282" y="92"/>
                    </a:lnTo>
                    <a:lnTo>
                      <a:pt x="283" y="98"/>
                    </a:lnTo>
                    <a:lnTo>
                      <a:pt x="283" y="105"/>
                    </a:lnTo>
                    <a:lnTo>
                      <a:pt x="281" y="109"/>
                    </a:lnTo>
                    <a:lnTo>
                      <a:pt x="279" y="112"/>
                    </a:lnTo>
                    <a:lnTo>
                      <a:pt x="277" y="114"/>
                    </a:lnTo>
                    <a:lnTo>
                      <a:pt x="275" y="116"/>
                    </a:lnTo>
                    <a:lnTo>
                      <a:pt x="272" y="117"/>
                    </a:lnTo>
                    <a:lnTo>
                      <a:pt x="269" y="119"/>
                    </a:lnTo>
                    <a:lnTo>
                      <a:pt x="265" y="121"/>
                    </a:lnTo>
                    <a:lnTo>
                      <a:pt x="260" y="125"/>
                    </a:lnTo>
                    <a:lnTo>
                      <a:pt x="257" y="126"/>
                    </a:lnTo>
                    <a:lnTo>
                      <a:pt x="255" y="129"/>
                    </a:lnTo>
                    <a:lnTo>
                      <a:pt x="252" y="132"/>
                    </a:lnTo>
                    <a:lnTo>
                      <a:pt x="250" y="135"/>
                    </a:lnTo>
                    <a:lnTo>
                      <a:pt x="246" y="137"/>
                    </a:lnTo>
                    <a:lnTo>
                      <a:pt x="243" y="141"/>
                    </a:lnTo>
                    <a:lnTo>
                      <a:pt x="239" y="144"/>
                    </a:lnTo>
                    <a:lnTo>
                      <a:pt x="236" y="149"/>
                    </a:lnTo>
                    <a:lnTo>
                      <a:pt x="230" y="152"/>
                    </a:lnTo>
                    <a:lnTo>
                      <a:pt x="226" y="156"/>
                    </a:lnTo>
                    <a:lnTo>
                      <a:pt x="223" y="159"/>
                    </a:lnTo>
                    <a:lnTo>
                      <a:pt x="220" y="164"/>
                    </a:lnTo>
                    <a:lnTo>
                      <a:pt x="216" y="167"/>
                    </a:lnTo>
                    <a:lnTo>
                      <a:pt x="214" y="171"/>
                    </a:lnTo>
                    <a:lnTo>
                      <a:pt x="212" y="174"/>
                    </a:lnTo>
                    <a:lnTo>
                      <a:pt x="210" y="178"/>
                    </a:lnTo>
                    <a:lnTo>
                      <a:pt x="206" y="184"/>
                    </a:lnTo>
                    <a:lnTo>
                      <a:pt x="204" y="190"/>
                    </a:lnTo>
                    <a:lnTo>
                      <a:pt x="201" y="197"/>
                    </a:lnTo>
                    <a:lnTo>
                      <a:pt x="198" y="203"/>
                    </a:lnTo>
                    <a:lnTo>
                      <a:pt x="196" y="208"/>
                    </a:lnTo>
                    <a:lnTo>
                      <a:pt x="195" y="213"/>
                    </a:lnTo>
                    <a:lnTo>
                      <a:pt x="193" y="217"/>
                    </a:lnTo>
                    <a:lnTo>
                      <a:pt x="191" y="222"/>
                    </a:lnTo>
                    <a:lnTo>
                      <a:pt x="187" y="229"/>
                    </a:lnTo>
                    <a:lnTo>
                      <a:pt x="182" y="235"/>
                    </a:lnTo>
                    <a:lnTo>
                      <a:pt x="178" y="237"/>
                    </a:lnTo>
                    <a:lnTo>
                      <a:pt x="174" y="239"/>
                    </a:lnTo>
                    <a:lnTo>
                      <a:pt x="168" y="240"/>
                    </a:lnTo>
                    <a:lnTo>
                      <a:pt x="164" y="242"/>
                    </a:lnTo>
                    <a:lnTo>
                      <a:pt x="158" y="243"/>
                    </a:lnTo>
                    <a:lnTo>
                      <a:pt x="153" y="244"/>
                    </a:lnTo>
                    <a:lnTo>
                      <a:pt x="148" y="245"/>
                    </a:lnTo>
                    <a:lnTo>
                      <a:pt x="144" y="246"/>
                    </a:lnTo>
                    <a:lnTo>
                      <a:pt x="139" y="247"/>
                    </a:lnTo>
                    <a:lnTo>
                      <a:pt x="133" y="248"/>
                    </a:lnTo>
                    <a:lnTo>
                      <a:pt x="129" y="250"/>
                    </a:lnTo>
                    <a:lnTo>
                      <a:pt x="125" y="252"/>
                    </a:lnTo>
                    <a:lnTo>
                      <a:pt x="121" y="255"/>
                    </a:lnTo>
                    <a:lnTo>
                      <a:pt x="118" y="258"/>
                    </a:lnTo>
                    <a:lnTo>
                      <a:pt x="115" y="262"/>
                    </a:lnTo>
                    <a:lnTo>
                      <a:pt x="114" y="267"/>
                    </a:lnTo>
                    <a:lnTo>
                      <a:pt x="112" y="270"/>
                    </a:lnTo>
                    <a:lnTo>
                      <a:pt x="110" y="275"/>
                    </a:lnTo>
                    <a:lnTo>
                      <a:pt x="109" y="279"/>
                    </a:lnTo>
                    <a:lnTo>
                      <a:pt x="108" y="283"/>
                    </a:lnTo>
                    <a:lnTo>
                      <a:pt x="104" y="288"/>
                    </a:lnTo>
                    <a:lnTo>
                      <a:pt x="103" y="292"/>
                    </a:lnTo>
                    <a:lnTo>
                      <a:pt x="102" y="295"/>
                    </a:lnTo>
                    <a:lnTo>
                      <a:pt x="100" y="299"/>
                    </a:lnTo>
                    <a:lnTo>
                      <a:pt x="96" y="305"/>
                    </a:lnTo>
                    <a:lnTo>
                      <a:pt x="92" y="309"/>
                    </a:lnTo>
                    <a:lnTo>
                      <a:pt x="87" y="312"/>
                    </a:lnTo>
                    <a:lnTo>
                      <a:pt x="81" y="314"/>
                    </a:lnTo>
                    <a:lnTo>
                      <a:pt x="77" y="312"/>
                    </a:lnTo>
                    <a:lnTo>
                      <a:pt x="74" y="307"/>
                    </a:lnTo>
                    <a:lnTo>
                      <a:pt x="72" y="304"/>
                    </a:lnTo>
                    <a:lnTo>
                      <a:pt x="72" y="300"/>
                    </a:lnTo>
                    <a:lnTo>
                      <a:pt x="70" y="296"/>
                    </a:lnTo>
                    <a:lnTo>
                      <a:pt x="70" y="292"/>
                    </a:lnTo>
                    <a:lnTo>
                      <a:pt x="68" y="286"/>
                    </a:lnTo>
                    <a:lnTo>
                      <a:pt x="68" y="280"/>
                    </a:lnTo>
                    <a:lnTo>
                      <a:pt x="67" y="275"/>
                    </a:lnTo>
                    <a:lnTo>
                      <a:pt x="67" y="269"/>
                    </a:lnTo>
                    <a:lnTo>
                      <a:pt x="66" y="263"/>
                    </a:lnTo>
                    <a:lnTo>
                      <a:pt x="66" y="256"/>
                    </a:lnTo>
                    <a:lnTo>
                      <a:pt x="66" y="249"/>
                    </a:lnTo>
                    <a:lnTo>
                      <a:pt x="66" y="243"/>
                    </a:lnTo>
                    <a:lnTo>
                      <a:pt x="65" y="236"/>
                    </a:lnTo>
                    <a:lnTo>
                      <a:pt x="65" y="230"/>
                    </a:lnTo>
                    <a:lnTo>
                      <a:pt x="65" y="224"/>
                    </a:lnTo>
                    <a:lnTo>
                      <a:pt x="65" y="216"/>
                    </a:lnTo>
                    <a:lnTo>
                      <a:pt x="65" y="210"/>
                    </a:lnTo>
                    <a:lnTo>
                      <a:pt x="65" y="205"/>
                    </a:lnTo>
                    <a:lnTo>
                      <a:pt x="65" y="199"/>
                    </a:lnTo>
                    <a:lnTo>
                      <a:pt x="65" y="195"/>
                    </a:lnTo>
                    <a:lnTo>
                      <a:pt x="65" y="189"/>
                    </a:lnTo>
                    <a:lnTo>
                      <a:pt x="65" y="185"/>
                    </a:lnTo>
                    <a:lnTo>
                      <a:pt x="65" y="181"/>
                    </a:lnTo>
                    <a:lnTo>
                      <a:pt x="65" y="178"/>
                    </a:lnTo>
                    <a:lnTo>
                      <a:pt x="65" y="174"/>
                    </a:lnTo>
                    <a:lnTo>
                      <a:pt x="66" y="173"/>
                    </a:lnTo>
                    <a:lnTo>
                      <a:pt x="0" y="152"/>
                    </a:lnTo>
                    <a:lnTo>
                      <a:pt x="0" y="152"/>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07" name="Freeform 106"/>
              <p:cNvSpPr>
                <a:spLocks/>
              </p:cNvSpPr>
              <p:nvPr/>
            </p:nvSpPr>
            <p:spPr bwMode="auto">
              <a:xfrm>
                <a:off x="7292990" y="5778500"/>
                <a:ext cx="263525" cy="314325"/>
              </a:xfrm>
              <a:custGeom>
                <a:avLst/>
                <a:gdLst/>
                <a:ahLst/>
                <a:cxnLst>
                  <a:cxn ang="0">
                    <a:pos x="2" y="131"/>
                  </a:cxn>
                  <a:cxn ang="0">
                    <a:pos x="10" y="156"/>
                  </a:cxn>
                  <a:cxn ang="0">
                    <a:pos x="23" y="182"/>
                  </a:cxn>
                  <a:cxn ang="0">
                    <a:pos x="37" y="202"/>
                  </a:cxn>
                  <a:cxn ang="0">
                    <a:pos x="54" y="203"/>
                  </a:cxn>
                  <a:cxn ang="0">
                    <a:pos x="72" y="200"/>
                  </a:cxn>
                  <a:cxn ang="0">
                    <a:pos x="91" y="210"/>
                  </a:cxn>
                  <a:cxn ang="0">
                    <a:pos x="98" y="224"/>
                  </a:cxn>
                  <a:cxn ang="0">
                    <a:pos x="104" y="249"/>
                  </a:cxn>
                  <a:cxn ang="0">
                    <a:pos x="108" y="273"/>
                  </a:cxn>
                  <a:cxn ang="0">
                    <a:pos x="111" y="294"/>
                  </a:cxn>
                  <a:cxn ang="0">
                    <a:pos x="112" y="311"/>
                  </a:cxn>
                  <a:cxn ang="0">
                    <a:pos x="112" y="335"/>
                  </a:cxn>
                  <a:cxn ang="0">
                    <a:pos x="117" y="354"/>
                  </a:cxn>
                  <a:cxn ang="0">
                    <a:pos x="126" y="374"/>
                  </a:cxn>
                  <a:cxn ang="0">
                    <a:pos x="137" y="388"/>
                  </a:cxn>
                  <a:cxn ang="0">
                    <a:pos x="157" y="389"/>
                  </a:cxn>
                  <a:cxn ang="0">
                    <a:pos x="182" y="386"/>
                  </a:cxn>
                  <a:cxn ang="0">
                    <a:pos x="210" y="390"/>
                  </a:cxn>
                  <a:cxn ang="0">
                    <a:pos x="236" y="395"/>
                  </a:cxn>
                  <a:cxn ang="0">
                    <a:pos x="256" y="388"/>
                  </a:cxn>
                  <a:cxn ang="0">
                    <a:pos x="269" y="365"/>
                  </a:cxn>
                  <a:cxn ang="0">
                    <a:pos x="278" y="344"/>
                  </a:cxn>
                  <a:cxn ang="0">
                    <a:pos x="290" y="326"/>
                  </a:cxn>
                  <a:cxn ang="0">
                    <a:pos x="304" y="324"/>
                  </a:cxn>
                  <a:cxn ang="0">
                    <a:pos x="320" y="315"/>
                  </a:cxn>
                  <a:cxn ang="0">
                    <a:pos x="333" y="293"/>
                  </a:cxn>
                  <a:cxn ang="0">
                    <a:pos x="332" y="265"/>
                  </a:cxn>
                  <a:cxn ang="0">
                    <a:pos x="318" y="244"/>
                  </a:cxn>
                  <a:cxn ang="0">
                    <a:pos x="304" y="232"/>
                  </a:cxn>
                  <a:cxn ang="0">
                    <a:pos x="287" y="219"/>
                  </a:cxn>
                  <a:cxn ang="0">
                    <a:pos x="274" y="205"/>
                  </a:cxn>
                  <a:cxn ang="0">
                    <a:pos x="261" y="191"/>
                  </a:cxn>
                  <a:cxn ang="0">
                    <a:pos x="250" y="175"/>
                  </a:cxn>
                  <a:cxn ang="0">
                    <a:pos x="242" y="160"/>
                  </a:cxn>
                  <a:cxn ang="0">
                    <a:pos x="237" y="143"/>
                  </a:cxn>
                  <a:cxn ang="0">
                    <a:pos x="235" y="128"/>
                  </a:cxn>
                  <a:cxn ang="0">
                    <a:pos x="235" y="111"/>
                  </a:cxn>
                  <a:cxn ang="0">
                    <a:pos x="236" y="94"/>
                  </a:cxn>
                  <a:cxn ang="0">
                    <a:pos x="237" y="76"/>
                  </a:cxn>
                  <a:cxn ang="0">
                    <a:pos x="237" y="53"/>
                  </a:cxn>
                  <a:cxn ang="0">
                    <a:pos x="232" y="26"/>
                  </a:cxn>
                  <a:cxn ang="0">
                    <a:pos x="217" y="9"/>
                  </a:cxn>
                  <a:cxn ang="0">
                    <a:pos x="191" y="1"/>
                  </a:cxn>
                  <a:cxn ang="0">
                    <a:pos x="163" y="2"/>
                  </a:cxn>
                  <a:cxn ang="0">
                    <a:pos x="139" y="9"/>
                  </a:cxn>
                  <a:cxn ang="0">
                    <a:pos x="125" y="22"/>
                  </a:cxn>
                  <a:cxn ang="0">
                    <a:pos x="109" y="46"/>
                  </a:cxn>
                  <a:cxn ang="0">
                    <a:pos x="89" y="54"/>
                  </a:cxn>
                  <a:cxn ang="0">
                    <a:pos x="70" y="56"/>
                  </a:cxn>
                  <a:cxn ang="0">
                    <a:pos x="50" y="62"/>
                  </a:cxn>
                  <a:cxn ang="0">
                    <a:pos x="31" y="69"/>
                  </a:cxn>
                  <a:cxn ang="0">
                    <a:pos x="19" y="86"/>
                  </a:cxn>
                  <a:cxn ang="0">
                    <a:pos x="9" y="109"/>
                  </a:cxn>
                  <a:cxn ang="0">
                    <a:pos x="0" y="119"/>
                  </a:cxn>
                </a:cxnLst>
                <a:rect l="0" t="0" r="r" b="b"/>
                <a:pathLst>
                  <a:path w="334" h="395">
                    <a:moveTo>
                      <a:pt x="0" y="119"/>
                    </a:moveTo>
                    <a:lnTo>
                      <a:pt x="0" y="123"/>
                    </a:lnTo>
                    <a:lnTo>
                      <a:pt x="1" y="126"/>
                    </a:lnTo>
                    <a:lnTo>
                      <a:pt x="2" y="131"/>
                    </a:lnTo>
                    <a:lnTo>
                      <a:pt x="3" y="136"/>
                    </a:lnTo>
                    <a:lnTo>
                      <a:pt x="5" y="142"/>
                    </a:lnTo>
                    <a:lnTo>
                      <a:pt x="8" y="148"/>
                    </a:lnTo>
                    <a:lnTo>
                      <a:pt x="10" y="156"/>
                    </a:lnTo>
                    <a:lnTo>
                      <a:pt x="13" y="163"/>
                    </a:lnTo>
                    <a:lnTo>
                      <a:pt x="16" y="170"/>
                    </a:lnTo>
                    <a:lnTo>
                      <a:pt x="19" y="176"/>
                    </a:lnTo>
                    <a:lnTo>
                      <a:pt x="23" y="182"/>
                    </a:lnTo>
                    <a:lnTo>
                      <a:pt x="26" y="189"/>
                    </a:lnTo>
                    <a:lnTo>
                      <a:pt x="29" y="194"/>
                    </a:lnTo>
                    <a:lnTo>
                      <a:pt x="33" y="198"/>
                    </a:lnTo>
                    <a:lnTo>
                      <a:pt x="37" y="202"/>
                    </a:lnTo>
                    <a:lnTo>
                      <a:pt x="40" y="203"/>
                    </a:lnTo>
                    <a:lnTo>
                      <a:pt x="45" y="204"/>
                    </a:lnTo>
                    <a:lnTo>
                      <a:pt x="49" y="203"/>
                    </a:lnTo>
                    <a:lnTo>
                      <a:pt x="54" y="203"/>
                    </a:lnTo>
                    <a:lnTo>
                      <a:pt x="58" y="202"/>
                    </a:lnTo>
                    <a:lnTo>
                      <a:pt x="62" y="201"/>
                    </a:lnTo>
                    <a:lnTo>
                      <a:pt x="67" y="200"/>
                    </a:lnTo>
                    <a:lnTo>
                      <a:pt x="72" y="200"/>
                    </a:lnTo>
                    <a:lnTo>
                      <a:pt x="78" y="200"/>
                    </a:lnTo>
                    <a:lnTo>
                      <a:pt x="82" y="202"/>
                    </a:lnTo>
                    <a:lnTo>
                      <a:pt x="86" y="205"/>
                    </a:lnTo>
                    <a:lnTo>
                      <a:pt x="91" y="210"/>
                    </a:lnTo>
                    <a:lnTo>
                      <a:pt x="92" y="212"/>
                    </a:lnTo>
                    <a:lnTo>
                      <a:pt x="94" y="215"/>
                    </a:lnTo>
                    <a:lnTo>
                      <a:pt x="96" y="220"/>
                    </a:lnTo>
                    <a:lnTo>
                      <a:pt x="98" y="224"/>
                    </a:lnTo>
                    <a:lnTo>
                      <a:pt x="99" y="228"/>
                    </a:lnTo>
                    <a:lnTo>
                      <a:pt x="101" y="234"/>
                    </a:lnTo>
                    <a:lnTo>
                      <a:pt x="102" y="240"/>
                    </a:lnTo>
                    <a:lnTo>
                      <a:pt x="104" y="249"/>
                    </a:lnTo>
                    <a:lnTo>
                      <a:pt x="105" y="255"/>
                    </a:lnTo>
                    <a:lnTo>
                      <a:pt x="107" y="262"/>
                    </a:lnTo>
                    <a:lnTo>
                      <a:pt x="107" y="267"/>
                    </a:lnTo>
                    <a:lnTo>
                      <a:pt x="108" y="273"/>
                    </a:lnTo>
                    <a:lnTo>
                      <a:pt x="109" y="279"/>
                    </a:lnTo>
                    <a:lnTo>
                      <a:pt x="109" y="285"/>
                    </a:lnTo>
                    <a:lnTo>
                      <a:pt x="110" y="289"/>
                    </a:lnTo>
                    <a:lnTo>
                      <a:pt x="111" y="294"/>
                    </a:lnTo>
                    <a:lnTo>
                      <a:pt x="111" y="298"/>
                    </a:lnTo>
                    <a:lnTo>
                      <a:pt x="111" y="302"/>
                    </a:lnTo>
                    <a:lnTo>
                      <a:pt x="111" y="306"/>
                    </a:lnTo>
                    <a:lnTo>
                      <a:pt x="112" y="311"/>
                    </a:lnTo>
                    <a:lnTo>
                      <a:pt x="112" y="317"/>
                    </a:lnTo>
                    <a:lnTo>
                      <a:pt x="112" y="324"/>
                    </a:lnTo>
                    <a:lnTo>
                      <a:pt x="112" y="329"/>
                    </a:lnTo>
                    <a:lnTo>
                      <a:pt x="112" y="335"/>
                    </a:lnTo>
                    <a:lnTo>
                      <a:pt x="113" y="339"/>
                    </a:lnTo>
                    <a:lnTo>
                      <a:pt x="114" y="345"/>
                    </a:lnTo>
                    <a:lnTo>
                      <a:pt x="115" y="349"/>
                    </a:lnTo>
                    <a:lnTo>
                      <a:pt x="117" y="354"/>
                    </a:lnTo>
                    <a:lnTo>
                      <a:pt x="119" y="358"/>
                    </a:lnTo>
                    <a:lnTo>
                      <a:pt x="122" y="364"/>
                    </a:lnTo>
                    <a:lnTo>
                      <a:pt x="124" y="368"/>
                    </a:lnTo>
                    <a:lnTo>
                      <a:pt x="126" y="374"/>
                    </a:lnTo>
                    <a:lnTo>
                      <a:pt x="127" y="376"/>
                    </a:lnTo>
                    <a:lnTo>
                      <a:pt x="129" y="380"/>
                    </a:lnTo>
                    <a:lnTo>
                      <a:pt x="133" y="385"/>
                    </a:lnTo>
                    <a:lnTo>
                      <a:pt x="137" y="388"/>
                    </a:lnTo>
                    <a:lnTo>
                      <a:pt x="142" y="390"/>
                    </a:lnTo>
                    <a:lnTo>
                      <a:pt x="149" y="390"/>
                    </a:lnTo>
                    <a:lnTo>
                      <a:pt x="152" y="390"/>
                    </a:lnTo>
                    <a:lnTo>
                      <a:pt x="157" y="389"/>
                    </a:lnTo>
                    <a:lnTo>
                      <a:pt x="162" y="388"/>
                    </a:lnTo>
                    <a:lnTo>
                      <a:pt x="168" y="388"/>
                    </a:lnTo>
                    <a:lnTo>
                      <a:pt x="176" y="386"/>
                    </a:lnTo>
                    <a:lnTo>
                      <a:pt x="182" y="386"/>
                    </a:lnTo>
                    <a:lnTo>
                      <a:pt x="188" y="386"/>
                    </a:lnTo>
                    <a:lnTo>
                      <a:pt x="195" y="388"/>
                    </a:lnTo>
                    <a:lnTo>
                      <a:pt x="203" y="389"/>
                    </a:lnTo>
                    <a:lnTo>
                      <a:pt x="210" y="390"/>
                    </a:lnTo>
                    <a:lnTo>
                      <a:pt x="216" y="392"/>
                    </a:lnTo>
                    <a:lnTo>
                      <a:pt x="223" y="394"/>
                    </a:lnTo>
                    <a:lnTo>
                      <a:pt x="229" y="394"/>
                    </a:lnTo>
                    <a:lnTo>
                      <a:pt x="236" y="395"/>
                    </a:lnTo>
                    <a:lnTo>
                      <a:pt x="242" y="395"/>
                    </a:lnTo>
                    <a:lnTo>
                      <a:pt x="247" y="394"/>
                    </a:lnTo>
                    <a:lnTo>
                      <a:pt x="252" y="391"/>
                    </a:lnTo>
                    <a:lnTo>
                      <a:pt x="256" y="388"/>
                    </a:lnTo>
                    <a:lnTo>
                      <a:pt x="260" y="384"/>
                    </a:lnTo>
                    <a:lnTo>
                      <a:pt x="265" y="379"/>
                    </a:lnTo>
                    <a:lnTo>
                      <a:pt x="267" y="372"/>
                    </a:lnTo>
                    <a:lnTo>
                      <a:pt x="269" y="365"/>
                    </a:lnTo>
                    <a:lnTo>
                      <a:pt x="272" y="358"/>
                    </a:lnTo>
                    <a:lnTo>
                      <a:pt x="274" y="354"/>
                    </a:lnTo>
                    <a:lnTo>
                      <a:pt x="276" y="349"/>
                    </a:lnTo>
                    <a:lnTo>
                      <a:pt x="278" y="344"/>
                    </a:lnTo>
                    <a:lnTo>
                      <a:pt x="279" y="339"/>
                    </a:lnTo>
                    <a:lnTo>
                      <a:pt x="281" y="336"/>
                    </a:lnTo>
                    <a:lnTo>
                      <a:pt x="285" y="330"/>
                    </a:lnTo>
                    <a:lnTo>
                      <a:pt x="290" y="326"/>
                    </a:lnTo>
                    <a:lnTo>
                      <a:pt x="292" y="324"/>
                    </a:lnTo>
                    <a:lnTo>
                      <a:pt x="296" y="324"/>
                    </a:lnTo>
                    <a:lnTo>
                      <a:pt x="299" y="324"/>
                    </a:lnTo>
                    <a:lnTo>
                      <a:pt x="304" y="324"/>
                    </a:lnTo>
                    <a:lnTo>
                      <a:pt x="307" y="322"/>
                    </a:lnTo>
                    <a:lnTo>
                      <a:pt x="311" y="321"/>
                    </a:lnTo>
                    <a:lnTo>
                      <a:pt x="316" y="318"/>
                    </a:lnTo>
                    <a:lnTo>
                      <a:pt x="320" y="315"/>
                    </a:lnTo>
                    <a:lnTo>
                      <a:pt x="323" y="310"/>
                    </a:lnTo>
                    <a:lnTo>
                      <a:pt x="327" y="304"/>
                    </a:lnTo>
                    <a:lnTo>
                      <a:pt x="330" y="299"/>
                    </a:lnTo>
                    <a:lnTo>
                      <a:pt x="333" y="293"/>
                    </a:lnTo>
                    <a:lnTo>
                      <a:pt x="333" y="286"/>
                    </a:lnTo>
                    <a:lnTo>
                      <a:pt x="334" y="280"/>
                    </a:lnTo>
                    <a:lnTo>
                      <a:pt x="333" y="271"/>
                    </a:lnTo>
                    <a:lnTo>
                      <a:pt x="332" y="265"/>
                    </a:lnTo>
                    <a:lnTo>
                      <a:pt x="329" y="258"/>
                    </a:lnTo>
                    <a:lnTo>
                      <a:pt x="324" y="252"/>
                    </a:lnTo>
                    <a:lnTo>
                      <a:pt x="321" y="248"/>
                    </a:lnTo>
                    <a:lnTo>
                      <a:pt x="318" y="244"/>
                    </a:lnTo>
                    <a:lnTo>
                      <a:pt x="315" y="241"/>
                    </a:lnTo>
                    <a:lnTo>
                      <a:pt x="312" y="239"/>
                    </a:lnTo>
                    <a:lnTo>
                      <a:pt x="308" y="235"/>
                    </a:lnTo>
                    <a:lnTo>
                      <a:pt x="304" y="232"/>
                    </a:lnTo>
                    <a:lnTo>
                      <a:pt x="299" y="228"/>
                    </a:lnTo>
                    <a:lnTo>
                      <a:pt x="296" y="225"/>
                    </a:lnTo>
                    <a:lnTo>
                      <a:pt x="291" y="222"/>
                    </a:lnTo>
                    <a:lnTo>
                      <a:pt x="287" y="219"/>
                    </a:lnTo>
                    <a:lnTo>
                      <a:pt x="284" y="214"/>
                    </a:lnTo>
                    <a:lnTo>
                      <a:pt x="281" y="212"/>
                    </a:lnTo>
                    <a:lnTo>
                      <a:pt x="277" y="207"/>
                    </a:lnTo>
                    <a:lnTo>
                      <a:pt x="274" y="205"/>
                    </a:lnTo>
                    <a:lnTo>
                      <a:pt x="270" y="200"/>
                    </a:lnTo>
                    <a:lnTo>
                      <a:pt x="267" y="198"/>
                    </a:lnTo>
                    <a:lnTo>
                      <a:pt x="265" y="194"/>
                    </a:lnTo>
                    <a:lnTo>
                      <a:pt x="261" y="191"/>
                    </a:lnTo>
                    <a:lnTo>
                      <a:pt x="258" y="187"/>
                    </a:lnTo>
                    <a:lnTo>
                      <a:pt x="256" y="183"/>
                    </a:lnTo>
                    <a:lnTo>
                      <a:pt x="253" y="179"/>
                    </a:lnTo>
                    <a:lnTo>
                      <a:pt x="250" y="175"/>
                    </a:lnTo>
                    <a:lnTo>
                      <a:pt x="248" y="171"/>
                    </a:lnTo>
                    <a:lnTo>
                      <a:pt x="247" y="168"/>
                    </a:lnTo>
                    <a:lnTo>
                      <a:pt x="245" y="163"/>
                    </a:lnTo>
                    <a:lnTo>
                      <a:pt x="242" y="160"/>
                    </a:lnTo>
                    <a:lnTo>
                      <a:pt x="241" y="156"/>
                    </a:lnTo>
                    <a:lnTo>
                      <a:pt x="240" y="152"/>
                    </a:lnTo>
                    <a:lnTo>
                      <a:pt x="238" y="148"/>
                    </a:lnTo>
                    <a:lnTo>
                      <a:pt x="237" y="143"/>
                    </a:lnTo>
                    <a:lnTo>
                      <a:pt x="236" y="139"/>
                    </a:lnTo>
                    <a:lnTo>
                      <a:pt x="236" y="136"/>
                    </a:lnTo>
                    <a:lnTo>
                      <a:pt x="235" y="131"/>
                    </a:lnTo>
                    <a:lnTo>
                      <a:pt x="235" y="128"/>
                    </a:lnTo>
                    <a:lnTo>
                      <a:pt x="235" y="124"/>
                    </a:lnTo>
                    <a:lnTo>
                      <a:pt x="235" y="119"/>
                    </a:lnTo>
                    <a:lnTo>
                      <a:pt x="235" y="115"/>
                    </a:lnTo>
                    <a:lnTo>
                      <a:pt x="235" y="111"/>
                    </a:lnTo>
                    <a:lnTo>
                      <a:pt x="235" y="106"/>
                    </a:lnTo>
                    <a:lnTo>
                      <a:pt x="235" y="102"/>
                    </a:lnTo>
                    <a:lnTo>
                      <a:pt x="235" y="98"/>
                    </a:lnTo>
                    <a:lnTo>
                      <a:pt x="236" y="94"/>
                    </a:lnTo>
                    <a:lnTo>
                      <a:pt x="236" y="88"/>
                    </a:lnTo>
                    <a:lnTo>
                      <a:pt x="237" y="84"/>
                    </a:lnTo>
                    <a:lnTo>
                      <a:pt x="237" y="80"/>
                    </a:lnTo>
                    <a:lnTo>
                      <a:pt x="237" y="76"/>
                    </a:lnTo>
                    <a:lnTo>
                      <a:pt x="237" y="72"/>
                    </a:lnTo>
                    <a:lnTo>
                      <a:pt x="237" y="68"/>
                    </a:lnTo>
                    <a:lnTo>
                      <a:pt x="237" y="59"/>
                    </a:lnTo>
                    <a:lnTo>
                      <a:pt x="237" y="53"/>
                    </a:lnTo>
                    <a:lnTo>
                      <a:pt x="235" y="45"/>
                    </a:lnTo>
                    <a:lnTo>
                      <a:pt x="235" y="39"/>
                    </a:lnTo>
                    <a:lnTo>
                      <a:pt x="233" y="32"/>
                    </a:lnTo>
                    <a:lnTo>
                      <a:pt x="232" y="26"/>
                    </a:lnTo>
                    <a:lnTo>
                      <a:pt x="228" y="19"/>
                    </a:lnTo>
                    <a:lnTo>
                      <a:pt x="225" y="15"/>
                    </a:lnTo>
                    <a:lnTo>
                      <a:pt x="220" y="11"/>
                    </a:lnTo>
                    <a:lnTo>
                      <a:pt x="217" y="9"/>
                    </a:lnTo>
                    <a:lnTo>
                      <a:pt x="210" y="5"/>
                    </a:lnTo>
                    <a:lnTo>
                      <a:pt x="205" y="4"/>
                    </a:lnTo>
                    <a:lnTo>
                      <a:pt x="197" y="2"/>
                    </a:lnTo>
                    <a:lnTo>
                      <a:pt x="191" y="1"/>
                    </a:lnTo>
                    <a:lnTo>
                      <a:pt x="184" y="0"/>
                    </a:lnTo>
                    <a:lnTo>
                      <a:pt x="177" y="0"/>
                    </a:lnTo>
                    <a:lnTo>
                      <a:pt x="170" y="0"/>
                    </a:lnTo>
                    <a:lnTo>
                      <a:pt x="163" y="2"/>
                    </a:lnTo>
                    <a:lnTo>
                      <a:pt x="156" y="2"/>
                    </a:lnTo>
                    <a:lnTo>
                      <a:pt x="149" y="4"/>
                    </a:lnTo>
                    <a:lnTo>
                      <a:pt x="143" y="6"/>
                    </a:lnTo>
                    <a:lnTo>
                      <a:pt x="139" y="9"/>
                    </a:lnTo>
                    <a:lnTo>
                      <a:pt x="133" y="11"/>
                    </a:lnTo>
                    <a:lnTo>
                      <a:pt x="129" y="15"/>
                    </a:lnTo>
                    <a:lnTo>
                      <a:pt x="126" y="17"/>
                    </a:lnTo>
                    <a:lnTo>
                      <a:pt x="125" y="22"/>
                    </a:lnTo>
                    <a:lnTo>
                      <a:pt x="122" y="28"/>
                    </a:lnTo>
                    <a:lnTo>
                      <a:pt x="118" y="35"/>
                    </a:lnTo>
                    <a:lnTo>
                      <a:pt x="114" y="41"/>
                    </a:lnTo>
                    <a:lnTo>
                      <a:pt x="109" y="46"/>
                    </a:lnTo>
                    <a:lnTo>
                      <a:pt x="102" y="49"/>
                    </a:lnTo>
                    <a:lnTo>
                      <a:pt x="96" y="52"/>
                    </a:lnTo>
                    <a:lnTo>
                      <a:pt x="92" y="53"/>
                    </a:lnTo>
                    <a:lnTo>
                      <a:pt x="89" y="54"/>
                    </a:lnTo>
                    <a:lnTo>
                      <a:pt x="85" y="55"/>
                    </a:lnTo>
                    <a:lnTo>
                      <a:pt x="81" y="56"/>
                    </a:lnTo>
                    <a:lnTo>
                      <a:pt x="76" y="56"/>
                    </a:lnTo>
                    <a:lnTo>
                      <a:pt x="70" y="56"/>
                    </a:lnTo>
                    <a:lnTo>
                      <a:pt x="65" y="57"/>
                    </a:lnTo>
                    <a:lnTo>
                      <a:pt x="60" y="59"/>
                    </a:lnTo>
                    <a:lnTo>
                      <a:pt x="55" y="59"/>
                    </a:lnTo>
                    <a:lnTo>
                      <a:pt x="50" y="62"/>
                    </a:lnTo>
                    <a:lnTo>
                      <a:pt x="46" y="63"/>
                    </a:lnTo>
                    <a:lnTo>
                      <a:pt x="40" y="65"/>
                    </a:lnTo>
                    <a:lnTo>
                      <a:pt x="35" y="67"/>
                    </a:lnTo>
                    <a:lnTo>
                      <a:pt x="31" y="69"/>
                    </a:lnTo>
                    <a:lnTo>
                      <a:pt x="28" y="71"/>
                    </a:lnTo>
                    <a:lnTo>
                      <a:pt x="25" y="74"/>
                    </a:lnTo>
                    <a:lnTo>
                      <a:pt x="21" y="79"/>
                    </a:lnTo>
                    <a:lnTo>
                      <a:pt x="19" y="86"/>
                    </a:lnTo>
                    <a:lnTo>
                      <a:pt x="18" y="92"/>
                    </a:lnTo>
                    <a:lnTo>
                      <a:pt x="16" y="99"/>
                    </a:lnTo>
                    <a:lnTo>
                      <a:pt x="13" y="104"/>
                    </a:lnTo>
                    <a:lnTo>
                      <a:pt x="9" y="109"/>
                    </a:lnTo>
                    <a:lnTo>
                      <a:pt x="5" y="113"/>
                    </a:lnTo>
                    <a:lnTo>
                      <a:pt x="2" y="116"/>
                    </a:lnTo>
                    <a:lnTo>
                      <a:pt x="0" y="118"/>
                    </a:lnTo>
                    <a:lnTo>
                      <a:pt x="0" y="119"/>
                    </a:lnTo>
                    <a:lnTo>
                      <a:pt x="0" y="119"/>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08" name="Freeform 107"/>
              <p:cNvSpPr>
                <a:spLocks/>
              </p:cNvSpPr>
              <p:nvPr/>
            </p:nvSpPr>
            <p:spPr bwMode="auto">
              <a:xfrm>
                <a:off x="7405702" y="6429375"/>
                <a:ext cx="319088" cy="176213"/>
              </a:xfrm>
              <a:custGeom>
                <a:avLst/>
                <a:gdLst/>
                <a:ahLst/>
                <a:cxnLst>
                  <a:cxn ang="0">
                    <a:pos x="2" y="112"/>
                  </a:cxn>
                  <a:cxn ang="0">
                    <a:pos x="8" y="136"/>
                  </a:cxn>
                  <a:cxn ang="0">
                    <a:pos x="9" y="154"/>
                  </a:cxn>
                  <a:cxn ang="0">
                    <a:pos x="6" y="170"/>
                  </a:cxn>
                  <a:cxn ang="0">
                    <a:pos x="0" y="190"/>
                  </a:cxn>
                  <a:cxn ang="0">
                    <a:pos x="5" y="207"/>
                  </a:cxn>
                  <a:cxn ang="0">
                    <a:pos x="18" y="216"/>
                  </a:cxn>
                  <a:cxn ang="0">
                    <a:pos x="34" y="217"/>
                  </a:cxn>
                  <a:cxn ang="0">
                    <a:pos x="53" y="215"/>
                  </a:cxn>
                  <a:cxn ang="0">
                    <a:pos x="71" y="213"/>
                  </a:cxn>
                  <a:cxn ang="0">
                    <a:pos x="91" y="212"/>
                  </a:cxn>
                  <a:cxn ang="0">
                    <a:pos x="117" y="213"/>
                  </a:cxn>
                  <a:cxn ang="0">
                    <a:pos x="141" y="213"/>
                  </a:cxn>
                  <a:cxn ang="0">
                    <a:pos x="160" y="215"/>
                  </a:cxn>
                  <a:cxn ang="0">
                    <a:pos x="179" y="218"/>
                  </a:cxn>
                  <a:cxn ang="0">
                    <a:pos x="204" y="221"/>
                  </a:cxn>
                  <a:cxn ang="0">
                    <a:pos x="226" y="222"/>
                  </a:cxn>
                  <a:cxn ang="0">
                    <a:pos x="241" y="221"/>
                  </a:cxn>
                  <a:cxn ang="0">
                    <a:pos x="258" y="218"/>
                  </a:cxn>
                  <a:cxn ang="0">
                    <a:pos x="276" y="215"/>
                  </a:cxn>
                  <a:cxn ang="0">
                    <a:pos x="293" y="211"/>
                  </a:cxn>
                  <a:cxn ang="0">
                    <a:pos x="310" y="207"/>
                  </a:cxn>
                  <a:cxn ang="0">
                    <a:pos x="325" y="202"/>
                  </a:cxn>
                  <a:cxn ang="0">
                    <a:pos x="345" y="200"/>
                  </a:cxn>
                  <a:cxn ang="0">
                    <a:pos x="367" y="201"/>
                  </a:cxn>
                  <a:cxn ang="0">
                    <a:pos x="385" y="192"/>
                  </a:cxn>
                  <a:cxn ang="0">
                    <a:pos x="396" y="173"/>
                  </a:cxn>
                  <a:cxn ang="0">
                    <a:pos x="399" y="148"/>
                  </a:cxn>
                  <a:cxn ang="0">
                    <a:pos x="391" y="122"/>
                  </a:cxn>
                  <a:cxn ang="0">
                    <a:pos x="384" y="98"/>
                  </a:cxn>
                  <a:cxn ang="0">
                    <a:pos x="385" y="77"/>
                  </a:cxn>
                  <a:cxn ang="0">
                    <a:pos x="387" y="57"/>
                  </a:cxn>
                  <a:cxn ang="0">
                    <a:pos x="390" y="36"/>
                  </a:cxn>
                  <a:cxn ang="0">
                    <a:pos x="374" y="19"/>
                  </a:cxn>
                  <a:cxn ang="0">
                    <a:pos x="359" y="9"/>
                  </a:cxn>
                  <a:cxn ang="0">
                    <a:pos x="343" y="4"/>
                  </a:cxn>
                  <a:cxn ang="0">
                    <a:pos x="325" y="0"/>
                  </a:cxn>
                  <a:cxn ang="0">
                    <a:pos x="308" y="0"/>
                  </a:cxn>
                  <a:cxn ang="0">
                    <a:pos x="293" y="14"/>
                  </a:cxn>
                  <a:cxn ang="0">
                    <a:pos x="274" y="34"/>
                  </a:cxn>
                  <a:cxn ang="0">
                    <a:pos x="251" y="47"/>
                  </a:cxn>
                  <a:cxn ang="0">
                    <a:pos x="233" y="52"/>
                  </a:cxn>
                  <a:cxn ang="0">
                    <a:pos x="216" y="52"/>
                  </a:cxn>
                  <a:cxn ang="0">
                    <a:pos x="197" y="47"/>
                  </a:cxn>
                  <a:cxn ang="0">
                    <a:pos x="176" y="38"/>
                  </a:cxn>
                  <a:cxn ang="0">
                    <a:pos x="157" y="29"/>
                  </a:cxn>
                  <a:cxn ang="0">
                    <a:pos x="135" y="24"/>
                  </a:cxn>
                  <a:cxn ang="0">
                    <a:pos x="115" y="21"/>
                  </a:cxn>
                  <a:cxn ang="0">
                    <a:pos x="96" y="20"/>
                  </a:cxn>
                  <a:cxn ang="0">
                    <a:pos x="76" y="21"/>
                  </a:cxn>
                  <a:cxn ang="0">
                    <a:pos x="59" y="23"/>
                  </a:cxn>
                </a:cxnLst>
                <a:rect l="0" t="0" r="r" b="b"/>
                <a:pathLst>
                  <a:path w="401" h="222">
                    <a:moveTo>
                      <a:pt x="0" y="104"/>
                    </a:moveTo>
                    <a:lnTo>
                      <a:pt x="0" y="105"/>
                    </a:lnTo>
                    <a:lnTo>
                      <a:pt x="0" y="108"/>
                    </a:lnTo>
                    <a:lnTo>
                      <a:pt x="2" y="112"/>
                    </a:lnTo>
                    <a:lnTo>
                      <a:pt x="4" y="118"/>
                    </a:lnTo>
                    <a:lnTo>
                      <a:pt x="5" y="124"/>
                    </a:lnTo>
                    <a:lnTo>
                      <a:pt x="7" y="132"/>
                    </a:lnTo>
                    <a:lnTo>
                      <a:pt x="8" y="136"/>
                    </a:lnTo>
                    <a:lnTo>
                      <a:pt x="9" y="140"/>
                    </a:lnTo>
                    <a:lnTo>
                      <a:pt x="9" y="146"/>
                    </a:lnTo>
                    <a:lnTo>
                      <a:pt x="10" y="150"/>
                    </a:lnTo>
                    <a:lnTo>
                      <a:pt x="9" y="154"/>
                    </a:lnTo>
                    <a:lnTo>
                      <a:pt x="9" y="158"/>
                    </a:lnTo>
                    <a:lnTo>
                      <a:pt x="8" y="162"/>
                    </a:lnTo>
                    <a:lnTo>
                      <a:pt x="7" y="167"/>
                    </a:lnTo>
                    <a:lnTo>
                      <a:pt x="6" y="170"/>
                    </a:lnTo>
                    <a:lnTo>
                      <a:pt x="5" y="175"/>
                    </a:lnTo>
                    <a:lnTo>
                      <a:pt x="3" y="179"/>
                    </a:lnTo>
                    <a:lnTo>
                      <a:pt x="2" y="183"/>
                    </a:lnTo>
                    <a:lnTo>
                      <a:pt x="0" y="190"/>
                    </a:lnTo>
                    <a:lnTo>
                      <a:pt x="0" y="197"/>
                    </a:lnTo>
                    <a:lnTo>
                      <a:pt x="0" y="199"/>
                    </a:lnTo>
                    <a:lnTo>
                      <a:pt x="2" y="204"/>
                    </a:lnTo>
                    <a:lnTo>
                      <a:pt x="5" y="207"/>
                    </a:lnTo>
                    <a:lnTo>
                      <a:pt x="9" y="211"/>
                    </a:lnTo>
                    <a:lnTo>
                      <a:pt x="12" y="213"/>
                    </a:lnTo>
                    <a:lnTo>
                      <a:pt x="15" y="215"/>
                    </a:lnTo>
                    <a:lnTo>
                      <a:pt x="18" y="216"/>
                    </a:lnTo>
                    <a:lnTo>
                      <a:pt x="22" y="217"/>
                    </a:lnTo>
                    <a:lnTo>
                      <a:pt x="26" y="217"/>
                    </a:lnTo>
                    <a:lnTo>
                      <a:pt x="30" y="217"/>
                    </a:lnTo>
                    <a:lnTo>
                      <a:pt x="34" y="217"/>
                    </a:lnTo>
                    <a:lnTo>
                      <a:pt x="39" y="217"/>
                    </a:lnTo>
                    <a:lnTo>
                      <a:pt x="44" y="216"/>
                    </a:lnTo>
                    <a:lnTo>
                      <a:pt x="50" y="215"/>
                    </a:lnTo>
                    <a:lnTo>
                      <a:pt x="53" y="215"/>
                    </a:lnTo>
                    <a:lnTo>
                      <a:pt x="58" y="214"/>
                    </a:lnTo>
                    <a:lnTo>
                      <a:pt x="62" y="214"/>
                    </a:lnTo>
                    <a:lnTo>
                      <a:pt x="66" y="214"/>
                    </a:lnTo>
                    <a:lnTo>
                      <a:pt x="71" y="213"/>
                    </a:lnTo>
                    <a:lnTo>
                      <a:pt x="75" y="212"/>
                    </a:lnTo>
                    <a:lnTo>
                      <a:pt x="80" y="212"/>
                    </a:lnTo>
                    <a:lnTo>
                      <a:pt x="85" y="212"/>
                    </a:lnTo>
                    <a:lnTo>
                      <a:pt x="91" y="212"/>
                    </a:lnTo>
                    <a:lnTo>
                      <a:pt x="98" y="212"/>
                    </a:lnTo>
                    <a:lnTo>
                      <a:pt x="104" y="212"/>
                    </a:lnTo>
                    <a:lnTo>
                      <a:pt x="111" y="213"/>
                    </a:lnTo>
                    <a:lnTo>
                      <a:pt x="117" y="213"/>
                    </a:lnTo>
                    <a:lnTo>
                      <a:pt x="125" y="213"/>
                    </a:lnTo>
                    <a:lnTo>
                      <a:pt x="130" y="213"/>
                    </a:lnTo>
                    <a:lnTo>
                      <a:pt x="136" y="213"/>
                    </a:lnTo>
                    <a:lnTo>
                      <a:pt x="141" y="213"/>
                    </a:lnTo>
                    <a:lnTo>
                      <a:pt x="147" y="214"/>
                    </a:lnTo>
                    <a:lnTo>
                      <a:pt x="152" y="215"/>
                    </a:lnTo>
                    <a:lnTo>
                      <a:pt x="157" y="215"/>
                    </a:lnTo>
                    <a:lnTo>
                      <a:pt x="160" y="215"/>
                    </a:lnTo>
                    <a:lnTo>
                      <a:pt x="164" y="216"/>
                    </a:lnTo>
                    <a:lnTo>
                      <a:pt x="168" y="217"/>
                    </a:lnTo>
                    <a:lnTo>
                      <a:pt x="172" y="217"/>
                    </a:lnTo>
                    <a:lnTo>
                      <a:pt x="179" y="218"/>
                    </a:lnTo>
                    <a:lnTo>
                      <a:pt x="187" y="219"/>
                    </a:lnTo>
                    <a:lnTo>
                      <a:pt x="192" y="219"/>
                    </a:lnTo>
                    <a:lnTo>
                      <a:pt x="199" y="220"/>
                    </a:lnTo>
                    <a:lnTo>
                      <a:pt x="204" y="221"/>
                    </a:lnTo>
                    <a:lnTo>
                      <a:pt x="210" y="222"/>
                    </a:lnTo>
                    <a:lnTo>
                      <a:pt x="217" y="222"/>
                    </a:lnTo>
                    <a:lnTo>
                      <a:pt x="223" y="222"/>
                    </a:lnTo>
                    <a:lnTo>
                      <a:pt x="226" y="222"/>
                    </a:lnTo>
                    <a:lnTo>
                      <a:pt x="229" y="222"/>
                    </a:lnTo>
                    <a:lnTo>
                      <a:pt x="233" y="222"/>
                    </a:lnTo>
                    <a:lnTo>
                      <a:pt x="238" y="222"/>
                    </a:lnTo>
                    <a:lnTo>
                      <a:pt x="241" y="221"/>
                    </a:lnTo>
                    <a:lnTo>
                      <a:pt x="246" y="221"/>
                    </a:lnTo>
                    <a:lnTo>
                      <a:pt x="250" y="219"/>
                    </a:lnTo>
                    <a:lnTo>
                      <a:pt x="254" y="219"/>
                    </a:lnTo>
                    <a:lnTo>
                      <a:pt x="258" y="218"/>
                    </a:lnTo>
                    <a:lnTo>
                      <a:pt x="262" y="218"/>
                    </a:lnTo>
                    <a:lnTo>
                      <a:pt x="266" y="217"/>
                    </a:lnTo>
                    <a:lnTo>
                      <a:pt x="270" y="217"/>
                    </a:lnTo>
                    <a:lnTo>
                      <a:pt x="276" y="215"/>
                    </a:lnTo>
                    <a:lnTo>
                      <a:pt x="280" y="215"/>
                    </a:lnTo>
                    <a:lnTo>
                      <a:pt x="284" y="213"/>
                    </a:lnTo>
                    <a:lnTo>
                      <a:pt x="288" y="212"/>
                    </a:lnTo>
                    <a:lnTo>
                      <a:pt x="293" y="211"/>
                    </a:lnTo>
                    <a:lnTo>
                      <a:pt x="297" y="210"/>
                    </a:lnTo>
                    <a:lnTo>
                      <a:pt x="301" y="209"/>
                    </a:lnTo>
                    <a:lnTo>
                      <a:pt x="305" y="209"/>
                    </a:lnTo>
                    <a:lnTo>
                      <a:pt x="310" y="207"/>
                    </a:lnTo>
                    <a:lnTo>
                      <a:pt x="314" y="207"/>
                    </a:lnTo>
                    <a:lnTo>
                      <a:pt x="317" y="205"/>
                    </a:lnTo>
                    <a:lnTo>
                      <a:pt x="322" y="205"/>
                    </a:lnTo>
                    <a:lnTo>
                      <a:pt x="325" y="202"/>
                    </a:lnTo>
                    <a:lnTo>
                      <a:pt x="329" y="202"/>
                    </a:lnTo>
                    <a:lnTo>
                      <a:pt x="333" y="202"/>
                    </a:lnTo>
                    <a:lnTo>
                      <a:pt x="337" y="202"/>
                    </a:lnTo>
                    <a:lnTo>
                      <a:pt x="345" y="200"/>
                    </a:lnTo>
                    <a:lnTo>
                      <a:pt x="351" y="200"/>
                    </a:lnTo>
                    <a:lnTo>
                      <a:pt x="356" y="200"/>
                    </a:lnTo>
                    <a:lnTo>
                      <a:pt x="363" y="202"/>
                    </a:lnTo>
                    <a:lnTo>
                      <a:pt x="367" y="201"/>
                    </a:lnTo>
                    <a:lnTo>
                      <a:pt x="373" y="200"/>
                    </a:lnTo>
                    <a:lnTo>
                      <a:pt x="377" y="198"/>
                    </a:lnTo>
                    <a:lnTo>
                      <a:pt x="381" y="197"/>
                    </a:lnTo>
                    <a:lnTo>
                      <a:pt x="385" y="192"/>
                    </a:lnTo>
                    <a:lnTo>
                      <a:pt x="389" y="189"/>
                    </a:lnTo>
                    <a:lnTo>
                      <a:pt x="391" y="184"/>
                    </a:lnTo>
                    <a:lnTo>
                      <a:pt x="395" y="180"/>
                    </a:lnTo>
                    <a:lnTo>
                      <a:pt x="396" y="173"/>
                    </a:lnTo>
                    <a:lnTo>
                      <a:pt x="398" y="166"/>
                    </a:lnTo>
                    <a:lnTo>
                      <a:pt x="399" y="160"/>
                    </a:lnTo>
                    <a:lnTo>
                      <a:pt x="401" y="154"/>
                    </a:lnTo>
                    <a:lnTo>
                      <a:pt x="399" y="148"/>
                    </a:lnTo>
                    <a:lnTo>
                      <a:pt x="398" y="140"/>
                    </a:lnTo>
                    <a:lnTo>
                      <a:pt x="396" y="134"/>
                    </a:lnTo>
                    <a:lnTo>
                      <a:pt x="394" y="128"/>
                    </a:lnTo>
                    <a:lnTo>
                      <a:pt x="391" y="122"/>
                    </a:lnTo>
                    <a:lnTo>
                      <a:pt x="389" y="116"/>
                    </a:lnTo>
                    <a:lnTo>
                      <a:pt x="386" y="109"/>
                    </a:lnTo>
                    <a:lnTo>
                      <a:pt x="386" y="104"/>
                    </a:lnTo>
                    <a:lnTo>
                      <a:pt x="384" y="98"/>
                    </a:lnTo>
                    <a:lnTo>
                      <a:pt x="384" y="93"/>
                    </a:lnTo>
                    <a:lnTo>
                      <a:pt x="384" y="88"/>
                    </a:lnTo>
                    <a:lnTo>
                      <a:pt x="385" y="84"/>
                    </a:lnTo>
                    <a:lnTo>
                      <a:pt x="385" y="77"/>
                    </a:lnTo>
                    <a:lnTo>
                      <a:pt x="385" y="72"/>
                    </a:lnTo>
                    <a:lnTo>
                      <a:pt x="386" y="67"/>
                    </a:lnTo>
                    <a:lnTo>
                      <a:pt x="387" y="62"/>
                    </a:lnTo>
                    <a:lnTo>
                      <a:pt x="387" y="57"/>
                    </a:lnTo>
                    <a:lnTo>
                      <a:pt x="389" y="52"/>
                    </a:lnTo>
                    <a:lnTo>
                      <a:pt x="389" y="46"/>
                    </a:lnTo>
                    <a:lnTo>
                      <a:pt x="391" y="41"/>
                    </a:lnTo>
                    <a:lnTo>
                      <a:pt x="390" y="36"/>
                    </a:lnTo>
                    <a:lnTo>
                      <a:pt x="387" y="31"/>
                    </a:lnTo>
                    <a:lnTo>
                      <a:pt x="383" y="25"/>
                    </a:lnTo>
                    <a:lnTo>
                      <a:pt x="378" y="21"/>
                    </a:lnTo>
                    <a:lnTo>
                      <a:pt x="374" y="19"/>
                    </a:lnTo>
                    <a:lnTo>
                      <a:pt x="371" y="16"/>
                    </a:lnTo>
                    <a:lnTo>
                      <a:pt x="366" y="14"/>
                    </a:lnTo>
                    <a:lnTo>
                      <a:pt x="363" y="11"/>
                    </a:lnTo>
                    <a:lnTo>
                      <a:pt x="359" y="9"/>
                    </a:lnTo>
                    <a:lnTo>
                      <a:pt x="355" y="8"/>
                    </a:lnTo>
                    <a:lnTo>
                      <a:pt x="351" y="7"/>
                    </a:lnTo>
                    <a:lnTo>
                      <a:pt x="347" y="6"/>
                    </a:lnTo>
                    <a:lnTo>
                      <a:pt x="343" y="4"/>
                    </a:lnTo>
                    <a:lnTo>
                      <a:pt x="339" y="3"/>
                    </a:lnTo>
                    <a:lnTo>
                      <a:pt x="334" y="2"/>
                    </a:lnTo>
                    <a:lnTo>
                      <a:pt x="329" y="2"/>
                    </a:lnTo>
                    <a:lnTo>
                      <a:pt x="325" y="0"/>
                    </a:lnTo>
                    <a:lnTo>
                      <a:pt x="321" y="0"/>
                    </a:lnTo>
                    <a:lnTo>
                      <a:pt x="317" y="0"/>
                    </a:lnTo>
                    <a:lnTo>
                      <a:pt x="315" y="0"/>
                    </a:lnTo>
                    <a:lnTo>
                      <a:pt x="308" y="0"/>
                    </a:lnTo>
                    <a:lnTo>
                      <a:pt x="302" y="3"/>
                    </a:lnTo>
                    <a:lnTo>
                      <a:pt x="297" y="5"/>
                    </a:lnTo>
                    <a:lnTo>
                      <a:pt x="295" y="10"/>
                    </a:lnTo>
                    <a:lnTo>
                      <a:pt x="293" y="14"/>
                    </a:lnTo>
                    <a:lnTo>
                      <a:pt x="289" y="20"/>
                    </a:lnTo>
                    <a:lnTo>
                      <a:pt x="285" y="24"/>
                    </a:lnTo>
                    <a:lnTo>
                      <a:pt x="280" y="29"/>
                    </a:lnTo>
                    <a:lnTo>
                      <a:pt x="274" y="34"/>
                    </a:lnTo>
                    <a:lnTo>
                      <a:pt x="268" y="39"/>
                    </a:lnTo>
                    <a:lnTo>
                      <a:pt x="261" y="42"/>
                    </a:lnTo>
                    <a:lnTo>
                      <a:pt x="255" y="46"/>
                    </a:lnTo>
                    <a:lnTo>
                      <a:pt x="251" y="47"/>
                    </a:lnTo>
                    <a:lnTo>
                      <a:pt x="246" y="49"/>
                    </a:lnTo>
                    <a:lnTo>
                      <a:pt x="241" y="50"/>
                    </a:lnTo>
                    <a:lnTo>
                      <a:pt x="238" y="52"/>
                    </a:lnTo>
                    <a:lnTo>
                      <a:pt x="233" y="52"/>
                    </a:lnTo>
                    <a:lnTo>
                      <a:pt x="229" y="52"/>
                    </a:lnTo>
                    <a:lnTo>
                      <a:pt x="225" y="52"/>
                    </a:lnTo>
                    <a:lnTo>
                      <a:pt x="221" y="53"/>
                    </a:lnTo>
                    <a:lnTo>
                      <a:pt x="216" y="52"/>
                    </a:lnTo>
                    <a:lnTo>
                      <a:pt x="210" y="52"/>
                    </a:lnTo>
                    <a:lnTo>
                      <a:pt x="206" y="51"/>
                    </a:lnTo>
                    <a:lnTo>
                      <a:pt x="201" y="50"/>
                    </a:lnTo>
                    <a:lnTo>
                      <a:pt x="197" y="47"/>
                    </a:lnTo>
                    <a:lnTo>
                      <a:pt x="192" y="46"/>
                    </a:lnTo>
                    <a:lnTo>
                      <a:pt x="187" y="43"/>
                    </a:lnTo>
                    <a:lnTo>
                      <a:pt x="183" y="41"/>
                    </a:lnTo>
                    <a:lnTo>
                      <a:pt x="176" y="38"/>
                    </a:lnTo>
                    <a:lnTo>
                      <a:pt x="172" y="36"/>
                    </a:lnTo>
                    <a:lnTo>
                      <a:pt x="167" y="34"/>
                    </a:lnTo>
                    <a:lnTo>
                      <a:pt x="162" y="31"/>
                    </a:lnTo>
                    <a:lnTo>
                      <a:pt x="157" y="29"/>
                    </a:lnTo>
                    <a:lnTo>
                      <a:pt x="152" y="27"/>
                    </a:lnTo>
                    <a:lnTo>
                      <a:pt x="146" y="26"/>
                    </a:lnTo>
                    <a:lnTo>
                      <a:pt x="141" y="25"/>
                    </a:lnTo>
                    <a:lnTo>
                      <a:pt x="135" y="24"/>
                    </a:lnTo>
                    <a:lnTo>
                      <a:pt x="130" y="23"/>
                    </a:lnTo>
                    <a:lnTo>
                      <a:pt x="125" y="22"/>
                    </a:lnTo>
                    <a:lnTo>
                      <a:pt x="121" y="22"/>
                    </a:lnTo>
                    <a:lnTo>
                      <a:pt x="115" y="21"/>
                    </a:lnTo>
                    <a:lnTo>
                      <a:pt x="110" y="21"/>
                    </a:lnTo>
                    <a:lnTo>
                      <a:pt x="105" y="21"/>
                    </a:lnTo>
                    <a:lnTo>
                      <a:pt x="101" y="21"/>
                    </a:lnTo>
                    <a:lnTo>
                      <a:pt x="96" y="20"/>
                    </a:lnTo>
                    <a:lnTo>
                      <a:pt x="92" y="20"/>
                    </a:lnTo>
                    <a:lnTo>
                      <a:pt x="88" y="20"/>
                    </a:lnTo>
                    <a:lnTo>
                      <a:pt x="83" y="20"/>
                    </a:lnTo>
                    <a:lnTo>
                      <a:pt x="76" y="21"/>
                    </a:lnTo>
                    <a:lnTo>
                      <a:pt x="70" y="22"/>
                    </a:lnTo>
                    <a:lnTo>
                      <a:pt x="65" y="22"/>
                    </a:lnTo>
                    <a:lnTo>
                      <a:pt x="61" y="22"/>
                    </a:lnTo>
                    <a:lnTo>
                      <a:pt x="59" y="23"/>
                    </a:lnTo>
                    <a:lnTo>
                      <a:pt x="59" y="24"/>
                    </a:lnTo>
                    <a:lnTo>
                      <a:pt x="0" y="104"/>
                    </a:lnTo>
                    <a:lnTo>
                      <a:pt x="0" y="104"/>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09" name="Freeform 108"/>
              <p:cNvSpPr>
                <a:spLocks/>
              </p:cNvSpPr>
              <p:nvPr/>
            </p:nvSpPr>
            <p:spPr bwMode="auto">
              <a:xfrm>
                <a:off x="7994665" y="6280150"/>
                <a:ext cx="309563" cy="227013"/>
              </a:xfrm>
              <a:custGeom>
                <a:avLst/>
                <a:gdLst/>
                <a:ahLst/>
                <a:cxnLst>
                  <a:cxn ang="0">
                    <a:pos x="141" y="1"/>
                  </a:cxn>
                  <a:cxn ang="0">
                    <a:pos x="146" y="6"/>
                  </a:cxn>
                  <a:cxn ang="0">
                    <a:pos x="151" y="11"/>
                  </a:cxn>
                  <a:cxn ang="0">
                    <a:pos x="159" y="18"/>
                  </a:cxn>
                  <a:cxn ang="0">
                    <a:pos x="168" y="26"/>
                  </a:cxn>
                  <a:cxn ang="0">
                    <a:pos x="176" y="34"/>
                  </a:cxn>
                  <a:cxn ang="0">
                    <a:pos x="185" y="41"/>
                  </a:cxn>
                  <a:cxn ang="0">
                    <a:pos x="195" y="48"/>
                  </a:cxn>
                  <a:cxn ang="0">
                    <a:pos x="206" y="52"/>
                  </a:cxn>
                  <a:cxn ang="0">
                    <a:pos x="215" y="54"/>
                  </a:cxn>
                  <a:cxn ang="0">
                    <a:pos x="225" y="56"/>
                  </a:cxn>
                  <a:cxn ang="0">
                    <a:pos x="234" y="58"/>
                  </a:cxn>
                  <a:cxn ang="0">
                    <a:pos x="244" y="59"/>
                  </a:cxn>
                  <a:cxn ang="0">
                    <a:pos x="257" y="61"/>
                  </a:cxn>
                  <a:cxn ang="0">
                    <a:pos x="267" y="61"/>
                  </a:cxn>
                  <a:cxn ang="0">
                    <a:pos x="276" y="63"/>
                  </a:cxn>
                  <a:cxn ang="0">
                    <a:pos x="287" y="64"/>
                  </a:cxn>
                  <a:cxn ang="0">
                    <a:pos x="296" y="66"/>
                  </a:cxn>
                  <a:cxn ang="0">
                    <a:pos x="308" y="70"/>
                  </a:cxn>
                  <a:cxn ang="0">
                    <a:pos x="321" y="76"/>
                  </a:cxn>
                  <a:cxn ang="0">
                    <a:pos x="327" y="86"/>
                  </a:cxn>
                  <a:cxn ang="0">
                    <a:pos x="333" y="96"/>
                  </a:cxn>
                  <a:cxn ang="0">
                    <a:pos x="339" y="109"/>
                  </a:cxn>
                  <a:cxn ang="0">
                    <a:pos x="346" y="123"/>
                  </a:cxn>
                  <a:cxn ang="0">
                    <a:pos x="355" y="135"/>
                  </a:cxn>
                  <a:cxn ang="0">
                    <a:pos x="363" y="148"/>
                  </a:cxn>
                  <a:cxn ang="0">
                    <a:pos x="370" y="159"/>
                  </a:cxn>
                  <a:cxn ang="0">
                    <a:pos x="377" y="167"/>
                  </a:cxn>
                  <a:cxn ang="0">
                    <a:pos x="387" y="175"/>
                  </a:cxn>
                  <a:cxn ang="0">
                    <a:pos x="391" y="184"/>
                  </a:cxn>
                  <a:cxn ang="0">
                    <a:pos x="391" y="192"/>
                  </a:cxn>
                  <a:cxn ang="0">
                    <a:pos x="390" y="199"/>
                  </a:cxn>
                  <a:cxn ang="0">
                    <a:pos x="385" y="209"/>
                  </a:cxn>
                  <a:cxn ang="0">
                    <a:pos x="379" y="217"/>
                  </a:cxn>
                  <a:cxn ang="0">
                    <a:pos x="372" y="225"/>
                  </a:cxn>
                  <a:cxn ang="0">
                    <a:pos x="364" y="232"/>
                  </a:cxn>
                  <a:cxn ang="0">
                    <a:pos x="357" y="240"/>
                  </a:cxn>
                  <a:cxn ang="0">
                    <a:pos x="348" y="249"/>
                  </a:cxn>
                  <a:cxn ang="0">
                    <a:pos x="342" y="257"/>
                  </a:cxn>
                  <a:cxn ang="0">
                    <a:pos x="341" y="261"/>
                  </a:cxn>
                  <a:cxn ang="0">
                    <a:pos x="237" y="195"/>
                  </a:cxn>
                  <a:cxn ang="0">
                    <a:pos x="125" y="285"/>
                  </a:cxn>
                  <a:cxn ang="0">
                    <a:pos x="114" y="283"/>
                  </a:cxn>
                  <a:cxn ang="0">
                    <a:pos x="106" y="279"/>
                  </a:cxn>
                  <a:cxn ang="0">
                    <a:pos x="100" y="274"/>
                  </a:cxn>
                  <a:cxn ang="0">
                    <a:pos x="92" y="266"/>
                  </a:cxn>
                  <a:cxn ang="0">
                    <a:pos x="88" y="259"/>
                  </a:cxn>
                  <a:cxn ang="0">
                    <a:pos x="84" y="252"/>
                  </a:cxn>
                  <a:cxn ang="0">
                    <a:pos x="82" y="244"/>
                  </a:cxn>
                  <a:cxn ang="0">
                    <a:pos x="79" y="237"/>
                  </a:cxn>
                  <a:cxn ang="0">
                    <a:pos x="72" y="231"/>
                  </a:cxn>
                  <a:cxn ang="0">
                    <a:pos x="62" y="227"/>
                  </a:cxn>
                  <a:cxn ang="0">
                    <a:pos x="52" y="227"/>
                  </a:cxn>
                  <a:cxn ang="0">
                    <a:pos x="41" y="227"/>
                  </a:cxn>
                  <a:cxn ang="0">
                    <a:pos x="29" y="227"/>
                  </a:cxn>
                  <a:cxn ang="0">
                    <a:pos x="19" y="227"/>
                  </a:cxn>
                  <a:cxn ang="0">
                    <a:pos x="9" y="229"/>
                  </a:cxn>
                  <a:cxn ang="0">
                    <a:pos x="0" y="90"/>
                  </a:cxn>
                  <a:cxn ang="0">
                    <a:pos x="140" y="0"/>
                  </a:cxn>
                </a:cxnLst>
                <a:rect l="0" t="0" r="r" b="b"/>
                <a:pathLst>
                  <a:path w="392" h="285">
                    <a:moveTo>
                      <a:pt x="140" y="0"/>
                    </a:moveTo>
                    <a:lnTo>
                      <a:pt x="141" y="1"/>
                    </a:lnTo>
                    <a:lnTo>
                      <a:pt x="144" y="4"/>
                    </a:lnTo>
                    <a:lnTo>
                      <a:pt x="146" y="6"/>
                    </a:lnTo>
                    <a:lnTo>
                      <a:pt x="148" y="8"/>
                    </a:lnTo>
                    <a:lnTo>
                      <a:pt x="151" y="11"/>
                    </a:lnTo>
                    <a:lnTo>
                      <a:pt x="156" y="15"/>
                    </a:lnTo>
                    <a:lnTo>
                      <a:pt x="159" y="18"/>
                    </a:lnTo>
                    <a:lnTo>
                      <a:pt x="164" y="22"/>
                    </a:lnTo>
                    <a:lnTo>
                      <a:pt x="168" y="26"/>
                    </a:lnTo>
                    <a:lnTo>
                      <a:pt x="172" y="30"/>
                    </a:lnTo>
                    <a:lnTo>
                      <a:pt x="176" y="34"/>
                    </a:lnTo>
                    <a:lnTo>
                      <a:pt x="181" y="38"/>
                    </a:lnTo>
                    <a:lnTo>
                      <a:pt x="185" y="41"/>
                    </a:lnTo>
                    <a:lnTo>
                      <a:pt x="190" y="46"/>
                    </a:lnTo>
                    <a:lnTo>
                      <a:pt x="195" y="48"/>
                    </a:lnTo>
                    <a:lnTo>
                      <a:pt x="203" y="52"/>
                    </a:lnTo>
                    <a:lnTo>
                      <a:pt x="206" y="52"/>
                    </a:lnTo>
                    <a:lnTo>
                      <a:pt x="210" y="54"/>
                    </a:lnTo>
                    <a:lnTo>
                      <a:pt x="215" y="54"/>
                    </a:lnTo>
                    <a:lnTo>
                      <a:pt x="219" y="56"/>
                    </a:lnTo>
                    <a:lnTo>
                      <a:pt x="225" y="56"/>
                    </a:lnTo>
                    <a:lnTo>
                      <a:pt x="230" y="57"/>
                    </a:lnTo>
                    <a:lnTo>
                      <a:pt x="234" y="58"/>
                    </a:lnTo>
                    <a:lnTo>
                      <a:pt x="239" y="59"/>
                    </a:lnTo>
                    <a:lnTo>
                      <a:pt x="244" y="59"/>
                    </a:lnTo>
                    <a:lnTo>
                      <a:pt x="250" y="60"/>
                    </a:lnTo>
                    <a:lnTo>
                      <a:pt x="257" y="61"/>
                    </a:lnTo>
                    <a:lnTo>
                      <a:pt x="262" y="61"/>
                    </a:lnTo>
                    <a:lnTo>
                      <a:pt x="267" y="61"/>
                    </a:lnTo>
                    <a:lnTo>
                      <a:pt x="272" y="62"/>
                    </a:lnTo>
                    <a:lnTo>
                      <a:pt x="276" y="63"/>
                    </a:lnTo>
                    <a:lnTo>
                      <a:pt x="282" y="64"/>
                    </a:lnTo>
                    <a:lnTo>
                      <a:pt x="287" y="64"/>
                    </a:lnTo>
                    <a:lnTo>
                      <a:pt x="292" y="66"/>
                    </a:lnTo>
                    <a:lnTo>
                      <a:pt x="296" y="66"/>
                    </a:lnTo>
                    <a:lnTo>
                      <a:pt x="301" y="68"/>
                    </a:lnTo>
                    <a:lnTo>
                      <a:pt x="308" y="70"/>
                    </a:lnTo>
                    <a:lnTo>
                      <a:pt x="315" y="73"/>
                    </a:lnTo>
                    <a:lnTo>
                      <a:pt x="321" y="76"/>
                    </a:lnTo>
                    <a:lnTo>
                      <a:pt x="325" y="80"/>
                    </a:lnTo>
                    <a:lnTo>
                      <a:pt x="327" y="86"/>
                    </a:lnTo>
                    <a:lnTo>
                      <a:pt x="330" y="91"/>
                    </a:lnTo>
                    <a:lnTo>
                      <a:pt x="333" y="96"/>
                    </a:lnTo>
                    <a:lnTo>
                      <a:pt x="336" y="103"/>
                    </a:lnTo>
                    <a:lnTo>
                      <a:pt x="339" y="109"/>
                    </a:lnTo>
                    <a:lnTo>
                      <a:pt x="342" y="116"/>
                    </a:lnTo>
                    <a:lnTo>
                      <a:pt x="346" y="123"/>
                    </a:lnTo>
                    <a:lnTo>
                      <a:pt x="351" y="130"/>
                    </a:lnTo>
                    <a:lnTo>
                      <a:pt x="355" y="135"/>
                    </a:lnTo>
                    <a:lnTo>
                      <a:pt x="359" y="142"/>
                    </a:lnTo>
                    <a:lnTo>
                      <a:pt x="363" y="148"/>
                    </a:lnTo>
                    <a:lnTo>
                      <a:pt x="367" y="155"/>
                    </a:lnTo>
                    <a:lnTo>
                      <a:pt x="370" y="159"/>
                    </a:lnTo>
                    <a:lnTo>
                      <a:pt x="374" y="164"/>
                    </a:lnTo>
                    <a:lnTo>
                      <a:pt x="377" y="167"/>
                    </a:lnTo>
                    <a:lnTo>
                      <a:pt x="383" y="170"/>
                    </a:lnTo>
                    <a:lnTo>
                      <a:pt x="387" y="175"/>
                    </a:lnTo>
                    <a:lnTo>
                      <a:pt x="391" y="181"/>
                    </a:lnTo>
                    <a:lnTo>
                      <a:pt x="391" y="184"/>
                    </a:lnTo>
                    <a:lnTo>
                      <a:pt x="392" y="187"/>
                    </a:lnTo>
                    <a:lnTo>
                      <a:pt x="391" y="192"/>
                    </a:lnTo>
                    <a:lnTo>
                      <a:pt x="391" y="196"/>
                    </a:lnTo>
                    <a:lnTo>
                      <a:pt x="390" y="199"/>
                    </a:lnTo>
                    <a:lnTo>
                      <a:pt x="388" y="204"/>
                    </a:lnTo>
                    <a:lnTo>
                      <a:pt x="385" y="209"/>
                    </a:lnTo>
                    <a:lnTo>
                      <a:pt x="383" y="213"/>
                    </a:lnTo>
                    <a:lnTo>
                      <a:pt x="379" y="217"/>
                    </a:lnTo>
                    <a:lnTo>
                      <a:pt x="376" y="221"/>
                    </a:lnTo>
                    <a:lnTo>
                      <a:pt x="372" y="225"/>
                    </a:lnTo>
                    <a:lnTo>
                      <a:pt x="369" y="229"/>
                    </a:lnTo>
                    <a:lnTo>
                      <a:pt x="364" y="232"/>
                    </a:lnTo>
                    <a:lnTo>
                      <a:pt x="360" y="237"/>
                    </a:lnTo>
                    <a:lnTo>
                      <a:pt x="357" y="240"/>
                    </a:lnTo>
                    <a:lnTo>
                      <a:pt x="354" y="243"/>
                    </a:lnTo>
                    <a:lnTo>
                      <a:pt x="348" y="249"/>
                    </a:lnTo>
                    <a:lnTo>
                      <a:pt x="345" y="254"/>
                    </a:lnTo>
                    <a:lnTo>
                      <a:pt x="342" y="257"/>
                    </a:lnTo>
                    <a:lnTo>
                      <a:pt x="342" y="260"/>
                    </a:lnTo>
                    <a:lnTo>
                      <a:pt x="341" y="261"/>
                    </a:lnTo>
                    <a:lnTo>
                      <a:pt x="341" y="263"/>
                    </a:lnTo>
                    <a:lnTo>
                      <a:pt x="237" y="195"/>
                    </a:lnTo>
                    <a:lnTo>
                      <a:pt x="128" y="285"/>
                    </a:lnTo>
                    <a:lnTo>
                      <a:pt x="125" y="285"/>
                    </a:lnTo>
                    <a:lnTo>
                      <a:pt x="119" y="285"/>
                    </a:lnTo>
                    <a:lnTo>
                      <a:pt x="114" y="283"/>
                    </a:lnTo>
                    <a:lnTo>
                      <a:pt x="109" y="281"/>
                    </a:lnTo>
                    <a:lnTo>
                      <a:pt x="106" y="279"/>
                    </a:lnTo>
                    <a:lnTo>
                      <a:pt x="103" y="276"/>
                    </a:lnTo>
                    <a:lnTo>
                      <a:pt x="100" y="274"/>
                    </a:lnTo>
                    <a:lnTo>
                      <a:pt x="96" y="271"/>
                    </a:lnTo>
                    <a:lnTo>
                      <a:pt x="92" y="266"/>
                    </a:lnTo>
                    <a:lnTo>
                      <a:pt x="90" y="263"/>
                    </a:lnTo>
                    <a:lnTo>
                      <a:pt x="88" y="259"/>
                    </a:lnTo>
                    <a:lnTo>
                      <a:pt x="87" y="257"/>
                    </a:lnTo>
                    <a:lnTo>
                      <a:pt x="84" y="252"/>
                    </a:lnTo>
                    <a:lnTo>
                      <a:pt x="84" y="248"/>
                    </a:lnTo>
                    <a:lnTo>
                      <a:pt x="82" y="244"/>
                    </a:lnTo>
                    <a:lnTo>
                      <a:pt x="81" y="241"/>
                    </a:lnTo>
                    <a:lnTo>
                      <a:pt x="79" y="237"/>
                    </a:lnTo>
                    <a:lnTo>
                      <a:pt x="75" y="233"/>
                    </a:lnTo>
                    <a:lnTo>
                      <a:pt x="72" y="231"/>
                    </a:lnTo>
                    <a:lnTo>
                      <a:pt x="68" y="229"/>
                    </a:lnTo>
                    <a:lnTo>
                      <a:pt x="62" y="227"/>
                    </a:lnTo>
                    <a:lnTo>
                      <a:pt x="58" y="227"/>
                    </a:lnTo>
                    <a:lnTo>
                      <a:pt x="52" y="227"/>
                    </a:lnTo>
                    <a:lnTo>
                      <a:pt x="47" y="227"/>
                    </a:lnTo>
                    <a:lnTo>
                      <a:pt x="41" y="227"/>
                    </a:lnTo>
                    <a:lnTo>
                      <a:pt x="35" y="227"/>
                    </a:lnTo>
                    <a:lnTo>
                      <a:pt x="29" y="227"/>
                    </a:lnTo>
                    <a:lnTo>
                      <a:pt x="24" y="227"/>
                    </a:lnTo>
                    <a:lnTo>
                      <a:pt x="19" y="227"/>
                    </a:lnTo>
                    <a:lnTo>
                      <a:pt x="16" y="228"/>
                    </a:lnTo>
                    <a:lnTo>
                      <a:pt x="9" y="229"/>
                    </a:lnTo>
                    <a:lnTo>
                      <a:pt x="8" y="229"/>
                    </a:lnTo>
                    <a:lnTo>
                      <a:pt x="0" y="90"/>
                    </a:lnTo>
                    <a:lnTo>
                      <a:pt x="140" y="0"/>
                    </a:lnTo>
                    <a:lnTo>
                      <a:pt x="140" y="0"/>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10" name="Freeform 109"/>
              <p:cNvSpPr>
                <a:spLocks/>
              </p:cNvSpPr>
              <p:nvPr/>
            </p:nvSpPr>
            <p:spPr bwMode="auto">
              <a:xfrm>
                <a:off x="7848615" y="5911850"/>
                <a:ext cx="88900" cy="190500"/>
              </a:xfrm>
              <a:custGeom>
                <a:avLst/>
                <a:gdLst/>
                <a:ahLst/>
                <a:cxnLst>
                  <a:cxn ang="0">
                    <a:pos x="74" y="0"/>
                  </a:cxn>
                  <a:cxn ang="0">
                    <a:pos x="75" y="1"/>
                  </a:cxn>
                  <a:cxn ang="0">
                    <a:pos x="80" y="4"/>
                  </a:cxn>
                  <a:cxn ang="0">
                    <a:pos x="83" y="6"/>
                  </a:cxn>
                  <a:cxn ang="0">
                    <a:pos x="87" y="10"/>
                  </a:cxn>
                  <a:cxn ang="0">
                    <a:pos x="91" y="13"/>
                  </a:cxn>
                  <a:cxn ang="0">
                    <a:pos x="97" y="19"/>
                  </a:cxn>
                  <a:cxn ang="0">
                    <a:pos x="100" y="23"/>
                  </a:cxn>
                  <a:cxn ang="0">
                    <a:pos x="104" y="28"/>
                  </a:cxn>
                  <a:cxn ang="0">
                    <a:pos x="106" y="33"/>
                  </a:cxn>
                  <a:cxn ang="0">
                    <a:pos x="109" y="39"/>
                  </a:cxn>
                  <a:cxn ang="0">
                    <a:pos x="111" y="45"/>
                  </a:cxn>
                  <a:cxn ang="0">
                    <a:pos x="113" y="53"/>
                  </a:cxn>
                  <a:cxn ang="0">
                    <a:pos x="112" y="56"/>
                  </a:cxn>
                  <a:cxn ang="0">
                    <a:pos x="112" y="60"/>
                  </a:cxn>
                  <a:cxn ang="0">
                    <a:pos x="112" y="64"/>
                  </a:cxn>
                  <a:cxn ang="0">
                    <a:pos x="112" y="68"/>
                  </a:cxn>
                  <a:cxn ang="0">
                    <a:pos x="110" y="75"/>
                  </a:cxn>
                  <a:cxn ang="0">
                    <a:pos x="108" y="83"/>
                  </a:cxn>
                  <a:cxn ang="0">
                    <a:pos x="106" y="90"/>
                  </a:cxn>
                  <a:cxn ang="0">
                    <a:pos x="105" y="96"/>
                  </a:cxn>
                  <a:cxn ang="0">
                    <a:pos x="104" y="101"/>
                  </a:cxn>
                  <a:cxn ang="0">
                    <a:pos x="102" y="107"/>
                  </a:cxn>
                  <a:cxn ang="0">
                    <a:pos x="101" y="113"/>
                  </a:cxn>
                  <a:cxn ang="0">
                    <a:pos x="101" y="118"/>
                  </a:cxn>
                  <a:cxn ang="0">
                    <a:pos x="99" y="121"/>
                  </a:cxn>
                  <a:cxn ang="0">
                    <a:pos x="99" y="125"/>
                  </a:cxn>
                  <a:cxn ang="0">
                    <a:pos x="98" y="128"/>
                  </a:cxn>
                  <a:cxn ang="0">
                    <a:pos x="98" y="132"/>
                  </a:cxn>
                  <a:cxn ang="0">
                    <a:pos x="98" y="137"/>
                  </a:cxn>
                  <a:cxn ang="0">
                    <a:pos x="100" y="141"/>
                  </a:cxn>
                  <a:cxn ang="0">
                    <a:pos x="101" y="146"/>
                  </a:cxn>
                  <a:cxn ang="0">
                    <a:pos x="104" y="152"/>
                  </a:cxn>
                  <a:cxn ang="0">
                    <a:pos x="106" y="158"/>
                  </a:cxn>
                  <a:cxn ang="0">
                    <a:pos x="108" y="166"/>
                  </a:cxn>
                  <a:cxn ang="0">
                    <a:pos x="109" y="171"/>
                  </a:cxn>
                  <a:cxn ang="0">
                    <a:pos x="111" y="179"/>
                  </a:cxn>
                  <a:cxn ang="0">
                    <a:pos x="111" y="182"/>
                  </a:cxn>
                  <a:cxn ang="0">
                    <a:pos x="112" y="184"/>
                  </a:cxn>
                  <a:cxn ang="0">
                    <a:pos x="15" y="240"/>
                  </a:cxn>
                  <a:cxn ang="0">
                    <a:pos x="0" y="9"/>
                  </a:cxn>
                  <a:cxn ang="0">
                    <a:pos x="74" y="0"/>
                  </a:cxn>
                  <a:cxn ang="0">
                    <a:pos x="74" y="0"/>
                  </a:cxn>
                </a:cxnLst>
                <a:rect l="0" t="0" r="r" b="b"/>
                <a:pathLst>
                  <a:path w="113" h="240">
                    <a:moveTo>
                      <a:pt x="74" y="0"/>
                    </a:moveTo>
                    <a:lnTo>
                      <a:pt x="75" y="1"/>
                    </a:lnTo>
                    <a:lnTo>
                      <a:pt x="80" y="4"/>
                    </a:lnTo>
                    <a:lnTo>
                      <a:pt x="83" y="6"/>
                    </a:lnTo>
                    <a:lnTo>
                      <a:pt x="87" y="10"/>
                    </a:lnTo>
                    <a:lnTo>
                      <a:pt x="91" y="13"/>
                    </a:lnTo>
                    <a:lnTo>
                      <a:pt x="97" y="19"/>
                    </a:lnTo>
                    <a:lnTo>
                      <a:pt x="100" y="23"/>
                    </a:lnTo>
                    <a:lnTo>
                      <a:pt x="104" y="28"/>
                    </a:lnTo>
                    <a:lnTo>
                      <a:pt x="106" y="33"/>
                    </a:lnTo>
                    <a:lnTo>
                      <a:pt x="109" y="39"/>
                    </a:lnTo>
                    <a:lnTo>
                      <a:pt x="111" y="45"/>
                    </a:lnTo>
                    <a:lnTo>
                      <a:pt x="113" y="53"/>
                    </a:lnTo>
                    <a:lnTo>
                      <a:pt x="112" y="56"/>
                    </a:lnTo>
                    <a:lnTo>
                      <a:pt x="112" y="60"/>
                    </a:lnTo>
                    <a:lnTo>
                      <a:pt x="112" y="64"/>
                    </a:lnTo>
                    <a:lnTo>
                      <a:pt x="112" y="68"/>
                    </a:lnTo>
                    <a:lnTo>
                      <a:pt x="110" y="75"/>
                    </a:lnTo>
                    <a:lnTo>
                      <a:pt x="108" y="83"/>
                    </a:lnTo>
                    <a:lnTo>
                      <a:pt x="106" y="90"/>
                    </a:lnTo>
                    <a:lnTo>
                      <a:pt x="105" y="96"/>
                    </a:lnTo>
                    <a:lnTo>
                      <a:pt x="104" y="101"/>
                    </a:lnTo>
                    <a:lnTo>
                      <a:pt x="102" y="107"/>
                    </a:lnTo>
                    <a:lnTo>
                      <a:pt x="101" y="113"/>
                    </a:lnTo>
                    <a:lnTo>
                      <a:pt x="101" y="118"/>
                    </a:lnTo>
                    <a:lnTo>
                      <a:pt x="99" y="121"/>
                    </a:lnTo>
                    <a:lnTo>
                      <a:pt x="99" y="125"/>
                    </a:lnTo>
                    <a:lnTo>
                      <a:pt x="98" y="128"/>
                    </a:lnTo>
                    <a:lnTo>
                      <a:pt x="98" y="132"/>
                    </a:lnTo>
                    <a:lnTo>
                      <a:pt x="98" y="137"/>
                    </a:lnTo>
                    <a:lnTo>
                      <a:pt x="100" y="141"/>
                    </a:lnTo>
                    <a:lnTo>
                      <a:pt x="101" y="146"/>
                    </a:lnTo>
                    <a:lnTo>
                      <a:pt x="104" y="152"/>
                    </a:lnTo>
                    <a:lnTo>
                      <a:pt x="106" y="158"/>
                    </a:lnTo>
                    <a:lnTo>
                      <a:pt x="108" y="166"/>
                    </a:lnTo>
                    <a:lnTo>
                      <a:pt x="109" y="171"/>
                    </a:lnTo>
                    <a:lnTo>
                      <a:pt x="111" y="179"/>
                    </a:lnTo>
                    <a:lnTo>
                      <a:pt x="111" y="182"/>
                    </a:lnTo>
                    <a:lnTo>
                      <a:pt x="112" y="184"/>
                    </a:lnTo>
                    <a:lnTo>
                      <a:pt x="15" y="240"/>
                    </a:lnTo>
                    <a:lnTo>
                      <a:pt x="0" y="9"/>
                    </a:lnTo>
                    <a:lnTo>
                      <a:pt x="74" y="0"/>
                    </a:lnTo>
                    <a:lnTo>
                      <a:pt x="74" y="0"/>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11" name="Freeform 110"/>
              <p:cNvSpPr>
                <a:spLocks/>
              </p:cNvSpPr>
              <p:nvPr/>
            </p:nvSpPr>
            <p:spPr bwMode="auto">
              <a:xfrm>
                <a:off x="7901002" y="6427788"/>
                <a:ext cx="449263" cy="417513"/>
              </a:xfrm>
              <a:custGeom>
                <a:avLst/>
                <a:gdLst/>
                <a:ahLst/>
                <a:cxnLst>
                  <a:cxn ang="0">
                    <a:pos x="83" y="253"/>
                  </a:cxn>
                  <a:cxn ang="0">
                    <a:pos x="233" y="110"/>
                  </a:cxn>
                  <a:cxn ang="0">
                    <a:pos x="351" y="0"/>
                  </a:cxn>
                  <a:cxn ang="0">
                    <a:pos x="444" y="57"/>
                  </a:cxn>
                  <a:cxn ang="0">
                    <a:pos x="566" y="176"/>
                  </a:cxn>
                  <a:cxn ang="0">
                    <a:pos x="448" y="312"/>
                  </a:cxn>
                  <a:cxn ang="0">
                    <a:pos x="200" y="525"/>
                  </a:cxn>
                  <a:cxn ang="0">
                    <a:pos x="52" y="407"/>
                  </a:cxn>
                  <a:cxn ang="0">
                    <a:pos x="0" y="333"/>
                  </a:cxn>
                  <a:cxn ang="0">
                    <a:pos x="83" y="253"/>
                  </a:cxn>
                  <a:cxn ang="0">
                    <a:pos x="83" y="253"/>
                  </a:cxn>
                </a:cxnLst>
                <a:rect l="0" t="0" r="r" b="b"/>
                <a:pathLst>
                  <a:path w="566" h="525">
                    <a:moveTo>
                      <a:pt x="83" y="253"/>
                    </a:moveTo>
                    <a:lnTo>
                      <a:pt x="233" y="110"/>
                    </a:lnTo>
                    <a:lnTo>
                      <a:pt x="351" y="0"/>
                    </a:lnTo>
                    <a:lnTo>
                      <a:pt x="444" y="57"/>
                    </a:lnTo>
                    <a:lnTo>
                      <a:pt x="566" y="176"/>
                    </a:lnTo>
                    <a:lnTo>
                      <a:pt x="448" y="312"/>
                    </a:lnTo>
                    <a:lnTo>
                      <a:pt x="200" y="525"/>
                    </a:lnTo>
                    <a:lnTo>
                      <a:pt x="52" y="407"/>
                    </a:lnTo>
                    <a:lnTo>
                      <a:pt x="0" y="333"/>
                    </a:lnTo>
                    <a:lnTo>
                      <a:pt x="83" y="253"/>
                    </a:lnTo>
                    <a:lnTo>
                      <a:pt x="83" y="253"/>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12" name="Freeform 111"/>
              <p:cNvSpPr>
                <a:spLocks/>
              </p:cNvSpPr>
              <p:nvPr/>
            </p:nvSpPr>
            <p:spPr bwMode="auto">
              <a:xfrm>
                <a:off x="7102490" y="6121400"/>
                <a:ext cx="465138" cy="501650"/>
              </a:xfrm>
              <a:custGeom>
                <a:avLst/>
                <a:gdLst/>
                <a:ahLst/>
                <a:cxnLst>
                  <a:cxn ang="0">
                    <a:pos x="342" y="0"/>
                  </a:cxn>
                  <a:cxn ang="0">
                    <a:pos x="367" y="45"/>
                  </a:cxn>
                  <a:cxn ang="0">
                    <a:pos x="399" y="40"/>
                  </a:cxn>
                  <a:cxn ang="0">
                    <a:pos x="479" y="107"/>
                  </a:cxn>
                  <a:cxn ang="0">
                    <a:pos x="542" y="181"/>
                  </a:cxn>
                  <a:cxn ang="0">
                    <a:pos x="585" y="240"/>
                  </a:cxn>
                  <a:cxn ang="0">
                    <a:pos x="494" y="355"/>
                  </a:cxn>
                  <a:cxn ang="0">
                    <a:pos x="411" y="455"/>
                  </a:cxn>
                  <a:cxn ang="0">
                    <a:pos x="242" y="633"/>
                  </a:cxn>
                  <a:cxn ang="0">
                    <a:pos x="193" y="619"/>
                  </a:cxn>
                  <a:cxn ang="0">
                    <a:pos x="0" y="465"/>
                  </a:cxn>
                  <a:cxn ang="0">
                    <a:pos x="158" y="249"/>
                  </a:cxn>
                  <a:cxn ang="0">
                    <a:pos x="287" y="67"/>
                  </a:cxn>
                  <a:cxn ang="0">
                    <a:pos x="342" y="0"/>
                  </a:cxn>
                  <a:cxn ang="0">
                    <a:pos x="342" y="0"/>
                  </a:cxn>
                </a:cxnLst>
                <a:rect l="0" t="0" r="r" b="b"/>
                <a:pathLst>
                  <a:path w="585" h="633">
                    <a:moveTo>
                      <a:pt x="342" y="0"/>
                    </a:moveTo>
                    <a:lnTo>
                      <a:pt x="367" y="45"/>
                    </a:lnTo>
                    <a:lnTo>
                      <a:pt x="399" y="40"/>
                    </a:lnTo>
                    <a:lnTo>
                      <a:pt x="479" y="107"/>
                    </a:lnTo>
                    <a:lnTo>
                      <a:pt x="542" y="181"/>
                    </a:lnTo>
                    <a:lnTo>
                      <a:pt x="585" y="240"/>
                    </a:lnTo>
                    <a:lnTo>
                      <a:pt x="494" y="355"/>
                    </a:lnTo>
                    <a:lnTo>
                      <a:pt x="411" y="455"/>
                    </a:lnTo>
                    <a:lnTo>
                      <a:pt x="242" y="633"/>
                    </a:lnTo>
                    <a:lnTo>
                      <a:pt x="193" y="619"/>
                    </a:lnTo>
                    <a:lnTo>
                      <a:pt x="0" y="465"/>
                    </a:lnTo>
                    <a:lnTo>
                      <a:pt x="158" y="249"/>
                    </a:lnTo>
                    <a:lnTo>
                      <a:pt x="287" y="67"/>
                    </a:lnTo>
                    <a:lnTo>
                      <a:pt x="342" y="0"/>
                    </a:lnTo>
                    <a:lnTo>
                      <a:pt x="342" y="0"/>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13" name="Freeform 112"/>
              <p:cNvSpPr>
                <a:spLocks/>
              </p:cNvSpPr>
              <p:nvPr/>
            </p:nvSpPr>
            <p:spPr bwMode="auto">
              <a:xfrm>
                <a:off x="7585090" y="5837238"/>
                <a:ext cx="282575" cy="358775"/>
              </a:xfrm>
              <a:custGeom>
                <a:avLst/>
                <a:gdLst/>
                <a:ahLst/>
                <a:cxnLst>
                  <a:cxn ang="0">
                    <a:pos x="311" y="104"/>
                  </a:cxn>
                  <a:cxn ang="0">
                    <a:pos x="322" y="127"/>
                  </a:cxn>
                  <a:cxn ang="0">
                    <a:pos x="349" y="369"/>
                  </a:cxn>
                  <a:cxn ang="0">
                    <a:pos x="354" y="420"/>
                  </a:cxn>
                  <a:cxn ang="0">
                    <a:pos x="151" y="441"/>
                  </a:cxn>
                  <a:cxn ang="0">
                    <a:pos x="38" y="450"/>
                  </a:cxn>
                  <a:cxn ang="0">
                    <a:pos x="27" y="307"/>
                  </a:cxn>
                  <a:cxn ang="0">
                    <a:pos x="0" y="158"/>
                  </a:cxn>
                  <a:cxn ang="0">
                    <a:pos x="2" y="2"/>
                  </a:cxn>
                  <a:cxn ang="0">
                    <a:pos x="35" y="0"/>
                  </a:cxn>
                  <a:cxn ang="0">
                    <a:pos x="74" y="31"/>
                  </a:cxn>
                  <a:cxn ang="0">
                    <a:pos x="110" y="22"/>
                  </a:cxn>
                  <a:cxn ang="0">
                    <a:pos x="134" y="112"/>
                  </a:cxn>
                  <a:cxn ang="0">
                    <a:pos x="230" y="108"/>
                  </a:cxn>
                  <a:cxn ang="0">
                    <a:pos x="311" y="104"/>
                  </a:cxn>
                  <a:cxn ang="0">
                    <a:pos x="311" y="104"/>
                  </a:cxn>
                </a:cxnLst>
                <a:rect l="0" t="0" r="r" b="b"/>
                <a:pathLst>
                  <a:path w="354" h="450">
                    <a:moveTo>
                      <a:pt x="311" y="104"/>
                    </a:moveTo>
                    <a:lnTo>
                      <a:pt x="322" y="127"/>
                    </a:lnTo>
                    <a:lnTo>
                      <a:pt x="349" y="369"/>
                    </a:lnTo>
                    <a:lnTo>
                      <a:pt x="354" y="420"/>
                    </a:lnTo>
                    <a:lnTo>
                      <a:pt x="151" y="441"/>
                    </a:lnTo>
                    <a:lnTo>
                      <a:pt x="38" y="450"/>
                    </a:lnTo>
                    <a:lnTo>
                      <a:pt x="27" y="307"/>
                    </a:lnTo>
                    <a:lnTo>
                      <a:pt x="0" y="158"/>
                    </a:lnTo>
                    <a:lnTo>
                      <a:pt x="2" y="2"/>
                    </a:lnTo>
                    <a:lnTo>
                      <a:pt x="35" y="0"/>
                    </a:lnTo>
                    <a:lnTo>
                      <a:pt x="74" y="31"/>
                    </a:lnTo>
                    <a:lnTo>
                      <a:pt x="110" y="22"/>
                    </a:lnTo>
                    <a:lnTo>
                      <a:pt x="134" y="112"/>
                    </a:lnTo>
                    <a:lnTo>
                      <a:pt x="230" y="108"/>
                    </a:lnTo>
                    <a:lnTo>
                      <a:pt x="311" y="104"/>
                    </a:lnTo>
                    <a:lnTo>
                      <a:pt x="311" y="104"/>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14" name="Freeform 113"/>
              <p:cNvSpPr>
                <a:spLocks/>
              </p:cNvSpPr>
              <p:nvPr/>
            </p:nvSpPr>
            <p:spPr bwMode="auto">
              <a:xfrm>
                <a:off x="7866077" y="5978525"/>
                <a:ext cx="368300" cy="377825"/>
              </a:xfrm>
              <a:custGeom>
                <a:avLst/>
                <a:gdLst/>
                <a:ahLst/>
                <a:cxnLst>
                  <a:cxn ang="0">
                    <a:pos x="4" y="150"/>
                  </a:cxn>
                  <a:cxn ang="0">
                    <a:pos x="231" y="36"/>
                  </a:cxn>
                  <a:cxn ang="0">
                    <a:pos x="301" y="0"/>
                  </a:cxn>
                  <a:cxn ang="0">
                    <a:pos x="360" y="70"/>
                  </a:cxn>
                  <a:cxn ang="0">
                    <a:pos x="464" y="248"/>
                  </a:cxn>
                  <a:cxn ang="0">
                    <a:pos x="400" y="308"/>
                  </a:cxn>
                  <a:cxn ang="0">
                    <a:pos x="300" y="382"/>
                  </a:cxn>
                  <a:cxn ang="0">
                    <a:pos x="159" y="476"/>
                  </a:cxn>
                  <a:cxn ang="0">
                    <a:pos x="154" y="438"/>
                  </a:cxn>
                  <a:cxn ang="0">
                    <a:pos x="208" y="296"/>
                  </a:cxn>
                  <a:cxn ang="0">
                    <a:pos x="105" y="220"/>
                  </a:cxn>
                  <a:cxn ang="0">
                    <a:pos x="0" y="175"/>
                  </a:cxn>
                  <a:cxn ang="0">
                    <a:pos x="4" y="150"/>
                  </a:cxn>
                  <a:cxn ang="0">
                    <a:pos x="4" y="150"/>
                  </a:cxn>
                </a:cxnLst>
                <a:rect l="0" t="0" r="r" b="b"/>
                <a:pathLst>
                  <a:path w="464" h="476">
                    <a:moveTo>
                      <a:pt x="4" y="150"/>
                    </a:moveTo>
                    <a:lnTo>
                      <a:pt x="231" y="36"/>
                    </a:lnTo>
                    <a:lnTo>
                      <a:pt x="301" y="0"/>
                    </a:lnTo>
                    <a:lnTo>
                      <a:pt x="360" y="70"/>
                    </a:lnTo>
                    <a:lnTo>
                      <a:pt x="464" y="248"/>
                    </a:lnTo>
                    <a:lnTo>
                      <a:pt x="400" y="308"/>
                    </a:lnTo>
                    <a:lnTo>
                      <a:pt x="300" y="382"/>
                    </a:lnTo>
                    <a:lnTo>
                      <a:pt x="159" y="476"/>
                    </a:lnTo>
                    <a:lnTo>
                      <a:pt x="154" y="438"/>
                    </a:lnTo>
                    <a:lnTo>
                      <a:pt x="208" y="296"/>
                    </a:lnTo>
                    <a:lnTo>
                      <a:pt x="105" y="220"/>
                    </a:lnTo>
                    <a:lnTo>
                      <a:pt x="0" y="175"/>
                    </a:lnTo>
                    <a:lnTo>
                      <a:pt x="4" y="150"/>
                    </a:lnTo>
                    <a:lnTo>
                      <a:pt x="4" y="150"/>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15" name="Freeform 114"/>
              <p:cNvSpPr>
                <a:spLocks/>
              </p:cNvSpPr>
              <p:nvPr/>
            </p:nvSpPr>
            <p:spPr bwMode="auto">
              <a:xfrm>
                <a:off x="7669227" y="5392738"/>
                <a:ext cx="268288" cy="254000"/>
              </a:xfrm>
              <a:custGeom>
                <a:avLst/>
                <a:gdLst/>
                <a:ahLst/>
                <a:cxnLst>
                  <a:cxn ang="0">
                    <a:pos x="0" y="61"/>
                  </a:cxn>
                  <a:cxn ang="0">
                    <a:pos x="129" y="0"/>
                  </a:cxn>
                  <a:cxn ang="0">
                    <a:pos x="235" y="141"/>
                  </a:cxn>
                  <a:cxn ang="0">
                    <a:pos x="338" y="297"/>
                  </a:cxn>
                  <a:cxn ang="0">
                    <a:pos x="128" y="319"/>
                  </a:cxn>
                  <a:cxn ang="0">
                    <a:pos x="1" y="129"/>
                  </a:cxn>
                  <a:cxn ang="0">
                    <a:pos x="26" y="96"/>
                  </a:cxn>
                  <a:cxn ang="0">
                    <a:pos x="0" y="61"/>
                  </a:cxn>
                  <a:cxn ang="0">
                    <a:pos x="0" y="61"/>
                  </a:cxn>
                </a:cxnLst>
                <a:rect l="0" t="0" r="r" b="b"/>
                <a:pathLst>
                  <a:path w="338" h="319">
                    <a:moveTo>
                      <a:pt x="0" y="61"/>
                    </a:moveTo>
                    <a:lnTo>
                      <a:pt x="129" y="0"/>
                    </a:lnTo>
                    <a:lnTo>
                      <a:pt x="235" y="141"/>
                    </a:lnTo>
                    <a:lnTo>
                      <a:pt x="338" y="297"/>
                    </a:lnTo>
                    <a:lnTo>
                      <a:pt x="128" y="319"/>
                    </a:lnTo>
                    <a:lnTo>
                      <a:pt x="1" y="129"/>
                    </a:lnTo>
                    <a:lnTo>
                      <a:pt x="26" y="96"/>
                    </a:lnTo>
                    <a:lnTo>
                      <a:pt x="0" y="61"/>
                    </a:lnTo>
                    <a:lnTo>
                      <a:pt x="0" y="61"/>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16" name="Freeform 115"/>
              <p:cNvSpPr>
                <a:spLocks/>
              </p:cNvSpPr>
              <p:nvPr/>
            </p:nvSpPr>
            <p:spPr bwMode="auto">
              <a:xfrm>
                <a:off x="7145352" y="5470525"/>
                <a:ext cx="298450" cy="347663"/>
              </a:xfrm>
              <a:custGeom>
                <a:avLst/>
                <a:gdLst/>
                <a:ahLst/>
                <a:cxnLst>
                  <a:cxn ang="0">
                    <a:pos x="1" y="0"/>
                  </a:cxn>
                  <a:cxn ang="0">
                    <a:pos x="168" y="24"/>
                  </a:cxn>
                  <a:cxn ang="0">
                    <a:pos x="375" y="86"/>
                  </a:cxn>
                  <a:cxn ang="0">
                    <a:pos x="372" y="186"/>
                  </a:cxn>
                  <a:cxn ang="0">
                    <a:pos x="335" y="438"/>
                  </a:cxn>
                  <a:cxn ang="0">
                    <a:pos x="55" y="426"/>
                  </a:cxn>
                  <a:cxn ang="0">
                    <a:pos x="17" y="402"/>
                  </a:cxn>
                  <a:cxn ang="0">
                    <a:pos x="14" y="311"/>
                  </a:cxn>
                  <a:cxn ang="0">
                    <a:pos x="0" y="49"/>
                  </a:cxn>
                  <a:cxn ang="0">
                    <a:pos x="1" y="0"/>
                  </a:cxn>
                  <a:cxn ang="0">
                    <a:pos x="1" y="0"/>
                  </a:cxn>
                </a:cxnLst>
                <a:rect l="0" t="0" r="r" b="b"/>
                <a:pathLst>
                  <a:path w="375" h="438">
                    <a:moveTo>
                      <a:pt x="1" y="0"/>
                    </a:moveTo>
                    <a:lnTo>
                      <a:pt x="168" y="24"/>
                    </a:lnTo>
                    <a:lnTo>
                      <a:pt x="375" y="86"/>
                    </a:lnTo>
                    <a:lnTo>
                      <a:pt x="372" y="186"/>
                    </a:lnTo>
                    <a:lnTo>
                      <a:pt x="335" y="438"/>
                    </a:lnTo>
                    <a:lnTo>
                      <a:pt x="55" y="426"/>
                    </a:lnTo>
                    <a:lnTo>
                      <a:pt x="17" y="402"/>
                    </a:lnTo>
                    <a:lnTo>
                      <a:pt x="14" y="311"/>
                    </a:lnTo>
                    <a:lnTo>
                      <a:pt x="0" y="49"/>
                    </a:lnTo>
                    <a:lnTo>
                      <a:pt x="1" y="0"/>
                    </a:lnTo>
                    <a:lnTo>
                      <a:pt x="1" y="0"/>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17" name="Freeform 116"/>
              <p:cNvSpPr>
                <a:spLocks/>
              </p:cNvSpPr>
              <p:nvPr/>
            </p:nvSpPr>
            <p:spPr bwMode="auto">
              <a:xfrm>
                <a:off x="7146940" y="5510213"/>
                <a:ext cx="238125" cy="258763"/>
              </a:xfrm>
              <a:custGeom>
                <a:avLst/>
                <a:gdLst/>
                <a:ahLst/>
                <a:cxnLst>
                  <a:cxn ang="0">
                    <a:pos x="3" y="3"/>
                  </a:cxn>
                  <a:cxn ang="0">
                    <a:pos x="17" y="1"/>
                  </a:cxn>
                  <a:cxn ang="0">
                    <a:pos x="30" y="0"/>
                  </a:cxn>
                  <a:cxn ang="0">
                    <a:pos x="43" y="2"/>
                  </a:cxn>
                  <a:cxn ang="0">
                    <a:pos x="55" y="4"/>
                  </a:cxn>
                  <a:cxn ang="0">
                    <a:pos x="67" y="8"/>
                  </a:cxn>
                  <a:cxn ang="0">
                    <a:pos x="80" y="15"/>
                  </a:cxn>
                  <a:cxn ang="0">
                    <a:pos x="91" y="24"/>
                  </a:cxn>
                  <a:cxn ang="0">
                    <a:pos x="101" y="37"/>
                  </a:cxn>
                  <a:cxn ang="0">
                    <a:pos x="111" y="48"/>
                  </a:cxn>
                  <a:cxn ang="0">
                    <a:pos x="123" y="56"/>
                  </a:cxn>
                  <a:cxn ang="0">
                    <a:pos x="139" y="61"/>
                  </a:cxn>
                  <a:cxn ang="0">
                    <a:pos x="156" y="63"/>
                  </a:cxn>
                  <a:cxn ang="0">
                    <a:pos x="174" y="63"/>
                  </a:cxn>
                  <a:cxn ang="0">
                    <a:pos x="192" y="62"/>
                  </a:cxn>
                  <a:cxn ang="0">
                    <a:pos x="209" y="60"/>
                  </a:cxn>
                  <a:cxn ang="0">
                    <a:pos x="226" y="59"/>
                  </a:cxn>
                  <a:cxn ang="0">
                    <a:pos x="240" y="56"/>
                  </a:cxn>
                  <a:cxn ang="0">
                    <a:pos x="253" y="56"/>
                  </a:cxn>
                  <a:cxn ang="0">
                    <a:pos x="266" y="61"/>
                  </a:cxn>
                  <a:cxn ang="0">
                    <a:pos x="281" y="66"/>
                  </a:cxn>
                  <a:cxn ang="0">
                    <a:pos x="291" y="72"/>
                  </a:cxn>
                  <a:cxn ang="0">
                    <a:pos x="301" y="83"/>
                  </a:cxn>
                  <a:cxn ang="0">
                    <a:pos x="300" y="99"/>
                  </a:cxn>
                  <a:cxn ang="0">
                    <a:pos x="294" y="112"/>
                  </a:cxn>
                  <a:cxn ang="0">
                    <a:pos x="288" y="126"/>
                  </a:cxn>
                  <a:cxn ang="0">
                    <a:pos x="285" y="141"/>
                  </a:cxn>
                  <a:cxn ang="0">
                    <a:pos x="283" y="158"/>
                  </a:cxn>
                  <a:cxn ang="0">
                    <a:pos x="283" y="170"/>
                  </a:cxn>
                  <a:cxn ang="0">
                    <a:pos x="283" y="181"/>
                  </a:cxn>
                  <a:cxn ang="0">
                    <a:pos x="284" y="195"/>
                  </a:cxn>
                  <a:cxn ang="0">
                    <a:pos x="285" y="208"/>
                  </a:cxn>
                  <a:cxn ang="0">
                    <a:pos x="286" y="222"/>
                  </a:cxn>
                  <a:cxn ang="0">
                    <a:pos x="286" y="235"/>
                  </a:cxn>
                  <a:cxn ang="0">
                    <a:pos x="286" y="249"/>
                  </a:cxn>
                  <a:cxn ang="0">
                    <a:pos x="285" y="264"/>
                  </a:cxn>
                  <a:cxn ang="0">
                    <a:pos x="281" y="286"/>
                  </a:cxn>
                  <a:cxn ang="0">
                    <a:pos x="271" y="300"/>
                  </a:cxn>
                  <a:cxn ang="0">
                    <a:pos x="260" y="312"/>
                  </a:cxn>
                  <a:cxn ang="0">
                    <a:pos x="246" y="320"/>
                  </a:cxn>
                  <a:cxn ang="0">
                    <a:pos x="234" y="325"/>
                  </a:cxn>
                  <a:cxn ang="0">
                    <a:pos x="221" y="326"/>
                  </a:cxn>
                  <a:cxn ang="0">
                    <a:pos x="208" y="321"/>
                  </a:cxn>
                  <a:cxn ang="0">
                    <a:pos x="190" y="311"/>
                  </a:cxn>
                  <a:cxn ang="0">
                    <a:pos x="169" y="302"/>
                  </a:cxn>
                  <a:cxn ang="0">
                    <a:pos x="150" y="297"/>
                  </a:cxn>
                  <a:cxn ang="0">
                    <a:pos x="138" y="295"/>
                  </a:cxn>
                  <a:cxn ang="0">
                    <a:pos x="114" y="293"/>
                  </a:cxn>
                  <a:cxn ang="0">
                    <a:pos x="94" y="296"/>
                  </a:cxn>
                  <a:cxn ang="0">
                    <a:pos x="74" y="299"/>
                  </a:cxn>
                  <a:cxn ang="0">
                    <a:pos x="52" y="299"/>
                  </a:cxn>
                  <a:cxn ang="0">
                    <a:pos x="32" y="299"/>
                  </a:cxn>
                  <a:cxn ang="0">
                    <a:pos x="17" y="297"/>
                  </a:cxn>
                  <a:cxn ang="0">
                    <a:pos x="7" y="296"/>
                  </a:cxn>
                  <a:cxn ang="0">
                    <a:pos x="0" y="4"/>
                  </a:cxn>
                </a:cxnLst>
                <a:rect l="0" t="0" r="r" b="b"/>
                <a:pathLst>
                  <a:path w="302" h="326">
                    <a:moveTo>
                      <a:pt x="0" y="4"/>
                    </a:moveTo>
                    <a:lnTo>
                      <a:pt x="0" y="3"/>
                    </a:lnTo>
                    <a:lnTo>
                      <a:pt x="3" y="3"/>
                    </a:lnTo>
                    <a:lnTo>
                      <a:pt x="6" y="2"/>
                    </a:lnTo>
                    <a:lnTo>
                      <a:pt x="12" y="2"/>
                    </a:lnTo>
                    <a:lnTo>
                      <a:pt x="17" y="1"/>
                    </a:lnTo>
                    <a:lnTo>
                      <a:pt x="24" y="0"/>
                    </a:lnTo>
                    <a:lnTo>
                      <a:pt x="27" y="0"/>
                    </a:lnTo>
                    <a:lnTo>
                      <a:pt x="30" y="0"/>
                    </a:lnTo>
                    <a:lnTo>
                      <a:pt x="34" y="1"/>
                    </a:lnTo>
                    <a:lnTo>
                      <a:pt x="39" y="2"/>
                    </a:lnTo>
                    <a:lnTo>
                      <a:pt x="43" y="2"/>
                    </a:lnTo>
                    <a:lnTo>
                      <a:pt x="47" y="2"/>
                    </a:lnTo>
                    <a:lnTo>
                      <a:pt x="51" y="3"/>
                    </a:lnTo>
                    <a:lnTo>
                      <a:pt x="55" y="4"/>
                    </a:lnTo>
                    <a:lnTo>
                      <a:pt x="59" y="5"/>
                    </a:lnTo>
                    <a:lnTo>
                      <a:pt x="63" y="6"/>
                    </a:lnTo>
                    <a:lnTo>
                      <a:pt x="67" y="8"/>
                    </a:lnTo>
                    <a:lnTo>
                      <a:pt x="72" y="10"/>
                    </a:lnTo>
                    <a:lnTo>
                      <a:pt x="76" y="12"/>
                    </a:lnTo>
                    <a:lnTo>
                      <a:pt x="80" y="15"/>
                    </a:lnTo>
                    <a:lnTo>
                      <a:pt x="84" y="17"/>
                    </a:lnTo>
                    <a:lnTo>
                      <a:pt x="88" y="21"/>
                    </a:lnTo>
                    <a:lnTo>
                      <a:pt x="91" y="24"/>
                    </a:lnTo>
                    <a:lnTo>
                      <a:pt x="94" y="28"/>
                    </a:lnTo>
                    <a:lnTo>
                      <a:pt x="98" y="33"/>
                    </a:lnTo>
                    <a:lnTo>
                      <a:pt x="101" y="37"/>
                    </a:lnTo>
                    <a:lnTo>
                      <a:pt x="104" y="41"/>
                    </a:lnTo>
                    <a:lnTo>
                      <a:pt x="108" y="45"/>
                    </a:lnTo>
                    <a:lnTo>
                      <a:pt x="111" y="48"/>
                    </a:lnTo>
                    <a:lnTo>
                      <a:pt x="116" y="52"/>
                    </a:lnTo>
                    <a:lnTo>
                      <a:pt x="119" y="54"/>
                    </a:lnTo>
                    <a:lnTo>
                      <a:pt x="123" y="56"/>
                    </a:lnTo>
                    <a:lnTo>
                      <a:pt x="128" y="57"/>
                    </a:lnTo>
                    <a:lnTo>
                      <a:pt x="135" y="60"/>
                    </a:lnTo>
                    <a:lnTo>
                      <a:pt x="139" y="61"/>
                    </a:lnTo>
                    <a:lnTo>
                      <a:pt x="145" y="62"/>
                    </a:lnTo>
                    <a:lnTo>
                      <a:pt x="150" y="62"/>
                    </a:lnTo>
                    <a:lnTo>
                      <a:pt x="156" y="63"/>
                    </a:lnTo>
                    <a:lnTo>
                      <a:pt x="162" y="63"/>
                    </a:lnTo>
                    <a:lnTo>
                      <a:pt x="168" y="63"/>
                    </a:lnTo>
                    <a:lnTo>
                      <a:pt x="174" y="63"/>
                    </a:lnTo>
                    <a:lnTo>
                      <a:pt x="180" y="63"/>
                    </a:lnTo>
                    <a:lnTo>
                      <a:pt x="186" y="62"/>
                    </a:lnTo>
                    <a:lnTo>
                      <a:pt x="192" y="62"/>
                    </a:lnTo>
                    <a:lnTo>
                      <a:pt x="198" y="61"/>
                    </a:lnTo>
                    <a:lnTo>
                      <a:pt x="204" y="61"/>
                    </a:lnTo>
                    <a:lnTo>
                      <a:pt x="209" y="60"/>
                    </a:lnTo>
                    <a:lnTo>
                      <a:pt x="214" y="60"/>
                    </a:lnTo>
                    <a:lnTo>
                      <a:pt x="220" y="59"/>
                    </a:lnTo>
                    <a:lnTo>
                      <a:pt x="226" y="59"/>
                    </a:lnTo>
                    <a:lnTo>
                      <a:pt x="231" y="57"/>
                    </a:lnTo>
                    <a:lnTo>
                      <a:pt x="236" y="56"/>
                    </a:lnTo>
                    <a:lnTo>
                      <a:pt x="240" y="56"/>
                    </a:lnTo>
                    <a:lnTo>
                      <a:pt x="245" y="56"/>
                    </a:lnTo>
                    <a:lnTo>
                      <a:pt x="248" y="56"/>
                    </a:lnTo>
                    <a:lnTo>
                      <a:pt x="253" y="56"/>
                    </a:lnTo>
                    <a:lnTo>
                      <a:pt x="256" y="57"/>
                    </a:lnTo>
                    <a:lnTo>
                      <a:pt x="262" y="60"/>
                    </a:lnTo>
                    <a:lnTo>
                      <a:pt x="266" y="61"/>
                    </a:lnTo>
                    <a:lnTo>
                      <a:pt x="272" y="62"/>
                    </a:lnTo>
                    <a:lnTo>
                      <a:pt x="276" y="64"/>
                    </a:lnTo>
                    <a:lnTo>
                      <a:pt x="281" y="66"/>
                    </a:lnTo>
                    <a:lnTo>
                      <a:pt x="284" y="68"/>
                    </a:lnTo>
                    <a:lnTo>
                      <a:pt x="288" y="70"/>
                    </a:lnTo>
                    <a:lnTo>
                      <a:pt x="291" y="72"/>
                    </a:lnTo>
                    <a:lnTo>
                      <a:pt x="295" y="74"/>
                    </a:lnTo>
                    <a:lnTo>
                      <a:pt x="298" y="79"/>
                    </a:lnTo>
                    <a:lnTo>
                      <a:pt x="301" y="83"/>
                    </a:lnTo>
                    <a:lnTo>
                      <a:pt x="301" y="88"/>
                    </a:lnTo>
                    <a:lnTo>
                      <a:pt x="302" y="94"/>
                    </a:lnTo>
                    <a:lnTo>
                      <a:pt x="300" y="99"/>
                    </a:lnTo>
                    <a:lnTo>
                      <a:pt x="298" y="106"/>
                    </a:lnTo>
                    <a:lnTo>
                      <a:pt x="296" y="109"/>
                    </a:lnTo>
                    <a:lnTo>
                      <a:pt x="294" y="112"/>
                    </a:lnTo>
                    <a:lnTo>
                      <a:pt x="293" y="116"/>
                    </a:lnTo>
                    <a:lnTo>
                      <a:pt x="291" y="121"/>
                    </a:lnTo>
                    <a:lnTo>
                      <a:pt x="288" y="126"/>
                    </a:lnTo>
                    <a:lnTo>
                      <a:pt x="287" y="130"/>
                    </a:lnTo>
                    <a:lnTo>
                      <a:pt x="285" y="135"/>
                    </a:lnTo>
                    <a:lnTo>
                      <a:pt x="285" y="141"/>
                    </a:lnTo>
                    <a:lnTo>
                      <a:pt x="283" y="147"/>
                    </a:lnTo>
                    <a:lnTo>
                      <a:pt x="283" y="155"/>
                    </a:lnTo>
                    <a:lnTo>
                      <a:pt x="283" y="158"/>
                    </a:lnTo>
                    <a:lnTo>
                      <a:pt x="283" y="161"/>
                    </a:lnTo>
                    <a:lnTo>
                      <a:pt x="283" y="166"/>
                    </a:lnTo>
                    <a:lnTo>
                      <a:pt x="283" y="170"/>
                    </a:lnTo>
                    <a:lnTo>
                      <a:pt x="283" y="173"/>
                    </a:lnTo>
                    <a:lnTo>
                      <a:pt x="283" y="177"/>
                    </a:lnTo>
                    <a:lnTo>
                      <a:pt x="283" y="181"/>
                    </a:lnTo>
                    <a:lnTo>
                      <a:pt x="283" y="186"/>
                    </a:lnTo>
                    <a:lnTo>
                      <a:pt x="283" y="191"/>
                    </a:lnTo>
                    <a:lnTo>
                      <a:pt x="284" y="195"/>
                    </a:lnTo>
                    <a:lnTo>
                      <a:pt x="284" y="199"/>
                    </a:lnTo>
                    <a:lnTo>
                      <a:pt x="285" y="204"/>
                    </a:lnTo>
                    <a:lnTo>
                      <a:pt x="285" y="208"/>
                    </a:lnTo>
                    <a:lnTo>
                      <a:pt x="285" y="212"/>
                    </a:lnTo>
                    <a:lnTo>
                      <a:pt x="285" y="218"/>
                    </a:lnTo>
                    <a:lnTo>
                      <a:pt x="286" y="222"/>
                    </a:lnTo>
                    <a:lnTo>
                      <a:pt x="286" y="226"/>
                    </a:lnTo>
                    <a:lnTo>
                      <a:pt x="286" y="231"/>
                    </a:lnTo>
                    <a:lnTo>
                      <a:pt x="286" y="235"/>
                    </a:lnTo>
                    <a:lnTo>
                      <a:pt x="287" y="240"/>
                    </a:lnTo>
                    <a:lnTo>
                      <a:pt x="286" y="245"/>
                    </a:lnTo>
                    <a:lnTo>
                      <a:pt x="286" y="249"/>
                    </a:lnTo>
                    <a:lnTo>
                      <a:pt x="286" y="253"/>
                    </a:lnTo>
                    <a:lnTo>
                      <a:pt x="286" y="257"/>
                    </a:lnTo>
                    <a:lnTo>
                      <a:pt x="285" y="264"/>
                    </a:lnTo>
                    <a:lnTo>
                      <a:pt x="285" y="272"/>
                    </a:lnTo>
                    <a:lnTo>
                      <a:pt x="283" y="280"/>
                    </a:lnTo>
                    <a:lnTo>
                      <a:pt x="281" y="286"/>
                    </a:lnTo>
                    <a:lnTo>
                      <a:pt x="278" y="292"/>
                    </a:lnTo>
                    <a:lnTo>
                      <a:pt x="276" y="296"/>
                    </a:lnTo>
                    <a:lnTo>
                      <a:pt x="271" y="300"/>
                    </a:lnTo>
                    <a:lnTo>
                      <a:pt x="268" y="304"/>
                    </a:lnTo>
                    <a:lnTo>
                      <a:pt x="264" y="308"/>
                    </a:lnTo>
                    <a:lnTo>
                      <a:pt x="260" y="312"/>
                    </a:lnTo>
                    <a:lnTo>
                      <a:pt x="255" y="314"/>
                    </a:lnTo>
                    <a:lnTo>
                      <a:pt x="251" y="317"/>
                    </a:lnTo>
                    <a:lnTo>
                      <a:pt x="246" y="320"/>
                    </a:lnTo>
                    <a:lnTo>
                      <a:pt x="243" y="323"/>
                    </a:lnTo>
                    <a:lnTo>
                      <a:pt x="239" y="324"/>
                    </a:lnTo>
                    <a:lnTo>
                      <a:pt x="234" y="325"/>
                    </a:lnTo>
                    <a:lnTo>
                      <a:pt x="230" y="326"/>
                    </a:lnTo>
                    <a:lnTo>
                      <a:pt x="225" y="326"/>
                    </a:lnTo>
                    <a:lnTo>
                      <a:pt x="221" y="326"/>
                    </a:lnTo>
                    <a:lnTo>
                      <a:pt x="217" y="324"/>
                    </a:lnTo>
                    <a:lnTo>
                      <a:pt x="212" y="322"/>
                    </a:lnTo>
                    <a:lnTo>
                      <a:pt x="208" y="321"/>
                    </a:lnTo>
                    <a:lnTo>
                      <a:pt x="202" y="317"/>
                    </a:lnTo>
                    <a:lnTo>
                      <a:pt x="197" y="314"/>
                    </a:lnTo>
                    <a:lnTo>
                      <a:pt x="190" y="311"/>
                    </a:lnTo>
                    <a:lnTo>
                      <a:pt x="184" y="309"/>
                    </a:lnTo>
                    <a:lnTo>
                      <a:pt x="176" y="305"/>
                    </a:lnTo>
                    <a:lnTo>
                      <a:pt x="169" y="302"/>
                    </a:lnTo>
                    <a:lnTo>
                      <a:pt x="161" y="300"/>
                    </a:lnTo>
                    <a:lnTo>
                      <a:pt x="154" y="299"/>
                    </a:lnTo>
                    <a:lnTo>
                      <a:pt x="150" y="297"/>
                    </a:lnTo>
                    <a:lnTo>
                      <a:pt x="145" y="296"/>
                    </a:lnTo>
                    <a:lnTo>
                      <a:pt x="141" y="295"/>
                    </a:lnTo>
                    <a:lnTo>
                      <a:pt x="138" y="295"/>
                    </a:lnTo>
                    <a:lnTo>
                      <a:pt x="129" y="294"/>
                    </a:lnTo>
                    <a:lnTo>
                      <a:pt x="122" y="294"/>
                    </a:lnTo>
                    <a:lnTo>
                      <a:pt x="114" y="293"/>
                    </a:lnTo>
                    <a:lnTo>
                      <a:pt x="107" y="294"/>
                    </a:lnTo>
                    <a:lnTo>
                      <a:pt x="100" y="294"/>
                    </a:lnTo>
                    <a:lnTo>
                      <a:pt x="94" y="296"/>
                    </a:lnTo>
                    <a:lnTo>
                      <a:pt x="87" y="297"/>
                    </a:lnTo>
                    <a:lnTo>
                      <a:pt x="81" y="299"/>
                    </a:lnTo>
                    <a:lnTo>
                      <a:pt x="74" y="299"/>
                    </a:lnTo>
                    <a:lnTo>
                      <a:pt x="66" y="300"/>
                    </a:lnTo>
                    <a:lnTo>
                      <a:pt x="59" y="299"/>
                    </a:lnTo>
                    <a:lnTo>
                      <a:pt x="52" y="299"/>
                    </a:lnTo>
                    <a:lnTo>
                      <a:pt x="45" y="299"/>
                    </a:lnTo>
                    <a:lnTo>
                      <a:pt x="38" y="299"/>
                    </a:lnTo>
                    <a:lnTo>
                      <a:pt x="32" y="299"/>
                    </a:lnTo>
                    <a:lnTo>
                      <a:pt x="26" y="298"/>
                    </a:lnTo>
                    <a:lnTo>
                      <a:pt x="20" y="297"/>
                    </a:lnTo>
                    <a:lnTo>
                      <a:pt x="17" y="297"/>
                    </a:lnTo>
                    <a:lnTo>
                      <a:pt x="13" y="296"/>
                    </a:lnTo>
                    <a:lnTo>
                      <a:pt x="10" y="296"/>
                    </a:lnTo>
                    <a:lnTo>
                      <a:pt x="7" y="296"/>
                    </a:lnTo>
                    <a:lnTo>
                      <a:pt x="7" y="296"/>
                    </a:lnTo>
                    <a:lnTo>
                      <a:pt x="5" y="92"/>
                    </a:lnTo>
                    <a:lnTo>
                      <a:pt x="0" y="4"/>
                    </a:lnTo>
                    <a:lnTo>
                      <a:pt x="0" y="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18" name="Freeform 117"/>
              <p:cNvSpPr>
                <a:spLocks/>
              </p:cNvSpPr>
              <p:nvPr/>
            </p:nvSpPr>
            <p:spPr bwMode="auto">
              <a:xfrm>
                <a:off x="7666052" y="5457825"/>
                <a:ext cx="222250" cy="193675"/>
              </a:xfrm>
              <a:custGeom>
                <a:avLst/>
                <a:gdLst/>
                <a:ahLst/>
                <a:cxnLst>
                  <a:cxn ang="0">
                    <a:pos x="9" y="29"/>
                  </a:cxn>
                  <a:cxn ang="0">
                    <a:pos x="15" y="23"/>
                  </a:cxn>
                  <a:cxn ang="0">
                    <a:pos x="22" y="18"/>
                  </a:cxn>
                  <a:cxn ang="0">
                    <a:pos x="30" y="13"/>
                  </a:cxn>
                  <a:cxn ang="0">
                    <a:pos x="39" y="8"/>
                  </a:cxn>
                  <a:cxn ang="0">
                    <a:pos x="52" y="6"/>
                  </a:cxn>
                  <a:cxn ang="0">
                    <a:pos x="64" y="6"/>
                  </a:cxn>
                  <a:cxn ang="0">
                    <a:pos x="77" y="8"/>
                  </a:cxn>
                  <a:cxn ang="0">
                    <a:pos x="86" y="8"/>
                  </a:cxn>
                  <a:cxn ang="0">
                    <a:pos x="98" y="8"/>
                  </a:cxn>
                  <a:cxn ang="0">
                    <a:pos x="110" y="5"/>
                  </a:cxn>
                  <a:cxn ang="0">
                    <a:pos x="121" y="2"/>
                  </a:cxn>
                  <a:cxn ang="0">
                    <a:pos x="135" y="0"/>
                  </a:cxn>
                  <a:cxn ang="0">
                    <a:pos x="146" y="3"/>
                  </a:cxn>
                  <a:cxn ang="0">
                    <a:pos x="153" y="7"/>
                  </a:cxn>
                  <a:cxn ang="0">
                    <a:pos x="160" y="14"/>
                  </a:cxn>
                  <a:cxn ang="0">
                    <a:pos x="165" y="24"/>
                  </a:cxn>
                  <a:cxn ang="0">
                    <a:pos x="170" y="34"/>
                  </a:cxn>
                  <a:cxn ang="0">
                    <a:pos x="172" y="42"/>
                  </a:cxn>
                  <a:cxn ang="0">
                    <a:pos x="174" y="50"/>
                  </a:cxn>
                  <a:cxn ang="0">
                    <a:pos x="176" y="59"/>
                  </a:cxn>
                  <a:cxn ang="0">
                    <a:pos x="177" y="70"/>
                  </a:cxn>
                  <a:cxn ang="0">
                    <a:pos x="180" y="79"/>
                  </a:cxn>
                  <a:cxn ang="0">
                    <a:pos x="183" y="90"/>
                  </a:cxn>
                  <a:cxn ang="0">
                    <a:pos x="187" y="102"/>
                  </a:cxn>
                  <a:cxn ang="0">
                    <a:pos x="193" y="111"/>
                  </a:cxn>
                  <a:cxn ang="0">
                    <a:pos x="203" y="119"/>
                  </a:cxn>
                  <a:cxn ang="0">
                    <a:pos x="212" y="127"/>
                  </a:cxn>
                  <a:cxn ang="0">
                    <a:pos x="218" y="131"/>
                  </a:cxn>
                  <a:cxn ang="0">
                    <a:pos x="224" y="139"/>
                  </a:cxn>
                  <a:cxn ang="0">
                    <a:pos x="231" y="147"/>
                  </a:cxn>
                  <a:cxn ang="0">
                    <a:pos x="237" y="157"/>
                  </a:cxn>
                  <a:cxn ang="0">
                    <a:pos x="244" y="167"/>
                  </a:cxn>
                  <a:cxn ang="0">
                    <a:pos x="250" y="177"/>
                  </a:cxn>
                  <a:cxn ang="0">
                    <a:pos x="255" y="188"/>
                  </a:cxn>
                  <a:cxn ang="0">
                    <a:pos x="259" y="196"/>
                  </a:cxn>
                  <a:cxn ang="0">
                    <a:pos x="262" y="203"/>
                  </a:cxn>
                  <a:cxn ang="0">
                    <a:pos x="263" y="211"/>
                  </a:cxn>
                  <a:cxn ang="0">
                    <a:pos x="267" y="220"/>
                  </a:cxn>
                  <a:cxn ang="0">
                    <a:pos x="273" y="226"/>
                  </a:cxn>
                  <a:cxn ang="0">
                    <a:pos x="278" y="230"/>
                  </a:cxn>
                  <a:cxn ang="0">
                    <a:pos x="143" y="245"/>
                  </a:cxn>
                  <a:cxn ang="0">
                    <a:pos x="8" y="33"/>
                  </a:cxn>
                </a:cxnLst>
                <a:rect l="0" t="0" r="r" b="b"/>
                <a:pathLst>
                  <a:path w="279" h="245">
                    <a:moveTo>
                      <a:pt x="8" y="33"/>
                    </a:moveTo>
                    <a:lnTo>
                      <a:pt x="9" y="29"/>
                    </a:lnTo>
                    <a:lnTo>
                      <a:pt x="13" y="26"/>
                    </a:lnTo>
                    <a:lnTo>
                      <a:pt x="15" y="23"/>
                    </a:lnTo>
                    <a:lnTo>
                      <a:pt x="19" y="21"/>
                    </a:lnTo>
                    <a:lnTo>
                      <a:pt x="22" y="18"/>
                    </a:lnTo>
                    <a:lnTo>
                      <a:pt x="27" y="16"/>
                    </a:lnTo>
                    <a:lnTo>
                      <a:pt x="30" y="13"/>
                    </a:lnTo>
                    <a:lnTo>
                      <a:pt x="35" y="10"/>
                    </a:lnTo>
                    <a:lnTo>
                      <a:pt x="39" y="8"/>
                    </a:lnTo>
                    <a:lnTo>
                      <a:pt x="47" y="7"/>
                    </a:lnTo>
                    <a:lnTo>
                      <a:pt x="52" y="6"/>
                    </a:lnTo>
                    <a:lnTo>
                      <a:pt x="58" y="6"/>
                    </a:lnTo>
                    <a:lnTo>
                      <a:pt x="64" y="6"/>
                    </a:lnTo>
                    <a:lnTo>
                      <a:pt x="71" y="7"/>
                    </a:lnTo>
                    <a:lnTo>
                      <a:pt x="77" y="8"/>
                    </a:lnTo>
                    <a:lnTo>
                      <a:pt x="82" y="8"/>
                    </a:lnTo>
                    <a:lnTo>
                      <a:pt x="86" y="8"/>
                    </a:lnTo>
                    <a:lnTo>
                      <a:pt x="91" y="9"/>
                    </a:lnTo>
                    <a:lnTo>
                      <a:pt x="98" y="8"/>
                    </a:lnTo>
                    <a:lnTo>
                      <a:pt x="104" y="7"/>
                    </a:lnTo>
                    <a:lnTo>
                      <a:pt x="110" y="5"/>
                    </a:lnTo>
                    <a:lnTo>
                      <a:pt x="115" y="3"/>
                    </a:lnTo>
                    <a:lnTo>
                      <a:pt x="121" y="2"/>
                    </a:lnTo>
                    <a:lnTo>
                      <a:pt x="128" y="0"/>
                    </a:lnTo>
                    <a:lnTo>
                      <a:pt x="135" y="0"/>
                    </a:lnTo>
                    <a:lnTo>
                      <a:pt x="143" y="2"/>
                    </a:lnTo>
                    <a:lnTo>
                      <a:pt x="146" y="3"/>
                    </a:lnTo>
                    <a:lnTo>
                      <a:pt x="150" y="5"/>
                    </a:lnTo>
                    <a:lnTo>
                      <a:pt x="153" y="7"/>
                    </a:lnTo>
                    <a:lnTo>
                      <a:pt x="157" y="11"/>
                    </a:lnTo>
                    <a:lnTo>
                      <a:pt x="160" y="14"/>
                    </a:lnTo>
                    <a:lnTo>
                      <a:pt x="162" y="19"/>
                    </a:lnTo>
                    <a:lnTo>
                      <a:pt x="165" y="24"/>
                    </a:lnTo>
                    <a:lnTo>
                      <a:pt x="169" y="30"/>
                    </a:lnTo>
                    <a:lnTo>
                      <a:pt x="170" y="34"/>
                    </a:lnTo>
                    <a:lnTo>
                      <a:pt x="171" y="38"/>
                    </a:lnTo>
                    <a:lnTo>
                      <a:pt x="172" y="42"/>
                    </a:lnTo>
                    <a:lnTo>
                      <a:pt x="173" y="46"/>
                    </a:lnTo>
                    <a:lnTo>
                      <a:pt x="174" y="50"/>
                    </a:lnTo>
                    <a:lnTo>
                      <a:pt x="175" y="54"/>
                    </a:lnTo>
                    <a:lnTo>
                      <a:pt x="176" y="59"/>
                    </a:lnTo>
                    <a:lnTo>
                      <a:pt x="177" y="66"/>
                    </a:lnTo>
                    <a:lnTo>
                      <a:pt x="177" y="70"/>
                    </a:lnTo>
                    <a:lnTo>
                      <a:pt x="179" y="74"/>
                    </a:lnTo>
                    <a:lnTo>
                      <a:pt x="180" y="79"/>
                    </a:lnTo>
                    <a:lnTo>
                      <a:pt x="181" y="84"/>
                    </a:lnTo>
                    <a:lnTo>
                      <a:pt x="183" y="90"/>
                    </a:lnTo>
                    <a:lnTo>
                      <a:pt x="185" y="98"/>
                    </a:lnTo>
                    <a:lnTo>
                      <a:pt x="187" y="102"/>
                    </a:lnTo>
                    <a:lnTo>
                      <a:pt x="190" y="107"/>
                    </a:lnTo>
                    <a:lnTo>
                      <a:pt x="193" y="111"/>
                    </a:lnTo>
                    <a:lnTo>
                      <a:pt x="196" y="114"/>
                    </a:lnTo>
                    <a:lnTo>
                      <a:pt x="203" y="119"/>
                    </a:lnTo>
                    <a:lnTo>
                      <a:pt x="210" y="123"/>
                    </a:lnTo>
                    <a:lnTo>
                      <a:pt x="212" y="127"/>
                    </a:lnTo>
                    <a:lnTo>
                      <a:pt x="215" y="129"/>
                    </a:lnTo>
                    <a:lnTo>
                      <a:pt x="218" y="131"/>
                    </a:lnTo>
                    <a:lnTo>
                      <a:pt x="221" y="136"/>
                    </a:lnTo>
                    <a:lnTo>
                      <a:pt x="224" y="139"/>
                    </a:lnTo>
                    <a:lnTo>
                      <a:pt x="227" y="143"/>
                    </a:lnTo>
                    <a:lnTo>
                      <a:pt x="231" y="147"/>
                    </a:lnTo>
                    <a:lnTo>
                      <a:pt x="234" y="151"/>
                    </a:lnTo>
                    <a:lnTo>
                      <a:pt x="237" y="157"/>
                    </a:lnTo>
                    <a:lnTo>
                      <a:pt x="241" y="162"/>
                    </a:lnTo>
                    <a:lnTo>
                      <a:pt x="244" y="167"/>
                    </a:lnTo>
                    <a:lnTo>
                      <a:pt x="247" y="173"/>
                    </a:lnTo>
                    <a:lnTo>
                      <a:pt x="250" y="177"/>
                    </a:lnTo>
                    <a:lnTo>
                      <a:pt x="253" y="182"/>
                    </a:lnTo>
                    <a:lnTo>
                      <a:pt x="255" y="188"/>
                    </a:lnTo>
                    <a:lnTo>
                      <a:pt x="258" y="193"/>
                    </a:lnTo>
                    <a:lnTo>
                      <a:pt x="259" y="196"/>
                    </a:lnTo>
                    <a:lnTo>
                      <a:pt x="262" y="201"/>
                    </a:lnTo>
                    <a:lnTo>
                      <a:pt x="262" y="203"/>
                    </a:lnTo>
                    <a:lnTo>
                      <a:pt x="263" y="207"/>
                    </a:lnTo>
                    <a:lnTo>
                      <a:pt x="263" y="211"/>
                    </a:lnTo>
                    <a:lnTo>
                      <a:pt x="265" y="215"/>
                    </a:lnTo>
                    <a:lnTo>
                      <a:pt x="267" y="220"/>
                    </a:lnTo>
                    <a:lnTo>
                      <a:pt x="271" y="224"/>
                    </a:lnTo>
                    <a:lnTo>
                      <a:pt x="273" y="226"/>
                    </a:lnTo>
                    <a:lnTo>
                      <a:pt x="276" y="229"/>
                    </a:lnTo>
                    <a:lnTo>
                      <a:pt x="278" y="230"/>
                    </a:lnTo>
                    <a:lnTo>
                      <a:pt x="279" y="231"/>
                    </a:lnTo>
                    <a:lnTo>
                      <a:pt x="143" y="245"/>
                    </a:lnTo>
                    <a:lnTo>
                      <a:pt x="0" y="42"/>
                    </a:lnTo>
                    <a:lnTo>
                      <a:pt x="8" y="33"/>
                    </a:lnTo>
                    <a:lnTo>
                      <a:pt x="8" y="3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19" name="Freeform 118"/>
              <p:cNvSpPr>
                <a:spLocks/>
              </p:cNvSpPr>
              <p:nvPr/>
            </p:nvSpPr>
            <p:spPr bwMode="auto">
              <a:xfrm>
                <a:off x="7613665" y="5865813"/>
                <a:ext cx="203200" cy="285750"/>
              </a:xfrm>
              <a:custGeom>
                <a:avLst/>
                <a:gdLst/>
                <a:ahLst/>
                <a:cxnLst>
                  <a:cxn ang="0">
                    <a:pos x="13" y="48"/>
                  </a:cxn>
                  <a:cxn ang="0">
                    <a:pos x="8" y="59"/>
                  </a:cxn>
                  <a:cxn ang="0">
                    <a:pos x="3" y="78"/>
                  </a:cxn>
                  <a:cxn ang="0">
                    <a:pos x="0" y="99"/>
                  </a:cxn>
                  <a:cxn ang="0">
                    <a:pos x="2" y="122"/>
                  </a:cxn>
                  <a:cxn ang="0">
                    <a:pos x="10" y="141"/>
                  </a:cxn>
                  <a:cxn ang="0">
                    <a:pos x="21" y="159"/>
                  </a:cxn>
                  <a:cxn ang="0">
                    <a:pos x="29" y="177"/>
                  </a:cxn>
                  <a:cxn ang="0">
                    <a:pos x="35" y="195"/>
                  </a:cxn>
                  <a:cxn ang="0">
                    <a:pos x="37" y="216"/>
                  </a:cxn>
                  <a:cxn ang="0">
                    <a:pos x="37" y="232"/>
                  </a:cxn>
                  <a:cxn ang="0">
                    <a:pos x="36" y="244"/>
                  </a:cxn>
                  <a:cxn ang="0">
                    <a:pos x="35" y="256"/>
                  </a:cxn>
                  <a:cxn ang="0">
                    <a:pos x="33" y="270"/>
                  </a:cxn>
                  <a:cxn ang="0">
                    <a:pos x="33" y="282"/>
                  </a:cxn>
                  <a:cxn ang="0">
                    <a:pos x="33" y="296"/>
                  </a:cxn>
                  <a:cxn ang="0">
                    <a:pos x="34" y="309"/>
                  </a:cxn>
                  <a:cxn ang="0">
                    <a:pos x="35" y="329"/>
                  </a:cxn>
                  <a:cxn ang="0">
                    <a:pos x="41" y="345"/>
                  </a:cxn>
                  <a:cxn ang="0">
                    <a:pos x="50" y="353"/>
                  </a:cxn>
                  <a:cxn ang="0">
                    <a:pos x="65" y="356"/>
                  </a:cxn>
                  <a:cxn ang="0">
                    <a:pos x="75" y="354"/>
                  </a:cxn>
                  <a:cxn ang="0">
                    <a:pos x="88" y="353"/>
                  </a:cxn>
                  <a:cxn ang="0">
                    <a:pos x="101" y="351"/>
                  </a:cxn>
                  <a:cxn ang="0">
                    <a:pos x="114" y="350"/>
                  </a:cxn>
                  <a:cxn ang="0">
                    <a:pos x="128" y="348"/>
                  </a:cxn>
                  <a:cxn ang="0">
                    <a:pos x="142" y="347"/>
                  </a:cxn>
                  <a:cxn ang="0">
                    <a:pos x="156" y="346"/>
                  </a:cxn>
                  <a:cxn ang="0">
                    <a:pos x="169" y="347"/>
                  </a:cxn>
                  <a:cxn ang="0">
                    <a:pos x="188" y="348"/>
                  </a:cxn>
                  <a:cxn ang="0">
                    <a:pos x="200" y="352"/>
                  </a:cxn>
                  <a:cxn ang="0">
                    <a:pos x="222" y="359"/>
                  </a:cxn>
                  <a:cxn ang="0">
                    <a:pos x="240" y="361"/>
                  </a:cxn>
                  <a:cxn ang="0">
                    <a:pos x="251" y="353"/>
                  </a:cxn>
                  <a:cxn ang="0">
                    <a:pos x="255" y="341"/>
                  </a:cxn>
                  <a:cxn ang="0">
                    <a:pos x="256" y="327"/>
                  </a:cxn>
                  <a:cxn ang="0">
                    <a:pos x="256" y="311"/>
                  </a:cxn>
                  <a:cxn ang="0">
                    <a:pos x="254" y="297"/>
                  </a:cxn>
                  <a:cxn ang="0">
                    <a:pos x="252" y="281"/>
                  </a:cxn>
                  <a:cxn ang="0">
                    <a:pos x="249" y="268"/>
                  </a:cxn>
                  <a:cxn ang="0">
                    <a:pos x="247" y="254"/>
                  </a:cxn>
                  <a:cxn ang="0">
                    <a:pos x="242" y="242"/>
                  </a:cxn>
                  <a:cxn ang="0">
                    <a:pos x="238" y="223"/>
                  </a:cxn>
                  <a:cxn ang="0">
                    <a:pos x="235" y="205"/>
                  </a:cxn>
                  <a:cxn ang="0">
                    <a:pos x="237" y="191"/>
                  </a:cxn>
                  <a:cxn ang="0">
                    <a:pos x="242" y="175"/>
                  </a:cxn>
                  <a:cxn ang="0">
                    <a:pos x="247" y="156"/>
                  </a:cxn>
                  <a:cxn ang="0">
                    <a:pos x="252" y="136"/>
                  </a:cxn>
                  <a:cxn ang="0">
                    <a:pos x="255" y="121"/>
                  </a:cxn>
                  <a:cxn ang="0">
                    <a:pos x="254" y="105"/>
                  </a:cxn>
                  <a:cxn ang="0">
                    <a:pos x="247" y="85"/>
                  </a:cxn>
                  <a:cxn ang="0">
                    <a:pos x="240" y="71"/>
                  </a:cxn>
                  <a:cxn ang="0">
                    <a:pos x="83" y="0"/>
                  </a:cxn>
                  <a:cxn ang="0">
                    <a:pos x="16" y="46"/>
                  </a:cxn>
                </a:cxnLst>
                <a:rect l="0" t="0" r="r" b="b"/>
                <a:pathLst>
                  <a:path w="257" h="361">
                    <a:moveTo>
                      <a:pt x="16" y="46"/>
                    </a:moveTo>
                    <a:lnTo>
                      <a:pt x="14" y="46"/>
                    </a:lnTo>
                    <a:lnTo>
                      <a:pt x="13" y="48"/>
                    </a:lnTo>
                    <a:lnTo>
                      <a:pt x="12" y="50"/>
                    </a:lnTo>
                    <a:lnTo>
                      <a:pt x="10" y="54"/>
                    </a:lnTo>
                    <a:lnTo>
                      <a:pt x="8" y="59"/>
                    </a:lnTo>
                    <a:lnTo>
                      <a:pt x="7" y="64"/>
                    </a:lnTo>
                    <a:lnTo>
                      <a:pt x="5" y="70"/>
                    </a:lnTo>
                    <a:lnTo>
                      <a:pt x="3" y="78"/>
                    </a:lnTo>
                    <a:lnTo>
                      <a:pt x="1" y="84"/>
                    </a:lnTo>
                    <a:lnTo>
                      <a:pt x="0" y="92"/>
                    </a:lnTo>
                    <a:lnTo>
                      <a:pt x="0" y="99"/>
                    </a:lnTo>
                    <a:lnTo>
                      <a:pt x="0" y="108"/>
                    </a:lnTo>
                    <a:lnTo>
                      <a:pt x="0" y="115"/>
                    </a:lnTo>
                    <a:lnTo>
                      <a:pt x="2" y="122"/>
                    </a:lnTo>
                    <a:lnTo>
                      <a:pt x="4" y="128"/>
                    </a:lnTo>
                    <a:lnTo>
                      <a:pt x="8" y="135"/>
                    </a:lnTo>
                    <a:lnTo>
                      <a:pt x="10" y="141"/>
                    </a:lnTo>
                    <a:lnTo>
                      <a:pt x="14" y="148"/>
                    </a:lnTo>
                    <a:lnTo>
                      <a:pt x="18" y="153"/>
                    </a:lnTo>
                    <a:lnTo>
                      <a:pt x="21" y="159"/>
                    </a:lnTo>
                    <a:lnTo>
                      <a:pt x="24" y="165"/>
                    </a:lnTo>
                    <a:lnTo>
                      <a:pt x="27" y="171"/>
                    </a:lnTo>
                    <a:lnTo>
                      <a:pt x="29" y="177"/>
                    </a:lnTo>
                    <a:lnTo>
                      <a:pt x="32" y="183"/>
                    </a:lnTo>
                    <a:lnTo>
                      <a:pt x="33" y="189"/>
                    </a:lnTo>
                    <a:lnTo>
                      <a:pt x="35" y="195"/>
                    </a:lnTo>
                    <a:lnTo>
                      <a:pt x="35" y="203"/>
                    </a:lnTo>
                    <a:lnTo>
                      <a:pt x="37" y="210"/>
                    </a:lnTo>
                    <a:lnTo>
                      <a:pt x="37" y="216"/>
                    </a:lnTo>
                    <a:lnTo>
                      <a:pt x="37" y="224"/>
                    </a:lnTo>
                    <a:lnTo>
                      <a:pt x="37" y="227"/>
                    </a:lnTo>
                    <a:lnTo>
                      <a:pt x="37" y="232"/>
                    </a:lnTo>
                    <a:lnTo>
                      <a:pt x="37" y="236"/>
                    </a:lnTo>
                    <a:lnTo>
                      <a:pt x="37" y="240"/>
                    </a:lnTo>
                    <a:lnTo>
                      <a:pt x="36" y="244"/>
                    </a:lnTo>
                    <a:lnTo>
                      <a:pt x="35" y="248"/>
                    </a:lnTo>
                    <a:lnTo>
                      <a:pt x="35" y="252"/>
                    </a:lnTo>
                    <a:lnTo>
                      <a:pt x="35" y="256"/>
                    </a:lnTo>
                    <a:lnTo>
                      <a:pt x="34" y="261"/>
                    </a:lnTo>
                    <a:lnTo>
                      <a:pt x="33" y="266"/>
                    </a:lnTo>
                    <a:lnTo>
                      <a:pt x="33" y="270"/>
                    </a:lnTo>
                    <a:lnTo>
                      <a:pt x="33" y="274"/>
                    </a:lnTo>
                    <a:lnTo>
                      <a:pt x="33" y="278"/>
                    </a:lnTo>
                    <a:lnTo>
                      <a:pt x="33" y="282"/>
                    </a:lnTo>
                    <a:lnTo>
                      <a:pt x="33" y="286"/>
                    </a:lnTo>
                    <a:lnTo>
                      <a:pt x="33" y="291"/>
                    </a:lnTo>
                    <a:lnTo>
                      <a:pt x="33" y="296"/>
                    </a:lnTo>
                    <a:lnTo>
                      <a:pt x="33" y="300"/>
                    </a:lnTo>
                    <a:lnTo>
                      <a:pt x="33" y="304"/>
                    </a:lnTo>
                    <a:lnTo>
                      <a:pt x="34" y="309"/>
                    </a:lnTo>
                    <a:lnTo>
                      <a:pt x="34" y="316"/>
                    </a:lnTo>
                    <a:lnTo>
                      <a:pt x="35" y="323"/>
                    </a:lnTo>
                    <a:lnTo>
                      <a:pt x="35" y="329"/>
                    </a:lnTo>
                    <a:lnTo>
                      <a:pt x="37" y="336"/>
                    </a:lnTo>
                    <a:lnTo>
                      <a:pt x="39" y="341"/>
                    </a:lnTo>
                    <a:lnTo>
                      <a:pt x="41" y="345"/>
                    </a:lnTo>
                    <a:lnTo>
                      <a:pt x="43" y="349"/>
                    </a:lnTo>
                    <a:lnTo>
                      <a:pt x="47" y="352"/>
                    </a:lnTo>
                    <a:lnTo>
                      <a:pt x="50" y="353"/>
                    </a:lnTo>
                    <a:lnTo>
                      <a:pt x="54" y="354"/>
                    </a:lnTo>
                    <a:lnTo>
                      <a:pt x="59" y="354"/>
                    </a:lnTo>
                    <a:lnTo>
                      <a:pt x="65" y="356"/>
                    </a:lnTo>
                    <a:lnTo>
                      <a:pt x="68" y="354"/>
                    </a:lnTo>
                    <a:lnTo>
                      <a:pt x="71" y="354"/>
                    </a:lnTo>
                    <a:lnTo>
                      <a:pt x="75" y="354"/>
                    </a:lnTo>
                    <a:lnTo>
                      <a:pt x="80" y="354"/>
                    </a:lnTo>
                    <a:lnTo>
                      <a:pt x="84" y="353"/>
                    </a:lnTo>
                    <a:lnTo>
                      <a:pt x="88" y="353"/>
                    </a:lnTo>
                    <a:lnTo>
                      <a:pt x="92" y="353"/>
                    </a:lnTo>
                    <a:lnTo>
                      <a:pt x="96" y="353"/>
                    </a:lnTo>
                    <a:lnTo>
                      <a:pt x="101" y="351"/>
                    </a:lnTo>
                    <a:lnTo>
                      <a:pt x="105" y="351"/>
                    </a:lnTo>
                    <a:lnTo>
                      <a:pt x="110" y="350"/>
                    </a:lnTo>
                    <a:lnTo>
                      <a:pt x="114" y="350"/>
                    </a:lnTo>
                    <a:lnTo>
                      <a:pt x="119" y="349"/>
                    </a:lnTo>
                    <a:lnTo>
                      <a:pt x="124" y="348"/>
                    </a:lnTo>
                    <a:lnTo>
                      <a:pt x="128" y="348"/>
                    </a:lnTo>
                    <a:lnTo>
                      <a:pt x="133" y="348"/>
                    </a:lnTo>
                    <a:lnTo>
                      <a:pt x="137" y="347"/>
                    </a:lnTo>
                    <a:lnTo>
                      <a:pt x="142" y="347"/>
                    </a:lnTo>
                    <a:lnTo>
                      <a:pt x="146" y="346"/>
                    </a:lnTo>
                    <a:lnTo>
                      <a:pt x="151" y="346"/>
                    </a:lnTo>
                    <a:lnTo>
                      <a:pt x="156" y="346"/>
                    </a:lnTo>
                    <a:lnTo>
                      <a:pt x="160" y="346"/>
                    </a:lnTo>
                    <a:lnTo>
                      <a:pt x="164" y="346"/>
                    </a:lnTo>
                    <a:lnTo>
                      <a:pt x="169" y="347"/>
                    </a:lnTo>
                    <a:lnTo>
                      <a:pt x="177" y="347"/>
                    </a:lnTo>
                    <a:lnTo>
                      <a:pt x="185" y="348"/>
                    </a:lnTo>
                    <a:lnTo>
                      <a:pt x="188" y="348"/>
                    </a:lnTo>
                    <a:lnTo>
                      <a:pt x="192" y="350"/>
                    </a:lnTo>
                    <a:lnTo>
                      <a:pt x="196" y="350"/>
                    </a:lnTo>
                    <a:lnTo>
                      <a:pt x="200" y="352"/>
                    </a:lnTo>
                    <a:lnTo>
                      <a:pt x="208" y="354"/>
                    </a:lnTo>
                    <a:lnTo>
                      <a:pt x="215" y="357"/>
                    </a:lnTo>
                    <a:lnTo>
                      <a:pt x="222" y="359"/>
                    </a:lnTo>
                    <a:lnTo>
                      <a:pt x="228" y="361"/>
                    </a:lnTo>
                    <a:lnTo>
                      <a:pt x="233" y="361"/>
                    </a:lnTo>
                    <a:lnTo>
                      <a:pt x="240" y="361"/>
                    </a:lnTo>
                    <a:lnTo>
                      <a:pt x="244" y="359"/>
                    </a:lnTo>
                    <a:lnTo>
                      <a:pt x="248" y="358"/>
                    </a:lnTo>
                    <a:lnTo>
                      <a:pt x="251" y="353"/>
                    </a:lnTo>
                    <a:lnTo>
                      <a:pt x="254" y="348"/>
                    </a:lnTo>
                    <a:lnTo>
                      <a:pt x="254" y="344"/>
                    </a:lnTo>
                    <a:lnTo>
                      <a:pt x="255" y="341"/>
                    </a:lnTo>
                    <a:lnTo>
                      <a:pt x="256" y="337"/>
                    </a:lnTo>
                    <a:lnTo>
                      <a:pt x="257" y="333"/>
                    </a:lnTo>
                    <a:lnTo>
                      <a:pt x="256" y="327"/>
                    </a:lnTo>
                    <a:lnTo>
                      <a:pt x="256" y="321"/>
                    </a:lnTo>
                    <a:lnTo>
                      <a:pt x="256" y="316"/>
                    </a:lnTo>
                    <a:lnTo>
                      <a:pt x="256" y="311"/>
                    </a:lnTo>
                    <a:lnTo>
                      <a:pt x="256" y="306"/>
                    </a:lnTo>
                    <a:lnTo>
                      <a:pt x="255" y="301"/>
                    </a:lnTo>
                    <a:lnTo>
                      <a:pt x="254" y="297"/>
                    </a:lnTo>
                    <a:lnTo>
                      <a:pt x="254" y="291"/>
                    </a:lnTo>
                    <a:lnTo>
                      <a:pt x="253" y="286"/>
                    </a:lnTo>
                    <a:lnTo>
                      <a:pt x="252" y="281"/>
                    </a:lnTo>
                    <a:lnTo>
                      <a:pt x="251" y="277"/>
                    </a:lnTo>
                    <a:lnTo>
                      <a:pt x="250" y="272"/>
                    </a:lnTo>
                    <a:lnTo>
                      <a:pt x="249" y="268"/>
                    </a:lnTo>
                    <a:lnTo>
                      <a:pt x="248" y="264"/>
                    </a:lnTo>
                    <a:lnTo>
                      <a:pt x="247" y="259"/>
                    </a:lnTo>
                    <a:lnTo>
                      <a:pt x="247" y="254"/>
                    </a:lnTo>
                    <a:lnTo>
                      <a:pt x="244" y="250"/>
                    </a:lnTo>
                    <a:lnTo>
                      <a:pt x="244" y="246"/>
                    </a:lnTo>
                    <a:lnTo>
                      <a:pt x="242" y="242"/>
                    </a:lnTo>
                    <a:lnTo>
                      <a:pt x="242" y="238"/>
                    </a:lnTo>
                    <a:lnTo>
                      <a:pt x="240" y="229"/>
                    </a:lnTo>
                    <a:lnTo>
                      <a:pt x="238" y="223"/>
                    </a:lnTo>
                    <a:lnTo>
                      <a:pt x="236" y="217"/>
                    </a:lnTo>
                    <a:lnTo>
                      <a:pt x="235" y="211"/>
                    </a:lnTo>
                    <a:lnTo>
                      <a:pt x="235" y="205"/>
                    </a:lnTo>
                    <a:lnTo>
                      <a:pt x="236" y="202"/>
                    </a:lnTo>
                    <a:lnTo>
                      <a:pt x="236" y="196"/>
                    </a:lnTo>
                    <a:lnTo>
                      <a:pt x="237" y="191"/>
                    </a:lnTo>
                    <a:lnTo>
                      <a:pt x="238" y="186"/>
                    </a:lnTo>
                    <a:lnTo>
                      <a:pt x="240" y="181"/>
                    </a:lnTo>
                    <a:lnTo>
                      <a:pt x="242" y="175"/>
                    </a:lnTo>
                    <a:lnTo>
                      <a:pt x="244" y="168"/>
                    </a:lnTo>
                    <a:lnTo>
                      <a:pt x="245" y="162"/>
                    </a:lnTo>
                    <a:lnTo>
                      <a:pt x="247" y="156"/>
                    </a:lnTo>
                    <a:lnTo>
                      <a:pt x="249" y="150"/>
                    </a:lnTo>
                    <a:lnTo>
                      <a:pt x="250" y="143"/>
                    </a:lnTo>
                    <a:lnTo>
                      <a:pt x="252" y="136"/>
                    </a:lnTo>
                    <a:lnTo>
                      <a:pt x="254" y="131"/>
                    </a:lnTo>
                    <a:lnTo>
                      <a:pt x="254" y="125"/>
                    </a:lnTo>
                    <a:lnTo>
                      <a:pt x="255" y="121"/>
                    </a:lnTo>
                    <a:lnTo>
                      <a:pt x="255" y="116"/>
                    </a:lnTo>
                    <a:lnTo>
                      <a:pt x="256" y="114"/>
                    </a:lnTo>
                    <a:lnTo>
                      <a:pt x="254" y="105"/>
                    </a:lnTo>
                    <a:lnTo>
                      <a:pt x="252" y="98"/>
                    </a:lnTo>
                    <a:lnTo>
                      <a:pt x="249" y="91"/>
                    </a:lnTo>
                    <a:lnTo>
                      <a:pt x="247" y="85"/>
                    </a:lnTo>
                    <a:lnTo>
                      <a:pt x="244" y="79"/>
                    </a:lnTo>
                    <a:lnTo>
                      <a:pt x="242" y="74"/>
                    </a:lnTo>
                    <a:lnTo>
                      <a:pt x="240" y="71"/>
                    </a:lnTo>
                    <a:lnTo>
                      <a:pt x="240" y="71"/>
                    </a:lnTo>
                    <a:lnTo>
                      <a:pt x="85" y="74"/>
                    </a:lnTo>
                    <a:lnTo>
                      <a:pt x="83" y="0"/>
                    </a:lnTo>
                    <a:lnTo>
                      <a:pt x="26" y="4"/>
                    </a:lnTo>
                    <a:lnTo>
                      <a:pt x="16" y="46"/>
                    </a:lnTo>
                    <a:lnTo>
                      <a:pt x="16" y="4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20" name="Freeform 119"/>
              <p:cNvSpPr>
                <a:spLocks/>
              </p:cNvSpPr>
              <p:nvPr/>
            </p:nvSpPr>
            <p:spPr bwMode="auto">
              <a:xfrm>
                <a:off x="7913702" y="6040438"/>
                <a:ext cx="265113" cy="250825"/>
              </a:xfrm>
              <a:custGeom>
                <a:avLst/>
                <a:gdLst/>
                <a:ahLst/>
                <a:cxnLst>
                  <a:cxn ang="0">
                    <a:pos x="7" y="118"/>
                  </a:cxn>
                  <a:cxn ang="0">
                    <a:pos x="20" y="118"/>
                  </a:cxn>
                  <a:cxn ang="0">
                    <a:pos x="35" y="115"/>
                  </a:cxn>
                  <a:cxn ang="0">
                    <a:pos x="51" y="107"/>
                  </a:cxn>
                  <a:cxn ang="0">
                    <a:pos x="64" y="92"/>
                  </a:cxn>
                  <a:cxn ang="0">
                    <a:pos x="76" y="74"/>
                  </a:cxn>
                  <a:cxn ang="0">
                    <a:pos x="94" y="61"/>
                  </a:cxn>
                  <a:cxn ang="0">
                    <a:pos x="116" y="51"/>
                  </a:cxn>
                  <a:cxn ang="0">
                    <a:pos x="131" y="47"/>
                  </a:cxn>
                  <a:cxn ang="0">
                    <a:pos x="147" y="45"/>
                  </a:cxn>
                  <a:cxn ang="0">
                    <a:pos x="163" y="44"/>
                  </a:cxn>
                  <a:cxn ang="0">
                    <a:pos x="177" y="44"/>
                  </a:cxn>
                  <a:cxn ang="0">
                    <a:pos x="193" y="37"/>
                  </a:cxn>
                  <a:cxn ang="0">
                    <a:pos x="204" y="27"/>
                  </a:cxn>
                  <a:cxn ang="0">
                    <a:pos x="211" y="15"/>
                  </a:cxn>
                  <a:cxn ang="0">
                    <a:pos x="218" y="2"/>
                  </a:cxn>
                  <a:cxn ang="0">
                    <a:pos x="233" y="2"/>
                  </a:cxn>
                  <a:cxn ang="0">
                    <a:pos x="245" y="8"/>
                  </a:cxn>
                  <a:cxn ang="0">
                    <a:pos x="257" y="20"/>
                  </a:cxn>
                  <a:cxn ang="0">
                    <a:pos x="265" y="34"/>
                  </a:cxn>
                  <a:cxn ang="0">
                    <a:pos x="267" y="55"/>
                  </a:cxn>
                  <a:cxn ang="0">
                    <a:pos x="266" y="74"/>
                  </a:cxn>
                  <a:cxn ang="0">
                    <a:pos x="272" y="86"/>
                  </a:cxn>
                  <a:cxn ang="0">
                    <a:pos x="281" y="96"/>
                  </a:cxn>
                  <a:cxn ang="0">
                    <a:pos x="294" y="105"/>
                  </a:cxn>
                  <a:cxn ang="0">
                    <a:pos x="306" y="114"/>
                  </a:cxn>
                  <a:cxn ang="0">
                    <a:pos x="316" y="124"/>
                  </a:cxn>
                  <a:cxn ang="0">
                    <a:pos x="326" y="134"/>
                  </a:cxn>
                  <a:cxn ang="0">
                    <a:pos x="332" y="146"/>
                  </a:cxn>
                  <a:cxn ang="0">
                    <a:pos x="335" y="161"/>
                  </a:cxn>
                  <a:cxn ang="0">
                    <a:pos x="329" y="171"/>
                  </a:cxn>
                  <a:cxn ang="0">
                    <a:pos x="313" y="171"/>
                  </a:cxn>
                  <a:cxn ang="0">
                    <a:pos x="292" y="171"/>
                  </a:cxn>
                  <a:cxn ang="0">
                    <a:pos x="270" y="174"/>
                  </a:cxn>
                  <a:cxn ang="0">
                    <a:pos x="252" y="186"/>
                  </a:cxn>
                  <a:cxn ang="0">
                    <a:pos x="247" y="198"/>
                  </a:cxn>
                  <a:cxn ang="0">
                    <a:pos x="243" y="210"/>
                  </a:cxn>
                  <a:cxn ang="0">
                    <a:pos x="240" y="226"/>
                  </a:cxn>
                  <a:cxn ang="0">
                    <a:pos x="236" y="246"/>
                  </a:cxn>
                  <a:cxn ang="0">
                    <a:pos x="229" y="260"/>
                  </a:cxn>
                  <a:cxn ang="0">
                    <a:pos x="221" y="271"/>
                  </a:cxn>
                  <a:cxn ang="0">
                    <a:pos x="206" y="277"/>
                  </a:cxn>
                  <a:cxn ang="0">
                    <a:pos x="192" y="280"/>
                  </a:cxn>
                  <a:cxn ang="0">
                    <a:pos x="176" y="285"/>
                  </a:cxn>
                  <a:cxn ang="0">
                    <a:pos x="160" y="291"/>
                  </a:cxn>
                  <a:cxn ang="0">
                    <a:pos x="145" y="297"/>
                  </a:cxn>
                  <a:cxn ang="0">
                    <a:pos x="125" y="306"/>
                  </a:cxn>
                  <a:cxn ang="0">
                    <a:pos x="111" y="313"/>
                  </a:cxn>
                  <a:cxn ang="0">
                    <a:pos x="107" y="316"/>
                  </a:cxn>
                  <a:cxn ang="0">
                    <a:pos x="0" y="118"/>
                  </a:cxn>
                </a:cxnLst>
                <a:rect l="0" t="0" r="r" b="b"/>
                <a:pathLst>
                  <a:path w="335" h="316">
                    <a:moveTo>
                      <a:pt x="0" y="118"/>
                    </a:moveTo>
                    <a:lnTo>
                      <a:pt x="1" y="118"/>
                    </a:lnTo>
                    <a:lnTo>
                      <a:pt x="7" y="118"/>
                    </a:lnTo>
                    <a:lnTo>
                      <a:pt x="10" y="118"/>
                    </a:lnTo>
                    <a:lnTo>
                      <a:pt x="16" y="118"/>
                    </a:lnTo>
                    <a:lnTo>
                      <a:pt x="20" y="118"/>
                    </a:lnTo>
                    <a:lnTo>
                      <a:pt x="25" y="118"/>
                    </a:lnTo>
                    <a:lnTo>
                      <a:pt x="30" y="116"/>
                    </a:lnTo>
                    <a:lnTo>
                      <a:pt x="35" y="115"/>
                    </a:lnTo>
                    <a:lnTo>
                      <a:pt x="40" y="113"/>
                    </a:lnTo>
                    <a:lnTo>
                      <a:pt x="47" y="111"/>
                    </a:lnTo>
                    <a:lnTo>
                      <a:pt x="51" y="107"/>
                    </a:lnTo>
                    <a:lnTo>
                      <a:pt x="56" y="103"/>
                    </a:lnTo>
                    <a:lnTo>
                      <a:pt x="60" y="98"/>
                    </a:lnTo>
                    <a:lnTo>
                      <a:pt x="64" y="92"/>
                    </a:lnTo>
                    <a:lnTo>
                      <a:pt x="67" y="86"/>
                    </a:lnTo>
                    <a:lnTo>
                      <a:pt x="71" y="80"/>
                    </a:lnTo>
                    <a:lnTo>
                      <a:pt x="76" y="74"/>
                    </a:lnTo>
                    <a:lnTo>
                      <a:pt x="82" y="69"/>
                    </a:lnTo>
                    <a:lnTo>
                      <a:pt x="87" y="64"/>
                    </a:lnTo>
                    <a:lnTo>
                      <a:pt x="94" y="61"/>
                    </a:lnTo>
                    <a:lnTo>
                      <a:pt x="101" y="57"/>
                    </a:lnTo>
                    <a:lnTo>
                      <a:pt x="109" y="54"/>
                    </a:lnTo>
                    <a:lnTo>
                      <a:pt x="116" y="51"/>
                    </a:lnTo>
                    <a:lnTo>
                      <a:pt x="124" y="49"/>
                    </a:lnTo>
                    <a:lnTo>
                      <a:pt x="127" y="47"/>
                    </a:lnTo>
                    <a:lnTo>
                      <a:pt x="131" y="47"/>
                    </a:lnTo>
                    <a:lnTo>
                      <a:pt x="135" y="46"/>
                    </a:lnTo>
                    <a:lnTo>
                      <a:pt x="140" y="46"/>
                    </a:lnTo>
                    <a:lnTo>
                      <a:pt x="147" y="45"/>
                    </a:lnTo>
                    <a:lnTo>
                      <a:pt x="155" y="44"/>
                    </a:lnTo>
                    <a:lnTo>
                      <a:pt x="158" y="44"/>
                    </a:lnTo>
                    <a:lnTo>
                      <a:pt x="163" y="44"/>
                    </a:lnTo>
                    <a:lnTo>
                      <a:pt x="166" y="44"/>
                    </a:lnTo>
                    <a:lnTo>
                      <a:pt x="171" y="45"/>
                    </a:lnTo>
                    <a:lnTo>
                      <a:pt x="177" y="44"/>
                    </a:lnTo>
                    <a:lnTo>
                      <a:pt x="183" y="41"/>
                    </a:lnTo>
                    <a:lnTo>
                      <a:pt x="188" y="39"/>
                    </a:lnTo>
                    <a:lnTo>
                      <a:pt x="193" y="37"/>
                    </a:lnTo>
                    <a:lnTo>
                      <a:pt x="197" y="34"/>
                    </a:lnTo>
                    <a:lnTo>
                      <a:pt x="201" y="30"/>
                    </a:lnTo>
                    <a:lnTo>
                      <a:pt x="204" y="27"/>
                    </a:lnTo>
                    <a:lnTo>
                      <a:pt x="208" y="23"/>
                    </a:lnTo>
                    <a:lnTo>
                      <a:pt x="209" y="19"/>
                    </a:lnTo>
                    <a:lnTo>
                      <a:pt x="211" y="15"/>
                    </a:lnTo>
                    <a:lnTo>
                      <a:pt x="213" y="9"/>
                    </a:lnTo>
                    <a:lnTo>
                      <a:pt x="215" y="7"/>
                    </a:lnTo>
                    <a:lnTo>
                      <a:pt x="218" y="2"/>
                    </a:lnTo>
                    <a:lnTo>
                      <a:pt x="222" y="0"/>
                    </a:lnTo>
                    <a:lnTo>
                      <a:pt x="226" y="0"/>
                    </a:lnTo>
                    <a:lnTo>
                      <a:pt x="233" y="2"/>
                    </a:lnTo>
                    <a:lnTo>
                      <a:pt x="237" y="4"/>
                    </a:lnTo>
                    <a:lnTo>
                      <a:pt x="241" y="6"/>
                    </a:lnTo>
                    <a:lnTo>
                      <a:pt x="245" y="8"/>
                    </a:lnTo>
                    <a:lnTo>
                      <a:pt x="249" y="13"/>
                    </a:lnTo>
                    <a:lnTo>
                      <a:pt x="253" y="15"/>
                    </a:lnTo>
                    <a:lnTo>
                      <a:pt x="257" y="20"/>
                    </a:lnTo>
                    <a:lnTo>
                      <a:pt x="259" y="23"/>
                    </a:lnTo>
                    <a:lnTo>
                      <a:pt x="263" y="29"/>
                    </a:lnTo>
                    <a:lnTo>
                      <a:pt x="265" y="34"/>
                    </a:lnTo>
                    <a:lnTo>
                      <a:pt x="267" y="40"/>
                    </a:lnTo>
                    <a:lnTo>
                      <a:pt x="267" y="47"/>
                    </a:lnTo>
                    <a:lnTo>
                      <a:pt x="267" y="55"/>
                    </a:lnTo>
                    <a:lnTo>
                      <a:pt x="265" y="61"/>
                    </a:lnTo>
                    <a:lnTo>
                      <a:pt x="266" y="68"/>
                    </a:lnTo>
                    <a:lnTo>
                      <a:pt x="266" y="74"/>
                    </a:lnTo>
                    <a:lnTo>
                      <a:pt x="268" y="79"/>
                    </a:lnTo>
                    <a:lnTo>
                      <a:pt x="269" y="82"/>
                    </a:lnTo>
                    <a:lnTo>
                      <a:pt x="272" y="86"/>
                    </a:lnTo>
                    <a:lnTo>
                      <a:pt x="274" y="90"/>
                    </a:lnTo>
                    <a:lnTo>
                      <a:pt x="278" y="94"/>
                    </a:lnTo>
                    <a:lnTo>
                      <a:pt x="281" y="96"/>
                    </a:lnTo>
                    <a:lnTo>
                      <a:pt x="285" y="98"/>
                    </a:lnTo>
                    <a:lnTo>
                      <a:pt x="288" y="101"/>
                    </a:lnTo>
                    <a:lnTo>
                      <a:pt x="294" y="105"/>
                    </a:lnTo>
                    <a:lnTo>
                      <a:pt x="297" y="107"/>
                    </a:lnTo>
                    <a:lnTo>
                      <a:pt x="301" y="111"/>
                    </a:lnTo>
                    <a:lnTo>
                      <a:pt x="306" y="114"/>
                    </a:lnTo>
                    <a:lnTo>
                      <a:pt x="310" y="118"/>
                    </a:lnTo>
                    <a:lnTo>
                      <a:pt x="313" y="121"/>
                    </a:lnTo>
                    <a:lnTo>
                      <a:pt x="316" y="124"/>
                    </a:lnTo>
                    <a:lnTo>
                      <a:pt x="319" y="128"/>
                    </a:lnTo>
                    <a:lnTo>
                      <a:pt x="323" y="131"/>
                    </a:lnTo>
                    <a:lnTo>
                      <a:pt x="326" y="134"/>
                    </a:lnTo>
                    <a:lnTo>
                      <a:pt x="328" y="139"/>
                    </a:lnTo>
                    <a:lnTo>
                      <a:pt x="330" y="142"/>
                    </a:lnTo>
                    <a:lnTo>
                      <a:pt x="332" y="146"/>
                    </a:lnTo>
                    <a:lnTo>
                      <a:pt x="333" y="151"/>
                    </a:lnTo>
                    <a:lnTo>
                      <a:pt x="335" y="156"/>
                    </a:lnTo>
                    <a:lnTo>
                      <a:pt x="335" y="161"/>
                    </a:lnTo>
                    <a:lnTo>
                      <a:pt x="334" y="168"/>
                    </a:lnTo>
                    <a:lnTo>
                      <a:pt x="332" y="169"/>
                    </a:lnTo>
                    <a:lnTo>
                      <a:pt x="329" y="171"/>
                    </a:lnTo>
                    <a:lnTo>
                      <a:pt x="323" y="171"/>
                    </a:lnTo>
                    <a:lnTo>
                      <a:pt x="319" y="171"/>
                    </a:lnTo>
                    <a:lnTo>
                      <a:pt x="313" y="171"/>
                    </a:lnTo>
                    <a:lnTo>
                      <a:pt x="306" y="171"/>
                    </a:lnTo>
                    <a:lnTo>
                      <a:pt x="299" y="171"/>
                    </a:lnTo>
                    <a:lnTo>
                      <a:pt x="292" y="171"/>
                    </a:lnTo>
                    <a:lnTo>
                      <a:pt x="284" y="171"/>
                    </a:lnTo>
                    <a:lnTo>
                      <a:pt x="277" y="172"/>
                    </a:lnTo>
                    <a:lnTo>
                      <a:pt x="270" y="174"/>
                    </a:lnTo>
                    <a:lnTo>
                      <a:pt x="265" y="178"/>
                    </a:lnTo>
                    <a:lnTo>
                      <a:pt x="257" y="181"/>
                    </a:lnTo>
                    <a:lnTo>
                      <a:pt x="252" y="186"/>
                    </a:lnTo>
                    <a:lnTo>
                      <a:pt x="250" y="189"/>
                    </a:lnTo>
                    <a:lnTo>
                      <a:pt x="248" y="192"/>
                    </a:lnTo>
                    <a:lnTo>
                      <a:pt x="247" y="198"/>
                    </a:lnTo>
                    <a:lnTo>
                      <a:pt x="246" y="203"/>
                    </a:lnTo>
                    <a:lnTo>
                      <a:pt x="244" y="206"/>
                    </a:lnTo>
                    <a:lnTo>
                      <a:pt x="243" y="210"/>
                    </a:lnTo>
                    <a:lnTo>
                      <a:pt x="242" y="215"/>
                    </a:lnTo>
                    <a:lnTo>
                      <a:pt x="241" y="219"/>
                    </a:lnTo>
                    <a:lnTo>
                      <a:pt x="240" y="226"/>
                    </a:lnTo>
                    <a:lnTo>
                      <a:pt x="239" y="234"/>
                    </a:lnTo>
                    <a:lnTo>
                      <a:pt x="237" y="240"/>
                    </a:lnTo>
                    <a:lnTo>
                      <a:pt x="236" y="246"/>
                    </a:lnTo>
                    <a:lnTo>
                      <a:pt x="234" y="251"/>
                    </a:lnTo>
                    <a:lnTo>
                      <a:pt x="233" y="256"/>
                    </a:lnTo>
                    <a:lnTo>
                      <a:pt x="229" y="260"/>
                    </a:lnTo>
                    <a:lnTo>
                      <a:pt x="227" y="264"/>
                    </a:lnTo>
                    <a:lnTo>
                      <a:pt x="224" y="267"/>
                    </a:lnTo>
                    <a:lnTo>
                      <a:pt x="221" y="271"/>
                    </a:lnTo>
                    <a:lnTo>
                      <a:pt x="216" y="273"/>
                    </a:lnTo>
                    <a:lnTo>
                      <a:pt x="212" y="275"/>
                    </a:lnTo>
                    <a:lnTo>
                      <a:pt x="206" y="277"/>
                    </a:lnTo>
                    <a:lnTo>
                      <a:pt x="199" y="279"/>
                    </a:lnTo>
                    <a:lnTo>
                      <a:pt x="195" y="279"/>
                    </a:lnTo>
                    <a:lnTo>
                      <a:pt x="192" y="280"/>
                    </a:lnTo>
                    <a:lnTo>
                      <a:pt x="188" y="281"/>
                    </a:lnTo>
                    <a:lnTo>
                      <a:pt x="184" y="282"/>
                    </a:lnTo>
                    <a:lnTo>
                      <a:pt x="176" y="285"/>
                    </a:lnTo>
                    <a:lnTo>
                      <a:pt x="169" y="288"/>
                    </a:lnTo>
                    <a:lnTo>
                      <a:pt x="164" y="289"/>
                    </a:lnTo>
                    <a:lnTo>
                      <a:pt x="160" y="291"/>
                    </a:lnTo>
                    <a:lnTo>
                      <a:pt x="156" y="292"/>
                    </a:lnTo>
                    <a:lnTo>
                      <a:pt x="153" y="294"/>
                    </a:lnTo>
                    <a:lnTo>
                      <a:pt x="145" y="297"/>
                    </a:lnTo>
                    <a:lnTo>
                      <a:pt x="139" y="301"/>
                    </a:lnTo>
                    <a:lnTo>
                      <a:pt x="131" y="304"/>
                    </a:lnTo>
                    <a:lnTo>
                      <a:pt x="125" y="306"/>
                    </a:lnTo>
                    <a:lnTo>
                      <a:pt x="119" y="309"/>
                    </a:lnTo>
                    <a:lnTo>
                      <a:pt x="115" y="311"/>
                    </a:lnTo>
                    <a:lnTo>
                      <a:pt x="111" y="313"/>
                    </a:lnTo>
                    <a:lnTo>
                      <a:pt x="109" y="315"/>
                    </a:lnTo>
                    <a:lnTo>
                      <a:pt x="107" y="316"/>
                    </a:lnTo>
                    <a:lnTo>
                      <a:pt x="107" y="316"/>
                    </a:lnTo>
                    <a:lnTo>
                      <a:pt x="158" y="208"/>
                    </a:lnTo>
                    <a:lnTo>
                      <a:pt x="0" y="118"/>
                    </a:lnTo>
                    <a:lnTo>
                      <a:pt x="0" y="11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21" name="Freeform 120"/>
              <p:cNvSpPr>
                <a:spLocks/>
              </p:cNvSpPr>
              <p:nvPr/>
            </p:nvSpPr>
            <p:spPr bwMode="auto">
              <a:xfrm>
                <a:off x="7175515" y="6188075"/>
                <a:ext cx="333375" cy="363538"/>
              </a:xfrm>
              <a:custGeom>
                <a:avLst/>
                <a:gdLst/>
                <a:ahLst/>
                <a:cxnLst>
                  <a:cxn ang="0">
                    <a:pos x="2" y="351"/>
                  </a:cxn>
                  <a:cxn ang="0">
                    <a:pos x="15" y="328"/>
                  </a:cxn>
                  <a:cxn ang="0">
                    <a:pos x="30" y="308"/>
                  </a:cxn>
                  <a:cxn ang="0">
                    <a:pos x="47" y="291"/>
                  </a:cxn>
                  <a:cxn ang="0">
                    <a:pos x="60" y="277"/>
                  </a:cxn>
                  <a:cxn ang="0">
                    <a:pos x="79" y="262"/>
                  </a:cxn>
                  <a:cxn ang="0">
                    <a:pos x="91" y="244"/>
                  </a:cxn>
                  <a:cxn ang="0">
                    <a:pos x="99" y="227"/>
                  </a:cxn>
                  <a:cxn ang="0">
                    <a:pos x="106" y="205"/>
                  </a:cxn>
                  <a:cxn ang="0">
                    <a:pos x="117" y="182"/>
                  </a:cxn>
                  <a:cxn ang="0">
                    <a:pos x="133" y="165"/>
                  </a:cxn>
                  <a:cxn ang="0">
                    <a:pos x="149" y="151"/>
                  </a:cxn>
                  <a:cxn ang="0">
                    <a:pos x="167" y="141"/>
                  </a:cxn>
                  <a:cxn ang="0">
                    <a:pos x="182" y="131"/>
                  </a:cxn>
                  <a:cxn ang="0">
                    <a:pos x="200" y="121"/>
                  </a:cxn>
                  <a:cxn ang="0">
                    <a:pos x="214" y="103"/>
                  </a:cxn>
                  <a:cxn ang="0">
                    <a:pos x="217" y="81"/>
                  </a:cxn>
                  <a:cxn ang="0">
                    <a:pos x="219" y="58"/>
                  </a:cxn>
                  <a:cxn ang="0">
                    <a:pos x="220" y="39"/>
                  </a:cxn>
                  <a:cxn ang="0">
                    <a:pos x="228" y="26"/>
                  </a:cxn>
                  <a:cxn ang="0">
                    <a:pos x="241" y="12"/>
                  </a:cxn>
                  <a:cxn ang="0">
                    <a:pos x="258" y="1"/>
                  </a:cxn>
                  <a:cxn ang="0">
                    <a:pos x="271" y="4"/>
                  </a:cxn>
                  <a:cxn ang="0">
                    <a:pos x="276" y="19"/>
                  </a:cxn>
                  <a:cxn ang="0">
                    <a:pos x="280" y="43"/>
                  </a:cxn>
                  <a:cxn ang="0">
                    <a:pos x="290" y="56"/>
                  </a:cxn>
                  <a:cxn ang="0">
                    <a:pos x="304" y="63"/>
                  </a:cxn>
                  <a:cxn ang="0">
                    <a:pos x="326" y="67"/>
                  </a:cxn>
                  <a:cxn ang="0">
                    <a:pos x="345" y="74"/>
                  </a:cxn>
                  <a:cxn ang="0">
                    <a:pos x="375" y="84"/>
                  </a:cxn>
                  <a:cxn ang="0">
                    <a:pos x="399" y="96"/>
                  </a:cxn>
                  <a:cxn ang="0">
                    <a:pos x="415" y="110"/>
                  </a:cxn>
                  <a:cxn ang="0">
                    <a:pos x="420" y="126"/>
                  </a:cxn>
                  <a:cxn ang="0">
                    <a:pos x="408" y="131"/>
                  </a:cxn>
                  <a:cxn ang="0">
                    <a:pos x="395" y="145"/>
                  </a:cxn>
                  <a:cxn ang="0">
                    <a:pos x="386" y="163"/>
                  </a:cxn>
                  <a:cxn ang="0">
                    <a:pos x="377" y="184"/>
                  </a:cxn>
                  <a:cxn ang="0">
                    <a:pos x="371" y="202"/>
                  </a:cxn>
                  <a:cxn ang="0">
                    <a:pos x="362" y="227"/>
                  </a:cxn>
                  <a:cxn ang="0">
                    <a:pos x="352" y="249"/>
                  </a:cxn>
                  <a:cxn ang="0">
                    <a:pos x="339" y="264"/>
                  </a:cxn>
                  <a:cxn ang="0">
                    <a:pos x="318" y="271"/>
                  </a:cxn>
                  <a:cxn ang="0">
                    <a:pos x="299" y="274"/>
                  </a:cxn>
                  <a:cxn ang="0">
                    <a:pos x="276" y="279"/>
                  </a:cxn>
                  <a:cxn ang="0">
                    <a:pos x="260" y="286"/>
                  </a:cxn>
                  <a:cxn ang="0">
                    <a:pos x="245" y="300"/>
                  </a:cxn>
                  <a:cxn ang="0">
                    <a:pos x="237" y="320"/>
                  </a:cxn>
                  <a:cxn ang="0">
                    <a:pos x="234" y="343"/>
                  </a:cxn>
                  <a:cxn ang="0">
                    <a:pos x="229" y="365"/>
                  </a:cxn>
                  <a:cxn ang="0">
                    <a:pos x="224" y="386"/>
                  </a:cxn>
                  <a:cxn ang="0">
                    <a:pos x="215" y="405"/>
                  </a:cxn>
                  <a:cxn ang="0">
                    <a:pos x="207" y="421"/>
                  </a:cxn>
                  <a:cxn ang="0">
                    <a:pos x="197" y="434"/>
                  </a:cxn>
                  <a:cxn ang="0">
                    <a:pos x="178" y="450"/>
                  </a:cxn>
                  <a:cxn ang="0">
                    <a:pos x="155" y="456"/>
                  </a:cxn>
                  <a:cxn ang="0">
                    <a:pos x="136" y="458"/>
                  </a:cxn>
                  <a:cxn ang="0">
                    <a:pos x="120" y="454"/>
                  </a:cxn>
                  <a:cxn ang="0">
                    <a:pos x="111" y="441"/>
                  </a:cxn>
                  <a:cxn ang="0">
                    <a:pos x="99" y="423"/>
                  </a:cxn>
                  <a:cxn ang="0">
                    <a:pos x="74" y="411"/>
                  </a:cxn>
                  <a:cxn ang="0">
                    <a:pos x="58" y="407"/>
                  </a:cxn>
                  <a:cxn ang="0">
                    <a:pos x="39" y="403"/>
                  </a:cxn>
                  <a:cxn ang="0">
                    <a:pos x="20" y="401"/>
                  </a:cxn>
                </a:cxnLst>
                <a:rect l="0" t="0" r="r" b="b"/>
                <a:pathLst>
                  <a:path w="421" h="458">
                    <a:moveTo>
                      <a:pt x="0" y="372"/>
                    </a:moveTo>
                    <a:lnTo>
                      <a:pt x="0" y="365"/>
                    </a:lnTo>
                    <a:lnTo>
                      <a:pt x="0" y="358"/>
                    </a:lnTo>
                    <a:lnTo>
                      <a:pt x="2" y="351"/>
                    </a:lnTo>
                    <a:lnTo>
                      <a:pt x="5" y="345"/>
                    </a:lnTo>
                    <a:lnTo>
                      <a:pt x="8" y="339"/>
                    </a:lnTo>
                    <a:lnTo>
                      <a:pt x="11" y="334"/>
                    </a:lnTo>
                    <a:lnTo>
                      <a:pt x="15" y="328"/>
                    </a:lnTo>
                    <a:lnTo>
                      <a:pt x="19" y="324"/>
                    </a:lnTo>
                    <a:lnTo>
                      <a:pt x="22" y="318"/>
                    </a:lnTo>
                    <a:lnTo>
                      <a:pt x="27" y="313"/>
                    </a:lnTo>
                    <a:lnTo>
                      <a:pt x="30" y="308"/>
                    </a:lnTo>
                    <a:lnTo>
                      <a:pt x="35" y="304"/>
                    </a:lnTo>
                    <a:lnTo>
                      <a:pt x="39" y="299"/>
                    </a:lnTo>
                    <a:lnTo>
                      <a:pt x="43" y="295"/>
                    </a:lnTo>
                    <a:lnTo>
                      <a:pt x="47" y="291"/>
                    </a:lnTo>
                    <a:lnTo>
                      <a:pt x="52" y="286"/>
                    </a:lnTo>
                    <a:lnTo>
                      <a:pt x="54" y="282"/>
                    </a:lnTo>
                    <a:lnTo>
                      <a:pt x="57" y="279"/>
                    </a:lnTo>
                    <a:lnTo>
                      <a:pt x="60" y="277"/>
                    </a:lnTo>
                    <a:lnTo>
                      <a:pt x="63" y="275"/>
                    </a:lnTo>
                    <a:lnTo>
                      <a:pt x="70" y="271"/>
                    </a:lnTo>
                    <a:lnTo>
                      <a:pt x="77" y="267"/>
                    </a:lnTo>
                    <a:lnTo>
                      <a:pt x="79" y="262"/>
                    </a:lnTo>
                    <a:lnTo>
                      <a:pt x="83" y="258"/>
                    </a:lnTo>
                    <a:lnTo>
                      <a:pt x="86" y="253"/>
                    </a:lnTo>
                    <a:lnTo>
                      <a:pt x="89" y="248"/>
                    </a:lnTo>
                    <a:lnTo>
                      <a:pt x="91" y="244"/>
                    </a:lnTo>
                    <a:lnTo>
                      <a:pt x="92" y="241"/>
                    </a:lnTo>
                    <a:lnTo>
                      <a:pt x="93" y="237"/>
                    </a:lnTo>
                    <a:lnTo>
                      <a:pt x="96" y="233"/>
                    </a:lnTo>
                    <a:lnTo>
                      <a:pt x="99" y="227"/>
                    </a:lnTo>
                    <a:lnTo>
                      <a:pt x="101" y="222"/>
                    </a:lnTo>
                    <a:lnTo>
                      <a:pt x="103" y="216"/>
                    </a:lnTo>
                    <a:lnTo>
                      <a:pt x="105" y="212"/>
                    </a:lnTo>
                    <a:lnTo>
                      <a:pt x="106" y="205"/>
                    </a:lnTo>
                    <a:lnTo>
                      <a:pt x="108" y="199"/>
                    </a:lnTo>
                    <a:lnTo>
                      <a:pt x="111" y="192"/>
                    </a:lnTo>
                    <a:lnTo>
                      <a:pt x="114" y="188"/>
                    </a:lnTo>
                    <a:lnTo>
                      <a:pt x="117" y="182"/>
                    </a:lnTo>
                    <a:lnTo>
                      <a:pt x="120" y="178"/>
                    </a:lnTo>
                    <a:lnTo>
                      <a:pt x="124" y="174"/>
                    </a:lnTo>
                    <a:lnTo>
                      <a:pt x="129" y="170"/>
                    </a:lnTo>
                    <a:lnTo>
                      <a:pt x="133" y="165"/>
                    </a:lnTo>
                    <a:lnTo>
                      <a:pt x="136" y="161"/>
                    </a:lnTo>
                    <a:lnTo>
                      <a:pt x="140" y="157"/>
                    </a:lnTo>
                    <a:lnTo>
                      <a:pt x="145" y="155"/>
                    </a:lnTo>
                    <a:lnTo>
                      <a:pt x="149" y="151"/>
                    </a:lnTo>
                    <a:lnTo>
                      <a:pt x="153" y="148"/>
                    </a:lnTo>
                    <a:lnTo>
                      <a:pt x="157" y="146"/>
                    </a:lnTo>
                    <a:lnTo>
                      <a:pt x="163" y="144"/>
                    </a:lnTo>
                    <a:lnTo>
                      <a:pt x="167" y="141"/>
                    </a:lnTo>
                    <a:lnTo>
                      <a:pt x="171" y="138"/>
                    </a:lnTo>
                    <a:lnTo>
                      <a:pt x="175" y="136"/>
                    </a:lnTo>
                    <a:lnTo>
                      <a:pt x="179" y="133"/>
                    </a:lnTo>
                    <a:lnTo>
                      <a:pt x="182" y="131"/>
                    </a:lnTo>
                    <a:lnTo>
                      <a:pt x="186" y="129"/>
                    </a:lnTo>
                    <a:lnTo>
                      <a:pt x="189" y="127"/>
                    </a:lnTo>
                    <a:lnTo>
                      <a:pt x="195" y="125"/>
                    </a:lnTo>
                    <a:lnTo>
                      <a:pt x="200" y="121"/>
                    </a:lnTo>
                    <a:lnTo>
                      <a:pt x="206" y="117"/>
                    </a:lnTo>
                    <a:lnTo>
                      <a:pt x="209" y="113"/>
                    </a:lnTo>
                    <a:lnTo>
                      <a:pt x="213" y="109"/>
                    </a:lnTo>
                    <a:lnTo>
                      <a:pt x="214" y="103"/>
                    </a:lnTo>
                    <a:lnTo>
                      <a:pt x="215" y="98"/>
                    </a:lnTo>
                    <a:lnTo>
                      <a:pt x="216" y="92"/>
                    </a:lnTo>
                    <a:lnTo>
                      <a:pt x="217" y="87"/>
                    </a:lnTo>
                    <a:lnTo>
                      <a:pt x="217" y="81"/>
                    </a:lnTo>
                    <a:lnTo>
                      <a:pt x="218" y="76"/>
                    </a:lnTo>
                    <a:lnTo>
                      <a:pt x="219" y="69"/>
                    </a:lnTo>
                    <a:lnTo>
                      <a:pt x="219" y="64"/>
                    </a:lnTo>
                    <a:lnTo>
                      <a:pt x="219" y="58"/>
                    </a:lnTo>
                    <a:lnTo>
                      <a:pt x="219" y="54"/>
                    </a:lnTo>
                    <a:lnTo>
                      <a:pt x="219" y="49"/>
                    </a:lnTo>
                    <a:lnTo>
                      <a:pt x="220" y="44"/>
                    </a:lnTo>
                    <a:lnTo>
                      <a:pt x="220" y="39"/>
                    </a:lnTo>
                    <a:lnTo>
                      <a:pt x="221" y="35"/>
                    </a:lnTo>
                    <a:lnTo>
                      <a:pt x="225" y="31"/>
                    </a:lnTo>
                    <a:lnTo>
                      <a:pt x="227" y="29"/>
                    </a:lnTo>
                    <a:lnTo>
                      <a:pt x="228" y="26"/>
                    </a:lnTo>
                    <a:lnTo>
                      <a:pt x="231" y="23"/>
                    </a:lnTo>
                    <a:lnTo>
                      <a:pt x="234" y="19"/>
                    </a:lnTo>
                    <a:lnTo>
                      <a:pt x="238" y="16"/>
                    </a:lnTo>
                    <a:lnTo>
                      <a:pt x="241" y="12"/>
                    </a:lnTo>
                    <a:lnTo>
                      <a:pt x="245" y="8"/>
                    </a:lnTo>
                    <a:lnTo>
                      <a:pt x="249" y="5"/>
                    </a:lnTo>
                    <a:lnTo>
                      <a:pt x="254" y="3"/>
                    </a:lnTo>
                    <a:lnTo>
                      <a:pt x="258" y="1"/>
                    </a:lnTo>
                    <a:lnTo>
                      <a:pt x="261" y="0"/>
                    </a:lnTo>
                    <a:lnTo>
                      <a:pt x="265" y="0"/>
                    </a:lnTo>
                    <a:lnTo>
                      <a:pt x="269" y="2"/>
                    </a:lnTo>
                    <a:lnTo>
                      <a:pt x="271" y="4"/>
                    </a:lnTo>
                    <a:lnTo>
                      <a:pt x="274" y="9"/>
                    </a:lnTo>
                    <a:lnTo>
                      <a:pt x="275" y="12"/>
                    </a:lnTo>
                    <a:lnTo>
                      <a:pt x="276" y="16"/>
                    </a:lnTo>
                    <a:lnTo>
                      <a:pt x="276" y="19"/>
                    </a:lnTo>
                    <a:lnTo>
                      <a:pt x="278" y="24"/>
                    </a:lnTo>
                    <a:lnTo>
                      <a:pt x="278" y="31"/>
                    </a:lnTo>
                    <a:lnTo>
                      <a:pt x="279" y="37"/>
                    </a:lnTo>
                    <a:lnTo>
                      <a:pt x="280" y="43"/>
                    </a:lnTo>
                    <a:lnTo>
                      <a:pt x="283" y="48"/>
                    </a:lnTo>
                    <a:lnTo>
                      <a:pt x="284" y="51"/>
                    </a:lnTo>
                    <a:lnTo>
                      <a:pt x="287" y="54"/>
                    </a:lnTo>
                    <a:lnTo>
                      <a:pt x="290" y="56"/>
                    </a:lnTo>
                    <a:lnTo>
                      <a:pt x="293" y="59"/>
                    </a:lnTo>
                    <a:lnTo>
                      <a:pt x="296" y="60"/>
                    </a:lnTo>
                    <a:lnTo>
                      <a:pt x="300" y="61"/>
                    </a:lnTo>
                    <a:lnTo>
                      <a:pt x="304" y="63"/>
                    </a:lnTo>
                    <a:lnTo>
                      <a:pt x="310" y="64"/>
                    </a:lnTo>
                    <a:lnTo>
                      <a:pt x="315" y="65"/>
                    </a:lnTo>
                    <a:lnTo>
                      <a:pt x="323" y="67"/>
                    </a:lnTo>
                    <a:lnTo>
                      <a:pt x="326" y="67"/>
                    </a:lnTo>
                    <a:lnTo>
                      <a:pt x="330" y="68"/>
                    </a:lnTo>
                    <a:lnTo>
                      <a:pt x="334" y="69"/>
                    </a:lnTo>
                    <a:lnTo>
                      <a:pt x="338" y="71"/>
                    </a:lnTo>
                    <a:lnTo>
                      <a:pt x="345" y="74"/>
                    </a:lnTo>
                    <a:lnTo>
                      <a:pt x="354" y="76"/>
                    </a:lnTo>
                    <a:lnTo>
                      <a:pt x="361" y="79"/>
                    </a:lnTo>
                    <a:lnTo>
                      <a:pt x="369" y="82"/>
                    </a:lnTo>
                    <a:lnTo>
                      <a:pt x="375" y="84"/>
                    </a:lnTo>
                    <a:lnTo>
                      <a:pt x="382" y="87"/>
                    </a:lnTo>
                    <a:lnTo>
                      <a:pt x="389" y="90"/>
                    </a:lnTo>
                    <a:lnTo>
                      <a:pt x="395" y="93"/>
                    </a:lnTo>
                    <a:lnTo>
                      <a:pt x="399" y="96"/>
                    </a:lnTo>
                    <a:lnTo>
                      <a:pt x="404" y="100"/>
                    </a:lnTo>
                    <a:lnTo>
                      <a:pt x="408" y="103"/>
                    </a:lnTo>
                    <a:lnTo>
                      <a:pt x="413" y="107"/>
                    </a:lnTo>
                    <a:lnTo>
                      <a:pt x="415" y="110"/>
                    </a:lnTo>
                    <a:lnTo>
                      <a:pt x="418" y="113"/>
                    </a:lnTo>
                    <a:lnTo>
                      <a:pt x="419" y="117"/>
                    </a:lnTo>
                    <a:lnTo>
                      <a:pt x="421" y="121"/>
                    </a:lnTo>
                    <a:lnTo>
                      <a:pt x="420" y="126"/>
                    </a:lnTo>
                    <a:lnTo>
                      <a:pt x="419" y="129"/>
                    </a:lnTo>
                    <a:lnTo>
                      <a:pt x="415" y="130"/>
                    </a:lnTo>
                    <a:lnTo>
                      <a:pt x="412" y="131"/>
                    </a:lnTo>
                    <a:lnTo>
                      <a:pt x="408" y="131"/>
                    </a:lnTo>
                    <a:lnTo>
                      <a:pt x="405" y="133"/>
                    </a:lnTo>
                    <a:lnTo>
                      <a:pt x="401" y="136"/>
                    </a:lnTo>
                    <a:lnTo>
                      <a:pt x="399" y="140"/>
                    </a:lnTo>
                    <a:lnTo>
                      <a:pt x="395" y="145"/>
                    </a:lnTo>
                    <a:lnTo>
                      <a:pt x="392" y="151"/>
                    </a:lnTo>
                    <a:lnTo>
                      <a:pt x="389" y="155"/>
                    </a:lnTo>
                    <a:lnTo>
                      <a:pt x="388" y="159"/>
                    </a:lnTo>
                    <a:lnTo>
                      <a:pt x="386" y="163"/>
                    </a:lnTo>
                    <a:lnTo>
                      <a:pt x="384" y="170"/>
                    </a:lnTo>
                    <a:lnTo>
                      <a:pt x="382" y="174"/>
                    </a:lnTo>
                    <a:lnTo>
                      <a:pt x="380" y="179"/>
                    </a:lnTo>
                    <a:lnTo>
                      <a:pt x="377" y="184"/>
                    </a:lnTo>
                    <a:lnTo>
                      <a:pt x="376" y="189"/>
                    </a:lnTo>
                    <a:lnTo>
                      <a:pt x="374" y="193"/>
                    </a:lnTo>
                    <a:lnTo>
                      <a:pt x="372" y="198"/>
                    </a:lnTo>
                    <a:lnTo>
                      <a:pt x="371" y="202"/>
                    </a:lnTo>
                    <a:lnTo>
                      <a:pt x="370" y="207"/>
                    </a:lnTo>
                    <a:lnTo>
                      <a:pt x="367" y="214"/>
                    </a:lnTo>
                    <a:lnTo>
                      <a:pt x="364" y="221"/>
                    </a:lnTo>
                    <a:lnTo>
                      <a:pt x="362" y="227"/>
                    </a:lnTo>
                    <a:lnTo>
                      <a:pt x="360" y="234"/>
                    </a:lnTo>
                    <a:lnTo>
                      <a:pt x="357" y="239"/>
                    </a:lnTo>
                    <a:lnTo>
                      <a:pt x="355" y="245"/>
                    </a:lnTo>
                    <a:lnTo>
                      <a:pt x="352" y="249"/>
                    </a:lnTo>
                    <a:lnTo>
                      <a:pt x="350" y="253"/>
                    </a:lnTo>
                    <a:lnTo>
                      <a:pt x="345" y="256"/>
                    </a:lnTo>
                    <a:lnTo>
                      <a:pt x="342" y="261"/>
                    </a:lnTo>
                    <a:lnTo>
                      <a:pt x="339" y="264"/>
                    </a:lnTo>
                    <a:lnTo>
                      <a:pt x="336" y="267"/>
                    </a:lnTo>
                    <a:lnTo>
                      <a:pt x="331" y="269"/>
                    </a:lnTo>
                    <a:lnTo>
                      <a:pt x="325" y="270"/>
                    </a:lnTo>
                    <a:lnTo>
                      <a:pt x="318" y="271"/>
                    </a:lnTo>
                    <a:lnTo>
                      <a:pt x="311" y="273"/>
                    </a:lnTo>
                    <a:lnTo>
                      <a:pt x="307" y="273"/>
                    </a:lnTo>
                    <a:lnTo>
                      <a:pt x="303" y="274"/>
                    </a:lnTo>
                    <a:lnTo>
                      <a:pt x="299" y="274"/>
                    </a:lnTo>
                    <a:lnTo>
                      <a:pt x="296" y="275"/>
                    </a:lnTo>
                    <a:lnTo>
                      <a:pt x="288" y="276"/>
                    </a:lnTo>
                    <a:lnTo>
                      <a:pt x="280" y="278"/>
                    </a:lnTo>
                    <a:lnTo>
                      <a:pt x="276" y="279"/>
                    </a:lnTo>
                    <a:lnTo>
                      <a:pt x="271" y="281"/>
                    </a:lnTo>
                    <a:lnTo>
                      <a:pt x="268" y="281"/>
                    </a:lnTo>
                    <a:lnTo>
                      <a:pt x="264" y="283"/>
                    </a:lnTo>
                    <a:lnTo>
                      <a:pt x="260" y="286"/>
                    </a:lnTo>
                    <a:lnTo>
                      <a:pt x="257" y="288"/>
                    </a:lnTo>
                    <a:lnTo>
                      <a:pt x="254" y="291"/>
                    </a:lnTo>
                    <a:lnTo>
                      <a:pt x="251" y="294"/>
                    </a:lnTo>
                    <a:lnTo>
                      <a:pt x="245" y="300"/>
                    </a:lnTo>
                    <a:lnTo>
                      <a:pt x="241" y="307"/>
                    </a:lnTo>
                    <a:lnTo>
                      <a:pt x="239" y="311"/>
                    </a:lnTo>
                    <a:lnTo>
                      <a:pt x="238" y="315"/>
                    </a:lnTo>
                    <a:lnTo>
                      <a:pt x="237" y="320"/>
                    </a:lnTo>
                    <a:lnTo>
                      <a:pt x="237" y="328"/>
                    </a:lnTo>
                    <a:lnTo>
                      <a:pt x="236" y="333"/>
                    </a:lnTo>
                    <a:lnTo>
                      <a:pt x="235" y="338"/>
                    </a:lnTo>
                    <a:lnTo>
                      <a:pt x="234" y="343"/>
                    </a:lnTo>
                    <a:lnTo>
                      <a:pt x="234" y="348"/>
                    </a:lnTo>
                    <a:lnTo>
                      <a:pt x="232" y="354"/>
                    </a:lnTo>
                    <a:lnTo>
                      <a:pt x="231" y="360"/>
                    </a:lnTo>
                    <a:lnTo>
                      <a:pt x="229" y="365"/>
                    </a:lnTo>
                    <a:lnTo>
                      <a:pt x="229" y="370"/>
                    </a:lnTo>
                    <a:lnTo>
                      <a:pt x="227" y="375"/>
                    </a:lnTo>
                    <a:lnTo>
                      <a:pt x="225" y="380"/>
                    </a:lnTo>
                    <a:lnTo>
                      <a:pt x="224" y="386"/>
                    </a:lnTo>
                    <a:lnTo>
                      <a:pt x="221" y="391"/>
                    </a:lnTo>
                    <a:lnTo>
                      <a:pt x="219" y="395"/>
                    </a:lnTo>
                    <a:lnTo>
                      <a:pt x="217" y="400"/>
                    </a:lnTo>
                    <a:lnTo>
                      <a:pt x="215" y="405"/>
                    </a:lnTo>
                    <a:lnTo>
                      <a:pt x="214" y="409"/>
                    </a:lnTo>
                    <a:lnTo>
                      <a:pt x="211" y="413"/>
                    </a:lnTo>
                    <a:lnTo>
                      <a:pt x="209" y="418"/>
                    </a:lnTo>
                    <a:lnTo>
                      <a:pt x="207" y="421"/>
                    </a:lnTo>
                    <a:lnTo>
                      <a:pt x="204" y="425"/>
                    </a:lnTo>
                    <a:lnTo>
                      <a:pt x="202" y="427"/>
                    </a:lnTo>
                    <a:lnTo>
                      <a:pt x="200" y="431"/>
                    </a:lnTo>
                    <a:lnTo>
                      <a:pt x="197" y="434"/>
                    </a:lnTo>
                    <a:lnTo>
                      <a:pt x="195" y="437"/>
                    </a:lnTo>
                    <a:lnTo>
                      <a:pt x="189" y="442"/>
                    </a:lnTo>
                    <a:lnTo>
                      <a:pt x="184" y="447"/>
                    </a:lnTo>
                    <a:lnTo>
                      <a:pt x="178" y="450"/>
                    </a:lnTo>
                    <a:lnTo>
                      <a:pt x="173" y="453"/>
                    </a:lnTo>
                    <a:lnTo>
                      <a:pt x="167" y="454"/>
                    </a:lnTo>
                    <a:lnTo>
                      <a:pt x="161" y="455"/>
                    </a:lnTo>
                    <a:lnTo>
                      <a:pt x="155" y="456"/>
                    </a:lnTo>
                    <a:lnTo>
                      <a:pt x="150" y="457"/>
                    </a:lnTo>
                    <a:lnTo>
                      <a:pt x="145" y="457"/>
                    </a:lnTo>
                    <a:lnTo>
                      <a:pt x="140" y="458"/>
                    </a:lnTo>
                    <a:lnTo>
                      <a:pt x="136" y="458"/>
                    </a:lnTo>
                    <a:lnTo>
                      <a:pt x="133" y="458"/>
                    </a:lnTo>
                    <a:lnTo>
                      <a:pt x="129" y="457"/>
                    </a:lnTo>
                    <a:lnTo>
                      <a:pt x="124" y="456"/>
                    </a:lnTo>
                    <a:lnTo>
                      <a:pt x="120" y="454"/>
                    </a:lnTo>
                    <a:lnTo>
                      <a:pt x="118" y="452"/>
                    </a:lnTo>
                    <a:lnTo>
                      <a:pt x="115" y="450"/>
                    </a:lnTo>
                    <a:lnTo>
                      <a:pt x="113" y="446"/>
                    </a:lnTo>
                    <a:lnTo>
                      <a:pt x="111" y="441"/>
                    </a:lnTo>
                    <a:lnTo>
                      <a:pt x="111" y="437"/>
                    </a:lnTo>
                    <a:lnTo>
                      <a:pt x="108" y="432"/>
                    </a:lnTo>
                    <a:lnTo>
                      <a:pt x="104" y="427"/>
                    </a:lnTo>
                    <a:lnTo>
                      <a:pt x="99" y="423"/>
                    </a:lnTo>
                    <a:lnTo>
                      <a:pt x="93" y="420"/>
                    </a:lnTo>
                    <a:lnTo>
                      <a:pt x="86" y="416"/>
                    </a:lnTo>
                    <a:lnTo>
                      <a:pt x="79" y="412"/>
                    </a:lnTo>
                    <a:lnTo>
                      <a:pt x="74" y="411"/>
                    </a:lnTo>
                    <a:lnTo>
                      <a:pt x="71" y="410"/>
                    </a:lnTo>
                    <a:lnTo>
                      <a:pt x="67" y="409"/>
                    </a:lnTo>
                    <a:lnTo>
                      <a:pt x="62" y="408"/>
                    </a:lnTo>
                    <a:lnTo>
                      <a:pt x="58" y="407"/>
                    </a:lnTo>
                    <a:lnTo>
                      <a:pt x="54" y="406"/>
                    </a:lnTo>
                    <a:lnTo>
                      <a:pt x="50" y="405"/>
                    </a:lnTo>
                    <a:lnTo>
                      <a:pt x="47" y="405"/>
                    </a:lnTo>
                    <a:lnTo>
                      <a:pt x="39" y="403"/>
                    </a:lnTo>
                    <a:lnTo>
                      <a:pt x="32" y="402"/>
                    </a:lnTo>
                    <a:lnTo>
                      <a:pt x="27" y="401"/>
                    </a:lnTo>
                    <a:lnTo>
                      <a:pt x="23" y="401"/>
                    </a:lnTo>
                    <a:lnTo>
                      <a:pt x="20" y="401"/>
                    </a:lnTo>
                    <a:lnTo>
                      <a:pt x="20" y="401"/>
                    </a:lnTo>
                    <a:lnTo>
                      <a:pt x="0" y="372"/>
                    </a:lnTo>
                    <a:lnTo>
                      <a:pt x="0" y="37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22" name="Freeform 121"/>
              <p:cNvSpPr>
                <a:spLocks/>
              </p:cNvSpPr>
              <p:nvPr/>
            </p:nvSpPr>
            <p:spPr bwMode="auto">
              <a:xfrm>
                <a:off x="7953390" y="6483350"/>
                <a:ext cx="327025" cy="290513"/>
              </a:xfrm>
              <a:custGeom>
                <a:avLst/>
                <a:gdLst/>
                <a:ahLst/>
                <a:cxnLst>
                  <a:cxn ang="0">
                    <a:pos x="6" y="246"/>
                  </a:cxn>
                  <a:cxn ang="0">
                    <a:pos x="20" y="234"/>
                  </a:cxn>
                  <a:cxn ang="0">
                    <a:pos x="42" y="223"/>
                  </a:cxn>
                  <a:cxn ang="0">
                    <a:pos x="69" y="216"/>
                  </a:cxn>
                  <a:cxn ang="0">
                    <a:pos x="92" y="200"/>
                  </a:cxn>
                  <a:cxn ang="0">
                    <a:pos x="108" y="180"/>
                  </a:cxn>
                  <a:cxn ang="0">
                    <a:pos x="115" y="167"/>
                  </a:cxn>
                  <a:cxn ang="0">
                    <a:pos x="124" y="151"/>
                  </a:cxn>
                  <a:cxn ang="0">
                    <a:pos x="135" y="134"/>
                  </a:cxn>
                  <a:cxn ang="0">
                    <a:pos x="147" y="117"/>
                  </a:cxn>
                  <a:cxn ang="0">
                    <a:pos x="171" y="100"/>
                  </a:cxn>
                  <a:cxn ang="0">
                    <a:pos x="199" y="86"/>
                  </a:cxn>
                  <a:cxn ang="0">
                    <a:pos x="224" y="78"/>
                  </a:cxn>
                  <a:cxn ang="0">
                    <a:pos x="240" y="68"/>
                  </a:cxn>
                  <a:cxn ang="0">
                    <a:pos x="247" y="50"/>
                  </a:cxn>
                  <a:cxn ang="0">
                    <a:pos x="251" y="27"/>
                  </a:cxn>
                  <a:cxn ang="0">
                    <a:pos x="260" y="7"/>
                  </a:cxn>
                  <a:cxn ang="0">
                    <a:pos x="281" y="0"/>
                  </a:cxn>
                  <a:cxn ang="0">
                    <a:pos x="300" y="5"/>
                  </a:cxn>
                  <a:cxn ang="0">
                    <a:pos x="315" y="17"/>
                  </a:cxn>
                  <a:cxn ang="0">
                    <a:pos x="324" y="34"/>
                  </a:cxn>
                  <a:cxn ang="0">
                    <a:pos x="331" y="53"/>
                  </a:cxn>
                  <a:cxn ang="0">
                    <a:pos x="347" y="64"/>
                  </a:cxn>
                  <a:cxn ang="0">
                    <a:pos x="370" y="69"/>
                  </a:cxn>
                  <a:cxn ang="0">
                    <a:pos x="391" y="76"/>
                  </a:cxn>
                  <a:cxn ang="0">
                    <a:pos x="409" y="91"/>
                  </a:cxn>
                  <a:cxn ang="0">
                    <a:pos x="412" y="112"/>
                  </a:cxn>
                  <a:cxn ang="0">
                    <a:pos x="406" y="134"/>
                  </a:cxn>
                  <a:cxn ang="0">
                    <a:pos x="388" y="144"/>
                  </a:cxn>
                  <a:cxn ang="0">
                    <a:pos x="360" y="154"/>
                  </a:cxn>
                  <a:cxn ang="0">
                    <a:pos x="330" y="164"/>
                  </a:cxn>
                  <a:cxn ang="0">
                    <a:pos x="313" y="176"/>
                  </a:cxn>
                  <a:cxn ang="0">
                    <a:pos x="308" y="189"/>
                  </a:cxn>
                  <a:cxn ang="0">
                    <a:pos x="299" y="206"/>
                  </a:cxn>
                  <a:cxn ang="0">
                    <a:pos x="290" y="223"/>
                  </a:cxn>
                  <a:cxn ang="0">
                    <a:pos x="282" y="236"/>
                  </a:cxn>
                  <a:cxn ang="0">
                    <a:pos x="268" y="243"/>
                  </a:cxn>
                  <a:cxn ang="0">
                    <a:pos x="251" y="248"/>
                  </a:cxn>
                  <a:cxn ang="0">
                    <a:pos x="234" y="252"/>
                  </a:cxn>
                  <a:cxn ang="0">
                    <a:pos x="218" y="257"/>
                  </a:cxn>
                  <a:cxn ang="0">
                    <a:pos x="202" y="266"/>
                  </a:cxn>
                  <a:cxn ang="0">
                    <a:pos x="183" y="285"/>
                  </a:cxn>
                  <a:cxn ang="0">
                    <a:pos x="174" y="312"/>
                  </a:cxn>
                  <a:cxn ang="0">
                    <a:pos x="164" y="338"/>
                  </a:cxn>
                  <a:cxn ang="0">
                    <a:pos x="152" y="357"/>
                  </a:cxn>
                  <a:cxn ang="0">
                    <a:pos x="128" y="367"/>
                  </a:cxn>
                  <a:cxn ang="0">
                    <a:pos x="102" y="360"/>
                  </a:cxn>
                  <a:cxn ang="0">
                    <a:pos x="91" y="347"/>
                  </a:cxn>
                  <a:cxn ang="0">
                    <a:pos x="83" y="326"/>
                  </a:cxn>
                  <a:cxn ang="0">
                    <a:pos x="71" y="307"/>
                  </a:cxn>
                  <a:cxn ang="0">
                    <a:pos x="52" y="295"/>
                  </a:cxn>
                  <a:cxn ang="0">
                    <a:pos x="35" y="287"/>
                  </a:cxn>
                  <a:cxn ang="0">
                    <a:pos x="19" y="283"/>
                  </a:cxn>
                  <a:cxn ang="0">
                    <a:pos x="3" y="269"/>
                  </a:cxn>
                </a:cxnLst>
                <a:rect l="0" t="0" r="r" b="b"/>
                <a:pathLst>
                  <a:path w="413" h="367">
                    <a:moveTo>
                      <a:pt x="0" y="263"/>
                    </a:moveTo>
                    <a:lnTo>
                      <a:pt x="0" y="256"/>
                    </a:lnTo>
                    <a:lnTo>
                      <a:pt x="4" y="250"/>
                    </a:lnTo>
                    <a:lnTo>
                      <a:pt x="6" y="246"/>
                    </a:lnTo>
                    <a:lnTo>
                      <a:pt x="9" y="243"/>
                    </a:lnTo>
                    <a:lnTo>
                      <a:pt x="12" y="240"/>
                    </a:lnTo>
                    <a:lnTo>
                      <a:pt x="17" y="238"/>
                    </a:lnTo>
                    <a:lnTo>
                      <a:pt x="20" y="234"/>
                    </a:lnTo>
                    <a:lnTo>
                      <a:pt x="26" y="231"/>
                    </a:lnTo>
                    <a:lnTo>
                      <a:pt x="30" y="229"/>
                    </a:lnTo>
                    <a:lnTo>
                      <a:pt x="37" y="226"/>
                    </a:lnTo>
                    <a:lnTo>
                      <a:pt x="42" y="223"/>
                    </a:lnTo>
                    <a:lnTo>
                      <a:pt x="49" y="221"/>
                    </a:lnTo>
                    <a:lnTo>
                      <a:pt x="55" y="220"/>
                    </a:lnTo>
                    <a:lnTo>
                      <a:pt x="64" y="218"/>
                    </a:lnTo>
                    <a:lnTo>
                      <a:pt x="69" y="216"/>
                    </a:lnTo>
                    <a:lnTo>
                      <a:pt x="76" y="213"/>
                    </a:lnTo>
                    <a:lnTo>
                      <a:pt x="81" y="209"/>
                    </a:lnTo>
                    <a:lnTo>
                      <a:pt x="88" y="206"/>
                    </a:lnTo>
                    <a:lnTo>
                      <a:pt x="92" y="200"/>
                    </a:lnTo>
                    <a:lnTo>
                      <a:pt x="97" y="194"/>
                    </a:lnTo>
                    <a:lnTo>
                      <a:pt x="101" y="188"/>
                    </a:lnTo>
                    <a:lnTo>
                      <a:pt x="106" y="184"/>
                    </a:lnTo>
                    <a:lnTo>
                      <a:pt x="108" y="180"/>
                    </a:lnTo>
                    <a:lnTo>
                      <a:pt x="110" y="176"/>
                    </a:lnTo>
                    <a:lnTo>
                      <a:pt x="111" y="173"/>
                    </a:lnTo>
                    <a:lnTo>
                      <a:pt x="113" y="170"/>
                    </a:lnTo>
                    <a:lnTo>
                      <a:pt x="115" y="167"/>
                    </a:lnTo>
                    <a:lnTo>
                      <a:pt x="119" y="162"/>
                    </a:lnTo>
                    <a:lnTo>
                      <a:pt x="121" y="158"/>
                    </a:lnTo>
                    <a:lnTo>
                      <a:pt x="123" y="156"/>
                    </a:lnTo>
                    <a:lnTo>
                      <a:pt x="124" y="151"/>
                    </a:lnTo>
                    <a:lnTo>
                      <a:pt x="126" y="149"/>
                    </a:lnTo>
                    <a:lnTo>
                      <a:pt x="128" y="144"/>
                    </a:lnTo>
                    <a:lnTo>
                      <a:pt x="131" y="142"/>
                    </a:lnTo>
                    <a:lnTo>
                      <a:pt x="135" y="134"/>
                    </a:lnTo>
                    <a:lnTo>
                      <a:pt x="140" y="128"/>
                    </a:lnTo>
                    <a:lnTo>
                      <a:pt x="142" y="124"/>
                    </a:lnTo>
                    <a:lnTo>
                      <a:pt x="145" y="121"/>
                    </a:lnTo>
                    <a:lnTo>
                      <a:pt x="147" y="117"/>
                    </a:lnTo>
                    <a:lnTo>
                      <a:pt x="152" y="115"/>
                    </a:lnTo>
                    <a:lnTo>
                      <a:pt x="158" y="110"/>
                    </a:lnTo>
                    <a:lnTo>
                      <a:pt x="165" y="105"/>
                    </a:lnTo>
                    <a:lnTo>
                      <a:pt x="171" y="100"/>
                    </a:lnTo>
                    <a:lnTo>
                      <a:pt x="177" y="96"/>
                    </a:lnTo>
                    <a:lnTo>
                      <a:pt x="185" y="92"/>
                    </a:lnTo>
                    <a:lnTo>
                      <a:pt x="192" y="90"/>
                    </a:lnTo>
                    <a:lnTo>
                      <a:pt x="199" y="86"/>
                    </a:lnTo>
                    <a:lnTo>
                      <a:pt x="205" y="84"/>
                    </a:lnTo>
                    <a:lnTo>
                      <a:pt x="211" y="82"/>
                    </a:lnTo>
                    <a:lnTo>
                      <a:pt x="219" y="80"/>
                    </a:lnTo>
                    <a:lnTo>
                      <a:pt x="224" y="78"/>
                    </a:lnTo>
                    <a:lnTo>
                      <a:pt x="229" y="75"/>
                    </a:lnTo>
                    <a:lnTo>
                      <a:pt x="234" y="72"/>
                    </a:lnTo>
                    <a:lnTo>
                      <a:pt x="238" y="71"/>
                    </a:lnTo>
                    <a:lnTo>
                      <a:pt x="240" y="68"/>
                    </a:lnTo>
                    <a:lnTo>
                      <a:pt x="244" y="65"/>
                    </a:lnTo>
                    <a:lnTo>
                      <a:pt x="245" y="60"/>
                    </a:lnTo>
                    <a:lnTo>
                      <a:pt x="246" y="55"/>
                    </a:lnTo>
                    <a:lnTo>
                      <a:pt x="247" y="50"/>
                    </a:lnTo>
                    <a:lnTo>
                      <a:pt x="249" y="45"/>
                    </a:lnTo>
                    <a:lnTo>
                      <a:pt x="249" y="38"/>
                    </a:lnTo>
                    <a:lnTo>
                      <a:pt x="251" y="33"/>
                    </a:lnTo>
                    <a:lnTo>
                      <a:pt x="251" y="27"/>
                    </a:lnTo>
                    <a:lnTo>
                      <a:pt x="253" y="21"/>
                    </a:lnTo>
                    <a:lnTo>
                      <a:pt x="254" y="16"/>
                    </a:lnTo>
                    <a:lnTo>
                      <a:pt x="257" y="12"/>
                    </a:lnTo>
                    <a:lnTo>
                      <a:pt x="260" y="7"/>
                    </a:lnTo>
                    <a:lnTo>
                      <a:pt x="264" y="4"/>
                    </a:lnTo>
                    <a:lnTo>
                      <a:pt x="268" y="2"/>
                    </a:lnTo>
                    <a:lnTo>
                      <a:pt x="276" y="1"/>
                    </a:lnTo>
                    <a:lnTo>
                      <a:pt x="281" y="0"/>
                    </a:lnTo>
                    <a:lnTo>
                      <a:pt x="286" y="0"/>
                    </a:lnTo>
                    <a:lnTo>
                      <a:pt x="290" y="0"/>
                    </a:lnTo>
                    <a:lnTo>
                      <a:pt x="295" y="3"/>
                    </a:lnTo>
                    <a:lnTo>
                      <a:pt x="300" y="5"/>
                    </a:lnTo>
                    <a:lnTo>
                      <a:pt x="304" y="7"/>
                    </a:lnTo>
                    <a:lnTo>
                      <a:pt x="308" y="10"/>
                    </a:lnTo>
                    <a:lnTo>
                      <a:pt x="312" y="14"/>
                    </a:lnTo>
                    <a:lnTo>
                      <a:pt x="315" y="17"/>
                    </a:lnTo>
                    <a:lnTo>
                      <a:pt x="318" y="21"/>
                    </a:lnTo>
                    <a:lnTo>
                      <a:pt x="320" y="25"/>
                    </a:lnTo>
                    <a:lnTo>
                      <a:pt x="322" y="30"/>
                    </a:lnTo>
                    <a:lnTo>
                      <a:pt x="324" y="34"/>
                    </a:lnTo>
                    <a:lnTo>
                      <a:pt x="326" y="39"/>
                    </a:lnTo>
                    <a:lnTo>
                      <a:pt x="327" y="45"/>
                    </a:lnTo>
                    <a:lnTo>
                      <a:pt x="330" y="50"/>
                    </a:lnTo>
                    <a:lnTo>
                      <a:pt x="331" y="53"/>
                    </a:lnTo>
                    <a:lnTo>
                      <a:pt x="333" y="57"/>
                    </a:lnTo>
                    <a:lnTo>
                      <a:pt x="338" y="60"/>
                    </a:lnTo>
                    <a:lnTo>
                      <a:pt x="342" y="62"/>
                    </a:lnTo>
                    <a:lnTo>
                      <a:pt x="347" y="64"/>
                    </a:lnTo>
                    <a:lnTo>
                      <a:pt x="352" y="66"/>
                    </a:lnTo>
                    <a:lnTo>
                      <a:pt x="357" y="67"/>
                    </a:lnTo>
                    <a:lnTo>
                      <a:pt x="364" y="69"/>
                    </a:lnTo>
                    <a:lnTo>
                      <a:pt x="370" y="69"/>
                    </a:lnTo>
                    <a:lnTo>
                      <a:pt x="375" y="71"/>
                    </a:lnTo>
                    <a:lnTo>
                      <a:pt x="381" y="72"/>
                    </a:lnTo>
                    <a:lnTo>
                      <a:pt x="386" y="75"/>
                    </a:lnTo>
                    <a:lnTo>
                      <a:pt x="391" y="76"/>
                    </a:lnTo>
                    <a:lnTo>
                      <a:pt x="396" y="78"/>
                    </a:lnTo>
                    <a:lnTo>
                      <a:pt x="399" y="80"/>
                    </a:lnTo>
                    <a:lnTo>
                      <a:pt x="404" y="85"/>
                    </a:lnTo>
                    <a:lnTo>
                      <a:pt x="409" y="91"/>
                    </a:lnTo>
                    <a:lnTo>
                      <a:pt x="411" y="99"/>
                    </a:lnTo>
                    <a:lnTo>
                      <a:pt x="411" y="102"/>
                    </a:lnTo>
                    <a:lnTo>
                      <a:pt x="412" y="107"/>
                    </a:lnTo>
                    <a:lnTo>
                      <a:pt x="412" y="112"/>
                    </a:lnTo>
                    <a:lnTo>
                      <a:pt x="413" y="116"/>
                    </a:lnTo>
                    <a:lnTo>
                      <a:pt x="411" y="122"/>
                    </a:lnTo>
                    <a:lnTo>
                      <a:pt x="409" y="129"/>
                    </a:lnTo>
                    <a:lnTo>
                      <a:pt x="406" y="134"/>
                    </a:lnTo>
                    <a:lnTo>
                      <a:pt x="402" y="139"/>
                    </a:lnTo>
                    <a:lnTo>
                      <a:pt x="397" y="140"/>
                    </a:lnTo>
                    <a:lnTo>
                      <a:pt x="393" y="142"/>
                    </a:lnTo>
                    <a:lnTo>
                      <a:pt x="388" y="144"/>
                    </a:lnTo>
                    <a:lnTo>
                      <a:pt x="382" y="147"/>
                    </a:lnTo>
                    <a:lnTo>
                      <a:pt x="375" y="149"/>
                    </a:lnTo>
                    <a:lnTo>
                      <a:pt x="367" y="151"/>
                    </a:lnTo>
                    <a:lnTo>
                      <a:pt x="360" y="154"/>
                    </a:lnTo>
                    <a:lnTo>
                      <a:pt x="353" y="156"/>
                    </a:lnTo>
                    <a:lnTo>
                      <a:pt x="345" y="158"/>
                    </a:lnTo>
                    <a:lnTo>
                      <a:pt x="338" y="161"/>
                    </a:lnTo>
                    <a:lnTo>
                      <a:pt x="330" y="164"/>
                    </a:lnTo>
                    <a:lnTo>
                      <a:pt x="325" y="169"/>
                    </a:lnTo>
                    <a:lnTo>
                      <a:pt x="319" y="171"/>
                    </a:lnTo>
                    <a:lnTo>
                      <a:pt x="315" y="174"/>
                    </a:lnTo>
                    <a:lnTo>
                      <a:pt x="313" y="176"/>
                    </a:lnTo>
                    <a:lnTo>
                      <a:pt x="312" y="180"/>
                    </a:lnTo>
                    <a:lnTo>
                      <a:pt x="311" y="182"/>
                    </a:lnTo>
                    <a:lnTo>
                      <a:pt x="309" y="186"/>
                    </a:lnTo>
                    <a:lnTo>
                      <a:pt x="308" y="189"/>
                    </a:lnTo>
                    <a:lnTo>
                      <a:pt x="305" y="193"/>
                    </a:lnTo>
                    <a:lnTo>
                      <a:pt x="303" y="198"/>
                    </a:lnTo>
                    <a:lnTo>
                      <a:pt x="301" y="202"/>
                    </a:lnTo>
                    <a:lnTo>
                      <a:pt x="299" y="206"/>
                    </a:lnTo>
                    <a:lnTo>
                      <a:pt x="298" y="211"/>
                    </a:lnTo>
                    <a:lnTo>
                      <a:pt x="295" y="215"/>
                    </a:lnTo>
                    <a:lnTo>
                      <a:pt x="293" y="219"/>
                    </a:lnTo>
                    <a:lnTo>
                      <a:pt x="290" y="223"/>
                    </a:lnTo>
                    <a:lnTo>
                      <a:pt x="288" y="227"/>
                    </a:lnTo>
                    <a:lnTo>
                      <a:pt x="286" y="231"/>
                    </a:lnTo>
                    <a:lnTo>
                      <a:pt x="284" y="234"/>
                    </a:lnTo>
                    <a:lnTo>
                      <a:pt x="282" y="236"/>
                    </a:lnTo>
                    <a:lnTo>
                      <a:pt x="281" y="239"/>
                    </a:lnTo>
                    <a:lnTo>
                      <a:pt x="278" y="240"/>
                    </a:lnTo>
                    <a:lnTo>
                      <a:pt x="273" y="242"/>
                    </a:lnTo>
                    <a:lnTo>
                      <a:pt x="268" y="243"/>
                    </a:lnTo>
                    <a:lnTo>
                      <a:pt x="262" y="245"/>
                    </a:lnTo>
                    <a:lnTo>
                      <a:pt x="259" y="245"/>
                    </a:lnTo>
                    <a:lnTo>
                      <a:pt x="255" y="247"/>
                    </a:lnTo>
                    <a:lnTo>
                      <a:pt x="251" y="248"/>
                    </a:lnTo>
                    <a:lnTo>
                      <a:pt x="247" y="249"/>
                    </a:lnTo>
                    <a:lnTo>
                      <a:pt x="242" y="250"/>
                    </a:lnTo>
                    <a:lnTo>
                      <a:pt x="238" y="251"/>
                    </a:lnTo>
                    <a:lnTo>
                      <a:pt x="234" y="252"/>
                    </a:lnTo>
                    <a:lnTo>
                      <a:pt x="231" y="254"/>
                    </a:lnTo>
                    <a:lnTo>
                      <a:pt x="226" y="255"/>
                    </a:lnTo>
                    <a:lnTo>
                      <a:pt x="222" y="256"/>
                    </a:lnTo>
                    <a:lnTo>
                      <a:pt x="218" y="257"/>
                    </a:lnTo>
                    <a:lnTo>
                      <a:pt x="214" y="261"/>
                    </a:lnTo>
                    <a:lnTo>
                      <a:pt x="209" y="262"/>
                    </a:lnTo>
                    <a:lnTo>
                      <a:pt x="205" y="264"/>
                    </a:lnTo>
                    <a:lnTo>
                      <a:pt x="202" y="266"/>
                    </a:lnTo>
                    <a:lnTo>
                      <a:pt x="199" y="268"/>
                    </a:lnTo>
                    <a:lnTo>
                      <a:pt x="192" y="273"/>
                    </a:lnTo>
                    <a:lnTo>
                      <a:pt x="187" y="278"/>
                    </a:lnTo>
                    <a:lnTo>
                      <a:pt x="183" y="285"/>
                    </a:lnTo>
                    <a:lnTo>
                      <a:pt x="182" y="293"/>
                    </a:lnTo>
                    <a:lnTo>
                      <a:pt x="179" y="299"/>
                    </a:lnTo>
                    <a:lnTo>
                      <a:pt x="177" y="306"/>
                    </a:lnTo>
                    <a:lnTo>
                      <a:pt x="174" y="312"/>
                    </a:lnTo>
                    <a:lnTo>
                      <a:pt x="172" y="319"/>
                    </a:lnTo>
                    <a:lnTo>
                      <a:pt x="170" y="326"/>
                    </a:lnTo>
                    <a:lnTo>
                      <a:pt x="167" y="332"/>
                    </a:lnTo>
                    <a:lnTo>
                      <a:pt x="164" y="338"/>
                    </a:lnTo>
                    <a:lnTo>
                      <a:pt x="162" y="344"/>
                    </a:lnTo>
                    <a:lnTo>
                      <a:pt x="158" y="348"/>
                    </a:lnTo>
                    <a:lnTo>
                      <a:pt x="155" y="353"/>
                    </a:lnTo>
                    <a:lnTo>
                      <a:pt x="152" y="357"/>
                    </a:lnTo>
                    <a:lnTo>
                      <a:pt x="148" y="361"/>
                    </a:lnTo>
                    <a:lnTo>
                      <a:pt x="142" y="365"/>
                    </a:lnTo>
                    <a:lnTo>
                      <a:pt x="135" y="367"/>
                    </a:lnTo>
                    <a:lnTo>
                      <a:pt x="128" y="367"/>
                    </a:lnTo>
                    <a:lnTo>
                      <a:pt x="121" y="366"/>
                    </a:lnTo>
                    <a:lnTo>
                      <a:pt x="113" y="364"/>
                    </a:lnTo>
                    <a:lnTo>
                      <a:pt x="106" y="362"/>
                    </a:lnTo>
                    <a:lnTo>
                      <a:pt x="102" y="360"/>
                    </a:lnTo>
                    <a:lnTo>
                      <a:pt x="99" y="358"/>
                    </a:lnTo>
                    <a:lnTo>
                      <a:pt x="96" y="355"/>
                    </a:lnTo>
                    <a:lnTo>
                      <a:pt x="94" y="351"/>
                    </a:lnTo>
                    <a:lnTo>
                      <a:pt x="91" y="347"/>
                    </a:lnTo>
                    <a:lnTo>
                      <a:pt x="89" y="342"/>
                    </a:lnTo>
                    <a:lnTo>
                      <a:pt x="86" y="337"/>
                    </a:lnTo>
                    <a:lnTo>
                      <a:pt x="86" y="332"/>
                    </a:lnTo>
                    <a:lnTo>
                      <a:pt x="83" y="326"/>
                    </a:lnTo>
                    <a:lnTo>
                      <a:pt x="81" y="320"/>
                    </a:lnTo>
                    <a:lnTo>
                      <a:pt x="78" y="315"/>
                    </a:lnTo>
                    <a:lnTo>
                      <a:pt x="75" y="311"/>
                    </a:lnTo>
                    <a:lnTo>
                      <a:pt x="71" y="307"/>
                    </a:lnTo>
                    <a:lnTo>
                      <a:pt x="67" y="304"/>
                    </a:lnTo>
                    <a:lnTo>
                      <a:pt x="62" y="300"/>
                    </a:lnTo>
                    <a:lnTo>
                      <a:pt x="58" y="298"/>
                    </a:lnTo>
                    <a:lnTo>
                      <a:pt x="52" y="295"/>
                    </a:lnTo>
                    <a:lnTo>
                      <a:pt x="47" y="293"/>
                    </a:lnTo>
                    <a:lnTo>
                      <a:pt x="43" y="292"/>
                    </a:lnTo>
                    <a:lnTo>
                      <a:pt x="39" y="289"/>
                    </a:lnTo>
                    <a:lnTo>
                      <a:pt x="35" y="287"/>
                    </a:lnTo>
                    <a:lnTo>
                      <a:pt x="31" y="287"/>
                    </a:lnTo>
                    <a:lnTo>
                      <a:pt x="27" y="286"/>
                    </a:lnTo>
                    <a:lnTo>
                      <a:pt x="25" y="286"/>
                    </a:lnTo>
                    <a:lnTo>
                      <a:pt x="19" y="283"/>
                    </a:lnTo>
                    <a:lnTo>
                      <a:pt x="15" y="280"/>
                    </a:lnTo>
                    <a:lnTo>
                      <a:pt x="10" y="277"/>
                    </a:lnTo>
                    <a:lnTo>
                      <a:pt x="7" y="273"/>
                    </a:lnTo>
                    <a:lnTo>
                      <a:pt x="3" y="269"/>
                    </a:lnTo>
                    <a:lnTo>
                      <a:pt x="1" y="266"/>
                    </a:lnTo>
                    <a:lnTo>
                      <a:pt x="0" y="263"/>
                    </a:lnTo>
                    <a:lnTo>
                      <a:pt x="0" y="26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23" name="Freeform 131"/>
              <p:cNvSpPr>
                <a:spLocks/>
              </p:cNvSpPr>
              <p:nvPr/>
            </p:nvSpPr>
            <p:spPr bwMode="auto">
              <a:xfrm>
                <a:off x="7288227" y="6275388"/>
                <a:ext cx="84138" cy="79375"/>
              </a:xfrm>
              <a:custGeom>
                <a:avLst/>
                <a:gdLst/>
                <a:ahLst/>
                <a:cxnLst>
                  <a:cxn ang="0">
                    <a:pos x="47" y="0"/>
                  </a:cxn>
                  <a:cxn ang="0">
                    <a:pos x="62" y="10"/>
                  </a:cxn>
                  <a:cxn ang="0">
                    <a:pos x="101" y="39"/>
                  </a:cxn>
                  <a:cxn ang="0">
                    <a:pos x="105" y="44"/>
                  </a:cxn>
                  <a:cxn ang="0">
                    <a:pos x="95" y="62"/>
                  </a:cxn>
                  <a:cxn ang="0">
                    <a:pos x="57" y="100"/>
                  </a:cxn>
                  <a:cxn ang="0">
                    <a:pos x="37" y="88"/>
                  </a:cxn>
                  <a:cxn ang="0">
                    <a:pos x="0" y="53"/>
                  </a:cxn>
                  <a:cxn ang="0">
                    <a:pos x="19" y="33"/>
                  </a:cxn>
                  <a:cxn ang="0">
                    <a:pos x="47" y="0"/>
                  </a:cxn>
                  <a:cxn ang="0">
                    <a:pos x="47" y="0"/>
                  </a:cxn>
                </a:cxnLst>
                <a:rect l="0" t="0" r="r" b="b"/>
                <a:pathLst>
                  <a:path w="105" h="100">
                    <a:moveTo>
                      <a:pt x="47" y="0"/>
                    </a:moveTo>
                    <a:lnTo>
                      <a:pt x="62" y="10"/>
                    </a:lnTo>
                    <a:lnTo>
                      <a:pt x="101" y="39"/>
                    </a:lnTo>
                    <a:lnTo>
                      <a:pt x="105" y="44"/>
                    </a:lnTo>
                    <a:lnTo>
                      <a:pt x="95" y="62"/>
                    </a:lnTo>
                    <a:lnTo>
                      <a:pt x="57" y="100"/>
                    </a:lnTo>
                    <a:lnTo>
                      <a:pt x="37" y="88"/>
                    </a:lnTo>
                    <a:lnTo>
                      <a:pt x="0" y="53"/>
                    </a:lnTo>
                    <a:lnTo>
                      <a:pt x="19" y="33"/>
                    </a:lnTo>
                    <a:lnTo>
                      <a:pt x="47" y="0"/>
                    </a:lnTo>
                    <a:lnTo>
                      <a:pt x="47" y="0"/>
                    </a:lnTo>
                    <a:close/>
                  </a:path>
                </a:pathLst>
              </a:custGeom>
              <a:solidFill>
                <a:srgbClr val="FF00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24" name="Freeform 132"/>
              <p:cNvSpPr>
                <a:spLocks/>
              </p:cNvSpPr>
              <p:nvPr/>
            </p:nvSpPr>
            <p:spPr bwMode="auto">
              <a:xfrm>
                <a:off x="7340615" y="6203950"/>
                <a:ext cx="87313" cy="80963"/>
              </a:xfrm>
              <a:custGeom>
                <a:avLst/>
                <a:gdLst/>
                <a:ahLst/>
                <a:cxnLst>
                  <a:cxn ang="0">
                    <a:pos x="2" y="47"/>
                  </a:cxn>
                  <a:cxn ang="0">
                    <a:pos x="49" y="0"/>
                  </a:cxn>
                  <a:cxn ang="0">
                    <a:pos x="66" y="9"/>
                  </a:cxn>
                  <a:cxn ang="0">
                    <a:pos x="111" y="48"/>
                  </a:cxn>
                  <a:cxn ang="0">
                    <a:pos x="98" y="62"/>
                  </a:cxn>
                  <a:cxn ang="0">
                    <a:pos x="63" y="101"/>
                  </a:cxn>
                  <a:cxn ang="0">
                    <a:pos x="40" y="85"/>
                  </a:cxn>
                  <a:cxn ang="0">
                    <a:pos x="18" y="67"/>
                  </a:cxn>
                  <a:cxn ang="0">
                    <a:pos x="0" y="53"/>
                  </a:cxn>
                  <a:cxn ang="0">
                    <a:pos x="2" y="47"/>
                  </a:cxn>
                  <a:cxn ang="0">
                    <a:pos x="2" y="47"/>
                  </a:cxn>
                </a:cxnLst>
                <a:rect l="0" t="0" r="r" b="b"/>
                <a:pathLst>
                  <a:path w="111" h="101">
                    <a:moveTo>
                      <a:pt x="2" y="47"/>
                    </a:moveTo>
                    <a:lnTo>
                      <a:pt x="49" y="0"/>
                    </a:lnTo>
                    <a:lnTo>
                      <a:pt x="66" y="9"/>
                    </a:lnTo>
                    <a:lnTo>
                      <a:pt x="111" y="48"/>
                    </a:lnTo>
                    <a:lnTo>
                      <a:pt x="98" y="62"/>
                    </a:lnTo>
                    <a:lnTo>
                      <a:pt x="63" y="101"/>
                    </a:lnTo>
                    <a:lnTo>
                      <a:pt x="40" y="85"/>
                    </a:lnTo>
                    <a:lnTo>
                      <a:pt x="18" y="67"/>
                    </a:lnTo>
                    <a:lnTo>
                      <a:pt x="0" y="53"/>
                    </a:lnTo>
                    <a:lnTo>
                      <a:pt x="2" y="47"/>
                    </a:lnTo>
                    <a:lnTo>
                      <a:pt x="2" y="47"/>
                    </a:lnTo>
                    <a:close/>
                  </a:path>
                </a:pathLst>
              </a:custGeom>
              <a:solidFill>
                <a:srgbClr val="FF33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25" name="Freeform 133"/>
              <p:cNvSpPr>
                <a:spLocks/>
              </p:cNvSpPr>
              <p:nvPr/>
            </p:nvSpPr>
            <p:spPr bwMode="auto">
              <a:xfrm>
                <a:off x="8116902" y="6475413"/>
                <a:ext cx="114300" cy="100013"/>
              </a:xfrm>
              <a:custGeom>
                <a:avLst/>
                <a:gdLst/>
                <a:ahLst/>
                <a:cxnLst>
                  <a:cxn ang="0">
                    <a:pos x="0" y="62"/>
                  </a:cxn>
                  <a:cxn ang="0">
                    <a:pos x="20" y="80"/>
                  </a:cxn>
                  <a:cxn ang="0">
                    <a:pos x="71" y="125"/>
                  </a:cxn>
                  <a:cxn ang="0">
                    <a:pos x="111" y="85"/>
                  </a:cxn>
                  <a:cxn ang="0">
                    <a:pos x="146" y="58"/>
                  </a:cxn>
                  <a:cxn ang="0">
                    <a:pos x="73" y="0"/>
                  </a:cxn>
                  <a:cxn ang="0">
                    <a:pos x="32" y="28"/>
                  </a:cxn>
                  <a:cxn ang="0">
                    <a:pos x="0" y="62"/>
                  </a:cxn>
                  <a:cxn ang="0">
                    <a:pos x="0" y="62"/>
                  </a:cxn>
                </a:cxnLst>
                <a:rect l="0" t="0" r="r" b="b"/>
                <a:pathLst>
                  <a:path w="146" h="125">
                    <a:moveTo>
                      <a:pt x="0" y="62"/>
                    </a:moveTo>
                    <a:lnTo>
                      <a:pt x="20" y="80"/>
                    </a:lnTo>
                    <a:lnTo>
                      <a:pt x="71" y="125"/>
                    </a:lnTo>
                    <a:lnTo>
                      <a:pt x="111" y="85"/>
                    </a:lnTo>
                    <a:lnTo>
                      <a:pt x="146" y="58"/>
                    </a:lnTo>
                    <a:lnTo>
                      <a:pt x="73" y="0"/>
                    </a:lnTo>
                    <a:lnTo>
                      <a:pt x="32" y="28"/>
                    </a:lnTo>
                    <a:lnTo>
                      <a:pt x="0" y="62"/>
                    </a:lnTo>
                    <a:lnTo>
                      <a:pt x="0" y="62"/>
                    </a:lnTo>
                    <a:close/>
                  </a:path>
                </a:pathLst>
              </a:custGeom>
              <a:solidFill>
                <a:srgbClr val="FF66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26" name="Freeform 134"/>
              <p:cNvSpPr>
                <a:spLocks/>
              </p:cNvSpPr>
              <p:nvPr/>
            </p:nvSpPr>
            <p:spPr bwMode="auto">
              <a:xfrm>
                <a:off x="8086740" y="6122988"/>
                <a:ext cx="93663" cy="90488"/>
              </a:xfrm>
              <a:custGeom>
                <a:avLst/>
                <a:gdLst/>
                <a:ahLst/>
                <a:cxnLst>
                  <a:cxn ang="0">
                    <a:pos x="0" y="43"/>
                  </a:cxn>
                  <a:cxn ang="0">
                    <a:pos x="73" y="0"/>
                  </a:cxn>
                  <a:cxn ang="0">
                    <a:pos x="86" y="14"/>
                  </a:cxn>
                  <a:cxn ang="0">
                    <a:pos x="119" y="69"/>
                  </a:cxn>
                  <a:cxn ang="0">
                    <a:pos x="114" y="75"/>
                  </a:cxn>
                  <a:cxn ang="0">
                    <a:pos x="53" y="114"/>
                  </a:cxn>
                  <a:cxn ang="0">
                    <a:pos x="31" y="90"/>
                  </a:cxn>
                  <a:cxn ang="0">
                    <a:pos x="0" y="43"/>
                  </a:cxn>
                  <a:cxn ang="0">
                    <a:pos x="0" y="43"/>
                  </a:cxn>
                </a:cxnLst>
                <a:rect l="0" t="0" r="r" b="b"/>
                <a:pathLst>
                  <a:path w="119" h="114">
                    <a:moveTo>
                      <a:pt x="0" y="43"/>
                    </a:moveTo>
                    <a:lnTo>
                      <a:pt x="73" y="0"/>
                    </a:lnTo>
                    <a:lnTo>
                      <a:pt x="86" y="14"/>
                    </a:lnTo>
                    <a:lnTo>
                      <a:pt x="119" y="69"/>
                    </a:lnTo>
                    <a:lnTo>
                      <a:pt x="114" y="75"/>
                    </a:lnTo>
                    <a:lnTo>
                      <a:pt x="53" y="114"/>
                    </a:lnTo>
                    <a:lnTo>
                      <a:pt x="31" y="90"/>
                    </a:lnTo>
                    <a:lnTo>
                      <a:pt x="0" y="43"/>
                    </a:lnTo>
                    <a:lnTo>
                      <a:pt x="0" y="43"/>
                    </a:lnTo>
                    <a:close/>
                  </a:path>
                </a:pathLst>
              </a:custGeom>
              <a:solidFill>
                <a:srgbClr val="5E75FC"/>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27" name="Freeform 135"/>
              <p:cNvSpPr>
                <a:spLocks/>
              </p:cNvSpPr>
              <p:nvPr/>
            </p:nvSpPr>
            <p:spPr bwMode="auto">
              <a:xfrm>
                <a:off x="7727965" y="6051550"/>
                <a:ext cx="88900" cy="92075"/>
              </a:xfrm>
              <a:custGeom>
                <a:avLst/>
                <a:gdLst/>
                <a:ahLst/>
                <a:cxnLst>
                  <a:cxn ang="0">
                    <a:pos x="0" y="6"/>
                  </a:cxn>
                  <a:cxn ang="0">
                    <a:pos x="98" y="0"/>
                  </a:cxn>
                  <a:cxn ang="0">
                    <a:pos x="101" y="15"/>
                  </a:cxn>
                  <a:cxn ang="0">
                    <a:pos x="110" y="100"/>
                  </a:cxn>
                  <a:cxn ang="0">
                    <a:pos x="94" y="106"/>
                  </a:cxn>
                  <a:cxn ang="0">
                    <a:pos x="10" y="115"/>
                  </a:cxn>
                  <a:cxn ang="0">
                    <a:pos x="3" y="71"/>
                  </a:cxn>
                  <a:cxn ang="0">
                    <a:pos x="0" y="6"/>
                  </a:cxn>
                  <a:cxn ang="0">
                    <a:pos x="0" y="6"/>
                  </a:cxn>
                </a:cxnLst>
                <a:rect l="0" t="0" r="r" b="b"/>
                <a:pathLst>
                  <a:path w="110" h="115">
                    <a:moveTo>
                      <a:pt x="0" y="6"/>
                    </a:moveTo>
                    <a:lnTo>
                      <a:pt x="98" y="0"/>
                    </a:lnTo>
                    <a:lnTo>
                      <a:pt x="101" y="15"/>
                    </a:lnTo>
                    <a:lnTo>
                      <a:pt x="110" y="100"/>
                    </a:lnTo>
                    <a:lnTo>
                      <a:pt x="94" y="106"/>
                    </a:lnTo>
                    <a:lnTo>
                      <a:pt x="10" y="115"/>
                    </a:lnTo>
                    <a:lnTo>
                      <a:pt x="3" y="71"/>
                    </a:lnTo>
                    <a:lnTo>
                      <a:pt x="0" y="6"/>
                    </a:lnTo>
                    <a:lnTo>
                      <a:pt x="0" y="6"/>
                    </a:lnTo>
                    <a:close/>
                  </a:path>
                </a:pathLst>
              </a:custGeom>
              <a:solidFill>
                <a:srgbClr val="00FF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28" name="Freeform 136"/>
              <p:cNvSpPr>
                <a:spLocks/>
              </p:cNvSpPr>
              <p:nvPr/>
            </p:nvSpPr>
            <p:spPr bwMode="auto">
              <a:xfrm>
                <a:off x="7669227" y="5667375"/>
                <a:ext cx="114300" cy="111125"/>
              </a:xfrm>
              <a:custGeom>
                <a:avLst/>
                <a:gdLst/>
                <a:ahLst/>
                <a:cxnLst>
                  <a:cxn ang="0">
                    <a:pos x="0" y="50"/>
                  </a:cxn>
                  <a:cxn ang="0">
                    <a:pos x="83" y="0"/>
                  </a:cxn>
                  <a:cxn ang="0">
                    <a:pos x="144" y="84"/>
                  </a:cxn>
                  <a:cxn ang="0">
                    <a:pos x="55" y="141"/>
                  </a:cxn>
                  <a:cxn ang="0">
                    <a:pos x="0" y="50"/>
                  </a:cxn>
                  <a:cxn ang="0">
                    <a:pos x="0" y="50"/>
                  </a:cxn>
                </a:cxnLst>
                <a:rect l="0" t="0" r="r" b="b"/>
                <a:pathLst>
                  <a:path w="144" h="141">
                    <a:moveTo>
                      <a:pt x="0" y="50"/>
                    </a:moveTo>
                    <a:lnTo>
                      <a:pt x="83" y="0"/>
                    </a:lnTo>
                    <a:lnTo>
                      <a:pt x="144" y="84"/>
                    </a:lnTo>
                    <a:lnTo>
                      <a:pt x="55" y="141"/>
                    </a:lnTo>
                    <a:lnTo>
                      <a:pt x="0" y="50"/>
                    </a:lnTo>
                    <a:lnTo>
                      <a:pt x="0" y="50"/>
                    </a:lnTo>
                    <a:close/>
                  </a:path>
                </a:pathLst>
              </a:custGeom>
              <a:solidFill>
                <a:srgbClr val="A86EC9"/>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29" name="Freeform 143"/>
              <p:cNvSpPr>
                <a:spLocks/>
              </p:cNvSpPr>
              <p:nvPr/>
            </p:nvSpPr>
            <p:spPr bwMode="auto">
              <a:xfrm>
                <a:off x="7972440" y="5900738"/>
                <a:ext cx="36513" cy="141288"/>
              </a:xfrm>
              <a:custGeom>
                <a:avLst/>
                <a:gdLst/>
                <a:ahLst/>
                <a:cxnLst>
                  <a:cxn ang="0">
                    <a:pos x="43" y="0"/>
                  </a:cxn>
                  <a:cxn ang="0">
                    <a:pos x="48" y="175"/>
                  </a:cxn>
                  <a:cxn ang="0">
                    <a:pos x="11" y="176"/>
                  </a:cxn>
                  <a:cxn ang="0">
                    <a:pos x="0" y="9"/>
                  </a:cxn>
                  <a:cxn ang="0">
                    <a:pos x="43" y="0"/>
                  </a:cxn>
                  <a:cxn ang="0">
                    <a:pos x="43" y="0"/>
                  </a:cxn>
                </a:cxnLst>
                <a:rect l="0" t="0" r="r" b="b"/>
                <a:pathLst>
                  <a:path w="48" h="176">
                    <a:moveTo>
                      <a:pt x="43" y="0"/>
                    </a:moveTo>
                    <a:lnTo>
                      <a:pt x="48" y="175"/>
                    </a:lnTo>
                    <a:lnTo>
                      <a:pt x="11" y="176"/>
                    </a:lnTo>
                    <a:lnTo>
                      <a:pt x="0" y="9"/>
                    </a:lnTo>
                    <a:lnTo>
                      <a:pt x="43" y="0"/>
                    </a:lnTo>
                    <a:lnTo>
                      <a:pt x="4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0" name="Freeform 145"/>
              <p:cNvSpPr>
                <a:spLocks/>
              </p:cNvSpPr>
              <p:nvPr/>
            </p:nvSpPr>
            <p:spPr bwMode="auto">
              <a:xfrm>
                <a:off x="7143765" y="5448300"/>
                <a:ext cx="312738" cy="388938"/>
              </a:xfrm>
              <a:custGeom>
                <a:avLst/>
                <a:gdLst/>
                <a:ahLst/>
                <a:cxnLst>
                  <a:cxn ang="0">
                    <a:pos x="3" y="0"/>
                  </a:cxn>
                  <a:cxn ang="0">
                    <a:pos x="286" y="70"/>
                  </a:cxn>
                  <a:cxn ang="0">
                    <a:pos x="395" y="102"/>
                  </a:cxn>
                  <a:cxn ang="0">
                    <a:pos x="384" y="278"/>
                  </a:cxn>
                  <a:cxn ang="0">
                    <a:pos x="352" y="490"/>
                  </a:cxn>
                  <a:cxn ang="0">
                    <a:pos x="205" y="478"/>
                  </a:cxn>
                  <a:cxn ang="0">
                    <a:pos x="1" y="449"/>
                  </a:cxn>
                  <a:cxn ang="0">
                    <a:pos x="13" y="404"/>
                  </a:cxn>
                  <a:cxn ang="0">
                    <a:pos x="166" y="441"/>
                  </a:cxn>
                  <a:cxn ang="0">
                    <a:pos x="316" y="450"/>
                  </a:cxn>
                  <a:cxn ang="0">
                    <a:pos x="355" y="241"/>
                  </a:cxn>
                  <a:cxn ang="0">
                    <a:pos x="365" y="129"/>
                  </a:cxn>
                  <a:cxn ang="0">
                    <a:pos x="211" y="80"/>
                  </a:cxn>
                  <a:cxn ang="0">
                    <a:pos x="0" y="44"/>
                  </a:cxn>
                  <a:cxn ang="0">
                    <a:pos x="3" y="0"/>
                  </a:cxn>
                  <a:cxn ang="0">
                    <a:pos x="3" y="0"/>
                  </a:cxn>
                </a:cxnLst>
                <a:rect l="0" t="0" r="r" b="b"/>
                <a:pathLst>
                  <a:path w="395" h="490">
                    <a:moveTo>
                      <a:pt x="3" y="0"/>
                    </a:moveTo>
                    <a:lnTo>
                      <a:pt x="286" y="70"/>
                    </a:lnTo>
                    <a:lnTo>
                      <a:pt x="395" y="102"/>
                    </a:lnTo>
                    <a:lnTo>
                      <a:pt x="384" y="278"/>
                    </a:lnTo>
                    <a:lnTo>
                      <a:pt x="352" y="490"/>
                    </a:lnTo>
                    <a:lnTo>
                      <a:pt x="205" y="478"/>
                    </a:lnTo>
                    <a:lnTo>
                      <a:pt x="1" y="449"/>
                    </a:lnTo>
                    <a:lnTo>
                      <a:pt x="13" y="404"/>
                    </a:lnTo>
                    <a:lnTo>
                      <a:pt x="166" y="441"/>
                    </a:lnTo>
                    <a:lnTo>
                      <a:pt x="316" y="450"/>
                    </a:lnTo>
                    <a:lnTo>
                      <a:pt x="355" y="241"/>
                    </a:lnTo>
                    <a:lnTo>
                      <a:pt x="365" y="129"/>
                    </a:lnTo>
                    <a:lnTo>
                      <a:pt x="211" y="80"/>
                    </a:lnTo>
                    <a:lnTo>
                      <a:pt x="0" y="44"/>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1" name="Freeform 146"/>
              <p:cNvSpPr>
                <a:spLocks/>
              </p:cNvSpPr>
              <p:nvPr/>
            </p:nvSpPr>
            <p:spPr bwMode="auto">
              <a:xfrm>
                <a:off x="7315215" y="5321300"/>
                <a:ext cx="387350" cy="417513"/>
              </a:xfrm>
              <a:custGeom>
                <a:avLst/>
                <a:gdLst/>
                <a:ahLst/>
                <a:cxnLst>
                  <a:cxn ang="0">
                    <a:pos x="0" y="219"/>
                  </a:cxn>
                  <a:cxn ang="0">
                    <a:pos x="182" y="76"/>
                  </a:cxn>
                  <a:cxn ang="0">
                    <a:pos x="308" y="0"/>
                  </a:cxn>
                  <a:cxn ang="0">
                    <a:pos x="423" y="98"/>
                  </a:cxn>
                  <a:cxn ang="0">
                    <a:pos x="488" y="188"/>
                  </a:cxn>
                  <a:cxn ang="0">
                    <a:pos x="376" y="316"/>
                  </a:cxn>
                  <a:cxn ang="0">
                    <a:pos x="133" y="526"/>
                  </a:cxn>
                  <a:cxn ang="0">
                    <a:pos x="134" y="492"/>
                  </a:cxn>
                  <a:cxn ang="0">
                    <a:pos x="344" y="293"/>
                  </a:cxn>
                  <a:cxn ang="0">
                    <a:pos x="458" y="187"/>
                  </a:cxn>
                  <a:cxn ang="0">
                    <a:pos x="310" y="39"/>
                  </a:cxn>
                  <a:cxn ang="0">
                    <a:pos x="154" y="122"/>
                  </a:cxn>
                  <a:cxn ang="0">
                    <a:pos x="28" y="232"/>
                  </a:cxn>
                  <a:cxn ang="0">
                    <a:pos x="0" y="219"/>
                  </a:cxn>
                  <a:cxn ang="0">
                    <a:pos x="0" y="219"/>
                  </a:cxn>
                </a:cxnLst>
                <a:rect l="0" t="0" r="r" b="b"/>
                <a:pathLst>
                  <a:path w="488" h="526">
                    <a:moveTo>
                      <a:pt x="0" y="219"/>
                    </a:moveTo>
                    <a:lnTo>
                      <a:pt x="182" y="76"/>
                    </a:lnTo>
                    <a:lnTo>
                      <a:pt x="308" y="0"/>
                    </a:lnTo>
                    <a:lnTo>
                      <a:pt x="423" y="98"/>
                    </a:lnTo>
                    <a:lnTo>
                      <a:pt x="488" y="188"/>
                    </a:lnTo>
                    <a:lnTo>
                      <a:pt x="376" y="316"/>
                    </a:lnTo>
                    <a:lnTo>
                      <a:pt x="133" y="526"/>
                    </a:lnTo>
                    <a:lnTo>
                      <a:pt x="134" y="492"/>
                    </a:lnTo>
                    <a:lnTo>
                      <a:pt x="344" y="293"/>
                    </a:lnTo>
                    <a:lnTo>
                      <a:pt x="458" y="187"/>
                    </a:lnTo>
                    <a:lnTo>
                      <a:pt x="310" y="39"/>
                    </a:lnTo>
                    <a:lnTo>
                      <a:pt x="154" y="122"/>
                    </a:lnTo>
                    <a:lnTo>
                      <a:pt x="28" y="232"/>
                    </a:lnTo>
                    <a:lnTo>
                      <a:pt x="0" y="219"/>
                    </a:lnTo>
                    <a:lnTo>
                      <a:pt x="0" y="21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2" name="Freeform 147"/>
              <p:cNvSpPr>
                <a:spLocks/>
              </p:cNvSpPr>
              <p:nvPr/>
            </p:nvSpPr>
            <p:spPr bwMode="auto">
              <a:xfrm>
                <a:off x="7489840" y="5487988"/>
                <a:ext cx="381000" cy="398463"/>
              </a:xfrm>
              <a:custGeom>
                <a:avLst/>
                <a:gdLst/>
                <a:ahLst/>
                <a:cxnLst>
                  <a:cxn ang="0">
                    <a:pos x="0" y="221"/>
                  </a:cxn>
                  <a:cxn ang="0">
                    <a:pos x="113" y="392"/>
                  </a:cxn>
                  <a:cxn ang="0">
                    <a:pos x="189" y="503"/>
                  </a:cxn>
                  <a:cxn ang="0">
                    <a:pos x="317" y="446"/>
                  </a:cxn>
                  <a:cxn ang="0">
                    <a:pos x="480" y="358"/>
                  </a:cxn>
                  <a:cxn ang="0">
                    <a:pos x="346" y="138"/>
                  </a:cxn>
                  <a:cxn ang="0">
                    <a:pos x="242" y="0"/>
                  </a:cxn>
                  <a:cxn ang="0">
                    <a:pos x="210" y="20"/>
                  </a:cxn>
                  <a:cxn ang="0">
                    <a:pos x="311" y="156"/>
                  </a:cxn>
                  <a:cxn ang="0">
                    <a:pos x="431" y="339"/>
                  </a:cxn>
                  <a:cxn ang="0">
                    <a:pos x="261" y="439"/>
                  </a:cxn>
                  <a:cxn ang="0">
                    <a:pos x="205" y="461"/>
                  </a:cxn>
                  <a:cxn ang="0">
                    <a:pos x="100" y="323"/>
                  </a:cxn>
                  <a:cxn ang="0">
                    <a:pos x="24" y="198"/>
                  </a:cxn>
                  <a:cxn ang="0">
                    <a:pos x="0" y="221"/>
                  </a:cxn>
                  <a:cxn ang="0">
                    <a:pos x="0" y="221"/>
                  </a:cxn>
                </a:cxnLst>
                <a:rect l="0" t="0" r="r" b="b"/>
                <a:pathLst>
                  <a:path w="480" h="503">
                    <a:moveTo>
                      <a:pt x="0" y="221"/>
                    </a:moveTo>
                    <a:lnTo>
                      <a:pt x="113" y="392"/>
                    </a:lnTo>
                    <a:lnTo>
                      <a:pt x="189" y="503"/>
                    </a:lnTo>
                    <a:lnTo>
                      <a:pt x="317" y="446"/>
                    </a:lnTo>
                    <a:lnTo>
                      <a:pt x="480" y="358"/>
                    </a:lnTo>
                    <a:lnTo>
                      <a:pt x="346" y="138"/>
                    </a:lnTo>
                    <a:lnTo>
                      <a:pt x="242" y="0"/>
                    </a:lnTo>
                    <a:lnTo>
                      <a:pt x="210" y="20"/>
                    </a:lnTo>
                    <a:lnTo>
                      <a:pt x="311" y="156"/>
                    </a:lnTo>
                    <a:lnTo>
                      <a:pt x="431" y="339"/>
                    </a:lnTo>
                    <a:lnTo>
                      <a:pt x="261" y="439"/>
                    </a:lnTo>
                    <a:lnTo>
                      <a:pt x="205" y="461"/>
                    </a:lnTo>
                    <a:lnTo>
                      <a:pt x="100" y="323"/>
                    </a:lnTo>
                    <a:lnTo>
                      <a:pt x="24" y="198"/>
                    </a:lnTo>
                    <a:lnTo>
                      <a:pt x="0" y="221"/>
                    </a:lnTo>
                    <a:lnTo>
                      <a:pt x="0" y="22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3" name="Freeform 148"/>
              <p:cNvSpPr>
                <a:spLocks/>
              </p:cNvSpPr>
              <p:nvPr/>
            </p:nvSpPr>
            <p:spPr bwMode="auto">
              <a:xfrm>
                <a:off x="7667640" y="5610225"/>
                <a:ext cx="444500" cy="331788"/>
              </a:xfrm>
              <a:custGeom>
                <a:avLst/>
                <a:gdLst/>
                <a:ahLst/>
                <a:cxnLst>
                  <a:cxn ang="0">
                    <a:pos x="128" y="32"/>
                  </a:cxn>
                  <a:cxn ang="0">
                    <a:pos x="532" y="0"/>
                  </a:cxn>
                  <a:cxn ang="0">
                    <a:pos x="559" y="195"/>
                  </a:cxn>
                  <a:cxn ang="0">
                    <a:pos x="552" y="371"/>
                  </a:cxn>
                  <a:cxn ang="0">
                    <a:pos x="219" y="403"/>
                  </a:cxn>
                  <a:cxn ang="0">
                    <a:pos x="8" y="418"/>
                  </a:cxn>
                  <a:cxn ang="0">
                    <a:pos x="0" y="321"/>
                  </a:cxn>
                  <a:cxn ang="0">
                    <a:pos x="27" y="300"/>
                  </a:cxn>
                  <a:cxn ang="0">
                    <a:pos x="44" y="384"/>
                  </a:cxn>
                  <a:cxn ang="0">
                    <a:pos x="523" y="344"/>
                  </a:cxn>
                  <a:cxn ang="0">
                    <a:pos x="509" y="47"/>
                  </a:cxn>
                  <a:cxn ang="0">
                    <a:pos x="324" y="41"/>
                  </a:cxn>
                  <a:cxn ang="0">
                    <a:pos x="146" y="67"/>
                  </a:cxn>
                  <a:cxn ang="0">
                    <a:pos x="128" y="32"/>
                  </a:cxn>
                  <a:cxn ang="0">
                    <a:pos x="128" y="32"/>
                  </a:cxn>
                </a:cxnLst>
                <a:rect l="0" t="0" r="r" b="b"/>
                <a:pathLst>
                  <a:path w="559" h="418">
                    <a:moveTo>
                      <a:pt x="128" y="32"/>
                    </a:moveTo>
                    <a:lnTo>
                      <a:pt x="532" y="0"/>
                    </a:lnTo>
                    <a:lnTo>
                      <a:pt x="559" y="195"/>
                    </a:lnTo>
                    <a:lnTo>
                      <a:pt x="552" y="371"/>
                    </a:lnTo>
                    <a:lnTo>
                      <a:pt x="219" y="403"/>
                    </a:lnTo>
                    <a:lnTo>
                      <a:pt x="8" y="418"/>
                    </a:lnTo>
                    <a:lnTo>
                      <a:pt x="0" y="321"/>
                    </a:lnTo>
                    <a:lnTo>
                      <a:pt x="27" y="300"/>
                    </a:lnTo>
                    <a:lnTo>
                      <a:pt x="44" y="384"/>
                    </a:lnTo>
                    <a:lnTo>
                      <a:pt x="523" y="344"/>
                    </a:lnTo>
                    <a:lnTo>
                      <a:pt x="509" y="47"/>
                    </a:lnTo>
                    <a:lnTo>
                      <a:pt x="324" y="41"/>
                    </a:lnTo>
                    <a:lnTo>
                      <a:pt x="146" y="67"/>
                    </a:lnTo>
                    <a:lnTo>
                      <a:pt x="128" y="32"/>
                    </a:lnTo>
                    <a:lnTo>
                      <a:pt x="128" y="3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4" name="Freeform 149"/>
              <p:cNvSpPr>
                <a:spLocks/>
              </p:cNvSpPr>
              <p:nvPr/>
            </p:nvSpPr>
            <p:spPr bwMode="auto">
              <a:xfrm>
                <a:off x="7661290" y="5376863"/>
                <a:ext cx="285750" cy="252413"/>
              </a:xfrm>
              <a:custGeom>
                <a:avLst/>
                <a:gdLst/>
                <a:ahLst/>
                <a:cxnLst>
                  <a:cxn ang="0">
                    <a:pos x="0" y="68"/>
                  </a:cxn>
                  <a:cxn ang="0">
                    <a:pos x="149" y="0"/>
                  </a:cxn>
                  <a:cxn ang="0">
                    <a:pos x="230" y="114"/>
                  </a:cxn>
                  <a:cxn ang="0">
                    <a:pos x="359" y="311"/>
                  </a:cxn>
                  <a:cxn ang="0">
                    <a:pos x="330" y="317"/>
                  </a:cxn>
                  <a:cxn ang="0">
                    <a:pos x="192" y="109"/>
                  </a:cxn>
                  <a:cxn ang="0">
                    <a:pos x="131" y="36"/>
                  </a:cxn>
                  <a:cxn ang="0">
                    <a:pos x="20" y="93"/>
                  </a:cxn>
                  <a:cxn ang="0">
                    <a:pos x="0" y="68"/>
                  </a:cxn>
                  <a:cxn ang="0">
                    <a:pos x="0" y="68"/>
                  </a:cxn>
                </a:cxnLst>
                <a:rect l="0" t="0" r="r" b="b"/>
                <a:pathLst>
                  <a:path w="359" h="317">
                    <a:moveTo>
                      <a:pt x="0" y="68"/>
                    </a:moveTo>
                    <a:lnTo>
                      <a:pt x="149" y="0"/>
                    </a:lnTo>
                    <a:lnTo>
                      <a:pt x="230" y="114"/>
                    </a:lnTo>
                    <a:lnTo>
                      <a:pt x="359" y="311"/>
                    </a:lnTo>
                    <a:lnTo>
                      <a:pt x="330" y="317"/>
                    </a:lnTo>
                    <a:lnTo>
                      <a:pt x="192" y="109"/>
                    </a:lnTo>
                    <a:lnTo>
                      <a:pt x="131" y="36"/>
                    </a:lnTo>
                    <a:lnTo>
                      <a:pt x="20" y="93"/>
                    </a:lnTo>
                    <a:lnTo>
                      <a:pt x="0" y="68"/>
                    </a:lnTo>
                    <a:lnTo>
                      <a:pt x="0" y="6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5" name="Freeform 150"/>
              <p:cNvSpPr>
                <a:spLocks/>
              </p:cNvSpPr>
              <p:nvPr/>
            </p:nvSpPr>
            <p:spPr bwMode="auto">
              <a:xfrm>
                <a:off x="7186627" y="5292725"/>
                <a:ext cx="325438" cy="182563"/>
              </a:xfrm>
              <a:custGeom>
                <a:avLst/>
                <a:gdLst/>
                <a:ahLst/>
                <a:cxnLst>
                  <a:cxn ang="0">
                    <a:pos x="0" y="219"/>
                  </a:cxn>
                  <a:cxn ang="0">
                    <a:pos x="101" y="38"/>
                  </a:cxn>
                  <a:cxn ang="0">
                    <a:pos x="126" y="0"/>
                  </a:cxn>
                  <a:cxn ang="0">
                    <a:pos x="326" y="71"/>
                  </a:cxn>
                  <a:cxn ang="0">
                    <a:pos x="410" y="95"/>
                  </a:cxn>
                  <a:cxn ang="0">
                    <a:pos x="366" y="120"/>
                  </a:cxn>
                  <a:cxn ang="0">
                    <a:pos x="140" y="36"/>
                  </a:cxn>
                  <a:cxn ang="0">
                    <a:pos x="69" y="137"/>
                  </a:cxn>
                  <a:cxn ang="0">
                    <a:pos x="33" y="228"/>
                  </a:cxn>
                  <a:cxn ang="0">
                    <a:pos x="0" y="219"/>
                  </a:cxn>
                  <a:cxn ang="0">
                    <a:pos x="0" y="219"/>
                  </a:cxn>
                </a:cxnLst>
                <a:rect l="0" t="0" r="r" b="b"/>
                <a:pathLst>
                  <a:path w="410" h="228">
                    <a:moveTo>
                      <a:pt x="0" y="219"/>
                    </a:moveTo>
                    <a:lnTo>
                      <a:pt x="101" y="38"/>
                    </a:lnTo>
                    <a:lnTo>
                      <a:pt x="126" y="0"/>
                    </a:lnTo>
                    <a:lnTo>
                      <a:pt x="326" y="71"/>
                    </a:lnTo>
                    <a:lnTo>
                      <a:pt x="410" y="95"/>
                    </a:lnTo>
                    <a:lnTo>
                      <a:pt x="366" y="120"/>
                    </a:lnTo>
                    <a:lnTo>
                      <a:pt x="140" y="36"/>
                    </a:lnTo>
                    <a:lnTo>
                      <a:pt x="69" y="137"/>
                    </a:lnTo>
                    <a:lnTo>
                      <a:pt x="33" y="228"/>
                    </a:lnTo>
                    <a:lnTo>
                      <a:pt x="0" y="219"/>
                    </a:lnTo>
                    <a:lnTo>
                      <a:pt x="0" y="21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6" name="Freeform 151"/>
              <p:cNvSpPr>
                <a:spLocks/>
              </p:cNvSpPr>
              <p:nvPr/>
            </p:nvSpPr>
            <p:spPr bwMode="auto">
              <a:xfrm>
                <a:off x="7219965" y="5719763"/>
                <a:ext cx="417513" cy="458788"/>
              </a:xfrm>
              <a:custGeom>
                <a:avLst/>
                <a:gdLst/>
                <a:ahLst/>
                <a:cxnLst>
                  <a:cxn ang="0">
                    <a:pos x="87" y="117"/>
                  </a:cxn>
                  <a:cxn ang="0">
                    <a:pos x="0" y="177"/>
                  </a:cxn>
                  <a:cxn ang="0">
                    <a:pos x="102" y="393"/>
                  </a:cxn>
                  <a:cxn ang="0">
                    <a:pos x="210" y="580"/>
                  </a:cxn>
                  <a:cxn ang="0">
                    <a:pos x="458" y="487"/>
                  </a:cxn>
                  <a:cxn ang="0">
                    <a:pos x="526" y="451"/>
                  </a:cxn>
                  <a:cxn ang="0">
                    <a:pos x="384" y="95"/>
                  </a:cxn>
                  <a:cxn ang="0">
                    <a:pos x="340" y="0"/>
                  </a:cxn>
                  <a:cxn ang="0">
                    <a:pos x="256" y="26"/>
                  </a:cxn>
                  <a:cxn ang="0">
                    <a:pos x="251" y="48"/>
                  </a:cxn>
                  <a:cxn ang="0">
                    <a:pos x="325" y="38"/>
                  </a:cxn>
                  <a:cxn ang="0">
                    <a:pos x="414" y="249"/>
                  </a:cxn>
                  <a:cxn ang="0">
                    <a:pos x="473" y="431"/>
                  </a:cxn>
                  <a:cxn ang="0">
                    <a:pos x="230" y="542"/>
                  </a:cxn>
                  <a:cxn ang="0">
                    <a:pos x="99" y="313"/>
                  </a:cxn>
                  <a:cxn ang="0">
                    <a:pos x="31" y="187"/>
                  </a:cxn>
                  <a:cxn ang="0">
                    <a:pos x="142" y="118"/>
                  </a:cxn>
                  <a:cxn ang="0">
                    <a:pos x="87" y="117"/>
                  </a:cxn>
                  <a:cxn ang="0">
                    <a:pos x="87" y="117"/>
                  </a:cxn>
                </a:cxnLst>
                <a:rect l="0" t="0" r="r" b="b"/>
                <a:pathLst>
                  <a:path w="526" h="580">
                    <a:moveTo>
                      <a:pt x="87" y="117"/>
                    </a:moveTo>
                    <a:lnTo>
                      <a:pt x="0" y="177"/>
                    </a:lnTo>
                    <a:lnTo>
                      <a:pt x="102" y="393"/>
                    </a:lnTo>
                    <a:lnTo>
                      <a:pt x="210" y="580"/>
                    </a:lnTo>
                    <a:lnTo>
                      <a:pt x="458" y="487"/>
                    </a:lnTo>
                    <a:lnTo>
                      <a:pt x="526" y="451"/>
                    </a:lnTo>
                    <a:lnTo>
                      <a:pt x="384" y="95"/>
                    </a:lnTo>
                    <a:lnTo>
                      <a:pt x="340" y="0"/>
                    </a:lnTo>
                    <a:lnTo>
                      <a:pt x="256" y="26"/>
                    </a:lnTo>
                    <a:lnTo>
                      <a:pt x="251" y="48"/>
                    </a:lnTo>
                    <a:lnTo>
                      <a:pt x="325" y="38"/>
                    </a:lnTo>
                    <a:lnTo>
                      <a:pt x="414" y="249"/>
                    </a:lnTo>
                    <a:lnTo>
                      <a:pt x="473" y="431"/>
                    </a:lnTo>
                    <a:lnTo>
                      <a:pt x="230" y="542"/>
                    </a:lnTo>
                    <a:lnTo>
                      <a:pt x="99" y="313"/>
                    </a:lnTo>
                    <a:lnTo>
                      <a:pt x="31" y="187"/>
                    </a:lnTo>
                    <a:lnTo>
                      <a:pt x="142" y="118"/>
                    </a:lnTo>
                    <a:lnTo>
                      <a:pt x="87" y="117"/>
                    </a:lnTo>
                    <a:lnTo>
                      <a:pt x="87" y="11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7" name="Freeform 152"/>
              <p:cNvSpPr>
                <a:spLocks/>
              </p:cNvSpPr>
              <p:nvPr/>
            </p:nvSpPr>
            <p:spPr bwMode="auto">
              <a:xfrm>
                <a:off x="7600965" y="5916613"/>
                <a:ext cx="280988" cy="290513"/>
              </a:xfrm>
              <a:custGeom>
                <a:avLst/>
                <a:gdLst/>
                <a:ahLst/>
                <a:cxnLst>
                  <a:cxn ang="0">
                    <a:pos x="0" y="200"/>
                  </a:cxn>
                  <a:cxn ang="0">
                    <a:pos x="8" y="367"/>
                  </a:cxn>
                  <a:cxn ang="0">
                    <a:pos x="302" y="343"/>
                  </a:cxn>
                  <a:cxn ang="0">
                    <a:pos x="354" y="329"/>
                  </a:cxn>
                  <a:cxn ang="0">
                    <a:pos x="323" y="0"/>
                  </a:cxn>
                  <a:cxn ang="0">
                    <a:pos x="289" y="2"/>
                  </a:cxn>
                  <a:cxn ang="0">
                    <a:pos x="313" y="183"/>
                  </a:cxn>
                  <a:cxn ang="0">
                    <a:pos x="316" y="302"/>
                  </a:cxn>
                  <a:cxn ang="0">
                    <a:pos x="120" y="329"/>
                  </a:cxn>
                  <a:cxn ang="0">
                    <a:pos x="34" y="334"/>
                  </a:cxn>
                  <a:cxn ang="0">
                    <a:pos x="23" y="188"/>
                  </a:cxn>
                  <a:cxn ang="0">
                    <a:pos x="0" y="200"/>
                  </a:cxn>
                  <a:cxn ang="0">
                    <a:pos x="0" y="200"/>
                  </a:cxn>
                </a:cxnLst>
                <a:rect l="0" t="0" r="r" b="b"/>
                <a:pathLst>
                  <a:path w="354" h="367">
                    <a:moveTo>
                      <a:pt x="0" y="200"/>
                    </a:moveTo>
                    <a:lnTo>
                      <a:pt x="8" y="367"/>
                    </a:lnTo>
                    <a:lnTo>
                      <a:pt x="302" y="343"/>
                    </a:lnTo>
                    <a:lnTo>
                      <a:pt x="354" y="329"/>
                    </a:lnTo>
                    <a:lnTo>
                      <a:pt x="323" y="0"/>
                    </a:lnTo>
                    <a:lnTo>
                      <a:pt x="289" y="2"/>
                    </a:lnTo>
                    <a:lnTo>
                      <a:pt x="313" y="183"/>
                    </a:lnTo>
                    <a:lnTo>
                      <a:pt x="316" y="302"/>
                    </a:lnTo>
                    <a:lnTo>
                      <a:pt x="120" y="329"/>
                    </a:lnTo>
                    <a:lnTo>
                      <a:pt x="34" y="334"/>
                    </a:lnTo>
                    <a:lnTo>
                      <a:pt x="23" y="188"/>
                    </a:lnTo>
                    <a:lnTo>
                      <a:pt x="0" y="200"/>
                    </a:lnTo>
                    <a:lnTo>
                      <a:pt x="0" y="20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8" name="Freeform 153"/>
              <p:cNvSpPr>
                <a:spLocks/>
              </p:cNvSpPr>
              <p:nvPr/>
            </p:nvSpPr>
            <p:spPr bwMode="auto">
              <a:xfrm>
                <a:off x="7573977" y="5826125"/>
                <a:ext cx="50800" cy="171450"/>
              </a:xfrm>
              <a:custGeom>
                <a:avLst/>
                <a:gdLst/>
                <a:ahLst/>
                <a:cxnLst>
                  <a:cxn ang="0">
                    <a:pos x="0" y="124"/>
                  </a:cxn>
                  <a:cxn ang="0">
                    <a:pos x="0" y="5"/>
                  </a:cxn>
                  <a:cxn ang="0">
                    <a:pos x="55" y="0"/>
                  </a:cxn>
                  <a:cxn ang="0">
                    <a:pos x="66" y="30"/>
                  </a:cxn>
                  <a:cxn ang="0">
                    <a:pos x="36" y="29"/>
                  </a:cxn>
                  <a:cxn ang="0">
                    <a:pos x="33" y="216"/>
                  </a:cxn>
                  <a:cxn ang="0">
                    <a:pos x="0" y="124"/>
                  </a:cxn>
                  <a:cxn ang="0">
                    <a:pos x="0" y="124"/>
                  </a:cxn>
                </a:cxnLst>
                <a:rect l="0" t="0" r="r" b="b"/>
                <a:pathLst>
                  <a:path w="66" h="216">
                    <a:moveTo>
                      <a:pt x="0" y="124"/>
                    </a:moveTo>
                    <a:lnTo>
                      <a:pt x="0" y="5"/>
                    </a:lnTo>
                    <a:lnTo>
                      <a:pt x="55" y="0"/>
                    </a:lnTo>
                    <a:lnTo>
                      <a:pt x="66" y="30"/>
                    </a:lnTo>
                    <a:lnTo>
                      <a:pt x="36" y="29"/>
                    </a:lnTo>
                    <a:lnTo>
                      <a:pt x="33" y="216"/>
                    </a:lnTo>
                    <a:lnTo>
                      <a:pt x="0" y="124"/>
                    </a:lnTo>
                    <a:lnTo>
                      <a:pt x="0" y="12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9" name="Freeform 154"/>
              <p:cNvSpPr>
                <a:spLocks/>
              </p:cNvSpPr>
              <p:nvPr/>
            </p:nvSpPr>
            <p:spPr bwMode="auto">
              <a:xfrm>
                <a:off x="7537465" y="6092825"/>
                <a:ext cx="512763" cy="346075"/>
              </a:xfrm>
              <a:custGeom>
                <a:avLst/>
                <a:gdLst/>
                <a:ahLst/>
                <a:cxnLst>
                  <a:cxn ang="0">
                    <a:pos x="410" y="0"/>
                  </a:cxn>
                  <a:cxn ang="0">
                    <a:pos x="647" y="139"/>
                  </a:cxn>
                  <a:cxn ang="0">
                    <a:pos x="576" y="307"/>
                  </a:cxn>
                  <a:cxn ang="0">
                    <a:pos x="479" y="435"/>
                  </a:cxn>
                  <a:cxn ang="0">
                    <a:pos x="119" y="243"/>
                  </a:cxn>
                  <a:cxn ang="0">
                    <a:pos x="0" y="166"/>
                  </a:cxn>
                  <a:cxn ang="0">
                    <a:pos x="90" y="47"/>
                  </a:cxn>
                  <a:cxn ang="0">
                    <a:pos x="98" y="80"/>
                  </a:cxn>
                  <a:cxn ang="0">
                    <a:pos x="43" y="155"/>
                  </a:cxn>
                  <a:cxn ang="0">
                    <a:pos x="206" y="247"/>
                  </a:cxn>
                  <a:cxn ang="0">
                    <a:pos x="467" y="394"/>
                  </a:cxn>
                  <a:cxn ang="0">
                    <a:pos x="570" y="247"/>
                  </a:cxn>
                  <a:cxn ang="0">
                    <a:pos x="614" y="154"/>
                  </a:cxn>
                  <a:cxn ang="0">
                    <a:pos x="460" y="62"/>
                  </a:cxn>
                  <a:cxn ang="0">
                    <a:pos x="410" y="45"/>
                  </a:cxn>
                  <a:cxn ang="0">
                    <a:pos x="410" y="0"/>
                  </a:cxn>
                  <a:cxn ang="0">
                    <a:pos x="410" y="0"/>
                  </a:cxn>
                </a:cxnLst>
                <a:rect l="0" t="0" r="r" b="b"/>
                <a:pathLst>
                  <a:path w="647" h="435">
                    <a:moveTo>
                      <a:pt x="410" y="0"/>
                    </a:moveTo>
                    <a:lnTo>
                      <a:pt x="647" y="139"/>
                    </a:lnTo>
                    <a:lnTo>
                      <a:pt x="576" y="307"/>
                    </a:lnTo>
                    <a:lnTo>
                      <a:pt x="479" y="435"/>
                    </a:lnTo>
                    <a:lnTo>
                      <a:pt x="119" y="243"/>
                    </a:lnTo>
                    <a:lnTo>
                      <a:pt x="0" y="166"/>
                    </a:lnTo>
                    <a:lnTo>
                      <a:pt x="90" y="47"/>
                    </a:lnTo>
                    <a:lnTo>
                      <a:pt x="98" y="80"/>
                    </a:lnTo>
                    <a:lnTo>
                      <a:pt x="43" y="155"/>
                    </a:lnTo>
                    <a:lnTo>
                      <a:pt x="206" y="247"/>
                    </a:lnTo>
                    <a:lnTo>
                      <a:pt x="467" y="394"/>
                    </a:lnTo>
                    <a:lnTo>
                      <a:pt x="570" y="247"/>
                    </a:lnTo>
                    <a:lnTo>
                      <a:pt x="614" y="154"/>
                    </a:lnTo>
                    <a:lnTo>
                      <a:pt x="460" y="62"/>
                    </a:lnTo>
                    <a:lnTo>
                      <a:pt x="410" y="45"/>
                    </a:lnTo>
                    <a:lnTo>
                      <a:pt x="410" y="0"/>
                    </a:lnTo>
                    <a:lnTo>
                      <a:pt x="4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0" name="Freeform 155"/>
              <p:cNvSpPr>
                <a:spLocks/>
              </p:cNvSpPr>
              <p:nvPr/>
            </p:nvSpPr>
            <p:spPr bwMode="auto">
              <a:xfrm>
                <a:off x="7081852" y="6121400"/>
                <a:ext cx="509588" cy="523875"/>
              </a:xfrm>
              <a:custGeom>
                <a:avLst/>
                <a:gdLst/>
                <a:ahLst/>
                <a:cxnLst>
                  <a:cxn ang="0">
                    <a:pos x="318" y="44"/>
                  </a:cxn>
                  <a:cxn ang="0">
                    <a:pos x="239" y="155"/>
                  </a:cxn>
                  <a:cxn ang="0">
                    <a:pos x="0" y="465"/>
                  </a:cxn>
                  <a:cxn ang="0">
                    <a:pos x="173" y="600"/>
                  </a:cxn>
                  <a:cxn ang="0">
                    <a:pos x="269" y="661"/>
                  </a:cxn>
                  <a:cxn ang="0">
                    <a:pos x="505" y="403"/>
                  </a:cxn>
                  <a:cxn ang="0">
                    <a:pos x="642" y="240"/>
                  </a:cxn>
                  <a:cxn ang="0">
                    <a:pos x="458" y="30"/>
                  </a:cxn>
                  <a:cxn ang="0">
                    <a:pos x="425" y="40"/>
                  </a:cxn>
                  <a:cxn ang="0">
                    <a:pos x="401" y="51"/>
                  </a:cxn>
                  <a:cxn ang="0">
                    <a:pos x="500" y="118"/>
                  </a:cxn>
                  <a:cxn ang="0">
                    <a:pos x="598" y="238"/>
                  </a:cxn>
                  <a:cxn ang="0">
                    <a:pos x="444" y="422"/>
                  </a:cxn>
                  <a:cxn ang="0">
                    <a:pos x="264" y="609"/>
                  </a:cxn>
                  <a:cxn ang="0">
                    <a:pos x="49" y="457"/>
                  </a:cxn>
                  <a:cxn ang="0">
                    <a:pos x="214" y="223"/>
                  </a:cxn>
                  <a:cxn ang="0">
                    <a:pos x="373" y="29"/>
                  </a:cxn>
                  <a:cxn ang="0">
                    <a:pos x="355" y="0"/>
                  </a:cxn>
                  <a:cxn ang="0">
                    <a:pos x="318" y="44"/>
                  </a:cxn>
                  <a:cxn ang="0">
                    <a:pos x="318" y="44"/>
                  </a:cxn>
                </a:cxnLst>
                <a:rect l="0" t="0" r="r" b="b"/>
                <a:pathLst>
                  <a:path w="642" h="661">
                    <a:moveTo>
                      <a:pt x="318" y="44"/>
                    </a:moveTo>
                    <a:lnTo>
                      <a:pt x="239" y="155"/>
                    </a:lnTo>
                    <a:lnTo>
                      <a:pt x="0" y="465"/>
                    </a:lnTo>
                    <a:lnTo>
                      <a:pt x="173" y="600"/>
                    </a:lnTo>
                    <a:lnTo>
                      <a:pt x="269" y="661"/>
                    </a:lnTo>
                    <a:lnTo>
                      <a:pt x="505" y="403"/>
                    </a:lnTo>
                    <a:lnTo>
                      <a:pt x="642" y="240"/>
                    </a:lnTo>
                    <a:lnTo>
                      <a:pt x="458" y="30"/>
                    </a:lnTo>
                    <a:lnTo>
                      <a:pt x="425" y="40"/>
                    </a:lnTo>
                    <a:lnTo>
                      <a:pt x="401" y="51"/>
                    </a:lnTo>
                    <a:lnTo>
                      <a:pt x="500" y="118"/>
                    </a:lnTo>
                    <a:lnTo>
                      <a:pt x="598" y="238"/>
                    </a:lnTo>
                    <a:lnTo>
                      <a:pt x="444" y="422"/>
                    </a:lnTo>
                    <a:lnTo>
                      <a:pt x="264" y="609"/>
                    </a:lnTo>
                    <a:lnTo>
                      <a:pt x="49" y="457"/>
                    </a:lnTo>
                    <a:lnTo>
                      <a:pt x="214" y="223"/>
                    </a:lnTo>
                    <a:lnTo>
                      <a:pt x="373" y="29"/>
                    </a:lnTo>
                    <a:lnTo>
                      <a:pt x="355" y="0"/>
                    </a:lnTo>
                    <a:lnTo>
                      <a:pt x="318" y="44"/>
                    </a:lnTo>
                    <a:lnTo>
                      <a:pt x="318" y="4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1" name="Freeform 156"/>
              <p:cNvSpPr>
                <a:spLocks/>
              </p:cNvSpPr>
              <p:nvPr/>
            </p:nvSpPr>
            <p:spPr bwMode="auto">
              <a:xfrm>
                <a:off x="7343790" y="6399213"/>
                <a:ext cx="433388" cy="271463"/>
              </a:xfrm>
              <a:custGeom>
                <a:avLst/>
                <a:gdLst/>
                <a:ahLst/>
                <a:cxnLst>
                  <a:cxn ang="0">
                    <a:pos x="196" y="2"/>
                  </a:cxn>
                  <a:cxn ang="0">
                    <a:pos x="540" y="0"/>
                  </a:cxn>
                  <a:cxn ang="0">
                    <a:pos x="546" y="139"/>
                  </a:cxn>
                  <a:cxn ang="0">
                    <a:pos x="544" y="325"/>
                  </a:cxn>
                  <a:cxn ang="0">
                    <a:pos x="370" y="343"/>
                  </a:cxn>
                  <a:cxn ang="0">
                    <a:pos x="16" y="342"/>
                  </a:cxn>
                  <a:cxn ang="0">
                    <a:pos x="0" y="227"/>
                  </a:cxn>
                  <a:cxn ang="0">
                    <a:pos x="27" y="199"/>
                  </a:cxn>
                  <a:cxn ang="0">
                    <a:pos x="35" y="304"/>
                  </a:cxn>
                  <a:cxn ang="0">
                    <a:pos x="210" y="310"/>
                  </a:cxn>
                  <a:cxn ang="0">
                    <a:pos x="501" y="293"/>
                  </a:cxn>
                  <a:cxn ang="0">
                    <a:pos x="515" y="142"/>
                  </a:cxn>
                  <a:cxn ang="0">
                    <a:pos x="517" y="26"/>
                  </a:cxn>
                  <a:cxn ang="0">
                    <a:pos x="329" y="26"/>
                  </a:cxn>
                  <a:cxn ang="0">
                    <a:pos x="152" y="37"/>
                  </a:cxn>
                  <a:cxn ang="0">
                    <a:pos x="196" y="2"/>
                  </a:cxn>
                  <a:cxn ang="0">
                    <a:pos x="196" y="2"/>
                  </a:cxn>
                </a:cxnLst>
                <a:rect l="0" t="0" r="r" b="b"/>
                <a:pathLst>
                  <a:path w="546" h="343">
                    <a:moveTo>
                      <a:pt x="196" y="2"/>
                    </a:moveTo>
                    <a:lnTo>
                      <a:pt x="540" y="0"/>
                    </a:lnTo>
                    <a:lnTo>
                      <a:pt x="546" y="139"/>
                    </a:lnTo>
                    <a:lnTo>
                      <a:pt x="544" y="325"/>
                    </a:lnTo>
                    <a:lnTo>
                      <a:pt x="370" y="343"/>
                    </a:lnTo>
                    <a:lnTo>
                      <a:pt x="16" y="342"/>
                    </a:lnTo>
                    <a:lnTo>
                      <a:pt x="0" y="227"/>
                    </a:lnTo>
                    <a:lnTo>
                      <a:pt x="27" y="199"/>
                    </a:lnTo>
                    <a:lnTo>
                      <a:pt x="35" y="304"/>
                    </a:lnTo>
                    <a:lnTo>
                      <a:pt x="210" y="310"/>
                    </a:lnTo>
                    <a:lnTo>
                      <a:pt x="501" y="293"/>
                    </a:lnTo>
                    <a:lnTo>
                      <a:pt x="515" y="142"/>
                    </a:lnTo>
                    <a:lnTo>
                      <a:pt x="517" y="26"/>
                    </a:lnTo>
                    <a:lnTo>
                      <a:pt x="329" y="26"/>
                    </a:lnTo>
                    <a:lnTo>
                      <a:pt x="152" y="37"/>
                    </a:lnTo>
                    <a:lnTo>
                      <a:pt x="196" y="2"/>
                    </a:lnTo>
                    <a:lnTo>
                      <a:pt x="196"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2" name="Freeform 157"/>
              <p:cNvSpPr>
                <a:spLocks/>
              </p:cNvSpPr>
              <p:nvPr/>
            </p:nvSpPr>
            <p:spPr bwMode="auto">
              <a:xfrm>
                <a:off x="7669227" y="6292850"/>
                <a:ext cx="52388" cy="119063"/>
              </a:xfrm>
              <a:custGeom>
                <a:avLst/>
                <a:gdLst/>
                <a:ahLst/>
                <a:cxnLst>
                  <a:cxn ang="0">
                    <a:pos x="0" y="0"/>
                  </a:cxn>
                  <a:cxn ang="0">
                    <a:pos x="30" y="150"/>
                  </a:cxn>
                  <a:cxn ang="0">
                    <a:pos x="67" y="150"/>
                  </a:cxn>
                  <a:cxn ang="0">
                    <a:pos x="34" y="9"/>
                  </a:cxn>
                  <a:cxn ang="0">
                    <a:pos x="0" y="0"/>
                  </a:cxn>
                  <a:cxn ang="0">
                    <a:pos x="0" y="0"/>
                  </a:cxn>
                </a:cxnLst>
                <a:rect l="0" t="0" r="r" b="b"/>
                <a:pathLst>
                  <a:path w="67" h="150">
                    <a:moveTo>
                      <a:pt x="0" y="0"/>
                    </a:moveTo>
                    <a:lnTo>
                      <a:pt x="30" y="150"/>
                    </a:lnTo>
                    <a:lnTo>
                      <a:pt x="67" y="150"/>
                    </a:lnTo>
                    <a:lnTo>
                      <a:pt x="34" y="9"/>
                    </a:lnTo>
                    <a:lnTo>
                      <a:pt x="0"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3" name="Freeform 158"/>
              <p:cNvSpPr>
                <a:spLocks/>
              </p:cNvSpPr>
              <p:nvPr/>
            </p:nvSpPr>
            <p:spPr bwMode="auto">
              <a:xfrm>
                <a:off x="7764477" y="6303963"/>
                <a:ext cx="263525" cy="271463"/>
              </a:xfrm>
              <a:custGeom>
                <a:avLst/>
                <a:gdLst/>
                <a:ahLst/>
                <a:cxnLst>
                  <a:cxn ang="0">
                    <a:pos x="298" y="0"/>
                  </a:cxn>
                  <a:cxn ang="0">
                    <a:pos x="316" y="192"/>
                  </a:cxn>
                  <a:cxn ang="0">
                    <a:pos x="333" y="300"/>
                  </a:cxn>
                  <a:cxn ang="0">
                    <a:pos x="131" y="326"/>
                  </a:cxn>
                  <a:cxn ang="0">
                    <a:pos x="2" y="342"/>
                  </a:cxn>
                  <a:cxn ang="0">
                    <a:pos x="0" y="303"/>
                  </a:cxn>
                  <a:cxn ang="0">
                    <a:pos x="164" y="295"/>
                  </a:cxn>
                  <a:cxn ang="0">
                    <a:pos x="293" y="268"/>
                  </a:cxn>
                  <a:cxn ang="0">
                    <a:pos x="274" y="45"/>
                  </a:cxn>
                  <a:cxn ang="0">
                    <a:pos x="298" y="0"/>
                  </a:cxn>
                  <a:cxn ang="0">
                    <a:pos x="298" y="0"/>
                  </a:cxn>
                </a:cxnLst>
                <a:rect l="0" t="0" r="r" b="b"/>
                <a:pathLst>
                  <a:path w="333" h="342">
                    <a:moveTo>
                      <a:pt x="298" y="0"/>
                    </a:moveTo>
                    <a:lnTo>
                      <a:pt x="316" y="192"/>
                    </a:lnTo>
                    <a:lnTo>
                      <a:pt x="333" y="300"/>
                    </a:lnTo>
                    <a:lnTo>
                      <a:pt x="131" y="326"/>
                    </a:lnTo>
                    <a:lnTo>
                      <a:pt x="2" y="342"/>
                    </a:lnTo>
                    <a:lnTo>
                      <a:pt x="0" y="303"/>
                    </a:lnTo>
                    <a:lnTo>
                      <a:pt x="164" y="295"/>
                    </a:lnTo>
                    <a:lnTo>
                      <a:pt x="293" y="268"/>
                    </a:lnTo>
                    <a:lnTo>
                      <a:pt x="274" y="45"/>
                    </a:lnTo>
                    <a:lnTo>
                      <a:pt x="298" y="0"/>
                    </a:lnTo>
                    <a:lnTo>
                      <a:pt x="29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4" name="Freeform 159"/>
              <p:cNvSpPr>
                <a:spLocks/>
              </p:cNvSpPr>
              <p:nvPr/>
            </p:nvSpPr>
            <p:spPr bwMode="auto">
              <a:xfrm>
                <a:off x="7904177" y="6423025"/>
                <a:ext cx="461963" cy="430213"/>
              </a:xfrm>
              <a:custGeom>
                <a:avLst/>
                <a:gdLst/>
                <a:ahLst/>
                <a:cxnLst>
                  <a:cxn ang="0">
                    <a:pos x="0" y="313"/>
                  </a:cxn>
                  <a:cxn ang="0">
                    <a:pos x="343" y="0"/>
                  </a:cxn>
                  <a:cxn ang="0">
                    <a:pos x="472" y="69"/>
                  </a:cxn>
                  <a:cxn ang="0">
                    <a:pos x="581" y="182"/>
                  </a:cxn>
                  <a:cxn ang="0">
                    <a:pos x="427" y="348"/>
                  </a:cxn>
                  <a:cxn ang="0">
                    <a:pos x="194" y="541"/>
                  </a:cxn>
                  <a:cxn ang="0">
                    <a:pos x="174" y="526"/>
                  </a:cxn>
                  <a:cxn ang="0">
                    <a:pos x="322" y="399"/>
                  </a:cxn>
                  <a:cxn ang="0">
                    <a:pos x="544" y="183"/>
                  </a:cxn>
                  <a:cxn ang="0">
                    <a:pos x="413" y="83"/>
                  </a:cxn>
                  <a:cxn ang="0">
                    <a:pos x="342" y="30"/>
                  </a:cxn>
                  <a:cxn ang="0">
                    <a:pos x="190" y="175"/>
                  </a:cxn>
                  <a:cxn ang="0">
                    <a:pos x="19" y="331"/>
                  </a:cxn>
                  <a:cxn ang="0">
                    <a:pos x="0" y="313"/>
                  </a:cxn>
                  <a:cxn ang="0">
                    <a:pos x="0" y="313"/>
                  </a:cxn>
                </a:cxnLst>
                <a:rect l="0" t="0" r="r" b="b"/>
                <a:pathLst>
                  <a:path w="581" h="541">
                    <a:moveTo>
                      <a:pt x="0" y="313"/>
                    </a:moveTo>
                    <a:lnTo>
                      <a:pt x="343" y="0"/>
                    </a:lnTo>
                    <a:lnTo>
                      <a:pt x="472" y="69"/>
                    </a:lnTo>
                    <a:lnTo>
                      <a:pt x="581" y="182"/>
                    </a:lnTo>
                    <a:lnTo>
                      <a:pt x="427" y="348"/>
                    </a:lnTo>
                    <a:lnTo>
                      <a:pt x="194" y="541"/>
                    </a:lnTo>
                    <a:lnTo>
                      <a:pt x="174" y="526"/>
                    </a:lnTo>
                    <a:lnTo>
                      <a:pt x="322" y="399"/>
                    </a:lnTo>
                    <a:lnTo>
                      <a:pt x="544" y="183"/>
                    </a:lnTo>
                    <a:lnTo>
                      <a:pt x="413" y="83"/>
                    </a:lnTo>
                    <a:lnTo>
                      <a:pt x="342" y="30"/>
                    </a:lnTo>
                    <a:lnTo>
                      <a:pt x="190" y="175"/>
                    </a:lnTo>
                    <a:lnTo>
                      <a:pt x="19" y="331"/>
                    </a:lnTo>
                    <a:lnTo>
                      <a:pt x="0" y="313"/>
                    </a:lnTo>
                    <a:lnTo>
                      <a:pt x="0" y="3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5" name="Freeform 160"/>
              <p:cNvSpPr>
                <a:spLocks/>
              </p:cNvSpPr>
              <p:nvPr/>
            </p:nvSpPr>
            <p:spPr bwMode="auto">
              <a:xfrm>
                <a:off x="7881952" y="6659563"/>
                <a:ext cx="195263" cy="198438"/>
              </a:xfrm>
              <a:custGeom>
                <a:avLst/>
                <a:gdLst/>
                <a:ahLst/>
                <a:cxnLst>
                  <a:cxn ang="0">
                    <a:pos x="39" y="3"/>
                  </a:cxn>
                  <a:cxn ang="0">
                    <a:pos x="0" y="39"/>
                  </a:cxn>
                  <a:cxn ang="0">
                    <a:pos x="131" y="186"/>
                  </a:cxn>
                  <a:cxn ang="0">
                    <a:pos x="222" y="249"/>
                  </a:cxn>
                  <a:cxn ang="0">
                    <a:pos x="246" y="224"/>
                  </a:cxn>
                  <a:cxn ang="0">
                    <a:pos x="160" y="159"/>
                  </a:cxn>
                  <a:cxn ang="0">
                    <a:pos x="41" y="44"/>
                  </a:cxn>
                  <a:cxn ang="0">
                    <a:pos x="76" y="0"/>
                  </a:cxn>
                  <a:cxn ang="0">
                    <a:pos x="61" y="1"/>
                  </a:cxn>
                  <a:cxn ang="0">
                    <a:pos x="39" y="3"/>
                  </a:cxn>
                  <a:cxn ang="0">
                    <a:pos x="39" y="3"/>
                  </a:cxn>
                </a:cxnLst>
                <a:rect l="0" t="0" r="r" b="b"/>
                <a:pathLst>
                  <a:path w="246" h="249">
                    <a:moveTo>
                      <a:pt x="39" y="3"/>
                    </a:moveTo>
                    <a:lnTo>
                      <a:pt x="0" y="39"/>
                    </a:lnTo>
                    <a:lnTo>
                      <a:pt x="131" y="186"/>
                    </a:lnTo>
                    <a:lnTo>
                      <a:pt x="222" y="249"/>
                    </a:lnTo>
                    <a:lnTo>
                      <a:pt x="246" y="224"/>
                    </a:lnTo>
                    <a:lnTo>
                      <a:pt x="160" y="159"/>
                    </a:lnTo>
                    <a:lnTo>
                      <a:pt x="41" y="44"/>
                    </a:lnTo>
                    <a:lnTo>
                      <a:pt x="76" y="0"/>
                    </a:lnTo>
                    <a:lnTo>
                      <a:pt x="61" y="1"/>
                    </a:lnTo>
                    <a:lnTo>
                      <a:pt x="39" y="3"/>
                    </a:lnTo>
                    <a:lnTo>
                      <a:pt x="39"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6" name="Freeform 161"/>
              <p:cNvSpPr>
                <a:spLocks/>
              </p:cNvSpPr>
              <p:nvPr/>
            </p:nvSpPr>
            <p:spPr bwMode="auto">
              <a:xfrm>
                <a:off x="7866077" y="5965825"/>
                <a:ext cx="398463" cy="401638"/>
              </a:xfrm>
              <a:custGeom>
                <a:avLst/>
                <a:gdLst/>
                <a:ahLst/>
                <a:cxnLst>
                  <a:cxn ang="0">
                    <a:pos x="0" y="145"/>
                  </a:cxn>
                  <a:cxn ang="0">
                    <a:pos x="308" y="0"/>
                  </a:cxn>
                  <a:cxn ang="0">
                    <a:pos x="503" y="267"/>
                  </a:cxn>
                  <a:cxn ang="0">
                    <a:pos x="166" y="507"/>
                  </a:cxn>
                  <a:cxn ang="0">
                    <a:pos x="161" y="477"/>
                  </a:cxn>
                  <a:cxn ang="0">
                    <a:pos x="360" y="343"/>
                  </a:cxn>
                  <a:cxn ang="0">
                    <a:pos x="447" y="256"/>
                  </a:cxn>
                  <a:cxn ang="0">
                    <a:pos x="301" y="39"/>
                  </a:cxn>
                  <a:cxn ang="0">
                    <a:pos x="98" y="136"/>
                  </a:cxn>
                  <a:cxn ang="0">
                    <a:pos x="9" y="193"/>
                  </a:cxn>
                  <a:cxn ang="0">
                    <a:pos x="0" y="145"/>
                  </a:cxn>
                  <a:cxn ang="0">
                    <a:pos x="0" y="145"/>
                  </a:cxn>
                </a:cxnLst>
                <a:rect l="0" t="0" r="r" b="b"/>
                <a:pathLst>
                  <a:path w="503" h="507">
                    <a:moveTo>
                      <a:pt x="0" y="145"/>
                    </a:moveTo>
                    <a:lnTo>
                      <a:pt x="308" y="0"/>
                    </a:lnTo>
                    <a:lnTo>
                      <a:pt x="503" y="267"/>
                    </a:lnTo>
                    <a:lnTo>
                      <a:pt x="166" y="507"/>
                    </a:lnTo>
                    <a:lnTo>
                      <a:pt x="161" y="477"/>
                    </a:lnTo>
                    <a:lnTo>
                      <a:pt x="360" y="343"/>
                    </a:lnTo>
                    <a:lnTo>
                      <a:pt x="447" y="256"/>
                    </a:lnTo>
                    <a:lnTo>
                      <a:pt x="301" y="39"/>
                    </a:lnTo>
                    <a:lnTo>
                      <a:pt x="98" y="136"/>
                    </a:lnTo>
                    <a:lnTo>
                      <a:pt x="9" y="193"/>
                    </a:lnTo>
                    <a:lnTo>
                      <a:pt x="0" y="145"/>
                    </a:lnTo>
                    <a:lnTo>
                      <a:pt x="0" y="14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7" name="Freeform 162"/>
              <p:cNvSpPr>
                <a:spLocks/>
              </p:cNvSpPr>
              <p:nvPr/>
            </p:nvSpPr>
            <p:spPr bwMode="auto">
              <a:xfrm>
                <a:off x="8121665" y="6243638"/>
                <a:ext cx="269875" cy="284163"/>
              </a:xfrm>
              <a:custGeom>
                <a:avLst/>
                <a:gdLst/>
                <a:ahLst/>
                <a:cxnLst>
                  <a:cxn ang="0">
                    <a:pos x="54" y="0"/>
                  </a:cxn>
                  <a:cxn ang="0">
                    <a:pos x="340" y="175"/>
                  </a:cxn>
                  <a:cxn ang="0">
                    <a:pos x="257" y="359"/>
                  </a:cxn>
                  <a:cxn ang="0">
                    <a:pos x="223" y="345"/>
                  </a:cxn>
                  <a:cxn ang="0">
                    <a:pos x="304" y="185"/>
                  </a:cxn>
                  <a:cxn ang="0">
                    <a:pos x="134" y="78"/>
                  </a:cxn>
                  <a:cxn ang="0">
                    <a:pos x="0" y="26"/>
                  </a:cxn>
                  <a:cxn ang="0">
                    <a:pos x="54" y="0"/>
                  </a:cxn>
                  <a:cxn ang="0">
                    <a:pos x="54" y="0"/>
                  </a:cxn>
                </a:cxnLst>
                <a:rect l="0" t="0" r="r" b="b"/>
                <a:pathLst>
                  <a:path w="340" h="359">
                    <a:moveTo>
                      <a:pt x="54" y="0"/>
                    </a:moveTo>
                    <a:lnTo>
                      <a:pt x="340" y="175"/>
                    </a:lnTo>
                    <a:lnTo>
                      <a:pt x="257" y="359"/>
                    </a:lnTo>
                    <a:lnTo>
                      <a:pt x="223" y="345"/>
                    </a:lnTo>
                    <a:lnTo>
                      <a:pt x="304" y="185"/>
                    </a:lnTo>
                    <a:lnTo>
                      <a:pt x="134" y="78"/>
                    </a:lnTo>
                    <a:lnTo>
                      <a:pt x="0" y="26"/>
                    </a:lnTo>
                    <a:lnTo>
                      <a:pt x="54" y="0"/>
                    </a:lnTo>
                    <a:lnTo>
                      <a:pt x="5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8" name="Freeform 163"/>
              <p:cNvSpPr>
                <a:spLocks/>
              </p:cNvSpPr>
              <p:nvPr/>
            </p:nvSpPr>
            <p:spPr bwMode="auto">
              <a:xfrm>
                <a:off x="7997840" y="6499225"/>
                <a:ext cx="65088" cy="58738"/>
              </a:xfrm>
              <a:custGeom>
                <a:avLst/>
                <a:gdLst/>
                <a:ahLst/>
                <a:cxnLst>
                  <a:cxn ang="0">
                    <a:pos x="11" y="0"/>
                  </a:cxn>
                  <a:cxn ang="0">
                    <a:pos x="82" y="50"/>
                  </a:cxn>
                  <a:cxn ang="0">
                    <a:pos x="66" y="74"/>
                  </a:cxn>
                  <a:cxn ang="0">
                    <a:pos x="0" y="40"/>
                  </a:cxn>
                  <a:cxn ang="0">
                    <a:pos x="11" y="0"/>
                  </a:cxn>
                  <a:cxn ang="0">
                    <a:pos x="11" y="0"/>
                  </a:cxn>
                </a:cxnLst>
                <a:rect l="0" t="0" r="r" b="b"/>
                <a:pathLst>
                  <a:path w="82" h="74">
                    <a:moveTo>
                      <a:pt x="11" y="0"/>
                    </a:moveTo>
                    <a:lnTo>
                      <a:pt x="82" y="50"/>
                    </a:lnTo>
                    <a:lnTo>
                      <a:pt x="66" y="74"/>
                    </a:lnTo>
                    <a:lnTo>
                      <a:pt x="0" y="40"/>
                    </a:lnTo>
                    <a:lnTo>
                      <a:pt x="11" y="0"/>
                    </a:lnTo>
                    <a:lnTo>
                      <a:pt x="11"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9" name="Freeform 191"/>
              <p:cNvSpPr>
                <a:spLocks/>
              </p:cNvSpPr>
              <p:nvPr/>
            </p:nvSpPr>
            <p:spPr bwMode="auto">
              <a:xfrm>
                <a:off x="8142302" y="6494463"/>
                <a:ext cx="63500" cy="58738"/>
              </a:xfrm>
              <a:custGeom>
                <a:avLst/>
                <a:gdLst/>
                <a:ahLst/>
                <a:cxnLst>
                  <a:cxn ang="0">
                    <a:pos x="0" y="40"/>
                  </a:cxn>
                  <a:cxn ang="0">
                    <a:pos x="40" y="0"/>
                  </a:cxn>
                  <a:cxn ang="0">
                    <a:pos x="80" y="34"/>
                  </a:cxn>
                  <a:cxn ang="0">
                    <a:pos x="41" y="73"/>
                  </a:cxn>
                  <a:cxn ang="0">
                    <a:pos x="0" y="40"/>
                  </a:cxn>
                  <a:cxn ang="0">
                    <a:pos x="0" y="40"/>
                  </a:cxn>
                </a:cxnLst>
                <a:rect l="0" t="0" r="r" b="b"/>
                <a:pathLst>
                  <a:path w="80" h="73">
                    <a:moveTo>
                      <a:pt x="0" y="40"/>
                    </a:moveTo>
                    <a:lnTo>
                      <a:pt x="40" y="0"/>
                    </a:lnTo>
                    <a:lnTo>
                      <a:pt x="80" y="34"/>
                    </a:lnTo>
                    <a:lnTo>
                      <a:pt x="41" y="73"/>
                    </a:lnTo>
                    <a:lnTo>
                      <a:pt x="0" y="40"/>
                    </a:lnTo>
                    <a:lnTo>
                      <a:pt x="0" y="4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0" name="Freeform 192"/>
              <p:cNvSpPr>
                <a:spLocks/>
              </p:cNvSpPr>
              <p:nvPr/>
            </p:nvSpPr>
            <p:spPr bwMode="auto">
              <a:xfrm>
                <a:off x="8112140" y="6473825"/>
                <a:ext cx="123825" cy="107950"/>
              </a:xfrm>
              <a:custGeom>
                <a:avLst/>
                <a:gdLst/>
                <a:ahLst/>
                <a:cxnLst>
                  <a:cxn ang="0">
                    <a:pos x="73" y="10"/>
                  </a:cxn>
                  <a:cxn ang="0">
                    <a:pos x="18" y="64"/>
                  </a:cxn>
                  <a:cxn ang="0">
                    <a:pos x="77" y="117"/>
                  </a:cxn>
                  <a:cxn ang="0">
                    <a:pos x="126" y="71"/>
                  </a:cxn>
                  <a:cxn ang="0">
                    <a:pos x="141" y="52"/>
                  </a:cxn>
                  <a:cxn ang="0">
                    <a:pos x="155" y="66"/>
                  </a:cxn>
                  <a:cxn ang="0">
                    <a:pos x="121" y="95"/>
                  </a:cxn>
                  <a:cxn ang="0">
                    <a:pos x="77" y="135"/>
                  </a:cxn>
                  <a:cxn ang="0">
                    <a:pos x="44" y="110"/>
                  </a:cxn>
                  <a:cxn ang="0">
                    <a:pos x="0" y="66"/>
                  </a:cxn>
                  <a:cxn ang="0">
                    <a:pos x="26" y="38"/>
                  </a:cxn>
                  <a:cxn ang="0">
                    <a:pos x="71" y="0"/>
                  </a:cxn>
                  <a:cxn ang="0">
                    <a:pos x="79" y="9"/>
                  </a:cxn>
                  <a:cxn ang="0">
                    <a:pos x="73" y="10"/>
                  </a:cxn>
                  <a:cxn ang="0">
                    <a:pos x="73" y="10"/>
                  </a:cxn>
                </a:cxnLst>
                <a:rect l="0" t="0" r="r" b="b"/>
                <a:pathLst>
                  <a:path w="155" h="135">
                    <a:moveTo>
                      <a:pt x="73" y="10"/>
                    </a:moveTo>
                    <a:lnTo>
                      <a:pt x="18" y="64"/>
                    </a:lnTo>
                    <a:lnTo>
                      <a:pt x="77" y="117"/>
                    </a:lnTo>
                    <a:lnTo>
                      <a:pt x="126" y="71"/>
                    </a:lnTo>
                    <a:lnTo>
                      <a:pt x="141" y="52"/>
                    </a:lnTo>
                    <a:lnTo>
                      <a:pt x="155" y="66"/>
                    </a:lnTo>
                    <a:lnTo>
                      <a:pt x="121" y="95"/>
                    </a:lnTo>
                    <a:lnTo>
                      <a:pt x="77" y="135"/>
                    </a:lnTo>
                    <a:lnTo>
                      <a:pt x="44" y="110"/>
                    </a:lnTo>
                    <a:lnTo>
                      <a:pt x="0" y="66"/>
                    </a:lnTo>
                    <a:lnTo>
                      <a:pt x="26" y="38"/>
                    </a:lnTo>
                    <a:lnTo>
                      <a:pt x="71" y="0"/>
                    </a:lnTo>
                    <a:lnTo>
                      <a:pt x="79" y="9"/>
                    </a:lnTo>
                    <a:lnTo>
                      <a:pt x="73" y="10"/>
                    </a:lnTo>
                    <a:lnTo>
                      <a:pt x="73" y="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1" name="Freeform 193"/>
              <p:cNvSpPr>
                <a:spLocks/>
              </p:cNvSpPr>
              <p:nvPr/>
            </p:nvSpPr>
            <p:spPr bwMode="auto">
              <a:xfrm>
                <a:off x="8164527" y="6469063"/>
                <a:ext cx="74613" cy="57150"/>
              </a:xfrm>
              <a:custGeom>
                <a:avLst/>
                <a:gdLst/>
                <a:ahLst/>
                <a:cxnLst>
                  <a:cxn ang="0">
                    <a:pos x="9" y="13"/>
                  </a:cxn>
                  <a:cxn ang="0">
                    <a:pos x="21" y="20"/>
                  </a:cxn>
                  <a:cxn ang="0">
                    <a:pos x="73" y="70"/>
                  </a:cxn>
                  <a:cxn ang="0">
                    <a:pos x="89" y="72"/>
                  </a:cxn>
                  <a:cxn ang="0">
                    <a:pos x="94" y="67"/>
                  </a:cxn>
                  <a:cxn ang="0">
                    <a:pos x="50" y="27"/>
                  </a:cxn>
                  <a:cxn ang="0">
                    <a:pos x="11" y="0"/>
                  </a:cxn>
                  <a:cxn ang="0">
                    <a:pos x="0" y="10"/>
                  </a:cxn>
                  <a:cxn ang="0">
                    <a:pos x="0" y="15"/>
                  </a:cxn>
                  <a:cxn ang="0">
                    <a:pos x="7" y="16"/>
                  </a:cxn>
                  <a:cxn ang="0">
                    <a:pos x="9" y="13"/>
                  </a:cxn>
                  <a:cxn ang="0">
                    <a:pos x="9" y="13"/>
                  </a:cxn>
                </a:cxnLst>
                <a:rect l="0" t="0" r="r" b="b"/>
                <a:pathLst>
                  <a:path w="94" h="72">
                    <a:moveTo>
                      <a:pt x="9" y="13"/>
                    </a:moveTo>
                    <a:lnTo>
                      <a:pt x="21" y="20"/>
                    </a:lnTo>
                    <a:lnTo>
                      <a:pt x="73" y="70"/>
                    </a:lnTo>
                    <a:lnTo>
                      <a:pt x="89" y="72"/>
                    </a:lnTo>
                    <a:lnTo>
                      <a:pt x="94" y="67"/>
                    </a:lnTo>
                    <a:lnTo>
                      <a:pt x="50" y="27"/>
                    </a:lnTo>
                    <a:lnTo>
                      <a:pt x="11" y="0"/>
                    </a:lnTo>
                    <a:lnTo>
                      <a:pt x="0" y="10"/>
                    </a:lnTo>
                    <a:lnTo>
                      <a:pt x="0" y="15"/>
                    </a:lnTo>
                    <a:lnTo>
                      <a:pt x="7" y="16"/>
                    </a:lnTo>
                    <a:lnTo>
                      <a:pt x="9" y="13"/>
                    </a:lnTo>
                    <a:lnTo>
                      <a:pt x="9" y="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2" name="Freeform 194"/>
              <p:cNvSpPr>
                <a:spLocks/>
              </p:cNvSpPr>
              <p:nvPr/>
            </p:nvSpPr>
            <p:spPr bwMode="auto">
              <a:xfrm>
                <a:off x="7359665" y="6223000"/>
                <a:ext cx="50800" cy="44450"/>
              </a:xfrm>
              <a:custGeom>
                <a:avLst/>
                <a:gdLst/>
                <a:ahLst/>
                <a:cxnLst>
                  <a:cxn ang="0">
                    <a:pos x="27" y="0"/>
                  </a:cxn>
                  <a:cxn ang="0">
                    <a:pos x="64" y="26"/>
                  </a:cxn>
                  <a:cxn ang="0">
                    <a:pos x="35" y="56"/>
                  </a:cxn>
                  <a:cxn ang="0">
                    <a:pos x="0" y="30"/>
                  </a:cxn>
                  <a:cxn ang="0">
                    <a:pos x="27" y="0"/>
                  </a:cxn>
                  <a:cxn ang="0">
                    <a:pos x="27" y="0"/>
                  </a:cxn>
                </a:cxnLst>
                <a:rect l="0" t="0" r="r" b="b"/>
                <a:pathLst>
                  <a:path w="64" h="56">
                    <a:moveTo>
                      <a:pt x="27" y="0"/>
                    </a:moveTo>
                    <a:lnTo>
                      <a:pt x="64" y="26"/>
                    </a:lnTo>
                    <a:lnTo>
                      <a:pt x="35" y="56"/>
                    </a:lnTo>
                    <a:lnTo>
                      <a:pt x="0" y="30"/>
                    </a:lnTo>
                    <a:lnTo>
                      <a:pt x="27" y="0"/>
                    </a:lnTo>
                    <a:lnTo>
                      <a:pt x="27"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3" name="Freeform 195"/>
              <p:cNvSpPr>
                <a:spLocks/>
              </p:cNvSpPr>
              <p:nvPr/>
            </p:nvSpPr>
            <p:spPr bwMode="auto">
              <a:xfrm>
                <a:off x="7334265" y="6199188"/>
                <a:ext cx="93663" cy="90488"/>
              </a:xfrm>
              <a:custGeom>
                <a:avLst/>
                <a:gdLst/>
                <a:ahLst/>
                <a:cxnLst>
                  <a:cxn ang="0">
                    <a:pos x="108" y="52"/>
                  </a:cxn>
                  <a:cxn ang="0">
                    <a:pos x="61" y="13"/>
                  </a:cxn>
                  <a:cxn ang="0">
                    <a:pos x="16" y="57"/>
                  </a:cxn>
                  <a:cxn ang="0">
                    <a:pos x="58" y="93"/>
                  </a:cxn>
                  <a:cxn ang="0">
                    <a:pos x="74" y="103"/>
                  </a:cxn>
                  <a:cxn ang="0">
                    <a:pos x="64" y="113"/>
                  </a:cxn>
                  <a:cxn ang="0">
                    <a:pos x="36" y="90"/>
                  </a:cxn>
                  <a:cxn ang="0">
                    <a:pos x="0" y="59"/>
                  </a:cxn>
                  <a:cxn ang="0">
                    <a:pos x="20" y="34"/>
                  </a:cxn>
                  <a:cxn ang="0">
                    <a:pos x="59" y="0"/>
                  </a:cxn>
                  <a:cxn ang="0">
                    <a:pos x="83" y="18"/>
                  </a:cxn>
                  <a:cxn ang="0">
                    <a:pos x="119" y="51"/>
                  </a:cxn>
                  <a:cxn ang="0">
                    <a:pos x="110" y="56"/>
                  </a:cxn>
                  <a:cxn ang="0">
                    <a:pos x="108" y="52"/>
                  </a:cxn>
                  <a:cxn ang="0">
                    <a:pos x="108" y="52"/>
                  </a:cxn>
                </a:cxnLst>
                <a:rect l="0" t="0" r="r" b="b"/>
                <a:pathLst>
                  <a:path w="119" h="113">
                    <a:moveTo>
                      <a:pt x="108" y="52"/>
                    </a:moveTo>
                    <a:lnTo>
                      <a:pt x="61" y="13"/>
                    </a:lnTo>
                    <a:lnTo>
                      <a:pt x="16" y="57"/>
                    </a:lnTo>
                    <a:lnTo>
                      <a:pt x="58" y="93"/>
                    </a:lnTo>
                    <a:lnTo>
                      <a:pt x="74" y="103"/>
                    </a:lnTo>
                    <a:lnTo>
                      <a:pt x="64" y="113"/>
                    </a:lnTo>
                    <a:lnTo>
                      <a:pt x="36" y="90"/>
                    </a:lnTo>
                    <a:lnTo>
                      <a:pt x="0" y="59"/>
                    </a:lnTo>
                    <a:lnTo>
                      <a:pt x="20" y="34"/>
                    </a:lnTo>
                    <a:lnTo>
                      <a:pt x="59" y="0"/>
                    </a:lnTo>
                    <a:lnTo>
                      <a:pt x="83" y="18"/>
                    </a:lnTo>
                    <a:lnTo>
                      <a:pt x="119" y="51"/>
                    </a:lnTo>
                    <a:lnTo>
                      <a:pt x="110" y="56"/>
                    </a:lnTo>
                    <a:lnTo>
                      <a:pt x="108" y="52"/>
                    </a:lnTo>
                    <a:lnTo>
                      <a:pt x="108" y="5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4" name="Freeform 196"/>
              <p:cNvSpPr>
                <a:spLocks/>
              </p:cNvSpPr>
              <p:nvPr/>
            </p:nvSpPr>
            <p:spPr bwMode="auto">
              <a:xfrm>
                <a:off x="7383477" y="6237288"/>
                <a:ext cx="47625" cy="55563"/>
              </a:xfrm>
              <a:custGeom>
                <a:avLst/>
                <a:gdLst/>
                <a:ahLst/>
                <a:cxnLst>
                  <a:cxn ang="0">
                    <a:pos x="50" y="7"/>
                  </a:cxn>
                  <a:cxn ang="0">
                    <a:pos x="43" y="16"/>
                  </a:cxn>
                  <a:cxn ang="0">
                    <a:pos x="2" y="55"/>
                  </a:cxn>
                  <a:cxn ang="0">
                    <a:pos x="0" y="65"/>
                  </a:cxn>
                  <a:cxn ang="0">
                    <a:pos x="5" y="71"/>
                  </a:cxn>
                  <a:cxn ang="0">
                    <a:pos x="38" y="37"/>
                  </a:cxn>
                  <a:cxn ang="0">
                    <a:pos x="61" y="7"/>
                  </a:cxn>
                  <a:cxn ang="0">
                    <a:pos x="52" y="0"/>
                  </a:cxn>
                  <a:cxn ang="0">
                    <a:pos x="48" y="0"/>
                  </a:cxn>
                  <a:cxn ang="0">
                    <a:pos x="46" y="5"/>
                  </a:cxn>
                  <a:cxn ang="0">
                    <a:pos x="50" y="7"/>
                  </a:cxn>
                  <a:cxn ang="0">
                    <a:pos x="50" y="7"/>
                  </a:cxn>
                </a:cxnLst>
                <a:rect l="0" t="0" r="r" b="b"/>
                <a:pathLst>
                  <a:path w="61" h="71">
                    <a:moveTo>
                      <a:pt x="50" y="7"/>
                    </a:moveTo>
                    <a:lnTo>
                      <a:pt x="43" y="16"/>
                    </a:lnTo>
                    <a:lnTo>
                      <a:pt x="2" y="55"/>
                    </a:lnTo>
                    <a:lnTo>
                      <a:pt x="0" y="65"/>
                    </a:lnTo>
                    <a:lnTo>
                      <a:pt x="5" y="71"/>
                    </a:lnTo>
                    <a:lnTo>
                      <a:pt x="38" y="37"/>
                    </a:lnTo>
                    <a:lnTo>
                      <a:pt x="61" y="7"/>
                    </a:lnTo>
                    <a:lnTo>
                      <a:pt x="52" y="0"/>
                    </a:lnTo>
                    <a:lnTo>
                      <a:pt x="48" y="0"/>
                    </a:lnTo>
                    <a:lnTo>
                      <a:pt x="46" y="5"/>
                    </a:lnTo>
                    <a:lnTo>
                      <a:pt x="50" y="7"/>
                    </a:lnTo>
                    <a:lnTo>
                      <a:pt x="50" y="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5" name="Freeform 197"/>
              <p:cNvSpPr>
                <a:spLocks/>
              </p:cNvSpPr>
              <p:nvPr/>
            </p:nvSpPr>
            <p:spPr bwMode="auto">
              <a:xfrm>
                <a:off x="7305690" y="6292850"/>
                <a:ext cx="50800" cy="46038"/>
              </a:xfrm>
              <a:custGeom>
                <a:avLst/>
                <a:gdLst/>
                <a:ahLst/>
                <a:cxnLst>
                  <a:cxn ang="0">
                    <a:pos x="28" y="0"/>
                  </a:cxn>
                  <a:cxn ang="0">
                    <a:pos x="64" y="25"/>
                  </a:cxn>
                  <a:cxn ang="0">
                    <a:pos x="35" y="57"/>
                  </a:cxn>
                  <a:cxn ang="0">
                    <a:pos x="0" y="31"/>
                  </a:cxn>
                  <a:cxn ang="0">
                    <a:pos x="28" y="0"/>
                  </a:cxn>
                  <a:cxn ang="0">
                    <a:pos x="28" y="0"/>
                  </a:cxn>
                </a:cxnLst>
                <a:rect l="0" t="0" r="r" b="b"/>
                <a:pathLst>
                  <a:path w="64" h="57">
                    <a:moveTo>
                      <a:pt x="28" y="0"/>
                    </a:moveTo>
                    <a:lnTo>
                      <a:pt x="64" y="25"/>
                    </a:lnTo>
                    <a:lnTo>
                      <a:pt x="35" y="57"/>
                    </a:lnTo>
                    <a:lnTo>
                      <a:pt x="0" y="31"/>
                    </a:lnTo>
                    <a:lnTo>
                      <a:pt x="28" y="0"/>
                    </a:lnTo>
                    <a:lnTo>
                      <a:pt x="2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6" name="Freeform 198"/>
              <p:cNvSpPr>
                <a:spLocks/>
              </p:cNvSpPr>
              <p:nvPr/>
            </p:nvSpPr>
            <p:spPr bwMode="auto">
              <a:xfrm>
                <a:off x="7280290" y="6270625"/>
                <a:ext cx="95250" cy="88900"/>
              </a:xfrm>
              <a:custGeom>
                <a:avLst/>
                <a:gdLst/>
                <a:ahLst/>
                <a:cxnLst>
                  <a:cxn ang="0">
                    <a:pos x="109" y="49"/>
                  </a:cxn>
                  <a:cxn ang="0">
                    <a:pos x="61" y="14"/>
                  </a:cxn>
                  <a:cxn ang="0">
                    <a:pos x="16" y="61"/>
                  </a:cxn>
                  <a:cxn ang="0">
                    <a:pos x="57" y="93"/>
                  </a:cxn>
                  <a:cxn ang="0">
                    <a:pos x="74" y="102"/>
                  </a:cxn>
                  <a:cxn ang="0">
                    <a:pos x="64" y="113"/>
                  </a:cxn>
                  <a:cxn ang="0">
                    <a:pos x="37" y="91"/>
                  </a:cxn>
                  <a:cxn ang="0">
                    <a:pos x="0" y="62"/>
                  </a:cxn>
                  <a:cxn ang="0">
                    <a:pos x="20" y="37"/>
                  </a:cxn>
                  <a:cxn ang="0">
                    <a:pos x="59" y="0"/>
                  </a:cxn>
                  <a:cxn ang="0">
                    <a:pos x="83" y="18"/>
                  </a:cxn>
                  <a:cxn ang="0">
                    <a:pos x="118" y="48"/>
                  </a:cxn>
                  <a:cxn ang="0">
                    <a:pos x="111" y="54"/>
                  </a:cxn>
                  <a:cxn ang="0">
                    <a:pos x="109" y="49"/>
                  </a:cxn>
                  <a:cxn ang="0">
                    <a:pos x="109" y="49"/>
                  </a:cxn>
                </a:cxnLst>
                <a:rect l="0" t="0" r="r" b="b"/>
                <a:pathLst>
                  <a:path w="118" h="113">
                    <a:moveTo>
                      <a:pt x="109" y="49"/>
                    </a:moveTo>
                    <a:lnTo>
                      <a:pt x="61" y="14"/>
                    </a:lnTo>
                    <a:lnTo>
                      <a:pt x="16" y="61"/>
                    </a:lnTo>
                    <a:lnTo>
                      <a:pt x="57" y="93"/>
                    </a:lnTo>
                    <a:lnTo>
                      <a:pt x="74" y="102"/>
                    </a:lnTo>
                    <a:lnTo>
                      <a:pt x="64" y="113"/>
                    </a:lnTo>
                    <a:lnTo>
                      <a:pt x="37" y="91"/>
                    </a:lnTo>
                    <a:lnTo>
                      <a:pt x="0" y="62"/>
                    </a:lnTo>
                    <a:lnTo>
                      <a:pt x="20" y="37"/>
                    </a:lnTo>
                    <a:lnTo>
                      <a:pt x="59" y="0"/>
                    </a:lnTo>
                    <a:lnTo>
                      <a:pt x="83" y="18"/>
                    </a:lnTo>
                    <a:lnTo>
                      <a:pt x="118" y="48"/>
                    </a:lnTo>
                    <a:lnTo>
                      <a:pt x="111" y="54"/>
                    </a:lnTo>
                    <a:lnTo>
                      <a:pt x="109" y="49"/>
                    </a:lnTo>
                    <a:lnTo>
                      <a:pt x="109" y="4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7" name="Freeform 199"/>
              <p:cNvSpPr>
                <a:spLocks/>
              </p:cNvSpPr>
              <p:nvPr/>
            </p:nvSpPr>
            <p:spPr bwMode="auto">
              <a:xfrm>
                <a:off x="7329502" y="6303963"/>
                <a:ext cx="49213" cy="58738"/>
              </a:xfrm>
              <a:custGeom>
                <a:avLst/>
                <a:gdLst/>
                <a:ahLst/>
                <a:cxnLst>
                  <a:cxn ang="0">
                    <a:pos x="50" y="7"/>
                  </a:cxn>
                  <a:cxn ang="0">
                    <a:pos x="44" y="15"/>
                  </a:cxn>
                  <a:cxn ang="0">
                    <a:pos x="2" y="58"/>
                  </a:cxn>
                  <a:cxn ang="0">
                    <a:pos x="0" y="68"/>
                  </a:cxn>
                  <a:cxn ang="0">
                    <a:pos x="5" y="73"/>
                  </a:cxn>
                  <a:cxn ang="0">
                    <a:pos x="38" y="38"/>
                  </a:cxn>
                  <a:cxn ang="0">
                    <a:pos x="62" y="7"/>
                  </a:cxn>
                  <a:cxn ang="0">
                    <a:pos x="52" y="0"/>
                  </a:cxn>
                  <a:cxn ang="0">
                    <a:pos x="48" y="0"/>
                  </a:cxn>
                  <a:cxn ang="0">
                    <a:pos x="46" y="5"/>
                  </a:cxn>
                  <a:cxn ang="0">
                    <a:pos x="50" y="7"/>
                  </a:cxn>
                  <a:cxn ang="0">
                    <a:pos x="50" y="7"/>
                  </a:cxn>
                </a:cxnLst>
                <a:rect l="0" t="0" r="r" b="b"/>
                <a:pathLst>
                  <a:path w="62" h="73">
                    <a:moveTo>
                      <a:pt x="50" y="7"/>
                    </a:moveTo>
                    <a:lnTo>
                      <a:pt x="44" y="15"/>
                    </a:lnTo>
                    <a:lnTo>
                      <a:pt x="2" y="58"/>
                    </a:lnTo>
                    <a:lnTo>
                      <a:pt x="0" y="68"/>
                    </a:lnTo>
                    <a:lnTo>
                      <a:pt x="5" y="73"/>
                    </a:lnTo>
                    <a:lnTo>
                      <a:pt x="38" y="38"/>
                    </a:lnTo>
                    <a:lnTo>
                      <a:pt x="62" y="7"/>
                    </a:lnTo>
                    <a:lnTo>
                      <a:pt x="52" y="0"/>
                    </a:lnTo>
                    <a:lnTo>
                      <a:pt x="48" y="0"/>
                    </a:lnTo>
                    <a:lnTo>
                      <a:pt x="46" y="5"/>
                    </a:lnTo>
                    <a:lnTo>
                      <a:pt x="50" y="7"/>
                    </a:lnTo>
                    <a:lnTo>
                      <a:pt x="50" y="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8" name="Freeform 200"/>
              <p:cNvSpPr>
                <a:spLocks/>
              </p:cNvSpPr>
              <p:nvPr/>
            </p:nvSpPr>
            <p:spPr bwMode="auto">
              <a:xfrm>
                <a:off x="7691452" y="5691188"/>
                <a:ext cx="68263" cy="63500"/>
              </a:xfrm>
              <a:custGeom>
                <a:avLst/>
                <a:gdLst/>
                <a:ahLst/>
                <a:cxnLst>
                  <a:cxn ang="0">
                    <a:pos x="47" y="0"/>
                  </a:cxn>
                  <a:cxn ang="0">
                    <a:pos x="86" y="50"/>
                  </a:cxn>
                  <a:cxn ang="0">
                    <a:pos x="37" y="81"/>
                  </a:cxn>
                  <a:cxn ang="0">
                    <a:pos x="0" y="30"/>
                  </a:cxn>
                  <a:cxn ang="0">
                    <a:pos x="47" y="0"/>
                  </a:cxn>
                  <a:cxn ang="0">
                    <a:pos x="47" y="0"/>
                  </a:cxn>
                </a:cxnLst>
                <a:rect l="0" t="0" r="r" b="b"/>
                <a:pathLst>
                  <a:path w="86" h="81">
                    <a:moveTo>
                      <a:pt x="47" y="0"/>
                    </a:moveTo>
                    <a:lnTo>
                      <a:pt x="86" y="50"/>
                    </a:lnTo>
                    <a:lnTo>
                      <a:pt x="37" y="81"/>
                    </a:lnTo>
                    <a:lnTo>
                      <a:pt x="0" y="30"/>
                    </a:lnTo>
                    <a:lnTo>
                      <a:pt x="47" y="0"/>
                    </a:lnTo>
                    <a:lnTo>
                      <a:pt x="47"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9" name="Freeform 201"/>
              <p:cNvSpPr>
                <a:spLocks/>
              </p:cNvSpPr>
              <p:nvPr/>
            </p:nvSpPr>
            <p:spPr bwMode="auto">
              <a:xfrm>
                <a:off x="7658115" y="5661025"/>
                <a:ext cx="125413" cy="122238"/>
              </a:xfrm>
              <a:custGeom>
                <a:avLst/>
                <a:gdLst/>
                <a:ahLst/>
                <a:cxnLst>
                  <a:cxn ang="0">
                    <a:pos x="145" y="87"/>
                  </a:cxn>
                  <a:cxn ang="0">
                    <a:pos x="96" y="17"/>
                  </a:cxn>
                  <a:cxn ang="0">
                    <a:pos x="23" y="62"/>
                  </a:cxn>
                  <a:cxn ang="0">
                    <a:pos x="64" y="124"/>
                  </a:cxn>
                  <a:cxn ang="0">
                    <a:pos x="84" y="143"/>
                  </a:cxn>
                  <a:cxn ang="0">
                    <a:pos x="65" y="154"/>
                  </a:cxn>
                  <a:cxn ang="0">
                    <a:pos x="37" y="111"/>
                  </a:cxn>
                  <a:cxn ang="0">
                    <a:pos x="0" y="58"/>
                  </a:cxn>
                  <a:cxn ang="0">
                    <a:pos x="36" y="31"/>
                  </a:cxn>
                  <a:cxn ang="0">
                    <a:pos x="97" y="0"/>
                  </a:cxn>
                  <a:cxn ang="0">
                    <a:pos x="124" y="33"/>
                  </a:cxn>
                  <a:cxn ang="0">
                    <a:pos x="159" y="90"/>
                  </a:cxn>
                  <a:cxn ang="0">
                    <a:pos x="147" y="95"/>
                  </a:cxn>
                  <a:cxn ang="0">
                    <a:pos x="145" y="87"/>
                  </a:cxn>
                  <a:cxn ang="0">
                    <a:pos x="145" y="87"/>
                  </a:cxn>
                </a:cxnLst>
                <a:rect l="0" t="0" r="r" b="b"/>
                <a:pathLst>
                  <a:path w="159" h="154">
                    <a:moveTo>
                      <a:pt x="145" y="87"/>
                    </a:moveTo>
                    <a:lnTo>
                      <a:pt x="96" y="17"/>
                    </a:lnTo>
                    <a:lnTo>
                      <a:pt x="23" y="62"/>
                    </a:lnTo>
                    <a:lnTo>
                      <a:pt x="64" y="124"/>
                    </a:lnTo>
                    <a:lnTo>
                      <a:pt x="84" y="143"/>
                    </a:lnTo>
                    <a:lnTo>
                      <a:pt x="65" y="154"/>
                    </a:lnTo>
                    <a:lnTo>
                      <a:pt x="37" y="111"/>
                    </a:lnTo>
                    <a:lnTo>
                      <a:pt x="0" y="58"/>
                    </a:lnTo>
                    <a:lnTo>
                      <a:pt x="36" y="31"/>
                    </a:lnTo>
                    <a:lnTo>
                      <a:pt x="97" y="0"/>
                    </a:lnTo>
                    <a:lnTo>
                      <a:pt x="124" y="33"/>
                    </a:lnTo>
                    <a:lnTo>
                      <a:pt x="159" y="90"/>
                    </a:lnTo>
                    <a:lnTo>
                      <a:pt x="147" y="95"/>
                    </a:lnTo>
                    <a:lnTo>
                      <a:pt x="145" y="87"/>
                    </a:lnTo>
                    <a:lnTo>
                      <a:pt x="145" y="8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0" name="Freeform 202"/>
              <p:cNvSpPr>
                <a:spLocks/>
              </p:cNvSpPr>
              <p:nvPr/>
            </p:nvSpPr>
            <p:spPr bwMode="auto">
              <a:xfrm>
                <a:off x="7708915" y="5724525"/>
                <a:ext cx="80963" cy="63500"/>
              </a:xfrm>
              <a:custGeom>
                <a:avLst/>
                <a:gdLst/>
                <a:ahLst/>
                <a:cxnLst>
                  <a:cxn ang="0">
                    <a:pos x="86" y="11"/>
                  </a:cxn>
                  <a:cxn ang="0">
                    <a:pos x="74" y="20"/>
                  </a:cxn>
                  <a:cxn ang="0">
                    <a:pos x="6" y="58"/>
                  </a:cxn>
                  <a:cxn ang="0">
                    <a:pos x="0" y="72"/>
                  </a:cxn>
                  <a:cxn ang="0">
                    <a:pos x="5" y="81"/>
                  </a:cxn>
                  <a:cxn ang="0">
                    <a:pos x="60" y="48"/>
                  </a:cxn>
                  <a:cxn ang="0">
                    <a:pos x="101" y="16"/>
                  </a:cxn>
                  <a:cxn ang="0">
                    <a:pos x="91" y="2"/>
                  </a:cxn>
                  <a:cxn ang="0">
                    <a:pos x="86" y="0"/>
                  </a:cxn>
                  <a:cxn ang="0">
                    <a:pos x="81" y="8"/>
                  </a:cxn>
                  <a:cxn ang="0">
                    <a:pos x="86" y="11"/>
                  </a:cxn>
                  <a:cxn ang="0">
                    <a:pos x="86" y="11"/>
                  </a:cxn>
                </a:cxnLst>
                <a:rect l="0" t="0" r="r" b="b"/>
                <a:pathLst>
                  <a:path w="101" h="81">
                    <a:moveTo>
                      <a:pt x="86" y="11"/>
                    </a:moveTo>
                    <a:lnTo>
                      <a:pt x="74" y="20"/>
                    </a:lnTo>
                    <a:lnTo>
                      <a:pt x="6" y="58"/>
                    </a:lnTo>
                    <a:lnTo>
                      <a:pt x="0" y="72"/>
                    </a:lnTo>
                    <a:lnTo>
                      <a:pt x="5" y="81"/>
                    </a:lnTo>
                    <a:lnTo>
                      <a:pt x="60" y="48"/>
                    </a:lnTo>
                    <a:lnTo>
                      <a:pt x="101" y="16"/>
                    </a:lnTo>
                    <a:lnTo>
                      <a:pt x="91" y="2"/>
                    </a:lnTo>
                    <a:lnTo>
                      <a:pt x="86" y="0"/>
                    </a:lnTo>
                    <a:lnTo>
                      <a:pt x="81" y="8"/>
                    </a:lnTo>
                    <a:lnTo>
                      <a:pt x="86" y="11"/>
                    </a:lnTo>
                    <a:lnTo>
                      <a:pt x="86" y="1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1" name="Freeform 203"/>
              <p:cNvSpPr>
                <a:spLocks/>
              </p:cNvSpPr>
              <p:nvPr/>
            </p:nvSpPr>
            <p:spPr bwMode="auto">
              <a:xfrm>
                <a:off x="7748602" y="6069013"/>
                <a:ext cx="50800" cy="53975"/>
              </a:xfrm>
              <a:custGeom>
                <a:avLst/>
                <a:gdLst/>
                <a:ahLst/>
                <a:cxnLst>
                  <a:cxn ang="0">
                    <a:pos x="55" y="0"/>
                  </a:cxn>
                  <a:cxn ang="0">
                    <a:pos x="65" y="62"/>
                  </a:cxn>
                  <a:cxn ang="0">
                    <a:pos x="8" y="67"/>
                  </a:cxn>
                  <a:cxn ang="0">
                    <a:pos x="0" y="5"/>
                  </a:cxn>
                  <a:cxn ang="0">
                    <a:pos x="55" y="0"/>
                  </a:cxn>
                  <a:cxn ang="0">
                    <a:pos x="55" y="0"/>
                  </a:cxn>
                </a:cxnLst>
                <a:rect l="0" t="0" r="r" b="b"/>
                <a:pathLst>
                  <a:path w="65" h="67">
                    <a:moveTo>
                      <a:pt x="55" y="0"/>
                    </a:moveTo>
                    <a:lnTo>
                      <a:pt x="65" y="62"/>
                    </a:lnTo>
                    <a:lnTo>
                      <a:pt x="8" y="67"/>
                    </a:lnTo>
                    <a:lnTo>
                      <a:pt x="0" y="5"/>
                    </a:lnTo>
                    <a:lnTo>
                      <a:pt x="55" y="0"/>
                    </a:lnTo>
                    <a:lnTo>
                      <a:pt x="5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2" name="Freeform 204"/>
              <p:cNvSpPr>
                <a:spLocks/>
              </p:cNvSpPr>
              <p:nvPr/>
            </p:nvSpPr>
            <p:spPr bwMode="auto">
              <a:xfrm>
                <a:off x="7723202" y="6045200"/>
                <a:ext cx="96838" cy="96838"/>
              </a:xfrm>
              <a:custGeom>
                <a:avLst/>
                <a:gdLst/>
                <a:ahLst/>
                <a:cxnLst>
                  <a:cxn ang="0">
                    <a:pos x="112" y="101"/>
                  </a:cxn>
                  <a:cxn ang="0">
                    <a:pos x="103" y="16"/>
                  </a:cxn>
                  <a:cxn ang="0">
                    <a:pos x="17" y="21"/>
                  </a:cxn>
                  <a:cxn ang="0">
                    <a:pos x="23" y="96"/>
                  </a:cxn>
                  <a:cxn ang="0">
                    <a:pos x="29" y="122"/>
                  </a:cxn>
                  <a:cxn ang="0">
                    <a:pos x="8" y="122"/>
                  </a:cxn>
                  <a:cxn ang="0">
                    <a:pos x="6" y="73"/>
                  </a:cxn>
                  <a:cxn ang="0">
                    <a:pos x="0" y="7"/>
                  </a:cxn>
                  <a:cxn ang="0">
                    <a:pos x="45" y="0"/>
                  </a:cxn>
                  <a:cxn ang="0">
                    <a:pos x="113" y="1"/>
                  </a:cxn>
                  <a:cxn ang="0">
                    <a:pos x="119" y="43"/>
                  </a:cxn>
                  <a:cxn ang="0">
                    <a:pos x="122" y="109"/>
                  </a:cxn>
                  <a:cxn ang="0">
                    <a:pos x="109" y="108"/>
                  </a:cxn>
                  <a:cxn ang="0">
                    <a:pos x="112" y="101"/>
                  </a:cxn>
                  <a:cxn ang="0">
                    <a:pos x="112" y="101"/>
                  </a:cxn>
                </a:cxnLst>
                <a:rect l="0" t="0" r="r" b="b"/>
                <a:pathLst>
                  <a:path w="122" h="122">
                    <a:moveTo>
                      <a:pt x="112" y="101"/>
                    </a:moveTo>
                    <a:lnTo>
                      <a:pt x="103" y="16"/>
                    </a:lnTo>
                    <a:lnTo>
                      <a:pt x="17" y="21"/>
                    </a:lnTo>
                    <a:lnTo>
                      <a:pt x="23" y="96"/>
                    </a:lnTo>
                    <a:lnTo>
                      <a:pt x="29" y="122"/>
                    </a:lnTo>
                    <a:lnTo>
                      <a:pt x="8" y="122"/>
                    </a:lnTo>
                    <a:lnTo>
                      <a:pt x="6" y="73"/>
                    </a:lnTo>
                    <a:lnTo>
                      <a:pt x="0" y="7"/>
                    </a:lnTo>
                    <a:lnTo>
                      <a:pt x="45" y="0"/>
                    </a:lnTo>
                    <a:lnTo>
                      <a:pt x="113" y="1"/>
                    </a:lnTo>
                    <a:lnTo>
                      <a:pt x="119" y="43"/>
                    </a:lnTo>
                    <a:lnTo>
                      <a:pt x="122" y="109"/>
                    </a:lnTo>
                    <a:lnTo>
                      <a:pt x="109" y="108"/>
                    </a:lnTo>
                    <a:lnTo>
                      <a:pt x="112" y="101"/>
                    </a:lnTo>
                    <a:lnTo>
                      <a:pt x="112" y="10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3" name="Freeform 205"/>
              <p:cNvSpPr>
                <a:spLocks/>
              </p:cNvSpPr>
              <p:nvPr/>
            </p:nvSpPr>
            <p:spPr bwMode="auto">
              <a:xfrm>
                <a:off x="7729552" y="6121400"/>
                <a:ext cx="92075" cy="26988"/>
              </a:xfrm>
              <a:custGeom>
                <a:avLst/>
                <a:gdLst/>
                <a:ahLst/>
                <a:cxnLst>
                  <a:cxn ang="0">
                    <a:pos x="104" y="10"/>
                  </a:cxn>
                  <a:cxn ang="0">
                    <a:pos x="90" y="13"/>
                  </a:cxn>
                  <a:cxn ang="0">
                    <a:pos x="12" y="15"/>
                  </a:cxn>
                  <a:cxn ang="0">
                    <a:pos x="0" y="24"/>
                  </a:cxn>
                  <a:cxn ang="0">
                    <a:pos x="0" y="35"/>
                  </a:cxn>
                  <a:cxn ang="0">
                    <a:pos x="64" y="29"/>
                  </a:cxn>
                  <a:cxn ang="0">
                    <a:pos x="115" y="21"/>
                  </a:cxn>
                  <a:cxn ang="0">
                    <a:pos x="113" y="5"/>
                  </a:cxn>
                  <a:cxn ang="0">
                    <a:pos x="109" y="0"/>
                  </a:cxn>
                  <a:cxn ang="0">
                    <a:pos x="103" y="6"/>
                  </a:cxn>
                  <a:cxn ang="0">
                    <a:pos x="104" y="10"/>
                  </a:cxn>
                  <a:cxn ang="0">
                    <a:pos x="104" y="10"/>
                  </a:cxn>
                </a:cxnLst>
                <a:rect l="0" t="0" r="r" b="b"/>
                <a:pathLst>
                  <a:path w="115" h="35">
                    <a:moveTo>
                      <a:pt x="104" y="10"/>
                    </a:moveTo>
                    <a:lnTo>
                      <a:pt x="90" y="13"/>
                    </a:lnTo>
                    <a:lnTo>
                      <a:pt x="12" y="15"/>
                    </a:lnTo>
                    <a:lnTo>
                      <a:pt x="0" y="24"/>
                    </a:lnTo>
                    <a:lnTo>
                      <a:pt x="0" y="35"/>
                    </a:lnTo>
                    <a:lnTo>
                      <a:pt x="64" y="29"/>
                    </a:lnTo>
                    <a:lnTo>
                      <a:pt x="115" y="21"/>
                    </a:lnTo>
                    <a:lnTo>
                      <a:pt x="113" y="5"/>
                    </a:lnTo>
                    <a:lnTo>
                      <a:pt x="109" y="0"/>
                    </a:lnTo>
                    <a:lnTo>
                      <a:pt x="103" y="6"/>
                    </a:lnTo>
                    <a:lnTo>
                      <a:pt x="104" y="10"/>
                    </a:lnTo>
                    <a:lnTo>
                      <a:pt x="104" y="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4" name="Freeform 206"/>
              <p:cNvSpPr>
                <a:spLocks/>
              </p:cNvSpPr>
              <p:nvPr/>
            </p:nvSpPr>
            <p:spPr bwMode="auto">
              <a:xfrm>
                <a:off x="7310452" y="6261100"/>
                <a:ext cx="176213" cy="204788"/>
              </a:xfrm>
              <a:custGeom>
                <a:avLst/>
                <a:gdLst/>
                <a:ahLst/>
                <a:cxnLst>
                  <a:cxn ang="0">
                    <a:pos x="0" y="248"/>
                  </a:cxn>
                  <a:cxn ang="0">
                    <a:pos x="149" y="57"/>
                  </a:cxn>
                  <a:cxn ang="0">
                    <a:pos x="198" y="0"/>
                  </a:cxn>
                  <a:cxn ang="0">
                    <a:pos x="221" y="18"/>
                  </a:cxn>
                  <a:cxn ang="0">
                    <a:pos x="104" y="154"/>
                  </a:cxn>
                  <a:cxn ang="0">
                    <a:pos x="13" y="259"/>
                  </a:cxn>
                  <a:cxn ang="0">
                    <a:pos x="0" y="248"/>
                  </a:cxn>
                  <a:cxn ang="0">
                    <a:pos x="0" y="248"/>
                  </a:cxn>
                </a:cxnLst>
                <a:rect l="0" t="0" r="r" b="b"/>
                <a:pathLst>
                  <a:path w="221" h="259">
                    <a:moveTo>
                      <a:pt x="0" y="248"/>
                    </a:moveTo>
                    <a:lnTo>
                      <a:pt x="149" y="57"/>
                    </a:lnTo>
                    <a:lnTo>
                      <a:pt x="198" y="0"/>
                    </a:lnTo>
                    <a:lnTo>
                      <a:pt x="221" y="18"/>
                    </a:lnTo>
                    <a:lnTo>
                      <a:pt x="104" y="154"/>
                    </a:lnTo>
                    <a:lnTo>
                      <a:pt x="13" y="259"/>
                    </a:lnTo>
                    <a:lnTo>
                      <a:pt x="0" y="248"/>
                    </a:lnTo>
                    <a:lnTo>
                      <a:pt x="0" y="24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5" name="Freeform 207"/>
              <p:cNvSpPr>
                <a:spLocks/>
              </p:cNvSpPr>
              <p:nvPr/>
            </p:nvSpPr>
            <p:spPr bwMode="auto">
              <a:xfrm>
                <a:off x="7340615" y="6288088"/>
                <a:ext cx="174625" cy="200025"/>
              </a:xfrm>
              <a:custGeom>
                <a:avLst/>
                <a:gdLst/>
                <a:ahLst/>
                <a:cxnLst>
                  <a:cxn ang="0">
                    <a:pos x="0" y="242"/>
                  </a:cxn>
                  <a:cxn ang="0">
                    <a:pos x="111" y="107"/>
                  </a:cxn>
                  <a:cxn ang="0">
                    <a:pos x="201" y="0"/>
                  </a:cxn>
                  <a:cxn ang="0">
                    <a:pos x="221" y="20"/>
                  </a:cxn>
                  <a:cxn ang="0">
                    <a:pos x="131" y="121"/>
                  </a:cxn>
                  <a:cxn ang="0">
                    <a:pos x="16" y="252"/>
                  </a:cxn>
                  <a:cxn ang="0">
                    <a:pos x="0" y="242"/>
                  </a:cxn>
                  <a:cxn ang="0">
                    <a:pos x="0" y="242"/>
                  </a:cxn>
                </a:cxnLst>
                <a:rect l="0" t="0" r="r" b="b"/>
                <a:pathLst>
                  <a:path w="221" h="252">
                    <a:moveTo>
                      <a:pt x="0" y="242"/>
                    </a:moveTo>
                    <a:lnTo>
                      <a:pt x="111" y="107"/>
                    </a:lnTo>
                    <a:lnTo>
                      <a:pt x="201" y="0"/>
                    </a:lnTo>
                    <a:lnTo>
                      <a:pt x="221" y="20"/>
                    </a:lnTo>
                    <a:lnTo>
                      <a:pt x="131" y="121"/>
                    </a:lnTo>
                    <a:lnTo>
                      <a:pt x="16" y="252"/>
                    </a:lnTo>
                    <a:lnTo>
                      <a:pt x="0" y="242"/>
                    </a:lnTo>
                    <a:lnTo>
                      <a:pt x="0" y="24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6" name="Freeform 208"/>
              <p:cNvSpPr>
                <a:spLocks/>
              </p:cNvSpPr>
              <p:nvPr/>
            </p:nvSpPr>
            <p:spPr bwMode="auto">
              <a:xfrm>
                <a:off x="8101027" y="6550025"/>
                <a:ext cx="187325" cy="185738"/>
              </a:xfrm>
              <a:custGeom>
                <a:avLst/>
                <a:gdLst/>
                <a:ahLst/>
                <a:cxnLst>
                  <a:cxn ang="0">
                    <a:pos x="0" y="222"/>
                  </a:cxn>
                  <a:cxn ang="0">
                    <a:pos x="207" y="0"/>
                  </a:cxn>
                  <a:cxn ang="0">
                    <a:pos x="235" y="23"/>
                  </a:cxn>
                  <a:cxn ang="0">
                    <a:pos x="67" y="187"/>
                  </a:cxn>
                  <a:cxn ang="0">
                    <a:pos x="9" y="232"/>
                  </a:cxn>
                  <a:cxn ang="0">
                    <a:pos x="0" y="222"/>
                  </a:cxn>
                  <a:cxn ang="0">
                    <a:pos x="0" y="222"/>
                  </a:cxn>
                </a:cxnLst>
                <a:rect l="0" t="0" r="r" b="b"/>
                <a:pathLst>
                  <a:path w="235" h="232">
                    <a:moveTo>
                      <a:pt x="0" y="222"/>
                    </a:moveTo>
                    <a:lnTo>
                      <a:pt x="207" y="0"/>
                    </a:lnTo>
                    <a:lnTo>
                      <a:pt x="235" y="23"/>
                    </a:lnTo>
                    <a:lnTo>
                      <a:pt x="67" y="187"/>
                    </a:lnTo>
                    <a:lnTo>
                      <a:pt x="9" y="232"/>
                    </a:lnTo>
                    <a:lnTo>
                      <a:pt x="0" y="222"/>
                    </a:lnTo>
                    <a:lnTo>
                      <a:pt x="0" y="22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7" name="Freeform 209"/>
              <p:cNvSpPr>
                <a:spLocks/>
              </p:cNvSpPr>
              <p:nvPr/>
            </p:nvSpPr>
            <p:spPr bwMode="auto">
              <a:xfrm>
                <a:off x="7545402" y="5595938"/>
                <a:ext cx="161925" cy="214313"/>
              </a:xfrm>
              <a:custGeom>
                <a:avLst/>
                <a:gdLst/>
                <a:ahLst/>
                <a:cxnLst>
                  <a:cxn ang="0">
                    <a:pos x="15" y="0"/>
                  </a:cxn>
                  <a:cxn ang="0">
                    <a:pos x="162" y="191"/>
                  </a:cxn>
                  <a:cxn ang="0">
                    <a:pos x="205" y="253"/>
                  </a:cxn>
                  <a:cxn ang="0">
                    <a:pos x="183" y="270"/>
                  </a:cxn>
                  <a:cxn ang="0">
                    <a:pos x="80" y="124"/>
                  </a:cxn>
                  <a:cxn ang="0">
                    <a:pos x="0" y="10"/>
                  </a:cxn>
                  <a:cxn ang="0">
                    <a:pos x="15" y="0"/>
                  </a:cxn>
                  <a:cxn ang="0">
                    <a:pos x="15" y="0"/>
                  </a:cxn>
                </a:cxnLst>
                <a:rect l="0" t="0" r="r" b="b"/>
                <a:pathLst>
                  <a:path w="205" h="270">
                    <a:moveTo>
                      <a:pt x="15" y="0"/>
                    </a:moveTo>
                    <a:lnTo>
                      <a:pt x="162" y="191"/>
                    </a:lnTo>
                    <a:lnTo>
                      <a:pt x="205" y="253"/>
                    </a:lnTo>
                    <a:lnTo>
                      <a:pt x="183" y="270"/>
                    </a:lnTo>
                    <a:lnTo>
                      <a:pt x="80" y="124"/>
                    </a:lnTo>
                    <a:lnTo>
                      <a:pt x="0" y="10"/>
                    </a:lnTo>
                    <a:lnTo>
                      <a:pt x="15" y="0"/>
                    </a:lnTo>
                    <a:lnTo>
                      <a:pt x="1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8" name="Freeform 210"/>
              <p:cNvSpPr>
                <a:spLocks/>
              </p:cNvSpPr>
              <p:nvPr/>
            </p:nvSpPr>
            <p:spPr bwMode="auto">
              <a:xfrm>
                <a:off x="7518415" y="5618163"/>
                <a:ext cx="155575" cy="214313"/>
              </a:xfrm>
              <a:custGeom>
                <a:avLst/>
                <a:gdLst/>
                <a:ahLst/>
                <a:cxnLst>
                  <a:cxn ang="0">
                    <a:pos x="13" y="0"/>
                  </a:cxn>
                  <a:cxn ang="0">
                    <a:pos x="116" y="141"/>
                  </a:cxn>
                  <a:cxn ang="0">
                    <a:pos x="196" y="254"/>
                  </a:cxn>
                  <a:cxn ang="0">
                    <a:pos x="173" y="270"/>
                  </a:cxn>
                  <a:cxn ang="0">
                    <a:pos x="96" y="156"/>
                  </a:cxn>
                  <a:cxn ang="0">
                    <a:pos x="0" y="12"/>
                  </a:cxn>
                  <a:cxn ang="0">
                    <a:pos x="13" y="0"/>
                  </a:cxn>
                  <a:cxn ang="0">
                    <a:pos x="13" y="0"/>
                  </a:cxn>
                </a:cxnLst>
                <a:rect l="0" t="0" r="r" b="b"/>
                <a:pathLst>
                  <a:path w="196" h="270">
                    <a:moveTo>
                      <a:pt x="13" y="0"/>
                    </a:moveTo>
                    <a:lnTo>
                      <a:pt x="116" y="141"/>
                    </a:lnTo>
                    <a:lnTo>
                      <a:pt x="196" y="254"/>
                    </a:lnTo>
                    <a:lnTo>
                      <a:pt x="173" y="270"/>
                    </a:lnTo>
                    <a:lnTo>
                      <a:pt x="96" y="156"/>
                    </a:lnTo>
                    <a:lnTo>
                      <a:pt x="0" y="12"/>
                    </a:lnTo>
                    <a:lnTo>
                      <a:pt x="13" y="0"/>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9" name="Freeform 211"/>
              <p:cNvSpPr>
                <a:spLocks/>
              </p:cNvSpPr>
              <p:nvPr/>
            </p:nvSpPr>
            <p:spPr bwMode="auto">
              <a:xfrm>
                <a:off x="8043877" y="6565900"/>
                <a:ext cx="130175" cy="115888"/>
              </a:xfrm>
              <a:custGeom>
                <a:avLst/>
                <a:gdLst/>
                <a:ahLst/>
                <a:cxnLst>
                  <a:cxn ang="0">
                    <a:pos x="18" y="143"/>
                  </a:cxn>
                  <a:cxn ang="0">
                    <a:pos x="18" y="136"/>
                  </a:cxn>
                  <a:cxn ang="0">
                    <a:pos x="20" y="126"/>
                  </a:cxn>
                  <a:cxn ang="0">
                    <a:pos x="25" y="119"/>
                  </a:cxn>
                  <a:cxn ang="0">
                    <a:pos x="30" y="116"/>
                  </a:cxn>
                  <a:cxn ang="0">
                    <a:pos x="39" y="115"/>
                  </a:cxn>
                  <a:cxn ang="0">
                    <a:pos x="47" y="113"/>
                  </a:cxn>
                  <a:cxn ang="0">
                    <a:pos x="57" y="110"/>
                  </a:cxn>
                  <a:cxn ang="0">
                    <a:pos x="67" y="106"/>
                  </a:cxn>
                  <a:cxn ang="0">
                    <a:pos x="77" y="101"/>
                  </a:cxn>
                  <a:cxn ang="0">
                    <a:pos x="85" y="96"/>
                  </a:cxn>
                  <a:cxn ang="0">
                    <a:pos x="91" y="88"/>
                  </a:cxn>
                  <a:cxn ang="0">
                    <a:pos x="95" y="81"/>
                  </a:cxn>
                  <a:cxn ang="0">
                    <a:pos x="96" y="74"/>
                  </a:cxn>
                  <a:cxn ang="0">
                    <a:pos x="98" y="66"/>
                  </a:cxn>
                  <a:cxn ang="0">
                    <a:pos x="104" y="54"/>
                  </a:cxn>
                  <a:cxn ang="0">
                    <a:pos x="113" y="45"/>
                  </a:cxn>
                  <a:cxn ang="0">
                    <a:pos x="120" y="41"/>
                  </a:cxn>
                  <a:cxn ang="0">
                    <a:pos x="127" y="37"/>
                  </a:cxn>
                  <a:cxn ang="0">
                    <a:pos x="136" y="34"/>
                  </a:cxn>
                  <a:cxn ang="0">
                    <a:pos x="146" y="31"/>
                  </a:cxn>
                  <a:cxn ang="0">
                    <a:pos x="155" y="24"/>
                  </a:cxn>
                  <a:cxn ang="0">
                    <a:pos x="161" y="16"/>
                  </a:cxn>
                  <a:cxn ang="0">
                    <a:pos x="165" y="12"/>
                  </a:cxn>
                  <a:cxn ang="0">
                    <a:pos x="148" y="0"/>
                  </a:cxn>
                  <a:cxn ang="0">
                    <a:pos x="149" y="2"/>
                  </a:cxn>
                  <a:cxn ang="0">
                    <a:pos x="147" y="7"/>
                  </a:cxn>
                  <a:cxn ang="0">
                    <a:pos x="140" y="17"/>
                  </a:cxn>
                  <a:cxn ang="0">
                    <a:pos x="128" y="23"/>
                  </a:cxn>
                  <a:cxn ang="0">
                    <a:pos x="118" y="26"/>
                  </a:cxn>
                  <a:cxn ang="0">
                    <a:pos x="107" y="29"/>
                  </a:cxn>
                  <a:cxn ang="0">
                    <a:pos x="96" y="37"/>
                  </a:cxn>
                  <a:cxn ang="0">
                    <a:pos x="87" y="46"/>
                  </a:cxn>
                  <a:cxn ang="0">
                    <a:pos x="83" y="59"/>
                  </a:cxn>
                  <a:cxn ang="0">
                    <a:pos x="80" y="73"/>
                  </a:cxn>
                  <a:cxn ang="0">
                    <a:pos x="77" y="85"/>
                  </a:cxn>
                  <a:cxn ang="0">
                    <a:pos x="66" y="93"/>
                  </a:cxn>
                  <a:cxn ang="0">
                    <a:pos x="59" y="94"/>
                  </a:cxn>
                  <a:cxn ang="0">
                    <a:pos x="52" y="96"/>
                  </a:cxn>
                  <a:cxn ang="0">
                    <a:pos x="42" y="97"/>
                  </a:cxn>
                  <a:cxn ang="0">
                    <a:pos x="33" y="99"/>
                  </a:cxn>
                  <a:cxn ang="0">
                    <a:pos x="25" y="101"/>
                  </a:cxn>
                  <a:cxn ang="0">
                    <a:pos x="18" y="106"/>
                  </a:cxn>
                  <a:cxn ang="0">
                    <a:pos x="8" y="114"/>
                  </a:cxn>
                  <a:cxn ang="0">
                    <a:pos x="2" y="124"/>
                  </a:cxn>
                  <a:cxn ang="0">
                    <a:pos x="0" y="132"/>
                  </a:cxn>
                  <a:cxn ang="0">
                    <a:pos x="0" y="135"/>
                  </a:cxn>
                  <a:cxn ang="0">
                    <a:pos x="19" y="145"/>
                  </a:cxn>
                </a:cxnLst>
                <a:rect l="0" t="0" r="r" b="b"/>
                <a:pathLst>
                  <a:path w="166" h="145">
                    <a:moveTo>
                      <a:pt x="19" y="145"/>
                    </a:moveTo>
                    <a:lnTo>
                      <a:pt x="18" y="143"/>
                    </a:lnTo>
                    <a:lnTo>
                      <a:pt x="18" y="140"/>
                    </a:lnTo>
                    <a:lnTo>
                      <a:pt x="18" y="136"/>
                    </a:lnTo>
                    <a:lnTo>
                      <a:pt x="19" y="132"/>
                    </a:lnTo>
                    <a:lnTo>
                      <a:pt x="20" y="126"/>
                    </a:lnTo>
                    <a:lnTo>
                      <a:pt x="23" y="121"/>
                    </a:lnTo>
                    <a:lnTo>
                      <a:pt x="25" y="119"/>
                    </a:lnTo>
                    <a:lnTo>
                      <a:pt x="27" y="118"/>
                    </a:lnTo>
                    <a:lnTo>
                      <a:pt x="30" y="116"/>
                    </a:lnTo>
                    <a:lnTo>
                      <a:pt x="34" y="116"/>
                    </a:lnTo>
                    <a:lnTo>
                      <a:pt x="39" y="115"/>
                    </a:lnTo>
                    <a:lnTo>
                      <a:pt x="43" y="114"/>
                    </a:lnTo>
                    <a:lnTo>
                      <a:pt x="47" y="113"/>
                    </a:lnTo>
                    <a:lnTo>
                      <a:pt x="52" y="112"/>
                    </a:lnTo>
                    <a:lnTo>
                      <a:pt x="57" y="110"/>
                    </a:lnTo>
                    <a:lnTo>
                      <a:pt x="62" y="108"/>
                    </a:lnTo>
                    <a:lnTo>
                      <a:pt x="67" y="106"/>
                    </a:lnTo>
                    <a:lnTo>
                      <a:pt x="73" y="104"/>
                    </a:lnTo>
                    <a:lnTo>
                      <a:pt x="77" y="101"/>
                    </a:lnTo>
                    <a:lnTo>
                      <a:pt x="81" y="99"/>
                    </a:lnTo>
                    <a:lnTo>
                      <a:pt x="85" y="96"/>
                    </a:lnTo>
                    <a:lnTo>
                      <a:pt x="89" y="93"/>
                    </a:lnTo>
                    <a:lnTo>
                      <a:pt x="91" y="88"/>
                    </a:lnTo>
                    <a:lnTo>
                      <a:pt x="94" y="85"/>
                    </a:lnTo>
                    <a:lnTo>
                      <a:pt x="95" y="81"/>
                    </a:lnTo>
                    <a:lnTo>
                      <a:pt x="96" y="78"/>
                    </a:lnTo>
                    <a:lnTo>
                      <a:pt x="96" y="74"/>
                    </a:lnTo>
                    <a:lnTo>
                      <a:pt x="97" y="69"/>
                    </a:lnTo>
                    <a:lnTo>
                      <a:pt x="98" y="66"/>
                    </a:lnTo>
                    <a:lnTo>
                      <a:pt x="101" y="62"/>
                    </a:lnTo>
                    <a:lnTo>
                      <a:pt x="104" y="54"/>
                    </a:lnTo>
                    <a:lnTo>
                      <a:pt x="111" y="49"/>
                    </a:lnTo>
                    <a:lnTo>
                      <a:pt x="113" y="45"/>
                    </a:lnTo>
                    <a:lnTo>
                      <a:pt x="116" y="43"/>
                    </a:lnTo>
                    <a:lnTo>
                      <a:pt x="120" y="41"/>
                    </a:lnTo>
                    <a:lnTo>
                      <a:pt x="123" y="39"/>
                    </a:lnTo>
                    <a:lnTo>
                      <a:pt x="127" y="37"/>
                    </a:lnTo>
                    <a:lnTo>
                      <a:pt x="132" y="35"/>
                    </a:lnTo>
                    <a:lnTo>
                      <a:pt x="136" y="34"/>
                    </a:lnTo>
                    <a:lnTo>
                      <a:pt x="140" y="34"/>
                    </a:lnTo>
                    <a:lnTo>
                      <a:pt x="146" y="31"/>
                    </a:lnTo>
                    <a:lnTo>
                      <a:pt x="152" y="27"/>
                    </a:lnTo>
                    <a:lnTo>
                      <a:pt x="155" y="24"/>
                    </a:lnTo>
                    <a:lnTo>
                      <a:pt x="160" y="20"/>
                    </a:lnTo>
                    <a:lnTo>
                      <a:pt x="161" y="16"/>
                    </a:lnTo>
                    <a:lnTo>
                      <a:pt x="164" y="14"/>
                    </a:lnTo>
                    <a:lnTo>
                      <a:pt x="165" y="12"/>
                    </a:lnTo>
                    <a:lnTo>
                      <a:pt x="166" y="12"/>
                    </a:lnTo>
                    <a:lnTo>
                      <a:pt x="148" y="0"/>
                    </a:lnTo>
                    <a:lnTo>
                      <a:pt x="148" y="0"/>
                    </a:lnTo>
                    <a:lnTo>
                      <a:pt x="149" y="2"/>
                    </a:lnTo>
                    <a:lnTo>
                      <a:pt x="148" y="5"/>
                    </a:lnTo>
                    <a:lnTo>
                      <a:pt x="147" y="7"/>
                    </a:lnTo>
                    <a:lnTo>
                      <a:pt x="144" y="12"/>
                    </a:lnTo>
                    <a:lnTo>
                      <a:pt x="140" y="17"/>
                    </a:lnTo>
                    <a:lnTo>
                      <a:pt x="133" y="20"/>
                    </a:lnTo>
                    <a:lnTo>
                      <a:pt x="128" y="23"/>
                    </a:lnTo>
                    <a:lnTo>
                      <a:pt x="123" y="24"/>
                    </a:lnTo>
                    <a:lnTo>
                      <a:pt x="118" y="26"/>
                    </a:lnTo>
                    <a:lnTo>
                      <a:pt x="112" y="27"/>
                    </a:lnTo>
                    <a:lnTo>
                      <a:pt x="107" y="29"/>
                    </a:lnTo>
                    <a:lnTo>
                      <a:pt x="102" y="32"/>
                    </a:lnTo>
                    <a:lnTo>
                      <a:pt x="96" y="37"/>
                    </a:lnTo>
                    <a:lnTo>
                      <a:pt x="91" y="41"/>
                    </a:lnTo>
                    <a:lnTo>
                      <a:pt x="87" y="46"/>
                    </a:lnTo>
                    <a:lnTo>
                      <a:pt x="84" y="53"/>
                    </a:lnTo>
                    <a:lnTo>
                      <a:pt x="83" y="59"/>
                    </a:lnTo>
                    <a:lnTo>
                      <a:pt x="81" y="67"/>
                    </a:lnTo>
                    <a:lnTo>
                      <a:pt x="80" y="73"/>
                    </a:lnTo>
                    <a:lnTo>
                      <a:pt x="79" y="79"/>
                    </a:lnTo>
                    <a:lnTo>
                      <a:pt x="77" y="85"/>
                    </a:lnTo>
                    <a:lnTo>
                      <a:pt x="73" y="89"/>
                    </a:lnTo>
                    <a:lnTo>
                      <a:pt x="66" y="93"/>
                    </a:lnTo>
                    <a:lnTo>
                      <a:pt x="63" y="94"/>
                    </a:lnTo>
                    <a:lnTo>
                      <a:pt x="59" y="94"/>
                    </a:lnTo>
                    <a:lnTo>
                      <a:pt x="55" y="95"/>
                    </a:lnTo>
                    <a:lnTo>
                      <a:pt x="52" y="96"/>
                    </a:lnTo>
                    <a:lnTo>
                      <a:pt x="47" y="96"/>
                    </a:lnTo>
                    <a:lnTo>
                      <a:pt x="42" y="97"/>
                    </a:lnTo>
                    <a:lnTo>
                      <a:pt x="38" y="98"/>
                    </a:lnTo>
                    <a:lnTo>
                      <a:pt x="33" y="99"/>
                    </a:lnTo>
                    <a:lnTo>
                      <a:pt x="29" y="100"/>
                    </a:lnTo>
                    <a:lnTo>
                      <a:pt x="25" y="101"/>
                    </a:lnTo>
                    <a:lnTo>
                      <a:pt x="21" y="104"/>
                    </a:lnTo>
                    <a:lnTo>
                      <a:pt x="18" y="106"/>
                    </a:lnTo>
                    <a:lnTo>
                      <a:pt x="12" y="109"/>
                    </a:lnTo>
                    <a:lnTo>
                      <a:pt x="8" y="114"/>
                    </a:lnTo>
                    <a:lnTo>
                      <a:pt x="3" y="118"/>
                    </a:lnTo>
                    <a:lnTo>
                      <a:pt x="2" y="124"/>
                    </a:lnTo>
                    <a:lnTo>
                      <a:pt x="0" y="128"/>
                    </a:lnTo>
                    <a:lnTo>
                      <a:pt x="0" y="132"/>
                    </a:lnTo>
                    <a:lnTo>
                      <a:pt x="0" y="134"/>
                    </a:lnTo>
                    <a:lnTo>
                      <a:pt x="0" y="135"/>
                    </a:lnTo>
                    <a:lnTo>
                      <a:pt x="19" y="145"/>
                    </a:lnTo>
                    <a:lnTo>
                      <a:pt x="19" y="14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0" name="Freeform 212"/>
              <p:cNvSpPr>
                <a:spLocks/>
              </p:cNvSpPr>
              <p:nvPr/>
            </p:nvSpPr>
            <p:spPr bwMode="auto">
              <a:xfrm>
                <a:off x="8008952" y="6535738"/>
                <a:ext cx="133350" cy="114300"/>
              </a:xfrm>
              <a:custGeom>
                <a:avLst/>
                <a:gdLst/>
                <a:ahLst/>
                <a:cxnLst>
                  <a:cxn ang="0">
                    <a:pos x="19" y="144"/>
                  </a:cxn>
                  <a:cxn ang="0">
                    <a:pos x="19" y="137"/>
                  </a:cxn>
                  <a:cxn ang="0">
                    <a:pos x="20" y="126"/>
                  </a:cxn>
                  <a:cxn ang="0">
                    <a:pos x="25" y="120"/>
                  </a:cxn>
                  <a:cxn ang="0">
                    <a:pos x="31" y="117"/>
                  </a:cxn>
                  <a:cxn ang="0">
                    <a:pos x="39" y="116"/>
                  </a:cxn>
                  <a:cxn ang="0">
                    <a:pos x="49" y="113"/>
                  </a:cxn>
                  <a:cxn ang="0">
                    <a:pos x="59" y="110"/>
                  </a:cxn>
                  <a:cxn ang="0">
                    <a:pos x="69" y="107"/>
                  </a:cxn>
                  <a:cxn ang="0">
                    <a:pos x="77" y="102"/>
                  </a:cxn>
                  <a:cxn ang="0">
                    <a:pos x="86" y="96"/>
                  </a:cxn>
                  <a:cxn ang="0">
                    <a:pos x="92" y="89"/>
                  </a:cxn>
                  <a:cxn ang="0">
                    <a:pos x="96" y="82"/>
                  </a:cxn>
                  <a:cxn ang="0">
                    <a:pos x="97" y="74"/>
                  </a:cxn>
                  <a:cxn ang="0">
                    <a:pos x="99" y="65"/>
                  </a:cxn>
                  <a:cxn ang="0">
                    <a:pos x="104" y="55"/>
                  </a:cxn>
                  <a:cxn ang="0">
                    <a:pos x="114" y="46"/>
                  </a:cxn>
                  <a:cxn ang="0">
                    <a:pos x="121" y="41"/>
                  </a:cxn>
                  <a:cxn ang="0">
                    <a:pos x="128" y="36"/>
                  </a:cxn>
                  <a:cxn ang="0">
                    <a:pos x="136" y="33"/>
                  </a:cxn>
                  <a:cxn ang="0">
                    <a:pos x="148" y="30"/>
                  </a:cxn>
                  <a:cxn ang="0">
                    <a:pos x="157" y="24"/>
                  </a:cxn>
                  <a:cxn ang="0">
                    <a:pos x="163" y="17"/>
                  </a:cxn>
                  <a:cxn ang="0">
                    <a:pos x="165" y="13"/>
                  </a:cxn>
                  <a:cxn ang="0">
                    <a:pos x="148" y="0"/>
                  </a:cxn>
                  <a:cxn ang="0">
                    <a:pos x="150" y="2"/>
                  </a:cxn>
                  <a:cxn ang="0">
                    <a:pos x="148" y="7"/>
                  </a:cxn>
                  <a:cxn ang="0">
                    <a:pos x="140" y="17"/>
                  </a:cxn>
                  <a:cxn ang="0">
                    <a:pos x="129" y="24"/>
                  </a:cxn>
                  <a:cxn ang="0">
                    <a:pos x="119" y="27"/>
                  </a:cxn>
                  <a:cxn ang="0">
                    <a:pos x="107" y="29"/>
                  </a:cxn>
                  <a:cxn ang="0">
                    <a:pos x="97" y="36"/>
                  </a:cxn>
                  <a:cxn ang="0">
                    <a:pos x="88" y="47"/>
                  </a:cxn>
                  <a:cxn ang="0">
                    <a:pos x="84" y="60"/>
                  </a:cxn>
                  <a:cxn ang="0">
                    <a:pos x="81" y="74"/>
                  </a:cxn>
                  <a:cxn ang="0">
                    <a:pos x="77" y="86"/>
                  </a:cxn>
                  <a:cxn ang="0">
                    <a:pos x="68" y="93"/>
                  </a:cxn>
                  <a:cxn ang="0">
                    <a:pos x="60" y="94"/>
                  </a:cxn>
                  <a:cxn ang="0">
                    <a:pos x="52" y="96"/>
                  </a:cxn>
                  <a:cxn ang="0">
                    <a:pos x="42" y="97"/>
                  </a:cxn>
                  <a:cxn ang="0">
                    <a:pos x="34" y="98"/>
                  </a:cxn>
                  <a:cxn ang="0">
                    <a:pos x="25" y="102"/>
                  </a:cxn>
                  <a:cxn ang="0">
                    <a:pos x="19" y="106"/>
                  </a:cxn>
                  <a:cxn ang="0">
                    <a:pos x="7" y="114"/>
                  </a:cxn>
                  <a:cxn ang="0">
                    <a:pos x="3" y="124"/>
                  </a:cxn>
                  <a:cxn ang="0">
                    <a:pos x="0" y="133"/>
                  </a:cxn>
                  <a:cxn ang="0">
                    <a:pos x="0" y="136"/>
                  </a:cxn>
                  <a:cxn ang="0">
                    <a:pos x="20" y="146"/>
                  </a:cxn>
                </a:cxnLst>
                <a:rect l="0" t="0" r="r" b="b"/>
                <a:pathLst>
                  <a:path w="166" h="146">
                    <a:moveTo>
                      <a:pt x="20" y="146"/>
                    </a:moveTo>
                    <a:lnTo>
                      <a:pt x="19" y="144"/>
                    </a:lnTo>
                    <a:lnTo>
                      <a:pt x="19" y="141"/>
                    </a:lnTo>
                    <a:lnTo>
                      <a:pt x="19" y="137"/>
                    </a:lnTo>
                    <a:lnTo>
                      <a:pt x="20" y="133"/>
                    </a:lnTo>
                    <a:lnTo>
                      <a:pt x="20" y="126"/>
                    </a:lnTo>
                    <a:lnTo>
                      <a:pt x="24" y="122"/>
                    </a:lnTo>
                    <a:lnTo>
                      <a:pt x="25" y="120"/>
                    </a:lnTo>
                    <a:lnTo>
                      <a:pt x="28" y="119"/>
                    </a:lnTo>
                    <a:lnTo>
                      <a:pt x="31" y="117"/>
                    </a:lnTo>
                    <a:lnTo>
                      <a:pt x="35" y="117"/>
                    </a:lnTo>
                    <a:lnTo>
                      <a:pt x="39" y="116"/>
                    </a:lnTo>
                    <a:lnTo>
                      <a:pt x="43" y="114"/>
                    </a:lnTo>
                    <a:lnTo>
                      <a:pt x="49" y="113"/>
                    </a:lnTo>
                    <a:lnTo>
                      <a:pt x="54" y="112"/>
                    </a:lnTo>
                    <a:lnTo>
                      <a:pt x="59" y="110"/>
                    </a:lnTo>
                    <a:lnTo>
                      <a:pt x="64" y="109"/>
                    </a:lnTo>
                    <a:lnTo>
                      <a:pt x="69" y="107"/>
                    </a:lnTo>
                    <a:lnTo>
                      <a:pt x="74" y="105"/>
                    </a:lnTo>
                    <a:lnTo>
                      <a:pt x="77" y="102"/>
                    </a:lnTo>
                    <a:lnTo>
                      <a:pt x="82" y="98"/>
                    </a:lnTo>
                    <a:lnTo>
                      <a:pt x="86" y="96"/>
                    </a:lnTo>
                    <a:lnTo>
                      <a:pt x="90" y="93"/>
                    </a:lnTo>
                    <a:lnTo>
                      <a:pt x="92" y="89"/>
                    </a:lnTo>
                    <a:lnTo>
                      <a:pt x="94" y="86"/>
                    </a:lnTo>
                    <a:lnTo>
                      <a:pt x="96" y="82"/>
                    </a:lnTo>
                    <a:lnTo>
                      <a:pt x="97" y="79"/>
                    </a:lnTo>
                    <a:lnTo>
                      <a:pt x="97" y="74"/>
                    </a:lnTo>
                    <a:lnTo>
                      <a:pt x="98" y="69"/>
                    </a:lnTo>
                    <a:lnTo>
                      <a:pt x="99" y="65"/>
                    </a:lnTo>
                    <a:lnTo>
                      <a:pt x="101" y="62"/>
                    </a:lnTo>
                    <a:lnTo>
                      <a:pt x="104" y="55"/>
                    </a:lnTo>
                    <a:lnTo>
                      <a:pt x="112" y="49"/>
                    </a:lnTo>
                    <a:lnTo>
                      <a:pt x="114" y="46"/>
                    </a:lnTo>
                    <a:lnTo>
                      <a:pt x="118" y="43"/>
                    </a:lnTo>
                    <a:lnTo>
                      <a:pt x="121" y="41"/>
                    </a:lnTo>
                    <a:lnTo>
                      <a:pt x="125" y="40"/>
                    </a:lnTo>
                    <a:lnTo>
                      <a:pt x="128" y="36"/>
                    </a:lnTo>
                    <a:lnTo>
                      <a:pt x="133" y="34"/>
                    </a:lnTo>
                    <a:lnTo>
                      <a:pt x="136" y="33"/>
                    </a:lnTo>
                    <a:lnTo>
                      <a:pt x="140" y="33"/>
                    </a:lnTo>
                    <a:lnTo>
                      <a:pt x="148" y="30"/>
                    </a:lnTo>
                    <a:lnTo>
                      <a:pt x="153" y="27"/>
                    </a:lnTo>
                    <a:lnTo>
                      <a:pt x="157" y="24"/>
                    </a:lnTo>
                    <a:lnTo>
                      <a:pt x="161" y="21"/>
                    </a:lnTo>
                    <a:lnTo>
                      <a:pt x="163" y="17"/>
                    </a:lnTo>
                    <a:lnTo>
                      <a:pt x="165" y="15"/>
                    </a:lnTo>
                    <a:lnTo>
                      <a:pt x="165" y="13"/>
                    </a:lnTo>
                    <a:lnTo>
                      <a:pt x="166" y="13"/>
                    </a:lnTo>
                    <a:lnTo>
                      <a:pt x="148" y="0"/>
                    </a:lnTo>
                    <a:lnTo>
                      <a:pt x="149" y="0"/>
                    </a:lnTo>
                    <a:lnTo>
                      <a:pt x="150" y="2"/>
                    </a:lnTo>
                    <a:lnTo>
                      <a:pt x="149" y="4"/>
                    </a:lnTo>
                    <a:lnTo>
                      <a:pt x="148" y="7"/>
                    </a:lnTo>
                    <a:lnTo>
                      <a:pt x="146" y="13"/>
                    </a:lnTo>
                    <a:lnTo>
                      <a:pt x="140" y="17"/>
                    </a:lnTo>
                    <a:lnTo>
                      <a:pt x="134" y="21"/>
                    </a:lnTo>
                    <a:lnTo>
                      <a:pt x="129" y="24"/>
                    </a:lnTo>
                    <a:lnTo>
                      <a:pt x="123" y="25"/>
                    </a:lnTo>
                    <a:lnTo>
                      <a:pt x="119" y="27"/>
                    </a:lnTo>
                    <a:lnTo>
                      <a:pt x="113" y="28"/>
                    </a:lnTo>
                    <a:lnTo>
                      <a:pt x="107" y="29"/>
                    </a:lnTo>
                    <a:lnTo>
                      <a:pt x="102" y="32"/>
                    </a:lnTo>
                    <a:lnTo>
                      <a:pt x="97" y="36"/>
                    </a:lnTo>
                    <a:lnTo>
                      <a:pt x="92" y="42"/>
                    </a:lnTo>
                    <a:lnTo>
                      <a:pt x="88" y="47"/>
                    </a:lnTo>
                    <a:lnTo>
                      <a:pt x="85" y="54"/>
                    </a:lnTo>
                    <a:lnTo>
                      <a:pt x="84" y="60"/>
                    </a:lnTo>
                    <a:lnTo>
                      <a:pt x="82" y="66"/>
                    </a:lnTo>
                    <a:lnTo>
                      <a:pt x="81" y="74"/>
                    </a:lnTo>
                    <a:lnTo>
                      <a:pt x="78" y="79"/>
                    </a:lnTo>
                    <a:lnTo>
                      <a:pt x="77" y="86"/>
                    </a:lnTo>
                    <a:lnTo>
                      <a:pt x="74" y="90"/>
                    </a:lnTo>
                    <a:lnTo>
                      <a:pt x="68" y="93"/>
                    </a:lnTo>
                    <a:lnTo>
                      <a:pt x="64" y="93"/>
                    </a:lnTo>
                    <a:lnTo>
                      <a:pt x="60" y="94"/>
                    </a:lnTo>
                    <a:lnTo>
                      <a:pt x="56" y="95"/>
                    </a:lnTo>
                    <a:lnTo>
                      <a:pt x="52" y="96"/>
                    </a:lnTo>
                    <a:lnTo>
                      <a:pt x="48" y="96"/>
                    </a:lnTo>
                    <a:lnTo>
                      <a:pt x="42" y="97"/>
                    </a:lnTo>
                    <a:lnTo>
                      <a:pt x="38" y="98"/>
                    </a:lnTo>
                    <a:lnTo>
                      <a:pt x="34" y="98"/>
                    </a:lnTo>
                    <a:lnTo>
                      <a:pt x="30" y="99"/>
                    </a:lnTo>
                    <a:lnTo>
                      <a:pt x="25" y="102"/>
                    </a:lnTo>
                    <a:lnTo>
                      <a:pt x="22" y="104"/>
                    </a:lnTo>
                    <a:lnTo>
                      <a:pt x="19" y="106"/>
                    </a:lnTo>
                    <a:lnTo>
                      <a:pt x="12" y="109"/>
                    </a:lnTo>
                    <a:lnTo>
                      <a:pt x="7" y="114"/>
                    </a:lnTo>
                    <a:lnTo>
                      <a:pt x="4" y="119"/>
                    </a:lnTo>
                    <a:lnTo>
                      <a:pt x="3" y="124"/>
                    </a:lnTo>
                    <a:lnTo>
                      <a:pt x="0" y="128"/>
                    </a:lnTo>
                    <a:lnTo>
                      <a:pt x="0" y="133"/>
                    </a:lnTo>
                    <a:lnTo>
                      <a:pt x="0" y="135"/>
                    </a:lnTo>
                    <a:lnTo>
                      <a:pt x="0" y="136"/>
                    </a:lnTo>
                    <a:lnTo>
                      <a:pt x="20" y="146"/>
                    </a:lnTo>
                    <a:lnTo>
                      <a:pt x="20" y="1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1" name="Freeform 213"/>
              <p:cNvSpPr>
                <a:spLocks/>
              </p:cNvSpPr>
              <p:nvPr/>
            </p:nvSpPr>
            <p:spPr bwMode="auto">
              <a:xfrm>
                <a:off x="7724790" y="5911850"/>
                <a:ext cx="31750" cy="144463"/>
              </a:xfrm>
              <a:custGeom>
                <a:avLst/>
                <a:gdLst/>
                <a:ahLst/>
                <a:cxnLst>
                  <a:cxn ang="0">
                    <a:pos x="10" y="7"/>
                  </a:cxn>
                  <a:cxn ang="0">
                    <a:pos x="16" y="14"/>
                  </a:cxn>
                  <a:cxn ang="0">
                    <a:pos x="20" y="23"/>
                  </a:cxn>
                  <a:cxn ang="0">
                    <a:pos x="18" y="34"/>
                  </a:cxn>
                  <a:cxn ang="0">
                    <a:pos x="13" y="39"/>
                  </a:cxn>
                  <a:cxn ang="0">
                    <a:pos x="9" y="47"/>
                  </a:cxn>
                  <a:cxn ang="0">
                    <a:pos x="5" y="57"/>
                  </a:cxn>
                  <a:cxn ang="0">
                    <a:pos x="3" y="66"/>
                  </a:cxn>
                  <a:cxn ang="0">
                    <a:pos x="1" y="74"/>
                  </a:cxn>
                  <a:cxn ang="0">
                    <a:pos x="1" y="83"/>
                  </a:cxn>
                  <a:cxn ang="0">
                    <a:pos x="8" y="96"/>
                  </a:cxn>
                  <a:cxn ang="0">
                    <a:pos x="16" y="108"/>
                  </a:cxn>
                  <a:cxn ang="0">
                    <a:pos x="21" y="123"/>
                  </a:cxn>
                  <a:cxn ang="0">
                    <a:pos x="19" y="137"/>
                  </a:cxn>
                  <a:cxn ang="0">
                    <a:pos x="14" y="151"/>
                  </a:cxn>
                  <a:cxn ang="0">
                    <a:pos x="10" y="162"/>
                  </a:cxn>
                  <a:cxn ang="0">
                    <a:pos x="11" y="171"/>
                  </a:cxn>
                  <a:cxn ang="0">
                    <a:pos x="14" y="181"/>
                  </a:cxn>
                  <a:cxn ang="0">
                    <a:pos x="34" y="177"/>
                  </a:cxn>
                  <a:cxn ang="0">
                    <a:pos x="28" y="174"/>
                  </a:cxn>
                  <a:cxn ang="0">
                    <a:pos x="26" y="166"/>
                  </a:cxn>
                  <a:cxn ang="0">
                    <a:pos x="25" y="154"/>
                  </a:cxn>
                  <a:cxn ang="0">
                    <a:pos x="29" y="145"/>
                  </a:cxn>
                  <a:cxn ang="0">
                    <a:pos x="35" y="136"/>
                  </a:cxn>
                  <a:cxn ang="0">
                    <a:pos x="39" y="127"/>
                  </a:cxn>
                  <a:cxn ang="0">
                    <a:pos x="39" y="116"/>
                  </a:cxn>
                  <a:cxn ang="0">
                    <a:pos x="34" y="103"/>
                  </a:cxn>
                  <a:cxn ang="0">
                    <a:pos x="25" y="94"/>
                  </a:cxn>
                  <a:cxn ang="0">
                    <a:pos x="17" y="84"/>
                  </a:cxn>
                  <a:cxn ang="0">
                    <a:pos x="13" y="74"/>
                  </a:cxn>
                  <a:cxn ang="0">
                    <a:pos x="17" y="62"/>
                  </a:cxn>
                  <a:cxn ang="0">
                    <a:pos x="25" y="50"/>
                  </a:cxn>
                  <a:cxn ang="0">
                    <a:pos x="35" y="37"/>
                  </a:cxn>
                  <a:cxn ang="0">
                    <a:pos x="38" y="23"/>
                  </a:cxn>
                  <a:cxn ang="0">
                    <a:pos x="35" y="12"/>
                  </a:cxn>
                  <a:cxn ang="0">
                    <a:pos x="29" y="4"/>
                  </a:cxn>
                  <a:cxn ang="0">
                    <a:pos x="25" y="0"/>
                  </a:cxn>
                  <a:cxn ang="0">
                    <a:pos x="7" y="6"/>
                  </a:cxn>
                </a:cxnLst>
                <a:rect l="0" t="0" r="r" b="b"/>
                <a:pathLst>
                  <a:path w="40" h="181">
                    <a:moveTo>
                      <a:pt x="7" y="6"/>
                    </a:moveTo>
                    <a:lnTo>
                      <a:pt x="10" y="7"/>
                    </a:lnTo>
                    <a:lnTo>
                      <a:pt x="13" y="9"/>
                    </a:lnTo>
                    <a:lnTo>
                      <a:pt x="16" y="14"/>
                    </a:lnTo>
                    <a:lnTo>
                      <a:pt x="18" y="18"/>
                    </a:lnTo>
                    <a:lnTo>
                      <a:pt x="20" y="23"/>
                    </a:lnTo>
                    <a:lnTo>
                      <a:pt x="20" y="27"/>
                    </a:lnTo>
                    <a:lnTo>
                      <a:pt x="18" y="34"/>
                    </a:lnTo>
                    <a:lnTo>
                      <a:pt x="15" y="36"/>
                    </a:lnTo>
                    <a:lnTo>
                      <a:pt x="13" y="39"/>
                    </a:lnTo>
                    <a:lnTo>
                      <a:pt x="11" y="43"/>
                    </a:lnTo>
                    <a:lnTo>
                      <a:pt x="9" y="47"/>
                    </a:lnTo>
                    <a:lnTo>
                      <a:pt x="7" y="52"/>
                    </a:lnTo>
                    <a:lnTo>
                      <a:pt x="5" y="57"/>
                    </a:lnTo>
                    <a:lnTo>
                      <a:pt x="4" y="61"/>
                    </a:lnTo>
                    <a:lnTo>
                      <a:pt x="3" y="66"/>
                    </a:lnTo>
                    <a:lnTo>
                      <a:pt x="1" y="69"/>
                    </a:lnTo>
                    <a:lnTo>
                      <a:pt x="1" y="74"/>
                    </a:lnTo>
                    <a:lnTo>
                      <a:pt x="0" y="78"/>
                    </a:lnTo>
                    <a:lnTo>
                      <a:pt x="1" y="83"/>
                    </a:lnTo>
                    <a:lnTo>
                      <a:pt x="3" y="90"/>
                    </a:lnTo>
                    <a:lnTo>
                      <a:pt x="8" y="96"/>
                    </a:lnTo>
                    <a:lnTo>
                      <a:pt x="12" y="101"/>
                    </a:lnTo>
                    <a:lnTo>
                      <a:pt x="16" y="108"/>
                    </a:lnTo>
                    <a:lnTo>
                      <a:pt x="18" y="115"/>
                    </a:lnTo>
                    <a:lnTo>
                      <a:pt x="21" y="123"/>
                    </a:lnTo>
                    <a:lnTo>
                      <a:pt x="20" y="130"/>
                    </a:lnTo>
                    <a:lnTo>
                      <a:pt x="19" y="137"/>
                    </a:lnTo>
                    <a:lnTo>
                      <a:pt x="16" y="144"/>
                    </a:lnTo>
                    <a:lnTo>
                      <a:pt x="14" y="151"/>
                    </a:lnTo>
                    <a:lnTo>
                      <a:pt x="11" y="156"/>
                    </a:lnTo>
                    <a:lnTo>
                      <a:pt x="10" y="162"/>
                    </a:lnTo>
                    <a:lnTo>
                      <a:pt x="9" y="166"/>
                    </a:lnTo>
                    <a:lnTo>
                      <a:pt x="11" y="171"/>
                    </a:lnTo>
                    <a:lnTo>
                      <a:pt x="12" y="178"/>
                    </a:lnTo>
                    <a:lnTo>
                      <a:pt x="14" y="181"/>
                    </a:lnTo>
                    <a:lnTo>
                      <a:pt x="36" y="177"/>
                    </a:lnTo>
                    <a:lnTo>
                      <a:pt x="34" y="177"/>
                    </a:lnTo>
                    <a:lnTo>
                      <a:pt x="31" y="176"/>
                    </a:lnTo>
                    <a:lnTo>
                      <a:pt x="28" y="174"/>
                    </a:lnTo>
                    <a:lnTo>
                      <a:pt x="27" y="170"/>
                    </a:lnTo>
                    <a:lnTo>
                      <a:pt x="26" y="166"/>
                    </a:lnTo>
                    <a:lnTo>
                      <a:pt x="26" y="161"/>
                    </a:lnTo>
                    <a:lnTo>
                      <a:pt x="25" y="154"/>
                    </a:lnTo>
                    <a:lnTo>
                      <a:pt x="27" y="149"/>
                    </a:lnTo>
                    <a:lnTo>
                      <a:pt x="29" y="145"/>
                    </a:lnTo>
                    <a:lnTo>
                      <a:pt x="33" y="140"/>
                    </a:lnTo>
                    <a:lnTo>
                      <a:pt x="35" y="136"/>
                    </a:lnTo>
                    <a:lnTo>
                      <a:pt x="37" y="132"/>
                    </a:lnTo>
                    <a:lnTo>
                      <a:pt x="39" y="127"/>
                    </a:lnTo>
                    <a:lnTo>
                      <a:pt x="40" y="122"/>
                    </a:lnTo>
                    <a:lnTo>
                      <a:pt x="39" y="116"/>
                    </a:lnTo>
                    <a:lnTo>
                      <a:pt x="37" y="108"/>
                    </a:lnTo>
                    <a:lnTo>
                      <a:pt x="34" y="103"/>
                    </a:lnTo>
                    <a:lnTo>
                      <a:pt x="29" y="99"/>
                    </a:lnTo>
                    <a:lnTo>
                      <a:pt x="25" y="94"/>
                    </a:lnTo>
                    <a:lnTo>
                      <a:pt x="21" y="89"/>
                    </a:lnTo>
                    <a:lnTo>
                      <a:pt x="17" y="84"/>
                    </a:lnTo>
                    <a:lnTo>
                      <a:pt x="15" y="80"/>
                    </a:lnTo>
                    <a:lnTo>
                      <a:pt x="13" y="74"/>
                    </a:lnTo>
                    <a:lnTo>
                      <a:pt x="14" y="69"/>
                    </a:lnTo>
                    <a:lnTo>
                      <a:pt x="17" y="62"/>
                    </a:lnTo>
                    <a:lnTo>
                      <a:pt x="21" y="57"/>
                    </a:lnTo>
                    <a:lnTo>
                      <a:pt x="25" y="50"/>
                    </a:lnTo>
                    <a:lnTo>
                      <a:pt x="31" y="43"/>
                    </a:lnTo>
                    <a:lnTo>
                      <a:pt x="35" y="37"/>
                    </a:lnTo>
                    <a:lnTo>
                      <a:pt x="38" y="30"/>
                    </a:lnTo>
                    <a:lnTo>
                      <a:pt x="38" y="23"/>
                    </a:lnTo>
                    <a:lnTo>
                      <a:pt x="37" y="18"/>
                    </a:lnTo>
                    <a:lnTo>
                      <a:pt x="35" y="12"/>
                    </a:lnTo>
                    <a:lnTo>
                      <a:pt x="33" y="8"/>
                    </a:lnTo>
                    <a:lnTo>
                      <a:pt x="29" y="4"/>
                    </a:lnTo>
                    <a:lnTo>
                      <a:pt x="28" y="2"/>
                    </a:lnTo>
                    <a:lnTo>
                      <a:pt x="25" y="0"/>
                    </a:lnTo>
                    <a:lnTo>
                      <a:pt x="25" y="0"/>
                    </a:lnTo>
                    <a:lnTo>
                      <a:pt x="7" y="6"/>
                    </a:lnTo>
                    <a:lnTo>
                      <a:pt x="7" y="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2" name="Freeform 214"/>
              <p:cNvSpPr>
                <a:spLocks/>
              </p:cNvSpPr>
              <p:nvPr/>
            </p:nvSpPr>
            <p:spPr bwMode="auto">
              <a:xfrm>
                <a:off x="7770827" y="5910263"/>
                <a:ext cx="31750" cy="142875"/>
              </a:xfrm>
              <a:custGeom>
                <a:avLst/>
                <a:gdLst/>
                <a:ahLst/>
                <a:cxnLst>
                  <a:cxn ang="0">
                    <a:pos x="10" y="7"/>
                  </a:cxn>
                  <a:cxn ang="0">
                    <a:pos x="17" y="14"/>
                  </a:cxn>
                  <a:cxn ang="0">
                    <a:pos x="21" y="23"/>
                  </a:cxn>
                  <a:cxn ang="0">
                    <a:pos x="19" y="34"/>
                  </a:cxn>
                  <a:cxn ang="0">
                    <a:pos x="14" y="39"/>
                  </a:cxn>
                  <a:cxn ang="0">
                    <a:pos x="10" y="47"/>
                  </a:cxn>
                  <a:cxn ang="0">
                    <a:pos x="4" y="56"/>
                  </a:cxn>
                  <a:cxn ang="0">
                    <a:pos x="2" y="65"/>
                  </a:cxn>
                  <a:cxn ang="0">
                    <a:pos x="0" y="73"/>
                  </a:cxn>
                  <a:cxn ang="0">
                    <a:pos x="1" y="83"/>
                  </a:cxn>
                  <a:cxn ang="0">
                    <a:pos x="9" y="96"/>
                  </a:cxn>
                  <a:cxn ang="0">
                    <a:pos x="17" y="108"/>
                  </a:cxn>
                  <a:cxn ang="0">
                    <a:pos x="21" y="123"/>
                  </a:cxn>
                  <a:cxn ang="0">
                    <a:pos x="19" y="137"/>
                  </a:cxn>
                  <a:cxn ang="0">
                    <a:pos x="15" y="151"/>
                  </a:cxn>
                  <a:cxn ang="0">
                    <a:pos x="11" y="162"/>
                  </a:cxn>
                  <a:cxn ang="0">
                    <a:pos x="12" y="171"/>
                  </a:cxn>
                  <a:cxn ang="0">
                    <a:pos x="15" y="180"/>
                  </a:cxn>
                  <a:cxn ang="0">
                    <a:pos x="34" y="176"/>
                  </a:cxn>
                  <a:cxn ang="0">
                    <a:pos x="29" y="172"/>
                  </a:cxn>
                  <a:cxn ang="0">
                    <a:pos x="27" y="166"/>
                  </a:cxn>
                  <a:cxn ang="0">
                    <a:pos x="26" y="154"/>
                  </a:cxn>
                  <a:cxn ang="0">
                    <a:pos x="29" y="145"/>
                  </a:cxn>
                  <a:cxn ang="0">
                    <a:pos x="34" y="136"/>
                  </a:cxn>
                  <a:cxn ang="0">
                    <a:pos x="39" y="126"/>
                  </a:cxn>
                  <a:cxn ang="0">
                    <a:pos x="39" y="115"/>
                  </a:cxn>
                  <a:cxn ang="0">
                    <a:pos x="33" y="103"/>
                  </a:cxn>
                  <a:cxn ang="0">
                    <a:pos x="26" y="93"/>
                  </a:cxn>
                  <a:cxn ang="0">
                    <a:pos x="17" y="84"/>
                  </a:cxn>
                  <a:cxn ang="0">
                    <a:pos x="14" y="73"/>
                  </a:cxn>
                  <a:cxn ang="0">
                    <a:pos x="18" y="62"/>
                  </a:cxn>
                  <a:cxn ang="0">
                    <a:pos x="27" y="49"/>
                  </a:cxn>
                  <a:cxn ang="0">
                    <a:pos x="35" y="36"/>
                  </a:cxn>
                  <a:cxn ang="0">
                    <a:pos x="39" y="23"/>
                  </a:cxn>
                  <a:cxn ang="0">
                    <a:pos x="35" y="11"/>
                  </a:cxn>
                  <a:cxn ang="0">
                    <a:pos x="30" y="4"/>
                  </a:cxn>
                  <a:cxn ang="0">
                    <a:pos x="27" y="0"/>
                  </a:cxn>
                  <a:cxn ang="0">
                    <a:pos x="7" y="6"/>
                  </a:cxn>
                </a:cxnLst>
                <a:rect l="0" t="0" r="r" b="b"/>
                <a:pathLst>
                  <a:path w="41" h="180">
                    <a:moveTo>
                      <a:pt x="7" y="6"/>
                    </a:moveTo>
                    <a:lnTo>
                      <a:pt x="10" y="7"/>
                    </a:lnTo>
                    <a:lnTo>
                      <a:pt x="13" y="9"/>
                    </a:lnTo>
                    <a:lnTo>
                      <a:pt x="17" y="14"/>
                    </a:lnTo>
                    <a:lnTo>
                      <a:pt x="19" y="17"/>
                    </a:lnTo>
                    <a:lnTo>
                      <a:pt x="21" y="23"/>
                    </a:lnTo>
                    <a:lnTo>
                      <a:pt x="21" y="27"/>
                    </a:lnTo>
                    <a:lnTo>
                      <a:pt x="19" y="34"/>
                    </a:lnTo>
                    <a:lnTo>
                      <a:pt x="16" y="36"/>
                    </a:lnTo>
                    <a:lnTo>
                      <a:pt x="14" y="39"/>
                    </a:lnTo>
                    <a:lnTo>
                      <a:pt x="12" y="43"/>
                    </a:lnTo>
                    <a:lnTo>
                      <a:pt x="10" y="47"/>
                    </a:lnTo>
                    <a:lnTo>
                      <a:pt x="7" y="52"/>
                    </a:lnTo>
                    <a:lnTo>
                      <a:pt x="4" y="56"/>
                    </a:lnTo>
                    <a:lnTo>
                      <a:pt x="3" y="60"/>
                    </a:lnTo>
                    <a:lnTo>
                      <a:pt x="2" y="65"/>
                    </a:lnTo>
                    <a:lnTo>
                      <a:pt x="1" y="69"/>
                    </a:lnTo>
                    <a:lnTo>
                      <a:pt x="0" y="73"/>
                    </a:lnTo>
                    <a:lnTo>
                      <a:pt x="0" y="78"/>
                    </a:lnTo>
                    <a:lnTo>
                      <a:pt x="1" y="83"/>
                    </a:lnTo>
                    <a:lnTo>
                      <a:pt x="3" y="90"/>
                    </a:lnTo>
                    <a:lnTo>
                      <a:pt x="9" y="96"/>
                    </a:lnTo>
                    <a:lnTo>
                      <a:pt x="13" y="101"/>
                    </a:lnTo>
                    <a:lnTo>
                      <a:pt x="17" y="108"/>
                    </a:lnTo>
                    <a:lnTo>
                      <a:pt x="19" y="115"/>
                    </a:lnTo>
                    <a:lnTo>
                      <a:pt x="21" y="123"/>
                    </a:lnTo>
                    <a:lnTo>
                      <a:pt x="20" y="130"/>
                    </a:lnTo>
                    <a:lnTo>
                      <a:pt x="19" y="137"/>
                    </a:lnTo>
                    <a:lnTo>
                      <a:pt x="17" y="144"/>
                    </a:lnTo>
                    <a:lnTo>
                      <a:pt x="15" y="151"/>
                    </a:lnTo>
                    <a:lnTo>
                      <a:pt x="12" y="156"/>
                    </a:lnTo>
                    <a:lnTo>
                      <a:pt x="11" y="162"/>
                    </a:lnTo>
                    <a:lnTo>
                      <a:pt x="10" y="166"/>
                    </a:lnTo>
                    <a:lnTo>
                      <a:pt x="12" y="171"/>
                    </a:lnTo>
                    <a:lnTo>
                      <a:pt x="13" y="178"/>
                    </a:lnTo>
                    <a:lnTo>
                      <a:pt x="15" y="180"/>
                    </a:lnTo>
                    <a:lnTo>
                      <a:pt x="35" y="177"/>
                    </a:lnTo>
                    <a:lnTo>
                      <a:pt x="34" y="176"/>
                    </a:lnTo>
                    <a:lnTo>
                      <a:pt x="31" y="176"/>
                    </a:lnTo>
                    <a:lnTo>
                      <a:pt x="29" y="172"/>
                    </a:lnTo>
                    <a:lnTo>
                      <a:pt x="28" y="170"/>
                    </a:lnTo>
                    <a:lnTo>
                      <a:pt x="27" y="166"/>
                    </a:lnTo>
                    <a:lnTo>
                      <a:pt x="27" y="161"/>
                    </a:lnTo>
                    <a:lnTo>
                      <a:pt x="26" y="154"/>
                    </a:lnTo>
                    <a:lnTo>
                      <a:pt x="28" y="149"/>
                    </a:lnTo>
                    <a:lnTo>
                      <a:pt x="29" y="145"/>
                    </a:lnTo>
                    <a:lnTo>
                      <a:pt x="32" y="140"/>
                    </a:lnTo>
                    <a:lnTo>
                      <a:pt x="34" y="136"/>
                    </a:lnTo>
                    <a:lnTo>
                      <a:pt x="38" y="132"/>
                    </a:lnTo>
                    <a:lnTo>
                      <a:pt x="39" y="126"/>
                    </a:lnTo>
                    <a:lnTo>
                      <a:pt x="41" y="121"/>
                    </a:lnTo>
                    <a:lnTo>
                      <a:pt x="39" y="115"/>
                    </a:lnTo>
                    <a:lnTo>
                      <a:pt x="37" y="108"/>
                    </a:lnTo>
                    <a:lnTo>
                      <a:pt x="33" y="103"/>
                    </a:lnTo>
                    <a:lnTo>
                      <a:pt x="30" y="98"/>
                    </a:lnTo>
                    <a:lnTo>
                      <a:pt x="26" y="93"/>
                    </a:lnTo>
                    <a:lnTo>
                      <a:pt x="22" y="88"/>
                    </a:lnTo>
                    <a:lnTo>
                      <a:pt x="17" y="84"/>
                    </a:lnTo>
                    <a:lnTo>
                      <a:pt x="15" y="78"/>
                    </a:lnTo>
                    <a:lnTo>
                      <a:pt x="14" y="73"/>
                    </a:lnTo>
                    <a:lnTo>
                      <a:pt x="15" y="68"/>
                    </a:lnTo>
                    <a:lnTo>
                      <a:pt x="18" y="62"/>
                    </a:lnTo>
                    <a:lnTo>
                      <a:pt x="22" y="57"/>
                    </a:lnTo>
                    <a:lnTo>
                      <a:pt x="27" y="49"/>
                    </a:lnTo>
                    <a:lnTo>
                      <a:pt x="31" y="43"/>
                    </a:lnTo>
                    <a:lnTo>
                      <a:pt x="35" y="36"/>
                    </a:lnTo>
                    <a:lnTo>
                      <a:pt x="39" y="30"/>
                    </a:lnTo>
                    <a:lnTo>
                      <a:pt x="39" y="23"/>
                    </a:lnTo>
                    <a:lnTo>
                      <a:pt x="38" y="16"/>
                    </a:lnTo>
                    <a:lnTo>
                      <a:pt x="35" y="11"/>
                    </a:lnTo>
                    <a:lnTo>
                      <a:pt x="33" y="8"/>
                    </a:lnTo>
                    <a:lnTo>
                      <a:pt x="30" y="4"/>
                    </a:lnTo>
                    <a:lnTo>
                      <a:pt x="29" y="2"/>
                    </a:lnTo>
                    <a:lnTo>
                      <a:pt x="27" y="0"/>
                    </a:lnTo>
                    <a:lnTo>
                      <a:pt x="27" y="0"/>
                    </a:lnTo>
                    <a:lnTo>
                      <a:pt x="7" y="6"/>
                    </a:lnTo>
                    <a:lnTo>
                      <a:pt x="7" y="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3" name="Freeform 215"/>
              <p:cNvSpPr>
                <a:spLocks/>
              </p:cNvSpPr>
              <p:nvPr/>
            </p:nvSpPr>
            <p:spPr bwMode="auto">
              <a:xfrm>
                <a:off x="7137415" y="5576888"/>
                <a:ext cx="206375" cy="71438"/>
              </a:xfrm>
              <a:custGeom>
                <a:avLst/>
                <a:gdLst/>
                <a:ahLst/>
                <a:cxnLst>
                  <a:cxn ang="0">
                    <a:pos x="3" y="40"/>
                  </a:cxn>
                  <a:cxn ang="0">
                    <a:pos x="10" y="32"/>
                  </a:cxn>
                  <a:cxn ang="0">
                    <a:pos x="24" y="26"/>
                  </a:cxn>
                  <a:cxn ang="0">
                    <a:pos x="34" y="25"/>
                  </a:cxn>
                  <a:cxn ang="0">
                    <a:pos x="41" y="29"/>
                  </a:cxn>
                  <a:cxn ang="0">
                    <a:pos x="48" y="37"/>
                  </a:cxn>
                  <a:cxn ang="0">
                    <a:pos x="58" y="46"/>
                  </a:cxn>
                  <a:cxn ang="0">
                    <a:pos x="68" y="54"/>
                  </a:cxn>
                  <a:cxn ang="0">
                    <a:pos x="80" y="61"/>
                  </a:cxn>
                  <a:cxn ang="0">
                    <a:pos x="92" y="68"/>
                  </a:cxn>
                  <a:cxn ang="0">
                    <a:pos x="104" y="72"/>
                  </a:cxn>
                  <a:cxn ang="0">
                    <a:pos x="117" y="73"/>
                  </a:cxn>
                  <a:cxn ang="0">
                    <a:pos x="127" y="71"/>
                  </a:cxn>
                  <a:cxn ang="0">
                    <a:pos x="137" y="64"/>
                  </a:cxn>
                  <a:cxn ang="0">
                    <a:pos x="148" y="59"/>
                  </a:cxn>
                  <a:cxn ang="0">
                    <a:pos x="159" y="57"/>
                  </a:cxn>
                  <a:cxn ang="0">
                    <a:pos x="170" y="57"/>
                  </a:cxn>
                  <a:cxn ang="0">
                    <a:pos x="181" y="59"/>
                  </a:cxn>
                  <a:cxn ang="0">
                    <a:pos x="191" y="63"/>
                  </a:cxn>
                  <a:cxn ang="0">
                    <a:pos x="201" y="68"/>
                  </a:cxn>
                  <a:cxn ang="0">
                    <a:pos x="211" y="74"/>
                  </a:cxn>
                  <a:cxn ang="0">
                    <a:pos x="218" y="80"/>
                  </a:cxn>
                  <a:cxn ang="0">
                    <a:pos x="225" y="84"/>
                  </a:cxn>
                  <a:cxn ang="0">
                    <a:pos x="236" y="89"/>
                  </a:cxn>
                  <a:cxn ang="0">
                    <a:pos x="249" y="89"/>
                  </a:cxn>
                  <a:cxn ang="0">
                    <a:pos x="256" y="88"/>
                  </a:cxn>
                  <a:cxn ang="0">
                    <a:pos x="259" y="57"/>
                  </a:cxn>
                  <a:cxn ang="0">
                    <a:pos x="256" y="61"/>
                  </a:cxn>
                  <a:cxn ang="0">
                    <a:pos x="248" y="64"/>
                  </a:cxn>
                  <a:cxn ang="0">
                    <a:pos x="242" y="64"/>
                  </a:cxn>
                  <a:cxn ang="0">
                    <a:pos x="233" y="64"/>
                  </a:cxn>
                  <a:cxn ang="0">
                    <a:pos x="224" y="60"/>
                  </a:cxn>
                  <a:cxn ang="0">
                    <a:pos x="217" y="57"/>
                  </a:cxn>
                  <a:cxn ang="0">
                    <a:pos x="205" y="48"/>
                  </a:cxn>
                  <a:cxn ang="0">
                    <a:pos x="196" y="39"/>
                  </a:cxn>
                  <a:cxn ang="0">
                    <a:pos x="188" y="34"/>
                  </a:cxn>
                  <a:cxn ang="0">
                    <a:pos x="181" y="32"/>
                  </a:cxn>
                  <a:cxn ang="0">
                    <a:pos x="171" y="29"/>
                  </a:cxn>
                  <a:cxn ang="0">
                    <a:pos x="162" y="31"/>
                  </a:cxn>
                  <a:cxn ang="0">
                    <a:pos x="153" y="33"/>
                  </a:cxn>
                  <a:cxn ang="0">
                    <a:pos x="144" y="38"/>
                  </a:cxn>
                  <a:cxn ang="0">
                    <a:pos x="135" y="42"/>
                  </a:cxn>
                  <a:cxn ang="0">
                    <a:pos x="127" y="46"/>
                  </a:cxn>
                  <a:cxn ang="0">
                    <a:pos x="119" y="50"/>
                  </a:cxn>
                  <a:cxn ang="0">
                    <a:pos x="111" y="53"/>
                  </a:cxn>
                  <a:cxn ang="0">
                    <a:pos x="103" y="52"/>
                  </a:cxn>
                  <a:cxn ang="0">
                    <a:pos x="96" y="50"/>
                  </a:cxn>
                  <a:cxn ang="0">
                    <a:pos x="88" y="43"/>
                  </a:cxn>
                  <a:cxn ang="0">
                    <a:pos x="80" y="34"/>
                  </a:cxn>
                  <a:cxn ang="0">
                    <a:pos x="73" y="25"/>
                  </a:cxn>
                  <a:cxn ang="0">
                    <a:pos x="65" y="17"/>
                  </a:cxn>
                  <a:cxn ang="0">
                    <a:pos x="56" y="10"/>
                  </a:cxn>
                  <a:cxn ang="0">
                    <a:pos x="47" y="4"/>
                  </a:cxn>
                  <a:cxn ang="0">
                    <a:pos x="38" y="1"/>
                  </a:cxn>
                  <a:cxn ang="0">
                    <a:pos x="29" y="0"/>
                  </a:cxn>
                  <a:cxn ang="0">
                    <a:pos x="21" y="1"/>
                  </a:cxn>
                  <a:cxn ang="0">
                    <a:pos x="13" y="3"/>
                  </a:cxn>
                  <a:cxn ang="0">
                    <a:pos x="4" y="8"/>
                  </a:cxn>
                  <a:cxn ang="0">
                    <a:pos x="0" y="11"/>
                  </a:cxn>
                  <a:cxn ang="0">
                    <a:pos x="2" y="41"/>
                  </a:cxn>
                </a:cxnLst>
                <a:rect l="0" t="0" r="r" b="b"/>
                <a:pathLst>
                  <a:path w="259" h="89">
                    <a:moveTo>
                      <a:pt x="2" y="41"/>
                    </a:moveTo>
                    <a:lnTo>
                      <a:pt x="3" y="40"/>
                    </a:lnTo>
                    <a:lnTo>
                      <a:pt x="6" y="37"/>
                    </a:lnTo>
                    <a:lnTo>
                      <a:pt x="10" y="32"/>
                    </a:lnTo>
                    <a:lnTo>
                      <a:pt x="16" y="29"/>
                    </a:lnTo>
                    <a:lnTo>
                      <a:pt x="24" y="26"/>
                    </a:lnTo>
                    <a:lnTo>
                      <a:pt x="31" y="25"/>
                    </a:lnTo>
                    <a:lnTo>
                      <a:pt x="34" y="25"/>
                    </a:lnTo>
                    <a:lnTo>
                      <a:pt x="38" y="27"/>
                    </a:lnTo>
                    <a:lnTo>
                      <a:pt x="41" y="29"/>
                    </a:lnTo>
                    <a:lnTo>
                      <a:pt x="45" y="33"/>
                    </a:lnTo>
                    <a:lnTo>
                      <a:pt x="48" y="37"/>
                    </a:lnTo>
                    <a:lnTo>
                      <a:pt x="53" y="42"/>
                    </a:lnTo>
                    <a:lnTo>
                      <a:pt x="58" y="46"/>
                    </a:lnTo>
                    <a:lnTo>
                      <a:pt x="63" y="50"/>
                    </a:lnTo>
                    <a:lnTo>
                      <a:pt x="68" y="54"/>
                    </a:lnTo>
                    <a:lnTo>
                      <a:pt x="74" y="58"/>
                    </a:lnTo>
                    <a:lnTo>
                      <a:pt x="80" y="61"/>
                    </a:lnTo>
                    <a:lnTo>
                      <a:pt x="87" y="65"/>
                    </a:lnTo>
                    <a:lnTo>
                      <a:pt x="92" y="68"/>
                    </a:lnTo>
                    <a:lnTo>
                      <a:pt x="98" y="71"/>
                    </a:lnTo>
                    <a:lnTo>
                      <a:pt x="104" y="72"/>
                    </a:lnTo>
                    <a:lnTo>
                      <a:pt x="110" y="74"/>
                    </a:lnTo>
                    <a:lnTo>
                      <a:pt x="117" y="73"/>
                    </a:lnTo>
                    <a:lnTo>
                      <a:pt x="122" y="73"/>
                    </a:lnTo>
                    <a:lnTo>
                      <a:pt x="127" y="71"/>
                    </a:lnTo>
                    <a:lnTo>
                      <a:pt x="133" y="69"/>
                    </a:lnTo>
                    <a:lnTo>
                      <a:pt x="137" y="64"/>
                    </a:lnTo>
                    <a:lnTo>
                      <a:pt x="142" y="61"/>
                    </a:lnTo>
                    <a:lnTo>
                      <a:pt x="148" y="59"/>
                    </a:lnTo>
                    <a:lnTo>
                      <a:pt x="154" y="59"/>
                    </a:lnTo>
                    <a:lnTo>
                      <a:pt x="159" y="57"/>
                    </a:lnTo>
                    <a:lnTo>
                      <a:pt x="164" y="57"/>
                    </a:lnTo>
                    <a:lnTo>
                      <a:pt x="170" y="57"/>
                    </a:lnTo>
                    <a:lnTo>
                      <a:pt x="177" y="59"/>
                    </a:lnTo>
                    <a:lnTo>
                      <a:pt x="181" y="59"/>
                    </a:lnTo>
                    <a:lnTo>
                      <a:pt x="186" y="61"/>
                    </a:lnTo>
                    <a:lnTo>
                      <a:pt x="191" y="63"/>
                    </a:lnTo>
                    <a:lnTo>
                      <a:pt x="197" y="65"/>
                    </a:lnTo>
                    <a:lnTo>
                      <a:pt x="201" y="68"/>
                    </a:lnTo>
                    <a:lnTo>
                      <a:pt x="206" y="71"/>
                    </a:lnTo>
                    <a:lnTo>
                      <a:pt x="211" y="74"/>
                    </a:lnTo>
                    <a:lnTo>
                      <a:pt x="216" y="78"/>
                    </a:lnTo>
                    <a:lnTo>
                      <a:pt x="218" y="80"/>
                    </a:lnTo>
                    <a:lnTo>
                      <a:pt x="222" y="83"/>
                    </a:lnTo>
                    <a:lnTo>
                      <a:pt x="225" y="84"/>
                    </a:lnTo>
                    <a:lnTo>
                      <a:pt x="230" y="87"/>
                    </a:lnTo>
                    <a:lnTo>
                      <a:pt x="236" y="89"/>
                    </a:lnTo>
                    <a:lnTo>
                      <a:pt x="244" y="89"/>
                    </a:lnTo>
                    <a:lnTo>
                      <a:pt x="249" y="89"/>
                    </a:lnTo>
                    <a:lnTo>
                      <a:pt x="253" y="89"/>
                    </a:lnTo>
                    <a:lnTo>
                      <a:pt x="256" y="88"/>
                    </a:lnTo>
                    <a:lnTo>
                      <a:pt x="257" y="88"/>
                    </a:lnTo>
                    <a:lnTo>
                      <a:pt x="259" y="57"/>
                    </a:lnTo>
                    <a:lnTo>
                      <a:pt x="258" y="58"/>
                    </a:lnTo>
                    <a:lnTo>
                      <a:pt x="256" y="61"/>
                    </a:lnTo>
                    <a:lnTo>
                      <a:pt x="252" y="63"/>
                    </a:lnTo>
                    <a:lnTo>
                      <a:pt x="248" y="64"/>
                    </a:lnTo>
                    <a:lnTo>
                      <a:pt x="245" y="64"/>
                    </a:lnTo>
                    <a:lnTo>
                      <a:pt x="242" y="64"/>
                    </a:lnTo>
                    <a:lnTo>
                      <a:pt x="237" y="64"/>
                    </a:lnTo>
                    <a:lnTo>
                      <a:pt x="233" y="64"/>
                    </a:lnTo>
                    <a:lnTo>
                      <a:pt x="228" y="61"/>
                    </a:lnTo>
                    <a:lnTo>
                      <a:pt x="224" y="60"/>
                    </a:lnTo>
                    <a:lnTo>
                      <a:pt x="220" y="58"/>
                    </a:lnTo>
                    <a:lnTo>
                      <a:pt x="217" y="57"/>
                    </a:lnTo>
                    <a:lnTo>
                      <a:pt x="211" y="52"/>
                    </a:lnTo>
                    <a:lnTo>
                      <a:pt x="205" y="48"/>
                    </a:lnTo>
                    <a:lnTo>
                      <a:pt x="200" y="43"/>
                    </a:lnTo>
                    <a:lnTo>
                      <a:pt x="196" y="39"/>
                    </a:lnTo>
                    <a:lnTo>
                      <a:pt x="192" y="37"/>
                    </a:lnTo>
                    <a:lnTo>
                      <a:pt x="188" y="34"/>
                    </a:lnTo>
                    <a:lnTo>
                      <a:pt x="185" y="32"/>
                    </a:lnTo>
                    <a:lnTo>
                      <a:pt x="181" y="32"/>
                    </a:lnTo>
                    <a:lnTo>
                      <a:pt x="177" y="29"/>
                    </a:lnTo>
                    <a:lnTo>
                      <a:pt x="171" y="29"/>
                    </a:lnTo>
                    <a:lnTo>
                      <a:pt x="166" y="29"/>
                    </a:lnTo>
                    <a:lnTo>
                      <a:pt x="162" y="31"/>
                    </a:lnTo>
                    <a:lnTo>
                      <a:pt x="157" y="31"/>
                    </a:lnTo>
                    <a:lnTo>
                      <a:pt x="153" y="33"/>
                    </a:lnTo>
                    <a:lnTo>
                      <a:pt x="149" y="35"/>
                    </a:lnTo>
                    <a:lnTo>
                      <a:pt x="144" y="38"/>
                    </a:lnTo>
                    <a:lnTo>
                      <a:pt x="139" y="40"/>
                    </a:lnTo>
                    <a:lnTo>
                      <a:pt x="135" y="42"/>
                    </a:lnTo>
                    <a:lnTo>
                      <a:pt x="131" y="44"/>
                    </a:lnTo>
                    <a:lnTo>
                      <a:pt x="127" y="46"/>
                    </a:lnTo>
                    <a:lnTo>
                      <a:pt x="122" y="47"/>
                    </a:lnTo>
                    <a:lnTo>
                      <a:pt x="119" y="50"/>
                    </a:lnTo>
                    <a:lnTo>
                      <a:pt x="115" y="51"/>
                    </a:lnTo>
                    <a:lnTo>
                      <a:pt x="111" y="53"/>
                    </a:lnTo>
                    <a:lnTo>
                      <a:pt x="107" y="53"/>
                    </a:lnTo>
                    <a:lnTo>
                      <a:pt x="103" y="52"/>
                    </a:lnTo>
                    <a:lnTo>
                      <a:pt x="100" y="51"/>
                    </a:lnTo>
                    <a:lnTo>
                      <a:pt x="96" y="50"/>
                    </a:lnTo>
                    <a:lnTo>
                      <a:pt x="92" y="46"/>
                    </a:lnTo>
                    <a:lnTo>
                      <a:pt x="88" y="43"/>
                    </a:lnTo>
                    <a:lnTo>
                      <a:pt x="85" y="39"/>
                    </a:lnTo>
                    <a:lnTo>
                      <a:pt x="80" y="34"/>
                    </a:lnTo>
                    <a:lnTo>
                      <a:pt x="76" y="29"/>
                    </a:lnTo>
                    <a:lnTo>
                      <a:pt x="73" y="25"/>
                    </a:lnTo>
                    <a:lnTo>
                      <a:pt x="68" y="21"/>
                    </a:lnTo>
                    <a:lnTo>
                      <a:pt x="65" y="17"/>
                    </a:lnTo>
                    <a:lnTo>
                      <a:pt x="60" y="13"/>
                    </a:lnTo>
                    <a:lnTo>
                      <a:pt x="56" y="10"/>
                    </a:lnTo>
                    <a:lnTo>
                      <a:pt x="52" y="6"/>
                    </a:lnTo>
                    <a:lnTo>
                      <a:pt x="47" y="4"/>
                    </a:lnTo>
                    <a:lnTo>
                      <a:pt x="42" y="2"/>
                    </a:lnTo>
                    <a:lnTo>
                      <a:pt x="38" y="1"/>
                    </a:lnTo>
                    <a:lnTo>
                      <a:pt x="33" y="0"/>
                    </a:lnTo>
                    <a:lnTo>
                      <a:pt x="29" y="0"/>
                    </a:lnTo>
                    <a:lnTo>
                      <a:pt x="25" y="0"/>
                    </a:lnTo>
                    <a:lnTo>
                      <a:pt x="21" y="1"/>
                    </a:lnTo>
                    <a:lnTo>
                      <a:pt x="16" y="2"/>
                    </a:lnTo>
                    <a:lnTo>
                      <a:pt x="13" y="3"/>
                    </a:lnTo>
                    <a:lnTo>
                      <a:pt x="7" y="6"/>
                    </a:lnTo>
                    <a:lnTo>
                      <a:pt x="4" y="8"/>
                    </a:lnTo>
                    <a:lnTo>
                      <a:pt x="1" y="10"/>
                    </a:lnTo>
                    <a:lnTo>
                      <a:pt x="0" y="11"/>
                    </a:lnTo>
                    <a:lnTo>
                      <a:pt x="2" y="41"/>
                    </a:lnTo>
                    <a:lnTo>
                      <a:pt x="2" y="4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4" name="Freeform 216"/>
              <p:cNvSpPr>
                <a:spLocks/>
              </p:cNvSpPr>
              <p:nvPr/>
            </p:nvSpPr>
            <p:spPr bwMode="auto">
              <a:xfrm>
                <a:off x="7150115" y="5513388"/>
                <a:ext cx="204788" cy="69850"/>
              </a:xfrm>
              <a:custGeom>
                <a:avLst/>
                <a:gdLst/>
                <a:ahLst/>
                <a:cxnLst>
                  <a:cxn ang="0">
                    <a:pos x="3" y="38"/>
                  </a:cxn>
                  <a:cxn ang="0">
                    <a:pos x="11" y="32"/>
                  </a:cxn>
                  <a:cxn ang="0">
                    <a:pos x="24" y="26"/>
                  </a:cxn>
                  <a:cxn ang="0">
                    <a:pos x="35" y="25"/>
                  </a:cxn>
                  <a:cxn ang="0">
                    <a:pos x="43" y="29"/>
                  </a:cxn>
                  <a:cxn ang="0">
                    <a:pos x="50" y="37"/>
                  </a:cxn>
                  <a:cxn ang="0">
                    <a:pos x="59" y="45"/>
                  </a:cxn>
                  <a:cxn ang="0">
                    <a:pos x="70" y="52"/>
                  </a:cxn>
                  <a:cxn ang="0">
                    <a:pos x="81" y="61"/>
                  </a:cxn>
                  <a:cxn ang="0">
                    <a:pos x="93" y="68"/>
                  </a:cxn>
                  <a:cxn ang="0">
                    <a:pos x="105" y="71"/>
                  </a:cxn>
                  <a:cxn ang="0">
                    <a:pos x="117" y="72"/>
                  </a:cxn>
                  <a:cxn ang="0">
                    <a:pos x="128" y="70"/>
                  </a:cxn>
                  <a:cxn ang="0">
                    <a:pos x="139" y="64"/>
                  </a:cxn>
                  <a:cxn ang="0">
                    <a:pos x="148" y="60"/>
                  </a:cxn>
                  <a:cxn ang="0">
                    <a:pos x="159" y="58"/>
                  </a:cxn>
                  <a:cxn ang="0">
                    <a:pos x="171" y="58"/>
                  </a:cxn>
                  <a:cxn ang="0">
                    <a:pos x="182" y="59"/>
                  </a:cxn>
                  <a:cxn ang="0">
                    <a:pos x="193" y="63"/>
                  </a:cxn>
                  <a:cxn ang="0">
                    <a:pos x="202" y="68"/>
                  </a:cxn>
                  <a:cxn ang="0">
                    <a:pos x="211" y="73"/>
                  </a:cxn>
                  <a:cxn ang="0">
                    <a:pos x="219" y="80"/>
                  </a:cxn>
                  <a:cxn ang="0">
                    <a:pos x="227" y="84"/>
                  </a:cxn>
                  <a:cxn ang="0">
                    <a:pos x="237" y="88"/>
                  </a:cxn>
                  <a:cxn ang="0">
                    <a:pos x="249" y="88"/>
                  </a:cxn>
                  <a:cxn ang="0">
                    <a:pos x="258" y="88"/>
                  </a:cxn>
                  <a:cxn ang="0">
                    <a:pos x="260" y="57"/>
                  </a:cxn>
                  <a:cxn ang="0">
                    <a:pos x="258" y="62"/>
                  </a:cxn>
                  <a:cxn ang="0">
                    <a:pos x="249" y="64"/>
                  </a:cxn>
                  <a:cxn ang="0">
                    <a:pos x="242" y="63"/>
                  </a:cxn>
                  <a:cxn ang="0">
                    <a:pos x="235" y="63"/>
                  </a:cxn>
                  <a:cxn ang="0">
                    <a:pos x="226" y="60"/>
                  </a:cxn>
                  <a:cxn ang="0">
                    <a:pos x="217" y="57"/>
                  </a:cxn>
                  <a:cxn ang="0">
                    <a:pos x="207" y="48"/>
                  </a:cxn>
                  <a:cxn ang="0">
                    <a:pos x="196" y="38"/>
                  </a:cxn>
                  <a:cxn ang="0">
                    <a:pos x="189" y="34"/>
                  </a:cxn>
                  <a:cxn ang="0">
                    <a:pos x="181" y="32"/>
                  </a:cxn>
                  <a:cxn ang="0">
                    <a:pos x="172" y="30"/>
                  </a:cxn>
                  <a:cxn ang="0">
                    <a:pos x="163" y="31"/>
                  </a:cxn>
                  <a:cxn ang="0">
                    <a:pos x="153" y="33"/>
                  </a:cxn>
                  <a:cxn ang="0">
                    <a:pos x="144" y="38"/>
                  </a:cxn>
                  <a:cxn ang="0">
                    <a:pos x="136" y="41"/>
                  </a:cxn>
                  <a:cxn ang="0">
                    <a:pos x="126" y="45"/>
                  </a:cxn>
                  <a:cxn ang="0">
                    <a:pos x="119" y="48"/>
                  </a:cxn>
                  <a:cxn ang="0">
                    <a:pos x="112" y="52"/>
                  </a:cxn>
                  <a:cxn ang="0">
                    <a:pos x="104" y="51"/>
                  </a:cxn>
                  <a:cxn ang="0">
                    <a:pos x="96" y="48"/>
                  </a:cxn>
                  <a:cxn ang="0">
                    <a:pos x="89" y="42"/>
                  </a:cxn>
                  <a:cxn ang="0">
                    <a:pos x="82" y="34"/>
                  </a:cxn>
                  <a:cxn ang="0">
                    <a:pos x="73" y="25"/>
                  </a:cxn>
                  <a:cxn ang="0">
                    <a:pos x="65" y="16"/>
                  </a:cxn>
                  <a:cxn ang="0">
                    <a:pos x="56" y="8"/>
                  </a:cxn>
                  <a:cxn ang="0">
                    <a:pos x="48" y="4"/>
                  </a:cxn>
                  <a:cxn ang="0">
                    <a:pos x="38" y="1"/>
                  </a:cxn>
                  <a:cxn ang="0">
                    <a:pos x="29" y="0"/>
                  </a:cxn>
                  <a:cxn ang="0">
                    <a:pos x="15" y="3"/>
                  </a:cxn>
                  <a:cxn ang="0">
                    <a:pos x="4" y="8"/>
                  </a:cxn>
                  <a:cxn ang="0">
                    <a:pos x="0" y="11"/>
                  </a:cxn>
                  <a:cxn ang="0">
                    <a:pos x="3" y="40"/>
                  </a:cxn>
                </a:cxnLst>
                <a:rect l="0" t="0" r="r" b="b"/>
                <a:pathLst>
                  <a:path w="260" h="89">
                    <a:moveTo>
                      <a:pt x="3" y="40"/>
                    </a:moveTo>
                    <a:lnTo>
                      <a:pt x="3" y="38"/>
                    </a:lnTo>
                    <a:lnTo>
                      <a:pt x="7" y="36"/>
                    </a:lnTo>
                    <a:lnTo>
                      <a:pt x="11" y="32"/>
                    </a:lnTo>
                    <a:lnTo>
                      <a:pt x="18" y="29"/>
                    </a:lnTo>
                    <a:lnTo>
                      <a:pt x="24" y="26"/>
                    </a:lnTo>
                    <a:lnTo>
                      <a:pt x="31" y="25"/>
                    </a:lnTo>
                    <a:lnTo>
                      <a:pt x="35" y="25"/>
                    </a:lnTo>
                    <a:lnTo>
                      <a:pt x="39" y="27"/>
                    </a:lnTo>
                    <a:lnTo>
                      <a:pt x="43" y="29"/>
                    </a:lnTo>
                    <a:lnTo>
                      <a:pt x="47" y="33"/>
                    </a:lnTo>
                    <a:lnTo>
                      <a:pt x="50" y="37"/>
                    </a:lnTo>
                    <a:lnTo>
                      <a:pt x="54" y="41"/>
                    </a:lnTo>
                    <a:lnTo>
                      <a:pt x="59" y="45"/>
                    </a:lnTo>
                    <a:lnTo>
                      <a:pt x="64" y="49"/>
                    </a:lnTo>
                    <a:lnTo>
                      <a:pt x="70" y="52"/>
                    </a:lnTo>
                    <a:lnTo>
                      <a:pt x="75" y="58"/>
                    </a:lnTo>
                    <a:lnTo>
                      <a:pt x="81" y="61"/>
                    </a:lnTo>
                    <a:lnTo>
                      <a:pt x="87" y="65"/>
                    </a:lnTo>
                    <a:lnTo>
                      <a:pt x="93" y="68"/>
                    </a:lnTo>
                    <a:lnTo>
                      <a:pt x="100" y="70"/>
                    </a:lnTo>
                    <a:lnTo>
                      <a:pt x="105" y="71"/>
                    </a:lnTo>
                    <a:lnTo>
                      <a:pt x="112" y="73"/>
                    </a:lnTo>
                    <a:lnTo>
                      <a:pt x="117" y="72"/>
                    </a:lnTo>
                    <a:lnTo>
                      <a:pt x="123" y="72"/>
                    </a:lnTo>
                    <a:lnTo>
                      <a:pt x="128" y="70"/>
                    </a:lnTo>
                    <a:lnTo>
                      <a:pt x="134" y="68"/>
                    </a:lnTo>
                    <a:lnTo>
                      <a:pt x="139" y="64"/>
                    </a:lnTo>
                    <a:lnTo>
                      <a:pt x="144" y="62"/>
                    </a:lnTo>
                    <a:lnTo>
                      <a:pt x="148" y="60"/>
                    </a:lnTo>
                    <a:lnTo>
                      <a:pt x="154" y="59"/>
                    </a:lnTo>
                    <a:lnTo>
                      <a:pt x="159" y="58"/>
                    </a:lnTo>
                    <a:lnTo>
                      <a:pt x="166" y="58"/>
                    </a:lnTo>
                    <a:lnTo>
                      <a:pt x="171" y="58"/>
                    </a:lnTo>
                    <a:lnTo>
                      <a:pt x="177" y="59"/>
                    </a:lnTo>
                    <a:lnTo>
                      <a:pt x="182" y="59"/>
                    </a:lnTo>
                    <a:lnTo>
                      <a:pt x="187" y="61"/>
                    </a:lnTo>
                    <a:lnTo>
                      <a:pt x="193" y="63"/>
                    </a:lnTo>
                    <a:lnTo>
                      <a:pt x="198" y="65"/>
                    </a:lnTo>
                    <a:lnTo>
                      <a:pt x="202" y="68"/>
                    </a:lnTo>
                    <a:lnTo>
                      <a:pt x="207" y="70"/>
                    </a:lnTo>
                    <a:lnTo>
                      <a:pt x="211" y="73"/>
                    </a:lnTo>
                    <a:lnTo>
                      <a:pt x="215" y="77"/>
                    </a:lnTo>
                    <a:lnTo>
                      <a:pt x="219" y="80"/>
                    </a:lnTo>
                    <a:lnTo>
                      <a:pt x="222" y="82"/>
                    </a:lnTo>
                    <a:lnTo>
                      <a:pt x="227" y="84"/>
                    </a:lnTo>
                    <a:lnTo>
                      <a:pt x="230" y="87"/>
                    </a:lnTo>
                    <a:lnTo>
                      <a:pt x="237" y="88"/>
                    </a:lnTo>
                    <a:lnTo>
                      <a:pt x="244" y="89"/>
                    </a:lnTo>
                    <a:lnTo>
                      <a:pt x="249" y="88"/>
                    </a:lnTo>
                    <a:lnTo>
                      <a:pt x="254" y="88"/>
                    </a:lnTo>
                    <a:lnTo>
                      <a:pt x="258" y="88"/>
                    </a:lnTo>
                    <a:lnTo>
                      <a:pt x="259" y="88"/>
                    </a:lnTo>
                    <a:lnTo>
                      <a:pt x="260" y="57"/>
                    </a:lnTo>
                    <a:lnTo>
                      <a:pt x="260" y="58"/>
                    </a:lnTo>
                    <a:lnTo>
                      <a:pt x="258" y="62"/>
                    </a:lnTo>
                    <a:lnTo>
                      <a:pt x="253" y="63"/>
                    </a:lnTo>
                    <a:lnTo>
                      <a:pt x="249" y="64"/>
                    </a:lnTo>
                    <a:lnTo>
                      <a:pt x="245" y="63"/>
                    </a:lnTo>
                    <a:lnTo>
                      <a:pt x="242" y="63"/>
                    </a:lnTo>
                    <a:lnTo>
                      <a:pt x="238" y="63"/>
                    </a:lnTo>
                    <a:lnTo>
                      <a:pt x="235" y="63"/>
                    </a:lnTo>
                    <a:lnTo>
                      <a:pt x="229" y="62"/>
                    </a:lnTo>
                    <a:lnTo>
                      <a:pt x="226" y="60"/>
                    </a:lnTo>
                    <a:lnTo>
                      <a:pt x="220" y="58"/>
                    </a:lnTo>
                    <a:lnTo>
                      <a:pt x="217" y="57"/>
                    </a:lnTo>
                    <a:lnTo>
                      <a:pt x="211" y="52"/>
                    </a:lnTo>
                    <a:lnTo>
                      <a:pt x="207" y="48"/>
                    </a:lnTo>
                    <a:lnTo>
                      <a:pt x="201" y="43"/>
                    </a:lnTo>
                    <a:lnTo>
                      <a:pt x="196" y="38"/>
                    </a:lnTo>
                    <a:lnTo>
                      <a:pt x="193" y="36"/>
                    </a:lnTo>
                    <a:lnTo>
                      <a:pt x="189" y="34"/>
                    </a:lnTo>
                    <a:lnTo>
                      <a:pt x="185" y="33"/>
                    </a:lnTo>
                    <a:lnTo>
                      <a:pt x="181" y="32"/>
                    </a:lnTo>
                    <a:lnTo>
                      <a:pt x="176" y="30"/>
                    </a:lnTo>
                    <a:lnTo>
                      <a:pt x="172" y="30"/>
                    </a:lnTo>
                    <a:lnTo>
                      <a:pt x="167" y="30"/>
                    </a:lnTo>
                    <a:lnTo>
                      <a:pt x="163" y="31"/>
                    </a:lnTo>
                    <a:lnTo>
                      <a:pt x="157" y="31"/>
                    </a:lnTo>
                    <a:lnTo>
                      <a:pt x="153" y="33"/>
                    </a:lnTo>
                    <a:lnTo>
                      <a:pt x="148" y="36"/>
                    </a:lnTo>
                    <a:lnTo>
                      <a:pt x="144" y="38"/>
                    </a:lnTo>
                    <a:lnTo>
                      <a:pt x="140" y="39"/>
                    </a:lnTo>
                    <a:lnTo>
                      <a:pt x="136" y="41"/>
                    </a:lnTo>
                    <a:lnTo>
                      <a:pt x="132" y="43"/>
                    </a:lnTo>
                    <a:lnTo>
                      <a:pt x="126" y="45"/>
                    </a:lnTo>
                    <a:lnTo>
                      <a:pt x="122" y="47"/>
                    </a:lnTo>
                    <a:lnTo>
                      <a:pt x="119" y="48"/>
                    </a:lnTo>
                    <a:lnTo>
                      <a:pt x="115" y="50"/>
                    </a:lnTo>
                    <a:lnTo>
                      <a:pt x="112" y="52"/>
                    </a:lnTo>
                    <a:lnTo>
                      <a:pt x="107" y="52"/>
                    </a:lnTo>
                    <a:lnTo>
                      <a:pt x="104" y="51"/>
                    </a:lnTo>
                    <a:lnTo>
                      <a:pt x="100" y="50"/>
                    </a:lnTo>
                    <a:lnTo>
                      <a:pt x="96" y="48"/>
                    </a:lnTo>
                    <a:lnTo>
                      <a:pt x="92" y="45"/>
                    </a:lnTo>
                    <a:lnTo>
                      <a:pt x="89" y="42"/>
                    </a:lnTo>
                    <a:lnTo>
                      <a:pt x="85" y="38"/>
                    </a:lnTo>
                    <a:lnTo>
                      <a:pt x="82" y="34"/>
                    </a:lnTo>
                    <a:lnTo>
                      <a:pt x="77" y="29"/>
                    </a:lnTo>
                    <a:lnTo>
                      <a:pt x="73" y="25"/>
                    </a:lnTo>
                    <a:lnTo>
                      <a:pt x="69" y="20"/>
                    </a:lnTo>
                    <a:lnTo>
                      <a:pt x="65" y="16"/>
                    </a:lnTo>
                    <a:lnTo>
                      <a:pt x="60" y="12"/>
                    </a:lnTo>
                    <a:lnTo>
                      <a:pt x="56" y="8"/>
                    </a:lnTo>
                    <a:lnTo>
                      <a:pt x="52" y="6"/>
                    </a:lnTo>
                    <a:lnTo>
                      <a:pt x="48" y="4"/>
                    </a:lnTo>
                    <a:lnTo>
                      <a:pt x="43" y="2"/>
                    </a:lnTo>
                    <a:lnTo>
                      <a:pt x="38" y="1"/>
                    </a:lnTo>
                    <a:lnTo>
                      <a:pt x="33" y="0"/>
                    </a:lnTo>
                    <a:lnTo>
                      <a:pt x="29" y="0"/>
                    </a:lnTo>
                    <a:lnTo>
                      <a:pt x="21" y="1"/>
                    </a:lnTo>
                    <a:lnTo>
                      <a:pt x="15" y="3"/>
                    </a:lnTo>
                    <a:lnTo>
                      <a:pt x="9" y="5"/>
                    </a:lnTo>
                    <a:lnTo>
                      <a:pt x="4" y="8"/>
                    </a:lnTo>
                    <a:lnTo>
                      <a:pt x="1" y="9"/>
                    </a:lnTo>
                    <a:lnTo>
                      <a:pt x="0" y="11"/>
                    </a:lnTo>
                    <a:lnTo>
                      <a:pt x="3" y="40"/>
                    </a:lnTo>
                    <a:lnTo>
                      <a:pt x="3" y="4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5" name="Freeform 217"/>
              <p:cNvSpPr>
                <a:spLocks/>
              </p:cNvSpPr>
              <p:nvPr/>
            </p:nvSpPr>
            <p:spPr bwMode="auto">
              <a:xfrm>
                <a:off x="7423165" y="5345113"/>
                <a:ext cx="130175" cy="198438"/>
              </a:xfrm>
              <a:custGeom>
                <a:avLst/>
                <a:gdLst/>
                <a:ahLst/>
                <a:cxnLst>
                  <a:cxn ang="0">
                    <a:pos x="164" y="0"/>
                  </a:cxn>
                  <a:cxn ang="0">
                    <a:pos x="142" y="215"/>
                  </a:cxn>
                  <a:cxn ang="0">
                    <a:pos x="137" y="240"/>
                  </a:cxn>
                  <a:cxn ang="0">
                    <a:pos x="21" y="249"/>
                  </a:cxn>
                  <a:cxn ang="0">
                    <a:pos x="0" y="230"/>
                  </a:cxn>
                  <a:cxn ang="0">
                    <a:pos x="110" y="220"/>
                  </a:cxn>
                  <a:cxn ang="0">
                    <a:pos x="141" y="78"/>
                  </a:cxn>
                  <a:cxn ang="0">
                    <a:pos x="147" y="5"/>
                  </a:cxn>
                  <a:cxn ang="0">
                    <a:pos x="164" y="0"/>
                  </a:cxn>
                  <a:cxn ang="0">
                    <a:pos x="164" y="0"/>
                  </a:cxn>
                </a:cxnLst>
                <a:rect l="0" t="0" r="r" b="b"/>
                <a:pathLst>
                  <a:path w="164" h="249">
                    <a:moveTo>
                      <a:pt x="164" y="0"/>
                    </a:moveTo>
                    <a:lnTo>
                      <a:pt x="142" y="215"/>
                    </a:lnTo>
                    <a:lnTo>
                      <a:pt x="137" y="240"/>
                    </a:lnTo>
                    <a:lnTo>
                      <a:pt x="21" y="249"/>
                    </a:lnTo>
                    <a:lnTo>
                      <a:pt x="0" y="230"/>
                    </a:lnTo>
                    <a:lnTo>
                      <a:pt x="110" y="220"/>
                    </a:lnTo>
                    <a:lnTo>
                      <a:pt x="141" y="78"/>
                    </a:lnTo>
                    <a:lnTo>
                      <a:pt x="147" y="5"/>
                    </a:lnTo>
                    <a:lnTo>
                      <a:pt x="164" y="0"/>
                    </a:lnTo>
                    <a:lnTo>
                      <a:pt x="16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6" name="Freeform 218"/>
              <p:cNvSpPr>
                <a:spLocks/>
              </p:cNvSpPr>
              <p:nvPr/>
            </p:nvSpPr>
            <p:spPr bwMode="auto">
              <a:xfrm>
                <a:off x="7802577" y="5635625"/>
                <a:ext cx="284163" cy="204788"/>
              </a:xfrm>
              <a:custGeom>
                <a:avLst/>
                <a:gdLst/>
                <a:ahLst/>
                <a:cxnLst>
                  <a:cxn ang="0">
                    <a:pos x="338" y="0"/>
                  </a:cxn>
                  <a:cxn ang="0">
                    <a:pos x="234" y="119"/>
                  </a:cxn>
                  <a:cxn ang="0">
                    <a:pos x="124" y="223"/>
                  </a:cxn>
                  <a:cxn ang="0">
                    <a:pos x="27" y="189"/>
                  </a:cxn>
                  <a:cxn ang="0">
                    <a:pos x="0" y="205"/>
                  </a:cxn>
                  <a:cxn ang="0">
                    <a:pos x="0" y="205"/>
                  </a:cxn>
                  <a:cxn ang="0">
                    <a:pos x="2" y="205"/>
                  </a:cxn>
                  <a:cxn ang="0">
                    <a:pos x="6" y="207"/>
                  </a:cxn>
                  <a:cxn ang="0">
                    <a:pos x="12" y="211"/>
                  </a:cxn>
                  <a:cxn ang="0">
                    <a:pos x="17" y="213"/>
                  </a:cxn>
                  <a:cxn ang="0">
                    <a:pos x="25" y="216"/>
                  </a:cxn>
                  <a:cxn ang="0">
                    <a:pos x="29" y="217"/>
                  </a:cxn>
                  <a:cxn ang="0">
                    <a:pos x="33" y="218"/>
                  </a:cxn>
                  <a:cxn ang="0">
                    <a:pos x="37" y="220"/>
                  </a:cxn>
                  <a:cxn ang="0">
                    <a:pos x="41" y="222"/>
                  </a:cxn>
                  <a:cxn ang="0">
                    <a:pos x="45" y="223"/>
                  </a:cxn>
                  <a:cxn ang="0">
                    <a:pos x="49" y="225"/>
                  </a:cxn>
                  <a:cxn ang="0">
                    <a:pos x="53" y="226"/>
                  </a:cxn>
                  <a:cxn ang="0">
                    <a:pos x="58" y="228"/>
                  </a:cxn>
                  <a:cxn ang="0">
                    <a:pos x="65" y="230"/>
                  </a:cxn>
                  <a:cxn ang="0">
                    <a:pos x="73" y="234"/>
                  </a:cxn>
                  <a:cxn ang="0">
                    <a:pos x="78" y="236"/>
                  </a:cxn>
                  <a:cxn ang="0">
                    <a:pos x="84" y="239"/>
                  </a:cxn>
                  <a:cxn ang="0">
                    <a:pos x="89" y="240"/>
                  </a:cxn>
                  <a:cxn ang="0">
                    <a:pos x="92" y="243"/>
                  </a:cxn>
                  <a:cxn ang="0">
                    <a:pos x="96" y="245"/>
                  </a:cxn>
                  <a:cxn ang="0">
                    <a:pos x="102" y="247"/>
                  </a:cxn>
                  <a:cxn ang="0">
                    <a:pos x="108" y="250"/>
                  </a:cxn>
                  <a:cxn ang="0">
                    <a:pos x="116" y="253"/>
                  </a:cxn>
                  <a:cxn ang="0">
                    <a:pos x="123" y="254"/>
                  </a:cxn>
                  <a:cxn ang="0">
                    <a:pos x="128" y="256"/>
                  </a:cxn>
                  <a:cxn ang="0">
                    <a:pos x="132" y="257"/>
                  </a:cxn>
                  <a:cxn ang="0">
                    <a:pos x="134" y="258"/>
                  </a:cxn>
                  <a:cxn ang="0">
                    <a:pos x="247" y="147"/>
                  </a:cxn>
                  <a:cxn ang="0">
                    <a:pos x="356" y="12"/>
                  </a:cxn>
                  <a:cxn ang="0">
                    <a:pos x="338" y="0"/>
                  </a:cxn>
                  <a:cxn ang="0">
                    <a:pos x="338" y="0"/>
                  </a:cxn>
                </a:cxnLst>
                <a:rect l="0" t="0" r="r" b="b"/>
                <a:pathLst>
                  <a:path w="356" h="258">
                    <a:moveTo>
                      <a:pt x="338" y="0"/>
                    </a:moveTo>
                    <a:lnTo>
                      <a:pt x="234" y="119"/>
                    </a:lnTo>
                    <a:lnTo>
                      <a:pt x="124" y="223"/>
                    </a:lnTo>
                    <a:lnTo>
                      <a:pt x="27" y="189"/>
                    </a:lnTo>
                    <a:lnTo>
                      <a:pt x="0" y="205"/>
                    </a:lnTo>
                    <a:lnTo>
                      <a:pt x="0" y="205"/>
                    </a:lnTo>
                    <a:lnTo>
                      <a:pt x="2" y="205"/>
                    </a:lnTo>
                    <a:lnTo>
                      <a:pt x="6" y="207"/>
                    </a:lnTo>
                    <a:lnTo>
                      <a:pt x="12" y="211"/>
                    </a:lnTo>
                    <a:lnTo>
                      <a:pt x="17" y="213"/>
                    </a:lnTo>
                    <a:lnTo>
                      <a:pt x="25" y="216"/>
                    </a:lnTo>
                    <a:lnTo>
                      <a:pt x="29" y="217"/>
                    </a:lnTo>
                    <a:lnTo>
                      <a:pt x="33" y="218"/>
                    </a:lnTo>
                    <a:lnTo>
                      <a:pt x="37" y="220"/>
                    </a:lnTo>
                    <a:lnTo>
                      <a:pt x="41" y="222"/>
                    </a:lnTo>
                    <a:lnTo>
                      <a:pt x="45" y="223"/>
                    </a:lnTo>
                    <a:lnTo>
                      <a:pt x="49" y="225"/>
                    </a:lnTo>
                    <a:lnTo>
                      <a:pt x="53" y="226"/>
                    </a:lnTo>
                    <a:lnTo>
                      <a:pt x="58" y="228"/>
                    </a:lnTo>
                    <a:lnTo>
                      <a:pt x="65" y="230"/>
                    </a:lnTo>
                    <a:lnTo>
                      <a:pt x="73" y="234"/>
                    </a:lnTo>
                    <a:lnTo>
                      <a:pt x="78" y="236"/>
                    </a:lnTo>
                    <a:lnTo>
                      <a:pt x="84" y="239"/>
                    </a:lnTo>
                    <a:lnTo>
                      <a:pt x="89" y="240"/>
                    </a:lnTo>
                    <a:lnTo>
                      <a:pt x="92" y="243"/>
                    </a:lnTo>
                    <a:lnTo>
                      <a:pt x="96" y="245"/>
                    </a:lnTo>
                    <a:lnTo>
                      <a:pt x="102" y="247"/>
                    </a:lnTo>
                    <a:lnTo>
                      <a:pt x="108" y="250"/>
                    </a:lnTo>
                    <a:lnTo>
                      <a:pt x="116" y="253"/>
                    </a:lnTo>
                    <a:lnTo>
                      <a:pt x="123" y="254"/>
                    </a:lnTo>
                    <a:lnTo>
                      <a:pt x="128" y="256"/>
                    </a:lnTo>
                    <a:lnTo>
                      <a:pt x="132" y="257"/>
                    </a:lnTo>
                    <a:lnTo>
                      <a:pt x="134" y="258"/>
                    </a:lnTo>
                    <a:lnTo>
                      <a:pt x="247" y="147"/>
                    </a:lnTo>
                    <a:lnTo>
                      <a:pt x="356" y="12"/>
                    </a:lnTo>
                    <a:lnTo>
                      <a:pt x="338" y="0"/>
                    </a:lnTo>
                    <a:lnTo>
                      <a:pt x="33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7" name="Freeform 219"/>
              <p:cNvSpPr>
                <a:spLocks/>
              </p:cNvSpPr>
              <p:nvPr/>
            </p:nvSpPr>
            <p:spPr bwMode="auto">
              <a:xfrm>
                <a:off x="7354902" y="6496050"/>
                <a:ext cx="396875" cy="158750"/>
              </a:xfrm>
              <a:custGeom>
                <a:avLst/>
                <a:gdLst/>
                <a:ahLst/>
                <a:cxnLst>
                  <a:cxn ang="0">
                    <a:pos x="10" y="143"/>
                  </a:cxn>
                  <a:cxn ang="0">
                    <a:pos x="196" y="34"/>
                  </a:cxn>
                  <a:cxn ang="0">
                    <a:pos x="269" y="0"/>
                  </a:cxn>
                  <a:cxn ang="0">
                    <a:pos x="387" y="66"/>
                  </a:cxn>
                  <a:cxn ang="0">
                    <a:pos x="500" y="141"/>
                  </a:cxn>
                  <a:cxn ang="0">
                    <a:pos x="500" y="183"/>
                  </a:cxn>
                  <a:cxn ang="0">
                    <a:pos x="396" y="97"/>
                  </a:cxn>
                  <a:cxn ang="0">
                    <a:pos x="267" y="23"/>
                  </a:cxn>
                  <a:cxn ang="0">
                    <a:pos x="107" y="109"/>
                  </a:cxn>
                  <a:cxn ang="0">
                    <a:pos x="0" y="199"/>
                  </a:cxn>
                  <a:cxn ang="0">
                    <a:pos x="10" y="143"/>
                  </a:cxn>
                  <a:cxn ang="0">
                    <a:pos x="10" y="143"/>
                  </a:cxn>
                </a:cxnLst>
                <a:rect l="0" t="0" r="r" b="b"/>
                <a:pathLst>
                  <a:path w="500" h="199">
                    <a:moveTo>
                      <a:pt x="10" y="143"/>
                    </a:moveTo>
                    <a:lnTo>
                      <a:pt x="196" y="34"/>
                    </a:lnTo>
                    <a:lnTo>
                      <a:pt x="269" y="0"/>
                    </a:lnTo>
                    <a:lnTo>
                      <a:pt x="387" y="66"/>
                    </a:lnTo>
                    <a:lnTo>
                      <a:pt x="500" y="141"/>
                    </a:lnTo>
                    <a:lnTo>
                      <a:pt x="500" y="183"/>
                    </a:lnTo>
                    <a:lnTo>
                      <a:pt x="396" y="97"/>
                    </a:lnTo>
                    <a:lnTo>
                      <a:pt x="267" y="23"/>
                    </a:lnTo>
                    <a:lnTo>
                      <a:pt x="107" y="109"/>
                    </a:lnTo>
                    <a:lnTo>
                      <a:pt x="0" y="199"/>
                    </a:lnTo>
                    <a:lnTo>
                      <a:pt x="10" y="143"/>
                    </a:lnTo>
                    <a:lnTo>
                      <a:pt x="10" y="14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8" name="Freeform 220"/>
              <p:cNvSpPr>
                <a:spLocks/>
              </p:cNvSpPr>
              <p:nvPr/>
            </p:nvSpPr>
            <p:spPr bwMode="auto">
              <a:xfrm>
                <a:off x="7804165" y="6184900"/>
                <a:ext cx="111125" cy="223838"/>
              </a:xfrm>
              <a:custGeom>
                <a:avLst/>
                <a:gdLst/>
                <a:ahLst/>
                <a:cxnLst>
                  <a:cxn ang="0">
                    <a:pos x="31" y="5"/>
                  </a:cxn>
                  <a:cxn ang="0">
                    <a:pos x="83" y="126"/>
                  </a:cxn>
                  <a:cxn ang="0">
                    <a:pos x="140" y="282"/>
                  </a:cxn>
                  <a:cxn ang="0">
                    <a:pos x="97" y="278"/>
                  </a:cxn>
                  <a:cxn ang="0">
                    <a:pos x="63" y="145"/>
                  </a:cxn>
                  <a:cxn ang="0">
                    <a:pos x="0" y="0"/>
                  </a:cxn>
                  <a:cxn ang="0">
                    <a:pos x="31" y="5"/>
                  </a:cxn>
                  <a:cxn ang="0">
                    <a:pos x="31" y="5"/>
                  </a:cxn>
                </a:cxnLst>
                <a:rect l="0" t="0" r="r" b="b"/>
                <a:pathLst>
                  <a:path w="140" h="282">
                    <a:moveTo>
                      <a:pt x="31" y="5"/>
                    </a:moveTo>
                    <a:lnTo>
                      <a:pt x="83" y="126"/>
                    </a:lnTo>
                    <a:lnTo>
                      <a:pt x="140" y="282"/>
                    </a:lnTo>
                    <a:lnTo>
                      <a:pt x="97" y="278"/>
                    </a:lnTo>
                    <a:lnTo>
                      <a:pt x="63" y="145"/>
                    </a:lnTo>
                    <a:lnTo>
                      <a:pt x="0" y="0"/>
                    </a:lnTo>
                    <a:lnTo>
                      <a:pt x="31" y="5"/>
                    </a:lnTo>
                    <a:lnTo>
                      <a:pt x="31"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9" name="Freeform 224"/>
              <p:cNvSpPr>
                <a:spLocks/>
              </p:cNvSpPr>
              <p:nvPr/>
            </p:nvSpPr>
            <p:spPr bwMode="auto">
              <a:xfrm>
                <a:off x="7834327" y="5472113"/>
                <a:ext cx="66675" cy="100013"/>
              </a:xfrm>
              <a:custGeom>
                <a:avLst/>
                <a:gdLst/>
                <a:ahLst/>
                <a:cxnLst>
                  <a:cxn ang="0">
                    <a:pos x="0" y="0"/>
                  </a:cxn>
                  <a:cxn ang="0">
                    <a:pos x="78" y="11"/>
                  </a:cxn>
                  <a:cxn ang="0">
                    <a:pos x="84" y="125"/>
                  </a:cxn>
                  <a:cxn ang="0">
                    <a:pos x="0" y="0"/>
                  </a:cxn>
                  <a:cxn ang="0">
                    <a:pos x="0" y="0"/>
                  </a:cxn>
                </a:cxnLst>
                <a:rect l="0" t="0" r="r" b="b"/>
                <a:pathLst>
                  <a:path w="84" h="125">
                    <a:moveTo>
                      <a:pt x="0" y="0"/>
                    </a:moveTo>
                    <a:lnTo>
                      <a:pt x="78" y="11"/>
                    </a:lnTo>
                    <a:lnTo>
                      <a:pt x="84" y="125"/>
                    </a:lnTo>
                    <a:lnTo>
                      <a:pt x="0"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80" name="Freeform 226"/>
              <p:cNvSpPr>
                <a:spLocks/>
              </p:cNvSpPr>
              <p:nvPr/>
            </p:nvSpPr>
            <p:spPr bwMode="auto">
              <a:xfrm>
                <a:off x="7243777" y="5843588"/>
                <a:ext cx="212725" cy="304800"/>
              </a:xfrm>
              <a:custGeom>
                <a:avLst/>
                <a:gdLst/>
                <a:ahLst/>
                <a:cxnLst>
                  <a:cxn ang="0">
                    <a:pos x="35" y="0"/>
                  </a:cxn>
                  <a:cxn ang="0">
                    <a:pos x="202" y="66"/>
                  </a:cxn>
                  <a:cxn ang="0">
                    <a:pos x="268" y="106"/>
                  </a:cxn>
                  <a:cxn ang="0">
                    <a:pos x="269" y="237"/>
                  </a:cxn>
                  <a:cxn ang="0">
                    <a:pos x="251" y="370"/>
                  </a:cxn>
                  <a:cxn ang="0">
                    <a:pos x="221" y="384"/>
                  </a:cxn>
                  <a:cxn ang="0">
                    <a:pos x="237" y="273"/>
                  </a:cxn>
                  <a:cxn ang="0">
                    <a:pos x="249" y="116"/>
                  </a:cxn>
                  <a:cxn ang="0">
                    <a:pos x="162" y="78"/>
                  </a:cxn>
                  <a:cxn ang="0">
                    <a:pos x="0" y="13"/>
                  </a:cxn>
                  <a:cxn ang="0">
                    <a:pos x="35" y="0"/>
                  </a:cxn>
                  <a:cxn ang="0">
                    <a:pos x="35" y="0"/>
                  </a:cxn>
                </a:cxnLst>
                <a:rect l="0" t="0" r="r" b="b"/>
                <a:pathLst>
                  <a:path w="269" h="384">
                    <a:moveTo>
                      <a:pt x="35" y="0"/>
                    </a:moveTo>
                    <a:lnTo>
                      <a:pt x="202" y="66"/>
                    </a:lnTo>
                    <a:lnTo>
                      <a:pt x="268" y="106"/>
                    </a:lnTo>
                    <a:lnTo>
                      <a:pt x="269" y="237"/>
                    </a:lnTo>
                    <a:lnTo>
                      <a:pt x="251" y="370"/>
                    </a:lnTo>
                    <a:lnTo>
                      <a:pt x="221" y="384"/>
                    </a:lnTo>
                    <a:lnTo>
                      <a:pt x="237" y="273"/>
                    </a:lnTo>
                    <a:lnTo>
                      <a:pt x="249" y="116"/>
                    </a:lnTo>
                    <a:lnTo>
                      <a:pt x="162" y="78"/>
                    </a:lnTo>
                    <a:lnTo>
                      <a:pt x="0" y="13"/>
                    </a:lnTo>
                    <a:lnTo>
                      <a:pt x="35" y="0"/>
                    </a:lnTo>
                    <a:lnTo>
                      <a:pt x="3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81" name="Freeform 227"/>
              <p:cNvSpPr>
                <a:spLocks/>
              </p:cNvSpPr>
              <p:nvPr/>
            </p:nvSpPr>
            <p:spPr bwMode="auto">
              <a:xfrm>
                <a:off x="7734315" y="5394325"/>
                <a:ext cx="34925" cy="201613"/>
              </a:xfrm>
              <a:custGeom>
                <a:avLst/>
                <a:gdLst/>
                <a:ahLst/>
                <a:cxnLst>
                  <a:cxn ang="0">
                    <a:pos x="13" y="21"/>
                  </a:cxn>
                  <a:cxn ang="0">
                    <a:pos x="4" y="128"/>
                  </a:cxn>
                  <a:cxn ang="0">
                    <a:pos x="0" y="223"/>
                  </a:cxn>
                  <a:cxn ang="0">
                    <a:pos x="26" y="253"/>
                  </a:cxn>
                  <a:cxn ang="0">
                    <a:pos x="21" y="141"/>
                  </a:cxn>
                  <a:cxn ang="0">
                    <a:pos x="43" y="0"/>
                  </a:cxn>
                  <a:cxn ang="0">
                    <a:pos x="13" y="21"/>
                  </a:cxn>
                  <a:cxn ang="0">
                    <a:pos x="13" y="21"/>
                  </a:cxn>
                </a:cxnLst>
                <a:rect l="0" t="0" r="r" b="b"/>
                <a:pathLst>
                  <a:path w="43" h="253">
                    <a:moveTo>
                      <a:pt x="13" y="21"/>
                    </a:moveTo>
                    <a:lnTo>
                      <a:pt x="4" y="128"/>
                    </a:lnTo>
                    <a:lnTo>
                      <a:pt x="0" y="223"/>
                    </a:lnTo>
                    <a:lnTo>
                      <a:pt x="26" y="253"/>
                    </a:lnTo>
                    <a:lnTo>
                      <a:pt x="21" y="141"/>
                    </a:lnTo>
                    <a:lnTo>
                      <a:pt x="43" y="0"/>
                    </a:lnTo>
                    <a:lnTo>
                      <a:pt x="13" y="21"/>
                    </a:lnTo>
                    <a:lnTo>
                      <a:pt x="13" y="2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82" name="Freeform 228"/>
              <p:cNvSpPr>
                <a:spLocks/>
              </p:cNvSpPr>
              <p:nvPr/>
            </p:nvSpPr>
            <p:spPr bwMode="auto">
              <a:xfrm>
                <a:off x="8107377" y="6142038"/>
                <a:ext cx="57150" cy="53975"/>
              </a:xfrm>
              <a:custGeom>
                <a:avLst/>
                <a:gdLst/>
                <a:ahLst/>
                <a:cxnLst>
                  <a:cxn ang="0">
                    <a:pos x="40" y="0"/>
                  </a:cxn>
                  <a:cxn ang="0">
                    <a:pos x="70" y="41"/>
                  </a:cxn>
                  <a:cxn ang="0">
                    <a:pos x="29" y="67"/>
                  </a:cxn>
                  <a:cxn ang="0">
                    <a:pos x="0" y="26"/>
                  </a:cxn>
                  <a:cxn ang="0">
                    <a:pos x="40" y="0"/>
                  </a:cxn>
                  <a:cxn ang="0">
                    <a:pos x="40" y="0"/>
                  </a:cxn>
                </a:cxnLst>
                <a:rect l="0" t="0" r="r" b="b"/>
                <a:pathLst>
                  <a:path w="70" h="67">
                    <a:moveTo>
                      <a:pt x="40" y="0"/>
                    </a:moveTo>
                    <a:lnTo>
                      <a:pt x="70" y="41"/>
                    </a:lnTo>
                    <a:lnTo>
                      <a:pt x="29" y="67"/>
                    </a:lnTo>
                    <a:lnTo>
                      <a:pt x="0" y="26"/>
                    </a:lnTo>
                    <a:lnTo>
                      <a:pt x="40" y="0"/>
                    </a:lnTo>
                    <a:lnTo>
                      <a:pt x="4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83" name="Freeform 229"/>
              <p:cNvSpPr>
                <a:spLocks/>
              </p:cNvSpPr>
              <p:nvPr/>
            </p:nvSpPr>
            <p:spPr bwMode="auto">
              <a:xfrm>
                <a:off x="8080390" y="6116638"/>
                <a:ext cx="104775" cy="101600"/>
              </a:xfrm>
              <a:custGeom>
                <a:avLst/>
                <a:gdLst/>
                <a:ahLst/>
                <a:cxnLst>
                  <a:cxn ang="0">
                    <a:pos x="120" y="72"/>
                  </a:cxn>
                  <a:cxn ang="0">
                    <a:pos x="80" y="16"/>
                  </a:cxn>
                  <a:cxn ang="0">
                    <a:pos x="18" y="54"/>
                  </a:cxn>
                  <a:cxn ang="0">
                    <a:pos x="50" y="104"/>
                  </a:cxn>
                  <a:cxn ang="0">
                    <a:pos x="65" y="119"/>
                  </a:cxn>
                  <a:cxn ang="0">
                    <a:pos x="49" y="128"/>
                  </a:cxn>
                  <a:cxn ang="0">
                    <a:pos x="29" y="94"/>
                  </a:cxn>
                  <a:cxn ang="0">
                    <a:pos x="0" y="50"/>
                  </a:cxn>
                  <a:cxn ang="0">
                    <a:pos x="31" y="27"/>
                  </a:cxn>
                  <a:cxn ang="0">
                    <a:pos x="83" y="0"/>
                  </a:cxn>
                  <a:cxn ang="0">
                    <a:pos x="103" y="27"/>
                  </a:cxn>
                  <a:cxn ang="0">
                    <a:pos x="130" y="73"/>
                  </a:cxn>
                  <a:cxn ang="0">
                    <a:pos x="120" y="77"/>
                  </a:cxn>
                  <a:cxn ang="0">
                    <a:pos x="120" y="72"/>
                  </a:cxn>
                  <a:cxn ang="0">
                    <a:pos x="120" y="72"/>
                  </a:cxn>
                </a:cxnLst>
                <a:rect l="0" t="0" r="r" b="b"/>
                <a:pathLst>
                  <a:path w="130" h="128">
                    <a:moveTo>
                      <a:pt x="120" y="72"/>
                    </a:moveTo>
                    <a:lnTo>
                      <a:pt x="80" y="16"/>
                    </a:lnTo>
                    <a:lnTo>
                      <a:pt x="18" y="54"/>
                    </a:lnTo>
                    <a:lnTo>
                      <a:pt x="50" y="104"/>
                    </a:lnTo>
                    <a:lnTo>
                      <a:pt x="65" y="119"/>
                    </a:lnTo>
                    <a:lnTo>
                      <a:pt x="49" y="128"/>
                    </a:lnTo>
                    <a:lnTo>
                      <a:pt x="29" y="94"/>
                    </a:lnTo>
                    <a:lnTo>
                      <a:pt x="0" y="50"/>
                    </a:lnTo>
                    <a:lnTo>
                      <a:pt x="31" y="27"/>
                    </a:lnTo>
                    <a:lnTo>
                      <a:pt x="83" y="0"/>
                    </a:lnTo>
                    <a:lnTo>
                      <a:pt x="103" y="27"/>
                    </a:lnTo>
                    <a:lnTo>
                      <a:pt x="130" y="73"/>
                    </a:lnTo>
                    <a:lnTo>
                      <a:pt x="120" y="77"/>
                    </a:lnTo>
                    <a:lnTo>
                      <a:pt x="120" y="72"/>
                    </a:lnTo>
                    <a:lnTo>
                      <a:pt x="120" y="7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84" name="Freeform 230"/>
              <p:cNvSpPr>
                <a:spLocks/>
              </p:cNvSpPr>
              <p:nvPr/>
            </p:nvSpPr>
            <p:spPr bwMode="auto">
              <a:xfrm>
                <a:off x="8120077" y="6169025"/>
                <a:ext cx="68263" cy="53975"/>
              </a:xfrm>
              <a:custGeom>
                <a:avLst/>
                <a:gdLst/>
                <a:ahLst/>
                <a:cxnLst>
                  <a:cxn ang="0">
                    <a:pos x="74" y="10"/>
                  </a:cxn>
                  <a:cxn ang="0">
                    <a:pos x="64" y="17"/>
                  </a:cxn>
                  <a:cxn ang="0">
                    <a:pos x="7" y="50"/>
                  </a:cxn>
                  <a:cxn ang="0">
                    <a:pos x="0" y="61"/>
                  </a:cxn>
                  <a:cxn ang="0">
                    <a:pos x="6" y="69"/>
                  </a:cxn>
                  <a:cxn ang="0">
                    <a:pos x="51" y="40"/>
                  </a:cxn>
                  <a:cxn ang="0">
                    <a:pos x="86" y="13"/>
                  </a:cxn>
                  <a:cxn ang="0">
                    <a:pos x="79" y="1"/>
                  </a:cxn>
                  <a:cxn ang="0">
                    <a:pos x="75" y="0"/>
                  </a:cxn>
                  <a:cxn ang="0">
                    <a:pos x="72" y="7"/>
                  </a:cxn>
                  <a:cxn ang="0">
                    <a:pos x="74" y="10"/>
                  </a:cxn>
                  <a:cxn ang="0">
                    <a:pos x="74" y="10"/>
                  </a:cxn>
                </a:cxnLst>
                <a:rect l="0" t="0" r="r" b="b"/>
                <a:pathLst>
                  <a:path w="86" h="69">
                    <a:moveTo>
                      <a:pt x="74" y="10"/>
                    </a:moveTo>
                    <a:lnTo>
                      <a:pt x="64" y="17"/>
                    </a:lnTo>
                    <a:lnTo>
                      <a:pt x="7" y="50"/>
                    </a:lnTo>
                    <a:lnTo>
                      <a:pt x="0" y="61"/>
                    </a:lnTo>
                    <a:lnTo>
                      <a:pt x="6" y="69"/>
                    </a:lnTo>
                    <a:lnTo>
                      <a:pt x="51" y="40"/>
                    </a:lnTo>
                    <a:lnTo>
                      <a:pt x="86" y="13"/>
                    </a:lnTo>
                    <a:lnTo>
                      <a:pt x="79" y="1"/>
                    </a:lnTo>
                    <a:lnTo>
                      <a:pt x="75" y="0"/>
                    </a:lnTo>
                    <a:lnTo>
                      <a:pt x="72" y="7"/>
                    </a:lnTo>
                    <a:lnTo>
                      <a:pt x="74" y="10"/>
                    </a:lnTo>
                    <a:lnTo>
                      <a:pt x="74" y="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85" name="Freeform 231"/>
              <p:cNvSpPr>
                <a:spLocks/>
              </p:cNvSpPr>
              <p:nvPr/>
            </p:nvSpPr>
            <p:spPr bwMode="auto">
              <a:xfrm>
                <a:off x="8083565" y="6284913"/>
                <a:ext cx="203200" cy="115888"/>
              </a:xfrm>
              <a:custGeom>
                <a:avLst/>
                <a:gdLst/>
                <a:ahLst/>
                <a:cxnLst>
                  <a:cxn ang="0">
                    <a:pos x="15" y="0"/>
                  </a:cxn>
                  <a:cxn ang="0">
                    <a:pos x="128" y="53"/>
                  </a:cxn>
                  <a:cxn ang="0">
                    <a:pos x="254" y="123"/>
                  </a:cxn>
                  <a:cxn ang="0">
                    <a:pos x="242" y="146"/>
                  </a:cxn>
                  <a:cxn ang="0">
                    <a:pos x="104" y="63"/>
                  </a:cxn>
                  <a:cxn ang="0">
                    <a:pos x="0" y="7"/>
                  </a:cxn>
                  <a:cxn ang="0">
                    <a:pos x="15" y="0"/>
                  </a:cxn>
                  <a:cxn ang="0">
                    <a:pos x="15" y="0"/>
                  </a:cxn>
                </a:cxnLst>
                <a:rect l="0" t="0" r="r" b="b"/>
                <a:pathLst>
                  <a:path w="254" h="146">
                    <a:moveTo>
                      <a:pt x="15" y="0"/>
                    </a:moveTo>
                    <a:lnTo>
                      <a:pt x="128" y="53"/>
                    </a:lnTo>
                    <a:lnTo>
                      <a:pt x="254" y="123"/>
                    </a:lnTo>
                    <a:lnTo>
                      <a:pt x="242" y="146"/>
                    </a:lnTo>
                    <a:lnTo>
                      <a:pt x="104" y="63"/>
                    </a:lnTo>
                    <a:lnTo>
                      <a:pt x="0" y="7"/>
                    </a:lnTo>
                    <a:lnTo>
                      <a:pt x="15" y="0"/>
                    </a:lnTo>
                    <a:lnTo>
                      <a:pt x="1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86" name="Freeform 232"/>
              <p:cNvSpPr>
                <a:spLocks/>
              </p:cNvSpPr>
              <p:nvPr/>
            </p:nvSpPr>
            <p:spPr bwMode="auto">
              <a:xfrm>
                <a:off x="8056577" y="6305550"/>
                <a:ext cx="203200" cy="128588"/>
              </a:xfrm>
              <a:custGeom>
                <a:avLst/>
                <a:gdLst/>
                <a:ahLst/>
                <a:cxnLst>
                  <a:cxn ang="0">
                    <a:pos x="15" y="0"/>
                  </a:cxn>
                  <a:cxn ang="0">
                    <a:pos x="176" y="92"/>
                  </a:cxn>
                  <a:cxn ang="0">
                    <a:pos x="255" y="140"/>
                  </a:cxn>
                  <a:cxn ang="0">
                    <a:pos x="239" y="162"/>
                  </a:cxn>
                  <a:cxn ang="0">
                    <a:pos x="120" y="78"/>
                  </a:cxn>
                  <a:cxn ang="0">
                    <a:pos x="0" y="13"/>
                  </a:cxn>
                  <a:cxn ang="0">
                    <a:pos x="15" y="0"/>
                  </a:cxn>
                  <a:cxn ang="0">
                    <a:pos x="15" y="0"/>
                  </a:cxn>
                </a:cxnLst>
                <a:rect l="0" t="0" r="r" b="b"/>
                <a:pathLst>
                  <a:path w="255" h="162">
                    <a:moveTo>
                      <a:pt x="15" y="0"/>
                    </a:moveTo>
                    <a:lnTo>
                      <a:pt x="176" y="92"/>
                    </a:lnTo>
                    <a:lnTo>
                      <a:pt x="255" y="140"/>
                    </a:lnTo>
                    <a:lnTo>
                      <a:pt x="239" y="162"/>
                    </a:lnTo>
                    <a:lnTo>
                      <a:pt x="120" y="78"/>
                    </a:lnTo>
                    <a:lnTo>
                      <a:pt x="0" y="13"/>
                    </a:lnTo>
                    <a:lnTo>
                      <a:pt x="15" y="0"/>
                    </a:lnTo>
                    <a:lnTo>
                      <a:pt x="1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87" name="Freeform 233"/>
              <p:cNvSpPr>
                <a:spLocks/>
              </p:cNvSpPr>
              <p:nvPr/>
            </p:nvSpPr>
            <p:spPr bwMode="auto">
              <a:xfrm>
                <a:off x="7802577" y="6367463"/>
                <a:ext cx="30163" cy="139700"/>
              </a:xfrm>
              <a:custGeom>
                <a:avLst/>
                <a:gdLst/>
                <a:ahLst/>
                <a:cxnLst>
                  <a:cxn ang="0">
                    <a:pos x="0" y="0"/>
                  </a:cxn>
                  <a:cxn ang="0">
                    <a:pos x="9" y="176"/>
                  </a:cxn>
                  <a:cxn ang="0">
                    <a:pos x="37" y="176"/>
                  </a:cxn>
                  <a:cxn ang="0">
                    <a:pos x="23" y="9"/>
                  </a:cxn>
                  <a:cxn ang="0">
                    <a:pos x="0" y="0"/>
                  </a:cxn>
                  <a:cxn ang="0">
                    <a:pos x="0" y="0"/>
                  </a:cxn>
                </a:cxnLst>
                <a:rect l="0" t="0" r="r" b="b"/>
                <a:pathLst>
                  <a:path w="37" h="176">
                    <a:moveTo>
                      <a:pt x="0" y="0"/>
                    </a:moveTo>
                    <a:lnTo>
                      <a:pt x="9" y="176"/>
                    </a:lnTo>
                    <a:lnTo>
                      <a:pt x="37" y="176"/>
                    </a:lnTo>
                    <a:lnTo>
                      <a:pt x="23" y="9"/>
                    </a:lnTo>
                    <a:lnTo>
                      <a:pt x="0"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88" name="Freeform 234"/>
              <p:cNvSpPr>
                <a:spLocks/>
              </p:cNvSpPr>
              <p:nvPr/>
            </p:nvSpPr>
            <p:spPr bwMode="auto">
              <a:xfrm>
                <a:off x="7850202" y="6386513"/>
                <a:ext cx="26988" cy="119063"/>
              </a:xfrm>
              <a:custGeom>
                <a:avLst/>
                <a:gdLst/>
                <a:ahLst/>
                <a:cxnLst>
                  <a:cxn ang="0">
                    <a:pos x="0" y="0"/>
                  </a:cxn>
                  <a:cxn ang="0">
                    <a:pos x="12" y="151"/>
                  </a:cxn>
                  <a:cxn ang="0">
                    <a:pos x="34" y="150"/>
                  </a:cxn>
                  <a:cxn ang="0">
                    <a:pos x="27" y="25"/>
                  </a:cxn>
                  <a:cxn ang="0">
                    <a:pos x="0" y="0"/>
                  </a:cxn>
                  <a:cxn ang="0">
                    <a:pos x="0" y="0"/>
                  </a:cxn>
                </a:cxnLst>
                <a:rect l="0" t="0" r="r" b="b"/>
                <a:pathLst>
                  <a:path w="34" h="151">
                    <a:moveTo>
                      <a:pt x="0" y="0"/>
                    </a:moveTo>
                    <a:lnTo>
                      <a:pt x="12" y="151"/>
                    </a:lnTo>
                    <a:lnTo>
                      <a:pt x="34" y="150"/>
                    </a:lnTo>
                    <a:lnTo>
                      <a:pt x="27" y="25"/>
                    </a:lnTo>
                    <a:lnTo>
                      <a:pt x="0"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89" name="Freeform 235"/>
              <p:cNvSpPr>
                <a:spLocks/>
              </p:cNvSpPr>
              <p:nvPr/>
            </p:nvSpPr>
            <p:spPr bwMode="auto">
              <a:xfrm>
                <a:off x="7299340" y="5383213"/>
                <a:ext cx="123825" cy="57150"/>
              </a:xfrm>
              <a:custGeom>
                <a:avLst/>
                <a:gdLst/>
                <a:ahLst/>
                <a:cxnLst>
                  <a:cxn ang="0">
                    <a:pos x="18" y="0"/>
                  </a:cxn>
                  <a:cxn ang="0">
                    <a:pos x="157" y="55"/>
                  </a:cxn>
                  <a:cxn ang="0">
                    <a:pos x="133" y="74"/>
                  </a:cxn>
                  <a:cxn ang="0">
                    <a:pos x="0" y="24"/>
                  </a:cxn>
                  <a:cxn ang="0">
                    <a:pos x="18" y="0"/>
                  </a:cxn>
                  <a:cxn ang="0">
                    <a:pos x="18" y="0"/>
                  </a:cxn>
                </a:cxnLst>
                <a:rect l="0" t="0" r="r" b="b"/>
                <a:pathLst>
                  <a:path w="157" h="74">
                    <a:moveTo>
                      <a:pt x="18" y="0"/>
                    </a:moveTo>
                    <a:lnTo>
                      <a:pt x="157" y="55"/>
                    </a:lnTo>
                    <a:lnTo>
                      <a:pt x="133" y="74"/>
                    </a:lnTo>
                    <a:lnTo>
                      <a:pt x="0" y="24"/>
                    </a:lnTo>
                    <a:lnTo>
                      <a:pt x="18" y="0"/>
                    </a:lnTo>
                    <a:lnTo>
                      <a:pt x="1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90" name="Freeform 236"/>
              <p:cNvSpPr>
                <a:spLocks/>
              </p:cNvSpPr>
              <p:nvPr/>
            </p:nvSpPr>
            <p:spPr bwMode="auto">
              <a:xfrm>
                <a:off x="7277115" y="5435600"/>
                <a:ext cx="90488" cy="47625"/>
              </a:xfrm>
              <a:custGeom>
                <a:avLst/>
                <a:gdLst/>
                <a:ahLst/>
                <a:cxnLst>
                  <a:cxn ang="0">
                    <a:pos x="112" y="35"/>
                  </a:cxn>
                  <a:cxn ang="0">
                    <a:pos x="10" y="0"/>
                  </a:cxn>
                  <a:cxn ang="0">
                    <a:pos x="0" y="18"/>
                  </a:cxn>
                  <a:cxn ang="0">
                    <a:pos x="94" y="60"/>
                  </a:cxn>
                  <a:cxn ang="0">
                    <a:pos x="112" y="35"/>
                  </a:cxn>
                  <a:cxn ang="0">
                    <a:pos x="112" y="35"/>
                  </a:cxn>
                </a:cxnLst>
                <a:rect l="0" t="0" r="r" b="b"/>
                <a:pathLst>
                  <a:path w="112" h="60">
                    <a:moveTo>
                      <a:pt x="112" y="35"/>
                    </a:moveTo>
                    <a:lnTo>
                      <a:pt x="10" y="0"/>
                    </a:lnTo>
                    <a:lnTo>
                      <a:pt x="0" y="18"/>
                    </a:lnTo>
                    <a:lnTo>
                      <a:pt x="94" y="60"/>
                    </a:lnTo>
                    <a:lnTo>
                      <a:pt x="112" y="35"/>
                    </a:lnTo>
                    <a:lnTo>
                      <a:pt x="112" y="3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sp>
          <p:nvSpPr>
            <p:cNvPr id="988" name="右矢印 987"/>
            <p:cNvSpPr/>
            <p:nvPr/>
          </p:nvSpPr>
          <p:spPr>
            <a:xfrm>
              <a:off x="6599779" y="4130475"/>
              <a:ext cx="539440" cy="352292"/>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grpSp>
      <p:sp>
        <p:nvSpPr>
          <p:cNvPr id="342" name="テキスト ボックス 341"/>
          <p:cNvSpPr txBox="1"/>
          <p:nvPr/>
        </p:nvSpPr>
        <p:spPr>
          <a:xfrm>
            <a:off x="928662" y="4714884"/>
            <a:ext cx="3929090" cy="369332"/>
          </a:xfrm>
          <a:prstGeom prst="rect">
            <a:avLst/>
          </a:prstGeom>
          <a:noFill/>
        </p:spPr>
        <p:txBody>
          <a:bodyPr wrap="square" rtlCol="0">
            <a:spAutoFit/>
          </a:bodyPr>
          <a:lstStyle/>
          <a:p>
            <a:pPr algn="ctr"/>
            <a:r>
              <a:rPr kumimoji="1" lang="ja-JP" altLang="en-US" b="1" dirty="0" smtClean="0"/>
              <a:t>どのパッチに対しても平等にレビューされる</a:t>
            </a:r>
            <a:endParaRPr kumimoji="1" lang="ja-JP" altLang="en-US" b="1" dirty="0"/>
          </a:p>
        </p:txBody>
      </p:sp>
      <p:sp>
        <p:nvSpPr>
          <p:cNvPr id="343" name="テキスト ボックス 342"/>
          <p:cNvSpPr txBox="1"/>
          <p:nvPr/>
        </p:nvSpPr>
        <p:spPr>
          <a:xfrm>
            <a:off x="4864670" y="4714884"/>
            <a:ext cx="3993610" cy="369332"/>
          </a:xfrm>
          <a:prstGeom prst="rect">
            <a:avLst/>
          </a:prstGeom>
          <a:noFill/>
        </p:spPr>
        <p:txBody>
          <a:bodyPr wrap="square" rtlCol="0">
            <a:spAutoFit/>
          </a:bodyPr>
          <a:lstStyle/>
          <a:p>
            <a:pPr algn="ctr"/>
            <a:r>
              <a:rPr lang="ja-JP" altLang="en-US" b="1" dirty="0" smtClean="0"/>
              <a:t>一部の</a:t>
            </a:r>
            <a:r>
              <a:rPr kumimoji="1" lang="ja-JP" altLang="en-US" b="1" dirty="0" smtClean="0"/>
              <a:t>パッチにしかレビューされない</a:t>
            </a:r>
            <a:endParaRPr kumimoji="1" lang="ja-JP" altLang="en-US" b="1" dirty="0"/>
          </a:p>
        </p:txBody>
      </p:sp>
    </p:spTree>
  </p:cSld>
  <p:clrMapOvr>
    <a:masterClrMapping/>
  </p:clrMapOvr>
  <p:transition advTm="162896"/>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ja-JP" altLang="en-US" dirty="0" smtClean="0"/>
              <a:t>ケーススタディ</a:t>
            </a:r>
            <a:endParaRPr lang="ja-JP" altLang="en-US" dirty="0"/>
          </a:p>
        </p:txBody>
      </p:sp>
      <p:sp>
        <p:nvSpPr>
          <p:cNvPr id="6" name="コンテンツ プレースホルダ 5"/>
          <p:cNvSpPr>
            <a:spLocks noGrp="1"/>
          </p:cNvSpPr>
          <p:nvPr>
            <p:ph idx="1"/>
          </p:nvPr>
        </p:nvSpPr>
        <p:spPr/>
        <p:txBody>
          <a:bodyPr>
            <a:normAutofit fontScale="92500"/>
          </a:bodyPr>
          <a:lstStyle/>
          <a:p>
            <a:r>
              <a:rPr lang="ja-JP" altLang="en-US" dirty="0" smtClean="0"/>
              <a:t>分析対象</a:t>
            </a:r>
            <a:endParaRPr lang="en-US" altLang="ja-JP" dirty="0" smtClean="0"/>
          </a:p>
          <a:p>
            <a:pPr lvl="1"/>
            <a:r>
              <a:rPr lang="en-US" altLang="ja-JP" dirty="0" smtClean="0"/>
              <a:t>Apache HTTP Server</a:t>
            </a:r>
            <a:r>
              <a:rPr lang="ja-JP" altLang="en-US" dirty="0" smtClean="0"/>
              <a:t> </a:t>
            </a:r>
            <a:r>
              <a:rPr lang="en-US" altLang="ja-JP" dirty="0" smtClean="0"/>
              <a:t>Project</a:t>
            </a:r>
          </a:p>
          <a:p>
            <a:pPr lvl="2"/>
            <a:r>
              <a:rPr lang="ja-JP" altLang="en-US" dirty="0" smtClean="0"/>
              <a:t>市場シェアの最も大きい</a:t>
            </a:r>
            <a:r>
              <a:rPr lang="en-US" altLang="ja-JP" dirty="0" smtClean="0"/>
              <a:t>Web</a:t>
            </a:r>
            <a:r>
              <a:rPr lang="ja-JP" altLang="en-US" dirty="0" smtClean="0"/>
              <a:t>サーバソフトウェアを開発している</a:t>
            </a:r>
            <a:endParaRPr lang="en-US" altLang="ja-JP" dirty="0" smtClean="0"/>
          </a:p>
          <a:p>
            <a:pPr lvl="2"/>
            <a:endParaRPr lang="en-US" altLang="ja-JP" dirty="0" smtClean="0"/>
          </a:p>
          <a:p>
            <a:r>
              <a:rPr lang="ja-JP" altLang="en-US" dirty="0" smtClean="0"/>
              <a:t>分析データ</a:t>
            </a:r>
            <a:endParaRPr lang="en-US" altLang="ja-JP" dirty="0" smtClean="0"/>
          </a:p>
          <a:p>
            <a:pPr lvl="1"/>
            <a:r>
              <a:rPr lang="ja-JP" altLang="en-US" dirty="0" smtClean="0"/>
              <a:t>開発者メーリングリスト</a:t>
            </a:r>
            <a:endParaRPr lang="en-US" altLang="ja-JP" dirty="0" smtClean="0"/>
          </a:p>
          <a:p>
            <a:pPr lvl="2"/>
            <a:r>
              <a:rPr lang="ja-JP" altLang="en-US" dirty="0" smtClean="0"/>
              <a:t>ノンコア開発，コア開発者（中心的な開発者）が様々な議論をしている</a:t>
            </a:r>
            <a:endParaRPr lang="en-US" altLang="ja-JP" dirty="0" smtClean="0"/>
          </a:p>
          <a:p>
            <a:pPr lvl="2"/>
            <a:r>
              <a:rPr lang="ja-JP" altLang="en-US" dirty="0" smtClean="0"/>
              <a:t>開発者のパッチに対してレビューが行われている</a:t>
            </a:r>
            <a:endParaRPr lang="en-US" altLang="ja-JP" dirty="0" smtClean="0"/>
          </a:p>
          <a:p>
            <a:pPr lvl="2"/>
            <a:endParaRPr lang="en-US" altLang="ja-JP" dirty="0" smtClean="0"/>
          </a:p>
          <a:p>
            <a:r>
              <a:rPr lang="ja-JP" altLang="en-US" dirty="0" smtClean="0"/>
              <a:t>分析期間</a:t>
            </a:r>
            <a:endParaRPr lang="en-US" altLang="ja-JP" dirty="0" smtClean="0"/>
          </a:p>
          <a:p>
            <a:pPr lvl="1"/>
            <a:r>
              <a:rPr lang="en-US" altLang="ja-JP" dirty="0" smtClean="0"/>
              <a:t>1997/01</a:t>
            </a:r>
            <a:r>
              <a:rPr lang="ja-JP" altLang="en-US" dirty="0" smtClean="0"/>
              <a:t>～</a:t>
            </a:r>
            <a:r>
              <a:rPr lang="en-US" altLang="ja-JP" dirty="0" smtClean="0"/>
              <a:t>2007/12</a:t>
            </a:r>
            <a:r>
              <a:rPr lang="ja-JP" altLang="en-US" dirty="0" smtClean="0"/>
              <a:t>（</a:t>
            </a:r>
            <a:r>
              <a:rPr lang="en-US" altLang="ja-JP" dirty="0" smtClean="0"/>
              <a:t>11</a:t>
            </a:r>
            <a:r>
              <a:rPr lang="ja-JP" altLang="en-US" dirty="0" smtClean="0"/>
              <a:t>年）</a:t>
            </a:r>
            <a:endParaRPr lang="en-US" altLang="ja-JP" dirty="0" smtClean="0"/>
          </a:p>
          <a:p>
            <a:pPr lvl="2"/>
            <a:r>
              <a:rPr lang="ja-JP" altLang="en-US" dirty="0" smtClean="0"/>
              <a:t>メッセージ数：約</a:t>
            </a:r>
            <a:r>
              <a:rPr lang="en-US" altLang="ja-JP" dirty="0" smtClean="0"/>
              <a:t>10</a:t>
            </a:r>
            <a:r>
              <a:rPr lang="ja-JP" altLang="en-US" dirty="0" smtClean="0"/>
              <a:t>万通</a:t>
            </a:r>
            <a:endParaRPr lang="en-US" altLang="ja-JP" dirty="0" smtClean="0"/>
          </a:p>
          <a:p>
            <a:pPr lvl="2"/>
            <a:r>
              <a:rPr lang="ja-JP" altLang="en-US" dirty="0" smtClean="0"/>
              <a:t>パッチが含まれるメッセージ：約</a:t>
            </a:r>
            <a:r>
              <a:rPr lang="en-US" altLang="ja-JP" dirty="0" smtClean="0"/>
              <a:t>3000</a:t>
            </a:r>
            <a:r>
              <a:rPr lang="ja-JP" altLang="en-US" dirty="0" smtClean="0"/>
              <a:t>通</a:t>
            </a:r>
            <a:endParaRPr lang="en-US" altLang="ja-JP" dirty="0" smtClean="0"/>
          </a:p>
          <a:p>
            <a:pPr lvl="1"/>
            <a:endParaRPr lang="en-US" altLang="ja-JP" dirty="0" smtClean="0"/>
          </a:p>
        </p:txBody>
      </p:sp>
      <p:sp>
        <p:nvSpPr>
          <p:cNvPr id="4" name="日付プレースホルダ 3"/>
          <p:cNvSpPr>
            <a:spLocks noGrp="1"/>
          </p:cNvSpPr>
          <p:nvPr>
            <p:ph type="dt" sz="half" idx="10"/>
          </p:nvPr>
        </p:nvSpPr>
        <p:spPr/>
        <p:txBody>
          <a:bodyPr/>
          <a:lstStyle/>
          <a:p>
            <a:fld id="{CB5C1BB0-F5B3-43D2-B214-4CBC5E4A9BF3}" type="datetime1">
              <a:rPr lang="ja-JP" altLang="en-US" smtClean="0"/>
              <a:t>2008/12/25</a:t>
            </a:fld>
            <a:endParaRPr lang="ja-JP" altLang="en-US"/>
          </a:p>
        </p:txBody>
      </p:sp>
      <p:sp>
        <p:nvSpPr>
          <p:cNvPr id="8" name="フッター プレースホルダ 7"/>
          <p:cNvSpPr>
            <a:spLocks noGrp="1"/>
          </p:cNvSpPr>
          <p:nvPr>
            <p:ph type="ftr" sz="quarter" idx="11"/>
          </p:nvPr>
        </p:nvSpPr>
        <p:spPr/>
        <p:txBody>
          <a:bodyPr/>
          <a:lstStyle/>
          <a:p>
            <a:r>
              <a:rPr kumimoji="1" lang="ja-JP" altLang="en-US" smtClean="0"/>
              <a:t>年末報告会</a:t>
            </a:r>
            <a:endParaRPr kumimoji="1" lang="ja-JP" altLang="en-US" dirty="0"/>
          </a:p>
        </p:txBody>
      </p:sp>
      <p:sp>
        <p:nvSpPr>
          <p:cNvPr id="9" name="スライド番号プレースホルダ 8"/>
          <p:cNvSpPr>
            <a:spLocks noGrp="1"/>
          </p:cNvSpPr>
          <p:nvPr>
            <p:ph type="sldNum" sz="quarter" idx="12"/>
          </p:nvPr>
        </p:nvSpPr>
        <p:spPr/>
        <p:txBody>
          <a:bodyPr/>
          <a:lstStyle/>
          <a:p>
            <a:fld id="{FA2143DA-46D9-4062-BB0B-C11AA5046C13}" type="slidenum">
              <a:rPr kumimoji="1" lang="ja-JP" altLang="en-US" smtClean="0"/>
              <a:pPr/>
              <a:t>5</a:t>
            </a:fld>
            <a:endParaRPr kumimoji="1" lang="ja-JP" altLang="en-US"/>
          </a:p>
        </p:txBody>
      </p:sp>
    </p:spTree>
  </p:cSld>
  <p:clrMapOvr>
    <a:masterClrMapping/>
  </p:clrMapOvr>
  <p:transition advTm="19921"/>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p:cNvSpPr/>
          <p:nvPr/>
        </p:nvSpPr>
        <p:spPr>
          <a:xfrm>
            <a:off x="285720" y="3786190"/>
            <a:ext cx="4000528" cy="2357454"/>
          </a:xfrm>
          <a:prstGeom prst="rect">
            <a:avLst/>
          </a:prstGeom>
          <a:solidFill>
            <a:schemeClr val="tx1">
              <a:lumMod val="85000"/>
              <a:lumOff val="15000"/>
            </a:schemeClr>
          </a:solidFill>
          <a:ln w="952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marL="342900" lvl="0" indent="-342900">
              <a:spcBef>
                <a:spcPct val="20000"/>
              </a:spcBef>
              <a:buClr>
                <a:schemeClr val="bg1">
                  <a:lumMod val="85000"/>
                </a:schemeClr>
              </a:buClr>
              <a:buFont typeface="Wingdings" pitchFamily="2" charset="2"/>
              <a:buChar char="n"/>
            </a:pPr>
            <a:r>
              <a:rPr lang="ja-JP" altLang="en-US" sz="2400" dirty="0" smtClean="0">
                <a:solidFill>
                  <a:schemeClr val="bg1"/>
                </a:solidFill>
                <a:latin typeface="Tahoma" pitchFamily="34" charset="0"/>
                <a:ea typeface="MS UI Gothic" pitchFamily="50" charset="-128"/>
                <a:cs typeface="Tahoma" pitchFamily="34" charset="0"/>
              </a:rPr>
              <a:t>レビュー率の差が大きい後半</a:t>
            </a:r>
            <a:r>
              <a:rPr lang="en-US" altLang="ja-JP" sz="2400" dirty="0" smtClean="0">
                <a:solidFill>
                  <a:schemeClr val="bg1"/>
                </a:solidFill>
                <a:latin typeface="Tahoma" pitchFamily="34" charset="0"/>
                <a:ea typeface="MS UI Gothic" pitchFamily="50" charset="-128"/>
                <a:cs typeface="Tahoma" pitchFamily="34" charset="0"/>
              </a:rPr>
              <a:t>(2003</a:t>
            </a:r>
            <a:r>
              <a:rPr lang="ja-JP" altLang="en-US" sz="2400" dirty="0" smtClean="0">
                <a:solidFill>
                  <a:schemeClr val="bg1"/>
                </a:solidFill>
                <a:latin typeface="Tahoma" pitchFamily="34" charset="0"/>
                <a:ea typeface="MS UI Gothic" pitchFamily="50" charset="-128"/>
                <a:cs typeface="Tahoma" pitchFamily="34" charset="0"/>
              </a:rPr>
              <a:t>年</a:t>
            </a:r>
            <a:r>
              <a:rPr lang="en-US" altLang="ja-JP" sz="2400" dirty="0" smtClean="0">
                <a:solidFill>
                  <a:schemeClr val="bg1"/>
                </a:solidFill>
                <a:latin typeface="Tahoma" pitchFamily="34" charset="0"/>
                <a:ea typeface="MS UI Gothic" pitchFamily="50" charset="-128"/>
                <a:cs typeface="Tahoma" pitchFamily="34" charset="0"/>
              </a:rPr>
              <a:t>)</a:t>
            </a:r>
            <a:r>
              <a:rPr lang="ja-JP" altLang="en-US" sz="2400" dirty="0" smtClean="0">
                <a:solidFill>
                  <a:schemeClr val="bg1"/>
                </a:solidFill>
                <a:latin typeface="Tahoma" pitchFamily="34" charset="0"/>
                <a:ea typeface="MS UI Gothic" pitchFamily="50" charset="-128"/>
                <a:cs typeface="Tahoma" pitchFamily="34" charset="0"/>
              </a:rPr>
              <a:t>以降は</a:t>
            </a:r>
            <a:endParaRPr lang="en-US" altLang="ja-JP" sz="2400" dirty="0" smtClean="0">
              <a:solidFill>
                <a:schemeClr val="bg1"/>
              </a:solidFill>
              <a:latin typeface="Tahoma" pitchFamily="34" charset="0"/>
              <a:ea typeface="MS UI Gothic" pitchFamily="50" charset="-128"/>
              <a:cs typeface="Tahoma" pitchFamily="34" charset="0"/>
            </a:endParaRPr>
          </a:p>
          <a:p>
            <a:pPr marL="342900" lvl="0" indent="-342900">
              <a:spcBef>
                <a:spcPct val="20000"/>
              </a:spcBef>
              <a:buClr>
                <a:schemeClr val="bg1">
                  <a:lumMod val="85000"/>
                </a:schemeClr>
              </a:buClr>
              <a:buFont typeface="Wingdings" pitchFamily="2" charset="2"/>
              <a:buChar char="n"/>
            </a:pPr>
            <a:endParaRPr lang="en-US" altLang="ja-JP" sz="2400" dirty="0" smtClean="0">
              <a:solidFill>
                <a:schemeClr val="bg1"/>
              </a:solidFill>
              <a:latin typeface="Tahoma" pitchFamily="34" charset="0"/>
              <a:ea typeface="MS UI Gothic" pitchFamily="50" charset="-128"/>
              <a:cs typeface="Tahoma" pitchFamily="34" charset="0"/>
            </a:endParaRPr>
          </a:p>
          <a:p>
            <a:pPr marL="342900" lvl="0" indent="-342900">
              <a:spcBef>
                <a:spcPct val="20000"/>
              </a:spcBef>
              <a:buClr>
                <a:schemeClr val="bg1">
                  <a:lumMod val="85000"/>
                </a:schemeClr>
              </a:buClr>
              <a:buFont typeface="Wingdings" pitchFamily="2" charset="2"/>
              <a:buChar char="n"/>
            </a:pPr>
            <a:endParaRPr lang="en-US" altLang="ja-JP" sz="2400" dirty="0" smtClean="0">
              <a:solidFill>
                <a:schemeClr val="bg1"/>
              </a:solidFill>
              <a:latin typeface="Tahoma" pitchFamily="34" charset="0"/>
              <a:ea typeface="MS UI Gothic" pitchFamily="50" charset="-128"/>
              <a:cs typeface="Tahoma" pitchFamily="34" charset="0"/>
            </a:endParaRPr>
          </a:p>
          <a:p>
            <a:pPr marL="285750" indent="-285750">
              <a:spcBef>
                <a:spcPct val="20000"/>
              </a:spcBef>
              <a:buClr>
                <a:srgbClr val="0070C0"/>
              </a:buClr>
              <a:buFont typeface="Wingdings" pitchFamily="2" charset="2"/>
              <a:buChar char="p"/>
            </a:pPr>
            <a:endParaRPr lang="en-US" altLang="ja-JP" sz="1600" dirty="0" smtClean="0">
              <a:solidFill>
                <a:schemeClr val="bg1"/>
              </a:solidFill>
            </a:endParaRPr>
          </a:p>
          <a:p>
            <a:pPr marL="285750" indent="-285750">
              <a:spcBef>
                <a:spcPct val="20000"/>
              </a:spcBef>
              <a:buClr>
                <a:srgbClr val="0070C0"/>
              </a:buClr>
              <a:buFont typeface="Wingdings" pitchFamily="2" charset="2"/>
              <a:buChar char="p"/>
            </a:pPr>
            <a:endParaRPr lang="en-US" altLang="ja-JP" sz="2000" dirty="0" smtClean="0">
              <a:solidFill>
                <a:schemeClr val="bg1"/>
              </a:solidFill>
              <a:latin typeface="Tahoma" pitchFamily="34" charset="0"/>
              <a:ea typeface="MS UI Gothic" pitchFamily="50" charset="-128"/>
              <a:cs typeface="Tahoma" pitchFamily="34" charset="0"/>
            </a:endParaRPr>
          </a:p>
        </p:txBody>
      </p:sp>
      <p:sp>
        <p:nvSpPr>
          <p:cNvPr id="31" name="正方形/長方形 30"/>
          <p:cNvSpPr/>
          <p:nvPr/>
        </p:nvSpPr>
        <p:spPr>
          <a:xfrm>
            <a:off x="285720" y="1071546"/>
            <a:ext cx="4000528" cy="2357454"/>
          </a:xfrm>
          <a:prstGeom prst="rect">
            <a:avLst/>
          </a:prstGeom>
          <a:solidFill>
            <a:schemeClr val="bg1">
              <a:lumMod val="85000"/>
            </a:schemeClr>
          </a:solidFill>
          <a:ln w="952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marL="342900" lvl="0" indent="-342900">
              <a:spcBef>
                <a:spcPct val="20000"/>
              </a:spcBef>
              <a:buClr>
                <a:schemeClr val="tx1">
                  <a:lumMod val="85000"/>
                  <a:lumOff val="15000"/>
                </a:schemeClr>
              </a:buClr>
              <a:buFont typeface="Wingdings" pitchFamily="2" charset="2"/>
              <a:buChar char="n"/>
            </a:pPr>
            <a:r>
              <a:rPr lang="ja-JP" altLang="en-US" sz="2400" dirty="0" smtClean="0">
                <a:solidFill>
                  <a:prstClr val="black"/>
                </a:solidFill>
                <a:latin typeface="Tahoma" pitchFamily="34" charset="0"/>
                <a:ea typeface="MS UI Gothic" pitchFamily="50" charset="-128"/>
                <a:cs typeface="Tahoma" pitchFamily="34" charset="0"/>
              </a:rPr>
              <a:t>レビュー率の差が小さい前半</a:t>
            </a:r>
            <a:r>
              <a:rPr lang="en-US" altLang="ja-JP" sz="2400" dirty="0" smtClean="0">
                <a:solidFill>
                  <a:prstClr val="black"/>
                </a:solidFill>
                <a:latin typeface="Tahoma" pitchFamily="34" charset="0"/>
                <a:ea typeface="MS UI Gothic" pitchFamily="50" charset="-128"/>
                <a:cs typeface="Tahoma" pitchFamily="34" charset="0"/>
              </a:rPr>
              <a:t>(2002</a:t>
            </a:r>
            <a:r>
              <a:rPr lang="ja-JP" altLang="en-US" sz="2400" dirty="0" smtClean="0">
                <a:solidFill>
                  <a:prstClr val="black"/>
                </a:solidFill>
                <a:latin typeface="Tahoma" pitchFamily="34" charset="0"/>
                <a:ea typeface="MS UI Gothic" pitchFamily="50" charset="-128"/>
                <a:cs typeface="Tahoma" pitchFamily="34" charset="0"/>
              </a:rPr>
              <a:t>年</a:t>
            </a:r>
            <a:r>
              <a:rPr lang="en-US" altLang="ja-JP" sz="2400" dirty="0" smtClean="0">
                <a:solidFill>
                  <a:prstClr val="black"/>
                </a:solidFill>
                <a:latin typeface="Tahoma" pitchFamily="34" charset="0"/>
                <a:ea typeface="MS UI Gothic" pitchFamily="50" charset="-128"/>
                <a:cs typeface="Tahoma" pitchFamily="34" charset="0"/>
              </a:rPr>
              <a:t>)</a:t>
            </a:r>
            <a:r>
              <a:rPr lang="ja-JP" altLang="en-US" sz="2400" dirty="0" smtClean="0">
                <a:solidFill>
                  <a:prstClr val="black"/>
                </a:solidFill>
                <a:latin typeface="Tahoma" pitchFamily="34" charset="0"/>
                <a:ea typeface="MS UI Gothic" pitchFamily="50" charset="-128"/>
                <a:cs typeface="Tahoma" pitchFamily="34" charset="0"/>
              </a:rPr>
              <a:t>までは</a:t>
            </a:r>
            <a:endParaRPr lang="en-US" altLang="ja-JP" sz="2400" dirty="0" smtClean="0">
              <a:solidFill>
                <a:prstClr val="black"/>
              </a:solidFill>
              <a:latin typeface="Tahoma" pitchFamily="34" charset="0"/>
              <a:ea typeface="MS UI Gothic" pitchFamily="50" charset="-128"/>
              <a:cs typeface="Tahoma" pitchFamily="34" charset="0"/>
            </a:endParaRPr>
          </a:p>
          <a:p>
            <a:pPr marL="342900" lvl="0" indent="-342900">
              <a:spcBef>
                <a:spcPct val="20000"/>
              </a:spcBef>
              <a:buClr>
                <a:schemeClr val="tx1">
                  <a:lumMod val="85000"/>
                  <a:lumOff val="15000"/>
                </a:schemeClr>
              </a:buClr>
              <a:buFont typeface="Wingdings" pitchFamily="2" charset="2"/>
              <a:buChar char="n"/>
            </a:pPr>
            <a:endParaRPr lang="en-US" altLang="ja-JP" sz="2400" dirty="0" smtClean="0">
              <a:solidFill>
                <a:prstClr val="black"/>
              </a:solidFill>
              <a:latin typeface="Tahoma" pitchFamily="34" charset="0"/>
              <a:ea typeface="MS UI Gothic" pitchFamily="50" charset="-128"/>
              <a:cs typeface="Tahoma" pitchFamily="34" charset="0"/>
            </a:endParaRPr>
          </a:p>
          <a:p>
            <a:pPr marL="285750" indent="-285750">
              <a:spcBef>
                <a:spcPct val="20000"/>
              </a:spcBef>
              <a:buClr>
                <a:srgbClr val="0070C0"/>
              </a:buClr>
              <a:buFont typeface="Wingdings" pitchFamily="2" charset="2"/>
              <a:buChar char="p"/>
            </a:pPr>
            <a:endParaRPr lang="en-US" altLang="ja-JP" sz="2000" dirty="0" smtClean="0">
              <a:solidFill>
                <a:prstClr val="black"/>
              </a:solidFill>
              <a:latin typeface="Tahoma" pitchFamily="34" charset="0"/>
              <a:ea typeface="MS UI Gothic" pitchFamily="50" charset="-128"/>
              <a:cs typeface="Tahoma" pitchFamily="34" charset="0"/>
            </a:endParaRPr>
          </a:p>
          <a:p>
            <a:pPr marL="285750" indent="-285750">
              <a:spcBef>
                <a:spcPct val="20000"/>
              </a:spcBef>
              <a:buClr>
                <a:srgbClr val="0070C0"/>
              </a:buClr>
              <a:buFont typeface="Wingdings" pitchFamily="2" charset="2"/>
              <a:buChar char="p"/>
            </a:pPr>
            <a:endParaRPr lang="en-US" altLang="ja-JP" sz="2000" dirty="0" smtClean="0">
              <a:solidFill>
                <a:prstClr val="black"/>
              </a:solidFill>
              <a:latin typeface="Tahoma" pitchFamily="34" charset="0"/>
              <a:ea typeface="MS UI Gothic" pitchFamily="50" charset="-128"/>
              <a:cs typeface="Tahoma" pitchFamily="34" charset="0"/>
            </a:endParaRPr>
          </a:p>
          <a:p>
            <a:pPr algn="ctr"/>
            <a:endParaRPr kumimoji="1" lang="ja-JP" altLang="en-US" sz="1600" dirty="0"/>
          </a:p>
        </p:txBody>
      </p:sp>
      <p:graphicFrame>
        <p:nvGraphicFramePr>
          <p:cNvPr id="13" name="グラフ 12"/>
          <p:cNvGraphicFramePr/>
          <p:nvPr/>
        </p:nvGraphicFramePr>
        <p:xfrm>
          <a:off x="4429124" y="1000108"/>
          <a:ext cx="4680000" cy="270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グラフ 15"/>
          <p:cNvGraphicFramePr/>
          <p:nvPr/>
        </p:nvGraphicFramePr>
        <p:xfrm>
          <a:off x="4357686" y="3714752"/>
          <a:ext cx="4680000" cy="2700000"/>
        </p:xfrm>
        <a:graphic>
          <a:graphicData uri="http://schemas.openxmlformats.org/drawingml/2006/chart">
            <c:chart xmlns:c="http://schemas.openxmlformats.org/drawingml/2006/chart" xmlns:r="http://schemas.openxmlformats.org/officeDocument/2006/relationships" r:id="rId5"/>
          </a:graphicData>
        </a:graphic>
      </p:graphicFrame>
      <p:sp>
        <p:nvSpPr>
          <p:cNvPr id="2" name="タイトル 1"/>
          <p:cNvSpPr>
            <a:spLocks noGrp="1"/>
          </p:cNvSpPr>
          <p:nvPr>
            <p:ph type="title"/>
          </p:nvPr>
        </p:nvSpPr>
        <p:spPr>
          <a:xfrm>
            <a:off x="285720" y="0"/>
            <a:ext cx="8715436" cy="928670"/>
          </a:xfrm>
        </p:spPr>
        <p:txBody>
          <a:bodyPr>
            <a:normAutofit/>
          </a:bodyPr>
          <a:lstStyle/>
          <a:p>
            <a:r>
              <a:rPr kumimoji="1" lang="ja-JP" altLang="en-US" sz="2000" dirty="0" smtClean="0"/>
              <a:t>結果</a:t>
            </a:r>
            <a:r>
              <a:rPr lang="ja-JP" altLang="en-US" sz="2000" dirty="0" smtClean="0"/>
              <a:t>　～仮説１～</a:t>
            </a:r>
            <a:r>
              <a:rPr lang="en-US" altLang="ja-JP" dirty="0" smtClean="0"/>
              <a:t/>
            </a:r>
            <a:br>
              <a:rPr lang="en-US" altLang="ja-JP" dirty="0" smtClean="0"/>
            </a:br>
            <a:r>
              <a:rPr lang="ja-JP" altLang="en-US" sz="2700" b="0" dirty="0" smtClean="0">
                <a:solidFill>
                  <a:srgbClr val="FF0000"/>
                </a:solidFill>
                <a:latin typeface="Tahoma"/>
                <a:cs typeface="+mn-cs"/>
              </a:rPr>
              <a:t>オープン性の変化</a:t>
            </a:r>
            <a:r>
              <a:rPr lang="ja-JP" altLang="en-US" sz="2700" b="0" dirty="0" smtClean="0">
                <a:solidFill>
                  <a:prstClr val="black"/>
                </a:solidFill>
                <a:latin typeface="Tahoma"/>
                <a:cs typeface="+mn-cs"/>
              </a:rPr>
              <a:t>に伴い，</a:t>
            </a:r>
            <a:r>
              <a:rPr lang="ja-JP" altLang="en-US" sz="2700" dirty="0" smtClean="0">
                <a:solidFill>
                  <a:srgbClr val="0000FF"/>
                </a:solidFill>
                <a:latin typeface="Tahoma"/>
                <a:cs typeface="+mn-cs"/>
              </a:rPr>
              <a:t>コミュニティの成長</a:t>
            </a:r>
            <a:r>
              <a:rPr lang="ja-JP" altLang="en-US" sz="2700" b="0" dirty="0" smtClean="0">
                <a:solidFill>
                  <a:prstClr val="black"/>
                </a:solidFill>
                <a:latin typeface="Tahoma"/>
                <a:cs typeface="+mn-cs"/>
              </a:rPr>
              <a:t>が促進・抑制される</a:t>
            </a:r>
            <a:endParaRPr kumimoji="1" lang="ja-JP" altLang="en-US" dirty="0"/>
          </a:p>
        </p:txBody>
      </p:sp>
      <p:sp>
        <p:nvSpPr>
          <p:cNvPr id="5" name="日付プレースホルダ 4"/>
          <p:cNvSpPr>
            <a:spLocks noGrp="1"/>
          </p:cNvSpPr>
          <p:nvPr>
            <p:ph type="dt" sz="half" idx="10"/>
          </p:nvPr>
        </p:nvSpPr>
        <p:spPr>
          <a:xfrm>
            <a:off x="0" y="6492875"/>
            <a:ext cx="2133600" cy="365125"/>
          </a:xfrm>
        </p:spPr>
        <p:txBody>
          <a:bodyPr/>
          <a:lstStyle/>
          <a:p>
            <a:fld id="{33D7BD81-2B79-4E85-BDBC-CCF6FCD9036C}" type="datetime1">
              <a:rPr kumimoji="1" lang="ja-JP" altLang="en-US" smtClean="0"/>
              <a:t>2008/12/25</a:t>
            </a:fld>
            <a:endParaRPr kumimoji="1" lang="ja-JP" altLang="en-US" dirty="0"/>
          </a:p>
        </p:txBody>
      </p:sp>
      <p:sp>
        <p:nvSpPr>
          <p:cNvPr id="29" name="右矢印 28"/>
          <p:cNvSpPr/>
          <p:nvPr/>
        </p:nvSpPr>
        <p:spPr>
          <a:xfrm rot="21126015">
            <a:off x="5024441" y="4850043"/>
            <a:ext cx="2000264" cy="484632"/>
          </a:xfrm>
          <a:prstGeom prst="rightArrow">
            <a:avLst/>
          </a:prstGeom>
          <a:solidFill>
            <a:srgbClr val="FFC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dirty="0" smtClean="0"/>
              <a:t>増加</a:t>
            </a:r>
            <a:endParaRPr kumimoji="1" lang="ja-JP" altLang="en-US" dirty="0"/>
          </a:p>
        </p:txBody>
      </p:sp>
      <p:sp>
        <p:nvSpPr>
          <p:cNvPr id="30" name="右矢印 29"/>
          <p:cNvSpPr/>
          <p:nvPr/>
        </p:nvSpPr>
        <p:spPr>
          <a:xfrm rot="557466">
            <a:off x="7062201" y="4872313"/>
            <a:ext cx="1820189" cy="484632"/>
          </a:xfrm>
          <a:prstGeom prst="rightArrow">
            <a:avLst/>
          </a:prstGeom>
          <a:solidFill>
            <a:srgbClr val="FFC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dirty="0" smtClean="0"/>
              <a:t>減少</a:t>
            </a:r>
            <a:endParaRPr kumimoji="1" lang="ja-JP" altLang="en-US" dirty="0"/>
          </a:p>
        </p:txBody>
      </p:sp>
      <p:sp>
        <p:nvSpPr>
          <p:cNvPr id="32" name="左右矢印 31"/>
          <p:cNvSpPr/>
          <p:nvPr/>
        </p:nvSpPr>
        <p:spPr>
          <a:xfrm>
            <a:off x="5000628" y="2786058"/>
            <a:ext cx="2000264" cy="484632"/>
          </a:xfrm>
          <a:prstGeom prst="leftRightArrow">
            <a:avLst/>
          </a:prstGeom>
          <a:solidFill>
            <a:schemeClr val="bg1">
              <a:lumMod val="85000"/>
            </a:schemeClr>
          </a:solidFill>
          <a:ln w="9525"/>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t>差が小さい</a:t>
            </a:r>
            <a:endParaRPr kumimoji="1" lang="ja-JP" altLang="en-US" dirty="0"/>
          </a:p>
        </p:txBody>
      </p:sp>
      <p:sp>
        <p:nvSpPr>
          <p:cNvPr id="33" name="左右矢印 32"/>
          <p:cNvSpPr/>
          <p:nvPr/>
        </p:nvSpPr>
        <p:spPr>
          <a:xfrm>
            <a:off x="7000892" y="2786058"/>
            <a:ext cx="2000264" cy="484632"/>
          </a:xfrm>
          <a:prstGeom prst="leftRightArrow">
            <a:avLst/>
          </a:prstGeom>
          <a:solidFill>
            <a:schemeClr val="tx1">
              <a:lumMod val="85000"/>
              <a:lumOff val="15000"/>
            </a:schemeClr>
          </a:solidFill>
          <a:ln w="9525"/>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solidFill>
                  <a:schemeClr val="bg1"/>
                </a:solidFill>
              </a:rPr>
              <a:t>差が大きい</a:t>
            </a:r>
            <a:endParaRPr kumimoji="1" lang="ja-JP" altLang="en-US" dirty="0">
              <a:solidFill>
                <a:schemeClr val="bg1"/>
              </a:solidFill>
            </a:endParaRPr>
          </a:p>
        </p:txBody>
      </p:sp>
      <p:sp>
        <p:nvSpPr>
          <p:cNvPr id="37" name="右矢印 36"/>
          <p:cNvSpPr/>
          <p:nvPr/>
        </p:nvSpPr>
        <p:spPr>
          <a:xfrm>
            <a:off x="5000628" y="5158946"/>
            <a:ext cx="3929090" cy="484632"/>
          </a:xfrm>
          <a:prstGeom prst="rightArrow">
            <a:avLst/>
          </a:prstGeom>
          <a:solidFill>
            <a:srgbClr val="92D050"/>
          </a:solidFill>
          <a:ln>
            <a:solidFill>
              <a:srgbClr val="00B05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dirty="0" smtClean="0"/>
              <a:t>ほとんど変化がない</a:t>
            </a:r>
            <a:endParaRPr kumimoji="1" lang="ja-JP" altLang="en-US" dirty="0"/>
          </a:p>
        </p:txBody>
      </p:sp>
      <p:sp>
        <p:nvSpPr>
          <p:cNvPr id="19" name="フッター プレースホルダ 18"/>
          <p:cNvSpPr>
            <a:spLocks noGrp="1"/>
          </p:cNvSpPr>
          <p:nvPr>
            <p:ph type="ftr" sz="quarter" idx="11"/>
          </p:nvPr>
        </p:nvSpPr>
        <p:spPr/>
        <p:txBody>
          <a:bodyPr/>
          <a:lstStyle/>
          <a:p>
            <a:r>
              <a:rPr kumimoji="1" lang="ja-JP" altLang="en-US" smtClean="0"/>
              <a:t>年末報告会</a:t>
            </a:r>
            <a:endParaRPr kumimoji="1" lang="ja-JP" altLang="en-US" dirty="0"/>
          </a:p>
        </p:txBody>
      </p:sp>
      <p:sp>
        <p:nvSpPr>
          <p:cNvPr id="20" name="スライド番号プレースホルダ 19"/>
          <p:cNvSpPr>
            <a:spLocks noGrp="1"/>
          </p:cNvSpPr>
          <p:nvPr>
            <p:ph type="sldNum" sz="quarter" idx="12"/>
          </p:nvPr>
        </p:nvSpPr>
        <p:spPr/>
        <p:txBody>
          <a:bodyPr/>
          <a:lstStyle/>
          <a:p>
            <a:fld id="{FA2143DA-46D9-4062-BB0B-C11AA5046C13}" type="slidenum">
              <a:rPr kumimoji="1" lang="ja-JP" altLang="en-US" smtClean="0"/>
              <a:pPr/>
              <a:t>6</a:t>
            </a:fld>
            <a:endParaRPr kumimoji="1" lang="ja-JP" altLang="en-US" dirty="0"/>
          </a:p>
        </p:txBody>
      </p:sp>
      <p:sp>
        <p:nvSpPr>
          <p:cNvPr id="23" name="テキスト ボックス 22"/>
          <p:cNvSpPr txBox="1"/>
          <p:nvPr/>
        </p:nvSpPr>
        <p:spPr>
          <a:xfrm>
            <a:off x="285720" y="2000240"/>
            <a:ext cx="4000528" cy="707886"/>
          </a:xfrm>
          <a:prstGeom prst="rect">
            <a:avLst/>
          </a:prstGeom>
          <a:noFill/>
        </p:spPr>
        <p:txBody>
          <a:bodyPr wrap="square" rtlCol="0">
            <a:spAutoFit/>
          </a:bodyPr>
          <a:lstStyle/>
          <a:p>
            <a:pPr marL="285750" lvl="0" indent="-285750">
              <a:spcBef>
                <a:spcPct val="20000"/>
              </a:spcBef>
              <a:buClr>
                <a:schemeClr val="tx1">
                  <a:lumMod val="85000"/>
                  <a:lumOff val="15000"/>
                </a:schemeClr>
              </a:buClr>
              <a:buFont typeface="Wingdings" pitchFamily="2" charset="2"/>
              <a:buChar char="p"/>
            </a:pPr>
            <a:r>
              <a:rPr lang="ja-JP" altLang="en-US" sz="2000" dirty="0" smtClean="0">
                <a:solidFill>
                  <a:prstClr val="black"/>
                </a:solidFill>
                <a:latin typeface="Tahoma" pitchFamily="34" charset="0"/>
                <a:ea typeface="MS UI Gothic" pitchFamily="50" charset="-128"/>
                <a:cs typeface="Tahoma" pitchFamily="34" charset="0"/>
              </a:rPr>
              <a:t>コア開発者数は，ほとんど変化が無い</a:t>
            </a:r>
            <a:endParaRPr kumimoji="1" lang="ja-JP" altLang="en-US" dirty="0"/>
          </a:p>
        </p:txBody>
      </p:sp>
      <p:sp>
        <p:nvSpPr>
          <p:cNvPr id="24" name="テキスト ボックス 23"/>
          <p:cNvSpPr txBox="1"/>
          <p:nvPr/>
        </p:nvSpPr>
        <p:spPr>
          <a:xfrm>
            <a:off x="285720" y="4714884"/>
            <a:ext cx="4000528" cy="707886"/>
          </a:xfrm>
          <a:prstGeom prst="rect">
            <a:avLst/>
          </a:prstGeom>
          <a:noFill/>
        </p:spPr>
        <p:txBody>
          <a:bodyPr wrap="square" rtlCol="0">
            <a:spAutoFit/>
          </a:bodyPr>
          <a:lstStyle/>
          <a:p>
            <a:pPr marL="285750" lvl="0" indent="-285750">
              <a:spcBef>
                <a:spcPct val="20000"/>
              </a:spcBef>
              <a:buClr>
                <a:schemeClr val="bg1">
                  <a:lumMod val="85000"/>
                </a:schemeClr>
              </a:buClr>
              <a:buFont typeface="Wingdings" pitchFamily="2" charset="2"/>
              <a:buChar char="p"/>
            </a:pPr>
            <a:r>
              <a:rPr lang="ja-JP" altLang="en-US" sz="2000" dirty="0" smtClean="0">
                <a:solidFill>
                  <a:schemeClr val="bg1"/>
                </a:solidFill>
                <a:latin typeface="Tahoma" pitchFamily="34" charset="0"/>
                <a:ea typeface="MS UI Gothic" pitchFamily="50" charset="-128"/>
                <a:cs typeface="Tahoma" pitchFamily="34" charset="0"/>
              </a:rPr>
              <a:t>コア開発者数は，ほとんど変化が無い</a:t>
            </a:r>
            <a:endParaRPr kumimoji="1" lang="ja-JP" altLang="en-US" dirty="0">
              <a:solidFill>
                <a:schemeClr val="bg1"/>
              </a:solidFill>
            </a:endParaRPr>
          </a:p>
        </p:txBody>
      </p:sp>
      <p:sp>
        <p:nvSpPr>
          <p:cNvPr id="17" name="テキスト ボックス 16"/>
          <p:cNvSpPr txBox="1"/>
          <p:nvPr/>
        </p:nvSpPr>
        <p:spPr>
          <a:xfrm>
            <a:off x="1601946" y="3429000"/>
            <a:ext cx="5923416" cy="830997"/>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ja-JP" altLang="en-US" sz="2400" dirty="0" smtClean="0"/>
              <a:t>オープンな</a:t>
            </a:r>
            <a:r>
              <a:rPr kumimoji="1" lang="ja-JP" altLang="en-US" sz="2400" dirty="0" smtClean="0"/>
              <a:t>時，コミュニティの</a:t>
            </a:r>
            <a:r>
              <a:rPr lang="ja-JP" altLang="en-US" sz="2400" dirty="0" smtClean="0"/>
              <a:t>成長</a:t>
            </a:r>
            <a:r>
              <a:rPr kumimoji="1" lang="ja-JP" altLang="en-US" sz="2400" dirty="0" smtClean="0"/>
              <a:t>は促進される</a:t>
            </a:r>
            <a:endParaRPr kumimoji="1" lang="en-US" altLang="ja-JP" sz="2400" dirty="0" smtClean="0"/>
          </a:p>
          <a:p>
            <a:r>
              <a:rPr lang="ja-JP" altLang="en-US" sz="2400" dirty="0" smtClean="0"/>
              <a:t>非オープンな時，コミュニティの成長は抑制される</a:t>
            </a:r>
            <a:endParaRPr kumimoji="1" lang="ja-JP" altLang="en-US" sz="2400" dirty="0"/>
          </a:p>
        </p:txBody>
      </p:sp>
      <p:sp>
        <p:nvSpPr>
          <p:cNvPr id="21" name="テキスト ボックス 20"/>
          <p:cNvSpPr txBox="1"/>
          <p:nvPr/>
        </p:nvSpPr>
        <p:spPr>
          <a:xfrm>
            <a:off x="285720" y="2714620"/>
            <a:ext cx="3714776" cy="400110"/>
          </a:xfrm>
          <a:prstGeom prst="rect">
            <a:avLst/>
          </a:prstGeom>
          <a:noFill/>
        </p:spPr>
        <p:txBody>
          <a:bodyPr wrap="square" rtlCol="0">
            <a:spAutoFit/>
          </a:bodyPr>
          <a:lstStyle/>
          <a:p>
            <a:pPr marL="285750" lvl="0" indent="-285750">
              <a:spcBef>
                <a:spcPct val="20000"/>
              </a:spcBef>
              <a:buClr>
                <a:prstClr val="black">
                  <a:lumMod val="85000"/>
                  <a:lumOff val="15000"/>
                </a:prstClr>
              </a:buClr>
              <a:buFont typeface="Wingdings" pitchFamily="2" charset="2"/>
              <a:buChar char="p"/>
            </a:pPr>
            <a:r>
              <a:rPr lang="ja-JP" altLang="en-US" sz="2000" dirty="0" smtClean="0">
                <a:solidFill>
                  <a:prstClr val="black"/>
                </a:solidFill>
                <a:latin typeface="Tahoma" pitchFamily="34" charset="0"/>
                <a:ea typeface="MS UI Gothic" pitchFamily="50" charset="-128"/>
                <a:cs typeface="Tahoma" pitchFamily="34" charset="0"/>
              </a:rPr>
              <a:t>ノンコア開発者数は増加する</a:t>
            </a:r>
            <a:endParaRPr kumimoji="1" lang="ja-JP" altLang="en-US" dirty="0"/>
          </a:p>
        </p:txBody>
      </p:sp>
      <p:sp>
        <p:nvSpPr>
          <p:cNvPr id="26" name="テキスト ボックス 25"/>
          <p:cNvSpPr txBox="1"/>
          <p:nvPr/>
        </p:nvSpPr>
        <p:spPr>
          <a:xfrm>
            <a:off x="285720" y="5429264"/>
            <a:ext cx="3377848" cy="400110"/>
          </a:xfrm>
          <a:prstGeom prst="rect">
            <a:avLst/>
          </a:prstGeom>
          <a:noFill/>
        </p:spPr>
        <p:txBody>
          <a:bodyPr wrap="none" rtlCol="0">
            <a:spAutoFit/>
          </a:bodyPr>
          <a:lstStyle/>
          <a:p>
            <a:pPr marL="285750" lvl="0" indent="-285750">
              <a:spcBef>
                <a:spcPct val="20000"/>
              </a:spcBef>
              <a:buClr>
                <a:prstClr val="white">
                  <a:lumMod val="85000"/>
                </a:prstClr>
              </a:buClr>
              <a:buFont typeface="Wingdings" pitchFamily="2" charset="2"/>
              <a:buChar char="p"/>
            </a:pPr>
            <a:r>
              <a:rPr lang="ja-JP" altLang="en-US" sz="2000" dirty="0" smtClean="0">
                <a:solidFill>
                  <a:schemeClr val="bg1"/>
                </a:solidFill>
                <a:latin typeface="Tahoma" pitchFamily="34" charset="0"/>
                <a:ea typeface="MS UI Gothic" pitchFamily="50" charset="-128"/>
                <a:cs typeface="Tahoma" pitchFamily="34" charset="0"/>
              </a:rPr>
              <a:t>ノンコア開発者数は減少する</a:t>
            </a:r>
            <a:endParaRPr kumimoji="1" lang="ja-JP" altLang="en-US" dirty="0">
              <a:solidFill>
                <a:schemeClr val="bg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500"/>
                                        <p:tgtEl>
                                          <p:spTgt spid="3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1" grpId="0" animBg="1"/>
      <p:bldP spid="29" grpId="0" animBg="1"/>
      <p:bldP spid="30" grpId="0" animBg="1"/>
      <p:bldP spid="32" grpId="0" animBg="1"/>
      <p:bldP spid="33" grpId="0" animBg="1"/>
      <p:bldP spid="37" grpId="0" animBg="1"/>
      <p:bldP spid="23" grpId="0"/>
      <p:bldP spid="24" grpId="0"/>
      <p:bldP spid="17" grpId="0" animBg="1"/>
      <p:bldP spid="21"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85720" y="0"/>
            <a:ext cx="8715436" cy="928670"/>
          </a:xfrm>
        </p:spPr>
        <p:txBody>
          <a:bodyPr>
            <a:normAutofit/>
          </a:bodyPr>
          <a:lstStyle/>
          <a:p>
            <a:r>
              <a:rPr kumimoji="1" lang="ja-JP" altLang="en-US" sz="2000" dirty="0" smtClean="0"/>
              <a:t>結果</a:t>
            </a:r>
            <a:r>
              <a:rPr lang="ja-JP" altLang="en-US" sz="2000" dirty="0" smtClean="0"/>
              <a:t>　～仮説２～</a:t>
            </a:r>
            <a:r>
              <a:rPr lang="en-US" altLang="ja-JP" dirty="0" smtClean="0"/>
              <a:t/>
            </a:r>
            <a:br>
              <a:rPr lang="en-US" altLang="ja-JP" dirty="0" smtClean="0"/>
            </a:br>
            <a:r>
              <a:rPr lang="ja-JP" altLang="en-US" sz="2700" b="0" dirty="0" smtClean="0">
                <a:solidFill>
                  <a:srgbClr val="FF0000"/>
                </a:solidFill>
                <a:latin typeface="Tahoma"/>
                <a:cs typeface="+mn-cs"/>
              </a:rPr>
              <a:t>オープン性の変化</a:t>
            </a:r>
            <a:r>
              <a:rPr lang="ja-JP" altLang="en-US" sz="2700" b="0" dirty="0" smtClean="0">
                <a:solidFill>
                  <a:prstClr val="black"/>
                </a:solidFill>
                <a:latin typeface="Tahoma"/>
                <a:cs typeface="+mn-cs"/>
              </a:rPr>
              <a:t>に伴い，</a:t>
            </a:r>
            <a:r>
              <a:rPr lang="ja-JP" altLang="en-US" sz="2700" dirty="0" smtClean="0">
                <a:solidFill>
                  <a:srgbClr val="0000FF"/>
                </a:solidFill>
                <a:latin typeface="Tahoma"/>
                <a:cs typeface="+mn-cs"/>
              </a:rPr>
              <a:t>プロダクトの成長</a:t>
            </a:r>
            <a:r>
              <a:rPr lang="ja-JP" altLang="en-US" sz="2700" b="0" dirty="0" smtClean="0">
                <a:solidFill>
                  <a:prstClr val="black"/>
                </a:solidFill>
                <a:latin typeface="Tahoma"/>
                <a:cs typeface="+mn-cs"/>
              </a:rPr>
              <a:t>が促進・抑制される</a:t>
            </a:r>
            <a:endParaRPr kumimoji="1" lang="ja-JP" altLang="en-US" dirty="0"/>
          </a:p>
        </p:txBody>
      </p:sp>
      <p:sp>
        <p:nvSpPr>
          <p:cNvPr id="5" name="日付プレースホルダ 4"/>
          <p:cNvSpPr>
            <a:spLocks noGrp="1"/>
          </p:cNvSpPr>
          <p:nvPr>
            <p:ph type="dt" sz="half" idx="10"/>
          </p:nvPr>
        </p:nvSpPr>
        <p:spPr>
          <a:xfrm>
            <a:off x="0" y="6492875"/>
            <a:ext cx="2133600" cy="365125"/>
          </a:xfrm>
        </p:spPr>
        <p:txBody>
          <a:bodyPr/>
          <a:lstStyle/>
          <a:p>
            <a:fld id="{4E846110-2518-4AEC-A1A4-C6848EBB5712}" type="datetime1">
              <a:rPr kumimoji="1" lang="ja-JP" altLang="en-US" smtClean="0"/>
              <a:t>2008/12/25</a:t>
            </a:fld>
            <a:endParaRPr kumimoji="1" lang="ja-JP" altLang="en-US" dirty="0"/>
          </a:p>
        </p:txBody>
      </p:sp>
      <p:graphicFrame>
        <p:nvGraphicFramePr>
          <p:cNvPr id="12" name="グラフ 11"/>
          <p:cNvGraphicFramePr/>
          <p:nvPr/>
        </p:nvGraphicFramePr>
        <p:xfrm>
          <a:off x="4392588" y="3786190"/>
          <a:ext cx="4680000" cy="270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グラフ 12"/>
          <p:cNvGraphicFramePr/>
          <p:nvPr/>
        </p:nvGraphicFramePr>
        <p:xfrm>
          <a:off x="4392588" y="1000108"/>
          <a:ext cx="4680000" cy="2700000"/>
        </p:xfrm>
        <a:graphic>
          <a:graphicData uri="http://schemas.openxmlformats.org/drawingml/2006/chart">
            <c:chart xmlns:c="http://schemas.openxmlformats.org/drawingml/2006/chart" xmlns:r="http://schemas.openxmlformats.org/officeDocument/2006/relationships" r:id="rId5"/>
          </a:graphicData>
        </a:graphic>
      </p:graphicFrame>
      <p:sp>
        <p:nvSpPr>
          <p:cNvPr id="18" name="右矢印 17"/>
          <p:cNvSpPr/>
          <p:nvPr/>
        </p:nvSpPr>
        <p:spPr>
          <a:xfrm rot="20570536">
            <a:off x="5027116" y="4573734"/>
            <a:ext cx="2022098" cy="484632"/>
          </a:xfrm>
          <a:prstGeom prst="rightArrow">
            <a:avLst/>
          </a:prstGeom>
          <a:solidFill>
            <a:srgbClr val="FFC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dirty="0" smtClean="0"/>
              <a:t>増加</a:t>
            </a:r>
            <a:endParaRPr kumimoji="1" lang="ja-JP" altLang="en-US" dirty="0"/>
          </a:p>
        </p:txBody>
      </p:sp>
      <p:sp>
        <p:nvSpPr>
          <p:cNvPr id="20" name="右矢印 19"/>
          <p:cNvSpPr/>
          <p:nvPr/>
        </p:nvSpPr>
        <p:spPr>
          <a:xfrm rot="960133">
            <a:off x="7115690" y="4552577"/>
            <a:ext cx="2000264" cy="484632"/>
          </a:xfrm>
          <a:prstGeom prst="rightArrow">
            <a:avLst/>
          </a:prstGeom>
          <a:solidFill>
            <a:srgbClr val="FFC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dirty="0" smtClean="0"/>
              <a:t>減少</a:t>
            </a:r>
            <a:endParaRPr kumimoji="1" lang="ja-JP" altLang="en-US" dirty="0"/>
          </a:p>
        </p:txBody>
      </p:sp>
      <p:sp>
        <p:nvSpPr>
          <p:cNvPr id="22" name="正方形/長方形 21"/>
          <p:cNvSpPr/>
          <p:nvPr/>
        </p:nvSpPr>
        <p:spPr>
          <a:xfrm>
            <a:off x="285720" y="3786190"/>
            <a:ext cx="4000528" cy="2357454"/>
          </a:xfrm>
          <a:prstGeom prst="rect">
            <a:avLst/>
          </a:prstGeom>
          <a:solidFill>
            <a:schemeClr val="tx1">
              <a:lumMod val="85000"/>
              <a:lumOff val="15000"/>
            </a:schemeClr>
          </a:solidFill>
          <a:ln w="952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marL="342900" lvl="0" indent="-342900">
              <a:spcBef>
                <a:spcPct val="20000"/>
              </a:spcBef>
              <a:buClr>
                <a:schemeClr val="bg1">
                  <a:lumMod val="85000"/>
                </a:schemeClr>
              </a:buClr>
              <a:buFont typeface="Wingdings" pitchFamily="2" charset="2"/>
              <a:buChar char="n"/>
            </a:pPr>
            <a:r>
              <a:rPr lang="ja-JP" altLang="en-US" sz="2400" dirty="0" smtClean="0">
                <a:solidFill>
                  <a:schemeClr val="bg1"/>
                </a:solidFill>
                <a:latin typeface="Tahoma" pitchFamily="34" charset="0"/>
                <a:ea typeface="MS UI Gothic" pitchFamily="50" charset="-128"/>
                <a:cs typeface="Tahoma" pitchFamily="34" charset="0"/>
              </a:rPr>
              <a:t>レビュー率の差が大きい後半</a:t>
            </a:r>
            <a:r>
              <a:rPr lang="en-US" altLang="ja-JP" sz="2400" dirty="0" smtClean="0">
                <a:solidFill>
                  <a:schemeClr val="bg1"/>
                </a:solidFill>
                <a:latin typeface="Tahoma" pitchFamily="34" charset="0"/>
                <a:ea typeface="MS UI Gothic" pitchFamily="50" charset="-128"/>
                <a:cs typeface="Tahoma" pitchFamily="34" charset="0"/>
              </a:rPr>
              <a:t>(2003</a:t>
            </a:r>
            <a:r>
              <a:rPr lang="ja-JP" altLang="en-US" sz="2400" dirty="0" smtClean="0">
                <a:solidFill>
                  <a:schemeClr val="bg1"/>
                </a:solidFill>
                <a:latin typeface="Tahoma" pitchFamily="34" charset="0"/>
                <a:ea typeface="MS UI Gothic" pitchFamily="50" charset="-128"/>
                <a:cs typeface="Tahoma" pitchFamily="34" charset="0"/>
              </a:rPr>
              <a:t>年</a:t>
            </a:r>
            <a:r>
              <a:rPr lang="en-US" altLang="ja-JP" sz="2400" dirty="0" smtClean="0">
                <a:solidFill>
                  <a:schemeClr val="bg1"/>
                </a:solidFill>
                <a:latin typeface="Tahoma" pitchFamily="34" charset="0"/>
                <a:ea typeface="MS UI Gothic" pitchFamily="50" charset="-128"/>
                <a:cs typeface="Tahoma" pitchFamily="34" charset="0"/>
              </a:rPr>
              <a:t>)</a:t>
            </a:r>
            <a:r>
              <a:rPr lang="ja-JP" altLang="en-US" sz="2400" dirty="0" smtClean="0">
                <a:solidFill>
                  <a:schemeClr val="bg1"/>
                </a:solidFill>
                <a:latin typeface="Tahoma" pitchFamily="34" charset="0"/>
                <a:ea typeface="MS UI Gothic" pitchFamily="50" charset="-128"/>
                <a:cs typeface="Tahoma" pitchFamily="34" charset="0"/>
              </a:rPr>
              <a:t>以降は</a:t>
            </a:r>
            <a:endParaRPr lang="en-US" altLang="ja-JP" sz="2400" dirty="0" smtClean="0">
              <a:solidFill>
                <a:schemeClr val="bg1"/>
              </a:solidFill>
              <a:latin typeface="Tahoma" pitchFamily="34" charset="0"/>
              <a:ea typeface="MS UI Gothic" pitchFamily="50" charset="-128"/>
              <a:cs typeface="Tahoma" pitchFamily="34" charset="0"/>
            </a:endParaRPr>
          </a:p>
          <a:p>
            <a:pPr marL="342900" lvl="0" indent="-342900">
              <a:spcBef>
                <a:spcPct val="20000"/>
              </a:spcBef>
              <a:buClr>
                <a:schemeClr val="bg1">
                  <a:lumMod val="85000"/>
                </a:schemeClr>
              </a:buClr>
              <a:buFont typeface="Wingdings" pitchFamily="2" charset="2"/>
              <a:buChar char="n"/>
            </a:pPr>
            <a:endParaRPr lang="en-US" altLang="ja-JP" sz="2400" dirty="0" smtClean="0">
              <a:solidFill>
                <a:schemeClr val="bg1"/>
              </a:solidFill>
              <a:latin typeface="Tahoma" pitchFamily="34" charset="0"/>
              <a:ea typeface="MS UI Gothic" pitchFamily="50" charset="-128"/>
              <a:cs typeface="Tahoma" pitchFamily="34" charset="0"/>
            </a:endParaRPr>
          </a:p>
          <a:p>
            <a:pPr marL="342900" lvl="0" indent="-342900">
              <a:spcBef>
                <a:spcPct val="20000"/>
              </a:spcBef>
              <a:buClr>
                <a:schemeClr val="bg1">
                  <a:lumMod val="85000"/>
                </a:schemeClr>
              </a:buClr>
              <a:buFont typeface="Wingdings" pitchFamily="2" charset="2"/>
              <a:buChar char="n"/>
            </a:pPr>
            <a:endParaRPr lang="en-US" altLang="ja-JP" sz="2400" dirty="0" smtClean="0">
              <a:solidFill>
                <a:schemeClr val="bg1"/>
              </a:solidFill>
              <a:latin typeface="Tahoma" pitchFamily="34" charset="0"/>
              <a:ea typeface="MS UI Gothic" pitchFamily="50" charset="-128"/>
              <a:cs typeface="Tahoma" pitchFamily="34" charset="0"/>
            </a:endParaRPr>
          </a:p>
          <a:p>
            <a:pPr algn="ctr"/>
            <a:endParaRPr kumimoji="1" lang="en-US" altLang="ja-JP" sz="1600" dirty="0" smtClean="0">
              <a:solidFill>
                <a:schemeClr val="bg1"/>
              </a:solidFill>
            </a:endParaRPr>
          </a:p>
          <a:p>
            <a:pPr algn="ctr"/>
            <a:endParaRPr kumimoji="1" lang="en-US" altLang="ja-JP" sz="1600" dirty="0" smtClean="0">
              <a:solidFill>
                <a:schemeClr val="bg1"/>
              </a:solidFill>
            </a:endParaRPr>
          </a:p>
          <a:p>
            <a:pPr algn="ctr"/>
            <a:endParaRPr kumimoji="1" lang="ja-JP" altLang="en-US" sz="1600" dirty="0">
              <a:solidFill>
                <a:schemeClr val="bg1"/>
              </a:solidFill>
            </a:endParaRPr>
          </a:p>
        </p:txBody>
      </p:sp>
      <p:sp>
        <p:nvSpPr>
          <p:cNvPr id="23" name="正方形/長方形 22"/>
          <p:cNvSpPr/>
          <p:nvPr/>
        </p:nvSpPr>
        <p:spPr>
          <a:xfrm>
            <a:off x="285720" y="1071546"/>
            <a:ext cx="4000528" cy="2357454"/>
          </a:xfrm>
          <a:prstGeom prst="rect">
            <a:avLst/>
          </a:prstGeom>
          <a:solidFill>
            <a:schemeClr val="bg1">
              <a:lumMod val="85000"/>
            </a:schemeClr>
          </a:solidFill>
          <a:ln w="952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marL="342900" lvl="0" indent="-342900">
              <a:spcBef>
                <a:spcPct val="20000"/>
              </a:spcBef>
              <a:buClr>
                <a:schemeClr val="tx1">
                  <a:lumMod val="85000"/>
                  <a:lumOff val="15000"/>
                </a:schemeClr>
              </a:buClr>
              <a:buFont typeface="Wingdings" pitchFamily="2" charset="2"/>
              <a:buChar char="n"/>
            </a:pPr>
            <a:r>
              <a:rPr lang="ja-JP" altLang="en-US" sz="2400" dirty="0" smtClean="0">
                <a:solidFill>
                  <a:prstClr val="black"/>
                </a:solidFill>
                <a:latin typeface="Tahoma" pitchFamily="34" charset="0"/>
                <a:ea typeface="MS UI Gothic" pitchFamily="50" charset="-128"/>
                <a:cs typeface="Tahoma" pitchFamily="34" charset="0"/>
              </a:rPr>
              <a:t>レビュー率の差が小さい前半</a:t>
            </a:r>
            <a:r>
              <a:rPr lang="en-US" altLang="ja-JP" sz="2400" dirty="0" smtClean="0">
                <a:solidFill>
                  <a:prstClr val="black"/>
                </a:solidFill>
                <a:latin typeface="Tahoma" pitchFamily="34" charset="0"/>
                <a:ea typeface="MS UI Gothic" pitchFamily="50" charset="-128"/>
                <a:cs typeface="Tahoma" pitchFamily="34" charset="0"/>
              </a:rPr>
              <a:t>(2002</a:t>
            </a:r>
            <a:r>
              <a:rPr lang="ja-JP" altLang="en-US" sz="2400" dirty="0" smtClean="0">
                <a:solidFill>
                  <a:prstClr val="black"/>
                </a:solidFill>
                <a:latin typeface="Tahoma" pitchFamily="34" charset="0"/>
                <a:ea typeface="MS UI Gothic" pitchFamily="50" charset="-128"/>
                <a:cs typeface="Tahoma" pitchFamily="34" charset="0"/>
              </a:rPr>
              <a:t>年</a:t>
            </a:r>
            <a:r>
              <a:rPr lang="en-US" altLang="ja-JP" sz="2400" dirty="0" smtClean="0">
                <a:solidFill>
                  <a:prstClr val="black"/>
                </a:solidFill>
                <a:latin typeface="Tahoma" pitchFamily="34" charset="0"/>
                <a:ea typeface="MS UI Gothic" pitchFamily="50" charset="-128"/>
                <a:cs typeface="Tahoma" pitchFamily="34" charset="0"/>
              </a:rPr>
              <a:t>)</a:t>
            </a:r>
            <a:r>
              <a:rPr lang="ja-JP" altLang="en-US" sz="2400" dirty="0" smtClean="0">
                <a:solidFill>
                  <a:prstClr val="black"/>
                </a:solidFill>
                <a:latin typeface="Tahoma" pitchFamily="34" charset="0"/>
                <a:ea typeface="MS UI Gothic" pitchFamily="50" charset="-128"/>
                <a:cs typeface="Tahoma" pitchFamily="34" charset="0"/>
              </a:rPr>
              <a:t>までは</a:t>
            </a:r>
            <a:endParaRPr lang="en-US" altLang="ja-JP" sz="2400" dirty="0" smtClean="0">
              <a:solidFill>
                <a:prstClr val="black"/>
              </a:solidFill>
              <a:latin typeface="Tahoma" pitchFamily="34" charset="0"/>
              <a:ea typeface="MS UI Gothic" pitchFamily="50" charset="-128"/>
              <a:cs typeface="Tahoma" pitchFamily="34" charset="0"/>
            </a:endParaRPr>
          </a:p>
          <a:p>
            <a:pPr marL="342900" lvl="0" indent="-342900">
              <a:spcBef>
                <a:spcPct val="20000"/>
              </a:spcBef>
              <a:buClr>
                <a:schemeClr val="tx1">
                  <a:lumMod val="85000"/>
                  <a:lumOff val="15000"/>
                </a:schemeClr>
              </a:buClr>
              <a:buFont typeface="Wingdings" pitchFamily="2" charset="2"/>
              <a:buChar char="n"/>
            </a:pPr>
            <a:endParaRPr lang="en-US" altLang="ja-JP" sz="2400" dirty="0" smtClean="0">
              <a:solidFill>
                <a:prstClr val="black"/>
              </a:solidFill>
              <a:latin typeface="Tahoma" pitchFamily="34" charset="0"/>
              <a:ea typeface="MS UI Gothic" pitchFamily="50" charset="-128"/>
              <a:cs typeface="Tahoma" pitchFamily="34" charset="0"/>
            </a:endParaRPr>
          </a:p>
          <a:p>
            <a:pPr marL="342900" lvl="0" indent="-342900">
              <a:spcBef>
                <a:spcPct val="20000"/>
              </a:spcBef>
              <a:buClr>
                <a:schemeClr val="tx1">
                  <a:lumMod val="85000"/>
                  <a:lumOff val="15000"/>
                </a:schemeClr>
              </a:buClr>
              <a:buFont typeface="Wingdings" pitchFamily="2" charset="2"/>
              <a:buChar char="n"/>
            </a:pPr>
            <a:endParaRPr lang="en-US" altLang="ja-JP" sz="2400" dirty="0" smtClean="0">
              <a:solidFill>
                <a:prstClr val="black"/>
              </a:solidFill>
              <a:latin typeface="Tahoma" pitchFamily="34" charset="0"/>
              <a:ea typeface="MS UI Gothic" pitchFamily="50" charset="-128"/>
              <a:cs typeface="Tahoma" pitchFamily="34" charset="0"/>
            </a:endParaRPr>
          </a:p>
          <a:p>
            <a:pPr marL="285750" indent="-285750">
              <a:spcBef>
                <a:spcPct val="20000"/>
              </a:spcBef>
              <a:buClr>
                <a:srgbClr val="0070C0"/>
              </a:buClr>
              <a:buFont typeface="Wingdings" pitchFamily="2" charset="2"/>
              <a:buChar char="p"/>
            </a:pPr>
            <a:endParaRPr lang="en-US" altLang="ja-JP" sz="2000" dirty="0" smtClean="0">
              <a:solidFill>
                <a:prstClr val="black"/>
              </a:solidFill>
              <a:latin typeface="Tahoma" pitchFamily="34" charset="0"/>
              <a:ea typeface="MS UI Gothic" pitchFamily="50" charset="-128"/>
              <a:cs typeface="Tahoma" pitchFamily="34" charset="0"/>
            </a:endParaRPr>
          </a:p>
          <a:p>
            <a:pPr algn="ctr"/>
            <a:endParaRPr kumimoji="1" lang="ja-JP" altLang="en-US" dirty="0"/>
          </a:p>
        </p:txBody>
      </p:sp>
      <p:sp>
        <p:nvSpPr>
          <p:cNvPr id="25" name="左右矢印 24"/>
          <p:cNvSpPr/>
          <p:nvPr/>
        </p:nvSpPr>
        <p:spPr>
          <a:xfrm>
            <a:off x="5000628" y="2786058"/>
            <a:ext cx="2000264" cy="484632"/>
          </a:xfrm>
          <a:prstGeom prst="leftRightArrow">
            <a:avLst/>
          </a:prstGeom>
          <a:solidFill>
            <a:schemeClr val="bg1">
              <a:lumMod val="85000"/>
            </a:schemeClr>
          </a:solidFill>
          <a:ln w="9525"/>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t>差が小さい</a:t>
            </a:r>
            <a:endParaRPr kumimoji="1" lang="ja-JP" altLang="en-US" dirty="0"/>
          </a:p>
        </p:txBody>
      </p:sp>
      <p:sp>
        <p:nvSpPr>
          <p:cNvPr id="26" name="左右矢印 25"/>
          <p:cNvSpPr/>
          <p:nvPr/>
        </p:nvSpPr>
        <p:spPr>
          <a:xfrm>
            <a:off x="7000892" y="2786058"/>
            <a:ext cx="2000264" cy="484632"/>
          </a:xfrm>
          <a:prstGeom prst="leftRightArrow">
            <a:avLst/>
          </a:prstGeom>
          <a:solidFill>
            <a:schemeClr val="tx1">
              <a:lumMod val="85000"/>
              <a:lumOff val="15000"/>
            </a:schemeClr>
          </a:solidFill>
          <a:ln w="9525"/>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solidFill>
                  <a:schemeClr val="bg1"/>
                </a:solidFill>
              </a:rPr>
              <a:t>差が大きい</a:t>
            </a:r>
            <a:endParaRPr kumimoji="1" lang="ja-JP" altLang="en-US" dirty="0">
              <a:solidFill>
                <a:schemeClr val="bg1"/>
              </a:solidFill>
            </a:endParaRPr>
          </a:p>
        </p:txBody>
      </p:sp>
      <p:sp>
        <p:nvSpPr>
          <p:cNvPr id="28" name="右矢印 27"/>
          <p:cNvSpPr/>
          <p:nvPr/>
        </p:nvSpPr>
        <p:spPr>
          <a:xfrm rot="960133">
            <a:off x="7115690" y="4981204"/>
            <a:ext cx="2000264" cy="484632"/>
          </a:xfrm>
          <a:prstGeom prst="rightArrow">
            <a:avLst/>
          </a:prstGeom>
          <a:solidFill>
            <a:srgbClr val="92D050"/>
          </a:solidFill>
          <a:ln>
            <a:solidFill>
              <a:srgbClr val="00B05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dirty="0" smtClean="0"/>
              <a:t>減少</a:t>
            </a:r>
            <a:endParaRPr kumimoji="1" lang="ja-JP" altLang="en-US" dirty="0"/>
          </a:p>
        </p:txBody>
      </p:sp>
      <p:sp>
        <p:nvSpPr>
          <p:cNvPr id="19" name="フッター プレースホルダ 18"/>
          <p:cNvSpPr>
            <a:spLocks noGrp="1"/>
          </p:cNvSpPr>
          <p:nvPr>
            <p:ph type="ftr" sz="quarter" idx="11"/>
          </p:nvPr>
        </p:nvSpPr>
        <p:spPr/>
        <p:txBody>
          <a:bodyPr/>
          <a:lstStyle/>
          <a:p>
            <a:r>
              <a:rPr kumimoji="1" lang="ja-JP" altLang="en-US" smtClean="0"/>
              <a:t>年末報告会</a:t>
            </a:r>
            <a:endParaRPr kumimoji="1" lang="ja-JP" altLang="en-US" dirty="0"/>
          </a:p>
        </p:txBody>
      </p:sp>
      <p:sp>
        <p:nvSpPr>
          <p:cNvPr id="21" name="スライド番号プレースホルダ 20"/>
          <p:cNvSpPr>
            <a:spLocks noGrp="1"/>
          </p:cNvSpPr>
          <p:nvPr>
            <p:ph type="sldNum" sz="quarter" idx="12"/>
          </p:nvPr>
        </p:nvSpPr>
        <p:spPr/>
        <p:txBody>
          <a:bodyPr/>
          <a:lstStyle/>
          <a:p>
            <a:fld id="{FA2143DA-46D9-4062-BB0B-C11AA5046C13}" type="slidenum">
              <a:rPr kumimoji="1" lang="ja-JP" altLang="en-US" smtClean="0"/>
              <a:pPr/>
              <a:t>7</a:t>
            </a:fld>
            <a:endParaRPr kumimoji="1" lang="ja-JP" altLang="en-US"/>
          </a:p>
        </p:txBody>
      </p:sp>
      <p:sp>
        <p:nvSpPr>
          <p:cNvPr id="24" name="テキスト ボックス 23"/>
          <p:cNvSpPr txBox="1"/>
          <p:nvPr/>
        </p:nvSpPr>
        <p:spPr>
          <a:xfrm>
            <a:off x="285720" y="2000240"/>
            <a:ext cx="4000528" cy="707886"/>
          </a:xfrm>
          <a:prstGeom prst="rect">
            <a:avLst/>
          </a:prstGeom>
          <a:noFill/>
        </p:spPr>
        <p:txBody>
          <a:bodyPr wrap="square" rtlCol="0">
            <a:spAutoFit/>
          </a:bodyPr>
          <a:lstStyle/>
          <a:p>
            <a:pPr marL="285750" lvl="0" indent="-285750">
              <a:spcBef>
                <a:spcPct val="20000"/>
              </a:spcBef>
              <a:buClr>
                <a:schemeClr val="tx1">
                  <a:lumMod val="85000"/>
                  <a:lumOff val="15000"/>
                </a:schemeClr>
              </a:buClr>
              <a:buFont typeface="Wingdings" pitchFamily="2" charset="2"/>
              <a:buChar char="p"/>
            </a:pPr>
            <a:r>
              <a:rPr lang="ja-JP" altLang="en-US" sz="2000" dirty="0" smtClean="0">
                <a:solidFill>
                  <a:prstClr val="black"/>
                </a:solidFill>
                <a:latin typeface="Tahoma" pitchFamily="34" charset="0"/>
                <a:ea typeface="MS UI Gothic" pitchFamily="50" charset="-128"/>
                <a:cs typeface="Tahoma" pitchFamily="34" charset="0"/>
              </a:rPr>
              <a:t>コア開発者数のパッチ数の増加傾向は確認できない</a:t>
            </a:r>
            <a:endParaRPr kumimoji="1" lang="ja-JP" altLang="en-US" dirty="0"/>
          </a:p>
        </p:txBody>
      </p:sp>
      <p:sp>
        <p:nvSpPr>
          <p:cNvPr id="27" name="テキスト ボックス 26"/>
          <p:cNvSpPr txBox="1"/>
          <p:nvPr/>
        </p:nvSpPr>
        <p:spPr>
          <a:xfrm>
            <a:off x="285720" y="4643446"/>
            <a:ext cx="4000528" cy="707886"/>
          </a:xfrm>
          <a:prstGeom prst="rect">
            <a:avLst/>
          </a:prstGeom>
          <a:noFill/>
        </p:spPr>
        <p:txBody>
          <a:bodyPr wrap="square" rtlCol="0">
            <a:spAutoFit/>
          </a:bodyPr>
          <a:lstStyle/>
          <a:p>
            <a:pPr marL="285750" lvl="0" indent="-285750">
              <a:spcBef>
                <a:spcPct val="20000"/>
              </a:spcBef>
              <a:buClr>
                <a:schemeClr val="bg1">
                  <a:lumMod val="85000"/>
                </a:schemeClr>
              </a:buClr>
              <a:buFont typeface="Wingdings" pitchFamily="2" charset="2"/>
              <a:buChar char="p"/>
            </a:pPr>
            <a:r>
              <a:rPr lang="ja-JP" altLang="en-US" sz="2000" dirty="0" smtClean="0">
                <a:solidFill>
                  <a:schemeClr val="bg1"/>
                </a:solidFill>
                <a:latin typeface="Tahoma" pitchFamily="34" charset="0"/>
                <a:ea typeface="MS UI Gothic" pitchFamily="50" charset="-128"/>
                <a:cs typeface="Tahoma" pitchFamily="34" charset="0"/>
              </a:rPr>
              <a:t>コア開発者数のパッチ数は減少する</a:t>
            </a:r>
            <a:endParaRPr kumimoji="1" lang="ja-JP" altLang="en-US" dirty="0">
              <a:solidFill>
                <a:schemeClr val="bg1"/>
              </a:solidFill>
            </a:endParaRPr>
          </a:p>
        </p:txBody>
      </p:sp>
      <p:sp>
        <p:nvSpPr>
          <p:cNvPr id="29" name="テキスト ボックス 28"/>
          <p:cNvSpPr txBox="1"/>
          <p:nvPr/>
        </p:nvSpPr>
        <p:spPr>
          <a:xfrm>
            <a:off x="285721" y="2643182"/>
            <a:ext cx="4000528" cy="707886"/>
          </a:xfrm>
          <a:prstGeom prst="rect">
            <a:avLst/>
          </a:prstGeom>
          <a:noFill/>
        </p:spPr>
        <p:txBody>
          <a:bodyPr wrap="square" rtlCol="0">
            <a:spAutoFit/>
          </a:bodyPr>
          <a:lstStyle/>
          <a:p>
            <a:pPr marL="285750" lvl="0" indent="-285750">
              <a:spcBef>
                <a:spcPct val="20000"/>
              </a:spcBef>
              <a:buClr>
                <a:prstClr val="black">
                  <a:lumMod val="85000"/>
                  <a:lumOff val="15000"/>
                </a:prstClr>
              </a:buClr>
              <a:buFont typeface="Wingdings" pitchFamily="2" charset="2"/>
              <a:buChar char="p"/>
            </a:pPr>
            <a:r>
              <a:rPr lang="ja-JP" altLang="en-US" sz="2000" dirty="0" smtClean="0">
                <a:solidFill>
                  <a:prstClr val="black"/>
                </a:solidFill>
                <a:latin typeface="Tahoma" pitchFamily="34" charset="0"/>
                <a:ea typeface="MS UI Gothic" pitchFamily="50" charset="-128"/>
                <a:cs typeface="Tahoma" pitchFamily="34" charset="0"/>
              </a:rPr>
              <a:t>ノンコア開発者のパッチ数は増加する</a:t>
            </a:r>
            <a:endParaRPr lang="en-US" altLang="ja-JP" sz="2000" dirty="0" smtClean="0">
              <a:solidFill>
                <a:prstClr val="black"/>
              </a:solidFill>
              <a:latin typeface="Tahoma" pitchFamily="34" charset="0"/>
              <a:ea typeface="MS UI Gothic" pitchFamily="50" charset="-128"/>
              <a:cs typeface="Tahoma" pitchFamily="34" charset="0"/>
            </a:endParaRPr>
          </a:p>
        </p:txBody>
      </p:sp>
      <p:sp>
        <p:nvSpPr>
          <p:cNvPr id="30" name="テキスト ボックス 29"/>
          <p:cNvSpPr txBox="1"/>
          <p:nvPr/>
        </p:nvSpPr>
        <p:spPr>
          <a:xfrm>
            <a:off x="285721" y="5357826"/>
            <a:ext cx="4000528" cy="707886"/>
          </a:xfrm>
          <a:prstGeom prst="rect">
            <a:avLst/>
          </a:prstGeom>
          <a:noFill/>
        </p:spPr>
        <p:txBody>
          <a:bodyPr wrap="square" rtlCol="0">
            <a:spAutoFit/>
          </a:bodyPr>
          <a:lstStyle/>
          <a:p>
            <a:pPr marL="285750" lvl="0" indent="-285750">
              <a:spcBef>
                <a:spcPct val="20000"/>
              </a:spcBef>
              <a:buClr>
                <a:prstClr val="white">
                  <a:lumMod val="85000"/>
                </a:prstClr>
              </a:buClr>
              <a:buFont typeface="Wingdings" pitchFamily="2" charset="2"/>
              <a:buChar char="p"/>
            </a:pPr>
            <a:r>
              <a:rPr lang="ja-JP" altLang="en-US" sz="2000" dirty="0" smtClean="0">
                <a:solidFill>
                  <a:schemeClr val="bg1"/>
                </a:solidFill>
                <a:latin typeface="Tahoma" pitchFamily="34" charset="0"/>
                <a:ea typeface="MS UI Gothic" pitchFamily="50" charset="-128"/>
                <a:cs typeface="Tahoma" pitchFamily="34" charset="0"/>
              </a:rPr>
              <a:t>ノンコア開発者のパッチ数は減少する</a:t>
            </a:r>
            <a:endParaRPr kumimoji="1" lang="ja-JP" altLang="en-US" dirty="0">
              <a:solidFill>
                <a:schemeClr val="bg1"/>
              </a:solidFill>
            </a:endParaRPr>
          </a:p>
        </p:txBody>
      </p:sp>
      <p:sp>
        <p:nvSpPr>
          <p:cNvPr id="16" name="テキスト ボックス 15"/>
          <p:cNvSpPr txBox="1"/>
          <p:nvPr/>
        </p:nvSpPr>
        <p:spPr>
          <a:xfrm>
            <a:off x="1571604" y="3013501"/>
            <a:ext cx="5985934" cy="830997"/>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ja-JP" altLang="en-US" sz="2400" dirty="0" smtClean="0"/>
              <a:t>オープンな時</a:t>
            </a:r>
            <a:r>
              <a:rPr kumimoji="1" lang="ja-JP" altLang="en-US" sz="2400" dirty="0" smtClean="0"/>
              <a:t>，プロダクトの成長は促進される</a:t>
            </a:r>
            <a:endParaRPr kumimoji="1" lang="en-US" altLang="ja-JP" sz="2400" dirty="0" smtClean="0"/>
          </a:p>
          <a:p>
            <a:r>
              <a:rPr lang="ja-JP" altLang="en-US" sz="2400" dirty="0" smtClean="0"/>
              <a:t>非オープンな時，プロダクトの成長は抑制される</a:t>
            </a:r>
            <a:endParaRPr kumimoji="1" lang="ja-JP" altLang="en-US" sz="2400"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8" grpId="0" animBg="1"/>
      <p:bldP spid="24" grpId="0"/>
      <p:bldP spid="27" grpId="0"/>
      <p:bldP spid="29" grpId="0"/>
      <p:bldP spid="30" grpId="0"/>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考察</a:t>
            </a:r>
            <a:endParaRPr kumimoji="1" lang="ja-JP" altLang="en-US" dirty="0"/>
          </a:p>
        </p:txBody>
      </p:sp>
      <p:sp>
        <p:nvSpPr>
          <p:cNvPr id="3" name="コンテンツ プレースホルダ 2"/>
          <p:cNvSpPr>
            <a:spLocks noGrp="1"/>
          </p:cNvSpPr>
          <p:nvPr>
            <p:ph idx="1"/>
          </p:nvPr>
        </p:nvSpPr>
        <p:spPr/>
        <p:txBody>
          <a:bodyPr>
            <a:normAutofit/>
          </a:bodyPr>
          <a:lstStyle/>
          <a:p>
            <a:r>
              <a:rPr lang="ja-JP" altLang="en-US" dirty="0" smtClean="0"/>
              <a:t>コミュニティがオープンな時</a:t>
            </a:r>
            <a:endParaRPr lang="en-US" altLang="ja-JP" dirty="0" smtClean="0"/>
          </a:p>
          <a:p>
            <a:pPr lvl="1"/>
            <a:r>
              <a:rPr lang="ja-JP" altLang="en-US" dirty="0" smtClean="0"/>
              <a:t>多くのノンコア開発者から</a:t>
            </a:r>
            <a:r>
              <a:rPr lang="ja-JP" altLang="en-US" dirty="0" smtClean="0">
                <a:solidFill>
                  <a:srgbClr val="FF0000"/>
                </a:solidFill>
              </a:rPr>
              <a:t>革新的な意見</a:t>
            </a:r>
            <a:r>
              <a:rPr lang="ja-JP" altLang="en-US" dirty="0" smtClean="0"/>
              <a:t>を取り入れることで，コミュニティとプロダクトの成長が促進される</a:t>
            </a:r>
            <a:endParaRPr lang="en-US" altLang="ja-JP" dirty="0" smtClean="0"/>
          </a:p>
          <a:p>
            <a:r>
              <a:rPr lang="ja-JP" altLang="en-US" dirty="0" smtClean="0"/>
              <a:t>コミュニティが非オープンな時</a:t>
            </a:r>
            <a:endParaRPr lang="en-US" altLang="ja-JP" dirty="0" smtClean="0"/>
          </a:p>
          <a:p>
            <a:pPr lvl="1"/>
            <a:r>
              <a:rPr lang="ja-JP" altLang="en-US" dirty="0" smtClean="0"/>
              <a:t>多くのノンコア開発者の意見よりも，知識・経験の多いコア開発者の</a:t>
            </a:r>
            <a:r>
              <a:rPr lang="ja-JP" altLang="en-US" dirty="0" smtClean="0">
                <a:solidFill>
                  <a:srgbClr val="FF0000"/>
                </a:solidFill>
              </a:rPr>
              <a:t>安定した意見</a:t>
            </a:r>
            <a:r>
              <a:rPr lang="ja-JP" altLang="en-US" dirty="0" smtClean="0"/>
              <a:t>が優先され，コミュニティとプロダクトの成長が抑制される</a:t>
            </a:r>
            <a:endParaRPr lang="en-US" altLang="ja-JP" dirty="0" smtClean="0"/>
          </a:p>
          <a:p>
            <a:endParaRPr lang="en-US" altLang="ja-JP" dirty="0" smtClean="0"/>
          </a:p>
        </p:txBody>
      </p:sp>
      <p:sp>
        <p:nvSpPr>
          <p:cNvPr id="4" name="日付プレースホルダ 3"/>
          <p:cNvSpPr>
            <a:spLocks noGrp="1"/>
          </p:cNvSpPr>
          <p:nvPr>
            <p:ph type="dt" sz="half" idx="10"/>
          </p:nvPr>
        </p:nvSpPr>
        <p:spPr/>
        <p:txBody>
          <a:bodyPr/>
          <a:lstStyle/>
          <a:p>
            <a:fld id="{D1763367-5B49-4AC8-ABBB-E74C26902478}" type="datetime1">
              <a:rPr kumimoji="1" lang="ja-JP" altLang="en-US" smtClean="0"/>
              <a:t>2008/12/25</a:t>
            </a:fld>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年末報告会</a:t>
            </a:r>
            <a:endParaRPr kumimoji="1" lang="ja-JP" altLang="en-US" dirty="0"/>
          </a:p>
        </p:txBody>
      </p:sp>
      <p:sp>
        <p:nvSpPr>
          <p:cNvPr id="6" name="スライド番号プレースホルダ 5"/>
          <p:cNvSpPr>
            <a:spLocks noGrp="1"/>
          </p:cNvSpPr>
          <p:nvPr>
            <p:ph type="sldNum" sz="quarter" idx="12"/>
          </p:nvPr>
        </p:nvSpPr>
        <p:spPr/>
        <p:txBody>
          <a:bodyPr/>
          <a:lstStyle/>
          <a:p>
            <a:fld id="{FA2143DA-46D9-4062-BB0B-C11AA5046C13}" type="slidenum">
              <a:rPr kumimoji="1" lang="ja-JP" altLang="en-US" smtClean="0"/>
              <a:pPr/>
              <a:t>8</a:t>
            </a:fld>
            <a:endParaRPr kumimoji="1" lang="ja-JP" altLang="en-US"/>
          </a:p>
        </p:txBody>
      </p:sp>
      <p:sp>
        <p:nvSpPr>
          <p:cNvPr id="8" name="正方形/長方形 7"/>
          <p:cNvSpPr/>
          <p:nvPr/>
        </p:nvSpPr>
        <p:spPr>
          <a:xfrm>
            <a:off x="214282" y="4857760"/>
            <a:ext cx="8715436" cy="1428760"/>
          </a:xfrm>
          <a:prstGeom prst="rect">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b" anchorCtr="0"/>
          <a:lstStyle/>
          <a:p>
            <a:pPr algn="ctr"/>
            <a:r>
              <a:rPr lang="ja-JP" altLang="en-US" sz="2800" dirty="0" smtClean="0"/>
              <a:t>プロジェクトの立ち上げ初期には新しい意見を積極的に</a:t>
            </a:r>
            <a:endParaRPr lang="en-US" altLang="ja-JP" sz="2800" dirty="0" smtClean="0"/>
          </a:p>
          <a:p>
            <a:pPr algn="ctr"/>
            <a:r>
              <a:rPr lang="ja-JP" altLang="en-US" sz="2800" dirty="0" smtClean="0"/>
              <a:t>取り入れコミュニティのオープン性を保つべきである</a:t>
            </a:r>
          </a:p>
          <a:p>
            <a:pPr algn="ctr"/>
            <a:endParaRPr kumimoji="1" lang="ja-JP" alt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まとめと今後の予定</a:t>
            </a:r>
            <a:endParaRPr kumimoji="1" lang="ja-JP" altLang="en-US" dirty="0"/>
          </a:p>
        </p:txBody>
      </p:sp>
      <p:sp>
        <p:nvSpPr>
          <p:cNvPr id="3" name="コンテンツ プレースホルダ 2"/>
          <p:cNvSpPr>
            <a:spLocks noGrp="1"/>
          </p:cNvSpPr>
          <p:nvPr>
            <p:ph idx="1"/>
          </p:nvPr>
        </p:nvSpPr>
        <p:spPr/>
        <p:txBody>
          <a:bodyPr>
            <a:normAutofit fontScale="92500" lnSpcReduction="20000"/>
          </a:bodyPr>
          <a:lstStyle/>
          <a:p>
            <a:r>
              <a:rPr lang="en-US" altLang="ja-JP" dirty="0" smtClean="0"/>
              <a:t>Apache HTTP Server Project</a:t>
            </a:r>
            <a:r>
              <a:rPr lang="ja-JP" altLang="en-US" dirty="0" smtClean="0"/>
              <a:t>をケーススタディとして，コミュニティのオープン性の変化に伴ってコミュニティとプロダクトがどのような変化をしているかを確かめた</a:t>
            </a:r>
            <a:endParaRPr lang="en-US" altLang="ja-JP" dirty="0" smtClean="0"/>
          </a:p>
          <a:p>
            <a:endParaRPr lang="en-US" altLang="ja-JP" dirty="0" smtClean="0"/>
          </a:p>
          <a:p>
            <a:r>
              <a:rPr lang="ja-JP" altLang="en-US" dirty="0" smtClean="0"/>
              <a:t>コミュニティがオープンから非オープンに変化するにつれて，コミュニティとプロダクトの成長は促進から抑制になることがわかった</a:t>
            </a:r>
            <a:endParaRPr lang="en-US" altLang="ja-JP" dirty="0" smtClean="0"/>
          </a:p>
          <a:p>
            <a:pPr lvl="3"/>
            <a:endParaRPr lang="en-US" altLang="ja-JP" dirty="0" smtClean="0"/>
          </a:p>
          <a:p>
            <a:pPr lvl="1"/>
            <a:endParaRPr lang="en-US" altLang="ja-JP" dirty="0" smtClean="0"/>
          </a:p>
          <a:p>
            <a:r>
              <a:rPr kumimoji="1" lang="ja-JP" altLang="en-US" dirty="0" smtClean="0"/>
              <a:t>今後の</a:t>
            </a:r>
            <a:r>
              <a:rPr kumimoji="1" lang="ja-JP" altLang="en-US" dirty="0" smtClean="0"/>
              <a:t>予定</a:t>
            </a:r>
            <a:endParaRPr kumimoji="1" lang="en-US" altLang="ja-JP" dirty="0" smtClean="0"/>
          </a:p>
          <a:p>
            <a:pPr lvl="1"/>
            <a:r>
              <a:rPr lang="ja-JP" altLang="en-US" dirty="0" smtClean="0"/>
              <a:t>オープン性をレビュー率として表したが，異なる指標を用いての分析も行う</a:t>
            </a:r>
            <a:endParaRPr kumimoji="1" lang="en-US" altLang="ja-JP" dirty="0" smtClean="0"/>
          </a:p>
          <a:p>
            <a:pPr lvl="1"/>
            <a:r>
              <a:rPr lang="ja-JP" altLang="en-US" dirty="0" smtClean="0"/>
              <a:t>開発者数だけでなく，ユーザ数の変化やソースコード全体の規模の変化</a:t>
            </a:r>
            <a:r>
              <a:rPr lang="ja-JP" altLang="en-US" dirty="0" smtClean="0"/>
              <a:t>についての分析も</a:t>
            </a:r>
            <a:r>
              <a:rPr lang="ja-JP" altLang="en-US" dirty="0" smtClean="0"/>
              <a:t>行い，他</a:t>
            </a:r>
            <a:r>
              <a:rPr lang="ja-JP" altLang="en-US" dirty="0" smtClean="0"/>
              <a:t>の</a:t>
            </a:r>
            <a:r>
              <a:rPr lang="en-US" altLang="ja-JP" dirty="0" smtClean="0"/>
              <a:t>OSS</a:t>
            </a:r>
            <a:r>
              <a:rPr lang="ja-JP" altLang="en-US" dirty="0" smtClean="0"/>
              <a:t>コミュニティについても同様に分析する</a:t>
            </a:r>
            <a:endParaRPr lang="en-US" altLang="ja-JP" dirty="0" smtClean="0"/>
          </a:p>
          <a:p>
            <a:pPr lvl="1"/>
            <a:endParaRPr lang="en-US" altLang="ja-JP" dirty="0" smtClean="0"/>
          </a:p>
        </p:txBody>
      </p:sp>
      <p:sp>
        <p:nvSpPr>
          <p:cNvPr id="4" name="日付プレースホルダ 3"/>
          <p:cNvSpPr>
            <a:spLocks noGrp="1"/>
          </p:cNvSpPr>
          <p:nvPr>
            <p:ph type="dt" sz="half" idx="10"/>
          </p:nvPr>
        </p:nvSpPr>
        <p:spPr/>
        <p:txBody>
          <a:bodyPr/>
          <a:lstStyle/>
          <a:p>
            <a:fld id="{922E4DBA-98F7-4D8F-9B4A-F309253C2AFC}" type="datetime1">
              <a:rPr kumimoji="1" lang="ja-JP" altLang="en-US" smtClean="0"/>
              <a:t>2008/12/25</a:t>
            </a:fld>
            <a:endParaRPr kumimoji="1" lang="ja-JP" altLang="en-US"/>
          </a:p>
        </p:txBody>
      </p:sp>
      <p:sp>
        <p:nvSpPr>
          <p:cNvPr id="6" name="フッター プレースホルダ 5"/>
          <p:cNvSpPr>
            <a:spLocks noGrp="1"/>
          </p:cNvSpPr>
          <p:nvPr>
            <p:ph type="ftr" sz="quarter" idx="11"/>
          </p:nvPr>
        </p:nvSpPr>
        <p:spPr/>
        <p:txBody>
          <a:bodyPr/>
          <a:lstStyle/>
          <a:p>
            <a:r>
              <a:rPr kumimoji="1" lang="ja-JP" altLang="en-US" smtClean="0"/>
              <a:t>年末報告会</a:t>
            </a:r>
            <a:endParaRPr kumimoji="1" lang="ja-JP" altLang="en-US" dirty="0"/>
          </a:p>
        </p:txBody>
      </p:sp>
      <p:sp>
        <p:nvSpPr>
          <p:cNvPr id="7" name="スライド番号プレースホルダ 6"/>
          <p:cNvSpPr>
            <a:spLocks noGrp="1"/>
          </p:cNvSpPr>
          <p:nvPr>
            <p:ph type="sldNum" sz="quarter" idx="12"/>
          </p:nvPr>
        </p:nvSpPr>
        <p:spPr/>
        <p:txBody>
          <a:bodyPr/>
          <a:lstStyle/>
          <a:p>
            <a:fld id="{FA2143DA-46D9-4062-BB0B-C11AA5046C13}" type="slidenum">
              <a:rPr kumimoji="1" lang="ja-JP" altLang="en-US" smtClean="0"/>
              <a:pPr/>
              <a:t>9</a:t>
            </a:fld>
            <a:endParaRPr kumimoji="1" lang="ja-JP"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 2"/>
          <p:cNvSpPr>
            <a:spLocks noGrp="1"/>
          </p:cNvSpPr>
          <p:nvPr>
            <p:ph idx="1"/>
          </p:nvPr>
        </p:nvSpPr>
        <p:spPr/>
        <p:txBody>
          <a:bodyPr/>
          <a:lstStyle/>
          <a:p>
            <a:endParaRPr kumimoji="1" lang="ja-JP" altLang="en-US"/>
          </a:p>
        </p:txBody>
      </p:sp>
      <p:sp>
        <p:nvSpPr>
          <p:cNvPr id="4" name="日付プレースホルダ 3"/>
          <p:cNvSpPr>
            <a:spLocks noGrp="1"/>
          </p:cNvSpPr>
          <p:nvPr>
            <p:ph type="dt" sz="half" idx="10"/>
          </p:nvPr>
        </p:nvSpPr>
        <p:spPr/>
        <p:txBody>
          <a:bodyPr/>
          <a:lstStyle/>
          <a:p>
            <a:fld id="{99FD478C-8C5E-469C-A542-1B8CAAB8214C}" type="datetime1">
              <a:rPr kumimoji="1" lang="ja-JP" altLang="en-US" smtClean="0"/>
              <a:t>2008/12/25</a:t>
            </a:fld>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年末報告会</a:t>
            </a:r>
            <a:endParaRPr kumimoji="1" lang="ja-JP" altLang="en-US" dirty="0"/>
          </a:p>
        </p:txBody>
      </p:sp>
      <p:sp>
        <p:nvSpPr>
          <p:cNvPr id="6" name="スライド番号プレースホルダ 5"/>
          <p:cNvSpPr>
            <a:spLocks noGrp="1"/>
          </p:cNvSpPr>
          <p:nvPr>
            <p:ph type="sldNum" sz="quarter" idx="12"/>
          </p:nvPr>
        </p:nvSpPr>
        <p:spPr/>
        <p:txBody>
          <a:bodyPr/>
          <a:lstStyle/>
          <a:p>
            <a:fld id="{FA2143DA-46D9-4062-BB0B-C11AA5046C13}" type="slidenum">
              <a:rPr kumimoji="1" lang="ja-JP" altLang="en-US" smtClean="0"/>
              <a:pPr/>
              <a:t>10</a:t>
            </a:fld>
            <a:endParaRPr kumimoji="1" lang="ja-JP"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今後の予定</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オープン性として今回は，ノンコア開発者のパッチがレビューされるかどうかということに着目した</a:t>
            </a:r>
            <a:endParaRPr lang="en-US" altLang="ja-JP" dirty="0" smtClean="0"/>
          </a:p>
          <a:p>
            <a:endParaRPr lang="en-US" altLang="ja-JP" dirty="0" smtClean="0"/>
          </a:p>
          <a:p>
            <a:r>
              <a:rPr lang="ja-JP" altLang="en-US" dirty="0" smtClean="0"/>
              <a:t>パッチは２つに分類される</a:t>
            </a:r>
            <a:endParaRPr lang="en-US" altLang="ja-JP" dirty="0" smtClean="0"/>
          </a:p>
          <a:p>
            <a:pPr lvl="1"/>
            <a:r>
              <a:rPr lang="ja-JP" altLang="en-US" dirty="0" smtClean="0"/>
              <a:t>機能追加</a:t>
            </a:r>
            <a:endParaRPr lang="en-US" altLang="ja-JP" dirty="0" smtClean="0"/>
          </a:p>
          <a:p>
            <a:pPr lvl="1"/>
            <a:r>
              <a:rPr lang="ja-JP" altLang="en-US" dirty="0" smtClean="0"/>
              <a:t>バグ修正</a:t>
            </a:r>
            <a:endParaRPr lang="en-US" altLang="ja-JP" dirty="0" smtClean="0"/>
          </a:p>
          <a:p>
            <a:endParaRPr lang="en-US" altLang="ja-JP" dirty="0" smtClean="0"/>
          </a:p>
          <a:p>
            <a:r>
              <a:rPr lang="ja-JP" altLang="en-US" dirty="0" smtClean="0"/>
              <a:t>よって近年，バグトラッキングシステム（</a:t>
            </a:r>
            <a:r>
              <a:rPr lang="en-US" altLang="ja-JP" dirty="0" smtClean="0"/>
              <a:t>BTS</a:t>
            </a:r>
            <a:r>
              <a:rPr lang="ja-JP" altLang="en-US" dirty="0" smtClean="0"/>
              <a:t>）について同様な実験を行いたい</a:t>
            </a:r>
            <a:endParaRPr lang="en-US" altLang="ja-JP" dirty="0" smtClean="0"/>
          </a:p>
        </p:txBody>
      </p:sp>
      <p:sp>
        <p:nvSpPr>
          <p:cNvPr id="4" name="日付プレースホルダ 3"/>
          <p:cNvSpPr>
            <a:spLocks noGrp="1"/>
          </p:cNvSpPr>
          <p:nvPr>
            <p:ph type="dt" sz="half" idx="10"/>
          </p:nvPr>
        </p:nvSpPr>
        <p:spPr/>
        <p:txBody>
          <a:bodyPr/>
          <a:lstStyle/>
          <a:p>
            <a:fld id="{FA25936D-C710-46AF-92C3-631EC70BA100}" type="datetime1">
              <a:rPr kumimoji="1" lang="ja-JP" altLang="en-US" smtClean="0"/>
              <a:t>2008/12/25</a:t>
            </a:fld>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年末報告会</a:t>
            </a:r>
            <a:endParaRPr kumimoji="1" lang="ja-JP" altLang="en-US" dirty="0"/>
          </a:p>
        </p:txBody>
      </p:sp>
      <p:sp>
        <p:nvSpPr>
          <p:cNvPr id="6" name="スライド番号プレースホルダ 5"/>
          <p:cNvSpPr>
            <a:spLocks noGrp="1"/>
          </p:cNvSpPr>
          <p:nvPr>
            <p:ph type="sldNum" sz="quarter" idx="12"/>
          </p:nvPr>
        </p:nvSpPr>
        <p:spPr/>
        <p:txBody>
          <a:bodyPr/>
          <a:lstStyle/>
          <a:p>
            <a:fld id="{FA2143DA-46D9-4062-BB0B-C11AA5046C13}" type="slidenum">
              <a:rPr kumimoji="1" lang="ja-JP" altLang="en-US" smtClean="0"/>
              <a:pPr/>
              <a:t>11</a:t>
            </a:fld>
            <a:endParaRPr kumimoji="1" lang="ja-JP"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AFE2DB2D-66C0-4BC8-8FD4-49D785A38220}" type="datetime1">
              <a:rPr kumimoji="1" lang="ja-JP" altLang="en-US" smtClean="0"/>
              <a:t>2008/12/25</a:t>
            </a:fld>
            <a:endParaRPr kumimoji="1" lang="ja-JP" altLang="en-US"/>
          </a:p>
        </p:txBody>
      </p:sp>
      <p:sp>
        <p:nvSpPr>
          <p:cNvPr id="3" name="フッター プレースホルダ 2"/>
          <p:cNvSpPr>
            <a:spLocks noGrp="1"/>
          </p:cNvSpPr>
          <p:nvPr>
            <p:ph type="ftr" sz="quarter" idx="11"/>
          </p:nvPr>
        </p:nvSpPr>
        <p:spPr/>
        <p:txBody>
          <a:bodyPr/>
          <a:lstStyle/>
          <a:p>
            <a:r>
              <a:rPr kumimoji="1" lang="ja-JP" altLang="en-US" smtClean="0"/>
              <a:t>年末報告会</a:t>
            </a:r>
            <a:endParaRPr kumimoji="1" lang="ja-JP" altLang="en-US"/>
          </a:p>
        </p:txBody>
      </p:sp>
      <p:sp>
        <p:nvSpPr>
          <p:cNvPr id="4" name="スライド番号プレースホルダ 3"/>
          <p:cNvSpPr>
            <a:spLocks noGrp="1"/>
          </p:cNvSpPr>
          <p:nvPr>
            <p:ph type="sldNum" sz="quarter" idx="12"/>
          </p:nvPr>
        </p:nvSpPr>
        <p:spPr/>
        <p:txBody>
          <a:bodyPr/>
          <a:lstStyle/>
          <a:p>
            <a:fld id="{FA2143DA-46D9-4062-BB0B-C11AA5046C13}" type="slidenum">
              <a:rPr kumimoji="1" lang="ja-JP" altLang="en-US" smtClean="0"/>
              <a:pPr/>
              <a:t>12</a:t>
            </a:fld>
            <a:endParaRPr kumimoji="1" lang="ja-JP"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ja-JP" altLang="en-US" smtClean="0"/>
              <a:t>研究の意義</a:t>
            </a:r>
            <a:endParaRPr lang="ja-JP" altLang="en-US" dirty="0"/>
          </a:p>
        </p:txBody>
      </p:sp>
      <p:sp>
        <p:nvSpPr>
          <p:cNvPr id="6" name="コンテンツ プレースホルダ 5"/>
          <p:cNvSpPr>
            <a:spLocks noGrp="1"/>
          </p:cNvSpPr>
          <p:nvPr>
            <p:ph idx="1"/>
          </p:nvPr>
        </p:nvSpPr>
        <p:spPr>
          <a:xfrm>
            <a:off x="457200" y="1142984"/>
            <a:ext cx="8229600" cy="3714776"/>
          </a:xfrm>
        </p:spPr>
        <p:txBody>
          <a:bodyPr>
            <a:normAutofit fontScale="92500"/>
          </a:bodyPr>
          <a:lstStyle/>
          <a:p>
            <a:r>
              <a:rPr lang="ja-JP" altLang="en-US" dirty="0" smtClean="0"/>
              <a:t>社会的に</a:t>
            </a:r>
            <a:r>
              <a:rPr lang="en-US" altLang="ja-JP" dirty="0" smtClean="0"/>
              <a:t>OSS</a:t>
            </a:r>
            <a:r>
              <a:rPr lang="ja-JP" altLang="en-US" dirty="0" smtClean="0"/>
              <a:t>は注目され，一部のプロジェクトに対しては，企業や政府から資金援助が行われている</a:t>
            </a:r>
            <a:endParaRPr lang="en-US" altLang="ja-JP" dirty="0" smtClean="0"/>
          </a:p>
          <a:p>
            <a:endParaRPr lang="en-US" altLang="ja-JP" dirty="0" smtClean="0"/>
          </a:p>
          <a:p>
            <a:r>
              <a:rPr lang="ja-JP" altLang="en-US" dirty="0" smtClean="0"/>
              <a:t>日本では，</a:t>
            </a:r>
            <a:r>
              <a:rPr lang="en-US" altLang="ja-JP" dirty="0" smtClean="0"/>
              <a:t>OSS</a:t>
            </a:r>
            <a:r>
              <a:rPr lang="ja-JP" altLang="en-US" dirty="0" smtClean="0"/>
              <a:t>を安心して活用するための基盤を整備，</a:t>
            </a:r>
            <a:r>
              <a:rPr lang="en-US" altLang="ja-JP" dirty="0" smtClean="0"/>
              <a:t>OSS</a:t>
            </a:r>
            <a:r>
              <a:rPr lang="ja-JP" altLang="en-US" dirty="0" smtClean="0"/>
              <a:t>開発の援助を目的として，</a:t>
            </a:r>
            <a:r>
              <a:rPr lang="en-US" altLang="ja-JP" dirty="0" smtClean="0"/>
              <a:t>OSS</a:t>
            </a:r>
            <a:r>
              <a:rPr lang="ja-JP" altLang="en-US" dirty="0" smtClean="0"/>
              <a:t>プロジェクトに対する資金援助が行われている</a:t>
            </a:r>
            <a:endParaRPr lang="en-US" altLang="ja-JP" dirty="0" smtClean="0"/>
          </a:p>
          <a:p>
            <a:endParaRPr lang="en-US" altLang="ja-JP" dirty="0" smtClean="0"/>
          </a:p>
          <a:p>
            <a:r>
              <a:rPr lang="en-US" altLang="ja-JP" dirty="0" smtClean="0"/>
              <a:t>OSS</a:t>
            </a:r>
            <a:r>
              <a:rPr lang="ja-JP" altLang="en-US" dirty="0" smtClean="0"/>
              <a:t>開発のプロセスや利点を理解する研究が行われている</a:t>
            </a:r>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ja-JP" altLang="en-US" dirty="0"/>
          </a:p>
        </p:txBody>
      </p:sp>
      <p:sp>
        <p:nvSpPr>
          <p:cNvPr id="2" name="日付プレースホルダ 1"/>
          <p:cNvSpPr>
            <a:spLocks noGrp="1"/>
          </p:cNvSpPr>
          <p:nvPr>
            <p:ph type="dt" sz="half" idx="10"/>
          </p:nvPr>
        </p:nvSpPr>
        <p:spPr/>
        <p:txBody>
          <a:bodyPr/>
          <a:lstStyle/>
          <a:p>
            <a:fld id="{39E86B2A-074B-49C8-8D5A-4B4F8C9589A1}" type="datetime1">
              <a:rPr lang="ja-JP" altLang="en-US" smtClean="0"/>
              <a:t>2008/12/25</a:t>
            </a:fld>
            <a:endParaRPr lang="ja-JP" altLang="en-US"/>
          </a:p>
        </p:txBody>
      </p:sp>
      <p:sp>
        <p:nvSpPr>
          <p:cNvPr id="3" name="フッター プレースホルダ 2"/>
          <p:cNvSpPr>
            <a:spLocks noGrp="1"/>
          </p:cNvSpPr>
          <p:nvPr>
            <p:ph type="ftr" sz="quarter" idx="11"/>
          </p:nvPr>
        </p:nvSpPr>
        <p:spPr/>
        <p:txBody>
          <a:bodyPr/>
          <a:lstStyle/>
          <a:p>
            <a:r>
              <a:rPr lang="ja-JP" altLang="en-US" smtClean="0"/>
              <a:t>年末報告会</a:t>
            </a:r>
            <a:endParaRPr lang="ja-JP" altLang="en-US"/>
          </a:p>
        </p:txBody>
      </p:sp>
      <p:sp>
        <p:nvSpPr>
          <p:cNvPr id="4" name="スライド番号プレースホルダ 3"/>
          <p:cNvSpPr>
            <a:spLocks noGrp="1"/>
          </p:cNvSpPr>
          <p:nvPr>
            <p:ph type="sldNum" sz="quarter" idx="12"/>
          </p:nvPr>
        </p:nvSpPr>
        <p:spPr/>
        <p:txBody>
          <a:bodyPr/>
          <a:lstStyle/>
          <a:p>
            <a:fld id="{FA2143DA-46D9-4062-BB0B-C11AA5046C13}" type="slidenum">
              <a:rPr lang="ja-JP" altLang="en-US" smtClean="0"/>
              <a:pPr/>
              <a:t>13</a:t>
            </a:fld>
            <a:endParaRPr lang="ja-JP" altLang="en-US"/>
          </a:p>
        </p:txBody>
      </p:sp>
      <p:sp>
        <p:nvSpPr>
          <p:cNvPr id="7" name="テキスト ボックス 6"/>
          <p:cNvSpPr txBox="1"/>
          <p:nvPr/>
        </p:nvSpPr>
        <p:spPr>
          <a:xfrm>
            <a:off x="285720" y="5143512"/>
            <a:ext cx="8715436" cy="1317284"/>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marL="342900" indent="-342900" algn="ctr">
              <a:spcBef>
                <a:spcPct val="20000"/>
              </a:spcBef>
              <a:buClr>
                <a:prstClr val="black"/>
              </a:buClr>
            </a:pPr>
            <a:r>
              <a:rPr lang="ja-JP" altLang="en-US" sz="2800" dirty="0" smtClean="0">
                <a:solidFill>
                  <a:prstClr val="black"/>
                </a:solidFill>
                <a:latin typeface="Tahoma" pitchFamily="34" charset="0"/>
                <a:ea typeface="MS UI Gothic" pitchFamily="50" charset="-128"/>
                <a:cs typeface="Tahoma" pitchFamily="34" charset="0"/>
              </a:rPr>
              <a:t>今回の知見は，</a:t>
            </a:r>
            <a:r>
              <a:rPr lang="en-US" altLang="ja-JP" sz="2800" dirty="0" smtClean="0">
                <a:solidFill>
                  <a:prstClr val="black"/>
                </a:solidFill>
                <a:latin typeface="Tahoma" pitchFamily="34" charset="0"/>
                <a:ea typeface="MS UI Gothic" pitchFamily="50" charset="-128"/>
                <a:cs typeface="Tahoma" pitchFamily="34" charset="0"/>
              </a:rPr>
              <a:t>OSS</a:t>
            </a:r>
            <a:r>
              <a:rPr lang="ja-JP" altLang="en-US" sz="2800" dirty="0" smtClean="0">
                <a:solidFill>
                  <a:prstClr val="black"/>
                </a:solidFill>
                <a:latin typeface="Tahoma" pitchFamily="34" charset="0"/>
                <a:ea typeface="MS UI Gothic" pitchFamily="50" charset="-128"/>
                <a:cs typeface="Tahoma" pitchFamily="34" charset="0"/>
              </a:rPr>
              <a:t>プロジェクトを管理，立ち上げる上で</a:t>
            </a:r>
            <a:endParaRPr lang="en-US" altLang="ja-JP" sz="2800" dirty="0" smtClean="0">
              <a:solidFill>
                <a:prstClr val="black"/>
              </a:solidFill>
              <a:latin typeface="Tahoma" pitchFamily="34" charset="0"/>
              <a:ea typeface="MS UI Gothic" pitchFamily="50" charset="-128"/>
              <a:cs typeface="Tahoma" pitchFamily="34" charset="0"/>
            </a:endParaRPr>
          </a:p>
          <a:p>
            <a:pPr marL="342900" indent="-342900" algn="ctr">
              <a:spcBef>
                <a:spcPct val="20000"/>
              </a:spcBef>
              <a:buClr>
                <a:prstClr val="black"/>
              </a:buClr>
            </a:pPr>
            <a:r>
              <a:rPr lang="en-US" altLang="ja-JP" sz="2800" dirty="0" smtClean="0">
                <a:solidFill>
                  <a:prstClr val="black"/>
                </a:solidFill>
                <a:latin typeface="Tahoma" pitchFamily="34" charset="0"/>
                <a:ea typeface="MS UI Gothic" pitchFamily="50" charset="-128"/>
                <a:cs typeface="Tahoma" pitchFamily="34" charset="0"/>
              </a:rPr>
              <a:t>OSS</a:t>
            </a:r>
            <a:r>
              <a:rPr lang="ja-JP" altLang="en-US" sz="2800" dirty="0" smtClean="0">
                <a:solidFill>
                  <a:prstClr val="black"/>
                </a:solidFill>
                <a:latin typeface="Tahoma" pitchFamily="34" charset="0"/>
                <a:ea typeface="MS UI Gothic" pitchFamily="50" charset="-128"/>
                <a:cs typeface="Tahoma" pitchFamily="34" charset="0"/>
              </a:rPr>
              <a:t>プロジェクトの特徴の理解を助け，多いに意義がある</a:t>
            </a:r>
            <a:endParaRPr lang="en-US" altLang="ja-JP" sz="2800" dirty="0" smtClean="0">
              <a:solidFill>
                <a:prstClr val="black"/>
              </a:solidFill>
              <a:latin typeface="Tahoma" pitchFamily="34" charset="0"/>
              <a:ea typeface="MS UI Gothic" pitchFamily="50" charset="-128"/>
              <a:cs typeface="Tahoma" pitchFamily="34" charset="0"/>
            </a:endParaRPr>
          </a:p>
          <a:p>
            <a:endParaRPr kumimoji="1" lang="ja-JP"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kumimoji="1" lang="ja-JP" altLang="en-US" dirty="0" smtClean="0"/>
              <a:t>以下は質疑応答用</a:t>
            </a:r>
            <a:endParaRPr kumimoji="1" lang="ja-JP" altLang="en-US" dirty="0"/>
          </a:p>
        </p:txBody>
      </p:sp>
      <p:sp>
        <p:nvSpPr>
          <p:cNvPr id="8" name="テキスト プレースホルダ 7"/>
          <p:cNvSpPr>
            <a:spLocks noGrp="1"/>
          </p:cNvSpPr>
          <p:nvPr>
            <p:ph type="body" idx="1"/>
          </p:nvPr>
        </p:nvSpPr>
        <p:spPr/>
        <p:txBody>
          <a:bodyPr/>
          <a:lstStyle/>
          <a:p>
            <a:endParaRPr kumimoji="1" lang="ja-JP" altLang="en-US"/>
          </a:p>
        </p:txBody>
      </p:sp>
      <p:sp>
        <p:nvSpPr>
          <p:cNvPr id="4" name="日付プレースホルダ 3"/>
          <p:cNvSpPr>
            <a:spLocks noGrp="1"/>
          </p:cNvSpPr>
          <p:nvPr>
            <p:ph type="dt" sz="half" idx="10"/>
          </p:nvPr>
        </p:nvSpPr>
        <p:spPr/>
        <p:txBody>
          <a:bodyPr/>
          <a:lstStyle/>
          <a:p>
            <a:fld id="{2745F1C8-2B9C-47B8-891C-F3BD0D3B9BA6}" type="datetime1">
              <a:rPr kumimoji="1" lang="ja-JP" altLang="en-US" smtClean="0"/>
              <a:t>2008/12/25</a:t>
            </a:fld>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年末報告会</a:t>
            </a:r>
            <a:endParaRPr kumimoji="1" lang="ja-JP" altLang="en-US" dirty="0"/>
          </a:p>
        </p:txBody>
      </p:sp>
      <p:sp>
        <p:nvSpPr>
          <p:cNvPr id="6" name="スライド番号プレースホルダ 5"/>
          <p:cNvSpPr>
            <a:spLocks noGrp="1"/>
          </p:cNvSpPr>
          <p:nvPr>
            <p:ph type="sldNum" sz="quarter" idx="12"/>
          </p:nvPr>
        </p:nvSpPr>
        <p:spPr/>
        <p:txBody>
          <a:bodyPr/>
          <a:lstStyle/>
          <a:p>
            <a:fld id="{FA2143DA-46D9-4062-BB0B-C11AA5046C13}" type="slidenum">
              <a:rPr kumimoji="1" lang="ja-JP" altLang="en-US" smtClean="0"/>
              <a:pPr/>
              <a:t>14</a:t>
            </a:fld>
            <a:endParaRPr kumimoji="1" lang="ja-JP"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分析準備</a:t>
            </a:r>
            <a:endParaRPr kumimoji="1" lang="ja-JP" altLang="en-US" dirty="0"/>
          </a:p>
        </p:txBody>
      </p:sp>
      <p:sp>
        <p:nvSpPr>
          <p:cNvPr id="3" name="コンテンツ プレースホルダ 2"/>
          <p:cNvSpPr>
            <a:spLocks noGrp="1"/>
          </p:cNvSpPr>
          <p:nvPr>
            <p:ph idx="1"/>
          </p:nvPr>
        </p:nvSpPr>
        <p:spPr/>
        <p:txBody>
          <a:bodyPr>
            <a:normAutofit/>
          </a:bodyPr>
          <a:lstStyle/>
          <a:p>
            <a:r>
              <a:rPr lang="ja-JP" altLang="en-US" dirty="0" smtClean="0"/>
              <a:t>コア開発者の定義</a:t>
            </a:r>
            <a:endParaRPr lang="en-US" altLang="ja-JP" dirty="0" smtClean="0"/>
          </a:p>
          <a:p>
            <a:pPr lvl="1"/>
            <a:r>
              <a:rPr lang="ja-JP" altLang="en-US" dirty="0" smtClean="0"/>
              <a:t>ソフトウェアにパッチを適用する権限を有している人</a:t>
            </a:r>
            <a:endParaRPr lang="en-US" altLang="ja-JP" dirty="0" smtClean="0"/>
          </a:p>
          <a:p>
            <a:pPr lvl="2"/>
            <a:r>
              <a:rPr lang="ja-JP" altLang="en-US" dirty="0" smtClean="0"/>
              <a:t>コミット権限を有している．バージョン管理システムのコミットログに名前があった開発者とする</a:t>
            </a:r>
            <a:endParaRPr lang="en-US" altLang="ja-JP" dirty="0" smtClean="0"/>
          </a:p>
          <a:p>
            <a:pPr lvl="1"/>
            <a:endParaRPr lang="en-US" altLang="ja-JP" dirty="0" smtClean="0"/>
          </a:p>
          <a:p>
            <a:pPr lvl="1"/>
            <a:endParaRPr lang="en-US" altLang="ja-JP" dirty="0" smtClean="0"/>
          </a:p>
          <a:p>
            <a:r>
              <a:rPr lang="ja-JP" altLang="en-US" dirty="0" smtClean="0"/>
              <a:t>ノンコア開発者の定義</a:t>
            </a:r>
            <a:endParaRPr lang="en-US" altLang="ja-JP" dirty="0" smtClean="0"/>
          </a:p>
          <a:p>
            <a:pPr lvl="1"/>
            <a:r>
              <a:rPr lang="ja-JP" altLang="en-US" dirty="0" smtClean="0"/>
              <a:t>ソフトウェアにパッチを適用する権限を有さない人</a:t>
            </a:r>
            <a:endParaRPr lang="en-US" altLang="ja-JP" dirty="0" smtClean="0"/>
          </a:p>
          <a:p>
            <a:pPr lvl="2"/>
            <a:r>
              <a:rPr lang="ja-JP" altLang="en-US" dirty="0" smtClean="0"/>
              <a:t>コミットログに名前が無い全開発者とする</a:t>
            </a:r>
            <a:endParaRPr lang="en-US" altLang="ja-JP" dirty="0" smtClean="0"/>
          </a:p>
          <a:p>
            <a:pPr lvl="1"/>
            <a:endParaRPr lang="en-US" altLang="ja-JP" dirty="0" smtClean="0"/>
          </a:p>
          <a:p>
            <a:endParaRPr kumimoji="1" lang="ja-JP" altLang="en-US" dirty="0"/>
          </a:p>
        </p:txBody>
      </p:sp>
      <p:sp>
        <p:nvSpPr>
          <p:cNvPr id="4" name="日付プレースホルダ 3"/>
          <p:cNvSpPr>
            <a:spLocks noGrp="1"/>
          </p:cNvSpPr>
          <p:nvPr>
            <p:ph type="dt" sz="half" idx="10"/>
          </p:nvPr>
        </p:nvSpPr>
        <p:spPr/>
        <p:txBody>
          <a:bodyPr/>
          <a:lstStyle/>
          <a:p>
            <a:fld id="{77B18D0F-C66A-4D9C-B672-6D2A148E1206}" type="datetime1">
              <a:rPr kumimoji="1" lang="ja-JP" altLang="en-US" smtClean="0"/>
              <a:t>2008/12/25</a:t>
            </a:fld>
            <a:endParaRPr kumimoji="1" lang="ja-JP" altLang="en-US"/>
          </a:p>
        </p:txBody>
      </p:sp>
      <p:sp>
        <p:nvSpPr>
          <p:cNvPr id="6" name="フッター プレースホルダ 5"/>
          <p:cNvSpPr>
            <a:spLocks noGrp="1"/>
          </p:cNvSpPr>
          <p:nvPr>
            <p:ph type="ftr" sz="quarter" idx="11"/>
          </p:nvPr>
        </p:nvSpPr>
        <p:spPr/>
        <p:txBody>
          <a:bodyPr/>
          <a:lstStyle/>
          <a:p>
            <a:r>
              <a:rPr kumimoji="1" lang="ja-JP" altLang="en-US" smtClean="0"/>
              <a:t>年末報告会</a:t>
            </a:r>
            <a:endParaRPr kumimoji="1" lang="ja-JP" altLang="en-US" dirty="0"/>
          </a:p>
        </p:txBody>
      </p:sp>
      <p:sp>
        <p:nvSpPr>
          <p:cNvPr id="7" name="スライド番号プレースホルダ 6"/>
          <p:cNvSpPr>
            <a:spLocks noGrp="1"/>
          </p:cNvSpPr>
          <p:nvPr>
            <p:ph type="sldNum" sz="quarter" idx="12"/>
          </p:nvPr>
        </p:nvSpPr>
        <p:spPr/>
        <p:txBody>
          <a:bodyPr/>
          <a:lstStyle/>
          <a:p>
            <a:fld id="{FA2143DA-46D9-4062-BB0B-C11AA5046C13}" type="slidenum">
              <a:rPr kumimoji="1" lang="ja-JP" altLang="en-US" smtClean="0"/>
              <a:pPr/>
              <a:t>15</a:t>
            </a:fld>
            <a:endParaRPr kumimoji="1" lang="ja-JP"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分析準備２</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開発者の数</a:t>
            </a:r>
            <a:endParaRPr lang="en-US" altLang="ja-JP" dirty="0" smtClean="0"/>
          </a:p>
          <a:p>
            <a:pPr lvl="1"/>
            <a:r>
              <a:rPr lang="ja-JP" altLang="en-US" dirty="0" smtClean="0"/>
              <a:t>分析年の開発者メーリングリストに最低１回はメッセージを送った開発者を</a:t>
            </a:r>
            <a:r>
              <a:rPr lang="en-US" altLang="ja-JP" dirty="0" smtClean="0"/>
              <a:t>1</a:t>
            </a:r>
            <a:r>
              <a:rPr lang="ja-JP" altLang="en-US" dirty="0" smtClean="0"/>
              <a:t>人とする</a:t>
            </a:r>
            <a:endParaRPr lang="en-US" altLang="ja-JP" dirty="0" smtClean="0"/>
          </a:p>
          <a:p>
            <a:pPr lvl="2"/>
            <a:endParaRPr lang="en-US" altLang="ja-JP" dirty="0" smtClean="0"/>
          </a:p>
          <a:p>
            <a:r>
              <a:rPr lang="ja-JP" altLang="en-US" dirty="0" smtClean="0"/>
              <a:t>貢献の数</a:t>
            </a:r>
            <a:endParaRPr lang="en-US" altLang="ja-JP" dirty="0" smtClean="0"/>
          </a:p>
          <a:p>
            <a:pPr lvl="1"/>
            <a:r>
              <a:rPr lang="ja-JP" altLang="en-US" dirty="0" smtClean="0"/>
              <a:t>タイトルが</a:t>
            </a:r>
            <a:r>
              <a:rPr lang="en-US" altLang="ja-JP" dirty="0" smtClean="0"/>
              <a:t>[Patch]</a:t>
            </a:r>
            <a:r>
              <a:rPr lang="ja-JP" altLang="en-US" dirty="0" smtClean="0"/>
              <a:t>から始めるメールを１貢献とする</a:t>
            </a:r>
            <a:endParaRPr lang="en-US" altLang="ja-JP" dirty="0" smtClean="0"/>
          </a:p>
          <a:p>
            <a:endParaRPr lang="en-US" altLang="ja-JP" dirty="0" smtClean="0"/>
          </a:p>
          <a:p>
            <a:r>
              <a:rPr lang="ja-JP" altLang="en-US" dirty="0" smtClean="0"/>
              <a:t>レビューを受けた定義</a:t>
            </a:r>
            <a:endParaRPr lang="en-US" altLang="ja-JP" dirty="0" smtClean="0"/>
          </a:p>
          <a:p>
            <a:pPr lvl="1"/>
            <a:r>
              <a:rPr lang="ja-JP" altLang="en-US" dirty="0" smtClean="0"/>
              <a:t>開発者のパッチメールに他の開発者からの返信があった</a:t>
            </a:r>
            <a:endParaRPr lang="en-US" altLang="ja-JP" dirty="0" smtClean="0"/>
          </a:p>
          <a:p>
            <a:pPr lvl="2"/>
            <a:r>
              <a:rPr lang="ja-JP" altLang="en-US" dirty="0" smtClean="0"/>
              <a:t>ランダムに選ばれた</a:t>
            </a:r>
            <a:r>
              <a:rPr lang="en-US" altLang="ja-JP" dirty="0" smtClean="0"/>
              <a:t>100</a:t>
            </a:r>
            <a:r>
              <a:rPr lang="ja-JP" altLang="en-US" dirty="0" smtClean="0"/>
              <a:t>通の返信有りパッチメールメール中レビューされなかったのは</a:t>
            </a:r>
            <a:r>
              <a:rPr lang="en-US" altLang="ja-JP" dirty="0" smtClean="0"/>
              <a:t>5</a:t>
            </a:r>
            <a:r>
              <a:rPr lang="ja-JP" altLang="en-US" dirty="0" smtClean="0"/>
              <a:t>％以下*</a:t>
            </a:r>
            <a:endParaRPr lang="en-US" altLang="ja-JP" dirty="0" smtClean="0"/>
          </a:p>
          <a:p>
            <a:endParaRPr lang="ja-JP" altLang="en-US" dirty="0" smtClean="0"/>
          </a:p>
          <a:p>
            <a:endParaRPr kumimoji="1" lang="en-US" altLang="ja-JP" dirty="0" smtClean="0"/>
          </a:p>
        </p:txBody>
      </p:sp>
      <p:sp>
        <p:nvSpPr>
          <p:cNvPr id="4" name="日付プレースホルダ 3"/>
          <p:cNvSpPr>
            <a:spLocks noGrp="1"/>
          </p:cNvSpPr>
          <p:nvPr>
            <p:ph type="dt" sz="half" idx="10"/>
          </p:nvPr>
        </p:nvSpPr>
        <p:spPr/>
        <p:txBody>
          <a:bodyPr/>
          <a:lstStyle/>
          <a:p>
            <a:fld id="{408AF504-7D6E-4895-B253-4D618E3BAA8D}" type="datetime1">
              <a:rPr kumimoji="1" lang="ja-JP" altLang="en-US" smtClean="0"/>
              <a:t>2008/12/25</a:t>
            </a:fld>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年末報告会</a:t>
            </a:r>
            <a:endParaRPr kumimoji="1" lang="ja-JP" altLang="en-US" dirty="0"/>
          </a:p>
        </p:txBody>
      </p:sp>
      <p:sp>
        <p:nvSpPr>
          <p:cNvPr id="6" name="スライド番号プレースホルダ 5"/>
          <p:cNvSpPr>
            <a:spLocks noGrp="1"/>
          </p:cNvSpPr>
          <p:nvPr>
            <p:ph type="sldNum" sz="quarter" idx="12"/>
          </p:nvPr>
        </p:nvSpPr>
        <p:spPr/>
        <p:txBody>
          <a:bodyPr/>
          <a:lstStyle/>
          <a:p>
            <a:fld id="{FA2143DA-46D9-4062-BB0B-C11AA5046C13}" type="slidenum">
              <a:rPr kumimoji="1" lang="ja-JP" altLang="en-US" smtClean="0"/>
              <a:pPr/>
              <a:t>16</a:t>
            </a:fld>
            <a:endParaRPr kumimoji="1" lang="ja-JP" altLang="en-US"/>
          </a:p>
        </p:txBody>
      </p:sp>
      <p:sp>
        <p:nvSpPr>
          <p:cNvPr id="7" name="テキスト ボックス 6"/>
          <p:cNvSpPr txBox="1"/>
          <p:nvPr/>
        </p:nvSpPr>
        <p:spPr>
          <a:xfrm>
            <a:off x="135740" y="6069947"/>
            <a:ext cx="9079730" cy="430887"/>
          </a:xfrm>
          <a:prstGeom prst="rect">
            <a:avLst/>
          </a:prstGeom>
          <a:noFill/>
        </p:spPr>
        <p:txBody>
          <a:bodyPr wrap="square" rtlCol="0">
            <a:spAutoFit/>
          </a:bodyPr>
          <a:lstStyle/>
          <a:p>
            <a:r>
              <a:rPr lang="ja-JP" altLang="en-US" sz="1050" dirty="0" smtClean="0"/>
              <a:t>*</a:t>
            </a:r>
            <a:r>
              <a:rPr lang="en-US" altLang="ja-JP" sz="1050" dirty="0" smtClean="0"/>
              <a:t>Peter C. Rigby, Daniel M. German, Margaret-Anne Storey. Open Source Software Peer Review Practices: A Case Study of the Apache Server.</a:t>
            </a:r>
          </a:p>
          <a:p>
            <a:r>
              <a:rPr lang="en-US" altLang="ja-JP" sz="1050" dirty="0" smtClean="0"/>
              <a:t> In Proceedings of the 30th international conference on Software engineering (ICSE2008), pp.541-550, Leipzig, Germany, 2008. </a:t>
            </a:r>
            <a:endParaRPr kumimoji="1" lang="ja-JP" altLang="en-US" sz="105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1" name="グラフ 110"/>
          <p:cNvGraphicFramePr/>
          <p:nvPr/>
        </p:nvGraphicFramePr>
        <p:xfrm>
          <a:off x="1000100" y="1928803"/>
          <a:ext cx="7572428" cy="4420042"/>
        </p:xfrm>
        <a:graphic>
          <a:graphicData uri="http://schemas.openxmlformats.org/drawingml/2006/chart">
            <c:chart xmlns:c="http://schemas.openxmlformats.org/drawingml/2006/chart" xmlns:r="http://schemas.openxmlformats.org/officeDocument/2006/relationships" r:id="rId2"/>
          </a:graphicData>
        </a:graphic>
      </p:graphicFrame>
      <p:sp>
        <p:nvSpPr>
          <p:cNvPr id="3" name="コンテンツ プレースホルダ 2"/>
          <p:cNvSpPr>
            <a:spLocks noGrp="1"/>
          </p:cNvSpPr>
          <p:nvPr>
            <p:ph idx="1"/>
          </p:nvPr>
        </p:nvSpPr>
        <p:spPr/>
        <p:txBody>
          <a:bodyPr/>
          <a:lstStyle/>
          <a:p>
            <a:r>
              <a:rPr lang="ja-JP" altLang="en-US" dirty="0" smtClean="0"/>
              <a:t>有意水準５％以下としてカイ</a:t>
            </a:r>
            <a:r>
              <a:rPr lang="en-US" altLang="ja-JP" dirty="0" smtClean="0"/>
              <a:t>2</a:t>
            </a:r>
            <a:r>
              <a:rPr lang="ja-JP" altLang="en-US" dirty="0" smtClean="0"/>
              <a:t>乗検定を用いて差の有無を確認した</a:t>
            </a:r>
            <a:endParaRPr kumimoji="1" lang="ja-JP" altLang="en-US" dirty="0"/>
          </a:p>
        </p:txBody>
      </p:sp>
      <p:sp>
        <p:nvSpPr>
          <p:cNvPr id="112" name="正方形/長方形 111"/>
          <p:cNvSpPr/>
          <p:nvPr/>
        </p:nvSpPr>
        <p:spPr>
          <a:xfrm>
            <a:off x="2000232" y="2214554"/>
            <a:ext cx="6357982" cy="285752"/>
          </a:xfrm>
          <a:prstGeom prst="rect">
            <a:avLst/>
          </a:prstGeom>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 name="タイトル 1"/>
          <p:cNvSpPr>
            <a:spLocks noGrp="1"/>
          </p:cNvSpPr>
          <p:nvPr>
            <p:ph type="title"/>
          </p:nvPr>
        </p:nvSpPr>
        <p:spPr/>
        <p:txBody>
          <a:bodyPr/>
          <a:lstStyle/>
          <a:p>
            <a:r>
              <a:rPr kumimoji="1" lang="ja-JP" altLang="en-US" dirty="0" smtClean="0"/>
              <a:t>差の有無の検定</a:t>
            </a:r>
            <a:endParaRPr kumimoji="1" lang="ja-JP" altLang="en-US" dirty="0"/>
          </a:p>
        </p:txBody>
      </p:sp>
      <p:sp>
        <p:nvSpPr>
          <p:cNvPr id="4" name="日付プレースホルダ 3"/>
          <p:cNvSpPr>
            <a:spLocks noGrp="1"/>
          </p:cNvSpPr>
          <p:nvPr>
            <p:ph type="dt" sz="half" idx="10"/>
          </p:nvPr>
        </p:nvSpPr>
        <p:spPr/>
        <p:txBody>
          <a:bodyPr/>
          <a:lstStyle/>
          <a:p>
            <a:fld id="{0DF56728-C3E3-4BEF-BD3C-26692721E66E}" type="datetime1">
              <a:rPr kumimoji="1" lang="ja-JP" altLang="en-US" smtClean="0"/>
              <a:t>2008/12/25</a:t>
            </a:fld>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年末報告会</a:t>
            </a:r>
            <a:endParaRPr kumimoji="1" lang="ja-JP" altLang="en-US" dirty="0"/>
          </a:p>
        </p:txBody>
      </p:sp>
      <p:sp>
        <p:nvSpPr>
          <p:cNvPr id="6" name="スライド番号プレースホルダ 5"/>
          <p:cNvSpPr>
            <a:spLocks noGrp="1"/>
          </p:cNvSpPr>
          <p:nvPr>
            <p:ph type="sldNum" sz="quarter" idx="12"/>
          </p:nvPr>
        </p:nvSpPr>
        <p:spPr/>
        <p:txBody>
          <a:bodyPr/>
          <a:lstStyle/>
          <a:p>
            <a:fld id="{FA2143DA-46D9-4062-BB0B-C11AA5046C13}" type="slidenum">
              <a:rPr kumimoji="1" lang="ja-JP" altLang="en-US" smtClean="0"/>
              <a:pPr/>
              <a:t>17</a:t>
            </a:fld>
            <a:endParaRPr kumimoji="1" lang="ja-JP" altLang="en-US"/>
          </a:p>
        </p:txBody>
      </p:sp>
      <p:sp>
        <p:nvSpPr>
          <p:cNvPr id="100" name="Rectangle 82"/>
          <p:cNvSpPr>
            <a:spLocks noChangeArrowheads="1"/>
          </p:cNvSpPr>
          <p:nvPr/>
        </p:nvSpPr>
        <p:spPr bwMode="auto">
          <a:xfrm>
            <a:off x="2038351" y="2297113"/>
            <a:ext cx="381000" cy="1968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300" b="0" i="0" u="none" strike="noStrike" cap="none" normalizeH="0" baseline="0" dirty="0" smtClean="0">
                <a:ln>
                  <a:noFill/>
                </a:ln>
                <a:solidFill>
                  <a:srgbClr val="000000"/>
                </a:solidFill>
                <a:effectLst/>
                <a:latin typeface="Arial" pitchFamily="34" charset="0"/>
                <a:ea typeface="ＭＳ Ｐゴシック" pitchFamily="50" charset="-128"/>
              </a:rPr>
              <a:t>0.71</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01" name="Rectangle 83"/>
          <p:cNvSpPr>
            <a:spLocks noChangeArrowheads="1"/>
          </p:cNvSpPr>
          <p:nvPr/>
        </p:nvSpPr>
        <p:spPr bwMode="auto">
          <a:xfrm>
            <a:off x="2635238" y="2297113"/>
            <a:ext cx="293688" cy="22066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300" b="1" i="0" u="none" strike="noStrike" cap="none" normalizeH="0" baseline="0" dirty="0" smtClean="0">
                <a:ln>
                  <a:noFill/>
                </a:ln>
                <a:solidFill>
                  <a:srgbClr val="000000"/>
                </a:solidFill>
                <a:effectLst/>
                <a:latin typeface="Arial" pitchFamily="34" charset="0"/>
                <a:ea typeface="ＭＳ Ｐゴシック" pitchFamily="50" charset="-128"/>
              </a:rPr>
              <a:t>0.0</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02" name="Rectangle 85"/>
          <p:cNvSpPr>
            <a:spLocks noChangeArrowheads="1"/>
          </p:cNvSpPr>
          <p:nvPr/>
        </p:nvSpPr>
        <p:spPr bwMode="auto">
          <a:xfrm>
            <a:off x="3143251" y="2297113"/>
            <a:ext cx="379413" cy="1968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300" b="0" i="0" u="none" strike="noStrike" cap="none" normalizeH="0" baseline="0" dirty="0" smtClean="0">
                <a:ln>
                  <a:noFill/>
                </a:ln>
                <a:solidFill>
                  <a:srgbClr val="000000"/>
                </a:solidFill>
                <a:effectLst/>
                <a:latin typeface="Arial" pitchFamily="34" charset="0"/>
                <a:ea typeface="ＭＳ Ｐゴシック" pitchFamily="50" charset="-128"/>
              </a:rPr>
              <a:t>0.27</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03" name="Rectangle 86"/>
          <p:cNvSpPr>
            <a:spLocks noChangeArrowheads="1"/>
          </p:cNvSpPr>
          <p:nvPr/>
        </p:nvSpPr>
        <p:spPr bwMode="auto">
          <a:xfrm>
            <a:off x="3762372" y="2297113"/>
            <a:ext cx="381000" cy="1968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300" b="0" i="0" u="none" strike="noStrike" cap="none" normalizeH="0" baseline="0" dirty="0" smtClean="0">
                <a:ln>
                  <a:noFill/>
                </a:ln>
                <a:solidFill>
                  <a:srgbClr val="000000"/>
                </a:solidFill>
                <a:effectLst/>
                <a:latin typeface="Arial" pitchFamily="34" charset="0"/>
                <a:ea typeface="ＭＳ Ｐゴシック" pitchFamily="50" charset="-128"/>
              </a:rPr>
              <a:t>0.06</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04" name="Rectangle 87"/>
          <p:cNvSpPr>
            <a:spLocks noChangeArrowheads="1"/>
          </p:cNvSpPr>
          <p:nvPr/>
        </p:nvSpPr>
        <p:spPr bwMode="auto">
          <a:xfrm>
            <a:off x="4333876" y="2297113"/>
            <a:ext cx="381000" cy="22066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300" b="1" i="0" u="none" strike="noStrike" cap="none" normalizeH="0" baseline="0" dirty="0" smtClean="0">
                <a:ln>
                  <a:noFill/>
                </a:ln>
                <a:solidFill>
                  <a:srgbClr val="000000"/>
                </a:solidFill>
                <a:effectLst/>
                <a:latin typeface="Arial" pitchFamily="34" charset="0"/>
                <a:ea typeface="ＭＳ Ｐゴシック" pitchFamily="50" charset="-128"/>
              </a:rPr>
              <a:t>0.01</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05" name="Rectangle 88"/>
          <p:cNvSpPr>
            <a:spLocks noChangeArrowheads="1"/>
          </p:cNvSpPr>
          <p:nvPr/>
        </p:nvSpPr>
        <p:spPr bwMode="auto">
          <a:xfrm>
            <a:off x="4835529" y="2297113"/>
            <a:ext cx="379413" cy="1968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300" b="0" i="0" u="none" strike="noStrike" cap="none" normalizeH="0" baseline="0" dirty="0" smtClean="0">
                <a:ln>
                  <a:noFill/>
                </a:ln>
                <a:solidFill>
                  <a:srgbClr val="000000"/>
                </a:solidFill>
                <a:effectLst/>
                <a:latin typeface="Arial" pitchFamily="34" charset="0"/>
                <a:ea typeface="ＭＳ Ｐゴシック" pitchFamily="50" charset="-128"/>
              </a:rPr>
              <a:t>0.99</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06" name="Rectangle 89"/>
          <p:cNvSpPr>
            <a:spLocks noChangeArrowheads="1"/>
          </p:cNvSpPr>
          <p:nvPr/>
        </p:nvSpPr>
        <p:spPr bwMode="auto">
          <a:xfrm>
            <a:off x="5476884" y="2297113"/>
            <a:ext cx="381000" cy="1968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300" b="0" i="0" u="none" strike="noStrike" cap="none" normalizeH="0" baseline="0" dirty="0" smtClean="0">
                <a:ln>
                  <a:noFill/>
                </a:ln>
                <a:solidFill>
                  <a:srgbClr val="000000"/>
                </a:solidFill>
                <a:effectLst/>
                <a:latin typeface="Arial" pitchFamily="34" charset="0"/>
                <a:ea typeface="ＭＳ Ｐゴシック" pitchFamily="50" charset="-128"/>
              </a:rPr>
              <a:t>0.22</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07" name="Rectangle 90"/>
          <p:cNvSpPr>
            <a:spLocks noChangeArrowheads="1"/>
          </p:cNvSpPr>
          <p:nvPr/>
        </p:nvSpPr>
        <p:spPr bwMode="auto">
          <a:xfrm>
            <a:off x="6049975" y="2297113"/>
            <a:ext cx="379413" cy="22066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300" b="1" i="0" u="none" strike="noStrike" cap="none" normalizeH="0" baseline="0" dirty="0" smtClean="0">
                <a:ln>
                  <a:noFill/>
                </a:ln>
                <a:solidFill>
                  <a:srgbClr val="000000"/>
                </a:solidFill>
                <a:effectLst/>
                <a:latin typeface="Arial" pitchFamily="34" charset="0"/>
                <a:ea typeface="ＭＳ Ｐゴシック" pitchFamily="50" charset="-128"/>
              </a:rPr>
              <a:t>0.01</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08" name="Rectangle 91"/>
          <p:cNvSpPr>
            <a:spLocks noChangeArrowheads="1"/>
          </p:cNvSpPr>
          <p:nvPr/>
        </p:nvSpPr>
        <p:spPr bwMode="auto">
          <a:xfrm>
            <a:off x="6619892" y="2285992"/>
            <a:ext cx="381000" cy="22066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300" b="1" i="0" u="none" strike="noStrike" cap="none" normalizeH="0" baseline="0" dirty="0" smtClean="0">
                <a:ln>
                  <a:noFill/>
                </a:ln>
                <a:solidFill>
                  <a:srgbClr val="000000"/>
                </a:solidFill>
                <a:effectLst/>
                <a:latin typeface="Arial" pitchFamily="34" charset="0"/>
                <a:ea typeface="ＭＳ Ｐゴシック" pitchFamily="50" charset="-128"/>
              </a:rPr>
              <a:t>0.00</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09" name="Rectangle 92"/>
          <p:cNvSpPr>
            <a:spLocks noChangeArrowheads="1"/>
          </p:cNvSpPr>
          <p:nvPr/>
        </p:nvSpPr>
        <p:spPr bwMode="auto">
          <a:xfrm>
            <a:off x="7215206" y="2285992"/>
            <a:ext cx="381000" cy="22066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300" b="1" i="0" u="none" strike="noStrike" cap="none" normalizeH="0" baseline="0" dirty="0" smtClean="0">
                <a:ln>
                  <a:noFill/>
                </a:ln>
                <a:solidFill>
                  <a:srgbClr val="000000"/>
                </a:solidFill>
                <a:effectLst/>
                <a:latin typeface="Arial" pitchFamily="34" charset="0"/>
                <a:ea typeface="ＭＳ Ｐゴシック" pitchFamily="50" charset="-128"/>
              </a:rPr>
              <a:t>0.02</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10" name="Rectangle 93"/>
          <p:cNvSpPr>
            <a:spLocks noChangeArrowheads="1"/>
          </p:cNvSpPr>
          <p:nvPr/>
        </p:nvSpPr>
        <p:spPr bwMode="auto">
          <a:xfrm>
            <a:off x="7858148" y="2285992"/>
            <a:ext cx="325410" cy="2000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300" b="0" i="0" u="none" strike="noStrike" cap="none" normalizeH="0" baseline="0" dirty="0" smtClean="0">
                <a:ln>
                  <a:noFill/>
                </a:ln>
                <a:solidFill>
                  <a:srgbClr val="000000"/>
                </a:solidFill>
                <a:effectLst/>
                <a:latin typeface="Arial" pitchFamily="34" charset="0"/>
                <a:ea typeface="ＭＳ Ｐゴシック" pitchFamily="50" charset="-128"/>
              </a:rPr>
              <a:t>0.39</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分析手法</a:t>
            </a:r>
            <a:endParaRPr lang="ja-JP" altLang="en-US" dirty="0"/>
          </a:p>
        </p:txBody>
      </p:sp>
      <p:sp>
        <p:nvSpPr>
          <p:cNvPr id="5" name="コンテンツ プレースホルダ 4"/>
          <p:cNvSpPr>
            <a:spLocks noGrp="1"/>
          </p:cNvSpPr>
          <p:nvPr>
            <p:ph idx="1"/>
          </p:nvPr>
        </p:nvSpPr>
        <p:spPr/>
        <p:txBody>
          <a:bodyPr>
            <a:normAutofit/>
          </a:bodyPr>
          <a:lstStyle/>
          <a:p>
            <a:r>
              <a:rPr lang="ja-JP" altLang="en-US" dirty="0" smtClean="0"/>
              <a:t>コミット権限を持つ人、持たない人に分類する</a:t>
            </a:r>
            <a:endParaRPr lang="en-US" altLang="ja-JP" dirty="0" smtClean="0"/>
          </a:p>
          <a:p>
            <a:pPr lvl="1"/>
            <a:r>
              <a:rPr lang="ja-JP" altLang="en-US" dirty="0" smtClean="0">
                <a:solidFill>
                  <a:srgbClr val="FF0000"/>
                </a:solidFill>
              </a:rPr>
              <a:t>コミット権限がある人</a:t>
            </a:r>
            <a:r>
              <a:rPr lang="ja-JP" altLang="en-US" dirty="0" smtClean="0"/>
              <a:t>（コア開発者と定義する）</a:t>
            </a:r>
            <a:endParaRPr lang="en-US" altLang="ja-JP" dirty="0" smtClean="0"/>
          </a:p>
          <a:p>
            <a:pPr lvl="2"/>
            <a:r>
              <a:rPr lang="ja-JP" altLang="en-US" dirty="0" smtClean="0"/>
              <a:t>タイトルが</a:t>
            </a:r>
            <a:r>
              <a:rPr lang="en-US" altLang="ja-JP" dirty="0" smtClean="0"/>
              <a:t>CVS [or SVN]</a:t>
            </a:r>
            <a:r>
              <a:rPr lang="ja-JP" altLang="en-US" dirty="0" smtClean="0"/>
              <a:t> </a:t>
            </a:r>
            <a:r>
              <a:rPr lang="en-US" altLang="ja-JP" dirty="0" smtClean="0"/>
              <a:t>commit</a:t>
            </a:r>
            <a:r>
              <a:rPr lang="ja-JP" altLang="en-US" dirty="0" smtClean="0"/>
              <a:t>から始まるメールを投稿したことがある人</a:t>
            </a:r>
            <a:endParaRPr lang="en-US" altLang="ja-JP" dirty="0" smtClean="0"/>
          </a:p>
          <a:p>
            <a:pPr lvl="1"/>
            <a:r>
              <a:rPr lang="ja-JP" altLang="en-US" dirty="0" smtClean="0">
                <a:solidFill>
                  <a:srgbClr val="FF0000"/>
                </a:solidFill>
              </a:rPr>
              <a:t>コミット権限がない人</a:t>
            </a:r>
            <a:r>
              <a:rPr lang="ja-JP" altLang="en-US" dirty="0" smtClean="0"/>
              <a:t>（ノンコア開発者と定義する）</a:t>
            </a:r>
            <a:endParaRPr lang="en-US" altLang="ja-JP" dirty="0" smtClean="0"/>
          </a:p>
          <a:p>
            <a:pPr lvl="2"/>
            <a:r>
              <a:rPr lang="en-US" altLang="ja-JP" dirty="0" smtClean="0"/>
              <a:t>CVS</a:t>
            </a:r>
            <a:r>
              <a:rPr lang="ja-JP" altLang="en-US" dirty="0" smtClean="0"/>
              <a:t> </a:t>
            </a:r>
            <a:r>
              <a:rPr lang="en-US" altLang="ja-JP" dirty="0" smtClean="0"/>
              <a:t>commit</a:t>
            </a:r>
            <a:r>
              <a:rPr lang="ja-JP" altLang="en-US" dirty="0" smtClean="0"/>
              <a:t>の経験がなく、</a:t>
            </a:r>
            <a:r>
              <a:rPr lang="en-US" altLang="ja-JP" dirty="0" smtClean="0"/>
              <a:t>Dev ML</a:t>
            </a:r>
            <a:r>
              <a:rPr lang="ja-JP" altLang="en-US" dirty="0" smtClean="0"/>
              <a:t>に</a:t>
            </a:r>
            <a:r>
              <a:rPr lang="en-US" altLang="ja-JP" dirty="0" smtClean="0"/>
              <a:t>1</a:t>
            </a:r>
            <a:r>
              <a:rPr lang="ja-JP" altLang="en-US" dirty="0" smtClean="0"/>
              <a:t>回でも発言した人</a:t>
            </a:r>
            <a:endParaRPr lang="en-US" altLang="ja-JP" dirty="0" smtClean="0"/>
          </a:p>
          <a:p>
            <a:pPr lvl="1"/>
            <a:endParaRPr lang="en-US" altLang="ja-JP" dirty="0" smtClean="0"/>
          </a:p>
          <a:p>
            <a:r>
              <a:rPr lang="ja-JP" altLang="en-US" dirty="0" smtClean="0"/>
              <a:t>送信者のコミット権限の有無で貢献メールを分け、その貢献メールへの返信をレビュされたもとしてカウントする</a:t>
            </a:r>
            <a:endParaRPr lang="en-US" altLang="ja-JP" dirty="0" smtClean="0"/>
          </a:p>
          <a:p>
            <a:pPr lvl="1"/>
            <a:r>
              <a:rPr lang="ja-JP" altLang="en-US" dirty="0" smtClean="0"/>
              <a:t>貢献メールは、タイトルが</a:t>
            </a:r>
            <a:r>
              <a:rPr lang="en-US" altLang="ja-JP" dirty="0" smtClean="0"/>
              <a:t>[patch]</a:t>
            </a:r>
            <a:r>
              <a:rPr lang="ja-JP" altLang="en-US" dirty="0" smtClean="0"/>
              <a:t>から始まるものと定義する</a:t>
            </a:r>
            <a:endParaRPr lang="en-US" altLang="ja-JP" dirty="0" smtClean="0"/>
          </a:p>
          <a:p>
            <a:pPr lvl="1"/>
            <a:endParaRPr lang="en-US" altLang="ja-JP" dirty="0" smtClean="0"/>
          </a:p>
          <a:p>
            <a:pPr lvl="1"/>
            <a:endParaRPr lang="en-US" altLang="ja-JP" dirty="0" smtClean="0"/>
          </a:p>
          <a:p>
            <a:endParaRPr lang="en-US" altLang="ja-JP" dirty="0" smtClean="0"/>
          </a:p>
          <a:p>
            <a:pPr lvl="1"/>
            <a:endParaRPr lang="en-US" altLang="ja-JP" dirty="0" smtClean="0"/>
          </a:p>
          <a:p>
            <a:pPr lvl="1"/>
            <a:endParaRPr lang="en-US" altLang="ja-JP" dirty="0" smtClean="0"/>
          </a:p>
          <a:p>
            <a:endParaRPr lang="en-US" altLang="ja-JP" dirty="0" smtClean="0"/>
          </a:p>
          <a:p>
            <a:endParaRPr lang="en-US" altLang="ja-JP" dirty="0" smtClean="0"/>
          </a:p>
        </p:txBody>
      </p:sp>
      <p:sp>
        <p:nvSpPr>
          <p:cNvPr id="4" name="日付プレースホルダ 3"/>
          <p:cNvSpPr>
            <a:spLocks noGrp="1"/>
          </p:cNvSpPr>
          <p:nvPr>
            <p:ph type="dt" sz="half" idx="10"/>
          </p:nvPr>
        </p:nvSpPr>
        <p:spPr/>
        <p:txBody>
          <a:bodyPr/>
          <a:lstStyle/>
          <a:p>
            <a:fld id="{25BCA421-3BF2-4286-8631-4C3780E33A9D}" type="datetime1">
              <a:rPr kumimoji="1" lang="ja-JP" altLang="en-US" smtClean="0"/>
              <a:t>2008/12/25</a:t>
            </a:fld>
            <a:endParaRPr kumimoji="1" lang="ja-JP" altLang="en-US"/>
          </a:p>
        </p:txBody>
      </p:sp>
      <p:sp>
        <p:nvSpPr>
          <p:cNvPr id="6" name="スライド番号プレースホルダ 5"/>
          <p:cNvSpPr>
            <a:spLocks noGrp="1"/>
          </p:cNvSpPr>
          <p:nvPr>
            <p:ph type="sldNum" sz="quarter" idx="12"/>
          </p:nvPr>
        </p:nvSpPr>
        <p:spPr/>
        <p:txBody>
          <a:bodyPr/>
          <a:lstStyle/>
          <a:p>
            <a:fld id="{FA2143DA-46D9-4062-BB0B-C11AA5046C13}" type="slidenum">
              <a:rPr kumimoji="1" lang="ja-JP" altLang="en-US" smtClean="0"/>
              <a:pPr/>
              <a:t>18</a:t>
            </a:fld>
            <a:endParaRPr kumimoji="1" lang="ja-JP" altLang="en-US"/>
          </a:p>
        </p:txBody>
      </p:sp>
      <p:sp>
        <p:nvSpPr>
          <p:cNvPr id="7" name="フッター プレースホルダ 6"/>
          <p:cNvSpPr>
            <a:spLocks noGrp="1"/>
          </p:cNvSpPr>
          <p:nvPr>
            <p:ph type="ftr" sz="quarter" idx="11"/>
          </p:nvPr>
        </p:nvSpPr>
        <p:spPr/>
        <p:txBody>
          <a:bodyPr/>
          <a:lstStyle/>
          <a:p>
            <a:r>
              <a:rPr kumimoji="1" lang="ja-JP" altLang="en-US" smtClean="0"/>
              <a:t>年末報告会</a:t>
            </a:r>
            <a:endParaRPr kumimoji="1" lang="ja-JP" alt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分析に至るまでの流れ</a:t>
            </a:r>
            <a:endParaRPr kumimoji="1" lang="ja-JP" altLang="en-US" dirty="0"/>
          </a:p>
        </p:txBody>
      </p:sp>
      <p:sp>
        <p:nvSpPr>
          <p:cNvPr id="3" name="コンテンツ プレースホルダ 2"/>
          <p:cNvSpPr>
            <a:spLocks noGrp="1"/>
          </p:cNvSpPr>
          <p:nvPr>
            <p:ph idx="1"/>
          </p:nvPr>
        </p:nvSpPr>
        <p:spPr/>
        <p:txBody>
          <a:bodyPr>
            <a:normAutofit/>
          </a:bodyPr>
          <a:lstStyle/>
          <a:p>
            <a:r>
              <a:rPr kumimoji="1" lang="en-US" altLang="ja-JP" dirty="0" smtClean="0"/>
              <a:t>Step1</a:t>
            </a:r>
            <a:r>
              <a:rPr kumimoji="1" lang="ja-JP" altLang="en-US" dirty="0" smtClean="0"/>
              <a:t>：コア、ノンコア開発者の名簿作成</a:t>
            </a:r>
            <a:endParaRPr kumimoji="1" lang="en-US" altLang="ja-JP" dirty="0" smtClean="0"/>
          </a:p>
          <a:p>
            <a:pPr lvl="1"/>
            <a:r>
              <a:rPr lang="ja-JP" altLang="en-US" dirty="0" smtClean="0"/>
              <a:t>１年毎に区切った</a:t>
            </a:r>
            <a:r>
              <a:rPr lang="en-US" altLang="ja-JP" dirty="0" smtClean="0">
                <a:solidFill>
                  <a:srgbClr val="FF0000"/>
                </a:solidFill>
              </a:rPr>
              <a:t>CVS</a:t>
            </a:r>
            <a:r>
              <a:rPr lang="ja-JP" altLang="en-US" dirty="0" smtClean="0">
                <a:solidFill>
                  <a:srgbClr val="FF0000"/>
                </a:solidFill>
              </a:rPr>
              <a:t>、</a:t>
            </a:r>
            <a:r>
              <a:rPr lang="en-US" altLang="ja-JP" dirty="0" smtClean="0">
                <a:solidFill>
                  <a:srgbClr val="FF0000"/>
                </a:solidFill>
              </a:rPr>
              <a:t>DEV</a:t>
            </a:r>
            <a:r>
              <a:rPr lang="ja-JP" altLang="en-US" dirty="0" smtClean="0">
                <a:solidFill>
                  <a:srgbClr val="FF0000"/>
                </a:solidFill>
              </a:rPr>
              <a:t>の</a:t>
            </a:r>
            <a:r>
              <a:rPr lang="en-US" altLang="ja-JP" dirty="0" smtClean="0">
                <a:solidFill>
                  <a:srgbClr val="FF0000"/>
                </a:solidFill>
              </a:rPr>
              <a:t>ML</a:t>
            </a:r>
            <a:r>
              <a:rPr lang="ja-JP" altLang="en-US" dirty="0" smtClean="0">
                <a:solidFill>
                  <a:srgbClr val="FF0000"/>
                </a:solidFill>
              </a:rPr>
              <a:t>からコア、ノンコア開発者の名簿を作る</a:t>
            </a:r>
            <a:endParaRPr lang="en-US" altLang="ja-JP" dirty="0" smtClean="0">
              <a:solidFill>
                <a:srgbClr val="FF0000"/>
              </a:solidFill>
            </a:endParaRPr>
          </a:p>
          <a:p>
            <a:pPr lvl="1"/>
            <a:endParaRPr lang="en-US" altLang="ja-JP" dirty="0" smtClean="0">
              <a:solidFill>
                <a:srgbClr val="FF0000"/>
              </a:solidFill>
            </a:endParaRPr>
          </a:p>
          <a:p>
            <a:r>
              <a:rPr kumimoji="1" lang="en-US" altLang="ja-JP" dirty="0" smtClean="0"/>
              <a:t>Step2</a:t>
            </a:r>
            <a:r>
              <a:rPr kumimoji="1" lang="ja-JP" altLang="en-US" dirty="0" smtClean="0"/>
              <a:t>：コア、ノンコア、各々の貢献メール</a:t>
            </a:r>
            <a:r>
              <a:rPr lang="ja-JP" altLang="en-US" dirty="0" smtClean="0"/>
              <a:t>を</a:t>
            </a:r>
            <a:r>
              <a:rPr kumimoji="1" lang="ja-JP" altLang="en-US" dirty="0" smtClean="0"/>
              <a:t>抽出</a:t>
            </a:r>
            <a:endParaRPr kumimoji="1" lang="en-US" altLang="ja-JP" dirty="0" smtClean="0"/>
          </a:p>
          <a:p>
            <a:pPr lvl="1"/>
            <a:r>
              <a:rPr lang="en-US" altLang="ja-JP" dirty="0" smtClean="0"/>
              <a:t>Step1</a:t>
            </a:r>
            <a:r>
              <a:rPr lang="ja-JP" altLang="en-US" dirty="0" smtClean="0"/>
              <a:t>の名簿を利用してコア、ノンコアの貢献メールを抽出する</a:t>
            </a:r>
            <a:endParaRPr lang="en-US" altLang="ja-JP" dirty="0" smtClean="0"/>
          </a:p>
          <a:p>
            <a:pPr lvl="1"/>
            <a:endParaRPr lang="en-US" altLang="ja-JP" dirty="0" smtClean="0"/>
          </a:p>
          <a:p>
            <a:r>
              <a:rPr lang="en-US" altLang="ja-JP" dirty="0" smtClean="0"/>
              <a:t>Step3:</a:t>
            </a:r>
            <a:r>
              <a:rPr lang="ja-JP" altLang="en-US" dirty="0" smtClean="0"/>
              <a:t>レビュされたかをカウント</a:t>
            </a:r>
            <a:endParaRPr lang="en-US" altLang="ja-JP" dirty="0" smtClean="0"/>
          </a:p>
          <a:p>
            <a:pPr lvl="1"/>
            <a:r>
              <a:rPr lang="en-US" altLang="ja-JP" dirty="0" smtClean="0"/>
              <a:t>Step2</a:t>
            </a:r>
            <a:r>
              <a:rPr lang="ja-JP" altLang="en-US" dirty="0" err="1" smtClean="0"/>
              <a:t>で抽</a:t>
            </a:r>
            <a:r>
              <a:rPr lang="ja-JP" altLang="en-US" dirty="0" smtClean="0"/>
              <a:t>出したメールへの返信があるかどうかをチェックすることでレビュされたかをチェックする</a:t>
            </a:r>
            <a:endParaRPr lang="en-US" altLang="ja-JP" dirty="0" smtClean="0"/>
          </a:p>
          <a:p>
            <a:pPr lvl="1"/>
            <a:endParaRPr lang="en-US" altLang="ja-JP" dirty="0" smtClean="0"/>
          </a:p>
          <a:p>
            <a:pPr lvl="1"/>
            <a:endParaRPr kumimoji="1" lang="en-US" altLang="ja-JP" dirty="0" smtClean="0"/>
          </a:p>
          <a:p>
            <a:pPr lvl="1"/>
            <a:endParaRPr kumimoji="1" lang="en-US" altLang="ja-JP" dirty="0" smtClean="0"/>
          </a:p>
        </p:txBody>
      </p:sp>
      <p:sp>
        <p:nvSpPr>
          <p:cNvPr id="4" name="日付プレースホルダ 3"/>
          <p:cNvSpPr>
            <a:spLocks noGrp="1"/>
          </p:cNvSpPr>
          <p:nvPr>
            <p:ph type="dt" sz="half" idx="10"/>
          </p:nvPr>
        </p:nvSpPr>
        <p:spPr/>
        <p:txBody>
          <a:bodyPr/>
          <a:lstStyle/>
          <a:p>
            <a:fld id="{1C06BB76-98CC-400A-AA74-EA9A69DFC71E}" type="datetime1">
              <a:rPr kumimoji="1" lang="ja-JP" altLang="en-US" smtClean="0"/>
              <a:t>2008/12/25</a:t>
            </a:fld>
            <a:endParaRPr kumimoji="1" lang="ja-JP" altLang="en-US"/>
          </a:p>
        </p:txBody>
      </p:sp>
      <p:sp>
        <p:nvSpPr>
          <p:cNvPr id="5" name="スライド番号プレースホルダ 4"/>
          <p:cNvSpPr>
            <a:spLocks noGrp="1"/>
          </p:cNvSpPr>
          <p:nvPr>
            <p:ph type="sldNum" sz="quarter" idx="12"/>
          </p:nvPr>
        </p:nvSpPr>
        <p:spPr/>
        <p:txBody>
          <a:bodyPr/>
          <a:lstStyle/>
          <a:p>
            <a:fld id="{FA2143DA-46D9-4062-BB0B-C11AA5046C13}" type="slidenum">
              <a:rPr kumimoji="1" lang="ja-JP" altLang="en-US" smtClean="0"/>
              <a:pPr/>
              <a:t>19</a:t>
            </a:fld>
            <a:endParaRPr kumimoji="1" lang="ja-JP" altLang="en-US"/>
          </a:p>
        </p:txBody>
      </p:sp>
      <p:sp>
        <p:nvSpPr>
          <p:cNvPr id="6" name="フッター プレースホルダ 5"/>
          <p:cNvSpPr>
            <a:spLocks noGrp="1"/>
          </p:cNvSpPr>
          <p:nvPr>
            <p:ph type="ftr" sz="quarter" idx="11"/>
          </p:nvPr>
        </p:nvSpPr>
        <p:spPr/>
        <p:txBody>
          <a:bodyPr/>
          <a:lstStyle/>
          <a:p>
            <a:r>
              <a:rPr kumimoji="1" lang="ja-JP" altLang="en-US" smtClean="0"/>
              <a:t>年末報告会</a:t>
            </a:r>
            <a:endParaRPr kumimoji="1" lang="ja-JP" alt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Autofit/>
          </a:bodyPr>
          <a:lstStyle/>
          <a:p>
            <a:pPr algn="l"/>
            <a:r>
              <a:rPr lang="en-US" altLang="ja-JP" sz="2000" dirty="0" smtClean="0"/>
              <a:t>Step1</a:t>
            </a:r>
            <a:r>
              <a:rPr lang="ja-JP" altLang="en-US" sz="2000" dirty="0" smtClean="0"/>
              <a:t>：コア、ノンコアの名簿作成</a:t>
            </a:r>
            <a:r>
              <a:rPr lang="en-US" altLang="ja-JP" sz="3600" dirty="0" smtClean="0"/>
              <a:t/>
            </a:r>
            <a:br>
              <a:rPr lang="en-US" altLang="ja-JP" sz="3600" dirty="0" smtClean="0"/>
            </a:br>
            <a:r>
              <a:rPr lang="ja-JP" altLang="en-US" sz="3600" dirty="0" smtClean="0"/>
              <a:t>全体の流れ</a:t>
            </a:r>
            <a:endParaRPr kumimoji="1" lang="ja-JP" altLang="en-US" sz="3600" dirty="0"/>
          </a:p>
        </p:txBody>
      </p:sp>
      <p:sp>
        <p:nvSpPr>
          <p:cNvPr id="410" name="テキスト プレースホルダ 409"/>
          <p:cNvSpPr>
            <a:spLocks noGrp="1"/>
          </p:cNvSpPr>
          <p:nvPr>
            <p:ph type="body" idx="1"/>
          </p:nvPr>
        </p:nvSpPr>
        <p:spPr/>
        <p:style>
          <a:lnRef idx="1">
            <a:schemeClr val="accent1"/>
          </a:lnRef>
          <a:fillRef idx="2">
            <a:schemeClr val="accent1"/>
          </a:fillRef>
          <a:effectRef idx="1">
            <a:schemeClr val="accent1"/>
          </a:effectRef>
          <a:fontRef idx="minor">
            <a:schemeClr val="dk1"/>
          </a:fontRef>
        </p:style>
        <p:txBody>
          <a:bodyPr/>
          <a:lstStyle/>
          <a:p>
            <a:r>
              <a:rPr kumimoji="1" lang="ja-JP" altLang="en-US" dirty="0" smtClean="0"/>
              <a:t>コア開発者の抽出</a:t>
            </a:r>
            <a:endParaRPr kumimoji="1" lang="ja-JP" altLang="en-US" dirty="0"/>
          </a:p>
        </p:txBody>
      </p:sp>
      <p:sp>
        <p:nvSpPr>
          <p:cNvPr id="412" name="テキスト プレースホルダ 411"/>
          <p:cNvSpPr>
            <a:spLocks noGrp="1"/>
          </p:cNvSpPr>
          <p:nvPr>
            <p:ph type="body" sz="quarter" idx="3"/>
          </p:nvPr>
        </p:nvSpPr>
        <p:spPr/>
        <p:style>
          <a:lnRef idx="1">
            <a:schemeClr val="accent2"/>
          </a:lnRef>
          <a:fillRef idx="2">
            <a:schemeClr val="accent2"/>
          </a:fillRef>
          <a:effectRef idx="1">
            <a:schemeClr val="accent2"/>
          </a:effectRef>
          <a:fontRef idx="minor">
            <a:schemeClr val="dk1"/>
          </a:fontRef>
        </p:style>
        <p:txBody>
          <a:bodyPr/>
          <a:lstStyle/>
          <a:p>
            <a:r>
              <a:rPr kumimoji="1" lang="ja-JP" altLang="en-US" dirty="0" smtClean="0"/>
              <a:t>ノンコア開発者の抽出</a:t>
            </a:r>
            <a:endParaRPr kumimoji="1" lang="ja-JP" altLang="en-US" dirty="0"/>
          </a:p>
        </p:txBody>
      </p:sp>
      <p:grpSp>
        <p:nvGrpSpPr>
          <p:cNvPr id="2" name="コンテンツ プレースホルダ 413"/>
          <p:cNvGrpSpPr>
            <a:grpSpLocks noGrp="1"/>
          </p:cNvGrpSpPr>
          <p:nvPr>
            <p:ph sz="half" idx="2"/>
          </p:nvPr>
        </p:nvGrpSpPr>
        <p:grpSpPr>
          <a:xfrm>
            <a:off x="500034" y="3428998"/>
            <a:ext cx="4071966" cy="2162101"/>
            <a:chOff x="285753" y="2930939"/>
            <a:chExt cx="4254291" cy="1602166"/>
          </a:xfrm>
        </p:grpSpPr>
        <p:pic>
          <p:nvPicPr>
            <p:cNvPr id="415" name="Picture 8" descr="C:\Documents and Settings\mizuki-y.SELAB\Local Settings\Temporary Internet Files\Content.IE5\SPQ3OTA7\MCj03797530000[1].wmf"/>
            <p:cNvPicPr>
              <a:picLocks noChangeAspect="1" noChangeArrowheads="1"/>
            </p:cNvPicPr>
            <p:nvPr/>
          </p:nvPicPr>
          <p:blipFill>
            <a:blip r:embed="rId2"/>
            <a:srcRect/>
            <a:stretch>
              <a:fillRect/>
            </a:stretch>
          </p:blipFill>
          <p:spPr bwMode="auto">
            <a:xfrm>
              <a:off x="714348" y="2930939"/>
              <a:ext cx="860810" cy="996121"/>
            </a:xfrm>
            <a:prstGeom prst="rect">
              <a:avLst/>
            </a:prstGeom>
            <a:noFill/>
          </p:spPr>
        </p:pic>
        <p:pic>
          <p:nvPicPr>
            <p:cNvPr id="416" name="Picture 42" descr="C:\Documents and Settings\mizuki-y.SELAB\Local Settings\Temporary Internet Files\Content.IE5\0TMN8DA3\MCj04325990000[1].png"/>
            <p:cNvPicPr>
              <a:picLocks noChangeAspect="1" noChangeArrowheads="1"/>
            </p:cNvPicPr>
            <p:nvPr/>
          </p:nvPicPr>
          <p:blipFill>
            <a:blip r:embed="rId3"/>
            <a:srcRect/>
            <a:stretch>
              <a:fillRect/>
            </a:stretch>
          </p:blipFill>
          <p:spPr bwMode="auto">
            <a:xfrm>
              <a:off x="3143240" y="3145253"/>
              <a:ext cx="785818" cy="861463"/>
            </a:xfrm>
            <a:prstGeom prst="rect">
              <a:avLst/>
            </a:prstGeom>
            <a:noFill/>
          </p:spPr>
        </p:pic>
        <p:sp>
          <p:nvSpPr>
            <p:cNvPr id="417" name="テキスト ボックス 416"/>
            <p:cNvSpPr txBox="1"/>
            <p:nvPr/>
          </p:nvSpPr>
          <p:spPr>
            <a:xfrm>
              <a:off x="2853285" y="4073947"/>
              <a:ext cx="1686759" cy="228070"/>
            </a:xfrm>
            <a:prstGeom prst="rect">
              <a:avLst/>
            </a:prstGeom>
            <a:noFill/>
          </p:spPr>
          <p:txBody>
            <a:bodyPr wrap="square" rtlCol="0">
              <a:spAutoFit/>
            </a:bodyPr>
            <a:lstStyle/>
            <a:p>
              <a:r>
                <a:rPr lang="ja-JP" altLang="en-US" sz="1400" b="1" dirty="0" smtClean="0">
                  <a:solidFill>
                    <a:srgbClr val="FF0000"/>
                  </a:solidFill>
                </a:rPr>
                <a:t>コア</a:t>
              </a:r>
              <a:r>
                <a:rPr kumimoji="1" lang="ja-JP" altLang="en-US" sz="1400" b="1" dirty="0" smtClean="0">
                  <a:solidFill>
                    <a:srgbClr val="FF0000"/>
                  </a:solidFill>
                </a:rPr>
                <a:t>開発者名簿</a:t>
              </a:r>
              <a:endParaRPr kumimoji="1" lang="ja-JP" altLang="en-US" sz="1400" b="1" dirty="0">
                <a:solidFill>
                  <a:srgbClr val="FF0000"/>
                </a:solidFill>
              </a:endParaRPr>
            </a:p>
          </p:txBody>
        </p:sp>
        <p:sp>
          <p:nvSpPr>
            <p:cNvPr id="418" name="テキスト ボックス 417"/>
            <p:cNvSpPr txBox="1"/>
            <p:nvPr/>
          </p:nvSpPr>
          <p:spPr>
            <a:xfrm>
              <a:off x="285753" y="4145387"/>
              <a:ext cx="1492734" cy="387718"/>
            </a:xfrm>
            <a:prstGeom prst="rect">
              <a:avLst/>
            </a:prstGeom>
            <a:noFill/>
          </p:spPr>
          <p:txBody>
            <a:bodyPr wrap="square" rtlCol="0">
              <a:spAutoFit/>
            </a:bodyPr>
            <a:lstStyle/>
            <a:p>
              <a:r>
                <a:rPr lang="en-US" altLang="ja-JP" sz="1400" dirty="0" smtClean="0"/>
                <a:t>CVS</a:t>
              </a:r>
              <a:r>
                <a:rPr lang="ja-JP" altLang="en-US" sz="1400" dirty="0" smtClean="0"/>
                <a:t>メーリングリストアーカイブ</a:t>
              </a:r>
              <a:endParaRPr lang="en-US" altLang="ja-JP" sz="1400" dirty="0" smtClean="0"/>
            </a:p>
          </p:txBody>
        </p:sp>
        <p:sp>
          <p:nvSpPr>
            <p:cNvPr id="419" name="右矢印 418"/>
            <p:cNvSpPr/>
            <p:nvPr/>
          </p:nvSpPr>
          <p:spPr>
            <a:xfrm>
              <a:off x="1857356" y="3359567"/>
              <a:ext cx="978408" cy="484632"/>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grpSp>
      <p:sp>
        <p:nvSpPr>
          <p:cNvPr id="423" name="左カーブ矢印 422"/>
          <p:cNvSpPr/>
          <p:nvPr/>
        </p:nvSpPr>
        <p:spPr>
          <a:xfrm>
            <a:off x="8286776" y="2786058"/>
            <a:ext cx="642910" cy="2822094"/>
          </a:xfrm>
          <a:prstGeom prst="curvedLef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solidFill>
                <a:schemeClr val="tx1"/>
              </a:solidFill>
            </a:endParaRPr>
          </a:p>
        </p:txBody>
      </p:sp>
      <p:grpSp>
        <p:nvGrpSpPr>
          <p:cNvPr id="3" name="グループ化 100"/>
          <p:cNvGrpSpPr/>
          <p:nvPr/>
        </p:nvGrpSpPr>
        <p:grpSpPr>
          <a:xfrm>
            <a:off x="7429520" y="2357430"/>
            <a:ext cx="428673" cy="881478"/>
            <a:chOff x="5929322" y="2524125"/>
            <a:chExt cx="1071570" cy="1119189"/>
          </a:xfrm>
          <a:solidFill>
            <a:schemeClr val="tx2">
              <a:lumMod val="20000"/>
              <a:lumOff val="80000"/>
            </a:schemeClr>
          </a:solidFill>
        </p:grpSpPr>
        <p:sp>
          <p:nvSpPr>
            <p:cNvPr id="461" name="Document"/>
            <p:cNvSpPr>
              <a:spLocks noEditPoints="1" noChangeArrowheads="1"/>
            </p:cNvSpPr>
            <p:nvPr/>
          </p:nvSpPr>
          <p:spPr bwMode="auto">
            <a:xfrm>
              <a:off x="5929322" y="2524125"/>
              <a:ext cx="1071570" cy="1119189"/>
            </a:xfrm>
            <a:custGeom>
              <a:avLst/>
              <a:gdLst>
                <a:gd name="T0" fmla="*/ 10757 w 21600"/>
                <a:gd name="T1" fmla="*/ 21632 h 21600"/>
                <a:gd name="T2" fmla="*/ 85 w 21600"/>
                <a:gd name="T3" fmla="*/ 10849 h 21600"/>
                <a:gd name="T4" fmla="*/ 10757 w 21600"/>
                <a:gd name="T5" fmla="*/ 81 h 21600"/>
                <a:gd name="T6" fmla="*/ 21706 w 21600"/>
                <a:gd name="T7" fmla="*/ 10652 h 21600"/>
                <a:gd name="T8" fmla="*/ 10757 w 21600"/>
                <a:gd name="T9" fmla="*/ 21632 h 21600"/>
                <a:gd name="T10" fmla="*/ 0 w 21600"/>
                <a:gd name="T11" fmla="*/ 0 h 21600"/>
                <a:gd name="T12" fmla="*/ 21600 w 21600"/>
                <a:gd name="T13" fmla="*/ 0 h 21600"/>
                <a:gd name="T14" fmla="*/ 21600 w 21600"/>
                <a:gd name="T15" fmla="*/ 21600 h 21600"/>
                <a:gd name="T16" fmla="*/ 977 w 21600"/>
                <a:gd name="T17" fmla="*/ 818 h 21600"/>
                <a:gd name="T18" fmla="*/ 20622 w 21600"/>
                <a:gd name="T19" fmla="*/ 16429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grp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ja-JP" altLang="en-US"/>
            </a:p>
          </p:txBody>
        </p:sp>
        <p:grpSp>
          <p:nvGrpSpPr>
            <p:cNvPr id="4" name="グループ化 97"/>
            <p:cNvGrpSpPr/>
            <p:nvPr/>
          </p:nvGrpSpPr>
          <p:grpSpPr>
            <a:xfrm>
              <a:off x="6072198" y="2786058"/>
              <a:ext cx="785818" cy="458788"/>
              <a:chOff x="6286512" y="3214686"/>
              <a:chExt cx="785818" cy="458788"/>
            </a:xfrm>
            <a:grpFill/>
          </p:grpSpPr>
          <p:cxnSp>
            <p:nvCxnSpPr>
              <p:cNvPr id="463" name="直線コネクタ 462"/>
              <p:cNvCxnSpPr/>
              <p:nvPr/>
            </p:nvCxnSpPr>
            <p:spPr>
              <a:xfrm>
                <a:off x="6286512" y="3214686"/>
                <a:ext cx="785818" cy="1588"/>
              </a:xfrm>
              <a:prstGeom prst="line">
                <a:avLst/>
              </a:prstGeom>
              <a:grpFill/>
            </p:spPr>
            <p:style>
              <a:lnRef idx="2">
                <a:schemeClr val="dk1"/>
              </a:lnRef>
              <a:fillRef idx="0">
                <a:schemeClr val="dk1"/>
              </a:fillRef>
              <a:effectRef idx="1">
                <a:schemeClr val="dk1"/>
              </a:effectRef>
              <a:fontRef idx="minor">
                <a:schemeClr val="tx1"/>
              </a:fontRef>
            </p:style>
          </p:cxnSp>
          <p:cxnSp>
            <p:nvCxnSpPr>
              <p:cNvPr id="464" name="直線コネクタ 463"/>
              <p:cNvCxnSpPr/>
              <p:nvPr/>
            </p:nvCxnSpPr>
            <p:spPr>
              <a:xfrm>
                <a:off x="6286512" y="3357562"/>
                <a:ext cx="785818" cy="1588"/>
              </a:xfrm>
              <a:prstGeom prst="line">
                <a:avLst/>
              </a:prstGeom>
              <a:grpFill/>
            </p:spPr>
            <p:style>
              <a:lnRef idx="2">
                <a:schemeClr val="dk1"/>
              </a:lnRef>
              <a:fillRef idx="0">
                <a:schemeClr val="dk1"/>
              </a:fillRef>
              <a:effectRef idx="1">
                <a:schemeClr val="dk1"/>
              </a:effectRef>
              <a:fontRef idx="minor">
                <a:schemeClr val="tx1"/>
              </a:fontRef>
            </p:style>
          </p:cxnSp>
          <p:cxnSp>
            <p:nvCxnSpPr>
              <p:cNvPr id="465" name="直線コネクタ 464"/>
              <p:cNvCxnSpPr/>
              <p:nvPr/>
            </p:nvCxnSpPr>
            <p:spPr>
              <a:xfrm>
                <a:off x="6286512" y="3519486"/>
                <a:ext cx="785818" cy="1588"/>
              </a:xfrm>
              <a:prstGeom prst="line">
                <a:avLst/>
              </a:prstGeom>
              <a:grpFill/>
            </p:spPr>
            <p:style>
              <a:lnRef idx="2">
                <a:schemeClr val="dk1"/>
              </a:lnRef>
              <a:fillRef idx="0">
                <a:schemeClr val="dk1"/>
              </a:fillRef>
              <a:effectRef idx="1">
                <a:schemeClr val="dk1"/>
              </a:effectRef>
              <a:fontRef idx="minor">
                <a:schemeClr val="tx1"/>
              </a:fontRef>
            </p:style>
          </p:cxnSp>
          <p:cxnSp>
            <p:nvCxnSpPr>
              <p:cNvPr id="466" name="直線コネクタ 465"/>
              <p:cNvCxnSpPr/>
              <p:nvPr/>
            </p:nvCxnSpPr>
            <p:spPr>
              <a:xfrm>
                <a:off x="6286512" y="3671886"/>
                <a:ext cx="785818" cy="1588"/>
              </a:xfrm>
              <a:prstGeom prst="line">
                <a:avLst/>
              </a:prstGeom>
              <a:grpFill/>
            </p:spPr>
            <p:style>
              <a:lnRef idx="2">
                <a:schemeClr val="dk1"/>
              </a:lnRef>
              <a:fillRef idx="0">
                <a:schemeClr val="dk1"/>
              </a:fillRef>
              <a:effectRef idx="1">
                <a:schemeClr val="dk1"/>
              </a:effectRef>
              <a:fontRef idx="minor">
                <a:schemeClr val="tx1"/>
              </a:fontRef>
            </p:style>
          </p:cxnSp>
        </p:grpSp>
      </p:grpSp>
      <p:sp>
        <p:nvSpPr>
          <p:cNvPr id="426" name="テキスト ボックス 425"/>
          <p:cNvSpPr txBox="1"/>
          <p:nvPr/>
        </p:nvSpPr>
        <p:spPr>
          <a:xfrm>
            <a:off x="7286644" y="3429000"/>
            <a:ext cx="1102302" cy="307777"/>
          </a:xfrm>
          <a:prstGeom prst="rect">
            <a:avLst/>
          </a:prstGeom>
          <a:noFill/>
        </p:spPr>
        <p:txBody>
          <a:bodyPr wrap="square" rtlCol="0">
            <a:spAutoFit/>
          </a:bodyPr>
          <a:lstStyle/>
          <a:p>
            <a:r>
              <a:rPr kumimoji="1" lang="ja-JP" altLang="en-US" sz="1400" b="1" dirty="0" smtClean="0">
                <a:solidFill>
                  <a:srgbClr val="FF0000"/>
                </a:solidFill>
              </a:rPr>
              <a:t>開発者名簿</a:t>
            </a:r>
            <a:endParaRPr kumimoji="1" lang="ja-JP" altLang="en-US" sz="1400" b="1" dirty="0">
              <a:solidFill>
                <a:srgbClr val="FF0000"/>
              </a:solidFill>
            </a:endParaRPr>
          </a:p>
        </p:txBody>
      </p:sp>
      <p:sp>
        <p:nvSpPr>
          <p:cNvPr id="427" name="テキスト ボックス 426"/>
          <p:cNvSpPr txBox="1"/>
          <p:nvPr/>
        </p:nvSpPr>
        <p:spPr>
          <a:xfrm>
            <a:off x="4734868" y="3479311"/>
            <a:ext cx="1469709" cy="523220"/>
          </a:xfrm>
          <a:prstGeom prst="rect">
            <a:avLst/>
          </a:prstGeom>
          <a:noFill/>
        </p:spPr>
        <p:txBody>
          <a:bodyPr wrap="square" rtlCol="0">
            <a:spAutoFit/>
          </a:bodyPr>
          <a:lstStyle/>
          <a:p>
            <a:r>
              <a:rPr lang="en-US" altLang="ja-JP" sz="1400" dirty="0" smtClean="0"/>
              <a:t>DEV</a:t>
            </a:r>
            <a:r>
              <a:rPr lang="ja-JP" altLang="en-US" sz="1400" dirty="0" smtClean="0"/>
              <a:t>メーリングリストアーカイブ</a:t>
            </a:r>
            <a:endParaRPr lang="en-US" altLang="ja-JP" sz="1400" dirty="0" smtClean="0"/>
          </a:p>
        </p:txBody>
      </p:sp>
      <p:sp>
        <p:nvSpPr>
          <p:cNvPr id="428" name="右矢印 427"/>
          <p:cNvSpPr/>
          <p:nvPr/>
        </p:nvSpPr>
        <p:spPr>
          <a:xfrm rot="9881677">
            <a:off x="5742673" y="4328172"/>
            <a:ext cx="3177958" cy="22733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pic>
        <p:nvPicPr>
          <p:cNvPr id="429" name="Picture 78" descr="C:\Documents and Settings\mizuki-y.SELAB\Local Settings\Temporary Internet Files\Content.IE5\K5Q7SP6J\MCj04316360000[1].png"/>
          <p:cNvPicPr>
            <a:picLocks noChangeAspect="1" noChangeArrowheads="1"/>
          </p:cNvPicPr>
          <p:nvPr/>
        </p:nvPicPr>
        <p:blipFill>
          <a:blip r:embed="rId4"/>
          <a:srcRect/>
          <a:stretch>
            <a:fillRect/>
          </a:stretch>
        </p:blipFill>
        <p:spPr bwMode="auto">
          <a:xfrm>
            <a:off x="4929190" y="4857760"/>
            <a:ext cx="1000132" cy="1064888"/>
          </a:xfrm>
          <a:prstGeom prst="rect">
            <a:avLst/>
          </a:prstGeom>
          <a:noFill/>
        </p:spPr>
      </p:pic>
      <p:grpSp>
        <p:nvGrpSpPr>
          <p:cNvPr id="5" name="グループ化 472"/>
          <p:cNvGrpSpPr/>
          <p:nvPr/>
        </p:nvGrpSpPr>
        <p:grpSpPr>
          <a:xfrm>
            <a:off x="6786578" y="4857760"/>
            <a:ext cx="2000264" cy="1767314"/>
            <a:chOff x="4429124" y="4500570"/>
            <a:chExt cx="2000264" cy="1767314"/>
          </a:xfrm>
        </p:grpSpPr>
        <p:grpSp>
          <p:nvGrpSpPr>
            <p:cNvPr id="6" name="グループ化 98"/>
            <p:cNvGrpSpPr/>
            <p:nvPr/>
          </p:nvGrpSpPr>
          <p:grpSpPr>
            <a:xfrm>
              <a:off x="4786314" y="4500570"/>
              <a:ext cx="857319" cy="1322216"/>
              <a:chOff x="5929322" y="2524125"/>
              <a:chExt cx="1071570" cy="1119189"/>
            </a:xfrm>
          </p:grpSpPr>
          <p:sp>
            <p:nvSpPr>
              <p:cNvPr id="467" name="Document"/>
              <p:cNvSpPr>
                <a:spLocks noEditPoints="1" noChangeArrowheads="1"/>
              </p:cNvSpPr>
              <p:nvPr/>
            </p:nvSpPr>
            <p:spPr bwMode="auto">
              <a:xfrm>
                <a:off x="5929322" y="2524125"/>
                <a:ext cx="1071570" cy="1119189"/>
              </a:xfrm>
              <a:custGeom>
                <a:avLst/>
                <a:gdLst>
                  <a:gd name="T0" fmla="*/ 10757 w 21600"/>
                  <a:gd name="T1" fmla="*/ 21632 h 21600"/>
                  <a:gd name="T2" fmla="*/ 85 w 21600"/>
                  <a:gd name="T3" fmla="*/ 10849 h 21600"/>
                  <a:gd name="T4" fmla="*/ 10757 w 21600"/>
                  <a:gd name="T5" fmla="*/ 81 h 21600"/>
                  <a:gd name="T6" fmla="*/ 21706 w 21600"/>
                  <a:gd name="T7" fmla="*/ 10652 h 21600"/>
                  <a:gd name="T8" fmla="*/ 10757 w 21600"/>
                  <a:gd name="T9" fmla="*/ 21632 h 21600"/>
                  <a:gd name="T10" fmla="*/ 0 w 21600"/>
                  <a:gd name="T11" fmla="*/ 0 h 21600"/>
                  <a:gd name="T12" fmla="*/ 21600 w 21600"/>
                  <a:gd name="T13" fmla="*/ 0 h 21600"/>
                  <a:gd name="T14" fmla="*/ 21600 w 21600"/>
                  <a:gd name="T15" fmla="*/ 21600 h 21600"/>
                  <a:gd name="T16" fmla="*/ 977 w 21600"/>
                  <a:gd name="T17" fmla="*/ 818 h 21600"/>
                  <a:gd name="T18" fmla="*/ 20622 w 21600"/>
                  <a:gd name="T19" fmla="*/ 16429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ja-JP" altLang="en-US"/>
              </a:p>
            </p:txBody>
          </p:sp>
          <p:grpSp>
            <p:nvGrpSpPr>
              <p:cNvPr id="8" name="グループ化 97"/>
              <p:cNvGrpSpPr/>
              <p:nvPr/>
            </p:nvGrpSpPr>
            <p:grpSpPr>
              <a:xfrm>
                <a:off x="6072198" y="2786058"/>
                <a:ext cx="785818" cy="458788"/>
                <a:chOff x="6286512" y="3214686"/>
                <a:chExt cx="785818" cy="458788"/>
              </a:xfrm>
            </p:grpSpPr>
            <p:cxnSp>
              <p:nvCxnSpPr>
                <p:cNvPr id="469" name="直線コネクタ 468"/>
                <p:cNvCxnSpPr/>
                <p:nvPr/>
              </p:nvCxnSpPr>
              <p:spPr>
                <a:xfrm>
                  <a:off x="6286512" y="3214686"/>
                  <a:ext cx="785818" cy="1588"/>
                </a:xfrm>
                <a:prstGeom prst="line">
                  <a:avLst/>
                </a:prstGeom>
              </p:spPr>
              <p:style>
                <a:lnRef idx="2">
                  <a:schemeClr val="dk1"/>
                </a:lnRef>
                <a:fillRef idx="0">
                  <a:schemeClr val="dk1"/>
                </a:fillRef>
                <a:effectRef idx="1">
                  <a:schemeClr val="dk1"/>
                </a:effectRef>
                <a:fontRef idx="minor">
                  <a:schemeClr val="tx1"/>
                </a:fontRef>
              </p:style>
            </p:cxnSp>
            <p:cxnSp>
              <p:nvCxnSpPr>
                <p:cNvPr id="470" name="直線コネクタ 469"/>
                <p:cNvCxnSpPr/>
                <p:nvPr/>
              </p:nvCxnSpPr>
              <p:spPr>
                <a:xfrm>
                  <a:off x="6286512" y="3357562"/>
                  <a:ext cx="785818" cy="1588"/>
                </a:xfrm>
                <a:prstGeom prst="line">
                  <a:avLst/>
                </a:prstGeom>
              </p:spPr>
              <p:style>
                <a:lnRef idx="2">
                  <a:schemeClr val="dk1"/>
                </a:lnRef>
                <a:fillRef idx="0">
                  <a:schemeClr val="dk1"/>
                </a:fillRef>
                <a:effectRef idx="1">
                  <a:schemeClr val="dk1"/>
                </a:effectRef>
                <a:fontRef idx="minor">
                  <a:schemeClr val="tx1"/>
                </a:fontRef>
              </p:style>
            </p:cxnSp>
            <p:cxnSp>
              <p:nvCxnSpPr>
                <p:cNvPr id="471" name="直線コネクタ 470"/>
                <p:cNvCxnSpPr/>
                <p:nvPr/>
              </p:nvCxnSpPr>
              <p:spPr>
                <a:xfrm>
                  <a:off x="6286512" y="3519486"/>
                  <a:ext cx="785818" cy="1588"/>
                </a:xfrm>
                <a:prstGeom prst="line">
                  <a:avLst/>
                </a:prstGeom>
              </p:spPr>
              <p:style>
                <a:lnRef idx="2">
                  <a:schemeClr val="dk1"/>
                </a:lnRef>
                <a:fillRef idx="0">
                  <a:schemeClr val="dk1"/>
                </a:fillRef>
                <a:effectRef idx="1">
                  <a:schemeClr val="dk1"/>
                </a:effectRef>
                <a:fontRef idx="minor">
                  <a:schemeClr val="tx1"/>
                </a:fontRef>
              </p:style>
            </p:cxnSp>
            <p:cxnSp>
              <p:nvCxnSpPr>
                <p:cNvPr id="472" name="直線コネクタ 471"/>
                <p:cNvCxnSpPr/>
                <p:nvPr/>
              </p:nvCxnSpPr>
              <p:spPr>
                <a:xfrm>
                  <a:off x="6286512" y="3671886"/>
                  <a:ext cx="785818" cy="1588"/>
                </a:xfrm>
                <a:prstGeom prst="line">
                  <a:avLst/>
                </a:prstGeom>
              </p:spPr>
              <p:style>
                <a:lnRef idx="2">
                  <a:schemeClr val="dk1"/>
                </a:lnRef>
                <a:fillRef idx="0">
                  <a:schemeClr val="dk1"/>
                </a:fillRef>
                <a:effectRef idx="1">
                  <a:schemeClr val="dk1"/>
                </a:effectRef>
                <a:fontRef idx="minor">
                  <a:schemeClr val="tx1"/>
                </a:fontRef>
              </p:style>
            </p:cxnSp>
          </p:grpSp>
        </p:grpSp>
        <p:sp>
          <p:nvSpPr>
            <p:cNvPr id="430" name="テキスト ボックス 429"/>
            <p:cNvSpPr txBox="1"/>
            <p:nvPr/>
          </p:nvSpPr>
          <p:spPr>
            <a:xfrm>
              <a:off x="4429124" y="5929330"/>
              <a:ext cx="2000264" cy="338554"/>
            </a:xfrm>
            <a:prstGeom prst="rect">
              <a:avLst/>
            </a:prstGeom>
            <a:noFill/>
          </p:spPr>
          <p:txBody>
            <a:bodyPr wrap="square" rtlCol="0">
              <a:spAutoFit/>
            </a:bodyPr>
            <a:lstStyle/>
            <a:p>
              <a:r>
                <a:rPr lang="ja-JP" altLang="en-US" sz="1600" b="1" dirty="0" smtClean="0">
                  <a:solidFill>
                    <a:srgbClr val="FF0000"/>
                  </a:solidFill>
                </a:rPr>
                <a:t>ノンコア</a:t>
              </a:r>
              <a:r>
                <a:rPr kumimoji="1" lang="ja-JP" altLang="en-US" sz="1600" b="1" dirty="0" smtClean="0">
                  <a:solidFill>
                    <a:srgbClr val="FF0000"/>
                  </a:solidFill>
                </a:rPr>
                <a:t>開発者名簿</a:t>
              </a:r>
              <a:endParaRPr kumimoji="1" lang="ja-JP" altLang="en-US" sz="1600" b="1" dirty="0">
                <a:solidFill>
                  <a:srgbClr val="FF0000"/>
                </a:solidFill>
              </a:endParaRPr>
            </a:p>
          </p:txBody>
        </p:sp>
      </p:grpSp>
      <p:sp>
        <p:nvSpPr>
          <p:cNvPr id="432" name="右矢印 431"/>
          <p:cNvSpPr/>
          <p:nvPr/>
        </p:nvSpPr>
        <p:spPr>
          <a:xfrm>
            <a:off x="6143365" y="2406154"/>
            <a:ext cx="838724" cy="543627"/>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grpSp>
        <p:nvGrpSpPr>
          <p:cNvPr id="9" name="グループ化 663"/>
          <p:cNvGrpSpPr/>
          <p:nvPr/>
        </p:nvGrpSpPr>
        <p:grpSpPr>
          <a:xfrm>
            <a:off x="4979824" y="2357430"/>
            <a:ext cx="796107" cy="1041746"/>
            <a:chOff x="4572000" y="1530350"/>
            <a:chExt cx="1639887" cy="1898650"/>
          </a:xfrm>
        </p:grpSpPr>
        <p:sp>
          <p:nvSpPr>
            <p:cNvPr id="434" name="AutoShape 10"/>
            <p:cNvSpPr>
              <a:spLocks noChangeAspect="1" noChangeArrowheads="1" noTextEdit="1"/>
            </p:cNvSpPr>
            <p:nvPr/>
          </p:nvSpPr>
          <p:spPr bwMode="auto">
            <a:xfrm>
              <a:off x="4572000" y="1530350"/>
              <a:ext cx="1639887" cy="1898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35" name="Freeform 12"/>
            <p:cNvSpPr>
              <a:spLocks/>
            </p:cNvSpPr>
            <p:nvPr/>
          </p:nvSpPr>
          <p:spPr bwMode="auto">
            <a:xfrm>
              <a:off x="4572000" y="1530350"/>
              <a:ext cx="1639887" cy="1898650"/>
            </a:xfrm>
            <a:custGeom>
              <a:avLst/>
              <a:gdLst/>
              <a:ahLst/>
              <a:cxnLst>
                <a:cxn ang="0">
                  <a:pos x="1147" y="0"/>
                </a:cxn>
                <a:cxn ang="0">
                  <a:pos x="789" y="578"/>
                </a:cxn>
                <a:cxn ang="0">
                  <a:pos x="0" y="840"/>
                </a:cxn>
                <a:cxn ang="0">
                  <a:pos x="0" y="1875"/>
                </a:cxn>
                <a:cxn ang="0">
                  <a:pos x="856" y="2392"/>
                </a:cxn>
                <a:cxn ang="0">
                  <a:pos x="1670" y="1875"/>
                </a:cxn>
                <a:cxn ang="0">
                  <a:pos x="1670" y="896"/>
                </a:cxn>
                <a:cxn ang="0">
                  <a:pos x="2066" y="253"/>
                </a:cxn>
                <a:cxn ang="0">
                  <a:pos x="1147" y="0"/>
                </a:cxn>
              </a:cxnLst>
              <a:rect l="0" t="0" r="r" b="b"/>
              <a:pathLst>
                <a:path w="2066" h="2392">
                  <a:moveTo>
                    <a:pt x="1147" y="0"/>
                  </a:moveTo>
                  <a:lnTo>
                    <a:pt x="789" y="578"/>
                  </a:lnTo>
                  <a:lnTo>
                    <a:pt x="0" y="840"/>
                  </a:lnTo>
                  <a:lnTo>
                    <a:pt x="0" y="1875"/>
                  </a:lnTo>
                  <a:lnTo>
                    <a:pt x="856" y="2392"/>
                  </a:lnTo>
                  <a:lnTo>
                    <a:pt x="1670" y="1875"/>
                  </a:lnTo>
                  <a:lnTo>
                    <a:pt x="1670" y="896"/>
                  </a:lnTo>
                  <a:lnTo>
                    <a:pt x="2066" y="253"/>
                  </a:lnTo>
                  <a:lnTo>
                    <a:pt x="1147" y="0"/>
                  </a:lnTo>
                  <a:close/>
                </a:path>
              </a:pathLst>
            </a:custGeom>
            <a:solidFill>
              <a:srgbClr val="EAB75B"/>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36" name="Freeform 13"/>
            <p:cNvSpPr>
              <a:spLocks/>
            </p:cNvSpPr>
            <p:nvPr/>
          </p:nvSpPr>
          <p:spPr bwMode="auto">
            <a:xfrm>
              <a:off x="5224462" y="1581150"/>
              <a:ext cx="922337" cy="657225"/>
            </a:xfrm>
            <a:custGeom>
              <a:avLst/>
              <a:gdLst/>
              <a:ahLst/>
              <a:cxnLst>
                <a:cxn ang="0">
                  <a:pos x="0" y="556"/>
                </a:cxn>
                <a:cxn ang="0">
                  <a:pos x="347" y="0"/>
                </a:cxn>
                <a:cxn ang="0">
                  <a:pos x="1162" y="224"/>
                </a:cxn>
                <a:cxn ang="0">
                  <a:pos x="782" y="828"/>
                </a:cxn>
                <a:cxn ang="0">
                  <a:pos x="0" y="556"/>
                </a:cxn>
              </a:cxnLst>
              <a:rect l="0" t="0" r="r" b="b"/>
              <a:pathLst>
                <a:path w="1162" h="828">
                  <a:moveTo>
                    <a:pt x="0" y="556"/>
                  </a:moveTo>
                  <a:lnTo>
                    <a:pt x="347" y="0"/>
                  </a:lnTo>
                  <a:lnTo>
                    <a:pt x="1162" y="224"/>
                  </a:lnTo>
                  <a:lnTo>
                    <a:pt x="782" y="828"/>
                  </a:lnTo>
                  <a:lnTo>
                    <a:pt x="0" y="556"/>
                  </a:lnTo>
                  <a:close/>
                </a:path>
              </a:pathLst>
            </a:custGeom>
            <a:solidFill>
              <a:srgbClr val="EABA6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37" name="Freeform 14"/>
            <p:cNvSpPr>
              <a:spLocks/>
            </p:cNvSpPr>
            <p:nvPr/>
          </p:nvSpPr>
          <p:spPr bwMode="auto">
            <a:xfrm>
              <a:off x="5249862" y="1646238"/>
              <a:ext cx="869950" cy="644525"/>
            </a:xfrm>
            <a:custGeom>
              <a:avLst/>
              <a:gdLst/>
              <a:ahLst/>
              <a:cxnLst>
                <a:cxn ang="0">
                  <a:pos x="0" y="556"/>
                </a:cxn>
                <a:cxn ang="0">
                  <a:pos x="347" y="0"/>
                </a:cxn>
                <a:cxn ang="0">
                  <a:pos x="1096" y="209"/>
                </a:cxn>
                <a:cxn ang="0">
                  <a:pos x="717" y="812"/>
                </a:cxn>
                <a:cxn ang="0">
                  <a:pos x="0" y="556"/>
                </a:cxn>
              </a:cxnLst>
              <a:rect l="0" t="0" r="r" b="b"/>
              <a:pathLst>
                <a:path w="1096" h="812">
                  <a:moveTo>
                    <a:pt x="0" y="556"/>
                  </a:moveTo>
                  <a:lnTo>
                    <a:pt x="347" y="0"/>
                  </a:lnTo>
                  <a:lnTo>
                    <a:pt x="1096" y="209"/>
                  </a:lnTo>
                  <a:lnTo>
                    <a:pt x="717" y="812"/>
                  </a:lnTo>
                  <a:lnTo>
                    <a:pt x="0" y="556"/>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38" name="Freeform 15"/>
            <p:cNvSpPr>
              <a:spLocks/>
            </p:cNvSpPr>
            <p:nvPr/>
          </p:nvSpPr>
          <p:spPr bwMode="auto">
            <a:xfrm>
              <a:off x="5443537" y="1581150"/>
              <a:ext cx="496887" cy="625475"/>
            </a:xfrm>
            <a:custGeom>
              <a:avLst/>
              <a:gdLst/>
              <a:ahLst/>
              <a:cxnLst>
                <a:cxn ang="0">
                  <a:pos x="625" y="638"/>
                </a:cxn>
                <a:cxn ang="0">
                  <a:pos x="138" y="18"/>
                </a:cxn>
                <a:cxn ang="0">
                  <a:pos x="70" y="0"/>
                </a:cxn>
                <a:cxn ang="0">
                  <a:pos x="0" y="112"/>
                </a:cxn>
                <a:cxn ang="0">
                  <a:pos x="531" y="788"/>
                </a:cxn>
                <a:cxn ang="0">
                  <a:pos x="625" y="638"/>
                </a:cxn>
              </a:cxnLst>
              <a:rect l="0" t="0" r="r" b="b"/>
              <a:pathLst>
                <a:path w="625" h="788">
                  <a:moveTo>
                    <a:pt x="625" y="638"/>
                  </a:moveTo>
                  <a:lnTo>
                    <a:pt x="138" y="18"/>
                  </a:lnTo>
                  <a:lnTo>
                    <a:pt x="70" y="0"/>
                  </a:lnTo>
                  <a:lnTo>
                    <a:pt x="0" y="112"/>
                  </a:lnTo>
                  <a:lnTo>
                    <a:pt x="531" y="788"/>
                  </a:lnTo>
                  <a:lnTo>
                    <a:pt x="625" y="638"/>
                  </a:lnTo>
                  <a:close/>
                </a:path>
              </a:pathLst>
            </a:custGeom>
            <a:solidFill>
              <a:srgbClr val="EABA6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39" name="Freeform 16"/>
            <p:cNvSpPr>
              <a:spLocks/>
            </p:cNvSpPr>
            <p:nvPr/>
          </p:nvSpPr>
          <p:spPr bwMode="auto">
            <a:xfrm>
              <a:off x="5595937" y="1608138"/>
              <a:ext cx="382587" cy="455613"/>
            </a:xfrm>
            <a:custGeom>
              <a:avLst/>
              <a:gdLst/>
              <a:ahLst/>
              <a:cxnLst>
                <a:cxn ang="0">
                  <a:pos x="481" y="528"/>
                </a:cxn>
                <a:cxn ang="0">
                  <a:pos x="85" y="24"/>
                </a:cxn>
                <a:cxn ang="0">
                  <a:pos x="0" y="0"/>
                </a:cxn>
                <a:cxn ang="0">
                  <a:pos x="453" y="575"/>
                </a:cxn>
                <a:cxn ang="0">
                  <a:pos x="481" y="528"/>
                </a:cxn>
              </a:cxnLst>
              <a:rect l="0" t="0" r="r" b="b"/>
              <a:pathLst>
                <a:path w="481" h="575">
                  <a:moveTo>
                    <a:pt x="481" y="528"/>
                  </a:moveTo>
                  <a:lnTo>
                    <a:pt x="85" y="24"/>
                  </a:lnTo>
                  <a:lnTo>
                    <a:pt x="0" y="0"/>
                  </a:lnTo>
                  <a:lnTo>
                    <a:pt x="453" y="575"/>
                  </a:lnTo>
                  <a:lnTo>
                    <a:pt x="481" y="528"/>
                  </a:lnTo>
                  <a:close/>
                </a:path>
              </a:pathLst>
            </a:custGeom>
            <a:solidFill>
              <a:srgbClr val="EABA6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40" name="Freeform 17"/>
            <p:cNvSpPr>
              <a:spLocks/>
            </p:cNvSpPr>
            <p:nvPr/>
          </p:nvSpPr>
          <p:spPr bwMode="auto">
            <a:xfrm>
              <a:off x="5399087" y="1687513"/>
              <a:ext cx="455612" cy="550863"/>
            </a:xfrm>
            <a:custGeom>
              <a:avLst/>
              <a:gdLst/>
              <a:ahLst/>
              <a:cxnLst>
                <a:cxn ang="0">
                  <a:pos x="563" y="695"/>
                </a:cxn>
                <a:cxn ang="0">
                  <a:pos x="576" y="677"/>
                </a:cxn>
                <a:cxn ang="0">
                  <a:pos x="45" y="0"/>
                </a:cxn>
                <a:cxn ang="0">
                  <a:pos x="0" y="74"/>
                </a:cxn>
                <a:cxn ang="0">
                  <a:pos x="458" y="658"/>
                </a:cxn>
                <a:cxn ang="0">
                  <a:pos x="563" y="695"/>
                </a:cxn>
              </a:cxnLst>
              <a:rect l="0" t="0" r="r" b="b"/>
              <a:pathLst>
                <a:path w="576" h="695">
                  <a:moveTo>
                    <a:pt x="563" y="695"/>
                  </a:moveTo>
                  <a:lnTo>
                    <a:pt x="576" y="677"/>
                  </a:lnTo>
                  <a:lnTo>
                    <a:pt x="45" y="0"/>
                  </a:lnTo>
                  <a:lnTo>
                    <a:pt x="0" y="74"/>
                  </a:lnTo>
                  <a:lnTo>
                    <a:pt x="458" y="658"/>
                  </a:lnTo>
                  <a:lnTo>
                    <a:pt x="563" y="695"/>
                  </a:lnTo>
                  <a:close/>
                </a:path>
              </a:pathLst>
            </a:custGeom>
            <a:solidFill>
              <a:srgbClr val="EABA6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41" name="Freeform 18"/>
            <p:cNvSpPr>
              <a:spLocks/>
            </p:cNvSpPr>
            <p:nvPr/>
          </p:nvSpPr>
          <p:spPr bwMode="auto">
            <a:xfrm>
              <a:off x="4730750" y="1893888"/>
              <a:ext cx="166687" cy="79375"/>
            </a:xfrm>
            <a:custGeom>
              <a:avLst/>
              <a:gdLst/>
              <a:ahLst/>
              <a:cxnLst>
                <a:cxn ang="0">
                  <a:pos x="21" y="0"/>
                </a:cxn>
                <a:cxn ang="0">
                  <a:pos x="210" y="101"/>
                </a:cxn>
                <a:cxn ang="0">
                  <a:pos x="0" y="94"/>
                </a:cxn>
                <a:cxn ang="0">
                  <a:pos x="21" y="0"/>
                </a:cxn>
              </a:cxnLst>
              <a:rect l="0" t="0" r="r" b="b"/>
              <a:pathLst>
                <a:path w="210" h="101">
                  <a:moveTo>
                    <a:pt x="21" y="0"/>
                  </a:moveTo>
                  <a:lnTo>
                    <a:pt x="210" y="101"/>
                  </a:lnTo>
                  <a:lnTo>
                    <a:pt x="0" y="94"/>
                  </a:lnTo>
                  <a:lnTo>
                    <a:pt x="21" y="0"/>
                  </a:lnTo>
                  <a:close/>
                </a:path>
              </a:pathLst>
            </a:custGeom>
            <a:solidFill>
              <a:srgbClr val="FF19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42" name="Freeform 19"/>
            <p:cNvSpPr>
              <a:spLocks/>
            </p:cNvSpPr>
            <p:nvPr/>
          </p:nvSpPr>
          <p:spPr bwMode="auto">
            <a:xfrm>
              <a:off x="4808537" y="1770063"/>
              <a:ext cx="133350" cy="150813"/>
            </a:xfrm>
            <a:custGeom>
              <a:avLst/>
              <a:gdLst/>
              <a:ahLst/>
              <a:cxnLst>
                <a:cxn ang="0">
                  <a:pos x="72" y="0"/>
                </a:cxn>
                <a:cxn ang="0">
                  <a:pos x="168" y="190"/>
                </a:cxn>
                <a:cxn ang="0">
                  <a:pos x="0" y="64"/>
                </a:cxn>
                <a:cxn ang="0">
                  <a:pos x="72" y="0"/>
                </a:cxn>
              </a:cxnLst>
              <a:rect l="0" t="0" r="r" b="b"/>
              <a:pathLst>
                <a:path w="168" h="190">
                  <a:moveTo>
                    <a:pt x="72" y="0"/>
                  </a:moveTo>
                  <a:lnTo>
                    <a:pt x="168" y="190"/>
                  </a:lnTo>
                  <a:lnTo>
                    <a:pt x="0" y="64"/>
                  </a:lnTo>
                  <a:lnTo>
                    <a:pt x="72" y="0"/>
                  </a:lnTo>
                  <a:close/>
                </a:path>
              </a:pathLst>
            </a:custGeom>
            <a:solidFill>
              <a:srgbClr val="FF19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43" name="Freeform 20"/>
            <p:cNvSpPr>
              <a:spLocks/>
            </p:cNvSpPr>
            <p:nvPr/>
          </p:nvSpPr>
          <p:spPr bwMode="auto">
            <a:xfrm>
              <a:off x="4962525" y="1728788"/>
              <a:ext cx="76200" cy="165100"/>
            </a:xfrm>
            <a:custGeom>
              <a:avLst/>
              <a:gdLst/>
              <a:ahLst/>
              <a:cxnLst>
                <a:cxn ang="0">
                  <a:pos x="95" y="0"/>
                </a:cxn>
                <a:cxn ang="0">
                  <a:pos x="47" y="207"/>
                </a:cxn>
                <a:cxn ang="0">
                  <a:pos x="0" y="3"/>
                </a:cxn>
                <a:cxn ang="0">
                  <a:pos x="95" y="0"/>
                </a:cxn>
              </a:cxnLst>
              <a:rect l="0" t="0" r="r" b="b"/>
              <a:pathLst>
                <a:path w="95" h="207">
                  <a:moveTo>
                    <a:pt x="95" y="0"/>
                  </a:moveTo>
                  <a:lnTo>
                    <a:pt x="47" y="207"/>
                  </a:lnTo>
                  <a:lnTo>
                    <a:pt x="0" y="3"/>
                  </a:lnTo>
                  <a:lnTo>
                    <a:pt x="95" y="0"/>
                  </a:lnTo>
                  <a:close/>
                </a:path>
              </a:pathLst>
            </a:custGeom>
            <a:solidFill>
              <a:srgbClr val="FF19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44" name="Freeform 21"/>
            <p:cNvSpPr>
              <a:spLocks/>
            </p:cNvSpPr>
            <p:nvPr/>
          </p:nvSpPr>
          <p:spPr bwMode="auto">
            <a:xfrm>
              <a:off x="4597400" y="2003425"/>
              <a:ext cx="1274762" cy="1395413"/>
            </a:xfrm>
            <a:custGeom>
              <a:avLst/>
              <a:gdLst/>
              <a:ahLst/>
              <a:cxnLst>
                <a:cxn ang="0">
                  <a:pos x="803" y="0"/>
                </a:cxn>
                <a:cxn ang="0">
                  <a:pos x="0" y="266"/>
                </a:cxn>
                <a:cxn ang="0">
                  <a:pos x="0" y="1260"/>
                </a:cxn>
                <a:cxn ang="0">
                  <a:pos x="824" y="1757"/>
                </a:cxn>
                <a:cxn ang="0">
                  <a:pos x="1606" y="1259"/>
                </a:cxn>
                <a:cxn ang="0">
                  <a:pos x="1606" y="271"/>
                </a:cxn>
                <a:cxn ang="0">
                  <a:pos x="803" y="0"/>
                </a:cxn>
              </a:cxnLst>
              <a:rect l="0" t="0" r="r" b="b"/>
              <a:pathLst>
                <a:path w="1606" h="1757">
                  <a:moveTo>
                    <a:pt x="803" y="0"/>
                  </a:moveTo>
                  <a:lnTo>
                    <a:pt x="0" y="266"/>
                  </a:lnTo>
                  <a:lnTo>
                    <a:pt x="0" y="1260"/>
                  </a:lnTo>
                  <a:lnTo>
                    <a:pt x="824" y="1757"/>
                  </a:lnTo>
                  <a:lnTo>
                    <a:pt x="1606" y="1259"/>
                  </a:lnTo>
                  <a:lnTo>
                    <a:pt x="1606" y="271"/>
                  </a:lnTo>
                  <a:lnTo>
                    <a:pt x="80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45" name="Freeform 22"/>
            <p:cNvSpPr>
              <a:spLocks/>
            </p:cNvSpPr>
            <p:nvPr/>
          </p:nvSpPr>
          <p:spPr bwMode="auto">
            <a:xfrm>
              <a:off x="4646612" y="2043113"/>
              <a:ext cx="1171575" cy="438150"/>
            </a:xfrm>
            <a:custGeom>
              <a:avLst/>
              <a:gdLst/>
              <a:ahLst/>
              <a:cxnLst>
                <a:cxn ang="0">
                  <a:pos x="1478" y="249"/>
                </a:cxn>
                <a:cxn ang="0">
                  <a:pos x="743" y="551"/>
                </a:cxn>
                <a:cxn ang="0">
                  <a:pos x="0" y="246"/>
                </a:cxn>
                <a:cxn ang="0">
                  <a:pos x="742" y="0"/>
                </a:cxn>
                <a:cxn ang="0">
                  <a:pos x="1478" y="249"/>
                </a:cxn>
              </a:cxnLst>
              <a:rect l="0" t="0" r="r" b="b"/>
              <a:pathLst>
                <a:path w="1478" h="551">
                  <a:moveTo>
                    <a:pt x="1478" y="249"/>
                  </a:moveTo>
                  <a:lnTo>
                    <a:pt x="743" y="551"/>
                  </a:lnTo>
                  <a:lnTo>
                    <a:pt x="0" y="246"/>
                  </a:lnTo>
                  <a:lnTo>
                    <a:pt x="742" y="0"/>
                  </a:lnTo>
                  <a:lnTo>
                    <a:pt x="1478" y="249"/>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46" name="Freeform 23"/>
            <p:cNvSpPr>
              <a:spLocks/>
            </p:cNvSpPr>
            <p:nvPr/>
          </p:nvSpPr>
          <p:spPr bwMode="auto">
            <a:xfrm>
              <a:off x="4646612" y="2043113"/>
              <a:ext cx="1171575" cy="209550"/>
            </a:xfrm>
            <a:custGeom>
              <a:avLst/>
              <a:gdLst/>
              <a:ahLst/>
              <a:cxnLst>
                <a:cxn ang="0">
                  <a:pos x="752" y="26"/>
                </a:cxn>
                <a:cxn ang="0">
                  <a:pos x="1448" y="262"/>
                </a:cxn>
                <a:cxn ang="0">
                  <a:pos x="1478" y="249"/>
                </a:cxn>
                <a:cxn ang="0">
                  <a:pos x="742" y="0"/>
                </a:cxn>
                <a:cxn ang="0">
                  <a:pos x="0" y="246"/>
                </a:cxn>
                <a:cxn ang="0">
                  <a:pos x="39" y="263"/>
                </a:cxn>
                <a:cxn ang="0">
                  <a:pos x="752" y="26"/>
                </a:cxn>
              </a:cxnLst>
              <a:rect l="0" t="0" r="r" b="b"/>
              <a:pathLst>
                <a:path w="1478" h="263">
                  <a:moveTo>
                    <a:pt x="752" y="26"/>
                  </a:moveTo>
                  <a:lnTo>
                    <a:pt x="1448" y="262"/>
                  </a:lnTo>
                  <a:lnTo>
                    <a:pt x="1478" y="249"/>
                  </a:lnTo>
                  <a:lnTo>
                    <a:pt x="742" y="0"/>
                  </a:lnTo>
                  <a:lnTo>
                    <a:pt x="0" y="246"/>
                  </a:lnTo>
                  <a:lnTo>
                    <a:pt x="39" y="263"/>
                  </a:lnTo>
                  <a:lnTo>
                    <a:pt x="752" y="26"/>
                  </a:lnTo>
                  <a:close/>
                </a:path>
              </a:pathLst>
            </a:custGeom>
            <a:solidFill>
              <a:srgbClr val="E29E2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47" name="Freeform 24"/>
            <p:cNvSpPr>
              <a:spLocks/>
            </p:cNvSpPr>
            <p:nvPr/>
          </p:nvSpPr>
          <p:spPr bwMode="auto">
            <a:xfrm>
              <a:off x="4633912" y="2273300"/>
              <a:ext cx="576262" cy="1057275"/>
            </a:xfrm>
            <a:custGeom>
              <a:avLst/>
              <a:gdLst/>
              <a:ahLst/>
              <a:cxnLst>
                <a:cxn ang="0">
                  <a:pos x="0" y="0"/>
                </a:cxn>
                <a:cxn ang="0">
                  <a:pos x="0" y="894"/>
                </a:cxn>
                <a:cxn ang="0">
                  <a:pos x="37" y="916"/>
                </a:cxn>
                <a:cxn ang="0">
                  <a:pos x="37" y="916"/>
                </a:cxn>
                <a:cxn ang="0">
                  <a:pos x="727" y="1332"/>
                </a:cxn>
                <a:cxn ang="0">
                  <a:pos x="727" y="298"/>
                </a:cxn>
                <a:cxn ang="0">
                  <a:pos x="0" y="0"/>
                </a:cxn>
              </a:cxnLst>
              <a:rect l="0" t="0" r="r" b="b"/>
              <a:pathLst>
                <a:path w="727" h="1332">
                  <a:moveTo>
                    <a:pt x="0" y="0"/>
                  </a:moveTo>
                  <a:lnTo>
                    <a:pt x="0" y="894"/>
                  </a:lnTo>
                  <a:lnTo>
                    <a:pt x="37" y="916"/>
                  </a:lnTo>
                  <a:lnTo>
                    <a:pt x="37" y="916"/>
                  </a:lnTo>
                  <a:lnTo>
                    <a:pt x="727" y="1332"/>
                  </a:lnTo>
                  <a:lnTo>
                    <a:pt x="727" y="298"/>
                  </a:lnTo>
                  <a:lnTo>
                    <a:pt x="0" y="0"/>
                  </a:lnTo>
                  <a:close/>
                </a:path>
              </a:pathLst>
            </a:custGeom>
            <a:solidFill>
              <a:srgbClr val="E29E2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48" name="Freeform 25"/>
            <p:cNvSpPr>
              <a:spLocks/>
            </p:cNvSpPr>
            <p:nvPr/>
          </p:nvSpPr>
          <p:spPr bwMode="auto">
            <a:xfrm>
              <a:off x="4633912" y="2273300"/>
              <a:ext cx="576262" cy="1057275"/>
            </a:xfrm>
            <a:custGeom>
              <a:avLst/>
              <a:gdLst/>
              <a:ahLst/>
              <a:cxnLst>
                <a:cxn ang="0">
                  <a:pos x="0" y="0"/>
                </a:cxn>
                <a:cxn ang="0">
                  <a:pos x="0" y="894"/>
                </a:cxn>
                <a:cxn ang="0">
                  <a:pos x="37" y="916"/>
                </a:cxn>
                <a:cxn ang="0">
                  <a:pos x="37" y="916"/>
                </a:cxn>
                <a:cxn ang="0">
                  <a:pos x="727" y="1332"/>
                </a:cxn>
                <a:cxn ang="0">
                  <a:pos x="727" y="298"/>
                </a:cxn>
                <a:cxn ang="0">
                  <a:pos x="0" y="0"/>
                </a:cxn>
              </a:cxnLst>
              <a:rect l="0" t="0" r="r" b="b"/>
              <a:pathLst>
                <a:path w="727" h="1332">
                  <a:moveTo>
                    <a:pt x="0" y="0"/>
                  </a:moveTo>
                  <a:lnTo>
                    <a:pt x="0" y="894"/>
                  </a:lnTo>
                  <a:lnTo>
                    <a:pt x="37" y="916"/>
                  </a:lnTo>
                  <a:lnTo>
                    <a:pt x="37" y="916"/>
                  </a:lnTo>
                  <a:lnTo>
                    <a:pt x="727" y="1332"/>
                  </a:lnTo>
                  <a:lnTo>
                    <a:pt x="727" y="298"/>
                  </a:lnTo>
                  <a:lnTo>
                    <a:pt x="0" y="0"/>
                  </a:lnTo>
                  <a:close/>
                </a:path>
              </a:pathLst>
            </a:custGeom>
            <a:solidFill>
              <a:srgbClr val="E29E2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49" name="Freeform 26"/>
            <p:cNvSpPr>
              <a:spLocks/>
            </p:cNvSpPr>
            <p:nvPr/>
          </p:nvSpPr>
          <p:spPr bwMode="auto">
            <a:xfrm>
              <a:off x="4633912" y="2273300"/>
              <a:ext cx="576262" cy="1057275"/>
            </a:xfrm>
            <a:custGeom>
              <a:avLst/>
              <a:gdLst/>
              <a:ahLst/>
              <a:cxnLst>
                <a:cxn ang="0">
                  <a:pos x="0" y="0"/>
                </a:cxn>
                <a:cxn ang="0">
                  <a:pos x="0" y="894"/>
                </a:cxn>
                <a:cxn ang="0">
                  <a:pos x="37" y="916"/>
                </a:cxn>
                <a:cxn ang="0">
                  <a:pos x="37" y="916"/>
                </a:cxn>
                <a:cxn ang="0">
                  <a:pos x="727" y="1332"/>
                </a:cxn>
                <a:cxn ang="0">
                  <a:pos x="727" y="298"/>
                </a:cxn>
                <a:cxn ang="0">
                  <a:pos x="0" y="0"/>
                </a:cxn>
              </a:cxnLst>
              <a:rect l="0" t="0" r="r" b="b"/>
              <a:pathLst>
                <a:path w="727" h="1332">
                  <a:moveTo>
                    <a:pt x="0" y="0"/>
                  </a:moveTo>
                  <a:lnTo>
                    <a:pt x="0" y="894"/>
                  </a:lnTo>
                  <a:lnTo>
                    <a:pt x="37" y="916"/>
                  </a:lnTo>
                  <a:lnTo>
                    <a:pt x="37" y="916"/>
                  </a:lnTo>
                  <a:lnTo>
                    <a:pt x="727" y="1332"/>
                  </a:lnTo>
                  <a:lnTo>
                    <a:pt x="727" y="298"/>
                  </a:lnTo>
                  <a:lnTo>
                    <a:pt x="0" y="0"/>
                  </a:lnTo>
                  <a:close/>
                </a:path>
              </a:pathLst>
            </a:custGeom>
            <a:solidFill>
              <a:srgbClr val="E29E2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50" name="Freeform 27"/>
            <p:cNvSpPr>
              <a:spLocks/>
            </p:cNvSpPr>
            <p:nvPr/>
          </p:nvSpPr>
          <p:spPr bwMode="auto">
            <a:xfrm>
              <a:off x="4633912" y="2273300"/>
              <a:ext cx="576262" cy="1057275"/>
            </a:xfrm>
            <a:custGeom>
              <a:avLst/>
              <a:gdLst/>
              <a:ahLst/>
              <a:cxnLst>
                <a:cxn ang="0">
                  <a:pos x="0" y="0"/>
                </a:cxn>
                <a:cxn ang="0">
                  <a:pos x="0" y="894"/>
                </a:cxn>
                <a:cxn ang="0">
                  <a:pos x="37" y="916"/>
                </a:cxn>
                <a:cxn ang="0">
                  <a:pos x="37" y="916"/>
                </a:cxn>
                <a:cxn ang="0">
                  <a:pos x="727" y="1332"/>
                </a:cxn>
                <a:cxn ang="0">
                  <a:pos x="727" y="298"/>
                </a:cxn>
                <a:cxn ang="0">
                  <a:pos x="0" y="0"/>
                </a:cxn>
              </a:cxnLst>
              <a:rect l="0" t="0" r="r" b="b"/>
              <a:pathLst>
                <a:path w="727" h="1332">
                  <a:moveTo>
                    <a:pt x="0" y="0"/>
                  </a:moveTo>
                  <a:lnTo>
                    <a:pt x="0" y="894"/>
                  </a:lnTo>
                  <a:lnTo>
                    <a:pt x="37" y="916"/>
                  </a:lnTo>
                  <a:lnTo>
                    <a:pt x="37" y="916"/>
                  </a:lnTo>
                  <a:lnTo>
                    <a:pt x="727" y="1332"/>
                  </a:lnTo>
                  <a:lnTo>
                    <a:pt x="727" y="298"/>
                  </a:lnTo>
                  <a:lnTo>
                    <a:pt x="0"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51" name="Freeform 28"/>
            <p:cNvSpPr>
              <a:spLocks/>
            </p:cNvSpPr>
            <p:nvPr/>
          </p:nvSpPr>
          <p:spPr bwMode="auto">
            <a:xfrm>
              <a:off x="4633912" y="2273300"/>
              <a:ext cx="576262" cy="727075"/>
            </a:xfrm>
            <a:custGeom>
              <a:avLst/>
              <a:gdLst/>
              <a:ahLst/>
              <a:cxnLst>
                <a:cxn ang="0">
                  <a:pos x="38" y="916"/>
                </a:cxn>
                <a:cxn ang="0">
                  <a:pos x="38" y="64"/>
                </a:cxn>
                <a:cxn ang="0">
                  <a:pos x="727" y="348"/>
                </a:cxn>
                <a:cxn ang="0">
                  <a:pos x="727" y="298"/>
                </a:cxn>
                <a:cxn ang="0">
                  <a:pos x="0" y="0"/>
                </a:cxn>
                <a:cxn ang="0">
                  <a:pos x="0" y="894"/>
                </a:cxn>
                <a:cxn ang="0">
                  <a:pos x="37" y="916"/>
                </a:cxn>
                <a:cxn ang="0">
                  <a:pos x="37" y="916"/>
                </a:cxn>
                <a:cxn ang="0">
                  <a:pos x="38" y="916"/>
                </a:cxn>
              </a:cxnLst>
              <a:rect l="0" t="0" r="r" b="b"/>
              <a:pathLst>
                <a:path w="727" h="916">
                  <a:moveTo>
                    <a:pt x="38" y="916"/>
                  </a:moveTo>
                  <a:lnTo>
                    <a:pt x="38" y="64"/>
                  </a:lnTo>
                  <a:lnTo>
                    <a:pt x="727" y="348"/>
                  </a:lnTo>
                  <a:lnTo>
                    <a:pt x="727" y="298"/>
                  </a:lnTo>
                  <a:lnTo>
                    <a:pt x="0" y="0"/>
                  </a:lnTo>
                  <a:lnTo>
                    <a:pt x="0" y="894"/>
                  </a:lnTo>
                  <a:lnTo>
                    <a:pt x="37" y="916"/>
                  </a:lnTo>
                  <a:lnTo>
                    <a:pt x="37" y="916"/>
                  </a:lnTo>
                  <a:lnTo>
                    <a:pt x="38" y="916"/>
                  </a:lnTo>
                  <a:close/>
                </a:path>
              </a:pathLst>
            </a:custGeom>
            <a:solidFill>
              <a:srgbClr val="EAB75B"/>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52" name="Freeform 29"/>
            <p:cNvSpPr>
              <a:spLocks/>
            </p:cNvSpPr>
            <p:nvPr/>
          </p:nvSpPr>
          <p:spPr bwMode="auto">
            <a:xfrm>
              <a:off x="5248275" y="2273300"/>
              <a:ext cx="587375" cy="1082675"/>
            </a:xfrm>
            <a:custGeom>
              <a:avLst/>
              <a:gdLst/>
              <a:ahLst/>
              <a:cxnLst>
                <a:cxn ang="0">
                  <a:pos x="0" y="1364"/>
                </a:cxn>
                <a:cxn ang="0">
                  <a:pos x="0" y="304"/>
                </a:cxn>
                <a:cxn ang="0">
                  <a:pos x="740" y="0"/>
                </a:cxn>
                <a:cxn ang="0">
                  <a:pos x="740" y="894"/>
                </a:cxn>
                <a:cxn ang="0">
                  <a:pos x="0" y="1364"/>
                </a:cxn>
              </a:cxnLst>
              <a:rect l="0" t="0" r="r" b="b"/>
              <a:pathLst>
                <a:path w="740" h="1364">
                  <a:moveTo>
                    <a:pt x="0" y="1364"/>
                  </a:moveTo>
                  <a:lnTo>
                    <a:pt x="0" y="304"/>
                  </a:lnTo>
                  <a:lnTo>
                    <a:pt x="740" y="0"/>
                  </a:lnTo>
                  <a:lnTo>
                    <a:pt x="740" y="894"/>
                  </a:lnTo>
                  <a:lnTo>
                    <a:pt x="0" y="1364"/>
                  </a:lnTo>
                  <a:close/>
                </a:path>
              </a:pathLst>
            </a:custGeom>
            <a:solidFill>
              <a:srgbClr val="A549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53" name="Freeform 30"/>
            <p:cNvSpPr>
              <a:spLocks/>
            </p:cNvSpPr>
            <p:nvPr/>
          </p:nvSpPr>
          <p:spPr bwMode="auto">
            <a:xfrm>
              <a:off x="5248275" y="2286000"/>
              <a:ext cx="555625" cy="1042988"/>
            </a:xfrm>
            <a:custGeom>
              <a:avLst/>
              <a:gdLst/>
              <a:ahLst/>
              <a:cxnLst>
                <a:cxn ang="0">
                  <a:pos x="0" y="1312"/>
                </a:cxn>
                <a:cxn ang="0">
                  <a:pos x="700" y="866"/>
                </a:cxn>
                <a:cxn ang="0">
                  <a:pos x="700" y="0"/>
                </a:cxn>
                <a:cxn ang="0">
                  <a:pos x="0" y="288"/>
                </a:cxn>
                <a:cxn ang="0">
                  <a:pos x="0" y="1312"/>
                </a:cxn>
              </a:cxnLst>
              <a:rect l="0" t="0" r="r" b="b"/>
              <a:pathLst>
                <a:path w="700" h="1312">
                  <a:moveTo>
                    <a:pt x="0" y="1312"/>
                  </a:moveTo>
                  <a:lnTo>
                    <a:pt x="700" y="866"/>
                  </a:lnTo>
                  <a:lnTo>
                    <a:pt x="700" y="0"/>
                  </a:lnTo>
                  <a:lnTo>
                    <a:pt x="0" y="288"/>
                  </a:lnTo>
                  <a:lnTo>
                    <a:pt x="0" y="131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54" name="Freeform 31"/>
            <p:cNvSpPr>
              <a:spLocks/>
            </p:cNvSpPr>
            <p:nvPr/>
          </p:nvSpPr>
          <p:spPr bwMode="auto">
            <a:xfrm>
              <a:off x="5248275" y="2286000"/>
              <a:ext cx="555625" cy="1042988"/>
            </a:xfrm>
            <a:custGeom>
              <a:avLst/>
              <a:gdLst/>
              <a:ahLst/>
              <a:cxnLst>
                <a:cxn ang="0">
                  <a:pos x="27" y="308"/>
                </a:cxn>
                <a:cxn ang="0">
                  <a:pos x="700" y="30"/>
                </a:cxn>
                <a:cxn ang="0">
                  <a:pos x="700" y="0"/>
                </a:cxn>
                <a:cxn ang="0">
                  <a:pos x="0" y="288"/>
                </a:cxn>
                <a:cxn ang="0">
                  <a:pos x="0" y="1312"/>
                </a:cxn>
                <a:cxn ang="0">
                  <a:pos x="27" y="1295"/>
                </a:cxn>
                <a:cxn ang="0">
                  <a:pos x="27" y="308"/>
                </a:cxn>
              </a:cxnLst>
              <a:rect l="0" t="0" r="r" b="b"/>
              <a:pathLst>
                <a:path w="700" h="1312">
                  <a:moveTo>
                    <a:pt x="27" y="308"/>
                  </a:moveTo>
                  <a:lnTo>
                    <a:pt x="700" y="30"/>
                  </a:lnTo>
                  <a:lnTo>
                    <a:pt x="700" y="0"/>
                  </a:lnTo>
                  <a:lnTo>
                    <a:pt x="0" y="288"/>
                  </a:lnTo>
                  <a:lnTo>
                    <a:pt x="0" y="1312"/>
                  </a:lnTo>
                  <a:lnTo>
                    <a:pt x="27" y="1295"/>
                  </a:lnTo>
                  <a:lnTo>
                    <a:pt x="27" y="308"/>
                  </a:lnTo>
                  <a:close/>
                </a:path>
              </a:pathLst>
            </a:custGeom>
            <a:solidFill>
              <a:srgbClr val="E2A02B"/>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55" name="Freeform 32"/>
            <p:cNvSpPr>
              <a:spLocks/>
            </p:cNvSpPr>
            <p:nvPr/>
          </p:nvSpPr>
          <p:spPr bwMode="auto">
            <a:xfrm>
              <a:off x="5214937" y="1558925"/>
              <a:ext cx="957262" cy="690563"/>
            </a:xfrm>
            <a:custGeom>
              <a:avLst/>
              <a:gdLst/>
              <a:ahLst/>
              <a:cxnLst>
                <a:cxn ang="0">
                  <a:pos x="351" y="0"/>
                </a:cxn>
                <a:cxn ang="0">
                  <a:pos x="0" y="570"/>
                </a:cxn>
                <a:cxn ang="0">
                  <a:pos x="42" y="589"/>
                </a:cxn>
                <a:cxn ang="0">
                  <a:pos x="373" y="55"/>
                </a:cxn>
                <a:cxn ang="0">
                  <a:pos x="1132" y="265"/>
                </a:cxn>
                <a:cxn ang="0">
                  <a:pos x="777" y="843"/>
                </a:cxn>
                <a:cxn ang="0">
                  <a:pos x="817" y="869"/>
                </a:cxn>
                <a:cxn ang="0">
                  <a:pos x="1206" y="236"/>
                </a:cxn>
                <a:cxn ang="0">
                  <a:pos x="351" y="0"/>
                </a:cxn>
              </a:cxnLst>
              <a:rect l="0" t="0" r="r" b="b"/>
              <a:pathLst>
                <a:path w="1206" h="869">
                  <a:moveTo>
                    <a:pt x="351" y="0"/>
                  </a:moveTo>
                  <a:lnTo>
                    <a:pt x="0" y="570"/>
                  </a:lnTo>
                  <a:lnTo>
                    <a:pt x="42" y="589"/>
                  </a:lnTo>
                  <a:lnTo>
                    <a:pt x="373" y="55"/>
                  </a:lnTo>
                  <a:lnTo>
                    <a:pt x="1132" y="265"/>
                  </a:lnTo>
                  <a:lnTo>
                    <a:pt x="777" y="843"/>
                  </a:lnTo>
                  <a:lnTo>
                    <a:pt x="817" y="869"/>
                  </a:lnTo>
                  <a:lnTo>
                    <a:pt x="1206" y="236"/>
                  </a:lnTo>
                  <a:lnTo>
                    <a:pt x="351"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56" name="Rectangle 33"/>
            <p:cNvSpPr>
              <a:spLocks noChangeArrowheads="1"/>
            </p:cNvSpPr>
            <p:nvPr/>
          </p:nvSpPr>
          <p:spPr bwMode="auto">
            <a:xfrm>
              <a:off x="5562600" y="2382838"/>
              <a:ext cx="12700" cy="766763"/>
            </a:xfrm>
            <a:prstGeom prst="rect">
              <a:avLst/>
            </a:prstGeom>
            <a:solidFill>
              <a:srgbClr val="A54900"/>
            </a:solidFill>
            <a:ln w="9525">
              <a:no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57" name="Freeform 34"/>
            <p:cNvSpPr>
              <a:spLocks/>
            </p:cNvSpPr>
            <p:nvPr/>
          </p:nvSpPr>
          <p:spPr bwMode="auto">
            <a:xfrm>
              <a:off x="5221287" y="2054225"/>
              <a:ext cx="25400" cy="422275"/>
            </a:xfrm>
            <a:custGeom>
              <a:avLst/>
              <a:gdLst/>
              <a:ahLst/>
              <a:cxnLst>
                <a:cxn ang="0">
                  <a:pos x="0" y="0"/>
                </a:cxn>
                <a:cxn ang="0">
                  <a:pos x="0" y="530"/>
                </a:cxn>
                <a:cxn ang="0">
                  <a:pos x="32" y="533"/>
                </a:cxn>
                <a:cxn ang="0">
                  <a:pos x="32" y="0"/>
                </a:cxn>
                <a:cxn ang="0">
                  <a:pos x="0" y="0"/>
                </a:cxn>
              </a:cxnLst>
              <a:rect l="0" t="0" r="r" b="b"/>
              <a:pathLst>
                <a:path w="32" h="533">
                  <a:moveTo>
                    <a:pt x="0" y="0"/>
                  </a:moveTo>
                  <a:lnTo>
                    <a:pt x="0" y="530"/>
                  </a:lnTo>
                  <a:lnTo>
                    <a:pt x="32" y="533"/>
                  </a:lnTo>
                  <a:lnTo>
                    <a:pt x="32" y="0"/>
                  </a:lnTo>
                  <a:lnTo>
                    <a:pt x="0" y="0"/>
                  </a:lnTo>
                  <a:close/>
                </a:path>
              </a:pathLst>
            </a:custGeom>
            <a:solidFill>
              <a:srgbClr val="E29E2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58" name="Freeform 35"/>
            <p:cNvSpPr>
              <a:spLocks/>
            </p:cNvSpPr>
            <p:nvPr/>
          </p:nvSpPr>
          <p:spPr bwMode="auto">
            <a:xfrm>
              <a:off x="4633912" y="2514600"/>
              <a:ext cx="576262" cy="501650"/>
            </a:xfrm>
            <a:custGeom>
              <a:avLst/>
              <a:gdLst/>
              <a:ahLst/>
              <a:cxnLst>
                <a:cxn ang="0">
                  <a:pos x="727" y="0"/>
                </a:cxn>
                <a:cxn ang="0">
                  <a:pos x="0" y="454"/>
                </a:cxn>
                <a:cxn ang="0">
                  <a:pos x="0" y="591"/>
                </a:cxn>
                <a:cxn ang="0">
                  <a:pos x="37" y="613"/>
                </a:cxn>
                <a:cxn ang="0">
                  <a:pos x="37" y="613"/>
                </a:cxn>
                <a:cxn ang="0">
                  <a:pos x="68" y="631"/>
                </a:cxn>
                <a:cxn ang="0">
                  <a:pos x="727" y="219"/>
                </a:cxn>
                <a:cxn ang="0">
                  <a:pos x="727" y="0"/>
                </a:cxn>
              </a:cxnLst>
              <a:rect l="0" t="0" r="r" b="b"/>
              <a:pathLst>
                <a:path w="727" h="631">
                  <a:moveTo>
                    <a:pt x="727" y="0"/>
                  </a:moveTo>
                  <a:lnTo>
                    <a:pt x="0" y="454"/>
                  </a:lnTo>
                  <a:lnTo>
                    <a:pt x="0" y="591"/>
                  </a:lnTo>
                  <a:lnTo>
                    <a:pt x="37" y="613"/>
                  </a:lnTo>
                  <a:lnTo>
                    <a:pt x="37" y="613"/>
                  </a:lnTo>
                  <a:lnTo>
                    <a:pt x="68" y="631"/>
                  </a:lnTo>
                  <a:lnTo>
                    <a:pt x="727" y="219"/>
                  </a:lnTo>
                  <a:lnTo>
                    <a:pt x="727" y="0"/>
                  </a:lnTo>
                  <a:close/>
                </a:path>
              </a:pathLst>
            </a:custGeom>
            <a:solidFill>
              <a:srgbClr val="EAB75B"/>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59" name="Freeform 36"/>
            <p:cNvSpPr>
              <a:spLocks/>
            </p:cNvSpPr>
            <p:nvPr/>
          </p:nvSpPr>
          <p:spPr bwMode="auto">
            <a:xfrm>
              <a:off x="4716462" y="2722563"/>
              <a:ext cx="493712" cy="336550"/>
            </a:xfrm>
            <a:custGeom>
              <a:avLst/>
              <a:gdLst/>
              <a:ahLst/>
              <a:cxnLst>
                <a:cxn ang="0">
                  <a:pos x="623" y="0"/>
                </a:cxn>
                <a:cxn ang="0">
                  <a:pos x="0" y="391"/>
                </a:cxn>
                <a:cxn ang="0">
                  <a:pos x="56" y="425"/>
                </a:cxn>
                <a:cxn ang="0">
                  <a:pos x="623" y="70"/>
                </a:cxn>
                <a:cxn ang="0">
                  <a:pos x="623" y="0"/>
                </a:cxn>
              </a:cxnLst>
              <a:rect l="0" t="0" r="r" b="b"/>
              <a:pathLst>
                <a:path w="623" h="425">
                  <a:moveTo>
                    <a:pt x="623" y="0"/>
                  </a:moveTo>
                  <a:lnTo>
                    <a:pt x="0" y="391"/>
                  </a:lnTo>
                  <a:lnTo>
                    <a:pt x="56" y="425"/>
                  </a:lnTo>
                  <a:lnTo>
                    <a:pt x="623" y="70"/>
                  </a:lnTo>
                  <a:lnTo>
                    <a:pt x="623" y="0"/>
                  </a:lnTo>
                  <a:close/>
                </a:path>
              </a:pathLst>
            </a:custGeom>
            <a:solidFill>
              <a:srgbClr val="EAB75B"/>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60" name="Freeform 37"/>
            <p:cNvSpPr>
              <a:spLocks/>
            </p:cNvSpPr>
            <p:nvPr/>
          </p:nvSpPr>
          <p:spPr bwMode="auto">
            <a:xfrm>
              <a:off x="4633912" y="2468563"/>
              <a:ext cx="555625" cy="381000"/>
            </a:xfrm>
            <a:custGeom>
              <a:avLst/>
              <a:gdLst/>
              <a:ahLst/>
              <a:cxnLst>
                <a:cxn ang="0">
                  <a:pos x="598" y="0"/>
                </a:cxn>
                <a:cxn ang="0">
                  <a:pos x="0" y="372"/>
                </a:cxn>
                <a:cxn ang="0">
                  <a:pos x="0" y="479"/>
                </a:cxn>
                <a:cxn ang="0">
                  <a:pos x="700" y="43"/>
                </a:cxn>
                <a:cxn ang="0">
                  <a:pos x="598" y="0"/>
                </a:cxn>
              </a:cxnLst>
              <a:rect l="0" t="0" r="r" b="b"/>
              <a:pathLst>
                <a:path w="700" h="479">
                  <a:moveTo>
                    <a:pt x="598" y="0"/>
                  </a:moveTo>
                  <a:lnTo>
                    <a:pt x="0" y="372"/>
                  </a:lnTo>
                  <a:lnTo>
                    <a:pt x="0" y="479"/>
                  </a:lnTo>
                  <a:lnTo>
                    <a:pt x="700" y="43"/>
                  </a:lnTo>
                  <a:lnTo>
                    <a:pt x="598" y="0"/>
                  </a:lnTo>
                  <a:close/>
                </a:path>
              </a:pathLst>
            </a:custGeom>
            <a:solidFill>
              <a:srgbClr val="EAB75B"/>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grpSp>
        <p:nvGrpSpPr>
          <p:cNvPr id="10" name="グループ化 62"/>
          <p:cNvGrpSpPr/>
          <p:nvPr/>
        </p:nvGrpSpPr>
        <p:grpSpPr>
          <a:xfrm>
            <a:off x="5857884" y="3571876"/>
            <a:ext cx="1500333" cy="1380476"/>
            <a:chOff x="5714873" y="3714752"/>
            <a:chExt cx="1500333" cy="1380476"/>
          </a:xfrm>
        </p:grpSpPr>
        <p:pic>
          <p:nvPicPr>
            <p:cNvPr id="431" name="Picture 42" descr="C:\Documents and Settings\mizuki-y.SELAB\Local Settings\Temporary Internet Files\Content.IE5\0TMN8DA3\MCj04325990000[1].png"/>
            <p:cNvPicPr>
              <a:picLocks noChangeAspect="1" noChangeArrowheads="1"/>
            </p:cNvPicPr>
            <p:nvPr/>
          </p:nvPicPr>
          <p:blipFill>
            <a:blip r:embed="rId3"/>
            <a:srcRect/>
            <a:stretch>
              <a:fillRect/>
            </a:stretch>
          </p:blipFill>
          <p:spPr bwMode="auto">
            <a:xfrm>
              <a:off x="6215074" y="3714752"/>
              <a:ext cx="612390" cy="878484"/>
            </a:xfrm>
            <a:prstGeom prst="rect">
              <a:avLst/>
            </a:prstGeom>
            <a:noFill/>
          </p:spPr>
        </p:pic>
        <p:sp>
          <p:nvSpPr>
            <p:cNvPr id="422" name="テキスト ボックス 421"/>
            <p:cNvSpPr txBox="1"/>
            <p:nvPr/>
          </p:nvSpPr>
          <p:spPr>
            <a:xfrm>
              <a:off x="5714873" y="4572008"/>
              <a:ext cx="1500333" cy="523220"/>
            </a:xfrm>
            <a:prstGeom prst="rect">
              <a:avLst/>
            </a:prstGeom>
            <a:noFill/>
          </p:spPr>
          <p:txBody>
            <a:bodyPr wrap="square" rtlCol="0">
              <a:spAutoFit/>
            </a:bodyPr>
            <a:lstStyle/>
            <a:p>
              <a:r>
                <a:rPr lang="ja-JP" altLang="en-US" sz="1400" b="1" dirty="0" smtClean="0"/>
                <a:t>コア</a:t>
              </a:r>
              <a:r>
                <a:rPr kumimoji="1" lang="ja-JP" altLang="en-US" sz="1400" b="1" dirty="0" smtClean="0"/>
                <a:t>開発者名簿を削除</a:t>
              </a:r>
              <a:endParaRPr kumimoji="1" lang="ja-JP" altLang="en-US" sz="1400" b="1" dirty="0"/>
            </a:p>
          </p:txBody>
        </p:sp>
      </p:grpSp>
      <p:sp>
        <p:nvSpPr>
          <p:cNvPr id="64" name="日付プレースホルダ 63"/>
          <p:cNvSpPr>
            <a:spLocks noGrp="1"/>
          </p:cNvSpPr>
          <p:nvPr>
            <p:ph type="dt" sz="half" idx="10"/>
          </p:nvPr>
        </p:nvSpPr>
        <p:spPr/>
        <p:txBody>
          <a:bodyPr/>
          <a:lstStyle/>
          <a:p>
            <a:fld id="{D3D0BE6C-0A63-4BC5-8638-38CB7C8D64B1}" type="datetime1">
              <a:rPr kumimoji="1" lang="ja-JP" altLang="en-US" smtClean="0"/>
              <a:t>2008/12/25</a:t>
            </a:fld>
            <a:endParaRPr kumimoji="1" lang="ja-JP" altLang="en-US"/>
          </a:p>
        </p:txBody>
      </p:sp>
      <p:sp>
        <p:nvSpPr>
          <p:cNvPr id="65" name="スライド番号プレースホルダ 64"/>
          <p:cNvSpPr>
            <a:spLocks noGrp="1"/>
          </p:cNvSpPr>
          <p:nvPr>
            <p:ph type="sldNum" sz="quarter" idx="12"/>
          </p:nvPr>
        </p:nvSpPr>
        <p:spPr/>
        <p:txBody>
          <a:bodyPr/>
          <a:lstStyle/>
          <a:p>
            <a:fld id="{FA2143DA-46D9-4062-BB0B-C11AA5046C13}" type="slidenum">
              <a:rPr kumimoji="1" lang="ja-JP" altLang="en-US" smtClean="0"/>
              <a:pPr/>
              <a:t>20</a:t>
            </a:fld>
            <a:endParaRPr kumimoji="1" lang="ja-JP" altLang="en-US"/>
          </a:p>
        </p:txBody>
      </p:sp>
      <p:sp>
        <p:nvSpPr>
          <p:cNvPr id="66" name="フッター プレースホルダ 65"/>
          <p:cNvSpPr>
            <a:spLocks noGrp="1"/>
          </p:cNvSpPr>
          <p:nvPr>
            <p:ph type="ftr" sz="quarter" idx="11"/>
          </p:nvPr>
        </p:nvSpPr>
        <p:spPr/>
        <p:txBody>
          <a:bodyPr/>
          <a:lstStyle/>
          <a:p>
            <a:r>
              <a:rPr kumimoji="1" lang="ja-JP" altLang="en-US" smtClean="0"/>
              <a:t>年末報告会</a:t>
            </a:r>
            <a:endParaRPr kumimoji="1" lang="ja-JP" alt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1"/>
          <p:cNvSpPr>
            <a:spLocks noGrp="1"/>
          </p:cNvSpPr>
          <p:nvPr>
            <p:ph type="title"/>
          </p:nvPr>
        </p:nvSpPr>
        <p:spPr/>
        <p:txBody>
          <a:bodyPr/>
          <a:lstStyle/>
          <a:p>
            <a:r>
              <a:rPr kumimoji="1" lang="ja-JP" altLang="en-US" dirty="0" smtClean="0"/>
              <a:t>以下ゼミナールでの質疑</a:t>
            </a:r>
            <a:r>
              <a:rPr kumimoji="1" lang="en-US" altLang="ja-JP" dirty="0" smtClean="0"/>
              <a:t/>
            </a:r>
            <a:br>
              <a:rPr kumimoji="1" lang="en-US" altLang="ja-JP" dirty="0" smtClean="0"/>
            </a:br>
            <a:endParaRPr kumimoji="1" lang="ja-JP" altLang="en-US" dirty="0"/>
          </a:p>
        </p:txBody>
      </p:sp>
      <p:sp>
        <p:nvSpPr>
          <p:cNvPr id="13" name="テキスト プレースホルダ 12"/>
          <p:cNvSpPr>
            <a:spLocks noGrp="1"/>
          </p:cNvSpPr>
          <p:nvPr>
            <p:ph type="body" idx="1"/>
          </p:nvPr>
        </p:nvSpPr>
        <p:spPr/>
        <p:txBody>
          <a:bodyPr/>
          <a:lstStyle/>
          <a:p>
            <a:endParaRPr kumimoji="1" lang="ja-JP" altLang="en-US" dirty="0"/>
          </a:p>
        </p:txBody>
      </p:sp>
      <p:sp>
        <p:nvSpPr>
          <p:cNvPr id="7" name="日付プレースホルダ 6"/>
          <p:cNvSpPr>
            <a:spLocks noGrp="1"/>
          </p:cNvSpPr>
          <p:nvPr>
            <p:ph type="dt" sz="half" idx="10"/>
          </p:nvPr>
        </p:nvSpPr>
        <p:spPr/>
        <p:txBody>
          <a:bodyPr/>
          <a:lstStyle/>
          <a:p>
            <a:fld id="{22E5E9EE-3CD9-4D3C-A7D1-9432E84F8C82}" type="datetime1">
              <a:rPr kumimoji="1" lang="ja-JP" altLang="en-US" smtClean="0"/>
              <a:t>2008/12/25</a:t>
            </a:fld>
            <a:endParaRPr kumimoji="1" lang="ja-JP" altLang="en-US"/>
          </a:p>
        </p:txBody>
      </p:sp>
      <p:sp>
        <p:nvSpPr>
          <p:cNvPr id="8" name="フッター プレースホルダ 7"/>
          <p:cNvSpPr>
            <a:spLocks noGrp="1"/>
          </p:cNvSpPr>
          <p:nvPr>
            <p:ph type="ftr" sz="quarter" idx="11"/>
          </p:nvPr>
        </p:nvSpPr>
        <p:spPr/>
        <p:txBody>
          <a:bodyPr/>
          <a:lstStyle/>
          <a:p>
            <a:r>
              <a:rPr kumimoji="1" lang="ja-JP" altLang="en-US" smtClean="0"/>
              <a:t>年末報告会</a:t>
            </a:r>
            <a:endParaRPr kumimoji="1" lang="ja-JP" altLang="en-US"/>
          </a:p>
        </p:txBody>
      </p:sp>
      <p:sp>
        <p:nvSpPr>
          <p:cNvPr id="9" name="スライド番号プレースホルダ 8"/>
          <p:cNvSpPr>
            <a:spLocks noGrp="1"/>
          </p:cNvSpPr>
          <p:nvPr>
            <p:ph type="sldNum" sz="quarter" idx="12"/>
          </p:nvPr>
        </p:nvSpPr>
        <p:spPr/>
        <p:txBody>
          <a:bodyPr/>
          <a:lstStyle/>
          <a:p>
            <a:fld id="{FA2143DA-46D9-4062-BB0B-C11AA5046C13}" type="slidenum">
              <a:rPr kumimoji="1" lang="ja-JP" altLang="en-US" smtClean="0"/>
              <a:pPr/>
              <a:t>21</a:t>
            </a:fld>
            <a:endParaRPr kumimoji="1" lang="ja-JP"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9"/>
          <p:cNvSpPr>
            <a:spLocks noGrp="1"/>
          </p:cNvSpPr>
          <p:nvPr>
            <p:ph type="title"/>
          </p:nvPr>
        </p:nvSpPr>
        <p:spPr/>
        <p:txBody>
          <a:bodyPr>
            <a:normAutofit fontScale="90000"/>
          </a:bodyPr>
          <a:lstStyle/>
          <a:p>
            <a:r>
              <a:rPr lang="ja-JP" altLang="en-US" dirty="0" smtClean="0"/>
              <a:t>プレゼン後</a:t>
            </a:r>
            <a:r>
              <a:rPr lang="en-US" altLang="ja-JP" dirty="0" smtClean="0"/>
              <a:t/>
            </a:r>
            <a:br>
              <a:rPr lang="en-US" altLang="ja-JP" dirty="0" smtClean="0"/>
            </a:br>
            <a:r>
              <a:rPr lang="ja-JP" altLang="en-US" smtClean="0"/>
              <a:t>質疑応答</a:t>
            </a:r>
            <a:endParaRPr lang="ja-JP" altLang="en-US" dirty="0"/>
          </a:p>
        </p:txBody>
      </p:sp>
      <p:sp>
        <p:nvSpPr>
          <p:cNvPr id="3" name="コンテンツ プレースホルダ 2"/>
          <p:cNvSpPr>
            <a:spLocks noGrp="1"/>
          </p:cNvSpPr>
          <p:nvPr>
            <p:ph idx="1"/>
          </p:nvPr>
        </p:nvSpPr>
        <p:spPr/>
        <p:txBody>
          <a:bodyPr>
            <a:normAutofit fontScale="70000" lnSpcReduction="20000"/>
          </a:bodyPr>
          <a:lstStyle/>
          <a:p>
            <a:r>
              <a:rPr lang="ja-JP" altLang="en-US" dirty="0" smtClean="0"/>
              <a:t>ノンコアのレビューがされてから適応されるということ？</a:t>
            </a:r>
          </a:p>
          <a:p>
            <a:pPr lvl="1"/>
            <a:r>
              <a:rPr lang="ja-JP" altLang="en-US" dirty="0" smtClean="0"/>
              <a:t>はい</a:t>
            </a:r>
          </a:p>
          <a:p>
            <a:r>
              <a:rPr lang="ja-JP" altLang="en-US" dirty="0" smtClean="0"/>
              <a:t>成長しきったときはどれだけパッチを直されてもレビューされないということ？</a:t>
            </a:r>
          </a:p>
          <a:p>
            <a:pPr lvl="1"/>
            <a:r>
              <a:rPr lang="ja-JP" altLang="en-US" dirty="0" smtClean="0"/>
              <a:t>はい</a:t>
            </a:r>
          </a:p>
          <a:p>
            <a:r>
              <a:rPr lang="en-US" altLang="ja-JP" dirty="0" smtClean="0"/>
              <a:t>2002</a:t>
            </a:r>
            <a:r>
              <a:rPr lang="ja-JP" altLang="en-US" dirty="0" smtClean="0"/>
              <a:t>年はアパッチ</a:t>
            </a:r>
            <a:r>
              <a:rPr lang="en-US" altLang="ja-JP" dirty="0" smtClean="0"/>
              <a:t>2.0</a:t>
            </a:r>
            <a:r>
              <a:rPr lang="ja-JP" altLang="en-US" dirty="0" err="1" smtClean="0"/>
              <a:t>がリ</a:t>
            </a:r>
            <a:r>
              <a:rPr lang="ja-JP" altLang="en-US" dirty="0" smtClean="0"/>
              <a:t>リースされて増えやすい時期だったと思うのですが、そういう要素は考慮されていない？</a:t>
            </a:r>
          </a:p>
          <a:p>
            <a:pPr lvl="1"/>
            <a:r>
              <a:rPr lang="ja-JP" altLang="en-US" dirty="0" smtClean="0"/>
              <a:t>考慮せずに、期間だけで分析した</a:t>
            </a:r>
          </a:p>
          <a:p>
            <a:r>
              <a:rPr lang="ja-JP" altLang="en-US" dirty="0" smtClean="0"/>
              <a:t>開発版で機能を増やして、安定版をだすというモデルがある。その評価に見えるのですが？</a:t>
            </a:r>
          </a:p>
          <a:p>
            <a:r>
              <a:rPr lang="ja-JP" altLang="en-US" dirty="0" smtClean="0"/>
              <a:t>機能を変えるようなパッチは出されにくくなったりバージョンによって違うのに一緒にするのはどうなのか？</a:t>
            </a:r>
          </a:p>
          <a:p>
            <a:pPr lvl="1"/>
            <a:r>
              <a:rPr lang="ja-JP" altLang="en-US" dirty="0" smtClean="0"/>
              <a:t>分析メーリングリストが同じになっているので今回の分析手法を使った</a:t>
            </a:r>
          </a:p>
          <a:p>
            <a:pPr lvl="1"/>
            <a:r>
              <a:rPr lang="ja-JP" altLang="en-US" dirty="0" smtClean="0"/>
              <a:t>基礎のシステムとしては同じものを使っているのでクローズ</a:t>
            </a:r>
          </a:p>
          <a:p>
            <a:r>
              <a:rPr lang="ja-JP" altLang="en-US" dirty="0" smtClean="0"/>
              <a:t>アパッチという成功プロジェクトを評価しているが、この分析結果をどう研究にしていくのか？</a:t>
            </a:r>
          </a:p>
          <a:p>
            <a:pPr lvl="1"/>
            <a:r>
              <a:rPr lang="ja-JP" altLang="en-US" dirty="0" smtClean="0"/>
              <a:t>たとえば、他の</a:t>
            </a:r>
            <a:r>
              <a:rPr lang="en-US" altLang="ja-JP" dirty="0" smtClean="0"/>
              <a:t>OSS</a:t>
            </a:r>
            <a:r>
              <a:rPr lang="ja-JP" altLang="en-US" dirty="0" smtClean="0"/>
              <a:t>コミュニティについても分析して、違う結果が出たとして、新しい</a:t>
            </a:r>
            <a:r>
              <a:rPr lang="en-US" altLang="ja-JP" dirty="0" smtClean="0"/>
              <a:t>OSS</a:t>
            </a:r>
            <a:r>
              <a:rPr lang="ja-JP" altLang="en-US" dirty="0" smtClean="0"/>
              <a:t>が出たときに成功に導く助けになるデータになると思う</a:t>
            </a:r>
            <a:endParaRPr lang="en-US" altLang="ja-JP" dirty="0" smtClean="0"/>
          </a:p>
          <a:p>
            <a:endParaRPr lang="en-US" altLang="ja-JP" dirty="0" smtClean="0"/>
          </a:p>
        </p:txBody>
      </p:sp>
      <p:sp>
        <p:nvSpPr>
          <p:cNvPr id="4" name="日付プレースホルダ 3"/>
          <p:cNvSpPr>
            <a:spLocks noGrp="1"/>
          </p:cNvSpPr>
          <p:nvPr>
            <p:ph type="dt" sz="half" idx="10"/>
          </p:nvPr>
        </p:nvSpPr>
        <p:spPr/>
        <p:txBody>
          <a:bodyPr/>
          <a:lstStyle/>
          <a:p>
            <a:fld id="{6006D32D-A26C-4E45-BCE9-791360312812}" type="datetime1">
              <a:rPr lang="ja-JP" altLang="en-US" smtClean="0"/>
              <a:t>2008/12/25</a:t>
            </a:fld>
            <a:endParaRPr lang="ja-JP" altLang="en-US"/>
          </a:p>
        </p:txBody>
      </p:sp>
      <p:sp>
        <p:nvSpPr>
          <p:cNvPr id="6" name="フッター プレースホルダ 5"/>
          <p:cNvSpPr>
            <a:spLocks noGrp="1"/>
          </p:cNvSpPr>
          <p:nvPr>
            <p:ph type="ftr" sz="quarter" idx="11"/>
          </p:nvPr>
        </p:nvSpPr>
        <p:spPr/>
        <p:txBody>
          <a:bodyPr/>
          <a:lstStyle/>
          <a:p>
            <a:r>
              <a:rPr lang="ja-JP" altLang="en-US" smtClean="0"/>
              <a:t>年末報告会</a:t>
            </a:r>
            <a:endParaRPr lang="ja-JP" altLang="en-US" dirty="0"/>
          </a:p>
        </p:txBody>
      </p:sp>
      <p:sp>
        <p:nvSpPr>
          <p:cNvPr id="7" name="スライド番号プレースホルダ 6"/>
          <p:cNvSpPr>
            <a:spLocks noGrp="1"/>
          </p:cNvSpPr>
          <p:nvPr>
            <p:ph type="sldNum" sz="quarter" idx="12"/>
          </p:nvPr>
        </p:nvSpPr>
        <p:spPr/>
        <p:txBody>
          <a:bodyPr/>
          <a:lstStyle/>
          <a:p>
            <a:fld id="{FA2143DA-46D9-4062-BB0B-C11AA5046C13}" type="slidenum">
              <a:rPr lang="ja-JP" altLang="en-US" smtClean="0"/>
              <a:pPr/>
              <a:t>22</a:t>
            </a:fld>
            <a:endParaRPr lang="ja-JP" altLang="en-US"/>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52.6|3.5|30.5|5.2|3.8|4"/>
</p:tagLst>
</file>

<file path=ppt/tags/tag2.xml><?xml version="1.0" encoding="utf-8"?>
<p:tagLst xmlns:a="http://schemas.openxmlformats.org/drawingml/2006/main" xmlns:r="http://schemas.openxmlformats.org/officeDocument/2006/relationships" xmlns:p="http://schemas.openxmlformats.org/presentationml/2006/main">
  <p:tag name="TIMING" val="|36.9|4.5|10.6|4.3"/>
</p:tagLst>
</file>

<file path=ppt/theme/theme1.xml><?xml version="1.0" encoding="utf-8"?>
<a:theme xmlns:a="http://schemas.openxmlformats.org/drawingml/2006/main" name="mizuk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Tahoma"/>
        <a:ea typeface="MS UI Gothic"/>
        <a:cs typeface=""/>
      </a:majorFont>
      <a:minorFont>
        <a:latin typeface="Tahoma"/>
        <a:ea typeface="MS UI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mizuki</Template>
  <TotalTime>9273</TotalTime>
  <Words>2255</Words>
  <Application>Microsoft Office PowerPoint</Application>
  <PresentationFormat>画面に合わせる (4:3)</PresentationFormat>
  <Paragraphs>417</Paragraphs>
  <Slides>23</Slides>
  <Notes>10</Notes>
  <HiddenSlides>0</HiddenSlides>
  <MMClips>0</MMClips>
  <ScaleCrop>false</ScaleCrop>
  <HeadingPairs>
    <vt:vector size="4" baseType="variant">
      <vt:variant>
        <vt:lpstr>テーマ</vt:lpstr>
      </vt:variant>
      <vt:variant>
        <vt:i4>1</vt:i4>
      </vt:variant>
      <vt:variant>
        <vt:lpstr>スライド タイトル</vt:lpstr>
      </vt:variant>
      <vt:variant>
        <vt:i4>23</vt:i4>
      </vt:variant>
    </vt:vector>
  </HeadingPairs>
  <TitlesOfParts>
    <vt:vector size="24" baseType="lpstr">
      <vt:lpstr>mizuki</vt:lpstr>
      <vt:lpstr>OSSコミュニティにおける ソフトウェア開発理解のための時系列分析 </vt:lpstr>
      <vt:lpstr>背景</vt:lpstr>
      <vt:lpstr>先行研究</vt:lpstr>
      <vt:lpstr>目的とアプローチ</vt:lpstr>
      <vt:lpstr>定義</vt:lpstr>
      <vt:lpstr>ケーススタディ</vt:lpstr>
      <vt:lpstr>結果　～仮説１～ オープン性の変化に伴い，コミュニティの成長が促進・抑制される</vt:lpstr>
      <vt:lpstr>結果　～仮説２～ オープン性の変化に伴い，プロダクトの成長が促進・抑制される</vt:lpstr>
      <vt:lpstr>考察</vt:lpstr>
      <vt:lpstr>まとめと今後の予定</vt:lpstr>
      <vt:lpstr>スライド 10</vt:lpstr>
      <vt:lpstr>今後の予定</vt:lpstr>
      <vt:lpstr>スライド 12</vt:lpstr>
      <vt:lpstr>研究の意義</vt:lpstr>
      <vt:lpstr>以下は質疑応答用</vt:lpstr>
      <vt:lpstr>分析準備</vt:lpstr>
      <vt:lpstr>分析準備２</vt:lpstr>
      <vt:lpstr>差の有無の検定</vt:lpstr>
      <vt:lpstr>分析手法</vt:lpstr>
      <vt:lpstr>分析に至るまでの流れ</vt:lpstr>
      <vt:lpstr>Step1：コア、ノンコアの名簿作成 全体の流れ</vt:lpstr>
      <vt:lpstr>以下ゼミナールでの質疑 </vt:lpstr>
      <vt:lpstr>プレゼン後 質疑応答</vt:lpstr>
    </vt:vector>
  </TitlesOfParts>
  <Company>奈良先端科学技術大学院大学</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Source development is O</dc:title>
  <dc:creator>ソフトウェア工学講座</dc:creator>
  <cp:lastModifiedBy>ソフトウェア工学講座</cp:lastModifiedBy>
  <cp:revision>892</cp:revision>
  <dcterms:created xsi:type="dcterms:W3CDTF">2008-11-30T17:10:38Z</dcterms:created>
  <dcterms:modified xsi:type="dcterms:W3CDTF">2008-12-24T15:55:17Z</dcterms:modified>
</cp:coreProperties>
</file>