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57" r:id="rId4"/>
    <p:sldId id="258" r:id="rId5"/>
    <p:sldId id="259" r:id="rId6"/>
    <p:sldId id="260" r:id="rId7"/>
    <p:sldId id="261" r:id="rId8"/>
    <p:sldId id="263" r:id="rId9"/>
    <p:sldId id="264" r:id="rId10"/>
    <p:sldId id="271" r:id="rId11"/>
    <p:sldId id="273" r:id="rId12"/>
    <p:sldId id="267" r:id="rId13"/>
    <p:sldId id="274" r:id="rId14"/>
    <p:sldId id="268" r:id="rId15"/>
    <p:sldId id="275" r:id="rId16"/>
    <p:sldId id="276" r:id="rId17"/>
    <p:sldId id="277" r:id="rId18"/>
    <p:sldId id="278" r:id="rId19"/>
    <p:sldId id="279" r:id="rId20"/>
    <p:sldId id="265" r:id="rId21"/>
    <p:sldId id="280" r:id="rId22"/>
    <p:sldId id="269" r:id="rId23"/>
    <p:sldId id="281" r:id="rId24"/>
    <p:sldId id="282" r:id="rId25"/>
    <p:sldId id="266" r:id="rId26"/>
    <p:sldId id="283" r:id="rId27"/>
    <p:sldId id="270" r:id="rId28"/>
    <p:sldId id="284" r:id="rId29"/>
    <p:sldId id="285" r:id="rId30"/>
    <p:sldId id="286" r:id="rId31"/>
    <p:sldId id="287" r:id="rId32"/>
    <p:sldId id="288" r:id="rId33"/>
    <p:sldId id="290" r:id="rId34"/>
    <p:sldId id="289" r:id="rId35"/>
    <p:sldId id="291" r:id="rId36"/>
    <p:sldId id="293" r:id="rId3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__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__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Office_Excel_______3.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lang val="ja-JP"/>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141305555421398"/>
          <c:y val="3.5935359034181401E-2"/>
          <c:w val="0.84711590016568261"/>
          <c:h val="0.75767368440543725"/>
        </c:manualLayout>
      </c:layout>
      <c:barChart>
        <c:barDir val="col"/>
        <c:grouping val="clustered"/>
        <c:ser>
          <c:idx val="0"/>
          <c:order val="0"/>
          <c:tx>
            <c:strRef>
              <c:f>Sheet1!$B$1</c:f>
              <c:strCache>
                <c:ptCount val="1"/>
                <c:pt idx="0">
                  <c:v>系列 1</c:v>
                </c:pt>
              </c:strCache>
            </c:strRef>
          </c:tx>
          <c:spPr>
            <a:solidFill>
              <a:schemeClr val="accent6">
                <a:lumMod val="40000"/>
                <a:lumOff val="60000"/>
              </a:schemeClr>
            </a:solidFill>
            <a:ln w="38100" cap="flat" cmpd="sng" algn="ctr">
              <a:solidFill>
                <a:schemeClr val="tx1"/>
              </a:solidFill>
              <a:prstDash val="solid"/>
            </a:ln>
            <a:effectLst/>
          </c:spPr>
          <c:cat>
            <c:numRef>
              <c:f>Sheet1!$A$2:$A$11</c:f>
              <c:numCache>
                <c:formatCode>General</c:formatCode>
                <c:ptCount val="10"/>
                <c:pt idx="0">
                  <c:v>5</c:v>
                </c:pt>
                <c:pt idx="1">
                  <c:v>15</c:v>
                </c:pt>
                <c:pt idx="2">
                  <c:v>25</c:v>
                </c:pt>
                <c:pt idx="3">
                  <c:v>35</c:v>
                </c:pt>
                <c:pt idx="4">
                  <c:v>45</c:v>
                </c:pt>
                <c:pt idx="5">
                  <c:v>55</c:v>
                </c:pt>
                <c:pt idx="6">
                  <c:v>65</c:v>
                </c:pt>
                <c:pt idx="7">
                  <c:v>75</c:v>
                </c:pt>
                <c:pt idx="8">
                  <c:v>85</c:v>
                </c:pt>
                <c:pt idx="9">
                  <c:v>95</c:v>
                </c:pt>
              </c:numCache>
            </c:numRef>
          </c:cat>
          <c:val>
            <c:numRef>
              <c:f>Sheet1!$B$2:$B$11</c:f>
              <c:numCache>
                <c:formatCode>General</c:formatCode>
                <c:ptCount val="10"/>
                <c:pt idx="2">
                  <c:v>2.0000000000000011E-2</c:v>
                </c:pt>
                <c:pt idx="3">
                  <c:v>9.0000000000000052E-2</c:v>
                </c:pt>
                <c:pt idx="4">
                  <c:v>0.29000000000000015</c:v>
                </c:pt>
                <c:pt idx="5">
                  <c:v>0.38000000000000017</c:v>
                </c:pt>
                <c:pt idx="6">
                  <c:v>0.23</c:v>
                </c:pt>
                <c:pt idx="7">
                  <c:v>6.0000000000000026E-2</c:v>
                </c:pt>
                <c:pt idx="8">
                  <c:v>1.0000000000000005E-2</c:v>
                </c:pt>
              </c:numCache>
            </c:numRef>
          </c:val>
        </c:ser>
        <c:gapWidth val="0"/>
        <c:axId val="158044928"/>
        <c:axId val="158046848"/>
      </c:barChart>
      <c:catAx>
        <c:axId val="158044928"/>
        <c:scaling>
          <c:orientation val="minMax"/>
        </c:scaling>
        <c:axPos val="b"/>
        <c:title>
          <c:tx>
            <c:rich>
              <a:bodyPr/>
              <a:lstStyle/>
              <a:p>
                <a:pPr>
                  <a:defRPr/>
                </a:pPr>
                <a:r>
                  <a:rPr lang="ja-JP" altLang="en-US" dirty="0" smtClean="0">
                    <a:latin typeface="ＭＳ Ｐゴシック" pitchFamily="50" charset="-128"/>
                    <a:ea typeface="ＭＳ Ｐゴシック" pitchFamily="50" charset="-128"/>
                  </a:rPr>
                  <a:t>テストの点数</a:t>
                </a:r>
                <a:endParaRPr lang="ja-JP" altLang="en-US" dirty="0">
                  <a:latin typeface="ＭＳ Ｐゴシック" pitchFamily="50" charset="-128"/>
                  <a:ea typeface="ＭＳ Ｐゴシック" pitchFamily="50" charset="-128"/>
                </a:endParaRPr>
              </a:p>
            </c:rich>
          </c:tx>
          <c:layout/>
        </c:title>
        <c:numFmt formatCode="General" sourceLinked="1"/>
        <c:minorTickMark val="cross"/>
        <c:tickLblPos val="nextTo"/>
        <c:txPr>
          <a:bodyPr/>
          <a:lstStyle/>
          <a:p>
            <a:pPr>
              <a:defRPr>
                <a:latin typeface="ＭＳ Ｐゴシック" pitchFamily="50" charset="-128"/>
                <a:ea typeface="ＭＳ Ｐゴシック" pitchFamily="50" charset="-128"/>
              </a:defRPr>
            </a:pPr>
            <a:endParaRPr lang="ja-JP"/>
          </a:p>
        </c:txPr>
        <c:crossAx val="158046848"/>
        <c:crosses val="autoZero"/>
        <c:auto val="1"/>
        <c:lblAlgn val="ctr"/>
        <c:lblOffset val="100"/>
      </c:catAx>
      <c:valAx>
        <c:axId val="158046848"/>
        <c:scaling>
          <c:orientation val="minMax"/>
          <c:max val="0.4"/>
          <c:min val="0"/>
        </c:scaling>
        <c:axPos val="l"/>
        <c:title>
          <c:tx>
            <c:rich>
              <a:bodyPr rot="0" vert="wordArtVertRtl"/>
              <a:lstStyle/>
              <a:p>
                <a:pPr>
                  <a:defRPr b="1">
                    <a:latin typeface="ＭＳ Ｐゴシック" pitchFamily="50" charset="-128"/>
                    <a:ea typeface="ＭＳ Ｐゴシック" pitchFamily="50" charset="-128"/>
                  </a:defRPr>
                </a:pPr>
                <a:r>
                  <a:rPr lang="ja-JP" altLang="en-US" b="1" dirty="0" smtClean="0">
                    <a:latin typeface="ＭＳ Ｐゴシック" pitchFamily="50" charset="-128"/>
                    <a:ea typeface="ＭＳ Ｐゴシック" pitchFamily="50" charset="-128"/>
                  </a:rPr>
                  <a:t>相対度数</a:t>
                </a:r>
                <a:endParaRPr lang="ja-JP" altLang="en-US" b="1" dirty="0">
                  <a:latin typeface="ＭＳ Ｐゴシック" pitchFamily="50" charset="-128"/>
                  <a:ea typeface="ＭＳ Ｐゴシック" pitchFamily="50" charset="-128"/>
                </a:endParaRPr>
              </a:p>
            </c:rich>
          </c:tx>
          <c:layout/>
        </c:title>
        <c:numFmt formatCode="General" sourceLinked="1"/>
        <c:tickLblPos val="nextTo"/>
        <c:crossAx val="158044928"/>
        <c:crosses val="autoZero"/>
        <c:crossBetween val="between"/>
      </c:valAx>
    </c:plotArea>
    <c:plotVisOnly val="1"/>
    <c:dispBlanksAs val="gap"/>
  </c:chart>
  <c:txPr>
    <a:bodyPr/>
    <a:lstStyle/>
    <a:p>
      <a:pPr>
        <a:defRPr sz="1800"/>
      </a:pPr>
      <a:endParaRPr lang="ja-JP"/>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141305555421401"/>
          <c:y val="3.5935359034181394E-2"/>
          <c:w val="0.84711590016568261"/>
          <c:h val="0.75767368440543736"/>
        </c:manualLayout>
      </c:layout>
      <c:barChart>
        <c:barDir val="col"/>
        <c:grouping val="clustered"/>
        <c:ser>
          <c:idx val="0"/>
          <c:order val="0"/>
          <c:tx>
            <c:strRef>
              <c:f>Sheet1!$B$1</c:f>
              <c:strCache>
                <c:ptCount val="1"/>
                <c:pt idx="0">
                  <c:v>系列 1</c:v>
                </c:pt>
              </c:strCache>
            </c:strRef>
          </c:tx>
          <c:spPr>
            <a:solidFill>
              <a:schemeClr val="accent6">
                <a:lumMod val="40000"/>
                <a:lumOff val="60000"/>
              </a:schemeClr>
            </a:solidFill>
            <a:ln w="38100" cap="flat" cmpd="sng" algn="ctr">
              <a:solidFill>
                <a:schemeClr val="tx1"/>
              </a:solidFill>
              <a:prstDash val="solid"/>
            </a:ln>
            <a:effectLst/>
          </c:spPr>
          <c:cat>
            <c:numRef>
              <c:f>Sheet1!$A$2:$A$21</c:f>
              <c:numCache>
                <c:formatCode>General</c:formatCode>
                <c:ptCount val="20"/>
                <c:pt idx="0">
                  <c:v>2.5</c:v>
                </c:pt>
                <c:pt idx="1">
                  <c:v>7.5</c:v>
                </c:pt>
                <c:pt idx="2">
                  <c:v>12.5</c:v>
                </c:pt>
                <c:pt idx="3">
                  <c:v>17.5</c:v>
                </c:pt>
                <c:pt idx="4">
                  <c:v>22.5</c:v>
                </c:pt>
                <c:pt idx="5">
                  <c:v>27.5</c:v>
                </c:pt>
                <c:pt idx="6">
                  <c:v>32.5</c:v>
                </c:pt>
                <c:pt idx="7">
                  <c:v>37.5</c:v>
                </c:pt>
                <c:pt idx="8">
                  <c:v>42.5</c:v>
                </c:pt>
                <c:pt idx="9">
                  <c:v>47.5</c:v>
                </c:pt>
                <c:pt idx="10">
                  <c:v>52.5</c:v>
                </c:pt>
                <c:pt idx="11">
                  <c:v>57.5</c:v>
                </c:pt>
                <c:pt idx="12">
                  <c:v>62.5</c:v>
                </c:pt>
                <c:pt idx="13">
                  <c:v>67.5</c:v>
                </c:pt>
                <c:pt idx="14">
                  <c:v>72.5</c:v>
                </c:pt>
                <c:pt idx="15">
                  <c:v>77.5</c:v>
                </c:pt>
                <c:pt idx="16">
                  <c:v>82.5</c:v>
                </c:pt>
                <c:pt idx="17">
                  <c:v>87.5</c:v>
                </c:pt>
                <c:pt idx="18">
                  <c:v>92.5</c:v>
                </c:pt>
                <c:pt idx="19">
                  <c:v>97.5</c:v>
                </c:pt>
              </c:numCache>
            </c:numRef>
          </c:cat>
          <c:val>
            <c:numRef>
              <c:f>Sheet1!$B$2:$B$21</c:f>
              <c:numCache>
                <c:formatCode>General</c:formatCode>
                <c:ptCount val="20"/>
                <c:pt idx="4">
                  <c:v>5.0000000000000027E-3</c:v>
                </c:pt>
                <c:pt idx="5">
                  <c:v>1.0000000000000005E-2</c:v>
                </c:pt>
                <c:pt idx="6">
                  <c:v>3.0000000000000002E-2</c:v>
                </c:pt>
                <c:pt idx="7">
                  <c:v>7.5000000000000011E-2</c:v>
                </c:pt>
                <c:pt idx="8">
                  <c:v>0.13</c:v>
                </c:pt>
                <c:pt idx="9">
                  <c:v>0.17</c:v>
                </c:pt>
                <c:pt idx="10">
                  <c:v>0.19500000000000001</c:v>
                </c:pt>
                <c:pt idx="11">
                  <c:v>0.18500000000000008</c:v>
                </c:pt>
                <c:pt idx="12">
                  <c:v>0.14500000000000007</c:v>
                </c:pt>
                <c:pt idx="13">
                  <c:v>8.5000000000000006E-2</c:v>
                </c:pt>
                <c:pt idx="14">
                  <c:v>4.0000000000000022E-2</c:v>
                </c:pt>
                <c:pt idx="15">
                  <c:v>2.0000000000000011E-2</c:v>
                </c:pt>
                <c:pt idx="16">
                  <c:v>5.0000000000000027E-3</c:v>
                </c:pt>
              </c:numCache>
            </c:numRef>
          </c:val>
        </c:ser>
        <c:gapWidth val="0"/>
        <c:axId val="158055040"/>
        <c:axId val="159703808"/>
      </c:barChart>
      <c:catAx>
        <c:axId val="158055040"/>
        <c:scaling>
          <c:orientation val="minMax"/>
        </c:scaling>
        <c:axPos val="b"/>
        <c:title>
          <c:tx>
            <c:rich>
              <a:bodyPr/>
              <a:lstStyle/>
              <a:p>
                <a:pPr>
                  <a:defRPr/>
                </a:pPr>
                <a:r>
                  <a:rPr lang="ja-JP" altLang="en-US" dirty="0" smtClean="0">
                    <a:latin typeface="ＭＳ Ｐゴシック" pitchFamily="50" charset="-128"/>
                    <a:ea typeface="ＭＳ Ｐゴシック" pitchFamily="50" charset="-128"/>
                  </a:rPr>
                  <a:t>テストの点数</a:t>
                </a:r>
                <a:endParaRPr lang="ja-JP" altLang="en-US" dirty="0">
                  <a:latin typeface="ＭＳ Ｐゴシック" pitchFamily="50" charset="-128"/>
                  <a:ea typeface="ＭＳ Ｐゴシック" pitchFamily="50" charset="-128"/>
                </a:endParaRPr>
              </a:p>
            </c:rich>
          </c:tx>
          <c:layout/>
        </c:title>
        <c:numFmt formatCode="General" sourceLinked="1"/>
        <c:minorTickMark val="cross"/>
        <c:tickLblPos val="nextTo"/>
        <c:txPr>
          <a:bodyPr/>
          <a:lstStyle/>
          <a:p>
            <a:pPr>
              <a:defRPr>
                <a:latin typeface="ＭＳ Ｐゴシック" pitchFamily="50" charset="-128"/>
                <a:ea typeface="ＭＳ Ｐゴシック" pitchFamily="50" charset="-128"/>
              </a:defRPr>
            </a:pPr>
            <a:endParaRPr lang="ja-JP"/>
          </a:p>
        </c:txPr>
        <c:crossAx val="159703808"/>
        <c:crosses val="autoZero"/>
        <c:auto val="1"/>
        <c:lblAlgn val="ctr"/>
        <c:lblOffset val="100"/>
      </c:catAx>
      <c:valAx>
        <c:axId val="159703808"/>
        <c:scaling>
          <c:orientation val="minMax"/>
          <c:max val="0.2"/>
          <c:min val="0"/>
        </c:scaling>
        <c:axPos val="l"/>
        <c:title>
          <c:tx>
            <c:rich>
              <a:bodyPr rot="0" vert="wordArtVertRtl"/>
              <a:lstStyle/>
              <a:p>
                <a:pPr>
                  <a:defRPr b="1">
                    <a:latin typeface="ＭＳ Ｐゴシック" pitchFamily="50" charset="-128"/>
                    <a:ea typeface="ＭＳ Ｐゴシック" pitchFamily="50" charset="-128"/>
                  </a:defRPr>
                </a:pPr>
                <a:r>
                  <a:rPr lang="ja-JP" altLang="en-US" b="1" dirty="0" smtClean="0">
                    <a:latin typeface="ＭＳ Ｐゴシック" pitchFamily="50" charset="-128"/>
                    <a:ea typeface="ＭＳ Ｐゴシック" pitchFamily="50" charset="-128"/>
                  </a:rPr>
                  <a:t>相対度数</a:t>
                </a:r>
                <a:endParaRPr lang="ja-JP" altLang="en-US" b="1" dirty="0">
                  <a:latin typeface="ＭＳ Ｐゴシック" pitchFamily="50" charset="-128"/>
                  <a:ea typeface="ＭＳ Ｐゴシック" pitchFamily="50" charset="-128"/>
                </a:endParaRPr>
              </a:p>
            </c:rich>
          </c:tx>
          <c:layout/>
        </c:title>
        <c:numFmt formatCode="General" sourceLinked="1"/>
        <c:tickLblPos val="nextTo"/>
        <c:crossAx val="158055040"/>
        <c:crosses val="autoZero"/>
        <c:crossBetween val="between"/>
      </c:valAx>
    </c:plotArea>
    <c:plotVisOnly val="1"/>
    <c:dispBlanksAs val="gap"/>
  </c:chart>
  <c:txPr>
    <a:bodyPr/>
    <a:lstStyle/>
    <a:p>
      <a:pPr>
        <a:defRPr sz="1800"/>
      </a:pPr>
      <a:endParaRPr lang="ja-JP"/>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ja-JP"/>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141305555421404"/>
          <c:y val="3.5935359034181394E-2"/>
          <c:w val="0.84711590016568261"/>
          <c:h val="0.75767368440543759"/>
        </c:manualLayout>
      </c:layout>
      <c:barChart>
        <c:barDir val="col"/>
        <c:grouping val="clustered"/>
        <c:ser>
          <c:idx val="0"/>
          <c:order val="0"/>
          <c:tx>
            <c:strRef>
              <c:f>Sheet1!$B$1</c:f>
              <c:strCache>
                <c:ptCount val="1"/>
                <c:pt idx="0">
                  <c:v>系列 1</c:v>
                </c:pt>
              </c:strCache>
            </c:strRef>
          </c:tx>
          <c:spPr>
            <a:solidFill>
              <a:schemeClr val="accent6">
                <a:lumMod val="40000"/>
                <a:lumOff val="60000"/>
              </a:schemeClr>
            </a:solidFill>
            <a:ln w="38100" cap="flat" cmpd="sng" algn="ctr">
              <a:solidFill>
                <a:schemeClr val="tx1"/>
              </a:solidFill>
              <a:prstDash val="solid"/>
            </a:ln>
            <a:effectLst/>
          </c:spPr>
          <c:cat>
            <c:numRef>
              <c:f>Sheet1!$A$2:$A$34</c:f>
              <c:numCache>
                <c:formatCode>General</c:formatCode>
                <c:ptCount val="33"/>
                <c:pt idx="0">
                  <c:v>1.5</c:v>
                </c:pt>
                <c:pt idx="1">
                  <c:v>4.5</c:v>
                </c:pt>
                <c:pt idx="2">
                  <c:v>7.5</c:v>
                </c:pt>
                <c:pt idx="3">
                  <c:v>10.5</c:v>
                </c:pt>
                <c:pt idx="4">
                  <c:v>13.5</c:v>
                </c:pt>
                <c:pt idx="5">
                  <c:v>16.5</c:v>
                </c:pt>
                <c:pt idx="6">
                  <c:v>19.5</c:v>
                </c:pt>
                <c:pt idx="7">
                  <c:v>22.5</c:v>
                </c:pt>
                <c:pt idx="8">
                  <c:v>25.5</c:v>
                </c:pt>
                <c:pt idx="9">
                  <c:v>28.5</c:v>
                </c:pt>
                <c:pt idx="10">
                  <c:v>31.5</c:v>
                </c:pt>
                <c:pt idx="11">
                  <c:v>34.5</c:v>
                </c:pt>
                <c:pt idx="12">
                  <c:v>37.5</c:v>
                </c:pt>
                <c:pt idx="13">
                  <c:v>40.5</c:v>
                </c:pt>
                <c:pt idx="14">
                  <c:v>43.5</c:v>
                </c:pt>
                <c:pt idx="15">
                  <c:v>46.5</c:v>
                </c:pt>
                <c:pt idx="16">
                  <c:v>49.5</c:v>
                </c:pt>
                <c:pt idx="17">
                  <c:v>52.5</c:v>
                </c:pt>
                <c:pt idx="18">
                  <c:v>55.5</c:v>
                </c:pt>
                <c:pt idx="19">
                  <c:v>58.5</c:v>
                </c:pt>
                <c:pt idx="20">
                  <c:v>61.5</c:v>
                </c:pt>
                <c:pt idx="21">
                  <c:v>64.5</c:v>
                </c:pt>
                <c:pt idx="22">
                  <c:v>67.5</c:v>
                </c:pt>
                <c:pt idx="23">
                  <c:v>70.5</c:v>
                </c:pt>
                <c:pt idx="24">
                  <c:v>73.5</c:v>
                </c:pt>
                <c:pt idx="25">
                  <c:v>76.5</c:v>
                </c:pt>
                <c:pt idx="26">
                  <c:v>79.5</c:v>
                </c:pt>
                <c:pt idx="27">
                  <c:v>82.5</c:v>
                </c:pt>
                <c:pt idx="28">
                  <c:v>85.5</c:v>
                </c:pt>
                <c:pt idx="29">
                  <c:v>88.5</c:v>
                </c:pt>
                <c:pt idx="30">
                  <c:v>91.5</c:v>
                </c:pt>
                <c:pt idx="31">
                  <c:v>94.5</c:v>
                </c:pt>
                <c:pt idx="32">
                  <c:v>97.5</c:v>
                </c:pt>
              </c:numCache>
            </c:numRef>
          </c:cat>
          <c:val>
            <c:numRef>
              <c:f>Sheet1!$B$2:$B$34</c:f>
              <c:numCache>
                <c:formatCode>General</c:formatCode>
                <c:ptCount val="33"/>
                <c:pt idx="8">
                  <c:v>1.0000000000000007E-3</c:v>
                </c:pt>
                <c:pt idx="9">
                  <c:v>3.0000000000000014E-3</c:v>
                </c:pt>
                <c:pt idx="10">
                  <c:v>1.0000000000000005E-2</c:v>
                </c:pt>
                <c:pt idx="11">
                  <c:v>2.0000000000000011E-2</c:v>
                </c:pt>
                <c:pt idx="12">
                  <c:v>4.0000000000000022E-2</c:v>
                </c:pt>
                <c:pt idx="13">
                  <c:v>5.5000000000000014E-2</c:v>
                </c:pt>
                <c:pt idx="14">
                  <c:v>8.0000000000000043E-2</c:v>
                </c:pt>
                <c:pt idx="15">
                  <c:v>9.5000000000000043E-2</c:v>
                </c:pt>
                <c:pt idx="16">
                  <c:v>0.115</c:v>
                </c:pt>
                <c:pt idx="17">
                  <c:v>0.13</c:v>
                </c:pt>
                <c:pt idx="18">
                  <c:v>0.1275</c:v>
                </c:pt>
                <c:pt idx="19">
                  <c:v>0.11</c:v>
                </c:pt>
                <c:pt idx="20">
                  <c:v>9.0000000000000024E-2</c:v>
                </c:pt>
                <c:pt idx="21">
                  <c:v>7.0000000000000021E-2</c:v>
                </c:pt>
                <c:pt idx="22">
                  <c:v>0.05</c:v>
                </c:pt>
                <c:pt idx="23">
                  <c:v>3.500000000000001E-2</c:v>
                </c:pt>
                <c:pt idx="24">
                  <c:v>1.7500000000000005E-2</c:v>
                </c:pt>
                <c:pt idx="25">
                  <c:v>9.0000000000000028E-3</c:v>
                </c:pt>
                <c:pt idx="26">
                  <c:v>3.1250000000000015E-3</c:v>
                </c:pt>
                <c:pt idx="27">
                  <c:v>2.7500000000000011E-3</c:v>
                </c:pt>
                <c:pt idx="28">
                  <c:v>1.5000000000000007E-3</c:v>
                </c:pt>
              </c:numCache>
            </c:numRef>
          </c:val>
        </c:ser>
        <c:gapWidth val="0"/>
        <c:axId val="159544064"/>
        <c:axId val="159545984"/>
      </c:barChart>
      <c:catAx>
        <c:axId val="159544064"/>
        <c:scaling>
          <c:orientation val="minMax"/>
        </c:scaling>
        <c:axPos val="b"/>
        <c:title>
          <c:tx>
            <c:rich>
              <a:bodyPr/>
              <a:lstStyle/>
              <a:p>
                <a:pPr>
                  <a:defRPr/>
                </a:pPr>
                <a:r>
                  <a:rPr lang="ja-JP" altLang="en-US" dirty="0" smtClean="0">
                    <a:latin typeface="ＭＳ Ｐゴシック" pitchFamily="50" charset="-128"/>
                    <a:ea typeface="ＭＳ Ｐゴシック" pitchFamily="50" charset="-128"/>
                  </a:rPr>
                  <a:t>テストの点数</a:t>
                </a:r>
                <a:endParaRPr lang="ja-JP" altLang="en-US" dirty="0">
                  <a:latin typeface="ＭＳ Ｐゴシック" pitchFamily="50" charset="-128"/>
                  <a:ea typeface="ＭＳ Ｐゴシック" pitchFamily="50" charset="-128"/>
                </a:endParaRPr>
              </a:p>
            </c:rich>
          </c:tx>
        </c:title>
        <c:numFmt formatCode="General" sourceLinked="1"/>
        <c:minorTickMark val="cross"/>
        <c:tickLblPos val="nextTo"/>
        <c:txPr>
          <a:bodyPr/>
          <a:lstStyle/>
          <a:p>
            <a:pPr>
              <a:defRPr>
                <a:latin typeface="ＭＳ Ｐゴシック" pitchFamily="50" charset="-128"/>
                <a:ea typeface="ＭＳ Ｐゴシック" pitchFamily="50" charset="-128"/>
              </a:defRPr>
            </a:pPr>
            <a:endParaRPr lang="ja-JP"/>
          </a:p>
        </c:txPr>
        <c:crossAx val="159545984"/>
        <c:crosses val="autoZero"/>
        <c:auto val="1"/>
        <c:lblAlgn val="ctr"/>
        <c:lblOffset val="100"/>
      </c:catAx>
      <c:valAx>
        <c:axId val="159545984"/>
        <c:scaling>
          <c:orientation val="minMax"/>
          <c:min val="0"/>
        </c:scaling>
        <c:axPos val="l"/>
        <c:title>
          <c:tx>
            <c:rich>
              <a:bodyPr rot="0" vert="wordArtVertRtl"/>
              <a:lstStyle/>
              <a:p>
                <a:pPr>
                  <a:defRPr b="1">
                    <a:latin typeface="ＭＳ Ｐゴシック" pitchFamily="50" charset="-128"/>
                    <a:ea typeface="ＭＳ Ｐゴシック" pitchFamily="50" charset="-128"/>
                  </a:defRPr>
                </a:pPr>
                <a:r>
                  <a:rPr lang="ja-JP" altLang="en-US" b="1" dirty="0" smtClean="0">
                    <a:latin typeface="ＭＳ Ｐゴシック" pitchFamily="50" charset="-128"/>
                    <a:ea typeface="ＭＳ Ｐゴシック" pitchFamily="50" charset="-128"/>
                  </a:rPr>
                  <a:t>相対度数</a:t>
                </a:r>
                <a:endParaRPr lang="ja-JP" altLang="en-US" b="1" dirty="0">
                  <a:latin typeface="ＭＳ Ｐゴシック" pitchFamily="50" charset="-128"/>
                  <a:ea typeface="ＭＳ Ｐゴシック" pitchFamily="50" charset="-128"/>
                </a:endParaRPr>
              </a:p>
            </c:rich>
          </c:tx>
        </c:title>
        <c:numFmt formatCode="General" sourceLinked="1"/>
        <c:tickLblPos val="nextTo"/>
        <c:crossAx val="159544064"/>
        <c:crosses val="autoZero"/>
        <c:crossBetween val="between"/>
      </c:valAx>
    </c:plotArea>
    <c:plotVisOnly val="1"/>
    <c:dispBlanksAs val="gap"/>
  </c:chart>
  <c:txPr>
    <a:bodyPr/>
    <a:lstStyle/>
    <a:p>
      <a:pPr>
        <a:defRPr sz="1800"/>
      </a:pPr>
      <a:endParaRPr lang="ja-JP"/>
    </a:p>
  </c:txPr>
  <c:externalData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705600" y="4206240"/>
            <a:ext cx="960120" cy="457200"/>
          </a:xfrm>
        </p:spPr>
        <p:txBody>
          <a:bodyPr/>
          <a:lstStyle/>
          <a:p>
            <a:fld id="{6407165A-208B-4991-87A7-5DD06E9C97A8}" type="datetimeFigureOut">
              <a:rPr kumimoji="1" lang="ja-JP" altLang="en-US" smtClean="0"/>
              <a:pPr/>
              <a:t>2012/11/16</a:t>
            </a:fld>
            <a:endParaRPr kumimoji="1" lang="ja-JP" altLang="en-US" dirty="0"/>
          </a:p>
        </p:txBody>
      </p:sp>
      <p:sp>
        <p:nvSpPr>
          <p:cNvPr id="17" name="フッター プレースホルダ 16"/>
          <p:cNvSpPr>
            <a:spLocks noGrp="1"/>
          </p:cNvSpPr>
          <p:nvPr>
            <p:ph type="ftr" sz="quarter" idx="11"/>
          </p:nvPr>
        </p:nvSpPr>
        <p:spPr>
          <a:xfrm>
            <a:off x="5410200" y="4205288"/>
            <a:ext cx="1295400" cy="457200"/>
          </a:xfrm>
        </p:spPr>
        <p:txBody>
          <a:bodyPr/>
          <a:lstStyle/>
          <a:p>
            <a:endParaRPr kumimoji="1" lang="ja-JP" altLang="en-US" dirty="0"/>
          </a:p>
        </p:txBody>
      </p:sp>
      <p:sp>
        <p:nvSpPr>
          <p:cNvPr id="29" name="スライド番号プレースホルダ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9B520E60-2607-497A-AC17-3A97654C524B}" type="slidenum">
              <a:rPr kumimoji="1" lang="ja-JP" altLang="en-US" smtClean="0"/>
              <a:pPr/>
              <a:t>&lt;#&gt;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idx="1"/>
          </p:nvPr>
        </p:nvSpPr>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6407165A-208B-4991-87A7-5DD06E9C97A8}" type="datetimeFigureOut">
              <a:rPr kumimoji="1" lang="ja-JP" altLang="en-US" smtClean="0"/>
              <a:pPr/>
              <a:t>2012/11/16</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9B520E60-2607-497A-AC17-3A97654C524B}" type="slidenum">
              <a:rPr kumimoji="1" lang="ja-JP" altLang="en-US" smtClean="0"/>
              <a:pPr/>
              <a:t>&lt;#&gt;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p:txBody>
          <a:bodyPr/>
          <a:lstStyle/>
          <a:p>
            <a:fld id="{6407165A-208B-4991-87A7-5DD06E9C97A8}" type="datetimeFigureOut">
              <a:rPr kumimoji="1" lang="ja-JP" altLang="en-US" smtClean="0"/>
              <a:pPr/>
              <a:t>2012/11/16</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9B520E60-2607-497A-AC17-3A97654C524B}" type="slidenum">
              <a:rPr kumimoji="1" lang="ja-JP" altLang="en-US" smtClean="0"/>
              <a:pPr/>
              <a:t>&lt;#&gt;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6407165A-208B-4991-87A7-5DD06E9C97A8}" type="datetimeFigureOut">
              <a:rPr kumimoji="1" lang="ja-JP" altLang="en-US" smtClean="0"/>
              <a:pPr/>
              <a:t>2012/11/16</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9B520E60-2607-497A-AC17-3A97654C524B}" type="slidenum">
              <a:rPr kumimoji="1" lang="ja-JP" altLang="en-US" smtClean="0"/>
              <a:pPr/>
              <a:t>&lt;#&gt;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5" name="コンテンツ プレースホルダ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 25"/>
          <p:cNvSpPr>
            <a:spLocks noGrp="1"/>
          </p:cNvSpPr>
          <p:nvPr>
            <p:ph type="dt" sz="half" idx="10"/>
          </p:nvPr>
        </p:nvSpPr>
        <p:spPr/>
        <p:txBody>
          <a:bodyPr rtlCol="0"/>
          <a:lstStyle/>
          <a:p>
            <a:fld id="{6407165A-208B-4991-87A7-5DD06E9C97A8}" type="datetimeFigureOut">
              <a:rPr kumimoji="1" lang="ja-JP" altLang="en-US" smtClean="0"/>
              <a:pPr/>
              <a:t>2012/11/16</a:t>
            </a:fld>
            <a:endParaRPr kumimoji="1" lang="ja-JP" altLang="en-US" dirty="0"/>
          </a:p>
        </p:txBody>
      </p:sp>
      <p:sp>
        <p:nvSpPr>
          <p:cNvPr id="27" name="スライド番号プレースホルダ 26"/>
          <p:cNvSpPr>
            <a:spLocks noGrp="1"/>
          </p:cNvSpPr>
          <p:nvPr>
            <p:ph type="sldNum" sz="quarter" idx="11"/>
          </p:nvPr>
        </p:nvSpPr>
        <p:spPr/>
        <p:txBody>
          <a:bodyPr rtlCol="0"/>
          <a:lstStyle/>
          <a:p>
            <a:fld id="{9B520E60-2607-497A-AC17-3A97654C524B}" type="slidenum">
              <a:rPr kumimoji="1" lang="ja-JP" altLang="en-US" smtClean="0"/>
              <a:pPr/>
              <a:t>&lt;#&gt;</a:t>
            </a:fld>
            <a:endParaRPr kumimoji="1" lang="ja-JP" altLang="en-US" dirty="0"/>
          </a:p>
        </p:txBody>
      </p:sp>
      <p:sp>
        <p:nvSpPr>
          <p:cNvPr id="28" name="フッター プレースホルダ 27"/>
          <p:cNvSpPr>
            <a:spLocks noGrp="1"/>
          </p:cNvSpPr>
          <p:nvPr>
            <p:ph type="ftr" sz="quarter" idx="12"/>
          </p:nvPr>
        </p:nvSpPr>
        <p:spPr/>
        <p:txBody>
          <a:bodyPr rtlCol="0"/>
          <a:lstStyle/>
          <a:p>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a:xfrm>
            <a:off x="6583680" y="612648"/>
            <a:ext cx="957264" cy="457200"/>
          </a:xfrm>
        </p:spPr>
        <p:txBody>
          <a:bodyPr/>
          <a:lstStyle/>
          <a:p>
            <a:fld id="{6407165A-208B-4991-87A7-5DD06E9C97A8}" type="datetimeFigureOut">
              <a:rPr kumimoji="1" lang="ja-JP" altLang="en-US" smtClean="0"/>
              <a:pPr/>
              <a:t>2012/11/16</a:t>
            </a:fld>
            <a:endParaRPr kumimoji="1" lang="ja-JP" altLang="en-US" dirty="0"/>
          </a:p>
        </p:txBody>
      </p:sp>
      <p:sp>
        <p:nvSpPr>
          <p:cNvPr id="4" name="フッター プレースホルダ 3"/>
          <p:cNvSpPr>
            <a:spLocks noGrp="1"/>
          </p:cNvSpPr>
          <p:nvPr>
            <p:ph type="ftr" sz="quarter" idx="11"/>
          </p:nvPr>
        </p:nvSpPr>
        <p:spPr>
          <a:xfrm>
            <a:off x="5257800" y="612648"/>
            <a:ext cx="1325880" cy="457200"/>
          </a:xfrm>
        </p:spPr>
        <p:txBody>
          <a:bodyPr/>
          <a:lstStyle/>
          <a:p>
            <a:endParaRPr kumimoji="1" lang="ja-JP" altLang="en-US" dirty="0"/>
          </a:p>
        </p:txBody>
      </p:sp>
      <p:sp>
        <p:nvSpPr>
          <p:cNvPr id="5" name="スライド番号プレースホルダ 4"/>
          <p:cNvSpPr>
            <a:spLocks noGrp="1"/>
          </p:cNvSpPr>
          <p:nvPr>
            <p:ph type="sldNum" sz="quarter" idx="12"/>
          </p:nvPr>
        </p:nvSpPr>
        <p:spPr>
          <a:xfrm>
            <a:off x="8174736" y="2272"/>
            <a:ext cx="762000" cy="365760"/>
          </a:xfrm>
        </p:spPr>
        <p:txBody>
          <a:bodyPr/>
          <a:lstStyle/>
          <a:p>
            <a:fld id="{9B520E60-2607-497A-AC17-3A97654C524B}" type="slidenum">
              <a:rPr kumimoji="1" lang="ja-JP" altLang="en-US" smtClean="0"/>
              <a:pPr/>
              <a:t>&lt;#&gt;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6407165A-208B-4991-87A7-5DD06E9C97A8}" type="datetimeFigureOut">
              <a:rPr kumimoji="1" lang="ja-JP" altLang="en-US" smtClean="0"/>
              <a:pPr/>
              <a:t>2012/11/16</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9B520E60-2607-497A-AC17-3A97654C524B}" type="slidenum">
              <a:rPr kumimoji="1" lang="ja-JP" altLang="en-US" smtClean="0"/>
              <a:pPr/>
              <a:t>&lt;#&gt;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4" name="コンテンツ プレースホルダ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6407165A-208B-4991-87A7-5DD06E9C97A8}" type="datetimeFigureOut">
              <a:rPr kumimoji="1" lang="ja-JP" altLang="en-US" smtClean="0"/>
              <a:pPr/>
              <a:t>2012/11/16</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9B520E60-2607-497A-AC17-3A97654C524B}" type="slidenum">
              <a:rPr kumimoji="1" lang="ja-JP" altLang="en-US" smtClean="0"/>
              <a:pPr/>
              <a:t>&lt;#&gt;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dirty="0" smtClean="0"/>
              <a:t>アイコンをクリックして図を追加</a:t>
            </a:r>
            <a:endParaRPr kumimoji="0" lang="en-US" dirty="0"/>
          </a:p>
        </p:txBody>
      </p:sp>
      <p:sp>
        <p:nvSpPr>
          <p:cNvPr id="4" name="テキスト プレースホルダ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6407165A-208B-4991-87A7-5DD06E9C97A8}" type="datetimeFigureOut">
              <a:rPr kumimoji="1" lang="ja-JP" altLang="en-US" smtClean="0"/>
              <a:pPr/>
              <a:t>2012/11/16</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9B520E60-2607-497A-AC17-3A97654C524B}" type="slidenum">
              <a:rPr kumimoji="1" lang="ja-JP" altLang="en-US" smtClean="0"/>
              <a:pPr/>
              <a:t>&lt;#&gt;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6407165A-208B-4991-87A7-5DD06E9C97A8}" type="datetimeFigureOut">
              <a:rPr kumimoji="1" lang="ja-JP" altLang="en-US" smtClean="0"/>
              <a:pPr/>
              <a:t>2012/11/16</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9B520E60-2607-497A-AC17-3A97654C524B}" type="slidenum">
              <a:rPr kumimoji="1" lang="ja-JP" altLang="en-US" smtClean="0"/>
              <a:pPr/>
              <a:t>&lt;#&gt;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6407165A-208B-4991-87A7-5DD06E9C97A8}" type="datetimeFigureOut">
              <a:rPr kumimoji="1" lang="ja-JP" altLang="en-US" smtClean="0"/>
              <a:pPr/>
              <a:t>2012/11/16</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9B520E60-2607-497A-AC17-3A97654C524B}" type="slidenum">
              <a:rPr kumimoji="1" lang="ja-JP" altLang="en-US" smtClean="0"/>
              <a:pPr/>
              <a:t>&lt;#&gt;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6407165A-208B-4991-87A7-5DD06E9C97A8}" type="datetimeFigureOut">
              <a:rPr kumimoji="1" lang="ja-JP" altLang="en-US" smtClean="0"/>
              <a:pPr/>
              <a:t>2012/11/16</a:t>
            </a:fld>
            <a:endParaRPr kumimoji="1" lang="ja-JP" altLang="en-US" dirty="0"/>
          </a:p>
        </p:txBody>
      </p:sp>
      <p:sp>
        <p:nvSpPr>
          <p:cNvPr id="3" name="フッター プレースホルダ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dirty="0"/>
          </a:p>
        </p:txBody>
      </p:sp>
      <p:sp>
        <p:nvSpPr>
          <p:cNvPr id="23" name="スライド番号プレースホルダ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9B520E60-2607-497A-AC17-3A97654C524B}" type="slidenum">
              <a:rPr kumimoji="1" lang="ja-JP" altLang="en-US" smtClean="0"/>
              <a:pPr/>
              <a:t>&lt;#&gt;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7.png"/><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マンガでわかる統計学</a:t>
            </a:r>
            <a:endParaRPr kumimoji="1" lang="ja-JP" altLang="en-US" dirty="0"/>
          </a:p>
        </p:txBody>
      </p:sp>
      <p:sp>
        <p:nvSpPr>
          <p:cNvPr id="3" name="サブタイトル 2"/>
          <p:cNvSpPr>
            <a:spLocks noGrp="1"/>
          </p:cNvSpPr>
          <p:nvPr>
            <p:ph type="subTitle" idx="1"/>
          </p:nvPr>
        </p:nvSpPr>
        <p:spPr>
          <a:xfrm>
            <a:off x="467544" y="4005064"/>
            <a:ext cx="4953000" cy="1752600"/>
          </a:xfrm>
        </p:spPr>
        <p:txBody>
          <a:bodyPr/>
          <a:lstStyle/>
          <a:p>
            <a:r>
              <a:rPr kumimoji="1" lang="ja-JP" altLang="en-US" dirty="0" smtClean="0"/>
              <a:t>第三回</a:t>
            </a:r>
            <a:r>
              <a:rPr lang="ja-JP" altLang="en-US" dirty="0" smtClean="0"/>
              <a:t>　</a:t>
            </a:r>
            <a:r>
              <a:rPr kumimoji="1" lang="en-US" altLang="ja-JP" dirty="0" smtClean="0"/>
              <a:t>11/9</a:t>
            </a:r>
          </a:p>
          <a:p>
            <a:endParaRPr lang="en-US" altLang="ja-JP" dirty="0" smtClean="0"/>
          </a:p>
          <a:p>
            <a:r>
              <a:rPr kumimoji="1" lang="en-US" altLang="ja-JP" dirty="0" smtClean="0"/>
              <a:t>60151045</a:t>
            </a:r>
            <a:r>
              <a:rPr kumimoji="1" lang="ja-JP" altLang="en-US" dirty="0" smtClean="0"/>
              <a:t>　松本　明</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pPr algn="ctr"/>
            <a:r>
              <a:rPr kumimoji="1" lang="ja-JP" altLang="en-US" sz="4000" dirty="0" smtClean="0">
                <a:ln w="12700">
                  <a:solidFill>
                    <a:schemeClr val="tx1"/>
                  </a:solidFill>
                </a:ln>
                <a:solidFill>
                  <a:schemeClr val="tx1"/>
                </a:solidFill>
                <a:effectLst/>
              </a:rPr>
              <a:t>◆第５章◆</a:t>
            </a:r>
            <a:endParaRPr kumimoji="1" lang="ja-JP" altLang="en-US" sz="4000" dirty="0">
              <a:ln w="12700">
                <a:solidFill>
                  <a:schemeClr val="tx1"/>
                </a:solidFill>
              </a:ln>
              <a:solidFill>
                <a:schemeClr val="tx1"/>
              </a:solidFill>
              <a:effectLst/>
            </a:endParaRPr>
          </a:p>
        </p:txBody>
      </p:sp>
      <p:sp>
        <p:nvSpPr>
          <p:cNvPr id="6" name="テキスト プレースホルダ 5"/>
          <p:cNvSpPr>
            <a:spLocks noGrp="1"/>
          </p:cNvSpPr>
          <p:nvPr>
            <p:ph type="body" idx="1"/>
          </p:nvPr>
        </p:nvSpPr>
        <p:spPr/>
        <p:txBody>
          <a:bodyPr>
            <a:normAutofit/>
          </a:bodyPr>
          <a:lstStyle/>
          <a:p>
            <a:pPr algn="ctr"/>
            <a:r>
              <a:rPr lang="ja-JP" altLang="en-US" sz="4000" b="1" dirty="0" smtClean="0">
                <a:ln>
                  <a:solidFill>
                    <a:schemeClr val="tx1"/>
                  </a:solidFill>
                </a:ln>
                <a:solidFill>
                  <a:schemeClr val="tx1"/>
                </a:solidFill>
                <a:latin typeface="+mj-ea"/>
                <a:ea typeface="+mj-ea"/>
              </a:rPr>
              <a:t>確率を求めよう！</a:t>
            </a:r>
            <a:endParaRPr kumimoji="1" lang="ja-JP" altLang="en-US" sz="4000" b="1" dirty="0">
              <a:ln>
                <a:solidFill>
                  <a:schemeClr val="tx1"/>
                </a:solidFill>
              </a:ln>
              <a:solidFill>
                <a:schemeClr val="tx1"/>
              </a:solidFill>
              <a:latin typeface="+mj-ea"/>
              <a:ea typeface="+mj-e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92696"/>
            <a:ext cx="8229600" cy="1066800"/>
          </a:xfrm>
        </p:spPr>
        <p:txBody>
          <a:bodyPr>
            <a:normAutofit/>
          </a:bodyPr>
          <a:lstStyle/>
          <a:p>
            <a:r>
              <a:rPr lang="ja-JP" altLang="en-US" sz="3200" dirty="0" smtClean="0"/>
              <a:t>英語のテスト結果のヒストグラム</a:t>
            </a:r>
            <a:r>
              <a:rPr lang="en-US" altLang="ja-JP" sz="3200" dirty="0" smtClean="0"/>
              <a:t/>
            </a:r>
            <a:br>
              <a:rPr lang="en-US" altLang="ja-JP" sz="3200" dirty="0" smtClean="0"/>
            </a:br>
            <a:r>
              <a:rPr lang="ja-JP" altLang="en-US" sz="3200" dirty="0" smtClean="0"/>
              <a:t>（階級の幅が</a:t>
            </a:r>
            <a:r>
              <a:rPr lang="en-US" altLang="ja-JP" sz="3200" dirty="0" smtClean="0"/>
              <a:t>10</a:t>
            </a:r>
            <a:r>
              <a:rPr lang="ja-JP" altLang="en-US" sz="3200" dirty="0" smtClean="0"/>
              <a:t>）</a:t>
            </a:r>
            <a:endParaRPr kumimoji="1" lang="ja-JP" altLang="en-US" sz="3200" dirty="0"/>
          </a:p>
        </p:txBody>
      </p:sp>
      <p:graphicFrame>
        <p:nvGraphicFramePr>
          <p:cNvPr id="4" name="コンテンツ プレースホルダー 3"/>
          <p:cNvGraphicFramePr>
            <a:graphicFrameLocks noGrp="1"/>
          </p:cNvGraphicFramePr>
          <p:nvPr>
            <p:ph idx="1"/>
            <p:extLst>
              <p:ext uri="{D42A27DB-BD31-4B8C-83A1-F6EECF244321}">
                <p14:modId xmlns="" xmlns:p14="http://schemas.microsoft.com/office/powerpoint/2010/main" val="2075490524"/>
              </p:ext>
            </p:extLst>
          </p:nvPr>
        </p:nvGraphicFramePr>
        <p:xfrm>
          <a:off x="251520" y="1772816"/>
          <a:ext cx="8435280" cy="508518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92696"/>
            <a:ext cx="8229600" cy="1066800"/>
          </a:xfrm>
        </p:spPr>
        <p:txBody>
          <a:bodyPr>
            <a:normAutofit/>
          </a:bodyPr>
          <a:lstStyle/>
          <a:p>
            <a:r>
              <a:rPr lang="ja-JP" altLang="en-US" sz="3200" dirty="0" smtClean="0"/>
              <a:t>英語のテスト結果のヒストグラム</a:t>
            </a:r>
            <a:r>
              <a:rPr lang="en-US" altLang="ja-JP" sz="3200" dirty="0" smtClean="0"/>
              <a:t/>
            </a:r>
            <a:br>
              <a:rPr lang="en-US" altLang="ja-JP" sz="3200" dirty="0" smtClean="0"/>
            </a:br>
            <a:r>
              <a:rPr lang="ja-JP" altLang="en-US" sz="3200" dirty="0" smtClean="0"/>
              <a:t>（階級の幅が</a:t>
            </a:r>
            <a:r>
              <a:rPr lang="en-US" altLang="ja-JP" sz="3200" dirty="0" smtClean="0"/>
              <a:t>5</a:t>
            </a:r>
            <a:r>
              <a:rPr lang="ja-JP" altLang="en-US" sz="3200" dirty="0" smtClean="0"/>
              <a:t>）</a:t>
            </a:r>
            <a:endParaRPr kumimoji="1" lang="ja-JP" altLang="en-US" sz="3200" dirty="0"/>
          </a:p>
        </p:txBody>
      </p:sp>
      <p:graphicFrame>
        <p:nvGraphicFramePr>
          <p:cNvPr id="4" name="コンテンツ プレースホルダー 3"/>
          <p:cNvGraphicFramePr>
            <a:graphicFrameLocks noGrp="1"/>
          </p:cNvGraphicFramePr>
          <p:nvPr>
            <p:ph idx="1"/>
            <p:extLst>
              <p:ext uri="{D42A27DB-BD31-4B8C-83A1-F6EECF244321}">
                <p14:modId xmlns="" xmlns:p14="http://schemas.microsoft.com/office/powerpoint/2010/main" val="2075490524"/>
              </p:ext>
            </p:extLst>
          </p:nvPr>
        </p:nvGraphicFramePr>
        <p:xfrm>
          <a:off x="251520" y="1772816"/>
          <a:ext cx="8435280" cy="508518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92696"/>
            <a:ext cx="8229600" cy="1066800"/>
          </a:xfrm>
        </p:spPr>
        <p:txBody>
          <a:bodyPr>
            <a:normAutofit/>
          </a:bodyPr>
          <a:lstStyle/>
          <a:p>
            <a:r>
              <a:rPr lang="ja-JP" altLang="en-US" sz="3200" dirty="0" smtClean="0"/>
              <a:t>英語のテスト結果のヒストグラム</a:t>
            </a:r>
            <a:r>
              <a:rPr lang="en-US" altLang="ja-JP" sz="3200" dirty="0" smtClean="0"/>
              <a:t/>
            </a:r>
            <a:br>
              <a:rPr lang="en-US" altLang="ja-JP" sz="3200" dirty="0" smtClean="0"/>
            </a:br>
            <a:r>
              <a:rPr lang="ja-JP" altLang="en-US" sz="3200" dirty="0" smtClean="0"/>
              <a:t>（階級の幅が</a:t>
            </a:r>
            <a:r>
              <a:rPr lang="en-US" altLang="ja-JP" sz="3200" dirty="0" smtClean="0"/>
              <a:t>3</a:t>
            </a:r>
            <a:r>
              <a:rPr lang="ja-JP" altLang="en-US" sz="3200" dirty="0" smtClean="0"/>
              <a:t>）</a:t>
            </a:r>
            <a:endParaRPr kumimoji="1" lang="ja-JP" altLang="en-US" sz="3200" dirty="0"/>
          </a:p>
        </p:txBody>
      </p:sp>
      <p:graphicFrame>
        <p:nvGraphicFramePr>
          <p:cNvPr id="4" name="コンテンツ プレースホルダー 3"/>
          <p:cNvGraphicFramePr>
            <a:graphicFrameLocks noGrp="1"/>
          </p:cNvGraphicFramePr>
          <p:nvPr>
            <p:ph idx="1"/>
            <p:extLst>
              <p:ext uri="{D42A27DB-BD31-4B8C-83A1-F6EECF244321}">
                <p14:modId xmlns="" xmlns:p14="http://schemas.microsoft.com/office/powerpoint/2010/main" val="2075490524"/>
              </p:ext>
            </p:extLst>
          </p:nvPr>
        </p:nvGraphicFramePr>
        <p:xfrm>
          <a:off x="251520" y="1772816"/>
          <a:ext cx="8435280" cy="508518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p:cNvGrpSpPr/>
          <p:nvPr/>
        </p:nvGrpSpPr>
        <p:grpSpPr>
          <a:xfrm>
            <a:off x="1331640" y="1700808"/>
            <a:ext cx="7812360" cy="4323780"/>
            <a:chOff x="1547664" y="2637218"/>
            <a:chExt cx="6369478" cy="2891227"/>
          </a:xfrm>
        </p:grpSpPr>
        <p:cxnSp>
          <p:nvCxnSpPr>
            <p:cNvPr id="5" name="直線コネクタ 4"/>
            <p:cNvCxnSpPr/>
            <p:nvPr/>
          </p:nvCxnSpPr>
          <p:spPr>
            <a:xfrm>
              <a:off x="1547664" y="2637218"/>
              <a:ext cx="0" cy="2880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flipV="1">
              <a:off x="1547664" y="5526237"/>
              <a:ext cx="6369478" cy="2208"/>
            </a:xfrm>
            <a:prstGeom prst="line">
              <a:avLst/>
            </a:prstGeom>
          </p:spPr>
          <p:style>
            <a:lnRef idx="1">
              <a:schemeClr val="accent1"/>
            </a:lnRef>
            <a:fillRef idx="0">
              <a:schemeClr val="accent1"/>
            </a:fillRef>
            <a:effectRef idx="0">
              <a:schemeClr val="accent1"/>
            </a:effectRef>
            <a:fontRef idx="minor">
              <a:schemeClr val="tx1"/>
            </a:fontRef>
          </p:style>
        </p:cxnSp>
        <p:grpSp>
          <p:nvGrpSpPr>
            <p:cNvPr id="7" name="グループ化 6"/>
            <p:cNvGrpSpPr/>
            <p:nvPr/>
          </p:nvGrpSpPr>
          <p:grpSpPr>
            <a:xfrm>
              <a:off x="1782499" y="4755833"/>
              <a:ext cx="5967224" cy="765690"/>
              <a:chOff x="1741835" y="4755833"/>
              <a:chExt cx="5967224" cy="765690"/>
            </a:xfrm>
          </p:grpSpPr>
          <p:sp>
            <p:nvSpPr>
              <p:cNvPr id="11" name="フリーフォーム 10"/>
              <p:cNvSpPr/>
              <p:nvPr/>
            </p:nvSpPr>
            <p:spPr>
              <a:xfrm>
                <a:off x="1741835" y="4996583"/>
                <a:ext cx="1702552" cy="524938"/>
              </a:xfrm>
              <a:custGeom>
                <a:avLst/>
                <a:gdLst>
                  <a:gd name="connsiteX0" fmla="*/ 0 w 2113807"/>
                  <a:gd name="connsiteY0" fmla="*/ 368135 h 422597"/>
                  <a:gd name="connsiteX1" fmla="*/ 1531917 w 2113807"/>
                  <a:gd name="connsiteY1" fmla="*/ 391885 h 422597"/>
                  <a:gd name="connsiteX2" fmla="*/ 2113807 w 2113807"/>
                  <a:gd name="connsiteY2" fmla="*/ 0 h 422597"/>
                  <a:gd name="connsiteX0" fmla="*/ 0 w 2090056"/>
                  <a:gd name="connsiteY0" fmla="*/ 381509 h 427969"/>
                  <a:gd name="connsiteX1" fmla="*/ 1508166 w 2090056"/>
                  <a:gd name="connsiteY1" fmla="*/ 391885 h 427969"/>
                  <a:gd name="connsiteX2" fmla="*/ 2090056 w 2090056"/>
                  <a:gd name="connsiteY2" fmla="*/ 0 h 427969"/>
                  <a:gd name="connsiteX0" fmla="*/ 0 w 2090056"/>
                  <a:gd name="connsiteY0" fmla="*/ 381509 h 418151"/>
                  <a:gd name="connsiteX1" fmla="*/ 1508166 w 2090056"/>
                  <a:gd name="connsiteY1" fmla="*/ 391885 h 418151"/>
                  <a:gd name="connsiteX2" fmla="*/ 2090056 w 2090056"/>
                  <a:gd name="connsiteY2" fmla="*/ 0 h 418151"/>
                  <a:gd name="connsiteX0" fmla="*/ 0 w 2090056"/>
                  <a:gd name="connsiteY0" fmla="*/ 421633 h 434108"/>
                  <a:gd name="connsiteX1" fmla="*/ 1508166 w 2090056"/>
                  <a:gd name="connsiteY1" fmla="*/ 391885 h 434108"/>
                  <a:gd name="connsiteX2" fmla="*/ 2090056 w 2090056"/>
                  <a:gd name="connsiteY2" fmla="*/ 0 h 434108"/>
                  <a:gd name="connsiteX0" fmla="*/ 0 w 2082105"/>
                  <a:gd name="connsiteY0" fmla="*/ 179839 h 180564"/>
                  <a:gd name="connsiteX1" fmla="*/ 1508166 w 2082105"/>
                  <a:gd name="connsiteY1" fmla="*/ 150091 h 180564"/>
                  <a:gd name="connsiteX2" fmla="*/ 2082105 w 2082105"/>
                  <a:gd name="connsiteY2" fmla="*/ 0 h 180564"/>
                  <a:gd name="connsiteX0" fmla="*/ 0 w 2066202"/>
                  <a:gd name="connsiteY0" fmla="*/ 385812 h 395969"/>
                  <a:gd name="connsiteX1" fmla="*/ 1508166 w 2066202"/>
                  <a:gd name="connsiteY1" fmla="*/ 356064 h 395969"/>
                  <a:gd name="connsiteX2" fmla="*/ 2066202 w 2066202"/>
                  <a:gd name="connsiteY2" fmla="*/ 0 h 395969"/>
                  <a:gd name="connsiteX0" fmla="*/ 0 w 2066202"/>
                  <a:gd name="connsiteY0" fmla="*/ 385812 h 395969"/>
                  <a:gd name="connsiteX1" fmla="*/ 1508166 w 2066202"/>
                  <a:gd name="connsiteY1" fmla="*/ 356064 h 395969"/>
                  <a:gd name="connsiteX2" fmla="*/ 2066202 w 2066202"/>
                  <a:gd name="connsiteY2" fmla="*/ 0 h 395969"/>
                  <a:gd name="connsiteX0" fmla="*/ 0 w 2074154"/>
                  <a:gd name="connsiteY0" fmla="*/ 412678 h 424567"/>
                  <a:gd name="connsiteX1" fmla="*/ 1508166 w 2074154"/>
                  <a:gd name="connsiteY1" fmla="*/ 382930 h 424567"/>
                  <a:gd name="connsiteX2" fmla="*/ 2074154 w 2074154"/>
                  <a:gd name="connsiteY2" fmla="*/ 0 h 424567"/>
                  <a:gd name="connsiteX0" fmla="*/ 0 w 2074154"/>
                  <a:gd name="connsiteY0" fmla="*/ 412678 h 424567"/>
                  <a:gd name="connsiteX1" fmla="*/ 1508166 w 2074154"/>
                  <a:gd name="connsiteY1" fmla="*/ 382930 h 424567"/>
                  <a:gd name="connsiteX2" fmla="*/ 2074154 w 2074154"/>
                  <a:gd name="connsiteY2" fmla="*/ 0 h 424567"/>
                  <a:gd name="connsiteX0" fmla="*/ 0 w 1740199"/>
                  <a:gd name="connsiteY0" fmla="*/ 887310 h 932666"/>
                  <a:gd name="connsiteX1" fmla="*/ 1508166 w 1740199"/>
                  <a:gd name="connsiteY1" fmla="*/ 857562 h 932666"/>
                  <a:gd name="connsiteX2" fmla="*/ 1740199 w 1740199"/>
                  <a:gd name="connsiteY2" fmla="*/ 0 h 932666"/>
                  <a:gd name="connsiteX0" fmla="*/ 0 w 1740199"/>
                  <a:gd name="connsiteY0" fmla="*/ 887310 h 902239"/>
                  <a:gd name="connsiteX1" fmla="*/ 1349140 w 1740199"/>
                  <a:gd name="connsiteY1" fmla="*/ 803830 h 902239"/>
                  <a:gd name="connsiteX2" fmla="*/ 1740199 w 1740199"/>
                  <a:gd name="connsiteY2" fmla="*/ 0 h 902239"/>
                  <a:gd name="connsiteX0" fmla="*/ 0 w 1740199"/>
                  <a:gd name="connsiteY0" fmla="*/ 914176 h 920561"/>
                  <a:gd name="connsiteX1" fmla="*/ 1349140 w 1740199"/>
                  <a:gd name="connsiteY1" fmla="*/ 803830 h 920561"/>
                  <a:gd name="connsiteX2" fmla="*/ 1740199 w 1740199"/>
                  <a:gd name="connsiteY2" fmla="*/ 0 h 920561"/>
                  <a:gd name="connsiteX0" fmla="*/ 0 w 1702552"/>
                  <a:gd name="connsiteY0" fmla="*/ 588794 h 591222"/>
                  <a:gd name="connsiteX1" fmla="*/ 1349140 w 1702552"/>
                  <a:gd name="connsiteY1" fmla="*/ 478448 h 591222"/>
                  <a:gd name="connsiteX2" fmla="*/ 1702552 w 1702552"/>
                  <a:gd name="connsiteY2" fmla="*/ 0 h 591222"/>
                  <a:gd name="connsiteX0" fmla="*/ 0 w 1702552"/>
                  <a:gd name="connsiteY0" fmla="*/ 588794 h 591222"/>
                  <a:gd name="connsiteX1" fmla="*/ 1232882 w 1702552"/>
                  <a:gd name="connsiteY1" fmla="*/ 488072 h 591222"/>
                  <a:gd name="connsiteX2" fmla="*/ 1702552 w 1702552"/>
                  <a:gd name="connsiteY2" fmla="*/ 0 h 591222"/>
                  <a:gd name="connsiteX0" fmla="*/ 0 w 1702552"/>
                  <a:gd name="connsiteY0" fmla="*/ 588794 h 591222"/>
                  <a:gd name="connsiteX1" fmla="*/ 1232882 w 1702552"/>
                  <a:gd name="connsiteY1" fmla="*/ 488072 h 591222"/>
                  <a:gd name="connsiteX2" fmla="*/ 1702552 w 1702552"/>
                  <a:gd name="connsiteY2" fmla="*/ 0 h 591222"/>
                </a:gdLst>
                <a:ahLst/>
                <a:cxnLst>
                  <a:cxn ang="0">
                    <a:pos x="connsiteX0" y="connsiteY0"/>
                  </a:cxn>
                  <a:cxn ang="0">
                    <a:pos x="connsiteX1" y="connsiteY1"/>
                  </a:cxn>
                  <a:cxn ang="0">
                    <a:pos x="connsiteX2" y="connsiteY2"/>
                  </a:cxn>
                </a:cxnLst>
                <a:rect l="l" t="t" r="r" b="b"/>
                <a:pathLst>
                  <a:path w="1702552" h="591222">
                    <a:moveTo>
                      <a:pt x="0" y="588794"/>
                    </a:moveTo>
                    <a:cubicBezTo>
                      <a:pt x="684810" y="591222"/>
                      <a:pt x="949123" y="586204"/>
                      <a:pt x="1232882" y="488072"/>
                    </a:cubicBezTo>
                    <a:cubicBezTo>
                      <a:pt x="1516641" y="389940"/>
                      <a:pt x="1659319" y="236906"/>
                      <a:pt x="1702552"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フリーフォーム 11"/>
              <p:cNvSpPr/>
              <p:nvPr/>
            </p:nvSpPr>
            <p:spPr>
              <a:xfrm flipH="1">
                <a:off x="5910152" y="4755833"/>
                <a:ext cx="1798907" cy="765690"/>
              </a:xfrm>
              <a:custGeom>
                <a:avLst/>
                <a:gdLst>
                  <a:gd name="connsiteX0" fmla="*/ 0 w 2113807"/>
                  <a:gd name="connsiteY0" fmla="*/ 368135 h 422597"/>
                  <a:gd name="connsiteX1" fmla="*/ 1531917 w 2113807"/>
                  <a:gd name="connsiteY1" fmla="*/ 391885 h 422597"/>
                  <a:gd name="connsiteX2" fmla="*/ 2113807 w 2113807"/>
                  <a:gd name="connsiteY2" fmla="*/ 0 h 422597"/>
                  <a:gd name="connsiteX0" fmla="*/ 0 w 2090056"/>
                  <a:gd name="connsiteY0" fmla="*/ 381509 h 427969"/>
                  <a:gd name="connsiteX1" fmla="*/ 1508166 w 2090056"/>
                  <a:gd name="connsiteY1" fmla="*/ 391885 h 427969"/>
                  <a:gd name="connsiteX2" fmla="*/ 2090056 w 2090056"/>
                  <a:gd name="connsiteY2" fmla="*/ 0 h 427969"/>
                  <a:gd name="connsiteX0" fmla="*/ 0 w 2090056"/>
                  <a:gd name="connsiteY0" fmla="*/ 381509 h 418151"/>
                  <a:gd name="connsiteX1" fmla="*/ 1508166 w 2090056"/>
                  <a:gd name="connsiteY1" fmla="*/ 391885 h 418151"/>
                  <a:gd name="connsiteX2" fmla="*/ 2090056 w 2090056"/>
                  <a:gd name="connsiteY2" fmla="*/ 0 h 418151"/>
                  <a:gd name="connsiteX0" fmla="*/ 0 w 2090056"/>
                  <a:gd name="connsiteY0" fmla="*/ 421633 h 434108"/>
                  <a:gd name="connsiteX1" fmla="*/ 1508166 w 2090056"/>
                  <a:gd name="connsiteY1" fmla="*/ 391885 h 434108"/>
                  <a:gd name="connsiteX2" fmla="*/ 2090056 w 2090056"/>
                  <a:gd name="connsiteY2" fmla="*/ 0 h 434108"/>
                  <a:gd name="connsiteX0" fmla="*/ 0 w 2082105"/>
                  <a:gd name="connsiteY0" fmla="*/ 179839 h 180564"/>
                  <a:gd name="connsiteX1" fmla="*/ 1508166 w 2082105"/>
                  <a:gd name="connsiteY1" fmla="*/ 150091 h 180564"/>
                  <a:gd name="connsiteX2" fmla="*/ 2082105 w 2082105"/>
                  <a:gd name="connsiteY2" fmla="*/ 0 h 180564"/>
                  <a:gd name="connsiteX0" fmla="*/ 0 w 2066202"/>
                  <a:gd name="connsiteY0" fmla="*/ 385812 h 395969"/>
                  <a:gd name="connsiteX1" fmla="*/ 1508166 w 2066202"/>
                  <a:gd name="connsiteY1" fmla="*/ 356064 h 395969"/>
                  <a:gd name="connsiteX2" fmla="*/ 2066202 w 2066202"/>
                  <a:gd name="connsiteY2" fmla="*/ 0 h 395969"/>
                  <a:gd name="connsiteX0" fmla="*/ 0 w 2066202"/>
                  <a:gd name="connsiteY0" fmla="*/ 385812 h 395969"/>
                  <a:gd name="connsiteX1" fmla="*/ 1508166 w 2066202"/>
                  <a:gd name="connsiteY1" fmla="*/ 356064 h 395969"/>
                  <a:gd name="connsiteX2" fmla="*/ 2066202 w 2066202"/>
                  <a:gd name="connsiteY2" fmla="*/ 0 h 395969"/>
                  <a:gd name="connsiteX0" fmla="*/ 0 w 2074154"/>
                  <a:gd name="connsiteY0" fmla="*/ 412678 h 424567"/>
                  <a:gd name="connsiteX1" fmla="*/ 1508166 w 2074154"/>
                  <a:gd name="connsiteY1" fmla="*/ 382930 h 424567"/>
                  <a:gd name="connsiteX2" fmla="*/ 2074154 w 2074154"/>
                  <a:gd name="connsiteY2" fmla="*/ 0 h 424567"/>
                  <a:gd name="connsiteX0" fmla="*/ 0 w 2074154"/>
                  <a:gd name="connsiteY0" fmla="*/ 412678 h 424567"/>
                  <a:gd name="connsiteX1" fmla="*/ 1508166 w 2074154"/>
                  <a:gd name="connsiteY1" fmla="*/ 382930 h 424567"/>
                  <a:gd name="connsiteX2" fmla="*/ 2074154 w 2074154"/>
                  <a:gd name="connsiteY2" fmla="*/ 0 h 424567"/>
                  <a:gd name="connsiteX0" fmla="*/ 0 w 1740199"/>
                  <a:gd name="connsiteY0" fmla="*/ 887310 h 932666"/>
                  <a:gd name="connsiteX1" fmla="*/ 1508166 w 1740199"/>
                  <a:gd name="connsiteY1" fmla="*/ 857562 h 932666"/>
                  <a:gd name="connsiteX2" fmla="*/ 1740199 w 1740199"/>
                  <a:gd name="connsiteY2" fmla="*/ 0 h 932666"/>
                  <a:gd name="connsiteX0" fmla="*/ 0 w 1740199"/>
                  <a:gd name="connsiteY0" fmla="*/ 887310 h 902239"/>
                  <a:gd name="connsiteX1" fmla="*/ 1349140 w 1740199"/>
                  <a:gd name="connsiteY1" fmla="*/ 803830 h 902239"/>
                  <a:gd name="connsiteX2" fmla="*/ 1740199 w 1740199"/>
                  <a:gd name="connsiteY2" fmla="*/ 0 h 902239"/>
                  <a:gd name="connsiteX0" fmla="*/ 0 w 1740199"/>
                  <a:gd name="connsiteY0" fmla="*/ 914176 h 920561"/>
                  <a:gd name="connsiteX1" fmla="*/ 1349140 w 1740199"/>
                  <a:gd name="connsiteY1" fmla="*/ 803830 h 920561"/>
                  <a:gd name="connsiteX2" fmla="*/ 1740199 w 1740199"/>
                  <a:gd name="connsiteY2" fmla="*/ 0 h 920561"/>
                  <a:gd name="connsiteX0" fmla="*/ 0 w 1798908"/>
                  <a:gd name="connsiteY0" fmla="*/ 1022637 h 1082731"/>
                  <a:gd name="connsiteX1" fmla="*/ 1349140 w 1798908"/>
                  <a:gd name="connsiteY1" fmla="*/ 912291 h 1082731"/>
                  <a:gd name="connsiteX2" fmla="*/ 1798908 w 1798908"/>
                  <a:gd name="connsiteY2" fmla="*/ 0 h 1082731"/>
                  <a:gd name="connsiteX0" fmla="*/ 0 w 1798908"/>
                  <a:gd name="connsiteY0" fmla="*/ 1022637 h 1082731"/>
                  <a:gd name="connsiteX1" fmla="*/ 1349140 w 1798908"/>
                  <a:gd name="connsiteY1" fmla="*/ 912291 h 1082731"/>
                  <a:gd name="connsiteX2" fmla="*/ 1798908 w 1798908"/>
                  <a:gd name="connsiteY2" fmla="*/ 0 h 1082731"/>
                  <a:gd name="connsiteX0" fmla="*/ 0 w 1798908"/>
                  <a:gd name="connsiteY0" fmla="*/ 1022637 h 1082731"/>
                  <a:gd name="connsiteX1" fmla="*/ 1349140 w 1798908"/>
                  <a:gd name="connsiteY1" fmla="*/ 912291 h 1082731"/>
                  <a:gd name="connsiteX2" fmla="*/ 1798908 w 1798908"/>
                  <a:gd name="connsiteY2" fmla="*/ 0 h 1082731"/>
                  <a:gd name="connsiteX0" fmla="*/ 0 w 1857617"/>
                  <a:gd name="connsiteY0" fmla="*/ 1022635 h 1082729"/>
                  <a:gd name="connsiteX1" fmla="*/ 1349140 w 1857617"/>
                  <a:gd name="connsiteY1" fmla="*/ 912289 h 1082729"/>
                  <a:gd name="connsiteX2" fmla="*/ 1857617 w 1857617"/>
                  <a:gd name="connsiteY2" fmla="*/ 0 h 1082729"/>
                  <a:gd name="connsiteX0" fmla="*/ 0 w 1857617"/>
                  <a:gd name="connsiteY0" fmla="*/ 1022635 h 1092353"/>
                  <a:gd name="connsiteX1" fmla="*/ 1387947 w 1857617"/>
                  <a:gd name="connsiteY1" fmla="*/ 921913 h 1092353"/>
                  <a:gd name="connsiteX2" fmla="*/ 1857617 w 1857617"/>
                  <a:gd name="connsiteY2" fmla="*/ 0 h 1092353"/>
                  <a:gd name="connsiteX0" fmla="*/ 0 w 1798908"/>
                  <a:gd name="connsiteY0" fmla="*/ 1022637 h 1092355"/>
                  <a:gd name="connsiteX1" fmla="*/ 1387947 w 1798908"/>
                  <a:gd name="connsiteY1" fmla="*/ 921915 h 1092355"/>
                  <a:gd name="connsiteX2" fmla="*/ 1798908 w 1798908"/>
                  <a:gd name="connsiteY2" fmla="*/ 0 h 1092355"/>
                  <a:gd name="connsiteX0" fmla="*/ 0 w 1798908"/>
                  <a:gd name="connsiteY0" fmla="*/ 1022637 h 1092355"/>
                  <a:gd name="connsiteX1" fmla="*/ 1387947 w 1798908"/>
                  <a:gd name="connsiteY1" fmla="*/ 921915 h 1092355"/>
                  <a:gd name="connsiteX2" fmla="*/ 1798908 w 1798908"/>
                  <a:gd name="connsiteY2" fmla="*/ 0 h 1092355"/>
                  <a:gd name="connsiteX0" fmla="*/ 0 w 1629484"/>
                  <a:gd name="connsiteY0" fmla="*/ 388229 h 457947"/>
                  <a:gd name="connsiteX1" fmla="*/ 1387947 w 1629484"/>
                  <a:gd name="connsiteY1" fmla="*/ 287507 h 457947"/>
                  <a:gd name="connsiteX2" fmla="*/ 1564073 w 1629484"/>
                  <a:gd name="connsiteY2" fmla="*/ 16356 h 457947"/>
                  <a:gd name="connsiteX0" fmla="*/ 0 w 1629484"/>
                  <a:gd name="connsiteY0" fmla="*/ 388229 h 457947"/>
                  <a:gd name="connsiteX1" fmla="*/ 1387947 w 1629484"/>
                  <a:gd name="connsiteY1" fmla="*/ 287507 h 457947"/>
                  <a:gd name="connsiteX2" fmla="*/ 1564073 w 1629484"/>
                  <a:gd name="connsiteY2" fmla="*/ 16356 h 457947"/>
                  <a:gd name="connsiteX0" fmla="*/ 0 w 1570776"/>
                  <a:gd name="connsiteY0" fmla="*/ 388229 h 457947"/>
                  <a:gd name="connsiteX1" fmla="*/ 1329239 w 1570776"/>
                  <a:gd name="connsiteY1" fmla="*/ 287507 h 457947"/>
                  <a:gd name="connsiteX2" fmla="*/ 1564073 w 1570776"/>
                  <a:gd name="connsiteY2" fmla="*/ 16356 h 457947"/>
                  <a:gd name="connsiteX0" fmla="*/ 0 w 1629485"/>
                  <a:gd name="connsiteY0" fmla="*/ 388229 h 457947"/>
                  <a:gd name="connsiteX1" fmla="*/ 1387948 w 1629485"/>
                  <a:gd name="connsiteY1" fmla="*/ 287507 h 457947"/>
                  <a:gd name="connsiteX2" fmla="*/ 1564073 w 1629485"/>
                  <a:gd name="connsiteY2" fmla="*/ 16356 h 457947"/>
                  <a:gd name="connsiteX0" fmla="*/ 0 w 1629485"/>
                  <a:gd name="connsiteY0" fmla="*/ 388229 h 476384"/>
                  <a:gd name="connsiteX1" fmla="*/ 1387948 w 1629485"/>
                  <a:gd name="connsiteY1" fmla="*/ 287507 h 476384"/>
                  <a:gd name="connsiteX2" fmla="*/ 1564073 w 1629485"/>
                  <a:gd name="connsiteY2" fmla="*/ 16356 h 476384"/>
                  <a:gd name="connsiteX0" fmla="*/ 0 w 1629485"/>
                  <a:gd name="connsiteY0" fmla="*/ 388229 h 431253"/>
                  <a:gd name="connsiteX1" fmla="*/ 1387948 w 1629485"/>
                  <a:gd name="connsiteY1" fmla="*/ 287507 h 431253"/>
                  <a:gd name="connsiteX2" fmla="*/ 1564073 w 1629485"/>
                  <a:gd name="connsiteY2" fmla="*/ 16356 h 431253"/>
                  <a:gd name="connsiteX0" fmla="*/ 0 w 1629485"/>
                  <a:gd name="connsiteY0" fmla="*/ 388229 h 431253"/>
                  <a:gd name="connsiteX1" fmla="*/ 1387948 w 1629485"/>
                  <a:gd name="connsiteY1" fmla="*/ 287507 h 431253"/>
                  <a:gd name="connsiteX2" fmla="*/ 1564074 w 1629485"/>
                  <a:gd name="connsiteY2" fmla="*/ 16355 h 431253"/>
                  <a:gd name="connsiteX0" fmla="*/ 0 w 1673043"/>
                  <a:gd name="connsiteY0" fmla="*/ 371874 h 414898"/>
                  <a:gd name="connsiteX1" fmla="*/ 1387948 w 1673043"/>
                  <a:gd name="connsiteY1" fmla="*/ 271152 h 414898"/>
                  <a:gd name="connsiteX2" fmla="*/ 1564074 w 1673043"/>
                  <a:gd name="connsiteY2" fmla="*/ 0 h 414898"/>
                  <a:gd name="connsiteX0" fmla="*/ 0 w 1589075"/>
                  <a:gd name="connsiteY0" fmla="*/ 404143 h 447167"/>
                  <a:gd name="connsiteX1" fmla="*/ 1387948 w 1589075"/>
                  <a:gd name="connsiteY1" fmla="*/ 303421 h 447167"/>
                  <a:gd name="connsiteX2" fmla="*/ 1564074 w 1589075"/>
                  <a:gd name="connsiteY2" fmla="*/ 32269 h 447167"/>
                  <a:gd name="connsiteX0" fmla="*/ 0 w 1589075"/>
                  <a:gd name="connsiteY0" fmla="*/ 404142 h 447167"/>
                  <a:gd name="connsiteX1" fmla="*/ 1387948 w 1589075"/>
                  <a:gd name="connsiteY1" fmla="*/ 303421 h 447167"/>
                  <a:gd name="connsiteX2" fmla="*/ 1564074 w 1589075"/>
                  <a:gd name="connsiteY2" fmla="*/ 32268 h 447167"/>
                  <a:gd name="connsiteX0" fmla="*/ 0 w 1647784"/>
                  <a:gd name="connsiteY0" fmla="*/ 404143 h 447167"/>
                  <a:gd name="connsiteX1" fmla="*/ 1446657 w 1647784"/>
                  <a:gd name="connsiteY1" fmla="*/ 303421 h 447167"/>
                  <a:gd name="connsiteX2" fmla="*/ 1564074 w 1647784"/>
                  <a:gd name="connsiteY2" fmla="*/ 32269 h 447167"/>
                  <a:gd name="connsiteX0" fmla="*/ 0 w 1740201"/>
                  <a:gd name="connsiteY0" fmla="*/ 805715 h 848739"/>
                  <a:gd name="connsiteX1" fmla="*/ 1446657 w 1740201"/>
                  <a:gd name="connsiteY1" fmla="*/ 704993 h 848739"/>
                  <a:gd name="connsiteX2" fmla="*/ 1740201 w 1740201"/>
                  <a:gd name="connsiteY2" fmla="*/ 0 h 848739"/>
                  <a:gd name="connsiteX0" fmla="*/ 0 w 1740201"/>
                  <a:gd name="connsiteY0" fmla="*/ 805715 h 848739"/>
                  <a:gd name="connsiteX1" fmla="*/ 1446657 w 1740201"/>
                  <a:gd name="connsiteY1" fmla="*/ 704993 h 848739"/>
                  <a:gd name="connsiteX2" fmla="*/ 1740201 w 1740201"/>
                  <a:gd name="connsiteY2" fmla="*/ 0 h 848739"/>
                  <a:gd name="connsiteX0" fmla="*/ 0 w 1740201"/>
                  <a:gd name="connsiteY0" fmla="*/ 805715 h 848740"/>
                  <a:gd name="connsiteX1" fmla="*/ 1387949 w 1740201"/>
                  <a:gd name="connsiteY1" fmla="*/ 704994 h 848740"/>
                  <a:gd name="connsiteX2" fmla="*/ 1740201 w 1740201"/>
                  <a:gd name="connsiteY2" fmla="*/ 0 h 848740"/>
                  <a:gd name="connsiteX0" fmla="*/ 0 w 1740201"/>
                  <a:gd name="connsiteY0" fmla="*/ 805715 h 808143"/>
                  <a:gd name="connsiteX1" fmla="*/ 1387949 w 1740201"/>
                  <a:gd name="connsiteY1" fmla="*/ 650763 h 808143"/>
                  <a:gd name="connsiteX2" fmla="*/ 1740201 w 1740201"/>
                  <a:gd name="connsiteY2" fmla="*/ 0 h 808143"/>
                  <a:gd name="connsiteX0" fmla="*/ 0 w 1740201"/>
                  <a:gd name="connsiteY0" fmla="*/ 805715 h 808143"/>
                  <a:gd name="connsiteX1" fmla="*/ 1329240 w 1740201"/>
                  <a:gd name="connsiteY1" fmla="*/ 650763 h 808143"/>
                  <a:gd name="connsiteX2" fmla="*/ 1740201 w 1740201"/>
                  <a:gd name="connsiteY2" fmla="*/ 0 h 808143"/>
                  <a:gd name="connsiteX0" fmla="*/ 0 w 1740201"/>
                  <a:gd name="connsiteY0" fmla="*/ 805715 h 808143"/>
                  <a:gd name="connsiteX1" fmla="*/ 1329240 w 1740201"/>
                  <a:gd name="connsiteY1" fmla="*/ 650763 h 808143"/>
                  <a:gd name="connsiteX2" fmla="*/ 1740201 w 1740201"/>
                  <a:gd name="connsiteY2" fmla="*/ 0 h 808143"/>
                  <a:gd name="connsiteX0" fmla="*/ 0 w 1740201"/>
                  <a:gd name="connsiteY0" fmla="*/ 805715 h 808143"/>
                  <a:gd name="connsiteX1" fmla="*/ 1329240 w 1740201"/>
                  <a:gd name="connsiteY1" fmla="*/ 650763 h 808143"/>
                  <a:gd name="connsiteX2" fmla="*/ 1740201 w 1740201"/>
                  <a:gd name="connsiteY2" fmla="*/ 0 h 808143"/>
                  <a:gd name="connsiteX0" fmla="*/ 0 w 1740201"/>
                  <a:gd name="connsiteY0" fmla="*/ 805715 h 808143"/>
                  <a:gd name="connsiteX1" fmla="*/ 1329240 w 1740201"/>
                  <a:gd name="connsiteY1" fmla="*/ 650763 h 808143"/>
                  <a:gd name="connsiteX2" fmla="*/ 1740201 w 1740201"/>
                  <a:gd name="connsiteY2" fmla="*/ 0 h 808143"/>
                  <a:gd name="connsiteX0" fmla="*/ 0 w 1740201"/>
                  <a:gd name="connsiteY0" fmla="*/ 805715 h 808143"/>
                  <a:gd name="connsiteX1" fmla="*/ 1329240 w 1740201"/>
                  <a:gd name="connsiteY1" fmla="*/ 650763 h 808143"/>
                  <a:gd name="connsiteX2" fmla="*/ 1740201 w 1740201"/>
                  <a:gd name="connsiteY2" fmla="*/ 0 h 808143"/>
                  <a:gd name="connsiteX0" fmla="*/ 0 w 1740201"/>
                  <a:gd name="connsiteY0" fmla="*/ 805715 h 808143"/>
                  <a:gd name="connsiteX1" fmla="*/ 1329240 w 1740201"/>
                  <a:gd name="connsiteY1" fmla="*/ 650763 h 808143"/>
                  <a:gd name="connsiteX2" fmla="*/ 1740201 w 1740201"/>
                  <a:gd name="connsiteY2" fmla="*/ 0 h 808143"/>
                  <a:gd name="connsiteX0" fmla="*/ 0 w 1740201"/>
                  <a:gd name="connsiteY0" fmla="*/ 805715 h 837907"/>
                  <a:gd name="connsiteX1" fmla="*/ 1329240 w 1740201"/>
                  <a:gd name="connsiteY1" fmla="*/ 704993 h 837907"/>
                  <a:gd name="connsiteX2" fmla="*/ 1740201 w 1740201"/>
                  <a:gd name="connsiteY2" fmla="*/ 0 h 837907"/>
                  <a:gd name="connsiteX0" fmla="*/ 0 w 1740201"/>
                  <a:gd name="connsiteY0" fmla="*/ 805715 h 808143"/>
                  <a:gd name="connsiteX1" fmla="*/ 1329240 w 1740201"/>
                  <a:gd name="connsiteY1" fmla="*/ 650763 h 808143"/>
                  <a:gd name="connsiteX2" fmla="*/ 1740201 w 1740201"/>
                  <a:gd name="connsiteY2" fmla="*/ 0 h 808143"/>
                  <a:gd name="connsiteX0" fmla="*/ 0 w 1740201"/>
                  <a:gd name="connsiteY0" fmla="*/ 805715 h 858859"/>
                  <a:gd name="connsiteX1" fmla="*/ 1329240 w 1740201"/>
                  <a:gd name="connsiteY1" fmla="*/ 650763 h 858859"/>
                  <a:gd name="connsiteX2" fmla="*/ 1740201 w 1740201"/>
                  <a:gd name="connsiteY2" fmla="*/ 0 h 858859"/>
                  <a:gd name="connsiteX0" fmla="*/ 0 w 1740201"/>
                  <a:gd name="connsiteY0" fmla="*/ 805715 h 808143"/>
                  <a:gd name="connsiteX1" fmla="*/ 1329240 w 1740201"/>
                  <a:gd name="connsiteY1" fmla="*/ 650763 h 808143"/>
                  <a:gd name="connsiteX2" fmla="*/ 1740201 w 1740201"/>
                  <a:gd name="connsiteY2" fmla="*/ 0 h 808143"/>
                  <a:gd name="connsiteX0" fmla="*/ 0 w 1844956"/>
                  <a:gd name="connsiteY0" fmla="*/ 805715 h 808143"/>
                  <a:gd name="connsiteX1" fmla="*/ 1329240 w 1844956"/>
                  <a:gd name="connsiteY1" fmla="*/ 650763 h 808143"/>
                  <a:gd name="connsiteX2" fmla="*/ 1740201 w 1844956"/>
                  <a:gd name="connsiteY2" fmla="*/ 0 h 808143"/>
                  <a:gd name="connsiteX0" fmla="*/ 0 w 1844956"/>
                  <a:gd name="connsiteY0" fmla="*/ 859945 h 862373"/>
                  <a:gd name="connsiteX1" fmla="*/ 1329240 w 1844956"/>
                  <a:gd name="connsiteY1" fmla="*/ 704993 h 862373"/>
                  <a:gd name="connsiteX2" fmla="*/ 1740200 w 1844956"/>
                  <a:gd name="connsiteY2" fmla="*/ 0 h 862373"/>
                  <a:gd name="connsiteX0" fmla="*/ 0 w 1740200"/>
                  <a:gd name="connsiteY0" fmla="*/ 859945 h 862373"/>
                  <a:gd name="connsiteX1" fmla="*/ 1211822 w 1740200"/>
                  <a:gd name="connsiteY1" fmla="*/ 704993 h 862373"/>
                  <a:gd name="connsiteX2" fmla="*/ 1740200 w 1740200"/>
                  <a:gd name="connsiteY2" fmla="*/ 0 h 862373"/>
                  <a:gd name="connsiteX0" fmla="*/ 0 w 1798909"/>
                  <a:gd name="connsiteY0" fmla="*/ 859945 h 862373"/>
                  <a:gd name="connsiteX1" fmla="*/ 1211822 w 1798909"/>
                  <a:gd name="connsiteY1" fmla="*/ 704993 h 862373"/>
                  <a:gd name="connsiteX2" fmla="*/ 1798909 w 1798909"/>
                  <a:gd name="connsiteY2" fmla="*/ 0 h 862373"/>
                </a:gdLst>
                <a:ahLst/>
                <a:cxnLst>
                  <a:cxn ang="0">
                    <a:pos x="connsiteX0" y="connsiteY0"/>
                  </a:cxn>
                  <a:cxn ang="0">
                    <a:pos x="connsiteX1" y="connsiteY1"/>
                  </a:cxn>
                  <a:cxn ang="0">
                    <a:pos x="connsiteX2" y="connsiteY2"/>
                  </a:cxn>
                </a:cxnLst>
                <a:rect l="l" t="t" r="r" b="b"/>
                <a:pathLst>
                  <a:path w="1798909" h="862373">
                    <a:moveTo>
                      <a:pt x="0" y="859945"/>
                    </a:moveTo>
                    <a:cubicBezTo>
                      <a:pt x="684810" y="862373"/>
                      <a:pt x="832192" y="858621"/>
                      <a:pt x="1211822" y="704993"/>
                    </a:cubicBezTo>
                    <a:cubicBezTo>
                      <a:pt x="1727538" y="445886"/>
                      <a:pt x="1662002" y="262114"/>
                      <a:pt x="1798909"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cxnSp>
          <p:nvCxnSpPr>
            <p:cNvPr id="8" name="直線コネクタ 7"/>
            <p:cNvCxnSpPr/>
            <p:nvPr/>
          </p:nvCxnSpPr>
          <p:spPr>
            <a:xfrm>
              <a:off x="1547664" y="5517538"/>
              <a:ext cx="36004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6189054" y="5528445"/>
              <a:ext cx="399170"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3" name="フリーフォーム 12"/>
          <p:cNvSpPr/>
          <p:nvPr/>
        </p:nvSpPr>
        <p:spPr>
          <a:xfrm>
            <a:off x="3635896" y="2204865"/>
            <a:ext cx="3240359" cy="3312368"/>
          </a:xfrm>
          <a:custGeom>
            <a:avLst/>
            <a:gdLst>
              <a:gd name="connsiteX0" fmla="*/ 0 w 3334043"/>
              <a:gd name="connsiteY0" fmla="*/ 3390315 h 3474721"/>
              <a:gd name="connsiteX1" fmla="*/ 1280160 w 3334043"/>
              <a:gd name="connsiteY1" fmla="*/ 14068 h 3474721"/>
              <a:gd name="connsiteX2" fmla="*/ 3334043 w 3334043"/>
              <a:gd name="connsiteY2" fmla="*/ 3474721 h 3474721"/>
              <a:gd name="connsiteX0" fmla="*/ 0 w 3334043"/>
              <a:gd name="connsiteY0" fmla="*/ 3404383 h 3488789"/>
              <a:gd name="connsiteX1" fmla="*/ 1656184 w 3334043"/>
              <a:gd name="connsiteY1" fmla="*/ 14068 h 3488789"/>
              <a:gd name="connsiteX2" fmla="*/ 3334043 w 3334043"/>
              <a:gd name="connsiteY2" fmla="*/ 3488789 h 3488789"/>
              <a:gd name="connsiteX0" fmla="*/ 0 w 3334043"/>
              <a:gd name="connsiteY0" fmla="*/ 3390315 h 3474721"/>
              <a:gd name="connsiteX1" fmla="*/ 1656184 w 3334043"/>
              <a:gd name="connsiteY1" fmla="*/ 0 h 3474721"/>
              <a:gd name="connsiteX2" fmla="*/ 3334043 w 3334043"/>
              <a:gd name="connsiteY2" fmla="*/ 3474721 h 3474721"/>
              <a:gd name="connsiteX0" fmla="*/ 0 w 3334043"/>
              <a:gd name="connsiteY0" fmla="*/ 3390315 h 3474721"/>
              <a:gd name="connsiteX1" fmla="*/ 1656184 w 3334043"/>
              <a:gd name="connsiteY1" fmla="*/ 0 h 3474721"/>
              <a:gd name="connsiteX2" fmla="*/ 3334043 w 3334043"/>
              <a:gd name="connsiteY2" fmla="*/ 3474721 h 3474721"/>
              <a:gd name="connsiteX0" fmla="*/ 0 w 3334043"/>
              <a:gd name="connsiteY0" fmla="*/ 3312368 h 3474721"/>
              <a:gd name="connsiteX1" fmla="*/ 1656184 w 3334043"/>
              <a:gd name="connsiteY1" fmla="*/ 0 h 3474721"/>
              <a:gd name="connsiteX2" fmla="*/ 3334043 w 3334043"/>
              <a:gd name="connsiteY2" fmla="*/ 3474721 h 3474721"/>
              <a:gd name="connsiteX0" fmla="*/ 0 w 3384376"/>
              <a:gd name="connsiteY0" fmla="*/ 3312368 h 3528392"/>
              <a:gd name="connsiteX1" fmla="*/ 1656184 w 3384376"/>
              <a:gd name="connsiteY1" fmla="*/ 0 h 3528392"/>
              <a:gd name="connsiteX2" fmla="*/ 3384376 w 3384376"/>
              <a:gd name="connsiteY2" fmla="*/ 3528392 h 3528392"/>
              <a:gd name="connsiteX0" fmla="*/ 0 w 3240359"/>
              <a:gd name="connsiteY0" fmla="*/ 3312368 h 3312368"/>
              <a:gd name="connsiteX1" fmla="*/ 1656184 w 3240359"/>
              <a:gd name="connsiteY1" fmla="*/ 0 h 3312368"/>
              <a:gd name="connsiteX2" fmla="*/ 3240359 w 3240359"/>
              <a:gd name="connsiteY2" fmla="*/ 3096343 h 3312368"/>
            </a:gdLst>
            <a:ahLst/>
            <a:cxnLst>
              <a:cxn ang="0">
                <a:pos x="connsiteX0" y="connsiteY0"/>
              </a:cxn>
              <a:cxn ang="0">
                <a:pos x="connsiteX1" y="connsiteY1"/>
              </a:cxn>
              <a:cxn ang="0">
                <a:pos x="connsiteX2" y="connsiteY2"/>
              </a:cxn>
            </a:cxnLst>
            <a:rect l="l" t="t" r="r" b="b"/>
            <a:pathLst>
              <a:path w="3240359" h="3312368">
                <a:moveTo>
                  <a:pt x="0" y="3312368"/>
                </a:moveTo>
                <a:cubicBezTo>
                  <a:pt x="362243" y="1617210"/>
                  <a:pt x="1069036" y="20459"/>
                  <a:pt x="1656184" y="0"/>
                </a:cubicBezTo>
                <a:cubicBezTo>
                  <a:pt x="2211858" y="14068"/>
                  <a:pt x="2609269" y="1269034"/>
                  <a:pt x="3240359" y="3096343"/>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15" name="円形吹き出し 14"/>
          <p:cNvSpPr/>
          <p:nvPr/>
        </p:nvSpPr>
        <p:spPr>
          <a:xfrm>
            <a:off x="6372200" y="1124744"/>
            <a:ext cx="2448272" cy="1872208"/>
          </a:xfrm>
          <a:prstGeom prst="wedgeEllipseCallout">
            <a:avLst>
              <a:gd name="adj1" fmla="val -47302"/>
              <a:gd name="adj2" fmla="val 83664"/>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6" name="テキスト ボックス 15"/>
          <p:cNvSpPr txBox="1"/>
          <p:nvPr/>
        </p:nvSpPr>
        <p:spPr>
          <a:xfrm>
            <a:off x="6660232" y="1772816"/>
            <a:ext cx="2088232" cy="707886"/>
          </a:xfrm>
          <a:prstGeom prst="rect">
            <a:avLst/>
          </a:prstGeom>
          <a:noFill/>
        </p:spPr>
        <p:txBody>
          <a:bodyPr wrap="square" rtlCol="0">
            <a:spAutoFit/>
          </a:bodyPr>
          <a:lstStyle/>
          <a:p>
            <a:r>
              <a:rPr lang="ja-JP" altLang="en-US" sz="2000" dirty="0">
                <a:solidFill>
                  <a:srgbClr val="C00000"/>
                </a:solidFill>
              </a:rPr>
              <a:t>曲線</a:t>
            </a:r>
            <a:r>
              <a:rPr lang="ja-JP" altLang="en-US" sz="2000" dirty="0" smtClean="0">
                <a:solidFill>
                  <a:srgbClr val="C00000"/>
                </a:solidFill>
              </a:rPr>
              <a:t>に</a:t>
            </a:r>
            <a:endParaRPr lang="en-US" altLang="ja-JP" sz="2000" dirty="0" smtClean="0">
              <a:solidFill>
                <a:srgbClr val="C00000"/>
              </a:solidFill>
            </a:endParaRPr>
          </a:p>
          <a:p>
            <a:r>
              <a:rPr lang="ja-JP" altLang="en-US" sz="2000" dirty="0" smtClean="0">
                <a:solidFill>
                  <a:srgbClr val="C00000"/>
                </a:solidFill>
              </a:rPr>
              <a:t>近づいていく！</a:t>
            </a:r>
            <a:endParaRPr kumimoji="1" lang="ja-JP" altLang="en-US" sz="2000" dirty="0">
              <a:solidFill>
                <a:srgbClr val="C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92696"/>
            <a:ext cx="8229600" cy="1066800"/>
          </a:xfrm>
        </p:spPr>
        <p:txBody>
          <a:bodyPr>
            <a:normAutofit/>
          </a:bodyPr>
          <a:lstStyle/>
          <a:p>
            <a:r>
              <a:rPr kumimoji="1" lang="ja-JP" altLang="en-US" sz="3200" dirty="0" smtClean="0"/>
              <a:t>確率密度関数</a:t>
            </a:r>
            <a:endParaRPr kumimoji="1" lang="ja-JP" altLang="en-US" sz="3200" dirty="0"/>
          </a:p>
        </p:txBody>
      </p:sp>
      <p:sp>
        <p:nvSpPr>
          <p:cNvPr id="3" name="コンテンツ プレースホルダ 2"/>
          <p:cNvSpPr>
            <a:spLocks noGrp="1"/>
          </p:cNvSpPr>
          <p:nvPr>
            <p:ph idx="1"/>
          </p:nvPr>
        </p:nvSpPr>
        <p:spPr>
          <a:xfrm>
            <a:off x="467544" y="1700808"/>
            <a:ext cx="8229600" cy="4325112"/>
          </a:xfrm>
        </p:spPr>
        <p:txBody>
          <a:bodyPr/>
          <a:lstStyle/>
          <a:p>
            <a:r>
              <a:rPr kumimoji="1" lang="ja-JP" altLang="en-US" dirty="0" smtClean="0"/>
              <a:t>ヒストグラムにおける階級の幅を極限まで狭めた曲線の式を、統計学では</a:t>
            </a:r>
            <a:r>
              <a:rPr kumimoji="1" lang="en-US" altLang="ja-JP" dirty="0" smtClean="0"/>
              <a:t>『</a:t>
            </a:r>
            <a:r>
              <a:rPr kumimoji="1" lang="ja-JP" altLang="en-US" dirty="0" smtClean="0">
                <a:solidFill>
                  <a:srgbClr val="C00000"/>
                </a:solidFill>
              </a:rPr>
              <a:t>確率密度関数</a:t>
            </a:r>
            <a:r>
              <a:rPr kumimoji="1" lang="en-US" altLang="ja-JP" dirty="0" smtClean="0"/>
              <a:t>』</a:t>
            </a:r>
            <a:r>
              <a:rPr kumimoji="1" lang="ja-JP" altLang="en-US" dirty="0" smtClean="0"/>
              <a:t>と呼ぶ</a:t>
            </a:r>
            <a:endParaRPr kumimoji="1" lang="en-US" altLang="ja-JP" dirty="0" smtClean="0"/>
          </a:p>
          <a:p>
            <a:endParaRPr lang="en-US" altLang="ja-JP" dirty="0" smtClean="0"/>
          </a:p>
          <a:p>
            <a:r>
              <a:rPr kumimoji="1" lang="ja-JP" altLang="en-US" dirty="0" smtClean="0"/>
              <a:t>確率密度関数のグラフには　</a:t>
            </a:r>
            <a:endParaRPr kumimoji="1" lang="en-US" altLang="ja-JP" dirty="0" smtClean="0"/>
          </a:p>
          <a:p>
            <a:pPr>
              <a:buFont typeface="Wingdings" pitchFamily="2" charset="2"/>
              <a:buChar char="Ø"/>
            </a:pPr>
            <a:r>
              <a:rPr lang="ja-JP" altLang="en-US" dirty="0" smtClean="0"/>
              <a:t>　平均を中心に左右対称である</a:t>
            </a:r>
            <a:endParaRPr lang="en-US" altLang="ja-JP" dirty="0" smtClean="0"/>
          </a:p>
          <a:p>
            <a:pPr>
              <a:buFont typeface="Wingdings" pitchFamily="2" charset="2"/>
              <a:buChar char="Ø"/>
            </a:pPr>
            <a:r>
              <a:rPr lang="ja-JP" altLang="en-US" dirty="0" smtClean="0"/>
              <a:t>　平均と標準偏差の影響を受ける</a:t>
            </a:r>
            <a:endParaRPr lang="en-US" altLang="ja-JP" dirty="0" smtClean="0"/>
          </a:p>
          <a:p>
            <a:pPr>
              <a:buNone/>
            </a:pPr>
            <a:r>
              <a:rPr lang="ja-JP" altLang="en-US" dirty="0" smtClean="0"/>
              <a:t>　という特徴がある</a:t>
            </a:r>
            <a:endParaRPr lang="en-US" altLang="ja-JP" dirty="0" smtClean="0"/>
          </a:p>
          <a:p>
            <a:pPr>
              <a:buNone/>
            </a:pPr>
            <a:endParaRPr lang="en-US" altLang="ja-JP"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548680"/>
            <a:ext cx="8229600" cy="1066800"/>
          </a:xfrm>
        </p:spPr>
        <p:txBody>
          <a:bodyPr>
            <a:normAutofit/>
          </a:bodyPr>
          <a:lstStyle/>
          <a:p>
            <a:r>
              <a:rPr kumimoji="1" lang="ja-JP" altLang="en-US" sz="3200" dirty="0" smtClean="0"/>
              <a:t>平均が</a:t>
            </a:r>
            <a:r>
              <a:rPr kumimoji="1" lang="en-US" altLang="ja-JP" sz="3200" dirty="0" smtClean="0"/>
              <a:t>53</a:t>
            </a:r>
            <a:r>
              <a:rPr kumimoji="1" lang="ja-JP" altLang="en-US" sz="3200" dirty="0" smtClean="0"/>
              <a:t>で標準偏差が</a:t>
            </a:r>
            <a:r>
              <a:rPr kumimoji="1" lang="en-US" altLang="ja-JP" sz="3200" dirty="0" smtClean="0"/>
              <a:t>15</a:t>
            </a:r>
            <a:endParaRPr kumimoji="1" lang="ja-JP" altLang="en-US" sz="3200" dirty="0"/>
          </a:p>
        </p:txBody>
      </p:sp>
      <p:pic>
        <p:nvPicPr>
          <p:cNvPr id="1030" name="Picture 6"/>
          <p:cNvPicPr>
            <a:picLocks noChangeAspect="1" noChangeArrowheads="1"/>
          </p:cNvPicPr>
          <p:nvPr/>
        </p:nvPicPr>
        <p:blipFill>
          <a:blip r:embed="rId2" cstate="print"/>
          <a:srcRect/>
          <a:stretch>
            <a:fillRect/>
          </a:stretch>
        </p:blipFill>
        <p:spPr bwMode="auto">
          <a:xfrm>
            <a:off x="1043608" y="1484784"/>
            <a:ext cx="6517239" cy="5146538"/>
          </a:xfrm>
          <a:prstGeom prst="rect">
            <a:avLst/>
          </a:prstGeom>
          <a:noFill/>
          <a:ln w="9525">
            <a:noFill/>
            <a:miter lim="800000"/>
            <a:headEnd/>
            <a:tailEnd/>
          </a:ln>
          <a:effectLst/>
        </p:spPr>
      </p:pic>
      <mc:AlternateContent xmlns:mc="http://schemas.openxmlformats.org/markup-compatibility/2006">
        <mc:Choice xmlns="" xmlns:a14="http://schemas.microsoft.com/office/drawing/2010/main" Requires="a14">
          <p:sp>
            <p:nvSpPr>
              <p:cNvPr id="4" name="テキスト ボックス 3"/>
              <p:cNvSpPr txBox="1"/>
              <p:nvPr/>
            </p:nvSpPr>
            <p:spPr>
              <a:xfrm>
                <a:off x="5364088" y="2908280"/>
                <a:ext cx="3011722" cy="7071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pt-BR" altLang="ja-JP" i="1" smtClean="0">
                          <a:latin typeface="Cambria Math"/>
                        </a:rPr>
                        <m:t>𝑓</m:t>
                      </m:r>
                      <m:d>
                        <m:dPr>
                          <m:ctrlPr>
                            <a:rPr kumimoji="1" lang="pt-BR" altLang="ja-JP" i="1" smtClean="0">
                              <a:latin typeface="Cambria Math"/>
                            </a:rPr>
                          </m:ctrlPr>
                        </m:dPr>
                        <m:e>
                          <m:r>
                            <a:rPr kumimoji="1" lang="pt-BR" altLang="ja-JP" i="1" smtClean="0">
                              <a:latin typeface="Cambria Math"/>
                            </a:rPr>
                            <m:t>𝑥</m:t>
                          </m:r>
                        </m:e>
                      </m:d>
                      <m:r>
                        <a:rPr kumimoji="1" lang="pt-BR" altLang="ja-JP" i="1" smtClean="0">
                          <a:latin typeface="Cambria Math"/>
                        </a:rPr>
                        <m:t>=</m:t>
                      </m:r>
                      <m:f>
                        <m:fPr>
                          <m:ctrlPr>
                            <a:rPr kumimoji="1" lang="pt-BR" altLang="ja-JP" i="1" smtClean="0">
                              <a:latin typeface="Cambria Math"/>
                            </a:rPr>
                          </m:ctrlPr>
                        </m:fPr>
                        <m:num>
                          <m:r>
                            <a:rPr kumimoji="1" lang="en-US" altLang="ja-JP" b="0" i="1" smtClean="0">
                              <a:latin typeface="Cambria Math"/>
                            </a:rPr>
                            <m:t>1</m:t>
                          </m:r>
                        </m:num>
                        <m:den>
                          <m:rad>
                            <m:radPr>
                              <m:degHide m:val="on"/>
                              <m:ctrlPr>
                                <a:rPr kumimoji="1" lang="pt-BR" altLang="ja-JP" i="1" smtClean="0">
                                  <a:latin typeface="Cambria Math"/>
                                </a:rPr>
                              </m:ctrlPr>
                            </m:radPr>
                            <m:deg/>
                            <m:e>
                              <m:r>
                                <a:rPr kumimoji="1" lang="en-US" altLang="ja-JP" b="0" i="1" smtClean="0">
                                  <a:latin typeface="Cambria Math"/>
                                </a:rPr>
                                <m:t>2</m:t>
                              </m:r>
                              <m:r>
                                <a:rPr kumimoji="1" lang="ja-JP" altLang="en-US" b="0" i="1" smtClean="0">
                                  <a:latin typeface="Cambria Math"/>
                                </a:rPr>
                                <m:t>𝜋</m:t>
                              </m:r>
                            </m:e>
                          </m:rad>
                          <m:r>
                            <a:rPr kumimoji="1" lang="pt-BR" altLang="ja-JP" i="1" smtClean="0">
                              <a:latin typeface="Cambria Math"/>
                              <a:ea typeface="Cambria Math"/>
                            </a:rPr>
                            <m:t>×</m:t>
                          </m:r>
                          <m:r>
                            <a:rPr kumimoji="1" lang="en-US" altLang="ja-JP" b="0" i="1" smtClean="0">
                              <a:latin typeface="Cambria Math"/>
                              <a:ea typeface="Cambria Math"/>
                            </a:rPr>
                            <m:t>15</m:t>
                          </m:r>
                        </m:den>
                      </m:f>
                      <m:sSup>
                        <m:sSupPr>
                          <m:ctrlPr>
                            <a:rPr kumimoji="1" lang="pt-BR" altLang="ja-JP" i="1" smtClean="0">
                              <a:latin typeface="Cambria Math"/>
                            </a:rPr>
                          </m:ctrlPr>
                        </m:sSupPr>
                        <m:e>
                          <m:r>
                            <a:rPr kumimoji="1" lang="pt-BR" altLang="ja-JP" i="1" smtClean="0">
                              <a:latin typeface="Cambria Math"/>
                            </a:rPr>
                            <m:t>𝑒</m:t>
                          </m:r>
                        </m:e>
                        <m:sup>
                          <m:r>
                            <a:rPr kumimoji="1" lang="pt-BR" altLang="ja-JP" i="1" smtClean="0">
                              <a:latin typeface="Cambria Math"/>
                            </a:rPr>
                            <m:t>−</m:t>
                          </m:r>
                          <m:f>
                            <m:fPr>
                              <m:ctrlPr>
                                <a:rPr kumimoji="1" lang="pt-BR" altLang="ja-JP" i="1" smtClean="0">
                                  <a:latin typeface="Cambria Math"/>
                                </a:rPr>
                              </m:ctrlPr>
                            </m:fPr>
                            <m:num>
                              <m:r>
                                <a:rPr kumimoji="1" lang="en-US" altLang="ja-JP" b="0" i="1" smtClean="0">
                                  <a:latin typeface="Cambria Math"/>
                                </a:rPr>
                                <m:t>1</m:t>
                              </m:r>
                            </m:num>
                            <m:den>
                              <m:r>
                                <a:rPr kumimoji="1" lang="en-US" altLang="ja-JP" b="0" i="1" smtClean="0">
                                  <a:latin typeface="Cambria Math"/>
                                </a:rPr>
                                <m:t>2</m:t>
                              </m:r>
                            </m:den>
                          </m:f>
                          <m:sSup>
                            <m:sSupPr>
                              <m:ctrlPr>
                                <a:rPr kumimoji="1" lang="pt-BR" altLang="ja-JP" i="1" smtClean="0">
                                  <a:latin typeface="Cambria Math"/>
                                </a:rPr>
                              </m:ctrlPr>
                            </m:sSupPr>
                            <m:e>
                              <m:d>
                                <m:dPr>
                                  <m:ctrlPr>
                                    <a:rPr kumimoji="1" lang="pt-BR" altLang="ja-JP" i="1" smtClean="0">
                                      <a:latin typeface="Cambria Math"/>
                                    </a:rPr>
                                  </m:ctrlPr>
                                </m:dPr>
                                <m:e>
                                  <m:f>
                                    <m:fPr>
                                      <m:ctrlPr>
                                        <a:rPr kumimoji="1" lang="pt-BR" altLang="ja-JP" i="1" smtClean="0">
                                          <a:latin typeface="Cambria Math"/>
                                        </a:rPr>
                                      </m:ctrlPr>
                                    </m:fPr>
                                    <m:num>
                                      <m:r>
                                        <a:rPr kumimoji="1" lang="en-US" altLang="ja-JP" b="0" i="1" smtClean="0">
                                          <a:latin typeface="Cambria Math"/>
                                        </a:rPr>
                                        <m:t>𝑥</m:t>
                                      </m:r>
                                      <m:r>
                                        <a:rPr kumimoji="1" lang="en-US" altLang="ja-JP" b="0" i="1" smtClean="0">
                                          <a:latin typeface="Cambria Math"/>
                                        </a:rPr>
                                        <m:t>−53</m:t>
                                      </m:r>
                                    </m:num>
                                    <m:den>
                                      <m:r>
                                        <a:rPr kumimoji="1" lang="en-US" altLang="ja-JP" b="0" i="1" smtClean="0">
                                          <a:latin typeface="Cambria Math"/>
                                        </a:rPr>
                                        <m:t>15</m:t>
                                      </m:r>
                                    </m:den>
                                  </m:f>
                                </m:e>
                              </m:d>
                            </m:e>
                            <m:sup>
                              <m:r>
                                <a:rPr kumimoji="1" lang="en-US" altLang="ja-JP" b="0" i="1" smtClean="0">
                                  <a:latin typeface="Cambria Math"/>
                                </a:rPr>
                                <m:t>2</m:t>
                              </m:r>
                            </m:sup>
                          </m:sSup>
                        </m:sup>
                      </m:sSup>
                    </m:oMath>
                  </m:oMathPara>
                </a14:m>
                <a:endParaRPr kumimoji="1" lang="ja-JP" altLang="en-US" dirty="0"/>
              </a:p>
            </p:txBody>
          </p:sp>
        </mc:Choice>
        <mc:Fallback>
          <p:sp>
            <p:nvSpPr>
              <p:cNvPr id="4" name="テキスト ボックス 3"/>
              <p:cNvSpPr txBox="1">
                <a:spLocks noRot="1" noChangeAspect="1" noMove="1" noResize="1" noEditPoints="1" noAdjustHandles="1" noChangeArrowheads="1" noChangeShapeType="1" noTextEdit="1"/>
              </p:cNvSpPr>
              <p:nvPr/>
            </p:nvSpPr>
            <p:spPr>
              <a:xfrm>
                <a:off x="5364088" y="2908280"/>
                <a:ext cx="3011722" cy="707117"/>
              </a:xfrm>
              <a:prstGeom prst="rect">
                <a:avLst/>
              </a:prstGeom>
              <a:blipFill rotWithShape="1">
                <a:blip r:embed="rId3" cstate="print"/>
                <a:stretch>
                  <a:fillRect/>
                </a:stretch>
              </a:blipFill>
            </p:spPr>
            <p:txBody>
              <a:bodyPr/>
              <a:lstStyle/>
              <a:p>
                <a:r>
                  <a:rPr lang="ja-JP" altLang="en-US">
                    <a:noFill/>
                  </a:rPr>
                  <a:t> </a:t>
                </a:r>
              </a:p>
            </p:txBody>
          </p:sp>
        </mc:Fallback>
      </mc:AlternateContent>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548680"/>
            <a:ext cx="8229600" cy="1066800"/>
          </a:xfrm>
        </p:spPr>
        <p:txBody>
          <a:bodyPr>
            <a:normAutofit/>
          </a:bodyPr>
          <a:lstStyle/>
          <a:p>
            <a:r>
              <a:rPr kumimoji="1" lang="ja-JP" altLang="en-US" sz="3200" dirty="0" smtClean="0"/>
              <a:t>平均が</a:t>
            </a:r>
            <a:r>
              <a:rPr kumimoji="1" lang="en-US" altLang="ja-JP" sz="3200" dirty="0" smtClean="0"/>
              <a:t>53</a:t>
            </a:r>
            <a:r>
              <a:rPr kumimoji="1" lang="ja-JP" altLang="en-US" sz="3200" dirty="0" smtClean="0"/>
              <a:t>で標準偏差が</a:t>
            </a:r>
            <a:r>
              <a:rPr kumimoji="1" lang="en-US" altLang="ja-JP" sz="3200" dirty="0" smtClean="0"/>
              <a:t>5</a:t>
            </a:r>
            <a:endParaRPr kumimoji="1" lang="ja-JP" altLang="en-US" sz="3200" dirty="0"/>
          </a:p>
        </p:txBody>
      </p:sp>
      <p:pic>
        <p:nvPicPr>
          <p:cNvPr id="2051" name="Picture 3"/>
          <p:cNvPicPr>
            <a:picLocks noChangeAspect="1" noChangeArrowheads="1"/>
          </p:cNvPicPr>
          <p:nvPr/>
        </p:nvPicPr>
        <p:blipFill>
          <a:blip r:embed="rId2" cstate="print"/>
          <a:srcRect/>
          <a:stretch>
            <a:fillRect/>
          </a:stretch>
        </p:blipFill>
        <p:spPr bwMode="auto">
          <a:xfrm>
            <a:off x="1043608" y="1484784"/>
            <a:ext cx="6517239" cy="5146538"/>
          </a:xfrm>
          <a:prstGeom prst="rect">
            <a:avLst/>
          </a:prstGeom>
          <a:noFill/>
          <a:ln w="9525">
            <a:noFill/>
            <a:miter lim="800000"/>
            <a:headEnd/>
            <a:tailEnd/>
          </a:ln>
          <a:effectLst/>
        </p:spPr>
      </p:pic>
      <mc:AlternateContent xmlns:mc="http://schemas.openxmlformats.org/markup-compatibility/2006">
        <mc:Choice xmlns="" xmlns:a14="http://schemas.microsoft.com/office/drawing/2010/main" Requires="a14">
          <p:sp>
            <p:nvSpPr>
              <p:cNvPr id="3" name="テキスト ボックス 2"/>
              <p:cNvSpPr txBox="1"/>
              <p:nvPr/>
            </p:nvSpPr>
            <p:spPr>
              <a:xfrm>
                <a:off x="5364088" y="2882354"/>
                <a:ext cx="2883482" cy="7071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pt-BR" altLang="ja-JP" i="1" smtClean="0">
                          <a:latin typeface="Cambria Math"/>
                        </a:rPr>
                        <m:t>𝑓</m:t>
                      </m:r>
                      <m:d>
                        <m:dPr>
                          <m:ctrlPr>
                            <a:rPr kumimoji="1" lang="pt-BR" altLang="ja-JP" i="1" smtClean="0">
                              <a:latin typeface="Cambria Math"/>
                            </a:rPr>
                          </m:ctrlPr>
                        </m:dPr>
                        <m:e>
                          <m:r>
                            <a:rPr kumimoji="1" lang="pt-BR" altLang="ja-JP" i="1" smtClean="0">
                              <a:latin typeface="Cambria Math"/>
                            </a:rPr>
                            <m:t>𝑥</m:t>
                          </m:r>
                        </m:e>
                      </m:d>
                      <m:r>
                        <a:rPr kumimoji="1" lang="pt-BR" altLang="ja-JP" i="1" smtClean="0">
                          <a:latin typeface="Cambria Math"/>
                        </a:rPr>
                        <m:t>=</m:t>
                      </m:r>
                      <m:f>
                        <m:fPr>
                          <m:ctrlPr>
                            <a:rPr kumimoji="1" lang="pt-BR" altLang="ja-JP" i="1" smtClean="0">
                              <a:latin typeface="Cambria Math"/>
                            </a:rPr>
                          </m:ctrlPr>
                        </m:fPr>
                        <m:num>
                          <m:r>
                            <a:rPr kumimoji="1" lang="en-US" altLang="ja-JP" b="0" i="1" smtClean="0">
                              <a:latin typeface="Cambria Math"/>
                            </a:rPr>
                            <m:t>1</m:t>
                          </m:r>
                        </m:num>
                        <m:den>
                          <m:rad>
                            <m:radPr>
                              <m:degHide m:val="on"/>
                              <m:ctrlPr>
                                <a:rPr kumimoji="1" lang="pt-BR" altLang="ja-JP" i="1" smtClean="0">
                                  <a:latin typeface="Cambria Math"/>
                                </a:rPr>
                              </m:ctrlPr>
                            </m:radPr>
                            <m:deg/>
                            <m:e>
                              <m:r>
                                <a:rPr kumimoji="1" lang="en-US" altLang="ja-JP" b="0" i="1" smtClean="0">
                                  <a:latin typeface="Cambria Math"/>
                                </a:rPr>
                                <m:t>2</m:t>
                              </m:r>
                              <m:r>
                                <a:rPr kumimoji="1" lang="ja-JP" altLang="en-US" b="0" i="1" smtClean="0">
                                  <a:latin typeface="Cambria Math"/>
                                </a:rPr>
                                <m:t>𝜋</m:t>
                              </m:r>
                            </m:e>
                          </m:rad>
                          <m:r>
                            <a:rPr kumimoji="1" lang="pt-BR" altLang="ja-JP" i="1" smtClean="0">
                              <a:latin typeface="Cambria Math"/>
                              <a:ea typeface="Cambria Math"/>
                            </a:rPr>
                            <m:t>×</m:t>
                          </m:r>
                          <m:r>
                            <a:rPr kumimoji="1" lang="en-US" altLang="ja-JP" b="0" i="1" smtClean="0">
                              <a:latin typeface="Cambria Math"/>
                              <a:ea typeface="Cambria Math"/>
                            </a:rPr>
                            <m:t>5</m:t>
                          </m:r>
                        </m:den>
                      </m:f>
                      <m:sSup>
                        <m:sSupPr>
                          <m:ctrlPr>
                            <a:rPr kumimoji="1" lang="pt-BR" altLang="ja-JP" i="1" smtClean="0">
                              <a:latin typeface="Cambria Math"/>
                            </a:rPr>
                          </m:ctrlPr>
                        </m:sSupPr>
                        <m:e>
                          <m:r>
                            <a:rPr kumimoji="1" lang="pt-BR" altLang="ja-JP" i="1" smtClean="0">
                              <a:latin typeface="Cambria Math"/>
                            </a:rPr>
                            <m:t>𝑒</m:t>
                          </m:r>
                        </m:e>
                        <m:sup>
                          <m:r>
                            <a:rPr kumimoji="1" lang="pt-BR" altLang="ja-JP" i="1" smtClean="0">
                              <a:latin typeface="Cambria Math"/>
                            </a:rPr>
                            <m:t>−</m:t>
                          </m:r>
                          <m:f>
                            <m:fPr>
                              <m:ctrlPr>
                                <a:rPr kumimoji="1" lang="pt-BR" altLang="ja-JP" i="1" smtClean="0">
                                  <a:latin typeface="Cambria Math"/>
                                </a:rPr>
                              </m:ctrlPr>
                            </m:fPr>
                            <m:num>
                              <m:r>
                                <a:rPr kumimoji="1" lang="en-US" altLang="ja-JP" b="0" i="1" smtClean="0">
                                  <a:latin typeface="Cambria Math"/>
                                </a:rPr>
                                <m:t>1</m:t>
                              </m:r>
                            </m:num>
                            <m:den>
                              <m:r>
                                <a:rPr kumimoji="1" lang="en-US" altLang="ja-JP" b="0" i="1" smtClean="0">
                                  <a:latin typeface="Cambria Math"/>
                                </a:rPr>
                                <m:t>2</m:t>
                              </m:r>
                            </m:den>
                          </m:f>
                          <m:sSup>
                            <m:sSupPr>
                              <m:ctrlPr>
                                <a:rPr kumimoji="1" lang="pt-BR" altLang="ja-JP" i="1" smtClean="0">
                                  <a:latin typeface="Cambria Math"/>
                                </a:rPr>
                              </m:ctrlPr>
                            </m:sSupPr>
                            <m:e>
                              <m:d>
                                <m:dPr>
                                  <m:ctrlPr>
                                    <a:rPr kumimoji="1" lang="pt-BR" altLang="ja-JP" i="1" smtClean="0">
                                      <a:latin typeface="Cambria Math"/>
                                    </a:rPr>
                                  </m:ctrlPr>
                                </m:dPr>
                                <m:e>
                                  <m:f>
                                    <m:fPr>
                                      <m:ctrlPr>
                                        <a:rPr kumimoji="1" lang="pt-BR" altLang="ja-JP" i="1" smtClean="0">
                                          <a:latin typeface="Cambria Math"/>
                                        </a:rPr>
                                      </m:ctrlPr>
                                    </m:fPr>
                                    <m:num>
                                      <m:r>
                                        <a:rPr kumimoji="1" lang="en-US" altLang="ja-JP" b="0" i="1" smtClean="0">
                                          <a:latin typeface="Cambria Math"/>
                                        </a:rPr>
                                        <m:t>𝑥</m:t>
                                      </m:r>
                                      <m:r>
                                        <a:rPr kumimoji="1" lang="en-US" altLang="ja-JP" b="0" i="1" smtClean="0">
                                          <a:latin typeface="Cambria Math"/>
                                        </a:rPr>
                                        <m:t>−53</m:t>
                                      </m:r>
                                    </m:num>
                                    <m:den>
                                      <m:r>
                                        <a:rPr kumimoji="1" lang="en-US" altLang="ja-JP" b="0" i="1" smtClean="0">
                                          <a:latin typeface="Cambria Math"/>
                                        </a:rPr>
                                        <m:t>5</m:t>
                                      </m:r>
                                    </m:den>
                                  </m:f>
                                </m:e>
                              </m:d>
                            </m:e>
                            <m:sup>
                              <m:r>
                                <a:rPr kumimoji="1" lang="en-US" altLang="ja-JP" b="0" i="1" smtClean="0">
                                  <a:latin typeface="Cambria Math"/>
                                </a:rPr>
                                <m:t>2</m:t>
                              </m:r>
                            </m:sup>
                          </m:sSup>
                        </m:sup>
                      </m:sSup>
                    </m:oMath>
                  </m:oMathPara>
                </a14:m>
                <a:endParaRPr kumimoji="1" lang="ja-JP" altLang="en-US" dirty="0"/>
              </a:p>
            </p:txBody>
          </p:sp>
        </mc:Choice>
        <mc:Fallback>
          <p:sp>
            <p:nvSpPr>
              <p:cNvPr id="3" name="テキスト ボックス 2"/>
              <p:cNvSpPr txBox="1">
                <a:spLocks noRot="1" noChangeAspect="1" noMove="1" noResize="1" noEditPoints="1" noAdjustHandles="1" noChangeArrowheads="1" noChangeShapeType="1" noTextEdit="1"/>
              </p:cNvSpPr>
              <p:nvPr/>
            </p:nvSpPr>
            <p:spPr>
              <a:xfrm>
                <a:off x="5364088" y="2882354"/>
                <a:ext cx="2883482" cy="707117"/>
              </a:xfrm>
              <a:prstGeom prst="rect">
                <a:avLst/>
              </a:prstGeom>
              <a:blipFill rotWithShape="1">
                <a:blip r:embed="rId3" cstate="print"/>
                <a:stretch>
                  <a:fillRect/>
                </a:stretch>
              </a:blipFill>
            </p:spPr>
            <p:txBody>
              <a:bodyPr/>
              <a:lstStyle/>
              <a:p>
                <a:r>
                  <a:rPr lang="ja-JP" altLang="en-US">
                    <a:noFill/>
                  </a:rPr>
                  <a:t> </a:t>
                </a:r>
              </a:p>
            </p:txBody>
          </p:sp>
        </mc:Fallback>
      </mc:AlternateContent>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9552" y="548680"/>
            <a:ext cx="8229600" cy="1066800"/>
          </a:xfrm>
        </p:spPr>
        <p:txBody>
          <a:bodyPr>
            <a:normAutofit/>
          </a:bodyPr>
          <a:lstStyle/>
          <a:p>
            <a:r>
              <a:rPr kumimoji="1" lang="ja-JP" altLang="en-US" sz="3200" dirty="0" smtClean="0">
                <a:solidFill>
                  <a:srgbClr val="C00000"/>
                </a:solidFill>
              </a:rPr>
              <a:t>正規分布</a:t>
            </a:r>
            <a:endParaRPr kumimoji="1" lang="ja-JP" altLang="en-US" sz="3200" dirty="0">
              <a:solidFill>
                <a:srgbClr val="C00000"/>
              </a:solidFill>
            </a:endParaRPr>
          </a:p>
        </p:txBody>
      </p:sp>
      <mc:AlternateContent xmlns:mc="http://schemas.openxmlformats.org/markup-compatibility/2006">
        <mc:Choice xmlns="" xmlns:a14="http://schemas.microsoft.com/office/drawing/2010/main" Requires="a14">
          <p:sp>
            <p:nvSpPr>
              <p:cNvPr id="3" name="コンテンツ プレースホルダー 2"/>
              <p:cNvSpPr>
                <a:spLocks noGrp="1"/>
              </p:cNvSpPr>
              <p:nvPr>
                <p:ph idx="1"/>
              </p:nvPr>
            </p:nvSpPr>
            <p:spPr>
              <a:xfrm>
                <a:off x="467544" y="1556792"/>
                <a:ext cx="8229600" cy="4325112"/>
              </a:xfrm>
            </p:spPr>
            <p:txBody>
              <a:bodyPr>
                <a:normAutofit/>
              </a:bodyPr>
              <a:lstStyle/>
              <a:p>
                <a14:m>
                  <m:oMath xmlns:m="http://schemas.openxmlformats.org/officeDocument/2006/math">
                    <m:r>
                      <a:rPr kumimoji="1" lang="pt-BR" altLang="ja-JP" sz="2400" i="1" smtClean="0">
                        <a:latin typeface="Cambria Math"/>
                      </a:rPr>
                      <m:t>𝑓</m:t>
                    </m:r>
                    <m:d>
                      <m:dPr>
                        <m:ctrlPr>
                          <a:rPr kumimoji="1" lang="pt-BR" altLang="ja-JP" sz="2400" i="1" smtClean="0">
                            <a:latin typeface="Cambria Math"/>
                          </a:rPr>
                        </m:ctrlPr>
                      </m:dPr>
                      <m:e>
                        <m:r>
                          <a:rPr kumimoji="1" lang="pt-BR" altLang="ja-JP" sz="2400" i="1" smtClean="0">
                            <a:latin typeface="Cambria Math"/>
                          </a:rPr>
                          <m:t>𝑥</m:t>
                        </m:r>
                      </m:e>
                    </m:d>
                    <m:r>
                      <a:rPr kumimoji="1" lang="pt-BR" altLang="ja-JP" sz="2400" i="1" smtClean="0">
                        <a:latin typeface="Cambria Math"/>
                      </a:rPr>
                      <m:t>=</m:t>
                    </m:r>
                    <m:f>
                      <m:fPr>
                        <m:ctrlPr>
                          <a:rPr kumimoji="1" lang="pt-BR" altLang="ja-JP" sz="2400" i="1" smtClean="0">
                            <a:latin typeface="Cambria Math"/>
                          </a:rPr>
                        </m:ctrlPr>
                      </m:fPr>
                      <m:num>
                        <m:r>
                          <a:rPr kumimoji="1" lang="en-US" altLang="ja-JP" sz="2400" b="0" i="1" smtClean="0">
                            <a:latin typeface="Cambria Math"/>
                          </a:rPr>
                          <m:t>1</m:t>
                        </m:r>
                      </m:num>
                      <m:den>
                        <m:rad>
                          <m:radPr>
                            <m:degHide m:val="on"/>
                            <m:ctrlPr>
                              <a:rPr kumimoji="1" lang="pt-BR" altLang="ja-JP" sz="2400" i="1" smtClean="0">
                                <a:latin typeface="Cambria Math"/>
                              </a:rPr>
                            </m:ctrlPr>
                          </m:radPr>
                          <m:deg/>
                          <m:e>
                            <m:r>
                              <a:rPr kumimoji="1" lang="en-US" altLang="ja-JP" sz="2400" b="0" i="1" smtClean="0">
                                <a:latin typeface="Cambria Math"/>
                              </a:rPr>
                              <m:t>2</m:t>
                            </m:r>
                            <m:r>
                              <a:rPr kumimoji="1" lang="ja-JP" altLang="en-US" sz="2400" b="0" i="1" smtClean="0">
                                <a:latin typeface="Cambria Math"/>
                              </a:rPr>
                              <m:t>𝜋</m:t>
                            </m:r>
                          </m:e>
                        </m:rad>
                        <m:r>
                          <a:rPr kumimoji="1" lang="pt-BR" altLang="ja-JP" sz="2400" i="1" smtClean="0">
                            <a:latin typeface="Cambria Math"/>
                            <a:ea typeface="Cambria Math"/>
                          </a:rPr>
                          <m:t>×</m:t>
                        </m:r>
                        <m:r>
                          <a:rPr kumimoji="1" lang="en-US" altLang="ja-JP" sz="2400" b="0" i="1" smtClean="0">
                            <a:latin typeface="Cambria Math"/>
                          </a:rPr>
                          <m:t>𝑥</m:t>
                        </m:r>
                        <m:r>
                          <m:rPr>
                            <m:nor/>
                          </m:rPr>
                          <a:rPr kumimoji="1" lang="ja-JP" altLang="en-US" sz="2400" b="0" i="0" smtClean="0">
                            <a:latin typeface="+mn-ea"/>
                          </a:rPr>
                          <m:t>の</m:t>
                        </m:r>
                        <m:r>
                          <m:rPr>
                            <m:nor/>
                          </m:rPr>
                          <a:rPr lang="ja-JP" altLang="en-US" sz="2400" i="0">
                            <a:latin typeface="+mn-ea"/>
                          </a:rPr>
                          <m:t>標準偏差</m:t>
                        </m:r>
                      </m:den>
                    </m:f>
                    <m:sSup>
                      <m:sSupPr>
                        <m:ctrlPr>
                          <a:rPr kumimoji="1" lang="pt-BR" altLang="ja-JP" sz="2400" i="1" smtClean="0">
                            <a:latin typeface="Cambria Math"/>
                          </a:rPr>
                        </m:ctrlPr>
                      </m:sSupPr>
                      <m:e>
                        <m:r>
                          <a:rPr kumimoji="1" lang="en-US" altLang="ja-JP" sz="2400" b="0" i="1" smtClean="0">
                            <a:latin typeface="Cambria Math"/>
                          </a:rPr>
                          <m:t>𝑒</m:t>
                        </m:r>
                      </m:e>
                      <m:sup>
                        <m:r>
                          <a:rPr kumimoji="1" lang="en-US" altLang="ja-JP" sz="2400" b="0" i="1" smtClean="0">
                            <a:latin typeface="Cambria Math"/>
                          </a:rPr>
                          <m:t>−</m:t>
                        </m:r>
                        <m:f>
                          <m:fPr>
                            <m:ctrlPr>
                              <a:rPr kumimoji="1" lang="en-US" altLang="ja-JP" sz="2400" b="0" i="1" smtClean="0">
                                <a:latin typeface="Cambria Math"/>
                              </a:rPr>
                            </m:ctrlPr>
                          </m:fPr>
                          <m:num>
                            <m:r>
                              <a:rPr kumimoji="1" lang="en-US" altLang="ja-JP" sz="2400" b="0" i="1" smtClean="0">
                                <a:latin typeface="Cambria Math"/>
                              </a:rPr>
                              <m:t>1</m:t>
                            </m:r>
                          </m:num>
                          <m:den>
                            <m:r>
                              <a:rPr kumimoji="1" lang="en-US" altLang="ja-JP" sz="2400" b="0" i="1" smtClean="0">
                                <a:latin typeface="Cambria Math"/>
                              </a:rPr>
                              <m:t>2</m:t>
                            </m:r>
                          </m:den>
                        </m:f>
                        <m:sSup>
                          <m:sSupPr>
                            <m:ctrlPr>
                              <a:rPr kumimoji="1" lang="en-US" altLang="ja-JP" sz="2400" b="0" i="1" smtClean="0">
                                <a:latin typeface="Cambria Math"/>
                              </a:rPr>
                            </m:ctrlPr>
                          </m:sSupPr>
                          <m:e>
                            <m:d>
                              <m:dPr>
                                <m:ctrlPr>
                                  <a:rPr lang="en-US" altLang="ja-JP" sz="2400" i="1">
                                    <a:latin typeface="Cambria Math"/>
                                  </a:rPr>
                                </m:ctrlPr>
                              </m:dPr>
                              <m:e>
                                <m:f>
                                  <m:fPr>
                                    <m:ctrlPr>
                                      <a:rPr lang="en-US" altLang="ja-JP" sz="2400" i="1">
                                        <a:latin typeface="Cambria Math"/>
                                      </a:rPr>
                                    </m:ctrlPr>
                                  </m:fPr>
                                  <m:num>
                                    <m:r>
                                      <a:rPr lang="en-US" altLang="ja-JP" sz="2400" i="1">
                                        <a:latin typeface="Cambria Math"/>
                                      </a:rPr>
                                      <m:t>𝑥</m:t>
                                    </m:r>
                                    <m:r>
                                      <a:rPr lang="en-US" altLang="ja-JP" sz="2400" i="1">
                                        <a:latin typeface="Cambria Math"/>
                                      </a:rPr>
                                      <m:t>−</m:t>
                                    </m:r>
                                    <m:r>
                                      <a:rPr lang="en-US" altLang="ja-JP" sz="2400" i="1">
                                        <a:latin typeface="Cambria Math"/>
                                      </a:rPr>
                                      <m:t>𝑥</m:t>
                                    </m:r>
                                    <m:r>
                                      <a:rPr lang="ja-JP" altLang="en-US" sz="2400" b="0" i="1" smtClean="0">
                                        <a:latin typeface="Cambria Math"/>
                                      </a:rPr>
                                      <m:t>の</m:t>
                                    </m:r>
                                    <m:r>
                                      <a:rPr lang="ja-JP" altLang="en-US" sz="2400" i="1">
                                        <a:latin typeface="Cambria Math"/>
                                      </a:rPr>
                                      <m:t>平均</m:t>
                                    </m:r>
                                  </m:num>
                                  <m:den>
                                    <m:r>
                                      <a:rPr lang="en-US" altLang="ja-JP" sz="2400" b="0" i="1" smtClean="0">
                                        <a:latin typeface="Cambria Math"/>
                                      </a:rPr>
                                      <m:t>𝑥</m:t>
                                    </m:r>
                                    <m:r>
                                      <a:rPr lang="ja-JP" altLang="en-US" sz="2400" b="0" i="1" smtClean="0">
                                        <a:latin typeface="Cambria Math"/>
                                      </a:rPr>
                                      <m:t>の</m:t>
                                    </m:r>
                                    <m:r>
                                      <a:rPr lang="ja-JP" altLang="en-US" sz="2400" i="1">
                                        <a:latin typeface="Cambria Math"/>
                                      </a:rPr>
                                      <m:t>標準偏差</m:t>
                                    </m:r>
                                  </m:den>
                                </m:f>
                              </m:e>
                            </m:d>
                          </m:e>
                          <m:sup>
                            <m:r>
                              <a:rPr kumimoji="1" lang="en-US" altLang="ja-JP" sz="2400" b="0" i="1" smtClean="0">
                                <a:latin typeface="Cambria Math"/>
                              </a:rPr>
                              <m:t>2</m:t>
                            </m:r>
                          </m:sup>
                        </m:sSup>
                      </m:sup>
                    </m:sSup>
                  </m:oMath>
                </a14:m>
                <a:endParaRPr kumimoji="1" lang="en-US" altLang="ja-JP" dirty="0" smtClean="0"/>
              </a:p>
              <a:p>
                <a:endParaRPr lang="en-US" altLang="ja-JP" dirty="0"/>
              </a:p>
              <a:p>
                <a:r>
                  <a:rPr kumimoji="1" lang="en-US" altLang="ja-JP" sz="2400" dirty="0" smtClean="0"/>
                  <a:t>『x</a:t>
                </a:r>
                <a:r>
                  <a:rPr kumimoji="1" lang="ja-JP" altLang="en-US" sz="2400" dirty="0" smtClean="0"/>
                  <a:t>は、平均が○○で標準偏差が</a:t>
                </a:r>
                <a:r>
                  <a:rPr kumimoji="1" lang="en-US" altLang="ja-JP" sz="2400" dirty="0" smtClean="0"/>
                  <a:t>××</a:t>
                </a:r>
                <a:r>
                  <a:rPr kumimoji="1" lang="ja-JP" altLang="en-US" sz="2400" dirty="0" smtClean="0"/>
                  <a:t>の正規分布にしたがう</a:t>
                </a:r>
                <a:r>
                  <a:rPr kumimoji="1" lang="en-US" altLang="ja-JP" sz="2400" dirty="0" smtClean="0"/>
                  <a:t>』</a:t>
                </a:r>
                <a:r>
                  <a:rPr kumimoji="1" lang="ja-JP" altLang="en-US" sz="2400" dirty="0" smtClean="0"/>
                  <a:t>と、統計学では表現する</a:t>
                </a:r>
                <a:endParaRPr kumimoji="1" lang="en-US" altLang="ja-JP" sz="2400" dirty="0" smtClean="0"/>
              </a:p>
              <a:p>
                <a:endParaRPr lang="en-US" altLang="ja-JP" sz="2400" dirty="0"/>
              </a:p>
              <a:p>
                <a:r>
                  <a:rPr lang="ja-JP" altLang="en-US" sz="2400" dirty="0" smtClean="0"/>
                  <a:t>例）「英語のテスト結果」は、平均が</a:t>
                </a:r>
                <a:r>
                  <a:rPr lang="ja-JP" altLang="en-US" sz="2400" dirty="0"/>
                  <a:t>５３</a:t>
                </a:r>
                <a:r>
                  <a:rPr lang="ja-JP" altLang="en-US" sz="2400" dirty="0" smtClean="0"/>
                  <a:t>で標準偏差が</a:t>
                </a:r>
                <a:endParaRPr lang="en-US" altLang="ja-JP" sz="2400" dirty="0" smtClean="0"/>
              </a:p>
              <a:p>
                <a:pPr marL="109728" indent="0">
                  <a:buNone/>
                </a:pPr>
                <a:r>
                  <a:rPr lang="ja-JP" altLang="en-US" sz="2400" dirty="0"/>
                  <a:t>　</a:t>
                </a:r>
                <a:r>
                  <a:rPr lang="ja-JP" altLang="en-US" sz="2400" dirty="0" smtClean="0"/>
                  <a:t>　１５の正規分布にしたがう</a:t>
                </a:r>
                <a:endParaRPr kumimoji="1" lang="ja-JP" altLang="en-US" sz="2400"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467544" y="1556792"/>
                <a:ext cx="8229600" cy="4325112"/>
              </a:xfrm>
              <a:blipFill rotWithShape="1">
                <a:blip r:embed="rId2" cstate="print"/>
                <a:stretch>
                  <a:fillRect r="-370"/>
                </a:stretch>
              </a:blipFill>
            </p:spPr>
            <p:txBody>
              <a:bodyPr/>
              <a:lstStyle/>
              <a:p>
                <a:r>
                  <a:rPr lang="ja-JP" altLang="en-US">
                    <a:noFill/>
                  </a:rPr>
                  <a:t> </a:t>
                </a:r>
              </a:p>
            </p:txBody>
          </p:sp>
        </mc:Fallback>
      </mc:AlternateContent>
    </p:spTree>
    <p:extLst>
      <p:ext uri="{BB962C8B-B14F-4D97-AF65-F5344CB8AC3E}">
        <p14:creationId xmlns="" xmlns:p14="http://schemas.microsoft.com/office/powerpoint/2010/main" val="10418134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9552" y="404664"/>
            <a:ext cx="8229600" cy="1066800"/>
          </a:xfrm>
        </p:spPr>
        <p:txBody>
          <a:bodyPr>
            <a:normAutofit/>
          </a:bodyPr>
          <a:lstStyle/>
          <a:p>
            <a:r>
              <a:rPr kumimoji="1" lang="ja-JP" altLang="en-US" sz="3200" dirty="0" smtClean="0">
                <a:solidFill>
                  <a:srgbClr val="C00000"/>
                </a:solidFill>
              </a:rPr>
              <a:t>標準正規分布</a:t>
            </a:r>
            <a:endParaRPr kumimoji="1" lang="ja-JP" altLang="en-US" sz="3200" dirty="0">
              <a:solidFill>
                <a:srgbClr val="C00000"/>
              </a:solidFill>
            </a:endParaRPr>
          </a:p>
        </p:txBody>
      </p:sp>
      <mc:AlternateContent xmlns:mc="http://schemas.openxmlformats.org/markup-compatibility/2006">
        <mc:Choice xmlns="" xmlns:a14="http://schemas.microsoft.com/office/drawing/2010/main" Requires="a14">
          <p:sp>
            <p:nvSpPr>
              <p:cNvPr id="3" name="コンテンツ プレースホルダー 2"/>
              <p:cNvSpPr>
                <a:spLocks noGrp="1"/>
              </p:cNvSpPr>
              <p:nvPr>
                <p:ph idx="1"/>
              </p:nvPr>
            </p:nvSpPr>
            <p:spPr>
              <a:xfrm>
                <a:off x="467544" y="1412776"/>
                <a:ext cx="8229600" cy="5040560"/>
              </a:xfrm>
            </p:spPr>
            <p:txBody>
              <a:bodyPr>
                <a:normAutofit/>
              </a:bodyPr>
              <a:lstStyle/>
              <a:p>
                <a14:m>
                  <m:oMath xmlns:m="http://schemas.openxmlformats.org/officeDocument/2006/math">
                    <m:r>
                      <a:rPr kumimoji="1" lang="pt-BR" altLang="ja-JP" sz="2000" i="1" smtClean="0">
                        <a:latin typeface="Cambria Math"/>
                      </a:rPr>
                      <m:t>𝑓</m:t>
                    </m:r>
                    <m:d>
                      <m:dPr>
                        <m:ctrlPr>
                          <a:rPr kumimoji="1" lang="pt-BR" altLang="ja-JP" sz="2000" i="1" smtClean="0">
                            <a:latin typeface="Cambria Math"/>
                          </a:rPr>
                        </m:ctrlPr>
                      </m:dPr>
                      <m:e>
                        <m:r>
                          <a:rPr kumimoji="1" lang="pt-BR" altLang="ja-JP" sz="2000" i="1" smtClean="0">
                            <a:latin typeface="Cambria Math"/>
                          </a:rPr>
                          <m:t>𝑥</m:t>
                        </m:r>
                      </m:e>
                    </m:d>
                    <m:r>
                      <a:rPr kumimoji="1" lang="pt-BR" altLang="ja-JP" sz="2000" i="1" smtClean="0">
                        <a:latin typeface="Cambria Math"/>
                      </a:rPr>
                      <m:t>=</m:t>
                    </m:r>
                    <m:f>
                      <m:fPr>
                        <m:ctrlPr>
                          <a:rPr kumimoji="1" lang="pt-BR" altLang="ja-JP" sz="2000" i="1" smtClean="0">
                            <a:latin typeface="Cambria Math"/>
                          </a:rPr>
                        </m:ctrlPr>
                      </m:fPr>
                      <m:num>
                        <m:r>
                          <a:rPr kumimoji="1" lang="en-US" altLang="ja-JP" sz="2000" b="0" i="1" smtClean="0">
                            <a:latin typeface="Cambria Math"/>
                          </a:rPr>
                          <m:t>1</m:t>
                        </m:r>
                      </m:num>
                      <m:den>
                        <m:rad>
                          <m:radPr>
                            <m:degHide m:val="on"/>
                            <m:ctrlPr>
                              <a:rPr kumimoji="1" lang="pt-BR" altLang="ja-JP" sz="2000" i="1" smtClean="0">
                                <a:latin typeface="Cambria Math"/>
                              </a:rPr>
                            </m:ctrlPr>
                          </m:radPr>
                          <m:deg/>
                          <m:e>
                            <m:r>
                              <a:rPr kumimoji="1" lang="en-US" altLang="ja-JP" sz="2000" b="0" i="1" smtClean="0">
                                <a:latin typeface="Cambria Math"/>
                              </a:rPr>
                              <m:t>2</m:t>
                            </m:r>
                            <m:r>
                              <a:rPr kumimoji="1" lang="ja-JP" altLang="en-US" sz="2000" b="0" i="1" smtClean="0">
                                <a:latin typeface="Cambria Math"/>
                              </a:rPr>
                              <m:t>𝜋</m:t>
                            </m:r>
                          </m:e>
                        </m:rad>
                        <m:r>
                          <a:rPr kumimoji="1" lang="pt-BR" altLang="ja-JP" sz="2000" i="1" smtClean="0">
                            <a:latin typeface="Cambria Math"/>
                            <a:ea typeface="Cambria Math"/>
                          </a:rPr>
                          <m:t>×</m:t>
                        </m:r>
                        <m:r>
                          <a:rPr kumimoji="1" lang="en-US" altLang="ja-JP" sz="2000" b="0" i="1" smtClean="0">
                            <a:latin typeface="Cambria Math"/>
                          </a:rPr>
                          <m:t>𝑥</m:t>
                        </m:r>
                        <m:r>
                          <m:rPr>
                            <m:nor/>
                          </m:rPr>
                          <a:rPr kumimoji="1" lang="ja-JP" altLang="en-US" sz="2000" b="0" i="0" smtClean="0">
                            <a:latin typeface="+mn-ea"/>
                          </a:rPr>
                          <m:t>の</m:t>
                        </m:r>
                        <m:r>
                          <m:rPr>
                            <m:nor/>
                          </m:rPr>
                          <a:rPr lang="ja-JP" altLang="en-US" sz="2000" i="0">
                            <a:latin typeface="+mn-ea"/>
                          </a:rPr>
                          <m:t>標準偏差</m:t>
                        </m:r>
                      </m:den>
                    </m:f>
                    <m:sSup>
                      <m:sSupPr>
                        <m:ctrlPr>
                          <a:rPr kumimoji="1" lang="pt-BR" altLang="ja-JP" sz="2000" i="1" smtClean="0">
                            <a:latin typeface="Cambria Math"/>
                          </a:rPr>
                        </m:ctrlPr>
                      </m:sSupPr>
                      <m:e>
                        <m:r>
                          <a:rPr kumimoji="1" lang="en-US" altLang="ja-JP" sz="2000" b="0" i="1" smtClean="0">
                            <a:latin typeface="Cambria Math"/>
                          </a:rPr>
                          <m:t>𝑒</m:t>
                        </m:r>
                      </m:e>
                      <m:sup>
                        <m:r>
                          <a:rPr kumimoji="1" lang="en-US" altLang="ja-JP" sz="2000" b="0" i="1" smtClean="0">
                            <a:latin typeface="Cambria Math"/>
                          </a:rPr>
                          <m:t>−</m:t>
                        </m:r>
                        <m:f>
                          <m:fPr>
                            <m:ctrlPr>
                              <a:rPr kumimoji="1" lang="en-US" altLang="ja-JP" sz="2000" b="0" i="1" smtClean="0">
                                <a:latin typeface="Cambria Math"/>
                              </a:rPr>
                            </m:ctrlPr>
                          </m:fPr>
                          <m:num>
                            <m:r>
                              <a:rPr kumimoji="1" lang="en-US" altLang="ja-JP" sz="2000" b="0" i="1" smtClean="0">
                                <a:latin typeface="Cambria Math"/>
                              </a:rPr>
                              <m:t>1</m:t>
                            </m:r>
                          </m:num>
                          <m:den>
                            <m:r>
                              <a:rPr kumimoji="1" lang="en-US" altLang="ja-JP" sz="2000" b="0" i="1" smtClean="0">
                                <a:latin typeface="Cambria Math"/>
                              </a:rPr>
                              <m:t>2</m:t>
                            </m:r>
                          </m:den>
                        </m:f>
                        <m:sSup>
                          <m:sSupPr>
                            <m:ctrlPr>
                              <a:rPr kumimoji="1" lang="en-US" altLang="ja-JP" sz="2000" b="0" i="1" smtClean="0">
                                <a:latin typeface="Cambria Math"/>
                              </a:rPr>
                            </m:ctrlPr>
                          </m:sSupPr>
                          <m:e>
                            <m:d>
                              <m:dPr>
                                <m:ctrlPr>
                                  <a:rPr lang="en-US" altLang="ja-JP" sz="2000" i="1">
                                    <a:latin typeface="Cambria Math"/>
                                  </a:rPr>
                                </m:ctrlPr>
                              </m:dPr>
                              <m:e>
                                <m:f>
                                  <m:fPr>
                                    <m:ctrlPr>
                                      <a:rPr lang="en-US" altLang="ja-JP" sz="2000" i="1">
                                        <a:latin typeface="Cambria Math"/>
                                      </a:rPr>
                                    </m:ctrlPr>
                                  </m:fPr>
                                  <m:num>
                                    <m:r>
                                      <a:rPr lang="en-US" altLang="ja-JP" sz="2000" i="1">
                                        <a:latin typeface="Cambria Math"/>
                                      </a:rPr>
                                      <m:t>𝑥</m:t>
                                    </m:r>
                                    <m:r>
                                      <a:rPr lang="en-US" altLang="ja-JP" sz="2000" i="1">
                                        <a:latin typeface="Cambria Math"/>
                                      </a:rPr>
                                      <m:t>−</m:t>
                                    </m:r>
                                    <m:r>
                                      <a:rPr lang="en-US" altLang="ja-JP" sz="2000" i="1">
                                        <a:latin typeface="Cambria Math"/>
                                      </a:rPr>
                                      <m:t>𝑥</m:t>
                                    </m:r>
                                    <m:r>
                                      <a:rPr lang="ja-JP" altLang="en-US" sz="2000" b="0" i="1" smtClean="0">
                                        <a:latin typeface="Cambria Math"/>
                                      </a:rPr>
                                      <m:t>の</m:t>
                                    </m:r>
                                    <m:r>
                                      <a:rPr lang="ja-JP" altLang="en-US" sz="2000" i="1">
                                        <a:latin typeface="Cambria Math"/>
                                      </a:rPr>
                                      <m:t>平均</m:t>
                                    </m:r>
                                  </m:num>
                                  <m:den>
                                    <m:r>
                                      <a:rPr lang="en-US" altLang="ja-JP" sz="2000" b="0" i="1" smtClean="0">
                                        <a:latin typeface="Cambria Math"/>
                                      </a:rPr>
                                      <m:t>𝑥</m:t>
                                    </m:r>
                                    <m:r>
                                      <a:rPr lang="ja-JP" altLang="en-US" sz="2000" b="0" i="1" smtClean="0">
                                        <a:latin typeface="Cambria Math"/>
                                      </a:rPr>
                                      <m:t>の</m:t>
                                    </m:r>
                                    <m:r>
                                      <a:rPr lang="ja-JP" altLang="en-US" sz="2000" i="1">
                                        <a:latin typeface="Cambria Math"/>
                                      </a:rPr>
                                      <m:t>標準偏差</m:t>
                                    </m:r>
                                  </m:den>
                                </m:f>
                              </m:e>
                            </m:d>
                          </m:e>
                          <m:sup>
                            <m:r>
                              <a:rPr kumimoji="1" lang="en-US" altLang="ja-JP" sz="2000" b="0" i="1" smtClean="0">
                                <a:latin typeface="Cambria Math"/>
                              </a:rPr>
                              <m:t>2</m:t>
                            </m:r>
                          </m:sup>
                        </m:sSup>
                      </m:sup>
                    </m:sSup>
                  </m:oMath>
                </a14:m>
                <a:endParaRPr kumimoji="1" lang="en-US" altLang="ja-JP" sz="2000" i="1" dirty="0" smtClean="0">
                  <a:latin typeface="Cambria Math"/>
                </a:endParaRPr>
              </a:p>
              <a:p>
                <a:pPr marL="109728" indent="0">
                  <a:buNone/>
                </a:pPr>
                <a:r>
                  <a:rPr kumimoji="1" lang="pt-BR" altLang="ja-JP" sz="2000" dirty="0" smtClean="0">
                    <a:ea typeface="Cambria Math"/>
                  </a:rPr>
                  <a:t>              </a:t>
                </a:r>
                <a14:m>
                  <m:oMath xmlns:m="http://schemas.openxmlformats.org/officeDocument/2006/math">
                    <m:r>
                      <a:rPr kumimoji="1" lang="pt-BR" altLang="ja-JP" sz="2000" i="1" smtClean="0">
                        <a:latin typeface="Cambria Math"/>
                        <a:ea typeface="Cambria Math"/>
                      </a:rPr>
                      <m:t>=</m:t>
                    </m:r>
                    <m:f>
                      <m:fPr>
                        <m:ctrlPr>
                          <a:rPr lang="pt-BR" altLang="ja-JP" sz="1800" i="1">
                            <a:solidFill>
                              <a:prstClr val="black"/>
                            </a:solidFill>
                            <a:latin typeface="Cambria Math"/>
                          </a:rPr>
                        </m:ctrlPr>
                      </m:fPr>
                      <m:num>
                        <m:r>
                          <a:rPr lang="en-US" altLang="ja-JP" sz="1800" i="1">
                            <a:solidFill>
                              <a:prstClr val="black"/>
                            </a:solidFill>
                            <a:latin typeface="Cambria Math"/>
                          </a:rPr>
                          <m:t>1</m:t>
                        </m:r>
                      </m:num>
                      <m:den>
                        <m:rad>
                          <m:radPr>
                            <m:degHide m:val="on"/>
                            <m:ctrlPr>
                              <a:rPr lang="pt-BR" altLang="ja-JP" sz="1800" i="1">
                                <a:solidFill>
                                  <a:prstClr val="black"/>
                                </a:solidFill>
                                <a:latin typeface="Cambria Math"/>
                              </a:rPr>
                            </m:ctrlPr>
                          </m:radPr>
                          <m:deg/>
                          <m:e>
                            <m:r>
                              <a:rPr lang="en-US" altLang="ja-JP" sz="1800" i="1">
                                <a:solidFill>
                                  <a:prstClr val="black"/>
                                </a:solidFill>
                                <a:latin typeface="Cambria Math"/>
                              </a:rPr>
                              <m:t>2</m:t>
                            </m:r>
                            <m:r>
                              <a:rPr lang="ja-JP" altLang="en-US" sz="1800" i="1">
                                <a:solidFill>
                                  <a:prstClr val="black"/>
                                </a:solidFill>
                                <a:latin typeface="Cambria Math"/>
                              </a:rPr>
                              <m:t>𝜋</m:t>
                            </m:r>
                          </m:e>
                        </m:rad>
                        <m:r>
                          <a:rPr lang="pt-BR" altLang="ja-JP" sz="1800" i="1">
                            <a:solidFill>
                              <a:prstClr val="black"/>
                            </a:solidFill>
                            <a:latin typeface="Cambria Math"/>
                            <a:ea typeface="Cambria Math"/>
                          </a:rPr>
                          <m:t>×</m:t>
                        </m:r>
                        <m:r>
                          <a:rPr lang="en-US" altLang="ja-JP" sz="1800" b="0" i="1" smtClean="0">
                            <a:solidFill>
                              <a:prstClr val="black"/>
                            </a:solidFill>
                            <a:latin typeface="Cambria Math"/>
                            <a:ea typeface="Cambria Math"/>
                          </a:rPr>
                          <m:t>1</m:t>
                        </m:r>
                      </m:den>
                    </m:f>
                    <m:sSup>
                      <m:sSupPr>
                        <m:ctrlPr>
                          <a:rPr lang="pt-BR" altLang="ja-JP" sz="1800" i="1">
                            <a:solidFill>
                              <a:prstClr val="black"/>
                            </a:solidFill>
                            <a:latin typeface="Cambria Math"/>
                          </a:rPr>
                        </m:ctrlPr>
                      </m:sSupPr>
                      <m:e>
                        <m:r>
                          <a:rPr lang="pt-BR" altLang="ja-JP" sz="1800" i="1">
                            <a:solidFill>
                              <a:prstClr val="black"/>
                            </a:solidFill>
                            <a:latin typeface="Cambria Math"/>
                          </a:rPr>
                          <m:t>𝑒</m:t>
                        </m:r>
                      </m:e>
                      <m:sup>
                        <m:r>
                          <a:rPr lang="pt-BR" altLang="ja-JP" sz="1800" i="1">
                            <a:solidFill>
                              <a:prstClr val="black"/>
                            </a:solidFill>
                            <a:latin typeface="Cambria Math"/>
                          </a:rPr>
                          <m:t>−</m:t>
                        </m:r>
                        <m:f>
                          <m:fPr>
                            <m:ctrlPr>
                              <a:rPr lang="pt-BR" altLang="ja-JP" sz="1800" i="1">
                                <a:solidFill>
                                  <a:prstClr val="black"/>
                                </a:solidFill>
                                <a:latin typeface="Cambria Math"/>
                              </a:rPr>
                            </m:ctrlPr>
                          </m:fPr>
                          <m:num>
                            <m:r>
                              <a:rPr lang="en-US" altLang="ja-JP" sz="1800" i="1">
                                <a:solidFill>
                                  <a:prstClr val="black"/>
                                </a:solidFill>
                                <a:latin typeface="Cambria Math"/>
                              </a:rPr>
                              <m:t>1</m:t>
                            </m:r>
                          </m:num>
                          <m:den>
                            <m:r>
                              <a:rPr lang="en-US" altLang="ja-JP" sz="1800" i="1">
                                <a:solidFill>
                                  <a:prstClr val="black"/>
                                </a:solidFill>
                                <a:latin typeface="Cambria Math"/>
                              </a:rPr>
                              <m:t>2</m:t>
                            </m:r>
                          </m:den>
                        </m:f>
                        <m:sSup>
                          <m:sSupPr>
                            <m:ctrlPr>
                              <a:rPr lang="pt-BR" altLang="ja-JP" sz="1800" i="1">
                                <a:solidFill>
                                  <a:prstClr val="black"/>
                                </a:solidFill>
                                <a:latin typeface="Cambria Math"/>
                              </a:rPr>
                            </m:ctrlPr>
                          </m:sSupPr>
                          <m:e>
                            <m:d>
                              <m:dPr>
                                <m:ctrlPr>
                                  <a:rPr lang="pt-BR" altLang="ja-JP" sz="1800" i="1">
                                    <a:solidFill>
                                      <a:prstClr val="black"/>
                                    </a:solidFill>
                                    <a:latin typeface="Cambria Math"/>
                                  </a:rPr>
                                </m:ctrlPr>
                              </m:dPr>
                              <m:e>
                                <m:f>
                                  <m:fPr>
                                    <m:ctrlPr>
                                      <a:rPr lang="pt-BR" altLang="ja-JP" sz="1800" i="1">
                                        <a:solidFill>
                                          <a:prstClr val="black"/>
                                        </a:solidFill>
                                        <a:latin typeface="Cambria Math"/>
                                      </a:rPr>
                                    </m:ctrlPr>
                                  </m:fPr>
                                  <m:num>
                                    <m:r>
                                      <a:rPr lang="en-US" altLang="ja-JP" sz="1800" i="1">
                                        <a:solidFill>
                                          <a:prstClr val="black"/>
                                        </a:solidFill>
                                        <a:latin typeface="Cambria Math"/>
                                      </a:rPr>
                                      <m:t>𝑥</m:t>
                                    </m:r>
                                    <m:r>
                                      <a:rPr lang="en-US" altLang="ja-JP" sz="1800" i="1">
                                        <a:solidFill>
                                          <a:prstClr val="black"/>
                                        </a:solidFill>
                                        <a:latin typeface="Cambria Math"/>
                                      </a:rPr>
                                      <m:t>−0</m:t>
                                    </m:r>
                                  </m:num>
                                  <m:den>
                                    <m:r>
                                      <a:rPr lang="en-US" altLang="ja-JP" sz="1800" b="0" i="1" smtClean="0">
                                        <a:solidFill>
                                          <a:prstClr val="black"/>
                                        </a:solidFill>
                                        <a:latin typeface="Cambria Math"/>
                                      </a:rPr>
                                      <m:t>1</m:t>
                                    </m:r>
                                  </m:den>
                                </m:f>
                              </m:e>
                            </m:d>
                          </m:e>
                          <m:sup>
                            <m:r>
                              <a:rPr lang="en-US" altLang="ja-JP" sz="1800" i="1">
                                <a:solidFill>
                                  <a:prstClr val="black"/>
                                </a:solidFill>
                                <a:latin typeface="Cambria Math"/>
                              </a:rPr>
                              <m:t>2</m:t>
                            </m:r>
                          </m:sup>
                        </m:sSup>
                      </m:sup>
                    </m:sSup>
                    <m:r>
                      <a:rPr lang="en-US" altLang="ja-JP" sz="1800" i="1" smtClean="0">
                        <a:solidFill>
                          <a:prstClr val="black"/>
                        </a:solidFill>
                        <a:latin typeface="Cambria Math"/>
                        <a:ea typeface="Cambria Math"/>
                      </a:rPr>
                      <m:t>=</m:t>
                    </m:r>
                    <m:f>
                      <m:fPr>
                        <m:ctrlPr>
                          <a:rPr lang="en-US" altLang="ja-JP" sz="1800" i="1" smtClean="0">
                            <a:solidFill>
                              <a:prstClr val="black"/>
                            </a:solidFill>
                            <a:latin typeface="Cambria Math"/>
                            <a:ea typeface="Cambria Math"/>
                          </a:rPr>
                        </m:ctrlPr>
                      </m:fPr>
                      <m:num>
                        <m:r>
                          <a:rPr lang="en-US" altLang="ja-JP" sz="1800" b="0" i="1" smtClean="0">
                            <a:solidFill>
                              <a:prstClr val="black"/>
                            </a:solidFill>
                            <a:latin typeface="Cambria Math"/>
                            <a:ea typeface="Cambria Math"/>
                          </a:rPr>
                          <m:t>1</m:t>
                        </m:r>
                      </m:num>
                      <m:den>
                        <m:rad>
                          <m:radPr>
                            <m:degHide m:val="on"/>
                            <m:ctrlPr>
                              <a:rPr lang="en-US" altLang="ja-JP" sz="1800" i="1" smtClean="0">
                                <a:solidFill>
                                  <a:prstClr val="black"/>
                                </a:solidFill>
                                <a:latin typeface="Cambria Math"/>
                                <a:ea typeface="Cambria Math"/>
                              </a:rPr>
                            </m:ctrlPr>
                          </m:radPr>
                          <m:deg/>
                          <m:e>
                            <m:r>
                              <a:rPr lang="en-US" altLang="ja-JP" sz="1800" b="0" i="1" smtClean="0">
                                <a:solidFill>
                                  <a:prstClr val="black"/>
                                </a:solidFill>
                                <a:latin typeface="Cambria Math"/>
                                <a:ea typeface="Cambria Math"/>
                              </a:rPr>
                              <m:t>2</m:t>
                            </m:r>
                            <m:r>
                              <a:rPr lang="ja-JP" altLang="en-US" sz="1800" b="0" i="1" smtClean="0">
                                <a:solidFill>
                                  <a:prstClr val="black"/>
                                </a:solidFill>
                                <a:latin typeface="Cambria Math"/>
                                <a:ea typeface="Cambria Math"/>
                              </a:rPr>
                              <m:t>𝜋</m:t>
                            </m:r>
                          </m:e>
                        </m:rad>
                      </m:den>
                    </m:f>
                    <m:sSup>
                      <m:sSupPr>
                        <m:ctrlPr>
                          <a:rPr lang="en-US" altLang="ja-JP" sz="1800" b="0" i="1" smtClean="0">
                            <a:solidFill>
                              <a:prstClr val="black"/>
                            </a:solidFill>
                            <a:latin typeface="Cambria Math"/>
                            <a:ea typeface="Cambria Math"/>
                          </a:rPr>
                        </m:ctrlPr>
                      </m:sSupPr>
                      <m:e>
                        <m:r>
                          <a:rPr lang="en-US" altLang="ja-JP" sz="1800" b="0" i="1" smtClean="0">
                            <a:solidFill>
                              <a:prstClr val="black"/>
                            </a:solidFill>
                            <a:latin typeface="Cambria Math"/>
                            <a:ea typeface="Cambria Math"/>
                          </a:rPr>
                          <m:t>𝑒</m:t>
                        </m:r>
                      </m:e>
                      <m:sup>
                        <m:r>
                          <a:rPr lang="en-US" altLang="ja-JP" sz="1800" b="0" i="1" smtClean="0">
                            <a:solidFill>
                              <a:prstClr val="black"/>
                            </a:solidFill>
                            <a:latin typeface="Cambria Math"/>
                            <a:ea typeface="Cambria Math"/>
                          </a:rPr>
                          <m:t>−</m:t>
                        </m:r>
                        <m:f>
                          <m:fPr>
                            <m:ctrlPr>
                              <a:rPr lang="en-US" altLang="ja-JP" sz="1800" b="0" i="1" smtClean="0">
                                <a:solidFill>
                                  <a:prstClr val="black"/>
                                </a:solidFill>
                                <a:latin typeface="Cambria Math"/>
                                <a:ea typeface="Cambria Math"/>
                              </a:rPr>
                            </m:ctrlPr>
                          </m:fPr>
                          <m:num>
                            <m:r>
                              <a:rPr lang="en-US" altLang="ja-JP" sz="1800" b="0" i="1" smtClean="0">
                                <a:solidFill>
                                  <a:prstClr val="black"/>
                                </a:solidFill>
                                <a:latin typeface="Cambria Math"/>
                                <a:ea typeface="Cambria Math"/>
                              </a:rPr>
                              <m:t>1</m:t>
                            </m:r>
                          </m:num>
                          <m:den>
                            <m:r>
                              <a:rPr lang="en-US" altLang="ja-JP" sz="1800" b="0" i="1" smtClean="0">
                                <a:solidFill>
                                  <a:prstClr val="black"/>
                                </a:solidFill>
                                <a:latin typeface="Cambria Math"/>
                                <a:ea typeface="Cambria Math"/>
                              </a:rPr>
                              <m:t>2</m:t>
                            </m:r>
                          </m:den>
                        </m:f>
                        <m:sSup>
                          <m:sSupPr>
                            <m:ctrlPr>
                              <a:rPr lang="en-US" altLang="ja-JP" sz="1800" b="0" i="1" smtClean="0">
                                <a:solidFill>
                                  <a:prstClr val="black"/>
                                </a:solidFill>
                                <a:latin typeface="Cambria Math"/>
                                <a:ea typeface="Cambria Math"/>
                              </a:rPr>
                            </m:ctrlPr>
                          </m:sSupPr>
                          <m:e>
                            <m:r>
                              <a:rPr lang="en-US" altLang="ja-JP" sz="1800" b="0" i="1" smtClean="0">
                                <a:solidFill>
                                  <a:prstClr val="black"/>
                                </a:solidFill>
                                <a:latin typeface="Cambria Math"/>
                                <a:ea typeface="Cambria Math"/>
                              </a:rPr>
                              <m:t>𝑥</m:t>
                            </m:r>
                          </m:e>
                          <m:sup>
                            <m:r>
                              <a:rPr lang="en-US" altLang="ja-JP" sz="1800" b="0" i="1" smtClean="0">
                                <a:solidFill>
                                  <a:prstClr val="black"/>
                                </a:solidFill>
                                <a:latin typeface="Cambria Math"/>
                                <a:ea typeface="Cambria Math"/>
                              </a:rPr>
                              <m:t>2</m:t>
                            </m:r>
                          </m:sup>
                        </m:sSup>
                      </m:sup>
                    </m:sSup>
                  </m:oMath>
                </a14:m>
                <a:endParaRPr kumimoji="1" lang="en-US" altLang="ja-JP" dirty="0" smtClean="0"/>
              </a:p>
              <a:p>
                <a:endParaRPr lang="en-US" altLang="ja-JP" dirty="0"/>
              </a:p>
              <a:p>
                <a:pPr marL="109728" indent="0">
                  <a:buNone/>
                </a:pPr>
                <a:r>
                  <a:rPr lang="ja-JP" altLang="en-US" sz="2400" dirty="0" smtClean="0"/>
                  <a:t>　で</a:t>
                </a:r>
                <a:r>
                  <a:rPr lang="ja-JP" altLang="en-US" sz="2400" dirty="0"/>
                  <a:t>ある</a:t>
                </a:r>
                <a:r>
                  <a:rPr lang="ja-JP" altLang="en-US" sz="2400" dirty="0" smtClean="0"/>
                  <a:t>ならば、</a:t>
                </a:r>
                <a:r>
                  <a:rPr lang="en-US" altLang="ja-JP" sz="2400" dirty="0" smtClean="0"/>
                  <a:t>『</a:t>
                </a:r>
                <a:r>
                  <a:rPr lang="en-US" altLang="ja-JP" sz="2400" dirty="0"/>
                  <a:t>x</a:t>
                </a:r>
                <a:r>
                  <a:rPr lang="ja-JP" altLang="en-US" sz="2400" dirty="0"/>
                  <a:t>は、平均</a:t>
                </a:r>
                <a:r>
                  <a:rPr lang="ja-JP" altLang="en-US" sz="2400" dirty="0" smtClean="0"/>
                  <a:t>が</a:t>
                </a:r>
                <a:r>
                  <a:rPr lang="ja-JP" altLang="en-US" sz="2400" dirty="0"/>
                  <a:t>０</a:t>
                </a:r>
                <a:r>
                  <a:rPr lang="ja-JP" altLang="en-US" sz="2400" dirty="0" smtClean="0"/>
                  <a:t>で</a:t>
                </a:r>
                <a:r>
                  <a:rPr lang="ja-JP" altLang="en-US" sz="2400" dirty="0"/>
                  <a:t>標準偏差</a:t>
                </a:r>
                <a:r>
                  <a:rPr lang="ja-JP" altLang="en-US" sz="2400" dirty="0" smtClean="0"/>
                  <a:t>が１の</a:t>
                </a:r>
                <a:r>
                  <a:rPr lang="ja-JP" altLang="en-US" sz="2400" dirty="0"/>
                  <a:t>正規分布にしたがう</a:t>
                </a:r>
                <a:r>
                  <a:rPr lang="en-US" altLang="ja-JP" sz="2400" dirty="0" smtClean="0"/>
                  <a:t>』</a:t>
                </a:r>
                <a:r>
                  <a:rPr lang="ja-JP" altLang="en-US" sz="2400" dirty="0" smtClean="0"/>
                  <a:t>ではなく、</a:t>
                </a:r>
                <a:r>
                  <a:rPr lang="en-US" altLang="ja-JP" sz="2400" dirty="0" smtClean="0"/>
                  <a:t>『x</a:t>
                </a:r>
                <a:r>
                  <a:rPr lang="ja-JP" altLang="en-US" sz="2400" dirty="0" smtClean="0"/>
                  <a:t>は、標準正規分布にしたがう</a:t>
                </a:r>
                <a:r>
                  <a:rPr lang="en-US" altLang="ja-JP" sz="2400" dirty="0" smtClean="0"/>
                  <a:t>』</a:t>
                </a:r>
                <a:r>
                  <a:rPr lang="ja-JP" altLang="en-US" sz="2400" dirty="0" smtClean="0"/>
                  <a:t>と、統計学では表現する</a:t>
                </a:r>
                <a:endParaRPr lang="en-US" altLang="ja-JP" sz="2400" dirty="0" smtClean="0"/>
              </a:p>
              <a:p>
                <a:pPr marL="109728" indent="0">
                  <a:buNone/>
                </a:pPr>
                <a:endParaRPr lang="en-US" altLang="ja-JP" sz="2400" dirty="0"/>
              </a:p>
              <a:p>
                <a:r>
                  <a:rPr lang="ja-JP" altLang="en-US" sz="2400" dirty="0" smtClean="0"/>
                  <a:t>例）「</a:t>
                </a:r>
                <a:r>
                  <a:rPr lang="ja-JP" altLang="en-US" sz="2400" dirty="0"/>
                  <a:t>英語のテスト結果」は、平均が５３で標準偏差が</a:t>
                </a:r>
                <a:endParaRPr lang="en-US" altLang="ja-JP" sz="2400" dirty="0"/>
              </a:p>
              <a:p>
                <a:pPr marL="109728" indent="0">
                  <a:buNone/>
                </a:pPr>
                <a:r>
                  <a:rPr lang="ja-JP" altLang="en-US" sz="2400" dirty="0"/>
                  <a:t>　　</a:t>
                </a:r>
                <a:r>
                  <a:rPr lang="ja-JP" altLang="en-US" sz="2400" dirty="0" smtClean="0"/>
                  <a:t>　１５</a:t>
                </a:r>
                <a:r>
                  <a:rPr lang="ja-JP" altLang="en-US" sz="2400" dirty="0"/>
                  <a:t>の正規分布に</a:t>
                </a:r>
                <a:r>
                  <a:rPr lang="ja-JP" altLang="en-US" sz="2400" dirty="0" smtClean="0"/>
                  <a:t>したがうとすると、基準化後の</a:t>
                </a:r>
                <a:endParaRPr lang="en-US" altLang="ja-JP" sz="2400" dirty="0" smtClean="0"/>
              </a:p>
              <a:p>
                <a:pPr marL="109728" indent="0">
                  <a:buNone/>
                </a:pPr>
                <a:r>
                  <a:rPr lang="ja-JP" altLang="en-US" sz="2400" dirty="0" smtClean="0"/>
                  <a:t>　　　「英語</a:t>
                </a:r>
                <a:r>
                  <a:rPr lang="ja-JP" altLang="en-US" sz="2400" dirty="0"/>
                  <a:t>のテスト結果」は</a:t>
                </a:r>
                <a:r>
                  <a:rPr lang="ja-JP" altLang="en-US" sz="2400" dirty="0" smtClean="0"/>
                  <a:t>、標準正規分布にしたがう</a:t>
                </a:r>
                <a:endParaRPr lang="ja-JP" altLang="en-US" sz="2400" dirty="0"/>
              </a:p>
              <a:p>
                <a:pPr marL="109728" indent="0">
                  <a:buNone/>
                </a:pPr>
                <a:endParaRPr lang="en-US" altLang="ja-JP" sz="2400" dirty="0" smtClean="0"/>
              </a:p>
              <a:p>
                <a:pPr marL="109728" indent="0">
                  <a:buNone/>
                </a:pPr>
                <a:endParaRPr lang="en-US" altLang="ja-JP" sz="2400" dirty="0"/>
              </a:p>
              <a:p>
                <a:endParaRPr lang="en-US" altLang="ja-JP" sz="2400" dirty="0"/>
              </a:p>
              <a:p>
                <a:pPr marL="109728" indent="0">
                  <a:buNone/>
                </a:pPr>
                <a:endParaRPr lang="en-US" altLang="ja-JP" sz="2400"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467544" y="1412776"/>
                <a:ext cx="8229600" cy="5040560"/>
              </a:xfrm>
              <a:blipFill rotWithShape="1">
                <a:blip r:embed="rId2" cstate="print"/>
                <a:stretch>
                  <a:fillRect r="-963"/>
                </a:stretch>
              </a:blipFill>
            </p:spPr>
            <p:txBody>
              <a:bodyPr/>
              <a:lstStyle/>
              <a:p>
                <a:r>
                  <a:rPr lang="ja-JP" altLang="en-US">
                    <a:noFill/>
                  </a:rPr>
                  <a:t> </a:t>
                </a:r>
              </a:p>
            </p:txBody>
          </p:sp>
        </mc:Fallback>
      </mc:AlternateContent>
    </p:spTree>
    <p:extLst>
      <p:ext uri="{BB962C8B-B14F-4D97-AF65-F5344CB8AC3E}">
        <p14:creationId xmlns="" xmlns:p14="http://schemas.microsoft.com/office/powerpoint/2010/main" val="11591198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1560" y="620688"/>
            <a:ext cx="8229600" cy="1066800"/>
          </a:xfrm>
        </p:spPr>
        <p:txBody>
          <a:bodyPr>
            <a:normAutofit/>
          </a:bodyPr>
          <a:lstStyle/>
          <a:p>
            <a:r>
              <a:rPr kumimoji="1" lang="ja-JP" altLang="en-US" sz="3200" dirty="0" smtClean="0"/>
              <a:t>標準正規分布</a:t>
            </a:r>
            <a:endParaRPr kumimoji="1" lang="ja-JP" altLang="en-US" sz="3200" dirty="0"/>
          </a:p>
        </p:txBody>
      </p:sp>
      <p:pic>
        <p:nvPicPr>
          <p:cNvPr id="6146" name="Picture 2"/>
          <p:cNvPicPr>
            <a:picLocks noChangeAspect="1" noChangeArrowheads="1"/>
          </p:cNvPicPr>
          <p:nvPr/>
        </p:nvPicPr>
        <p:blipFill>
          <a:blip r:embed="rId2" cstate="print"/>
          <a:srcRect/>
          <a:stretch>
            <a:fillRect/>
          </a:stretch>
        </p:blipFill>
        <p:spPr bwMode="auto">
          <a:xfrm>
            <a:off x="1187624" y="1575913"/>
            <a:ext cx="6668803" cy="52820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764704"/>
            <a:ext cx="8229600" cy="1066800"/>
          </a:xfrm>
        </p:spPr>
        <p:txBody>
          <a:bodyPr>
            <a:normAutofit/>
          </a:bodyPr>
          <a:lstStyle/>
          <a:p>
            <a:r>
              <a:rPr kumimoji="1" lang="ja-JP" altLang="en-US" sz="3200" dirty="0" smtClean="0"/>
              <a:t>標準正規分布表</a:t>
            </a:r>
            <a:endParaRPr kumimoji="1" lang="ja-JP" altLang="en-US" sz="3200" dirty="0"/>
          </a:p>
        </p:txBody>
      </p:sp>
      <p:graphicFrame>
        <p:nvGraphicFramePr>
          <p:cNvPr id="6" name="コンテンツ プレースホルダ 5"/>
          <p:cNvGraphicFramePr>
            <a:graphicFrameLocks noGrp="1"/>
          </p:cNvGraphicFramePr>
          <p:nvPr>
            <p:ph idx="1"/>
          </p:nvPr>
        </p:nvGraphicFramePr>
        <p:xfrm>
          <a:off x="323528" y="1844824"/>
          <a:ext cx="8507290" cy="4158462"/>
        </p:xfrm>
        <a:graphic>
          <a:graphicData uri="http://schemas.openxmlformats.org/drawingml/2006/table">
            <a:tbl>
              <a:tblPr firstRow="1" bandRow="1">
                <a:tableStyleId>{69CF1AB2-1976-4502-BF36-3FF5EA218861}</a:tableStyleId>
              </a:tblPr>
              <a:tblGrid>
                <a:gridCol w="576064"/>
                <a:gridCol w="864096"/>
                <a:gridCol w="792088"/>
                <a:gridCol w="792088"/>
                <a:gridCol w="792088"/>
                <a:gridCol w="792088"/>
                <a:gridCol w="805218"/>
                <a:gridCol w="778958"/>
                <a:gridCol w="767822"/>
                <a:gridCol w="773390"/>
                <a:gridCol w="773390"/>
              </a:tblGrid>
              <a:tr h="504056">
                <a:tc>
                  <a:txBody>
                    <a:bodyPr/>
                    <a:lstStyle/>
                    <a:p>
                      <a:pPr algn="ctr"/>
                      <a:r>
                        <a:rPr kumimoji="1" lang="en-US" altLang="ja-JP" sz="1400" dirty="0" smtClean="0"/>
                        <a:t>z</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0.00</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0.01</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0.02</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0.03</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0.04</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0.05</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0.06</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0.07</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0.08</a:t>
                      </a:r>
                      <a:endParaRPr kumimoji="1" lang="ja-JP" altLang="en-US" sz="1400" dirty="0"/>
                    </a:p>
                  </a:txBody>
                  <a:tcPr anchor="ctr">
                    <a:solidFill>
                      <a:schemeClr val="accent2">
                        <a:lumMod val="40000"/>
                        <a:lumOff val="60000"/>
                      </a:schemeClr>
                    </a:solidFill>
                  </a:tcPr>
                </a:tc>
                <a:tc>
                  <a:txBody>
                    <a:bodyPr/>
                    <a:lstStyle/>
                    <a:p>
                      <a:pPr algn="ctr"/>
                      <a:r>
                        <a:rPr lang="en-US" altLang="ja-JP" sz="1400" dirty="0" smtClean="0"/>
                        <a:t>0.09</a:t>
                      </a:r>
                      <a:endParaRPr lang="ja-JP" altLang="en-US" sz="1400" dirty="0"/>
                    </a:p>
                  </a:txBody>
                  <a:tcPr anchor="ctr">
                    <a:solidFill>
                      <a:schemeClr val="accent2">
                        <a:lumMod val="40000"/>
                        <a:lumOff val="60000"/>
                      </a:schemeClr>
                    </a:solidFill>
                  </a:tcPr>
                </a:tc>
              </a:tr>
              <a:tr h="504056">
                <a:tc>
                  <a:txBody>
                    <a:bodyPr/>
                    <a:lstStyle/>
                    <a:p>
                      <a:pPr algn="ctr"/>
                      <a:r>
                        <a:rPr kumimoji="1" lang="en-US" altLang="ja-JP" sz="1400" b="1" dirty="0" smtClean="0"/>
                        <a:t>0.0</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0.0000</a:t>
                      </a:r>
                      <a:endParaRPr kumimoji="1" lang="ja-JP" altLang="en-US" sz="1400" dirty="0"/>
                    </a:p>
                  </a:txBody>
                  <a:tcPr anchor="ctr"/>
                </a:tc>
                <a:tc>
                  <a:txBody>
                    <a:bodyPr/>
                    <a:lstStyle/>
                    <a:p>
                      <a:pPr algn="ctr"/>
                      <a:r>
                        <a:rPr kumimoji="1" lang="en-US" altLang="ja-JP" sz="1400" dirty="0" smtClean="0"/>
                        <a:t>0.0040</a:t>
                      </a:r>
                      <a:endParaRPr kumimoji="1" lang="ja-JP" altLang="en-US" sz="1400" dirty="0"/>
                    </a:p>
                  </a:txBody>
                  <a:tcPr anchor="ctr"/>
                </a:tc>
                <a:tc>
                  <a:txBody>
                    <a:bodyPr/>
                    <a:lstStyle/>
                    <a:p>
                      <a:pPr algn="ctr"/>
                      <a:r>
                        <a:rPr kumimoji="1" lang="en-US" altLang="ja-JP" sz="1400" dirty="0" smtClean="0"/>
                        <a:t>0.0080</a:t>
                      </a:r>
                      <a:endParaRPr kumimoji="1" lang="ja-JP" altLang="en-US" sz="1400" dirty="0"/>
                    </a:p>
                  </a:txBody>
                  <a:tcPr anchor="ctr"/>
                </a:tc>
                <a:tc>
                  <a:txBody>
                    <a:bodyPr/>
                    <a:lstStyle/>
                    <a:p>
                      <a:pPr algn="ctr"/>
                      <a:r>
                        <a:rPr kumimoji="1" lang="en-US" altLang="ja-JP" sz="1400" dirty="0" smtClean="0"/>
                        <a:t>0.0120</a:t>
                      </a:r>
                      <a:endParaRPr kumimoji="1" lang="ja-JP" altLang="en-US" sz="1400" dirty="0"/>
                    </a:p>
                  </a:txBody>
                  <a:tcPr anchor="ctr"/>
                </a:tc>
                <a:tc>
                  <a:txBody>
                    <a:bodyPr/>
                    <a:lstStyle/>
                    <a:p>
                      <a:pPr algn="ctr"/>
                      <a:r>
                        <a:rPr kumimoji="1" lang="en-US" altLang="ja-JP" sz="1400" dirty="0" smtClean="0"/>
                        <a:t>0.0160</a:t>
                      </a:r>
                      <a:endParaRPr kumimoji="1" lang="ja-JP" altLang="en-US" sz="1400" dirty="0"/>
                    </a:p>
                  </a:txBody>
                  <a:tcPr anchor="ctr"/>
                </a:tc>
                <a:tc>
                  <a:txBody>
                    <a:bodyPr/>
                    <a:lstStyle/>
                    <a:p>
                      <a:pPr algn="ctr"/>
                      <a:r>
                        <a:rPr kumimoji="1" lang="en-US" altLang="ja-JP" sz="1400" dirty="0" smtClean="0"/>
                        <a:t>0.0199</a:t>
                      </a:r>
                      <a:endParaRPr kumimoji="1" lang="ja-JP" altLang="en-US" sz="1400" dirty="0"/>
                    </a:p>
                  </a:txBody>
                  <a:tcPr anchor="ctr"/>
                </a:tc>
                <a:tc>
                  <a:txBody>
                    <a:bodyPr/>
                    <a:lstStyle/>
                    <a:p>
                      <a:pPr algn="ctr"/>
                      <a:r>
                        <a:rPr kumimoji="1" lang="en-US" altLang="ja-JP" sz="1400" dirty="0" smtClean="0"/>
                        <a:t>0.0239</a:t>
                      </a:r>
                      <a:endParaRPr kumimoji="1" lang="ja-JP" altLang="en-US" sz="1400" dirty="0"/>
                    </a:p>
                  </a:txBody>
                  <a:tcPr anchor="ctr"/>
                </a:tc>
                <a:tc>
                  <a:txBody>
                    <a:bodyPr/>
                    <a:lstStyle/>
                    <a:p>
                      <a:pPr algn="ctr"/>
                      <a:r>
                        <a:rPr kumimoji="1" lang="en-US" altLang="ja-JP" sz="1400" dirty="0" smtClean="0"/>
                        <a:t>0.0279</a:t>
                      </a:r>
                      <a:endParaRPr kumimoji="1" lang="ja-JP" altLang="en-US" sz="1400" dirty="0"/>
                    </a:p>
                  </a:txBody>
                  <a:tcPr anchor="ctr"/>
                </a:tc>
                <a:tc>
                  <a:txBody>
                    <a:bodyPr/>
                    <a:lstStyle/>
                    <a:p>
                      <a:pPr algn="ctr"/>
                      <a:r>
                        <a:rPr kumimoji="1" lang="en-US" altLang="ja-JP" sz="1400" dirty="0" smtClean="0"/>
                        <a:t>0.0319</a:t>
                      </a:r>
                      <a:endParaRPr kumimoji="1" lang="ja-JP" altLang="en-US" sz="1400" dirty="0"/>
                    </a:p>
                  </a:txBody>
                  <a:tcPr anchor="ctr"/>
                </a:tc>
                <a:tc>
                  <a:txBody>
                    <a:bodyPr/>
                    <a:lstStyle/>
                    <a:p>
                      <a:pPr algn="ctr"/>
                      <a:r>
                        <a:rPr kumimoji="1" lang="en-US" altLang="ja-JP" sz="1400" dirty="0" smtClean="0"/>
                        <a:t>0.0359</a:t>
                      </a:r>
                      <a:endParaRPr kumimoji="1" lang="ja-JP" altLang="en-US" sz="1400" dirty="0"/>
                    </a:p>
                  </a:txBody>
                  <a:tcPr anchor="ctr"/>
                </a:tc>
              </a:tr>
              <a:tr h="504056">
                <a:tc>
                  <a:txBody>
                    <a:bodyPr/>
                    <a:lstStyle/>
                    <a:p>
                      <a:pPr algn="ctr"/>
                      <a:r>
                        <a:rPr kumimoji="1" lang="en-US" altLang="ja-JP" sz="1400" b="1" dirty="0" smtClean="0"/>
                        <a:t>0.1</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0.0398</a:t>
                      </a:r>
                      <a:endParaRPr kumimoji="1" lang="ja-JP" altLang="en-US" sz="1400" dirty="0"/>
                    </a:p>
                  </a:txBody>
                  <a:tcPr anchor="ctr"/>
                </a:tc>
                <a:tc>
                  <a:txBody>
                    <a:bodyPr/>
                    <a:lstStyle/>
                    <a:p>
                      <a:pPr algn="ctr"/>
                      <a:r>
                        <a:rPr kumimoji="1" lang="en-US" altLang="ja-JP" sz="1400" dirty="0" smtClean="0"/>
                        <a:t>0.0438</a:t>
                      </a:r>
                      <a:endParaRPr kumimoji="1" lang="ja-JP" altLang="en-US" sz="1400" dirty="0"/>
                    </a:p>
                  </a:txBody>
                  <a:tcPr anchor="ctr"/>
                </a:tc>
                <a:tc>
                  <a:txBody>
                    <a:bodyPr/>
                    <a:lstStyle/>
                    <a:p>
                      <a:pPr algn="ctr"/>
                      <a:r>
                        <a:rPr kumimoji="1" lang="en-US" altLang="ja-JP" sz="1400" dirty="0" smtClean="0"/>
                        <a:t>0.0478</a:t>
                      </a:r>
                      <a:endParaRPr kumimoji="1" lang="ja-JP" altLang="en-US" sz="1400" dirty="0"/>
                    </a:p>
                  </a:txBody>
                  <a:tcPr anchor="ctr"/>
                </a:tc>
                <a:tc>
                  <a:txBody>
                    <a:bodyPr/>
                    <a:lstStyle/>
                    <a:p>
                      <a:pPr algn="ctr"/>
                      <a:r>
                        <a:rPr kumimoji="1" lang="en-US" altLang="ja-JP" sz="1400" dirty="0" smtClean="0"/>
                        <a:t>0.0517</a:t>
                      </a:r>
                      <a:endParaRPr kumimoji="1" lang="ja-JP" altLang="en-US" sz="1400" dirty="0"/>
                    </a:p>
                  </a:txBody>
                  <a:tcPr anchor="ctr"/>
                </a:tc>
                <a:tc>
                  <a:txBody>
                    <a:bodyPr/>
                    <a:lstStyle/>
                    <a:p>
                      <a:pPr algn="ctr"/>
                      <a:r>
                        <a:rPr kumimoji="1" lang="en-US" altLang="ja-JP" sz="1400" dirty="0" smtClean="0"/>
                        <a:t>0.0557</a:t>
                      </a:r>
                      <a:endParaRPr kumimoji="1" lang="ja-JP" altLang="en-US" sz="1400" dirty="0"/>
                    </a:p>
                  </a:txBody>
                  <a:tcPr anchor="ctr"/>
                </a:tc>
                <a:tc>
                  <a:txBody>
                    <a:bodyPr/>
                    <a:lstStyle/>
                    <a:p>
                      <a:pPr algn="ctr"/>
                      <a:r>
                        <a:rPr kumimoji="1" lang="en-US" altLang="ja-JP" sz="1400" dirty="0" smtClean="0"/>
                        <a:t>0.0596</a:t>
                      </a:r>
                      <a:endParaRPr kumimoji="1" lang="ja-JP" altLang="en-US" sz="1400" dirty="0"/>
                    </a:p>
                  </a:txBody>
                  <a:tcPr anchor="ctr"/>
                </a:tc>
                <a:tc>
                  <a:txBody>
                    <a:bodyPr/>
                    <a:lstStyle/>
                    <a:p>
                      <a:pPr algn="ctr"/>
                      <a:r>
                        <a:rPr kumimoji="1" lang="en-US" altLang="ja-JP" sz="1400" dirty="0" smtClean="0"/>
                        <a:t>0.0636</a:t>
                      </a:r>
                      <a:endParaRPr kumimoji="1" lang="ja-JP" altLang="en-US" sz="1400" dirty="0"/>
                    </a:p>
                  </a:txBody>
                  <a:tcPr anchor="ctr"/>
                </a:tc>
                <a:tc>
                  <a:txBody>
                    <a:bodyPr/>
                    <a:lstStyle/>
                    <a:p>
                      <a:pPr algn="ctr"/>
                      <a:r>
                        <a:rPr kumimoji="1" lang="en-US" altLang="ja-JP" sz="1400" dirty="0" smtClean="0"/>
                        <a:t>0.0675</a:t>
                      </a:r>
                      <a:endParaRPr kumimoji="1" lang="ja-JP" altLang="en-US" sz="1400" dirty="0"/>
                    </a:p>
                  </a:txBody>
                  <a:tcPr anchor="ctr"/>
                </a:tc>
                <a:tc>
                  <a:txBody>
                    <a:bodyPr/>
                    <a:lstStyle/>
                    <a:p>
                      <a:pPr algn="ctr"/>
                      <a:r>
                        <a:rPr kumimoji="1" lang="en-US" altLang="ja-JP" sz="1400" dirty="0" smtClean="0"/>
                        <a:t>0.0714</a:t>
                      </a:r>
                      <a:endParaRPr kumimoji="1" lang="ja-JP" altLang="en-US" sz="1400" dirty="0"/>
                    </a:p>
                  </a:txBody>
                  <a:tcPr anchor="ctr"/>
                </a:tc>
                <a:tc>
                  <a:txBody>
                    <a:bodyPr/>
                    <a:lstStyle/>
                    <a:p>
                      <a:pPr algn="ctr"/>
                      <a:r>
                        <a:rPr kumimoji="1" lang="en-US" altLang="ja-JP" sz="1400" dirty="0" smtClean="0"/>
                        <a:t>0.0753</a:t>
                      </a:r>
                      <a:endParaRPr kumimoji="1" lang="ja-JP" altLang="en-US" sz="1400" dirty="0"/>
                    </a:p>
                  </a:txBody>
                  <a:tcPr anchor="ctr"/>
                </a:tc>
              </a:tr>
              <a:tr h="504056">
                <a:tc>
                  <a:txBody>
                    <a:bodyPr/>
                    <a:lstStyle/>
                    <a:p>
                      <a:pPr algn="ctr"/>
                      <a:r>
                        <a:rPr kumimoji="1" lang="en-US" altLang="ja-JP" sz="1400" b="1" dirty="0" smtClean="0"/>
                        <a:t>0.2</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0.0793</a:t>
                      </a:r>
                      <a:endParaRPr kumimoji="1" lang="ja-JP" altLang="en-US" sz="1400" dirty="0"/>
                    </a:p>
                  </a:txBody>
                  <a:tcPr anchor="ctr"/>
                </a:tc>
                <a:tc>
                  <a:txBody>
                    <a:bodyPr/>
                    <a:lstStyle/>
                    <a:p>
                      <a:pPr algn="ctr"/>
                      <a:r>
                        <a:rPr kumimoji="1" lang="en-US" altLang="ja-JP" sz="1400" dirty="0" smtClean="0"/>
                        <a:t>0.0832</a:t>
                      </a:r>
                      <a:endParaRPr kumimoji="1" lang="ja-JP" altLang="en-US" sz="1400" dirty="0"/>
                    </a:p>
                  </a:txBody>
                  <a:tcPr anchor="ctr"/>
                </a:tc>
                <a:tc>
                  <a:txBody>
                    <a:bodyPr/>
                    <a:lstStyle/>
                    <a:p>
                      <a:pPr algn="ctr"/>
                      <a:r>
                        <a:rPr kumimoji="1" lang="en-US" altLang="ja-JP" sz="1400" dirty="0" smtClean="0"/>
                        <a:t>0.0871</a:t>
                      </a:r>
                      <a:endParaRPr kumimoji="1" lang="ja-JP" altLang="en-US" sz="1400" dirty="0"/>
                    </a:p>
                  </a:txBody>
                  <a:tcPr anchor="ctr"/>
                </a:tc>
                <a:tc>
                  <a:txBody>
                    <a:bodyPr/>
                    <a:lstStyle/>
                    <a:p>
                      <a:pPr algn="ctr"/>
                      <a:r>
                        <a:rPr kumimoji="1" lang="en-US" altLang="ja-JP" sz="1400" dirty="0" smtClean="0"/>
                        <a:t>0.0910</a:t>
                      </a:r>
                      <a:endParaRPr kumimoji="1" lang="ja-JP" altLang="en-US" sz="1400" dirty="0"/>
                    </a:p>
                  </a:txBody>
                  <a:tcPr anchor="ctr"/>
                </a:tc>
                <a:tc>
                  <a:txBody>
                    <a:bodyPr/>
                    <a:lstStyle/>
                    <a:p>
                      <a:pPr algn="ctr"/>
                      <a:r>
                        <a:rPr kumimoji="1" lang="en-US" altLang="ja-JP" sz="1400" dirty="0" smtClean="0"/>
                        <a:t>0.0948</a:t>
                      </a:r>
                      <a:endParaRPr kumimoji="1" lang="ja-JP" altLang="en-US" sz="1400" dirty="0"/>
                    </a:p>
                  </a:txBody>
                  <a:tcPr anchor="ctr"/>
                </a:tc>
                <a:tc>
                  <a:txBody>
                    <a:bodyPr/>
                    <a:lstStyle/>
                    <a:p>
                      <a:pPr algn="ctr"/>
                      <a:r>
                        <a:rPr kumimoji="1" lang="en-US" altLang="ja-JP" sz="1400" dirty="0" smtClean="0"/>
                        <a:t>0.0987</a:t>
                      </a:r>
                      <a:endParaRPr kumimoji="1" lang="ja-JP" altLang="en-US" sz="1400" dirty="0"/>
                    </a:p>
                  </a:txBody>
                  <a:tcPr anchor="ctr"/>
                </a:tc>
                <a:tc>
                  <a:txBody>
                    <a:bodyPr/>
                    <a:lstStyle/>
                    <a:p>
                      <a:pPr algn="ctr"/>
                      <a:r>
                        <a:rPr kumimoji="1" lang="en-US" altLang="ja-JP" sz="1400" dirty="0" smtClean="0"/>
                        <a:t>0.1026</a:t>
                      </a:r>
                      <a:endParaRPr kumimoji="1" lang="ja-JP" altLang="en-US" sz="1400" dirty="0"/>
                    </a:p>
                  </a:txBody>
                  <a:tcPr anchor="ctr"/>
                </a:tc>
                <a:tc>
                  <a:txBody>
                    <a:bodyPr/>
                    <a:lstStyle/>
                    <a:p>
                      <a:pPr algn="ctr"/>
                      <a:r>
                        <a:rPr kumimoji="1" lang="en-US" altLang="ja-JP" sz="1400" dirty="0" smtClean="0"/>
                        <a:t>0.1064</a:t>
                      </a:r>
                      <a:endParaRPr kumimoji="1" lang="ja-JP" altLang="en-US" sz="1400" dirty="0"/>
                    </a:p>
                  </a:txBody>
                  <a:tcPr anchor="ctr"/>
                </a:tc>
                <a:tc>
                  <a:txBody>
                    <a:bodyPr/>
                    <a:lstStyle/>
                    <a:p>
                      <a:pPr algn="ctr"/>
                      <a:r>
                        <a:rPr kumimoji="1" lang="en-US" altLang="ja-JP" sz="1400" dirty="0" smtClean="0"/>
                        <a:t>0.1103</a:t>
                      </a:r>
                      <a:endParaRPr kumimoji="1" lang="ja-JP" altLang="en-US" sz="1400" dirty="0"/>
                    </a:p>
                  </a:txBody>
                  <a:tcPr anchor="ctr"/>
                </a:tc>
                <a:tc>
                  <a:txBody>
                    <a:bodyPr/>
                    <a:lstStyle/>
                    <a:p>
                      <a:pPr algn="ctr"/>
                      <a:r>
                        <a:rPr kumimoji="1" lang="en-US" altLang="ja-JP" sz="1400" dirty="0" smtClean="0"/>
                        <a:t>0.1141</a:t>
                      </a:r>
                      <a:endParaRPr kumimoji="1" lang="ja-JP" altLang="en-US" sz="1400" dirty="0"/>
                    </a:p>
                  </a:txBody>
                  <a:tcPr anchor="ctr"/>
                </a:tc>
              </a:tr>
              <a:tr h="576064">
                <a:tc>
                  <a:txBody>
                    <a:bodyPr/>
                    <a:lstStyle/>
                    <a:p>
                      <a:pPr algn="ctr"/>
                      <a:r>
                        <a:rPr kumimoji="1" lang="en-US" altLang="ja-JP" sz="1400" b="1" dirty="0" smtClean="0"/>
                        <a:t>:</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r>
              <a:tr h="504056">
                <a:tc>
                  <a:txBody>
                    <a:bodyPr/>
                    <a:lstStyle/>
                    <a:p>
                      <a:pPr algn="ctr"/>
                      <a:r>
                        <a:rPr kumimoji="1" lang="en-US" altLang="ja-JP" sz="1400" b="1" dirty="0" smtClean="0"/>
                        <a:t>1.8</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0.4641</a:t>
                      </a:r>
                      <a:endParaRPr kumimoji="1" lang="ja-JP" altLang="en-US" sz="1400" dirty="0"/>
                    </a:p>
                  </a:txBody>
                  <a:tcPr anchor="ctr"/>
                </a:tc>
                <a:tc>
                  <a:txBody>
                    <a:bodyPr/>
                    <a:lstStyle/>
                    <a:p>
                      <a:pPr algn="ctr"/>
                      <a:r>
                        <a:rPr kumimoji="1" lang="en-US" altLang="ja-JP" sz="1400" dirty="0" smtClean="0"/>
                        <a:t>0.4649</a:t>
                      </a:r>
                      <a:endParaRPr kumimoji="1" lang="ja-JP" altLang="en-US" sz="1400" dirty="0"/>
                    </a:p>
                  </a:txBody>
                  <a:tcPr anchor="ctr"/>
                </a:tc>
                <a:tc>
                  <a:txBody>
                    <a:bodyPr/>
                    <a:lstStyle/>
                    <a:p>
                      <a:pPr algn="ctr"/>
                      <a:r>
                        <a:rPr kumimoji="1" lang="en-US" altLang="ja-JP" sz="1400" dirty="0" smtClean="0"/>
                        <a:t>0.4656</a:t>
                      </a:r>
                      <a:endParaRPr kumimoji="1" lang="ja-JP" altLang="en-US" sz="1400" dirty="0"/>
                    </a:p>
                  </a:txBody>
                  <a:tcPr anchor="ctr"/>
                </a:tc>
                <a:tc>
                  <a:txBody>
                    <a:bodyPr/>
                    <a:lstStyle/>
                    <a:p>
                      <a:pPr algn="ctr"/>
                      <a:r>
                        <a:rPr kumimoji="1" lang="en-US" altLang="ja-JP" sz="1400" dirty="0" smtClean="0"/>
                        <a:t>0.4664</a:t>
                      </a:r>
                      <a:endParaRPr kumimoji="1" lang="ja-JP" altLang="en-US" sz="1400" dirty="0"/>
                    </a:p>
                  </a:txBody>
                  <a:tcPr anchor="ctr"/>
                </a:tc>
                <a:tc>
                  <a:txBody>
                    <a:bodyPr/>
                    <a:lstStyle/>
                    <a:p>
                      <a:pPr algn="ctr"/>
                      <a:r>
                        <a:rPr kumimoji="1" lang="en-US" altLang="ja-JP" sz="1400" dirty="0" smtClean="0"/>
                        <a:t>0.4671</a:t>
                      </a:r>
                      <a:endParaRPr kumimoji="1" lang="ja-JP" altLang="en-US" sz="1400" dirty="0"/>
                    </a:p>
                  </a:txBody>
                  <a:tcPr anchor="ctr"/>
                </a:tc>
                <a:tc>
                  <a:txBody>
                    <a:bodyPr/>
                    <a:lstStyle/>
                    <a:p>
                      <a:pPr algn="ctr"/>
                      <a:r>
                        <a:rPr kumimoji="1" lang="en-US" altLang="ja-JP" sz="1400" dirty="0" smtClean="0"/>
                        <a:t>0.4678</a:t>
                      </a:r>
                      <a:endParaRPr kumimoji="1" lang="ja-JP" altLang="en-US" sz="1400" dirty="0"/>
                    </a:p>
                  </a:txBody>
                  <a:tcPr anchor="ctr"/>
                </a:tc>
                <a:tc>
                  <a:txBody>
                    <a:bodyPr/>
                    <a:lstStyle/>
                    <a:p>
                      <a:pPr algn="ctr"/>
                      <a:r>
                        <a:rPr kumimoji="1" lang="en-US" altLang="ja-JP" sz="1400" dirty="0" smtClean="0"/>
                        <a:t>0.4686</a:t>
                      </a:r>
                      <a:endParaRPr kumimoji="1" lang="ja-JP" altLang="en-US" sz="1400" dirty="0"/>
                    </a:p>
                  </a:txBody>
                  <a:tcPr anchor="ctr"/>
                </a:tc>
                <a:tc>
                  <a:txBody>
                    <a:bodyPr/>
                    <a:lstStyle/>
                    <a:p>
                      <a:pPr algn="ctr"/>
                      <a:r>
                        <a:rPr kumimoji="1" lang="en-US" altLang="ja-JP" sz="1400" dirty="0" smtClean="0"/>
                        <a:t>0.4693</a:t>
                      </a:r>
                      <a:endParaRPr kumimoji="1" lang="ja-JP" altLang="en-US" sz="1400" dirty="0"/>
                    </a:p>
                  </a:txBody>
                  <a:tcPr anchor="ctr"/>
                </a:tc>
                <a:tc>
                  <a:txBody>
                    <a:bodyPr/>
                    <a:lstStyle/>
                    <a:p>
                      <a:pPr algn="ctr"/>
                      <a:r>
                        <a:rPr kumimoji="1" lang="en-US" altLang="ja-JP" sz="1400" dirty="0" smtClean="0"/>
                        <a:t>0.4699</a:t>
                      </a:r>
                      <a:endParaRPr kumimoji="1" lang="ja-JP" altLang="en-US" sz="1400" dirty="0"/>
                    </a:p>
                  </a:txBody>
                  <a:tcPr anchor="ctr"/>
                </a:tc>
                <a:tc>
                  <a:txBody>
                    <a:bodyPr/>
                    <a:lstStyle/>
                    <a:p>
                      <a:pPr algn="ctr"/>
                      <a:r>
                        <a:rPr kumimoji="1" lang="en-US" altLang="ja-JP" sz="1400" dirty="0" smtClean="0"/>
                        <a:t>0.4706</a:t>
                      </a:r>
                      <a:endParaRPr kumimoji="1" lang="ja-JP" altLang="en-US" sz="1400" dirty="0"/>
                    </a:p>
                  </a:txBody>
                  <a:tcPr anchor="ctr"/>
                </a:tc>
              </a:tr>
              <a:tr h="504056">
                <a:tc>
                  <a:txBody>
                    <a:bodyPr/>
                    <a:lstStyle/>
                    <a:p>
                      <a:pPr algn="ctr"/>
                      <a:r>
                        <a:rPr kumimoji="1" lang="en-US" altLang="ja-JP" sz="1400" b="1" dirty="0" smtClean="0"/>
                        <a:t>1.9</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0.4713</a:t>
                      </a:r>
                      <a:endParaRPr kumimoji="1" lang="ja-JP" altLang="en-US" sz="1400" dirty="0"/>
                    </a:p>
                  </a:txBody>
                  <a:tcPr anchor="ctr"/>
                </a:tc>
                <a:tc>
                  <a:txBody>
                    <a:bodyPr/>
                    <a:lstStyle/>
                    <a:p>
                      <a:pPr algn="ctr"/>
                      <a:r>
                        <a:rPr kumimoji="1" lang="en-US" altLang="ja-JP" sz="1400" dirty="0" smtClean="0"/>
                        <a:t>0.4719</a:t>
                      </a:r>
                      <a:endParaRPr kumimoji="1" lang="ja-JP" altLang="en-US" sz="1400" dirty="0"/>
                    </a:p>
                  </a:txBody>
                  <a:tcPr anchor="ctr"/>
                </a:tc>
                <a:tc>
                  <a:txBody>
                    <a:bodyPr/>
                    <a:lstStyle/>
                    <a:p>
                      <a:pPr algn="ctr"/>
                      <a:r>
                        <a:rPr kumimoji="1" lang="en-US" altLang="ja-JP" sz="1400" dirty="0" smtClean="0"/>
                        <a:t>0.4726</a:t>
                      </a:r>
                      <a:endParaRPr kumimoji="1" lang="ja-JP" altLang="en-US" sz="1400" dirty="0"/>
                    </a:p>
                  </a:txBody>
                  <a:tcPr anchor="ctr"/>
                </a:tc>
                <a:tc>
                  <a:txBody>
                    <a:bodyPr/>
                    <a:lstStyle/>
                    <a:p>
                      <a:pPr algn="ctr"/>
                      <a:r>
                        <a:rPr kumimoji="1" lang="en-US" altLang="ja-JP" sz="1400" dirty="0" smtClean="0"/>
                        <a:t>0.4732</a:t>
                      </a:r>
                      <a:endParaRPr kumimoji="1" lang="ja-JP" altLang="en-US" sz="1400" dirty="0"/>
                    </a:p>
                  </a:txBody>
                  <a:tcPr anchor="ctr"/>
                </a:tc>
                <a:tc>
                  <a:txBody>
                    <a:bodyPr/>
                    <a:lstStyle/>
                    <a:p>
                      <a:pPr algn="ctr"/>
                      <a:r>
                        <a:rPr kumimoji="1" lang="en-US" altLang="ja-JP" sz="1400" dirty="0" smtClean="0"/>
                        <a:t>0.4738</a:t>
                      </a:r>
                      <a:endParaRPr kumimoji="1" lang="ja-JP" altLang="en-US" sz="1400" dirty="0"/>
                    </a:p>
                  </a:txBody>
                  <a:tcPr anchor="ctr"/>
                </a:tc>
                <a:tc>
                  <a:txBody>
                    <a:bodyPr/>
                    <a:lstStyle/>
                    <a:p>
                      <a:pPr algn="ctr"/>
                      <a:r>
                        <a:rPr kumimoji="1" lang="en-US" altLang="ja-JP" sz="1400" dirty="0" smtClean="0"/>
                        <a:t>0.4744</a:t>
                      </a:r>
                      <a:endParaRPr kumimoji="1" lang="ja-JP" altLang="en-US" sz="1400" dirty="0"/>
                    </a:p>
                  </a:txBody>
                  <a:tcPr anchor="ctr"/>
                </a:tc>
                <a:tc>
                  <a:txBody>
                    <a:bodyPr/>
                    <a:lstStyle/>
                    <a:p>
                      <a:pPr algn="ctr"/>
                      <a:r>
                        <a:rPr kumimoji="1" lang="en-US" altLang="ja-JP" sz="1400" dirty="0" smtClean="0"/>
                        <a:t>0.4750</a:t>
                      </a:r>
                      <a:endParaRPr kumimoji="1" lang="ja-JP" altLang="en-US" sz="1400" dirty="0"/>
                    </a:p>
                  </a:txBody>
                  <a:tcPr anchor="ctr"/>
                </a:tc>
                <a:tc>
                  <a:txBody>
                    <a:bodyPr/>
                    <a:lstStyle/>
                    <a:p>
                      <a:pPr algn="ctr"/>
                      <a:r>
                        <a:rPr kumimoji="1" lang="en-US" altLang="ja-JP" sz="1400" dirty="0" smtClean="0"/>
                        <a:t>0.4756</a:t>
                      </a:r>
                      <a:endParaRPr kumimoji="1" lang="ja-JP" altLang="en-US" sz="1400" dirty="0"/>
                    </a:p>
                  </a:txBody>
                  <a:tcPr anchor="ctr"/>
                </a:tc>
                <a:tc>
                  <a:txBody>
                    <a:bodyPr/>
                    <a:lstStyle/>
                    <a:p>
                      <a:pPr algn="ctr"/>
                      <a:r>
                        <a:rPr kumimoji="1" lang="en-US" altLang="ja-JP" sz="1400" dirty="0" smtClean="0"/>
                        <a:t>0.4761</a:t>
                      </a:r>
                      <a:endParaRPr kumimoji="1" lang="ja-JP" altLang="en-US" sz="1400" dirty="0"/>
                    </a:p>
                  </a:txBody>
                  <a:tcPr anchor="ctr"/>
                </a:tc>
                <a:tc>
                  <a:txBody>
                    <a:bodyPr/>
                    <a:lstStyle/>
                    <a:p>
                      <a:pPr algn="ctr"/>
                      <a:r>
                        <a:rPr kumimoji="1" lang="en-US" altLang="ja-JP" sz="1400" dirty="0" smtClean="0"/>
                        <a:t>0.4767</a:t>
                      </a:r>
                      <a:endParaRPr kumimoji="1" lang="ja-JP" altLang="en-US" sz="1400" dirty="0"/>
                    </a:p>
                  </a:txBody>
                  <a:tcPr anchor="ctr"/>
                </a:tc>
              </a:tr>
              <a:tr h="558062">
                <a:tc>
                  <a:txBody>
                    <a:bodyPr/>
                    <a:lstStyle/>
                    <a:p>
                      <a:pPr algn="ctr"/>
                      <a:r>
                        <a:rPr kumimoji="1" lang="en-US" altLang="ja-JP" sz="1400" b="1" dirty="0" smtClean="0"/>
                        <a:t>:</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r>
            </a:tbl>
          </a:graphicData>
        </a:graphic>
      </p:graphicFrame>
    </p:spTree>
    <p:extLst>
      <p:ext uri="{BB962C8B-B14F-4D97-AF65-F5344CB8AC3E}">
        <p14:creationId xmlns="" xmlns:p14="http://schemas.microsoft.com/office/powerpoint/2010/main" val="25798278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1560" y="620688"/>
            <a:ext cx="8229600" cy="1066800"/>
          </a:xfrm>
        </p:spPr>
        <p:txBody>
          <a:bodyPr>
            <a:normAutofit/>
          </a:bodyPr>
          <a:lstStyle/>
          <a:p>
            <a:r>
              <a:rPr lang="ja-JP" altLang="en-US" sz="3200" dirty="0" smtClean="0"/>
              <a:t>標準正規分布（</a:t>
            </a:r>
            <a:r>
              <a:rPr lang="en-US" altLang="ja-JP" sz="3200" dirty="0" smtClean="0"/>
              <a:t>z=1.96</a:t>
            </a:r>
            <a:r>
              <a:rPr lang="ja-JP" altLang="en-US" sz="3200" dirty="0" smtClean="0"/>
              <a:t>の場合）</a:t>
            </a:r>
            <a:endParaRPr kumimoji="1" lang="ja-JP" altLang="en-US" sz="3200" dirty="0"/>
          </a:p>
        </p:txBody>
      </p:sp>
      <p:pic>
        <p:nvPicPr>
          <p:cNvPr id="7170" name="Picture 2"/>
          <p:cNvPicPr>
            <a:picLocks noChangeAspect="1" noChangeArrowheads="1"/>
          </p:cNvPicPr>
          <p:nvPr/>
        </p:nvPicPr>
        <p:blipFill>
          <a:blip r:embed="rId2" cstate="print"/>
          <a:srcRect l="700" t="12326" r="27623" b="4865"/>
          <a:stretch>
            <a:fillRect/>
          </a:stretch>
        </p:blipFill>
        <p:spPr bwMode="auto">
          <a:xfrm>
            <a:off x="1259632" y="1633282"/>
            <a:ext cx="6642216" cy="5224718"/>
          </a:xfrm>
          <a:prstGeom prst="rect">
            <a:avLst/>
          </a:prstGeom>
          <a:noFill/>
          <a:ln w="9525">
            <a:noFill/>
            <a:miter lim="800000"/>
            <a:headEnd/>
            <a:tailEnd/>
          </a:ln>
        </p:spPr>
      </p:pic>
      <p:sp>
        <p:nvSpPr>
          <p:cNvPr id="4" name="円形吹き出し 3"/>
          <p:cNvSpPr/>
          <p:nvPr/>
        </p:nvSpPr>
        <p:spPr>
          <a:xfrm>
            <a:off x="6012160" y="1988840"/>
            <a:ext cx="2808312" cy="2448272"/>
          </a:xfrm>
          <a:prstGeom prst="wedgeEllipseCallout">
            <a:avLst>
              <a:gd name="adj1" fmla="val -73138"/>
              <a:gd name="adj2" fmla="val 74566"/>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 name="テキスト ボックス 4"/>
          <p:cNvSpPr txBox="1"/>
          <p:nvPr/>
        </p:nvSpPr>
        <p:spPr>
          <a:xfrm>
            <a:off x="6372200" y="2492896"/>
            <a:ext cx="2088232" cy="1384995"/>
          </a:xfrm>
          <a:prstGeom prst="rect">
            <a:avLst/>
          </a:prstGeom>
          <a:noFill/>
        </p:spPr>
        <p:txBody>
          <a:bodyPr wrap="square" rtlCol="0">
            <a:spAutoFit/>
          </a:bodyPr>
          <a:lstStyle/>
          <a:p>
            <a:r>
              <a:rPr lang="ja-JP" altLang="en-US" sz="2800" dirty="0" smtClean="0">
                <a:solidFill>
                  <a:srgbClr val="00B0F0"/>
                </a:solidFill>
                <a:latin typeface="+mj-ea"/>
                <a:ea typeface="+mj-ea"/>
              </a:rPr>
              <a:t>この部分の面積が</a:t>
            </a:r>
            <a:endParaRPr lang="en-US" altLang="ja-JP" sz="2800" dirty="0" smtClean="0">
              <a:solidFill>
                <a:srgbClr val="00B0F0"/>
              </a:solidFill>
              <a:latin typeface="+mj-ea"/>
              <a:ea typeface="+mj-ea"/>
            </a:endParaRPr>
          </a:p>
          <a:p>
            <a:r>
              <a:rPr lang="ja-JP" altLang="en-US" sz="2800" dirty="0" smtClean="0">
                <a:solidFill>
                  <a:srgbClr val="00B0F0"/>
                </a:solidFill>
                <a:latin typeface="+mj-ea"/>
                <a:ea typeface="+mj-ea"/>
              </a:rPr>
              <a:t>知りたい</a:t>
            </a:r>
            <a:r>
              <a:rPr lang="en-US" altLang="ja-JP" sz="2800" dirty="0" smtClean="0">
                <a:solidFill>
                  <a:srgbClr val="00B0F0"/>
                </a:solidFill>
                <a:latin typeface="+mj-ea"/>
                <a:ea typeface="+mj-ea"/>
              </a:rPr>
              <a:t>…</a:t>
            </a:r>
            <a:endParaRPr kumimoji="1" lang="ja-JP" altLang="en-US" sz="2800" dirty="0">
              <a:solidFill>
                <a:srgbClr val="00B0F0"/>
              </a:solidFill>
              <a:latin typeface="+mj-ea"/>
              <a:ea typeface="+mj-e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539552" y="1844824"/>
            <a:ext cx="8229600" cy="4325112"/>
          </a:xfrm>
        </p:spPr>
        <p:txBody>
          <a:bodyPr/>
          <a:lstStyle/>
          <a:p>
            <a:r>
              <a:rPr lang="en-US" altLang="ja-JP" dirty="0" smtClean="0">
                <a:latin typeface="+mn-ea"/>
              </a:rPr>
              <a:t>z=1.96</a:t>
            </a:r>
            <a:r>
              <a:rPr lang="ja-JP" altLang="en-US" dirty="0" smtClean="0">
                <a:latin typeface="+mn-ea"/>
              </a:rPr>
              <a:t>を</a:t>
            </a:r>
            <a:r>
              <a:rPr lang="en-US" altLang="ja-JP" dirty="0" smtClean="0">
                <a:latin typeface="+mn-ea"/>
              </a:rPr>
              <a:t>z=1.9+0.06</a:t>
            </a:r>
            <a:r>
              <a:rPr lang="ja-JP" altLang="en-US" dirty="0" smtClean="0">
                <a:latin typeface="+mn-ea"/>
              </a:rPr>
              <a:t>と考える</a:t>
            </a:r>
            <a:endParaRPr lang="en-US" altLang="ja-JP" dirty="0" smtClean="0">
              <a:latin typeface="+mn-ea"/>
            </a:endParaRPr>
          </a:p>
          <a:p>
            <a:endParaRPr kumimoji="1" lang="en-US" altLang="ja-JP" dirty="0" smtClean="0">
              <a:latin typeface="+mn-ea"/>
            </a:endParaRPr>
          </a:p>
          <a:p>
            <a:r>
              <a:rPr lang="ja-JP" altLang="en-US" dirty="0" smtClean="0">
                <a:latin typeface="+mn-ea"/>
              </a:rPr>
              <a:t>標準正規分布表の「</a:t>
            </a:r>
            <a:r>
              <a:rPr lang="en-US" altLang="ja-JP" dirty="0" smtClean="0">
                <a:latin typeface="+mn-ea"/>
              </a:rPr>
              <a:t>1.9</a:t>
            </a:r>
            <a:r>
              <a:rPr lang="ja-JP" altLang="en-US" dirty="0" smtClean="0">
                <a:latin typeface="+mn-ea"/>
              </a:rPr>
              <a:t>」の行と「</a:t>
            </a:r>
            <a:r>
              <a:rPr lang="en-US" altLang="ja-JP" dirty="0" smtClean="0">
                <a:latin typeface="+mn-ea"/>
              </a:rPr>
              <a:t>0.06</a:t>
            </a:r>
            <a:r>
              <a:rPr lang="ja-JP" altLang="en-US" dirty="0" smtClean="0">
                <a:latin typeface="+mn-ea"/>
              </a:rPr>
              <a:t>」の列が</a:t>
            </a:r>
            <a:endParaRPr lang="en-US" altLang="ja-JP" dirty="0" smtClean="0">
              <a:latin typeface="+mn-ea"/>
            </a:endParaRPr>
          </a:p>
          <a:p>
            <a:pPr>
              <a:buNone/>
            </a:pPr>
            <a:r>
              <a:rPr kumimoji="1" lang="ja-JP" altLang="en-US" dirty="0" smtClean="0">
                <a:latin typeface="+mn-ea"/>
              </a:rPr>
              <a:t>　交差するところの値「</a:t>
            </a:r>
            <a:r>
              <a:rPr kumimoji="1" lang="en-US" altLang="ja-JP" dirty="0" smtClean="0">
                <a:latin typeface="+mn-ea"/>
              </a:rPr>
              <a:t>0.4750</a:t>
            </a:r>
            <a:r>
              <a:rPr kumimoji="1" lang="ja-JP" altLang="en-US" dirty="0" smtClean="0">
                <a:latin typeface="+mn-ea"/>
              </a:rPr>
              <a:t>」が</a:t>
            </a:r>
            <a:r>
              <a:rPr kumimoji="1" lang="en-US" altLang="ja-JP" dirty="0" smtClean="0">
                <a:latin typeface="+mn-ea"/>
              </a:rPr>
              <a:t>z=1.96</a:t>
            </a:r>
            <a:r>
              <a:rPr kumimoji="1" lang="ja-JP" altLang="en-US" dirty="0" smtClean="0">
                <a:latin typeface="+mn-ea"/>
              </a:rPr>
              <a:t>の場合　　</a:t>
            </a:r>
            <a:endParaRPr kumimoji="1" lang="en-US" altLang="ja-JP" dirty="0" smtClean="0">
              <a:latin typeface="+mn-ea"/>
            </a:endParaRPr>
          </a:p>
          <a:p>
            <a:pPr>
              <a:buNone/>
            </a:pPr>
            <a:r>
              <a:rPr lang="ja-JP" altLang="en-US" dirty="0" smtClean="0">
                <a:latin typeface="+mn-ea"/>
              </a:rPr>
              <a:t>　</a:t>
            </a:r>
            <a:r>
              <a:rPr kumimoji="1" lang="ja-JP" altLang="en-US" dirty="0" smtClean="0">
                <a:latin typeface="+mn-ea"/>
              </a:rPr>
              <a:t>の面積</a:t>
            </a:r>
            <a:endParaRPr kumimoji="1" lang="en-US" altLang="ja-JP" dirty="0" smtClean="0">
              <a:latin typeface="+mn-ea"/>
            </a:endParaRPr>
          </a:p>
          <a:p>
            <a:pPr>
              <a:buNone/>
            </a:pPr>
            <a:endParaRPr lang="en-US" altLang="ja-JP" dirty="0" smtClean="0">
              <a:latin typeface="+mn-ea"/>
            </a:endParaRPr>
          </a:p>
          <a:p>
            <a:r>
              <a:rPr kumimoji="1" lang="ja-JP" altLang="en-US" dirty="0" smtClean="0">
                <a:latin typeface="+mn-ea"/>
              </a:rPr>
              <a:t>ちなみに、確率密度関数のグラフと横軸で囲まれた面積は</a:t>
            </a:r>
            <a:r>
              <a:rPr kumimoji="1" lang="en-US" altLang="ja-JP" dirty="0" smtClean="0">
                <a:latin typeface="+mn-ea"/>
              </a:rPr>
              <a:t>1</a:t>
            </a:r>
            <a:endParaRPr kumimoji="1" lang="ja-JP" altLang="en-US" dirty="0">
              <a:latin typeface="+mn-ea"/>
            </a:endParaRPr>
          </a:p>
        </p:txBody>
      </p:sp>
      <p:sp>
        <p:nvSpPr>
          <p:cNvPr id="4" name="タイトル 1"/>
          <p:cNvSpPr>
            <a:spLocks noGrp="1"/>
          </p:cNvSpPr>
          <p:nvPr>
            <p:ph type="title"/>
          </p:nvPr>
        </p:nvSpPr>
        <p:spPr>
          <a:xfrm>
            <a:off x="611560" y="620688"/>
            <a:ext cx="8229600" cy="1066800"/>
          </a:xfrm>
        </p:spPr>
        <p:txBody>
          <a:bodyPr>
            <a:normAutofit/>
          </a:bodyPr>
          <a:lstStyle/>
          <a:p>
            <a:r>
              <a:rPr lang="ja-JP" altLang="en-US" sz="3200" dirty="0" smtClean="0"/>
              <a:t>標準正規分布（</a:t>
            </a:r>
            <a:r>
              <a:rPr lang="en-US" altLang="ja-JP" sz="3200" dirty="0" smtClean="0"/>
              <a:t>z=1.96</a:t>
            </a:r>
            <a:r>
              <a:rPr lang="ja-JP" altLang="en-US" sz="3200" dirty="0" smtClean="0"/>
              <a:t>の場合）</a:t>
            </a:r>
            <a:endParaRPr kumimoji="1" lang="ja-JP" altLang="en-US"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764704"/>
            <a:ext cx="8229600" cy="1066800"/>
          </a:xfrm>
        </p:spPr>
        <p:txBody>
          <a:bodyPr>
            <a:normAutofit/>
          </a:bodyPr>
          <a:lstStyle/>
          <a:p>
            <a:r>
              <a:rPr kumimoji="1" lang="ja-JP" altLang="en-US" sz="3200" dirty="0" smtClean="0"/>
              <a:t>標準正規分布表</a:t>
            </a:r>
            <a:endParaRPr kumimoji="1" lang="ja-JP" altLang="en-US" sz="3200" dirty="0"/>
          </a:p>
        </p:txBody>
      </p:sp>
      <p:graphicFrame>
        <p:nvGraphicFramePr>
          <p:cNvPr id="6" name="コンテンツ プレースホルダ 5"/>
          <p:cNvGraphicFramePr>
            <a:graphicFrameLocks noGrp="1"/>
          </p:cNvGraphicFramePr>
          <p:nvPr>
            <p:ph idx="1"/>
          </p:nvPr>
        </p:nvGraphicFramePr>
        <p:xfrm>
          <a:off x="323528" y="1844824"/>
          <a:ext cx="8507290" cy="4158462"/>
        </p:xfrm>
        <a:graphic>
          <a:graphicData uri="http://schemas.openxmlformats.org/drawingml/2006/table">
            <a:tbl>
              <a:tblPr firstRow="1" bandRow="1">
                <a:tableStyleId>{69CF1AB2-1976-4502-BF36-3FF5EA218861}</a:tableStyleId>
              </a:tblPr>
              <a:tblGrid>
                <a:gridCol w="576064"/>
                <a:gridCol w="864096"/>
                <a:gridCol w="792088"/>
                <a:gridCol w="792088"/>
                <a:gridCol w="792088"/>
                <a:gridCol w="792088"/>
                <a:gridCol w="805218"/>
                <a:gridCol w="778958"/>
                <a:gridCol w="767822"/>
                <a:gridCol w="773390"/>
                <a:gridCol w="773390"/>
              </a:tblGrid>
              <a:tr h="504056">
                <a:tc>
                  <a:txBody>
                    <a:bodyPr/>
                    <a:lstStyle/>
                    <a:p>
                      <a:pPr algn="ctr"/>
                      <a:r>
                        <a:rPr kumimoji="1" lang="en-US" altLang="ja-JP" sz="1400" dirty="0" smtClean="0"/>
                        <a:t>z</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0.00</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0.01</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0.02</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0.03</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0.04</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0.05</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0.06</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0.07</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0.08</a:t>
                      </a:r>
                      <a:endParaRPr kumimoji="1" lang="ja-JP" altLang="en-US" sz="1400" dirty="0"/>
                    </a:p>
                  </a:txBody>
                  <a:tcPr anchor="ctr">
                    <a:solidFill>
                      <a:schemeClr val="accent2">
                        <a:lumMod val="40000"/>
                        <a:lumOff val="60000"/>
                      </a:schemeClr>
                    </a:solidFill>
                  </a:tcPr>
                </a:tc>
                <a:tc>
                  <a:txBody>
                    <a:bodyPr/>
                    <a:lstStyle/>
                    <a:p>
                      <a:pPr algn="ctr"/>
                      <a:r>
                        <a:rPr lang="en-US" altLang="ja-JP" sz="1400" dirty="0" smtClean="0"/>
                        <a:t>0.09</a:t>
                      </a:r>
                      <a:endParaRPr lang="ja-JP" altLang="en-US" sz="1400" dirty="0"/>
                    </a:p>
                  </a:txBody>
                  <a:tcPr anchor="ctr">
                    <a:solidFill>
                      <a:schemeClr val="accent2">
                        <a:lumMod val="40000"/>
                        <a:lumOff val="60000"/>
                      </a:schemeClr>
                    </a:solidFill>
                  </a:tcPr>
                </a:tc>
              </a:tr>
              <a:tr h="504056">
                <a:tc>
                  <a:txBody>
                    <a:bodyPr/>
                    <a:lstStyle/>
                    <a:p>
                      <a:pPr algn="ctr"/>
                      <a:r>
                        <a:rPr kumimoji="1" lang="en-US" altLang="ja-JP" sz="1400" b="1" dirty="0" smtClean="0"/>
                        <a:t>0.0</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0.0000</a:t>
                      </a:r>
                      <a:endParaRPr kumimoji="1" lang="ja-JP" altLang="en-US" sz="1400" dirty="0"/>
                    </a:p>
                  </a:txBody>
                  <a:tcPr anchor="ctr"/>
                </a:tc>
                <a:tc>
                  <a:txBody>
                    <a:bodyPr/>
                    <a:lstStyle/>
                    <a:p>
                      <a:pPr algn="ctr"/>
                      <a:r>
                        <a:rPr kumimoji="1" lang="en-US" altLang="ja-JP" sz="1400" dirty="0" smtClean="0"/>
                        <a:t>0.0040</a:t>
                      </a:r>
                      <a:endParaRPr kumimoji="1" lang="ja-JP" altLang="en-US" sz="1400" dirty="0"/>
                    </a:p>
                  </a:txBody>
                  <a:tcPr anchor="ctr"/>
                </a:tc>
                <a:tc>
                  <a:txBody>
                    <a:bodyPr/>
                    <a:lstStyle/>
                    <a:p>
                      <a:pPr algn="ctr"/>
                      <a:r>
                        <a:rPr kumimoji="1" lang="en-US" altLang="ja-JP" sz="1400" dirty="0" smtClean="0"/>
                        <a:t>0.0080</a:t>
                      </a:r>
                      <a:endParaRPr kumimoji="1" lang="ja-JP" altLang="en-US" sz="1400" dirty="0"/>
                    </a:p>
                  </a:txBody>
                  <a:tcPr anchor="ctr"/>
                </a:tc>
                <a:tc>
                  <a:txBody>
                    <a:bodyPr/>
                    <a:lstStyle/>
                    <a:p>
                      <a:pPr algn="ctr"/>
                      <a:r>
                        <a:rPr kumimoji="1" lang="en-US" altLang="ja-JP" sz="1400" dirty="0" smtClean="0"/>
                        <a:t>0.0120</a:t>
                      </a:r>
                      <a:endParaRPr kumimoji="1" lang="ja-JP" altLang="en-US" sz="1400" dirty="0"/>
                    </a:p>
                  </a:txBody>
                  <a:tcPr anchor="ctr"/>
                </a:tc>
                <a:tc>
                  <a:txBody>
                    <a:bodyPr/>
                    <a:lstStyle/>
                    <a:p>
                      <a:pPr algn="ctr"/>
                      <a:r>
                        <a:rPr kumimoji="1" lang="en-US" altLang="ja-JP" sz="1400" dirty="0" smtClean="0"/>
                        <a:t>0.0160</a:t>
                      </a:r>
                      <a:endParaRPr kumimoji="1" lang="ja-JP" altLang="en-US" sz="1400" dirty="0"/>
                    </a:p>
                  </a:txBody>
                  <a:tcPr anchor="ctr"/>
                </a:tc>
                <a:tc>
                  <a:txBody>
                    <a:bodyPr/>
                    <a:lstStyle/>
                    <a:p>
                      <a:pPr algn="ctr"/>
                      <a:r>
                        <a:rPr kumimoji="1" lang="en-US" altLang="ja-JP" sz="1400" dirty="0" smtClean="0"/>
                        <a:t>0.0199</a:t>
                      </a:r>
                      <a:endParaRPr kumimoji="1" lang="ja-JP" altLang="en-US" sz="1400" dirty="0"/>
                    </a:p>
                  </a:txBody>
                  <a:tcPr anchor="ctr"/>
                </a:tc>
                <a:tc>
                  <a:txBody>
                    <a:bodyPr/>
                    <a:lstStyle/>
                    <a:p>
                      <a:pPr algn="ctr"/>
                      <a:r>
                        <a:rPr kumimoji="1" lang="en-US" altLang="ja-JP" sz="1400" dirty="0" smtClean="0"/>
                        <a:t>0.0239</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0.0279</a:t>
                      </a:r>
                      <a:endParaRPr kumimoji="1" lang="ja-JP" altLang="en-US" sz="1400" dirty="0"/>
                    </a:p>
                  </a:txBody>
                  <a:tcPr anchor="ctr"/>
                </a:tc>
                <a:tc>
                  <a:txBody>
                    <a:bodyPr/>
                    <a:lstStyle/>
                    <a:p>
                      <a:pPr algn="ctr"/>
                      <a:r>
                        <a:rPr kumimoji="1" lang="en-US" altLang="ja-JP" sz="1400" dirty="0" smtClean="0"/>
                        <a:t>0.0319</a:t>
                      </a:r>
                      <a:endParaRPr kumimoji="1" lang="ja-JP" altLang="en-US" sz="1400" dirty="0"/>
                    </a:p>
                  </a:txBody>
                  <a:tcPr anchor="ctr"/>
                </a:tc>
                <a:tc>
                  <a:txBody>
                    <a:bodyPr/>
                    <a:lstStyle/>
                    <a:p>
                      <a:pPr algn="ctr"/>
                      <a:r>
                        <a:rPr kumimoji="1" lang="en-US" altLang="ja-JP" sz="1400" dirty="0" smtClean="0"/>
                        <a:t>0.0359</a:t>
                      </a:r>
                      <a:endParaRPr kumimoji="1" lang="ja-JP" altLang="en-US" sz="1400" dirty="0"/>
                    </a:p>
                  </a:txBody>
                  <a:tcPr anchor="ctr"/>
                </a:tc>
              </a:tr>
              <a:tr h="504056">
                <a:tc>
                  <a:txBody>
                    <a:bodyPr/>
                    <a:lstStyle/>
                    <a:p>
                      <a:pPr algn="ctr"/>
                      <a:r>
                        <a:rPr kumimoji="1" lang="en-US" altLang="ja-JP" sz="1400" b="1" dirty="0" smtClean="0"/>
                        <a:t>0.1</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0.0398</a:t>
                      </a:r>
                      <a:endParaRPr kumimoji="1" lang="ja-JP" altLang="en-US" sz="1400" dirty="0"/>
                    </a:p>
                  </a:txBody>
                  <a:tcPr anchor="ctr"/>
                </a:tc>
                <a:tc>
                  <a:txBody>
                    <a:bodyPr/>
                    <a:lstStyle/>
                    <a:p>
                      <a:pPr algn="ctr"/>
                      <a:r>
                        <a:rPr kumimoji="1" lang="en-US" altLang="ja-JP" sz="1400" dirty="0" smtClean="0"/>
                        <a:t>0.0438</a:t>
                      </a:r>
                      <a:endParaRPr kumimoji="1" lang="ja-JP" altLang="en-US" sz="1400" dirty="0"/>
                    </a:p>
                  </a:txBody>
                  <a:tcPr anchor="ctr"/>
                </a:tc>
                <a:tc>
                  <a:txBody>
                    <a:bodyPr/>
                    <a:lstStyle/>
                    <a:p>
                      <a:pPr algn="ctr"/>
                      <a:r>
                        <a:rPr kumimoji="1" lang="en-US" altLang="ja-JP" sz="1400" dirty="0" smtClean="0"/>
                        <a:t>0.0478</a:t>
                      </a:r>
                      <a:endParaRPr kumimoji="1" lang="ja-JP" altLang="en-US" sz="1400" dirty="0"/>
                    </a:p>
                  </a:txBody>
                  <a:tcPr anchor="ctr"/>
                </a:tc>
                <a:tc>
                  <a:txBody>
                    <a:bodyPr/>
                    <a:lstStyle/>
                    <a:p>
                      <a:pPr algn="ctr"/>
                      <a:r>
                        <a:rPr kumimoji="1" lang="en-US" altLang="ja-JP" sz="1400" dirty="0" smtClean="0"/>
                        <a:t>0.0517</a:t>
                      </a:r>
                      <a:endParaRPr kumimoji="1" lang="ja-JP" altLang="en-US" sz="1400" dirty="0"/>
                    </a:p>
                  </a:txBody>
                  <a:tcPr anchor="ctr"/>
                </a:tc>
                <a:tc>
                  <a:txBody>
                    <a:bodyPr/>
                    <a:lstStyle/>
                    <a:p>
                      <a:pPr algn="ctr"/>
                      <a:r>
                        <a:rPr kumimoji="1" lang="en-US" altLang="ja-JP" sz="1400" dirty="0" smtClean="0"/>
                        <a:t>0.0557</a:t>
                      </a:r>
                      <a:endParaRPr kumimoji="1" lang="ja-JP" altLang="en-US" sz="1400" dirty="0"/>
                    </a:p>
                  </a:txBody>
                  <a:tcPr anchor="ctr"/>
                </a:tc>
                <a:tc>
                  <a:txBody>
                    <a:bodyPr/>
                    <a:lstStyle/>
                    <a:p>
                      <a:pPr algn="ctr"/>
                      <a:r>
                        <a:rPr kumimoji="1" lang="en-US" altLang="ja-JP" sz="1400" dirty="0" smtClean="0"/>
                        <a:t>0.0596</a:t>
                      </a:r>
                      <a:endParaRPr kumimoji="1" lang="ja-JP" altLang="en-US" sz="1400" dirty="0"/>
                    </a:p>
                  </a:txBody>
                  <a:tcPr anchor="ctr"/>
                </a:tc>
                <a:tc>
                  <a:txBody>
                    <a:bodyPr/>
                    <a:lstStyle/>
                    <a:p>
                      <a:pPr algn="ctr"/>
                      <a:r>
                        <a:rPr kumimoji="1" lang="en-US" altLang="ja-JP" sz="1400" dirty="0" smtClean="0"/>
                        <a:t>0.0636</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0.0675</a:t>
                      </a:r>
                      <a:endParaRPr kumimoji="1" lang="ja-JP" altLang="en-US" sz="1400" dirty="0"/>
                    </a:p>
                  </a:txBody>
                  <a:tcPr anchor="ctr"/>
                </a:tc>
                <a:tc>
                  <a:txBody>
                    <a:bodyPr/>
                    <a:lstStyle/>
                    <a:p>
                      <a:pPr algn="ctr"/>
                      <a:r>
                        <a:rPr kumimoji="1" lang="en-US" altLang="ja-JP" sz="1400" dirty="0" smtClean="0"/>
                        <a:t>0.0714</a:t>
                      </a:r>
                      <a:endParaRPr kumimoji="1" lang="ja-JP" altLang="en-US" sz="1400" dirty="0"/>
                    </a:p>
                  </a:txBody>
                  <a:tcPr anchor="ctr"/>
                </a:tc>
                <a:tc>
                  <a:txBody>
                    <a:bodyPr/>
                    <a:lstStyle/>
                    <a:p>
                      <a:pPr algn="ctr"/>
                      <a:r>
                        <a:rPr kumimoji="1" lang="en-US" altLang="ja-JP" sz="1400" dirty="0" smtClean="0"/>
                        <a:t>0.0753</a:t>
                      </a:r>
                      <a:endParaRPr kumimoji="1" lang="ja-JP" altLang="en-US" sz="1400" dirty="0"/>
                    </a:p>
                  </a:txBody>
                  <a:tcPr anchor="ctr"/>
                </a:tc>
              </a:tr>
              <a:tr h="504056">
                <a:tc>
                  <a:txBody>
                    <a:bodyPr/>
                    <a:lstStyle/>
                    <a:p>
                      <a:pPr algn="ctr"/>
                      <a:r>
                        <a:rPr kumimoji="1" lang="en-US" altLang="ja-JP" sz="1400" b="1" dirty="0" smtClean="0"/>
                        <a:t>0.2</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0.0793</a:t>
                      </a:r>
                      <a:endParaRPr kumimoji="1" lang="ja-JP" altLang="en-US" sz="1400" dirty="0"/>
                    </a:p>
                  </a:txBody>
                  <a:tcPr anchor="ctr"/>
                </a:tc>
                <a:tc>
                  <a:txBody>
                    <a:bodyPr/>
                    <a:lstStyle/>
                    <a:p>
                      <a:pPr algn="ctr"/>
                      <a:r>
                        <a:rPr kumimoji="1" lang="en-US" altLang="ja-JP" sz="1400" dirty="0" smtClean="0"/>
                        <a:t>0.0832</a:t>
                      </a:r>
                      <a:endParaRPr kumimoji="1" lang="ja-JP" altLang="en-US" sz="1400" dirty="0"/>
                    </a:p>
                  </a:txBody>
                  <a:tcPr anchor="ctr"/>
                </a:tc>
                <a:tc>
                  <a:txBody>
                    <a:bodyPr/>
                    <a:lstStyle/>
                    <a:p>
                      <a:pPr algn="ctr"/>
                      <a:r>
                        <a:rPr kumimoji="1" lang="en-US" altLang="ja-JP" sz="1400" dirty="0" smtClean="0"/>
                        <a:t>0.0871</a:t>
                      </a:r>
                      <a:endParaRPr kumimoji="1" lang="ja-JP" altLang="en-US" sz="1400" dirty="0"/>
                    </a:p>
                  </a:txBody>
                  <a:tcPr anchor="ctr"/>
                </a:tc>
                <a:tc>
                  <a:txBody>
                    <a:bodyPr/>
                    <a:lstStyle/>
                    <a:p>
                      <a:pPr algn="ctr"/>
                      <a:r>
                        <a:rPr kumimoji="1" lang="en-US" altLang="ja-JP" sz="1400" dirty="0" smtClean="0"/>
                        <a:t>0.0910</a:t>
                      </a:r>
                      <a:endParaRPr kumimoji="1" lang="ja-JP" altLang="en-US" sz="1400" dirty="0"/>
                    </a:p>
                  </a:txBody>
                  <a:tcPr anchor="ctr"/>
                </a:tc>
                <a:tc>
                  <a:txBody>
                    <a:bodyPr/>
                    <a:lstStyle/>
                    <a:p>
                      <a:pPr algn="ctr"/>
                      <a:r>
                        <a:rPr kumimoji="1" lang="en-US" altLang="ja-JP" sz="1400" dirty="0" smtClean="0"/>
                        <a:t>0.0948</a:t>
                      </a:r>
                      <a:endParaRPr kumimoji="1" lang="ja-JP" altLang="en-US" sz="1400" dirty="0"/>
                    </a:p>
                  </a:txBody>
                  <a:tcPr anchor="ctr"/>
                </a:tc>
                <a:tc>
                  <a:txBody>
                    <a:bodyPr/>
                    <a:lstStyle/>
                    <a:p>
                      <a:pPr algn="ctr"/>
                      <a:r>
                        <a:rPr kumimoji="1" lang="en-US" altLang="ja-JP" sz="1400" dirty="0" smtClean="0"/>
                        <a:t>0.0987</a:t>
                      </a:r>
                      <a:endParaRPr kumimoji="1" lang="ja-JP" altLang="en-US" sz="1400" dirty="0"/>
                    </a:p>
                  </a:txBody>
                  <a:tcPr anchor="ctr"/>
                </a:tc>
                <a:tc>
                  <a:txBody>
                    <a:bodyPr/>
                    <a:lstStyle/>
                    <a:p>
                      <a:pPr algn="ctr"/>
                      <a:r>
                        <a:rPr kumimoji="1" lang="en-US" altLang="ja-JP" sz="1400" dirty="0" smtClean="0"/>
                        <a:t>0.1026</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0.1064</a:t>
                      </a:r>
                      <a:endParaRPr kumimoji="1" lang="ja-JP" altLang="en-US" sz="1400" dirty="0"/>
                    </a:p>
                  </a:txBody>
                  <a:tcPr anchor="ctr"/>
                </a:tc>
                <a:tc>
                  <a:txBody>
                    <a:bodyPr/>
                    <a:lstStyle/>
                    <a:p>
                      <a:pPr algn="ctr"/>
                      <a:r>
                        <a:rPr kumimoji="1" lang="en-US" altLang="ja-JP" sz="1400" dirty="0" smtClean="0"/>
                        <a:t>0.1103</a:t>
                      </a:r>
                      <a:endParaRPr kumimoji="1" lang="ja-JP" altLang="en-US" sz="1400" dirty="0"/>
                    </a:p>
                  </a:txBody>
                  <a:tcPr anchor="ctr"/>
                </a:tc>
                <a:tc>
                  <a:txBody>
                    <a:bodyPr/>
                    <a:lstStyle/>
                    <a:p>
                      <a:pPr algn="ctr"/>
                      <a:r>
                        <a:rPr kumimoji="1" lang="en-US" altLang="ja-JP" sz="1400" dirty="0" smtClean="0"/>
                        <a:t>0.1141</a:t>
                      </a:r>
                      <a:endParaRPr kumimoji="1" lang="ja-JP" altLang="en-US" sz="1400" dirty="0"/>
                    </a:p>
                  </a:txBody>
                  <a:tcPr anchor="ctr"/>
                </a:tc>
              </a:tr>
              <a:tr h="576064">
                <a:tc>
                  <a:txBody>
                    <a:bodyPr/>
                    <a:lstStyle/>
                    <a:p>
                      <a:pPr algn="ctr"/>
                      <a:r>
                        <a:rPr kumimoji="1" lang="en-US" altLang="ja-JP" sz="1400" b="1" dirty="0" smtClean="0"/>
                        <a:t>:</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solidFill>
                      <a:schemeClr val="bg1">
                        <a:lumMod val="65000"/>
                      </a:schemeClr>
                    </a:solidFill>
                  </a:tcP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r>
              <a:tr h="504056">
                <a:tc>
                  <a:txBody>
                    <a:bodyPr/>
                    <a:lstStyle/>
                    <a:p>
                      <a:pPr algn="ctr"/>
                      <a:r>
                        <a:rPr kumimoji="1" lang="en-US" altLang="ja-JP" sz="1400" b="1" dirty="0" smtClean="0"/>
                        <a:t>1.8</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0.4641</a:t>
                      </a:r>
                      <a:endParaRPr kumimoji="1" lang="ja-JP" altLang="en-US" sz="1400" dirty="0"/>
                    </a:p>
                  </a:txBody>
                  <a:tcPr anchor="ctr"/>
                </a:tc>
                <a:tc>
                  <a:txBody>
                    <a:bodyPr/>
                    <a:lstStyle/>
                    <a:p>
                      <a:pPr algn="ctr"/>
                      <a:r>
                        <a:rPr kumimoji="1" lang="en-US" altLang="ja-JP" sz="1400" dirty="0" smtClean="0"/>
                        <a:t>0.4649</a:t>
                      </a:r>
                      <a:endParaRPr kumimoji="1" lang="ja-JP" altLang="en-US" sz="1400" dirty="0"/>
                    </a:p>
                  </a:txBody>
                  <a:tcPr anchor="ctr"/>
                </a:tc>
                <a:tc>
                  <a:txBody>
                    <a:bodyPr/>
                    <a:lstStyle/>
                    <a:p>
                      <a:pPr algn="ctr"/>
                      <a:r>
                        <a:rPr kumimoji="1" lang="en-US" altLang="ja-JP" sz="1400" dirty="0" smtClean="0"/>
                        <a:t>0.4656</a:t>
                      </a:r>
                      <a:endParaRPr kumimoji="1" lang="ja-JP" altLang="en-US" sz="1400" dirty="0"/>
                    </a:p>
                  </a:txBody>
                  <a:tcPr anchor="ctr"/>
                </a:tc>
                <a:tc>
                  <a:txBody>
                    <a:bodyPr/>
                    <a:lstStyle/>
                    <a:p>
                      <a:pPr algn="ctr"/>
                      <a:r>
                        <a:rPr kumimoji="1" lang="en-US" altLang="ja-JP" sz="1400" dirty="0" smtClean="0"/>
                        <a:t>0.4664</a:t>
                      </a:r>
                      <a:endParaRPr kumimoji="1" lang="ja-JP" altLang="en-US" sz="1400" dirty="0"/>
                    </a:p>
                  </a:txBody>
                  <a:tcPr anchor="ctr"/>
                </a:tc>
                <a:tc>
                  <a:txBody>
                    <a:bodyPr/>
                    <a:lstStyle/>
                    <a:p>
                      <a:pPr algn="ctr"/>
                      <a:r>
                        <a:rPr kumimoji="1" lang="en-US" altLang="ja-JP" sz="1400" dirty="0" smtClean="0"/>
                        <a:t>0.4671</a:t>
                      </a:r>
                      <a:endParaRPr kumimoji="1" lang="ja-JP" altLang="en-US" sz="1400" dirty="0"/>
                    </a:p>
                  </a:txBody>
                  <a:tcPr anchor="ctr"/>
                </a:tc>
                <a:tc>
                  <a:txBody>
                    <a:bodyPr/>
                    <a:lstStyle/>
                    <a:p>
                      <a:pPr algn="ctr"/>
                      <a:r>
                        <a:rPr kumimoji="1" lang="en-US" altLang="ja-JP" sz="1400" dirty="0" smtClean="0"/>
                        <a:t>0.4678</a:t>
                      </a:r>
                      <a:endParaRPr kumimoji="1" lang="ja-JP" altLang="en-US" sz="1400" dirty="0"/>
                    </a:p>
                  </a:txBody>
                  <a:tcPr anchor="ctr"/>
                </a:tc>
                <a:tc>
                  <a:txBody>
                    <a:bodyPr/>
                    <a:lstStyle/>
                    <a:p>
                      <a:pPr algn="ctr"/>
                      <a:r>
                        <a:rPr kumimoji="1" lang="en-US" altLang="ja-JP" sz="1400" dirty="0" smtClean="0"/>
                        <a:t>0.4686</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0.4693</a:t>
                      </a:r>
                      <a:endParaRPr kumimoji="1" lang="ja-JP" altLang="en-US" sz="1400" dirty="0"/>
                    </a:p>
                  </a:txBody>
                  <a:tcPr anchor="ctr"/>
                </a:tc>
                <a:tc>
                  <a:txBody>
                    <a:bodyPr/>
                    <a:lstStyle/>
                    <a:p>
                      <a:pPr algn="ctr"/>
                      <a:r>
                        <a:rPr kumimoji="1" lang="en-US" altLang="ja-JP" sz="1400" dirty="0" smtClean="0"/>
                        <a:t>0.4699</a:t>
                      </a:r>
                      <a:endParaRPr kumimoji="1" lang="ja-JP" altLang="en-US" sz="1400" dirty="0"/>
                    </a:p>
                  </a:txBody>
                  <a:tcPr anchor="ctr"/>
                </a:tc>
                <a:tc>
                  <a:txBody>
                    <a:bodyPr/>
                    <a:lstStyle/>
                    <a:p>
                      <a:pPr algn="ctr"/>
                      <a:r>
                        <a:rPr kumimoji="1" lang="en-US" altLang="ja-JP" sz="1400" dirty="0" smtClean="0"/>
                        <a:t>0.4706</a:t>
                      </a:r>
                      <a:endParaRPr kumimoji="1" lang="ja-JP" altLang="en-US" sz="1400" dirty="0"/>
                    </a:p>
                  </a:txBody>
                  <a:tcPr anchor="ctr"/>
                </a:tc>
              </a:tr>
              <a:tr h="504056">
                <a:tc>
                  <a:txBody>
                    <a:bodyPr/>
                    <a:lstStyle/>
                    <a:p>
                      <a:pPr algn="ctr"/>
                      <a:r>
                        <a:rPr kumimoji="1" lang="en-US" altLang="ja-JP" sz="1400" b="1" dirty="0" smtClean="0"/>
                        <a:t>1.9</a:t>
                      </a:r>
                      <a:endParaRPr kumimoji="1" lang="ja-JP" altLang="en-US" sz="1400" b="1" dirty="0"/>
                    </a:p>
                  </a:txBody>
                  <a:tcPr anchor="ctr">
                    <a:solidFill>
                      <a:schemeClr val="bg1">
                        <a:lumMod val="65000"/>
                      </a:schemeClr>
                    </a:solidFill>
                  </a:tcPr>
                </a:tc>
                <a:tc>
                  <a:txBody>
                    <a:bodyPr/>
                    <a:lstStyle/>
                    <a:p>
                      <a:pPr algn="ctr"/>
                      <a:r>
                        <a:rPr kumimoji="1" lang="en-US" altLang="ja-JP" sz="1400" dirty="0" smtClean="0"/>
                        <a:t>0.4713</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0.4719</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0.4726</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0.4732</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0.4738</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0.4744</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0.4750</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0.4756</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0.4761</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0.4767</a:t>
                      </a:r>
                      <a:endParaRPr kumimoji="1" lang="ja-JP" altLang="en-US" sz="1400" dirty="0"/>
                    </a:p>
                  </a:txBody>
                  <a:tcPr anchor="ctr">
                    <a:solidFill>
                      <a:schemeClr val="bg1">
                        <a:lumMod val="65000"/>
                      </a:schemeClr>
                    </a:solidFill>
                  </a:tcPr>
                </a:tc>
              </a:tr>
              <a:tr h="558062">
                <a:tc>
                  <a:txBody>
                    <a:bodyPr/>
                    <a:lstStyle/>
                    <a:p>
                      <a:pPr algn="ctr"/>
                      <a:r>
                        <a:rPr kumimoji="1" lang="en-US" altLang="ja-JP" sz="1400" b="1" dirty="0" smtClean="0"/>
                        <a:t>:</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solidFill>
                      <a:schemeClr val="bg1">
                        <a:lumMod val="65000"/>
                      </a:schemeClr>
                    </a:solidFill>
                  </a:tcP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r>
            </a:tbl>
          </a:graphicData>
        </a:graphic>
      </p:graphicFrame>
      <p:sp>
        <p:nvSpPr>
          <p:cNvPr id="4" name="円/楕円 3"/>
          <p:cNvSpPr/>
          <p:nvPr/>
        </p:nvSpPr>
        <p:spPr>
          <a:xfrm>
            <a:off x="5652120" y="4869160"/>
            <a:ext cx="914400" cy="72008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 xmlns:p14="http://schemas.microsoft.com/office/powerpoint/2010/main" val="25798278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1560" y="620688"/>
            <a:ext cx="8229600" cy="1066800"/>
          </a:xfrm>
        </p:spPr>
        <p:txBody>
          <a:bodyPr>
            <a:normAutofit/>
          </a:bodyPr>
          <a:lstStyle/>
          <a:p>
            <a:r>
              <a:rPr lang="ja-JP" altLang="en-US" sz="3200" dirty="0" smtClean="0"/>
              <a:t>標準正規分布（</a:t>
            </a:r>
            <a:r>
              <a:rPr lang="en-US" altLang="ja-JP" sz="3200" dirty="0" smtClean="0"/>
              <a:t>z=1.96</a:t>
            </a:r>
            <a:r>
              <a:rPr lang="ja-JP" altLang="en-US" sz="3200" dirty="0" smtClean="0"/>
              <a:t>の場合）</a:t>
            </a:r>
            <a:endParaRPr kumimoji="1" lang="ja-JP" altLang="en-US" sz="3200" dirty="0"/>
          </a:p>
        </p:txBody>
      </p:sp>
      <p:pic>
        <p:nvPicPr>
          <p:cNvPr id="7170" name="Picture 2"/>
          <p:cNvPicPr>
            <a:picLocks noChangeAspect="1" noChangeArrowheads="1"/>
          </p:cNvPicPr>
          <p:nvPr/>
        </p:nvPicPr>
        <p:blipFill>
          <a:blip r:embed="rId2" cstate="print"/>
          <a:srcRect l="700" t="12326" r="27623" b="4865"/>
          <a:stretch>
            <a:fillRect/>
          </a:stretch>
        </p:blipFill>
        <p:spPr bwMode="auto">
          <a:xfrm>
            <a:off x="1259632" y="1633282"/>
            <a:ext cx="6642216" cy="5224718"/>
          </a:xfrm>
          <a:prstGeom prst="rect">
            <a:avLst/>
          </a:prstGeom>
          <a:noFill/>
          <a:ln w="9525">
            <a:noFill/>
            <a:miter lim="800000"/>
            <a:headEnd/>
            <a:tailEnd/>
          </a:ln>
        </p:spPr>
      </p:pic>
      <p:sp>
        <p:nvSpPr>
          <p:cNvPr id="4" name="円形吹き出し 3"/>
          <p:cNvSpPr/>
          <p:nvPr/>
        </p:nvSpPr>
        <p:spPr>
          <a:xfrm>
            <a:off x="6012160" y="1988840"/>
            <a:ext cx="2808312" cy="2448272"/>
          </a:xfrm>
          <a:prstGeom prst="wedgeEllipseCallout">
            <a:avLst>
              <a:gd name="adj1" fmla="val -73138"/>
              <a:gd name="adj2" fmla="val 74566"/>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 name="テキスト ボックス 4"/>
          <p:cNvSpPr txBox="1"/>
          <p:nvPr/>
        </p:nvSpPr>
        <p:spPr>
          <a:xfrm>
            <a:off x="6516216" y="2780928"/>
            <a:ext cx="2088232" cy="954107"/>
          </a:xfrm>
          <a:prstGeom prst="rect">
            <a:avLst/>
          </a:prstGeom>
          <a:noFill/>
        </p:spPr>
        <p:txBody>
          <a:bodyPr wrap="square" rtlCol="0">
            <a:spAutoFit/>
          </a:bodyPr>
          <a:lstStyle/>
          <a:p>
            <a:r>
              <a:rPr kumimoji="1" lang="ja-JP" altLang="en-US" sz="2800" dirty="0" smtClean="0">
                <a:solidFill>
                  <a:srgbClr val="00B0F0"/>
                </a:solidFill>
                <a:latin typeface="+mj-ea"/>
                <a:ea typeface="+mj-ea"/>
              </a:rPr>
              <a:t>面積は</a:t>
            </a:r>
            <a:r>
              <a:rPr kumimoji="1" lang="en-US" altLang="ja-JP" sz="2800" dirty="0" smtClean="0">
                <a:solidFill>
                  <a:srgbClr val="00B0F0"/>
                </a:solidFill>
                <a:latin typeface="+mj-ea"/>
                <a:ea typeface="+mj-ea"/>
              </a:rPr>
              <a:t>0.4750</a:t>
            </a:r>
            <a:r>
              <a:rPr kumimoji="1" lang="ja-JP" altLang="en-US" sz="2800" dirty="0" smtClean="0">
                <a:solidFill>
                  <a:srgbClr val="00B0F0"/>
                </a:solidFill>
                <a:latin typeface="+mj-ea"/>
                <a:ea typeface="+mj-ea"/>
              </a:rPr>
              <a:t>だ！</a:t>
            </a:r>
            <a:endParaRPr kumimoji="1" lang="ja-JP" altLang="en-US" sz="2800" dirty="0">
              <a:solidFill>
                <a:srgbClr val="00B0F0"/>
              </a:solidFill>
              <a:latin typeface="+mj-ea"/>
              <a:ea typeface="+mj-e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764704"/>
            <a:ext cx="8229600" cy="1066800"/>
          </a:xfrm>
        </p:spPr>
        <p:txBody>
          <a:bodyPr>
            <a:normAutofit/>
          </a:bodyPr>
          <a:lstStyle/>
          <a:p>
            <a:r>
              <a:rPr kumimoji="1" lang="ja-JP" altLang="en-US" sz="3200" dirty="0" smtClean="0"/>
              <a:t>面積＝割合＝確率</a:t>
            </a:r>
            <a:endParaRPr kumimoji="1" lang="ja-JP" altLang="en-US" sz="3200" dirty="0"/>
          </a:p>
        </p:txBody>
      </p:sp>
      <p:sp>
        <p:nvSpPr>
          <p:cNvPr id="3" name="コンテンツ プレースホルダ 2"/>
          <p:cNvSpPr>
            <a:spLocks noGrp="1"/>
          </p:cNvSpPr>
          <p:nvPr>
            <p:ph idx="1"/>
          </p:nvPr>
        </p:nvSpPr>
        <p:spPr>
          <a:xfrm>
            <a:off x="467544" y="2276872"/>
            <a:ext cx="8229600" cy="4325112"/>
          </a:xfrm>
        </p:spPr>
        <p:txBody>
          <a:bodyPr>
            <a:normAutofit/>
          </a:bodyPr>
          <a:lstStyle/>
          <a:p>
            <a:r>
              <a:rPr kumimoji="1" lang="ja-JP" altLang="en-US" dirty="0" smtClean="0"/>
              <a:t>標準正規分布のグラフと横軸とで囲まれた面積は、割合及び確率と同一視できる</a:t>
            </a:r>
            <a:endParaRPr kumimoji="1" lang="ja-JP"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548680"/>
            <a:ext cx="8229600" cy="1066800"/>
          </a:xfrm>
        </p:spPr>
        <p:txBody>
          <a:bodyPr>
            <a:normAutofit/>
          </a:bodyPr>
          <a:lstStyle/>
          <a:p>
            <a:r>
              <a:rPr kumimoji="1" lang="ja-JP" altLang="en-US" sz="3200" dirty="0" smtClean="0"/>
              <a:t>例１</a:t>
            </a:r>
            <a:endParaRPr kumimoji="1" lang="ja-JP" altLang="en-US" sz="3200" dirty="0"/>
          </a:p>
        </p:txBody>
      </p:sp>
      <p:sp>
        <p:nvSpPr>
          <p:cNvPr id="3" name="コンテンツ プレースホルダ 2"/>
          <p:cNvSpPr>
            <a:spLocks noGrp="1"/>
          </p:cNvSpPr>
          <p:nvPr>
            <p:ph idx="1"/>
          </p:nvPr>
        </p:nvSpPr>
        <p:spPr>
          <a:xfrm>
            <a:off x="467544" y="1772816"/>
            <a:ext cx="8229600" cy="4325112"/>
          </a:xfrm>
        </p:spPr>
        <p:txBody>
          <a:bodyPr/>
          <a:lstStyle/>
          <a:p>
            <a:r>
              <a:rPr kumimoji="1" lang="en-US" altLang="ja-JP" dirty="0" smtClean="0"/>
              <a:t>B</a:t>
            </a:r>
            <a:r>
              <a:rPr kumimoji="1" lang="ja-JP" altLang="en-US" dirty="0" smtClean="0"/>
              <a:t>県の高校</a:t>
            </a:r>
            <a:r>
              <a:rPr lang="ja-JP" altLang="en-US" dirty="0" smtClean="0"/>
              <a:t>１年生全員がある予備校の数学の</a:t>
            </a:r>
            <a:endParaRPr lang="en-US" altLang="ja-JP" dirty="0" smtClean="0"/>
          </a:p>
          <a:p>
            <a:pPr>
              <a:buNone/>
            </a:pPr>
            <a:r>
              <a:rPr lang="ja-JP" altLang="en-US" dirty="0" smtClean="0"/>
              <a:t>　テストを受けた。</a:t>
            </a:r>
            <a:endParaRPr lang="en-US" altLang="ja-JP" dirty="0" smtClean="0"/>
          </a:p>
          <a:p>
            <a:pPr>
              <a:buNone/>
            </a:pPr>
            <a:r>
              <a:rPr lang="ja-JP" altLang="en-US" dirty="0" smtClean="0"/>
              <a:t>　</a:t>
            </a:r>
            <a:endParaRPr lang="en-US" altLang="ja-JP" dirty="0" smtClean="0"/>
          </a:p>
          <a:p>
            <a:pPr>
              <a:buNone/>
            </a:pPr>
            <a:r>
              <a:rPr lang="ja-JP" altLang="en-US" dirty="0" smtClean="0"/>
              <a:t>　採点したところ、「数学のテスト結果」は平均が４５で標準偏差が１０の正規分布にしたがうとみなせることがわかった。</a:t>
            </a:r>
            <a:endParaRPr lang="en-US" altLang="ja-JP" dirty="0" smtClean="0"/>
          </a:p>
          <a:p>
            <a:pPr>
              <a:buNone/>
            </a:pPr>
            <a:endParaRPr kumimoji="1" lang="en-US" altLang="ja-JP" dirty="0" smtClean="0"/>
          </a:p>
          <a:p>
            <a:pPr>
              <a:buNone/>
            </a:pPr>
            <a:r>
              <a:rPr lang="ja-JP" altLang="en-US" dirty="0" smtClean="0"/>
              <a:t>　これから提示する５つの文章は同義である。</a:t>
            </a:r>
            <a:endParaRPr kumimoji="1" lang="ja-JP"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908720"/>
            <a:ext cx="8496944" cy="1066800"/>
          </a:xfrm>
        </p:spPr>
        <p:txBody>
          <a:bodyPr>
            <a:normAutofit/>
          </a:bodyPr>
          <a:lstStyle/>
          <a:p>
            <a:r>
              <a:rPr kumimoji="1" lang="ja-JP" altLang="en-US" sz="2800" dirty="0" smtClean="0">
                <a:solidFill>
                  <a:schemeClr val="tx1"/>
                </a:solidFill>
              </a:rPr>
              <a:t>①平均が</a:t>
            </a:r>
            <a:r>
              <a:rPr kumimoji="1" lang="en-US" altLang="ja-JP" sz="2800" dirty="0" smtClean="0">
                <a:solidFill>
                  <a:schemeClr val="tx1"/>
                </a:solidFill>
              </a:rPr>
              <a:t>45</a:t>
            </a:r>
            <a:r>
              <a:rPr kumimoji="1" lang="ja-JP" altLang="en-US" sz="2800" dirty="0" smtClean="0">
                <a:solidFill>
                  <a:schemeClr val="tx1"/>
                </a:solidFill>
              </a:rPr>
              <a:t>で標準偏差</a:t>
            </a:r>
            <a:r>
              <a:rPr kumimoji="1" lang="en-US" altLang="ja-JP" sz="2800" dirty="0" smtClean="0">
                <a:solidFill>
                  <a:schemeClr val="tx1"/>
                </a:solidFill>
              </a:rPr>
              <a:t>10</a:t>
            </a:r>
            <a:r>
              <a:rPr kumimoji="1" lang="ja-JP" altLang="en-US" sz="2800" dirty="0" smtClean="0">
                <a:solidFill>
                  <a:schemeClr val="tx1"/>
                </a:solidFill>
              </a:rPr>
              <a:t>の正規分布において、</a:t>
            </a:r>
            <a:r>
              <a:rPr kumimoji="1" lang="en-US" altLang="ja-JP" sz="2800" dirty="0" smtClean="0">
                <a:solidFill>
                  <a:schemeClr val="tx1"/>
                </a:solidFill>
              </a:rPr>
              <a:t/>
            </a:r>
            <a:br>
              <a:rPr kumimoji="1" lang="en-US" altLang="ja-JP" sz="2800" dirty="0" smtClean="0">
                <a:solidFill>
                  <a:schemeClr val="tx1"/>
                </a:solidFill>
              </a:rPr>
            </a:br>
            <a:r>
              <a:rPr kumimoji="1" lang="ja-JP" altLang="en-US" sz="2800" dirty="0" smtClean="0">
                <a:solidFill>
                  <a:schemeClr val="tx1"/>
                </a:solidFill>
              </a:rPr>
              <a:t>　</a:t>
            </a:r>
            <a:r>
              <a:rPr lang="ja-JP" altLang="en-US" sz="2800" dirty="0" smtClean="0">
                <a:solidFill>
                  <a:schemeClr val="tx1"/>
                </a:solidFill>
              </a:rPr>
              <a:t>下図斜線部分の面積は</a:t>
            </a:r>
            <a:r>
              <a:rPr lang="en-US" altLang="ja-JP" sz="2800" dirty="0" smtClean="0">
                <a:solidFill>
                  <a:schemeClr val="tx1"/>
                </a:solidFill>
              </a:rPr>
              <a:t>0.5</a:t>
            </a:r>
            <a:r>
              <a:rPr lang="ja-JP" altLang="en-US" sz="2800" dirty="0" smtClean="0">
                <a:solidFill>
                  <a:schemeClr val="tx1"/>
                </a:solidFill>
              </a:rPr>
              <a:t>である。</a:t>
            </a:r>
            <a:endParaRPr kumimoji="1" lang="ja-JP" altLang="en-US" sz="2800" dirty="0">
              <a:solidFill>
                <a:schemeClr val="tx1"/>
              </a:solidFill>
            </a:endParaRPr>
          </a:p>
        </p:txBody>
      </p:sp>
      <p:pic>
        <p:nvPicPr>
          <p:cNvPr id="4103" name="Picture 7"/>
          <p:cNvPicPr>
            <a:picLocks noChangeAspect="1" noChangeArrowheads="1"/>
          </p:cNvPicPr>
          <p:nvPr/>
        </p:nvPicPr>
        <p:blipFill>
          <a:blip r:embed="rId2" cstate="print"/>
          <a:srcRect l="711" t="37837" r="27459" b="4989"/>
          <a:stretch>
            <a:fillRect/>
          </a:stretch>
        </p:blipFill>
        <p:spPr bwMode="auto">
          <a:xfrm>
            <a:off x="1115616" y="2276872"/>
            <a:ext cx="7337044" cy="40050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67544" y="1556792"/>
            <a:ext cx="8229600" cy="4325112"/>
          </a:xfrm>
        </p:spPr>
        <p:txBody>
          <a:bodyPr/>
          <a:lstStyle/>
          <a:p>
            <a:pPr>
              <a:buNone/>
            </a:pPr>
            <a:r>
              <a:rPr kumimoji="1" lang="ja-JP" altLang="en-US" dirty="0" smtClean="0">
                <a:latin typeface="+mj-ea"/>
                <a:ea typeface="+mj-ea"/>
              </a:rPr>
              <a:t>②得点が</a:t>
            </a:r>
            <a:r>
              <a:rPr kumimoji="1" lang="en-US" altLang="ja-JP" dirty="0" smtClean="0">
                <a:latin typeface="+mj-ea"/>
                <a:ea typeface="+mj-ea"/>
              </a:rPr>
              <a:t>45</a:t>
            </a:r>
            <a:r>
              <a:rPr kumimoji="1" lang="ja-JP" altLang="en-US" dirty="0" smtClean="0">
                <a:latin typeface="+mj-ea"/>
                <a:ea typeface="+mj-ea"/>
              </a:rPr>
              <a:t>点以上だった受験者の割合は、受験者全員の</a:t>
            </a:r>
            <a:r>
              <a:rPr lang="en-US" altLang="ja-JP" dirty="0" smtClean="0">
                <a:latin typeface="+mj-ea"/>
                <a:ea typeface="+mj-ea"/>
              </a:rPr>
              <a:t>0.5(=50%)</a:t>
            </a:r>
            <a:r>
              <a:rPr lang="ja-JP" altLang="en-US" dirty="0" smtClean="0">
                <a:latin typeface="+mj-ea"/>
                <a:ea typeface="+mj-ea"/>
              </a:rPr>
              <a:t>を占める。</a:t>
            </a:r>
            <a:endParaRPr lang="en-US" altLang="ja-JP" dirty="0" smtClean="0">
              <a:latin typeface="+mj-ea"/>
              <a:ea typeface="+mj-ea"/>
            </a:endParaRPr>
          </a:p>
          <a:p>
            <a:pPr>
              <a:buNone/>
            </a:pPr>
            <a:endParaRPr kumimoji="1" lang="en-US" altLang="ja-JP" dirty="0" smtClean="0">
              <a:latin typeface="+mj-ea"/>
              <a:ea typeface="+mj-ea"/>
            </a:endParaRPr>
          </a:p>
          <a:p>
            <a:pPr>
              <a:buNone/>
            </a:pPr>
            <a:endParaRPr lang="en-US" altLang="ja-JP" dirty="0" smtClean="0">
              <a:latin typeface="+mj-ea"/>
              <a:ea typeface="+mj-ea"/>
            </a:endParaRPr>
          </a:p>
          <a:p>
            <a:pPr>
              <a:buNone/>
            </a:pPr>
            <a:endParaRPr kumimoji="1" lang="en-US" altLang="ja-JP" dirty="0" smtClean="0">
              <a:latin typeface="+mj-ea"/>
              <a:ea typeface="+mj-ea"/>
            </a:endParaRPr>
          </a:p>
          <a:p>
            <a:pPr>
              <a:buNone/>
            </a:pPr>
            <a:r>
              <a:rPr lang="ja-JP" altLang="en-US" dirty="0" smtClean="0">
                <a:latin typeface="+mj-ea"/>
                <a:ea typeface="+mj-ea"/>
              </a:rPr>
              <a:t>③受験者全員の中から</a:t>
            </a:r>
            <a:r>
              <a:rPr lang="en-US" altLang="ja-JP" dirty="0" smtClean="0">
                <a:latin typeface="+mj-ea"/>
                <a:ea typeface="+mj-ea"/>
              </a:rPr>
              <a:t>1</a:t>
            </a:r>
            <a:r>
              <a:rPr lang="ja-JP" altLang="en-US" dirty="0" smtClean="0">
                <a:latin typeface="+mj-ea"/>
                <a:ea typeface="+mj-ea"/>
              </a:rPr>
              <a:t>人が無作為に抽出されたとする。</a:t>
            </a:r>
            <a:endParaRPr lang="en-US" altLang="ja-JP" dirty="0" smtClean="0">
              <a:latin typeface="+mj-ea"/>
              <a:ea typeface="+mj-ea"/>
            </a:endParaRPr>
          </a:p>
          <a:p>
            <a:pPr>
              <a:buNone/>
            </a:pPr>
            <a:r>
              <a:rPr lang="ja-JP" altLang="en-US" dirty="0" smtClean="0">
                <a:latin typeface="+mj-ea"/>
                <a:ea typeface="+mj-ea"/>
              </a:rPr>
              <a:t>　彼の得点が</a:t>
            </a:r>
            <a:r>
              <a:rPr lang="en-US" altLang="ja-JP" dirty="0" smtClean="0">
                <a:latin typeface="+mj-ea"/>
                <a:ea typeface="+mj-ea"/>
              </a:rPr>
              <a:t>45</a:t>
            </a:r>
            <a:r>
              <a:rPr lang="ja-JP" altLang="en-US" dirty="0" smtClean="0">
                <a:latin typeface="+mj-ea"/>
                <a:ea typeface="+mj-ea"/>
              </a:rPr>
              <a:t>点以上だった確率は、</a:t>
            </a:r>
            <a:r>
              <a:rPr lang="en-US" altLang="ja-JP" dirty="0" smtClean="0">
                <a:latin typeface="+mj-ea"/>
                <a:ea typeface="+mj-ea"/>
              </a:rPr>
              <a:t>0.5(=50</a:t>
            </a:r>
            <a:r>
              <a:rPr lang="ja-JP" altLang="en-US" dirty="0" smtClean="0">
                <a:latin typeface="+mj-ea"/>
                <a:ea typeface="+mj-ea"/>
              </a:rPr>
              <a:t>％</a:t>
            </a:r>
            <a:r>
              <a:rPr lang="en-US" altLang="ja-JP" dirty="0" smtClean="0">
                <a:latin typeface="+mj-ea"/>
                <a:ea typeface="+mj-ea"/>
              </a:rPr>
              <a:t>)</a:t>
            </a:r>
            <a:r>
              <a:rPr lang="ja-JP" altLang="en-US" dirty="0" smtClean="0">
                <a:latin typeface="+mj-ea"/>
                <a:ea typeface="+mj-ea"/>
              </a:rPr>
              <a:t>である。</a:t>
            </a:r>
            <a:endParaRPr lang="en-US" altLang="ja-JP" dirty="0" smtClean="0">
              <a:latin typeface="+mj-ea"/>
              <a:ea typeface="+mj-e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92696"/>
            <a:ext cx="8229600" cy="1066800"/>
          </a:xfrm>
        </p:spPr>
        <p:txBody>
          <a:bodyPr>
            <a:normAutofit fontScale="90000"/>
          </a:bodyPr>
          <a:lstStyle/>
          <a:p>
            <a:r>
              <a:rPr kumimoji="1" lang="ja-JP" altLang="en-US" sz="2800" dirty="0" smtClean="0">
                <a:solidFill>
                  <a:schemeClr val="tx1"/>
                </a:solidFill>
              </a:rPr>
              <a:t>④「数学のテスト結果」を基準化した標準正規分布に</a:t>
            </a:r>
            <a:r>
              <a:rPr kumimoji="1" lang="en-US" altLang="ja-JP" sz="2800" dirty="0" smtClean="0">
                <a:solidFill>
                  <a:schemeClr val="tx1"/>
                </a:solidFill>
              </a:rPr>
              <a:t/>
            </a:r>
            <a:br>
              <a:rPr kumimoji="1" lang="en-US" altLang="ja-JP" sz="2800" dirty="0" smtClean="0">
                <a:solidFill>
                  <a:schemeClr val="tx1"/>
                </a:solidFill>
              </a:rPr>
            </a:br>
            <a:r>
              <a:rPr lang="ja-JP" altLang="en-US" sz="2800" dirty="0" smtClean="0">
                <a:solidFill>
                  <a:schemeClr val="tx1"/>
                </a:solidFill>
              </a:rPr>
              <a:t>　</a:t>
            </a:r>
            <a:r>
              <a:rPr kumimoji="1" lang="ja-JP" altLang="en-US" sz="2800" dirty="0" smtClean="0">
                <a:solidFill>
                  <a:schemeClr val="tx1"/>
                </a:solidFill>
              </a:rPr>
              <a:t>おいて、</a:t>
            </a:r>
            <a:r>
              <a:rPr kumimoji="1" lang="en-US" altLang="ja-JP" sz="2800" dirty="0" smtClean="0">
                <a:solidFill>
                  <a:schemeClr val="tx1"/>
                </a:solidFill>
              </a:rPr>
              <a:t>0</a:t>
            </a:r>
            <a:r>
              <a:rPr kumimoji="1" lang="ja-JP" altLang="en-US" sz="2800" dirty="0" smtClean="0">
                <a:solidFill>
                  <a:schemeClr val="tx1"/>
                </a:solidFill>
              </a:rPr>
              <a:t>以上だった受験者の割合は受験者全体の</a:t>
            </a:r>
            <a:r>
              <a:rPr kumimoji="1" lang="en-US" altLang="ja-JP" sz="2800" dirty="0" smtClean="0">
                <a:solidFill>
                  <a:schemeClr val="tx1"/>
                </a:solidFill>
              </a:rPr>
              <a:t/>
            </a:r>
            <a:br>
              <a:rPr kumimoji="1" lang="en-US" altLang="ja-JP" sz="2800" dirty="0" smtClean="0">
                <a:solidFill>
                  <a:schemeClr val="tx1"/>
                </a:solidFill>
              </a:rPr>
            </a:br>
            <a:r>
              <a:rPr lang="ja-JP" altLang="en-US" sz="2800" dirty="0" smtClean="0">
                <a:solidFill>
                  <a:schemeClr val="tx1"/>
                </a:solidFill>
              </a:rPr>
              <a:t>　</a:t>
            </a:r>
            <a:r>
              <a:rPr kumimoji="1" lang="en-US" altLang="ja-JP" sz="2800" dirty="0" smtClean="0">
                <a:solidFill>
                  <a:schemeClr val="tx1"/>
                </a:solidFill>
              </a:rPr>
              <a:t>0.5(=50%)</a:t>
            </a:r>
            <a:r>
              <a:rPr kumimoji="1" lang="ja-JP" altLang="en-US" sz="2800" dirty="0" smtClean="0">
                <a:solidFill>
                  <a:schemeClr val="tx1"/>
                </a:solidFill>
              </a:rPr>
              <a:t>を占める。</a:t>
            </a:r>
            <a:endParaRPr kumimoji="1" lang="ja-JP" altLang="en-US" sz="2800" dirty="0">
              <a:solidFill>
                <a:schemeClr val="tx1"/>
              </a:solidFill>
            </a:endParaRPr>
          </a:p>
        </p:txBody>
      </p:sp>
      <p:pic>
        <p:nvPicPr>
          <p:cNvPr id="8194" name="Picture 2"/>
          <p:cNvPicPr>
            <a:picLocks noChangeAspect="1" noChangeArrowheads="1"/>
          </p:cNvPicPr>
          <p:nvPr/>
        </p:nvPicPr>
        <p:blipFill>
          <a:blip r:embed="rId2" cstate="print"/>
          <a:srcRect l="699" t="12325" r="28323" b="4865"/>
          <a:stretch>
            <a:fillRect/>
          </a:stretch>
        </p:blipFill>
        <p:spPr bwMode="auto">
          <a:xfrm>
            <a:off x="1475656" y="1988840"/>
            <a:ext cx="5846614" cy="4644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395536" y="1700808"/>
            <a:ext cx="8229600" cy="4325112"/>
          </a:xfrm>
        </p:spPr>
        <p:txBody>
          <a:bodyPr/>
          <a:lstStyle/>
          <a:p>
            <a:pPr>
              <a:buNone/>
            </a:pPr>
            <a:r>
              <a:rPr lang="ja-JP" altLang="en-US" dirty="0" smtClean="0">
                <a:latin typeface="+mj-ea"/>
                <a:ea typeface="+mj-ea"/>
              </a:rPr>
              <a:t>⑤受験者全員の中から</a:t>
            </a:r>
            <a:r>
              <a:rPr lang="en-US" altLang="ja-JP" dirty="0" smtClean="0">
                <a:latin typeface="+mj-ea"/>
                <a:ea typeface="+mj-ea"/>
              </a:rPr>
              <a:t>1</a:t>
            </a:r>
            <a:r>
              <a:rPr lang="ja-JP" altLang="en-US" dirty="0" smtClean="0">
                <a:latin typeface="+mj-ea"/>
                <a:ea typeface="+mj-ea"/>
              </a:rPr>
              <a:t>人が無作為に抽出されたとする。</a:t>
            </a:r>
            <a:endParaRPr lang="en-US" altLang="ja-JP" dirty="0" smtClean="0">
              <a:latin typeface="+mj-ea"/>
              <a:ea typeface="+mj-ea"/>
            </a:endParaRPr>
          </a:p>
          <a:p>
            <a:pPr>
              <a:buNone/>
            </a:pPr>
            <a:r>
              <a:rPr lang="ja-JP" altLang="en-US" dirty="0" smtClean="0">
                <a:latin typeface="+mj-ea"/>
                <a:ea typeface="+mj-ea"/>
              </a:rPr>
              <a:t>「数学のテスト結果」を基準化した標準正規分布において、彼が</a:t>
            </a:r>
            <a:r>
              <a:rPr lang="en-US" altLang="ja-JP" dirty="0" smtClean="0">
                <a:latin typeface="+mj-ea"/>
                <a:ea typeface="+mj-ea"/>
              </a:rPr>
              <a:t>0</a:t>
            </a:r>
            <a:r>
              <a:rPr lang="ja-JP" altLang="en-US" dirty="0" smtClean="0">
                <a:latin typeface="+mj-ea"/>
                <a:ea typeface="+mj-ea"/>
              </a:rPr>
              <a:t>以上だった確率は、</a:t>
            </a:r>
            <a:r>
              <a:rPr lang="en-US" altLang="ja-JP" dirty="0" smtClean="0">
                <a:latin typeface="+mj-ea"/>
                <a:ea typeface="+mj-ea"/>
              </a:rPr>
              <a:t>0.5(=50</a:t>
            </a:r>
            <a:r>
              <a:rPr lang="ja-JP" altLang="en-US" dirty="0" smtClean="0">
                <a:latin typeface="+mj-ea"/>
                <a:ea typeface="+mj-ea"/>
              </a:rPr>
              <a:t>％</a:t>
            </a:r>
            <a:r>
              <a:rPr lang="en-US" altLang="ja-JP" dirty="0" smtClean="0">
                <a:latin typeface="+mj-ea"/>
                <a:ea typeface="+mj-ea"/>
              </a:rPr>
              <a:t>)</a:t>
            </a:r>
            <a:r>
              <a:rPr lang="ja-JP" altLang="en-US" dirty="0" smtClean="0">
                <a:latin typeface="+mj-ea"/>
                <a:ea typeface="+mj-ea"/>
              </a:rPr>
              <a:t>である。</a:t>
            </a:r>
            <a:endParaRPr lang="en-US" altLang="ja-JP" dirty="0" smtClean="0">
              <a:latin typeface="+mj-ea"/>
              <a:ea typeface="+mj-ea"/>
            </a:endParaRPr>
          </a:p>
          <a:p>
            <a:pPr>
              <a:buNone/>
            </a:pPr>
            <a:endParaRPr kumimoji="1" lang="ja-JP"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548680"/>
            <a:ext cx="8229600" cy="1066800"/>
          </a:xfrm>
        </p:spPr>
        <p:txBody>
          <a:bodyPr>
            <a:normAutofit/>
          </a:bodyPr>
          <a:lstStyle/>
          <a:p>
            <a:r>
              <a:rPr kumimoji="1" lang="ja-JP" altLang="en-US" sz="3200" dirty="0" smtClean="0"/>
              <a:t>例２</a:t>
            </a:r>
            <a:endParaRPr kumimoji="1" lang="ja-JP" altLang="en-US" sz="3200" dirty="0"/>
          </a:p>
        </p:txBody>
      </p:sp>
      <p:sp>
        <p:nvSpPr>
          <p:cNvPr id="3" name="コンテンツ プレースホルダ 2"/>
          <p:cNvSpPr>
            <a:spLocks noGrp="1"/>
          </p:cNvSpPr>
          <p:nvPr>
            <p:ph idx="1"/>
          </p:nvPr>
        </p:nvSpPr>
        <p:spPr>
          <a:xfrm>
            <a:off x="467544" y="1772816"/>
            <a:ext cx="8229600" cy="4325112"/>
          </a:xfrm>
        </p:spPr>
        <p:txBody>
          <a:bodyPr/>
          <a:lstStyle/>
          <a:p>
            <a:r>
              <a:rPr kumimoji="1" lang="en-US" altLang="ja-JP" dirty="0" smtClean="0"/>
              <a:t>B</a:t>
            </a:r>
            <a:r>
              <a:rPr kumimoji="1" lang="ja-JP" altLang="en-US" dirty="0" smtClean="0"/>
              <a:t>県の高校</a:t>
            </a:r>
            <a:r>
              <a:rPr lang="ja-JP" altLang="en-US" dirty="0" smtClean="0"/>
              <a:t>１年生全員がある予備校の数学の</a:t>
            </a:r>
            <a:endParaRPr lang="en-US" altLang="ja-JP" dirty="0" smtClean="0"/>
          </a:p>
          <a:p>
            <a:pPr>
              <a:buNone/>
            </a:pPr>
            <a:r>
              <a:rPr lang="ja-JP" altLang="en-US" dirty="0" smtClean="0"/>
              <a:t>　テストを受けた。</a:t>
            </a:r>
            <a:endParaRPr lang="en-US" altLang="ja-JP" dirty="0" smtClean="0"/>
          </a:p>
          <a:p>
            <a:pPr>
              <a:buNone/>
            </a:pPr>
            <a:r>
              <a:rPr lang="ja-JP" altLang="en-US" dirty="0" smtClean="0"/>
              <a:t>　</a:t>
            </a:r>
            <a:endParaRPr lang="en-US" altLang="ja-JP" dirty="0" smtClean="0"/>
          </a:p>
          <a:p>
            <a:pPr>
              <a:buNone/>
            </a:pPr>
            <a:r>
              <a:rPr lang="ja-JP" altLang="en-US" dirty="0" smtClean="0"/>
              <a:t>　採点したところ、「数学のテスト結果」は平均が４５で標準偏差が１０の正規分布にしたがうとみなせることがわかった。</a:t>
            </a:r>
            <a:endParaRPr lang="en-US" altLang="ja-JP" dirty="0" smtClean="0"/>
          </a:p>
          <a:p>
            <a:pPr>
              <a:buNone/>
            </a:pPr>
            <a:endParaRPr kumimoji="1" lang="en-US" altLang="ja-JP" dirty="0" smtClean="0"/>
          </a:p>
          <a:p>
            <a:pPr>
              <a:buNone/>
            </a:pPr>
            <a:r>
              <a:rPr lang="ja-JP" altLang="en-US" dirty="0" smtClean="0"/>
              <a:t>　これから提示する５つの文章は同義である。</a:t>
            </a:r>
            <a:endParaRPr kumimoji="1" lang="ja-JP"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908720"/>
            <a:ext cx="8496944" cy="1066800"/>
          </a:xfrm>
        </p:spPr>
        <p:txBody>
          <a:bodyPr>
            <a:normAutofit/>
          </a:bodyPr>
          <a:lstStyle/>
          <a:p>
            <a:r>
              <a:rPr kumimoji="1" lang="ja-JP" altLang="en-US" sz="2800" dirty="0" smtClean="0">
                <a:solidFill>
                  <a:schemeClr val="tx1"/>
                </a:solidFill>
              </a:rPr>
              <a:t>①平均が</a:t>
            </a:r>
            <a:r>
              <a:rPr kumimoji="1" lang="en-US" altLang="ja-JP" sz="2800" dirty="0" smtClean="0">
                <a:solidFill>
                  <a:schemeClr val="tx1"/>
                </a:solidFill>
              </a:rPr>
              <a:t>45</a:t>
            </a:r>
            <a:r>
              <a:rPr kumimoji="1" lang="ja-JP" altLang="en-US" sz="2800" dirty="0" smtClean="0">
                <a:solidFill>
                  <a:schemeClr val="tx1"/>
                </a:solidFill>
              </a:rPr>
              <a:t>で標準偏差</a:t>
            </a:r>
            <a:r>
              <a:rPr kumimoji="1" lang="en-US" altLang="ja-JP" sz="2800" dirty="0" smtClean="0">
                <a:solidFill>
                  <a:schemeClr val="tx1"/>
                </a:solidFill>
              </a:rPr>
              <a:t>10</a:t>
            </a:r>
            <a:r>
              <a:rPr kumimoji="1" lang="ja-JP" altLang="en-US" sz="2800" dirty="0" smtClean="0">
                <a:solidFill>
                  <a:schemeClr val="tx1"/>
                </a:solidFill>
              </a:rPr>
              <a:t>の正規分布において、</a:t>
            </a:r>
            <a:r>
              <a:rPr kumimoji="1" lang="en-US" altLang="ja-JP" sz="2800" dirty="0" smtClean="0">
                <a:solidFill>
                  <a:schemeClr val="tx1"/>
                </a:solidFill>
              </a:rPr>
              <a:t/>
            </a:r>
            <a:br>
              <a:rPr kumimoji="1" lang="en-US" altLang="ja-JP" sz="2800" dirty="0" smtClean="0">
                <a:solidFill>
                  <a:schemeClr val="tx1"/>
                </a:solidFill>
              </a:rPr>
            </a:br>
            <a:r>
              <a:rPr kumimoji="1" lang="ja-JP" altLang="en-US" sz="2800" dirty="0" smtClean="0">
                <a:solidFill>
                  <a:schemeClr val="tx1"/>
                </a:solidFill>
              </a:rPr>
              <a:t>　</a:t>
            </a:r>
            <a:r>
              <a:rPr lang="ja-JP" altLang="en-US" sz="2800" dirty="0" smtClean="0">
                <a:solidFill>
                  <a:schemeClr val="tx1"/>
                </a:solidFill>
              </a:rPr>
              <a:t>下図斜線部分の面積は</a:t>
            </a:r>
            <a:r>
              <a:rPr lang="en-US" altLang="ja-JP" sz="2800" dirty="0" smtClean="0">
                <a:solidFill>
                  <a:schemeClr val="tx1"/>
                </a:solidFill>
              </a:rPr>
              <a:t>0.5-0.4641=0.0359</a:t>
            </a:r>
            <a:r>
              <a:rPr lang="ja-JP" altLang="en-US" sz="2800" dirty="0" smtClean="0">
                <a:solidFill>
                  <a:schemeClr val="tx1"/>
                </a:solidFill>
              </a:rPr>
              <a:t>である。</a:t>
            </a:r>
            <a:endParaRPr kumimoji="1" lang="ja-JP" altLang="en-US" sz="2800" dirty="0">
              <a:solidFill>
                <a:schemeClr val="tx1"/>
              </a:solidFill>
            </a:endParaRPr>
          </a:p>
        </p:txBody>
      </p:sp>
      <p:pic>
        <p:nvPicPr>
          <p:cNvPr id="5123" name="Picture 3"/>
          <p:cNvPicPr>
            <a:picLocks noChangeAspect="1" noChangeArrowheads="1"/>
          </p:cNvPicPr>
          <p:nvPr/>
        </p:nvPicPr>
        <p:blipFill>
          <a:blip r:embed="rId2" cstate="print"/>
          <a:srcRect l="711" t="36939" r="27459" b="6025"/>
          <a:stretch>
            <a:fillRect/>
          </a:stretch>
        </p:blipFill>
        <p:spPr bwMode="auto">
          <a:xfrm>
            <a:off x="1115616" y="2204864"/>
            <a:ext cx="7272808" cy="39604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67544" y="1556792"/>
            <a:ext cx="8229600" cy="4325112"/>
          </a:xfrm>
        </p:spPr>
        <p:txBody>
          <a:bodyPr>
            <a:normAutofit/>
          </a:bodyPr>
          <a:lstStyle/>
          <a:p>
            <a:pPr>
              <a:buNone/>
            </a:pPr>
            <a:r>
              <a:rPr kumimoji="1" lang="ja-JP" altLang="en-US" dirty="0" smtClean="0">
                <a:latin typeface="+mj-ea"/>
                <a:ea typeface="+mj-ea"/>
              </a:rPr>
              <a:t>②得点が</a:t>
            </a:r>
            <a:r>
              <a:rPr kumimoji="1" lang="en-US" altLang="ja-JP" dirty="0" smtClean="0">
                <a:latin typeface="+mj-ea"/>
                <a:ea typeface="+mj-ea"/>
              </a:rPr>
              <a:t>63</a:t>
            </a:r>
            <a:r>
              <a:rPr kumimoji="1" lang="ja-JP" altLang="en-US" dirty="0" smtClean="0">
                <a:latin typeface="+mj-ea"/>
                <a:ea typeface="+mj-ea"/>
              </a:rPr>
              <a:t>点以上だった受験者の割合は、受験者全員の</a:t>
            </a:r>
            <a:r>
              <a:rPr lang="en-US" altLang="ja-JP" dirty="0" smtClean="0">
                <a:latin typeface="+mj-ea"/>
                <a:ea typeface="+mj-ea"/>
              </a:rPr>
              <a:t>0.5-0.4641=0.0359(=3.59%)</a:t>
            </a:r>
            <a:r>
              <a:rPr lang="ja-JP" altLang="en-US" dirty="0" smtClean="0">
                <a:latin typeface="+mj-ea"/>
                <a:ea typeface="+mj-ea"/>
              </a:rPr>
              <a:t>を占める。</a:t>
            </a:r>
            <a:endParaRPr lang="en-US" altLang="ja-JP" dirty="0" smtClean="0">
              <a:latin typeface="+mj-ea"/>
              <a:ea typeface="+mj-ea"/>
            </a:endParaRPr>
          </a:p>
          <a:p>
            <a:pPr>
              <a:buNone/>
            </a:pPr>
            <a:endParaRPr kumimoji="1" lang="en-US" altLang="ja-JP" dirty="0" smtClean="0">
              <a:latin typeface="+mj-ea"/>
              <a:ea typeface="+mj-ea"/>
            </a:endParaRPr>
          </a:p>
          <a:p>
            <a:pPr>
              <a:buNone/>
            </a:pPr>
            <a:endParaRPr lang="en-US" altLang="ja-JP" dirty="0" smtClean="0">
              <a:latin typeface="+mj-ea"/>
              <a:ea typeface="+mj-ea"/>
            </a:endParaRPr>
          </a:p>
          <a:p>
            <a:pPr>
              <a:buNone/>
            </a:pPr>
            <a:endParaRPr kumimoji="1" lang="en-US" altLang="ja-JP" dirty="0" smtClean="0">
              <a:latin typeface="+mj-ea"/>
              <a:ea typeface="+mj-ea"/>
            </a:endParaRPr>
          </a:p>
          <a:p>
            <a:pPr>
              <a:buNone/>
            </a:pPr>
            <a:r>
              <a:rPr lang="ja-JP" altLang="en-US" dirty="0" smtClean="0">
                <a:latin typeface="+mj-ea"/>
                <a:ea typeface="+mj-ea"/>
              </a:rPr>
              <a:t>③受験者全員の中から</a:t>
            </a:r>
            <a:r>
              <a:rPr lang="en-US" altLang="ja-JP" dirty="0" smtClean="0">
                <a:latin typeface="+mj-ea"/>
                <a:ea typeface="+mj-ea"/>
              </a:rPr>
              <a:t>1</a:t>
            </a:r>
            <a:r>
              <a:rPr lang="ja-JP" altLang="en-US" dirty="0" smtClean="0">
                <a:latin typeface="+mj-ea"/>
                <a:ea typeface="+mj-ea"/>
              </a:rPr>
              <a:t>人が無作為に抽出されたとする。</a:t>
            </a:r>
            <a:endParaRPr lang="en-US" altLang="ja-JP" dirty="0" smtClean="0">
              <a:latin typeface="+mj-ea"/>
              <a:ea typeface="+mj-ea"/>
            </a:endParaRPr>
          </a:p>
          <a:p>
            <a:pPr>
              <a:buNone/>
            </a:pPr>
            <a:r>
              <a:rPr lang="ja-JP" altLang="en-US" dirty="0" smtClean="0">
                <a:latin typeface="+mj-ea"/>
                <a:ea typeface="+mj-ea"/>
              </a:rPr>
              <a:t>　彼の得点が</a:t>
            </a:r>
            <a:r>
              <a:rPr lang="en-US" altLang="ja-JP" dirty="0" smtClean="0">
                <a:latin typeface="+mj-ea"/>
                <a:ea typeface="+mj-ea"/>
              </a:rPr>
              <a:t>63</a:t>
            </a:r>
            <a:r>
              <a:rPr lang="ja-JP" altLang="en-US" dirty="0" smtClean="0">
                <a:latin typeface="+mj-ea"/>
                <a:ea typeface="+mj-ea"/>
              </a:rPr>
              <a:t>点以上だった確率は、</a:t>
            </a:r>
            <a:endParaRPr lang="en-US" altLang="ja-JP" dirty="0" smtClean="0">
              <a:latin typeface="+mj-ea"/>
              <a:ea typeface="+mj-ea"/>
            </a:endParaRPr>
          </a:p>
          <a:p>
            <a:pPr>
              <a:buNone/>
            </a:pPr>
            <a:r>
              <a:rPr lang="en-US" altLang="ja-JP" dirty="0" smtClean="0">
                <a:latin typeface="+mj-ea"/>
                <a:ea typeface="+mj-ea"/>
              </a:rPr>
              <a:t>  0.5-0.4641=0.0359(=3.59</a:t>
            </a:r>
            <a:r>
              <a:rPr lang="ja-JP" altLang="en-US" dirty="0" smtClean="0">
                <a:latin typeface="+mj-ea"/>
                <a:ea typeface="+mj-ea"/>
              </a:rPr>
              <a:t>％</a:t>
            </a:r>
            <a:r>
              <a:rPr lang="en-US" altLang="ja-JP" dirty="0" smtClean="0">
                <a:latin typeface="+mj-ea"/>
                <a:ea typeface="+mj-ea"/>
              </a:rPr>
              <a:t>)</a:t>
            </a:r>
            <a:r>
              <a:rPr lang="ja-JP" altLang="en-US" dirty="0" smtClean="0">
                <a:latin typeface="+mj-ea"/>
                <a:ea typeface="+mj-ea"/>
              </a:rPr>
              <a:t>である。</a:t>
            </a:r>
            <a:endParaRPr lang="en-US" altLang="ja-JP" dirty="0" smtClean="0">
              <a:latin typeface="+mj-ea"/>
              <a:ea typeface="+mj-e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92696"/>
            <a:ext cx="8229600" cy="1066800"/>
          </a:xfrm>
        </p:spPr>
        <p:txBody>
          <a:bodyPr>
            <a:noAutofit/>
          </a:bodyPr>
          <a:lstStyle/>
          <a:p>
            <a:r>
              <a:rPr lang="ja-JP" altLang="en-US" sz="2400" dirty="0" smtClean="0">
                <a:solidFill>
                  <a:schemeClr val="tx1"/>
                </a:solidFill>
              </a:rPr>
              <a:t>④「数学のテスト結果」を基準化した標準正規分布に</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　おいて、</a:t>
            </a:r>
            <a:r>
              <a:rPr lang="en-US" altLang="ja-JP" sz="2400" dirty="0" smtClean="0">
                <a:solidFill>
                  <a:schemeClr val="tx1"/>
                </a:solidFill>
              </a:rPr>
              <a:t>1.8</a:t>
            </a:r>
            <a:r>
              <a:rPr lang="ja-JP" altLang="en-US" sz="2400" dirty="0" smtClean="0">
                <a:solidFill>
                  <a:schemeClr val="tx1"/>
                </a:solidFill>
              </a:rPr>
              <a:t>以上だった受験者の割合は受験者全体の</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　</a:t>
            </a:r>
            <a:r>
              <a:rPr lang="en-US" altLang="ja-JP" sz="2400" dirty="0" smtClean="0">
                <a:solidFill>
                  <a:schemeClr val="tx1"/>
                </a:solidFill>
              </a:rPr>
              <a:t>0.5-0.4641=0.0359(=3.59%)</a:t>
            </a:r>
            <a:r>
              <a:rPr lang="ja-JP" altLang="en-US" sz="2400" smtClean="0">
                <a:solidFill>
                  <a:schemeClr val="tx1"/>
                </a:solidFill>
              </a:rPr>
              <a:t>を占める。</a:t>
            </a:r>
            <a:endParaRPr kumimoji="1" lang="ja-JP" altLang="en-US" sz="2400" dirty="0"/>
          </a:p>
        </p:txBody>
      </p:sp>
      <p:pic>
        <p:nvPicPr>
          <p:cNvPr id="9218" name="Picture 2"/>
          <p:cNvPicPr>
            <a:picLocks noChangeAspect="1" noChangeArrowheads="1"/>
          </p:cNvPicPr>
          <p:nvPr/>
        </p:nvPicPr>
        <p:blipFill>
          <a:blip r:embed="rId2" cstate="print"/>
          <a:srcRect l="699" t="11935" r="26924" b="4745"/>
          <a:stretch>
            <a:fillRect/>
          </a:stretch>
        </p:blipFill>
        <p:spPr bwMode="auto">
          <a:xfrm>
            <a:off x="1475656" y="1988840"/>
            <a:ext cx="5961853" cy="46728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395536" y="1268760"/>
            <a:ext cx="8229600" cy="5040560"/>
          </a:xfrm>
        </p:spPr>
        <p:txBody>
          <a:bodyPr/>
          <a:lstStyle/>
          <a:p>
            <a:pPr>
              <a:buNone/>
            </a:pPr>
            <a:r>
              <a:rPr lang="ja-JP" altLang="en-US" dirty="0" smtClean="0">
                <a:latin typeface="+mj-ea"/>
                <a:ea typeface="+mj-ea"/>
              </a:rPr>
              <a:t>⑤受験者全員の中から</a:t>
            </a:r>
            <a:r>
              <a:rPr lang="en-US" altLang="ja-JP" dirty="0" smtClean="0">
                <a:latin typeface="+mj-ea"/>
                <a:ea typeface="+mj-ea"/>
              </a:rPr>
              <a:t>1</a:t>
            </a:r>
            <a:r>
              <a:rPr lang="ja-JP" altLang="en-US" dirty="0" smtClean="0">
                <a:latin typeface="+mj-ea"/>
                <a:ea typeface="+mj-ea"/>
              </a:rPr>
              <a:t>人が無作為に抽出されたとする。</a:t>
            </a:r>
            <a:endParaRPr lang="en-US" altLang="ja-JP" dirty="0" smtClean="0">
              <a:latin typeface="+mj-ea"/>
              <a:ea typeface="+mj-ea"/>
            </a:endParaRPr>
          </a:p>
          <a:p>
            <a:pPr>
              <a:buNone/>
            </a:pPr>
            <a:r>
              <a:rPr lang="ja-JP" altLang="en-US" dirty="0" smtClean="0">
                <a:latin typeface="+mj-ea"/>
                <a:ea typeface="+mj-ea"/>
              </a:rPr>
              <a:t>「数学のテスト結果」を基準化した標準正規分布において、彼が</a:t>
            </a:r>
            <a:r>
              <a:rPr lang="en-US" altLang="ja-JP" dirty="0" smtClean="0">
                <a:latin typeface="+mj-ea"/>
                <a:ea typeface="+mj-ea"/>
              </a:rPr>
              <a:t>1.8</a:t>
            </a:r>
            <a:r>
              <a:rPr lang="ja-JP" altLang="en-US" dirty="0" smtClean="0">
                <a:latin typeface="+mj-ea"/>
                <a:ea typeface="+mj-ea"/>
              </a:rPr>
              <a:t>以上だった確率は、</a:t>
            </a:r>
            <a:endParaRPr lang="en-US" altLang="ja-JP" dirty="0" smtClean="0">
              <a:latin typeface="+mj-ea"/>
              <a:ea typeface="+mj-ea"/>
            </a:endParaRPr>
          </a:p>
          <a:p>
            <a:pPr>
              <a:buNone/>
            </a:pPr>
            <a:r>
              <a:rPr lang="en-US" altLang="ja-JP" dirty="0" smtClean="0">
                <a:latin typeface="+mj-ea"/>
                <a:ea typeface="+mj-ea"/>
              </a:rPr>
              <a:t>  0.5-0.4641=0.0359(=3.59</a:t>
            </a:r>
            <a:r>
              <a:rPr lang="ja-JP" altLang="en-US" dirty="0" smtClean="0">
                <a:latin typeface="+mj-ea"/>
                <a:ea typeface="+mj-ea"/>
              </a:rPr>
              <a:t>％</a:t>
            </a:r>
            <a:r>
              <a:rPr lang="en-US" altLang="ja-JP" dirty="0" smtClean="0">
                <a:latin typeface="+mj-ea"/>
                <a:ea typeface="+mj-ea"/>
              </a:rPr>
              <a:t>)</a:t>
            </a:r>
            <a:r>
              <a:rPr lang="ja-JP" altLang="en-US" dirty="0" smtClean="0">
                <a:latin typeface="+mj-ea"/>
                <a:ea typeface="+mj-ea"/>
              </a:rPr>
              <a:t>である。</a:t>
            </a:r>
            <a:endParaRPr lang="en-US" altLang="ja-JP" dirty="0" smtClean="0">
              <a:latin typeface="+mj-ea"/>
              <a:ea typeface="+mj-ea"/>
            </a:endParaRPr>
          </a:p>
          <a:p>
            <a:pPr>
              <a:buNone/>
            </a:pPr>
            <a:endParaRPr lang="en-US" altLang="ja-JP" dirty="0" smtClean="0">
              <a:latin typeface="+mj-ea"/>
              <a:ea typeface="+mj-ea"/>
            </a:endParaRPr>
          </a:p>
          <a:p>
            <a:pPr>
              <a:buNone/>
            </a:pPr>
            <a:endParaRPr lang="en-US" altLang="ja-JP" dirty="0" smtClean="0">
              <a:latin typeface="+mj-ea"/>
              <a:ea typeface="+mj-ea"/>
            </a:endParaRPr>
          </a:p>
          <a:p>
            <a:pPr>
              <a:buNone/>
            </a:pPr>
            <a:r>
              <a:rPr lang="ja-JP" altLang="en-US" dirty="0" smtClean="0">
                <a:latin typeface="+mj-ea"/>
                <a:ea typeface="+mj-ea"/>
              </a:rPr>
              <a:t>＜補足＞</a:t>
            </a:r>
            <a:endParaRPr lang="en-US" altLang="ja-JP" dirty="0" smtClean="0">
              <a:latin typeface="+mj-ea"/>
              <a:ea typeface="+mj-ea"/>
            </a:endParaRPr>
          </a:p>
          <a:p>
            <a:pPr>
              <a:buNone/>
            </a:pPr>
            <a:endParaRPr lang="en-US" altLang="ja-JP" dirty="0" smtClean="0">
              <a:latin typeface="+mj-ea"/>
              <a:ea typeface="+mj-ea"/>
            </a:endParaRPr>
          </a:p>
          <a:p>
            <a:pPr>
              <a:buNone/>
            </a:pPr>
            <a:endParaRPr kumimoji="1" lang="ja-JP" altLang="en-US" dirty="0"/>
          </a:p>
        </p:txBody>
      </p:sp>
      <p:graphicFrame>
        <p:nvGraphicFramePr>
          <p:cNvPr id="1027" name="Object 3"/>
          <p:cNvGraphicFramePr>
            <a:graphicFrameLocks noChangeAspect="1"/>
          </p:cNvGraphicFramePr>
          <p:nvPr/>
        </p:nvGraphicFramePr>
        <p:xfrm>
          <a:off x="755576" y="5157192"/>
          <a:ext cx="7848872" cy="996203"/>
        </p:xfrm>
        <a:graphic>
          <a:graphicData uri="http://schemas.openxmlformats.org/presentationml/2006/ole">
            <p:oleObj spid="_x0000_s1029" name="数式" r:id="rId3" imgW="3302000" imgH="419100" progId="Equation.3">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92696"/>
            <a:ext cx="8229600" cy="1066800"/>
          </a:xfrm>
        </p:spPr>
        <p:txBody>
          <a:bodyPr>
            <a:normAutofit/>
          </a:bodyPr>
          <a:lstStyle/>
          <a:p>
            <a:r>
              <a:rPr lang="ja-JP" altLang="en-US" sz="3200" dirty="0" smtClean="0">
                <a:solidFill>
                  <a:srgbClr val="C00000"/>
                </a:solidFill>
              </a:rPr>
              <a:t>カイ二乗分布</a:t>
            </a:r>
            <a:endParaRPr kumimoji="1" lang="ja-JP" altLang="en-US" sz="3200" dirty="0">
              <a:solidFill>
                <a:srgbClr val="C00000"/>
              </a:solidFill>
            </a:endParaRPr>
          </a:p>
        </p:txBody>
      </p:sp>
      <p:sp>
        <p:nvSpPr>
          <p:cNvPr id="3" name="コンテンツ プレースホルダ 2"/>
          <p:cNvSpPr>
            <a:spLocks noGrp="1"/>
          </p:cNvSpPr>
          <p:nvPr>
            <p:ph idx="1"/>
          </p:nvPr>
        </p:nvSpPr>
        <p:spPr>
          <a:xfrm>
            <a:off x="539552" y="1844824"/>
            <a:ext cx="8229600" cy="4325112"/>
          </a:xfrm>
        </p:spPr>
        <p:txBody>
          <a:bodyPr/>
          <a:lstStyle/>
          <a:p>
            <a:r>
              <a:rPr lang="en-US" altLang="ja-JP" dirty="0" smtClean="0"/>
              <a:t>x</a:t>
            </a:r>
            <a:r>
              <a:rPr kumimoji="1" lang="ja-JP" altLang="en-US" dirty="0" smtClean="0"/>
              <a:t>の確率密度関数が</a:t>
            </a:r>
            <a:endParaRPr kumimoji="1" lang="en-US" altLang="ja-JP" dirty="0" smtClean="0"/>
          </a:p>
          <a:p>
            <a:pPr>
              <a:buNone/>
            </a:pPr>
            <a:endParaRPr kumimoji="1" lang="en-US" altLang="ja-JP" dirty="0" smtClean="0"/>
          </a:p>
          <a:p>
            <a:pPr>
              <a:buNone/>
            </a:pPr>
            <a:endParaRPr lang="en-US" altLang="ja-JP" dirty="0" smtClean="0"/>
          </a:p>
          <a:p>
            <a:pPr>
              <a:buNone/>
            </a:pPr>
            <a:endParaRPr kumimoji="1" lang="en-US" altLang="ja-JP" dirty="0" smtClean="0"/>
          </a:p>
          <a:p>
            <a:pPr>
              <a:buNone/>
            </a:pPr>
            <a:r>
              <a:rPr lang="ja-JP" altLang="en-US" dirty="0" smtClean="0"/>
              <a:t>　</a:t>
            </a:r>
            <a:endParaRPr lang="en-US" altLang="ja-JP" dirty="0" smtClean="0"/>
          </a:p>
          <a:p>
            <a:pPr>
              <a:buNone/>
            </a:pPr>
            <a:endParaRPr lang="en-US" altLang="ja-JP" dirty="0" smtClean="0"/>
          </a:p>
          <a:p>
            <a:pPr>
              <a:buNone/>
            </a:pPr>
            <a:r>
              <a:rPr lang="ja-JP" altLang="en-US" dirty="0" smtClean="0"/>
              <a:t>　</a:t>
            </a:r>
            <a:endParaRPr lang="en-US" altLang="ja-JP" dirty="0" smtClean="0"/>
          </a:p>
          <a:p>
            <a:pPr>
              <a:buNone/>
            </a:pPr>
            <a:r>
              <a:rPr lang="ja-JP" altLang="en-US" dirty="0" smtClean="0"/>
              <a:t>　ならば、</a:t>
            </a:r>
            <a:r>
              <a:rPr lang="en-US" altLang="ja-JP" dirty="0" smtClean="0"/>
              <a:t>『x</a:t>
            </a:r>
            <a:r>
              <a:rPr lang="ja-JP" altLang="en-US" dirty="0" smtClean="0"/>
              <a:t>は、自由度○○のカイ二乗分布にしたがう</a:t>
            </a:r>
            <a:r>
              <a:rPr lang="en-US" altLang="ja-JP" dirty="0" smtClean="0"/>
              <a:t>』</a:t>
            </a:r>
            <a:r>
              <a:rPr lang="ja-JP" altLang="en-US" dirty="0" smtClean="0"/>
              <a:t>と、統計学では表現する</a:t>
            </a:r>
            <a:endParaRPr lang="en-US" altLang="ja-JP" dirty="0" smtClean="0"/>
          </a:p>
        </p:txBody>
      </p:sp>
      <p:graphicFrame>
        <p:nvGraphicFramePr>
          <p:cNvPr id="4" name="オブジェクト 3"/>
          <p:cNvGraphicFramePr>
            <a:graphicFrameLocks noChangeAspect="1"/>
          </p:cNvGraphicFramePr>
          <p:nvPr/>
        </p:nvGraphicFramePr>
        <p:xfrm>
          <a:off x="4514850" y="3321050"/>
          <a:ext cx="114300" cy="215900"/>
        </p:xfrm>
        <a:graphic>
          <a:graphicData uri="http://schemas.openxmlformats.org/presentationml/2006/ole">
            <p:oleObj spid="_x0000_s2052" name="数式" r:id="rId3" imgW="114151" imgH="215619" progId="Equation.3">
              <p:embed/>
            </p:oleObj>
          </a:graphicData>
        </a:graphic>
      </p:graphicFrame>
      <mc:AlternateContent xmlns:mc="http://schemas.openxmlformats.org/markup-compatibility/2006">
        <mc:Choice xmlns="" xmlns:a14="http://schemas.microsoft.com/office/drawing/2010/main" Requires="a14">
          <p:sp>
            <p:nvSpPr>
              <p:cNvPr id="5" name="テキスト ボックス 4"/>
              <p:cNvSpPr txBox="1"/>
              <p:nvPr/>
            </p:nvSpPr>
            <p:spPr>
              <a:xfrm>
                <a:off x="1763688" y="2452537"/>
                <a:ext cx="8568952" cy="1008161"/>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f>
                        <m:fPr>
                          <m:ctrlPr>
                            <a:rPr kumimoji="1" lang="en-US" altLang="ja-JP" i="1" smtClean="0">
                              <a:latin typeface="Cambria Math"/>
                            </a:rPr>
                          </m:ctrlPr>
                        </m:fPr>
                        <m:num>
                          <m:r>
                            <a:rPr kumimoji="1" lang="en-US" altLang="ja-JP" b="0" i="1" smtClean="0">
                              <a:latin typeface="Cambria Math"/>
                            </a:rPr>
                            <m:t>1</m:t>
                          </m:r>
                        </m:num>
                        <m:den>
                          <m:sSup>
                            <m:sSupPr>
                              <m:ctrlPr>
                                <a:rPr kumimoji="1" lang="en-US" altLang="ja-JP" i="1" smtClean="0">
                                  <a:latin typeface="Cambria Math"/>
                                </a:rPr>
                              </m:ctrlPr>
                            </m:sSupPr>
                            <m:e>
                              <m:r>
                                <a:rPr kumimoji="1" lang="en-US" altLang="ja-JP" b="0" i="1" smtClean="0">
                                  <a:latin typeface="Cambria Math"/>
                                </a:rPr>
                                <m:t>2</m:t>
                              </m:r>
                            </m:e>
                            <m:sup>
                              <m:f>
                                <m:fPr>
                                  <m:ctrlPr>
                                    <a:rPr kumimoji="1" lang="en-US" altLang="ja-JP" i="1" smtClean="0">
                                      <a:latin typeface="Cambria Math"/>
                                    </a:rPr>
                                  </m:ctrlPr>
                                </m:fPr>
                                <m:num>
                                  <m:r>
                                    <a:rPr lang="ja-JP" altLang="en-US" i="1">
                                      <a:latin typeface="Cambria Math"/>
                                    </a:rPr>
                                    <m:t>自由度</m:t>
                                  </m:r>
                                </m:num>
                                <m:den>
                                  <m:r>
                                    <a:rPr kumimoji="1" lang="en-US" altLang="ja-JP" b="0" i="1" smtClean="0">
                                      <a:latin typeface="Cambria Math"/>
                                    </a:rPr>
                                    <m:t>2</m:t>
                                  </m:r>
                                </m:den>
                              </m:f>
                            </m:sup>
                          </m:sSup>
                          <m:r>
                            <a:rPr kumimoji="1" lang="en-US" altLang="ja-JP" i="1" smtClean="0">
                              <a:latin typeface="Cambria Math"/>
                              <a:ea typeface="Cambria Math"/>
                            </a:rPr>
                            <m:t>×</m:t>
                          </m:r>
                          <m:nary>
                            <m:naryPr>
                              <m:ctrlPr>
                                <a:rPr kumimoji="1" lang="en-US" altLang="ja-JP" i="1" smtClean="0">
                                  <a:latin typeface="Cambria Math"/>
                                  <a:ea typeface="Cambria Math"/>
                                </a:rPr>
                              </m:ctrlPr>
                            </m:naryPr>
                            <m:sub>
                              <m:r>
                                <m:rPr>
                                  <m:brk m:alnAt="23"/>
                                </m:rPr>
                                <a:rPr kumimoji="1" lang="en-US" altLang="ja-JP" b="0" i="1" smtClean="0">
                                  <a:latin typeface="Cambria Math"/>
                                  <a:ea typeface="Cambria Math"/>
                                </a:rPr>
                                <m:t>0</m:t>
                              </m:r>
                            </m:sub>
                            <m:sup>
                              <m:r>
                                <a:rPr kumimoji="1" lang="en-US" altLang="ja-JP" i="1" smtClean="0">
                                  <a:latin typeface="Cambria Math"/>
                                  <a:ea typeface="Cambria Math"/>
                                </a:rPr>
                                <m:t>∞</m:t>
                              </m:r>
                            </m:sup>
                            <m:e>
                              <m:sSup>
                                <m:sSupPr>
                                  <m:ctrlPr>
                                    <a:rPr kumimoji="1" lang="en-US" altLang="ja-JP" i="1" smtClean="0">
                                      <a:latin typeface="Cambria Math"/>
                                      <a:ea typeface="Cambria Math"/>
                                    </a:rPr>
                                  </m:ctrlPr>
                                </m:sSupPr>
                                <m:e>
                                  <m:r>
                                    <a:rPr kumimoji="1" lang="en-US" altLang="ja-JP" b="0" i="1" smtClean="0">
                                      <a:latin typeface="Cambria Math"/>
                                      <a:ea typeface="Cambria Math"/>
                                    </a:rPr>
                                    <m:t>𝑥</m:t>
                                  </m:r>
                                </m:e>
                                <m:sup>
                                  <m:f>
                                    <m:fPr>
                                      <m:ctrlPr>
                                        <a:rPr kumimoji="1" lang="en-US" altLang="ja-JP" i="1" smtClean="0">
                                          <a:latin typeface="Cambria Math"/>
                                          <a:ea typeface="Cambria Math"/>
                                        </a:rPr>
                                      </m:ctrlPr>
                                    </m:fPr>
                                    <m:num>
                                      <m:r>
                                        <a:rPr lang="ja-JP" altLang="en-US" i="1">
                                          <a:latin typeface="Cambria Math"/>
                                          <a:ea typeface="Cambria Math"/>
                                        </a:rPr>
                                        <m:t>自由度</m:t>
                                      </m:r>
                                    </m:num>
                                    <m:den>
                                      <m:r>
                                        <a:rPr kumimoji="1" lang="en-US" altLang="ja-JP" b="0" i="1" smtClean="0">
                                          <a:latin typeface="Cambria Math"/>
                                          <a:ea typeface="Cambria Math"/>
                                        </a:rPr>
                                        <m:t>2</m:t>
                                      </m:r>
                                    </m:den>
                                  </m:f>
                                  <m:r>
                                    <a:rPr kumimoji="1" lang="en-US" altLang="ja-JP" b="0" i="1" smtClean="0">
                                      <a:latin typeface="Cambria Math"/>
                                      <a:ea typeface="Cambria Math"/>
                                    </a:rPr>
                                    <m:t> −1</m:t>
                                  </m:r>
                                </m:sup>
                              </m:sSup>
                              <m:sSup>
                                <m:sSupPr>
                                  <m:ctrlPr>
                                    <a:rPr kumimoji="1" lang="en-US" altLang="ja-JP" i="1" smtClean="0">
                                      <a:latin typeface="Cambria Math"/>
                                      <a:ea typeface="Cambria Math"/>
                                    </a:rPr>
                                  </m:ctrlPr>
                                </m:sSupPr>
                                <m:e>
                                  <m:r>
                                    <a:rPr kumimoji="1" lang="en-US" altLang="ja-JP" b="0" i="1" smtClean="0">
                                      <a:latin typeface="Cambria Math"/>
                                      <a:ea typeface="Cambria Math"/>
                                    </a:rPr>
                                    <m:t>𝑒</m:t>
                                  </m:r>
                                </m:e>
                                <m:sup>
                                  <m:r>
                                    <a:rPr kumimoji="1" lang="en-US" altLang="ja-JP" b="0" i="1" smtClean="0">
                                      <a:latin typeface="Cambria Math"/>
                                      <a:ea typeface="Cambria Math"/>
                                    </a:rPr>
                                    <m:t>−</m:t>
                                  </m:r>
                                  <m:r>
                                    <a:rPr kumimoji="1" lang="en-US" altLang="ja-JP" b="0" i="1" smtClean="0">
                                      <a:latin typeface="Cambria Math"/>
                                      <a:ea typeface="Cambria Math"/>
                                    </a:rPr>
                                    <m:t>𝑥</m:t>
                                  </m:r>
                                </m:sup>
                              </m:sSup>
                              <m:r>
                                <a:rPr kumimoji="1" lang="en-US" altLang="ja-JP" b="0" i="1" smtClean="0">
                                  <a:latin typeface="Cambria Math"/>
                                  <a:ea typeface="Cambria Math"/>
                                </a:rPr>
                                <m:t>𝑑𝑥</m:t>
                              </m:r>
                            </m:e>
                          </m:nary>
                        </m:den>
                      </m:f>
                      <m:r>
                        <a:rPr kumimoji="1" lang="en-US" altLang="ja-JP" i="1" smtClean="0">
                          <a:latin typeface="Cambria Math"/>
                          <a:ea typeface="Cambria Math"/>
                        </a:rPr>
                        <m:t>×</m:t>
                      </m:r>
                      <m:sSup>
                        <m:sSupPr>
                          <m:ctrlPr>
                            <a:rPr kumimoji="1" lang="en-US" altLang="ja-JP" i="1" smtClean="0">
                              <a:latin typeface="Cambria Math"/>
                              <a:ea typeface="Cambria Math"/>
                            </a:rPr>
                          </m:ctrlPr>
                        </m:sSupPr>
                        <m:e>
                          <m:r>
                            <a:rPr kumimoji="1" lang="en-US" altLang="ja-JP" b="0" i="1" smtClean="0">
                              <a:latin typeface="Cambria Math"/>
                              <a:ea typeface="Cambria Math"/>
                            </a:rPr>
                            <m:t>𝑥</m:t>
                          </m:r>
                        </m:e>
                        <m:sup>
                          <m:f>
                            <m:fPr>
                              <m:ctrlPr>
                                <a:rPr kumimoji="1" lang="en-US" altLang="ja-JP" i="1" smtClean="0">
                                  <a:latin typeface="Cambria Math"/>
                                  <a:ea typeface="Cambria Math"/>
                                </a:rPr>
                              </m:ctrlPr>
                            </m:fPr>
                            <m:num>
                              <m:r>
                                <a:rPr lang="ja-JP" altLang="en-US" i="1">
                                  <a:latin typeface="Cambria Math"/>
                                  <a:ea typeface="Cambria Math"/>
                                </a:rPr>
                                <m:t>自由度</m:t>
                              </m:r>
                            </m:num>
                            <m:den>
                              <m:r>
                                <a:rPr kumimoji="1" lang="en-US" altLang="ja-JP" b="0" i="1" smtClean="0">
                                  <a:latin typeface="Cambria Math"/>
                                  <a:ea typeface="Cambria Math"/>
                                </a:rPr>
                                <m:t>2</m:t>
                              </m:r>
                            </m:den>
                          </m:f>
                          <m:r>
                            <a:rPr kumimoji="1" lang="en-US" altLang="ja-JP" b="0" i="1" smtClean="0">
                              <a:latin typeface="Cambria Math"/>
                              <a:ea typeface="Cambria Math"/>
                            </a:rPr>
                            <m:t> −1</m:t>
                          </m:r>
                        </m:sup>
                      </m:sSup>
                      <m:r>
                        <a:rPr kumimoji="1" lang="en-US" altLang="ja-JP" i="1" smtClean="0">
                          <a:latin typeface="Cambria Math"/>
                          <a:ea typeface="Cambria Math"/>
                        </a:rPr>
                        <m:t>×</m:t>
                      </m:r>
                      <m:sSup>
                        <m:sSupPr>
                          <m:ctrlPr>
                            <a:rPr kumimoji="1" lang="en-US" altLang="ja-JP" i="1" smtClean="0">
                              <a:latin typeface="Cambria Math"/>
                              <a:ea typeface="Cambria Math"/>
                            </a:rPr>
                          </m:ctrlPr>
                        </m:sSupPr>
                        <m:e>
                          <m:r>
                            <a:rPr kumimoji="1" lang="en-US" altLang="ja-JP" b="0" i="1" smtClean="0">
                              <a:latin typeface="Cambria Math"/>
                              <a:ea typeface="Cambria Math"/>
                            </a:rPr>
                            <m:t>𝑒</m:t>
                          </m:r>
                        </m:e>
                        <m:sup>
                          <m:r>
                            <a:rPr kumimoji="1" lang="en-US" altLang="ja-JP" b="0" i="1" smtClean="0">
                              <a:latin typeface="Cambria Math"/>
                              <a:ea typeface="Cambria Math"/>
                            </a:rPr>
                            <m:t>−</m:t>
                          </m:r>
                          <m:f>
                            <m:fPr>
                              <m:ctrlPr>
                                <a:rPr kumimoji="1" lang="en-US" altLang="ja-JP" b="0" i="1" smtClean="0">
                                  <a:latin typeface="Cambria Math"/>
                                  <a:ea typeface="Cambria Math"/>
                                </a:rPr>
                              </m:ctrlPr>
                            </m:fPr>
                            <m:num>
                              <m:r>
                                <a:rPr kumimoji="1" lang="en-US" altLang="ja-JP" b="0" i="1" smtClean="0">
                                  <a:latin typeface="Cambria Math"/>
                                  <a:ea typeface="Cambria Math"/>
                                </a:rPr>
                                <m:t>𝑥</m:t>
                              </m:r>
                            </m:num>
                            <m:den>
                              <m:r>
                                <a:rPr kumimoji="1" lang="en-US" altLang="ja-JP" b="0" i="1" smtClean="0">
                                  <a:latin typeface="Cambria Math"/>
                                  <a:ea typeface="Cambria Math"/>
                                </a:rPr>
                                <m:t>2</m:t>
                              </m:r>
                            </m:den>
                          </m:f>
                        </m:sup>
                      </m:sSup>
                    </m:oMath>
                  </m:oMathPara>
                </a14:m>
                <a:endParaRPr kumimoji="1" lang="ja-JP" altLang="en-US" dirty="0"/>
              </a:p>
            </p:txBody>
          </p:sp>
        </mc:Choice>
        <mc:Fallback>
          <p:sp>
            <p:nvSpPr>
              <p:cNvPr id="5" name="テキスト ボックス 4"/>
              <p:cNvSpPr txBox="1">
                <a:spLocks noRot="1" noChangeAspect="1" noMove="1" noResize="1" noEditPoints="1" noAdjustHandles="1" noChangeArrowheads="1" noChangeShapeType="1" noTextEdit="1"/>
              </p:cNvSpPr>
              <p:nvPr/>
            </p:nvSpPr>
            <p:spPr>
              <a:xfrm>
                <a:off x="1763688" y="2452537"/>
                <a:ext cx="8568952" cy="1008161"/>
              </a:xfrm>
              <a:prstGeom prst="rect">
                <a:avLst/>
              </a:prstGeom>
              <a:blipFill rotWithShape="1">
                <a:blip r:embed="rId4" cstate="print"/>
                <a:stretch>
                  <a:fillRect/>
                </a:stretch>
              </a:blipFill>
            </p:spPr>
            <p:txBody>
              <a:bodyPr/>
              <a:lstStyle/>
              <a:p>
                <a:r>
                  <a:rPr lang="ja-JP" altLang="en-US">
                    <a:noFill/>
                  </a:rPr>
                  <a:t> </a:t>
                </a:r>
              </a:p>
            </p:txBody>
          </p:sp>
        </mc:Fallback>
      </mc:AlternateContent>
      <p:sp>
        <p:nvSpPr>
          <p:cNvPr id="6" name="テキスト ボックス 5"/>
          <p:cNvSpPr txBox="1"/>
          <p:nvPr/>
        </p:nvSpPr>
        <p:spPr>
          <a:xfrm>
            <a:off x="1725256" y="2587285"/>
            <a:ext cx="2592288" cy="369332"/>
          </a:xfrm>
          <a:prstGeom prst="rect">
            <a:avLst/>
          </a:prstGeom>
          <a:noFill/>
        </p:spPr>
        <p:txBody>
          <a:bodyPr wrap="square" rtlCol="0">
            <a:spAutoFit/>
          </a:bodyPr>
          <a:lstStyle/>
          <a:p>
            <a:r>
              <a:rPr kumimoji="1" lang="en-US" altLang="ja-JP" dirty="0" smtClean="0"/>
              <a:t>x&gt;0</a:t>
            </a:r>
            <a:r>
              <a:rPr kumimoji="1" lang="ja-JP" altLang="en-US" dirty="0" smtClean="0"/>
              <a:t>の場合は</a:t>
            </a:r>
            <a:endParaRPr kumimoji="1" lang="ja-JP" altLang="en-US" dirty="0"/>
          </a:p>
        </p:txBody>
      </p:sp>
      <mc:AlternateContent xmlns:mc="http://schemas.openxmlformats.org/markup-compatibility/2006">
        <mc:Choice xmlns="" xmlns:a14="http://schemas.microsoft.com/office/drawing/2010/main" Requires="a14">
          <p:sp>
            <p:nvSpPr>
              <p:cNvPr id="7" name="テキスト ボックス 6"/>
              <p:cNvSpPr txBox="1"/>
              <p:nvPr/>
            </p:nvSpPr>
            <p:spPr>
              <a:xfrm>
                <a:off x="549936" y="3510615"/>
                <a:ext cx="1152128" cy="369332"/>
              </a:xfrm>
              <a:prstGeom prst="rect">
                <a:avLst/>
              </a:prstGeom>
              <a:noFill/>
            </p:spPr>
            <p:txBody>
              <a:bodyPr wrap="square" rtlCol="0">
                <a:spAutoFit/>
              </a:bodyPr>
              <a:lstStyle/>
              <a:p>
                <a14:m>
                  <m:oMath xmlns:m="http://schemas.openxmlformats.org/officeDocument/2006/math">
                    <m:r>
                      <a:rPr kumimoji="1" lang="pt-BR" altLang="ja-JP" i="1" smtClean="0">
                        <a:latin typeface="Cambria Math"/>
                      </a:rPr>
                      <m:t>𝑓</m:t>
                    </m:r>
                    <m:d>
                      <m:dPr>
                        <m:ctrlPr>
                          <a:rPr kumimoji="1" lang="pt-BR" altLang="ja-JP" i="1" smtClean="0">
                            <a:latin typeface="Cambria Math"/>
                          </a:rPr>
                        </m:ctrlPr>
                      </m:dPr>
                      <m:e>
                        <m:r>
                          <a:rPr kumimoji="1" lang="pt-BR" altLang="ja-JP" i="1" smtClean="0">
                            <a:latin typeface="Cambria Math"/>
                          </a:rPr>
                          <m:t>𝑥</m:t>
                        </m:r>
                      </m:e>
                    </m:d>
                  </m:oMath>
                </a14:m>
                <a:r>
                  <a:rPr kumimoji="1" lang="ja-JP" altLang="en-US" dirty="0" smtClean="0"/>
                  <a:t>＝</a:t>
                </a:r>
                <a:endParaRPr kumimoji="1" lang="ja-JP" altLang="en-US" dirty="0"/>
              </a:p>
            </p:txBody>
          </p:sp>
        </mc:Choice>
        <mc:Fallback>
          <p:sp>
            <p:nvSpPr>
              <p:cNvPr id="7" name="テキスト ボックス 6"/>
              <p:cNvSpPr txBox="1">
                <a:spLocks noRot="1" noChangeAspect="1" noMove="1" noResize="1" noEditPoints="1" noAdjustHandles="1" noChangeArrowheads="1" noChangeShapeType="1" noTextEdit="1"/>
              </p:cNvSpPr>
              <p:nvPr/>
            </p:nvSpPr>
            <p:spPr>
              <a:xfrm>
                <a:off x="549936" y="3510615"/>
                <a:ext cx="1152128" cy="369332"/>
              </a:xfrm>
              <a:prstGeom prst="rect">
                <a:avLst/>
              </a:prstGeom>
              <a:blipFill rotWithShape="1">
                <a:blip r:embed="rId5" cstate="print"/>
                <a:stretch>
                  <a:fillRect l="-1058" t="-11667" b="-23333"/>
                </a:stretch>
              </a:blipFill>
            </p:spPr>
            <p:txBody>
              <a:bodyPr/>
              <a:lstStyle/>
              <a:p>
                <a:r>
                  <a:rPr lang="ja-JP" altLang="en-US">
                    <a:noFill/>
                  </a:rPr>
                  <a:t> </a:t>
                </a:r>
              </a:p>
            </p:txBody>
          </p:sp>
        </mc:Fallback>
      </mc:AlternateContent>
      <p:sp>
        <p:nvSpPr>
          <p:cNvPr id="8" name="左中かっこ 7"/>
          <p:cNvSpPr/>
          <p:nvPr/>
        </p:nvSpPr>
        <p:spPr>
          <a:xfrm>
            <a:off x="1547664" y="2452537"/>
            <a:ext cx="154400" cy="241662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9" name="テキスト ボックス 8"/>
          <p:cNvSpPr txBox="1"/>
          <p:nvPr/>
        </p:nvSpPr>
        <p:spPr>
          <a:xfrm>
            <a:off x="1702064" y="4005064"/>
            <a:ext cx="3600400" cy="369332"/>
          </a:xfrm>
          <a:prstGeom prst="rect">
            <a:avLst/>
          </a:prstGeom>
          <a:noFill/>
        </p:spPr>
        <p:txBody>
          <a:bodyPr wrap="square" rtlCol="0">
            <a:spAutoFit/>
          </a:bodyPr>
          <a:lstStyle/>
          <a:p>
            <a:r>
              <a:rPr kumimoji="1" lang="ja-JP" altLang="en-US" dirty="0" smtClean="0"/>
              <a:t>上記以外の場合は　　　　０</a:t>
            </a:r>
            <a:endParaRPr kumimoji="1" lang="ja-JP"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20688"/>
            <a:ext cx="8229600" cy="1066800"/>
          </a:xfrm>
        </p:spPr>
        <p:txBody>
          <a:bodyPr>
            <a:normAutofit/>
          </a:bodyPr>
          <a:lstStyle/>
          <a:p>
            <a:r>
              <a:rPr kumimoji="1" lang="ja-JP" altLang="en-US" sz="3200" dirty="0" smtClean="0"/>
              <a:t>自由度</a:t>
            </a:r>
            <a:endParaRPr kumimoji="1" lang="ja-JP" altLang="en-US" sz="3200" dirty="0"/>
          </a:p>
        </p:txBody>
      </p:sp>
      <p:sp>
        <p:nvSpPr>
          <p:cNvPr id="5" name="テキスト ボックス 4"/>
          <p:cNvSpPr txBox="1"/>
          <p:nvPr/>
        </p:nvSpPr>
        <p:spPr>
          <a:xfrm rot="10800000" flipV="1">
            <a:off x="467544" y="5301208"/>
            <a:ext cx="8352928" cy="523220"/>
          </a:xfrm>
          <a:prstGeom prst="rect">
            <a:avLst/>
          </a:prstGeom>
          <a:noFill/>
        </p:spPr>
        <p:txBody>
          <a:bodyPr wrap="square" rtlCol="0">
            <a:spAutoFit/>
          </a:bodyPr>
          <a:lstStyle/>
          <a:p>
            <a:r>
              <a:rPr lang="en-US" altLang="ja-JP" sz="2800" dirty="0" smtClean="0"/>
              <a:t>『</a:t>
            </a:r>
            <a:r>
              <a:rPr kumimoji="1" lang="ja-JP" altLang="en-US" sz="2800" dirty="0" smtClean="0"/>
              <a:t>自由度</a:t>
            </a:r>
            <a:r>
              <a:rPr kumimoji="1" lang="en-US" altLang="ja-JP" sz="2800" dirty="0" smtClean="0"/>
              <a:t>』</a:t>
            </a:r>
            <a:r>
              <a:rPr kumimoji="1" lang="ja-JP" altLang="en-US" sz="2800" dirty="0" smtClean="0"/>
              <a:t>はグラフの形状に影響をおよぼす数値</a:t>
            </a:r>
            <a:endParaRPr kumimoji="1" lang="en-US" altLang="ja-JP" sz="2800" dirty="0" smtClean="0"/>
          </a:p>
        </p:txBody>
      </p:sp>
      <p:sp>
        <p:nvSpPr>
          <p:cNvPr id="6" name="テキスト ボックス 5"/>
          <p:cNvSpPr txBox="1"/>
          <p:nvPr/>
        </p:nvSpPr>
        <p:spPr>
          <a:xfrm>
            <a:off x="827584" y="5877272"/>
            <a:ext cx="7560840" cy="646331"/>
          </a:xfrm>
          <a:prstGeom prst="rect">
            <a:avLst/>
          </a:prstGeom>
          <a:noFill/>
        </p:spPr>
        <p:txBody>
          <a:bodyPr wrap="square" rtlCol="0">
            <a:spAutoFit/>
          </a:bodyPr>
          <a:lstStyle/>
          <a:p>
            <a:r>
              <a:rPr lang="ja-JP" altLang="en-US" dirty="0" smtClean="0"/>
              <a:t>参考</a:t>
            </a:r>
            <a:r>
              <a:rPr lang="en-US" altLang="ja-JP" dirty="0" smtClean="0"/>
              <a:t>URL:</a:t>
            </a:r>
          </a:p>
          <a:p>
            <a:r>
              <a:rPr lang="en-US" altLang="ja-JP" dirty="0" smtClean="0"/>
              <a:t>http://www.f-denshi.com/000TokiwaJPN/17kakto/090prob.html</a:t>
            </a:r>
            <a:endParaRPr kumimoji="1" lang="ja-JP" altLang="en-US" dirty="0"/>
          </a:p>
        </p:txBody>
      </p:sp>
      <p:pic>
        <p:nvPicPr>
          <p:cNvPr id="8" name="図 7" descr="kai00.jpg"/>
          <p:cNvPicPr>
            <a:picLocks noChangeAspect="1"/>
          </p:cNvPicPr>
          <p:nvPr/>
        </p:nvPicPr>
        <p:blipFill>
          <a:blip r:embed="rId2" cstate="print"/>
          <a:stretch>
            <a:fillRect/>
          </a:stretch>
        </p:blipFill>
        <p:spPr>
          <a:xfrm>
            <a:off x="2483768" y="980728"/>
            <a:ext cx="6350000" cy="40259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692696"/>
            <a:ext cx="8229600" cy="1066800"/>
          </a:xfrm>
        </p:spPr>
        <p:txBody>
          <a:bodyPr>
            <a:normAutofit/>
          </a:bodyPr>
          <a:lstStyle/>
          <a:p>
            <a:r>
              <a:rPr lang="ja-JP" altLang="en-US" sz="3200" dirty="0" smtClean="0">
                <a:solidFill>
                  <a:schemeClr val="tx1"/>
                </a:solidFill>
              </a:rPr>
              <a:t>カイ二乗分布表</a:t>
            </a:r>
            <a:endParaRPr kumimoji="1" lang="ja-JP" altLang="en-US" sz="3200" dirty="0">
              <a:solidFill>
                <a:schemeClr val="tx1"/>
              </a:solidFill>
            </a:endParaRPr>
          </a:p>
        </p:txBody>
      </p:sp>
      <p:sp>
        <p:nvSpPr>
          <p:cNvPr id="7" name="コンテンツ プレースホルダ 6"/>
          <p:cNvSpPr>
            <a:spLocks noGrp="1"/>
          </p:cNvSpPr>
          <p:nvPr>
            <p:ph idx="1"/>
          </p:nvPr>
        </p:nvSpPr>
        <p:spPr>
          <a:xfrm>
            <a:off x="467544" y="1772816"/>
            <a:ext cx="8229600" cy="4896544"/>
          </a:xfrm>
        </p:spPr>
        <p:txBody>
          <a:bodyPr>
            <a:normAutofit lnSpcReduction="10000"/>
          </a:bodyPr>
          <a:lstStyle/>
          <a:p>
            <a:r>
              <a:rPr lang="ja-JP" altLang="en-US" dirty="0" smtClean="0"/>
              <a:t>下のグラフの灰色の部分の確率</a:t>
            </a:r>
            <a:r>
              <a:rPr lang="en-US" altLang="ja-JP" dirty="0" smtClean="0"/>
              <a:t>P</a:t>
            </a:r>
            <a:r>
              <a:rPr lang="ja-JP" altLang="en-US" dirty="0" smtClean="0"/>
              <a:t>に対応する</a:t>
            </a:r>
            <a:endParaRPr lang="en-US" altLang="ja-JP" dirty="0" smtClean="0"/>
          </a:p>
          <a:p>
            <a:pPr>
              <a:buNone/>
            </a:pPr>
            <a:r>
              <a:rPr lang="ja-JP" altLang="en-US" dirty="0" smtClean="0"/>
              <a:t>　横軸の目盛り          の値を記した表</a:t>
            </a:r>
            <a:endParaRPr lang="en-US" altLang="ja-JP" dirty="0" smtClean="0"/>
          </a:p>
          <a:p>
            <a:pPr>
              <a:buNone/>
            </a:pPr>
            <a:endParaRPr kumimoji="1" lang="en-US" altLang="ja-JP" dirty="0" smtClean="0"/>
          </a:p>
          <a:p>
            <a:pPr>
              <a:buNone/>
            </a:pPr>
            <a:endParaRPr lang="en-US" altLang="ja-JP" dirty="0" smtClean="0"/>
          </a:p>
          <a:p>
            <a:pPr>
              <a:buNone/>
            </a:pPr>
            <a:endParaRPr kumimoji="1" lang="en-US" altLang="ja-JP" dirty="0" smtClean="0"/>
          </a:p>
          <a:p>
            <a:pPr>
              <a:buNone/>
            </a:pPr>
            <a:endParaRPr lang="en-US" altLang="ja-JP" dirty="0" smtClean="0"/>
          </a:p>
          <a:p>
            <a:pPr>
              <a:buNone/>
            </a:pPr>
            <a:endParaRPr kumimoji="1" lang="en-US" altLang="ja-JP" dirty="0" smtClean="0"/>
          </a:p>
          <a:p>
            <a:pPr>
              <a:buNone/>
            </a:pPr>
            <a:endParaRPr lang="en-US" altLang="ja-JP" dirty="0" smtClean="0"/>
          </a:p>
          <a:p>
            <a:pPr>
              <a:buNone/>
            </a:pPr>
            <a:endParaRPr kumimoji="1" lang="en-US" altLang="ja-JP" dirty="0" smtClean="0"/>
          </a:p>
          <a:p>
            <a:pPr>
              <a:buNone/>
            </a:pPr>
            <a:endParaRPr kumimoji="1" lang="en-US" altLang="ja-JP" dirty="0" smtClean="0"/>
          </a:p>
          <a:p>
            <a:pPr>
              <a:buNone/>
            </a:pPr>
            <a:r>
              <a:rPr kumimoji="1" lang="ja-JP" altLang="en-US" sz="1600" dirty="0" smtClean="0"/>
              <a:t>参考</a:t>
            </a:r>
            <a:r>
              <a:rPr kumimoji="1" lang="en-US" altLang="ja-JP" sz="1600" dirty="0" smtClean="0"/>
              <a:t>URL</a:t>
            </a:r>
            <a:r>
              <a:rPr kumimoji="1" lang="ja-JP" altLang="en-US" sz="1600" dirty="0" smtClean="0"/>
              <a:t>：</a:t>
            </a:r>
            <a:endParaRPr kumimoji="1" lang="en-US" altLang="ja-JP" sz="1600" dirty="0" smtClean="0"/>
          </a:p>
          <a:p>
            <a:pPr>
              <a:buNone/>
            </a:pPr>
            <a:r>
              <a:rPr lang="en-US" altLang="ja-JP" sz="1600" dirty="0" smtClean="0"/>
              <a:t>http://www.biwako.shiga-u.ac.jp/sensei/mnaka/ut/chi2disttab.html</a:t>
            </a:r>
            <a:endParaRPr kumimoji="1" lang="ja-JP" altLang="en-US" sz="1600" dirty="0"/>
          </a:p>
        </p:txBody>
      </p:sp>
      <p:pic>
        <p:nvPicPr>
          <p:cNvPr id="8" name="図 7" descr="chi2p.gif"/>
          <p:cNvPicPr>
            <a:picLocks noChangeAspect="1"/>
          </p:cNvPicPr>
          <p:nvPr/>
        </p:nvPicPr>
        <p:blipFill>
          <a:blip r:embed="rId3" cstate="print"/>
          <a:stretch>
            <a:fillRect/>
          </a:stretch>
        </p:blipFill>
        <p:spPr>
          <a:xfrm>
            <a:off x="1907704" y="3212976"/>
            <a:ext cx="5454352" cy="2727176"/>
          </a:xfrm>
          <a:prstGeom prst="rect">
            <a:avLst/>
          </a:prstGeom>
        </p:spPr>
      </p:pic>
      <p:graphicFrame>
        <p:nvGraphicFramePr>
          <p:cNvPr id="9" name="オブジェクト 8"/>
          <p:cNvGraphicFramePr>
            <a:graphicFrameLocks noChangeAspect="1"/>
          </p:cNvGraphicFramePr>
          <p:nvPr/>
        </p:nvGraphicFramePr>
        <p:xfrm>
          <a:off x="3131840" y="1988840"/>
          <a:ext cx="1080560" cy="720080"/>
        </p:xfrm>
        <a:graphic>
          <a:graphicData uri="http://schemas.openxmlformats.org/presentationml/2006/ole">
            <p:oleObj spid="_x0000_s3076" name="数式" r:id="rId4" imgW="177569" imgH="202936" progId="Equation.3">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764704"/>
            <a:ext cx="8229600" cy="1066800"/>
          </a:xfrm>
        </p:spPr>
        <p:txBody>
          <a:bodyPr>
            <a:normAutofit/>
          </a:bodyPr>
          <a:lstStyle/>
          <a:p>
            <a:r>
              <a:rPr kumimoji="1" lang="ja-JP" altLang="en-US" sz="3200" dirty="0" smtClean="0"/>
              <a:t>カイ二乗分布表</a:t>
            </a:r>
            <a:endParaRPr kumimoji="1" lang="ja-JP" altLang="en-US" sz="3200" dirty="0"/>
          </a:p>
        </p:txBody>
      </p:sp>
      <p:graphicFrame>
        <p:nvGraphicFramePr>
          <p:cNvPr id="6" name="コンテンツ プレースホルダ 5"/>
          <p:cNvGraphicFramePr>
            <a:graphicFrameLocks noGrp="1"/>
          </p:cNvGraphicFramePr>
          <p:nvPr>
            <p:ph idx="1"/>
          </p:nvPr>
        </p:nvGraphicFramePr>
        <p:xfrm>
          <a:off x="683568" y="2204864"/>
          <a:ext cx="7992889" cy="3600401"/>
        </p:xfrm>
        <a:graphic>
          <a:graphicData uri="http://schemas.openxmlformats.org/drawingml/2006/table">
            <a:tbl>
              <a:tblPr firstRow="1" bandRow="1">
                <a:tableStyleId>{69CF1AB2-1976-4502-BF36-3FF5EA218861}</a:tableStyleId>
              </a:tblPr>
              <a:tblGrid>
                <a:gridCol w="971099"/>
                <a:gridCol w="1045798"/>
                <a:gridCol w="821699"/>
                <a:gridCol w="821699"/>
                <a:gridCol w="821699"/>
                <a:gridCol w="821699"/>
                <a:gridCol w="821699"/>
                <a:gridCol w="821699"/>
                <a:gridCol w="1045798"/>
              </a:tblGrid>
              <a:tr h="862687">
                <a:tc>
                  <a:txBody>
                    <a:bodyPr/>
                    <a:lstStyle/>
                    <a:p>
                      <a:pPr algn="ctr"/>
                      <a:endParaRPr kumimoji="1" lang="ja-JP" altLang="en-US" sz="1400" dirty="0"/>
                    </a:p>
                  </a:txBody>
                  <a:tcPr anchor="ctr">
                    <a:lnTlToBr w="19050" cap="flat" cmpd="sng" algn="ctr">
                      <a:solidFill>
                        <a:schemeClr val="tx1"/>
                      </a:solidFill>
                      <a:prstDash val="solid"/>
                      <a:round/>
                      <a:headEnd type="none" w="med" len="med"/>
                      <a:tailEnd type="none" w="med" len="med"/>
                    </a:lnTlToBr>
                    <a:solidFill>
                      <a:schemeClr val="accent2">
                        <a:lumMod val="40000"/>
                        <a:lumOff val="60000"/>
                      </a:schemeClr>
                    </a:solidFill>
                  </a:tcPr>
                </a:tc>
                <a:tc>
                  <a:txBody>
                    <a:bodyPr/>
                    <a:lstStyle/>
                    <a:p>
                      <a:pPr algn="ctr"/>
                      <a:r>
                        <a:rPr kumimoji="1" lang="en-US" altLang="ja-JP" sz="1400" dirty="0" smtClean="0"/>
                        <a:t>0.995</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0.99</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0.975</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0.95</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0.05</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0.025</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0.01</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0.005</a:t>
                      </a:r>
                      <a:endParaRPr kumimoji="1" lang="ja-JP" altLang="en-US" sz="1400" dirty="0"/>
                    </a:p>
                  </a:txBody>
                  <a:tcPr anchor="ctr">
                    <a:solidFill>
                      <a:schemeClr val="accent2">
                        <a:lumMod val="40000"/>
                        <a:lumOff val="60000"/>
                      </a:schemeClr>
                    </a:solidFill>
                  </a:tcPr>
                </a:tc>
              </a:tr>
              <a:tr h="721841">
                <a:tc>
                  <a:txBody>
                    <a:bodyPr/>
                    <a:lstStyle/>
                    <a:p>
                      <a:pPr algn="ctr"/>
                      <a:r>
                        <a:rPr kumimoji="1" lang="en-US" altLang="ja-JP" sz="1400" b="1" dirty="0" smtClean="0"/>
                        <a:t>1</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0.000039</a:t>
                      </a:r>
                      <a:endParaRPr kumimoji="1" lang="ja-JP" altLang="en-US" sz="1400" dirty="0"/>
                    </a:p>
                  </a:txBody>
                  <a:tcPr anchor="ctr"/>
                </a:tc>
                <a:tc>
                  <a:txBody>
                    <a:bodyPr/>
                    <a:lstStyle/>
                    <a:p>
                      <a:pPr algn="ctr"/>
                      <a:r>
                        <a:rPr kumimoji="1" lang="en-US" altLang="ja-JP" sz="1400" dirty="0" smtClean="0"/>
                        <a:t>0.0002</a:t>
                      </a:r>
                      <a:endParaRPr kumimoji="1" lang="ja-JP" altLang="en-US" sz="1400" dirty="0"/>
                    </a:p>
                  </a:txBody>
                  <a:tcPr anchor="ctr"/>
                </a:tc>
                <a:tc>
                  <a:txBody>
                    <a:bodyPr/>
                    <a:lstStyle/>
                    <a:p>
                      <a:pPr algn="ctr"/>
                      <a:r>
                        <a:rPr kumimoji="1" lang="en-US" altLang="ja-JP" sz="1400" dirty="0" smtClean="0"/>
                        <a:t>0.0010</a:t>
                      </a:r>
                      <a:endParaRPr kumimoji="1" lang="ja-JP" altLang="en-US" sz="1400" dirty="0"/>
                    </a:p>
                  </a:txBody>
                  <a:tcPr anchor="ctr"/>
                </a:tc>
                <a:tc>
                  <a:txBody>
                    <a:bodyPr/>
                    <a:lstStyle/>
                    <a:p>
                      <a:pPr algn="ctr"/>
                      <a:r>
                        <a:rPr kumimoji="1" lang="en-US" altLang="ja-JP" sz="1400" dirty="0" smtClean="0"/>
                        <a:t>0.0039</a:t>
                      </a:r>
                      <a:endParaRPr kumimoji="1" lang="ja-JP" altLang="en-US" sz="1400" dirty="0"/>
                    </a:p>
                  </a:txBody>
                  <a:tcPr anchor="ctr"/>
                </a:tc>
                <a:tc>
                  <a:txBody>
                    <a:bodyPr/>
                    <a:lstStyle/>
                    <a:p>
                      <a:pPr algn="ctr"/>
                      <a:r>
                        <a:rPr kumimoji="1" lang="en-US" altLang="ja-JP" sz="1400" dirty="0" smtClean="0"/>
                        <a:t>3.8415</a:t>
                      </a:r>
                      <a:endParaRPr kumimoji="1" lang="ja-JP" altLang="en-US" sz="1400" dirty="0"/>
                    </a:p>
                  </a:txBody>
                  <a:tcPr anchor="ctr"/>
                </a:tc>
                <a:tc>
                  <a:txBody>
                    <a:bodyPr/>
                    <a:lstStyle/>
                    <a:p>
                      <a:pPr algn="ctr"/>
                      <a:r>
                        <a:rPr kumimoji="1" lang="en-US" altLang="ja-JP" sz="1400" dirty="0" smtClean="0"/>
                        <a:t>5.0239</a:t>
                      </a:r>
                      <a:endParaRPr kumimoji="1" lang="ja-JP" altLang="en-US" sz="1400" dirty="0"/>
                    </a:p>
                  </a:txBody>
                  <a:tcPr anchor="ctr"/>
                </a:tc>
                <a:tc>
                  <a:txBody>
                    <a:bodyPr/>
                    <a:lstStyle/>
                    <a:p>
                      <a:pPr algn="ctr"/>
                      <a:r>
                        <a:rPr kumimoji="1" lang="en-US" altLang="ja-JP" sz="1400" dirty="0" smtClean="0"/>
                        <a:t>6.6349</a:t>
                      </a:r>
                      <a:endParaRPr kumimoji="1" lang="ja-JP" altLang="en-US" sz="1400" dirty="0"/>
                    </a:p>
                  </a:txBody>
                  <a:tcPr anchor="ctr"/>
                </a:tc>
                <a:tc>
                  <a:txBody>
                    <a:bodyPr/>
                    <a:lstStyle/>
                    <a:p>
                      <a:pPr algn="ctr"/>
                      <a:r>
                        <a:rPr kumimoji="1" lang="en-US" altLang="ja-JP" sz="1400" dirty="0" smtClean="0"/>
                        <a:t>7.8794</a:t>
                      </a:r>
                      <a:endParaRPr kumimoji="1" lang="ja-JP" altLang="en-US" sz="1400" dirty="0"/>
                    </a:p>
                  </a:txBody>
                  <a:tcPr anchor="ctr"/>
                </a:tc>
              </a:tr>
              <a:tr h="713038">
                <a:tc>
                  <a:txBody>
                    <a:bodyPr/>
                    <a:lstStyle/>
                    <a:p>
                      <a:pPr algn="ctr"/>
                      <a:r>
                        <a:rPr kumimoji="1" lang="en-US" altLang="ja-JP" sz="1400" b="1" dirty="0" smtClean="0"/>
                        <a:t>2</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0.0100</a:t>
                      </a:r>
                      <a:endParaRPr kumimoji="1" lang="ja-JP" altLang="en-US" sz="1400" dirty="0"/>
                    </a:p>
                  </a:txBody>
                  <a:tcPr anchor="ctr"/>
                </a:tc>
                <a:tc>
                  <a:txBody>
                    <a:bodyPr/>
                    <a:lstStyle/>
                    <a:p>
                      <a:pPr algn="ctr"/>
                      <a:r>
                        <a:rPr kumimoji="1" lang="en-US" altLang="ja-JP" sz="1400" dirty="0" smtClean="0"/>
                        <a:t>0.0201</a:t>
                      </a:r>
                      <a:endParaRPr kumimoji="1" lang="ja-JP" altLang="en-US" sz="1400" dirty="0"/>
                    </a:p>
                  </a:txBody>
                  <a:tcPr anchor="ctr"/>
                </a:tc>
                <a:tc>
                  <a:txBody>
                    <a:bodyPr/>
                    <a:lstStyle/>
                    <a:p>
                      <a:pPr algn="ctr"/>
                      <a:r>
                        <a:rPr kumimoji="1" lang="en-US" altLang="ja-JP" sz="1400" dirty="0" smtClean="0"/>
                        <a:t>0.0506</a:t>
                      </a:r>
                      <a:endParaRPr kumimoji="1" lang="ja-JP" altLang="en-US" sz="1400" dirty="0"/>
                    </a:p>
                  </a:txBody>
                  <a:tcPr anchor="ctr"/>
                </a:tc>
                <a:tc>
                  <a:txBody>
                    <a:bodyPr/>
                    <a:lstStyle/>
                    <a:p>
                      <a:pPr algn="ctr"/>
                      <a:r>
                        <a:rPr kumimoji="1" lang="en-US" altLang="ja-JP" sz="1400" dirty="0" smtClean="0"/>
                        <a:t>0.1026</a:t>
                      </a:r>
                      <a:endParaRPr kumimoji="1" lang="ja-JP" altLang="en-US" sz="1400" dirty="0"/>
                    </a:p>
                  </a:txBody>
                  <a:tcPr anchor="ctr"/>
                </a:tc>
                <a:tc>
                  <a:txBody>
                    <a:bodyPr/>
                    <a:lstStyle/>
                    <a:p>
                      <a:pPr algn="ctr"/>
                      <a:r>
                        <a:rPr kumimoji="1" lang="en-US" altLang="ja-JP" sz="1400" dirty="0" smtClean="0"/>
                        <a:t>5.9915</a:t>
                      </a:r>
                      <a:endParaRPr kumimoji="1" lang="ja-JP" altLang="en-US" sz="1400" dirty="0"/>
                    </a:p>
                  </a:txBody>
                  <a:tcPr anchor="ctr"/>
                </a:tc>
                <a:tc>
                  <a:txBody>
                    <a:bodyPr/>
                    <a:lstStyle/>
                    <a:p>
                      <a:pPr algn="ctr"/>
                      <a:r>
                        <a:rPr kumimoji="1" lang="en-US" altLang="ja-JP" sz="1400" dirty="0" smtClean="0"/>
                        <a:t>7.3778</a:t>
                      </a:r>
                      <a:endParaRPr kumimoji="1" lang="ja-JP" altLang="en-US" sz="1400" dirty="0"/>
                    </a:p>
                  </a:txBody>
                  <a:tcPr anchor="ctr"/>
                </a:tc>
                <a:tc>
                  <a:txBody>
                    <a:bodyPr/>
                    <a:lstStyle/>
                    <a:p>
                      <a:pPr algn="ctr"/>
                      <a:r>
                        <a:rPr kumimoji="1" lang="en-US" altLang="ja-JP" sz="1400" dirty="0" smtClean="0"/>
                        <a:t>9.2104</a:t>
                      </a:r>
                      <a:endParaRPr kumimoji="1" lang="ja-JP" altLang="en-US" sz="1400" dirty="0"/>
                    </a:p>
                  </a:txBody>
                  <a:tcPr anchor="ctr"/>
                </a:tc>
                <a:tc>
                  <a:txBody>
                    <a:bodyPr/>
                    <a:lstStyle/>
                    <a:p>
                      <a:pPr algn="ctr"/>
                      <a:r>
                        <a:rPr kumimoji="1" lang="en-US" altLang="ja-JP" sz="1400" dirty="0" smtClean="0"/>
                        <a:t>10.5965</a:t>
                      </a:r>
                      <a:endParaRPr kumimoji="1" lang="ja-JP" altLang="en-US" sz="1400" dirty="0"/>
                    </a:p>
                  </a:txBody>
                  <a:tcPr anchor="ctr"/>
                </a:tc>
              </a:tr>
              <a:tr h="713038">
                <a:tc>
                  <a:txBody>
                    <a:bodyPr/>
                    <a:lstStyle/>
                    <a:p>
                      <a:pPr algn="ctr"/>
                      <a:r>
                        <a:rPr kumimoji="1" lang="en-US" altLang="ja-JP" sz="1400" b="1" dirty="0" smtClean="0"/>
                        <a:t>3</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0.0717</a:t>
                      </a:r>
                      <a:endParaRPr kumimoji="1" lang="ja-JP" altLang="en-US" sz="1400" dirty="0"/>
                    </a:p>
                  </a:txBody>
                  <a:tcPr anchor="ctr"/>
                </a:tc>
                <a:tc>
                  <a:txBody>
                    <a:bodyPr/>
                    <a:lstStyle/>
                    <a:p>
                      <a:pPr algn="ctr"/>
                      <a:r>
                        <a:rPr kumimoji="1" lang="en-US" altLang="ja-JP" sz="1400" dirty="0" smtClean="0"/>
                        <a:t>0.1148</a:t>
                      </a:r>
                      <a:endParaRPr kumimoji="1" lang="ja-JP" altLang="en-US" sz="1400" dirty="0"/>
                    </a:p>
                  </a:txBody>
                  <a:tcPr anchor="ctr"/>
                </a:tc>
                <a:tc>
                  <a:txBody>
                    <a:bodyPr/>
                    <a:lstStyle/>
                    <a:p>
                      <a:pPr algn="ctr"/>
                      <a:r>
                        <a:rPr kumimoji="1" lang="en-US" altLang="ja-JP" sz="1400" dirty="0" smtClean="0"/>
                        <a:t>0.2158</a:t>
                      </a:r>
                      <a:endParaRPr kumimoji="1" lang="ja-JP" altLang="en-US" sz="1400" dirty="0"/>
                    </a:p>
                  </a:txBody>
                  <a:tcPr anchor="ctr"/>
                </a:tc>
                <a:tc>
                  <a:txBody>
                    <a:bodyPr/>
                    <a:lstStyle/>
                    <a:p>
                      <a:pPr algn="ctr"/>
                      <a:r>
                        <a:rPr kumimoji="1" lang="en-US" altLang="ja-JP" sz="1400" dirty="0" smtClean="0"/>
                        <a:t>0.3518</a:t>
                      </a:r>
                      <a:endParaRPr kumimoji="1" lang="ja-JP" altLang="en-US" sz="1400" dirty="0"/>
                    </a:p>
                  </a:txBody>
                  <a:tcPr anchor="ctr"/>
                </a:tc>
                <a:tc>
                  <a:txBody>
                    <a:bodyPr/>
                    <a:lstStyle/>
                    <a:p>
                      <a:pPr algn="ctr"/>
                      <a:r>
                        <a:rPr kumimoji="1" lang="en-US" altLang="ja-JP" sz="1400" dirty="0" smtClean="0"/>
                        <a:t>7.8147</a:t>
                      </a:r>
                      <a:endParaRPr kumimoji="1" lang="ja-JP" altLang="en-US" sz="1400" dirty="0"/>
                    </a:p>
                  </a:txBody>
                  <a:tcPr anchor="ctr"/>
                </a:tc>
                <a:tc>
                  <a:txBody>
                    <a:bodyPr/>
                    <a:lstStyle/>
                    <a:p>
                      <a:pPr algn="ctr"/>
                      <a:r>
                        <a:rPr kumimoji="1" lang="en-US" altLang="ja-JP" sz="1400" dirty="0" smtClean="0"/>
                        <a:t>9.3484</a:t>
                      </a:r>
                      <a:endParaRPr kumimoji="1" lang="ja-JP" altLang="en-US" sz="1400" dirty="0"/>
                    </a:p>
                  </a:txBody>
                  <a:tcPr anchor="ctr"/>
                </a:tc>
                <a:tc>
                  <a:txBody>
                    <a:bodyPr/>
                    <a:lstStyle/>
                    <a:p>
                      <a:pPr algn="ctr"/>
                      <a:r>
                        <a:rPr kumimoji="1" lang="en-US" altLang="ja-JP" sz="1400" dirty="0" smtClean="0"/>
                        <a:t>11.3449</a:t>
                      </a:r>
                      <a:endParaRPr kumimoji="1" lang="ja-JP" altLang="en-US" sz="1400" dirty="0"/>
                    </a:p>
                  </a:txBody>
                  <a:tcPr anchor="ctr"/>
                </a:tc>
                <a:tc>
                  <a:txBody>
                    <a:bodyPr/>
                    <a:lstStyle/>
                    <a:p>
                      <a:pPr algn="ctr"/>
                      <a:r>
                        <a:rPr kumimoji="1" lang="en-US" altLang="ja-JP" sz="1400" dirty="0" smtClean="0"/>
                        <a:t>12.8381</a:t>
                      </a:r>
                      <a:endParaRPr kumimoji="1" lang="ja-JP" altLang="en-US" sz="1400" dirty="0"/>
                    </a:p>
                  </a:txBody>
                  <a:tcPr anchor="ctr"/>
                </a:tc>
              </a:tr>
              <a:tr h="589797">
                <a:tc>
                  <a:txBody>
                    <a:bodyPr/>
                    <a:lstStyle/>
                    <a:p>
                      <a:pPr algn="ctr"/>
                      <a:r>
                        <a:rPr kumimoji="1" lang="en-US" altLang="ja-JP" sz="1400" b="1" dirty="0" smtClean="0"/>
                        <a:t>:</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r>
            </a:tbl>
          </a:graphicData>
        </a:graphic>
      </p:graphicFrame>
      <p:sp>
        <p:nvSpPr>
          <p:cNvPr id="5" name="テキスト ボックス 4"/>
          <p:cNvSpPr txBox="1"/>
          <p:nvPr/>
        </p:nvSpPr>
        <p:spPr>
          <a:xfrm>
            <a:off x="611560" y="2708920"/>
            <a:ext cx="1080120" cy="369332"/>
          </a:xfrm>
          <a:prstGeom prst="rect">
            <a:avLst/>
          </a:prstGeom>
          <a:noFill/>
        </p:spPr>
        <p:txBody>
          <a:bodyPr wrap="square" rtlCol="0">
            <a:spAutoFit/>
          </a:bodyPr>
          <a:lstStyle/>
          <a:p>
            <a:r>
              <a:rPr kumimoji="1" lang="ja-JP" altLang="en-US" dirty="0" smtClean="0"/>
              <a:t>自由度</a:t>
            </a:r>
            <a:endParaRPr kumimoji="1" lang="ja-JP" altLang="en-US" dirty="0"/>
          </a:p>
        </p:txBody>
      </p:sp>
      <p:sp>
        <p:nvSpPr>
          <p:cNvPr id="7" name="テキスト ボックス 6"/>
          <p:cNvSpPr txBox="1"/>
          <p:nvPr/>
        </p:nvSpPr>
        <p:spPr>
          <a:xfrm>
            <a:off x="1259632" y="2348880"/>
            <a:ext cx="288032" cy="369332"/>
          </a:xfrm>
          <a:prstGeom prst="rect">
            <a:avLst/>
          </a:prstGeom>
          <a:noFill/>
        </p:spPr>
        <p:txBody>
          <a:bodyPr wrap="square" rtlCol="0">
            <a:spAutoFit/>
          </a:bodyPr>
          <a:lstStyle/>
          <a:p>
            <a:r>
              <a:rPr kumimoji="1" lang="en-US" altLang="ja-JP" dirty="0" smtClean="0"/>
              <a:t>P</a:t>
            </a:r>
            <a:endParaRPr kumimoji="1" lang="ja-JP" altLang="en-US" dirty="0"/>
          </a:p>
        </p:txBody>
      </p:sp>
    </p:spTree>
    <p:extLst>
      <p:ext uri="{BB962C8B-B14F-4D97-AF65-F5344CB8AC3E}">
        <p14:creationId xmlns="" xmlns:p14="http://schemas.microsoft.com/office/powerpoint/2010/main" val="25798278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764704"/>
            <a:ext cx="8229600" cy="1066800"/>
          </a:xfrm>
        </p:spPr>
        <p:txBody>
          <a:bodyPr>
            <a:normAutofit/>
          </a:bodyPr>
          <a:lstStyle/>
          <a:p>
            <a:r>
              <a:rPr kumimoji="1" lang="ja-JP" altLang="en-US" sz="3200" dirty="0" smtClean="0"/>
              <a:t>カイ二乗分布表</a:t>
            </a:r>
            <a:endParaRPr kumimoji="1" lang="ja-JP" altLang="en-US" sz="3200" dirty="0"/>
          </a:p>
        </p:txBody>
      </p:sp>
      <p:graphicFrame>
        <p:nvGraphicFramePr>
          <p:cNvPr id="6" name="コンテンツ プレースホルダ 5"/>
          <p:cNvGraphicFramePr>
            <a:graphicFrameLocks noGrp="1"/>
          </p:cNvGraphicFramePr>
          <p:nvPr>
            <p:ph idx="1"/>
          </p:nvPr>
        </p:nvGraphicFramePr>
        <p:xfrm>
          <a:off x="683568" y="2204864"/>
          <a:ext cx="7992889" cy="3600401"/>
        </p:xfrm>
        <a:graphic>
          <a:graphicData uri="http://schemas.openxmlformats.org/drawingml/2006/table">
            <a:tbl>
              <a:tblPr firstRow="1" bandRow="1">
                <a:tableStyleId>{69CF1AB2-1976-4502-BF36-3FF5EA218861}</a:tableStyleId>
              </a:tblPr>
              <a:tblGrid>
                <a:gridCol w="971099"/>
                <a:gridCol w="1045798"/>
                <a:gridCol w="821699"/>
                <a:gridCol w="821699"/>
                <a:gridCol w="821699"/>
                <a:gridCol w="821699"/>
                <a:gridCol w="821699"/>
                <a:gridCol w="821699"/>
                <a:gridCol w="1045798"/>
              </a:tblGrid>
              <a:tr h="862687">
                <a:tc>
                  <a:txBody>
                    <a:bodyPr/>
                    <a:lstStyle/>
                    <a:p>
                      <a:pPr algn="ctr"/>
                      <a:endParaRPr kumimoji="1" lang="ja-JP" altLang="en-US" sz="1400" dirty="0"/>
                    </a:p>
                  </a:txBody>
                  <a:tcPr anchor="ctr">
                    <a:lnTlToBr w="19050" cap="flat" cmpd="sng" algn="ctr">
                      <a:solidFill>
                        <a:schemeClr val="tx1"/>
                      </a:solidFill>
                      <a:prstDash val="solid"/>
                      <a:round/>
                      <a:headEnd type="none" w="med" len="med"/>
                      <a:tailEnd type="none" w="med" len="med"/>
                    </a:lnTlToBr>
                    <a:solidFill>
                      <a:schemeClr val="accent2">
                        <a:lumMod val="40000"/>
                        <a:lumOff val="60000"/>
                      </a:schemeClr>
                    </a:solidFill>
                  </a:tcPr>
                </a:tc>
                <a:tc>
                  <a:txBody>
                    <a:bodyPr/>
                    <a:lstStyle/>
                    <a:p>
                      <a:pPr algn="ctr"/>
                      <a:r>
                        <a:rPr kumimoji="1" lang="en-US" altLang="ja-JP" sz="1400" dirty="0" smtClean="0"/>
                        <a:t>0.995</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0.99</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0.975</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0.95</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0.05</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0.025</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0.01</a:t>
                      </a:r>
                      <a:endParaRPr kumimoji="1" lang="ja-JP" altLang="en-US" sz="1400" dirty="0"/>
                    </a:p>
                  </a:txBody>
                  <a:tcPr anchor="ctr">
                    <a:solidFill>
                      <a:schemeClr val="accent2">
                        <a:lumMod val="40000"/>
                        <a:lumOff val="60000"/>
                      </a:schemeClr>
                    </a:solidFill>
                  </a:tcPr>
                </a:tc>
                <a:tc>
                  <a:txBody>
                    <a:bodyPr/>
                    <a:lstStyle/>
                    <a:p>
                      <a:pPr algn="ctr"/>
                      <a:r>
                        <a:rPr kumimoji="1" lang="en-US" altLang="ja-JP" sz="1400" dirty="0" smtClean="0"/>
                        <a:t>0.005</a:t>
                      </a:r>
                      <a:endParaRPr kumimoji="1" lang="ja-JP" altLang="en-US" sz="1400" dirty="0"/>
                    </a:p>
                  </a:txBody>
                  <a:tcPr anchor="ctr">
                    <a:solidFill>
                      <a:schemeClr val="accent2">
                        <a:lumMod val="40000"/>
                        <a:lumOff val="60000"/>
                      </a:schemeClr>
                    </a:solidFill>
                  </a:tcPr>
                </a:tc>
              </a:tr>
              <a:tr h="721841">
                <a:tc>
                  <a:txBody>
                    <a:bodyPr/>
                    <a:lstStyle/>
                    <a:p>
                      <a:pPr algn="ctr"/>
                      <a:r>
                        <a:rPr kumimoji="1" lang="en-US" altLang="ja-JP" sz="1400" b="1" dirty="0" smtClean="0"/>
                        <a:t>1</a:t>
                      </a:r>
                      <a:endParaRPr kumimoji="1" lang="ja-JP" altLang="en-US" sz="1400" b="1" dirty="0"/>
                    </a:p>
                  </a:txBody>
                  <a:tcPr anchor="ctr">
                    <a:solidFill>
                      <a:schemeClr val="bg1">
                        <a:lumMod val="65000"/>
                      </a:schemeClr>
                    </a:solidFill>
                  </a:tcPr>
                </a:tc>
                <a:tc>
                  <a:txBody>
                    <a:bodyPr/>
                    <a:lstStyle/>
                    <a:p>
                      <a:pPr algn="ctr"/>
                      <a:r>
                        <a:rPr kumimoji="1" lang="en-US" altLang="ja-JP" sz="1400" dirty="0" smtClean="0"/>
                        <a:t>0.000039</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0.0002</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0.0010</a:t>
                      </a:r>
                      <a:endParaRPr kumimoji="1" lang="ja-JP" altLang="en-US" sz="1400" dirty="0"/>
                    </a:p>
                  </a:txBody>
                  <a:tcPr anchor="ctr">
                    <a:solidFill>
                      <a:schemeClr val="bg1">
                        <a:lumMod val="65000"/>
                      </a:schemeClr>
                    </a:solidFill>
                  </a:tcPr>
                </a:tc>
                <a:tc>
                  <a:txBody>
                    <a:bodyPr/>
                    <a:lstStyle/>
                    <a:p>
                      <a:pPr algn="ctr"/>
                      <a:r>
                        <a:rPr kumimoji="1" lang="en-US" altLang="ja-JP" sz="1400" dirty="0" smtClean="0"/>
                        <a:t>0.0039</a:t>
                      </a:r>
                      <a:endParaRPr kumimoji="1" lang="ja-JP" altLang="en-US" sz="1400" dirty="0"/>
                    </a:p>
                  </a:txBody>
                  <a:tcPr anchor="ctr">
                    <a:solidFill>
                      <a:schemeClr val="bg1">
                        <a:lumMod val="65000"/>
                      </a:schemeClr>
                    </a:solidFill>
                  </a:tcPr>
                </a:tc>
                <a:tc>
                  <a:txBody>
                    <a:bodyPr/>
                    <a:lstStyle/>
                    <a:p>
                      <a:pPr algn="ctr"/>
                      <a:r>
                        <a:rPr kumimoji="1" lang="en-US" altLang="ja-JP" sz="1400" dirty="0" smtClean="0"/>
                        <a:t>3.8415</a:t>
                      </a:r>
                      <a:endParaRPr kumimoji="1" lang="ja-JP" altLang="en-US" sz="1400" dirty="0"/>
                    </a:p>
                  </a:txBody>
                  <a:tcPr anchor="ctr">
                    <a:solidFill>
                      <a:schemeClr val="bg1">
                        <a:lumMod val="65000"/>
                      </a:schemeClr>
                    </a:solidFill>
                  </a:tcPr>
                </a:tc>
                <a:tc>
                  <a:txBody>
                    <a:bodyPr/>
                    <a:lstStyle/>
                    <a:p>
                      <a:pPr algn="ctr"/>
                      <a:r>
                        <a:rPr kumimoji="1" lang="en-US" altLang="ja-JP" sz="1400" dirty="0" smtClean="0"/>
                        <a:t>5.0239</a:t>
                      </a:r>
                      <a:endParaRPr kumimoji="1" lang="ja-JP" altLang="en-US" sz="1400" dirty="0"/>
                    </a:p>
                  </a:txBody>
                  <a:tcPr anchor="ctr">
                    <a:solidFill>
                      <a:schemeClr val="bg1">
                        <a:lumMod val="65000"/>
                      </a:schemeClr>
                    </a:solidFill>
                  </a:tcPr>
                </a:tc>
                <a:tc>
                  <a:txBody>
                    <a:bodyPr/>
                    <a:lstStyle/>
                    <a:p>
                      <a:pPr algn="ctr"/>
                      <a:r>
                        <a:rPr kumimoji="1" lang="en-US" altLang="ja-JP" sz="1400" dirty="0" smtClean="0"/>
                        <a:t>6.6349</a:t>
                      </a:r>
                      <a:endParaRPr kumimoji="1" lang="ja-JP" altLang="en-US" sz="1400" dirty="0"/>
                    </a:p>
                  </a:txBody>
                  <a:tcPr anchor="ctr">
                    <a:solidFill>
                      <a:schemeClr val="bg1">
                        <a:lumMod val="65000"/>
                      </a:schemeClr>
                    </a:solidFill>
                  </a:tcPr>
                </a:tc>
                <a:tc>
                  <a:txBody>
                    <a:bodyPr/>
                    <a:lstStyle/>
                    <a:p>
                      <a:pPr algn="ctr"/>
                      <a:r>
                        <a:rPr kumimoji="1" lang="en-US" altLang="ja-JP" sz="1400" dirty="0" smtClean="0"/>
                        <a:t>7.8794</a:t>
                      </a:r>
                      <a:endParaRPr kumimoji="1" lang="ja-JP" altLang="en-US" sz="1400" dirty="0"/>
                    </a:p>
                  </a:txBody>
                  <a:tcPr anchor="ctr">
                    <a:solidFill>
                      <a:schemeClr val="bg1">
                        <a:lumMod val="65000"/>
                      </a:schemeClr>
                    </a:solidFill>
                  </a:tcPr>
                </a:tc>
              </a:tr>
              <a:tr h="713038">
                <a:tc>
                  <a:txBody>
                    <a:bodyPr/>
                    <a:lstStyle/>
                    <a:p>
                      <a:pPr algn="ctr"/>
                      <a:r>
                        <a:rPr kumimoji="1" lang="en-US" altLang="ja-JP" sz="1400" b="1" dirty="0" smtClean="0"/>
                        <a:t>2</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0.0100</a:t>
                      </a:r>
                      <a:endParaRPr kumimoji="1" lang="ja-JP" altLang="en-US" sz="1400" dirty="0"/>
                    </a:p>
                  </a:txBody>
                  <a:tcPr anchor="ctr"/>
                </a:tc>
                <a:tc>
                  <a:txBody>
                    <a:bodyPr/>
                    <a:lstStyle/>
                    <a:p>
                      <a:pPr algn="ctr"/>
                      <a:r>
                        <a:rPr kumimoji="1" lang="en-US" altLang="ja-JP" sz="1400" dirty="0" smtClean="0"/>
                        <a:t>0.0201</a:t>
                      </a:r>
                      <a:endParaRPr kumimoji="1" lang="ja-JP" altLang="en-US" sz="1400" dirty="0"/>
                    </a:p>
                  </a:txBody>
                  <a:tcPr anchor="ctr"/>
                </a:tc>
                <a:tc>
                  <a:txBody>
                    <a:bodyPr/>
                    <a:lstStyle/>
                    <a:p>
                      <a:pPr algn="ctr"/>
                      <a:r>
                        <a:rPr kumimoji="1" lang="en-US" altLang="ja-JP" sz="1400" dirty="0" smtClean="0"/>
                        <a:t>0.0506</a:t>
                      </a:r>
                      <a:endParaRPr kumimoji="1" lang="ja-JP" altLang="en-US" sz="1400" dirty="0"/>
                    </a:p>
                  </a:txBody>
                  <a:tcPr anchor="ctr"/>
                </a:tc>
                <a:tc>
                  <a:txBody>
                    <a:bodyPr/>
                    <a:lstStyle/>
                    <a:p>
                      <a:pPr algn="ctr"/>
                      <a:r>
                        <a:rPr kumimoji="1" lang="en-US" altLang="ja-JP" sz="1400" dirty="0" smtClean="0"/>
                        <a:t>0.1026</a:t>
                      </a:r>
                      <a:endParaRPr kumimoji="1" lang="ja-JP" altLang="en-US" sz="1400" dirty="0"/>
                    </a:p>
                  </a:txBody>
                  <a:tcPr anchor="ctr"/>
                </a:tc>
                <a:tc>
                  <a:txBody>
                    <a:bodyPr/>
                    <a:lstStyle/>
                    <a:p>
                      <a:pPr algn="ctr"/>
                      <a:r>
                        <a:rPr kumimoji="1" lang="en-US" altLang="ja-JP" sz="1400" dirty="0" smtClean="0"/>
                        <a:t>5.9915</a:t>
                      </a:r>
                      <a:endParaRPr kumimoji="1" lang="ja-JP" altLang="en-US" sz="1400" dirty="0"/>
                    </a:p>
                  </a:txBody>
                  <a:tcPr anchor="ctr">
                    <a:solidFill>
                      <a:schemeClr val="bg1">
                        <a:lumMod val="65000"/>
                      </a:schemeClr>
                    </a:solidFill>
                  </a:tcPr>
                </a:tc>
                <a:tc>
                  <a:txBody>
                    <a:bodyPr/>
                    <a:lstStyle/>
                    <a:p>
                      <a:pPr algn="ctr"/>
                      <a:r>
                        <a:rPr kumimoji="1" lang="en-US" altLang="ja-JP" sz="1400" dirty="0" smtClean="0"/>
                        <a:t>7.3778</a:t>
                      </a:r>
                      <a:endParaRPr kumimoji="1" lang="ja-JP" altLang="en-US" sz="1400" dirty="0"/>
                    </a:p>
                  </a:txBody>
                  <a:tcPr anchor="ctr"/>
                </a:tc>
                <a:tc>
                  <a:txBody>
                    <a:bodyPr/>
                    <a:lstStyle/>
                    <a:p>
                      <a:pPr algn="ctr"/>
                      <a:r>
                        <a:rPr kumimoji="1" lang="en-US" altLang="ja-JP" sz="1400" dirty="0" smtClean="0"/>
                        <a:t>9.2104</a:t>
                      </a:r>
                      <a:endParaRPr kumimoji="1" lang="ja-JP" altLang="en-US" sz="1400" dirty="0"/>
                    </a:p>
                  </a:txBody>
                  <a:tcPr anchor="ctr"/>
                </a:tc>
                <a:tc>
                  <a:txBody>
                    <a:bodyPr/>
                    <a:lstStyle/>
                    <a:p>
                      <a:pPr algn="ctr"/>
                      <a:r>
                        <a:rPr kumimoji="1" lang="en-US" altLang="ja-JP" sz="1400" dirty="0" smtClean="0"/>
                        <a:t>10.5965</a:t>
                      </a:r>
                      <a:endParaRPr kumimoji="1" lang="ja-JP" altLang="en-US" sz="1400" dirty="0"/>
                    </a:p>
                  </a:txBody>
                  <a:tcPr anchor="ctr"/>
                </a:tc>
              </a:tr>
              <a:tr h="713038">
                <a:tc>
                  <a:txBody>
                    <a:bodyPr/>
                    <a:lstStyle/>
                    <a:p>
                      <a:pPr algn="ctr"/>
                      <a:r>
                        <a:rPr kumimoji="1" lang="en-US" altLang="ja-JP" sz="1400" b="1" dirty="0" smtClean="0"/>
                        <a:t>3</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0.0717</a:t>
                      </a:r>
                      <a:endParaRPr kumimoji="1" lang="ja-JP" altLang="en-US" sz="1400" dirty="0"/>
                    </a:p>
                  </a:txBody>
                  <a:tcPr anchor="ctr"/>
                </a:tc>
                <a:tc>
                  <a:txBody>
                    <a:bodyPr/>
                    <a:lstStyle/>
                    <a:p>
                      <a:pPr algn="ctr"/>
                      <a:r>
                        <a:rPr kumimoji="1" lang="en-US" altLang="ja-JP" sz="1400" dirty="0" smtClean="0"/>
                        <a:t>0.1148</a:t>
                      </a:r>
                      <a:endParaRPr kumimoji="1" lang="ja-JP" altLang="en-US" sz="1400" dirty="0"/>
                    </a:p>
                  </a:txBody>
                  <a:tcPr anchor="ctr"/>
                </a:tc>
                <a:tc>
                  <a:txBody>
                    <a:bodyPr/>
                    <a:lstStyle/>
                    <a:p>
                      <a:pPr algn="ctr"/>
                      <a:r>
                        <a:rPr kumimoji="1" lang="en-US" altLang="ja-JP" sz="1400" dirty="0" smtClean="0"/>
                        <a:t>0.2158</a:t>
                      </a:r>
                      <a:endParaRPr kumimoji="1" lang="ja-JP" altLang="en-US" sz="1400" dirty="0"/>
                    </a:p>
                  </a:txBody>
                  <a:tcPr anchor="ctr"/>
                </a:tc>
                <a:tc>
                  <a:txBody>
                    <a:bodyPr/>
                    <a:lstStyle/>
                    <a:p>
                      <a:pPr algn="ctr"/>
                      <a:r>
                        <a:rPr kumimoji="1" lang="en-US" altLang="ja-JP" sz="1400" dirty="0" smtClean="0"/>
                        <a:t>0.3518</a:t>
                      </a:r>
                      <a:endParaRPr kumimoji="1" lang="ja-JP" altLang="en-US" sz="1400" dirty="0"/>
                    </a:p>
                  </a:txBody>
                  <a:tcPr anchor="ctr"/>
                </a:tc>
                <a:tc>
                  <a:txBody>
                    <a:bodyPr/>
                    <a:lstStyle/>
                    <a:p>
                      <a:pPr algn="ctr"/>
                      <a:r>
                        <a:rPr kumimoji="1" lang="en-US" altLang="ja-JP" sz="1400" dirty="0" smtClean="0"/>
                        <a:t>7.8147</a:t>
                      </a:r>
                      <a:endParaRPr kumimoji="1" lang="ja-JP" altLang="en-US" sz="1400" dirty="0"/>
                    </a:p>
                  </a:txBody>
                  <a:tcPr anchor="ctr">
                    <a:solidFill>
                      <a:schemeClr val="bg1">
                        <a:lumMod val="65000"/>
                      </a:schemeClr>
                    </a:solidFill>
                  </a:tcPr>
                </a:tc>
                <a:tc>
                  <a:txBody>
                    <a:bodyPr/>
                    <a:lstStyle/>
                    <a:p>
                      <a:pPr algn="ctr"/>
                      <a:r>
                        <a:rPr kumimoji="1" lang="en-US" altLang="ja-JP" sz="1400" dirty="0" smtClean="0"/>
                        <a:t>9.3484</a:t>
                      </a:r>
                      <a:endParaRPr kumimoji="1" lang="ja-JP" altLang="en-US" sz="1400" dirty="0"/>
                    </a:p>
                  </a:txBody>
                  <a:tcPr anchor="ctr"/>
                </a:tc>
                <a:tc>
                  <a:txBody>
                    <a:bodyPr/>
                    <a:lstStyle/>
                    <a:p>
                      <a:pPr algn="ctr"/>
                      <a:r>
                        <a:rPr kumimoji="1" lang="en-US" altLang="ja-JP" sz="1400" dirty="0" smtClean="0"/>
                        <a:t>11.3449</a:t>
                      </a:r>
                      <a:endParaRPr kumimoji="1" lang="ja-JP" altLang="en-US" sz="1400" dirty="0"/>
                    </a:p>
                  </a:txBody>
                  <a:tcPr anchor="ctr"/>
                </a:tc>
                <a:tc>
                  <a:txBody>
                    <a:bodyPr/>
                    <a:lstStyle/>
                    <a:p>
                      <a:pPr algn="ctr"/>
                      <a:r>
                        <a:rPr kumimoji="1" lang="en-US" altLang="ja-JP" sz="1400" dirty="0" smtClean="0"/>
                        <a:t>12.8381</a:t>
                      </a:r>
                      <a:endParaRPr kumimoji="1" lang="ja-JP" altLang="en-US" sz="1400" dirty="0"/>
                    </a:p>
                  </a:txBody>
                  <a:tcPr anchor="ctr"/>
                </a:tc>
              </a:tr>
              <a:tr h="589797">
                <a:tc>
                  <a:txBody>
                    <a:bodyPr/>
                    <a:lstStyle/>
                    <a:p>
                      <a:pPr algn="ctr"/>
                      <a:r>
                        <a:rPr kumimoji="1" lang="en-US" altLang="ja-JP" sz="1400" b="1" dirty="0" smtClean="0"/>
                        <a:t>:</a:t>
                      </a:r>
                      <a:endParaRPr kumimoji="1" lang="ja-JP" altLang="en-US" sz="1400" b="1" dirty="0"/>
                    </a:p>
                  </a:txBody>
                  <a:tcPr anchor="ctr">
                    <a:solidFill>
                      <a:schemeClr val="accent2">
                        <a:lumMod val="40000"/>
                        <a:lumOff val="60000"/>
                      </a:schemeClr>
                    </a:solidFill>
                  </a:tcP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solidFill>
                      <a:schemeClr val="bg1">
                        <a:lumMod val="65000"/>
                      </a:schemeClr>
                    </a:solidFill>
                  </a:tcP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c>
                  <a:txBody>
                    <a:bodyPr/>
                    <a:lstStyle/>
                    <a:p>
                      <a:pPr algn="ctr"/>
                      <a:r>
                        <a:rPr kumimoji="1" lang="en-US" altLang="ja-JP" sz="1400" dirty="0" smtClean="0"/>
                        <a:t>:</a:t>
                      </a:r>
                      <a:endParaRPr kumimoji="1" lang="ja-JP" altLang="en-US" sz="1400" dirty="0"/>
                    </a:p>
                  </a:txBody>
                  <a:tcPr anchor="ctr"/>
                </a:tc>
              </a:tr>
            </a:tbl>
          </a:graphicData>
        </a:graphic>
      </p:graphicFrame>
      <p:sp>
        <p:nvSpPr>
          <p:cNvPr id="5" name="テキスト ボックス 4"/>
          <p:cNvSpPr txBox="1"/>
          <p:nvPr/>
        </p:nvSpPr>
        <p:spPr>
          <a:xfrm>
            <a:off x="611560" y="2708920"/>
            <a:ext cx="1080120" cy="369332"/>
          </a:xfrm>
          <a:prstGeom prst="rect">
            <a:avLst/>
          </a:prstGeom>
          <a:noFill/>
        </p:spPr>
        <p:txBody>
          <a:bodyPr wrap="square" rtlCol="0">
            <a:spAutoFit/>
          </a:bodyPr>
          <a:lstStyle/>
          <a:p>
            <a:r>
              <a:rPr kumimoji="1" lang="ja-JP" altLang="en-US" dirty="0" smtClean="0"/>
              <a:t>自由度</a:t>
            </a:r>
            <a:endParaRPr kumimoji="1" lang="ja-JP" altLang="en-US" dirty="0"/>
          </a:p>
        </p:txBody>
      </p:sp>
      <p:sp>
        <p:nvSpPr>
          <p:cNvPr id="7" name="テキスト ボックス 6"/>
          <p:cNvSpPr txBox="1"/>
          <p:nvPr/>
        </p:nvSpPr>
        <p:spPr>
          <a:xfrm>
            <a:off x="1259632" y="2348880"/>
            <a:ext cx="288032" cy="369332"/>
          </a:xfrm>
          <a:prstGeom prst="rect">
            <a:avLst/>
          </a:prstGeom>
          <a:noFill/>
        </p:spPr>
        <p:txBody>
          <a:bodyPr wrap="square" rtlCol="0">
            <a:spAutoFit/>
          </a:bodyPr>
          <a:lstStyle/>
          <a:p>
            <a:r>
              <a:rPr kumimoji="1" lang="en-US" altLang="ja-JP" dirty="0" smtClean="0"/>
              <a:t>P</a:t>
            </a:r>
            <a:endParaRPr kumimoji="1" lang="ja-JP" altLang="en-US" dirty="0"/>
          </a:p>
        </p:txBody>
      </p:sp>
      <p:sp>
        <p:nvSpPr>
          <p:cNvPr id="8" name="円/楕円 7"/>
          <p:cNvSpPr/>
          <p:nvPr/>
        </p:nvSpPr>
        <p:spPr>
          <a:xfrm>
            <a:off x="5220072" y="3140968"/>
            <a:ext cx="792088" cy="648072"/>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Tree>
    <p:extLst>
      <p:ext uri="{BB962C8B-B14F-4D97-AF65-F5344CB8AC3E}">
        <p14:creationId xmlns="" xmlns:p14="http://schemas.microsoft.com/office/powerpoint/2010/main" val="25798278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92696"/>
            <a:ext cx="8229600" cy="1066800"/>
          </a:xfrm>
        </p:spPr>
        <p:txBody>
          <a:bodyPr>
            <a:normAutofit/>
          </a:bodyPr>
          <a:lstStyle/>
          <a:p>
            <a:r>
              <a:rPr lang="ja-JP" altLang="en-US" sz="3200" dirty="0" smtClean="0"/>
              <a:t>標準正規分布表とカイ二乗分布表</a:t>
            </a:r>
            <a:endParaRPr kumimoji="1" lang="ja-JP" altLang="en-US" sz="3200" dirty="0"/>
          </a:p>
        </p:txBody>
      </p:sp>
      <p:sp>
        <p:nvSpPr>
          <p:cNvPr id="3" name="コンテンツ プレースホルダ 2"/>
          <p:cNvSpPr>
            <a:spLocks noGrp="1"/>
          </p:cNvSpPr>
          <p:nvPr>
            <p:ph idx="1"/>
          </p:nvPr>
        </p:nvSpPr>
        <p:spPr>
          <a:xfrm>
            <a:off x="467544" y="1988840"/>
            <a:ext cx="8229600" cy="4325112"/>
          </a:xfrm>
        </p:spPr>
        <p:txBody>
          <a:bodyPr/>
          <a:lstStyle/>
          <a:p>
            <a:r>
              <a:rPr kumimoji="1" lang="ja-JP" altLang="en-US" dirty="0" smtClean="0"/>
              <a:t>標準正規</a:t>
            </a:r>
            <a:r>
              <a:rPr kumimoji="1" lang="en-US" altLang="ja-JP" dirty="0" smtClean="0"/>
              <a:t>	</a:t>
            </a:r>
            <a:r>
              <a:rPr kumimoji="1" lang="ja-JP" altLang="en-US" dirty="0" smtClean="0"/>
              <a:t>分布表</a:t>
            </a:r>
            <a:endParaRPr kumimoji="1" lang="en-US" altLang="ja-JP" dirty="0" smtClean="0"/>
          </a:p>
          <a:p>
            <a:pPr>
              <a:buNone/>
            </a:pPr>
            <a:r>
              <a:rPr lang="ja-JP" altLang="en-US" dirty="0" smtClean="0"/>
              <a:t>　</a:t>
            </a:r>
            <a:r>
              <a:rPr kumimoji="1" lang="ja-JP" altLang="en-US" dirty="0" smtClean="0"/>
              <a:t>横軸の目盛りに対応する確率が記された表</a:t>
            </a:r>
            <a:endParaRPr kumimoji="1" lang="en-US" altLang="ja-JP" dirty="0" smtClean="0"/>
          </a:p>
          <a:p>
            <a:pPr>
              <a:buNone/>
            </a:pPr>
            <a:endParaRPr lang="en-US" altLang="ja-JP" dirty="0" smtClean="0"/>
          </a:p>
          <a:p>
            <a:pPr>
              <a:buNone/>
            </a:pPr>
            <a:endParaRPr lang="en-US" altLang="ja-JP" dirty="0" smtClean="0"/>
          </a:p>
          <a:p>
            <a:r>
              <a:rPr kumimoji="1" lang="ja-JP" altLang="en-US" dirty="0" smtClean="0"/>
              <a:t>カイ二乗分布表</a:t>
            </a:r>
            <a:endParaRPr kumimoji="1" lang="en-US" altLang="ja-JP" dirty="0" smtClean="0"/>
          </a:p>
          <a:p>
            <a:pPr>
              <a:buNone/>
            </a:pPr>
            <a:r>
              <a:rPr lang="ja-JP" altLang="en-US" dirty="0" smtClean="0"/>
              <a:t>　確率に対応する横軸の目盛りが記された表</a:t>
            </a:r>
            <a:endParaRPr lang="en-US" altLang="ja-JP" dirty="0" smtClean="0"/>
          </a:p>
          <a:p>
            <a:pPr>
              <a:buNone/>
            </a:pPr>
            <a:endParaRPr kumimoji="1" lang="en-US" altLang="ja-JP" dirty="0" smtClean="0"/>
          </a:p>
          <a:p>
            <a:pPr>
              <a:buNone/>
            </a:pPr>
            <a:endParaRPr kumimoji="1" lang="ja-JP" alt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92696"/>
            <a:ext cx="8229600" cy="1066800"/>
          </a:xfrm>
        </p:spPr>
        <p:txBody>
          <a:bodyPr>
            <a:normAutofit/>
          </a:bodyPr>
          <a:lstStyle/>
          <a:p>
            <a:r>
              <a:rPr kumimoji="1" lang="ja-JP" altLang="en-US" sz="3200" dirty="0" smtClean="0"/>
              <a:t>その他の確率密度関数</a:t>
            </a:r>
            <a:endParaRPr kumimoji="1" lang="ja-JP" altLang="en-US" sz="3200" dirty="0"/>
          </a:p>
        </p:txBody>
      </p:sp>
      <p:sp>
        <p:nvSpPr>
          <p:cNvPr id="3" name="コンテンツ プレースホルダ 2"/>
          <p:cNvSpPr>
            <a:spLocks noGrp="1"/>
          </p:cNvSpPr>
          <p:nvPr>
            <p:ph idx="1"/>
          </p:nvPr>
        </p:nvSpPr>
        <p:spPr/>
        <p:txBody>
          <a:bodyPr/>
          <a:lstStyle/>
          <a:p>
            <a:r>
              <a:rPr lang="en-US" altLang="ja-JP" dirty="0"/>
              <a:t>t</a:t>
            </a:r>
            <a:r>
              <a:rPr lang="ja-JP" altLang="en-US" dirty="0" smtClean="0"/>
              <a:t>分布</a:t>
            </a:r>
            <a:endParaRPr lang="en-US" altLang="ja-JP" dirty="0" smtClean="0"/>
          </a:p>
          <a:p>
            <a:endParaRPr kumimoji="1" lang="en-US" altLang="ja-JP" dirty="0"/>
          </a:p>
          <a:p>
            <a:r>
              <a:rPr lang="en-US" altLang="ja-JP" dirty="0" smtClean="0"/>
              <a:t>F</a:t>
            </a:r>
            <a:r>
              <a:rPr lang="ja-JP" altLang="en-US" dirty="0" smtClean="0"/>
              <a:t>分布</a:t>
            </a:r>
            <a:endParaRPr kumimoji="1" lang="ja-JP" alt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04664"/>
            <a:ext cx="8229600" cy="1066800"/>
          </a:xfrm>
        </p:spPr>
        <p:txBody>
          <a:bodyPr>
            <a:normAutofit/>
          </a:bodyPr>
          <a:lstStyle/>
          <a:p>
            <a:r>
              <a:rPr kumimoji="1" lang="ja-JP" altLang="en-US" sz="3200" dirty="0" smtClean="0"/>
              <a:t>まとめ</a:t>
            </a:r>
            <a:endParaRPr kumimoji="1" lang="ja-JP" altLang="en-US" sz="3200" dirty="0"/>
          </a:p>
        </p:txBody>
      </p:sp>
      <p:sp>
        <p:nvSpPr>
          <p:cNvPr id="3" name="コンテンツ プレースホルダ 2"/>
          <p:cNvSpPr>
            <a:spLocks noGrp="1"/>
          </p:cNvSpPr>
          <p:nvPr>
            <p:ph idx="1"/>
          </p:nvPr>
        </p:nvSpPr>
        <p:spPr>
          <a:xfrm>
            <a:off x="457200" y="1340768"/>
            <a:ext cx="8229600" cy="5328592"/>
          </a:xfrm>
        </p:spPr>
        <p:txBody>
          <a:bodyPr>
            <a:normAutofit fontScale="92500" lnSpcReduction="20000"/>
          </a:bodyPr>
          <a:lstStyle/>
          <a:p>
            <a:r>
              <a:rPr kumimoji="1" lang="ja-JP" altLang="en-US" sz="2600" dirty="0" smtClean="0"/>
              <a:t>代表的な確率密度関数として、</a:t>
            </a:r>
            <a:endParaRPr kumimoji="1" lang="en-US" altLang="ja-JP" sz="2600" dirty="0" smtClean="0"/>
          </a:p>
          <a:p>
            <a:pPr>
              <a:buNone/>
            </a:pPr>
            <a:r>
              <a:rPr kumimoji="1" lang="ja-JP" altLang="en-US" sz="2600" dirty="0" smtClean="0"/>
              <a:t>　　正規分布、標準正規分布、カイ二乗分布、</a:t>
            </a:r>
            <a:endParaRPr kumimoji="1" lang="en-US" altLang="ja-JP" sz="2600" dirty="0" smtClean="0"/>
          </a:p>
          <a:p>
            <a:pPr>
              <a:buNone/>
            </a:pPr>
            <a:r>
              <a:rPr lang="ja-JP" altLang="en-US" sz="2600" dirty="0" smtClean="0"/>
              <a:t>　　</a:t>
            </a:r>
            <a:r>
              <a:rPr kumimoji="1" lang="en-US" altLang="ja-JP" sz="2600" dirty="0" smtClean="0"/>
              <a:t>t</a:t>
            </a:r>
            <a:r>
              <a:rPr kumimoji="1" lang="ja-JP" altLang="en-US" sz="2600" dirty="0" smtClean="0"/>
              <a:t>分布、</a:t>
            </a:r>
            <a:r>
              <a:rPr kumimoji="1" lang="en-US" altLang="ja-JP" sz="2600" dirty="0" smtClean="0"/>
              <a:t>F</a:t>
            </a:r>
            <a:r>
              <a:rPr kumimoji="1" lang="ja-JP" altLang="en-US" sz="2600" dirty="0" smtClean="0"/>
              <a:t>分布</a:t>
            </a:r>
            <a:endParaRPr kumimoji="1" lang="en-US" altLang="ja-JP" sz="2600" dirty="0" smtClean="0"/>
          </a:p>
          <a:p>
            <a:pPr>
              <a:buNone/>
            </a:pPr>
            <a:r>
              <a:rPr lang="ja-JP" altLang="en-US" sz="2600" dirty="0" smtClean="0"/>
              <a:t>　に対応するものが挙げられる</a:t>
            </a:r>
            <a:endParaRPr lang="en-US" altLang="ja-JP" sz="2600" dirty="0" smtClean="0"/>
          </a:p>
          <a:p>
            <a:pPr>
              <a:buNone/>
            </a:pPr>
            <a:endParaRPr kumimoji="1" lang="en-US" altLang="ja-JP" sz="2600" dirty="0" smtClean="0"/>
          </a:p>
          <a:p>
            <a:r>
              <a:rPr lang="ja-JP" altLang="en-US" sz="2600" dirty="0" smtClean="0"/>
              <a:t>確率密度関数のグラフと横軸とで囲まれた面積は１である</a:t>
            </a:r>
            <a:endParaRPr lang="en-US" altLang="ja-JP" sz="2600" dirty="0" smtClean="0"/>
          </a:p>
          <a:p>
            <a:endParaRPr kumimoji="1" lang="en-US" altLang="ja-JP" sz="2600" dirty="0" smtClean="0"/>
          </a:p>
          <a:p>
            <a:r>
              <a:rPr lang="ja-JP" altLang="en-US" sz="2600" dirty="0" smtClean="0"/>
              <a:t>確率密度関数のグラフと横軸とで囲まれた面積は割合および確率と同一視できる</a:t>
            </a:r>
            <a:endParaRPr kumimoji="1" lang="en-US" altLang="ja-JP" sz="2600" dirty="0" smtClean="0"/>
          </a:p>
          <a:p>
            <a:pPr>
              <a:buNone/>
            </a:pPr>
            <a:r>
              <a:rPr lang="ja-JP" altLang="en-US" sz="3000" dirty="0" smtClean="0"/>
              <a:t>　</a:t>
            </a:r>
            <a:endParaRPr lang="en-US" altLang="ja-JP" sz="3000" dirty="0" smtClean="0"/>
          </a:p>
          <a:p>
            <a:r>
              <a:rPr kumimoji="1" lang="ja-JP" altLang="en-US" sz="2600" dirty="0" smtClean="0"/>
              <a:t>分布表を利用すれば、</a:t>
            </a:r>
            <a:endParaRPr kumimoji="1" lang="en-US" altLang="ja-JP" sz="2600" dirty="0" smtClean="0"/>
          </a:p>
          <a:p>
            <a:pPr>
              <a:buNone/>
            </a:pPr>
            <a:r>
              <a:rPr lang="ja-JP" altLang="en-US" sz="2600" dirty="0" smtClean="0"/>
              <a:t>　　</a:t>
            </a:r>
            <a:r>
              <a:rPr kumimoji="1" lang="ja-JP" altLang="en-US" sz="2600" dirty="0" smtClean="0"/>
              <a:t>横軸の目盛りに対応する確率、</a:t>
            </a:r>
            <a:endParaRPr kumimoji="1" lang="en-US" altLang="ja-JP" sz="2600" dirty="0" smtClean="0"/>
          </a:p>
          <a:p>
            <a:pPr>
              <a:buNone/>
            </a:pPr>
            <a:r>
              <a:rPr lang="ja-JP" altLang="en-US" sz="2600" dirty="0" smtClean="0"/>
              <a:t>　　</a:t>
            </a:r>
            <a:r>
              <a:rPr kumimoji="1" lang="ja-JP" altLang="en-US" sz="2600" dirty="0" smtClean="0"/>
              <a:t>確率に対応する横軸の目盛り</a:t>
            </a:r>
            <a:endParaRPr kumimoji="1" lang="en-US" altLang="ja-JP" sz="2600" dirty="0" smtClean="0"/>
          </a:p>
          <a:p>
            <a:pPr>
              <a:buNone/>
            </a:pPr>
            <a:r>
              <a:rPr lang="ja-JP" altLang="en-US" sz="2600" dirty="0" smtClean="0"/>
              <a:t>　が求められる</a:t>
            </a:r>
            <a:endParaRPr kumimoji="1" lang="en-US" altLang="ja-JP" sz="2600" dirty="0" smtClean="0"/>
          </a:p>
          <a:p>
            <a:pPr>
              <a:buNone/>
            </a:pPr>
            <a:r>
              <a:rPr lang="ja-JP" altLang="en-US" sz="2400" dirty="0" smtClean="0"/>
              <a:t>　</a:t>
            </a:r>
            <a:endParaRPr kumimoji="1" lang="ja-JP" altLang="en-US" sz="2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バン">
  <a:themeElements>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Override1.xml><?xml version="1.0" encoding="utf-8"?>
<a:themeOverride xmlns:a="http://schemas.openxmlformats.org/drawingml/2006/main">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Override>
</file>

<file path=ppt/theme/themeOverride2.xml><?xml version="1.0" encoding="utf-8"?>
<a:themeOverride xmlns:a="http://schemas.openxmlformats.org/drawingml/2006/main">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Override>
</file>

<file path=ppt/theme/themeOverride3.xml><?xml version="1.0" encoding="utf-8"?>
<a:themeOverride xmlns:a="http://schemas.openxmlformats.org/drawingml/2006/main">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Urban</Template>
  <TotalTime>575</TotalTime>
  <Words>808</Words>
  <Application>Microsoft Office PowerPoint</Application>
  <PresentationFormat>画面に合わせる (4:3)</PresentationFormat>
  <Paragraphs>415</Paragraphs>
  <Slides>36</Slides>
  <Notes>0</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36</vt:i4>
      </vt:variant>
    </vt:vector>
  </HeadingPairs>
  <TitlesOfParts>
    <vt:vector size="38" baseType="lpstr">
      <vt:lpstr>アーバン</vt:lpstr>
      <vt:lpstr>数式</vt:lpstr>
      <vt:lpstr>マンガでわかる統計学</vt:lpstr>
      <vt:lpstr>◆第５章◆</vt:lpstr>
      <vt:lpstr>英語のテスト結果のヒストグラム （階級の幅が10）</vt:lpstr>
      <vt:lpstr>英語のテスト結果のヒストグラム （階級の幅が5）</vt:lpstr>
      <vt:lpstr>英語のテスト結果のヒストグラム （階級の幅が3）</vt:lpstr>
      <vt:lpstr>スライド 6</vt:lpstr>
      <vt:lpstr>確率密度関数</vt:lpstr>
      <vt:lpstr>平均が53で標準偏差が15</vt:lpstr>
      <vt:lpstr>平均が53で標準偏差が5</vt:lpstr>
      <vt:lpstr>正規分布</vt:lpstr>
      <vt:lpstr>標準正規分布</vt:lpstr>
      <vt:lpstr>標準正規分布</vt:lpstr>
      <vt:lpstr>標準正規分布表</vt:lpstr>
      <vt:lpstr>標準正規分布（z=1.96の場合）</vt:lpstr>
      <vt:lpstr>標準正規分布（z=1.96の場合）</vt:lpstr>
      <vt:lpstr>標準正規分布表</vt:lpstr>
      <vt:lpstr>標準正規分布（z=1.96の場合）</vt:lpstr>
      <vt:lpstr>面積＝割合＝確率</vt:lpstr>
      <vt:lpstr>例１</vt:lpstr>
      <vt:lpstr>①平均が45で標準偏差10の正規分布において、 　下図斜線部分の面積は0.5である。</vt:lpstr>
      <vt:lpstr>スライド 21</vt:lpstr>
      <vt:lpstr>④「数学のテスト結果」を基準化した標準正規分布に 　おいて、0以上だった受験者の割合は受験者全体の 　0.5(=50%)を占める。</vt:lpstr>
      <vt:lpstr>スライド 23</vt:lpstr>
      <vt:lpstr>例２</vt:lpstr>
      <vt:lpstr>①平均が45で標準偏差10の正規分布において、 　下図斜線部分の面積は0.5-0.4641=0.0359である。</vt:lpstr>
      <vt:lpstr>スライド 26</vt:lpstr>
      <vt:lpstr>④「数学のテスト結果」を基準化した標準正規分布に 　おいて、1.8以上だった受験者の割合は受験者全体の 　0.5-0.4641=0.0359(=3.59%)を占める。</vt:lpstr>
      <vt:lpstr>スライド 28</vt:lpstr>
      <vt:lpstr>カイ二乗分布</vt:lpstr>
      <vt:lpstr>自由度</vt:lpstr>
      <vt:lpstr>カイ二乗分布表</vt:lpstr>
      <vt:lpstr>カイ二乗分布表</vt:lpstr>
      <vt:lpstr>カイ二乗分布表</vt:lpstr>
      <vt:lpstr>標準正規分布表とカイ二乗分布表</vt:lpstr>
      <vt:lpstr>その他の確率密度関数</vt:lpstr>
      <vt:lpstr>まとめ</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akira</dc:creator>
  <cp:lastModifiedBy>akira</cp:lastModifiedBy>
  <cp:revision>59</cp:revision>
  <dcterms:created xsi:type="dcterms:W3CDTF">2012-11-07T18:33:02Z</dcterms:created>
  <dcterms:modified xsi:type="dcterms:W3CDTF">2012-11-16T03:15:44Z</dcterms:modified>
</cp:coreProperties>
</file>