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33"/>
  </p:notesMasterIdLst>
  <p:handoutMasterIdLst>
    <p:handoutMasterId r:id="rId34"/>
  </p:handoutMasterIdLst>
  <p:sldIdLst>
    <p:sldId id="256" r:id="rId2"/>
    <p:sldId id="335" r:id="rId3"/>
    <p:sldId id="338" r:id="rId4"/>
    <p:sldId id="332" r:id="rId5"/>
    <p:sldId id="350" r:id="rId6"/>
    <p:sldId id="395" r:id="rId7"/>
    <p:sldId id="367" r:id="rId8"/>
    <p:sldId id="372" r:id="rId9"/>
    <p:sldId id="360" r:id="rId10"/>
    <p:sldId id="404" r:id="rId11"/>
    <p:sldId id="385" r:id="rId12"/>
    <p:sldId id="386" r:id="rId13"/>
    <p:sldId id="374" r:id="rId14"/>
    <p:sldId id="369" r:id="rId15"/>
    <p:sldId id="370" r:id="rId16"/>
    <p:sldId id="377" r:id="rId17"/>
    <p:sldId id="366" r:id="rId18"/>
    <p:sldId id="352" r:id="rId19"/>
    <p:sldId id="364" r:id="rId20"/>
    <p:sldId id="402" r:id="rId21"/>
    <p:sldId id="389" r:id="rId22"/>
    <p:sldId id="396" r:id="rId23"/>
    <p:sldId id="347" r:id="rId24"/>
    <p:sldId id="382" r:id="rId25"/>
    <p:sldId id="381" r:id="rId26"/>
    <p:sldId id="393" r:id="rId27"/>
    <p:sldId id="388" r:id="rId28"/>
    <p:sldId id="399" r:id="rId29"/>
    <p:sldId id="397" r:id="rId30"/>
    <p:sldId id="398" r:id="rId31"/>
    <p:sldId id="403" r:id="rId32"/>
  </p:sldIdLst>
  <p:sldSz cx="9144000" cy="6858000" type="screen4x3"/>
  <p:notesSz cx="6794500" cy="9906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E8400"/>
    <a:srgbClr val="339933"/>
    <a:srgbClr val="00CC66"/>
    <a:srgbClr val="FF9393"/>
    <a:srgbClr val="FF9900"/>
    <a:srgbClr val="CC0099"/>
    <a:srgbClr val="81C5F3"/>
    <a:srgbClr val="FF00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2572" autoAdjust="0"/>
  </p:normalViewPr>
  <p:slideViewPr>
    <p:cSldViewPr>
      <p:cViewPr varScale="1">
        <p:scale>
          <a:sx n="51" d="100"/>
          <a:sy n="51" d="100"/>
        </p:scale>
        <p:origin x="-162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906" y="-102"/>
      </p:cViewPr>
      <p:guideLst>
        <p:guide orient="horz" pos="3120"/>
        <p:guide pos="2140"/>
      </p:guideLst>
    </p:cSldViewPr>
  </p:notes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rgbClr val="FFFFFF"/>
                </a:solidFill>
                <a:prstDash val="solid"/>
              </a:ln>
              <a:solidFill>
                <a:srgbClr val="FFFFFF"/>
              </a:solidFill>
              <a:effectLst/>
            </a:rPr>
            <a:t>前処理</a:t>
          </a:r>
          <a:endParaRPr kumimoji="1" lang="en-US" altLang="ja-JP" b="0" cap="none" spc="0" dirty="0" smtClean="0">
            <a:ln w="18415" cmpd="sng">
              <a:solidFill>
                <a:srgbClr val="FFFFFF"/>
              </a:solidFill>
              <a:prstDash val="solid"/>
            </a:ln>
            <a:solidFill>
              <a:srgbClr val="FFFFFF"/>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t>時系列</a:t>
          </a:r>
          <a:r>
            <a:rPr kumimoji="1" lang="ja-JP" altLang="en-US" dirty="0" smtClean="0"/>
            <a:t>データの処理を行う</a:t>
          </a:r>
          <a:endParaRPr kumimoji="1" lang="ja-JP" altLang="en-US" dirty="0"/>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a:t>
          </a:r>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分析</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t>パラメータ値のすべてのパターンに</a:t>
          </a:r>
          <a:r>
            <a:rPr kumimoji="1" lang="ja-JP" altLang="en-US" dirty="0" smtClean="0"/>
            <a:t>対して相関</a:t>
          </a:r>
          <a:r>
            <a:rPr kumimoji="1" lang="ja-JP" altLang="en-US" dirty="0" smtClean="0"/>
            <a:t>分析を行い、最大相関係数を求める</a:t>
          </a:r>
          <a:endParaRPr kumimoji="1" lang="ja-JP" altLang="en-US" dirty="0"/>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t>擬似相関の可能性が高い結果の除去</a:t>
          </a:r>
          <a:endParaRPr kumimoji="1" lang="ja-JP" altLang="en-US" dirty="0"/>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DBF80B08-DA1A-4398-9DE6-5B28571617C1}" type="presOf" srcId="{89986779-8B11-48E7-ACBB-C23888A7FEC7}" destId="{A85F67F5-11FB-4B6E-99CA-54A4B7126C8A}" srcOrd="0" destOrd="0" presId="urn:microsoft.com/office/officeart/2005/8/layout/vList5"/>
    <dgm:cxn modelId="{CFC67063-1B53-4F51-A813-08ADCE68B9B0}" type="presOf" srcId="{E9FA56D8-730C-44F9-9093-86047BDBE66A}" destId="{B6C1C71D-09EA-4973-94EE-3F259DF8C15A}" srcOrd="0" destOrd="0" presId="urn:microsoft.com/office/officeart/2005/8/layout/vList5"/>
    <dgm:cxn modelId="{8004C299-5BBE-43BD-BE72-95DE896BD2CD}" srcId="{E3EEF9FE-A3C3-4D1D-AE5F-5227C82EEDA6}" destId="{D91444FE-FF92-4147-BD0B-3317E56143C4}" srcOrd="0" destOrd="0" parTransId="{B10008F5-28C6-40F6-8AC4-D6FE1B5B1B77}" sibTransId="{F3266025-A8DB-43B1-A6E2-6B92FB5CC405}"/>
    <dgm:cxn modelId="{CD77B1BE-B22E-486B-95CD-89A42EC45B18}" srcId="{69611E5A-4659-4703-AFB5-9209487C2EDB}" destId="{0C51F424-F2A7-4260-B237-4C08B673F916}" srcOrd="0" destOrd="0" parTransId="{1A38BB5A-6E35-49A8-B793-E2A3B330C63F}" sibTransId="{665DA3F8-23C8-4A4F-8400-3E02D0F49510}"/>
    <dgm:cxn modelId="{0B113EF3-1A4B-491C-8C41-1219082850B4}" srcId="{F45C39A3-3734-4AE2-9ECB-FEDA599CE67D}" destId="{69611E5A-4659-4703-AFB5-9209487C2EDB}" srcOrd="1" destOrd="0" parTransId="{65726904-FE1F-44F4-91EB-4C33DCCC7463}" sibTransId="{075487A7-F9C3-4799-BE80-CFAAD069A200}"/>
    <dgm:cxn modelId="{A74346E9-852D-43DC-8498-FD4A05541DDA}" type="presOf" srcId="{69611E5A-4659-4703-AFB5-9209487C2EDB}" destId="{64CFF22F-B8F3-4354-907D-849D1387F718}" srcOrd="0" destOrd="0" presId="urn:microsoft.com/office/officeart/2005/8/layout/vList5"/>
    <dgm:cxn modelId="{AC2DDD9A-2F37-4A04-8497-340415F589E7}" type="presOf" srcId="{0C51F424-F2A7-4260-B237-4C08B673F916}" destId="{6C2F3078-E6A6-45F0-8AC0-698FDA8202A6}" srcOrd="0" destOrd="0" presId="urn:microsoft.com/office/officeart/2005/8/layout/vList5"/>
    <dgm:cxn modelId="{05C1B047-8CB1-452E-ADE2-C62A5E93C96E}" type="presOf" srcId="{E3EEF9FE-A3C3-4D1D-AE5F-5227C82EEDA6}" destId="{77BCD486-4AF4-4921-84F2-996F05A840F1}" srcOrd="0" destOrd="0" presId="urn:microsoft.com/office/officeart/2005/8/layout/vList5"/>
    <dgm:cxn modelId="{F7F8EA8D-9DD7-4555-88AE-D4AF44C1AE17}" type="presOf" srcId="{D91444FE-FF92-4147-BD0B-3317E56143C4}" destId="{86F3C0B1-CA85-465F-B126-337FCC1A247F}"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1F292898-CFB8-4BFC-B49E-00A469F58881}" type="presOf" srcId="{F45C39A3-3734-4AE2-9ECB-FEDA599CE67D}" destId="{A29A1B91-98F1-41E8-974C-5DC3E5E0686A}"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495F2853-C727-45CC-854B-FA5F685F4593}" type="presParOf" srcId="{A29A1B91-98F1-41E8-974C-5DC3E5E0686A}" destId="{AE052F1F-FCCF-4863-9B05-CCDBA8569375}" srcOrd="0" destOrd="0" presId="urn:microsoft.com/office/officeart/2005/8/layout/vList5"/>
    <dgm:cxn modelId="{CF6E7ACD-49FD-4BEA-97B1-2E32598D65CA}" type="presParOf" srcId="{AE052F1F-FCCF-4863-9B05-CCDBA8569375}" destId="{A85F67F5-11FB-4B6E-99CA-54A4B7126C8A}" srcOrd="0" destOrd="0" presId="urn:microsoft.com/office/officeart/2005/8/layout/vList5"/>
    <dgm:cxn modelId="{BEB00706-8785-4E99-8888-777B598894A8}" type="presParOf" srcId="{AE052F1F-FCCF-4863-9B05-CCDBA8569375}" destId="{B6C1C71D-09EA-4973-94EE-3F259DF8C15A}" srcOrd="1" destOrd="0" presId="urn:microsoft.com/office/officeart/2005/8/layout/vList5"/>
    <dgm:cxn modelId="{139A2FCE-BB3C-4F82-BFEA-ADB8BCE3AD26}" type="presParOf" srcId="{A29A1B91-98F1-41E8-974C-5DC3E5E0686A}" destId="{96F50B06-940A-426F-9B16-B341326F069F}" srcOrd="1" destOrd="0" presId="urn:microsoft.com/office/officeart/2005/8/layout/vList5"/>
    <dgm:cxn modelId="{521417D7-9E02-4B03-B3E6-C19EA9BE83C0}" type="presParOf" srcId="{A29A1B91-98F1-41E8-974C-5DC3E5E0686A}" destId="{EB972972-F8CC-4729-8D7C-2F7105173C53}" srcOrd="2" destOrd="0" presId="urn:microsoft.com/office/officeart/2005/8/layout/vList5"/>
    <dgm:cxn modelId="{524F7525-3E87-4A1E-9545-26237D4935B5}" type="presParOf" srcId="{EB972972-F8CC-4729-8D7C-2F7105173C53}" destId="{64CFF22F-B8F3-4354-907D-849D1387F718}" srcOrd="0" destOrd="0" presId="urn:microsoft.com/office/officeart/2005/8/layout/vList5"/>
    <dgm:cxn modelId="{32CCC631-FCA3-4737-B1B7-C259294D925C}" type="presParOf" srcId="{EB972972-F8CC-4729-8D7C-2F7105173C53}" destId="{6C2F3078-E6A6-45F0-8AC0-698FDA8202A6}" srcOrd="1" destOrd="0" presId="urn:microsoft.com/office/officeart/2005/8/layout/vList5"/>
    <dgm:cxn modelId="{C1B63C2A-38C8-4676-8A30-B75778D6C679}" type="presParOf" srcId="{A29A1B91-98F1-41E8-974C-5DC3E5E0686A}" destId="{D5A14883-1E55-4B51-926F-FE9EB4B96148}" srcOrd="3" destOrd="0" presId="urn:microsoft.com/office/officeart/2005/8/layout/vList5"/>
    <dgm:cxn modelId="{788EB44F-4611-4246-9BEC-75FE7FE71E4C}" type="presParOf" srcId="{A29A1B91-98F1-41E8-974C-5DC3E5E0686A}" destId="{8F8792D4-2544-4BDF-839B-67D62A984CF4}" srcOrd="4" destOrd="0" presId="urn:microsoft.com/office/officeart/2005/8/layout/vList5"/>
    <dgm:cxn modelId="{CBC82BBA-C3BD-4FF0-B4D6-D037B1A7806D}" type="presParOf" srcId="{8F8792D4-2544-4BDF-839B-67D62A984CF4}" destId="{77BCD486-4AF4-4921-84F2-996F05A840F1}" srcOrd="0" destOrd="0" presId="urn:microsoft.com/office/officeart/2005/8/layout/vList5"/>
    <dgm:cxn modelId="{B1089A95-472F-42BF-9D16-ECAC23B07ABE}"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前処理</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b="0" dirty="0" smtClean="0"/>
            <a:t>時系列データの処理を行う</a:t>
          </a:r>
          <a:endParaRPr kumimoji="1" lang="ja-JP" altLang="en-US" b="0" dirty="0"/>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dirty="0" smtClean="0">
              <a:solidFill>
                <a:schemeClr val="bg1">
                  <a:lumMod val="50000"/>
                </a:schemeClr>
              </a:solidFill>
            </a:rPr>
            <a:t>遅延相関</a:t>
          </a:r>
          <a:r>
            <a:rPr kumimoji="1" lang="ja-JP" altLang="en-US" dirty="0" smtClean="0">
              <a:solidFill>
                <a:schemeClr val="bg1">
                  <a:lumMod val="50000"/>
                </a:schemeClr>
              </a:solidFill>
            </a:rPr>
            <a:t>分析</a:t>
          </a:r>
          <a:endParaRPr kumimoji="1" lang="ja-JP" altLang="en-US" dirty="0">
            <a:solidFill>
              <a:schemeClr val="bg1">
                <a:lumMod val="50000"/>
              </a:schemeClr>
            </a:solidFill>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solidFill>
                <a:schemeClr val="bg1">
                  <a:lumMod val="50000"/>
                </a:schemeClr>
              </a:solidFill>
            </a:rPr>
            <a:t>パラメータ値の</a:t>
          </a:r>
          <a:r>
            <a:rPr kumimoji="1" lang="ja-JP" altLang="en-US" dirty="0" smtClean="0">
              <a:solidFill>
                <a:schemeClr val="bg1">
                  <a:lumMod val="50000"/>
                </a:schemeClr>
              </a:solidFill>
            </a:rPr>
            <a:t>すべてのパターンに</a:t>
          </a:r>
          <a:r>
            <a:rPr kumimoji="1" lang="ja-JP" altLang="en-US" dirty="0" smtClean="0">
              <a:solidFill>
                <a:schemeClr val="bg1">
                  <a:lumMod val="50000"/>
                </a:schemeClr>
              </a:solidFill>
            </a:rPr>
            <a:t>対して相関</a:t>
          </a:r>
          <a:r>
            <a:rPr kumimoji="1" lang="ja-JP" altLang="en-US" dirty="0" smtClean="0">
              <a:solidFill>
                <a:schemeClr val="bg1">
                  <a:lumMod val="50000"/>
                </a:schemeClr>
              </a:solidFill>
            </a:rPr>
            <a:t>分析を行い、最大相関係数を求める</a:t>
          </a:r>
          <a:endParaRPr kumimoji="1" lang="ja-JP" altLang="en-US" dirty="0">
            <a:solidFill>
              <a:schemeClr val="bg1">
                <a:lumMod val="50000"/>
              </a:schemeClr>
            </a:solidFill>
          </a:endParaRPr>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dirty="0" smtClean="0">
              <a:solidFill>
                <a:schemeClr val="bg1">
                  <a:lumMod val="50000"/>
                </a:schemeClr>
              </a:solidFill>
            </a:rPr>
            <a:t>後処理</a:t>
          </a:r>
          <a:endParaRPr kumimoji="1" lang="ja-JP" altLang="en-US" dirty="0">
            <a:solidFill>
              <a:schemeClr val="bg1">
                <a:lumMod val="50000"/>
              </a:schemeClr>
            </a:solidFill>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solidFill>
                <a:schemeClr val="bg1">
                  <a:lumMod val="50000"/>
                </a:schemeClr>
              </a:solidFill>
            </a:rPr>
            <a:t>擬似相関の可能性が高い結果の除去</a:t>
          </a:r>
          <a:endParaRPr kumimoji="1" lang="ja-JP" altLang="en-US" dirty="0">
            <a:solidFill>
              <a:schemeClr val="bg1">
                <a:lumMod val="50000"/>
              </a:schemeClr>
            </a:solidFill>
          </a:endParaRPr>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D90EDCFC-DAD9-4812-88A6-06DBE0939177}" type="presOf" srcId="{F45C39A3-3734-4AE2-9ECB-FEDA599CE67D}" destId="{A29A1B91-98F1-41E8-974C-5DC3E5E0686A}"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EDC41260-FF07-47A1-A924-A0A5D084C74F}" type="presOf" srcId="{E9FA56D8-730C-44F9-9093-86047BDBE66A}" destId="{B6C1C71D-09EA-4973-94EE-3F259DF8C15A}" srcOrd="0" destOrd="0" presId="urn:microsoft.com/office/officeart/2005/8/layout/vList5"/>
    <dgm:cxn modelId="{38DF9DF2-823C-42BE-B9BA-73157C187D93}" srcId="{F45C39A3-3734-4AE2-9ECB-FEDA599CE67D}" destId="{89986779-8B11-48E7-ACBB-C23888A7FEC7}" srcOrd="0" destOrd="0" parTransId="{7F07A0D0-1F97-4BB0-A586-78041E83F54B}" sibTransId="{D06C8640-E9A8-43EB-9720-042B8ED192C1}"/>
    <dgm:cxn modelId="{8004C299-5BBE-43BD-BE72-95DE896BD2CD}" srcId="{E3EEF9FE-A3C3-4D1D-AE5F-5227C82EEDA6}" destId="{D91444FE-FF92-4147-BD0B-3317E56143C4}" srcOrd="0" destOrd="0" parTransId="{B10008F5-28C6-40F6-8AC4-D6FE1B5B1B77}" sibTransId="{F3266025-A8DB-43B1-A6E2-6B92FB5CC405}"/>
    <dgm:cxn modelId="{F1D0E5B1-C8E1-49FE-8D03-E7A5D0BAC5DD}" type="presOf" srcId="{89986779-8B11-48E7-ACBB-C23888A7FEC7}" destId="{A85F67F5-11FB-4B6E-99CA-54A4B7126C8A}" srcOrd="0" destOrd="0" presId="urn:microsoft.com/office/officeart/2005/8/layout/vList5"/>
    <dgm:cxn modelId="{54C7C3CD-C238-4F8A-B889-A69CBE128594}" type="presOf" srcId="{0C51F424-F2A7-4260-B237-4C08B673F916}" destId="{6C2F3078-E6A6-45F0-8AC0-698FDA8202A6}" srcOrd="0" destOrd="0" presId="urn:microsoft.com/office/officeart/2005/8/layout/vList5"/>
    <dgm:cxn modelId="{B42546FF-5000-45AE-9CBC-AA20CD73550F}" type="presOf" srcId="{D91444FE-FF92-4147-BD0B-3317E56143C4}" destId="{86F3C0B1-CA85-465F-B126-337FCC1A247F}"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CD77B1BE-B22E-486B-95CD-89A42EC45B18}" srcId="{69611E5A-4659-4703-AFB5-9209487C2EDB}" destId="{0C51F424-F2A7-4260-B237-4C08B673F916}" srcOrd="0" destOrd="0" parTransId="{1A38BB5A-6E35-49A8-B793-E2A3B330C63F}" sibTransId="{665DA3F8-23C8-4A4F-8400-3E02D0F49510}"/>
    <dgm:cxn modelId="{98177E24-9A9A-4B05-B58D-8561E6EFB787}" type="presOf" srcId="{69611E5A-4659-4703-AFB5-9209487C2EDB}" destId="{64CFF22F-B8F3-4354-907D-849D1387F718}" srcOrd="0" destOrd="0" presId="urn:microsoft.com/office/officeart/2005/8/layout/vList5"/>
    <dgm:cxn modelId="{0B113EF3-1A4B-491C-8C41-1219082850B4}" srcId="{F45C39A3-3734-4AE2-9ECB-FEDA599CE67D}" destId="{69611E5A-4659-4703-AFB5-9209487C2EDB}" srcOrd="1" destOrd="0" parTransId="{65726904-FE1F-44F4-91EB-4C33DCCC7463}" sibTransId="{075487A7-F9C3-4799-BE80-CFAAD069A200}"/>
    <dgm:cxn modelId="{A1BAB3EB-E520-412A-8498-34B1AF41EA67}" type="presOf" srcId="{E3EEF9FE-A3C3-4D1D-AE5F-5227C82EEDA6}" destId="{77BCD486-4AF4-4921-84F2-996F05A840F1}" srcOrd="0" destOrd="0" presId="urn:microsoft.com/office/officeart/2005/8/layout/vList5"/>
    <dgm:cxn modelId="{26E102AA-E8AE-414F-B1D7-E3717676E3AF}" type="presParOf" srcId="{A29A1B91-98F1-41E8-974C-5DC3E5E0686A}" destId="{AE052F1F-FCCF-4863-9B05-CCDBA8569375}" srcOrd="0" destOrd="0" presId="urn:microsoft.com/office/officeart/2005/8/layout/vList5"/>
    <dgm:cxn modelId="{90EF83ED-B5C0-4FBD-B8A2-5093505F3682}" type="presParOf" srcId="{AE052F1F-FCCF-4863-9B05-CCDBA8569375}" destId="{A85F67F5-11FB-4B6E-99CA-54A4B7126C8A}" srcOrd="0" destOrd="0" presId="urn:microsoft.com/office/officeart/2005/8/layout/vList5"/>
    <dgm:cxn modelId="{934EDF3A-583B-4DFE-BC8E-14C7FB1C93C3}" type="presParOf" srcId="{AE052F1F-FCCF-4863-9B05-CCDBA8569375}" destId="{B6C1C71D-09EA-4973-94EE-3F259DF8C15A}" srcOrd="1" destOrd="0" presId="urn:microsoft.com/office/officeart/2005/8/layout/vList5"/>
    <dgm:cxn modelId="{C8E7E821-85E1-4F26-A680-65293A912CC7}" type="presParOf" srcId="{A29A1B91-98F1-41E8-974C-5DC3E5E0686A}" destId="{96F50B06-940A-426F-9B16-B341326F069F}" srcOrd="1" destOrd="0" presId="urn:microsoft.com/office/officeart/2005/8/layout/vList5"/>
    <dgm:cxn modelId="{BDE785A5-5889-415B-890E-08EF42DB8A8F}" type="presParOf" srcId="{A29A1B91-98F1-41E8-974C-5DC3E5E0686A}" destId="{EB972972-F8CC-4729-8D7C-2F7105173C53}" srcOrd="2" destOrd="0" presId="urn:microsoft.com/office/officeart/2005/8/layout/vList5"/>
    <dgm:cxn modelId="{A6D9D68E-A5FE-4DA5-A96A-785582AE6B06}" type="presParOf" srcId="{EB972972-F8CC-4729-8D7C-2F7105173C53}" destId="{64CFF22F-B8F3-4354-907D-849D1387F718}" srcOrd="0" destOrd="0" presId="urn:microsoft.com/office/officeart/2005/8/layout/vList5"/>
    <dgm:cxn modelId="{3B7481B4-ED0E-4217-A624-F8B5D0354DB9}" type="presParOf" srcId="{EB972972-F8CC-4729-8D7C-2F7105173C53}" destId="{6C2F3078-E6A6-45F0-8AC0-698FDA8202A6}" srcOrd="1" destOrd="0" presId="urn:microsoft.com/office/officeart/2005/8/layout/vList5"/>
    <dgm:cxn modelId="{DA9ECB5C-2BC3-432C-B231-3EFB0A13E836}" type="presParOf" srcId="{A29A1B91-98F1-41E8-974C-5DC3E5E0686A}" destId="{D5A14883-1E55-4B51-926F-FE9EB4B96148}" srcOrd="3" destOrd="0" presId="urn:microsoft.com/office/officeart/2005/8/layout/vList5"/>
    <dgm:cxn modelId="{40DC2FC4-5682-4D2A-B2B7-6FDEC8E04754}" type="presParOf" srcId="{A29A1B91-98F1-41E8-974C-5DC3E5E0686A}" destId="{8F8792D4-2544-4BDF-839B-67D62A984CF4}" srcOrd="4" destOrd="0" presId="urn:microsoft.com/office/officeart/2005/8/layout/vList5"/>
    <dgm:cxn modelId="{03177568-360C-4898-8FE6-61B7C18CB55F}" type="presParOf" srcId="{8F8792D4-2544-4BDF-839B-67D62A984CF4}" destId="{77BCD486-4AF4-4921-84F2-996F05A840F1}" srcOrd="0" destOrd="0" presId="urn:microsoft.com/office/officeart/2005/8/layout/vList5"/>
    <dgm:cxn modelId="{D8591529-FA87-4F85-952B-5E9A684A9181}"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chemeClr val="bg1">
                    <a:lumMod val="50000"/>
                  </a:schemeClr>
                </a:solidFill>
                <a:prstDash val="solid"/>
              </a:ln>
              <a:solidFill>
                <a:schemeClr val="bg1">
                  <a:lumMod val="50000"/>
                </a:schemeClr>
              </a:solidFill>
              <a:effectLst/>
            </a:rPr>
            <a:t>前処理</a:t>
          </a:r>
          <a:endParaRPr kumimoji="1" lang="en-US" altLang="ja-JP" b="0" cap="none" spc="0" dirty="0" smtClean="0">
            <a:ln w="18415" cmpd="sng">
              <a:solidFill>
                <a:schemeClr val="bg1">
                  <a:lumMod val="50000"/>
                </a:schemeClr>
              </a:solidFill>
              <a:prstDash val="solid"/>
            </a:ln>
            <a:solidFill>
              <a:schemeClr val="bg1">
                <a:lumMod val="50000"/>
              </a:schemeClr>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solidFill>
                <a:schemeClr val="bg1">
                  <a:lumMod val="50000"/>
                </a:schemeClr>
              </a:solidFill>
            </a:rPr>
            <a:t>時系列データの処理を行う</a:t>
          </a:r>
          <a:endParaRPr kumimoji="1" lang="ja-JP" altLang="en-US" dirty="0">
            <a:solidFill>
              <a:schemeClr val="bg1">
                <a:lumMod val="50000"/>
              </a:schemeClr>
            </a:solidFill>
          </a:endParaRPr>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a:t>
          </a:r>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分析</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t>パラメータ値の</a:t>
          </a:r>
          <a:r>
            <a:rPr kumimoji="1" lang="ja-JP" altLang="en-US" dirty="0" smtClean="0"/>
            <a:t>すべてのパターンに</a:t>
          </a:r>
          <a:r>
            <a:rPr kumimoji="1" lang="ja-JP" altLang="en-US" dirty="0" smtClean="0"/>
            <a:t>対して相関</a:t>
          </a:r>
          <a:r>
            <a:rPr kumimoji="1" lang="ja-JP" altLang="en-US" dirty="0" smtClean="0"/>
            <a:t>分析を行い、最大相関係数を求める</a:t>
          </a:r>
          <a:endParaRPr kumimoji="1" lang="ja-JP" altLang="en-US" dirty="0"/>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noFill/>
                <a:prstDash val="solid"/>
              </a:ln>
              <a:solidFill>
                <a:schemeClr val="bg1">
                  <a:lumMod val="50000"/>
                </a:schemeClr>
              </a:solidFill>
              <a:effectLst/>
            </a:rPr>
            <a:t>後処理</a:t>
          </a:r>
          <a:endParaRPr kumimoji="1" lang="ja-JP" altLang="en-US" b="0" cap="none" spc="0" dirty="0">
            <a:ln w="18415" cmpd="sng">
              <a:noFill/>
              <a:prstDash val="solid"/>
            </a:ln>
            <a:solidFill>
              <a:schemeClr val="bg1">
                <a:lumMod val="50000"/>
              </a:schemeClr>
            </a:solidFill>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solidFill>
                <a:schemeClr val="bg1">
                  <a:lumMod val="50000"/>
                </a:schemeClr>
              </a:solidFill>
            </a:rPr>
            <a:t>擬似相関の可能性が高い結果の除去</a:t>
          </a:r>
          <a:endParaRPr kumimoji="1" lang="ja-JP" altLang="en-US" dirty="0">
            <a:solidFill>
              <a:schemeClr val="bg1">
                <a:lumMod val="50000"/>
              </a:schemeClr>
            </a:solidFill>
          </a:endParaRPr>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7D89C29B-082B-417C-8884-81B8136D305E}" type="presOf" srcId="{D91444FE-FF92-4147-BD0B-3317E56143C4}" destId="{86F3C0B1-CA85-465F-B126-337FCC1A247F}" srcOrd="0" destOrd="0" presId="urn:microsoft.com/office/officeart/2005/8/layout/vList5"/>
    <dgm:cxn modelId="{8004C299-5BBE-43BD-BE72-95DE896BD2CD}" srcId="{E3EEF9FE-A3C3-4D1D-AE5F-5227C82EEDA6}" destId="{D91444FE-FF92-4147-BD0B-3317E56143C4}" srcOrd="0" destOrd="0" parTransId="{B10008F5-28C6-40F6-8AC4-D6FE1B5B1B77}" sibTransId="{F3266025-A8DB-43B1-A6E2-6B92FB5CC405}"/>
    <dgm:cxn modelId="{FE586F39-F01F-4FDA-83E3-0C783EE8C35E}" type="presOf" srcId="{89986779-8B11-48E7-ACBB-C23888A7FEC7}" destId="{A85F67F5-11FB-4B6E-99CA-54A4B7126C8A}" srcOrd="0" destOrd="0" presId="urn:microsoft.com/office/officeart/2005/8/layout/vList5"/>
    <dgm:cxn modelId="{CD77B1BE-B22E-486B-95CD-89A42EC45B18}" srcId="{69611E5A-4659-4703-AFB5-9209487C2EDB}" destId="{0C51F424-F2A7-4260-B237-4C08B673F916}" srcOrd="0" destOrd="0" parTransId="{1A38BB5A-6E35-49A8-B793-E2A3B330C63F}" sibTransId="{665DA3F8-23C8-4A4F-8400-3E02D0F49510}"/>
    <dgm:cxn modelId="{95817207-AB70-444C-B58C-578825DE81E6}" type="presOf" srcId="{69611E5A-4659-4703-AFB5-9209487C2EDB}" destId="{64CFF22F-B8F3-4354-907D-849D1387F718}" srcOrd="0" destOrd="0" presId="urn:microsoft.com/office/officeart/2005/8/layout/vList5"/>
    <dgm:cxn modelId="{6BC97627-A251-4C3A-A25D-3B9562D21202}" type="presOf" srcId="{E9FA56D8-730C-44F9-9093-86047BDBE66A}" destId="{B6C1C71D-09EA-4973-94EE-3F259DF8C15A}" srcOrd="0" destOrd="0" presId="urn:microsoft.com/office/officeart/2005/8/layout/vList5"/>
    <dgm:cxn modelId="{84C1C62F-7392-4E67-8BD8-CE6CDF909C66}" type="presOf" srcId="{0C51F424-F2A7-4260-B237-4C08B673F916}" destId="{6C2F3078-E6A6-45F0-8AC0-698FDA8202A6}" srcOrd="0" destOrd="0" presId="urn:microsoft.com/office/officeart/2005/8/layout/vList5"/>
    <dgm:cxn modelId="{0B113EF3-1A4B-491C-8C41-1219082850B4}" srcId="{F45C39A3-3734-4AE2-9ECB-FEDA599CE67D}" destId="{69611E5A-4659-4703-AFB5-9209487C2EDB}" srcOrd="1" destOrd="0" parTransId="{65726904-FE1F-44F4-91EB-4C33DCCC7463}" sibTransId="{075487A7-F9C3-4799-BE80-CFAAD069A200}"/>
    <dgm:cxn modelId="{055E59D2-9A56-4EBD-9444-3CA0740F3659}" type="presOf" srcId="{E3EEF9FE-A3C3-4D1D-AE5F-5227C82EEDA6}" destId="{77BCD486-4AF4-4921-84F2-996F05A840F1}"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8372DDCA-76E8-4EB6-8655-6DA0BC6E4FA6}" type="presOf" srcId="{F45C39A3-3734-4AE2-9ECB-FEDA599CE67D}" destId="{A29A1B91-98F1-41E8-974C-5DC3E5E0686A}"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5523E769-20C0-417C-8F50-CAF9DE4B6603}" type="presParOf" srcId="{A29A1B91-98F1-41E8-974C-5DC3E5E0686A}" destId="{AE052F1F-FCCF-4863-9B05-CCDBA8569375}" srcOrd="0" destOrd="0" presId="urn:microsoft.com/office/officeart/2005/8/layout/vList5"/>
    <dgm:cxn modelId="{736F8642-F757-4F93-80D5-F5BAD14EFCA9}" type="presParOf" srcId="{AE052F1F-FCCF-4863-9B05-CCDBA8569375}" destId="{A85F67F5-11FB-4B6E-99CA-54A4B7126C8A}" srcOrd="0" destOrd="0" presId="urn:microsoft.com/office/officeart/2005/8/layout/vList5"/>
    <dgm:cxn modelId="{86305909-5D90-489A-92ED-4B8ECD48143B}" type="presParOf" srcId="{AE052F1F-FCCF-4863-9B05-CCDBA8569375}" destId="{B6C1C71D-09EA-4973-94EE-3F259DF8C15A}" srcOrd="1" destOrd="0" presId="urn:microsoft.com/office/officeart/2005/8/layout/vList5"/>
    <dgm:cxn modelId="{8EE64FAE-4977-4168-AAA3-D51D19AB6C74}" type="presParOf" srcId="{A29A1B91-98F1-41E8-974C-5DC3E5E0686A}" destId="{96F50B06-940A-426F-9B16-B341326F069F}" srcOrd="1" destOrd="0" presId="urn:microsoft.com/office/officeart/2005/8/layout/vList5"/>
    <dgm:cxn modelId="{50FC2565-37AF-4C72-BFEA-36E130B9A763}" type="presParOf" srcId="{A29A1B91-98F1-41E8-974C-5DC3E5E0686A}" destId="{EB972972-F8CC-4729-8D7C-2F7105173C53}" srcOrd="2" destOrd="0" presId="urn:microsoft.com/office/officeart/2005/8/layout/vList5"/>
    <dgm:cxn modelId="{0EE71564-1748-46C2-9B6E-E6EBAD07CD66}" type="presParOf" srcId="{EB972972-F8CC-4729-8D7C-2F7105173C53}" destId="{64CFF22F-B8F3-4354-907D-849D1387F718}" srcOrd="0" destOrd="0" presId="urn:microsoft.com/office/officeart/2005/8/layout/vList5"/>
    <dgm:cxn modelId="{AB3A1F29-63B6-42B9-A594-C7E5EF58E9D3}" type="presParOf" srcId="{EB972972-F8CC-4729-8D7C-2F7105173C53}" destId="{6C2F3078-E6A6-45F0-8AC0-698FDA8202A6}" srcOrd="1" destOrd="0" presId="urn:microsoft.com/office/officeart/2005/8/layout/vList5"/>
    <dgm:cxn modelId="{3668CE5D-F613-4EFE-B839-AD63553F10F2}" type="presParOf" srcId="{A29A1B91-98F1-41E8-974C-5DC3E5E0686A}" destId="{D5A14883-1E55-4B51-926F-FE9EB4B96148}" srcOrd="3" destOrd="0" presId="urn:microsoft.com/office/officeart/2005/8/layout/vList5"/>
    <dgm:cxn modelId="{33527EC8-4848-44B7-B645-748E35332100}" type="presParOf" srcId="{A29A1B91-98F1-41E8-974C-5DC3E5E0686A}" destId="{8F8792D4-2544-4BDF-839B-67D62A984CF4}" srcOrd="4" destOrd="0" presId="urn:microsoft.com/office/officeart/2005/8/layout/vList5"/>
    <dgm:cxn modelId="{4FAE1C69-2DFE-4967-90F6-BE82E6854CDE}" type="presParOf" srcId="{8F8792D4-2544-4BDF-839B-67D62A984CF4}" destId="{77BCD486-4AF4-4921-84F2-996F05A840F1}" srcOrd="0" destOrd="0" presId="urn:microsoft.com/office/officeart/2005/8/layout/vList5"/>
    <dgm:cxn modelId="{2BB0E9A1-7E78-40F1-8C50-BCF862243175}"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chemeClr val="bg1">
                    <a:lumMod val="50000"/>
                  </a:schemeClr>
                </a:solidFill>
                <a:prstDash val="solid"/>
              </a:ln>
              <a:solidFill>
                <a:schemeClr val="bg1">
                  <a:lumMod val="50000"/>
                </a:schemeClr>
              </a:solidFill>
              <a:effectLst/>
            </a:rPr>
            <a:t>前処理</a:t>
          </a:r>
          <a:endParaRPr kumimoji="1" lang="en-US" altLang="ja-JP" b="0" cap="none" spc="0" dirty="0" smtClean="0">
            <a:ln w="18415" cmpd="sng">
              <a:solidFill>
                <a:schemeClr val="bg1">
                  <a:lumMod val="50000"/>
                </a:schemeClr>
              </a:solidFill>
              <a:prstDash val="solid"/>
            </a:ln>
            <a:solidFill>
              <a:schemeClr val="bg1">
                <a:lumMod val="50000"/>
              </a:schemeClr>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solidFill>
                <a:schemeClr val="bg1">
                  <a:lumMod val="50000"/>
                </a:schemeClr>
              </a:solidFill>
            </a:rPr>
            <a:t>時系列データの処理を行う</a:t>
          </a:r>
          <a:endParaRPr kumimoji="1" lang="ja-JP" altLang="en-US" dirty="0">
            <a:solidFill>
              <a:schemeClr val="bg1">
                <a:lumMod val="50000"/>
              </a:schemeClr>
            </a:solidFill>
          </a:endParaRPr>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rPr>
            <a:t>遅延相関</a:t>
          </a:r>
          <a:r>
            <a:rPr kumimoji="1" lang="ja-JP" altLang="en-US" b="0" cap="none" spc="0" dirty="0" smtClean="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rPr>
            <a:t>分析</a:t>
          </a:r>
          <a:endParaRPr kumimoji="1" lang="ja-JP" altLang="en-US" b="0" cap="none" spc="0" dirty="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solidFill>
                <a:schemeClr val="bg1">
                  <a:lumMod val="50000"/>
                </a:schemeClr>
              </a:solidFill>
            </a:rPr>
            <a:t>パラメータ値の</a:t>
          </a:r>
          <a:r>
            <a:rPr kumimoji="1" lang="ja-JP" altLang="en-US" dirty="0" smtClean="0">
              <a:solidFill>
                <a:schemeClr val="bg1">
                  <a:lumMod val="50000"/>
                </a:schemeClr>
              </a:solidFill>
            </a:rPr>
            <a:t>すべてのパターンに</a:t>
          </a:r>
          <a:r>
            <a:rPr kumimoji="1" lang="ja-JP" altLang="en-US" dirty="0" smtClean="0">
              <a:solidFill>
                <a:schemeClr val="bg1">
                  <a:lumMod val="50000"/>
                </a:schemeClr>
              </a:solidFill>
            </a:rPr>
            <a:t>対して相関</a:t>
          </a:r>
          <a:r>
            <a:rPr kumimoji="1" lang="ja-JP" altLang="en-US" dirty="0" smtClean="0">
              <a:solidFill>
                <a:schemeClr val="bg1">
                  <a:lumMod val="50000"/>
                </a:schemeClr>
              </a:solidFill>
            </a:rPr>
            <a:t>分析を行い、最大相関係数を求める</a:t>
          </a:r>
          <a:endParaRPr kumimoji="1" lang="ja-JP" altLang="en-US" dirty="0">
            <a:solidFill>
              <a:schemeClr val="bg1">
                <a:lumMod val="50000"/>
              </a:schemeClr>
            </a:solidFill>
          </a:endParaRPr>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t>擬似相関の可能性が高い結果の除去</a:t>
          </a:r>
          <a:endParaRPr kumimoji="1" lang="ja-JP" altLang="en-US" dirty="0"/>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8004C299-5BBE-43BD-BE72-95DE896BD2CD}" srcId="{E3EEF9FE-A3C3-4D1D-AE5F-5227C82EEDA6}" destId="{D91444FE-FF92-4147-BD0B-3317E56143C4}" srcOrd="0" destOrd="0" parTransId="{B10008F5-28C6-40F6-8AC4-D6FE1B5B1B77}" sibTransId="{F3266025-A8DB-43B1-A6E2-6B92FB5CC405}"/>
    <dgm:cxn modelId="{CD77B1BE-B22E-486B-95CD-89A42EC45B18}" srcId="{69611E5A-4659-4703-AFB5-9209487C2EDB}" destId="{0C51F424-F2A7-4260-B237-4C08B673F916}" srcOrd="0" destOrd="0" parTransId="{1A38BB5A-6E35-49A8-B793-E2A3B330C63F}" sibTransId="{665DA3F8-23C8-4A4F-8400-3E02D0F49510}"/>
    <dgm:cxn modelId="{52A83182-433B-4C8A-A403-DBEDFB02FC1D}" type="presOf" srcId="{D91444FE-FF92-4147-BD0B-3317E56143C4}" destId="{86F3C0B1-CA85-465F-B126-337FCC1A247F}" srcOrd="0" destOrd="0" presId="urn:microsoft.com/office/officeart/2005/8/layout/vList5"/>
    <dgm:cxn modelId="{3B0DB591-7AF3-4AAC-BA73-52E18997BB11}" type="presOf" srcId="{0C51F424-F2A7-4260-B237-4C08B673F916}" destId="{6C2F3078-E6A6-45F0-8AC0-698FDA8202A6}" srcOrd="0" destOrd="0" presId="urn:microsoft.com/office/officeart/2005/8/layout/vList5"/>
    <dgm:cxn modelId="{F869BC90-A59C-4A8A-B4E2-9B904C970891}" type="presOf" srcId="{F45C39A3-3734-4AE2-9ECB-FEDA599CE67D}" destId="{A29A1B91-98F1-41E8-974C-5DC3E5E0686A}" srcOrd="0" destOrd="0" presId="urn:microsoft.com/office/officeart/2005/8/layout/vList5"/>
    <dgm:cxn modelId="{ADCACA2E-A4D1-48BC-BFE2-911395E0C824}" type="presOf" srcId="{89986779-8B11-48E7-ACBB-C23888A7FEC7}" destId="{A85F67F5-11FB-4B6E-99CA-54A4B7126C8A}" srcOrd="0" destOrd="0" presId="urn:microsoft.com/office/officeart/2005/8/layout/vList5"/>
    <dgm:cxn modelId="{0B113EF3-1A4B-491C-8C41-1219082850B4}" srcId="{F45C39A3-3734-4AE2-9ECB-FEDA599CE67D}" destId="{69611E5A-4659-4703-AFB5-9209487C2EDB}" srcOrd="1" destOrd="0" parTransId="{65726904-FE1F-44F4-91EB-4C33DCCC7463}" sibTransId="{075487A7-F9C3-4799-BE80-CFAAD069A200}"/>
    <dgm:cxn modelId="{D512A0D3-39D3-4393-AF3E-BE10DE8F3305}" type="presOf" srcId="{69611E5A-4659-4703-AFB5-9209487C2EDB}" destId="{64CFF22F-B8F3-4354-907D-849D1387F718}"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D49B94C7-6C6E-424C-BE78-D6323D7D0CF5}" type="presOf" srcId="{E3EEF9FE-A3C3-4D1D-AE5F-5227C82EEDA6}" destId="{77BCD486-4AF4-4921-84F2-996F05A840F1}" srcOrd="0" destOrd="0" presId="urn:microsoft.com/office/officeart/2005/8/layout/vList5"/>
    <dgm:cxn modelId="{581ADC56-113A-45D2-BF53-47B1A750FAB7}" type="presOf" srcId="{E9FA56D8-730C-44F9-9093-86047BDBE66A}" destId="{B6C1C71D-09EA-4973-94EE-3F259DF8C15A}"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3564EE4F-9FF1-4151-9C69-725DB296F989}" type="presParOf" srcId="{A29A1B91-98F1-41E8-974C-5DC3E5E0686A}" destId="{AE052F1F-FCCF-4863-9B05-CCDBA8569375}" srcOrd="0" destOrd="0" presId="urn:microsoft.com/office/officeart/2005/8/layout/vList5"/>
    <dgm:cxn modelId="{774CDABA-14B2-40A6-9C77-AFFA41560FC6}" type="presParOf" srcId="{AE052F1F-FCCF-4863-9B05-CCDBA8569375}" destId="{A85F67F5-11FB-4B6E-99CA-54A4B7126C8A}" srcOrd="0" destOrd="0" presId="urn:microsoft.com/office/officeart/2005/8/layout/vList5"/>
    <dgm:cxn modelId="{2D43C6A4-581E-4D35-8A73-C4F4A84A5353}" type="presParOf" srcId="{AE052F1F-FCCF-4863-9B05-CCDBA8569375}" destId="{B6C1C71D-09EA-4973-94EE-3F259DF8C15A}" srcOrd="1" destOrd="0" presId="urn:microsoft.com/office/officeart/2005/8/layout/vList5"/>
    <dgm:cxn modelId="{704E93B9-A8F0-4A00-8520-3CDC5E1DDEC3}" type="presParOf" srcId="{A29A1B91-98F1-41E8-974C-5DC3E5E0686A}" destId="{96F50B06-940A-426F-9B16-B341326F069F}" srcOrd="1" destOrd="0" presId="urn:microsoft.com/office/officeart/2005/8/layout/vList5"/>
    <dgm:cxn modelId="{04B5419E-D006-4955-BDED-5A8B3393A0D7}" type="presParOf" srcId="{A29A1B91-98F1-41E8-974C-5DC3E5E0686A}" destId="{EB972972-F8CC-4729-8D7C-2F7105173C53}" srcOrd="2" destOrd="0" presId="urn:microsoft.com/office/officeart/2005/8/layout/vList5"/>
    <dgm:cxn modelId="{7EA056C5-26AC-45A4-9C62-CC7E46AB4B8D}" type="presParOf" srcId="{EB972972-F8CC-4729-8D7C-2F7105173C53}" destId="{64CFF22F-B8F3-4354-907D-849D1387F718}" srcOrd="0" destOrd="0" presId="urn:microsoft.com/office/officeart/2005/8/layout/vList5"/>
    <dgm:cxn modelId="{823CE6B8-C1DB-4A5C-A2EF-C4315593C5F1}" type="presParOf" srcId="{EB972972-F8CC-4729-8D7C-2F7105173C53}" destId="{6C2F3078-E6A6-45F0-8AC0-698FDA8202A6}" srcOrd="1" destOrd="0" presId="urn:microsoft.com/office/officeart/2005/8/layout/vList5"/>
    <dgm:cxn modelId="{25A911C6-77C4-4763-A9A9-715435A99F70}" type="presParOf" srcId="{A29A1B91-98F1-41E8-974C-5DC3E5E0686A}" destId="{D5A14883-1E55-4B51-926F-FE9EB4B96148}" srcOrd="3" destOrd="0" presId="urn:microsoft.com/office/officeart/2005/8/layout/vList5"/>
    <dgm:cxn modelId="{646CEAB0-1B39-4144-BFD7-13E97A9909FF}" type="presParOf" srcId="{A29A1B91-98F1-41E8-974C-5DC3E5E0686A}" destId="{8F8792D4-2544-4BDF-839B-67D62A984CF4}" srcOrd="4" destOrd="0" presId="urn:microsoft.com/office/officeart/2005/8/layout/vList5"/>
    <dgm:cxn modelId="{B66FC8E8-6D70-4F84-B11C-321BC809DF08}" type="presParOf" srcId="{8F8792D4-2544-4BDF-839B-67D62A984CF4}" destId="{77BCD486-4AF4-4921-84F2-996F05A840F1}" srcOrd="0" destOrd="0" presId="urn:microsoft.com/office/officeart/2005/8/layout/vList5"/>
    <dgm:cxn modelId="{2E6064AB-323D-4795-AA05-C20AA1E470C9}"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t>時系列</a:t>
          </a:r>
          <a:r>
            <a:rPr kumimoji="1" lang="ja-JP" altLang="en-US" sz="2200" kern="1200" dirty="0" smtClean="0"/>
            <a:t>データの処理を行う</a:t>
          </a:r>
          <a:endParaRPr kumimoji="1" lang="ja-JP" altLang="en-US" sz="2200" kern="1200" dirty="0"/>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rPr>
            <a:t>前処理</a:t>
          </a:r>
          <a:endParaRPr kumimoji="1" lang="en-US" altLang="ja-JP" sz="3500" b="0" kern="1200" cap="none" spc="0" dirty="0" smtClean="0">
            <a:ln w="18415" cmpd="sng">
              <a:solidFill>
                <a:srgbClr val="FFFFFF"/>
              </a:solidFill>
              <a:prstDash val="solid"/>
            </a:ln>
            <a:solidFill>
              <a:srgbClr val="FFFFFF"/>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t>パラメータ値のすべてのパターンに</a:t>
          </a:r>
          <a:r>
            <a:rPr kumimoji="1" lang="ja-JP" altLang="en-US" sz="2200" kern="1200" dirty="0" smtClean="0"/>
            <a:t>対して相関</a:t>
          </a:r>
          <a:r>
            <a:rPr kumimoji="1" lang="ja-JP" altLang="en-US" sz="2200" kern="1200" dirty="0" smtClean="0"/>
            <a:t>分析を行い、最大相関係数を求める</a:t>
          </a:r>
          <a:endParaRPr kumimoji="1" lang="ja-JP" altLang="en-US" sz="2200" kern="1200" dirty="0"/>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a:t>
          </a: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分析</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t>擬似相関の可能性が高い結果の除去</a:t>
          </a:r>
          <a:endParaRPr kumimoji="1" lang="ja-JP" altLang="en-US" sz="2200" kern="1200" dirty="0"/>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2281719"/>
        <a:ext cx="2936782" cy="9575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b="0" kern="1200" dirty="0" smtClean="0"/>
            <a:t>時系列データの処理を行う</a:t>
          </a:r>
          <a:endParaRPr kumimoji="1" lang="ja-JP" altLang="en-US" sz="2200" b="0" kern="1200" dirty="0"/>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前処理</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パラメータ値の</a:t>
          </a:r>
          <a:r>
            <a:rPr kumimoji="1" lang="ja-JP" altLang="en-US" sz="2200" kern="1200" dirty="0" smtClean="0">
              <a:solidFill>
                <a:schemeClr val="bg1">
                  <a:lumMod val="50000"/>
                </a:schemeClr>
              </a:solidFill>
            </a:rPr>
            <a:t>すべてのパターンに</a:t>
          </a:r>
          <a:r>
            <a:rPr kumimoji="1" lang="ja-JP" altLang="en-US" sz="2200" kern="1200" dirty="0" smtClean="0">
              <a:solidFill>
                <a:schemeClr val="bg1">
                  <a:lumMod val="50000"/>
                </a:schemeClr>
              </a:solidFill>
            </a:rPr>
            <a:t>対して相関</a:t>
          </a:r>
          <a:r>
            <a:rPr kumimoji="1" lang="ja-JP" altLang="en-US" sz="2200" kern="1200" dirty="0" smtClean="0">
              <a:solidFill>
                <a:schemeClr val="bg1">
                  <a:lumMod val="50000"/>
                </a:schemeClr>
              </a:solidFill>
            </a:rPr>
            <a:t>分析を行い、最大相関係数を求める</a:t>
          </a:r>
          <a:endParaRPr kumimoji="1" lang="ja-JP" altLang="en-US" sz="2200" kern="1200" dirty="0">
            <a:solidFill>
              <a:schemeClr val="bg1">
                <a:lumMod val="50000"/>
              </a:schemeClr>
            </a:solidFill>
          </a:endParaRPr>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kern="1200" dirty="0" smtClean="0">
              <a:solidFill>
                <a:schemeClr val="bg1">
                  <a:lumMod val="50000"/>
                </a:schemeClr>
              </a:solidFill>
            </a:rPr>
            <a:t>遅延相関</a:t>
          </a:r>
          <a:r>
            <a:rPr kumimoji="1" lang="ja-JP" altLang="en-US" sz="3500" kern="1200" dirty="0" smtClean="0">
              <a:solidFill>
                <a:schemeClr val="bg1">
                  <a:lumMod val="50000"/>
                </a:schemeClr>
              </a:solidFill>
            </a:rPr>
            <a:t>分析</a:t>
          </a:r>
          <a:endParaRPr kumimoji="1" lang="ja-JP" altLang="en-US" sz="3500" kern="1200" dirty="0">
            <a:solidFill>
              <a:schemeClr val="bg1">
                <a:lumMod val="50000"/>
              </a:schemeClr>
            </a:solidFill>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擬似相関の可能性が高い結果の除去</a:t>
          </a:r>
          <a:endParaRPr kumimoji="1" lang="ja-JP" altLang="en-US" sz="2200" kern="1200" dirty="0">
            <a:solidFill>
              <a:schemeClr val="bg1">
                <a:lumMod val="50000"/>
              </a:schemeClr>
            </a:solidFill>
          </a:endParaRPr>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kern="1200" dirty="0" smtClean="0">
              <a:solidFill>
                <a:schemeClr val="bg1">
                  <a:lumMod val="50000"/>
                </a:schemeClr>
              </a:solidFill>
            </a:rPr>
            <a:t>後処理</a:t>
          </a:r>
          <a:endParaRPr kumimoji="1" lang="ja-JP" altLang="en-US" sz="3500" kern="1200" dirty="0">
            <a:solidFill>
              <a:schemeClr val="bg1">
                <a:lumMod val="50000"/>
              </a:schemeClr>
            </a:solidFill>
          </a:endParaRPr>
        </a:p>
      </dsp:txBody>
      <dsp:txXfrm>
        <a:off x="51799" y="2281719"/>
        <a:ext cx="2936782" cy="957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時系列データの処理を行う</a:t>
          </a:r>
          <a:endParaRPr kumimoji="1" lang="ja-JP" altLang="en-US" sz="2200" kern="1200" dirty="0">
            <a:solidFill>
              <a:schemeClr val="bg1">
                <a:lumMod val="50000"/>
              </a:schemeClr>
            </a:solidFill>
          </a:endParaRPr>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50000"/>
                  </a:schemeClr>
                </a:solidFill>
                <a:prstDash val="solid"/>
              </a:ln>
              <a:solidFill>
                <a:schemeClr val="bg1">
                  <a:lumMod val="50000"/>
                </a:schemeClr>
              </a:solidFill>
              <a:effectLst/>
            </a:rPr>
            <a:t>前処理</a:t>
          </a:r>
          <a:endParaRPr kumimoji="1" lang="en-US" altLang="ja-JP" sz="3500" b="0" kern="1200" cap="none" spc="0" dirty="0" smtClean="0">
            <a:ln w="18415" cmpd="sng">
              <a:solidFill>
                <a:schemeClr val="bg1">
                  <a:lumMod val="50000"/>
                </a:schemeClr>
              </a:solidFill>
              <a:prstDash val="solid"/>
            </a:ln>
            <a:solidFill>
              <a:schemeClr val="bg1">
                <a:lumMod val="50000"/>
              </a:schemeClr>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t>パラメータ値の</a:t>
          </a:r>
          <a:r>
            <a:rPr kumimoji="1" lang="ja-JP" altLang="en-US" sz="2200" kern="1200" dirty="0" smtClean="0"/>
            <a:t>すべてのパターンに</a:t>
          </a:r>
          <a:r>
            <a:rPr kumimoji="1" lang="ja-JP" altLang="en-US" sz="2200" kern="1200" dirty="0" smtClean="0"/>
            <a:t>対して相関</a:t>
          </a:r>
          <a:r>
            <a:rPr kumimoji="1" lang="ja-JP" altLang="en-US" sz="2200" kern="1200" dirty="0" smtClean="0"/>
            <a:t>分析を行い、最大相関係数を求める</a:t>
          </a:r>
          <a:endParaRPr kumimoji="1" lang="ja-JP" altLang="en-US" sz="2200" kern="1200" dirty="0"/>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a:t>
          </a: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分析</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擬似相関の可能性が高い結果の除去</a:t>
          </a:r>
          <a:endParaRPr kumimoji="1" lang="ja-JP" altLang="en-US" sz="2200" kern="1200" dirty="0">
            <a:solidFill>
              <a:schemeClr val="bg1">
                <a:lumMod val="50000"/>
              </a:schemeClr>
            </a:solidFill>
          </a:endParaRPr>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noFill/>
                <a:prstDash val="solid"/>
              </a:ln>
              <a:solidFill>
                <a:schemeClr val="bg1">
                  <a:lumMod val="50000"/>
                </a:schemeClr>
              </a:solidFill>
              <a:effectLst/>
            </a:rPr>
            <a:t>後処理</a:t>
          </a:r>
          <a:endParaRPr kumimoji="1" lang="ja-JP" altLang="en-US" sz="3500" b="0" kern="1200" cap="none" spc="0" dirty="0">
            <a:ln w="18415" cmpd="sng">
              <a:noFill/>
              <a:prstDash val="solid"/>
            </a:ln>
            <a:solidFill>
              <a:schemeClr val="bg1">
                <a:lumMod val="50000"/>
              </a:schemeClr>
            </a:solidFill>
            <a:effectLst/>
          </a:endParaRPr>
        </a:p>
      </dsp:txBody>
      <dsp:txXfrm>
        <a:off x="51799" y="2281719"/>
        <a:ext cx="2936782" cy="9575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時系列データの処理を行う</a:t>
          </a:r>
          <a:endParaRPr kumimoji="1" lang="ja-JP" altLang="en-US" sz="2200" kern="1200" dirty="0">
            <a:solidFill>
              <a:schemeClr val="bg1">
                <a:lumMod val="50000"/>
              </a:schemeClr>
            </a:solidFill>
          </a:endParaRPr>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50000"/>
                  </a:schemeClr>
                </a:solidFill>
                <a:prstDash val="solid"/>
              </a:ln>
              <a:solidFill>
                <a:schemeClr val="bg1">
                  <a:lumMod val="50000"/>
                </a:schemeClr>
              </a:solidFill>
              <a:effectLst/>
            </a:rPr>
            <a:t>前処理</a:t>
          </a:r>
          <a:endParaRPr kumimoji="1" lang="en-US" altLang="ja-JP" sz="3500" b="0" kern="1200" cap="none" spc="0" dirty="0" smtClean="0">
            <a:ln w="18415" cmpd="sng">
              <a:solidFill>
                <a:schemeClr val="bg1">
                  <a:lumMod val="50000"/>
                </a:schemeClr>
              </a:solidFill>
              <a:prstDash val="solid"/>
            </a:ln>
            <a:solidFill>
              <a:schemeClr val="bg1">
                <a:lumMod val="50000"/>
              </a:schemeClr>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solidFill>
                <a:schemeClr val="bg1">
                  <a:lumMod val="50000"/>
                </a:schemeClr>
              </a:solidFill>
            </a:rPr>
            <a:t>パラメータ値の</a:t>
          </a:r>
          <a:r>
            <a:rPr kumimoji="1" lang="ja-JP" altLang="en-US" sz="2200" kern="1200" dirty="0" smtClean="0">
              <a:solidFill>
                <a:schemeClr val="bg1">
                  <a:lumMod val="50000"/>
                </a:schemeClr>
              </a:solidFill>
            </a:rPr>
            <a:t>すべてのパターンに</a:t>
          </a:r>
          <a:r>
            <a:rPr kumimoji="1" lang="ja-JP" altLang="en-US" sz="2200" kern="1200" dirty="0" smtClean="0">
              <a:solidFill>
                <a:schemeClr val="bg1">
                  <a:lumMod val="50000"/>
                </a:schemeClr>
              </a:solidFill>
            </a:rPr>
            <a:t>対して相関</a:t>
          </a:r>
          <a:r>
            <a:rPr kumimoji="1" lang="ja-JP" altLang="en-US" sz="2200" kern="1200" dirty="0" smtClean="0">
              <a:solidFill>
                <a:schemeClr val="bg1">
                  <a:lumMod val="50000"/>
                </a:schemeClr>
              </a:solidFill>
            </a:rPr>
            <a:t>分析を行い、最大相関係数を求める</a:t>
          </a:r>
          <a:endParaRPr kumimoji="1" lang="ja-JP" altLang="en-US" sz="2200" kern="1200" dirty="0">
            <a:solidFill>
              <a:schemeClr val="bg1">
                <a:lumMod val="50000"/>
              </a:schemeClr>
            </a:solidFill>
          </a:endParaRPr>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rPr>
            <a:t>遅延相関</a:t>
          </a:r>
          <a:r>
            <a:rPr kumimoji="1" lang="ja-JP" altLang="en-US" sz="3500" b="0" kern="1200" cap="none" spc="0" dirty="0" smtClean="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rPr>
            <a:t>分析</a:t>
          </a:r>
          <a:endParaRPr kumimoji="1" lang="ja-JP" altLang="en-US" sz="3500" b="0" kern="1200" cap="none" spc="0" dirty="0">
            <a:ln w="18415" cmpd="sng">
              <a:solidFill>
                <a:schemeClr val="bg1">
                  <a:lumMod val="50000"/>
                </a:schemeClr>
              </a:solidFill>
              <a:prstDash val="solid"/>
            </a:ln>
            <a:solidFill>
              <a:schemeClr val="bg1">
                <a:lumMod val="50000"/>
              </a:schemeClr>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kumimoji="1" lang="ja-JP" altLang="en-US" sz="2200" kern="1200" dirty="0" smtClean="0"/>
            <a:t>擬似相関の可能性が高い結果の除去</a:t>
          </a:r>
          <a:endParaRPr kumimoji="1" lang="ja-JP" altLang="en-US" sz="2200" kern="1200" dirty="0"/>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2281719"/>
        <a:ext cx="2936782" cy="95750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51E33425-59AA-4556-B4A2-8764BEEDF387}" type="datetimeFigureOut">
              <a:rPr kumimoji="1" lang="ja-JP" altLang="en-US" smtClean="0"/>
              <a:pPr/>
              <a:t>2013/7/11</a:t>
            </a:fld>
            <a:endParaRPr kumimoji="1" lang="ja-JP" altLang="en-US"/>
          </a:p>
        </p:txBody>
      </p:sp>
      <p:sp>
        <p:nvSpPr>
          <p:cNvPr id="4" name="フッター プレースホルダ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a:t>
            </a:fld>
            <a:endParaRPr kumimoji="1" lang="ja-JP" altLang="en-US"/>
          </a:p>
        </p:txBody>
      </p:sp>
    </p:spTree>
    <p:extLst>
      <p:ext uri="{BB962C8B-B14F-4D97-AF65-F5344CB8AC3E}">
        <p14:creationId xmlns:p14="http://schemas.microsoft.com/office/powerpoint/2010/main" val="1572798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D98CAF8E-A5D0-41BB-85DC-DEB6E9C2C65E}" type="datetimeFigureOut">
              <a:rPr kumimoji="1" lang="ja-JP" altLang="en-US" smtClean="0"/>
              <a:pPr/>
              <a:t>2013/7/11</a:t>
            </a:fld>
            <a:endParaRPr kumimoji="1" lang="ja-JP" altLang="en-US"/>
          </a:p>
        </p:txBody>
      </p:sp>
      <p:sp>
        <p:nvSpPr>
          <p:cNvPr id="4" name="スライド イメージ プレースホルダ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9450" y="4705350"/>
            <a:ext cx="5435600" cy="44577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a:t>
            </a:fld>
            <a:endParaRPr kumimoji="1" lang="ja-JP" altLang="en-US"/>
          </a:p>
        </p:txBody>
      </p:sp>
    </p:spTree>
    <p:extLst>
      <p:ext uri="{BB962C8B-B14F-4D97-AF65-F5344CB8AC3E}">
        <p14:creationId xmlns:p14="http://schemas.microsoft.com/office/powerpoint/2010/main" val="24706699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a:t>
            </a:r>
            <a:r>
              <a:rPr kumimoji="1" lang="en-US" altLang="ja-JP" dirty="0" smtClean="0"/>
              <a:t>OSS</a:t>
            </a:r>
            <a:r>
              <a:rPr kumimoji="1" lang="ja-JP" altLang="en-US" dirty="0" smtClean="0"/>
              <a:t>システムとコミュニティの共進化の理解を目的としたデータマイニング手法」と題しまして和歌山大学の山谷が発表させていただきます。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近年、スマートフォンに</a:t>
            </a:r>
            <a:r>
              <a:rPr kumimoji="1" lang="en-US" altLang="ja-JP" dirty="0" smtClean="0"/>
              <a:t>Android</a:t>
            </a:r>
            <a:r>
              <a:rPr kumimoji="1" lang="ja-JP" altLang="en-US" dirty="0" smtClean="0"/>
              <a:t>が搭載されるなど、オープンソースソフトウェアを活用したソフトウェア開発が主流となりつつあります。</a:t>
            </a:r>
            <a:endParaRPr kumimoji="1" lang="en-US" altLang="ja-JP" dirty="0" smtClean="0"/>
          </a:p>
          <a:p>
            <a:r>
              <a:rPr kumimoji="1" lang="ja-JP" altLang="en-US" dirty="0" smtClean="0"/>
              <a:t>しかし、</a:t>
            </a:r>
            <a:r>
              <a:rPr kumimoji="1" lang="en-US" altLang="ja-JP" dirty="0" smtClean="0"/>
              <a:t>OSS</a:t>
            </a:r>
            <a:r>
              <a:rPr kumimoji="1" lang="ja-JP" altLang="en-US" dirty="0" smtClean="0"/>
              <a:t>は世界中に点在するボランティアの開発者によって開発および保守が行われているため、</a:t>
            </a:r>
            <a:endParaRPr kumimoji="1" lang="en-US" altLang="ja-JP" dirty="0" smtClean="0"/>
          </a:p>
          <a:p>
            <a:r>
              <a:rPr kumimoji="1" lang="ja-JP" altLang="en-US" dirty="0" smtClean="0"/>
              <a:t>「開発者が時期によって異なることから</a:t>
            </a:r>
            <a:r>
              <a:rPr kumimoji="1" lang="en-US" altLang="ja-JP" dirty="0" smtClean="0"/>
              <a:t>OSS</a:t>
            </a:r>
            <a:r>
              <a:rPr kumimoji="1" lang="ja-JP" altLang="en-US" dirty="0" smtClean="0"/>
              <a:t>の品質が一定ではないこと」　や、</a:t>
            </a:r>
            <a:endParaRPr kumimoji="1" lang="en-US" altLang="ja-JP" dirty="0" smtClean="0"/>
          </a:p>
          <a:p>
            <a:r>
              <a:rPr kumimoji="1" lang="ja-JP" altLang="en-US" dirty="0" smtClean="0"/>
              <a:t>「方向性の違いからプロジェクトが解散・分裂してしまうこと」　がしばしば起こります。</a:t>
            </a:r>
            <a:endParaRPr kumimoji="1" lang="en-US" altLang="ja-JP" dirty="0" smtClean="0"/>
          </a:p>
          <a:p>
            <a:r>
              <a:rPr kumimoji="1" lang="ja-JP" altLang="en-US" dirty="0" smtClean="0"/>
              <a:t>そこで、</a:t>
            </a:r>
            <a:r>
              <a:rPr kumimoji="1" lang="en-US" altLang="ja-JP" dirty="0" smtClean="0"/>
              <a:t>OSS</a:t>
            </a:r>
            <a:r>
              <a:rPr kumimoji="1" lang="ja-JP" altLang="en-US" dirty="0" smtClean="0"/>
              <a:t>の品質を向上させることや、成功するプロジェクトの要因を明らかにするために</a:t>
            </a:r>
            <a:endParaRPr kumimoji="1" lang="en-US" altLang="ja-JP" dirty="0" smtClean="0"/>
          </a:p>
          <a:p>
            <a:r>
              <a:rPr kumimoji="1" lang="en-US" altLang="ja-JP" dirty="0" smtClean="0"/>
              <a:t>OSS</a:t>
            </a:r>
            <a:r>
              <a:rPr kumimoji="1" lang="ja-JP" altLang="en-US" dirty="0" smtClean="0"/>
              <a:t>の進化に関する研究が盛んに行われてきました。</a:t>
            </a:r>
            <a:endParaRPr kumimoji="1" lang="en-US" altLang="ja-JP" dirty="0" smtClean="0"/>
          </a:p>
          <a:p>
            <a:r>
              <a:rPr kumimoji="1" lang="en-US" altLang="ja-JP" dirty="0" smtClean="0"/>
              <a:t>OSS</a:t>
            </a:r>
            <a:r>
              <a:rPr kumimoji="1" lang="ja-JP" altLang="en-US" dirty="0" smtClean="0"/>
              <a:t>の進化とは、外部環境やユーザのニーズに合わせて</a:t>
            </a:r>
            <a:r>
              <a:rPr kumimoji="1" lang="en-US" altLang="ja-JP" dirty="0" smtClean="0"/>
              <a:t>OSS</a:t>
            </a:r>
            <a:r>
              <a:rPr kumimoji="1" lang="ja-JP" altLang="en-US" dirty="0" smtClean="0"/>
              <a:t>が変化していくことを指します。</a:t>
            </a:r>
            <a:endParaRPr kumimoji="1" lang="en-US" altLang="ja-JP" dirty="0" smtClean="0"/>
          </a:p>
          <a:p>
            <a:r>
              <a:rPr kumimoji="1" lang="ja-JP" altLang="en-US" dirty="0" smtClean="0"/>
              <a:t>次に、</a:t>
            </a:r>
            <a:r>
              <a:rPr kumimoji="1" lang="en-US" altLang="ja-JP" dirty="0" smtClean="0"/>
              <a:t>OSS</a:t>
            </a:r>
            <a:r>
              <a:rPr kumimoji="1" lang="ja-JP" altLang="en-US" dirty="0" smtClean="0"/>
              <a:t>の進化に関する既存研究を紹介します。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extLst>
      <p:ext uri="{BB962C8B-B14F-4D97-AF65-F5344CB8AC3E}">
        <p14:creationId xmlns:p14="http://schemas.microsoft.com/office/powerpoint/2010/main" val="3792977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r>
              <a:rPr kumimoji="1" lang="ja-JP" altLang="en-US" dirty="0" smtClean="0"/>
              <a:t>これまでの</a:t>
            </a:r>
            <a:r>
              <a:rPr kumimoji="1" lang="en-US" altLang="ja-JP" dirty="0" smtClean="0"/>
              <a:t>OSS</a:t>
            </a:r>
            <a:r>
              <a:rPr kumimoji="1" lang="ja-JP" altLang="en-US" dirty="0" smtClean="0"/>
              <a:t>の進化に関する研究は</a:t>
            </a:r>
            <a:r>
              <a:rPr kumimoji="1" lang="en-US" altLang="ja-JP" dirty="0" smtClean="0"/>
              <a:t>3</a:t>
            </a:r>
            <a:r>
              <a:rPr kumimoji="1" lang="ja-JP" altLang="en-US" dirty="0" err="1" smtClean="0"/>
              <a:t>つの</a:t>
            </a:r>
            <a:r>
              <a:rPr kumimoji="1" lang="ja-JP" altLang="en-US" dirty="0" smtClean="0"/>
              <a:t>系統に大別することができます。</a:t>
            </a:r>
            <a:endParaRPr kumimoji="1" lang="en-US" altLang="ja-JP" dirty="0" smtClean="0"/>
          </a:p>
          <a:p>
            <a:r>
              <a:rPr kumimoji="1" lang="ja-JP" altLang="en-US" dirty="0" smtClean="0"/>
              <a:t>一つ目はアーティファクトの進化に関する研究です。</a:t>
            </a:r>
            <a:endParaRPr kumimoji="1" lang="en-US" altLang="ja-JP" dirty="0" smtClean="0"/>
          </a:p>
          <a:p>
            <a:r>
              <a:rPr kumimoji="1" lang="ja-JP" altLang="en-US" dirty="0" smtClean="0"/>
              <a:t>アーティファクトとは、ソースコードやドキュメントなどのプロダクトを指します。</a:t>
            </a:r>
            <a:endParaRPr kumimoji="1" lang="en-US" altLang="ja-JP" dirty="0" smtClean="0"/>
          </a:p>
          <a:p>
            <a:r>
              <a:rPr kumimoji="1" lang="ja-JP" altLang="en-US" dirty="0" smtClean="0"/>
              <a:t>二つ目は開発者の進化に関する研究です。</a:t>
            </a:r>
            <a:endParaRPr kumimoji="1" lang="en-US" altLang="ja-JP" dirty="0" smtClean="0"/>
          </a:p>
          <a:p>
            <a:r>
              <a:rPr kumimoji="1" lang="ja-JP" altLang="en-US" dirty="0" smtClean="0"/>
              <a:t>三つめはコミュニティの進化に関する研究です。</a:t>
            </a:r>
            <a:endParaRPr kumimoji="1" lang="en-US" altLang="ja-JP" dirty="0" smtClean="0"/>
          </a:p>
          <a:p>
            <a:r>
              <a:rPr kumimoji="1" lang="ja-JP" altLang="en-US" dirty="0" smtClean="0"/>
              <a:t>既存研究では、各系統が単体として進化していくものであるとしていました。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extLst>
      <p:ext uri="{BB962C8B-B14F-4D97-AF65-F5344CB8AC3E}">
        <p14:creationId xmlns:p14="http://schemas.microsoft.com/office/powerpoint/2010/main" val="3111195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a:t>
            </a:r>
            <a:r>
              <a:rPr kumimoji="1" lang="en-US" altLang="ja-JP" dirty="0" smtClean="0"/>
              <a:t>Ye</a:t>
            </a:r>
            <a:r>
              <a:rPr kumimoji="1" lang="ja-JP" altLang="en-US" dirty="0" err="1" smtClean="0"/>
              <a:t>らや</a:t>
            </a:r>
            <a:r>
              <a:rPr kumimoji="1" lang="en-US" altLang="ja-JP" dirty="0" err="1" smtClean="0"/>
              <a:t>Mittermeir</a:t>
            </a:r>
            <a:r>
              <a:rPr kumimoji="1" lang="ja-JP" altLang="en-US" dirty="0" smtClean="0"/>
              <a:t>は、</a:t>
            </a:r>
            <a:r>
              <a:rPr kumimoji="1" lang="en-US" altLang="ja-JP" dirty="0" smtClean="0"/>
              <a:t>OSS</a:t>
            </a:r>
            <a:r>
              <a:rPr kumimoji="1" lang="ja-JP" altLang="en-US" dirty="0" smtClean="0"/>
              <a:t>の進化をより正確に捉えるためには、各系統の進化が共進化の関係にあることに注目すべきだと主張しました。</a:t>
            </a:r>
            <a:endParaRPr kumimoji="1" lang="en-US" altLang="ja-JP" dirty="0" smtClean="0"/>
          </a:p>
          <a:p>
            <a:r>
              <a:rPr kumimoji="1" lang="en-US" altLang="ja-JP" dirty="0" smtClean="0"/>
              <a:t>OSS</a:t>
            </a:r>
            <a:r>
              <a:rPr kumimoji="1" lang="ja-JP" altLang="en-US" dirty="0" smtClean="0"/>
              <a:t>開発における共進化とは、コミュニティが進化することによってアーティファクトが進化し、</a:t>
            </a:r>
            <a:endParaRPr kumimoji="1" lang="en-US" altLang="ja-JP" dirty="0" smtClean="0"/>
          </a:p>
          <a:p>
            <a:r>
              <a:rPr kumimoji="1" lang="ja-JP" altLang="en-US" dirty="0" smtClean="0"/>
              <a:t>アーティファクトが進化することによって開発者進化していくことなど、各系統が相互作用し進化することを指します。</a:t>
            </a:r>
            <a:endParaRPr kumimoji="1" lang="en-US" altLang="ja-JP" dirty="0" smtClean="0"/>
          </a:p>
          <a:p>
            <a:r>
              <a:rPr kumimoji="1" lang="en-US" altLang="ja-JP" dirty="0" smtClean="0"/>
              <a:t>Ye</a:t>
            </a:r>
            <a:r>
              <a:rPr kumimoji="1" lang="ja-JP" altLang="en-US" dirty="0" err="1" smtClean="0"/>
              <a:t>らや</a:t>
            </a:r>
            <a:r>
              <a:rPr kumimoji="1" lang="en-US" altLang="ja-JP" dirty="0" err="1" smtClean="0"/>
              <a:t>Mittermeir</a:t>
            </a:r>
            <a:r>
              <a:rPr kumimoji="1" lang="ja-JP" altLang="en-US" dirty="0" smtClean="0"/>
              <a:t>は</a:t>
            </a:r>
            <a:r>
              <a:rPr kumimoji="1" lang="en-US" altLang="ja-JP" dirty="0" smtClean="0"/>
              <a:t>OSS</a:t>
            </a:r>
            <a:r>
              <a:rPr kumimoji="1" lang="ja-JP" altLang="en-US" dirty="0" err="1" smtClean="0"/>
              <a:t>の共</a:t>
            </a:r>
            <a:r>
              <a:rPr kumimoji="1" lang="ja-JP" altLang="en-US" dirty="0" smtClean="0"/>
              <a:t>進化の定性的なモデルを示したものの、定量的な分析は行っていません。</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extLst>
      <p:ext uri="{BB962C8B-B14F-4D97-AF65-F5344CB8AC3E}">
        <p14:creationId xmlns:p14="http://schemas.microsoft.com/office/powerpoint/2010/main" val="2644896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そこで本研究は、</a:t>
            </a:r>
            <a:r>
              <a:rPr kumimoji="1" lang="en-US" altLang="ja-JP" dirty="0" smtClean="0"/>
              <a:t>OSS</a:t>
            </a:r>
            <a:r>
              <a:rPr kumimoji="1" lang="ja-JP" altLang="en-US" dirty="0" smtClean="0"/>
              <a:t>開発における共進化を理解するための手法を提案することを目的とします。</a:t>
            </a:r>
            <a:endParaRPr kumimoji="1" lang="en-US" altLang="ja-JP" dirty="0" smtClean="0"/>
          </a:p>
          <a:p>
            <a:r>
              <a:rPr kumimoji="1" lang="ja-JP" altLang="en-US" dirty="0" smtClean="0"/>
              <a:t>共進化という現象はすぐに起きるのではなく、</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extLst>
      <p:ext uri="{BB962C8B-B14F-4D97-AF65-F5344CB8AC3E}">
        <p14:creationId xmlns:p14="http://schemas.microsoft.com/office/powerpoint/2010/main" val="4150749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一定期間後に起きるものであると考えられます。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我々は「一定期間後」というものを「遅延」ととらえ、</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共進化をより正確に捉えるために、遅延を考慮した相関分析である遅延相関分析にもとづくデータマイニング手法を提案します。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extLst>
      <p:ext uri="{BB962C8B-B14F-4D97-AF65-F5344CB8AC3E}">
        <p14:creationId xmlns:p14="http://schemas.microsoft.com/office/powerpoint/2010/main" val="4150749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提案する手法は、前処理、遅延相関分析、後処理の</a:t>
            </a:r>
            <a:r>
              <a:rPr kumimoji="1" lang="en-US" altLang="ja-JP" dirty="0" smtClean="0"/>
              <a:t>3</a:t>
            </a:r>
            <a:r>
              <a:rPr kumimoji="1" lang="ja-JP" altLang="en-US" dirty="0" err="1" smtClean="0"/>
              <a:t>つの</a:t>
            </a:r>
            <a:r>
              <a:rPr kumimoji="1" lang="ja-JP" altLang="en-US" dirty="0" smtClean="0"/>
              <a:t>ステップを踏んでいます。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まずは、遅延を考慮した相関分析を行うために時系列データの処理を行うステップを説明します。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extLst>
      <p:ext uri="{BB962C8B-B14F-4D97-AF65-F5344CB8AC3E}">
        <p14:creationId xmlns:p14="http://schemas.microsoft.com/office/powerpoint/2010/main" val="1592549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まず、メーリングリストの参加者数およびソースコードの行数を時系列データとして表します。</a:t>
            </a:r>
            <a:endParaRPr kumimoji="1" lang="en-US" altLang="ja-JP" dirty="0" smtClean="0"/>
          </a:p>
          <a:p>
            <a:endParaRPr kumimoji="1" lang="en-US" altLang="ja-JP" dirty="0" smtClean="0"/>
          </a:p>
          <a:p>
            <a:r>
              <a:rPr kumimoji="1" lang="ja-JP" altLang="en-US" dirty="0" smtClean="0"/>
              <a:t>次に、一定期間でのメーリングリストの参加者数を表現するためにメーリングリストの参加者数を加算し、加算した期間を加算係数とします。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加算係数を３とした場合</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時系列データはこのように変換されます。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また、ソースコードの行数の変化を表現するために、ソースコードの行数の差分をとり、差分をとった期間を差分係数とします。</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差分係数を２とした場合</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時系列データはこのように変換されます。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次に前処理で加工した時系列データに対して、すべてのパラメータの組み合わせで遅延相関分析を行い、最大となった相関係数を求めるステップを説明します。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前処理のステップで変換された時系列データに対して、相関分析を行います。</a:t>
            </a:r>
            <a:endParaRPr kumimoji="1" lang="en-US" altLang="ja-JP" dirty="0" smtClean="0"/>
          </a:p>
          <a:p>
            <a:endParaRPr kumimoji="1" lang="en-US" altLang="ja-JP" dirty="0" smtClean="0"/>
          </a:p>
          <a:p>
            <a:r>
              <a:rPr kumimoji="1" lang="ja-JP" altLang="en-US" dirty="0" smtClean="0"/>
              <a:t>メーリングリストの参加者数が増えると、遅延をもってソースコードの行数が増えるということを表現するために遅延する期間を遅延係数とします。</a:t>
            </a:r>
            <a:endParaRPr kumimoji="1" lang="en-US" altLang="ja-JP" dirty="0" smtClean="0"/>
          </a:p>
          <a:p>
            <a:r>
              <a:rPr kumimoji="1" lang="ja-JP" altLang="en-US" dirty="0" smtClean="0"/>
              <a:t>遅延係数を</a:t>
            </a:r>
            <a:r>
              <a:rPr kumimoji="1" lang="en-US" altLang="ja-JP" dirty="0" smtClean="0"/>
              <a:t>2</a:t>
            </a:r>
            <a:r>
              <a:rPr kumimoji="1" lang="ja-JP" altLang="en-US" dirty="0" smtClean="0"/>
              <a:t>とした場合は、図のように説明変数と目的変数のペアが生成され、そのペアについて相関分析を行います。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extLst>
      <p:ext uri="{BB962C8B-B14F-4D97-AF65-F5344CB8AC3E}">
        <p14:creationId xmlns:p14="http://schemas.microsoft.com/office/powerpoint/2010/main" val="3408931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先ほどの例では、加算係数を３、差分係数を２、遅延係数を２とした場合での遅延相関分析を行いましたが、</a:t>
            </a:r>
            <a:endParaRPr kumimoji="1" lang="en-US" altLang="ja-JP" dirty="0" smtClean="0"/>
          </a:p>
          <a:p>
            <a:r>
              <a:rPr kumimoji="1" lang="ja-JP" altLang="en-US" dirty="0" smtClean="0"/>
              <a:t>提案手法では、この３つのパラメータのそれぞれの値を変化させたすべての組み合わせ（今回では</a:t>
            </a:r>
            <a:r>
              <a:rPr kumimoji="1" lang="en-US" altLang="ja-JP" dirty="0" smtClean="0"/>
              <a:t>2028</a:t>
            </a:r>
            <a:r>
              <a:rPr kumimoji="1" lang="ja-JP" altLang="en-US" dirty="0" smtClean="0"/>
              <a:t>通り）について遅延相関分析を行います。</a:t>
            </a:r>
            <a:endParaRPr kumimoji="1" lang="en-US" altLang="ja-JP" dirty="0" smtClean="0"/>
          </a:p>
          <a:p>
            <a:r>
              <a:rPr kumimoji="1" lang="ja-JP" altLang="en-US" dirty="0" smtClean="0"/>
              <a:t>その</a:t>
            </a:r>
            <a:r>
              <a:rPr kumimoji="1" lang="en-US" altLang="ja-JP" dirty="0" smtClean="0"/>
              <a:t>2028</a:t>
            </a:r>
            <a:r>
              <a:rPr kumimoji="1" lang="ja-JP" altLang="en-US" dirty="0" smtClean="0"/>
              <a:t>通りのうちの、相関係数が最大となる際の相関係数および各パラメータの値を抽出します。</a:t>
            </a:r>
            <a:endParaRPr kumimoji="1" lang="en-US" altLang="ja-JP" dirty="0" smtClean="0"/>
          </a:p>
          <a:p>
            <a:endParaRPr kumimoji="1" lang="en-US" altLang="ja-JP" dirty="0" smtClean="0"/>
          </a:p>
          <a:p>
            <a:r>
              <a:rPr kumimoji="1" lang="ja-JP" altLang="en-US" dirty="0" smtClean="0"/>
              <a:t>つまり、この例では、</a:t>
            </a:r>
            <a:r>
              <a:rPr kumimoji="1" lang="en-US" altLang="ja-JP" dirty="0" smtClean="0"/>
              <a:t>2</a:t>
            </a:r>
            <a:r>
              <a:rPr kumimoji="1" lang="ja-JP" altLang="en-US" dirty="0" smtClean="0"/>
              <a:t>カ月間のメーリングリストに参加する開発者が１カ月の遅延をもって１カ月のソースコードの変化に影響を与えるということがわかりました。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extLst>
      <p:ext uri="{BB962C8B-B14F-4D97-AF65-F5344CB8AC3E}">
        <p14:creationId xmlns:p14="http://schemas.microsoft.com/office/powerpoint/2010/main" val="3645172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最後に、擬似相関の可能性が高い結果を削除するステップを説明します。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各パラメータを変化させ、時系列データを加工し、相関を求めるだけでは擬似相関が発生してしまう可能性があります。</a:t>
            </a:r>
            <a:endParaRPr kumimoji="1" lang="en-US" altLang="ja-JP" dirty="0" smtClean="0"/>
          </a:p>
          <a:p>
            <a:r>
              <a:rPr kumimoji="1" lang="ja-JP" altLang="en-US" dirty="0" smtClean="0"/>
              <a:t>そこで、擬似相関であると考えられる結果を除去する処理を行います。</a:t>
            </a:r>
            <a:endParaRPr kumimoji="1" lang="en-US" altLang="ja-JP" dirty="0" smtClean="0"/>
          </a:p>
          <a:p>
            <a:r>
              <a:rPr kumimoji="1" lang="ja-JP" altLang="en-US" dirty="0" smtClean="0"/>
              <a:t>本手法では、正の相関が出ることを期待しているため負の相関が出たものを除きます。</a:t>
            </a:r>
            <a:endParaRPr kumimoji="1" lang="en-US" altLang="ja-JP" dirty="0" smtClean="0"/>
          </a:p>
          <a:p>
            <a:r>
              <a:rPr kumimoji="1" lang="ja-JP" altLang="en-US" dirty="0" smtClean="0"/>
              <a:t>また、遅延が</a:t>
            </a:r>
            <a:r>
              <a:rPr kumimoji="1" lang="en-US" altLang="ja-JP" dirty="0" smtClean="0"/>
              <a:t>6</a:t>
            </a:r>
            <a:r>
              <a:rPr kumimoji="1" lang="ja-JP" altLang="en-US" dirty="0" smtClean="0"/>
              <a:t>カ月以上ある場合も除きます。</a:t>
            </a:r>
          </a:p>
          <a:p>
            <a:r>
              <a:rPr kumimoji="1" lang="ja-JP" altLang="en-US" dirty="0" smtClean="0"/>
              <a:t>これは</a:t>
            </a:r>
            <a:r>
              <a:rPr kumimoji="1" lang="en-US" altLang="ja-JP" dirty="0" smtClean="0"/>
              <a:t>6</a:t>
            </a:r>
            <a:r>
              <a:rPr kumimoji="1" lang="ja-JP" altLang="en-US" dirty="0" smtClean="0"/>
              <a:t>カ月の間に、別の要因によって目的変数が変化したと考えられるためです。</a:t>
            </a:r>
            <a:endParaRPr kumimoji="1" lang="en-US" altLang="ja-JP" dirty="0" smtClean="0"/>
          </a:p>
          <a:p>
            <a:r>
              <a:rPr kumimoji="1" lang="ja-JP" altLang="en-US" dirty="0" smtClean="0"/>
              <a:t>次に、この提案手法を用いたケーススタディについて説明します。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extLst>
      <p:ext uri="{BB962C8B-B14F-4D97-AF65-F5344CB8AC3E}">
        <p14:creationId xmlns:p14="http://schemas.microsoft.com/office/powerpoint/2010/main" val="1731668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提案手法の有用性を確かめるために、</a:t>
            </a:r>
            <a:endParaRPr kumimoji="1" lang="en-US" altLang="ja-JP" dirty="0" smtClean="0"/>
          </a:p>
          <a:p>
            <a:r>
              <a:rPr kumimoji="1" lang="ja-JP" altLang="en-US" dirty="0" smtClean="0"/>
              <a:t>本研究では、コミッタの昇格プロセスを考えました。</a:t>
            </a:r>
            <a:endParaRPr kumimoji="1" lang="en-US" altLang="ja-JP" dirty="0" smtClean="0"/>
          </a:p>
          <a:p>
            <a:r>
              <a:rPr kumimoji="1" lang="ja-JP" altLang="en-US" dirty="0" smtClean="0"/>
              <a:t>そのため、コミッタの昇格に関係があると考えられるメトリクスのみを選定しました。</a:t>
            </a:r>
            <a:endParaRPr kumimoji="1" lang="en-US" altLang="ja-JP" dirty="0" smtClean="0"/>
          </a:p>
          <a:p>
            <a:r>
              <a:rPr kumimoji="1" lang="ja-JP" altLang="en-US" dirty="0" smtClean="0"/>
              <a:t>アーティファクトの進化を説明するメトリクスとして承認されたパッチの数、</a:t>
            </a:r>
            <a:endParaRPr kumimoji="1" lang="en-US" altLang="ja-JP" dirty="0" smtClean="0"/>
          </a:p>
          <a:p>
            <a:r>
              <a:rPr kumimoji="1" lang="ja-JP" altLang="en-US" dirty="0" smtClean="0"/>
              <a:t>開発者の進化を説明するメトリクスとしてコミッタに昇格した人数、</a:t>
            </a:r>
            <a:endParaRPr kumimoji="1" lang="en-US" altLang="ja-JP" dirty="0" smtClean="0"/>
          </a:p>
          <a:p>
            <a:r>
              <a:rPr kumimoji="1" lang="ja-JP" altLang="en-US" dirty="0" smtClean="0"/>
              <a:t>コミュニティの進化を説明するメトリクスとしてメーリングリストに投稿した人数としました。</a:t>
            </a:r>
            <a:endParaRPr kumimoji="1" lang="en-US" altLang="ja-JP" dirty="0" smtClean="0"/>
          </a:p>
          <a:p>
            <a:r>
              <a:rPr kumimoji="1" lang="ja-JP" altLang="en-US" dirty="0" smtClean="0"/>
              <a:t>これらのメトリクスの値は、一カ月ごとの時系列データとして表現されています。</a:t>
            </a:r>
            <a:endParaRPr kumimoji="1" lang="en-US" altLang="ja-JP" dirty="0" smtClean="0"/>
          </a:p>
          <a:p>
            <a:r>
              <a:rPr kumimoji="1" lang="ja-JP" altLang="en-US" dirty="0" smtClean="0"/>
              <a:t>次に、対象としたプロジェクトおよび対象としたデータの説明をします。</a:t>
            </a:r>
            <a:endParaRPr kumimoji="1" lang="en-US" altLang="ja-JP" dirty="0" smtClean="0"/>
          </a:p>
          <a:p>
            <a:r>
              <a:rPr kumimoji="1" lang="ja-JP" altLang="en-US" dirty="0" smtClean="0"/>
              <a:t>対象としたプロジェクトは</a:t>
            </a:r>
            <a:r>
              <a:rPr kumimoji="1" lang="en-US" altLang="ja-JP" dirty="0" smtClean="0"/>
              <a:t>Apache HTTP</a:t>
            </a:r>
            <a:r>
              <a:rPr kumimoji="1" lang="en-US" altLang="ja-JP" baseline="0" dirty="0" smtClean="0"/>
              <a:t> Server</a:t>
            </a:r>
            <a:r>
              <a:rPr kumimoji="1" lang="ja-JP" altLang="en-US" baseline="0" dirty="0" smtClean="0"/>
              <a:t>プロジェクトと</a:t>
            </a:r>
            <a:r>
              <a:rPr kumimoji="1" lang="en-US" altLang="ja-JP" baseline="0" dirty="0" smtClean="0"/>
              <a:t>Eclipse Platform</a:t>
            </a:r>
            <a:r>
              <a:rPr kumimoji="1" lang="ja-JP" altLang="en-US" baseline="0" dirty="0" smtClean="0"/>
              <a:t>プロジェクトです。</a:t>
            </a:r>
            <a:endParaRPr kumimoji="1" lang="en-US" altLang="ja-JP" baseline="0" dirty="0" smtClean="0"/>
          </a:p>
          <a:p>
            <a:r>
              <a:rPr kumimoji="1" lang="ja-JP" altLang="en-US" dirty="0" smtClean="0"/>
              <a:t>対象としたデータは表記する通りです。</a:t>
            </a:r>
            <a:endParaRPr kumimoji="1" lang="en-US" altLang="ja-JP" dirty="0" smtClean="0"/>
          </a:p>
          <a:p>
            <a:r>
              <a:rPr kumimoji="1" lang="en-US" altLang="ja-JP" dirty="0" smtClean="0"/>
              <a:t>Eclipse Platform</a:t>
            </a:r>
            <a:r>
              <a:rPr kumimoji="1" lang="ja-JP" altLang="en-US" dirty="0" smtClean="0"/>
              <a:t>プロジェクトの場合、開発者間のコミュニケーションツールとしてメーリングリストではなく、</a:t>
            </a:r>
            <a:endParaRPr kumimoji="1" lang="en-US" altLang="ja-JP" dirty="0" smtClean="0"/>
          </a:p>
          <a:p>
            <a:r>
              <a:rPr kumimoji="1" lang="en-US" altLang="ja-JP" dirty="0" smtClean="0"/>
              <a:t>Eclipse News Forums</a:t>
            </a:r>
            <a:r>
              <a:rPr kumimoji="1" lang="ja-JP" altLang="en-US" dirty="0" smtClean="0"/>
              <a:t>を使用しているため、</a:t>
            </a:r>
            <a:r>
              <a:rPr kumimoji="1" lang="en-US" altLang="ja-JP" dirty="0" smtClean="0"/>
              <a:t>Eclipse News Forums</a:t>
            </a:r>
            <a:r>
              <a:rPr kumimoji="1" lang="ja-JP" altLang="en-US" dirty="0" smtClean="0"/>
              <a:t>のデータを対象に分析を行いました。</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extLst>
      <p:ext uri="{BB962C8B-B14F-4D97-AF65-F5344CB8AC3E}">
        <p14:creationId xmlns:p14="http://schemas.microsoft.com/office/powerpoint/2010/main" val="34557768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分析結果から考察を行います。</a:t>
            </a:r>
            <a:endParaRPr kumimoji="1" lang="en-US" altLang="ja-JP" dirty="0" smtClean="0"/>
          </a:p>
          <a:p>
            <a:r>
              <a:rPr kumimoji="1" lang="ja-JP" altLang="en-US" dirty="0" smtClean="0"/>
              <a:t>今回実験を行う目的は提案手法の有用性を確かめることでした。</a:t>
            </a:r>
            <a:endParaRPr kumimoji="1" lang="en-US" altLang="ja-JP" dirty="0" smtClean="0"/>
          </a:p>
          <a:p>
            <a:r>
              <a:rPr kumimoji="1" lang="ja-JP" altLang="en-US" dirty="0" smtClean="0"/>
              <a:t>そのため、開発者の昇格プロセスに関連する</a:t>
            </a:r>
            <a:r>
              <a:rPr kumimoji="1" lang="en-US" altLang="ja-JP" dirty="0" smtClean="0"/>
              <a:t>3</a:t>
            </a:r>
            <a:r>
              <a:rPr kumimoji="1" lang="ja-JP" altLang="en-US" dirty="0" smtClean="0"/>
              <a:t>種類の限られたメトリクスや</a:t>
            </a:r>
            <a:endParaRPr kumimoji="1" lang="en-US" altLang="ja-JP" dirty="0" smtClean="0"/>
          </a:p>
          <a:p>
            <a:r>
              <a:rPr kumimoji="1" lang="en-US" altLang="ja-JP" dirty="0" smtClean="0"/>
              <a:t>4</a:t>
            </a:r>
            <a:r>
              <a:rPr kumimoji="1" lang="ja-JP" altLang="en-US" dirty="0" smtClean="0"/>
              <a:t>から</a:t>
            </a:r>
            <a:r>
              <a:rPr kumimoji="1" lang="en-US" altLang="ja-JP" dirty="0" smtClean="0"/>
              <a:t>6</a:t>
            </a:r>
            <a:r>
              <a:rPr kumimoji="1" lang="ja-JP" altLang="en-US" dirty="0" smtClean="0"/>
              <a:t>年という比較的短い期間のデータを用いることによって実験を行いました。</a:t>
            </a:r>
            <a:endParaRPr kumimoji="1" lang="en-US" altLang="ja-JP" dirty="0" smtClean="0"/>
          </a:p>
          <a:p>
            <a:r>
              <a:rPr kumimoji="1" lang="ja-JP" altLang="en-US" dirty="0" smtClean="0"/>
              <a:t>限られたメトリクスや短い期間のデータであっても、</a:t>
            </a:r>
            <a:endParaRPr kumimoji="1" lang="en-US" altLang="ja-JP" dirty="0" smtClean="0"/>
          </a:p>
          <a:p>
            <a:r>
              <a:rPr kumimoji="1" lang="ja-JP" altLang="en-US" dirty="0" smtClean="0"/>
              <a:t>中程度の相関でありましたが、提案手法によって共進化の傾向を捉えることができました。</a:t>
            </a:r>
            <a:endParaRPr kumimoji="1" lang="en-US" altLang="ja-JP" dirty="0" smtClean="0"/>
          </a:p>
          <a:p>
            <a:r>
              <a:rPr kumimoji="1" lang="ja-JP" altLang="en-US" dirty="0" smtClean="0"/>
              <a:t>したがって、メトリクスを増やすことやデータセットの期間を延ばすことによって</a:t>
            </a:r>
            <a:endParaRPr kumimoji="1" lang="en-US" altLang="ja-JP" dirty="0" smtClean="0"/>
          </a:p>
          <a:p>
            <a:r>
              <a:rPr kumimoji="1" lang="ja-JP" altLang="en-US" dirty="0" smtClean="0"/>
              <a:t>さらなる共進化の傾向を捉えることができると期待できます。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extLst>
      <p:ext uri="{BB962C8B-B14F-4D97-AF65-F5344CB8AC3E}">
        <p14:creationId xmlns:p14="http://schemas.microsoft.com/office/powerpoint/2010/main" val="137152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また、ソフトウェア工学の分野において提案されているメトリクスは膨大な数に上ります。</a:t>
            </a:r>
            <a:endParaRPr kumimoji="1" lang="en-US" altLang="ja-JP" dirty="0" smtClean="0"/>
          </a:p>
          <a:p>
            <a:r>
              <a:rPr kumimoji="1" lang="ja-JP" altLang="en-US" dirty="0" smtClean="0"/>
              <a:t>アーティファクトに関するメトリクス、いわゆるプロダクトメトリクスには、</a:t>
            </a:r>
            <a:endParaRPr kumimoji="1" lang="en-US" altLang="ja-JP" dirty="0" smtClean="0"/>
          </a:p>
          <a:p>
            <a:r>
              <a:rPr kumimoji="1" lang="ja-JP" altLang="en-US" dirty="0" smtClean="0"/>
              <a:t>ファンクションポイントや複雑度などが考えられ、</a:t>
            </a:r>
            <a:endParaRPr kumimoji="1" lang="en-US" altLang="ja-JP" dirty="0" smtClean="0"/>
          </a:p>
          <a:p>
            <a:r>
              <a:rPr kumimoji="1" lang="ja-JP" altLang="en-US" dirty="0" smtClean="0"/>
              <a:t>プログラミング言語ごとに数１０件から数１００件存在するとされています。</a:t>
            </a:r>
            <a:endParaRPr kumimoji="1" lang="en-US" altLang="ja-JP" dirty="0" smtClean="0"/>
          </a:p>
          <a:p>
            <a:r>
              <a:rPr kumimoji="1" lang="ja-JP" altLang="en-US" dirty="0" smtClean="0"/>
              <a:t>また開発者に関するメトリクス、いわゆるリソースメトリクスには、</a:t>
            </a:r>
            <a:endParaRPr kumimoji="1" lang="en-US" altLang="ja-JP" dirty="0" smtClean="0"/>
          </a:p>
          <a:p>
            <a:r>
              <a:rPr kumimoji="1" lang="ja-JP" altLang="en-US" dirty="0" smtClean="0"/>
              <a:t>開発要員の生産性や経験年数などが考えられ、数１０件存在するとされています。</a:t>
            </a:r>
            <a:endParaRPr kumimoji="1" lang="en-US" altLang="ja-JP" dirty="0" smtClean="0"/>
          </a:p>
          <a:p>
            <a:r>
              <a:rPr kumimoji="1" lang="ja-JP" altLang="en-US" dirty="0" smtClean="0"/>
              <a:t>さらに、コミュニティに関するメトリクス、いわゆるプロセスメトリクスには、</a:t>
            </a:r>
            <a:endParaRPr kumimoji="1" lang="en-US" altLang="ja-JP" dirty="0" smtClean="0"/>
          </a:p>
          <a:p>
            <a:r>
              <a:rPr kumimoji="1" lang="ja-JP" altLang="en-US" dirty="0" smtClean="0"/>
              <a:t>工数や、仕様変更回数などが考えられ、数１００件存在するとされています。</a:t>
            </a:r>
            <a:endParaRPr kumimoji="1" lang="en-US" altLang="ja-JP" dirty="0" smtClean="0"/>
          </a:p>
          <a:p>
            <a:endParaRPr kumimoji="1" lang="en-US" altLang="ja-JP" dirty="0" smtClean="0"/>
          </a:p>
          <a:p>
            <a:r>
              <a:rPr kumimoji="1" lang="ja-JP" altLang="en-US" dirty="0" smtClean="0"/>
              <a:t>そのため、多数のメトリクスを用いて遅延相関分析を行う場合には、</a:t>
            </a:r>
            <a:endParaRPr kumimoji="1" lang="en-US" altLang="ja-JP" dirty="0" smtClean="0"/>
          </a:p>
          <a:p>
            <a:r>
              <a:rPr kumimoji="1" lang="ja-JP" altLang="en-US" dirty="0" smtClean="0"/>
              <a:t>膨大な組み合わせができてしまいます。</a:t>
            </a:r>
            <a:endParaRPr kumimoji="1" lang="en-US" altLang="ja-JP" dirty="0" smtClean="0"/>
          </a:p>
          <a:p>
            <a:r>
              <a:rPr kumimoji="1" lang="ja-JP" altLang="en-US" dirty="0" smtClean="0"/>
              <a:t>そこですべてのメトリクスおよびパラメータの組み合わせを自動的に処理できる本提案手法がさらに役立つものと考えられます。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extLst>
      <p:ext uri="{BB962C8B-B14F-4D97-AF65-F5344CB8AC3E}">
        <p14:creationId xmlns:p14="http://schemas.microsoft.com/office/powerpoint/2010/main" val="3150788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まとめといたしまして、</a:t>
            </a:r>
            <a:endParaRPr kumimoji="1" lang="en-US" altLang="ja-JP" dirty="0" smtClean="0"/>
          </a:p>
          <a:p>
            <a:r>
              <a:rPr kumimoji="1" lang="ja-JP" altLang="en-US" dirty="0" smtClean="0"/>
              <a:t>本研究では、</a:t>
            </a:r>
            <a:r>
              <a:rPr kumimoji="1" lang="en-US" altLang="ja-JP" dirty="0" smtClean="0"/>
              <a:t>OSS</a:t>
            </a:r>
            <a:r>
              <a:rPr kumimoji="1" lang="ja-JP" altLang="en-US" dirty="0" smtClean="0"/>
              <a:t>開発における共進化の過程を理解するための手法を提案しました。</a:t>
            </a:r>
            <a:endParaRPr kumimoji="1" lang="en-US" altLang="ja-JP" dirty="0" smtClean="0"/>
          </a:p>
          <a:p>
            <a:r>
              <a:rPr kumimoji="1" lang="ja-JP" altLang="en-US" dirty="0" smtClean="0"/>
              <a:t>ケーススタディの結果、コミッタ昇格が盛んに行われると</a:t>
            </a:r>
            <a:r>
              <a:rPr kumimoji="1" lang="en-US" altLang="ja-JP" dirty="0" smtClean="0"/>
              <a:t>3</a:t>
            </a:r>
            <a:r>
              <a:rPr kumimoji="1" lang="ja-JP" altLang="en-US" dirty="0" smtClean="0"/>
              <a:t>から</a:t>
            </a:r>
            <a:r>
              <a:rPr kumimoji="1" lang="en-US" altLang="ja-JP" dirty="0" smtClean="0"/>
              <a:t>5</a:t>
            </a:r>
            <a:r>
              <a:rPr kumimoji="1" lang="ja-JP" altLang="en-US" dirty="0" smtClean="0"/>
              <a:t>カ月後に承認されるパッチの数が増加する傾向にあることがわかり、</a:t>
            </a:r>
            <a:endParaRPr kumimoji="1" lang="en-US" altLang="ja-JP" dirty="0" smtClean="0"/>
          </a:p>
          <a:p>
            <a:r>
              <a:rPr kumimoji="1" lang="ja-JP" altLang="en-US" dirty="0" smtClean="0"/>
              <a:t>提案手法の有用性を確かめることができました。</a:t>
            </a:r>
            <a:endParaRPr kumimoji="1" lang="en-US" altLang="ja-JP" dirty="0" smtClean="0"/>
          </a:p>
          <a:p>
            <a:r>
              <a:rPr kumimoji="1" lang="en-US" altLang="ja-JP" dirty="0" smtClean="0"/>
              <a:t>	</a:t>
            </a:r>
          </a:p>
          <a:p>
            <a:r>
              <a:rPr kumimoji="1" lang="ja-JP" altLang="en-US" dirty="0" smtClean="0"/>
              <a:t>今後の課題といたしまして、</a:t>
            </a:r>
            <a:endParaRPr kumimoji="1" lang="en-US" altLang="ja-JP" dirty="0" smtClean="0"/>
          </a:p>
          <a:p>
            <a:r>
              <a:rPr kumimoji="1" lang="ja-JP" altLang="en-US" dirty="0" smtClean="0"/>
              <a:t>各系統の進化を表現するメトリクスや対象とするプロジェクトを増やし、分析を行うことです。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extLst>
      <p:ext uri="{BB962C8B-B14F-4D97-AF65-F5344CB8AC3E}">
        <p14:creationId xmlns:p14="http://schemas.microsoft.com/office/powerpoint/2010/main" val="1704345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extLst>
      <p:ext uri="{BB962C8B-B14F-4D97-AF65-F5344CB8AC3E}">
        <p14:creationId xmlns:p14="http://schemas.microsoft.com/office/powerpoint/2010/main" val="4443402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Eclipse Platform</a:t>
            </a:r>
            <a:r>
              <a:rPr kumimoji="1" lang="ja-JP" altLang="en-US" dirty="0" smtClean="0"/>
              <a:t>でコミッタに昇格してからの</a:t>
            </a:r>
            <a:r>
              <a:rPr kumimoji="1" lang="en-US" altLang="ja-JP" dirty="0" smtClean="0"/>
              <a:t>6</a:t>
            </a:r>
            <a:r>
              <a:rPr kumimoji="1" lang="ja-JP" altLang="en-US" dirty="0" smtClean="0"/>
              <a:t>カ月間の活動を示したグラフ。</a:t>
            </a:r>
            <a:endParaRPr kumimoji="1" lang="en-US" altLang="ja-JP" dirty="0" smtClean="0"/>
          </a:p>
          <a:p>
            <a:endParaRPr kumimoji="1" lang="en-US" altLang="ja-JP" dirty="0" smtClean="0"/>
          </a:p>
          <a:p>
            <a:r>
              <a:rPr kumimoji="1" lang="ja-JP" altLang="en-US" dirty="0" smtClean="0"/>
              <a:t>ソースコードの変更が多い上位</a:t>
            </a:r>
            <a:r>
              <a:rPr kumimoji="1" lang="en-US" altLang="ja-JP" dirty="0" smtClean="0"/>
              <a:t>5</a:t>
            </a:r>
            <a:r>
              <a:rPr kumimoji="1" lang="ja-JP" altLang="en-US" dirty="0" smtClean="0"/>
              <a:t>名を対象に行った。</a:t>
            </a:r>
            <a:endParaRPr kumimoji="1" lang="en-US" altLang="ja-JP" dirty="0" smtClean="0"/>
          </a:p>
          <a:p>
            <a:endParaRPr kumimoji="1" lang="en-US" altLang="ja-JP" dirty="0" smtClean="0"/>
          </a:p>
          <a:p>
            <a:r>
              <a:rPr kumimoji="1" lang="ja-JP" altLang="en-US" dirty="0" smtClean="0"/>
              <a:t>縦軸が一カ月にソースコード変更した回数を示し、横軸は時間を表わしている。</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extLst>
      <p:ext uri="{BB962C8B-B14F-4D97-AF65-F5344CB8AC3E}">
        <p14:creationId xmlns:p14="http://schemas.microsoft.com/office/powerpoint/2010/main" val="2818339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extLst>
      <p:ext uri="{BB962C8B-B14F-4D97-AF65-F5344CB8AC3E}">
        <p14:creationId xmlns:p14="http://schemas.microsoft.com/office/powerpoint/2010/main" val="2778885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また、ソフトウェア工学の分野において提案されているメトリクスは膨大な数に上ります。</a:t>
            </a:r>
            <a:endParaRPr kumimoji="1" lang="en-US" altLang="ja-JP" dirty="0" smtClean="0"/>
          </a:p>
          <a:p>
            <a:r>
              <a:rPr kumimoji="1" lang="ja-JP" altLang="en-US" dirty="0" smtClean="0"/>
              <a:t>そのため、多数のメトリクスを用いて遅延相関分析を行う場合には、</a:t>
            </a:r>
            <a:endParaRPr kumimoji="1" lang="en-US" altLang="ja-JP" dirty="0" smtClean="0"/>
          </a:p>
          <a:p>
            <a:r>
              <a:rPr kumimoji="1" lang="ja-JP" altLang="en-US" dirty="0" smtClean="0"/>
              <a:t>膨大な組み合わせができてしまいます。</a:t>
            </a:r>
            <a:endParaRPr kumimoji="1" lang="en-US" altLang="ja-JP" dirty="0" smtClean="0"/>
          </a:p>
          <a:p>
            <a:r>
              <a:rPr kumimoji="1" lang="ja-JP" altLang="en-US" dirty="0" smtClean="0"/>
              <a:t>そこですべてのメトリクスおよびパラメータの組み合わせを自動的に処理できる本提案手法がさらに役立つものと考えられます。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26</a:t>
            </a:fld>
            <a:endParaRPr kumimoji="1" lang="ja-JP" altLang="en-US"/>
          </a:p>
        </p:txBody>
      </p:sp>
    </p:spTree>
    <p:extLst>
      <p:ext uri="{BB962C8B-B14F-4D97-AF65-F5344CB8AC3E}">
        <p14:creationId xmlns:p14="http://schemas.microsoft.com/office/powerpoint/2010/main" val="3150788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27</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28</a:t>
            </a:fld>
            <a:endParaRPr kumimoji="1" lang="ja-JP" altLang="en-US"/>
          </a:p>
        </p:txBody>
      </p:sp>
    </p:spTree>
    <p:extLst>
      <p:ext uri="{BB962C8B-B14F-4D97-AF65-F5344CB8AC3E}">
        <p14:creationId xmlns:p14="http://schemas.microsoft.com/office/powerpoint/2010/main" val="21195783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30</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fld id="{5B721B32-056C-4094-A3A9-50EA3FF66090}" type="datetime1">
              <a:rPr lang="ja-JP" altLang="en-US" smtClean="0"/>
              <a:t>2013/7/11</a:t>
            </a:fld>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fld id="{BC4932A5-142F-4C2E-ACDD-34E62653D4C9}" type="datetime1">
              <a:rPr lang="ja-JP" altLang="en-US" smtClean="0"/>
              <a:t>2013/7/11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a:t>
            </a:fld>
            <a:endParaRPr lang="en-US" altLang="ja-JP"/>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F0327B2B-851E-429A-B7B5-DED5E76D773D}" type="datetime1">
              <a:rPr lang="ja-JP" altLang="en-US" smtClean="0"/>
              <a:t>2013/7/11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fld id="{2D6013A5-4FFA-43AB-A799-BE09BF500FB0}" type="datetime1">
              <a:rPr lang="ja-JP" altLang="en-US" smtClean="0"/>
              <a:t>2013/7/11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78619D99-8EF1-4B8A-8CD4-69B4A1352129}" type="datetime1">
              <a:rPr lang="ja-JP" altLang="en-US" smtClean="0"/>
              <a:t>2013/7/11</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CC7CC727-FC58-4EA6-A6BD-391D790D78B3}" type="datetime1">
              <a:rPr lang="ja-JP" altLang="en-US" smtClean="0"/>
              <a:t>2013/7/11</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fld id="{208AF02A-D1FC-4DC5-A2F1-07094F6BD280}" type="datetime1">
              <a:rPr lang="ja-JP" altLang="en-US" smtClean="0"/>
              <a:t>2013/7/11</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59768A37-FE96-44B9-951E-F706A0AB85AC}" type="datetime1">
              <a:rPr lang="ja-JP" altLang="en-US" smtClean="0"/>
              <a:t>2013/7/11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8F575335-F79D-4D0A-A8F8-3B510C0EC23F}" type="datetime1">
              <a:rPr lang="ja-JP" altLang="en-US" smtClean="0"/>
              <a:t>2013/7/11</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DEF42A6A-4E26-4E26-80EB-08E7313F87A3}" type="datetime1">
              <a:rPr lang="ja-JP" altLang="en-US" smtClean="0"/>
              <a:t>2013/7/11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DDD77F46-EA55-457C-9860-CC945C9CBD8E}" type="datetime1">
              <a:rPr lang="ja-JP" altLang="en-US" smtClean="0"/>
              <a:t>2013/7/11</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19163"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EAB4310E-4D02-4099-9B90-F9D4AE53B642}" type="datetime1">
              <a:rPr lang="ja-JP" altLang="en-US" smtClean="0"/>
              <a:t>2013/7/11</a:t>
            </a:fld>
            <a:endParaRPr lang="en-US" altLang="ja-JP" dirty="0"/>
          </a:p>
        </p:txBody>
      </p:sp>
      <p:sp>
        <p:nvSpPr>
          <p:cNvPr id="1036" name="Rectangle 12"/>
          <p:cNvSpPr>
            <a:spLocks noGrp="1" noChangeArrowheads="1"/>
          </p:cNvSpPr>
          <p:nvPr>
            <p:ph type="ftr" sz="quarter" idx="3"/>
          </p:nvPr>
        </p:nvSpPr>
        <p:spPr bwMode="auto">
          <a:xfrm>
            <a:off x="1416050" y="6540500"/>
            <a:ext cx="67564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システムとコミュニティの共進化の理解のためのデータマイニング手法</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2"/>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US" altLang="ja-JP" dirty="0"/>
              <a:t>OSS</a:t>
            </a:r>
            <a:r>
              <a:rPr lang="ja-JP" altLang="en-US" dirty="0"/>
              <a:t>システムとコミュニティの</a:t>
            </a:r>
            <a:r>
              <a:rPr lang="en-US" altLang="ja-JP" dirty="0"/>
              <a:t/>
            </a:r>
            <a:br>
              <a:rPr lang="en-US" altLang="ja-JP" dirty="0"/>
            </a:br>
            <a:r>
              <a:rPr lang="ja-JP" altLang="en-US" dirty="0"/>
              <a:t>共進化の理解を目的とした</a:t>
            </a:r>
            <a:r>
              <a:rPr lang="en-US" altLang="ja-JP" dirty="0"/>
              <a:t/>
            </a:r>
            <a:br>
              <a:rPr lang="en-US" altLang="ja-JP" dirty="0"/>
            </a:br>
            <a:r>
              <a:rPr lang="ja-JP" altLang="en-US" dirty="0"/>
              <a:t>データマイニング手法</a:t>
            </a:r>
            <a:endParaRPr lang="ja-JP" altLang="ja-JP" dirty="0"/>
          </a:p>
        </p:txBody>
      </p:sp>
      <p:sp>
        <p:nvSpPr>
          <p:cNvPr id="2051" name="Rectangle 3"/>
          <p:cNvSpPr>
            <a:spLocks noGrp="1" noChangeArrowheads="1"/>
          </p:cNvSpPr>
          <p:nvPr>
            <p:ph type="subTitle" idx="1"/>
          </p:nvPr>
        </p:nvSpPr>
        <p:spPr>
          <a:xfrm>
            <a:off x="1781690" y="4554125"/>
            <a:ext cx="6588940" cy="1752600"/>
          </a:xfrm>
        </p:spPr>
        <p:txBody>
          <a:bodyPr/>
          <a:lstStyle/>
          <a:p>
            <a:r>
              <a:rPr lang="ja-JP" altLang="en-US" b="1" dirty="0">
                <a:latin typeface="+mj-ea"/>
                <a:ea typeface="+mj-ea"/>
              </a:rPr>
              <a:t>和歌山</a:t>
            </a:r>
            <a:r>
              <a:rPr lang="ja-JP" altLang="en-US" b="1" dirty="0" smtClean="0">
                <a:latin typeface="+mj-ea"/>
                <a:ea typeface="+mj-ea"/>
              </a:rPr>
              <a:t>大学　システム工学部　◎</a:t>
            </a:r>
            <a:r>
              <a:rPr lang="ja-JP" altLang="en-US" b="1" u="sng" dirty="0" smtClean="0">
                <a:latin typeface="+mj-ea"/>
                <a:ea typeface="+mj-ea"/>
              </a:rPr>
              <a:t>山谷 </a:t>
            </a:r>
            <a:r>
              <a:rPr lang="ja-JP" altLang="en-US" b="1" u="sng" dirty="0">
                <a:latin typeface="+mj-ea"/>
                <a:ea typeface="+mj-ea"/>
              </a:rPr>
              <a:t>陽亮</a:t>
            </a:r>
            <a:endParaRPr lang="en-US" altLang="ja-JP" b="1" u="sng" dirty="0">
              <a:latin typeface="+mj-ea"/>
              <a:ea typeface="+mj-ea"/>
            </a:endParaRPr>
          </a:p>
          <a:p>
            <a:r>
              <a:rPr lang="ja-JP" altLang="en-US" b="1" dirty="0">
                <a:latin typeface="+mj-ea"/>
                <a:ea typeface="+mj-ea"/>
              </a:rPr>
              <a:t>和歌山</a:t>
            </a:r>
            <a:r>
              <a:rPr lang="ja-JP" altLang="en-US" b="1" dirty="0" smtClean="0">
                <a:latin typeface="+mj-ea"/>
                <a:ea typeface="+mj-ea"/>
              </a:rPr>
              <a:t>大学　システム工学部　大平 </a:t>
            </a:r>
            <a:r>
              <a:rPr lang="ja-JP" altLang="en-US" b="1" dirty="0">
                <a:latin typeface="+mj-ea"/>
                <a:ea typeface="+mj-ea"/>
              </a:rPr>
              <a:t>雅雄</a:t>
            </a:r>
            <a:endParaRPr lang="en-US" altLang="ja-JP" b="1" dirty="0">
              <a:latin typeface="+mj-ea"/>
              <a:ea typeface="+mj-ea"/>
            </a:endParaRPr>
          </a:p>
          <a:p>
            <a:r>
              <a:rPr lang="ja-JP" altLang="en-US" b="1" dirty="0">
                <a:latin typeface="+mj-ea"/>
                <a:ea typeface="+mj-ea"/>
              </a:rPr>
              <a:t>奈良先端科学技術大学院大学　</a:t>
            </a:r>
            <a:r>
              <a:rPr lang="en-US" altLang="ja-JP" b="1" dirty="0" err="1">
                <a:latin typeface="+mj-ea"/>
                <a:ea typeface="+mj-ea"/>
              </a:rPr>
              <a:t>Passakorn</a:t>
            </a:r>
            <a:r>
              <a:rPr lang="en-US" altLang="ja-JP" b="1" dirty="0">
                <a:latin typeface="+mj-ea"/>
                <a:ea typeface="+mj-ea"/>
              </a:rPr>
              <a:t> </a:t>
            </a:r>
            <a:r>
              <a:rPr lang="en-US" altLang="ja-JP" b="1" dirty="0" err="1">
                <a:latin typeface="+mj-ea"/>
                <a:ea typeface="+mj-ea"/>
              </a:rPr>
              <a:t>Phannachitta</a:t>
            </a:r>
            <a:endParaRPr lang="en-US" altLang="ja-JP" b="1" dirty="0">
              <a:latin typeface="+mj-ea"/>
              <a:ea typeface="+mj-ea"/>
            </a:endParaRPr>
          </a:p>
          <a:p>
            <a:r>
              <a:rPr lang="ja-JP" altLang="en-US" b="1" dirty="0">
                <a:latin typeface="+mj-ea"/>
                <a:ea typeface="+mj-ea"/>
              </a:rPr>
              <a:t>奈良先端科学技術大学院大学　伊原 彰紀</a:t>
            </a:r>
          </a:p>
          <a:p>
            <a:endParaRPr lang="ja-JP" altLang="ja-JP"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オープンソースソフトウェア（</a:t>
            </a:r>
            <a:r>
              <a:rPr kumimoji="1" lang="en-US" altLang="ja-JP" dirty="0" smtClean="0"/>
              <a:t>OSS</a:t>
            </a:r>
            <a:r>
              <a:rPr lang="ja-JP" altLang="en-US" dirty="0" smtClean="0"/>
              <a:t>）を活用したソフトウェア開発が主流になりつつある</a:t>
            </a:r>
            <a:endParaRPr lang="en-US" altLang="ja-JP" dirty="0" smtClean="0"/>
          </a:p>
          <a:p>
            <a:pPr lvl="2"/>
            <a:endParaRPr lang="en-US" altLang="ja-JP" dirty="0" smtClean="0"/>
          </a:p>
          <a:p>
            <a:r>
              <a:rPr lang="en-US" altLang="ja-JP" dirty="0" smtClean="0"/>
              <a:t>OSS</a:t>
            </a:r>
            <a:r>
              <a:rPr lang="ja-JP" altLang="en-US" dirty="0" smtClean="0"/>
              <a:t>はボランティアの開発者によって開発・保守が行われている</a:t>
            </a:r>
            <a:endParaRPr lang="en-US" altLang="ja-JP" dirty="0" smtClean="0"/>
          </a:p>
          <a:p>
            <a:pPr lvl="1"/>
            <a:r>
              <a:rPr lang="ja-JP" altLang="en-US" dirty="0" smtClean="0"/>
              <a:t>品質が一定でない（開発者が時期によって異なる）</a:t>
            </a:r>
            <a:endParaRPr lang="en-US" altLang="ja-JP" dirty="0" smtClean="0"/>
          </a:p>
          <a:p>
            <a:pPr lvl="1"/>
            <a:r>
              <a:rPr lang="ja-JP" altLang="en-US" dirty="0" smtClean="0"/>
              <a:t>プロジェクトの</a:t>
            </a:r>
            <a:r>
              <a:rPr lang="ja-JP" altLang="en-US" dirty="0" smtClean="0">
                <a:solidFill>
                  <a:srgbClr val="FF0000"/>
                </a:solidFill>
              </a:rPr>
              <a:t>解散・分裂</a:t>
            </a:r>
            <a:r>
              <a:rPr lang="ja-JP" altLang="en-US" dirty="0" smtClean="0"/>
              <a:t>がしばしば起こる</a:t>
            </a:r>
            <a:endParaRPr lang="en-US" altLang="ja-JP" dirty="0"/>
          </a:p>
          <a:p>
            <a:endParaRPr lang="en-US" altLang="ja-JP" dirty="0" smtClean="0"/>
          </a:p>
          <a:p>
            <a:r>
              <a:rPr lang="en-US" altLang="ja-JP" u="sng" dirty="0" smtClean="0"/>
              <a:t>OSS</a:t>
            </a:r>
            <a:r>
              <a:rPr lang="ja-JP" altLang="en-US" u="sng" dirty="0" smtClean="0"/>
              <a:t>の進化</a:t>
            </a:r>
            <a:r>
              <a:rPr lang="ja-JP" altLang="en-US" dirty="0" smtClean="0"/>
              <a:t>に関する研究が盛んに行われてきた</a:t>
            </a:r>
            <a:endParaRPr lang="en-US" altLang="ja-JP" dirty="0" smtClean="0"/>
          </a:p>
          <a:p>
            <a:pPr lvl="1"/>
            <a:r>
              <a:rPr lang="en-US" altLang="ja-JP" dirty="0" smtClean="0"/>
              <a:t>OSS</a:t>
            </a:r>
            <a:r>
              <a:rPr lang="ja-JP" altLang="en-US" dirty="0" smtClean="0"/>
              <a:t>が外部環境やユーザのニーズに合わせて</a:t>
            </a:r>
            <a:r>
              <a:rPr lang="ja-JP" altLang="en-US" dirty="0" smtClean="0">
                <a:solidFill>
                  <a:srgbClr val="FF0000"/>
                </a:solidFill>
              </a:rPr>
              <a:t>変化していくこと </a:t>
            </a:r>
            <a:r>
              <a:rPr lang="en-US" altLang="ja-JP" sz="1800" dirty="0" smtClean="0"/>
              <a:t>[1]</a:t>
            </a:r>
            <a:endParaRPr lang="en-US" altLang="ja-JP" dirty="0"/>
          </a:p>
          <a:p>
            <a:endParaRPr lang="en-US" altLang="ja-JP" dirty="0" smtClean="0"/>
          </a:p>
          <a:p>
            <a:endParaRPr kumimoji="1" lang="en-US" altLang="ja-JP" dirty="0"/>
          </a:p>
        </p:txBody>
      </p:sp>
      <p:sp>
        <p:nvSpPr>
          <p:cNvPr id="4" name="日付プレースホルダー 3"/>
          <p:cNvSpPr>
            <a:spLocks noGrp="1"/>
          </p:cNvSpPr>
          <p:nvPr>
            <p:ph type="dt" sz="half" idx="10"/>
          </p:nvPr>
        </p:nvSpPr>
        <p:spPr/>
        <p:txBody>
          <a:bodyPr/>
          <a:lstStyle/>
          <a:p>
            <a:fld id="{B59731D4-B93A-4C8C-883D-F04C8CDB22A3}"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a:t>
            </a:fld>
            <a:endParaRPr lang="en-US" altLang="ja-JP"/>
          </a:p>
        </p:txBody>
      </p:sp>
      <p:sp>
        <p:nvSpPr>
          <p:cNvPr id="8" name="テキスト ボックス 7"/>
          <p:cNvSpPr txBox="1"/>
          <p:nvPr/>
        </p:nvSpPr>
        <p:spPr>
          <a:xfrm>
            <a:off x="0" y="6329463"/>
            <a:ext cx="9144000" cy="215444"/>
          </a:xfrm>
          <a:prstGeom prst="rect">
            <a:avLst/>
          </a:prstGeom>
          <a:noFill/>
        </p:spPr>
        <p:txBody>
          <a:bodyPr wrap="square" rtlCol="0">
            <a:spAutoFit/>
          </a:bodyPr>
          <a:lstStyle/>
          <a:p>
            <a:pPr algn="ctr"/>
            <a:r>
              <a:rPr kumimoji="1" lang="en-US" altLang="ja-JP" sz="800" dirty="0" smtClean="0">
                <a:latin typeface="+mn-ea"/>
              </a:rPr>
              <a:t>[1] </a:t>
            </a:r>
            <a:r>
              <a:rPr kumimoji="1" lang="ja-JP" altLang="en-US" sz="800" dirty="0" smtClean="0">
                <a:latin typeface="+mn-ea"/>
              </a:rPr>
              <a:t>ソフトウェア進化研究の分類と動向</a:t>
            </a:r>
            <a:r>
              <a:rPr kumimoji="1" lang="en-US" altLang="ja-JP" sz="800" dirty="0" smtClean="0">
                <a:latin typeface="+mn-ea"/>
              </a:rPr>
              <a:t>, </a:t>
            </a:r>
            <a:r>
              <a:rPr lang="zh-TW" altLang="en-US" sz="800" dirty="0" smtClean="0"/>
              <a:t>大森 </a:t>
            </a:r>
            <a:r>
              <a:rPr lang="zh-TW" altLang="en-US" sz="800" dirty="0"/>
              <a:t>隆行，丸山 勝久，林 晋平，沢田 </a:t>
            </a:r>
            <a:r>
              <a:rPr lang="zh-TW" altLang="en-US" sz="800" dirty="0" smtClean="0"/>
              <a:t>篤史</a:t>
            </a:r>
            <a:r>
              <a:rPr lang="en-US" altLang="zh-TW" sz="800" dirty="0" smtClean="0"/>
              <a:t>,</a:t>
            </a:r>
            <a:r>
              <a:rPr lang="ja-JP" altLang="en-US" sz="800" dirty="0"/>
              <a:t>日本ソフトウェア</a:t>
            </a:r>
            <a:r>
              <a:rPr lang="ja-JP" altLang="en-US" sz="800" dirty="0" smtClean="0"/>
              <a:t>科学会編</a:t>
            </a:r>
            <a:r>
              <a:rPr lang="en-US" altLang="ja-JP" sz="800" dirty="0" smtClean="0"/>
              <a:t>, </a:t>
            </a:r>
            <a:r>
              <a:rPr lang="ja-JP" altLang="en-US" sz="800" i="1" dirty="0" smtClean="0"/>
              <a:t>コンピュータソフトウェア</a:t>
            </a:r>
            <a:r>
              <a:rPr lang="en-US" altLang="ja-JP" sz="800" i="1" dirty="0" smtClean="0"/>
              <a:t>, </a:t>
            </a:r>
            <a:r>
              <a:rPr lang="ja-JP" altLang="en-US" sz="800" i="1" dirty="0"/>
              <a:t> </a:t>
            </a:r>
            <a:r>
              <a:rPr lang="en-US" altLang="ja-JP" sz="800" dirty="0"/>
              <a:t>Vol.29</a:t>
            </a:r>
            <a:r>
              <a:rPr lang="ja-JP" altLang="en-US" sz="800" dirty="0" err="1"/>
              <a:t>，</a:t>
            </a:r>
            <a:r>
              <a:rPr lang="en-US" altLang="ja-JP" sz="800" dirty="0"/>
              <a:t>No.3</a:t>
            </a:r>
            <a:r>
              <a:rPr lang="ja-JP" altLang="en-US" sz="800" dirty="0" err="1"/>
              <a:t>，</a:t>
            </a:r>
            <a:r>
              <a:rPr lang="en-US" altLang="ja-JP" sz="800" dirty="0"/>
              <a:t>pp. 3_3-3_28</a:t>
            </a:r>
            <a:r>
              <a:rPr lang="ja-JP" altLang="en-US" sz="800" dirty="0" err="1"/>
              <a:t>，</a:t>
            </a:r>
            <a:r>
              <a:rPr lang="ja-JP" altLang="en-US" sz="800" dirty="0"/>
              <a:t>岩波書店，</a:t>
            </a:r>
            <a:r>
              <a:rPr lang="en-US" altLang="ja-JP" sz="800" dirty="0"/>
              <a:t>August 2012</a:t>
            </a:r>
            <a:endParaRPr kumimoji="1" lang="ja-JP" altLang="en-US" sz="800" dirty="0">
              <a:latin typeface="+mn-ea"/>
            </a:endParaRPr>
          </a:p>
        </p:txBody>
      </p:sp>
    </p:spTree>
    <p:extLst>
      <p:ext uri="{BB962C8B-B14F-4D97-AF65-F5344CB8AC3E}">
        <p14:creationId xmlns:p14="http://schemas.microsoft.com/office/powerpoint/2010/main" val="2253407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これまでの</a:t>
            </a:r>
            <a:r>
              <a:rPr kumimoji="1" lang="en-US" altLang="ja-JP" dirty="0" smtClean="0"/>
              <a:t>OSS</a:t>
            </a:r>
            <a:r>
              <a:rPr kumimoji="1" lang="ja-JP" altLang="en-US" dirty="0" smtClean="0"/>
              <a:t>の進化に関する研究</a:t>
            </a:r>
            <a:endParaRPr kumimoji="1" lang="ja-JP" altLang="en-US" dirty="0"/>
          </a:p>
        </p:txBody>
      </p:sp>
      <p:sp>
        <p:nvSpPr>
          <p:cNvPr id="3" name="コンテンツ プレースホルダー 2"/>
          <p:cNvSpPr>
            <a:spLocks noGrp="1"/>
          </p:cNvSpPr>
          <p:nvPr>
            <p:ph idx="1"/>
          </p:nvPr>
        </p:nvSpPr>
        <p:spPr>
          <a:xfrm>
            <a:off x="438150" y="1028700"/>
            <a:ext cx="8445500" cy="5422900"/>
          </a:xfrm>
        </p:spPr>
        <p:txBody>
          <a:bodyPr>
            <a:normAutofit/>
          </a:bodyPr>
          <a:lstStyle/>
          <a:p>
            <a:r>
              <a:rPr kumimoji="1" lang="ja-JP" altLang="en-US" dirty="0" smtClean="0">
                <a:solidFill>
                  <a:srgbClr val="FF0000"/>
                </a:solidFill>
              </a:rPr>
              <a:t>アーティファクト</a:t>
            </a:r>
            <a:r>
              <a:rPr kumimoji="1" lang="ja-JP" altLang="en-US" dirty="0" smtClean="0"/>
              <a:t>（プロダクト）の</a:t>
            </a:r>
            <a:r>
              <a:rPr kumimoji="1" lang="ja-JP" altLang="en-US" dirty="0" smtClean="0"/>
              <a:t>進化</a:t>
            </a:r>
            <a:endParaRPr kumimoji="1" lang="en-US" altLang="ja-JP" dirty="0" smtClean="0"/>
          </a:p>
          <a:p>
            <a:pPr marL="457200" lvl="1" indent="0">
              <a:buNone/>
            </a:pPr>
            <a:endParaRPr lang="en-US" altLang="ja-JP" dirty="0"/>
          </a:p>
          <a:p>
            <a:pPr lvl="1"/>
            <a:endParaRPr kumimoji="1" lang="en-US" altLang="ja-JP" dirty="0" smtClean="0"/>
          </a:p>
          <a:p>
            <a:r>
              <a:rPr lang="ja-JP" altLang="en-US" dirty="0" smtClean="0">
                <a:solidFill>
                  <a:srgbClr val="FF0000"/>
                </a:solidFill>
              </a:rPr>
              <a:t>開発者</a:t>
            </a:r>
            <a:r>
              <a:rPr lang="ja-JP" altLang="en-US" dirty="0" smtClean="0"/>
              <a:t>の</a:t>
            </a:r>
            <a:r>
              <a:rPr lang="ja-JP" altLang="en-US" dirty="0" smtClean="0"/>
              <a:t>進化</a:t>
            </a:r>
            <a:endParaRPr lang="en-US" altLang="ja-JP" dirty="0"/>
          </a:p>
          <a:p>
            <a:pPr marL="0" indent="0">
              <a:buNone/>
            </a:pPr>
            <a:endParaRPr lang="en-US" altLang="ja-JP" dirty="0">
              <a:solidFill>
                <a:srgbClr val="FF0000"/>
              </a:solidFill>
            </a:endParaRPr>
          </a:p>
          <a:p>
            <a:pPr marL="0" indent="0">
              <a:buNone/>
            </a:pPr>
            <a:endParaRPr lang="en-US" altLang="ja-JP" dirty="0" smtClean="0">
              <a:solidFill>
                <a:srgbClr val="FF0000"/>
              </a:solidFill>
            </a:endParaRPr>
          </a:p>
          <a:p>
            <a:r>
              <a:rPr lang="ja-JP" altLang="en-US" dirty="0" smtClean="0">
                <a:solidFill>
                  <a:srgbClr val="FF0000"/>
                </a:solidFill>
              </a:rPr>
              <a:t>コミュニティ</a:t>
            </a:r>
            <a:r>
              <a:rPr lang="ja-JP" altLang="en-US" dirty="0"/>
              <a:t>の</a:t>
            </a:r>
            <a:r>
              <a:rPr lang="ja-JP" altLang="en-US" dirty="0" smtClean="0"/>
              <a:t>進化</a:t>
            </a:r>
            <a:endParaRPr lang="en-US" altLang="ja-JP" dirty="0" smtClean="0"/>
          </a:p>
          <a:p>
            <a:pPr lvl="1"/>
            <a:endParaRPr lang="en-US" altLang="ja-JP" dirty="0" smtClean="0"/>
          </a:p>
          <a:p>
            <a:pPr lvl="8"/>
            <a:r>
              <a:rPr lang="en-US" altLang="ja-JP" dirty="0" smtClean="0">
                <a:solidFill>
                  <a:schemeClr val="bg1"/>
                </a:solidFill>
              </a:rPr>
              <a:t>a</a:t>
            </a:r>
          </a:p>
          <a:p>
            <a:pPr lvl="1"/>
            <a:endParaRPr lang="en-US" altLang="ja-JP" dirty="0"/>
          </a:p>
          <a:p>
            <a:pPr lvl="1"/>
            <a:endParaRPr lang="en-US" altLang="ja-JP" dirty="0" smtClean="0"/>
          </a:p>
          <a:p>
            <a:pPr lvl="1"/>
            <a:endParaRPr lang="en-US" altLang="ja-JP" dirty="0"/>
          </a:p>
          <a:p>
            <a:endParaRPr kumimoji="1" lang="en-US" altLang="ja-JP" dirty="0" smtClean="0"/>
          </a:p>
          <a:p>
            <a:endParaRPr lang="en-US" altLang="ja-JP" dirty="0"/>
          </a:p>
          <a:p>
            <a:endParaRPr kumimoji="1" lang="en-US" altLang="ja-JP" dirty="0" smtClean="0"/>
          </a:p>
          <a:p>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a:t>
            </a:fld>
            <a:endParaRPr lang="en-US" altLang="ja-JP"/>
          </a:p>
        </p:txBody>
      </p:sp>
      <p:grpSp>
        <p:nvGrpSpPr>
          <p:cNvPr id="1045" name="グループ化 1044"/>
          <p:cNvGrpSpPr/>
          <p:nvPr/>
        </p:nvGrpSpPr>
        <p:grpSpPr>
          <a:xfrm>
            <a:off x="2501770" y="1673805"/>
            <a:ext cx="4230470" cy="620434"/>
            <a:chOff x="2411760" y="1853825"/>
            <a:chExt cx="4230470" cy="620434"/>
          </a:xfrm>
        </p:grpSpPr>
        <p:sp>
          <p:nvSpPr>
            <p:cNvPr id="18" name="フローチャート : 磁気ディスク 17"/>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5" name="フローチャート : 複数書類 2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 複数書類 7"/>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1" name="フローチャート : 磁気ディスク 10"/>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フローチャート : 複数書類 11"/>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 複数書類 12"/>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複数書類 1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複数書類 22"/>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矢印コネクタ 25"/>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7" name="グループ化 6"/>
          <p:cNvGrpSpPr/>
          <p:nvPr/>
        </p:nvGrpSpPr>
        <p:grpSpPr>
          <a:xfrm>
            <a:off x="2456765" y="3158970"/>
            <a:ext cx="5940316" cy="675075"/>
            <a:chOff x="2547119" y="3468408"/>
            <a:chExt cx="5940316" cy="675075"/>
          </a:xfrm>
        </p:grpSpPr>
        <p:grpSp>
          <p:nvGrpSpPr>
            <p:cNvPr id="46" name="グループ化 45"/>
            <p:cNvGrpSpPr/>
            <p:nvPr/>
          </p:nvGrpSpPr>
          <p:grpSpPr>
            <a:xfrm>
              <a:off x="2547119" y="3468408"/>
              <a:ext cx="558751" cy="675075"/>
              <a:chOff x="4384288" y="3609020"/>
              <a:chExt cx="558751" cy="675075"/>
            </a:xfrm>
          </p:grpSpPr>
          <p:sp>
            <p:nvSpPr>
              <p:cNvPr id="31" name="フローチャート : 抜出し 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 name="直線コネクタ 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8" name="右矢印 47"/>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7" name="円/楕円 46"/>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 name="円/楕円 49"/>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1" name="グループ化 50"/>
            <p:cNvGrpSpPr>
              <a:grpSpLocks noChangeAspect="1"/>
            </p:cNvGrpSpPr>
            <p:nvPr/>
          </p:nvGrpSpPr>
          <p:grpSpPr>
            <a:xfrm>
              <a:off x="4302314" y="3693433"/>
              <a:ext cx="150863" cy="182270"/>
              <a:chOff x="4384288" y="3609020"/>
              <a:chExt cx="558751" cy="675075"/>
            </a:xfrm>
          </p:grpSpPr>
          <p:sp>
            <p:nvSpPr>
              <p:cNvPr id="52" name="フローチャート : 抜出し 5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4" name="直線コネクタ 5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8" name="円/楕円 57"/>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9" name="円/楕円 58"/>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60" name="グループ化 59"/>
            <p:cNvGrpSpPr>
              <a:grpSpLocks noChangeAspect="1"/>
            </p:cNvGrpSpPr>
            <p:nvPr/>
          </p:nvGrpSpPr>
          <p:grpSpPr>
            <a:xfrm>
              <a:off x="7201873" y="3719998"/>
              <a:ext cx="150863" cy="182270"/>
              <a:chOff x="4384288" y="3609020"/>
              <a:chExt cx="558751" cy="675075"/>
            </a:xfrm>
            <a:effectLst>
              <a:glow rad="127000">
                <a:schemeClr val="bg1"/>
              </a:glow>
            </a:effectLst>
          </p:grpSpPr>
          <p:sp>
            <p:nvSpPr>
              <p:cNvPr id="61" name="フローチャート : 抜出し 60"/>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2" name="円/楕円 61"/>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63" name="直線コネクタ 62"/>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4" name="直線コネクタ 63"/>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5" name="直線コネクタ 64"/>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6" name="直線コネクタ 65"/>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67" name="グループ化 66"/>
            <p:cNvGrpSpPr>
              <a:grpSpLocks noChangeAspect="1"/>
            </p:cNvGrpSpPr>
            <p:nvPr/>
          </p:nvGrpSpPr>
          <p:grpSpPr>
            <a:xfrm>
              <a:off x="7857365" y="3736188"/>
              <a:ext cx="150863" cy="182270"/>
              <a:chOff x="4384288" y="3609020"/>
              <a:chExt cx="558751" cy="675075"/>
            </a:xfrm>
          </p:grpSpPr>
          <p:sp>
            <p:nvSpPr>
              <p:cNvPr id="68" name="フローチャート : 抜出し 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円/楕円 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0" name="直線コネクタ 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4" name="直線矢印コネクタ 73"/>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1046" name="グループ化 1045"/>
          <p:cNvGrpSpPr/>
          <p:nvPr/>
        </p:nvGrpSpPr>
        <p:grpSpPr>
          <a:xfrm>
            <a:off x="2333522" y="4554125"/>
            <a:ext cx="4713753" cy="945105"/>
            <a:chOff x="2215892" y="5319210"/>
            <a:chExt cx="4713753" cy="945105"/>
          </a:xfrm>
        </p:grpSpPr>
        <p:grpSp>
          <p:nvGrpSpPr>
            <p:cNvPr id="79" name="グループ化 78"/>
            <p:cNvGrpSpPr>
              <a:grpSpLocks noChangeAspect="1"/>
            </p:cNvGrpSpPr>
            <p:nvPr/>
          </p:nvGrpSpPr>
          <p:grpSpPr>
            <a:xfrm>
              <a:off x="2215892" y="5586990"/>
              <a:ext cx="150863" cy="182270"/>
              <a:chOff x="4384288" y="3609020"/>
              <a:chExt cx="558751" cy="675075"/>
            </a:xfrm>
          </p:grpSpPr>
          <p:sp>
            <p:nvSpPr>
              <p:cNvPr id="80" name="フローチャート : 抜出し 7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円/楕円 8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2" name="直線コネクタ 8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a:grpSpLocks noChangeAspect="1"/>
            </p:cNvGrpSpPr>
            <p:nvPr/>
          </p:nvGrpSpPr>
          <p:grpSpPr>
            <a:xfrm>
              <a:off x="2800957" y="5739390"/>
              <a:ext cx="150863" cy="182270"/>
              <a:chOff x="4384288" y="3609020"/>
              <a:chExt cx="558751" cy="675075"/>
            </a:xfrm>
          </p:grpSpPr>
          <p:sp>
            <p:nvSpPr>
              <p:cNvPr id="87" name="フローチャート : 抜出し 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円/楕円 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9" name="直線コネクタ 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3" name="グループ化 92"/>
            <p:cNvGrpSpPr>
              <a:grpSpLocks noChangeAspect="1"/>
            </p:cNvGrpSpPr>
            <p:nvPr/>
          </p:nvGrpSpPr>
          <p:grpSpPr>
            <a:xfrm>
              <a:off x="2321750" y="5994285"/>
              <a:ext cx="150863" cy="182270"/>
              <a:chOff x="4384288" y="3609020"/>
              <a:chExt cx="558751" cy="675075"/>
            </a:xfrm>
          </p:grpSpPr>
          <p:sp>
            <p:nvSpPr>
              <p:cNvPr id="94" name="フローチャート : 抜出し 9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円/楕円 9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6" name="直線コネクタ 9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0" name="グループ化 99"/>
            <p:cNvGrpSpPr>
              <a:grpSpLocks noChangeAspect="1"/>
            </p:cNvGrpSpPr>
            <p:nvPr/>
          </p:nvGrpSpPr>
          <p:grpSpPr>
            <a:xfrm>
              <a:off x="2620937" y="5364215"/>
              <a:ext cx="150863" cy="182270"/>
              <a:chOff x="4384288" y="3609020"/>
              <a:chExt cx="558751" cy="675075"/>
            </a:xfrm>
          </p:grpSpPr>
          <p:sp>
            <p:nvSpPr>
              <p:cNvPr id="101" name="フローチャート : 抜出し 1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円/楕円 1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3" name="直線コネクタ 1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7" name="グループ化 106"/>
            <p:cNvGrpSpPr>
              <a:grpSpLocks noChangeAspect="1"/>
            </p:cNvGrpSpPr>
            <p:nvPr/>
          </p:nvGrpSpPr>
          <p:grpSpPr>
            <a:xfrm>
              <a:off x="2665942" y="6082045"/>
              <a:ext cx="150863" cy="182270"/>
              <a:chOff x="4384288" y="3609020"/>
              <a:chExt cx="558751" cy="675075"/>
            </a:xfrm>
          </p:grpSpPr>
          <p:sp>
            <p:nvSpPr>
              <p:cNvPr id="108" name="フローチャート : 抜出し 10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円/楕円 10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0" name="直線コネクタ 10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14" name="グループ化 113"/>
            <p:cNvGrpSpPr>
              <a:grpSpLocks noChangeAspect="1"/>
            </p:cNvGrpSpPr>
            <p:nvPr/>
          </p:nvGrpSpPr>
          <p:grpSpPr>
            <a:xfrm>
              <a:off x="2485922" y="5739390"/>
              <a:ext cx="150863" cy="182270"/>
              <a:chOff x="4384288" y="3609020"/>
              <a:chExt cx="558751" cy="675075"/>
            </a:xfrm>
          </p:grpSpPr>
          <p:sp>
            <p:nvSpPr>
              <p:cNvPr id="115" name="フローチャート : 抜出し 11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円/楕円 11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7" name="直線コネクタ 11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21" name="直線コネクタ 120"/>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6" name="直線コネクタ 125"/>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8" name="直線コネクタ 12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0" name="直線コネクタ 129"/>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4" name="直線コネクタ 133"/>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6" name="直線コネクタ 135"/>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9" name="直線コネクタ 138"/>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41" name="右矢印 140"/>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191" name="グループ化 190"/>
            <p:cNvGrpSpPr>
              <a:grpSpLocks noChangeAspect="1"/>
            </p:cNvGrpSpPr>
            <p:nvPr/>
          </p:nvGrpSpPr>
          <p:grpSpPr>
            <a:xfrm>
              <a:off x="6041317" y="5586990"/>
              <a:ext cx="150863" cy="182270"/>
              <a:chOff x="4384288" y="3609020"/>
              <a:chExt cx="558751" cy="675075"/>
            </a:xfrm>
          </p:grpSpPr>
          <p:sp>
            <p:nvSpPr>
              <p:cNvPr id="192" name="フローチャート : 抜出し 19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円/楕円 19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4" name="直線コネクタ 19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7" name="直線コネクタ 19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8" name="グループ化 197"/>
            <p:cNvGrpSpPr>
              <a:grpSpLocks noChangeAspect="1"/>
            </p:cNvGrpSpPr>
            <p:nvPr/>
          </p:nvGrpSpPr>
          <p:grpSpPr>
            <a:xfrm>
              <a:off x="6626382" y="5739390"/>
              <a:ext cx="150863" cy="182270"/>
              <a:chOff x="4384288" y="3609020"/>
              <a:chExt cx="558751" cy="675075"/>
            </a:xfrm>
          </p:grpSpPr>
          <p:sp>
            <p:nvSpPr>
              <p:cNvPr id="199" name="フローチャート : 抜出し 1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円/楕円 1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1" name="直線コネクタ 2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3" name="直線コネクタ 2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05" name="グループ化 204"/>
            <p:cNvGrpSpPr>
              <a:grpSpLocks noChangeAspect="1"/>
            </p:cNvGrpSpPr>
            <p:nvPr/>
          </p:nvGrpSpPr>
          <p:grpSpPr>
            <a:xfrm>
              <a:off x="6147175" y="5994285"/>
              <a:ext cx="150863" cy="182270"/>
              <a:chOff x="4384288" y="3609020"/>
              <a:chExt cx="558751" cy="675075"/>
            </a:xfrm>
          </p:grpSpPr>
          <p:sp>
            <p:nvSpPr>
              <p:cNvPr id="206" name="フローチャート : 抜出し 20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円/楕円 20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8" name="直線コネクタ 20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2" name="グループ化 211"/>
            <p:cNvGrpSpPr>
              <a:grpSpLocks noChangeAspect="1"/>
            </p:cNvGrpSpPr>
            <p:nvPr/>
          </p:nvGrpSpPr>
          <p:grpSpPr>
            <a:xfrm>
              <a:off x="6446362" y="5364215"/>
              <a:ext cx="150863" cy="182270"/>
              <a:chOff x="4384288" y="3609020"/>
              <a:chExt cx="558751" cy="675075"/>
            </a:xfrm>
          </p:grpSpPr>
          <p:sp>
            <p:nvSpPr>
              <p:cNvPr id="213" name="フローチャート : 抜出し 2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5" name="直線コネクタ 2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9" name="グループ化 218"/>
            <p:cNvGrpSpPr>
              <a:grpSpLocks noChangeAspect="1"/>
            </p:cNvGrpSpPr>
            <p:nvPr/>
          </p:nvGrpSpPr>
          <p:grpSpPr>
            <a:xfrm>
              <a:off x="6491367" y="6082045"/>
              <a:ext cx="150863" cy="182270"/>
              <a:chOff x="4384288" y="3609020"/>
              <a:chExt cx="558751" cy="675075"/>
            </a:xfrm>
          </p:grpSpPr>
          <p:sp>
            <p:nvSpPr>
              <p:cNvPr id="220" name="フローチャート : 抜出し 21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円/楕円 22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2" name="直線コネクタ 22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26" name="グループ化 225"/>
            <p:cNvGrpSpPr>
              <a:grpSpLocks noChangeAspect="1"/>
            </p:cNvGrpSpPr>
            <p:nvPr/>
          </p:nvGrpSpPr>
          <p:grpSpPr>
            <a:xfrm>
              <a:off x="6311347" y="5739390"/>
              <a:ext cx="150863" cy="182270"/>
              <a:chOff x="4384288" y="3609020"/>
              <a:chExt cx="558751" cy="675075"/>
            </a:xfrm>
          </p:grpSpPr>
          <p:sp>
            <p:nvSpPr>
              <p:cNvPr id="227" name="フローチャート : 抜出し 2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円/楕円 2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9" name="直線コネクタ 2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3" name="直線コネクタ 232"/>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4" name="直線コネクタ 233"/>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5" name="直線コネクタ 234"/>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6" name="直線コネクタ 235"/>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矢印コネクタ 239"/>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41" name="グループ化 240"/>
            <p:cNvGrpSpPr>
              <a:grpSpLocks noChangeAspect="1"/>
            </p:cNvGrpSpPr>
            <p:nvPr/>
          </p:nvGrpSpPr>
          <p:grpSpPr>
            <a:xfrm>
              <a:off x="6732240" y="6037040"/>
              <a:ext cx="150863" cy="182270"/>
              <a:chOff x="4384288" y="3609020"/>
              <a:chExt cx="558751" cy="675075"/>
            </a:xfrm>
          </p:grpSpPr>
          <p:sp>
            <p:nvSpPr>
              <p:cNvPr id="242" name="フローチャート : 抜出し 24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3" name="円/楕円 24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44" name="直線コネクタ 24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5" name="直線コネクタ 24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778782" y="5496980"/>
              <a:ext cx="150863" cy="182270"/>
              <a:chOff x="4384288" y="3609020"/>
              <a:chExt cx="558751" cy="675075"/>
            </a:xfrm>
          </p:grpSpPr>
          <p:sp>
            <p:nvSpPr>
              <p:cNvPr id="249" name="フローチャート : 抜出し 2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楕円 2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1" name="直線コネクタ 2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2" name="直線コネクタ 2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3" name="直線コネクタ 2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4" name="直線コネクタ 2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5" name="グループ化 254"/>
            <p:cNvGrpSpPr>
              <a:grpSpLocks noChangeAspect="1"/>
            </p:cNvGrpSpPr>
            <p:nvPr/>
          </p:nvGrpSpPr>
          <p:grpSpPr>
            <a:xfrm>
              <a:off x="5877145" y="5859270"/>
              <a:ext cx="150863" cy="182270"/>
              <a:chOff x="4384288" y="3609020"/>
              <a:chExt cx="558751" cy="675075"/>
            </a:xfrm>
          </p:grpSpPr>
          <p:sp>
            <p:nvSpPr>
              <p:cNvPr id="256" name="フローチャート : 抜出し 2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円/楕円 2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8" name="直線コネクタ 2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0" name="直線コネクタ 2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1" name="直線コネクタ 2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2" name="グループ化 261"/>
            <p:cNvGrpSpPr>
              <a:grpSpLocks noChangeAspect="1"/>
            </p:cNvGrpSpPr>
            <p:nvPr/>
          </p:nvGrpSpPr>
          <p:grpSpPr>
            <a:xfrm>
              <a:off x="6131327" y="5319210"/>
              <a:ext cx="150863" cy="182270"/>
              <a:chOff x="4384288" y="3609020"/>
              <a:chExt cx="558751" cy="675075"/>
            </a:xfrm>
          </p:grpSpPr>
          <p:sp>
            <p:nvSpPr>
              <p:cNvPr id="263" name="フローチャート : 抜出し 26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円/楕円 26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5" name="直線コネクタ 26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7" name="直線コネクタ 26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9" name="直線コネクタ 268"/>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1" name="直線コネクタ 270"/>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4" name="直線コネクタ 27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3" name="直線コネクタ 282"/>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87" name="グループ化 286"/>
            <p:cNvGrpSpPr>
              <a:grpSpLocks noChangeAspect="1"/>
            </p:cNvGrpSpPr>
            <p:nvPr/>
          </p:nvGrpSpPr>
          <p:grpSpPr>
            <a:xfrm>
              <a:off x="3941930" y="5586990"/>
              <a:ext cx="150863" cy="182270"/>
              <a:chOff x="4384288" y="3609020"/>
              <a:chExt cx="558751" cy="675075"/>
            </a:xfrm>
          </p:grpSpPr>
          <p:sp>
            <p:nvSpPr>
              <p:cNvPr id="288" name="フローチャート : 抜出し 28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9" name="円/楕円 28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0" name="直線コネクタ 28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3" name="直線コネクタ 29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4" name="グループ化 293"/>
            <p:cNvGrpSpPr>
              <a:grpSpLocks noChangeAspect="1"/>
            </p:cNvGrpSpPr>
            <p:nvPr/>
          </p:nvGrpSpPr>
          <p:grpSpPr>
            <a:xfrm>
              <a:off x="4526995" y="5739390"/>
              <a:ext cx="150863" cy="182270"/>
              <a:chOff x="4384288" y="3609020"/>
              <a:chExt cx="558751" cy="675075"/>
            </a:xfrm>
          </p:grpSpPr>
          <p:sp>
            <p:nvSpPr>
              <p:cNvPr id="295" name="フローチャート : 抜出し 2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6" name="円/楕円 2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7" name="直線コネクタ 2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0" name="直線コネクタ 2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1" name="グループ化 300"/>
            <p:cNvGrpSpPr>
              <a:grpSpLocks noChangeAspect="1"/>
            </p:cNvGrpSpPr>
            <p:nvPr/>
          </p:nvGrpSpPr>
          <p:grpSpPr>
            <a:xfrm>
              <a:off x="4047788" y="5994285"/>
              <a:ext cx="150863" cy="182270"/>
              <a:chOff x="4384288" y="3609020"/>
              <a:chExt cx="558751" cy="675075"/>
            </a:xfrm>
          </p:grpSpPr>
          <p:sp>
            <p:nvSpPr>
              <p:cNvPr id="302" name="フローチャート : 抜出し 30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円/楕円 30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4" name="直線コネクタ 30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5" name="直線コネクタ 30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6" name="直線コネクタ 30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7" name="直線コネクタ 30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8" name="グループ化 307"/>
            <p:cNvGrpSpPr>
              <a:grpSpLocks noChangeAspect="1"/>
            </p:cNvGrpSpPr>
            <p:nvPr/>
          </p:nvGrpSpPr>
          <p:grpSpPr>
            <a:xfrm>
              <a:off x="4346975" y="5364215"/>
              <a:ext cx="150863" cy="182270"/>
              <a:chOff x="4384288" y="3609020"/>
              <a:chExt cx="558751" cy="675075"/>
            </a:xfrm>
          </p:grpSpPr>
          <p:sp>
            <p:nvSpPr>
              <p:cNvPr id="309" name="フローチャート : 抜出し 30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 name="円/楕円 30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1" name="直線コネクタ 31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2" name="直線コネクタ 31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3" name="直線コネクタ 31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5" name="グループ化 314"/>
            <p:cNvGrpSpPr>
              <a:grpSpLocks noChangeAspect="1"/>
            </p:cNvGrpSpPr>
            <p:nvPr/>
          </p:nvGrpSpPr>
          <p:grpSpPr>
            <a:xfrm>
              <a:off x="4391980" y="6082045"/>
              <a:ext cx="150863" cy="182270"/>
              <a:chOff x="4384288" y="3609020"/>
              <a:chExt cx="558751" cy="675075"/>
            </a:xfrm>
          </p:grpSpPr>
          <p:sp>
            <p:nvSpPr>
              <p:cNvPr id="316" name="フローチャート : 抜出し 31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7" name="円/楕円 31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8" name="直線コネクタ 31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9" name="直線コネクタ 31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2" name="グループ化 321"/>
            <p:cNvGrpSpPr>
              <a:grpSpLocks noChangeAspect="1"/>
            </p:cNvGrpSpPr>
            <p:nvPr/>
          </p:nvGrpSpPr>
          <p:grpSpPr>
            <a:xfrm>
              <a:off x="4211960" y="573939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29" name="直線コネクタ 328"/>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0" name="直線コネクタ 329"/>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1" name="直線コネクタ 330"/>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2" name="直線コネクタ 331"/>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3" name="直線コネクタ 332"/>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4" name="直線コネクタ 333"/>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5" name="直線コネクタ 334"/>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75" name="テキスト ボックス 274"/>
          <p:cNvSpPr txBox="1"/>
          <p:nvPr/>
        </p:nvSpPr>
        <p:spPr>
          <a:xfrm>
            <a:off x="1361141" y="5757645"/>
            <a:ext cx="6856264" cy="461665"/>
          </a:xfrm>
          <a:prstGeom prst="rect">
            <a:avLst/>
          </a:prstGeom>
          <a:noFill/>
          <a:ln w="19050">
            <a:solidFill>
              <a:srgbClr val="0000FF"/>
            </a:solidFill>
          </a:ln>
        </p:spPr>
        <p:txBody>
          <a:bodyPr wrap="square" rtlCol="0">
            <a:spAutoFit/>
          </a:bodyPr>
          <a:lstStyle/>
          <a:p>
            <a:pPr algn="just"/>
            <a:r>
              <a:rPr kumimoji="1" lang="ja-JP" altLang="en-US" sz="2400" dirty="0" smtClean="0"/>
              <a:t>既存研究では各系統が独立して進化するとしてきた</a:t>
            </a:r>
            <a:endParaRPr kumimoji="1" lang="en-US" altLang="ja-JP" sz="2400" dirty="0" smtClean="0"/>
          </a:p>
        </p:txBody>
      </p:sp>
    </p:spTree>
    <p:extLst>
      <p:ext uri="{BB962C8B-B14F-4D97-AF65-F5344CB8AC3E}">
        <p14:creationId xmlns:p14="http://schemas.microsoft.com/office/powerpoint/2010/main" val="37023127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lang="ja-JP" altLang="en-US" dirty="0"/>
              <a:t>開発</a:t>
            </a:r>
            <a:r>
              <a:rPr kumimoji="1" lang="ja-JP" altLang="en-US" dirty="0" smtClean="0"/>
              <a:t>における共進化</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Ye</a:t>
            </a:r>
            <a:r>
              <a:rPr lang="ja-JP" altLang="en-US" dirty="0" err="1" smtClean="0"/>
              <a:t>らや</a:t>
            </a:r>
            <a:r>
              <a:rPr lang="en-US" altLang="ja-JP" dirty="0" err="1" smtClean="0"/>
              <a:t>Mittermeir</a:t>
            </a:r>
            <a:r>
              <a:rPr lang="ja-JP" altLang="en-US" dirty="0" smtClean="0"/>
              <a:t>は、</a:t>
            </a:r>
            <a:r>
              <a:rPr lang="en-US" altLang="ja-JP" dirty="0" smtClean="0"/>
              <a:t>OSS</a:t>
            </a:r>
            <a:r>
              <a:rPr lang="ja-JP" altLang="en-US" dirty="0" smtClean="0"/>
              <a:t>の進化をより正確に捉えるためには、各系統の進化が</a:t>
            </a:r>
            <a:r>
              <a:rPr lang="ja-JP" altLang="en-US" u="sng" dirty="0">
                <a:solidFill>
                  <a:srgbClr val="FF0000"/>
                </a:solidFill>
              </a:rPr>
              <a:t>共進化</a:t>
            </a:r>
            <a:r>
              <a:rPr lang="ja-JP" altLang="en-US" dirty="0">
                <a:solidFill>
                  <a:srgbClr val="FF0000"/>
                </a:solidFill>
              </a:rPr>
              <a:t>の関係</a:t>
            </a:r>
            <a:r>
              <a:rPr lang="ja-JP" altLang="en-US" dirty="0"/>
              <a:t>にあることに注目すべき</a:t>
            </a:r>
            <a:r>
              <a:rPr lang="ja-JP" altLang="en-US" dirty="0" smtClean="0"/>
              <a:t>と主張</a:t>
            </a:r>
            <a:r>
              <a:rPr lang="en-US" altLang="ja-JP" dirty="0" smtClean="0"/>
              <a:t>[2][</a:t>
            </a:r>
            <a:r>
              <a:rPr lang="en-US" altLang="ja-JP" dirty="0"/>
              <a:t>3</a:t>
            </a:r>
            <a:r>
              <a:rPr lang="en-US" altLang="ja-JP" dirty="0" smtClean="0"/>
              <a:t>]</a:t>
            </a:r>
            <a:endParaRPr kumimoji="1" lang="en-US" altLang="ja-JP" dirty="0" smtClean="0"/>
          </a:p>
          <a:p>
            <a:pPr lvl="1"/>
            <a:r>
              <a:rPr lang="ja-JP" altLang="en-US" dirty="0" smtClean="0"/>
              <a:t>各系統が単独で進化するのではなく、相互作用し進化する</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a:p>
          <a:p>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a:t>
            </a:fld>
            <a:endParaRPr lang="en-US" altLang="ja-JP"/>
          </a:p>
        </p:txBody>
      </p:sp>
      <p:sp>
        <p:nvSpPr>
          <p:cNvPr id="9" name="フローチャート : 磁気ディスク 8"/>
          <p:cNvSpPr/>
          <p:nvPr/>
        </p:nvSpPr>
        <p:spPr>
          <a:xfrm>
            <a:off x="5697125" y="2978950"/>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0" name="フローチャート : 複数書類 9"/>
          <p:cNvSpPr>
            <a:spLocks noChangeAspect="1"/>
          </p:cNvSpPr>
          <p:nvPr/>
        </p:nvSpPr>
        <p:spPr>
          <a:xfrm>
            <a:off x="6136002" y="324897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ローチャート : 複数書類 10"/>
          <p:cNvSpPr/>
          <p:nvPr/>
        </p:nvSpPr>
        <p:spPr>
          <a:xfrm>
            <a:off x="1961710" y="3082035"/>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2704464" y="324930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3" name="フローチャート : 磁気ディスク 12"/>
          <p:cNvSpPr/>
          <p:nvPr/>
        </p:nvSpPr>
        <p:spPr>
          <a:xfrm>
            <a:off x="3356865" y="2978951"/>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4" name="フローチャート : 複数書類 13"/>
          <p:cNvSpPr>
            <a:spLocks noChangeAspect="1"/>
          </p:cNvSpPr>
          <p:nvPr/>
        </p:nvSpPr>
        <p:spPr>
          <a:xfrm>
            <a:off x="3421453" y="3278468"/>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複数書類 14"/>
          <p:cNvSpPr>
            <a:spLocks noChangeAspect="1"/>
          </p:cNvSpPr>
          <p:nvPr/>
        </p:nvSpPr>
        <p:spPr>
          <a:xfrm>
            <a:off x="3808977" y="3305696"/>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複数書類 15"/>
          <p:cNvSpPr>
            <a:spLocks noChangeAspect="1"/>
          </p:cNvSpPr>
          <p:nvPr/>
        </p:nvSpPr>
        <p:spPr>
          <a:xfrm>
            <a:off x="5761708" y="327846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複数書類 16"/>
          <p:cNvSpPr>
            <a:spLocks noChangeAspect="1"/>
          </p:cNvSpPr>
          <p:nvPr/>
        </p:nvSpPr>
        <p:spPr>
          <a:xfrm>
            <a:off x="5944822" y="329398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p:cNvCxnSpPr/>
          <p:nvPr/>
        </p:nvCxnSpPr>
        <p:spPr>
          <a:xfrm>
            <a:off x="4346975" y="3322023"/>
            <a:ext cx="1229446" cy="1803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グループ化 19"/>
          <p:cNvGrpSpPr/>
          <p:nvPr/>
        </p:nvGrpSpPr>
        <p:grpSpPr>
          <a:xfrm>
            <a:off x="1916705" y="4014065"/>
            <a:ext cx="558751" cy="675075"/>
            <a:chOff x="4384288" y="3609020"/>
            <a:chExt cx="558751" cy="675075"/>
          </a:xfrm>
        </p:grpSpPr>
        <p:sp>
          <p:nvSpPr>
            <p:cNvPr id="49" name="フローチャート : 抜出し 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円/楕円 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1" name="直線コネクタ 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右矢印 20"/>
          <p:cNvSpPr/>
          <p:nvPr/>
        </p:nvSpPr>
        <p:spPr>
          <a:xfrm>
            <a:off x="2712022" y="42390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2" name="円/楕円 21"/>
          <p:cNvSpPr/>
          <p:nvPr/>
        </p:nvSpPr>
        <p:spPr>
          <a:xfrm>
            <a:off x="3221850" y="4077510"/>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3" name="円/楕円 22"/>
          <p:cNvSpPr>
            <a:spLocks noChangeAspect="1"/>
          </p:cNvSpPr>
          <p:nvPr/>
        </p:nvSpPr>
        <p:spPr>
          <a:xfrm>
            <a:off x="3781149" y="4194085"/>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4" name="グループ化 23"/>
          <p:cNvGrpSpPr>
            <a:grpSpLocks noChangeAspect="1"/>
          </p:cNvGrpSpPr>
          <p:nvPr/>
        </p:nvGrpSpPr>
        <p:grpSpPr>
          <a:xfrm>
            <a:off x="3511119" y="4239090"/>
            <a:ext cx="150863" cy="182270"/>
            <a:chOff x="4384288" y="3609020"/>
            <a:chExt cx="558751" cy="675075"/>
          </a:xfrm>
        </p:grpSpPr>
        <p:sp>
          <p:nvSpPr>
            <p:cNvPr id="43" name="フローチャート : 抜出し 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 name="直線コネクタ 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5" name="円/楕円 24"/>
          <p:cNvSpPr/>
          <p:nvPr/>
        </p:nvSpPr>
        <p:spPr>
          <a:xfrm>
            <a:off x="6552564" y="4104075"/>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6" name="円/楕円 25"/>
          <p:cNvSpPr>
            <a:spLocks noChangeAspect="1"/>
          </p:cNvSpPr>
          <p:nvPr/>
        </p:nvSpPr>
        <p:spPr>
          <a:xfrm>
            <a:off x="7111863" y="4220650"/>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7" name="グループ化 26"/>
          <p:cNvGrpSpPr>
            <a:grpSpLocks noChangeAspect="1"/>
          </p:cNvGrpSpPr>
          <p:nvPr/>
        </p:nvGrpSpPr>
        <p:grpSpPr>
          <a:xfrm>
            <a:off x="6841833" y="4265655"/>
            <a:ext cx="150863" cy="182270"/>
            <a:chOff x="4384288" y="3609020"/>
            <a:chExt cx="558751" cy="675075"/>
          </a:xfrm>
          <a:effectLst>
            <a:glow rad="127000">
              <a:schemeClr val="bg1"/>
            </a:glow>
          </a:effectLst>
        </p:grpSpPr>
        <p:sp>
          <p:nvSpPr>
            <p:cNvPr id="37" name="フローチャート : 抜出し 36"/>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8" name="円/楕円 37"/>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9" name="直線コネクタ 38"/>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0" name="直線コネクタ 39"/>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1" name="直線コネクタ 40"/>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2" name="直線コネクタ 41"/>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8" name="グループ化 27"/>
          <p:cNvGrpSpPr>
            <a:grpSpLocks noChangeAspect="1"/>
          </p:cNvGrpSpPr>
          <p:nvPr/>
        </p:nvGrpSpPr>
        <p:grpSpPr>
          <a:xfrm>
            <a:off x="7497325" y="4281845"/>
            <a:ext cx="150863" cy="182270"/>
            <a:chOff x="4384288" y="3609020"/>
            <a:chExt cx="558751" cy="675075"/>
          </a:xfrm>
        </p:grpSpPr>
        <p:sp>
          <p:nvSpPr>
            <p:cNvPr id="31" name="フローチャート : 抜出し 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 name="直線コネクタ 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 name="直線矢印コネクタ 28"/>
          <p:cNvCxnSpPr/>
          <p:nvPr/>
        </p:nvCxnSpPr>
        <p:spPr>
          <a:xfrm>
            <a:off x="4932040" y="4318198"/>
            <a:ext cx="1507839" cy="1756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7047275" y="4361042"/>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6" name="グループ化 55"/>
          <p:cNvGrpSpPr>
            <a:grpSpLocks noChangeAspect="1"/>
          </p:cNvGrpSpPr>
          <p:nvPr/>
        </p:nvGrpSpPr>
        <p:grpSpPr>
          <a:xfrm>
            <a:off x="1782034" y="5226950"/>
            <a:ext cx="150863" cy="182270"/>
            <a:chOff x="4384288" y="3609020"/>
            <a:chExt cx="558751" cy="675075"/>
          </a:xfrm>
        </p:grpSpPr>
        <p:sp>
          <p:nvSpPr>
            <p:cNvPr id="233" name="フローチャート : 抜出し 23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円/楕円 23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5" name="直線コネクタ 23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6" name="直線コネクタ 23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7" name="直線コネクタ 23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8" name="直線コネクタ 23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 name="グループ化 56"/>
          <p:cNvGrpSpPr>
            <a:grpSpLocks noChangeAspect="1"/>
          </p:cNvGrpSpPr>
          <p:nvPr/>
        </p:nvGrpSpPr>
        <p:grpSpPr>
          <a:xfrm>
            <a:off x="2367099" y="5379350"/>
            <a:ext cx="150863" cy="182270"/>
            <a:chOff x="4384288" y="3609020"/>
            <a:chExt cx="558751" cy="675075"/>
          </a:xfrm>
        </p:grpSpPr>
        <p:sp>
          <p:nvSpPr>
            <p:cNvPr id="227" name="フローチャート : 抜出し 2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円/楕円 2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9" name="直線コネクタ 2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 name="グループ化 57"/>
          <p:cNvGrpSpPr>
            <a:grpSpLocks noChangeAspect="1"/>
          </p:cNvGrpSpPr>
          <p:nvPr/>
        </p:nvGrpSpPr>
        <p:grpSpPr>
          <a:xfrm>
            <a:off x="1887892" y="5634245"/>
            <a:ext cx="150863" cy="182270"/>
            <a:chOff x="4384288" y="3609020"/>
            <a:chExt cx="558751" cy="675075"/>
          </a:xfrm>
        </p:grpSpPr>
        <p:sp>
          <p:nvSpPr>
            <p:cNvPr id="221" name="フローチャート : 抜出し 22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3" name="直線コネクタ 22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6" name="直線コネクタ 22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 name="グループ化 58"/>
          <p:cNvGrpSpPr>
            <a:grpSpLocks noChangeAspect="1"/>
          </p:cNvGrpSpPr>
          <p:nvPr/>
        </p:nvGrpSpPr>
        <p:grpSpPr>
          <a:xfrm>
            <a:off x="2187079" y="5004175"/>
            <a:ext cx="150863" cy="182270"/>
            <a:chOff x="4384288" y="3609020"/>
            <a:chExt cx="558751" cy="675075"/>
          </a:xfrm>
        </p:grpSpPr>
        <p:sp>
          <p:nvSpPr>
            <p:cNvPr id="215" name="フローチャート : 抜出し 21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7" name="直線コネクタ 21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9" name="直線コネクタ 21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 name="グループ化 59"/>
          <p:cNvGrpSpPr>
            <a:grpSpLocks noChangeAspect="1"/>
          </p:cNvGrpSpPr>
          <p:nvPr/>
        </p:nvGrpSpPr>
        <p:grpSpPr>
          <a:xfrm>
            <a:off x="2232084" y="5722005"/>
            <a:ext cx="150863" cy="182270"/>
            <a:chOff x="4384288" y="3609020"/>
            <a:chExt cx="558751" cy="675075"/>
          </a:xfrm>
        </p:grpSpPr>
        <p:sp>
          <p:nvSpPr>
            <p:cNvPr id="209" name="フローチャート : 抜出し 20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円/楕円 20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1" name="直線コネクタ 21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4" name="直線コネクタ 21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1" name="グループ化 60"/>
          <p:cNvGrpSpPr>
            <a:grpSpLocks noChangeAspect="1"/>
          </p:cNvGrpSpPr>
          <p:nvPr/>
        </p:nvGrpSpPr>
        <p:grpSpPr>
          <a:xfrm>
            <a:off x="2052064" y="5379350"/>
            <a:ext cx="150863" cy="182270"/>
            <a:chOff x="4384288" y="3609020"/>
            <a:chExt cx="558751" cy="675075"/>
          </a:xfrm>
        </p:grpSpPr>
        <p:sp>
          <p:nvSpPr>
            <p:cNvPr id="203" name="フローチャート : 抜出し 20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円/楕円 20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5" name="直線コネクタ 20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7" name="直線コネクタ 20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8" name="直線コネクタ 20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2" name="直線コネクタ 61"/>
          <p:cNvCxnSpPr/>
          <p:nvPr/>
        </p:nvCxnSpPr>
        <p:spPr>
          <a:xfrm flipV="1">
            <a:off x="1962577"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3" name="直線コネクタ 62"/>
          <p:cNvCxnSpPr/>
          <p:nvPr/>
        </p:nvCxnSpPr>
        <p:spPr>
          <a:xfrm>
            <a:off x="1877808"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4" name="直線コネクタ 63"/>
          <p:cNvCxnSpPr/>
          <p:nvPr/>
        </p:nvCxnSpPr>
        <p:spPr>
          <a:xfrm>
            <a:off x="2363814"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5" name="直線コネクタ 64"/>
          <p:cNvCxnSpPr/>
          <p:nvPr/>
        </p:nvCxnSpPr>
        <p:spPr>
          <a:xfrm flipV="1">
            <a:off x="2038755"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6" name="直線コネクタ 65"/>
          <p:cNvCxnSpPr/>
          <p:nvPr/>
        </p:nvCxnSpPr>
        <p:spPr>
          <a:xfrm>
            <a:off x="2224552"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7" name="直線コネクタ 66"/>
          <p:cNvCxnSpPr/>
          <p:nvPr/>
        </p:nvCxnSpPr>
        <p:spPr>
          <a:xfrm>
            <a:off x="2187079"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8" name="直線コネクタ 67"/>
          <p:cNvCxnSpPr/>
          <p:nvPr/>
        </p:nvCxnSpPr>
        <p:spPr>
          <a:xfrm>
            <a:off x="2053076"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69" name="右矢印 68"/>
          <p:cNvSpPr/>
          <p:nvPr/>
        </p:nvSpPr>
        <p:spPr>
          <a:xfrm>
            <a:off x="2728214" y="536421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70" name="グループ化 69"/>
          <p:cNvGrpSpPr>
            <a:grpSpLocks noChangeAspect="1"/>
          </p:cNvGrpSpPr>
          <p:nvPr/>
        </p:nvGrpSpPr>
        <p:grpSpPr>
          <a:xfrm>
            <a:off x="7689117" y="5226950"/>
            <a:ext cx="150863" cy="182270"/>
            <a:chOff x="4384288" y="3609020"/>
            <a:chExt cx="558751" cy="675075"/>
          </a:xfrm>
        </p:grpSpPr>
        <p:sp>
          <p:nvSpPr>
            <p:cNvPr id="197" name="フローチャート : 抜出し 19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円/楕円 19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9" name="直線コネクタ 19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0" name="直線コネクタ 19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1" name="直線コネクタ 20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1" name="グループ化 70"/>
          <p:cNvGrpSpPr>
            <a:grpSpLocks noChangeAspect="1"/>
          </p:cNvGrpSpPr>
          <p:nvPr/>
        </p:nvGrpSpPr>
        <p:grpSpPr>
          <a:xfrm>
            <a:off x="8274182" y="5379350"/>
            <a:ext cx="150863" cy="182270"/>
            <a:chOff x="4384288" y="3609020"/>
            <a:chExt cx="558751" cy="675075"/>
          </a:xfrm>
        </p:grpSpPr>
        <p:sp>
          <p:nvSpPr>
            <p:cNvPr id="191" name="フローチャート : 抜出し 19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円/楕円 19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3" name="直線コネクタ 19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2" name="グループ化 71"/>
          <p:cNvGrpSpPr>
            <a:grpSpLocks noChangeAspect="1"/>
          </p:cNvGrpSpPr>
          <p:nvPr/>
        </p:nvGrpSpPr>
        <p:grpSpPr>
          <a:xfrm>
            <a:off x="7794975" y="5634245"/>
            <a:ext cx="150863" cy="182270"/>
            <a:chOff x="4384288" y="3609020"/>
            <a:chExt cx="558751" cy="675075"/>
          </a:xfrm>
        </p:grpSpPr>
        <p:sp>
          <p:nvSpPr>
            <p:cNvPr id="185" name="フローチャート : 抜出し 18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円/楕円 18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7" name="直線コネクタ 18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9" name="直線コネクタ 18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3" name="グループ化 72"/>
          <p:cNvGrpSpPr>
            <a:grpSpLocks noChangeAspect="1"/>
          </p:cNvGrpSpPr>
          <p:nvPr/>
        </p:nvGrpSpPr>
        <p:grpSpPr>
          <a:xfrm>
            <a:off x="8094162" y="5004175"/>
            <a:ext cx="150863" cy="182270"/>
            <a:chOff x="4384288" y="3609020"/>
            <a:chExt cx="558751" cy="675075"/>
          </a:xfrm>
        </p:grpSpPr>
        <p:sp>
          <p:nvSpPr>
            <p:cNvPr id="179" name="フローチャート : 抜出し 17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円/楕円 17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1" name="直線コネクタ 18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4" name="直線コネクタ 18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4" name="グループ化 73"/>
          <p:cNvGrpSpPr>
            <a:grpSpLocks noChangeAspect="1"/>
          </p:cNvGrpSpPr>
          <p:nvPr/>
        </p:nvGrpSpPr>
        <p:grpSpPr>
          <a:xfrm>
            <a:off x="8139167" y="5722005"/>
            <a:ext cx="150863" cy="182270"/>
            <a:chOff x="4384288" y="3609020"/>
            <a:chExt cx="558751" cy="675075"/>
          </a:xfrm>
        </p:grpSpPr>
        <p:sp>
          <p:nvSpPr>
            <p:cNvPr id="173" name="フローチャート : 抜出し 17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円/楕円 17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5" name="直線コネクタ 17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7" name="直線コネクタ 17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8" name="直線コネクタ 17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a:grpSpLocks noChangeAspect="1"/>
          </p:cNvGrpSpPr>
          <p:nvPr/>
        </p:nvGrpSpPr>
        <p:grpSpPr>
          <a:xfrm>
            <a:off x="7959147" y="5379350"/>
            <a:ext cx="150863" cy="182270"/>
            <a:chOff x="4384288" y="3609020"/>
            <a:chExt cx="558751" cy="675075"/>
          </a:xfrm>
        </p:grpSpPr>
        <p:sp>
          <p:nvSpPr>
            <p:cNvPr id="167" name="フローチャート : 抜出し 16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円/楕円 16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9" name="直線コネクタ 16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6" name="直線コネクタ 75"/>
          <p:cNvCxnSpPr/>
          <p:nvPr/>
        </p:nvCxnSpPr>
        <p:spPr>
          <a:xfrm flipV="1">
            <a:off x="7869660"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7784891"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8270897"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flipV="1">
            <a:off x="7945838"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0" name="直線コネクタ 79"/>
          <p:cNvCxnSpPr/>
          <p:nvPr/>
        </p:nvCxnSpPr>
        <p:spPr>
          <a:xfrm>
            <a:off x="8131635"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1" name="直線コネクタ 80"/>
          <p:cNvCxnSpPr/>
          <p:nvPr/>
        </p:nvCxnSpPr>
        <p:spPr>
          <a:xfrm>
            <a:off x="8094162"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7960159"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3" name="直線矢印コネクタ 82"/>
          <p:cNvCxnSpPr/>
          <p:nvPr/>
        </p:nvCxnSpPr>
        <p:spPr>
          <a:xfrm>
            <a:off x="6219800" y="5443323"/>
            <a:ext cx="1215135" cy="15297"/>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4" name="グループ化 83"/>
          <p:cNvGrpSpPr>
            <a:grpSpLocks noChangeAspect="1"/>
          </p:cNvGrpSpPr>
          <p:nvPr/>
        </p:nvGrpSpPr>
        <p:grpSpPr>
          <a:xfrm>
            <a:off x="8380040" y="5677000"/>
            <a:ext cx="150863" cy="182270"/>
            <a:chOff x="4384288" y="3609020"/>
            <a:chExt cx="558751" cy="675075"/>
          </a:xfrm>
        </p:grpSpPr>
        <p:sp>
          <p:nvSpPr>
            <p:cNvPr id="161" name="フローチャート : 抜出し 16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円/楕円 16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3" name="直線コネクタ 16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5" name="グループ化 84"/>
          <p:cNvGrpSpPr>
            <a:grpSpLocks noChangeAspect="1"/>
          </p:cNvGrpSpPr>
          <p:nvPr/>
        </p:nvGrpSpPr>
        <p:grpSpPr>
          <a:xfrm>
            <a:off x="8426582" y="5136940"/>
            <a:ext cx="150863" cy="182270"/>
            <a:chOff x="4384288" y="3609020"/>
            <a:chExt cx="558751" cy="675075"/>
          </a:xfrm>
        </p:grpSpPr>
        <p:sp>
          <p:nvSpPr>
            <p:cNvPr id="155" name="フローチャート : 抜出し 15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円/楕円 15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7" name="直線コネクタ 15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9" name="直線コネクタ 15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0" name="直線コネクタ 15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a:grpSpLocks noChangeAspect="1"/>
          </p:cNvGrpSpPr>
          <p:nvPr/>
        </p:nvGrpSpPr>
        <p:grpSpPr>
          <a:xfrm>
            <a:off x="7524945" y="5499230"/>
            <a:ext cx="150863" cy="182270"/>
            <a:chOff x="4384288" y="3609020"/>
            <a:chExt cx="558751" cy="675075"/>
          </a:xfrm>
        </p:grpSpPr>
        <p:sp>
          <p:nvSpPr>
            <p:cNvPr id="149" name="フローチャート : 抜出し 1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円/楕円 1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1" name="直線コネクタ 1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a:grpSpLocks noChangeAspect="1"/>
          </p:cNvGrpSpPr>
          <p:nvPr/>
        </p:nvGrpSpPr>
        <p:grpSpPr>
          <a:xfrm>
            <a:off x="7779127" y="4959170"/>
            <a:ext cx="150863" cy="182270"/>
            <a:chOff x="4384288" y="3609020"/>
            <a:chExt cx="558751" cy="675075"/>
          </a:xfrm>
        </p:grpSpPr>
        <p:sp>
          <p:nvSpPr>
            <p:cNvPr id="143" name="フローチャート : 抜出し 1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円/楕円 1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5" name="直線コネクタ 1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8" name="直線コネクタ 87"/>
          <p:cNvCxnSpPr/>
          <p:nvPr/>
        </p:nvCxnSpPr>
        <p:spPr>
          <a:xfrm flipH="1">
            <a:off x="8477813" y="534508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9" name="直線コネクタ 88"/>
          <p:cNvCxnSpPr/>
          <p:nvPr/>
        </p:nvCxnSpPr>
        <p:spPr>
          <a:xfrm>
            <a:off x="8380040" y="558924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0" name="直線コネクタ 89"/>
          <p:cNvCxnSpPr/>
          <p:nvPr/>
        </p:nvCxnSpPr>
        <p:spPr>
          <a:xfrm>
            <a:off x="7945838" y="504063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1" name="直線コネクタ 90"/>
          <p:cNvCxnSpPr/>
          <p:nvPr/>
        </p:nvCxnSpPr>
        <p:spPr>
          <a:xfrm>
            <a:off x="7690429" y="561456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2" name="直線コネクタ 91"/>
          <p:cNvCxnSpPr/>
          <p:nvPr/>
        </p:nvCxnSpPr>
        <p:spPr>
          <a:xfrm flipH="1">
            <a:off x="7659961" y="540591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3" name="直線コネクタ 92"/>
          <p:cNvCxnSpPr/>
          <p:nvPr/>
        </p:nvCxnSpPr>
        <p:spPr>
          <a:xfrm flipH="1">
            <a:off x="7763802" y="512686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94" name="グループ化 93"/>
          <p:cNvGrpSpPr>
            <a:grpSpLocks noChangeAspect="1"/>
          </p:cNvGrpSpPr>
          <p:nvPr/>
        </p:nvGrpSpPr>
        <p:grpSpPr>
          <a:xfrm>
            <a:off x="5319700" y="5226950"/>
            <a:ext cx="150863" cy="182270"/>
            <a:chOff x="4384288" y="3609020"/>
            <a:chExt cx="558751" cy="675075"/>
          </a:xfrm>
        </p:grpSpPr>
        <p:sp>
          <p:nvSpPr>
            <p:cNvPr id="137" name="フローチャート : 抜出し 13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円/楕円 13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9" name="直線コネクタ 13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1" name="直線コネクタ 1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2" name="直線コネクタ 14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5" name="グループ化 94"/>
          <p:cNvGrpSpPr>
            <a:grpSpLocks noChangeAspect="1"/>
          </p:cNvGrpSpPr>
          <p:nvPr/>
        </p:nvGrpSpPr>
        <p:grpSpPr>
          <a:xfrm>
            <a:off x="5904765" y="5379350"/>
            <a:ext cx="150863" cy="182270"/>
            <a:chOff x="4384288" y="3609020"/>
            <a:chExt cx="558751" cy="675075"/>
          </a:xfrm>
        </p:grpSpPr>
        <p:sp>
          <p:nvSpPr>
            <p:cNvPr id="131" name="フローチャート : 抜出し 1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円/楕円 1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3" name="直線コネクタ 1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6" name="グループ化 95"/>
          <p:cNvGrpSpPr>
            <a:grpSpLocks noChangeAspect="1"/>
          </p:cNvGrpSpPr>
          <p:nvPr/>
        </p:nvGrpSpPr>
        <p:grpSpPr>
          <a:xfrm>
            <a:off x="5425558" y="5634245"/>
            <a:ext cx="150863" cy="182270"/>
            <a:chOff x="4384288" y="3609020"/>
            <a:chExt cx="558751" cy="675075"/>
          </a:xfrm>
        </p:grpSpPr>
        <p:sp>
          <p:nvSpPr>
            <p:cNvPr id="125" name="フローチャート : 抜出し 12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円/楕円 12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7" name="直線コネクタ 12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7" name="グループ化 96"/>
          <p:cNvGrpSpPr>
            <a:grpSpLocks noChangeAspect="1"/>
          </p:cNvGrpSpPr>
          <p:nvPr/>
        </p:nvGrpSpPr>
        <p:grpSpPr>
          <a:xfrm>
            <a:off x="5724745" y="5004175"/>
            <a:ext cx="150863" cy="182270"/>
            <a:chOff x="4384288" y="3609020"/>
            <a:chExt cx="558751" cy="675075"/>
          </a:xfrm>
        </p:grpSpPr>
        <p:sp>
          <p:nvSpPr>
            <p:cNvPr id="119" name="フローチャート : 抜出し 11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1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1" name="直線コネクタ 12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8" name="グループ化 97"/>
          <p:cNvGrpSpPr>
            <a:grpSpLocks noChangeAspect="1"/>
          </p:cNvGrpSpPr>
          <p:nvPr/>
        </p:nvGrpSpPr>
        <p:grpSpPr>
          <a:xfrm>
            <a:off x="5769750" y="5722005"/>
            <a:ext cx="150863" cy="182270"/>
            <a:chOff x="4384288" y="3609020"/>
            <a:chExt cx="558751" cy="675075"/>
          </a:xfrm>
        </p:grpSpPr>
        <p:sp>
          <p:nvSpPr>
            <p:cNvPr id="113" name="フローチャート : 抜出し 1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円/楕円 1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5" name="直線コネクタ 1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a:grpSpLocks noChangeAspect="1"/>
          </p:cNvGrpSpPr>
          <p:nvPr/>
        </p:nvGrpSpPr>
        <p:grpSpPr>
          <a:xfrm>
            <a:off x="5589730" y="5379350"/>
            <a:ext cx="150863" cy="182270"/>
            <a:chOff x="4384288" y="3609020"/>
            <a:chExt cx="558751" cy="675075"/>
          </a:xfrm>
        </p:grpSpPr>
        <p:sp>
          <p:nvSpPr>
            <p:cNvPr id="107" name="フローチャート : 抜出し 1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円/楕円 1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9" name="直線コネクタ 1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00" name="直線コネクタ 99"/>
          <p:cNvCxnSpPr/>
          <p:nvPr/>
        </p:nvCxnSpPr>
        <p:spPr>
          <a:xfrm flipV="1">
            <a:off x="5500243"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1" name="直線コネクタ 100"/>
          <p:cNvCxnSpPr/>
          <p:nvPr/>
        </p:nvCxnSpPr>
        <p:spPr>
          <a:xfrm>
            <a:off x="5415474"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2" name="直線コネクタ 101"/>
          <p:cNvCxnSpPr/>
          <p:nvPr/>
        </p:nvCxnSpPr>
        <p:spPr>
          <a:xfrm>
            <a:off x="5901480"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3" name="直線コネクタ 102"/>
          <p:cNvCxnSpPr/>
          <p:nvPr/>
        </p:nvCxnSpPr>
        <p:spPr>
          <a:xfrm flipV="1">
            <a:off x="5576421"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4" name="直線コネクタ 103"/>
          <p:cNvCxnSpPr/>
          <p:nvPr/>
        </p:nvCxnSpPr>
        <p:spPr>
          <a:xfrm>
            <a:off x="5762218"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5" name="直線コネクタ 104"/>
          <p:cNvCxnSpPr/>
          <p:nvPr/>
        </p:nvCxnSpPr>
        <p:spPr>
          <a:xfrm>
            <a:off x="5724745"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6" name="直線コネクタ 105"/>
          <p:cNvCxnSpPr/>
          <p:nvPr/>
        </p:nvCxnSpPr>
        <p:spPr>
          <a:xfrm>
            <a:off x="5590742"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53" name="グループ化 252"/>
          <p:cNvGrpSpPr>
            <a:grpSpLocks noChangeAspect="1"/>
          </p:cNvGrpSpPr>
          <p:nvPr/>
        </p:nvGrpSpPr>
        <p:grpSpPr>
          <a:xfrm>
            <a:off x="3507728" y="5634245"/>
            <a:ext cx="150863" cy="182270"/>
            <a:chOff x="4384288" y="3609020"/>
            <a:chExt cx="558751" cy="675075"/>
          </a:xfrm>
        </p:grpSpPr>
        <p:sp>
          <p:nvSpPr>
            <p:cNvPr id="254" name="フローチャート : 抜出し 25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5" name="円/楕円 25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6" name="直線コネクタ 25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7" name="直線コネクタ 25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8" name="直線コネクタ 25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7" name="グループ化 266"/>
          <p:cNvGrpSpPr>
            <a:grpSpLocks noChangeAspect="1"/>
          </p:cNvGrpSpPr>
          <p:nvPr/>
        </p:nvGrpSpPr>
        <p:grpSpPr>
          <a:xfrm>
            <a:off x="3851920" y="5722005"/>
            <a:ext cx="150863" cy="182270"/>
            <a:chOff x="4384288" y="3609020"/>
            <a:chExt cx="558751" cy="675075"/>
          </a:xfrm>
        </p:grpSpPr>
        <p:sp>
          <p:nvSpPr>
            <p:cNvPr id="268" name="フローチャート : 抜出し 2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円/楕円 2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70" name="直線コネクタ 2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1" name="直線コネクタ 2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3" name="直線コネクタ 2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4" name="グループ化 273"/>
          <p:cNvGrpSpPr>
            <a:grpSpLocks noChangeAspect="1"/>
          </p:cNvGrpSpPr>
          <p:nvPr/>
        </p:nvGrpSpPr>
        <p:grpSpPr>
          <a:xfrm>
            <a:off x="3671900" y="5379350"/>
            <a:ext cx="150863" cy="182270"/>
            <a:chOff x="4384288" y="3609020"/>
            <a:chExt cx="558751" cy="675075"/>
          </a:xfrm>
        </p:grpSpPr>
        <p:sp>
          <p:nvSpPr>
            <p:cNvPr id="275" name="フローチャート : 抜出し 27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6" name="円/楕円 27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77" name="直線コネクタ 27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8" name="直線コネクタ 27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9" name="直線コネクタ 27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0" name="直線コネクタ 27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84" name="直線コネクタ 283"/>
          <p:cNvCxnSpPr/>
          <p:nvPr/>
        </p:nvCxnSpPr>
        <p:spPr>
          <a:xfrm flipV="1">
            <a:off x="3658591"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6" name="直線コネクタ 285"/>
          <p:cNvCxnSpPr/>
          <p:nvPr/>
        </p:nvCxnSpPr>
        <p:spPr>
          <a:xfrm>
            <a:off x="3806915"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7" name="直線コネクタ 286"/>
          <p:cNvCxnSpPr/>
          <p:nvPr/>
        </p:nvCxnSpPr>
        <p:spPr>
          <a:xfrm>
            <a:off x="3672912"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1" name="直線矢印コネクタ 290"/>
          <p:cNvCxnSpPr/>
          <p:nvPr/>
        </p:nvCxnSpPr>
        <p:spPr>
          <a:xfrm>
            <a:off x="4002783" y="5443323"/>
            <a:ext cx="1157717" cy="15297"/>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99" name="右矢印 298"/>
          <p:cNvSpPr/>
          <p:nvPr/>
        </p:nvSpPr>
        <p:spPr>
          <a:xfrm rot="16978131">
            <a:off x="5157564" y="4202264"/>
            <a:ext cx="1215380" cy="22939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4" name="フローチャート : 磁気ディスク 303"/>
          <p:cNvSpPr/>
          <p:nvPr/>
        </p:nvSpPr>
        <p:spPr>
          <a:xfrm>
            <a:off x="7857365" y="2978950"/>
            <a:ext cx="742754" cy="620433"/>
          </a:xfrm>
          <a:prstGeom prst="flowChartMagneticDisk">
            <a:avLst/>
          </a:prstGeom>
          <a:ln w="3175"/>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05" name="フローチャート : 複数書類 304"/>
          <p:cNvSpPr>
            <a:spLocks noChangeAspect="1"/>
          </p:cNvSpPr>
          <p:nvPr/>
        </p:nvSpPr>
        <p:spPr>
          <a:xfrm>
            <a:off x="8296242" y="324897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フローチャート : 複数書類 305"/>
          <p:cNvSpPr>
            <a:spLocks noChangeAspect="1"/>
          </p:cNvSpPr>
          <p:nvPr/>
        </p:nvSpPr>
        <p:spPr>
          <a:xfrm>
            <a:off x="7921948" y="327846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フローチャート : 複数書類 306"/>
          <p:cNvSpPr>
            <a:spLocks noChangeAspect="1"/>
          </p:cNvSpPr>
          <p:nvPr/>
        </p:nvSpPr>
        <p:spPr>
          <a:xfrm>
            <a:off x="8105062" y="329398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9" name="直線矢印コネクタ 308"/>
          <p:cNvCxnSpPr/>
          <p:nvPr/>
        </p:nvCxnSpPr>
        <p:spPr>
          <a:xfrm>
            <a:off x="6552220" y="3320960"/>
            <a:ext cx="1229446" cy="1803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13" name="テキスト ボックス 312"/>
          <p:cNvSpPr txBox="1"/>
          <p:nvPr/>
        </p:nvSpPr>
        <p:spPr>
          <a:xfrm>
            <a:off x="309167" y="3158970"/>
            <a:ext cx="1697548" cy="369332"/>
          </a:xfrm>
          <a:prstGeom prst="rect">
            <a:avLst/>
          </a:prstGeom>
          <a:noFill/>
        </p:spPr>
        <p:txBody>
          <a:bodyPr wrap="square" rtlCol="0">
            <a:spAutoFit/>
          </a:bodyPr>
          <a:lstStyle/>
          <a:p>
            <a:r>
              <a:rPr kumimoji="1" lang="ja-JP" altLang="en-US" b="1" dirty="0" smtClean="0"/>
              <a:t>アーティファクト</a:t>
            </a:r>
            <a:endParaRPr kumimoji="1" lang="ja-JP" altLang="en-US" b="1" dirty="0"/>
          </a:p>
        </p:txBody>
      </p:sp>
      <p:sp>
        <p:nvSpPr>
          <p:cNvPr id="314" name="テキスト ボックス 313"/>
          <p:cNvSpPr txBox="1"/>
          <p:nvPr/>
        </p:nvSpPr>
        <p:spPr>
          <a:xfrm>
            <a:off x="881590" y="4170566"/>
            <a:ext cx="1032173" cy="369332"/>
          </a:xfrm>
          <a:prstGeom prst="rect">
            <a:avLst/>
          </a:prstGeom>
          <a:noFill/>
        </p:spPr>
        <p:txBody>
          <a:bodyPr wrap="square" rtlCol="0">
            <a:spAutoFit/>
          </a:bodyPr>
          <a:lstStyle/>
          <a:p>
            <a:pPr algn="r"/>
            <a:r>
              <a:rPr kumimoji="1" lang="ja-JP" altLang="en-US" b="1" dirty="0" smtClean="0"/>
              <a:t>開発者</a:t>
            </a:r>
            <a:endParaRPr kumimoji="1" lang="ja-JP" altLang="en-US" b="1" dirty="0"/>
          </a:p>
        </p:txBody>
      </p:sp>
      <p:sp>
        <p:nvSpPr>
          <p:cNvPr id="315" name="テキスト ボックス 314"/>
          <p:cNvSpPr txBox="1"/>
          <p:nvPr/>
        </p:nvSpPr>
        <p:spPr>
          <a:xfrm>
            <a:off x="476545" y="5319210"/>
            <a:ext cx="1374179" cy="369332"/>
          </a:xfrm>
          <a:prstGeom prst="rect">
            <a:avLst/>
          </a:prstGeom>
          <a:noFill/>
        </p:spPr>
        <p:txBody>
          <a:bodyPr wrap="square" rtlCol="0">
            <a:spAutoFit/>
          </a:bodyPr>
          <a:lstStyle/>
          <a:p>
            <a:pPr algn="r"/>
            <a:r>
              <a:rPr lang="ja-JP" altLang="en-US" b="1" dirty="0"/>
              <a:t>コミュニティ</a:t>
            </a:r>
            <a:endParaRPr kumimoji="1" lang="ja-JP" altLang="en-US" b="1" dirty="0"/>
          </a:p>
        </p:txBody>
      </p:sp>
      <p:sp>
        <p:nvSpPr>
          <p:cNvPr id="281" name="テキスト ボックス 280"/>
          <p:cNvSpPr txBox="1"/>
          <p:nvPr/>
        </p:nvSpPr>
        <p:spPr>
          <a:xfrm>
            <a:off x="0" y="6084295"/>
            <a:ext cx="9144000" cy="215444"/>
          </a:xfrm>
          <a:prstGeom prst="rect">
            <a:avLst/>
          </a:prstGeom>
          <a:noFill/>
        </p:spPr>
        <p:txBody>
          <a:bodyPr wrap="square" rtlCol="0">
            <a:spAutoFit/>
          </a:bodyPr>
          <a:lstStyle/>
          <a:p>
            <a:pPr algn="ctr"/>
            <a:r>
              <a:rPr lang="en-US" altLang="ja-JP" sz="800" dirty="0" smtClean="0">
                <a:latin typeface="+mn-ea"/>
              </a:rPr>
              <a:t>[2] The </a:t>
            </a:r>
            <a:r>
              <a:rPr lang="en-US" altLang="ja-JP" sz="800" dirty="0">
                <a:latin typeface="+mn-ea"/>
              </a:rPr>
              <a:t>Co-Evolution of Systems and Communities in Free and Open Source Software </a:t>
            </a:r>
            <a:r>
              <a:rPr lang="en-US" altLang="ja-JP" sz="800" dirty="0" smtClean="0">
                <a:latin typeface="+mn-ea"/>
              </a:rPr>
              <a:t>Development, </a:t>
            </a:r>
            <a:r>
              <a:rPr lang="en-US" altLang="ja-JP" sz="800" dirty="0">
                <a:latin typeface="+mn-ea"/>
              </a:rPr>
              <a:t>Ye, Y., </a:t>
            </a:r>
            <a:r>
              <a:rPr lang="en-US" altLang="ja-JP" sz="800" dirty="0" err="1">
                <a:latin typeface="+mn-ea"/>
              </a:rPr>
              <a:t>Nakakoji</a:t>
            </a:r>
            <a:r>
              <a:rPr lang="en-US" altLang="ja-JP" sz="800" dirty="0">
                <a:latin typeface="+mn-ea"/>
              </a:rPr>
              <a:t>, K., Yamamoto, Y. and </a:t>
            </a:r>
            <a:r>
              <a:rPr lang="en-US" altLang="ja-JP" sz="800" dirty="0" err="1">
                <a:latin typeface="+mn-ea"/>
              </a:rPr>
              <a:t>Kishida</a:t>
            </a:r>
            <a:r>
              <a:rPr lang="en-US" altLang="ja-JP" sz="800" dirty="0">
                <a:latin typeface="+mn-ea"/>
              </a:rPr>
              <a:t>, K.: </a:t>
            </a:r>
            <a:r>
              <a:rPr lang="en-US" altLang="ja-JP" sz="800" dirty="0" smtClean="0">
                <a:latin typeface="+mn-ea"/>
              </a:rPr>
              <a:t>chapter </a:t>
            </a:r>
            <a:r>
              <a:rPr lang="en-US" altLang="ja-JP" sz="800" dirty="0">
                <a:latin typeface="+mn-ea"/>
              </a:rPr>
              <a:t>3, pp. 59–82, Idea Group Publishing</a:t>
            </a:r>
            <a:endParaRPr kumimoji="1" lang="ja-JP" altLang="en-US" sz="800" dirty="0">
              <a:latin typeface="+mn-ea"/>
            </a:endParaRPr>
          </a:p>
        </p:txBody>
      </p:sp>
      <p:sp>
        <p:nvSpPr>
          <p:cNvPr id="282" name="テキスト ボックス 281"/>
          <p:cNvSpPr txBox="1"/>
          <p:nvPr/>
        </p:nvSpPr>
        <p:spPr>
          <a:xfrm>
            <a:off x="0" y="6273896"/>
            <a:ext cx="9144000" cy="215444"/>
          </a:xfrm>
          <a:prstGeom prst="rect">
            <a:avLst/>
          </a:prstGeom>
          <a:noFill/>
        </p:spPr>
        <p:txBody>
          <a:bodyPr wrap="square" rtlCol="0">
            <a:spAutoFit/>
          </a:bodyPr>
          <a:lstStyle/>
          <a:p>
            <a:pPr algn="ctr"/>
            <a:r>
              <a:rPr kumimoji="1" lang="en-US" altLang="ja-JP" sz="800" dirty="0" smtClean="0">
                <a:latin typeface="+mn-ea"/>
              </a:rPr>
              <a:t>[3] Software Evolution: A Distant Perspective, </a:t>
            </a:r>
            <a:r>
              <a:rPr lang="en-US" altLang="ja-JP" sz="800" dirty="0" err="1" smtClean="0">
                <a:latin typeface="+mn-ea"/>
              </a:rPr>
              <a:t>Mittermeir</a:t>
            </a:r>
            <a:r>
              <a:rPr lang="en-US" altLang="ja-JP" sz="800" dirty="0" smtClean="0">
                <a:latin typeface="+mn-ea"/>
              </a:rPr>
              <a:t>, R. T., in Proc. Int’l Work. Principles of Software Evolution: IWPSE’03, 2003, pp. 105-112.</a:t>
            </a:r>
            <a:endParaRPr kumimoji="1" lang="ja-JP" altLang="en-US" sz="800" dirty="0">
              <a:latin typeface="+mn-ea"/>
            </a:endParaRPr>
          </a:p>
        </p:txBody>
      </p:sp>
      <p:sp>
        <p:nvSpPr>
          <p:cNvPr id="283" name="右矢印 282"/>
          <p:cNvSpPr/>
          <p:nvPr/>
        </p:nvSpPr>
        <p:spPr>
          <a:xfrm rot="3424108">
            <a:off x="6265463" y="3809424"/>
            <a:ext cx="494953" cy="2292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8575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Autofit/>
          </a:bodyPr>
          <a:lstStyle/>
          <a:p>
            <a:r>
              <a:rPr kumimoji="1" lang="ja-JP" altLang="en-US" dirty="0" smtClean="0"/>
              <a:t>目的</a:t>
            </a:r>
            <a:endParaRPr lang="en-US" altLang="ja-JP" dirty="0"/>
          </a:p>
          <a:p>
            <a:pPr lvl="1"/>
            <a:r>
              <a:rPr kumimoji="1" lang="en-US" altLang="ja-JP" dirty="0" smtClean="0"/>
              <a:t>OSS</a:t>
            </a:r>
            <a:r>
              <a:rPr kumimoji="1" lang="ja-JP" altLang="en-US" dirty="0" smtClean="0"/>
              <a:t>開発における</a:t>
            </a:r>
            <a:r>
              <a:rPr kumimoji="1" lang="ja-JP" altLang="en-US" dirty="0" smtClean="0">
                <a:solidFill>
                  <a:srgbClr val="FF0000"/>
                </a:solidFill>
              </a:rPr>
              <a:t>共進化の過程</a:t>
            </a:r>
            <a:r>
              <a:rPr lang="ja-JP" altLang="en-US" dirty="0" smtClean="0">
                <a:solidFill>
                  <a:srgbClr val="FF0000"/>
                </a:solidFill>
              </a:rPr>
              <a:t>を</a:t>
            </a:r>
            <a:r>
              <a:rPr kumimoji="1" lang="ja-JP" altLang="en-US" dirty="0" smtClean="0">
                <a:solidFill>
                  <a:srgbClr val="FF0000"/>
                </a:solidFill>
              </a:rPr>
              <a:t>理解するための手法</a:t>
            </a:r>
            <a:r>
              <a:rPr kumimoji="1" lang="ja-JP" altLang="en-US" dirty="0" smtClean="0"/>
              <a:t>を提案する</a:t>
            </a:r>
            <a:endParaRPr kumimoji="1" lang="en-US" altLang="ja-JP" dirty="0" smtClean="0"/>
          </a:p>
          <a:p>
            <a:r>
              <a:rPr lang="ja-JP" altLang="en-US" dirty="0" smtClean="0"/>
              <a:t>アプローチ</a:t>
            </a:r>
            <a:endParaRPr lang="en-US" altLang="ja-JP" dirty="0" smtClean="0"/>
          </a:p>
          <a:p>
            <a:pPr lvl="1"/>
            <a:r>
              <a:rPr lang="ja-JP" altLang="en-US" dirty="0">
                <a:solidFill>
                  <a:srgbClr val="FF0000"/>
                </a:solidFill>
              </a:rPr>
              <a:t>遅延相関</a:t>
            </a:r>
            <a:r>
              <a:rPr lang="ja-JP" altLang="en-US" dirty="0" smtClean="0">
                <a:solidFill>
                  <a:srgbClr val="FF0000"/>
                </a:solidFill>
              </a:rPr>
              <a:t>分析</a:t>
            </a:r>
            <a:r>
              <a:rPr lang="ja-JP" altLang="en-US" dirty="0" smtClean="0"/>
              <a:t>に基づくデータマイニング手法</a:t>
            </a:r>
            <a:r>
              <a:rPr lang="ja-JP" altLang="en-US" dirty="0"/>
              <a:t>を提案する</a:t>
            </a:r>
            <a:endParaRPr lang="en-US" altLang="ja-JP" dirty="0"/>
          </a:p>
          <a:p>
            <a:pPr lvl="2"/>
            <a:r>
              <a:rPr lang="ja-JP" altLang="en-US" dirty="0" smtClean="0"/>
              <a:t>一定</a:t>
            </a:r>
            <a:r>
              <a:rPr lang="ja-JP" altLang="en-US" dirty="0"/>
              <a:t>の期間の遅延を</a:t>
            </a:r>
            <a:r>
              <a:rPr lang="ja-JP" altLang="en-US" dirty="0" smtClean="0"/>
              <a:t>もって</a:t>
            </a:r>
            <a:r>
              <a:rPr lang="ja-JP" altLang="en-US" dirty="0"/>
              <a:t>共進化の</a:t>
            </a:r>
            <a:r>
              <a:rPr lang="ja-JP" altLang="en-US" dirty="0" smtClean="0"/>
              <a:t>関係がみられることに着目</a:t>
            </a:r>
            <a:endParaRPr lang="en-US" altLang="ja-JP" dirty="0" smtClean="0"/>
          </a:p>
          <a:p>
            <a:endParaRPr lang="en-US" altLang="ja-JP" dirty="0" smtClean="0"/>
          </a:p>
          <a:p>
            <a:endParaRPr lang="en-US" altLang="ja-JP" dirty="0" smtClean="0"/>
          </a:p>
          <a:p>
            <a:endParaRPr lang="en-US" altLang="ja-JP" dirty="0" smtClean="0"/>
          </a:p>
          <a:p>
            <a:pPr marL="0" indent="0">
              <a:buNone/>
            </a:pPr>
            <a:endParaRPr lang="en-US" altLang="ja-JP" dirty="0" smtClean="0"/>
          </a:p>
          <a:p>
            <a:endParaRPr lang="en-US" altLang="ja-JP" dirty="0" smtClean="0">
              <a:solidFill>
                <a:schemeClr val="bg1"/>
              </a:solidFill>
            </a:endParaRPr>
          </a:p>
          <a:p>
            <a:pPr marL="2286000" lvl="5" indent="0">
              <a:buNone/>
            </a:pPr>
            <a:endParaRPr lang="en-US" altLang="ja-JP" dirty="0" smtClean="0"/>
          </a:p>
          <a:p>
            <a:pPr lvl="6"/>
            <a:endParaRPr lang="en-US" altLang="ja-JP" dirty="0" smtClean="0"/>
          </a:p>
          <a:p>
            <a:pPr lvl="6"/>
            <a:endParaRPr lang="en-US" altLang="ja-JP" dirty="0"/>
          </a:p>
          <a:p>
            <a:pPr marL="2743200" lvl="6" indent="0">
              <a:buNone/>
            </a:pPr>
            <a:endParaRPr lang="en-US" altLang="ja-JP" dirty="0" smtClean="0">
              <a:solidFill>
                <a:schemeClr val="bg1"/>
              </a:solidFill>
            </a:endParaRPr>
          </a:p>
          <a:p>
            <a:endParaRPr lang="en-US" altLang="ja-JP" dirty="0" smtClean="0"/>
          </a:p>
          <a:p>
            <a:pPr lvl="1"/>
            <a:endParaRPr lang="en-US" altLang="ja-JP" dirty="0"/>
          </a:p>
          <a:p>
            <a:endParaRPr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a:t>
            </a:fld>
            <a:endParaRPr lang="en-US" altLang="ja-JP"/>
          </a:p>
        </p:txBody>
      </p:sp>
      <p:grpSp>
        <p:nvGrpSpPr>
          <p:cNvPr id="229" name="グループ化 228"/>
          <p:cNvGrpSpPr/>
          <p:nvPr/>
        </p:nvGrpSpPr>
        <p:grpSpPr>
          <a:xfrm>
            <a:off x="2546775" y="3834045"/>
            <a:ext cx="4713753" cy="945105"/>
            <a:chOff x="2215892" y="5319210"/>
            <a:chExt cx="4713753" cy="945105"/>
          </a:xfrm>
        </p:grpSpPr>
        <p:grpSp>
          <p:nvGrpSpPr>
            <p:cNvPr id="230" name="グループ化 229"/>
            <p:cNvGrpSpPr>
              <a:grpSpLocks noChangeAspect="1"/>
            </p:cNvGrpSpPr>
            <p:nvPr/>
          </p:nvGrpSpPr>
          <p:grpSpPr>
            <a:xfrm>
              <a:off x="2215892" y="5586990"/>
              <a:ext cx="150863" cy="182270"/>
              <a:chOff x="4384288" y="3609020"/>
              <a:chExt cx="558751" cy="675075"/>
            </a:xfrm>
          </p:grpSpPr>
          <p:sp>
            <p:nvSpPr>
              <p:cNvPr id="407" name="フローチャート : 抜出し 4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円/楕円 4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9" name="直線コネクタ 4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0" name="直線コネクタ 4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1" name="直線コネクタ 4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2" name="直線コネクタ 4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1" name="グループ化 230"/>
            <p:cNvGrpSpPr>
              <a:grpSpLocks noChangeAspect="1"/>
            </p:cNvGrpSpPr>
            <p:nvPr/>
          </p:nvGrpSpPr>
          <p:grpSpPr>
            <a:xfrm>
              <a:off x="2800957" y="5739390"/>
              <a:ext cx="150863" cy="182270"/>
              <a:chOff x="4384288" y="3609020"/>
              <a:chExt cx="558751" cy="675075"/>
            </a:xfrm>
          </p:grpSpPr>
          <p:sp>
            <p:nvSpPr>
              <p:cNvPr id="401" name="フローチャート : 抜出し 4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2" name="円/楕円 4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3" name="直線コネクタ 4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4" name="直線コネクタ 4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5" name="直線コネクタ 4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6" name="直線コネクタ 4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2" name="グループ化 231"/>
            <p:cNvGrpSpPr>
              <a:grpSpLocks noChangeAspect="1"/>
            </p:cNvGrpSpPr>
            <p:nvPr/>
          </p:nvGrpSpPr>
          <p:grpSpPr>
            <a:xfrm>
              <a:off x="2321750" y="5994285"/>
              <a:ext cx="150863" cy="182270"/>
              <a:chOff x="4384288" y="3609020"/>
              <a:chExt cx="558751" cy="675075"/>
            </a:xfrm>
          </p:grpSpPr>
          <p:sp>
            <p:nvSpPr>
              <p:cNvPr id="395" name="フローチャート : 抜出し 3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6" name="円/楕円 3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7" name="直線コネクタ 3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8" name="直線コネクタ 3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9" name="直線コネクタ 3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0" name="直線コネクタ 3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3" name="グループ化 232"/>
            <p:cNvGrpSpPr>
              <a:grpSpLocks noChangeAspect="1"/>
            </p:cNvGrpSpPr>
            <p:nvPr/>
          </p:nvGrpSpPr>
          <p:grpSpPr>
            <a:xfrm>
              <a:off x="2620937" y="5364215"/>
              <a:ext cx="150863" cy="182270"/>
              <a:chOff x="4384288" y="3609020"/>
              <a:chExt cx="558751" cy="675075"/>
            </a:xfrm>
          </p:grpSpPr>
          <p:sp>
            <p:nvSpPr>
              <p:cNvPr id="389" name="フローチャート : 抜出し 3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0" name="円/楕円 3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1" name="直線コネクタ 3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2" name="直線コネクタ 3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3" name="直線コネクタ 3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4" name="直線コネクタ 3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4" name="グループ化 233"/>
            <p:cNvGrpSpPr>
              <a:grpSpLocks noChangeAspect="1"/>
            </p:cNvGrpSpPr>
            <p:nvPr/>
          </p:nvGrpSpPr>
          <p:grpSpPr>
            <a:xfrm>
              <a:off x="2665942" y="6082045"/>
              <a:ext cx="150863" cy="182270"/>
              <a:chOff x="4384288" y="3609020"/>
              <a:chExt cx="558751" cy="675075"/>
            </a:xfrm>
          </p:grpSpPr>
          <p:sp>
            <p:nvSpPr>
              <p:cNvPr id="383" name="フローチャート : 抜出し 3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4" name="円/楕円 3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5" name="直線コネクタ 3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6" name="直線コネクタ 3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7" name="直線コネクタ 3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8" name="直線コネクタ 3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5" name="グループ化 234"/>
            <p:cNvGrpSpPr>
              <a:grpSpLocks noChangeAspect="1"/>
            </p:cNvGrpSpPr>
            <p:nvPr/>
          </p:nvGrpSpPr>
          <p:grpSpPr>
            <a:xfrm>
              <a:off x="2485922" y="5739390"/>
              <a:ext cx="150863" cy="182270"/>
              <a:chOff x="4384288" y="3609020"/>
              <a:chExt cx="558751" cy="675075"/>
            </a:xfrm>
          </p:grpSpPr>
          <p:sp>
            <p:nvSpPr>
              <p:cNvPr id="377" name="フローチャート : 抜出し 3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 name="円/楕円 3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9" name="直線コネクタ 3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0" name="直線コネクタ 3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1" name="直線コネクタ 3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2" name="直線コネクタ 3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6" name="直線コネクタ 235"/>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コネクタ 239"/>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1" name="直線コネクタ 240"/>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2" name="直線コネクタ 241"/>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43" name="右矢印 242"/>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44" name="グループ化 243"/>
            <p:cNvGrpSpPr>
              <a:grpSpLocks noChangeAspect="1"/>
            </p:cNvGrpSpPr>
            <p:nvPr/>
          </p:nvGrpSpPr>
          <p:grpSpPr>
            <a:xfrm>
              <a:off x="6041317" y="5586990"/>
              <a:ext cx="150863" cy="182270"/>
              <a:chOff x="4384288" y="3609020"/>
              <a:chExt cx="558751" cy="675075"/>
            </a:xfrm>
          </p:grpSpPr>
          <p:sp>
            <p:nvSpPr>
              <p:cNvPr id="371" name="フローチャート : 抜出し 3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2" name="円/楕円 3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3" name="直線コネクタ 3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4" name="直線コネクタ 3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5" name="直線コネクタ 3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6" name="直線コネクタ 3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5" name="グループ化 244"/>
            <p:cNvGrpSpPr>
              <a:grpSpLocks noChangeAspect="1"/>
            </p:cNvGrpSpPr>
            <p:nvPr/>
          </p:nvGrpSpPr>
          <p:grpSpPr>
            <a:xfrm>
              <a:off x="6626382" y="5739390"/>
              <a:ext cx="150863" cy="182270"/>
              <a:chOff x="4384288" y="3609020"/>
              <a:chExt cx="558751" cy="675075"/>
            </a:xfrm>
          </p:grpSpPr>
          <p:sp>
            <p:nvSpPr>
              <p:cNvPr id="365" name="フローチャート : 抜出し 3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6" name="円/楕円 3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7" name="直線コネクタ 3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8" name="直線コネクタ 3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9" name="直線コネクタ 3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0" name="直線コネクタ 3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6" name="グループ化 245"/>
            <p:cNvGrpSpPr>
              <a:grpSpLocks noChangeAspect="1"/>
            </p:cNvGrpSpPr>
            <p:nvPr/>
          </p:nvGrpSpPr>
          <p:grpSpPr>
            <a:xfrm>
              <a:off x="6147175" y="5994285"/>
              <a:ext cx="150863" cy="182270"/>
              <a:chOff x="4384288" y="3609020"/>
              <a:chExt cx="558751" cy="675075"/>
            </a:xfrm>
          </p:grpSpPr>
          <p:sp>
            <p:nvSpPr>
              <p:cNvPr id="359" name="フローチャート : 抜出し 3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0" name="円/楕円 3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1" name="直線コネクタ 3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2" name="直線コネクタ 3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3" name="直線コネクタ 3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4" name="直線コネクタ 3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7" name="グループ化 246"/>
            <p:cNvGrpSpPr>
              <a:grpSpLocks noChangeAspect="1"/>
            </p:cNvGrpSpPr>
            <p:nvPr/>
          </p:nvGrpSpPr>
          <p:grpSpPr>
            <a:xfrm>
              <a:off x="6446362" y="5364215"/>
              <a:ext cx="150863" cy="182270"/>
              <a:chOff x="4384288" y="3609020"/>
              <a:chExt cx="558751" cy="675075"/>
            </a:xfrm>
          </p:grpSpPr>
          <p:sp>
            <p:nvSpPr>
              <p:cNvPr id="353" name="フローチャート : 抜出し 3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4" name="円/楕円 3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55" name="直線コネクタ 3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6" name="直線コネクタ 3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7" name="直線コネクタ 3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8" name="直線コネクタ 3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491367" y="6082045"/>
              <a:ext cx="150863" cy="182270"/>
              <a:chOff x="4384288" y="3609020"/>
              <a:chExt cx="558751" cy="675075"/>
            </a:xfrm>
          </p:grpSpPr>
          <p:sp>
            <p:nvSpPr>
              <p:cNvPr id="347" name="フローチャート : 抜出し 3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 name="円/楕円 3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9" name="直線コネクタ 3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0" name="直線コネクタ 3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1" name="直線コネクタ 3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2" name="直線コネクタ 3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9" name="グループ化 248"/>
            <p:cNvGrpSpPr>
              <a:grpSpLocks noChangeAspect="1"/>
            </p:cNvGrpSpPr>
            <p:nvPr/>
          </p:nvGrpSpPr>
          <p:grpSpPr>
            <a:xfrm>
              <a:off x="6311347" y="5739390"/>
              <a:ext cx="150863" cy="182270"/>
              <a:chOff x="4384288" y="3609020"/>
              <a:chExt cx="558751" cy="675075"/>
            </a:xfrm>
          </p:grpSpPr>
          <p:sp>
            <p:nvSpPr>
              <p:cNvPr id="341" name="フローチャート : 抜出し 3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円/楕円 3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3" name="直線コネクタ 3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4" name="直線コネクタ 3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5" name="直線コネクタ 3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6" name="直線コネクタ 3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0" name="直線コネクタ 249"/>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1" name="直線コネクタ 250"/>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2" name="直線コネクタ 251"/>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3" name="直線コネクタ 252"/>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4" name="直線コネクタ 253"/>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5" name="直線コネクタ 254"/>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6" name="直線コネクタ 255"/>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7" name="直線矢印コネクタ 256"/>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58" name="グループ化 257"/>
            <p:cNvGrpSpPr>
              <a:grpSpLocks noChangeAspect="1"/>
            </p:cNvGrpSpPr>
            <p:nvPr/>
          </p:nvGrpSpPr>
          <p:grpSpPr>
            <a:xfrm>
              <a:off x="6732240" y="6037040"/>
              <a:ext cx="150863" cy="182270"/>
              <a:chOff x="4384288" y="3609020"/>
              <a:chExt cx="558751" cy="675075"/>
            </a:xfrm>
          </p:grpSpPr>
          <p:sp>
            <p:nvSpPr>
              <p:cNvPr id="335" name="フローチャート : 抜出し 3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6" name="円/楕円 3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7" name="直線コネクタ 3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8" name="直線コネクタ 3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9" name="直線コネクタ 3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9" name="グループ化 258"/>
            <p:cNvGrpSpPr>
              <a:grpSpLocks noChangeAspect="1"/>
            </p:cNvGrpSpPr>
            <p:nvPr/>
          </p:nvGrpSpPr>
          <p:grpSpPr>
            <a:xfrm>
              <a:off x="6778782" y="5496980"/>
              <a:ext cx="150863" cy="182270"/>
              <a:chOff x="4384288" y="3609020"/>
              <a:chExt cx="558751" cy="675075"/>
            </a:xfrm>
          </p:grpSpPr>
          <p:sp>
            <p:nvSpPr>
              <p:cNvPr id="329" name="フローチャート : 抜出し 3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円/楕円 3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1" name="直線コネクタ 3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2" name="直線コネクタ 3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3" name="直線コネクタ 3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4" name="直線コネクタ 3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0" name="グループ化 259"/>
            <p:cNvGrpSpPr>
              <a:grpSpLocks noChangeAspect="1"/>
            </p:cNvGrpSpPr>
            <p:nvPr/>
          </p:nvGrpSpPr>
          <p:grpSpPr>
            <a:xfrm>
              <a:off x="5877145" y="585927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1" name="グループ化 260"/>
            <p:cNvGrpSpPr>
              <a:grpSpLocks noChangeAspect="1"/>
            </p:cNvGrpSpPr>
            <p:nvPr/>
          </p:nvGrpSpPr>
          <p:grpSpPr>
            <a:xfrm>
              <a:off x="6131327" y="5319210"/>
              <a:ext cx="150863" cy="182270"/>
              <a:chOff x="4384288" y="3609020"/>
              <a:chExt cx="558751" cy="675075"/>
            </a:xfrm>
          </p:grpSpPr>
          <p:sp>
            <p:nvSpPr>
              <p:cNvPr id="317" name="フローチャート : 抜出し 3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円/楕円 3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9" name="直線コネクタ 3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2" name="直線コネクタ 3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2" name="直線コネクタ 261"/>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3" name="直線コネクタ 262"/>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4" name="直線コネクタ 26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5" name="直線コネクタ 264"/>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6" name="直線コネクタ 265"/>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7" name="直線コネクタ 266"/>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68" name="グループ化 267"/>
            <p:cNvGrpSpPr>
              <a:grpSpLocks noChangeAspect="1"/>
            </p:cNvGrpSpPr>
            <p:nvPr/>
          </p:nvGrpSpPr>
          <p:grpSpPr>
            <a:xfrm>
              <a:off x="3941930" y="5586990"/>
              <a:ext cx="150863" cy="182270"/>
              <a:chOff x="4384288" y="3609020"/>
              <a:chExt cx="558751" cy="675075"/>
            </a:xfrm>
          </p:grpSpPr>
          <p:sp>
            <p:nvSpPr>
              <p:cNvPr id="311" name="フローチャート : 抜出し 3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2" name="円/楕円 3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3" name="直線コネクタ 3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5" name="直線コネクタ 3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6" name="直線コネクタ 3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9" name="グループ化 268"/>
            <p:cNvGrpSpPr>
              <a:grpSpLocks noChangeAspect="1"/>
            </p:cNvGrpSpPr>
            <p:nvPr/>
          </p:nvGrpSpPr>
          <p:grpSpPr>
            <a:xfrm>
              <a:off x="4526995" y="5739390"/>
              <a:ext cx="150863" cy="182270"/>
              <a:chOff x="4384288" y="3609020"/>
              <a:chExt cx="558751" cy="675075"/>
            </a:xfrm>
          </p:grpSpPr>
          <p:sp>
            <p:nvSpPr>
              <p:cNvPr id="305" name="フローチャート : 抜出し 3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円/楕円 3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7" name="直線コネクタ 3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8" name="直線コネクタ 3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9" name="直線コネクタ 3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0" name="直線コネクタ 3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0" name="グループ化 269"/>
            <p:cNvGrpSpPr>
              <a:grpSpLocks noChangeAspect="1"/>
            </p:cNvGrpSpPr>
            <p:nvPr/>
          </p:nvGrpSpPr>
          <p:grpSpPr>
            <a:xfrm>
              <a:off x="4047788" y="5994285"/>
              <a:ext cx="150863" cy="182270"/>
              <a:chOff x="4384288" y="3609020"/>
              <a:chExt cx="558751" cy="675075"/>
            </a:xfrm>
          </p:grpSpPr>
          <p:sp>
            <p:nvSpPr>
              <p:cNvPr id="299" name="フローチャート : 抜出し 2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円/楕円 2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1" name="直線コネクタ 3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2" name="直線コネクタ 3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3" name="直線コネクタ 3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4" name="直線コネクタ 3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1" name="グループ化 270"/>
            <p:cNvGrpSpPr>
              <a:grpSpLocks noChangeAspect="1"/>
            </p:cNvGrpSpPr>
            <p:nvPr/>
          </p:nvGrpSpPr>
          <p:grpSpPr>
            <a:xfrm>
              <a:off x="4346975" y="5364215"/>
              <a:ext cx="150863" cy="182270"/>
              <a:chOff x="4384288" y="3609020"/>
              <a:chExt cx="558751" cy="675075"/>
            </a:xfrm>
          </p:grpSpPr>
          <p:sp>
            <p:nvSpPr>
              <p:cNvPr id="293" name="フローチャート : 抜出し 29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円/楕円 29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5" name="直線コネクタ 29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6" name="直線コネクタ 29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7" name="直線コネクタ 29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2" name="グループ化 271"/>
            <p:cNvGrpSpPr>
              <a:grpSpLocks noChangeAspect="1"/>
            </p:cNvGrpSpPr>
            <p:nvPr/>
          </p:nvGrpSpPr>
          <p:grpSpPr>
            <a:xfrm>
              <a:off x="4391980" y="6082045"/>
              <a:ext cx="150863" cy="182270"/>
              <a:chOff x="4384288" y="3609020"/>
              <a:chExt cx="558751" cy="675075"/>
            </a:xfrm>
          </p:grpSpPr>
          <p:sp>
            <p:nvSpPr>
              <p:cNvPr id="287" name="フローチャート : 抜出し 2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円/楕円 2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9" name="直線コネクタ 2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0" name="直線コネクタ 2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3" name="グループ化 272"/>
            <p:cNvGrpSpPr>
              <a:grpSpLocks noChangeAspect="1"/>
            </p:cNvGrpSpPr>
            <p:nvPr/>
          </p:nvGrpSpPr>
          <p:grpSpPr>
            <a:xfrm>
              <a:off x="4211960" y="5739390"/>
              <a:ext cx="150863" cy="182270"/>
              <a:chOff x="4384288" y="3609020"/>
              <a:chExt cx="558751" cy="675075"/>
            </a:xfrm>
          </p:grpSpPr>
          <p:sp>
            <p:nvSpPr>
              <p:cNvPr id="281" name="フローチャート : 抜出し 28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円/楕円 28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3" name="直線コネクタ 28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4" name="直線コネクタ 28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5" name="直線コネクタ 28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6" name="直線コネクタ 28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4" name="直線コネクタ 273"/>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5" name="直線コネクタ 274"/>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6" name="直線コネクタ 275"/>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7" name="直線コネクタ 276"/>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9" name="直線コネクタ 278"/>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grpSp>
        <p:nvGrpSpPr>
          <p:cNvPr id="413" name="グループ化 412"/>
          <p:cNvGrpSpPr/>
          <p:nvPr/>
        </p:nvGrpSpPr>
        <p:grpSpPr>
          <a:xfrm>
            <a:off x="2726795" y="5679250"/>
            <a:ext cx="4230470" cy="620434"/>
            <a:chOff x="2411760" y="1853825"/>
            <a:chExt cx="4230470" cy="620434"/>
          </a:xfrm>
        </p:grpSpPr>
        <p:sp>
          <p:nvSpPr>
            <p:cNvPr id="414" name="フローチャート : 磁気ディスク 413"/>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5" name="フローチャート : 複数書類 41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フローチャート : 複数書類 415"/>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右矢印 416"/>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18" name="フローチャート : 磁気ディスク 417"/>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9" name="フローチャート : 複数書類 418"/>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0" name="フローチャート : 複数書類 419"/>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1" name="フローチャート : 複数書類 420"/>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2" name="フローチャート : 複数書類 421"/>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3" name="直線矢印コネクタ 422"/>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424" name="右矢印 423"/>
          <p:cNvSpPr/>
          <p:nvPr/>
        </p:nvSpPr>
        <p:spPr>
          <a:xfrm rot="5400000">
            <a:off x="5188715" y="4803808"/>
            <a:ext cx="758092" cy="7087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6" name="テキスト ボックス 425"/>
          <p:cNvSpPr txBox="1"/>
          <p:nvPr/>
        </p:nvSpPr>
        <p:spPr>
          <a:xfrm>
            <a:off x="898167" y="4194085"/>
            <a:ext cx="1513593" cy="369332"/>
          </a:xfrm>
          <a:prstGeom prst="rect">
            <a:avLst/>
          </a:prstGeom>
          <a:noFill/>
        </p:spPr>
        <p:txBody>
          <a:bodyPr wrap="square" rtlCol="0">
            <a:spAutoFit/>
          </a:bodyPr>
          <a:lstStyle/>
          <a:p>
            <a:pPr algn="r"/>
            <a:r>
              <a:rPr lang="ja-JP" altLang="en-US" b="1" dirty="0"/>
              <a:t>コミュニティ</a:t>
            </a:r>
            <a:endParaRPr kumimoji="1" lang="ja-JP" altLang="en-US" b="1" dirty="0"/>
          </a:p>
        </p:txBody>
      </p:sp>
      <p:sp>
        <p:nvSpPr>
          <p:cNvPr id="427" name="テキスト ボックス 426"/>
          <p:cNvSpPr txBox="1"/>
          <p:nvPr/>
        </p:nvSpPr>
        <p:spPr>
          <a:xfrm>
            <a:off x="656566" y="5880756"/>
            <a:ext cx="1800200" cy="369332"/>
          </a:xfrm>
          <a:prstGeom prst="rect">
            <a:avLst/>
          </a:prstGeom>
          <a:noFill/>
        </p:spPr>
        <p:txBody>
          <a:bodyPr wrap="square" rtlCol="0">
            <a:spAutoFit/>
          </a:bodyPr>
          <a:lstStyle/>
          <a:p>
            <a:pPr algn="r"/>
            <a:r>
              <a:rPr lang="ja-JP" altLang="en-US" b="1" dirty="0"/>
              <a:t>アーティファクト</a:t>
            </a:r>
            <a:endParaRPr kumimoji="1" lang="ja-JP" altLang="en-US" b="1" dirty="0"/>
          </a:p>
        </p:txBody>
      </p:sp>
    </p:spTree>
    <p:extLst>
      <p:ext uri="{BB962C8B-B14F-4D97-AF65-F5344CB8AC3E}">
        <p14:creationId xmlns:p14="http://schemas.microsoft.com/office/powerpoint/2010/main" val="1944653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Autofit/>
          </a:bodyPr>
          <a:lstStyle/>
          <a:p>
            <a:r>
              <a:rPr kumimoji="1" lang="ja-JP" altLang="en-US" dirty="0" smtClean="0"/>
              <a:t>目的</a:t>
            </a:r>
            <a:endParaRPr lang="en-US" altLang="ja-JP" dirty="0"/>
          </a:p>
          <a:p>
            <a:pPr lvl="1"/>
            <a:r>
              <a:rPr kumimoji="1" lang="en-US" altLang="ja-JP" dirty="0" smtClean="0"/>
              <a:t>OSS</a:t>
            </a:r>
            <a:r>
              <a:rPr kumimoji="1" lang="ja-JP" altLang="en-US" dirty="0" smtClean="0"/>
              <a:t>開発における</a:t>
            </a:r>
            <a:r>
              <a:rPr kumimoji="1" lang="ja-JP" altLang="en-US" dirty="0" smtClean="0">
                <a:solidFill>
                  <a:srgbClr val="FF0000"/>
                </a:solidFill>
              </a:rPr>
              <a:t>共進化の過程</a:t>
            </a:r>
            <a:r>
              <a:rPr lang="ja-JP" altLang="en-US" dirty="0" smtClean="0">
                <a:solidFill>
                  <a:srgbClr val="FF0000"/>
                </a:solidFill>
              </a:rPr>
              <a:t>を</a:t>
            </a:r>
            <a:r>
              <a:rPr kumimoji="1" lang="ja-JP" altLang="en-US" dirty="0" smtClean="0">
                <a:solidFill>
                  <a:srgbClr val="FF0000"/>
                </a:solidFill>
              </a:rPr>
              <a:t>理解するための手法</a:t>
            </a:r>
            <a:r>
              <a:rPr kumimoji="1" lang="ja-JP" altLang="en-US" dirty="0" smtClean="0"/>
              <a:t>を提案する</a:t>
            </a:r>
            <a:endParaRPr kumimoji="1" lang="en-US" altLang="ja-JP" dirty="0" smtClean="0"/>
          </a:p>
          <a:p>
            <a:r>
              <a:rPr lang="ja-JP" altLang="en-US" dirty="0" smtClean="0"/>
              <a:t>アプローチ</a:t>
            </a:r>
            <a:endParaRPr lang="en-US" altLang="ja-JP" dirty="0" smtClean="0"/>
          </a:p>
          <a:p>
            <a:pPr lvl="1"/>
            <a:r>
              <a:rPr lang="ja-JP" altLang="en-US" dirty="0">
                <a:solidFill>
                  <a:srgbClr val="FF0000"/>
                </a:solidFill>
              </a:rPr>
              <a:t>遅延相関</a:t>
            </a:r>
            <a:r>
              <a:rPr lang="ja-JP" altLang="en-US" dirty="0" smtClean="0">
                <a:solidFill>
                  <a:srgbClr val="FF0000"/>
                </a:solidFill>
              </a:rPr>
              <a:t>分析</a:t>
            </a:r>
            <a:r>
              <a:rPr lang="ja-JP" altLang="en-US" dirty="0" smtClean="0"/>
              <a:t>に基づくデータマイニング手法を提案する</a:t>
            </a:r>
            <a:endParaRPr lang="en-US" altLang="ja-JP" dirty="0"/>
          </a:p>
          <a:p>
            <a:pPr lvl="2"/>
            <a:r>
              <a:rPr lang="ja-JP" altLang="en-US" dirty="0" smtClean="0"/>
              <a:t>一定</a:t>
            </a:r>
            <a:r>
              <a:rPr lang="ja-JP" altLang="en-US" dirty="0"/>
              <a:t>の期間の遅延を</a:t>
            </a:r>
            <a:r>
              <a:rPr lang="ja-JP" altLang="en-US" dirty="0" smtClean="0"/>
              <a:t>もって</a:t>
            </a:r>
            <a:r>
              <a:rPr lang="ja-JP" altLang="en-US" dirty="0"/>
              <a:t>共進化の</a:t>
            </a:r>
            <a:r>
              <a:rPr lang="ja-JP" altLang="en-US" dirty="0" smtClean="0"/>
              <a:t>関係がみられることに着目</a:t>
            </a:r>
            <a:endParaRPr lang="en-US" altLang="ja-JP" dirty="0" smtClean="0"/>
          </a:p>
          <a:p>
            <a:endParaRPr lang="en-US" altLang="ja-JP" dirty="0" smtClean="0"/>
          </a:p>
          <a:p>
            <a:endParaRPr lang="en-US" altLang="ja-JP" dirty="0" smtClean="0"/>
          </a:p>
          <a:p>
            <a:endParaRPr lang="en-US" altLang="ja-JP" dirty="0" smtClean="0"/>
          </a:p>
          <a:p>
            <a:pPr marL="0" indent="0">
              <a:buNone/>
            </a:pPr>
            <a:endParaRPr lang="en-US" altLang="ja-JP" dirty="0" smtClean="0"/>
          </a:p>
          <a:p>
            <a:endParaRPr lang="en-US" altLang="ja-JP" dirty="0" smtClean="0">
              <a:solidFill>
                <a:schemeClr val="bg1"/>
              </a:solidFill>
            </a:endParaRPr>
          </a:p>
          <a:p>
            <a:pPr marL="2286000" lvl="5" indent="0">
              <a:buNone/>
            </a:pPr>
            <a:endParaRPr lang="en-US" altLang="ja-JP" dirty="0" smtClean="0"/>
          </a:p>
          <a:p>
            <a:pPr lvl="6"/>
            <a:endParaRPr lang="en-US" altLang="ja-JP" dirty="0" smtClean="0"/>
          </a:p>
          <a:p>
            <a:pPr lvl="6"/>
            <a:endParaRPr lang="en-US" altLang="ja-JP" dirty="0"/>
          </a:p>
          <a:p>
            <a:pPr marL="2743200" lvl="6" indent="0">
              <a:buNone/>
            </a:pPr>
            <a:endParaRPr lang="en-US" altLang="ja-JP" dirty="0" smtClean="0">
              <a:solidFill>
                <a:schemeClr val="bg1"/>
              </a:solidFill>
            </a:endParaRPr>
          </a:p>
          <a:p>
            <a:endParaRPr lang="en-US" altLang="ja-JP" dirty="0" smtClean="0"/>
          </a:p>
          <a:p>
            <a:pPr lvl="1"/>
            <a:endParaRPr lang="en-US" altLang="ja-JP" dirty="0"/>
          </a:p>
          <a:p>
            <a:endParaRPr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5</a:t>
            </a:fld>
            <a:endParaRPr lang="en-US" altLang="ja-JP"/>
          </a:p>
        </p:txBody>
      </p:sp>
      <p:grpSp>
        <p:nvGrpSpPr>
          <p:cNvPr id="229" name="グループ化 228"/>
          <p:cNvGrpSpPr/>
          <p:nvPr/>
        </p:nvGrpSpPr>
        <p:grpSpPr>
          <a:xfrm>
            <a:off x="2546775" y="3834045"/>
            <a:ext cx="4713753" cy="945105"/>
            <a:chOff x="2215892" y="5319210"/>
            <a:chExt cx="4713753" cy="945105"/>
          </a:xfrm>
        </p:grpSpPr>
        <p:grpSp>
          <p:nvGrpSpPr>
            <p:cNvPr id="230" name="グループ化 229"/>
            <p:cNvGrpSpPr>
              <a:grpSpLocks noChangeAspect="1"/>
            </p:cNvGrpSpPr>
            <p:nvPr/>
          </p:nvGrpSpPr>
          <p:grpSpPr>
            <a:xfrm>
              <a:off x="2215892" y="5586990"/>
              <a:ext cx="150863" cy="182270"/>
              <a:chOff x="4384288" y="3609020"/>
              <a:chExt cx="558751" cy="675075"/>
            </a:xfrm>
          </p:grpSpPr>
          <p:sp>
            <p:nvSpPr>
              <p:cNvPr id="407" name="フローチャート : 抜出し 4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円/楕円 4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9" name="直線コネクタ 4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0" name="直線コネクタ 4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1" name="直線コネクタ 4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2" name="直線コネクタ 4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1" name="グループ化 230"/>
            <p:cNvGrpSpPr>
              <a:grpSpLocks noChangeAspect="1"/>
            </p:cNvGrpSpPr>
            <p:nvPr/>
          </p:nvGrpSpPr>
          <p:grpSpPr>
            <a:xfrm>
              <a:off x="2800957" y="5739390"/>
              <a:ext cx="150863" cy="182270"/>
              <a:chOff x="4384288" y="3609020"/>
              <a:chExt cx="558751" cy="675075"/>
            </a:xfrm>
          </p:grpSpPr>
          <p:sp>
            <p:nvSpPr>
              <p:cNvPr id="401" name="フローチャート : 抜出し 4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2" name="円/楕円 4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3" name="直線コネクタ 4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4" name="直線コネクタ 4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5" name="直線コネクタ 4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6" name="直線コネクタ 4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2" name="グループ化 231"/>
            <p:cNvGrpSpPr>
              <a:grpSpLocks noChangeAspect="1"/>
            </p:cNvGrpSpPr>
            <p:nvPr/>
          </p:nvGrpSpPr>
          <p:grpSpPr>
            <a:xfrm>
              <a:off x="2321750" y="5994285"/>
              <a:ext cx="150863" cy="182270"/>
              <a:chOff x="4384288" y="3609020"/>
              <a:chExt cx="558751" cy="675075"/>
            </a:xfrm>
          </p:grpSpPr>
          <p:sp>
            <p:nvSpPr>
              <p:cNvPr id="395" name="フローチャート : 抜出し 3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6" name="円/楕円 3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7" name="直線コネクタ 3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8" name="直線コネクタ 3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9" name="直線コネクタ 3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0" name="直線コネクタ 3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3" name="グループ化 232"/>
            <p:cNvGrpSpPr>
              <a:grpSpLocks noChangeAspect="1"/>
            </p:cNvGrpSpPr>
            <p:nvPr/>
          </p:nvGrpSpPr>
          <p:grpSpPr>
            <a:xfrm>
              <a:off x="2620937" y="5364215"/>
              <a:ext cx="150863" cy="182270"/>
              <a:chOff x="4384288" y="3609020"/>
              <a:chExt cx="558751" cy="675075"/>
            </a:xfrm>
          </p:grpSpPr>
          <p:sp>
            <p:nvSpPr>
              <p:cNvPr id="389" name="フローチャート : 抜出し 3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0" name="円/楕円 3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1" name="直線コネクタ 3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2" name="直線コネクタ 3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3" name="直線コネクタ 3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4" name="直線コネクタ 3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4" name="グループ化 233"/>
            <p:cNvGrpSpPr>
              <a:grpSpLocks noChangeAspect="1"/>
            </p:cNvGrpSpPr>
            <p:nvPr/>
          </p:nvGrpSpPr>
          <p:grpSpPr>
            <a:xfrm>
              <a:off x="2665942" y="6082045"/>
              <a:ext cx="150863" cy="182270"/>
              <a:chOff x="4384288" y="3609020"/>
              <a:chExt cx="558751" cy="675075"/>
            </a:xfrm>
          </p:grpSpPr>
          <p:sp>
            <p:nvSpPr>
              <p:cNvPr id="383" name="フローチャート : 抜出し 3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4" name="円/楕円 3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5" name="直線コネクタ 3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6" name="直線コネクタ 3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7" name="直線コネクタ 3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8" name="直線コネクタ 3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5" name="グループ化 234"/>
            <p:cNvGrpSpPr>
              <a:grpSpLocks noChangeAspect="1"/>
            </p:cNvGrpSpPr>
            <p:nvPr/>
          </p:nvGrpSpPr>
          <p:grpSpPr>
            <a:xfrm>
              <a:off x="2485922" y="5739390"/>
              <a:ext cx="150863" cy="182270"/>
              <a:chOff x="4384288" y="3609020"/>
              <a:chExt cx="558751" cy="675075"/>
            </a:xfrm>
          </p:grpSpPr>
          <p:sp>
            <p:nvSpPr>
              <p:cNvPr id="377" name="フローチャート : 抜出し 3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 name="円/楕円 3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9" name="直線コネクタ 3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0" name="直線コネクタ 3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1" name="直線コネクタ 3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2" name="直線コネクタ 3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6" name="直線コネクタ 235"/>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コネクタ 239"/>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1" name="直線コネクタ 240"/>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2" name="直線コネクタ 241"/>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43" name="右矢印 242"/>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44" name="グループ化 243"/>
            <p:cNvGrpSpPr>
              <a:grpSpLocks noChangeAspect="1"/>
            </p:cNvGrpSpPr>
            <p:nvPr/>
          </p:nvGrpSpPr>
          <p:grpSpPr>
            <a:xfrm>
              <a:off x="6041317" y="5586990"/>
              <a:ext cx="150863" cy="182270"/>
              <a:chOff x="4384288" y="3609020"/>
              <a:chExt cx="558751" cy="675075"/>
            </a:xfrm>
          </p:grpSpPr>
          <p:sp>
            <p:nvSpPr>
              <p:cNvPr id="371" name="フローチャート : 抜出し 3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2" name="円/楕円 3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3" name="直線コネクタ 3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4" name="直線コネクタ 3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5" name="直線コネクタ 3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6" name="直線コネクタ 3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5" name="グループ化 244"/>
            <p:cNvGrpSpPr>
              <a:grpSpLocks noChangeAspect="1"/>
            </p:cNvGrpSpPr>
            <p:nvPr/>
          </p:nvGrpSpPr>
          <p:grpSpPr>
            <a:xfrm>
              <a:off x="6626382" y="5739390"/>
              <a:ext cx="150863" cy="182270"/>
              <a:chOff x="4384288" y="3609020"/>
              <a:chExt cx="558751" cy="675075"/>
            </a:xfrm>
          </p:grpSpPr>
          <p:sp>
            <p:nvSpPr>
              <p:cNvPr id="365" name="フローチャート : 抜出し 3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6" name="円/楕円 3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7" name="直線コネクタ 3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8" name="直線コネクタ 3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9" name="直線コネクタ 3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0" name="直線コネクタ 3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6" name="グループ化 245"/>
            <p:cNvGrpSpPr>
              <a:grpSpLocks noChangeAspect="1"/>
            </p:cNvGrpSpPr>
            <p:nvPr/>
          </p:nvGrpSpPr>
          <p:grpSpPr>
            <a:xfrm>
              <a:off x="6147175" y="5994285"/>
              <a:ext cx="150863" cy="182270"/>
              <a:chOff x="4384288" y="3609020"/>
              <a:chExt cx="558751" cy="675075"/>
            </a:xfrm>
          </p:grpSpPr>
          <p:sp>
            <p:nvSpPr>
              <p:cNvPr id="359" name="フローチャート : 抜出し 3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0" name="円/楕円 3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1" name="直線コネクタ 3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2" name="直線コネクタ 3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3" name="直線コネクタ 3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4" name="直線コネクタ 3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7" name="グループ化 246"/>
            <p:cNvGrpSpPr>
              <a:grpSpLocks noChangeAspect="1"/>
            </p:cNvGrpSpPr>
            <p:nvPr/>
          </p:nvGrpSpPr>
          <p:grpSpPr>
            <a:xfrm>
              <a:off x="6446362" y="5364215"/>
              <a:ext cx="150863" cy="182270"/>
              <a:chOff x="4384288" y="3609020"/>
              <a:chExt cx="558751" cy="675075"/>
            </a:xfrm>
          </p:grpSpPr>
          <p:sp>
            <p:nvSpPr>
              <p:cNvPr id="353" name="フローチャート : 抜出し 3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4" name="円/楕円 3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55" name="直線コネクタ 3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6" name="直線コネクタ 3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7" name="直線コネクタ 3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8" name="直線コネクタ 3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491367" y="6082045"/>
              <a:ext cx="150863" cy="182270"/>
              <a:chOff x="4384288" y="3609020"/>
              <a:chExt cx="558751" cy="675075"/>
            </a:xfrm>
          </p:grpSpPr>
          <p:sp>
            <p:nvSpPr>
              <p:cNvPr id="347" name="フローチャート : 抜出し 3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 name="円/楕円 3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9" name="直線コネクタ 3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0" name="直線コネクタ 3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1" name="直線コネクタ 3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2" name="直線コネクタ 3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9" name="グループ化 248"/>
            <p:cNvGrpSpPr>
              <a:grpSpLocks noChangeAspect="1"/>
            </p:cNvGrpSpPr>
            <p:nvPr/>
          </p:nvGrpSpPr>
          <p:grpSpPr>
            <a:xfrm>
              <a:off x="6311347" y="5739390"/>
              <a:ext cx="150863" cy="182270"/>
              <a:chOff x="4384288" y="3609020"/>
              <a:chExt cx="558751" cy="675075"/>
            </a:xfrm>
          </p:grpSpPr>
          <p:sp>
            <p:nvSpPr>
              <p:cNvPr id="341" name="フローチャート : 抜出し 3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円/楕円 3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3" name="直線コネクタ 3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4" name="直線コネクタ 3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5" name="直線コネクタ 3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6" name="直線コネクタ 3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0" name="直線コネクタ 249"/>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1" name="直線コネクタ 250"/>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2" name="直線コネクタ 251"/>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3" name="直線コネクタ 252"/>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4" name="直線コネクタ 253"/>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5" name="直線コネクタ 254"/>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6" name="直線コネクタ 255"/>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7" name="直線矢印コネクタ 256"/>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58" name="グループ化 257"/>
            <p:cNvGrpSpPr>
              <a:grpSpLocks noChangeAspect="1"/>
            </p:cNvGrpSpPr>
            <p:nvPr/>
          </p:nvGrpSpPr>
          <p:grpSpPr>
            <a:xfrm>
              <a:off x="6732240" y="6037040"/>
              <a:ext cx="150863" cy="182270"/>
              <a:chOff x="4384288" y="3609020"/>
              <a:chExt cx="558751" cy="675075"/>
            </a:xfrm>
          </p:grpSpPr>
          <p:sp>
            <p:nvSpPr>
              <p:cNvPr id="335" name="フローチャート : 抜出し 3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6" name="円/楕円 3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7" name="直線コネクタ 3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8" name="直線コネクタ 3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9" name="直線コネクタ 3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9" name="グループ化 258"/>
            <p:cNvGrpSpPr>
              <a:grpSpLocks noChangeAspect="1"/>
            </p:cNvGrpSpPr>
            <p:nvPr/>
          </p:nvGrpSpPr>
          <p:grpSpPr>
            <a:xfrm>
              <a:off x="6778782" y="5496980"/>
              <a:ext cx="150863" cy="182270"/>
              <a:chOff x="4384288" y="3609020"/>
              <a:chExt cx="558751" cy="675075"/>
            </a:xfrm>
          </p:grpSpPr>
          <p:sp>
            <p:nvSpPr>
              <p:cNvPr id="329" name="フローチャート : 抜出し 3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円/楕円 3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1" name="直線コネクタ 3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2" name="直線コネクタ 3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3" name="直線コネクタ 3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4" name="直線コネクタ 3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0" name="グループ化 259"/>
            <p:cNvGrpSpPr>
              <a:grpSpLocks noChangeAspect="1"/>
            </p:cNvGrpSpPr>
            <p:nvPr/>
          </p:nvGrpSpPr>
          <p:grpSpPr>
            <a:xfrm>
              <a:off x="5877145" y="585927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1" name="グループ化 260"/>
            <p:cNvGrpSpPr>
              <a:grpSpLocks noChangeAspect="1"/>
            </p:cNvGrpSpPr>
            <p:nvPr/>
          </p:nvGrpSpPr>
          <p:grpSpPr>
            <a:xfrm>
              <a:off x="6131327" y="5319210"/>
              <a:ext cx="150863" cy="182270"/>
              <a:chOff x="4384288" y="3609020"/>
              <a:chExt cx="558751" cy="675075"/>
            </a:xfrm>
          </p:grpSpPr>
          <p:sp>
            <p:nvSpPr>
              <p:cNvPr id="317" name="フローチャート : 抜出し 3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円/楕円 3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9" name="直線コネクタ 3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2" name="直線コネクタ 3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2" name="直線コネクタ 261"/>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3" name="直線コネクタ 262"/>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4" name="直線コネクタ 26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5" name="直線コネクタ 264"/>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6" name="直線コネクタ 265"/>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7" name="直線コネクタ 266"/>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68" name="グループ化 267"/>
            <p:cNvGrpSpPr>
              <a:grpSpLocks noChangeAspect="1"/>
            </p:cNvGrpSpPr>
            <p:nvPr/>
          </p:nvGrpSpPr>
          <p:grpSpPr>
            <a:xfrm>
              <a:off x="3941930" y="5586990"/>
              <a:ext cx="150863" cy="182270"/>
              <a:chOff x="4384288" y="3609020"/>
              <a:chExt cx="558751" cy="675075"/>
            </a:xfrm>
          </p:grpSpPr>
          <p:sp>
            <p:nvSpPr>
              <p:cNvPr id="311" name="フローチャート : 抜出し 3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2" name="円/楕円 3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3" name="直線コネクタ 3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5" name="直線コネクタ 3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6" name="直線コネクタ 3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9" name="グループ化 268"/>
            <p:cNvGrpSpPr>
              <a:grpSpLocks noChangeAspect="1"/>
            </p:cNvGrpSpPr>
            <p:nvPr/>
          </p:nvGrpSpPr>
          <p:grpSpPr>
            <a:xfrm>
              <a:off x="4526995" y="5739390"/>
              <a:ext cx="150863" cy="182270"/>
              <a:chOff x="4384288" y="3609020"/>
              <a:chExt cx="558751" cy="675075"/>
            </a:xfrm>
          </p:grpSpPr>
          <p:sp>
            <p:nvSpPr>
              <p:cNvPr id="305" name="フローチャート : 抜出し 3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円/楕円 3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7" name="直線コネクタ 3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8" name="直線コネクタ 3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9" name="直線コネクタ 3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0" name="直線コネクタ 3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0" name="グループ化 269"/>
            <p:cNvGrpSpPr>
              <a:grpSpLocks noChangeAspect="1"/>
            </p:cNvGrpSpPr>
            <p:nvPr/>
          </p:nvGrpSpPr>
          <p:grpSpPr>
            <a:xfrm>
              <a:off x="4047788" y="5994285"/>
              <a:ext cx="150863" cy="182270"/>
              <a:chOff x="4384288" y="3609020"/>
              <a:chExt cx="558751" cy="675075"/>
            </a:xfrm>
          </p:grpSpPr>
          <p:sp>
            <p:nvSpPr>
              <p:cNvPr id="299" name="フローチャート : 抜出し 2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円/楕円 2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1" name="直線コネクタ 3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2" name="直線コネクタ 3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3" name="直線コネクタ 3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4" name="直線コネクタ 3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1" name="グループ化 270"/>
            <p:cNvGrpSpPr>
              <a:grpSpLocks noChangeAspect="1"/>
            </p:cNvGrpSpPr>
            <p:nvPr/>
          </p:nvGrpSpPr>
          <p:grpSpPr>
            <a:xfrm>
              <a:off x="4346975" y="5364215"/>
              <a:ext cx="150863" cy="182270"/>
              <a:chOff x="4384288" y="3609020"/>
              <a:chExt cx="558751" cy="675075"/>
            </a:xfrm>
          </p:grpSpPr>
          <p:sp>
            <p:nvSpPr>
              <p:cNvPr id="293" name="フローチャート : 抜出し 29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円/楕円 29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5" name="直線コネクタ 29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6" name="直線コネクタ 29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7" name="直線コネクタ 29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2" name="グループ化 271"/>
            <p:cNvGrpSpPr>
              <a:grpSpLocks noChangeAspect="1"/>
            </p:cNvGrpSpPr>
            <p:nvPr/>
          </p:nvGrpSpPr>
          <p:grpSpPr>
            <a:xfrm>
              <a:off x="4391980" y="6082045"/>
              <a:ext cx="150863" cy="182270"/>
              <a:chOff x="4384288" y="3609020"/>
              <a:chExt cx="558751" cy="675075"/>
            </a:xfrm>
          </p:grpSpPr>
          <p:sp>
            <p:nvSpPr>
              <p:cNvPr id="287" name="フローチャート : 抜出し 2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円/楕円 2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9" name="直線コネクタ 2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0" name="直線コネクタ 2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3" name="グループ化 272"/>
            <p:cNvGrpSpPr>
              <a:grpSpLocks noChangeAspect="1"/>
            </p:cNvGrpSpPr>
            <p:nvPr/>
          </p:nvGrpSpPr>
          <p:grpSpPr>
            <a:xfrm>
              <a:off x="4211960" y="5739390"/>
              <a:ext cx="150863" cy="182270"/>
              <a:chOff x="4384288" y="3609020"/>
              <a:chExt cx="558751" cy="675075"/>
            </a:xfrm>
          </p:grpSpPr>
          <p:sp>
            <p:nvSpPr>
              <p:cNvPr id="281" name="フローチャート : 抜出し 28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円/楕円 28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3" name="直線コネクタ 28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4" name="直線コネクタ 28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5" name="直線コネクタ 28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6" name="直線コネクタ 28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4" name="直線コネクタ 273"/>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5" name="直線コネクタ 274"/>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6" name="直線コネクタ 275"/>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7" name="直線コネクタ 276"/>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9" name="直線コネクタ 278"/>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grpSp>
        <p:nvGrpSpPr>
          <p:cNvPr id="413" name="グループ化 412"/>
          <p:cNvGrpSpPr/>
          <p:nvPr/>
        </p:nvGrpSpPr>
        <p:grpSpPr>
          <a:xfrm>
            <a:off x="3896925" y="5688886"/>
            <a:ext cx="4230470" cy="620434"/>
            <a:chOff x="2411760" y="1853825"/>
            <a:chExt cx="4230470" cy="620434"/>
          </a:xfrm>
        </p:grpSpPr>
        <p:sp>
          <p:nvSpPr>
            <p:cNvPr id="414" name="フローチャート : 磁気ディスク 413"/>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5" name="フローチャート : 複数書類 41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フローチャート : 複数書類 415"/>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右矢印 416"/>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18" name="フローチャート : 磁気ディスク 417"/>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9" name="フローチャート : 複数書類 418"/>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0" name="フローチャート : 複数書類 419"/>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1" name="フローチャート : 複数書類 420"/>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2" name="フローチャート : 複数書類 421"/>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3" name="直線矢印コネクタ 422"/>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202" name="右矢印 201"/>
          <p:cNvSpPr/>
          <p:nvPr/>
        </p:nvSpPr>
        <p:spPr>
          <a:xfrm rot="3071165">
            <a:off x="5618354" y="4920976"/>
            <a:ext cx="1070101" cy="5094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テキスト ボックス 202"/>
          <p:cNvSpPr txBox="1"/>
          <p:nvPr/>
        </p:nvSpPr>
        <p:spPr>
          <a:xfrm>
            <a:off x="898167" y="4194085"/>
            <a:ext cx="1513593" cy="369332"/>
          </a:xfrm>
          <a:prstGeom prst="rect">
            <a:avLst/>
          </a:prstGeom>
          <a:noFill/>
        </p:spPr>
        <p:txBody>
          <a:bodyPr wrap="square" rtlCol="0">
            <a:spAutoFit/>
          </a:bodyPr>
          <a:lstStyle/>
          <a:p>
            <a:pPr algn="r"/>
            <a:r>
              <a:rPr kumimoji="1" lang="ja-JP" altLang="en-US" b="1" dirty="0" smtClean="0"/>
              <a:t>コミュニティ</a:t>
            </a:r>
            <a:endParaRPr kumimoji="1" lang="ja-JP" altLang="en-US" b="1" dirty="0"/>
          </a:p>
        </p:txBody>
      </p:sp>
      <p:sp>
        <p:nvSpPr>
          <p:cNvPr id="204" name="テキスト ボックス 203"/>
          <p:cNvSpPr txBox="1"/>
          <p:nvPr/>
        </p:nvSpPr>
        <p:spPr>
          <a:xfrm>
            <a:off x="1654963" y="5880756"/>
            <a:ext cx="2135375" cy="369332"/>
          </a:xfrm>
          <a:prstGeom prst="rect">
            <a:avLst/>
          </a:prstGeom>
          <a:noFill/>
        </p:spPr>
        <p:txBody>
          <a:bodyPr wrap="square" rtlCol="0">
            <a:spAutoFit/>
          </a:bodyPr>
          <a:lstStyle/>
          <a:p>
            <a:pPr algn="r"/>
            <a:r>
              <a:rPr kumimoji="1" lang="ja-JP" altLang="en-US" b="1" dirty="0" smtClean="0"/>
              <a:t>アーティファクト</a:t>
            </a:r>
            <a:endParaRPr kumimoji="1" lang="ja-JP" altLang="en-US" b="1" dirty="0"/>
          </a:p>
        </p:txBody>
      </p:sp>
      <p:sp>
        <p:nvSpPr>
          <p:cNvPr id="7" name="テキスト ボックス 6"/>
          <p:cNvSpPr txBox="1"/>
          <p:nvPr/>
        </p:nvSpPr>
        <p:spPr>
          <a:xfrm>
            <a:off x="6391464" y="4923913"/>
            <a:ext cx="2501015" cy="369332"/>
          </a:xfrm>
          <a:prstGeom prst="rect">
            <a:avLst/>
          </a:prstGeom>
          <a:noFill/>
        </p:spPr>
        <p:txBody>
          <a:bodyPr wrap="square" rtlCol="0">
            <a:spAutoFit/>
          </a:bodyPr>
          <a:lstStyle/>
          <a:p>
            <a:r>
              <a:rPr lang="ja-JP" altLang="en-US" dirty="0"/>
              <a:t>「一定期間後</a:t>
            </a:r>
            <a:r>
              <a:rPr lang="ja-JP" altLang="en-US" dirty="0" smtClean="0"/>
              <a:t>」＝「遅延」</a:t>
            </a:r>
            <a:endParaRPr kumimoji="1" lang="ja-JP" altLang="en-US" dirty="0"/>
          </a:p>
        </p:txBody>
      </p:sp>
    </p:spTree>
    <p:extLst>
      <p:ext uri="{BB962C8B-B14F-4D97-AF65-F5344CB8AC3E}">
        <p14:creationId xmlns:p14="http://schemas.microsoft.com/office/powerpoint/2010/main" val="40621957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2013963020"/>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6</a:t>
            </a:fld>
            <a:endParaRPr lang="en-US" altLang="ja-JP"/>
          </a:p>
        </p:txBody>
      </p:sp>
    </p:spTree>
    <p:extLst>
      <p:ext uri="{BB962C8B-B14F-4D97-AF65-F5344CB8AC3E}">
        <p14:creationId xmlns:p14="http://schemas.microsoft.com/office/powerpoint/2010/main" val="2571128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083498610"/>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7</a:t>
            </a:fld>
            <a:endParaRPr lang="en-US" altLang="ja-JP"/>
          </a:p>
        </p:txBody>
      </p:sp>
    </p:spTree>
    <p:extLst>
      <p:ext uri="{BB962C8B-B14F-4D97-AF65-F5344CB8AC3E}">
        <p14:creationId xmlns:p14="http://schemas.microsoft.com/office/powerpoint/2010/main" val="2993168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smtClean="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遅延相関分析のために時系列</a:t>
            </a:r>
            <a:r>
              <a:rPr lang="ja-JP" altLang="en-US" dirty="0" smtClean="0"/>
              <a:t>データの処理を行う</a:t>
            </a:r>
            <a:endParaRPr kumimoji="1" lang="en-US" altLang="ja-JP" dirty="0" smtClean="0"/>
          </a:p>
          <a:p>
            <a:pPr lvl="1"/>
            <a:r>
              <a:rPr kumimoji="1" lang="ja-JP" altLang="en-US" dirty="0" smtClean="0"/>
              <a:t>一定期間での</a:t>
            </a:r>
            <a:r>
              <a:rPr kumimoji="1" lang="en-US" altLang="ja-JP" dirty="0" smtClean="0"/>
              <a:t>ML</a:t>
            </a:r>
            <a:r>
              <a:rPr kumimoji="1" lang="ja-JP" altLang="en-US" dirty="0" smtClean="0"/>
              <a:t>参加者数</a:t>
            </a:r>
            <a:r>
              <a:rPr lang="ja-JP" altLang="en-US" dirty="0"/>
              <a:t>の</a:t>
            </a:r>
            <a:r>
              <a:rPr lang="ja-JP" altLang="en-US" dirty="0">
                <a:solidFill>
                  <a:srgbClr val="FF0000"/>
                </a:solidFill>
              </a:rPr>
              <a:t>累積</a:t>
            </a:r>
            <a:r>
              <a:rPr kumimoji="1" lang="ja-JP" altLang="en-US" dirty="0" smtClean="0"/>
              <a:t>を</a:t>
            </a:r>
            <a:r>
              <a:rPr kumimoji="1" lang="ja-JP" altLang="en-US" dirty="0" smtClean="0"/>
              <a:t>表現するための処理</a:t>
            </a:r>
            <a:endParaRPr lang="en-US" altLang="ja-JP" dirty="0"/>
          </a:p>
          <a:p>
            <a:pPr lvl="1"/>
            <a:r>
              <a:rPr kumimoji="1" lang="en-US" altLang="ja-JP" dirty="0" smtClean="0"/>
              <a:t>ML</a:t>
            </a:r>
            <a:r>
              <a:rPr kumimoji="1" lang="ja-JP" altLang="en-US" dirty="0" smtClean="0"/>
              <a:t>参加者数を加算し、加算した期間を</a:t>
            </a:r>
            <a:r>
              <a:rPr kumimoji="1" lang="ja-JP" altLang="en-US" dirty="0" smtClean="0">
                <a:solidFill>
                  <a:srgbClr val="FF0000"/>
                </a:solidFill>
              </a:rPr>
              <a:t>加算係数</a:t>
            </a:r>
            <a:r>
              <a:rPr kumimoji="1" lang="ja-JP" altLang="en-US" dirty="0" smtClean="0"/>
              <a:t>とする</a:t>
            </a:r>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2013/7/12</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8</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a:t>{</a:t>
            </a:r>
            <a:r>
              <a:rPr lang="en-US" altLang="ja-JP" sz="3200" dirty="0" smtClean="0"/>
              <a:t>10,10,30,30,10,30,30,10}</a:t>
            </a:r>
            <a:endParaRPr kumimoji="1" lang="ja-JP" altLang="en-US"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r>
              <a:rPr lang="en-US" altLang="ja-JP" sz="3200" dirty="0"/>
              <a:t>}</a:t>
            </a:r>
            <a:endParaRPr lang="ja-JP" altLang="en-US" sz="3200" dirty="0"/>
          </a:p>
        </p:txBody>
      </p:sp>
    </p:spTree>
    <p:extLst>
      <p:ext uri="{BB962C8B-B14F-4D97-AF65-F5344CB8AC3E}">
        <p14:creationId xmlns:p14="http://schemas.microsoft.com/office/powerpoint/2010/main" val="32635326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kumimoji="1" lang="en-US" altLang="ja-JP" dirty="0" smtClean="0"/>
          </a:p>
          <a:p>
            <a:pPr lvl="1"/>
            <a:r>
              <a:rPr lang="ja-JP" altLang="en-US" dirty="0"/>
              <a:t>一定期間での</a:t>
            </a:r>
            <a:r>
              <a:rPr lang="en-US" altLang="ja-JP" dirty="0"/>
              <a:t>ML</a:t>
            </a:r>
            <a:r>
              <a:rPr lang="ja-JP" altLang="en-US" dirty="0" smtClean="0"/>
              <a:t>参加者数の</a:t>
            </a:r>
            <a:r>
              <a:rPr lang="ja-JP" altLang="en-US" dirty="0" smtClean="0">
                <a:solidFill>
                  <a:srgbClr val="FF0000"/>
                </a:solidFill>
              </a:rPr>
              <a:t>累積</a:t>
            </a:r>
            <a:r>
              <a:rPr lang="ja-JP" altLang="en-US" dirty="0" smtClean="0"/>
              <a:t>を</a:t>
            </a:r>
            <a:r>
              <a:rPr lang="ja-JP" altLang="en-US" dirty="0"/>
              <a:t>表現するための処理</a:t>
            </a:r>
            <a:endParaRPr lang="en-US" altLang="ja-JP" dirty="0"/>
          </a:p>
          <a:p>
            <a:pPr lvl="1"/>
            <a:r>
              <a:rPr lang="en-US" altLang="ja-JP" dirty="0"/>
              <a:t>ML</a:t>
            </a:r>
            <a:r>
              <a:rPr lang="ja-JP" altLang="en-US" dirty="0"/>
              <a:t>参加者数を加算し、加算した期間を</a:t>
            </a:r>
            <a:r>
              <a:rPr lang="ja-JP" altLang="en-US" dirty="0">
                <a:solidFill>
                  <a:srgbClr val="FF0000"/>
                </a:solidFill>
              </a:rPr>
              <a:t>加算係数</a:t>
            </a:r>
            <a:r>
              <a:rPr lang="ja-JP" altLang="en-US" dirty="0"/>
              <a:t>とする</a:t>
            </a:r>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9</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1569660"/>
          </a:xfrm>
          <a:prstGeom prst="rect">
            <a:avLst/>
          </a:prstGeom>
          <a:noFill/>
        </p:spPr>
        <p:txBody>
          <a:bodyPr wrap="square" rtlCol="0">
            <a:spAutoFit/>
          </a:bodyPr>
          <a:lstStyle/>
          <a:p>
            <a:r>
              <a:rPr lang="en-US" altLang="ja-JP" sz="3200" dirty="0">
                <a:solidFill>
                  <a:schemeClr val="bg1">
                    <a:lumMod val="50000"/>
                  </a:schemeClr>
                </a:solidFill>
              </a:rPr>
              <a:t>{</a:t>
            </a:r>
            <a:r>
              <a:rPr lang="en-US" altLang="ja-JP" sz="3200" dirty="0" smtClean="0">
                <a:solidFill>
                  <a:schemeClr val="bg1">
                    <a:lumMod val="50000"/>
                  </a:schemeClr>
                </a:solidFill>
              </a:rPr>
              <a:t>10,10,30,30,10,30,30,10}</a:t>
            </a:r>
          </a:p>
          <a:p>
            <a:endParaRPr kumimoji="1" lang="en-US" altLang="ja-JP" sz="3200" dirty="0" smtClean="0"/>
          </a:p>
          <a:p>
            <a:r>
              <a:rPr lang="en-US" altLang="ja-JP" sz="3200" dirty="0" smtClean="0"/>
              <a:t>          {50,70,70,70,70,70}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
        <p:nvSpPr>
          <p:cNvPr id="7" name="下矢印 6"/>
          <p:cNvSpPr/>
          <p:nvPr/>
        </p:nvSpPr>
        <p:spPr>
          <a:xfrm>
            <a:off x="5967155" y="3699030"/>
            <a:ext cx="405045" cy="3564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楕円 69"/>
          <p:cNvSpPr>
            <a:spLocks noChangeAspect="1"/>
          </p:cNvSpPr>
          <p:nvPr/>
        </p:nvSpPr>
        <p:spPr>
          <a:xfrm>
            <a:off x="4707015" y="3133071"/>
            <a:ext cx="180020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p:cNvSpPr txBox="1"/>
          <p:nvPr/>
        </p:nvSpPr>
        <p:spPr>
          <a:xfrm>
            <a:off x="4737991" y="2618910"/>
            <a:ext cx="1949244" cy="461665"/>
          </a:xfrm>
          <a:prstGeom prst="rect">
            <a:avLst/>
          </a:prstGeom>
          <a:noFill/>
        </p:spPr>
        <p:txBody>
          <a:bodyPr wrap="square" rtlCol="0">
            <a:spAutoFit/>
          </a:bodyPr>
          <a:lstStyle/>
          <a:p>
            <a:r>
              <a:rPr lang="ja-JP" altLang="en-US" sz="2400" b="1" dirty="0"/>
              <a:t>加算</a:t>
            </a:r>
            <a:r>
              <a:rPr lang="ja-JP" altLang="en-US" sz="2400" b="1" dirty="0" smtClean="0"/>
              <a:t>係数</a:t>
            </a:r>
            <a:r>
              <a:rPr lang="en-US" altLang="ja-JP" sz="2400" dirty="0" smtClean="0"/>
              <a:t>=3</a:t>
            </a:r>
            <a:endParaRPr kumimoji="1" lang="ja-JP" altLang="en-US" sz="2400" dirty="0"/>
          </a:p>
        </p:txBody>
      </p:sp>
    </p:spTree>
    <p:extLst>
      <p:ext uri="{BB962C8B-B14F-4D97-AF65-F5344CB8AC3E}">
        <p14:creationId xmlns:p14="http://schemas.microsoft.com/office/powerpoint/2010/main" val="1539456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kumimoji="1" lang="en-US" altLang="ja-JP" dirty="0" smtClean="0"/>
          </a:p>
          <a:p>
            <a:pPr lvl="1"/>
            <a:r>
              <a:rPr kumimoji="1" lang="ja-JP" altLang="en-US" dirty="0" smtClean="0"/>
              <a:t>コード行数の</a:t>
            </a:r>
            <a:r>
              <a:rPr kumimoji="1" lang="ja-JP" altLang="en-US" dirty="0" smtClean="0">
                <a:solidFill>
                  <a:srgbClr val="FF0000"/>
                </a:solidFill>
              </a:rPr>
              <a:t>変化</a:t>
            </a:r>
            <a:r>
              <a:rPr kumimoji="1" lang="ja-JP" altLang="en-US" dirty="0" smtClean="0"/>
              <a:t>を表現</a:t>
            </a:r>
            <a:r>
              <a:rPr kumimoji="1" lang="ja-JP" altLang="en-US" dirty="0" smtClean="0"/>
              <a:t>するための処理</a:t>
            </a:r>
            <a:endParaRPr kumimoji="1" lang="en-US" altLang="ja-JP" dirty="0" smtClean="0"/>
          </a:p>
          <a:p>
            <a:pPr lvl="1"/>
            <a:r>
              <a:rPr kumimoji="1" lang="ja-JP" altLang="en-US" dirty="0" smtClean="0"/>
              <a:t>コード行数の差分を取り差分を取った期間を</a:t>
            </a:r>
            <a:r>
              <a:rPr kumimoji="1" lang="ja-JP" altLang="en-US" dirty="0" smtClean="0">
                <a:solidFill>
                  <a:srgbClr val="FF0000"/>
                </a:solidFill>
              </a:rPr>
              <a:t>差分係数</a:t>
            </a:r>
            <a:r>
              <a:rPr kumimoji="1" lang="ja-JP" altLang="en-US" dirty="0" smtClean="0"/>
              <a:t>とする</a:t>
            </a: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2013/7/12</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10</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smtClean="0"/>
              <a:t>{50,70,70,70,70,70}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Tree>
    <p:extLst>
      <p:ext uri="{BB962C8B-B14F-4D97-AF65-F5344CB8AC3E}">
        <p14:creationId xmlns:p14="http://schemas.microsoft.com/office/powerpoint/2010/main" val="398273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lang="en-US" altLang="ja-JP" dirty="0" smtClean="0"/>
          </a:p>
          <a:p>
            <a:pPr lvl="1"/>
            <a:r>
              <a:rPr lang="ja-JP" altLang="en-US" dirty="0"/>
              <a:t>コード行数の</a:t>
            </a:r>
            <a:r>
              <a:rPr lang="ja-JP" altLang="en-US" dirty="0">
                <a:solidFill>
                  <a:srgbClr val="FF0000"/>
                </a:solidFill>
              </a:rPr>
              <a:t>変化</a:t>
            </a:r>
            <a:r>
              <a:rPr lang="ja-JP" altLang="en-US" dirty="0"/>
              <a:t>を表現するための処理</a:t>
            </a:r>
            <a:endParaRPr lang="en-US" altLang="ja-JP" dirty="0"/>
          </a:p>
          <a:p>
            <a:pPr lvl="1"/>
            <a:r>
              <a:rPr lang="ja-JP" altLang="en-US" dirty="0"/>
              <a:t>コード行数の差分を取り差分を取った期間を</a:t>
            </a:r>
            <a:r>
              <a:rPr lang="ja-JP" altLang="en-US" dirty="0">
                <a:solidFill>
                  <a:srgbClr val="FF0000"/>
                </a:solidFill>
              </a:rPr>
              <a:t>差分係数</a:t>
            </a:r>
            <a:r>
              <a:rPr lang="ja-JP" altLang="en-US" dirty="0"/>
              <a:t>とする</a:t>
            </a:r>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11</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smtClean="0"/>
              <a:t>{50,70,70,70,70,70}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
        <p:nvSpPr>
          <p:cNvPr id="65" name="テキスト ボックス 64"/>
          <p:cNvSpPr txBox="1"/>
          <p:nvPr/>
        </p:nvSpPr>
        <p:spPr>
          <a:xfrm>
            <a:off x="5247075" y="4329100"/>
            <a:ext cx="1875811" cy="461665"/>
          </a:xfrm>
          <a:prstGeom prst="rect">
            <a:avLst/>
          </a:prstGeom>
          <a:noFill/>
        </p:spPr>
        <p:txBody>
          <a:bodyPr wrap="square" rtlCol="0">
            <a:spAutoFit/>
          </a:bodyPr>
          <a:lstStyle/>
          <a:p>
            <a:r>
              <a:rPr lang="ja-JP" altLang="en-US" sz="2400" b="1" dirty="0"/>
              <a:t>差分</a:t>
            </a:r>
            <a:r>
              <a:rPr lang="ja-JP" altLang="en-US" sz="2400" b="1" dirty="0" smtClean="0"/>
              <a:t>係数</a:t>
            </a:r>
            <a:r>
              <a:rPr lang="en-US" altLang="ja-JP" sz="2400" dirty="0" smtClean="0"/>
              <a:t>=2</a:t>
            </a:r>
            <a:endParaRPr kumimoji="1" lang="ja-JP" altLang="en-US" sz="2400" dirty="0"/>
          </a:p>
        </p:txBody>
      </p:sp>
      <p:sp>
        <p:nvSpPr>
          <p:cNvPr id="66" name="下カーブ矢印 65"/>
          <p:cNvSpPr>
            <a:spLocks noChangeAspect="1"/>
          </p:cNvSpPr>
          <p:nvPr/>
        </p:nvSpPr>
        <p:spPr>
          <a:xfrm>
            <a:off x="5607116" y="4870268"/>
            <a:ext cx="1170130"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テキスト ボックス 66"/>
          <p:cNvSpPr txBox="1">
            <a:spLocks noChangeAspect="1"/>
          </p:cNvSpPr>
          <p:nvPr/>
        </p:nvSpPr>
        <p:spPr>
          <a:xfrm>
            <a:off x="4031940" y="5094475"/>
            <a:ext cx="6181892" cy="2062103"/>
          </a:xfrm>
          <a:prstGeom prst="rect">
            <a:avLst/>
          </a:prstGeom>
          <a:noFill/>
        </p:spPr>
        <p:txBody>
          <a:bodyPr wrap="square" rtlCol="0">
            <a:spAutoFit/>
          </a:bodyPr>
          <a:lstStyle/>
          <a:p>
            <a:r>
              <a:rPr lang="en-US" altLang="ja-JP" sz="3200" dirty="0" smtClean="0">
                <a:solidFill>
                  <a:schemeClr val="bg1">
                    <a:lumMod val="50000"/>
                  </a:schemeClr>
                </a:solidFill>
              </a:rPr>
              <a:t>{50,50,50,50,60,60,60,70}</a:t>
            </a:r>
          </a:p>
          <a:p>
            <a:endParaRPr lang="en-US" altLang="ja-JP" sz="3200" dirty="0"/>
          </a:p>
          <a:p>
            <a:r>
              <a:rPr lang="en-US" altLang="ja-JP" sz="3200" dirty="0" smtClean="0"/>
              <a:t>          {  0,  0,10,10,  0,10</a:t>
            </a:r>
            <a:r>
              <a:rPr lang="en-US" altLang="ja-JP" sz="3200" dirty="0"/>
              <a:t>}</a:t>
            </a:r>
          </a:p>
          <a:p>
            <a:endParaRPr lang="ja-JP" altLang="en-US" sz="3200" dirty="0"/>
          </a:p>
        </p:txBody>
      </p:sp>
      <p:sp>
        <p:nvSpPr>
          <p:cNvPr id="68" name="下矢印 67"/>
          <p:cNvSpPr/>
          <p:nvPr/>
        </p:nvSpPr>
        <p:spPr>
          <a:xfrm>
            <a:off x="6552220" y="5727855"/>
            <a:ext cx="405045" cy="3564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56843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278560037"/>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12</a:t>
            </a:fld>
            <a:endParaRPr lang="en-US" altLang="ja-JP"/>
          </a:p>
        </p:txBody>
      </p:sp>
    </p:spTree>
    <p:extLst>
      <p:ext uri="{BB962C8B-B14F-4D97-AF65-F5344CB8AC3E}">
        <p14:creationId xmlns:p14="http://schemas.microsoft.com/office/powerpoint/2010/main" val="3253963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kumimoji="1" lang="ja-JP" altLang="en-US" dirty="0" smtClean="0"/>
              <a:t>：遅延</a:t>
            </a:r>
            <a:r>
              <a:rPr lang="ja-JP" altLang="en-US" dirty="0" smtClean="0"/>
              <a:t>相関</a:t>
            </a:r>
            <a:r>
              <a:rPr lang="ja-JP" altLang="en-US" dirty="0"/>
              <a:t>分析</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遅延を考慮し、相関</a:t>
            </a:r>
            <a:r>
              <a:rPr lang="ja-JP" altLang="en-US" dirty="0"/>
              <a:t>係数を計算</a:t>
            </a:r>
            <a:r>
              <a:rPr lang="ja-JP" altLang="en-US" dirty="0" smtClean="0"/>
              <a:t>する</a:t>
            </a:r>
            <a:endParaRPr lang="en-US" altLang="ja-JP" dirty="0" smtClean="0"/>
          </a:p>
          <a:p>
            <a:pPr lvl="1"/>
            <a:r>
              <a:rPr lang="ja-JP" altLang="en-US" dirty="0" smtClean="0"/>
              <a:t>遅延</a:t>
            </a:r>
            <a:r>
              <a:rPr lang="ja-JP" altLang="en-US" dirty="0"/>
              <a:t>を考慮した期間を</a:t>
            </a:r>
            <a:r>
              <a:rPr lang="ja-JP" altLang="en-US" dirty="0">
                <a:solidFill>
                  <a:srgbClr val="FF0000"/>
                </a:solidFill>
              </a:rPr>
              <a:t>遅延係数</a:t>
            </a:r>
            <a:r>
              <a:rPr lang="ja-JP" altLang="en-US" dirty="0"/>
              <a:t>と</a:t>
            </a:r>
            <a:r>
              <a:rPr lang="ja-JP" altLang="en-US" dirty="0" smtClean="0"/>
              <a:t>する</a:t>
            </a:r>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13</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a:t>{50,70,70,70,70,70}</a:t>
            </a:r>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a:t>{  0,  </a:t>
            </a:r>
            <a:r>
              <a:rPr lang="en-US" altLang="ja-JP" sz="3200" dirty="0" smtClean="0"/>
              <a:t>0,10,10,  0,10</a:t>
            </a:r>
            <a:r>
              <a:rPr lang="en-US" altLang="ja-JP" sz="3200" dirty="0"/>
              <a:t>}</a:t>
            </a:r>
          </a:p>
        </p:txBody>
      </p:sp>
      <p:sp>
        <p:nvSpPr>
          <p:cNvPr id="70" name="テキスト ボックス 69"/>
          <p:cNvSpPr txBox="1"/>
          <p:nvPr/>
        </p:nvSpPr>
        <p:spPr>
          <a:xfrm>
            <a:off x="2591780" y="4194085"/>
            <a:ext cx="2039254" cy="461665"/>
          </a:xfrm>
          <a:prstGeom prst="rect">
            <a:avLst/>
          </a:prstGeom>
          <a:noFill/>
        </p:spPr>
        <p:txBody>
          <a:bodyPr wrap="square" rtlCol="0">
            <a:spAutoFit/>
          </a:bodyPr>
          <a:lstStyle/>
          <a:p>
            <a:r>
              <a:rPr lang="ja-JP" altLang="en-US" sz="2400" b="1" dirty="0"/>
              <a:t>遅延</a:t>
            </a:r>
            <a:r>
              <a:rPr lang="ja-JP" altLang="en-US" sz="2400" b="1" dirty="0" smtClean="0"/>
              <a:t>係数</a:t>
            </a:r>
            <a:r>
              <a:rPr lang="en-US" altLang="ja-JP" sz="2400" dirty="0" smtClean="0"/>
              <a:t>=2</a:t>
            </a:r>
            <a:endParaRPr kumimoji="1" lang="ja-JP" altLang="en-US" sz="2400" dirty="0"/>
          </a:p>
        </p:txBody>
      </p:sp>
      <p:cxnSp>
        <p:nvCxnSpPr>
          <p:cNvPr id="9" name="カギ線コネクタ 8"/>
          <p:cNvCxnSpPr/>
          <p:nvPr/>
        </p:nvCxnSpPr>
        <p:spPr>
          <a:xfrm rot="16200000" flipH="1">
            <a:off x="4324327" y="3766682"/>
            <a:ext cx="1485458" cy="1170131"/>
          </a:xfrm>
          <a:prstGeom prst="bentConnector3">
            <a:avLst>
              <a:gd name="adj1" fmla="val 65606"/>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カギ線コネクタ 84"/>
          <p:cNvCxnSpPr/>
          <p:nvPr/>
        </p:nvCxnSpPr>
        <p:spPr>
          <a:xfrm rot="16200000" flipH="1">
            <a:off x="4909390" y="3766684"/>
            <a:ext cx="1485458" cy="1170131"/>
          </a:xfrm>
          <a:prstGeom prst="bentConnector3">
            <a:avLst>
              <a:gd name="adj1" fmla="val 51734"/>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8" name="カギ線コネクタ 87"/>
          <p:cNvCxnSpPr/>
          <p:nvPr/>
        </p:nvCxnSpPr>
        <p:spPr>
          <a:xfrm rot="16200000" flipH="1">
            <a:off x="5494455" y="3766684"/>
            <a:ext cx="1485458" cy="1170131"/>
          </a:xfrm>
          <a:prstGeom prst="bentConnector3">
            <a:avLst>
              <a:gd name="adj1" fmla="val 38729"/>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1" name="カギ線コネクタ 90"/>
          <p:cNvCxnSpPr/>
          <p:nvPr/>
        </p:nvCxnSpPr>
        <p:spPr>
          <a:xfrm rot="16200000" flipH="1">
            <a:off x="6034515" y="3766684"/>
            <a:ext cx="1485458" cy="1170131"/>
          </a:xfrm>
          <a:prstGeom prst="bentConnector3">
            <a:avLst>
              <a:gd name="adj1" fmla="val 23990"/>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32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kumimoji="1" lang="ja-JP" altLang="en-US" dirty="0" smtClean="0"/>
              <a:t>：遅延</a:t>
            </a:r>
            <a:r>
              <a:rPr lang="ja-JP" altLang="en-US" dirty="0" smtClean="0"/>
              <a:t>相関</a:t>
            </a:r>
            <a:r>
              <a:rPr lang="ja-JP" altLang="en-US" dirty="0"/>
              <a:t>分析</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正しい</a:t>
            </a:r>
            <a:r>
              <a:rPr lang="ja-JP" altLang="en-US" dirty="0" smtClean="0"/>
              <a:t>パラメータの組み合わせを求める</a:t>
            </a:r>
            <a:endParaRPr lang="en-US" altLang="ja-JP" dirty="0" smtClean="0"/>
          </a:p>
          <a:p>
            <a:pPr lvl="1"/>
            <a:r>
              <a:rPr lang="ja-JP" altLang="en-US" dirty="0" smtClean="0"/>
              <a:t>パラメータ値のすべての組み合わせで遅延相関分析</a:t>
            </a:r>
            <a:endParaRPr lang="en-US" altLang="ja-JP" dirty="0"/>
          </a:p>
          <a:p>
            <a:pPr lvl="1"/>
            <a:r>
              <a:rPr lang="ja-JP" altLang="en-US" dirty="0" smtClean="0"/>
              <a:t>相関係数が最大となる際の相関係数およびパラメータを抽出</a:t>
            </a:r>
            <a:endParaRPr lang="en-US" altLang="ja-JP" dirty="0" smtClean="0"/>
          </a:p>
          <a:p>
            <a:pPr lvl="1"/>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14</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a:t>{</a:t>
            </a:r>
            <a:r>
              <a:rPr lang="en-US" altLang="ja-JP" sz="3200" smtClean="0"/>
              <a:t>10,10,30,30,10,30,30,10</a:t>
            </a:r>
            <a:r>
              <a:rPr lang="en-US" altLang="ja-JP" sz="3200" dirty="0" smtClean="0"/>
              <a:t>}</a:t>
            </a:r>
            <a:endParaRPr kumimoji="1" lang="ja-JP" altLang="en-US"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r>
              <a:rPr lang="en-US" altLang="ja-JP" sz="3200" dirty="0"/>
              <a:t>}</a:t>
            </a:r>
            <a:endParaRPr lang="ja-JP" altLang="en-US" sz="3200" dirty="0"/>
          </a:p>
        </p:txBody>
      </p:sp>
      <p:sp>
        <p:nvSpPr>
          <p:cNvPr id="63" name="円/楕円 62"/>
          <p:cNvSpPr>
            <a:spLocks noChangeAspect="1"/>
          </p:cNvSpPr>
          <p:nvPr/>
        </p:nvSpPr>
        <p:spPr>
          <a:xfrm>
            <a:off x="5202070" y="3133071"/>
            <a:ext cx="126014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下カーブ矢印 66"/>
          <p:cNvSpPr>
            <a:spLocks noChangeAspect="1"/>
          </p:cNvSpPr>
          <p:nvPr/>
        </p:nvSpPr>
        <p:spPr>
          <a:xfrm>
            <a:off x="6147175" y="4870268"/>
            <a:ext cx="675189"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右矢印 68"/>
          <p:cNvSpPr>
            <a:spLocks noChangeAspect="1"/>
          </p:cNvSpPr>
          <p:nvPr/>
        </p:nvSpPr>
        <p:spPr>
          <a:xfrm rot="4595135" flipV="1">
            <a:off x="5635973" y="4031694"/>
            <a:ext cx="1095442"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円/楕円 67"/>
          <p:cNvSpPr>
            <a:spLocks noChangeAspect="1"/>
          </p:cNvSpPr>
          <p:nvPr/>
        </p:nvSpPr>
        <p:spPr>
          <a:xfrm>
            <a:off x="6867255" y="3113965"/>
            <a:ext cx="126014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下カーブ矢印 70"/>
          <p:cNvSpPr>
            <a:spLocks noChangeAspect="1"/>
          </p:cNvSpPr>
          <p:nvPr/>
        </p:nvSpPr>
        <p:spPr>
          <a:xfrm>
            <a:off x="7857251" y="4857193"/>
            <a:ext cx="675189"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2" name="右矢印 71"/>
          <p:cNvSpPr>
            <a:spLocks noChangeAspect="1"/>
          </p:cNvSpPr>
          <p:nvPr/>
        </p:nvSpPr>
        <p:spPr>
          <a:xfrm rot="4595135" flipV="1">
            <a:off x="7391168" y="4031694"/>
            <a:ext cx="1095442"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p:cNvSpPr txBox="1"/>
          <p:nvPr/>
        </p:nvSpPr>
        <p:spPr>
          <a:xfrm>
            <a:off x="3851920" y="4149080"/>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遅延</a:t>
            </a:r>
            <a:r>
              <a:rPr lang="ja-JP" altLang="en-US" sz="2400" b="1" dirty="0" smtClean="0"/>
              <a:t>係数</a:t>
            </a:r>
            <a:r>
              <a:rPr lang="en-US" altLang="ja-JP" sz="2400" dirty="0" smtClean="0"/>
              <a:t>=1</a:t>
            </a:r>
            <a:endParaRPr kumimoji="1" lang="ja-JP" altLang="en-US" sz="2400" dirty="0"/>
          </a:p>
        </p:txBody>
      </p:sp>
      <p:sp>
        <p:nvSpPr>
          <p:cNvPr id="74" name="テキスト ボックス 73"/>
          <p:cNvSpPr txBox="1"/>
          <p:nvPr/>
        </p:nvSpPr>
        <p:spPr>
          <a:xfrm>
            <a:off x="4842030" y="2573905"/>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加算</a:t>
            </a:r>
            <a:r>
              <a:rPr lang="ja-JP" altLang="en-US" sz="2400" b="1" dirty="0" smtClean="0"/>
              <a:t>係数</a:t>
            </a:r>
            <a:r>
              <a:rPr lang="en-US" altLang="ja-JP" sz="2400" dirty="0" smtClean="0"/>
              <a:t>=2</a:t>
            </a:r>
            <a:endParaRPr kumimoji="1" lang="ja-JP" altLang="en-US" sz="2400" dirty="0"/>
          </a:p>
        </p:txBody>
      </p:sp>
      <p:sp>
        <p:nvSpPr>
          <p:cNvPr id="75" name="テキスト ボックス 74"/>
          <p:cNvSpPr txBox="1"/>
          <p:nvPr/>
        </p:nvSpPr>
        <p:spPr>
          <a:xfrm>
            <a:off x="5453923" y="5712640"/>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差分</a:t>
            </a:r>
            <a:r>
              <a:rPr lang="ja-JP" altLang="en-US" sz="2400" b="1" dirty="0" smtClean="0"/>
              <a:t>係数</a:t>
            </a:r>
            <a:r>
              <a:rPr lang="en-US" altLang="ja-JP" sz="2400" dirty="0" smtClean="0"/>
              <a:t>=1</a:t>
            </a:r>
            <a:endParaRPr kumimoji="1" lang="ja-JP" altLang="en-US" sz="2400" dirty="0"/>
          </a:p>
        </p:txBody>
      </p:sp>
      <p:sp>
        <p:nvSpPr>
          <p:cNvPr id="77" name="テキスト ボックス 76"/>
          <p:cNvSpPr txBox="1"/>
          <p:nvPr/>
        </p:nvSpPr>
        <p:spPr>
          <a:xfrm>
            <a:off x="1016605" y="1053895"/>
            <a:ext cx="7470830" cy="1384995"/>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ltLang="ja-JP" sz="2800" dirty="0" smtClean="0"/>
              <a:t>2</a:t>
            </a:r>
            <a:r>
              <a:rPr lang="ja-JP" altLang="en-US" sz="2800" dirty="0" smtClean="0"/>
              <a:t>カ月間の</a:t>
            </a:r>
            <a:r>
              <a:rPr lang="en-US" altLang="ja-JP" sz="2800" dirty="0" smtClean="0"/>
              <a:t>ML</a:t>
            </a:r>
            <a:r>
              <a:rPr lang="ja-JP" altLang="en-US" sz="2800" smtClean="0"/>
              <a:t>参加数の累積が</a:t>
            </a:r>
            <a:endParaRPr lang="en-US" altLang="ja-JP" sz="2800" dirty="0" smtClean="0"/>
          </a:p>
          <a:p>
            <a:pPr algn="ctr"/>
            <a:r>
              <a:rPr lang="ja-JP" altLang="en-US" sz="2800" dirty="0" smtClean="0"/>
              <a:t>１カ月</a:t>
            </a:r>
            <a:r>
              <a:rPr lang="ja-JP" altLang="en-US" sz="2800" dirty="0"/>
              <a:t>の遅延を</a:t>
            </a:r>
            <a:r>
              <a:rPr lang="ja-JP" altLang="en-US" sz="2800" dirty="0" smtClean="0"/>
              <a:t>もって</a:t>
            </a:r>
            <a:endParaRPr lang="en-US" altLang="ja-JP" sz="2800" dirty="0" smtClean="0"/>
          </a:p>
          <a:p>
            <a:pPr algn="ctr"/>
            <a:r>
              <a:rPr lang="ja-JP" altLang="en-US" sz="2800" dirty="0" smtClean="0"/>
              <a:t>１カ月のコード</a:t>
            </a:r>
            <a:r>
              <a:rPr lang="ja-JP" altLang="en-US" sz="2800" dirty="0"/>
              <a:t>の変化に影響を与える</a:t>
            </a:r>
          </a:p>
        </p:txBody>
      </p:sp>
    </p:spTree>
    <p:extLst>
      <p:ext uri="{BB962C8B-B14F-4D97-AF65-F5344CB8AC3E}">
        <p14:creationId xmlns:p14="http://schemas.microsoft.com/office/powerpoint/2010/main" val="5223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7" grpId="0" animBg="1"/>
      <p:bldP spid="69" grpId="0" animBg="1"/>
      <p:bldP spid="68" grpId="0" animBg="1"/>
      <p:bldP spid="71" grpId="0" animBg="1"/>
      <p:bldP spid="72" grpId="0" animBg="1"/>
      <p:bldP spid="73" grpId="0" animBg="1"/>
      <p:bldP spid="74" grpId="0" animBg="1"/>
      <p:bldP spid="75" grpId="0" animBg="1"/>
      <p:bldP spid="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959277748"/>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Tree>
    <p:extLst>
      <p:ext uri="{BB962C8B-B14F-4D97-AF65-F5344CB8AC3E}">
        <p14:creationId xmlns:p14="http://schemas.microsoft.com/office/powerpoint/2010/main" val="1332645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a:t>後処理</a:t>
            </a:r>
            <a:endParaRPr kumimoji="1" lang="ja-JP" altLang="en-US" dirty="0"/>
          </a:p>
        </p:txBody>
      </p:sp>
      <p:sp>
        <p:nvSpPr>
          <p:cNvPr id="3" name="コンテンツ プレースホルダー 2"/>
          <p:cNvSpPr>
            <a:spLocks noGrp="1"/>
          </p:cNvSpPr>
          <p:nvPr>
            <p:ph idx="1"/>
          </p:nvPr>
        </p:nvSpPr>
        <p:spPr/>
        <p:txBody>
          <a:bodyPr/>
          <a:lstStyle/>
          <a:p>
            <a:r>
              <a:rPr lang="ja-JP" altLang="en-US" dirty="0"/>
              <a:t>時系列</a:t>
            </a:r>
            <a:r>
              <a:rPr lang="ja-JP" altLang="en-US" dirty="0" smtClean="0"/>
              <a:t>データを加工し、相関を求めるだけでは擬似相関が発生してしまう</a:t>
            </a:r>
            <a:endParaRPr lang="en-US" altLang="ja-JP" dirty="0" smtClean="0"/>
          </a:p>
          <a:p>
            <a:endParaRPr lang="en-US" altLang="ja-JP" dirty="0"/>
          </a:p>
          <a:p>
            <a:r>
              <a:rPr lang="ja-JP" altLang="en-US" dirty="0" smtClean="0"/>
              <a:t>擬似相関であると考えられる結果を除去する</a:t>
            </a:r>
            <a:endParaRPr lang="en-US" altLang="ja-JP" dirty="0"/>
          </a:p>
          <a:p>
            <a:pPr lvl="1"/>
            <a:r>
              <a:rPr lang="ja-JP" altLang="en-US" dirty="0" smtClean="0"/>
              <a:t>負</a:t>
            </a:r>
            <a:r>
              <a:rPr lang="ja-JP" altLang="en-US" dirty="0"/>
              <a:t>の相関が出たものを除く</a:t>
            </a:r>
            <a:endParaRPr lang="en-US" altLang="ja-JP" dirty="0"/>
          </a:p>
          <a:p>
            <a:pPr lvl="2"/>
            <a:r>
              <a:rPr lang="ja-JP" altLang="en-US" dirty="0"/>
              <a:t>正の相関が出ることを期待しているため</a:t>
            </a:r>
            <a:endParaRPr lang="en-US" altLang="ja-JP" dirty="0"/>
          </a:p>
          <a:p>
            <a:pPr lvl="1"/>
            <a:r>
              <a:rPr lang="ja-JP" altLang="en-US" dirty="0"/>
              <a:t>遅延が</a:t>
            </a:r>
            <a:r>
              <a:rPr lang="en-US" altLang="ja-JP" dirty="0"/>
              <a:t>6</a:t>
            </a:r>
            <a:r>
              <a:rPr lang="ja-JP" altLang="en-US" dirty="0"/>
              <a:t>カ月以上ある場合を除く</a:t>
            </a:r>
            <a:endParaRPr lang="en-US" altLang="ja-JP" dirty="0"/>
          </a:p>
          <a:p>
            <a:pPr lvl="2"/>
            <a:r>
              <a:rPr lang="ja-JP" altLang="en-US" dirty="0"/>
              <a:t>外的要因によって相関が出ている可能性が高い</a:t>
            </a:r>
            <a:endParaRPr lang="en-US" altLang="ja-JP" dirty="0"/>
          </a:p>
          <a:p>
            <a:pPr lvl="2"/>
            <a:endParaRPr lang="ja-JP" altLang="en-US" dirty="0"/>
          </a:p>
          <a:p>
            <a:pPr marL="457200" lvl="1" indent="0">
              <a:buNone/>
            </a:pP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16</a:t>
            </a:fld>
            <a:endParaRPr lang="en-US" altLang="ja-JP"/>
          </a:p>
        </p:txBody>
      </p:sp>
    </p:spTree>
    <p:extLst>
      <p:ext uri="{BB962C8B-B14F-4D97-AF65-F5344CB8AC3E}">
        <p14:creationId xmlns:p14="http://schemas.microsoft.com/office/powerpoint/2010/main" val="10809319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分析方法</a:t>
            </a:r>
            <a:endParaRPr kumimoji="1" lang="ja-JP" altLang="en-US" dirty="0"/>
          </a:p>
        </p:txBody>
      </p:sp>
      <p:sp>
        <p:nvSpPr>
          <p:cNvPr id="3" name="コンテンツ プレースホルダー 2"/>
          <p:cNvSpPr>
            <a:spLocks noGrp="1"/>
          </p:cNvSpPr>
          <p:nvPr>
            <p:ph idx="1"/>
          </p:nvPr>
        </p:nvSpPr>
        <p:spPr>
          <a:xfrm>
            <a:off x="438150" y="1028700"/>
            <a:ext cx="8544340" cy="5422900"/>
          </a:xfrm>
        </p:spPr>
        <p:txBody>
          <a:bodyPr>
            <a:normAutofit fontScale="92500" lnSpcReduction="20000"/>
          </a:bodyPr>
          <a:lstStyle/>
          <a:p>
            <a:r>
              <a:rPr lang="ja-JP" altLang="en-US" dirty="0"/>
              <a:t>用いる</a:t>
            </a:r>
            <a:r>
              <a:rPr lang="ja-JP" altLang="en-US" dirty="0" smtClean="0"/>
              <a:t>メトリクス（コミッタの昇格プロセスにおける共進化）</a:t>
            </a:r>
            <a:endParaRPr lang="en-US" altLang="ja-JP" dirty="0"/>
          </a:p>
          <a:p>
            <a:pPr lvl="1"/>
            <a:r>
              <a:rPr lang="ja-JP" altLang="en-US" dirty="0" smtClean="0"/>
              <a:t>アーティファクト：</a:t>
            </a:r>
            <a:r>
              <a:rPr lang="en-US" altLang="ja-JP" dirty="0" smtClean="0"/>
              <a:t>	</a:t>
            </a:r>
            <a:r>
              <a:rPr lang="ja-JP" altLang="en-US" dirty="0" smtClean="0">
                <a:solidFill>
                  <a:srgbClr val="FF0000"/>
                </a:solidFill>
              </a:rPr>
              <a:t>承認された修正パッチ</a:t>
            </a:r>
            <a:r>
              <a:rPr lang="ja-JP" altLang="en-US" dirty="0">
                <a:solidFill>
                  <a:srgbClr val="FF0000"/>
                </a:solidFill>
              </a:rPr>
              <a:t>の数</a:t>
            </a:r>
            <a:endParaRPr lang="en-US" altLang="ja-JP" dirty="0">
              <a:solidFill>
                <a:srgbClr val="FF0000"/>
              </a:solidFill>
            </a:endParaRPr>
          </a:p>
          <a:p>
            <a:pPr lvl="1"/>
            <a:r>
              <a:rPr lang="ja-JP" altLang="en-US" dirty="0"/>
              <a:t>開発者</a:t>
            </a:r>
            <a:r>
              <a:rPr lang="ja-JP" altLang="en-US" dirty="0" smtClean="0"/>
              <a:t>：</a:t>
            </a:r>
            <a:r>
              <a:rPr lang="en-US" altLang="ja-JP" dirty="0" smtClean="0"/>
              <a:t>		</a:t>
            </a:r>
            <a:r>
              <a:rPr lang="ja-JP" altLang="en-US" dirty="0" smtClean="0">
                <a:solidFill>
                  <a:srgbClr val="FF0000"/>
                </a:solidFill>
              </a:rPr>
              <a:t>コミッタ</a:t>
            </a:r>
            <a:r>
              <a:rPr lang="ja-JP" altLang="en-US" dirty="0">
                <a:solidFill>
                  <a:srgbClr val="FF0000"/>
                </a:solidFill>
              </a:rPr>
              <a:t>に昇格した人数</a:t>
            </a:r>
            <a:endParaRPr lang="en-US" altLang="ja-JP" dirty="0">
              <a:solidFill>
                <a:srgbClr val="FF0000"/>
              </a:solidFill>
            </a:endParaRPr>
          </a:p>
          <a:p>
            <a:pPr lvl="1"/>
            <a:r>
              <a:rPr lang="ja-JP" altLang="en-US" dirty="0" smtClean="0"/>
              <a:t>コミュニティ：</a:t>
            </a:r>
            <a:r>
              <a:rPr lang="en-US" altLang="ja-JP" dirty="0" smtClean="0"/>
              <a:t>	</a:t>
            </a:r>
            <a:r>
              <a:rPr lang="ja-JP" altLang="en-US" dirty="0" smtClean="0">
                <a:solidFill>
                  <a:srgbClr val="FF0000"/>
                </a:solidFill>
              </a:rPr>
              <a:t>メーリングリスト</a:t>
            </a:r>
            <a:r>
              <a:rPr lang="ja-JP" altLang="en-US" dirty="0">
                <a:solidFill>
                  <a:srgbClr val="FF0000"/>
                </a:solidFill>
              </a:rPr>
              <a:t>に投稿した人数</a:t>
            </a:r>
            <a:endParaRPr lang="en-US" altLang="ja-JP" dirty="0">
              <a:solidFill>
                <a:srgbClr val="FF0000"/>
              </a:solidFill>
            </a:endParaRPr>
          </a:p>
          <a:p>
            <a:endParaRPr lang="en-US" altLang="ja-JP" dirty="0" smtClean="0"/>
          </a:p>
          <a:p>
            <a:r>
              <a:rPr lang="ja-JP" altLang="en-US" dirty="0" smtClean="0"/>
              <a:t>分析</a:t>
            </a:r>
            <a:r>
              <a:rPr lang="ja-JP" altLang="en-US" dirty="0"/>
              <a:t>対象プロジェクトおよび分析対象データ</a:t>
            </a:r>
            <a:endParaRPr lang="en-US" altLang="ja-JP" dirty="0"/>
          </a:p>
          <a:p>
            <a:pPr lvl="1"/>
            <a:r>
              <a:rPr lang="en-US" altLang="ja-JP" dirty="0"/>
              <a:t>Apache </a:t>
            </a:r>
            <a:r>
              <a:rPr lang="en-US" altLang="ja-JP" dirty="0" smtClean="0"/>
              <a:t>HTTP </a:t>
            </a:r>
            <a:r>
              <a:rPr lang="en-US" altLang="ja-JP" dirty="0"/>
              <a:t>Server</a:t>
            </a:r>
          </a:p>
          <a:p>
            <a:pPr lvl="2"/>
            <a:r>
              <a:rPr lang="ja-JP" altLang="en-US" dirty="0"/>
              <a:t>承認されたパッチ</a:t>
            </a:r>
            <a:r>
              <a:rPr lang="ja-JP" altLang="en-US" dirty="0" smtClean="0"/>
              <a:t>の総数：</a:t>
            </a:r>
            <a:r>
              <a:rPr lang="en-US" altLang="ja-JP" dirty="0" smtClean="0"/>
              <a:t>	4,342</a:t>
            </a:r>
            <a:endParaRPr lang="en-US" altLang="ja-JP" dirty="0"/>
          </a:p>
          <a:p>
            <a:pPr lvl="2"/>
            <a:r>
              <a:rPr lang="ja-JP" altLang="en-US" dirty="0" smtClean="0"/>
              <a:t>コミッタに昇格した総人数：</a:t>
            </a:r>
            <a:r>
              <a:rPr lang="en-US" altLang="ja-JP" dirty="0" smtClean="0"/>
              <a:t>	50</a:t>
            </a:r>
            <a:endParaRPr lang="en-US" altLang="ja-JP" dirty="0"/>
          </a:p>
          <a:p>
            <a:pPr lvl="2"/>
            <a:r>
              <a:rPr lang="en-US" altLang="ja-JP" dirty="0" smtClean="0"/>
              <a:t>ML</a:t>
            </a:r>
            <a:r>
              <a:rPr lang="ja-JP" altLang="en-US" dirty="0" smtClean="0"/>
              <a:t>の総件数：</a:t>
            </a:r>
            <a:r>
              <a:rPr lang="en-US" altLang="ja-JP" dirty="0" smtClean="0"/>
              <a:t>			6,894</a:t>
            </a:r>
            <a:endParaRPr lang="en-US" altLang="ja-JP" dirty="0"/>
          </a:p>
          <a:p>
            <a:pPr lvl="2"/>
            <a:r>
              <a:rPr lang="ja-JP" altLang="en-US" dirty="0"/>
              <a:t>期間</a:t>
            </a:r>
            <a:r>
              <a:rPr lang="ja-JP" altLang="en-US" dirty="0" smtClean="0"/>
              <a:t>：</a:t>
            </a:r>
            <a:r>
              <a:rPr lang="en-US" altLang="ja-JP" dirty="0" smtClean="0"/>
              <a:t>				1998</a:t>
            </a:r>
            <a:r>
              <a:rPr lang="ja-JP" altLang="en-US" dirty="0"/>
              <a:t>年</a:t>
            </a:r>
            <a:r>
              <a:rPr lang="en-US" altLang="ja-JP" dirty="0"/>
              <a:t>1</a:t>
            </a:r>
            <a:r>
              <a:rPr lang="ja-JP" altLang="en-US" dirty="0"/>
              <a:t>月から</a:t>
            </a:r>
            <a:r>
              <a:rPr lang="en-US" altLang="ja-JP" dirty="0"/>
              <a:t>2003</a:t>
            </a:r>
            <a:r>
              <a:rPr lang="ja-JP" altLang="en-US" dirty="0"/>
              <a:t>年</a:t>
            </a:r>
            <a:r>
              <a:rPr lang="en-US" altLang="ja-JP" dirty="0"/>
              <a:t>12</a:t>
            </a:r>
            <a:r>
              <a:rPr lang="ja-JP" altLang="en-US" dirty="0" smtClean="0"/>
              <a:t>月</a:t>
            </a:r>
            <a:endParaRPr lang="en-US" altLang="ja-JP" dirty="0"/>
          </a:p>
          <a:p>
            <a:pPr lvl="1"/>
            <a:r>
              <a:rPr lang="en-US" altLang="ja-JP" dirty="0"/>
              <a:t>Eclipse Platform</a:t>
            </a:r>
          </a:p>
          <a:p>
            <a:pPr lvl="2"/>
            <a:r>
              <a:rPr lang="ja-JP" altLang="en-US" dirty="0"/>
              <a:t>承認されたパッチ</a:t>
            </a:r>
            <a:r>
              <a:rPr lang="ja-JP" altLang="en-US" dirty="0" smtClean="0"/>
              <a:t>の総数：</a:t>
            </a:r>
            <a:r>
              <a:rPr lang="en-US" altLang="ja-JP" dirty="0" smtClean="0"/>
              <a:t>	21,155</a:t>
            </a:r>
            <a:endParaRPr lang="en-US" altLang="ja-JP" dirty="0"/>
          </a:p>
          <a:p>
            <a:pPr lvl="2"/>
            <a:r>
              <a:rPr lang="ja-JP" altLang="en-US" dirty="0" smtClean="0"/>
              <a:t>コミッタに昇格した総人数：</a:t>
            </a:r>
            <a:r>
              <a:rPr lang="en-US" altLang="ja-JP" dirty="0" smtClean="0"/>
              <a:t>	63</a:t>
            </a:r>
            <a:endParaRPr lang="en-US" altLang="ja-JP" dirty="0"/>
          </a:p>
          <a:p>
            <a:pPr lvl="2"/>
            <a:r>
              <a:rPr lang="en-US" altLang="ja-JP" dirty="0"/>
              <a:t>News</a:t>
            </a:r>
            <a:r>
              <a:rPr lang="ja-JP" altLang="en-US" dirty="0"/>
              <a:t> </a:t>
            </a:r>
            <a:r>
              <a:rPr lang="en-US" altLang="ja-JP" dirty="0" smtClean="0"/>
              <a:t>Forums</a:t>
            </a:r>
            <a:r>
              <a:rPr lang="ja-JP" altLang="en-US" dirty="0"/>
              <a:t>の</a:t>
            </a:r>
            <a:r>
              <a:rPr lang="ja-JP" altLang="en-US" dirty="0" smtClean="0"/>
              <a:t>総件数：</a:t>
            </a:r>
            <a:r>
              <a:rPr lang="en-US" altLang="ja-JP" dirty="0" smtClean="0"/>
              <a:t>	32,720</a:t>
            </a:r>
            <a:endParaRPr lang="en-US" altLang="ja-JP" dirty="0"/>
          </a:p>
          <a:p>
            <a:pPr lvl="2"/>
            <a:r>
              <a:rPr lang="ja-JP" altLang="en-US" dirty="0"/>
              <a:t>期間</a:t>
            </a:r>
            <a:r>
              <a:rPr lang="ja-JP" altLang="en-US" dirty="0" smtClean="0"/>
              <a:t>：</a:t>
            </a:r>
            <a:r>
              <a:rPr lang="en-US" altLang="ja-JP" dirty="0" smtClean="0"/>
              <a:t>				2004</a:t>
            </a:r>
            <a:r>
              <a:rPr lang="ja-JP" altLang="en-US" dirty="0"/>
              <a:t>年</a:t>
            </a:r>
            <a:r>
              <a:rPr lang="en-US" altLang="ja-JP" dirty="0"/>
              <a:t>1</a:t>
            </a:r>
            <a:r>
              <a:rPr lang="ja-JP" altLang="en-US" dirty="0"/>
              <a:t>月から</a:t>
            </a:r>
            <a:r>
              <a:rPr lang="en-US" altLang="ja-JP" dirty="0"/>
              <a:t>2007</a:t>
            </a:r>
            <a:r>
              <a:rPr lang="ja-JP" altLang="en-US" dirty="0"/>
              <a:t>年</a:t>
            </a:r>
            <a:r>
              <a:rPr lang="en-US" altLang="ja-JP" dirty="0"/>
              <a:t>12</a:t>
            </a:r>
            <a:r>
              <a:rPr lang="ja-JP" altLang="en-US" dirty="0"/>
              <a:t>月</a:t>
            </a:r>
            <a:endParaRPr lang="en-US" altLang="ja-JP" dirty="0"/>
          </a:p>
          <a:p>
            <a:endParaRPr kumimoji="1" lang="en-US" altLang="ja-JP" dirty="0" smtClean="0"/>
          </a:p>
          <a:p>
            <a:pPr lvl="1"/>
            <a:endParaRPr lang="en-US" altLang="ja-JP"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17</a:t>
            </a:fld>
            <a:endParaRPr lang="en-US" altLang="ja-JP"/>
          </a:p>
        </p:txBody>
      </p:sp>
      <p:sp>
        <p:nvSpPr>
          <p:cNvPr id="7" name="テキスト ボックス 6"/>
          <p:cNvSpPr txBox="1"/>
          <p:nvPr/>
        </p:nvSpPr>
        <p:spPr>
          <a:xfrm>
            <a:off x="2621281" y="413665"/>
            <a:ext cx="5956164" cy="400110"/>
          </a:xfrm>
          <a:prstGeom prst="rect">
            <a:avLst/>
          </a:prstGeom>
          <a:noFill/>
          <a:ln w="19050">
            <a:solidFill>
              <a:srgbClr val="0000FF"/>
            </a:solidFill>
          </a:ln>
        </p:spPr>
        <p:txBody>
          <a:bodyPr wrap="square" rtlCol="0">
            <a:spAutoFit/>
          </a:bodyPr>
          <a:lstStyle/>
          <a:p>
            <a:pPr algn="ctr"/>
            <a:r>
              <a:rPr kumimoji="1" lang="ja-JP" altLang="en-US" sz="2000" dirty="0" smtClean="0"/>
              <a:t>コミッタ：ソースコード</a:t>
            </a:r>
            <a:r>
              <a:rPr lang="ja-JP" altLang="en-US" sz="2000" dirty="0" smtClean="0"/>
              <a:t>を書き換えることのできる開発者</a:t>
            </a:r>
            <a:endParaRPr kumimoji="1" lang="en-US" altLang="ja-JP" sz="2000" dirty="0" smtClean="0"/>
          </a:p>
        </p:txBody>
      </p:sp>
    </p:spTree>
    <p:extLst>
      <p:ext uri="{BB962C8B-B14F-4D97-AF65-F5344CB8AC3E}">
        <p14:creationId xmlns:p14="http://schemas.microsoft.com/office/powerpoint/2010/main" val="250315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a:t>
            </a:r>
            <a:r>
              <a:rPr kumimoji="1" lang="en-US" altLang="ja-JP" dirty="0" smtClean="0"/>
              <a:t>1/2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Apache HTTP Server</a:t>
            </a:r>
          </a:p>
          <a:p>
            <a:pPr lvl="1"/>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18</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479487" y="2213865"/>
            <a:ext cx="1302203" cy="830997"/>
          </a:xfrm>
          <a:prstGeom prst="rect">
            <a:avLst/>
          </a:prstGeom>
          <a:noFill/>
        </p:spPr>
        <p:txBody>
          <a:bodyPr wrap="square" rtlCol="0">
            <a:spAutoFit/>
          </a:bodyPr>
          <a:lstStyle/>
          <a:p>
            <a:pPr algn="r"/>
            <a:r>
              <a:rPr lang="ja-JP" altLang="en-US" sz="2400" b="1" dirty="0" smtClean="0"/>
              <a:t>コミッタ昇格数</a:t>
            </a:r>
            <a:endParaRPr kumimoji="1" lang="ja-JP" altLang="en-US" sz="2400" b="1" dirty="0"/>
          </a:p>
        </p:txBody>
      </p:sp>
      <p:sp>
        <p:nvSpPr>
          <p:cNvPr id="64" name="テキスト ボックス 63"/>
          <p:cNvSpPr txBox="1"/>
          <p:nvPr/>
        </p:nvSpPr>
        <p:spPr>
          <a:xfrm>
            <a:off x="1286636" y="4284095"/>
            <a:ext cx="1617238" cy="830997"/>
          </a:xfrm>
          <a:prstGeom prst="rect">
            <a:avLst/>
          </a:prstGeom>
          <a:noFill/>
        </p:spPr>
        <p:txBody>
          <a:bodyPr wrap="square" rtlCol="0">
            <a:spAutoFit/>
          </a:bodyPr>
          <a:lstStyle/>
          <a:p>
            <a:pPr algn="r"/>
            <a:r>
              <a:rPr kumimoji="1" lang="ja-JP" altLang="en-US" sz="2400" b="1" dirty="0" smtClean="0"/>
              <a:t>修正パッチの数</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=0.618</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a:t>5</a:t>
            </a:r>
            <a:endParaRPr kumimoji="1" lang="ja-JP" altLang="en-US" sz="2400" b="1" dirty="0"/>
          </a:p>
        </p:txBody>
      </p:sp>
      <p:sp>
        <p:nvSpPr>
          <p:cNvPr id="67" name="テキスト ボックス 66"/>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kumimoji="1" lang="ja-JP" altLang="en-US" sz="2400" dirty="0" smtClean="0"/>
              <a:t>コミッタ昇格数が増加すると</a:t>
            </a:r>
            <a:endParaRPr kumimoji="1" lang="en-US" altLang="ja-JP" sz="2400" dirty="0" smtClean="0"/>
          </a:p>
          <a:p>
            <a:pPr algn="ctr"/>
            <a:r>
              <a:rPr kumimoji="1" lang="en-US" altLang="ja-JP" sz="2400" dirty="0" smtClean="0"/>
              <a:t>5</a:t>
            </a:r>
            <a:r>
              <a:rPr kumimoji="1" lang="ja-JP" altLang="en-US" sz="2400" dirty="0" smtClean="0"/>
              <a:t>か月後に修正パッチが増加する傾向</a:t>
            </a:r>
            <a:endParaRPr kumimoji="1" lang="en-US" altLang="ja-JP" sz="2400" dirty="0" smtClean="0"/>
          </a:p>
        </p:txBody>
      </p:sp>
    </p:spTree>
    <p:extLst>
      <p:ext uri="{BB962C8B-B14F-4D97-AF65-F5344CB8AC3E}">
        <p14:creationId xmlns:p14="http://schemas.microsoft.com/office/powerpoint/2010/main" val="223077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a:t>結果</a:t>
            </a:r>
            <a:r>
              <a:rPr lang="ja-JP" altLang="en-US" dirty="0" smtClean="0"/>
              <a:t>（</a:t>
            </a:r>
            <a:r>
              <a:rPr lang="en-US" altLang="ja-JP" dirty="0" smtClean="0"/>
              <a:t>2/2</a:t>
            </a:r>
            <a:r>
              <a:rPr lang="ja-JP" altLang="en-US" dirty="0"/>
              <a:t>）</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Eclipse </a:t>
            </a:r>
            <a:r>
              <a:rPr lang="en-US" altLang="ja-JP" dirty="0" smtClean="0"/>
              <a:t>Platform</a:t>
            </a:r>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19</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479487" y="2213865"/>
            <a:ext cx="1302203" cy="830997"/>
          </a:xfrm>
          <a:prstGeom prst="rect">
            <a:avLst/>
          </a:prstGeom>
          <a:noFill/>
        </p:spPr>
        <p:txBody>
          <a:bodyPr wrap="square" rtlCol="0">
            <a:spAutoFit/>
          </a:bodyPr>
          <a:lstStyle/>
          <a:p>
            <a:pPr algn="r"/>
            <a:r>
              <a:rPr lang="ja-JP" altLang="en-US" sz="2400" b="1" dirty="0" smtClean="0"/>
              <a:t>コミッタ昇格数</a:t>
            </a:r>
            <a:endParaRPr kumimoji="1" lang="ja-JP" altLang="en-US" sz="2400" b="1" dirty="0"/>
          </a:p>
        </p:txBody>
      </p:sp>
      <p:sp>
        <p:nvSpPr>
          <p:cNvPr id="64" name="テキスト ボックス 63"/>
          <p:cNvSpPr txBox="1"/>
          <p:nvPr/>
        </p:nvSpPr>
        <p:spPr>
          <a:xfrm>
            <a:off x="1286636" y="4284095"/>
            <a:ext cx="1617238" cy="830997"/>
          </a:xfrm>
          <a:prstGeom prst="rect">
            <a:avLst/>
          </a:prstGeom>
          <a:noFill/>
        </p:spPr>
        <p:txBody>
          <a:bodyPr wrap="square" rtlCol="0">
            <a:spAutoFit/>
          </a:bodyPr>
          <a:lstStyle/>
          <a:p>
            <a:pPr algn="r"/>
            <a:r>
              <a:rPr kumimoji="1" lang="ja-JP" altLang="en-US" sz="2400" b="1" dirty="0" smtClean="0"/>
              <a:t>修正パッチの数</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=0.611</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smtClean="0"/>
              <a:t>3</a:t>
            </a:r>
            <a:endParaRPr kumimoji="1" lang="ja-JP" altLang="en-US" sz="2400" b="1" dirty="0"/>
          </a:p>
        </p:txBody>
      </p:sp>
      <p:sp>
        <p:nvSpPr>
          <p:cNvPr id="68" name="テキスト ボックス 67"/>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kumimoji="1" lang="ja-JP" altLang="en-US" sz="2400" dirty="0" smtClean="0"/>
              <a:t>コミッタ昇格数が増加すると</a:t>
            </a:r>
            <a:endParaRPr kumimoji="1" lang="en-US" altLang="ja-JP" sz="2400" dirty="0" smtClean="0"/>
          </a:p>
          <a:p>
            <a:pPr algn="ctr"/>
            <a:r>
              <a:rPr lang="en-US" altLang="ja-JP" sz="2400" dirty="0"/>
              <a:t>3</a:t>
            </a:r>
            <a:r>
              <a:rPr kumimoji="1" lang="ja-JP" altLang="en-US" sz="2400" dirty="0" smtClean="0"/>
              <a:t>か月後に修正パッチが増加する傾向</a:t>
            </a:r>
            <a:endParaRPr kumimoji="1" lang="en-US" altLang="ja-JP" sz="2400" dirty="0" smtClean="0"/>
          </a:p>
        </p:txBody>
      </p:sp>
    </p:spTree>
    <p:extLst>
      <p:ext uri="{BB962C8B-B14F-4D97-AF65-F5344CB8AC3E}">
        <p14:creationId xmlns:p14="http://schemas.microsoft.com/office/powerpoint/2010/main" val="212682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考察：今回の実験結果の位置付け</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提案</a:t>
            </a:r>
            <a:r>
              <a:rPr lang="ja-JP" altLang="en-US" dirty="0"/>
              <a:t>手法</a:t>
            </a:r>
            <a:r>
              <a:rPr lang="ja-JP" altLang="en-US" dirty="0" smtClean="0"/>
              <a:t>の有用性を確かめることを目的とした</a:t>
            </a:r>
            <a:endParaRPr lang="en-US" altLang="ja-JP" dirty="0" smtClean="0"/>
          </a:p>
          <a:p>
            <a:pPr lvl="1"/>
            <a:r>
              <a:rPr kumimoji="1" lang="ja-JP" altLang="en-US" dirty="0" smtClean="0">
                <a:solidFill>
                  <a:srgbClr val="FF0000"/>
                </a:solidFill>
              </a:rPr>
              <a:t>開発者の昇格プロセス</a:t>
            </a:r>
            <a:r>
              <a:rPr kumimoji="1" lang="ja-JP" altLang="en-US" dirty="0" smtClean="0"/>
              <a:t>に関連する</a:t>
            </a:r>
            <a:r>
              <a:rPr kumimoji="1" lang="ja-JP" altLang="en-US" dirty="0" smtClean="0">
                <a:solidFill>
                  <a:srgbClr val="FF0000"/>
                </a:solidFill>
              </a:rPr>
              <a:t>限られたメトリクス・データセットを用いた</a:t>
            </a:r>
            <a:endParaRPr kumimoji="1" lang="en-US" altLang="ja-JP" dirty="0" smtClean="0">
              <a:solidFill>
                <a:srgbClr val="FF0000"/>
              </a:solidFill>
            </a:endParaRPr>
          </a:p>
          <a:p>
            <a:pPr lvl="2"/>
            <a:r>
              <a:rPr kumimoji="1" lang="ja-JP" altLang="en-US" sz="2400" dirty="0" smtClean="0"/>
              <a:t>開発者の昇格プロセスに関連するメトリクス</a:t>
            </a:r>
            <a:r>
              <a:rPr lang="ja-JP" altLang="en-US" sz="2400" dirty="0"/>
              <a:t>：</a:t>
            </a:r>
            <a:r>
              <a:rPr kumimoji="1" lang="en-US" altLang="ja-JP" sz="2400" dirty="0" smtClean="0"/>
              <a:t>3</a:t>
            </a:r>
            <a:r>
              <a:rPr kumimoji="1" lang="ja-JP" altLang="en-US" sz="2400" dirty="0" smtClean="0"/>
              <a:t>種類</a:t>
            </a:r>
            <a:endParaRPr kumimoji="1" lang="en-US" altLang="ja-JP" sz="2400" dirty="0" smtClean="0"/>
          </a:p>
          <a:p>
            <a:pPr lvl="3"/>
            <a:r>
              <a:rPr kumimoji="1" lang="ja-JP" altLang="en-US" sz="2400" dirty="0" smtClean="0"/>
              <a:t>承認された修正パッチの数</a:t>
            </a:r>
            <a:endParaRPr kumimoji="1" lang="en-US" altLang="ja-JP" sz="2400" dirty="0" smtClean="0"/>
          </a:p>
          <a:p>
            <a:pPr lvl="3"/>
            <a:r>
              <a:rPr lang="ja-JP" altLang="en-US" sz="2400" dirty="0"/>
              <a:t>コミッタ</a:t>
            </a:r>
            <a:r>
              <a:rPr lang="ja-JP" altLang="en-US" sz="2400" dirty="0" smtClean="0"/>
              <a:t>に昇格した開発者の人数</a:t>
            </a:r>
            <a:endParaRPr lang="en-US" altLang="ja-JP" sz="2400" dirty="0" smtClean="0"/>
          </a:p>
          <a:p>
            <a:pPr lvl="3"/>
            <a:r>
              <a:rPr kumimoji="1" lang="ja-JP" altLang="en-US" sz="2400" dirty="0" smtClean="0"/>
              <a:t>メーリングリストに投稿した開発者の数</a:t>
            </a:r>
            <a:endParaRPr kumimoji="1" lang="en-US" altLang="ja-JP" sz="2400" dirty="0" smtClean="0"/>
          </a:p>
          <a:p>
            <a:pPr lvl="2"/>
            <a:r>
              <a:rPr lang="ja-JP" altLang="en-US" sz="2400" dirty="0" smtClean="0"/>
              <a:t>データセット：</a:t>
            </a:r>
            <a:r>
              <a:rPr lang="en-US" altLang="ja-JP" sz="2400" dirty="0" smtClean="0"/>
              <a:t>4~6</a:t>
            </a:r>
            <a:r>
              <a:rPr lang="ja-JP" altLang="en-US" sz="2400" dirty="0" smtClean="0"/>
              <a:t>年という比較的短い期間</a:t>
            </a:r>
            <a:endParaRPr lang="en-US" altLang="ja-JP" sz="2400" dirty="0" smtClean="0"/>
          </a:p>
          <a:p>
            <a:pPr lvl="1"/>
            <a:endParaRPr lang="en-US" altLang="ja-JP" dirty="0"/>
          </a:p>
          <a:p>
            <a:pPr lvl="1"/>
            <a:endParaRPr lang="en-US" altLang="ja-JP" dirty="0" smtClean="0"/>
          </a:p>
          <a:p>
            <a:pPr lvl="3"/>
            <a:endParaRPr lang="en-US" altLang="ja-JP" sz="800" dirty="0" smtClean="0"/>
          </a:p>
          <a:p>
            <a:pPr lvl="2"/>
            <a:endParaRPr lang="ja-JP" altLang="en-US"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20</a:t>
            </a:fld>
            <a:endParaRPr lang="en-US" altLang="ja-JP"/>
          </a:p>
        </p:txBody>
      </p:sp>
      <p:sp>
        <p:nvSpPr>
          <p:cNvPr id="7" name="テキスト ボックス 6"/>
          <p:cNvSpPr txBox="1"/>
          <p:nvPr/>
        </p:nvSpPr>
        <p:spPr>
          <a:xfrm>
            <a:off x="1061610" y="4779150"/>
            <a:ext cx="7504911" cy="830997"/>
          </a:xfrm>
          <a:prstGeom prst="rect">
            <a:avLst/>
          </a:prstGeom>
          <a:noFill/>
          <a:ln w="19050">
            <a:solidFill>
              <a:srgbClr val="0000FF"/>
            </a:solidFill>
          </a:ln>
        </p:spPr>
        <p:txBody>
          <a:bodyPr wrap="square" rtlCol="0">
            <a:spAutoFit/>
          </a:bodyPr>
          <a:lstStyle/>
          <a:p>
            <a:pPr algn="just"/>
            <a:r>
              <a:rPr lang="ja-JP" altLang="en-US" sz="2400" dirty="0" smtClean="0"/>
              <a:t>中</a:t>
            </a:r>
            <a:r>
              <a:rPr lang="ja-JP" altLang="en-US" sz="2400" dirty="0"/>
              <a:t>程度の</a:t>
            </a:r>
            <a:r>
              <a:rPr lang="ja-JP" altLang="en-US" sz="2400" dirty="0" smtClean="0"/>
              <a:t>相関ながらも，提案手法により共進化の傾向を捉えることができた</a:t>
            </a:r>
            <a:endParaRPr kumimoji="1" lang="ja-JP" altLang="en-US" sz="2400" dirty="0"/>
          </a:p>
        </p:txBody>
      </p:sp>
    </p:spTree>
    <p:extLst>
      <p:ext uri="{BB962C8B-B14F-4D97-AF65-F5344CB8AC3E}">
        <p14:creationId xmlns:p14="http://schemas.microsoft.com/office/powerpoint/2010/main" val="28574203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考察：本研究の今後の展開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ソフトウェア工学の分野において提案されている</a:t>
            </a:r>
            <a:r>
              <a:rPr kumimoji="1" lang="ja-JP" altLang="en-US" dirty="0" smtClean="0"/>
              <a:t>メトリクスは膨大な数に上る</a:t>
            </a:r>
            <a:endParaRPr kumimoji="1" lang="en-US" altLang="ja-JP" dirty="0" smtClean="0"/>
          </a:p>
          <a:p>
            <a:pPr lvl="1"/>
            <a:r>
              <a:rPr lang="ja-JP" altLang="en-US" dirty="0" smtClean="0"/>
              <a:t>アーティファクト（≒プロダクトメトリクス）</a:t>
            </a:r>
            <a:endParaRPr lang="en-US" altLang="ja-JP" dirty="0" smtClean="0"/>
          </a:p>
          <a:p>
            <a:pPr lvl="2"/>
            <a:r>
              <a:rPr lang="ja-JP" altLang="en-US" dirty="0" smtClean="0"/>
              <a:t>言語毎に数</a:t>
            </a:r>
            <a:r>
              <a:rPr lang="en-US" altLang="ja-JP" dirty="0" smtClean="0"/>
              <a:t>10</a:t>
            </a:r>
            <a:r>
              <a:rPr lang="ja-JP" altLang="en-US" dirty="0" smtClean="0"/>
              <a:t>～数</a:t>
            </a:r>
            <a:r>
              <a:rPr lang="en-US" altLang="ja-JP" dirty="0" smtClean="0"/>
              <a:t>100</a:t>
            </a:r>
            <a:r>
              <a:rPr lang="ja-JP" altLang="en-US" dirty="0" smtClean="0"/>
              <a:t>件（ファンクションポイント，複雑度など）</a:t>
            </a:r>
            <a:endParaRPr lang="en-US" altLang="ja-JP" dirty="0"/>
          </a:p>
          <a:p>
            <a:pPr lvl="1"/>
            <a:r>
              <a:rPr lang="ja-JP" altLang="en-US" dirty="0" smtClean="0"/>
              <a:t>開発者（≒リソースメトリクス）</a:t>
            </a:r>
            <a:endParaRPr lang="en-US" altLang="ja-JP" dirty="0" smtClean="0"/>
          </a:p>
          <a:p>
            <a:pPr lvl="2"/>
            <a:r>
              <a:rPr lang="ja-JP" altLang="en-US" dirty="0" smtClean="0"/>
              <a:t>数</a:t>
            </a:r>
            <a:r>
              <a:rPr lang="en-US" altLang="ja-JP" dirty="0" smtClean="0"/>
              <a:t>10</a:t>
            </a:r>
            <a:r>
              <a:rPr lang="ja-JP" altLang="en-US" dirty="0" smtClean="0"/>
              <a:t>件（開発要員の生産性，経験年数など）</a:t>
            </a:r>
            <a:endParaRPr lang="en-US" altLang="ja-JP" dirty="0"/>
          </a:p>
          <a:p>
            <a:pPr lvl="1"/>
            <a:r>
              <a:rPr lang="ja-JP" altLang="en-US" dirty="0" smtClean="0"/>
              <a:t>コミュニティ（≒プロセスメトリクス）</a:t>
            </a:r>
            <a:endParaRPr lang="en-US" altLang="ja-JP" dirty="0" smtClean="0"/>
          </a:p>
          <a:p>
            <a:pPr lvl="2"/>
            <a:r>
              <a:rPr lang="ja-JP" altLang="en-US" dirty="0" smtClean="0"/>
              <a:t>数</a:t>
            </a:r>
            <a:r>
              <a:rPr lang="en-US" altLang="ja-JP" dirty="0" smtClean="0"/>
              <a:t>100</a:t>
            </a:r>
            <a:r>
              <a:rPr lang="ja-JP" altLang="en-US" dirty="0" smtClean="0"/>
              <a:t>件（工数，仕様変更回数など）</a:t>
            </a:r>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21</a:t>
            </a:fld>
            <a:endParaRPr lang="en-US" altLang="ja-JP"/>
          </a:p>
        </p:txBody>
      </p:sp>
      <p:sp>
        <p:nvSpPr>
          <p:cNvPr id="7" name="テキスト ボックス 6"/>
          <p:cNvSpPr txBox="1"/>
          <p:nvPr/>
        </p:nvSpPr>
        <p:spPr>
          <a:xfrm>
            <a:off x="877126" y="4464115"/>
            <a:ext cx="7695855" cy="830997"/>
          </a:xfrm>
          <a:prstGeom prst="rect">
            <a:avLst/>
          </a:prstGeom>
          <a:noFill/>
          <a:ln w="19050">
            <a:solidFill>
              <a:srgbClr val="0000FF"/>
            </a:solidFill>
          </a:ln>
        </p:spPr>
        <p:txBody>
          <a:bodyPr wrap="square" rtlCol="0">
            <a:spAutoFit/>
          </a:bodyPr>
          <a:lstStyle/>
          <a:p>
            <a:pPr algn="just"/>
            <a:r>
              <a:rPr kumimoji="1" lang="ja-JP" altLang="en-US" sz="2400" dirty="0" smtClean="0"/>
              <a:t>多数のメトリクスを用いて遅延相関分析を行う場合には，膨大な組み合わせができる</a:t>
            </a:r>
            <a:endParaRPr kumimoji="1" lang="ja-JP" altLang="en-US" sz="2400" dirty="0"/>
          </a:p>
        </p:txBody>
      </p:sp>
      <p:sp>
        <p:nvSpPr>
          <p:cNvPr id="8" name="テキスト ボックス 7"/>
          <p:cNvSpPr txBox="1"/>
          <p:nvPr/>
        </p:nvSpPr>
        <p:spPr>
          <a:xfrm>
            <a:off x="877126" y="5613338"/>
            <a:ext cx="7695855" cy="830997"/>
          </a:xfrm>
          <a:prstGeom prst="rect">
            <a:avLst/>
          </a:prstGeom>
          <a:noFill/>
          <a:ln w="19050">
            <a:solidFill>
              <a:srgbClr val="0000FF"/>
            </a:solidFill>
          </a:ln>
        </p:spPr>
        <p:txBody>
          <a:bodyPr wrap="square" rtlCol="0">
            <a:spAutoFit/>
          </a:bodyPr>
          <a:lstStyle/>
          <a:p>
            <a:pPr fontAlgn="auto">
              <a:spcBef>
                <a:spcPts val="0"/>
              </a:spcBef>
              <a:spcAft>
                <a:spcPts val="0"/>
              </a:spcAft>
              <a:defRPr/>
            </a:pPr>
            <a:r>
              <a:rPr lang="ja-JP" altLang="en-US" sz="2400" dirty="0" smtClean="0"/>
              <a:t>すべて</a:t>
            </a:r>
            <a:r>
              <a:rPr lang="ja-JP" altLang="en-US" sz="2400" dirty="0"/>
              <a:t>のメトリクスの組合せ・パラメータの組合せを自動処理できる本提案</a:t>
            </a:r>
            <a:r>
              <a:rPr lang="ja-JP" altLang="en-US" sz="2400" dirty="0" smtClean="0"/>
              <a:t>手法がさらに役立つ</a:t>
            </a:r>
            <a:endParaRPr lang="ja-JP" altLang="en-US" sz="2400" dirty="0"/>
          </a:p>
        </p:txBody>
      </p:sp>
      <p:sp>
        <p:nvSpPr>
          <p:cNvPr id="9" name="右矢印 8"/>
          <p:cNvSpPr>
            <a:spLocks noChangeAspect="1"/>
          </p:cNvSpPr>
          <p:nvPr/>
        </p:nvSpPr>
        <p:spPr>
          <a:xfrm rot="5400000" flipV="1">
            <a:off x="4548143" y="5250347"/>
            <a:ext cx="273859"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950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まとめ</a:t>
            </a:r>
            <a:endParaRPr kumimoji="1" lang="en-US" altLang="ja-JP" dirty="0" smtClean="0"/>
          </a:p>
          <a:p>
            <a:pPr lvl="1"/>
            <a:r>
              <a:rPr kumimoji="1" lang="en-US" altLang="ja-JP" dirty="0" smtClean="0"/>
              <a:t>OSS</a:t>
            </a:r>
            <a:r>
              <a:rPr kumimoji="1" lang="ja-JP" altLang="en-US" dirty="0" smtClean="0"/>
              <a:t>開発における共進化の過程を理解するための手法を提案した</a:t>
            </a:r>
            <a:endParaRPr kumimoji="1" lang="en-US" altLang="ja-JP" dirty="0" smtClean="0"/>
          </a:p>
          <a:p>
            <a:pPr lvl="2"/>
            <a:r>
              <a:rPr lang="ja-JP" altLang="en-US" dirty="0" smtClean="0"/>
              <a:t>コミッタ昇格が盛んに行われると</a:t>
            </a:r>
            <a:r>
              <a:rPr lang="en-US" altLang="ja-JP" dirty="0" smtClean="0"/>
              <a:t>3</a:t>
            </a:r>
            <a:r>
              <a:rPr lang="ja-JP" altLang="en-US" dirty="0"/>
              <a:t>～</a:t>
            </a:r>
            <a:r>
              <a:rPr lang="en-US" altLang="ja-JP" dirty="0" smtClean="0"/>
              <a:t>5</a:t>
            </a:r>
            <a:r>
              <a:rPr lang="ja-JP" altLang="en-US" dirty="0" smtClean="0"/>
              <a:t>か月後に承認される修正パッチの数が増加する</a:t>
            </a:r>
            <a:endParaRPr lang="en-US" altLang="ja-JP" dirty="0" smtClean="0"/>
          </a:p>
          <a:p>
            <a:pPr lvl="2"/>
            <a:endParaRPr lang="en-US" altLang="ja-JP" dirty="0"/>
          </a:p>
          <a:p>
            <a:r>
              <a:rPr kumimoji="1" lang="ja-JP" altLang="en-US" dirty="0" smtClean="0"/>
              <a:t>今後の課題</a:t>
            </a:r>
            <a:endParaRPr kumimoji="1" lang="en-US" altLang="ja-JP" dirty="0" smtClean="0"/>
          </a:p>
          <a:p>
            <a:pPr lvl="1"/>
            <a:r>
              <a:rPr lang="ja-JP" altLang="en-US" dirty="0" smtClean="0"/>
              <a:t>進化の各系統を表現する</a:t>
            </a:r>
            <a:r>
              <a:rPr lang="ja-JP" altLang="en-US" dirty="0" smtClean="0">
                <a:solidFill>
                  <a:srgbClr val="FF0000"/>
                </a:solidFill>
              </a:rPr>
              <a:t>メトリクスを増やす</a:t>
            </a:r>
            <a:endParaRPr lang="en-US" altLang="ja-JP" dirty="0" smtClean="0">
              <a:solidFill>
                <a:srgbClr val="FF0000"/>
              </a:solidFill>
            </a:endParaRPr>
          </a:p>
          <a:p>
            <a:pPr lvl="1"/>
            <a:r>
              <a:rPr kumimoji="1" lang="ja-JP" altLang="en-US" dirty="0" smtClean="0">
                <a:solidFill>
                  <a:srgbClr val="FF0000"/>
                </a:solidFill>
              </a:rPr>
              <a:t>複数のプロジェクト</a:t>
            </a:r>
            <a:r>
              <a:rPr kumimoji="1" lang="ja-JP" altLang="en-US" dirty="0" smtClean="0"/>
              <a:t>で分析を行う</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22</a:t>
            </a:fld>
            <a:endParaRPr lang="en-US" altLang="ja-JP"/>
          </a:p>
        </p:txBody>
      </p:sp>
    </p:spTree>
    <p:extLst>
      <p:ext uri="{BB962C8B-B14F-4D97-AF65-F5344CB8AC3E}">
        <p14:creationId xmlns:p14="http://schemas.microsoft.com/office/powerpoint/2010/main" val="7134848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ご清聴ありがとうございました</a:t>
            </a:r>
            <a:endParaRPr kumimoji="1" lang="ja-JP" altLang="en-US" dirty="0"/>
          </a:p>
        </p:txBody>
      </p:sp>
      <p:sp>
        <p:nvSpPr>
          <p:cNvPr id="4" name="日付プレースホルダー 3"/>
          <p:cNvSpPr>
            <a:spLocks noGrp="1"/>
          </p:cNvSpPr>
          <p:nvPr>
            <p:ph type="dt" sz="half" idx="10"/>
          </p:nvPr>
        </p:nvSpPr>
        <p:spPr/>
        <p:txBody>
          <a:bodyPr/>
          <a:lstStyle/>
          <a:p>
            <a:fld id="{F0327B2B-851E-429A-B7B5-DED5E76D773D}"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dirty="0"/>
          </a:p>
        </p:txBody>
      </p:sp>
      <p:sp>
        <p:nvSpPr>
          <p:cNvPr id="6" name="スライド番号プレースホルダー 5"/>
          <p:cNvSpPr>
            <a:spLocks noGrp="1"/>
          </p:cNvSpPr>
          <p:nvPr>
            <p:ph type="sldNum" sz="quarter" idx="12"/>
          </p:nvPr>
        </p:nvSpPr>
        <p:spPr/>
        <p:txBody>
          <a:bodyPr/>
          <a:lstStyle/>
          <a:p>
            <a:fld id="{3AA2C218-90B2-4E3E-8CB1-DE65B762AB2C}" type="slidenum">
              <a:rPr lang="en-US" altLang="ja-JP" smtClean="0"/>
              <a:pPr/>
              <a:t>23</a:t>
            </a:fld>
            <a:endParaRPr lang="en-US" altLang="ja-JP"/>
          </a:p>
        </p:txBody>
      </p:sp>
    </p:spTree>
    <p:extLst>
      <p:ext uri="{BB962C8B-B14F-4D97-AF65-F5344CB8AC3E}">
        <p14:creationId xmlns:p14="http://schemas.microsoft.com/office/powerpoint/2010/main" val="8774372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コミッタに昇格してからの活動</a:t>
            </a: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24</a:t>
            </a:fld>
            <a:endParaRPr lang="en-US" altLang="ja-JP"/>
          </a:p>
        </p:txBody>
      </p:sp>
      <p:pic>
        <p:nvPicPr>
          <p:cNvPr id="13" name="コンテンツ プレースホルダー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76952" y="1266360"/>
            <a:ext cx="3645472" cy="1440000"/>
          </a:xfrm>
          <a:ln>
            <a:noFill/>
          </a:ln>
        </p:spPr>
      </p:pic>
      <p:pic>
        <p:nvPicPr>
          <p:cNvPr id="14" name="コンテンツ プレースホルダー 12"/>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6952" y="2882104"/>
            <a:ext cx="3645472" cy="1439999"/>
          </a:xfrm>
          <a:prstGeom prst="rect">
            <a:avLst/>
          </a:prstGeom>
          <a:noFill/>
          <a:ln w="9525">
            <a:noFill/>
            <a:miter lim="800000"/>
            <a:headEnd/>
            <a:tailEnd/>
          </a:ln>
          <a:effectLst/>
        </p:spPr>
      </p:pic>
      <p:pic>
        <p:nvPicPr>
          <p:cNvPr id="15" name="コンテンツ プレースホルダー 12"/>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176952" y="4497848"/>
            <a:ext cx="3645472" cy="1439999"/>
          </a:xfrm>
          <a:prstGeom prst="rect">
            <a:avLst/>
          </a:prstGeom>
          <a:noFill/>
          <a:ln w="9525">
            <a:noFill/>
            <a:miter lim="800000"/>
            <a:headEnd/>
            <a:tailEnd/>
          </a:ln>
          <a:effectLst/>
        </p:spPr>
      </p:pic>
      <p:pic>
        <p:nvPicPr>
          <p:cNvPr id="16" name="コンテンツ プレースホルダー 12"/>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5219880" y="2303875"/>
            <a:ext cx="3645472" cy="1439999"/>
          </a:xfrm>
          <a:prstGeom prst="rect">
            <a:avLst/>
          </a:prstGeom>
          <a:noFill/>
          <a:ln w="9525">
            <a:noFill/>
            <a:miter lim="800000"/>
            <a:headEnd/>
            <a:tailEnd/>
          </a:ln>
          <a:effectLst/>
        </p:spPr>
      </p:pic>
      <p:pic>
        <p:nvPicPr>
          <p:cNvPr id="17" name="コンテンツ プレースホルダー 12"/>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5219880" y="4131363"/>
            <a:ext cx="3645472" cy="1439999"/>
          </a:xfrm>
          <a:prstGeom prst="rect">
            <a:avLst/>
          </a:prstGeom>
          <a:noFill/>
          <a:ln w="9525">
            <a:noFill/>
            <a:miter lim="800000"/>
            <a:headEnd/>
            <a:tailEnd/>
          </a:ln>
          <a:effectLst/>
        </p:spPr>
      </p:pic>
      <p:sp>
        <p:nvSpPr>
          <p:cNvPr id="18" name="正方形/長方形 17"/>
          <p:cNvSpPr/>
          <p:nvPr/>
        </p:nvSpPr>
        <p:spPr>
          <a:xfrm>
            <a:off x="2636784" y="1583795"/>
            <a:ext cx="1305145" cy="675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2636785" y="3203975"/>
            <a:ext cx="1305145" cy="675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2636785" y="4824155"/>
            <a:ext cx="1305145" cy="675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6687235" y="2618910"/>
            <a:ext cx="1305145" cy="675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6687235" y="4464115"/>
            <a:ext cx="1305145" cy="6750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68513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a:t>
            </a:r>
            <a:r>
              <a:rPr lang="ja-JP" altLang="en-US" dirty="0" smtClean="0"/>
              <a:t>結果：後処理を行う前</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Apache</a:t>
            </a:r>
          </a:p>
          <a:p>
            <a:endParaRPr lang="en-US" altLang="ja-JP" dirty="0"/>
          </a:p>
          <a:p>
            <a:endParaRPr kumimoji="1" lang="en-US" altLang="ja-JP" dirty="0" smtClean="0"/>
          </a:p>
          <a:p>
            <a:endParaRPr lang="en-US" altLang="ja-JP" dirty="0"/>
          </a:p>
          <a:p>
            <a:endParaRPr kumimoji="1" lang="en-US" altLang="ja-JP" dirty="0" smtClean="0"/>
          </a:p>
          <a:p>
            <a:r>
              <a:rPr kumimoji="1" lang="en-US" altLang="ja-JP" dirty="0" smtClean="0"/>
              <a:t>Eclipse</a:t>
            </a: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25</a:t>
            </a:fld>
            <a:endParaRPr lang="en-US" altLang="ja-JP"/>
          </a:p>
        </p:txBody>
      </p:sp>
      <p:graphicFrame>
        <p:nvGraphicFramePr>
          <p:cNvPr id="7" name="コンテンツ プレースホルダー 7"/>
          <p:cNvGraphicFramePr>
            <a:graphicFrameLocks/>
          </p:cNvGraphicFramePr>
          <p:nvPr>
            <p:extLst>
              <p:ext uri="{D42A27DB-BD31-4B8C-83A1-F6EECF244321}">
                <p14:modId xmlns:p14="http://schemas.microsoft.com/office/powerpoint/2010/main" val="174428618"/>
              </p:ext>
            </p:extLst>
          </p:nvPr>
        </p:nvGraphicFramePr>
        <p:xfrm>
          <a:off x="566555" y="1645205"/>
          <a:ext cx="8262409" cy="1828800"/>
        </p:xfrm>
        <a:graphic>
          <a:graphicData uri="http://schemas.openxmlformats.org/drawingml/2006/table">
            <a:tbl>
              <a:tblPr firstRow="1" bandRow="1">
                <a:tableStyleId>{912C8C85-51F0-491E-9774-3900AFEF0FD7}</a:tableStyleId>
              </a:tblPr>
              <a:tblGrid>
                <a:gridCol w="1575175"/>
                <a:gridCol w="1575175"/>
                <a:gridCol w="1305145"/>
                <a:gridCol w="1260140"/>
                <a:gridCol w="1350150"/>
                <a:gridCol w="1196624"/>
              </a:tblGrid>
              <a:tr h="337203">
                <a:tc>
                  <a:txBody>
                    <a:bodyPr/>
                    <a:lstStyle/>
                    <a:p>
                      <a:pPr algn="ctr"/>
                      <a:r>
                        <a:rPr kumimoji="1" lang="ja-JP" altLang="en-US" sz="1800" dirty="0" smtClean="0"/>
                        <a:t>説明変数</a:t>
                      </a:r>
                      <a:endParaRPr kumimoji="1" lang="ja-JP" altLang="en-US" sz="1800" dirty="0"/>
                    </a:p>
                  </a:txBody>
                  <a:tcPr/>
                </a:tc>
                <a:tc>
                  <a:txBody>
                    <a:bodyPr/>
                    <a:lstStyle/>
                    <a:p>
                      <a:pPr algn="ctr"/>
                      <a:r>
                        <a:rPr kumimoji="1" lang="ja-JP" altLang="en-US" sz="1800" dirty="0" smtClean="0"/>
                        <a:t>目的変数</a:t>
                      </a:r>
                      <a:endParaRPr kumimoji="1" lang="ja-JP" altLang="en-US" sz="1800" dirty="0"/>
                    </a:p>
                  </a:txBody>
                  <a:tcPr/>
                </a:tc>
                <a:tc>
                  <a:txBody>
                    <a:bodyPr/>
                    <a:lstStyle/>
                    <a:p>
                      <a:pPr algn="ctr"/>
                      <a:r>
                        <a:rPr kumimoji="1" lang="ja-JP" altLang="en-US" sz="1800" dirty="0" smtClean="0"/>
                        <a:t>相関係数</a:t>
                      </a:r>
                      <a:endParaRPr kumimoji="1" lang="ja-JP" altLang="en-US" sz="1800" dirty="0"/>
                    </a:p>
                  </a:txBody>
                  <a:tcPr/>
                </a:tc>
                <a:tc>
                  <a:txBody>
                    <a:bodyPr/>
                    <a:lstStyle/>
                    <a:p>
                      <a:pPr algn="ctr"/>
                      <a:r>
                        <a:rPr kumimoji="1" lang="ja-JP" altLang="en-US" sz="1800" dirty="0" smtClean="0"/>
                        <a:t>加算係数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差分係数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ja-JP" altLang="en-US" sz="1800" dirty="0" smtClean="0"/>
                        <a:t>遅延係数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37203">
                <a:tc>
                  <a:txBody>
                    <a:bodyPr/>
                    <a:lstStyle/>
                    <a:p>
                      <a:pPr algn="ctr"/>
                      <a:r>
                        <a:rPr kumimoji="1" lang="ja-JP" altLang="en-US" sz="1800" dirty="0" smtClean="0"/>
                        <a:t>コミッタ昇格数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パッチ数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0.618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5</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37203">
                <a:tc>
                  <a:txBody>
                    <a:bodyPr/>
                    <a:lstStyle/>
                    <a:p>
                      <a:pPr algn="ctr"/>
                      <a:r>
                        <a:rPr kumimoji="1" lang="ja-JP" altLang="en-US" sz="1800" b="0" i="0" dirty="0" smtClean="0"/>
                        <a:t>パッチ数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b="0" i="0" dirty="0" smtClean="0"/>
                        <a:t>ML</a:t>
                      </a:r>
                      <a:r>
                        <a:rPr kumimoji="1" lang="ja-JP" altLang="en-US" sz="1800" b="0" i="0" dirty="0" smtClean="0"/>
                        <a:t>投稿者数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-0.639</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37203">
                <a:tc>
                  <a:txBody>
                    <a:bodyPr/>
                    <a:lstStyle/>
                    <a:p>
                      <a:pPr algn="ctr"/>
                      <a:r>
                        <a:rPr kumimoji="1" lang="en-US" altLang="ja-JP" sz="1800" b="0" i="0" dirty="0" smtClean="0"/>
                        <a:t>ML</a:t>
                      </a:r>
                      <a:r>
                        <a:rPr kumimoji="1" lang="ja-JP" altLang="en-US" sz="1800" b="0" i="0" dirty="0" smtClean="0"/>
                        <a:t>投稿者数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ja-JP" altLang="en-US" sz="1800" b="0" i="0" dirty="0" smtClean="0"/>
                        <a:t>コミッタ昇格数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-0.393</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37203">
                <a:tc>
                  <a:txBody>
                    <a:bodyPr/>
                    <a:lstStyle/>
                    <a:p>
                      <a:pPr algn="ctr"/>
                      <a:r>
                        <a:rPr kumimoji="1" lang="ja-JP" altLang="en-US" sz="1800" b="0" i="0" dirty="0" smtClean="0"/>
                        <a:t>コミッタ昇格数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ML</a:t>
                      </a:r>
                      <a:r>
                        <a:rPr kumimoji="1" lang="ja-JP" altLang="en-US" sz="1800" dirty="0" smtClean="0"/>
                        <a:t>投稿者数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0.420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9</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bl>
          </a:graphicData>
        </a:graphic>
      </p:graphicFrame>
      <p:graphicFrame>
        <p:nvGraphicFramePr>
          <p:cNvPr id="8" name="コンテンツ プレースホルダー 7"/>
          <p:cNvGraphicFramePr>
            <a:graphicFrameLocks/>
          </p:cNvGraphicFramePr>
          <p:nvPr>
            <p:extLst>
              <p:ext uri="{D42A27DB-BD31-4B8C-83A1-F6EECF244321}">
                <p14:modId xmlns:p14="http://schemas.microsoft.com/office/powerpoint/2010/main" val="2413318392"/>
              </p:ext>
            </p:extLst>
          </p:nvPr>
        </p:nvGraphicFramePr>
        <p:xfrm>
          <a:off x="611559" y="4149080"/>
          <a:ext cx="8235915" cy="1828800"/>
        </p:xfrm>
        <a:graphic>
          <a:graphicData uri="http://schemas.openxmlformats.org/drawingml/2006/table">
            <a:tbl>
              <a:tblPr firstRow="1" bandRow="1">
                <a:tableStyleId>{912C8C85-51F0-491E-9774-3900AFEF0FD7}</a:tableStyleId>
              </a:tblPr>
              <a:tblGrid>
                <a:gridCol w="1575176"/>
                <a:gridCol w="1575175"/>
                <a:gridCol w="1260140"/>
                <a:gridCol w="1305145"/>
                <a:gridCol w="1305145"/>
                <a:gridCol w="1215134"/>
              </a:tblGrid>
              <a:tr h="351039">
                <a:tc>
                  <a:txBody>
                    <a:bodyPr/>
                    <a:lstStyle/>
                    <a:p>
                      <a:pPr algn="ctr"/>
                      <a:r>
                        <a:rPr kumimoji="1" lang="ja-JP" altLang="en-US" sz="1800" dirty="0" smtClean="0"/>
                        <a:t>説明変数</a:t>
                      </a:r>
                      <a:endParaRPr kumimoji="1" lang="ja-JP" altLang="en-US" sz="1800" dirty="0"/>
                    </a:p>
                  </a:txBody>
                  <a:tcPr/>
                </a:tc>
                <a:tc>
                  <a:txBody>
                    <a:bodyPr/>
                    <a:lstStyle/>
                    <a:p>
                      <a:pPr algn="ctr"/>
                      <a:r>
                        <a:rPr kumimoji="1" lang="ja-JP" altLang="en-US" sz="1800" dirty="0" smtClean="0"/>
                        <a:t>目的変数</a:t>
                      </a:r>
                      <a:endParaRPr kumimoji="1" lang="ja-JP" altLang="en-US" sz="1800" dirty="0"/>
                    </a:p>
                  </a:txBody>
                  <a:tcPr/>
                </a:tc>
                <a:tc>
                  <a:txBody>
                    <a:bodyPr/>
                    <a:lstStyle/>
                    <a:p>
                      <a:pPr algn="ctr"/>
                      <a:r>
                        <a:rPr kumimoji="1" lang="ja-JP" altLang="en-US" sz="1800" dirty="0" smtClean="0"/>
                        <a:t>相関係数</a:t>
                      </a:r>
                      <a:endParaRPr kumimoji="1" lang="ja-JP" altLang="en-US" sz="1800" dirty="0"/>
                    </a:p>
                  </a:txBody>
                  <a:tcPr/>
                </a:tc>
                <a:tc>
                  <a:txBody>
                    <a:bodyPr/>
                    <a:lstStyle/>
                    <a:p>
                      <a:pPr algn="ctr"/>
                      <a:r>
                        <a:rPr kumimoji="1" lang="ja-JP" altLang="en-US" sz="1800" dirty="0" smtClean="0"/>
                        <a:t>加算係数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差分係数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ja-JP" altLang="en-US" sz="1800" dirty="0" smtClean="0"/>
                        <a:t>遅延係数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51039">
                <a:tc>
                  <a:txBody>
                    <a:bodyPr/>
                    <a:lstStyle/>
                    <a:p>
                      <a:pPr algn="ctr"/>
                      <a:r>
                        <a:rPr kumimoji="1" lang="ja-JP" altLang="en-US" sz="1800" dirty="0" smtClean="0"/>
                        <a:t>コミッタ昇格数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パッチ数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0.611</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5</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3</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51039">
                <a:tc>
                  <a:txBody>
                    <a:bodyPr/>
                    <a:lstStyle/>
                    <a:p>
                      <a:pPr algn="ctr"/>
                      <a:r>
                        <a:rPr kumimoji="1" lang="ja-JP" altLang="en-US" sz="1800" b="0" i="0" dirty="0" smtClean="0"/>
                        <a:t>パッチ数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b="0" i="0" dirty="0" smtClean="0"/>
                        <a:t>ML</a:t>
                      </a:r>
                      <a:r>
                        <a:rPr kumimoji="1" lang="ja-JP" altLang="en-US" sz="1800" b="0" i="0" dirty="0" smtClean="0"/>
                        <a:t>投稿者数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0.638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51039">
                <a:tc>
                  <a:txBody>
                    <a:bodyPr/>
                    <a:lstStyle/>
                    <a:p>
                      <a:pPr algn="ctr"/>
                      <a:r>
                        <a:rPr kumimoji="1" lang="en-US" altLang="ja-JP" sz="1800" b="0" i="0" dirty="0" smtClean="0"/>
                        <a:t>ML</a:t>
                      </a:r>
                      <a:r>
                        <a:rPr kumimoji="1" lang="ja-JP" altLang="en-US" sz="1800" b="0" i="0" dirty="0" smtClean="0"/>
                        <a:t>投稿者数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ja-JP" altLang="en-US" sz="1800" b="0" i="0" dirty="0" smtClean="0"/>
                        <a:t>コミッタ昇格数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0.568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11</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10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51039">
                <a:tc>
                  <a:txBody>
                    <a:bodyPr/>
                    <a:lstStyle/>
                    <a:p>
                      <a:pPr algn="ctr"/>
                      <a:r>
                        <a:rPr kumimoji="1" lang="ja-JP" altLang="en-US" sz="1800" b="0" i="0" dirty="0" smtClean="0"/>
                        <a:t>コミッタ昇格数</a:t>
                      </a:r>
                      <a:endParaRPr kumimoji="1" lang="ja-JP" altLang="en-US" sz="1800" b="0" i="0" dirty="0"/>
                    </a:p>
                  </a:txBody>
                  <a:tcPr>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ML</a:t>
                      </a:r>
                      <a:r>
                        <a:rPr kumimoji="1" lang="ja-JP" altLang="en-US" sz="1800" dirty="0" smtClean="0"/>
                        <a:t>投稿者数</a:t>
                      </a:r>
                      <a:endParaRPr kumimoji="1" lang="ja-JP" altLang="en-US" sz="1800" b="0" i="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-0.766</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9</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9</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6</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bl>
          </a:graphicData>
        </a:graphic>
      </p:graphicFrame>
    </p:spTree>
    <p:extLst>
      <p:ext uri="{BB962C8B-B14F-4D97-AF65-F5344CB8AC3E}">
        <p14:creationId xmlns:p14="http://schemas.microsoft.com/office/powerpoint/2010/main" val="3729096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考察：本研究の今後の展開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ソフトウェア工学の分野において提案されている</a:t>
            </a:r>
            <a:r>
              <a:rPr kumimoji="1" lang="ja-JP" altLang="en-US" dirty="0" smtClean="0"/>
              <a:t>メトリクスは膨大な数に上る</a:t>
            </a:r>
            <a:endParaRPr kumimoji="1"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26</a:t>
            </a:fld>
            <a:endParaRPr lang="en-US" altLang="ja-JP"/>
          </a:p>
        </p:txBody>
      </p:sp>
      <p:sp>
        <p:nvSpPr>
          <p:cNvPr id="7" name="テキスト ボックス 6"/>
          <p:cNvSpPr txBox="1"/>
          <p:nvPr/>
        </p:nvSpPr>
        <p:spPr>
          <a:xfrm>
            <a:off x="877126" y="2438890"/>
            <a:ext cx="7695855" cy="830997"/>
          </a:xfrm>
          <a:prstGeom prst="rect">
            <a:avLst/>
          </a:prstGeom>
          <a:noFill/>
          <a:ln w="19050">
            <a:solidFill>
              <a:srgbClr val="0000FF"/>
            </a:solidFill>
          </a:ln>
        </p:spPr>
        <p:txBody>
          <a:bodyPr wrap="square" rtlCol="0">
            <a:spAutoFit/>
          </a:bodyPr>
          <a:lstStyle/>
          <a:p>
            <a:pPr algn="just"/>
            <a:r>
              <a:rPr kumimoji="1" lang="ja-JP" altLang="en-US" sz="2400" dirty="0" smtClean="0"/>
              <a:t>多数のメトリクスを用いて遅延相関分析を行う場合には，膨大な組み合わせができる</a:t>
            </a:r>
            <a:endParaRPr kumimoji="1" lang="ja-JP" altLang="en-US" sz="2400" dirty="0"/>
          </a:p>
        </p:txBody>
      </p:sp>
      <p:sp>
        <p:nvSpPr>
          <p:cNvPr id="8" name="テキスト ボックス 7"/>
          <p:cNvSpPr txBox="1"/>
          <p:nvPr/>
        </p:nvSpPr>
        <p:spPr>
          <a:xfrm>
            <a:off x="877126" y="3993158"/>
            <a:ext cx="7695855" cy="830997"/>
          </a:xfrm>
          <a:prstGeom prst="rect">
            <a:avLst/>
          </a:prstGeom>
          <a:noFill/>
          <a:ln w="19050">
            <a:solidFill>
              <a:srgbClr val="0000FF"/>
            </a:solidFill>
          </a:ln>
        </p:spPr>
        <p:txBody>
          <a:bodyPr wrap="square" rtlCol="0">
            <a:spAutoFit/>
          </a:bodyPr>
          <a:lstStyle/>
          <a:p>
            <a:pPr fontAlgn="auto">
              <a:spcBef>
                <a:spcPts val="0"/>
              </a:spcBef>
              <a:spcAft>
                <a:spcPts val="0"/>
              </a:spcAft>
              <a:defRPr/>
            </a:pPr>
            <a:r>
              <a:rPr lang="ja-JP" altLang="en-US" sz="2400" dirty="0" smtClean="0"/>
              <a:t>すべて</a:t>
            </a:r>
            <a:r>
              <a:rPr lang="ja-JP" altLang="en-US" sz="2400" dirty="0"/>
              <a:t>のメトリクスの組合せ・パラメータの組合せを自動処理できる本提案</a:t>
            </a:r>
            <a:r>
              <a:rPr lang="ja-JP" altLang="en-US" sz="2400" dirty="0" smtClean="0"/>
              <a:t>手法がさらに役立つ</a:t>
            </a:r>
            <a:endParaRPr lang="ja-JP" altLang="en-US" sz="2400" dirty="0"/>
          </a:p>
        </p:txBody>
      </p:sp>
      <p:sp>
        <p:nvSpPr>
          <p:cNvPr id="9" name="右矢印 8"/>
          <p:cNvSpPr>
            <a:spLocks noChangeAspect="1"/>
          </p:cNvSpPr>
          <p:nvPr/>
        </p:nvSpPr>
        <p:spPr>
          <a:xfrm rot="5400000" flipV="1">
            <a:off x="4425255" y="3260711"/>
            <a:ext cx="519153" cy="76572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75540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Apache HTTP Server</a:t>
            </a:r>
          </a:p>
          <a:p>
            <a:endParaRPr lang="en-US" altLang="ja-JP" dirty="0"/>
          </a:p>
          <a:p>
            <a:pPr marL="0" indent="0">
              <a:buNone/>
            </a:pPr>
            <a:endParaRPr lang="en-US" altLang="ja-JP" dirty="0" smtClean="0"/>
          </a:p>
          <a:p>
            <a:r>
              <a:rPr lang="en-US" altLang="ja-JP" dirty="0" smtClean="0"/>
              <a:t>Eclipse Platform</a:t>
            </a: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27</a:t>
            </a:fld>
            <a:endParaRPr lang="en-US" altLang="ja-JP"/>
          </a:p>
        </p:txBody>
      </p:sp>
      <p:sp>
        <p:nvSpPr>
          <p:cNvPr id="10" name="テキスト ボックス 9"/>
          <p:cNvSpPr txBox="1"/>
          <p:nvPr/>
        </p:nvSpPr>
        <p:spPr>
          <a:xfrm>
            <a:off x="1196625" y="4644135"/>
            <a:ext cx="7200800" cy="954107"/>
          </a:xfrm>
          <a:prstGeom prst="rect">
            <a:avLst/>
          </a:prstGeom>
          <a:noFill/>
          <a:ln w="19050">
            <a:solidFill>
              <a:schemeClr val="accent1"/>
            </a:solidFill>
          </a:ln>
        </p:spPr>
        <p:txBody>
          <a:bodyPr wrap="square" rtlCol="0">
            <a:spAutoFit/>
          </a:bodyPr>
          <a:lstStyle/>
          <a:p>
            <a:pPr algn="just"/>
            <a:r>
              <a:rPr lang="ja-JP" altLang="en-US" sz="2800" dirty="0"/>
              <a:t>コミッタ昇格が盛んに行われると</a:t>
            </a:r>
            <a:r>
              <a:rPr lang="en-US" altLang="ja-JP" sz="2800" dirty="0"/>
              <a:t>3</a:t>
            </a:r>
            <a:r>
              <a:rPr lang="ja-JP" altLang="en-US" sz="2800" dirty="0"/>
              <a:t>～</a:t>
            </a:r>
            <a:r>
              <a:rPr lang="en-US" altLang="ja-JP" sz="2800" dirty="0"/>
              <a:t>5</a:t>
            </a:r>
            <a:r>
              <a:rPr lang="ja-JP" altLang="en-US" sz="2800" dirty="0"/>
              <a:t>か月後</a:t>
            </a:r>
            <a:r>
              <a:rPr lang="ja-JP" altLang="en-US" sz="2800" dirty="0" smtClean="0"/>
              <a:t>に</a:t>
            </a:r>
            <a:endParaRPr lang="en-US" altLang="ja-JP" sz="2800" dirty="0" smtClean="0"/>
          </a:p>
          <a:p>
            <a:pPr algn="just"/>
            <a:r>
              <a:rPr lang="ja-JP" altLang="en-US" sz="2800" dirty="0" smtClean="0"/>
              <a:t>承認</a:t>
            </a:r>
            <a:r>
              <a:rPr lang="ja-JP" altLang="en-US" sz="2800" dirty="0"/>
              <a:t>されるパッチの数が増加</a:t>
            </a:r>
            <a:r>
              <a:rPr lang="ja-JP" altLang="en-US" sz="2800" dirty="0" smtClean="0"/>
              <a:t>する</a:t>
            </a:r>
            <a:endParaRPr lang="ja-JP" altLang="en-US" sz="2800" dirty="0"/>
          </a:p>
        </p:txBody>
      </p:sp>
      <p:sp>
        <p:nvSpPr>
          <p:cNvPr id="11" name="正方形/長方形 10"/>
          <p:cNvSpPr/>
          <p:nvPr/>
        </p:nvSpPr>
        <p:spPr>
          <a:xfrm>
            <a:off x="7614470" y="1601885"/>
            <a:ext cx="1188000" cy="792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3" name="コンテンツ プレースホルダー 7"/>
          <p:cNvGraphicFramePr>
            <a:graphicFrameLocks/>
          </p:cNvGraphicFramePr>
          <p:nvPr>
            <p:extLst>
              <p:ext uri="{D42A27DB-BD31-4B8C-83A1-F6EECF244321}">
                <p14:modId xmlns:p14="http://schemas.microsoft.com/office/powerpoint/2010/main" val="4018884873"/>
              </p:ext>
            </p:extLst>
          </p:nvPr>
        </p:nvGraphicFramePr>
        <p:xfrm>
          <a:off x="566555" y="1645205"/>
          <a:ext cx="8232915" cy="731520"/>
        </p:xfrm>
        <a:graphic>
          <a:graphicData uri="http://schemas.openxmlformats.org/drawingml/2006/table">
            <a:tbl>
              <a:tblPr firstRow="1" bandRow="1">
                <a:tableStyleId>{912C8C85-51F0-491E-9774-3900AFEF0FD7}</a:tableStyleId>
              </a:tblPr>
              <a:tblGrid>
                <a:gridCol w="1575175"/>
                <a:gridCol w="1575175"/>
                <a:gridCol w="1305145"/>
                <a:gridCol w="1260140"/>
                <a:gridCol w="1350150"/>
                <a:gridCol w="1167130"/>
              </a:tblGrid>
              <a:tr h="337203">
                <a:tc>
                  <a:txBody>
                    <a:bodyPr/>
                    <a:lstStyle/>
                    <a:p>
                      <a:pPr algn="ctr"/>
                      <a:r>
                        <a:rPr kumimoji="1" lang="ja-JP" altLang="en-US" sz="1800" dirty="0" smtClean="0"/>
                        <a:t>説明変数</a:t>
                      </a:r>
                      <a:endParaRPr kumimoji="1" lang="ja-JP" altLang="en-US" sz="1800" dirty="0"/>
                    </a:p>
                  </a:txBody>
                  <a:tcPr/>
                </a:tc>
                <a:tc>
                  <a:txBody>
                    <a:bodyPr/>
                    <a:lstStyle/>
                    <a:p>
                      <a:pPr algn="ctr"/>
                      <a:r>
                        <a:rPr kumimoji="1" lang="ja-JP" altLang="en-US" sz="1800" dirty="0" smtClean="0"/>
                        <a:t>目的変数</a:t>
                      </a:r>
                      <a:endParaRPr kumimoji="1" lang="ja-JP" altLang="en-US" sz="1800" dirty="0"/>
                    </a:p>
                  </a:txBody>
                  <a:tcPr/>
                </a:tc>
                <a:tc>
                  <a:txBody>
                    <a:bodyPr/>
                    <a:lstStyle/>
                    <a:p>
                      <a:pPr algn="ctr"/>
                      <a:r>
                        <a:rPr kumimoji="1" lang="ja-JP" altLang="en-US" sz="1800" dirty="0" smtClean="0"/>
                        <a:t>相関係数</a:t>
                      </a:r>
                      <a:endParaRPr kumimoji="1" lang="ja-JP" altLang="en-US" sz="1800" dirty="0"/>
                    </a:p>
                  </a:txBody>
                  <a:tcPr/>
                </a:tc>
                <a:tc>
                  <a:txBody>
                    <a:bodyPr/>
                    <a:lstStyle/>
                    <a:p>
                      <a:pPr algn="ctr"/>
                      <a:r>
                        <a:rPr kumimoji="1" lang="ja-JP" altLang="en-US" sz="1800" dirty="0" smtClean="0"/>
                        <a:t>加算係数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差分係数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ja-JP" altLang="en-US" sz="1800" dirty="0" smtClean="0"/>
                        <a:t>遅延係数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37203">
                <a:tc>
                  <a:txBody>
                    <a:bodyPr/>
                    <a:lstStyle/>
                    <a:p>
                      <a:pPr algn="ctr"/>
                      <a:r>
                        <a:rPr kumimoji="1" lang="ja-JP" altLang="en-US" sz="1800" dirty="0" smtClean="0"/>
                        <a:t>コミッタ昇格数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パッチ数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0.618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8</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0</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5</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bl>
          </a:graphicData>
        </a:graphic>
      </p:graphicFrame>
      <p:graphicFrame>
        <p:nvGraphicFramePr>
          <p:cNvPr id="14" name="コンテンツ プレースホルダー 7"/>
          <p:cNvGraphicFramePr>
            <a:graphicFrameLocks/>
          </p:cNvGraphicFramePr>
          <p:nvPr>
            <p:extLst>
              <p:ext uri="{D42A27DB-BD31-4B8C-83A1-F6EECF244321}">
                <p14:modId xmlns:p14="http://schemas.microsoft.com/office/powerpoint/2010/main" val="729820677"/>
              </p:ext>
            </p:extLst>
          </p:nvPr>
        </p:nvGraphicFramePr>
        <p:xfrm>
          <a:off x="611559" y="3220380"/>
          <a:ext cx="8235915" cy="731520"/>
        </p:xfrm>
        <a:graphic>
          <a:graphicData uri="http://schemas.openxmlformats.org/drawingml/2006/table">
            <a:tbl>
              <a:tblPr firstRow="1" bandRow="1">
                <a:tableStyleId>{912C8C85-51F0-491E-9774-3900AFEF0FD7}</a:tableStyleId>
              </a:tblPr>
              <a:tblGrid>
                <a:gridCol w="1575176"/>
                <a:gridCol w="1575175"/>
                <a:gridCol w="1260140"/>
                <a:gridCol w="1305145"/>
                <a:gridCol w="1305145"/>
                <a:gridCol w="1215134"/>
              </a:tblGrid>
              <a:tr h="351039">
                <a:tc>
                  <a:txBody>
                    <a:bodyPr/>
                    <a:lstStyle/>
                    <a:p>
                      <a:pPr algn="ctr"/>
                      <a:r>
                        <a:rPr kumimoji="1" lang="ja-JP" altLang="en-US" sz="1800" dirty="0" smtClean="0"/>
                        <a:t>説明変数</a:t>
                      </a:r>
                      <a:endParaRPr kumimoji="1" lang="ja-JP" altLang="en-US" sz="1800" dirty="0"/>
                    </a:p>
                  </a:txBody>
                  <a:tcPr/>
                </a:tc>
                <a:tc>
                  <a:txBody>
                    <a:bodyPr/>
                    <a:lstStyle/>
                    <a:p>
                      <a:pPr algn="ctr"/>
                      <a:r>
                        <a:rPr kumimoji="1" lang="ja-JP" altLang="en-US" sz="1800" dirty="0" smtClean="0"/>
                        <a:t>目的変数</a:t>
                      </a:r>
                      <a:endParaRPr kumimoji="1" lang="ja-JP" altLang="en-US" sz="1800" dirty="0"/>
                    </a:p>
                  </a:txBody>
                  <a:tcPr/>
                </a:tc>
                <a:tc>
                  <a:txBody>
                    <a:bodyPr/>
                    <a:lstStyle/>
                    <a:p>
                      <a:pPr algn="ctr"/>
                      <a:r>
                        <a:rPr kumimoji="1" lang="ja-JP" altLang="en-US" sz="1800" dirty="0" smtClean="0"/>
                        <a:t>相関係数</a:t>
                      </a:r>
                      <a:endParaRPr kumimoji="1" lang="ja-JP" altLang="en-US" sz="1800" dirty="0"/>
                    </a:p>
                  </a:txBody>
                  <a:tcPr/>
                </a:tc>
                <a:tc>
                  <a:txBody>
                    <a:bodyPr/>
                    <a:lstStyle/>
                    <a:p>
                      <a:pPr algn="ctr"/>
                      <a:r>
                        <a:rPr kumimoji="1" lang="ja-JP" altLang="en-US" sz="1800" dirty="0" smtClean="0"/>
                        <a:t>加算係数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差分係数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ja-JP" altLang="en-US" sz="1800" dirty="0" smtClean="0"/>
                        <a:t>遅延係数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r h="351039">
                <a:tc>
                  <a:txBody>
                    <a:bodyPr/>
                    <a:lstStyle/>
                    <a:p>
                      <a:pPr algn="ctr"/>
                      <a:r>
                        <a:rPr kumimoji="1" lang="ja-JP" altLang="en-US" sz="1800" dirty="0" smtClean="0"/>
                        <a:t>コミッタ昇格数</a:t>
                      </a:r>
                      <a:endParaRPr kumimoji="1" lang="ja-JP" altLang="en-US" sz="1800" dirty="0"/>
                    </a:p>
                  </a:txBody>
                  <a:tcPr>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ja-JP" altLang="en-US" sz="1800" dirty="0" smtClean="0"/>
                        <a:t>パッチ数</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B w="12700" cap="flat" cmpd="sng" algn="ctr">
                      <a:solidFill>
                        <a:schemeClr val="accent6"/>
                      </a:solidFill>
                      <a:prstDash val="solid"/>
                      <a:round/>
                      <a:headEnd type="none" w="med" len="med"/>
                      <a:tailEnd type="none" w="med" len="med"/>
                    </a:lnB>
                  </a:tcPr>
                </a:tc>
                <a:tc>
                  <a:txBody>
                    <a:bodyPr/>
                    <a:lstStyle/>
                    <a:p>
                      <a:pPr algn="ctr"/>
                      <a:r>
                        <a:rPr kumimoji="1" lang="en-US" altLang="ja-JP" sz="1800" dirty="0" smtClean="0"/>
                        <a:t>0.611</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5</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tcPr>
                </a:tc>
                <a:tc>
                  <a:txBody>
                    <a:bodyPr/>
                    <a:lstStyle/>
                    <a:p>
                      <a:pPr algn="ctr"/>
                      <a:r>
                        <a:rPr kumimoji="1" lang="en-US" altLang="ja-JP" sz="1800" dirty="0" smtClean="0"/>
                        <a:t>12</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c>
                  <a:txBody>
                    <a:bodyPr/>
                    <a:lstStyle/>
                    <a:p>
                      <a:pPr algn="ctr"/>
                      <a:r>
                        <a:rPr kumimoji="1" lang="en-US" altLang="ja-JP" sz="1800" dirty="0" smtClean="0"/>
                        <a:t>3</a:t>
                      </a:r>
                      <a:endParaRPr kumimoji="1" lang="ja-JP" altLang="en-US" sz="1800" dirty="0"/>
                    </a:p>
                  </a:txBody>
                  <a:tcP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tcPr>
                </a:tc>
              </a:tr>
            </a:tbl>
          </a:graphicData>
        </a:graphic>
      </p:graphicFrame>
      <p:sp>
        <p:nvSpPr>
          <p:cNvPr id="15" name="正方形/長方形 14"/>
          <p:cNvSpPr/>
          <p:nvPr/>
        </p:nvSpPr>
        <p:spPr>
          <a:xfrm>
            <a:off x="7632340" y="3213060"/>
            <a:ext cx="1188000" cy="7560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850119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突っ込まれそうなリスト①</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結果は擬似相関ではないといえるのか？</a:t>
            </a:r>
            <a:endParaRPr lang="en-US" altLang="ja-JP" dirty="0"/>
          </a:p>
          <a:p>
            <a:pPr lvl="1"/>
            <a:r>
              <a:rPr lang="ja-JP" altLang="en-US" dirty="0" smtClean="0"/>
              <a:t>今回は提案手法の有用性を確かめることが目的であったため、分析結果の妥当性を確かめてはいません。ですので、これからは相関係数が</a:t>
            </a:r>
            <a:r>
              <a:rPr lang="en-US" altLang="ja-JP" dirty="0" smtClean="0"/>
              <a:t>0.75</a:t>
            </a:r>
            <a:r>
              <a:rPr lang="ja-JP" altLang="en-US" dirty="0" smtClean="0"/>
              <a:t>以上であった場合について、結果を精査していきたいと考えております。</a:t>
            </a:r>
            <a:endParaRPr lang="en-US" altLang="ja-JP" dirty="0"/>
          </a:p>
          <a:p>
            <a:r>
              <a:rPr lang="ja-JP" altLang="en-US" dirty="0" smtClean="0"/>
              <a:t>遅延係数が</a:t>
            </a:r>
            <a:r>
              <a:rPr lang="en-US" altLang="ja-JP" dirty="0" smtClean="0"/>
              <a:t>6</a:t>
            </a:r>
            <a:r>
              <a:rPr lang="ja-JP" altLang="en-US" dirty="0" smtClean="0"/>
              <a:t>以上であれば除くのであれば、もともと遅延が</a:t>
            </a:r>
            <a:r>
              <a:rPr lang="en-US" altLang="ja-JP" dirty="0" smtClean="0"/>
              <a:t>6</a:t>
            </a:r>
            <a:r>
              <a:rPr lang="ja-JP" altLang="en-US" dirty="0" smtClean="0"/>
              <a:t>以上とらないようにしておけばよいのではないか？</a:t>
            </a:r>
            <a:endParaRPr lang="en-US" altLang="ja-JP" dirty="0" smtClean="0"/>
          </a:p>
          <a:p>
            <a:pPr lvl="1"/>
            <a:r>
              <a:rPr lang="ja-JP" altLang="en-US" dirty="0"/>
              <a:t>おっしゃる通り</a:t>
            </a:r>
            <a:r>
              <a:rPr lang="ja-JP" altLang="en-US" dirty="0" smtClean="0"/>
              <a:t>で、今回発表させていただいた手法では、各パラメータの値について制約をもうけていませんでした。そこで、加算</a:t>
            </a:r>
            <a:r>
              <a:rPr lang="en-US" altLang="ja-JP" dirty="0" smtClean="0"/>
              <a:t>+</a:t>
            </a:r>
            <a:r>
              <a:rPr lang="ja-JP" altLang="en-US" dirty="0" smtClean="0"/>
              <a:t>遅延</a:t>
            </a:r>
            <a:r>
              <a:rPr lang="en-US" altLang="ja-JP" dirty="0" smtClean="0"/>
              <a:t>&gt;</a:t>
            </a:r>
            <a:r>
              <a:rPr lang="ja-JP" altLang="en-US" dirty="0" smtClean="0"/>
              <a:t>差分となるような制約を設け、手法を改良しました。パラメータの値が取りうる値の範囲については追加研究が必要だと感じております。</a:t>
            </a:r>
            <a:endParaRPr lang="en-US" altLang="ja-JP" dirty="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28</a:t>
            </a:fld>
            <a:endParaRPr lang="en-US" altLang="ja-JP"/>
          </a:p>
        </p:txBody>
      </p:sp>
    </p:spTree>
    <p:extLst>
      <p:ext uri="{BB962C8B-B14F-4D97-AF65-F5344CB8AC3E}">
        <p14:creationId xmlns:p14="http://schemas.microsoft.com/office/powerpoint/2010/main" val="3833231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突っ込まれそうなリスト②</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なぜ</a:t>
            </a:r>
            <a:r>
              <a:rPr kumimoji="1" lang="en-US" altLang="ja-JP" dirty="0" smtClean="0"/>
              <a:t>3</a:t>
            </a:r>
            <a:r>
              <a:rPr kumimoji="1" lang="ja-JP" altLang="en-US" dirty="0" smtClean="0"/>
              <a:t>から</a:t>
            </a:r>
            <a:r>
              <a:rPr kumimoji="1" lang="en-US" altLang="ja-JP" dirty="0" smtClean="0"/>
              <a:t>5</a:t>
            </a:r>
            <a:r>
              <a:rPr kumimoji="1" lang="ja-JP" altLang="en-US" dirty="0" smtClean="0"/>
              <a:t>か月後に遅延が発生したのか？</a:t>
            </a:r>
            <a:endParaRPr kumimoji="1" lang="en-US" altLang="ja-JP" dirty="0" smtClean="0"/>
          </a:p>
          <a:p>
            <a:pPr lvl="1"/>
            <a:r>
              <a:rPr lang="ja-JP" altLang="en-US" dirty="0" smtClean="0"/>
              <a:t>今回は提案手法の有用性を確かめることが目的であったため、分析結果の妥当性を確かめてはいません。ですので、追加研究として今後行いたいと考えており、具体的にどうするのかということで</a:t>
            </a:r>
            <a:r>
              <a:rPr lang="ja-JP" altLang="en-US" dirty="0"/>
              <a:t>す</a:t>
            </a:r>
            <a:r>
              <a:rPr lang="ja-JP" altLang="en-US" dirty="0" smtClean="0"/>
              <a:t>が、新しくコミッタになった開発者には、担当モジュールが決定されます。担当モジュールをもつことによって、その開発者が承認するパッチの数も多くなると考えており、担当モジュールが決定されるまでの期間を遅延となるのではないか、と考えております。</a:t>
            </a:r>
            <a:endParaRPr kumimoji="1" lang="ja-JP" altLang="en-US" dirty="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29</a:t>
            </a:fld>
            <a:endParaRPr lang="en-US" altLang="ja-JP"/>
          </a:p>
        </p:txBody>
      </p:sp>
    </p:spTree>
    <p:extLst>
      <p:ext uri="{BB962C8B-B14F-4D97-AF65-F5344CB8AC3E}">
        <p14:creationId xmlns:p14="http://schemas.microsoft.com/office/powerpoint/2010/main" val="3491516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Eclipse Platform</a:t>
            </a:r>
            <a:endParaRPr lang="en-US" altLang="ja-JP" dirty="0"/>
          </a:p>
          <a:p>
            <a:pPr lvl="1"/>
            <a:r>
              <a:rPr lang="en-US" altLang="ja-JP" dirty="0"/>
              <a:t>4</a:t>
            </a:r>
            <a:r>
              <a:rPr lang="ja-JP" altLang="en-US" dirty="0"/>
              <a:t>通りのメトリクス、</a:t>
            </a:r>
            <a:r>
              <a:rPr lang="en-US" altLang="ja-JP" dirty="0"/>
              <a:t>2028</a:t>
            </a:r>
            <a:r>
              <a:rPr lang="ja-JP" altLang="en-US" dirty="0"/>
              <a:t>通りのパラメータ値の組み合わせ</a:t>
            </a:r>
            <a:endParaRPr lang="en-US" altLang="ja-JP" dirty="0"/>
          </a:p>
          <a:p>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2013/7/11</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30</a:t>
            </a:fld>
            <a:endParaRPr lang="en-US" altLang="ja-JP"/>
          </a:p>
        </p:txBody>
      </p:sp>
      <p:grpSp>
        <p:nvGrpSpPr>
          <p:cNvPr id="12" name="グループ化 11"/>
          <p:cNvGrpSpPr>
            <a:grpSpLocks noChangeAspect="1"/>
          </p:cNvGrpSpPr>
          <p:nvPr/>
        </p:nvGrpSpPr>
        <p:grpSpPr>
          <a:xfrm>
            <a:off x="1826695" y="2348880"/>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394669"/>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488714"/>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479487" y="2327973"/>
            <a:ext cx="1302203" cy="830997"/>
          </a:xfrm>
          <a:prstGeom prst="rect">
            <a:avLst/>
          </a:prstGeom>
          <a:noFill/>
        </p:spPr>
        <p:txBody>
          <a:bodyPr wrap="square" rtlCol="0">
            <a:spAutoFit/>
          </a:bodyPr>
          <a:lstStyle/>
          <a:p>
            <a:pPr algn="r"/>
            <a:r>
              <a:rPr lang="ja-JP" altLang="en-US" sz="2400" b="1" dirty="0" smtClean="0"/>
              <a:t>コミッタ昇格数</a:t>
            </a:r>
            <a:endParaRPr kumimoji="1" lang="ja-JP" altLang="en-US" sz="2400" b="1" dirty="0"/>
          </a:p>
        </p:txBody>
      </p:sp>
      <p:sp>
        <p:nvSpPr>
          <p:cNvPr id="64" name="テキスト ボックス 63"/>
          <p:cNvSpPr txBox="1"/>
          <p:nvPr/>
        </p:nvSpPr>
        <p:spPr>
          <a:xfrm>
            <a:off x="1286636" y="4398203"/>
            <a:ext cx="1617238" cy="830997"/>
          </a:xfrm>
          <a:prstGeom prst="rect">
            <a:avLst/>
          </a:prstGeom>
          <a:noFill/>
        </p:spPr>
        <p:txBody>
          <a:bodyPr wrap="square" rtlCol="0">
            <a:spAutoFit/>
          </a:bodyPr>
          <a:lstStyle/>
          <a:p>
            <a:pPr algn="r"/>
            <a:r>
              <a:rPr kumimoji="1" lang="ja-JP" altLang="en-US" sz="2400" b="1" dirty="0" smtClean="0"/>
              <a:t>修正パッチの数</a:t>
            </a:r>
            <a:endParaRPr kumimoji="1" lang="ja-JP" altLang="en-US" sz="2400" b="1" dirty="0"/>
          </a:p>
        </p:txBody>
      </p:sp>
      <p:sp>
        <p:nvSpPr>
          <p:cNvPr id="65" name="テキスト ボックス 64"/>
          <p:cNvSpPr txBox="1"/>
          <p:nvPr/>
        </p:nvSpPr>
        <p:spPr>
          <a:xfrm>
            <a:off x="3947431" y="3273078"/>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=0.611</a:t>
            </a:r>
            <a:endParaRPr kumimoji="1" lang="ja-JP" altLang="en-US" sz="2400" b="1" dirty="0"/>
          </a:p>
        </p:txBody>
      </p:sp>
      <p:sp>
        <p:nvSpPr>
          <p:cNvPr id="66" name="テキスト ボックス 65"/>
          <p:cNvSpPr txBox="1"/>
          <p:nvPr/>
        </p:nvSpPr>
        <p:spPr>
          <a:xfrm>
            <a:off x="6822250" y="3273078"/>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smtClean="0"/>
              <a:t>3</a:t>
            </a:r>
            <a:endParaRPr kumimoji="1" lang="ja-JP" altLang="en-US" sz="2400" b="1" dirty="0"/>
          </a:p>
        </p:txBody>
      </p:sp>
      <p:sp>
        <p:nvSpPr>
          <p:cNvPr id="67" name="テキスト ボックス 66"/>
          <p:cNvSpPr txBox="1"/>
          <p:nvPr/>
        </p:nvSpPr>
        <p:spPr>
          <a:xfrm>
            <a:off x="1016605" y="3204844"/>
            <a:ext cx="7470830" cy="1754326"/>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ja-JP" altLang="en-US" sz="3600" dirty="0"/>
              <a:t>コミッタ昇格が盛んに行われる</a:t>
            </a:r>
            <a:r>
              <a:rPr lang="ja-JP" altLang="en-US" sz="3600" dirty="0" smtClean="0"/>
              <a:t>と</a:t>
            </a:r>
            <a:endParaRPr lang="en-US" altLang="ja-JP" sz="3600" dirty="0" smtClean="0"/>
          </a:p>
          <a:p>
            <a:pPr algn="ctr"/>
            <a:r>
              <a:rPr lang="en-US" altLang="ja-JP" sz="3600" dirty="0" smtClean="0"/>
              <a:t>3</a:t>
            </a:r>
            <a:r>
              <a:rPr lang="ja-JP" altLang="en-US" sz="3600" dirty="0"/>
              <a:t>～</a:t>
            </a:r>
            <a:r>
              <a:rPr lang="en-US" altLang="ja-JP" sz="3600" dirty="0"/>
              <a:t>5</a:t>
            </a:r>
            <a:r>
              <a:rPr lang="ja-JP" altLang="en-US" sz="3600" dirty="0"/>
              <a:t>か月後</a:t>
            </a:r>
            <a:r>
              <a:rPr lang="ja-JP" altLang="en-US" sz="3600" dirty="0" smtClean="0"/>
              <a:t>に</a:t>
            </a:r>
            <a:endParaRPr lang="en-US" altLang="ja-JP" sz="3600" dirty="0" smtClean="0"/>
          </a:p>
          <a:p>
            <a:pPr algn="ctr"/>
            <a:r>
              <a:rPr lang="ja-JP" altLang="en-US" sz="3600" dirty="0" smtClean="0"/>
              <a:t>承認される修正パッチ</a:t>
            </a:r>
            <a:r>
              <a:rPr lang="ja-JP" altLang="en-US" sz="3600" dirty="0"/>
              <a:t>の数が</a:t>
            </a:r>
            <a:r>
              <a:rPr lang="ja-JP" altLang="en-US" sz="3600" dirty="0" smtClean="0"/>
              <a:t>増加</a:t>
            </a:r>
            <a:endParaRPr lang="ja-JP" altLang="en-US" sz="3600" dirty="0"/>
          </a:p>
        </p:txBody>
      </p:sp>
      <p:sp>
        <p:nvSpPr>
          <p:cNvPr id="68" name="テキスト ボックス 67"/>
          <p:cNvSpPr txBox="1"/>
          <p:nvPr/>
        </p:nvSpPr>
        <p:spPr>
          <a:xfrm>
            <a:off x="1331640" y="5568333"/>
            <a:ext cx="6856264" cy="830997"/>
          </a:xfrm>
          <a:prstGeom prst="rect">
            <a:avLst/>
          </a:prstGeom>
          <a:noFill/>
          <a:ln w="19050">
            <a:solidFill>
              <a:srgbClr val="0000FF"/>
            </a:solidFill>
          </a:ln>
        </p:spPr>
        <p:txBody>
          <a:bodyPr wrap="square" rtlCol="0">
            <a:spAutoFit/>
          </a:bodyPr>
          <a:lstStyle/>
          <a:p>
            <a:pPr algn="ctr"/>
            <a:r>
              <a:rPr kumimoji="1" lang="ja-JP" altLang="en-US" sz="2400" dirty="0" smtClean="0"/>
              <a:t>コミッタ昇格数が増加すると</a:t>
            </a:r>
            <a:endParaRPr kumimoji="1" lang="en-US" altLang="ja-JP" sz="2400" dirty="0" smtClean="0"/>
          </a:p>
          <a:p>
            <a:pPr algn="ctr"/>
            <a:r>
              <a:rPr lang="en-US" altLang="ja-JP" sz="2400" dirty="0"/>
              <a:t>3</a:t>
            </a:r>
            <a:r>
              <a:rPr kumimoji="1" lang="ja-JP" altLang="en-US" sz="2400" dirty="0" smtClean="0"/>
              <a:t>か月後に修正パッチが増加する傾向</a:t>
            </a:r>
            <a:endParaRPr kumimoji="1" lang="en-US" altLang="ja-JP" sz="2400" dirty="0" smtClean="0"/>
          </a:p>
        </p:txBody>
      </p:sp>
    </p:spTree>
    <p:extLst>
      <p:ext uri="{BB962C8B-B14F-4D97-AF65-F5344CB8AC3E}">
        <p14:creationId xmlns:p14="http://schemas.microsoft.com/office/powerpoint/2010/main" val="3299904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Lst>
  </p:timing>
</p:sld>
</file>

<file path=ppt/theme/theme1.xml><?xml version="1.0" encoding="utf-8"?>
<a:theme xmlns:a="http://schemas.openxmlformats.org/drawingml/2006/main" name="simple_bubble-2">
  <a:themeElements>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24731</TotalTime>
  <Words>4318</Words>
  <Application>Microsoft Office PowerPoint</Application>
  <PresentationFormat>画面に合わせる (4:3)</PresentationFormat>
  <Paragraphs>629</Paragraphs>
  <Slides>31</Slides>
  <Notes>30</Notes>
  <HiddenSlides>7</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simple_bubble-2</vt:lpstr>
      <vt:lpstr>OSSシステムとコミュニティの 共進化の理解を目的とした データマイニング手法</vt:lpstr>
      <vt:lpstr>背景</vt:lpstr>
      <vt:lpstr>これまでのOSSの進化に関する研究</vt:lpstr>
      <vt:lpstr>OSS開発における共進化</vt:lpstr>
      <vt:lpstr>目的とアプローチ</vt:lpstr>
      <vt:lpstr>目的とアプローチ</vt:lpstr>
      <vt:lpstr>提案手法の概要</vt:lpstr>
      <vt:lpstr>提案手法の概要</vt:lpstr>
      <vt:lpstr>提案手法：前処理</vt:lpstr>
      <vt:lpstr>提案手法：前処理</vt:lpstr>
      <vt:lpstr>提案手法：前処理</vt:lpstr>
      <vt:lpstr>提案手法：前処理</vt:lpstr>
      <vt:lpstr>提案手法の概要</vt:lpstr>
      <vt:lpstr>提案手法：遅延相関分析</vt:lpstr>
      <vt:lpstr>提案手法：遅延相関分析</vt:lpstr>
      <vt:lpstr>提案手法の概要</vt:lpstr>
      <vt:lpstr>提案手法：後処理</vt:lpstr>
      <vt:lpstr>分析方法</vt:lpstr>
      <vt:lpstr>分析結果（1/2）</vt:lpstr>
      <vt:lpstr>分析結果（2/2）</vt:lpstr>
      <vt:lpstr>考察：今回の実験結果の位置付け</vt:lpstr>
      <vt:lpstr>考察：本研究の今後の展開</vt:lpstr>
      <vt:lpstr>まとめと今後の課題</vt:lpstr>
      <vt:lpstr>ご清聴ありがとうございました</vt:lpstr>
      <vt:lpstr>コミッタに昇格してからの活動</vt:lpstr>
      <vt:lpstr>分析結果：後処理を行う前</vt:lpstr>
      <vt:lpstr>考察：本研究の今後の展開</vt:lpstr>
      <vt:lpstr>分析結果</vt:lpstr>
      <vt:lpstr>突っ込まれそうなリスト①</vt:lpstr>
      <vt:lpstr>突っ込まれそうなリスト②</vt:lpstr>
      <vt:lpstr>分析結果</vt:lpstr>
    </vt:vector>
  </TitlesOfParts>
  <Company>奈良先端科学技術大学院大学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Yosuke Yamatani</cp:lastModifiedBy>
  <cp:revision>815</cp:revision>
  <cp:lastPrinted>2013-07-09T15:38:16Z</cp:lastPrinted>
  <dcterms:created xsi:type="dcterms:W3CDTF">2009-08-18T10:41:33Z</dcterms:created>
  <dcterms:modified xsi:type="dcterms:W3CDTF">2013-07-11T23:22:23Z</dcterms:modified>
</cp:coreProperties>
</file>