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2015/12/7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Ｄ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CSMR-WCRE’14 pp.144--153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404"/>
            <a:ext cx="9144000" cy="206062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223628" y="4869160"/>
            <a:ext cx="6696744" cy="1440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概要</a:t>
            </a:r>
            <a:endParaRPr kumimoji="1" lang="en-US" altLang="ja-JP" sz="28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長期間修正されないままになっている不具合の特徴分析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バグトリアージ</a:t>
            </a:r>
            <a:endParaRPr kumimoji="1" lang="en-US" altLang="ja-JP" sz="2800" dirty="0" smtClean="0"/>
          </a:p>
          <a:p>
            <a:pPr lvl="1"/>
            <a:r>
              <a:rPr lang="ja-JP" altLang="en-US" sz="2400" dirty="0"/>
              <a:t>不具合</a:t>
            </a:r>
            <a:r>
              <a:rPr lang="ja-JP" altLang="en-US" sz="2400" dirty="0" smtClean="0"/>
              <a:t>に重要度や優先度を設定してスケジューリングを行う</a:t>
            </a:r>
            <a:endParaRPr lang="en-US" altLang="ja-JP" sz="2400" dirty="0" smtClean="0"/>
          </a:p>
          <a:p>
            <a:pPr lvl="1"/>
            <a:endParaRPr kumimoji="1" lang="en-US" altLang="ja-JP" sz="2400" dirty="0"/>
          </a:p>
          <a:p>
            <a:r>
              <a:rPr lang="ja-JP" altLang="en-US" sz="2800" dirty="0" smtClean="0"/>
              <a:t>バグトリアージを行っても長期間放置される不具合が存在する</a:t>
            </a:r>
            <a:endParaRPr lang="en-US" altLang="ja-JP" sz="2800" dirty="0" smtClean="0"/>
          </a:p>
          <a:p>
            <a:pPr lvl="1"/>
            <a:r>
              <a:rPr kumimoji="1" lang="ja-JP" altLang="en-US" sz="2400" dirty="0" smtClean="0"/>
              <a:t>ユーザは何度も同じ不具合を体験することになる</a:t>
            </a:r>
            <a:endParaRPr kumimoji="1" lang="en-US" altLang="ja-JP" sz="2400" dirty="0" smtClean="0"/>
          </a:p>
          <a:p>
            <a:pPr lvl="1"/>
            <a:r>
              <a:rPr kumimoji="1" lang="ja-JP" altLang="en-US" sz="2400" dirty="0" smtClean="0"/>
              <a:t>バージョンアップしたのに解決されない</a:t>
            </a:r>
            <a:endParaRPr kumimoji="1" lang="en-US" altLang="ja-JP" sz="2400" dirty="0" smtClean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583668" y="5157192"/>
            <a:ext cx="5976664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長期間放置される不具合の特徴，原因を明らかにする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RQ1	</a:t>
            </a:r>
          </a:p>
          <a:p>
            <a:pPr lvl="1"/>
            <a:r>
              <a:rPr kumimoji="1" lang="ja-JP" altLang="en-US" dirty="0" smtClean="0"/>
              <a:t>長期間放置される不具合の割合は？</a:t>
            </a:r>
            <a:endParaRPr kumimoji="1" lang="en-US" altLang="ja-JP" dirty="0" smtClean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lang="ja-JP" altLang="en-US" dirty="0" smtClean="0"/>
              <a:t>長期間放置される不具合の重要度は？</a:t>
            </a:r>
            <a:endParaRPr lang="en-US" altLang="ja-JP" dirty="0" smtClean="0"/>
          </a:p>
          <a:p>
            <a:r>
              <a:rPr kumimoji="1" lang="en-US" altLang="ja-JP" dirty="0" smtClean="0"/>
              <a:t>RQ3</a:t>
            </a:r>
          </a:p>
          <a:p>
            <a:pPr lvl="1"/>
            <a:r>
              <a:rPr kumimoji="1" lang="ja-JP" altLang="en-US" dirty="0" smtClean="0"/>
              <a:t>不具合修正プロセスのうちどの作業に時間がかかっているのか？</a:t>
            </a:r>
            <a:endParaRPr kumimoji="1" lang="en-US" altLang="ja-JP" dirty="0" smtClean="0"/>
          </a:p>
          <a:p>
            <a:r>
              <a:rPr lang="en-US" altLang="ja-JP" dirty="0" smtClean="0"/>
              <a:t>RQ4</a:t>
            </a:r>
          </a:p>
          <a:p>
            <a:pPr lvl="1"/>
            <a:r>
              <a:rPr lang="ja-JP" altLang="en-US" dirty="0" smtClean="0"/>
              <a:t>長期間放置される不具合の理由は？</a:t>
            </a:r>
            <a:endParaRPr lang="en-US" altLang="ja-JP" dirty="0" smtClean="0"/>
          </a:p>
          <a:p>
            <a:r>
              <a:rPr kumimoji="1" lang="en-US" altLang="ja-JP" dirty="0" smtClean="0"/>
              <a:t>RQ5</a:t>
            </a:r>
          </a:p>
          <a:p>
            <a:pPr lvl="1"/>
            <a:r>
              <a:rPr kumimoji="1" lang="ja-JP" altLang="en-US" dirty="0" smtClean="0"/>
              <a:t>長期間放置される不具合</a:t>
            </a:r>
            <a:r>
              <a:rPr kumimoji="1" lang="ja-JP" altLang="en-US" dirty="0" smtClean="0"/>
              <a:t>の修正の性質</a:t>
            </a:r>
            <a:r>
              <a:rPr kumimoji="1" lang="ja-JP" altLang="en-US" dirty="0" smtClean="0"/>
              <a:t>は？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65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Eclipse Family</a:t>
            </a:r>
          </a:p>
          <a:p>
            <a:pPr lvl="1"/>
            <a:r>
              <a:rPr lang="en-US" altLang="ja-JP" dirty="0" smtClean="0"/>
              <a:t>JDT (Java Development Tools)</a:t>
            </a:r>
          </a:p>
          <a:p>
            <a:pPr lvl="1"/>
            <a:r>
              <a:rPr kumimoji="1" lang="en-US" altLang="ja-JP" dirty="0" smtClean="0"/>
              <a:t>CDT (C/C++ Development Tools)</a:t>
            </a:r>
          </a:p>
          <a:p>
            <a:pPr lvl="1"/>
            <a:r>
              <a:rPr lang="en-US" altLang="ja-JP" dirty="0" smtClean="0"/>
              <a:t>PDE (Plug-in Development Environment)</a:t>
            </a:r>
          </a:p>
          <a:p>
            <a:pPr lvl="1"/>
            <a:r>
              <a:rPr kumimoji="1" lang="en-US" altLang="ja-JP" dirty="0" smtClean="0"/>
              <a:t>Platform</a:t>
            </a:r>
          </a:p>
          <a:p>
            <a:pPr lvl="1"/>
            <a:endParaRPr lang="en-US" altLang="ja-JP" dirty="0"/>
          </a:p>
          <a:p>
            <a:r>
              <a:rPr lang="ja-JP" altLang="en-US" dirty="0" smtClean="0"/>
              <a:t>どのプロジェクトも年</a:t>
            </a:r>
            <a:r>
              <a:rPr lang="en-US" altLang="ja-JP" dirty="0" smtClean="0"/>
              <a:t>1</a:t>
            </a:r>
            <a:r>
              <a:rPr lang="ja-JP" altLang="en-US" dirty="0" smtClean="0"/>
              <a:t>回のリリース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長期間放置＝</a:t>
            </a:r>
            <a:r>
              <a:rPr kumimoji="1" lang="ja-JP" altLang="en-US" dirty="0" smtClean="0">
                <a:solidFill>
                  <a:srgbClr val="FF0000"/>
                </a:solidFill>
              </a:rPr>
              <a:t>修正時間</a:t>
            </a:r>
            <a:r>
              <a:rPr kumimoji="1" lang="en-US" altLang="ja-JP" dirty="0" smtClean="0">
                <a:solidFill>
                  <a:srgbClr val="FF0000"/>
                </a:solidFill>
              </a:rPr>
              <a:t>1</a:t>
            </a:r>
            <a:r>
              <a:rPr kumimoji="1" lang="ja-JP" altLang="en-US" dirty="0" smtClean="0">
                <a:solidFill>
                  <a:srgbClr val="FF0000"/>
                </a:solidFill>
              </a:rPr>
              <a:t>年以上</a:t>
            </a:r>
            <a:r>
              <a:rPr lang="ja-JP" altLang="en-US" dirty="0" smtClean="0"/>
              <a:t>⇒次のリリースまでに解決できなかった不具合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39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対象不具合数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484784"/>
            <a:ext cx="8191500" cy="3143250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77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不具合のタイムラインメトリクス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98"/>
          <a:stretch/>
        </p:blipFill>
        <p:spPr>
          <a:xfrm>
            <a:off x="457200" y="1151962"/>
            <a:ext cx="8229600" cy="2067488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57200" y="3501008"/>
            <a:ext cx="4114800" cy="291318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T</a:t>
            </a:r>
            <a:r>
              <a:rPr lang="en-US" altLang="ja-JP" sz="1900" dirty="0" smtClean="0"/>
              <a:t>I</a:t>
            </a:r>
            <a:r>
              <a:rPr lang="en-US" altLang="ja-JP" dirty="0" smtClean="0"/>
              <a:t>:</a:t>
            </a:r>
            <a:r>
              <a:rPr lang="ja-JP" altLang="en-US" dirty="0" smtClean="0"/>
              <a:t>不具合の混入</a:t>
            </a:r>
            <a:endParaRPr lang="en-US" altLang="ja-JP" dirty="0" smtClean="0"/>
          </a:p>
          <a:p>
            <a:r>
              <a:rPr lang="en-US" altLang="ja-JP" dirty="0" smtClean="0"/>
              <a:t>T</a:t>
            </a:r>
            <a:r>
              <a:rPr lang="en-US" altLang="ja-JP" sz="1900" dirty="0" smtClean="0"/>
              <a:t>S</a:t>
            </a:r>
            <a:r>
              <a:rPr lang="en-US" altLang="ja-JP" dirty="0" smtClean="0"/>
              <a:t>:</a:t>
            </a:r>
            <a:r>
              <a:rPr lang="ja-JP" altLang="en-US" dirty="0" smtClean="0"/>
              <a:t>重要度の決定</a:t>
            </a:r>
            <a:endParaRPr lang="en-US" altLang="ja-JP" dirty="0" smtClean="0"/>
          </a:p>
          <a:p>
            <a:r>
              <a:rPr lang="en-US" altLang="ja-JP" dirty="0" smtClean="0"/>
              <a:t>T</a:t>
            </a:r>
            <a:r>
              <a:rPr lang="en-US" altLang="ja-JP" sz="1900" dirty="0" smtClean="0"/>
              <a:t>F</a:t>
            </a:r>
            <a:r>
              <a:rPr lang="en-US" altLang="ja-JP" dirty="0" smtClean="0"/>
              <a:t>:</a:t>
            </a:r>
            <a:r>
              <a:rPr lang="ja-JP" altLang="en-US" dirty="0" smtClean="0"/>
              <a:t>修正完了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AP:</a:t>
            </a:r>
            <a:r>
              <a:rPr lang="ja-JP" altLang="en-US" dirty="0" smtClean="0"/>
              <a:t>割当期間</a:t>
            </a:r>
            <a:endParaRPr lang="en-US" altLang="ja-JP" dirty="0" smtClean="0"/>
          </a:p>
          <a:p>
            <a:r>
              <a:rPr lang="en-US" altLang="ja-JP" dirty="0" smtClean="0"/>
              <a:t>VP:</a:t>
            </a:r>
            <a:r>
              <a:rPr lang="ja-JP" altLang="en-US" dirty="0" smtClean="0"/>
              <a:t>検証期間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Pre-SRP:</a:t>
            </a:r>
            <a:r>
              <a:rPr lang="ja-JP" altLang="en-US" dirty="0" smtClean="0"/>
              <a:t>重要度決定前の期間</a:t>
            </a:r>
            <a:endParaRPr lang="en-US" altLang="ja-JP" dirty="0" smtClean="0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4572000" y="3501008"/>
            <a:ext cx="4114800" cy="291318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T</a:t>
            </a:r>
            <a:r>
              <a:rPr lang="en-US" altLang="ja-JP" sz="1900" dirty="0" smtClean="0"/>
              <a:t>R</a:t>
            </a:r>
            <a:r>
              <a:rPr lang="en-US" altLang="ja-JP" dirty="0" smtClean="0"/>
              <a:t>:</a:t>
            </a:r>
            <a:r>
              <a:rPr lang="ja-JP" altLang="en-US" dirty="0" smtClean="0"/>
              <a:t>不具合の報告</a:t>
            </a:r>
            <a:endParaRPr lang="en-US" altLang="ja-JP" dirty="0" smtClean="0"/>
          </a:p>
          <a:p>
            <a:r>
              <a:rPr lang="en-US" altLang="ja-JP" dirty="0" smtClean="0"/>
              <a:t>T</a:t>
            </a:r>
            <a:r>
              <a:rPr lang="en-US" altLang="ja-JP" sz="1900" dirty="0" smtClean="0"/>
              <a:t>A</a:t>
            </a:r>
            <a:r>
              <a:rPr lang="en-US" altLang="ja-JP" dirty="0" smtClean="0"/>
              <a:t>:</a:t>
            </a:r>
            <a:r>
              <a:rPr lang="ja-JP" altLang="en-US" dirty="0" smtClean="0"/>
              <a:t>修正担当者決定</a:t>
            </a:r>
            <a:endParaRPr lang="en-US" altLang="ja-JP" dirty="0" smtClean="0"/>
          </a:p>
          <a:p>
            <a:r>
              <a:rPr lang="en-US" altLang="ja-JP" dirty="0" smtClean="0"/>
              <a:t>T</a:t>
            </a:r>
            <a:r>
              <a:rPr lang="en-US" altLang="ja-JP" sz="1900" dirty="0" smtClean="0"/>
              <a:t>V</a:t>
            </a:r>
            <a:r>
              <a:rPr lang="en-US" altLang="ja-JP" dirty="0" smtClean="0"/>
              <a:t>:</a:t>
            </a:r>
            <a:r>
              <a:rPr lang="ja-JP" altLang="en-US" dirty="0" smtClean="0"/>
              <a:t>検証完了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FP:</a:t>
            </a:r>
            <a:r>
              <a:rPr lang="ja-JP" altLang="en-US" dirty="0" smtClean="0"/>
              <a:t>修正期間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Post-SRP:</a:t>
            </a:r>
            <a:r>
              <a:rPr lang="ja-JP" altLang="en-US" dirty="0" smtClean="0"/>
              <a:t>重要度決定後の期間</a:t>
            </a:r>
            <a:endParaRPr lang="en-US" altLang="ja-JP" dirty="0" smtClean="0"/>
          </a:p>
        </p:txBody>
      </p:sp>
      <p:sp>
        <p:nvSpPr>
          <p:cNvPr id="9" name="正方形/長方形 8"/>
          <p:cNvSpPr/>
          <p:nvPr/>
        </p:nvSpPr>
        <p:spPr>
          <a:xfrm>
            <a:off x="457200" y="3429001"/>
            <a:ext cx="8075240" cy="100811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57200" y="4509120"/>
            <a:ext cx="8075240" cy="100811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44" y="5589240"/>
            <a:ext cx="8075240" cy="43204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66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ソースコードとの対応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コミットメッセージから不具合</a:t>
            </a:r>
            <a:r>
              <a:rPr kumimoji="1" lang="en-US" altLang="ja-JP" dirty="0" smtClean="0"/>
              <a:t>ID</a:t>
            </a:r>
            <a:r>
              <a:rPr kumimoji="1" lang="ja-JP" altLang="en-US" dirty="0" smtClean="0"/>
              <a:t>を含むコミットを抽出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各不具合の修正のための変更を特定</a:t>
            </a:r>
            <a:endParaRPr lang="en-US" altLang="ja-JP" dirty="0" smtClean="0"/>
          </a:p>
          <a:p>
            <a:pPr lvl="1"/>
            <a:r>
              <a:rPr lang="en-US" altLang="ja-JP" dirty="0"/>
              <a:t>1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不具合に対して複数コミットがあったら合計する</a:t>
            </a:r>
            <a:endParaRPr kumimoji="1"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ja-JP" altLang="en-US" dirty="0" smtClean="0"/>
              <a:t>修正規模メトリクス</a:t>
            </a:r>
            <a:r>
              <a:rPr kumimoji="1" lang="ja-JP" altLang="en-US" dirty="0" smtClean="0"/>
              <a:t>の取得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Number of Changed Files:</a:t>
            </a:r>
            <a:r>
              <a:rPr lang="ja-JP" altLang="en-US" dirty="0" smtClean="0"/>
              <a:t>変更ファイル数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Number of Hunks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変更のまとまりの数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Code </a:t>
            </a:r>
            <a:r>
              <a:rPr lang="en-US" altLang="ja-JP" dirty="0" smtClean="0"/>
              <a:t>Churn:</a:t>
            </a:r>
            <a:r>
              <a:rPr lang="ja-JP" altLang="en-US" dirty="0" smtClean="0"/>
              <a:t>変更行数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長期間放置される不具合の割合は？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0089"/>
            <a:ext cx="9144000" cy="329513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475656" y="5517232"/>
            <a:ext cx="6696744" cy="1224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50%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前後の不具合は</a:t>
            </a:r>
            <a:r>
              <a:rPr kumimoji="1" lang="en-US" altLang="ja-JP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週間以内に修正完了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en-US" altLang="ja-JP" dirty="0">
                <a:latin typeface="Meiryo UI" pitchFamily="50" charset="-128"/>
                <a:ea typeface="Meiryo UI" pitchFamily="50" charset="-128"/>
              </a:rPr>
              <a:t>4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%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から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9%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の不具合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(4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プロジェクト合計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4000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件以上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)</a:t>
            </a: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は</a:t>
            </a:r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年以上かかった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733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長期間放置</a:t>
            </a:r>
            <a:r>
              <a:rPr lang="ja-JP" altLang="en-US" dirty="0" smtClean="0"/>
              <a:t>される</a:t>
            </a:r>
            <a:r>
              <a:rPr lang="ja-JP" altLang="en-US" dirty="0"/>
              <a:t>不具合</a:t>
            </a:r>
            <a:r>
              <a:rPr lang="ja-JP" altLang="en-US" dirty="0" smtClean="0"/>
              <a:t>の重要度は？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1515"/>
            <a:ext cx="9144000" cy="253497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043608" y="4941168"/>
            <a:ext cx="7272808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重要度が低くて放置されているわけではない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418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長期間放置</a:t>
            </a:r>
            <a:r>
              <a:rPr lang="ja-JP" altLang="en-US" dirty="0" smtClean="0"/>
              <a:t>される</a:t>
            </a:r>
            <a:r>
              <a:rPr lang="ja-JP" altLang="en-US" dirty="0"/>
              <a:t>不具合</a:t>
            </a:r>
            <a:r>
              <a:rPr lang="ja-JP" altLang="en-US" dirty="0" smtClean="0"/>
              <a:t>の重要度は？</a:t>
            </a:r>
            <a:endParaRPr lang="en-US" altLang="ja-JP" dirty="0" smtClean="0"/>
          </a:p>
          <a:p>
            <a:pPr lvl="1"/>
            <a:r>
              <a:rPr lang="ja-JP" altLang="en-US" dirty="0"/>
              <a:t>重要度</a:t>
            </a:r>
            <a:r>
              <a:rPr lang="ja-JP" altLang="en-US" dirty="0" smtClean="0"/>
              <a:t>の変更について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043608" y="4941168"/>
            <a:ext cx="7272808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latin typeface="Meiryo UI" pitchFamily="50" charset="-128"/>
                <a:ea typeface="Meiryo UI" pitchFamily="50" charset="-128"/>
              </a:rPr>
              <a:t>32%</a:t>
            </a:r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から</a:t>
            </a:r>
            <a:r>
              <a:rPr kumimoji="1" lang="en-US" altLang="ja-JP" sz="2800" dirty="0" smtClean="0">
                <a:latin typeface="Meiryo UI" pitchFamily="50" charset="-128"/>
                <a:ea typeface="Meiryo UI" pitchFamily="50" charset="-128"/>
              </a:rPr>
              <a:t>43%</a:t>
            </a:r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は重要度が変更されている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4512"/>
            <a:ext cx="9144000" cy="207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2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重要度決定までの時間は？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重要度</a:t>
            </a:r>
            <a:r>
              <a:rPr lang="ja-JP" altLang="en-US" dirty="0"/>
              <a:t>決定</a:t>
            </a:r>
            <a:r>
              <a:rPr lang="ja-JP" altLang="en-US" dirty="0" smtClean="0"/>
              <a:t>までの時間が長く，修正時間は短いのでは？</a:t>
            </a:r>
            <a:endParaRPr lang="en-US" altLang="ja-JP" dirty="0" smtClean="0"/>
          </a:p>
          <a:p>
            <a:pPr marL="457200" lvl="1" indent="0">
              <a:buNone/>
            </a:pP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617"/>
            <a:ext cx="9144000" cy="27566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403648" y="5805264"/>
            <a:ext cx="6480720" cy="10527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重要度決定に平均で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年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重要度決定から修正までに平均で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年以上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825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重複不具合の数は？</a:t>
            </a:r>
            <a:r>
              <a:rPr kumimoji="1" lang="en-US" altLang="ja-JP" dirty="0" smtClean="0"/>
              <a:t>	</a:t>
            </a:r>
          </a:p>
          <a:p>
            <a:pPr lvl="1"/>
            <a:r>
              <a:rPr kumimoji="1" lang="ja-JP" altLang="en-US" dirty="0" smtClean="0"/>
              <a:t>長期間存在し，重要な不具合は重複して報告されやすいのでは？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9144000" cy="228600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475656" y="5517232"/>
            <a:ext cx="6264696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9%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から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23%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の不具合は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つ以上</a:t>
            </a:r>
            <a:r>
              <a:rPr lang="ja-JP" altLang="en-US" sz="2400" dirty="0">
                <a:latin typeface="Meiryo UI" pitchFamily="50" charset="-128"/>
                <a:ea typeface="Meiryo UI" pitchFamily="50" charset="-128"/>
              </a:rPr>
              <a:t>重複報告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がある</a:t>
            </a:r>
            <a:endParaRPr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400" dirty="0">
                <a:latin typeface="Meiryo UI" pitchFamily="50" charset="-128"/>
                <a:ea typeface="Meiryo UI" pitchFamily="50" charset="-128"/>
              </a:rPr>
              <a:t>最大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で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20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以上の重複報告があることも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699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どの作業に時間がかかっているのか？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6227"/>
            <a:ext cx="9144000" cy="258554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691680" y="5013176"/>
            <a:ext cx="5760640" cy="16561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割り当ても修正も時間がかかっている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10%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の不具合は再割り当てが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5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回以上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400" dirty="0">
                <a:latin typeface="Meiryo UI" pitchFamily="50" charset="-128"/>
                <a:ea typeface="Meiryo UI" pitchFamily="50" charset="-128"/>
              </a:rPr>
              <a:t>ほとんど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の不具合は検証されていなかった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992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長期間放置される理由は？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critical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major</a:t>
            </a:r>
            <a:r>
              <a:rPr kumimoji="1" lang="ja-JP" altLang="en-US" dirty="0" smtClean="0"/>
              <a:t>の不具合</a:t>
            </a:r>
            <a:r>
              <a:rPr kumimoji="1" lang="en-US" altLang="ja-JP" dirty="0" smtClean="0"/>
              <a:t>105</a:t>
            </a:r>
            <a:r>
              <a:rPr kumimoji="1" lang="ja-JP" altLang="en-US" dirty="0" smtClean="0"/>
              <a:t>件を目視</a:t>
            </a:r>
            <a:endParaRPr lang="en-US" altLang="ja-JP" dirty="0"/>
          </a:p>
          <a:p>
            <a:r>
              <a:rPr kumimoji="1" lang="ja-JP" altLang="en-US" dirty="0" smtClean="0"/>
              <a:t>理由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 smtClean="0"/>
              <a:t>不具合箇所の特定が難しい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/>
              <a:t>修正方法</a:t>
            </a:r>
            <a:r>
              <a:rPr kumimoji="1" lang="ja-JP" altLang="en-US" dirty="0" smtClean="0"/>
              <a:t>が不明確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/>
              <a:t>修正が</a:t>
            </a:r>
            <a:r>
              <a:rPr lang="ja-JP" altLang="en-US" dirty="0" smtClean="0"/>
              <a:t>難しい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/>
              <a:t>修正が</a:t>
            </a:r>
            <a:r>
              <a:rPr kumimoji="1" lang="ja-JP" altLang="en-US" dirty="0" smtClean="0"/>
              <a:t>リスキー，リリース直前の報告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/>
              <a:t>中途半端</a:t>
            </a:r>
            <a:r>
              <a:rPr lang="ja-JP" altLang="en-US" dirty="0" smtClean="0"/>
              <a:t>な</a:t>
            </a:r>
            <a:r>
              <a:rPr lang="ja-JP" altLang="en-US" dirty="0"/>
              <a:t>修正</a:t>
            </a:r>
            <a:r>
              <a:rPr lang="ja-JP" altLang="en-US" dirty="0" smtClean="0"/>
              <a:t>で，何度も修正が必要になる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 smtClean="0"/>
              <a:t>重複</a:t>
            </a:r>
            <a:r>
              <a:rPr kumimoji="1" lang="ja-JP" altLang="en-US" dirty="0"/>
              <a:t>不具合</a:t>
            </a:r>
            <a:r>
              <a:rPr kumimoji="1" lang="ja-JP" altLang="en-US" dirty="0" smtClean="0"/>
              <a:t>が報告されるまで軽視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 smtClean="0"/>
              <a:t>再現に時間がかかる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 smtClean="0"/>
              <a:t>先に修正すべき不具合が</a:t>
            </a:r>
            <a:r>
              <a:rPr lang="ja-JP" altLang="en-US" dirty="0" smtClean="0"/>
              <a:t>他</a:t>
            </a:r>
            <a:r>
              <a:rPr lang="ja-JP" altLang="en-US" dirty="0"/>
              <a:t>に</a:t>
            </a:r>
            <a:r>
              <a:rPr kumimoji="1" lang="ja-JP" altLang="en-US" dirty="0" smtClean="0"/>
              <a:t>ある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 smtClean="0"/>
              <a:t>誤解による</a:t>
            </a:r>
            <a:r>
              <a:rPr lang="en-US" altLang="ja-JP" dirty="0" smtClean="0"/>
              <a:t>Reopen</a:t>
            </a:r>
            <a:r>
              <a:rPr lang="ja-JP" altLang="en-US" dirty="0" smtClean="0"/>
              <a:t>（修正完了しているのに）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/>
              <a:t>特別</a:t>
            </a:r>
            <a:r>
              <a:rPr kumimoji="1" lang="ja-JP" altLang="en-US" dirty="0" smtClean="0"/>
              <a:t>な理由</a:t>
            </a:r>
            <a:r>
              <a:rPr kumimoji="1" lang="ja-JP" altLang="en-US" dirty="0"/>
              <a:t>なし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55676" y="6165304"/>
            <a:ext cx="5832648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</a:rPr>
              <a:t>どのプロジェクトでも共通だった</a:t>
            </a:r>
            <a:endParaRPr kumimoji="1" lang="ja-JP" altLang="en-US" sz="2800" dirty="0">
              <a:solidFill>
                <a:srgbClr val="FF0000"/>
              </a:solidFill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715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長期間放置される不具合の修正の特徴は？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変更</a:t>
            </a:r>
            <a:r>
              <a:rPr lang="ja-JP" altLang="en-US" dirty="0" smtClean="0"/>
              <a:t>ファイル数，変更のまとまり数，変更行数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4000" cy="2970344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907704" y="5805264"/>
            <a:ext cx="5904656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27%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から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47%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の不具合はファイル数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つだ</a:t>
            </a:r>
            <a:r>
              <a:rPr kumimoji="1" lang="ja-JP" altLang="en-US" sz="2400" dirty="0" err="1" smtClean="0">
                <a:latin typeface="Meiryo UI" pitchFamily="50" charset="-128"/>
                <a:ea typeface="Meiryo UI" pitchFamily="50" charset="-128"/>
              </a:rPr>
              <a:t>け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すごく多いものは，ファイルの移動などのせい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539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長期間放置される不具合の修正の特徴は？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変更</a:t>
            </a:r>
            <a:r>
              <a:rPr lang="ja-JP" altLang="en-US" dirty="0"/>
              <a:t>の</a:t>
            </a:r>
            <a:r>
              <a:rPr lang="ja-JP" altLang="en-US" dirty="0" smtClean="0"/>
              <a:t>まとまりの数：多いと複数箇所の変更が必要で修正が難しかったことを表す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43%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53%</a:t>
            </a:r>
            <a:r>
              <a:rPr kumimoji="1" lang="ja-JP" altLang="en-US" dirty="0" smtClean="0"/>
              <a:t>は</a:t>
            </a:r>
            <a:endParaRPr kumimoji="1" lang="en-US" altLang="ja-JP" dirty="0" smtClean="0"/>
          </a:p>
          <a:p>
            <a:pPr marL="457200" lvl="1" indent="0">
              <a:buNone/>
            </a:pPr>
            <a:r>
              <a:rPr lang="en-US" altLang="ja-JP" dirty="0" smtClean="0"/>
              <a:t>  Hunk</a:t>
            </a:r>
            <a:r>
              <a:rPr lang="ja-JP" altLang="en-US" dirty="0" smtClean="0"/>
              <a:t>数が</a:t>
            </a:r>
            <a:r>
              <a:rPr lang="en-US" altLang="ja-JP" dirty="0" smtClean="0"/>
              <a:t>5</a:t>
            </a:r>
            <a:r>
              <a:rPr lang="ja-JP" altLang="en-US" dirty="0" smtClean="0"/>
              <a:t>以下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40968"/>
            <a:ext cx="5076056" cy="369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2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長期間放置される不具合の修正の特徴は？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変更</a:t>
            </a:r>
            <a:r>
              <a:rPr lang="ja-JP" altLang="en-US" dirty="0" smtClean="0"/>
              <a:t>行数が多くて時間がかかってる？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/>
              <a:t>結果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23%</a:t>
            </a:r>
            <a:r>
              <a:rPr kumimoji="1" lang="ja-JP" altLang="en-US" dirty="0" smtClean="0"/>
              <a:t>の不具合は</a:t>
            </a:r>
            <a:r>
              <a:rPr lang="en-US" altLang="ja-JP" dirty="0" smtClean="0"/>
              <a:t>100</a:t>
            </a:r>
            <a:r>
              <a:rPr lang="ja-JP" altLang="en-US" dirty="0" smtClean="0"/>
              <a:t>行以上の変更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約</a:t>
            </a:r>
            <a:r>
              <a:rPr lang="en-US" altLang="ja-JP" dirty="0" smtClean="0"/>
              <a:t>40%</a:t>
            </a:r>
            <a:r>
              <a:rPr lang="ja-JP" altLang="en-US" dirty="0" smtClean="0"/>
              <a:t>の不具合は</a:t>
            </a:r>
            <a:r>
              <a:rPr lang="en-US" altLang="ja-JP" dirty="0" smtClean="0"/>
              <a:t>20</a:t>
            </a:r>
            <a:r>
              <a:rPr lang="ja-JP" altLang="en-US" dirty="0" smtClean="0"/>
              <a:t>行以下の変更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91680" y="5085184"/>
            <a:ext cx="5760640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変更行数少なくても複雑なものも当然あるが，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400" dirty="0">
                <a:latin typeface="Meiryo UI" pitchFamily="50" charset="-128"/>
                <a:ea typeface="Meiryo UI" pitchFamily="50" charset="-128"/>
              </a:rPr>
              <a:t>多く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はきちんと対処すればすぐに修正可能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978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長期間放置される不具合の分析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重要度が低いわけではない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割り当てに</a:t>
            </a:r>
            <a:r>
              <a:rPr kumimoji="1" lang="ja-JP" altLang="en-US" dirty="0" smtClean="0"/>
              <a:t>も</a:t>
            </a:r>
            <a:r>
              <a:rPr kumimoji="1" lang="ja-JP" altLang="en-US" dirty="0"/>
              <a:t>修正に</a:t>
            </a:r>
            <a:r>
              <a:rPr kumimoji="1" lang="ja-JP" altLang="en-US" dirty="0" smtClean="0"/>
              <a:t>も時間がかかっている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放置</a:t>
            </a:r>
            <a:r>
              <a:rPr lang="ja-JP" altLang="en-US" dirty="0" smtClean="0"/>
              <a:t>される理由はいろいろある</a:t>
            </a:r>
            <a:endParaRPr lang="en-US" altLang="ja-JP" dirty="0" smtClean="0"/>
          </a:p>
          <a:p>
            <a:pPr lvl="1"/>
            <a:r>
              <a:rPr lang="ja-JP" altLang="en-US" dirty="0"/>
              <a:t>特に理由も</a:t>
            </a:r>
            <a:r>
              <a:rPr lang="ja-JP" altLang="en-US" dirty="0" smtClean="0"/>
              <a:t>なく</a:t>
            </a:r>
            <a:r>
              <a:rPr lang="ja-JP" altLang="en-US" dirty="0"/>
              <a:t>放置されること</a:t>
            </a:r>
            <a:r>
              <a:rPr lang="ja-JP" altLang="en-US" dirty="0" smtClean="0"/>
              <a:t>もある</a:t>
            </a:r>
            <a:endParaRPr lang="en-US" altLang="ja-JP" dirty="0" smtClean="0"/>
          </a:p>
          <a:p>
            <a:pPr lvl="1"/>
            <a:r>
              <a:rPr lang="ja-JP" altLang="en-US" dirty="0"/>
              <a:t>修正規模</a:t>
            </a:r>
            <a:r>
              <a:rPr lang="ja-JP" altLang="en-US" dirty="0" smtClean="0"/>
              <a:t>が大きいとは限らない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きちんと優先順位づけすればもっと修正時間を削減できる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18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/>
              <a:t>全体的に</a:t>
            </a:r>
            <a:r>
              <a:rPr lang="ja-JP" altLang="en-US" dirty="0" smtClean="0"/>
              <a:t>雑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どの分析も長期間放置されてない不具合との比較がされていない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多い</a:t>
            </a:r>
            <a:r>
              <a:rPr lang="ja-JP" altLang="en-US" dirty="0" err="1" smtClean="0"/>
              <a:t>少ないの</a:t>
            </a:r>
            <a:r>
              <a:rPr lang="ja-JP" altLang="en-US" dirty="0" smtClean="0"/>
              <a:t>議論が主観的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あまり驚きの結果はない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実際の不具合の具体例を出して説明していたのはよかった</a:t>
            </a:r>
            <a:r>
              <a:rPr lang="ja-JP" altLang="en-US" dirty="0">
                <a:solidFill>
                  <a:schemeClr val="bg1">
                    <a:lumMod val="85000"/>
                  </a:schemeClr>
                </a:solidFill>
              </a:rPr>
              <a:t>（</a:t>
            </a:r>
            <a:r>
              <a:rPr lang="ja-JP" altLang="en-US" dirty="0" err="1">
                <a:solidFill>
                  <a:schemeClr val="bg1">
                    <a:lumMod val="85000"/>
                  </a:schemeClr>
                </a:solidFill>
              </a:rPr>
              <a:t>大した</a:t>
            </a:r>
            <a:r>
              <a:rPr lang="ja-JP" altLang="en-US" dirty="0">
                <a:solidFill>
                  <a:schemeClr val="bg1">
                    <a:lumMod val="85000"/>
                  </a:schemeClr>
                </a:solidFill>
              </a:rPr>
              <a:t>ことは言ってなかったが）</a:t>
            </a:r>
            <a:endParaRPr kumimoji="1"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2015/12/7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29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</TotalTime>
  <Words>830</Words>
  <Application>Microsoft Office PowerPoint</Application>
  <PresentationFormat>画面に合わせる (4:3)</PresentationFormat>
  <Paragraphs>176</Paragraphs>
  <Slides>19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0" baseType="lpstr">
      <vt:lpstr>blank</vt:lpstr>
      <vt:lpstr>Ｄ</vt:lpstr>
      <vt:lpstr>背景</vt:lpstr>
      <vt:lpstr>リサーチクエスチョン</vt:lpstr>
      <vt:lpstr>対象プロジェクト</vt:lpstr>
      <vt:lpstr>対象不具合数</vt:lpstr>
      <vt:lpstr>不具合のタイムラインメトリクス</vt:lpstr>
      <vt:lpstr>ソースコードとの対応</vt:lpstr>
      <vt:lpstr>結果RQ1</vt:lpstr>
      <vt:lpstr>結果RQ2</vt:lpstr>
      <vt:lpstr>結果RQ2</vt:lpstr>
      <vt:lpstr>結果RQ2</vt:lpstr>
      <vt:lpstr>結果RQ2</vt:lpstr>
      <vt:lpstr>結果RQ3</vt:lpstr>
      <vt:lpstr>結果RQ4</vt:lpstr>
      <vt:lpstr>結果RQ5</vt:lpstr>
      <vt:lpstr>結果RQ5</vt:lpstr>
      <vt:lpstr>結果RQ5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Hayato Yoshiyuki</cp:lastModifiedBy>
  <cp:revision>21</cp:revision>
  <dcterms:created xsi:type="dcterms:W3CDTF">2015-12-07T07:03:41Z</dcterms:created>
  <dcterms:modified xsi:type="dcterms:W3CDTF">2015-12-08T01:41:11Z</dcterms:modified>
</cp:coreProperties>
</file>