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256" r:id="rId2"/>
    <p:sldId id="274" r:id="rId3"/>
    <p:sldId id="275" r:id="rId4"/>
    <p:sldId id="276" r:id="rId5"/>
    <p:sldId id="277" r:id="rId6"/>
    <p:sldId id="279" r:id="rId7"/>
    <p:sldId id="278" r:id="rId8"/>
    <p:sldId id="280" r:id="rId9"/>
    <p:sldId id="281" r:id="rId10"/>
    <p:sldId id="283" r:id="rId11"/>
    <p:sldId id="284" r:id="rId12"/>
    <p:sldId id="301" r:id="rId13"/>
    <p:sldId id="282" r:id="rId14"/>
    <p:sldId id="285" r:id="rId15"/>
    <p:sldId id="286" r:id="rId16"/>
    <p:sldId id="287" r:id="rId17"/>
    <p:sldId id="288" r:id="rId18"/>
    <p:sldId id="292" r:id="rId19"/>
    <p:sldId id="302" r:id="rId20"/>
    <p:sldId id="290" r:id="rId21"/>
    <p:sldId id="291" r:id="rId22"/>
    <p:sldId id="293" r:id="rId23"/>
    <p:sldId id="294" r:id="rId24"/>
    <p:sldId id="295" r:id="rId25"/>
    <p:sldId id="300" r:id="rId26"/>
    <p:sldId id="296" r:id="rId27"/>
    <p:sldId id="298" r:id="rId28"/>
    <p:sldId id="303" r:id="rId29"/>
    <p:sldId id="299" r:id="rId30"/>
    <p:sldId id="304" r:id="rId31"/>
    <p:sldId id="305" r:id="rId32"/>
    <p:sldId id="306" r:id="rId33"/>
    <p:sldId id="308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49B10001-947A-4CCF-9FE7-7FF1872EBC26}">
          <p14:sldIdLst>
            <p14:sldId id="256"/>
            <p14:sldId id="274"/>
            <p14:sldId id="275"/>
            <p14:sldId id="276"/>
            <p14:sldId id="277"/>
            <p14:sldId id="279"/>
            <p14:sldId id="278"/>
            <p14:sldId id="280"/>
            <p14:sldId id="281"/>
            <p14:sldId id="283"/>
            <p14:sldId id="284"/>
            <p14:sldId id="301"/>
            <p14:sldId id="282"/>
            <p14:sldId id="285"/>
            <p14:sldId id="286"/>
            <p14:sldId id="287"/>
            <p14:sldId id="288"/>
            <p14:sldId id="292"/>
            <p14:sldId id="302"/>
            <p14:sldId id="290"/>
            <p14:sldId id="291"/>
            <p14:sldId id="293"/>
            <p14:sldId id="294"/>
            <p14:sldId id="295"/>
            <p14:sldId id="300"/>
            <p14:sldId id="296"/>
            <p14:sldId id="298"/>
            <p14:sldId id="303"/>
            <p14:sldId id="299"/>
            <p14:sldId id="304"/>
            <p14:sldId id="305"/>
            <p14:sldId id="306"/>
            <p14:sldId id="308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2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4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284D6-F3AD-42DF-A032-F89E52302AAC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A131E-8565-4D0C-A220-58E9438C9B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558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DD7318D-2C4C-4554-8AA9-EDE1684B4A3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6FD118-0FBC-44A6-B067-187956FACA3F}" type="datetimeFigureOut">
              <a:rPr kumimoji="1" lang="ja-JP" altLang="en-US" smtClean="0"/>
              <a:t>2012/11/29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b="1" dirty="0" smtClean="0"/>
              <a:t>R</a:t>
            </a:r>
            <a:r>
              <a:rPr kumimoji="1" lang="ja-JP" altLang="en-US" b="1" dirty="0" smtClean="0"/>
              <a:t>による</a:t>
            </a:r>
            <a:r>
              <a:rPr kumimoji="1" lang="en-US" altLang="ja-JP" b="1" dirty="0" smtClean="0"/>
              <a:t/>
            </a:r>
            <a:br>
              <a:rPr kumimoji="1" lang="en-US" altLang="ja-JP" b="1" dirty="0" smtClean="0"/>
            </a:br>
            <a:r>
              <a:rPr lang="ja-JP" altLang="en-US" b="1" dirty="0" smtClean="0"/>
              <a:t>データサイエンス</a:t>
            </a:r>
            <a:r>
              <a:rPr lang="en-US" altLang="ja-JP" b="1" dirty="0" smtClean="0"/>
              <a:t>6</a:t>
            </a:r>
            <a:endParaRPr kumimoji="1" lang="ja-JP" altLang="en-US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kumimoji="1" lang="ja-JP" altLang="en-US" sz="3200" dirty="0" smtClean="0"/>
              <a:t>大平研</a:t>
            </a:r>
            <a:endParaRPr kumimoji="1" lang="en-US" altLang="ja-JP" sz="3200" dirty="0" smtClean="0"/>
          </a:p>
          <a:p>
            <a:r>
              <a:rPr kumimoji="1" lang="en-US" altLang="ja-JP" sz="3200" dirty="0" smtClean="0"/>
              <a:t>60151049</a:t>
            </a:r>
            <a:r>
              <a:rPr kumimoji="1" lang="ja-JP" altLang="en-US" sz="3200" dirty="0" smtClean="0"/>
              <a:t>　山谷 陽亮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766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Ⅱ</a:t>
            </a:r>
            <a:r>
              <a:rPr lang="ja-JP" altLang="en-US" dirty="0"/>
              <a:t>部　</a:t>
            </a:r>
            <a:r>
              <a:rPr lang="en-US" altLang="ja-JP" dirty="0"/>
              <a:t>R</a:t>
            </a:r>
            <a:r>
              <a:rPr lang="ja-JP" altLang="en-US" dirty="0"/>
              <a:t>によるデータ解析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997152"/>
          </a:xfrm>
        </p:spPr>
        <p:txBody>
          <a:bodyPr>
            <a:normAutofit fontScale="85000" lnSpcReduction="20000"/>
          </a:bodyPr>
          <a:lstStyle/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第１章　主成分分析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第２章　因子分析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第３章　対応分析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第４章　多次元尺度法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第５章　クラスター分析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/>
              <a:t>第６章　自己組織化マップ</a:t>
            </a:r>
            <a:endParaRPr lang="en-US" altLang="ja-JP" dirty="0" smtClean="0"/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第７章　線形回帰分析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第８章　非線形回帰分析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第９章　線形判別分析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10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非線形判別分析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11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生存分析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12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時系列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13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樹木モデル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14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ニューラルネットワーク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15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カーネル法とサポートベクターマシーン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16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団学習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17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アソシエーション分析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66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自己組織化マップとは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63588" y="1637695"/>
            <a:ext cx="6624736" cy="14642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altLang="ja-JP" sz="2000" dirty="0" smtClean="0"/>
          </a:p>
          <a:p>
            <a:pPr algn="ctr"/>
            <a:r>
              <a:rPr lang="ja-JP" altLang="en-US" sz="2000" dirty="0" smtClean="0"/>
              <a:t>コホネンが提案したニューラルネットワークの一種で</a:t>
            </a:r>
            <a:endParaRPr lang="en-US" altLang="ja-JP" sz="2000" dirty="0" smtClean="0"/>
          </a:p>
          <a:p>
            <a:pPr algn="ctr"/>
            <a:r>
              <a:rPr lang="en-US" altLang="ja-JP" sz="2000" dirty="0" smtClean="0"/>
              <a:t>n</a:t>
            </a:r>
            <a:r>
              <a:rPr lang="ja-JP" altLang="en-US" sz="2000" dirty="0" smtClean="0"/>
              <a:t>次元データを</a:t>
            </a:r>
            <a:r>
              <a:rPr lang="en-US" altLang="ja-JP" sz="2000" dirty="0" smtClean="0"/>
              <a:t>2</a:t>
            </a:r>
            <a:r>
              <a:rPr lang="ja-JP" altLang="en-US" sz="2000" dirty="0" smtClean="0"/>
              <a:t>次元平面で表現する解析方法</a:t>
            </a:r>
            <a:r>
              <a:rPr lang="en-US" altLang="ja-JP" sz="2000" dirty="0" smtClean="0"/>
              <a:t>.</a:t>
            </a:r>
          </a:p>
          <a:p>
            <a:pPr algn="ctr"/>
            <a:r>
              <a:rPr lang="en-US" altLang="ja-JP" sz="2000" dirty="0" smtClean="0"/>
              <a:t>SOM</a:t>
            </a:r>
            <a:r>
              <a:rPr lang="ja-JP" altLang="en-US" sz="2000" dirty="0" smtClean="0"/>
              <a:t>とも呼ばれる</a:t>
            </a:r>
            <a:endParaRPr lang="en-US" altLang="ja-JP" sz="20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27784" y="1560697"/>
            <a:ext cx="28083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>
                <a:latin typeface="HGP創英ﾌﾟﾚｾﾞﾝｽEB" pitchFamily="18" charset="-128"/>
                <a:ea typeface="HGP創英ﾌﾟﾚｾﾞﾝｽEB" pitchFamily="18" charset="-128"/>
              </a:rPr>
              <a:t>自己組織化マップ</a:t>
            </a:r>
            <a:endParaRPr kumimoji="1" lang="ja-JP" altLang="en-US" sz="2400" dirty="0">
              <a:latin typeface="HGP創英ﾌﾟﾚｾﾞﾝｽEB" pitchFamily="18" charset="-128"/>
              <a:ea typeface="HGP創英ﾌﾟﾚｾﾞﾝｽEB" pitchFamily="18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56743" y="3639711"/>
            <a:ext cx="6804756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14300" indent="0" algn="ctr">
              <a:buNone/>
            </a:pPr>
            <a:r>
              <a:rPr lang="ja-JP" altLang="en-US" sz="2400" dirty="0" smtClean="0"/>
              <a:t>外的基準がなくてもクラスタリングができる</a:t>
            </a:r>
            <a:r>
              <a:rPr lang="en-US" altLang="ja-JP" sz="2400" dirty="0" smtClean="0"/>
              <a:t>!!</a:t>
            </a:r>
            <a:endParaRPr lang="en-US" altLang="ja-JP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43608" y="5434598"/>
            <a:ext cx="6264696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14300" indent="0" algn="ctr">
              <a:buNone/>
            </a:pPr>
            <a:r>
              <a:rPr lang="ja-JP" altLang="en-US" sz="2000" dirty="0" smtClean="0"/>
              <a:t>いままでは、距離や類似度をもとに表現していた</a:t>
            </a:r>
            <a:endParaRPr lang="en-US" altLang="ja-JP" sz="2000" dirty="0"/>
          </a:p>
        </p:txBody>
      </p:sp>
      <p:sp>
        <p:nvSpPr>
          <p:cNvPr id="8" name="右矢印 7"/>
          <p:cNvSpPr/>
          <p:nvPr/>
        </p:nvSpPr>
        <p:spPr>
          <a:xfrm rot="16200000">
            <a:off x="3815916" y="4359791"/>
            <a:ext cx="720080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583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自己組織化</a:t>
            </a:r>
            <a:r>
              <a:rPr lang="ja-JP" altLang="en-US" dirty="0" smtClean="0"/>
              <a:t>マップ応用例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2400" dirty="0" smtClean="0"/>
          </a:p>
          <a:p>
            <a:r>
              <a:rPr lang="ja-JP" altLang="en-US" sz="2400" dirty="0" smtClean="0"/>
              <a:t>データマイニング</a:t>
            </a:r>
            <a:endParaRPr lang="en-US" altLang="ja-JP" sz="2400" dirty="0" smtClean="0"/>
          </a:p>
          <a:p>
            <a:endParaRPr lang="en-US" altLang="ja-JP" sz="2400" dirty="0"/>
          </a:p>
          <a:p>
            <a:r>
              <a:rPr lang="ja-JP" altLang="en-US" sz="2400" dirty="0" smtClean="0"/>
              <a:t>検索システム</a:t>
            </a:r>
            <a:endParaRPr lang="en-US" altLang="ja-JP" sz="2400" dirty="0" smtClean="0"/>
          </a:p>
          <a:p>
            <a:endParaRPr lang="en-US" altLang="ja-JP" sz="2400" dirty="0"/>
          </a:p>
          <a:p>
            <a:r>
              <a:rPr lang="ja-JP" altLang="en-US" sz="2400" dirty="0" smtClean="0"/>
              <a:t>経営のための情報分析</a:t>
            </a:r>
            <a:endParaRPr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3711556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自己</a:t>
            </a:r>
            <a:r>
              <a:rPr lang="ja-JP" altLang="en-US" dirty="0" smtClean="0"/>
              <a:t>組織化マップ関数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611560" y="1916832"/>
            <a:ext cx="748883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err="1" smtClean="0"/>
              <a:t>som</a:t>
            </a:r>
            <a:r>
              <a:rPr kumimoji="1" lang="en-US" altLang="ja-JP" sz="3200" dirty="0" smtClean="0"/>
              <a:t>(data, grid=</a:t>
            </a:r>
            <a:r>
              <a:rPr kumimoji="1" lang="en-US" altLang="ja-JP" sz="3200" dirty="0" err="1" smtClean="0"/>
              <a:t>somgrid</a:t>
            </a:r>
            <a:r>
              <a:rPr kumimoji="1" lang="en-US" altLang="ja-JP" sz="3200" dirty="0" smtClean="0"/>
              <a:t>(), </a:t>
            </a:r>
            <a:r>
              <a:rPr kumimoji="1" lang="en-US" altLang="ja-JP" sz="3200" dirty="0" err="1" smtClean="0"/>
              <a:t>rlen</a:t>
            </a:r>
            <a:r>
              <a:rPr kumimoji="1" lang="en-US" altLang="ja-JP" sz="3200" dirty="0" smtClean="0"/>
              <a:t> = 100,…)</a:t>
            </a:r>
            <a:endParaRPr kumimoji="1" lang="ja-JP" altLang="en-US" sz="32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67644" y="2924943"/>
            <a:ext cx="5976664" cy="13280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400" dirty="0" smtClean="0"/>
              <a:t>data</a:t>
            </a:r>
            <a:r>
              <a:rPr lang="ja-JP" altLang="en-US" sz="2400" dirty="0" smtClean="0"/>
              <a:t>：</a:t>
            </a:r>
            <a:r>
              <a:rPr lang="ja-JP" altLang="en-US" sz="2000" dirty="0" smtClean="0"/>
              <a:t>解析対象となるデータ</a:t>
            </a:r>
            <a:endParaRPr lang="en-US" altLang="ja-JP" sz="2000" dirty="0" smtClean="0"/>
          </a:p>
          <a:p>
            <a:r>
              <a:rPr lang="en-US" altLang="ja-JP" sz="2400" dirty="0" smtClean="0"/>
              <a:t> grid</a:t>
            </a:r>
            <a:r>
              <a:rPr lang="ja-JP" altLang="en-US" sz="2400" dirty="0" smtClean="0"/>
              <a:t>：</a:t>
            </a:r>
            <a:r>
              <a:rPr lang="ja-JP" altLang="en-US" sz="2000" dirty="0" smtClean="0"/>
              <a:t>関数</a:t>
            </a:r>
            <a:r>
              <a:rPr lang="en-US" altLang="ja-JP" sz="2000" dirty="0" err="1" smtClean="0"/>
              <a:t>somgrid</a:t>
            </a:r>
            <a:r>
              <a:rPr lang="ja-JP" altLang="en-US" sz="2000" dirty="0" smtClean="0"/>
              <a:t>を用いて出力層の構造を指定</a:t>
            </a:r>
            <a:endParaRPr lang="en-US" altLang="ja-JP" sz="2000" dirty="0" smtClean="0"/>
          </a:p>
          <a:p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rlen</a:t>
            </a:r>
            <a:r>
              <a:rPr lang="ja-JP" altLang="en-US" sz="2400" dirty="0" smtClean="0"/>
              <a:t>：</a:t>
            </a:r>
            <a:r>
              <a:rPr lang="ja-JP" altLang="en-US" sz="2000" dirty="0" smtClean="0"/>
              <a:t>列の数の指定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1677339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grid</a:t>
            </a:r>
            <a:r>
              <a:rPr kumimoji="1" lang="ja-JP" altLang="en-US" dirty="0" smtClean="0"/>
              <a:t>関数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226774" y="1916832"/>
            <a:ext cx="7967693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err="1" smtClean="0"/>
              <a:t>somgrid</a:t>
            </a:r>
            <a:r>
              <a:rPr kumimoji="1" lang="en-US" altLang="ja-JP" sz="2400" dirty="0" smtClean="0"/>
              <a:t>(</a:t>
            </a:r>
            <a:r>
              <a:rPr kumimoji="1" lang="en-US" altLang="ja-JP" sz="2400" dirty="0" err="1" smtClean="0"/>
              <a:t>xdim</a:t>
            </a:r>
            <a:r>
              <a:rPr kumimoji="1" lang="en-US" altLang="ja-JP" sz="2400" dirty="0" smtClean="0"/>
              <a:t>=8,ydim=6,topo=c(“</a:t>
            </a:r>
            <a:r>
              <a:rPr kumimoji="1" lang="en-US" altLang="ja-JP" sz="2400" dirty="0" err="1" smtClean="0"/>
              <a:t>rectangular”,”hexagonal</a:t>
            </a:r>
            <a:r>
              <a:rPr kumimoji="1" lang="en-US" altLang="ja-JP" sz="2400" dirty="0" smtClean="0"/>
              <a:t>”))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54336" y="2996952"/>
            <a:ext cx="5112568" cy="180474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smtClean="0"/>
              <a:t>             dim</a:t>
            </a:r>
            <a:r>
              <a:rPr lang="ja-JP" altLang="en-US" sz="2000" dirty="0" smtClean="0"/>
              <a:t>：列数</a:t>
            </a:r>
            <a:endParaRPr lang="en-US" altLang="ja-JP" sz="2000" dirty="0" smtClean="0"/>
          </a:p>
          <a:p>
            <a:r>
              <a:rPr lang="en-US" altLang="ja-JP" sz="2000" dirty="0" smtClean="0"/>
              <a:t>           </a:t>
            </a:r>
            <a:r>
              <a:rPr lang="en-US" altLang="ja-JP" sz="2000" dirty="0" err="1" smtClean="0"/>
              <a:t>ydim</a:t>
            </a:r>
            <a:r>
              <a:rPr lang="ja-JP" altLang="en-US" sz="2000" dirty="0" smtClean="0"/>
              <a:t>：行数</a:t>
            </a:r>
            <a:endParaRPr lang="en-US" altLang="ja-JP" sz="2000" dirty="0" smtClean="0"/>
          </a:p>
          <a:p>
            <a:r>
              <a:rPr lang="en-US" altLang="ja-JP" sz="2000" dirty="0" smtClean="0"/>
              <a:t>            </a:t>
            </a:r>
            <a:r>
              <a:rPr lang="en-US" altLang="ja-JP" sz="2000" dirty="0" err="1" smtClean="0"/>
              <a:t>topo</a:t>
            </a:r>
            <a:r>
              <a:rPr lang="ja-JP" altLang="en-US" sz="2000" dirty="0" smtClean="0"/>
              <a:t>：ユニットの配列方法の指定</a:t>
            </a:r>
            <a:endParaRPr lang="en-US" altLang="ja-JP" sz="2000" dirty="0" smtClean="0"/>
          </a:p>
          <a:p>
            <a:r>
              <a:rPr lang="en-US" altLang="ja-JP" sz="2000" dirty="0" smtClean="0"/>
              <a:t>rectangular</a:t>
            </a:r>
            <a:r>
              <a:rPr lang="ja-JP" altLang="en-US" sz="2000" dirty="0" smtClean="0"/>
              <a:t>：格子状にユニットを並べる</a:t>
            </a:r>
            <a:endParaRPr lang="en-US" altLang="ja-JP" sz="2000" dirty="0" smtClean="0"/>
          </a:p>
          <a:p>
            <a:r>
              <a:rPr lang="en-US" altLang="ja-JP" sz="2000" dirty="0" smtClean="0"/>
              <a:t>  hexagonal</a:t>
            </a:r>
            <a:r>
              <a:rPr lang="ja-JP" altLang="en-US" sz="2000" dirty="0" smtClean="0"/>
              <a:t>：六辺形にユニットを並べる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2469239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8384" y="27735"/>
            <a:ext cx="7620000" cy="1143000"/>
          </a:xfrm>
        </p:spPr>
        <p:txBody>
          <a:bodyPr/>
          <a:lstStyle/>
          <a:p>
            <a:r>
              <a:rPr lang="ja-JP" altLang="en-US" dirty="0" smtClean="0"/>
              <a:t>ケーススタディ</a:t>
            </a:r>
            <a:r>
              <a:rPr lang="en-US" altLang="ja-JP" dirty="0" smtClean="0"/>
              <a:t>(1)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980728"/>
            <a:ext cx="7632848" cy="180474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 &gt; </a:t>
            </a:r>
            <a:r>
              <a:rPr lang="en-US" altLang="ja-JP" sz="2000" dirty="0" err="1"/>
              <a:t>install.packages</a:t>
            </a:r>
            <a:r>
              <a:rPr lang="en-US" altLang="ja-JP" sz="2000" dirty="0"/>
              <a:t>("</a:t>
            </a:r>
            <a:r>
              <a:rPr lang="en-US" altLang="ja-JP" sz="2000" dirty="0" err="1"/>
              <a:t>kohonen</a:t>
            </a:r>
            <a:r>
              <a:rPr lang="en-US" altLang="ja-JP" sz="2000" dirty="0"/>
              <a:t>"); library(</a:t>
            </a:r>
            <a:r>
              <a:rPr lang="en-US" altLang="ja-JP" sz="2000" dirty="0" err="1"/>
              <a:t>kohonen</a:t>
            </a:r>
            <a:r>
              <a:rPr lang="en-US" altLang="ja-JP" sz="2000" dirty="0"/>
              <a:t>)</a:t>
            </a:r>
          </a:p>
          <a:p>
            <a:r>
              <a:rPr lang="en-US" altLang="ja-JP" sz="2000" dirty="0" smtClean="0"/>
              <a:t> &gt; </a:t>
            </a:r>
            <a:r>
              <a:rPr lang="en-US" altLang="ja-JP" sz="2000" dirty="0" err="1"/>
              <a:t>set.seed</a:t>
            </a:r>
            <a:r>
              <a:rPr lang="en-US" altLang="ja-JP" sz="2000" dirty="0"/>
              <a:t>(10</a:t>
            </a:r>
            <a:r>
              <a:rPr lang="en-US" altLang="ja-JP" sz="2000" dirty="0" smtClean="0"/>
              <a:t>)		#</a:t>
            </a:r>
            <a:r>
              <a:rPr lang="ja-JP" altLang="en-US" sz="2000" dirty="0" smtClean="0"/>
              <a:t>乱数の種を指定</a:t>
            </a:r>
            <a:endParaRPr lang="en-US" altLang="ja-JP" sz="2000" dirty="0"/>
          </a:p>
          <a:p>
            <a:r>
              <a:rPr lang="en-US" altLang="ja-JP" sz="2000" dirty="0" smtClean="0"/>
              <a:t> &gt; </a:t>
            </a:r>
            <a:r>
              <a:rPr lang="en-US" altLang="ja-JP" sz="2000" dirty="0"/>
              <a:t>gr&lt;-</a:t>
            </a:r>
            <a:r>
              <a:rPr lang="en-US" altLang="ja-JP" sz="2000" dirty="0" err="1"/>
              <a:t>somgrid</a:t>
            </a:r>
            <a:r>
              <a:rPr lang="en-US" altLang="ja-JP" sz="2000" dirty="0"/>
              <a:t>(</a:t>
            </a:r>
            <a:r>
              <a:rPr lang="en-US" altLang="ja-JP" sz="2000" dirty="0" err="1"/>
              <a:t>topo</a:t>
            </a:r>
            <a:r>
              <a:rPr lang="en-US" altLang="ja-JP" sz="2000" dirty="0"/>
              <a:t>="hexagonal</a:t>
            </a:r>
            <a:r>
              <a:rPr lang="en-US" altLang="ja-JP" sz="2000" dirty="0" smtClean="0"/>
              <a:t>", </a:t>
            </a:r>
            <a:r>
              <a:rPr lang="en-US" altLang="ja-JP" sz="2000" dirty="0" err="1" smtClean="0"/>
              <a:t>xdim</a:t>
            </a:r>
            <a:r>
              <a:rPr lang="en-US" altLang="ja-JP" sz="2000" dirty="0" smtClean="0"/>
              <a:t>=10, </a:t>
            </a:r>
            <a:r>
              <a:rPr lang="en-US" altLang="ja-JP" sz="2000" dirty="0" err="1" smtClean="0"/>
              <a:t>ydim</a:t>
            </a:r>
            <a:r>
              <a:rPr lang="en-US" altLang="ja-JP" sz="2000" dirty="0" smtClean="0"/>
              <a:t>=7</a:t>
            </a:r>
            <a:r>
              <a:rPr lang="en-US" altLang="ja-JP" sz="2000" dirty="0"/>
              <a:t>)</a:t>
            </a:r>
          </a:p>
          <a:p>
            <a:r>
              <a:rPr lang="en-US" altLang="ja-JP" sz="2000" dirty="0" smtClean="0"/>
              <a:t> &gt; </a:t>
            </a:r>
            <a:r>
              <a:rPr lang="en-US" altLang="ja-JP" sz="2000" dirty="0" err="1"/>
              <a:t>iris.som</a:t>
            </a:r>
            <a:r>
              <a:rPr lang="en-US" altLang="ja-JP" sz="2000" dirty="0"/>
              <a:t>&lt;-</a:t>
            </a:r>
            <a:r>
              <a:rPr lang="en-US" altLang="ja-JP" sz="2000" dirty="0" err="1"/>
              <a:t>som</a:t>
            </a:r>
            <a:r>
              <a:rPr lang="en-US" altLang="ja-JP" sz="2000" dirty="0"/>
              <a:t>(</a:t>
            </a:r>
            <a:r>
              <a:rPr lang="en-US" altLang="ja-JP" sz="2000" dirty="0" err="1"/>
              <a:t>as.matrix</a:t>
            </a:r>
            <a:r>
              <a:rPr lang="en-US" altLang="ja-JP" sz="2000" dirty="0"/>
              <a:t>(iris[,1:4</a:t>
            </a:r>
            <a:r>
              <a:rPr lang="en-US" altLang="ja-JP" sz="2000" dirty="0" smtClean="0"/>
              <a:t>]), gr, </a:t>
            </a:r>
            <a:r>
              <a:rPr lang="en-US" altLang="ja-JP" sz="2000" dirty="0" err="1" smtClean="0"/>
              <a:t>rlen</a:t>
            </a:r>
            <a:r>
              <a:rPr lang="en-US" altLang="ja-JP" sz="2000" dirty="0" smtClean="0"/>
              <a:t>=200</a:t>
            </a:r>
            <a:r>
              <a:rPr lang="en-US" altLang="ja-JP" sz="2000" dirty="0"/>
              <a:t>)</a:t>
            </a:r>
          </a:p>
          <a:p>
            <a:r>
              <a:rPr lang="en-US" altLang="ja-JP" sz="2000" dirty="0" smtClean="0"/>
              <a:t> &gt; </a:t>
            </a:r>
            <a:r>
              <a:rPr lang="en-US" altLang="ja-JP" sz="2000" dirty="0"/>
              <a:t>plot(</a:t>
            </a:r>
            <a:r>
              <a:rPr lang="en-US" altLang="ja-JP" sz="2000" dirty="0" err="1"/>
              <a:t>iris.som</a:t>
            </a:r>
            <a:r>
              <a:rPr lang="en-US" altLang="ja-JP" sz="2000" dirty="0" smtClean="0"/>
              <a:t>, type=“codes”)</a:t>
            </a:r>
            <a:endParaRPr lang="en-US" altLang="ja-JP" sz="20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11" y="2420888"/>
            <a:ext cx="4623733" cy="42484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テキスト ボックス 5"/>
          <p:cNvSpPr txBox="1"/>
          <p:nvPr/>
        </p:nvSpPr>
        <p:spPr>
          <a:xfrm>
            <a:off x="251520" y="3645024"/>
            <a:ext cx="34563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コードマップが作成された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2629390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8384" y="27735"/>
            <a:ext cx="7620000" cy="1143000"/>
          </a:xfrm>
        </p:spPr>
        <p:txBody>
          <a:bodyPr/>
          <a:lstStyle/>
          <a:p>
            <a:r>
              <a:rPr lang="ja-JP" altLang="en-US" dirty="0" smtClean="0"/>
              <a:t>ケーススタディ</a:t>
            </a:r>
            <a:r>
              <a:rPr lang="en-US" altLang="ja-JP" dirty="0" smtClean="0"/>
              <a:t>(2)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1340768"/>
            <a:ext cx="7632848" cy="7831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 &gt; </a:t>
            </a:r>
            <a:r>
              <a:rPr lang="en-US" altLang="ja-JP" sz="2000" dirty="0" err="1"/>
              <a:t>lab.cod</a:t>
            </a:r>
            <a:r>
              <a:rPr lang="en-US" altLang="ja-JP" sz="2000" dirty="0"/>
              <a:t>&lt;-</a:t>
            </a:r>
            <a:r>
              <a:rPr lang="en-US" altLang="ja-JP" sz="2000" dirty="0" err="1"/>
              <a:t>as.numeric</a:t>
            </a:r>
            <a:r>
              <a:rPr lang="en-US" altLang="ja-JP" sz="2000" dirty="0"/>
              <a:t>(iris[,5])</a:t>
            </a:r>
          </a:p>
          <a:p>
            <a:r>
              <a:rPr lang="en-US" altLang="ja-JP" sz="2000" dirty="0" smtClean="0"/>
              <a:t> &gt; </a:t>
            </a:r>
            <a:r>
              <a:rPr lang="en-US" altLang="ja-JP" sz="2000" dirty="0"/>
              <a:t>plot(</a:t>
            </a:r>
            <a:r>
              <a:rPr lang="en-US" altLang="ja-JP" sz="2000" dirty="0" err="1"/>
              <a:t>iris.som,type</a:t>
            </a:r>
            <a:r>
              <a:rPr lang="en-US" altLang="ja-JP" sz="2000" dirty="0"/>
              <a:t>="</a:t>
            </a:r>
            <a:r>
              <a:rPr lang="en-US" altLang="ja-JP" sz="2000" dirty="0" err="1"/>
              <a:t>mapping",labels</a:t>
            </a:r>
            <a:r>
              <a:rPr lang="en-US" altLang="ja-JP" sz="2000" dirty="0"/>
              <a:t>=</a:t>
            </a:r>
            <a:r>
              <a:rPr lang="en-US" altLang="ja-JP" sz="2000" dirty="0" err="1"/>
              <a:t>lab.cod,col</a:t>
            </a:r>
            <a:r>
              <a:rPr lang="en-US" altLang="ja-JP" sz="2000" dirty="0"/>
              <a:t>=</a:t>
            </a:r>
            <a:r>
              <a:rPr lang="en-US" altLang="ja-JP" sz="2000" dirty="0" err="1"/>
              <a:t>lab.cod</a:t>
            </a:r>
            <a:r>
              <a:rPr lang="en-US" altLang="ja-JP" sz="2000" dirty="0" smtClean="0"/>
              <a:t>)</a:t>
            </a:r>
            <a:endParaRPr lang="en-US" altLang="ja-JP" sz="20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311" y="2492896"/>
            <a:ext cx="4623733" cy="39220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テキスト ボックス 5"/>
          <p:cNvSpPr txBox="1"/>
          <p:nvPr/>
        </p:nvSpPr>
        <p:spPr>
          <a:xfrm>
            <a:off x="107504" y="3645024"/>
            <a:ext cx="3600400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ラベル付も行うことができる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1082781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Ⅱ</a:t>
            </a:r>
            <a:r>
              <a:rPr lang="ja-JP" altLang="en-US" dirty="0"/>
              <a:t>部　</a:t>
            </a:r>
            <a:r>
              <a:rPr lang="en-US" altLang="ja-JP" dirty="0"/>
              <a:t>R</a:t>
            </a:r>
            <a:r>
              <a:rPr lang="ja-JP" altLang="en-US" dirty="0"/>
              <a:t>によるデータ解析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997152"/>
          </a:xfrm>
        </p:spPr>
        <p:txBody>
          <a:bodyPr>
            <a:normAutofit fontScale="85000" lnSpcReduction="20000"/>
          </a:bodyPr>
          <a:lstStyle/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第１章　主成分分析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第２章　因子分析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第３章　対応分析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第４章　多次元尺度法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第５章　クラスター分析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第６章　自己組織化マップ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/>
              <a:t>第７章　線形回帰分析</a:t>
            </a:r>
            <a:endParaRPr kumimoji="1" lang="en-US" altLang="ja-JP" dirty="0" smtClean="0"/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第８章　非線形回帰分析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第９章　線形判別分析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10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非線形判別分析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11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生存分析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12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時系列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13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樹木モデル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14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ニューラルネットワーク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15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カーネル法とサポートベクターマシーン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16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団学習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17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アソシエーション分析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34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回帰分析とは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87624" y="2420888"/>
            <a:ext cx="2088232" cy="1123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smtClean="0"/>
              <a:t>y</a:t>
            </a:r>
            <a:r>
              <a:rPr lang="ja-JP" altLang="en-US" sz="2000" dirty="0" smtClean="0"/>
              <a:t>：目的変数</a:t>
            </a:r>
            <a:endParaRPr lang="en-US" altLang="ja-JP" sz="2000" dirty="0" smtClean="0"/>
          </a:p>
          <a:p>
            <a:r>
              <a:rPr lang="en-US" altLang="ja-JP" sz="2000" dirty="0" smtClean="0"/>
              <a:t>x</a:t>
            </a:r>
            <a:r>
              <a:rPr lang="ja-JP" altLang="en-US" sz="2000" dirty="0" smtClean="0"/>
              <a:t>：説明変数</a:t>
            </a:r>
            <a:endParaRPr lang="en-US" altLang="ja-JP" sz="2000" dirty="0" smtClean="0"/>
          </a:p>
          <a:p>
            <a:r>
              <a:rPr lang="en-US" altLang="ja-JP" sz="2000" dirty="0" smtClean="0"/>
              <a:t>f</a:t>
            </a:r>
            <a:r>
              <a:rPr lang="ja-JP" altLang="en-US" sz="2000" dirty="0" smtClean="0"/>
              <a:t> ：関数</a:t>
            </a:r>
            <a:r>
              <a:rPr lang="ja-JP" altLang="en-US" sz="2000" dirty="0"/>
              <a:t>記号</a:t>
            </a:r>
            <a:endParaRPr lang="en-US" altLang="ja-JP" sz="20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628800"/>
                <a:ext cx="6120680" cy="864096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ja-JP" sz="2000" i="1" smtClean="0">
                        <a:latin typeface="Cambria Math"/>
                      </a:rPr>
                      <m:t>𝑦</m:t>
                    </m:r>
                    <m:r>
                      <a:rPr lang="en-US" altLang="ja-JP" sz="20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altLang="ja-JP" sz="2000" i="1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en-US" altLang="ja-JP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altLang="ja-JP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ja-JP" altLang="en-US" sz="2000" b="0" i="1" smtClean="0">
                        <a:latin typeface="Cambria Math"/>
                        <a:ea typeface="Cambria Math"/>
                      </a:rPr>
                      <m:t>の</m:t>
                    </m:r>
                    <m:r>
                      <a:rPr lang="ja-JP" altLang="en-US" sz="2000" i="1">
                        <a:latin typeface="Cambria Math"/>
                        <a:ea typeface="Cambria Math"/>
                      </a:rPr>
                      <m:t>ように</m:t>
                    </m:r>
                    <m:r>
                      <a:rPr lang="ja-JP" altLang="en-US" sz="2000" i="1" smtClean="0">
                        <a:latin typeface="Cambria Math"/>
                        <a:ea typeface="Cambria Math"/>
                      </a:rPr>
                      <m:t>説明変数を</m:t>
                    </m:r>
                    <m:r>
                      <a:rPr lang="ja-JP" altLang="en-US" sz="2000" i="1">
                        <a:latin typeface="Cambria Math"/>
                        <a:ea typeface="Cambria Math"/>
                      </a:rPr>
                      <m:t>用いて</m:t>
                    </m:r>
                  </m:oMath>
                </a14:m>
                <a:r>
                  <a:rPr lang="ja-JP" altLang="en-US" sz="2000" dirty="0" smtClean="0"/>
                  <a:t>目的変数を　説明する統計モデルをデータから求める分析方法</a:t>
                </a:r>
                <a:endParaRPr lang="en-US" altLang="ja-JP" sz="2000" dirty="0" smtClean="0"/>
              </a:p>
              <a:p>
                <a:endParaRPr lang="en-US" altLang="ja-JP" sz="2000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6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628800"/>
                <a:ext cx="6120680" cy="864096"/>
              </a:xfrm>
              <a:blipFill rotWithShape="1">
                <a:blip r:embed="rId2"/>
                <a:stretch>
                  <a:fillRect t="-4930" r="-89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/>
          <p:cNvSpPr txBox="1"/>
          <p:nvPr/>
        </p:nvSpPr>
        <p:spPr>
          <a:xfrm>
            <a:off x="251520" y="4321512"/>
            <a:ext cx="7704856" cy="78319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 smtClean="0"/>
              <a:t>統計モデル：</a:t>
            </a:r>
            <a:r>
              <a:rPr lang="en-US" altLang="ja-JP" sz="2000" dirty="0" smtClean="0"/>
              <a:t>BMI</a:t>
            </a:r>
            <a:r>
              <a:rPr lang="ja-JP" altLang="en-US" sz="2000" dirty="0" smtClean="0"/>
              <a:t>指数のように</a:t>
            </a:r>
            <a:r>
              <a:rPr lang="en-US" altLang="ja-JP" sz="2000" dirty="0" smtClean="0"/>
              <a:t>22</a:t>
            </a:r>
            <a:r>
              <a:rPr lang="ja-JP" altLang="en-US" sz="2000" dirty="0" smtClean="0"/>
              <a:t>あたりが標準であるといった　　　</a:t>
            </a:r>
            <a:r>
              <a:rPr lang="en-US" altLang="ja-JP" sz="2000" dirty="0" smtClean="0"/>
              <a:t>	</a:t>
            </a:r>
            <a:r>
              <a:rPr lang="ja-JP" altLang="en-US" sz="2000" dirty="0" smtClean="0"/>
              <a:t>　　 ようにデータから導いた規則のことを指す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1066183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回帰分析の種類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511" y="5215756"/>
            <a:ext cx="2520281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 smtClean="0"/>
              <a:t>回帰分析</a:t>
            </a:r>
            <a:endParaRPr kumimoji="1" lang="en-US" altLang="ja-JP" sz="2400" b="1" dirty="0" smtClean="0"/>
          </a:p>
        </p:txBody>
      </p:sp>
      <p:sp>
        <p:nvSpPr>
          <p:cNvPr id="5" name="右矢印 4"/>
          <p:cNvSpPr/>
          <p:nvPr/>
        </p:nvSpPr>
        <p:spPr>
          <a:xfrm rot="20076168">
            <a:off x="2837386" y="4944182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671900" y="5794638"/>
            <a:ext cx="43564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/>
              <a:t>非線形回帰分析：</a:t>
            </a:r>
            <a:r>
              <a:rPr kumimoji="1" lang="ja-JP" altLang="en-US" sz="2000" dirty="0" smtClean="0"/>
              <a:t>大まかにモデル化</a:t>
            </a:r>
            <a:endParaRPr kumimoji="1" lang="en-US" altLang="ja-JP" sz="2000" b="1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671900" y="4657398"/>
            <a:ext cx="43564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/>
              <a:t>線形回帰分析：</a:t>
            </a:r>
            <a:r>
              <a:rPr kumimoji="1" lang="ja-JP" altLang="en-US" sz="2000" dirty="0" smtClean="0"/>
              <a:t>直線関係でモデル化</a:t>
            </a:r>
            <a:endParaRPr kumimoji="1" lang="en-US" altLang="ja-JP" sz="2000" b="1" dirty="0" smtClean="0"/>
          </a:p>
        </p:txBody>
      </p:sp>
      <p:sp>
        <p:nvSpPr>
          <p:cNvPr id="8" name="右矢印 7"/>
          <p:cNvSpPr/>
          <p:nvPr/>
        </p:nvSpPr>
        <p:spPr>
          <a:xfrm rot="1557110">
            <a:off x="2837526" y="5738572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79512" y="2335436"/>
            <a:ext cx="2520281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 smtClean="0"/>
              <a:t>回帰分析</a:t>
            </a:r>
            <a:endParaRPr kumimoji="1" lang="en-US" altLang="ja-JP" sz="2400" b="1" dirty="0" smtClean="0"/>
          </a:p>
        </p:txBody>
      </p:sp>
      <p:sp>
        <p:nvSpPr>
          <p:cNvPr id="10" name="右矢印 9"/>
          <p:cNvSpPr/>
          <p:nvPr/>
        </p:nvSpPr>
        <p:spPr>
          <a:xfrm rot="20076168">
            <a:off x="2837387" y="2063862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671901" y="2914318"/>
            <a:ext cx="43564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/>
              <a:t>重回帰分析：</a:t>
            </a:r>
            <a:r>
              <a:rPr kumimoji="1" lang="ja-JP" altLang="en-US" sz="2000" dirty="0" smtClean="0"/>
              <a:t>説明変数が複数</a:t>
            </a:r>
            <a:endParaRPr kumimoji="1" lang="en-US" altLang="ja-JP" sz="2000" b="1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671901" y="1777078"/>
            <a:ext cx="43564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/>
              <a:t>単</a:t>
            </a:r>
            <a:r>
              <a:rPr lang="ja-JP" altLang="en-US" sz="2000" b="1" dirty="0" smtClean="0"/>
              <a:t>回帰分析：</a:t>
            </a:r>
            <a:r>
              <a:rPr lang="ja-JP" altLang="en-US" sz="2000" dirty="0" smtClean="0"/>
              <a:t>説明変数が１つ</a:t>
            </a:r>
            <a:endParaRPr kumimoji="1" lang="en-US" altLang="ja-JP" sz="2000" b="1" dirty="0" smtClean="0"/>
          </a:p>
        </p:txBody>
      </p:sp>
      <p:sp>
        <p:nvSpPr>
          <p:cNvPr id="13" name="右矢印 12"/>
          <p:cNvSpPr/>
          <p:nvPr/>
        </p:nvSpPr>
        <p:spPr>
          <a:xfrm rot="1557110">
            <a:off x="2837527" y="2858252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914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線形回帰</a:t>
            </a:r>
            <a:r>
              <a:rPr lang="ja-JP" altLang="en-US" dirty="0" smtClean="0"/>
              <a:t>分析の種類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512" y="2839492"/>
            <a:ext cx="2520281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 smtClean="0">
                <a:solidFill>
                  <a:schemeClr val="bg1">
                    <a:lumMod val="65000"/>
                  </a:schemeClr>
                </a:solidFill>
              </a:rPr>
              <a:t>線形回帰分析</a:t>
            </a:r>
            <a:endParaRPr kumimoji="1" lang="en-US" altLang="ja-JP" sz="2400" b="1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右矢印 4"/>
          <p:cNvSpPr/>
          <p:nvPr/>
        </p:nvSpPr>
        <p:spPr>
          <a:xfrm rot="20076168">
            <a:off x="2837387" y="2567918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671901" y="3418374"/>
            <a:ext cx="43564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solidFill>
                  <a:schemeClr val="bg1">
                    <a:lumMod val="65000"/>
                  </a:schemeClr>
                </a:solidFill>
              </a:rPr>
              <a:t>線形重回帰分析</a:t>
            </a:r>
            <a:endParaRPr kumimoji="1" lang="en-US" altLang="ja-JP" sz="2000" b="1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671901" y="2281134"/>
            <a:ext cx="43564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 smtClean="0"/>
              <a:t>線形単回帰分析</a:t>
            </a:r>
            <a:endParaRPr kumimoji="1" lang="en-US" altLang="ja-JP" sz="2000" b="1" dirty="0" smtClean="0"/>
          </a:p>
        </p:txBody>
      </p:sp>
      <p:sp>
        <p:nvSpPr>
          <p:cNvPr id="8" name="右矢印 7"/>
          <p:cNvSpPr/>
          <p:nvPr/>
        </p:nvSpPr>
        <p:spPr>
          <a:xfrm rot="1557110">
            <a:off x="2837527" y="3362308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188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線形単回帰分析とは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ja-JP" altLang="en-US" dirty="0" smtClean="0"/>
                  <a:t>説明変数が１つであり</a:t>
                </a:r>
                <a:r>
                  <a:rPr kumimoji="1" lang="en-US" altLang="ja-JP" dirty="0" smtClean="0"/>
                  <a:t>,</a:t>
                </a:r>
                <a:r>
                  <a:rPr kumimoji="1" lang="ja-JP" altLang="en-US" dirty="0" smtClean="0"/>
                  <a:t>直線関係でモデル化</a:t>
                </a:r>
                <a:endParaRPr kumimoji="1" lang="en-US" altLang="ja-JP" dirty="0" smtClean="0"/>
              </a:p>
              <a:p>
                <a:endParaRPr lang="en-US" altLang="ja-JP" dirty="0" smtClean="0"/>
              </a:p>
              <a:p>
                <a:endParaRPr lang="en-US" altLang="ja-JP" dirty="0"/>
              </a:p>
              <a:p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/>
                      </a:rPr>
                      <m:t>𝑦</m:t>
                    </m:r>
                    <m:r>
                      <a:rPr kumimoji="1" lang="en-US" altLang="ja-JP" b="0" i="1" smtClean="0">
                        <a:latin typeface="Cambria Math"/>
                      </a:rPr>
                      <m:t>=</m:t>
                    </m:r>
                    <m:r>
                      <a:rPr kumimoji="1" lang="en-US" altLang="ja-JP" b="0" i="1" smtClean="0">
                        <a:latin typeface="Cambria Math"/>
                      </a:rPr>
                      <m:t>𝑎𝑥</m:t>
                    </m:r>
                    <m:r>
                      <a:rPr kumimoji="1" lang="en-US" altLang="ja-JP" b="0" i="1" smtClean="0">
                        <a:latin typeface="Cambria Math"/>
                      </a:rPr>
                      <m:t>+</m:t>
                    </m:r>
                    <m:r>
                      <a:rPr kumimoji="1" lang="en-US" altLang="ja-JP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kumimoji="1" lang="ja-JP" altLang="en-US" dirty="0" smtClean="0"/>
                  <a:t>で表すことができる</a:t>
                </a:r>
                <a:endParaRPr kumimoji="1" lang="en-US" altLang="ja-JP" dirty="0" smtClean="0"/>
              </a:p>
              <a:p>
                <a:endParaRPr lang="en-US" altLang="ja-JP" dirty="0" smtClean="0"/>
              </a:p>
              <a:p>
                <a:endParaRPr lang="en-US" altLang="ja-JP" dirty="0" smtClean="0"/>
              </a:p>
              <a:p>
                <a:r>
                  <a:rPr lang="ja-JP" altLang="en-US" dirty="0"/>
                  <a:t>標本</a:t>
                </a:r>
                <a:r>
                  <a:rPr lang="ja-JP" altLang="en-US" dirty="0" smtClean="0"/>
                  <a:t>データにもっとも近いモデルを求めることが目的</a:t>
                </a:r>
                <a:endParaRPr lang="en-US" altLang="ja-JP" dirty="0" smtClean="0"/>
              </a:p>
              <a:p>
                <a:endParaRPr lang="en-US" altLang="ja-JP" dirty="0"/>
              </a:p>
              <a:p>
                <a:endParaRPr lang="en-US" altLang="ja-JP" dirty="0" smtClean="0"/>
              </a:p>
              <a:p>
                <a:r>
                  <a:rPr lang="ja-JP" altLang="en-US" dirty="0" smtClean="0"/>
                  <a:t>最小２乗法を用いて係数</a:t>
                </a:r>
                <a:r>
                  <a:rPr lang="en-US" altLang="ja-JP" dirty="0" smtClean="0"/>
                  <a:t>(</a:t>
                </a:r>
                <a:r>
                  <a:rPr lang="en-US" altLang="ja-JP" dirty="0" err="1" smtClean="0"/>
                  <a:t>a,b</a:t>
                </a:r>
                <a:r>
                  <a:rPr lang="en-US" altLang="ja-JP" dirty="0" smtClean="0"/>
                  <a:t>)</a:t>
                </a:r>
                <a:r>
                  <a:rPr lang="ja-JP" altLang="en-US" dirty="0" smtClean="0"/>
                  <a:t>を導き出す</a:t>
                </a:r>
                <a:r>
                  <a:rPr lang="en-US" altLang="ja-JP" dirty="0" smtClean="0"/>
                  <a:t>	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/>
              <p:cNvSpPr txBox="1"/>
              <p:nvPr/>
            </p:nvSpPr>
            <p:spPr>
              <a:xfrm>
                <a:off x="4860032" y="2768575"/>
                <a:ext cx="2160240" cy="783193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114300" indent="0" algn="ctr">
                  <a:buNone/>
                </a:pPr>
                <a:r>
                  <a:rPr lang="ja-JP" alt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latin typeface="Cambria Math"/>
                      </a:rPr>
                      <m:t>𝑦</m:t>
                    </m:r>
                    <m:r>
                      <a:rPr lang="ja-JP" altLang="en-US" sz="2000" i="1">
                        <a:latin typeface="Cambria Math"/>
                      </a:rPr>
                      <m:t>：目的変数</m:t>
                    </m:r>
                  </m:oMath>
                </a14:m>
                <a:endParaRPr lang="en-US" altLang="ja-JP" sz="2000" dirty="0"/>
              </a:p>
              <a:p>
                <a:pPr marL="114300" indent="0" algn="ctr">
                  <a:buNone/>
                </a:pPr>
                <a:r>
                  <a:rPr lang="en-US" altLang="ja-JP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ja-JP" sz="200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ja-JP" altLang="en-US" sz="2000" dirty="0" smtClean="0"/>
                  <a:t>：</a:t>
                </a:r>
                <a:r>
                  <a:rPr lang="ja-JP" altLang="en-US" sz="2000" dirty="0"/>
                  <a:t>説明変数</a:t>
                </a:r>
              </a:p>
            </p:txBody>
          </p:sp>
        </mc:Choice>
        <mc:Fallback xmlns=""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2768575"/>
                <a:ext cx="2160240" cy="783193"/>
              </a:xfrm>
              <a:prstGeom prst="roundRect">
                <a:avLst/>
              </a:prstGeom>
              <a:blipFill rotWithShape="1">
                <a:blip r:embed="rId3"/>
                <a:stretch>
                  <a:fillRect b="-375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2793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線形単回帰分析関数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467544" y="1484784"/>
            <a:ext cx="763284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smtClean="0"/>
              <a:t>lm(formula, data, weights, subset, </a:t>
            </a:r>
            <a:r>
              <a:rPr kumimoji="1" lang="en-US" altLang="ja-JP" sz="3200" dirty="0" err="1" smtClean="0"/>
              <a:t>na.action</a:t>
            </a:r>
            <a:r>
              <a:rPr kumimoji="1" lang="en-US" altLang="ja-JP" sz="3200" dirty="0" smtClean="0"/>
              <a:t>)</a:t>
            </a:r>
            <a:endParaRPr kumimoji="1" lang="ja-JP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0830466"/>
                  </p:ext>
                </p:extLst>
              </p:nvPr>
            </p:nvGraphicFramePr>
            <p:xfrm>
              <a:off x="251520" y="2852936"/>
              <a:ext cx="3840088" cy="2677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5792"/>
                    <a:gridCol w="2664296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引数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説明</a:t>
                          </a:r>
                          <a:endParaRPr kumimoji="1" lang="en-US" altLang="ja-JP" sz="1600" dirty="0" smtClean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formula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モデルの形式を指定</a:t>
                          </a:r>
                          <a:endParaRPr kumimoji="1" lang="en-US" altLang="ja-JP" sz="1600" dirty="0" smtClean="0"/>
                        </a:p>
                        <a:p>
                          <a:r>
                            <a:rPr kumimoji="1" lang="en-US" altLang="ja-JP" sz="1600" dirty="0" smtClean="0"/>
                            <a:t>(</a:t>
                          </a:r>
                          <a:r>
                            <a:rPr kumimoji="1" lang="ja-JP" altLang="en-US" sz="1600" dirty="0" smtClean="0"/>
                            <a:t>例</a:t>
                          </a:r>
                          <a:r>
                            <a:rPr kumimoji="1" lang="en-US" altLang="ja-JP" sz="1600" dirty="0" smtClean="0"/>
                            <a:t>)</a:t>
                          </a:r>
                          <a:r>
                            <a:rPr kumimoji="1" lang="en-US" altLang="ja-JP" sz="1600" b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ja-JP" sz="16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kumimoji="1" lang="en-US" altLang="ja-JP" sz="16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kumimoji="1" lang="en-US" altLang="ja-JP" sz="1600" b="0" i="1" smtClean="0">
                                  <a:latin typeface="Cambria Math"/>
                                </a:rPr>
                                <m:t>𝑎𝑥</m:t>
                              </m:r>
                              <m:r>
                                <a:rPr kumimoji="1" lang="en-US" altLang="ja-JP" sz="1600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kumimoji="1" lang="en-US" altLang="ja-JP" sz="1600" b="0" i="1" smtClean="0">
                                  <a:latin typeface="Cambria Math"/>
                                </a:rPr>
                                <m:t>𝑏</m:t>
                              </m:r>
                            </m:oMath>
                          </a14:m>
                          <a:r>
                            <a:rPr kumimoji="1" lang="ja-JP" altLang="en-US" sz="1600" dirty="0" smtClean="0"/>
                            <a:t> ⇒</a:t>
                          </a:r>
                          <a:r>
                            <a:rPr kumimoji="1" lang="ja-JP" altLang="en-US" sz="1600" baseline="0" dirty="0" smtClean="0"/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1" lang="en-US" altLang="ja-JP" sz="1600" i="1" baseline="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600" b="0" i="1" baseline="0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kumimoji="1" lang="en-US" altLang="ja-JP" sz="1600" b="0" i="1" baseline="0" smtClean="0">
                                      <a:latin typeface="Cambria Math"/>
                                    </a:rPr>
                                    <m:t>~</m:t>
                                  </m:r>
                                </m:sup>
                              </m:sSup>
                              <m:r>
                                <a:rPr kumimoji="1" lang="en-US" altLang="ja-JP" sz="1600" b="0" i="1" baseline="0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endParaRPr kumimoji="1" lang="en-US" altLang="ja-JP" sz="1600" dirty="0" smtClean="0"/>
                        </a:p>
                        <a:p>
                          <a:r>
                            <a:rPr kumimoji="1" lang="en-US" altLang="ja-JP" sz="1600" dirty="0" smtClean="0"/>
                            <a:t>       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ja-JP" sz="1600" b="0" i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kumimoji="1" lang="en-US" altLang="ja-JP" sz="16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kumimoji="1" lang="en-US" altLang="ja-JP" sz="16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kumimoji="1" lang="en-US" altLang="ja-JP" sz="1600" b="0" i="1" smtClean="0">
                                  <a:latin typeface="Cambria Math"/>
                                </a:rPr>
                                <m:t>𝑏𝑥</m:t>
                              </m:r>
                            </m:oMath>
                          </a14:m>
                          <a:r>
                            <a:rPr kumimoji="1" lang="ja-JP" altLang="en-US" sz="1600" dirty="0" smtClean="0"/>
                            <a:t> ⇒</a:t>
                          </a:r>
                          <a:r>
                            <a:rPr kumimoji="1" lang="ja-JP" altLang="en-US" sz="1600" baseline="0" dirty="0" smtClean="0"/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1" lang="en-US" altLang="ja-JP" sz="1600" i="1" baseline="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600" b="0" i="1" baseline="0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kumimoji="1" lang="en-US" altLang="ja-JP" sz="1600" b="0" i="1" baseline="0" smtClean="0">
                                      <a:latin typeface="Cambria Math"/>
                                    </a:rPr>
                                    <m:t>~</m:t>
                                  </m:r>
                                </m:sup>
                              </m:sSup>
                              <m:r>
                                <a:rPr kumimoji="1" lang="en-US" altLang="ja-JP" sz="1600" b="0" i="1" baseline="0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kumimoji="1" lang="en-US" altLang="ja-JP" sz="1600" b="0" i="1" baseline="0" smtClean="0">
                                  <a:latin typeface="Cambria Math"/>
                                </a:rPr>
                                <m:t>−1</m:t>
                              </m:r>
                            </m:oMath>
                          </a14:m>
                          <a:endParaRPr kumimoji="1" lang="en-US" altLang="ja-JP" sz="1600" dirty="0" smtClean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data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データセットの名前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weights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説明変数の重みの指定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subset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データの一部分を指定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err="1" smtClean="0"/>
                            <a:t>na.action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欠損値扱いを指定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0830466"/>
                  </p:ext>
                </p:extLst>
              </p:nvPr>
            </p:nvGraphicFramePr>
            <p:xfrm>
              <a:off x="251520" y="2852936"/>
              <a:ext cx="3840088" cy="26771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5792"/>
                    <a:gridCol w="2664296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引数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説明</a:t>
                          </a:r>
                          <a:endParaRPr kumimoji="1" lang="en-US" altLang="ja-JP" sz="1600" dirty="0" smtClean="0"/>
                        </a:p>
                      </a:txBody>
                      <a:tcPr/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formula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4165" t="-48889" r="-229" b="-185185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data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データセットの名前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weights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説明変数の重みの指定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subset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データの一部分を指定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err="1" smtClean="0"/>
                            <a:t>na.action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欠損値扱いを指定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990146"/>
              </p:ext>
            </p:extLst>
          </p:nvPr>
        </p:nvGraphicFramePr>
        <p:xfrm>
          <a:off x="4283065" y="2852936"/>
          <a:ext cx="396044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288032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関数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内容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err="1" smtClean="0"/>
                        <a:t>coef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回帰係数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fitted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用いたデータの予測値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deviance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残差の平方和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err="1" smtClean="0"/>
                        <a:t>anova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回帰係数の分散分析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predict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新たなデータに対する予測値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print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要約より簡単な結果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summary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回帰分析結果の要約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plot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回帰診断プロット</a:t>
                      </a:r>
                      <a:endParaRPr kumimoji="1" lang="ja-JP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1275882" y="2411596"/>
            <a:ext cx="1368152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引数の説明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20072" y="2411596"/>
            <a:ext cx="18002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関連関数の紹介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8149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用いるデータ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/>
              <p:cNvSpPr txBox="1"/>
              <p:nvPr/>
            </p:nvSpPr>
            <p:spPr>
              <a:xfrm>
                <a:off x="386182" y="1340767"/>
                <a:ext cx="7632848" cy="3166824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dirty="0" smtClean="0"/>
                  <a:t>&gt; cars			#</a:t>
                </a:r>
                <a:r>
                  <a:rPr lang="ja-JP" altLang="en-US" sz="2000" dirty="0" smtClean="0"/>
                  <a:t>車の速度と車が止まるまでの距離</a:t>
                </a:r>
                <a:endParaRPr lang="en-US" altLang="ja-JP" sz="2000" dirty="0" smtClean="0"/>
              </a:p>
              <a:p>
                <a:r>
                  <a:rPr lang="en-US" altLang="ja-JP" sz="2000" dirty="0"/>
                  <a:t>   speed </a:t>
                </a:r>
                <a:r>
                  <a:rPr lang="en-US" altLang="ja-JP" sz="2000" dirty="0" err="1"/>
                  <a:t>dist</a:t>
                </a:r>
                <a:endParaRPr lang="en-US" altLang="ja-JP" sz="2000" dirty="0"/>
              </a:p>
              <a:p>
                <a:r>
                  <a:rPr lang="en-US" altLang="ja-JP" sz="2000" dirty="0"/>
                  <a:t>1      </a:t>
                </a:r>
                <a:r>
                  <a:rPr lang="en-US" altLang="ja-JP" sz="2000" dirty="0" smtClean="0"/>
                  <a:t> 4     2</a:t>
                </a:r>
                <a:endParaRPr lang="en-US" altLang="ja-JP" sz="2000" dirty="0"/>
              </a:p>
              <a:p>
                <a:r>
                  <a:rPr lang="en-US" altLang="ja-JP" sz="2000" dirty="0"/>
                  <a:t>2      </a:t>
                </a:r>
                <a:r>
                  <a:rPr lang="en-US" altLang="ja-JP" sz="2000" dirty="0" smtClean="0"/>
                  <a:t> 4    10</a:t>
                </a:r>
                <a:endParaRPr lang="en-US" altLang="ja-JP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ja-JP" sz="20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altLang="ja-JP" sz="2000" i="1" smtClean="0">
                          <a:latin typeface="Cambria Math"/>
                          <a:ea typeface="Cambria Math"/>
                        </a:rPr>
                        <m:t>⋮</m:t>
                      </m:r>
                      <m:r>
                        <a:rPr lang="ja-JP" altLang="en-US" sz="2000" b="0" i="1" smtClean="0">
                          <a:latin typeface="Cambria Math"/>
                          <a:ea typeface="Cambria Math"/>
                        </a:rPr>
                        <m:t>　</m:t>
                      </m:r>
                      <m:r>
                        <a:rPr lang="en-US" altLang="ja-JP" sz="2000" i="1">
                          <a:latin typeface="Cambria Math"/>
                          <a:ea typeface="Cambria Math"/>
                        </a:rPr>
                        <m:t>⋮</m:t>
                      </m:r>
                      <m:r>
                        <a:rPr lang="en-US" altLang="ja-JP" sz="2000" b="0" i="1" smtClean="0">
                          <a:latin typeface="Cambria Math"/>
                          <a:ea typeface="Cambria Math"/>
                        </a:rPr>
                        <m:t>       </m:t>
                      </m:r>
                      <m:r>
                        <a:rPr lang="en-US" altLang="ja-JP" sz="2000" i="1">
                          <a:latin typeface="Cambria Math"/>
                          <a:ea typeface="Cambria Math"/>
                        </a:rPr>
                        <m:t>⋮</m:t>
                      </m:r>
                    </m:oMath>
                  </m:oMathPara>
                </a14:m>
                <a:endParaRPr lang="en-US" altLang="ja-JP" sz="2000" dirty="0" smtClean="0"/>
              </a:p>
              <a:p>
                <a:r>
                  <a:rPr lang="en-US" altLang="ja-JP" sz="2000" dirty="0" smtClean="0"/>
                  <a:t>50    </a:t>
                </a:r>
                <a:r>
                  <a:rPr lang="en-US" altLang="ja-JP" sz="2000" dirty="0"/>
                  <a:t>25   </a:t>
                </a:r>
                <a:r>
                  <a:rPr lang="en-US" altLang="ja-JP" sz="2000" dirty="0" smtClean="0"/>
                  <a:t>85</a:t>
                </a:r>
                <a:endParaRPr lang="en-US" altLang="ja-JP" sz="2000" dirty="0"/>
              </a:p>
              <a:p>
                <a:r>
                  <a:rPr lang="en-US" altLang="ja-JP" sz="2000" dirty="0"/>
                  <a:t>&gt; plot(cars)</a:t>
                </a:r>
              </a:p>
              <a:p>
                <a:r>
                  <a:rPr lang="en-US" altLang="ja-JP" sz="2000" dirty="0"/>
                  <a:t>&gt; </a:t>
                </a:r>
                <a:r>
                  <a:rPr lang="en-US" altLang="ja-JP" sz="2000" dirty="0" err="1"/>
                  <a:t>cor</a:t>
                </a:r>
                <a:r>
                  <a:rPr lang="en-US" altLang="ja-JP" sz="2000" dirty="0"/>
                  <a:t>(</a:t>
                </a:r>
                <a:r>
                  <a:rPr lang="en-US" altLang="ja-JP" sz="2000" dirty="0" err="1"/>
                  <a:t>cars$speed,cars$dist</a:t>
                </a:r>
                <a:r>
                  <a:rPr lang="en-US" altLang="ja-JP" sz="2000" dirty="0"/>
                  <a:t>)</a:t>
                </a:r>
              </a:p>
              <a:p>
                <a:r>
                  <a:rPr lang="en-US" altLang="ja-JP" sz="2000" dirty="0"/>
                  <a:t>[1] </a:t>
                </a:r>
                <a:r>
                  <a:rPr lang="en-US" altLang="ja-JP" sz="2000" dirty="0" smtClean="0"/>
                  <a:t>0.8068949</a:t>
                </a:r>
                <a:endParaRPr lang="en-US" altLang="ja-JP" sz="2000" dirty="0"/>
              </a:p>
            </p:txBody>
          </p:sp>
        </mc:Choice>
        <mc:Fallback xmlns=""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82" y="1340767"/>
                <a:ext cx="7632848" cy="3166824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277" y="1943432"/>
            <a:ext cx="4697139" cy="4797936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414418" y="5060580"/>
            <a:ext cx="2961682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14300" indent="0" algn="ctr">
              <a:buNone/>
            </a:pPr>
            <a:r>
              <a:rPr lang="ja-JP" altLang="en-US" sz="2000" dirty="0" smtClean="0"/>
              <a:t>線形関係がありそう</a:t>
            </a:r>
            <a:r>
              <a:rPr lang="en-US" altLang="ja-JP" sz="2000" dirty="0" smtClean="0"/>
              <a:t>!!</a:t>
            </a: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36233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四角形吹き出し 17"/>
          <p:cNvSpPr/>
          <p:nvPr/>
        </p:nvSpPr>
        <p:spPr>
          <a:xfrm>
            <a:off x="1043608" y="6211019"/>
            <a:ext cx="2232248" cy="288032"/>
          </a:xfrm>
          <a:prstGeom prst="wedgeRectCallout">
            <a:avLst>
              <a:gd name="adj1" fmla="val -619"/>
              <a:gd name="adj2" fmla="val -2549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決定係数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1894" y="481558"/>
            <a:ext cx="7620000" cy="1143000"/>
          </a:xfrm>
        </p:spPr>
        <p:txBody>
          <a:bodyPr/>
          <a:lstStyle/>
          <a:p>
            <a:r>
              <a:rPr lang="ja-JP" altLang="en-US" dirty="0" smtClean="0"/>
              <a:t>データ解析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16512" y="2178571"/>
            <a:ext cx="7632848" cy="391596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&gt; </a:t>
            </a:r>
            <a:r>
              <a:rPr lang="en-US" altLang="ja-JP" sz="1600" dirty="0" err="1"/>
              <a:t>cars.lm</a:t>
            </a:r>
            <a:r>
              <a:rPr lang="en-US" altLang="ja-JP" sz="1600" dirty="0"/>
              <a:t>&lt;-lm(</a:t>
            </a:r>
            <a:r>
              <a:rPr lang="en-US" altLang="ja-JP" sz="1600" dirty="0" err="1"/>
              <a:t>dist~speed,data</a:t>
            </a:r>
            <a:r>
              <a:rPr lang="en-US" altLang="ja-JP" sz="1600" dirty="0"/>
              <a:t>=cars)</a:t>
            </a:r>
          </a:p>
          <a:p>
            <a:r>
              <a:rPr lang="en-US" altLang="ja-JP" sz="1600" dirty="0"/>
              <a:t>&gt; summary(</a:t>
            </a:r>
            <a:r>
              <a:rPr lang="en-US" altLang="ja-JP" sz="1600" dirty="0" err="1"/>
              <a:t>cars.lm</a:t>
            </a:r>
            <a:r>
              <a:rPr lang="en-US" altLang="ja-JP" sz="1600" dirty="0"/>
              <a:t>)</a:t>
            </a:r>
          </a:p>
          <a:p>
            <a:r>
              <a:rPr lang="en-US" altLang="ja-JP" sz="1600" dirty="0" smtClean="0"/>
              <a:t>Residuals</a:t>
            </a:r>
            <a:r>
              <a:rPr lang="en-US" altLang="ja-JP" sz="1600" dirty="0"/>
              <a:t>:</a:t>
            </a:r>
          </a:p>
          <a:p>
            <a:r>
              <a:rPr lang="en-US" altLang="ja-JP" sz="1600" dirty="0"/>
              <a:t>    Min      1Q  Median      3Q     Max </a:t>
            </a:r>
          </a:p>
          <a:p>
            <a:r>
              <a:rPr lang="en-US" altLang="ja-JP" sz="1600" dirty="0"/>
              <a:t>-29.069  -9.525  -2.272   9.215  43.201 </a:t>
            </a:r>
          </a:p>
          <a:p>
            <a:endParaRPr lang="en-US" altLang="ja-JP" sz="1600" dirty="0" smtClean="0"/>
          </a:p>
          <a:p>
            <a:endParaRPr lang="en-US" altLang="ja-JP" sz="1600" dirty="0"/>
          </a:p>
          <a:p>
            <a:r>
              <a:rPr lang="ja-JP" altLang="en-US" sz="1600" dirty="0" smtClean="0"/>
              <a:t>　　　　　</a:t>
            </a:r>
            <a:r>
              <a:rPr lang="en-US" altLang="ja-JP" sz="1600" dirty="0" smtClean="0"/>
              <a:t>Estimate     </a:t>
            </a:r>
            <a:r>
              <a:rPr lang="en-US" altLang="ja-JP" sz="1600" dirty="0" err="1" smtClean="0"/>
              <a:t>Std.Error</a:t>
            </a:r>
            <a:r>
              <a:rPr lang="en-US" altLang="ja-JP" sz="1600" dirty="0" smtClean="0"/>
              <a:t>    t value      </a:t>
            </a:r>
            <a:r>
              <a:rPr lang="en-US" altLang="ja-JP" sz="1600" dirty="0" err="1" smtClean="0"/>
              <a:t>Pr</a:t>
            </a:r>
            <a:r>
              <a:rPr lang="en-US" altLang="ja-JP" sz="1600" dirty="0"/>
              <a:t>(&gt;|t|)    </a:t>
            </a:r>
          </a:p>
          <a:p>
            <a:r>
              <a:rPr lang="en-US" altLang="ja-JP" sz="1600" dirty="0"/>
              <a:t>(Intercept</a:t>
            </a:r>
            <a:r>
              <a:rPr lang="en-US" altLang="ja-JP" sz="1600" dirty="0" smtClean="0"/>
              <a:t>)   </a:t>
            </a:r>
            <a:r>
              <a:rPr lang="en-US" altLang="ja-JP" sz="1600" dirty="0"/>
              <a:t>-17.5791     </a:t>
            </a:r>
            <a:r>
              <a:rPr lang="en-US" altLang="ja-JP" sz="1600" dirty="0" smtClean="0"/>
              <a:t> 6.7584    -</a:t>
            </a:r>
            <a:r>
              <a:rPr lang="en-US" altLang="ja-JP" sz="1600" dirty="0"/>
              <a:t>2.601   </a:t>
            </a:r>
            <a:r>
              <a:rPr lang="en-US" altLang="ja-JP" sz="1600" dirty="0" smtClean="0"/>
              <a:t>    0.0123 </a:t>
            </a:r>
            <a:r>
              <a:rPr lang="en-US" altLang="ja-JP" sz="1600" dirty="0"/>
              <a:t>*  </a:t>
            </a:r>
          </a:p>
          <a:p>
            <a:r>
              <a:rPr lang="en-US" altLang="ja-JP" sz="1600" dirty="0"/>
              <a:t>speed         </a:t>
            </a:r>
            <a:r>
              <a:rPr lang="en-US" altLang="ja-JP" sz="1600" dirty="0" smtClean="0"/>
              <a:t>    3.9324       0.4155        9.464       1.49e-12 ***</a:t>
            </a:r>
            <a:endParaRPr lang="en-US" altLang="ja-JP" sz="1600" dirty="0"/>
          </a:p>
          <a:p>
            <a:r>
              <a:rPr lang="en-US" altLang="ja-JP" sz="1600" dirty="0" err="1"/>
              <a:t>Signif</a:t>
            </a:r>
            <a:r>
              <a:rPr lang="en-US" altLang="ja-JP" sz="1600" dirty="0"/>
              <a:t>. codes:  0 ‘***’ 0.001 ‘**’ 0.01 ‘*’ 0.05 ‘.’ 0.1 ‘ ’ 1 </a:t>
            </a:r>
            <a:endParaRPr lang="en-US" altLang="ja-JP" sz="1600" dirty="0" smtClean="0"/>
          </a:p>
          <a:p>
            <a:r>
              <a:rPr lang="en-US" altLang="ja-JP" sz="1600" dirty="0" smtClean="0"/>
              <a:t>Residual standard error: 15.38 on 48 degrees of freedom</a:t>
            </a:r>
          </a:p>
          <a:p>
            <a:r>
              <a:rPr lang="en-US" altLang="ja-JP" sz="1600" dirty="0" smtClean="0"/>
              <a:t>Multiple R-squared: 0.6511,     Adjusted R-squared: 0.6438 </a:t>
            </a:r>
          </a:p>
          <a:p>
            <a:r>
              <a:rPr lang="en-US" altLang="ja-JP" sz="1600" dirty="0" smtClean="0"/>
              <a:t>F-statistic: 89.57 on 1 and 48 DF,  p-value: 1.49e-12 </a:t>
            </a:r>
            <a:endParaRPr lang="en-US" altLang="ja-JP" sz="1600" dirty="0"/>
          </a:p>
        </p:txBody>
      </p:sp>
      <p:sp>
        <p:nvSpPr>
          <p:cNvPr id="5" name="正方形/長方形 4"/>
          <p:cNvSpPr/>
          <p:nvPr/>
        </p:nvSpPr>
        <p:spPr>
          <a:xfrm>
            <a:off x="611560" y="3114675"/>
            <a:ext cx="3240360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19672" y="4135601"/>
            <a:ext cx="936104" cy="707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567850" y="4142422"/>
            <a:ext cx="852022" cy="707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419872" y="4122787"/>
            <a:ext cx="852022" cy="707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4283968" y="4122787"/>
            <a:ext cx="1296144" cy="707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吹き出し 9"/>
          <p:cNvSpPr/>
          <p:nvPr/>
        </p:nvSpPr>
        <p:spPr>
          <a:xfrm>
            <a:off x="3851920" y="2682627"/>
            <a:ext cx="2232248" cy="288032"/>
          </a:xfrm>
          <a:prstGeom prst="wedgeRectCallout">
            <a:avLst>
              <a:gd name="adj1" fmla="val -51243"/>
              <a:gd name="adj2" fmla="val 1343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/>
              <a:t>残差の四分位数</a:t>
            </a:r>
            <a:endParaRPr kumimoji="1" lang="ja-JP" altLang="en-US" dirty="0"/>
          </a:p>
        </p:txBody>
      </p:sp>
      <p:sp>
        <p:nvSpPr>
          <p:cNvPr id="12" name="四角形吹き出し 11"/>
          <p:cNvSpPr/>
          <p:nvPr/>
        </p:nvSpPr>
        <p:spPr>
          <a:xfrm>
            <a:off x="1745686" y="3700318"/>
            <a:ext cx="684076" cy="288032"/>
          </a:xfrm>
          <a:prstGeom prst="wedgeRectCallout">
            <a:avLst>
              <a:gd name="adj1" fmla="val 154"/>
              <a:gd name="adj2" fmla="val 924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/>
              <a:t>係数</a:t>
            </a:r>
            <a:endParaRPr kumimoji="1" lang="ja-JP" altLang="en-US" sz="1400" dirty="0"/>
          </a:p>
        </p:txBody>
      </p:sp>
      <p:sp>
        <p:nvSpPr>
          <p:cNvPr id="13" name="四角形吹き出し 12"/>
          <p:cNvSpPr/>
          <p:nvPr/>
        </p:nvSpPr>
        <p:spPr>
          <a:xfrm>
            <a:off x="2555776" y="3690739"/>
            <a:ext cx="936104" cy="288032"/>
          </a:xfrm>
          <a:prstGeom prst="wedgeRectCallout">
            <a:avLst>
              <a:gd name="adj1" fmla="val 154"/>
              <a:gd name="adj2" fmla="val 924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/>
              <a:t>標準誤差</a:t>
            </a:r>
            <a:endParaRPr kumimoji="1" lang="ja-JP" altLang="en-US" sz="1400" dirty="0"/>
          </a:p>
        </p:txBody>
      </p:sp>
      <p:sp>
        <p:nvSpPr>
          <p:cNvPr id="14" name="四角形吹き出し 13"/>
          <p:cNvSpPr/>
          <p:nvPr/>
        </p:nvSpPr>
        <p:spPr>
          <a:xfrm>
            <a:off x="3599892" y="3690739"/>
            <a:ext cx="684076" cy="288032"/>
          </a:xfrm>
          <a:prstGeom prst="wedgeRectCallout">
            <a:avLst>
              <a:gd name="adj1" fmla="val 154"/>
              <a:gd name="adj2" fmla="val 924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t</a:t>
            </a:r>
            <a:r>
              <a:rPr kumimoji="1" lang="ja-JP" altLang="en-US" sz="1400" dirty="0" smtClean="0"/>
              <a:t>値</a:t>
            </a:r>
            <a:endParaRPr kumimoji="1" lang="ja-JP" altLang="en-US" sz="1400" dirty="0"/>
          </a:p>
        </p:txBody>
      </p:sp>
      <p:sp>
        <p:nvSpPr>
          <p:cNvPr id="15" name="四角形吹き出し 14"/>
          <p:cNvSpPr/>
          <p:nvPr/>
        </p:nvSpPr>
        <p:spPr>
          <a:xfrm>
            <a:off x="4608004" y="3690739"/>
            <a:ext cx="684076" cy="288032"/>
          </a:xfrm>
          <a:prstGeom prst="wedgeRectCallout">
            <a:avLst>
              <a:gd name="adj1" fmla="val 154"/>
              <a:gd name="adj2" fmla="val 924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 smtClean="0"/>
              <a:t>p</a:t>
            </a:r>
            <a:r>
              <a:rPr kumimoji="1" lang="ja-JP" altLang="en-US" sz="1400" dirty="0" smtClean="0"/>
              <a:t>値</a:t>
            </a:r>
            <a:endParaRPr kumimoji="1" lang="ja-JP" altLang="en-US" sz="1400" dirty="0"/>
          </a:p>
        </p:txBody>
      </p:sp>
      <p:sp>
        <p:nvSpPr>
          <p:cNvPr id="16" name="正方形/長方形 15"/>
          <p:cNvSpPr/>
          <p:nvPr/>
        </p:nvSpPr>
        <p:spPr>
          <a:xfrm>
            <a:off x="611560" y="5346923"/>
            <a:ext cx="2412268" cy="2520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3203848" y="5346923"/>
            <a:ext cx="2412268" cy="2520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吹き出し 18"/>
          <p:cNvSpPr/>
          <p:nvPr/>
        </p:nvSpPr>
        <p:spPr>
          <a:xfrm>
            <a:off x="3599892" y="6237312"/>
            <a:ext cx="2232248" cy="288032"/>
          </a:xfrm>
          <a:prstGeom prst="wedgeRectCallout">
            <a:avLst>
              <a:gd name="adj1" fmla="val 15612"/>
              <a:gd name="adj2" fmla="val -2639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調整済み決定係数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479718" y="116632"/>
            <a:ext cx="4836698" cy="18728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ja-JP" altLang="en-US" dirty="0"/>
              <a:t> </a:t>
            </a:r>
            <a:r>
              <a:rPr lang="ja-JP" altLang="en-US" dirty="0" smtClean="0"/>
              <a:t>       残差：</a:t>
            </a:r>
            <a:r>
              <a:rPr lang="ja-JP" altLang="en-US" sz="1400" dirty="0" smtClean="0"/>
              <a:t>実データと回帰直線の差</a:t>
            </a:r>
            <a:endParaRPr lang="en-US" altLang="ja-JP" sz="1400" dirty="0" smtClean="0"/>
          </a:p>
          <a:p>
            <a:pPr marL="114300" indent="0">
              <a:buNone/>
            </a:pPr>
            <a:r>
              <a:rPr lang="en-US" altLang="ja-JP" dirty="0" smtClean="0"/>
              <a:t>           t</a:t>
            </a:r>
            <a:r>
              <a:rPr lang="ja-JP" altLang="en-US" dirty="0" smtClean="0"/>
              <a:t>値：</a:t>
            </a:r>
            <a:r>
              <a:rPr lang="ja-JP" altLang="en-US" sz="1400" dirty="0" smtClean="0"/>
              <a:t>残差のばらつきと回帰係数との関わり</a:t>
            </a:r>
            <a:endParaRPr lang="en-US" altLang="ja-JP" sz="1400" dirty="0" smtClean="0"/>
          </a:p>
          <a:p>
            <a:pPr marL="114300" indent="0">
              <a:buNone/>
            </a:pPr>
            <a:r>
              <a:rPr lang="en-US" altLang="ja-JP" dirty="0" smtClean="0"/>
              <a:t>          p</a:t>
            </a:r>
            <a:r>
              <a:rPr lang="ja-JP" altLang="en-US" dirty="0" smtClean="0"/>
              <a:t>値：</a:t>
            </a:r>
            <a:r>
              <a:rPr lang="ja-JP" altLang="en-US" sz="1400" dirty="0" smtClean="0"/>
              <a:t>大きいほど係数が役に立っていない</a:t>
            </a:r>
            <a:endParaRPr lang="en-US" altLang="ja-JP" sz="1400" dirty="0" smtClean="0"/>
          </a:p>
          <a:p>
            <a:pPr marL="114300" indent="0">
              <a:buNone/>
            </a:pPr>
            <a:r>
              <a:rPr lang="ja-JP" altLang="en-US" dirty="0"/>
              <a:t>決定</a:t>
            </a:r>
            <a:r>
              <a:rPr lang="ja-JP" altLang="en-US" dirty="0" smtClean="0"/>
              <a:t>係数：</a:t>
            </a:r>
            <a:r>
              <a:rPr lang="ja-JP" altLang="en-US" sz="1400" dirty="0" smtClean="0"/>
              <a:t>回帰モデルがどの程度データにフィット        </a:t>
            </a:r>
            <a:r>
              <a:rPr lang="en-US" altLang="ja-JP" sz="1400" dirty="0" smtClean="0"/>
              <a:t>	        </a:t>
            </a:r>
            <a:r>
              <a:rPr lang="ja-JP" altLang="en-US" sz="1400" dirty="0" smtClean="0"/>
              <a:t>しているか</a:t>
            </a:r>
            <a:endParaRPr lang="en-US" altLang="ja-JP" dirty="0" smtClean="0"/>
          </a:p>
          <a:p>
            <a:pPr marL="114300" indent="0">
              <a:buNone/>
            </a:pPr>
            <a:r>
              <a:rPr lang="ja-JP" altLang="en-US" dirty="0" smtClean="0"/>
              <a:t>     予測値：</a:t>
            </a:r>
            <a:r>
              <a:rPr lang="ja-JP" altLang="en-US" sz="1400" dirty="0" smtClean="0"/>
              <a:t>回帰式で計算される値</a:t>
            </a:r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64058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グラフによる解析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204864"/>
            <a:ext cx="4407953" cy="445197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395536" y="1340768"/>
            <a:ext cx="7632848" cy="64698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 smtClean="0"/>
              <a:t> &gt; </a:t>
            </a:r>
            <a:r>
              <a:rPr lang="en-US" altLang="ja-JP" sz="1600" dirty="0"/>
              <a:t>plot(cars)</a:t>
            </a:r>
          </a:p>
          <a:p>
            <a:r>
              <a:rPr lang="en-US" altLang="ja-JP" sz="1600" dirty="0" smtClean="0"/>
              <a:t> &gt; </a:t>
            </a:r>
            <a:r>
              <a:rPr lang="en-US" altLang="ja-JP" sz="1600" dirty="0" err="1"/>
              <a:t>abline</a:t>
            </a:r>
            <a:r>
              <a:rPr lang="en-US" altLang="ja-JP" sz="1600" dirty="0"/>
              <a:t>(</a:t>
            </a:r>
            <a:r>
              <a:rPr lang="en-US" altLang="ja-JP" sz="1600" dirty="0" err="1"/>
              <a:t>cars.lm,lwd</a:t>
            </a:r>
            <a:r>
              <a:rPr lang="en-US" altLang="ja-JP" sz="1600" dirty="0"/>
              <a:t>=2</a:t>
            </a:r>
            <a:r>
              <a:rPr lang="en-US" altLang="ja-JP" sz="1600" dirty="0" smtClean="0"/>
              <a:t>)		#</a:t>
            </a:r>
            <a:r>
              <a:rPr lang="en-US" altLang="ja-JP" sz="1600" dirty="0" err="1" smtClean="0"/>
              <a:t>lwd</a:t>
            </a:r>
            <a:r>
              <a:rPr lang="en-US" altLang="ja-JP" sz="1600" dirty="0" smtClean="0"/>
              <a:t>=2</a:t>
            </a:r>
            <a:r>
              <a:rPr lang="ja-JP" altLang="en-US" sz="1600" dirty="0" smtClean="0"/>
              <a:t>：線の太さを指定</a:t>
            </a:r>
            <a:endParaRPr lang="en-US" altLang="ja-JP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107504" y="2695476"/>
                <a:ext cx="3600400" cy="1021556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114300" indent="0" algn="ctr">
                  <a:buNone/>
                </a:pPr>
                <a:r>
                  <a:rPr lang="ja-JP" altLang="en-US" b="0" dirty="0" smtClean="0">
                    <a:latin typeface="Cambria Math"/>
                  </a:rPr>
                  <a:t>係数より</a:t>
                </a:r>
                <a:endParaRPr lang="en-US" altLang="ja-JP" b="0" dirty="0" smtClean="0">
                  <a:latin typeface="Cambria Math"/>
                </a:endParaRPr>
              </a:p>
              <a:p>
                <a:pPr marL="11430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/>
                        </a:rPr>
                        <m:t>𝑑𝑖𝑠𝑡</m:t>
                      </m:r>
                      <m:r>
                        <a:rPr lang="en-US" altLang="ja-JP" b="0" i="1" smtClean="0">
                          <a:latin typeface="Cambria Math"/>
                        </a:rPr>
                        <m:t>=−17.58+3.93×</m:t>
                      </m:r>
                      <m:r>
                        <a:rPr lang="en-US" altLang="ja-JP" b="0" i="1" smtClean="0">
                          <a:latin typeface="Cambria Math"/>
                          <a:ea typeface="Cambria Math"/>
                        </a:rPr>
                        <m:t>𝑠𝑝𝑒𝑒𝑑</m:t>
                      </m:r>
                    </m:oMath>
                  </m:oMathPara>
                </a14:m>
                <a:endParaRPr lang="en-US" altLang="ja-JP" dirty="0" smtClean="0"/>
              </a:p>
              <a:p>
                <a:pPr marL="114300" indent="0" algn="ctr">
                  <a:buNone/>
                </a:pPr>
                <a:r>
                  <a:rPr lang="ja-JP" altLang="en-US" dirty="0"/>
                  <a:t>と</a:t>
                </a:r>
                <a:r>
                  <a:rPr lang="ja-JP" altLang="en-US" dirty="0" smtClean="0"/>
                  <a:t>いう直線が</a:t>
                </a:r>
                <a:r>
                  <a:rPr lang="ja-JP" altLang="en-US" dirty="0"/>
                  <a:t>導ける</a:t>
                </a:r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695476"/>
                <a:ext cx="3600400" cy="1021556"/>
              </a:xfrm>
              <a:prstGeom prst="roundRect">
                <a:avLst/>
              </a:prstGeom>
              <a:blipFill rotWithShape="1">
                <a:blip r:embed="rId3"/>
                <a:stretch>
                  <a:fillRect b="-5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1786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回帰診断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788024" y="404664"/>
            <a:ext cx="2088232" cy="64698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 </a:t>
            </a:r>
            <a:r>
              <a:rPr lang="en-US" altLang="ja-JP" sz="1600" dirty="0" smtClean="0"/>
              <a:t>&gt; </a:t>
            </a:r>
            <a:r>
              <a:rPr lang="en-US" altLang="ja-JP" sz="1600" dirty="0"/>
              <a:t>par(</a:t>
            </a:r>
            <a:r>
              <a:rPr lang="en-US" altLang="ja-JP" sz="1600" dirty="0" err="1"/>
              <a:t>mfrow</a:t>
            </a:r>
            <a:r>
              <a:rPr lang="en-US" altLang="ja-JP" sz="1600" dirty="0"/>
              <a:t>=c(2,2</a:t>
            </a:r>
            <a:r>
              <a:rPr lang="en-US" altLang="ja-JP" sz="1600" dirty="0" smtClean="0"/>
              <a:t>))	</a:t>
            </a:r>
            <a:endParaRPr lang="en-US" altLang="ja-JP" sz="1600" dirty="0"/>
          </a:p>
          <a:p>
            <a:r>
              <a:rPr lang="en-US" altLang="ja-JP" sz="1600" dirty="0" smtClean="0"/>
              <a:t> &gt; </a:t>
            </a:r>
            <a:r>
              <a:rPr lang="en-US" altLang="ja-JP" sz="1600" dirty="0"/>
              <a:t>plot(</a:t>
            </a:r>
            <a:r>
              <a:rPr lang="en-US" altLang="ja-JP" sz="1600" dirty="0" err="1"/>
              <a:t>cars.lm</a:t>
            </a:r>
            <a:r>
              <a:rPr lang="en-US" altLang="ja-JP" sz="1600" dirty="0" smtClean="0"/>
              <a:t>)</a:t>
            </a:r>
            <a:endParaRPr lang="en-US" altLang="ja-JP" sz="16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556792"/>
            <a:ext cx="4694476" cy="4748051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835696" y="1916831"/>
            <a:ext cx="2304256" cy="201398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211960" y="1910236"/>
            <a:ext cx="2448272" cy="20205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4211960" y="4288741"/>
            <a:ext cx="2448272" cy="20205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1835696" y="4288741"/>
            <a:ext cx="2304256" cy="20205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吹き出し 10"/>
          <p:cNvSpPr/>
          <p:nvPr/>
        </p:nvSpPr>
        <p:spPr>
          <a:xfrm>
            <a:off x="6728893" y="1700808"/>
            <a:ext cx="1644736" cy="908756"/>
          </a:xfrm>
          <a:prstGeom prst="wedgeRectCallout">
            <a:avLst>
              <a:gd name="adj1" fmla="val -52292"/>
              <a:gd name="adj2" fmla="val 76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/>
              <a:t>直線になる</a:t>
            </a:r>
            <a:r>
              <a:rPr lang="ja-JP" altLang="en-US" b="1" dirty="0" smtClean="0"/>
              <a:t>と</a:t>
            </a:r>
            <a:endParaRPr lang="en-US" altLang="ja-JP" b="1" dirty="0" smtClean="0"/>
          </a:p>
          <a:p>
            <a:pPr algn="ctr"/>
            <a:r>
              <a:rPr lang="ja-JP" altLang="en-US" b="1" dirty="0" smtClean="0"/>
              <a:t>データは</a:t>
            </a:r>
            <a:endParaRPr lang="en-US" altLang="ja-JP" b="1" dirty="0" smtClean="0"/>
          </a:p>
          <a:p>
            <a:pPr algn="ctr"/>
            <a:r>
              <a:rPr lang="ja-JP" altLang="en-US" b="1" dirty="0" smtClean="0"/>
              <a:t>正規分布</a:t>
            </a:r>
            <a:endParaRPr kumimoji="1" lang="ja-JP" altLang="en-US" b="1" dirty="0"/>
          </a:p>
        </p:txBody>
      </p:sp>
      <p:sp>
        <p:nvSpPr>
          <p:cNvPr id="12" name="四角形吹き出し 11"/>
          <p:cNvSpPr/>
          <p:nvPr/>
        </p:nvSpPr>
        <p:spPr>
          <a:xfrm>
            <a:off x="6732240" y="4293096"/>
            <a:ext cx="1644736" cy="1340804"/>
          </a:xfrm>
          <a:prstGeom prst="wedgeRectCallout">
            <a:avLst>
              <a:gd name="adj1" fmla="val -52292"/>
              <a:gd name="adj2" fmla="val 76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 smtClean="0"/>
              <a:t>１つのデータが</a:t>
            </a:r>
            <a:endParaRPr kumimoji="1" lang="en-US" altLang="ja-JP" sz="1600" b="1" dirty="0" smtClean="0"/>
          </a:p>
          <a:p>
            <a:pPr algn="ctr"/>
            <a:r>
              <a:rPr kumimoji="1" lang="ja-JP" altLang="en-US" sz="1600" b="1" dirty="0" smtClean="0"/>
              <a:t>どれくらい</a:t>
            </a:r>
            <a:endParaRPr kumimoji="1" lang="en-US" altLang="ja-JP" sz="1600" b="1" dirty="0" smtClean="0"/>
          </a:p>
          <a:p>
            <a:pPr algn="ctr"/>
            <a:r>
              <a:rPr kumimoji="1" lang="ja-JP" altLang="en-US" sz="1600" b="1" dirty="0" smtClean="0"/>
              <a:t>あてはまるか</a:t>
            </a:r>
            <a:endParaRPr lang="en-US" altLang="ja-JP" sz="1600" b="1" dirty="0" err="1"/>
          </a:p>
          <a:p>
            <a:pPr algn="ctr"/>
            <a:r>
              <a:rPr kumimoji="1" lang="ja-JP" altLang="en-US" sz="1600" b="1" dirty="0" smtClean="0"/>
              <a:t>表現</a:t>
            </a:r>
            <a:endParaRPr kumimoji="1" lang="ja-JP" altLang="en-US" sz="1600" b="1" dirty="0"/>
          </a:p>
        </p:txBody>
      </p:sp>
      <p:sp>
        <p:nvSpPr>
          <p:cNvPr id="13" name="四角形吹き出し 12"/>
          <p:cNvSpPr/>
          <p:nvPr/>
        </p:nvSpPr>
        <p:spPr>
          <a:xfrm>
            <a:off x="46944" y="1700808"/>
            <a:ext cx="1644736" cy="908756"/>
          </a:xfrm>
          <a:prstGeom prst="wedgeRectCallout">
            <a:avLst>
              <a:gd name="adj1" fmla="val 56226"/>
              <a:gd name="adj2" fmla="val 977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0" algn="ctr">
              <a:buNone/>
            </a:pPr>
            <a:r>
              <a:rPr lang="ja-JP" altLang="en-US" b="1" dirty="0"/>
              <a:t>残差</a:t>
            </a:r>
            <a:r>
              <a:rPr lang="ja-JP" altLang="en-US" b="1" dirty="0" smtClean="0"/>
              <a:t>と</a:t>
            </a:r>
            <a:endParaRPr lang="en-US" altLang="ja-JP" b="1" dirty="0" smtClean="0"/>
          </a:p>
          <a:p>
            <a:pPr marL="114300" indent="0" algn="ctr">
              <a:buNone/>
            </a:pPr>
            <a:r>
              <a:rPr lang="ja-JP" altLang="en-US" b="1" dirty="0" smtClean="0"/>
              <a:t>予測値の</a:t>
            </a:r>
            <a:endParaRPr lang="en-US" altLang="ja-JP" b="1" dirty="0" smtClean="0"/>
          </a:p>
          <a:p>
            <a:pPr marL="114300" indent="0" algn="ctr">
              <a:buNone/>
            </a:pPr>
            <a:r>
              <a:rPr lang="ja-JP" altLang="en-US" b="1" dirty="0" smtClean="0"/>
              <a:t>プロット</a:t>
            </a:r>
            <a:endParaRPr lang="en-US" altLang="ja-JP" b="1" dirty="0"/>
          </a:p>
        </p:txBody>
      </p:sp>
      <p:sp>
        <p:nvSpPr>
          <p:cNvPr id="14" name="四角形吹き出し 13"/>
          <p:cNvSpPr/>
          <p:nvPr/>
        </p:nvSpPr>
        <p:spPr>
          <a:xfrm>
            <a:off x="46944" y="4293096"/>
            <a:ext cx="1644736" cy="908756"/>
          </a:xfrm>
          <a:prstGeom prst="wedgeRectCallout">
            <a:avLst>
              <a:gd name="adj1" fmla="val 57295"/>
              <a:gd name="adj2" fmla="val 832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0" algn="ctr">
              <a:buNone/>
            </a:pPr>
            <a:r>
              <a:rPr lang="ja-JP" altLang="en-US" b="1" dirty="0"/>
              <a:t>残差</a:t>
            </a:r>
            <a:r>
              <a:rPr lang="ja-JP" altLang="en-US" b="1" dirty="0" smtClean="0"/>
              <a:t>の</a:t>
            </a:r>
            <a:endParaRPr lang="en-US" altLang="ja-JP" b="1" dirty="0" smtClean="0"/>
          </a:p>
          <a:p>
            <a:pPr marL="114300" indent="0" algn="ctr">
              <a:buNone/>
            </a:pPr>
            <a:r>
              <a:rPr lang="ja-JP" altLang="en-US" b="1" dirty="0" smtClean="0"/>
              <a:t>変動</a:t>
            </a:r>
            <a:r>
              <a:rPr lang="ja-JP" altLang="en-US" b="1" dirty="0"/>
              <a:t>状況</a:t>
            </a:r>
            <a:r>
              <a:rPr lang="ja-JP" altLang="en-US" b="1" dirty="0" smtClean="0"/>
              <a:t>を</a:t>
            </a:r>
            <a:endParaRPr lang="en-US" altLang="ja-JP" b="1" dirty="0" smtClean="0"/>
          </a:p>
          <a:p>
            <a:pPr marL="114300" indent="0" algn="ctr">
              <a:buNone/>
            </a:pPr>
            <a:r>
              <a:rPr lang="ja-JP" altLang="en-US" b="1" dirty="0" smtClean="0"/>
              <a:t>考察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1167902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線形回帰</a:t>
            </a:r>
            <a:r>
              <a:rPr lang="ja-JP" altLang="en-US" dirty="0" smtClean="0"/>
              <a:t>分析の種類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512" y="2839492"/>
            <a:ext cx="2520281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 smtClean="0">
                <a:solidFill>
                  <a:schemeClr val="bg1">
                    <a:lumMod val="65000"/>
                  </a:schemeClr>
                </a:solidFill>
              </a:rPr>
              <a:t>線形回帰分析</a:t>
            </a:r>
            <a:endParaRPr kumimoji="1" lang="en-US" altLang="ja-JP" sz="2400" b="1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右矢印 4"/>
          <p:cNvSpPr/>
          <p:nvPr/>
        </p:nvSpPr>
        <p:spPr>
          <a:xfrm rot="20076168">
            <a:off x="2837387" y="2567918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671901" y="3418374"/>
            <a:ext cx="43564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solidFill>
                  <a:schemeClr val="tx1"/>
                </a:solidFill>
              </a:rPr>
              <a:t>線形重回帰分析</a:t>
            </a:r>
            <a:endParaRPr kumimoji="1" lang="en-US" altLang="ja-JP" sz="2000" b="1" dirty="0" smtClean="0">
              <a:solidFill>
                <a:schemeClr val="tx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671901" y="2281134"/>
            <a:ext cx="43564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 smtClean="0">
                <a:solidFill>
                  <a:schemeClr val="bg1">
                    <a:lumMod val="65000"/>
                  </a:schemeClr>
                </a:solidFill>
              </a:rPr>
              <a:t>線形単回帰分析</a:t>
            </a:r>
            <a:endParaRPr kumimoji="1" lang="en-US" altLang="ja-JP" sz="2000" b="1" dirty="0" smtClea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右矢印 7"/>
          <p:cNvSpPr/>
          <p:nvPr/>
        </p:nvSpPr>
        <p:spPr>
          <a:xfrm rot="1557110">
            <a:off x="2837527" y="3362308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083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線形重回帰分析とは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ja-JP" altLang="en-US" dirty="0" smtClean="0"/>
                  <a:t>説明変数が複数であり</a:t>
                </a:r>
                <a:r>
                  <a:rPr kumimoji="1" lang="en-US" altLang="ja-JP" dirty="0" smtClean="0"/>
                  <a:t>,</a:t>
                </a:r>
                <a:r>
                  <a:rPr kumimoji="1" lang="ja-JP" altLang="en-US" dirty="0" smtClean="0"/>
                  <a:t>直線関係でモデル化</a:t>
                </a:r>
                <a:endParaRPr kumimoji="1" lang="en-US" altLang="ja-JP" dirty="0" smtClean="0"/>
              </a:p>
              <a:p>
                <a:endParaRPr lang="en-US" altLang="ja-JP" dirty="0" smtClean="0"/>
              </a:p>
              <a:p>
                <a:endParaRPr lang="en-US" altLang="ja-JP" dirty="0"/>
              </a:p>
              <a:p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/>
                      </a:rPr>
                      <m:t>𝑦</m:t>
                    </m:r>
                    <m:r>
                      <a:rPr kumimoji="1" lang="en-US" altLang="ja-JP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kumimoji="1" lang="en-US" altLang="ja-JP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kumimoji="1" lang="en-US" altLang="ja-JP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altLang="ja-JP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altLang="ja-JP" b="0" i="1" smtClean="0">
                        <a:latin typeface="Cambria Math"/>
                      </a:rPr>
                      <m:t>+</m:t>
                    </m:r>
                    <m:r>
                      <a:rPr lang="en-US" altLang="ja-JP" b="0" i="1" smtClean="0">
                        <a:latin typeface="Cambria Math"/>
                        <a:ea typeface="Cambria Math"/>
                      </a:rPr>
                      <m:t>⋯+</m:t>
                    </m:r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altLang="ja-JP" b="0" i="1" smtClean="0">
                        <a:latin typeface="Cambria Math"/>
                      </a:rPr>
                      <m:t>+</m:t>
                    </m:r>
                    <m:r>
                      <a:rPr lang="ja-JP" altLang="en-US" b="0" i="1" smtClean="0">
                        <a:latin typeface="Cambria Math"/>
                      </a:rPr>
                      <m:t>𝜀</m:t>
                    </m:r>
                  </m:oMath>
                </a14:m>
                <a:r>
                  <a:rPr kumimoji="1" lang="ja-JP" altLang="en-US" dirty="0" smtClean="0"/>
                  <a:t>で表すことができる</a:t>
                </a:r>
                <a:endParaRPr kumimoji="1" lang="en-US" altLang="ja-JP" dirty="0" smtClean="0"/>
              </a:p>
              <a:p>
                <a:endParaRPr lang="en-US" altLang="ja-JP" dirty="0" smtClean="0"/>
              </a:p>
              <a:p>
                <a:endParaRPr lang="en-US" altLang="ja-JP" dirty="0" smtClean="0"/>
              </a:p>
              <a:p>
                <a:r>
                  <a:rPr lang="ja-JP" altLang="en-US" dirty="0"/>
                  <a:t>線形重回帰分析</a:t>
                </a:r>
                <a:r>
                  <a:rPr lang="ja-JP" altLang="en-US" dirty="0" smtClean="0"/>
                  <a:t>を重回帰分析と呼ぶこともある</a:t>
                </a:r>
                <a:endParaRPr lang="en-US" altLang="ja-JP" dirty="0" smtClean="0"/>
              </a:p>
              <a:p>
                <a:endParaRPr lang="en-US" altLang="ja-JP" dirty="0"/>
              </a:p>
              <a:p>
                <a:endParaRPr lang="en-US" altLang="ja-JP" dirty="0" smtClean="0"/>
              </a:p>
              <a:p>
                <a:r>
                  <a:rPr lang="ja-JP" altLang="en-US" dirty="0" smtClean="0"/>
                  <a:t>最小２乗法を用いて係数を導き出す</a:t>
                </a:r>
                <a:r>
                  <a:rPr lang="en-US" altLang="ja-JP" dirty="0" smtClean="0"/>
                  <a:t>	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71" r="-24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0443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4829" y="116632"/>
            <a:ext cx="7620000" cy="1143000"/>
          </a:xfrm>
        </p:spPr>
        <p:txBody>
          <a:bodyPr/>
          <a:lstStyle/>
          <a:p>
            <a:r>
              <a:rPr kumimoji="1" lang="ja-JP" altLang="en-US" dirty="0" smtClean="0"/>
              <a:t>用いるデータ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5536" y="1052736"/>
            <a:ext cx="7632848" cy="146423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 </a:t>
            </a:r>
            <a:r>
              <a:rPr lang="pl-PL" altLang="ja-JP" sz="1600" dirty="0" smtClean="0"/>
              <a:t>&gt; airquality</a:t>
            </a:r>
            <a:r>
              <a:rPr lang="en-US" altLang="ja-JP" sz="1600" dirty="0"/>
              <a:t>	</a:t>
            </a:r>
            <a:r>
              <a:rPr lang="en-US" altLang="ja-JP" sz="1600" dirty="0" smtClean="0"/>
              <a:t>#</a:t>
            </a:r>
            <a:r>
              <a:rPr lang="ja-JP" altLang="en-US" sz="1600" dirty="0" smtClean="0"/>
              <a:t>ニューヨークの大気状態の観測値</a:t>
            </a:r>
            <a:endParaRPr lang="en-US" altLang="ja-JP" sz="1600" dirty="0" smtClean="0"/>
          </a:p>
          <a:p>
            <a:r>
              <a:rPr lang="en-US" altLang="ja-JP" sz="1600" dirty="0" smtClean="0"/>
              <a:t>[,1] Ozone	 </a:t>
            </a:r>
            <a:r>
              <a:rPr lang="ja-JP" altLang="en-US" sz="1600" dirty="0" smtClean="0"/>
              <a:t>オゾンの量</a:t>
            </a:r>
            <a:r>
              <a:rPr lang="en-US" altLang="ja-JP" sz="1600" dirty="0" smtClean="0"/>
              <a:t>		[,4]Temp	</a:t>
            </a:r>
            <a:r>
              <a:rPr lang="ja-JP" altLang="en-US" sz="1600" dirty="0" smtClean="0"/>
              <a:t>温度</a:t>
            </a:r>
            <a:r>
              <a:rPr lang="en-US" altLang="ja-JP" sz="1600" dirty="0" smtClean="0"/>
              <a:t>(</a:t>
            </a:r>
            <a:r>
              <a:rPr lang="ja-JP" altLang="en-US" sz="1600" dirty="0" smtClean="0"/>
              <a:t>華氏</a:t>
            </a:r>
            <a:r>
              <a:rPr lang="en-US" altLang="ja-JP" sz="1600" dirty="0" smtClean="0"/>
              <a:t>F)</a:t>
            </a:r>
          </a:p>
          <a:p>
            <a:r>
              <a:rPr lang="en-US" altLang="ja-JP" sz="1600" dirty="0" smtClean="0"/>
              <a:t>[,2] </a:t>
            </a:r>
            <a:r>
              <a:rPr lang="en-US" altLang="ja-JP" sz="1600" dirty="0" err="1" smtClean="0"/>
              <a:t>Solar.R</a:t>
            </a:r>
            <a:r>
              <a:rPr lang="en-US" altLang="ja-JP" sz="1600" dirty="0" smtClean="0"/>
              <a:t>	 </a:t>
            </a:r>
            <a:r>
              <a:rPr lang="ja-JP" altLang="en-US" sz="1600" dirty="0" smtClean="0"/>
              <a:t>太陽の放射の量</a:t>
            </a:r>
            <a:r>
              <a:rPr lang="en-US" altLang="ja-JP" sz="1600" dirty="0" smtClean="0"/>
              <a:t>		[,5]Month	</a:t>
            </a:r>
            <a:r>
              <a:rPr lang="ja-JP" altLang="en-US" sz="1600" dirty="0" smtClean="0"/>
              <a:t>月：</a:t>
            </a:r>
            <a:r>
              <a:rPr lang="en-US" altLang="ja-JP" sz="1600" dirty="0" smtClean="0"/>
              <a:t>1</a:t>
            </a:r>
            <a:r>
              <a:rPr lang="ja-JP" altLang="en-US" sz="1600" dirty="0" smtClean="0"/>
              <a:t>～</a:t>
            </a:r>
            <a:r>
              <a:rPr lang="en-US" altLang="ja-JP" sz="1600" dirty="0" smtClean="0"/>
              <a:t>12</a:t>
            </a:r>
          </a:p>
          <a:p>
            <a:r>
              <a:rPr lang="en-US" altLang="ja-JP" sz="1600" dirty="0" smtClean="0"/>
              <a:t>[,3] Wind    </a:t>
            </a:r>
            <a:r>
              <a:rPr lang="ja-JP" altLang="en-US" sz="1600" dirty="0" smtClean="0"/>
              <a:t>風力</a:t>
            </a:r>
            <a:r>
              <a:rPr lang="en-US" altLang="ja-JP" sz="1600" dirty="0" smtClean="0"/>
              <a:t>(mph)		[,6]Day	</a:t>
            </a:r>
            <a:r>
              <a:rPr lang="ja-JP" altLang="en-US" sz="1600" dirty="0" smtClean="0"/>
              <a:t>月の日数：</a:t>
            </a:r>
            <a:r>
              <a:rPr lang="en-US" altLang="ja-JP" sz="1600" dirty="0" smtClean="0"/>
              <a:t>1</a:t>
            </a:r>
            <a:r>
              <a:rPr lang="ja-JP" altLang="en-US" sz="1600" dirty="0" smtClean="0"/>
              <a:t>～</a:t>
            </a:r>
            <a:r>
              <a:rPr lang="en-US" altLang="ja-JP" sz="1600" dirty="0" smtClean="0"/>
              <a:t>31</a:t>
            </a:r>
          </a:p>
          <a:p>
            <a:r>
              <a:rPr lang="en-US" altLang="ja-JP" sz="1600" dirty="0"/>
              <a:t> </a:t>
            </a:r>
            <a:r>
              <a:rPr lang="en-US" altLang="ja-JP" sz="1600" dirty="0" smtClean="0"/>
              <a:t>&gt; </a:t>
            </a:r>
            <a:r>
              <a:rPr lang="en-US" altLang="ja-JP" sz="1600" dirty="0"/>
              <a:t>pairs(</a:t>
            </a:r>
            <a:r>
              <a:rPr lang="en-US" altLang="ja-JP" sz="1600" dirty="0" err="1"/>
              <a:t>airquality</a:t>
            </a:r>
            <a:r>
              <a:rPr lang="en-US" altLang="ja-JP" sz="1600" dirty="0"/>
              <a:t>[,1:4</a:t>
            </a:r>
            <a:r>
              <a:rPr lang="en-US" altLang="ja-JP" sz="1600" dirty="0" smtClean="0"/>
              <a:t>])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201460"/>
            <a:ext cx="4533837" cy="4605287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107504" y="3482547"/>
            <a:ext cx="3600400" cy="10215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14300" indent="0" algn="ctr">
              <a:buNone/>
            </a:pPr>
            <a:r>
              <a:rPr lang="ja-JP" altLang="en-US" dirty="0"/>
              <a:t>オゾンの量</a:t>
            </a:r>
            <a:r>
              <a:rPr lang="ja-JP" altLang="en-US" dirty="0" smtClean="0"/>
              <a:t>は</a:t>
            </a:r>
            <a:endParaRPr lang="en-US" altLang="ja-JP" dirty="0" smtClean="0"/>
          </a:p>
          <a:p>
            <a:pPr marL="114300" indent="0" algn="ctr">
              <a:buNone/>
            </a:pPr>
            <a:r>
              <a:rPr lang="ja-JP" altLang="en-US" dirty="0"/>
              <a:t>風力</a:t>
            </a:r>
            <a:r>
              <a:rPr lang="ja-JP" altLang="en-US" dirty="0" smtClean="0"/>
              <a:t>および温度と</a:t>
            </a:r>
            <a:endParaRPr lang="en-US" altLang="ja-JP" dirty="0" smtClean="0"/>
          </a:p>
          <a:p>
            <a:pPr marL="114300" indent="0" algn="ctr">
              <a:buNone/>
            </a:pPr>
            <a:r>
              <a:rPr lang="ja-JP" altLang="en-US" dirty="0"/>
              <a:t>やや</a:t>
            </a:r>
            <a:r>
              <a:rPr lang="ja-JP" altLang="en-US" dirty="0" smtClean="0"/>
              <a:t>強い相関がありそう</a:t>
            </a:r>
            <a:r>
              <a:rPr lang="en-US" altLang="ja-JP" dirty="0" smtClean="0"/>
              <a:t>!!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65854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解析と結果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19509" y="1452905"/>
            <a:ext cx="7632848" cy="13280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&gt; </a:t>
            </a:r>
            <a:r>
              <a:rPr lang="en-US" altLang="ja-JP" dirty="0" err="1"/>
              <a:t>air.lm</a:t>
            </a:r>
            <a:r>
              <a:rPr lang="en-US" altLang="ja-JP" dirty="0"/>
              <a:t>&lt;-lm(</a:t>
            </a:r>
            <a:r>
              <a:rPr lang="en-US" altLang="ja-JP" dirty="0" err="1"/>
              <a:t>Ozone~Solar.R+Wind+Temp,data</a:t>
            </a:r>
            <a:r>
              <a:rPr lang="en-US" altLang="ja-JP" dirty="0"/>
              <a:t>=</a:t>
            </a:r>
            <a:r>
              <a:rPr lang="en-US" altLang="ja-JP" dirty="0" err="1"/>
              <a:t>airquality</a:t>
            </a:r>
            <a:r>
              <a:rPr lang="en-US" altLang="ja-JP" dirty="0"/>
              <a:t>)</a:t>
            </a:r>
          </a:p>
          <a:p>
            <a:r>
              <a:rPr lang="en-US" altLang="ja-JP" dirty="0" smtClean="0"/>
              <a:t>&gt; </a:t>
            </a:r>
            <a:r>
              <a:rPr lang="en-US" altLang="ja-JP" dirty="0"/>
              <a:t>round(coefficients(</a:t>
            </a:r>
            <a:r>
              <a:rPr lang="en-US" altLang="ja-JP" dirty="0" err="1"/>
              <a:t>air.lm</a:t>
            </a:r>
            <a:r>
              <a:rPr lang="en-US" altLang="ja-JP" dirty="0"/>
              <a:t>),2)</a:t>
            </a:r>
          </a:p>
          <a:p>
            <a:r>
              <a:rPr lang="en-US" altLang="ja-JP" dirty="0"/>
              <a:t>(Intercept)     </a:t>
            </a:r>
            <a:r>
              <a:rPr lang="en-US" altLang="ja-JP" dirty="0" err="1"/>
              <a:t>Solar.R</a:t>
            </a:r>
            <a:r>
              <a:rPr lang="en-US" altLang="ja-JP" dirty="0"/>
              <a:t>        Wind        Temp </a:t>
            </a:r>
          </a:p>
          <a:p>
            <a:r>
              <a:rPr lang="en-US" altLang="ja-JP" dirty="0"/>
              <a:t>     -64.34        0.06       </a:t>
            </a:r>
            <a:r>
              <a:rPr lang="ja-JP" altLang="en-US" dirty="0" smtClean="0"/>
              <a:t>　</a:t>
            </a:r>
            <a:r>
              <a:rPr lang="en-US" altLang="ja-JP" dirty="0" smtClean="0"/>
              <a:t>-</a:t>
            </a:r>
            <a:r>
              <a:rPr lang="en-US" altLang="ja-JP" dirty="0"/>
              <a:t>3.33        </a:t>
            </a:r>
            <a:r>
              <a:rPr lang="en-US" altLang="ja-JP" dirty="0" smtClean="0"/>
              <a:t>  1.65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/>
              <p:cNvSpPr txBox="1"/>
              <p:nvPr/>
            </p:nvSpPr>
            <p:spPr>
              <a:xfrm>
                <a:off x="323529" y="3440712"/>
                <a:ext cx="7728828" cy="783193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11430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b="0" i="1" smtClean="0">
                          <a:latin typeface="Cambria Math"/>
                        </a:rPr>
                        <m:t>𝑂𝑧𝑜𝑛𝑒</m:t>
                      </m:r>
                      <m:r>
                        <a:rPr lang="en-US" altLang="ja-JP" sz="2000" b="0" i="1" smtClean="0">
                          <a:latin typeface="Cambria Math"/>
                        </a:rPr>
                        <m:t>=−64.34+0.06×</m:t>
                      </m:r>
                      <m:r>
                        <a:rPr lang="en-US" altLang="ja-JP" sz="2000" b="0" i="1" smtClean="0">
                          <a:latin typeface="Cambria Math"/>
                          <a:ea typeface="Cambria Math"/>
                        </a:rPr>
                        <m:t>𝑆𝑜𝑙𝑎𝑟</m:t>
                      </m:r>
                      <m:r>
                        <a:rPr lang="en-US" altLang="ja-JP" sz="2000" b="0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altLang="ja-JP" sz="20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US" altLang="ja-JP" sz="2000" b="0" i="1" smtClean="0">
                          <a:latin typeface="Cambria Math"/>
                          <a:ea typeface="Cambria Math"/>
                        </a:rPr>
                        <m:t>−3.33×</m:t>
                      </m:r>
                      <m:r>
                        <a:rPr lang="en-US" altLang="ja-JP" sz="2000" b="0" i="1" smtClean="0">
                          <a:latin typeface="Cambria Math"/>
                          <a:ea typeface="Cambria Math"/>
                        </a:rPr>
                        <m:t>𝑊𝑖𝑛𝑑</m:t>
                      </m:r>
                      <m:r>
                        <a:rPr lang="en-US" altLang="ja-JP" sz="2000" b="0" i="1" smtClean="0">
                          <a:latin typeface="Cambria Math"/>
                          <a:ea typeface="Cambria Math"/>
                        </a:rPr>
                        <m:t>+1.65×</m:t>
                      </m:r>
                      <m:r>
                        <a:rPr lang="en-US" altLang="ja-JP" sz="2000" b="0" i="1" smtClean="0">
                          <a:latin typeface="Cambria Math"/>
                          <a:ea typeface="Cambria Math"/>
                        </a:rPr>
                        <m:t>𝑇𝑒𝑚𝑝</m:t>
                      </m:r>
                    </m:oMath>
                  </m:oMathPara>
                </a14:m>
                <a:endParaRPr lang="en-US" altLang="ja-JP" sz="2000" dirty="0" smtClean="0"/>
              </a:p>
              <a:p>
                <a:pPr marL="114300" indent="0" algn="ctr">
                  <a:buNone/>
                </a:pPr>
                <a:r>
                  <a:rPr lang="ja-JP" altLang="en-US" sz="2000" dirty="0"/>
                  <a:t>と</a:t>
                </a:r>
                <a:r>
                  <a:rPr lang="ja-JP" altLang="en-US" sz="2000" dirty="0" smtClean="0"/>
                  <a:t>いう直線が得られた</a:t>
                </a:r>
                <a:r>
                  <a:rPr lang="en-US" altLang="ja-JP" sz="2000" dirty="0" smtClean="0"/>
                  <a:t>!!</a:t>
                </a:r>
                <a:endParaRPr lang="ja-JP" altLang="en-US" sz="2000" dirty="0"/>
              </a:p>
            </p:txBody>
          </p:sp>
        </mc:Choice>
        <mc:Fallback xmlns=""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9" y="3440712"/>
                <a:ext cx="7728828" cy="783193"/>
              </a:xfrm>
              <a:prstGeom prst="roundRect">
                <a:avLst/>
              </a:prstGeom>
              <a:blipFill rotWithShape="1">
                <a:blip r:embed="rId2"/>
                <a:stretch>
                  <a:fillRect b="-751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8239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Ⅱ</a:t>
            </a:r>
            <a:r>
              <a:rPr lang="ja-JP" altLang="en-US" dirty="0"/>
              <a:t>部　</a:t>
            </a:r>
            <a:r>
              <a:rPr lang="en-US" altLang="ja-JP" dirty="0"/>
              <a:t>R</a:t>
            </a:r>
            <a:r>
              <a:rPr lang="ja-JP" altLang="en-US" dirty="0"/>
              <a:t>によるデータ解析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997152"/>
          </a:xfrm>
        </p:spPr>
        <p:txBody>
          <a:bodyPr>
            <a:normAutofit fontScale="85000" lnSpcReduction="20000"/>
          </a:bodyPr>
          <a:lstStyle/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第１章　主成分分析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第２章　因子分析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第３章　対応分析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第４章　多次元尺度法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第５章　クラスター分析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第６章　自己組織化マップ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第７章　線形回帰分析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/>
              <a:t>第８章　非線形回帰分析</a:t>
            </a:r>
            <a:endParaRPr lang="en-US" altLang="ja-JP" dirty="0" smtClean="0"/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第９章　線形判別分析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10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非線形判別分析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11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生存分析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12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時系列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13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樹木モデル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14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ニューラルネットワーク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15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カーネル法とサポートベクターマシーン</a:t>
            </a:r>
            <a:endParaRPr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kumimoji="1" lang="en-US" altLang="ja-JP" dirty="0" smtClean="0">
                <a:solidFill>
                  <a:schemeClr val="bg1">
                    <a:lumMod val="65000"/>
                  </a:schemeClr>
                </a:solidFill>
              </a:rPr>
              <a:t>16</a:t>
            </a:r>
            <a:r>
              <a:rPr kumimoji="1"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団学習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第</a:t>
            </a:r>
            <a:r>
              <a:rPr lang="en-US" altLang="ja-JP" dirty="0" smtClean="0">
                <a:solidFill>
                  <a:schemeClr val="bg1">
                    <a:lumMod val="65000"/>
                  </a:schemeClr>
                </a:solidFill>
              </a:rPr>
              <a:t>17</a:t>
            </a:r>
            <a:r>
              <a:rPr lang="ja-JP" altLang="en-US" dirty="0" smtClean="0">
                <a:solidFill>
                  <a:schemeClr val="bg1">
                    <a:lumMod val="65000"/>
                  </a:schemeClr>
                </a:solidFill>
              </a:rPr>
              <a:t>章　アソシエーション分析</a:t>
            </a:r>
            <a:endParaRPr kumimoji="1" lang="en-US" altLang="ja-JP" dirty="0" smtClean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25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非線形回帰分析とは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513" y="2345014"/>
            <a:ext cx="2520281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 smtClean="0"/>
              <a:t>線形回帰分析</a:t>
            </a:r>
            <a:endParaRPr kumimoji="1" lang="en-US" altLang="ja-JP" sz="2400" b="1" dirty="0" smtClean="0"/>
          </a:p>
        </p:txBody>
      </p:sp>
      <p:sp>
        <p:nvSpPr>
          <p:cNvPr id="5" name="右矢印 4"/>
          <p:cNvSpPr/>
          <p:nvPr/>
        </p:nvSpPr>
        <p:spPr>
          <a:xfrm>
            <a:off x="2842778" y="2456387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655376" y="2379066"/>
            <a:ext cx="43564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dirty="0"/>
              <a:t>直線関係</a:t>
            </a:r>
            <a:r>
              <a:rPr lang="ja-JP" altLang="en-US" sz="2000" dirty="0" smtClean="0"/>
              <a:t>でモデル化</a:t>
            </a:r>
            <a:endParaRPr kumimoji="1" lang="en-US" altLang="ja-JP" sz="2000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9512" y="3710310"/>
            <a:ext cx="2520281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 smtClean="0"/>
              <a:t>非線形回帰分析</a:t>
            </a:r>
            <a:endParaRPr kumimoji="1" lang="en-US" altLang="ja-JP" sz="2400" b="1" dirty="0" smtClean="0"/>
          </a:p>
        </p:txBody>
      </p:sp>
      <p:sp>
        <p:nvSpPr>
          <p:cNvPr id="9" name="右矢印 8"/>
          <p:cNvSpPr/>
          <p:nvPr/>
        </p:nvSpPr>
        <p:spPr>
          <a:xfrm>
            <a:off x="2842777" y="3821683"/>
            <a:ext cx="66607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655375" y="3744362"/>
            <a:ext cx="4356484" cy="44267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dirty="0" smtClean="0"/>
              <a:t>曲線関係でモデル化</a:t>
            </a:r>
            <a:endParaRPr kumimoji="1"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3936134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非線形回帰分析関数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827584" y="1484784"/>
            <a:ext cx="691276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err="1" smtClean="0"/>
              <a:t>nls</a:t>
            </a:r>
            <a:r>
              <a:rPr kumimoji="1" lang="en-US" altLang="ja-JP" sz="3200" dirty="0" smtClean="0"/>
              <a:t>(formula, data, start, trace)</a:t>
            </a:r>
            <a:endParaRPr kumimoji="1" lang="ja-JP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9074291"/>
                  </p:ext>
                </p:extLst>
              </p:nvPr>
            </p:nvGraphicFramePr>
            <p:xfrm>
              <a:off x="1655676" y="2996952"/>
              <a:ext cx="5256584" cy="238874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5792"/>
                    <a:gridCol w="408079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引数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説明</a:t>
                          </a:r>
                          <a:endParaRPr kumimoji="1" lang="en-US" altLang="ja-JP" sz="1600" dirty="0" smtClean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formula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モデルの形式を指定</a:t>
                          </a:r>
                          <a:endParaRPr kumimoji="1" lang="en-US" altLang="ja-JP" sz="1600" dirty="0" smtClean="0"/>
                        </a:p>
                        <a:p>
                          <a:r>
                            <a:rPr kumimoji="1" lang="en-US" altLang="ja-JP" sz="1600" dirty="0" smtClean="0"/>
                            <a:t>(</a:t>
                          </a:r>
                          <a:r>
                            <a:rPr kumimoji="1" lang="ja-JP" altLang="en-US" sz="1600" dirty="0" smtClean="0"/>
                            <a:t>例</a:t>
                          </a:r>
                          <a:r>
                            <a:rPr kumimoji="1" lang="en-US" altLang="ja-JP" sz="1600" dirty="0" smtClean="0"/>
                            <a:t>)</a:t>
                          </a:r>
                          <a:r>
                            <a:rPr kumimoji="1" lang="en-US" altLang="ja-JP" sz="1600" b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ja-JP" sz="16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kumimoji="1" lang="en-US" altLang="ja-JP" sz="1600" b="0" i="1" smtClean="0">
                                  <a:latin typeface="Cambria Math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kumimoji="1" lang="en-US" altLang="ja-JP" sz="16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sz="1600" b="0" i="1" smtClean="0">
                                      <a:latin typeface="Cambria Math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kumimoji="1" lang="en-US" altLang="ja-JP" sz="1600" b="0" i="1" smtClean="0">
                                      <a:latin typeface="Cambria Math"/>
                                    </a:rPr>
                                    <m:t>1+</m:t>
                                  </m:r>
                                  <m:r>
                                    <a:rPr kumimoji="1" lang="en-US" altLang="ja-JP" sz="1600" b="0" i="1" smtClean="0">
                                      <a:latin typeface="Cambria Math"/>
                                    </a:rPr>
                                    <m:t>𝑏</m:t>
                                  </m:r>
                                  <m:sSup>
                                    <m:sSupPr>
                                      <m:ctrlPr>
                                        <a:rPr kumimoji="1" lang="en-US" altLang="ja-JP" sz="16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ja-JP" sz="1600" b="0" i="1" smtClean="0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kumimoji="1" lang="en-US" altLang="ja-JP" sz="1600" b="0" i="1" smtClean="0">
                                          <a:latin typeface="Cambria Math"/>
                                        </a:rPr>
                                        <m:t>𝑐𝑥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r>
                            <a:rPr kumimoji="1" lang="ja-JP" altLang="en-US" sz="1600" dirty="0" smtClean="0"/>
                            <a:t> ⇒</a:t>
                          </a:r>
                          <a:r>
                            <a:rPr kumimoji="1" lang="ja-JP" altLang="en-US" sz="1600" baseline="0" dirty="0" smtClean="0"/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1" lang="en-US" altLang="ja-JP" sz="1600" i="1" baseline="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1600" b="0" i="1" baseline="0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kumimoji="1" lang="en-US" altLang="ja-JP" sz="1600" b="0" i="1" baseline="0" smtClean="0">
                                      <a:latin typeface="Cambria Math"/>
                                    </a:rPr>
                                    <m:t>~</m:t>
                                  </m:r>
                                </m:sup>
                              </m:sSup>
                              <m:r>
                                <a:rPr kumimoji="1" lang="en-US" altLang="ja-JP" sz="1600" b="0" i="1" baseline="0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kumimoji="1" lang="en-US" altLang="ja-JP" sz="1600" b="0" i="1" baseline="0" smtClean="0">
                                  <a:latin typeface="Cambria Math"/>
                                </a:rPr>
                                <m:t>/(1+</m:t>
                              </m:r>
                              <m:r>
                                <a:rPr kumimoji="1" lang="en-US" altLang="ja-JP" sz="1600" b="0" i="1" baseline="0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kumimoji="1" lang="en-US" altLang="ja-JP" sz="1600" b="0" i="1" baseline="0" smtClean="0">
                                  <a:latin typeface="Cambria Math"/>
                                </a:rPr>
                                <m:t>∗</m:t>
                              </m:r>
                              <m:func>
                                <m:funcPr>
                                  <m:ctrlPr>
                                    <a:rPr kumimoji="1" lang="en-US" altLang="ja-JP" sz="1600" b="0" i="1" baseline="0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1" lang="en-US" altLang="ja-JP" sz="1600" b="0" i="0" baseline="0" smtClean="0">
                                      <a:latin typeface="Cambria Math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kumimoji="1" lang="en-US" altLang="ja-JP" sz="1600" b="0" i="1" baseline="0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1" lang="en-US" altLang="ja-JP" sz="1600" b="0" i="1" baseline="0" smtClean="0">
                                          <a:latin typeface="Cambria Math"/>
                                        </a:rPr>
                                        <m:t>𝑐</m:t>
                                      </m:r>
                                      <m:r>
                                        <a:rPr kumimoji="1" lang="en-US" altLang="ja-JP" sz="1600" b="0" i="1" baseline="0" smtClean="0">
                                          <a:latin typeface="Cambria Math"/>
                                        </a:rPr>
                                        <m:t>∗</m:t>
                                      </m:r>
                                      <m:r>
                                        <a:rPr kumimoji="1" lang="en-US" altLang="ja-JP" sz="1600" b="0" i="1" baseline="0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kumimoji="1" lang="en-US" altLang="ja-JP" sz="1600" b="0" i="1" baseline="0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kumimoji="1" lang="en-US" altLang="ja-JP" sz="1600" dirty="0" smtClean="0"/>
                        </a:p>
                        <a:p>
                          <a:r>
                            <a:rPr kumimoji="1" lang="en-US" altLang="ja-JP" sz="1600" dirty="0" err="1" smtClean="0"/>
                            <a:t>a,b,c</a:t>
                          </a:r>
                          <a:r>
                            <a:rPr kumimoji="1" lang="ja-JP" altLang="en-US" sz="1600" dirty="0" smtClean="0"/>
                            <a:t>：推測すべき係数</a:t>
                          </a:r>
                          <a:endParaRPr kumimoji="1" lang="en-US" altLang="ja-JP" sz="1600" dirty="0" smtClean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data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データセットの名前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start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初期値の設定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trace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計算の過程を返すか否か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9074291"/>
                  </p:ext>
                </p:extLst>
              </p:nvPr>
            </p:nvGraphicFramePr>
            <p:xfrm>
              <a:off x="1655676" y="2996952"/>
              <a:ext cx="5256584" cy="238874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5792"/>
                    <a:gridCol w="408079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引数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説明</a:t>
                          </a:r>
                          <a:endParaRPr kumimoji="1" lang="en-US" altLang="ja-JP" sz="1600" dirty="0" smtClean="0"/>
                        </a:p>
                      </a:txBody>
                      <a:tcPr/>
                    </a:tc>
                  </a:tr>
                  <a:tr h="905383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formula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8999" t="-44595" b="-128378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data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データセットの名前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start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初期値の設定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1600" dirty="0" smtClean="0"/>
                            <a:t>trace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sz="1600" dirty="0" smtClean="0"/>
                            <a:t>計算の過程を返すか否か</a:t>
                          </a:r>
                          <a:endParaRPr kumimoji="1" lang="ja-JP" altLang="en-US" sz="1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テキスト ボックス 6"/>
          <p:cNvSpPr txBox="1"/>
          <p:nvPr/>
        </p:nvSpPr>
        <p:spPr>
          <a:xfrm>
            <a:off x="3599892" y="2492896"/>
            <a:ext cx="1368152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引数の説明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3578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非線形回帰分析の種類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ja-JP" altLang="en-US" sz="2800" dirty="0" smtClean="0"/>
              <a:t>ロジスティック回帰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r>
              <a:rPr kumimoji="1" lang="ja-JP" altLang="en-US" sz="2800" dirty="0" smtClean="0"/>
              <a:t>多項式回帰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r>
              <a:rPr kumimoji="1" lang="ja-JP" altLang="en-US" sz="2800" dirty="0" smtClean="0"/>
              <a:t>一般化線型モデル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r>
              <a:rPr kumimoji="1" lang="ja-JP" altLang="en-US" sz="2800" dirty="0" smtClean="0"/>
              <a:t>平滑化回帰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r>
              <a:rPr kumimoji="1" lang="ja-JP" altLang="en-US" sz="2800" dirty="0" smtClean="0"/>
              <a:t>加法モデル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89175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非線形回帰分析の種類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ja-JP" altLang="en-US" sz="2800" dirty="0" smtClean="0"/>
              <a:t>ロジスティック回帰</a:t>
            </a:r>
            <a:endParaRPr kumimoji="1" lang="en-US" altLang="ja-JP" sz="2800" dirty="0" smtClean="0"/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多項式回帰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一般化線型モデル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平滑化回帰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加法モデル</a:t>
            </a:r>
            <a:endParaRPr kumimoji="1" lang="ja-JP" alt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017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ロジスティック分析とは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kumimoji="1" lang="en-US" altLang="ja-JP" sz="2400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kumimoji="1" lang="en-US" altLang="ja-JP" sz="2400" b="0" i="1" smtClean="0">
                        <a:latin typeface="Cambria Math"/>
                      </a:rPr>
                      <m:t>𝑦</m:t>
                    </m:r>
                    <m:r>
                      <a:rPr kumimoji="1" lang="en-US" altLang="ja-JP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kumimoji="1" lang="en-US" altLang="ja-JP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kumimoji="1" lang="en-US" altLang="ja-JP" sz="2400" b="0" i="1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kumimoji="1" lang="en-US" altLang="ja-JP" sz="2400" b="0" i="1" smtClean="0">
                            <a:latin typeface="Cambria Math"/>
                          </a:rPr>
                          <m:t>1+</m:t>
                        </m:r>
                        <m:r>
                          <a:rPr kumimoji="1" lang="en-US" altLang="ja-JP" sz="2400" b="0" i="1" smtClean="0">
                            <a:latin typeface="Cambria Math"/>
                          </a:rPr>
                          <m:t>𝑏</m:t>
                        </m:r>
                        <m:sSup>
                          <m:sSupPr>
                            <m:ctrlPr>
                              <a:rPr kumimoji="1" lang="en-US" altLang="ja-JP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kumimoji="1" lang="en-US" altLang="ja-JP" sz="2400" b="0" i="1" smtClean="0">
                                <a:latin typeface="Cambria Math"/>
                              </a:rPr>
                              <m:t>𝑐𝑥</m:t>
                            </m:r>
                          </m:sup>
                        </m:sSup>
                      </m:den>
                    </m:f>
                    <m:r>
                      <a:rPr kumimoji="1" lang="en-US" altLang="ja-JP" sz="24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kumimoji="1" lang="ja-JP" altLang="en-US" sz="2400" dirty="0" smtClean="0"/>
                  <a:t>のロジスティック関数を用いる回帰分析</a:t>
                </a:r>
                <a:endParaRPr kumimoji="1" lang="en-US" altLang="ja-JP" sz="2400" dirty="0" smtClean="0"/>
              </a:p>
              <a:p>
                <a:endParaRPr lang="en-US" altLang="ja-JP" sz="2400" dirty="0" smtClean="0"/>
              </a:p>
              <a:p>
                <a:endParaRPr lang="en-US" altLang="ja-JP" sz="2400" dirty="0"/>
              </a:p>
              <a:p>
                <a:r>
                  <a:rPr kumimoji="1" lang="ja-JP" altLang="en-US" sz="2400" dirty="0" smtClean="0"/>
                  <a:t>普及率や成長率のデータの際によく用いられる</a:t>
                </a:r>
                <a:endParaRPr kumimoji="1" lang="en-US" altLang="ja-JP" sz="2400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0922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6114" y="116632"/>
            <a:ext cx="7620000" cy="1143000"/>
          </a:xfrm>
        </p:spPr>
        <p:txBody>
          <a:bodyPr/>
          <a:lstStyle/>
          <a:p>
            <a:r>
              <a:rPr kumimoji="1" lang="ja-JP" altLang="en-US" dirty="0" smtClean="0"/>
              <a:t>用いるデータ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3266" y="1062905"/>
            <a:ext cx="7632848" cy="13280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 &gt; </a:t>
            </a:r>
            <a:r>
              <a:rPr lang="ja-JP" altLang="en-US" dirty="0"/>
              <a:t>年度</a:t>
            </a:r>
            <a:r>
              <a:rPr lang="en-US" altLang="ja-JP" dirty="0"/>
              <a:t>&lt;-c(1966:1984</a:t>
            </a:r>
            <a:r>
              <a:rPr lang="en-US" altLang="ja-JP" dirty="0" smtClean="0"/>
              <a:t>)	#</a:t>
            </a:r>
            <a:r>
              <a:rPr lang="ja-JP" altLang="en-US" dirty="0" smtClean="0"/>
              <a:t>カラーテレビの普及率</a:t>
            </a:r>
            <a:endParaRPr lang="en-US" altLang="ja-JP" dirty="0"/>
          </a:p>
          <a:p>
            <a:r>
              <a:rPr lang="en-US" altLang="ja-JP" dirty="0"/>
              <a:t>&gt; </a:t>
            </a:r>
            <a:r>
              <a:rPr lang="ja-JP" altLang="en-US" dirty="0"/>
              <a:t>普及率</a:t>
            </a:r>
            <a:r>
              <a:rPr lang="en-US" altLang="ja-JP" dirty="0"/>
              <a:t>&lt;-c(0.003,0.016,0.054,0.139,0.263,0.423,0.611,0.758,0.859,0.903,0.937,0.954,0.978,0.978,0.982,0.985,0.989,0.988,0.992</a:t>
            </a:r>
            <a:r>
              <a:rPr lang="en-US" altLang="ja-JP" dirty="0" smtClean="0"/>
              <a:t>)</a:t>
            </a:r>
            <a:endParaRPr lang="en-US" altLang="ja-JP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475293"/>
            <a:ext cx="4270968" cy="433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96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32808" y="116632"/>
            <a:ext cx="7620000" cy="1143000"/>
          </a:xfrm>
        </p:spPr>
        <p:txBody>
          <a:bodyPr/>
          <a:lstStyle/>
          <a:p>
            <a:r>
              <a:rPr kumimoji="1" lang="ja-JP" altLang="en-US" dirty="0" smtClean="0"/>
              <a:t>解析と結果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3266" y="1062905"/>
            <a:ext cx="7632848" cy="194095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 &gt; </a:t>
            </a:r>
            <a:r>
              <a:rPr lang="en-US" altLang="ja-JP" dirty="0" err="1"/>
              <a:t>fm</a:t>
            </a:r>
            <a:r>
              <a:rPr lang="en-US" altLang="ja-JP" dirty="0"/>
              <a:t>&lt;-</a:t>
            </a:r>
            <a:r>
              <a:rPr lang="en-US" altLang="ja-JP" dirty="0" err="1"/>
              <a:t>nls</a:t>
            </a:r>
            <a:r>
              <a:rPr lang="en-US" altLang="ja-JP" dirty="0"/>
              <a:t>(</a:t>
            </a:r>
            <a:r>
              <a:rPr lang="ja-JP" altLang="en-US" dirty="0"/>
              <a:t>普及率</a:t>
            </a:r>
            <a:r>
              <a:rPr lang="en-US" altLang="ja-JP" dirty="0"/>
              <a:t>~a/(1+b*</a:t>
            </a:r>
            <a:r>
              <a:rPr lang="en-US" altLang="ja-JP" dirty="0" err="1"/>
              <a:t>exp</a:t>
            </a:r>
            <a:r>
              <a:rPr lang="en-US" altLang="ja-JP" dirty="0"/>
              <a:t>(c*1:19)),start=c(a=1,b=1,c=-1),trace=TRUE)</a:t>
            </a:r>
          </a:p>
          <a:p>
            <a:r>
              <a:rPr lang="en-US" altLang="ja-JP" dirty="0" smtClean="0"/>
              <a:t> &gt; </a:t>
            </a:r>
            <a:r>
              <a:rPr lang="en-US" altLang="ja-JP" dirty="0"/>
              <a:t>plot(</a:t>
            </a:r>
            <a:r>
              <a:rPr lang="ja-JP" altLang="en-US" dirty="0"/>
              <a:t>年度</a:t>
            </a:r>
            <a:r>
              <a:rPr lang="en-US" altLang="ja-JP" dirty="0"/>
              <a:t>,</a:t>
            </a:r>
            <a:r>
              <a:rPr lang="ja-JP" altLang="en-US" dirty="0"/>
              <a:t>普及率</a:t>
            </a:r>
            <a:r>
              <a:rPr lang="en-US" altLang="ja-JP" dirty="0"/>
              <a:t>,</a:t>
            </a:r>
            <a:r>
              <a:rPr lang="en-US" altLang="ja-JP" dirty="0" err="1"/>
              <a:t>cex</a:t>
            </a:r>
            <a:r>
              <a:rPr lang="en-US" altLang="ja-JP" dirty="0"/>
              <a:t>=2</a:t>
            </a:r>
            <a:r>
              <a:rPr lang="en-US" altLang="ja-JP" dirty="0" smtClean="0"/>
              <a:t>)		#</a:t>
            </a:r>
            <a:r>
              <a:rPr lang="ja-JP" altLang="en-US" dirty="0" smtClean="0"/>
              <a:t>実データを○で表示</a:t>
            </a:r>
            <a:endParaRPr lang="en-US" altLang="ja-JP" dirty="0"/>
          </a:p>
          <a:p>
            <a:r>
              <a:rPr lang="en-US" altLang="ja-JP" dirty="0" smtClean="0"/>
              <a:t> &gt; </a:t>
            </a:r>
            <a:r>
              <a:rPr lang="en-US" altLang="ja-JP" dirty="0"/>
              <a:t>lines(</a:t>
            </a:r>
            <a:r>
              <a:rPr lang="ja-JP" altLang="en-US" dirty="0"/>
              <a:t>年度</a:t>
            </a:r>
            <a:r>
              <a:rPr lang="en-US" altLang="ja-JP" dirty="0"/>
              <a:t>,</a:t>
            </a:r>
            <a:r>
              <a:rPr lang="ja-JP" altLang="en-US" dirty="0"/>
              <a:t>普及率</a:t>
            </a:r>
            <a:r>
              <a:rPr lang="en-US" altLang="ja-JP" dirty="0" smtClean="0"/>
              <a:t>)		#</a:t>
            </a:r>
            <a:r>
              <a:rPr lang="ja-JP" altLang="en-US" dirty="0" smtClean="0"/>
              <a:t>実データを線で表示</a:t>
            </a:r>
            <a:endParaRPr lang="en-US" altLang="ja-JP" dirty="0"/>
          </a:p>
          <a:p>
            <a:r>
              <a:rPr lang="en-US" altLang="ja-JP" dirty="0" smtClean="0"/>
              <a:t> &gt; </a:t>
            </a:r>
            <a:r>
              <a:rPr lang="en-US" altLang="ja-JP" dirty="0"/>
              <a:t>lines(</a:t>
            </a:r>
            <a:r>
              <a:rPr lang="ja-JP" altLang="en-US" dirty="0"/>
              <a:t>年度</a:t>
            </a:r>
            <a:r>
              <a:rPr lang="en-US" altLang="ja-JP" dirty="0"/>
              <a:t>,fitted(</a:t>
            </a:r>
            <a:r>
              <a:rPr lang="en-US" altLang="ja-JP" dirty="0" err="1"/>
              <a:t>fm</a:t>
            </a:r>
            <a:r>
              <a:rPr lang="en-US" altLang="ja-JP" dirty="0"/>
              <a:t>),col=2,lty=2,lwd=2</a:t>
            </a:r>
            <a:r>
              <a:rPr lang="en-US" altLang="ja-JP" dirty="0" smtClean="0"/>
              <a:t>)	#fitted</a:t>
            </a:r>
            <a:r>
              <a:rPr lang="ja-JP" altLang="en-US" dirty="0" smtClean="0"/>
              <a:t>：予測値</a:t>
            </a:r>
            <a:endParaRPr lang="en-US" altLang="ja-JP" dirty="0"/>
          </a:p>
          <a:p>
            <a:r>
              <a:rPr lang="en-US" altLang="ja-JP" dirty="0" smtClean="0"/>
              <a:t> &gt;legend(locator(1</a:t>
            </a:r>
            <a:r>
              <a:rPr lang="en-US" altLang="ja-JP" dirty="0"/>
              <a:t>),c("</a:t>
            </a:r>
            <a:r>
              <a:rPr lang="ja-JP" altLang="en-US" dirty="0"/>
              <a:t>実測値</a:t>
            </a:r>
            <a:r>
              <a:rPr lang="en-US" altLang="ja-JP" dirty="0"/>
              <a:t>","</a:t>
            </a:r>
            <a:r>
              <a:rPr lang="ja-JP" altLang="en-US" dirty="0"/>
              <a:t>予測値</a:t>
            </a:r>
            <a:r>
              <a:rPr lang="en-US" altLang="ja-JP" dirty="0"/>
              <a:t>"),col=1:2,lty=1:2,lwd=2</a:t>
            </a:r>
            <a:r>
              <a:rPr lang="en-US" altLang="ja-JP" dirty="0" smtClean="0"/>
              <a:t>)</a:t>
            </a:r>
          </a:p>
          <a:p>
            <a:r>
              <a:rPr lang="en-US" altLang="ja-JP" dirty="0"/>
              <a:t>	</a:t>
            </a:r>
            <a:r>
              <a:rPr lang="en-US" altLang="ja-JP" dirty="0" smtClean="0"/>
              <a:t>#</a:t>
            </a:r>
            <a:r>
              <a:rPr lang="ja-JP" altLang="en-US" dirty="0" smtClean="0"/>
              <a:t>作成されたグラフ上で凡例を置く場所をマウスで指定</a:t>
            </a:r>
            <a:endParaRPr lang="en-US" altLang="ja-JP" dirty="0" smtClean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658" y="3092507"/>
            <a:ext cx="4104456" cy="3730171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393266" y="3753486"/>
            <a:ext cx="3170622" cy="17366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予測値は実測値に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非常によく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近似していることがわかる</a:t>
            </a:r>
            <a:r>
              <a:rPr kumimoji="1" lang="en-US" altLang="ja-JP" sz="2400" dirty="0" smtClean="0"/>
              <a:t>!!!!</a:t>
            </a:r>
          </a:p>
        </p:txBody>
      </p:sp>
    </p:spTree>
    <p:extLst>
      <p:ext uri="{BB962C8B-B14F-4D97-AF65-F5344CB8AC3E}">
        <p14:creationId xmlns:p14="http://schemas.microsoft.com/office/powerpoint/2010/main" val="4240330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非線形回帰分析の種類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ロジスティック回帰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/>
              <a:t>多項式回帰</a:t>
            </a:r>
            <a:endParaRPr kumimoji="1" lang="en-US" altLang="ja-JP" sz="2800" dirty="0" smtClean="0"/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一般化線型モデル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平滑化回帰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加法モデル</a:t>
            </a:r>
            <a:endParaRPr kumimoji="1" lang="ja-JP" alt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697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多項式</a:t>
            </a:r>
            <a:r>
              <a:rPr lang="ja-JP" altLang="en-US" dirty="0" smtClean="0"/>
              <a:t>回帰とは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altLang="ja-JP" sz="2400" dirty="0" smtClean="0"/>
              </a:p>
              <a:p>
                <a:r>
                  <a:rPr lang="ja-JP" altLang="en-US" sz="2400" dirty="0" smtClean="0"/>
                  <a:t>重回帰分析の特別な場合の回帰分析方法</a:t>
                </a:r>
                <a:endParaRPr lang="en-US" altLang="ja-JP" sz="2400" dirty="0" smtClean="0"/>
              </a:p>
              <a:p>
                <a:endParaRPr kumimoji="1" lang="en-US" altLang="ja-JP" sz="2400" dirty="0" smtClean="0"/>
              </a:p>
              <a:p>
                <a:endParaRPr kumimoji="1" lang="en-US" altLang="ja-JP" sz="2400" dirty="0"/>
              </a:p>
              <a:p>
                <a14:m>
                  <m:oMath xmlns:m="http://schemas.openxmlformats.org/officeDocument/2006/math">
                    <m:r>
                      <a:rPr lang="en-US" altLang="ja-JP" sz="2400" i="1" smtClean="0">
                        <a:latin typeface="Cambria Math"/>
                      </a:rPr>
                      <m:t>𝑦</m:t>
                    </m:r>
                    <m:r>
                      <a:rPr lang="en-US" altLang="ja-JP" sz="2400" i="1" smtClean="0">
                        <a:latin typeface="Cambria Math"/>
                      </a:rPr>
                      <m:t>=</m:t>
                    </m:r>
                    <m:r>
                      <a:rPr lang="en-US" altLang="ja-JP" sz="2400" b="0" i="1" smtClean="0">
                        <a:latin typeface="Cambria Math"/>
                      </a:rPr>
                      <m:t>𝑎</m:t>
                    </m:r>
                    <m:r>
                      <a:rPr lang="en-US" altLang="ja-JP" sz="2400" i="1">
                        <a:latin typeface="Cambria Math"/>
                      </a:rPr>
                      <m:t>+</m:t>
                    </m:r>
                    <m:r>
                      <a:rPr lang="en-US" altLang="ja-JP" sz="2400" b="0" i="1" smtClean="0">
                        <a:latin typeface="Cambria Math"/>
                      </a:rPr>
                      <m:t>𝑏𝑥</m:t>
                    </m:r>
                    <m:r>
                      <a:rPr lang="en-US" altLang="ja-JP" sz="2400" i="1">
                        <a:latin typeface="Cambria Math"/>
                      </a:rPr>
                      <m:t>+</m:t>
                    </m:r>
                    <m:r>
                      <a:rPr lang="en-US" altLang="ja-JP" sz="2400" b="0" i="1" smtClean="0">
                        <a:latin typeface="Cambria Math"/>
                      </a:rPr>
                      <m:t>𝑐</m:t>
                    </m:r>
                    <m:sSup>
                      <m:sSupPr>
                        <m:ctrlPr>
                          <a:rPr lang="en-US" altLang="ja-JP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altLang="ja-JP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+</m:t>
                    </m:r>
                    <m:r>
                      <a:rPr lang="en-US" altLang="ja-JP" sz="2400" i="1">
                        <a:latin typeface="Cambria Math"/>
                        <a:ea typeface="Cambria Math"/>
                      </a:rPr>
                      <m:t>⋯+</m:t>
                    </m:r>
                    <m:r>
                      <a:rPr lang="en-US" altLang="ja-JP" sz="2400" b="0" i="1" smtClean="0">
                        <a:latin typeface="Cambria Math"/>
                        <a:ea typeface="Cambria Math"/>
                      </a:rPr>
                      <m:t>𝑧</m:t>
                    </m:r>
                    <m:sSup>
                      <m:sSupPr>
                        <m:ctrlPr>
                          <a:rPr lang="en-US" altLang="ja-JP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US" altLang="ja-JP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+</m:t>
                    </m:r>
                    <m:r>
                      <a:rPr lang="ja-JP" altLang="en-US" sz="2400" i="1">
                        <a:latin typeface="Cambria Math"/>
                      </a:rPr>
                      <m:t>𝜀</m:t>
                    </m:r>
                    <m:r>
                      <a:rPr lang="en-US" altLang="ja-JP" sz="24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kumimoji="1" lang="ja-JP" altLang="en-US" sz="2400" dirty="0" smtClean="0"/>
                  <a:t>の形をとる</a:t>
                </a:r>
                <a:endParaRPr kumimoji="1" lang="en-US" altLang="ja-JP" sz="2400" dirty="0" smtClean="0"/>
              </a:p>
              <a:p>
                <a:endParaRPr lang="en-US" altLang="ja-JP" sz="2400" dirty="0"/>
              </a:p>
              <a:p>
                <a:endParaRPr kumimoji="1" lang="en-US" altLang="ja-JP" sz="2400" dirty="0" smtClean="0"/>
              </a:p>
              <a:p>
                <a:r>
                  <a:rPr lang="ja-JP" altLang="en-US" sz="2400" dirty="0" smtClean="0"/>
                  <a:t>線形回帰関数</a:t>
                </a:r>
                <a:r>
                  <a:rPr lang="en-US" altLang="ja-JP" sz="2400" dirty="0" smtClean="0"/>
                  <a:t>lm</a:t>
                </a:r>
                <a:r>
                  <a:rPr lang="ja-JP" altLang="en-US" sz="2400" dirty="0" smtClean="0"/>
                  <a:t>に多項式関数</a:t>
                </a:r>
                <a:r>
                  <a:rPr lang="en-US" altLang="ja-JP" sz="2400" dirty="0" err="1" smtClean="0"/>
                  <a:t>ploly</a:t>
                </a:r>
                <a:r>
                  <a:rPr lang="ja-JP" altLang="en-US" sz="2400" dirty="0" smtClean="0"/>
                  <a:t>を引数として用いることで</a:t>
                </a:r>
                <a:r>
                  <a:rPr lang="en-US" altLang="ja-JP" sz="2400" dirty="0" smtClean="0"/>
                  <a:t>,</a:t>
                </a:r>
                <a:r>
                  <a:rPr lang="ja-JP" altLang="en-US" sz="2400" dirty="0" smtClean="0"/>
                  <a:t>等価の回帰モデルを求めることができる</a:t>
                </a:r>
                <a:endParaRPr kumimoji="1" lang="ja-JP" altLang="en-US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50648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6114" y="116632"/>
            <a:ext cx="7620000" cy="1143000"/>
          </a:xfrm>
        </p:spPr>
        <p:txBody>
          <a:bodyPr/>
          <a:lstStyle/>
          <a:p>
            <a:r>
              <a:rPr kumimoji="1" lang="ja-JP" altLang="en-US" dirty="0" smtClean="0"/>
              <a:t>用いるデータ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3266" y="1062905"/>
            <a:ext cx="7632848" cy="10215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 </a:t>
            </a:r>
            <a:r>
              <a:rPr lang="es-ES" altLang="ja-JP" dirty="0" smtClean="0"/>
              <a:t>&gt; </a:t>
            </a:r>
            <a:r>
              <a:rPr lang="es-ES" altLang="ja-JP" dirty="0"/>
              <a:t>set.seed(30);x&lt;-seq(-5,5,0.1)</a:t>
            </a:r>
          </a:p>
          <a:p>
            <a:r>
              <a:rPr lang="es-ES" altLang="ja-JP" dirty="0" smtClean="0"/>
              <a:t> &gt; </a:t>
            </a:r>
            <a:r>
              <a:rPr lang="es-ES" altLang="ja-JP" dirty="0"/>
              <a:t>y&lt;-10*x^3+100*rnorm(x,0,1)</a:t>
            </a:r>
          </a:p>
          <a:p>
            <a:r>
              <a:rPr lang="es-ES" altLang="ja-JP" dirty="0" smtClean="0"/>
              <a:t> &gt; </a:t>
            </a:r>
            <a:r>
              <a:rPr lang="es-ES" altLang="ja-JP" dirty="0"/>
              <a:t>plot(x,y</a:t>
            </a:r>
            <a:r>
              <a:rPr lang="es-ES" altLang="ja-JP" dirty="0" smtClean="0"/>
              <a:t>)</a:t>
            </a:r>
            <a:endParaRPr lang="en-US" altLang="ja-JP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377" y="2348880"/>
            <a:ext cx="4270967" cy="4338083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323528" y="3038932"/>
            <a:ext cx="2716824" cy="14642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dirty="0"/>
              <a:t>散布図</a:t>
            </a:r>
            <a:r>
              <a:rPr lang="ja-JP" altLang="en-US" sz="2000" dirty="0" smtClean="0"/>
              <a:t>より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３次元多項式の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関係があることが</a:t>
            </a:r>
            <a:endParaRPr lang="en-US" altLang="ja-JP" sz="2000" dirty="0" smtClean="0"/>
          </a:p>
          <a:p>
            <a:pPr algn="ctr"/>
            <a:r>
              <a:rPr lang="ja-JP" altLang="en-US" sz="2000" dirty="0" smtClean="0"/>
              <a:t>わかる</a:t>
            </a:r>
            <a:r>
              <a:rPr lang="en-US" altLang="ja-JP" sz="2000" dirty="0" smtClean="0"/>
              <a:t>!!!!</a:t>
            </a:r>
            <a:endParaRPr kumimoji="1"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1876537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32808" y="269776"/>
            <a:ext cx="7620000" cy="1143000"/>
          </a:xfrm>
        </p:spPr>
        <p:txBody>
          <a:bodyPr/>
          <a:lstStyle/>
          <a:p>
            <a:r>
              <a:rPr kumimoji="1" lang="ja-JP" altLang="en-US" dirty="0" smtClean="0"/>
              <a:t>解析と結果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3266" y="1380897"/>
            <a:ext cx="7632848" cy="13280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 &gt; fm3&lt;-</a:t>
            </a:r>
            <a:r>
              <a:rPr lang="en-US" altLang="ja-JP" dirty="0" err="1"/>
              <a:t>nls</a:t>
            </a:r>
            <a:r>
              <a:rPr lang="en-US" altLang="ja-JP" dirty="0"/>
              <a:t>(</a:t>
            </a:r>
            <a:r>
              <a:rPr lang="en-US" altLang="ja-JP" dirty="0" err="1"/>
              <a:t>y~a+b</a:t>
            </a:r>
            <a:r>
              <a:rPr lang="en-US" altLang="ja-JP" dirty="0"/>
              <a:t>*</a:t>
            </a:r>
            <a:r>
              <a:rPr lang="en-US" altLang="ja-JP" dirty="0" err="1"/>
              <a:t>x+c</a:t>
            </a:r>
            <a:r>
              <a:rPr lang="en-US" altLang="ja-JP" dirty="0"/>
              <a:t>*x^2+d*x^3,start=c(a=1,b=1,c=1,d=1),trace=T)</a:t>
            </a:r>
          </a:p>
          <a:p>
            <a:r>
              <a:rPr lang="en-US" altLang="ja-JP" dirty="0"/>
              <a:t>21031980 :  1 1 1 1 </a:t>
            </a:r>
          </a:p>
          <a:p>
            <a:r>
              <a:rPr lang="en-US" altLang="ja-JP" dirty="0"/>
              <a:t>1073246 :   1.307724 13.863949 -0.972057  9.412338 </a:t>
            </a:r>
          </a:p>
          <a:p>
            <a:r>
              <a:rPr lang="en-US" altLang="ja-JP" dirty="0"/>
              <a:t>&gt; lines(</a:t>
            </a:r>
            <a:r>
              <a:rPr lang="en-US" altLang="ja-JP" dirty="0" err="1"/>
              <a:t>x,fitted</a:t>
            </a:r>
            <a:r>
              <a:rPr lang="en-US" altLang="ja-JP" dirty="0"/>
              <a:t>(fm3),</a:t>
            </a:r>
            <a:r>
              <a:rPr lang="en-US" altLang="ja-JP" dirty="0" err="1"/>
              <a:t>lty</a:t>
            </a:r>
            <a:r>
              <a:rPr lang="en-US" altLang="ja-JP" dirty="0"/>
              <a:t>=1,col=2</a:t>
            </a:r>
            <a:r>
              <a:rPr lang="en-US" altLang="ja-JP" dirty="0" smtClean="0"/>
              <a:t>)</a:t>
            </a:r>
            <a:endParaRPr lang="en-US" altLang="ja-JP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095" y="2852936"/>
            <a:ext cx="4063089" cy="389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363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非線形回帰分析の種類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ロジスティック回帰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多項式回帰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rgbClr val="2F2B20"/>
                </a:solidFill>
              </a:rPr>
              <a:t>一般化線型モデル</a:t>
            </a:r>
            <a:endParaRPr kumimoji="1" lang="en-US" altLang="ja-JP" sz="2800" dirty="0" smtClean="0">
              <a:solidFill>
                <a:srgbClr val="2F2B20"/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平滑化回帰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加法モデル</a:t>
            </a:r>
            <a:endParaRPr kumimoji="1" lang="ja-JP" alt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907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一般化線形モデル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ja-JP" sz="2400" dirty="0" smtClean="0"/>
          </a:p>
          <a:p>
            <a:r>
              <a:rPr kumimoji="1" lang="ja-JP" altLang="en-US" sz="2400" dirty="0" smtClean="0"/>
              <a:t>非線形の現象を線形モデルと同じように考える</a:t>
            </a:r>
            <a:endParaRPr kumimoji="1" lang="en-US" altLang="ja-JP" sz="2400" dirty="0" smtClean="0"/>
          </a:p>
          <a:p>
            <a:endParaRPr kumimoji="1" lang="en-US" altLang="ja-JP" sz="2400" dirty="0" smtClean="0"/>
          </a:p>
          <a:p>
            <a:endParaRPr kumimoji="1" lang="en-US" altLang="ja-JP" sz="2400" dirty="0"/>
          </a:p>
          <a:p>
            <a:r>
              <a:rPr lang="en-US" altLang="ja-JP" sz="2400" dirty="0" smtClean="0"/>
              <a:t>X</a:t>
            </a:r>
            <a:r>
              <a:rPr lang="ja-JP" altLang="en-US" sz="2400" dirty="0" smtClean="0"/>
              <a:t>を説明変数</a:t>
            </a:r>
            <a:r>
              <a:rPr lang="en-US" altLang="ja-JP" sz="2400" dirty="0" smtClean="0"/>
              <a:t>,Y</a:t>
            </a:r>
            <a:r>
              <a:rPr lang="ja-JP" altLang="en-US" sz="2400" dirty="0" smtClean="0"/>
              <a:t>を目的変数</a:t>
            </a:r>
            <a:r>
              <a:rPr lang="en-US" altLang="ja-JP" sz="2400" dirty="0" smtClean="0"/>
              <a:t>,A</a:t>
            </a:r>
            <a:r>
              <a:rPr lang="ja-JP" altLang="en-US" sz="2400" dirty="0" smtClean="0"/>
              <a:t>を係数</a:t>
            </a:r>
            <a:r>
              <a:rPr lang="en-US" altLang="ja-JP" sz="2400" dirty="0" smtClean="0"/>
              <a:t>,E</a:t>
            </a:r>
            <a:r>
              <a:rPr lang="ja-JP" altLang="en-US" sz="2400" dirty="0" smtClean="0"/>
              <a:t>を誤差の行列とすると</a:t>
            </a:r>
            <a:r>
              <a:rPr lang="en-US" altLang="ja-JP" sz="2400" dirty="0" smtClean="0"/>
              <a:t>,</a:t>
            </a:r>
            <a:r>
              <a:rPr lang="ja-JP" altLang="en-US" sz="2400" dirty="0" smtClean="0"/>
              <a:t>線形モデルは </a:t>
            </a:r>
            <a:r>
              <a:rPr lang="en-US" altLang="ja-JP" sz="2400" dirty="0" smtClean="0"/>
              <a:t>Y=XA+E</a:t>
            </a:r>
            <a:r>
              <a:rPr lang="ja-JP" altLang="en-US" sz="2400" dirty="0"/>
              <a:t> </a:t>
            </a:r>
            <a:r>
              <a:rPr lang="ja-JP" altLang="en-US" sz="2400" dirty="0" smtClean="0"/>
              <a:t>で表せる</a:t>
            </a:r>
            <a:r>
              <a:rPr lang="en-US" altLang="ja-JP" sz="2400" dirty="0" smtClean="0"/>
              <a:t>.</a:t>
            </a:r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r>
              <a:rPr lang="ja-JP" altLang="en-US" sz="2400" dirty="0"/>
              <a:t>目的</a:t>
            </a:r>
            <a:r>
              <a:rPr lang="ja-JP" altLang="en-US" sz="2400" dirty="0" smtClean="0"/>
              <a:t>変数が量的なデータに限らず２値データでも  扱う</a:t>
            </a:r>
            <a:r>
              <a:rPr lang="ja-JP" altLang="en-US" sz="2400" dirty="0"/>
              <a:t>ことが</a:t>
            </a:r>
            <a:r>
              <a:rPr lang="ja-JP" altLang="en-US" sz="2400" dirty="0" smtClean="0"/>
              <a:t>できる</a:t>
            </a:r>
            <a:r>
              <a:rPr lang="en-US" altLang="ja-JP" sz="2400" dirty="0" smtClean="0"/>
              <a:t>.</a:t>
            </a:r>
          </a:p>
          <a:p>
            <a:endParaRPr lang="en-US" altLang="ja-JP" sz="2400" dirty="0"/>
          </a:p>
          <a:p>
            <a:endParaRPr lang="en-US" altLang="ja-JP" sz="2400" dirty="0" smtClean="0"/>
          </a:p>
          <a:p>
            <a:pPr marL="114300" indent="0">
              <a:buNone/>
            </a:pPr>
            <a:endParaRPr lang="en-US" altLang="ja-JP" sz="2400" dirty="0"/>
          </a:p>
          <a:p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10784493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一般化線形モデルの関数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827584" y="1628800"/>
            <a:ext cx="691276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dirty="0" err="1" smtClean="0"/>
              <a:t>glm</a:t>
            </a:r>
            <a:r>
              <a:rPr kumimoji="1" lang="en-US" altLang="ja-JP" sz="3200" dirty="0" smtClean="0"/>
              <a:t>(formula, family, data)</a:t>
            </a:r>
            <a:endParaRPr kumimoji="1" lang="ja-JP" altLang="en-US" sz="3200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694375"/>
              </p:ext>
            </p:extLst>
          </p:nvPr>
        </p:nvGraphicFramePr>
        <p:xfrm>
          <a:off x="323528" y="3212976"/>
          <a:ext cx="342038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792"/>
                <a:gridCol w="2244588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引数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説明</a:t>
                      </a:r>
                      <a:endParaRPr kumimoji="1" lang="en-US" altLang="ja-JP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formula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モデルの形式を指定</a:t>
                      </a:r>
                      <a:endParaRPr kumimoji="1" lang="en-US" altLang="ja-JP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family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分布族を指定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data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データセットの名前</a:t>
                      </a:r>
                      <a:endParaRPr kumimoji="1" lang="ja-JP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331640" y="2771636"/>
            <a:ext cx="1368152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引数の説明</a:t>
            </a:r>
            <a:endParaRPr kumimoji="1" lang="ja-JP" altLang="en-US" dirty="0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065469"/>
              </p:ext>
            </p:extLst>
          </p:nvPr>
        </p:nvGraphicFramePr>
        <p:xfrm>
          <a:off x="4283968" y="3212976"/>
          <a:ext cx="313285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792"/>
                <a:gridCol w="195706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分布族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family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正規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err="1" smtClean="0"/>
                        <a:t>gaussian</a:t>
                      </a:r>
                      <a:endParaRPr kumimoji="1" lang="en-US" altLang="ja-JP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二項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binomial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ポアソン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err="1" smtClean="0"/>
                        <a:t>poisson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ガンマ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Gamma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逆正規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err="1" smtClean="0"/>
                        <a:t>Inverse.gaussian</a:t>
                      </a:r>
                      <a:endParaRPr kumimoji="1" lang="ja-JP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5148064" y="2771636"/>
            <a:ext cx="1368152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分布族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33893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6114" y="116632"/>
            <a:ext cx="7620000" cy="1143000"/>
          </a:xfrm>
        </p:spPr>
        <p:txBody>
          <a:bodyPr/>
          <a:lstStyle/>
          <a:p>
            <a:r>
              <a:rPr kumimoji="1" lang="ja-JP" altLang="en-US" dirty="0" smtClean="0"/>
              <a:t>解析と結果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3266" y="1052736"/>
            <a:ext cx="7632848" cy="163449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&gt; TV&lt;-</a:t>
            </a:r>
            <a:r>
              <a:rPr lang="en-US" altLang="ja-JP" dirty="0" err="1"/>
              <a:t>data.frame</a:t>
            </a:r>
            <a:r>
              <a:rPr lang="en-US" altLang="ja-JP" dirty="0"/>
              <a:t>(</a:t>
            </a:r>
            <a:r>
              <a:rPr lang="ja-JP" altLang="en-US" dirty="0"/>
              <a:t>年度</a:t>
            </a:r>
            <a:r>
              <a:rPr lang="en-US" altLang="ja-JP" dirty="0"/>
              <a:t>,</a:t>
            </a:r>
            <a:r>
              <a:rPr lang="ja-JP" altLang="en-US" dirty="0"/>
              <a:t>普及率</a:t>
            </a:r>
            <a:r>
              <a:rPr lang="en-US" altLang="ja-JP" dirty="0"/>
              <a:t>)</a:t>
            </a:r>
          </a:p>
          <a:p>
            <a:r>
              <a:rPr lang="en-US" altLang="ja-JP" dirty="0"/>
              <a:t>&gt; fm5&lt;-</a:t>
            </a:r>
            <a:r>
              <a:rPr lang="en-US" altLang="ja-JP" dirty="0" err="1"/>
              <a:t>glm</a:t>
            </a:r>
            <a:r>
              <a:rPr lang="en-US" altLang="ja-JP" dirty="0"/>
              <a:t>(</a:t>
            </a:r>
            <a:r>
              <a:rPr lang="ja-JP" altLang="en-US" dirty="0"/>
              <a:t>普及率</a:t>
            </a:r>
            <a:r>
              <a:rPr lang="en-US" altLang="ja-JP" dirty="0"/>
              <a:t>~</a:t>
            </a:r>
            <a:r>
              <a:rPr lang="ja-JP" altLang="en-US" dirty="0"/>
              <a:t>年度</a:t>
            </a:r>
            <a:r>
              <a:rPr lang="en-US" altLang="ja-JP" dirty="0"/>
              <a:t>,data=</a:t>
            </a:r>
            <a:r>
              <a:rPr lang="en-US" altLang="ja-JP" dirty="0" err="1"/>
              <a:t>TV,family</a:t>
            </a:r>
            <a:r>
              <a:rPr lang="en-US" altLang="ja-JP" dirty="0"/>
              <a:t>=binomial)</a:t>
            </a:r>
          </a:p>
          <a:p>
            <a:r>
              <a:rPr lang="en-US" altLang="ja-JP" dirty="0" smtClean="0"/>
              <a:t>&gt; </a:t>
            </a:r>
            <a:r>
              <a:rPr lang="en-US" altLang="ja-JP" dirty="0"/>
              <a:t>plot(</a:t>
            </a:r>
            <a:r>
              <a:rPr lang="ja-JP" altLang="en-US" dirty="0"/>
              <a:t>年度</a:t>
            </a:r>
            <a:r>
              <a:rPr lang="en-US" altLang="ja-JP" dirty="0"/>
              <a:t>,</a:t>
            </a:r>
            <a:r>
              <a:rPr lang="ja-JP" altLang="en-US" dirty="0"/>
              <a:t>普及率</a:t>
            </a:r>
            <a:r>
              <a:rPr lang="en-US" altLang="ja-JP" dirty="0"/>
              <a:t>,type="l")</a:t>
            </a:r>
          </a:p>
          <a:p>
            <a:r>
              <a:rPr lang="en-US" altLang="ja-JP" dirty="0"/>
              <a:t>&gt; lines(</a:t>
            </a:r>
            <a:r>
              <a:rPr lang="ja-JP" altLang="en-US" dirty="0"/>
              <a:t>年度</a:t>
            </a:r>
            <a:r>
              <a:rPr lang="en-US" altLang="ja-JP" dirty="0"/>
              <a:t>,fitted(fm5),</a:t>
            </a:r>
            <a:r>
              <a:rPr lang="en-US" altLang="ja-JP" dirty="0" err="1"/>
              <a:t>lty</a:t>
            </a:r>
            <a:r>
              <a:rPr lang="en-US" altLang="ja-JP" dirty="0"/>
              <a:t>=2,col="red",</a:t>
            </a:r>
            <a:r>
              <a:rPr lang="en-US" altLang="ja-JP" dirty="0" err="1"/>
              <a:t>lwd</a:t>
            </a:r>
            <a:r>
              <a:rPr lang="en-US" altLang="ja-JP" dirty="0"/>
              <a:t>=2)</a:t>
            </a:r>
          </a:p>
          <a:p>
            <a:r>
              <a:rPr lang="en-US" altLang="ja-JP" dirty="0"/>
              <a:t>&gt; legend(locator(1),c("</a:t>
            </a:r>
            <a:r>
              <a:rPr lang="ja-JP" altLang="en-US" dirty="0"/>
              <a:t>実測値</a:t>
            </a:r>
            <a:r>
              <a:rPr lang="en-US" altLang="ja-JP" dirty="0"/>
              <a:t>","</a:t>
            </a:r>
            <a:r>
              <a:rPr lang="ja-JP" altLang="en-US" dirty="0"/>
              <a:t>予測値</a:t>
            </a:r>
            <a:r>
              <a:rPr lang="en-US" altLang="ja-JP" dirty="0"/>
              <a:t>"),col=1:2,lty=1:2)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852936"/>
            <a:ext cx="4299509" cy="389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134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非線形回帰分析の種類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ロジスティック回帰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多項式回帰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一般化線型モデル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/>
              <a:t>平滑化回帰</a:t>
            </a:r>
            <a:endParaRPr kumimoji="1" lang="en-US" altLang="ja-JP" sz="2800" dirty="0" smtClean="0"/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加法モデル</a:t>
            </a:r>
            <a:endParaRPr kumimoji="1" lang="ja-JP" alt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6556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平滑化</a:t>
            </a:r>
            <a:r>
              <a:rPr lang="ja-JP" altLang="en-US" dirty="0" smtClean="0"/>
              <a:t>回帰とは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/>
              <a:t>関</a:t>
            </a:r>
            <a:r>
              <a:rPr lang="ja-JP" altLang="en-US" dirty="0" smtClean="0"/>
              <a:t>数</a:t>
            </a:r>
            <a:r>
              <a:rPr lang="en-US" altLang="ja-JP" dirty="0" err="1" smtClean="0"/>
              <a:t>lm,glm,nls</a:t>
            </a:r>
            <a:r>
              <a:rPr lang="ja-JP" altLang="en-US" dirty="0" smtClean="0"/>
              <a:t>が対応できない複雑なデータを扱える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90520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用いるデータ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3266" y="1327324"/>
            <a:ext cx="7632848" cy="10215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/>
              <a:t>&gt; x1=</a:t>
            </a:r>
            <a:r>
              <a:rPr lang="en-US" altLang="ja-JP" dirty="0" err="1"/>
              <a:t>seq</a:t>
            </a:r>
            <a:r>
              <a:rPr lang="en-US" altLang="ja-JP" dirty="0"/>
              <a:t>(-10,10,0.1);</a:t>
            </a:r>
            <a:r>
              <a:rPr lang="en-US" altLang="ja-JP" dirty="0" err="1"/>
              <a:t>set.seed</a:t>
            </a:r>
            <a:r>
              <a:rPr lang="en-US" altLang="ja-JP" dirty="0"/>
              <a:t>(10)</a:t>
            </a:r>
          </a:p>
          <a:p>
            <a:r>
              <a:rPr lang="en-US" altLang="ja-JP" dirty="0" smtClean="0"/>
              <a:t>&gt; </a:t>
            </a:r>
            <a:r>
              <a:rPr lang="en-US" altLang="ja-JP" dirty="0"/>
              <a:t>y1=50*sin(x1)+x1^2+10*</a:t>
            </a:r>
            <a:r>
              <a:rPr lang="en-US" altLang="ja-JP" dirty="0" err="1"/>
              <a:t>rnorm</a:t>
            </a:r>
            <a:r>
              <a:rPr lang="en-US" altLang="ja-JP" dirty="0"/>
              <a:t>(length(x1),0,1)</a:t>
            </a:r>
          </a:p>
          <a:p>
            <a:r>
              <a:rPr lang="en-US" altLang="ja-JP" dirty="0"/>
              <a:t>&gt; plot(x1,y1</a:t>
            </a:r>
            <a:r>
              <a:rPr lang="en-US" altLang="ja-JP" dirty="0" smtClean="0"/>
              <a:t>)</a:t>
            </a:r>
            <a:endParaRPr lang="en-US" altLang="ja-JP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454" y="2447574"/>
            <a:ext cx="4248472" cy="430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66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620000" cy="1143000"/>
          </a:xfrm>
        </p:spPr>
        <p:txBody>
          <a:bodyPr/>
          <a:lstStyle/>
          <a:p>
            <a:r>
              <a:rPr kumimoji="1" lang="ja-JP" altLang="en-US" dirty="0" smtClean="0"/>
              <a:t>解析と結果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7504" y="1044423"/>
            <a:ext cx="7632848" cy="22474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&gt; par(</a:t>
            </a:r>
            <a:r>
              <a:rPr lang="en-US" altLang="ja-JP" sz="1400" dirty="0" err="1"/>
              <a:t>mfrow</a:t>
            </a:r>
            <a:r>
              <a:rPr lang="en-US" altLang="ja-JP" sz="1400" dirty="0"/>
              <a:t>=c(2,2),</a:t>
            </a:r>
            <a:r>
              <a:rPr lang="en-US" altLang="ja-JP" sz="1400" dirty="0" err="1"/>
              <a:t>oma</a:t>
            </a:r>
            <a:r>
              <a:rPr lang="en-US" altLang="ja-JP" sz="1400" dirty="0"/>
              <a:t>=c(2,2,2,2),mar=c(2,2,2,2))</a:t>
            </a:r>
          </a:p>
          <a:p>
            <a:r>
              <a:rPr lang="en-US" altLang="ja-JP" sz="1400" dirty="0"/>
              <a:t>&gt; plot(x1,y1,main="</a:t>
            </a:r>
            <a:r>
              <a:rPr lang="ja-JP" altLang="en-US" sz="1400" dirty="0"/>
              <a:t>関数</a:t>
            </a:r>
            <a:r>
              <a:rPr lang="en-US" altLang="ja-JP" sz="1400" dirty="0" err="1"/>
              <a:t>smooth.spline</a:t>
            </a:r>
            <a:r>
              <a:rPr lang="ja-JP" altLang="en-US" sz="1400" dirty="0"/>
              <a:t>による平滑結果</a:t>
            </a:r>
            <a:r>
              <a:rPr lang="en-US" altLang="ja-JP" sz="1400" dirty="0"/>
              <a:t>")</a:t>
            </a:r>
          </a:p>
          <a:p>
            <a:r>
              <a:rPr lang="en-US" altLang="ja-JP" sz="1400" dirty="0"/>
              <a:t>&gt; lines(</a:t>
            </a:r>
            <a:r>
              <a:rPr lang="en-US" altLang="ja-JP" sz="1400" dirty="0" err="1"/>
              <a:t>smooth.spline</a:t>
            </a:r>
            <a:r>
              <a:rPr lang="en-US" altLang="ja-JP" sz="1400" dirty="0"/>
              <a:t>(x1,y1),col=2,lwd=2)</a:t>
            </a:r>
          </a:p>
          <a:p>
            <a:r>
              <a:rPr lang="en-US" altLang="ja-JP" sz="1400" dirty="0"/>
              <a:t>&gt; plot(x1,y1,main="</a:t>
            </a:r>
            <a:r>
              <a:rPr lang="ja-JP" altLang="en-US" sz="1400" dirty="0"/>
              <a:t>関数</a:t>
            </a:r>
            <a:r>
              <a:rPr lang="en-US" altLang="ja-JP" sz="1400" dirty="0" err="1"/>
              <a:t>ksmooth</a:t>
            </a:r>
            <a:r>
              <a:rPr lang="ja-JP" altLang="en-US" sz="1400" dirty="0"/>
              <a:t>による平滑結果</a:t>
            </a:r>
            <a:r>
              <a:rPr lang="en-US" altLang="ja-JP" sz="1400" dirty="0"/>
              <a:t>")</a:t>
            </a:r>
          </a:p>
          <a:p>
            <a:r>
              <a:rPr lang="en-US" altLang="ja-JP" sz="1400" dirty="0"/>
              <a:t>&gt; lines(</a:t>
            </a:r>
            <a:r>
              <a:rPr lang="en-US" altLang="ja-JP" sz="1400" dirty="0" err="1"/>
              <a:t>ksmooth</a:t>
            </a:r>
            <a:r>
              <a:rPr lang="en-US" altLang="ja-JP" sz="1400" dirty="0"/>
              <a:t>(x1,y1),col=4,lwd=2)</a:t>
            </a:r>
          </a:p>
          <a:p>
            <a:r>
              <a:rPr lang="en-US" altLang="ja-JP" sz="1400" dirty="0"/>
              <a:t>&gt; plot(x1,y1,main="</a:t>
            </a:r>
            <a:r>
              <a:rPr lang="ja-JP" altLang="en-US" sz="1400" dirty="0"/>
              <a:t>関数</a:t>
            </a:r>
            <a:r>
              <a:rPr lang="en-US" altLang="ja-JP" sz="1400" dirty="0" err="1"/>
              <a:t>supsmu</a:t>
            </a:r>
            <a:r>
              <a:rPr lang="ja-JP" altLang="en-US" sz="1400" dirty="0"/>
              <a:t>による平滑結果</a:t>
            </a:r>
            <a:r>
              <a:rPr lang="en-US" altLang="ja-JP" sz="1400" dirty="0"/>
              <a:t>")</a:t>
            </a:r>
          </a:p>
          <a:p>
            <a:r>
              <a:rPr lang="en-US" altLang="ja-JP" sz="1400" dirty="0"/>
              <a:t>&gt; lines(</a:t>
            </a:r>
            <a:r>
              <a:rPr lang="en-US" altLang="ja-JP" sz="1400" dirty="0" err="1"/>
              <a:t>supsmu</a:t>
            </a:r>
            <a:r>
              <a:rPr lang="en-US" altLang="ja-JP" sz="1400" dirty="0"/>
              <a:t>(x1,y1),col=3,lwd=2)</a:t>
            </a:r>
          </a:p>
          <a:p>
            <a:r>
              <a:rPr lang="en-US" altLang="ja-JP" sz="1400" dirty="0"/>
              <a:t>&gt; plot(x1,y1,main="</a:t>
            </a:r>
            <a:r>
              <a:rPr lang="ja-JP" altLang="en-US" sz="1400" dirty="0"/>
              <a:t>関数</a:t>
            </a:r>
            <a:r>
              <a:rPr lang="en-US" altLang="ja-JP" sz="1400" dirty="0" err="1"/>
              <a:t>lowess</a:t>
            </a:r>
            <a:r>
              <a:rPr lang="ja-JP" altLang="en-US" sz="1400" dirty="0"/>
              <a:t>による平滑結果</a:t>
            </a:r>
            <a:r>
              <a:rPr lang="en-US" altLang="ja-JP" sz="1400" dirty="0"/>
              <a:t>")</a:t>
            </a:r>
          </a:p>
          <a:p>
            <a:r>
              <a:rPr lang="en-US" altLang="ja-JP" sz="1400" dirty="0"/>
              <a:t>&gt; lines(</a:t>
            </a:r>
            <a:r>
              <a:rPr lang="en-US" altLang="ja-JP" sz="1400" dirty="0" err="1"/>
              <a:t>lowess</a:t>
            </a:r>
            <a:r>
              <a:rPr lang="en-US" altLang="ja-JP" sz="1400" dirty="0"/>
              <a:t>(x1,y1,f=0.1),col=5,lwd=2</a:t>
            </a:r>
            <a:r>
              <a:rPr lang="en-US" altLang="ja-JP" sz="1400" dirty="0" smtClean="0"/>
              <a:t>)</a:t>
            </a:r>
            <a:endParaRPr lang="en-US" altLang="ja-JP" sz="14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412853"/>
            <a:ext cx="4258615" cy="433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384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非線形回帰分析の種類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ロジスティック回帰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多項式回帰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一般化線型モデル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>
                <a:solidFill>
                  <a:schemeClr val="bg1">
                    <a:lumMod val="65000"/>
                  </a:schemeClr>
                </a:solidFill>
              </a:rPr>
              <a:t>平滑化回帰</a:t>
            </a:r>
            <a:endParaRPr kumimoji="1" lang="en-US" altLang="ja-JP" sz="2800" dirty="0" smtClean="0">
              <a:solidFill>
                <a:schemeClr val="bg1">
                  <a:lumMod val="65000"/>
                </a:schemeClr>
              </a:solidFill>
            </a:endParaRPr>
          </a:p>
          <a:p>
            <a:endParaRPr lang="en-US" altLang="ja-JP" sz="28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kumimoji="1" lang="ja-JP" altLang="en-US" sz="2800" dirty="0" smtClean="0"/>
              <a:t>加法モデル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812318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加法モデルとは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kumimoji="1" lang="en-US" altLang="ja-JP" dirty="0" smtClean="0"/>
              </a:p>
              <a:p>
                <a14:m>
                  <m:oMath xmlns:m="http://schemas.openxmlformats.org/officeDocument/2006/math">
                    <m:r>
                      <a:rPr lang="en-US" altLang="ja-JP" sz="2000" i="1">
                        <a:latin typeface="Cambria Math"/>
                      </a:rPr>
                      <m:t>𝑦</m:t>
                    </m:r>
                    <m:r>
                      <a:rPr lang="en-US" altLang="ja-JP" sz="2000" i="1">
                        <a:latin typeface="Cambria Math"/>
                      </a:rPr>
                      <m:t>=</m:t>
                    </m:r>
                    <m:r>
                      <a:rPr lang="en-US" altLang="ja-JP" sz="2000" i="1">
                        <a:latin typeface="Cambria Math"/>
                      </a:rPr>
                      <m:t>𝑎</m:t>
                    </m:r>
                    <m:r>
                      <a:rPr lang="en-US" altLang="ja-JP" sz="20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ja-JP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ja-JP" sz="20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sz="20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ja-JP" sz="20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ja-JP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ja-JP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ja-JP" sz="2000" b="0" i="1" smtClean="0">
                        <a:latin typeface="Cambria Math"/>
                      </a:rPr>
                      <m:t>+</m:t>
                    </m:r>
                    <m:r>
                      <a:rPr lang="en-US" altLang="ja-JP" sz="2000" b="0" i="1" smtClean="0">
                        <a:latin typeface="Cambria Math"/>
                        <a:ea typeface="Cambria Math"/>
                      </a:rPr>
                      <m:t>⋯</m:t>
                    </m:r>
                    <m:sSub>
                      <m:sSubPr>
                        <m:ctrlPr>
                          <a:rPr lang="en-US" altLang="ja-JP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b="0" i="1" smtClean="0">
                            <a:latin typeface="Cambria Math"/>
                          </a:rPr>
                          <m:t>+</m:t>
                        </m:r>
                        <m:r>
                          <a:rPr lang="en-US" altLang="ja-JP" sz="20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ja-JP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ja-JP" sz="2000" b="0" i="1" smtClean="0">
                        <a:latin typeface="Cambria Math"/>
                      </a:rPr>
                      <m:t>+</m:t>
                    </m:r>
                    <m:r>
                      <a:rPr lang="en-US" altLang="ja-JP" sz="2000" b="0" i="1" smtClean="0">
                        <a:latin typeface="Cambria Math"/>
                        <a:ea typeface="Cambria Math"/>
                      </a:rPr>
                      <m:t>⋯+</m:t>
                    </m:r>
                    <m:sSub>
                      <m:sSubPr>
                        <m:ctrlPr>
                          <a:rPr lang="en-US" altLang="ja-JP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0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ja-JP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altLang="ja-JP" sz="2000" b="0" i="1" smtClean="0">
                        <a:latin typeface="Cambria Math"/>
                      </a:rPr>
                      <m:t>+</m:t>
                    </m:r>
                    <m:r>
                      <a:rPr lang="ja-JP" altLang="en-US" sz="2000" i="1">
                        <a:latin typeface="Cambria Math"/>
                      </a:rPr>
                      <m:t>𝜀</m:t>
                    </m:r>
                  </m:oMath>
                </a14:m>
                <a:r>
                  <a:rPr kumimoji="1" lang="en-US" altLang="ja-JP" dirty="0" smtClean="0"/>
                  <a:t> </a:t>
                </a:r>
                <a:r>
                  <a:rPr kumimoji="1" lang="ja-JP" altLang="en-US" dirty="0" smtClean="0"/>
                  <a:t>の形で表される</a:t>
                </a:r>
                <a:endParaRPr lang="en-US" altLang="ja-JP" dirty="0"/>
              </a:p>
              <a:p>
                <a:endParaRPr kumimoji="1" lang="en-US" altLang="ja-JP" dirty="0" smtClean="0"/>
              </a:p>
              <a:p>
                <a:endParaRPr lang="en-US" altLang="ja-JP" dirty="0"/>
              </a:p>
              <a:p>
                <a:r>
                  <a:rPr kumimoji="1" lang="ja-JP" altLang="en-US" dirty="0" smtClean="0"/>
                  <a:t>どんな曲線でも描くことができる</a:t>
                </a:r>
                <a:endParaRPr kumimoji="1" lang="en-US" altLang="ja-JP" dirty="0" smtClean="0"/>
              </a:p>
              <a:p>
                <a:endParaRPr lang="en-US" altLang="ja-JP" dirty="0"/>
              </a:p>
              <a:p>
                <a:endParaRPr kumimoji="1" lang="en-US" altLang="ja-JP" dirty="0" smtClean="0"/>
              </a:p>
              <a:p>
                <a:r>
                  <a:rPr lang="ja-JP" altLang="en-US" dirty="0" smtClean="0"/>
                  <a:t>パッケージ</a:t>
                </a:r>
                <a:r>
                  <a:rPr lang="en-US" altLang="ja-JP" dirty="0" err="1" smtClean="0"/>
                  <a:t>mgcv</a:t>
                </a:r>
                <a:r>
                  <a:rPr lang="ja-JP" altLang="en-US" dirty="0" smtClean="0"/>
                  <a:t>の</a:t>
                </a:r>
                <a:r>
                  <a:rPr lang="en-US" altLang="ja-JP" dirty="0" smtClean="0"/>
                  <a:t>gam</a:t>
                </a:r>
                <a:r>
                  <a:rPr lang="ja-JP" altLang="en-US" dirty="0" smtClean="0"/>
                  <a:t>関数を用いる</a:t>
                </a:r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30863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sz="2400" dirty="0" smtClean="0"/>
          </a:p>
          <a:p>
            <a:r>
              <a:rPr lang="ja-JP" altLang="en-US" sz="2400" dirty="0" smtClean="0"/>
              <a:t>自己組織化マップ：</a:t>
            </a:r>
            <a:r>
              <a:rPr lang="ja-JP" altLang="en-US" sz="2000" dirty="0" smtClean="0"/>
              <a:t>外的基準なしにクラスタリング可能</a:t>
            </a:r>
            <a:endParaRPr lang="en-US" altLang="ja-JP" sz="2000" dirty="0"/>
          </a:p>
          <a:p>
            <a:endParaRPr kumimoji="1" lang="en-US" altLang="ja-JP" sz="2400" dirty="0" smtClean="0"/>
          </a:p>
          <a:p>
            <a:endParaRPr kumimoji="1" lang="en-US" altLang="ja-JP" sz="2400" dirty="0" smtClean="0"/>
          </a:p>
          <a:p>
            <a:r>
              <a:rPr lang="ja-JP" altLang="en-US" sz="2400" dirty="0" smtClean="0"/>
              <a:t>線形</a:t>
            </a:r>
            <a:r>
              <a:rPr lang="ja-JP" altLang="en-US" sz="2400" dirty="0"/>
              <a:t>回帰</a:t>
            </a:r>
            <a:r>
              <a:rPr lang="ja-JP" altLang="en-US" sz="2400" dirty="0" smtClean="0"/>
              <a:t>分析：</a:t>
            </a:r>
            <a:r>
              <a:rPr lang="ja-JP" altLang="en-US" sz="2000" dirty="0" smtClean="0"/>
              <a:t>離散データから直線モデル化が可能</a:t>
            </a:r>
            <a:endParaRPr lang="en-US" altLang="ja-JP" sz="2000" dirty="0" smtClean="0"/>
          </a:p>
          <a:p>
            <a:endParaRPr kumimoji="1" lang="en-US" altLang="ja-JP" sz="2000" dirty="0" smtClean="0"/>
          </a:p>
          <a:p>
            <a:endParaRPr kumimoji="1" lang="en-US" altLang="ja-JP" sz="2000" dirty="0"/>
          </a:p>
          <a:p>
            <a:r>
              <a:rPr lang="ja-JP" altLang="en-US" sz="2400" dirty="0" smtClean="0"/>
              <a:t>非線形回帰分析：</a:t>
            </a:r>
            <a:r>
              <a:rPr lang="ja-JP" altLang="en-US" sz="2000" dirty="0"/>
              <a:t>離散データ</a:t>
            </a:r>
            <a:r>
              <a:rPr lang="ja-JP" altLang="en-US" sz="2000" dirty="0" smtClean="0"/>
              <a:t>から</a:t>
            </a:r>
            <a:r>
              <a:rPr lang="ja-JP" altLang="en-US" sz="2000" dirty="0"/>
              <a:t>曲線</a:t>
            </a:r>
            <a:r>
              <a:rPr lang="ja-JP" altLang="en-US" sz="2000" dirty="0" smtClean="0"/>
              <a:t>モデル化</a:t>
            </a:r>
            <a:r>
              <a:rPr lang="ja-JP" altLang="en-US" sz="2000" dirty="0"/>
              <a:t>が可能</a:t>
            </a:r>
            <a:endParaRPr lang="en-US" altLang="ja-JP" sz="2000" dirty="0"/>
          </a:p>
          <a:p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212151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ナチュラル">
  <a:themeElements>
    <a:clrScheme name="ナチュラル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ナチュラル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4834</TotalTime>
  <Words>1566</Words>
  <Application>Microsoft Office PowerPoint</Application>
  <PresentationFormat>画面に合わせる (4:3)</PresentationFormat>
  <Paragraphs>450</Paragraphs>
  <Slides>45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46" baseType="lpstr">
      <vt:lpstr>ナチュラル</vt:lpstr>
      <vt:lpstr>Rによる データサイエンス6</vt:lpstr>
      <vt:lpstr>第Ⅱ部　Rによるデータ解析</vt:lpstr>
      <vt:lpstr>自己組織化マップとは</vt:lpstr>
      <vt:lpstr>自己組織化マップ応用例</vt:lpstr>
      <vt:lpstr>自己組織化マップ関数</vt:lpstr>
      <vt:lpstr>grid関数</vt:lpstr>
      <vt:lpstr>ケーススタディ(1)</vt:lpstr>
      <vt:lpstr>ケーススタディ(2)</vt:lpstr>
      <vt:lpstr>第Ⅱ部　Rによるデータ解析</vt:lpstr>
      <vt:lpstr>回帰分析とは</vt:lpstr>
      <vt:lpstr>回帰分析の種類</vt:lpstr>
      <vt:lpstr>線形回帰分析の種類</vt:lpstr>
      <vt:lpstr>線形単回帰分析とは</vt:lpstr>
      <vt:lpstr>線形単回帰分析関数</vt:lpstr>
      <vt:lpstr>用いるデータ</vt:lpstr>
      <vt:lpstr>データ解析</vt:lpstr>
      <vt:lpstr>グラフによる解析</vt:lpstr>
      <vt:lpstr>回帰診断</vt:lpstr>
      <vt:lpstr>線形回帰分析の種類</vt:lpstr>
      <vt:lpstr>線形重回帰分析とは</vt:lpstr>
      <vt:lpstr>用いるデータ</vt:lpstr>
      <vt:lpstr>解析と結果</vt:lpstr>
      <vt:lpstr>第Ⅱ部　Rによるデータ解析</vt:lpstr>
      <vt:lpstr>非線形回帰分析とは</vt:lpstr>
      <vt:lpstr>非線形回帰分析関数</vt:lpstr>
      <vt:lpstr>非線形回帰分析の種類</vt:lpstr>
      <vt:lpstr>非線形回帰分析の種類</vt:lpstr>
      <vt:lpstr>ロジスティック分析とは</vt:lpstr>
      <vt:lpstr>用いるデータ</vt:lpstr>
      <vt:lpstr>解析と結果</vt:lpstr>
      <vt:lpstr>非線形回帰分析の種類</vt:lpstr>
      <vt:lpstr>多項式回帰とは</vt:lpstr>
      <vt:lpstr>用いるデータ</vt:lpstr>
      <vt:lpstr>解析と結果</vt:lpstr>
      <vt:lpstr>非線形回帰分析の種類</vt:lpstr>
      <vt:lpstr>一般化線形モデル</vt:lpstr>
      <vt:lpstr>一般化線形モデルの関数</vt:lpstr>
      <vt:lpstr>解析と結果</vt:lpstr>
      <vt:lpstr>非線形回帰分析の種類</vt:lpstr>
      <vt:lpstr>平滑化回帰とは</vt:lpstr>
      <vt:lpstr>用いるデータ</vt:lpstr>
      <vt:lpstr>解析と結果</vt:lpstr>
      <vt:lpstr>非線形回帰分析の種類</vt:lpstr>
      <vt:lpstr>加法モデルとは</vt:lpstr>
      <vt:lpstr>まとめ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Rによる データサイエンス</dc:title>
  <dc:creator>YY</dc:creator>
  <cp:lastModifiedBy>YY</cp:lastModifiedBy>
  <cp:revision>268</cp:revision>
  <dcterms:created xsi:type="dcterms:W3CDTF">2012-10-24T08:21:58Z</dcterms:created>
  <dcterms:modified xsi:type="dcterms:W3CDTF">2012-11-29T12:06:27Z</dcterms:modified>
</cp:coreProperties>
</file>