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1" r:id="rId6"/>
    <p:sldId id="265" r:id="rId7"/>
    <p:sldId id="266" r:id="rId8"/>
    <p:sldId id="267" r:id="rId9"/>
    <p:sldId id="268" r:id="rId10"/>
    <p:sldId id="269" r:id="rId11"/>
    <p:sldId id="270" r:id="rId12"/>
    <p:sldId id="271" r:id="rId13"/>
    <p:sldId id="272" r:id="rId14"/>
    <p:sldId id="273" r:id="rId15"/>
    <p:sldId id="274" r:id="rId16"/>
    <p:sldId id="277" r:id="rId17"/>
    <p:sldId id="278" r:id="rId18"/>
    <p:sldId id="276" r:id="rId19"/>
    <p:sldId id="275" r:id="rId20"/>
    <p:sldId id="279"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9C00"/>
    <a:srgbClr val="DC3812"/>
    <a:srgbClr val="3266CC"/>
    <a:srgbClr val="DD4578"/>
    <a:srgbClr val="0099C5"/>
    <a:srgbClr val="990099"/>
    <a:srgbClr val="109619"/>
    <a:srgbClr val="FD9904"/>
    <a:srgbClr val="FD980E"/>
    <a:srgbClr val="FE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00" autoAdjust="0"/>
  </p:normalViewPr>
  <p:slideViewPr>
    <p:cSldViewPr snapToGrid="0">
      <p:cViewPr varScale="1">
        <p:scale>
          <a:sx n="96" d="100"/>
          <a:sy n="96" d="100"/>
        </p:scale>
        <p:origin x="726"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CFDA3A-D304-4D0D-B418-1571E43D39E2}" type="datetimeFigureOut">
              <a:rPr kumimoji="1" lang="ja-JP" altLang="en-US" smtClean="0"/>
              <a:t>2015/10/27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BE23759-EC95-4510-8C36-23F94D234DD6}" type="datetime1">
              <a:rPr kumimoji="1" lang="ja-JP" altLang="en-US" smtClean="0"/>
              <a:t>2015/10/27</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6293197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69D8707-C245-4E48-A215-111C6651ABC4}" type="datetime1">
              <a:rPr kumimoji="1" lang="ja-JP" altLang="en-US" smtClean="0"/>
              <a:t>2015/10/27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1899101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C4A8CB4-EE3C-477E-ADC3-CC4F9AC5A3C4}" type="datetime1">
              <a:rPr kumimoji="1" lang="ja-JP" altLang="en-US" smtClean="0"/>
              <a:t>2015/10/27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0590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F68A8F2A-30DB-4163-9CD8-029C6DEE73AA}" type="datetime1">
              <a:rPr kumimoji="1" lang="ja-JP" altLang="en-US" smtClean="0"/>
              <a:t>2015/10/27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862570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F05DB626-B49B-4B72-B4C6-7110165741C1}" type="datetime1">
              <a:rPr kumimoji="1" lang="ja-JP" altLang="en-US" smtClean="0"/>
              <a:t>2015/10/27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85159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FFFCE1C-2B7F-4E0B-BD90-25AFA328CB6C}" type="datetime1">
              <a:rPr kumimoji="1" lang="ja-JP" altLang="en-US" smtClean="0"/>
              <a:t>2015/10/27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58276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0894F9-E91E-4123-A96A-A7998D036CA9}" type="datetime1">
              <a:rPr kumimoji="1" lang="ja-JP" altLang="en-US" smtClean="0"/>
              <a:t>2015/10/27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12266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F29D0342-A4E0-4ABE-92CF-F096C0A3D82B}" type="datetime1">
              <a:rPr kumimoji="1" lang="ja-JP" altLang="en-US" smtClean="0"/>
              <a:t>2015/10/27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674033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93FBFE8-4554-4018-882B-370531FC5863}" type="datetime1">
              <a:rPr kumimoji="1" lang="ja-JP" altLang="en-US" smtClean="0"/>
              <a:t>2015/10/27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769103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D2A185E-923F-4743-B773-5832754633F3}" type="datetime1">
              <a:rPr kumimoji="1" lang="ja-JP" altLang="en-US" smtClean="0"/>
              <a:t>2015/10/27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59466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1343ACC-BF88-4FB0-8F43-727F25E416EF}" type="datetime1">
              <a:rPr kumimoji="1" lang="ja-JP" altLang="en-US" smtClean="0"/>
              <a:t>2015/10/27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532874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8A137F-7853-4893-934C-E827FC9F7F91}" type="datetime1">
              <a:rPr kumimoji="1" lang="ja-JP" altLang="en-US" smtClean="0"/>
              <a:t>2015/10/27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01766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685800" y="1122363"/>
            <a:ext cx="7952362" cy="2387600"/>
          </a:xfrm>
        </p:spPr>
        <p:txBody>
          <a:bodyPr>
            <a:normAutofit/>
          </a:bodyPr>
          <a:lstStyle/>
          <a:p>
            <a:r>
              <a:rPr lang="en-US" altLang="ja-JP" sz="4800" dirty="0" smtClean="0">
                <a:latin typeface="+mn-ea"/>
                <a:ea typeface="+mn-ea"/>
              </a:rPr>
              <a:t>OSS</a:t>
            </a:r>
            <a:r>
              <a:rPr lang="ja-JP" altLang="en-US" sz="4800" dirty="0" smtClean="0">
                <a:latin typeface="+mn-ea"/>
                <a:ea typeface="+mn-ea"/>
              </a:rPr>
              <a:t>における開発者の</a:t>
            </a:r>
            <a:r>
              <a:rPr lang="en-US" altLang="ja-JP" sz="4800" dirty="0" smtClean="0">
                <a:latin typeface="+mn-ea"/>
                <a:ea typeface="+mn-ea"/>
              </a:rPr>
              <a:t>High Impact Bug</a:t>
            </a:r>
            <a:r>
              <a:rPr lang="ja-JP" altLang="en-US" sz="4800" dirty="0" smtClean="0">
                <a:latin typeface="+mn-ea"/>
                <a:ea typeface="+mn-ea"/>
              </a:rPr>
              <a:t>に対する認識調査</a:t>
            </a:r>
            <a:r>
              <a:rPr lang="en-US" altLang="ja-JP" sz="4800" dirty="0" smtClean="0"/>
              <a:t/>
            </a:r>
            <a:br>
              <a:rPr lang="en-US" altLang="ja-JP" sz="4800" dirty="0" smtClean="0"/>
            </a:br>
            <a:r>
              <a:rPr kumimoji="1" lang="en-US" altLang="ja-JP" sz="4800" dirty="0" smtClean="0">
                <a:latin typeface="+mj-ea"/>
              </a:rPr>
              <a:t>(2015-10-27)</a:t>
            </a:r>
            <a:endParaRPr kumimoji="1" lang="ja-JP" altLang="en-US" sz="4800" dirty="0">
              <a:latin typeface="+mj-ea"/>
            </a:endParaRPr>
          </a:p>
        </p:txBody>
      </p:sp>
      <p:sp>
        <p:nvSpPr>
          <p:cNvPr id="7" name="サブタイトル 6"/>
          <p:cNvSpPr>
            <a:spLocks noGrp="1"/>
          </p:cNvSpPr>
          <p:nvPr>
            <p:ph type="subTitle" idx="1"/>
          </p:nvPr>
        </p:nvSpPr>
        <p:spPr/>
        <p:txBody>
          <a:bodyPr/>
          <a:lstStyle/>
          <a:p>
            <a:r>
              <a:rPr kumimoji="1" lang="en-US" altLang="ja-JP" dirty="0" smtClean="0"/>
              <a:t>B4 </a:t>
            </a:r>
            <a:r>
              <a:rPr kumimoji="1" lang="ja-JP" altLang="en-US" dirty="0" smtClean="0"/>
              <a:t>松野祐介</a:t>
            </a:r>
            <a:endParaRPr kumimoji="1" lang="ja-JP" altLang="en-US" dirty="0"/>
          </a:p>
        </p:txBody>
      </p:sp>
      <p:cxnSp>
        <p:nvCxnSpPr>
          <p:cNvPr id="8" name="直線コネクタ 7"/>
          <p:cNvCxnSpPr/>
          <p:nvPr/>
        </p:nvCxnSpPr>
        <p:spPr>
          <a:xfrm>
            <a:off x="1143000" y="3544934"/>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スライド番号プレースホルダー 13"/>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spTree>
    <p:extLst>
      <p:ext uri="{BB962C8B-B14F-4D97-AF65-F5344CB8AC3E}">
        <p14:creationId xmlns:p14="http://schemas.microsoft.com/office/powerpoint/2010/main" val="174699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a:xfrm>
            <a:off x="628650" y="1496291"/>
            <a:ext cx="7886700" cy="4680672"/>
          </a:xfrm>
        </p:spPr>
        <p:txBody>
          <a:bodyPr>
            <a:normAutofit fontScale="92500" lnSpcReduction="10000"/>
          </a:bodyPr>
          <a:lstStyle/>
          <a:p>
            <a:r>
              <a:rPr kumimoji="1" lang="ja-JP" altLang="en-US" dirty="0" smtClean="0"/>
              <a:t>既存の研究では、ユーザや開発者に大きな影響を与えるバグを対象とした分析が行われている</a:t>
            </a:r>
            <a:endParaRPr kumimoji="1" lang="en-US" altLang="ja-JP" dirty="0" smtClean="0"/>
          </a:p>
          <a:p>
            <a:endParaRPr lang="en-US" altLang="ja-JP" dirty="0" smtClean="0"/>
          </a:p>
          <a:p>
            <a:r>
              <a:rPr lang="en-US" altLang="ja-JP" dirty="0" smtClean="0"/>
              <a:t>High Impact Bug</a:t>
            </a:r>
          </a:p>
          <a:p>
            <a:pPr lvl="1"/>
            <a:r>
              <a:rPr lang="en-US" altLang="ja-JP" dirty="0" smtClean="0"/>
              <a:t>Surprise Bug , Dormant Bug , Blocking Bug , Security Bug , Performance Bug , Breakage Bug</a:t>
            </a:r>
            <a:endParaRPr lang="en-US" altLang="ja-JP" dirty="0"/>
          </a:p>
          <a:p>
            <a:endParaRPr lang="en-US" altLang="ja-JP" dirty="0"/>
          </a:p>
          <a:p>
            <a:r>
              <a:rPr kumimoji="1" lang="ja-JP" altLang="en-US" dirty="0" smtClean="0"/>
              <a:t>しかし、いずれも研究者によって定義されたもの</a:t>
            </a:r>
            <a:endParaRPr kumimoji="1" lang="en-US" altLang="ja-JP" dirty="0" smtClean="0"/>
          </a:p>
          <a:p>
            <a:pPr lvl="1"/>
            <a:r>
              <a:rPr lang="ja-JP" altLang="en-US" dirty="0" smtClean="0"/>
              <a:t>現場で扱われているものとは異なる可能性がある</a:t>
            </a:r>
            <a:endParaRPr lang="en-US" altLang="ja-JP" dirty="0" smtClean="0"/>
          </a:p>
          <a:p>
            <a:endParaRPr kumimoji="1" lang="en-US" altLang="ja-JP" dirty="0"/>
          </a:p>
          <a:p>
            <a:pPr marL="228600" lvl="1">
              <a:spcBef>
                <a:spcPts val="1000"/>
              </a:spcBef>
            </a:pPr>
            <a:r>
              <a:rPr lang="ja-JP" altLang="en-US" dirty="0"/>
              <a:t>開発者が影響力が高いと考えるものを</a:t>
            </a:r>
            <a:r>
              <a:rPr lang="ja-JP" altLang="en-US" dirty="0" smtClean="0"/>
              <a:t>サポートする必要がある</a:t>
            </a:r>
            <a:endParaRPr lang="en-US" altLang="ja-JP" dirty="0"/>
          </a:p>
          <a:p>
            <a:endParaRPr kumimoji="1" lang="en-US" altLang="ja-JP" dirty="0" smtClean="0"/>
          </a:p>
          <a:p>
            <a:endParaRPr lang="en-US" altLang="ja-JP" dirty="0"/>
          </a:p>
          <a:p>
            <a:endParaRPr kumimoji="1"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spTree>
    <p:extLst>
      <p:ext uri="{BB962C8B-B14F-4D97-AF65-F5344CB8AC3E}">
        <p14:creationId xmlns:p14="http://schemas.microsoft.com/office/powerpoint/2010/main" val="1329553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影響力の高い</a:t>
            </a:r>
            <a:r>
              <a:rPr lang="ja-JP" altLang="en-US" dirty="0" smtClean="0"/>
              <a:t>バグとはどういったバグであるかを開発者の意見を元に調査する</a:t>
            </a:r>
            <a:endParaRPr lang="en-US" altLang="ja-JP" dirty="0" smtClean="0"/>
          </a:p>
          <a:p>
            <a:pPr lvl="1"/>
            <a:endParaRPr lang="en-US" altLang="ja-JP" dirty="0" smtClean="0"/>
          </a:p>
          <a:p>
            <a:pPr lvl="1"/>
            <a:r>
              <a:rPr lang="ja-JP" altLang="en-US" dirty="0" smtClean="0"/>
              <a:t>どのような役割の開発者が意見を述べているか</a:t>
            </a:r>
            <a:endParaRPr lang="en-US" altLang="ja-JP" dirty="0" smtClean="0"/>
          </a:p>
          <a:p>
            <a:pPr lvl="1"/>
            <a:r>
              <a:rPr lang="ja-JP" altLang="en-US" dirty="0"/>
              <a:t>何</a:t>
            </a:r>
            <a:r>
              <a:rPr lang="ja-JP" altLang="en-US" dirty="0" smtClean="0"/>
              <a:t>に対して影響力が高いものであるか</a:t>
            </a:r>
            <a:endParaRPr lang="en-US" altLang="ja-JP" dirty="0" smtClean="0"/>
          </a:p>
          <a:p>
            <a:pPr lvl="1"/>
            <a:r>
              <a:rPr lang="ja-JP" altLang="en-US" dirty="0" smtClean="0"/>
              <a:t>なぜ影響力が高いのか</a:t>
            </a:r>
            <a:endParaRPr lang="en-US" altLang="ja-JP" dirty="0" smtClean="0"/>
          </a:p>
          <a:p>
            <a:pPr lvl="1"/>
            <a:endParaRPr lang="en-US" altLang="ja-JP" dirty="0"/>
          </a:p>
          <a:p>
            <a:r>
              <a:rPr lang="ja-JP" altLang="en-US" dirty="0" smtClean="0"/>
              <a:t>調査することで、開発者の意見を加味した</a:t>
            </a:r>
            <a:r>
              <a:rPr lang="en-US" altLang="ja-JP" dirty="0" smtClean="0"/>
              <a:t>HIB</a:t>
            </a:r>
            <a:r>
              <a:rPr lang="ja-JP" altLang="en-US" dirty="0" smtClean="0"/>
              <a:t>の定義、その予防・対策などに寄与</a:t>
            </a:r>
            <a:endParaRPr lang="en-US" altLang="ja-JP" dirty="0"/>
          </a:p>
          <a:p>
            <a:endParaRPr lang="en-US" altLang="ja-JP" dirty="0" smtClean="0"/>
          </a:p>
          <a:p>
            <a:endParaRPr lang="en-US" altLang="ja-JP" dirty="0" smtClean="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spTree>
    <p:extLst>
      <p:ext uri="{BB962C8B-B14F-4D97-AF65-F5344CB8AC3E}">
        <p14:creationId xmlns:p14="http://schemas.microsoft.com/office/powerpoint/2010/main" val="189617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r>
              <a:rPr kumimoji="1" lang="en-US" altLang="ja-JP" dirty="0" smtClean="0"/>
              <a:t>(1/2)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GitHub</a:t>
            </a:r>
            <a:r>
              <a:rPr kumimoji="1" lang="ja-JP" altLang="en-US" dirty="0" err="1" smtClean="0"/>
              <a:t>に登</a:t>
            </a:r>
            <a:r>
              <a:rPr kumimoji="1" lang="ja-JP" altLang="en-US" dirty="0" smtClean="0"/>
              <a:t>録されている開発者に対してメールを送ってアンケートを行う</a:t>
            </a:r>
            <a:endParaRPr kumimoji="1" lang="en-US" altLang="ja-JP" dirty="0" smtClean="0"/>
          </a:p>
          <a:p>
            <a:pPr lvl="1"/>
            <a:r>
              <a:rPr lang="ja-JP" altLang="en-US" dirty="0" smtClean="0"/>
              <a:t>約</a:t>
            </a:r>
            <a:r>
              <a:rPr lang="en-US" altLang="ja-JP" dirty="0" smtClean="0"/>
              <a:t>1000</a:t>
            </a:r>
            <a:r>
              <a:rPr lang="ja-JP" altLang="en-US" dirty="0" smtClean="0"/>
              <a:t>万人のユーザが登録</a:t>
            </a:r>
            <a:endParaRPr kumimoji="1" lang="en-US" altLang="ja-JP" dirty="0" smtClean="0"/>
          </a:p>
          <a:p>
            <a:pPr marL="0" indent="0">
              <a:buNone/>
            </a:pPr>
            <a:endParaRPr lang="en-US" altLang="ja-JP" dirty="0"/>
          </a:p>
          <a:p>
            <a:r>
              <a:rPr kumimoji="1" lang="ja-JP" altLang="en-US" dirty="0" smtClean="0"/>
              <a:t>その結果を集計し、調査する</a:t>
            </a:r>
            <a:endParaRPr kumimoji="1" lang="en-US" altLang="ja-JP" dirty="0" smtClean="0"/>
          </a:p>
          <a:p>
            <a:endParaRPr lang="en-US" altLang="ja-JP"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spTree>
    <p:extLst>
      <p:ext uri="{BB962C8B-B14F-4D97-AF65-F5344CB8AC3E}">
        <p14:creationId xmlns:p14="http://schemas.microsoft.com/office/powerpoint/2010/main" val="2511100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アプローチ</a:t>
            </a:r>
            <a:r>
              <a:rPr lang="en-US" altLang="ja-JP" dirty="0" smtClean="0"/>
              <a:t>(2/2)</a:t>
            </a:r>
            <a:endParaRPr kumimoji="1" lang="ja-JP" altLang="en-US" dirty="0"/>
          </a:p>
        </p:txBody>
      </p:sp>
      <p:sp>
        <p:nvSpPr>
          <p:cNvPr id="3" name="コンテンツ プレースホルダー 2"/>
          <p:cNvSpPr>
            <a:spLocks noGrp="1"/>
          </p:cNvSpPr>
          <p:nvPr>
            <p:ph idx="1"/>
          </p:nvPr>
        </p:nvSpPr>
        <p:spPr>
          <a:xfrm>
            <a:off x="628650" y="1825625"/>
            <a:ext cx="7886700" cy="4530726"/>
          </a:xfrm>
        </p:spPr>
        <p:txBody>
          <a:bodyPr/>
          <a:lstStyle/>
          <a:p>
            <a:r>
              <a:rPr lang="ja-JP" altLang="en-US" dirty="0" smtClean="0"/>
              <a:t>より活動的な開発者にアンケートを行うために、</a:t>
            </a:r>
            <a:r>
              <a:rPr lang="en-US" altLang="ja-JP" dirty="0" err="1" smtClean="0"/>
              <a:t>github</a:t>
            </a:r>
            <a:r>
              <a:rPr lang="en-US" altLang="ja-JP" dirty="0" smtClean="0"/>
              <a:t> </a:t>
            </a:r>
            <a:r>
              <a:rPr lang="en-US" altLang="ja-JP" dirty="0" err="1" smtClean="0"/>
              <a:t>api</a:t>
            </a:r>
            <a:r>
              <a:rPr lang="ja-JP" altLang="en-US" dirty="0" smtClean="0"/>
              <a:t>で開発者の</a:t>
            </a:r>
            <a:r>
              <a:rPr lang="en-US" altLang="ja-JP" dirty="0" smtClean="0"/>
              <a:t>contribution</a:t>
            </a:r>
            <a:r>
              <a:rPr lang="ja-JP" altLang="en-US" dirty="0" smtClean="0"/>
              <a:t>を見たい</a:t>
            </a:r>
            <a:endParaRPr lang="en-US" altLang="ja-JP" dirty="0" smtClean="0"/>
          </a:p>
          <a:p>
            <a:endParaRPr lang="en-US" altLang="ja-JP" dirty="0"/>
          </a:p>
          <a:p>
            <a:r>
              <a:rPr lang="ja-JP" altLang="en-US" dirty="0" smtClean="0"/>
              <a:t>開発者の属性に</a:t>
            </a:r>
            <a:r>
              <a:rPr lang="en-US" altLang="ja-JP" dirty="0" smtClean="0"/>
              <a:t>contribution</a:t>
            </a:r>
            <a:r>
              <a:rPr lang="ja-JP" altLang="en-US" dirty="0" smtClean="0"/>
              <a:t>は存在しない</a:t>
            </a:r>
            <a:endParaRPr lang="en-US" altLang="ja-JP" dirty="0" smtClean="0"/>
          </a:p>
          <a:p>
            <a:r>
              <a:rPr lang="ja-JP" altLang="en-US" dirty="0"/>
              <a:t>活発</a:t>
            </a:r>
            <a:r>
              <a:rPr lang="ja-JP" altLang="en-US" dirty="0" smtClean="0"/>
              <a:t>なリポジトリで活動している開発者の意見が欲しい</a:t>
            </a:r>
            <a:endParaRPr lang="en-US" altLang="ja-JP" dirty="0" smtClean="0"/>
          </a:p>
          <a:p>
            <a:endParaRPr lang="en-US" altLang="ja-JP" dirty="0"/>
          </a:p>
          <a:p>
            <a:pPr>
              <a:buFont typeface="Wingdings" panose="05000000000000000000" pitchFamily="2" charset="2"/>
              <a:buChar char="Ø"/>
            </a:pPr>
            <a:r>
              <a:rPr lang="ja-JP" altLang="en-US" dirty="0" smtClean="0"/>
              <a:t>全リポジトリの</a:t>
            </a:r>
            <a:r>
              <a:rPr lang="en-US" altLang="ja-JP" dirty="0" smtClean="0"/>
              <a:t>contributor</a:t>
            </a:r>
            <a:r>
              <a:rPr lang="ja-JP" altLang="en-US" dirty="0" smtClean="0"/>
              <a:t>を見る</a:t>
            </a:r>
            <a:endParaRPr lang="en-US" altLang="ja-JP" dirty="0" smtClean="0"/>
          </a:p>
          <a:p>
            <a:pPr lvl="1"/>
            <a:r>
              <a:rPr lang="ja-JP" altLang="en-US" dirty="0" smtClean="0"/>
              <a:t>リポジトリの</a:t>
            </a:r>
            <a:r>
              <a:rPr lang="en-US" altLang="ja-JP" dirty="0" smtClean="0"/>
              <a:t>ID</a:t>
            </a:r>
            <a:r>
              <a:rPr lang="ja-JP" altLang="en-US" dirty="0" smtClean="0"/>
              <a:t>は約</a:t>
            </a:r>
            <a:r>
              <a:rPr lang="en-US" altLang="ja-JP" dirty="0" smtClean="0"/>
              <a:t>3500</a:t>
            </a:r>
            <a:r>
              <a:rPr lang="ja-JP" altLang="en-US" dirty="0" smtClean="0"/>
              <a:t>万件存在</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Tree>
    <p:extLst>
      <p:ext uri="{BB962C8B-B14F-4D97-AF65-F5344CB8AC3E}">
        <p14:creationId xmlns:p14="http://schemas.microsoft.com/office/powerpoint/2010/main" val="37436812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0"/>
            <a:ext cx="7886700" cy="1325563"/>
          </a:xfrm>
        </p:spPr>
        <p:txBody>
          <a:bodyPr/>
          <a:lstStyle/>
          <a:p>
            <a:r>
              <a:rPr lang="en-US" altLang="ja-JP" dirty="0" smtClean="0"/>
              <a:t>GitHub API</a:t>
            </a:r>
            <a:endParaRPr kumimoji="1" lang="ja-JP" altLang="en-US" dirty="0"/>
          </a:p>
        </p:txBody>
      </p:sp>
      <p:sp>
        <p:nvSpPr>
          <p:cNvPr id="3" name="コンテンツ プレースホルダー 2"/>
          <p:cNvSpPr>
            <a:spLocks noGrp="1"/>
          </p:cNvSpPr>
          <p:nvPr>
            <p:ph idx="1"/>
          </p:nvPr>
        </p:nvSpPr>
        <p:spPr>
          <a:xfrm>
            <a:off x="628650" y="1118681"/>
            <a:ext cx="7886700" cy="5058282"/>
          </a:xfrm>
        </p:spPr>
        <p:txBody>
          <a:bodyPr/>
          <a:lstStyle/>
          <a:p>
            <a:r>
              <a:rPr lang="en-US" altLang="ja-JP" dirty="0"/>
              <a:t>URL:https://api.github.com</a:t>
            </a:r>
            <a:r>
              <a:rPr lang="en-US" altLang="ja-JP" dirty="0" smtClean="0"/>
              <a:t>/</a:t>
            </a:r>
            <a:r>
              <a:rPr lang="ja-JP" altLang="en-US" dirty="0" smtClean="0"/>
              <a:t>～にアクセスすることで</a:t>
            </a:r>
            <a:r>
              <a:rPr lang="en-US" altLang="ja-JP" dirty="0" smtClean="0"/>
              <a:t>JSON</a:t>
            </a:r>
            <a:r>
              <a:rPr lang="ja-JP" altLang="en-US" dirty="0" smtClean="0"/>
              <a:t>形式で記述されている</a:t>
            </a:r>
            <a:r>
              <a:rPr lang="en-US" altLang="ja-JP" dirty="0" smtClean="0"/>
              <a:t>GitHub</a:t>
            </a:r>
            <a:r>
              <a:rPr lang="ja-JP" altLang="en-US" dirty="0" smtClean="0"/>
              <a:t>上のデータを閲覧できる</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632" y="2332832"/>
            <a:ext cx="6877050" cy="3933825"/>
          </a:xfrm>
          <a:prstGeom prst="rect">
            <a:avLst/>
          </a:prstGeom>
        </p:spPr>
      </p:pic>
      <p:sp>
        <p:nvSpPr>
          <p:cNvPr id="8" name="テキスト ボックス 7"/>
          <p:cNvSpPr txBox="1"/>
          <p:nvPr/>
        </p:nvSpPr>
        <p:spPr>
          <a:xfrm>
            <a:off x="797668" y="6356350"/>
            <a:ext cx="2714017" cy="400110"/>
          </a:xfrm>
          <a:prstGeom prst="rect">
            <a:avLst/>
          </a:prstGeom>
          <a:noFill/>
        </p:spPr>
        <p:txBody>
          <a:bodyPr wrap="square" rtlCol="0">
            <a:spAutoFit/>
          </a:bodyPr>
          <a:lstStyle/>
          <a:p>
            <a:r>
              <a:rPr lang="en-US" altLang="ja-JP" sz="2000" dirty="0"/>
              <a:t>https://api.github.com/</a:t>
            </a:r>
            <a:endParaRPr kumimoji="1" lang="ja-JP" altLang="en-US" sz="2000" dirty="0"/>
          </a:p>
        </p:txBody>
      </p:sp>
    </p:spTree>
    <p:extLst>
      <p:ext uri="{BB962C8B-B14F-4D97-AF65-F5344CB8AC3E}">
        <p14:creationId xmlns:p14="http://schemas.microsoft.com/office/powerpoint/2010/main" val="1368487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7"/>
            <a:ext cx="7886700" cy="1064840"/>
          </a:xfrm>
        </p:spPr>
        <p:txBody>
          <a:bodyPr/>
          <a:lstStyle/>
          <a:p>
            <a:r>
              <a:rPr kumimoji="1" lang="en-US" altLang="ja-JP" dirty="0" smtClean="0"/>
              <a:t>repositories(1/2)</a:t>
            </a:r>
            <a:endParaRPr kumimoji="1" lang="ja-JP" altLang="en-US" dirty="0"/>
          </a:p>
        </p:txBody>
      </p:sp>
      <p:sp>
        <p:nvSpPr>
          <p:cNvPr id="3" name="コンテンツ プレースホルダー 2"/>
          <p:cNvSpPr>
            <a:spLocks noGrp="1"/>
          </p:cNvSpPr>
          <p:nvPr>
            <p:ph idx="1"/>
          </p:nvPr>
        </p:nvSpPr>
        <p:spPr>
          <a:xfrm>
            <a:off x="628650" y="1429966"/>
            <a:ext cx="7886700" cy="4746997"/>
          </a:xfrm>
        </p:spPr>
        <p:txBody>
          <a:bodyPr/>
          <a:lstStyle/>
          <a:p>
            <a:r>
              <a:rPr lang="en-US" altLang="ja-JP" dirty="0"/>
              <a:t>https://</a:t>
            </a:r>
            <a:r>
              <a:rPr lang="en-US" altLang="ja-JP" dirty="0" smtClean="0"/>
              <a:t>api.github.com/repositories</a:t>
            </a:r>
            <a:r>
              <a:rPr lang="ja-JP" altLang="en-US" dirty="0" smtClean="0"/>
              <a:t>にアクセスすることでリポジトリ一覧が表示できる</a:t>
            </a:r>
            <a:endParaRPr lang="en-US" altLang="ja-JP" dirty="0" smtClean="0"/>
          </a:p>
          <a:p>
            <a:endParaRPr kumimoji="1" lang="en-US" altLang="ja-JP" dirty="0"/>
          </a:p>
          <a:p>
            <a:r>
              <a:rPr lang="ja-JP" altLang="en-US" dirty="0" smtClean="0"/>
              <a:t>一度に表示される</a:t>
            </a:r>
            <a:r>
              <a:rPr lang="ja-JP" altLang="en-US" dirty="0"/>
              <a:t>数</a:t>
            </a:r>
            <a:r>
              <a:rPr lang="ja-JP" altLang="en-US" dirty="0" smtClean="0"/>
              <a:t>は</a:t>
            </a:r>
            <a:r>
              <a:rPr lang="en-US" altLang="ja-JP" dirty="0" smtClean="0"/>
              <a:t>100</a:t>
            </a:r>
            <a:r>
              <a:rPr lang="ja-JP" altLang="en-US" dirty="0" smtClean="0"/>
              <a:t>が上限</a:t>
            </a:r>
            <a:endParaRPr lang="en-US" altLang="ja-JP" dirty="0" smtClean="0"/>
          </a:p>
          <a:p>
            <a:pPr lvl="1"/>
            <a:r>
              <a:rPr lang="en-US" altLang="ja-JP" dirty="0"/>
              <a:t>https://</a:t>
            </a:r>
            <a:r>
              <a:rPr lang="en-US" altLang="ja-JP" dirty="0" smtClean="0"/>
              <a:t>api.github.com/repositories?since={repo_id} </a:t>
            </a:r>
            <a:r>
              <a:rPr lang="ja-JP" altLang="en-US" dirty="0" err="1" smtClean="0"/>
              <a:t>のように</a:t>
            </a:r>
            <a:r>
              <a:rPr lang="ja-JP" altLang="en-US" dirty="0" smtClean="0"/>
              <a:t>指定するこ</a:t>
            </a:r>
            <a:r>
              <a:rPr lang="ja-JP" altLang="en-US" dirty="0"/>
              <a:t>と</a:t>
            </a:r>
            <a:r>
              <a:rPr lang="ja-JP" altLang="en-US" dirty="0" smtClean="0"/>
              <a:t>で</a:t>
            </a:r>
            <a:r>
              <a:rPr lang="en-US" altLang="ja-JP" dirty="0" smtClean="0"/>
              <a:t>ID</a:t>
            </a:r>
            <a:r>
              <a:rPr lang="ja-JP" altLang="en-US" dirty="0" smtClean="0"/>
              <a:t>以降から続きが表示される</a:t>
            </a:r>
            <a:endParaRPr lang="en-US" altLang="ja-JP" dirty="0" smtClean="0"/>
          </a:p>
          <a:p>
            <a:pPr lvl="1"/>
            <a:endParaRPr kumimoji="1" lang="en-US" altLang="ja-JP" dirty="0"/>
          </a:p>
          <a:p>
            <a:r>
              <a:rPr lang="en-US" altLang="ja-JP" dirty="0" err="1" smtClean="0"/>
              <a:t>repo_id</a:t>
            </a:r>
            <a:r>
              <a:rPr lang="ja-JP" altLang="en-US" dirty="0" smtClean="0"/>
              <a:t>は約</a:t>
            </a:r>
            <a:r>
              <a:rPr lang="en-US" altLang="ja-JP" dirty="0" smtClean="0"/>
              <a:t>3500</a:t>
            </a:r>
            <a:r>
              <a:rPr lang="ja-JP" altLang="en-US" dirty="0" smtClean="0"/>
              <a:t>万件まで存在</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7</a:t>
            </a:fld>
            <a:endParaRPr kumimoji="1" lang="ja-JP" altLang="en-US"/>
          </a:p>
        </p:txBody>
      </p:sp>
    </p:spTree>
    <p:extLst>
      <p:ext uri="{BB962C8B-B14F-4D97-AF65-F5344CB8AC3E}">
        <p14:creationId xmlns:p14="http://schemas.microsoft.com/office/powerpoint/2010/main" val="112584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35564"/>
            <a:ext cx="7886700" cy="957836"/>
          </a:xfrm>
        </p:spPr>
        <p:txBody>
          <a:bodyPr/>
          <a:lstStyle/>
          <a:p>
            <a:r>
              <a:rPr lang="en-US" altLang="ja-JP" dirty="0" smtClean="0"/>
              <a:t>repositories(2/2</a:t>
            </a:r>
            <a:r>
              <a:rPr lang="en-US" altLang="ja-JP" dirty="0"/>
              <a:t>)</a:t>
            </a:r>
            <a:endParaRPr kumimoji="1" lang="ja-JP" altLang="en-US" dirty="0"/>
          </a:p>
        </p:txBody>
      </p:sp>
      <p:sp>
        <p:nvSpPr>
          <p:cNvPr id="3" name="コンテンツ プレースホルダー 2"/>
          <p:cNvSpPr>
            <a:spLocks noGrp="1"/>
          </p:cNvSpPr>
          <p:nvPr>
            <p:ph idx="1"/>
          </p:nvPr>
        </p:nvSpPr>
        <p:spPr>
          <a:xfrm>
            <a:off x="531373" y="963039"/>
            <a:ext cx="7886700" cy="1196198"/>
          </a:xfrm>
        </p:spPr>
        <p:txBody>
          <a:bodyPr>
            <a:normAutofit lnSpcReduction="10000"/>
          </a:bodyPr>
          <a:lstStyle/>
          <a:p>
            <a:r>
              <a:rPr lang="en-US" altLang="ja-JP" dirty="0"/>
              <a:t>https://api.github.com/repos</a:t>
            </a:r>
            <a:r>
              <a:rPr lang="en-US" altLang="ja-JP" dirty="0" smtClean="0"/>
              <a:t>/{full_name}/contributors</a:t>
            </a:r>
            <a:r>
              <a:rPr lang="ja-JP" altLang="en-US" dirty="0" smtClean="0"/>
              <a:t>にアクセスすることで</a:t>
            </a:r>
            <a:r>
              <a:rPr lang="en-US" altLang="ja-JP" dirty="0" smtClean="0"/>
              <a:t>contributor</a:t>
            </a:r>
            <a:r>
              <a:rPr kumimoji="1" lang="ja-JP" altLang="en-US" dirty="0" smtClean="0"/>
              <a:t>を</a:t>
            </a:r>
            <a:r>
              <a:rPr kumimoji="1" lang="en-US" altLang="ja-JP" dirty="0" smtClean="0"/>
              <a:t>contribution</a:t>
            </a:r>
            <a:r>
              <a:rPr kumimoji="1" lang="ja-JP" altLang="en-US" dirty="0" smtClean="0"/>
              <a:t>の多い順に</a:t>
            </a:r>
            <a:r>
              <a:rPr kumimoji="1" lang="en-US" altLang="ja-JP" dirty="0" smtClean="0"/>
              <a:t>30</a:t>
            </a:r>
            <a:r>
              <a:rPr kumimoji="1" lang="ja-JP" altLang="en-US" dirty="0" smtClean="0"/>
              <a:t>名まで</a:t>
            </a:r>
            <a:r>
              <a:rPr lang="ja-JP" altLang="en-US" dirty="0" smtClean="0"/>
              <a:t>表示でき</a:t>
            </a:r>
            <a:r>
              <a:rPr lang="ja-JP" altLang="en-US" dirty="0"/>
              <a:t>る</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8</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06" y="2159236"/>
            <a:ext cx="5410200" cy="1800225"/>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64" y="4348552"/>
            <a:ext cx="5410200" cy="1800225"/>
          </a:xfrm>
          <a:prstGeom prst="rect">
            <a:avLst/>
          </a:prstGeom>
        </p:spPr>
      </p:pic>
      <p:sp>
        <p:nvSpPr>
          <p:cNvPr id="7" name="テキスト ボックス 6"/>
          <p:cNvSpPr txBox="1"/>
          <p:nvPr/>
        </p:nvSpPr>
        <p:spPr>
          <a:xfrm>
            <a:off x="2159541" y="3979220"/>
            <a:ext cx="1107996" cy="369332"/>
          </a:xfrm>
          <a:prstGeom prst="rect">
            <a:avLst/>
          </a:prstGeom>
          <a:noFill/>
        </p:spPr>
        <p:txBody>
          <a:bodyPr wrap="none" rtlCol="0">
            <a:spAutoFit/>
          </a:bodyPr>
          <a:lstStyle/>
          <a:p>
            <a:r>
              <a:rPr lang="ja-JP" altLang="en-US" dirty="0"/>
              <a:t>～</a:t>
            </a:r>
            <a:r>
              <a:rPr lang="ja-JP" altLang="en-US" dirty="0" smtClean="0"/>
              <a:t>中略～</a:t>
            </a:r>
            <a:endParaRPr kumimoji="1" lang="ja-JP" altLang="en-US" dirty="0"/>
          </a:p>
        </p:txBody>
      </p:sp>
      <p:sp>
        <p:nvSpPr>
          <p:cNvPr id="8" name="テキスト ボックス 7"/>
          <p:cNvSpPr txBox="1"/>
          <p:nvPr/>
        </p:nvSpPr>
        <p:spPr>
          <a:xfrm>
            <a:off x="531373" y="6356351"/>
            <a:ext cx="4317849" cy="369332"/>
          </a:xfrm>
          <a:prstGeom prst="rect">
            <a:avLst/>
          </a:prstGeom>
          <a:noFill/>
        </p:spPr>
        <p:txBody>
          <a:bodyPr wrap="none" rtlCol="0">
            <a:spAutoFit/>
          </a:bodyPr>
          <a:lstStyle/>
          <a:p>
            <a:r>
              <a:rPr lang="en-US" altLang="ja-JP" dirty="0"/>
              <a:t>https://</a:t>
            </a:r>
            <a:r>
              <a:rPr lang="en-US" altLang="ja-JP" dirty="0" smtClean="0"/>
              <a:t>api.github.com/repositories</a:t>
            </a:r>
            <a:r>
              <a:rPr lang="ja-JP" altLang="en-US" dirty="0" smtClean="0"/>
              <a:t>　</a:t>
            </a:r>
            <a:r>
              <a:rPr lang="en-US" altLang="ja-JP" dirty="0" smtClean="0"/>
              <a:t>(</a:t>
            </a:r>
            <a:r>
              <a:rPr lang="ja-JP" altLang="en-US" dirty="0" smtClean="0"/>
              <a:t>一部</a:t>
            </a:r>
            <a:r>
              <a:rPr lang="en-US" altLang="ja-JP" dirty="0" smtClean="0"/>
              <a:t>)</a:t>
            </a:r>
            <a:endParaRPr kumimoji="1" lang="ja-JP" altLang="en-US" dirty="0"/>
          </a:p>
        </p:txBody>
      </p:sp>
      <p:sp>
        <p:nvSpPr>
          <p:cNvPr id="9" name="正方形/長方形 8"/>
          <p:cNvSpPr/>
          <p:nvPr/>
        </p:nvSpPr>
        <p:spPr>
          <a:xfrm>
            <a:off x="437745" y="2694562"/>
            <a:ext cx="1721796" cy="1556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5000018" y="2586602"/>
            <a:ext cx="3846269" cy="400110"/>
          </a:xfrm>
          <a:prstGeom prst="rect">
            <a:avLst/>
          </a:prstGeom>
          <a:noFill/>
        </p:spPr>
        <p:txBody>
          <a:bodyPr wrap="square" rtlCol="0">
            <a:spAutoFit/>
          </a:bodyPr>
          <a:lstStyle/>
          <a:p>
            <a:r>
              <a:rPr kumimoji="1" lang="en-US" altLang="ja-JP" sz="2000" dirty="0" err="1" smtClean="0"/>
              <a:t>full_name</a:t>
            </a:r>
            <a:r>
              <a:rPr lang="en-US" altLang="ja-JP" sz="2000" dirty="0" smtClean="0"/>
              <a:t>=</a:t>
            </a:r>
            <a:r>
              <a:rPr lang="ja-JP" altLang="en-US" sz="2000" dirty="0" smtClean="0"/>
              <a:t>ユーザ名</a:t>
            </a:r>
            <a:r>
              <a:rPr lang="en-US" altLang="ja-JP" sz="2000" dirty="0" smtClean="0"/>
              <a:t>/</a:t>
            </a:r>
            <a:r>
              <a:rPr lang="ja-JP" altLang="en-US" sz="2000" dirty="0" smtClean="0"/>
              <a:t>リポジトリ名</a:t>
            </a:r>
            <a:endParaRPr kumimoji="1" lang="ja-JP" altLang="en-US" sz="2000" dirty="0"/>
          </a:p>
        </p:txBody>
      </p:sp>
      <p:pic>
        <p:nvPicPr>
          <p:cNvPr id="11" name="図 10"/>
          <p:cNvPicPr>
            <a:picLocks noChangeAspect="1"/>
          </p:cNvPicPr>
          <p:nvPr/>
        </p:nvPicPr>
        <p:blipFill>
          <a:blip r:embed="rId4"/>
          <a:stretch>
            <a:fillRect/>
          </a:stretch>
        </p:blipFill>
        <p:spPr>
          <a:xfrm>
            <a:off x="437745" y="5219108"/>
            <a:ext cx="4717915" cy="129283"/>
          </a:xfrm>
          <a:prstGeom prst="rect">
            <a:avLst/>
          </a:prstGeom>
        </p:spPr>
      </p:pic>
      <p:sp>
        <p:nvSpPr>
          <p:cNvPr id="12" name="テキスト ボックス 11"/>
          <p:cNvSpPr txBox="1"/>
          <p:nvPr/>
        </p:nvSpPr>
        <p:spPr>
          <a:xfrm>
            <a:off x="5563515" y="4948281"/>
            <a:ext cx="3846269" cy="400110"/>
          </a:xfrm>
          <a:prstGeom prst="rect">
            <a:avLst/>
          </a:prstGeom>
          <a:noFill/>
        </p:spPr>
        <p:txBody>
          <a:bodyPr wrap="square" rtlCol="0">
            <a:spAutoFit/>
          </a:bodyPr>
          <a:lstStyle/>
          <a:p>
            <a:r>
              <a:rPr kumimoji="1" lang="ja-JP" altLang="en-US" sz="2000" dirty="0" smtClean="0"/>
              <a:t>ここにアクセス</a:t>
            </a:r>
            <a:endParaRPr kumimoji="1" lang="ja-JP" altLang="en-US" sz="2000" dirty="0"/>
          </a:p>
        </p:txBody>
      </p:sp>
    </p:spTree>
    <p:extLst>
      <p:ext uri="{BB962C8B-B14F-4D97-AF65-F5344CB8AC3E}">
        <p14:creationId xmlns:p14="http://schemas.microsoft.com/office/powerpoint/2010/main" val="1746665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6"/>
            <a:ext cx="7886700" cy="695189"/>
          </a:xfrm>
        </p:spPr>
        <p:txBody>
          <a:bodyPr>
            <a:normAutofit/>
          </a:bodyPr>
          <a:lstStyle/>
          <a:p>
            <a:r>
              <a:rPr kumimoji="1" lang="en-US" altLang="ja-JP" dirty="0" smtClean="0"/>
              <a:t>contribution</a:t>
            </a:r>
            <a:endParaRPr kumimoji="1" lang="ja-JP" altLang="en-US" dirty="0"/>
          </a:p>
        </p:txBody>
      </p:sp>
      <p:sp>
        <p:nvSpPr>
          <p:cNvPr id="3" name="コンテンツ プレースホルダー 2"/>
          <p:cNvSpPr>
            <a:spLocks noGrp="1"/>
          </p:cNvSpPr>
          <p:nvPr>
            <p:ph idx="1"/>
          </p:nvPr>
        </p:nvSpPr>
        <p:spPr>
          <a:xfrm>
            <a:off x="628650" y="1134961"/>
            <a:ext cx="7746865" cy="5221390"/>
          </a:xfrm>
        </p:spPr>
        <p:txBody>
          <a:bodyPr/>
          <a:lstStyle/>
          <a:p>
            <a:r>
              <a:rPr lang="en-US" altLang="ja-JP" dirty="0" smtClean="0"/>
              <a:t>GitHub API</a:t>
            </a:r>
            <a:r>
              <a:rPr lang="ja-JP" altLang="en-US" dirty="0" smtClean="0"/>
              <a:t>で表示される</a:t>
            </a:r>
            <a:r>
              <a:rPr lang="en-US" altLang="ja-JP" dirty="0" smtClean="0"/>
              <a:t>contribution</a:t>
            </a:r>
            <a:r>
              <a:rPr lang="ja-JP" altLang="en-US" dirty="0" smtClean="0"/>
              <a:t>は該当リポジトリに対してコミットした回数</a:t>
            </a:r>
            <a:endParaRPr lang="en-US" altLang="ja-JP" dirty="0" smtClean="0"/>
          </a:p>
          <a:p>
            <a:endParaRPr kumimoji="1" lang="en-US" altLang="ja-JP" dirty="0"/>
          </a:p>
          <a:p>
            <a:r>
              <a:rPr lang="ja-JP" altLang="en-US" dirty="0" smtClean="0"/>
              <a:t>ソースコードを一回編集すると１カウント</a:t>
            </a:r>
            <a:endParaRPr lang="en-US" altLang="ja-JP" dirty="0" smtClean="0"/>
          </a:p>
          <a:p>
            <a:r>
              <a:rPr lang="ja-JP" altLang="en-US" dirty="0" smtClean="0"/>
              <a:t>ユーザ</a:t>
            </a:r>
            <a:r>
              <a:rPr lang="en-US" altLang="ja-JP" dirty="0" smtClean="0"/>
              <a:t>A</a:t>
            </a:r>
            <a:r>
              <a:rPr lang="ja-JP" altLang="en-US" dirty="0" smtClean="0"/>
              <a:t>のリポジトリ</a:t>
            </a:r>
            <a:r>
              <a:rPr lang="en-US" altLang="ja-JP" dirty="0" smtClean="0"/>
              <a:t>α</a:t>
            </a:r>
            <a:r>
              <a:rPr lang="ja-JP" altLang="en-US" dirty="0" smtClean="0"/>
              <a:t>をユーザ</a:t>
            </a:r>
            <a:r>
              <a:rPr lang="en-US" altLang="ja-JP" dirty="0" smtClean="0"/>
              <a:t>B</a:t>
            </a:r>
            <a:r>
              <a:rPr lang="ja-JP" altLang="en-US" dirty="0" smtClean="0"/>
              <a:t>がフォークし、ユーザ</a:t>
            </a:r>
            <a:r>
              <a:rPr lang="en-US" altLang="ja-JP" dirty="0" smtClean="0"/>
              <a:t>B</a:t>
            </a:r>
            <a:r>
              <a:rPr lang="ja-JP" altLang="en-US" dirty="0" smtClean="0"/>
              <a:t>のプルリクエストがユーザ</a:t>
            </a:r>
            <a:r>
              <a:rPr lang="en-US" altLang="ja-JP" dirty="0" smtClean="0"/>
              <a:t>A</a:t>
            </a:r>
            <a:r>
              <a:rPr lang="ja-JP" altLang="en-US" dirty="0" smtClean="0"/>
              <a:t>によってマージされた場合</a:t>
            </a:r>
            <a:endParaRPr lang="en-US" altLang="ja-JP" dirty="0" smtClean="0"/>
          </a:p>
          <a:p>
            <a:pPr lvl="1"/>
            <a:r>
              <a:rPr lang="ja-JP" altLang="en-US" dirty="0" smtClean="0"/>
              <a:t>リポジトリ</a:t>
            </a:r>
            <a:r>
              <a:rPr lang="en-US" altLang="ja-JP" dirty="0" smtClean="0"/>
              <a:t>α</a:t>
            </a:r>
            <a:r>
              <a:rPr lang="ja-JP" altLang="en-US" dirty="0" smtClean="0"/>
              <a:t>に対してユーザ</a:t>
            </a:r>
            <a:r>
              <a:rPr lang="en-US" altLang="ja-JP" dirty="0" smtClean="0"/>
              <a:t>A</a:t>
            </a:r>
            <a:r>
              <a:rPr lang="ja-JP" altLang="en-US" dirty="0" smtClean="0"/>
              <a:t>の</a:t>
            </a:r>
            <a:r>
              <a:rPr lang="en-US" altLang="ja-JP" dirty="0" smtClean="0"/>
              <a:t>contribution</a:t>
            </a:r>
            <a:r>
              <a:rPr lang="ja-JP" altLang="en-US" dirty="0" smtClean="0"/>
              <a:t>が</a:t>
            </a:r>
            <a:r>
              <a:rPr lang="en-US" altLang="ja-JP" dirty="0" smtClean="0"/>
              <a:t>1</a:t>
            </a:r>
            <a:r>
              <a:rPr lang="ja-JP" altLang="en-US" dirty="0" smtClean="0"/>
              <a:t>増加</a:t>
            </a:r>
            <a:endParaRPr lang="en-US" altLang="ja-JP" dirty="0" smtClean="0"/>
          </a:p>
          <a:p>
            <a:pPr lvl="1"/>
            <a:r>
              <a:rPr lang="ja-JP" altLang="en-US" dirty="0" smtClean="0"/>
              <a:t>ユーザ</a:t>
            </a:r>
            <a:r>
              <a:rPr lang="en-US" altLang="ja-JP" dirty="0" smtClean="0"/>
              <a:t>B</a:t>
            </a:r>
            <a:r>
              <a:rPr lang="ja-JP" altLang="en-US" dirty="0" smtClean="0"/>
              <a:t>も編集した分だけ増加</a:t>
            </a:r>
            <a:endParaRPr lang="en-US" altLang="ja-JP" dirty="0" smtClean="0"/>
          </a:p>
          <a:p>
            <a:pPr lvl="1"/>
            <a:endParaRPr lang="en-US" altLang="ja-JP" dirty="0"/>
          </a:p>
          <a:p>
            <a:r>
              <a:rPr lang="ja-JP" altLang="en-US" dirty="0" smtClean="0"/>
              <a:t>その</a:t>
            </a:r>
            <a:r>
              <a:rPr lang="ja-JP" altLang="en-US" dirty="0"/>
              <a:t>他</a:t>
            </a:r>
            <a:r>
              <a:rPr lang="ja-JP" altLang="en-US" dirty="0" smtClean="0"/>
              <a:t>の</a:t>
            </a:r>
            <a:r>
              <a:rPr lang="en-US" altLang="ja-JP" dirty="0" smtClean="0"/>
              <a:t>issue,</a:t>
            </a:r>
            <a:r>
              <a:rPr lang="ja-JP" altLang="en-US" dirty="0" smtClean="0"/>
              <a:t>コメントなどはカウントされない</a:t>
            </a:r>
            <a:endParaRPr lang="en-US" altLang="ja-JP" dirty="0" smtClean="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9</a:t>
            </a:fld>
            <a:endParaRPr kumimoji="1" lang="ja-JP" altLang="en-US"/>
          </a:p>
        </p:txBody>
      </p:sp>
    </p:spTree>
    <p:extLst>
      <p:ext uri="{BB962C8B-B14F-4D97-AF65-F5344CB8AC3E}">
        <p14:creationId xmlns:p14="http://schemas.microsoft.com/office/powerpoint/2010/main" val="37723576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50614"/>
            <a:ext cx="7886700" cy="850831"/>
          </a:xfrm>
        </p:spPr>
        <p:txBody>
          <a:bodyPr/>
          <a:lstStyle/>
          <a:p>
            <a:r>
              <a:rPr lang="en-US" altLang="ja-JP" dirty="0" err="1" smtClean="0"/>
              <a:t>repo_contribution</a:t>
            </a:r>
            <a:r>
              <a:rPr lang="en-US" altLang="ja-JP" dirty="0" smtClean="0"/>
              <a:t>(1/2)</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10</a:t>
            </a:fld>
            <a:endParaRPr kumimoji="1" lang="ja-JP" altLang="en-US"/>
          </a:p>
        </p:txBody>
      </p:sp>
      <p:graphicFrame>
        <p:nvGraphicFramePr>
          <p:cNvPr id="7" name="コンテンツ プレースホルダー 6"/>
          <p:cNvGraphicFramePr>
            <a:graphicFrameLocks noGrp="1"/>
          </p:cNvGraphicFramePr>
          <p:nvPr>
            <p:ph idx="1"/>
            <p:extLst/>
          </p:nvPr>
        </p:nvGraphicFramePr>
        <p:xfrm>
          <a:off x="227010" y="2309863"/>
          <a:ext cx="2597286" cy="1917740"/>
        </p:xfrm>
        <a:graphic>
          <a:graphicData uri="http://schemas.openxmlformats.org/drawingml/2006/table">
            <a:tbl>
              <a:tblPr firstRow="1" bandRow="1">
                <a:tableStyleId>{5C22544A-7EE6-4342-B048-85BDC9FD1C3A}</a:tableStyleId>
              </a:tblPr>
              <a:tblGrid>
                <a:gridCol w="1298643"/>
                <a:gridCol w="1298643"/>
              </a:tblGrid>
              <a:tr h="383548">
                <a:tc>
                  <a:txBody>
                    <a:bodyPr/>
                    <a:lstStyle/>
                    <a:p>
                      <a:r>
                        <a:rPr kumimoji="1" lang="en-US" altLang="ja-JP" dirty="0" smtClean="0"/>
                        <a:t>contributor</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383548">
                <a:tc>
                  <a:txBody>
                    <a:bodyPr/>
                    <a:lstStyle/>
                    <a:p>
                      <a:r>
                        <a:rPr kumimoji="1" lang="en-US" altLang="ja-JP" dirty="0" smtClean="0"/>
                        <a:t>user1</a:t>
                      </a:r>
                      <a:endParaRPr kumimoji="1" lang="ja-JP" altLang="en-US" dirty="0"/>
                    </a:p>
                  </a:txBody>
                  <a:tcPr/>
                </a:tc>
                <a:tc>
                  <a:txBody>
                    <a:bodyPr/>
                    <a:lstStyle/>
                    <a:p>
                      <a:r>
                        <a:rPr kumimoji="1" lang="en-US" altLang="ja-JP" dirty="0" smtClean="0"/>
                        <a:t>3000</a:t>
                      </a:r>
                      <a:endParaRPr kumimoji="1" lang="ja-JP" altLang="en-US" dirty="0"/>
                    </a:p>
                  </a:txBody>
                  <a:tcPr/>
                </a:tc>
              </a:tr>
              <a:tr h="383548">
                <a:tc>
                  <a:txBody>
                    <a:bodyPr/>
                    <a:lstStyle/>
                    <a:p>
                      <a:r>
                        <a:rPr kumimoji="1" lang="en-US" altLang="ja-JP" dirty="0" smtClean="0"/>
                        <a:t>user2</a:t>
                      </a:r>
                      <a:endParaRPr kumimoji="1" lang="ja-JP" altLang="en-US" dirty="0"/>
                    </a:p>
                  </a:txBody>
                  <a:tcPr/>
                </a:tc>
                <a:tc>
                  <a:txBody>
                    <a:bodyPr/>
                    <a:lstStyle/>
                    <a:p>
                      <a:r>
                        <a:rPr kumimoji="1" lang="en-US" altLang="ja-JP" dirty="0" smtClean="0"/>
                        <a:t>2500</a:t>
                      </a:r>
                      <a:endParaRPr kumimoji="1" lang="ja-JP" altLang="en-US" dirty="0"/>
                    </a:p>
                  </a:txBody>
                  <a:tcPr/>
                </a:tc>
              </a:tr>
              <a:tr h="383548">
                <a:tc>
                  <a:txBody>
                    <a:bodyPr/>
                    <a:lstStyle/>
                    <a:p>
                      <a:r>
                        <a:rPr kumimoji="1" lang="en-US" altLang="ja-JP" dirty="0" smtClean="0"/>
                        <a:t>...</a:t>
                      </a:r>
                    </a:p>
                  </a:txBody>
                  <a:tcPr/>
                </a:tc>
                <a:tc>
                  <a:txBody>
                    <a:bodyPr/>
                    <a:lstStyle/>
                    <a:p>
                      <a:endParaRPr kumimoji="1" lang="ja-JP" altLang="en-US" dirty="0"/>
                    </a:p>
                  </a:txBody>
                  <a:tcPr/>
                </a:tc>
              </a:tr>
              <a:tr h="383548">
                <a:tc>
                  <a:txBody>
                    <a:bodyPr/>
                    <a:lstStyle/>
                    <a:p>
                      <a:r>
                        <a:rPr kumimoji="1" lang="en-US" altLang="ja-JP" dirty="0" smtClean="0"/>
                        <a:t>user30</a:t>
                      </a:r>
                    </a:p>
                  </a:txBody>
                  <a:tcPr/>
                </a:tc>
                <a:tc>
                  <a:txBody>
                    <a:bodyPr/>
                    <a:lstStyle/>
                    <a:p>
                      <a:r>
                        <a:rPr kumimoji="1" lang="en-US" altLang="ja-JP" dirty="0" smtClean="0"/>
                        <a:t>7</a:t>
                      </a:r>
                      <a:endParaRPr kumimoji="1" lang="ja-JP" altLang="en-US" dirty="0"/>
                    </a:p>
                  </a:txBody>
                  <a:tcPr/>
                </a:tc>
              </a:tr>
            </a:tbl>
          </a:graphicData>
        </a:graphic>
      </p:graphicFrame>
      <p:sp>
        <p:nvSpPr>
          <p:cNvPr id="8" name="テキスト ボックス 7"/>
          <p:cNvSpPr txBox="1"/>
          <p:nvPr/>
        </p:nvSpPr>
        <p:spPr>
          <a:xfrm>
            <a:off x="1092592" y="1842043"/>
            <a:ext cx="737894" cy="369332"/>
          </a:xfrm>
          <a:prstGeom prst="rect">
            <a:avLst/>
          </a:prstGeom>
          <a:noFill/>
        </p:spPr>
        <p:txBody>
          <a:bodyPr wrap="none" rtlCol="0">
            <a:spAutoFit/>
          </a:bodyPr>
          <a:lstStyle/>
          <a:p>
            <a:r>
              <a:rPr kumimoji="1" lang="en-US" altLang="ja-JP" dirty="0" smtClean="0"/>
              <a:t>repo1</a:t>
            </a:r>
            <a:endParaRPr kumimoji="1" lang="ja-JP" altLang="en-US" dirty="0"/>
          </a:p>
        </p:txBody>
      </p:sp>
      <p:graphicFrame>
        <p:nvGraphicFramePr>
          <p:cNvPr id="9" name="コンテンツ プレースホルダー 6"/>
          <p:cNvGraphicFramePr>
            <a:graphicFrameLocks/>
          </p:cNvGraphicFramePr>
          <p:nvPr>
            <p:extLst/>
          </p:nvPr>
        </p:nvGraphicFramePr>
        <p:xfrm>
          <a:off x="169530" y="4621173"/>
          <a:ext cx="2597286" cy="1917740"/>
        </p:xfrm>
        <a:graphic>
          <a:graphicData uri="http://schemas.openxmlformats.org/drawingml/2006/table">
            <a:tbl>
              <a:tblPr firstRow="1" bandRow="1">
                <a:tableStyleId>{5C22544A-7EE6-4342-B048-85BDC9FD1C3A}</a:tableStyleId>
              </a:tblPr>
              <a:tblGrid>
                <a:gridCol w="1298643"/>
                <a:gridCol w="1298643"/>
              </a:tblGrid>
              <a:tr h="383548">
                <a:tc>
                  <a:txBody>
                    <a:bodyPr/>
                    <a:lstStyle/>
                    <a:p>
                      <a:r>
                        <a:rPr kumimoji="1" lang="en-US" altLang="ja-JP" dirty="0" smtClean="0"/>
                        <a:t>contributor</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383548">
                <a:tc>
                  <a:txBody>
                    <a:bodyPr/>
                    <a:lstStyle/>
                    <a:p>
                      <a:r>
                        <a:rPr kumimoji="1" lang="en-US" altLang="ja-JP" dirty="0" err="1" smtClean="0"/>
                        <a:t>userA</a:t>
                      </a:r>
                      <a:endParaRPr kumimoji="1" lang="ja-JP" altLang="en-US" dirty="0"/>
                    </a:p>
                  </a:txBody>
                  <a:tcPr/>
                </a:tc>
                <a:tc>
                  <a:txBody>
                    <a:bodyPr/>
                    <a:lstStyle/>
                    <a:p>
                      <a:r>
                        <a:rPr kumimoji="1" lang="en-US" altLang="ja-JP" dirty="0" smtClean="0"/>
                        <a:t>1000</a:t>
                      </a:r>
                      <a:endParaRPr kumimoji="1" lang="ja-JP" altLang="en-US" dirty="0"/>
                    </a:p>
                  </a:txBody>
                  <a:tcPr/>
                </a:tc>
              </a:tr>
              <a:tr h="383548">
                <a:tc>
                  <a:txBody>
                    <a:bodyPr/>
                    <a:lstStyle/>
                    <a:p>
                      <a:r>
                        <a:rPr kumimoji="1" lang="en-US" altLang="ja-JP" dirty="0" err="1" smtClean="0"/>
                        <a:t>userB</a:t>
                      </a:r>
                      <a:endParaRPr kumimoji="1" lang="ja-JP" altLang="en-US" dirty="0"/>
                    </a:p>
                  </a:txBody>
                  <a:tcPr/>
                </a:tc>
                <a:tc>
                  <a:txBody>
                    <a:bodyPr/>
                    <a:lstStyle/>
                    <a:p>
                      <a:r>
                        <a:rPr kumimoji="1" lang="en-US" altLang="ja-JP" dirty="0" smtClean="0"/>
                        <a:t>500</a:t>
                      </a:r>
                      <a:endParaRPr kumimoji="1" lang="ja-JP" altLang="en-US" dirty="0"/>
                    </a:p>
                  </a:txBody>
                  <a:tcPr/>
                </a:tc>
              </a:tr>
              <a:tr h="383548">
                <a:tc>
                  <a:txBody>
                    <a:bodyPr/>
                    <a:lstStyle/>
                    <a:p>
                      <a:r>
                        <a:rPr kumimoji="1" lang="en-US" altLang="ja-JP" dirty="0" smtClean="0"/>
                        <a:t>...</a:t>
                      </a:r>
                    </a:p>
                  </a:txBody>
                  <a:tcPr/>
                </a:tc>
                <a:tc>
                  <a:txBody>
                    <a:bodyPr/>
                    <a:lstStyle/>
                    <a:p>
                      <a:endParaRPr kumimoji="1" lang="ja-JP" altLang="en-US" dirty="0"/>
                    </a:p>
                  </a:txBody>
                  <a:tcPr/>
                </a:tc>
              </a:tr>
              <a:tr h="383548">
                <a:tc>
                  <a:txBody>
                    <a:bodyPr/>
                    <a:lstStyle/>
                    <a:p>
                      <a:r>
                        <a:rPr kumimoji="1" lang="en-US" altLang="ja-JP" dirty="0" err="1" smtClean="0"/>
                        <a:t>userK</a:t>
                      </a:r>
                      <a:endParaRPr kumimoji="1" lang="en-US" altLang="ja-JP" dirty="0" smtClean="0"/>
                    </a:p>
                  </a:txBody>
                  <a:tcPr/>
                </a:tc>
                <a:tc>
                  <a:txBody>
                    <a:bodyPr/>
                    <a:lstStyle/>
                    <a:p>
                      <a:r>
                        <a:rPr kumimoji="1" lang="en-US" altLang="ja-JP" dirty="0" smtClean="0"/>
                        <a:t>1</a:t>
                      </a:r>
                      <a:endParaRPr kumimoji="1" lang="ja-JP" altLang="en-US" dirty="0"/>
                    </a:p>
                  </a:txBody>
                  <a:tcPr/>
                </a:tc>
              </a:tr>
            </a:tbl>
          </a:graphicData>
        </a:graphic>
      </p:graphicFrame>
      <p:sp>
        <p:nvSpPr>
          <p:cNvPr id="10" name="テキスト ボックス 9"/>
          <p:cNvSpPr txBox="1"/>
          <p:nvPr/>
        </p:nvSpPr>
        <p:spPr>
          <a:xfrm>
            <a:off x="1092592" y="4235682"/>
            <a:ext cx="737894" cy="369332"/>
          </a:xfrm>
          <a:prstGeom prst="rect">
            <a:avLst/>
          </a:prstGeom>
          <a:noFill/>
        </p:spPr>
        <p:txBody>
          <a:bodyPr wrap="none" rtlCol="0">
            <a:spAutoFit/>
          </a:bodyPr>
          <a:lstStyle/>
          <a:p>
            <a:r>
              <a:rPr kumimoji="1" lang="en-US" altLang="ja-JP" dirty="0" smtClean="0"/>
              <a:t>repo2</a:t>
            </a:r>
            <a:endParaRPr kumimoji="1" lang="ja-JP" altLang="en-US" dirty="0"/>
          </a:p>
        </p:txBody>
      </p:sp>
      <p:sp>
        <p:nvSpPr>
          <p:cNvPr id="17" name="右矢印 16"/>
          <p:cNvSpPr/>
          <p:nvPr/>
        </p:nvSpPr>
        <p:spPr>
          <a:xfrm>
            <a:off x="3818105" y="3940744"/>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8" name="表 17"/>
          <p:cNvGraphicFramePr>
            <a:graphicFrameLocks noGrp="1"/>
          </p:cNvGraphicFramePr>
          <p:nvPr>
            <p:extLst/>
          </p:nvPr>
        </p:nvGraphicFramePr>
        <p:xfrm>
          <a:off x="5425567" y="2881313"/>
          <a:ext cx="3371480" cy="365760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en-US" altLang="ja-JP" dirty="0" smtClean="0"/>
                        <a:t>repository</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repo1</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repo3</a:t>
                      </a:r>
                      <a:endParaRPr kumimoji="1" lang="ja-JP" altLang="en-US" dirty="0"/>
                    </a:p>
                  </a:txBody>
                  <a:tcPr/>
                </a:tc>
                <a:tc>
                  <a:txBody>
                    <a:bodyPr/>
                    <a:lstStyle/>
                    <a:p>
                      <a:r>
                        <a:rPr kumimoji="1" lang="en-US" altLang="ja-JP" dirty="0" smtClean="0"/>
                        <a:t>28500</a:t>
                      </a:r>
                      <a:endParaRPr kumimoji="1" lang="ja-JP" altLang="en-US" dirty="0"/>
                    </a:p>
                  </a:txBody>
                  <a:tcPr/>
                </a:tc>
              </a:tr>
              <a:tr h="342765">
                <a:tc>
                  <a:txBody>
                    <a:bodyPr/>
                    <a:lstStyle/>
                    <a:p>
                      <a:r>
                        <a:rPr kumimoji="1" lang="en-US" altLang="ja-JP" dirty="0" smtClean="0"/>
                        <a:t>repo8</a:t>
                      </a:r>
                      <a:endParaRPr kumimoji="1" lang="ja-JP" altLang="en-US" dirty="0"/>
                    </a:p>
                  </a:txBody>
                  <a:tcPr/>
                </a:tc>
                <a:tc>
                  <a:txBody>
                    <a:bodyPr/>
                    <a:lstStyle/>
                    <a:p>
                      <a:r>
                        <a:rPr kumimoji="1" lang="en-US" altLang="ja-JP" dirty="0" smtClean="0"/>
                        <a:t>27000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repo4</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19" name="テキスト ボックス 18"/>
          <p:cNvSpPr txBox="1"/>
          <p:nvPr/>
        </p:nvSpPr>
        <p:spPr>
          <a:xfrm>
            <a:off x="1289278" y="6538913"/>
            <a:ext cx="357790" cy="369332"/>
          </a:xfrm>
          <a:prstGeom prst="rect">
            <a:avLst/>
          </a:prstGeom>
          <a:noFill/>
        </p:spPr>
        <p:txBody>
          <a:bodyPr wrap="none" rtlCol="0">
            <a:spAutoFit/>
          </a:bodyPr>
          <a:lstStyle/>
          <a:p>
            <a:r>
              <a:rPr kumimoji="1" lang="en-US" altLang="ja-JP" dirty="0" smtClean="0"/>
              <a:t>...</a:t>
            </a:r>
          </a:p>
        </p:txBody>
      </p:sp>
      <p:sp>
        <p:nvSpPr>
          <p:cNvPr id="5" name="テキスト ボックス 4"/>
          <p:cNvSpPr txBox="1"/>
          <p:nvPr/>
        </p:nvSpPr>
        <p:spPr>
          <a:xfrm>
            <a:off x="353839" y="971758"/>
            <a:ext cx="7755381" cy="1384995"/>
          </a:xfrm>
          <a:prstGeom prst="rect">
            <a:avLst/>
          </a:prstGeom>
          <a:noFill/>
        </p:spPr>
        <p:txBody>
          <a:bodyPr wrap="square" rtlCol="0">
            <a:spAutoFit/>
          </a:bodyPr>
          <a:lstStyle/>
          <a:p>
            <a:pPr marL="285750" indent="-285750">
              <a:buFont typeface="Arial" panose="020B0604020202020204" pitchFamily="34" charset="0"/>
              <a:buChar char="•"/>
            </a:pPr>
            <a:r>
              <a:rPr lang="ja-JP" altLang="en-US" sz="2800" dirty="0"/>
              <a:t>リポジトリ</a:t>
            </a:r>
            <a:r>
              <a:rPr lang="en-US" altLang="ja-JP" sz="2800" dirty="0"/>
              <a:t>3500</a:t>
            </a:r>
            <a:r>
              <a:rPr lang="ja-JP" altLang="en-US" sz="2800" dirty="0"/>
              <a:t>万件までの</a:t>
            </a:r>
            <a:r>
              <a:rPr lang="en-US" altLang="ja-JP" sz="2800" dirty="0"/>
              <a:t>contributors</a:t>
            </a:r>
            <a:r>
              <a:rPr lang="ja-JP" altLang="en-US" sz="2800" dirty="0"/>
              <a:t>を参照し、</a:t>
            </a:r>
            <a:r>
              <a:rPr lang="en-US" altLang="ja-JP" sz="2800" dirty="0"/>
              <a:t>contribution</a:t>
            </a:r>
            <a:r>
              <a:rPr lang="ja-JP" altLang="en-US" sz="2800" dirty="0" err="1"/>
              <a:t>を</a:t>
            </a:r>
            <a:r>
              <a:rPr lang="ja-JP" altLang="en-US" sz="2800" dirty="0" err="1" smtClean="0"/>
              <a:t>合</a:t>
            </a:r>
            <a:r>
              <a:rPr lang="ja-JP" altLang="en-US" sz="2800" dirty="0" smtClean="0"/>
              <a:t>算したランキングを作成</a:t>
            </a:r>
            <a:endParaRPr lang="ja-JP" altLang="en-US" sz="2800" dirty="0"/>
          </a:p>
          <a:p>
            <a:endParaRPr kumimoji="1" lang="ja-JP" altLang="en-US" sz="2800" dirty="0"/>
          </a:p>
        </p:txBody>
      </p:sp>
      <p:sp>
        <p:nvSpPr>
          <p:cNvPr id="6" name="テキスト ボックス 5"/>
          <p:cNvSpPr txBox="1"/>
          <p:nvPr/>
        </p:nvSpPr>
        <p:spPr>
          <a:xfrm>
            <a:off x="2824884" y="2964082"/>
            <a:ext cx="1524776" cy="646331"/>
          </a:xfrm>
          <a:prstGeom prst="rect">
            <a:avLst/>
          </a:prstGeom>
          <a:noFill/>
        </p:spPr>
        <p:txBody>
          <a:bodyPr wrap="none" rtlCol="0">
            <a:spAutoFit/>
          </a:bodyPr>
          <a:lstStyle/>
          <a:p>
            <a:r>
              <a:rPr kumimoji="1" lang="ja-JP" altLang="en-US" dirty="0" smtClean="0"/>
              <a:t>上位</a:t>
            </a:r>
            <a:r>
              <a:rPr kumimoji="1" lang="en-US" altLang="ja-JP" dirty="0" smtClean="0"/>
              <a:t>30</a:t>
            </a:r>
            <a:r>
              <a:rPr kumimoji="1" lang="ja-JP" altLang="en-US" dirty="0" smtClean="0"/>
              <a:t>名まで</a:t>
            </a:r>
            <a:endParaRPr kumimoji="1" lang="en-US" altLang="ja-JP" dirty="0" smtClean="0"/>
          </a:p>
          <a:p>
            <a:r>
              <a:rPr kumimoji="1" lang="ja-JP" altLang="en-US" dirty="0" smtClean="0"/>
              <a:t>表示</a:t>
            </a:r>
            <a:endParaRPr kumimoji="1" lang="ja-JP" altLang="en-US" dirty="0"/>
          </a:p>
        </p:txBody>
      </p:sp>
    </p:spTree>
    <p:extLst>
      <p:ext uri="{BB962C8B-B14F-4D97-AF65-F5344CB8AC3E}">
        <p14:creationId xmlns:p14="http://schemas.microsoft.com/office/powerpoint/2010/main" val="3943364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7"/>
            <a:ext cx="7886700" cy="831376"/>
          </a:xfrm>
        </p:spPr>
        <p:txBody>
          <a:bodyPr/>
          <a:lstStyle/>
          <a:p>
            <a:r>
              <a:rPr lang="en-US" altLang="ja-JP" dirty="0" err="1" smtClean="0"/>
              <a:t>repo_contribution</a:t>
            </a:r>
            <a:r>
              <a:rPr lang="en-US" altLang="ja-JP" dirty="0" smtClean="0"/>
              <a:t>(2/2)</a:t>
            </a:r>
            <a:endParaRPr kumimoji="1" lang="ja-JP" altLang="en-US" dirty="0"/>
          </a:p>
        </p:txBody>
      </p:sp>
      <p:sp>
        <p:nvSpPr>
          <p:cNvPr id="3" name="コンテンツ プレースホルダー 2"/>
          <p:cNvSpPr>
            <a:spLocks noGrp="1"/>
          </p:cNvSpPr>
          <p:nvPr>
            <p:ph idx="1"/>
          </p:nvPr>
        </p:nvSpPr>
        <p:spPr>
          <a:xfrm>
            <a:off x="443824" y="1371599"/>
            <a:ext cx="7886700" cy="5262665"/>
          </a:xfrm>
        </p:spPr>
        <p:txBody>
          <a:bodyPr/>
          <a:lstStyle/>
          <a:p>
            <a:r>
              <a:rPr lang="ja-JP" altLang="en-US" dirty="0" smtClean="0"/>
              <a:t>フォークされたリポジトリを除外するために同名のリポジトリを</a:t>
            </a:r>
            <a:r>
              <a:rPr lang="en-US" altLang="ja-JP" dirty="0" err="1" smtClean="0"/>
              <a:t>contoribution</a:t>
            </a:r>
            <a:r>
              <a:rPr lang="ja-JP" altLang="en-US" dirty="0" smtClean="0"/>
              <a:t>の一番多いものを残してランキングから削除</a:t>
            </a:r>
            <a:endParaRPr kumimoji="1" lang="en-US" altLang="ja-JP" dirty="0"/>
          </a:p>
          <a:p>
            <a:r>
              <a:rPr lang="ja-JP" altLang="en-US" dirty="0" smtClean="0"/>
              <a:t>ランキングにしたリポジトリの中から</a:t>
            </a:r>
            <a:r>
              <a:rPr lang="en-US" altLang="ja-JP" dirty="0" smtClean="0"/>
              <a:t>contribution1000</a:t>
            </a:r>
            <a:r>
              <a:rPr lang="ja-JP" altLang="en-US" dirty="0"/>
              <a:t>以上の</a:t>
            </a:r>
            <a:r>
              <a:rPr lang="en-US" altLang="ja-JP" dirty="0"/>
              <a:t>repo1211913</a:t>
            </a:r>
            <a:r>
              <a:rPr lang="ja-JP" altLang="en-US" dirty="0" smtClean="0"/>
              <a:t>件の</a:t>
            </a:r>
            <a:r>
              <a:rPr lang="en-US" altLang="ja-JP" dirty="0" smtClean="0"/>
              <a:t>contributor</a:t>
            </a:r>
            <a:r>
              <a:rPr lang="ja-JP" altLang="en-US" dirty="0" smtClean="0"/>
              <a:t>を参照 しユーザの</a:t>
            </a:r>
            <a:r>
              <a:rPr lang="en-US" altLang="ja-JP" dirty="0" smtClean="0"/>
              <a:t>contribution</a:t>
            </a:r>
            <a:r>
              <a:rPr lang="ja-JP" altLang="en-US" dirty="0" smtClean="0"/>
              <a:t>およびメールアドレスなどを取得</a:t>
            </a:r>
            <a:endParaRPr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11</a:t>
            </a:fld>
            <a:endParaRPr kumimoji="1" lang="ja-JP" altLang="en-US"/>
          </a:p>
        </p:txBody>
      </p:sp>
      <p:graphicFrame>
        <p:nvGraphicFramePr>
          <p:cNvPr id="5" name="表 4"/>
          <p:cNvGraphicFramePr>
            <a:graphicFrameLocks noGrp="1"/>
          </p:cNvGraphicFramePr>
          <p:nvPr>
            <p:extLst/>
          </p:nvPr>
        </p:nvGraphicFramePr>
        <p:xfrm>
          <a:off x="317365" y="4429977"/>
          <a:ext cx="2844126" cy="2204287"/>
        </p:xfrm>
        <a:graphic>
          <a:graphicData uri="http://schemas.openxmlformats.org/drawingml/2006/table">
            <a:tbl>
              <a:tblPr firstRow="1" bandRow="1">
                <a:tableStyleId>{5C22544A-7EE6-4342-B048-85BDC9FD1C3A}</a:tableStyleId>
              </a:tblPr>
              <a:tblGrid>
                <a:gridCol w="1422063"/>
                <a:gridCol w="1422063"/>
              </a:tblGrid>
              <a:tr h="375487">
                <a:tc>
                  <a:txBody>
                    <a:bodyPr/>
                    <a:lstStyle/>
                    <a:p>
                      <a:r>
                        <a:rPr kumimoji="1" lang="en-US" altLang="ja-JP" dirty="0" smtClean="0"/>
                        <a:t>repository</a:t>
                      </a:r>
                      <a:endParaRPr kumimoji="1" lang="ja-JP" altLang="en-US" dirty="0"/>
                    </a:p>
                  </a:txBody>
                  <a:tcPr/>
                </a:tc>
                <a:tc>
                  <a:txBody>
                    <a:bodyPr/>
                    <a:lstStyle/>
                    <a:p>
                      <a:r>
                        <a:rPr kumimoji="1" lang="en-US" altLang="ja-JP" dirty="0" smtClean="0"/>
                        <a:t>contribution</a:t>
                      </a:r>
                      <a:endParaRPr kumimoji="1" lang="ja-JP" altLang="en-US" dirty="0"/>
                    </a:p>
                  </a:txBody>
                  <a:tcPr/>
                </a:tc>
              </a:tr>
              <a:tr h="309847">
                <a:tc>
                  <a:txBody>
                    <a:bodyPr/>
                    <a:lstStyle/>
                    <a:p>
                      <a:r>
                        <a:rPr kumimoji="1" lang="en-US" altLang="ja-JP" dirty="0" smtClean="0"/>
                        <a:t>repo1</a:t>
                      </a:r>
                      <a:endParaRPr kumimoji="1" lang="ja-JP" altLang="en-US" dirty="0"/>
                    </a:p>
                  </a:txBody>
                  <a:tcPr/>
                </a:tc>
                <a:tc>
                  <a:txBody>
                    <a:bodyPr/>
                    <a:lstStyle/>
                    <a:p>
                      <a:r>
                        <a:rPr kumimoji="1" lang="en-US" altLang="ja-JP" dirty="0" smtClean="0"/>
                        <a:t>30000</a:t>
                      </a:r>
                      <a:endParaRPr kumimoji="1" lang="ja-JP" altLang="en-US" dirty="0"/>
                    </a:p>
                  </a:txBody>
                  <a:tcPr/>
                </a:tc>
              </a:tr>
              <a:tr h="309847">
                <a:tc>
                  <a:txBody>
                    <a:bodyPr/>
                    <a:lstStyle/>
                    <a:p>
                      <a:r>
                        <a:rPr kumimoji="1" lang="en-US" altLang="ja-JP" dirty="0" smtClean="0"/>
                        <a:t>repo8</a:t>
                      </a:r>
                      <a:endParaRPr kumimoji="1" lang="ja-JP" altLang="en-US" dirty="0"/>
                    </a:p>
                  </a:txBody>
                  <a:tcPr/>
                </a:tc>
                <a:tc>
                  <a:txBody>
                    <a:bodyPr/>
                    <a:lstStyle/>
                    <a:p>
                      <a:r>
                        <a:rPr kumimoji="1" lang="en-US" altLang="ja-JP" dirty="0" smtClean="0"/>
                        <a:t>27000</a:t>
                      </a:r>
                      <a:endParaRPr kumimoji="1" lang="ja-JP" altLang="en-US" dirty="0"/>
                    </a:p>
                  </a:txBody>
                  <a:tcPr/>
                </a:tc>
              </a:tr>
              <a:tr h="309847">
                <a:tc>
                  <a:txBody>
                    <a:bodyPr/>
                    <a:lstStyle/>
                    <a:p>
                      <a:r>
                        <a:rPr kumimoji="1" lang="en-US" altLang="ja-JP" dirty="0" smtClean="0"/>
                        <a:t>...</a:t>
                      </a:r>
                      <a:endParaRPr kumimoji="1" lang="ja-JP" altLang="en-US" dirty="0"/>
                    </a:p>
                  </a:txBody>
                  <a:tcPr/>
                </a:tc>
                <a:tc>
                  <a:txBody>
                    <a:bodyPr/>
                    <a:lstStyle/>
                    <a:p>
                      <a:endParaRPr kumimoji="1" lang="ja-JP" altLang="en-US"/>
                    </a:p>
                  </a:txBody>
                  <a:tcPr/>
                </a:tc>
              </a:tr>
              <a:tr h="309847">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09847">
                <a:tc>
                  <a:txBody>
                    <a:bodyPr/>
                    <a:lstStyle/>
                    <a:p>
                      <a:r>
                        <a:rPr kumimoji="1" lang="en-US" altLang="ja-JP" dirty="0" smtClean="0"/>
                        <a:t>repo4</a:t>
                      </a:r>
                      <a:endParaRPr kumimoji="1" lang="ja-JP" altLang="en-US" dirty="0"/>
                    </a:p>
                  </a:txBody>
                  <a:tcPr/>
                </a:tc>
                <a:tc>
                  <a:txBody>
                    <a:bodyPr/>
                    <a:lstStyle/>
                    <a:p>
                      <a:r>
                        <a:rPr kumimoji="1" lang="en-US" altLang="ja-JP" dirty="0" smtClean="0"/>
                        <a:t>1000</a:t>
                      </a:r>
                      <a:endParaRPr kumimoji="1" lang="ja-JP" altLang="en-US" dirty="0"/>
                    </a:p>
                  </a:txBody>
                  <a:tcPr/>
                </a:tc>
              </a:tr>
            </a:tbl>
          </a:graphicData>
        </a:graphic>
      </p:graphicFrame>
      <p:pic>
        <p:nvPicPr>
          <p:cNvPr id="6" name="図 5"/>
          <p:cNvPicPr>
            <a:picLocks noChangeAspect="1"/>
          </p:cNvPicPr>
          <p:nvPr/>
        </p:nvPicPr>
        <p:blipFill>
          <a:blip r:embed="rId2"/>
          <a:stretch>
            <a:fillRect/>
          </a:stretch>
        </p:blipFill>
        <p:spPr>
          <a:xfrm>
            <a:off x="3350623" y="5151473"/>
            <a:ext cx="847417" cy="835224"/>
          </a:xfrm>
          <a:prstGeom prst="rect">
            <a:avLst/>
          </a:prstGeom>
        </p:spPr>
      </p:pic>
      <p:graphicFrame>
        <p:nvGraphicFramePr>
          <p:cNvPr id="8" name="表 7"/>
          <p:cNvGraphicFramePr>
            <a:graphicFrameLocks noGrp="1"/>
          </p:cNvGraphicFramePr>
          <p:nvPr>
            <p:extLst/>
          </p:nvPr>
        </p:nvGraphicFramePr>
        <p:xfrm>
          <a:off x="4387174" y="4429134"/>
          <a:ext cx="2222772" cy="2108692"/>
        </p:xfrm>
        <a:graphic>
          <a:graphicData uri="http://schemas.openxmlformats.org/drawingml/2006/table">
            <a:tbl>
              <a:tblPr firstRow="1" bandRow="1">
                <a:tableStyleId>{5C22544A-7EE6-4342-B048-85BDC9FD1C3A}</a:tableStyleId>
              </a:tblPr>
              <a:tblGrid>
                <a:gridCol w="1111386"/>
                <a:gridCol w="1111386"/>
              </a:tblGrid>
              <a:tr h="541724">
                <a:tc>
                  <a:txBody>
                    <a:bodyPr/>
                    <a:lstStyle/>
                    <a:p>
                      <a:r>
                        <a:rPr kumimoji="1" lang="en-US" altLang="ja-JP" sz="1600" dirty="0" smtClean="0"/>
                        <a:t>contributor</a:t>
                      </a:r>
                      <a:endParaRPr kumimoji="1" lang="ja-JP" altLang="en-US" sz="1600" dirty="0"/>
                    </a:p>
                  </a:txBody>
                  <a:tcPr/>
                </a:tc>
                <a:tc>
                  <a:txBody>
                    <a:bodyPr/>
                    <a:lstStyle/>
                    <a:p>
                      <a:r>
                        <a:rPr kumimoji="1" lang="en-US" altLang="ja-JP" sz="1600" dirty="0" smtClean="0"/>
                        <a:t>contribution</a:t>
                      </a:r>
                      <a:endParaRPr kumimoji="1" lang="ja-JP" altLang="en-US" sz="1600" dirty="0"/>
                    </a:p>
                  </a:txBody>
                  <a:tcPr/>
                </a:tc>
              </a:tr>
              <a:tr h="382393">
                <a:tc>
                  <a:txBody>
                    <a:bodyPr/>
                    <a:lstStyle/>
                    <a:p>
                      <a:r>
                        <a:rPr kumimoji="1" lang="en-US" altLang="ja-JP" dirty="0" smtClean="0"/>
                        <a:t>user1</a:t>
                      </a:r>
                      <a:endParaRPr kumimoji="1" lang="ja-JP" altLang="en-US" dirty="0"/>
                    </a:p>
                  </a:txBody>
                  <a:tcPr/>
                </a:tc>
                <a:tc>
                  <a:txBody>
                    <a:bodyPr/>
                    <a:lstStyle/>
                    <a:p>
                      <a:r>
                        <a:rPr kumimoji="1" lang="en-US" altLang="ja-JP" dirty="0" smtClean="0"/>
                        <a:t>3000</a:t>
                      </a:r>
                      <a:endParaRPr kumimoji="1" lang="ja-JP" altLang="en-US" dirty="0"/>
                    </a:p>
                  </a:txBody>
                  <a:tcPr/>
                </a:tc>
              </a:tr>
              <a:tr h="382393">
                <a:tc>
                  <a:txBody>
                    <a:bodyPr/>
                    <a:lstStyle/>
                    <a:p>
                      <a:r>
                        <a:rPr kumimoji="1" lang="en-US" altLang="ja-JP" dirty="0" smtClean="0"/>
                        <a:t>user14</a:t>
                      </a:r>
                      <a:endParaRPr kumimoji="1" lang="ja-JP" altLang="en-US" dirty="0"/>
                    </a:p>
                  </a:txBody>
                  <a:tcPr/>
                </a:tc>
                <a:tc>
                  <a:txBody>
                    <a:bodyPr/>
                    <a:lstStyle/>
                    <a:p>
                      <a:r>
                        <a:rPr kumimoji="1" lang="en-US" altLang="ja-JP" dirty="0" smtClean="0"/>
                        <a:t>2900</a:t>
                      </a:r>
                      <a:endParaRPr kumimoji="1" lang="ja-JP" altLang="en-US"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9" name="角丸四角形 8"/>
          <p:cNvSpPr/>
          <p:nvPr/>
        </p:nvSpPr>
        <p:spPr>
          <a:xfrm>
            <a:off x="321013" y="4815191"/>
            <a:ext cx="1332689" cy="33628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04447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428017"/>
            <a:ext cx="7886700" cy="1165395"/>
          </a:xfrm>
        </p:spPr>
        <p:txBody>
          <a:bodyPr/>
          <a:lstStyle/>
          <a:p>
            <a:r>
              <a:rPr kumimoji="1" lang="en-US" altLang="ja-JP" dirty="0" err="1" smtClean="0"/>
              <a:t>repo_contributor</a:t>
            </a:r>
            <a:r>
              <a:rPr kumimoji="1" lang="en-US" altLang="ja-JP" dirty="0" smtClean="0"/>
              <a:t>(1/2)</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12</a:t>
            </a:fld>
            <a:endParaRPr kumimoji="1" lang="ja-JP" altLang="en-US"/>
          </a:p>
        </p:txBody>
      </p:sp>
      <p:pic>
        <p:nvPicPr>
          <p:cNvPr id="7" name="コンテンツ プレースホルダー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945" y="1523375"/>
            <a:ext cx="5429250" cy="3905250"/>
          </a:xfrm>
        </p:spPr>
      </p:pic>
      <p:sp>
        <p:nvSpPr>
          <p:cNvPr id="8" name="テキスト ボックス 7"/>
          <p:cNvSpPr txBox="1"/>
          <p:nvPr/>
        </p:nvSpPr>
        <p:spPr>
          <a:xfrm>
            <a:off x="122134" y="5719864"/>
            <a:ext cx="5572872" cy="369332"/>
          </a:xfrm>
          <a:prstGeom prst="rect">
            <a:avLst/>
          </a:prstGeom>
          <a:noFill/>
        </p:spPr>
        <p:txBody>
          <a:bodyPr wrap="none" rtlCol="0">
            <a:spAutoFit/>
          </a:bodyPr>
          <a:lstStyle/>
          <a:p>
            <a:r>
              <a:rPr lang="en-US" altLang="ja-JP"/>
              <a:t>https://api.github.com/repos/mojombo/grit/contributors</a:t>
            </a:r>
            <a:endParaRPr kumimoji="1" lang="ja-JP" altLang="en-US" dirty="0"/>
          </a:p>
        </p:txBody>
      </p:sp>
      <p:sp>
        <p:nvSpPr>
          <p:cNvPr id="9" name="正方形/長方形 8"/>
          <p:cNvSpPr/>
          <p:nvPr/>
        </p:nvSpPr>
        <p:spPr>
          <a:xfrm>
            <a:off x="447472" y="2256817"/>
            <a:ext cx="2859932" cy="1459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447472" y="3852449"/>
            <a:ext cx="1245141" cy="1553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3820031" y="2145108"/>
            <a:ext cx="3449983" cy="369332"/>
          </a:xfrm>
          <a:prstGeom prst="rect">
            <a:avLst/>
          </a:prstGeom>
          <a:noFill/>
        </p:spPr>
        <p:txBody>
          <a:bodyPr wrap="none" rtlCol="0">
            <a:spAutoFit/>
          </a:bodyPr>
          <a:lstStyle/>
          <a:p>
            <a:r>
              <a:rPr kumimoji="1" lang="ja-JP" altLang="en-US" dirty="0" smtClean="0"/>
              <a:t>ユーザに関する情報を閲覧できる</a:t>
            </a:r>
            <a:endParaRPr kumimoji="1" lang="ja-JP" altLang="en-US" dirty="0"/>
          </a:p>
        </p:txBody>
      </p:sp>
      <p:sp>
        <p:nvSpPr>
          <p:cNvPr id="12" name="テキスト ボックス 11"/>
          <p:cNvSpPr txBox="1"/>
          <p:nvPr/>
        </p:nvSpPr>
        <p:spPr>
          <a:xfrm>
            <a:off x="1917564" y="3786866"/>
            <a:ext cx="3226332" cy="369332"/>
          </a:xfrm>
          <a:prstGeom prst="rect">
            <a:avLst/>
          </a:prstGeom>
          <a:noFill/>
        </p:spPr>
        <p:txBody>
          <a:bodyPr wrap="none" rtlCol="0">
            <a:spAutoFit/>
          </a:bodyPr>
          <a:lstStyle/>
          <a:p>
            <a:r>
              <a:rPr kumimoji="1" lang="ja-JP" altLang="en-US" dirty="0" smtClean="0"/>
              <a:t>リポジトリに対する</a:t>
            </a:r>
            <a:r>
              <a:rPr lang="en-US" altLang="ja-JP" dirty="0" smtClean="0"/>
              <a:t>contribution</a:t>
            </a:r>
            <a:endParaRPr kumimoji="1" lang="ja-JP" altLang="en-US" dirty="0"/>
          </a:p>
        </p:txBody>
      </p:sp>
    </p:spTree>
    <p:extLst>
      <p:ext uri="{BB962C8B-B14F-4D97-AF65-F5344CB8AC3E}">
        <p14:creationId xmlns:p14="http://schemas.microsoft.com/office/powerpoint/2010/main" val="25341038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repo_contributor</a:t>
            </a:r>
            <a:r>
              <a:rPr lang="en-US" altLang="ja-JP" dirty="0" smtClean="0"/>
              <a:t>(2/2</a:t>
            </a:r>
            <a:r>
              <a:rPr lang="en-US" altLang="ja-JP" dirty="0"/>
              <a:t>)</a:t>
            </a:r>
            <a:endParaRPr kumimoji="1" lang="ja-JP" altLang="en-US" dirty="0"/>
          </a:p>
        </p:txBody>
      </p:sp>
      <p:sp>
        <p:nvSpPr>
          <p:cNvPr id="3" name="コンテンツ プレースホルダー 2"/>
          <p:cNvSpPr>
            <a:spLocks noGrp="1"/>
          </p:cNvSpPr>
          <p:nvPr>
            <p:ph idx="1"/>
          </p:nvPr>
        </p:nvSpPr>
        <p:spPr>
          <a:xfrm>
            <a:off x="628650" y="1556427"/>
            <a:ext cx="7886700" cy="739302"/>
          </a:xfrm>
        </p:spPr>
        <p:txBody>
          <a:bodyPr/>
          <a:lstStyle/>
          <a:p>
            <a:r>
              <a:rPr lang="ja-JP" altLang="en-US" dirty="0" smtClean="0"/>
              <a:t>このページでメールアドレスなどを取得</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13</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954" y="2090636"/>
            <a:ext cx="5429250" cy="4038600"/>
          </a:xfrm>
          <a:prstGeom prst="rect">
            <a:avLst/>
          </a:prstGeom>
        </p:spPr>
      </p:pic>
      <p:sp>
        <p:nvSpPr>
          <p:cNvPr id="6" name="テキスト ボックス 5"/>
          <p:cNvSpPr txBox="1"/>
          <p:nvPr/>
        </p:nvSpPr>
        <p:spPr>
          <a:xfrm>
            <a:off x="407954" y="6344517"/>
            <a:ext cx="3895938" cy="369332"/>
          </a:xfrm>
          <a:prstGeom prst="rect">
            <a:avLst/>
          </a:prstGeom>
          <a:noFill/>
        </p:spPr>
        <p:txBody>
          <a:bodyPr wrap="none" rtlCol="0">
            <a:spAutoFit/>
          </a:bodyPr>
          <a:lstStyle/>
          <a:p>
            <a:r>
              <a:rPr lang="en-US" altLang="ja-JP" dirty="0"/>
              <a:t>https://api.github.com/users/mojombo</a:t>
            </a:r>
            <a:endParaRPr kumimoji="1" lang="ja-JP" altLang="en-US" dirty="0"/>
          </a:p>
        </p:txBody>
      </p:sp>
      <p:sp>
        <p:nvSpPr>
          <p:cNvPr id="7" name="正方形/長方形 6"/>
          <p:cNvSpPr/>
          <p:nvPr/>
        </p:nvSpPr>
        <p:spPr>
          <a:xfrm>
            <a:off x="554477" y="4824919"/>
            <a:ext cx="1682885" cy="1653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648944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14131"/>
            <a:ext cx="7886700" cy="1325563"/>
          </a:xfrm>
        </p:spPr>
        <p:txBody>
          <a:bodyPr/>
          <a:lstStyle/>
          <a:p>
            <a:r>
              <a:rPr kumimoji="1" lang="en-US" altLang="ja-JP" dirty="0" smtClean="0"/>
              <a:t>contributors</a:t>
            </a:r>
            <a:endParaRPr kumimoji="1" lang="ja-JP" altLang="en-US" dirty="0"/>
          </a:p>
        </p:txBody>
      </p:sp>
      <p:sp>
        <p:nvSpPr>
          <p:cNvPr id="3" name="コンテンツ プレースホルダー 2"/>
          <p:cNvSpPr>
            <a:spLocks noGrp="1"/>
          </p:cNvSpPr>
          <p:nvPr>
            <p:ph idx="1"/>
          </p:nvPr>
        </p:nvSpPr>
        <p:spPr>
          <a:xfrm>
            <a:off x="628650" y="1200692"/>
            <a:ext cx="7886700" cy="5520784"/>
          </a:xfrm>
        </p:spPr>
        <p:txBody>
          <a:bodyPr>
            <a:normAutofit/>
          </a:bodyPr>
          <a:lstStyle/>
          <a:p>
            <a:r>
              <a:rPr lang="ja-JP" altLang="en-US" dirty="0"/>
              <a:t>同じユーザが複数取得されるので</a:t>
            </a:r>
            <a:r>
              <a:rPr lang="en-US" altLang="ja-JP" dirty="0"/>
              <a:t>contribution</a:t>
            </a:r>
            <a:r>
              <a:rPr lang="ja-JP" altLang="en-US" dirty="0" err="1"/>
              <a:t>を合</a:t>
            </a:r>
            <a:r>
              <a:rPr lang="ja-JP" altLang="en-US" dirty="0" smtClean="0"/>
              <a:t>算してランキングを作成</a:t>
            </a:r>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r>
              <a:rPr lang="en-US" altLang="ja-JP" dirty="0"/>
              <a:t>contribution100</a:t>
            </a:r>
            <a:r>
              <a:rPr lang="ja-JP" altLang="en-US" dirty="0"/>
              <a:t>以上のユーザ</a:t>
            </a:r>
            <a:r>
              <a:rPr lang="en-US" altLang="ja-JP" dirty="0"/>
              <a:t>22228</a:t>
            </a:r>
            <a:r>
              <a:rPr lang="ja-JP" altLang="en-US" dirty="0"/>
              <a:t>人中</a:t>
            </a:r>
            <a:r>
              <a:rPr lang="en-US" altLang="ja-JP" dirty="0"/>
              <a:t>18298</a:t>
            </a:r>
            <a:r>
              <a:rPr lang="ja-JP" altLang="en-US" dirty="0" smtClean="0"/>
              <a:t>人にアンケートメールを送信した</a:t>
            </a:r>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14</a:t>
            </a:fld>
            <a:endParaRPr kumimoji="1" lang="ja-JP" altLang="en-US"/>
          </a:p>
        </p:txBody>
      </p:sp>
      <p:graphicFrame>
        <p:nvGraphicFramePr>
          <p:cNvPr id="5" name="表 4"/>
          <p:cNvGraphicFramePr>
            <a:graphicFrameLocks noGrp="1"/>
          </p:cNvGraphicFramePr>
          <p:nvPr>
            <p:extLst/>
          </p:nvPr>
        </p:nvGraphicFramePr>
        <p:xfrm>
          <a:off x="1867708" y="2157587"/>
          <a:ext cx="4445544" cy="3280779"/>
        </p:xfrm>
        <a:graphic>
          <a:graphicData uri="http://schemas.openxmlformats.org/drawingml/2006/table">
            <a:tbl>
              <a:tblPr firstRow="1" bandRow="1">
                <a:tableStyleId>{5C22544A-7EE6-4342-B048-85BDC9FD1C3A}</a:tableStyleId>
              </a:tblPr>
              <a:tblGrid>
                <a:gridCol w="1111386"/>
                <a:gridCol w="1111386"/>
                <a:gridCol w="1111386"/>
                <a:gridCol w="1111386"/>
              </a:tblGrid>
              <a:tr h="541724">
                <a:tc>
                  <a:txBody>
                    <a:bodyPr/>
                    <a:lstStyle/>
                    <a:p>
                      <a:r>
                        <a:rPr kumimoji="1" lang="en-US" altLang="ja-JP" sz="1600" dirty="0" smtClean="0"/>
                        <a:t>ID</a:t>
                      </a:r>
                      <a:endParaRPr kumimoji="1" lang="ja-JP" altLang="en-US" sz="1600" dirty="0"/>
                    </a:p>
                  </a:txBody>
                  <a:tcPr/>
                </a:tc>
                <a:tc>
                  <a:txBody>
                    <a:bodyPr/>
                    <a:lstStyle/>
                    <a:p>
                      <a:r>
                        <a:rPr kumimoji="1" lang="en-US" altLang="ja-JP" dirty="0" smtClean="0"/>
                        <a:t>user</a:t>
                      </a:r>
                      <a:endParaRPr kumimoji="1" lang="ja-JP" altLang="en-US" dirty="0"/>
                    </a:p>
                  </a:txBody>
                  <a:tcPr/>
                </a:tc>
                <a:tc>
                  <a:txBody>
                    <a:bodyPr/>
                    <a:lstStyle/>
                    <a:p>
                      <a:r>
                        <a:rPr kumimoji="1" lang="en-US" altLang="ja-JP" sz="1600" dirty="0" smtClean="0"/>
                        <a:t>contribution</a:t>
                      </a:r>
                      <a:endParaRPr kumimoji="1" lang="ja-JP" altLang="en-US" sz="1600" dirty="0"/>
                    </a:p>
                  </a:txBody>
                  <a:tcPr/>
                </a:tc>
                <a:tc>
                  <a:txBody>
                    <a:bodyPr/>
                    <a:lstStyle/>
                    <a:p>
                      <a:r>
                        <a:rPr kumimoji="1" lang="en-US" altLang="ja-JP" dirty="0" smtClean="0"/>
                        <a:t>email</a:t>
                      </a:r>
                      <a:endParaRPr kumimoji="1" lang="ja-JP" altLang="en-US" dirty="0"/>
                    </a:p>
                  </a:txBody>
                  <a:tcPr/>
                </a:tc>
              </a:tr>
              <a:tr h="382393">
                <a:tc>
                  <a:txBody>
                    <a:bodyPr/>
                    <a:lstStyle/>
                    <a:p>
                      <a:r>
                        <a:rPr kumimoji="1" lang="en-US" altLang="ja-JP" dirty="0" smtClean="0"/>
                        <a:t>2000</a:t>
                      </a:r>
                      <a:endParaRPr kumimoji="1" lang="ja-JP" altLang="en-US" dirty="0"/>
                    </a:p>
                  </a:txBody>
                  <a:tcPr/>
                </a:tc>
                <a:tc>
                  <a:txBody>
                    <a:bodyPr/>
                    <a:lstStyle/>
                    <a:p>
                      <a:r>
                        <a:rPr kumimoji="1" lang="en-US" altLang="ja-JP" dirty="0" err="1" smtClean="0"/>
                        <a:t>userA</a:t>
                      </a:r>
                      <a:endParaRPr kumimoji="1" lang="ja-JP" altLang="en-US" dirty="0"/>
                    </a:p>
                  </a:txBody>
                  <a:tcPr/>
                </a:tc>
                <a:tc>
                  <a:txBody>
                    <a:bodyPr/>
                    <a:lstStyle/>
                    <a:p>
                      <a:r>
                        <a:rPr kumimoji="1" lang="en-US" altLang="ja-JP" dirty="0" smtClean="0"/>
                        <a:t>30000</a:t>
                      </a:r>
                      <a:endParaRPr kumimoji="1" lang="ja-JP" altLang="en-US" dirty="0"/>
                    </a:p>
                  </a:txBody>
                  <a:tcPr/>
                </a:tc>
                <a:tc>
                  <a:txBody>
                    <a:bodyPr/>
                    <a:lstStyle/>
                    <a:p>
                      <a:r>
                        <a:rPr kumimoji="1" lang="en-US" altLang="ja-JP" sz="1400" dirty="0" smtClean="0"/>
                        <a:t>aaa@gmail.com</a:t>
                      </a:r>
                      <a:endParaRPr kumimoji="1" lang="ja-JP" altLang="en-US" sz="1400" dirty="0"/>
                    </a:p>
                  </a:txBody>
                  <a:tcPr/>
                </a:tc>
              </a:tr>
              <a:tr h="382393">
                <a:tc>
                  <a:txBody>
                    <a:bodyPr/>
                    <a:lstStyle/>
                    <a:p>
                      <a:r>
                        <a:rPr kumimoji="1" lang="en-US" altLang="ja-JP" dirty="0" smtClean="0"/>
                        <a:t>1000</a:t>
                      </a:r>
                      <a:endParaRPr kumimoji="1" lang="ja-JP" altLang="en-US" dirty="0"/>
                    </a:p>
                  </a:txBody>
                  <a:tcPr/>
                </a:tc>
                <a:tc>
                  <a:txBody>
                    <a:bodyPr/>
                    <a:lstStyle/>
                    <a:p>
                      <a:r>
                        <a:rPr kumimoji="1" lang="en-US" altLang="ja-JP" dirty="0" err="1" smtClean="0"/>
                        <a:t>userB</a:t>
                      </a:r>
                      <a:endParaRPr kumimoji="1" lang="ja-JP" altLang="en-US" dirty="0"/>
                    </a:p>
                  </a:txBody>
                  <a:tcPr/>
                </a:tc>
                <a:tc>
                  <a:txBody>
                    <a:bodyPr/>
                    <a:lstStyle/>
                    <a:p>
                      <a:r>
                        <a:rPr kumimoji="1" lang="en-US" altLang="ja-JP" dirty="0" smtClean="0"/>
                        <a:t>29000</a:t>
                      </a:r>
                      <a:endParaRPr kumimoji="1" lang="ja-JP" altLang="en-US" dirty="0"/>
                    </a:p>
                  </a:txBody>
                  <a:tcPr/>
                </a:tc>
                <a:tc>
                  <a:txBody>
                    <a:bodyPr/>
                    <a:lstStyle/>
                    <a:p>
                      <a:r>
                        <a:rPr kumimoji="1" lang="en-US" altLang="ja-JP" sz="1400" dirty="0" smtClean="0"/>
                        <a:t>bbb@gmail.com</a:t>
                      </a:r>
                      <a:endParaRPr kumimoji="1" lang="ja-JP" altLang="en-US" sz="1400"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382393">
                <a:tc>
                  <a:txBody>
                    <a:bodyPr/>
                    <a:lstStyle/>
                    <a:p>
                      <a:r>
                        <a:rPr kumimoji="1" lang="en-US" altLang="ja-JP" dirty="0" smtClean="0"/>
                        <a:t>3000</a:t>
                      </a:r>
                      <a:endParaRPr kumimoji="1" lang="ja-JP" altLang="en-US" dirty="0"/>
                    </a:p>
                  </a:txBody>
                  <a:tcPr/>
                </a:tc>
                <a:tc>
                  <a:txBody>
                    <a:bodyPr/>
                    <a:lstStyle/>
                    <a:p>
                      <a:r>
                        <a:rPr kumimoji="1" lang="en-US" altLang="ja-JP" dirty="0" err="1" smtClean="0"/>
                        <a:t>userC</a:t>
                      </a:r>
                      <a:endParaRPr kumimoji="1" lang="ja-JP" altLang="en-US" dirty="0"/>
                    </a:p>
                  </a:txBody>
                  <a:tcPr/>
                </a:tc>
                <a:tc>
                  <a:txBody>
                    <a:bodyPr/>
                    <a:lstStyle/>
                    <a:p>
                      <a:r>
                        <a:rPr kumimoji="1" lang="en-US" altLang="ja-JP" dirty="0" smtClean="0"/>
                        <a:t>20000</a:t>
                      </a:r>
                      <a:endParaRPr kumimoji="1" lang="ja-JP" altLang="en-US" dirty="0"/>
                    </a:p>
                  </a:txBody>
                  <a:tcPr/>
                </a:tc>
                <a:tc>
                  <a:txBody>
                    <a:bodyPr/>
                    <a:lstStyle/>
                    <a:p>
                      <a:r>
                        <a:rPr kumimoji="1" lang="en-US" altLang="ja-JP" sz="1400" dirty="0" smtClean="0"/>
                        <a:t>ccc@gmail.com</a:t>
                      </a:r>
                      <a:endParaRPr kumimoji="1" lang="ja-JP" altLang="en-US" sz="1400"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bl>
          </a:graphicData>
        </a:graphic>
      </p:graphicFrame>
    </p:spTree>
    <p:extLst>
      <p:ext uri="{BB962C8B-B14F-4D97-AF65-F5344CB8AC3E}">
        <p14:creationId xmlns:p14="http://schemas.microsoft.com/office/powerpoint/2010/main" val="1458993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アンケート結果</a:t>
            </a:r>
            <a:r>
              <a:rPr kumimoji="1" lang="en-US" altLang="ja-JP" dirty="0" smtClean="0"/>
              <a:t>(1/1)</a:t>
            </a:r>
            <a:endParaRPr kumimoji="1" lang="ja-JP" altLang="en-US" dirty="0"/>
          </a:p>
        </p:txBody>
      </p:sp>
      <p:sp>
        <p:nvSpPr>
          <p:cNvPr id="3" name="コンテンツ プレースホルダー 2"/>
          <p:cNvSpPr>
            <a:spLocks noGrp="1"/>
          </p:cNvSpPr>
          <p:nvPr>
            <p:ph idx="1"/>
          </p:nvPr>
        </p:nvSpPr>
        <p:spPr/>
        <p:txBody>
          <a:bodyPr/>
          <a:lstStyle/>
          <a:p>
            <a:r>
              <a:rPr lang="ja-JP" altLang="en-US" dirty="0"/>
              <a:t>アンケートメールを対象者</a:t>
            </a:r>
            <a:r>
              <a:rPr lang="en-US" altLang="ja-JP" dirty="0"/>
              <a:t>18298</a:t>
            </a:r>
            <a:r>
              <a:rPr lang="ja-JP" altLang="en-US" dirty="0"/>
              <a:t>人に送信した結果，</a:t>
            </a:r>
            <a:r>
              <a:rPr lang="en-US" altLang="ja-JP" dirty="0"/>
              <a:t>321</a:t>
            </a:r>
            <a:r>
              <a:rPr lang="ja-JP" altLang="en-US" dirty="0"/>
              <a:t>件の回答が</a:t>
            </a:r>
            <a:r>
              <a:rPr lang="ja-JP" altLang="en-US" dirty="0" smtClean="0"/>
              <a:t>得られた</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15</a:t>
            </a:fld>
            <a:endParaRPr kumimoji="1" lang="ja-JP" altLang="en-US"/>
          </a:p>
        </p:txBody>
      </p:sp>
      <p:pic>
        <p:nvPicPr>
          <p:cNvPr id="5" name="コンテンツ プレースホルダー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3247991"/>
            <a:ext cx="7952484" cy="2139017"/>
          </a:xfrm>
          <a:prstGeom prst="rect">
            <a:avLst/>
          </a:prstGeom>
        </p:spPr>
      </p:pic>
      <p:sp>
        <p:nvSpPr>
          <p:cNvPr id="6" name="正方形/長方形 5"/>
          <p:cNvSpPr/>
          <p:nvPr/>
        </p:nvSpPr>
        <p:spPr>
          <a:xfrm>
            <a:off x="5647765" y="4545106"/>
            <a:ext cx="107576" cy="121023"/>
          </a:xfrm>
          <a:prstGeom prst="rect">
            <a:avLst/>
          </a:prstGeom>
          <a:solidFill>
            <a:srgbClr val="109619"/>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 name="正方形/長方形 6"/>
          <p:cNvSpPr/>
          <p:nvPr/>
        </p:nvSpPr>
        <p:spPr>
          <a:xfrm>
            <a:off x="5647765" y="4256987"/>
            <a:ext cx="107576" cy="121023"/>
          </a:xfrm>
          <a:prstGeom prst="rect">
            <a:avLst/>
          </a:prstGeom>
          <a:solidFill>
            <a:srgbClr val="FE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 name="正方形/長方形 7"/>
          <p:cNvSpPr/>
          <p:nvPr/>
        </p:nvSpPr>
        <p:spPr>
          <a:xfrm>
            <a:off x="5647765" y="3956576"/>
            <a:ext cx="107576" cy="121023"/>
          </a:xfrm>
          <a:prstGeom prst="rect">
            <a:avLst/>
          </a:prstGeom>
          <a:solidFill>
            <a:srgbClr val="E93E09"/>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042067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アンケート結果</a:t>
            </a:r>
            <a:r>
              <a:rPr lang="en-US" altLang="ja-JP" dirty="0" smtClean="0"/>
              <a:t>(2/2)</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16</a:t>
            </a:fld>
            <a:endParaRPr kumimoji="1" lang="ja-JP" altLang="en-US"/>
          </a:p>
        </p:txBody>
      </p:sp>
      <p:pic>
        <p:nvPicPr>
          <p:cNvPr id="11" name="図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1438038"/>
            <a:ext cx="7020197" cy="2106059"/>
          </a:xfrm>
          <a:prstGeom prst="rect">
            <a:avLst/>
          </a:prstGeom>
        </p:spPr>
      </p:pic>
      <p:pic>
        <p:nvPicPr>
          <p:cNvPr id="13" name="コンテンツ プレースホルダー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3687791"/>
            <a:ext cx="7886700" cy="2668560"/>
          </a:xfrm>
        </p:spPr>
      </p:pic>
      <p:sp>
        <p:nvSpPr>
          <p:cNvPr id="6" name="正方形/長方形 5"/>
          <p:cNvSpPr/>
          <p:nvPr/>
        </p:nvSpPr>
        <p:spPr>
          <a:xfrm>
            <a:off x="5526994" y="1808504"/>
            <a:ext cx="107576" cy="121023"/>
          </a:xfrm>
          <a:prstGeom prst="rect">
            <a:avLst/>
          </a:prstGeom>
          <a:solidFill>
            <a:srgbClr val="3266C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 name="正方形/長方形 6"/>
          <p:cNvSpPr/>
          <p:nvPr/>
        </p:nvSpPr>
        <p:spPr>
          <a:xfrm>
            <a:off x="5526485" y="2115711"/>
            <a:ext cx="107576" cy="121023"/>
          </a:xfrm>
          <a:prstGeom prst="rect">
            <a:avLst/>
          </a:prstGeom>
          <a:solidFill>
            <a:srgbClr val="DC381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 name="正方形/長方形 7"/>
          <p:cNvSpPr/>
          <p:nvPr/>
        </p:nvSpPr>
        <p:spPr>
          <a:xfrm>
            <a:off x="5526994" y="2422919"/>
            <a:ext cx="107576" cy="121023"/>
          </a:xfrm>
          <a:prstGeom prst="rect">
            <a:avLst/>
          </a:prstGeom>
          <a:solidFill>
            <a:srgbClr val="FE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379407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86222"/>
            <a:ext cx="7886700" cy="1325563"/>
          </a:xfrm>
        </p:spPr>
        <p:txBody>
          <a:bodyPr/>
          <a:lstStyle/>
          <a:p>
            <a:r>
              <a:rPr lang="ja-JP" altLang="en-US" dirty="0"/>
              <a:t>アンケート結果</a:t>
            </a:r>
            <a:r>
              <a:rPr lang="en-US" altLang="ja-JP" dirty="0"/>
              <a:t>(</a:t>
            </a:r>
            <a:r>
              <a:rPr lang="en-US" altLang="ja-JP" dirty="0" smtClean="0"/>
              <a:t>3/3)</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17</a:t>
            </a:fld>
            <a:endParaRPr kumimoji="1"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1206430"/>
            <a:ext cx="8143875" cy="2800350"/>
          </a:xfrm>
          <a:prstGeom prst="rect">
            <a:avLst/>
          </a:prstGeom>
        </p:spPr>
      </p:pic>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74" y="4149558"/>
            <a:ext cx="9004852" cy="1760111"/>
          </a:xfrm>
          <a:prstGeom prst="rect">
            <a:avLst/>
          </a:prstGeom>
        </p:spPr>
      </p:pic>
      <p:sp>
        <p:nvSpPr>
          <p:cNvPr id="7" name="正方形/長方形 6"/>
          <p:cNvSpPr/>
          <p:nvPr/>
        </p:nvSpPr>
        <p:spPr>
          <a:xfrm>
            <a:off x="7097002" y="2410970"/>
            <a:ext cx="107576" cy="121023"/>
          </a:xfrm>
          <a:prstGeom prst="rect">
            <a:avLst/>
          </a:prstGeom>
          <a:solidFill>
            <a:srgbClr val="3266C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 name="正方形/長方形 8"/>
          <p:cNvSpPr/>
          <p:nvPr/>
        </p:nvSpPr>
        <p:spPr>
          <a:xfrm>
            <a:off x="7097002" y="2693003"/>
            <a:ext cx="107576" cy="121023"/>
          </a:xfrm>
          <a:prstGeom prst="rect">
            <a:avLst/>
          </a:prstGeom>
          <a:solidFill>
            <a:srgbClr val="DC381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 name="正方形/長方形 9"/>
          <p:cNvSpPr/>
          <p:nvPr/>
        </p:nvSpPr>
        <p:spPr>
          <a:xfrm>
            <a:off x="7097002" y="2945926"/>
            <a:ext cx="107576" cy="121023"/>
          </a:xfrm>
          <a:prstGeom prst="rect">
            <a:avLst/>
          </a:prstGeom>
          <a:solidFill>
            <a:srgbClr val="FD980E"/>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正方形/長方形 10"/>
          <p:cNvSpPr/>
          <p:nvPr/>
        </p:nvSpPr>
        <p:spPr>
          <a:xfrm>
            <a:off x="8159661" y="4420384"/>
            <a:ext cx="107576" cy="121023"/>
          </a:xfrm>
          <a:prstGeom prst="rect">
            <a:avLst/>
          </a:prstGeom>
          <a:solidFill>
            <a:srgbClr val="3266C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 name="正方形/長方形 11"/>
          <p:cNvSpPr/>
          <p:nvPr/>
        </p:nvSpPr>
        <p:spPr>
          <a:xfrm>
            <a:off x="8159661" y="4643725"/>
            <a:ext cx="107576" cy="121023"/>
          </a:xfrm>
          <a:prstGeom prst="rect">
            <a:avLst/>
          </a:prstGeom>
          <a:solidFill>
            <a:srgbClr val="DC381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 name="正方形/長方形 12"/>
          <p:cNvSpPr/>
          <p:nvPr/>
        </p:nvSpPr>
        <p:spPr>
          <a:xfrm>
            <a:off x="8159661" y="4867066"/>
            <a:ext cx="107576" cy="121023"/>
          </a:xfrm>
          <a:prstGeom prst="rect">
            <a:avLst/>
          </a:prstGeom>
          <a:solidFill>
            <a:srgbClr val="FD99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4" name="正方形/長方形 13"/>
          <p:cNvSpPr/>
          <p:nvPr/>
        </p:nvSpPr>
        <p:spPr>
          <a:xfrm>
            <a:off x="8159661" y="5104514"/>
            <a:ext cx="107576" cy="121023"/>
          </a:xfrm>
          <a:prstGeom prst="rect">
            <a:avLst/>
          </a:prstGeom>
          <a:solidFill>
            <a:srgbClr val="109619"/>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 name="正方形/長方形 14"/>
          <p:cNvSpPr/>
          <p:nvPr/>
        </p:nvSpPr>
        <p:spPr>
          <a:xfrm>
            <a:off x="8159661" y="5327854"/>
            <a:ext cx="107576" cy="121023"/>
          </a:xfrm>
          <a:prstGeom prst="rect">
            <a:avLst/>
          </a:prstGeom>
          <a:solidFill>
            <a:srgbClr val="990099"/>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正方形/長方形 15"/>
          <p:cNvSpPr/>
          <p:nvPr/>
        </p:nvSpPr>
        <p:spPr>
          <a:xfrm>
            <a:off x="8159661" y="5558249"/>
            <a:ext cx="107576" cy="121023"/>
          </a:xfrm>
          <a:prstGeom prst="rect">
            <a:avLst/>
          </a:prstGeom>
          <a:solidFill>
            <a:srgbClr val="0099C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正方形/長方形 16"/>
          <p:cNvSpPr/>
          <p:nvPr/>
        </p:nvSpPr>
        <p:spPr>
          <a:xfrm>
            <a:off x="8159661" y="5781589"/>
            <a:ext cx="107576" cy="121023"/>
          </a:xfrm>
          <a:prstGeom prst="rect">
            <a:avLst/>
          </a:prstGeom>
          <a:solidFill>
            <a:srgbClr val="DD4578"/>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502118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アンケート結果</a:t>
            </a:r>
            <a:r>
              <a:rPr lang="en-US" altLang="ja-JP" dirty="0" smtClean="0"/>
              <a:t>(4/4)</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730" y="1459556"/>
            <a:ext cx="8848085" cy="1969443"/>
          </a:xfr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18</a:t>
            </a:fld>
            <a:endParaRPr kumimoji="1" lang="ja-JP" altLang="en-US"/>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30" y="3581504"/>
            <a:ext cx="8932879" cy="2237805"/>
          </a:xfrm>
          <a:prstGeom prst="rect">
            <a:avLst/>
          </a:prstGeom>
        </p:spPr>
      </p:pic>
      <p:sp>
        <p:nvSpPr>
          <p:cNvPr id="6" name="正方形/長方形 5"/>
          <p:cNvSpPr/>
          <p:nvPr/>
        </p:nvSpPr>
        <p:spPr>
          <a:xfrm>
            <a:off x="7883615" y="1782682"/>
            <a:ext cx="107576" cy="121023"/>
          </a:xfrm>
          <a:prstGeom prst="rect">
            <a:avLst/>
          </a:prstGeom>
          <a:solidFill>
            <a:srgbClr val="3266C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 name="正方形/長方形 7"/>
          <p:cNvSpPr/>
          <p:nvPr/>
        </p:nvSpPr>
        <p:spPr>
          <a:xfrm>
            <a:off x="7883615" y="2081747"/>
            <a:ext cx="107576" cy="121023"/>
          </a:xfrm>
          <a:prstGeom prst="rect">
            <a:avLst/>
          </a:prstGeom>
          <a:solidFill>
            <a:srgbClr val="DC381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 name="正方形/長方形 8"/>
          <p:cNvSpPr/>
          <p:nvPr/>
        </p:nvSpPr>
        <p:spPr>
          <a:xfrm>
            <a:off x="7883615" y="2355275"/>
            <a:ext cx="107576" cy="121023"/>
          </a:xfrm>
          <a:prstGeom prst="rect">
            <a:avLst/>
          </a:prstGeom>
          <a:solidFill>
            <a:srgbClr val="FE9C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9208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アンケート結果</a:t>
            </a:r>
            <a:r>
              <a:rPr lang="en-US" altLang="ja-JP" dirty="0" smtClean="0"/>
              <a:t>(5/5)</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865" y="2053866"/>
            <a:ext cx="9032270" cy="1969654"/>
          </a:xfrm>
        </p:spPr>
      </p:pic>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19</a:t>
            </a:fld>
            <a:endParaRPr kumimoji="1" lang="ja-JP" altLang="en-US"/>
          </a:p>
        </p:txBody>
      </p:sp>
    </p:spTree>
    <p:extLst>
      <p:ext uri="{BB962C8B-B14F-4D97-AF65-F5344CB8AC3E}">
        <p14:creationId xmlns:p14="http://schemas.microsoft.com/office/powerpoint/2010/main" val="1920504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今後</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ど</a:t>
            </a:r>
            <a:r>
              <a:rPr lang="ja-JP" altLang="en-US" dirty="0"/>
              <a:t>の</a:t>
            </a:r>
            <a:r>
              <a:rPr kumimoji="1" lang="ja-JP" altLang="en-US" dirty="0" smtClean="0"/>
              <a:t>カテゴリ</a:t>
            </a:r>
            <a:r>
              <a:rPr kumimoji="1" lang="ja-JP" altLang="en-US" dirty="0" smtClean="0"/>
              <a:t>のリポジトリで活動している人がどのバグを影響力が高いと答えているかの分布を出す</a:t>
            </a:r>
            <a:endParaRPr kumimoji="1" lang="en-US" altLang="ja-JP" dirty="0" smtClean="0"/>
          </a:p>
          <a:p>
            <a:endParaRPr lang="en-US" altLang="ja-JP" dirty="0"/>
          </a:p>
          <a:p>
            <a:r>
              <a:rPr kumimoji="1" lang="ja-JP" altLang="en-US" dirty="0" smtClean="0"/>
              <a:t>バグを読む観点を</a:t>
            </a:r>
            <a:r>
              <a:rPr kumimoji="1" lang="ja-JP" altLang="en-US" dirty="0" smtClean="0"/>
              <a:t>考える</a:t>
            </a:r>
            <a:endParaRPr kumimoji="1" lang="en-US" altLang="ja-JP" dirty="0" smtClean="0"/>
          </a:p>
          <a:p>
            <a:endParaRPr lang="en-US" altLang="ja-JP" dirty="0"/>
          </a:p>
          <a:p>
            <a:r>
              <a:rPr lang="ja-JP" altLang="en-US" dirty="0"/>
              <a:t>卒論</a:t>
            </a:r>
            <a:r>
              <a:rPr lang="ja-JP" altLang="en-US" dirty="0" smtClean="0"/>
              <a:t>目次</a:t>
            </a:r>
            <a:r>
              <a:rPr lang="ja-JP" altLang="en-US" dirty="0"/>
              <a:t>を</a:t>
            </a:r>
            <a:r>
              <a:rPr lang="ja-JP" altLang="en-US" dirty="0" smtClean="0"/>
              <a:t>完成させる</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20</a:t>
            </a:fld>
            <a:endParaRPr kumimoji="1" lang="ja-JP" altLang="en-US"/>
          </a:p>
        </p:txBody>
      </p:sp>
    </p:spTree>
    <p:extLst>
      <p:ext uri="{BB962C8B-B14F-4D97-AF65-F5344CB8AC3E}">
        <p14:creationId xmlns:p14="http://schemas.microsoft.com/office/powerpoint/2010/main" val="289144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473</TotalTime>
  <Words>748</Words>
  <Application>Microsoft Office PowerPoint</Application>
  <PresentationFormat>画面に合わせる (4:3)</PresentationFormat>
  <Paragraphs>188</Paragraphs>
  <Slides>20</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20</vt:i4>
      </vt:variant>
    </vt:vector>
  </HeadingPairs>
  <TitlesOfParts>
    <vt:vector size="26" baseType="lpstr">
      <vt:lpstr>ＭＳ Ｐゴシック</vt:lpstr>
      <vt:lpstr>Arial</vt:lpstr>
      <vt:lpstr>Calibri</vt:lpstr>
      <vt:lpstr>Calibri Light</vt:lpstr>
      <vt:lpstr>Wingdings</vt:lpstr>
      <vt:lpstr>Office テーマ</vt:lpstr>
      <vt:lpstr>OSSにおける開発者のHigh Impact Bugに対する認識調査 (2015-10-27)</vt:lpstr>
      <vt:lpstr>背景</vt:lpstr>
      <vt:lpstr>目的</vt:lpstr>
      <vt:lpstr>アプローチ(1/2)</vt:lpstr>
      <vt:lpstr>アプローチ(2/2)</vt:lpstr>
      <vt:lpstr>GitHub API</vt:lpstr>
      <vt:lpstr>repositories(1/2)</vt:lpstr>
      <vt:lpstr>repositories(2/2)</vt:lpstr>
      <vt:lpstr>contribution</vt:lpstr>
      <vt:lpstr>repo_contribution(1/2)</vt:lpstr>
      <vt:lpstr>repo_contribution(2/2)</vt:lpstr>
      <vt:lpstr>repo_contributor(1/2)</vt:lpstr>
      <vt:lpstr>repo_contributor(2/2)</vt:lpstr>
      <vt:lpstr>contributors</vt:lpstr>
      <vt:lpstr>アンケート結果(1/1)</vt:lpstr>
      <vt:lpstr>アンケート結果(2/2)</vt:lpstr>
      <vt:lpstr>アンケート結果(3/3)</vt:lpstr>
      <vt:lpstr>アンケート結果(4/4)</vt:lpstr>
      <vt:lpstr>アンケート結果(5/5)</vt:lpstr>
      <vt:lpstr>今後</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s171050</dc:creator>
  <cp:lastModifiedBy>s171050</cp:lastModifiedBy>
  <cp:revision>143</cp:revision>
  <dcterms:created xsi:type="dcterms:W3CDTF">2015-04-28T01:50:04Z</dcterms:created>
  <dcterms:modified xsi:type="dcterms:W3CDTF">2015-10-27T00:47:34Z</dcterms:modified>
</cp:coreProperties>
</file>