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99" autoAdjust="0"/>
    <p:restoredTop sz="94660"/>
  </p:normalViewPr>
  <p:slideViewPr>
    <p:cSldViewPr>
      <p:cViewPr varScale="1">
        <p:scale>
          <a:sx n="83" d="100"/>
          <a:sy n="83" d="100"/>
        </p:scale>
        <p:origin x="-1435"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10BF7AB-7219-48F6-99B5-D2A7FCFBEA20}" type="datetimeFigureOut">
              <a:rPr kumimoji="1" lang="ja-JP" altLang="en-US" smtClean="0"/>
              <a:t>2014/6/20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3805592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10BF7AB-7219-48F6-99B5-D2A7FCFBEA20}" type="datetimeFigureOut">
              <a:rPr kumimoji="1" lang="ja-JP" altLang="en-US" smtClean="0"/>
              <a:t>2014/6/20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2067048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10BF7AB-7219-48F6-99B5-D2A7FCFBEA20}" type="datetimeFigureOut">
              <a:rPr kumimoji="1" lang="ja-JP" altLang="en-US" smtClean="0"/>
              <a:t>2014/6/20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1460242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310BF7AB-7219-48F6-99B5-D2A7FCFBEA20}" type="datetimeFigureOut">
              <a:rPr kumimoji="1" lang="ja-JP" altLang="en-US" smtClean="0"/>
              <a:t>2014/6/20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1500463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10BF7AB-7219-48F6-99B5-D2A7FCFBEA20}" type="datetimeFigureOut">
              <a:rPr kumimoji="1" lang="ja-JP" altLang="en-US" smtClean="0"/>
              <a:t>2014/6/20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983400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310BF7AB-7219-48F6-99B5-D2A7FCFBEA20}" type="datetimeFigureOut">
              <a:rPr kumimoji="1" lang="ja-JP" altLang="en-US" smtClean="0"/>
              <a:t>2014/6/20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1661324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10BF7AB-7219-48F6-99B5-D2A7FCFBEA20}" type="datetimeFigureOut">
              <a:rPr kumimoji="1" lang="ja-JP" altLang="en-US" smtClean="0"/>
              <a:t>2014/6/20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4176365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10BF7AB-7219-48F6-99B5-D2A7FCFBEA20}" type="datetimeFigureOut">
              <a:rPr kumimoji="1" lang="ja-JP" altLang="en-US" smtClean="0"/>
              <a:t>2014/6/20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3167921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10BF7AB-7219-48F6-99B5-D2A7FCFBEA20}" type="datetimeFigureOut">
              <a:rPr kumimoji="1" lang="ja-JP" altLang="en-US" smtClean="0"/>
              <a:t>2014/6/20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3590993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10BF7AB-7219-48F6-99B5-D2A7FCFBEA20}" type="datetimeFigureOut">
              <a:rPr kumimoji="1" lang="ja-JP" altLang="en-US" smtClean="0"/>
              <a:t>2014/6/20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3692683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10BF7AB-7219-48F6-99B5-D2A7FCFBEA20}" type="datetimeFigureOut">
              <a:rPr kumimoji="1" lang="ja-JP" altLang="en-US" smtClean="0"/>
              <a:t>2014/6/20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3304977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0BF7AB-7219-48F6-99B5-D2A7FCFBEA20}" type="datetimeFigureOut">
              <a:rPr kumimoji="1" lang="ja-JP" altLang="en-US" smtClean="0"/>
              <a:t>2014/6/20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1E4ED-5519-40CF-BEEE-C8F583C1678B}" type="slidenum">
              <a:rPr kumimoji="1" lang="ja-JP" altLang="en-US" smtClean="0"/>
              <a:t>‹#›</a:t>
            </a:fld>
            <a:endParaRPr kumimoji="1" lang="ja-JP" altLang="en-US"/>
          </a:p>
        </p:txBody>
      </p:sp>
    </p:spTree>
    <p:extLst>
      <p:ext uri="{BB962C8B-B14F-4D97-AF65-F5344CB8AC3E}">
        <p14:creationId xmlns:p14="http://schemas.microsoft.com/office/powerpoint/2010/main" val="296963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700809"/>
            <a:ext cx="7772400" cy="1899642"/>
          </a:xfrm>
        </p:spPr>
        <p:txBody>
          <a:bodyPr>
            <a:normAutofit fontScale="90000"/>
          </a:bodyPr>
          <a:lstStyle/>
          <a:p>
            <a:r>
              <a:rPr lang="en-US" altLang="ja-JP" dirty="0" smtClean="0"/>
              <a:t>Influence of Social and Technical Factors for Evaluating Contribution in </a:t>
            </a:r>
            <a:r>
              <a:rPr lang="en-US" altLang="ja-JP" dirty="0" err="1" smtClean="0"/>
              <a:t>GitHub</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Jason </a:t>
            </a:r>
            <a:r>
              <a:rPr kumimoji="1" lang="en-US" altLang="ja-JP" dirty="0" err="1" smtClean="0"/>
              <a:t>Tsay</a:t>
            </a:r>
            <a:r>
              <a:rPr kumimoji="1" lang="en-US" altLang="ja-JP" dirty="0" smtClean="0"/>
              <a:t>	</a:t>
            </a:r>
          </a:p>
          <a:p>
            <a:r>
              <a:rPr kumimoji="1" lang="en-US" altLang="ja-JP" dirty="0" smtClean="0"/>
              <a:t>Laura </a:t>
            </a:r>
            <a:r>
              <a:rPr kumimoji="1" lang="en-US" altLang="ja-JP" dirty="0" err="1" smtClean="0"/>
              <a:t>Dabbish</a:t>
            </a:r>
            <a:r>
              <a:rPr kumimoji="1" lang="en-US" altLang="ja-JP" dirty="0" smtClean="0"/>
              <a:t> </a:t>
            </a:r>
          </a:p>
          <a:p>
            <a:r>
              <a:rPr kumimoji="1" lang="en-US" altLang="ja-JP" dirty="0" smtClean="0"/>
              <a:t>James </a:t>
            </a:r>
            <a:r>
              <a:rPr kumimoji="1" lang="en-US" altLang="ja-JP" dirty="0" err="1" smtClean="0"/>
              <a:t>Herbsleb</a:t>
            </a:r>
            <a:endParaRPr kumimoji="1" lang="en-US" altLang="ja-JP" dirty="0" smtClean="0"/>
          </a:p>
          <a:p>
            <a:endParaRPr kumimoji="1" lang="ja-JP" altLang="en-US" dirty="0"/>
          </a:p>
        </p:txBody>
      </p:sp>
      <p:sp>
        <p:nvSpPr>
          <p:cNvPr id="4" name="テキスト ボックス 3"/>
          <p:cNvSpPr txBox="1"/>
          <p:nvPr/>
        </p:nvSpPr>
        <p:spPr>
          <a:xfrm>
            <a:off x="5796136" y="6318344"/>
            <a:ext cx="3024336" cy="461665"/>
          </a:xfrm>
          <a:prstGeom prst="rect">
            <a:avLst/>
          </a:prstGeom>
          <a:noFill/>
        </p:spPr>
        <p:txBody>
          <a:bodyPr wrap="square" rtlCol="0">
            <a:spAutoFit/>
          </a:bodyPr>
          <a:lstStyle/>
          <a:p>
            <a:r>
              <a:rPr kumimoji="1" lang="en-US" altLang="ja-JP" sz="2400" dirty="0" smtClean="0"/>
              <a:t>ICSE2014</a:t>
            </a:r>
            <a:r>
              <a:rPr kumimoji="1" lang="ja-JP" altLang="en-US" sz="2400" dirty="0" smtClean="0"/>
              <a:t>　</a:t>
            </a:r>
            <a:r>
              <a:rPr kumimoji="1" lang="en-US" altLang="ja-JP" sz="2400" dirty="0" smtClean="0"/>
              <a:t>356-366</a:t>
            </a:r>
            <a:endParaRPr kumimoji="1" lang="ja-JP" altLang="en-US" sz="2400" dirty="0"/>
          </a:p>
        </p:txBody>
      </p:sp>
    </p:spTree>
    <p:extLst>
      <p:ext uri="{BB962C8B-B14F-4D97-AF65-F5344CB8AC3E}">
        <p14:creationId xmlns:p14="http://schemas.microsoft.com/office/powerpoint/2010/main" val="2196523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概要</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「技術的な貢献」が実施されるまでには，様々なプロセスがあり，社会的な要因が大きくかかわっている</a:t>
            </a:r>
            <a:endParaRPr lang="en-US" altLang="ja-JP" dirty="0" smtClean="0"/>
          </a:p>
          <a:p>
            <a:endParaRPr kumimoji="1" lang="en-US" altLang="ja-JP" sz="1400" dirty="0"/>
          </a:p>
          <a:p>
            <a:r>
              <a:rPr lang="ja-JP" altLang="en-US" dirty="0" smtClean="0"/>
              <a:t>目標</a:t>
            </a:r>
            <a:endParaRPr lang="en-US" altLang="ja-JP" dirty="0" smtClean="0"/>
          </a:p>
          <a:p>
            <a:pPr lvl="1"/>
            <a:r>
              <a:rPr kumimoji="1" lang="ja-JP" altLang="en-US" dirty="0" smtClean="0"/>
              <a:t>ＯＳＳにおいて貢献を評価するため</a:t>
            </a:r>
            <a:r>
              <a:rPr lang="ja-JP" altLang="en-US" dirty="0" smtClean="0"/>
              <a:t>プロジェクトマネージャーが使う「シグナル」について</a:t>
            </a:r>
            <a:r>
              <a:rPr kumimoji="1" lang="ja-JP" altLang="en-US" dirty="0" smtClean="0"/>
              <a:t>よく理解すること</a:t>
            </a:r>
            <a:endParaRPr kumimoji="1" lang="en-US" altLang="ja-JP" dirty="0" smtClean="0"/>
          </a:p>
          <a:p>
            <a:pPr lvl="1"/>
            <a:r>
              <a:rPr kumimoji="1" lang="en-US" altLang="ja-JP" dirty="0" smtClean="0"/>
              <a:t>Accept</a:t>
            </a:r>
            <a:r>
              <a:rPr kumimoji="1" lang="ja-JP" altLang="en-US" dirty="0" smtClean="0"/>
              <a:t>された</a:t>
            </a:r>
            <a:r>
              <a:rPr lang="en-US" altLang="ja-JP" dirty="0" smtClean="0"/>
              <a:t>PR</a:t>
            </a:r>
            <a:r>
              <a:rPr lang="ja-JP" altLang="en-US" dirty="0" smtClean="0"/>
              <a:t>に焦点をあてる</a:t>
            </a:r>
            <a:endParaRPr kumimoji="1" lang="ja-JP" altLang="en-US" dirty="0"/>
          </a:p>
        </p:txBody>
      </p:sp>
    </p:spTree>
    <p:extLst>
      <p:ext uri="{BB962C8B-B14F-4D97-AF65-F5344CB8AC3E}">
        <p14:creationId xmlns:p14="http://schemas.microsoft.com/office/powerpoint/2010/main" val="187619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Research Question</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lang="ja-JP" altLang="en-US" dirty="0" smtClean="0"/>
              <a:t>技術的な水準を満たしていることを示す貢献はアクセプトされやすいか？</a:t>
            </a:r>
            <a:endParaRPr lang="en-US" altLang="ja-JP" dirty="0" smtClean="0"/>
          </a:p>
          <a:p>
            <a:pPr marL="914400" lvl="1" indent="-514350"/>
            <a:r>
              <a:rPr lang="ja-JP" altLang="en-US" dirty="0" smtClean="0"/>
              <a:t>品質を維持するためテストケースが存在するか</a:t>
            </a:r>
            <a:endParaRPr lang="en-US" altLang="ja-JP" dirty="0" smtClean="0"/>
          </a:p>
          <a:p>
            <a:pPr marL="514350" indent="-514350">
              <a:buFont typeface="+mj-lt"/>
              <a:buAutoNum type="arabicPeriod"/>
            </a:pPr>
            <a:endParaRPr lang="en-US" altLang="ja-JP" sz="2400" dirty="0" smtClean="0"/>
          </a:p>
          <a:p>
            <a:pPr marL="514350" indent="-514350">
              <a:buFont typeface="+mj-lt"/>
              <a:buAutoNum type="arabicPeriod"/>
            </a:pPr>
            <a:r>
              <a:rPr lang="ja-JP" altLang="en-US" dirty="0" smtClean="0"/>
              <a:t>社会的つながりの強い投稿者からの貢献はアクセプトされやすいか？</a:t>
            </a:r>
            <a:endParaRPr lang="en-US" altLang="ja-JP" dirty="0" smtClean="0"/>
          </a:p>
          <a:p>
            <a:pPr marL="914400" lvl="1" indent="-514350"/>
            <a:r>
              <a:rPr lang="ja-JP" altLang="en-US" dirty="0" smtClean="0"/>
              <a:t>伝統的なプロジェクトでは，アクセプトされるためにコアメンバーが新人に指導する</a:t>
            </a:r>
            <a:endParaRPr lang="en-US" altLang="ja-JP" dirty="0" smtClean="0"/>
          </a:p>
        </p:txBody>
      </p:sp>
    </p:spTree>
    <p:extLst>
      <p:ext uri="{BB962C8B-B14F-4D97-AF65-F5344CB8AC3E}">
        <p14:creationId xmlns:p14="http://schemas.microsoft.com/office/powerpoint/2010/main" val="1584091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Research Question</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startAt="3"/>
            </a:pPr>
            <a:r>
              <a:rPr kumimoji="1" lang="ja-JP" altLang="en-US" dirty="0" smtClean="0"/>
              <a:t>議論が大量である貢献はアクセプトされづらい</a:t>
            </a:r>
            <a:endParaRPr kumimoji="1" lang="en-US" altLang="ja-JP" dirty="0" smtClean="0"/>
          </a:p>
          <a:p>
            <a:pPr marL="914400" lvl="1" indent="-514350"/>
            <a:r>
              <a:rPr lang="ja-JP" altLang="en-US" dirty="0" smtClean="0"/>
              <a:t>技術的な貢献は，</a:t>
            </a:r>
            <a:r>
              <a:rPr lang="ja-JP" altLang="en-US" dirty="0"/>
              <a:t>多くの議論が</a:t>
            </a:r>
            <a:r>
              <a:rPr lang="ja-JP" altLang="en-US" dirty="0" smtClean="0"/>
              <a:t>あるとき技術力が低いとみられるかもしれない</a:t>
            </a:r>
            <a:endParaRPr lang="en-US" altLang="ja-JP" dirty="0" smtClean="0"/>
          </a:p>
          <a:p>
            <a:pPr marL="400050" lvl="1" indent="0">
              <a:buNone/>
            </a:pPr>
            <a:r>
              <a:rPr lang="en-US" altLang="ja-JP" dirty="0"/>
              <a:t>	</a:t>
            </a:r>
            <a:r>
              <a:rPr lang="ja-JP" altLang="en-US" dirty="0" smtClean="0"/>
              <a:t>⇒不安要素があるとマージされずらい</a:t>
            </a:r>
            <a:endParaRPr lang="en-US" altLang="ja-JP" dirty="0" smtClean="0"/>
          </a:p>
          <a:p>
            <a:pPr marL="514350" indent="-514350">
              <a:buFont typeface="+mj-lt"/>
              <a:buAutoNum type="arabicPeriod" startAt="4"/>
            </a:pPr>
            <a:r>
              <a:rPr lang="ja-JP" altLang="en-US" dirty="0" smtClean="0"/>
              <a:t>多くの議論による貢献の受理は</a:t>
            </a:r>
            <a:r>
              <a:rPr lang="ja-JP" altLang="en-US" dirty="0"/>
              <a:t>技術的，社会的の両方</a:t>
            </a:r>
            <a:r>
              <a:rPr lang="ja-JP" altLang="en-US" dirty="0" smtClean="0"/>
              <a:t>で和らげる？</a:t>
            </a:r>
            <a:endParaRPr lang="en-US" altLang="ja-JP" dirty="0" smtClean="0"/>
          </a:p>
        </p:txBody>
      </p:sp>
    </p:spTree>
    <p:extLst>
      <p:ext uri="{BB962C8B-B14F-4D97-AF65-F5344CB8AC3E}">
        <p14:creationId xmlns:p14="http://schemas.microsoft.com/office/powerpoint/2010/main" val="3672839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Research Question</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startAt="5"/>
            </a:pPr>
            <a:r>
              <a:rPr kumimoji="1" lang="ja-JP" altLang="en-US" sz="3100" dirty="0" smtClean="0"/>
              <a:t>一般的なコミュニティでの高いステータスをもつ投稿者の貢献はアクセプトされやすいか？</a:t>
            </a:r>
            <a:endParaRPr kumimoji="1" lang="en-US" altLang="ja-JP" sz="3100" dirty="0" smtClean="0"/>
          </a:p>
          <a:p>
            <a:pPr marL="914400" lvl="1" indent="-514350"/>
            <a:r>
              <a:rPr lang="ja-JP" altLang="en-US" sz="2700" dirty="0" smtClean="0"/>
              <a:t>開発者の技量が高いと判断されればアクセプトされやすい</a:t>
            </a:r>
            <a:endParaRPr lang="en-US" altLang="ja-JP" sz="2700" dirty="0" smtClean="0"/>
          </a:p>
          <a:p>
            <a:pPr marL="514350" indent="-514350">
              <a:buFont typeface="+mj-lt"/>
              <a:buAutoNum type="arabicPeriod" startAt="6"/>
            </a:pPr>
            <a:r>
              <a:rPr kumimoji="1" lang="ja-JP" altLang="en-US" sz="3100" dirty="0"/>
              <a:t>特別</a:t>
            </a:r>
            <a:r>
              <a:rPr kumimoji="1" lang="ja-JP" altLang="en-US" sz="3100" dirty="0" smtClean="0"/>
              <a:t>なプロジェクトでは，高いステータスをもつ投稿者の貢献は</a:t>
            </a:r>
            <a:r>
              <a:rPr lang="ja-JP" altLang="en-US" sz="3100" dirty="0" smtClean="0"/>
              <a:t>アクセプトされやすいか？</a:t>
            </a:r>
            <a:endParaRPr lang="en-US" altLang="ja-JP" sz="3100" dirty="0" smtClean="0"/>
          </a:p>
          <a:p>
            <a:pPr marL="914400" lvl="1" indent="-514350"/>
            <a:r>
              <a:rPr kumimoji="1" lang="ja-JP" altLang="en-US" sz="2700" dirty="0" smtClean="0"/>
              <a:t>自分</a:t>
            </a:r>
            <a:r>
              <a:rPr lang="ja-JP" altLang="en-US" sz="2700" dirty="0" smtClean="0"/>
              <a:t>自身でマージできる人の投稿はアクセプトされやすい</a:t>
            </a:r>
            <a:endParaRPr kumimoji="1" lang="en-US" altLang="ja-JP" sz="2700" dirty="0" smtClean="0"/>
          </a:p>
        </p:txBody>
      </p:sp>
    </p:spTree>
    <p:extLst>
      <p:ext uri="{BB962C8B-B14F-4D97-AF65-F5344CB8AC3E}">
        <p14:creationId xmlns:p14="http://schemas.microsoft.com/office/powerpoint/2010/main" val="3634224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Research Question</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startAt="7"/>
            </a:pPr>
            <a:r>
              <a:rPr lang="ja-JP" altLang="en-US" dirty="0"/>
              <a:t>確立</a:t>
            </a:r>
            <a:r>
              <a:rPr kumimoji="1" lang="ja-JP" altLang="en-US" dirty="0" smtClean="0"/>
              <a:t>したプロジェクトの貢献はアクセプトされづらいか？</a:t>
            </a:r>
            <a:endParaRPr kumimoji="1" lang="en-US" altLang="ja-JP" dirty="0" smtClean="0"/>
          </a:p>
          <a:p>
            <a:pPr marL="914400" lvl="1" indent="-514350"/>
            <a:r>
              <a:rPr kumimoji="1" lang="ja-JP" altLang="en-US" dirty="0" smtClean="0"/>
              <a:t>ライブラリなどをよく使うプロジェクトでは，新たな貢献をアクセプトしづらい</a:t>
            </a:r>
            <a:endParaRPr kumimoji="1" lang="en-US" altLang="ja-JP" dirty="0" smtClean="0"/>
          </a:p>
          <a:p>
            <a:pPr marL="914400" lvl="1" indent="-514350"/>
            <a:endParaRPr kumimoji="1" lang="ja-JP" altLang="en-US" dirty="0"/>
          </a:p>
        </p:txBody>
      </p:sp>
    </p:spTree>
    <p:extLst>
      <p:ext uri="{BB962C8B-B14F-4D97-AF65-F5344CB8AC3E}">
        <p14:creationId xmlns:p14="http://schemas.microsoft.com/office/powerpoint/2010/main" val="2254263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Methods</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RQ</a:t>
            </a:r>
            <a:r>
              <a:rPr lang="ja-JP" altLang="en-US" dirty="0" smtClean="0"/>
              <a:t>の答えを導くために，</a:t>
            </a:r>
            <a:r>
              <a:rPr lang="en-US" altLang="ja-JP" b="1" dirty="0" err="1" smtClean="0"/>
              <a:t>GitHub</a:t>
            </a:r>
            <a:r>
              <a:rPr lang="ja-JP" altLang="en-US" dirty="0" smtClean="0"/>
              <a:t>を対象に分析を行う</a:t>
            </a:r>
            <a:endParaRPr lang="en-US" altLang="ja-JP" dirty="0" smtClean="0"/>
          </a:p>
          <a:p>
            <a:endParaRPr lang="en-US" altLang="ja-JP" dirty="0" smtClean="0"/>
          </a:p>
          <a:p>
            <a:r>
              <a:rPr kumimoji="1" lang="ja-JP" altLang="en-US" dirty="0" smtClean="0"/>
              <a:t>投稿された</a:t>
            </a:r>
            <a:r>
              <a:rPr kumimoji="1" lang="en-US" altLang="ja-JP" dirty="0" smtClean="0"/>
              <a:t>PR</a:t>
            </a:r>
            <a:r>
              <a:rPr lang="ja-JP" altLang="en-US" dirty="0" smtClean="0"/>
              <a:t>から投稿者，プロジェクトの情報を集める（</a:t>
            </a:r>
            <a:r>
              <a:rPr lang="en-US" altLang="ja-JP" dirty="0" smtClean="0"/>
              <a:t>API</a:t>
            </a:r>
            <a:r>
              <a:rPr lang="ja-JP" altLang="en-US" dirty="0" smtClean="0"/>
              <a:t>を用いて）</a:t>
            </a:r>
            <a:endParaRPr kumimoji="1" lang="en-US" altLang="ja-JP" dirty="0" smtClean="0"/>
          </a:p>
        </p:txBody>
      </p:sp>
    </p:spTree>
    <p:extLst>
      <p:ext uri="{BB962C8B-B14F-4D97-AF65-F5344CB8AC3E}">
        <p14:creationId xmlns:p14="http://schemas.microsoft.com/office/powerpoint/2010/main" val="3627604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データセット</a:t>
            </a:r>
            <a:r>
              <a:rPr kumimoji="1" lang="en-US" altLang="ja-JP" dirty="0" smtClean="0"/>
              <a:t>(1)</a:t>
            </a:r>
            <a:endParaRPr kumimoji="1" lang="ja-JP" altLang="en-US" dirty="0"/>
          </a:p>
        </p:txBody>
      </p:sp>
      <p:sp>
        <p:nvSpPr>
          <p:cNvPr id="3" name="コンテンツ プレースホルダー 2"/>
          <p:cNvSpPr>
            <a:spLocks noGrp="1"/>
          </p:cNvSpPr>
          <p:nvPr>
            <p:ph idx="1"/>
          </p:nvPr>
        </p:nvSpPr>
        <p:spPr/>
        <p:txBody>
          <a:bodyPr>
            <a:normAutofit/>
          </a:bodyPr>
          <a:lstStyle/>
          <a:p>
            <a:pPr marL="514350" indent="-514350">
              <a:buFont typeface="+mj-lt"/>
              <a:buAutoNum type="arabicPeriod"/>
            </a:pPr>
            <a:r>
              <a:rPr kumimoji="1" lang="en-US" altLang="ja-JP" sz="3000" dirty="0" smtClean="0"/>
              <a:t>2013</a:t>
            </a:r>
            <a:r>
              <a:rPr kumimoji="1" lang="ja-JP" altLang="en-US" sz="3000" dirty="0" smtClean="0"/>
              <a:t>年</a:t>
            </a:r>
            <a:r>
              <a:rPr kumimoji="1" lang="en-US" altLang="ja-JP" sz="3000" dirty="0" smtClean="0"/>
              <a:t>7</a:t>
            </a:r>
            <a:r>
              <a:rPr kumimoji="1" lang="ja-JP" altLang="en-US" sz="3000" dirty="0" smtClean="0"/>
              <a:t>月</a:t>
            </a:r>
            <a:r>
              <a:rPr lang="en-US" altLang="ja-JP" sz="3000" dirty="0" smtClean="0"/>
              <a:t>17</a:t>
            </a:r>
            <a:r>
              <a:rPr lang="ja-JP" altLang="en-US" sz="3000" dirty="0" smtClean="0"/>
              <a:t>日までの</a:t>
            </a:r>
            <a:r>
              <a:rPr lang="en-US" altLang="ja-JP" sz="3000" dirty="0" err="1" smtClean="0"/>
              <a:t>GitHub</a:t>
            </a:r>
            <a:r>
              <a:rPr lang="ja-JP" altLang="en-US" sz="3000" dirty="0" smtClean="0"/>
              <a:t>からデータを取得</a:t>
            </a:r>
            <a:endParaRPr lang="en-US" altLang="ja-JP" sz="3000" dirty="0" smtClean="0"/>
          </a:p>
          <a:p>
            <a:pPr marL="514350" indent="-514350">
              <a:buFont typeface="+mj-lt"/>
              <a:buAutoNum type="arabicPeriod"/>
            </a:pPr>
            <a:r>
              <a:rPr kumimoji="1" lang="en-US" altLang="ja-JP" sz="3100" dirty="0" smtClean="0"/>
              <a:t>2013</a:t>
            </a:r>
            <a:r>
              <a:rPr kumimoji="1" lang="ja-JP" altLang="en-US" sz="3100" dirty="0" smtClean="0"/>
              <a:t>年</a:t>
            </a:r>
            <a:r>
              <a:rPr kumimoji="1" lang="en-US" altLang="ja-JP" sz="3100" dirty="0" smtClean="0"/>
              <a:t>7</a:t>
            </a:r>
            <a:r>
              <a:rPr kumimoji="1" lang="ja-JP" altLang="en-US" sz="3100" dirty="0" smtClean="0"/>
              <a:t>月</a:t>
            </a:r>
            <a:r>
              <a:rPr kumimoji="1" lang="en-US" altLang="ja-JP" sz="3100" dirty="0" smtClean="0"/>
              <a:t>10</a:t>
            </a:r>
            <a:r>
              <a:rPr kumimoji="1" lang="ja-JP" altLang="en-US" sz="3100" dirty="0" smtClean="0"/>
              <a:t>日以降のリポジトリを除く</a:t>
            </a:r>
            <a:endParaRPr kumimoji="1" lang="en-US" altLang="ja-JP" sz="3100" dirty="0" smtClean="0"/>
          </a:p>
          <a:p>
            <a:pPr marL="914400" lvl="1" indent="-514350"/>
            <a:r>
              <a:rPr lang="ja-JP" altLang="en-US" sz="2700" dirty="0" smtClean="0"/>
              <a:t>リポジトリに存在するデータが限られているため</a:t>
            </a:r>
            <a:endParaRPr kumimoji="1" lang="en-US" altLang="ja-JP" sz="2700" dirty="0" smtClean="0"/>
          </a:p>
          <a:p>
            <a:pPr marL="514350" indent="-514350">
              <a:buFont typeface="+mj-lt"/>
              <a:buAutoNum type="arabicPeriod"/>
            </a:pPr>
            <a:r>
              <a:rPr lang="en-US" altLang="ja-JP" sz="3100" dirty="0" smtClean="0"/>
              <a:t>Issue tracker</a:t>
            </a:r>
            <a:r>
              <a:rPr lang="ja-JP" altLang="en-US" sz="3100" dirty="0" smtClean="0"/>
              <a:t>を使っていないリポジトリを除く</a:t>
            </a:r>
            <a:endParaRPr lang="en-US" altLang="ja-JP" sz="3100" dirty="0" smtClean="0"/>
          </a:p>
          <a:p>
            <a:pPr marL="914400" lvl="1" indent="-514350"/>
            <a:r>
              <a:rPr kumimoji="1" lang="ja-JP" altLang="en-US" sz="2700" dirty="0" smtClean="0"/>
              <a:t>ソースコードを</a:t>
            </a:r>
            <a:r>
              <a:rPr kumimoji="1" lang="en-US" altLang="ja-JP" sz="2700" dirty="0" smtClean="0"/>
              <a:t>issue tracker</a:t>
            </a:r>
            <a:r>
              <a:rPr kumimoji="1" lang="ja-JP" altLang="en-US" sz="2700" dirty="0" smtClean="0"/>
              <a:t>で管理しているリポジトリを対象とする</a:t>
            </a:r>
            <a:endParaRPr kumimoji="1" lang="en-US" altLang="ja-JP" sz="2700" dirty="0" smtClean="0"/>
          </a:p>
          <a:p>
            <a:pPr marL="914400" lvl="1" indent="-514350"/>
            <a:endParaRPr lang="en-US" altLang="ja-JP" sz="2700" dirty="0"/>
          </a:p>
          <a:p>
            <a:pPr marL="400050" lvl="1" indent="0">
              <a:buNone/>
            </a:pPr>
            <a:r>
              <a:rPr kumimoji="1" lang="ja-JP" altLang="en-US" sz="2700" dirty="0" smtClean="0"/>
              <a:t>この時点で</a:t>
            </a:r>
            <a:r>
              <a:rPr kumimoji="1" lang="en-US" altLang="ja-JP" sz="2700" dirty="0" smtClean="0"/>
              <a:t>185</a:t>
            </a:r>
            <a:r>
              <a:rPr lang="en-US" altLang="ja-JP" sz="2700" dirty="0"/>
              <a:t>,</a:t>
            </a:r>
            <a:r>
              <a:rPr kumimoji="1" lang="en-US" altLang="ja-JP" sz="2700" dirty="0" smtClean="0"/>
              <a:t>342</a:t>
            </a:r>
            <a:r>
              <a:rPr kumimoji="1" lang="ja-JP" altLang="en-US" sz="2700" dirty="0" smtClean="0"/>
              <a:t>リポジトリが存在する</a:t>
            </a:r>
            <a:endParaRPr kumimoji="1" lang="ja-JP" altLang="en-US" sz="2700" dirty="0"/>
          </a:p>
        </p:txBody>
      </p:sp>
    </p:spTree>
    <p:extLst>
      <p:ext uri="{BB962C8B-B14F-4D97-AF65-F5344CB8AC3E}">
        <p14:creationId xmlns:p14="http://schemas.microsoft.com/office/powerpoint/2010/main" val="454296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データセット</a:t>
            </a:r>
            <a:r>
              <a:rPr lang="en-US" altLang="ja-JP" dirty="0" smtClean="0"/>
              <a:t>(2)</a:t>
            </a:r>
            <a:endParaRPr kumimoji="1" lang="ja-JP" altLang="en-US" dirty="0"/>
          </a:p>
        </p:txBody>
      </p:sp>
      <p:sp>
        <p:nvSpPr>
          <p:cNvPr id="3" name="コンテンツ プレースホルダー 2"/>
          <p:cNvSpPr>
            <a:spLocks noGrp="1"/>
          </p:cNvSpPr>
          <p:nvPr>
            <p:ph idx="1"/>
          </p:nvPr>
        </p:nvSpPr>
        <p:spPr/>
        <p:txBody>
          <a:bodyPr>
            <a:normAutofit fontScale="92500"/>
          </a:bodyPr>
          <a:lstStyle/>
          <a:p>
            <a:r>
              <a:rPr lang="en-US" altLang="ja-JP" dirty="0"/>
              <a:t>185,342</a:t>
            </a:r>
            <a:r>
              <a:rPr lang="ja-JP" altLang="en-US" dirty="0" smtClean="0"/>
              <a:t>リポジトリを</a:t>
            </a:r>
            <a:r>
              <a:rPr lang="en-US" altLang="ja-JP" dirty="0" smtClean="0"/>
              <a:t>12,482</a:t>
            </a:r>
            <a:r>
              <a:rPr lang="ja-JP" altLang="en-US" dirty="0" smtClean="0"/>
              <a:t>プロジェクトにフィルタリングする</a:t>
            </a:r>
            <a:endParaRPr lang="en-US" altLang="ja-JP" dirty="0" smtClean="0"/>
          </a:p>
          <a:p>
            <a:pPr marL="971550" lvl="1" indent="-514350">
              <a:buFont typeface="+mj-lt"/>
              <a:buAutoNum type="arabicPeriod"/>
            </a:pPr>
            <a:r>
              <a:rPr lang="ja-JP" altLang="en-US" dirty="0" smtClean="0"/>
              <a:t>クローズされた</a:t>
            </a:r>
            <a:r>
              <a:rPr lang="en-US" altLang="ja-JP" dirty="0" smtClean="0"/>
              <a:t>PR</a:t>
            </a:r>
            <a:r>
              <a:rPr lang="ja-JP" altLang="en-US" dirty="0" smtClean="0"/>
              <a:t>を含まないリポジトリを除外する</a:t>
            </a:r>
            <a:endParaRPr lang="en-US" altLang="ja-JP" dirty="0" smtClean="0"/>
          </a:p>
          <a:p>
            <a:pPr marL="971550" lvl="1" indent="-514350">
              <a:buFont typeface="+mj-lt"/>
              <a:buAutoNum type="arabicPeriod"/>
            </a:pPr>
            <a:r>
              <a:rPr lang="ja-JP" altLang="en-US" dirty="0" smtClean="0"/>
              <a:t>外部からの貢献者を確保するために，異なる貢献者が３人以下のリポジトリを除外する</a:t>
            </a:r>
            <a:endParaRPr lang="en-US" altLang="ja-JP" dirty="0" smtClean="0"/>
          </a:p>
          <a:p>
            <a:pPr marL="971550" lvl="1" indent="-514350">
              <a:buFont typeface="+mj-lt"/>
              <a:buAutoNum type="arabicPeriod"/>
            </a:pPr>
            <a:endParaRPr lang="en-US" altLang="ja-JP" dirty="0"/>
          </a:p>
          <a:p>
            <a:pPr marL="571500" indent="-514350"/>
            <a:r>
              <a:rPr lang="ja-JP" altLang="en-US" dirty="0" smtClean="0"/>
              <a:t>対象はクローズされた</a:t>
            </a:r>
            <a:r>
              <a:rPr lang="en-US" altLang="ja-JP" dirty="0" smtClean="0"/>
              <a:t>PR</a:t>
            </a:r>
            <a:r>
              <a:rPr lang="ja-JP" altLang="en-US" dirty="0" smtClean="0"/>
              <a:t>でオープンしている</a:t>
            </a:r>
            <a:r>
              <a:rPr lang="en-US" altLang="ja-JP" dirty="0" smtClean="0"/>
              <a:t>PR</a:t>
            </a:r>
            <a:r>
              <a:rPr lang="ja-JP" altLang="en-US" dirty="0" smtClean="0"/>
              <a:t>は対象としない</a:t>
            </a:r>
            <a:endParaRPr lang="en-US" altLang="ja-JP" dirty="0" smtClean="0"/>
          </a:p>
          <a:p>
            <a:pPr marL="57150" indent="0">
              <a:buNone/>
            </a:pPr>
            <a:r>
              <a:rPr lang="en-US" altLang="ja-JP" dirty="0" smtClean="0"/>
              <a:t>	</a:t>
            </a:r>
            <a:r>
              <a:rPr lang="ja-JP" altLang="en-US" dirty="0" smtClean="0"/>
              <a:t>⇒</a:t>
            </a:r>
            <a:r>
              <a:rPr lang="en-US" altLang="ja-JP" dirty="0" smtClean="0"/>
              <a:t>12,842</a:t>
            </a:r>
            <a:r>
              <a:rPr lang="ja-JP" altLang="en-US" dirty="0" smtClean="0"/>
              <a:t>プトジェクト中</a:t>
            </a:r>
            <a:r>
              <a:rPr lang="en-US" altLang="ja-JP" dirty="0" smtClean="0"/>
              <a:t>659,501PR</a:t>
            </a:r>
            <a:r>
              <a:rPr lang="ja-JP" altLang="en-US" dirty="0" err="1" smtClean="0"/>
              <a:t>を除</a:t>
            </a:r>
            <a:r>
              <a:rPr lang="ja-JP" altLang="en-US" dirty="0" smtClean="0"/>
              <a:t>外</a:t>
            </a:r>
            <a:endParaRPr lang="en-US" altLang="ja-JP" dirty="0" err="1"/>
          </a:p>
          <a:p>
            <a:pPr marL="971550" lvl="1" indent="-514350"/>
            <a:endParaRPr lang="en-US" altLang="ja-JP" dirty="0" smtClean="0"/>
          </a:p>
          <a:p>
            <a:pPr marL="571500" indent="-514350"/>
            <a:endParaRPr lang="en-US" altLang="ja-JP" dirty="0" smtClean="0"/>
          </a:p>
        </p:txBody>
      </p:sp>
    </p:spTree>
    <p:extLst>
      <p:ext uri="{BB962C8B-B14F-4D97-AF65-F5344CB8AC3E}">
        <p14:creationId xmlns:p14="http://schemas.microsoft.com/office/powerpoint/2010/main" val="2821454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2925762" cy="1143000"/>
          </a:xfrm>
        </p:spPr>
        <p:txBody>
          <a:bodyPr>
            <a:normAutofit fontScale="90000"/>
          </a:bodyPr>
          <a:lstStyle/>
          <a:p>
            <a:r>
              <a:rPr kumimoji="1" lang="ja-JP" altLang="en-US" dirty="0" smtClean="0"/>
              <a:t>データセットまとめ</a:t>
            </a:r>
            <a:endParaRPr kumimoji="1" lang="ja-JP" altLang="en-US" dirty="0"/>
          </a:p>
        </p:txBody>
      </p:sp>
      <p:sp>
        <p:nvSpPr>
          <p:cNvPr id="3" name="コンテンツ プレースホルダー 2"/>
          <p:cNvSpPr>
            <a:spLocks noGrp="1"/>
          </p:cNvSpPr>
          <p:nvPr>
            <p:ph idx="1"/>
          </p:nvPr>
        </p:nvSpPr>
        <p:spPr>
          <a:xfrm>
            <a:off x="179512" y="1600200"/>
            <a:ext cx="3203450" cy="4525963"/>
          </a:xfrm>
        </p:spPr>
        <p:txBody>
          <a:bodyPr/>
          <a:lstStyle/>
          <a:p>
            <a:r>
              <a:rPr kumimoji="1" lang="ja-JP" altLang="en-US" dirty="0" smtClean="0"/>
              <a:t>プロジェクト数</a:t>
            </a:r>
            <a:endParaRPr kumimoji="1" lang="en-US" altLang="ja-JP" dirty="0" smtClean="0"/>
          </a:p>
          <a:p>
            <a:pPr lvl="1"/>
            <a:r>
              <a:rPr lang="en-US" altLang="ja-JP" dirty="0" smtClean="0"/>
              <a:t>12,482</a:t>
            </a:r>
            <a:endParaRPr kumimoji="1" lang="en-US" altLang="ja-JP" dirty="0" smtClean="0"/>
          </a:p>
          <a:p>
            <a:r>
              <a:rPr kumimoji="1" lang="ja-JP" altLang="en-US" dirty="0" smtClean="0"/>
              <a:t>ユーザ数</a:t>
            </a:r>
            <a:endParaRPr kumimoji="1" lang="en-US" altLang="ja-JP" dirty="0" smtClean="0"/>
          </a:p>
          <a:p>
            <a:pPr lvl="1"/>
            <a:r>
              <a:rPr lang="en-US" altLang="ja-JP" dirty="0" smtClean="0"/>
              <a:t>95,270</a:t>
            </a:r>
          </a:p>
          <a:p>
            <a:pPr lvl="1"/>
            <a:endParaRPr lang="en-US" altLang="ja-JP" dirty="0"/>
          </a:p>
          <a:p>
            <a:endParaRPr lang="en-US" altLang="ja-JP" dirty="0" smtClean="0"/>
          </a:p>
          <a:p>
            <a:endParaRPr kumimoji="1" lang="ja-JP" altLang="en-US" dirty="0"/>
          </a:p>
        </p:txBody>
      </p:sp>
      <p:pic>
        <p:nvPicPr>
          <p:cNvPr id="1026" name="Picture 2" descr="C:\Users\oss.wakayama\Desktop\研究\論文\Influence of Socail and Technical Factors for Evaluating Contribution in GitHub\Tabl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2962" y="548679"/>
            <a:ext cx="5761038" cy="6226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458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04664"/>
            <a:ext cx="8229600" cy="1584176"/>
          </a:xfrm>
        </p:spPr>
        <p:txBody>
          <a:bodyPr>
            <a:normAutofit fontScale="90000"/>
          </a:bodyPr>
          <a:lstStyle/>
          <a:p>
            <a:r>
              <a:rPr kumimoji="1" lang="en-US" altLang="ja-JP" sz="4000" dirty="0" smtClean="0"/>
              <a:t>RQ1:</a:t>
            </a:r>
            <a:r>
              <a:rPr lang="ja-JP" altLang="en-US" sz="4000" dirty="0"/>
              <a:t>技術的な水準を満たしていることを示す貢献はアクセプトされやすいか？</a:t>
            </a:r>
            <a:r>
              <a:rPr lang="en-US" altLang="ja-JP" dirty="0"/>
              <a:t/>
            </a:r>
            <a:br>
              <a:rPr lang="en-US" altLang="ja-JP" dirty="0"/>
            </a:br>
            <a:endParaRPr kumimoji="1" lang="ja-JP" altLang="en-US" dirty="0"/>
          </a:p>
        </p:txBody>
      </p:sp>
      <p:sp>
        <p:nvSpPr>
          <p:cNvPr id="3" name="コンテンツ プレースホルダー 2"/>
          <p:cNvSpPr>
            <a:spLocks noGrp="1"/>
          </p:cNvSpPr>
          <p:nvPr>
            <p:ph idx="1"/>
          </p:nvPr>
        </p:nvSpPr>
        <p:spPr>
          <a:xfrm>
            <a:off x="457200" y="1628800"/>
            <a:ext cx="8229600" cy="4752528"/>
          </a:xfrm>
        </p:spPr>
        <p:txBody>
          <a:bodyPr>
            <a:normAutofit/>
          </a:bodyPr>
          <a:lstStyle/>
          <a:p>
            <a:pPr marL="514350" indent="-514350">
              <a:buFont typeface="+mj-lt"/>
              <a:buAutoNum type="arabicPeriod"/>
            </a:pPr>
            <a:r>
              <a:rPr lang="en-US" altLang="ja-JP" dirty="0" smtClean="0"/>
              <a:t>Test Inclusion</a:t>
            </a:r>
          </a:p>
          <a:p>
            <a:pPr lvl="1"/>
            <a:r>
              <a:rPr lang="ja-JP" altLang="en-US" dirty="0" smtClean="0"/>
              <a:t>テストケースを含むかどうかを</a:t>
            </a:r>
            <a:r>
              <a:rPr lang="en-US" altLang="ja-JP" dirty="0" smtClean="0"/>
              <a:t>PR</a:t>
            </a:r>
            <a:r>
              <a:rPr lang="ja-JP" altLang="en-US" dirty="0" err="1" smtClean="0"/>
              <a:t>を評</a:t>
            </a:r>
            <a:r>
              <a:rPr lang="ja-JP" altLang="en-US" dirty="0" smtClean="0"/>
              <a:t>価する基準としている</a:t>
            </a:r>
            <a:r>
              <a:rPr lang="en-US" altLang="ja-JP" dirty="0" smtClean="0"/>
              <a:t>【</a:t>
            </a:r>
            <a:r>
              <a:rPr lang="en-US" altLang="ja-JP" dirty="0" err="1" smtClean="0"/>
              <a:t>Dabbish</a:t>
            </a:r>
            <a:r>
              <a:rPr lang="en-US" altLang="ja-JP" dirty="0" smtClean="0"/>
              <a:t> 2012】</a:t>
            </a:r>
          </a:p>
          <a:p>
            <a:pPr marL="514350" indent="-514350">
              <a:buFont typeface="+mj-lt"/>
              <a:buAutoNum type="arabicPeriod"/>
            </a:pPr>
            <a:r>
              <a:rPr lang="en-US" altLang="ja-JP" dirty="0" smtClean="0"/>
              <a:t>Commit Size</a:t>
            </a:r>
          </a:p>
          <a:p>
            <a:pPr marL="914400" lvl="1" indent="-514350"/>
            <a:r>
              <a:rPr lang="ja-JP" altLang="en-US" dirty="0"/>
              <a:t>ファイル</a:t>
            </a:r>
            <a:r>
              <a:rPr lang="ja-JP" altLang="en-US" dirty="0" smtClean="0"/>
              <a:t>の変更行数（変更数が多いほど</a:t>
            </a:r>
            <a:r>
              <a:rPr lang="en-US" altLang="ja-JP" dirty="0" smtClean="0"/>
              <a:t>PM</a:t>
            </a:r>
            <a:r>
              <a:rPr lang="ja-JP" altLang="en-US" dirty="0" smtClean="0"/>
              <a:t>が理解・評価することがつらい）</a:t>
            </a:r>
            <a:endParaRPr lang="en-US" altLang="ja-JP" dirty="0" smtClean="0"/>
          </a:p>
          <a:p>
            <a:pPr marL="514350" indent="-514350">
              <a:buFont typeface="+mj-lt"/>
              <a:buAutoNum type="arabicPeriod"/>
            </a:pPr>
            <a:r>
              <a:rPr lang="en-US" altLang="ja-JP" dirty="0" smtClean="0"/>
              <a:t>Number of Files Changed</a:t>
            </a:r>
          </a:p>
          <a:p>
            <a:pPr marL="914400" lvl="1" indent="-514350"/>
            <a:r>
              <a:rPr lang="ja-JP" altLang="en-US" dirty="0"/>
              <a:t>ファイル</a:t>
            </a:r>
            <a:r>
              <a:rPr lang="ja-JP" altLang="en-US" dirty="0" smtClean="0"/>
              <a:t>の変更数（</a:t>
            </a:r>
            <a:r>
              <a:rPr lang="ja-JP" altLang="en-US" dirty="0"/>
              <a:t>変更数が多いほど</a:t>
            </a:r>
            <a:r>
              <a:rPr lang="en-US" altLang="ja-JP" dirty="0"/>
              <a:t>PM</a:t>
            </a:r>
            <a:r>
              <a:rPr lang="ja-JP" altLang="en-US" dirty="0"/>
              <a:t>が理解・評価することがつらい）</a:t>
            </a:r>
            <a:endParaRPr lang="en-US" altLang="ja-JP" dirty="0" smtClean="0"/>
          </a:p>
        </p:txBody>
      </p:sp>
    </p:spTree>
    <p:extLst>
      <p:ext uri="{BB962C8B-B14F-4D97-AF65-F5344CB8AC3E}">
        <p14:creationId xmlns:p14="http://schemas.microsoft.com/office/powerpoint/2010/main" val="2397433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04664"/>
            <a:ext cx="8229600" cy="1584176"/>
          </a:xfrm>
        </p:spPr>
        <p:txBody>
          <a:bodyPr>
            <a:noAutofit/>
          </a:bodyPr>
          <a:lstStyle/>
          <a:p>
            <a:r>
              <a:rPr kumimoji="1" lang="en-US" altLang="ja-JP" sz="4000" dirty="0" smtClean="0"/>
              <a:t>RQ2:</a:t>
            </a:r>
            <a:r>
              <a:rPr lang="ja-JP" altLang="en-US" sz="3600" dirty="0"/>
              <a:t>社会的つながりの強い投稿者からの貢献はアクセプトされやすいか？</a:t>
            </a:r>
            <a:r>
              <a:rPr lang="en-US" altLang="ja-JP" sz="3600" dirty="0"/>
              <a:t/>
            </a:r>
            <a:br>
              <a:rPr lang="en-US" altLang="ja-JP" sz="3600" dirty="0"/>
            </a:br>
            <a:endParaRPr kumimoji="1" lang="ja-JP" altLang="en-US" dirty="0"/>
          </a:p>
        </p:txBody>
      </p:sp>
      <p:sp>
        <p:nvSpPr>
          <p:cNvPr id="3" name="コンテンツ プレースホルダー 2"/>
          <p:cNvSpPr>
            <a:spLocks noGrp="1"/>
          </p:cNvSpPr>
          <p:nvPr>
            <p:ph idx="1"/>
          </p:nvPr>
        </p:nvSpPr>
        <p:spPr>
          <a:xfrm>
            <a:off x="457200" y="1628800"/>
            <a:ext cx="8229600" cy="4752528"/>
          </a:xfrm>
        </p:spPr>
        <p:txBody>
          <a:bodyPr>
            <a:normAutofit/>
          </a:bodyPr>
          <a:lstStyle/>
          <a:p>
            <a:pPr marL="571500" indent="-514350">
              <a:buFont typeface="+mj-lt"/>
              <a:buAutoNum type="arabicPeriod"/>
            </a:pPr>
            <a:r>
              <a:rPr lang="en-US" altLang="ja-JP" dirty="0" err="1" smtClean="0"/>
              <a:t>Socail</a:t>
            </a:r>
            <a:r>
              <a:rPr lang="en-US" altLang="ja-JP" dirty="0" smtClean="0"/>
              <a:t> Distance</a:t>
            </a:r>
          </a:p>
          <a:p>
            <a:pPr lvl="1"/>
            <a:r>
              <a:rPr lang="en-US" altLang="ja-JP" dirty="0" smtClean="0"/>
              <a:t>PR</a:t>
            </a:r>
            <a:r>
              <a:rPr lang="ja-JP" altLang="en-US" dirty="0" smtClean="0"/>
              <a:t>の投稿者がクローザを</a:t>
            </a:r>
            <a:r>
              <a:rPr lang="en-US" altLang="ja-JP" dirty="0" smtClean="0"/>
              <a:t>follow</a:t>
            </a:r>
            <a:r>
              <a:rPr lang="ja-JP" altLang="en-US" dirty="0" smtClean="0"/>
              <a:t>しているかどうかではかる</a:t>
            </a:r>
            <a:endParaRPr lang="en-US" altLang="ja-JP" dirty="0" smtClean="0"/>
          </a:p>
          <a:p>
            <a:pPr marL="571500" indent="-514350">
              <a:buFont typeface="+mj-lt"/>
              <a:buAutoNum type="arabicPeriod"/>
            </a:pPr>
            <a:r>
              <a:rPr lang="en-US" altLang="ja-JP" dirty="0" smtClean="0"/>
              <a:t>Prior </a:t>
            </a:r>
            <a:r>
              <a:rPr lang="en-US" altLang="ja-JP" dirty="0" err="1" smtClean="0"/>
              <a:t>Intraction</a:t>
            </a:r>
            <a:endParaRPr lang="en-US" altLang="ja-JP" dirty="0" smtClean="0"/>
          </a:p>
          <a:p>
            <a:pPr lvl="1"/>
            <a:r>
              <a:rPr lang="ja-JP" altLang="en-US" dirty="0" smtClean="0"/>
              <a:t>以前にコアメンバーが</a:t>
            </a:r>
            <a:r>
              <a:rPr lang="ja-JP" altLang="en-US" dirty="0"/>
              <a:t>指導</a:t>
            </a:r>
            <a:r>
              <a:rPr lang="ja-JP" altLang="en-US" dirty="0" smtClean="0"/>
              <a:t>したユーザの貢献は信頼に値する</a:t>
            </a:r>
            <a:r>
              <a:rPr lang="en-US" altLang="ja-JP" dirty="0" smtClean="0"/>
              <a:t>【</a:t>
            </a:r>
            <a:r>
              <a:rPr lang="en-US" altLang="ja-JP" dirty="0" err="1" smtClean="0"/>
              <a:t>Dabbish</a:t>
            </a:r>
            <a:r>
              <a:rPr lang="en-US" altLang="ja-JP" dirty="0" smtClean="0"/>
              <a:t> 2012】</a:t>
            </a:r>
          </a:p>
          <a:p>
            <a:pPr lvl="1"/>
            <a:r>
              <a:rPr lang="en-US" altLang="ja-JP" dirty="0" smtClean="0"/>
              <a:t>PR</a:t>
            </a:r>
            <a:r>
              <a:rPr lang="ja-JP" altLang="en-US" dirty="0" smtClean="0"/>
              <a:t>投稿前のイベントの数を数える</a:t>
            </a:r>
            <a:endParaRPr lang="en-US" altLang="ja-JP" dirty="0" smtClean="0"/>
          </a:p>
          <a:p>
            <a:pPr lvl="2"/>
            <a:r>
              <a:rPr lang="en-US" altLang="ja-JP" dirty="0" err="1" smtClean="0"/>
              <a:t>Issue,PR</a:t>
            </a:r>
            <a:r>
              <a:rPr lang="en-US" altLang="ja-JP" dirty="0" smtClean="0"/>
              <a:t>,</a:t>
            </a:r>
            <a:r>
              <a:rPr lang="ja-JP" altLang="en-US" dirty="0" smtClean="0"/>
              <a:t>コメントなどをイベントととらえる</a:t>
            </a:r>
            <a:endParaRPr lang="en-US" altLang="ja-JP" dirty="0" smtClean="0"/>
          </a:p>
          <a:p>
            <a:pPr marL="571500" indent="-514350">
              <a:buFont typeface="+mj-lt"/>
              <a:buAutoNum type="arabicPeriod"/>
            </a:pPr>
            <a:endParaRPr lang="en-US" altLang="ja-JP" dirty="0" smtClean="0"/>
          </a:p>
          <a:p>
            <a:pPr marL="457200" lvl="1" indent="0">
              <a:buNone/>
            </a:pPr>
            <a:endParaRPr lang="en-US" altLang="ja-JP" dirty="0" smtClean="0"/>
          </a:p>
        </p:txBody>
      </p:sp>
    </p:spTree>
    <p:extLst>
      <p:ext uri="{BB962C8B-B14F-4D97-AF65-F5344CB8AC3E}">
        <p14:creationId xmlns:p14="http://schemas.microsoft.com/office/powerpoint/2010/main" val="3246204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04664"/>
            <a:ext cx="8229600" cy="5976664"/>
          </a:xfrm>
        </p:spPr>
        <p:txBody>
          <a:bodyPr>
            <a:normAutofit/>
          </a:bodyPr>
          <a:lstStyle/>
          <a:p>
            <a:pPr marL="0" indent="0" algn="ctr">
              <a:buNone/>
            </a:pPr>
            <a:r>
              <a:rPr lang="en-US" altLang="ja-JP" sz="3600" dirty="0" smtClean="0"/>
              <a:t>RQ3:</a:t>
            </a:r>
            <a:r>
              <a:rPr lang="ja-JP" altLang="en-US" sz="3600" dirty="0"/>
              <a:t>議論が大量である貢献はアクセプト</a:t>
            </a:r>
            <a:r>
              <a:rPr lang="ja-JP" altLang="en-US" sz="3600" dirty="0" smtClean="0"/>
              <a:t>されづらい</a:t>
            </a:r>
            <a:endParaRPr lang="en-US" altLang="ja-JP" sz="3600" dirty="0" smtClean="0"/>
          </a:p>
          <a:p>
            <a:pPr marL="514350" indent="-514350">
              <a:buFont typeface="+mj-lt"/>
              <a:buAutoNum type="arabicPeriod"/>
            </a:pPr>
            <a:r>
              <a:rPr lang="en-US" altLang="ja-JP" dirty="0" smtClean="0"/>
              <a:t>Comments on Pull Request</a:t>
            </a:r>
          </a:p>
          <a:p>
            <a:pPr marL="914400" lvl="1" indent="-514350"/>
            <a:r>
              <a:rPr lang="en-US" altLang="ja-JP" dirty="0" smtClean="0"/>
              <a:t>PR</a:t>
            </a:r>
            <a:r>
              <a:rPr lang="ja-JP" altLang="en-US" dirty="0" smtClean="0"/>
              <a:t>のコメント数を数える</a:t>
            </a:r>
            <a:endParaRPr lang="en-US" altLang="ja-JP" dirty="0" smtClean="0"/>
          </a:p>
          <a:p>
            <a:pPr marL="514350" indent="-514350">
              <a:buFont typeface="+mj-lt"/>
              <a:buAutoNum type="arabicPeriod"/>
            </a:pPr>
            <a:endParaRPr lang="en-US" altLang="ja-JP" dirty="0"/>
          </a:p>
          <a:p>
            <a:pPr marL="0" indent="0" algn="ctr">
              <a:buNone/>
            </a:pPr>
            <a:r>
              <a:rPr lang="en-US" altLang="ja-JP" sz="3600" dirty="0" smtClean="0"/>
              <a:t>RQ4:</a:t>
            </a:r>
            <a:r>
              <a:rPr lang="ja-JP" altLang="en-US" sz="3600" dirty="0"/>
              <a:t>多くの議論による貢献の受理は技術的，社会的の両方で和らげる？</a:t>
            </a:r>
            <a:endParaRPr lang="en-US" altLang="ja-JP" sz="3600" dirty="0"/>
          </a:p>
          <a:p>
            <a:pPr marL="0" indent="0" algn="ctr">
              <a:buNone/>
            </a:pPr>
            <a:r>
              <a:rPr lang="ja-JP" altLang="en-US" sz="2800" dirty="0" smtClean="0"/>
              <a:t>対応しているメトリクスについて書かれていません</a:t>
            </a:r>
            <a:endParaRPr lang="en-US" altLang="ja-JP" sz="2800" dirty="0" smtClean="0"/>
          </a:p>
        </p:txBody>
      </p:sp>
    </p:spTree>
    <p:extLst>
      <p:ext uri="{BB962C8B-B14F-4D97-AF65-F5344CB8AC3E}">
        <p14:creationId xmlns:p14="http://schemas.microsoft.com/office/powerpoint/2010/main" val="3246204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04664"/>
            <a:ext cx="8229600" cy="1944216"/>
          </a:xfrm>
        </p:spPr>
        <p:txBody>
          <a:bodyPr>
            <a:normAutofit fontScale="90000"/>
          </a:bodyPr>
          <a:lstStyle/>
          <a:p>
            <a:r>
              <a:rPr kumimoji="1" lang="en-US" altLang="ja-JP" sz="4000" dirty="0" smtClean="0"/>
              <a:t>RQ5:</a:t>
            </a:r>
            <a:r>
              <a:rPr lang="ja-JP" altLang="en-US" sz="4000" dirty="0"/>
              <a:t>一般的なコミュニティでの高いステータスをもつ投稿者の貢献はアクセプトされやすいか？</a:t>
            </a:r>
            <a:r>
              <a:rPr lang="en-US" altLang="ja-JP" sz="4000" dirty="0"/>
              <a:t/>
            </a:r>
            <a:br>
              <a:rPr lang="en-US" altLang="ja-JP" sz="4000" dirty="0"/>
            </a:br>
            <a:endParaRPr kumimoji="1" lang="ja-JP" altLang="en-US" dirty="0"/>
          </a:p>
        </p:txBody>
      </p:sp>
      <p:sp>
        <p:nvSpPr>
          <p:cNvPr id="3" name="コンテンツ プレースホルダー 2"/>
          <p:cNvSpPr>
            <a:spLocks noGrp="1"/>
          </p:cNvSpPr>
          <p:nvPr>
            <p:ph idx="1"/>
          </p:nvPr>
        </p:nvSpPr>
        <p:spPr>
          <a:xfrm>
            <a:off x="457200" y="1844824"/>
            <a:ext cx="8229600" cy="1224136"/>
          </a:xfrm>
        </p:spPr>
        <p:txBody>
          <a:bodyPr>
            <a:normAutofit/>
          </a:bodyPr>
          <a:lstStyle/>
          <a:p>
            <a:pPr marL="514350" indent="-514350">
              <a:buFont typeface="+mj-lt"/>
              <a:buAutoNum type="arabicPeriod"/>
            </a:pPr>
            <a:r>
              <a:rPr lang="en-US" altLang="ja-JP" dirty="0" smtClean="0"/>
              <a:t>Followers</a:t>
            </a:r>
          </a:p>
          <a:p>
            <a:pPr marL="914400" lvl="1" indent="-514350"/>
            <a:r>
              <a:rPr lang="ja-JP" altLang="en-US" dirty="0" smtClean="0"/>
              <a:t>フォロワーの数を数える</a:t>
            </a:r>
            <a:endParaRPr lang="en-US" altLang="ja-JP" dirty="0" smtClean="0"/>
          </a:p>
          <a:p>
            <a:pPr marL="914400" lvl="1" indent="-514350"/>
            <a:endParaRPr lang="en-US" altLang="ja-JP" dirty="0"/>
          </a:p>
          <a:p>
            <a:pPr marL="914400" lvl="1" indent="-514350"/>
            <a:endParaRPr lang="en-US" altLang="ja-JP" dirty="0" smtClean="0"/>
          </a:p>
          <a:p>
            <a:pPr marL="914400" lvl="1" indent="-514350"/>
            <a:endParaRPr lang="en-US" altLang="ja-JP" dirty="0" smtClean="0"/>
          </a:p>
        </p:txBody>
      </p:sp>
      <p:sp>
        <p:nvSpPr>
          <p:cNvPr id="4" name="タイトル 1"/>
          <p:cNvSpPr txBox="1">
            <a:spLocks/>
          </p:cNvSpPr>
          <p:nvPr/>
        </p:nvSpPr>
        <p:spPr>
          <a:xfrm>
            <a:off x="539552" y="3140968"/>
            <a:ext cx="8229600" cy="194421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sz="3600" dirty="0" smtClean="0"/>
              <a:t>RQ6:</a:t>
            </a:r>
            <a:r>
              <a:rPr lang="ja-JP" altLang="en-US" sz="3700" dirty="0"/>
              <a:t>特別なプロジェクトでは，高いステータスをもつ投稿者の貢献はアクセプトされやすいか？</a:t>
            </a:r>
            <a:endParaRPr lang="en-US" altLang="ja-JP" sz="3700" dirty="0"/>
          </a:p>
          <a:p>
            <a:endParaRPr lang="ja-JP" altLang="en-US" sz="3700" dirty="0"/>
          </a:p>
        </p:txBody>
      </p:sp>
      <p:sp>
        <p:nvSpPr>
          <p:cNvPr id="5" name="コンテンツ プレースホルダー 2"/>
          <p:cNvSpPr txBox="1">
            <a:spLocks/>
          </p:cNvSpPr>
          <p:nvPr/>
        </p:nvSpPr>
        <p:spPr>
          <a:xfrm>
            <a:off x="755576" y="4725144"/>
            <a:ext cx="8229600" cy="194421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514350" indent="-514350">
              <a:buFont typeface="+mj-lt"/>
              <a:buAutoNum type="arabicPeriod"/>
            </a:pPr>
            <a:r>
              <a:rPr lang="en-US" altLang="ja-JP" dirty="0" smtClean="0"/>
              <a:t>Collaborator Status</a:t>
            </a:r>
          </a:p>
          <a:p>
            <a:pPr marL="914400" lvl="1" indent="-514350"/>
            <a:r>
              <a:rPr lang="ja-JP" altLang="en-US" dirty="0" smtClean="0"/>
              <a:t>コラボレータはマージ権限をもつ</a:t>
            </a:r>
            <a:endParaRPr lang="en-US" altLang="ja-JP" dirty="0" smtClean="0"/>
          </a:p>
          <a:p>
            <a:pPr marL="914400" lvl="1" indent="-514350"/>
            <a:r>
              <a:rPr lang="ja-JP" altLang="en-US" dirty="0" smtClean="0"/>
              <a:t>しかし</a:t>
            </a:r>
            <a:r>
              <a:rPr lang="en-US" altLang="ja-JP" dirty="0" smtClean="0"/>
              <a:t>PR</a:t>
            </a:r>
            <a:r>
              <a:rPr lang="ja-JP" altLang="en-US" dirty="0" smtClean="0"/>
              <a:t>を作るということは他のユーザに意見をもらうためと考えられる</a:t>
            </a:r>
            <a:endParaRPr lang="en-US" altLang="ja-JP" dirty="0" smtClean="0"/>
          </a:p>
          <a:p>
            <a:pPr marL="914400" lvl="1" indent="-514350"/>
            <a:endParaRPr lang="en-US" altLang="ja-JP" dirty="0" smtClean="0"/>
          </a:p>
          <a:p>
            <a:pPr marL="914400" lvl="1" indent="-514350"/>
            <a:endParaRPr lang="en-US" altLang="ja-JP" dirty="0" smtClean="0"/>
          </a:p>
        </p:txBody>
      </p:sp>
    </p:spTree>
    <p:extLst>
      <p:ext uri="{BB962C8B-B14F-4D97-AF65-F5344CB8AC3E}">
        <p14:creationId xmlns:p14="http://schemas.microsoft.com/office/powerpoint/2010/main" val="3246204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04664"/>
            <a:ext cx="8229600" cy="1584176"/>
          </a:xfrm>
        </p:spPr>
        <p:txBody>
          <a:bodyPr>
            <a:normAutofit fontScale="90000"/>
          </a:bodyPr>
          <a:lstStyle/>
          <a:p>
            <a:r>
              <a:rPr kumimoji="1" lang="en-US" altLang="ja-JP" sz="4000" dirty="0" smtClean="0"/>
              <a:t>RQ7:</a:t>
            </a:r>
            <a:r>
              <a:rPr lang="ja-JP" altLang="en-US" sz="4000" dirty="0"/>
              <a:t>確率したプロジェクトの貢献はアクセプトされづらいか？</a:t>
            </a:r>
            <a:r>
              <a:rPr lang="en-US" altLang="ja-JP" sz="4000" dirty="0"/>
              <a:t/>
            </a:r>
            <a:br>
              <a:rPr lang="en-US" altLang="ja-JP" sz="4000" dirty="0"/>
            </a:br>
            <a:endParaRPr kumimoji="1" lang="ja-JP" altLang="en-US" dirty="0"/>
          </a:p>
        </p:txBody>
      </p:sp>
      <p:sp>
        <p:nvSpPr>
          <p:cNvPr id="3" name="コンテンツ プレースホルダー 2"/>
          <p:cNvSpPr>
            <a:spLocks noGrp="1"/>
          </p:cNvSpPr>
          <p:nvPr>
            <p:ph idx="1"/>
          </p:nvPr>
        </p:nvSpPr>
        <p:spPr>
          <a:xfrm>
            <a:off x="457200" y="1628800"/>
            <a:ext cx="8229600" cy="4752528"/>
          </a:xfrm>
        </p:spPr>
        <p:txBody>
          <a:bodyPr>
            <a:normAutofit/>
          </a:bodyPr>
          <a:lstStyle/>
          <a:p>
            <a:pPr marL="514350" indent="-514350">
              <a:buFont typeface="+mj-lt"/>
              <a:buAutoNum type="arabicPeriod"/>
            </a:pPr>
            <a:r>
              <a:rPr lang="en-US" altLang="ja-JP" dirty="0" smtClean="0"/>
              <a:t>Repository Age</a:t>
            </a:r>
          </a:p>
          <a:p>
            <a:pPr lvl="1"/>
            <a:r>
              <a:rPr lang="ja-JP" altLang="en-US" dirty="0" smtClean="0"/>
              <a:t>プロジェクトの存続年数</a:t>
            </a:r>
            <a:endParaRPr lang="en-US" altLang="ja-JP" dirty="0" smtClean="0"/>
          </a:p>
          <a:p>
            <a:pPr marL="514350" indent="-514350">
              <a:buFont typeface="+mj-lt"/>
              <a:buAutoNum type="arabicPeriod"/>
            </a:pPr>
            <a:r>
              <a:rPr lang="en-US" altLang="ja-JP" dirty="0" smtClean="0"/>
              <a:t>Collaborators</a:t>
            </a:r>
          </a:p>
          <a:p>
            <a:pPr marL="914400" lvl="1" indent="-514350"/>
            <a:r>
              <a:rPr lang="ja-JP" altLang="en-US" dirty="0" smtClean="0"/>
              <a:t>開発者チームのサイズをコラボレータの数と代用する</a:t>
            </a:r>
            <a:endParaRPr lang="en-US" altLang="ja-JP" dirty="0" smtClean="0"/>
          </a:p>
          <a:p>
            <a:pPr marL="514350" indent="-514350">
              <a:buFont typeface="+mj-lt"/>
              <a:buAutoNum type="arabicPeriod"/>
            </a:pPr>
            <a:r>
              <a:rPr lang="en-US" altLang="ja-JP" dirty="0" smtClean="0"/>
              <a:t>Stars</a:t>
            </a:r>
          </a:p>
          <a:p>
            <a:pPr marL="914400" lvl="1" indent="-514350"/>
            <a:r>
              <a:rPr lang="ja-JP" altLang="en-US" dirty="0" smtClean="0"/>
              <a:t>スターの数</a:t>
            </a:r>
            <a:endParaRPr lang="en-US" altLang="ja-JP" dirty="0" smtClean="0"/>
          </a:p>
          <a:p>
            <a:pPr marL="914400" lvl="1" indent="-514350"/>
            <a:r>
              <a:rPr lang="ja-JP" altLang="en-US" dirty="0" smtClean="0"/>
              <a:t>スターはそのプロジェクトの人気を表す指標として</a:t>
            </a:r>
            <a:r>
              <a:rPr lang="en-US" altLang="ja-JP" dirty="0" err="1" smtClean="0"/>
              <a:t>GitHub</a:t>
            </a:r>
            <a:r>
              <a:rPr lang="ja-JP" altLang="en-US" dirty="0" smtClean="0"/>
              <a:t>に搭載されている機能の</a:t>
            </a:r>
            <a:r>
              <a:rPr lang="en-US" altLang="ja-JP" dirty="0" smtClean="0"/>
              <a:t>1</a:t>
            </a:r>
            <a:r>
              <a:rPr lang="ja-JP" altLang="en-US" dirty="0" smtClean="0"/>
              <a:t>つ</a:t>
            </a:r>
            <a:endParaRPr lang="en-US" altLang="ja-JP" dirty="0" smtClean="0"/>
          </a:p>
        </p:txBody>
      </p:sp>
    </p:spTree>
    <p:extLst>
      <p:ext uri="{BB962C8B-B14F-4D97-AF65-F5344CB8AC3E}">
        <p14:creationId xmlns:p14="http://schemas.microsoft.com/office/powerpoint/2010/main" val="3246204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Result</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RQ</a:t>
            </a:r>
            <a:r>
              <a:rPr lang="ja-JP" altLang="en-US" dirty="0" smtClean="0"/>
              <a:t>で建てた仮説を検証するために，ロジスティック回帰モデルを作成した．</a:t>
            </a:r>
            <a:endParaRPr lang="en-US" altLang="ja-JP" dirty="0" smtClean="0"/>
          </a:p>
          <a:p>
            <a:endParaRPr kumimoji="1" lang="en-US" altLang="ja-JP" dirty="0"/>
          </a:p>
          <a:p>
            <a:pPr marL="514350" indent="-514350">
              <a:buFont typeface="+mj-lt"/>
              <a:buAutoNum type="arabicPeriod"/>
            </a:pPr>
            <a:r>
              <a:rPr lang="ja-JP" altLang="en-US" dirty="0" smtClean="0"/>
              <a:t>仮説の検証結果</a:t>
            </a:r>
            <a:endParaRPr lang="en-US" altLang="ja-JP" dirty="0" smtClean="0"/>
          </a:p>
          <a:p>
            <a:pPr marL="514350" indent="-514350">
              <a:buFont typeface="+mj-lt"/>
              <a:buAutoNum type="arabicPeriod"/>
            </a:pPr>
            <a:r>
              <a:rPr lang="ja-JP" altLang="en-US" dirty="0" smtClean="0"/>
              <a:t>ロジスティック回帰に関するデータ</a:t>
            </a:r>
            <a:endParaRPr lang="en-US" altLang="ja-JP" dirty="0" smtClean="0"/>
          </a:p>
          <a:p>
            <a:pPr marL="514350" indent="-514350">
              <a:buFont typeface="+mj-lt"/>
              <a:buAutoNum type="arabicPeriod"/>
            </a:pPr>
            <a:endParaRPr lang="en-US" altLang="ja-JP" dirty="0"/>
          </a:p>
          <a:p>
            <a:pPr marL="0" indent="0">
              <a:buNone/>
            </a:pPr>
            <a:endParaRPr kumimoji="1" lang="ja-JP" altLang="en-US" dirty="0"/>
          </a:p>
        </p:txBody>
      </p:sp>
    </p:spTree>
    <p:extLst>
      <p:ext uri="{BB962C8B-B14F-4D97-AF65-F5344CB8AC3E}">
        <p14:creationId xmlns:p14="http://schemas.microsoft.com/office/powerpoint/2010/main" val="405028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60648"/>
            <a:ext cx="8229600" cy="1143000"/>
          </a:xfrm>
        </p:spPr>
        <p:txBody>
          <a:bodyPr/>
          <a:lstStyle/>
          <a:p>
            <a:r>
              <a:rPr kumimoji="1" lang="ja-JP" altLang="en-US" dirty="0" smtClean="0"/>
              <a:t>結果</a:t>
            </a:r>
            <a:r>
              <a:rPr kumimoji="1" lang="en-US" altLang="ja-JP" dirty="0" smtClean="0"/>
              <a:t>(1)</a:t>
            </a:r>
            <a:endParaRPr kumimoji="1" lang="ja-JP" altLang="en-US" dirty="0"/>
          </a:p>
        </p:txBody>
      </p:sp>
      <p:sp>
        <p:nvSpPr>
          <p:cNvPr id="3" name="コンテンツ プレースホルダー 2"/>
          <p:cNvSpPr>
            <a:spLocks noGrp="1"/>
          </p:cNvSpPr>
          <p:nvPr>
            <p:ph idx="1"/>
          </p:nvPr>
        </p:nvSpPr>
        <p:spPr>
          <a:xfrm>
            <a:off x="457200" y="1600200"/>
            <a:ext cx="8229600" cy="4781128"/>
          </a:xfrm>
        </p:spPr>
        <p:txBody>
          <a:bodyPr>
            <a:normAutofit/>
          </a:bodyPr>
          <a:lstStyle/>
          <a:p>
            <a:r>
              <a:rPr lang="en-US" altLang="ja-JP" dirty="0" smtClean="0"/>
              <a:t>RQ1</a:t>
            </a:r>
          </a:p>
          <a:p>
            <a:pPr lvl="1"/>
            <a:r>
              <a:rPr lang="en-US" altLang="ja-JP" dirty="0" smtClean="0"/>
              <a:t>Test Inclusion</a:t>
            </a:r>
          </a:p>
          <a:p>
            <a:pPr lvl="2"/>
            <a:r>
              <a:rPr lang="ja-JP" altLang="en-US" dirty="0" smtClean="0"/>
              <a:t>アクセプト率を</a:t>
            </a:r>
            <a:r>
              <a:rPr lang="en-US" altLang="ja-JP" dirty="0" smtClean="0"/>
              <a:t>17.1%</a:t>
            </a:r>
            <a:r>
              <a:rPr lang="ja-JP" altLang="en-US" dirty="0" smtClean="0"/>
              <a:t>向上</a:t>
            </a:r>
            <a:endParaRPr lang="en-US" altLang="ja-JP" dirty="0" smtClean="0"/>
          </a:p>
          <a:p>
            <a:pPr lvl="1"/>
            <a:r>
              <a:rPr lang="en-US" altLang="ja-JP" dirty="0" smtClean="0"/>
              <a:t>Commit Size</a:t>
            </a:r>
          </a:p>
          <a:p>
            <a:pPr lvl="2"/>
            <a:r>
              <a:rPr lang="en-US" altLang="ja-JP" dirty="0" smtClean="0"/>
              <a:t>Negative</a:t>
            </a:r>
            <a:r>
              <a:rPr lang="ja-JP" altLang="en-US" dirty="0" smtClean="0"/>
              <a:t>に強い関係がある</a:t>
            </a:r>
            <a:endParaRPr lang="en-US" altLang="ja-JP" dirty="0" smtClean="0"/>
          </a:p>
          <a:p>
            <a:pPr lvl="2"/>
            <a:r>
              <a:rPr lang="ja-JP" altLang="en-US" dirty="0" smtClean="0"/>
              <a:t>アクセプト率が</a:t>
            </a:r>
            <a:r>
              <a:rPr lang="en-US" altLang="ja-JP" dirty="0" smtClean="0"/>
              <a:t>26.2</a:t>
            </a:r>
            <a:r>
              <a:rPr lang="ja-JP" altLang="en-US" dirty="0" smtClean="0"/>
              <a:t>％減少</a:t>
            </a:r>
            <a:endParaRPr lang="en-US" altLang="ja-JP" dirty="0" smtClean="0"/>
          </a:p>
          <a:p>
            <a:pPr lvl="1"/>
            <a:r>
              <a:rPr lang="en-US" altLang="ja-JP" dirty="0"/>
              <a:t>Number of Files Changed</a:t>
            </a:r>
          </a:p>
          <a:p>
            <a:pPr lvl="2"/>
            <a:r>
              <a:rPr kumimoji="1" lang="en-US" altLang="ja-JP" dirty="0" smtClean="0"/>
              <a:t>7.3</a:t>
            </a:r>
            <a:r>
              <a:rPr kumimoji="1" lang="ja-JP" altLang="en-US" dirty="0" smtClean="0"/>
              <a:t>％の・・・・</a:t>
            </a:r>
            <a:endParaRPr kumimoji="1" lang="en-US" altLang="ja-JP" dirty="0" smtClean="0"/>
          </a:p>
        </p:txBody>
      </p:sp>
    </p:spTree>
    <p:extLst>
      <p:ext uri="{BB962C8B-B14F-4D97-AF65-F5344CB8AC3E}">
        <p14:creationId xmlns:p14="http://schemas.microsoft.com/office/powerpoint/2010/main" val="978040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結果</a:t>
            </a:r>
            <a:r>
              <a:rPr kumimoji="1" lang="en-US" altLang="ja-JP" dirty="0" smtClean="0"/>
              <a:t>(2)</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RQ2</a:t>
            </a:r>
          </a:p>
          <a:p>
            <a:pPr lvl="1"/>
            <a:r>
              <a:rPr lang="en-US" altLang="ja-JP" dirty="0" err="1"/>
              <a:t>Socail</a:t>
            </a:r>
            <a:r>
              <a:rPr lang="en-US" altLang="ja-JP" dirty="0"/>
              <a:t> </a:t>
            </a:r>
            <a:r>
              <a:rPr lang="en-US" altLang="ja-JP" dirty="0" smtClean="0"/>
              <a:t>Distance</a:t>
            </a:r>
          </a:p>
          <a:p>
            <a:pPr lvl="2"/>
            <a:r>
              <a:rPr lang="ja-JP" altLang="en-US" dirty="0" smtClean="0"/>
              <a:t>アクセプト率</a:t>
            </a:r>
            <a:r>
              <a:rPr lang="en-US" altLang="ja-JP" dirty="0" smtClean="0"/>
              <a:t>187</a:t>
            </a:r>
            <a:r>
              <a:rPr lang="ja-JP" altLang="en-US" dirty="0" smtClean="0"/>
              <a:t>％増</a:t>
            </a:r>
            <a:endParaRPr lang="en-US" altLang="ja-JP" dirty="0" smtClean="0"/>
          </a:p>
          <a:p>
            <a:pPr lvl="1"/>
            <a:r>
              <a:rPr lang="en-US" altLang="ja-JP" dirty="0"/>
              <a:t>Prior </a:t>
            </a:r>
            <a:r>
              <a:rPr lang="en-US" altLang="ja-JP" dirty="0" err="1" smtClean="0"/>
              <a:t>Intraction</a:t>
            </a:r>
            <a:endParaRPr lang="en-US" altLang="ja-JP" dirty="0" smtClean="0"/>
          </a:p>
          <a:p>
            <a:pPr lvl="2"/>
            <a:r>
              <a:rPr lang="ja-JP" altLang="en-US" dirty="0"/>
              <a:t>アクセプト率</a:t>
            </a:r>
            <a:r>
              <a:rPr lang="en-US" altLang="ja-JP" dirty="0" smtClean="0"/>
              <a:t>35.6</a:t>
            </a:r>
            <a:r>
              <a:rPr lang="ja-JP" altLang="en-US" dirty="0" smtClean="0"/>
              <a:t>％増</a:t>
            </a:r>
            <a:endParaRPr lang="en-US" altLang="ja-JP" dirty="0" smtClean="0"/>
          </a:p>
          <a:p>
            <a:pPr lvl="2"/>
            <a:endParaRPr lang="en-US" altLang="ja-JP" dirty="0"/>
          </a:p>
          <a:p>
            <a:pPr marL="0" indent="0">
              <a:buNone/>
            </a:pPr>
            <a:r>
              <a:rPr lang="ja-JP" altLang="en-US" sz="2800" dirty="0" smtClean="0">
                <a:solidFill>
                  <a:srgbClr val="FF0000"/>
                </a:solidFill>
              </a:rPr>
              <a:t>　</a:t>
            </a:r>
            <a:endParaRPr kumimoji="1" lang="en-US" altLang="ja-JP" dirty="0" smtClean="0"/>
          </a:p>
          <a:p>
            <a:pPr lvl="1"/>
            <a:endParaRPr kumimoji="1" lang="en-US" altLang="ja-JP" dirty="0" smtClean="0"/>
          </a:p>
          <a:p>
            <a:pPr lvl="1"/>
            <a:endParaRPr kumimoji="1" lang="ja-JP" altLang="en-US" dirty="0"/>
          </a:p>
        </p:txBody>
      </p:sp>
    </p:spTree>
    <p:extLst>
      <p:ext uri="{BB962C8B-B14F-4D97-AF65-F5344CB8AC3E}">
        <p14:creationId xmlns:p14="http://schemas.microsoft.com/office/powerpoint/2010/main" val="3076457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結果</a:t>
            </a:r>
            <a:r>
              <a:rPr lang="en-US" altLang="ja-JP" dirty="0" smtClean="0"/>
              <a:t>(</a:t>
            </a:r>
            <a:r>
              <a:rPr lang="en-US" altLang="ja-JP" dirty="0"/>
              <a:t>3</a:t>
            </a:r>
            <a:r>
              <a:rPr lang="en-US" altLang="ja-JP" dirty="0" smtClean="0"/>
              <a:t>)</a:t>
            </a:r>
            <a:endParaRPr kumimoji="1" lang="ja-JP" altLang="en-US" dirty="0"/>
          </a:p>
        </p:txBody>
      </p:sp>
      <p:sp>
        <p:nvSpPr>
          <p:cNvPr id="3" name="コンテンツ プレースホルダー 2"/>
          <p:cNvSpPr>
            <a:spLocks noGrp="1"/>
          </p:cNvSpPr>
          <p:nvPr>
            <p:ph idx="1"/>
          </p:nvPr>
        </p:nvSpPr>
        <p:spPr/>
        <p:txBody>
          <a:bodyPr/>
          <a:lstStyle/>
          <a:p>
            <a:pPr marL="514350" indent="-457200"/>
            <a:r>
              <a:rPr kumimoji="1" lang="en-US" altLang="ja-JP" dirty="0" smtClean="0"/>
              <a:t>RQ3</a:t>
            </a:r>
          </a:p>
          <a:p>
            <a:pPr marL="914400" lvl="1" indent="-457200"/>
            <a:r>
              <a:rPr lang="en-US" altLang="ja-JP" dirty="0"/>
              <a:t>Comments on Pull Request</a:t>
            </a:r>
          </a:p>
          <a:p>
            <a:pPr marL="1314450" lvl="2" indent="-457200"/>
            <a:r>
              <a:rPr kumimoji="1" lang="ja-JP" altLang="en-US" dirty="0" smtClean="0"/>
              <a:t>アクセプト率</a:t>
            </a:r>
            <a:r>
              <a:rPr kumimoji="1" lang="en-US" altLang="ja-JP" dirty="0" smtClean="0"/>
              <a:t>54.6%</a:t>
            </a:r>
            <a:r>
              <a:rPr lang="ja-JP" altLang="en-US" dirty="0" smtClean="0"/>
              <a:t>減</a:t>
            </a:r>
            <a:endParaRPr lang="en-US" altLang="ja-JP" dirty="0" smtClean="0"/>
          </a:p>
          <a:p>
            <a:pPr marL="857250" lvl="2" indent="0">
              <a:buNone/>
            </a:pPr>
            <a:endParaRPr kumimoji="1" lang="en-US" altLang="ja-JP" dirty="0">
              <a:solidFill>
                <a:srgbClr val="FF0000"/>
              </a:solidFill>
            </a:endParaRPr>
          </a:p>
          <a:p>
            <a:pPr marL="514350" indent="-457200"/>
            <a:r>
              <a:rPr kumimoji="1" lang="en-US" altLang="ja-JP" dirty="0" smtClean="0"/>
              <a:t>RQ5</a:t>
            </a:r>
          </a:p>
          <a:p>
            <a:pPr marL="914400" lvl="1" indent="-457200"/>
            <a:r>
              <a:rPr lang="en-US" altLang="ja-JP" dirty="0"/>
              <a:t>Followers</a:t>
            </a:r>
          </a:p>
          <a:p>
            <a:pPr marL="1314450" lvl="2" indent="-457200"/>
            <a:r>
              <a:rPr lang="ja-JP" altLang="en-US" dirty="0" smtClean="0"/>
              <a:t>アクセプト率</a:t>
            </a:r>
            <a:r>
              <a:rPr lang="en-US" altLang="ja-JP" dirty="0" smtClean="0"/>
              <a:t>18.1%</a:t>
            </a:r>
            <a:r>
              <a:rPr lang="ja-JP" altLang="en-US" dirty="0" smtClean="0"/>
              <a:t>増</a:t>
            </a:r>
            <a:endParaRPr lang="en-US" altLang="ja-JP" dirty="0" smtClean="0"/>
          </a:p>
          <a:p>
            <a:pPr marL="914400" lvl="1" indent="-457200"/>
            <a:endParaRPr kumimoji="1" lang="ja-JP" altLang="en-US" dirty="0"/>
          </a:p>
        </p:txBody>
      </p:sp>
    </p:spTree>
    <p:extLst>
      <p:ext uri="{BB962C8B-B14F-4D97-AF65-F5344CB8AC3E}">
        <p14:creationId xmlns:p14="http://schemas.microsoft.com/office/powerpoint/2010/main" val="3163809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r>
              <a:rPr kumimoji="1" lang="en-US" altLang="ja-JP" dirty="0" smtClean="0"/>
              <a:t>(4)</a:t>
            </a:r>
            <a:endParaRPr kumimoji="1" lang="ja-JP" altLang="en-US" dirty="0"/>
          </a:p>
        </p:txBody>
      </p:sp>
      <p:sp>
        <p:nvSpPr>
          <p:cNvPr id="3" name="コンテンツ プレースホルダー 2"/>
          <p:cNvSpPr>
            <a:spLocks noGrp="1"/>
          </p:cNvSpPr>
          <p:nvPr>
            <p:ph idx="1"/>
          </p:nvPr>
        </p:nvSpPr>
        <p:spPr>
          <a:xfrm>
            <a:off x="457200" y="1600200"/>
            <a:ext cx="8229600" cy="5069160"/>
          </a:xfrm>
        </p:spPr>
        <p:txBody>
          <a:bodyPr>
            <a:normAutofit/>
          </a:bodyPr>
          <a:lstStyle/>
          <a:p>
            <a:r>
              <a:rPr kumimoji="1" lang="en-US" altLang="ja-JP" dirty="0" smtClean="0"/>
              <a:t>RQ6</a:t>
            </a:r>
          </a:p>
          <a:p>
            <a:pPr lvl="1"/>
            <a:r>
              <a:rPr lang="en-US" altLang="ja-JP" dirty="0"/>
              <a:t>Collaborator Status</a:t>
            </a:r>
          </a:p>
          <a:p>
            <a:pPr lvl="2"/>
            <a:r>
              <a:rPr kumimoji="1" lang="ja-JP" altLang="en-US" dirty="0" smtClean="0"/>
              <a:t>アクセプト率</a:t>
            </a:r>
            <a:r>
              <a:rPr kumimoji="1" lang="en-US" altLang="ja-JP" dirty="0" smtClean="0"/>
              <a:t>63.6%</a:t>
            </a:r>
            <a:r>
              <a:rPr lang="ja-JP" altLang="en-US" dirty="0" smtClean="0"/>
              <a:t>増</a:t>
            </a:r>
            <a:endParaRPr lang="en-US" altLang="ja-JP" dirty="0" smtClean="0"/>
          </a:p>
          <a:p>
            <a:r>
              <a:rPr lang="en-US" altLang="ja-JP" dirty="0" smtClean="0"/>
              <a:t>RQ7</a:t>
            </a:r>
          </a:p>
          <a:p>
            <a:pPr lvl="1"/>
            <a:r>
              <a:rPr lang="en-US" altLang="ja-JP" dirty="0"/>
              <a:t>Repository </a:t>
            </a:r>
            <a:r>
              <a:rPr lang="en-US" altLang="ja-JP" dirty="0" smtClean="0"/>
              <a:t>Age</a:t>
            </a:r>
          </a:p>
          <a:p>
            <a:pPr lvl="2"/>
            <a:r>
              <a:rPr lang="ja-JP" altLang="en-US" dirty="0" smtClean="0"/>
              <a:t>アクセプト率</a:t>
            </a:r>
            <a:r>
              <a:rPr lang="en-US" altLang="ja-JP" dirty="0" smtClean="0"/>
              <a:t>18.0%</a:t>
            </a:r>
            <a:r>
              <a:rPr lang="ja-JP" altLang="en-US" dirty="0" smtClean="0"/>
              <a:t>減</a:t>
            </a:r>
            <a:endParaRPr lang="en-US" altLang="ja-JP" dirty="0" smtClean="0"/>
          </a:p>
          <a:p>
            <a:pPr lvl="1"/>
            <a:r>
              <a:rPr lang="en-US" altLang="ja-JP" dirty="0" smtClean="0"/>
              <a:t>Collaborators</a:t>
            </a:r>
          </a:p>
          <a:p>
            <a:pPr lvl="2"/>
            <a:r>
              <a:rPr lang="ja-JP" altLang="en-US" dirty="0" smtClean="0"/>
              <a:t>アクセプト率</a:t>
            </a:r>
            <a:r>
              <a:rPr lang="en-US" altLang="ja-JP" dirty="0" smtClean="0"/>
              <a:t>4.6%</a:t>
            </a:r>
            <a:r>
              <a:rPr lang="ja-JP" altLang="en-US" dirty="0" smtClean="0"/>
              <a:t>減</a:t>
            </a:r>
            <a:endParaRPr lang="en-US" altLang="ja-JP" dirty="0"/>
          </a:p>
          <a:p>
            <a:pPr lvl="1"/>
            <a:r>
              <a:rPr lang="en-US" altLang="ja-JP" dirty="0" smtClean="0"/>
              <a:t>Stars</a:t>
            </a:r>
          </a:p>
          <a:p>
            <a:pPr lvl="2"/>
            <a:r>
              <a:rPr lang="ja-JP" altLang="en-US" dirty="0" smtClean="0"/>
              <a:t>アクセプト率</a:t>
            </a:r>
            <a:r>
              <a:rPr lang="en-US" altLang="ja-JP" dirty="0" smtClean="0"/>
              <a:t>35.2%</a:t>
            </a:r>
            <a:r>
              <a:rPr lang="ja-JP" altLang="en-US" dirty="0" smtClean="0"/>
              <a:t>減</a:t>
            </a:r>
            <a:endParaRPr lang="en-US" altLang="ja-JP" dirty="0" smtClean="0"/>
          </a:p>
          <a:p>
            <a:pPr lvl="2"/>
            <a:endParaRPr lang="en-US" altLang="ja-JP" dirty="0" smtClean="0"/>
          </a:p>
          <a:p>
            <a:pPr lvl="2"/>
            <a:endParaRPr lang="en-US" altLang="ja-JP" dirty="0"/>
          </a:p>
          <a:p>
            <a:pPr lvl="1"/>
            <a:endParaRPr lang="en-US" altLang="ja-JP" dirty="0" smtClean="0"/>
          </a:p>
          <a:p>
            <a:pPr lvl="1"/>
            <a:endParaRPr lang="en-US" altLang="ja-JP" dirty="0" smtClean="0"/>
          </a:p>
          <a:p>
            <a:pPr lvl="1"/>
            <a:endParaRPr kumimoji="1" lang="en-US" altLang="ja-JP" dirty="0" smtClean="0"/>
          </a:p>
          <a:p>
            <a:pPr lvl="1"/>
            <a:endParaRPr kumimoji="1" lang="en-US" altLang="ja-JP" dirty="0" smtClean="0"/>
          </a:p>
          <a:p>
            <a:endParaRPr kumimoji="1" lang="ja-JP" altLang="en-US" dirty="0"/>
          </a:p>
        </p:txBody>
      </p:sp>
    </p:spTree>
    <p:extLst>
      <p:ext uri="{BB962C8B-B14F-4D97-AF65-F5344CB8AC3E}">
        <p14:creationId xmlns:p14="http://schemas.microsoft.com/office/powerpoint/2010/main" val="3837605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pic>
        <p:nvPicPr>
          <p:cNvPr id="2050" name="Picture 2" descr="C:\Users\oss.wakayama\Desktop\研究\論文\Influence of Socail and Technical Factors for Evaluating Contribution in GitHub\table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8064896" cy="6716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7820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まとめ</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PR</a:t>
            </a:r>
            <a:r>
              <a:rPr kumimoji="1" lang="ja-JP" altLang="en-US" dirty="0" smtClean="0"/>
              <a:t>に関する予測モデルを作成した</a:t>
            </a:r>
            <a:endParaRPr lang="en-US" altLang="ja-JP" dirty="0"/>
          </a:p>
          <a:p>
            <a:endParaRPr kumimoji="1" lang="en-US" altLang="ja-JP" smtClean="0"/>
          </a:p>
          <a:p>
            <a:r>
              <a:rPr kumimoji="1" lang="en-US" altLang="ja-JP" smtClean="0"/>
              <a:t>PR</a:t>
            </a:r>
            <a:r>
              <a:rPr kumimoji="1" lang="ja-JP" altLang="en-US" dirty="0" smtClean="0"/>
              <a:t>に関する議論は</a:t>
            </a:r>
            <a:r>
              <a:rPr lang="ja-JP" altLang="en-US" dirty="0" smtClean="0"/>
              <a:t>返ってアクセプトされづらい</a:t>
            </a:r>
            <a:endParaRPr lang="en-US" altLang="ja-JP" dirty="0" smtClean="0"/>
          </a:p>
          <a:p>
            <a:endParaRPr lang="en-US" altLang="ja-JP" dirty="0"/>
          </a:p>
          <a:p>
            <a:endParaRPr lang="en-US" altLang="ja-JP" dirty="0" smtClean="0"/>
          </a:p>
        </p:txBody>
      </p:sp>
    </p:spTree>
    <p:extLst>
      <p:ext uri="{BB962C8B-B14F-4D97-AF65-F5344CB8AC3E}">
        <p14:creationId xmlns:p14="http://schemas.microsoft.com/office/powerpoint/2010/main" val="167549502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1172</TotalTime>
  <Words>859</Words>
  <Application>Microsoft Office PowerPoint</Application>
  <PresentationFormat>画面に合わせる (4:3)</PresentationFormat>
  <Paragraphs>141</Paragraphs>
  <Slides>22</Slides>
  <Notes>0</Notes>
  <HiddenSlides>0</HiddenSlides>
  <MMClips>0</MMClips>
  <ScaleCrop>false</ScaleCrop>
  <HeadingPairs>
    <vt:vector size="4" baseType="variant">
      <vt:variant>
        <vt:lpstr>テーマ</vt:lpstr>
      </vt:variant>
      <vt:variant>
        <vt:i4>1</vt:i4>
      </vt:variant>
      <vt:variant>
        <vt:lpstr>スライド タイトル</vt:lpstr>
      </vt:variant>
      <vt:variant>
        <vt:i4>22</vt:i4>
      </vt:variant>
    </vt:vector>
  </HeadingPairs>
  <TitlesOfParts>
    <vt:vector size="23" baseType="lpstr">
      <vt:lpstr>Office ​​テーマ</vt:lpstr>
      <vt:lpstr>Influence of Social and Technical Factors for Evaluating Contribution in GitHub</vt:lpstr>
      <vt:lpstr>概要</vt:lpstr>
      <vt:lpstr>Research Question</vt:lpstr>
      <vt:lpstr>Research Question</vt:lpstr>
      <vt:lpstr>Research Question</vt:lpstr>
      <vt:lpstr>Research Question</vt:lpstr>
      <vt:lpstr>Methods</vt:lpstr>
      <vt:lpstr>データセット(1)</vt:lpstr>
      <vt:lpstr>データセット(2)</vt:lpstr>
      <vt:lpstr>データセットまとめ</vt:lpstr>
      <vt:lpstr>RQ1:技術的な水準を満たしていることを示す貢献はアクセプトされやすいか？ </vt:lpstr>
      <vt:lpstr>RQ2:社会的つながりの強い投稿者からの貢献はアクセプトされやすいか？ </vt:lpstr>
      <vt:lpstr>PowerPoint プレゼンテーション</vt:lpstr>
      <vt:lpstr>RQ5:一般的なコミュニティでの高いステータスをもつ投稿者の貢献はアクセプトされやすいか？ </vt:lpstr>
      <vt:lpstr>RQ7:確率したプロジェクトの貢献はアクセプトされづらいか？ </vt:lpstr>
      <vt:lpstr>Result</vt:lpstr>
      <vt:lpstr>結果(1)</vt:lpstr>
      <vt:lpstr>結果(2)</vt:lpstr>
      <vt:lpstr>結果(3)</vt:lpstr>
      <vt:lpstr>結果(4)</vt:lpstr>
      <vt:lpstr>PowerPoint プレゼンテーション</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Influence of Social and Technical Factors for Evaluating Contribution in GitHub</dc:title>
  <dc:creator>k.k oss</dc:creator>
  <cp:lastModifiedBy>k.k oss</cp:lastModifiedBy>
  <cp:revision>33</cp:revision>
  <dcterms:created xsi:type="dcterms:W3CDTF">2014-06-16T11:24:59Z</dcterms:created>
  <dcterms:modified xsi:type="dcterms:W3CDTF">2014-06-20T05:49:30Z</dcterms:modified>
</cp:coreProperties>
</file>