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4" r:id="rId17"/>
    <p:sldId id="271" r:id="rId18"/>
    <p:sldId id="272" r:id="rId19"/>
    <p:sldId id="273" r:id="rId20"/>
    <p:sldId id="275" r:id="rId21"/>
    <p:sldId id="276" r:id="rId22"/>
    <p:sldId id="277" r:id="rId23"/>
    <p:sldId id="278" r:id="rId24"/>
    <p:sldId id="279" r:id="rId25"/>
    <p:sldId id="280" r:id="rId26"/>
    <p:sldId id="281" r:id="rId27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63" autoAdjust="0"/>
    <p:restoredTop sz="94704" autoAdjust="0"/>
  </p:normalViewPr>
  <p:slideViewPr>
    <p:cSldViewPr>
      <p:cViewPr varScale="1">
        <p:scale>
          <a:sx n="110" d="100"/>
          <a:sy n="110" d="100"/>
        </p:scale>
        <p:origin x="-1644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89952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90600" y="1009650"/>
            <a:ext cx="7179733" cy="4831643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769521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ja-JP" altLang="en-US" smtClean="0"/>
              <a:t>マスター タイトルの書式設定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ja-JP" altLang="en-US" smtClean="0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76" y="5357592"/>
            <a:ext cx="1213821" cy="365125"/>
          </a:xfrm>
        </p:spPr>
        <p:txBody>
          <a:bodyPr/>
          <a:lstStyle/>
          <a:p>
            <a:fld id="{0746DBAB-2C57-4AED-A5A4-F15E054CE8A3}" type="datetimeFigureOut">
              <a:rPr kumimoji="1" lang="ja-JP" altLang="en-US" smtClean="0"/>
              <a:t>2012/11/8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4" y="5357592"/>
            <a:ext cx="5034845" cy="365125"/>
          </a:xfrm>
        </p:spPr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930" y="5357592"/>
            <a:ext cx="554023" cy="365125"/>
          </a:xfrm>
        </p:spPr>
        <p:txBody>
          <a:bodyPr/>
          <a:lstStyle>
            <a:lvl1pPr algn="ctr">
              <a:defRPr/>
            </a:lvl1pPr>
          </a:lstStyle>
          <a:p>
            <a:fld id="{9969F975-D7EA-4E15-B41C-915D86A8DEA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6DBAB-2C57-4AED-A5A4-F15E054CE8A3}" type="datetimeFigureOut">
              <a:rPr kumimoji="1" lang="ja-JP" altLang="en-US" smtClean="0"/>
              <a:t>2012/11/8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69F975-D7EA-4E15-B41C-915D86A8DEA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6DBAB-2C57-4AED-A5A4-F15E054CE8A3}" type="datetimeFigureOut">
              <a:rPr kumimoji="1" lang="ja-JP" altLang="en-US" smtClean="0"/>
              <a:t>2012/11/8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69F975-D7EA-4E15-B41C-915D86A8DEA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6DBAB-2C57-4AED-A5A4-F15E054CE8A3}" type="datetimeFigureOut">
              <a:rPr kumimoji="1" lang="ja-JP" altLang="en-US" smtClean="0"/>
              <a:t>2012/11/8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69F975-D7EA-4E15-B41C-915D86A8DEA9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6DBAB-2C57-4AED-A5A4-F15E054CE8A3}" type="datetimeFigureOut">
              <a:rPr kumimoji="1" lang="ja-JP" altLang="en-US" smtClean="0"/>
              <a:t>2012/11/8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69F975-D7EA-4E15-B41C-915D86A8DEA9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6DBAB-2C57-4AED-A5A4-F15E054CE8A3}" type="datetimeFigureOut">
              <a:rPr kumimoji="1" lang="ja-JP" altLang="en-US" smtClean="0"/>
              <a:t>2012/11/8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69F975-D7EA-4E15-B41C-915D86A8DEA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6DBAB-2C57-4AED-A5A4-F15E054CE8A3}" type="datetimeFigureOut">
              <a:rPr kumimoji="1" lang="ja-JP" altLang="en-US" smtClean="0"/>
              <a:t>2012/11/8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69F975-D7EA-4E15-B41C-915D86A8DEA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rot="60000">
            <a:off x="4471416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21540000">
            <a:off x="749808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ja-JP" altLang="en-US" smtClean="0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1698" y="5885672"/>
            <a:ext cx="1213821" cy="365125"/>
          </a:xfrm>
        </p:spPr>
        <p:txBody>
          <a:bodyPr/>
          <a:lstStyle/>
          <a:p>
            <a:fld id="{0746DBAB-2C57-4AED-A5A4-F15E054CE8A3}" type="datetimeFigureOut">
              <a:rPr kumimoji="1" lang="ja-JP" altLang="en-US" smtClean="0"/>
              <a:t>2012/11/8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4" y="5829261"/>
            <a:ext cx="3522607" cy="365125"/>
          </a:xfrm>
        </p:spPr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7313" y="5896961"/>
            <a:ext cx="554023" cy="365125"/>
          </a:xfrm>
        </p:spPr>
        <p:txBody>
          <a:bodyPr/>
          <a:lstStyle/>
          <a:p>
            <a:fld id="{9969F975-D7EA-4E15-B41C-915D86A8DEA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5058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rot="60000">
            <a:off x="4464768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 smtClean="0"/>
              <a:t>アイコンをクリックして図を追加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936" y="5888737"/>
            <a:ext cx="1213821" cy="365125"/>
          </a:xfrm>
        </p:spPr>
        <p:txBody>
          <a:bodyPr/>
          <a:lstStyle/>
          <a:p>
            <a:fld id="{0746DBAB-2C57-4AED-A5A4-F15E054CE8A3}" type="datetimeFigureOut">
              <a:rPr kumimoji="1" lang="ja-JP" altLang="en-US" smtClean="0"/>
              <a:t>2012/11/8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69" y="5831037"/>
            <a:ext cx="3319043" cy="365125"/>
          </a:xfrm>
        </p:spPr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089" y="5900026"/>
            <a:ext cx="554023" cy="365125"/>
          </a:xfrm>
        </p:spPr>
        <p:txBody>
          <a:bodyPr/>
          <a:lstStyle/>
          <a:p>
            <a:fld id="{9969F975-D7EA-4E15-B41C-915D86A8DEA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6DBAB-2C57-4AED-A5A4-F15E054CE8A3}" type="datetimeFigureOut">
              <a:rPr kumimoji="1" lang="ja-JP" altLang="en-US" smtClean="0"/>
              <a:t>2012/11/8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69F975-D7EA-4E15-B41C-915D86A8DEA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92569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1" y="1106312"/>
            <a:ext cx="5178779" cy="4402667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6DBAB-2C57-4AED-A5A4-F15E054CE8A3}" type="datetimeFigureOut">
              <a:rPr kumimoji="1" lang="ja-JP" altLang="en-US" smtClean="0"/>
              <a:t>2012/11/8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69F975-D7EA-4E15-B41C-915D86A8DEA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31520" y="575310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31520" y="576072"/>
            <a:ext cx="7696200" cy="5715000"/>
          </a:xfrm>
          <a:prstGeom prst="rect">
            <a:avLst/>
          </a:prstGeom>
          <a:blipFill dpi="0" rotWithShape="1">
            <a:blip r:embed="rId1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1435684">
            <a:off x="543741" y="273091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4096196">
            <a:off x="8115079" y="298163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0746DBAB-2C57-4AED-A5A4-F15E054CE8A3}" type="datetimeFigureOut">
              <a:rPr kumimoji="1" lang="ja-JP" altLang="en-US" smtClean="0"/>
              <a:t>2012/11/8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1" y="5809152"/>
            <a:ext cx="5540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202" y="5809152"/>
            <a:ext cx="554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9969F975-D7EA-4E15-B41C-915D86A8DEA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 kumimoji="1">
          <a:solidFill>
            <a:schemeClr val="tx2"/>
          </a:solidFill>
        </a:defRPr>
      </a:lvl2pPr>
      <a:lvl3pPr eaLnBrk="1" hangingPunct="1">
        <a:defRPr kumimoji="1">
          <a:solidFill>
            <a:schemeClr val="tx2"/>
          </a:solidFill>
        </a:defRPr>
      </a:lvl3pPr>
      <a:lvl4pPr eaLnBrk="1" hangingPunct="1">
        <a:defRPr kumimoji="1">
          <a:solidFill>
            <a:schemeClr val="tx2"/>
          </a:solidFill>
        </a:defRPr>
      </a:lvl4pPr>
      <a:lvl5pPr eaLnBrk="1" hangingPunct="1">
        <a:defRPr kumimoji="1">
          <a:solidFill>
            <a:schemeClr val="tx2"/>
          </a:solidFill>
        </a:defRPr>
      </a:lvl5pPr>
      <a:lvl6pPr eaLnBrk="1" hangingPunct="1">
        <a:defRPr kumimoji="1">
          <a:solidFill>
            <a:schemeClr val="tx2"/>
          </a:solidFill>
        </a:defRPr>
      </a:lvl6pPr>
      <a:lvl7pPr eaLnBrk="1" hangingPunct="1">
        <a:defRPr kumimoji="1">
          <a:solidFill>
            <a:schemeClr val="tx2"/>
          </a:solidFill>
        </a:defRPr>
      </a:lvl7pPr>
      <a:lvl8pPr eaLnBrk="1" hangingPunct="1">
        <a:defRPr kumimoji="1">
          <a:solidFill>
            <a:schemeClr val="tx2"/>
          </a:solidFill>
        </a:defRPr>
      </a:lvl8pPr>
      <a:lvl9pPr eaLnBrk="1" hangingPunct="1">
        <a:defRPr kumimoji="1"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kumimoji="1"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ja-JP" altLang="en-US" dirty="0" smtClean="0"/>
              <a:t>ソフトウェアメトリクスの基礎</a:t>
            </a:r>
            <a:r>
              <a:rPr lang="en-US" altLang="ja-JP" dirty="0" smtClean="0"/>
              <a:t>.</a:t>
            </a:r>
            <a:r>
              <a:rPr lang="ja-JP" altLang="en-US" dirty="0" smtClean="0"/>
              <a:t>３</a:t>
            </a:r>
            <a:endParaRPr kumimoji="1" lang="ja-JP" altLang="en-US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kumimoji="1" lang="en-US" altLang="ja-JP" dirty="0" smtClean="0"/>
              <a:t>60151054</a:t>
            </a:r>
          </a:p>
          <a:p>
            <a:r>
              <a:rPr kumimoji="1" lang="ja-JP" altLang="en-US" dirty="0" smtClean="0"/>
              <a:t>吉行　勇人</a:t>
            </a:r>
            <a:endParaRPr kumimoji="1" lang="en-US" altLang="ja-JP" dirty="0" smtClean="0"/>
          </a:p>
          <a:p>
            <a:pPr algn="r"/>
            <a:r>
              <a:rPr lang="en-US" altLang="ja-JP" dirty="0" smtClean="0"/>
              <a:t>2012</a:t>
            </a:r>
            <a:r>
              <a:rPr lang="ja-JP" altLang="en-US" dirty="0" smtClean="0"/>
              <a:t>年</a:t>
            </a:r>
            <a:r>
              <a:rPr lang="en-US" altLang="ja-JP" dirty="0" smtClean="0"/>
              <a:t>11</a:t>
            </a:r>
            <a:r>
              <a:rPr lang="ja-JP" altLang="en-US" dirty="0" smtClean="0"/>
              <a:t>月</a:t>
            </a:r>
            <a:r>
              <a:rPr lang="en-US" altLang="ja-JP" dirty="0" smtClean="0"/>
              <a:t>9</a:t>
            </a:r>
            <a:r>
              <a:rPr lang="ja-JP" altLang="en-US" dirty="0" smtClean="0"/>
              <a:t>日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685961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第４章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kumimoji="1" lang="en-US" altLang="ja-JP" sz="4000" dirty="0" smtClean="0"/>
          </a:p>
          <a:p>
            <a:pPr marL="0" indent="0" algn="ctr">
              <a:buNone/>
            </a:pPr>
            <a:r>
              <a:rPr kumimoji="1" lang="ja-JP" altLang="en-US" sz="4000" dirty="0" smtClean="0"/>
              <a:t>ソフトウェアの規模の測定</a:t>
            </a:r>
            <a:endParaRPr kumimoji="1" lang="ja-JP" altLang="en-US" sz="4000" dirty="0"/>
          </a:p>
        </p:txBody>
      </p:sp>
    </p:spTree>
    <p:extLst>
      <p:ext uri="{BB962C8B-B14F-4D97-AF65-F5344CB8AC3E}">
        <p14:creationId xmlns:p14="http://schemas.microsoft.com/office/powerpoint/2010/main" val="41044355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ja-JP" altLang="en-US" dirty="0" smtClean="0"/>
              <a:t>規模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kumimoji="1" lang="ja-JP" altLang="en-US" dirty="0" smtClean="0"/>
              <a:t>ソフトウェアの属性の中で、規模は最も基本的なもののひとつであり、</a:t>
            </a:r>
            <a:r>
              <a:rPr lang="ja-JP" altLang="en-US" dirty="0" smtClean="0"/>
              <a:t>プロジェクトに関する質問には、規模が含まれることが多い</a:t>
            </a:r>
            <a:endParaRPr lang="en-US" altLang="ja-JP" dirty="0" smtClean="0"/>
          </a:p>
          <a:p>
            <a:pPr marL="0" indent="0" algn="just">
              <a:buNone/>
            </a:pPr>
            <a:endParaRPr lang="en-US" altLang="ja-JP" dirty="0" smtClean="0"/>
          </a:p>
          <a:p>
            <a:pPr marL="0" indent="0" algn="just">
              <a:buNone/>
            </a:pPr>
            <a:r>
              <a:rPr lang="ja-JP" altLang="en-US" dirty="0" smtClean="0"/>
              <a:t>たとえば・・・</a:t>
            </a:r>
            <a:endParaRPr lang="en-US" altLang="ja-JP" dirty="0" smtClean="0"/>
          </a:p>
          <a:p>
            <a:pPr marL="0" indent="0" algn="just">
              <a:buNone/>
            </a:pPr>
            <a:r>
              <a:rPr lang="ja-JP" altLang="en-US" dirty="0"/>
              <a:t>ソフトウェア</a:t>
            </a:r>
            <a:r>
              <a:rPr lang="ja-JP" altLang="en-US" dirty="0" smtClean="0"/>
              <a:t>は</a:t>
            </a:r>
            <a:r>
              <a:rPr lang="ja-JP" altLang="en-US" dirty="0"/>
              <a:t>どれくらい大きいの</a:t>
            </a:r>
            <a:r>
              <a:rPr lang="ja-JP" altLang="en-US" dirty="0" smtClean="0"/>
              <a:t>か？</a:t>
            </a:r>
            <a:endParaRPr lang="en-US" altLang="ja-JP" dirty="0" smtClean="0"/>
          </a:p>
          <a:p>
            <a:pPr marL="0" indent="0" algn="just">
              <a:buNone/>
            </a:pPr>
            <a:r>
              <a:rPr lang="ja-JP" altLang="en-US" dirty="0"/>
              <a:t>構築に</a:t>
            </a:r>
            <a:r>
              <a:rPr lang="ja-JP" altLang="en-US" dirty="0" smtClean="0"/>
              <a:t>かかる工数</a:t>
            </a:r>
            <a:r>
              <a:rPr lang="ja-JP" altLang="en-US" dirty="0"/>
              <a:t>はどれくらいか</a:t>
            </a:r>
            <a:r>
              <a:rPr lang="ja-JP" altLang="en-US" dirty="0" smtClean="0"/>
              <a:t>？</a:t>
            </a:r>
            <a:endParaRPr lang="en-US" altLang="ja-JP" dirty="0" smtClean="0"/>
          </a:p>
          <a:p>
            <a:pPr marL="0" indent="0" algn="just">
              <a:buNone/>
            </a:pPr>
            <a:r>
              <a:rPr lang="ja-JP" altLang="en-US" dirty="0"/>
              <a:t>ほかのプロジェクトに</a:t>
            </a:r>
            <a:r>
              <a:rPr lang="ja-JP" altLang="en-US" dirty="0" smtClean="0"/>
              <a:t>比べて品質はどうか？</a:t>
            </a:r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1030428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ja-JP" altLang="en-US" dirty="0" smtClean="0"/>
              <a:t>ソフトウェアの物理的測定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kumimoji="1" lang="ja-JP" altLang="en-US" dirty="0" smtClean="0"/>
              <a:t>ソフトウェア規模の伝統的なメトリクスは、</a:t>
            </a:r>
            <a:endParaRPr lang="en-US" altLang="ja-JP" dirty="0"/>
          </a:p>
          <a:p>
            <a:pPr marL="0" indent="0" algn="just">
              <a:buNone/>
            </a:pPr>
            <a:r>
              <a:rPr lang="ja-JP" altLang="en-US" dirty="0" smtClean="0"/>
              <a:t>「</a:t>
            </a:r>
            <a:r>
              <a:rPr lang="ja-JP" altLang="en-US" dirty="0" smtClean="0">
                <a:solidFill>
                  <a:srgbClr val="FF0000"/>
                </a:solidFill>
              </a:rPr>
              <a:t>コード行数</a:t>
            </a:r>
            <a:r>
              <a:rPr lang="ja-JP" altLang="en-US" dirty="0" smtClean="0"/>
              <a:t>（</a:t>
            </a:r>
            <a:r>
              <a:rPr lang="en-US" altLang="ja-JP" dirty="0" smtClean="0"/>
              <a:t>Lines of </a:t>
            </a:r>
            <a:r>
              <a:rPr lang="en-US" altLang="ja-JP" dirty="0" err="1" smtClean="0"/>
              <a:t>Code,</a:t>
            </a:r>
            <a:r>
              <a:rPr lang="en-US" altLang="ja-JP" dirty="0" err="1" smtClean="0">
                <a:solidFill>
                  <a:srgbClr val="FF0000"/>
                </a:solidFill>
              </a:rPr>
              <a:t>LOC</a:t>
            </a:r>
            <a:r>
              <a:rPr lang="en-US" altLang="ja-JP" dirty="0" smtClean="0"/>
              <a:t>)</a:t>
            </a:r>
            <a:r>
              <a:rPr lang="ja-JP" altLang="en-US" dirty="0" smtClean="0"/>
              <a:t>」を数えること</a:t>
            </a:r>
            <a:endParaRPr lang="en-US" altLang="ja-JP" dirty="0"/>
          </a:p>
          <a:p>
            <a:pPr marL="0" indent="0" algn="just">
              <a:buNone/>
            </a:pPr>
            <a:endParaRPr kumimoji="1" lang="en-US" altLang="ja-JP" dirty="0" smtClean="0"/>
          </a:p>
          <a:p>
            <a:pPr marL="0" indent="0" algn="just">
              <a:buNone/>
            </a:pPr>
            <a:r>
              <a:rPr lang="ja-JP" altLang="en-US" dirty="0" smtClean="0"/>
              <a:t>しかし・・・</a:t>
            </a:r>
            <a:endParaRPr lang="en-US" altLang="ja-JP" dirty="0" smtClean="0"/>
          </a:p>
          <a:p>
            <a:pPr marL="0" indent="0" algn="just">
              <a:buNone/>
            </a:pPr>
            <a:r>
              <a:rPr kumimoji="1" lang="ja-JP" altLang="en-US" dirty="0"/>
              <a:t>コード行数</a:t>
            </a:r>
            <a:r>
              <a:rPr kumimoji="1" lang="ja-JP" altLang="en-US" dirty="0" smtClean="0"/>
              <a:t>を</a:t>
            </a:r>
            <a:r>
              <a:rPr kumimoji="1" lang="ja-JP" altLang="en-US" dirty="0"/>
              <a:t>数えただけで</a:t>
            </a:r>
            <a:r>
              <a:rPr kumimoji="1" lang="ja-JP" altLang="en-US" dirty="0" smtClean="0"/>
              <a:t>はあまり意味がない</a:t>
            </a:r>
            <a:endParaRPr kumimoji="1" lang="en-US" altLang="ja-JP" dirty="0" smtClean="0"/>
          </a:p>
          <a:p>
            <a:pPr marL="0" indent="0" algn="just">
              <a:buNone/>
            </a:pPr>
            <a:endParaRPr lang="en-US" altLang="ja-JP" dirty="0"/>
          </a:p>
          <a:p>
            <a:pPr marL="0" indent="0" algn="just">
              <a:buNone/>
            </a:pPr>
            <a:r>
              <a:rPr kumimoji="1" lang="en-US" altLang="ja-JP" dirty="0" smtClean="0"/>
              <a:t>LOC</a:t>
            </a:r>
            <a:r>
              <a:rPr kumimoji="1" lang="ja-JP" altLang="en-US" dirty="0" smtClean="0"/>
              <a:t>の測定はその他のメトリクスを正規化し、異なるプロジェクト間で比較するときに使用される</a:t>
            </a:r>
            <a:endParaRPr kumimoji="1" lang="ja-JP" altLang="en-US" dirty="0"/>
          </a:p>
        </p:txBody>
      </p:sp>
      <p:cxnSp>
        <p:nvCxnSpPr>
          <p:cNvPr id="5" name="直線矢印コネクタ 4"/>
          <p:cNvCxnSpPr/>
          <p:nvPr/>
        </p:nvCxnSpPr>
        <p:spPr>
          <a:xfrm>
            <a:off x="4572000" y="4293096"/>
            <a:ext cx="0" cy="504056"/>
          </a:xfrm>
          <a:prstGeom prst="straightConnector1">
            <a:avLst/>
          </a:prstGeom>
          <a:ln w="508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94934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コード行数の測定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kumimoji="1" lang="ja-JP" altLang="en-US" dirty="0" smtClean="0"/>
              <a:t>ソースコード行数を数えるのは、簡単で信頼性が高い</a:t>
            </a:r>
            <a:endParaRPr kumimoji="1" lang="en-US" altLang="ja-JP" dirty="0" smtClean="0"/>
          </a:p>
          <a:p>
            <a:pPr marL="0" indent="0" algn="just">
              <a:buNone/>
            </a:pPr>
            <a:endParaRPr lang="en-US" altLang="ja-JP" dirty="0"/>
          </a:p>
          <a:p>
            <a:pPr marL="0" indent="0" algn="just">
              <a:buNone/>
            </a:pPr>
            <a:r>
              <a:rPr kumimoji="1" lang="ja-JP" altLang="en-US" dirty="0" smtClean="0"/>
              <a:t>問題は、有効な比較をするために、</a:t>
            </a:r>
            <a:endParaRPr kumimoji="1" lang="en-US" altLang="ja-JP" dirty="0" smtClean="0"/>
          </a:p>
          <a:p>
            <a:pPr marL="0" indent="0" algn="just">
              <a:buNone/>
            </a:pPr>
            <a:r>
              <a:rPr kumimoji="1" lang="ja-JP" altLang="en-US" dirty="0" smtClean="0">
                <a:solidFill>
                  <a:srgbClr val="FF0000"/>
                </a:solidFill>
              </a:rPr>
              <a:t>どの規則を用いるか</a:t>
            </a:r>
            <a:r>
              <a:rPr kumimoji="1" lang="ja-JP" altLang="en-US" dirty="0" smtClean="0"/>
              <a:t>ということである</a:t>
            </a:r>
            <a:endParaRPr kumimoji="1" lang="en-US" altLang="ja-JP" dirty="0" smtClean="0"/>
          </a:p>
          <a:p>
            <a:pPr marL="0" indent="0" algn="just">
              <a:buNone/>
            </a:pPr>
            <a:endParaRPr lang="en-US" altLang="ja-JP" dirty="0"/>
          </a:p>
          <a:p>
            <a:pPr marL="0" indent="0" algn="just">
              <a:buNone/>
            </a:pPr>
            <a:r>
              <a:rPr kumimoji="1" lang="ja-JP" altLang="en-US" dirty="0" smtClean="0"/>
              <a:t>カーネギーメロン大学のソフトウェア工学研究所（</a:t>
            </a:r>
            <a:r>
              <a:rPr kumimoji="1" lang="en-US" altLang="ja-JP" dirty="0" smtClean="0"/>
              <a:t>SEI)</a:t>
            </a:r>
            <a:r>
              <a:rPr kumimoji="1" lang="ja-JP" altLang="en-US" dirty="0" smtClean="0"/>
              <a:t>がソースコードの数え上げに関する枠組みを公開している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7245205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言語補正係数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kumimoji="1" lang="ja-JP" altLang="en-US" dirty="0" smtClean="0"/>
              <a:t>プログラミング言語によって、同じ動作のプログラムでも必要な行数が異なる</a:t>
            </a:r>
            <a:endParaRPr kumimoji="1" lang="en-US" altLang="ja-JP" dirty="0" smtClean="0"/>
          </a:p>
          <a:p>
            <a:pPr marL="0" indent="0" algn="just">
              <a:buNone/>
            </a:pPr>
            <a:endParaRPr lang="en-US" altLang="ja-JP" dirty="0"/>
          </a:p>
          <a:p>
            <a:pPr marL="0" indent="0" algn="just">
              <a:buNone/>
            </a:pPr>
            <a:r>
              <a:rPr kumimoji="1" lang="ja-JP" altLang="en-US" dirty="0" smtClean="0"/>
              <a:t>言語補正係数</a:t>
            </a:r>
            <a:r>
              <a:rPr lang="ja-JP" altLang="en-US" dirty="0"/>
              <a:t>は</a:t>
            </a:r>
            <a:r>
              <a:rPr lang="ja-JP" altLang="en-US" dirty="0" smtClean="0"/>
              <a:t>、言語の表現力を比較し、</a:t>
            </a:r>
            <a:endParaRPr lang="en-US" altLang="ja-JP" dirty="0" smtClean="0"/>
          </a:p>
          <a:p>
            <a:pPr marL="0" indent="0" algn="just">
              <a:buNone/>
            </a:pPr>
            <a:r>
              <a:rPr lang="ja-JP" altLang="en-US" dirty="0" smtClean="0">
                <a:solidFill>
                  <a:srgbClr val="FF0000"/>
                </a:solidFill>
              </a:rPr>
              <a:t>言語の「生産性」の違い</a:t>
            </a:r>
            <a:r>
              <a:rPr lang="ja-JP" altLang="en-US" dirty="0" smtClean="0"/>
              <a:t>を考慮するというものである</a:t>
            </a:r>
            <a:endParaRPr lang="en-US" altLang="ja-JP" dirty="0" smtClean="0"/>
          </a:p>
          <a:p>
            <a:pPr marL="0" indent="0" algn="just">
              <a:buNone/>
            </a:pPr>
            <a:endParaRPr kumimoji="1" lang="en-US" altLang="ja-JP" dirty="0"/>
          </a:p>
          <a:p>
            <a:pPr marL="0" indent="0" algn="just">
              <a:buNone/>
            </a:pP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970830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補正係数の表</a:t>
            </a:r>
            <a:endParaRPr kumimoji="1" lang="ja-JP" altLang="en-US" dirty="0"/>
          </a:p>
        </p:txBody>
      </p:sp>
      <p:graphicFrame>
        <p:nvGraphicFramePr>
          <p:cNvPr id="4" name="コンテンツ プレースホルダー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66571605"/>
              </p:ext>
            </p:extLst>
          </p:nvPr>
        </p:nvGraphicFramePr>
        <p:xfrm>
          <a:off x="1463675" y="2119313"/>
          <a:ext cx="6196014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98007"/>
                <a:gridCol w="3098007"/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言語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補正係数</a:t>
                      </a:r>
                      <a:endParaRPr kumimoji="1" lang="en-US" altLang="ja-JP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C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128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C++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55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JAVA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53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表計算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6</a:t>
                      </a:r>
                      <a:endParaRPr kumimoji="1" lang="ja-JP" alt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テキスト ボックス 4"/>
          <p:cNvSpPr txBox="1"/>
          <p:nvPr/>
        </p:nvSpPr>
        <p:spPr>
          <a:xfrm>
            <a:off x="6444208" y="4005064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/>
              <a:t>（１９９１年版）</a:t>
            </a:r>
            <a:endParaRPr kumimoji="1" lang="ja-JP" altLang="en-US" dirty="0"/>
          </a:p>
        </p:txBody>
      </p:sp>
      <p:sp>
        <p:nvSpPr>
          <p:cNvPr id="7" name="テキスト ボックス 6"/>
          <p:cNvSpPr txBox="1"/>
          <p:nvPr/>
        </p:nvSpPr>
        <p:spPr>
          <a:xfrm>
            <a:off x="1331640" y="4725144"/>
            <a:ext cx="64087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dirty="0" smtClean="0"/>
              <a:t>補正係数はさまざまな言語で標準化できるため、強力であるが、</a:t>
            </a:r>
            <a:endParaRPr kumimoji="1" lang="en-US" altLang="ja-JP" dirty="0" smtClean="0"/>
          </a:p>
          <a:p>
            <a:r>
              <a:rPr lang="ja-JP" altLang="en-US" dirty="0" smtClean="0"/>
              <a:t>これらは初期のガイドラインや平均に過ぎず、個々のスキルやさまざまな要因によって変化する可能性がある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327586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ja-JP" altLang="en-US" dirty="0" smtClean="0"/>
              <a:t>再利用、リファクタリング</a:t>
            </a:r>
            <a:r>
              <a:rPr kumimoji="1" lang="en-US" altLang="ja-JP" dirty="0" smtClean="0"/>
              <a:t/>
            </a:r>
            <a:br>
              <a:rPr kumimoji="1" lang="en-US" altLang="ja-JP" dirty="0" smtClean="0"/>
            </a:br>
            <a:r>
              <a:rPr kumimoji="1" lang="ja-JP" altLang="en-US" dirty="0" smtClean="0"/>
              <a:t>されたコードの扱い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kumimoji="1" lang="ja-JP" altLang="en-US" dirty="0" smtClean="0"/>
              <a:t>リファクタリング・・・既存コードを再構築すること</a:t>
            </a:r>
            <a:endParaRPr kumimoji="1" lang="en-US" altLang="ja-JP" dirty="0" smtClean="0"/>
          </a:p>
          <a:p>
            <a:pPr marL="0" indent="0" algn="just">
              <a:buNone/>
            </a:pPr>
            <a:r>
              <a:rPr kumimoji="1" lang="ja-JP" altLang="en-US" dirty="0" smtClean="0"/>
              <a:t>生産性を測定するとき、再利用したコードを数えるのか</a:t>
            </a:r>
            <a:endParaRPr lang="en-US" altLang="ja-JP" dirty="0"/>
          </a:p>
          <a:p>
            <a:pPr marL="457200" indent="-457200" algn="just">
              <a:buFont typeface="+mj-lt"/>
              <a:buAutoNum type="arabicPeriod"/>
            </a:pPr>
            <a:r>
              <a:rPr kumimoji="1" lang="ja-JP" altLang="en-US" dirty="0" smtClean="0"/>
              <a:t>修正なしの再利用</a:t>
            </a:r>
            <a:endParaRPr kumimoji="1" lang="en-US" altLang="ja-JP" dirty="0" smtClean="0"/>
          </a:p>
          <a:p>
            <a:pPr marL="457200" indent="-457200" algn="just">
              <a:buFont typeface="+mj-lt"/>
              <a:buAutoNum type="arabicPeriod"/>
            </a:pPr>
            <a:r>
              <a:rPr lang="ja-JP" altLang="en-US" dirty="0"/>
              <a:t>若干の</a:t>
            </a:r>
            <a:r>
              <a:rPr lang="ja-JP" altLang="en-US" dirty="0" smtClean="0"/>
              <a:t>修正（２５</a:t>
            </a:r>
            <a:r>
              <a:rPr lang="en-US" altLang="ja-JP" dirty="0" smtClean="0"/>
              <a:t>%</a:t>
            </a:r>
            <a:r>
              <a:rPr lang="ja-JP" altLang="en-US" dirty="0"/>
              <a:t>未満</a:t>
            </a:r>
            <a:r>
              <a:rPr lang="ja-JP" altLang="en-US" dirty="0" smtClean="0"/>
              <a:t>）</a:t>
            </a:r>
            <a:endParaRPr lang="en-US" altLang="ja-JP" dirty="0" smtClean="0"/>
          </a:p>
          <a:p>
            <a:pPr marL="457200" indent="-457200" algn="just">
              <a:buFont typeface="+mj-lt"/>
              <a:buAutoNum type="arabicPeriod"/>
            </a:pPr>
            <a:r>
              <a:rPr kumimoji="1" lang="ja-JP" altLang="en-US" dirty="0"/>
              <a:t>大規模な</a:t>
            </a:r>
            <a:r>
              <a:rPr kumimoji="1" lang="ja-JP" altLang="en-US" dirty="0" smtClean="0"/>
              <a:t>修正（２５％以上）</a:t>
            </a:r>
            <a:endParaRPr kumimoji="1" lang="en-US" altLang="ja-JP" dirty="0" smtClean="0"/>
          </a:p>
          <a:p>
            <a:pPr marL="457200" indent="-457200" algn="just">
              <a:buFont typeface="+mj-lt"/>
              <a:buAutoNum type="arabicPeriod"/>
            </a:pPr>
            <a:r>
              <a:rPr lang="ja-JP" altLang="en-US" dirty="0" smtClean="0"/>
              <a:t>新規</a:t>
            </a:r>
            <a:endParaRPr lang="en-US" altLang="ja-JP" dirty="0" smtClean="0"/>
          </a:p>
          <a:p>
            <a:pPr marL="0" indent="0" algn="just">
              <a:buNone/>
            </a:pPr>
            <a:r>
              <a:rPr lang="ja-JP" altLang="en-US" dirty="0"/>
              <a:t>一般的</a:t>
            </a:r>
            <a:r>
              <a:rPr lang="ja-JP" altLang="en-US" dirty="0" smtClean="0"/>
              <a:t>に、２５</a:t>
            </a:r>
            <a:r>
              <a:rPr lang="en-US" altLang="ja-JP" dirty="0" smtClean="0"/>
              <a:t>%</a:t>
            </a:r>
            <a:r>
              <a:rPr lang="ja-JP" altLang="en-US" dirty="0" smtClean="0"/>
              <a:t>以上修正すると、コードがすべて新しい場合と同じ工数かかる</a:t>
            </a:r>
            <a:endParaRPr lang="en-US" altLang="ja-JP" dirty="0" smtClean="0"/>
          </a:p>
        </p:txBody>
      </p:sp>
      <p:sp>
        <p:nvSpPr>
          <p:cNvPr id="4" name="右中かっこ 3"/>
          <p:cNvSpPr/>
          <p:nvPr/>
        </p:nvSpPr>
        <p:spPr>
          <a:xfrm>
            <a:off x="5436096" y="4148552"/>
            <a:ext cx="216024" cy="648072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右中かっこ 4"/>
          <p:cNvSpPr/>
          <p:nvPr/>
        </p:nvSpPr>
        <p:spPr>
          <a:xfrm>
            <a:off x="5436096" y="3248980"/>
            <a:ext cx="216024" cy="648072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5868144" y="3388350"/>
            <a:ext cx="1008112" cy="369332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kumimoji="1" lang="ja-JP" altLang="en-US" dirty="0" smtClean="0"/>
              <a:t>再利用</a:t>
            </a:r>
            <a:endParaRPr kumimoji="1" lang="ja-JP" altLang="en-US" dirty="0"/>
          </a:p>
        </p:txBody>
      </p:sp>
      <p:sp>
        <p:nvSpPr>
          <p:cNvPr id="7" name="テキスト ボックス 6"/>
          <p:cNvSpPr txBox="1"/>
          <p:nvPr/>
        </p:nvSpPr>
        <p:spPr>
          <a:xfrm>
            <a:off x="5868144" y="4287922"/>
            <a:ext cx="1008112" cy="369332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kumimoji="1" lang="ja-JP" altLang="en-US" dirty="0" smtClean="0"/>
              <a:t>新規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624036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ja-JP" altLang="en-US" dirty="0" smtClean="0"/>
              <a:t>仕様と設計の長さの測定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kumimoji="1" lang="ja-JP" altLang="en-US" dirty="0" smtClean="0"/>
              <a:t>システムの仕様や設計の長さで実際のコード規模や工数を予測したい</a:t>
            </a:r>
            <a:endParaRPr kumimoji="1" lang="en-US" altLang="ja-JP" dirty="0" smtClean="0"/>
          </a:p>
          <a:p>
            <a:pPr marL="0" indent="0" algn="just">
              <a:buNone/>
            </a:pPr>
            <a:endParaRPr kumimoji="1" lang="en-US" altLang="ja-JP" dirty="0" smtClean="0"/>
          </a:p>
          <a:p>
            <a:pPr marL="0" indent="0" algn="just">
              <a:buNone/>
            </a:pPr>
            <a:r>
              <a:rPr lang="ja-JP" altLang="en-US" dirty="0" smtClean="0"/>
              <a:t>しかし・</a:t>
            </a:r>
            <a:r>
              <a:rPr lang="ja-JP" altLang="en-US" dirty="0"/>
              <a:t>・</a:t>
            </a:r>
            <a:r>
              <a:rPr lang="ja-JP" altLang="en-US" dirty="0" smtClean="0"/>
              <a:t>・</a:t>
            </a:r>
            <a:endParaRPr lang="en-US" altLang="ja-JP" dirty="0" smtClean="0"/>
          </a:p>
          <a:p>
            <a:pPr marL="0" indent="0" algn="just">
              <a:buNone/>
            </a:pPr>
            <a:r>
              <a:rPr lang="ja-JP" altLang="en-US" dirty="0" smtClean="0"/>
              <a:t>相関</a:t>
            </a:r>
            <a:r>
              <a:rPr lang="ja-JP" altLang="en-US" dirty="0"/>
              <a:t>関係が得られるかどうかは組織に強く依存</a:t>
            </a:r>
            <a:endParaRPr kumimoji="1" lang="en-US" altLang="ja-JP" dirty="0" smtClean="0"/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45299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ja-JP" altLang="en-US" dirty="0" smtClean="0"/>
              <a:t>仕様と設計の長さの測定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kumimoji="1" lang="ja-JP" altLang="en-US" dirty="0" smtClean="0"/>
              <a:t>ドキュメントのページ数</a:t>
            </a:r>
            <a:endParaRPr kumimoji="1" lang="en-US" altLang="ja-JP" dirty="0" smtClean="0"/>
          </a:p>
          <a:p>
            <a:pPr algn="just"/>
            <a:r>
              <a:rPr lang="ja-JP" altLang="en-US" dirty="0" smtClean="0"/>
              <a:t>仕様書の「</a:t>
            </a:r>
            <a:r>
              <a:rPr lang="en-US" altLang="ja-JP" dirty="0" smtClean="0"/>
              <a:t>Shall</a:t>
            </a:r>
            <a:r>
              <a:rPr lang="ja-JP" altLang="en-US" dirty="0" smtClean="0"/>
              <a:t>」の数を調べる</a:t>
            </a:r>
            <a:endParaRPr lang="en-US" altLang="ja-JP" dirty="0" smtClean="0"/>
          </a:p>
          <a:p>
            <a:pPr marL="0" indent="0" algn="just">
              <a:buNone/>
            </a:pPr>
            <a:r>
              <a:rPr lang="en-US" altLang="ja-JP" dirty="0" smtClean="0"/>
              <a:t>Shall</a:t>
            </a:r>
            <a:r>
              <a:rPr lang="ja-JP" altLang="en-US" dirty="0" smtClean="0"/>
              <a:t>：</a:t>
            </a:r>
            <a:r>
              <a:rPr lang="ja-JP" altLang="en-US" dirty="0" err="1" smtClean="0"/>
              <a:t>～しなければ</a:t>
            </a:r>
            <a:r>
              <a:rPr lang="ja-JP" altLang="en-US" dirty="0" smtClean="0"/>
              <a:t>ならない</a:t>
            </a:r>
            <a:endParaRPr lang="en-US" altLang="ja-JP" dirty="0" smtClean="0"/>
          </a:p>
          <a:p>
            <a:pPr marL="0" indent="0" algn="just">
              <a:buNone/>
            </a:pPr>
            <a:endParaRPr lang="en-US" altLang="ja-JP" dirty="0" smtClean="0"/>
          </a:p>
          <a:p>
            <a:pPr marL="0" indent="0" algn="just">
              <a:buNone/>
            </a:pPr>
            <a:r>
              <a:rPr lang="en-US" altLang="ja-JP" dirty="0" smtClean="0"/>
              <a:t>Shall</a:t>
            </a:r>
            <a:r>
              <a:rPr lang="ja-JP" altLang="en-US" dirty="0" smtClean="0"/>
              <a:t>の例</a:t>
            </a:r>
            <a:endParaRPr lang="en-US" altLang="ja-JP" dirty="0" smtClean="0"/>
          </a:p>
          <a:p>
            <a:pPr marL="0" indent="0" algn="just">
              <a:buNone/>
            </a:pPr>
            <a:r>
              <a:rPr lang="ja-JP" altLang="en-US" dirty="0"/>
              <a:t>システム</a:t>
            </a:r>
            <a:r>
              <a:rPr lang="ja-JP" altLang="en-US" dirty="0" smtClean="0"/>
              <a:t>は更新されるたびに時間を記録しなければならない</a:t>
            </a:r>
            <a:endParaRPr lang="en-US" altLang="ja-JP" dirty="0" smtClean="0"/>
          </a:p>
          <a:p>
            <a:pPr marL="0" indent="0" algn="just">
              <a:buNone/>
            </a:pPr>
            <a:r>
              <a:rPr lang="en-US" altLang="ja-JP" dirty="0" smtClean="0"/>
              <a:t>System [shall] record the time of every update.</a:t>
            </a:r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3166520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機能性</a:t>
            </a:r>
            <a:r>
              <a:rPr lang="ja-JP" altLang="en-US" dirty="0" smtClean="0"/>
              <a:t>の</a:t>
            </a:r>
            <a:r>
              <a:rPr lang="ja-JP" altLang="en-US" dirty="0"/>
              <a:t>測定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kumimoji="1" lang="ja-JP" altLang="en-US" dirty="0" smtClean="0"/>
              <a:t>顧客が気にしているのは、プログラムが「どうやって」動いているかではなく、「どのように」動いているのかである</a:t>
            </a:r>
            <a:endParaRPr kumimoji="1" lang="en-US" altLang="ja-JP" dirty="0" smtClean="0"/>
          </a:p>
          <a:p>
            <a:pPr marL="0" indent="0" algn="just">
              <a:buNone/>
            </a:pPr>
            <a:endParaRPr lang="en-US" altLang="ja-JP" dirty="0" smtClean="0"/>
          </a:p>
          <a:p>
            <a:pPr marL="0" indent="0" algn="just">
              <a:buNone/>
            </a:pPr>
            <a:r>
              <a:rPr lang="ja-JP" altLang="en-US" dirty="0" smtClean="0"/>
              <a:t>「システムが何を行わなければならないか」に基づき、規模を測定する</a:t>
            </a:r>
            <a:endParaRPr lang="en-US" altLang="ja-JP" dirty="0" smtClean="0"/>
          </a:p>
          <a:p>
            <a:pPr marL="0" indent="0" algn="just">
              <a:buNone/>
            </a:pPr>
            <a:endParaRPr lang="en-US" altLang="ja-JP" dirty="0">
              <a:solidFill>
                <a:srgbClr val="FF0000"/>
              </a:solidFill>
            </a:endParaRPr>
          </a:p>
          <a:p>
            <a:pPr marL="0" indent="0" algn="just">
              <a:buNone/>
            </a:pPr>
            <a:r>
              <a:rPr kumimoji="1" lang="ja-JP" altLang="en-US" dirty="0" smtClean="0">
                <a:solidFill>
                  <a:srgbClr val="FF0000"/>
                </a:solidFill>
              </a:rPr>
              <a:t>ファンクションポイント法</a:t>
            </a:r>
            <a:r>
              <a:rPr kumimoji="1" lang="ja-JP" altLang="en-US" dirty="0" smtClean="0"/>
              <a:t>：</a:t>
            </a:r>
            <a:endParaRPr kumimoji="1" lang="en-US" altLang="ja-JP" dirty="0" smtClean="0"/>
          </a:p>
          <a:p>
            <a:pPr marL="0" indent="0" algn="just">
              <a:buNone/>
            </a:pPr>
            <a:r>
              <a:rPr kumimoji="1" lang="ja-JP" altLang="en-US" dirty="0" smtClean="0"/>
              <a:t>システムの入力、出力、インタフェース、データベースを数える</a:t>
            </a:r>
            <a:endParaRPr kumimoji="1" lang="en-US" altLang="ja-JP" dirty="0" smtClean="0"/>
          </a:p>
        </p:txBody>
      </p:sp>
      <p:cxnSp>
        <p:nvCxnSpPr>
          <p:cNvPr id="5" name="直線矢印コネクタ 4"/>
          <p:cNvCxnSpPr/>
          <p:nvPr/>
        </p:nvCxnSpPr>
        <p:spPr>
          <a:xfrm>
            <a:off x="4211960" y="4005064"/>
            <a:ext cx="0" cy="432048"/>
          </a:xfrm>
          <a:prstGeom prst="straightConnector1">
            <a:avLst/>
          </a:prstGeom>
          <a:ln w="508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04875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ja-JP" altLang="en-US" dirty="0" smtClean="0"/>
              <a:t>ファンクションポイント法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kumimoji="1" lang="ja-JP" altLang="en-US" dirty="0" smtClean="0"/>
              <a:t>システムの機能は、入力、出力、外部インタフェースファイル、内部データファイル、照会という構成要素に分解される</a:t>
            </a:r>
            <a:endParaRPr kumimoji="1" lang="en-US" altLang="ja-JP" dirty="0" smtClean="0"/>
          </a:p>
          <a:p>
            <a:pPr marL="0" indent="0" algn="just">
              <a:buNone/>
            </a:pPr>
            <a:endParaRPr lang="en-US" altLang="ja-JP" dirty="0"/>
          </a:p>
          <a:p>
            <a:pPr marL="0" indent="0" algn="just">
              <a:buNone/>
            </a:pPr>
            <a:r>
              <a:rPr kumimoji="1" lang="ja-JP" altLang="en-US" dirty="0" smtClean="0"/>
              <a:t>各構成要素の複雑度は「容易」「普通」「複雑」で評価される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920272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ja-JP" altLang="en-US" dirty="0" smtClean="0"/>
              <a:t>ファンクションポイントの</a:t>
            </a:r>
            <a:r>
              <a:rPr kumimoji="1" lang="en-US" altLang="ja-JP" dirty="0" smtClean="0"/>
              <a:t/>
            </a:r>
            <a:br>
              <a:rPr kumimoji="1" lang="en-US" altLang="ja-JP" dirty="0" smtClean="0"/>
            </a:br>
            <a:r>
              <a:rPr kumimoji="1" lang="ja-JP" altLang="en-US" dirty="0" smtClean="0"/>
              <a:t>複雑度</a:t>
            </a:r>
            <a:endParaRPr kumimoji="1" lang="ja-JP" altLang="en-US" dirty="0"/>
          </a:p>
        </p:txBody>
      </p:sp>
      <p:graphicFrame>
        <p:nvGraphicFramePr>
          <p:cNvPr id="4" name="コンテンツ プレースホルダー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57889020"/>
              </p:ext>
            </p:extLst>
          </p:nvPr>
        </p:nvGraphicFramePr>
        <p:xfrm>
          <a:off x="1463675" y="2119313"/>
          <a:ext cx="6196012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68165"/>
                <a:gridCol w="1440160"/>
                <a:gridCol w="1512168"/>
                <a:gridCol w="1575519"/>
              </a:tblGrid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kumimoji="1" lang="ja-JP" altLang="en-US" dirty="0" smtClean="0"/>
                        <a:t>構成要素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kumimoji="1" lang="ja-JP" altLang="en-US" dirty="0" smtClean="0"/>
                        <a:t>容易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kumimoji="1" lang="ja-JP" altLang="en-US" dirty="0" smtClean="0"/>
                        <a:t>普通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kumimoji="1" lang="ja-JP" altLang="en-US" dirty="0" smtClean="0"/>
                        <a:t>複雑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kumimoji="1" lang="ja-JP" altLang="en-US" dirty="0" smtClean="0"/>
                        <a:t>入力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kumimoji="1" lang="en-US" altLang="ja-JP" dirty="0" smtClean="0"/>
                        <a:t>3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kumimoji="1" lang="en-US" altLang="ja-JP" dirty="0" smtClean="0"/>
                        <a:t>4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kumimoji="1" lang="en-US" altLang="ja-JP" dirty="0" smtClean="0"/>
                        <a:t>6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kumimoji="1" lang="ja-JP" altLang="en-US" dirty="0" smtClean="0"/>
                        <a:t>出力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kumimoji="1" lang="en-US" altLang="ja-JP" dirty="0" smtClean="0"/>
                        <a:t>4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kumimoji="1" lang="en-US" altLang="ja-JP" dirty="0" smtClean="0"/>
                        <a:t>5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kumimoji="1" lang="en-US" altLang="ja-JP" dirty="0" smtClean="0"/>
                        <a:t>7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kumimoji="1" lang="ja-JP" altLang="en-US" dirty="0" smtClean="0"/>
                        <a:t>インタフェース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kumimoji="1" lang="en-US" altLang="ja-JP" dirty="0" smtClean="0"/>
                        <a:t>5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kumimoji="1" lang="en-US" altLang="ja-JP" dirty="0" smtClean="0"/>
                        <a:t>7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kumimoji="1" lang="en-US" altLang="ja-JP" dirty="0" smtClean="0"/>
                        <a:t>10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kumimoji="1" lang="ja-JP" altLang="en-US" dirty="0" smtClean="0"/>
                        <a:t>データファイル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kumimoji="1" lang="en-US" altLang="ja-JP" dirty="0" smtClean="0"/>
                        <a:t>7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kumimoji="1" lang="en-US" altLang="ja-JP" dirty="0" smtClean="0"/>
                        <a:t>10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kumimoji="1" lang="en-US" altLang="ja-JP" dirty="0" smtClean="0"/>
                        <a:t>15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kumimoji="1" lang="ja-JP" altLang="en-US" dirty="0" smtClean="0"/>
                        <a:t>照会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kumimoji="1" lang="en-US" altLang="ja-JP" dirty="0" smtClean="0"/>
                        <a:t>3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kumimoji="1" lang="en-US" altLang="ja-JP" dirty="0" smtClean="0"/>
                        <a:t>4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kumimoji="1" lang="en-US" altLang="ja-JP" dirty="0" smtClean="0"/>
                        <a:t>6</a:t>
                      </a:r>
                      <a:endParaRPr kumimoji="1" lang="ja-JP" alt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テキスト ボックス 2"/>
          <p:cNvSpPr txBox="1"/>
          <p:nvPr/>
        </p:nvSpPr>
        <p:spPr>
          <a:xfrm>
            <a:off x="1403648" y="4725144"/>
            <a:ext cx="63367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/>
              <a:t>複雑度は相対的な実装工数である</a:t>
            </a:r>
            <a:endParaRPr kumimoji="1" lang="en-US" altLang="ja-JP" dirty="0" smtClean="0"/>
          </a:p>
          <a:p>
            <a:r>
              <a:rPr lang="ja-JP" altLang="en-US" dirty="0" smtClean="0"/>
              <a:t>「普通」のインタフェースは７、「普通」の入力は４なので、</a:t>
            </a:r>
            <a:endParaRPr lang="en-US" altLang="ja-JP" dirty="0" smtClean="0"/>
          </a:p>
          <a:p>
            <a:r>
              <a:rPr kumimoji="1" lang="ja-JP" altLang="en-US" dirty="0" smtClean="0"/>
              <a:t>インタフェースは入力の</a:t>
            </a:r>
            <a:r>
              <a:rPr kumimoji="1" lang="en-US" altLang="ja-JP" dirty="0" smtClean="0"/>
              <a:t>7/4=1.75</a:t>
            </a:r>
            <a:r>
              <a:rPr kumimoji="1" lang="ja-JP" altLang="en-US" dirty="0" smtClean="0"/>
              <a:t>倍の工数が必要である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14231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ja-JP" altLang="en-US" sz="3700" dirty="0" smtClean="0"/>
              <a:t>未調整ファンクションポイント</a:t>
            </a:r>
            <a:endParaRPr kumimoji="1" lang="ja-JP" altLang="en-US" sz="3700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kumimoji="1" lang="en-US" altLang="ja-JP" dirty="0" smtClean="0"/>
              <a:t>Unadjusted Function Point    </a:t>
            </a:r>
            <a:r>
              <a:rPr kumimoji="1" lang="en-US" altLang="ja-JP" dirty="0" smtClean="0">
                <a:solidFill>
                  <a:srgbClr val="FF0000"/>
                </a:solidFill>
              </a:rPr>
              <a:t>(UFP)</a:t>
            </a:r>
          </a:p>
          <a:p>
            <a:pPr marL="0" indent="0" algn="just">
              <a:buNone/>
            </a:pPr>
            <a:r>
              <a:rPr kumimoji="1" lang="ja-JP" altLang="en-US" dirty="0" smtClean="0"/>
              <a:t>各構成要素のファンクションポイントを合計して求める</a:t>
            </a:r>
            <a:endParaRPr kumimoji="1" lang="en-US" altLang="ja-JP" dirty="0" smtClean="0"/>
          </a:p>
          <a:p>
            <a:pPr marL="0" indent="0" algn="just">
              <a:buNone/>
            </a:pPr>
            <a:endParaRPr lang="en-US" altLang="ja-JP" dirty="0"/>
          </a:p>
          <a:p>
            <a:pPr marL="0" indent="0" algn="just">
              <a:buNone/>
            </a:pPr>
            <a:r>
              <a:rPr kumimoji="1" lang="ja-JP" altLang="en-US" dirty="0" smtClean="0"/>
              <a:t>例</a:t>
            </a:r>
            <a:endParaRPr kumimoji="1" lang="en-US" altLang="ja-JP" dirty="0" smtClean="0"/>
          </a:p>
          <a:p>
            <a:pPr marL="0" indent="0" algn="just">
              <a:buNone/>
            </a:pPr>
            <a:r>
              <a:rPr lang="ja-JP" altLang="en-US" dirty="0"/>
              <a:t>複雑度</a:t>
            </a:r>
            <a:r>
              <a:rPr lang="ja-JP" altLang="en-US" dirty="0" smtClean="0"/>
              <a:t>が「容易」の４つの入力、複雑度「普通」の２つの出力をもつ小さなプログラム</a:t>
            </a:r>
            <a:endParaRPr lang="en-US" altLang="ja-JP" dirty="0" smtClean="0"/>
          </a:p>
          <a:p>
            <a:pPr marL="0" indent="0" algn="just">
              <a:buNone/>
            </a:pPr>
            <a:r>
              <a:rPr kumimoji="1" lang="ja-JP" altLang="en-US" dirty="0" smtClean="0"/>
              <a:t>入力＝４＊３＝１２</a:t>
            </a:r>
            <a:endParaRPr kumimoji="1" lang="en-US" altLang="ja-JP" dirty="0" smtClean="0"/>
          </a:p>
          <a:p>
            <a:pPr marL="0" indent="0" algn="just">
              <a:buNone/>
            </a:pPr>
            <a:r>
              <a:rPr lang="ja-JP" altLang="en-US" dirty="0" smtClean="0"/>
              <a:t>出力＝２＊５＝１０</a:t>
            </a:r>
            <a:endParaRPr lang="en-US" altLang="ja-JP" dirty="0" smtClean="0"/>
          </a:p>
          <a:p>
            <a:pPr marL="0" indent="0" algn="just">
              <a:buNone/>
            </a:pPr>
            <a:r>
              <a:rPr lang="en-US" altLang="ja-JP" dirty="0" smtClean="0"/>
              <a:t>UFP</a:t>
            </a:r>
            <a:r>
              <a:rPr lang="ja-JP" altLang="en-US" dirty="0" smtClean="0"/>
              <a:t>の合計＝１２＋１０＝２２</a:t>
            </a:r>
            <a:endParaRPr lang="en-US" altLang="ja-JP" dirty="0" smtClean="0"/>
          </a:p>
          <a:p>
            <a:pPr marL="0" indent="0">
              <a:buNone/>
            </a:pP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0211951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調整</a:t>
            </a:r>
            <a:r>
              <a:rPr kumimoji="1" lang="ja-JP" altLang="en-US" dirty="0" smtClean="0"/>
              <a:t>係数 </a:t>
            </a:r>
            <a:r>
              <a:rPr kumimoji="1" lang="en-US" altLang="ja-JP" dirty="0" smtClean="0"/>
              <a:t>IFPUG ver</a:t>
            </a:r>
            <a:r>
              <a:rPr lang="en-US" altLang="ja-JP" dirty="0"/>
              <a:t>.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kumimoji="1" lang="en-US" altLang="ja-JP" dirty="0" smtClean="0"/>
              <a:t>Value Adjustment Factor  </a:t>
            </a:r>
            <a:r>
              <a:rPr kumimoji="1" lang="en-US" altLang="ja-JP" dirty="0" smtClean="0">
                <a:solidFill>
                  <a:srgbClr val="FF0000"/>
                </a:solidFill>
              </a:rPr>
              <a:t>(VAF</a:t>
            </a:r>
            <a:r>
              <a:rPr kumimoji="1" lang="en-US" altLang="ja-JP" dirty="0" smtClean="0">
                <a:solidFill>
                  <a:srgbClr val="FF0000"/>
                </a:solidFill>
              </a:rPr>
              <a:t>)</a:t>
            </a:r>
          </a:p>
          <a:p>
            <a:pPr marL="0" indent="0" algn="just">
              <a:buNone/>
            </a:pPr>
            <a:r>
              <a:rPr lang="en-US" altLang="ja-JP" dirty="0" smtClean="0">
                <a:solidFill>
                  <a:srgbClr val="FF0000"/>
                </a:solidFill>
              </a:rPr>
              <a:t>IFPUG</a:t>
            </a:r>
            <a:r>
              <a:rPr lang="ja-JP" altLang="en-US" dirty="0">
                <a:solidFill>
                  <a:srgbClr val="FF0000"/>
                </a:solidFill>
              </a:rPr>
              <a:t> </a:t>
            </a:r>
            <a:r>
              <a:rPr lang="en-US" altLang="ja-JP" dirty="0" smtClean="0">
                <a:solidFill>
                  <a:srgbClr val="FF0000"/>
                </a:solidFill>
              </a:rPr>
              <a:t>ver.</a:t>
            </a:r>
            <a:endParaRPr kumimoji="1" lang="en-US" altLang="ja-JP" dirty="0" smtClean="0">
              <a:solidFill>
                <a:srgbClr val="FF0000"/>
              </a:solidFill>
            </a:endParaRPr>
          </a:p>
          <a:p>
            <a:pPr marL="0" indent="0" algn="just">
              <a:buNone/>
            </a:pPr>
            <a:r>
              <a:rPr lang="ja-JP" altLang="en-US" dirty="0"/>
              <a:t>システム全体</a:t>
            </a:r>
            <a:r>
              <a:rPr lang="ja-JP" altLang="en-US" dirty="0" smtClean="0"/>
              <a:t>の複雑さに基づいて計算される</a:t>
            </a:r>
            <a:endParaRPr lang="en-US" altLang="ja-JP" dirty="0" smtClean="0"/>
          </a:p>
          <a:p>
            <a:pPr marL="0" indent="0" algn="just">
              <a:buNone/>
            </a:pPr>
            <a:endParaRPr kumimoji="1" lang="en-US" altLang="ja-JP" dirty="0"/>
          </a:p>
          <a:p>
            <a:pPr marL="0" indent="0" algn="just">
              <a:buNone/>
            </a:pPr>
            <a:r>
              <a:rPr lang="ja-JP" altLang="en-US" dirty="0" smtClean="0"/>
              <a:t>１４個の一般システム特性に基づいて計算する</a:t>
            </a:r>
            <a:endParaRPr lang="en-US" altLang="ja-JP" dirty="0" smtClean="0"/>
          </a:p>
          <a:p>
            <a:pPr marL="0" indent="0" algn="just">
              <a:buNone/>
            </a:pPr>
            <a:endParaRPr kumimoji="1" lang="en-US" altLang="ja-JP" dirty="0"/>
          </a:p>
          <a:p>
            <a:pPr marL="0" indent="0" algn="just">
              <a:buNone/>
            </a:pPr>
            <a:r>
              <a:rPr lang="ja-JP" altLang="en-US" dirty="0" smtClean="0"/>
              <a:t>それぞれの特性は、０から５までの尺度で評価される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562322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調整</a:t>
            </a:r>
            <a:r>
              <a:rPr kumimoji="1" lang="ja-JP" altLang="en-US" dirty="0" smtClean="0"/>
              <a:t>係数 </a:t>
            </a:r>
            <a:r>
              <a:rPr kumimoji="1" lang="en-US" altLang="ja-JP" dirty="0" smtClean="0"/>
              <a:t>IFPUG ver.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kumimoji="1" lang="en-US" altLang="ja-JP" dirty="0" smtClean="0"/>
              <a:t>VAF</a:t>
            </a:r>
            <a:r>
              <a:rPr kumimoji="1" lang="ja-JP" altLang="en-US" dirty="0" smtClean="0"/>
              <a:t>は、システムの「実装上の難易度」（一般システム特性）によって未調整ファンクションポイントの値を調整</a:t>
            </a:r>
            <a:r>
              <a:rPr kumimoji="1" lang="ja-JP" altLang="en-US" dirty="0" smtClean="0"/>
              <a:t>する</a:t>
            </a:r>
            <a:endParaRPr kumimoji="1" lang="en-US" altLang="ja-JP" dirty="0" smtClean="0"/>
          </a:p>
          <a:p>
            <a:pPr marL="0" indent="0" algn="just">
              <a:buNone/>
            </a:pPr>
            <a:endParaRPr lang="en-US" altLang="ja-JP" dirty="0"/>
          </a:p>
          <a:p>
            <a:pPr marL="0" indent="0" algn="just">
              <a:buNone/>
            </a:pPr>
            <a:r>
              <a:rPr lang="en-US" altLang="ja-JP" dirty="0" smtClean="0"/>
              <a:t>VAF</a:t>
            </a:r>
            <a:r>
              <a:rPr lang="ja-JP" altLang="en-US" dirty="0" smtClean="0"/>
              <a:t>は一般システム特性の評価の合計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682116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一般システム特性</a:t>
            </a:r>
            <a:endParaRPr kumimoji="1" lang="ja-JP" altLang="en-US" dirty="0"/>
          </a:p>
        </p:txBody>
      </p:sp>
      <p:graphicFrame>
        <p:nvGraphicFramePr>
          <p:cNvPr id="4" name="コンテンツ プレースホルダー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03650900"/>
              </p:ext>
            </p:extLst>
          </p:nvPr>
        </p:nvGraphicFramePr>
        <p:xfrm>
          <a:off x="1463675" y="2119313"/>
          <a:ext cx="6196014" cy="3576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98007"/>
                <a:gridCol w="3098007"/>
              </a:tblGrid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kumimoji="1" lang="ja-JP" altLang="en-US" dirty="0" smtClean="0"/>
                        <a:t>一般システム特性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kumimoji="1" lang="ja-JP" altLang="en-US" dirty="0" smtClean="0"/>
                        <a:t>説明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kumimoji="1" lang="ja-JP" altLang="en-US" dirty="0" smtClean="0"/>
                        <a:t>１．データ通信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kumimoji="1" lang="ja-JP" altLang="en-US" dirty="0" smtClean="0"/>
                        <a:t>アプリケーション間で情報の転送や交換を行う通信装置はいくつあるか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kumimoji="1" lang="ja-JP" altLang="en-US" dirty="0" smtClean="0"/>
                        <a:t>２．分散データ処理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kumimoji="1" lang="ja-JP" altLang="en-US" dirty="0" smtClean="0"/>
                        <a:t>分散データや処理はどのように扱われるか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kumimoji="1" lang="ja-JP" altLang="en-US" dirty="0" smtClean="0"/>
                        <a:t>３．性能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kumimoji="1" lang="ja-JP" altLang="en-US" dirty="0" smtClean="0"/>
                        <a:t>応答時間とスループットの性能は重要か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kumimoji="1" lang="ja-JP" altLang="en-US" dirty="0" smtClean="0"/>
                        <a:t>４．高負荷構成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kumimoji="1" lang="ja-JP" altLang="en-US" dirty="0" smtClean="0"/>
                        <a:t>ハードウェアにどのくらいの負荷がかかっているか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kumimoji="1" lang="ja-JP" altLang="en-US" dirty="0" smtClean="0"/>
                        <a:t>５．トランザクション量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kumimoji="1" lang="ja-JP" altLang="en-US" dirty="0" smtClean="0"/>
                        <a:t>トランザクション量は多いか</a:t>
                      </a:r>
                      <a:endParaRPr kumimoji="1" lang="ja-JP" alt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726969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一般システム特性</a:t>
            </a:r>
            <a:endParaRPr kumimoji="1" lang="ja-JP" altLang="en-US" dirty="0"/>
          </a:p>
        </p:txBody>
      </p:sp>
      <p:graphicFrame>
        <p:nvGraphicFramePr>
          <p:cNvPr id="6" name="コンテンツ プレースホルダー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51390083"/>
              </p:ext>
            </p:extLst>
          </p:nvPr>
        </p:nvGraphicFramePr>
        <p:xfrm>
          <a:off x="1463675" y="2119313"/>
          <a:ext cx="6196014" cy="330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98007"/>
                <a:gridCol w="3098007"/>
              </a:tblGrid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kumimoji="1" lang="ja-JP" altLang="en-US" dirty="0" smtClean="0"/>
                        <a:t>一般システム特性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kumimoji="1" lang="ja-JP" altLang="en-US" dirty="0" smtClean="0"/>
                        <a:t>説明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kumimoji="1" lang="ja-JP" altLang="en-US" dirty="0" smtClean="0"/>
                        <a:t>６．オンラインデータ入力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kumimoji="1" lang="ja-JP" altLang="en-US" dirty="0" smtClean="0"/>
                        <a:t>オンラインで入力されるデータの割合はどれくらいか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kumimoji="1" lang="ja-JP" altLang="en-US" dirty="0" smtClean="0"/>
                        <a:t>７．エンドユーザ効率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kumimoji="1" lang="ja-JP" altLang="en-US" dirty="0" smtClean="0"/>
                        <a:t>ユーザーに対して効率的、使いやすいように設計されるか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kumimoji="1" lang="ja-JP" altLang="en-US" dirty="0" smtClean="0"/>
                        <a:t>８．オンライン更新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kumimoji="1" lang="ja-JP" altLang="en-US" dirty="0" smtClean="0"/>
                        <a:t>どのくらいのデータファイルがオンラインで更新されるか</a:t>
                      </a:r>
                      <a:endParaRPr kumimoji="1" lang="en-US" altLang="ja-JP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kumimoji="1" lang="ja-JP" altLang="en-US" dirty="0" smtClean="0"/>
                        <a:t>９．複雑な処理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kumimoji="1" lang="ja-JP" altLang="en-US" dirty="0" smtClean="0"/>
                        <a:t>処理がどのくらい複雑か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kumimoji="1" lang="ja-JP" altLang="en-US" dirty="0" smtClean="0"/>
                        <a:t>１０．再利用可能性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kumimoji="1" lang="ja-JP" altLang="en-US" dirty="0" smtClean="0"/>
                        <a:t>再利用可能な設計、開発であるか</a:t>
                      </a:r>
                      <a:endParaRPr kumimoji="1" lang="ja-JP" alt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5421587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一般システム特性</a:t>
            </a:r>
            <a:endParaRPr kumimoji="1" lang="ja-JP" altLang="en-US" dirty="0"/>
          </a:p>
        </p:txBody>
      </p:sp>
      <p:graphicFrame>
        <p:nvGraphicFramePr>
          <p:cNvPr id="4" name="コンテンツ プレースホルダー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02993746"/>
              </p:ext>
            </p:extLst>
          </p:nvPr>
        </p:nvGraphicFramePr>
        <p:xfrm>
          <a:off x="1463675" y="2119313"/>
          <a:ext cx="6196014" cy="3754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98007"/>
                <a:gridCol w="3098007"/>
              </a:tblGrid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kumimoji="1" lang="ja-JP" altLang="en-US" dirty="0" smtClean="0"/>
                        <a:t>一般システム特性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kumimoji="1" lang="ja-JP" altLang="en-US" dirty="0" smtClean="0"/>
                        <a:t>説明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kumimoji="1" lang="ja-JP" altLang="en-US" dirty="0" smtClean="0"/>
                        <a:t>１１．導入容易性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kumimoji="1" lang="ja-JP" altLang="en-US" dirty="0" smtClean="0"/>
                        <a:t>自動的な変換やインストールの仕組みが組み込まれているか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kumimoji="1" lang="ja-JP" altLang="en-US" dirty="0" smtClean="0"/>
                        <a:t>１２．運用性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kumimoji="1" lang="ja-JP" altLang="en-US" dirty="0" smtClean="0"/>
                        <a:t>バックアップ、起動、回復などの運用面はどれくらい自動化されるか</a:t>
                      </a:r>
                      <a:endParaRPr kumimoji="1" lang="en-US" altLang="ja-JP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kumimoji="1" lang="ja-JP" altLang="en-US" dirty="0" smtClean="0"/>
                        <a:t>１３．複数サイト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kumimoji="1" lang="ja-JP" altLang="en-US" dirty="0" smtClean="0"/>
                        <a:t>複数の組織や場所に対応するようにできているか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kumimoji="1" lang="ja-JP" altLang="en-US" dirty="0" smtClean="0"/>
                        <a:t>１４．変更容易性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kumimoji="1" lang="ja-JP" altLang="en-US" dirty="0" smtClean="0"/>
                        <a:t>変更の容易さ、ユーザの使用を容易にできるように変更できるか</a:t>
                      </a:r>
                      <a:endParaRPr kumimoji="1" lang="ja-JP" alt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021128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kumimoji="1" lang="ja-JP" altLang="en-US" sz="3700" dirty="0" smtClean="0"/>
              <a:t>調整済ファンクションポイント</a:t>
            </a:r>
            <a:endParaRPr kumimoji="1" lang="ja-JP" altLang="en-US" sz="3700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kumimoji="1" lang="en-US" altLang="ja-JP" dirty="0" smtClean="0"/>
              <a:t>Adjusted Function Point</a:t>
            </a:r>
            <a:r>
              <a:rPr kumimoji="1" lang="ja-JP" altLang="en-US" dirty="0" smtClean="0"/>
              <a:t>　</a:t>
            </a:r>
            <a:r>
              <a:rPr kumimoji="1" lang="ja-JP" altLang="en-US" dirty="0" smtClean="0">
                <a:solidFill>
                  <a:srgbClr val="FF0000"/>
                </a:solidFill>
              </a:rPr>
              <a:t>（</a:t>
            </a:r>
            <a:r>
              <a:rPr kumimoji="1" lang="en-US" altLang="ja-JP" dirty="0" smtClean="0">
                <a:solidFill>
                  <a:srgbClr val="FF0000"/>
                </a:solidFill>
              </a:rPr>
              <a:t>AFP</a:t>
            </a:r>
            <a:r>
              <a:rPr kumimoji="1" lang="ja-JP" altLang="en-US" dirty="0" smtClean="0">
                <a:solidFill>
                  <a:srgbClr val="FF0000"/>
                </a:solidFill>
              </a:rPr>
              <a:t>）</a:t>
            </a:r>
            <a:endParaRPr lang="en-US" altLang="ja-JP" dirty="0" smtClean="0">
              <a:solidFill>
                <a:srgbClr val="FF0000"/>
              </a:solidFill>
            </a:endParaRPr>
          </a:p>
          <a:p>
            <a:pPr marL="0" indent="0" algn="just">
              <a:buNone/>
            </a:pPr>
            <a:r>
              <a:rPr kumimoji="1" lang="en-US" altLang="ja-JP" dirty="0" smtClean="0">
                <a:solidFill>
                  <a:srgbClr val="FF0000"/>
                </a:solidFill>
              </a:rPr>
              <a:t>IFPUG ver.</a:t>
            </a:r>
            <a:endParaRPr kumimoji="1" lang="en-US" altLang="ja-JP" dirty="0">
              <a:solidFill>
                <a:srgbClr val="FF0000"/>
              </a:solidFill>
            </a:endParaRPr>
          </a:p>
          <a:p>
            <a:pPr marL="0" indent="0" algn="just">
              <a:buNone/>
            </a:pPr>
            <a:r>
              <a:rPr kumimoji="1" lang="en-US" altLang="ja-JP" dirty="0" smtClean="0"/>
              <a:t>AFP = UFP * (0.65+0.01*VAF)</a:t>
            </a:r>
          </a:p>
          <a:p>
            <a:pPr marL="0" indent="0" algn="just">
              <a:buNone/>
            </a:pPr>
            <a:endParaRPr lang="en-US" altLang="ja-JP" dirty="0"/>
          </a:p>
          <a:p>
            <a:pPr marL="0" indent="0" algn="just">
              <a:buNone/>
            </a:pPr>
            <a:r>
              <a:rPr lang="ja-JP" altLang="en-US" dirty="0" smtClean="0"/>
              <a:t>一般システム特性の評価が</a:t>
            </a:r>
            <a:endParaRPr lang="en-US" altLang="ja-JP" dirty="0" smtClean="0"/>
          </a:p>
          <a:p>
            <a:pPr marL="0" indent="0" algn="just">
              <a:buNone/>
            </a:pPr>
            <a:r>
              <a:rPr lang="ja-JP" altLang="en-US" dirty="0" smtClean="0"/>
              <a:t>すべて</a:t>
            </a:r>
            <a:r>
              <a:rPr lang="en-US" altLang="ja-JP" dirty="0" smtClean="0"/>
              <a:t>0:AFP=UFP</a:t>
            </a:r>
            <a:r>
              <a:rPr lang="ja-JP" altLang="en-US" dirty="0"/>
              <a:t>*</a:t>
            </a:r>
            <a:r>
              <a:rPr lang="en-US" altLang="ja-JP" dirty="0" smtClean="0"/>
              <a:t>(0.65+0.01*0)=0.65UFP</a:t>
            </a:r>
          </a:p>
          <a:p>
            <a:pPr marL="0" indent="0" algn="just">
              <a:buNone/>
            </a:pPr>
            <a:r>
              <a:rPr lang="ja-JP" altLang="en-US" dirty="0" smtClean="0"/>
              <a:t>すべて</a:t>
            </a:r>
            <a:r>
              <a:rPr lang="en-US" altLang="ja-JP" dirty="0" smtClean="0"/>
              <a:t>5:AFP=UFP*(0.65+0.01*70)=1.35UFP</a:t>
            </a:r>
          </a:p>
          <a:p>
            <a:pPr marL="0" indent="0" algn="just">
              <a:buNone/>
            </a:pPr>
            <a:r>
              <a:rPr lang="ja-JP" altLang="en-US" dirty="0" smtClean="0"/>
              <a:t>よって、</a:t>
            </a:r>
            <a:r>
              <a:rPr lang="en-US" altLang="ja-JP" dirty="0" smtClean="0"/>
              <a:t>±35%</a:t>
            </a:r>
            <a:r>
              <a:rPr lang="ja-JP" altLang="en-US" dirty="0" smtClean="0"/>
              <a:t>の範囲でファンクションポイントを調整する</a:t>
            </a:r>
            <a:endParaRPr lang="en-US" altLang="ja-JP" dirty="0" smtClean="0"/>
          </a:p>
        </p:txBody>
      </p:sp>
    </p:spTree>
    <p:extLst>
      <p:ext uri="{BB962C8B-B14F-4D97-AF65-F5344CB8AC3E}">
        <p14:creationId xmlns:p14="http://schemas.microsoft.com/office/powerpoint/2010/main" val="417051856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調整</a:t>
            </a:r>
            <a:r>
              <a:rPr lang="ja-JP" altLang="en-US" dirty="0" smtClean="0"/>
              <a:t>係数 </a:t>
            </a:r>
            <a:r>
              <a:rPr lang="en-US" altLang="ja-JP" dirty="0" smtClean="0"/>
              <a:t>SPR ver.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kumimoji="1" lang="en-US" altLang="ja-JP" dirty="0" smtClean="0">
                <a:solidFill>
                  <a:srgbClr val="FF0000"/>
                </a:solidFill>
              </a:rPr>
              <a:t>SPR</a:t>
            </a:r>
            <a:r>
              <a:rPr lang="ja-JP" altLang="en-US" dirty="0">
                <a:solidFill>
                  <a:srgbClr val="FF0000"/>
                </a:solidFill>
              </a:rPr>
              <a:t> </a:t>
            </a:r>
            <a:r>
              <a:rPr lang="en-US" altLang="ja-JP" dirty="0" smtClean="0">
                <a:solidFill>
                  <a:srgbClr val="FF0000"/>
                </a:solidFill>
              </a:rPr>
              <a:t>ver.</a:t>
            </a:r>
          </a:p>
          <a:p>
            <a:pPr marL="0" indent="0" algn="just">
              <a:buNone/>
            </a:pPr>
            <a:r>
              <a:rPr lang="ja-JP" altLang="en-US" dirty="0" smtClean="0"/>
              <a:t>「プログラム複雑度」と「データ複雑度」の２つの特性だけを使用して調整する</a:t>
            </a:r>
            <a:endParaRPr lang="en-US" altLang="ja-JP" dirty="0" smtClean="0"/>
          </a:p>
          <a:p>
            <a:pPr marL="0" indent="0" algn="just">
              <a:buNone/>
            </a:pPr>
            <a:endParaRPr kumimoji="1" lang="en-US" altLang="ja-JP" dirty="0"/>
          </a:p>
          <a:p>
            <a:pPr marL="0" indent="0" algn="just">
              <a:buNone/>
            </a:pPr>
            <a:r>
              <a:rPr lang="en-US" altLang="ja-JP" dirty="0" smtClean="0"/>
              <a:t>VAF</a:t>
            </a:r>
            <a:r>
              <a:rPr lang="ja-JP" altLang="en-US" dirty="0"/>
              <a:t> </a:t>
            </a:r>
            <a:r>
              <a:rPr lang="en-US" altLang="ja-JP" dirty="0" smtClean="0"/>
              <a:t>= 0.4+0.1*(</a:t>
            </a:r>
            <a:r>
              <a:rPr lang="ja-JP" altLang="en-US" dirty="0" smtClean="0"/>
              <a:t>プログラムの複雑度＋データの複雑度）</a:t>
            </a:r>
            <a:endParaRPr lang="en-US" altLang="ja-JP" dirty="0" smtClean="0"/>
          </a:p>
          <a:p>
            <a:pPr marL="0" indent="0" algn="just">
              <a:buNone/>
            </a:pPr>
            <a:endParaRPr kumimoji="1" lang="en-US" altLang="ja-JP" dirty="0"/>
          </a:p>
          <a:p>
            <a:pPr marL="0" indent="0" algn="just">
              <a:buNone/>
            </a:pPr>
            <a:r>
              <a:rPr lang="en-US" altLang="ja-JP" dirty="0" smtClean="0"/>
              <a:t>SPR</a:t>
            </a:r>
            <a:r>
              <a:rPr lang="ja-JP" altLang="en-US" dirty="0" smtClean="0"/>
              <a:t>の場合、</a:t>
            </a:r>
            <a:r>
              <a:rPr lang="en-US" altLang="ja-JP" dirty="0" smtClean="0"/>
              <a:t>±40%</a:t>
            </a:r>
            <a:r>
              <a:rPr lang="ja-JP" altLang="en-US" dirty="0" smtClean="0"/>
              <a:t>で調整する</a:t>
            </a:r>
            <a:endParaRPr lang="en-US" altLang="ja-JP" dirty="0" smtClean="0"/>
          </a:p>
          <a:p>
            <a:pPr marL="0" indent="0" algn="just">
              <a:buNone/>
            </a:pPr>
            <a:r>
              <a:rPr lang="en-US" altLang="ja-JP" dirty="0"/>
              <a:t>AFP = UFP * VAF</a:t>
            </a:r>
            <a:endParaRPr lang="ja-JP" altLang="en-US" dirty="0"/>
          </a:p>
          <a:p>
            <a:pPr marL="0" indent="0" algn="just">
              <a:buNone/>
            </a:pPr>
            <a:endParaRPr lang="en-US" altLang="ja-JP" dirty="0" smtClean="0"/>
          </a:p>
          <a:p>
            <a:pPr marL="0" indent="0" algn="just">
              <a:buNone/>
            </a:pPr>
            <a:endParaRPr kumimoji="1" lang="en-US" altLang="ja-JP" dirty="0" smtClean="0"/>
          </a:p>
        </p:txBody>
      </p:sp>
    </p:spTree>
    <p:extLst>
      <p:ext uri="{BB962C8B-B14F-4D97-AF65-F5344CB8AC3E}">
        <p14:creationId xmlns:p14="http://schemas.microsoft.com/office/powerpoint/2010/main" val="274401363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ja-JP" sz="3700" dirty="0" smtClean="0"/>
              <a:t>FP</a:t>
            </a:r>
            <a:r>
              <a:rPr kumimoji="1" lang="ja-JP" altLang="en-US" sz="3700" dirty="0" smtClean="0"/>
              <a:t>⇒物理規模</a:t>
            </a:r>
            <a:endParaRPr kumimoji="1" lang="ja-JP" altLang="en-US" sz="3700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ja-JP" altLang="en-US" dirty="0" smtClean="0"/>
              <a:t>ファンクションポイントからコード行数に変換</a:t>
            </a:r>
            <a:endParaRPr lang="en-US" altLang="ja-JP" dirty="0" smtClean="0"/>
          </a:p>
          <a:p>
            <a:pPr marL="0" indent="0" algn="just">
              <a:buNone/>
            </a:pPr>
            <a:r>
              <a:rPr lang="ja-JP" altLang="en-US" dirty="0" smtClean="0"/>
              <a:t>言語ごとに平均の</a:t>
            </a:r>
            <a:r>
              <a:rPr lang="en-US" altLang="ja-JP" dirty="0" smtClean="0"/>
              <a:t>LOC</a:t>
            </a:r>
            <a:r>
              <a:rPr lang="en-US" altLang="ja-JP" dirty="0"/>
              <a:t>/</a:t>
            </a:r>
            <a:r>
              <a:rPr lang="en-US" altLang="ja-JP" dirty="0" smtClean="0"/>
              <a:t>FP</a:t>
            </a:r>
            <a:r>
              <a:rPr lang="ja-JP" altLang="en-US" dirty="0" smtClean="0"/>
              <a:t>がある</a:t>
            </a:r>
            <a:endParaRPr lang="en-US" altLang="ja-JP" dirty="0" smtClean="0"/>
          </a:p>
          <a:p>
            <a:pPr marL="0" indent="0" algn="just">
              <a:buNone/>
            </a:pPr>
            <a:endParaRPr lang="en-US" altLang="ja-JP" dirty="0"/>
          </a:p>
          <a:p>
            <a:pPr marL="0" indent="0" algn="just">
              <a:buNone/>
            </a:pPr>
            <a:endParaRPr lang="en-US" altLang="ja-JP" dirty="0" smtClean="0"/>
          </a:p>
          <a:p>
            <a:pPr marL="0" indent="0" algn="just">
              <a:buNone/>
            </a:pPr>
            <a:endParaRPr lang="en-US" altLang="ja-JP" dirty="0"/>
          </a:p>
          <a:p>
            <a:pPr marL="0" indent="0" algn="just">
              <a:buNone/>
            </a:pPr>
            <a:endParaRPr lang="en-US" altLang="ja-JP" dirty="0" smtClean="0"/>
          </a:p>
          <a:p>
            <a:pPr marL="0" indent="0" algn="just">
              <a:buNone/>
            </a:pPr>
            <a:endParaRPr lang="en-US" altLang="ja-JP" dirty="0"/>
          </a:p>
          <a:p>
            <a:pPr marL="0" indent="0" algn="just">
              <a:buNone/>
            </a:pPr>
            <a:r>
              <a:rPr lang="ja-JP" altLang="en-US" dirty="0"/>
              <a:t>他</a:t>
            </a:r>
            <a:r>
              <a:rPr lang="ja-JP" altLang="en-US" dirty="0" smtClean="0"/>
              <a:t>に、中央値等のデータもある</a:t>
            </a:r>
            <a:endParaRPr lang="en-US" altLang="ja-JP" dirty="0" smtClean="0"/>
          </a:p>
        </p:txBody>
      </p:sp>
      <p:graphicFrame>
        <p:nvGraphicFramePr>
          <p:cNvPr id="4" name="表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4204464"/>
              </p:ext>
            </p:extLst>
          </p:nvPr>
        </p:nvGraphicFramePr>
        <p:xfrm>
          <a:off x="1547664" y="3068960"/>
          <a:ext cx="6096000" cy="18542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/>
                <a:gridCol w="3048000"/>
              </a:tblGrid>
              <a:tr h="370841"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言語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平均</a:t>
                      </a:r>
                      <a:r>
                        <a:rPr kumimoji="1" lang="en-US" altLang="ja-JP" dirty="0" smtClean="0"/>
                        <a:t>LOC/FP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C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148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C++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60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Java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60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Perl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60</a:t>
                      </a:r>
                      <a:endParaRPr kumimoji="1" lang="ja-JP" alt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365490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FP</a:t>
            </a:r>
            <a:r>
              <a:rPr kumimoji="1" lang="ja-JP" altLang="en-US" dirty="0" smtClean="0"/>
              <a:t>⇒工数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kumimoji="1" lang="ja-JP" altLang="en-US" dirty="0" smtClean="0"/>
              <a:t>ファンクションポイントから工数に変換</a:t>
            </a:r>
            <a:endParaRPr kumimoji="1" lang="en-US" altLang="ja-JP" dirty="0" smtClean="0"/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r>
              <a:rPr kumimoji="1" lang="en-US" altLang="ja-JP" dirty="0" smtClean="0"/>
              <a:t>LOC</a:t>
            </a:r>
            <a:r>
              <a:rPr kumimoji="1" lang="ja-JP" altLang="en-US" dirty="0" smtClean="0"/>
              <a:t>に変換してから、工数を求める</a:t>
            </a:r>
            <a:endParaRPr kumimoji="1" lang="en-US" altLang="ja-JP" dirty="0" smtClean="0"/>
          </a:p>
          <a:p>
            <a:pPr marL="0" indent="0">
              <a:buNone/>
            </a:pPr>
            <a:endParaRPr kumimoji="1" lang="en-US" altLang="ja-JP" dirty="0" smtClean="0"/>
          </a:p>
          <a:p>
            <a:pPr marL="0" indent="0">
              <a:buNone/>
            </a:pPr>
            <a:r>
              <a:rPr lang="ja-JP" altLang="en-US" dirty="0"/>
              <a:t>詳しく</a:t>
            </a:r>
            <a:r>
              <a:rPr lang="ja-JP" altLang="en-US" dirty="0" smtClean="0"/>
              <a:t>は第</a:t>
            </a:r>
            <a:r>
              <a:rPr lang="en-US" altLang="ja-JP" dirty="0" smtClean="0"/>
              <a:t>6</a:t>
            </a:r>
            <a:r>
              <a:rPr lang="ja-JP" altLang="en-US" dirty="0" smtClean="0"/>
              <a:t>章で・・・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8693029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FP</a:t>
            </a:r>
            <a:r>
              <a:rPr kumimoji="1" lang="ja-JP" altLang="en-US" dirty="0" smtClean="0"/>
              <a:t>⇒その他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kumimoji="1" lang="ja-JP" altLang="en-US" dirty="0" smtClean="0"/>
              <a:t>ジョーンズの経験則</a:t>
            </a:r>
            <a:endParaRPr kumimoji="1" lang="en-US" altLang="ja-JP" dirty="0" smtClean="0"/>
          </a:p>
          <a:p>
            <a:r>
              <a:rPr lang="ja-JP" altLang="en-US" dirty="0" smtClean="0"/>
              <a:t>スケジュール＝</a:t>
            </a:r>
            <a:r>
              <a:rPr lang="en-US" altLang="ja-JP" dirty="0" smtClean="0"/>
              <a:t>FP</a:t>
            </a:r>
            <a:r>
              <a:rPr lang="en-US" altLang="ja-JP" baseline="30000" dirty="0" smtClean="0"/>
              <a:t>0.4</a:t>
            </a:r>
          </a:p>
          <a:p>
            <a:r>
              <a:rPr kumimoji="1" lang="ja-JP" altLang="en-US" dirty="0" smtClean="0"/>
              <a:t>要員数＝</a:t>
            </a:r>
            <a:r>
              <a:rPr kumimoji="1" lang="en-US" altLang="ja-JP" dirty="0" smtClean="0"/>
              <a:t>FP/150</a:t>
            </a:r>
          </a:p>
          <a:p>
            <a:pPr marL="0" indent="0" algn="just">
              <a:buNone/>
            </a:pPr>
            <a:r>
              <a:rPr lang="en-US" altLang="ja-JP" dirty="0"/>
              <a:t>	</a:t>
            </a:r>
            <a:r>
              <a:rPr lang="ja-JP" altLang="en-US" dirty="0" smtClean="0"/>
              <a:t>要員数には、開発者以外にテスト担当</a:t>
            </a:r>
            <a:r>
              <a:rPr lang="en-US" altLang="ja-JP" dirty="0" smtClean="0"/>
              <a:t>	</a:t>
            </a:r>
            <a:r>
              <a:rPr lang="ja-JP" altLang="en-US" dirty="0" smtClean="0"/>
              <a:t>者、プロジェクト管理者なども含まれる</a:t>
            </a:r>
            <a:endParaRPr lang="en-US" altLang="ja-JP" dirty="0" smtClean="0"/>
          </a:p>
          <a:p>
            <a:pPr algn="just"/>
            <a:r>
              <a:rPr kumimoji="1" lang="ja-JP" altLang="en-US" dirty="0" smtClean="0"/>
              <a:t>工数＝要員数＊スケジュール</a:t>
            </a:r>
            <a:endParaRPr kumimoji="1" lang="en-US" altLang="ja-JP" dirty="0" smtClean="0"/>
          </a:p>
          <a:p>
            <a:pPr algn="just"/>
            <a:endParaRPr lang="en-US" altLang="ja-JP" dirty="0"/>
          </a:p>
          <a:p>
            <a:pPr marL="0" indent="0" algn="just">
              <a:buNone/>
            </a:pPr>
            <a:r>
              <a:rPr kumimoji="1" lang="ja-JP" altLang="en-US" dirty="0" smtClean="0"/>
              <a:t>ただし・・・</a:t>
            </a:r>
            <a:endParaRPr kumimoji="1" lang="en-US" altLang="ja-JP" dirty="0" smtClean="0"/>
          </a:p>
          <a:p>
            <a:pPr marL="0" indent="0" algn="just">
              <a:buNone/>
            </a:pPr>
            <a:r>
              <a:rPr kumimoji="1" lang="ja-JP" altLang="en-US" dirty="0" smtClean="0"/>
              <a:t>自身の環境に合わせて調整することも必要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937428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FP</a:t>
            </a:r>
            <a:r>
              <a:rPr kumimoji="1" lang="ja-JP" altLang="en-US" dirty="0" smtClean="0"/>
              <a:t>の長所と短所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kumimoji="1" lang="ja-JP" altLang="en-US" dirty="0" smtClean="0">
                <a:solidFill>
                  <a:srgbClr val="FF0000"/>
                </a:solidFill>
              </a:rPr>
              <a:t>長所</a:t>
            </a:r>
            <a:endParaRPr kumimoji="1" lang="en-US" altLang="ja-JP" dirty="0" smtClean="0">
              <a:solidFill>
                <a:srgbClr val="FF0000"/>
              </a:solidFill>
            </a:endParaRPr>
          </a:p>
          <a:p>
            <a:pPr marL="0" indent="0" algn="just">
              <a:buNone/>
            </a:pPr>
            <a:r>
              <a:rPr kumimoji="1" lang="ja-JP" altLang="en-US" dirty="0" smtClean="0"/>
              <a:t>　技術から独立している</a:t>
            </a:r>
            <a:endParaRPr kumimoji="1" lang="en-US" altLang="ja-JP" dirty="0" smtClean="0"/>
          </a:p>
          <a:p>
            <a:pPr marL="0" indent="0" algn="just">
              <a:buNone/>
            </a:pPr>
            <a:r>
              <a:rPr lang="ja-JP" altLang="en-US" dirty="0" smtClean="0"/>
              <a:t>　プロジェクトの初期段階（要求定義）で利用可</a:t>
            </a:r>
            <a:endParaRPr lang="en-US" altLang="ja-JP" dirty="0" smtClean="0"/>
          </a:p>
          <a:p>
            <a:pPr marL="0" indent="0" algn="just">
              <a:buNone/>
            </a:pPr>
            <a:r>
              <a:rPr lang="ja-JP" altLang="en-US" dirty="0"/>
              <a:t>　</a:t>
            </a:r>
            <a:r>
              <a:rPr lang="ja-JP" altLang="en-US" dirty="0" smtClean="0"/>
              <a:t>文書化され、仕様化されている</a:t>
            </a:r>
            <a:endParaRPr lang="en-US" altLang="ja-JP" dirty="0" smtClean="0"/>
          </a:p>
          <a:p>
            <a:pPr marL="0" indent="0" algn="just">
              <a:buNone/>
            </a:pPr>
            <a:r>
              <a:rPr lang="ja-JP" altLang="en-US" dirty="0" smtClean="0"/>
              <a:t>　適度な精度と正確度を持つ</a:t>
            </a:r>
            <a:endParaRPr lang="en-US" altLang="ja-JP" dirty="0" smtClean="0"/>
          </a:p>
          <a:p>
            <a:pPr algn="just"/>
            <a:r>
              <a:rPr lang="ja-JP" altLang="en-US" dirty="0" smtClean="0">
                <a:solidFill>
                  <a:srgbClr val="FF0000"/>
                </a:solidFill>
              </a:rPr>
              <a:t>短所</a:t>
            </a:r>
            <a:endParaRPr lang="en-US" altLang="ja-JP" dirty="0" smtClean="0">
              <a:solidFill>
                <a:srgbClr val="FF0000"/>
              </a:solidFill>
            </a:endParaRPr>
          </a:p>
          <a:p>
            <a:pPr marL="0" indent="0" algn="just">
              <a:buNone/>
            </a:pPr>
            <a:r>
              <a:rPr lang="ja-JP" altLang="en-US" dirty="0"/>
              <a:t>　</a:t>
            </a:r>
            <a:r>
              <a:rPr lang="ja-JP" altLang="en-US" dirty="0" smtClean="0"/>
              <a:t>ステップ数が多い</a:t>
            </a:r>
            <a:endParaRPr lang="en-US" altLang="ja-JP" dirty="0" smtClean="0"/>
          </a:p>
          <a:p>
            <a:pPr marL="0" indent="0" algn="just">
              <a:buNone/>
            </a:pPr>
            <a:r>
              <a:rPr lang="ja-JP" altLang="en-US" dirty="0"/>
              <a:t>　</a:t>
            </a:r>
            <a:r>
              <a:rPr lang="ja-JP" altLang="en-US" dirty="0" smtClean="0"/>
              <a:t>自動的に測定するツールがない</a:t>
            </a:r>
            <a:endParaRPr lang="en-US" altLang="ja-JP" dirty="0" smtClean="0"/>
          </a:p>
          <a:p>
            <a:pPr marL="0" indent="0" algn="just">
              <a:buNone/>
            </a:pPr>
            <a:r>
              <a:rPr lang="ja-JP" altLang="en-US" dirty="0" smtClean="0"/>
              <a:t>　調整係数を決定するとき、明らかに主観性がある</a:t>
            </a:r>
            <a:endParaRPr lang="en-US" altLang="ja-JP" dirty="0" smtClean="0"/>
          </a:p>
        </p:txBody>
      </p:sp>
    </p:spTree>
    <p:extLst>
      <p:ext uri="{BB962C8B-B14F-4D97-AF65-F5344CB8AC3E}">
        <p14:creationId xmlns:p14="http://schemas.microsoft.com/office/powerpoint/2010/main" val="356008788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まとめ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kumimoji="1" lang="ja-JP" altLang="en-US" dirty="0" smtClean="0">
                <a:solidFill>
                  <a:srgbClr val="FF0000"/>
                </a:solidFill>
              </a:rPr>
              <a:t>規模</a:t>
            </a:r>
            <a:r>
              <a:rPr kumimoji="1" lang="ja-JP" altLang="en-US" dirty="0" smtClean="0"/>
              <a:t>：基本的なソフトウェアメトリクス</a:t>
            </a:r>
            <a:endParaRPr lang="en-US" altLang="ja-JP" dirty="0" smtClean="0"/>
          </a:p>
          <a:p>
            <a:pPr algn="just"/>
            <a:r>
              <a:rPr lang="ja-JP" altLang="en-US" dirty="0" smtClean="0">
                <a:solidFill>
                  <a:srgbClr val="FF0000"/>
                </a:solidFill>
              </a:rPr>
              <a:t>コード行数（</a:t>
            </a:r>
            <a:r>
              <a:rPr lang="en-US" altLang="ja-JP" dirty="0" smtClean="0">
                <a:solidFill>
                  <a:srgbClr val="FF0000"/>
                </a:solidFill>
              </a:rPr>
              <a:t>LOC)</a:t>
            </a:r>
            <a:r>
              <a:rPr lang="ja-JP" altLang="en-US" dirty="0" smtClean="0"/>
              <a:t>：何をカウントして、何を含めないかを明確に決めれば、ほかのプロジェクトと比較ができる</a:t>
            </a:r>
            <a:endParaRPr lang="en-US" altLang="ja-JP" dirty="0" smtClean="0"/>
          </a:p>
          <a:p>
            <a:pPr algn="just"/>
            <a:r>
              <a:rPr lang="ja-JP" altLang="en-US" dirty="0" smtClean="0">
                <a:solidFill>
                  <a:srgbClr val="FF0000"/>
                </a:solidFill>
              </a:rPr>
              <a:t>言語</a:t>
            </a:r>
            <a:r>
              <a:rPr lang="ja-JP" altLang="en-US" dirty="0">
                <a:solidFill>
                  <a:srgbClr val="FF0000"/>
                </a:solidFill>
              </a:rPr>
              <a:t>補正係数</a:t>
            </a:r>
            <a:r>
              <a:rPr lang="ja-JP" altLang="en-US" dirty="0"/>
              <a:t>：言語ごとの表現力の違いを考慮</a:t>
            </a:r>
            <a:r>
              <a:rPr lang="ja-JP" altLang="en-US" dirty="0" smtClean="0"/>
              <a:t>する</a:t>
            </a:r>
            <a:endParaRPr lang="en-US" altLang="ja-JP" dirty="0" smtClean="0"/>
          </a:p>
          <a:p>
            <a:pPr algn="just"/>
            <a:r>
              <a:rPr kumimoji="1" lang="ja-JP" altLang="en-US" dirty="0" smtClean="0"/>
              <a:t>機能性の測定：</a:t>
            </a:r>
            <a:r>
              <a:rPr kumimoji="1" lang="ja-JP" altLang="en-US" dirty="0" smtClean="0">
                <a:solidFill>
                  <a:srgbClr val="FF0000"/>
                </a:solidFill>
              </a:rPr>
              <a:t>ファンクションポイント</a:t>
            </a:r>
            <a:r>
              <a:rPr kumimoji="1" lang="ja-JP" altLang="en-US" dirty="0" smtClean="0"/>
              <a:t>（</a:t>
            </a:r>
            <a:r>
              <a:rPr kumimoji="1" lang="en-US" altLang="ja-JP" dirty="0" smtClean="0"/>
              <a:t>FP)</a:t>
            </a:r>
          </a:p>
          <a:p>
            <a:pPr marL="0" indent="0" algn="just">
              <a:buNone/>
            </a:pPr>
            <a:endParaRPr lang="en-US" altLang="ja-JP" dirty="0"/>
          </a:p>
          <a:p>
            <a:pPr marL="0" indent="0" algn="just">
              <a:buNone/>
            </a:pPr>
            <a:r>
              <a:rPr lang="ja-JP" altLang="en-US" dirty="0" smtClean="0"/>
              <a:t>ファンクションポイントを用いて、スケジュールや工数を予測することがで</a:t>
            </a:r>
            <a:r>
              <a:rPr lang="ja-JP" altLang="en-US" dirty="0"/>
              <a:t>きる</a:t>
            </a:r>
            <a:endParaRPr kumimoji="1" lang="en-US" altLang="ja-JP" dirty="0" smtClean="0"/>
          </a:p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17070592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プッシュピン">
  <a:themeElements>
    <a:clrScheme name="プッシュピン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プッシュピン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プッシュピン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8685</TotalTime>
  <Words>1200</Words>
  <Application>Microsoft Office PowerPoint</Application>
  <PresentationFormat>画面に合わせる (4:3)</PresentationFormat>
  <Paragraphs>236</Paragraphs>
  <Slides>26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26</vt:i4>
      </vt:variant>
    </vt:vector>
  </HeadingPairs>
  <TitlesOfParts>
    <vt:vector size="27" baseType="lpstr">
      <vt:lpstr>プッシュピン</vt:lpstr>
      <vt:lpstr>ソフトウェアメトリクスの基礎.３</vt:lpstr>
      <vt:lpstr>第４章</vt:lpstr>
      <vt:lpstr>規模</vt:lpstr>
      <vt:lpstr>ソフトウェアの物理的測定</vt:lpstr>
      <vt:lpstr>コード行数の測定</vt:lpstr>
      <vt:lpstr>言語補正係数</vt:lpstr>
      <vt:lpstr>補正係数の表</vt:lpstr>
      <vt:lpstr>再利用、リファクタリング されたコードの扱い</vt:lpstr>
      <vt:lpstr>仕様と設計の長さの測定</vt:lpstr>
      <vt:lpstr>仕様と設計の長さの測定</vt:lpstr>
      <vt:lpstr>機能性の測定</vt:lpstr>
      <vt:lpstr>ファンクションポイント法</vt:lpstr>
      <vt:lpstr>ファンクションポイントの 複雑度</vt:lpstr>
      <vt:lpstr>未調整ファンクションポイント</vt:lpstr>
      <vt:lpstr>調整係数 IFPUG ver.</vt:lpstr>
      <vt:lpstr>調整係数 IFPUG ver.</vt:lpstr>
      <vt:lpstr>一般システム特性</vt:lpstr>
      <vt:lpstr>一般システム特性</vt:lpstr>
      <vt:lpstr>一般システム特性</vt:lpstr>
      <vt:lpstr>調整済ファンクションポイント</vt:lpstr>
      <vt:lpstr>調整係数 SPR ver.</vt:lpstr>
      <vt:lpstr>FP⇒物理規模</vt:lpstr>
      <vt:lpstr>FP⇒工数</vt:lpstr>
      <vt:lpstr>FP⇒その他</vt:lpstr>
      <vt:lpstr>FPの長所と短所</vt:lpstr>
      <vt:lpstr>まとめ</vt:lpstr>
    </vt:vector>
  </TitlesOfParts>
  <Company>和歌山大学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ソフトウェアメトリクスの基礎</dc:title>
  <dc:creator>システム情報学センター</dc:creator>
  <cp:lastModifiedBy>Share4</cp:lastModifiedBy>
  <cp:revision>80</cp:revision>
  <dcterms:created xsi:type="dcterms:W3CDTF">2012-10-18T12:09:36Z</dcterms:created>
  <dcterms:modified xsi:type="dcterms:W3CDTF">2012-11-08T11:37:07Z</dcterms:modified>
</cp:coreProperties>
</file>