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sldIdLst>
    <p:sldId id="256" r:id="rId2"/>
    <p:sldId id="257" r:id="rId3"/>
    <p:sldId id="260" r:id="rId4"/>
    <p:sldId id="261" r:id="rId5"/>
    <p:sldId id="263" r:id="rId6"/>
    <p:sldId id="276" r:id="rId7"/>
    <p:sldId id="277" r:id="rId8"/>
    <p:sldId id="279" r:id="rId9"/>
    <p:sldId id="264" r:id="rId10"/>
    <p:sldId id="265" r:id="rId11"/>
    <p:sldId id="280" r:id="rId12"/>
    <p:sldId id="266" r:id="rId13"/>
    <p:sldId id="281" r:id="rId14"/>
    <p:sldId id="275" r:id="rId1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3" d="100"/>
          <a:sy n="63" d="100"/>
        </p:scale>
        <p:origin x="1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23B7B4-A8C6-4440-8176-934DDA2F3A13}" type="datetimeFigureOut">
              <a:rPr kumimoji="1" lang="ja-JP" altLang="en-US" smtClean="0"/>
              <a:t>2017/1/5</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31A704-B716-4C6A-996A-F7DCE4403CFC}" type="slidenum">
              <a:rPr kumimoji="1" lang="ja-JP" altLang="en-US" smtClean="0"/>
              <a:t>‹#›</a:t>
            </a:fld>
            <a:endParaRPr kumimoji="1" lang="ja-JP" altLang="en-US"/>
          </a:p>
        </p:txBody>
      </p:sp>
    </p:spTree>
    <p:extLst>
      <p:ext uri="{BB962C8B-B14F-4D97-AF65-F5344CB8AC3E}">
        <p14:creationId xmlns:p14="http://schemas.microsoft.com/office/powerpoint/2010/main" val="2989935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431A704-B716-4C6A-996A-F7DCE4403CFC}" type="slidenum">
              <a:rPr kumimoji="1" lang="ja-JP" altLang="en-US" smtClean="0"/>
              <a:t>1</a:t>
            </a:fld>
            <a:endParaRPr kumimoji="1" lang="ja-JP" altLang="en-US"/>
          </a:p>
        </p:txBody>
      </p:sp>
    </p:spTree>
    <p:extLst>
      <p:ext uri="{BB962C8B-B14F-4D97-AF65-F5344CB8AC3E}">
        <p14:creationId xmlns:p14="http://schemas.microsoft.com/office/powerpoint/2010/main" val="2079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A647A4C9-AD12-419F-8668-9D05FA395218}" type="datetime1">
              <a:rPr kumimoji="1" lang="ja-JP" altLang="en-US" smtClean="0"/>
              <a:t>2017/1/5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868B03-3BBD-4181-8070-769C7EBB2BA3}"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0977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04C6656E-CCCC-4B1B-A8A6-4DE5A3ACB04E}" type="datetime1">
              <a:rPr kumimoji="1" lang="ja-JP" altLang="en-US" smtClean="0"/>
              <a:t>2017/1/5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868B03-3BBD-4181-8070-769C7EBB2BA3}" type="slidenum">
              <a:rPr kumimoji="1" lang="ja-JP" altLang="en-US" smtClean="0"/>
              <a:t>‹#›</a:t>
            </a:fld>
            <a:endParaRPr kumimoji="1" lang="ja-JP" altLang="en-US"/>
          </a:p>
        </p:txBody>
      </p:sp>
    </p:spTree>
    <p:extLst>
      <p:ext uri="{BB962C8B-B14F-4D97-AF65-F5344CB8AC3E}">
        <p14:creationId xmlns:p14="http://schemas.microsoft.com/office/powerpoint/2010/main" val="2121582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DC53CE9-F939-4151-A7E2-18C8919E98EA}" type="datetime1">
              <a:rPr kumimoji="1" lang="ja-JP" altLang="en-US" smtClean="0"/>
              <a:t>2017/1/5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868B03-3BBD-4181-8070-769C7EBB2BA3}"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0493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BA7346EB-0E87-4681-B9F5-4E00FE197C98}" type="datetime1">
              <a:rPr kumimoji="1" lang="ja-JP" altLang="en-US" smtClean="0"/>
              <a:t>2017/1/5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C868B03-3BBD-4181-8070-769C7EBB2BA3}" type="slidenum">
              <a:rPr kumimoji="1" lang="ja-JP" altLang="en-US" smtClean="0"/>
              <a:t>‹#›</a:t>
            </a:fld>
            <a:endParaRPr kumimoji="1" lang="ja-JP" altLang="en-US"/>
          </a:p>
        </p:txBody>
      </p:sp>
    </p:spTree>
    <p:extLst>
      <p:ext uri="{BB962C8B-B14F-4D97-AF65-F5344CB8AC3E}">
        <p14:creationId xmlns:p14="http://schemas.microsoft.com/office/powerpoint/2010/main" val="2251738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8DC497F5-28FE-47A8-A417-DF145B716F25}" type="datetime1">
              <a:rPr kumimoji="1" lang="ja-JP" altLang="en-US" smtClean="0"/>
              <a:t>2017/1/5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C868B03-3BBD-4181-8070-769C7EBB2BA3}" type="slidenum">
              <a:rPr kumimoji="1" lang="ja-JP" altLang="en-US" smtClean="0"/>
              <a:t>‹#›</a:t>
            </a:fld>
            <a:endParaRPr kumimoji="1" lang="ja-JP" altLang="en-US"/>
          </a:p>
        </p:txBody>
      </p:sp>
    </p:spTree>
    <p:extLst>
      <p:ext uri="{BB962C8B-B14F-4D97-AF65-F5344CB8AC3E}">
        <p14:creationId xmlns:p14="http://schemas.microsoft.com/office/powerpoint/2010/main" val="3949983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7B9226BB-1479-4ED6-ACB6-CD9D3E58D82F}" type="datetime1">
              <a:rPr kumimoji="1" lang="ja-JP" altLang="en-US" smtClean="0"/>
              <a:t>2017/1/5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C868B03-3BBD-4181-8070-769C7EBB2BA3}" type="slidenum">
              <a:rPr kumimoji="1" lang="ja-JP" altLang="en-US" smtClean="0"/>
              <a:t>‹#›</a:t>
            </a:fld>
            <a:endParaRPr kumimoji="1" lang="ja-JP" altLang="en-US"/>
          </a:p>
        </p:txBody>
      </p:sp>
    </p:spTree>
    <p:extLst>
      <p:ext uri="{BB962C8B-B14F-4D97-AF65-F5344CB8AC3E}">
        <p14:creationId xmlns:p14="http://schemas.microsoft.com/office/powerpoint/2010/main" val="312906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2447219-C857-4932-B061-FCE19C1A4F77}" type="datetime1">
              <a:rPr kumimoji="1" lang="ja-JP" altLang="en-US" smtClean="0"/>
              <a:t>2017/1/5</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6C868B03-3BBD-4181-8070-769C7EBB2BA3}" type="slidenum">
              <a:rPr kumimoji="1" lang="ja-JP" altLang="en-US" smtClean="0"/>
              <a:t>‹#›</a:t>
            </a:fld>
            <a:endParaRPr kumimoji="1" lang="ja-JP" altLang="en-US"/>
          </a:p>
        </p:txBody>
      </p:sp>
    </p:spTree>
    <p:extLst>
      <p:ext uri="{BB962C8B-B14F-4D97-AF65-F5344CB8AC3E}">
        <p14:creationId xmlns:p14="http://schemas.microsoft.com/office/powerpoint/2010/main" val="460317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51EE5AA4-0F00-4F53-98CE-DCB3B947DF65}" type="datetime1">
              <a:rPr kumimoji="1" lang="ja-JP" altLang="en-US" smtClean="0"/>
              <a:t>2017/1/5</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C868B03-3BBD-4181-8070-769C7EBB2BA3}" type="slidenum">
              <a:rPr kumimoji="1" lang="ja-JP" altLang="en-US" smtClean="0"/>
              <a:t>‹#›</a:t>
            </a:fld>
            <a:endParaRPr kumimoji="1" lang="ja-JP" altLang="en-US"/>
          </a:p>
        </p:txBody>
      </p:sp>
    </p:spTree>
    <p:extLst>
      <p:ext uri="{BB962C8B-B14F-4D97-AF65-F5344CB8AC3E}">
        <p14:creationId xmlns:p14="http://schemas.microsoft.com/office/powerpoint/2010/main" val="2930664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A032A1A2-F991-45D7-BBCD-56FACC3615FD}" type="datetime1">
              <a:rPr kumimoji="1" lang="ja-JP" altLang="en-US" smtClean="0"/>
              <a:t>2017/1/5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C868B03-3BBD-4181-8070-769C7EBB2BA3}" type="slidenum">
              <a:rPr kumimoji="1" lang="ja-JP" altLang="en-US" smtClean="0"/>
              <a:t>‹#›</a:t>
            </a:fld>
            <a:endParaRPr kumimoji="1" lang="ja-JP" altLang="en-US"/>
          </a:p>
        </p:txBody>
      </p:sp>
    </p:spTree>
    <p:extLst>
      <p:ext uri="{BB962C8B-B14F-4D97-AF65-F5344CB8AC3E}">
        <p14:creationId xmlns:p14="http://schemas.microsoft.com/office/powerpoint/2010/main" val="1671956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C4F1F78-BD13-488A-8488-8993F3BA1E62}" type="datetime1">
              <a:rPr kumimoji="1" lang="ja-JP" altLang="en-US" smtClean="0"/>
              <a:t>2017/1/5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868B03-3BBD-4181-8070-769C7EBB2BA3}" type="slidenum">
              <a:rPr kumimoji="1" lang="ja-JP" altLang="en-US" smtClean="0"/>
              <a:t>‹#›</a:t>
            </a:fld>
            <a:endParaRPr kumimoji="1" lang="ja-JP" altLang="en-US"/>
          </a:p>
        </p:txBody>
      </p:sp>
    </p:spTree>
    <p:extLst>
      <p:ext uri="{BB962C8B-B14F-4D97-AF65-F5344CB8AC3E}">
        <p14:creationId xmlns:p14="http://schemas.microsoft.com/office/powerpoint/2010/main" val="3582939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DC6BCD9-4040-4746-9E32-AE57A57C271D}" type="datetime1">
              <a:rPr kumimoji="1" lang="ja-JP" altLang="en-US" smtClean="0"/>
              <a:t>2017/1/5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868B03-3BBD-4181-8070-769C7EBB2BA3}" type="slidenum">
              <a:rPr kumimoji="1" lang="ja-JP" altLang="en-US" smtClean="0"/>
              <a:t>‹#›</a:t>
            </a:fld>
            <a:endParaRPr kumimoji="1" lang="ja-JP" altLang="en-US"/>
          </a:p>
        </p:txBody>
      </p:sp>
    </p:spTree>
    <p:extLst>
      <p:ext uri="{BB962C8B-B14F-4D97-AF65-F5344CB8AC3E}">
        <p14:creationId xmlns:p14="http://schemas.microsoft.com/office/powerpoint/2010/main" val="2651333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EBB4AC51-4312-415D-99CA-CA5F63BB3CC7}" type="datetime1">
              <a:rPr kumimoji="1" lang="ja-JP" altLang="en-US" smtClean="0"/>
              <a:t>2017/1/5</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6C868B03-3BBD-4181-8070-769C7EBB2BA3}"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40920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a:bodyPr>
          <a:lstStyle/>
          <a:p>
            <a:r>
              <a:rPr lang="en-US" altLang="ja-JP" sz="5400" dirty="0"/>
              <a:t>Identifying and Quantifying Architectural Debt</a:t>
            </a:r>
            <a:endParaRPr kumimoji="1" lang="ja-JP" altLang="en-US" sz="4000" dirty="0"/>
          </a:p>
        </p:txBody>
      </p:sp>
      <p:sp>
        <p:nvSpPr>
          <p:cNvPr id="4" name="サブタイトル 2"/>
          <p:cNvSpPr txBox="1">
            <a:spLocks/>
          </p:cNvSpPr>
          <p:nvPr/>
        </p:nvSpPr>
        <p:spPr>
          <a:xfrm>
            <a:off x="5891309" y="5773674"/>
            <a:ext cx="3252691" cy="4788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kumimoji="1"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kumimoji="1"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kumimoji="1"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kumimoji="1"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kumimoji="1"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kumimoji="1"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kumimoji="1"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kumimoji="1"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kumimoji="1" sz="2000" kern="1200">
                <a:solidFill>
                  <a:schemeClr val="tx1">
                    <a:lumMod val="75000"/>
                    <a:lumOff val="25000"/>
                  </a:schemeClr>
                </a:solidFill>
                <a:latin typeface="+mn-lt"/>
                <a:ea typeface="+mn-ea"/>
                <a:cs typeface="+mn-cs"/>
              </a:defRPr>
            </a:lvl9pPr>
          </a:lstStyle>
          <a:p>
            <a:r>
              <a:rPr lang="en-US" altLang="ja-JP" dirty="0" smtClean="0"/>
              <a:t>60191055</a:t>
            </a:r>
            <a:r>
              <a:rPr lang="ja-JP" altLang="en-US" dirty="0" smtClean="0"/>
              <a:t>　山崎大輝</a:t>
            </a:r>
            <a:endParaRPr lang="ja-JP" altLang="en-US" dirty="0"/>
          </a:p>
        </p:txBody>
      </p:sp>
      <p:sp>
        <p:nvSpPr>
          <p:cNvPr id="5" name="スライド番号プレースホルダー 4"/>
          <p:cNvSpPr>
            <a:spLocks noGrp="1"/>
          </p:cNvSpPr>
          <p:nvPr>
            <p:ph type="sldNum" sz="quarter" idx="12"/>
          </p:nvPr>
        </p:nvSpPr>
        <p:spPr/>
        <p:txBody>
          <a:bodyPr/>
          <a:lstStyle/>
          <a:p>
            <a:fld id="{6C868B03-3BBD-4181-8070-769C7EBB2BA3}" type="slidenum">
              <a:rPr kumimoji="1" lang="ja-JP" altLang="en-US" smtClean="0"/>
              <a:t>1</a:t>
            </a:fld>
            <a:endParaRPr kumimoji="1" lang="ja-JP" altLang="en-US"/>
          </a:p>
        </p:txBody>
      </p:sp>
      <p:sp>
        <p:nvSpPr>
          <p:cNvPr id="6" name="テキスト ボックス 5"/>
          <p:cNvSpPr txBox="1"/>
          <p:nvPr/>
        </p:nvSpPr>
        <p:spPr>
          <a:xfrm>
            <a:off x="1046204" y="4356895"/>
            <a:ext cx="7575281" cy="461665"/>
          </a:xfrm>
          <a:prstGeom prst="rect">
            <a:avLst/>
          </a:prstGeom>
          <a:noFill/>
        </p:spPr>
        <p:txBody>
          <a:bodyPr wrap="square" rtlCol="0">
            <a:spAutoFit/>
          </a:bodyPr>
          <a:lstStyle/>
          <a:p>
            <a:r>
              <a:rPr lang="en-US" altLang="ja-JP" sz="2400" dirty="0"/>
              <a:t>Lu Xiao, </a:t>
            </a:r>
            <a:r>
              <a:rPr lang="en-US" altLang="ja-JP" sz="2400" dirty="0" err="1"/>
              <a:t>Yuanfang</a:t>
            </a:r>
            <a:r>
              <a:rPr lang="en-US" altLang="ja-JP" sz="2400" dirty="0"/>
              <a:t> </a:t>
            </a:r>
            <a:r>
              <a:rPr lang="en-US" altLang="ja-JP" sz="2400" dirty="0" err="1" smtClean="0"/>
              <a:t>Cai</a:t>
            </a:r>
            <a:r>
              <a:rPr lang="en-US" altLang="ja-JP" sz="2400" dirty="0"/>
              <a:t>, Rick </a:t>
            </a:r>
            <a:r>
              <a:rPr lang="en-US" altLang="ja-JP" sz="2400" dirty="0" err="1" smtClean="0"/>
              <a:t>Kazman</a:t>
            </a:r>
            <a:r>
              <a:rPr lang="en-US" altLang="ja-JP" sz="2400" dirty="0"/>
              <a:t>, Ran Mo, </a:t>
            </a:r>
            <a:r>
              <a:rPr lang="en-US" altLang="ja-JP" sz="2400" dirty="0" err="1"/>
              <a:t>Qiong</a:t>
            </a:r>
            <a:r>
              <a:rPr lang="en-US" altLang="ja-JP" sz="2400" dirty="0"/>
              <a:t> Feng </a:t>
            </a:r>
            <a:endParaRPr kumimoji="1" lang="ja-JP" altLang="en-US" sz="2400" dirty="0"/>
          </a:p>
        </p:txBody>
      </p:sp>
    </p:spTree>
    <p:extLst>
      <p:ext uri="{BB962C8B-B14F-4D97-AF65-F5344CB8AC3E}">
        <p14:creationId xmlns:p14="http://schemas.microsoft.com/office/powerpoint/2010/main" val="4013070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はじめ</a:t>
            </a:r>
            <a:r>
              <a:rPr lang="ja-JP" altLang="en-US" dirty="0"/>
              <a:t>に</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欠陥のある建築関係はファイル間で欠陥を伝播し、時間の経過と共に</a:t>
            </a:r>
            <a:endParaRPr lang="en-US" altLang="ja-JP" dirty="0" smtClean="0"/>
          </a:p>
          <a:p>
            <a:r>
              <a:rPr lang="ja-JP" altLang="en-US" dirty="0" smtClean="0"/>
              <a:t>まるで債務のように高いメンテナンス費を累積する。</a:t>
            </a:r>
            <a:endParaRPr lang="en-US" altLang="ja-JP" dirty="0" smtClean="0"/>
          </a:p>
          <a:p>
            <a:r>
              <a:rPr lang="ja-JP" altLang="en-US" dirty="0" smtClean="0"/>
              <a:t>これを</a:t>
            </a:r>
            <a:r>
              <a:rPr lang="en-US" altLang="ja-JP" dirty="0" smtClean="0"/>
              <a:t>Architectural Debt</a:t>
            </a:r>
            <a:r>
              <a:rPr lang="ja-JP" altLang="en-US" dirty="0" smtClean="0"/>
              <a:t>と呼び、こういったファイル</a:t>
            </a:r>
            <a:r>
              <a:rPr lang="ja-JP" altLang="en-US" dirty="0"/>
              <a:t>郡</a:t>
            </a:r>
            <a:r>
              <a:rPr lang="ja-JP" altLang="en-US" dirty="0" smtClean="0"/>
              <a:t>をモデル化していく。</a:t>
            </a:r>
            <a:endParaRPr lang="en-US" altLang="ja-JP" dirty="0" smtClean="0"/>
          </a:p>
          <a:p>
            <a:pPr marL="0" indent="0">
              <a:buNone/>
            </a:pPr>
            <a:endParaRPr lang="en-US" altLang="ja-JP" dirty="0" smtClean="0"/>
          </a:p>
          <a:p>
            <a:pPr marL="0" indent="0">
              <a:buNone/>
            </a:pPr>
            <a:r>
              <a:rPr lang="en-US" altLang="ja-JP" dirty="0"/>
              <a:t>7</a:t>
            </a:r>
            <a:r>
              <a:rPr lang="ja-JP" altLang="en-US" dirty="0" err="1" smtClean="0"/>
              <a:t>つの</a:t>
            </a:r>
            <a:r>
              <a:rPr lang="ja-JP" altLang="en-US" dirty="0" smtClean="0"/>
              <a:t>大規模オープンソースプロジェクトに対しアプローチを行い、</a:t>
            </a:r>
            <a:endParaRPr lang="en-US" altLang="ja-JP" dirty="0" smtClean="0"/>
          </a:p>
          <a:p>
            <a:pPr marL="0" indent="0">
              <a:buNone/>
            </a:pPr>
            <a:r>
              <a:rPr lang="en-US" altLang="ja-JP" dirty="0"/>
              <a:t>Architectural </a:t>
            </a:r>
            <a:r>
              <a:rPr lang="en-US" altLang="ja-JP" dirty="0" smtClean="0"/>
              <a:t>Debt</a:t>
            </a:r>
            <a:r>
              <a:rPr lang="ja-JP" altLang="en-US" dirty="0" err="1" smtClean="0"/>
              <a:t>への</a:t>
            </a:r>
            <a:r>
              <a:rPr lang="ja-JP" altLang="en-US" dirty="0"/>
              <a:t>関心</a:t>
            </a:r>
            <a:r>
              <a:rPr lang="ja-JP" altLang="en-US" dirty="0" smtClean="0"/>
              <a:t>を</a:t>
            </a:r>
            <a:r>
              <a:rPr lang="ja-JP" altLang="en-US" dirty="0"/>
              <a:t>払</a:t>
            </a:r>
            <a:r>
              <a:rPr lang="ja-JP" altLang="en-US" dirty="0" smtClean="0"/>
              <a:t>うことでプロジェクト全体のメンテナンスのかなりの部分が消費されていることを示す。</a:t>
            </a:r>
            <a:endParaRPr lang="en-US" altLang="ja-JP" dirty="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2</a:t>
            </a:fld>
            <a:endParaRPr kumimoji="1" lang="ja-JP" altLang="en-US"/>
          </a:p>
        </p:txBody>
      </p:sp>
    </p:spTree>
    <p:extLst>
      <p:ext uri="{BB962C8B-B14F-4D97-AF65-F5344CB8AC3E}">
        <p14:creationId xmlns:p14="http://schemas.microsoft.com/office/powerpoint/2010/main" val="3183958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Technical Debt(TD)</a:t>
            </a:r>
            <a:r>
              <a:rPr kumimoji="1" lang="ja-JP" altLang="en-US" dirty="0" smtClean="0"/>
              <a:t>について</a:t>
            </a:r>
            <a:endParaRPr kumimoji="1" lang="ja-JP" altLang="en-US" dirty="0"/>
          </a:p>
        </p:txBody>
      </p:sp>
      <p:sp>
        <p:nvSpPr>
          <p:cNvPr id="3" name="コンテンツ プレースホルダー 2"/>
          <p:cNvSpPr>
            <a:spLocks noGrp="1"/>
          </p:cNvSpPr>
          <p:nvPr>
            <p:ph idx="1"/>
          </p:nvPr>
        </p:nvSpPr>
        <p:spPr/>
        <p:txBody>
          <a:bodyPr/>
          <a:lstStyle/>
          <a:p>
            <a:r>
              <a:rPr lang="ja-JP" altLang="en-US" dirty="0"/>
              <a:t>近い将来の目標を達成するためにコーディング活動で取られたショートカットの長期的な影響を記述する</a:t>
            </a:r>
            <a:r>
              <a:rPr lang="ja-JP" altLang="en-US" dirty="0" smtClean="0"/>
              <a:t>メタファー</a:t>
            </a:r>
            <a:endParaRPr kumimoji="1" lang="en-US" altLang="ja-JP" dirty="0"/>
          </a:p>
          <a:p>
            <a:r>
              <a:rPr kumimoji="1" lang="ja-JP" altLang="en-US" dirty="0" smtClean="0"/>
              <a:t>要するに手抜きした代償</a:t>
            </a:r>
            <a:endParaRPr kumimoji="1" lang="en-US" altLang="ja-JP" dirty="0" smtClean="0"/>
          </a:p>
          <a:p>
            <a:endParaRPr lang="en-US" altLang="ja-JP" dirty="0"/>
          </a:p>
          <a:p>
            <a:r>
              <a:rPr kumimoji="1" lang="ja-JP" altLang="en-US" dirty="0" smtClean="0"/>
              <a:t>こういった欠陥は時間の経過と共にメンテナンス</a:t>
            </a:r>
            <a:r>
              <a:rPr lang="ja-JP" altLang="en-US" dirty="0" smtClean="0"/>
              <a:t>コストを</a:t>
            </a:r>
            <a:r>
              <a:rPr lang="ja-JP" altLang="en-US" dirty="0"/>
              <a:t>増加</a:t>
            </a:r>
            <a:r>
              <a:rPr lang="ja-JP" altLang="en-US" dirty="0" smtClean="0"/>
              <a:t>させていく。</a:t>
            </a:r>
            <a:endParaRPr lang="en-US" altLang="ja-JP" dirty="0" smtClean="0"/>
          </a:p>
          <a:p>
            <a:endParaRPr kumimoji="1" lang="en-US" altLang="ja-JP" dirty="0" smtClean="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3</a:t>
            </a:fld>
            <a:endParaRPr kumimoji="1" lang="ja-JP" altLang="en-US"/>
          </a:p>
        </p:txBody>
      </p:sp>
    </p:spTree>
    <p:extLst>
      <p:ext uri="{BB962C8B-B14F-4D97-AF65-F5344CB8AC3E}">
        <p14:creationId xmlns:p14="http://schemas.microsoft.com/office/powerpoint/2010/main" val="4286706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背景</a:t>
            </a:r>
            <a:endParaRPr kumimoji="1" lang="ja-JP" altLang="en-US" dirty="0"/>
          </a:p>
        </p:txBody>
      </p:sp>
      <p:sp>
        <p:nvSpPr>
          <p:cNvPr id="3" name="コンテンツ プレースホルダー 2"/>
          <p:cNvSpPr>
            <a:spLocks noGrp="1"/>
          </p:cNvSpPr>
          <p:nvPr>
            <p:ph idx="1"/>
          </p:nvPr>
        </p:nvSpPr>
        <p:spPr>
          <a:xfrm>
            <a:off x="822959" y="1845734"/>
            <a:ext cx="7979847" cy="4023360"/>
          </a:xfrm>
        </p:spPr>
        <p:txBody>
          <a:bodyPr/>
          <a:lstStyle/>
          <a:p>
            <a:r>
              <a:rPr lang="en-US" altLang="ja-JP" dirty="0" smtClean="0"/>
              <a:t>DSM</a:t>
            </a:r>
            <a:r>
              <a:rPr lang="ja-JP" altLang="en-US" dirty="0" smtClean="0"/>
              <a:t>を用いて</a:t>
            </a:r>
            <a:r>
              <a:rPr lang="en-US" altLang="ja-JP" dirty="0" err="1" smtClean="0"/>
              <a:t>DRSpace</a:t>
            </a:r>
            <a:r>
              <a:rPr lang="ja-JP" altLang="en-US" dirty="0" smtClean="0"/>
              <a:t>を表現している。</a:t>
            </a:r>
            <a:endParaRPr lang="en-US" altLang="ja-JP" dirty="0" smtClean="0"/>
          </a:p>
          <a:p>
            <a:endParaRPr lang="en-US" altLang="ja-JP" dirty="0"/>
          </a:p>
          <a:p>
            <a:r>
              <a:rPr lang="en-US" altLang="ja-JP" dirty="0" err="1" smtClean="0"/>
              <a:t>DRSpace</a:t>
            </a:r>
            <a:r>
              <a:rPr lang="ja-JP" altLang="en-US" dirty="0"/>
              <a:t>・・</a:t>
            </a:r>
            <a:r>
              <a:rPr lang="ja-JP" altLang="en-US" dirty="0" smtClean="0"/>
              <a:t>・</a:t>
            </a:r>
            <a:r>
              <a:rPr lang="en-US" altLang="ja-JP" dirty="0" smtClean="0"/>
              <a:t>Design Rule Space</a:t>
            </a:r>
          </a:p>
          <a:p>
            <a:r>
              <a:rPr lang="ja-JP" altLang="en-US" dirty="0" smtClean="0"/>
              <a:t>システム</a:t>
            </a:r>
            <a:r>
              <a:rPr lang="ja-JP" altLang="en-US" dirty="0"/>
              <a:t>のソースファイルのサブセットであり、これらのファイル間の何らかの関係（依存</a:t>
            </a:r>
            <a:r>
              <a:rPr lang="ja-JP" altLang="en-US" dirty="0" smtClean="0"/>
              <a:t>関係）</a:t>
            </a:r>
            <a:endParaRPr lang="en-US" altLang="ja-JP" dirty="0" smtClean="0"/>
          </a:p>
          <a:p>
            <a:endParaRPr lang="en-US" altLang="ja-JP" dirty="0"/>
          </a:p>
          <a:p>
            <a:r>
              <a:rPr lang="en-US" altLang="ja-JP" dirty="0" smtClean="0"/>
              <a:t>DSM</a:t>
            </a:r>
            <a:r>
              <a:rPr lang="ja-JP" altLang="en-US" dirty="0" smtClean="0"/>
              <a:t>・・・</a:t>
            </a:r>
            <a:r>
              <a:rPr lang="en-US" altLang="ja-JP" dirty="0"/>
              <a:t> Design Structure </a:t>
            </a:r>
            <a:r>
              <a:rPr lang="en-US" altLang="ja-JP" dirty="0" smtClean="0"/>
              <a:t>Matrix</a:t>
            </a:r>
          </a:p>
          <a:p>
            <a:endParaRPr lang="en-US" altLang="ja-JP" dirty="0" smtClean="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4</a:t>
            </a:fld>
            <a:endParaRPr kumimoji="1" lang="ja-JP" altLang="en-US"/>
          </a:p>
        </p:txBody>
      </p:sp>
    </p:spTree>
    <p:extLst>
      <p:ext uri="{BB962C8B-B14F-4D97-AF65-F5344CB8AC3E}">
        <p14:creationId xmlns:p14="http://schemas.microsoft.com/office/powerpoint/2010/main" val="3473197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DSM</a:t>
            </a:r>
            <a:r>
              <a:rPr kumimoji="1" lang="ja-JP" altLang="en-US" dirty="0" smtClean="0"/>
              <a:t>について</a:t>
            </a:r>
            <a:endParaRPr kumimoji="1" lang="ja-JP" altLang="en-US" dirty="0"/>
          </a:p>
        </p:txBody>
      </p:sp>
      <p:pic>
        <p:nvPicPr>
          <p:cNvPr id="5" name="コンテンツ プレースホルダー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31444" y="3016031"/>
            <a:ext cx="5068098" cy="1825077"/>
          </a:xfrm>
        </p:spPr>
      </p:pic>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5</a:t>
            </a:fld>
            <a:endParaRPr kumimoji="1" lang="ja-JP" altLang="en-US"/>
          </a:p>
        </p:txBody>
      </p:sp>
      <p:sp>
        <p:nvSpPr>
          <p:cNvPr id="6" name="テキスト ボックス 5"/>
          <p:cNvSpPr txBox="1"/>
          <p:nvPr/>
        </p:nvSpPr>
        <p:spPr>
          <a:xfrm>
            <a:off x="1226993" y="2031146"/>
            <a:ext cx="6690360" cy="984885"/>
          </a:xfrm>
          <a:prstGeom prst="rect">
            <a:avLst/>
          </a:prstGeom>
          <a:noFill/>
        </p:spPr>
        <p:txBody>
          <a:bodyPr wrap="square" rtlCol="0">
            <a:spAutoFit/>
          </a:bodyPr>
          <a:lstStyle/>
          <a:p>
            <a:r>
              <a:rPr lang="ja-JP" altLang="en-US" sz="2000" dirty="0"/>
              <a:t>ソフトウェアのモジュール構成を展開して、それぞれの依存関係をマトリクス</a:t>
            </a:r>
            <a:r>
              <a:rPr lang="ja-JP" altLang="en-US" sz="2000" dirty="0" smtClean="0"/>
              <a:t>表示す</a:t>
            </a:r>
            <a:r>
              <a:rPr lang="ja-JP" altLang="en-US" sz="2000" dirty="0"/>
              <a:t>る</a:t>
            </a:r>
            <a:r>
              <a:rPr lang="ja-JP" altLang="en-US" sz="2000" dirty="0" smtClean="0"/>
              <a:t>。</a:t>
            </a:r>
            <a:r>
              <a:rPr lang="ja-JP" altLang="en-US" dirty="0"/>
              <a:t/>
            </a:r>
            <a:br>
              <a:rPr lang="ja-JP" altLang="en-US" dirty="0"/>
            </a:br>
            <a:endParaRPr kumimoji="1" lang="ja-JP" altLang="en-US" dirty="0"/>
          </a:p>
        </p:txBody>
      </p:sp>
    </p:spTree>
    <p:extLst>
      <p:ext uri="{BB962C8B-B14F-4D97-AF65-F5344CB8AC3E}">
        <p14:creationId xmlns:p14="http://schemas.microsoft.com/office/powerpoint/2010/main" val="3313123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DSM</a:t>
            </a:r>
            <a:r>
              <a:rPr kumimoji="1" lang="ja-JP" altLang="en-US" dirty="0" smtClean="0"/>
              <a:t>について</a:t>
            </a:r>
            <a:endParaRPr kumimoji="1" lang="ja-JP" altLang="en-US" dirty="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6</a:t>
            </a:fld>
            <a:endParaRPr kumimoji="1" lang="ja-JP" altLang="en-US"/>
          </a:p>
        </p:txBody>
      </p:sp>
      <p:pic>
        <p:nvPicPr>
          <p:cNvPr id="7" name="コンテンツ プレースホルダー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8179" y="3073063"/>
            <a:ext cx="6896991" cy="2473743"/>
          </a:xfrm>
        </p:spPr>
      </p:pic>
      <p:sp>
        <p:nvSpPr>
          <p:cNvPr id="8" name="テキスト ボックス 7"/>
          <p:cNvSpPr txBox="1"/>
          <p:nvPr/>
        </p:nvSpPr>
        <p:spPr>
          <a:xfrm>
            <a:off x="1219200" y="2057400"/>
            <a:ext cx="6568440" cy="1015663"/>
          </a:xfrm>
          <a:prstGeom prst="rect">
            <a:avLst/>
          </a:prstGeom>
          <a:noFill/>
        </p:spPr>
        <p:txBody>
          <a:bodyPr wrap="square" rtlCol="0">
            <a:spAutoFit/>
          </a:bodyPr>
          <a:lstStyle/>
          <a:p>
            <a:r>
              <a:rPr lang="ja-JP" altLang="en-US" sz="2000" dirty="0"/>
              <a:t>セル</a:t>
            </a:r>
            <a:r>
              <a:rPr lang="en-US" altLang="ja-JP" sz="2000" dirty="0"/>
              <a:t>[6,2]</a:t>
            </a:r>
            <a:r>
              <a:rPr lang="ja-JP" altLang="en-US" sz="2000" dirty="0"/>
              <a:t>には </a:t>
            </a:r>
            <a:r>
              <a:rPr lang="en-US" altLang="ja-JP" sz="2000" dirty="0" smtClean="0"/>
              <a:t>“Implement”</a:t>
            </a:r>
            <a:r>
              <a:rPr lang="ja-JP" altLang="en-US" sz="2000" dirty="0" smtClean="0"/>
              <a:t>が</a:t>
            </a:r>
            <a:r>
              <a:rPr lang="ja-JP" altLang="en-US" sz="2000" dirty="0"/>
              <a:t>含まれて</a:t>
            </a:r>
            <a:r>
              <a:rPr lang="ja-JP" altLang="en-US" sz="2000" dirty="0" smtClean="0"/>
              <a:t>いる。</a:t>
            </a:r>
            <a:r>
              <a:rPr lang="ja-JP" altLang="en-US" sz="2000" dirty="0"/>
              <a:t>つまり、</a:t>
            </a:r>
            <a:r>
              <a:rPr lang="en-US" altLang="ja-JP" sz="2000" dirty="0"/>
              <a:t>6</a:t>
            </a:r>
            <a:r>
              <a:rPr lang="ja-JP" altLang="en-US" sz="2000" dirty="0"/>
              <a:t>行目のファイル（</a:t>
            </a:r>
            <a:r>
              <a:rPr lang="en-US" altLang="ja-JP" sz="2000" dirty="0" err="1"/>
              <a:t>CassandraServer</a:t>
            </a:r>
            <a:r>
              <a:rPr lang="ja-JP" altLang="en-US" sz="2000" dirty="0"/>
              <a:t>）は</a:t>
            </a:r>
            <a:r>
              <a:rPr lang="en-US" altLang="ja-JP" sz="2000" dirty="0"/>
              <a:t>2</a:t>
            </a:r>
            <a:r>
              <a:rPr lang="ja-JP" altLang="en-US" sz="2000" dirty="0"/>
              <a:t>行目の</a:t>
            </a:r>
            <a:r>
              <a:rPr lang="en-US" altLang="ja-JP" sz="2000" dirty="0"/>
              <a:t>Cassandra</a:t>
            </a:r>
            <a:r>
              <a:rPr lang="ja-JP" altLang="en-US" sz="2000" dirty="0"/>
              <a:t>にインターフェイスを実装して</a:t>
            </a:r>
            <a:r>
              <a:rPr lang="ja-JP" altLang="en-US" sz="2000" dirty="0" smtClean="0"/>
              <a:t>いる。</a:t>
            </a:r>
            <a:endParaRPr kumimoji="1" lang="ja-JP" altLang="en-US" sz="2000" dirty="0"/>
          </a:p>
        </p:txBody>
      </p:sp>
      <p:sp>
        <p:nvSpPr>
          <p:cNvPr id="9" name="テキスト ボックス 8"/>
          <p:cNvSpPr txBox="1"/>
          <p:nvPr/>
        </p:nvSpPr>
        <p:spPr>
          <a:xfrm>
            <a:off x="1219200" y="5541631"/>
            <a:ext cx="7040880" cy="984885"/>
          </a:xfrm>
          <a:prstGeom prst="rect">
            <a:avLst/>
          </a:prstGeom>
          <a:noFill/>
        </p:spPr>
        <p:txBody>
          <a:bodyPr wrap="square" rtlCol="0">
            <a:spAutoFit/>
          </a:bodyPr>
          <a:lstStyle/>
          <a:p>
            <a:r>
              <a:rPr lang="ja-JP" altLang="en-US" sz="2000" dirty="0"/>
              <a:t>セル</a:t>
            </a:r>
            <a:r>
              <a:rPr lang="en-US" altLang="ja-JP" sz="2000" dirty="0"/>
              <a:t>[2,6]</a:t>
            </a:r>
            <a:r>
              <a:rPr lang="ja-JP" altLang="en-US" sz="2000" dirty="0"/>
              <a:t>には「</a:t>
            </a:r>
            <a:r>
              <a:rPr lang="en-US" altLang="ja-JP" sz="2000" dirty="0"/>
              <a:t>48</a:t>
            </a:r>
            <a:r>
              <a:rPr lang="ja-JP" altLang="en-US" sz="2000" dirty="0"/>
              <a:t>％」が含まれて</a:t>
            </a:r>
            <a:r>
              <a:rPr lang="ja-JP" altLang="en-US" sz="2000" dirty="0" smtClean="0"/>
              <a:t>いる。</a:t>
            </a:r>
            <a:r>
              <a:rPr lang="ja-JP" altLang="en-US" sz="2000" dirty="0"/>
              <a:t>つまり、カサンドラが変更されると、カサンドラサーバーが変更される確率は</a:t>
            </a:r>
            <a:r>
              <a:rPr lang="en-US" altLang="ja-JP" sz="2000" dirty="0"/>
              <a:t>48</a:t>
            </a:r>
            <a:r>
              <a:rPr lang="ja-JP" altLang="en-US" sz="2000" dirty="0"/>
              <a:t>％</a:t>
            </a:r>
            <a:r>
              <a:rPr lang="ja-JP" altLang="en-US" sz="2000" dirty="0" smtClean="0"/>
              <a:t>である。</a:t>
            </a:r>
            <a:endParaRPr lang="ja-JP" altLang="en-US" sz="2000" dirty="0"/>
          </a:p>
          <a:p>
            <a:endParaRPr kumimoji="1" lang="ja-JP" altLang="en-US" dirty="0"/>
          </a:p>
        </p:txBody>
      </p:sp>
    </p:spTree>
    <p:extLst>
      <p:ext uri="{BB962C8B-B14F-4D97-AF65-F5344CB8AC3E}">
        <p14:creationId xmlns:p14="http://schemas.microsoft.com/office/powerpoint/2010/main" val="322222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ArchDebt</a:t>
            </a:r>
            <a:r>
              <a:rPr kumimoji="1" lang="ja-JP" altLang="en-US" dirty="0" err="1" smtClean="0"/>
              <a:t>の識</a:t>
            </a:r>
            <a:r>
              <a:rPr kumimoji="1" lang="ja-JP" altLang="en-US" dirty="0" smtClean="0"/>
              <a:t>別</a:t>
            </a:r>
            <a:endParaRPr kumimoji="1" lang="ja-JP" altLang="en-US" dirty="0"/>
          </a:p>
        </p:txBody>
      </p:sp>
      <p:pic>
        <p:nvPicPr>
          <p:cNvPr id="5" name="コンテンツ プレースホルダー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47531" y="2649709"/>
            <a:ext cx="4803789" cy="3605615"/>
          </a:xfrm>
        </p:spPr>
      </p:pic>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7</a:t>
            </a:fld>
            <a:endParaRPr kumimoji="1" lang="ja-JP" altLang="en-US"/>
          </a:p>
        </p:txBody>
      </p:sp>
      <p:sp>
        <p:nvSpPr>
          <p:cNvPr id="6" name="正方形/長方形 5"/>
          <p:cNvSpPr/>
          <p:nvPr/>
        </p:nvSpPr>
        <p:spPr>
          <a:xfrm>
            <a:off x="822960" y="1839592"/>
            <a:ext cx="7543800" cy="707886"/>
          </a:xfrm>
          <a:prstGeom prst="rect">
            <a:avLst/>
          </a:prstGeom>
        </p:spPr>
        <p:txBody>
          <a:bodyPr wrap="square">
            <a:spAutoFit/>
          </a:bodyPr>
          <a:lstStyle/>
          <a:p>
            <a:r>
              <a:rPr lang="en-US" altLang="ja-JP" sz="2000" dirty="0" err="1"/>
              <a:t>FileSet</a:t>
            </a:r>
            <a:r>
              <a:rPr lang="en-US" altLang="ja-JP" sz="2000" dirty="0"/>
              <a:t>-Sequence</a:t>
            </a:r>
            <a:r>
              <a:rPr lang="ja-JP" altLang="en-US" sz="2000" dirty="0"/>
              <a:t>を特定し、</a:t>
            </a:r>
            <a:r>
              <a:rPr lang="en-US" altLang="ja-JP" sz="2000" dirty="0" err="1"/>
              <a:t>FileSet</a:t>
            </a:r>
            <a:r>
              <a:rPr lang="en-US" altLang="ja-JP" sz="2000" dirty="0"/>
              <a:t> Sequence</a:t>
            </a:r>
            <a:r>
              <a:rPr lang="ja-JP" altLang="en-US" sz="2000" dirty="0"/>
              <a:t>が発生したコストに基づいて「金利」を取得するための</a:t>
            </a:r>
            <a:r>
              <a:rPr lang="en-US" altLang="ja-JP" sz="2000" dirty="0"/>
              <a:t>Debt Model</a:t>
            </a:r>
            <a:r>
              <a:rPr lang="ja-JP" altLang="en-US" sz="2000" dirty="0"/>
              <a:t>を構築します</a:t>
            </a:r>
          </a:p>
        </p:txBody>
      </p:sp>
    </p:spTree>
    <p:extLst>
      <p:ext uri="{BB962C8B-B14F-4D97-AF65-F5344CB8AC3E}">
        <p14:creationId xmlns:p14="http://schemas.microsoft.com/office/powerpoint/2010/main" val="1397438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a:t>ArchDebt</a:t>
            </a:r>
            <a:r>
              <a:rPr lang="ja-JP" altLang="en-US" dirty="0" err="1"/>
              <a:t>の識</a:t>
            </a:r>
            <a:r>
              <a:rPr lang="ja-JP" altLang="en-US" dirty="0"/>
              <a:t>別</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a:t>1</a:t>
            </a:r>
            <a:r>
              <a:rPr lang="ja-JP" altLang="en-US" dirty="0"/>
              <a:t>）クロール</a:t>
            </a:r>
            <a:r>
              <a:rPr lang="ja-JP" altLang="en-US" dirty="0" smtClean="0"/>
              <a:t>：</a:t>
            </a:r>
            <a:r>
              <a:rPr lang="en-US" altLang="ja-JP" dirty="0" smtClean="0"/>
              <a:t>Web</a:t>
            </a:r>
            <a:r>
              <a:rPr lang="ja-JP" altLang="en-US" dirty="0"/>
              <a:t>ページをクロールして収集するのと同様に、</a:t>
            </a:r>
            <a:r>
              <a:rPr lang="en-US" altLang="ja-JP" dirty="0" err="1"/>
              <a:t>tEacher</a:t>
            </a:r>
            <a:r>
              <a:rPr lang="ja-JP" altLang="en-US" dirty="0"/>
              <a:t>のそれぞれから</a:t>
            </a:r>
            <a:r>
              <a:rPr lang="en-US" altLang="ja-JP" dirty="0"/>
              <a:t>DR</a:t>
            </a:r>
            <a:r>
              <a:rPr lang="ja-JP" altLang="en-US" dirty="0"/>
              <a:t>空間のサブセットを</a:t>
            </a:r>
            <a:r>
              <a:rPr lang="en-US" altLang="ja-JP" dirty="0"/>
              <a:t>1</a:t>
            </a:r>
            <a:r>
              <a:rPr lang="ja-JP" altLang="en-US" dirty="0"/>
              <a:t>から</a:t>
            </a:r>
            <a:r>
              <a:rPr lang="en-US" altLang="ja-JP" dirty="0"/>
              <a:t>R</a:t>
            </a:r>
            <a:r>
              <a:rPr lang="ja-JP" altLang="en-US" dirty="0"/>
              <a:t>に集めます。</a:t>
            </a:r>
          </a:p>
          <a:p>
            <a:r>
              <a:rPr lang="en-US" altLang="ja-JP" dirty="0"/>
              <a:t>2</a:t>
            </a:r>
            <a:r>
              <a:rPr lang="ja-JP" altLang="en-US" dirty="0" smtClean="0"/>
              <a:t>）インデックス：</a:t>
            </a:r>
            <a:r>
              <a:rPr lang="ja-JP" altLang="en-US" dirty="0"/>
              <a:t>このステップは、特定のファイルを識別（索引付け</a:t>
            </a:r>
            <a:r>
              <a:rPr lang="ja-JP" altLang="en-US" dirty="0" smtClean="0"/>
              <a:t>）す</a:t>
            </a:r>
            <a:r>
              <a:rPr lang="ja-JP" altLang="en-US" dirty="0"/>
              <a:t>る</a:t>
            </a:r>
          </a:p>
          <a:p>
            <a:r>
              <a:rPr lang="en-US" altLang="ja-JP" dirty="0" smtClean="0"/>
              <a:t>3</a:t>
            </a:r>
            <a:r>
              <a:rPr lang="ja-JP" altLang="en-US" dirty="0"/>
              <a:t>）モデリング：</a:t>
            </a:r>
            <a:r>
              <a:rPr lang="en-US" altLang="ja-JP" dirty="0"/>
              <a:t>F </a:t>
            </a:r>
            <a:r>
              <a:rPr lang="en-US" altLang="ja-JP" dirty="0" err="1"/>
              <a:t>ileSetr</a:t>
            </a:r>
            <a:r>
              <a:rPr lang="ja-JP" altLang="en-US" dirty="0"/>
              <a:t>の各シーケンスによって発生するメンテナンスコストを測定する。</a:t>
            </a:r>
          </a:p>
          <a:p>
            <a:r>
              <a:rPr lang="en-US" altLang="ja-JP" dirty="0" smtClean="0"/>
              <a:t>4</a:t>
            </a:r>
            <a:r>
              <a:rPr lang="ja-JP" altLang="en-US" dirty="0"/>
              <a:t>）ランキング：</a:t>
            </a:r>
            <a:r>
              <a:rPr lang="en-US" altLang="ja-JP" dirty="0" err="1"/>
              <a:t>ArchDebt</a:t>
            </a:r>
            <a:r>
              <a:rPr lang="ja-JP" altLang="en-US" dirty="0"/>
              <a:t>の重大度は、プロジェクトの進化履歴に蓄積されている保守コストの量に応じてランク付けします。</a:t>
            </a:r>
            <a:endParaRPr kumimoji="1" lang="ja-JP" altLang="en-US" dirty="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8</a:t>
            </a:fld>
            <a:endParaRPr kumimoji="1" lang="ja-JP" altLang="en-US"/>
          </a:p>
        </p:txBody>
      </p:sp>
    </p:spTree>
    <p:extLst>
      <p:ext uri="{BB962C8B-B14F-4D97-AF65-F5344CB8AC3E}">
        <p14:creationId xmlns:p14="http://schemas.microsoft.com/office/powerpoint/2010/main" val="74395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評価</a:t>
            </a:r>
            <a:endParaRPr kumimoji="1" lang="ja-JP" altLang="en-US" dirty="0"/>
          </a:p>
        </p:txBody>
      </p:sp>
      <p:sp>
        <p:nvSpPr>
          <p:cNvPr id="3" name="コンテンツ プレースホルダー 2"/>
          <p:cNvSpPr>
            <a:spLocks noGrp="1"/>
          </p:cNvSpPr>
          <p:nvPr>
            <p:ph idx="1"/>
          </p:nvPr>
        </p:nvSpPr>
        <p:spPr>
          <a:xfrm>
            <a:off x="822959" y="1845734"/>
            <a:ext cx="8129972" cy="4023360"/>
          </a:xfrm>
        </p:spPr>
        <p:txBody>
          <a:bodyPr/>
          <a:lstStyle/>
          <a:p>
            <a:pPr marL="0" indent="0">
              <a:buNone/>
            </a:pPr>
            <a:r>
              <a:rPr lang="en-US" altLang="ja-JP" sz="2400" dirty="0"/>
              <a:t>RQ</a:t>
            </a:r>
            <a:r>
              <a:rPr lang="ja-JP" altLang="en-US" sz="2400" dirty="0"/>
              <a:t>：</a:t>
            </a:r>
            <a:r>
              <a:rPr lang="en-US" altLang="ja-JP" sz="2400" dirty="0" err="1"/>
              <a:t>ArchDebts</a:t>
            </a:r>
            <a:r>
              <a:rPr lang="ja-JP" altLang="en-US" sz="2400" dirty="0"/>
              <a:t>で特定されたファイルグループが大量の保守コストを生成し、増加させるかどうか。 つまり、彼ら</a:t>
            </a:r>
            <a:r>
              <a:rPr lang="ja-JP" altLang="en-US" sz="2400" dirty="0" smtClean="0"/>
              <a:t>は</a:t>
            </a:r>
            <a:r>
              <a:rPr lang="ja-JP" altLang="en-US" sz="2400" dirty="0"/>
              <a:t>本当</a:t>
            </a:r>
            <a:r>
              <a:rPr lang="ja-JP" altLang="en-US" sz="2400" dirty="0" smtClean="0"/>
              <a:t>に重大</a:t>
            </a:r>
            <a:r>
              <a:rPr lang="ja-JP" altLang="en-US" sz="2400" dirty="0"/>
              <a:t>な</a:t>
            </a:r>
            <a:r>
              <a:rPr lang="ja-JP" altLang="en-US" sz="2400" dirty="0" smtClean="0"/>
              <a:t>借金か？</a:t>
            </a:r>
            <a:endParaRPr lang="en-US" altLang="ja-JP" sz="2400" dirty="0" smtClean="0"/>
          </a:p>
          <a:p>
            <a:pPr marL="0" indent="0">
              <a:buNone/>
            </a:pPr>
            <a:endParaRPr lang="en-US" altLang="ja-JP" sz="2400" dirty="0"/>
          </a:p>
          <a:p>
            <a:pPr marL="0" indent="0">
              <a:buNone/>
            </a:pPr>
            <a:r>
              <a:rPr lang="ja-JP" altLang="en-US" sz="2400" dirty="0"/>
              <a:t>特定されたファイルグループが全体的な保守作業のうちのほんの一部を消費する場合</a:t>
            </a:r>
            <a:r>
              <a:rPr lang="ja-JP" altLang="en-US" sz="2400" dirty="0" smtClean="0"/>
              <a:t>、注意</a:t>
            </a:r>
            <a:r>
              <a:rPr lang="ja-JP" altLang="en-US" sz="2400" dirty="0"/>
              <a:t>を払う必要</a:t>
            </a:r>
            <a:r>
              <a:rPr lang="ja-JP" altLang="en-US" sz="2400" dirty="0" smtClean="0"/>
              <a:t>はな</a:t>
            </a:r>
            <a:r>
              <a:rPr lang="ja-JP" altLang="en-US" sz="2400" dirty="0"/>
              <a:t>い</a:t>
            </a:r>
            <a:r>
              <a:rPr lang="ja-JP" altLang="en-US" sz="2400" dirty="0" smtClean="0"/>
              <a:t>。</a:t>
            </a:r>
            <a:endParaRPr lang="ja-JP" altLang="en-US" sz="2400" dirty="0"/>
          </a:p>
          <a:p>
            <a:pPr marL="0" indent="0">
              <a:buNone/>
            </a:pPr>
            <a:r>
              <a:rPr lang="ja-JP" altLang="en-US" sz="2400" dirty="0"/>
              <a:t>同様に、特定されたファイルグループがシステムそのものの大部分を占めている場合、それらが大半の保守作業をも消費するかどうかは</a:t>
            </a:r>
            <a:r>
              <a:rPr lang="ja-JP" altLang="en-US" sz="2400" dirty="0" smtClean="0"/>
              <a:t>驚くべきではない</a:t>
            </a:r>
            <a:endParaRPr kumimoji="1" lang="ja-JP" altLang="en-US" dirty="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9</a:t>
            </a:fld>
            <a:endParaRPr kumimoji="1" lang="ja-JP" altLang="en-US"/>
          </a:p>
        </p:txBody>
      </p:sp>
    </p:spTree>
    <p:extLst>
      <p:ext uri="{BB962C8B-B14F-4D97-AF65-F5344CB8AC3E}">
        <p14:creationId xmlns:p14="http://schemas.microsoft.com/office/powerpoint/2010/main" val="818936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評価科目</a:t>
            </a:r>
            <a:endParaRPr kumimoji="1" lang="ja-JP" altLang="en-US" dirty="0"/>
          </a:p>
        </p:txBody>
      </p:sp>
      <p:sp>
        <p:nvSpPr>
          <p:cNvPr id="3" name="コンテンツ プレースホルダー 2"/>
          <p:cNvSpPr>
            <a:spLocks noGrp="1"/>
          </p:cNvSpPr>
          <p:nvPr>
            <p:ph idx="1"/>
          </p:nvPr>
        </p:nvSpPr>
        <p:spPr>
          <a:xfrm>
            <a:off x="822959" y="1845734"/>
            <a:ext cx="8129972" cy="4023360"/>
          </a:xfrm>
        </p:spPr>
        <p:txBody>
          <a:bodyPr/>
          <a:lstStyle/>
          <a:p>
            <a:pPr marL="0" indent="0">
              <a:buNone/>
            </a:pPr>
            <a:r>
              <a:rPr lang="en-US" altLang="ja-JP" dirty="0" smtClean="0"/>
              <a:t>7</a:t>
            </a:r>
            <a:r>
              <a:rPr lang="ja-JP" altLang="en-US" dirty="0" err="1" smtClean="0"/>
              <a:t>つの</a:t>
            </a:r>
            <a:r>
              <a:rPr lang="en-US" altLang="ja-JP" dirty="0" smtClean="0"/>
              <a:t>Apache</a:t>
            </a:r>
            <a:r>
              <a:rPr lang="ja-JP" altLang="en-US" dirty="0" smtClean="0"/>
              <a:t>オープンソースプロジェクトを選択した。</a:t>
            </a:r>
            <a:endParaRPr lang="en-US" altLang="ja-JP" dirty="0" smtClean="0"/>
          </a:p>
          <a:p>
            <a:pPr marL="0" indent="0">
              <a:buNone/>
            </a:pPr>
            <a:r>
              <a:rPr lang="en-US" altLang="ja-JP" dirty="0" smtClean="0"/>
              <a:t>Camel </a:t>
            </a:r>
            <a:r>
              <a:rPr lang="en-US" altLang="ja-JP" dirty="0"/>
              <a:t>- </a:t>
            </a:r>
            <a:r>
              <a:rPr lang="ja-JP" altLang="en-US" dirty="0"/>
              <a:t>エンタープライズ統合パターン。</a:t>
            </a:r>
          </a:p>
          <a:p>
            <a:pPr marL="0" indent="0">
              <a:buNone/>
            </a:pPr>
            <a:r>
              <a:rPr lang="en-US" altLang="ja-JP" dirty="0"/>
              <a:t>Cassandra - </a:t>
            </a:r>
            <a:r>
              <a:rPr lang="ja-JP" altLang="en-US" dirty="0"/>
              <a:t>分散型</a:t>
            </a:r>
            <a:r>
              <a:rPr lang="en-US" altLang="ja-JP" dirty="0"/>
              <a:t>DBMS</a:t>
            </a:r>
          </a:p>
          <a:p>
            <a:pPr marL="0" indent="0">
              <a:buNone/>
            </a:pPr>
            <a:r>
              <a:rPr lang="en-US" altLang="ja-JP" dirty="0"/>
              <a:t>CXF - Web</a:t>
            </a:r>
            <a:r>
              <a:rPr lang="ja-JP" altLang="en-US" dirty="0"/>
              <a:t>サービスフレームワーク</a:t>
            </a:r>
          </a:p>
          <a:p>
            <a:pPr marL="0" indent="0">
              <a:buNone/>
            </a:pPr>
            <a:r>
              <a:rPr lang="en-US" altLang="ja-JP" dirty="0"/>
              <a:t>Hadoop - </a:t>
            </a:r>
            <a:r>
              <a:rPr lang="ja-JP" altLang="en-US" dirty="0"/>
              <a:t>信頼性の高いスケーラブルな分散コンピューティングのフレームワーク</a:t>
            </a:r>
          </a:p>
          <a:p>
            <a:pPr marL="0" indent="0">
              <a:buNone/>
            </a:pPr>
            <a:r>
              <a:rPr lang="en-US" altLang="ja-JP" dirty="0" err="1"/>
              <a:t>HBase</a:t>
            </a:r>
            <a:r>
              <a:rPr lang="en-US" altLang="ja-JP" dirty="0"/>
              <a:t> - Hadoop</a:t>
            </a:r>
            <a:r>
              <a:rPr lang="ja-JP" altLang="en-US" dirty="0"/>
              <a:t>は分散型のスケーラブルな大容量</a:t>
            </a:r>
            <a:r>
              <a:rPr lang="ja-JP" altLang="en-US" dirty="0" smtClean="0"/>
              <a:t>データストア。</a:t>
            </a:r>
            <a:endParaRPr lang="ja-JP" altLang="en-US" dirty="0"/>
          </a:p>
          <a:p>
            <a:pPr marL="0" indent="0">
              <a:buNone/>
            </a:pPr>
            <a:r>
              <a:rPr lang="en-US" altLang="ja-JP" dirty="0" err="1"/>
              <a:t>PDFBox</a:t>
            </a:r>
            <a:r>
              <a:rPr lang="en-US" altLang="ja-JP" dirty="0"/>
              <a:t> - PDF</a:t>
            </a:r>
            <a:r>
              <a:rPr lang="ja-JP" altLang="en-US" dirty="0"/>
              <a:t>ドキュメントを扱うためのライブラリ。</a:t>
            </a:r>
          </a:p>
          <a:p>
            <a:pPr marL="0" indent="0">
              <a:buNone/>
            </a:pPr>
            <a:r>
              <a:rPr lang="ja-JP" altLang="en-US" dirty="0"/>
              <a:t> </a:t>
            </a:r>
            <a:r>
              <a:rPr lang="en-US" altLang="ja-JP" dirty="0"/>
              <a:t>Wicket</a:t>
            </a:r>
            <a:r>
              <a:rPr lang="ja-JP" altLang="en-US" dirty="0"/>
              <a:t>はコンポーネントベースの</a:t>
            </a:r>
            <a:r>
              <a:rPr lang="en-US" altLang="ja-JP" dirty="0"/>
              <a:t>Web</a:t>
            </a:r>
            <a:r>
              <a:rPr lang="ja-JP" altLang="en-US" dirty="0" smtClean="0"/>
              <a:t>アプリケーションフレームワーク。</a:t>
            </a:r>
            <a:endParaRPr lang="en-US" altLang="ja-JP" dirty="0" smtClean="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10</a:t>
            </a:fld>
            <a:endParaRPr kumimoji="1" lang="ja-JP" altLang="en-US"/>
          </a:p>
        </p:txBody>
      </p:sp>
    </p:spTree>
    <p:extLst>
      <p:ext uri="{BB962C8B-B14F-4D97-AF65-F5344CB8AC3E}">
        <p14:creationId xmlns:p14="http://schemas.microsoft.com/office/powerpoint/2010/main" val="2322081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各プロジェクトの概要</a:t>
            </a:r>
            <a:endParaRPr kumimoji="1" lang="ja-JP" altLang="en-US" dirty="0"/>
          </a:p>
        </p:txBody>
      </p:sp>
      <p:pic>
        <p:nvPicPr>
          <p:cNvPr id="5" name="コンテンツ プレースホルダー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3143" y="2699926"/>
            <a:ext cx="8573420" cy="2488091"/>
          </a:xfrm>
        </p:spPr>
      </p:pic>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11</a:t>
            </a:fld>
            <a:endParaRPr kumimoji="1" lang="ja-JP" altLang="en-US"/>
          </a:p>
        </p:txBody>
      </p:sp>
    </p:spTree>
    <p:extLst>
      <p:ext uri="{BB962C8B-B14F-4D97-AF65-F5344CB8AC3E}">
        <p14:creationId xmlns:p14="http://schemas.microsoft.com/office/powerpoint/2010/main" val="134592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調査結果</a:t>
            </a:r>
            <a:endParaRPr kumimoji="1" lang="ja-JP" altLang="en-US" dirty="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12</a:t>
            </a:fld>
            <a:endParaRPr kumimoji="1" lang="ja-JP" altLang="en-US"/>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47" y="1845734"/>
            <a:ext cx="8289826" cy="4172183"/>
          </a:xfrm>
          <a:prstGeom prst="rect">
            <a:avLst/>
          </a:prstGeom>
        </p:spPr>
      </p:pic>
    </p:spTree>
    <p:extLst>
      <p:ext uri="{BB962C8B-B14F-4D97-AF65-F5344CB8AC3E}">
        <p14:creationId xmlns:p14="http://schemas.microsoft.com/office/powerpoint/2010/main" val="1991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調査結果</a:t>
            </a:r>
            <a:endParaRPr kumimoji="1" lang="ja-JP" altLang="en-US" dirty="0"/>
          </a:p>
        </p:txBody>
      </p:sp>
      <p:sp>
        <p:nvSpPr>
          <p:cNvPr id="3" name="コンテンツ プレースホルダー 2"/>
          <p:cNvSpPr>
            <a:spLocks noGrp="1"/>
          </p:cNvSpPr>
          <p:nvPr>
            <p:ph idx="1"/>
          </p:nvPr>
        </p:nvSpPr>
        <p:spPr/>
        <p:txBody>
          <a:bodyPr/>
          <a:lstStyle/>
          <a:p>
            <a:r>
              <a:rPr lang="ja-JP" altLang="en-US" dirty="0"/>
              <a:t>①建築負債は、プロジェクト全体の維持努力のかなりの割合（</a:t>
            </a:r>
            <a:r>
              <a:rPr lang="en-US" altLang="ja-JP" dirty="0"/>
              <a:t>85</a:t>
            </a:r>
            <a:r>
              <a:rPr lang="ja-JP" altLang="en-US" dirty="0"/>
              <a:t>％）を消費する</a:t>
            </a:r>
            <a:r>
              <a:rPr lang="ja-JP" altLang="en-US" dirty="0" smtClean="0"/>
              <a:t>。</a:t>
            </a:r>
            <a:endParaRPr lang="en-US" altLang="ja-JP" dirty="0" smtClean="0"/>
          </a:p>
          <a:p>
            <a:endParaRPr lang="en-US" altLang="ja-JP" dirty="0" smtClean="0"/>
          </a:p>
          <a:p>
            <a:r>
              <a:rPr lang="ja-JP" altLang="en-US" dirty="0"/>
              <a:t>②建築上の負債の中では</a:t>
            </a:r>
            <a:r>
              <a:rPr lang="ja-JP" altLang="en-US" dirty="0" smtClean="0"/>
              <a:t>、メンテナンスが</a:t>
            </a:r>
            <a:r>
              <a:rPr lang="ja-JP" altLang="en-US" dirty="0"/>
              <a:t>大部分を占めて</a:t>
            </a:r>
            <a:r>
              <a:rPr lang="ja-JP" altLang="en-US" dirty="0" smtClean="0"/>
              <a:t>いる。</a:t>
            </a:r>
            <a:endParaRPr lang="en-US" altLang="ja-JP" dirty="0" smtClean="0"/>
          </a:p>
          <a:p>
            <a:endParaRPr lang="en-US" altLang="ja-JP" dirty="0" smtClean="0"/>
          </a:p>
          <a:p>
            <a:r>
              <a:rPr kumimoji="1" lang="ja-JP" altLang="en-US" dirty="0" smtClean="0"/>
              <a:t>③</a:t>
            </a:r>
            <a:r>
              <a:rPr lang="en-US" altLang="ja-JP" dirty="0"/>
              <a:t>Modularity </a:t>
            </a:r>
            <a:r>
              <a:rPr lang="en-US" altLang="ja-JP" dirty="0" smtClean="0"/>
              <a:t>Violation</a:t>
            </a:r>
            <a:r>
              <a:rPr lang="ja-JP" altLang="en-US" dirty="0"/>
              <a:t>負債は最も一般的で高価な負債</a:t>
            </a:r>
            <a:r>
              <a:rPr lang="ja-JP" altLang="en-US" dirty="0" smtClean="0"/>
              <a:t>である。</a:t>
            </a:r>
            <a:endParaRPr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13</a:t>
            </a:fld>
            <a:endParaRPr kumimoji="1" lang="ja-JP" altLang="en-US"/>
          </a:p>
        </p:txBody>
      </p:sp>
    </p:spTree>
    <p:extLst>
      <p:ext uri="{BB962C8B-B14F-4D97-AF65-F5344CB8AC3E}">
        <p14:creationId xmlns:p14="http://schemas.microsoft.com/office/powerpoint/2010/main" val="2374855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endParaRPr lang="en-US" altLang="ja-JP" dirty="0"/>
          </a:p>
          <a:p>
            <a:r>
              <a:rPr lang="ja-JP" altLang="en-US" dirty="0" smtClean="0"/>
              <a:t>評価</a:t>
            </a:r>
            <a:r>
              <a:rPr lang="ja-JP" altLang="en-US" dirty="0"/>
              <a:t>した結果、全体的</a:t>
            </a:r>
            <a:r>
              <a:rPr lang="ja-JP" altLang="en-US" dirty="0" smtClean="0"/>
              <a:t>なメンテナンスの</a:t>
            </a:r>
            <a:r>
              <a:rPr lang="ja-JP" altLang="en-US" dirty="0"/>
              <a:t>かなりの部分（</a:t>
            </a:r>
            <a:r>
              <a:rPr lang="en-US" altLang="ja-JP" dirty="0"/>
              <a:t>51</a:t>
            </a:r>
            <a:r>
              <a:rPr lang="ja-JP" altLang="en-US" dirty="0"/>
              <a:t>％</a:t>
            </a:r>
            <a:r>
              <a:rPr lang="en-US" altLang="ja-JP" dirty="0"/>
              <a:t>〜85</a:t>
            </a:r>
            <a:r>
              <a:rPr lang="ja-JP" altLang="en-US" dirty="0"/>
              <a:t>％）</a:t>
            </a:r>
            <a:r>
              <a:rPr lang="ja-JP" altLang="en-US" dirty="0" smtClean="0"/>
              <a:t>が</a:t>
            </a:r>
            <a:r>
              <a:rPr lang="en-US" altLang="ja-JP" dirty="0"/>
              <a:t>A</a:t>
            </a:r>
            <a:r>
              <a:rPr lang="en-US" altLang="ja-JP" dirty="0" smtClean="0"/>
              <a:t>rchitectural Debt</a:t>
            </a:r>
            <a:r>
              <a:rPr lang="ja-JP" altLang="en-US" dirty="0" smtClean="0"/>
              <a:t>に</a:t>
            </a:r>
            <a:r>
              <a:rPr lang="ja-JP" altLang="en-US" dirty="0"/>
              <a:t>よって消費されたことが</a:t>
            </a:r>
            <a:r>
              <a:rPr lang="ja-JP" altLang="en-US" dirty="0" smtClean="0"/>
              <a:t>示された。</a:t>
            </a:r>
            <a:endParaRPr lang="en-US" altLang="ja-JP" dirty="0" smtClean="0"/>
          </a:p>
          <a:p>
            <a:endParaRPr kumimoji="1" lang="en-US" altLang="ja-JP" dirty="0"/>
          </a:p>
          <a:p>
            <a:r>
              <a:rPr lang="ja-JP" altLang="en-US" dirty="0"/>
              <a:t>→これらの債務を早期に発見し、リファクタリングによってそれらを払うことができれば、プロジェクトが相当量の維持費を節約できることを示唆している</a:t>
            </a:r>
            <a:endParaRPr kumimoji="1" lang="ja-JP" altLang="en-US" dirty="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14</a:t>
            </a:fld>
            <a:endParaRPr kumimoji="1" lang="ja-JP" altLang="en-US"/>
          </a:p>
        </p:txBody>
      </p:sp>
    </p:spTree>
    <p:extLst>
      <p:ext uri="{BB962C8B-B14F-4D97-AF65-F5344CB8AC3E}">
        <p14:creationId xmlns:p14="http://schemas.microsoft.com/office/powerpoint/2010/main" val="3902557554"/>
      </p:ext>
    </p:extLst>
  </p:cSld>
  <p:clrMapOvr>
    <a:masterClrMapping/>
  </p:clrMapOvr>
</p:sld>
</file>

<file path=ppt/theme/theme1.xml><?xml version="1.0" encoding="utf-8"?>
<a:theme xmlns:a="http://schemas.openxmlformats.org/drawingml/2006/main" name="レトロスペクト">
  <a:themeElements>
    <a:clrScheme name="暖かみのある青">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613</TotalTime>
  <Words>701</Words>
  <Application>Microsoft Office PowerPoint</Application>
  <PresentationFormat>画面に合わせる (4:3)</PresentationFormat>
  <Paragraphs>77</Paragraphs>
  <Slides>14</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14</vt:i4>
      </vt:variant>
    </vt:vector>
  </HeadingPairs>
  <TitlesOfParts>
    <vt:vector size="18" baseType="lpstr">
      <vt:lpstr>ＭＳ Ｐゴシック</vt:lpstr>
      <vt:lpstr>Calibri</vt:lpstr>
      <vt:lpstr>Calibri Light</vt:lpstr>
      <vt:lpstr>レトロスペクト</vt:lpstr>
      <vt:lpstr>Identifying and Quantifying Architectural Debt</vt:lpstr>
      <vt:lpstr>はじめに</vt:lpstr>
      <vt:lpstr>Technical Debt(TD)について</vt:lpstr>
      <vt:lpstr>背景</vt:lpstr>
      <vt:lpstr>DSMについて</vt:lpstr>
      <vt:lpstr>DSMについて</vt:lpstr>
      <vt:lpstr>ArchDebtの識別</vt:lpstr>
      <vt:lpstr>ArchDebtの識別</vt:lpstr>
      <vt:lpstr>評価</vt:lpstr>
      <vt:lpstr>評価科目</vt:lpstr>
      <vt:lpstr>各プロジェクトの概要</vt:lpstr>
      <vt:lpstr>調査結果</vt:lpstr>
      <vt:lpstr>調査結果</vt:lpstr>
      <vt:lpstr>まとめ</vt:lpstr>
    </vt:vector>
  </TitlesOfParts>
  <Company>Center for Information Science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Rによる 統計的検定と推定 -6章　検定の検出力-</dc:title>
  <dc:creator>山﨑　大輝</dc:creator>
  <cp:lastModifiedBy>山﨑　大輝</cp:lastModifiedBy>
  <cp:revision>46</cp:revision>
  <dcterms:created xsi:type="dcterms:W3CDTF">2016-12-01T04:35:37Z</dcterms:created>
  <dcterms:modified xsi:type="dcterms:W3CDTF">2017-01-05T01:55:28Z</dcterms:modified>
</cp:coreProperties>
</file>