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2" r:id="rId5"/>
    <p:sldId id="259" r:id="rId6"/>
    <p:sldId id="261" r:id="rId7"/>
    <p:sldId id="263" r:id="rId8"/>
    <p:sldId id="265" r:id="rId9"/>
    <p:sldId id="264" r:id="rId10"/>
    <p:sldId id="267" r:id="rId11"/>
    <p:sldId id="266"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9" d="100"/>
          <a:sy n="49" d="100"/>
        </p:scale>
        <p:origin x="-1950" y="-51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4096CE-2E61-4681-97A2-40BB1A01935A}" type="doc">
      <dgm:prSet loTypeId="urn:microsoft.com/office/officeart/2005/8/layout/orgChart1" loCatId="hierarchy" qsTypeId="urn:microsoft.com/office/officeart/2005/8/quickstyle/simple4" qsCatId="simple" csTypeId="urn:microsoft.com/office/officeart/2005/8/colors/accent1_4" csCatId="accent1" phldr="1"/>
      <dgm:spPr/>
      <dgm:t>
        <a:bodyPr/>
        <a:lstStyle/>
        <a:p>
          <a:endParaRPr kumimoji="1" lang="ja-JP" altLang="en-US"/>
        </a:p>
      </dgm:t>
    </dgm:pt>
    <dgm:pt modelId="{1223D5DC-084E-452A-9E59-F66C21636B7B}">
      <dgm:prSet phldrT="[テキスト]"/>
      <dgm:spPr/>
      <dgm:t>
        <a:bodyPr/>
        <a:lstStyle/>
        <a:p>
          <a:r>
            <a:rPr kumimoji="1" lang="ja-JP" altLang="en-US" dirty="0" smtClean="0"/>
            <a:t>ノンパラメトリック検定</a:t>
          </a:r>
          <a:endParaRPr kumimoji="1" lang="ja-JP" altLang="en-US" dirty="0"/>
        </a:p>
      </dgm:t>
    </dgm:pt>
    <dgm:pt modelId="{F6B42C8E-0D6B-4210-9312-AEF4FE082A89}" type="parTrans" cxnId="{B4A9EF61-6445-4FDE-8694-9557B8628C8E}">
      <dgm:prSet/>
      <dgm:spPr/>
      <dgm:t>
        <a:bodyPr/>
        <a:lstStyle/>
        <a:p>
          <a:endParaRPr kumimoji="1" lang="ja-JP" altLang="en-US"/>
        </a:p>
      </dgm:t>
    </dgm:pt>
    <dgm:pt modelId="{E3569FF6-6ACA-49D9-AF0E-2DEB45525E22}" type="sibTrans" cxnId="{B4A9EF61-6445-4FDE-8694-9557B8628C8E}">
      <dgm:prSet/>
      <dgm:spPr/>
      <dgm:t>
        <a:bodyPr/>
        <a:lstStyle/>
        <a:p>
          <a:endParaRPr kumimoji="1" lang="ja-JP" altLang="en-US"/>
        </a:p>
      </dgm:t>
    </dgm:pt>
    <dgm:pt modelId="{C04972E9-4534-4E5F-B612-319BEAC11E63}">
      <dgm:prSet phldrT="[テキスト]"/>
      <dgm:spPr/>
      <dgm:t>
        <a:bodyPr/>
        <a:lstStyle/>
        <a:p>
          <a:r>
            <a:rPr kumimoji="1" lang="ja-JP" altLang="en-US" dirty="0" smtClean="0"/>
            <a:t>マンホイットニーの検定</a:t>
          </a:r>
          <a:endParaRPr kumimoji="1" lang="ja-JP" altLang="en-US" dirty="0"/>
        </a:p>
      </dgm:t>
    </dgm:pt>
    <dgm:pt modelId="{40CB01AB-F1C8-4CB1-9CF4-0A2256AD572C}" type="parTrans" cxnId="{938B8F0D-E330-466E-A5FA-D0B230444E2C}">
      <dgm:prSet/>
      <dgm:spPr/>
      <dgm:t>
        <a:bodyPr/>
        <a:lstStyle/>
        <a:p>
          <a:endParaRPr kumimoji="1" lang="ja-JP" altLang="en-US"/>
        </a:p>
      </dgm:t>
    </dgm:pt>
    <dgm:pt modelId="{A3746884-FD0A-4731-AA4C-4BB670916B17}" type="sibTrans" cxnId="{938B8F0D-E330-466E-A5FA-D0B230444E2C}">
      <dgm:prSet/>
      <dgm:spPr/>
      <dgm:t>
        <a:bodyPr/>
        <a:lstStyle/>
        <a:p>
          <a:endParaRPr kumimoji="1" lang="ja-JP" altLang="en-US"/>
        </a:p>
      </dgm:t>
    </dgm:pt>
    <dgm:pt modelId="{C3B4B494-8D1C-4B4A-9D21-0B25AEC4ABE2}">
      <dgm:prSet phldrT="[テキスト]"/>
      <dgm:spPr/>
      <dgm:t>
        <a:bodyPr/>
        <a:lstStyle/>
        <a:p>
          <a:r>
            <a:rPr kumimoji="1" lang="ja-JP" altLang="en-US" dirty="0" smtClean="0"/>
            <a:t>ウィルコクソンの符号付順位検定</a:t>
          </a:r>
          <a:endParaRPr kumimoji="1" lang="ja-JP" altLang="en-US" dirty="0"/>
        </a:p>
      </dgm:t>
    </dgm:pt>
    <dgm:pt modelId="{AD0F5C42-7853-450A-A5B6-066E571EE0CE}" type="parTrans" cxnId="{58115775-B1F9-4984-BEC5-C9390C09D59A}">
      <dgm:prSet/>
      <dgm:spPr/>
      <dgm:t>
        <a:bodyPr/>
        <a:lstStyle/>
        <a:p>
          <a:endParaRPr kumimoji="1" lang="ja-JP" altLang="en-US"/>
        </a:p>
      </dgm:t>
    </dgm:pt>
    <dgm:pt modelId="{FF41E05A-AC78-4BBD-8BFF-EAD5AF44041F}" type="sibTrans" cxnId="{58115775-B1F9-4984-BEC5-C9390C09D59A}">
      <dgm:prSet/>
      <dgm:spPr/>
      <dgm:t>
        <a:bodyPr/>
        <a:lstStyle/>
        <a:p>
          <a:endParaRPr kumimoji="1" lang="ja-JP" altLang="en-US"/>
        </a:p>
      </dgm:t>
    </dgm:pt>
    <dgm:pt modelId="{D68C9875-F1A7-47D6-8290-F1954FC248A2}">
      <dgm:prSet phldrT="[テキスト]"/>
      <dgm:spPr/>
      <dgm:t>
        <a:bodyPr/>
        <a:lstStyle/>
        <a:p>
          <a:r>
            <a:rPr kumimoji="1" lang="ja-JP" altLang="en-US" dirty="0" smtClean="0"/>
            <a:t>クラスカルウォリスの検定</a:t>
          </a:r>
          <a:endParaRPr kumimoji="1" lang="ja-JP" altLang="en-US" dirty="0"/>
        </a:p>
      </dgm:t>
    </dgm:pt>
    <dgm:pt modelId="{8019EC8C-9DBA-4A4F-AC64-E74ED2458976}" type="parTrans" cxnId="{767B557A-6B83-415C-9002-93002E6F6FEF}">
      <dgm:prSet/>
      <dgm:spPr/>
      <dgm:t>
        <a:bodyPr/>
        <a:lstStyle/>
        <a:p>
          <a:endParaRPr kumimoji="1" lang="ja-JP" altLang="en-US"/>
        </a:p>
      </dgm:t>
    </dgm:pt>
    <dgm:pt modelId="{003E260C-620A-4517-A211-AC13A354FE91}" type="sibTrans" cxnId="{767B557A-6B83-415C-9002-93002E6F6FEF}">
      <dgm:prSet/>
      <dgm:spPr/>
      <dgm:t>
        <a:bodyPr/>
        <a:lstStyle/>
        <a:p>
          <a:endParaRPr kumimoji="1" lang="ja-JP" altLang="en-US"/>
        </a:p>
      </dgm:t>
    </dgm:pt>
    <dgm:pt modelId="{00E14549-E6C3-45C8-A806-569438865343}">
      <dgm:prSet phldrT="[テキスト]"/>
      <dgm:spPr/>
      <dgm:t>
        <a:bodyPr/>
        <a:lstStyle/>
        <a:p>
          <a:r>
            <a:rPr kumimoji="1" lang="ja-JP" altLang="en-US" dirty="0" smtClean="0"/>
            <a:t>フリードマンの検定</a:t>
          </a:r>
          <a:endParaRPr kumimoji="1" lang="ja-JP" altLang="en-US" dirty="0"/>
        </a:p>
      </dgm:t>
    </dgm:pt>
    <dgm:pt modelId="{0B6FD56E-F23B-4535-A0DA-57B0B1644BE0}" type="parTrans" cxnId="{ED34C7E1-FF23-4294-9C84-DCD5F252593D}">
      <dgm:prSet/>
      <dgm:spPr/>
      <dgm:t>
        <a:bodyPr/>
        <a:lstStyle/>
        <a:p>
          <a:endParaRPr kumimoji="1" lang="ja-JP" altLang="en-US"/>
        </a:p>
      </dgm:t>
    </dgm:pt>
    <dgm:pt modelId="{7E36327E-3A32-4563-9B43-0D16B9883B83}" type="sibTrans" cxnId="{ED34C7E1-FF23-4294-9C84-DCD5F252593D}">
      <dgm:prSet/>
      <dgm:spPr/>
      <dgm:t>
        <a:bodyPr/>
        <a:lstStyle/>
        <a:p>
          <a:endParaRPr kumimoji="1" lang="ja-JP" altLang="en-US"/>
        </a:p>
      </dgm:t>
    </dgm:pt>
    <dgm:pt modelId="{9CC358C9-8302-4396-8C75-C6BE060A49CC}">
      <dgm:prSet phldrT="[テキスト]"/>
      <dgm:spPr/>
      <dgm:t>
        <a:bodyPr/>
        <a:lstStyle/>
        <a:p>
          <a:r>
            <a:rPr kumimoji="1" lang="ja-JP" altLang="en-US" dirty="0" smtClean="0"/>
            <a:t>無作為検定</a:t>
          </a:r>
          <a:endParaRPr kumimoji="1" lang="ja-JP" altLang="en-US" dirty="0"/>
        </a:p>
      </dgm:t>
    </dgm:pt>
    <dgm:pt modelId="{CE297E22-B937-4A47-B093-7E6DDB93F655}" type="parTrans" cxnId="{0AFC46B9-DC0F-4119-B0F7-B995A1E2E8BD}">
      <dgm:prSet/>
      <dgm:spPr/>
      <dgm:t>
        <a:bodyPr/>
        <a:lstStyle/>
        <a:p>
          <a:endParaRPr kumimoji="1" lang="ja-JP" altLang="en-US"/>
        </a:p>
      </dgm:t>
    </dgm:pt>
    <dgm:pt modelId="{0517C811-B71C-4A95-BE8D-B5124127695C}" type="sibTrans" cxnId="{0AFC46B9-DC0F-4119-B0F7-B995A1E2E8BD}">
      <dgm:prSet/>
      <dgm:spPr/>
      <dgm:t>
        <a:bodyPr/>
        <a:lstStyle/>
        <a:p>
          <a:endParaRPr kumimoji="1" lang="ja-JP" altLang="en-US"/>
        </a:p>
      </dgm:t>
    </dgm:pt>
    <dgm:pt modelId="{43CD41FA-72FC-46A4-9A34-3192A250BB3D}" type="pres">
      <dgm:prSet presAssocID="{E54096CE-2E61-4681-97A2-40BB1A01935A}" presName="hierChild1" presStyleCnt="0">
        <dgm:presLayoutVars>
          <dgm:orgChart val="1"/>
          <dgm:chPref val="1"/>
          <dgm:dir/>
          <dgm:animOne val="branch"/>
          <dgm:animLvl val="lvl"/>
          <dgm:resizeHandles/>
        </dgm:presLayoutVars>
      </dgm:prSet>
      <dgm:spPr/>
      <dgm:t>
        <a:bodyPr/>
        <a:lstStyle/>
        <a:p>
          <a:endParaRPr kumimoji="1" lang="ja-JP" altLang="en-US"/>
        </a:p>
      </dgm:t>
    </dgm:pt>
    <dgm:pt modelId="{82E95B38-08FC-4FD0-8237-388C798B1193}" type="pres">
      <dgm:prSet presAssocID="{1223D5DC-084E-452A-9E59-F66C21636B7B}" presName="hierRoot1" presStyleCnt="0">
        <dgm:presLayoutVars>
          <dgm:hierBranch val="init"/>
        </dgm:presLayoutVars>
      </dgm:prSet>
      <dgm:spPr/>
    </dgm:pt>
    <dgm:pt modelId="{EFF2B975-99A2-4A63-A270-77BE5A67BA5E}" type="pres">
      <dgm:prSet presAssocID="{1223D5DC-084E-452A-9E59-F66C21636B7B}" presName="rootComposite1" presStyleCnt="0"/>
      <dgm:spPr/>
    </dgm:pt>
    <dgm:pt modelId="{F3DCC510-7C36-4253-B90B-BC0E3CA6FDD3}" type="pres">
      <dgm:prSet presAssocID="{1223D5DC-084E-452A-9E59-F66C21636B7B}" presName="rootText1" presStyleLbl="node0" presStyleIdx="0" presStyleCnt="1" custScaleX="175983" custLinFactY="-30385" custLinFactNeighborX="-1108" custLinFactNeighborY="-100000">
        <dgm:presLayoutVars>
          <dgm:chPref val="3"/>
        </dgm:presLayoutVars>
      </dgm:prSet>
      <dgm:spPr>
        <a:prstGeom prst="flowChartAlternateProcess">
          <a:avLst/>
        </a:prstGeom>
      </dgm:spPr>
      <dgm:t>
        <a:bodyPr/>
        <a:lstStyle/>
        <a:p>
          <a:endParaRPr kumimoji="1" lang="ja-JP" altLang="en-US"/>
        </a:p>
      </dgm:t>
    </dgm:pt>
    <dgm:pt modelId="{0EE2EDD7-B8E8-4DD3-AA2A-5DF84D73D712}" type="pres">
      <dgm:prSet presAssocID="{1223D5DC-084E-452A-9E59-F66C21636B7B}" presName="rootConnector1" presStyleLbl="node1" presStyleIdx="0" presStyleCnt="0"/>
      <dgm:spPr/>
      <dgm:t>
        <a:bodyPr/>
        <a:lstStyle/>
        <a:p>
          <a:endParaRPr kumimoji="1" lang="ja-JP" altLang="en-US"/>
        </a:p>
      </dgm:t>
    </dgm:pt>
    <dgm:pt modelId="{D7FB8CAD-A093-43D0-987B-F0E1311D2EA1}" type="pres">
      <dgm:prSet presAssocID="{1223D5DC-084E-452A-9E59-F66C21636B7B}" presName="hierChild2" presStyleCnt="0"/>
      <dgm:spPr/>
    </dgm:pt>
    <dgm:pt modelId="{B5E71BC2-F179-4388-A090-C1DBF779BC6A}" type="pres">
      <dgm:prSet presAssocID="{40CB01AB-F1C8-4CB1-9CF4-0A2256AD572C}" presName="Name37" presStyleLbl="parChTrans1D2" presStyleIdx="0" presStyleCnt="5"/>
      <dgm:spPr/>
      <dgm:t>
        <a:bodyPr/>
        <a:lstStyle/>
        <a:p>
          <a:endParaRPr kumimoji="1" lang="ja-JP" altLang="en-US"/>
        </a:p>
      </dgm:t>
    </dgm:pt>
    <dgm:pt modelId="{AB47C528-066D-4937-8BE7-C902E5F37BF4}" type="pres">
      <dgm:prSet presAssocID="{C04972E9-4534-4E5F-B612-319BEAC11E63}" presName="hierRoot2" presStyleCnt="0">
        <dgm:presLayoutVars>
          <dgm:hierBranch val="init"/>
        </dgm:presLayoutVars>
      </dgm:prSet>
      <dgm:spPr/>
    </dgm:pt>
    <dgm:pt modelId="{FC0C96B7-3A98-492A-8909-F6289298DA9A}" type="pres">
      <dgm:prSet presAssocID="{C04972E9-4534-4E5F-B612-319BEAC11E63}" presName="rootComposite" presStyleCnt="0"/>
      <dgm:spPr/>
    </dgm:pt>
    <dgm:pt modelId="{D6F612AD-AC49-4ABE-AD12-502732232E47}" type="pres">
      <dgm:prSet presAssocID="{C04972E9-4534-4E5F-B612-319BEAC11E63}" presName="rootText" presStyleLbl="node2" presStyleIdx="0" presStyleCnt="5">
        <dgm:presLayoutVars>
          <dgm:chPref val="3"/>
        </dgm:presLayoutVars>
      </dgm:prSet>
      <dgm:spPr/>
      <dgm:t>
        <a:bodyPr/>
        <a:lstStyle/>
        <a:p>
          <a:endParaRPr kumimoji="1" lang="ja-JP" altLang="en-US"/>
        </a:p>
      </dgm:t>
    </dgm:pt>
    <dgm:pt modelId="{92303F28-1044-4669-B0A7-E8C0A64A1A46}" type="pres">
      <dgm:prSet presAssocID="{C04972E9-4534-4E5F-B612-319BEAC11E63}" presName="rootConnector" presStyleLbl="node2" presStyleIdx="0" presStyleCnt="5"/>
      <dgm:spPr/>
      <dgm:t>
        <a:bodyPr/>
        <a:lstStyle/>
        <a:p>
          <a:endParaRPr kumimoji="1" lang="ja-JP" altLang="en-US"/>
        </a:p>
      </dgm:t>
    </dgm:pt>
    <dgm:pt modelId="{C03B3309-8956-4F64-9F81-F4717AA82066}" type="pres">
      <dgm:prSet presAssocID="{C04972E9-4534-4E5F-B612-319BEAC11E63}" presName="hierChild4" presStyleCnt="0"/>
      <dgm:spPr/>
    </dgm:pt>
    <dgm:pt modelId="{79322FEE-EC07-445A-9B93-862CE55FD329}" type="pres">
      <dgm:prSet presAssocID="{C04972E9-4534-4E5F-B612-319BEAC11E63}" presName="hierChild5" presStyleCnt="0"/>
      <dgm:spPr/>
    </dgm:pt>
    <dgm:pt modelId="{C345E8A7-5D36-461A-B0E1-81645F0AA90B}" type="pres">
      <dgm:prSet presAssocID="{AD0F5C42-7853-450A-A5B6-066E571EE0CE}" presName="Name37" presStyleLbl="parChTrans1D2" presStyleIdx="1" presStyleCnt="5"/>
      <dgm:spPr/>
      <dgm:t>
        <a:bodyPr/>
        <a:lstStyle/>
        <a:p>
          <a:endParaRPr kumimoji="1" lang="ja-JP" altLang="en-US"/>
        </a:p>
      </dgm:t>
    </dgm:pt>
    <dgm:pt modelId="{293096BC-DB9C-48FE-8172-7B29F878EFEF}" type="pres">
      <dgm:prSet presAssocID="{C3B4B494-8D1C-4B4A-9D21-0B25AEC4ABE2}" presName="hierRoot2" presStyleCnt="0">
        <dgm:presLayoutVars>
          <dgm:hierBranch val="init"/>
        </dgm:presLayoutVars>
      </dgm:prSet>
      <dgm:spPr/>
    </dgm:pt>
    <dgm:pt modelId="{37990ACB-6B3F-4EF5-99E4-3BA8ADC2B77A}" type="pres">
      <dgm:prSet presAssocID="{C3B4B494-8D1C-4B4A-9D21-0B25AEC4ABE2}" presName="rootComposite" presStyleCnt="0"/>
      <dgm:spPr/>
    </dgm:pt>
    <dgm:pt modelId="{C1518C01-1859-4417-BFD5-CF613E8B6599}" type="pres">
      <dgm:prSet presAssocID="{C3B4B494-8D1C-4B4A-9D21-0B25AEC4ABE2}" presName="rootText" presStyleLbl="node2" presStyleIdx="1" presStyleCnt="5">
        <dgm:presLayoutVars>
          <dgm:chPref val="3"/>
        </dgm:presLayoutVars>
      </dgm:prSet>
      <dgm:spPr/>
      <dgm:t>
        <a:bodyPr/>
        <a:lstStyle/>
        <a:p>
          <a:endParaRPr kumimoji="1" lang="ja-JP" altLang="en-US"/>
        </a:p>
      </dgm:t>
    </dgm:pt>
    <dgm:pt modelId="{83DAA208-7C7A-4EAD-B365-8E26CEA11816}" type="pres">
      <dgm:prSet presAssocID="{C3B4B494-8D1C-4B4A-9D21-0B25AEC4ABE2}" presName="rootConnector" presStyleLbl="node2" presStyleIdx="1" presStyleCnt="5"/>
      <dgm:spPr/>
      <dgm:t>
        <a:bodyPr/>
        <a:lstStyle/>
        <a:p>
          <a:endParaRPr kumimoji="1" lang="ja-JP" altLang="en-US"/>
        </a:p>
      </dgm:t>
    </dgm:pt>
    <dgm:pt modelId="{974BB6AC-62A5-42B1-9646-F8FE73D936C9}" type="pres">
      <dgm:prSet presAssocID="{C3B4B494-8D1C-4B4A-9D21-0B25AEC4ABE2}" presName="hierChild4" presStyleCnt="0"/>
      <dgm:spPr/>
    </dgm:pt>
    <dgm:pt modelId="{6B1D833B-3DB0-4AD8-9D0B-5C863384D910}" type="pres">
      <dgm:prSet presAssocID="{C3B4B494-8D1C-4B4A-9D21-0B25AEC4ABE2}" presName="hierChild5" presStyleCnt="0"/>
      <dgm:spPr/>
    </dgm:pt>
    <dgm:pt modelId="{B6398CBD-894E-4799-9D31-15FFFB7B684B}" type="pres">
      <dgm:prSet presAssocID="{8019EC8C-9DBA-4A4F-AC64-E74ED2458976}" presName="Name37" presStyleLbl="parChTrans1D2" presStyleIdx="2" presStyleCnt="5"/>
      <dgm:spPr/>
      <dgm:t>
        <a:bodyPr/>
        <a:lstStyle/>
        <a:p>
          <a:endParaRPr kumimoji="1" lang="ja-JP" altLang="en-US"/>
        </a:p>
      </dgm:t>
    </dgm:pt>
    <dgm:pt modelId="{0260AA13-3DFC-41F2-80E5-C599CEA4DD0B}" type="pres">
      <dgm:prSet presAssocID="{D68C9875-F1A7-47D6-8290-F1954FC248A2}" presName="hierRoot2" presStyleCnt="0">
        <dgm:presLayoutVars>
          <dgm:hierBranch val="init"/>
        </dgm:presLayoutVars>
      </dgm:prSet>
      <dgm:spPr/>
    </dgm:pt>
    <dgm:pt modelId="{0F859271-EC0F-480C-AD2A-73878BE3F3FF}" type="pres">
      <dgm:prSet presAssocID="{D68C9875-F1A7-47D6-8290-F1954FC248A2}" presName="rootComposite" presStyleCnt="0"/>
      <dgm:spPr/>
    </dgm:pt>
    <dgm:pt modelId="{F500A4E6-4086-4D9F-8570-24CA2E49EED1}" type="pres">
      <dgm:prSet presAssocID="{D68C9875-F1A7-47D6-8290-F1954FC248A2}" presName="rootText" presStyleLbl="node2" presStyleIdx="2" presStyleCnt="5">
        <dgm:presLayoutVars>
          <dgm:chPref val="3"/>
        </dgm:presLayoutVars>
      </dgm:prSet>
      <dgm:spPr/>
      <dgm:t>
        <a:bodyPr/>
        <a:lstStyle/>
        <a:p>
          <a:endParaRPr kumimoji="1" lang="ja-JP" altLang="en-US"/>
        </a:p>
      </dgm:t>
    </dgm:pt>
    <dgm:pt modelId="{A812EB9C-7AB9-4991-B01F-33082FC39770}" type="pres">
      <dgm:prSet presAssocID="{D68C9875-F1A7-47D6-8290-F1954FC248A2}" presName="rootConnector" presStyleLbl="node2" presStyleIdx="2" presStyleCnt="5"/>
      <dgm:spPr/>
      <dgm:t>
        <a:bodyPr/>
        <a:lstStyle/>
        <a:p>
          <a:endParaRPr kumimoji="1" lang="ja-JP" altLang="en-US"/>
        </a:p>
      </dgm:t>
    </dgm:pt>
    <dgm:pt modelId="{752AEB43-881E-49BC-BE92-B76E76F1ED0C}" type="pres">
      <dgm:prSet presAssocID="{D68C9875-F1A7-47D6-8290-F1954FC248A2}" presName="hierChild4" presStyleCnt="0"/>
      <dgm:spPr/>
    </dgm:pt>
    <dgm:pt modelId="{4317DAE0-07C2-43CB-B3EE-36152F56D7A3}" type="pres">
      <dgm:prSet presAssocID="{D68C9875-F1A7-47D6-8290-F1954FC248A2}" presName="hierChild5" presStyleCnt="0"/>
      <dgm:spPr/>
    </dgm:pt>
    <dgm:pt modelId="{C131A7EE-DD62-4F88-BBFC-BC6F721C1EDE}" type="pres">
      <dgm:prSet presAssocID="{0B6FD56E-F23B-4535-A0DA-57B0B1644BE0}" presName="Name37" presStyleLbl="parChTrans1D2" presStyleIdx="3" presStyleCnt="5"/>
      <dgm:spPr/>
      <dgm:t>
        <a:bodyPr/>
        <a:lstStyle/>
        <a:p>
          <a:endParaRPr kumimoji="1" lang="ja-JP" altLang="en-US"/>
        </a:p>
      </dgm:t>
    </dgm:pt>
    <dgm:pt modelId="{BC15A290-DCC1-4F86-89F9-9CAAAFB34A74}" type="pres">
      <dgm:prSet presAssocID="{00E14549-E6C3-45C8-A806-569438865343}" presName="hierRoot2" presStyleCnt="0">
        <dgm:presLayoutVars>
          <dgm:hierBranch val="init"/>
        </dgm:presLayoutVars>
      </dgm:prSet>
      <dgm:spPr/>
    </dgm:pt>
    <dgm:pt modelId="{E4F2D197-5DB3-4FA4-90BE-3BE5BC150742}" type="pres">
      <dgm:prSet presAssocID="{00E14549-E6C3-45C8-A806-569438865343}" presName="rootComposite" presStyleCnt="0"/>
      <dgm:spPr/>
    </dgm:pt>
    <dgm:pt modelId="{02BC6B61-B870-45BB-9ACF-25F1F4AE3F9D}" type="pres">
      <dgm:prSet presAssocID="{00E14549-E6C3-45C8-A806-569438865343}" presName="rootText" presStyleLbl="node2" presStyleIdx="3" presStyleCnt="5">
        <dgm:presLayoutVars>
          <dgm:chPref val="3"/>
        </dgm:presLayoutVars>
      </dgm:prSet>
      <dgm:spPr/>
      <dgm:t>
        <a:bodyPr/>
        <a:lstStyle/>
        <a:p>
          <a:endParaRPr kumimoji="1" lang="ja-JP" altLang="en-US"/>
        </a:p>
      </dgm:t>
    </dgm:pt>
    <dgm:pt modelId="{B25DF840-0575-4FA8-AE21-8D06C14BB5A9}" type="pres">
      <dgm:prSet presAssocID="{00E14549-E6C3-45C8-A806-569438865343}" presName="rootConnector" presStyleLbl="node2" presStyleIdx="3" presStyleCnt="5"/>
      <dgm:spPr/>
      <dgm:t>
        <a:bodyPr/>
        <a:lstStyle/>
        <a:p>
          <a:endParaRPr kumimoji="1" lang="ja-JP" altLang="en-US"/>
        </a:p>
      </dgm:t>
    </dgm:pt>
    <dgm:pt modelId="{B18FD0AD-7F1C-4B91-B84D-310ABC010D7A}" type="pres">
      <dgm:prSet presAssocID="{00E14549-E6C3-45C8-A806-569438865343}" presName="hierChild4" presStyleCnt="0"/>
      <dgm:spPr/>
    </dgm:pt>
    <dgm:pt modelId="{F0DED6AA-5583-440E-B599-C9407C478A2C}" type="pres">
      <dgm:prSet presAssocID="{00E14549-E6C3-45C8-A806-569438865343}" presName="hierChild5" presStyleCnt="0"/>
      <dgm:spPr/>
    </dgm:pt>
    <dgm:pt modelId="{88E6EE97-3F77-4DAD-A8A0-19E223AD1B55}" type="pres">
      <dgm:prSet presAssocID="{CE297E22-B937-4A47-B093-7E6DDB93F655}" presName="Name37" presStyleLbl="parChTrans1D2" presStyleIdx="4" presStyleCnt="5"/>
      <dgm:spPr/>
      <dgm:t>
        <a:bodyPr/>
        <a:lstStyle/>
        <a:p>
          <a:endParaRPr kumimoji="1" lang="ja-JP" altLang="en-US"/>
        </a:p>
      </dgm:t>
    </dgm:pt>
    <dgm:pt modelId="{752F2F29-F808-4B42-81E8-3284739D301F}" type="pres">
      <dgm:prSet presAssocID="{9CC358C9-8302-4396-8C75-C6BE060A49CC}" presName="hierRoot2" presStyleCnt="0">
        <dgm:presLayoutVars>
          <dgm:hierBranch val="init"/>
        </dgm:presLayoutVars>
      </dgm:prSet>
      <dgm:spPr/>
    </dgm:pt>
    <dgm:pt modelId="{4A699E93-88B7-4805-863E-D899538D676F}" type="pres">
      <dgm:prSet presAssocID="{9CC358C9-8302-4396-8C75-C6BE060A49CC}" presName="rootComposite" presStyleCnt="0"/>
      <dgm:spPr/>
    </dgm:pt>
    <dgm:pt modelId="{212E6E85-C0C6-498C-AAE8-A9D650CFF718}" type="pres">
      <dgm:prSet presAssocID="{9CC358C9-8302-4396-8C75-C6BE060A49CC}" presName="rootText" presStyleLbl="node2" presStyleIdx="4" presStyleCnt="5">
        <dgm:presLayoutVars>
          <dgm:chPref val="3"/>
        </dgm:presLayoutVars>
      </dgm:prSet>
      <dgm:spPr/>
      <dgm:t>
        <a:bodyPr/>
        <a:lstStyle/>
        <a:p>
          <a:endParaRPr kumimoji="1" lang="ja-JP" altLang="en-US"/>
        </a:p>
      </dgm:t>
    </dgm:pt>
    <dgm:pt modelId="{A327C1FA-739C-4B72-81C3-C0C162A62DF7}" type="pres">
      <dgm:prSet presAssocID="{9CC358C9-8302-4396-8C75-C6BE060A49CC}" presName="rootConnector" presStyleLbl="node2" presStyleIdx="4" presStyleCnt="5"/>
      <dgm:spPr/>
      <dgm:t>
        <a:bodyPr/>
        <a:lstStyle/>
        <a:p>
          <a:endParaRPr kumimoji="1" lang="ja-JP" altLang="en-US"/>
        </a:p>
      </dgm:t>
    </dgm:pt>
    <dgm:pt modelId="{7B37F52F-A888-4D8D-BD34-44C36B150B8B}" type="pres">
      <dgm:prSet presAssocID="{9CC358C9-8302-4396-8C75-C6BE060A49CC}" presName="hierChild4" presStyleCnt="0"/>
      <dgm:spPr/>
    </dgm:pt>
    <dgm:pt modelId="{EC21BFAB-A22C-4ACF-81CA-F8272335DF3E}" type="pres">
      <dgm:prSet presAssocID="{9CC358C9-8302-4396-8C75-C6BE060A49CC}" presName="hierChild5" presStyleCnt="0"/>
      <dgm:spPr/>
    </dgm:pt>
    <dgm:pt modelId="{43F755AA-0712-40A6-A7E6-70B276CB1349}" type="pres">
      <dgm:prSet presAssocID="{1223D5DC-084E-452A-9E59-F66C21636B7B}" presName="hierChild3" presStyleCnt="0"/>
      <dgm:spPr/>
    </dgm:pt>
  </dgm:ptLst>
  <dgm:cxnLst>
    <dgm:cxn modelId="{B737CACA-0B41-4357-A8B6-C1D99FCE66A2}" type="presOf" srcId="{1223D5DC-084E-452A-9E59-F66C21636B7B}" destId="{F3DCC510-7C36-4253-B90B-BC0E3CA6FDD3}" srcOrd="0" destOrd="0" presId="urn:microsoft.com/office/officeart/2005/8/layout/orgChart1"/>
    <dgm:cxn modelId="{B4A9EF61-6445-4FDE-8694-9557B8628C8E}" srcId="{E54096CE-2E61-4681-97A2-40BB1A01935A}" destId="{1223D5DC-084E-452A-9E59-F66C21636B7B}" srcOrd="0" destOrd="0" parTransId="{F6B42C8E-0D6B-4210-9312-AEF4FE082A89}" sibTransId="{E3569FF6-6ACA-49D9-AF0E-2DEB45525E22}"/>
    <dgm:cxn modelId="{5B8A6FE9-25D0-497E-9101-6CB4D47F94B8}" type="presOf" srcId="{CE297E22-B937-4A47-B093-7E6DDB93F655}" destId="{88E6EE97-3F77-4DAD-A8A0-19E223AD1B55}" srcOrd="0" destOrd="0" presId="urn:microsoft.com/office/officeart/2005/8/layout/orgChart1"/>
    <dgm:cxn modelId="{767B557A-6B83-415C-9002-93002E6F6FEF}" srcId="{1223D5DC-084E-452A-9E59-F66C21636B7B}" destId="{D68C9875-F1A7-47D6-8290-F1954FC248A2}" srcOrd="2" destOrd="0" parTransId="{8019EC8C-9DBA-4A4F-AC64-E74ED2458976}" sibTransId="{003E260C-620A-4517-A211-AC13A354FE91}"/>
    <dgm:cxn modelId="{0191E7B3-3132-41EE-95B9-3FC7A0FAEC18}" type="presOf" srcId="{00E14549-E6C3-45C8-A806-569438865343}" destId="{02BC6B61-B870-45BB-9ACF-25F1F4AE3F9D}" srcOrd="0" destOrd="0" presId="urn:microsoft.com/office/officeart/2005/8/layout/orgChart1"/>
    <dgm:cxn modelId="{776D2835-54B8-4C9A-8768-ED01E49390C5}" type="presOf" srcId="{D68C9875-F1A7-47D6-8290-F1954FC248A2}" destId="{A812EB9C-7AB9-4991-B01F-33082FC39770}" srcOrd="1" destOrd="0" presId="urn:microsoft.com/office/officeart/2005/8/layout/orgChart1"/>
    <dgm:cxn modelId="{ED34C7E1-FF23-4294-9C84-DCD5F252593D}" srcId="{1223D5DC-084E-452A-9E59-F66C21636B7B}" destId="{00E14549-E6C3-45C8-A806-569438865343}" srcOrd="3" destOrd="0" parTransId="{0B6FD56E-F23B-4535-A0DA-57B0B1644BE0}" sibTransId="{7E36327E-3A32-4563-9B43-0D16B9883B83}"/>
    <dgm:cxn modelId="{AF62B288-0BCC-45D9-8A80-051EE931C232}" type="presOf" srcId="{C04972E9-4534-4E5F-B612-319BEAC11E63}" destId="{D6F612AD-AC49-4ABE-AD12-502732232E47}" srcOrd="0" destOrd="0" presId="urn:microsoft.com/office/officeart/2005/8/layout/orgChart1"/>
    <dgm:cxn modelId="{B7CDD67B-2306-4C1E-99AC-29F43F457D68}" type="presOf" srcId="{9CC358C9-8302-4396-8C75-C6BE060A49CC}" destId="{A327C1FA-739C-4B72-81C3-C0C162A62DF7}" srcOrd="1" destOrd="0" presId="urn:microsoft.com/office/officeart/2005/8/layout/orgChart1"/>
    <dgm:cxn modelId="{A6D62815-7906-488E-93AF-5B9A6356B300}" type="presOf" srcId="{00E14549-E6C3-45C8-A806-569438865343}" destId="{B25DF840-0575-4FA8-AE21-8D06C14BB5A9}" srcOrd="1" destOrd="0" presId="urn:microsoft.com/office/officeart/2005/8/layout/orgChart1"/>
    <dgm:cxn modelId="{58115775-B1F9-4984-BEC5-C9390C09D59A}" srcId="{1223D5DC-084E-452A-9E59-F66C21636B7B}" destId="{C3B4B494-8D1C-4B4A-9D21-0B25AEC4ABE2}" srcOrd="1" destOrd="0" parTransId="{AD0F5C42-7853-450A-A5B6-066E571EE0CE}" sibTransId="{FF41E05A-AC78-4BBD-8BFF-EAD5AF44041F}"/>
    <dgm:cxn modelId="{63673ECE-C6DD-4299-B3F2-3E9F1C87B412}" type="presOf" srcId="{0B6FD56E-F23B-4535-A0DA-57B0B1644BE0}" destId="{C131A7EE-DD62-4F88-BBFC-BC6F721C1EDE}" srcOrd="0" destOrd="0" presId="urn:microsoft.com/office/officeart/2005/8/layout/orgChart1"/>
    <dgm:cxn modelId="{924293CC-1695-4F12-95F0-3BACD14EA8B4}" type="presOf" srcId="{C3B4B494-8D1C-4B4A-9D21-0B25AEC4ABE2}" destId="{83DAA208-7C7A-4EAD-B365-8E26CEA11816}" srcOrd="1" destOrd="0" presId="urn:microsoft.com/office/officeart/2005/8/layout/orgChart1"/>
    <dgm:cxn modelId="{938B8F0D-E330-466E-A5FA-D0B230444E2C}" srcId="{1223D5DC-084E-452A-9E59-F66C21636B7B}" destId="{C04972E9-4534-4E5F-B612-319BEAC11E63}" srcOrd="0" destOrd="0" parTransId="{40CB01AB-F1C8-4CB1-9CF4-0A2256AD572C}" sibTransId="{A3746884-FD0A-4731-AA4C-4BB670916B17}"/>
    <dgm:cxn modelId="{DB1DBBED-E7C3-43AE-AB6D-0B06AAE4A635}" type="presOf" srcId="{D68C9875-F1A7-47D6-8290-F1954FC248A2}" destId="{F500A4E6-4086-4D9F-8570-24CA2E49EED1}" srcOrd="0" destOrd="0" presId="urn:microsoft.com/office/officeart/2005/8/layout/orgChart1"/>
    <dgm:cxn modelId="{9CDF6466-51EF-4F53-B17D-766A08C821A9}" type="presOf" srcId="{8019EC8C-9DBA-4A4F-AC64-E74ED2458976}" destId="{B6398CBD-894E-4799-9D31-15FFFB7B684B}" srcOrd="0" destOrd="0" presId="urn:microsoft.com/office/officeart/2005/8/layout/orgChart1"/>
    <dgm:cxn modelId="{59ABFAA0-00C3-4A60-87A8-805D87F6D495}" type="presOf" srcId="{1223D5DC-084E-452A-9E59-F66C21636B7B}" destId="{0EE2EDD7-B8E8-4DD3-AA2A-5DF84D73D712}" srcOrd="1" destOrd="0" presId="urn:microsoft.com/office/officeart/2005/8/layout/orgChart1"/>
    <dgm:cxn modelId="{F7EB231B-EA79-49DC-AD9B-D19409716C5C}" type="presOf" srcId="{40CB01AB-F1C8-4CB1-9CF4-0A2256AD572C}" destId="{B5E71BC2-F179-4388-A090-C1DBF779BC6A}" srcOrd="0" destOrd="0" presId="urn:microsoft.com/office/officeart/2005/8/layout/orgChart1"/>
    <dgm:cxn modelId="{6B2F53F3-AF65-483C-8E42-5754BD2040F5}" type="presOf" srcId="{AD0F5C42-7853-450A-A5B6-066E571EE0CE}" destId="{C345E8A7-5D36-461A-B0E1-81645F0AA90B}" srcOrd="0" destOrd="0" presId="urn:microsoft.com/office/officeart/2005/8/layout/orgChart1"/>
    <dgm:cxn modelId="{5A45D0C6-9E3D-4A41-864E-99412CA20DA2}" type="presOf" srcId="{E54096CE-2E61-4681-97A2-40BB1A01935A}" destId="{43CD41FA-72FC-46A4-9A34-3192A250BB3D}" srcOrd="0" destOrd="0" presId="urn:microsoft.com/office/officeart/2005/8/layout/orgChart1"/>
    <dgm:cxn modelId="{189EA5C4-E20B-4F71-AA70-B3ACB0C9FF55}" type="presOf" srcId="{9CC358C9-8302-4396-8C75-C6BE060A49CC}" destId="{212E6E85-C0C6-498C-AAE8-A9D650CFF718}" srcOrd="0" destOrd="0" presId="urn:microsoft.com/office/officeart/2005/8/layout/orgChart1"/>
    <dgm:cxn modelId="{0261A96D-D30D-4005-BCF4-F9E250C59C29}" type="presOf" srcId="{C04972E9-4534-4E5F-B612-319BEAC11E63}" destId="{92303F28-1044-4669-B0A7-E8C0A64A1A46}" srcOrd="1" destOrd="0" presId="urn:microsoft.com/office/officeart/2005/8/layout/orgChart1"/>
    <dgm:cxn modelId="{0AFC46B9-DC0F-4119-B0F7-B995A1E2E8BD}" srcId="{1223D5DC-084E-452A-9E59-F66C21636B7B}" destId="{9CC358C9-8302-4396-8C75-C6BE060A49CC}" srcOrd="4" destOrd="0" parTransId="{CE297E22-B937-4A47-B093-7E6DDB93F655}" sibTransId="{0517C811-B71C-4A95-BE8D-B5124127695C}"/>
    <dgm:cxn modelId="{8D70982E-AE98-43F0-BFE9-66F13D0F082A}" type="presOf" srcId="{C3B4B494-8D1C-4B4A-9D21-0B25AEC4ABE2}" destId="{C1518C01-1859-4417-BFD5-CF613E8B6599}" srcOrd="0" destOrd="0" presId="urn:microsoft.com/office/officeart/2005/8/layout/orgChart1"/>
    <dgm:cxn modelId="{E9369476-0C96-488A-884B-EC6091E2C73B}" type="presParOf" srcId="{43CD41FA-72FC-46A4-9A34-3192A250BB3D}" destId="{82E95B38-08FC-4FD0-8237-388C798B1193}" srcOrd="0" destOrd="0" presId="urn:microsoft.com/office/officeart/2005/8/layout/orgChart1"/>
    <dgm:cxn modelId="{4228A031-A2FE-4B5C-88B1-CBC0ED437D21}" type="presParOf" srcId="{82E95B38-08FC-4FD0-8237-388C798B1193}" destId="{EFF2B975-99A2-4A63-A270-77BE5A67BA5E}" srcOrd="0" destOrd="0" presId="urn:microsoft.com/office/officeart/2005/8/layout/orgChart1"/>
    <dgm:cxn modelId="{D73CC91E-9EF8-46B5-8DE6-4750E4567FAD}" type="presParOf" srcId="{EFF2B975-99A2-4A63-A270-77BE5A67BA5E}" destId="{F3DCC510-7C36-4253-B90B-BC0E3CA6FDD3}" srcOrd="0" destOrd="0" presId="urn:microsoft.com/office/officeart/2005/8/layout/orgChart1"/>
    <dgm:cxn modelId="{5A50744B-B165-41F2-9EDD-F004DCA9CB77}" type="presParOf" srcId="{EFF2B975-99A2-4A63-A270-77BE5A67BA5E}" destId="{0EE2EDD7-B8E8-4DD3-AA2A-5DF84D73D712}" srcOrd="1" destOrd="0" presId="urn:microsoft.com/office/officeart/2005/8/layout/orgChart1"/>
    <dgm:cxn modelId="{EEB221A6-E9AF-4684-A5A1-760E62D688DF}" type="presParOf" srcId="{82E95B38-08FC-4FD0-8237-388C798B1193}" destId="{D7FB8CAD-A093-43D0-987B-F0E1311D2EA1}" srcOrd="1" destOrd="0" presId="urn:microsoft.com/office/officeart/2005/8/layout/orgChart1"/>
    <dgm:cxn modelId="{D18AF179-48F4-4600-A674-57C6253291A3}" type="presParOf" srcId="{D7FB8CAD-A093-43D0-987B-F0E1311D2EA1}" destId="{B5E71BC2-F179-4388-A090-C1DBF779BC6A}" srcOrd="0" destOrd="0" presId="urn:microsoft.com/office/officeart/2005/8/layout/orgChart1"/>
    <dgm:cxn modelId="{2BF02483-B08C-4FE3-9B55-C1BA9623B747}" type="presParOf" srcId="{D7FB8CAD-A093-43D0-987B-F0E1311D2EA1}" destId="{AB47C528-066D-4937-8BE7-C902E5F37BF4}" srcOrd="1" destOrd="0" presId="urn:microsoft.com/office/officeart/2005/8/layout/orgChart1"/>
    <dgm:cxn modelId="{3BEEEF42-2DE8-458B-9FF4-7DD4CDA95DF7}" type="presParOf" srcId="{AB47C528-066D-4937-8BE7-C902E5F37BF4}" destId="{FC0C96B7-3A98-492A-8909-F6289298DA9A}" srcOrd="0" destOrd="0" presId="urn:microsoft.com/office/officeart/2005/8/layout/orgChart1"/>
    <dgm:cxn modelId="{8563E939-80B5-41E7-AD58-A608C99CCBDA}" type="presParOf" srcId="{FC0C96B7-3A98-492A-8909-F6289298DA9A}" destId="{D6F612AD-AC49-4ABE-AD12-502732232E47}" srcOrd="0" destOrd="0" presId="urn:microsoft.com/office/officeart/2005/8/layout/orgChart1"/>
    <dgm:cxn modelId="{B92CA200-0617-43EA-BD73-3219F7C49DD0}" type="presParOf" srcId="{FC0C96B7-3A98-492A-8909-F6289298DA9A}" destId="{92303F28-1044-4669-B0A7-E8C0A64A1A46}" srcOrd="1" destOrd="0" presId="urn:microsoft.com/office/officeart/2005/8/layout/orgChart1"/>
    <dgm:cxn modelId="{BDACF4D0-AE51-4C92-BEA9-B8EEE49CA7BD}" type="presParOf" srcId="{AB47C528-066D-4937-8BE7-C902E5F37BF4}" destId="{C03B3309-8956-4F64-9F81-F4717AA82066}" srcOrd="1" destOrd="0" presId="urn:microsoft.com/office/officeart/2005/8/layout/orgChart1"/>
    <dgm:cxn modelId="{DCE0146F-5C45-4395-A41E-5E53A142EF70}" type="presParOf" srcId="{AB47C528-066D-4937-8BE7-C902E5F37BF4}" destId="{79322FEE-EC07-445A-9B93-862CE55FD329}" srcOrd="2" destOrd="0" presId="urn:microsoft.com/office/officeart/2005/8/layout/orgChart1"/>
    <dgm:cxn modelId="{6EFB975C-4633-4E22-A774-5C3AC25BA48D}" type="presParOf" srcId="{D7FB8CAD-A093-43D0-987B-F0E1311D2EA1}" destId="{C345E8A7-5D36-461A-B0E1-81645F0AA90B}" srcOrd="2" destOrd="0" presId="urn:microsoft.com/office/officeart/2005/8/layout/orgChart1"/>
    <dgm:cxn modelId="{E81AA52A-1C12-4E48-9847-FA37275EE99B}" type="presParOf" srcId="{D7FB8CAD-A093-43D0-987B-F0E1311D2EA1}" destId="{293096BC-DB9C-48FE-8172-7B29F878EFEF}" srcOrd="3" destOrd="0" presId="urn:microsoft.com/office/officeart/2005/8/layout/orgChart1"/>
    <dgm:cxn modelId="{4858C3E4-2381-4B56-9507-8677BD6F2059}" type="presParOf" srcId="{293096BC-DB9C-48FE-8172-7B29F878EFEF}" destId="{37990ACB-6B3F-4EF5-99E4-3BA8ADC2B77A}" srcOrd="0" destOrd="0" presId="urn:microsoft.com/office/officeart/2005/8/layout/orgChart1"/>
    <dgm:cxn modelId="{7DA704A2-8515-4B03-8A11-71C9C809EBEE}" type="presParOf" srcId="{37990ACB-6B3F-4EF5-99E4-3BA8ADC2B77A}" destId="{C1518C01-1859-4417-BFD5-CF613E8B6599}" srcOrd="0" destOrd="0" presId="urn:microsoft.com/office/officeart/2005/8/layout/orgChart1"/>
    <dgm:cxn modelId="{786FD4BE-601C-44FC-B13C-585FC43EF592}" type="presParOf" srcId="{37990ACB-6B3F-4EF5-99E4-3BA8ADC2B77A}" destId="{83DAA208-7C7A-4EAD-B365-8E26CEA11816}" srcOrd="1" destOrd="0" presId="urn:microsoft.com/office/officeart/2005/8/layout/orgChart1"/>
    <dgm:cxn modelId="{3D25FC60-9781-4E2C-8615-4C2E58950131}" type="presParOf" srcId="{293096BC-DB9C-48FE-8172-7B29F878EFEF}" destId="{974BB6AC-62A5-42B1-9646-F8FE73D936C9}" srcOrd="1" destOrd="0" presId="urn:microsoft.com/office/officeart/2005/8/layout/orgChart1"/>
    <dgm:cxn modelId="{E3C3420B-0353-4454-A6CD-6077AC130F3A}" type="presParOf" srcId="{293096BC-DB9C-48FE-8172-7B29F878EFEF}" destId="{6B1D833B-3DB0-4AD8-9D0B-5C863384D910}" srcOrd="2" destOrd="0" presId="urn:microsoft.com/office/officeart/2005/8/layout/orgChart1"/>
    <dgm:cxn modelId="{19C45D6B-A931-4A13-B6A2-D069B1CB02B3}" type="presParOf" srcId="{D7FB8CAD-A093-43D0-987B-F0E1311D2EA1}" destId="{B6398CBD-894E-4799-9D31-15FFFB7B684B}" srcOrd="4" destOrd="0" presId="urn:microsoft.com/office/officeart/2005/8/layout/orgChart1"/>
    <dgm:cxn modelId="{3487EE42-E331-4AE9-A241-1B8F8438F821}" type="presParOf" srcId="{D7FB8CAD-A093-43D0-987B-F0E1311D2EA1}" destId="{0260AA13-3DFC-41F2-80E5-C599CEA4DD0B}" srcOrd="5" destOrd="0" presId="urn:microsoft.com/office/officeart/2005/8/layout/orgChart1"/>
    <dgm:cxn modelId="{57B94335-4741-4976-80F8-E8A12E98E9D3}" type="presParOf" srcId="{0260AA13-3DFC-41F2-80E5-C599CEA4DD0B}" destId="{0F859271-EC0F-480C-AD2A-73878BE3F3FF}" srcOrd="0" destOrd="0" presId="urn:microsoft.com/office/officeart/2005/8/layout/orgChart1"/>
    <dgm:cxn modelId="{216D12D1-FDC5-4442-AD31-ADFC7FBF4115}" type="presParOf" srcId="{0F859271-EC0F-480C-AD2A-73878BE3F3FF}" destId="{F500A4E6-4086-4D9F-8570-24CA2E49EED1}" srcOrd="0" destOrd="0" presId="urn:microsoft.com/office/officeart/2005/8/layout/orgChart1"/>
    <dgm:cxn modelId="{45714154-77BC-49F9-B07C-FCE82B929A0C}" type="presParOf" srcId="{0F859271-EC0F-480C-AD2A-73878BE3F3FF}" destId="{A812EB9C-7AB9-4991-B01F-33082FC39770}" srcOrd="1" destOrd="0" presId="urn:microsoft.com/office/officeart/2005/8/layout/orgChart1"/>
    <dgm:cxn modelId="{6095CC61-68ED-4BF5-ADAD-B2681ECAE08D}" type="presParOf" srcId="{0260AA13-3DFC-41F2-80E5-C599CEA4DD0B}" destId="{752AEB43-881E-49BC-BE92-B76E76F1ED0C}" srcOrd="1" destOrd="0" presId="urn:microsoft.com/office/officeart/2005/8/layout/orgChart1"/>
    <dgm:cxn modelId="{17D966B1-39F5-4153-99DD-929048E87736}" type="presParOf" srcId="{0260AA13-3DFC-41F2-80E5-C599CEA4DD0B}" destId="{4317DAE0-07C2-43CB-B3EE-36152F56D7A3}" srcOrd="2" destOrd="0" presId="urn:microsoft.com/office/officeart/2005/8/layout/orgChart1"/>
    <dgm:cxn modelId="{6EE442FD-5C98-4518-89CE-42B834BD1FC3}" type="presParOf" srcId="{D7FB8CAD-A093-43D0-987B-F0E1311D2EA1}" destId="{C131A7EE-DD62-4F88-BBFC-BC6F721C1EDE}" srcOrd="6" destOrd="0" presId="urn:microsoft.com/office/officeart/2005/8/layout/orgChart1"/>
    <dgm:cxn modelId="{F90C7BD0-DBDB-44CB-8F6F-929E0C1FDCAF}" type="presParOf" srcId="{D7FB8CAD-A093-43D0-987B-F0E1311D2EA1}" destId="{BC15A290-DCC1-4F86-89F9-9CAAAFB34A74}" srcOrd="7" destOrd="0" presId="urn:microsoft.com/office/officeart/2005/8/layout/orgChart1"/>
    <dgm:cxn modelId="{9D193830-7B57-49A7-89F3-E235C6813D73}" type="presParOf" srcId="{BC15A290-DCC1-4F86-89F9-9CAAAFB34A74}" destId="{E4F2D197-5DB3-4FA4-90BE-3BE5BC150742}" srcOrd="0" destOrd="0" presId="urn:microsoft.com/office/officeart/2005/8/layout/orgChart1"/>
    <dgm:cxn modelId="{D07E6B1E-B265-46A4-B50F-68DEC7A4C0CA}" type="presParOf" srcId="{E4F2D197-5DB3-4FA4-90BE-3BE5BC150742}" destId="{02BC6B61-B870-45BB-9ACF-25F1F4AE3F9D}" srcOrd="0" destOrd="0" presId="urn:microsoft.com/office/officeart/2005/8/layout/orgChart1"/>
    <dgm:cxn modelId="{8D087861-3C66-489B-B987-6472379B0A91}" type="presParOf" srcId="{E4F2D197-5DB3-4FA4-90BE-3BE5BC150742}" destId="{B25DF840-0575-4FA8-AE21-8D06C14BB5A9}" srcOrd="1" destOrd="0" presId="urn:microsoft.com/office/officeart/2005/8/layout/orgChart1"/>
    <dgm:cxn modelId="{B5B502DA-011A-4B98-97A4-E04B1B8E4B44}" type="presParOf" srcId="{BC15A290-DCC1-4F86-89F9-9CAAAFB34A74}" destId="{B18FD0AD-7F1C-4B91-B84D-310ABC010D7A}" srcOrd="1" destOrd="0" presId="urn:microsoft.com/office/officeart/2005/8/layout/orgChart1"/>
    <dgm:cxn modelId="{113E1372-B9D9-43D6-90C7-14038152F1D2}" type="presParOf" srcId="{BC15A290-DCC1-4F86-89F9-9CAAAFB34A74}" destId="{F0DED6AA-5583-440E-B599-C9407C478A2C}" srcOrd="2" destOrd="0" presId="urn:microsoft.com/office/officeart/2005/8/layout/orgChart1"/>
    <dgm:cxn modelId="{CC84FE93-CF0A-4F58-817C-25292853FE2E}" type="presParOf" srcId="{D7FB8CAD-A093-43D0-987B-F0E1311D2EA1}" destId="{88E6EE97-3F77-4DAD-A8A0-19E223AD1B55}" srcOrd="8" destOrd="0" presId="urn:microsoft.com/office/officeart/2005/8/layout/orgChart1"/>
    <dgm:cxn modelId="{9664C0C6-3A81-4D1D-8822-824C48C4DDA0}" type="presParOf" srcId="{D7FB8CAD-A093-43D0-987B-F0E1311D2EA1}" destId="{752F2F29-F808-4B42-81E8-3284739D301F}" srcOrd="9" destOrd="0" presId="urn:microsoft.com/office/officeart/2005/8/layout/orgChart1"/>
    <dgm:cxn modelId="{516A6DCD-5024-4D5E-84DD-B689F4C611DE}" type="presParOf" srcId="{752F2F29-F808-4B42-81E8-3284739D301F}" destId="{4A699E93-88B7-4805-863E-D899538D676F}" srcOrd="0" destOrd="0" presId="urn:microsoft.com/office/officeart/2005/8/layout/orgChart1"/>
    <dgm:cxn modelId="{638F4660-69C1-4C95-8906-1F25BE4659B6}" type="presParOf" srcId="{4A699E93-88B7-4805-863E-D899538D676F}" destId="{212E6E85-C0C6-498C-AAE8-A9D650CFF718}" srcOrd="0" destOrd="0" presId="urn:microsoft.com/office/officeart/2005/8/layout/orgChart1"/>
    <dgm:cxn modelId="{0C67825B-7F41-491C-AA02-CF220E802391}" type="presParOf" srcId="{4A699E93-88B7-4805-863E-D899538D676F}" destId="{A327C1FA-739C-4B72-81C3-C0C162A62DF7}" srcOrd="1" destOrd="0" presId="urn:microsoft.com/office/officeart/2005/8/layout/orgChart1"/>
    <dgm:cxn modelId="{44C06B7A-06C1-41D6-83A5-2B298E3F5290}" type="presParOf" srcId="{752F2F29-F808-4B42-81E8-3284739D301F}" destId="{7B37F52F-A888-4D8D-BD34-44C36B150B8B}" srcOrd="1" destOrd="0" presId="urn:microsoft.com/office/officeart/2005/8/layout/orgChart1"/>
    <dgm:cxn modelId="{58182BA5-3EFA-4413-9EDD-1D8DD2A9375B}" type="presParOf" srcId="{752F2F29-F808-4B42-81E8-3284739D301F}" destId="{EC21BFAB-A22C-4ACF-81CA-F8272335DF3E}" srcOrd="2" destOrd="0" presId="urn:microsoft.com/office/officeart/2005/8/layout/orgChart1"/>
    <dgm:cxn modelId="{054BBDDE-BF36-462B-A33D-5D54FEF71F85}" type="presParOf" srcId="{82E95B38-08FC-4FD0-8237-388C798B1193}" destId="{43F755AA-0712-40A6-A7E6-70B276CB1349}"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E6EE97-3F77-4DAD-A8A0-19E223AD1B55}">
      <dsp:nvSpPr>
        <dsp:cNvPr id="0" name=""/>
        <dsp:cNvSpPr/>
      </dsp:nvSpPr>
      <dsp:spPr>
        <a:xfrm>
          <a:off x="4099188" y="1402102"/>
          <a:ext cx="3425239" cy="1214398"/>
        </a:xfrm>
        <a:custGeom>
          <a:avLst/>
          <a:gdLst/>
          <a:ahLst/>
          <a:cxnLst/>
          <a:rect l="0" t="0" r="0" b="0"/>
          <a:pathLst>
            <a:path>
              <a:moveTo>
                <a:pt x="0" y="0"/>
              </a:moveTo>
              <a:lnTo>
                <a:pt x="0" y="1066459"/>
              </a:lnTo>
              <a:lnTo>
                <a:pt x="3425239" y="1066459"/>
              </a:lnTo>
              <a:lnTo>
                <a:pt x="3425239" y="1214398"/>
              </a:lnTo>
            </a:path>
          </a:pathLst>
        </a:cu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131A7EE-DD62-4F88-BBFC-BC6F721C1EDE}">
      <dsp:nvSpPr>
        <dsp:cNvPr id="0" name=""/>
        <dsp:cNvSpPr/>
      </dsp:nvSpPr>
      <dsp:spPr>
        <a:xfrm>
          <a:off x="4099188" y="1402102"/>
          <a:ext cx="1720425" cy="1214398"/>
        </a:xfrm>
        <a:custGeom>
          <a:avLst/>
          <a:gdLst/>
          <a:ahLst/>
          <a:cxnLst/>
          <a:rect l="0" t="0" r="0" b="0"/>
          <a:pathLst>
            <a:path>
              <a:moveTo>
                <a:pt x="0" y="0"/>
              </a:moveTo>
              <a:lnTo>
                <a:pt x="0" y="1066459"/>
              </a:lnTo>
              <a:lnTo>
                <a:pt x="1720425" y="1066459"/>
              </a:lnTo>
              <a:lnTo>
                <a:pt x="1720425" y="1214398"/>
              </a:lnTo>
            </a:path>
          </a:pathLst>
        </a:cu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6398CBD-894E-4799-9D31-15FFFB7B684B}">
      <dsp:nvSpPr>
        <dsp:cNvPr id="0" name=""/>
        <dsp:cNvSpPr/>
      </dsp:nvSpPr>
      <dsp:spPr>
        <a:xfrm>
          <a:off x="4053468" y="1402102"/>
          <a:ext cx="91440" cy="1214398"/>
        </a:xfrm>
        <a:custGeom>
          <a:avLst/>
          <a:gdLst/>
          <a:ahLst/>
          <a:cxnLst/>
          <a:rect l="0" t="0" r="0" b="0"/>
          <a:pathLst>
            <a:path>
              <a:moveTo>
                <a:pt x="45720" y="0"/>
              </a:moveTo>
              <a:lnTo>
                <a:pt x="45720" y="1066459"/>
              </a:lnTo>
              <a:lnTo>
                <a:pt x="61331" y="1066459"/>
              </a:lnTo>
              <a:lnTo>
                <a:pt x="61331" y="1214398"/>
              </a:lnTo>
            </a:path>
          </a:pathLst>
        </a:cu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345E8A7-5D36-461A-B0E1-81645F0AA90B}">
      <dsp:nvSpPr>
        <dsp:cNvPr id="0" name=""/>
        <dsp:cNvSpPr/>
      </dsp:nvSpPr>
      <dsp:spPr>
        <a:xfrm>
          <a:off x="2409985" y="1402102"/>
          <a:ext cx="1689203" cy="1214398"/>
        </a:xfrm>
        <a:custGeom>
          <a:avLst/>
          <a:gdLst/>
          <a:ahLst/>
          <a:cxnLst/>
          <a:rect l="0" t="0" r="0" b="0"/>
          <a:pathLst>
            <a:path>
              <a:moveTo>
                <a:pt x="1689203" y="0"/>
              </a:moveTo>
              <a:lnTo>
                <a:pt x="1689203" y="1066459"/>
              </a:lnTo>
              <a:lnTo>
                <a:pt x="0" y="1066459"/>
              </a:lnTo>
              <a:lnTo>
                <a:pt x="0" y="1214398"/>
              </a:lnTo>
            </a:path>
          </a:pathLst>
        </a:cu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5E71BC2-F179-4388-A090-C1DBF779BC6A}">
      <dsp:nvSpPr>
        <dsp:cNvPr id="0" name=""/>
        <dsp:cNvSpPr/>
      </dsp:nvSpPr>
      <dsp:spPr>
        <a:xfrm>
          <a:off x="705171" y="1402102"/>
          <a:ext cx="3394017" cy="1214398"/>
        </a:xfrm>
        <a:custGeom>
          <a:avLst/>
          <a:gdLst/>
          <a:ahLst/>
          <a:cxnLst/>
          <a:rect l="0" t="0" r="0" b="0"/>
          <a:pathLst>
            <a:path>
              <a:moveTo>
                <a:pt x="3394017" y="0"/>
              </a:moveTo>
              <a:lnTo>
                <a:pt x="3394017" y="1066459"/>
              </a:lnTo>
              <a:lnTo>
                <a:pt x="0" y="1066459"/>
              </a:lnTo>
              <a:lnTo>
                <a:pt x="0" y="1214398"/>
              </a:lnTo>
            </a:path>
          </a:pathLst>
        </a:cu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3DCC510-7C36-4253-B90B-BC0E3CA6FDD3}">
      <dsp:nvSpPr>
        <dsp:cNvPr id="0" name=""/>
        <dsp:cNvSpPr/>
      </dsp:nvSpPr>
      <dsp:spPr>
        <a:xfrm>
          <a:off x="2859443" y="697634"/>
          <a:ext cx="2479490" cy="704468"/>
        </a:xfrm>
        <a:prstGeom prst="flowChartAlternateProcess">
          <a:avLst/>
        </a:prstGeom>
        <a:gradFill rotWithShape="0">
          <a:gsLst>
            <a:gs pos="0">
              <a:schemeClr val="accent1">
                <a:shade val="60000"/>
                <a:hueOff val="0"/>
                <a:satOff val="0"/>
                <a:lumOff val="0"/>
                <a:alphaOff val="0"/>
                <a:shade val="63000"/>
              </a:schemeClr>
            </a:gs>
            <a:gs pos="30000">
              <a:schemeClr val="accent1">
                <a:shade val="60000"/>
                <a:hueOff val="0"/>
                <a:satOff val="0"/>
                <a:lumOff val="0"/>
                <a:alphaOff val="0"/>
                <a:shade val="90000"/>
                <a:satMod val="110000"/>
              </a:schemeClr>
            </a:gs>
            <a:gs pos="45000">
              <a:schemeClr val="accent1">
                <a:shade val="60000"/>
                <a:hueOff val="0"/>
                <a:satOff val="0"/>
                <a:lumOff val="0"/>
                <a:alphaOff val="0"/>
                <a:shade val="100000"/>
                <a:satMod val="118000"/>
              </a:schemeClr>
            </a:gs>
            <a:gs pos="55000">
              <a:schemeClr val="accent1">
                <a:shade val="60000"/>
                <a:hueOff val="0"/>
                <a:satOff val="0"/>
                <a:lumOff val="0"/>
                <a:alphaOff val="0"/>
                <a:shade val="100000"/>
                <a:satMod val="118000"/>
              </a:schemeClr>
            </a:gs>
            <a:gs pos="73000">
              <a:schemeClr val="accent1">
                <a:shade val="60000"/>
                <a:hueOff val="0"/>
                <a:satOff val="0"/>
                <a:lumOff val="0"/>
                <a:alphaOff val="0"/>
                <a:shade val="90000"/>
                <a:satMod val="110000"/>
              </a:schemeClr>
            </a:gs>
            <a:gs pos="100000">
              <a:schemeClr val="accent1">
                <a:shade val="6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1">
              <a:shade val="60000"/>
              <a:hueOff val="0"/>
              <a:satOff val="0"/>
              <a:lumOff val="0"/>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kumimoji="1" lang="ja-JP" altLang="en-US" sz="1500" kern="1200" dirty="0" smtClean="0"/>
            <a:t>ノンパラメトリック検定</a:t>
          </a:r>
          <a:endParaRPr kumimoji="1" lang="ja-JP" altLang="en-US" sz="1500" kern="1200" dirty="0"/>
        </a:p>
      </dsp:txBody>
      <dsp:txXfrm>
        <a:off x="2859443" y="697634"/>
        <a:ext cx="2479490" cy="704468"/>
      </dsp:txXfrm>
    </dsp:sp>
    <dsp:sp modelId="{D6F612AD-AC49-4ABE-AD12-502732232E47}">
      <dsp:nvSpPr>
        <dsp:cNvPr id="0" name=""/>
        <dsp:cNvSpPr/>
      </dsp:nvSpPr>
      <dsp:spPr>
        <a:xfrm>
          <a:off x="703" y="2616500"/>
          <a:ext cx="1408937" cy="704468"/>
        </a:xfrm>
        <a:prstGeom prst="rect">
          <a:avLst/>
        </a:prstGeom>
        <a:gradFill rotWithShape="0">
          <a:gsLst>
            <a:gs pos="0">
              <a:schemeClr val="accent1">
                <a:shade val="80000"/>
                <a:hueOff val="0"/>
                <a:satOff val="0"/>
                <a:lumOff val="0"/>
                <a:alphaOff val="0"/>
                <a:shade val="63000"/>
              </a:schemeClr>
            </a:gs>
            <a:gs pos="30000">
              <a:schemeClr val="accent1">
                <a:shade val="80000"/>
                <a:hueOff val="0"/>
                <a:satOff val="0"/>
                <a:lumOff val="0"/>
                <a:alphaOff val="0"/>
                <a:shade val="90000"/>
                <a:satMod val="110000"/>
              </a:schemeClr>
            </a:gs>
            <a:gs pos="45000">
              <a:schemeClr val="accent1">
                <a:shade val="80000"/>
                <a:hueOff val="0"/>
                <a:satOff val="0"/>
                <a:lumOff val="0"/>
                <a:alphaOff val="0"/>
                <a:shade val="100000"/>
                <a:satMod val="118000"/>
              </a:schemeClr>
            </a:gs>
            <a:gs pos="55000">
              <a:schemeClr val="accent1">
                <a:shade val="80000"/>
                <a:hueOff val="0"/>
                <a:satOff val="0"/>
                <a:lumOff val="0"/>
                <a:alphaOff val="0"/>
                <a:shade val="100000"/>
                <a:satMod val="118000"/>
              </a:schemeClr>
            </a:gs>
            <a:gs pos="73000">
              <a:schemeClr val="accent1">
                <a:shade val="80000"/>
                <a:hueOff val="0"/>
                <a:satOff val="0"/>
                <a:lumOff val="0"/>
                <a:alphaOff val="0"/>
                <a:shade val="90000"/>
                <a:satMod val="110000"/>
              </a:schemeClr>
            </a:gs>
            <a:gs pos="100000">
              <a:schemeClr val="accent1">
                <a:shade val="8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1">
              <a:shade val="80000"/>
              <a:hueOff val="0"/>
              <a:satOff val="0"/>
              <a:lumOff val="0"/>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kumimoji="1" lang="ja-JP" altLang="en-US" sz="1500" kern="1200" dirty="0" smtClean="0"/>
            <a:t>マンホイットニーの検定</a:t>
          </a:r>
          <a:endParaRPr kumimoji="1" lang="ja-JP" altLang="en-US" sz="1500" kern="1200" dirty="0"/>
        </a:p>
      </dsp:txBody>
      <dsp:txXfrm>
        <a:off x="703" y="2616500"/>
        <a:ext cx="1408937" cy="704468"/>
      </dsp:txXfrm>
    </dsp:sp>
    <dsp:sp modelId="{C1518C01-1859-4417-BFD5-CF613E8B6599}">
      <dsp:nvSpPr>
        <dsp:cNvPr id="0" name=""/>
        <dsp:cNvSpPr/>
      </dsp:nvSpPr>
      <dsp:spPr>
        <a:xfrm>
          <a:off x="1705517" y="2616500"/>
          <a:ext cx="1408937" cy="704468"/>
        </a:xfrm>
        <a:prstGeom prst="rect">
          <a:avLst/>
        </a:prstGeom>
        <a:gradFill rotWithShape="0">
          <a:gsLst>
            <a:gs pos="0">
              <a:schemeClr val="accent1">
                <a:shade val="80000"/>
                <a:hueOff val="0"/>
                <a:satOff val="0"/>
                <a:lumOff val="0"/>
                <a:alphaOff val="0"/>
                <a:shade val="63000"/>
              </a:schemeClr>
            </a:gs>
            <a:gs pos="30000">
              <a:schemeClr val="accent1">
                <a:shade val="80000"/>
                <a:hueOff val="0"/>
                <a:satOff val="0"/>
                <a:lumOff val="0"/>
                <a:alphaOff val="0"/>
                <a:shade val="90000"/>
                <a:satMod val="110000"/>
              </a:schemeClr>
            </a:gs>
            <a:gs pos="45000">
              <a:schemeClr val="accent1">
                <a:shade val="80000"/>
                <a:hueOff val="0"/>
                <a:satOff val="0"/>
                <a:lumOff val="0"/>
                <a:alphaOff val="0"/>
                <a:shade val="100000"/>
                <a:satMod val="118000"/>
              </a:schemeClr>
            </a:gs>
            <a:gs pos="55000">
              <a:schemeClr val="accent1">
                <a:shade val="80000"/>
                <a:hueOff val="0"/>
                <a:satOff val="0"/>
                <a:lumOff val="0"/>
                <a:alphaOff val="0"/>
                <a:shade val="100000"/>
                <a:satMod val="118000"/>
              </a:schemeClr>
            </a:gs>
            <a:gs pos="73000">
              <a:schemeClr val="accent1">
                <a:shade val="80000"/>
                <a:hueOff val="0"/>
                <a:satOff val="0"/>
                <a:lumOff val="0"/>
                <a:alphaOff val="0"/>
                <a:shade val="90000"/>
                <a:satMod val="110000"/>
              </a:schemeClr>
            </a:gs>
            <a:gs pos="100000">
              <a:schemeClr val="accent1">
                <a:shade val="8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1">
              <a:shade val="80000"/>
              <a:hueOff val="0"/>
              <a:satOff val="0"/>
              <a:lumOff val="0"/>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kumimoji="1" lang="ja-JP" altLang="en-US" sz="1500" kern="1200" dirty="0" smtClean="0"/>
            <a:t>ウィルコクソンの符号付順位検定</a:t>
          </a:r>
          <a:endParaRPr kumimoji="1" lang="ja-JP" altLang="en-US" sz="1500" kern="1200" dirty="0"/>
        </a:p>
      </dsp:txBody>
      <dsp:txXfrm>
        <a:off x="1705517" y="2616500"/>
        <a:ext cx="1408937" cy="704468"/>
      </dsp:txXfrm>
    </dsp:sp>
    <dsp:sp modelId="{F500A4E6-4086-4D9F-8570-24CA2E49EED1}">
      <dsp:nvSpPr>
        <dsp:cNvPr id="0" name=""/>
        <dsp:cNvSpPr/>
      </dsp:nvSpPr>
      <dsp:spPr>
        <a:xfrm>
          <a:off x="3410331" y="2616500"/>
          <a:ext cx="1408937" cy="704468"/>
        </a:xfrm>
        <a:prstGeom prst="rect">
          <a:avLst/>
        </a:prstGeom>
        <a:gradFill rotWithShape="0">
          <a:gsLst>
            <a:gs pos="0">
              <a:schemeClr val="accent1">
                <a:shade val="80000"/>
                <a:hueOff val="0"/>
                <a:satOff val="0"/>
                <a:lumOff val="0"/>
                <a:alphaOff val="0"/>
                <a:shade val="63000"/>
              </a:schemeClr>
            </a:gs>
            <a:gs pos="30000">
              <a:schemeClr val="accent1">
                <a:shade val="80000"/>
                <a:hueOff val="0"/>
                <a:satOff val="0"/>
                <a:lumOff val="0"/>
                <a:alphaOff val="0"/>
                <a:shade val="90000"/>
                <a:satMod val="110000"/>
              </a:schemeClr>
            </a:gs>
            <a:gs pos="45000">
              <a:schemeClr val="accent1">
                <a:shade val="80000"/>
                <a:hueOff val="0"/>
                <a:satOff val="0"/>
                <a:lumOff val="0"/>
                <a:alphaOff val="0"/>
                <a:shade val="100000"/>
                <a:satMod val="118000"/>
              </a:schemeClr>
            </a:gs>
            <a:gs pos="55000">
              <a:schemeClr val="accent1">
                <a:shade val="80000"/>
                <a:hueOff val="0"/>
                <a:satOff val="0"/>
                <a:lumOff val="0"/>
                <a:alphaOff val="0"/>
                <a:shade val="100000"/>
                <a:satMod val="118000"/>
              </a:schemeClr>
            </a:gs>
            <a:gs pos="73000">
              <a:schemeClr val="accent1">
                <a:shade val="80000"/>
                <a:hueOff val="0"/>
                <a:satOff val="0"/>
                <a:lumOff val="0"/>
                <a:alphaOff val="0"/>
                <a:shade val="90000"/>
                <a:satMod val="110000"/>
              </a:schemeClr>
            </a:gs>
            <a:gs pos="100000">
              <a:schemeClr val="accent1">
                <a:shade val="8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1">
              <a:shade val="80000"/>
              <a:hueOff val="0"/>
              <a:satOff val="0"/>
              <a:lumOff val="0"/>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kumimoji="1" lang="ja-JP" altLang="en-US" sz="1500" kern="1200" dirty="0" smtClean="0"/>
            <a:t>クラスカルウォリスの検定</a:t>
          </a:r>
          <a:endParaRPr kumimoji="1" lang="ja-JP" altLang="en-US" sz="1500" kern="1200" dirty="0"/>
        </a:p>
      </dsp:txBody>
      <dsp:txXfrm>
        <a:off x="3410331" y="2616500"/>
        <a:ext cx="1408937" cy="704468"/>
      </dsp:txXfrm>
    </dsp:sp>
    <dsp:sp modelId="{02BC6B61-B870-45BB-9ACF-25F1F4AE3F9D}">
      <dsp:nvSpPr>
        <dsp:cNvPr id="0" name=""/>
        <dsp:cNvSpPr/>
      </dsp:nvSpPr>
      <dsp:spPr>
        <a:xfrm>
          <a:off x="5115145" y="2616500"/>
          <a:ext cx="1408937" cy="704468"/>
        </a:xfrm>
        <a:prstGeom prst="rect">
          <a:avLst/>
        </a:prstGeom>
        <a:gradFill rotWithShape="0">
          <a:gsLst>
            <a:gs pos="0">
              <a:schemeClr val="accent1">
                <a:shade val="80000"/>
                <a:hueOff val="0"/>
                <a:satOff val="0"/>
                <a:lumOff val="0"/>
                <a:alphaOff val="0"/>
                <a:shade val="63000"/>
              </a:schemeClr>
            </a:gs>
            <a:gs pos="30000">
              <a:schemeClr val="accent1">
                <a:shade val="80000"/>
                <a:hueOff val="0"/>
                <a:satOff val="0"/>
                <a:lumOff val="0"/>
                <a:alphaOff val="0"/>
                <a:shade val="90000"/>
                <a:satMod val="110000"/>
              </a:schemeClr>
            </a:gs>
            <a:gs pos="45000">
              <a:schemeClr val="accent1">
                <a:shade val="80000"/>
                <a:hueOff val="0"/>
                <a:satOff val="0"/>
                <a:lumOff val="0"/>
                <a:alphaOff val="0"/>
                <a:shade val="100000"/>
                <a:satMod val="118000"/>
              </a:schemeClr>
            </a:gs>
            <a:gs pos="55000">
              <a:schemeClr val="accent1">
                <a:shade val="80000"/>
                <a:hueOff val="0"/>
                <a:satOff val="0"/>
                <a:lumOff val="0"/>
                <a:alphaOff val="0"/>
                <a:shade val="100000"/>
                <a:satMod val="118000"/>
              </a:schemeClr>
            </a:gs>
            <a:gs pos="73000">
              <a:schemeClr val="accent1">
                <a:shade val="80000"/>
                <a:hueOff val="0"/>
                <a:satOff val="0"/>
                <a:lumOff val="0"/>
                <a:alphaOff val="0"/>
                <a:shade val="90000"/>
                <a:satMod val="110000"/>
              </a:schemeClr>
            </a:gs>
            <a:gs pos="100000">
              <a:schemeClr val="accent1">
                <a:shade val="8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1">
              <a:shade val="80000"/>
              <a:hueOff val="0"/>
              <a:satOff val="0"/>
              <a:lumOff val="0"/>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kumimoji="1" lang="ja-JP" altLang="en-US" sz="1500" kern="1200" dirty="0" smtClean="0"/>
            <a:t>フリードマンの検定</a:t>
          </a:r>
          <a:endParaRPr kumimoji="1" lang="ja-JP" altLang="en-US" sz="1500" kern="1200" dirty="0"/>
        </a:p>
      </dsp:txBody>
      <dsp:txXfrm>
        <a:off x="5115145" y="2616500"/>
        <a:ext cx="1408937" cy="704468"/>
      </dsp:txXfrm>
    </dsp:sp>
    <dsp:sp modelId="{212E6E85-C0C6-498C-AAE8-A9D650CFF718}">
      <dsp:nvSpPr>
        <dsp:cNvPr id="0" name=""/>
        <dsp:cNvSpPr/>
      </dsp:nvSpPr>
      <dsp:spPr>
        <a:xfrm>
          <a:off x="6819959" y="2616500"/>
          <a:ext cx="1408937" cy="704468"/>
        </a:xfrm>
        <a:prstGeom prst="rect">
          <a:avLst/>
        </a:prstGeom>
        <a:gradFill rotWithShape="0">
          <a:gsLst>
            <a:gs pos="0">
              <a:schemeClr val="accent1">
                <a:shade val="80000"/>
                <a:hueOff val="0"/>
                <a:satOff val="0"/>
                <a:lumOff val="0"/>
                <a:alphaOff val="0"/>
                <a:shade val="63000"/>
              </a:schemeClr>
            </a:gs>
            <a:gs pos="30000">
              <a:schemeClr val="accent1">
                <a:shade val="80000"/>
                <a:hueOff val="0"/>
                <a:satOff val="0"/>
                <a:lumOff val="0"/>
                <a:alphaOff val="0"/>
                <a:shade val="90000"/>
                <a:satMod val="110000"/>
              </a:schemeClr>
            </a:gs>
            <a:gs pos="45000">
              <a:schemeClr val="accent1">
                <a:shade val="80000"/>
                <a:hueOff val="0"/>
                <a:satOff val="0"/>
                <a:lumOff val="0"/>
                <a:alphaOff val="0"/>
                <a:shade val="100000"/>
                <a:satMod val="118000"/>
              </a:schemeClr>
            </a:gs>
            <a:gs pos="55000">
              <a:schemeClr val="accent1">
                <a:shade val="80000"/>
                <a:hueOff val="0"/>
                <a:satOff val="0"/>
                <a:lumOff val="0"/>
                <a:alphaOff val="0"/>
                <a:shade val="100000"/>
                <a:satMod val="118000"/>
              </a:schemeClr>
            </a:gs>
            <a:gs pos="73000">
              <a:schemeClr val="accent1">
                <a:shade val="80000"/>
                <a:hueOff val="0"/>
                <a:satOff val="0"/>
                <a:lumOff val="0"/>
                <a:alphaOff val="0"/>
                <a:shade val="90000"/>
                <a:satMod val="110000"/>
              </a:schemeClr>
            </a:gs>
            <a:gs pos="100000">
              <a:schemeClr val="accent1">
                <a:shade val="80000"/>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1">
              <a:shade val="80000"/>
              <a:hueOff val="0"/>
              <a:satOff val="0"/>
              <a:lumOff val="0"/>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kumimoji="1" lang="ja-JP" altLang="en-US" sz="1500" kern="1200" dirty="0" smtClean="0"/>
            <a:t>無作為検定</a:t>
          </a:r>
          <a:endParaRPr kumimoji="1" lang="ja-JP" altLang="en-US" sz="1500" kern="1200" dirty="0"/>
        </a:p>
      </dsp:txBody>
      <dsp:txXfrm>
        <a:off x="6819959" y="2616500"/>
        <a:ext cx="1408937" cy="70446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a:xfrm>
            <a:off x="6400800" y="6355080"/>
            <a:ext cx="2286000" cy="365760"/>
          </a:xfrm>
        </p:spPr>
        <p:txBody>
          <a:bodyPr/>
          <a:lstStyle>
            <a:lvl1pPr>
              <a:defRPr sz="1400"/>
            </a:lvl1pPr>
          </a:lstStyle>
          <a:p>
            <a:fld id="{E90ED720-0104-4369-84BC-D37694168613}" type="datetimeFigureOut">
              <a:rPr kumimoji="1" lang="ja-JP" altLang="en-US" smtClean="0"/>
              <a:pPr/>
              <a:t>2013/12/20</a:t>
            </a:fld>
            <a:endParaRPr kumimoji="1" lang="ja-JP" altLang="en-US"/>
          </a:p>
        </p:txBody>
      </p:sp>
      <p:sp>
        <p:nvSpPr>
          <p:cNvPr id="17" name="フッター プレースホルダー 16"/>
          <p:cNvSpPr>
            <a:spLocks noGrp="1"/>
          </p:cNvSpPr>
          <p:nvPr>
            <p:ph type="ftr" sz="quarter" idx="11"/>
          </p:nvPr>
        </p:nvSpPr>
        <p:spPr>
          <a:xfrm>
            <a:off x="2898648" y="6355080"/>
            <a:ext cx="3474720" cy="365760"/>
          </a:xfrm>
        </p:spPr>
        <p:txBody>
          <a:bodyPr/>
          <a:lstStyle/>
          <a:p>
            <a:endParaRPr kumimoji="1" lang="ja-JP" altLang="en-US"/>
          </a:p>
        </p:txBody>
      </p:sp>
      <p:sp>
        <p:nvSpPr>
          <p:cNvPr id="29" name="スライド番号プレースホルダー 28"/>
          <p:cNvSpPr>
            <a:spLocks noGrp="1"/>
          </p:cNvSpPr>
          <p:nvPr>
            <p:ph type="sldNum" sz="quarter" idx="12"/>
          </p:nvPr>
        </p:nvSpPr>
        <p:spPr>
          <a:xfrm>
            <a:off x="1216152" y="6355080"/>
            <a:ext cx="1219200" cy="365760"/>
          </a:xfrm>
        </p:spPr>
        <p:txBody>
          <a:bodyPr/>
          <a:lstStyle/>
          <a:p>
            <a:fld id="{D2D8002D-B5B0-4BAC-B1F6-782DDCCE6D9C}" type="slidenum">
              <a:rPr kumimoji="1" lang="ja-JP" altLang="en-US" smtClean="0"/>
              <a:pPr/>
              <a:t>&lt;#&gt;</a:t>
            </a:fld>
            <a:endParaRPr kumimoji="1" lang="ja-JP" altLang="en-US"/>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pPr/>
              <a:t>2013/12/20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
        <p:nvSpPr>
          <p:cNvPr id="8" name="コンテンツ プレースホルダー 7"/>
          <p:cNvSpPr>
            <a:spLocks noGrp="1"/>
          </p:cNvSpPr>
          <p:nvPr>
            <p:ph sz="quarter" idx="1"/>
          </p:nvPr>
        </p:nvSpPr>
        <p:spPr>
          <a:xfrm>
            <a:off x="457200" y="1219200"/>
            <a:ext cx="8229600" cy="493776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a:xfrm>
            <a:off x="6400800" y="6355080"/>
            <a:ext cx="2286000" cy="365760"/>
          </a:xfrm>
        </p:spPr>
        <p:txBody>
          <a:bodyPr/>
          <a:lstStyle/>
          <a:p>
            <a:fld id="{E90ED720-0104-4369-84BC-D37694168613}" type="datetimeFigureOut">
              <a:rPr kumimoji="1" lang="ja-JP" altLang="en-US" smtClean="0"/>
              <a:pPr/>
              <a:t>2013/12/20</a:t>
            </a:fld>
            <a:endParaRPr kumimoji="1" lang="ja-JP" altLang="en-US"/>
          </a:p>
        </p:txBody>
      </p:sp>
      <p:sp>
        <p:nvSpPr>
          <p:cNvPr id="5" name="フッター プレースホルダー 4"/>
          <p:cNvSpPr>
            <a:spLocks noGrp="1"/>
          </p:cNvSpPr>
          <p:nvPr>
            <p:ph type="ftr" sz="quarter" idx="11"/>
          </p:nvPr>
        </p:nvSpPr>
        <p:spPr>
          <a:xfrm>
            <a:off x="2898648" y="6355080"/>
            <a:ext cx="3474720" cy="365760"/>
          </a:xfrm>
        </p:spPr>
        <p:txBody>
          <a:bodyPr/>
          <a:lstStyle/>
          <a:p>
            <a:endParaRPr kumimoji="1" lang="ja-JP" altLang="en-US"/>
          </a:p>
        </p:txBody>
      </p:sp>
      <p:sp>
        <p:nvSpPr>
          <p:cNvPr id="6" name="スライド番号プレースホルダー 5"/>
          <p:cNvSpPr>
            <a:spLocks noGrp="1"/>
          </p:cNvSpPr>
          <p:nvPr>
            <p:ph type="sldNum" sz="quarter" idx="12"/>
          </p:nvPr>
        </p:nvSpPr>
        <p:spPr>
          <a:xfrm>
            <a:off x="1069848" y="6355080"/>
            <a:ext cx="1520952" cy="365760"/>
          </a:xfrm>
        </p:spPr>
        <p:txBody>
          <a:bodyPr/>
          <a:lstStyle/>
          <a:p>
            <a:fld id="{D2D8002D-B5B0-4BAC-B1F6-782DDCCE6D9C}" type="slidenum">
              <a:rPr kumimoji="1" lang="ja-JP" altLang="en-US" smtClean="0"/>
              <a:pPr/>
              <a:t>&lt;#&gt;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p>
            <a:fld id="{E90ED720-0104-4369-84BC-D37694168613}" type="datetimeFigureOut">
              <a:rPr kumimoji="1" lang="ja-JP" altLang="en-US" smtClean="0"/>
              <a:pPr/>
              <a:t>2013/12/20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
        <p:nvSpPr>
          <p:cNvPr id="9" name="コンテンツ プレースホルダー 8"/>
          <p:cNvSpPr>
            <a:spLocks noGrp="1"/>
          </p:cNvSpPr>
          <p:nvPr>
            <p:ph sz="quarter" idx="1"/>
          </p:nvPr>
        </p:nvSpPr>
        <p:spPr>
          <a:xfrm>
            <a:off x="457200" y="1219200"/>
            <a:ext cx="4041648" cy="493776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ー 10"/>
          <p:cNvSpPr>
            <a:spLocks noGrp="1"/>
          </p:cNvSpPr>
          <p:nvPr>
            <p:ph sz="quarter" idx="2"/>
          </p:nvPr>
        </p:nvSpPr>
        <p:spPr>
          <a:xfrm>
            <a:off x="4632198" y="1216152"/>
            <a:ext cx="4041648" cy="493776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7" name="日付プレースホルダー 6"/>
          <p:cNvSpPr>
            <a:spLocks noGrp="1"/>
          </p:cNvSpPr>
          <p:nvPr>
            <p:ph type="dt" sz="half" idx="10"/>
          </p:nvPr>
        </p:nvSpPr>
        <p:spPr/>
        <p:txBody>
          <a:bodyPr/>
          <a:lstStyle/>
          <a:p>
            <a:fld id="{E90ED720-0104-4369-84BC-D37694168613}" type="datetimeFigureOut">
              <a:rPr kumimoji="1" lang="ja-JP" altLang="en-US" smtClean="0"/>
              <a:pPr/>
              <a:t>2013/12/20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
        <p:nvSpPr>
          <p:cNvPr id="11" name="コンテンツ プレースホルダー 10"/>
          <p:cNvSpPr>
            <a:spLocks noGrp="1"/>
          </p:cNvSpPr>
          <p:nvPr>
            <p:ph sz="quarter" idx="2"/>
          </p:nvPr>
        </p:nvSpPr>
        <p:spPr>
          <a:xfrm>
            <a:off x="457200" y="2133600"/>
            <a:ext cx="4038600" cy="40386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ー 12"/>
          <p:cNvSpPr>
            <a:spLocks noGrp="1"/>
          </p:cNvSpPr>
          <p:nvPr>
            <p:ph sz="quarter" idx="4"/>
          </p:nvPr>
        </p:nvSpPr>
        <p:spPr>
          <a:xfrm>
            <a:off x="4648200" y="2133600"/>
            <a:ext cx="4038600" cy="40386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p>
            <a:fld id="{E90ED720-0104-4369-84BC-D37694168613}" type="datetimeFigureOut">
              <a:rPr kumimoji="1" lang="ja-JP" altLang="en-US" smtClean="0"/>
              <a:pPr/>
              <a:t>2013/12/20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90ED720-0104-4369-84BC-D37694168613}" type="datetimeFigureOut">
              <a:rPr kumimoji="1" lang="ja-JP" altLang="en-US" smtClean="0"/>
              <a:pPr/>
              <a:t>2013/12/20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E90ED720-0104-4369-84BC-D37694168613}" type="datetimeFigureOut">
              <a:rPr kumimoji="1" lang="ja-JP" altLang="en-US" smtClean="0"/>
              <a:pPr/>
              <a:t>2013/12/20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コンテンツ プレースホルダー 11"/>
          <p:cNvSpPr>
            <a:spLocks noGrp="1"/>
          </p:cNvSpPr>
          <p:nvPr>
            <p:ph sz="quarter" idx="1"/>
          </p:nvPr>
        </p:nvSpPr>
        <p:spPr>
          <a:xfrm>
            <a:off x="304800" y="304800"/>
            <a:ext cx="5715000" cy="57150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smtClean="0"/>
              <a:t>マスター タイトルの書式設定</a:t>
            </a:r>
            <a:endParaRPr kumimoji="0" lang="en-US"/>
          </a:p>
        </p:txBody>
      </p:sp>
      <p:sp>
        <p:nvSpPr>
          <p:cNvPr id="3" name="図プレースホルダー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smtClean="0"/>
              <a:t>アイコンをクリックして図を追加</a:t>
            </a:r>
            <a:endParaRPr kumimoji="0" lang="en-US" dirty="0"/>
          </a:p>
        </p:txBody>
      </p:sp>
      <p:sp>
        <p:nvSpPr>
          <p:cNvPr id="4" name="テキスト プレースホルダー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E90ED720-0104-4369-84BC-D37694168613}" type="datetimeFigureOut">
              <a:rPr kumimoji="1" lang="ja-JP" altLang="en-US" smtClean="0"/>
              <a:pPr/>
              <a:t>2013/12/20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pPr/>
              <a:t>2013/12/20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pPr/>
              <a:t>2013/12/20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ー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E90ED720-0104-4369-84BC-D37694168613}" type="datetimeFigureOut">
              <a:rPr kumimoji="1" lang="ja-JP" altLang="en-US" smtClean="0"/>
              <a:pPr/>
              <a:t>2013/12/20</a:t>
            </a:fld>
            <a:endParaRPr kumimoji="1" lang="ja-JP" altLang="en-US"/>
          </a:p>
        </p:txBody>
      </p:sp>
      <p:sp>
        <p:nvSpPr>
          <p:cNvPr id="3" name="フッター プレースホルダー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1" lang="ja-JP" altLang="en-US"/>
          </a:p>
        </p:txBody>
      </p:sp>
      <p:sp>
        <p:nvSpPr>
          <p:cNvPr id="23" name="スライド番号プレースホルダー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D2D8002D-B5B0-4BAC-B1F6-782DDCCE6D9C}" type="slidenum">
              <a:rPr kumimoji="1" lang="ja-JP" altLang="en-US" smtClean="0"/>
              <a:pPr/>
              <a:t>&lt;#&gt;</a:t>
            </a:fld>
            <a:endParaRPr kumimoji="1" lang="ja-JP" altLang="en-US"/>
          </a:p>
        </p:txBody>
      </p:sp>
      <p:sp>
        <p:nvSpPr>
          <p:cNvPr id="28" name="直線コネクタ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二等辺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ノンパラメトリック検定法</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60151039</a:t>
            </a:r>
            <a:r>
              <a:rPr kumimoji="1" lang="ja-JP" altLang="en-US" dirty="0" smtClean="0"/>
              <a:t>　東　裕之輔</a:t>
            </a:r>
            <a:endParaRPr kumimoji="1" lang="ja-JP" altLang="en-US" dirty="0"/>
          </a:p>
        </p:txBody>
      </p:sp>
    </p:spTree>
    <p:extLst>
      <p:ext uri="{BB962C8B-B14F-4D97-AF65-F5344CB8AC3E}">
        <p14:creationId xmlns:p14="http://schemas.microsoft.com/office/powerpoint/2010/main" xmlns="" val="42735946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資料</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医薬研究者の視点からみた</a:t>
            </a:r>
            <a:r>
              <a:rPr lang="ja-JP" altLang="en-US" dirty="0"/>
              <a:t>道具</a:t>
            </a:r>
            <a:r>
              <a:rPr kumimoji="1" lang="ja-JP" altLang="en-US" dirty="0" smtClean="0"/>
              <a:t>としての統計学</a:t>
            </a:r>
            <a:endParaRPr lang="en-US" altLang="ja-JP" dirty="0" smtClean="0"/>
          </a:p>
          <a:p>
            <a:pPr>
              <a:buNone/>
            </a:pPr>
            <a:r>
              <a:rPr kumimoji="1" lang="ja-JP" altLang="en-US" dirty="0" smtClean="0"/>
              <a:t>　第</a:t>
            </a:r>
            <a:r>
              <a:rPr kumimoji="1" lang="en-US" altLang="ja-JP" dirty="0" smtClean="0"/>
              <a:t>12</a:t>
            </a:r>
            <a:r>
              <a:rPr kumimoji="1" lang="ja-JP" altLang="en-US" dirty="0" smtClean="0"/>
              <a:t>章　「ノンパラメトリック検定法」</a:t>
            </a:r>
            <a:r>
              <a:rPr lang="en-US" altLang="ja-JP" dirty="0" smtClean="0"/>
              <a:t> </a:t>
            </a:r>
          </a:p>
          <a:p>
            <a:pPr>
              <a:buNone/>
            </a:pPr>
            <a:endParaRPr lang="en-US" altLang="ja-JP" dirty="0" smtClean="0"/>
          </a:p>
          <a:p>
            <a:pPr>
              <a:buNone/>
            </a:pPr>
            <a:r>
              <a:rPr lang="ja-JP" altLang="en-US" dirty="0" smtClean="0"/>
              <a:t>　奥田千恵子　著</a:t>
            </a:r>
            <a:endParaRPr kumimoji="1" lang="en-US" altLang="ja-JP" dirty="0" smtClean="0"/>
          </a:p>
        </p:txBody>
      </p:sp>
      <p:pic>
        <p:nvPicPr>
          <p:cNvPr id="1026" name="Picture 2" descr="C:\Users\You Know\Downloads\51sdLsEk4IL._SL500_AA300_.jpg"/>
          <p:cNvPicPr>
            <a:picLocks noChangeAspect="1" noChangeArrowheads="1"/>
          </p:cNvPicPr>
          <p:nvPr/>
        </p:nvPicPr>
        <p:blipFill>
          <a:blip r:embed="rId2" cstate="print"/>
          <a:srcRect/>
          <a:stretch>
            <a:fillRect/>
          </a:stretch>
        </p:blipFill>
        <p:spPr bwMode="auto">
          <a:xfrm>
            <a:off x="5580112" y="3501008"/>
            <a:ext cx="2857500" cy="2857500"/>
          </a:xfrm>
          <a:prstGeom prst="rect">
            <a:avLst/>
          </a:prstGeom>
          <a:noFill/>
        </p:spPr>
      </p:pic>
      <p:sp>
        <p:nvSpPr>
          <p:cNvPr id="5" name="テキスト ボックス 4"/>
          <p:cNvSpPr txBox="1"/>
          <p:nvPr/>
        </p:nvSpPr>
        <p:spPr>
          <a:xfrm>
            <a:off x="5580112" y="6453916"/>
            <a:ext cx="4716016" cy="215444"/>
          </a:xfrm>
          <a:prstGeom prst="rect">
            <a:avLst/>
          </a:prstGeom>
          <a:noFill/>
        </p:spPr>
        <p:txBody>
          <a:bodyPr wrap="square" rtlCol="0">
            <a:spAutoFit/>
          </a:bodyPr>
          <a:lstStyle/>
          <a:p>
            <a:r>
              <a:rPr lang="en-US" altLang="ja-JP" sz="800" dirty="0" smtClean="0"/>
              <a:t>http://www.amazon.co.jp/dp/4765310337/ref=cm_sw_r_tw_dp_ulywsb04YAXYM</a:t>
            </a:r>
            <a:endParaRPr kumimoji="1" lang="ja-JP" altLang="en-US" sz="800" dirty="0"/>
          </a:p>
        </p:txBody>
      </p:sp>
    </p:spTree>
    <p:extLst>
      <p:ext uri="{BB962C8B-B14F-4D97-AF65-F5344CB8AC3E}">
        <p14:creationId xmlns:p14="http://schemas.microsoft.com/office/powerpoint/2010/main" xmlns="" val="30942129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ノンパラメトリック検定法</a:t>
            </a:r>
            <a:endParaRPr kumimoji="1" lang="ja-JP" altLang="en-US" dirty="0"/>
          </a:p>
        </p:txBody>
      </p:sp>
      <p:sp>
        <p:nvSpPr>
          <p:cNvPr id="3" name="コンテンツ プレースホルダー 2"/>
          <p:cNvSpPr>
            <a:spLocks noGrp="1"/>
          </p:cNvSpPr>
          <p:nvPr>
            <p:ph sz="quarter" idx="1"/>
          </p:nvPr>
        </p:nvSpPr>
        <p:spPr/>
        <p:txBody>
          <a:bodyPr>
            <a:normAutofit/>
          </a:bodyPr>
          <a:lstStyle/>
          <a:p>
            <a:r>
              <a:rPr kumimoji="1" lang="ja-JP" altLang="en-US" sz="2400" dirty="0" smtClean="0"/>
              <a:t>母数</a:t>
            </a:r>
            <a:r>
              <a:rPr kumimoji="1" lang="en-US" altLang="ja-JP" sz="2400" dirty="0" smtClean="0"/>
              <a:t>(parameter)</a:t>
            </a:r>
            <a:r>
              <a:rPr kumimoji="1" lang="ja-JP" altLang="en-US" sz="2400" dirty="0" smtClean="0"/>
              <a:t>を用いない検定法</a:t>
            </a:r>
            <a:endParaRPr kumimoji="1" lang="en-US" altLang="ja-JP" sz="2400" dirty="0" smtClean="0"/>
          </a:p>
          <a:p>
            <a:endParaRPr lang="en-US" altLang="ja-JP" sz="2400" dirty="0" smtClean="0"/>
          </a:p>
          <a:p>
            <a:r>
              <a:rPr lang="ja-JP" altLang="en-US" sz="2400" dirty="0" smtClean="0"/>
              <a:t>２グループの比較をデータの順位に基づいて行う方法</a:t>
            </a:r>
            <a:endParaRPr lang="en-US" altLang="ja-JP" sz="2400" dirty="0" smtClean="0"/>
          </a:p>
          <a:p>
            <a:pPr lvl="1"/>
            <a:r>
              <a:rPr lang="ja-JP" altLang="en-US" sz="2000" dirty="0" smtClean="0">
                <a:solidFill>
                  <a:srgbClr val="FF0000"/>
                </a:solidFill>
              </a:rPr>
              <a:t>ノンパラメトリック検定ではデータに順位をつける。順位和とはその順位の合計。</a:t>
            </a:r>
            <a:endParaRPr lang="en-US" altLang="ja-JP" sz="2000" dirty="0" smtClean="0">
              <a:solidFill>
                <a:srgbClr val="FF0000"/>
              </a:solidFill>
            </a:endParaRPr>
          </a:p>
          <a:p>
            <a:pPr lvl="1"/>
            <a:endParaRPr kumimoji="1" lang="en-US" altLang="ja-JP" sz="2100" dirty="0" smtClean="0"/>
          </a:p>
          <a:p>
            <a:endParaRPr lang="en-US" altLang="ja-JP" sz="2400" dirty="0"/>
          </a:p>
          <a:p>
            <a:r>
              <a:rPr lang="ja-JP" altLang="en-US" sz="2400" dirty="0" smtClean="0"/>
              <a:t>標本数が少なく、正規性が確認できないときに使用する</a:t>
            </a:r>
            <a:endParaRPr lang="en-US" altLang="ja-JP" sz="2400" dirty="0" smtClean="0"/>
          </a:p>
          <a:p>
            <a:r>
              <a:rPr lang="ja-JP" altLang="en-US" sz="2400" dirty="0" smtClean="0"/>
              <a:t>測定値の数値自体に信頼性が低い</a:t>
            </a:r>
            <a:endParaRPr lang="en-US" altLang="ja-JP" sz="2400" dirty="0" smtClean="0"/>
          </a:p>
          <a:p>
            <a:endParaRPr kumimoji="1" lang="en-US" altLang="ja-JP" sz="2400" dirty="0"/>
          </a:p>
        </p:txBody>
      </p:sp>
    </p:spTree>
    <p:extLst>
      <p:ext uri="{BB962C8B-B14F-4D97-AF65-F5344CB8AC3E}">
        <p14:creationId xmlns:p14="http://schemas.microsoft.com/office/powerpoint/2010/main" xmlns="" val="13636855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ノンパラメトリック検定法の種類</a:t>
            </a:r>
            <a:endParaRPr kumimoji="1" lang="ja-JP" altLang="en-US" dirty="0"/>
          </a:p>
        </p:txBody>
      </p:sp>
      <p:graphicFrame>
        <p:nvGraphicFramePr>
          <p:cNvPr id="4" name="コンテンツ プレースホルダ 3"/>
          <p:cNvGraphicFramePr>
            <a:graphicFrameLocks noGrp="1"/>
          </p:cNvGraphicFramePr>
          <p:nvPr>
            <p:ph sz="quarter" idx="1"/>
          </p:nvPr>
        </p:nvGraphicFramePr>
        <p:xfrm>
          <a:off x="457200" y="1219200"/>
          <a:ext cx="82296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マン・ホイットニー</a:t>
            </a:r>
            <a:r>
              <a:rPr lang="ja-JP" altLang="en-US" dirty="0" smtClean="0"/>
              <a:t>の検定</a:t>
            </a:r>
            <a:endParaRPr kumimoji="1" lang="ja-JP" altLang="en-US" dirty="0"/>
          </a:p>
        </p:txBody>
      </p:sp>
      <p:sp>
        <p:nvSpPr>
          <p:cNvPr id="3" name="コンテンツ プレースホルダー 2"/>
          <p:cNvSpPr>
            <a:spLocks noGrp="1"/>
          </p:cNvSpPr>
          <p:nvPr>
            <p:ph sz="quarter" idx="1"/>
          </p:nvPr>
        </p:nvSpPr>
        <p:spPr/>
        <p:txBody>
          <a:bodyPr>
            <a:normAutofit/>
          </a:bodyPr>
          <a:lstStyle/>
          <a:p>
            <a:r>
              <a:rPr kumimoji="1" lang="en-US" altLang="ja-JP" dirty="0" smtClean="0"/>
              <a:t>2</a:t>
            </a:r>
            <a:r>
              <a:rPr kumimoji="1" lang="ja-JP" altLang="en-US" dirty="0" smtClean="0"/>
              <a:t>群間の対応のないデータの順位和を比較する方法。</a:t>
            </a:r>
            <a:endParaRPr kumimoji="1" lang="en-US" altLang="ja-JP" dirty="0" smtClean="0"/>
          </a:p>
          <a:p>
            <a:endParaRPr lang="en-US" altLang="ja-JP" dirty="0" smtClean="0"/>
          </a:p>
          <a:p>
            <a:r>
              <a:rPr kumimoji="1" lang="ja-JP" altLang="en-US" dirty="0" smtClean="0"/>
              <a:t>この検定を行う条件</a:t>
            </a:r>
            <a:endParaRPr kumimoji="1" lang="en-US" altLang="ja-JP" dirty="0" smtClean="0"/>
          </a:p>
          <a:p>
            <a:pPr lvl="1"/>
            <a:endParaRPr lang="en-US" altLang="ja-JP" dirty="0" smtClean="0"/>
          </a:p>
          <a:p>
            <a:pPr lvl="1"/>
            <a:endParaRPr lang="en-US" altLang="ja-JP" dirty="0" smtClean="0"/>
          </a:p>
          <a:p>
            <a:pPr lvl="1"/>
            <a:endParaRPr lang="en-US" altLang="ja-JP" dirty="0" smtClean="0"/>
          </a:p>
          <a:p>
            <a:pPr lvl="1"/>
            <a:r>
              <a:rPr lang="en-US" altLang="ja-JP" dirty="0" smtClean="0"/>
              <a:t>1)</a:t>
            </a:r>
            <a:r>
              <a:rPr lang="ja-JP" altLang="en-US" dirty="0" smtClean="0"/>
              <a:t>は統計解析法全てに求められているもの。</a:t>
            </a:r>
            <a:endParaRPr lang="en-US" altLang="ja-JP" dirty="0" smtClean="0"/>
          </a:p>
          <a:p>
            <a:pPr lvl="1"/>
            <a:r>
              <a:rPr lang="en-US" altLang="ja-JP" dirty="0" smtClean="0"/>
              <a:t>2)</a:t>
            </a:r>
            <a:r>
              <a:rPr lang="ja-JP" altLang="en-US" dirty="0" smtClean="0"/>
              <a:t>が満たされていない場合は、ウィルコクソンの符号付順位検定へ</a:t>
            </a:r>
            <a:endParaRPr lang="en-US" altLang="ja-JP" dirty="0" smtClean="0"/>
          </a:p>
          <a:p>
            <a:endParaRPr lang="en-US" altLang="ja-JP" sz="2000" dirty="0" smtClean="0"/>
          </a:p>
          <a:p>
            <a:r>
              <a:rPr lang="ja-JP" altLang="en-US" sz="2000" dirty="0" smtClean="0"/>
              <a:t>統計ソフトではマン・ホイットニーの</a:t>
            </a:r>
            <a:r>
              <a:rPr lang="en-US" altLang="ja-JP" sz="2000" dirty="0" smtClean="0"/>
              <a:t>U</a:t>
            </a:r>
            <a:r>
              <a:rPr lang="ja-JP" altLang="en-US" sz="2000" dirty="0" smtClean="0"/>
              <a:t>検定を用いる。</a:t>
            </a:r>
            <a:endParaRPr lang="en-US" altLang="ja-JP" sz="2000" dirty="0" smtClean="0"/>
          </a:p>
          <a:p>
            <a:pPr>
              <a:buNone/>
            </a:pPr>
            <a:endParaRPr lang="en-US" altLang="ja-JP" dirty="0" smtClean="0"/>
          </a:p>
          <a:p>
            <a:pPr lvl="1"/>
            <a:endParaRPr lang="en-US" altLang="ja-JP" dirty="0" smtClean="0"/>
          </a:p>
          <a:p>
            <a:pPr lvl="1"/>
            <a:endParaRPr lang="en-US" altLang="ja-JP" dirty="0" smtClean="0"/>
          </a:p>
          <a:p>
            <a:pPr>
              <a:buNone/>
            </a:pPr>
            <a:endParaRPr lang="en-US" altLang="ja-JP" dirty="0" smtClean="0"/>
          </a:p>
        </p:txBody>
      </p:sp>
      <p:sp>
        <p:nvSpPr>
          <p:cNvPr id="5" name="テキスト ボックス 4"/>
          <p:cNvSpPr txBox="1"/>
          <p:nvPr/>
        </p:nvSpPr>
        <p:spPr>
          <a:xfrm>
            <a:off x="755576" y="2814027"/>
            <a:ext cx="6552728" cy="830997"/>
          </a:xfrm>
          <a:prstGeom prst="rect">
            <a:avLst/>
          </a:prstGeom>
          <a:noFill/>
          <a:ln>
            <a:solidFill>
              <a:schemeClr val="tx1"/>
            </a:solidFill>
          </a:ln>
        </p:spPr>
        <p:txBody>
          <a:bodyPr wrap="square" rtlCol="0">
            <a:spAutoFit/>
          </a:bodyPr>
          <a:lstStyle/>
          <a:p>
            <a:r>
              <a:rPr lang="en-US" altLang="ja-JP" sz="2400" dirty="0" smtClean="0"/>
              <a:t>1)</a:t>
            </a:r>
            <a:r>
              <a:rPr lang="ja-JP" altLang="en-US" sz="2400" dirty="0" smtClean="0"/>
              <a:t>標本は母集団から無作為抽出されている。</a:t>
            </a:r>
            <a:endParaRPr lang="en-US" altLang="ja-JP" sz="2400" dirty="0" smtClean="0"/>
          </a:p>
          <a:p>
            <a:r>
              <a:rPr lang="en-US" altLang="ja-JP" sz="2400" dirty="0" smtClean="0"/>
              <a:t>2)</a:t>
            </a:r>
            <a:r>
              <a:rPr lang="ja-JP" altLang="en-US" sz="2400" dirty="0" smtClean="0"/>
              <a:t>標本が互いに独立している。</a:t>
            </a:r>
            <a:endParaRPr lang="en-US" altLang="ja-JP" sz="2400" dirty="0" smtClean="0"/>
          </a:p>
        </p:txBody>
      </p:sp>
    </p:spTree>
    <p:extLst>
      <p:ext uri="{BB962C8B-B14F-4D97-AF65-F5344CB8AC3E}">
        <p14:creationId xmlns:p14="http://schemas.microsoft.com/office/powerpoint/2010/main" xmlns="" val="33040719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例題</a:t>
            </a:r>
            <a:endParaRPr kumimoji="1" lang="ja-JP" altLang="en-US" dirty="0"/>
          </a:p>
        </p:txBody>
      </p:sp>
      <p:graphicFrame>
        <p:nvGraphicFramePr>
          <p:cNvPr id="4" name="コンテンツ プレースホルダ 3"/>
          <p:cNvGraphicFramePr>
            <a:graphicFrameLocks noGrp="1"/>
          </p:cNvGraphicFramePr>
          <p:nvPr>
            <p:ph sz="quarter" idx="1"/>
          </p:nvPr>
        </p:nvGraphicFramePr>
        <p:xfrm>
          <a:off x="518864" y="2780928"/>
          <a:ext cx="8229600" cy="185420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r>
                        <a:rPr kumimoji="1" lang="ja-JP" altLang="en-US" dirty="0" smtClean="0"/>
                        <a:t>治療</a:t>
                      </a:r>
                      <a:r>
                        <a:rPr kumimoji="1" lang="en-US" altLang="ja-JP" dirty="0" smtClean="0"/>
                        <a:t>A</a:t>
                      </a:r>
                      <a:endParaRPr kumimoji="1" lang="ja-JP" altLang="en-US" dirty="0"/>
                    </a:p>
                  </a:txBody>
                  <a:tcPr/>
                </a:tc>
                <a:tc>
                  <a:txBody>
                    <a:bodyPr/>
                    <a:lstStyle/>
                    <a:p>
                      <a:endParaRPr kumimoji="1" lang="ja-JP" altLang="en-US" dirty="0"/>
                    </a:p>
                  </a:txBody>
                  <a:tcPr/>
                </a:tc>
                <a:tc>
                  <a:txBody>
                    <a:bodyPr/>
                    <a:lstStyle/>
                    <a:p>
                      <a:r>
                        <a:rPr kumimoji="1" lang="ja-JP" altLang="en-US" dirty="0" smtClean="0"/>
                        <a:t>治療</a:t>
                      </a:r>
                      <a:r>
                        <a:rPr kumimoji="1" lang="en-US" altLang="ja-JP" dirty="0" smtClean="0"/>
                        <a:t>B</a:t>
                      </a:r>
                      <a:endParaRPr kumimoji="1" lang="ja-JP" altLang="en-US" dirty="0"/>
                    </a:p>
                  </a:txBody>
                  <a:tcPr/>
                </a:tc>
                <a:tc>
                  <a:txBody>
                    <a:bodyPr/>
                    <a:lstStyle/>
                    <a:p>
                      <a:endParaRPr kumimoji="1" lang="ja-JP" altLang="en-US"/>
                    </a:p>
                  </a:txBody>
                  <a:tcPr/>
                </a:tc>
              </a:tr>
              <a:tr h="370840">
                <a:tc>
                  <a:txBody>
                    <a:bodyPr/>
                    <a:lstStyle/>
                    <a:p>
                      <a:r>
                        <a:rPr kumimoji="1" lang="ja-JP" altLang="en-US" dirty="0" smtClean="0"/>
                        <a:t>データ</a:t>
                      </a:r>
                      <a:endParaRPr kumimoji="1" lang="ja-JP" altLang="en-US" dirty="0"/>
                    </a:p>
                  </a:txBody>
                  <a:tcPr/>
                </a:tc>
                <a:tc>
                  <a:txBody>
                    <a:bodyPr/>
                    <a:lstStyle/>
                    <a:p>
                      <a:r>
                        <a:rPr kumimoji="1" lang="ja-JP" altLang="en-US" dirty="0" smtClean="0">
                          <a:solidFill>
                            <a:srgbClr val="FF0000"/>
                          </a:solidFill>
                        </a:rPr>
                        <a:t>順位</a:t>
                      </a:r>
                      <a:endParaRPr kumimoji="1" lang="ja-JP" altLang="en-US" dirty="0">
                        <a:solidFill>
                          <a:srgbClr val="FF0000"/>
                        </a:solidFill>
                      </a:endParaRPr>
                    </a:p>
                  </a:txBody>
                  <a:tcPr/>
                </a:tc>
                <a:tc>
                  <a:txBody>
                    <a:bodyPr/>
                    <a:lstStyle/>
                    <a:p>
                      <a:r>
                        <a:rPr kumimoji="1" lang="ja-JP" altLang="en-US" dirty="0" smtClean="0"/>
                        <a:t>データ</a:t>
                      </a:r>
                      <a:endParaRPr kumimoji="1" lang="ja-JP" altLang="en-US" dirty="0"/>
                    </a:p>
                  </a:txBody>
                  <a:tcPr/>
                </a:tc>
                <a:tc>
                  <a:txBody>
                    <a:bodyPr/>
                    <a:lstStyle/>
                    <a:p>
                      <a:r>
                        <a:rPr kumimoji="1" lang="ja-JP" altLang="en-US" dirty="0" smtClean="0">
                          <a:solidFill>
                            <a:srgbClr val="FF0000"/>
                          </a:solidFill>
                        </a:rPr>
                        <a:t>順位</a:t>
                      </a:r>
                      <a:endParaRPr kumimoji="1" lang="ja-JP" altLang="en-US" dirty="0">
                        <a:solidFill>
                          <a:srgbClr val="FF0000"/>
                        </a:solidFill>
                      </a:endParaRPr>
                    </a:p>
                  </a:txBody>
                  <a:tcPr/>
                </a:tc>
              </a:tr>
              <a:tr h="370840">
                <a:tc>
                  <a:txBody>
                    <a:bodyPr/>
                    <a:lstStyle/>
                    <a:p>
                      <a:r>
                        <a:rPr kumimoji="1" lang="en-US" altLang="ja-JP" dirty="0" smtClean="0"/>
                        <a:t>6</a:t>
                      </a:r>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19</a:t>
                      </a:r>
                      <a:endParaRPr kumimoji="1" lang="ja-JP" altLang="en-US" dirty="0"/>
                    </a:p>
                  </a:txBody>
                  <a:tcPr/>
                </a:tc>
                <a:tc>
                  <a:txBody>
                    <a:bodyPr/>
                    <a:lstStyle/>
                    <a:p>
                      <a:r>
                        <a:rPr kumimoji="1" lang="en-US" altLang="ja-JP" dirty="0" smtClean="0"/>
                        <a:t>3</a:t>
                      </a:r>
                      <a:endParaRPr kumimoji="1" lang="ja-JP" altLang="en-US" dirty="0"/>
                    </a:p>
                  </a:txBody>
                  <a:tcPr/>
                </a:tc>
              </a:tr>
              <a:tr h="370840">
                <a:tc>
                  <a:txBody>
                    <a:bodyPr/>
                    <a:lstStyle/>
                    <a:p>
                      <a:r>
                        <a:rPr kumimoji="1" lang="en-US" altLang="ja-JP" dirty="0" smtClean="0"/>
                        <a:t>11</a:t>
                      </a:r>
                      <a:endParaRPr kumimoji="1" lang="ja-JP" altLang="en-US" dirty="0"/>
                    </a:p>
                  </a:txBody>
                  <a:tcPr/>
                </a:tc>
                <a:tc>
                  <a:txBody>
                    <a:bodyPr/>
                    <a:lstStyle/>
                    <a:p>
                      <a:r>
                        <a:rPr kumimoji="1" lang="en-US" altLang="ja-JP" dirty="0" smtClean="0"/>
                        <a:t>2</a:t>
                      </a:r>
                      <a:endParaRPr kumimoji="1" lang="ja-JP" altLang="en-US" dirty="0"/>
                    </a:p>
                  </a:txBody>
                  <a:tcPr/>
                </a:tc>
                <a:tc>
                  <a:txBody>
                    <a:bodyPr/>
                    <a:lstStyle/>
                    <a:p>
                      <a:r>
                        <a:rPr kumimoji="1" lang="en-US" altLang="ja-JP" dirty="0" smtClean="0"/>
                        <a:t>27</a:t>
                      </a:r>
                      <a:endParaRPr kumimoji="1" lang="ja-JP" altLang="en-US" dirty="0"/>
                    </a:p>
                  </a:txBody>
                  <a:tcPr/>
                </a:tc>
                <a:tc>
                  <a:txBody>
                    <a:bodyPr/>
                    <a:lstStyle/>
                    <a:p>
                      <a:r>
                        <a:rPr kumimoji="1" lang="en-US" altLang="ja-JP" dirty="0" smtClean="0"/>
                        <a:t>5</a:t>
                      </a:r>
                      <a:endParaRPr kumimoji="1" lang="ja-JP" altLang="en-US" dirty="0"/>
                    </a:p>
                  </a:txBody>
                  <a:tcPr/>
                </a:tc>
              </a:tr>
              <a:tr h="370840">
                <a:tc>
                  <a:txBody>
                    <a:bodyPr/>
                    <a:lstStyle/>
                    <a:p>
                      <a:r>
                        <a:rPr kumimoji="1" lang="en-US" altLang="ja-JP" dirty="0" smtClean="0"/>
                        <a:t>25</a:t>
                      </a:r>
                      <a:endParaRPr kumimoji="1" lang="ja-JP" altLang="en-US" dirty="0"/>
                    </a:p>
                  </a:txBody>
                  <a:tcPr/>
                </a:tc>
                <a:tc>
                  <a:txBody>
                    <a:bodyPr/>
                    <a:lstStyle/>
                    <a:p>
                      <a:r>
                        <a:rPr kumimoji="1" lang="en-US" altLang="ja-JP" dirty="0" smtClean="0"/>
                        <a:t>4</a:t>
                      </a:r>
                      <a:endParaRPr kumimoji="1" lang="ja-JP" altLang="en-US" dirty="0"/>
                    </a:p>
                  </a:txBody>
                  <a:tcPr/>
                </a:tc>
                <a:tc>
                  <a:txBody>
                    <a:bodyPr/>
                    <a:lstStyle/>
                    <a:p>
                      <a:r>
                        <a:rPr kumimoji="1" lang="en-US" altLang="ja-JP" dirty="0" smtClean="0"/>
                        <a:t>33</a:t>
                      </a:r>
                      <a:endParaRPr kumimoji="1" lang="ja-JP" altLang="en-US" dirty="0"/>
                    </a:p>
                  </a:txBody>
                  <a:tcPr/>
                </a:tc>
                <a:tc>
                  <a:txBody>
                    <a:bodyPr/>
                    <a:lstStyle/>
                    <a:p>
                      <a:r>
                        <a:rPr kumimoji="1" lang="en-US" altLang="ja-JP" dirty="0" smtClean="0"/>
                        <a:t>6</a:t>
                      </a:r>
                      <a:endParaRPr kumimoji="1" lang="ja-JP" altLang="en-US" dirty="0"/>
                    </a:p>
                  </a:txBody>
                  <a:tcPr/>
                </a:tc>
              </a:tr>
            </a:tbl>
          </a:graphicData>
        </a:graphic>
      </p:graphicFrame>
      <p:sp>
        <p:nvSpPr>
          <p:cNvPr id="5" name="テキスト ボックス 4"/>
          <p:cNvSpPr txBox="1"/>
          <p:nvPr/>
        </p:nvSpPr>
        <p:spPr>
          <a:xfrm>
            <a:off x="539552" y="1268760"/>
            <a:ext cx="7056784" cy="707886"/>
          </a:xfrm>
          <a:prstGeom prst="rect">
            <a:avLst/>
          </a:prstGeom>
          <a:noFill/>
        </p:spPr>
        <p:txBody>
          <a:bodyPr wrap="square" rtlCol="0">
            <a:spAutoFit/>
          </a:bodyPr>
          <a:lstStyle/>
          <a:p>
            <a:r>
              <a:rPr kumimoji="1" lang="en-US" altLang="ja-JP" sz="2000" dirty="0" smtClean="0"/>
              <a:t>A,B</a:t>
            </a:r>
            <a:r>
              <a:rPr kumimoji="1" lang="ja-JP" altLang="en-US" sz="2000" dirty="0" smtClean="0"/>
              <a:t>２種類の治療を行い、一定の基準で患者の症状をスコアで表したデータが以上になったとすると両群の順位和は？</a:t>
            </a:r>
            <a:endParaRPr kumimoji="1" lang="ja-JP" altLang="en-US" sz="2000" dirty="0"/>
          </a:p>
        </p:txBody>
      </p:sp>
      <p:sp>
        <p:nvSpPr>
          <p:cNvPr id="6" name="テキスト ボックス 5"/>
          <p:cNvSpPr txBox="1"/>
          <p:nvPr/>
        </p:nvSpPr>
        <p:spPr>
          <a:xfrm>
            <a:off x="539552" y="2132856"/>
            <a:ext cx="6624736" cy="369332"/>
          </a:xfrm>
          <a:prstGeom prst="rect">
            <a:avLst/>
          </a:prstGeom>
          <a:noFill/>
        </p:spPr>
        <p:txBody>
          <a:bodyPr wrap="square" rtlCol="0">
            <a:spAutoFit/>
          </a:bodyPr>
          <a:lstStyle/>
          <a:p>
            <a:r>
              <a:rPr kumimoji="1" lang="ja-JP" altLang="en-US" dirty="0" smtClean="0"/>
              <a:t>両群のデータを混ぜて、小さいほうから順位をつけると、</a:t>
            </a:r>
            <a:endParaRPr kumimoji="1" lang="ja-JP" altLang="en-US" dirty="0"/>
          </a:p>
        </p:txBody>
      </p:sp>
      <p:sp>
        <p:nvSpPr>
          <p:cNvPr id="8" name="テキスト ボックス 7"/>
          <p:cNvSpPr txBox="1"/>
          <p:nvPr/>
        </p:nvSpPr>
        <p:spPr>
          <a:xfrm>
            <a:off x="611560" y="5373216"/>
            <a:ext cx="4320480" cy="830997"/>
          </a:xfrm>
          <a:prstGeom prst="rect">
            <a:avLst/>
          </a:prstGeom>
          <a:noFill/>
        </p:spPr>
        <p:txBody>
          <a:bodyPr wrap="square" rtlCol="0">
            <a:spAutoFit/>
          </a:bodyPr>
          <a:lstStyle/>
          <a:p>
            <a:r>
              <a:rPr kumimoji="1" lang="en-US" altLang="ja-JP" sz="2400" dirty="0" smtClean="0"/>
              <a:t>A</a:t>
            </a:r>
            <a:r>
              <a:rPr kumimoji="1" lang="ja-JP" altLang="en-US" sz="2400" dirty="0" smtClean="0"/>
              <a:t>群の順位和：</a:t>
            </a:r>
            <a:r>
              <a:rPr kumimoji="1" lang="en-US" altLang="ja-JP" sz="2400" dirty="0" smtClean="0"/>
              <a:t>Ta=1+2+4=7</a:t>
            </a:r>
          </a:p>
          <a:p>
            <a:r>
              <a:rPr lang="en-US" altLang="ja-JP" sz="2400" dirty="0" smtClean="0"/>
              <a:t>B</a:t>
            </a:r>
            <a:r>
              <a:rPr lang="ja-JP" altLang="en-US" sz="2400" dirty="0" smtClean="0"/>
              <a:t>群の順位和：</a:t>
            </a:r>
            <a:r>
              <a:rPr lang="en-US" altLang="ja-JP" sz="2400" dirty="0" smtClean="0"/>
              <a:t>Tb=3+5+6=14</a:t>
            </a:r>
          </a:p>
        </p:txBody>
      </p:sp>
      <p:sp>
        <p:nvSpPr>
          <p:cNvPr id="3" name="テキスト ボックス 2"/>
          <p:cNvSpPr txBox="1"/>
          <p:nvPr/>
        </p:nvSpPr>
        <p:spPr>
          <a:xfrm>
            <a:off x="611560" y="4797152"/>
            <a:ext cx="6768752" cy="369332"/>
          </a:xfrm>
          <a:prstGeom prst="rect">
            <a:avLst/>
          </a:prstGeom>
          <a:noFill/>
        </p:spPr>
        <p:txBody>
          <a:bodyPr wrap="square" rtlCol="0">
            <a:spAutoFit/>
          </a:bodyPr>
          <a:lstStyle/>
          <a:p>
            <a:r>
              <a:rPr lang="en-US" altLang="ja-JP" dirty="0" smtClean="0"/>
              <a:t>※</a:t>
            </a:r>
            <a:r>
              <a:rPr kumimoji="1" lang="ja-JP" altLang="en-US" dirty="0" smtClean="0"/>
              <a:t>同順位であれば</a:t>
            </a:r>
            <a:r>
              <a:rPr kumimoji="1" lang="en-US" altLang="ja-JP" dirty="0" smtClean="0"/>
              <a:t>5</a:t>
            </a:r>
            <a:r>
              <a:rPr kumimoji="1" lang="ja-JP" altLang="en-US" dirty="0" smtClean="0"/>
              <a:t>位と</a:t>
            </a:r>
            <a:r>
              <a:rPr kumimoji="1" lang="en-US" altLang="ja-JP" dirty="0" smtClean="0"/>
              <a:t>6</a:t>
            </a:r>
            <a:r>
              <a:rPr kumimoji="1" lang="ja-JP" altLang="en-US" dirty="0" smtClean="0"/>
              <a:t>位が同じ値ならば</a:t>
            </a:r>
            <a:r>
              <a:rPr kumimoji="1" lang="en-US" altLang="ja-JP" dirty="0" smtClean="0"/>
              <a:t>5.5</a:t>
            </a:r>
            <a:r>
              <a:rPr kumimoji="1" lang="ja-JP" altLang="en-US" dirty="0" smtClean="0"/>
              <a:t>位とする。</a:t>
            </a:r>
            <a:endParaRPr kumimoji="1" lang="ja-JP"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順位和の確率</a:t>
            </a:r>
            <a:endParaRPr kumimoji="1" lang="ja-JP" altLang="en-US" dirty="0"/>
          </a:p>
        </p:txBody>
      </p:sp>
      <p:graphicFrame>
        <p:nvGraphicFramePr>
          <p:cNvPr id="4" name="コンテンツ プレースホルダ 3"/>
          <p:cNvGraphicFramePr>
            <a:graphicFrameLocks noGrp="1"/>
          </p:cNvGraphicFramePr>
          <p:nvPr>
            <p:ph sz="quarter" idx="1"/>
          </p:nvPr>
        </p:nvGraphicFramePr>
        <p:xfrm>
          <a:off x="755576" y="1736645"/>
          <a:ext cx="7200800" cy="2484443"/>
        </p:xfrm>
        <a:graphic>
          <a:graphicData uri="http://schemas.openxmlformats.org/drawingml/2006/table">
            <a:tbl>
              <a:tblPr firstRow="1" bandRow="1">
                <a:tableStyleId>{5C22544A-7EE6-4342-B048-85BDC9FD1C3A}</a:tableStyleId>
              </a:tblPr>
              <a:tblGrid>
                <a:gridCol w="2108343"/>
                <a:gridCol w="2158798"/>
                <a:gridCol w="2933659"/>
              </a:tblGrid>
              <a:tr h="350843">
                <a:tc>
                  <a:txBody>
                    <a:bodyPr/>
                    <a:lstStyle/>
                    <a:p>
                      <a:endParaRPr kumimoji="1" lang="ja-JP" altLang="en-US" sz="1600" dirty="0"/>
                    </a:p>
                  </a:txBody>
                  <a:tcPr/>
                </a:tc>
                <a:tc>
                  <a:txBody>
                    <a:bodyPr/>
                    <a:lstStyle/>
                    <a:p>
                      <a:r>
                        <a:rPr kumimoji="1" lang="en-US" altLang="ja-JP" sz="1600" dirty="0" smtClean="0"/>
                        <a:t>A</a:t>
                      </a:r>
                      <a:r>
                        <a:rPr kumimoji="1" lang="ja-JP" altLang="en-US" sz="1600" dirty="0" smtClean="0"/>
                        <a:t>の順位</a:t>
                      </a:r>
                      <a:endParaRPr kumimoji="1" lang="ja-JP" altLang="en-US" sz="1600" dirty="0"/>
                    </a:p>
                  </a:txBody>
                  <a:tcPr/>
                </a:tc>
                <a:tc>
                  <a:txBody>
                    <a:bodyPr/>
                    <a:lstStyle/>
                    <a:p>
                      <a:r>
                        <a:rPr kumimoji="1" lang="en-US" altLang="ja-JP" sz="1600" dirty="0" smtClean="0">
                          <a:solidFill>
                            <a:srgbClr val="FFC000"/>
                          </a:solidFill>
                        </a:rPr>
                        <a:t>A</a:t>
                      </a:r>
                      <a:r>
                        <a:rPr kumimoji="1" lang="ja-JP" altLang="en-US" sz="1600" dirty="0" smtClean="0">
                          <a:solidFill>
                            <a:srgbClr val="FFC000"/>
                          </a:solidFill>
                        </a:rPr>
                        <a:t>群の順位和</a:t>
                      </a:r>
                      <a:endParaRPr kumimoji="1" lang="ja-JP" altLang="en-US" sz="1600" dirty="0">
                        <a:solidFill>
                          <a:srgbClr val="FFC000"/>
                        </a:solidFill>
                      </a:endParaRPr>
                    </a:p>
                  </a:txBody>
                  <a:tcPr/>
                </a:tc>
              </a:tr>
              <a:tr h="292369">
                <a:tc>
                  <a:txBody>
                    <a:bodyPr/>
                    <a:lstStyle/>
                    <a:p>
                      <a:r>
                        <a:rPr kumimoji="1" lang="en-US" altLang="ja-JP" sz="1400" dirty="0" smtClean="0"/>
                        <a:t>1</a:t>
                      </a:r>
                      <a:endParaRPr kumimoji="1" lang="ja-JP" altLang="en-US" sz="1400" dirty="0"/>
                    </a:p>
                  </a:txBody>
                  <a:tcPr/>
                </a:tc>
                <a:tc>
                  <a:txBody>
                    <a:bodyPr/>
                    <a:lstStyle/>
                    <a:p>
                      <a:r>
                        <a:rPr kumimoji="1" lang="en-US" altLang="ja-JP" sz="1400" dirty="0" smtClean="0"/>
                        <a:t>1,2,3</a:t>
                      </a:r>
                      <a:endParaRPr kumimoji="1" lang="ja-JP" altLang="en-US" sz="1400" dirty="0"/>
                    </a:p>
                  </a:txBody>
                  <a:tcPr/>
                </a:tc>
                <a:tc>
                  <a:txBody>
                    <a:bodyPr/>
                    <a:lstStyle/>
                    <a:p>
                      <a:r>
                        <a:rPr kumimoji="1" lang="en-US" altLang="ja-JP" sz="1400" dirty="0" smtClean="0">
                          <a:solidFill>
                            <a:srgbClr val="FF0000"/>
                          </a:solidFill>
                        </a:rPr>
                        <a:t>6</a:t>
                      </a:r>
                      <a:endParaRPr kumimoji="1" lang="ja-JP" altLang="en-US" sz="1400" dirty="0">
                        <a:solidFill>
                          <a:srgbClr val="FF0000"/>
                        </a:solidFill>
                      </a:endParaRPr>
                    </a:p>
                  </a:txBody>
                  <a:tcPr/>
                </a:tc>
              </a:tr>
              <a:tr h="292369">
                <a:tc>
                  <a:txBody>
                    <a:bodyPr/>
                    <a:lstStyle/>
                    <a:p>
                      <a:r>
                        <a:rPr kumimoji="1" lang="en-US" altLang="ja-JP" sz="1400" dirty="0" smtClean="0"/>
                        <a:t>2</a:t>
                      </a:r>
                      <a:endParaRPr kumimoji="1" lang="ja-JP" altLang="en-US" sz="1400" dirty="0"/>
                    </a:p>
                  </a:txBody>
                  <a:tcPr/>
                </a:tc>
                <a:tc>
                  <a:txBody>
                    <a:bodyPr/>
                    <a:lstStyle/>
                    <a:p>
                      <a:r>
                        <a:rPr kumimoji="1" lang="en-US" altLang="ja-JP" sz="1400" dirty="0" smtClean="0"/>
                        <a:t>1,2,4</a:t>
                      </a:r>
                      <a:endParaRPr kumimoji="1" lang="ja-JP" altLang="en-US" sz="1400" dirty="0"/>
                    </a:p>
                  </a:txBody>
                  <a:tcPr/>
                </a:tc>
                <a:tc>
                  <a:txBody>
                    <a:bodyPr/>
                    <a:lstStyle/>
                    <a:p>
                      <a:r>
                        <a:rPr kumimoji="1" lang="en-US" altLang="ja-JP" sz="1400" dirty="0" smtClean="0">
                          <a:solidFill>
                            <a:srgbClr val="FF0000"/>
                          </a:solidFill>
                        </a:rPr>
                        <a:t>7</a:t>
                      </a:r>
                      <a:endParaRPr kumimoji="1" lang="ja-JP" altLang="en-US" sz="1400" dirty="0">
                        <a:solidFill>
                          <a:srgbClr val="FF0000"/>
                        </a:solidFill>
                      </a:endParaRPr>
                    </a:p>
                  </a:txBody>
                  <a:tcPr/>
                </a:tc>
              </a:tr>
              <a:tr h="292369">
                <a:tc>
                  <a:txBody>
                    <a:bodyPr/>
                    <a:lstStyle/>
                    <a:p>
                      <a:r>
                        <a:rPr kumimoji="1" lang="en-US" altLang="ja-JP" sz="1400" dirty="0" smtClean="0"/>
                        <a:t>3</a:t>
                      </a:r>
                      <a:endParaRPr kumimoji="1" lang="ja-JP" altLang="en-US" sz="1400" dirty="0"/>
                    </a:p>
                  </a:txBody>
                  <a:tcPr/>
                </a:tc>
                <a:tc>
                  <a:txBody>
                    <a:bodyPr/>
                    <a:lstStyle/>
                    <a:p>
                      <a:r>
                        <a:rPr kumimoji="1" lang="en-US" altLang="ja-JP" sz="1400" dirty="0" smtClean="0"/>
                        <a:t>1,2,5</a:t>
                      </a:r>
                      <a:endParaRPr kumimoji="1" lang="ja-JP" altLang="en-US" sz="1400" dirty="0"/>
                    </a:p>
                  </a:txBody>
                  <a:tcPr/>
                </a:tc>
                <a:tc>
                  <a:txBody>
                    <a:bodyPr/>
                    <a:lstStyle/>
                    <a:p>
                      <a:r>
                        <a:rPr kumimoji="1" lang="en-US" altLang="ja-JP" sz="1400" dirty="0" smtClean="0"/>
                        <a:t>8</a:t>
                      </a:r>
                      <a:endParaRPr kumimoji="1" lang="ja-JP" altLang="en-US" sz="1400" dirty="0"/>
                    </a:p>
                  </a:txBody>
                  <a:tcPr/>
                </a:tc>
              </a:tr>
              <a:tr h="292369">
                <a:tc>
                  <a:txBody>
                    <a:bodyPr/>
                    <a:lstStyle/>
                    <a:p>
                      <a:r>
                        <a:rPr kumimoji="1" lang="en-US" altLang="ja-JP" sz="1400" dirty="0" smtClean="0"/>
                        <a:t>4</a:t>
                      </a:r>
                    </a:p>
                  </a:txBody>
                  <a:tcPr/>
                </a:tc>
                <a:tc>
                  <a:txBody>
                    <a:bodyPr/>
                    <a:lstStyle/>
                    <a:p>
                      <a:r>
                        <a:rPr kumimoji="1" lang="en-US" altLang="ja-JP" sz="1400" dirty="0" smtClean="0"/>
                        <a:t>1,3,4</a:t>
                      </a:r>
                      <a:endParaRPr kumimoji="1" lang="ja-JP" altLang="en-US" sz="1400" dirty="0"/>
                    </a:p>
                  </a:txBody>
                  <a:tcPr/>
                </a:tc>
                <a:tc>
                  <a:txBody>
                    <a:bodyPr/>
                    <a:lstStyle/>
                    <a:p>
                      <a:r>
                        <a:rPr kumimoji="1" lang="en-US" altLang="ja-JP" sz="1400" dirty="0" smtClean="0"/>
                        <a:t>8</a:t>
                      </a:r>
                      <a:endParaRPr kumimoji="1" lang="ja-JP" altLang="en-US" sz="1400" dirty="0"/>
                    </a:p>
                  </a:txBody>
                  <a:tcPr/>
                </a:tc>
              </a:tr>
              <a:tr h="292369">
                <a:tc>
                  <a:txBody>
                    <a:bodyPr/>
                    <a:lstStyle/>
                    <a:p>
                      <a:r>
                        <a:rPr kumimoji="1" lang="en-US" altLang="ja-JP" sz="1400" dirty="0" smtClean="0"/>
                        <a:t>5</a:t>
                      </a:r>
                      <a:endParaRPr kumimoji="1" lang="ja-JP" altLang="en-US" sz="1400" dirty="0"/>
                    </a:p>
                  </a:txBody>
                  <a:tcPr/>
                </a:tc>
                <a:tc>
                  <a:txBody>
                    <a:bodyPr/>
                    <a:lstStyle/>
                    <a:p>
                      <a:r>
                        <a:rPr kumimoji="1" lang="en-US" altLang="ja-JP" sz="1400" dirty="0" smtClean="0"/>
                        <a:t>1,2,6</a:t>
                      </a:r>
                      <a:endParaRPr kumimoji="1" lang="ja-JP" altLang="en-US" sz="1400" dirty="0"/>
                    </a:p>
                  </a:txBody>
                  <a:tcPr/>
                </a:tc>
                <a:tc>
                  <a:txBody>
                    <a:bodyPr/>
                    <a:lstStyle/>
                    <a:p>
                      <a:r>
                        <a:rPr kumimoji="1" lang="en-US" altLang="ja-JP" sz="1400" dirty="0" smtClean="0"/>
                        <a:t>9</a:t>
                      </a:r>
                      <a:endParaRPr kumimoji="1" lang="ja-JP" altLang="en-US" sz="1400" dirty="0"/>
                    </a:p>
                  </a:txBody>
                  <a:tcPr/>
                </a:tc>
              </a:tr>
              <a:tr h="292369">
                <a:tc>
                  <a:txBody>
                    <a:bodyPr/>
                    <a:lstStyle/>
                    <a:p>
                      <a:r>
                        <a:rPr kumimoji="1" lang="en-US" altLang="ja-JP" sz="1400" dirty="0" smtClean="0"/>
                        <a:t>6</a:t>
                      </a:r>
                      <a:endParaRPr kumimoji="1" lang="ja-JP" altLang="en-US" sz="1400" dirty="0"/>
                    </a:p>
                  </a:txBody>
                  <a:tcPr/>
                </a:tc>
                <a:tc>
                  <a:txBody>
                    <a:bodyPr/>
                    <a:lstStyle/>
                    <a:p>
                      <a:r>
                        <a:rPr kumimoji="1" lang="en-US" altLang="ja-JP" sz="1400" dirty="0" smtClean="0"/>
                        <a:t>1,3,5</a:t>
                      </a:r>
                      <a:endParaRPr kumimoji="1" lang="ja-JP" altLang="en-US" sz="1400" dirty="0"/>
                    </a:p>
                  </a:txBody>
                  <a:tcPr/>
                </a:tc>
                <a:tc>
                  <a:txBody>
                    <a:bodyPr/>
                    <a:lstStyle/>
                    <a:p>
                      <a:r>
                        <a:rPr kumimoji="1" lang="en-US" altLang="ja-JP" sz="1400" dirty="0" smtClean="0"/>
                        <a:t>9</a:t>
                      </a:r>
                      <a:endParaRPr kumimoji="1" lang="ja-JP" altLang="en-US" sz="1400" dirty="0"/>
                    </a:p>
                  </a:txBody>
                  <a:tcPr/>
                </a:tc>
              </a:tr>
              <a:tr h="292369">
                <a:tc>
                  <a:txBody>
                    <a:bodyPr/>
                    <a:lstStyle/>
                    <a:p>
                      <a:r>
                        <a:rPr kumimoji="1" lang="en-US" altLang="ja-JP" sz="1400" dirty="0" smtClean="0"/>
                        <a:t>7</a:t>
                      </a:r>
                      <a:endParaRPr kumimoji="1" lang="ja-JP" altLang="en-US" sz="1400" dirty="0"/>
                    </a:p>
                  </a:txBody>
                  <a:tcPr/>
                </a:tc>
                <a:tc>
                  <a:txBody>
                    <a:bodyPr/>
                    <a:lstStyle/>
                    <a:p>
                      <a:r>
                        <a:rPr kumimoji="1" lang="en-US" altLang="ja-JP" sz="1400" dirty="0" smtClean="0"/>
                        <a:t>2,3,4</a:t>
                      </a:r>
                      <a:endParaRPr kumimoji="1" lang="ja-JP" altLang="en-US" sz="1400" dirty="0"/>
                    </a:p>
                  </a:txBody>
                  <a:tcPr/>
                </a:tc>
                <a:tc>
                  <a:txBody>
                    <a:bodyPr/>
                    <a:lstStyle/>
                    <a:p>
                      <a:r>
                        <a:rPr kumimoji="1" lang="en-US" altLang="ja-JP" sz="1400" dirty="0" smtClean="0"/>
                        <a:t>10</a:t>
                      </a:r>
                      <a:endParaRPr kumimoji="1" lang="ja-JP" altLang="en-US" sz="1400" dirty="0"/>
                    </a:p>
                  </a:txBody>
                  <a:tcPr/>
                </a:tc>
              </a:tr>
            </a:tbl>
          </a:graphicData>
        </a:graphic>
      </p:graphicFrame>
      <p:sp>
        <p:nvSpPr>
          <p:cNvPr id="6" name="テキスト ボックス 5"/>
          <p:cNvSpPr txBox="1"/>
          <p:nvPr/>
        </p:nvSpPr>
        <p:spPr>
          <a:xfrm>
            <a:off x="467544" y="4437112"/>
            <a:ext cx="8280920" cy="1938992"/>
          </a:xfrm>
          <a:prstGeom prst="rect">
            <a:avLst/>
          </a:prstGeom>
          <a:noFill/>
        </p:spPr>
        <p:txBody>
          <a:bodyPr wrap="square" rtlCol="0">
            <a:spAutoFit/>
          </a:bodyPr>
          <a:lstStyle/>
          <a:p>
            <a:r>
              <a:rPr kumimoji="1" lang="ja-JP" altLang="en-US" sz="2400" dirty="0" smtClean="0"/>
              <a:t>・起こりうる順位の組み合わせを全て洗い出すと</a:t>
            </a:r>
            <a:r>
              <a:rPr kumimoji="1" lang="en-US" altLang="ja-JP" sz="2400" dirty="0" smtClean="0"/>
              <a:t>6C3=20</a:t>
            </a:r>
            <a:r>
              <a:rPr lang="ja-JP" altLang="en-US" sz="2400" dirty="0" smtClean="0"/>
              <a:t>通り</a:t>
            </a:r>
            <a:endParaRPr lang="en-US" altLang="ja-JP" sz="2400" dirty="0" smtClean="0"/>
          </a:p>
          <a:p>
            <a:endParaRPr lang="en-US" altLang="ja-JP" sz="2400" dirty="0" smtClean="0"/>
          </a:p>
          <a:p>
            <a:r>
              <a:rPr lang="ja-JP" altLang="en-US" sz="2400" dirty="0" smtClean="0"/>
              <a:t>・そのうち</a:t>
            </a:r>
            <a:r>
              <a:rPr lang="en-US" altLang="ja-JP" sz="2400" dirty="0" smtClean="0"/>
              <a:t>7</a:t>
            </a:r>
            <a:r>
              <a:rPr lang="ja-JP" altLang="en-US" sz="2400" dirty="0" smtClean="0"/>
              <a:t>以下なのは</a:t>
            </a:r>
            <a:r>
              <a:rPr lang="en-US" altLang="ja-JP" sz="2400" dirty="0" smtClean="0"/>
              <a:t>2</a:t>
            </a:r>
            <a:r>
              <a:rPr lang="ja-JP" altLang="en-US" sz="2400" dirty="0" err="1" smtClean="0"/>
              <a:t>つだけなので</a:t>
            </a:r>
            <a:r>
              <a:rPr lang="ja-JP" altLang="en-US" sz="2400" dirty="0" smtClean="0"/>
              <a:t>、確率は</a:t>
            </a:r>
            <a:r>
              <a:rPr lang="en-US" altLang="ja-JP" sz="2400" dirty="0" smtClean="0"/>
              <a:t>2/20=</a:t>
            </a:r>
            <a:r>
              <a:rPr lang="en-US" altLang="ja-JP" sz="2400" dirty="0" smtClean="0">
                <a:solidFill>
                  <a:srgbClr val="FF0000"/>
                </a:solidFill>
              </a:rPr>
              <a:t>0.1</a:t>
            </a:r>
          </a:p>
          <a:p>
            <a:endParaRPr lang="en-US" altLang="ja-JP" sz="2400" dirty="0" smtClean="0">
              <a:solidFill>
                <a:srgbClr val="FF0000"/>
              </a:solidFill>
            </a:endParaRPr>
          </a:p>
          <a:p>
            <a:r>
              <a:rPr lang="ja-JP" altLang="en-US" sz="2400" dirty="0" smtClean="0">
                <a:solidFill>
                  <a:srgbClr val="FF0000"/>
                </a:solidFill>
              </a:rPr>
              <a:t>・</a:t>
            </a:r>
            <a:r>
              <a:rPr lang="en-US" altLang="ja-JP" sz="2400" dirty="0" smtClean="0">
                <a:solidFill>
                  <a:srgbClr val="FF0000"/>
                </a:solidFill>
              </a:rPr>
              <a:t>0.1</a:t>
            </a:r>
            <a:r>
              <a:rPr lang="ja-JP" altLang="en-US" sz="2400" dirty="0" smtClean="0">
                <a:solidFill>
                  <a:srgbClr val="FF0000"/>
                </a:solidFill>
              </a:rPr>
              <a:t>という値は</a:t>
            </a:r>
            <a:r>
              <a:rPr lang="en-US" altLang="ja-JP" sz="2400" dirty="0" smtClean="0">
                <a:solidFill>
                  <a:srgbClr val="FF0000"/>
                </a:solidFill>
              </a:rPr>
              <a:t>P</a:t>
            </a:r>
            <a:r>
              <a:rPr lang="ja-JP" altLang="en-US" sz="2400" dirty="0" smtClean="0">
                <a:solidFill>
                  <a:srgbClr val="FF0000"/>
                </a:solidFill>
              </a:rPr>
              <a:t>値となる。</a:t>
            </a:r>
            <a:endParaRPr lang="en-US" altLang="ja-JP" sz="2400" dirty="0" smtClean="0">
              <a:solidFill>
                <a:srgbClr val="FF0000"/>
              </a:solidFill>
            </a:endParaRPr>
          </a:p>
        </p:txBody>
      </p:sp>
      <p:sp>
        <p:nvSpPr>
          <p:cNvPr id="7" name="テキスト ボックス 6"/>
          <p:cNvSpPr txBox="1"/>
          <p:nvPr/>
        </p:nvSpPr>
        <p:spPr>
          <a:xfrm>
            <a:off x="5004048" y="1268760"/>
            <a:ext cx="3389069" cy="338554"/>
          </a:xfrm>
          <a:prstGeom prst="rect">
            <a:avLst/>
          </a:prstGeom>
          <a:noFill/>
        </p:spPr>
        <p:txBody>
          <a:bodyPr wrap="none" rtlCol="0">
            <a:spAutoFit/>
          </a:bodyPr>
          <a:lstStyle/>
          <a:p>
            <a:r>
              <a:rPr kumimoji="1" lang="ja-JP" altLang="en-US" sz="1600" dirty="0" smtClean="0"/>
              <a:t>全ての組み合わせの順位和を求める</a:t>
            </a:r>
            <a:endParaRPr kumimoji="1" lang="ja-JP" altLang="en-US" sz="1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a:t>
            </a:r>
            <a:r>
              <a:rPr kumimoji="1" lang="ja-JP" altLang="en-US" dirty="0" smtClean="0"/>
              <a:t>値</a:t>
            </a:r>
            <a:endParaRPr kumimoji="1" lang="ja-JP" altLang="en-US" dirty="0"/>
          </a:p>
        </p:txBody>
      </p:sp>
      <p:sp>
        <p:nvSpPr>
          <p:cNvPr id="3" name="コンテンツ プレースホルダ 2"/>
          <p:cNvSpPr>
            <a:spLocks noGrp="1"/>
          </p:cNvSpPr>
          <p:nvPr>
            <p:ph sz="quarter" idx="1"/>
          </p:nvPr>
        </p:nvSpPr>
        <p:spPr/>
        <p:txBody>
          <a:bodyPr/>
          <a:lstStyle/>
          <a:p>
            <a:r>
              <a:rPr lang="en-US" altLang="ja-JP" sz="2400" dirty="0" smtClean="0"/>
              <a:t>P</a:t>
            </a:r>
            <a:r>
              <a:rPr lang="ja-JP" altLang="en-US" sz="2400" dirty="0" smtClean="0"/>
              <a:t>値とは偶然生じる確率。</a:t>
            </a:r>
            <a:endParaRPr lang="en-US" altLang="ja-JP" sz="2400" dirty="0" smtClean="0"/>
          </a:p>
          <a:p>
            <a:endParaRPr lang="en-US" altLang="ja-JP" sz="2400" dirty="0" smtClean="0"/>
          </a:p>
          <a:p>
            <a:r>
              <a:rPr lang="ja-JP" altLang="en-US" sz="2400" dirty="0" smtClean="0"/>
              <a:t>今回、</a:t>
            </a:r>
            <a:r>
              <a:rPr lang="en-US" altLang="ja-JP" sz="2400" dirty="0" smtClean="0"/>
              <a:t>2/20=0.1</a:t>
            </a:r>
            <a:r>
              <a:rPr lang="ja-JP" altLang="en-US" sz="2400" dirty="0" smtClean="0"/>
              <a:t>が片側検定での</a:t>
            </a:r>
            <a:r>
              <a:rPr lang="en-US" altLang="ja-JP" sz="2400" dirty="0" smtClean="0"/>
              <a:t>P</a:t>
            </a:r>
            <a:r>
              <a:rPr lang="ja-JP" altLang="en-US" sz="2400" dirty="0" smtClean="0"/>
              <a:t>値となり、両側検定では</a:t>
            </a:r>
            <a:r>
              <a:rPr lang="en-US" altLang="ja-JP" sz="2400" dirty="0" smtClean="0"/>
              <a:t>0.2</a:t>
            </a:r>
            <a:r>
              <a:rPr lang="ja-JP" altLang="en-US" sz="2400" dirty="0" smtClean="0"/>
              <a:t>である。</a:t>
            </a:r>
            <a:endParaRPr lang="en-US" altLang="ja-JP" sz="2400" dirty="0" smtClean="0"/>
          </a:p>
          <a:p>
            <a:endParaRPr lang="en-US" altLang="ja-JP" sz="2400" dirty="0" smtClean="0"/>
          </a:p>
          <a:p>
            <a:r>
              <a:rPr lang="ja-JP" altLang="en-US" sz="2400" dirty="0" smtClean="0">
                <a:solidFill>
                  <a:srgbClr val="FF0000"/>
                </a:solidFill>
              </a:rPr>
              <a:t>有意確率は</a:t>
            </a:r>
            <a:r>
              <a:rPr lang="en-US" altLang="ja-JP" sz="2400" dirty="0" smtClean="0">
                <a:solidFill>
                  <a:srgbClr val="FF0000"/>
                </a:solidFill>
              </a:rPr>
              <a:t>5%</a:t>
            </a:r>
            <a:r>
              <a:rPr lang="ja-JP" altLang="en-US" sz="2400" dirty="0" smtClean="0">
                <a:solidFill>
                  <a:srgbClr val="FF0000"/>
                </a:solidFill>
              </a:rPr>
              <a:t>以下なので今回は統計的有意差は認められないという結果になる。</a:t>
            </a:r>
            <a:endParaRPr lang="en-US" altLang="ja-JP" sz="2400" dirty="0" smtClean="0">
              <a:solidFill>
                <a:srgbClr val="FF0000"/>
              </a:solidFill>
            </a:endParaRPr>
          </a:p>
          <a:p>
            <a:endParaRPr lang="en-US" altLang="ja-JP" sz="2400" dirty="0" smtClean="0"/>
          </a:p>
          <a:p>
            <a:endParaRPr lang="en-US" altLang="ja-JP" sz="2400" dirty="0" smtClean="0"/>
          </a:p>
          <a:p>
            <a:endParaRPr kumimoji="1" lang="ja-JP"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ウィルコクソン符号付き順位検定</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t>対応のある</a:t>
            </a:r>
            <a:r>
              <a:rPr lang="en-US" altLang="ja-JP" dirty="0" smtClean="0"/>
              <a:t>t</a:t>
            </a:r>
            <a:r>
              <a:rPr lang="ja-JP" altLang="en-US" dirty="0" smtClean="0"/>
              <a:t>検定のノンパラメトリック検定法</a:t>
            </a:r>
            <a:endParaRPr lang="en-US" altLang="ja-JP" dirty="0" smtClean="0"/>
          </a:p>
          <a:p>
            <a:r>
              <a:rPr lang="ja-JP" altLang="en-US" dirty="0" smtClean="0"/>
              <a:t>個々のデータの差の代わりに、対応のあるデータの差を用いる。</a:t>
            </a:r>
            <a:endParaRPr lang="en-US" altLang="ja-JP" dirty="0" smtClean="0"/>
          </a:p>
          <a:p>
            <a:endParaRPr lang="en-US" altLang="ja-JP" dirty="0" smtClean="0"/>
          </a:p>
          <a:p>
            <a:r>
              <a:rPr lang="ja-JP" altLang="en-US" u="sng" dirty="0" smtClean="0"/>
              <a:t>順位和の分布を正規分布に近似して求める。</a:t>
            </a:r>
            <a:endParaRPr lang="en-US" altLang="ja-JP" u="sng" dirty="0" smtClean="0"/>
          </a:p>
          <a:p>
            <a:endParaRPr kumimoji="1" lang="en-US" altLang="ja-JP" dirty="0" smtClean="0"/>
          </a:p>
          <a:p>
            <a:endParaRPr lang="en-US" altLang="ja-JP" dirty="0" smtClean="0"/>
          </a:p>
          <a:p>
            <a:r>
              <a:rPr lang="ja-JP" altLang="en-US" dirty="0" smtClean="0"/>
              <a:t>条件</a:t>
            </a:r>
            <a:endParaRPr kumimoji="1" lang="ja-JP" altLang="en-US" dirty="0"/>
          </a:p>
        </p:txBody>
      </p:sp>
      <p:sp>
        <p:nvSpPr>
          <p:cNvPr id="4" name="テキスト ボックス 3"/>
          <p:cNvSpPr txBox="1"/>
          <p:nvPr/>
        </p:nvSpPr>
        <p:spPr>
          <a:xfrm>
            <a:off x="899592" y="5046275"/>
            <a:ext cx="7272808" cy="830997"/>
          </a:xfrm>
          <a:prstGeom prst="rect">
            <a:avLst/>
          </a:prstGeom>
          <a:noFill/>
          <a:ln>
            <a:solidFill>
              <a:schemeClr val="tx1"/>
            </a:solidFill>
          </a:ln>
        </p:spPr>
        <p:txBody>
          <a:bodyPr wrap="square" rtlCol="0">
            <a:spAutoFit/>
          </a:bodyPr>
          <a:lstStyle/>
          <a:p>
            <a:r>
              <a:rPr lang="en-US" altLang="ja-JP" sz="2400" dirty="0" smtClean="0"/>
              <a:t>1)</a:t>
            </a:r>
            <a:r>
              <a:rPr kumimoji="1" lang="ja-JP" altLang="en-US" sz="2400" dirty="0" smtClean="0"/>
              <a:t>標本が何らかの形で対になっている。</a:t>
            </a:r>
            <a:endParaRPr kumimoji="1" lang="en-US" altLang="ja-JP" sz="2400" dirty="0" smtClean="0"/>
          </a:p>
          <a:p>
            <a:r>
              <a:rPr lang="en-US" altLang="ja-JP" sz="2400" dirty="0" smtClean="0"/>
              <a:t>2)</a:t>
            </a:r>
            <a:r>
              <a:rPr lang="ja-JP" altLang="en-US" sz="2400" dirty="0" smtClean="0"/>
              <a:t>対になった標本は母集団から無作為抽出されている。</a:t>
            </a:r>
            <a:endParaRPr kumimoji="1" lang="ja-JP" alt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例題</a:t>
            </a:r>
            <a:endParaRPr kumimoji="1" lang="ja-JP" altLang="en-US" dirty="0"/>
          </a:p>
        </p:txBody>
      </p:sp>
      <p:graphicFrame>
        <p:nvGraphicFramePr>
          <p:cNvPr id="5" name="コンテンツ プレースホルダ 4"/>
          <p:cNvGraphicFramePr>
            <a:graphicFrameLocks noGrp="1"/>
          </p:cNvGraphicFramePr>
          <p:nvPr>
            <p:ph sz="quarter" idx="1"/>
          </p:nvPr>
        </p:nvGraphicFramePr>
        <p:xfrm>
          <a:off x="467544" y="2348880"/>
          <a:ext cx="8229600" cy="3337560"/>
        </p:xfrm>
        <a:graphic>
          <a:graphicData uri="http://schemas.openxmlformats.org/drawingml/2006/table">
            <a:tbl>
              <a:tblPr firstRow="1" bandRow="1">
                <a:tableStyleId>{5C22544A-7EE6-4342-B048-85BDC9FD1C3A}</a:tableStyleId>
              </a:tblPr>
              <a:tblGrid>
                <a:gridCol w="1645920"/>
                <a:gridCol w="1522432"/>
                <a:gridCol w="1512168"/>
                <a:gridCol w="1440160"/>
                <a:gridCol w="2108920"/>
              </a:tblGrid>
              <a:tr h="370840">
                <a:tc>
                  <a:txBody>
                    <a:bodyPr/>
                    <a:lstStyle/>
                    <a:p>
                      <a:r>
                        <a:rPr kumimoji="1" lang="ja-JP" altLang="en-US" dirty="0" smtClean="0"/>
                        <a:t>患者</a:t>
                      </a:r>
                      <a:endParaRPr kumimoji="1" lang="ja-JP" altLang="en-US" dirty="0"/>
                    </a:p>
                  </a:txBody>
                  <a:tcPr/>
                </a:tc>
                <a:tc>
                  <a:txBody>
                    <a:bodyPr/>
                    <a:lstStyle/>
                    <a:p>
                      <a:r>
                        <a:rPr kumimoji="1" lang="ja-JP" altLang="en-US" dirty="0" smtClean="0"/>
                        <a:t>治療前</a:t>
                      </a:r>
                      <a:endParaRPr kumimoji="1" lang="ja-JP" altLang="en-US" dirty="0"/>
                    </a:p>
                  </a:txBody>
                  <a:tcPr/>
                </a:tc>
                <a:tc>
                  <a:txBody>
                    <a:bodyPr/>
                    <a:lstStyle/>
                    <a:p>
                      <a:r>
                        <a:rPr kumimoji="1" lang="ja-JP" altLang="en-US" dirty="0" smtClean="0"/>
                        <a:t>治療後</a:t>
                      </a:r>
                      <a:endParaRPr kumimoji="1" lang="ja-JP" altLang="en-US" dirty="0"/>
                    </a:p>
                  </a:txBody>
                  <a:tcPr/>
                </a:tc>
                <a:tc>
                  <a:txBody>
                    <a:bodyPr/>
                    <a:lstStyle/>
                    <a:p>
                      <a:r>
                        <a:rPr kumimoji="1" lang="ja-JP" altLang="en-US" dirty="0" smtClean="0"/>
                        <a:t>差</a:t>
                      </a:r>
                      <a:endParaRPr kumimoji="1" lang="ja-JP" altLang="en-US" dirty="0"/>
                    </a:p>
                  </a:txBody>
                  <a:tcPr/>
                </a:tc>
                <a:tc>
                  <a:txBody>
                    <a:bodyPr/>
                    <a:lstStyle/>
                    <a:p>
                      <a:r>
                        <a:rPr kumimoji="1" lang="ja-JP" altLang="en-US" dirty="0" smtClean="0">
                          <a:solidFill>
                            <a:srgbClr val="FFC000"/>
                          </a:solidFill>
                        </a:rPr>
                        <a:t>符号付き差の順位</a:t>
                      </a:r>
                      <a:endParaRPr kumimoji="1" lang="ja-JP" altLang="en-US" dirty="0">
                        <a:solidFill>
                          <a:srgbClr val="FFC000"/>
                        </a:solidFill>
                      </a:endParaRPr>
                    </a:p>
                  </a:txBody>
                  <a:tcPr/>
                </a:tc>
              </a:tr>
              <a:tr h="370840">
                <a:tc>
                  <a:txBody>
                    <a:bodyPr/>
                    <a:lstStyle/>
                    <a:p>
                      <a:r>
                        <a:rPr kumimoji="1" lang="en-US" altLang="ja-JP" dirty="0" smtClean="0"/>
                        <a:t>1</a:t>
                      </a:r>
                      <a:endParaRPr kumimoji="1" lang="ja-JP" altLang="en-US" dirty="0"/>
                    </a:p>
                  </a:txBody>
                  <a:tcPr/>
                </a:tc>
                <a:tc>
                  <a:txBody>
                    <a:bodyPr/>
                    <a:lstStyle/>
                    <a:p>
                      <a:r>
                        <a:rPr kumimoji="1" lang="en-US" altLang="ja-JP" dirty="0" smtClean="0"/>
                        <a:t>23</a:t>
                      </a:r>
                      <a:endParaRPr kumimoji="1" lang="ja-JP" altLang="en-US" dirty="0"/>
                    </a:p>
                  </a:txBody>
                  <a:tcPr/>
                </a:tc>
                <a:tc>
                  <a:txBody>
                    <a:bodyPr/>
                    <a:lstStyle/>
                    <a:p>
                      <a:r>
                        <a:rPr kumimoji="1" lang="en-US" altLang="ja-JP" dirty="0" smtClean="0"/>
                        <a:t>36</a:t>
                      </a:r>
                      <a:endParaRPr kumimoji="1" lang="ja-JP" altLang="en-US" dirty="0"/>
                    </a:p>
                  </a:txBody>
                  <a:tcPr/>
                </a:tc>
                <a:tc>
                  <a:txBody>
                    <a:bodyPr/>
                    <a:lstStyle/>
                    <a:p>
                      <a:r>
                        <a:rPr kumimoji="1" lang="en-US" altLang="ja-JP" dirty="0" smtClean="0"/>
                        <a:t>13</a:t>
                      </a:r>
                      <a:endParaRPr kumimoji="1" lang="ja-JP" altLang="en-US" dirty="0"/>
                    </a:p>
                  </a:txBody>
                  <a:tcPr/>
                </a:tc>
                <a:tc>
                  <a:txBody>
                    <a:bodyPr/>
                    <a:lstStyle/>
                    <a:p>
                      <a:r>
                        <a:rPr kumimoji="1" lang="en-US" altLang="ja-JP" dirty="0" smtClean="0"/>
                        <a:t>4</a:t>
                      </a:r>
                      <a:endParaRPr kumimoji="1" lang="ja-JP" altLang="en-US" dirty="0"/>
                    </a:p>
                  </a:txBody>
                  <a:tcPr/>
                </a:tc>
              </a:tr>
              <a:tr h="370840">
                <a:tc>
                  <a:txBody>
                    <a:bodyPr/>
                    <a:lstStyle/>
                    <a:p>
                      <a:r>
                        <a:rPr kumimoji="1" lang="en-US" altLang="ja-JP" dirty="0" smtClean="0"/>
                        <a:t>2</a:t>
                      </a:r>
                      <a:endParaRPr kumimoji="1" lang="ja-JP" altLang="en-US" dirty="0"/>
                    </a:p>
                  </a:txBody>
                  <a:tcPr/>
                </a:tc>
                <a:tc>
                  <a:txBody>
                    <a:bodyPr/>
                    <a:lstStyle/>
                    <a:p>
                      <a:r>
                        <a:rPr kumimoji="1" lang="en-US" altLang="ja-JP" dirty="0" smtClean="0"/>
                        <a:t>18</a:t>
                      </a:r>
                      <a:endParaRPr kumimoji="1" lang="ja-JP" altLang="en-US" dirty="0"/>
                    </a:p>
                  </a:txBody>
                  <a:tcPr/>
                </a:tc>
                <a:tc>
                  <a:txBody>
                    <a:bodyPr/>
                    <a:lstStyle/>
                    <a:p>
                      <a:r>
                        <a:rPr kumimoji="1" lang="en-US" altLang="ja-JP" dirty="0" smtClean="0"/>
                        <a:t>19</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1</a:t>
                      </a:r>
                      <a:endParaRPr kumimoji="1" lang="ja-JP" altLang="en-US" dirty="0"/>
                    </a:p>
                  </a:txBody>
                  <a:tcPr/>
                </a:tc>
              </a:tr>
              <a:tr h="370840">
                <a:tc>
                  <a:txBody>
                    <a:bodyPr/>
                    <a:lstStyle/>
                    <a:p>
                      <a:r>
                        <a:rPr kumimoji="1" lang="en-US" altLang="ja-JP" dirty="0" smtClean="0"/>
                        <a:t>3</a:t>
                      </a:r>
                      <a:endParaRPr kumimoji="1" lang="ja-JP" altLang="en-US" dirty="0"/>
                    </a:p>
                  </a:txBody>
                  <a:tcPr/>
                </a:tc>
                <a:tc>
                  <a:txBody>
                    <a:bodyPr/>
                    <a:lstStyle/>
                    <a:p>
                      <a:r>
                        <a:rPr kumimoji="1" lang="en-US" altLang="ja-JP" dirty="0" smtClean="0"/>
                        <a:t>55</a:t>
                      </a:r>
                      <a:endParaRPr kumimoji="1" lang="ja-JP" altLang="en-US" dirty="0"/>
                    </a:p>
                  </a:txBody>
                  <a:tcPr/>
                </a:tc>
                <a:tc>
                  <a:txBody>
                    <a:bodyPr/>
                    <a:lstStyle/>
                    <a:p>
                      <a:r>
                        <a:rPr kumimoji="1" lang="en-US" altLang="ja-JP" dirty="0" smtClean="0"/>
                        <a:t>53</a:t>
                      </a:r>
                      <a:endParaRPr kumimoji="1" lang="ja-JP" altLang="en-US" dirty="0"/>
                    </a:p>
                  </a:txBody>
                  <a:tcPr/>
                </a:tc>
                <a:tc>
                  <a:txBody>
                    <a:bodyPr/>
                    <a:lstStyle/>
                    <a:p>
                      <a:r>
                        <a:rPr kumimoji="1" lang="en-US" altLang="ja-JP" dirty="0" smtClean="0"/>
                        <a:t>-2</a:t>
                      </a:r>
                      <a:endParaRPr kumimoji="1" lang="ja-JP" altLang="en-US" dirty="0"/>
                    </a:p>
                  </a:txBody>
                  <a:tcPr/>
                </a:tc>
                <a:tc>
                  <a:txBody>
                    <a:bodyPr/>
                    <a:lstStyle/>
                    <a:p>
                      <a:r>
                        <a:rPr kumimoji="1" lang="en-US" altLang="ja-JP" dirty="0" smtClean="0"/>
                        <a:t>-2</a:t>
                      </a:r>
                      <a:endParaRPr kumimoji="1" lang="ja-JP" altLang="en-US" dirty="0"/>
                    </a:p>
                  </a:txBody>
                  <a:tcPr/>
                </a:tc>
              </a:tr>
              <a:tr h="370840">
                <a:tc>
                  <a:txBody>
                    <a:bodyPr/>
                    <a:lstStyle/>
                    <a:p>
                      <a:r>
                        <a:rPr kumimoji="1" lang="en-US" altLang="ja-JP" dirty="0" smtClean="0"/>
                        <a:t>4</a:t>
                      </a:r>
                      <a:endParaRPr kumimoji="1" lang="ja-JP" altLang="en-US" dirty="0"/>
                    </a:p>
                  </a:txBody>
                  <a:tcPr/>
                </a:tc>
                <a:tc>
                  <a:txBody>
                    <a:bodyPr/>
                    <a:lstStyle/>
                    <a:p>
                      <a:r>
                        <a:rPr kumimoji="1" lang="en-US" altLang="ja-JP" dirty="0" smtClean="0"/>
                        <a:t>78</a:t>
                      </a:r>
                      <a:endParaRPr kumimoji="1" lang="ja-JP" altLang="en-US" dirty="0"/>
                    </a:p>
                  </a:txBody>
                  <a:tcPr/>
                </a:tc>
                <a:tc>
                  <a:txBody>
                    <a:bodyPr/>
                    <a:lstStyle/>
                    <a:p>
                      <a:r>
                        <a:rPr kumimoji="1" lang="en-US" altLang="ja-JP" dirty="0" smtClean="0"/>
                        <a:t>89</a:t>
                      </a:r>
                      <a:endParaRPr kumimoji="1" lang="ja-JP" altLang="en-US" dirty="0"/>
                    </a:p>
                  </a:txBody>
                  <a:tcPr/>
                </a:tc>
                <a:tc>
                  <a:txBody>
                    <a:bodyPr/>
                    <a:lstStyle/>
                    <a:p>
                      <a:r>
                        <a:rPr kumimoji="1" lang="en-US" altLang="ja-JP" dirty="0" smtClean="0"/>
                        <a:t>11</a:t>
                      </a:r>
                      <a:endParaRPr kumimoji="1" lang="ja-JP" altLang="en-US" dirty="0"/>
                    </a:p>
                  </a:txBody>
                  <a:tcPr/>
                </a:tc>
                <a:tc>
                  <a:txBody>
                    <a:bodyPr/>
                    <a:lstStyle/>
                    <a:p>
                      <a:r>
                        <a:rPr kumimoji="1" lang="en-US" altLang="ja-JP" dirty="0" smtClean="0"/>
                        <a:t>3</a:t>
                      </a:r>
                      <a:endParaRPr kumimoji="1" lang="ja-JP" altLang="en-US" dirty="0"/>
                    </a:p>
                  </a:txBody>
                  <a:tcPr/>
                </a:tc>
              </a:tr>
              <a:tr h="370840">
                <a:tc>
                  <a:txBody>
                    <a:bodyPr/>
                    <a:lstStyle/>
                    <a:p>
                      <a:r>
                        <a:rPr kumimoji="1" lang="en-US" altLang="ja-JP" dirty="0" smtClean="0"/>
                        <a:t>5</a:t>
                      </a:r>
                      <a:endParaRPr kumimoji="1" lang="ja-JP" altLang="en-US" dirty="0"/>
                    </a:p>
                  </a:txBody>
                  <a:tcPr/>
                </a:tc>
                <a:tc>
                  <a:txBody>
                    <a:bodyPr/>
                    <a:lstStyle/>
                    <a:p>
                      <a:r>
                        <a:rPr kumimoji="1" lang="en-US" altLang="ja-JP" dirty="0" smtClean="0"/>
                        <a:t>21</a:t>
                      </a:r>
                      <a:endParaRPr kumimoji="1" lang="ja-JP" altLang="en-US" dirty="0"/>
                    </a:p>
                  </a:txBody>
                  <a:tcPr/>
                </a:tc>
                <a:tc>
                  <a:txBody>
                    <a:bodyPr/>
                    <a:lstStyle/>
                    <a:p>
                      <a:r>
                        <a:rPr kumimoji="1" lang="en-US" altLang="ja-JP" dirty="0" smtClean="0"/>
                        <a:t>21</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endParaRPr kumimoji="1" lang="ja-JP" altLang="en-US" dirty="0"/>
                    </a:p>
                  </a:txBody>
                  <a:tcPr/>
                </a:tc>
              </a:tr>
              <a:tr h="370840">
                <a:tc>
                  <a:txBody>
                    <a:bodyPr/>
                    <a:lstStyle/>
                    <a:p>
                      <a:r>
                        <a:rPr kumimoji="1" lang="en-US" altLang="ja-JP" dirty="0" smtClean="0"/>
                        <a:t>6</a:t>
                      </a:r>
                      <a:endParaRPr kumimoji="1" lang="ja-JP" altLang="en-US" dirty="0"/>
                    </a:p>
                  </a:txBody>
                  <a:tcPr/>
                </a:tc>
                <a:tc>
                  <a:txBody>
                    <a:bodyPr/>
                    <a:lstStyle/>
                    <a:p>
                      <a:r>
                        <a:rPr kumimoji="1" lang="en-US" altLang="ja-JP" dirty="0" smtClean="0"/>
                        <a:t>49</a:t>
                      </a:r>
                      <a:endParaRPr kumimoji="1" lang="ja-JP" altLang="en-US" dirty="0"/>
                    </a:p>
                  </a:txBody>
                  <a:tcPr/>
                </a:tc>
                <a:tc>
                  <a:txBody>
                    <a:bodyPr/>
                    <a:lstStyle/>
                    <a:p>
                      <a:r>
                        <a:rPr kumimoji="1" lang="en-US" altLang="ja-JP" dirty="0" smtClean="0"/>
                        <a:t>64</a:t>
                      </a:r>
                      <a:endParaRPr kumimoji="1" lang="ja-JP" altLang="en-US" dirty="0"/>
                    </a:p>
                  </a:txBody>
                  <a:tcPr/>
                </a:tc>
                <a:tc>
                  <a:txBody>
                    <a:bodyPr/>
                    <a:lstStyle/>
                    <a:p>
                      <a:r>
                        <a:rPr kumimoji="1" lang="en-US" altLang="ja-JP" dirty="0" smtClean="0"/>
                        <a:t>15</a:t>
                      </a:r>
                      <a:endParaRPr kumimoji="1" lang="ja-JP" altLang="en-US" dirty="0"/>
                    </a:p>
                  </a:txBody>
                  <a:tcPr/>
                </a:tc>
                <a:tc>
                  <a:txBody>
                    <a:bodyPr/>
                    <a:lstStyle/>
                    <a:p>
                      <a:r>
                        <a:rPr kumimoji="1" lang="en-US" altLang="ja-JP" dirty="0" smtClean="0"/>
                        <a:t>5</a:t>
                      </a:r>
                      <a:endParaRPr kumimoji="1" lang="ja-JP" altLang="en-US" dirty="0"/>
                    </a:p>
                  </a:txBody>
                  <a:tcPr/>
                </a:tc>
              </a:tr>
              <a:tr h="370840">
                <a:tc>
                  <a:txBody>
                    <a:bodyPr/>
                    <a:lstStyle/>
                    <a:p>
                      <a:r>
                        <a:rPr kumimoji="1" lang="en-US" altLang="ja-JP" dirty="0" smtClean="0"/>
                        <a:t>7</a:t>
                      </a:r>
                      <a:endParaRPr kumimoji="1" lang="ja-JP" altLang="en-US" dirty="0"/>
                    </a:p>
                  </a:txBody>
                  <a:tcPr/>
                </a:tc>
                <a:tc>
                  <a:txBody>
                    <a:bodyPr/>
                    <a:lstStyle/>
                    <a:p>
                      <a:r>
                        <a:rPr kumimoji="1" lang="en-US" altLang="ja-JP" dirty="0" smtClean="0"/>
                        <a:t>39</a:t>
                      </a:r>
                      <a:endParaRPr kumimoji="1" lang="ja-JP" altLang="en-US" dirty="0"/>
                    </a:p>
                  </a:txBody>
                  <a:tcPr/>
                </a:tc>
                <a:tc>
                  <a:txBody>
                    <a:bodyPr/>
                    <a:lstStyle/>
                    <a:p>
                      <a:r>
                        <a:rPr kumimoji="1" lang="en-US" altLang="ja-JP" dirty="0" smtClean="0"/>
                        <a:t>67</a:t>
                      </a:r>
                      <a:endParaRPr kumimoji="1" lang="ja-JP" altLang="en-US" dirty="0"/>
                    </a:p>
                  </a:txBody>
                  <a:tcPr/>
                </a:tc>
                <a:tc>
                  <a:txBody>
                    <a:bodyPr/>
                    <a:lstStyle/>
                    <a:p>
                      <a:r>
                        <a:rPr kumimoji="1" lang="en-US" altLang="ja-JP" dirty="0" smtClean="0"/>
                        <a:t>28</a:t>
                      </a:r>
                      <a:endParaRPr kumimoji="1" lang="ja-JP" altLang="en-US" dirty="0"/>
                    </a:p>
                  </a:txBody>
                  <a:tcPr/>
                </a:tc>
                <a:tc>
                  <a:txBody>
                    <a:bodyPr/>
                    <a:lstStyle/>
                    <a:p>
                      <a:r>
                        <a:rPr kumimoji="1" lang="en-US" altLang="ja-JP" dirty="0" smtClean="0"/>
                        <a:t>7</a:t>
                      </a:r>
                      <a:endParaRPr kumimoji="1" lang="ja-JP" altLang="en-US" dirty="0"/>
                    </a:p>
                  </a:txBody>
                  <a:tcPr/>
                </a:tc>
              </a:tr>
              <a:tr h="370840">
                <a:tc>
                  <a:txBody>
                    <a:bodyPr/>
                    <a:lstStyle/>
                    <a:p>
                      <a:r>
                        <a:rPr kumimoji="1" lang="en-US" altLang="ja-JP" dirty="0" smtClean="0"/>
                        <a:t>8</a:t>
                      </a:r>
                      <a:endParaRPr kumimoji="1" lang="ja-JP" altLang="en-US" dirty="0"/>
                    </a:p>
                  </a:txBody>
                  <a:tcPr/>
                </a:tc>
                <a:tc>
                  <a:txBody>
                    <a:bodyPr/>
                    <a:lstStyle/>
                    <a:p>
                      <a:r>
                        <a:rPr kumimoji="1" lang="en-US" altLang="ja-JP" dirty="0" smtClean="0"/>
                        <a:t>44</a:t>
                      </a:r>
                      <a:endParaRPr kumimoji="1" lang="ja-JP" altLang="en-US" dirty="0"/>
                    </a:p>
                  </a:txBody>
                  <a:tcPr/>
                </a:tc>
                <a:tc>
                  <a:txBody>
                    <a:bodyPr/>
                    <a:lstStyle/>
                    <a:p>
                      <a:r>
                        <a:rPr kumimoji="1" lang="en-US" altLang="ja-JP" dirty="0" smtClean="0"/>
                        <a:t>65</a:t>
                      </a:r>
                      <a:endParaRPr kumimoji="1" lang="ja-JP" altLang="en-US" dirty="0"/>
                    </a:p>
                  </a:txBody>
                  <a:tcPr/>
                </a:tc>
                <a:tc>
                  <a:txBody>
                    <a:bodyPr/>
                    <a:lstStyle/>
                    <a:p>
                      <a:r>
                        <a:rPr kumimoji="1" lang="en-US" altLang="ja-JP" dirty="0" smtClean="0"/>
                        <a:t>21</a:t>
                      </a:r>
                      <a:endParaRPr kumimoji="1" lang="ja-JP" altLang="en-US" dirty="0"/>
                    </a:p>
                  </a:txBody>
                  <a:tcPr/>
                </a:tc>
                <a:tc>
                  <a:txBody>
                    <a:bodyPr/>
                    <a:lstStyle/>
                    <a:p>
                      <a:r>
                        <a:rPr kumimoji="1" lang="en-US" altLang="ja-JP" dirty="0" smtClean="0"/>
                        <a:t>6</a:t>
                      </a:r>
                      <a:endParaRPr kumimoji="1" lang="ja-JP" altLang="en-US" dirty="0"/>
                    </a:p>
                  </a:txBody>
                  <a:tcPr/>
                </a:tc>
              </a:tr>
            </a:tbl>
          </a:graphicData>
        </a:graphic>
      </p:graphicFrame>
      <p:sp>
        <p:nvSpPr>
          <p:cNvPr id="6" name="テキスト ボックス 5"/>
          <p:cNvSpPr txBox="1"/>
          <p:nvPr/>
        </p:nvSpPr>
        <p:spPr>
          <a:xfrm>
            <a:off x="539552" y="1196752"/>
            <a:ext cx="8136904" cy="830997"/>
          </a:xfrm>
          <a:prstGeom prst="rect">
            <a:avLst/>
          </a:prstGeom>
          <a:noFill/>
        </p:spPr>
        <p:txBody>
          <a:bodyPr wrap="square" rtlCol="0">
            <a:spAutoFit/>
          </a:bodyPr>
          <a:lstStyle/>
          <a:p>
            <a:r>
              <a:rPr lang="en-US" altLang="ja-JP" sz="2400" dirty="0" smtClean="0"/>
              <a:t>8</a:t>
            </a:r>
            <a:r>
              <a:rPr lang="ja-JP" altLang="en-US" sz="2400" dirty="0" smtClean="0"/>
              <a:t>人の患者の治療の前後の症状をスコアで表したデータが以下のようになった。治療の前後で差はあるか</a:t>
            </a:r>
            <a:r>
              <a:rPr lang="ja-JP" altLang="en-US" dirty="0" smtClean="0"/>
              <a:t>？</a:t>
            </a:r>
            <a:endParaRPr lang="en-US" altLang="ja-JP" dirty="0" smtClean="0"/>
          </a:p>
        </p:txBody>
      </p:sp>
      <p:sp>
        <p:nvSpPr>
          <p:cNvPr id="14" name="テキスト ボックス 13"/>
          <p:cNvSpPr txBox="1"/>
          <p:nvPr/>
        </p:nvSpPr>
        <p:spPr>
          <a:xfrm>
            <a:off x="395536" y="5949280"/>
            <a:ext cx="8424936" cy="646331"/>
          </a:xfrm>
          <a:prstGeom prst="rect">
            <a:avLst/>
          </a:prstGeom>
          <a:solidFill>
            <a:schemeClr val="bg1"/>
          </a:solidFill>
        </p:spPr>
        <p:txBody>
          <a:bodyPr wrap="square" rtlCol="0">
            <a:spAutoFit/>
          </a:bodyPr>
          <a:lstStyle/>
          <a:p>
            <a:r>
              <a:rPr kumimoji="1" lang="ja-JP" altLang="en-US" dirty="0" smtClean="0"/>
              <a:t>符号付順位・・・差が</a:t>
            </a:r>
            <a:r>
              <a:rPr kumimoji="1" lang="en-US" altLang="ja-JP" dirty="0" smtClean="0"/>
              <a:t>0</a:t>
            </a:r>
            <a:r>
              <a:rPr lang="ja-JP" altLang="en-US" dirty="0" smtClean="0"/>
              <a:t>に近い順に順位づけする。差が負の場合は負の数で付ける。</a:t>
            </a:r>
            <a:endParaRPr lang="en-US" altLang="ja-JP" dirty="0" smtClean="0"/>
          </a:p>
          <a:p>
            <a:r>
              <a:rPr kumimoji="1" lang="ja-JP" altLang="en-US" dirty="0" smtClean="0"/>
              <a:t>　　　　　　　　　　差が</a:t>
            </a:r>
            <a:r>
              <a:rPr kumimoji="1" lang="en-US" altLang="ja-JP" dirty="0" smtClean="0"/>
              <a:t>0</a:t>
            </a:r>
            <a:r>
              <a:rPr kumimoji="1" lang="ja-JP" altLang="en-US" dirty="0" smtClean="0"/>
              <a:t>のものは順位づけしない</a:t>
            </a:r>
            <a:endParaRPr kumimoji="1" lang="ja-JP"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順位和を求める</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求める順位和</a:t>
            </a:r>
            <a:endParaRPr kumimoji="1" lang="en-US" altLang="ja-JP" dirty="0" smtClean="0"/>
          </a:p>
          <a:p>
            <a:pPr lvl="1"/>
            <a:r>
              <a:rPr kumimoji="1" lang="ja-JP" altLang="en-US" dirty="0" smtClean="0"/>
              <a:t>プラス値だけの</a:t>
            </a:r>
            <a:r>
              <a:rPr kumimoji="1" lang="en-US" altLang="ja-JP" dirty="0" smtClean="0">
                <a:solidFill>
                  <a:srgbClr val="FF0000"/>
                </a:solidFill>
              </a:rPr>
              <a:t>T+</a:t>
            </a:r>
          </a:p>
          <a:p>
            <a:pPr lvl="1"/>
            <a:r>
              <a:rPr lang="ja-JP" altLang="en-US" dirty="0" smtClean="0"/>
              <a:t>マイナス値だけの</a:t>
            </a:r>
            <a:r>
              <a:rPr lang="en-US" altLang="ja-JP" dirty="0" smtClean="0">
                <a:solidFill>
                  <a:srgbClr val="FF0000"/>
                </a:solidFill>
              </a:rPr>
              <a:t>T-</a:t>
            </a:r>
          </a:p>
          <a:p>
            <a:pPr lvl="1"/>
            <a:r>
              <a:rPr kumimoji="1" lang="ja-JP" altLang="en-US" dirty="0" smtClean="0"/>
              <a:t>差が</a:t>
            </a:r>
            <a:r>
              <a:rPr kumimoji="1" lang="en-US" altLang="ja-JP" dirty="0" smtClean="0"/>
              <a:t>0</a:t>
            </a:r>
            <a:r>
              <a:rPr kumimoji="1" lang="ja-JP" altLang="en-US" dirty="0" smtClean="0"/>
              <a:t>以外のペアの数</a:t>
            </a:r>
            <a:r>
              <a:rPr kumimoji="1" lang="en-US" altLang="ja-JP" dirty="0" smtClean="0">
                <a:solidFill>
                  <a:srgbClr val="FF0000"/>
                </a:solidFill>
              </a:rPr>
              <a:t>m</a:t>
            </a:r>
          </a:p>
          <a:p>
            <a:endParaRPr kumimoji="1" lang="en-US" altLang="ja-JP" dirty="0" smtClean="0"/>
          </a:p>
          <a:p>
            <a:r>
              <a:rPr kumimoji="1" lang="en-US" altLang="ja-JP" dirty="0" smtClean="0"/>
              <a:t>T+=4+1+3+5+7+6=26</a:t>
            </a:r>
          </a:p>
          <a:p>
            <a:r>
              <a:rPr lang="en-US" altLang="ja-JP" dirty="0" smtClean="0"/>
              <a:t>T-  =-2</a:t>
            </a:r>
          </a:p>
          <a:p>
            <a:r>
              <a:rPr lang="en-US" altLang="ja-JP" dirty="0" smtClean="0"/>
              <a:t>m</a:t>
            </a:r>
            <a:r>
              <a:rPr kumimoji="1" lang="ja-JP" altLang="en-US" dirty="0" smtClean="0"/>
              <a:t>　</a:t>
            </a:r>
            <a:r>
              <a:rPr kumimoji="1" lang="en-US" altLang="ja-JP" dirty="0" smtClean="0"/>
              <a:t>= 7</a:t>
            </a:r>
          </a:p>
          <a:p>
            <a:endParaRPr kumimoji="1" lang="ja-JP"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Z</a:t>
            </a:r>
            <a:r>
              <a:rPr kumimoji="1" lang="ja-JP" altLang="en-US" dirty="0" smtClean="0"/>
              <a:t>値計算</a:t>
            </a:r>
            <a:endParaRPr kumimoji="1" lang="ja-JP" altLang="en-US" dirty="0"/>
          </a:p>
        </p:txBody>
      </p:sp>
      <p:sp>
        <p:nvSpPr>
          <p:cNvPr id="5" name="コンテンツ プレースホルダ 4"/>
          <p:cNvSpPr>
            <a:spLocks noGrp="1"/>
          </p:cNvSpPr>
          <p:nvPr>
            <p:ph sz="quarter" idx="1"/>
          </p:nvPr>
        </p:nvSpPr>
        <p:spPr/>
        <p:txBody>
          <a:bodyPr>
            <a:normAutofit/>
          </a:bodyPr>
          <a:lstStyle/>
          <a:p>
            <a:r>
              <a:rPr kumimoji="1" lang="en-US" altLang="ja-JP" sz="2400" dirty="0" smtClean="0"/>
              <a:t>Z</a:t>
            </a:r>
            <a:r>
              <a:rPr kumimoji="1" lang="ja-JP" altLang="en-US" sz="2400" dirty="0" smtClean="0"/>
              <a:t>値の計算には</a:t>
            </a:r>
            <a:r>
              <a:rPr kumimoji="1" lang="en-US" altLang="ja-JP" sz="2400" dirty="0" smtClean="0"/>
              <a:t>T+,T-</a:t>
            </a:r>
            <a:r>
              <a:rPr kumimoji="1" lang="ja-JP" altLang="en-US" sz="2400" dirty="0" smtClean="0"/>
              <a:t>のどちらか小さい方</a:t>
            </a:r>
            <a:r>
              <a:rPr kumimoji="1" lang="en-US" altLang="ja-JP" sz="2400" dirty="0" smtClean="0"/>
              <a:t>T</a:t>
            </a:r>
            <a:r>
              <a:rPr kumimoji="1" lang="ja-JP" altLang="en-US" sz="2400" dirty="0" smtClean="0"/>
              <a:t>と、</a:t>
            </a:r>
            <a:r>
              <a:rPr kumimoji="1" lang="en-US" altLang="ja-JP" sz="2400" dirty="0" smtClean="0"/>
              <a:t>m</a:t>
            </a:r>
            <a:r>
              <a:rPr kumimoji="1" lang="ja-JP" altLang="en-US" sz="2400" dirty="0" smtClean="0"/>
              <a:t>を以下の式に代入し、求める。</a:t>
            </a:r>
            <a:endParaRPr kumimoji="1" lang="en-US" altLang="ja-JP" sz="2400"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r>
              <a:rPr lang="ja-JP" altLang="en-US" sz="2400" dirty="0" smtClean="0"/>
              <a:t>後は標準正規分布から</a:t>
            </a:r>
            <a:r>
              <a:rPr lang="en-US" altLang="ja-JP" sz="2400" dirty="0" smtClean="0"/>
              <a:t>P</a:t>
            </a:r>
            <a:r>
              <a:rPr lang="ja-JP" altLang="en-US" sz="2400" dirty="0" smtClean="0"/>
              <a:t>値が決まる。</a:t>
            </a:r>
            <a:endParaRPr lang="en-US" altLang="ja-JP" sz="2400" dirty="0" smtClean="0"/>
          </a:p>
          <a:p>
            <a:pPr lvl="1"/>
            <a:r>
              <a:rPr lang="ja-JP" altLang="en-US" sz="2100" dirty="0" smtClean="0"/>
              <a:t>例題の場合</a:t>
            </a:r>
            <a:r>
              <a:rPr lang="en-US" altLang="ja-JP" sz="2100" dirty="0" smtClean="0"/>
              <a:t>Z=-2.028</a:t>
            </a:r>
            <a:r>
              <a:rPr lang="ja-JP" altLang="en-US" sz="2100" dirty="0" smtClean="0"/>
              <a:t>と求まるので、そのときの</a:t>
            </a:r>
            <a:r>
              <a:rPr lang="en-US" altLang="ja-JP" sz="2100" dirty="0" smtClean="0"/>
              <a:t>P</a:t>
            </a:r>
            <a:r>
              <a:rPr lang="ja-JP" altLang="en-US" sz="2100" dirty="0" smtClean="0"/>
              <a:t>値は</a:t>
            </a:r>
            <a:r>
              <a:rPr lang="en-US" altLang="ja-JP" sz="2100" dirty="0" smtClean="0"/>
              <a:t>0.043</a:t>
            </a:r>
          </a:p>
          <a:p>
            <a:pPr lvl="1"/>
            <a:r>
              <a:rPr lang="ja-JP" altLang="en-US" sz="2100" dirty="0" smtClean="0">
                <a:solidFill>
                  <a:srgbClr val="FF0000"/>
                </a:solidFill>
              </a:rPr>
              <a:t>両側検定で有意水準が</a:t>
            </a:r>
            <a:r>
              <a:rPr lang="en-US" altLang="ja-JP" sz="2100" dirty="0" smtClean="0">
                <a:solidFill>
                  <a:srgbClr val="FF0000"/>
                </a:solidFill>
              </a:rPr>
              <a:t>5%</a:t>
            </a:r>
            <a:r>
              <a:rPr lang="ja-JP" altLang="en-US" sz="2100" dirty="0" smtClean="0">
                <a:solidFill>
                  <a:srgbClr val="FF0000"/>
                </a:solidFill>
              </a:rPr>
              <a:t>の場合、治療前後のスコアに差があるといえる。</a:t>
            </a:r>
            <a:endParaRPr lang="en-US" altLang="ja-JP" sz="2100" dirty="0" smtClean="0">
              <a:solidFill>
                <a:srgbClr val="FF0000"/>
              </a:solidFill>
            </a:endParaRPr>
          </a:p>
          <a:p>
            <a:pPr>
              <a:buNone/>
            </a:pPr>
            <a:endParaRPr lang="en-US" altLang="ja-JP" dirty="0" smtClean="0"/>
          </a:p>
          <a:p>
            <a:endParaRPr kumimoji="1" lang="ja-JP" altLang="en-US" dirty="0"/>
          </a:p>
        </p:txBody>
      </p:sp>
      <p:graphicFrame>
        <p:nvGraphicFramePr>
          <p:cNvPr id="6" name="オブジェクト 5"/>
          <p:cNvGraphicFramePr>
            <a:graphicFrameLocks noChangeAspect="1"/>
          </p:cNvGraphicFramePr>
          <p:nvPr/>
        </p:nvGraphicFramePr>
        <p:xfrm>
          <a:off x="1547664" y="2060848"/>
          <a:ext cx="4392488" cy="1944216"/>
        </p:xfrm>
        <a:graphic>
          <a:graphicData uri="http://schemas.openxmlformats.org/presentationml/2006/ole">
            <p:oleObj spid="_x0000_s1032" name="数式" r:id="rId3" imgW="1459866" imgH="799753"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クラスカルウォリスの検定</a:t>
            </a:r>
            <a:endParaRPr kumimoji="1" lang="ja-JP" altLang="en-US" dirty="0"/>
          </a:p>
        </p:txBody>
      </p:sp>
      <p:sp>
        <p:nvSpPr>
          <p:cNvPr id="3" name="コンテンツ プレースホルダ 2"/>
          <p:cNvSpPr>
            <a:spLocks noGrp="1"/>
          </p:cNvSpPr>
          <p:nvPr>
            <p:ph sz="quarter" idx="1"/>
          </p:nvPr>
        </p:nvSpPr>
        <p:spPr>
          <a:ln>
            <a:noFill/>
          </a:ln>
        </p:spPr>
        <p:txBody>
          <a:bodyPr>
            <a:normAutofit/>
          </a:bodyPr>
          <a:lstStyle/>
          <a:p>
            <a:r>
              <a:rPr lang="ja-JP" altLang="en-US" dirty="0" smtClean="0"/>
              <a:t>ノンパラメトリック分散分析法</a:t>
            </a:r>
            <a:endParaRPr lang="en-US" altLang="ja-JP" dirty="0" smtClean="0"/>
          </a:p>
          <a:p>
            <a:pPr lvl="1"/>
            <a:r>
              <a:rPr lang="ja-JP" altLang="en-US" sz="2000" dirty="0" smtClean="0">
                <a:solidFill>
                  <a:srgbClr val="FF0000"/>
                </a:solidFill>
              </a:rPr>
              <a:t>３群間以上</a:t>
            </a:r>
            <a:r>
              <a:rPr lang="ja-JP" altLang="en-US" sz="2000" dirty="0" smtClean="0"/>
              <a:t>で比較するときに使用する。</a:t>
            </a:r>
            <a:endParaRPr lang="en-US" altLang="ja-JP" sz="2000" dirty="0" smtClean="0"/>
          </a:p>
          <a:p>
            <a:pPr lvl="1"/>
            <a:r>
              <a:rPr lang="ja-JP" altLang="en-US" sz="2100" dirty="0" smtClean="0"/>
              <a:t>３つ以上の群間で順位付けし、各順位和を求めて比較する。</a:t>
            </a:r>
            <a:endParaRPr lang="en-US" altLang="ja-JP" sz="2100" dirty="0" smtClean="0"/>
          </a:p>
          <a:p>
            <a:endParaRPr lang="en-US" altLang="ja-JP" sz="2400" dirty="0" smtClean="0"/>
          </a:p>
          <a:p>
            <a:r>
              <a:rPr lang="ja-JP" altLang="en-US" sz="2400" dirty="0" smtClean="0"/>
              <a:t>手順</a:t>
            </a:r>
            <a:endParaRPr lang="en-US" altLang="ja-JP" sz="2400" dirty="0" smtClean="0"/>
          </a:p>
          <a:p>
            <a:pPr marL="457200" indent="-457200">
              <a:buFont typeface="+mj-lt"/>
              <a:buAutoNum type="arabicPeriod"/>
            </a:pPr>
            <a:r>
              <a:rPr lang="ja-JP" altLang="en-US" sz="2000" dirty="0" smtClean="0"/>
              <a:t>両群の</a:t>
            </a:r>
            <a:r>
              <a:rPr lang="ja-JP" altLang="en-US" sz="2000" dirty="0" smtClean="0">
                <a:solidFill>
                  <a:srgbClr val="FF0000"/>
                </a:solidFill>
              </a:rPr>
              <a:t>データを混ぜて</a:t>
            </a:r>
            <a:r>
              <a:rPr lang="ja-JP" altLang="en-US" sz="2000" dirty="0" smtClean="0"/>
              <a:t>順位を付ける。</a:t>
            </a:r>
            <a:endParaRPr lang="en-US" altLang="ja-JP" sz="2000" dirty="0" smtClean="0"/>
          </a:p>
          <a:p>
            <a:pPr marL="457200" indent="-457200">
              <a:buFont typeface="+mj-lt"/>
              <a:buAutoNum type="arabicPeriod"/>
            </a:pPr>
            <a:r>
              <a:rPr lang="ja-JP" altLang="en-US" sz="2000" dirty="0" smtClean="0"/>
              <a:t>データの小さいものから昇順に順位を付ける。</a:t>
            </a:r>
            <a:endParaRPr lang="en-US" altLang="ja-JP" sz="2000" dirty="0" smtClean="0"/>
          </a:p>
          <a:p>
            <a:pPr marL="457200" indent="-457200">
              <a:buFont typeface="+mj-lt"/>
              <a:buAutoNum type="arabicPeriod"/>
            </a:pPr>
            <a:r>
              <a:rPr lang="ja-JP" altLang="en-US" sz="2000" dirty="0" smtClean="0"/>
              <a:t>同じ値であれば平均の順位</a:t>
            </a:r>
            <a:r>
              <a:rPr lang="en-US" altLang="ja-JP" sz="2000" dirty="0" smtClean="0"/>
              <a:t>(5</a:t>
            </a:r>
            <a:r>
              <a:rPr lang="ja-JP" altLang="en-US" sz="2000" dirty="0" smtClean="0"/>
              <a:t>位</a:t>
            </a:r>
            <a:r>
              <a:rPr lang="en-US" altLang="ja-JP" sz="2000" dirty="0" smtClean="0"/>
              <a:t>=6</a:t>
            </a:r>
            <a:r>
              <a:rPr lang="ja-JP" altLang="en-US" sz="2000" dirty="0" smtClean="0"/>
              <a:t>位ならば共に</a:t>
            </a:r>
            <a:r>
              <a:rPr lang="en-US" altLang="ja-JP" sz="2000" dirty="0" smtClean="0"/>
              <a:t>5.5</a:t>
            </a:r>
            <a:r>
              <a:rPr lang="ja-JP" altLang="en-US" sz="2000" dirty="0" smtClean="0"/>
              <a:t>位とする</a:t>
            </a:r>
            <a:r>
              <a:rPr lang="en-US" altLang="ja-JP" sz="2000" dirty="0" smtClean="0"/>
              <a:t>)</a:t>
            </a:r>
          </a:p>
          <a:p>
            <a:pPr marL="457200" indent="-457200">
              <a:buFont typeface="+mj-lt"/>
              <a:buAutoNum type="arabicPeriod"/>
            </a:pPr>
            <a:r>
              <a:rPr lang="ja-JP" altLang="en-US" sz="2000" dirty="0" smtClean="0"/>
              <a:t>各群の総和を求める。</a:t>
            </a:r>
            <a:endParaRPr lang="en-US" altLang="ja-JP" sz="2000" dirty="0" smtClean="0"/>
          </a:p>
          <a:p>
            <a:pPr marL="457200" indent="-457200">
              <a:buFont typeface="+mj-lt"/>
              <a:buAutoNum type="arabicPeriod"/>
            </a:pPr>
            <a:r>
              <a:rPr lang="en-US" altLang="ja-JP" sz="2000" dirty="0" smtClean="0"/>
              <a:t>H</a:t>
            </a:r>
            <a:r>
              <a:rPr lang="ja-JP" altLang="en-US" sz="2000" dirty="0" smtClean="0"/>
              <a:t>統計量を求める。</a:t>
            </a:r>
            <a:r>
              <a:rPr lang="en-US" altLang="ja-JP" sz="2000" dirty="0" smtClean="0"/>
              <a:t>(</a:t>
            </a:r>
            <a:r>
              <a:rPr lang="ja-JP" altLang="en-US" sz="2000" dirty="0" smtClean="0"/>
              <a:t>式はマンホイットニーの</a:t>
            </a:r>
            <a:r>
              <a:rPr lang="en-US" altLang="ja-JP" sz="2000" dirty="0" smtClean="0"/>
              <a:t>U</a:t>
            </a:r>
            <a:r>
              <a:rPr lang="ja-JP" altLang="en-US" sz="2000" dirty="0" smtClean="0"/>
              <a:t>検定と同じ</a:t>
            </a:r>
            <a:r>
              <a:rPr lang="en-US" altLang="ja-JP" sz="2000" dirty="0" smtClean="0"/>
              <a:t>)</a:t>
            </a:r>
          </a:p>
          <a:p>
            <a:pPr marL="457200" indent="-457200">
              <a:buFont typeface="+mj-lt"/>
              <a:buAutoNum type="arabicPeriod"/>
            </a:pPr>
            <a:r>
              <a:rPr lang="en-US" altLang="ja-JP" sz="2000" dirty="0" smtClean="0"/>
              <a:t>X</a:t>
            </a:r>
            <a:r>
              <a:rPr lang="ja-JP" altLang="en-US" sz="2000" dirty="0" smtClean="0"/>
              <a:t>分布から</a:t>
            </a:r>
            <a:r>
              <a:rPr lang="en-US" altLang="ja-JP" sz="2000" dirty="0" smtClean="0"/>
              <a:t>P</a:t>
            </a:r>
            <a:r>
              <a:rPr lang="ja-JP" altLang="en-US" sz="2000" dirty="0" smtClean="0"/>
              <a:t>値を求めて仮説を検定する。</a:t>
            </a:r>
            <a:endParaRPr lang="en-US" altLang="ja-JP" sz="2000" dirty="0"/>
          </a:p>
          <a:p>
            <a:endParaRPr lang="en-US" altLang="ja-JP" sz="2400" dirty="0" smtClean="0"/>
          </a:p>
          <a:p>
            <a:pPr lvl="1"/>
            <a:endParaRPr lang="en-US" altLang="ja-JP" sz="2100" dirty="0">
              <a:solidFill>
                <a:srgbClr val="FF0000"/>
              </a:solidFill>
            </a:endParaRPr>
          </a:p>
          <a:p>
            <a:pPr marL="274320" lvl="1" indent="0">
              <a:buNone/>
            </a:pPr>
            <a:endParaRPr lang="en-US" altLang="ja-JP" sz="2100" dirty="0" smtClean="0">
              <a:solidFill>
                <a:srgbClr val="FF0000"/>
              </a:solidFill>
            </a:endParaRPr>
          </a:p>
          <a:p>
            <a:endParaRPr kumimoji="1" lang="en-US" altLang="ja-JP" dirty="0" smtClean="0"/>
          </a:p>
          <a:p>
            <a:endParaRPr kumimoji="1" lang="en-US" altLang="ja-JP" dirty="0" smtClean="0"/>
          </a:p>
          <a:p>
            <a:endParaRPr kumimoji="1" lang="ja-JP" altLang="en-US" dirty="0"/>
          </a:p>
        </p:txBody>
      </p:sp>
      <p:sp>
        <p:nvSpPr>
          <p:cNvPr id="6" name="テキスト ボックス 5"/>
          <p:cNvSpPr txBox="1"/>
          <p:nvPr/>
        </p:nvSpPr>
        <p:spPr>
          <a:xfrm>
            <a:off x="1043608" y="5085184"/>
            <a:ext cx="261610" cy="276999"/>
          </a:xfrm>
          <a:prstGeom prst="rect">
            <a:avLst/>
          </a:prstGeom>
          <a:noFill/>
        </p:spPr>
        <p:txBody>
          <a:bodyPr wrap="none" rtlCol="0">
            <a:spAutoFit/>
          </a:bodyPr>
          <a:lstStyle/>
          <a:p>
            <a:r>
              <a:rPr kumimoji="1" lang="en-US" altLang="ja-JP" sz="1200" dirty="0" smtClean="0"/>
              <a:t>2</a:t>
            </a:r>
            <a:endParaRPr kumimoji="1" lang="ja-JP" altLang="en-US" sz="1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例題</a:t>
            </a:r>
            <a:endParaRPr kumimoji="1" lang="ja-JP" altLang="en-US" dirty="0"/>
          </a:p>
        </p:txBody>
      </p:sp>
      <p:graphicFrame>
        <p:nvGraphicFramePr>
          <p:cNvPr id="4" name="コンテンツ プレースホルダー 3"/>
          <p:cNvGraphicFramePr>
            <a:graphicFrameLocks noGrp="1"/>
          </p:cNvGraphicFramePr>
          <p:nvPr>
            <p:ph sz="quarter" idx="1"/>
            <p:extLst>
              <p:ext uri="{D42A27DB-BD31-4B8C-83A1-F6EECF244321}">
                <p14:modId xmlns:p14="http://schemas.microsoft.com/office/powerpoint/2010/main" xmlns="" val="965503374"/>
              </p:ext>
            </p:extLst>
          </p:nvPr>
        </p:nvGraphicFramePr>
        <p:xfrm>
          <a:off x="467544" y="2060848"/>
          <a:ext cx="5976666" cy="2926080"/>
        </p:xfrm>
        <a:graphic>
          <a:graphicData uri="http://schemas.openxmlformats.org/drawingml/2006/table">
            <a:tbl>
              <a:tblPr firstRow="1" bandRow="1">
                <a:tableStyleId>{5C22544A-7EE6-4342-B048-85BDC9FD1C3A}</a:tableStyleId>
              </a:tblPr>
              <a:tblGrid>
                <a:gridCol w="996111"/>
                <a:gridCol w="996111"/>
                <a:gridCol w="996111"/>
                <a:gridCol w="996111"/>
                <a:gridCol w="996111"/>
                <a:gridCol w="996111"/>
              </a:tblGrid>
              <a:tr h="288032">
                <a:tc gridSpan="2">
                  <a:txBody>
                    <a:bodyPr/>
                    <a:lstStyle/>
                    <a:p>
                      <a:pPr algn="ctr"/>
                      <a:r>
                        <a:rPr kumimoji="1" lang="en-US" altLang="ja-JP" dirty="0" smtClean="0"/>
                        <a:t>A</a:t>
                      </a:r>
                      <a:endParaRPr kumimoji="1" lang="ja-JP" altLang="en-US" dirty="0"/>
                    </a:p>
                  </a:txBody>
                  <a:tcPr/>
                </a:tc>
                <a:tc hMerge="1">
                  <a:txBody>
                    <a:bodyPr/>
                    <a:lstStyle/>
                    <a:p>
                      <a:endParaRPr kumimoji="1" lang="ja-JP" altLang="en-US" dirty="0"/>
                    </a:p>
                  </a:txBody>
                  <a:tcPr/>
                </a:tc>
                <a:tc gridSpan="2">
                  <a:txBody>
                    <a:bodyPr/>
                    <a:lstStyle/>
                    <a:p>
                      <a:pPr algn="ctr"/>
                      <a:r>
                        <a:rPr kumimoji="1" lang="en-US" altLang="ja-JP" dirty="0" smtClean="0"/>
                        <a:t>B</a:t>
                      </a:r>
                      <a:endParaRPr kumimoji="1" lang="ja-JP" altLang="en-US" dirty="0"/>
                    </a:p>
                  </a:txBody>
                  <a:tcPr/>
                </a:tc>
                <a:tc hMerge="1">
                  <a:txBody>
                    <a:bodyPr/>
                    <a:lstStyle/>
                    <a:p>
                      <a:endParaRPr kumimoji="1" lang="ja-JP" altLang="en-US" dirty="0"/>
                    </a:p>
                  </a:txBody>
                  <a:tcPr/>
                </a:tc>
                <a:tc gridSpan="2">
                  <a:txBody>
                    <a:bodyPr/>
                    <a:lstStyle/>
                    <a:p>
                      <a:pPr algn="ctr"/>
                      <a:r>
                        <a:rPr kumimoji="1" lang="en-US" altLang="ja-JP" dirty="0" smtClean="0"/>
                        <a:t>C</a:t>
                      </a:r>
                      <a:endParaRPr kumimoji="1" lang="ja-JP" altLang="en-US" dirty="0"/>
                    </a:p>
                  </a:txBody>
                  <a:tcPr/>
                </a:tc>
                <a:tc hMerge="1">
                  <a:txBody>
                    <a:bodyPr/>
                    <a:lstStyle/>
                    <a:p>
                      <a:endParaRPr kumimoji="1" lang="ja-JP" altLang="en-US" dirty="0"/>
                    </a:p>
                  </a:txBody>
                  <a:tcPr/>
                </a:tc>
              </a:tr>
              <a:tr h="288032">
                <a:tc>
                  <a:txBody>
                    <a:bodyPr/>
                    <a:lstStyle/>
                    <a:p>
                      <a:r>
                        <a:rPr kumimoji="1" lang="ja-JP" altLang="en-US" dirty="0" smtClean="0"/>
                        <a:t>データ</a:t>
                      </a:r>
                      <a:endParaRPr kumimoji="1" lang="en-US" altLang="ja-JP" dirty="0" smtClean="0"/>
                    </a:p>
                  </a:txBody>
                  <a:tcPr>
                    <a:solidFill>
                      <a:schemeClr val="accent2"/>
                    </a:solidFill>
                  </a:tcPr>
                </a:tc>
                <a:tc>
                  <a:txBody>
                    <a:bodyPr/>
                    <a:lstStyle/>
                    <a:p>
                      <a:r>
                        <a:rPr kumimoji="1" lang="ja-JP" altLang="en-US" dirty="0" smtClean="0"/>
                        <a:t>順位</a:t>
                      </a:r>
                      <a:endParaRPr kumimoji="1" lang="ja-JP" altLang="en-US" dirty="0"/>
                    </a:p>
                  </a:txBody>
                  <a:tcPr>
                    <a:solidFill>
                      <a:schemeClr val="accent2"/>
                    </a:solidFill>
                  </a:tcPr>
                </a:tc>
                <a:tc>
                  <a:txBody>
                    <a:bodyPr/>
                    <a:lstStyle/>
                    <a:p>
                      <a:r>
                        <a:rPr kumimoji="1" lang="ja-JP" altLang="en-US" dirty="0" smtClean="0"/>
                        <a:t>データ</a:t>
                      </a:r>
                      <a:endParaRPr kumimoji="1" lang="en-US" altLang="ja-JP" dirty="0" smtClean="0"/>
                    </a:p>
                  </a:txBody>
                  <a:tcPr>
                    <a:solidFill>
                      <a:schemeClr val="accent2"/>
                    </a:solidFill>
                  </a:tcPr>
                </a:tc>
                <a:tc>
                  <a:txBody>
                    <a:bodyPr/>
                    <a:lstStyle/>
                    <a:p>
                      <a:r>
                        <a:rPr kumimoji="1" lang="ja-JP" altLang="en-US" dirty="0" smtClean="0"/>
                        <a:t>順位</a:t>
                      </a:r>
                      <a:endParaRPr kumimoji="1" lang="ja-JP" altLang="en-US" dirty="0"/>
                    </a:p>
                  </a:txBody>
                  <a:tcPr>
                    <a:solidFill>
                      <a:schemeClr val="accent2"/>
                    </a:solidFill>
                  </a:tcPr>
                </a:tc>
                <a:tc>
                  <a:txBody>
                    <a:bodyPr/>
                    <a:lstStyle/>
                    <a:p>
                      <a:r>
                        <a:rPr kumimoji="1" lang="ja-JP" altLang="en-US" dirty="0" smtClean="0"/>
                        <a:t>データ</a:t>
                      </a:r>
                      <a:endParaRPr kumimoji="1" lang="en-US" altLang="ja-JP" dirty="0" smtClean="0"/>
                    </a:p>
                  </a:txBody>
                  <a:tcPr>
                    <a:solidFill>
                      <a:schemeClr val="accent2"/>
                    </a:solidFill>
                  </a:tcPr>
                </a:tc>
                <a:tc>
                  <a:txBody>
                    <a:bodyPr/>
                    <a:lstStyle/>
                    <a:p>
                      <a:r>
                        <a:rPr kumimoji="1" lang="ja-JP" altLang="en-US" dirty="0" smtClean="0"/>
                        <a:t>順位</a:t>
                      </a:r>
                      <a:endParaRPr kumimoji="1" lang="ja-JP" altLang="en-US" dirty="0"/>
                    </a:p>
                  </a:txBody>
                  <a:tcPr>
                    <a:solidFill>
                      <a:schemeClr val="accent2"/>
                    </a:solidFill>
                  </a:tcPr>
                </a:tc>
              </a:tr>
              <a:tr h="288032">
                <a:tc>
                  <a:txBody>
                    <a:bodyPr/>
                    <a:lstStyle/>
                    <a:p>
                      <a:r>
                        <a:rPr kumimoji="1" lang="en-US" altLang="ja-JP" dirty="0" smtClean="0"/>
                        <a:t>45</a:t>
                      </a:r>
                      <a:endParaRPr kumimoji="1" lang="ja-JP" altLang="en-US" dirty="0"/>
                    </a:p>
                  </a:txBody>
                  <a:tcPr/>
                </a:tc>
                <a:tc>
                  <a:txBody>
                    <a:bodyPr/>
                    <a:lstStyle/>
                    <a:p>
                      <a:r>
                        <a:rPr kumimoji="1" lang="en-US" altLang="ja-JP" dirty="0" smtClean="0"/>
                        <a:t>14</a:t>
                      </a:r>
                      <a:endParaRPr kumimoji="1" lang="ja-JP" altLang="en-US" dirty="0"/>
                    </a:p>
                  </a:txBody>
                  <a:tcPr/>
                </a:tc>
                <a:tc>
                  <a:txBody>
                    <a:bodyPr/>
                    <a:lstStyle/>
                    <a:p>
                      <a:r>
                        <a:rPr kumimoji="1" lang="en-US" altLang="ja-JP" dirty="0" smtClean="0"/>
                        <a:t>36</a:t>
                      </a:r>
                      <a:endParaRPr kumimoji="1" lang="ja-JP" altLang="en-US" dirty="0"/>
                    </a:p>
                  </a:txBody>
                  <a:tcPr/>
                </a:tc>
                <a:tc>
                  <a:txBody>
                    <a:bodyPr/>
                    <a:lstStyle/>
                    <a:p>
                      <a:r>
                        <a:rPr kumimoji="1" lang="en-US" altLang="ja-JP" dirty="0" smtClean="0"/>
                        <a:t>9</a:t>
                      </a:r>
                      <a:endParaRPr kumimoji="1" lang="ja-JP" altLang="en-US" dirty="0"/>
                    </a:p>
                  </a:txBody>
                  <a:tcPr/>
                </a:tc>
                <a:tc>
                  <a:txBody>
                    <a:bodyPr/>
                    <a:lstStyle/>
                    <a:p>
                      <a:r>
                        <a:rPr kumimoji="1" lang="en-US" altLang="ja-JP" dirty="0" smtClean="0"/>
                        <a:t>29</a:t>
                      </a:r>
                      <a:endParaRPr kumimoji="1" lang="ja-JP" altLang="en-US" dirty="0"/>
                    </a:p>
                  </a:txBody>
                  <a:tcPr/>
                </a:tc>
                <a:tc>
                  <a:txBody>
                    <a:bodyPr/>
                    <a:lstStyle/>
                    <a:p>
                      <a:r>
                        <a:rPr kumimoji="1" lang="en-US" altLang="ja-JP" dirty="0" smtClean="0"/>
                        <a:t>6</a:t>
                      </a:r>
                      <a:endParaRPr kumimoji="1" lang="ja-JP" altLang="en-US" dirty="0"/>
                    </a:p>
                  </a:txBody>
                  <a:tcPr/>
                </a:tc>
              </a:tr>
              <a:tr h="288032">
                <a:tc>
                  <a:txBody>
                    <a:bodyPr/>
                    <a:lstStyle/>
                    <a:p>
                      <a:r>
                        <a:rPr kumimoji="1" lang="en-US" altLang="ja-JP" dirty="0" smtClean="0"/>
                        <a:t>39</a:t>
                      </a:r>
                      <a:endParaRPr kumimoji="1" lang="ja-JP" altLang="en-US" dirty="0"/>
                    </a:p>
                  </a:txBody>
                  <a:tcPr/>
                </a:tc>
                <a:tc>
                  <a:txBody>
                    <a:bodyPr/>
                    <a:lstStyle/>
                    <a:p>
                      <a:r>
                        <a:rPr kumimoji="1" lang="en-US" altLang="ja-JP" dirty="0" smtClean="0"/>
                        <a:t>11</a:t>
                      </a:r>
                      <a:endParaRPr kumimoji="1" lang="ja-JP" altLang="en-US" dirty="0"/>
                    </a:p>
                  </a:txBody>
                  <a:tcPr/>
                </a:tc>
                <a:tc>
                  <a:txBody>
                    <a:bodyPr/>
                    <a:lstStyle/>
                    <a:p>
                      <a:r>
                        <a:rPr kumimoji="1" lang="en-US" altLang="ja-JP" dirty="0" smtClean="0"/>
                        <a:t>44</a:t>
                      </a:r>
                      <a:endParaRPr kumimoji="1" lang="ja-JP" altLang="en-US" dirty="0"/>
                    </a:p>
                  </a:txBody>
                  <a:tcPr/>
                </a:tc>
                <a:tc>
                  <a:txBody>
                    <a:bodyPr/>
                    <a:lstStyle/>
                    <a:p>
                      <a:r>
                        <a:rPr kumimoji="1" lang="en-US" altLang="ja-JP" dirty="0" smtClean="0"/>
                        <a:t>13</a:t>
                      </a:r>
                      <a:endParaRPr kumimoji="1" lang="ja-JP" altLang="en-US" dirty="0"/>
                    </a:p>
                  </a:txBody>
                  <a:tcPr/>
                </a:tc>
                <a:tc>
                  <a:txBody>
                    <a:bodyPr/>
                    <a:lstStyle/>
                    <a:p>
                      <a:r>
                        <a:rPr kumimoji="1" lang="en-US" altLang="ja-JP" dirty="0" smtClean="0"/>
                        <a:t>12</a:t>
                      </a:r>
                      <a:endParaRPr kumimoji="1" lang="ja-JP" altLang="en-US" dirty="0"/>
                    </a:p>
                  </a:txBody>
                  <a:tcPr/>
                </a:tc>
                <a:tc>
                  <a:txBody>
                    <a:bodyPr/>
                    <a:lstStyle/>
                    <a:p>
                      <a:r>
                        <a:rPr kumimoji="1" lang="en-US" altLang="ja-JP" dirty="0" smtClean="0"/>
                        <a:t>1</a:t>
                      </a:r>
                      <a:endParaRPr kumimoji="1" lang="ja-JP" altLang="en-US" dirty="0"/>
                    </a:p>
                  </a:txBody>
                  <a:tcPr/>
                </a:tc>
              </a:tr>
              <a:tr h="288032">
                <a:tc>
                  <a:txBody>
                    <a:bodyPr/>
                    <a:lstStyle/>
                    <a:p>
                      <a:r>
                        <a:rPr kumimoji="1" lang="en-US" altLang="ja-JP" dirty="0" smtClean="0"/>
                        <a:t>40</a:t>
                      </a:r>
                      <a:endParaRPr kumimoji="1" lang="ja-JP" altLang="en-US" dirty="0"/>
                    </a:p>
                  </a:txBody>
                  <a:tcPr/>
                </a:tc>
                <a:tc>
                  <a:txBody>
                    <a:bodyPr/>
                    <a:lstStyle/>
                    <a:p>
                      <a:r>
                        <a:rPr kumimoji="1" lang="en-US" altLang="ja-JP" dirty="0" smtClean="0"/>
                        <a:t>12</a:t>
                      </a:r>
                      <a:endParaRPr kumimoji="1" lang="ja-JP" altLang="en-US" dirty="0"/>
                    </a:p>
                  </a:txBody>
                  <a:tcPr/>
                </a:tc>
                <a:tc>
                  <a:txBody>
                    <a:bodyPr/>
                    <a:lstStyle/>
                    <a:p>
                      <a:r>
                        <a:rPr kumimoji="1" lang="en-US" altLang="ja-JP" dirty="0" smtClean="0"/>
                        <a:t>19</a:t>
                      </a:r>
                      <a:endParaRPr kumimoji="1" lang="ja-JP" altLang="en-US" dirty="0"/>
                    </a:p>
                  </a:txBody>
                  <a:tcPr/>
                </a:tc>
                <a:tc>
                  <a:txBody>
                    <a:bodyPr/>
                    <a:lstStyle/>
                    <a:p>
                      <a:r>
                        <a:rPr kumimoji="1" lang="en-US" altLang="ja-JP" dirty="0" smtClean="0"/>
                        <a:t>3</a:t>
                      </a:r>
                      <a:endParaRPr kumimoji="1" lang="ja-JP" altLang="en-US" dirty="0"/>
                    </a:p>
                  </a:txBody>
                  <a:tcPr/>
                </a:tc>
                <a:tc>
                  <a:txBody>
                    <a:bodyPr/>
                    <a:lstStyle/>
                    <a:p>
                      <a:r>
                        <a:rPr kumimoji="1" lang="en-US" altLang="ja-JP" dirty="0" smtClean="0"/>
                        <a:t>24</a:t>
                      </a:r>
                      <a:endParaRPr kumimoji="1" lang="ja-JP" altLang="en-US" dirty="0"/>
                    </a:p>
                  </a:txBody>
                  <a:tcPr/>
                </a:tc>
                <a:tc>
                  <a:txBody>
                    <a:bodyPr/>
                    <a:lstStyle/>
                    <a:p>
                      <a:r>
                        <a:rPr kumimoji="1" lang="en-US" altLang="ja-JP" dirty="0" smtClean="0"/>
                        <a:t>5</a:t>
                      </a:r>
                      <a:endParaRPr kumimoji="1" lang="ja-JP" altLang="en-US" dirty="0"/>
                    </a:p>
                  </a:txBody>
                  <a:tcPr/>
                </a:tc>
              </a:tr>
              <a:tr h="288032">
                <a:tc>
                  <a:txBody>
                    <a:bodyPr/>
                    <a:lstStyle/>
                    <a:p>
                      <a:r>
                        <a:rPr kumimoji="1" lang="en-US" altLang="ja-JP" dirty="0" smtClean="0"/>
                        <a:t>51</a:t>
                      </a:r>
                      <a:endParaRPr kumimoji="1" lang="ja-JP" altLang="en-US" dirty="0"/>
                    </a:p>
                  </a:txBody>
                  <a:tcPr/>
                </a:tc>
                <a:tc>
                  <a:txBody>
                    <a:bodyPr/>
                    <a:lstStyle/>
                    <a:p>
                      <a:r>
                        <a:rPr kumimoji="1" lang="en-US" altLang="ja-JP" dirty="0" smtClean="0"/>
                        <a:t>15</a:t>
                      </a:r>
                      <a:endParaRPr kumimoji="1" lang="ja-JP" altLang="en-US" dirty="0"/>
                    </a:p>
                  </a:txBody>
                  <a:tcPr/>
                </a:tc>
                <a:tc>
                  <a:txBody>
                    <a:bodyPr/>
                    <a:lstStyle/>
                    <a:p>
                      <a:r>
                        <a:rPr kumimoji="1" lang="en-US" altLang="ja-JP" dirty="0" smtClean="0"/>
                        <a:t>23</a:t>
                      </a:r>
                      <a:endParaRPr kumimoji="1" lang="ja-JP" altLang="en-US" dirty="0"/>
                    </a:p>
                  </a:txBody>
                  <a:tcPr/>
                </a:tc>
                <a:tc>
                  <a:txBody>
                    <a:bodyPr/>
                    <a:lstStyle/>
                    <a:p>
                      <a:r>
                        <a:rPr kumimoji="1" lang="en-US" altLang="ja-JP" dirty="0" smtClean="0"/>
                        <a:t>4</a:t>
                      </a:r>
                      <a:endParaRPr kumimoji="1" lang="ja-JP" altLang="en-US" dirty="0"/>
                    </a:p>
                  </a:txBody>
                  <a:tcPr/>
                </a:tc>
                <a:tc>
                  <a:txBody>
                    <a:bodyPr/>
                    <a:lstStyle/>
                    <a:p>
                      <a:r>
                        <a:rPr kumimoji="1" lang="en-US" altLang="ja-JP" dirty="0" smtClean="0"/>
                        <a:t>37</a:t>
                      </a:r>
                      <a:endParaRPr kumimoji="1" lang="ja-JP" altLang="en-US" dirty="0"/>
                    </a:p>
                  </a:txBody>
                  <a:tcPr/>
                </a:tc>
                <a:tc>
                  <a:txBody>
                    <a:bodyPr/>
                    <a:lstStyle/>
                    <a:p>
                      <a:r>
                        <a:rPr kumimoji="1" lang="en-US" altLang="ja-JP" dirty="0" smtClean="0"/>
                        <a:t>10</a:t>
                      </a:r>
                      <a:endParaRPr kumimoji="1" lang="ja-JP" altLang="en-US" dirty="0"/>
                    </a:p>
                  </a:txBody>
                  <a:tcPr/>
                </a:tc>
              </a:tr>
              <a:tr h="288032">
                <a:tc>
                  <a:txBody>
                    <a:bodyPr/>
                    <a:lstStyle/>
                    <a:p>
                      <a:r>
                        <a:rPr kumimoji="1" lang="en-US" altLang="ja-JP" dirty="0" smtClean="0"/>
                        <a:t>35</a:t>
                      </a:r>
                      <a:endParaRPr kumimoji="1" lang="ja-JP" altLang="en-US" dirty="0"/>
                    </a:p>
                  </a:txBody>
                  <a:tcPr>
                    <a:lnB w="12700" cap="flat" cmpd="sng" algn="ctr">
                      <a:solidFill>
                        <a:schemeClr val="tx1"/>
                      </a:solidFill>
                      <a:prstDash val="solid"/>
                      <a:round/>
                      <a:headEnd type="none" w="med" len="med"/>
                      <a:tailEnd type="none" w="med" len="med"/>
                    </a:lnB>
                  </a:tcPr>
                </a:tc>
                <a:tc>
                  <a:txBody>
                    <a:bodyPr/>
                    <a:lstStyle/>
                    <a:p>
                      <a:r>
                        <a:rPr kumimoji="1" lang="en-US" altLang="ja-JP" dirty="0" smtClean="0"/>
                        <a:t>8</a:t>
                      </a:r>
                      <a:endParaRPr kumimoji="1" lang="ja-JP" altLang="en-US" dirty="0"/>
                    </a:p>
                  </a:txBody>
                  <a:tcPr>
                    <a:lnB w="12700" cap="flat" cmpd="sng" algn="ctr">
                      <a:solidFill>
                        <a:schemeClr val="tx1"/>
                      </a:solidFill>
                      <a:prstDash val="solid"/>
                      <a:round/>
                      <a:headEnd type="none" w="med" len="med"/>
                      <a:tailEnd type="none" w="med" len="med"/>
                    </a:lnB>
                  </a:tcPr>
                </a:tc>
                <a:tc>
                  <a:txBody>
                    <a:bodyPr/>
                    <a:lstStyle/>
                    <a:p>
                      <a:r>
                        <a:rPr kumimoji="1" lang="en-US" altLang="ja-JP" dirty="0" smtClean="0"/>
                        <a:t>34</a:t>
                      </a:r>
                      <a:endParaRPr kumimoji="1" lang="ja-JP" altLang="en-US" dirty="0"/>
                    </a:p>
                  </a:txBody>
                  <a:tcPr>
                    <a:lnB w="12700" cap="flat" cmpd="sng" algn="ctr">
                      <a:solidFill>
                        <a:schemeClr val="tx1"/>
                      </a:solidFill>
                      <a:prstDash val="solid"/>
                      <a:round/>
                      <a:headEnd type="none" w="med" len="med"/>
                      <a:tailEnd type="none" w="med" len="med"/>
                    </a:lnB>
                  </a:tcPr>
                </a:tc>
                <a:tc>
                  <a:txBody>
                    <a:bodyPr/>
                    <a:lstStyle/>
                    <a:p>
                      <a:r>
                        <a:rPr kumimoji="1" lang="en-US" altLang="ja-JP" dirty="0" smtClean="0"/>
                        <a:t>7</a:t>
                      </a:r>
                      <a:endParaRPr kumimoji="1" lang="ja-JP" altLang="en-US" dirty="0"/>
                    </a:p>
                  </a:txBody>
                  <a:tcPr>
                    <a:lnB w="12700" cap="flat" cmpd="sng" algn="ctr">
                      <a:solidFill>
                        <a:schemeClr val="tx1"/>
                      </a:solidFill>
                      <a:prstDash val="solid"/>
                      <a:round/>
                      <a:headEnd type="none" w="med" len="med"/>
                      <a:tailEnd type="none" w="med" len="med"/>
                    </a:lnB>
                  </a:tcPr>
                </a:tc>
                <a:tc>
                  <a:txBody>
                    <a:bodyPr/>
                    <a:lstStyle/>
                    <a:p>
                      <a:r>
                        <a:rPr kumimoji="1" lang="en-US" altLang="ja-JP" dirty="0" smtClean="0"/>
                        <a:t>16</a:t>
                      </a:r>
                      <a:endParaRPr kumimoji="1" lang="ja-JP" altLang="en-US" dirty="0"/>
                    </a:p>
                  </a:txBody>
                  <a:tcPr>
                    <a:lnB w="12700" cap="flat" cmpd="sng" algn="ctr">
                      <a:solidFill>
                        <a:schemeClr val="tx1"/>
                      </a:solidFill>
                      <a:prstDash val="solid"/>
                      <a:round/>
                      <a:headEnd type="none" w="med" len="med"/>
                      <a:tailEnd type="none" w="med" len="med"/>
                    </a:lnB>
                  </a:tcPr>
                </a:tc>
                <a:tc>
                  <a:txBody>
                    <a:bodyPr/>
                    <a:lstStyle/>
                    <a:p>
                      <a:r>
                        <a:rPr kumimoji="1" lang="en-US" altLang="ja-JP" dirty="0" smtClean="0"/>
                        <a:t>2</a:t>
                      </a:r>
                      <a:endParaRPr kumimoji="1" lang="ja-JP" altLang="en-US" dirty="0"/>
                    </a:p>
                  </a:txBody>
                  <a:tcPr>
                    <a:lnB w="12700" cap="flat" cmpd="sng" algn="ctr">
                      <a:solidFill>
                        <a:schemeClr val="tx1"/>
                      </a:solidFill>
                      <a:prstDash val="solid"/>
                      <a:round/>
                      <a:headEnd type="none" w="med" len="med"/>
                      <a:tailEnd type="none" w="med" len="med"/>
                    </a:lnB>
                  </a:tcPr>
                </a:tc>
              </a:tr>
              <a:tr h="288032">
                <a:tc>
                  <a:txBody>
                    <a:bodyPr/>
                    <a:lstStyle/>
                    <a:p>
                      <a:r>
                        <a:rPr kumimoji="1" lang="en-US" altLang="ja-JP" dirty="0" smtClean="0"/>
                        <a:t>TA</a:t>
                      </a:r>
                      <a:endParaRPr kumimoji="1" lang="ja-JP" altLang="en-US" dirty="0"/>
                    </a:p>
                  </a:txBody>
                  <a:tcPr>
                    <a:lnT w="12700" cap="flat" cmpd="sng" algn="ctr">
                      <a:solidFill>
                        <a:schemeClr val="tx1"/>
                      </a:solidFill>
                      <a:prstDash val="solid"/>
                      <a:round/>
                      <a:headEnd type="none" w="med" len="med"/>
                      <a:tailEnd type="none" w="med" len="med"/>
                    </a:lnT>
                  </a:tcPr>
                </a:tc>
                <a:tc>
                  <a:txBody>
                    <a:bodyPr/>
                    <a:lstStyle/>
                    <a:p>
                      <a:r>
                        <a:rPr kumimoji="1" lang="en-US" altLang="ja-JP" dirty="0" smtClean="0"/>
                        <a:t>60</a:t>
                      </a:r>
                      <a:endParaRPr kumimoji="1" lang="ja-JP" altLang="en-US" dirty="0"/>
                    </a:p>
                  </a:txBody>
                  <a:tcPr>
                    <a:lnT w="12700" cap="flat" cmpd="sng" algn="ctr">
                      <a:solidFill>
                        <a:schemeClr val="tx1"/>
                      </a:solidFill>
                      <a:prstDash val="solid"/>
                      <a:round/>
                      <a:headEnd type="none" w="med" len="med"/>
                      <a:tailEnd type="none" w="med" len="med"/>
                    </a:lnT>
                  </a:tcPr>
                </a:tc>
                <a:tc>
                  <a:txBody>
                    <a:bodyPr/>
                    <a:lstStyle/>
                    <a:p>
                      <a:r>
                        <a:rPr kumimoji="1" lang="en-US" altLang="ja-JP" dirty="0" smtClean="0"/>
                        <a:t>TB</a:t>
                      </a:r>
                      <a:endParaRPr kumimoji="1" lang="ja-JP" altLang="en-US" dirty="0"/>
                    </a:p>
                  </a:txBody>
                  <a:tcPr>
                    <a:lnT w="12700" cap="flat" cmpd="sng" algn="ctr">
                      <a:solidFill>
                        <a:schemeClr val="tx1"/>
                      </a:solidFill>
                      <a:prstDash val="solid"/>
                      <a:round/>
                      <a:headEnd type="none" w="med" len="med"/>
                      <a:tailEnd type="none" w="med" len="med"/>
                    </a:lnT>
                  </a:tcPr>
                </a:tc>
                <a:tc>
                  <a:txBody>
                    <a:bodyPr/>
                    <a:lstStyle/>
                    <a:p>
                      <a:r>
                        <a:rPr kumimoji="1" lang="en-US" altLang="ja-JP" dirty="0" smtClean="0"/>
                        <a:t>36</a:t>
                      </a:r>
                      <a:endParaRPr kumimoji="1" lang="ja-JP" altLang="en-US" dirty="0"/>
                    </a:p>
                  </a:txBody>
                  <a:tcPr>
                    <a:lnT w="12700" cap="flat" cmpd="sng" algn="ctr">
                      <a:solidFill>
                        <a:schemeClr val="tx1"/>
                      </a:solidFill>
                      <a:prstDash val="solid"/>
                      <a:round/>
                      <a:headEnd type="none" w="med" len="med"/>
                      <a:tailEnd type="none" w="med" len="med"/>
                    </a:lnT>
                  </a:tcPr>
                </a:tc>
                <a:tc>
                  <a:txBody>
                    <a:bodyPr/>
                    <a:lstStyle/>
                    <a:p>
                      <a:r>
                        <a:rPr kumimoji="1" lang="en-US" altLang="ja-JP" dirty="0" smtClean="0"/>
                        <a:t>TC</a:t>
                      </a:r>
                      <a:endParaRPr kumimoji="1" lang="ja-JP" altLang="en-US" dirty="0"/>
                    </a:p>
                  </a:txBody>
                  <a:tcPr>
                    <a:lnT w="12700" cap="flat" cmpd="sng" algn="ctr">
                      <a:solidFill>
                        <a:schemeClr val="tx1"/>
                      </a:solidFill>
                      <a:prstDash val="solid"/>
                      <a:round/>
                      <a:headEnd type="none" w="med" len="med"/>
                      <a:tailEnd type="none" w="med" len="med"/>
                    </a:lnT>
                  </a:tcPr>
                </a:tc>
                <a:tc>
                  <a:txBody>
                    <a:bodyPr/>
                    <a:lstStyle/>
                    <a:p>
                      <a:r>
                        <a:rPr kumimoji="1" lang="en-US" altLang="ja-JP" dirty="0" smtClean="0"/>
                        <a:t>24</a:t>
                      </a:r>
                      <a:endParaRPr kumimoji="1" lang="ja-JP" altLang="en-US" dirty="0"/>
                    </a:p>
                  </a:txBody>
                  <a:tcPr>
                    <a:lnT w="12700" cap="flat" cmpd="sng" algn="ctr">
                      <a:solidFill>
                        <a:schemeClr val="tx1"/>
                      </a:solidFill>
                      <a:prstDash val="solid"/>
                      <a:round/>
                      <a:headEnd type="none" w="med" len="med"/>
                      <a:tailEnd type="none" w="med" len="med"/>
                    </a:lnT>
                  </a:tcPr>
                </a:tc>
              </a:tr>
            </a:tbl>
          </a:graphicData>
        </a:graphic>
      </p:graphicFrame>
      <p:sp>
        <p:nvSpPr>
          <p:cNvPr id="5" name="テキスト ボックス 4"/>
          <p:cNvSpPr txBox="1"/>
          <p:nvPr/>
        </p:nvSpPr>
        <p:spPr>
          <a:xfrm>
            <a:off x="611560" y="1484784"/>
            <a:ext cx="6408712" cy="400110"/>
          </a:xfrm>
          <a:prstGeom prst="rect">
            <a:avLst/>
          </a:prstGeom>
          <a:noFill/>
        </p:spPr>
        <p:txBody>
          <a:bodyPr wrap="square" rtlCol="0">
            <a:spAutoFit/>
          </a:bodyPr>
          <a:lstStyle/>
          <a:p>
            <a:r>
              <a:rPr kumimoji="1" lang="en-US" altLang="ja-JP" sz="2000" dirty="0" smtClean="0"/>
              <a:t>A,B,C</a:t>
            </a:r>
            <a:r>
              <a:rPr kumimoji="1" lang="ja-JP" altLang="en-US" sz="2000" dirty="0" smtClean="0"/>
              <a:t>の治療を受けた患者のデータが以下のようになった。</a:t>
            </a:r>
            <a:endParaRPr kumimoji="1" lang="ja-JP" altLang="en-US" sz="2000" dirty="0"/>
          </a:p>
        </p:txBody>
      </p:sp>
      <p:sp>
        <p:nvSpPr>
          <p:cNvPr id="6" name="テキスト ボックス 5"/>
          <p:cNvSpPr txBox="1"/>
          <p:nvPr/>
        </p:nvSpPr>
        <p:spPr>
          <a:xfrm>
            <a:off x="539552" y="5301208"/>
            <a:ext cx="8064896" cy="1107996"/>
          </a:xfrm>
          <a:prstGeom prst="rect">
            <a:avLst/>
          </a:prstGeom>
          <a:noFill/>
        </p:spPr>
        <p:txBody>
          <a:bodyPr wrap="square" rtlCol="0">
            <a:spAutoFit/>
          </a:bodyPr>
          <a:lstStyle/>
          <a:p>
            <a:r>
              <a:rPr kumimoji="1" lang="ja-JP" altLang="en-US" sz="2400" dirty="0" smtClean="0"/>
              <a:t>検定統計量</a:t>
            </a:r>
            <a:r>
              <a:rPr kumimoji="1" lang="en-US" altLang="ja-JP" sz="2400" dirty="0" smtClean="0"/>
              <a:t>H</a:t>
            </a:r>
            <a:r>
              <a:rPr kumimoji="1" lang="ja-JP" altLang="en-US" sz="2400" dirty="0" smtClean="0"/>
              <a:t>を求める　</a:t>
            </a:r>
            <a:r>
              <a:rPr kumimoji="1" lang="en-US" altLang="ja-JP" sz="2400" dirty="0" smtClean="0"/>
              <a:t>H=6.270</a:t>
            </a:r>
            <a:r>
              <a:rPr kumimoji="1" lang="ja-JP" altLang="en-US" sz="2400" dirty="0" smtClean="0"/>
              <a:t>　</a:t>
            </a:r>
            <a:r>
              <a:rPr lang="en-US" altLang="ja-JP" sz="2400" dirty="0" smtClean="0"/>
              <a:t>P=0.035</a:t>
            </a:r>
            <a:r>
              <a:rPr lang="ja-JP" altLang="en-US" sz="2400" dirty="0" smtClean="0"/>
              <a:t>よって有意差あり。</a:t>
            </a:r>
            <a:endParaRPr lang="en-US" altLang="ja-JP" sz="2400" dirty="0" smtClean="0"/>
          </a:p>
          <a:p>
            <a:r>
              <a:rPr kumimoji="1" lang="en-US" altLang="ja-JP" sz="2400" dirty="0" smtClean="0"/>
              <a:t>H</a:t>
            </a:r>
            <a:r>
              <a:rPr kumimoji="1" lang="ja-JP" altLang="en-US" sz="2400" dirty="0" smtClean="0"/>
              <a:t>はマンホイットニーの</a:t>
            </a:r>
            <a:r>
              <a:rPr kumimoji="1" lang="en-US" altLang="ja-JP" sz="2400" dirty="0" smtClean="0"/>
              <a:t>U</a:t>
            </a:r>
            <a:r>
              <a:rPr kumimoji="1" lang="ja-JP" altLang="en-US" sz="2400" dirty="0" smtClean="0"/>
              <a:t>検定の時の</a:t>
            </a:r>
            <a:r>
              <a:rPr kumimoji="1" lang="en-US" altLang="ja-JP" sz="2400" dirty="0" smtClean="0"/>
              <a:t>U</a:t>
            </a:r>
            <a:r>
              <a:rPr kumimoji="1" lang="ja-JP" altLang="en-US" sz="2400" dirty="0" smtClean="0"/>
              <a:t>値のこと</a:t>
            </a:r>
            <a:r>
              <a:rPr kumimoji="1" lang="ja-JP" altLang="en-US" dirty="0" smtClean="0"/>
              <a:t>。</a:t>
            </a:r>
            <a:endParaRPr kumimoji="1" lang="en-US" altLang="ja-JP" dirty="0" smtClean="0"/>
          </a:p>
          <a:p>
            <a:endParaRPr kumimoji="1" lang="ja-JP" altLang="en-US" dirty="0"/>
          </a:p>
        </p:txBody>
      </p:sp>
    </p:spTree>
    <p:extLst>
      <p:ext uri="{BB962C8B-B14F-4D97-AF65-F5344CB8AC3E}">
        <p14:creationId xmlns:p14="http://schemas.microsoft.com/office/powerpoint/2010/main" xmlns="" val="5705969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フリードマンの検定</a:t>
            </a:r>
            <a:endParaRPr kumimoji="1" lang="ja-JP" altLang="en-US"/>
          </a:p>
        </p:txBody>
      </p:sp>
      <p:sp>
        <p:nvSpPr>
          <p:cNvPr id="3" name="コンテンツ プレースホルダー 2"/>
          <p:cNvSpPr>
            <a:spLocks noGrp="1"/>
          </p:cNvSpPr>
          <p:nvPr>
            <p:ph sz="quarter" idx="1"/>
          </p:nvPr>
        </p:nvSpPr>
        <p:spPr/>
        <p:txBody>
          <a:bodyPr/>
          <a:lstStyle/>
          <a:p>
            <a:r>
              <a:rPr lang="ja-JP" altLang="en-US" dirty="0" smtClean="0"/>
              <a:t>ノンパラメトリックでの反復側転分散分析</a:t>
            </a:r>
            <a:endParaRPr lang="en-US" altLang="ja-JP" dirty="0" smtClean="0"/>
          </a:p>
          <a:p>
            <a:pPr lvl="1"/>
            <a:r>
              <a:rPr kumimoji="1" lang="ja-JP" altLang="en-US" dirty="0" smtClean="0">
                <a:solidFill>
                  <a:srgbClr val="FF0000"/>
                </a:solidFill>
              </a:rPr>
              <a:t>同じ対象から経時的に、あるいは同じ対象に異なった処置をして、かつ３つ以上標本がある時</a:t>
            </a:r>
            <a:r>
              <a:rPr kumimoji="1" lang="ja-JP" altLang="en-US" dirty="0" smtClean="0"/>
              <a:t>に使用。</a:t>
            </a:r>
            <a:endParaRPr kumimoji="1" lang="en-US" altLang="ja-JP" dirty="0" smtClean="0"/>
          </a:p>
          <a:p>
            <a:pPr lvl="1"/>
            <a:r>
              <a:rPr lang="ja-JP" altLang="en-US" dirty="0" smtClean="0"/>
              <a:t>例：時間経過で違いはあるか</a:t>
            </a:r>
            <a:endParaRPr kumimoji="1" lang="en-US" altLang="ja-JP" dirty="0" smtClean="0"/>
          </a:p>
          <a:p>
            <a:pPr lvl="1"/>
            <a:endParaRPr lang="en-US" altLang="ja-JP" dirty="0" smtClean="0"/>
          </a:p>
          <a:p>
            <a:endParaRPr lang="en-US" altLang="ja-JP" dirty="0" smtClean="0"/>
          </a:p>
          <a:p>
            <a:r>
              <a:rPr lang="ja-JP" altLang="en-US" dirty="0" smtClean="0"/>
              <a:t>手順</a:t>
            </a:r>
            <a:endParaRPr kumimoji="1" lang="en-US" altLang="ja-JP" dirty="0" smtClean="0"/>
          </a:p>
          <a:p>
            <a:pPr marL="731520" lvl="1" indent="-457200">
              <a:buFont typeface="+mj-lt"/>
              <a:buAutoNum type="arabicPeriod"/>
            </a:pPr>
            <a:r>
              <a:rPr lang="ja-JP" altLang="en-US" sz="2400" dirty="0" smtClean="0"/>
              <a:t>個体ごとに他の個体とは無関係に、各時点で順位付け</a:t>
            </a:r>
            <a:endParaRPr lang="en-US" altLang="ja-JP" sz="2400" dirty="0" smtClean="0"/>
          </a:p>
          <a:p>
            <a:pPr marL="731520" lvl="1" indent="-457200">
              <a:buFont typeface="+mj-lt"/>
              <a:buAutoNum type="arabicPeriod"/>
            </a:pPr>
            <a:r>
              <a:rPr lang="ja-JP" altLang="en-US" sz="2400" dirty="0" smtClean="0"/>
              <a:t>各時点毎に全個体の順位和を求める。</a:t>
            </a:r>
            <a:endParaRPr lang="en-US" altLang="ja-JP" sz="2400" dirty="0" smtClean="0"/>
          </a:p>
          <a:p>
            <a:pPr marL="731520" lvl="1" indent="-457200">
              <a:buFont typeface="+mj-lt"/>
              <a:buAutoNum type="arabicPeriod"/>
            </a:pPr>
            <a:r>
              <a:rPr lang="ja-JP" altLang="en-US" sz="2400" dirty="0" smtClean="0"/>
              <a:t>順位和の分布を表す検定統計量</a:t>
            </a:r>
            <a:r>
              <a:rPr lang="en-US" altLang="ja-JP" sz="2400" dirty="0" smtClean="0"/>
              <a:t>X</a:t>
            </a:r>
            <a:r>
              <a:rPr lang="ja-JP" altLang="en-US" sz="2400" dirty="0" smtClean="0"/>
              <a:t>値を求める。</a:t>
            </a:r>
            <a:endParaRPr lang="en-US" altLang="ja-JP" sz="2400" dirty="0" smtClean="0"/>
          </a:p>
          <a:p>
            <a:pPr marL="731520" lvl="1" indent="-457200">
              <a:buFont typeface="+mj-lt"/>
              <a:buAutoNum type="arabicPeriod"/>
            </a:pPr>
            <a:r>
              <a:rPr lang="en-US" altLang="ja-JP" sz="2400" dirty="0" smtClean="0"/>
              <a:t>X</a:t>
            </a:r>
            <a:r>
              <a:rPr lang="ja-JP" altLang="en-US" sz="2400" dirty="0" smtClean="0"/>
              <a:t>値から</a:t>
            </a:r>
            <a:r>
              <a:rPr lang="en-US" altLang="ja-JP" sz="2400" dirty="0" smtClean="0"/>
              <a:t>X</a:t>
            </a:r>
            <a:r>
              <a:rPr lang="ja-JP" altLang="en-US" sz="2400" dirty="0" smtClean="0"/>
              <a:t>分布から</a:t>
            </a:r>
            <a:r>
              <a:rPr lang="en-US" altLang="ja-JP" sz="2400" dirty="0" smtClean="0"/>
              <a:t>P</a:t>
            </a:r>
            <a:r>
              <a:rPr lang="ja-JP" altLang="en-US" sz="2400" dirty="0" smtClean="0"/>
              <a:t>値を求め仮説を検定する。</a:t>
            </a:r>
          </a:p>
          <a:p>
            <a:pPr lvl="1"/>
            <a:endParaRPr kumimoji="1" lang="en-US" altLang="ja-JP" dirty="0" smtClean="0"/>
          </a:p>
          <a:p>
            <a:endParaRPr kumimoji="1" lang="ja-JP" altLang="en-US" dirty="0"/>
          </a:p>
        </p:txBody>
      </p:sp>
      <p:sp>
        <p:nvSpPr>
          <p:cNvPr id="4" name="テキスト ボックス 3"/>
          <p:cNvSpPr txBox="1"/>
          <p:nvPr/>
        </p:nvSpPr>
        <p:spPr>
          <a:xfrm>
            <a:off x="1403648" y="5445224"/>
            <a:ext cx="248786" cy="246221"/>
          </a:xfrm>
          <a:prstGeom prst="rect">
            <a:avLst/>
          </a:prstGeom>
          <a:noFill/>
        </p:spPr>
        <p:txBody>
          <a:bodyPr wrap="none" rtlCol="0">
            <a:spAutoFit/>
          </a:bodyPr>
          <a:lstStyle/>
          <a:p>
            <a:r>
              <a:rPr kumimoji="1" lang="en-US" altLang="ja-JP" sz="1000" dirty="0" smtClean="0"/>
              <a:t>2</a:t>
            </a:r>
            <a:endParaRPr kumimoji="1" lang="ja-JP" altLang="en-US" sz="1000" dirty="0"/>
          </a:p>
        </p:txBody>
      </p:sp>
      <p:sp>
        <p:nvSpPr>
          <p:cNvPr id="5" name="テキスト ボックス 4"/>
          <p:cNvSpPr txBox="1"/>
          <p:nvPr/>
        </p:nvSpPr>
        <p:spPr>
          <a:xfrm>
            <a:off x="5652120" y="5013176"/>
            <a:ext cx="274434" cy="307777"/>
          </a:xfrm>
          <a:prstGeom prst="rect">
            <a:avLst/>
          </a:prstGeom>
          <a:noFill/>
        </p:spPr>
        <p:txBody>
          <a:bodyPr wrap="none" rtlCol="0">
            <a:spAutoFit/>
          </a:bodyPr>
          <a:lstStyle/>
          <a:p>
            <a:r>
              <a:rPr kumimoji="1" lang="en-US" altLang="ja-JP" sz="1400" dirty="0" smtClean="0"/>
              <a:t>2</a:t>
            </a:r>
            <a:endParaRPr kumimoji="1" lang="ja-JP" altLang="en-US" sz="1400" dirty="0"/>
          </a:p>
        </p:txBody>
      </p:sp>
      <p:sp>
        <p:nvSpPr>
          <p:cNvPr id="6" name="テキスト ボックス 5"/>
          <p:cNvSpPr txBox="1"/>
          <p:nvPr/>
        </p:nvSpPr>
        <p:spPr>
          <a:xfrm>
            <a:off x="2555776" y="5445224"/>
            <a:ext cx="248786" cy="246221"/>
          </a:xfrm>
          <a:prstGeom prst="rect">
            <a:avLst/>
          </a:prstGeom>
          <a:noFill/>
        </p:spPr>
        <p:txBody>
          <a:bodyPr wrap="none" rtlCol="0">
            <a:spAutoFit/>
          </a:bodyPr>
          <a:lstStyle/>
          <a:p>
            <a:r>
              <a:rPr kumimoji="1" lang="en-US" altLang="ja-JP" sz="1000" dirty="0" smtClean="0"/>
              <a:t>2</a:t>
            </a:r>
            <a:endParaRPr kumimoji="1" lang="ja-JP" altLang="en-US" sz="1000" dirty="0"/>
          </a:p>
        </p:txBody>
      </p:sp>
    </p:spTree>
    <p:extLst>
      <p:ext uri="{BB962C8B-B14F-4D97-AF65-F5344CB8AC3E}">
        <p14:creationId xmlns:p14="http://schemas.microsoft.com/office/powerpoint/2010/main" xmlns="" val="42461050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例題</a:t>
            </a:r>
            <a:endParaRPr kumimoji="1" lang="ja-JP" altLang="en-US" dirty="0"/>
          </a:p>
        </p:txBody>
      </p:sp>
      <p:graphicFrame>
        <p:nvGraphicFramePr>
          <p:cNvPr id="4" name="コンテンツ プレースホルダ 3"/>
          <p:cNvGraphicFramePr>
            <a:graphicFrameLocks noGrp="1"/>
          </p:cNvGraphicFramePr>
          <p:nvPr>
            <p:ph sz="quarter" idx="1"/>
          </p:nvPr>
        </p:nvGraphicFramePr>
        <p:xfrm>
          <a:off x="467544" y="1340768"/>
          <a:ext cx="6984775" cy="3657600"/>
        </p:xfrm>
        <a:graphic>
          <a:graphicData uri="http://schemas.openxmlformats.org/drawingml/2006/table">
            <a:tbl>
              <a:tblPr firstRow="1" bandRow="1">
                <a:tableStyleId>{5C22544A-7EE6-4342-B048-85BDC9FD1C3A}</a:tableStyleId>
              </a:tblPr>
              <a:tblGrid>
                <a:gridCol w="997825"/>
                <a:gridCol w="997825"/>
                <a:gridCol w="997825"/>
                <a:gridCol w="997825"/>
                <a:gridCol w="997825"/>
                <a:gridCol w="997825"/>
                <a:gridCol w="997825"/>
              </a:tblGrid>
              <a:tr h="352839">
                <a:tc rowSpan="2">
                  <a:txBody>
                    <a:bodyPr/>
                    <a:lstStyle/>
                    <a:p>
                      <a:pPr algn="ctr"/>
                      <a:r>
                        <a:rPr kumimoji="1" lang="ja-JP" altLang="en-US" dirty="0" smtClean="0"/>
                        <a:t>被験者</a:t>
                      </a:r>
                      <a:endParaRPr kumimoji="1" lang="ja-JP" altLang="en-US" dirty="0"/>
                    </a:p>
                  </a:txBody>
                  <a:tcPr/>
                </a:tc>
                <a:tc gridSpan="2">
                  <a:txBody>
                    <a:bodyPr/>
                    <a:lstStyle/>
                    <a:p>
                      <a:pPr algn="ctr"/>
                      <a:r>
                        <a:rPr kumimoji="1" lang="ja-JP" altLang="en-US" dirty="0" smtClean="0"/>
                        <a:t>治療前</a:t>
                      </a:r>
                      <a:endParaRPr kumimoji="1" lang="ja-JP" altLang="en-US" dirty="0"/>
                    </a:p>
                  </a:txBody>
                  <a:tcPr/>
                </a:tc>
                <a:tc hMerge="1">
                  <a:txBody>
                    <a:bodyPr/>
                    <a:lstStyle/>
                    <a:p>
                      <a:endParaRPr kumimoji="1" lang="ja-JP" altLang="en-US" dirty="0"/>
                    </a:p>
                  </a:txBody>
                  <a:tcPr/>
                </a:tc>
                <a:tc gridSpan="2">
                  <a:txBody>
                    <a:bodyPr/>
                    <a:lstStyle/>
                    <a:p>
                      <a:pPr algn="ctr"/>
                      <a:r>
                        <a:rPr kumimoji="1" lang="ja-JP" altLang="en-US" dirty="0" smtClean="0"/>
                        <a:t>１週間後</a:t>
                      </a:r>
                      <a:endParaRPr kumimoji="1" lang="ja-JP" altLang="en-US" dirty="0"/>
                    </a:p>
                  </a:txBody>
                  <a:tcPr/>
                </a:tc>
                <a:tc hMerge="1">
                  <a:txBody>
                    <a:bodyPr/>
                    <a:lstStyle/>
                    <a:p>
                      <a:endParaRPr kumimoji="1" lang="ja-JP" altLang="en-US" dirty="0"/>
                    </a:p>
                  </a:txBody>
                  <a:tcPr/>
                </a:tc>
                <a:tc gridSpan="2">
                  <a:txBody>
                    <a:bodyPr/>
                    <a:lstStyle/>
                    <a:p>
                      <a:pPr algn="ctr"/>
                      <a:r>
                        <a:rPr kumimoji="1" lang="en-US" altLang="ja-JP" dirty="0" smtClean="0"/>
                        <a:t>2</a:t>
                      </a:r>
                      <a:r>
                        <a:rPr kumimoji="1" lang="ja-JP" altLang="en-US" dirty="0" smtClean="0"/>
                        <a:t>週間後</a:t>
                      </a:r>
                      <a:endParaRPr kumimoji="1" lang="ja-JP" altLang="en-US" dirty="0"/>
                    </a:p>
                  </a:txBody>
                  <a:tcPr/>
                </a:tc>
                <a:tc hMerge="1">
                  <a:txBody>
                    <a:bodyPr/>
                    <a:lstStyle/>
                    <a:p>
                      <a:endParaRPr kumimoji="1" lang="ja-JP" altLang="en-US" dirty="0"/>
                    </a:p>
                  </a:txBody>
                  <a:tcPr/>
                </a:tc>
              </a:tr>
              <a:tr h="352839">
                <a:tc vMerge="1">
                  <a:txBody>
                    <a:bodyPr/>
                    <a:lstStyle/>
                    <a:p>
                      <a:endParaRPr kumimoji="1" lang="ja-JP" altLang="en-US" dirty="0"/>
                    </a:p>
                  </a:txBody>
                  <a:tcPr/>
                </a:tc>
                <a:tc>
                  <a:txBody>
                    <a:bodyPr/>
                    <a:lstStyle/>
                    <a:p>
                      <a:r>
                        <a:rPr kumimoji="1" lang="ja-JP" altLang="en-US" dirty="0" smtClean="0">
                          <a:solidFill>
                            <a:schemeClr val="bg1"/>
                          </a:solidFill>
                        </a:rPr>
                        <a:t>データ</a:t>
                      </a:r>
                      <a:endParaRPr kumimoji="1" lang="ja-JP" altLang="en-US" dirty="0">
                        <a:solidFill>
                          <a:schemeClr val="bg1"/>
                        </a:solidFill>
                      </a:endParaRPr>
                    </a:p>
                  </a:txBody>
                  <a:tcPr>
                    <a:solidFill>
                      <a:schemeClr val="accent2">
                        <a:lumMod val="50000"/>
                      </a:schemeClr>
                    </a:solidFill>
                  </a:tcPr>
                </a:tc>
                <a:tc>
                  <a:txBody>
                    <a:bodyPr/>
                    <a:lstStyle/>
                    <a:p>
                      <a:r>
                        <a:rPr kumimoji="1" lang="ja-JP" altLang="en-US" dirty="0" smtClean="0">
                          <a:solidFill>
                            <a:schemeClr val="bg1"/>
                          </a:solidFill>
                        </a:rPr>
                        <a:t>順位</a:t>
                      </a:r>
                      <a:endParaRPr kumimoji="1" lang="ja-JP" altLang="en-US" dirty="0">
                        <a:solidFill>
                          <a:schemeClr val="bg1"/>
                        </a:solidFill>
                      </a:endParaRPr>
                    </a:p>
                  </a:txBody>
                  <a:tcPr>
                    <a:solidFill>
                      <a:schemeClr val="accent2">
                        <a:lumMod val="50000"/>
                      </a:schemeClr>
                    </a:solidFill>
                  </a:tcPr>
                </a:tc>
                <a:tc>
                  <a:txBody>
                    <a:bodyPr/>
                    <a:lstStyle/>
                    <a:p>
                      <a:r>
                        <a:rPr kumimoji="1" lang="ja-JP" altLang="en-US" dirty="0" smtClean="0">
                          <a:solidFill>
                            <a:schemeClr val="bg1"/>
                          </a:solidFill>
                        </a:rPr>
                        <a:t>データ</a:t>
                      </a:r>
                      <a:endParaRPr kumimoji="1" lang="ja-JP" altLang="en-US" dirty="0">
                        <a:solidFill>
                          <a:schemeClr val="bg1"/>
                        </a:solidFill>
                      </a:endParaRPr>
                    </a:p>
                  </a:txBody>
                  <a:tcPr>
                    <a:solidFill>
                      <a:schemeClr val="accent2">
                        <a:lumMod val="50000"/>
                      </a:schemeClr>
                    </a:solidFill>
                  </a:tcPr>
                </a:tc>
                <a:tc>
                  <a:txBody>
                    <a:bodyPr/>
                    <a:lstStyle/>
                    <a:p>
                      <a:r>
                        <a:rPr kumimoji="1" lang="ja-JP" altLang="en-US" dirty="0" smtClean="0">
                          <a:solidFill>
                            <a:schemeClr val="bg1"/>
                          </a:solidFill>
                        </a:rPr>
                        <a:t>順位</a:t>
                      </a:r>
                      <a:endParaRPr kumimoji="1" lang="ja-JP" altLang="en-US" dirty="0">
                        <a:solidFill>
                          <a:schemeClr val="bg1"/>
                        </a:solidFill>
                      </a:endParaRPr>
                    </a:p>
                  </a:txBody>
                  <a:tcPr>
                    <a:solidFill>
                      <a:schemeClr val="accent2">
                        <a:lumMod val="50000"/>
                      </a:schemeClr>
                    </a:solidFill>
                  </a:tcPr>
                </a:tc>
                <a:tc>
                  <a:txBody>
                    <a:bodyPr/>
                    <a:lstStyle/>
                    <a:p>
                      <a:r>
                        <a:rPr kumimoji="1" lang="ja-JP" altLang="en-US" dirty="0" smtClean="0">
                          <a:solidFill>
                            <a:schemeClr val="bg1"/>
                          </a:solidFill>
                        </a:rPr>
                        <a:t>データ</a:t>
                      </a:r>
                      <a:endParaRPr kumimoji="1" lang="ja-JP" altLang="en-US" dirty="0">
                        <a:solidFill>
                          <a:schemeClr val="bg1"/>
                        </a:solidFill>
                      </a:endParaRPr>
                    </a:p>
                  </a:txBody>
                  <a:tcPr>
                    <a:solidFill>
                      <a:schemeClr val="accent2">
                        <a:lumMod val="50000"/>
                      </a:schemeClr>
                    </a:solidFill>
                  </a:tcPr>
                </a:tc>
                <a:tc>
                  <a:txBody>
                    <a:bodyPr/>
                    <a:lstStyle/>
                    <a:p>
                      <a:r>
                        <a:rPr kumimoji="1" lang="ja-JP" altLang="en-US" dirty="0" smtClean="0">
                          <a:solidFill>
                            <a:schemeClr val="bg1"/>
                          </a:solidFill>
                        </a:rPr>
                        <a:t>順位</a:t>
                      </a:r>
                      <a:endParaRPr kumimoji="1" lang="ja-JP" altLang="en-US" dirty="0">
                        <a:solidFill>
                          <a:schemeClr val="bg1"/>
                        </a:solidFill>
                      </a:endParaRPr>
                    </a:p>
                  </a:txBody>
                  <a:tcPr>
                    <a:solidFill>
                      <a:schemeClr val="accent2">
                        <a:lumMod val="50000"/>
                      </a:schemeClr>
                    </a:solidFill>
                  </a:tcPr>
                </a:tc>
              </a:tr>
              <a:tr h="352839">
                <a:tc>
                  <a:txBody>
                    <a:bodyPr/>
                    <a:lstStyle/>
                    <a:p>
                      <a:r>
                        <a:rPr kumimoji="1" lang="en-US" altLang="ja-JP" dirty="0" smtClean="0"/>
                        <a:t>1</a:t>
                      </a:r>
                    </a:p>
                  </a:txBody>
                  <a:tcPr/>
                </a:tc>
                <a:tc>
                  <a:txBody>
                    <a:bodyPr/>
                    <a:lstStyle/>
                    <a:p>
                      <a:r>
                        <a:rPr kumimoji="1" lang="en-US" altLang="ja-JP" dirty="0" smtClean="0"/>
                        <a:t>23</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36</a:t>
                      </a:r>
                      <a:endParaRPr kumimoji="1" lang="ja-JP" altLang="en-US" dirty="0"/>
                    </a:p>
                  </a:txBody>
                  <a:tcPr/>
                </a:tc>
                <a:tc>
                  <a:txBody>
                    <a:bodyPr/>
                    <a:lstStyle/>
                    <a:p>
                      <a:r>
                        <a:rPr kumimoji="1" lang="en-US" altLang="ja-JP" dirty="0" smtClean="0"/>
                        <a:t>2</a:t>
                      </a:r>
                      <a:endParaRPr kumimoji="1" lang="ja-JP" altLang="en-US" dirty="0"/>
                    </a:p>
                  </a:txBody>
                  <a:tcPr/>
                </a:tc>
                <a:tc>
                  <a:txBody>
                    <a:bodyPr/>
                    <a:lstStyle/>
                    <a:p>
                      <a:r>
                        <a:rPr kumimoji="1" lang="en-US" altLang="ja-JP" dirty="0" smtClean="0"/>
                        <a:t>48</a:t>
                      </a:r>
                      <a:endParaRPr kumimoji="1" lang="ja-JP" altLang="en-US" dirty="0"/>
                    </a:p>
                  </a:txBody>
                  <a:tcPr/>
                </a:tc>
                <a:tc>
                  <a:txBody>
                    <a:bodyPr/>
                    <a:lstStyle/>
                    <a:p>
                      <a:r>
                        <a:rPr kumimoji="1" lang="en-US" altLang="ja-JP" dirty="0" smtClean="0"/>
                        <a:t>3</a:t>
                      </a:r>
                      <a:endParaRPr kumimoji="1" lang="ja-JP" altLang="en-US" dirty="0"/>
                    </a:p>
                  </a:txBody>
                  <a:tcPr/>
                </a:tc>
              </a:tr>
              <a:tr h="352839">
                <a:tc>
                  <a:txBody>
                    <a:bodyPr/>
                    <a:lstStyle/>
                    <a:p>
                      <a:r>
                        <a:rPr kumimoji="1" lang="en-US" altLang="ja-JP" dirty="0" smtClean="0"/>
                        <a:t>2</a:t>
                      </a:r>
                      <a:endParaRPr kumimoji="1" lang="ja-JP" altLang="en-US" dirty="0"/>
                    </a:p>
                  </a:txBody>
                  <a:tcPr/>
                </a:tc>
                <a:tc>
                  <a:txBody>
                    <a:bodyPr/>
                    <a:lstStyle/>
                    <a:p>
                      <a:r>
                        <a:rPr kumimoji="1" lang="en-US" altLang="ja-JP" dirty="0" smtClean="0"/>
                        <a:t>18</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19</a:t>
                      </a:r>
                      <a:endParaRPr kumimoji="1" lang="ja-JP" altLang="en-US" dirty="0"/>
                    </a:p>
                  </a:txBody>
                  <a:tcPr/>
                </a:tc>
                <a:tc>
                  <a:txBody>
                    <a:bodyPr/>
                    <a:lstStyle/>
                    <a:p>
                      <a:r>
                        <a:rPr kumimoji="1" lang="en-US" altLang="ja-JP" dirty="0" smtClean="0"/>
                        <a:t>2</a:t>
                      </a:r>
                      <a:endParaRPr kumimoji="1" lang="ja-JP" altLang="en-US" dirty="0"/>
                    </a:p>
                  </a:txBody>
                  <a:tcPr/>
                </a:tc>
                <a:tc>
                  <a:txBody>
                    <a:bodyPr/>
                    <a:lstStyle/>
                    <a:p>
                      <a:r>
                        <a:rPr kumimoji="1" lang="en-US" altLang="ja-JP" dirty="0" smtClean="0"/>
                        <a:t>21</a:t>
                      </a:r>
                      <a:endParaRPr kumimoji="1" lang="ja-JP" altLang="en-US" dirty="0"/>
                    </a:p>
                  </a:txBody>
                  <a:tcPr/>
                </a:tc>
                <a:tc>
                  <a:txBody>
                    <a:bodyPr/>
                    <a:lstStyle/>
                    <a:p>
                      <a:r>
                        <a:rPr kumimoji="1" lang="en-US" altLang="ja-JP" dirty="0" smtClean="0"/>
                        <a:t>3</a:t>
                      </a:r>
                      <a:endParaRPr kumimoji="1" lang="ja-JP" altLang="en-US" dirty="0"/>
                    </a:p>
                  </a:txBody>
                  <a:tcPr/>
                </a:tc>
              </a:tr>
              <a:tr h="352839">
                <a:tc>
                  <a:txBody>
                    <a:bodyPr/>
                    <a:lstStyle/>
                    <a:p>
                      <a:r>
                        <a:rPr kumimoji="1" lang="en-US" altLang="ja-JP" dirty="0" smtClean="0"/>
                        <a:t>3</a:t>
                      </a:r>
                      <a:endParaRPr kumimoji="1" lang="ja-JP" altLang="en-US" dirty="0"/>
                    </a:p>
                  </a:txBody>
                  <a:tcPr/>
                </a:tc>
                <a:tc>
                  <a:txBody>
                    <a:bodyPr/>
                    <a:lstStyle/>
                    <a:p>
                      <a:r>
                        <a:rPr kumimoji="1" lang="en-US" altLang="ja-JP" dirty="0" smtClean="0"/>
                        <a:t>55</a:t>
                      </a:r>
                      <a:endParaRPr kumimoji="1" lang="ja-JP" altLang="en-US" dirty="0"/>
                    </a:p>
                  </a:txBody>
                  <a:tcPr/>
                </a:tc>
                <a:tc>
                  <a:txBody>
                    <a:bodyPr/>
                    <a:lstStyle/>
                    <a:p>
                      <a:r>
                        <a:rPr kumimoji="1" lang="en-US" altLang="ja-JP" dirty="0" smtClean="0"/>
                        <a:t>3</a:t>
                      </a:r>
                      <a:endParaRPr kumimoji="1" lang="ja-JP" altLang="en-US" dirty="0"/>
                    </a:p>
                  </a:txBody>
                  <a:tcPr/>
                </a:tc>
                <a:tc>
                  <a:txBody>
                    <a:bodyPr/>
                    <a:lstStyle/>
                    <a:p>
                      <a:r>
                        <a:rPr kumimoji="1" lang="en-US" altLang="ja-JP" dirty="0" smtClean="0"/>
                        <a:t>43</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49</a:t>
                      </a:r>
                      <a:endParaRPr kumimoji="1" lang="ja-JP" altLang="en-US" dirty="0"/>
                    </a:p>
                  </a:txBody>
                  <a:tcPr/>
                </a:tc>
                <a:tc>
                  <a:txBody>
                    <a:bodyPr/>
                    <a:lstStyle/>
                    <a:p>
                      <a:r>
                        <a:rPr kumimoji="1" lang="en-US" altLang="ja-JP" dirty="0" smtClean="0"/>
                        <a:t>2</a:t>
                      </a:r>
                      <a:endParaRPr kumimoji="1" lang="ja-JP" altLang="en-US" dirty="0"/>
                    </a:p>
                  </a:txBody>
                  <a:tcPr/>
                </a:tc>
              </a:tr>
              <a:tr h="352839">
                <a:tc>
                  <a:txBody>
                    <a:bodyPr/>
                    <a:lstStyle/>
                    <a:p>
                      <a:r>
                        <a:rPr kumimoji="1" lang="en-US" altLang="ja-JP" dirty="0" smtClean="0"/>
                        <a:t>4</a:t>
                      </a:r>
                      <a:endParaRPr kumimoji="1" lang="ja-JP" altLang="en-US" dirty="0"/>
                    </a:p>
                  </a:txBody>
                  <a:tcPr/>
                </a:tc>
                <a:tc>
                  <a:txBody>
                    <a:bodyPr/>
                    <a:lstStyle/>
                    <a:p>
                      <a:r>
                        <a:rPr kumimoji="1" lang="en-US" altLang="ja-JP" dirty="0" smtClean="0"/>
                        <a:t>78</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89</a:t>
                      </a:r>
                      <a:endParaRPr kumimoji="1" lang="ja-JP" altLang="en-US" dirty="0"/>
                    </a:p>
                  </a:txBody>
                  <a:tcPr/>
                </a:tc>
                <a:tc>
                  <a:txBody>
                    <a:bodyPr/>
                    <a:lstStyle/>
                    <a:p>
                      <a:r>
                        <a:rPr kumimoji="1" lang="en-US" altLang="ja-JP" dirty="0" smtClean="0"/>
                        <a:t>2</a:t>
                      </a:r>
                      <a:endParaRPr kumimoji="1" lang="ja-JP" altLang="en-US" dirty="0"/>
                    </a:p>
                  </a:txBody>
                  <a:tcPr/>
                </a:tc>
                <a:tc>
                  <a:txBody>
                    <a:bodyPr/>
                    <a:lstStyle/>
                    <a:p>
                      <a:r>
                        <a:rPr kumimoji="1" lang="en-US" altLang="ja-JP" dirty="0" smtClean="0"/>
                        <a:t>93</a:t>
                      </a:r>
                      <a:endParaRPr kumimoji="1" lang="ja-JP" altLang="en-US" dirty="0"/>
                    </a:p>
                  </a:txBody>
                  <a:tcPr/>
                </a:tc>
                <a:tc>
                  <a:txBody>
                    <a:bodyPr/>
                    <a:lstStyle/>
                    <a:p>
                      <a:r>
                        <a:rPr kumimoji="1" lang="en-US" altLang="ja-JP" dirty="0" smtClean="0"/>
                        <a:t>3</a:t>
                      </a:r>
                      <a:endParaRPr kumimoji="1" lang="ja-JP" altLang="en-US" dirty="0"/>
                    </a:p>
                  </a:txBody>
                  <a:tcPr/>
                </a:tc>
              </a:tr>
              <a:tr h="352839">
                <a:tc>
                  <a:txBody>
                    <a:bodyPr/>
                    <a:lstStyle/>
                    <a:p>
                      <a:r>
                        <a:rPr kumimoji="1" lang="en-US" altLang="ja-JP" dirty="0" smtClean="0"/>
                        <a:t>5</a:t>
                      </a:r>
                      <a:endParaRPr kumimoji="1" lang="ja-JP" altLang="en-US" dirty="0"/>
                    </a:p>
                  </a:txBody>
                  <a:tcPr/>
                </a:tc>
                <a:tc>
                  <a:txBody>
                    <a:bodyPr/>
                    <a:lstStyle/>
                    <a:p>
                      <a:r>
                        <a:rPr kumimoji="1" lang="en-US" altLang="ja-JP" dirty="0" smtClean="0"/>
                        <a:t>21</a:t>
                      </a:r>
                      <a:endParaRPr kumimoji="1" lang="ja-JP" altLang="en-US" dirty="0"/>
                    </a:p>
                  </a:txBody>
                  <a:tcPr/>
                </a:tc>
                <a:tc>
                  <a:txBody>
                    <a:bodyPr/>
                    <a:lstStyle/>
                    <a:p>
                      <a:r>
                        <a:rPr kumimoji="1" lang="en-US" altLang="ja-JP" dirty="0" smtClean="0"/>
                        <a:t>1.5</a:t>
                      </a:r>
                      <a:endParaRPr kumimoji="1" lang="ja-JP" altLang="en-US" dirty="0"/>
                    </a:p>
                  </a:txBody>
                  <a:tcPr/>
                </a:tc>
                <a:tc>
                  <a:txBody>
                    <a:bodyPr/>
                    <a:lstStyle/>
                    <a:p>
                      <a:r>
                        <a:rPr kumimoji="1" lang="en-US" altLang="ja-JP" dirty="0" smtClean="0"/>
                        <a:t>21</a:t>
                      </a:r>
                      <a:endParaRPr kumimoji="1" lang="ja-JP" altLang="en-US" dirty="0"/>
                    </a:p>
                  </a:txBody>
                  <a:tcPr/>
                </a:tc>
                <a:tc>
                  <a:txBody>
                    <a:bodyPr/>
                    <a:lstStyle/>
                    <a:p>
                      <a:r>
                        <a:rPr kumimoji="1" lang="en-US" altLang="ja-JP" dirty="0" smtClean="0"/>
                        <a:t>1.5</a:t>
                      </a:r>
                      <a:endParaRPr kumimoji="1" lang="ja-JP" altLang="en-US" dirty="0"/>
                    </a:p>
                  </a:txBody>
                  <a:tcPr/>
                </a:tc>
                <a:tc>
                  <a:txBody>
                    <a:bodyPr/>
                    <a:lstStyle/>
                    <a:p>
                      <a:r>
                        <a:rPr kumimoji="1" lang="en-US" altLang="ja-JP" dirty="0" smtClean="0"/>
                        <a:t>25</a:t>
                      </a:r>
                      <a:endParaRPr kumimoji="1" lang="ja-JP" altLang="en-US" dirty="0"/>
                    </a:p>
                  </a:txBody>
                  <a:tcPr/>
                </a:tc>
                <a:tc>
                  <a:txBody>
                    <a:bodyPr/>
                    <a:lstStyle/>
                    <a:p>
                      <a:r>
                        <a:rPr kumimoji="1" lang="en-US" altLang="ja-JP" dirty="0" smtClean="0"/>
                        <a:t>3</a:t>
                      </a:r>
                      <a:endParaRPr kumimoji="1" lang="ja-JP" altLang="en-US" dirty="0"/>
                    </a:p>
                  </a:txBody>
                  <a:tcPr/>
                </a:tc>
              </a:tr>
              <a:tr h="352839">
                <a:tc>
                  <a:txBody>
                    <a:bodyPr/>
                    <a:lstStyle/>
                    <a:p>
                      <a:r>
                        <a:rPr kumimoji="1" lang="en-US" altLang="ja-JP" dirty="0" smtClean="0"/>
                        <a:t>6</a:t>
                      </a:r>
                      <a:endParaRPr kumimoji="1" lang="ja-JP" altLang="en-US" dirty="0"/>
                    </a:p>
                  </a:txBody>
                  <a:tcPr/>
                </a:tc>
                <a:tc>
                  <a:txBody>
                    <a:bodyPr/>
                    <a:lstStyle/>
                    <a:p>
                      <a:r>
                        <a:rPr kumimoji="1" lang="en-US" altLang="ja-JP" dirty="0" smtClean="0"/>
                        <a:t>49</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64</a:t>
                      </a:r>
                      <a:endParaRPr kumimoji="1" lang="ja-JP" altLang="en-US" dirty="0"/>
                    </a:p>
                  </a:txBody>
                  <a:tcPr/>
                </a:tc>
                <a:tc>
                  <a:txBody>
                    <a:bodyPr/>
                    <a:lstStyle/>
                    <a:p>
                      <a:r>
                        <a:rPr kumimoji="1" lang="en-US" altLang="ja-JP" dirty="0" smtClean="0"/>
                        <a:t>2</a:t>
                      </a:r>
                      <a:endParaRPr kumimoji="1" lang="ja-JP" altLang="en-US" dirty="0"/>
                    </a:p>
                  </a:txBody>
                  <a:tcPr/>
                </a:tc>
                <a:tc>
                  <a:txBody>
                    <a:bodyPr/>
                    <a:lstStyle/>
                    <a:p>
                      <a:r>
                        <a:rPr kumimoji="1" lang="en-US" altLang="ja-JP" dirty="0" smtClean="0"/>
                        <a:t>73</a:t>
                      </a:r>
                      <a:endParaRPr kumimoji="1" lang="ja-JP" altLang="en-US" dirty="0"/>
                    </a:p>
                  </a:txBody>
                  <a:tcPr/>
                </a:tc>
                <a:tc>
                  <a:txBody>
                    <a:bodyPr/>
                    <a:lstStyle/>
                    <a:p>
                      <a:r>
                        <a:rPr kumimoji="1" lang="en-US" altLang="ja-JP" dirty="0" smtClean="0"/>
                        <a:t>3</a:t>
                      </a:r>
                      <a:endParaRPr kumimoji="1" lang="ja-JP" altLang="en-US" dirty="0"/>
                    </a:p>
                  </a:txBody>
                  <a:tcPr/>
                </a:tc>
              </a:tr>
              <a:tr h="352839">
                <a:tc>
                  <a:txBody>
                    <a:bodyPr/>
                    <a:lstStyle/>
                    <a:p>
                      <a:r>
                        <a:rPr kumimoji="1" lang="en-US" altLang="ja-JP" dirty="0" smtClean="0"/>
                        <a:t>7</a:t>
                      </a:r>
                      <a:endParaRPr kumimoji="1" lang="ja-JP" altLang="en-US" dirty="0"/>
                    </a:p>
                  </a:txBody>
                  <a:tcPr/>
                </a:tc>
                <a:tc>
                  <a:txBody>
                    <a:bodyPr/>
                    <a:lstStyle/>
                    <a:p>
                      <a:r>
                        <a:rPr kumimoji="1" lang="en-US" altLang="ja-JP" dirty="0" smtClean="0"/>
                        <a:t>39</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67</a:t>
                      </a:r>
                      <a:endParaRPr kumimoji="1" lang="ja-JP" altLang="en-US" dirty="0"/>
                    </a:p>
                  </a:txBody>
                  <a:tcPr/>
                </a:tc>
                <a:tc>
                  <a:txBody>
                    <a:bodyPr/>
                    <a:lstStyle/>
                    <a:p>
                      <a:r>
                        <a:rPr kumimoji="1" lang="en-US" altLang="ja-JP" dirty="0" smtClean="0"/>
                        <a:t>2</a:t>
                      </a:r>
                      <a:endParaRPr kumimoji="1" lang="ja-JP" altLang="en-US" dirty="0"/>
                    </a:p>
                  </a:txBody>
                  <a:tcPr/>
                </a:tc>
                <a:tc>
                  <a:txBody>
                    <a:bodyPr/>
                    <a:lstStyle/>
                    <a:p>
                      <a:r>
                        <a:rPr kumimoji="1" lang="en-US" altLang="ja-JP" dirty="0" smtClean="0"/>
                        <a:t>89</a:t>
                      </a:r>
                      <a:endParaRPr kumimoji="1" lang="ja-JP" altLang="en-US" dirty="0"/>
                    </a:p>
                  </a:txBody>
                  <a:tcPr/>
                </a:tc>
                <a:tc>
                  <a:txBody>
                    <a:bodyPr/>
                    <a:lstStyle/>
                    <a:p>
                      <a:r>
                        <a:rPr kumimoji="1" lang="en-US" altLang="ja-JP" dirty="0" smtClean="0"/>
                        <a:t>3</a:t>
                      </a:r>
                      <a:endParaRPr kumimoji="1" lang="ja-JP" altLang="en-US" dirty="0"/>
                    </a:p>
                  </a:txBody>
                  <a:tcPr/>
                </a:tc>
              </a:tr>
              <a:tr h="352839">
                <a:tc>
                  <a:txBody>
                    <a:bodyPr/>
                    <a:lstStyle/>
                    <a:p>
                      <a:r>
                        <a:rPr kumimoji="1" lang="ja-JP" altLang="en-US" dirty="0" smtClean="0"/>
                        <a:t>順位和</a:t>
                      </a:r>
                      <a:endParaRPr kumimoji="1" lang="ja-JP" altLang="en-US" dirty="0"/>
                    </a:p>
                  </a:txBody>
                  <a:tcPr/>
                </a:tc>
                <a:tc>
                  <a:txBody>
                    <a:bodyPr/>
                    <a:lstStyle/>
                    <a:p>
                      <a:endParaRPr kumimoji="1" lang="ja-JP" altLang="en-US" dirty="0"/>
                    </a:p>
                  </a:txBody>
                  <a:tcPr/>
                </a:tc>
                <a:tc>
                  <a:txBody>
                    <a:bodyPr/>
                    <a:lstStyle/>
                    <a:p>
                      <a:r>
                        <a:rPr kumimoji="1" lang="en-US" altLang="ja-JP" dirty="0" smtClean="0"/>
                        <a:t>9.5</a:t>
                      </a:r>
                      <a:endParaRPr kumimoji="1" lang="ja-JP" altLang="en-US" dirty="0"/>
                    </a:p>
                  </a:txBody>
                  <a:tcPr/>
                </a:tc>
                <a:tc>
                  <a:txBody>
                    <a:bodyPr/>
                    <a:lstStyle/>
                    <a:p>
                      <a:endParaRPr kumimoji="1" lang="ja-JP" altLang="en-US" dirty="0"/>
                    </a:p>
                  </a:txBody>
                  <a:tcPr/>
                </a:tc>
                <a:tc>
                  <a:txBody>
                    <a:bodyPr/>
                    <a:lstStyle/>
                    <a:p>
                      <a:r>
                        <a:rPr kumimoji="1" lang="en-US" altLang="ja-JP" dirty="0" smtClean="0"/>
                        <a:t>12.5</a:t>
                      </a:r>
                      <a:endParaRPr kumimoji="1" lang="ja-JP" altLang="en-US" dirty="0"/>
                    </a:p>
                  </a:txBody>
                  <a:tcPr/>
                </a:tc>
                <a:tc>
                  <a:txBody>
                    <a:bodyPr/>
                    <a:lstStyle/>
                    <a:p>
                      <a:endParaRPr kumimoji="1" lang="ja-JP" altLang="en-US" dirty="0"/>
                    </a:p>
                  </a:txBody>
                  <a:tcPr/>
                </a:tc>
                <a:tc>
                  <a:txBody>
                    <a:bodyPr/>
                    <a:lstStyle/>
                    <a:p>
                      <a:r>
                        <a:rPr kumimoji="1" lang="en-US" altLang="ja-JP" dirty="0" smtClean="0"/>
                        <a:t>20</a:t>
                      </a:r>
                      <a:endParaRPr kumimoji="1" lang="ja-JP" altLang="en-US" dirty="0"/>
                    </a:p>
                  </a:txBody>
                  <a:tcPr/>
                </a:tc>
              </a:tr>
            </a:tbl>
          </a:graphicData>
        </a:graphic>
      </p:graphicFrame>
      <p:sp>
        <p:nvSpPr>
          <p:cNvPr id="5" name="テキスト ボックス 4"/>
          <p:cNvSpPr txBox="1"/>
          <p:nvPr/>
        </p:nvSpPr>
        <p:spPr>
          <a:xfrm>
            <a:off x="539552" y="5301208"/>
            <a:ext cx="7056784" cy="1569660"/>
          </a:xfrm>
          <a:prstGeom prst="rect">
            <a:avLst/>
          </a:prstGeom>
          <a:noFill/>
        </p:spPr>
        <p:txBody>
          <a:bodyPr wrap="square" rtlCol="0">
            <a:spAutoFit/>
          </a:bodyPr>
          <a:lstStyle/>
          <a:p>
            <a:r>
              <a:rPr kumimoji="1" lang="en-US" altLang="ja-JP" sz="2400" dirty="0" smtClean="0"/>
              <a:t>X=8.375</a:t>
            </a:r>
          </a:p>
          <a:p>
            <a:r>
              <a:rPr lang="en-US" altLang="ja-JP" sz="2400" dirty="0" smtClean="0"/>
              <a:t>P=0.015</a:t>
            </a:r>
          </a:p>
          <a:p>
            <a:r>
              <a:rPr lang="ja-JP" altLang="en-US" sz="2400" dirty="0" smtClean="0"/>
              <a:t>よって有意水準が</a:t>
            </a:r>
            <a:r>
              <a:rPr lang="en-US" altLang="ja-JP" sz="2400" dirty="0" smtClean="0"/>
              <a:t>5%</a:t>
            </a:r>
            <a:r>
              <a:rPr lang="ja-JP" altLang="en-US" sz="2400" dirty="0" smtClean="0"/>
              <a:t>の場合、</a:t>
            </a:r>
            <a:r>
              <a:rPr lang="en-US" altLang="ja-JP" sz="2400" dirty="0" smtClean="0"/>
              <a:t>P&lt;=0.05</a:t>
            </a:r>
            <a:r>
              <a:rPr lang="ja-JP" altLang="en-US" sz="2400" dirty="0" smtClean="0"/>
              <a:t>となり有意差が求められる。</a:t>
            </a:r>
            <a:endParaRPr kumimoji="1" lang="ja-JP" alt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無作為検定</a:t>
            </a:r>
            <a:endParaRPr kumimoji="1" lang="ja-JP" altLang="en-US" dirty="0"/>
          </a:p>
        </p:txBody>
      </p:sp>
      <p:sp>
        <p:nvSpPr>
          <p:cNvPr id="3" name="コンテンツ プレースホルダ 2"/>
          <p:cNvSpPr>
            <a:spLocks noGrp="1"/>
          </p:cNvSpPr>
          <p:nvPr>
            <p:ph sz="quarter" idx="1"/>
          </p:nvPr>
        </p:nvSpPr>
        <p:spPr/>
        <p:txBody>
          <a:bodyPr>
            <a:normAutofit/>
          </a:bodyPr>
          <a:lstStyle/>
          <a:p>
            <a:r>
              <a:rPr lang="ja-JP" altLang="en-US" sz="2400" dirty="0" smtClean="0"/>
              <a:t>今までのものは母集団から無作為抽出されていることを前提であった。</a:t>
            </a:r>
            <a:endParaRPr lang="en-US" altLang="ja-JP" sz="2400" dirty="0" smtClean="0"/>
          </a:p>
          <a:p>
            <a:r>
              <a:rPr lang="ja-JP" altLang="en-US" sz="2400" dirty="0" smtClean="0">
                <a:solidFill>
                  <a:srgbClr val="FF0000"/>
                </a:solidFill>
              </a:rPr>
              <a:t>母集団という概念を一切用いないのが無作為検定。</a:t>
            </a:r>
            <a:endParaRPr lang="en-US" altLang="ja-JP" sz="2400" dirty="0" smtClean="0">
              <a:solidFill>
                <a:srgbClr val="FF0000"/>
              </a:solidFill>
            </a:endParaRPr>
          </a:p>
          <a:p>
            <a:endParaRPr kumimoji="1" lang="en-US" altLang="ja-JP" sz="2400" dirty="0" smtClean="0">
              <a:solidFill>
                <a:srgbClr val="FF0000"/>
              </a:solidFill>
            </a:endParaRPr>
          </a:p>
          <a:p>
            <a:r>
              <a:rPr lang="ja-JP" altLang="en-US" sz="2400" dirty="0" smtClean="0"/>
              <a:t>手順</a:t>
            </a:r>
            <a:endParaRPr lang="en-US" altLang="ja-JP" sz="2400" dirty="0" smtClean="0"/>
          </a:p>
          <a:p>
            <a:pPr marL="731520" lvl="1" indent="-457200">
              <a:buFont typeface="+mj-lt"/>
              <a:buAutoNum type="arabicPeriod"/>
            </a:pPr>
            <a:r>
              <a:rPr kumimoji="1" lang="ja-JP" altLang="en-US" sz="2100" dirty="0" smtClean="0">
                <a:solidFill>
                  <a:schemeClr val="tx1"/>
                </a:solidFill>
              </a:rPr>
              <a:t>両群のデータを混ぜ、再び２群に分けるすべての組み合わせを列挙する。</a:t>
            </a:r>
            <a:r>
              <a:rPr kumimoji="1" lang="en-US" altLang="ja-JP" sz="2100" dirty="0" smtClean="0">
                <a:solidFill>
                  <a:schemeClr val="tx1"/>
                </a:solidFill>
              </a:rPr>
              <a:t>(</a:t>
            </a:r>
            <a:r>
              <a:rPr kumimoji="1" lang="ja-JP" altLang="en-US" sz="2100" dirty="0" smtClean="0">
                <a:solidFill>
                  <a:srgbClr val="FF0000"/>
                </a:solidFill>
              </a:rPr>
              <a:t>とても計算量多い</a:t>
            </a:r>
            <a:r>
              <a:rPr kumimoji="1" lang="en-US" altLang="ja-JP" sz="2100" dirty="0" smtClean="0">
                <a:solidFill>
                  <a:schemeClr val="tx1"/>
                </a:solidFill>
              </a:rPr>
              <a:t>)</a:t>
            </a:r>
          </a:p>
          <a:p>
            <a:pPr marL="731520" lvl="1" indent="-457200">
              <a:buFont typeface="+mj-lt"/>
              <a:buAutoNum type="arabicPeriod"/>
            </a:pPr>
            <a:r>
              <a:rPr lang="ja-JP" altLang="en-US" sz="2100" dirty="0" smtClean="0">
                <a:solidFill>
                  <a:schemeClr val="tx1"/>
                </a:solidFill>
              </a:rPr>
              <a:t>それぞれの組み合わせで平均値を求めて差を計算する。</a:t>
            </a:r>
            <a:endParaRPr lang="en-US" altLang="ja-JP" sz="2100" dirty="0" smtClean="0">
              <a:solidFill>
                <a:schemeClr val="tx1"/>
              </a:solidFill>
            </a:endParaRPr>
          </a:p>
          <a:p>
            <a:pPr marL="731520" lvl="1" indent="-457200">
              <a:buFont typeface="+mj-lt"/>
              <a:buAutoNum type="arabicPeriod"/>
            </a:pPr>
            <a:r>
              <a:rPr kumimoji="1" lang="ja-JP" altLang="en-US" sz="2100" dirty="0" smtClean="0">
                <a:solidFill>
                  <a:schemeClr val="tx1"/>
                </a:solidFill>
              </a:rPr>
              <a:t>有意水準、片側検定か両側検定を決める。</a:t>
            </a:r>
            <a:endParaRPr kumimoji="1" lang="en-US" altLang="ja-JP" sz="2100" dirty="0" smtClean="0">
              <a:solidFill>
                <a:schemeClr val="tx1"/>
              </a:solidFill>
            </a:endParaRPr>
          </a:p>
          <a:p>
            <a:pPr marL="731520" lvl="1" indent="-457200">
              <a:buFont typeface="+mj-lt"/>
              <a:buAutoNum type="arabicPeriod"/>
            </a:pPr>
            <a:r>
              <a:rPr lang="ja-JP" altLang="en-US" sz="2100" dirty="0" smtClean="0">
                <a:solidFill>
                  <a:schemeClr val="tx1"/>
                </a:solidFill>
              </a:rPr>
              <a:t>現実の平均値の差以上の差が出る組み合わせの出現確率、</a:t>
            </a:r>
            <a:r>
              <a:rPr lang="en-US" altLang="ja-JP" sz="2100" dirty="0" smtClean="0">
                <a:solidFill>
                  <a:schemeClr val="tx1"/>
                </a:solidFill>
              </a:rPr>
              <a:t>P</a:t>
            </a:r>
            <a:r>
              <a:rPr lang="ja-JP" altLang="en-US" sz="2100" dirty="0" smtClean="0">
                <a:solidFill>
                  <a:schemeClr val="tx1"/>
                </a:solidFill>
              </a:rPr>
              <a:t>を計算し、仮説の検定を行う。</a:t>
            </a:r>
            <a:endParaRPr kumimoji="1" lang="ja-JP" altLang="en-US" sz="2100" dirty="0">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例題</a:t>
            </a:r>
            <a:endParaRPr kumimoji="1" lang="ja-JP" altLang="en-US" dirty="0"/>
          </a:p>
        </p:txBody>
      </p:sp>
      <p:graphicFrame>
        <p:nvGraphicFramePr>
          <p:cNvPr id="4" name="コンテンツ プレースホルダ 3"/>
          <p:cNvGraphicFramePr>
            <a:graphicFrameLocks noGrp="1"/>
          </p:cNvGraphicFramePr>
          <p:nvPr>
            <p:ph sz="quarter" idx="1"/>
          </p:nvPr>
        </p:nvGraphicFramePr>
        <p:xfrm>
          <a:off x="611560" y="1268760"/>
          <a:ext cx="1944216" cy="1402080"/>
        </p:xfrm>
        <a:graphic>
          <a:graphicData uri="http://schemas.openxmlformats.org/drawingml/2006/table">
            <a:tbl>
              <a:tblPr firstRow="1" bandRow="1">
                <a:tableStyleId>{F5AB1C69-6EDB-4FF4-983F-18BD219EF322}</a:tableStyleId>
              </a:tblPr>
              <a:tblGrid>
                <a:gridCol w="972108"/>
                <a:gridCol w="972108"/>
              </a:tblGrid>
              <a:tr h="292805">
                <a:tc>
                  <a:txBody>
                    <a:bodyPr/>
                    <a:lstStyle/>
                    <a:p>
                      <a:pPr algn="ctr"/>
                      <a:r>
                        <a:rPr kumimoji="1" lang="ja-JP" altLang="en-US" sz="1400" dirty="0" smtClean="0"/>
                        <a:t>治療</a:t>
                      </a:r>
                      <a:r>
                        <a:rPr kumimoji="1" lang="en-US" altLang="ja-JP" sz="1400" dirty="0" smtClean="0"/>
                        <a:t>A</a:t>
                      </a:r>
                      <a:endParaRPr kumimoji="1" lang="ja-JP" altLang="en-US" sz="1400" dirty="0"/>
                    </a:p>
                  </a:txBody>
                  <a:tcPr/>
                </a:tc>
                <a:tc>
                  <a:txBody>
                    <a:bodyPr/>
                    <a:lstStyle/>
                    <a:p>
                      <a:pPr algn="ctr"/>
                      <a:r>
                        <a:rPr kumimoji="1" lang="ja-JP" altLang="en-US" sz="1400" dirty="0" smtClean="0"/>
                        <a:t>治療</a:t>
                      </a:r>
                      <a:r>
                        <a:rPr kumimoji="1" lang="en-US" altLang="ja-JP" sz="1400" dirty="0" smtClean="0"/>
                        <a:t>B</a:t>
                      </a:r>
                      <a:endParaRPr kumimoji="1" lang="ja-JP" altLang="en-US" sz="1400" dirty="0"/>
                    </a:p>
                  </a:txBody>
                  <a:tcPr/>
                </a:tc>
              </a:tr>
              <a:tr h="334446">
                <a:tc>
                  <a:txBody>
                    <a:bodyPr/>
                    <a:lstStyle/>
                    <a:p>
                      <a:r>
                        <a:rPr kumimoji="1" lang="en-US" altLang="ja-JP" dirty="0" smtClean="0"/>
                        <a:t>6</a:t>
                      </a:r>
                      <a:endParaRPr kumimoji="1" lang="ja-JP" altLang="en-US" dirty="0"/>
                    </a:p>
                  </a:txBody>
                  <a:tcPr/>
                </a:tc>
                <a:tc>
                  <a:txBody>
                    <a:bodyPr/>
                    <a:lstStyle/>
                    <a:p>
                      <a:r>
                        <a:rPr kumimoji="1" lang="en-US" altLang="ja-JP" dirty="0" smtClean="0"/>
                        <a:t>19</a:t>
                      </a:r>
                      <a:endParaRPr kumimoji="1" lang="ja-JP" altLang="en-US" dirty="0"/>
                    </a:p>
                  </a:txBody>
                  <a:tcPr/>
                </a:tc>
              </a:tr>
              <a:tr h="334446">
                <a:tc>
                  <a:txBody>
                    <a:bodyPr/>
                    <a:lstStyle/>
                    <a:p>
                      <a:r>
                        <a:rPr kumimoji="1" lang="en-US" altLang="ja-JP" dirty="0" smtClean="0"/>
                        <a:t>11</a:t>
                      </a:r>
                      <a:endParaRPr kumimoji="1" lang="ja-JP" altLang="en-US" dirty="0"/>
                    </a:p>
                  </a:txBody>
                  <a:tcPr/>
                </a:tc>
                <a:tc>
                  <a:txBody>
                    <a:bodyPr/>
                    <a:lstStyle/>
                    <a:p>
                      <a:r>
                        <a:rPr kumimoji="1" lang="en-US" altLang="ja-JP" dirty="0" smtClean="0"/>
                        <a:t>27</a:t>
                      </a:r>
                      <a:endParaRPr kumimoji="1" lang="ja-JP" altLang="en-US" dirty="0"/>
                    </a:p>
                  </a:txBody>
                  <a:tcPr/>
                </a:tc>
              </a:tr>
              <a:tr h="334446">
                <a:tc>
                  <a:txBody>
                    <a:bodyPr/>
                    <a:lstStyle/>
                    <a:p>
                      <a:r>
                        <a:rPr kumimoji="1" lang="en-US" altLang="ja-JP" dirty="0" smtClean="0"/>
                        <a:t>25</a:t>
                      </a:r>
                      <a:endParaRPr kumimoji="1" lang="ja-JP" altLang="en-US" dirty="0"/>
                    </a:p>
                  </a:txBody>
                  <a:tcPr/>
                </a:tc>
                <a:tc>
                  <a:txBody>
                    <a:bodyPr/>
                    <a:lstStyle/>
                    <a:p>
                      <a:r>
                        <a:rPr kumimoji="1" lang="en-US" altLang="ja-JP" dirty="0" smtClean="0"/>
                        <a:t>33</a:t>
                      </a:r>
                      <a:endParaRPr kumimoji="1" lang="ja-JP" altLang="en-US" dirty="0"/>
                    </a:p>
                  </a:txBody>
                  <a:tcPr/>
                </a:tc>
              </a:tr>
            </a:tbl>
          </a:graphicData>
        </a:graphic>
      </p:graphicFrame>
      <p:sp>
        <p:nvSpPr>
          <p:cNvPr id="5" name="テキスト ボックス 4"/>
          <p:cNvSpPr txBox="1"/>
          <p:nvPr/>
        </p:nvSpPr>
        <p:spPr>
          <a:xfrm>
            <a:off x="3059832" y="1268760"/>
            <a:ext cx="3960440" cy="646331"/>
          </a:xfrm>
          <a:prstGeom prst="rect">
            <a:avLst/>
          </a:prstGeom>
          <a:noFill/>
        </p:spPr>
        <p:txBody>
          <a:bodyPr wrap="square" rtlCol="0">
            <a:spAutoFit/>
          </a:bodyPr>
          <a:lstStyle/>
          <a:p>
            <a:r>
              <a:rPr lang="ja-JP" altLang="en-US" dirty="0" smtClean="0"/>
              <a:t>左の数値例を無作為検定を用いて比較せよ</a:t>
            </a:r>
            <a:endParaRPr kumimoji="1" lang="ja-JP" altLang="en-US" dirty="0"/>
          </a:p>
        </p:txBody>
      </p:sp>
      <p:sp>
        <p:nvSpPr>
          <p:cNvPr id="7" name="テキスト ボックス 6"/>
          <p:cNvSpPr txBox="1"/>
          <p:nvPr/>
        </p:nvSpPr>
        <p:spPr>
          <a:xfrm>
            <a:off x="1115616" y="5934670"/>
            <a:ext cx="300082" cy="923330"/>
          </a:xfrm>
          <a:prstGeom prst="rect">
            <a:avLst/>
          </a:prstGeom>
          <a:noFill/>
        </p:spPr>
        <p:txBody>
          <a:bodyPr wrap="none" rtlCol="0">
            <a:spAutoFit/>
          </a:bodyPr>
          <a:lstStyle/>
          <a:p>
            <a:r>
              <a:rPr lang="ja-JP" altLang="en-US" dirty="0" smtClean="0"/>
              <a:t>・</a:t>
            </a:r>
            <a:endParaRPr kumimoji="1" lang="en-US" altLang="ja-JP" dirty="0" smtClean="0"/>
          </a:p>
          <a:p>
            <a:r>
              <a:rPr kumimoji="1" lang="ja-JP" altLang="en-US" dirty="0" smtClean="0"/>
              <a:t>・</a:t>
            </a:r>
            <a:endParaRPr kumimoji="1" lang="en-US" altLang="ja-JP" dirty="0" smtClean="0"/>
          </a:p>
          <a:p>
            <a:r>
              <a:rPr lang="ja-JP" altLang="en-US" dirty="0" smtClean="0"/>
              <a:t>・</a:t>
            </a:r>
            <a:endParaRPr kumimoji="1" lang="ja-JP" altLang="en-US" dirty="0"/>
          </a:p>
        </p:txBody>
      </p:sp>
      <p:sp>
        <p:nvSpPr>
          <p:cNvPr id="8" name="テキスト ボックス 7"/>
          <p:cNvSpPr txBox="1"/>
          <p:nvPr/>
        </p:nvSpPr>
        <p:spPr>
          <a:xfrm>
            <a:off x="4355976" y="2204864"/>
            <a:ext cx="4176464" cy="646331"/>
          </a:xfrm>
          <a:prstGeom prst="rect">
            <a:avLst/>
          </a:prstGeom>
          <a:noFill/>
        </p:spPr>
        <p:txBody>
          <a:bodyPr wrap="square" rtlCol="0">
            <a:spAutoFit/>
          </a:bodyPr>
          <a:lstStyle/>
          <a:p>
            <a:r>
              <a:rPr lang="ja-JP" altLang="en-US" dirty="0" smtClean="0"/>
              <a:t>↓全ての組み合わせ</a:t>
            </a:r>
            <a:r>
              <a:rPr lang="en-US" altLang="ja-JP" dirty="0" smtClean="0"/>
              <a:t>20</a:t>
            </a:r>
            <a:r>
              <a:rPr lang="ja-JP" altLang="en-US" dirty="0" smtClean="0"/>
              <a:t>通りについて算出していく</a:t>
            </a:r>
            <a:endParaRPr kumimoji="1" lang="ja-JP" altLang="en-US" dirty="0"/>
          </a:p>
        </p:txBody>
      </p:sp>
      <p:graphicFrame>
        <p:nvGraphicFramePr>
          <p:cNvPr id="9" name="コンテンツ プレースホルダ 5"/>
          <p:cNvGraphicFramePr>
            <a:graphicFrameLocks/>
          </p:cNvGraphicFramePr>
          <p:nvPr/>
        </p:nvGraphicFramePr>
        <p:xfrm>
          <a:off x="611560" y="2976928"/>
          <a:ext cx="7931225" cy="3260384"/>
        </p:xfrm>
        <a:graphic>
          <a:graphicData uri="http://schemas.openxmlformats.org/drawingml/2006/table">
            <a:tbl>
              <a:tblPr firstRow="1" bandRow="1">
                <a:tableStyleId>{5C22544A-7EE6-4342-B048-85BDC9FD1C3A}</a:tableStyleId>
              </a:tblPr>
              <a:tblGrid>
                <a:gridCol w="1586245"/>
                <a:gridCol w="1586245"/>
                <a:gridCol w="1586245"/>
                <a:gridCol w="1586245"/>
                <a:gridCol w="1586245"/>
              </a:tblGrid>
              <a:tr h="360040">
                <a:tc>
                  <a:txBody>
                    <a:bodyPr/>
                    <a:lstStyle/>
                    <a:p>
                      <a:endParaRPr kumimoji="1" lang="ja-JP" altLang="en-US" sz="1400" dirty="0"/>
                    </a:p>
                  </a:txBody>
                  <a:tcPr/>
                </a:tc>
                <a:tc>
                  <a:txBody>
                    <a:bodyPr/>
                    <a:lstStyle/>
                    <a:p>
                      <a:r>
                        <a:rPr kumimoji="1" lang="ja-JP" altLang="en-US" sz="1400" dirty="0" smtClean="0"/>
                        <a:t>群</a:t>
                      </a:r>
                      <a:endParaRPr kumimoji="1" lang="ja-JP" altLang="en-US" sz="1400" dirty="0"/>
                    </a:p>
                  </a:txBody>
                  <a:tcPr/>
                </a:tc>
                <a:tc>
                  <a:txBody>
                    <a:bodyPr/>
                    <a:lstStyle/>
                    <a:p>
                      <a:r>
                        <a:rPr kumimoji="1" lang="ja-JP" altLang="en-US" sz="1400" dirty="0" smtClean="0"/>
                        <a:t>データ</a:t>
                      </a:r>
                      <a:endParaRPr kumimoji="1" lang="ja-JP" altLang="en-US" sz="1400" dirty="0"/>
                    </a:p>
                  </a:txBody>
                  <a:tcPr/>
                </a:tc>
                <a:tc>
                  <a:txBody>
                    <a:bodyPr/>
                    <a:lstStyle/>
                    <a:p>
                      <a:r>
                        <a:rPr kumimoji="1" lang="ja-JP" altLang="en-US" sz="1400" dirty="0" smtClean="0"/>
                        <a:t>平均値</a:t>
                      </a:r>
                      <a:endParaRPr kumimoji="1" lang="ja-JP" altLang="en-US" sz="1400" dirty="0"/>
                    </a:p>
                  </a:txBody>
                  <a:tcPr/>
                </a:tc>
                <a:tc>
                  <a:txBody>
                    <a:bodyPr/>
                    <a:lstStyle/>
                    <a:p>
                      <a:r>
                        <a:rPr kumimoji="1" lang="ja-JP" altLang="en-US" sz="1400" dirty="0" smtClean="0"/>
                        <a:t>平均値の差</a:t>
                      </a:r>
                      <a:r>
                        <a:rPr kumimoji="1" lang="en-US" altLang="ja-JP" sz="1400" dirty="0" smtClean="0"/>
                        <a:t>(B-A)</a:t>
                      </a:r>
                      <a:endParaRPr kumimoji="1" lang="ja-JP" altLang="en-US" sz="1400" dirty="0"/>
                    </a:p>
                  </a:txBody>
                  <a:tcPr/>
                </a:tc>
              </a:tr>
              <a:tr h="362543">
                <a:tc rowSpan="2">
                  <a:txBody>
                    <a:bodyPr/>
                    <a:lstStyle/>
                    <a:p>
                      <a:r>
                        <a:rPr kumimoji="1" lang="en-US" altLang="ja-JP" sz="1400" dirty="0" smtClean="0"/>
                        <a:t>1</a:t>
                      </a:r>
                      <a:endParaRPr kumimoji="1" lang="ja-JP" altLang="en-US" sz="1400" dirty="0"/>
                    </a:p>
                  </a:txBody>
                  <a:tcPr/>
                </a:tc>
                <a:tc>
                  <a:txBody>
                    <a:bodyPr/>
                    <a:lstStyle/>
                    <a:p>
                      <a:pPr algn="ctr"/>
                      <a:r>
                        <a:rPr kumimoji="1" lang="en-US" altLang="ja-JP" sz="1400" dirty="0" smtClean="0"/>
                        <a:t>A</a:t>
                      </a:r>
                      <a:endParaRPr kumimoji="1" lang="ja-JP" altLang="en-US" sz="1400" dirty="0"/>
                    </a:p>
                  </a:txBody>
                  <a:tcPr/>
                </a:tc>
                <a:tc>
                  <a:txBody>
                    <a:bodyPr/>
                    <a:lstStyle/>
                    <a:p>
                      <a:r>
                        <a:rPr kumimoji="1" lang="en-US" altLang="ja-JP" sz="1400" dirty="0" smtClean="0"/>
                        <a:t>6 </a:t>
                      </a:r>
                      <a:r>
                        <a:rPr kumimoji="1" lang="ja-JP" altLang="en-US" sz="1400" dirty="0" smtClean="0"/>
                        <a:t>　</a:t>
                      </a:r>
                      <a:r>
                        <a:rPr kumimoji="1" lang="en-US" altLang="ja-JP" sz="1400" dirty="0" smtClean="0"/>
                        <a:t>11</a:t>
                      </a:r>
                      <a:r>
                        <a:rPr kumimoji="1" lang="en-US" altLang="ja-JP" sz="1400" baseline="0" dirty="0" smtClean="0"/>
                        <a:t>  19</a:t>
                      </a:r>
                      <a:endParaRPr kumimoji="1" lang="ja-JP" altLang="en-US" sz="1400" dirty="0"/>
                    </a:p>
                  </a:txBody>
                  <a:tcPr/>
                </a:tc>
                <a:tc>
                  <a:txBody>
                    <a:bodyPr/>
                    <a:lstStyle/>
                    <a:p>
                      <a:r>
                        <a:rPr kumimoji="1" lang="en-US" altLang="ja-JP" sz="1400" dirty="0" smtClean="0"/>
                        <a:t>12</a:t>
                      </a:r>
                      <a:endParaRPr kumimoji="1" lang="ja-JP" altLang="en-US" sz="1400" dirty="0"/>
                    </a:p>
                  </a:txBody>
                  <a:tcPr/>
                </a:tc>
                <a:tc rowSpan="2">
                  <a:txBody>
                    <a:bodyPr/>
                    <a:lstStyle/>
                    <a:p>
                      <a:r>
                        <a:rPr kumimoji="1" lang="en-US" altLang="ja-JP" sz="1400" dirty="0" smtClean="0"/>
                        <a:t>16.333</a:t>
                      </a:r>
                      <a:endParaRPr kumimoji="1" lang="ja-JP" altLang="en-US" sz="1400" dirty="0"/>
                    </a:p>
                  </a:txBody>
                  <a:tcPr/>
                </a:tc>
              </a:tr>
              <a:tr h="362543">
                <a:tc vMerge="1">
                  <a:txBody>
                    <a:bodyPr/>
                    <a:lstStyle/>
                    <a:p>
                      <a:endParaRPr kumimoji="1" lang="ja-JP" altLang="en-US" dirty="0"/>
                    </a:p>
                  </a:txBody>
                  <a:tcPr/>
                </a:tc>
                <a:tc>
                  <a:txBody>
                    <a:bodyPr/>
                    <a:lstStyle/>
                    <a:p>
                      <a:pPr algn="ctr"/>
                      <a:r>
                        <a:rPr kumimoji="1" lang="en-US" altLang="ja-JP" sz="1400" dirty="0" smtClean="0"/>
                        <a:t>B</a:t>
                      </a:r>
                      <a:endParaRPr kumimoji="1" lang="ja-JP" altLang="en-US" sz="1400" dirty="0"/>
                    </a:p>
                  </a:txBody>
                  <a:tcPr/>
                </a:tc>
                <a:tc>
                  <a:txBody>
                    <a:bodyPr/>
                    <a:lstStyle/>
                    <a:p>
                      <a:r>
                        <a:rPr kumimoji="1" lang="en-US" altLang="ja-JP" sz="1400" dirty="0" smtClean="0"/>
                        <a:t>25 </a:t>
                      </a:r>
                      <a:r>
                        <a:rPr kumimoji="1" lang="ja-JP" altLang="en-US" sz="1400" baseline="0" dirty="0" smtClean="0"/>
                        <a:t> </a:t>
                      </a:r>
                      <a:r>
                        <a:rPr kumimoji="1" lang="en-US" altLang="ja-JP" sz="1400" dirty="0" smtClean="0"/>
                        <a:t>27  33</a:t>
                      </a:r>
                      <a:endParaRPr kumimoji="1" lang="ja-JP" altLang="en-US" sz="1400" dirty="0"/>
                    </a:p>
                  </a:txBody>
                  <a:tcPr/>
                </a:tc>
                <a:tc>
                  <a:txBody>
                    <a:bodyPr/>
                    <a:lstStyle/>
                    <a:p>
                      <a:r>
                        <a:rPr kumimoji="1" lang="en-US" altLang="ja-JP" sz="1400" dirty="0" smtClean="0"/>
                        <a:t>28.333</a:t>
                      </a:r>
                      <a:endParaRPr kumimoji="1" lang="ja-JP" altLang="en-US" sz="1400" dirty="0"/>
                    </a:p>
                  </a:txBody>
                  <a:tcPr/>
                </a:tc>
                <a:tc vMerge="1">
                  <a:txBody>
                    <a:bodyPr/>
                    <a:lstStyle/>
                    <a:p>
                      <a:endParaRPr kumimoji="1" lang="ja-JP" altLang="en-US" dirty="0"/>
                    </a:p>
                  </a:txBody>
                  <a:tcPr/>
                </a:tc>
              </a:tr>
              <a:tr h="362543">
                <a:tc rowSpan="2">
                  <a:txBody>
                    <a:bodyPr/>
                    <a:lstStyle/>
                    <a:p>
                      <a:r>
                        <a:rPr kumimoji="1" lang="en-US" altLang="ja-JP" sz="1400" dirty="0" smtClean="0">
                          <a:solidFill>
                            <a:srgbClr val="FF0000"/>
                          </a:solidFill>
                        </a:rPr>
                        <a:t>2</a:t>
                      </a:r>
                    </a:p>
                    <a:p>
                      <a:r>
                        <a:rPr kumimoji="1" lang="ja-JP" altLang="en-US" sz="1400" dirty="0" smtClean="0">
                          <a:solidFill>
                            <a:srgbClr val="FF0000"/>
                          </a:solidFill>
                        </a:rPr>
                        <a:t>実際のデータ</a:t>
                      </a:r>
                      <a:endParaRPr kumimoji="1" lang="ja-JP" altLang="en-US" sz="1400" dirty="0">
                        <a:solidFill>
                          <a:srgbClr val="FF0000"/>
                        </a:solidFill>
                      </a:endParaRPr>
                    </a:p>
                  </a:txBody>
                  <a:tcPr/>
                </a:tc>
                <a:tc>
                  <a:txBody>
                    <a:bodyPr/>
                    <a:lstStyle/>
                    <a:p>
                      <a:pPr algn="ctr"/>
                      <a:r>
                        <a:rPr kumimoji="1" lang="en-US" altLang="ja-JP" sz="1400" dirty="0" smtClean="0"/>
                        <a:t>A</a:t>
                      </a:r>
                      <a:endParaRPr kumimoji="1" lang="ja-JP" altLang="en-US" sz="1400" dirty="0"/>
                    </a:p>
                  </a:txBody>
                  <a:tcPr/>
                </a:tc>
                <a:tc>
                  <a:txBody>
                    <a:bodyPr/>
                    <a:lstStyle/>
                    <a:p>
                      <a:r>
                        <a:rPr kumimoji="1" lang="en-US" altLang="ja-JP" sz="1400" dirty="0" smtClean="0"/>
                        <a:t>6    11  25</a:t>
                      </a:r>
                      <a:endParaRPr kumimoji="1" lang="ja-JP" altLang="en-US" sz="1400" dirty="0"/>
                    </a:p>
                  </a:txBody>
                  <a:tcPr/>
                </a:tc>
                <a:tc>
                  <a:txBody>
                    <a:bodyPr/>
                    <a:lstStyle/>
                    <a:p>
                      <a:r>
                        <a:rPr kumimoji="1" lang="en-US" altLang="ja-JP" sz="1400" dirty="0" smtClean="0"/>
                        <a:t>14</a:t>
                      </a:r>
                      <a:endParaRPr kumimoji="1" lang="ja-JP" altLang="en-US" sz="1400" dirty="0"/>
                    </a:p>
                  </a:txBody>
                  <a:tcPr/>
                </a:tc>
                <a:tc rowSpan="2">
                  <a:txBody>
                    <a:bodyPr/>
                    <a:lstStyle/>
                    <a:p>
                      <a:r>
                        <a:rPr kumimoji="1" lang="en-US" altLang="ja-JP" sz="1400" dirty="0" smtClean="0">
                          <a:solidFill>
                            <a:srgbClr val="FF0000"/>
                          </a:solidFill>
                        </a:rPr>
                        <a:t>12.333</a:t>
                      </a:r>
                      <a:endParaRPr kumimoji="1" lang="ja-JP" altLang="en-US" sz="1400" dirty="0">
                        <a:solidFill>
                          <a:srgbClr val="FF0000"/>
                        </a:solidFill>
                      </a:endParaRPr>
                    </a:p>
                  </a:txBody>
                  <a:tcPr/>
                </a:tc>
              </a:tr>
              <a:tr h="362543">
                <a:tc vMerge="1">
                  <a:txBody>
                    <a:bodyPr/>
                    <a:lstStyle/>
                    <a:p>
                      <a:endParaRPr kumimoji="1" lang="ja-JP" altLang="en-US" dirty="0"/>
                    </a:p>
                  </a:txBody>
                  <a:tcPr/>
                </a:tc>
                <a:tc>
                  <a:txBody>
                    <a:bodyPr/>
                    <a:lstStyle/>
                    <a:p>
                      <a:pPr algn="ctr"/>
                      <a:r>
                        <a:rPr kumimoji="1" lang="en-US" altLang="ja-JP" sz="1400" dirty="0" smtClean="0"/>
                        <a:t>B</a:t>
                      </a:r>
                      <a:endParaRPr kumimoji="1" lang="ja-JP" altLang="en-US" sz="1400" dirty="0"/>
                    </a:p>
                  </a:txBody>
                  <a:tcPr/>
                </a:tc>
                <a:tc>
                  <a:txBody>
                    <a:bodyPr/>
                    <a:lstStyle/>
                    <a:p>
                      <a:r>
                        <a:rPr kumimoji="1" lang="en-US" altLang="ja-JP" sz="1400" dirty="0" smtClean="0"/>
                        <a:t>19  27  33</a:t>
                      </a:r>
                      <a:endParaRPr kumimoji="1" lang="ja-JP" altLang="en-US" sz="1400" dirty="0"/>
                    </a:p>
                  </a:txBody>
                  <a:tcPr/>
                </a:tc>
                <a:tc>
                  <a:txBody>
                    <a:bodyPr/>
                    <a:lstStyle/>
                    <a:p>
                      <a:r>
                        <a:rPr kumimoji="1" lang="en-US" altLang="ja-JP" sz="1400" dirty="0" smtClean="0"/>
                        <a:t>26.333</a:t>
                      </a:r>
                      <a:endParaRPr kumimoji="1" lang="ja-JP" altLang="en-US" sz="1400" dirty="0"/>
                    </a:p>
                  </a:txBody>
                  <a:tcPr/>
                </a:tc>
                <a:tc vMerge="1">
                  <a:txBody>
                    <a:bodyPr/>
                    <a:lstStyle/>
                    <a:p>
                      <a:endParaRPr kumimoji="1" lang="ja-JP" altLang="en-US" dirty="0"/>
                    </a:p>
                  </a:txBody>
                  <a:tcPr/>
                </a:tc>
              </a:tr>
              <a:tr h="362543">
                <a:tc rowSpan="2">
                  <a:txBody>
                    <a:bodyPr/>
                    <a:lstStyle/>
                    <a:p>
                      <a:r>
                        <a:rPr kumimoji="1" lang="en-US" altLang="ja-JP" sz="1400" dirty="0" smtClean="0"/>
                        <a:t>3</a:t>
                      </a:r>
                      <a:endParaRPr kumimoji="1" lang="ja-JP" altLang="en-US" sz="1400" dirty="0"/>
                    </a:p>
                  </a:txBody>
                  <a:tcPr/>
                </a:tc>
                <a:tc>
                  <a:txBody>
                    <a:bodyPr/>
                    <a:lstStyle/>
                    <a:p>
                      <a:pPr algn="ctr"/>
                      <a:r>
                        <a:rPr kumimoji="1" lang="en-US" altLang="ja-JP" sz="1400" dirty="0" smtClean="0"/>
                        <a:t>A</a:t>
                      </a:r>
                      <a:endParaRPr kumimoji="1" lang="ja-JP" altLang="en-US" sz="1400" dirty="0"/>
                    </a:p>
                  </a:txBody>
                  <a:tcPr/>
                </a:tc>
                <a:tc>
                  <a:txBody>
                    <a:bodyPr/>
                    <a:lstStyle/>
                    <a:p>
                      <a:r>
                        <a:rPr kumimoji="1" lang="en-US" altLang="ja-JP" sz="1400" dirty="0" smtClean="0"/>
                        <a:t>6    11  27</a:t>
                      </a:r>
                      <a:endParaRPr kumimoji="1" lang="ja-JP" altLang="en-US" sz="1400" dirty="0"/>
                    </a:p>
                  </a:txBody>
                  <a:tcPr/>
                </a:tc>
                <a:tc>
                  <a:txBody>
                    <a:bodyPr/>
                    <a:lstStyle/>
                    <a:p>
                      <a:r>
                        <a:rPr kumimoji="1" lang="en-US" altLang="ja-JP" sz="1400" dirty="0" smtClean="0"/>
                        <a:t>14.667</a:t>
                      </a:r>
                      <a:endParaRPr kumimoji="1" lang="ja-JP" altLang="en-US" sz="1400" dirty="0"/>
                    </a:p>
                  </a:txBody>
                  <a:tcPr/>
                </a:tc>
                <a:tc rowSpan="2">
                  <a:txBody>
                    <a:bodyPr/>
                    <a:lstStyle/>
                    <a:p>
                      <a:r>
                        <a:rPr kumimoji="1" lang="en-US" altLang="ja-JP" sz="1400" dirty="0" smtClean="0"/>
                        <a:t>11</a:t>
                      </a:r>
                      <a:endParaRPr kumimoji="1" lang="ja-JP" altLang="en-US" sz="1400" dirty="0"/>
                    </a:p>
                  </a:txBody>
                  <a:tcPr/>
                </a:tc>
              </a:tr>
              <a:tr h="362543">
                <a:tc vMerge="1">
                  <a:txBody>
                    <a:bodyPr/>
                    <a:lstStyle/>
                    <a:p>
                      <a:endParaRPr kumimoji="1" lang="ja-JP" altLang="en-US" dirty="0"/>
                    </a:p>
                  </a:txBody>
                  <a:tcPr/>
                </a:tc>
                <a:tc>
                  <a:txBody>
                    <a:bodyPr/>
                    <a:lstStyle/>
                    <a:p>
                      <a:pPr algn="ctr"/>
                      <a:r>
                        <a:rPr kumimoji="1" lang="en-US" altLang="ja-JP" sz="1400" dirty="0" smtClean="0"/>
                        <a:t>B</a:t>
                      </a:r>
                      <a:endParaRPr kumimoji="1" lang="ja-JP" altLang="en-US" sz="1400" dirty="0"/>
                    </a:p>
                  </a:txBody>
                  <a:tcPr/>
                </a:tc>
                <a:tc>
                  <a:txBody>
                    <a:bodyPr/>
                    <a:lstStyle/>
                    <a:p>
                      <a:r>
                        <a:rPr kumimoji="1" lang="en-US" altLang="ja-JP" sz="1400" dirty="0" smtClean="0"/>
                        <a:t>19  25  33</a:t>
                      </a:r>
                      <a:endParaRPr kumimoji="1" lang="ja-JP" altLang="en-US" sz="1400" dirty="0"/>
                    </a:p>
                  </a:txBody>
                  <a:tcPr/>
                </a:tc>
                <a:tc>
                  <a:txBody>
                    <a:bodyPr/>
                    <a:lstStyle/>
                    <a:p>
                      <a:r>
                        <a:rPr kumimoji="1" lang="en-US" altLang="ja-JP" sz="1400" dirty="0" smtClean="0"/>
                        <a:t>25.667</a:t>
                      </a:r>
                      <a:endParaRPr kumimoji="1" lang="ja-JP" altLang="en-US" sz="1400" dirty="0"/>
                    </a:p>
                  </a:txBody>
                  <a:tcPr/>
                </a:tc>
                <a:tc vMerge="1">
                  <a:txBody>
                    <a:bodyPr/>
                    <a:lstStyle/>
                    <a:p>
                      <a:endParaRPr kumimoji="1" lang="ja-JP" altLang="en-US" dirty="0"/>
                    </a:p>
                  </a:txBody>
                  <a:tcPr/>
                </a:tc>
              </a:tr>
              <a:tr h="362543">
                <a:tc rowSpan="2">
                  <a:txBody>
                    <a:bodyPr/>
                    <a:lstStyle/>
                    <a:p>
                      <a:r>
                        <a:rPr kumimoji="1" lang="en-US" altLang="ja-JP" sz="1400" dirty="0" smtClean="0"/>
                        <a:t>4</a:t>
                      </a:r>
                      <a:endParaRPr kumimoji="1" lang="ja-JP" altLang="en-US" sz="1400" dirty="0"/>
                    </a:p>
                  </a:txBody>
                  <a:tcPr/>
                </a:tc>
                <a:tc>
                  <a:txBody>
                    <a:bodyPr/>
                    <a:lstStyle/>
                    <a:p>
                      <a:pPr algn="ctr"/>
                      <a:r>
                        <a:rPr kumimoji="1" lang="en-US" altLang="ja-JP" sz="1400" dirty="0" smtClean="0"/>
                        <a:t>A</a:t>
                      </a:r>
                      <a:endParaRPr kumimoji="1" lang="ja-JP" altLang="en-US" sz="1400" dirty="0"/>
                    </a:p>
                  </a:txBody>
                  <a:tcPr/>
                </a:tc>
                <a:tc>
                  <a:txBody>
                    <a:bodyPr/>
                    <a:lstStyle/>
                    <a:p>
                      <a:r>
                        <a:rPr kumimoji="1" lang="en-US" altLang="ja-JP" sz="1400" dirty="0" smtClean="0"/>
                        <a:t>6</a:t>
                      </a:r>
                      <a:r>
                        <a:rPr kumimoji="1" lang="ja-JP" altLang="en-US" sz="1400" dirty="0" smtClean="0"/>
                        <a:t>　</a:t>
                      </a:r>
                      <a:r>
                        <a:rPr kumimoji="1" lang="ja-JP" altLang="en-US" sz="1400" baseline="0" dirty="0" smtClean="0"/>
                        <a:t> </a:t>
                      </a:r>
                      <a:r>
                        <a:rPr kumimoji="1" lang="en-US" altLang="ja-JP" sz="1400" dirty="0" smtClean="0"/>
                        <a:t>19  25</a:t>
                      </a:r>
                      <a:endParaRPr kumimoji="1" lang="ja-JP" altLang="en-US" sz="1400" dirty="0"/>
                    </a:p>
                  </a:txBody>
                  <a:tcPr/>
                </a:tc>
                <a:tc>
                  <a:txBody>
                    <a:bodyPr/>
                    <a:lstStyle/>
                    <a:p>
                      <a:r>
                        <a:rPr kumimoji="1" lang="en-US" altLang="ja-JP" sz="1400" dirty="0" smtClean="0"/>
                        <a:t>16.667</a:t>
                      </a:r>
                      <a:endParaRPr kumimoji="1" lang="ja-JP" altLang="en-US" sz="1400" dirty="0"/>
                    </a:p>
                  </a:txBody>
                  <a:tcPr/>
                </a:tc>
                <a:tc rowSpan="2">
                  <a:txBody>
                    <a:bodyPr/>
                    <a:lstStyle/>
                    <a:p>
                      <a:r>
                        <a:rPr kumimoji="1" lang="en-US" altLang="ja-JP" sz="1400" dirty="0" smtClean="0"/>
                        <a:t>7</a:t>
                      </a:r>
                      <a:endParaRPr kumimoji="1" lang="ja-JP" altLang="en-US" sz="1400" dirty="0"/>
                    </a:p>
                  </a:txBody>
                  <a:tcPr/>
                </a:tc>
              </a:tr>
              <a:tr h="362543">
                <a:tc vMerge="1">
                  <a:txBody>
                    <a:bodyPr/>
                    <a:lstStyle/>
                    <a:p>
                      <a:endParaRPr kumimoji="1" lang="ja-JP" altLang="en-US" dirty="0"/>
                    </a:p>
                  </a:txBody>
                  <a:tcPr/>
                </a:tc>
                <a:tc>
                  <a:txBody>
                    <a:bodyPr/>
                    <a:lstStyle/>
                    <a:p>
                      <a:pPr algn="ctr"/>
                      <a:r>
                        <a:rPr kumimoji="1" lang="en-US" altLang="ja-JP" sz="1400" dirty="0" smtClean="0"/>
                        <a:t>B</a:t>
                      </a:r>
                      <a:endParaRPr kumimoji="1" lang="ja-JP" altLang="en-US" sz="1400" dirty="0"/>
                    </a:p>
                  </a:txBody>
                  <a:tcPr/>
                </a:tc>
                <a:tc>
                  <a:txBody>
                    <a:bodyPr/>
                    <a:lstStyle/>
                    <a:p>
                      <a:r>
                        <a:rPr kumimoji="1" lang="en-US" altLang="ja-JP" sz="1400" dirty="0" smtClean="0"/>
                        <a:t>11 27   33</a:t>
                      </a:r>
                      <a:endParaRPr kumimoji="1" lang="ja-JP" altLang="en-US" sz="1400" dirty="0"/>
                    </a:p>
                  </a:txBody>
                  <a:tcPr/>
                </a:tc>
                <a:tc>
                  <a:txBody>
                    <a:bodyPr/>
                    <a:lstStyle/>
                    <a:p>
                      <a:r>
                        <a:rPr kumimoji="1" lang="en-US" altLang="ja-JP" sz="1400" dirty="0" smtClean="0"/>
                        <a:t>23.667</a:t>
                      </a:r>
                      <a:endParaRPr kumimoji="1" lang="ja-JP" altLang="en-US" sz="1400" dirty="0"/>
                    </a:p>
                  </a:txBody>
                  <a:tcPr/>
                </a:tc>
                <a:tc vMerge="1">
                  <a:txBody>
                    <a:bodyPr/>
                    <a:lstStyle/>
                    <a:p>
                      <a:endParaRPr kumimoji="1" lang="ja-JP" altLang="en-US" dirty="0"/>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解説</a:t>
            </a:r>
            <a:endParaRPr kumimoji="1" lang="ja-JP" altLang="en-US" dirty="0"/>
          </a:p>
        </p:txBody>
      </p:sp>
      <p:sp>
        <p:nvSpPr>
          <p:cNvPr id="7" name="コンテンツ プレースホルダ 6"/>
          <p:cNvSpPr>
            <a:spLocks noGrp="1"/>
          </p:cNvSpPr>
          <p:nvPr>
            <p:ph sz="quarter" idx="1"/>
          </p:nvPr>
        </p:nvSpPr>
        <p:spPr/>
        <p:txBody>
          <a:bodyPr/>
          <a:lstStyle/>
          <a:p>
            <a:r>
              <a:rPr kumimoji="1" lang="ja-JP" altLang="en-US" dirty="0" smtClean="0"/>
              <a:t>全ての組み合わせで</a:t>
            </a:r>
            <a:r>
              <a:rPr kumimoji="1" lang="en-US" altLang="ja-JP" dirty="0" smtClean="0"/>
              <a:t>20</a:t>
            </a:r>
            <a:r>
              <a:rPr kumimoji="1" lang="ja-JP" altLang="en-US" dirty="0" smtClean="0"/>
              <a:t>通りの中で実際のデータ</a:t>
            </a:r>
            <a:r>
              <a:rPr kumimoji="1" lang="ja-JP" altLang="en-US" dirty="0" smtClean="0"/>
              <a:t>より</a:t>
            </a:r>
            <a:r>
              <a:rPr lang="ja-JP" altLang="en-US" dirty="0" smtClean="0"/>
              <a:t>平均値の差が大きい</a:t>
            </a:r>
            <a:r>
              <a:rPr kumimoji="1" lang="ja-JP" altLang="en-US" dirty="0" smtClean="0"/>
              <a:t>もの</a:t>
            </a:r>
            <a:r>
              <a:rPr kumimoji="1" lang="ja-JP" altLang="en-US" dirty="0" smtClean="0"/>
              <a:t>は</a:t>
            </a:r>
            <a:r>
              <a:rPr kumimoji="1" lang="ja-JP" altLang="en-US" dirty="0" smtClean="0">
                <a:solidFill>
                  <a:srgbClr val="FF0000"/>
                </a:solidFill>
              </a:rPr>
              <a:t>１番目と２番目</a:t>
            </a:r>
            <a:r>
              <a:rPr kumimoji="1" lang="ja-JP" altLang="en-US" dirty="0" smtClean="0"/>
              <a:t>しかない。</a:t>
            </a:r>
            <a:endParaRPr kumimoji="1" lang="en-US" altLang="ja-JP" dirty="0" smtClean="0"/>
          </a:p>
          <a:p>
            <a:endParaRPr lang="en-US" altLang="ja-JP" dirty="0" smtClean="0"/>
          </a:p>
          <a:p>
            <a:r>
              <a:rPr lang="ja-JP" altLang="en-US" dirty="0" smtClean="0"/>
              <a:t>つまり平均値の差が実際の値</a:t>
            </a:r>
            <a:r>
              <a:rPr lang="ja-JP" altLang="en-US" dirty="0" smtClean="0"/>
              <a:t>より</a:t>
            </a:r>
            <a:r>
              <a:rPr lang="ja-JP" altLang="en-US" dirty="0" smtClean="0"/>
              <a:t>大きく</a:t>
            </a:r>
            <a:r>
              <a:rPr lang="ja-JP" altLang="en-US" dirty="0" err="1" smtClean="0"/>
              <a:t>なる</a:t>
            </a:r>
            <a:r>
              <a:rPr lang="ja-JP" altLang="en-US" dirty="0" err="1" smtClean="0"/>
              <a:t>なる</a:t>
            </a:r>
            <a:r>
              <a:rPr lang="ja-JP" altLang="en-US" dirty="0" smtClean="0"/>
              <a:t>確率は</a:t>
            </a:r>
            <a:r>
              <a:rPr lang="en-US" altLang="ja-JP" dirty="0" smtClean="0"/>
              <a:t>2/20=0.1</a:t>
            </a:r>
          </a:p>
          <a:p>
            <a:endParaRPr kumimoji="1" lang="en-US" altLang="ja-JP" dirty="0" smtClean="0"/>
          </a:p>
          <a:p>
            <a:r>
              <a:rPr lang="ja-JP" altLang="en-US" dirty="0" smtClean="0"/>
              <a:t>これを</a:t>
            </a:r>
            <a:r>
              <a:rPr lang="en-US" altLang="ja-JP" dirty="0" smtClean="0"/>
              <a:t>P</a:t>
            </a:r>
            <a:r>
              <a:rPr lang="ja-JP" altLang="en-US" dirty="0" smtClean="0"/>
              <a:t>値とすると有意水準が</a:t>
            </a:r>
            <a:r>
              <a:rPr lang="en-US" altLang="ja-JP" dirty="0" smtClean="0"/>
              <a:t>5%</a:t>
            </a:r>
            <a:r>
              <a:rPr lang="ja-JP" altLang="en-US" dirty="0" smtClean="0"/>
              <a:t>の場合、有意差はみとめられない。</a:t>
            </a:r>
            <a:endParaRPr kumimoji="1" lang="ja-JP"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無作為検定の現状と今後</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現状</a:t>
            </a:r>
            <a:endParaRPr kumimoji="1" lang="en-US" altLang="ja-JP" dirty="0" smtClean="0"/>
          </a:p>
          <a:p>
            <a:pPr lvl="1"/>
            <a:r>
              <a:rPr kumimoji="1" lang="ja-JP" altLang="en-US" dirty="0" smtClean="0">
                <a:solidFill>
                  <a:schemeClr val="tx1"/>
                </a:solidFill>
              </a:rPr>
              <a:t>あまり母集団を想定した検定法の結果と変わりはない。</a:t>
            </a:r>
            <a:endParaRPr kumimoji="1" lang="en-US" altLang="ja-JP" dirty="0" smtClean="0">
              <a:solidFill>
                <a:schemeClr val="tx1"/>
              </a:solidFill>
            </a:endParaRPr>
          </a:p>
          <a:p>
            <a:pPr lvl="1"/>
            <a:r>
              <a:rPr kumimoji="1" lang="ja-JP" altLang="en-US" dirty="0" smtClean="0">
                <a:solidFill>
                  <a:srgbClr val="FF0000"/>
                </a:solidFill>
              </a:rPr>
              <a:t>母集団を想定することの矛盾が放置されている。</a:t>
            </a:r>
            <a:endParaRPr kumimoji="1" lang="en-US" altLang="ja-JP" dirty="0" smtClean="0">
              <a:solidFill>
                <a:srgbClr val="FF0000"/>
              </a:solidFill>
            </a:endParaRPr>
          </a:p>
          <a:p>
            <a:pPr lvl="1"/>
            <a:r>
              <a:rPr lang="ja-JP" altLang="en-US" dirty="0" smtClean="0">
                <a:solidFill>
                  <a:schemeClr val="tx1"/>
                </a:solidFill>
              </a:rPr>
              <a:t>無作為検定は現時点では必要ないかもしれない。</a:t>
            </a:r>
            <a:endParaRPr kumimoji="1" lang="en-US" altLang="ja-JP" dirty="0" smtClean="0">
              <a:solidFill>
                <a:schemeClr val="tx1"/>
              </a:solidFill>
            </a:endParaRPr>
          </a:p>
          <a:p>
            <a:endParaRPr lang="en-US" altLang="ja-JP" dirty="0" smtClean="0"/>
          </a:p>
          <a:p>
            <a:r>
              <a:rPr lang="ja-JP" altLang="en-US" dirty="0" smtClean="0"/>
              <a:t>今後</a:t>
            </a:r>
            <a:endParaRPr lang="en-US" altLang="ja-JP" dirty="0" smtClean="0"/>
          </a:p>
          <a:p>
            <a:pPr lvl="1"/>
            <a:r>
              <a:rPr kumimoji="1" lang="ja-JP" altLang="en-US" dirty="0" smtClean="0">
                <a:solidFill>
                  <a:schemeClr val="tx1"/>
                </a:solidFill>
              </a:rPr>
              <a:t>無作為検定ができるソフトもが普及し始めている</a:t>
            </a:r>
            <a:endParaRPr kumimoji="1" lang="en-US" altLang="ja-JP" dirty="0" smtClean="0">
              <a:solidFill>
                <a:schemeClr val="tx1"/>
              </a:solidFill>
            </a:endParaRPr>
          </a:p>
          <a:p>
            <a:pPr lvl="1"/>
            <a:r>
              <a:rPr kumimoji="1" lang="ja-JP" altLang="en-US" dirty="0" smtClean="0">
                <a:solidFill>
                  <a:schemeClr val="tx1"/>
                </a:solidFill>
              </a:rPr>
              <a:t>無作為検定の値を近似値と考えていくのが、</a:t>
            </a:r>
            <a:r>
              <a:rPr lang="ja-JP" altLang="en-US" dirty="0" smtClean="0">
                <a:solidFill>
                  <a:schemeClr val="tx1"/>
                </a:solidFill>
              </a:rPr>
              <a:t>大方専門家の意見である。</a:t>
            </a:r>
            <a:endParaRPr kumimoji="1" lang="ja-JP" altLang="en-US" dirty="0">
              <a:solidFill>
                <a:schemeClr val="tx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アース">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766</TotalTime>
  <Words>1374</Words>
  <Application>Microsoft Office PowerPoint</Application>
  <PresentationFormat>画面に合わせる (4:3)</PresentationFormat>
  <Paragraphs>399</Paragraphs>
  <Slides>20</Slides>
  <Notes>0</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20</vt:i4>
      </vt:variant>
    </vt:vector>
  </HeadingPairs>
  <TitlesOfParts>
    <vt:vector size="22" baseType="lpstr">
      <vt:lpstr>アース</vt:lpstr>
      <vt:lpstr>数式</vt:lpstr>
      <vt:lpstr>ノンパラメトリック検定法</vt:lpstr>
      <vt:lpstr>資料</vt:lpstr>
      <vt:lpstr>ノンパラメトリック検定法</vt:lpstr>
      <vt:lpstr>ノンパラメトリック検定法の種類</vt:lpstr>
      <vt:lpstr>マン・ホイットニーの検定</vt:lpstr>
      <vt:lpstr>例題</vt:lpstr>
      <vt:lpstr>順位和の確率</vt:lpstr>
      <vt:lpstr>P値</vt:lpstr>
      <vt:lpstr>ウィルコクソン符号付き順位検定</vt:lpstr>
      <vt:lpstr>例題</vt:lpstr>
      <vt:lpstr>順位和を求める</vt:lpstr>
      <vt:lpstr>Z値計算</vt:lpstr>
      <vt:lpstr>クラスカルウォリスの検定</vt:lpstr>
      <vt:lpstr>例題</vt:lpstr>
      <vt:lpstr>フリードマンの検定</vt:lpstr>
      <vt:lpstr>例題</vt:lpstr>
      <vt:lpstr>無作為検定</vt:lpstr>
      <vt:lpstr>例題</vt:lpstr>
      <vt:lpstr>解説</vt:lpstr>
      <vt:lpstr>無作為検定の現状と今後</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ノンパラメトリック検定法</dc:title>
  <dc:creator>東　裕之輔</dc:creator>
  <cp:lastModifiedBy>You Know</cp:lastModifiedBy>
  <cp:revision>49</cp:revision>
  <dcterms:created xsi:type="dcterms:W3CDTF">2013-12-12T03:44:38Z</dcterms:created>
  <dcterms:modified xsi:type="dcterms:W3CDTF">2013-12-20T14:43:47Z</dcterms:modified>
</cp:coreProperties>
</file>