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69" r:id="rId4"/>
    <p:sldId id="270" r:id="rId5"/>
    <p:sldId id="271" r:id="rId6"/>
    <p:sldId id="272" r:id="rId7"/>
    <p:sldId id="273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67" r:id="rId1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756" autoAdjust="0"/>
  </p:normalViewPr>
  <p:slideViewPr>
    <p:cSldViewPr>
      <p:cViewPr varScale="1">
        <p:scale>
          <a:sx n="47" d="100"/>
          <a:sy n="47" d="100"/>
        </p:scale>
        <p:origin x="393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ishi\Desktop\Book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ishi\Desktop\Book1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ishi\Desktop\Book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Sheet1!$M$3:$M$12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</c:numCache>
            </c:numRef>
          </c:cat>
          <c:val>
            <c:numRef>
              <c:f>Sheet1!$N$3:$N$12</c:f>
              <c:numCache>
                <c:formatCode>General</c:formatCode>
                <c:ptCount val="10"/>
                <c:pt idx="0">
                  <c:v>106</c:v>
                </c:pt>
                <c:pt idx="1">
                  <c:v>98</c:v>
                </c:pt>
                <c:pt idx="2">
                  <c:v>101</c:v>
                </c:pt>
                <c:pt idx="3">
                  <c:v>101</c:v>
                </c:pt>
                <c:pt idx="4">
                  <c:v>98</c:v>
                </c:pt>
                <c:pt idx="5">
                  <c:v>92</c:v>
                </c:pt>
                <c:pt idx="6">
                  <c:v>113</c:v>
                </c:pt>
                <c:pt idx="7">
                  <c:v>93</c:v>
                </c:pt>
                <c:pt idx="8">
                  <c:v>90</c:v>
                </c:pt>
                <c:pt idx="9">
                  <c:v>108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3800776"/>
        <c:axId val="143801168"/>
      </c:barChart>
      <c:catAx>
        <c:axId val="14380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43801168"/>
        <c:crosses val="autoZero"/>
        <c:auto val="1"/>
        <c:lblAlgn val="ctr"/>
        <c:lblOffset val="100"/>
        <c:noMultiLvlLbl val="0"/>
      </c:catAx>
      <c:valAx>
        <c:axId val="14380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ja-JP" altLang="en-US"/>
                  <a:t>度数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43800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030592527078803"/>
          <c:y val="0.10218029123846298"/>
          <c:w val="0.74836453472306641"/>
          <c:h val="0.77057975880690566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numRef>
              <c:f>[Book1.xlsx]Sheet12!$A$2:$A$20</c:f>
              <c:numCache>
                <c:formatCode>General</c:formatCode>
                <c:ptCount val="19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  <c:pt idx="11">
                  <c:v>5.5</c:v>
                </c:pt>
                <c:pt idx="12">
                  <c:v>6</c:v>
                </c:pt>
                <c:pt idx="13">
                  <c:v>6.5</c:v>
                </c:pt>
                <c:pt idx="14">
                  <c:v>7</c:v>
                </c:pt>
                <c:pt idx="15">
                  <c:v>7.5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</c:numCache>
            </c:numRef>
          </c:cat>
          <c:val>
            <c:numRef>
              <c:f>[Book1.xlsx]Sheet12!$B$2:$B$20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11</c:v>
                </c:pt>
                <c:pt idx="8">
                  <c:v>21</c:v>
                </c:pt>
                <c:pt idx="9">
                  <c:v>24</c:v>
                </c:pt>
                <c:pt idx="10">
                  <c:v>21</c:v>
                </c:pt>
                <c:pt idx="11">
                  <c:v>7</c:v>
                </c:pt>
                <c:pt idx="12">
                  <c:v>8</c:v>
                </c:pt>
                <c:pt idx="13">
                  <c:v>1</c:v>
                </c:pt>
                <c:pt idx="14">
                  <c:v>5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5614952"/>
        <c:axId val="595618480"/>
      </c:barChart>
      <c:catAx>
        <c:axId val="595614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95618480"/>
        <c:crosses val="autoZero"/>
        <c:auto val="1"/>
        <c:lblAlgn val="ctr"/>
        <c:lblOffset val="100"/>
        <c:noMultiLvlLbl val="0"/>
      </c:catAx>
      <c:valAx>
        <c:axId val="59561848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ja-JP" altLang="en-US"/>
                  <a:t>頻度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59561495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771882009356711E-2"/>
          <c:y val="9.7412434275370371E-2"/>
          <c:w val="0.89422328991160505"/>
          <c:h val="0.79179146835821701"/>
        </c:manualLayout>
      </c:layout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Sheet2!$D$2:$D$6</c:f>
              <c:numCache>
                <c:formatCode>General</c:formatCode>
                <c:ptCount val="5"/>
                <c:pt idx="0">
                  <c:v>-2.5</c:v>
                </c:pt>
                <c:pt idx="1">
                  <c:v>-2.1080000000000001</c:v>
                </c:pt>
                <c:pt idx="2">
                  <c:v>0</c:v>
                </c:pt>
                <c:pt idx="3">
                  <c:v>2.1080000000000001</c:v>
                </c:pt>
                <c:pt idx="4">
                  <c:v>2.5</c:v>
                </c:pt>
              </c:numCache>
            </c:numRef>
          </c:xVal>
          <c:yVal>
            <c:numRef>
              <c:f>Sheet2!$E$2:$E$6</c:f>
              <c:numCache>
                <c:formatCode>General</c:formatCode>
                <c:ptCount val="5"/>
                <c:pt idx="0">
                  <c:v>1.752830049356854E-2</c:v>
                </c:pt>
                <c:pt idx="1">
                  <c:v>4.3249459914653857E-2</c:v>
                </c:pt>
                <c:pt idx="2">
                  <c:v>0.3989422804014327</c:v>
                </c:pt>
                <c:pt idx="3">
                  <c:v>4.3249459914653857E-2</c:v>
                </c:pt>
                <c:pt idx="4">
                  <c:v>1.752830049356854E-2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95616520"/>
        <c:axId val="490918888"/>
      </c:scatterChart>
      <c:valAx>
        <c:axId val="5956165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90918888"/>
        <c:crosses val="autoZero"/>
        <c:crossBetween val="midCat"/>
        <c:majorUnit val="0.70000000000000007"/>
      </c:valAx>
      <c:valAx>
        <c:axId val="49091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95616520"/>
        <c:crosses val="autoZero"/>
        <c:crossBetween val="midCat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D03F9-6EF6-47EC-9D4B-33F91BC5C091}" type="datetimeFigureOut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33876-E47E-4372-9975-1CB08D8C0C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1315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7924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</a:t>
            </a:r>
            <a:r>
              <a:rPr kumimoji="1" lang="en-US" altLang="ja-JP" sz="1200" dirty="0" smtClean="0"/>
              <a:t>1</a:t>
            </a:r>
            <a:r>
              <a:rPr kumimoji="1" lang="ja-JP" altLang="en-US" sz="1200" dirty="0" smtClean="0"/>
              <a:t>回限りの調査で推定する、何度やっても推定した結果がでてほしい</a:t>
            </a: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→　標本の抽出を無限に繰り返すことを仮定している</a:t>
            </a:r>
            <a:endParaRPr kumimoji="1"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6863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806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・定理の条件はかなりゆるやか　→　標本数が</a:t>
            </a:r>
            <a:r>
              <a:rPr kumimoji="1" lang="en-US" altLang="ja-JP" sz="1200" dirty="0" smtClean="0"/>
              <a:t>10~20</a:t>
            </a:r>
            <a:r>
              <a:rPr kumimoji="1" lang="ja-JP" altLang="en-US" sz="1200" dirty="0" smtClean="0"/>
              <a:t>程度でも成立</a:t>
            </a:r>
            <a:endParaRPr kumimoji="1"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6429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</a:t>
            </a:r>
            <a:r>
              <a:rPr kumimoji="1" lang="en-US" altLang="ja-JP" sz="1200" dirty="0" smtClean="0"/>
              <a:t>0~9</a:t>
            </a:r>
            <a:r>
              <a:rPr kumimoji="1" lang="ja-JP" altLang="en-US" sz="1200" dirty="0" smtClean="0"/>
              <a:t>の乱数を</a:t>
            </a:r>
            <a:r>
              <a:rPr kumimoji="1" lang="en-US" altLang="ja-JP" sz="1200" dirty="0" smtClean="0"/>
              <a:t>1000</a:t>
            </a:r>
            <a:r>
              <a:rPr kumimoji="1" lang="ja-JP" altLang="en-US" sz="1200" dirty="0" smtClean="0"/>
              <a:t>個発生</a:t>
            </a: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・順に</a:t>
            </a:r>
            <a:r>
              <a:rPr kumimoji="1" lang="en-US" altLang="ja-JP" sz="1200" dirty="0" smtClean="0"/>
              <a:t>10</a:t>
            </a:r>
            <a:r>
              <a:rPr kumimoji="1" lang="ja-JP" altLang="en-US" sz="1200" dirty="0" smtClean="0"/>
              <a:t>個ずつグループにして、</a:t>
            </a:r>
            <a:r>
              <a:rPr kumimoji="1" lang="en-US" altLang="ja-JP" sz="1200" dirty="0" smtClean="0"/>
              <a:t>100</a:t>
            </a:r>
            <a:r>
              <a:rPr kumimoji="1" lang="ja-JP" altLang="en-US" sz="1200" dirty="0" smtClean="0"/>
              <a:t>グループ作成</a:t>
            </a: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・その</a:t>
            </a:r>
            <a:r>
              <a:rPr kumimoji="1" lang="en-US" altLang="ja-JP" sz="1200" dirty="0" smtClean="0"/>
              <a:t>100</a:t>
            </a:r>
            <a:r>
              <a:rPr kumimoji="1" lang="ja-JP" altLang="en-US" sz="1200" dirty="0" smtClean="0"/>
              <a:t>グループの標本平均値を求めてヒストグラム</a:t>
            </a: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・正規分布に近くて、母平均値</a:t>
            </a:r>
            <a:r>
              <a:rPr kumimoji="1" lang="en-US" altLang="ja-JP" sz="1200" dirty="0" smtClean="0"/>
              <a:t>4.5</a:t>
            </a:r>
            <a:r>
              <a:rPr kumimoji="1" lang="ja-JP" altLang="en-US" sz="1200" dirty="0" smtClean="0"/>
              <a:t>にほぼ一致</a:t>
            </a:r>
            <a:endParaRPr kumimoji="1"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1454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・少ない調査でどうやって、データから母集団の特性を推定するか　→　点推定を使う</a:t>
            </a:r>
            <a:endParaRPr kumimoji="1"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4893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・最も信頼度の高いのは</a:t>
            </a:r>
            <a:r>
              <a:rPr kumimoji="1" lang="en-US" altLang="ja-JP" sz="1200" dirty="0" smtClean="0"/>
              <a:t>B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→　標本平均値は、標本数が多い、データのばらつき（標準偏差）が小さいものほど、母平均値の点推定としての信頼度が高い</a:t>
            </a: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・どの程度信頼できるかの指標がある　→　標準誤差</a:t>
            </a:r>
            <a:endParaRPr kumimoji="1"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0024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・統計量：　中央値、標準偏差、比率など</a:t>
            </a:r>
            <a:endParaRPr kumimoji="1"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7008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・実際に式の紹介</a:t>
            </a:r>
            <a:endParaRPr kumimoji="1"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64132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・点推定の信頼度で使った表の値から</a:t>
            </a: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</a:t>
            </a:r>
            <a:r>
              <a:rPr kumimoji="1" lang="en-US" altLang="ja-JP" sz="1200" dirty="0" smtClean="0"/>
              <a:t>SD</a:t>
            </a:r>
            <a:r>
              <a:rPr kumimoji="1" lang="ja-JP" altLang="en-US" sz="1200" dirty="0" smtClean="0"/>
              <a:t>：標準偏差、</a:t>
            </a:r>
            <a:r>
              <a:rPr kumimoji="1" lang="en-US" altLang="ja-JP" sz="1200" dirty="0" smtClean="0"/>
              <a:t>n</a:t>
            </a:r>
            <a:r>
              <a:rPr kumimoji="1" lang="ja-JP" altLang="en-US" sz="1200" dirty="0" smtClean="0"/>
              <a:t>：標本数</a:t>
            </a:r>
            <a:endParaRPr kumimoji="1"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4581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</a:t>
            </a:r>
            <a:r>
              <a:rPr kumimoji="1" lang="en-US" altLang="ja-JP" sz="1200" dirty="0" smtClean="0"/>
              <a:t>2</a:t>
            </a:r>
            <a:r>
              <a:rPr kumimoji="1" lang="ja-JP" altLang="en-US" sz="1200" dirty="0" smtClean="0"/>
              <a:t>値変数に対するデータ総数に対する比率を求める場合にも、標準比率が母比率の点推定値となる</a:t>
            </a: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</a:t>
            </a:r>
            <a:r>
              <a:rPr kumimoji="1" lang="en-US" altLang="ja-JP" sz="1200" dirty="0" smtClean="0"/>
              <a:t>2</a:t>
            </a:r>
            <a:r>
              <a:rPr kumimoji="1" lang="ja-JP" altLang="en-US" sz="1200" dirty="0" smtClean="0"/>
              <a:t>値変数：有効</a:t>
            </a:r>
            <a:r>
              <a:rPr kumimoji="1" lang="en-US" altLang="ja-JP" sz="1200" dirty="0" smtClean="0"/>
              <a:t>/</a:t>
            </a:r>
            <a:r>
              <a:rPr kumimoji="1" lang="ja-JP" altLang="en-US" sz="1200" dirty="0" smtClean="0"/>
              <a:t>無効、生存</a:t>
            </a:r>
            <a:r>
              <a:rPr kumimoji="1" lang="en-US" altLang="ja-JP" sz="1200" dirty="0" smtClean="0"/>
              <a:t>/</a:t>
            </a:r>
            <a:r>
              <a:rPr kumimoji="1" lang="ja-JP" altLang="en-US" sz="1200" dirty="0" smtClean="0"/>
              <a:t>死亡など互いに背反する</a:t>
            </a:r>
            <a:endParaRPr kumimoji="1"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29563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・～％有効　→　標本比率</a:t>
            </a:r>
            <a:endParaRPr kumimoji="1"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51254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</a:t>
            </a:r>
            <a:r>
              <a:rPr lang="ja-JP" altLang="en-US" sz="1200" dirty="0" smtClean="0"/>
              <a:t>母平均値や母標準偏差が異なるデータ</a:t>
            </a:r>
            <a:endParaRPr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</a:t>
            </a:r>
            <a:r>
              <a:rPr lang="ja-JP" altLang="en-US" sz="1200" dirty="0" smtClean="0"/>
              <a:t>正規分布に従う母集団に属する変数</a:t>
            </a:r>
            <a:r>
              <a:rPr lang="en-US" altLang="ja-JP" sz="1200" dirty="0" smtClean="0"/>
              <a:t>x</a:t>
            </a: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・標準化したものの中でも～は、</a:t>
            </a:r>
            <a:r>
              <a:rPr kumimoji="1" lang="en-US" altLang="ja-JP" sz="1200" dirty="0" smtClean="0"/>
              <a:t>z</a:t>
            </a:r>
            <a:r>
              <a:rPr kumimoji="1" lang="ja-JP" altLang="en-US" sz="1200" dirty="0" smtClean="0"/>
              <a:t>値という</a:t>
            </a: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</a:t>
            </a:r>
            <a:r>
              <a:rPr kumimoji="1" lang="en-US" altLang="ja-JP" sz="1200" dirty="0" smtClean="0"/>
              <a:t>μ</a:t>
            </a:r>
            <a:r>
              <a:rPr kumimoji="1" lang="ja-JP" altLang="en-US" sz="1200" dirty="0" smtClean="0"/>
              <a:t>：母平均値、</a:t>
            </a:r>
            <a:r>
              <a:rPr kumimoji="1" lang="en-US" altLang="ja-JP" sz="1200" dirty="0" smtClean="0"/>
              <a:t>σ</a:t>
            </a:r>
            <a:r>
              <a:rPr kumimoji="1" lang="ja-JP" altLang="en-US" sz="1200" dirty="0" smtClean="0"/>
              <a:t>：母標準偏差</a:t>
            </a:r>
            <a:r>
              <a:rPr kumimoji="1" lang="en-US" altLang="ja-JP" sz="1200" dirty="0" smtClean="0"/>
              <a:t>	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5411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</a:t>
            </a:r>
            <a:r>
              <a:rPr lang="ja-JP" altLang="en-US" sz="1200" dirty="0" smtClean="0"/>
              <a:t>母平均値や母標準偏差が異なるデータ</a:t>
            </a:r>
            <a:endParaRPr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</a:t>
            </a:r>
            <a:r>
              <a:rPr lang="ja-JP" altLang="en-US" sz="1200" dirty="0" smtClean="0"/>
              <a:t>正規分布に従う母集団に属する変数</a:t>
            </a:r>
            <a:r>
              <a:rPr lang="en-US" altLang="ja-JP" sz="1200" dirty="0" smtClean="0"/>
              <a:t>x</a:t>
            </a: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・標準化したものの中でも～は、</a:t>
            </a:r>
            <a:r>
              <a:rPr kumimoji="1" lang="en-US" altLang="ja-JP" sz="1200" dirty="0" smtClean="0"/>
              <a:t>z</a:t>
            </a:r>
            <a:r>
              <a:rPr kumimoji="1" lang="ja-JP" altLang="en-US" sz="1200" dirty="0" smtClean="0"/>
              <a:t>値という</a:t>
            </a: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</a:t>
            </a:r>
            <a:r>
              <a:rPr kumimoji="1" lang="en-US" altLang="ja-JP" sz="1200" dirty="0" smtClean="0"/>
              <a:t>μ</a:t>
            </a:r>
            <a:r>
              <a:rPr kumimoji="1" lang="ja-JP" altLang="en-US" sz="1200" dirty="0" smtClean="0"/>
              <a:t>：母平均値、</a:t>
            </a:r>
            <a:r>
              <a:rPr kumimoji="1" lang="en-US" altLang="ja-JP" sz="1200" dirty="0" smtClean="0"/>
              <a:t>σ</a:t>
            </a:r>
            <a:r>
              <a:rPr kumimoji="1" lang="ja-JP" altLang="en-US" sz="1200" dirty="0" smtClean="0"/>
              <a:t>：母標準偏差</a:t>
            </a:r>
            <a:r>
              <a:rPr kumimoji="1" lang="en-US" altLang="ja-JP" sz="1200" dirty="0" smtClean="0"/>
              <a:t>	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69375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</a:t>
            </a:r>
            <a:r>
              <a:rPr kumimoji="1" lang="en-US" altLang="ja-JP" sz="1200" dirty="0" smtClean="0"/>
              <a:t>z</a:t>
            </a:r>
            <a:r>
              <a:rPr kumimoji="1" lang="ja-JP" altLang="en-US" sz="1200" dirty="0" smtClean="0"/>
              <a:t>値は標準正規分布に従う</a:t>
            </a: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</a:t>
            </a:r>
            <a:r>
              <a:rPr kumimoji="1" lang="en-US" altLang="ja-JP" sz="1200" dirty="0" smtClean="0"/>
              <a:t>μ</a:t>
            </a:r>
            <a:r>
              <a:rPr kumimoji="1" lang="ja-JP" altLang="en-US" sz="1200" dirty="0" smtClean="0"/>
              <a:t>：母平均値、</a:t>
            </a:r>
            <a:r>
              <a:rPr kumimoji="1" lang="en-US" altLang="ja-JP" sz="1200" dirty="0" smtClean="0"/>
              <a:t>σ</a:t>
            </a:r>
            <a:r>
              <a:rPr kumimoji="1" lang="ja-JP" altLang="en-US" sz="1200" dirty="0" smtClean="0"/>
              <a:t>：母標準偏差</a:t>
            </a: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・一般男性（母平均値＋－母標準偏差）</a:t>
            </a: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・身近の男性（標本平均値）</a:t>
            </a: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 smtClean="0"/>
              <a:t>	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8337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・一般男性（母平均値＋－母標準偏差）</a:t>
            </a: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・身近の男性（標本平均値）</a:t>
            </a: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</a:t>
            </a:r>
            <a:r>
              <a:rPr kumimoji="1" lang="en-US" altLang="ja-JP" sz="1200" dirty="0" smtClean="0"/>
              <a:t>P</a:t>
            </a:r>
            <a:r>
              <a:rPr kumimoji="1" lang="ja-JP" altLang="en-US" sz="1200" dirty="0" smtClean="0"/>
              <a:t>：</a:t>
            </a:r>
            <a:r>
              <a:rPr kumimoji="1" lang="en-US" altLang="ja-JP" sz="1200" dirty="0" smtClean="0"/>
              <a:t>z</a:t>
            </a:r>
            <a:r>
              <a:rPr kumimoji="1" lang="ja-JP" altLang="en-US" sz="1200" dirty="0" smtClean="0"/>
              <a:t>値以下の値になる確率</a:t>
            </a: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</a:t>
            </a:r>
            <a:r>
              <a:rPr kumimoji="1" lang="en-US" altLang="ja-JP" sz="1200" dirty="0" smtClean="0"/>
              <a:t>NORMSDIST</a:t>
            </a:r>
            <a:r>
              <a:rPr kumimoji="1" lang="ja-JP" altLang="en-US" sz="1200" dirty="0" smtClean="0"/>
              <a:t>：エクセルで、全面積に対する割合を出す</a:t>
            </a: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・上側と下側を合わせて、有意水準</a:t>
            </a:r>
            <a:r>
              <a:rPr kumimoji="1" lang="en-US" altLang="ja-JP" sz="1200" dirty="0" smtClean="0"/>
              <a:t>5%</a:t>
            </a:r>
            <a:r>
              <a:rPr kumimoji="1" lang="ja-JP" altLang="en-US" sz="1200" dirty="0" smtClean="0"/>
              <a:t>以下だから、有意差あり</a:t>
            </a: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　→　身近は一般に比べて差がある</a:t>
            </a:r>
            <a:endParaRPr kumimoji="1" lang="en-US" altLang="ja-JP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・</a:t>
            </a:r>
            <a:r>
              <a:rPr kumimoji="1" lang="en-US" altLang="ja-JP" sz="1200" dirty="0" smtClean="0"/>
              <a:t>μ</a:t>
            </a:r>
            <a:r>
              <a:rPr kumimoji="1" lang="ja-JP" altLang="en-US" sz="1200" dirty="0" smtClean="0"/>
              <a:t>：母平均値、</a:t>
            </a:r>
            <a:r>
              <a:rPr kumimoji="1" lang="en-US" altLang="ja-JP" sz="1200" dirty="0" smtClean="0"/>
              <a:t>σ</a:t>
            </a:r>
            <a:r>
              <a:rPr kumimoji="1" lang="ja-JP" altLang="en-US" sz="1200" dirty="0" smtClean="0"/>
              <a:t>：母標準偏差</a:t>
            </a:r>
            <a:r>
              <a:rPr kumimoji="1" lang="en-US" altLang="ja-JP" sz="1200" dirty="0" smtClean="0"/>
              <a:t>	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64854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39680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 smtClean="0"/>
              <a:t>・発注されたものをそのまま作るのではなく、メリット、リスクを客観的に考えて受注するかを決める</a:t>
            </a:r>
            <a:endParaRPr kumimoji="1"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9052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0C5DB-06BF-4BD3-9F38-0BB047EE34FC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6436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B4FC6-B014-4D38-BEAB-A9C977288534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569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29D9C-4773-4C0B-A901-06FCF9DC0C5B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2108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E7E-B03C-4623-BF03-0536F6C4858E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9743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8A977-572C-46C8-9C1F-F92D297110DC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4469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ADA2-1B2B-48FB-A89F-3444BE5F0FE6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8964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5B578-3580-49D9-B781-9E4C2838FA84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2480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6B3EE-364B-4C01-AA9F-7134BD996525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685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248A1-DA29-451F-B566-C4A93ADF3AB5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753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72B1-8906-46CD-93F5-B8D905B38F12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0004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F393-5800-4B8D-B702-E0E4A719B9E5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1804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17693-A552-4B86-9FB2-D542AF60D71E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136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23528" y="764704"/>
            <a:ext cx="8458200" cy="1470025"/>
          </a:xfrm>
        </p:spPr>
        <p:txBody>
          <a:bodyPr>
            <a:normAutofit/>
          </a:bodyPr>
          <a:lstStyle/>
          <a:p>
            <a:r>
              <a:rPr lang="ja-JP" altLang="en-US" dirty="0"/>
              <a:t>統計量</a:t>
            </a:r>
            <a:r>
              <a:rPr lang="ja-JP" altLang="en-US" dirty="0" smtClean="0"/>
              <a:t>の分布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2497783"/>
            <a:ext cx="7232848" cy="2625212"/>
          </a:xfrm>
        </p:spPr>
        <p:txBody>
          <a:bodyPr>
            <a:noAutofit/>
          </a:bodyPr>
          <a:lstStyle/>
          <a:p>
            <a:pPr algn="l"/>
            <a:r>
              <a:rPr lang="ja-JP" altLang="en-US" sz="2600" dirty="0" smtClean="0">
                <a:solidFill>
                  <a:schemeClr val="tx1"/>
                </a:solidFill>
              </a:rPr>
              <a:t>資料：</a:t>
            </a:r>
            <a:r>
              <a:rPr lang="ja-JP" altLang="en-US" sz="2600" dirty="0">
                <a:solidFill>
                  <a:schemeClr val="tx1"/>
                </a:solidFill>
              </a:rPr>
              <a:t>道具</a:t>
            </a:r>
            <a:r>
              <a:rPr lang="ja-JP" altLang="en-US" sz="2600" dirty="0" smtClean="0">
                <a:solidFill>
                  <a:schemeClr val="tx1"/>
                </a:solidFill>
              </a:rPr>
              <a:t>としての統計学</a:t>
            </a:r>
            <a:endParaRPr kumimoji="1" lang="en-US" altLang="ja-JP" sz="2600" dirty="0" smtClean="0">
              <a:solidFill>
                <a:schemeClr val="tx1"/>
              </a:solidFill>
            </a:endParaRPr>
          </a:p>
          <a:p>
            <a:pPr algn="l"/>
            <a:r>
              <a:rPr kumimoji="1" lang="ja-JP" altLang="en-US" sz="2600" dirty="0" smtClean="0">
                <a:solidFill>
                  <a:schemeClr val="tx1"/>
                </a:solidFill>
              </a:rPr>
              <a:t>範囲：第</a:t>
            </a:r>
            <a:r>
              <a:rPr kumimoji="1" lang="en-US" altLang="ja-JP" sz="2600" dirty="0" smtClean="0">
                <a:solidFill>
                  <a:schemeClr val="tx1"/>
                </a:solidFill>
              </a:rPr>
              <a:t>6</a:t>
            </a:r>
            <a:r>
              <a:rPr kumimoji="1" lang="ja-JP" altLang="en-US" sz="2600" dirty="0" smtClean="0">
                <a:solidFill>
                  <a:schemeClr val="tx1"/>
                </a:solidFill>
              </a:rPr>
              <a:t>章（</a:t>
            </a:r>
            <a:r>
              <a:rPr kumimoji="1" lang="en-US" altLang="ja-JP" sz="2600" dirty="0" smtClean="0">
                <a:solidFill>
                  <a:schemeClr val="tx1"/>
                </a:solidFill>
              </a:rPr>
              <a:t>P.53</a:t>
            </a:r>
            <a:r>
              <a:rPr kumimoji="1" lang="ja-JP" altLang="en-US" sz="2600" dirty="0" smtClean="0">
                <a:solidFill>
                  <a:schemeClr val="tx1"/>
                </a:solidFill>
              </a:rPr>
              <a:t>～</a:t>
            </a:r>
            <a:r>
              <a:rPr kumimoji="1" lang="en-US" altLang="ja-JP" sz="2600" dirty="0" smtClean="0">
                <a:solidFill>
                  <a:schemeClr val="tx1"/>
                </a:solidFill>
              </a:rPr>
              <a:t>P.72</a:t>
            </a:r>
            <a:r>
              <a:rPr kumimoji="1" lang="ja-JP" altLang="en-US" sz="2600" dirty="0" smtClean="0">
                <a:solidFill>
                  <a:schemeClr val="tx1"/>
                </a:solidFill>
              </a:rPr>
              <a:t>）</a:t>
            </a:r>
            <a:endParaRPr kumimoji="1" lang="en-US" altLang="ja-JP" sz="2600" dirty="0" smtClean="0">
              <a:solidFill>
                <a:schemeClr val="tx1"/>
              </a:solidFill>
            </a:endParaRPr>
          </a:p>
          <a:p>
            <a:pPr algn="l"/>
            <a:r>
              <a:rPr lang="ja-JP" altLang="en-US" sz="2600" dirty="0" smtClean="0">
                <a:solidFill>
                  <a:schemeClr val="tx1"/>
                </a:solidFill>
              </a:rPr>
              <a:t>著者：奥田 千恵子</a:t>
            </a:r>
            <a:endParaRPr lang="en-US" altLang="ja-JP" sz="2600" dirty="0" smtClean="0">
              <a:solidFill>
                <a:schemeClr val="tx1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021117" y="555500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60191008</a:t>
            </a:r>
            <a:r>
              <a:rPr lang="ja-JP" altLang="en-US" dirty="0" smtClean="0"/>
              <a:t>　　　大石 聖也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722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推測</a:t>
            </a:r>
            <a:r>
              <a:rPr lang="ja-JP" altLang="en-US" dirty="0"/>
              <a:t>統計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44724" y="1628800"/>
            <a:ext cx="71996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・医薬研究において</a:t>
            </a:r>
            <a:r>
              <a:rPr lang="ja-JP" altLang="en-US" sz="2800" dirty="0"/>
              <a:t>、</a:t>
            </a:r>
            <a:r>
              <a:rPr lang="en-US" altLang="ja-JP" sz="2800" dirty="0" smtClean="0"/>
              <a:t>1</a:t>
            </a:r>
            <a:r>
              <a:rPr lang="ja-JP" altLang="en-US" sz="2800" dirty="0" smtClean="0"/>
              <a:t>つ</a:t>
            </a:r>
            <a:r>
              <a:rPr lang="en-US" altLang="ja-JP" sz="2800" dirty="0" smtClean="0"/>
              <a:t>1</a:t>
            </a:r>
            <a:r>
              <a:rPr lang="ja-JP" altLang="en-US" sz="2800" dirty="0" err="1" smtClean="0"/>
              <a:t>つの</a:t>
            </a:r>
            <a:r>
              <a:rPr lang="ja-JP" altLang="en-US" sz="2800" dirty="0" smtClean="0"/>
              <a:t>データは</a:t>
            </a:r>
            <a:endParaRPr lang="en-US" altLang="ja-JP" sz="2800" dirty="0" smtClean="0"/>
          </a:p>
          <a:p>
            <a:r>
              <a:rPr lang="ja-JP" altLang="en-US" sz="2800" dirty="0">
                <a:solidFill>
                  <a:schemeClr val="bg1"/>
                </a:solidFill>
              </a:rPr>
              <a:t>・</a:t>
            </a:r>
            <a:r>
              <a:rPr lang="ja-JP" altLang="en-US" sz="2800" dirty="0" smtClean="0"/>
              <a:t>唯一無二のもの</a:t>
            </a:r>
            <a:endParaRPr lang="en-US" altLang="ja-JP" sz="2800" dirty="0" smtClean="0"/>
          </a:p>
          <a:p>
            <a:endParaRPr lang="en-US" altLang="ja-JP" sz="2800" dirty="0" smtClean="0"/>
          </a:p>
          <a:p>
            <a:endParaRPr lang="en-US" altLang="ja-JP" sz="2800" dirty="0"/>
          </a:p>
          <a:p>
            <a:endParaRPr lang="en-US" altLang="ja-JP" sz="2800" dirty="0"/>
          </a:p>
          <a:p>
            <a:r>
              <a:rPr lang="ja-JP" altLang="en-US" sz="2800" dirty="0"/>
              <a:t>・</a:t>
            </a:r>
            <a:r>
              <a:rPr lang="ja-JP" altLang="en-US" sz="2800" dirty="0" smtClean="0"/>
              <a:t>推測統計</a:t>
            </a:r>
            <a:endParaRPr lang="en-US" altLang="ja-JP" sz="2800" dirty="0" smtClean="0"/>
          </a:p>
          <a:p>
            <a:r>
              <a:rPr lang="ja-JP" altLang="en-US" sz="2800" dirty="0" smtClean="0"/>
              <a:t>　　</a:t>
            </a:r>
            <a:r>
              <a:rPr lang="en-US" altLang="ja-JP" sz="2800" dirty="0" smtClean="0"/>
              <a:t>1</a:t>
            </a:r>
            <a:r>
              <a:rPr lang="ja-JP" altLang="en-US" sz="2800" dirty="0"/>
              <a:t>回限りの調査や少数の実験データから</a:t>
            </a:r>
            <a:endParaRPr lang="en-US" altLang="ja-JP" sz="2800" dirty="0"/>
          </a:p>
          <a:p>
            <a:r>
              <a:rPr lang="ja-JP" altLang="en-US" sz="2800" dirty="0" smtClean="0">
                <a:solidFill>
                  <a:schemeClr val="bg1"/>
                </a:solidFill>
              </a:rPr>
              <a:t>・　</a:t>
            </a:r>
            <a:r>
              <a:rPr lang="ja-JP" altLang="en-US" sz="2800" dirty="0" smtClean="0"/>
              <a:t>母集団</a:t>
            </a:r>
            <a:r>
              <a:rPr lang="ja-JP" altLang="en-US" sz="2800" dirty="0"/>
              <a:t>の特性を推定</a:t>
            </a:r>
            <a:endParaRPr lang="en-US" altLang="ja-JP" sz="2800" dirty="0"/>
          </a:p>
          <a:p>
            <a:endParaRPr lang="en-US" altLang="ja-JP" sz="2800" dirty="0"/>
          </a:p>
        </p:txBody>
      </p:sp>
      <p:sp>
        <p:nvSpPr>
          <p:cNvPr id="6" name="下矢印 5"/>
          <p:cNvSpPr/>
          <p:nvPr/>
        </p:nvSpPr>
        <p:spPr>
          <a:xfrm>
            <a:off x="3923928" y="2780928"/>
            <a:ext cx="1296144" cy="792088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19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dirty="0" smtClean="0"/>
              <a:t>標本平均値の分布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3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/>
              <p:cNvSpPr txBox="1"/>
              <p:nvPr/>
            </p:nvSpPr>
            <p:spPr>
              <a:xfrm>
                <a:off x="1044724" y="1628800"/>
                <a:ext cx="7343700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2800" dirty="0" smtClean="0"/>
                  <a:t>・同じ大きさの標本抽出を繰り返す</a:t>
                </a:r>
                <a:endParaRPr lang="en-US" altLang="ja-JP" sz="2800" dirty="0" smtClean="0"/>
              </a:p>
              <a:p>
                <a:r>
                  <a:rPr lang="ja-JP" altLang="en-US" sz="2800" dirty="0" smtClean="0"/>
                  <a:t>　→</a:t>
                </a:r>
                <a:r>
                  <a:rPr lang="ja-JP" altLang="en-US" sz="2800" dirty="0"/>
                  <a:t>　</a:t>
                </a:r>
                <a:r>
                  <a:rPr lang="ja-JP" altLang="en-US" sz="2800" dirty="0" smtClean="0"/>
                  <a:t>標本平均値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ja-JP" sz="28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ja-JP" sz="2800" b="0" i="1" smtClean="0">
                        <a:latin typeface="Cambria Math" panose="02040503050406030204" pitchFamily="18" charset="0"/>
                      </a:rPr>
                      <m:t>~</m:t>
                    </m:r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ja-JP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sz="28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ja-JP" altLang="en-US" sz="2800" dirty="0" smtClean="0"/>
                  <a:t>は母平均値</a:t>
                </a:r>
                <a14:m>
                  <m:oMath xmlns:m="http://schemas.openxmlformats.org/officeDocument/2006/math">
                    <m:r>
                      <a:rPr lang="ja-JP" altLang="en-US" sz="280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ja-JP" altLang="en-US" sz="2800" dirty="0" smtClean="0"/>
                  <a:t>の両側に</a:t>
                </a:r>
                <a:endParaRPr lang="en-US" altLang="ja-JP" sz="2800" dirty="0" smtClean="0"/>
              </a:p>
              <a:p>
                <a:r>
                  <a:rPr lang="ja-JP" altLang="en-US" sz="2800" dirty="0"/>
                  <a:t>　</a:t>
                </a:r>
                <a:r>
                  <a:rPr lang="ja-JP" altLang="en-US" sz="2800" dirty="0" smtClean="0">
                    <a:solidFill>
                      <a:schemeClr val="bg1"/>
                    </a:solidFill>
                  </a:rPr>
                  <a:t>→</a:t>
                </a:r>
                <a:r>
                  <a:rPr lang="ja-JP" altLang="en-US" sz="2800" dirty="0" smtClean="0"/>
                  <a:t>　ばらつく</a:t>
                </a:r>
                <a:endParaRPr lang="en-US" altLang="ja-JP" sz="2800" dirty="0" smtClean="0"/>
              </a:p>
              <a:p>
                <a:endParaRPr lang="en-US" altLang="ja-JP" sz="2800" dirty="0" smtClean="0"/>
              </a:p>
            </p:txBody>
          </p:sp>
        </mc:Choice>
        <mc:Fallback xmlns="">
          <p:sp>
            <p:nvSpPr>
              <p:cNvPr id="4" name="テキスト ボックス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724" y="1628800"/>
                <a:ext cx="7343700" cy="1815882"/>
              </a:xfrm>
              <a:prstGeom prst="rect">
                <a:avLst/>
              </a:prstGeom>
              <a:blipFill rotWithShape="0">
                <a:blip r:embed="rId3"/>
                <a:stretch>
                  <a:fillRect l="-1660" t="-469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789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dirty="0" smtClean="0"/>
              <a:t>中心極限定理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44724" y="1628800"/>
            <a:ext cx="73437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・標本数が大きい</a:t>
            </a:r>
            <a:endParaRPr lang="en-US" altLang="ja-JP" sz="2800" dirty="0" smtClean="0"/>
          </a:p>
          <a:p>
            <a:r>
              <a:rPr lang="ja-JP" altLang="en-US" sz="2800" dirty="0" smtClean="0"/>
              <a:t>　→　母集団がどんな分布でも、標本平均値の</a:t>
            </a:r>
            <a:endParaRPr lang="en-US" altLang="ja-JP" sz="2800" dirty="0" smtClean="0"/>
          </a:p>
          <a:p>
            <a:r>
              <a:rPr lang="ja-JP" altLang="en-US" sz="2800" dirty="0"/>
              <a:t>　</a:t>
            </a:r>
            <a:r>
              <a:rPr lang="ja-JP" altLang="en-US" sz="2800" dirty="0" smtClean="0">
                <a:solidFill>
                  <a:schemeClr val="bg1"/>
                </a:solidFill>
              </a:rPr>
              <a:t>→</a:t>
            </a:r>
            <a:r>
              <a:rPr lang="ja-JP" altLang="en-US" sz="2800" dirty="0" smtClean="0"/>
              <a:t>　分布は正規分布に近似的に従う</a:t>
            </a:r>
            <a:endParaRPr lang="en-US" altLang="ja-JP" sz="2800" dirty="0" smtClean="0"/>
          </a:p>
          <a:p>
            <a:endParaRPr lang="en-US" altLang="ja-JP" sz="2800" dirty="0"/>
          </a:p>
          <a:p>
            <a:endParaRPr lang="en-US" altLang="ja-JP" sz="2800" dirty="0" smtClean="0"/>
          </a:p>
          <a:p>
            <a:r>
              <a:rPr lang="ja-JP" altLang="en-US" sz="2800" dirty="0" smtClean="0"/>
              <a:t>・条件はゆるやか</a:t>
            </a:r>
            <a:endParaRPr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292835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dirty="0" smtClean="0"/>
              <a:t>中心極限定理　</a:t>
            </a:r>
            <a:r>
              <a:rPr kumimoji="1" lang="ja-JP" altLang="en-US" sz="2800" dirty="0" smtClean="0"/>
              <a:t>乱数による例</a:t>
            </a:r>
            <a:endParaRPr kumimoji="1" lang="ja-JP" altLang="en-US" sz="28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5</a:t>
            </a:fld>
            <a:endParaRPr kumimoji="1" lang="ja-JP" altLang="en-US"/>
          </a:p>
        </p:txBody>
      </p:sp>
      <p:graphicFrame>
        <p:nvGraphicFramePr>
          <p:cNvPr id="7" name="グラフ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437887"/>
              </p:ext>
            </p:extLst>
          </p:nvPr>
        </p:nvGraphicFramePr>
        <p:xfrm>
          <a:off x="1403648" y="2252801"/>
          <a:ext cx="2934072" cy="2119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グラフ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890144"/>
              </p:ext>
            </p:extLst>
          </p:nvPr>
        </p:nvGraphicFramePr>
        <p:xfrm>
          <a:off x="4500045" y="2361506"/>
          <a:ext cx="3101411" cy="2001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1907704" y="4402250"/>
            <a:ext cx="2077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図</a:t>
            </a:r>
            <a:r>
              <a:rPr kumimoji="1" lang="en-US" altLang="ja-JP" dirty="0" smtClean="0"/>
              <a:t>1</a:t>
            </a:r>
            <a:r>
              <a:rPr kumimoji="1" lang="ja-JP" altLang="en-US" dirty="0" err="1" smtClean="0"/>
              <a:t>、</a:t>
            </a:r>
            <a:r>
              <a:rPr kumimoji="1" lang="en-US" altLang="ja-JP" dirty="0" smtClean="0"/>
              <a:t>1000</a:t>
            </a:r>
            <a:r>
              <a:rPr kumimoji="1" lang="ja-JP" altLang="en-US" dirty="0" smtClean="0"/>
              <a:t>個の乱数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076056" y="4398632"/>
            <a:ext cx="2653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図</a:t>
            </a:r>
            <a:r>
              <a:rPr kumimoji="1" lang="en-US" altLang="ja-JP" dirty="0" smtClean="0"/>
              <a:t>2</a:t>
            </a:r>
            <a:r>
              <a:rPr kumimoji="1" lang="ja-JP" altLang="en-US" dirty="0" err="1" smtClean="0"/>
              <a:t>、</a:t>
            </a:r>
            <a:r>
              <a:rPr kumimoji="1" lang="en-US" altLang="ja-JP" dirty="0" smtClean="0"/>
              <a:t>100</a:t>
            </a:r>
            <a:r>
              <a:rPr kumimoji="1" lang="ja-JP" altLang="en-US" dirty="0" smtClean="0"/>
              <a:t>個の標本平均値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0804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点推定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44724" y="1628800"/>
            <a:ext cx="73437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・母集団の分布が分かっているとき</a:t>
            </a:r>
            <a:r>
              <a:rPr lang="ja-JP" altLang="en-US" sz="2800" dirty="0"/>
              <a:t>、</a:t>
            </a:r>
            <a:r>
              <a:rPr lang="ja-JP" altLang="en-US" sz="2800" dirty="0" smtClean="0"/>
              <a:t>標本から</a:t>
            </a:r>
            <a:endParaRPr lang="en-US" altLang="ja-JP" sz="2800" dirty="0" smtClean="0"/>
          </a:p>
          <a:p>
            <a:r>
              <a:rPr lang="ja-JP" altLang="en-US" sz="2800" dirty="0">
                <a:solidFill>
                  <a:schemeClr val="bg1"/>
                </a:solidFill>
              </a:rPr>
              <a:t>・</a:t>
            </a:r>
            <a:r>
              <a:rPr lang="ja-JP" altLang="en-US" sz="2800" dirty="0" smtClean="0"/>
              <a:t>得た</a:t>
            </a:r>
            <a:r>
              <a:rPr lang="en-US" altLang="ja-JP" sz="2800" dirty="0" smtClean="0"/>
              <a:t>1</a:t>
            </a:r>
            <a:r>
              <a:rPr lang="ja-JP" altLang="en-US" sz="2800" dirty="0" err="1" smtClean="0"/>
              <a:t>つの</a:t>
            </a:r>
            <a:r>
              <a:rPr lang="ja-JP" altLang="en-US" sz="2800" dirty="0" smtClean="0"/>
              <a:t>値によってその母数を推定</a:t>
            </a:r>
            <a:endParaRPr lang="en-US" altLang="ja-JP" sz="2800" dirty="0" smtClean="0"/>
          </a:p>
          <a:p>
            <a:endParaRPr lang="en-US" altLang="ja-JP" sz="2800" dirty="0"/>
          </a:p>
          <a:p>
            <a:endParaRPr lang="en-US" altLang="ja-JP" sz="2800" dirty="0" smtClean="0"/>
          </a:p>
          <a:p>
            <a:r>
              <a:rPr lang="ja-JP" altLang="en-US" sz="2800" dirty="0" smtClean="0"/>
              <a:t>・母平均値に関して、中心極限定理より</a:t>
            </a:r>
            <a:endParaRPr lang="en-US" altLang="ja-JP" sz="2800" dirty="0" smtClean="0"/>
          </a:p>
          <a:p>
            <a:r>
              <a:rPr lang="ja-JP" altLang="en-US" sz="2800" dirty="0"/>
              <a:t>　</a:t>
            </a:r>
            <a:r>
              <a:rPr lang="ja-JP" altLang="en-US" sz="2800" dirty="0" smtClean="0"/>
              <a:t>→　標本平均値　＝　母平均値</a:t>
            </a:r>
            <a:endParaRPr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146001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点推定の信頼度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7</a:t>
            </a:fld>
            <a:endParaRPr kumimoji="1" lang="ja-JP" altLang="en-US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72424"/>
              </p:ext>
            </p:extLst>
          </p:nvPr>
        </p:nvGraphicFramePr>
        <p:xfrm>
          <a:off x="1524000" y="1380533"/>
          <a:ext cx="6096000" cy="4820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A</a:t>
                      </a:r>
                      <a:endParaRPr kumimoji="1" lang="ja-JP" alt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B</a:t>
                      </a:r>
                      <a:endParaRPr kumimoji="1" lang="ja-JP" alt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C</a:t>
                      </a:r>
                      <a:endParaRPr kumimoji="1" lang="ja-JP" alt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460</a:t>
                      </a:r>
                      <a:endParaRPr kumimoji="1" lang="ja-JP" alt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420</a:t>
                      </a:r>
                      <a:endParaRPr kumimoji="1" lang="ja-JP" alt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540</a:t>
                      </a:r>
                      <a:endParaRPr kumimoji="1" lang="ja-JP" alt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440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470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450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460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500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420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470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450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480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520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470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440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460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490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7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530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450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470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520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450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380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10</a:t>
                      </a:r>
                      <a:endParaRPr kumimoji="1" lang="ja-JP" alt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480</a:t>
                      </a:r>
                      <a:endParaRPr kumimoji="1" lang="ja-JP" alt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530</a:t>
                      </a:r>
                      <a:endParaRPr kumimoji="1" lang="ja-JP" alt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平均値</a:t>
                      </a:r>
                      <a:endParaRPr kumimoji="1" lang="ja-JP" alt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470</a:t>
                      </a:r>
                      <a:endParaRPr kumimoji="1" lang="ja-JP" alt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470</a:t>
                      </a:r>
                      <a:endParaRPr kumimoji="1" lang="ja-JP" alt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470</a:t>
                      </a:r>
                      <a:endParaRPr kumimoji="1" lang="ja-JP" alt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標準偏差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30.0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29.814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51.424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292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標準</a:t>
            </a:r>
            <a:r>
              <a:rPr lang="ja-JP" altLang="en-US" dirty="0"/>
              <a:t>誤差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44724" y="1628800"/>
            <a:ext cx="73437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・母平均値の点推定で、標本平均値の信頼性の</a:t>
            </a:r>
            <a:endParaRPr lang="en-US" altLang="ja-JP" sz="2800" dirty="0" smtClean="0"/>
          </a:p>
          <a:p>
            <a:r>
              <a:rPr lang="ja-JP" altLang="en-US" sz="2800" dirty="0" smtClean="0">
                <a:solidFill>
                  <a:schemeClr val="bg1"/>
                </a:solidFill>
              </a:rPr>
              <a:t>・</a:t>
            </a:r>
            <a:r>
              <a:rPr lang="ja-JP" altLang="en-US" sz="2800" dirty="0" smtClean="0"/>
              <a:t>指標となる</a:t>
            </a:r>
            <a:endParaRPr lang="en-US" altLang="ja-JP" sz="2800" dirty="0"/>
          </a:p>
          <a:p>
            <a:endParaRPr lang="en-US" altLang="ja-JP" sz="2800" dirty="0" smtClean="0"/>
          </a:p>
          <a:p>
            <a:endParaRPr lang="en-US" altLang="ja-JP" sz="2800" dirty="0" smtClean="0"/>
          </a:p>
          <a:p>
            <a:r>
              <a:rPr lang="ja-JP" altLang="en-US" sz="2800" dirty="0" smtClean="0"/>
              <a:t>・どのような統計量についても、それぞれの標本</a:t>
            </a:r>
            <a:endParaRPr lang="en-US" altLang="ja-JP" sz="2800" dirty="0" smtClean="0"/>
          </a:p>
          <a:p>
            <a:r>
              <a:rPr lang="ja-JP" altLang="en-US" sz="2800" dirty="0">
                <a:solidFill>
                  <a:schemeClr val="bg1"/>
                </a:solidFill>
              </a:rPr>
              <a:t>・</a:t>
            </a:r>
            <a:r>
              <a:rPr lang="ja-JP" altLang="en-US" sz="2800" dirty="0" smtClean="0"/>
              <a:t>分布についての標準誤差を求められる</a:t>
            </a:r>
            <a:endParaRPr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161795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平均値の標準</a:t>
            </a:r>
            <a:r>
              <a:rPr lang="ja-JP" altLang="en-US" dirty="0"/>
              <a:t>誤差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9</a:t>
            </a:fld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テキスト ボックス 3"/>
              <p:cNvSpPr txBox="1"/>
              <p:nvPr/>
            </p:nvSpPr>
            <p:spPr>
              <a:xfrm>
                <a:off x="1044724" y="1628800"/>
                <a:ext cx="7343700" cy="3582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2800" dirty="0" smtClean="0"/>
                  <a:t>・平均値の標準誤差　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2800" i="1" dirty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altLang="ja-JP" sz="2800" dirty="0">
                        <a:latin typeface="Cambria Math" panose="02040503050406030204" pitchFamily="18" charset="0"/>
                      </a:rPr>
                      <m:t>EM</m:t>
                    </m:r>
                    <m:r>
                      <a:rPr lang="en-US" altLang="ja-JP" sz="2800" b="0" i="0" dirty="0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ja-JP" sz="2800" b="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ja-JP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ja-JP" sz="28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ja-JP" altLang="en-US" sz="2800" b="0" i="1" dirty="0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altLang="ja-JP" sz="2800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ja-JP" sz="28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  <m:r>
                      <a:rPr lang="en-US" altLang="ja-JP" sz="28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sz="28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ja-JP" altLang="en-US" sz="2800" b="0" i="1" dirty="0" smtClean="0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ja-JP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ja-JP" sz="28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en-US" altLang="ja-JP" sz="2800" dirty="0" smtClean="0"/>
              </a:p>
              <a:p>
                <a:r>
                  <a:rPr lang="ja-JP" altLang="en-US" sz="2800" dirty="0" smtClean="0"/>
                  <a:t>　（</a:t>
                </a:r>
                <a:r>
                  <a:rPr lang="en-US" altLang="ja-JP" sz="2800" dirty="0" smtClean="0"/>
                  <a:t>σ</a:t>
                </a:r>
                <a:r>
                  <a:rPr lang="ja-JP" altLang="en-US" sz="2800" dirty="0" smtClean="0"/>
                  <a:t>：母標準偏差、</a:t>
                </a:r>
                <a:r>
                  <a:rPr lang="en-US" altLang="ja-JP" sz="2800" dirty="0" smtClean="0"/>
                  <a:t>n</a:t>
                </a:r>
                <a:r>
                  <a:rPr lang="ja-JP" altLang="en-US" sz="2800" dirty="0" smtClean="0"/>
                  <a:t>：標本数）</a:t>
                </a:r>
                <a:endParaRPr lang="en-US" altLang="ja-JP" sz="2800" dirty="0" smtClean="0"/>
              </a:p>
              <a:p>
                <a:endParaRPr lang="en-US" altLang="ja-JP" sz="2800" dirty="0" smtClean="0"/>
              </a:p>
              <a:p>
                <a:endParaRPr lang="en-US" altLang="ja-JP" sz="2800" dirty="0" smtClean="0"/>
              </a:p>
              <a:p>
                <a:r>
                  <a:rPr lang="ja-JP" altLang="en-US" sz="2800" dirty="0" smtClean="0"/>
                  <a:t>・</a:t>
                </a:r>
                <a:r>
                  <a:rPr lang="en-US" altLang="ja-JP" sz="2800" dirty="0"/>
                  <a:t>σ</a:t>
                </a:r>
                <a:r>
                  <a:rPr lang="ja-JP" altLang="en-US" sz="2800" dirty="0" smtClean="0"/>
                  <a:t>は未知なので、標本標準偏差</a:t>
                </a:r>
                <a:r>
                  <a:rPr lang="en-US" altLang="ja-JP" sz="2800" dirty="0" smtClean="0"/>
                  <a:t>SD</a:t>
                </a:r>
                <a:r>
                  <a:rPr lang="ja-JP" altLang="en-US" sz="2800" dirty="0" smtClean="0"/>
                  <a:t>で代用</a:t>
                </a:r>
                <a:endParaRPr lang="en-US" altLang="ja-JP" sz="28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ja-JP" sz="2800" i="1" dirty="0"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sty m:val="p"/>
                        </m:rPr>
                        <a:rPr lang="en-US" altLang="ja-JP" sz="2800" dirty="0">
                          <a:latin typeface="Cambria Math" panose="02040503050406030204" pitchFamily="18" charset="0"/>
                        </a:rPr>
                        <m:t>EM</m:t>
                      </m:r>
                      <m:r>
                        <a:rPr lang="en-US" altLang="ja-JP" sz="2800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8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2800" b="0" i="1" dirty="0" smtClean="0">
                              <a:latin typeface="Cambria Math" panose="02040503050406030204" pitchFamily="18" charset="0"/>
                            </a:rPr>
                            <m:t>𝑆𝐷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ja-JP" sz="2800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ja-JP" sz="28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altLang="ja-JP" sz="2800" dirty="0"/>
              </a:p>
            </p:txBody>
          </p:sp>
        </mc:Choice>
        <mc:Fallback>
          <p:sp>
            <p:nvSpPr>
              <p:cNvPr id="4" name="テキスト ボックス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724" y="1628800"/>
                <a:ext cx="7343700" cy="3582712"/>
              </a:xfrm>
              <a:prstGeom prst="rect">
                <a:avLst/>
              </a:prstGeom>
              <a:blipFill rotWithShape="0">
                <a:blip r:embed="rId3"/>
                <a:stretch>
                  <a:fillRect l="-166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293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平均値の標準誤差　例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10</a:t>
            </a:fld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テキスト ボックス 3"/>
              <p:cNvSpPr txBox="1"/>
              <p:nvPr/>
            </p:nvSpPr>
            <p:spPr>
              <a:xfrm>
                <a:off x="1044724" y="1628800"/>
                <a:ext cx="7343700" cy="40557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800" dirty="0" smtClean="0"/>
                  <a:t>A</a:t>
                </a:r>
                <a:r>
                  <a:rPr lang="ja-JP" altLang="en-US" sz="2800" dirty="0" smtClean="0"/>
                  <a:t>：</a:t>
                </a:r>
                <a:r>
                  <a:rPr lang="en-US" altLang="ja-JP" sz="2800" dirty="0" smtClean="0"/>
                  <a:t>SD=30.0, n=5,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2800" i="1" dirty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altLang="ja-JP" sz="2800" dirty="0">
                        <a:latin typeface="Cambria Math" panose="02040503050406030204" pitchFamily="18" charset="0"/>
                      </a:rPr>
                      <m:t>EM</m:t>
                    </m:r>
                    <m:r>
                      <a:rPr lang="en-US" altLang="ja-JP" sz="2800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altLang="ja-JP" sz="2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2800" b="0" i="1" dirty="0" smtClean="0">
                            <a:latin typeface="Cambria Math" panose="02040503050406030204" pitchFamily="18" charset="0"/>
                          </a:rPr>
                          <m:t>30.0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ja-JP" sz="2800" i="1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ja-JP" sz="2800" b="0" i="1" dirty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  <m:r>
                      <a:rPr lang="en-US" altLang="ja-JP" sz="2800" b="0" i="1" dirty="0" smtClean="0">
                        <a:latin typeface="Cambria Math" panose="02040503050406030204" pitchFamily="18" charset="0"/>
                      </a:rPr>
                      <m:t>=13.416</m:t>
                    </m:r>
                  </m:oMath>
                </a14:m>
                <a:endParaRPr lang="en-US" altLang="ja-JP" sz="2800" dirty="0" smtClean="0"/>
              </a:p>
              <a:p>
                <a:endParaRPr lang="en-US" altLang="ja-JP" sz="2800" dirty="0"/>
              </a:p>
              <a:p>
                <a:r>
                  <a:rPr lang="en-US" altLang="ja-JP" sz="2800" dirty="0" smtClean="0"/>
                  <a:t>B</a:t>
                </a:r>
                <a:r>
                  <a:rPr lang="ja-JP" altLang="en-US" sz="2800" dirty="0" smtClean="0"/>
                  <a:t>：</a:t>
                </a:r>
                <a:r>
                  <a:rPr lang="en-US" altLang="ja-JP" sz="2800" dirty="0" smtClean="0"/>
                  <a:t>SD=29.8, n=10,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2800" i="1" dirty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altLang="ja-JP" sz="2800" dirty="0">
                        <a:latin typeface="Cambria Math" panose="02040503050406030204" pitchFamily="18" charset="0"/>
                      </a:rPr>
                      <m:t>EM</m:t>
                    </m:r>
                    <m:r>
                      <a:rPr lang="en-US" altLang="ja-JP" sz="2800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altLang="ja-JP" sz="2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2800" b="0" i="1" dirty="0" smtClean="0">
                            <a:latin typeface="Cambria Math" panose="02040503050406030204" pitchFamily="18" charset="0"/>
                          </a:rPr>
                          <m:t>29.8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ja-JP" sz="2800" i="1" dirty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ja-JP" sz="2800" b="0" i="1" dirty="0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</m:rad>
                      </m:den>
                    </m:f>
                    <m:r>
                      <a:rPr lang="en-US" altLang="ja-JP" sz="28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sz="2800" b="0" i="1" dirty="0" smtClean="0">
                        <a:latin typeface="Cambria Math" panose="02040503050406030204" pitchFamily="18" charset="0"/>
                      </a:rPr>
                      <m:t>9.428</m:t>
                    </m:r>
                  </m:oMath>
                </a14:m>
                <a:endParaRPr lang="en-US" altLang="ja-JP" sz="2800" b="0" dirty="0" smtClean="0"/>
              </a:p>
              <a:p>
                <a:endParaRPr lang="en-US" altLang="ja-JP" sz="2800" dirty="0" smtClean="0"/>
              </a:p>
              <a:p>
                <a:r>
                  <a:rPr lang="en-US" altLang="ja-JP" sz="2800" dirty="0" smtClean="0"/>
                  <a:t>C</a:t>
                </a:r>
                <a:r>
                  <a:rPr lang="ja-JP" altLang="en-US" sz="2800" dirty="0" smtClean="0"/>
                  <a:t>：</a:t>
                </a:r>
                <a:r>
                  <a:rPr lang="en-US" altLang="ja-JP" sz="2800" dirty="0" smtClean="0"/>
                  <a:t>SD=51.4, n=10,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2800" i="1" dirty="0"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altLang="ja-JP" sz="2800" dirty="0">
                        <a:latin typeface="Cambria Math" panose="02040503050406030204" pitchFamily="18" charset="0"/>
                      </a:rPr>
                      <m:t>EM</m:t>
                    </m:r>
                    <m:r>
                      <a:rPr lang="en-US" altLang="ja-JP" sz="2800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altLang="ja-JP" sz="2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2800" b="0" i="1" dirty="0" smtClean="0">
                            <a:latin typeface="Cambria Math" panose="02040503050406030204" pitchFamily="18" charset="0"/>
                          </a:rPr>
                          <m:t>51.4</m:t>
                        </m:r>
                      </m:num>
                      <m:den>
                        <m:r>
                          <a:rPr lang="en-US" altLang="ja-JP" sz="28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altLang="ja-JP" sz="2800" i="1" dirty="0"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altLang="ja-JP" sz="2800" b="0" i="1" dirty="0" smtClean="0">
                        <a:latin typeface="Cambria Math" panose="02040503050406030204" pitchFamily="18" charset="0"/>
                      </a:rPr>
                      <m:t>6.262</m:t>
                    </m:r>
                  </m:oMath>
                </a14:m>
                <a:endParaRPr lang="en-US" altLang="ja-JP" sz="2800" b="0" dirty="0" smtClean="0"/>
              </a:p>
              <a:p>
                <a:endParaRPr lang="en-US" altLang="ja-JP" sz="2800" dirty="0" smtClean="0"/>
              </a:p>
              <a:p>
                <a:endParaRPr lang="en-US" altLang="ja-JP" sz="2800" dirty="0" smtClean="0"/>
              </a:p>
              <a:p>
                <a:r>
                  <a:rPr lang="ja-JP" altLang="en-US" sz="2800" dirty="0" smtClean="0"/>
                  <a:t>・標準誤差が最も低いのは</a:t>
                </a:r>
                <a:r>
                  <a:rPr lang="en-US" altLang="ja-JP" sz="2800" dirty="0" smtClean="0"/>
                  <a:t>B</a:t>
                </a:r>
              </a:p>
              <a:p>
                <a:r>
                  <a:rPr lang="ja-JP" altLang="en-US" sz="2800" dirty="0" smtClean="0"/>
                  <a:t>　→　最も信頼度が高い</a:t>
                </a:r>
                <a:endParaRPr lang="en-US" altLang="ja-JP" sz="2800" dirty="0" smtClean="0"/>
              </a:p>
            </p:txBody>
          </p:sp>
        </mc:Choice>
        <mc:Fallback>
          <p:sp>
            <p:nvSpPr>
              <p:cNvPr id="4" name="テキスト ボックス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724" y="1628800"/>
                <a:ext cx="7343700" cy="4055790"/>
              </a:xfrm>
              <a:prstGeom prst="rect">
                <a:avLst/>
              </a:prstGeom>
              <a:blipFill rotWithShape="0">
                <a:blip r:embed="rId3"/>
                <a:stretch>
                  <a:fillRect l="-1660" t="-1201" b="-345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865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比率の標準誤差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11</a:t>
            </a:fld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テキスト ボックス 3"/>
              <p:cNvSpPr txBox="1"/>
              <p:nvPr/>
            </p:nvSpPr>
            <p:spPr>
              <a:xfrm>
                <a:off x="1044724" y="1628800"/>
                <a:ext cx="7343700" cy="22271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2800" dirty="0" smtClean="0"/>
                  <a:t>・比率の標準誤差</a:t>
                </a:r>
                <a:endParaRPr lang="en-US" altLang="ja-JP" sz="28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800" b="0" i="1" smtClean="0">
                              <a:latin typeface="Cambria Math" panose="02040503050406030204" pitchFamily="18" charset="0"/>
                            </a:rPr>
                            <m:t>𝑆𝐸</m:t>
                          </m:r>
                        </m:e>
                        <m:sub>
                          <m:r>
                            <a:rPr lang="en-US" altLang="ja-JP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̂"/>
                                  <m:ctrlPr>
                                    <a:rPr lang="en-US" altLang="ja-JP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en-US" altLang="ja-JP" sz="2800" b="0" i="1" smtClean="0">
                                  <a:latin typeface="Cambria Math" panose="02040503050406030204" pitchFamily="18" charset="0"/>
                                </a:rPr>
                                <m:t>(1−</m:t>
                              </m:r>
                              <m:acc>
                                <m:accPr>
                                  <m:chr m:val="̂"/>
                                  <m:ctrlPr>
                                    <a:rPr lang="en-US" altLang="ja-JP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en-US" altLang="ja-JP" sz="28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altLang="ja-JP" sz="2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altLang="ja-JP" sz="2800" dirty="0" smtClean="0"/>
              </a:p>
              <a:p>
                <a:r>
                  <a:rPr lang="ja-JP" altLang="en-US" sz="2800" dirty="0" smtClean="0"/>
                  <a:t>（</a:t>
                </a:r>
                <a:r>
                  <a:rPr lang="en-US" altLang="ja-JP" sz="2800" dirty="0" smtClean="0"/>
                  <a:t>n</a:t>
                </a:r>
                <a:r>
                  <a:rPr lang="ja-JP" altLang="en-US" sz="2800" dirty="0" smtClean="0"/>
                  <a:t>：標本数、</a:t>
                </a:r>
                <a:r>
                  <a:rPr lang="en-US" altLang="ja-JP" sz="28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ja-JP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</m:oMath>
                </a14:m>
                <a:r>
                  <a:rPr lang="ja-JP" altLang="en-US" sz="2800" dirty="0" smtClean="0"/>
                  <a:t>：標本比率）</a:t>
                </a:r>
                <a:endParaRPr lang="en-US" altLang="ja-JP" sz="2800" dirty="0" smtClean="0"/>
              </a:p>
            </p:txBody>
          </p:sp>
        </mc:Choice>
        <mc:Fallback>
          <p:sp>
            <p:nvSpPr>
              <p:cNvPr id="4" name="テキスト ボックス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724" y="1628800"/>
                <a:ext cx="7343700" cy="2227148"/>
              </a:xfrm>
              <a:prstGeom prst="rect">
                <a:avLst/>
              </a:prstGeom>
              <a:blipFill rotWithShape="0">
                <a:blip r:embed="rId3"/>
                <a:stretch>
                  <a:fillRect l="-1660" t="-3825" b="-710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959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比率の標準誤差　例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12</a:t>
            </a:fld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テキスト ボックス 3"/>
              <p:cNvSpPr txBox="1"/>
              <p:nvPr/>
            </p:nvSpPr>
            <p:spPr>
              <a:xfrm>
                <a:off x="1044724" y="1628800"/>
                <a:ext cx="7343700" cy="40004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2800" dirty="0" smtClean="0"/>
                  <a:t>・薬の有効率の標準誤差を求める</a:t>
                </a:r>
                <a:endParaRPr lang="en-US" altLang="ja-JP" sz="2800" dirty="0" smtClean="0"/>
              </a:p>
              <a:p>
                <a:r>
                  <a:rPr lang="ja-JP" altLang="en-US" sz="2800" dirty="0" smtClean="0">
                    <a:solidFill>
                      <a:schemeClr val="bg1"/>
                    </a:solidFill>
                  </a:rPr>
                  <a:t>・</a:t>
                </a:r>
                <a:r>
                  <a:rPr lang="ja-JP" altLang="en-US" sz="2800" dirty="0" smtClean="0"/>
                  <a:t>被験者</a:t>
                </a:r>
                <a:r>
                  <a:rPr lang="en-US" altLang="ja-JP" sz="2800" dirty="0" smtClean="0"/>
                  <a:t>50</a:t>
                </a:r>
                <a:r>
                  <a:rPr lang="ja-JP" altLang="en-US" sz="2800" dirty="0" smtClean="0"/>
                  <a:t>人、</a:t>
                </a:r>
                <a:r>
                  <a:rPr lang="en-US" altLang="ja-JP" sz="2800" dirty="0" smtClean="0"/>
                  <a:t>A</a:t>
                </a:r>
                <a:r>
                  <a:rPr lang="ja-JP" altLang="en-US" sz="2800" dirty="0" smtClean="0"/>
                  <a:t>は</a:t>
                </a:r>
                <a:r>
                  <a:rPr lang="en-US" altLang="ja-JP" sz="2800" dirty="0" smtClean="0"/>
                  <a:t>60%</a:t>
                </a:r>
                <a:r>
                  <a:rPr lang="ja-JP" altLang="en-US" sz="2800" dirty="0" smtClean="0"/>
                  <a:t>有効、</a:t>
                </a:r>
                <a:r>
                  <a:rPr lang="en-US" altLang="ja-JP" sz="2800" dirty="0" smtClean="0"/>
                  <a:t>B</a:t>
                </a:r>
                <a:r>
                  <a:rPr lang="ja-JP" altLang="en-US" sz="2800" dirty="0" smtClean="0"/>
                  <a:t>は</a:t>
                </a:r>
                <a:r>
                  <a:rPr lang="en-US" altLang="ja-JP" sz="2800" dirty="0" smtClean="0"/>
                  <a:t>90%</a:t>
                </a:r>
                <a:r>
                  <a:rPr lang="ja-JP" altLang="en-US" sz="2800" dirty="0" smtClean="0"/>
                  <a:t>有効</a:t>
                </a:r>
                <a:endParaRPr lang="en-US" altLang="ja-JP" sz="2800" dirty="0" smtClean="0"/>
              </a:p>
              <a:p>
                <a:endParaRPr lang="en-US" altLang="ja-JP" sz="2800" dirty="0"/>
              </a:p>
              <a:p>
                <a:r>
                  <a:rPr lang="en-US" altLang="ja-JP" sz="2800" dirty="0" smtClean="0"/>
                  <a:t>A</a:t>
                </a:r>
                <a:r>
                  <a:rPr lang="ja-JP" altLang="en-US" sz="2800" dirty="0" smtClean="0"/>
                  <a:t>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𝑆𝐸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altLang="ja-JP" sz="2800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ja-JP" sz="2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ja-JP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</a:rPr>
                              <m:t>0.6</m:t>
                            </m:r>
                            <m:r>
                              <a:rPr lang="en-US" altLang="ja-JP" sz="280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ja-JP" sz="2800" i="1">
                                <a:latin typeface="Cambria Math" panose="02040503050406030204" pitchFamily="18" charset="0"/>
                              </a:rPr>
                              <m:t>(1−</m:t>
                            </m:r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</a:rPr>
                              <m:t>0.6</m:t>
                            </m:r>
                            <m:r>
                              <a:rPr lang="en-US" altLang="ja-JP" sz="28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</a:rPr>
                              <m:t>50</m:t>
                            </m:r>
                          </m:den>
                        </m:f>
                      </m:e>
                    </m:rad>
                    <m:r>
                      <a:rPr lang="en-US" altLang="ja-JP" sz="2800" b="0" i="1" smtClean="0">
                        <a:latin typeface="Cambria Math" panose="02040503050406030204" pitchFamily="18" charset="0"/>
                      </a:rPr>
                      <m:t>=0.069          </m:t>
                    </m:r>
                    <m:r>
                      <a:rPr lang="en-US" altLang="ja-JP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∴6.9%</m:t>
                    </m:r>
                  </m:oMath>
                </a14:m>
                <a:endParaRPr lang="en-US" altLang="ja-JP" sz="2800" b="0" dirty="0" smtClean="0">
                  <a:ea typeface="Cambria Math" panose="02040503050406030204" pitchFamily="18" charset="0"/>
                </a:endParaRPr>
              </a:p>
              <a:p>
                <a:endParaRPr lang="en-US" altLang="ja-JP" sz="2800" dirty="0" smtClean="0"/>
              </a:p>
              <a:p>
                <a:r>
                  <a:rPr lang="en-US" altLang="ja-JP" sz="2800" dirty="0" smtClean="0"/>
                  <a:t>B</a:t>
                </a:r>
                <a:r>
                  <a:rPr lang="ja-JP" altLang="en-US" sz="2800" dirty="0"/>
                  <a:t>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𝑆𝐸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altLang="ja-JP" sz="2800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ja-JP" sz="2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ja-JP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ja-JP" sz="2800" i="1">
                                <a:latin typeface="Cambria Math" panose="02040503050406030204" pitchFamily="18" charset="0"/>
                              </a:rPr>
                              <m:t>0.</m:t>
                            </m:r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  <m:r>
                              <a:rPr lang="en-US" altLang="ja-JP" sz="28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ja-JP" sz="2800" i="1">
                                <a:latin typeface="Cambria Math" panose="02040503050406030204" pitchFamily="18" charset="0"/>
                              </a:rPr>
                              <m:t>(1−</m:t>
                            </m:r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</a:rPr>
                              <m:t>0.9</m:t>
                            </m:r>
                            <m:r>
                              <a:rPr lang="en-US" altLang="ja-JP" sz="28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altLang="ja-JP" sz="2800" i="1">
                                <a:latin typeface="Cambria Math" panose="02040503050406030204" pitchFamily="18" charset="0"/>
                              </a:rPr>
                              <m:t>50</m:t>
                            </m:r>
                          </m:den>
                        </m:f>
                      </m:e>
                    </m:rad>
                    <m:r>
                      <a:rPr lang="en-US" altLang="ja-JP" sz="2800" i="1">
                        <a:latin typeface="Cambria Math" panose="02040503050406030204" pitchFamily="18" charset="0"/>
                      </a:rPr>
                      <m:t>=0.0</m:t>
                    </m:r>
                    <m:r>
                      <a:rPr lang="en-US" altLang="ja-JP" sz="2800" b="0" i="1" smtClean="0">
                        <a:latin typeface="Cambria Math" panose="02040503050406030204" pitchFamily="18" charset="0"/>
                      </a:rPr>
                      <m:t>42</m:t>
                    </m:r>
                    <m:r>
                      <a:rPr lang="en-US" altLang="ja-JP" sz="2800" i="1">
                        <a:latin typeface="Cambria Math" panose="02040503050406030204" pitchFamily="18" charset="0"/>
                      </a:rPr>
                      <m:t>          </m:t>
                    </m:r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r>
                      <a:rPr lang="en-US" altLang="ja-JP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4.2</m:t>
                    </m:r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endParaRPr lang="en-US" altLang="ja-JP" sz="2800" dirty="0">
                  <a:ea typeface="Cambria Math" panose="02040503050406030204" pitchFamily="18" charset="0"/>
                </a:endParaRPr>
              </a:p>
              <a:p>
                <a:endParaRPr lang="en-US" altLang="ja-JP" sz="2800" dirty="0" smtClean="0"/>
              </a:p>
            </p:txBody>
          </p:sp>
        </mc:Choice>
        <mc:Fallback>
          <p:sp>
            <p:nvSpPr>
              <p:cNvPr id="4" name="テキスト ボックス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724" y="1628800"/>
                <a:ext cx="7343700" cy="4000454"/>
              </a:xfrm>
              <a:prstGeom prst="rect">
                <a:avLst/>
              </a:prstGeom>
              <a:blipFill rotWithShape="0">
                <a:blip r:embed="rId3"/>
                <a:stretch>
                  <a:fillRect l="-1660" t="-213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324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標準化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13</a:t>
            </a:fld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テキスト ボックス 3"/>
              <p:cNvSpPr txBox="1"/>
              <p:nvPr/>
            </p:nvSpPr>
            <p:spPr>
              <a:xfrm>
                <a:off x="1044724" y="1628800"/>
                <a:ext cx="7343700" cy="3325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2800" dirty="0" smtClean="0"/>
                  <a:t>・さまざまな単位で測定され、母平均値などが</a:t>
                </a:r>
                <a:endParaRPr lang="en-US" altLang="ja-JP" sz="2800" dirty="0" smtClean="0"/>
              </a:p>
              <a:p>
                <a:r>
                  <a:rPr lang="ja-JP" altLang="en-US" sz="2800" dirty="0">
                    <a:solidFill>
                      <a:schemeClr val="bg1"/>
                    </a:solidFill>
                  </a:rPr>
                  <a:t>・</a:t>
                </a:r>
                <a:r>
                  <a:rPr lang="ja-JP" altLang="en-US" sz="2800" dirty="0" smtClean="0"/>
                  <a:t>異なるデータを一定の基準にそろえるよう変換</a:t>
                </a:r>
                <a:endParaRPr lang="en-US" altLang="ja-JP" sz="2800" dirty="0" smtClean="0"/>
              </a:p>
              <a:p>
                <a:endParaRPr lang="en-US" altLang="ja-JP" sz="2800" dirty="0"/>
              </a:p>
              <a:p>
                <a:endParaRPr lang="en-US" altLang="ja-JP" sz="2800" dirty="0" smtClean="0"/>
              </a:p>
              <a:p>
                <a:r>
                  <a:rPr lang="ja-JP" altLang="en-US" sz="2800" dirty="0" smtClean="0"/>
                  <a:t>・平均値を原点にし、標準偏差が</a:t>
                </a:r>
                <a:r>
                  <a:rPr lang="en-US" altLang="ja-JP" sz="2800" dirty="0" smtClean="0"/>
                  <a:t>1</a:t>
                </a:r>
                <a:r>
                  <a:rPr lang="ja-JP" altLang="en-US" sz="2800" dirty="0" smtClean="0"/>
                  <a:t>になるように</a:t>
                </a:r>
                <a:endParaRPr lang="en-US" altLang="ja-JP" sz="2800" dirty="0" smtClean="0"/>
              </a:p>
              <a:p>
                <a:r>
                  <a:rPr lang="ja-JP" altLang="en-US" sz="2800" dirty="0">
                    <a:solidFill>
                      <a:schemeClr val="bg1"/>
                    </a:solidFill>
                  </a:rPr>
                  <a:t>・</a:t>
                </a:r>
                <a:r>
                  <a:rPr lang="ja-JP" altLang="en-US" sz="2800" dirty="0" smtClean="0"/>
                  <a:t>変換したもの</a:t>
                </a:r>
                <a:endParaRPr lang="en-US" altLang="ja-JP" sz="2800" dirty="0" smtClean="0"/>
              </a:p>
              <a:p>
                <a:r>
                  <a:rPr lang="ja-JP" altLang="en-US" sz="2800" dirty="0"/>
                  <a:t>　</a:t>
                </a:r>
                <a:r>
                  <a:rPr lang="en-US" altLang="ja-JP" sz="2800" dirty="0" smtClean="0"/>
                  <a:t>		</a:t>
                </a:r>
                <a:r>
                  <a:rPr lang="ja-JP" altLang="en-US" sz="2800" dirty="0" smtClean="0"/>
                  <a:t>→　</a:t>
                </a:r>
                <a:r>
                  <a:rPr lang="en-US" altLang="ja-JP" sz="2800" dirty="0" smtClean="0"/>
                  <a:t>z</a:t>
                </a:r>
                <a:r>
                  <a:rPr lang="ja-JP" altLang="en-US" sz="2800" dirty="0" smtClean="0"/>
                  <a:t>値</a:t>
                </a:r>
                <a:r>
                  <a:rPr lang="en-US" altLang="ja-JP" sz="2800" dirty="0" smtClean="0"/>
                  <a:t>	</a:t>
                </a:r>
                <a14:m>
                  <m:oMath xmlns:m="http://schemas.openxmlformats.org/officeDocument/2006/math">
                    <m:r>
                      <a:rPr lang="en-US" altLang="ja-JP" sz="28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ja-JP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ja-JP" altLang="en-US" sz="28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>
                          <a:rPr lang="ja-JP" altLang="en-US" sz="2800" i="1">
                            <a:latin typeface="Cambria Math" panose="02040503050406030204" pitchFamily="18" charset="0"/>
                          </a:rPr>
                          <m:t>𝜎</m:t>
                        </m:r>
                      </m:den>
                    </m:f>
                  </m:oMath>
                </a14:m>
                <a:endParaRPr lang="en-US" altLang="ja-JP" sz="2800" dirty="0" smtClean="0"/>
              </a:p>
            </p:txBody>
          </p:sp>
        </mc:Choice>
        <mc:Fallback>
          <p:sp>
            <p:nvSpPr>
              <p:cNvPr id="4" name="テキスト ボックス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724" y="1628800"/>
                <a:ext cx="7343700" cy="3325077"/>
              </a:xfrm>
              <a:prstGeom prst="rect">
                <a:avLst/>
              </a:prstGeom>
              <a:blipFill rotWithShape="0">
                <a:blip r:embed="rId3"/>
                <a:stretch>
                  <a:fillRect l="-1660" t="-256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843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標準正規分布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14</a:t>
            </a:fld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テキスト ボックス 3"/>
              <p:cNvSpPr txBox="1"/>
              <p:nvPr/>
            </p:nvSpPr>
            <p:spPr>
              <a:xfrm>
                <a:off x="1044724" y="1628800"/>
                <a:ext cx="7055668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2800" dirty="0" smtClean="0"/>
                  <a:t>・正規分布</a:t>
                </a:r>
                <a14:m>
                  <m:oMath xmlns:m="http://schemas.openxmlformats.org/officeDocument/2006/math">
                    <m:r>
                      <a:rPr lang="en-US" altLang="ja-JP" sz="2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ja-JP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ja-JP" altLang="en-US" sz="28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ja-JP" sz="28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ja-JP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ja-JP" altLang="en-US" sz="2800" dirty="0" smtClean="0"/>
                  <a:t>に従う母集団に属する</a:t>
                </a:r>
                <a:r>
                  <a:rPr lang="en-US" altLang="ja-JP" sz="2800" dirty="0" smtClean="0"/>
                  <a:t>x</a:t>
                </a:r>
                <a:r>
                  <a:rPr lang="ja-JP" altLang="en-US" sz="2800" dirty="0" smtClean="0"/>
                  <a:t>を</a:t>
                </a:r>
                <a:endParaRPr lang="en-US" altLang="ja-JP" sz="2800" dirty="0" smtClean="0"/>
              </a:p>
              <a:p>
                <a:r>
                  <a:rPr lang="ja-JP" altLang="en-US" sz="2800" dirty="0">
                    <a:solidFill>
                      <a:schemeClr val="bg1"/>
                    </a:solidFill>
                  </a:rPr>
                  <a:t>・</a:t>
                </a:r>
                <a:r>
                  <a:rPr lang="ja-JP" altLang="en-US" sz="2800" dirty="0" smtClean="0"/>
                  <a:t>標準化</a:t>
                </a:r>
                <a:endParaRPr lang="en-US" altLang="ja-JP" sz="2800" dirty="0" smtClean="0"/>
              </a:p>
              <a:p>
                <a:r>
                  <a:rPr lang="ja-JP" altLang="en-US" sz="2800" dirty="0" smtClean="0"/>
                  <a:t>　→　</a:t>
                </a:r>
                <a:r>
                  <a:rPr lang="en-US" altLang="ja-JP" sz="2800" dirty="0"/>
                  <a:t>z</a:t>
                </a:r>
                <a:r>
                  <a:rPr lang="ja-JP" altLang="en-US" sz="2800" dirty="0"/>
                  <a:t>値</a:t>
                </a:r>
                <a:r>
                  <a:rPr lang="ja-JP" altLang="en-US" sz="2800" dirty="0" smtClean="0"/>
                  <a:t>は平均値</a:t>
                </a:r>
                <a:r>
                  <a:rPr lang="en-US" altLang="ja-JP" sz="2800" dirty="0"/>
                  <a:t>0</a:t>
                </a:r>
                <a:r>
                  <a:rPr lang="ja-JP" altLang="en-US" sz="2800" dirty="0" err="1"/>
                  <a:t>、</a:t>
                </a:r>
                <a:r>
                  <a:rPr lang="ja-JP" altLang="en-US" sz="2800" dirty="0"/>
                  <a:t>標準偏差</a:t>
                </a:r>
                <a:r>
                  <a:rPr lang="en-US" altLang="ja-JP" sz="2800" dirty="0"/>
                  <a:t>1</a:t>
                </a:r>
                <a:r>
                  <a:rPr lang="ja-JP" altLang="en-US" sz="2800" dirty="0"/>
                  <a:t>の正規分布</a:t>
                </a:r>
                <a:r>
                  <a:rPr lang="ja-JP" altLang="en-US" sz="2800" dirty="0" smtClean="0"/>
                  <a:t>に　　</a:t>
                </a:r>
                <a:endParaRPr lang="en-US" altLang="ja-JP" sz="2800" dirty="0" smtClean="0"/>
              </a:p>
              <a:p>
                <a:r>
                  <a:rPr lang="ja-JP" altLang="en-US" sz="2800" dirty="0">
                    <a:solidFill>
                      <a:schemeClr val="bg1"/>
                    </a:solidFill>
                  </a:rPr>
                  <a:t>　</a:t>
                </a:r>
                <a:r>
                  <a:rPr lang="ja-JP" altLang="en-US" sz="2800" dirty="0" smtClean="0">
                    <a:solidFill>
                      <a:schemeClr val="bg1"/>
                    </a:solidFill>
                  </a:rPr>
                  <a:t>→　</a:t>
                </a:r>
                <a:r>
                  <a:rPr lang="ja-JP" altLang="en-US" sz="2800" dirty="0" smtClean="0"/>
                  <a:t>従う　</a:t>
                </a:r>
                <a14:m>
                  <m:oMath xmlns:m="http://schemas.openxmlformats.org/officeDocument/2006/math">
                    <m:r>
                      <a:rPr lang="en-US" altLang="ja-JP" sz="28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ja-JP" sz="2800" i="1">
                        <a:latin typeface="Cambria Math" panose="02040503050406030204" pitchFamily="18" charset="0"/>
                      </a:rPr>
                      <m:t>(0, </m:t>
                    </m:r>
                    <m:sSup>
                      <m:sSupPr>
                        <m:ctrlPr>
                          <a:rPr lang="en-US" altLang="ja-JP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ja-JP" sz="280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ja-JP" sz="2800" dirty="0" smtClean="0"/>
              </a:p>
            </p:txBody>
          </p:sp>
        </mc:Choice>
        <mc:Fallback>
          <p:sp>
            <p:nvSpPr>
              <p:cNvPr id="4" name="テキスト ボックス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724" y="1628800"/>
                <a:ext cx="7055668" cy="1815882"/>
              </a:xfrm>
              <a:prstGeom prst="rect">
                <a:avLst/>
              </a:prstGeom>
              <a:blipFill rotWithShape="0">
                <a:blip r:embed="rId3"/>
                <a:stretch>
                  <a:fillRect l="-1727" t="-4698" r="-950" b="-906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テキスト ボックス 2"/>
          <p:cNvSpPr txBox="1"/>
          <p:nvPr/>
        </p:nvSpPr>
        <p:spPr>
          <a:xfrm>
            <a:off x="3084030" y="5970994"/>
            <a:ext cx="5407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http://www.cis.twcu.ac.jp/~konishi/stat14/stat14g.html</a:t>
            </a:r>
            <a:endParaRPr kumimoji="1"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619" y="3823631"/>
            <a:ext cx="3504762" cy="20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7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標本平均値の標準化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15</a:t>
            </a:fld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テキスト ボックス 3"/>
              <p:cNvSpPr txBox="1"/>
              <p:nvPr/>
            </p:nvSpPr>
            <p:spPr>
              <a:xfrm>
                <a:off x="1044724" y="1628800"/>
                <a:ext cx="7055668" cy="3501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2800" dirty="0" smtClean="0"/>
                  <a:t>・標本平均値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ja-JP" sz="2800" i="1">
                            <a:latin typeface="Cambria Math" panose="02040503050406030204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ja-JP" altLang="en-US" sz="2800" dirty="0" smtClean="0"/>
                  <a:t>を標準化</a:t>
                </a:r>
                <a:endParaRPr lang="en-US" altLang="ja-JP" sz="28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8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sz="28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  <m:r>
                            <a:rPr lang="en-US" altLang="ja-JP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ja-JP" altLang="en-US" sz="28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f>
                            <m:fPr>
                              <m:ctrlPr>
                                <a:rPr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ja-JP" altLang="en-US" sz="28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altLang="ja-JP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rad>
                            </m:den>
                          </m:f>
                        </m:den>
                      </m:f>
                    </m:oMath>
                  </m:oMathPara>
                </a14:m>
                <a:endParaRPr lang="en-US" altLang="ja-JP" sz="2800" dirty="0" smtClean="0"/>
              </a:p>
              <a:p>
                <a:endParaRPr lang="en-US" altLang="ja-JP" sz="2800" dirty="0" smtClean="0"/>
              </a:p>
              <a:p>
                <a:r>
                  <a:rPr lang="ja-JP" altLang="en-US" sz="2800" dirty="0" smtClean="0"/>
                  <a:t>・例</a:t>
                </a:r>
                <a:endParaRPr lang="en-US" altLang="ja-JP" sz="2800" dirty="0"/>
              </a:p>
              <a:p>
                <a:r>
                  <a:rPr lang="ja-JP" altLang="en-US" sz="2800" dirty="0" smtClean="0"/>
                  <a:t>　　一般</a:t>
                </a:r>
                <a:r>
                  <a:rPr lang="ja-JP" altLang="en-US" sz="2800" dirty="0"/>
                  <a:t>男性の赤血球数</a:t>
                </a:r>
                <a14:m>
                  <m:oMath xmlns:m="http://schemas.openxmlformats.org/officeDocument/2006/math">
                    <m:r>
                      <a:rPr lang="en-US" altLang="ja-JP" sz="2800" i="1">
                        <a:latin typeface="Cambria Math" panose="02040503050406030204" pitchFamily="18" charset="0"/>
                      </a:rPr>
                      <m:t>490</m:t>
                    </m:r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±30×</m:t>
                    </m:r>
                    <m:f>
                      <m:fPr>
                        <m:type m:val="lin"/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altLang="ja-JP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ja-JP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den>
                    </m:f>
                  </m:oMath>
                </a14:m>
                <a:endParaRPr lang="en-US" altLang="ja-JP" sz="2800" dirty="0">
                  <a:ea typeface="Cambria Math" panose="02040503050406030204" pitchFamily="18" charset="0"/>
                </a:endParaRPr>
              </a:p>
              <a:p>
                <a:r>
                  <a:rPr lang="ja-JP" altLang="en-US" sz="2800" dirty="0" smtClean="0">
                    <a:solidFill>
                      <a:schemeClr val="bg1"/>
                    </a:solidFill>
                  </a:rPr>
                  <a:t>　　</a:t>
                </a:r>
                <a:r>
                  <a:rPr lang="ja-JP" altLang="en-US" sz="2800" dirty="0" smtClean="0"/>
                  <a:t>身近</a:t>
                </a:r>
                <a:r>
                  <a:rPr lang="ja-JP" altLang="en-US" sz="2800" dirty="0"/>
                  <a:t>の男性</a:t>
                </a:r>
                <a:r>
                  <a:rPr lang="en-US" altLang="ja-JP" sz="2800" dirty="0"/>
                  <a:t>10</a:t>
                </a:r>
                <a:r>
                  <a:rPr lang="ja-JP" altLang="en-US" sz="2800" dirty="0"/>
                  <a:t>人の平均値</a:t>
                </a:r>
                <a14:m>
                  <m:oMath xmlns:m="http://schemas.openxmlformats.org/officeDocument/2006/math">
                    <m:r>
                      <a:rPr lang="en-US" altLang="ja-JP" sz="28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altLang="ja-JP" sz="2800" i="1">
                        <a:latin typeface="Cambria Math" panose="02040503050406030204" pitchFamily="18" charset="0"/>
                      </a:rPr>
                      <m:t>70</m:t>
                    </m:r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type m:val="lin"/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altLang="ja-JP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ja-JP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den>
                    </m:f>
                  </m:oMath>
                </a14:m>
                <a:endParaRPr lang="en-US" altLang="ja-JP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" name="テキスト ボックス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724" y="1628800"/>
                <a:ext cx="7055668" cy="3501664"/>
              </a:xfrm>
              <a:prstGeom prst="rect">
                <a:avLst/>
              </a:prstGeom>
              <a:blipFill rotWithShape="0">
                <a:blip r:embed="rId3"/>
                <a:stretch>
                  <a:fillRect l="-1727" t="-2435" b="-417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519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標本平均値の標準化　例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16</a:t>
            </a:fld>
            <a:endParaRPr kumimoji="1" lang="ja-JP" altLang="en-US"/>
          </a:p>
        </p:txBody>
      </p:sp>
      <p:graphicFrame>
        <p:nvGraphicFramePr>
          <p:cNvPr id="6" name="グラフ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0116908"/>
              </p:ext>
            </p:extLst>
          </p:nvPr>
        </p:nvGraphicFramePr>
        <p:xfrm>
          <a:off x="3234509" y="3578902"/>
          <a:ext cx="5437507" cy="27172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3" name="テキスト ボックス 2"/>
              <p:cNvSpPr txBox="1"/>
              <p:nvPr/>
            </p:nvSpPr>
            <p:spPr>
              <a:xfrm>
                <a:off x="1145380" y="1412776"/>
                <a:ext cx="6522963" cy="3215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ja-JP" sz="280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ja-JP" sz="28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470</m:t>
                        </m:r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490</m:t>
                        </m:r>
                      </m:num>
                      <m:den>
                        <m:f>
                          <m:fPr>
                            <m:ctrlPr>
                              <a:rPr lang="en-US" altLang="ja-JP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</a:rPr>
                              <m:t>30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altLang="ja-JP" sz="280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altLang="ja-JP" sz="2800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altLang="ja-JP" sz="28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sz="2800" i="1" smtClean="0">
                        <a:latin typeface="Cambria Math" panose="02040503050406030204" pitchFamily="18" charset="0"/>
                      </a:rPr>
                      <m:t>−2.108</m:t>
                    </m:r>
                  </m:oMath>
                </a14:m>
                <a:endParaRPr lang="en-US" altLang="ja-JP" sz="2800" dirty="0" smtClean="0"/>
              </a:p>
              <a:p>
                <a:endParaRPr lang="en-US" altLang="ja-JP" sz="2800" dirty="0" smtClean="0"/>
              </a:p>
              <a:p>
                <a:r>
                  <a:rPr lang="en-US" altLang="ja-JP" sz="2800" b="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ja-JP" sz="2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altLang="ja-JP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sz="2800" b="0" i="1" smtClean="0">
                        <a:latin typeface="Cambria Math" panose="02040503050406030204" pitchFamily="18" charset="0"/>
                      </a:rPr>
                      <m:t>𝑁𝑂𝑅𝑀𝑆𝐷𝐼𝑇</m:t>
                    </m:r>
                    <m:d>
                      <m:dPr>
                        <m:ctrlP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altLang="ja-JP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×2=0.018×2</m:t>
                    </m:r>
                  </m:oMath>
                </a14:m>
                <a:endParaRPr lang="en-US" altLang="ja-JP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altLang="ja-JP" sz="2800" b="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ja-JP" alt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　</m:t>
                    </m:r>
                    <m:r>
                      <a:rPr lang="en-US" altLang="ja-JP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=0.036&lt;0.05</m:t>
                    </m:r>
                  </m:oMath>
                </a14:m>
                <a:endParaRPr lang="en-US" altLang="ja-JP" sz="2800" dirty="0"/>
              </a:p>
              <a:p>
                <a:endParaRPr lang="en-US" altLang="ja-JP" sz="2800" dirty="0"/>
              </a:p>
              <a:p>
                <a:endParaRPr kumimoji="1" lang="ja-JP" altLang="en-US" sz="2800" dirty="0"/>
              </a:p>
            </p:txBody>
          </p:sp>
        </mc:Choice>
        <mc:Fallback>
          <p:sp>
            <p:nvSpPr>
              <p:cNvPr id="3" name="テキスト ボックス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380" y="1412776"/>
                <a:ext cx="6522963" cy="321511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円/楕円 6"/>
          <p:cNvSpPr/>
          <p:nvPr/>
        </p:nvSpPr>
        <p:spPr>
          <a:xfrm>
            <a:off x="7668344" y="5731003"/>
            <a:ext cx="504056" cy="437934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3563888" y="5733256"/>
            <a:ext cx="504056" cy="437934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140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kumimoji="1" lang="en-US" altLang="ja-JP" dirty="0" smtClean="0"/>
              <a:t>t</a:t>
            </a:r>
            <a:r>
              <a:rPr kumimoji="1" lang="ja-JP" altLang="en-US" dirty="0" smtClean="0"/>
              <a:t>分布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17</a:t>
            </a:fld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テキスト ボックス 2"/>
              <p:cNvSpPr txBox="1"/>
              <p:nvPr/>
            </p:nvSpPr>
            <p:spPr>
              <a:xfrm>
                <a:off x="1145380" y="1412776"/>
                <a:ext cx="6522963" cy="44379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2800" dirty="0" smtClean="0"/>
                  <a:t>・母標準偏差</a:t>
                </a:r>
                <a:r>
                  <a:rPr lang="en-US" altLang="ja-JP" sz="2800" dirty="0" smtClean="0"/>
                  <a:t>σ</a:t>
                </a:r>
                <a:r>
                  <a:rPr lang="ja-JP" altLang="en-US" sz="2800" dirty="0" smtClean="0"/>
                  <a:t>が未知のときに、標本平均</a:t>
                </a:r>
                <a:endParaRPr lang="en-US" altLang="ja-JP" sz="2800" dirty="0" smtClean="0"/>
              </a:p>
              <a:p>
                <a:r>
                  <a:rPr lang="ja-JP" altLang="en-US" sz="2800" dirty="0">
                    <a:solidFill>
                      <a:schemeClr val="bg1"/>
                    </a:solidFill>
                  </a:rPr>
                  <a:t>・</a:t>
                </a:r>
                <a:r>
                  <a:rPr lang="ja-JP" altLang="en-US" sz="2800" dirty="0" smtClean="0"/>
                  <a:t>値と母平均値の差の検定に用いる</a:t>
                </a:r>
                <a:endParaRPr lang="en-US" altLang="ja-JP" sz="28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8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ja-JP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sz="28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  <m:r>
                            <a:rPr lang="en-US" altLang="ja-JP" sz="2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ja-JP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f>
                            <m:fPr>
                              <m:ctrlPr>
                                <a:rPr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sz="2800" b="0" i="1" smtClean="0">
                                  <a:latin typeface="Cambria Math" panose="02040503050406030204" pitchFamily="18" charset="0"/>
                                </a:rPr>
                                <m:t>𝑆𝐷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altLang="ja-JP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rad>
                            </m:den>
                          </m:f>
                        </m:den>
                      </m:f>
                    </m:oMath>
                  </m:oMathPara>
                </a14:m>
                <a:endParaRPr lang="en-US" altLang="ja-JP" sz="2800" dirty="0" smtClean="0"/>
              </a:p>
              <a:p>
                <a:endParaRPr lang="en-US" altLang="ja-JP" sz="2800" dirty="0" smtClean="0"/>
              </a:p>
              <a:p>
                <a:r>
                  <a:rPr lang="ja-JP" altLang="en-US" sz="2800" dirty="0" smtClean="0"/>
                  <a:t>・</a:t>
                </a:r>
                <a:r>
                  <a:rPr lang="en-US" altLang="ja-JP" sz="2800" dirty="0" smtClean="0"/>
                  <a:t>t</a:t>
                </a:r>
                <a:r>
                  <a:rPr lang="ja-JP" altLang="en-US" sz="2800" dirty="0" smtClean="0"/>
                  <a:t>値は自由度、</a:t>
                </a:r>
                <a:r>
                  <a:rPr lang="en-US" altLang="ja-JP" sz="2800" dirty="0" smtClean="0"/>
                  <a:t>n-1</a:t>
                </a:r>
                <a:r>
                  <a:rPr lang="ja-JP" altLang="en-US" sz="2800" dirty="0" smtClean="0"/>
                  <a:t>の</a:t>
                </a:r>
                <a:r>
                  <a:rPr lang="en-US" altLang="ja-JP" sz="2800" dirty="0" smtClean="0"/>
                  <a:t>t</a:t>
                </a:r>
                <a:r>
                  <a:rPr lang="ja-JP" altLang="en-US" sz="2800" dirty="0" smtClean="0"/>
                  <a:t>分布に従う</a:t>
                </a:r>
                <a:endParaRPr lang="en-US" altLang="ja-JP" sz="2800" dirty="0" smtClean="0"/>
              </a:p>
              <a:p>
                <a:endParaRPr kumimoji="1" lang="en-US" altLang="ja-JP" sz="2800" dirty="0" smtClean="0"/>
              </a:p>
              <a:p>
                <a:r>
                  <a:rPr lang="ja-JP" altLang="en-US" sz="2800" dirty="0" smtClean="0"/>
                  <a:t>・</a:t>
                </a:r>
                <a:r>
                  <a:rPr lang="en-US" altLang="ja-JP" sz="2800" dirty="0" smtClean="0"/>
                  <a:t>n</a:t>
                </a:r>
                <a:r>
                  <a:rPr lang="ja-JP" altLang="en-US" sz="2800" dirty="0" smtClean="0"/>
                  <a:t>が</a:t>
                </a:r>
                <a:r>
                  <a:rPr lang="en-US" altLang="ja-JP" sz="2800" dirty="0" smtClean="0"/>
                  <a:t>100</a:t>
                </a:r>
                <a:r>
                  <a:rPr lang="ja-JP" altLang="en-US" sz="2800" dirty="0" smtClean="0"/>
                  <a:t>近くあるとき、</a:t>
                </a:r>
                <a:r>
                  <a:rPr lang="en-US" altLang="ja-JP" sz="2800" dirty="0" smtClean="0"/>
                  <a:t>t</a:t>
                </a:r>
                <a:r>
                  <a:rPr lang="ja-JP" altLang="en-US" sz="2800" dirty="0" smtClean="0"/>
                  <a:t>分布は標準正規</a:t>
                </a:r>
                <a:endParaRPr lang="en-US" altLang="ja-JP" sz="2800" dirty="0" smtClean="0"/>
              </a:p>
              <a:p>
                <a:r>
                  <a:rPr lang="ja-JP" altLang="en-US" sz="2800" dirty="0">
                    <a:solidFill>
                      <a:schemeClr val="bg1"/>
                    </a:solidFill>
                  </a:rPr>
                  <a:t>・</a:t>
                </a:r>
                <a:r>
                  <a:rPr lang="ja-JP" altLang="en-US" sz="2800" dirty="0" smtClean="0"/>
                  <a:t>分布とほぼ重なる</a:t>
                </a:r>
                <a:endParaRPr kumimoji="1" lang="ja-JP" altLang="en-US" sz="2800" dirty="0"/>
              </a:p>
            </p:txBody>
          </p:sp>
        </mc:Choice>
        <mc:Fallback>
          <p:sp>
            <p:nvSpPr>
              <p:cNvPr id="3" name="テキスト ボックス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380" y="1412776"/>
                <a:ext cx="6522963" cy="4437946"/>
              </a:xfrm>
              <a:prstGeom prst="rect">
                <a:avLst/>
              </a:prstGeom>
              <a:blipFill rotWithShape="0">
                <a:blip r:embed="rId3"/>
                <a:stretch>
                  <a:fillRect l="-1963" t="-2060" b="-233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189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03648" y="1700808"/>
            <a:ext cx="69127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・点推定</a:t>
            </a:r>
            <a:endParaRPr kumimoji="1" lang="en-US" altLang="ja-JP" sz="2800" dirty="0" smtClean="0"/>
          </a:p>
          <a:p>
            <a:r>
              <a:rPr lang="ja-JP" altLang="en-US" sz="2800" dirty="0" smtClean="0"/>
              <a:t>　→</a:t>
            </a:r>
            <a:r>
              <a:rPr kumimoji="1" lang="ja-JP" altLang="en-US" sz="2800" dirty="0" smtClean="0"/>
              <a:t>少ない調査から母集団の特性を推定する</a:t>
            </a:r>
            <a:endParaRPr lang="en-US" altLang="ja-JP" sz="2800" dirty="0" smtClean="0"/>
          </a:p>
          <a:p>
            <a:endParaRPr lang="en-US" altLang="ja-JP" sz="2800" dirty="0" smtClean="0"/>
          </a:p>
          <a:p>
            <a:r>
              <a:rPr lang="ja-JP" altLang="en-US" sz="2800" dirty="0" smtClean="0"/>
              <a:t>・標準誤差</a:t>
            </a:r>
            <a:endParaRPr lang="en-US" altLang="ja-JP" sz="2800" dirty="0" smtClean="0"/>
          </a:p>
          <a:p>
            <a:r>
              <a:rPr kumimoji="1" lang="ja-JP" altLang="en-US" sz="2800" dirty="0"/>
              <a:t>　</a:t>
            </a:r>
            <a:r>
              <a:rPr kumimoji="1" lang="ja-JP" altLang="en-US" sz="2800" dirty="0" smtClean="0"/>
              <a:t>→点推定の信頼度を確かめる指標</a:t>
            </a:r>
            <a:endParaRPr kumimoji="1" lang="en-US" altLang="ja-JP" sz="2800" dirty="0" smtClean="0"/>
          </a:p>
          <a:p>
            <a:endParaRPr lang="en-US" altLang="ja-JP" sz="2800" dirty="0"/>
          </a:p>
          <a:p>
            <a:r>
              <a:rPr kumimoji="1" lang="ja-JP" altLang="en-US" sz="2800" dirty="0" smtClean="0"/>
              <a:t>・標準正規分布</a:t>
            </a:r>
            <a:endParaRPr kumimoji="1" lang="en-US" altLang="ja-JP" sz="2800" dirty="0" smtClean="0"/>
          </a:p>
          <a:p>
            <a:r>
              <a:rPr lang="ja-JP" altLang="en-US" sz="2800" dirty="0"/>
              <a:t>　</a:t>
            </a:r>
            <a:r>
              <a:rPr lang="ja-JP" altLang="en-US" sz="2800" dirty="0" smtClean="0"/>
              <a:t>→標準化した標本平均の分布</a:t>
            </a:r>
            <a:endParaRPr kumimoji="1"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328848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2734</TotalTime>
  <Words>794</Words>
  <Application>Microsoft Office PowerPoint</Application>
  <PresentationFormat>画面に合わせる (4:3)</PresentationFormat>
  <Paragraphs>250</Paragraphs>
  <Slides>18</Slides>
  <Notes>18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3" baseType="lpstr">
      <vt:lpstr>ＭＳ Ｐゴシック</vt:lpstr>
      <vt:lpstr>Arial</vt:lpstr>
      <vt:lpstr>Calibri</vt:lpstr>
      <vt:lpstr>Cambria Math</vt:lpstr>
      <vt:lpstr>Office ​​テーマ</vt:lpstr>
      <vt:lpstr>統計量の分布</vt:lpstr>
      <vt:lpstr>推測統計</vt:lpstr>
      <vt:lpstr>標本平均値の分布</vt:lpstr>
      <vt:lpstr>中心極限定理</vt:lpstr>
      <vt:lpstr>中心極限定理　乱数による例</vt:lpstr>
      <vt:lpstr>点推定</vt:lpstr>
      <vt:lpstr>点推定の信頼度</vt:lpstr>
      <vt:lpstr>標準誤差</vt:lpstr>
      <vt:lpstr>平均値の標準誤差</vt:lpstr>
      <vt:lpstr>平均値の標準誤差　例</vt:lpstr>
      <vt:lpstr>比率の標準誤差</vt:lpstr>
      <vt:lpstr>比率の標準誤差　例</vt:lpstr>
      <vt:lpstr>標準化</vt:lpstr>
      <vt:lpstr>標準正規分布</vt:lpstr>
      <vt:lpstr>標本平均値の標準化</vt:lpstr>
      <vt:lpstr>標本平均値の標準化　例</vt:lpstr>
      <vt:lpstr>t分布</vt:lpstr>
      <vt:lpstr>まとめ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OSS開発における不具合割当て パターンに着目した不具合修正の予測</dc:title>
  <dc:creator>oss.wakayama</dc:creator>
  <cp:lastModifiedBy>雪待月</cp:lastModifiedBy>
  <cp:revision>142</cp:revision>
  <dcterms:created xsi:type="dcterms:W3CDTF">2016-10-26T07:06:34Z</dcterms:created>
  <dcterms:modified xsi:type="dcterms:W3CDTF">2016-12-16T01:08:37Z</dcterms:modified>
</cp:coreProperties>
</file>