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69" autoAdjust="0"/>
    <p:restoredTop sz="94660"/>
  </p:normalViewPr>
  <p:slideViewPr>
    <p:cSldViewPr snapToGrid="0">
      <p:cViewPr varScale="1">
        <p:scale>
          <a:sx n="80" d="100"/>
          <a:sy n="80" d="100"/>
        </p:scale>
        <p:origin x="102" y="7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3EE393-9EFB-44AC-8337-5B91FFFDFF95}" type="datetimeFigureOut">
              <a:rPr kumimoji="1" lang="ja-JP" altLang="en-US" smtClean="0"/>
              <a:t>2016/11/10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C93365-C6EF-4B0F-8E5E-4A3D824FD120}" type="slidenum">
              <a:rPr kumimoji="1" lang="ja-JP" altLang="en-US" smtClean="0"/>
              <a:t>‹#›</a:t>
            </a:fld>
            <a:endParaRPr kumimoji="1" lang="ja-JP" altLang="en-US"/>
          </a:p>
        </p:txBody>
      </p:sp>
    </p:spTree>
    <p:extLst>
      <p:ext uri="{BB962C8B-B14F-4D97-AF65-F5344CB8AC3E}">
        <p14:creationId xmlns:p14="http://schemas.microsoft.com/office/powerpoint/2010/main" val="312554710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0BC93365-C6EF-4B0F-8E5E-4A3D824FD120}" type="slidenum">
              <a:rPr kumimoji="1" lang="ja-JP" altLang="en-US" smtClean="0"/>
              <a:t>2</a:t>
            </a:fld>
            <a:endParaRPr kumimoji="1" lang="ja-JP" altLang="en-US"/>
          </a:p>
        </p:txBody>
      </p:sp>
    </p:spTree>
    <p:extLst>
      <p:ext uri="{BB962C8B-B14F-4D97-AF65-F5344CB8AC3E}">
        <p14:creationId xmlns:p14="http://schemas.microsoft.com/office/powerpoint/2010/main" val="1346487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DE7585C0-C9E6-4059-A5DC-CABE0E4FF261}" type="datetime1">
              <a:rPr kumimoji="1" lang="ja-JP" altLang="en-US" smtClean="0"/>
              <a:t>2016/11/10</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BA9CE392-8934-4295-BF74-3CB5C2D26EBE}" type="slidenum">
              <a:rPr kumimoji="1" lang="ja-JP" altLang="en-US" smtClean="0"/>
              <a:t>‹#›</a:t>
            </a:fld>
            <a:endParaRPr kumimoji="1" lang="ja-JP" alt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9085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475A553-C9C9-4658-B0F8-3E69227C5021}" type="datetime1">
              <a:rPr kumimoji="1" lang="ja-JP" altLang="en-US" smtClean="0"/>
              <a:t>2016/11/10</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BA9CE392-8934-4295-BF74-3CB5C2D26EBE}" type="slidenum">
              <a:rPr kumimoji="1" lang="ja-JP" altLang="en-US" smtClean="0"/>
              <a:t>‹#›</a:t>
            </a:fld>
            <a:endParaRPr kumimoji="1" lang="ja-JP" altLang="en-US" dirty="0"/>
          </a:p>
        </p:txBody>
      </p:sp>
    </p:spTree>
    <p:extLst>
      <p:ext uri="{BB962C8B-B14F-4D97-AF65-F5344CB8AC3E}">
        <p14:creationId xmlns:p14="http://schemas.microsoft.com/office/powerpoint/2010/main" val="1945537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F17CA6E0-28C4-41A5-8E06-9C56994FB765}" type="datetime1">
              <a:rPr kumimoji="1" lang="ja-JP" altLang="en-US" smtClean="0"/>
              <a:t>2016/11/10</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BA9CE392-8934-4295-BF74-3CB5C2D26EBE}" type="slidenum">
              <a:rPr kumimoji="1" lang="ja-JP" altLang="en-US" smtClean="0"/>
              <a:t>‹#›</a:t>
            </a:fld>
            <a:endParaRPr kumimoji="1" lang="ja-JP" alt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1576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8E7C7770-F90C-4443-9B71-CAC2E5BAE9E6}" type="datetime1">
              <a:rPr kumimoji="1" lang="ja-JP" altLang="en-US" smtClean="0"/>
              <a:t>2016/11/10</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BA9CE392-8934-4295-BF74-3CB5C2D26EBE}" type="slidenum">
              <a:rPr kumimoji="1" lang="ja-JP" altLang="en-US" smtClean="0"/>
              <a:t>‹#›</a:t>
            </a:fld>
            <a:endParaRPr kumimoji="1" lang="ja-JP" altLang="en-US" dirty="0"/>
          </a:p>
        </p:txBody>
      </p:sp>
    </p:spTree>
    <p:extLst>
      <p:ext uri="{BB962C8B-B14F-4D97-AF65-F5344CB8AC3E}">
        <p14:creationId xmlns:p14="http://schemas.microsoft.com/office/powerpoint/2010/main" val="1474005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CDD61D43-6D32-44D3-BBFE-4264754FB553}" type="datetime1">
              <a:rPr kumimoji="1" lang="ja-JP" altLang="en-US" smtClean="0"/>
              <a:t>2016/11/10</a:t>
            </a:fld>
            <a:endParaRPr kumimoji="1" lang="ja-JP" altLang="en-US" dirty="0"/>
          </a:p>
        </p:txBody>
      </p:sp>
      <p:sp>
        <p:nvSpPr>
          <p:cNvPr id="8" name="Footer Placeholder 7"/>
          <p:cNvSpPr>
            <a:spLocks noGrp="1"/>
          </p:cNvSpPr>
          <p:nvPr>
            <p:ph type="ftr" sz="quarter" idx="11"/>
          </p:nvPr>
        </p:nvSpPr>
        <p:spPr/>
        <p:txBody>
          <a:bodyPr/>
          <a:lstStyle/>
          <a:p>
            <a:endParaRPr kumimoji="1" lang="ja-JP" altLang="en-US" dirty="0"/>
          </a:p>
        </p:txBody>
      </p:sp>
      <p:sp>
        <p:nvSpPr>
          <p:cNvPr id="9" name="Slide Number Placeholder 8"/>
          <p:cNvSpPr>
            <a:spLocks noGrp="1"/>
          </p:cNvSpPr>
          <p:nvPr>
            <p:ph type="sldNum" sz="quarter" idx="12"/>
          </p:nvPr>
        </p:nvSpPr>
        <p:spPr/>
        <p:txBody>
          <a:bodyPr/>
          <a:lstStyle/>
          <a:p>
            <a:fld id="{BA9CE392-8934-4295-BF74-3CB5C2D26EBE}" type="slidenum">
              <a:rPr kumimoji="1" lang="ja-JP" altLang="en-US" smtClean="0"/>
              <a:t>‹#›</a:t>
            </a:fld>
            <a:endParaRPr kumimoji="1" lang="ja-JP" altLang="en-US" dirty="0"/>
          </a:p>
        </p:txBody>
      </p:sp>
    </p:spTree>
    <p:extLst>
      <p:ext uri="{BB962C8B-B14F-4D97-AF65-F5344CB8AC3E}">
        <p14:creationId xmlns:p14="http://schemas.microsoft.com/office/powerpoint/2010/main" val="3593584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3B45F6D8-4004-4688-B97A-2DD6B499C9AF}" type="datetime1">
              <a:rPr kumimoji="1" lang="ja-JP" altLang="en-US" smtClean="0"/>
              <a:t>2016/11/10</a:t>
            </a:fld>
            <a:endParaRPr kumimoji="1" lang="ja-JP" altLang="en-US" dirty="0"/>
          </a:p>
        </p:txBody>
      </p:sp>
      <p:sp>
        <p:nvSpPr>
          <p:cNvPr id="4" name="Footer Placeholder 3"/>
          <p:cNvSpPr>
            <a:spLocks noGrp="1"/>
          </p:cNvSpPr>
          <p:nvPr>
            <p:ph type="ftr" sz="quarter" idx="11"/>
          </p:nvPr>
        </p:nvSpPr>
        <p:spPr/>
        <p:txBody>
          <a:bodyPr/>
          <a:lstStyle/>
          <a:p>
            <a:endParaRPr kumimoji="1" lang="ja-JP" altLang="en-US" dirty="0"/>
          </a:p>
        </p:txBody>
      </p:sp>
      <p:sp>
        <p:nvSpPr>
          <p:cNvPr id="5" name="Slide Number Placeholder 4"/>
          <p:cNvSpPr>
            <a:spLocks noGrp="1"/>
          </p:cNvSpPr>
          <p:nvPr>
            <p:ph type="sldNum" sz="quarter" idx="12"/>
          </p:nvPr>
        </p:nvSpPr>
        <p:spPr/>
        <p:txBody>
          <a:bodyPr/>
          <a:lstStyle/>
          <a:p>
            <a:fld id="{BA9CE392-8934-4295-BF74-3CB5C2D26EBE}" type="slidenum">
              <a:rPr kumimoji="1" lang="ja-JP" altLang="en-US" smtClean="0"/>
              <a:t>‹#›</a:t>
            </a:fld>
            <a:endParaRPr kumimoji="1" lang="ja-JP" altLang="en-US" dirty="0"/>
          </a:p>
        </p:txBody>
      </p:sp>
    </p:spTree>
    <p:extLst>
      <p:ext uri="{BB962C8B-B14F-4D97-AF65-F5344CB8AC3E}">
        <p14:creationId xmlns:p14="http://schemas.microsoft.com/office/powerpoint/2010/main" val="3082358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11F69C7-2C40-451C-831A-0E9BBB80C0D1}" type="datetime1">
              <a:rPr kumimoji="1" lang="ja-JP" altLang="en-US" smtClean="0"/>
              <a:t>2016/11/10</a:t>
            </a:fld>
            <a:endParaRPr kumimoji="1" lang="ja-JP" alt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dirty="0"/>
          </a:p>
        </p:txBody>
      </p:sp>
      <p:sp>
        <p:nvSpPr>
          <p:cNvPr id="9" name="Slide Number Placeholder 8"/>
          <p:cNvSpPr>
            <a:spLocks noGrp="1"/>
          </p:cNvSpPr>
          <p:nvPr>
            <p:ph type="sldNum" sz="quarter" idx="12"/>
          </p:nvPr>
        </p:nvSpPr>
        <p:spPr/>
        <p:txBody>
          <a:bodyPr/>
          <a:lstStyle/>
          <a:p>
            <a:fld id="{BA9CE392-8934-4295-BF74-3CB5C2D26EBE}" type="slidenum">
              <a:rPr kumimoji="1" lang="ja-JP" altLang="en-US" smtClean="0"/>
              <a:t>‹#›</a:t>
            </a:fld>
            <a:endParaRPr kumimoji="1" lang="ja-JP" altLang="en-US" dirty="0"/>
          </a:p>
        </p:txBody>
      </p:sp>
    </p:spTree>
    <p:extLst>
      <p:ext uri="{BB962C8B-B14F-4D97-AF65-F5344CB8AC3E}">
        <p14:creationId xmlns:p14="http://schemas.microsoft.com/office/powerpoint/2010/main" val="4238149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30EF3FB5-BD13-42EF-87C5-C4307B19FBC2}" type="datetime1">
              <a:rPr kumimoji="1" lang="ja-JP" altLang="en-US" smtClean="0"/>
              <a:t>2016/11/10</a:t>
            </a:fld>
            <a:endParaRPr kumimoji="1" lang="ja-JP" alt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A9CE392-8934-4295-BF74-3CB5C2D26EBE}" type="slidenum">
              <a:rPr kumimoji="1" lang="ja-JP" altLang="en-US" smtClean="0"/>
              <a:t>‹#›</a:t>
            </a:fld>
            <a:endParaRPr kumimoji="1" lang="ja-JP" altLang="en-US" dirty="0"/>
          </a:p>
        </p:txBody>
      </p:sp>
    </p:spTree>
    <p:extLst>
      <p:ext uri="{BB962C8B-B14F-4D97-AF65-F5344CB8AC3E}">
        <p14:creationId xmlns:p14="http://schemas.microsoft.com/office/powerpoint/2010/main" val="621558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dirty="0" smtClean="0"/>
              <a:t>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95ECDAEC-44E3-4F31-BCBA-A6E8072EBC0A}" type="datetime1">
              <a:rPr kumimoji="1" lang="ja-JP" altLang="en-US" smtClean="0"/>
              <a:t>2016/11/10</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BA9CE392-8934-4295-BF74-3CB5C2D26EBE}" type="slidenum">
              <a:rPr kumimoji="1" lang="ja-JP" altLang="en-US" smtClean="0"/>
              <a:t>‹#›</a:t>
            </a:fld>
            <a:endParaRPr kumimoji="1" lang="ja-JP" altLang="en-US" dirty="0"/>
          </a:p>
        </p:txBody>
      </p:sp>
    </p:spTree>
    <p:extLst>
      <p:ext uri="{BB962C8B-B14F-4D97-AF65-F5344CB8AC3E}">
        <p14:creationId xmlns:p14="http://schemas.microsoft.com/office/powerpoint/2010/main" val="325359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282CDC6-0641-4515-909A-4B36C3E72889}" type="datetime1">
              <a:rPr kumimoji="1" lang="ja-JP" altLang="en-US" smtClean="0"/>
              <a:t>2016/11/10</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BA9CE392-8934-4295-BF74-3CB5C2D26EBE}" type="slidenum">
              <a:rPr kumimoji="1" lang="ja-JP" altLang="en-US" smtClean="0"/>
              <a:t>‹#›</a:t>
            </a:fld>
            <a:endParaRPr kumimoji="1" lang="ja-JP" altLang="en-US" dirty="0"/>
          </a:p>
        </p:txBody>
      </p:sp>
    </p:spTree>
    <p:extLst>
      <p:ext uri="{BB962C8B-B14F-4D97-AF65-F5344CB8AC3E}">
        <p14:creationId xmlns:p14="http://schemas.microsoft.com/office/powerpoint/2010/main" val="176580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123C4683-C4AE-4D26-9C47-329C318E3EB0}" type="datetime1">
              <a:rPr kumimoji="1" lang="ja-JP" altLang="en-US" smtClean="0"/>
              <a:t>2016/11/10</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BA9CE392-8934-4295-BF74-3CB5C2D26EBE}" type="slidenum">
              <a:rPr kumimoji="1" lang="ja-JP" altLang="en-US" smtClean="0"/>
              <a:t>‹#›</a:t>
            </a:fld>
            <a:endParaRPr kumimoji="1" lang="ja-JP" altLang="en-US" dirty="0"/>
          </a:p>
        </p:txBody>
      </p:sp>
    </p:spTree>
    <p:extLst>
      <p:ext uri="{BB962C8B-B14F-4D97-AF65-F5344CB8AC3E}">
        <p14:creationId xmlns:p14="http://schemas.microsoft.com/office/powerpoint/2010/main" val="2362040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5C1BCADA-104F-4557-B282-1A09B36A7A7C}" type="datetime1">
              <a:rPr kumimoji="1" lang="ja-JP" altLang="en-US" smtClean="0"/>
              <a:t>2016/11/10</a:t>
            </a:fld>
            <a:endParaRPr kumimoji="1" lang="ja-JP" alt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BA9CE392-8934-4295-BF74-3CB5C2D26EBE}" type="slidenum">
              <a:rPr kumimoji="1" lang="ja-JP" altLang="en-US" smtClean="0"/>
              <a:t>‹#›</a:t>
            </a:fld>
            <a:endParaRPr kumimoji="1" lang="ja-JP" alt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78825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431800" y="1214438"/>
            <a:ext cx="8356600" cy="2387600"/>
          </a:xfrm>
        </p:spPr>
        <p:txBody>
          <a:bodyPr/>
          <a:lstStyle/>
          <a:p>
            <a:r>
              <a:rPr kumimoji="1" lang="ja-JP" altLang="en-US" dirty="0" smtClean="0"/>
              <a:t>ソフトウェア産業の課題と人材育成</a:t>
            </a:r>
            <a:endParaRPr kumimoji="1" lang="ja-JP" altLang="en-US" dirty="0"/>
          </a:p>
        </p:txBody>
      </p:sp>
      <p:sp>
        <p:nvSpPr>
          <p:cNvPr id="3" name="サブタイトル 2"/>
          <p:cNvSpPr>
            <a:spLocks noGrp="1"/>
          </p:cNvSpPr>
          <p:nvPr>
            <p:ph type="subTitle" idx="1"/>
          </p:nvPr>
        </p:nvSpPr>
        <p:spPr/>
        <p:txBody>
          <a:bodyPr>
            <a:noAutofit/>
          </a:bodyPr>
          <a:lstStyle/>
          <a:p>
            <a:pPr algn="r"/>
            <a:r>
              <a:rPr kumimoji="1" lang="ja-JP" altLang="en-US" sz="2000" dirty="0" smtClean="0"/>
              <a:t>システム工学部</a:t>
            </a:r>
            <a:endParaRPr kumimoji="1" lang="en-US" altLang="ja-JP" sz="2000" dirty="0" smtClean="0"/>
          </a:p>
          <a:p>
            <a:pPr algn="r"/>
            <a:r>
              <a:rPr lang="ja-JP" altLang="en-US" sz="2000" dirty="0" smtClean="0"/>
              <a:t>情報通信システム学科</a:t>
            </a:r>
            <a:endParaRPr lang="en-US" altLang="ja-JP" sz="2000" dirty="0" smtClean="0"/>
          </a:p>
          <a:p>
            <a:pPr algn="r"/>
            <a:r>
              <a:rPr kumimoji="1" lang="ja-JP" altLang="en-US" sz="2000" dirty="0" smtClean="0"/>
              <a:t>蘆田　誠人</a:t>
            </a:r>
            <a:endParaRPr kumimoji="1" lang="ja-JP" altLang="en-US" sz="2000" dirty="0"/>
          </a:p>
        </p:txBody>
      </p:sp>
      <p:sp>
        <p:nvSpPr>
          <p:cNvPr id="4" name="スライド番号プレースホルダー 3"/>
          <p:cNvSpPr>
            <a:spLocks noGrp="1"/>
          </p:cNvSpPr>
          <p:nvPr>
            <p:ph type="sldNum" sz="quarter" idx="12"/>
          </p:nvPr>
        </p:nvSpPr>
        <p:spPr/>
        <p:txBody>
          <a:bodyPr/>
          <a:lstStyle/>
          <a:p>
            <a:fld id="{BA9CE392-8934-4295-BF74-3CB5C2D26EBE}" type="slidenum">
              <a:rPr kumimoji="1" lang="ja-JP" altLang="en-US" smtClean="0"/>
              <a:t>1</a:t>
            </a:fld>
            <a:endParaRPr kumimoji="1" lang="ja-JP" altLang="en-US" dirty="0"/>
          </a:p>
        </p:txBody>
      </p:sp>
    </p:spTree>
    <p:extLst>
      <p:ext uri="{BB962C8B-B14F-4D97-AF65-F5344CB8AC3E}">
        <p14:creationId xmlns:p14="http://schemas.microsoft.com/office/powerpoint/2010/main" val="6869638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目次</a:t>
            </a:r>
            <a:endParaRPr kumimoji="1" lang="ja-JP" altLang="en-US" dirty="0"/>
          </a:p>
        </p:txBody>
      </p:sp>
      <p:sp>
        <p:nvSpPr>
          <p:cNvPr id="3" name="コンテンツ プレースホルダー 2"/>
          <p:cNvSpPr>
            <a:spLocks noGrp="1"/>
          </p:cNvSpPr>
          <p:nvPr>
            <p:ph idx="1"/>
          </p:nvPr>
        </p:nvSpPr>
        <p:spPr/>
        <p:txBody>
          <a:bodyPr/>
          <a:lstStyle/>
          <a:p>
            <a:pPr>
              <a:buFont typeface="Wingdings" panose="05000000000000000000" pitchFamily="2" charset="2"/>
              <a:buChar char="l"/>
            </a:pPr>
            <a:r>
              <a:rPr kumimoji="1" lang="ja-JP" altLang="en-US" sz="2400" dirty="0" smtClean="0"/>
              <a:t>ソフトウェアの産業規模</a:t>
            </a:r>
            <a:endParaRPr kumimoji="1" lang="en-US" altLang="ja-JP" sz="2400" dirty="0" smtClean="0"/>
          </a:p>
          <a:p>
            <a:pPr>
              <a:buFont typeface="Wingdings" panose="05000000000000000000" pitchFamily="2" charset="2"/>
              <a:buChar char="l"/>
            </a:pPr>
            <a:endParaRPr lang="en-US" altLang="ja-JP" sz="2400" dirty="0"/>
          </a:p>
          <a:p>
            <a:pPr>
              <a:buFont typeface="Wingdings" panose="05000000000000000000" pitchFamily="2" charset="2"/>
              <a:buChar char="l"/>
            </a:pPr>
            <a:r>
              <a:rPr kumimoji="1" lang="ja-JP" altLang="en-US" sz="2400" dirty="0" smtClean="0"/>
              <a:t>ソフトウェア産業の課題</a:t>
            </a:r>
            <a:endParaRPr kumimoji="1" lang="en-US" altLang="ja-JP" sz="2400" dirty="0" smtClean="0"/>
          </a:p>
          <a:p>
            <a:pPr>
              <a:buFont typeface="Wingdings" panose="05000000000000000000" pitchFamily="2" charset="2"/>
              <a:buChar char="l"/>
            </a:pPr>
            <a:endParaRPr lang="en-US" altLang="ja-JP" sz="2400" dirty="0"/>
          </a:p>
          <a:p>
            <a:pPr>
              <a:buFont typeface="Wingdings" panose="05000000000000000000" pitchFamily="2" charset="2"/>
              <a:buChar char="l"/>
            </a:pPr>
            <a:r>
              <a:rPr kumimoji="1" lang="ja-JP" altLang="en-US" sz="2400" dirty="0" smtClean="0"/>
              <a:t>ソフトウェア産業の人材</a:t>
            </a:r>
            <a:endParaRPr kumimoji="1" lang="en-US" altLang="ja-JP" sz="2400" dirty="0" smtClean="0"/>
          </a:p>
          <a:p>
            <a:pPr>
              <a:buFont typeface="Wingdings" panose="05000000000000000000" pitchFamily="2" charset="2"/>
              <a:buChar char="l"/>
            </a:pPr>
            <a:endParaRPr lang="en-US" altLang="ja-JP" sz="2400" dirty="0"/>
          </a:p>
          <a:p>
            <a:pPr>
              <a:buFont typeface="Wingdings" panose="05000000000000000000" pitchFamily="2" charset="2"/>
              <a:buChar char="l"/>
            </a:pPr>
            <a:r>
              <a:rPr kumimoji="1" lang="ja-JP" altLang="en-US" sz="2400" dirty="0" smtClean="0"/>
              <a:t>スキル標準</a:t>
            </a:r>
            <a:endParaRPr kumimoji="1" lang="en-US" altLang="ja-JP" sz="2400" dirty="0" smtClean="0"/>
          </a:p>
          <a:p>
            <a:pPr marL="0" indent="0">
              <a:buNone/>
            </a:pPr>
            <a:endParaRPr lang="en-US" altLang="ja-JP" dirty="0"/>
          </a:p>
          <a:p>
            <a:pPr marL="0" indent="0">
              <a:buNone/>
            </a:pPr>
            <a:endParaRPr kumimoji="1" lang="en-US" altLang="ja-JP" dirty="0" smtClean="0"/>
          </a:p>
          <a:p>
            <a:pPr marL="0" indent="0">
              <a:buNone/>
            </a:pPr>
            <a:endParaRPr lang="en-US" altLang="ja-JP" dirty="0"/>
          </a:p>
          <a:p>
            <a:pPr marL="0" indent="0">
              <a:buNone/>
            </a:pPr>
            <a:endParaRPr kumimoji="1" lang="en-US" altLang="ja-JP" dirty="0" smtClean="0"/>
          </a:p>
          <a:p>
            <a:pPr marL="0" indent="0">
              <a:buNone/>
            </a:pPr>
            <a:endParaRPr kumimoji="1" lang="en-US" altLang="ja-JP" dirty="0" smtClean="0"/>
          </a:p>
          <a:p>
            <a:pPr marL="0" indent="0">
              <a:buNone/>
            </a:pPr>
            <a:endParaRPr lang="en-US" altLang="ja-JP" dirty="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BA9CE392-8934-4295-BF74-3CB5C2D26EBE}" type="slidenum">
              <a:rPr kumimoji="1" lang="ja-JP" altLang="en-US" smtClean="0"/>
              <a:t>2</a:t>
            </a:fld>
            <a:endParaRPr kumimoji="1" lang="ja-JP" altLang="en-US" dirty="0"/>
          </a:p>
        </p:txBody>
      </p:sp>
    </p:spTree>
    <p:extLst>
      <p:ext uri="{BB962C8B-B14F-4D97-AF65-F5344CB8AC3E}">
        <p14:creationId xmlns:p14="http://schemas.microsoft.com/office/powerpoint/2010/main" val="16417785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5"/>
          <p:cNvSpPr>
            <a:spLocks noGrp="1"/>
          </p:cNvSpPr>
          <p:nvPr>
            <p:ph idx="1"/>
          </p:nvPr>
        </p:nvSpPr>
        <p:spPr>
          <a:xfrm>
            <a:off x="721360" y="2353734"/>
            <a:ext cx="7543801" cy="4023360"/>
          </a:xfrm>
        </p:spPr>
        <p:txBody>
          <a:bodyPr/>
          <a:lstStyle/>
          <a:p>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p:txBody>
      </p:sp>
      <p:sp>
        <p:nvSpPr>
          <p:cNvPr id="2" name="タイトル 1"/>
          <p:cNvSpPr>
            <a:spLocks noGrp="1"/>
          </p:cNvSpPr>
          <p:nvPr>
            <p:ph type="title"/>
          </p:nvPr>
        </p:nvSpPr>
        <p:spPr/>
        <p:txBody>
          <a:bodyPr/>
          <a:lstStyle/>
          <a:p>
            <a:r>
              <a:rPr kumimoji="1" lang="ja-JP" altLang="en-US" dirty="0" smtClean="0"/>
              <a:t>ソフトウェア構成</a:t>
            </a:r>
            <a:endParaRPr kumimoji="1" lang="ja-JP" altLang="en-US" dirty="0"/>
          </a:p>
        </p:txBody>
      </p:sp>
      <p:grpSp>
        <p:nvGrpSpPr>
          <p:cNvPr id="22" name="グループ化 21"/>
          <p:cNvGrpSpPr/>
          <p:nvPr/>
        </p:nvGrpSpPr>
        <p:grpSpPr>
          <a:xfrm>
            <a:off x="1076957" y="1951566"/>
            <a:ext cx="7035806" cy="3289300"/>
            <a:chOff x="1076955" y="2578100"/>
            <a:chExt cx="7035806" cy="3289300"/>
          </a:xfrm>
        </p:grpSpPr>
        <p:grpSp>
          <p:nvGrpSpPr>
            <p:cNvPr id="18" name="グループ化 17"/>
            <p:cNvGrpSpPr/>
            <p:nvPr/>
          </p:nvGrpSpPr>
          <p:grpSpPr>
            <a:xfrm>
              <a:off x="1076956" y="2578100"/>
              <a:ext cx="7035805" cy="1574800"/>
              <a:chOff x="1298361" y="2408767"/>
              <a:chExt cx="7035805" cy="1574800"/>
            </a:xfrm>
          </p:grpSpPr>
          <p:sp>
            <p:nvSpPr>
              <p:cNvPr id="11" name="正方形/長方形 10"/>
              <p:cNvSpPr/>
              <p:nvPr/>
            </p:nvSpPr>
            <p:spPr>
              <a:xfrm>
                <a:off x="6258564" y="2408767"/>
                <a:ext cx="800100" cy="1574800"/>
              </a:xfrm>
              <a:prstGeom prst="rect">
                <a:avLst/>
              </a:prstGeom>
              <a:solidFill>
                <a:srgbClr val="0070C0"/>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t>行</a:t>
                </a:r>
                <a:endParaRPr kumimoji="1" lang="en-US" altLang="ja-JP" sz="2000" dirty="0" smtClean="0"/>
              </a:p>
              <a:p>
                <a:pPr algn="ctr"/>
                <a:r>
                  <a:rPr kumimoji="1" lang="ja-JP" altLang="en-US" sz="2000" dirty="0" smtClean="0"/>
                  <a:t>政</a:t>
                </a:r>
                <a:endParaRPr kumimoji="1" lang="en-US" altLang="ja-JP" sz="2000" dirty="0" smtClean="0"/>
              </a:p>
              <a:p>
                <a:pPr algn="ctr"/>
                <a:r>
                  <a:rPr kumimoji="1" lang="ja-JP" altLang="en-US" sz="2000" dirty="0" smtClean="0"/>
                  <a:t>機</a:t>
                </a:r>
                <a:endParaRPr kumimoji="1" lang="en-US" altLang="ja-JP" sz="2000" dirty="0" smtClean="0"/>
              </a:p>
              <a:p>
                <a:pPr algn="ctr"/>
                <a:r>
                  <a:rPr kumimoji="1" lang="ja-JP" altLang="en-US" sz="2000" dirty="0" smtClean="0"/>
                  <a:t>関</a:t>
                </a:r>
                <a:endParaRPr kumimoji="1" lang="ja-JP" altLang="en-US" sz="2000" dirty="0"/>
              </a:p>
            </p:txBody>
          </p:sp>
          <p:sp>
            <p:nvSpPr>
              <p:cNvPr id="13" name="正方形/長方形 12"/>
              <p:cNvSpPr/>
              <p:nvPr/>
            </p:nvSpPr>
            <p:spPr>
              <a:xfrm>
                <a:off x="1298361" y="2408767"/>
                <a:ext cx="800100" cy="1574800"/>
              </a:xfrm>
              <a:prstGeom prst="rect">
                <a:avLst/>
              </a:prstGeom>
              <a:solidFill>
                <a:srgbClr val="0070C0"/>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smtClean="0"/>
                  <a:t>I</a:t>
                </a:r>
              </a:p>
              <a:p>
                <a:pPr algn="ctr"/>
                <a:r>
                  <a:rPr kumimoji="1" lang="en-US" altLang="ja-JP" sz="2000" dirty="0" smtClean="0"/>
                  <a:t>T</a:t>
                </a:r>
              </a:p>
              <a:p>
                <a:pPr algn="ctr"/>
                <a:r>
                  <a:rPr kumimoji="1" lang="ja-JP" altLang="en-US" sz="2000" dirty="0" smtClean="0"/>
                  <a:t>産</a:t>
                </a:r>
                <a:endParaRPr kumimoji="1" lang="en-US" altLang="ja-JP" sz="2000" dirty="0" smtClean="0"/>
              </a:p>
              <a:p>
                <a:pPr algn="ctr"/>
                <a:r>
                  <a:rPr kumimoji="1" lang="ja-JP" altLang="en-US" sz="2000" dirty="0" smtClean="0"/>
                  <a:t>業</a:t>
                </a:r>
                <a:endParaRPr kumimoji="1" lang="ja-JP" altLang="en-US" sz="2000" dirty="0"/>
              </a:p>
            </p:txBody>
          </p:sp>
          <p:sp>
            <p:nvSpPr>
              <p:cNvPr id="14" name="正方形/長方形 13"/>
              <p:cNvSpPr/>
              <p:nvPr/>
            </p:nvSpPr>
            <p:spPr>
              <a:xfrm>
                <a:off x="2545502" y="2408767"/>
                <a:ext cx="800100" cy="1574800"/>
              </a:xfrm>
              <a:prstGeom prst="rect">
                <a:avLst/>
              </a:prstGeom>
              <a:solidFill>
                <a:srgbClr val="0070C0"/>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t>自</a:t>
                </a:r>
                <a:endParaRPr kumimoji="1" lang="en-US" altLang="ja-JP" sz="2000" dirty="0" smtClean="0"/>
              </a:p>
              <a:p>
                <a:pPr algn="ctr"/>
                <a:r>
                  <a:rPr kumimoji="1" lang="ja-JP" altLang="en-US" sz="2000" dirty="0" smtClean="0"/>
                  <a:t>動</a:t>
                </a:r>
                <a:endParaRPr kumimoji="1" lang="en-US" altLang="ja-JP" sz="2000" dirty="0" smtClean="0"/>
              </a:p>
              <a:p>
                <a:pPr algn="ctr"/>
                <a:r>
                  <a:rPr kumimoji="1" lang="ja-JP" altLang="en-US" sz="2000" dirty="0" smtClean="0"/>
                  <a:t>車</a:t>
                </a:r>
                <a:endParaRPr kumimoji="1" lang="en-US" altLang="ja-JP" sz="2000" dirty="0" smtClean="0"/>
              </a:p>
              <a:p>
                <a:pPr algn="ctr"/>
                <a:r>
                  <a:rPr lang="ja-JP" altLang="en-US" sz="2000" dirty="0" smtClean="0"/>
                  <a:t>産</a:t>
                </a:r>
                <a:endParaRPr lang="en-US" altLang="ja-JP" sz="2000" dirty="0" smtClean="0"/>
              </a:p>
              <a:p>
                <a:pPr algn="ctr"/>
                <a:r>
                  <a:rPr lang="ja-JP" altLang="en-US" sz="2000" dirty="0" smtClean="0"/>
                  <a:t>業</a:t>
                </a:r>
                <a:endParaRPr kumimoji="1" lang="ja-JP" altLang="en-US" sz="2000" dirty="0"/>
              </a:p>
            </p:txBody>
          </p:sp>
          <p:sp>
            <p:nvSpPr>
              <p:cNvPr id="15" name="正方形/長方形 14"/>
              <p:cNvSpPr/>
              <p:nvPr/>
            </p:nvSpPr>
            <p:spPr>
              <a:xfrm>
                <a:off x="3792643" y="2408767"/>
                <a:ext cx="800100" cy="1574800"/>
              </a:xfrm>
              <a:prstGeom prst="rect">
                <a:avLst/>
              </a:prstGeom>
              <a:solidFill>
                <a:srgbClr val="0070C0"/>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t>バ</a:t>
                </a:r>
                <a:endParaRPr kumimoji="1" lang="en-US" altLang="ja-JP" sz="2000" dirty="0" smtClean="0"/>
              </a:p>
              <a:p>
                <a:pPr algn="ctr"/>
                <a:r>
                  <a:rPr kumimoji="1" lang="ja-JP" altLang="en-US" sz="2000" dirty="0" smtClean="0"/>
                  <a:t>イ</a:t>
                </a:r>
                <a:endParaRPr kumimoji="1" lang="en-US" altLang="ja-JP" sz="2000" dirty="0" smtClean="0"/>
              </a:p>
              <a:p>
                <a:pPr algn="ctr"/>
                <a:r>
                  <a:rPr kumimoji="1" lang="ja-JP" altLang="en-US" sz="2000" dirty="0" smtClean="0"/>
                  <a:t>オ</a:t>
                </a:r>
                <a:endParaRPr kumimoji="1" lang="en-US" altLang="ja-JP" sz="2000" dirty="0" smtClean="0"/>
              </a:p>
              <a:p>
                <a:pPr algn="ctr"/>
                <a:r>
                  <a:rPr kumimoji="1" lang="ja-JP" altLang="en-US" sz="2000" dirty="0" smtClean="0"/>
                  <a:t>産</a:t>
                </a:r>
                <a:endParaRPr kumimoji="1" lang="en-US" altLang="ja-JP" sz="2000" dirty="0" smtClean="0"/>
              </a:p>
              <a:p>
                <a:pPr algn="ctr"/>
                <a:r>
                  <a:rPr kumimoji="1" lang="ja-JP" altLang="en-US" sz="2000" dirty="0" smtClean="0"/>
                  <a:t>業</a:t>
                </a:r>
                <a:endParaRPr kumimoji="1" lang="ja-JP" altLang="en-US" sz="2000" dirty="0"/>
              </a:p>
            </p:txBody>
          </p:sp>
          <p:sp>
            <p:nvSpPr>
              <p:cNvPr id="16" name="正方形/長方形 15"/>
              <p:cNvSpPr/>
              <p:nvPr/>
            </p:nvSpPr>
            <p:spPr>
              <a:xfrm>
                <a:off x="5039784" y="2408767"/>
                <a:ext cx="800100" cy="1574800"/>
              </a:xfrm>
              <a:prstGeom prst="rect">
                <a:avLst/>
              </a:prstGeom>
              <a:solidFill>
                <a:srgbClr val="0070C0"/>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t>金</a:t>
                </a:r>
                <a:endParaRPr kumimoji="1" lang="en-US" altLang="ja-JP" sz="2000" dirty="0" smtClean="0"/>
              </a:p>
              <a:p>
                <a:pPr algn="ctr"/>
                <a:r>
                  <a:rPr kumimoji="1" lang="ja-JP" altLang="en-US" sz="2000" dirty="0" smtClean="0"/>
                  <a:t>融</a:t>
                </a:r>
                <a:endParaRPr kumimoji="1" lang="en-US" altLang="ja-JP" sz="2000" dirty="0" smtClean="0"/>
              </a:p>
              <a:p>
                <a:pPr algn="ctr"/>
                <a:r>
                  <a:rPr kumimoji="1" lang="ja-JP" altLang="en-US" sz="2000" dirty="0" smtClean="0"/>
                  <a:t>業</a:t>
                </a:r>
                <a:endParaRPr kumimoji="1" lang="ja-JP" altLang="en-US" sz="2000" dirty="0"/>
              </a:p>
            </p:txBody>
          </p:sp>
          <p:sp>
            <p:nvSpPr>
              <p:cNvPr id="17" name="正方形/長方形 16"/>
              <p:cNvSpPr/>
              <p:nvPr/>
            </p:nvSpPr>
            <p:spPr>
              <a:xfrm>
                <a:off x="7534066" y="2408767"/>
                <a:ext cx="800100" cy="1574800"/>
              </a:xfrm>
              <a:prstGeom prst="rect">
                <a:avLst/>
              </a:prstGeom>
              <a:solidFill>
                <a:srgbClr val="0070C0"/>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t>シ先</a:t>
                </a:r>
                <a:endParaRPr kumimoji="1" lang="en-US" altLang="ja-JP" sz="2000" dirty="0" smtClean="0"/>
              </a:p>
              <a:p>
                <a:pPr algn="ctr"/>
                <a:r>
                  <a:rPr lang="ja-JP" altLang="en-US" sz="2000" dirty="0" smtClean="0"/>
                  <a:t>ス進</a:t>
                </a:r>
                <a:endParaRPr lang="en-US" altLang="ja-JP" sz="2000" dirty="0" smtClean="0"/>
              </a:p>
              <a:p>
                <a:pPr algn="ctr"/>
                <a:r>
                  <a:rPr kumimoji="1" lang="ja-JP" altLang="en-US" sz="2000" dirty="0" smtClean="0"/>
                  <a:t>テ医</a:t>
                </a:r>
                <a:endParaRPr kumimoji="1" lang="en-US" altLang="ja-JP" sz="2000" dirty="0" smtClean="0"/>
              </a:p>
              <a:p>
                <a:pPr algn="ctr"/>
                <a:r>
                  <a:rPr lang="ja-JP" altLang="en-US" sz="2000" dirty="0" smtClean="0"/>
                  <a:t>ム療</a:t>
                </a:r>
                <a:endParaRPr kumimoji="1" lang="ja-JP" altLang="en-US" sz="2000" dirty="0"/>
              </a:p>
            </p:txBody>
          </p:sp>
        </p:grpSp>
        <p:sp>
          <p:nvSpPr>
            <p:cNvPr id="19" name="正方形/長方形 18"/>
            <p:cNvSpPr/>
            <p:nvPr/>
          </p:nvSpPr>
          <p:spPr>
            <a:xfrm>
              <a:off x="1076956" y="4152900"/>
              <a:ext cx="7035805" cy="5715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solidFill>
                    <a:schemeClr val="tx1"/>
                  </a:solidFill>
                </a:rPr>
                <a:t>ソフトウェア</a:t>
              </a:r>
              <a:r>
                <a:rPr kumimoji="1" lang="en-US" altLang="ja-JP" sz="2000" dirty="0" smtClean="0">
                  <a:solidFill>
                    <a:schemeClr val="tx1"/>
                  </a:solidFill>
                </a:rPr>
                <a:t>(</a:t>
              </a:r>
              <a:r>
                <a:rPr kumimoji="1" lang="ja-JP" altLang="en-US" sz="2000" dirty="0" smtClean="0">
                  <a:solidFill>
                    <a:schemeClr val="tx1"/>
                  </a:solidFill>
                </a:rPr>
                <a:t>ビジネスアプリケーション，組み込みソフト</a:t>
              </a:r>
              <a:r>
                <a:rPr kumimoji="1" lang="en-US" altLang="ja-JP" sz="2000" dirty="0" smtClean="0">
                  <a:solidFill>
                    <a:schemeClr val="tx1"/>
                  </a:solidFill>
                </a:rPr>
                <a:t>)</a:t>
              </a:r>
              <a:endParaRPr kumimoji="1" lang="ja-JP" altLang="en-US" sz="2000" dirty="0">
                <a:solidFill>
                  <a:schemeClr val="tx1"/>
                </a:solidFill>
              </a:endParaRPr>
            </a:p>
          </p:txBody>
        </p:sp>
        <p:sp>
          <p:nvSpPr>
            <p:cNvPr id="20" name="正方形/長方形 19"/>
            <p:cNvSpPr/>
            <p:nvPr/>
          </p:nvSpPr>
          <p:spPr>
            <a:xfrm>
              <a:off x="1076956" y="4724400"/>
              <a:ext cx="7035805" cy="5715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solidFill>
                    <a:schemeClr val="tx1"/>
                  </a:solidFill>
                </a:rPr>
                <a:t>情報通信</a:t>
              </a:r>
              <a:r>
                <a:rPr lang="ja-JP" altLang="en-US" sz="2000" dirty="0" smtClean="0">
                  <a:solidFill>
                    <a:schemeClr val="tx1"/>
                  </a:solidFill>
                </a:rPr>
                <a:t>機器</a:t>
              </a:r>
              <a:r>
                <a:rPr lang="en-US" altLang="ja-JP" sz="2000" dirty="0" smtClean="0">
                  <a:solidFill>
                    <a:schemeClr val="tx1"/>
                  </a:solidFill>
                </a:rPr>
                <a:t>(</a:t>
              </a:r>
              <a:r>
                <a:rPr lang="ja-JP" altLang="en-US" sz="2000" dirty="0" smtClean="0">
                  <a:solidFill>
                    <a:schemeClr val="tx1"/>
                  </a:solidFill>
                </a:rPr>
                <a:t>携帯機器，パソコン，サーバなど</a:t>
              </a:r>
              <a:r>
                <a:rPr lang="en-US" altLang="ja-JP" sz="2000" dirty="0" smtClean="0">
                  <a:solidFill>
                    <a:schemeClr val="tx1"/>
                  </a:solidFill>
                </a:rPr>
                <a:t>)</a:t>
              </a:r>
              <a:endParaRPr kumimoji="1" lang="ja-JP" altLang="en-US" sz="2000" dirty="0">
                <a:solidFill>
                  <a:schemeClr val="tx1"/>
                </a:solidFill>
              </a:endParaRPr>
            </a:p>
          </p:txBody>
        </p:sp>
        <p:sp>
          <p:nvSpPr>
            <p:cNvPr id="21" name="正方形/長方形 20"/>
            <p:cNvSpPr/>
            <p:nvPr/>
          </p:nvSpPr>
          <p:spPr>
            <a:xfrm>
              <a:off x="1076955" y="5295900"/>
              <a:ext cx="7035805" cy="5715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solidFill>
                    <a:schemeClr val="tx1"/>
                  </a:solidFill>
                </a:rPr>
                <a:t>ブロードバンド回線などの</a:t>
              </a:r>
              <a:r>
                <a:rPr lang="en-US" altLang="ja-JP" sz="2000" dirty="0" smtClean="0">
                  <a:solidFill>
                    <a:schemeClr val="tx1"/>
                  </a:solidFill>
                </a:rPr>
                <a:t>IT</a:t>
              </a:r>
              <a:r>
                <a:rPr lang="ja-JP" altLang="en-US" sz="2000" dirty="0" smtClean="0">
                  <a:solidFill>
                    <a:schemeClr val="tx1"/>
                  </a:solidFill>
                </a:rPr>
                <a:t>インフラストラクチャ</a:t>
              </a:r>
              <a:endParaRPr kumimoji="1" lang="ja-JP" altLang="en-US" sz="2000" dirty="0">
                <a:solidFill>
                  <a:schemeClr val="tx1"/>
                </a:solidFill>
              </a:endParaRPr>
            </a:p>
          </p:txBody>
        </p:sp>
      </p:grpSp>
      <p:sp>
        <p:nvSpPr>
          <p:cNvPr id="23" name="テキスト ボックス 22"/>
          <p:cNvSpPr txBox="1"/>
          <p:nvPr/>
        </p:nvSpPr>
        <p:spPr>
          <a:xfrm>
            <a:off x="1981002" y="5512162"/>
            <a:ext cx="5227713" cy="400110"/>
          </a:xfrm>
          <a:prstGeom prst="rect">
            <a:avLst/>
          </a:prstGeom>
          <a:noFill/>
        </p:spPr>
        <p:txBody>
          <a:bodyPr wrap="none" rtlCol="0">
            <a:spAutoFit/>
          </a:bodyPr>
          <a:lstStyle/>
          <a:p>
            <a:r>
              <a:rPr kumimoji="1" lang="ja-JP" altLang="en-US" sz="2000" dirty="0" smtClean="0"/>
              <a:t>どの会社にもソフトウェアなしでは存在し得ない</a:t>
            </a:r>
            <a:endParaRPr kumimoji="1" lang="ja-JP" altLang="en-US" sz="2000" dirty="0"/>
          </a:p>
        </p:txBody>
      </p:sp>
      <p:sp>
        <p:nvSpPr>
          <p:cNvPr id="3" name="スライド番号プレースホルダー 2"/>
          <p:cNvSpPr>
            <a:spLocks noGrp="1"/>
          </p:cNvSpPr>
          <p:nvPr>
            <p:ph type="sldNum" sz="quarter" idx="12"/>
          </p:nvPr>
        </p:nvSpPr>
        <p:spPr/>
        <p:txBody>
          <a:bodyPr/>
          <a:lstStyle/>
          <a:p>
            <a:fld id="{BA9CE392-8934-4295-BF74-3CB5C2D26EBE}" type="slidenum">
              <a:rPr kumimoji="1" lang="ja-JP" altLang="en-US" smtClean="0"/>
              <a:t>3</a:t>
            </a:fld>
            <a:endParaRPr kumimoji="1" lang="ja-JP" altLang="en-US" dirty="0"/>
          </a:p>
        </p:txBody>
      </p:sp>
    </p:spTree>
    <p:extLst>
      <p:ext uri="{BB962C8B-B14F-4D97-AF65-F5344CB8AC3E}">
        <p14:creationId xmlns:p14="http://schemas.microsoft.com/office/powerpoint/2010/main" val="9126587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ソフトウェアの産業規模</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1993</a:t>
            </a:r>
            <a:r>
              <a:rPr kumimoji="1" lang="ja-JP" altLang="en-US" dirty="0" smtClean="0"/>
              <a:t>年：</a:t>
            </a:r>
            <a:r>
              <a:rPr kumimoji="1" lang="en-US" altLang="ja-JP" dirty="0" smtClean="0"/>
              <a:t>50</a:t>
            </a:r>
            <a:r>
              <a:rPr lang="ja-JP" altLang="en-US" dirty="0"/>
              <a:t>兆</a:t>
            </a:r>
            <a:r>
              <a:rPr lang="ja-JP" altLang="en-US" dirty="0" smtClean="0"/>
              <a:t>円 → </a:t>
            </a:r>
            <a:r>
              <a:rPr lang="en-US" altLang="ja-JP" dirty="0" smtClean="0"/>
              <a:t>2005</a:t>
            </a:r>
            <a:r>
              <a:rPr lang="ja-JP" altLang="en-US" dirty="0" smtClean="0"/>
              <a:t>年：</a:t>
            </a:r>
            <a:r>
              <a:rPr lang="en-US" altLang="ja-JP" dirty="0" smtClean="0"/>
              <a:t>60</a:t>
            </a:r>
            <a:r>
              <a:rPr lang="ja-JP" altLang="en-US" dirty="0" smtClean="0"/>
              <a:t>兆円</a:t>
            </a:r>
            <a:endParaRPr lang="en-US" altLang="ja-JP" dirty="0" smtClean="0"/>
          </a:p>
          <a:p>
            <a:r>
              <a:rPr kumimoji="1" lang="ja-JP" altLang="en-US" dirty="0"/>
              <a:t>年</a:t>
            </a:r>
            <a:r>
              <a:rPr kumimoji="1" lang="ja-JP" altLang="en-US" dirty="0" smtClean="0"/>
              <a:t>平均成長率：</a:t>
            </a:r>
            <a:r>
              <a:rPr kumimoji="1" lang="en-US" altLang="ja-JP" dirty="0" smtClean="0"/>
              <a:t>1.5%</a:t>
            </a:r>
            <a:endParaRPr kumimoji="1" lang="ja-JP" altLang="en-US" dirty="0"/>
          </a:p>
        </p:txBody>
      </p:sp>
      <p:pic>
        <p:nvPicPr>
          <p:cNvPr id="4" name="図 3"/>
          <p:cNvPicPr>
            <a:picLocks noChangeAspect="1"/>
          </p:cNvPicPr>
          <p:nvPr/>
        </p:nvPicPr>
        <p:blipFill>
          <a:blip r:embed="rId2"/>
          <a:stretch>
            <a:fillRect/>
          </a:stretch>
        </p:blipFill>
        <p:spPr>
          <a:xfrm>
            <a:off x="2385290" y="2812774"/>
            <a:ext cx="4419138" cy="3056320"/>
          </a:xfrm>
          <a:prstGeom prst="rect">
            <a:avLst/>
          </a:prstGeom>
        </p:spPr>
      </p:pic>
      <p:sp>
        <p:nvSpPr>
          <p:cNvPr id="5" name="スライド番号プレースホルダー 4"/>
          <p:cNvSpPr>
            <a:spLocks noGrp="1"/>
          </p:cNvSpPr>
          <p:nvPr>
            <p:ph type="sldNum" sz="quarter" idx="12"/>
          </p:nvPr>
        </p:nvSpPr>
        <p:spPr/>
        <p:txBody>
          <a:bodyPr/>
          <a:lstStyle/>
          <a:p>
            <a:fld id="{BA9CE392-8934-4295-BF74-3CB5C2D26EBE}" type="slidenum">
              <a:rPr kumimoji="1" lang="ja-JP" altLang="en-US" smtClean="0"/>
              <a:t>4</a:t>
            </a:fld>
            <a:endParaRPr kumimoji="1" lang="ja-JP" altLang="en-US" dirty="0"/>
          </a:p>
        </p:txBody>
      </p:sp>
    </p:spTree>
    <p:extLst>
      <p:ext uri="{BB962C8B-B14F-4D97-AF65-F5344CB8AC3E}">
        <p14:creationId xmlns:p14="http://schemas.microsoft.com/office/powerpoint/2010/main" val="40831359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ソフトウェアの産業規模</a:t>
            </a:r>
            <a:endParaRPr kumimoji="1" lang="ja-JP" altLang="en-US" dirty="0"/>
          </a:p>
        </p:txBody>
      </p:sp>
      <p:sp>
        <p:nvSpPr>
          <p:cNvPr id="3" name="コンテンツ プレースホルダー 2"/>
          <p:cNvSpPr>
            <a:spLocks noGrp="1"/>
          </p:cNvSpPr>
          <p:nvPr>
            <p:ph idx="1"/>
          </p:nvPr>
        </p:nvSpPr>
        <p:spPr/>
        <p:txBody>
          <a:bodyPr/>
          <a:lstStyle/>
          <a:p>
            <a:pPr>
              <a:buFont typeface="Wingdings" panose="05000000000000000000" pitchFamily="2" charset="2"/>
              <a:buChar char="l"/>
            </a:pPr>
            <a:r>
              <a:rPr kumimoji="1" lang="ja-JP" altLang="en-US" sz="2400" dirty="0" smtClean="0"/>
              <a:t>情報サービス・ソフトウェア産業</a:t>
            </a:r>
            <a:endParaRPr kumimoji="1" lang="en-US" altLang="ja-JP" sz="2400" dirty="0" smtClean="0"/>
          </a:p>
          <a:p>
            <a:r>
              <a:rPr lang="ja-JP" altLang="en-US" sz="2400" dirty="0"/>
              <a:t>　</a:t>
            </a:r>
            <a:r>
              <a:rPr lang="ja-JP" altLang="en-US" sz="2400" dirty="0" smtClean="0"/>
              <a:t>　ソフトウェア受託開発，システムインテグレーションなど</a:t>
            </a:r>
            <a:endParaRPr lang="en-US" altLang="ja-JP" sz="2400" dirty="0" smtClean="0"/>
          </a:p>
          <a:p>
            <a:endParaRPr lang="en-US" altLang="ja-JP" sz="2400" dirty="0" smtClean="0"/>
          </a:p>
          <a:p>
            <a:r>
              <a:rPr lang="en-US" altLang="ja-JP" sz="2400" dirty="0"/>
              <a:t> </a:t>
            </a:r>
            <a:r>
              <a:rPr lang="ja-JP" altLang="en-US" sz="2400" dirty="0"/>
              <a:t>　 </a:t>
            </a:r>
            <a:r>
              <a:rPr lang="ja-JP" altLang="en-US" sz="2400" dirty="0" smtClean="0"/>
              <a:t>売上高 </a:t>
            </a:r>
            <a:r>
              <a:rPr lang="en-US" altLang="ja-JP" sz="2400" dirty="0" smtClean="0"/>
              <a:t>--- 1993</a:t>
            </a:r>
            <a:r>
              <a:rPr lang="ja-JP" altLang="en-US" sz="2400" dirty="0" smtClean="0"/>
              <a:t>年：</a:t>
            </a:r>
            <a:r>
              <a:rPr lang="en-US" altLang="ja-JP" sz="2400" dirty="0" smtClean="0"/>
              <a:t>6.5</a:t>
            </a:r>
            <a:r>
              <a:rPr lang="ja-JP" altLang="en-US" sz="2400" dirty="0" smtClean="0"/>
              <a:t>兆円 → </a:t>
            </a:r>
            <a:r>
              <a:rPr lang="en-US" altLang="ja-JP" sz="2400" dirty="0" smtClean="0"/>
              <a:t>2005</a:t>
            </a:r>
            <a:r>
              <a:rPr lang="ja-JP" altLang="en-US" sz="2400" dirty="0" smtClean="0"/>
              <a:t>年：</a:t>
            </a:r>
            <a:r>
              <a:rPr lang="en-US" altLang="ja-JP" sz="2400" dirty="0" smtClean="0"/>
              <a:t>14.6</a:t>
            </a:r>
            <a:r>
              <a:rPr lang="ja-JP" altLang="en-US" sz="2400" dirty="0" smtClean="0"/>
              <a:t>兆円</a:t>
            </a:r>
            <a:endParaRPr lang="en-US" altLang="ja-JP" sz="2400" dirty="0" smtClean="0"/>
          </a:p>
          <a:p>
            <a:r>
              <a:rPr kumimoji="1" lang="en-US" altLang="ja-JP" sz="2400" dirty="0" smtClean="0"/>
              <a:t>     </a:t>
            </a:r>
            <a:r>
              <a:rPr kumimoji="1" lang="ja-JP" altLang="en-US" sz="2400" dirty="0" smtClean="0"/>
              <a:t>年平均成長率 </a:t>
            </a:r>
            <a:r>
              <a:rPr kumimoji="1" lang="en-US" altLang="ja-JP" sz="2400" dirty="0" smtClean="0"/>
              <a:t>: 6.8%</a:t>
            </a:r>
            <a:r>
              <a:rPr lang="en-US" altLang="ja-JP" sz="2400" dirty="0" smtClean="0"/>
              <a:t>(</a:t>
            </a:r>
            <a:r>
              <a:rPr lang="ja-JP" altLang="en-US" sz="2400" dirty="0" smtClean="0"/>
              <a:t>日本の</a:t>
            </a:r>
            <a:r>
              <a:rPr lang="en-US" altLang="ja-JP" sz="2400" dirty="0" smtClean="0"/>
              <a:t>GDP</a:t>
            </a:r>
            <a:r>
              <a:rPr lang="ja-JP" altLang="en-US" sz="2400" dirty="0" smtClean="0"/>
              <a:t>成長率は年</a:t>
            </a:r>
            <a:r>
              <a:rPr lang="en-US" altLang="ja-JP" sz="2400" dirty="0" smtClean="0"/>
              <a:t>1-2%)</a:t>
            </a:r>
            <a:endParaRPr kumimoji="1" lang="en-US" altLang="ja-JP" sz="2400" dirty="0"/>
          </a:p>
          <a:p>
            <a:r>
              <a:rPr kumimoji="1" lang="en-US" altLang="ja-JP" dirty="0" smtClean="0"/>
              <a:t>    </a:t>
            </a:r>
            <a:endParaRPr kumimoji="1" lang="ja-JP" altLang="en-US" dirty="0"/>
          </a:p>
        </p:txBody>
      </p:sp>
      <p:sp>
        <p:nvSpPr>
          <p:cNvPr id="4" name="スライド番号プレースホルダー 3"/>
          <p:cNvSpPr>
            <a:spLocks noGrp="1"/>
          </p:cNvSpPr>
          <p:nvPr>
            <p:ph type="sldNum" sz="quarter" idx="12"/>
          </p:nvPr>
        </p:nvSpPr>
        <p:spPr/>
        <p:txBody>
          <a:bodyPr/>
          <a:lstStyle/>
          <a:p>
            <a:fld id="{BA9CE392-8934-4295-BF74-3CB5C2D26EBE}" type="slidenum">
              <a:rPr kumimoji="1" lang="ja-JP" altLang="en-US" smtClean="0"/>
              <a:t>5</a:t>
            </a:fld>
            <a:endParaRPr kumimoji="1" lang="ja-JP" altLang="en-US" dirty="0"/>
          </a:p>
        </p:txBody>
      </p:sp>
    </p:spTree>
    <p:extLst>
      <p:ext uri="{BB962C8B-B14F-4D97-AF65-F5344CB8AC3E}">
        <p14:creationId xmlns:p14="http://schemas.microsoft.com/office/powerpoint/2010/main" val="17333369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ソフトウェアの産業規模</a:t>
            </a:r>
            <a:endParaRPr kumimoji="1" lang="ja-JP" altLang="en-US" dirty="0"/>
          </a:p>
        </p:txBody>
      </p:sp>
      <p:sp>
        <p:nvSpPr>
          <p:cNvPr id="3" name="コンテンツ プレースホルダー 2"/>
          <p:cNvSpPr>
            <a:spLocks noGrp="1"/>
          </p:cNvSpPr>
          <p:nvPr>
            <p:ph idx="1"/>
          </p:nvPr>
        </p:nvSpPr>
        <p:spPr>
          <a:xfrm>
            <a:off x="822959" y="1855783"/>
            <a:ext cx="7543801" cy="4023360"/>
          </a:xfrm>
        </p:spPr>
        <p:txBody>
          <a:bodyPr/>
          <a:lstStyle/>
          <a:p>
            <a:r>
              <a:rPr kumimoji="1" lang="en-US" altLang="ja-JP" dirty="0" smtClean="0"/>
              <a:t>2000</a:t>
            </a:r>
            <a:r>
              <a:rPr kumimoji="1" lang="ja-JP" altLang="en-US" dirty="0" smtClean="0"/>
              <a:t>年から売上高，従業員数共に伸び悩み</a:t>
            </a:r>
            <a:endParaRPr kumimoji="1" lang="en-US" altLang="ja-JP" dirty="0" smtClean="0"/>
          </a:p>
          <a:p>
            <a:r>
              <a:rPr lang="ja-JP" altLang="en-US" dirty="0"/>
              <a:t>　</a:t>
            </a:r>
            <a:r>
              <a:rPr lang="ja-JP" altLang="en-US" dirty="0" smtClean="0"/>
              <a:t>　　→　情報サービス・ソフトウェア産業が成熟期を迎えた</a:t>
            </a:r>
            <a:endParaRPr kumimoji="1" lang="ja-JP" altLang="en-US" dirty="0"/>
          </a:p>
        </p:txBody>
      </p:sp>
      <p:pic>
        <p:nvPicPr>
          <p:cNvPr id="4" name="図 3"/>
          <p:cNvPicPr>
            <a:picLocks noChangeAspect="1"/>
          </p:cNvPicPr>
          <p:nvPr/>
        </p:nvPicPr>
        <p:blipFill>
          <a:blip r:embed="rId2"/>
          <a:stretch>
            <a:fillRect/>
          </a:stretch>
        </p:blipFill>
        <p:spPr>
          <a:xfrm>
            <a:off x="1718268" y="3014506"/>
            <a:ext cx="5160828" cy="3336051"/>
          </a:xfrm>
          <a:prstGeom prst="rect">
            <a:avLst/>
          </a:prstGeom>
        </p:spPr>
      </p:pic>
      <p:sp>
        <p:nvSpPr>
          <p:cNvPr id="5" name="スライド番号プレースホルダー 4"/>
          <p:cNvSpPr>
            <a:spLocks noGrp="1"/>
          </p:cNvSpPr>
          <p:nvPr>
            <p:ph type="sldNum" sz="quarter" idx="12"/>
          </p:nvPr>
        </p:nvSpPr>
        <p:spPr/>
        <p:txBody>
          <a:bodyPr/>
          <a:lstStyle/>
          <a:p>
            <a:fld id="{BA9CE392-8934-4295-BF74-3CB5C2D26EBE}" type="slidenum">
              <a:rPr kumimoji="1" lang="ja-JP" altLang="en-US" smtClean="0"/>
              <a:t>6</a:t>
            </a:fld>
            <a:endParaRPr kumimoji="1" lang="ja-JP" altLang="en-US" dirty="0"/>
          </a:p>
        </p:txBody>
      </p:sp>
    </p:spTree>
    <p:extLst>
      <p:ext uri="{BB962C8B-B14F-4D97-AF65-F5344CB8AC3E}">
        <p14:creationId xmlns:p14="http://schemas.microsoft.com/office/powerpoint/2010/main" val="37066350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開発期間の短縮化</a:t>
            </a:r>
            <a:endParaRPr kumimoji="1" lang="ja-JP" altLang="en-US"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kumimoji="1" lang="ja-JP" altLang="en-US" sz="2400" dirty="0" smtClean="0"/>
              <a:t>今までの大規模ソフトウェア開発：</a:t>
            </a:r>
            <a:r>
              <a:rPr kumimoji="1" lang="en-US" altLang="ja-JP" sz="2400" dirty="0" smtClean="0"/>
              <a:t>1.5 – 2</a:t>
            </a:r>
            <a:r>
              <a:rPr kumimoji="1" lang="ja-JP" altLang="en-US" sz="2400" dirty="0" smtClean="0"/>
              <a:t>年かけるのが一般的</a:t>
            </a:r>
            <a:endParaRPr kumimoji="1" lang="en-US" altLang="ja-JP" sz="2400" dirty="0" smtClean="0"/>
          </a:p>
          <a:p>
            <a:pPr>
              <a:buFont typeface="Wingdings" panose="05000000000000000000" pitchFamily="2" charset="2"/>
              <a:buChar char="l"/>
            </a:pPr>
            <a:r>
              <a:rPr lang="ja-JP" altLang="en-US" sz="2400" dirty="0"/>
              <a:t>今</a:t>
            </a:r>
            <a:r>
              <a:rPr lang="ja-JP" altLang="en-US" sz="2400" dirty="0" smtClean="0"/>
              <a:t>の大規模ソフトウェア開発：</a:t>
            </a:r>
            <a:r>
              <a:rPr lang="en-US" altLang="ja-JP" sz="2400" dirty="0" smtClean="0"/>
              <a:t>6 – 9 </a:t>
            </a:r>
            <a:r>
              <a:rPr lang="ja-JP" altLang="en-US" sz="2400" dirty="0" smtClean="0"/>
              <a:t>ヶ月，またはそれ以下</a:t>
            </a:r>
            <a:endParaRPr lang="en-US" altLang="ja-JP" sz="2400" dirty="0" smtClean="0"/>
          </a:p>
          <a:p>
            <a:pPr>
              <a:buFont typeface="Wingdings" panose="05000000000000000000" pitchFamily="2" charset="2"/>
              <a:buChar char="l"/>
            </a:pPr>
            <a:endParaRPr kumimoji="1" lang="en-US" altLang="ja-JP" sz="2400" dirty="0"/>
          </a:p>
          <a:p>
            <a:pPr marL="0" indent="0">
              <a:buNone/>
            </a:pPr>
            <a:r>
              <a:rPr lang="ja-JP" altLang="en-US" sz="2400" u="sng" dirty="0" smtClean="0"/>
              <a:t>携帯</a:t>
            </a:r>
            <a:r>
              <a:rPr lang="ja-JP" altLang="en-US" sz="2400" u="sng" dirty="0"/>
              <a:t>電話</a:t>
            </a:r>
            <a:r>
              <a:rPr lang="ja-JP" altLang="en-US" sz="2400" u="sng" dirty="0" smtClean="0"/>
              <a:t>の場合</a:t>
            </a:r>
            <a:endParaRPr lang="en-US" altLang="ja-JP" sz="2400" u="sng" dirty="0" smtClean="0"/>
          </a:p>
          <a:p>
            <a:pPr marL="0" indent="0">
              <a:buNone/>
            </a:pPr>
            <a:r>
              <a:rPr kumimoji="1" lang="ja-JP" altLang="en-US" sz="2400" dirty="0"/>
              <a:t>　</a:t>
            </a:r>
            <a:r>
              <a:rPr kumimoji="1" lang="ja-JP" altLang="en-US" sz="2400" dirty="0" smtClean="0"/>
              <a:t>キャリアの競争激化が一因</a:t>
            </a:r>
            <a:endParaRPr kumimoji="1" lang="en-US" altLang="ja-JP" sz="2400" dirty="0" smtClean="0"/>
          </a:p>
          <a:p>
            <a:pPr marL="0" indent="0">
              <a:buNone/>
            </a:pPr>
            <a:r>
              <a:rPr lang="ja-JP" altLang="en-US" sz="2400" dirty="0"/>
              <a:t>　</a:t>
            </a:r>
            <a:r>
              <a:rPr lang="en-US" altLang="ja-JP" sz="2400" dirty="0" smtClean="0"/>
              <a:t>3-4</a:t>
            </a:r>
            <a:r>
              <a:rPr lang="ja-JP" altLang="en-US" sz="2400" dirty="0" smtClean="0"/>
              <a:t>ヶ月で新端末がリリースされる現状</a:t>
            </a:r>
            <a:endParaRPr kumimoji="1" lang="ja-JP" altLang="en-US" sz="2400" dirty="0"/>
          </a:p>
        </p:txBody>
      </p:sp>
      <p:sp>
        <p:nvSpPr>
          <p:cNvPr id="4" name="スライド番号プレースホルダー 3"/>
          <p:cNvSpPr>
            <a:spLocks noGrp="1"/>
          </p:cNvSpPr>
          <p:nvPr>
            <p:ph type="sldNum" sz="quarter" idx="12"/>
          </p:nvPr>
        </p:nvSpPr>
        <p:spPr/>
        <p:txBody>
          <a:bodyPr/>
          <a:lstStyle/>
          <a:p>
            <a:fld id="{BA9CE392-8934-4295-BF74-3CB5C2D26EBE}" type="slidenum">
              <a:rPr kumimoji="1" lang="ja-JP" altLang="en-US" smtClean="0"/>
              <a:t>7</a:t>
            </a:fld>
            <a:endParaRPr kumimoji="1" lang="ja-JP" altLang="en-US" dirty="0"/>
          </a:p>
        </p:txBody>
      </p:sp>
    </p:spTree>
    <p:extLst>
      <p:ext uri="{BB962C8B-B14F-4D97-AF65-F5344CB8AC3E}">
        <p14:creationId xmlns:p14="http://schemas.microsoft.com/office/powerpoint/2010/main" val="5367057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トラブルの事例</a:t>
            </a:r>
            <a:r>
              <a:rPr kumimoji="1" lang="en-US" altLang="ja-JP" dirty="0" smtClean="0"/>
              <a:t>	</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400" dirty="0" smtClean="0"/>
              <a:t>例</a:t>
            </a:r>
            <a:r>
              <a:rPr kumimoji="1" lang="en-US" altLang="ja-JP" sz="2400" dirty="0" smtClean="0"/>
              <a:t>:</a:t>
            </a:r>
            <a:r>
              <a:rPr lang="ja-JP" altLang="en-US" sz="2400" dirty="0" smtClean="0"/>
              <a:t>みずほ銀行のトラブル</a:t>
            </a:r>
            <a:endParaRPr lang="en-US" altLang="ja-JP" sz="2400" dirty="0" smtClean="0"/>
          </a:p>
          <a:p>
            <a:r>
              <a:rPr kumimoji="1" lang="ja-JP" altLang="en-US" sz="2400" dirty="0"/>
              <a:t>　</a:t>
            </a:r>
            <a:r>
              <a:rPr kumimoji="1" lang="ja-JP" altLang="en-US" sz="2400" dirty="0" smtClean="0"/>
              <a:t>第一勧業銀行，富士銀行，日本興業銀行 → みずほ銀行</a:t>
            </a:r>
            <a:endParaRPr kumimoji="1" lang="en-US" altLang="ja-JP" sz="2400" dirty="0" smtClean="0"/>
          </a:p>
          <a:p>
            <a:r>
              <a:rPr lang="ja-JP" altLang="en-US" sz="2400" dirty="0"/>
              <a:t>　</a:t>
            </a:r>
            <a:endParaRPr lang="en-US" altLang="ja-JP" sz="2400" dirty="0" smtClean="0"/>
          </a:p>
          <a:p>
            <a:pPr>
              <a:buFont typeface="Wingdings" panose="05000000000000000000" pitchFamily="2" charset="2"/>
              <a:buChar char="l"/>
            </a:pPr>
            <a:r>
              <a:rPr kumimoji="1" lang="ja-JP" altLang="en-US" sz="2400" dirty="0"/>
              <a:t>　</a:t>
            </a:r>
            <a:r>
              <a:rPr kumimoji="1" lang="en-US" altLang="ja-JP" sz="2400" dirty="0" smtClean="0"/>
              <a:t>3</a:t>
            </a:r>
            <a:r>
              <a:rPr lang="ja-JP" altLang="en-US" sz="2400" dirty="0" smtClean="0"/>
              <a:t>銀行全てがベンダ固有のシステム</a:t>
            </a:r>
            <a:endParaRPr kumimoji="1" lang="en-US" altLang="ja-JP" sz="2400" dirty="0" smtClean="0"/>
          </a:p>
          <a:p>
            <a:pPr>
              <a:buFont typeface="Wingdings" panose="05000000000000000000" pitchFamily="2" charset="2"/>
              <a:buChar char="l"/>
            </a:pPr>
            <a:r>
              <a:rPr lang="en-US" altLang="ja-JP" sz="2400" dirty="0" smtClean="0"/>
              <a:t>   </a:t>
            </a:r>
            <a:r>
              <a:rPr lang="ja-JP" altLang="en-US" sz="2400" dirty="0" smtClean="0"/>
              <a:t>基本的には同じ機能，細部が微妙に違う</a:t>
            </a:r>
            <a:endParaRPr lang="en-US" altLang="ja-JP" sz="2400" dirty="0" smtClean="0"/>
          </a:p>
          <a:p>
            <a:pPr marL="0" indent="0">
              <a:buNone/>
            </a:pPr>
            <a:r>
              <a:rPr lang="ja-JP" altLang="en-US" sz="2400" dirty="0" smtClean="0"/>
              <a:t>　　→　</a:t>
            </a:r>
            <a:r>
              <a:rPr lang="en-US" altLang="ja-JP" sz="2400" dirty="0" smtClean="0"/>
              <a:t>3</a:t>
            </a:r>
            <a:r>
              <a:rPr lang="ja-JP" altLang="en-US" sz="2400" dirty="0" smtClean="0"/>
              <a:t>システムの統合は</a:t>
            </a:r>
            <a:r>
              <a:rPr lang="ja-JP" altLang="en-US" sz="2400" dirty="0"/>
              <a:t>非常</a:t>
            </a:r>
            <a:r>
              <a:rPr lang="ja-JP" altLang="en-US" sz="2400" dirty="0" smtClean="0"/>
              <a:t>に難しい</a:t>
            </a:r>
            <a:endParaRPr lang="en-US" altLang="ja-JP" sz="2400" dirty="0" smtClean="0"/>
          </a:p>
          <a:p>
            <a:pPr marL="0" indent="0">
              <a:buNone/>
            </a:pPr>
            <a:r>
              <a:rPr lang="ja-JP" altLang="en-US" sz="2400" dirty="0" smtClean="0"/>
              <a:t>結果的に</a:t>
            </a:r>
            <a:r>
              <a:rPr lang="en-US" altLang="ja-JP" sz="2400" dirty="0" smtClean="0"/>
              <a:t>…</a:t>
            </a:r>
          </a:p>
          <a:p>
            <a:pPr marL="0" indent="0">
              <a:buNone/>
            </a:pPr>
            <a:r>
              <a:rPr lang="ja-JP" altLang="en-US" sz="2400" dirty="0"/>
              <a:t>テスト</a:t>
            </a:r>
            <a:r>
              <a:rPr lang="ja-JP" altLang="en-US" sz="2400" dirty="0" smtClean="0"/>
              <a:t>が出来ず，口座振込の遅延数が拡大，約</a:t>
            </a:r>
            <a:r>
              <a:rPr lang="en-US" altLang="ja-JP" sz="2400" dirty="0" smtClean="0"/>
              <a:t>250</a:t>
            </a:r>
            <a:r>
              <a:rPr lang="ja-JP" altLang="en-US" sz="2400" dirty="0" smtClean="0"/>
              <a:t>万件</a:t>
            </a:r>
            <a:endParaRPr lang="en-US" altLang="ja-JP" sz="2400" dirty="0" smtClean="0"/>
          </a:p>
        </p:txBody>
      </p:sp>
      <p:sp>
        <p:nvSpPr>
          <p:cNvPr id="4" name="スライド番号プレースホルダー 3"/>
          <p:cNvSpPr>
            <a:spLocks noGrp="1"/>
          </p:cNvSpPr>
          <p:nvPr>
            <p:ph type="sldNum" sz="quarter" idx="12"/>
          </p:nvPr>
        </p:nvSpPr>
        <p:spPr/>
        <p:txBody>
          <a:bodyPr/>
          <a:lstStyle/>
          <a:p>
            <a:fld id="{BA9CE392-8934-4295-BF74-3CB5C2D26EBE}" type="slidenum">
              <a:rPr kumimoji="1" lang="ja-JP" altLang="en-US" smtClean="0"/>
              <a:t>8</a:t>
            </a:fld>
            <a:endParaRPr kumimoji="1" lang="ja-JP" altLang="en-US" dirty="0"/>
          </a:p>
        </p:txBody>
      </p:sp>
    </p:spTree>
    <p:extLst>
      <p:ext uri="{BB962C8B-B14F-4D97-AF65-F5344CB8AC3E}">
        <p14:creationId xmlns:p14="http://schemas.microsoft.com/office/powerpoint/2010/main" val="10853660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オープン化</a:t>
            </a:r>
            <a:endParaRPr kumimoji="1" lang="ja-JP" altLang="en-US" dirty="0"/>
          </a:p>
        </p:txBody>
      </p:sp>
      <p:sp>
        <p:nvSpPr>
          <p:cNvPr id="3" name="コンテンツ プレースホルダー 2"/>
          <p:cNvSpPr>
            <a:spLocks noGrp="1"/>
          </p:cNvSpPr>
          <p:nvPr>
            <p:ph idx="1"/>
          </p:nvPr>
        </p:nvSpPr>
        <p:spPr>
          <a:xfrm>
            <a:off x="822960" y="1845734"/>
            <a:ext cx="7543801" cy="4023360"/>
          </a:xfrm>
        </p:spPr>
        <p:txBody>
          <a:bodyPr>
            <a:normAutofit fontScale="92500" lnSpcReduction="10000"/>
          </a:bodyPr>
          <a:lstStyle/>
          <a:p>
            <a:pPr>
              <a:buFont typeface="Wingdings" panose="05000000000000000000" pitchFamily="2" charset="2"/>
              <a:buChar char="l"/>
            </a:pPr>
            <a:r>
              <a:rPr lang="ja-JP" altLang="en-US" sz="2400" dirty="0" smtClean="0"/>
              <a:t>それぞれのレイヤごとに自由に選択するという考え方</a:t>
            </a:r>
            <a:endParaRPr lang="en-US" altLang="ja-JP" sz="2400" dirty="0" smtClean="0"/>
          </a:p>
          <a:p>
            <a:pPr>
              <a:buFont typeface="Wingdings" panose="05000000000000000000" pitchFamily="2" charset="2"/>
              <a:buChar char="l"/>
            </a:pPr>
            <a:endParaRPr lang="en-US" altLang="ja-JP" sz="2400" dirty="0" smtClean="0"/>
          </a:p>
          <a:p>
            <a:r>
              <a:rPr kumimoji="1" lang="ja-JP" altLang="en-US" sz="2400" dirty="0" smtClean="0"/>
              <a:t>例</a:t>
            </a:r>
            <a:r>
              <a:rPr kumimoji="1" lang="en-US" altLang="ja-JP" sz="2400" dirty="0" smtClean="0"/>
              <a:t>)</a:t>
            </a:r>
            <a:r>
              <a:rPr lang="ja-JP" altLang="en-US" sz="2400" dirty="0" smtClean="0"/>
              <a:t>パソコン</a:t>
            </a:r>
            <a:endParaRPr lang="en-US" altLang="ja-JP" sz="2400" dirty="0" smtClean="0"/>
          </a:p>
          <a:p>
            <a:r>
              <a:rPr kumimoji="1" lang="ja-JP" altLang="en-US" sz="2400" dirty="0"/>
              <a:t>　</a:t>
            </a:r>
            <a:r>
              <a:rPr kumimoji="1" lang="ja-JP" altLang="en-US" sz="2400" dirty="0" smtClean="0"/>
              <a:t>　</a:t>
            </a:r>
            <a:r>
              <a:rPr lang="en-US" altLang="ja-JP" sz="2400" dirty="0" smtClean="0"/>
              <a:t>OS</a:t>
            </a:r>
            <a:r>
              <a:rPr lang="ja-JP" altLang="en-US" sz="2400" dirty="0" smtClean="0"/>
              <a:t>にマイクロソフトの</a:t>
            </a:r>
            <a:r>
              <a:rPr lang="en-US" altLang="ja-JP" sz="2400" dirty="0" smtClean="0"/>
              <a:t>Windows</a:t>
            </a:r>
            <a:endParaRPr lang="en-US" altLang="ja-JP" sz="2400" dirty="0"/>
          </a:p>
          <a:p>
            <a:r>
              <a:rPr lang="ja-JP" altLang="en-US" sz="2400" dirty="0" smtClean="0"/>
              <a:t>　　その他のソフトウェアは他社のもの</a:t>
            </a:r>
            <a:endParaRPr lang="en-US" altLang="ja-JP" sz="2400" dirty="0" smtClean="0"/>
          </a:p>
          <a:p>
            <a:pPr>
              <a:buFont typeface="Wingdings" panose="05000000000000000000" pitchFamily="2" charset="2"/>
              <a:buChar char="l"/>
            </a:pPr>
            <a:r>
              <a:rPr lang="ja-JP" altLang="en-US" sz="2400" dirty="0" smtClean="0"/>
              <a:t>メリット</a:t>
            </a:r>
            <a:endParaRPr lang="en-US" altLang="ja-JP" sz="2400" dirty="0" smtClean="0"/>
          </a:p>
          <a:p>
            <a:pPr>
              <a:buFont typeface="Wingdings" panose="05000000000000000000" pitchFamily="2" charset="2"/>
              <a:buChar char="ü"/>
            </a:pPr>
            <a:r>
              <a:rPr lang="ja-JP" altLang="en-US" sz="2400" dirty="0" smtClean="0"/>
              <a:t>維持管理コストが節約できる</a:t>
            </a:r>
            <a:endParaRPr lang="en-US" altLang="ja-JP" sz="2400" dirty="0" smtClean="0"/>
          </a:p>
          <a:p>
            <a:pPr>
              <a:buFont typeface="Wingdings" panose="05000000000000000000" pitchFamily="2" charset="2"/>
              <a:buChar char="ü"/>
            </a:pPr>
            <a:r>
              <a:rPr lang="ja-JP" altLang="en-US" sz="2400" dirty="0" smtClean="0"/>
              <a:t>多様な選択肢が選択できるため，機能の拡張性が増す</a:t>
            </a:r>
            <a:endParaRPr lang="en-US" altLang="ja-JP" sz="2400" dirty="0" smtClean="0"/>
          </a:p>
          <a:p>
            <a:r>
              <a:rPr kumimoji="1" lang="ja-JP" altLang="en-US" sz="2400" dirty="0" smtClean="0"/>
              <a:t>　　</a:t>
            </a:r>
            <a:endParaRPr kumimoji="1" lang="en-US" altLang="ja-JP" sz="2400" dirty="0"/>
          </a:p>
          <a:p>
            <a:endParaRPr kumimoji="1" lang="en-US" altLang="ja-JP" sz="2400" dirty="0" smtClean="0"/>
          </a:p>
        </p:txBody>
      </p:sp>
      <p:sp>
        <p:nvSpPr>
          <p:cNvPr id="4" name="スライド番号プレースホルダー 3"/>
          <p:cNvSpPr>
            <a:spLocks noGrp="1"/>
          </p:cNvSpPr>
          <p:nvPr>
            <p:ph type="sldNum" sz="quarter" idx="12"/>
          </p:nvPr>
        </p:nvSpPr>
        <p:spPr/>
        <p:txBody>
          <a:bodyPr/>
          <a:lstStyle/>
          <a:p>
            <a:fld id="{BA9CE392-8934-4295-BF74-3CB5C2D26EBE}" type="slidenum">
              <a:rPr kumimoji="1" lang="ja-JP" altLang="en-US" smtClean="0"/>
              <a:t>9</a:t>
            </a:fld>
            <a:endParaRPr kumimoji="1" lang="ja-JP" altLang="en-US" dirty="0"/>
          </a:p>
        </p:txBody>
      </p:sp>
    </p:spTree>
    <p:extLst>
      <p:ext uri="{BB962C8B-B14F-4D97-AF65-F5344CB8AC3E}">
        <p14:creationId xmlns:p14="http://schemas.microsoft.com/office/powerpoint/2010/main" val="32088506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ソフトウェア産業の課題</a:t>
            </a:r>
            <a:r>
              <a:rPr kumimoji="1" lang="en-US" altLang="ja-JP" dirty="0" smtClean="0"/>
              <a:t>(1)</a:t>
            </a:r>
            <a:endParaRPr kumimoji="1" lang="ja-JP" altLang="en-US" dirty="0"/>
          </a:p>
        </p:txBody>
      </p:sp>
      <p:sp>
        <p:nvSpPr>
          <p:cNvPr id="3" name="コンテンツ プレースホルダー 2"/>
          <p:cNvSpPr>
            <a:spLocks noGrp="1"/>
          </p:cNvSpPr>
          <p:nvPr>
            <p:ph idx="1"/>
          </p:nvPr>
        </p:nvSpPr>
        <p:spPr>
          <a:xfrm>
            <a:off x="822959" y="1845734"/>
            <a:ext cx="7543801" cy="4543034"/>
          </a:xfrm>
        </p:spPr>
        <p:txBody>
          <a:bodyPr>
            <a:normAutofit/>
          </a:bodyPr>
          <a:lstStyle/>
          <a:p>
            <a:pPr marL="0" indent="0">
              <a:buNone/>
            </a:pPr>
            <a:r>
              <a:rPr kumimoji="1" lang="ja-JP" altLang="en-US" dirty="0" smtClean="0"/>
              <a:t>ソフトウェアベンダ</a:t>
            </a:r>
            <a:endParaRPr kumimoji="1" lang="en-US" altLang="ja-JP" dirty="0" smtClean="0"/>
          </a:p>
          <a:p>
            <a:pPr lvl="1"/>
            <a:r>
              <a:rPr lang="ja-JP" altLang="en-US" sz="2000" dirty="0" smtClean="0"/>
              <a:t>大企業：</a:t>
            </a:r>
            <a:r>
              <a:rPr lang="en-US" altLang="ja-JP" sz="2000" dirty="0" smtClean="0"/>
              <a:t>10-20</a:t>
            </a:r>
            <a:r>
              <a:rPr lang="ja-JP" altLang="en-US" sz="2000" dirty="0" smtClean="0"/>
              <a:t>社</a:t>
            </a:r>
            <a:endParaRPr lang="en-US" altLang="ja-JP" sz="2000" dirty="0" smtClean="0"/>
          </a:p>
          <a:p>
            <a:pPr lvl="1"/>
            <a:r>
              <a:rPr kumimoji="1" lang="ja-JP" altLang="en-US" sz="2000" dirty="0" smtClean="0"/>
              <a:t>中小企業：</a:t>
            </a:r>
            <a:r>
              <a:rPr kumimoji="1" lang="en-US" altLang="ja-JP" sz="2000" dirty="0" smtClean="0"/>
              <a:t>10000</a:t>
            </a:r>
            <a:r>
              <a:rPr kumimoji="1" lang="ja-JP" altLang="en-US" sz="2000" dirty="0" smtClean="0"/>
              <a:t>社</a:t>
            </a:r>
            <a:endParaRPr lang="en-US" altLang="ja-JP" sz="2000" dirty="0"/>
          </a:p>
          <a:p>
            <a:pPr marL="200025" lvl="1" indent="-200025">
              <a:buNone/>
            </a:pPr>
            <a:endParaRPr kumimoji="1" lang="en-US" altLang="ja-JP" dirty="0" smtClean="0"/>
          </a:p>
          <a:p>
            <a:pPr marL="200025" lvl="1" indent="-200025">
              <a:buNone/>
            </a:pPr>
            <a:r>
              <a:rPr kumimoji="1" lang="ja-JP" altLang="en-US" sz="2000" dirty="0" smtClean="0"/>
              <a:t>日本で一番売り上げが大きい企業は？</a:t>
            </a:r>
            <a:endParaRPr kumimoji="1" lang="en-US" altLang="ja-JP" sz="2000" dirty="0" smtClean="0"/>
          </a:p>
          <a:p>
            <a:pPr marL="200025" lvl="1" indent="-200025">
              <a:buNone/>
            </a:pPr>
            <a:r>
              <a:rPr lang="en-US" altLang="ja-JP" sz="2000" dirty="0" smtClean="0"/>
              <a:t>	</a:t>
            </a:r>
            <a:r>
              <a:rPr lang="ja-JP" altLang="en-US" sz="2000" dirty="0" smtClean="0"/>
              <a:t>①トヨタ自動車：</a:t>
            </a:r>
            <a:r>
              <a:rPr lang="en-US" altLang="ja-JP" sz="2000" dirty="0" smtClean="0"/>
              <a:t>2</a:t>
            </a:r>
            <a:r>
              <a:rPr lang="en-US" altLang="ja-JP" sz="2000" dirty="0"/>
              <a:t>8</a:t>
            </a:r>
            <a:r>
              <a:rPr lang="ja-JP" altLang="en-US" sz="2000" dirty="0" smtClean="0"/>
              <a:t>兆円　②本田技研：</a:t>
            </a:r>
            <a:r>
              <a:rPr lang="en-US" altLang="ja-JP" sz="2000" dirty="0" smtClean="0"/>
              <a:t>15</a:t>
            </a:r>
            <a:r>
              <a:rPr lang="ja-JP" altLang="en-US" sz="2000" dirty="0" smtClean="0"/>
              <a:t>兆円　③日本郵政：</a:t>
            </a:r>
            <a:r>
              <a:rPr lang="en-US" altLang="ja-JP" sz="2000" dirty="0" smtClean="0"/>
              <a:t>14</a:t>
            </a:r>
            <a:r>
              <a:rPr lang="ja-JP" altLang="en-US" sz="2000" dirty="0" smtClean="0"/>
              <a:t>兆円</a:t>
            </a:r>
            <a:endParaRPr lang="en-US" altLang="ja-JP" sz="2000" dirty="0" smtClean="0"/>
          </a:p>
          <a:p>
            <a:pPr marL="200025" lvl="1" indent="-200025">
              <a:buNone/>
            </a:pPr>
            <a:endParaRPr lang="en-US" altLang="ja-JP" sz="2000" dirty="0" smtClean="0"/>
          </a:p>
          <a:p>
            <a:pPr marL="200025" lvl="1" indent="-200025">
              <a:buNone/>
            </a:pPr>
            <a:r>
              <a:rPr lang="ja-JP" altLang="en-US" sz="2000" dirty="0" smtClean="0"/>
              <a:t>ソフトウェア会社の売り上げは？</a:t>
            </a:r>
            <a:endParaRPr lang="en-US" altLang="ja-JP" sz="2000" dirty="0" smtClean="0"/>
          </a:p>
          <a:p>
            <a:pPr marL="200025" lvl="1" indent="-200025">
              <a:buNone/>
            </a:pPr>
            <a:r>
              <a:rPr lang="ja-JP" altLang="en-US" dirty="0"/>
              <a:t>　</a:t>
            </a:r>
            <a:r>
              <a:rPr lang="ja-JP" altLang="en-US" sz="2000" dirty="0" smtClean="0"/>
              <a:t>①</a:t>
            </a:r>
            <a:r>
              <a:rPr lang="en-US" altLang="ja-JP" sz="2000" dirty="0" smtClean="0"/>
              <a:t>NTT</a:t>
            </a:r>
            <a:r>
              <a:rPr lang="ja-JP" altLang="en-US" sz="2000" dirty="0" smtClean="0"/>
              <a:t>データ：</a:t>
            </a:r>
            <a:r>
              <a:rPr lang="en-US" altLang="ja-JP" sz="2000" dirty="0" smtClean="0"/>
              <a:t>1.6</a:t>
            </a:r>
            <a:r>
              <a:rPr lang="ja-JP" altLang="en-US" sz="2000" dirty="0" smtClean="0"/>
              <a:t>兆円　②野村総合研究所：</a:t>
            </a:r>
            <a:r>
              <a:rPr lang="en-US" altLang="ja-JP" sz="2000" dirty="0" smtClean="0"/>
              <a:t>0.42</a:t>
            </a:r>
            <a:r>
              <a:rPr lang="ja-JP" altLang="en-US" sz="2000" dirty="0" smtClean="0"/>
              <a:t>兆円　</a:t>
            </a:r>
            <a:endParaRPr lang="en-US" altLang="ja-JP" sz="2000" dirty="0" smtClean="0"/>
          </a:p>
          <a:p>
            <a:pPr marL="200025" lvl="1" indent="-200025">
              <a:buNone/>
            </a:pPr>
            <a:endParaRPr lang="en-US" altLang="ja-JP" sz="2000" dirty="0"/>
          </a:p>
          <a:p>
            <a:pPr marL="200025" lvl="1" indent="-200025" algn="ctr">
              <a:buNone/>
            </a:pPr>
            <a:r>
              <a:rPr lang="ja-JP" altLang="en-US" sz="2000" u="sng" dirty="0" smtClean="0"/>
              <a:t>トヨタと比べて，</a:t>
            </a:r>
            <a:r>
              <a:rPr lang="en-US" altLang="ja-JP" sz="2000" u="sng" dirty="0" smtClean="0"/>
              <a:t>NTT</a:t>
            </a:r>
            <a:r>
              <a:rPr lang="ja-JP" altLang="en-US" sz="2000" u="sng" dirty="0"/>
              <a:t>データでさえ</a:t>
            </a:r>
            <a:r>
              <a:rPr lang="en-US" altLang="ja-JP" sz="2000" u="sng" dirty="0" smtClean="0"/>
              <a:t>1</a:t>
            </a:r>
            <a:r>
              <a:rPr lang="ja-JP" altLang="en-US" sz="2000" u="sng" dirty="0" smtClean="0"/>
              <a:t>桁売り上げが違う</a:t>
            </a:r>
            <a:endParaRPr lang="en-US" altLang="ja-JP" u="sng" dirty="0" smtClean="0"/>
          </a:p>
          <a:p>
            <a:pPr marL="200025" lvl="1" indent="-200025">
              <a:buNone/>
            </a:pPr>
            <a:endParaRPr lang="en-US" altLang="ja-JP" dirty="0"/>
          </a:p>
          <a:p>
            <a:pPr marL="200025" lvl="1" indent="-200025">
              <a:buNone/>
            </a:pPr>
            <a:endParaRPr kumimoji="1" lang="en-US" altLang="ja-JP" dirty="0" smtClean="0"/>
          </a:p>
        </p:txBody>
      </p:sp>
      <p:sp>
        <p:nvSpPr>
          <p:cNvPr id="4" name="スライド番号プレースホルダー 3"/>
          <p:cNvSpPr>
            <a:spLocks noGrp="1"/>
          </p:cNvSpPr>
          <p:nvPr>
            <p:ph type="sldNum" sz="quarter" idx="12"/>
          </p:nvPr>
        </p:nvSpPr>
        <p:spPr/>
        <p:txBody>
          <a:bodyPr/>
          <a:lstStyle/>
          <a:p>
            <a:fld id="{BA9CE392-8934-4295-BF74-3CB5C2D26EBE}" type="slidenum">
              <a:rPr kumimoji="1" lang="ja-JP" altLang="en-US" smtClean="0"/>
              <a:t>10</a:t>
            </a:fld>
            <a:endParaRPr kumimoji="1" lang="ja-JP" altLang="en-US" dirty="0"/>
          </a:p>
        </p:txBody>
      </p:sp>
    </p:spTree>
    <p:extLst>
      <p:ext uri="{BB962C8B-B14F-4D97-AF65-F5344CB8AC3E}">
        <p14:creationId xmlns:p14="http://schemas.microsoft.com/office/powerpoint/2010/main" val="25402839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ソフトウェア産業の課題</a:t>
            </a:r>
            <a:r>
              <a:rPr lang="en-US" altLang="ja-JP" dirty="0" smtClean="0"/>
              <a:t>(2)</a:t>
            </a:r>
            <a:endParaRPr kumimoji="1" lang="ja-JP" altLang="en-US" dirty="0"/>
          </a:p>
        </p:txBody>
      </p:sp>
      <p:sp>
        <p:nvSpPr>
          <p:cNvPr id="3" name="コンテンツ プレースホルダー 2"/>
          <p:cNvSpPr>
            <a:spLocks noGrp="1"/>
          </p:cNvSpPr>
          <p:nvPr>
            <p:ph idx="1"/>
          </p:nvPr>
        </p:nvSpPr>
        <p:spPr>
          <a:xfrm>
            <a:off x="822959" y="1845734"/>
            <a:ext cx="7829974" cy="4023360"/>
          </a:xfrm>
        </p:spPr>
        <p:txBody>
          <a:bodyPr/>
          <a:lstStyle/>
          <a:p>
            <a:pPr>
              <a:buFont typeface="Wingdings" panose="05000000000000000000" pitchFamily="2" charset="2"/>
              <a:buChar char="l"/>
            </a:pPr>
            <a:r>
              <a:rPr lang="ja-JP" altLang="en-US" sz="2400" dirty="0" smtClean="0"/>
              <a:t>売上が数億円の中小企業が非常に多い</a:t>
            </a:r>
            <a:endParaRPr lang="en-US" altLang="ja-JP" sz="2400" dirty="0" smtClean="0"/>
          </a:p>
          <a:p>
            <a:pPr>
              <a:buFont typeface="Wingdings" panose="05000000000000000000" pitchFamily="2" charset="2"/>
              <a:buChar char="l"/>
            </a:pPr>
            <a:endParaRPr kumimoji="1" lang="en-US" altLang="ja-JP" sz="2400" dirty="0"/>
          </a:p>
          <a:p>
            <a:pPr>
              <a:buFont typeface="Wingdings" panose="05000000000000000000" pitchFamily="2" charset="2"/>
              <a:buChar char="l"/>
            </a:pPr>
            <a:r>
              <a:rPr lang="ja-JP" altLang="en-US" sz="2400" dirty="0" smtClean="0"/>
              <a:t>要員派遣に依存している会社も多い</a:t>
            </a:r>
            <a:endParaRPr lang="en-US" altLang="ja-JP" sz="2400" dirty="0" smtClean="0"/>
          </a:p>
          <a:p>
            <a:pPr marL="0" indent="0">
              <a:buNone/>
            </a:pPr>
            <a:endParaRPr lang="en-US" altLang="ja-JP" dirty="0" smtClean="0"/>
          </a:p>
          <a:p>
            <a:pPr>
              <a:buFont typeface="Wingdings" panose="05000000000000000000" pitchFamily="2" charset="2"/>
              <a:buChar char="ü"/>
            </a:pPr>
            <a:r>
              <a:rPr lang="ja-JP" altLang="en-US" sz="2400" dirty="0" smtClean="0"/>
              <a:t>要因派遣とは</a:t>
            </a:r>
            <a:endParaRPr lang="en-US" altLang="ja-JP" sz="2400" dirty="0" smtClean="0"/>
          </a:p>
          <a:p>
            <a:pPr marL="0" indent="0">
              <a:buNone/>
            </a:pPr>
            <a:r>
              <a:rPr lang="ja-JP" altLang="en-US" sz="2400" dirty="0" smtClean="0"/>
              <a:t>　他の会社に社員を送り込み，対価として得た報酬から自社</a:t>
            </a:r>
            <a:endParaRPr lang="en-US" altLang="ja-JP" sz="2400" dirty="0" smtClean="0"/>
          </a:p>
          <a:p>
            <a:pPr marL="0" indent="0">
              <a:buNone/>
            </a:pPr>
            <a:r>
              <a:rPr lang="ja-JP" altLang="en-US" sz="2400" dirty="0"/>
              <a:t>　</a:t>
            </a:r>
            <a:r>
              <a:rPr lang="ja-JP" altLang="en-US" sz="2400" dirty="0" smtClean="0"/>
              <a:t>社員の給料を出す業態</a:t>
            </a:r>
            <a:endParaRPr lang="en-US" altLang="ja-JP" sz="2400" dirty="0" smtClean="0"/>
          </a:p>
        </p:txBody>
      </p:sp>
      <p:sp>
        <p:nvSpPr>
          <p:cNvPr id="4" name="スライド番号プレースホルダー 3"/>
          <p:cNvSpPr>
            <a:spLocks noGrp="1"/>
          </p:cNvSpPr>
          <p:nvPr>
            <p:ph type="sldNum" sz="quarter" idx="12"/>
          </p:nvPr>
        </p:nvSpPr>
        <p:spPr/>
        <p:txBody>
          <a:bodyPr/>
          <a:lstStyle/>
          <a:p>
            <a:fld id="{BA9CE392-8934-4295-BF74-3CB5C2D26EBE}" type="slidenum">
              <a:rPr kumimoji="1" lang="ja-JP" altLang="en-US" smtClean="0"/>
              <a:t>11</a:t>
            </a:fld>
            <a:endParaRPr kumimoji="1" lang="ja-JP" altLang="en-US" dirty="0"/>
          </a:p>
        </p:txBody>
      </p:sp>
    </p:spTree>
    <p:extLst>
      <p:ext uri="{BB962C8B-B14F-4D97-AF65-F5344CB8AC3E}">
        <p14:creationId xmlns:p14="http://schemas.microsoft.com/office/powerpoint/2010/main" val="15073586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ソフトウェア産業の課題</a:t>
            </a:r>
            <a:r>
              <a:rPr kumimoji="1" lang="en-US" altLang="ja-JP" dirty="0" smtClean="0"/>
              <a:t>(3)</a:t>
            </a:r>
            <a:endParaRPr kumimoji="1" lang="ja-JP" altLang="en-US"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lang="ja-JP" altLang="en-US" sz="2400" dirty="0"/>
              <a:t>自分</a:t>
            </a:r>
            <a:r>
              <a:rPr lang="ja-JP" altLang="en-US" sz="2400" dirty="0" smtClean="0"/>
              <a:t>の就職先が要因派遣を主業務の場合</a:t>
            </a:r>
            <a:endParaRPr lang="en-US" altLang="ja-JP" sz="2400" dirty="0" smtClean="0"/>
          </a:p>
          <a:p>
            <a:pPr>
              <a:buFont typeface="Wingdings" panose="05000000000000000000" pitchFamily="2" charset="2"/>
              <a:buChar char="l"/>
            </a:pPr>
            <a:endParaRPr kumimoji="1" lang="en-US" altLang="ja-JP" sz="2400" dirty="0"/>
          </a:p>
          <a:p>
            <a:pPr>
              <a:buFont typeface="Wingdings" panose="05000000000000000000" pitchFamily="2" charset="2"/>
              <a:buChar char="l"/>
            </a:pPr>
            <a:endParaRPr lang="en-US" altLang="ja-JP" sz="2400" dirty="0" smtClean="0"/>
          </a:p>
          <a:p>
            <a:pPr>
              <a:buFont typeface="Wingdings" panose="05000000000000000000" pitchFamily="2" charset="2"/>
              <a:buChar char="l"/>
            </a:pPr>
            <a:endParaRPr kumimoji="1" lang="en-US" altLang="ja-JP" sz="2400" dirty="0"/>
          </a:p>
          <a:p>
            <a:pPr>
              <a:buFont typeface="Wingdings" panose="05000000000000000000" pitchFamily="2" charset="2"/>
              <a:buChar char="l"/>
            </a:pPr>
            <a:endParaRPr lang="en-US" altLang="ja-JP" sz="2400" dirty="0" smtClean="0"/>
          </a:p>
          <a:p>
            <a:pPr>
              <a:buFont typeface="Wingdings" panose="05000000000000000000" pitchFamily="2" charset="2"/>
              <a:buChar char="l"/>
            </a:pPr>
            <a:endParaRPr kumimoji="1" lang="en-US" altLang="ja-JP" sz="2400" dirty="0" smtClean="0"/>
          </a:p>
          <a:p>
            <a:pPr>
              <a:buFont typeface="Wingdings" panose="05000000000000000000" pitchFamily="2" charset="2"/>
              <a:buChar char="l"/>
            </a:pPr>
            <a:endParaRPr kumimoji="1" lang="en-US" altLang="ja-JP" sz="2400" dirty="0"/>
          </a:p>
          <a:p>
            <a:pPr marL="0" indent="0" algn="ctr">
              <a:buNone/>
            </a:pPr>
            <a:r>
              <a:rPr lang="ja-JP" altLang="en-US" u="sng" dirty="0" smtClean="0"/>
              <a:t>この仕事形態が自分に合っているのかよく考える必要がある</a:t>
            </a:r>
            <a:endParaRPr kumimoji="1" lang="ja-JP" altLang="en-US" u="sng" dirty="0"/>
          </a:p>
        </p:txBody>
      </p:sp>
      <p:grpSp>
        <p:nvGrpSpPr>
          <p:cNvPr id="10" name="グループ化 9"/>
          <p:cNvGrpSpPr/>
          <p:nvPr/>
        </p:nvGrpSpPr>
        <p:grpSpPr>
          <a:xfrm>
            <a:off x="1794933" y="2797200"/>
            <a:ext cx="5613400" cy="1850999"/>
            <a:chOff x="2006600" y="2915735"/>
            <a:chExt cx="4707466" cy="1266798"/>
          </a:xfrm>
        </p:grpSpPr>
        <p:sp>
          <p:nvSpPr>
            <p:cNvPr id="4" name="正方形/長方形 3"/>
            <p:cNvSpPr/>
            <p:nvPr/>
          </p:nvSpPr>
          <p:spPr>
            <a:xfrm>
              <a:off x="2006600" y="3285067"/>
              <a:ext cx="1270000" cy="897466"/>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t>A</a:t>
              </a:r>
              <a:r>
                <a:rPr kumimoji="1" lang="ja-JP" altLang="en-US" dirty="0" smtClean="0"/>
                <a:t>社</a:t>
              </a:r>
              <a:endParaRPr kumimoji="1" lang="ja-JP" altLang="en-US" dirty="0"/>
            </a:p>
          </p:txBody>
        </p:sp>
        <p:sp>
          <p:nvSpPr>
            <p:cNvPr id="5" name="正方形/長方形 4"/>
            <p:cNvSpPr/>
            <p:nvPr/>
          </p:nvSpPr>
          <p:spPr>
            <a:xfrm>
              <a:off x="3725333" y="3285067"/>
              <a:ext cx="1270000" cy="897466"/>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t>B</a:t>
              </a:r>
              <a:r>
                <a:rPr kumimoji="1" lang="ja-JP" altLang="en-US" dirty="0" smtClean="0"/>
                <a:t>社</a:t>
              </a:r>
              <a:endParaRPr kumimoji="1" lang="ja-JP" altLang="en-US" dirty="0"/>
            </a:p>
          </p:txBody>
        </p:sp>
        <p:sp>
          <p:nvSpPr>
            <p:cNvPr id="6" name="正方形/長方形 5"/>
            <p:cNvSpPr/>
            <p:nvPr/>
          </p:nvSpPr>
          <p:spPr>
            <a:xfrm>
              <a:off x="5444066" y="3285067"/>
              <a:ext cx="1270000" cy="897466"/>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t>C</a:t>
              </a:r>
              <a:r>
                <a:rPr kumimoji="1" lang="ja-JP" altLang="en-US" dirty="0" smtClean="0"/>
                <a:t>社</a:t>
              </a:r>
              <a:endParaRPr kumimoji="1" lang="ja-JP" altLang="en-US" dirty="0"/>
            </a:p>
          </p:txBody>
        </p:sp>
        <p:sp>
          <p:nvSpPr>
            <p:cNvPr id="7" name="テキスト ボックス 6"/>
            <p:cNvSpPr txBox="1"/>
            <p:nvPr/>
          </p:nvSpPr>
          <p:spPr>
            <a:xfrm>
              <a:off x="2506087" y="2915735"/>
              <a:ext cx="415498" cy="369332"/>
            </a:xfrm>
            <a:prstGeom prst="rect">
              <a:avLst/>
            </a:prstGeom>
            <a:noFill/>
          </p:spPr>
          <p:txBody>
            <a:bodyPr wrap="none" rtlCol="0">
              <a:spAutoFit/>
            </a:bodyPr>
            <a:lstStyle/>
            <a:p>
              <a:r>
                <a:rPr lang="ja-JP" altLang="en-US" dirty="0"/>
                <a:t>今</a:t>
              </a:r>
              <a:endParaRPr kumimoji="1" lang="ja-JP" altLang="en-US" dirty="0"/>
            </a:p>
          </p:txBody>
        </p:sp>
        <p:sp>
          <p:nvSpPr>
            <p:cNvPr id="8" name="テキスト ボックス 7"/>
            <p:cNvSpPr txBox="1"/>
            <p:nvPr/>
          </p:nvSpPr>
          <p:spPr>
            <a:xfrm>
              <a:off x="3965586" y="2915735"/>
              <a:ext cx="877163" cy="369332"/>
            </a:xfrm>
            <a:prstGeom prst="rect">
              <a:avLst/>
            </a:prstGeom>
            <a:noFill/>
          </p:spPr>
          <p:txBody>
            <a:bodyPr wrap="none" rtlCol="0">
              <a:spAutoFit/>
            </a:bodyPr>
            <a:lstStyle/>
            <a:p>
              <a:r>
                <a:rPr lang="ja-JP" altLang="en-US" dirty="0" smtClean="0"/>
                <a:t>半年後</a:t>
              </a:r>
              <a:endParaRPr kumimoji="1" lang="ja-JP" altLang="en-US" dirty="0"/>
            </a:p>
          </p:txBody>
        </p:sp>
        <p:sp>
          <p:nvSpPr>
            <p:cNvPr id="9" name="テキスト ボックス 8"/>
            <p:cNvSpPr txBox="1"/>
            <p:nvPr/>
          </p:nvSpPr>
          <p:spPr>
            <a:xfrm>
              <a:off x="5769537" y="2915735"/>
              <a:ext cx="763351" cy="369332"/>
            </a:xfrm>
            <a:prstGeom prst="rect">
              <a:avLst/>
            </a:prstGeom>
            <a:noFill/>
          </p:spPr>
          <p:txBody>
            <a:bodyPr wrap="none" rtlCol="0">
              <a:spAutoFit/>
            </a:bodyPr>
            <a:lstStyle/>
            <a:p>
              <a:r>
                <a:rPr lang="en-US" altLang="ja-JP" dirty="0"/>
                <a:t>1</a:t>
              </a:r>
              <a:r>
                <a:rPr lang="ja-JP" altLang="en-US" dirty="0" smtClean="0"/>
                <a:t>年後</a:t>
              </a:r>
              <a:endParaRPr kumimoji="1" lang="ja-JP" altLang="en-US" dirty="0"/>
            </a:p>
          </p:txBody>
        </p:sp>
      </p:grpSp>
      <p:cxnSp>
        <p:nvCxnSpPr>
          <p:cNvPr id="13" name="直線矢印コネクタ 12"/>
          <p:cNvCxnSpPr>
            <a:stCxn id="4" idx="3"/>
            <a:endCxn id="5" idx="1"/>
          </p:cNvCxnSpPr>
          <p:nvPr/>
        </p:nvCxnSpPr>
        <p:spPr>
          <a:xfrm>
            <a:off x="3309340" y="3992527"/>
            <a:ext cx="53509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a:stCxn id="5" idx="3"/>
            <a:endCxn id="6" idx="1"/>
          </p:cNvCxnSpPr>
          <p:nvPr/>
        </p:nvCxnSpPr>
        <p:spPr>
          <a:xfrm>
            <a:off x="5358837" y="3992527"/>
            <a:ext cx="53508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スライド番号プレースホルダー 10"/>
          <p:cNvSpPr>
            <a:spLocks noGrp="1"/>
          </p:cNvSpPr>
          <p:nvPr>
            <p:ph type="sldNum" sz="quarter" idx="12"/>
          </p:nvPr>
        </p:nvSpPr>
        <p:spPr/>
        <p:txBody>
          <a:bodyPr/>
          <a:lstStyle/>
          <a:p>
            <a:fld id="{BA9CE392-8934-4295-BF74-3CB5C2D26EBE}" type="slidenum">
              <a:rPr kumimoji="1" lang="ja-JP" altLang="en-US" smtClean="0"/>
              <a:t>12</a:t>
            </a:fld>
            <a:endParaRPr kumimoji="1" lang="ja-JP" altLang="en-US" dirty="0"/>
          </a:p>
        </p:txBody>
      </p:sp>
    </p:spTree>
    <p:extLst>
      <p:ext uri="{BB962C8B-B14F-4D97-AF65-F5344CB8AC3E}">
        <p14:creationId xmlns:p14="http://schemas.microsoft.com/office/powerpoint/2010/main" val="9429831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IT</a:t>
            </a:r>
            <a:r>
              <a:rPr lang="ja-JP" altLang="en-US" dirty="0" smtClean="0"/>
              <a:t>人材の現状</a:t>
            </a:r>
            <a:endParaRPr kumimoji="1" lang="ja-JP" altLang="en-US" dirty="0"/>
          </a:p>
        </p:txBody>
      </p:sp>
      <p:sp>
        <p:nvSpPr>
          <p:cNvPr id="3" name="コンテンツ プレースホルダー 2"/>
          <p:cNvSpPr>
            <a:spLocks noGrp="1"/>
          </p:cNvSpPr>
          <p:nvPr>
            <p:ph idx="1"/>
          </p:nvPr>
        </p:nvSpPr>
        <p:spPr/>
        <p:txBody>
          <a:bodyPr/>
          <a:lstStyle/>
          <a:p>
            <a:pPr>
              <a:buFont typeface="Wingdings" panose="05000000000000000000" pitchFamily="2" charset="2"/>
              <a:buChar char="l"/>
            </a:pPr>
            <a:r>
              <a:rPr kumimoji="1" lang="en-US" altLang="ja-JP" sz="2400" dirty="0" smtClean="0"/>
              <a:t>IT</a:t>
            </a:r>
            <a:r>
              <a:rPr kumimoji="1" lang="ja-JP" altLang="en-US" sz="2400" dirty="0" smtClean="0"/>
              <a:t>専門の情報系学科に在籍している学生数：約</a:t>
            </a:r>
            <a:r>
              <a:rPr kumimoji="1" lang="en-US" altLang="ja-JP" sz="2400" dirty="0" smtClean="0"/>
              <a:t>2</a:t>
            </a:r>
            <a:r>
              <a:rPr kumimoji="1" lang="ja-JP" altLang="en-US" sz="2400" dirty="0" smtClean="0"/>
              <a:t>万人</a:t>
            </a:r>
            <a:endParaRPr kumimoji="1" lang="en-US" altLang="ja-JP" sz="2400" dirty="0" smtClean="0"/>
          </a:p>
          <a:p>
            <a:pPr>
              <a:buFont typeface="Wingdings" panose="05000000000000000000" pitchFamily="2" charset="2"/>
              <a:buChar char="l"/>
            </a:pPr>
            <a:r>
              <a:rPr lang="ja-JP" altLang="en-US" sz="2400" dirty="0" smtClean="0"/>
              <a:t>非専門の情報系学科を含めた学生数：約</a:t>
            </a:r>
            <a:r>
              <a:rPr lang="en-US" altLang="ja-JP" sz="2400" dirty="0" smtClean="0"/>
              <a:t>8</a:t>
            </a:r>
            <a:r>
              <a:rPr lang="ja-JP" altLang="en-US" sz="2400" dirty="0" smtClean="0"/>
              <a:t>万人</a:t>
            </a:r>
            <a:endParaRPr lang="en-US" altLang="ja-JP" sz="2400" dirty="0" smtClean="0"/>
          </a:p>
          <a:p>
            <a:pPr marL="201168" lvl="1" indent="0">
              <a:buNone/>
            </a:pPr>
            <a:endParaRPr lang="en-US" altLang="ja-JP" sz="2000" dirty="0" smtClean="0"/>
          </a:p>
          <a:p>
            <a:pPr marL="201168" lvl="1" indent="0">
              <a:buNone/>
            </a:pPr>
            <a:r>
              <a:rPr lang="ja-JP" altLang="en-US" sz="2000" dirty="0" smtClean="0"/>
              <a:t>→　</a:t>
            </a:r>
            <a:r>
              <a:rPr lang="en-US" altLang="ja-JP" sz="2000" dirty="0" smtClean="0"/>
              <a:t>1</a:t>
            </a:r>
            <a:r>
              <a:rPr lang="ja-JP" altLang="en-US" sz="2000" dirty="0" smtClean="0"/>
              <a:t>年の卒業生は約</a:t>
            </a:r>
            <a:r>
              <a:rPr lang="en-US" altLang="ja-JP" sz="2000" dirty="0" smtClean="0"/>
              <a:t>2</a:t>
            </a:r>
            <a:r>
              <a:rPr lang="ja-JP" altLang="en-US" sz="2000" dirty="0" smtClean="0"/>
              <a:t>万人ほど</a:t>
            </a:r>
            <a:endParaRPr lang="en-US" altLang="ja-JP" sz="2000" dirty="0" smtClean="0"/>
          </a:p>
          <a:p>
            <a:pPr marL="0" lvl="1" indent="0">
              <a:buNone/>
            </a:pPr>
            <a:r>
              <a:rPr lang="ja-JP" altLang="en-US" dirty="0" smtClean="0"/>
              <a:t>　 →　</a:t>
            </a:r>
            <a:r>
              <a:rPr lang="ja-JP" altLang="en-US" sz="2000" dirty="0" smtClean="0"/>
              <a:t>情報サービス</a:t>
            </a:r>
            <a:r>
              <a:rPr lang="en-US" altLang="ja-JP" sz="2000" dirty="0" smtClean="0"/>
              <a:t>/</a:t>
            </a:r>
            <a:r>
              <a:rPr lang="ja-JP" altLang="en-US" sz="2000" dirty="0" smtClean="0"/>
              <a:t>ソフトウェア産業全体の</a:t>
            </a:r>
            <a:r>
              <a:rPr lang="en-US" altLang="ja-JP" sz="2000" dirty="0" smtClean="0"/>
              <a:t>86</a:t>
            </a:r>
            <a:r>
              <a:rPr lang="ja-JP" altLang="en-US" sz="2000" dirty="0" smtClean="0"/>
              <a:t>万人と比較しても不足</a:t>
            </a:r>
            <a:endParaRPr lang="en-US" altLang="ja-JP" sz="2000" dirty="0" smtClean="0"/>
          </a:p>
          <a:p>
            <a:pPr marL="0" lvl="1" indent="0">
              <a:buNone/>
            </a:pPr>
            <a:endParaRPr lang="en-US" altLang="ja-JP" sz="2000" u="sng" dirty="0"/>
          </a:p>
          <a:p>
            <a:pPr marL="342900" lvl="1" indent="-342900">
              <a:buFont typeface="Wingdings" panose="05000000000000000000" pitchFamily="2" charset="2"/>
              <a:buChar char="ü"/>
            </a:pPr>
            <a:r>
              <a:rPr lang="ja-JP" altLang="en-US" sz="2000" dirty="0" smtClean="0"/>
              <a:t>最近</a:t>
            </a:r>
            <a:endParaRPr lang="en-US" altLang="ja-JP" sz="2000" dirty="0" smtClean="0"/>
          </a:p>
          <a:p>
            <a:pPr marL="0" lvl="1" indent="0">
              <a:buNone/>
            </a:pPr>
            <a:r>
              <a:rPr lang="ja-JP" altLang="en-US" sz="2000" dirty="0" smtClean="0"/>
              <a:t>ソフトウェア産業以外の会社もソフトウェア技術者を必要としている</a:t>
            </a:r>
            <a:endParaRPr lang="en-US" altLang="ja-JP" sz="2000" dirty="0" smtClean="0"/>
          </a:p>
          <a:p>
            <a:pPr marL="0" lvl="1" indent="0">
              <a:buNone/>
            </a:pPr>
            <a:endParaRPr lang="en-US" altLang="ja-JP" sz="2000" dirty="0"/>
          </a:p>
          <a:p>
            <a:pPr marL="0" lvl="1" indent="0" algn="ctr">
              <a:buNone/>
            </a:pPr>
            <a:r>
              <a:rPr lang="ja-JP" altLang="en-US" sz="2000" u="sng" dirty="0" smtClean="0"/>
              <a:t>人材</a:t>
            </a:r>
            <a:r>
              <a:rPr lang="ja-JP" altLang="en-US" sz="2000" u="sng" dirty="0"/>
              <a:t>不足</a:t>
            </a:r>
            <a:r>
              <a:rPr lang="ja-JP" altLang="en-US" sz="2000" u="sng" dirty="0" smtClean="0"/>
              <a:t>は一層厳しさを増している</a:t>
            </a:r>
            <a:endParaRPr lang="en-US" altLang="ja-JP" sz="2000" u="sng" dirty="0" smtClean="0"/>
          </a:p>
        </p:txBody>
      </p:sp>
      <p:sp>
        <p:nvSpPr>
          <p:cNvPr id="4" name="スライド番号プレースホルダー 3"/>
          <p:cNvSpPr>
            <a:spLocks noGrp="1"/>
          </p:cNvSpPr>
          <p:nvPr>
            <p:ph type="sldNum" sz="quarter" idx="12"/>
          </p:nvPr>
        </p:nvSpPr>
        <p:spPr/>
        <p:txBody>
          <a:bodyPr/>
          <a:lstStyle/>
          <a:p>
            <a:fld id="{BA9CE392-8934-4295-BF74-3CB5C2D26EBE}" type="slidenum">
              <a:rPr kumimoji="1" lang="ja-JP" altLang="en-US" smtClean="0"/>
              <a:t>13</a:t>
            </a:fld>
            <a:endParaRPr kumimoji="1" lang="ja-JP" altLang="en-US" dirty="0"/>
          </a:p>
        </p:txBody>
      </p:sp>
    </p:spTree>
    <p:extLst>
      <p:ext uri="{BB962C8B-B14F-4D97-AF65-F5344CB8AC3E}">
        <p14:creationId xmlns:p14="http://schemas.microsoft.com/office/powerpoint/2010/main" val="41849272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スキル標準</a:t>
            </a:r>
            <a:endParaRPr kumimoji="1" lang="ja-JP" altLang="en-US"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kumimoji="1" lang="ja-JP" altLang="en-US" sz="2400" dirty="0" smtClean="0"/>
              <a:t>ソフトウェアの設計，開発，運用，販売，教育などを行うプロフェッショナルの経験や能力を定量的に表す共通の尺度</a:t>
            </a:r>
            <a:endParaRPr kumimoji="1" lang="en-US" altLang="ja-JP" sz="2400" dirty="0" smtClean="0"/>
          </a:p>
          <a:p>
            <a:pPr>
              <a:buFont typeface="Wingdings" panose="05000000000000000000" pitchFamily="2" charset="2"/>
              <a:buChar char="l"/>
            </a:pPr>
            <a:endParaRPr lang="en-US" altLang="ja-JP" sz="2400" dirty="0"/>
          </a:p>
          <a:p>
            <a:pPr>
              <a:buFont typeface="Wingdings" panose="05000000000000000000" pitchFamily="2" charset="2"/>
              <a:buChar char="l"/>
            </a:pPr>
            <a:r>
              <a:rPr lang="ja-JP" altLang="en-US" sz="2400" dirty="0" smtClean="0"/>
              <a:t>情報サービス</a:t>
            </a:r>
            <a:r>
              <a:rPr lang="en-US" altLang="ja-JP" sz="2400" dirty="0" smtClean="0"/>
              <a:t>/</a:t>
            </a:r>
            <a:r>
              <a:rPr lang="ja-JP" altLang="en-US" sz="2400" dirty="0" smtClean="0"/>
              <a:t>ソフトウェア産業などの</a:t>
            </a:r>
            <a:r>
              <a:rPr lang="en-US" altLang="ja-JP" sz="2400" dirty="0" smtClean="0"/>
              <a:t>IT</a:t>
            </a:r>
            <a:r>
              <a:rPr lang="ja-JP" altLang="en-US" sz="2400" dirty="0" smtClean="0"/>
              <a:t>プロフェッショナル育成の為に能力や成果を表すメートル原器として経済産業省が作成</a:t>
            </a:r>
            <a:endParaRPr kumimoji="1" lang="ja-JP" altLang="en-US" sz="2400" dirty="0"/>
          </a:p>
        </p:txBody>
      </p:sp>
      <p:sp>
        <p:nvSpPr>
          <p:cNvPr id="4" name="スライド番号プレースホルダー 3"/>
          <p:cNvSpPr>
            <a:spLocks noGrp="1"/>
          </p:cNvSpPr>
          <p:nvPr>
            <p:ph type="sldNum" sz="quarter" idx="12"/>
          </p:nvPr>
        </p:nvSpPr>
        <p:spPr/>
        <p:txBody>
          <a:bodyPr/>
          <a:lstStyle/>
          <a:p>
            <a:fld id="{BA9CE392-8934-4295-BF74-3CB5C2D26EBE}" type="slidenum">
              <a:rPr kumimoji="1" lang="ja-JP" altLang="en-US" smtClean="0"/>
              <a:t>14</a:t>
            </a:fld>
            <a:endParaRPr kumimoji="1" lang="ja-JP" altLang="en-US" dirty="0"/>
          </a:p>
        </p:txBody>
      </p:sp>
    </p:spTree>
    <p:extLst>
      <p:ext uri="{BB962C8B-B14F-4D97-AF65-F5344CB8AC3E}">
        <p14:creationId xmlns:p14="http://schemas.microsoft.com/office/powerpoint/2010/main" val="35759379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IT</a:t>
            </a:r>
            <a:r>
              <a:rPr kumimoji="1" lang="ja-JP" altLang="en-US" dirty="0" smtClean="0"/>
              <a:t>スキル標準</a:t>
            </a:r>
            <a:endParaRPr kumimoji="1" lang="ja-JP" altLang="en-US" dirty="0"/>
          </a:p>
        </p:txBody>
      </p:sp>
      <p:sp>
        <p:nvSpPr>
          <p:cNvPr id="3" name="コンテンツ プレースホルダー 2"/>
          <p:cNvSpPr>
            <a:spLocks noGrp="1"/>
          </p:cNvSpPr>
          <p:nvPr>
            <p:ph idx="1"/>
          </p:nvPr>
        </p:nvSpPr>
        <p:spPr>
          <a:xfrm>
            <a:off x="822959" y="1845734"/>
            <a:ext cx="7743525" cy="4023360"/>
          </a:xfrm>
        </p:spPr>
        <p:txBody>
          <a:bodyPr/>
          <a:lstStyle/>
          <a:p>
            <a:pPr>
              <a:buFont typeface="Wingdings" panose="05000000000000000000" pitchFamily="2" charset="2"/>
              <a:buChar char="l"/>
            </a:pPr>
            <a:r>
              <a:rPr kumimoji="1" lang="ja-JP" altLang="en-US" dirty="0" smtClean="0"/>
              <a:t>情報サービス</a:t>
            </a:r>
            <a:r>
              <a:rPr kumimoji="1" lang="en-US" altLang="ja-JP" dirty="0" smtClean="0"/>
              <a:t>/</a:t>
            </a:r>
            <a:r>
              <a:rPr kumimoji="1" lang="ja-JP" altLang="en-US" dirty="0" smtClean="0"/>
              <a:t>ソフトウェア産業に従事するプロフェッショナルキャリアを</a:t>
            </a:r>
            <a:endParaRPr kumimoji="1" lang="en-US" altLang="ja-JP" dirty="0" smtClean="0"/>
          </a:p>
          <a:p>
            <a:pPr marL="0" indent="0">
              <a:buNone/>
            </a:pPr>
            <a:r>
              <a:rPr lang="ja-JP" altLang="en-US" dirty="0" smtClean="0"/>
              <a:t>　</a:t>
            </a:r>
            <a:r>
              <a:rPr kumimoji="1" lang="en-US" altLang="ja-JP" dirty="0" smtClean="0"/>
              <a:t>11</a:t>
            </a:r>
            <a:r>
              <a:rPr kumimoji="1" lang="ja-JP" altLang="en-US" dirty="0" smtClean="0"/>
              <a:t>種類</a:t>
            </a:r>
            <a:r>
              <a:rPr kumimoji="1" lang="en-US" altLang="ja-JP" dirty="0" smtClean="0"/>
              <a:t>35</a:t>
            </a:r>
            <a:r>
              <a:rPr kumimoji="1" lang="ja-JP" altLang="en-US" dirty="0" smtClean="0"/>
              <a:t>分野に</a:t>
            </a:r>
            <a:r>
              <a:rPr lang="ja-JP" altLang="en-US" dirty="0"/>
              <a:t>分類</a:t>
            </a:r>
            <a:r>
              <a:rPr lang="ja-JP" altLang="en-US" dirty="0" smtClean="0"/>
              <a:t>し，個人の能力や実績に基づいて</a:t>
            </a:r>
            <a:r>
              <a:rPr lang="en-US" altLang="ja-JP" dirty="0" smtClean="0"/>
              <a:t>7</a:t>
            </a:r>
            <a:r>
              <a:rPr lang="ja-JP" altLang="en-US" dirty="0" smtClean="0"/>
              <a:t>段階で定義</a:t>
            </a:r>
            <a:endParaRPr lang="en-US" altLang="ja-JP" dirty="0" smtClean="0"/>
          </a:p>
          <a:p>
            <a:pPr marL="0" indent="0">
              <a:buNone/>
            </a:pPr>
            <a:endParaRPr kumimoji="1" lang="en-US" altLang="ja-JP" dirty="0"/>
          </a:p>
          <a:p>
            <a:pPr marL="0" indent="0">
              <a:buNone/>
            </a:pPr>
            <a:endParaRPr kumimoji="1" lang="ja-JP" altLang="en-US" dirty="0"/>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1432" y="2804111"/>
            <a:ext cx="6030495" cy="3392154"/>
          </a:xfrm>
          <a:prstGeom prst="rect">
            <a:avLst/>
          </a:prstGeom>
        </p:spPr>
      </p:pic>
      <p:sp>
        <p:nvSpPr>
          <p:cNvPr id="5" name="スライド番号プレースホルダー 4"/>
          <p:cNvSpPr>
            <a:spLocks noGrp="1"/>
          </p:cNvSpPr>
          <p:nvPr>
            <p:ph type="sldNum" sz="quarter" idx="12"/>
          </p:nvPr>
        </p:nvSpPr>
        <p:spPr/>
        <p:txBody>
          <a:bodyPr/>
          <a:lstStyle/>
          <a:p>
            <a:fld id="{BA9CE392-8934-4295-BF74-3CB5C2D26EBE}" type="slidenum">
              <a:rPr kumimoji="1" lang="ja-JP" altLang="en-US" smtClean="0"/>
              <a:t>15</a:t>
            </a:fld>
            <a:endParaRPr kumimoji="1" lang="ja-JP" altLang="en-US" dirty="0"/>
          </a:p>
        </p:txBody>
      </p:sp>
    </p:spTree>
    <p:extLst>
      <p:ext uri="{BB962C8B-B14F-4D97-AF65-F5344CB8AC3E}">
        <p14:creationId xmlns:p14="http://schemas.microsoft.com/office/powerpoint/2010/main" val="8751049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IT</a:t>
            </a:r>
            <a:r>
              <a:rPr kumimoji="1" lang="ja-JP" altLang="en-US" dirty="0" smtClean="0"/>
              <a:t>スキル基準における</a:t>
            </a:r>
            <a:r>
              <a:rPr kumimoji="1" lang="en-US" altLang="ja-JP" dirty="0" smtClean="0"/>
              <a:t/>
            </a:r>
            <a:br>
              <a:rPr kumimoji="1" lang="en-US" altLang="ja-JP" dirty="0" smtClean="0"/>
            </a:br>
            <a:r>
              <a:rPr lang="ja-JP" altLang="en-US" dirty="0"/>
              <a:t>キャリア</a:t>
            </a:r>
            <a:r>
              <a:rPr lang="ja-JP" altLang="en-US" dirty="0" smtClean="0"/>
              <a:t>とスキル</a:t>
            </a:r>
            <a:endParaRPr kumimoji="1" lang="ja-JP" altLang="en-US" dirty="0"/>
          </a:p>
        </p:txBody>
      </p:sp>
      <p:sp>
        <p:nvSpPr>
          <p:cNvPr id="3" name="コンテンツ プレースホルダー 2"/>
          <p:cNvSpPr>
            <a:spLocks noGrp="1"/>
          </p:cNvSpPr>
          <p:nvPr>
            <p:ph idx="1"/>
          </p:nvPr>
        </p:nvSpPr>
        <p:spPr>
          <a:xfrm>
            <a:off x="822959" y="1845734"/>
            <a:ext cx="7779620" cy="4023360"/>
          </a:xfrm>
        </p:spPr>
        <p:txBody>
          <a:bodyPr/>
          <a:lstStyle/>
          <a:p>
            <a:r>
              <a:rPr kumimoji="1" lang="ja-JP" altLang="en-US" dirty="0" smtClean="0"/>
              <a:t>キャリア：</a:t>
            </a:r>
            <a:endParaRPr kumimoji="1" lang="en-US" altLang="ja-JP" dirty="0" smtClean="0"/>
          </a:p>
          <a:p>
            <a:r>
              <a:rPr lang="ja-JP" altLang="en-US" dirty="0"/>
              <a:t>経験</a:t>
            </a:r>
            <a:r>
              <a:rPr lang="ja-JP" altLang="en-US" dirty="0" smtClean="0"/>
              <a:t>や実績を問う尺度のことで，達成度指標によりレベルを評価</a:t>
            </a:r>
            <a:endParaRPr lang="en-US" altLang="ja-JP" dirty="0" smtClean="0"/>
          </a:p>
          <a:p>
            <a:pPr marL="0" indent="0">
              <a:buNone/>
            </a:pPr>
            <a:endParaRPr kumimoji="1" lang="en-US" altLang="ja-JP" dirty="0"/>
          </a:p>
          <a:p>
            <a:pPr>
              <a:buFont typeface="Wingdings" panose="05000000000000000000" pitchFamily="2" charset="2"/>
              <a:buChar char="l"/>
            </a:pPr>
            <a:r>
              <a:rPr kumimoji="1" lang="en-US" altLang="ja-JP" dirty="0" smtClean="0"/>
              <a:t>IT</a:t>
            </a:r>
            <a:r>
              <a:rPr kumimoji="1" lang="ja-JP" altLang="en-US" dirty="0" smtClean="0"/>
              <a:t>スキル基準はキャリアとスキルの</a:t>
            </a:r>
            <a:r>
              <a:rPr kumimoji="1" lang="en-US" altLang="ja-JP" dirty="0" smtClean="0"/>
              <a:t>2</a:t>
            </a:r>
            <a:r>
              <a:rPr kumimoji="1" lang="ja-JP" altLang="en-US" dirty="0" err="1" smtClean="0"/>
              <a:t>つの</a:t>
            </a:r>
            <a:r>
              <a:rPr kumimoji="1" lang="ja-JP" altLang="en-US" dirty="0" smtClean="0"/>
              <a:t>尺度で評価される</a:t>
            </a:r>
            <a:endParaRPr kumimoji="1" lang="en-US" altLang="ja-JP" dirty="0" smtClean="0"/>
          </a:p>
          <a:p>
            <a:pPr marL="0" indent="0">
              <a:buNone/>
            </a:pPr>
            <a:r>
              <a:rPr lang="ja-JP" altLang="en-US" dirty="0" smtClean="0"/>
              <a:t>能力と成果は相互に関係がある</a:t>
            </a:r>
            <a:endParaRPr kumimoji="1" lang="en-US" altLang="ja-JP" dirty="0" smtClean="0"/>
          </a:p>
          <a:p>
            <a:endParaRPr kumimoji="1" lang="en-US" altLang="ja-JP" dirty="0" smtClean="0"/>
          </a:p>
          <a:p>
            <a:pPr marL="0" indent="0">
              <a:buNone/>
            </a:pPr>
            <a:r>
              <a:rPr kumimoji="1" lang="ja-JP" altLang="en-US" dirty="0" smtClean="0"/>
              <a:t>成果を出すには能力が必要　⇔　能力を高めるには経験や実績が必要</a:t>
            </a:r>
            <a:endParaRPr kumimoji="1" lang="en-US" altLang="ja-JP" dirty="0" smtClean="0"/>
          </a:p>
          <a:p>
            <a:pPr marL="0" indent="0">
              <a:buNone/>
            </a:pPr>
            <a:r>
              <a:rPr lang="ja-JP" altLang="en-US" dirty="0" smtClean="0"/>
              <a:t>　→　</a:t>
            </a:r>
            <a:r>
              <a:rPr lang="en-US" altLang="ja-JP" dirty="0" smtClean="0"/>
              <a:t>IT</a:t>
            </a:r>
            <a:r>
              <a:rPr lang="ja-JP" altLang="en-US" dirty="0" smtClean="0"/>
              <a:t>スキル標準の基本的な考え方</a:t>
            </a:r>
            <a:endParaRPr kumimoji="1" lang="en-US" altLang="ja-JP" dirty="0" smtClean="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BA9CE392-8934-4295-BF74-3CB5C2D26EBE}" type="slidenum">
              <a:rPr kumimoji="1" lang="ja-JP" altLang="en-US" smtClean="0"/>
              <a:t>16</a:t>
            </a:fld>
            <a:endParaRPr kumimoji="1" lang="ja-JP" altLang="en-US" dirty="0"/>
          </a:p>
        </p:txBody>
      </p:sp>
    </p:spTree>
    <p:extLst>
      <p:ext uri="{BB962C8B-B14F-4D97-AF65-F5344CB8AC3E}">
        <p14:creationId xmlns:p14="http://schemas.microsoft.com/office/powerpoint/2010/main" val="13905671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IT</a:t>
            </a:r>
            <a:r>
              <a:rPr kumimoji="1" lang="ja-JP" altLang="en-US" dirty="0" smtClean="0"/>
              <a:t>スキル標準のスキル</a:t>
            </a:r>
            <a:endParaRPr kumimoji="1" lang="ja-JP" altLang="en-US"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kumimoji="1" lang="ja-JP" altLang="en-US" sz="2400" dirty="0" smtClean="0"/>
              <a:t>すべての職種に共通するスキル</a:t>
            </a:r>
            <a:endParaRPr kumimoji="1" lang="en-US" altLang="ja-JP" sz="2400" dirty="0" smtClean="0"/>
          </a:p>
          <a:p>
            <a:r>
              <a:rPr lang="ja-JP" altLang="en-US" sz="2400" dirty="0"/>
              <a:t>　</a:t>
            </a:r>
            <a:r>
              <a:rPr lang="ja-JP" altLang="en-US" dirty="0" smtClean="0"/>
              <a:t>リーダーシップ・コミュニケーション・ネゴシエーション</a:t>
            </a:r>
            <a:endParaRPr kumimoji="1" lang="en-US" altLang="ja-JP" sz="2400" dirty="0" smtClean="0"/>
          </a:p>
          <a:p>
            <a:pPr>
              <a:buFont typeface="Wingdings" panose="05000000000000000000" pitchFamily="2" charset="2"/>
              <a:buChar char="l"/>
            </a:pPr>
            <a:r>
              <a:rPr lang="ja-JP" altLang="en-US" sz="2400" dirty="0"/>
              <a:t>職種</a:t>
            </a:r>
            <a:r>
              <a:rPr lang="ja-JP" altLang="en-US" sz="2400" dirty="0" smtClean="0"/>
              <a:t>で求められるスキル</a:t>
            </a:r>
            <a:endParaRPr lang="en-US" altLang="ja-JP" sz="2400" dirty="0" smtClean="0"/>
          </a:p>
          <a:p>
            <a:pPr>
              <a:buFont typeface="Wingdings" panose="05000000000000000000" pitchFamily="2" charset="2"/>
              <a:buChar char="l"/>
            </a:pPr>
            <a:r>
              <a:rPr lang="ja-JP" altLang="en-US" sz="2400" dirty="0" smtClean="0"/>
              <a:t>専門分野ごとに異なるスキル</a:t>
            </a:r>
            <a:endParaRPr lang="en-US" altLang="ja-JP" sz="2400" dirty="0" smtClean="0"/>
          </a:p>
          <a:p>
            <a:pPr marL="0" indent="0">
              <a:buNone/>
            </a:pPr>
            <a:endParaRPr kumimoji="1" lang="en-US" altLang="ja-JP" sz="2400" dirty="0"/>
          </a:p>
          <a:p>
            <a:pPr marL="0" indent="0">
              <a:buNone/>
            </a:pPr>
            <a:r>
              <a:rPr lang="ja-JP" altLang="en-US" sz="2400" dirty="0" smtClean="0"/>
              <a:t>リーダーシップ力，コミュニケーション力，ネゴシエーション力の高さと年収が相関関係にある</a:t>
            </a:r>
            <a:endParaRPr kumimoji="1" lang="ja-JP" altLang="en-US" sz="2400" dirty="0"/>
          </a:p>
        </p:txBody>
      </p:sp>
      <p:sp>
        <p:nvSpPr>
          <p:cNvPr id="4" name="スライド番号プレースホルダー 3"/>
          <p:cNvSpPr>
            <a:spLocks noGrp="1"/>
          </p:cNvSpPr>
          <p:nvPr>
            <p:ph type="sldNum" sz="quarter" idx="12"/>
          </p:nvPr>
        </p:nvSpPr>
        <p:spPr/>
        <p:txBody>
          <a:bodyPr/>
          <a:lstStyle/>
          <a:p>
            <a:fld id="{BA9CE392-8934-4295-BF74-3CB5C2D26EBE}" type="slidenum">
              <a:rPr kumimoji="1" lang="ja-JP" altLang="en-US" smtClean="0"/>
              <a:t>17</a:t>
            </a:fld>
            <a:endParaRPr kumimoji="1" lang="ja-JP" altLang="en-US" dirty="0"/>
          </a:p>
        </p:txBody>
      </p:sp>
    </p:spTree>
    <p:extLst>
      <p:ext uri="{BB962C8B-B14F-4D97-AF65-F5344CB8AC3E}">
        <p14:creationId xmlns:p14="http://schemas.microsoft.com/office/powerpoint/2010/main" val="16873567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IT</a:t>
            </a:r>
            <a:r>
              <a:rPr kumimoji="1" lang="ja-JP" altLang="en-US" dirty="0" smtClean="0"/>
              <a:t>スキル標準の効用</a:t>
            </a:r>
            <a:endParaRPr kumimoji="1" lang="ja-JP" altLang="en-US" dirty="0"/>
          </a:p>
        </p:txBody>
      </p:sp>
      <p:sp>
        <p:nvSpPr>
          <p:cNvPr id="3" name="コンテンツ プレースホルダー 2"/>
          <p:cNvSpPr>
            <a:spLocks noGrp="1"/>
          </p:cNvSpPr>
          <p:nvPr>
            <p:ph idx="1"/>
          </p:nvPr>
        </p:nvSpPr>
        <p:spPr/>
        <p:txBody>
          <a:bodyPr/>
          <a:lstStyle/>
          <a:p>
            <a:pPr>
              <a:buFont typeface="Wingdings" panose="05000000000000000000" pitchFamily="2" charset="2"/>
              <a:buChar char="ü"/>
            </a:pPr>
            <a:r>
              <a:rPr kumimoji="1" lang="ja-JP" altLang="en-US" dirty="0" smtClean="0"/>
              <a:t>どの人材をどのプロジェクトで活用したらいいかわかる</a:t>
            </a:r>
            <a:endParaRPr kumimoji="1" lang="en-US" altLang="ja-JP" dirty="0" smtClean="0"/>
          </a:p>
          <a:p>
            <a:r>
              <a:rPr lang="ja-JP" altLang="en-US" dirty="0"/>
              <a:t>　</a:t>
            </a:r>
            <a:r>
              <a:rPr lang="ja-JP" altLang="en-US" dirty="0" smtClean="0"/>
              <a:t>→　適材配置により，生産性向上が見込める</a:t>
            </a:r>
            <a:endParaRPr lang="en-US" altLang="ja-JP" dirty="0" smtClean="0"/>
          </a:p>
          <a:p>
            <a:pPr>
              <a:buFont typeface="Wingdings" panose="05000000000000000000" pitchFamily="2" charset="2"/>
              <a:buChar char="ü"/>
            </a:pPr>
            <a:endParaRPr kumimoji="1" lang="en-US" altLang="ja-JP" dirty="0" smtClean="0"/>
          </a:p>
          <a:p>
            <a:pPr>
              <a:buFont typeface="Wingdings" panose="05000000000000000000" pitchFamily="2" charset="2"/>
              <a:buChar char="ü"/>
            </a:pPr>
            <a:r>
              <a:rPr lang="ja-JP" altLang="en-US" dirty="0" smtClean="0"/>
              <a:t>プロフェッショナル本人が一番恩恵を受けれる</a:t>
            </a:r>
            <a:endParaRPr kumimoji="1" lang="en-US" altLang="ja-JP" dirty="0"/>
          </a:p>
          <a:p>
            <a:pPr marL="360363" indent="0">
              <a:buFont typeface="Wingdings" panose="05000000000000000000" pitchFamily="2" charset="2"/>
              <a:buChar char="l"/>
            </a:pPr>
            <a:r>
              <a:rPr lang="ja-JP" altLang="en-US" dirty="0" smtClean="0"/>
              <a:t>自分のスキルを棚卸しできるので市場価値を知れる</a:t>
            </a:r>
            <a:endParaRPr lang="en-US" altLang="ja-JP" dirty="0" smtClean="0"/>
          </a:p>
          <a:p>
            <a:pPr marL="360363" indent="0">
              <a:buFont typeface="Wingdings" panose="05000000000000000000" pitchFamily="2" charset="2"/>
              <a:buChar char="l"/>
            </a:pPr>
            <a:r>
              <a:rPr kumimoji="1" lang="ja-JP" altLang="en-US" dirty="0" smtClean="0"/>
              <a:t>目標を明確化し意欲を高めれる</a:t>
            </a:r>
            <a:endParaRPr kumimoji="1" lang="en-US" altLang="ja-JP" dirty="0" smtClean="0"/>
          </a:p>
          <a:p>
            <a:r>
              <a:rPr lang="ja-JP" altLang="en-US" dirty="0"/>
              <a:t>　</a:t>
            </a:r>
            <a:endParaRPr kumimoji="1" lang="ja-JP" altLang="en-US" dirty="0"/>
          </a:p>
        </p:txBody>
      </p:sp>
      <p:sp>
        <p:nvSpPr>
          <p:cNvPr id="4" name="スライド番号プレースホルダー 3"/>
          <p:cNvSpPr>
            <a:spLocks noGrp="1"/>
          </p:cNvSpPr>
          <p:nvPr>
            <p:ph type="sldNum" sz="quarter" idx="12"/>
          </p:nvPr>
        </p:nvSpPr>
        <p:spPr/>
        <p:txBody>
          <a:bodyPr/>
          <a:lstStyle/>
          <a:p>
            <a:fld id="{BA9CE392-8934-4295-BF74-3CB5C2D26EBE}" type="slidenum">
              <a:rPr kumimoji="1" lang="ja-JP" altLang="en-US" smtClean="0"/>
              <a:t>18</a:t>
            </a:fld>
            <a:endParaRPr kumimoji="1" lang="ja-JP" altLang="en-US" dirty="0"/>
          </a:p>
        </p:txBody>
      </p:sp>
    </p:spTree>
    <p:extLst>
      <p:ext uri="{BB962C8B-B14F-4D97-AF65-F5344CB8AC3E}">
        <p14:creationId xmlns:p14="http://schemas.microsoft.com/office/powerpoint/2010/main" val="874577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IT</a:t>
            </a:r>
            <a:r>
              <a:rPr kumimoji="1" lang="ja-JP" altLang="en-US" dirty="0" smtClean="0"/>
              <a:t>スキル標準がもたらす</a:t>
            </a:r>
            <a:r>
              <a:rPr kumimoji="1" lang="en-US" altLang="ja-JP" dirty="0" smtClean="0"/>
              <a:t/>
            </a:r>
            <a:br>
              <a:rPr kumimoji="1" lang="en-US" altLang="ja-JP" dirty="0" smtClean="0"/>
            </a:br>
            <a:r>
              <a:rPr lang="ja-JP" altLang="en-US" dirty="0"/>
              <a:t>社会</a:t>
            </a:r>
            <a:r>
              <a:rPr lang="ja-JP" altLang="en-US" dirty="0" smtClean="0"/>
              <a:t>への影響</a:t>
            </a:r>
            <a:endParaRPr kumimoji="1" lang="ja-JP" altLang="en-US" dirty="0"/>
          </a:p>
        </p:txBody>
      </p:sp>
      <p:sp>
        <p:nvSpPr>
          <p:cNvPr id="3" name="コンテンツ プレースホルダー 2"/>
          <p:cNvSpPr>
            <a:spLocks noGrp="1"/>
          </p:cNvSpPr>
          <p:nvPr>
            <p:ph idx="1"/>
          </p:nvPr>
        </p:nvSpPr>
        <p:spPr>
          <a:xfrm>
            <a:off x="822959" y="1845734"/>
            <a:ext cx="7779620" cy="4603192"/>
          </a:xfrm>
        </p:spPr>
        <p:txBody>
          <a:bodyPr/>
          <a:lstStyle/>
          <a:p>
            <a:pPr>
              <a:buFont typeface="Wingdings" panose="05000000000000000000" pitchFamily="2" charset="2"/>
              <a:buChar char="l"/>
            </a:pPr>
            <a:r>
              <a:rPr kumimoji="1" lang="ja-JP" altLang="en-US" dirty="0" smtClean="0"/>
              <a:t>ソフトウェア産業で働く人</a:t>
            </a:r>
            <a:endParaRPr kumimoji="1" lang="en-US" altLang="ja-JP" dirty="0" smtClean="0"/>
          </a:p>
          <a:p>
            <a:r>
              <a:rPr lang="ja-JP" altLang="en-US" dirty="0"/>
              <a:t>　</a:t>
            </a:r>
            <a:r>
              <a:rPr lang="ja-JP" altLang="en-US" dirty="0" smtClean="0"/>
              <a:t>自分の強み弱みを知れ，自信が出る</a:t>
            </a:r>
            <a:endParaRPr lang="en-US" altLang="ja-JP" dirty="0" smtClean="0"/>
          </a:p>
          <a:p>
            <a:pPr>
              <a:buFont typeface="Wingdings" panose="05000000000000000000" pitchFamily="2" charset="2"/>
              <a:buChar char="l"/>
            </a:pPr>
            <a:r>
              <a:rPr kumimoji="1" lang="ja-JP" altLang="en-US" dirty="0" smtClean="0"/>
              <a:t>ソフトウェア産業の経営者</a:t>
            </a:r>
            <a:endParaRPr kumimoji="1" lang="en-US" altLang="ja-JP" dirty="0" smtClean="0"/>
          </a:p>
          <a:p>
            <a:r>
              <a:rPr lang="ja-JP" altLang="en-US" dirty="0"/>
              <a:t>　</a:t>
            </a:r>
            <a:r>
              <a:rPr lang="ja-JP" altLang="en-US" dirty="0" smtClean="0"/>
              <a:t>自社人材の強み弱みをベースに経営戦略などの戦略を立てやすくなる</a:t>
            </a:r>
            <a:endParaRPr lang="en-US" altLang="ja-JP" dirty="0" smtClean="0"/>
          </a:p>
          <a:p>
            <a:pPr>
              <a:buFont typeface="Wingdings" panose="05000000000000000000" pitchFamily="2" charset="2"/>
              <a:buChar char="l"/>
            </a:pPr>
            <a:r>
              <a:rPr kumimoji="1" lang="ja-JP" altLang="en-US" dirty="0" smtClean="0"/>
              <a:t>社会一般</a:t>
            </a:r>
            <a:endParaRPr kumimoji="1" lang="en-US" altLang="ja-JP" dirty="0" smtClean="0"/>
          </a:p>
          <a:p>
            <a:r>
              <a:rPr lang="ja-JP" altLang="en-US" dirty="0"/>
              <a:t>　</a:t>
            </a:r>
            <a:r>
              <a:rPr lang="ja-JP" altLang="en-US" dirty="0" smtClean="0"/>
              <a:t>ソフトウェア産業はどのような職種・業務なのかわかりやすくなる</a:t>
            </a:r>
            <a:endParaRPr lang="en-US" altLang="ja-JP" dirty="0" smtClean="0"/>
          </a:p>
          <a:p>
            <a:pPr>
              <a:buFont typeface="Wingdings" panose="05000000000000000000" pitchFamily="2" charset="2"/>
              <a:buChar char="l"/>
            </a:pPr>
            <a:r>
              <a:rPr kumimoji="1" lang="ja-JP" altLang="en-US" dirty="0"/>
              <a:t>大学</a:t>
            </a:r>
            <a:r>
              <a:rPr kumimoji="1" lang="ja-JP" altLang="en-US" dirty="0" smtClean="0"/>
              <a:t>の</a:t>
            </a:r>
            <a:r>
              <a:rPr kumimoji="1" lang="en-US" altLang="ja-JP" dirty="0" smtClean="0"/>
              <a:t>IT</a:t>
            </a:r>
            <a:r>
              <a:rPr kumimoji="1" lang="ja-JP" altLang="en-US" dirty="0" smtClean="0"/>
              <a:t>教育</a:t>
            </a:r>
            <a:endParaRPr kumimoji="1" lang="en-US" altLang="ja-JP" dirty="0" smtClean="0"/>
          </a:p>
          <a:p>
            <a:r>
              <a:rPr lang="ja-JP" altLang="en-US" dirty="0"/>
              <a:t>　</a:t>
            </a:r>
            <a:r>
              <a:rPr lang="ja-JP" altLang="en-US" dirty="0" smtClean="0"/>
              <a:t>業界が求める人材に育つよう，カリキュラムを再編できる</a:t>
            </a:r>
            <a:endParaRPr lang="en-US" altLang="ja-JP" dirty="0" smtClean="0"/>
          </a:p>
          <a:p>
            <a:pPr>
              <a:buFont typeface="Wingdings" panose="05000000000000000000" pitchFamily="2" charset="2"/>
              <a:buChar char="l"/>
            </a:pPr>
            <a:r>
              <a:rPr kumimoji="1" lang="ja-JP" altLang="en-US" dirty="0" smtClean="0"/>
              <a:t>情報システムのユーザ・発注者</a:t>
            </a:r>
            <a:endParaRPr kumimoji="1" lang="en-US" altLang="ja-JP" dirty="0" smtClean="0"/>
          </a:p>
          <a:p>
            <a:r>
              <a:rPr lang="ja-JP" altLang="en-US" dirty="0"/>
              <a:t>　</a:t>
            </a:r>
            <a:r>
              <a:rPr lang="ja-JP" altLang="en-US" dirty="0" smtClean="0"/>
              <a:t>ソフトウェア会社の力を定量的に評価でき，トラブルが減少する</a:t>
            </a:r>
            <a:endParaRPr kumimoji="1" lang="ja-JP" altLang="en-US" dirty="0"/>
          </a:p>
        </p:txBody>
      </p:sp>
      <p:sp>
        <p:nvSpPr>
          <p:cNvPr id="4" name="スライド番号プレースホルダー 3"/>
          <p:cNvSpPr>
            <a:spLocks noGrp="1"/>
          </p:cNvSpPr>
          <p:nvPr>
            <p:ph type="sldNum" sz="quarter" idx="12"/>
          </p:nvPr>
        </p:nvSpPr>
        <p:spPr/>
        <p:txBody>
          <a:bodyPr/>
          <a:lstStyle/>
          <a:p>
            <a:fld id="{BA9CE392-8934-4295-BF74-3CB5C2D26EBE}" type="slidenum">
              <a:rPr kumimoji="1" lang="ja-JP" altLang="en-US" smtClean="0"/>
              <a:t>19</a:t>
            </a:fld>
            <a:endParaRPr kumimoji="1" lang="ja-JP" altLang="en-US" dirty="0"/>
          </a:p>
        </p:txBody>
      </p:sp>
    </p:spTree>
    <p:extLst>
      <p:ext uri="{BB962C8B-B14F-4D97-AF65-F5344CB8AC3E}">
        <p14:creationId xmlns:p14="http://schemas.microsoft.com/office/powerpoint/2010/main" val="37611658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ソフトウェア業界の</a:t>
            </a:r>
            <a:r>
              <a:rPr kumimoji="1" lang="en-US" altLang="ja-JP" dirty="0" smtClean="0"/>
              <a:t/>
            </a:r>
            <a:br>
              <a:rPr kumimoji="1" lang="en-US" altLang="ja-JP" dirty="0" smtClean="0"/>
            </a:br>
            <a:r>
              <a:rPr lang="ja-JP" altLang="en-US" dirty="0"/>
              <a:t>業務</a:t>
            </a:r>
            <a:r>
              <a:rPr lang="ja-JP" altLang="en-US" dirty="0" smtClean="0"/>
              <a:t>と適性</a:t>
            </a:r>
            <a:endParaRPr kumimoji="1" lang="ja-JP" altLang="en-US" dirty="0"/>
          </a:p>
        </p:txBody>
      </p:sp>
      <p:sp>
        <p:nvSpPr>
          <p:cNvPr id="3" name="コンテンツ プレースホルダー 2"/>
          <p:cNvSpPr>
            <a:spLocks noGrp="1"/>
          </p:cNvSpPr>
          <p:nvPr>
            <p:ph idx="1"/>
          </p:nvPr>
        </p:nvSpPr>
        <p:spPr/>
        <p:txBody>
          <a:bodyPr/>
          <a:lstStyle/>
          <a:p>
            <a:pPr>
              <a:buFont typeface="Wingdings" panose="05000000000000000000" pitchFamily="2" charset="2"/>
              <a:buChar char="l"/>
            </a:pPr>
            <a:r>
              <a:rPr kumimoji="1" lang="ja-JP" altLang="en-US" dirty="0" smtClean="0"/>
              <a:t>ソフトウェア開発</a:t>
            </a:r>
            <a:endParaRPr kumimoji="1" lang="en-US" altLang="ja-JP" dirty="0" smtClean="0"/>
          </a:p>
          <a:p>
            <a:r>
              <a:rPr lang="ja-JP" altLang="en-US" dirty="0" smtClean="0"/>
              <a:t>　チームで着実に仕事するのが得意なタイプ</a:t>
            </a:r>
            <a:endParaRPr lang="en-US" altLang="ja-JP" dirty="0"/>
          </a:p>
          <a:p>
            <a:pPr>
              <a:buFont typeface="Wingdings" panose="05000000000000000000" pitchFamily="2" charset="2"/>
              <a:buChar char="l"/>
            </a:pPr>
            <a:r>
              <a:rPr kumimoji="1" lang="en-US" altLang="ja-JP" dirty="0" smtClean="0"/>
              <a:t>IT</a:t>
            </a:r>
            <a:r>
              <a:rPr kumimoji="1" lang="ja-JP" altLang="en-US" dirty="0" smtClean="0"/>
              <a:t>スペシャリスト</a:t>
            </a:r>
            <a:endParaRPr kumimoji="1" lang="en-US" altLang="ja-JP" dirty="0" smtClean="0"/>
          </a:p>
          <a:p>
            <a:r>
              <a:rPr lang="ja-JP" altLang="en-US" dirty="0" smtClean="0"/>
              <a:t>　探究心が旺盛で専門領域での第一人者となるタイプ</a:t>
            </a:r>
            <a:endParaRPr lang="en-US" altLang="ja-JP" dirty="0"/>
          </a:p>
          <a:p>
            <a:pPr>
              <a:buFont typeface="Wingdings" panose="05000000000000000000" pitchFamily="2" charset="2"/>
              <a:buChar char="l"/>
            </a:pPr>
            <a:r>
              <a:rPr kumimoji="1" lang="ja-JP" altLang="en-US" dirty="0" smtClean="0"/>
              <a:t>プロジェクトマネジャー</a:t>
            </a:r>
            <a:endParaRPr kumimoji="1" lang="en-US" altLang="ja-JP" dirty="0" smtClean="0"/>
          </a:p>
          <a:p>
            <a:r>
              <a:rPr lang="ja-JP" altLang="en-US" dirty="0" smtClean="0"/>
              <a:t>　人をまとめたり交渉するのが得意なタイプ</a:t>
            </a:r>
            <a:endParaRPr lang="en-US" altLang="ja-JP" dirty="0"/>
          </a:p>
          <a:p>
            <a:pPr>
              <a:buFont typeface="Wingdings" panose="05000000000000000000" pitchFamily="2" charset="2"/>
              <a:buChar char="l"/>
            </a:pPr>
            <a:r>
              <a:rPr kumimoji="1" lang="en-US" altLang="ja-JP" dirty="0" smtClean="0"/>
              <a:t>IT</a:t>
            </a:r>
            <a:r>
              <a:rPr kumimoji="1" lang="ja-JP" altLang="en-US" dirty="0" smtClean="0"/>
              <a:t>コンサルタント</a:t>
            </a:r>
            <a:endParaRPr kumimoji="1" lang="en-US" altLang="ja-JP" dirty="0" smtClean="0"/>
          </a:p>
          <a:p>
            <a:r>
              <a:rPr lang="ja-JP" altLang="en-US" dirty="0"/>
              <a:t>　</a:t>
            </a:r>
            <a:r>
              <a:rPr lang="ja-JP" altLang="en-US" dirty="0" smtClean="0"/>
              <a:t>相手の立場やビジネスを理解し，創造性を発揮して問題解決を図る</a:t>
            </a:r>
            <a:endParaRPr lang="en-US" altLang="ja-JP" dirty="0" smtClean="0"/>
          </a:p>
          <a:p>
            <a:r>
              <a:rPr lang="ja-JP" altLang="en-US" dirty="0"/>
              <a:t>　</a:t>
            </a:r>
            <a:r>
              <a:rPr lang="ja-JP" altLang="en-US" dirty="0" smtClean="0"/>
              <a:t>のが得意なタイプ</a:t>
            </a:r>
            <a:endParaRPr kumimoji="1" lang="ja-JP" altLang="en-US" dirty="0"/>
          </a:p>
        </p:txBody>
      </p:sp>
      <p:sp>
        <p:nvSpPr>
          <p:cNvPr id="4" name="スライド番号プレースホルダー 3"/>
          <p:cNvSpPr>
            <a:spLocks noGrp="1"/>
          </p:cNvSpPr>
          <p:nvPr>
            <p:ph type="sldNum" sz="quarter" idx="12"/>
          </p:nvPr>
        </p:nvSpPr>
        <p:spPr/>
        <p:txBody>
          <a:bodyPr/>
          <a:lstStyle/>
          <a:p>
            <a:fld id="{BA9CE392-8934-4295-BF74-3CB5C2D26EBE}" type="slidenum">
              <a:rPr kumimoji="1" lang="ja-JP" altLang="en-US" smtClean="0"/>
              <a:t>20</a:t>
            </a:fld>
            <a:endParaRPr kumimoji="1" lang="ja-JP" altLang="en-US" dirty="0"/>
          </a:p>
        </p:txBody>
      </p:sp>
    </p:spTree>
    <p:extLst>
      <p:ext uri="{BB962C8B-B14F-4D97-AF65-F5344CB8AC3E}">
        <p14:creationId xmlns:p14="http://schemas.microsoft.com/office/powerpoint/2010/main" val="6862089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822959" y="1845734"/>
            <a:ext cx="7543801" cy="4506940"/>
          </a:xfrm>
        </p:spPr>
        <p:txBody>
          <a:bodyPr/>
          <a:lstStyle/>
          <a:p>
            <a:pPr>
              <a:buFont typeface="Wingdings" panose="05000000000000000000" pitchFamily="2" charset="2"/>
              <a:buChar char="l"/>
            </a:pPr>
            <a:r>
              <a:rPr kumimoji="1" lang="ja-JP" altLang="en-US" sz="2400" dirty="0" smtClean="0"/>
              <a:t>ソフトウェア産業は現在，成熟期を迎えた</a:t>
            </a:r>
            <a:endParaRPr kumimoji="1" lang="en-US" altLang="ja-JP" sz="2400" dirty="0" smtClean="0"/>
          </a:p>
          <a:p>
            <a:pPr>
              <a:buFont typeface="Wingdings" panose="05000000000000000000" pitchFamily="2" charset="2"/>
              <a:buChar char="l"/>
            </a:pPr>
            <a:endParaRPr lang="en-US" altLang="ja-JP" sz="2400" dirty="0"/>
          </a:p>
          <a:p>
            <a:pPr>
              <a:buFont typeface="Wingdings" panose="05000000000000000000" pitchFamily="2" charset="2"/>
              <a:buChar char="l"/>
            </a:pPr>
            <a:r>
              <a:rPr kumimoji="1" lang="ja-JP" altLang="en-US" sz="2400" dirty="0" smtClean="0"/>
              <a:t>ソフトウェア産業の人材不足が顕著</a:t>
            </a:r>
            <a:endParaRPr kumimoji="1" lang="en-US" altLang="ja-JP" sz="2400" dirty="0" smtClean="0"/>
          </a:p>
          <a:p>
            <a:pPr marL="0" indent="0">
              <a:buNone/>
            </a:pPr>
            <a:endParaRPr lang="en-US" altLang="ja-JP" sz="2400" dirty="0"/>
          </a:p>
          <a:p>
            <a:pPr>
              <a:buFont typeface="Wingdings" panose="05000000000000000000" pitchFamily="2" charset="2"/>
              <a:buChar char="l"/>
            </a:pPr>
            <a:r>
              <a:rPr lang="ja-JP" altLang="en-US" sz="2400" dirty="0"/>
              <a:t>情報サービス</a:t>
            </a:r>
            <a:r>
              <a:rPr lang="en-US" altLang="ja-JP" sz="2400" dirty="0"/>
              <a:t>/</a:t>
            </a:r>
            <a:r>
              <a:rPr lang="ja-JP" altLang="en-US" sz="2400" dirty="0"/>
              <a:t>ソフトウェア産業などの</a:t>
            </a:r>
            <a:r>
              <a:rPr lang="en-US" altLang="ja-JP" sz="2400" dirty="0"/>
              <a:t>IT</a:t>
            </a:r>
            <a:r>
              <a:rPr lang="ja-JP" altLang="en-US" sz="2400" dirty="0"/>
              <a:t>プロフェッショナル育成の為に能力や成果を表すメートル</a:t>
            </a:r>
            <a:r>
              <a:rPr lang="ja-JP" altLang="en-US" sz="2400" dirty="0" smtClean="0"/>
              <a:t>原器としてスキル標準を設定</a:t>
            </a:r>
            <a:endParaRPr lang="en-US" altLang="ja-JP" sz="2400" dirty="0" smtClean="0"/>
          </a:p>
          <a:p>
            <a:pPr>
              <a:buFont typeface="Wingdings" panose="05000000000000000000" pitchFamily="2" charset="2"/>
              <a:buChar char="l"/>
            </a:pPr>
            <a:endParaRPr lang="en-US" altLang="ja-JP" sz="2400" dirty="0" smtClean="0"/>
          </a:p>
          <a:p>
            <a:pPr>
              <a:buFont typeface="Wingdings" panose="05000000000000000000" pitchFamily="2" charset="2"/>
              <a:buChar char="l"/>
            </a:pPr>
            <a:r>
              <a:rPr lang="en-US" altLang="ja-JP" sz="2400" dirty="0" smtClean="0"/>
              <a:t>IT</a:t>
            </a:r>
            <a:r>
              <a:rPr lang="ja-JP" altLang="en-US" sz="2400" dirty="0" smtClean="0"/>
              <a:t>スキル標準は生産向上も見込め，プロフェッショナルも恩恵が受けられる</a:t>
            </a:r>
            <a:endParaRPr lang="en-US" altLang="ja-JP" sz="2400" dirty="0"/>
          </a:p>
          <a:p>
            <a:pPr marL="0" indent="0">
              <a:buNone/>
            </a:pPr>
            <a:endParaRPr lang="en-US" altLang="ja-JP" sz="2400" dirty="0" smtClean="0"/>
          </a:p>
          <a:p>
            <a:pPr>
              <a:buFont typeface="Wingdings" panose="05000000000000000000" pitchFamily="2" charset="2"/>
              <a:buChar char="l"/>
            </a:pPr>
            <a:endParaRPr lang="en-US" altLang="ja-JP" dirty="0"/>
          </a:p>
          <a:p>
            <a:pPr>
              <a:buFont typeface="Wingdings" panose="05000000000000000000" pitchFamily="2" charset="2"/>
              <a:buChar char="l"/>
            </a:pPr>
            <a:endParaRPr lang="en-US" altLang="ja-JP" dirty="0" smtClean="0"/>
          </a:p>
          <a:p>
            <a:endParaRPr kumimoji="1" lang="en-US" altLang="ja-JP" dirty="0"/>
          </a:p>
          <a:p>
            <a:endParaRPr kumimoji="1" lang="en-US" altLang="ja-JP" dirty="0" smtClean="0"/>
          </a:p>
          <a:p>
            <a:endParaRPr lang="en-US" altLang="ja-JP" dirty="0"/>
          </a:p>
          <a:p>
            <a:endParaRPr kumimoji="1" lang="en-US" altLang="ja-JP" dirty="0" smtClean="0"/>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BA9CE392-8934-4295-BF74-3CB5C2D26EBE}" type="slidenum">
              <a:rPr kumimoji="1" lang="ja-JP" altLang="en-US" smtClean="0"/>
              <a:t>21</a:t>
            </a:fld>
            <a:endParaRPr kumimoji="1" lang="ja-JP" altLang="en-US" dirty="0"/>
          </a:p>
        </p:txBody>
      </p:sp>
    </p:spTree>
    <p:extLst>
      <p:ext uri="{BB962C8B-B14F-4D97-AF65-F5344CB8AC3E}">
        <p14:creationId xmlns:p14="http://schemas.microsoft.com/office/powerpoint/2010/main" val="525127928"/>
      </p:ext>
    </p:extLst>
  </p:cSld>
  <p:clrMapOvr>
    <a:masterClrMapping/>
  </p:clrMapOvr>
  <p:timing>
    <p:tnLst>
      <p:par>
        <p:cTn id="1" dur="indefinite" restart="never" nodeType="tmRoot"/>
      </p:par>
    </p:tnLst>
  </p:timing>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3429</TotalTime>
  <Words>578</Words>
  <Application>Microsoft Office PowerPoint</Application>
  <PresentationFormat>画面に合わせる (4:3)</PresentationFormat>
  <Paragraphs>225</Paragraphs>
  <Slides>21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21</vt:i4>
      </vt:variant>
    </vt:vector>
  </HeadingPairs>
  <TitlesOfParts>
    <vt:vector size="26" baseType="lpstr">
      <vt:lpstr>ＭＳ Ｐゴシック</vt:lpstr>
      <vt:lpstr>Calibri</vt:lpstr>
      <vt:lpstr>Calibri Light</vt:lpstr>
      <vt:lpstr>Wingdings</vt:lpstr>
      <vt:lpstr>レトロスペクト</vt:lpstr>
      <vt:lpstr>ソフトウェア産業の課題と人材育成</vt:lpstr>
      <vt:lpstr>目次</vt:lpstr>
      <vt:lpstr>ソフトウェア構成</vt:lpstr>
      <vt:lpstr>ソフトウェアの産業規模</vt:lpstr>
      <vt:lpstr>ソフトウェアの産業規模</vt:lpstr>
      <vt:lpstr>ソフトウェアの産業規模</vt:lpstr>
      <vt:lpstr>開発期間の短縮化</vt:lpstr>
      <vt:lpstr>トラブルの事例 </vt:lpstr>
      <vt:lpstr>オープン化</vt:lpstr>
      <vt:lpstr>ソフトウェア産業の課題(1)</vt:lpstr>
      <vt:lpstr>ソフトウェア産業の課題(2)</vt:lpstr>
      <vt:lpstr>ソフトウェア産業の課題(3)</vt:lpstr>
      <vt:lpstr>IT人材の現状</vt:lpstr>
      <vt:lpstr>スキル標準</vt:lpstr>
      <vt:lpstr>ITスキル標準</vt:lpstr>
      <vt:lpstr>ITスキル基準における キャリアとスキル</vt:lpstr>
      <vt:lpstr>ITスキル標準のスキル</vt:lpstr>
      <vt:lpstr>ITスキル標準の効用</vt:lpstr>
      <vt:lpstr>ITスキル標準がもたらす 社会への影響</vt:lpstr>
      <vt:lpstr>ソフトウェア業界の 業務と適性</vt:lpstr>
      <vt:lpstr>まとめ</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ソフトウェア産業の課題と人材育成</dc:title>
  <dc:creator>makoto</dc:creator>
  <cp:lastModifiedBy>makoto</cp:lastModifiedBy>
  <cp:revision>76</cp:revision>
  <dcterms:created xsi:type="dcterms:W3CDTF">2016-11-06T12:42:30Z</dcterms:created>
  <dcterms:modified xsi:type="dcterms:W3CDTF">2016-11-10T14:41:50Z</dcterms:modified>
</cp:coreProperties>
</file>