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6" r:id="rId9"/>
    <p:sldId id="267" r:id="rId10"/>
    <p:sldId id="268" r:id="rId11"/>
    <p:sldId id="272" r:id="rId12"/>
    <p:sldId id="263" r:id="rId13"/>
    <p:sldId id="264" r:id="rId14"/>
    <p:sldId id="270" r:id="rId15"/>
    <p:sldId id="271" r:id="rId16"/>
    <p:sldId id="265" r:id="rId17"/>
    <p:sldId id="269" r:id="rId1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5" d="100"/>
          <a:sy n="85" d="100"/>
        </p:scale>
        <p:origin x="71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7D1E1B-A30E-4550-8871-276B0045CDFB}" type="datetimeFigureOut">
              <a:rPr kumimoji="1" lang="ja-JP" altLang="en-US" smtClean="0"/>
              <a:t>2015/10/26</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AD2ACE-5859-4FA6-89B0-9CA754F1DB56}" type="slidenum">
              <a:rPr kumimoji="1" lang="ja-JP" altLang="en-US" smtClean="0"/>
              <a:t>‹#›</a:t>
            </a:fld>
            <a:endParaRPr kumimoji="1" lang="ja-JP" altLang="en-US"/>
          </a:p>
        </p:txBody>
      </p:sp>
    </p:spTree>
    <p:extLst>
      <p:ext uri="{BB962C8B-B14F-4D97-AF65-F5344CB8AC3E}">
        <p14:creationId xmlns:p14="http://schemas.microsoft.com/office/powerpoint/2010/main" val="234139622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C2AD2ACE-5859-4FA6-89B0-9CA754F1DB56}" type="slidenum">
              <a:rPr kumimoji="1" lang="ja-JP" altLang="en-US" smtClean="0"/>
              <a:t>2</a:t>
            </a:fld>
            <a:endParaRPr kumimoji="1" lang="ja-JP" altLang="en-US"/>
          </a:p>
        </p:txBody>
      </p:sp>
    </p:spTree>
    <p:extLst>
      <p:ext uri="{BB962C8B-B14F-4D97-AF65-F5344CB8AC3E}">
        <p14:creationId xmlns:p14="http://schemas.microsoft.com/office/powerpoint/2010/main" val="599137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2BD6B39B-62E6-4DE4-8771-5AEE49AEC67E}" type="datetime1">
              <a:rPr kumimoji="1" lang="ja-JP" altLang="en-US" smtClean="0"/>
              <a:t>2015/10/26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2C63045-99BE-4F16-87E3-04877B0363C6}" type="slidenum">
              <a:rPr kumimoji="1" lang="ja-JP" altLang="en-US" smtClean="0"/>
              <a:t>‹#›</a:t>
            </a:fld>
            <a:endParaRPr kumimoji="1" lang="ja-JP" altLang="en-US"/>
          </a:p>
        </p:txBody>
      </p:sp>
    </p:spTree>
    <p:extLst>
      <p:ext uri="{BB962C8B-B14F-4D97-AF65-F5344CB8AC3E}">
        <p14:creationId xmlns:p14="http://schemas.microsoft.com/office/powerpoint/2010/main" val="1979647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BEDFD49-7CF5-47DB-B387-08CCE03C9BB7}" type="datetime1">
              <a:rPr kumimoji="1" lang="ja-JP" altLang="en-US" smtClean="0"/>
              <a:t>2015/10/26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2C63045-99BE-4F16-87E3-04877B0363C6}" type="slidenum">
              <a:rPr kumimoji="1" lang="ja-JP" altLang="en-US" smtClean="0"/>
              <a:t>‹#›</a:t>
            </a:fld>
            <a:endParaRPr kumimoji="1" lang="ja-JP" altLang="en-US"/>
          </a:p>
        </p:txBody>
      </p:sp>
    </p:spTree>
    <p:extLst>
      <p:ext uri="{BB962C8B-B14F-4D97-AF65-F5344CB8AC3E}">
        <p14:creationId xmlns:p14="http://schemas.microsoft.com/office/powerpoint/2010/main" val="2878799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82F846D5-8965-4D45-9BDA-45E139003AD7}" type="datetime1">
              <a:rPr kumimoji="1" lang="ja-JP" altLang="en-US" smtClean="0"/>
              <a:t>2015/10/26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2C63045-99BE-4F16-87E3-04877B0363C6}" type="slidenum">
              <a:rPr kumimoji="1" lang="ja-JP" altLang="en-US" smtClean="0"/>
              <a:t>‹#›</a:t>
            </a:fld>
            <a:endParaRPr kumimoji="1" lang="ja-JP" altLang="en-US"/>
          </a:p>
        </p:txBody>
      </p:sp>
    </p:spTree>
    <p:extLst>
      <p:ext uri="{BB962C8B-B14F-4D97-AF65-F5344CB8AC3E}">
        <p14:creationId xmlns:p14="http://schemas.microsoft.com/office/powerpoint/2010/main" val="3768692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B82FB2A9-0CD3-44CC-A8C1-99FF200DE87C}" type="datetime1">
              <a:rPr kumimoji="1" lang="ja-JP" altLang="en-US" smtClean="0"/>
              <a:t>2015/10/26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2C63045-99BE-4F16-87E3-04877B0363C6}" type="slidenum">
              <a:rPr kumimoji="1" lang="ja-JP" altLang="en-US" smtClean="0"/>
              <a:t>‹#›</a:t>
            </a:fld>
            <a:endParaRPr kumimoji="1" lang="ja-JP" altLang="en-US"/>
          </a:p>
        </p:txBody>
      </p:sp>
    </p:spTree>
    <p:extLst>
      <p:ext uri="{BB962C8B-B14F-4D97-AF65-F5344CB8AC3E}">
        <p14:creationId xmlns:p14="http://schemas.microsoft.com/office/powerpoint/2010/main" val="989851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0A3FE20E-4033-4A5A-A4FB-0AF8B1D884D7}" type="datetime1">
              <a:rPr kumimoji="1" lang="ja-JP" altLang="en-US" smtClean="0"/>
              <a:t>2015/10/26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42C63045-99BE-4F16-87E3-04877B0363C6}" type="slidenum">
              <a:rPr kumimoji="1" lang="ja-JP" altLang="en-US" smtClean="0"/>
              <a:t>‹#›</a:t>
            </a:fld>
            <a:endParaRPr kumimoji="1" lang="ja-JP" altLang="en-US"/>
          </a:p>
        </p:txBody>
      </p:sp>
    </p:spTree>
    <p:extLst>
      <p:ext uri="{BB962C8B-B14F-4D97-AF65-F5344CB8AC3E}">
        <p14:creationId xmlns:p14="http://schemas.microsoft.com/office/powerpoint/2010/main" val="3622823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9B4DBEC0-1862-430E-9F7F-1867FB30F485}" type="datetime1">
              <a:rPr kumimoji="1" lang="ja-JP" altLang="en-US" smtClean="0"/>
              <a:t>2015/10/26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42C63045-99BE-4F16-87E3-04877B0363C6}" type="slidenum">
              <a:rPr kumimoji="1" lang="ja-JP" altLang="en-US" smtClean="0"/>
              <a:t>‹#›</a:t>
            </a:fld>
            <a:endParaRPr kumimoji="1" lang="ja-JP" altLang="en-US"/>
          </a:p>
        </p:txBody>
      </p:sp>
    </p:spTree>
    <p:extLst>
      <p:ext uri="{BB962C8B-B14F-4D97-AF65-F5344CB8AC3E}">
        <p14:creationId xmlns:p14="http://schemas.microsoft.com/office/powerpoint/2010/main" val="1613795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7526D2F-E205-4F45-A480-7B46F634674E}" type="datetime1">
              <a:rPr kumimoji="1" lang="ja-JP" altLang="en-US" smtClean="0"/>
              <a:t>2015/10/26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42C63045-99BE-4F16-87E3-04877B0363C6}" type="slidenum">
              <a:rPr kumimoji="1" lang="ja-JP" altLang="en-US" smtClean="0"/>
              <a:t>‹#›</a:t>
            </a:fld>
            <a:endParaRPr kumimoji="1" lang="ja-JP" altLang="en-US"/>
          </a:p>
        </p:txBody>
      </p:sp>
    </p:spTree>
    <p:extLst>
      <p:ext uri="{BB962C8B-B14F-4D97-AF65-F5344CB8AC3E}">
        <p14:creationId xmlns:p14="http://schemas.microsoft.com/office/powerpoint/2010/main" val="4185948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CB3B880F-59CF-4691-A325-1B2C5D15EC8A}" type="datetime1">
              <a:rPr kumimoji="1" lang="ja-JP" altLang="en-US" smtClean="0"/>
              <a:t>2015/10/26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2C63045-99BE-4F16-87E3-04877B0363C6}" type="slidenum">
              <a:rPr kumimoji="1" lang="ja-JP" altLang="en-US" smtClean="0"/>
              <a:t>‹#›</a:t>
            </a:fld>
            <a:endParaRPr kumimoji="1" lang="ja-JP" altLang="en-US"/>
          </a:p>
        </p:txBody>
      </p:sp>
    </p:spTree>
    <p:extLst>
      <p:ext uri="{BB962C8B-B14F-4D97-AF65-F5344CB8AC3E}">
        <p14:creationId xmlns:p14="http://schemas.microsoft.com/office/powerpoint/2010/main" val="1028526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AC6A71D3-F884-419A-8E77-CA6B505267A0}" type="datetime1">
              <a:rPr kumimoji="1" lang="ja-JP" altLang="en-US" smtClean="0"/>
              <a:t>2015/10/26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2C63045-99BE-4F16-87E3-04877B0363C6}" type="slidenum">
              <a:rPr kumimoji="1" lang="ja-JP" altLang="en-US" smtClean="0"/>
              <a:t>‹#›</a:t>
            </a:fld>
            <a:endParaRPr kumimoji="1" lang="ja-JP" altLang="en-US"/>
          </a:p>
        </p:txBody>
      </p:sp>
    </p:spTree>
    <p:extLst>
      <p:ext uri="{BB962C8B-B14F-4D97-AF65-F5344CB8AC3E}">
        <p14:creationId xmlns:p14="http://schemas.microsoft.com/office/powerpoint/2010/main" val="416513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C95DA4F-BCB2-47AE-81F4-D6093E0ECBE5}" type="datetime1">
              <a:rPr kumimoji="1" lang="ja-JP" altLang="en-US" smtClean="0"/>
              <a:t>2015/10/26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2C63045-99BE-4F16-87E3-04877B0363C6}" type="slidenum">
              <a:rPr kumimoji="1" lang="ja-JP" altLang="en-US" smtClean="0"/>
              <a:t>‹#›</a:t>
            </a:fld>
            <a:endParaRPr kumimoji="1" lang="ja-JP" altLang="en-US"/>
          </a:p>
        </p:txBody>
      </p:sp>
    </p:spTree>
    <p:extLst>
      <p:ext uri="{BB962C8B-B14F-4D97-AF65-F5344CB8AC3E}">
        <p14:creationId xmlns:p14="http://schemas.microsoft.com/office/powerpoint/2010/main" val="3050491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59A2F83-23FA-4B8A-81F3-9E8376805A9D}" type="datetime1">
              <a:rPr kumimoji="1" lang="ja-JP" altLang="en-US" smtClean="0"/>
              <a:t>2015/10/26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2C63045-99BE-4F16-87E3-04877B0363C6}" type="slidenum">
              <a:rPr kumimoji="1" lang="ja-JP" altLang="en-US" smtClean="0"/>
              <a:t>‹#›</a:t>
            </a:fld>
            <a:endParaRPr kumimoji="1" lang="ja-JP" altLang="en-US"/>
          </a:p>
        </p:txBody>
      </p:sp>
    </p:spTree>
    <p:extLst>
      <p:ext uri="{BB962C8B-B14F-4D97-AF65-F5344CB8AC3E}">
        <p14:creationId xmlns:p14="http://schemas.microsoft.com/office/powerpoint/2010/main" val="2640924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1303E5-0461-41F1-ACAA-7378ABE6649E}" type="datetime1">
              <a:rPr kumimoji="1" lang="ja-JP" altLang="en-US" smtClean="0"/>
              <a:t>2015/10/26</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C63045-99BE-4F16-87E3-04877B0363C6}" type="slidenum">
              <a:rPr kumimoji="1" lang="ja-JP" altLang="en-US" smtClean="0"/>
              <a:t>‹#›</a:t>
            </a:fld>
            <a:endParaRPr kumimoji="1" lang="ja-JP" altLang="en-US"/>
          </a:p>
        </p:txBody>
      </p:sp>
    </p:spTree>
    <p:extLst>
      <p:ext uri="{BB962C8B-B14F-4D97-AF65-F5344CB8AC3E}">
        <p14:creationId xmlns:p14="http://schemas.microsoft.com/office/powerpoint/2010/main" val="30176784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3568" y="1268760"/>
            <a:ext cx="7416824" cy="1800200"/>
          </a:xfrm>
        </p:spPr>
        <p:txBody>
          <a:bodyPr/>
          <a:lstStyle/>
          <a:p>
            <a:r>
              <a:rPr kumimoji="1" lang="ja-JP" altLang="en-US" dirty="0" smtClean="0"/>
              <a:t>ソフトウェア開発の基本技術（分析と設計）</a:t>
            </a:r>
            <a:endParaRPr kumimoji="1" lang="ja-JP" altLang="en-US" dirty="0"/>
          </a:p>
        </p:txBody>
      </p:sp>
      <p:sp>
        <p:nvSpPr>
          <p:cNvPr id="3" name="サブタイトル 2"/>
          <p:cNvSpPr>
            <a:spLocks noGrp="1"/>
          </p:cNvSpPr>
          <p:nvPr>
            <p:ph type="subTitle" idx="1"/>
          </p:nvPr>
        </p:nvSpPr>
        <p:spPr>
          <a:xfrm>
            <a:off x="2915816" y="5805264"/>
            <a:ext cx="3200400" cy="409600"/>
          </a:xfrm>
        </p:spPr>
        <p:txBody>
          <a:bodyPr>
            <a:normAutofit fontScale="77500" lnSpcReduction="20000"/>
          </a:bodyPr>
          <a:lstStyle/>
          <a:p>
            <a:r>
              <a:rPr kumimoji="1" lang="en-US" altLang="ja-JP" dirty="0" smtClean="0"/>
              <a:t>60181027</a:t>
            </a:r>
            <a:r>
              <a:rPr kumimoji="1" lang="ja-JP" altLang="en-US" dirty="0" smtClean="0"/>
              <a:t>　芝　悠利</a:t>
            </a:r>
            <a:endParaRPr kumimoji="1" lang="ja-JP" altLang="en-US" dirty="0"/>
          </a:p>
        </p:txBody>
      </p:sp>
      <p:sp>
        <p:nvSpPr>
          <p:cNvPr id="4" name="テキスト ボックス 3"/>
          <p:cNvSpPr txBox="1"/>
          <p:nvPr/>
        </p:nvSpPr>
        <p:spPr>
          <a:xfrm>
            <a:off x="1691680" y="3501008"/>
            <a:ext cx="5697394" cy="954107"/>
          </a:xfrm>
          <a:prstGeom prst="rect">
            <a:avLst/>
          </a:prstGeom>
          <a:noFill/>
        </p:spPr>
        <p:txBody>
          <a:bodyPr wrap="none" rtlCol="0">
            <a:spAutoFit/>
          </a:bodyPr>
          <a:lstStyle/>
          <a:p>
            <a:r>
              <a:rPr kumimoji="1" lang="ja-JP" altLang="en-US" sz="2800" dirty="0" smtClean="0"/>
              <a:t>ソフトウェアエンジニアリングの授業</a:t>
            </a:r>
            <a:r>
              <a:rPr kumimoji="1" lang="en-US" altLang="ja-JP" sz="2800" dirty="0" smtClean="0"/>
              <a:t>1</a:t>
            </a:r>
          </a:p>
          <a:p>
            <a:r>
              <a:rPr lang="ja-JP" altLang="en-US" sz="2800" dirty="0"/>
              <a:t>　</a:t>
            </a:r>
            <a:r>
              <a:rPr lang="ja-JP" altLang="en-US" sz="2800" dirty="0" smtClean="0"/>
              <a:t>　　鶴保征城　　　　駒谷昇一</a:t>
            </a:r>
            <a:endParaRPr kumimoji="1" lang="ja-JP" altLang="en-US" sz="2800" dirty="0"/>
          </a:p>
        </p:txBody>
      </p:sp>
    </p:spTree>
    <p:extLst>
      <p:ext uri="{BB962C8B-B14F-4D97-AF65-F5344CB8AC3E}">
        <p14:creationId xmlns:p14="http://schemas.microsoft.com/office/powerpoint/2010/main" val="2760575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ソフトシステムアプローチ</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　問題そのものが不明でそもそも何を解決すれば良いのがわからない</a:t>
            </a:r>
            <a:endParaRPr lang="en-US" altLang="ja-JP" dirty="0" smtClean="0"/>
          </a:p>
          <a:p>
            <a:pPr marL="0" indent="0">
              <a:buNone/>
            </a:pPr>
            <a:r>
              <a:rPr kumimoji="1" lang="en-US" altLang="ja-JP" dirty="0"/>
              <a:t> </a:t>
            </a:r>
            <a:r>
              <a:rPr kumimoji="1" lang="en-US" altLang="ja-JP" dirty="0" smtClean="0"/>
              <a:t>                                   </a:t>
            </a:r>
            <a:r>
              <a:rPr kumimoji="1" lang="ja-JP" altLang="en-US" dirty="0" smtClean="0"/>
              <a:t>↓</a:t>
            </a:r>
            <a:endParaRPr lang="en-US" altLang="ja-JP" dirty="0"/>
          </a:p>
          <a:p>
            <a:pPr marL="0" indent="0">
              <a:buNone/>
            </a:pPr>
            <a:r>
              <a:rPr kumimoji="1" lang="ja-JP" altLang="en-US" dirty="0" smtClean="0"/>
              <a:t>　このような問題に対し、複数の価値観を持つステークホルダ</a:t>
            </a:r>
            <a:r>
              <a:rPr lang="ja-JP" altLang="en-US" dirty="0" smtClean="0"/>
              <a:t>（利害関係者）が協働して探求するアプローチ</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42C63045-99BE-4F16-87E3-04877B0363C6}" type="slidenum">
              <a:rPr kumimoji="1" lang="ja-JP" altLang="en-US" smtClean="0"/>
              <a:t>1</a:t>
            </a:fld>
            <a:endParaRPr kumimoji="1" lang="ja-JP" altLang="en-US"/>
          </a:p>
        </p:txBody>
      </p:sp>
    </p:spTree>
    <p:extLst>
      <p:ext uri="{BB962C8B-B14F-4D97-AF65-F5344CB8AC3E}">
        <p14:creationId xmlns:p14="http://schemas.microsoft.com/office/powerpoint/2010/main" val="703206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ソフトシステム方法論（</a:t>
            </a:r>
            <a:r>
              <a:rPr lang="en-US" altLang="ja-JP" dirty="0" smtClean="0"/>
              <a:t>SSM</a:t>
            </a:r>
            <a:r>
              <a:rPr lang="ja-JP" altLang="en-US"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42C63045-99BE-4F16-87E3-04877B0363C6}" type="slidenum">
              <a:rPr kumimoji="1" lang="ja-JP" altLang="en-US" smtClean="0"/>
              <a:t>2</a:t>
            </a:fld>
            <a:endParaRPr kumimoji="1" lang="ja-JP" altLang="en-US"/>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rot="5400000">
            <a:off x="2195735" y="116635"/>
            <a:ext cx="4680522" cy="7704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1244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構造化分析・設計</a:t>
            </a:r>
            <a:endParaRPr kumimoji="1" lang="ja-JP" altLang="en-US" dirty="0"/>
          </a:p>
        </p:txBody>
      </p:sp>
      <p:sp>
        <p:nvSpPr>
          <p:cNvPr id="4" name="スライド番号プレースホルダー 3"/>
          <p:cNvSpPr>
            <a:spLocks noGrp="1"/>
          </p:cNvSpPr>
          <p:nvPr>
            <p:ph type="sldNum" sz="quarter" idx="12"/>
          </p:nvPr>
        </p:nvSpPr>
        <p:spPr/>
        <p:txBody>
          <a:bodyPr/>
          <a:lstStyle/>
          <a:p>
            <a:fld id="{42C63045-99BE-4F16-87E3-04877B0363C6}" type="slidenum">
              <a:rPr kumimoji="1" lang="ja-JP" altLang="en-US" smtClean="0"/>
              <a:t>3</a:t>
            </a:fld>
            <a:endParaRPr kumimoji="1" lang="ja-JP" altLang="en-US"/>
          </a:p>
        </p:txBody>
      </p:sp>
      <p:sp>
        <p:nvSpPr>
          <p:cNvPr id="7" name="コンテンツ プレースホルダー 6"/>
          <p:cNvSpPr>
            <a:spLocks noGrp="1"/>
          </p:cNvSpPr>
          <p:nvPr>
            <p:ph idx="1"/>
          </p:nvPr>
        </p:nvSpPr>
        <p:spPr>
          <a:xfrm>
            <a:off x="457200" y="1600200"/>
            <a:ext cx="8229600" cy="2332855"/>
          </a:xfrm>
        </p:spPr>
        <p:txBody>
          <a:bodyPr>
            <a:normAutofit/>
          </a:bodyPr>
          <a:lstStyle/>
          <a:p>
            <a:r>
              <a:rPr lang="ja-JP" altLang="en-US" sz="2800" dirty="0"/>
              <a:t>構造化</a:t>
            </a:r>
            <a:r>
              <a:rPr lang="ja-JP" altLang="en-US" sz="2800" dirty="0" smtClean="0"/>
              <a:t>分析</a:t>
            </a:r>
            <a:endParaRPr lang="en-US" altLang="ja-JP" sz="2800" dirty="0" smtClean="0"/>
          </a:p>
          <a:p>
            <a:pPr marL="0" indent="0">
              <a:buNone/>
            </a:pPr>
            <a:r>
              <a:rPr lang="ja-JP" altLang="en-US" sz="2800" dirty="0" smtClean="0"/>
              <a:t>　　小さな要素に分解してそれぞれが独立したものとして業務を進め、効率化を図るという考え方</a:t>
            </a:r>
            <a:endParaRPr lang="en-US" altLang="ja-JP" sz="2800" dirty="0" smtClean="0"/>
          </a:p>
          <a:p>
            <a:pPr marL="0" indent="0">
              <a:buNone/>
            </a:pPr>
            <a:r>
              <a:rPr kumimoji="1" lang="ja-JP" altLang="en-US" sz="2800" dirty="0"/>
              <a:t>　</a:t>
            </a:r>
            <a:r>
              <a:rPr kumimoji="1" lang="ja-JP" altLang="en-US" sz="2800" dirty="0" smtClean="0"/>
              <a:t>　お客様の要望の目的や、機能を考えることが基本</a:t>
            </a:r>
            <a:endParaRPr kumimoji="1" lang="ja-JP" altLang="en-US" sz="2800"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645024"/>
            <a:ext cx="7776864" cy="262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1590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構造化設計の</a:t>
            </a:r>
            <a:r>
              <a:rPr kumimoji="1" lang="ja-JP" altLang="en-US" dirty="0" smtClean="0"/>
              <a:t>特徴</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構造化</a:t>
            </a:r>
            <a:r>
              <a:rPr lang="ja-JP" altLang="en-US" dirty="0" smtClean="0"/>
              <a:t>設計（機能中心設計）</a:t>
            </a:r>
            <a:endParaRPr lang="en-US" altLang="ja-JP" dirty="0"/>
          </a:p>
          <a:p>
            <a:pPr lvl="1"/>
            <a:r>
              <a:rPr lang="ja-JP" altLang="en-US" dirty="0" smtClean="0"/>
              <a:t>全体の機能をトップダウンで機能階層（モジュール）に分けていくという考え方</a:t>
            </a:r>
            <a:endParaRPr lang="en-US" altLang="ja-JP" dirty="0" smtClean="0"/>
          </a:p>
          <a:p>
            <a:endParaRPr kumimoji="1" lang="en-US" altLang="ja-JP" dirty="0" smtClean="0"/>
          </a:p>
          <a:p>
            <a:r>
              <a:rPr lang="ja-JP" altLang="en-US" dirty="0" smtClean="0"/>
              <a:t>モジュール</a:t>
            </a:r>
            <a:endParaRPr lang="en-US" altLang="ja-JP" dirty="0" smtClean="0"/>
          </a:p>
          <a:p>
            <a:pPr lvl="1"/>
            <a:r>
              <a:rPr lang="ja-JP" altLang="en-US" dirty="0" smtClean="0"/>
              <a:t>プログラムの集まり。互いに独立。小規模で業務に対応</a:t>
            </a:r>
            <a:endParaRPr lang="en-US" altLang="ja-JP" dirty="0" smtClean="0"/>
          </a:p>
        </p:txBody>
      </p:sp>
      <p:sp>
        <p:nvSpPr>
          <p:cNvPr id="4" name="スライド番号プレースホルダー 3"/>
          <p:cNvSpPr>
            <a:spLocks noGrp="1"/>
          </p:cNvSpPr>
          <p:nvPr>
            <p:ph type="sldNum" sz="quarter" idx="12"/>
          </p:nvPr>
        </p:nvSpPr>
        <p:spPr/>
        <p:txBody>
          <a:bodyPr/>
          <a:lstStyle/>
          <a:p>
            <a:fld id="{42C63045-99BE-4F16-87E3-04877B0363C6}" type="slidenum">
              <a:rPr kumimoji="1" lang="ja-JP" altLang="en-US" smtClean="0"/>
              <a:t>4</a:t>
            </a:fld>
            <a:endParaRPr kumimoji="1" lang="ja-JP" altLang="en-US"/>
          </a:p>
        </p:txBody>
      </p:sp>
    </p:spTree>
    <p:extLst>
      <p:ext uri="{BB962C8B-B14F-4D97-AF65-F5344CB8AC3E}">
        <p14:creationId xmlns:p14="http://schemas.microsoft.com/office/powerpoint/2010/main" val="2661576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機能中心</a:t>
            </a:r>
            <a:r>
              <a:rPr lang="ja-JP" altLang="en-US" dirty="0"/>
              <a:t>設計</a:t>
            </a:r>
            <a:endParaRPr kumimoji="1" lang="ja-JP" altLang="en-US" dirty="0"/>
          </a:p>
        </p:txBody>
      </p:sp>
      <p:sp>
        <p:nvSpPr>
          <p:cNvPr id="3" name="コンテンツ プレースホルダー 2"/>
          <p:cNvSpPr>
            <a:spLocks noGrp="1"/>
          </p:cNvSpPr>
          <p:nvPr>
            <p:ph idx="1"/>
          </p:nvPr>
        </p:nvSpPr>
        <p:spPr>
          <a:xfrm>
            <a:off x="457200" y="4725144"/>
            <a:ext cx="8229600" cy="1401019"/>
          </a:xfrm>
        </p:spPr>
        <p:txBody>
          <a:bodyPr/>
          <a:lstStyle/>
          <a:p>
            <a:r>
              <a:rPr kumimoji="1" lang="ja-JP" altLang="en-US" dirty="0" smtClean="0"/>
              <a:t>欠点</a:t>
            </a:r>
            <a:endParaRPr lang="en-US" altLang="ja-JP" dirty="0" smtClean="0"/>
          </a:p>
          <a:p>
            <a:pPr lvl="1"/>
            <a:r>
              <a:rPr kumimoji="1" lang="ja-JP" altLang="en-US" dirty="0" smtClean="0"/>
              <a:t>データが重複すると保守性が悪い</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42C63045-99BE-4F16-87E3-04877B0363C6}" type="slidenum">
              <a:rPr kumimoji="1" lang="ja-JP" altLang="en-US" smtClean="0"/>
              <a:t>5</a:t>
            </a:fld>
            <a:endParaRPr kumimoji="1" lang="ja-JP" altLang="en-US"/>
          </a:p>
        </p:txBody>
      </p:sp>
      <p:pic>
        <p:nvPicPr>
          <p:cNvPr id="5" name="図 4"/>
          <p:cNvPicPr>
            <a:picLocks noChangeAspect="1"/>
          </p:cNvPicPr>
          <p:nvPr/>
        </p:nvPicPr>
        <p:blipFill>
          <a:blip r:embed="rId2"/>
          <a:stretch>
            <a:fillRect/>
          </a:stretch>
        </p:blipFill>
        <p:spPr>
          <a:xfrm rot="10800000">
            <a:off x="457200" y="1268759"/>
            <a:ext cx="8229600" cy="3226197"/>
          </a:xfrm>
          <a:prstGeom prst="rect">
            <a:avLst/>
          </a:prstGeom>
        </p:spPr>
      </p:pic>
    </p:spTree>
    <p:extLst>
      <p:ext uri="{BB962C8B-B14F-4D97-AF65-F5344CB8AC3E}">
        <p14:creationId xmlns:p14="http://schemas.microsoft.com/office/powerpoint/2010/main" val="2185507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データ中心設計（</a:t>
            </a:r>
            <a:r>
              <a:rPr kumimoji="1" lang="en-US" altLang="ja-JP" dirty="0" smtClean="0"/>
              <a:t>DOA</a:t>
            </a:r>
            <a:r>
              <a:rPr kumimoji="1" lang="ja-JP" altLang="en-US" dirty="0" smtClean="0"/>
              <a:t>）</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a:t>システム</a:t>
            </a:r>
            <a:r>
              <a:rPr lang="ja-JP" altLang="en-US" dirty="0" smtClean="0"/>
              <a:t>に</a:t>
            </a:r>
            <a:r>
              <a:rPr lang="ja-JP" altLang="en-US" dirty="0"/>
              <a:t>必要</a:t>
            </a:r>
            <a:r>
              <a:rPr lang="ja-JP" altLang="en-US" dirty="0" smtClean="0"/>
              <a:t>なデータを洗い出し、それをもとにシステムを作る手法</a:t>
            </a:r>
            <a:endParaRPr kumimoji="1" lang="en-US" altLang="ja-JP" dirty="0" smtClean="0"/>
          </a:p>
          <a:p>
            <a:pPr marL="457200" lvl="1" indent="0">
              <a:buNone/>
            </a:pPr>
            <a:endParaRPr lang="en-US" altLang="ja-JP" dirty="0"/>
          </a:p>
          <a:p>
            <a:pPr marL="57150" indent="0">
              <a:buNone/>
            </a:pPr>
            <a:r>
              <a:rPr kumimoji="1" lang="ja-JP" altLang="en-US" dirty="0" smtClean="0"/>
              <a:t>業務の流れである</a:t>
            </a:r>
            <a:r>
              <a:rPr lang="ja-JP" altLang="en-US" dirty="0" smtClean="0"/>
              <a:t>「機能」</a:t>
            </a:r>
            <a:r>
              <a:rPr kumimoji="1" lang="ja-JP" altLang="en-US" dirty="0" smtClean="0"/>
              <a:t>に</a:t>
            </a:r>
            <a:r>
              <a:rPr kumimoji="1" lang="ja-JP" altLang="en-US" dirty="0" smtClean="0"/>
              <a:t>比べ、「データ」は変化が</a:t>
            </a:r>
            <a:r>
              <a:rPr lang="ja-JP" altLang="en-US" dirty="0" smtClean="0"/>
              <a:t>少ない</a:t>
            </a:r>
            <a:endParaRPr lang="en-US" altLang="ja-JP" dirty="0" smtClean="0"/>
          </a:p>
          <a:p>
            <a:pPr marL="57150" indent="0">
              <a:buNone/>
            </a:pPr>
            <a:r>
              <a:rPr lang="ja-JP" altLang="en-US" dirty="0"/>
              <a:t>　</a:t>
            </a:r>
            <a:r>
              <a:rPr lang="ja-JP" altLang="en-US" dirty="0" smtClean="0"/>
              <a:t>　　　　　　　　　　　↓</a:t>
            </a:r>
            <a:endParaRPr lang="en-US" altLang="ja-JP" dirty="0" smtClean="0"/>
          </a:p>
          <a:p>
            <a:pPr marL="57150" indent="0">
              <a:buNone/>
            </a:pPr>
            <a:r>
              <a:rPr lang="ja-JP" altLang="en-US" dirty="0" smtClean="0"/>
              <a:t>システム</a:t>
            </a:r>
            <a:r>
              <a:rPr lang="ja-JP" altLang="en-US" dirty="0"/>
              <a:t>の根幹となる</a:t>
            </a:r>
            <a:r>
              <a:rPr lang="ja-JP" altLang="en-US" dirty="0" smtClean="0"/>
              <a:t>部分</a:t>
            </a:r>
            <a:r>
              <a:rPr lang="ja-JP" altLang="en-US" dirty="0" smtClean="0"/>
              <a:t>が</a:t>
            </a:r>
            <a:r>
              <a:rPr lang="ja-JP" altLang="en-US" dirty="0"/>
              <a:t>安定</a:t>
            </a:r>
            <a:r>
              <a:rPr lang="ja-JP" altLang="en-US" dirty="0" smtClean="0"/>
              <a:t>する</a:t>
            </a:r>
            <a:endParaRPr lang="en-US" altLang="ja-JP" dirty="0" smtClean="0"/>
          </a:p>
          <a:p>
            <a:pPr marL="57150" indent="0">
              <a:buNone/>
            </a:pPr>
            <a:endParaRPr lang="en-US" altLang="ja-JP" dirty="0"/>
          </a:p>
          <a:p>
            <a:pPr marL="5715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42C63045-99BE-4F16-87E3-04877B0363C6}" type="slidenum">
              <a:rPr kumimoji="1" lang="ja-JP" altLang="en-US" smtClean="0"/>
              <a:t>6</a:t>
            </a:fld>
            <a:endParaRPr kumimoji="1" lang="ja-JP" altLang="en-US"/>
          </a:p>
        </p:txBody>
      </p:sp>
    </p:spTree>
    <p:extLst>
      <p:ext uri="{BB962C8B-B14F-4D97-AF65-F5344CB8AC3E}">
        <p14:creationId xmlns:p14="http://schemas.microsoft.com/office/powerpoint/2010/main" val="223104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オブジェクト指向</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ja-JP" altLang="en-US" dirty="0" smtClean="0"/>
              <a:t>オブジェクト指向とは</a:t>
            </a:r>
            <a:r>
              <a:rPr kumimoji="1" lang="en-US" altLang="ja-JP" dirty="0" smtClean="0"/>
              <a:t>…</a:t>
            </a:r>
            <a:endParaRPr lang="en-US" altLang="ja-JP" dirty="0"/>
          </a:p>
          <a:p>
            <a:pPr lvl="1"/>
            <a:r>
              <a:rPr kumimoji="1" lang="ja-JP" altLang="en-US" dirty="0" smtClean="0"/>
              <a:t>実際に存在するものやことに着目する考え方</a:t>
            </a:r>
            <a:endParaRPr lang="en-US" altLang="ja-JP" dirty="0"/>
          </a:p>
          <a:p>
            <a:pPr marL="457200" lvl="1" indent="0">
              <a:buNone/>
            </a:pPr>
            <a:endParaRPr lang="en-US" altLang="ja-JP" dirty="0"/>
          </a:p>
          <a:p>
            <a:r>
              <a:rPr lang="ja-JP" altLang="en-US" dirty="0" smtClean="0"/>
              <a:t>オブジェクトは内部状態を有し、内部状態にはメソッドを介してのみアクセスできる</a:t>
            </a:r>
            <a:endParaRPr lang="en-US" altLang="ja-JP" dirty="0" smtClean="0"/>
          </a:p>
          <a:p>
            <a:endParaRPr lang="en-US" altLang="ja-JP" dirty="0"/>
          </a:p>
          <a:p>
            <a:r>
              <a:rPr kumimoji="1" lang="ja-JP" altLang="en-US" dirty="0" smtClean="0"/>
              <a:t>現時点で最も有力な技術</a:t>
            </a:r>
            <a:endParaRPr kumimoji="1" lang="en-US" altLang="ja-JP" dirty="0" smtClean="0"/>
          </a:p>
          <a:p>
            <a:pPr lvl="1"/>
            <a:r>
              <a:rPr kumimoji="1" lang="ja-JP" altLang="en-US" dirty="0" smtClean="0"/>
              <a:t>万能ではない</a:t>
            </a:r>
            <a:endParaRPr kumimoji="1" lang="en-US" altLang="ja-JP" dirty="0" smtClean="0"/>
          </a:p>
          <a:p>
            <a:pPr lvl="1"/>
            <a:r>
              <a:rPr lang="ja-JP" altLang="en-US" dirty="0"/>
              <a:t>従来</a:t>
            </a:r>
            <a:r>
              <a:rPr lang="ja-JP" altLang="en-US" dirty="0" smtClean="0"/>
              <a:t>の</a:t>
            </a:r>
            <a:r>
              <a:rPr lang="ja-JP" altLang="en-US" dirty="0"/>
              <a:t>ソフト</a:t>
            </a:r>
            <a:r>
              <a:rPr lang="ja-JP" altLang="en-US" dirty="0" smtClean="0"/>
              <a:t>ウェア</a:t>
            </a:r>
            <a:r>
              <a:rPr lang="ja-JP" altLang="en-US" dirty="0"/>
              <a:t>開発の上</a:t>
            </a:r>
            <a:r>
              <a:rPr lang="ja-JP" altLang="en-US" dirty="0" smtClean="0"/>
              <a:t>に成立</a:t>
            </a:r>
            <a:endParaRPr lang="en-US" altLang="ja-JP" dirty="0" smtClean="0"/>
          </a:p>
        </p:txBody>
      </p:sp>
      <p:sp>
        <p:nvSpPr>
          <p:cNvPr id="4" name="スライド番号プレースホルダー 3"/>
          <p:cNvSpPr>
            <a:spLocks noGrp="1"/>
          </p:cNvSpPr>
          <p:nvPr>
            <p:ph type="sldNum" sz="quarter" idx="12"/>
          </p:nvPr>
        </p:nvSpPr>
        <p:spPr/>
        <p:txBody>
          <a:bodyPr/>
          <a:lstStyle/>
          <a:p>
            <a:fld id="{42C63045-99BE-4F16-87E3-04877B0363C6}" type="slidenum">
              <a:rPr kumimoji="1" lang="ja-JP" altLang="en-US" smtClean="0"/>
              <a:t>7</a:t>
            </a:fld>
            <a:endParaRPr kumimoji="1" lang="ja-JP" altLang="en-US"/>
          </a:p>
        </p:txBody>
      </p:sp>
    </p:spTree>
    <p:extLst>
      <p:ext uri="{BB962C8B-B14F-4D97-AF65-F5344CB8AC3E}">
        <p14:creationId xmlns:p14="http://schemas.microsoft.com/office/powerpoint/2010/main" val="2053541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オブジェクト指向の基本概念</a:t>
            </a:r>
            <a:r>
              <a:rPr kumimoji="1" lang="en-US" altLang="ja-JP" dirty="0" smtClean="0"/>
              <a:t>1</a:t>
            </a:r>
            <a:endParaRPr kumimoji="1" lang="ja-JP" altLang="en-US" dirty="0"/>
          </a:p>
        </p:txBody>
      </p:sp>
      <p:sp>
        <p:nvSpPr>
          <p:cNvPr id="3" name="コンテンツ プレースホルダー 2"/>
          <p:cNvSpPr>
            <a:spLocks noGrp="1"/>
          </p:cNvSpPr>
          <p:nvPr>
            <p:ph idx="1"/>
          </p:nvPr>
        </p:nvSpPr>
        <p:spPr>
          <a:xfrm>
            <a:off x="457200" y="1600200"/>
            <a:ext cx="8229600" cy="5141168"/>
          </a:xfrm>
        </p:spPr>
        <p:txBody>
          <a:bodyPr>
            <a:normAutofit fontScale="92500" lnSpcReduction="20000"/>
          </a:bodyPr>
          <a:lstStyle/>
          <a:p>
            <a:r>
              <a:rPr kumimoji="1" lang="ja-JP" altLang="en-US" dirty="0" smtClean="0"/>
              <a:t>カプセル化</a:t>
            </a:r>
            <a:endParaRPr lang="en-US" altLang="ja-JP" dirty="0"/>
          </a:p>
          <a:p>
            <a:pPr lvl="1"/>
            <a:r>
              <a:rPr kumimoji="1" lang="ja-JP" altLang="en-US" dirty="0" smtClean="0"/>
              <a:t>オブジェクトの内部を外部に対して</a:t>
            </a:r>
            <a:r>
              <a:rPr lang="ja-JP" altLang="en-US" dirty="0"/>
              <a:t>隠蔽</a:t>
            </a:r>
            <a:r>
              <a:rPr kumimoji="1" lang="ja-JP" altLang="en-US" dirty="0" smtClean="0"/>
              <a:t>する機能</a:t>
            </a:r>
            <a:endParaRPr kumimoji="1" lang="en-US" altLang="ja-JP" dirty="0" smtClean="0"/>
          </a:p>
          <a:p>
            <a:endParaRPr lang="en-US" altLang="ja-JP" dirty="0" smtClean="0"/>
          </a:p>
          <a:p>
            <a:r>
              <a:rPr lang="ja-JP" altLang="en-US" dirty="0" smtClean="0"/>
              <a:t>抽象化（クラス、オブジェクト）</a:t>
            </a:r>
            <a:endParaRPr lang="en-US" altLang="ja-JP" dirty="0" smtClean="0"/>
          </a:p>
          <a:p>
            <a:endParaRPr lang="en-US" altLang="ja-JP" dirty="0" smtClean="0"/>
          </a:p>
          <a:p>
            <a:r>
              <a:rPr lang="ja-JP" altLang="en-US" dirty="0" smtClean="0"/>
              <a:t>メッセージ</a:t>
            </a:r>
            <a:endParaRPr lang="en-US" altLang="ja-JP" dirty="0"/>
          </a:p>
          <a:p>
            <a:pPr lvl="1"/>
            <a:r>
              <a:rPr lang="ja-JP" altLang="en-US" dirty="0" smtClean="0"/>
              <a:t>処理要求と必要最低限の</a:t>
            </a:r>
            <a:r>
              <a:rPr lang="ja-JP" altLang="en-US" dirty="0" smtClean="0"/>
              <a:t>情報</a:t>
            </a:r>
            <a:endParaRPr lang="en-US" altLang="ja-JP" dirty="0"/>
          </a:p>
          <a:p>
            <a:pPr lvl="1"/>
            <a:endParaRPr lang="en-US" altLang="ja-JP" dirty="0" smtClean="0"/>
          </a:p>
          <a:p>
            <a:r>
              <a:rPr lang="ja-JP" altLang="en-US" dirty="0" smtClean="0"/>
              <a:t>ポルモーフィズム（多様性）</a:t>
            </a:r>
            <a:endParaRPr lang="ja-JP" altLang="en-US" dirty="0"/>
          </a:p>
          <a:p>
            <a:pPr lvl="1"/>
            <a:r>
              <a:rPr lang="ja-JP" altLang="en-US" dirty="0"/>
              <a:t>異なるクラスをまとめて扱う</a:t>
            </a:r>
          </a:p>
          <a:p>
            <a:pPr lvl="1"/>
            <a:r>
              <a:rPr lang="ja-JP" altLang="en-US" dirty="0"/>
              <a:t>同じメソッドを異なるクラスに対して実行</a:t>
            </a:r>
          </a:p>
          <a:p>
            <a:pPr lvl="1"/>
            <a:r>
              <a:rPr lang="ja-JP" altLang="en-US" dirty="0"/>
              <a:t>メッセージを受けたほうがふるまいを変える</a:t>
            </a:r>
          </a:p>
          <a:p>
            <a:endParaRPr kumimoji="1" lang="en-US" altLang="ja-JP" dirty="0" smtClean="0"/>
          </a:p>
          <a:p>
            <a:pPr lvl="1"/>
            <a:endParaRPr kumimoji="1" lang="en-US" altLang="ja-JP" dirty="0"/>
          </a:p>
        </p:txBody>
      </p:sp>
      <p:sp>
        <p:nvSpPr>
          <p:cNvPr id="4" name="スライド番号プレースホルダー 3"/>
          <p:cNvSpPr>
            <a:spLocks noGrp="1"/>
          </p:cNvSpPr>
          <p:nvPr>
            <p:ph type="sldNum" sz="quarter" idx="12"/>
          </p:nvPr>
        </p:nvSpPr>
        <p:spPr/>
        <p:txBody>
          <a:bodyPr/>
          <a:lstStyle/>
          <a:p>
            <a:fld id="{42C63045-99BE-4F16-87E3-04877B0363C6}" type="slidenum">
              <a:rPr kumimoji="1" lang="ja-JP" altLang="en-US" smtClean="0"/>
              <a:t>8</a:t>
            </a:fld>
            <a:endParaRPr kumimoji="1" lang="ja-JP" altLang="en-US" dirty="0"/>
          </a:p>
        </p:txBody>
      </p:sp>
    </p:spTree>
    <p:extLst>
      <p:ext uri="{BB962C8B-B14F-4D97-AF65-F5344CB8AC3E}">
        <p14:creationId xmlns:p14="http://schemas.microsoft.com/office/powerpoint/2010/main" val="2236421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オブジェクト指向の基本概念</a:t>
            </a:r>
            <a:r>
              <a:rPr kumimoji="1" lang="en-US" altLang="ja-JP" dirty="0" smtClean="0"/>
              <a:t>2</a:t>
            </a:r>
            <a:endParaRPr kumimoji="1" lang="ja-JP" altLang="en-US" dirty="0"/>
          </a:p>
        </p:txBody>
      </p:sp>
      <p:sp>
        <p:nvSpPr>
          <p:cNvPr id="3" name="コンテンツ プレースホルダー 2"/>
          <p:cNvSpPr>
            <a:spLocks noGrp="1"/>
          </p:cNvSpPr>
          <p:nvPr>
            <p:ph idx="1"/>
          </p:nvPr>
        </p:nvSpPr>
        <p:spPr>
          <a:xfrm>
            <a:off x="457200" y="1600201"/>
            <a:ext cx="8229600" cy="3052936"/>
          </a:xfrm>
        </p:spPr>
        <p:txBody>
          <a:bodyPr/>
          <a:lstStyle/>
          <a:p>
            <a:r>
              <a:rPr lang="ja-JP" altLang="en-US" dirty="0"/>
              <a:t>階層化と継承</a:t>
            </a:r>
          </a:p>
          <a:p>
            <a:pPr lvl="1"/>
            <a:r>
              <a:rPr lang="ja-JP" altLang="en-US" dirty="0"/>
              <a:t>継承</a:t>
            </a:r>
            <a:r>
              <a:rPr lang="en-US" altLang="ja-JP" dirty="0"/>
              <a:t>…</a:t>
            </a:r>
            <a:r>
              <a:rPr lang="ja-JP" altLang="en-US" dirty="0"/>
              <a:t>サブクラスがスーパクラスの性質を引き継ぐ</a:t>
            </a:r>
          </a:p>
          <a:p>
            <a:pPr lvl="1"/>
            <a:r>
              <a:rPr lang="ja-JP" altLang="en-US" dirty="0"/>
              <a:t>差分プログラム</a:t>
            </a:r>
            <a:r>
              <a:rPr lang="en-US" altLang="ja-JP" dirty="0"/>
              <a:t>…</a:t>
            </a:r>
            <a:r>
              <a:rPr lang="ja-JP" altLang="en-US" dirty="0"/>
              <a:t>サブクラスはスーパクラスとの違いのみをプログラミングする</a:t>
            </a:r>
          </a:p>
          <a:p>
            <a:pPr marL="0" indent="0">
              <a:buNone/>
            </a:pPr>
            <a:r>
              <a:rPr lang="ja-JP" altLang="en-US" dirty="0" smtClean="0"/>
              <a:t>例</a:t>
            </a:r>
            <a:endParaRPr lang="ja-JP" altLang="en-US" dirty="0"/>
          </a:p>
          <a:p>
            <a:endParaRPr kumimoji="1" lang="ja-JP" altLang="en-US" dirty="0"/>
          </a:p>
        </p:txBody>
      </p:sp>
      <p:sp>
        <p:nvSpPr>
          <p:cNvPr id="4" name="スライド番号プレースホルダー 3"/>
          <p:cNvSpPr>
            <a:spLocks noGrp="1"/>
          </p:cNvSpPr>
          <p:nvPr>
            <p:ph type="sldNum" sz="quarter" idx="12"/>
          </p:nvPr>
        </p:nvSpPr>
        <p:spPr/>
        <p:txBody>
          <a:bodyPr/>
          <a:lstStyle/>
          <a:p>
            <a:fld id="{42C63045-99BE-4F16-87E3-04877B0363C6}" type="slidenum">
              <a:rPr kumimoji="1" lang="ja-JP" altLang="en-US" smtClean="0"/>
              <a:t>9</a:t>
            </a:fld>
            <a:endParaRPr kumimoji="1" lang="ja-JP" altLang="en-US"/>
          </a:p>
        </p:txBody>
      </p:sp>
      <p:sp>
        <p:nvSpPr>
          <p:cNvPr id="6" name="正方形/長方形 5"/>
          <p:cNvSpPr/>
          <p:nvPr/>
        </p:nvSpPr>
        <p:spPr>
          <a:xfrm>
            <a:off x="611560" y="5707306"/>
            <a:ext cx="1728192" cy="5040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sp>
        <p:nvSpPr>
          <p:cNvPr id="8" name="正方形/長方形 7"/>
          <p:cNvSpPr/>
          <p:nvPr/>
        </p:nvSpPr>
        <p:spPr>
          <a:xfrm>
            <a:off x="4716016" y="4766386"/>
            <a:ext cx="2592288" cy="53482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p:cNvSpPr/>
          <p:nvPr/>
        </p:nvSpPr>
        <p:spPr>
          <a:xfrm>
            <a:off x="4716016" y="5707306"/>
            <a:ext cx="2592288" cy="45799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633180" y="5774669"/>
            <a:ext cx="1723549" cy="369332"/>
          </a:xfrm>
          <a:prstGeom prst="rect">
            <a:avLst/>
          </a:prstGeom>
          <a:noFill/>
        </p:spPr>
        <p:txBody>
          <a:bodyPr wrap="none" rtlCol="0">
            <a:spAutoFit/>
          </a:bodyPr>
          <a:lstStyle/>
          <a:p>
            <a:r>
              <a:rPr kumimoji="1" lang="ja-JP" altLang="en-US" dirty="0" smtClean="0"/>
              <a:t>システム工学部</a:t>
            </a:r>
            <a:endParaRPr kumimoji="1" lang="ja-JP" altLang="en-US" dirty="0"/>
          </a:p>
        </p:txBody>
      </p:sp>
      <p:sp>
        <p:nvSpPr>
          <p:cNvPr id="11" name="テキスト ボックス 10"/>
          <p:cNvSpPr txBox="1"/>
          <p:nvPr/>
        </p:nvSpPr>
        <p:spPr>
          <a:xfrm>
            <a:off x="4869385" y="4864513"/>
            <a:ext cx="2510927" cy="369332"/>
          </a:xfrm>
          <a:prstGeom prst="rect">
            <a:avLst/>
          </a:prstGeom>
          <a:noFill/>
        </p:spPr>
        <p:txBody>
          <a:bodyPr wrap="square" rtlCol="0">
            <a:spAutoFit/>
          </a:bodyPr>
          <a:lstStyle/>
          <a:p>
            <a:r>
              <a:rPr kumimoji="1" lang="ja-JP" altLang="en-US" dirty="0" smtClean="0"/>
              <a:t>情報通信システム学科</a:t>
            </a:r>
            <a:endParaRPr kumimoji="1" lang="ja-JP" altLang="en-US" dirty="0"/>
          </a:p>
        </p:txBody>
      </p:sp>
      <p:sp>
        <p:nvSpPr>
          <p:cNvPr id="12" name="テキスト ボックス 11"/>
          <p:cNvSpPr txBox="1"/>
          <p:nvPr/>
        </p:nvSpPr>
        <p:spPr>
          <a:xfrm>
            <a:off x="4869384" y="5751639"/>
            <a:ext cx="2186817" cy="369332"/>
          </a:xfrm>
          <a:prstGeom prst="rect">
            <a:avLst/>
          </a:prstGeom>
          <a:noFill/>
        </p:spPr>
        <p:txBody>
          <a:bodyPr wrap="none" rtlCol="0">
            <a:spAutoFit/>
          </a:bodyPr>
          <a:lstStyle/>
          <a:p>
            <a:r>
              <a:rPr kumimoji="1" lang="ja-JP" altLang="en-US" dirty="0" smtClean="0"/>
              <a:t>光メカトロニクス学科</a:t>
            </a:r>
            <a:endParaRPr kumimoji="1" lang="ja-JP" altLang="en-US" dirty="0"/>
          </a:p>
        </p:txBody>
      </p:sp>
      <p:cxnSp>
        <p:nvCxnSpPr>
          <p:cNvPr id="14" name="直線コネクタ 13"/>
          <p:cNvCxnSpPr>
            <a:stCxn id="6" idx="3"/>
          </p:cNvCxnSpPr>
          <p:nvPr/>
        </p:nvCxnSpPr>
        <p:spPr>
          <a:xfrm flipV="1">
            <a:off x="2339752" y="5920923"/>
            <a:ext cx="2346661" cy="384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3752891" y="5049179"/>
            <a:ext cx="0" cy="894817"/>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線コネクタ 17"/>
          <p:cNvCxnSpPr>
            <a:endCxn id="8" idx="1"/>
          </p:cNvCxnSpPr>
          <p:nvPr/>
        </p:nvCxnSpPr>
        <p:spPr>
          <a:xfrm flipV="1">
            <a:off x="3752891" y="5033797"/>
            <a:ext cx="963125" cy="15382"/>
          </a:xfrm>
          <a:prstGeom prst="line">
            <a:avLst/>
          </a:prstGeom>
        </p:spPr>
        <p:style>
          <a:lnRef idx="1">
            <a:schemeClr val="accent1"/>
          </a:lnRef>
          <a:fillRef idx="0">
            <a:schemeClr val="accent1"/>
          </a:fillRef>
          <a:effectRef idx="0">
            <a:schemeClr val="accent1"/>
          </a:effectRef>
          <a:fontRef idx="minor">
            <a:schemeClr val="tx1"/>
          </a:fontRef>
        </p:style>
      </p:cxnSp>
      <p:sp>
        <p:nvSpPr>
          <p:cNvPr id="20" name="円形吹き出し 19"/>
          <p:cNvSpPr/>
          <p:nvPr/>
        </p:nvSpPr>
        <p:spPr>
          <a:xfrm>
            <a:off x="899592" y="4509120"/>
            <a:ext cx="2448272" cy="985082"/>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1270233" y="4663962"/>
            <a:ext cx="1872208" cy="646331"/>
          </a:xfrm>
          <a:prstGeom prst="rect">
            <a:avLst/>
          </a:prstGeom>
          <a:noFill/>
        </p:spPr>
        <p:txBody>
          <a:bodyPr wrap="square" rtlCol="0">
            <a:spAutoFit/>
          </a:bodyPr>
          <a:lstStyle/>
          <a:p>
            <a:r>
              <a:rPr kumimoji="1" lang="ja-JP" altLang="en-US" dirty="0" smtClean="0"/>
              <a:t>試験を受けなければならない</a:t>
            </a:r>
            <a:endParaRPr kumimoji="1" lang="ja-JP" altLang="en-US" dirty="0"/>
          </a:p>
        </p:txBody>
      </p:sp>
      <p:sp>
        <p:nvSpPr>
          <p:cNvPr id="24" name="円形吹き出し 23"/>
          <p:cNvSpPr/>
          <p:nvPr/>
        </p:nvSpPr>
        <p:spPr>
          <a:xfrm>
            <a:off x="6659868" y="3676385"/>
            <a:ext cx="2448272" cy="985082"/>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p:cNvSpPr txBox="1"/>
          <p:nvPr/>
        </p:nvSpPr>
        <p:spPr>
          <a:xfrm>
            <a:off x="6970031" y="3862789"/>
            <a:ext cx="1935803" cy="646331"/>
          </a:xfrm>
          <a:prstGeom prst="rect">
            <a:avLst/>
          </a:prstGeom>
          <a:noFill/>
        </p:spPr>
        <p:txBody>
          <a:bodyPr wrap="square" rtlCol="0">
            <a:spAutoFit/>
          </a:bodyPr>
          <a:lstStyle/>
          <a:p>
            <a:r>
              <a:rPr lang="ja-JP" altLang="en-US" dirty="0"/>
              <a:t>試験を受けなければならない</a:t>
            </a:r>
          </a:p>
        </p:txBody>
      </p:sp>
    </p:spTree>
    <p:extLst>
      <p:ext uri="{BB962C8B-B14F-4D97-AF65-F5344CB8AC3E}">
        <p14:creationId xmlns:p14="http://schemas.microsoft.com/office/powerpoint/2010/main" val="2970511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モデル、モデリング</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モデリング</a:t>
            </a:r>
            <a:endParaRPr lang="en-US" altLang="ja-JP" dirty="0" smtClean="0"/>
          </a:p>
          <a:p>
            <a:pPr lvl="1"/>
            <a:r>
              <a:rPr kumimoji="1" lang="ja-JP" altLang="en-US" dirty="0" smtClean="0"/>
              <a:t>読み方、</a:t>
            </a:r>
            <a:r>
              <a:rPr lang="ja-JP" altLang="en-US" dirty="0" smtClean="0"/>
              <a:t>書き方の</a:t>
            </a:r>
            <a:r>
              <a:rPr kumimoji="1" lang="ja-JP" altLang="en-US" dirty="0" smtClean="0"/>
              <a:t>決まった方法で書く</a:t>
            </a:r>
            <a:endParaRPr kumimoji="1" lang="en-US" altLang="ja-JP" dirty="0" smtClean="0"/>
          </a:p>
          <a:p>
            <a:endParaRPr lang="en-US" altLang="ja-JP" dirty="0"/>
          </a:p>
          <a:p>
            <a:r>
              <a:rPr kumimoji="1" lang="ja-JP" altLang="en-US" dirty="0" smtClean="0"/>
              <a:t>例として</a:t>
            </a:r>
            <a:r>
              <a:rPr kumimoji="1" lang="en-US" altLang="ja-JP" dirty="0" smtClean="0"/>
              <a:t>ER</a:t>
            </a:r>
            <a:r>
              <a:rPr kumimoji="1" lang="ja-JP" altLang="en-US" dirty="0" smtClean="0"/>
              <a:t>図や</a:t>
            </a:r>
            <a:r>
              <a:rPr kumimoji="1" lang="en-US" altLang="ja-JP" dirty="0" smtClean="0"/>
              <a:t>DFD</a:t>
            </a:r>
            <a:r>
              <a:rPr kumimoji="1" lang="ja-JP" altLang="en-US" dirty="0" smtClean="0"/>
              <a:t>（データフローダイヤグラム）などがある</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42C63045-99BE-4F16-87E3-04877B0363C6}" type="slidenum">
              <a:rPr kumimoji="1" lang="ja-JP" altLang="en-US" smtClean="0"/>
              <a:t>10</a:t>
            </a:fld>
            <a:endParaRPr kumimoji="1" lang="ja-JP" altLang="en-US"/>
          </a:p>
        </p:txBody>
      </p:sp>
    </p:spTree>
    <p:extLst>
      <p:ext uri="{BB962C8B-B14F-4D97-AF65-F5344CB8AC3E}">
        <p14:creationId xmlns:p14="http://schemas.microsoft.com/office/powerpoint/2010/main" val="2681747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ER</a:t>
            </a:r>
            <a:r>
              <a:rPr kumimoji="1" lang="ja-JP" altLang="en-US" dirty="0" smtClean="0"/>
              <a:t>図</a:t>
            </a:r>
            <a:endParaRPr kumimoji="1" lang="ja-JP" altLang="en-US" dirty="0"/>
          </a:p>
        </p:txBody>
      </p:sp>
      <p:sp>
        <p:nvSpPr>
          <p:cNvPr id="3" name="コンテンツ プレースホルダー 2"/>
          <p:cNvSpPr>
            <a:spLocks noGrp="1"/>
          </p:cNvSpPr>
          <p:nvPr>
            <p:ph idx="1"/>
          </p:nvPr>
        </p:nvSpPr>
        <p:spPr>
          <a:xfrm>
            <a:off x="457200" y="1484784"/>
            <a:ext cx="8229600" cy="4641379"/>
          </a:xfrm>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42C63045-99BE-4F16-87E3-04877B0363C6}" type="slidenum">
              <a:rPr kumimoji="1" lang="ja-JP" altLang="en-US" smtClean="0"/>
              <a:t>11</a:t>
            </a:fld>
            <a:endParaRPr kumimoji="1" lang="ja-JP" alt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18713"/>
            <a:ext cx="8261176" cy="48185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16428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ER</a:t>
            </a:r>
            <a:r>
              <a:rPr kumimoji="1" lang="ja-JP" altLang="en-US" dirty="0" smtClean="0"/>
              <a:t>図</a:t>
            </a:r>
            <a:endParaRPr kumimoji="1" lang="ja-JP" altLang="en-US" dirty="0"/>
          </a:p>
        </p:txBody>
      </p:sp>
      <p:sp>
        <p:nvSpPr>
          <p:cNvPr id="4" name="スライド番号プレースホルダー 3"/>
          <p:cNvSpPr>
            <a:spLocks noGrp="1"/>
          </p:cNvSpPr>
          <p:nvPr>
            <p:ph type="sldNum" sz="quarter" idx="12"/>
          </p:nvPr>
        </p:nvSpPr>
        <p:spPr/>
        <p:txBody>
          <a:bodyPr/>
          <a:lstStyle/>
          <a:p>
            <a:fld id="{42C63045-99BE-4F16-87E3-04877B0363C6}" type="slidenum">
              <a:rPr kumimoji="1" lang="ja-JP" altLang="en-US" smtClean="0"/>
              <a:t>12</a:t>
            </a:fld>
            <a:endParaRPr kumimoji="1" lang="ja-JP" altLang="en-US"/>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79749" y="1772816"/>
            <a:ext cx="8229600"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77697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状態遷移モデル</a:t>
            </a:r>
            <a:endParaRPr kumimoji="1" lang="ja-JP" altLang="en-US" dirty="0"/>
          </a:p>
        </p:txBody>
      </p:sp>
      <p:sp>
        <p:nvSpPr>
          <p:cNvPr id="3" name="コンテンツ プレースホルダー 2"/>
          <p:cNvSpPr>
            <a:spLocks noGrp="1"/>
          </p:cNvSpPr>
          <p:nvPr>
            <p:ph idx="1"/>
          </p:nvPr>
        </p:nvSpPr>
        <p:spPr>
          <a:xfrm>
            <a:off x="457200" y="1600201"/>
            <a:ext cx="8229600" cy="532656"/>
          </a:xfrm>
        </p:spPr>
        <p:txBody>
          <a:bodyPr>
            <a:normAutofit lnSpcReduction="10000"/>
          </a:bodyPr>
          <a:lstStyle/>
          <a:p>
            <a:r>
              <a:rPr lang="ja-JP" altLang="en-US" dirty="0"/>
              <a:t>状態遷移図</a:t>
            </a:r>
            <a:endParaRPr kumimoji="1" lang="ja-JP" altLang="en-US" dirty="0"/>
          </a:p>
        </p:txBody>
      </p:sp>
      <p:sp>
        <p:nvSpPr>
          <p:cNvPr id="4" name="スライド番号プレースホルダー 3"/>
          <p:cNvSpPr>
            <a:spLocks noGrp="1"/>
          </p:cNvSpPr>
          <p:nvPr>
            <p:ph type="sldNum" sz="quarter" idx="12"/>
          </p:nvPr>
        </p:nvSpPr>
        <p:spPr/>
        <p:txBody>
          <a:bodyPr/>
          <a:lstStyle/>
          <a:p>
            <a:fld id="{42C63045-99BE-4F16-87E3-04877B0363C6}" type="slidenum">
              <a:rPr kumimoji="1" lang="ja-JP" altLang="en-US" smtClean="0"/>
              <a:t>13</a:t>
            </a:fld>
            <a:endParaRPr kumimoji="1" lang="ja-JP" altLang="en-US"/>
          </a:p>
        </p:txBody>
      </p:sp>
      <p:sp>
        <p:nvSpPr>
          <p:cNvPr id="5" name="円/楕円 4"/>
          <p:cNvSpPr/>
          <p:nvPr/>
        </p:nvSpPr>
        <p:spPr>
          <a:xfrm>
            <a:off x="3491880" y="2485084"/>
            <a:ext cx="1656184" cy="72008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4509120"/>
            <a:ext cx="1682750"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2296" y="4509120"/>
            <a:ext cx="1682750"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直線矢印コネクタ 6"/>
          <p:cNvCxnSpPr>
            <a:stCxn id="5" idx="3"/>
          </p:cNvCxnSpPr>
          <p:nvPr/>
        </p:nvCxnSpPr>
        <p:spPr>
          <a:xfrm flipH="1">
            <a:off x="2411760" y="3099711"/>
            <a:ext cx="1322663" cy="148141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直線矢印コネクタ 8"/>
          <p:cNvCxnSpPr>
            <a:stCxn id="1027" idx="3"/>
            <a:endCxn id="1026" idx="1"/>
          </p:cNvCxnSpPr>
          <p:nvPr/>
        </p:nvCxnSpPr>
        <p:spPr>
          <a:xfrm>
            <a:off x="2775046" y="4881389"/>
            <a:ext cx="338113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直線矢印コネクタ 10"/>
          <p:cNvCxnSpPr>
            <a:endCxn id="5" idx="5"/>
          </p:cNvCxnSpPr>
          <p:nvPr/>
        </p:nvCxnSpPr>
        <p:spPr>
          <a:xfrm flipH="1" flipV="1">
            <a:off x="4905521" y="3099711"/>
            <a:ext cx="1610695" cy="148141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テキスト ボックス 11"/>
          <p:cNvSpPr txBox="1"/>
          <p:nvPr/>
        </p:nvSpPr>
        <p:spPr>
          <a:xfrm>
            <a:off x="4116230" y="2685286"/>
            <a:ext cx="407484" cy="369332"/>
          </a:xfrm>
          <a:prstGeom prst="rect">
            <a:avLst/>
          </a:prstGeom>
          <a:noFill/>
        </p:spPr>
        <p:txBody>
          <a:bodyPr wrap="none" rtlCol="0">
            <a:spAutoFit/>
          </a:bodyPr>
          <a:lstStyle/>
          <a:p>
            <a:r>
              <a:rPr kumimoji="1" lang="en-US" altLang="ja-JP" dirty="0" smtClean="0"/>
              <a:t>S1</a:t>
            </a:r>
            <a:endParaRPr kumimoji="1" lang="ja-JP" altLang="en-US" dirty="0"/>
          </a:p>
        </p:txBody>
      </p:sp>
      <p:sp>
        <p:nvSpPr>
          <p:cNvPr id="13" name="テキスト ボックス 12"/>
          <p:cNvSpPr txBox="1"/>
          <p:nvPr/>
        </p:nvSpPr>
        <p:spPr>
          <a:xfrm>
            <a:off x="1729929" y="4696723"/>
            <a:ext cx="407484" cy="369332"/>
          </a:xfrm>
          <a:prstGeom prst="rect">
            <a:avLst/>
          </a:prstGeom>
          <a:noFill/>
        </p:spPr>
        <p:txBody>
          <a:bodyPr wrap="none" rtlCol="0">
            <a:spAutoFit/>
          </a:bodyPr>
          <a:lstStyle/>
          <a:p>
            <a:r>
              <a:rPr kumimoji="1" lang="en-US" altLang="ja-JP" dirty="0" smtClean="0"/>
              <a:t>S2</a:t>
            </a:r>
            <a:endParaRPr kumimoji="1" lang="ja-JP" altLang="en-US" dirty="0"/>
          </a:p>
        </p:txBody>
      </p:sp>
      <p:sp>
        <p:nvSpPr>
          <p:cNvPr id="14" name="テキスト ボックス 13"/>
          <p:cNvSpPr txBox="1"/>
          <p:nvPr/>
        </p:nvSpPr>
        <p:spPr>
          <a:xfrm>
            <a:off x="6793809" y="4696722"/>
            <a:ext cx="407484" cy="369332"/>
          </a:xfrm>
          <a:prstGeom prst="rect">
            <a:avLst/>
          </a:prstGeom>
          <a:noFill/>
        </p:spPr>
        <p:txBody>
          <a:bodyPr wrap="none" rtlCol="0">
            <a:spAutoFit/>
          </a:bodyPr>
          <a:lstStyle/>
          <a:p>
            <a:r>
              <a:rPr kumimoji="1" lang="en-US" altLang="ja-JP" dirty="0" smtClean="0"/>
              <a:t>S3</a:t>
            </a:r>
            <a:endParaRPr kumimoji="1" lang="ja-JP" altLang="en-US" dirty="0"/>
          </a:p>
        </p:txBody>
      </p:sp>
      <p:cxnSp>
        <p:nvCxnSpPr>
          <p:cNvPr id="16" name="カギ線コネクタ 15"/>
          <p:cNvCxnSpPr>
            <a:endCxn id="5" idx="2"/>
          </p:cNvCxnSpPr>
          <p:nvPr/>
        </p:nvCxnSpPr>
        <p:spPr>
          <a:xfrm>
            <a:off x="1475656" y="2633006"/>
            <a:ext cx="2016224" cy="212118"/>
          </a:xfrm>
          <a:prstGeom prst="bentConnector3">
            <a:avLst>
              <a:gd name="adj1" fmla="val 797"/>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テキスト ボックス 21"/>
          <p:cNvSpPr txBox="1"/>
          <p:nvPr/>
        </p:nvSpPr>
        <p:spPr>
          <a:xfrm>
            <a:off x="1146909" y="2263674"/>
            <a:ext cx="1107996" cy="369332"/>
          </a:xfrm>
          <a:prstGeom prst="rect">
            <a:avLst/>
          </a:prstGeom>
          <a:noFill/>
        </p:spPr>
        <p:txBody>
          <a:bodyPr wrap="none" rtlCol="0">
            <a:spAutoFit/>
          </a:bodyPr>
          <a:lstStyle/>
          <a:p>
            <a:r>
              <a:rPr kumimoji="1" lang="ja-JP" altLang="en-US" dirty="0" smtClean="0"/>
              <a:t>初期状態</a:t>
            </a:r>
            <a:endParaRPr kumimoji="1" lang="ja-JP" altLang="en-US" dirty="0"/>
          </a:p>
        </p:txBody>
      </p:sp>
      <p:sp>
        <p:nvSpPr>
          <p:cNvPr id="23" name="テキスト ボックス 22"/>
          <p:cNvSpPr txBox="1"/>
          <p:nvPr/>
        </p:nvSpPr>
        <p:spPr>
          <a:xfrm>
            <a:off x="5833010" y="1894342"/>
            <a:ext cx="646331" cy="369332"/>
          </a:xfrm>
          <a:prstGeom prst="rect">
            <a:avLst/>
          </a:prstGeom>
          <a:noFill/>
        </p:spPr>
        <p:txBody>
          <a:bodyPr wrap="none" rtlCol="0">
            <a:spAutoFit/>
          </a:bodyPr>
          <a:lstStyle/>
          <a:p>
            <a:r>
              <a:rPr kumimoji="1" lang="ja-JP" altLang="en-US" dirty="0" smtClean="0"/>
              <a:t>状態</a:t>
            </a:r>
            <a:endParaRPr kumimoji="1" lang="ja-JP" altLang="en-US" dirty="0"/>
          </a:p>
        </p:txBody>
      </p:sp>
      <p:sp>
        <p:nvSpPr>
          <p:cNvPr id="24" name="テキスト ボックス 23"/>
          <p:cNvSpPr txBox="1"/>
          <p:nvPr/>
        </p:nvSpPr>
        <p:spPr>
          <a:xfrm>
            <a:off x="6351220" y="2677933"/>
            <a:ext cx="646331" cy="369332"/>
          </a:xfrm>
          <a:prstGeom prst="rect">
            <a:avLst/>
          </a:prstGeom>
          <a:noFill/>
        </p:spPr>
        <p:txBody>
          <a:bodyPr wrap="none" rtlCol="0">
            <a:spAutoFit/>
          </a:bodyPr>
          <a:lstStyle/>
          <a:p>
            <a:r>
              <a:rPr kumimoji="1" lang="ja-JP" altLang="en-US" dirty="0" smtClean="0"/>
              <a:t>事象</a:t>
            </a:r>
            <a:endParaRPr kumimoji="1" lang="ja-JP" altLang="en-US" dirty="0"/>
          </a:p>
        </p:txBody>
      </p:sp>
      <p:sp>
        <p:nvSpPr>
          <p:cNvPr id="25" name="テキスト ボックス 24"/>
          <p:cNvSpPr txBox="1"/>
          <p:nvPr/>
        </p:nvSpPr>
        <p:spPr>
          <a:xfrm>
            <a:off x="7564288" y="3863440"/>
            <a:ext cx="646331" cy="369332"/>
          </a:xfrm>
          <a:prstGeom prst="rect">
            <a:avLst/>
          </a:prstGeom>
          <a:noFill/>
        </p:spPr>
        <p:txBody>
          <a:bodyPr wrap="none" rtlCol="0">
            <a:spAutoFit/>
          </a:bodyPr>
          <a:lstStyle/>
          <a:p>
            <a:r>
              <a:rPr lang="ja-JP" altLang="en-US" dirty="0"/>
              <a:t>遷移</a:t>
            </a:r>
            <a:endParaRPr kumimoji="1" lang="ja-JP" altLang="en-US" dirty="0"/>
          </a:p>
        </p:txBody>
      </p:sp>
      <p:sp>
        <p:nvSpPr>
          <p:cNvPr id="26" name="テキスト ボックス 25"/>
          <p:cNvSpPr txBox="1"/>
          <p:nvPr/>
        </p:nvSpPr>
        <p:spPr>
          <a:xfrm>
            <a:off x="7450338" y="3205164"/>
            <a:ext cx="646331" cy="369332"/>
          </a:xfrm>
          <a:prstGeom prst="rect">
            <a:avLst/>
          </a:prstGeom>
          <a:noFill/>
        </p:spPr>
        <p:txBody>
          <a:bodyPr wrap="none" rtlCol="0">
            <a:spAutoFit/>
          </a:bodyPr>
          <a:lstStyle/>
          <a:p>
            <a:r>
              <a:rPr kumimoji="1" lang="ja-JP" altLang="en-US" dirty="0" smtClean="0"/>
              <a:t>処理</a:t>
            </a:r>
            <a:endParaRPr kumimoji="1" lang="ja-JP" altLang="en-US" dirty="0"/>
          </a:p>
        </p:txBody>
      </p:sp>
      <p:sp>
        <p:nvSpPr>
          <p:cNvPr id="29" name="左矢印 28"/>
          <p:cNvSpPr/>
          <p:nvPr/>
        </p:nvSpPr>
        <p:spPr>
          <a:xfrm rot="20047688">
            <a:off x="4901532" y="2235976"/>
            <a:ext cx="962623" cy="20282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p:cNvSpPr txBox="1"/>
          <p:nvPr/>
        </p:nvSpPr>
        <p:spPr>
          <a:xfrm>
            <a:off x="5860167" y="3205164"/>
            <a:ext cx="920445" cy="369332"/>
          </a:xfrm>
          <a:prstGeom prst="rect">
            <a:avLst/>
          </a:prstGeom>
          <a:noFill/>
        </p:spPr>
        <p:txBody>
          <a:bodyPr wrap="none" rtlCol="0">
            <a:spAutoFit/>
          </a:bodyPr>
          <a:lstStyle/>
          <a:p>
            <a:r>
              <a:rPr kumimoji="1" lang="en-US" altLang="ja-JP" dirty="0" smtClean="0"/>
              <a:t>E3/Act3</a:t>
            </a:r>
            <a:endParaRPr kumimoji="1" lang="ja-JP" altLang="en-US" dirty="0"/>
          </a:p>
        </p:txBody>
      </p:sp>
      <p:sp>
        <p:nvSpPr>
          <p:cNvPr id="31" name="左矢印 30"/>
          <p:cNvSpPr/>
          <p:nvPr/>
        </p:nvSpPr>
        <p:spPr>
          <a:xfrm rot="19168072">
            <a:off x="7268004" y="4198343"/>
            <a:ext cx="459707" cy="31066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4" name="左矢印 1023"/>
          <p:cNvSpPr/>
          <p:nvPr/>
        </p:nvSpPr>
        <p:spPr>
          <a:xfrm rot="19560420">
            <a:off x="6081566" y="2950070"/>
            <a:ext cx="360041" cy="28022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5" name="左矢印 1024"/>
          <p:cNvSpPr/>
          <p:nvPr/>
        </p:nvSpPr>
        <p:spPr>
          <a:xfrm>
            <a:off x="6718138" y="3268672"/>
            <a:ext cx="662173" cy="24231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8" name="テキスト ボックス 1027"/>
          <p:cNvSpPr txBox="1"/>
          <p:nvPr/>
        </p:nvSpPr>
        <p:spPr>
          <a:xfrm>
            <a:off x="1933671" y="3574496"/>
            <a:ext cx="920445" cy="369332"/>
          </a:xfrm>
          <a:prstGeom prst="rect">
            <a:avLst/>
          </a:prstGeom>
          <a:noFill/>
        </p:spPr>
        <p:txBody>
          <a:bodyPr wrap="none" rtlCol="0">
            <a:spAutoFit/>
          </a:bodyPr>
          <a:lstStyle/>
          <a:p>
            <a:r>
              <a:rPr kumimoji="1" lang="en-US" altLang="ja-JP" dirty="0" smtClean="0"/>
              <a:t>E1/Act1</a:t>
            </a:r>
            <a:endParaRPr kumimoji="1" lang="ja-JP" altLang="en-US" dirty="0"/>
          </a:p>
        </p:txBody>
      </p:sp>
      <p:sp>
        <p:nvSpPr>
          <p:cNvPr id="1029" name="テキスト ボックス 1028"/>
          <p:cNvSpPr txBox="1"/>
          <p:nvPr/>
        </p:nvSpPr>
        <p:spPr>
          <a:xfrm>
            <a:off x="3859749" y="5075892"/>
            <a:ext cx="920445" cy="369332"/>
          </a:xfrm>
          <a:prstGeom prst="rect">
            <a:avLst/>
          </a:prstGeom>
          <a:noFill/>
        </p:spPr>
        <p:txBody>
          <a:bodyPr wrap="none" rtlCol="0">
            <a:spAutoFit/>
          </a:bodyPr>
          <a:lstStyle/>
          <a:p>
            <a:r>
              <a:rPr kumimoji="1" lang="en-US" altLang="ja-JP" dirty="0" smtClean="0"/>
              <a:t>E2/Act2</a:t>
            </a:r>
            <a:endParaRPr kumimoji="1" lang="ja-JP" altLang="en-US" dirty="0"/>
          </a:p>
        </p:txBody>
      </p:sp>
    </p:spTree>
    <p:extLst>
      <p:ext uri="{BB962C8B-B14F-4D97-AF65-F5344CB8AC3E}">
        <p14:creationId xmlns:p14="http://schemas.microsoft.com/office/powerpoint/2010/main" val="3601493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状態遷移モデル</a:t>
            </a:r>
            <a:endParaRPr kumimoji="1" lang="ja-JP" altLang="en-US" dirty="0"/>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2684781045"/>
              </p:ext>
            </p:extLst>
          </p:nvPr>
        </p:nvGraphicFramePr>
        <p:xfrm>
          <a:off x="467544" y="2204864"/>
          <a:ext cx="8229600" cy="3359652"/>
        </p:xfrm>
        <a:graphic>
          <a:graphicData uri="http://schemas.openxmlformats.org/drawingml/2006/table">
            <a:tbl>
              <a:tblPr firstRow="1" bandRow="1">
                <a:tableStyleId>{5C22544A-7EE6-4342-B048-85BDC9FD1C3A}</a:tableStyleId>
              </a:tblPr>
              <a:tblGrid>
                <a:gridCol w="2057400"/>
                <a:gridCol w="2057400"/>
                <a:gridCol w="2057400"/>
                <a:gridCol w="2057400"/>
              </a:tblGrid>
              <a:tr h="463422">
                <a:tc>
                  <a:txBody>
                    <a:bodyPr/>
                    <a:lstStyle/>
                    <a:p>
                      <a:endParaRPr kumimoji="1" lang="ja-JP" altLang="en-US" dirty="0"/>
                    </a:p>
                  </a:txBody>
                  <a:tcPr/>
                </a:tc>
                <a:tc>
                  <a:txBody>
                    <a:bodyPr/>
                    <a:lstStyle/>
                    <a:p>
                      <a:pPr algn="ctr"/>
                      <a:r>
                        <a:rPr kumimoji="1" lang="en-US" altLang="ja-JP" sz="3200" dirty="0" smtClean="0"/>
                        <a:t>S1</a:t>
                      </a:r>
                      <a:endParaRPr kumimoji="1" lang="ja-JP" altLang="en-US" sz="3200" dirty="0"/>
                    </a:p>
                  </a:txBody>
                  <a:tcPr/>
                </a:tc>
                <a:tc>
                  <a:txBody>
                    <a:bodyPr/>
                    <a:lstStyle/>
                    <a:p>
                      <a:pPr algn="ctr"/>
                      <a:r>
                        <a:rPr kumimoji="1" lang="en-US" altLang="ja-JP" sz="3200" dirty="0" smtClean="0"/>
                        <a:t>S2</a:t>
                      </a:r>
                      <a:endParaRPr kumimoji="1" lang="ja-JP" altLang="en-US" sz="3200" dirty="0"/>
                    </a:p>
                  </a:txBody>
                  <a:tcPr/>
                </a:tc>
                <a:tc>
                  <a:txBody>
                    <a:bodyPr/>
                    <a:lstStyle/>
                    <a:p>
                      <a:pPr algn="ctr"/>
                      <a:r>
                        <a:rPr kumimoji="1" lang="en-US" altLang="ja-JP" sz="3200" dirty="0" smtClean="0"/>
                        <a:t>S3</a:t>
                      </a:r>
                      <a:endParaRPr kumimoji="1" lang="ja-JP" altLang="en-US" sz="3200" dirty="0"/>
                    </a:p>
                  </a:txBody>
                  <a:tcPr/>
                </a:tc>
              </a:tr>
              <a:tr h="463422">
                <a:tc rowSpan="2">
                  <a:txBody>
                    <a:bodyPr/>
                    <a:lstStyle/>
                    <a:p>
                      <a:pPr algn="ctr"/>
                      <a:r>
                        <a:rPr kumimoji="1" lang="en-US" altLang="ja-JP" sz="3200" dirty="0" smtClean="0"/>
                        <a:t>E1</a:t>
                      </a:r>
                      <a:endParaRPr kumimoji="1" lang="ja-JP" altLang="en-US" sz="3200" dirty="0"/>
                    </a:p>
                  </a:txBody>
                  <a:tcPr/>
                </a:tc>
                <a:tc>
                  <a:txBody>
                    <a:bodyPr/>
                    <a:lstStyle/>
                    <a:p>
                      <a:pPr algn="ctr"/>
                      <a:r>
                        <a:rPr kumimoji="1" lang="en-US" altLang="ja-JP" sz="2400" dirty="0" smtClean="0"/>
                        <a:t>S1</a:t>
                      </a:r>
                      <a:endParaRPr kumimoji="1" lang="ja-JP" altLang="en-US" sz="2400" dirty="0"/>
                    </a:p>
                  </a:txBody>
                  <a:tcPr/>
                </a:tc>
                <a:tc rowSpan="2">
                  <a:txBody>
                    <a:bodyPr/>
                    <a:lstStyle/>
                    <a:p>
                      <a:endParaRPr kumimoji="1" lang="ja-JP" altLang="en-US" dirty="0"/>
                    </a:p>
                  </a:txBody>
                  <a:tcPr/>
                </a:tc>
                <a:tc rowSpan="2">
                  <a:txBody>
                    <a:bodyPr/>
                    <a:lstStyle/>
                    <a:p>
                      <a:endParaRPr kumimoji="1" lang="ja-JP" altLang="en-US" dirty="0"/>
                    </a:p>
                  </a:txBody>
                  <a:tcPr/>
                </a:tc>
              </a:tr>
              <a:tr h="463422">
                <a:tc vMerge="1">
                  <a:txBody>
                    <a:bodyPr/>
                    <a:lstStyle/>
                    <a:p>
                      <a:endParaRPr kumimoji="1" lang="ja-JP" altLang="en-US" dirty="0"/>
                    </a:p>
                  </a:txBody>
                  <a:tcPr/>
                </a:tc>
                <a:tc>
                  <a:txBody>
                    <a:bodyPr/>
                    <a:lstStyle/>
                    <a:p>
                      <a:pPr algn="ctr"/>
                      <a:r>
                        <a:rPr kumimoji="1" lang="en-US" altLang="ja-JP" sz="2400" dirty="0" smtClean="0"/>
                        <a:t>Act1</a:t>
                      </a:r>
                      <a:endParaRPr kumimoji="1" lang="ja-JP" altLang="en-US" sz="2400" dirty="0"/>
                    </a:p>
                  </a:txBody>
                  <a:tcPr/>
                </a:tc>
                <a:tc vMerge="1">
                  <a:txBody>
                    <a:bodyPr/>
                    <a:lstStyle/>
                    <a:p>
                      <a:endParaRPr kumimoji="1" lang="ja-JP" altLang="en-US" dirty="0"/>
                    </a:p>
                  </a:txBody>
                  <a:tcPr/>
                </a:tc>
                <a:tc vMerge="1">
                  <a:txBody>
                    <a:bodyPr/>
                    <a:lstStyle/>
                    <a:p>
                      <a:endParaRPr kumimoji="1" lang="ja-JP" altLang="en-US" dirty="0"/>
                    </a:p>
                  </a:txBody>
                  <a:tcPr/>
                </a:tc>
              </a:tr>
              <a:tr h="463422">
                <a:tc rowSpan="2">
                  <a:txBody>
                    <a:bodyPr/>
                    <a:lstStyle/>
                    <a:p>
                      <a:pPr algn="ctr"/>
                      <a:r>
                        <a:rPr kumimoji="1" lang="en-US" altLang="ja-JP" sz="3200" dirty="0" smtClean="0"/>
                        <a:t>E2</a:t>
                      </a:r>
                      <a:endParaRPr kumimoji="1" lang="ja-JP" altLang="en-US" sz="3200" dirty="0"/>
                    </a:p>
                  </a:txBody>
                  <a:tcPr/>
                </a:tc>
                <a:tc rowSpan="2">
                  <a:txBody>
                    <a:bodyPr/>
                    <a:lstStyle/>
                    <a:p>
                      <a:endParaRPr kumimoji="1" lang="ja-JP" altLang="en-US" dirty="0"/>
                    </a:p>
                  </a:txBody>
                  <a:tcPr/>
                </a:tc>
                <a:tc>
                  <a:txBody>
                    <a:bodyPr/>
                    <a:lstStyle/>
                    <a:p>
                      <a:pPr algn="ctr"/>
                      <a:r>
                        <a:rPr kumimoji="1" lang="en-US" altLang="ja-JP" sz="2400" dirty="0" smtClean="0"/>
                        <a:t>S2</a:t>
                      </a:r>
                      <a:endParaRPr kumimoji="1" lang="ja-JP" altLang="en-US" sz="2400" dirty="0"/>
                    </a:p>
                  </a:txBody>
                  <a:tcPr/>
                </a:tc>
                <a:tc rowSpan="2">
                  <a:txBody>
                    <a:bodyPr/>
                    <a:lstStyle/>
                    <a:p>
                      <a:endParaRPr kumimoji="1" lang="ja-JP" altLang="en-US" dirty="0"/>
                    </a:p>
                  </a:txBody>
                  <a:tcPr/>
                </a:tc>
              </a:tr>
              <a:tr h="463422">
                <a:tc vMerge="1">
                  <a:txBody>
                    <a:bodyPr/>
                    <a:lstStyle/>
                    <a:p>
                      <a:endParaRPr kumimoji="1" lang="ja-JP" altLang="en-US" dirty="0"/>
                    </a:p>
                  </a:txBody>
                  <a:tcPr/>
                </a:tc>
                <a:tc vMerge="1">
                  <a:txBody>
                    <a:bodyPr/>
                    <a:lstStyle/>
                    <a:p>
                      <a:endParaRPr kumimoji="1" lang="ja-JP" altLang="en-US" dirty="0"/>
                    </a:p>
                  </a:txBody>
                  <a:tcPr/>
                </a:tc>
                <a:tc>
                  <a:txBody>
                    <a:bodyPr/>
                    <a:lstStyle/>
                    <a:p>
                      <a:pPr algn="ctr"/>
                      <a:r>
                        <a:rPr kumimoji="1" lang="en-US" altLang="ja-JP" sz="2400" dirty="0" smtClean="0"/>
                        <a:t>Act2</a:t>
                      </a:r>
                      <a:endParaRPr kumimoji="1" lang="ja-JP" altLang="en-US" sz="2400" dirty="0"/>
                    </a:p>
                  </a:txBody>
                  <a:tcPr/>
                </a:tc>
                <a:tc vMerge="1">
                  <a:txBody>
                    <a:bodyPr/>
                    <a:lstStyle/>
                    <a:p>
                      <a:endParaRPr kumimoji="1" lang="ja-JP" altLang="en-US" dirty="0"/>
                    </a:p>
                  </a:txBody>
                  <a:tcPr/>
                </a:tc>
              </a:tr>
              <a:tr h="463422">
                <a:tc rowSpan="2">
                  <a:txBody>
                    <a:bodyPr/>
                    <a:lstStyle/>
                    <a:p>
                      <a:pPr algn="ctr"/>
                      <a:r>
                        <a:rPr kumimoji="1" lang="en-US" altLang="ja-JP" sz="3200" dirty="0" smtClean="0"/>
                        <a:t>E3</a:t>
                      </a:r>
                      <a:endParaRPr kumimoji="1" lang="ja-JP" altLang="en-US" sz="3200" dirty="0"/>
                    </a:p>
                  </a:txBody>
                  <a:tcPr/>
                </a:tc>
                <a:tc rowSpan="2">
                  <a:txBody>
                    <a:bodyPr/>
                    <a:lstStyle/>
                    <a:p>
                      <a:endParaRPr kumimoji="1" lang="ja-JP" altLang="en-US" dirty="0"/>
                    </a:p>
                  </a:txBody>
                  <a:tcPr/>
                </a:tc>
                <a:tc rowSpan="2">
                  <a:txBody>
                    <a:bodyPr/>
                    <a:lstStyle/>
                    <a:p>
                      <a:endParaRPr kumimoji="1" lang="ja-JP" altLang="en-US" dirty="0"/>
                    </a:p>
                  </a:txBody>
                  <a:tcPr/>
                </a:tc>
                <a:tc>
                  <a:txBody>
                    <a:bodyPr/>
                    <a:lstStyle/>
                    <a:p>
                      <a:pPr algn="ctr"/>
                      <a:r>
                        <a:rPr kumimoji="1" lang="en-US" altLang="ja-JP" sz="2400" dirty="0" smtClean="0"/>
                        <a:t>S3</a:t>
                      </a:r>
                      <a:endParaRPr kumimoji="1" lang="ja-JP" altLang="en-US" sz="2400" dirty="0"/>
                    </a:p>
                  </a:txBody>
                  <a:tcPr/>
                </a:tc>
              </a:tr>
              <a:tr h="463422">
                <a:tc vMerge="1">
                  <a:txBody>
                    <a:bodyPr/>
                    <a:lstStyle/>
                    <a:p>
                      <a:endParaRPr kumimoji="1" lang="ja-JP" altLang="en-US" dirty="0"/>
                    </a:p>
                  </a:txBody>
                  <a:tcPr/>
                </a:tc>
                <a:tc vMerge="1">
                  <a:txBody>
                    <a:bodyPr/>
                    <a:lstStyle/>
                    <a:p>
                      <a:endParaRPr kumimoji="1" lang="ja-JP" altLang="en-US" dirty="0"/>
                    </a:p>
                  </a:txBody>
                  <a:tcPr/>
                </a:tc>
                <a:tc vMerge="1">
                  <a:txBody>
                    <a:bodyPr/>
                    <a:lstStyle/>
                    <a:p>
                      <a:endParaRPr kumimoji="1" lang="ja-JP" altLang="en-US" dirty="0"/>
                    </a:p>
                  </a:txBody>
                  <a:tcPr/>
                </a:tc>
                <a:tc>
                  <a:txBody>
                    <a:bodyPr/>
                    <a:lstStyle/>
                    <a:p>
                      <a:pPr algn="ctr"/>
                      <a:r>
                        <a:rPr kumimoji="1" lang="en-US" altLang="ja-JP" sz="2400" dirty="0" smtClean="0"/>
                        <a:t>Act3</a:t>
                      </a:r>
                      <a:endParaRPr kumimoji="1" lang="ja-JP" altLang="en-US" sz="2400" dirty="0"/>
                    </a:p>
                  </a:txBody>
                  <a:tcPr/>
                </a:tc>
              </a:tr>
            </a:tbl>
          </a:graphicData>
        </a:graphic>
      </p:graphicFrame>
      <p:sp>
        <p:nvSpPr>
          <p:cNvPr id="4" name="スライド番号プレースホルダー 3"/>
          <p:cNvSpPr>
            <a:spLocks noGrp="1"/>
          </p:cNvSpPr>
          <p:nvPr>
            <p:ph type="sldNum" sz="quarter" idx="12"/>
          </p:nvPr>
        </p:nvSpPr>
        <p:spPr/>
        <p:txBody>
          <a:bodyPr/>
          <a:lstStyle/>
          <a:p>
            <a:fld id="{42C63045-99BE-4F16-87E3-04877B0363C6}" type="slidenum">
              <a:rPr kumimoji="1" lang="ja-JP" altLang="en-US" smtClean="0"/>
              <a:t>14</a:t>
            </a:fld>
            <a:endParaRPr kumimoji="1" lang="ja-JP" altLang="en-US"/>
          </a:p>
        </p:txBody>
      </p:sp>
      <p:sp>
        <p:nvSpPr>
          <p:cNvPr id="6" name="テキスト ボックス 5"/>
          <p:cNvSpPr txBox="1"/>
          <p:nvPr/>
        </p:nvSpPr>
        <p:spPr>
          <a:xfrm>
            <a:off x="2771800" y="1427584"/>
            <a:ext cx="1415772" cy="461665"/>
          </a:xfrm>
          <a:prstGeom prst="rect">
            <a:avLst/>
          </a:prstGeom>
          <a:noFill/>
        </p:spPr>
        <p:txBody>
          <a:bodyPr wrap="none" rtlCol="0">
            <a:spAutoFit/>
          </a:bodyPr>
          <a:lstStyle/>
          <a:p>
            <a:r>
              <a:rPr kumimoji="1" lang="ja-JP" altLang="en-US" sz="2400" dirty="0" smtClean="0"/>
              <a:t>初期状態</a:t>
            </a:r>
            <a:endParaRPr kumimoji="1" lang="ja-JP" altLang="en-US" sz="2400" dirty="0"/>
          </a:p>
        </p:txBody>
      </p:sp>
      <p:sp>
        <p:nvSpPr>
          <p:cNvPr id="10" name="下矢印 9"/>
          <p:cNvSpPr/>
          <p:nvPr/>
        </p:nvSpPr>
        <p:spPr>
          <a:xfrm>
            <a:off x="3275856" y="1889249"/>
            <a:ext cx="360040" cy="459631"/>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8172400" y="1658416"/>
            <a:ext cx="800219" cy="461665"/>
          </a:xfrm>
          <a:prstGeom prst="rect">
            <a:avLst/>
          </a:prstGeom>
          <a:noFill/>
        </p:spPr>
        <p:txBody>
          <a:bodyPr wrap="none" rtlCol="0">
            <a:spAutoFit/>
          </a:bodyPr>
          <a:lstStyle/>
          <a:p>
            <a:r>
              <a:rPr kumimoji="1" lang="ja-JP" altLang="en-US" sz="2400" dirty="0" smtClean="0"/>
              <a:t>状態</a:t>
            </a:r>
            <a:endParaRPr kumimoji="1" lang="ja-JP" altLang="en-US" sz="2400" dirty="0"/>
          </a:p>
        </p:txBody>
      </p:sp>
      <p:sp>
        <p:nvSpPr>
          <p:cNvPr id="12" name="テキスト ボックス 11"/>
          <p:cNvSpPr txBox="1"/>
          <p:nvPr/>
        </p:nvSpPr>
        <p:spPr>
          <a:xfrm>
            <a:off x="1115616" y="5752890"/>
            <a:ext cx="800219" cy="461665"/>
          </a:xfrm>
          <a:prstGeom prst="rect">
            <a:avLst/>
          </a:prstGeom>
          <a:noFill/>
        </p:spPr>
        <p:txBody>
          <a:bodyPr wrap="none" rtlCol="0">
            <a:spAutoFit/>
          </a:bodyPr>
          <a:lstStyle/>
          <a:p>
            <a:r>
              <a:rPr kumimoji="1" lang="ja-JP" altLang="en-US" sz="2400" dirty="0" smtClean="0"/>
              <a:t>事象</a:t>
            </a:r>
            <a:endParaRPr kumimoji="1" lang="ja-JP" altLang="en-US" sz="2400" dirty="0"/>
          </a:p>
        </p:txBody>
      </p:sp>
      <p:sp>
        <p:nvSpPr>
          <p:cNvPr id="13" name="テキスト ボックス 12"/>
          <p:cNvSpPr txBox="1"/>
          <p:nvPr/>
        </p:nvSpPr>
        <p:spPr>
          <a:xfrm>
            <a:off x="7978895" y="5836622"/>
            <a:ext cx="1107996" cy="461665"/>
          </a:xfrm>
          <a:prstGeom prst="rect">
            <a:avLst/>
          </a:prstGeom>
          <a:noFill/>
        </p:spPr>
        <p:txBody>
          <a:bodyPr wrap="none" rtlCol="0">
            <a:spAutoFit/>
          </a:bodyPr>
          <a:lstStyle/>
          <a:p>
            <a:r>
              <a:rPr kumimoji="1" lang="ja-JP" altLang="en-US" sz="2400" dirty="0" smtClean="0"/>
              <a:t>遷移先</a:t>
            </a:r>
            <a:endParaRPr kumimoji="1" lang="ja-JP" altLang="en-US" sz="2400" dirty="0"/>
          </a:p>
        </p:txBody>
      </p:sp>
      <p:sp>
        <p:nvSpPr>
          <p:cNvPr id="14" name="テキスト ボックス 13"/>
          <p:cNvSpPr txBox="1"/>
          <p:nvPr/>
        </p:nvSpPr>
        <p:spPr>
          <a:xfrm>
            <a:off x="6948264" y="5836622"/>
            <a:ext cx="800219" cy="461665"/>
          </a:xfrm>
          <a:prstGeom prst="rect">
            <a:avLst/>
          </a:prstGeom>
          <a:noFill/>
        </p:spPr>
        <p:txBody>
          <a:bodyPr wrap="none" rtlCol="0">
            <a:spAutoFit/>
          </a:bodyPr>
          <a:lstStyle/>
          <a:p>
            <a:r>
              <a:rPr kumimoji="1" lang="ja-JP" altLang="en-US" sz="2400" dirty="0" smtClean="0"/>
              <a:t>処理</a:t>
            </a:r>
            <a:endParaRPr kumimoji="1" lang="ja-JP" altLang="en-US" sz="2400" dirty="0"/>
          </a:p>
        </p:txBody>
      </p:sp>
      <p:cxnSp>
        <p:nvCxnSpPr>
          <p:cNvPr id="16" name="直線矢印コネクタ 15"/>
          <p:cNvCxnSpPr>
            <a:stCxn id="11" idx="2"/>
          </p:cNvCxnSpPr>
          <p:nvPr/>
        </p:nvCxnSpPr>
        <p:spPr>
          <a:xfrm flipH="1">
            <a:off x="8100392" y="2120081"/>
            <a:ext cx="472118" cy="9335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直線矢印コネクタ 17"/>
          <p:cNvCxnSpPr>
            <a:stCxn id="12" idx="0"/>
          </p:cNvCxnSpPr>
          <p:nvPr/>
        </p:nvCxnSpPr>
        <p:spPr>
          <a:xfrm flipH="1" flipV="1">
            <a:off x="1438782" y="5301208"/>
            <a:ext cx="76944" cy="45168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直線矢印コネクタ 19"/>
          <p:cNvCxnSpPr>
            <a:stCxn id="14" idx="0"/>
          </p:cNvCxnSpPr>
          <p:nvPr/>
        </p:nvCxnSpPr>
        <p:spPr>
          <a:xfrm flipH="1" flipV="1">
            <a:off x="7348373" y="5445224"/>
            <a:ext cx="1" cy="39139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a:stCxn id="13" idx="0"/>
          </p:cNvCxnSpPr>
          <p:nvPr/>
        </p:nvCxnSpPr>
        <p:spPr>
          <a:xfrm flipV="1">
            <a:off x="8532893" y="4869160"/>
            <a:ext cx="0" cy="9674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8" name="直線矢印コネクタ 2047"/>
          <p:cNvCxnSpPr/>
          <p:nvPr/>
        </p:nvCxnSpPr>
        <p:spPr>
          <a:xfrm flipH="1">
            <a:off x="7978895" y="4869160"/>
            <a:ext cx="553998"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03352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データ中心設計の手順</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ER</a:t>
            </a:r>
            <a:r>
              <a:rPr kumimoji="1" lang="ja-JP" altLang="en-US" dirty="0" smtClean="0"/>
              <a:t>図を用いてシステムに必要なデータを洗い出す</a:t>
            </a:r>
            <a:endParaRPr kumimoji="1" lang="en-US" altLang="ja-JP" dirty="0" smtClean="0"/>
          </a:p>
          <a:p>
            <a:r>
              <a:rPr lang="ja-JP" altLang="en-US" dirty="0"/>
              <a:t>データベース</a:t>
            </a:r>
            <a:r>
              <a:rPr lang="ja-JP" altLang="en-US" dirty="0" smtClean="0"/>
              <a:t>を設計する</a:t>
            </a:r>
            <a:endParaRPr lang="en-US" altLang="ja-JP" dirty="0" smtClean="0"/>
          </a:p>
          <a:p>
            <a:r>
              <a:rPr kumimoji="1" lang="ja-JP" altLang="en-US" dirty="0"/>
              <a:t>データベースに対して行う処理</a:t>
            </a:r>
            <a:r>
              <a:rPr kumimoji="1" lang="ja-JP" altLang="en-US" dirty="0" smtClean="0"/>
              <a:t>を洗い出す</a:t>
            </a:r>
            <a:endParaRPr kumimoji="1" lang="en-US" altLang="ja-JP" dirty="0" smtClean="0"/>
          </a:p>
          <a:p>
            <a:r>
              <a:rPr lang="ja-JP" altLang="en-US" dirty="0" smtClean="0"/>
              <a:t>その各処理を設計する</a:t>
            </a:r>
            <a:endParaRPr lang="en-US" altLang="ja-JP" dirty="0" smtClean="0"/>
          </a:p>
          <a:p>
            <a:r>
              <a:rPr kumimoji="1" lang="ja-JP" altLang="en-US" dirty="0" smtClean="0"/>
              <a:t>実装、テスト</a:t>
            </a:r>
            <a:endParaRPr kumimoji="1" lang="ja-JP" altLang="en-US" dirty="0"/>
          </a:p>
        </p:txBody>
      </p:sp>
      <p:sp>
        <p:nvSpPr>
          <p:cNvPr id="4" name="スライド番号プレースホルダー 3"/>
          <p:cNvSpPr>
            <a:spLocks noGrp="1"/>
          </p:cNvSpPr>
          <p:nvPr>
            <p:ph type="sldNum" sz="quarter" idx="12"/>
          </p:nvPr>
        </p:nvSpPr>
        <p:spPr/>
        <p:txBody>
          <a:bodyPr/>
          <a:lstStyle/>
          <a:p>
            <a:fld id="{42C63045-99BE-4F16-87E3-04877B0363C6}" type="slidenum">
              <a:rPr kumimoji="1" lang="ja-JP" altLang="en-US" smtClean="0"/>
              <a:t>15</a:t>
            </a:fld>
            <a:endParaRPr kumimoji="1" lang="ja-JP" altLang="en-US"/>
          </a:p>
        </p:txBody>
      </p:sp>
    </p:spTree>
    <p:extLst>
      <p:ext uri="{BB962C8B-B14F-4D97-AF65-F5344CB8AC3E}">
        <p14:creationId xmlns:p14="http://schemas.microsoft.com/office/powerpoint/2010/main" val="113285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オブジェクト指向の基本概念</a:t>
            </a:r>
            <a:r>
              <a:rPr kumimoji="1" lang="en-US" altLang="ja-JP" dirty="0" smtClean="0"/>
              <a:t>3</a:t>
            </a:r>
            <a:endParaRPr kumimoji="1" lang="ja-JP" altLang="en-US" dirty="0"/>
          </a:p>
        </p:txBody>
      </p:sp>
      <p:sp>
        <p:nvSpPr>
          <p:cNvPr id="3" name="コンテンツ プレースホルダー 2"/>
          <p:cNvSpPr>
            <a:spLocks noGrp="1"/>
          </p:cNvSpPr>
          <p:nvPr>
            <p:ph idx="1"/>
          </p:nvPr>
        </p:nvSpPr>
        <p:spPr>
          <a:xfrm>
            <a:off x="457200" y="1600201"/>
            <a:ext cx="8229600" cy="1828800"/>
          </a:xfrm>
        </p:spPr>
        <p:txBody>
          <a:bodyPr>
            <a:normAutofit lnSpcReduction="10000"/>
          </a:bodyPr>
          <a:lstStyle/>
          <a:p>
            <a:r>
              <a:rPr kumimoji="1" lang="ja-JP" altLang="en-US" sz="2800" b="1" dirty="0" smtClean="0"/>
              <a:t>ポルモーフィズム</a:t>
            </a:r>
            <a:endParaRPr lang="en-US" altLang="ja-JP" sz="2800" b="1" dirty="0" smtClean="0"/>
          </a:p>
          <a:p>
            <a:pPr lvl="1"/>
            <a:r>
              <a:rPr kumimoji="1" lang="ja-JP" altLang="en-US" sz="2400" b="1" dirty="0" smtClean="0"/>
              <a:t>異なるクラスをまとめて扱う</a:t>
            </a:r>
            <a:endParaRPr kumimoji="1" lang="en-US" altLang="ja-JP" sz="2400" b="1" dirty="0" smtClean="0"/>
          </a:p>
          <a:p>
            <a:pPr lvl="1"/>
            <a:r>
              <a:rPr lang="ja-JP" altLang="en-US" sz="2400" b="1" dirty="0"/>
              <a:t>同じメソッド</a:t>
            </a:r>
            <a:r>
              <a:rPr lang="ja-JP" altLang="en-US" sz="2400" b="1" dirty="0" smtClean="0"/>
              <a:t>を異なる</a:t>
            </a:r>
            <a:r>
              <a:rPr lang="ja-JP" altLang="en-US" sz="2400" dirty="0" smtClean="0"/>
              <a:t>クラスに対して実行</a:t>
            </a:r>
            <a:endParaRPr lang="en-US" altLang="ja-JP" sz="2400" dirty="0" smtClean="0"/>
          </a:p>
          <a:p>
            <a:pPr lvl="1"/>
            <a:r>
              <a:rPr kumimoji="1" lang="ja-JP" altLang="en-US" sz="2400" dirty="0" smtClean="0"/>
              <a:t>メッセージを受けたほうがふるまいを変える</a:t>
            </a:r>
            <a:endParaRPr kumimoji="1" lang="en-US" altLang="ja-JP" sz="2400" dirty="0" smtClean="0"/>
          </a:p>
        </p:txBody>
      </p:sp>
      <p:sp>
        <p:nvSpPr>
          <p:cNvPr id="4" name="スライド番号プレースホルダー 3"/>
          <p:cNvSpPr>
            <a:spLocks noGrp="1"/>
          </p:cNvSpPr>
          <p:nvPr>
            <p:ph type="sldNum" sz="quarter" idx="12"/>
          </p:nvPr>
        </p:nvSpPr>
        <p:spPr/>
        <p:txBody>
          <a:bodyPr/>
          <a:lstStyle/>
          <a:p>
            <a:fld id="{42C63045-99BE-4F16-87E3-04877B0363C6}" type="slidenum">
              <a:rPr kumimoji="1" lang="ja-JP" altLang="en-US" smtClean="0"/>
              <a:t>16</a:t>
            </a:fld>
            <a:endParaRPr kumimoji="1" lang="ja-JP" alt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3060862" y="619658"/>
            <a:ext cx="3094285" cy="84249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13819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509</TotalTime>
  <Words>424</Words>
  <Application>Microsoft Office PowerPoint</Application>
  <PresentationFormat>画面に合わせる (4:3)</PresentationFormat>
  <Paragraphs>126</Paragraphs>
  <Slides>17</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17</vt:i4>
      </vt:variant>
    </vt:vector>
  </HeadingPairs>
  <TitlesOfParts>
    <vt:vector size="21" baseType="lpstr">
      <vt:lpstr>ＭＳ Ｐゴシック</vt:lpstr>
      <vt:lpstr>Arial</vt:lpstr>
      <vt:lpstr>Calibri</vt:lpstr>
      <vt:lpstr>Office ​​テーマ</vt:lpstr>
      <vt:lpstr>ソフトウェア開発の基本技術（分析と設計）</vt:lpstr>
      <vt:lpstr>ソフトシステムアプローチ</vt:lpstr>
      <vt:lpstr>ソフトシステム方法論（SSM）</vt:lpstr>
      <vt:lpstr>構造化分析・設計</vt:lpstr>
      <vt:lpstr>構造化設計の特徴</vt:lpstr>
      <vt:lpstr>機能中心設計</vt:lpstr>
      <vt:lpstr>データ中心設計（DOA）</vt:lpstr>
      <vt:lpstr>オブジェクト指向</vt:lpstr>
      <vt:lpstr>オブジェクト指向の基本概念1</vt:lpstr>
      <vt:lpstr>オブジェクト指向の基本概念2</vt:lpstr>
      <vt:lpstr>モデル、モデリング</vt:lpstr>
      <vt:lpstr>ER図</vt:lpstr>
      <vt:lpstr>ER図</vt:lpstr>
      <vt:lpstr>状態遷移モデル</vt:lpstr>
      <vt:lpstr>状態遷移モデル</vt:lpstr>
      <vt:lpstr>データ中心設計の手順</vt:lpstr>
      <vt:lpstr>オブジェクト指向の基本概念3</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ソフトウェア開発の基本技術（分析と設計）</dc:title>
  <dc:creator>悠利</dc:creator>
  <cp:lastModifiedBy>芝</cp:lastModifiedBy>
  <cp:revision>34</cp:revision>
  <dcterms:created xsi:type="dcterms:W3CDTF">2015-10-23T00:19:18Z</dcterms:created>
  <dcterms:modified xsi:type="dcterms:W3CDTF">2015-10-26T06:01:21Z</dcterms:modified>
</cp:coreProperties>
</file>