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48" r:id="rId1"/>
  </p:sldMasterIdLst>
  <p:notesMasterIdLst>
    <p:notesMasterId r:id="rId13"/>
  </p:notesMasterIdLst>
  <p:sldIdLst>
    <p:sldId id="257" r:id="rId2"/>
    <p:sldId id="258" r:id="rId3"/>
    <p:sldId id="259" r:id="rId4"/>
    <p:sldId id="260" r:id="rId5"/>
    <p:sldId id="262" r:id="rId6"/>
    <p:sldId id="263" r:id="rId7"/>
    <p:sldId id="261" r:id="rId8"/>
    <p:sldId id="264" r:id="rId9"/>
    <p:sldId id="265" r:id="rId10"/>
    <p:sldId id="266" r:id="rId11"/>
    <p:sldId id="267" r:id="rId12"/>
  </p:sldIdLst>
  <p:sldSz cx="9144000" cy="6858000" type="screen4x3"/>
  <p:notesSz cx="6858000" cy="9144000"/>
  <p:defaultTextStyle>
    <a:defPPr>
      <a:defRPr lang="ja-JP"/>
    </a:defPPr>
    <a:lvl1pPr marL="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80" d="100"/>
          <a:sy n="80" d="100"/>
        </p:scale>
        <p:origin x="-828" y="-84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ヘッダー プレースホルダー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372A0D8-70AC-4417-8F43-011AF81AC167}" type="datetimeFigureOut">
              <a:rPr kumimoji="1" lang="ja-JP" altLang="en-US" smtClean="0"/>
              <a:t>2015/8/4</a:t>
            </a:fld>
            <a:endParaRPr kumimoji="1" lang="ja-JP" altLang="en-US"/>
          </a:p>
        </p:txBody>
      </p:sp>
      <p:sp>
        <p:nvSpPr>
          <p:cNvPr id="4" name="スライド イメージ プレースホルダー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ja-JP" altLang="en-US"/>
          </a:p>
        </p:txBody>
      </p:sp>
      <p:sp>
        <p:nvSpPr>
          <p:cNvPr id="5" name="ノー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kumimoji="1" lang="ja-JP" altLang="en-US" smtClean="0"/>
              <a:t>マスター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398DA2F-1B9C-4487-ACC8-014EB3DED345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77479739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サブタイトル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kumimoji="1" lang="ja-JP" altLang="en-US" smtClean="0"/>
              <a:t>マスター サブタイトルの書式設定</a:t>
            </a:r>
            <a:endParaRPr kumimoji="1" lang="ja-JP" altLang="en-US"/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367846-E3CE-4FB1-9405-43B9BE170FBF}" type="datetime1">
              <a:rPr kumimoji="1" lang="ja-JP" altLang="en-US" smtClean="0"/>
              <a:t>2015/8/4</a:t>
            </a:fld>
            <a:endParaRPr kumimoji="1"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832DC1-658B-43A4-B593-C4FB1BEB711B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70059359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latin typeface="Meiryo UI" pitchFamily="50" charset="-128"/>
                <a:ea typeface="Meiryo UI" pitchFamily="50" charset="-128"/>
              </a:defRPr>
            </a:lvl1pPr>
          </a:lstStyle>
          <a:p>
            <a:r>
              <a:rPr kumimoji="1" lang="ja-JP" altLang="en-US" smtClean="0"/>
              <a:t>マスター タイトルの書式設定</a:t>
            </a:r>
            <a:endParaRPr kumimoji="1" lang="ja-JP" altLang="en-US" dirty="0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/>
        <p:txBody>
          <a:bodyPr/>
          <a:lstStyle>
            <a:lvl1pPr algn="just">
              <a:defRPr>
                <a:latin typeface="Meiryo UI" pitchFamily="50" charset="-128"/>
                <a:ea typeface="Meiryo UI" pitchFamily="50" charset="-128"/>
              </a:defRPr>
            </a:lvl1pPr>
            <a:lvl2pPr algn="just">
              <a:defRPr>
                <a:latin typeface="Meiryo UI" pitchFamily="50" charset="-128"/>
                <a:ea typeface="Meiryo UI" pitchFamily="50" charset="-128"/>
              </a:defRPr>
            </a:lvl2pPr>
            <a:lvl3pPr algn="just">
              <a:defRPr>
                <a:latin typeface="Meiryo UI" pitchFamily="50" charset="-128"/>
                <a:ea typeface="Meiryo UI" pitchFamily="50" charset="-128"/>
              </a:defRPr>
            </a:lvl3pPr>
            <a:lvl4pPr algn="just">
              <a:defRPr>
                <a:latin typeface="Meiryo UI" pitchFamily="50" charset="-128"/>
                <a:ea typeface="Meiryo UI" pitchFamily="50" charset="-128"/>
              </a:defRPr>
            </a:lvl4pPr>
            <a:lvl5pPr algn="just">
              <a:defRPr>
                <a:latin typeface="Meiryo UI" pitchFamily="50" charset="-128"/>
                <a:ea typeface="Meiryo UI" pitchFamily="50" charset="-128"/>
              </a:defRPr>
            </a:lvl5pPr>
          </a:lstStyle>
          <a:p>
            <a:pPr lvl="0"/>
            <a:r>
              <a:rPr kumimoji="1" lang="ja-JP" altLang="en-US" smtClean="0"/>
              <a:t>マスター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 dirty="0"/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2A8B3D-FD20-48A6-8254-9965B27FDD1E}" type="datetime1">
              <a:rPr kumimoji="1" lang="ja-JP" altLang="en-US" smtClean="0"/>
              <a:t>2015/8/4</a:t>
            </a:fld>
            <a:endParaRPr kumimoji="1"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832DC1-658B-43A4-B593-C4FB1BEB711B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40909680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kumimoji="1" lang="ja-JP" altLang="en-US" smtClean="0"/>
              <a:t>マスター テキストの書式設定</a:t>
            </a:r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E9E001-1172-4A3D-A78D-6777E0A23E13}" type="datetime1">
              <a:rPr kumimoji="1" lang="ja-JP" altLang="en-US" smtClean="0"/>
              <a:t>2015/8/4</a:t>
            </a:fld>
            <a:endParaRPr kumimoji="1"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832DC1-658B-43A4-B593-C4FB1BEB711B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88768716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kumimoji="1" lang="ja-JP" altLang="en-US" smtClean="0"/>
              <a:t>マスター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4" name="コンテンツ プレースホルダー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kumimoji="1" lang="ja-JP" altLang="en-US" smtClean="0"/>
              <a:t>マスター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5" name="日付プレースホルダー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C55135-A770-4596-B1E0-A4FABFFECE30}" type="datetime1">
              <a:rPr kumimoji="1" lang="ja-JP" altLang="en-US" smtClean="0"/>
              <a:t>2015/8/4</a:t>
            </a:fld>
            <a:endParaRPr kumimoji="1" lang="ja-JP" altLang="en-US"/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832DC1-658B-43A4-B593-C4FB1BEB711B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2070904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kumimoji="1" lang="ja-JP" altLang="en-US" smtClean="0"/>
              <a:t>マスター テキストの書式設定</a:t>
            </a:r>
          </a:p>
        </p:txBody>
      </p:sp>
      <p:sp>
        <p:nvSpPr>
          <p:cNvPr id="4" name="コンテンツ プレースホルダー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kumimoji="1" lang="ja-JP" altLang="en-US" smtClean="0"/>
              <a:t>マスター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5" name="テキス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kumimoji="1" lang="ja-JP" altLang="en-US" smtClean="0"/>
              <a:t>マスター テキストの書式設定</a:t>
            </a:r>
          </a:p>
        </p:txBody>
      </p:sp>
      <p:sp>
        <p:nvSpPr>
          <p:cNvPr id="6" name="コンテンツ プレースホルダー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kumimoji="1" lang="ja-JP" altLang="en-US" smtClean="0"/>
              <a:t>マスター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7" name="日付プレースホルダー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816010-87AF-4C89-974F-04476A8DC7D9}" type="datetime1">
              <a:rPr kumimoji="1" lang="ja-JP" altLang="en-US" smtClean="0"/>
              <a:t>2015/8/4</a:t>
            </a:fld>
            <a:endParaRPr kumimoji="1" lang="ja-JP" altLang="en-US"/>
          </a:p>
        </p:txBody>
      </p:sp>
      <p:sp>
        <p:nvSpPr>
          <p:cNvPr id="8" name="フッター プレースホルダー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9" name="スライド番号プレースホルダー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832DC1-658B-43A4-B593-C4FB1BEB711B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48899134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E66226-1AFC-4FB1-A9A4-D62D2D7DC895}" type="datetime1">
              <a:rPr kumimoji="1" lang="ja-JP" altLang="en-US" smtClean="0"/>
              <a:t>2015/8/4</a:t>
            </a:fld>
            <a:endParaRPr kumimoji="1" lang="ja-JP" altLang="en-US"/>
          </a:p>
        </p:txBody>
      </p:sp>
      <p:sp>
        <p:nvSpPr>
          <p:cNvPr id="4" name="フッター プレースホルダー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5" name="スライド番号プレースホルダー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832DC1-658B-43A4-B593-C4FB1BEB711B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6269554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付プレースホルダー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400D8D-84A8-4C39-AB0F-3DD071494157}" type="datetime1">
              <a:rPr kumimoji="1" lang="ja-JP" altLang="en-US" smtClean="0"/>
              <a:t>2015/8/4</a:t>
            </a:fld>
            <a:endParaRPr kumimoji="1" lang="ja-JP" altLang="en-US"/>
          </a:p>
        </p:txBody>
      </p:sp>
      <p:sp>
        <p:nvSpPr>
          <p:cNvPr id="3" name="フッター プレースホルダー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832DC1-658B-43A4-B593-C4FB1BEB711B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61423548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&#10;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kumimoji="1" lang="ja-JP" altLang="en-US" smtClean="0"/>
              <a:t>マスター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4" name="テキスト プレースホルダー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kumimoji="1" lang="ja-JP" altLang="en-US" smtClean="0"/>
              <a:t>マスター テキストの書式設定</a:t>
            </a:r>
          </a:p>
        </p:txBody>
      </p:sp>
      <p:sp>
        <p:nvSpPr>
          <p:cNvPr id="5" name="日付プレースホルダー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E90BB1-CC21-49C9-A9CF-D74CEAFC6183}" type="datetime1">
              <a:rPr kumimoji="1" lang="ja-JP" altLang="en-US" smtClean="0"/>
              <a:t>2015/8/4</a:t>
            </a:fld>
            <a:endParaRPr kumimoji="1" lang="ja-JP" altLang="en-US"/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832DC1-658B-43A4-B593-C4FB1BEB711B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48611809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図プレースホルダー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kumimoji="1" lang="ja-JP" altLang="en-US" smtClean="0"/>
              <a:t>アイコンをクリックして図を追加</a:t>
            </a:r>
            <a:endParaRPr kumimoji="1" lang="ja-JP" altLang="en-US"/>
          </a:p>
        </p:txBody>
      </p:sp>
      <p:sp>
        <p:nvSpPr>
          <p:cNvPr id="4" name="テキスト プレースホルダー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kumimoji="1" lang="ja-JP" altLang="en-US" smtClean="0"/>
              <a:t>マスター テキストの書式設定</a:t>
            </a:r>
          </a:p>
        </p:txBody>
      </p:sp>
      <p:sp>
        <p:nvSpPr>
          <p:cNvPr id="5" name="日付プレースホルダー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10187E-197C-46B5-B228-1EEF9E9F7CDB}" type="datetime1">
              <a:rPr kumimoji="1" lang="ja-JP" altLang="en-US" smtClean="0"/>
              <a:t>2015/8/4</a:t>
            </a:fld>
            <a:endParaRPr kumimoji="1" lang="ja-JP" altLang="en-US"/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832DC1-658B-43A4-B593-C4FB1BEB711B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59668916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縦書きテキスト プレースホルダー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kumimoji="1" lang="ja-JP" altLang="en-US" smtClean="0"/>
              <a:t>マスター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30E5BF-54E3-49C2-81A9-89AF290DB069}" type="datetime1">
              <a:rPr kumimoji="1" lang="ja-JP" altLang="en-US" smtClean="0"/>
              <a:t>2015/8/4</a:t>
            </a:fld>
            <a:endParaRPr kumimoji="1"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832DC1-658B-43A4-B593-C4FB1BEB711B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45182812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縦書きタイトル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縦書きテキスト プレースホルダー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kumimoji="1" lang="ja-JP" altLang="en-US" smtClean="0"/>
              <a:t>マスター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7E66AD-097D-4F99-B403-0272D47320B7}" type="datetime1">
              <a:rPr kumimoji="1" lang="ja-JP" altLang="en-US" smtClean="0"/>
              <a:t>2015/8/4</a:t>
            </a:fld>
            <a:endParaRPr kumimoji="1"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832DC1-658B-43A4-B593-C4FB1BEB711B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34160112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プレースホルダー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kumimoji="1" lang="ja-JP" altLang="en-US" dirty="0" smtClean="0"/>
              <a:t>マスター タイトルの書式設定</a:t>
            </a:r>
            <a:endParaRPr kumimoji="1" lang="ja-JP" altLang="en-US" dirty="0"/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kumimoji="1" lang="ja-JP" altLang="en-US" dirty="0" smtClean="0"/>
              <a:t>マスター テキストの書式設定</a:t>
            </a:r>
          </a:p>
          <a:p>
            <a:pPr lvl="1"/>
            <a:r>
              <a:rPr kumimoji="1" lang="ja-JP" altLang="en-US" dirty="0" smtClean="0"/>
              <a:t>第 </a:t>
            </a:r>
            <a:r>
              <a:rPr kumimoji="1" lang="en-US" altLang="ja-JP" dirty="0" smtClean="0"/>
              <a:t>2 </a:t>
            </a:r>
            <a:r>
              <a:rPr kumimoji="1" lang="ja-JP" altLang="en-US" dirty="0" smtClean="0"/>
              <a:t>レベル</a:t>
            </a:r>
          </a:p>
          <a:p>
            <a:pPr lvl="2"/>
            <a:r>
              <a:rPr kumimoji="1" lang="ja-JP" altLang="en-US" dirty="0" smtClean="0"/>
              <a:t>第 </a:t>
            </a:r>
            <a:r>
              <a:rPr kumimoji="1" lang="en-US" altLang="ja-JP" dirty="0" smtClean="0"/>
              <a:t>3 </a:t>
            </a:r>
            <a:r>
              <a:rPr kumimoji="1" lang="ja-JP" altLang="en-US" dirty="0" smtClean="0"/>
              <a:t>レベル</a:t>
            </a:r>
          </a:p>
          <a:p>
            <a:pPr lvl="3"/>
            <a:r>
              <a:rPr kumimoji="1" lang="ja-JP" altLang="en-US" dirty="0" smtClean="0"/>
              <a:t>第 </a:t>
            </a:r>
            <a:r>
              <a:rPr kumimoji="1" lang="en-US" altLang="ja-JP" dirty="0" smtClean="0"/>
              <a:t>4 </a:t>
            </a:r>
            <a:r>
              <a:rPr kumimoji="1" lang="ja-JP" altLang="en-US" dirty="0" smtClean="0"/>
              <a:t>レベル</a:t>
            </a:r>
          </a:p>
          <a:p>
            <a:pPr lvl="4"/>
            <a:r>
              <a:rPr kumimoji="1" lang="ja-JP" altLang="en-US" dirty="0" smtClean="0"/>
              <a:t>第 </a:t>
            </a:r>
            <a:r>
              <a:rPr kumimoji="1" lang="en-US" altLang="ja-JP" dirty="0" smtClean="0"/>
              <a:t>5 </a:t>
            </a:r>
            <a:r>
              <a:rPr kumimoji="1" lang="ja-JP" altLang="en-US" dirty="0" smtClean="0"/>
              <a:t>レベル</a:t>
            </a:r>
            <a:endParaRPr kumimoji="1" lang="ja-JP" altLang="en-US" dirty="0"/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  <a:latin typeface="Meiryo UI" pitchFamily="50" charset="-128"/>
                <a:ea typeface="Meiryo UI" pitchFamily="50" charset="-128"/>
              </a:defRPr>
            </a:lvl1pPr>
          </a:lstStyle>
          <a:p>
            <a:fld id="{4E901336-0A9D-4714-807D-8FA4F9B04F7C}" type="datetime1">
              <a:rPr lang="ja-JP" altLang="en-US" smtClean="0"/>
              <a:t>2015/8/4</a:t>
            </a:fld>
            <a:endParaRPr lang="ja-JP" altLang="en-US" dirty="0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  <a:latin typeface="Meiryo UI" pitchFamily="50" charset="-128"/>
                <a:ea typeface="Meiryo UI" pitchFamily="50" charset="-128"/>
              </a:defRPr>
            </a:lvl1pPr>
          </a:lstStyle>
          <a:p>
            <a:endParaRPr lang="ja-JP" altLang="en-US" dirty="0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6832DC1-658B-43A4-B593-C4FB1BEB711B}" type="slidenum">
              <a:rPr kumimoji="1" lang="ja-JP" altLang="en-US" smtClean="0"/>
              <a:t>‹#›</a:t>
            </a:fld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350016428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hdr="0" ftr="0"/>
  <p:txStyles>
    <p:titleStyle>
      <a:lvl1pPr algn="ctr" defTabSz="914400" rtl="0" eaLnBrk="1" latinLnBrk="0" hangingPunct="1">
        <a:spcBef>
          <a:spcPct val="0"/>
        </a:spcBef>
        <a:buNone/>
        <a:defRPr kumimoji="1" sz="4400" kern="1200">
          <a:solidFill>
            <a:schemeClr val="tx1"/>
          </a:solidFill>
          <a:latin typeface="Meiryo UI" pitchFamily="50" charset="-128"/>
          <a:ea typeface="Meiryo UI" pitchFamily="50" charset="-128"/>
          <a:cs typeface="+mj-cs"/>
        </a:defRPr>
      </a:lvl1pPr>
    </p:titleStyle>
    <p:bodyStyle>
      <a:lvl1pPr marL="342900" indent="-342900" algn="just" defTabSz="914400" rtl="0" eaLnBrk="1" latinLnBrk="0" hangingPunct="1">
        <a:spcBef>
          <a:spcPct val="20000"/>
        </a:spcBef>
        <a:buFont typeface="Arial" pitchFamily="34" charset="0"/>
        <a:buChar char="•"/>
        <a:defRPr kumimoji="1" sz="3200" kern="1200">
          <a:solidFill>
            <a:schemeClr val="tx1"/>
          </a:solidFill>
          <a:latin typeface="Meiryo UI" pitchFamily="50" charset="-128"/>
          <a:ea typeface="Meiryo UI" pitchFamily="50" charset="-128"/>
          <a:cs typeface="+mn-cs"/>
        </a:defRPr>
      </a:lvl1pPr>
      <a:lvl2pPr marL="742950" indent="-285750" algn="just" defTabSz="914400" rtl="0" eaLnBrk="1" latinLnBrk="0" hangingPunct="1">
        <a:spcBef>
          <a:spcPct val="20000"/>
        </a:spcBef>
        <a:buFont typeface="Arial" pitchFamily="34" charset="0"/>
        <a:buChar char="–"/>
        <a:defRPr kumimoji="1" sz="2800" kern="1200">
          <a:solidFill>
            <a:schemeClr val="tx1"/>
          </a:solidFill>
          <a:latin typeface="Meiryo UI" pitchFamily="50" charset="-128"/>
          <a:ea typeface="Meiryo UI" pitchFamily="50" charset="-128"/>
          <a:cs typeface="+mn-cs"/>
        </a:defRPr>
      </a:lvl2pPr>
      <a:lvl3pPr marL="1143000" indent="-228600" algn="just" defTabSz="914400" rtl="0" eaLnBrk="1" latinLnBrk="0" hangingPunct="1">
        <a:spcBef>
          <a:spcPct val="20000"/>
        </a:spcBef>
        <a:buFont typeface="Arial" pitchFamily="34" charset="0"/>
        <a:buChar char="•"/>
        <a:defRPr kumimoji="1" sz="2400" kern="1200">
          <a:solidFill>
            <a:schemeClr val="tx1"/>
          </a:solidFill>
          <a:latin typeface="Meiryo UI" pitchFamily="50" charset="-128"/>
          <a:ea typeface="Meiryo UI" pitchFamily="50" charset="-128"/>
          <a:cs typeface="+mn-cs"/>
        </a:defRPr>
      </a:lvl3pPr>
      <a:lvl4pPr marL="1600200" indent="-228600" algn="just" defTabSz="914400" rtl="0" eaLnBrk="1" latinLnBrk="0" hangingPunct="1">
        <a:spcBef>
          <a:spcPct val="20000"/>
        </a:spcBef>
        <a:buFont typeface="Arial" pitchFamily="34" charset="0"/>
        <a:buChar char="–"/>
        <a:defRPr kumimoji="1" sz="2000" kern="1200">
          <a:solidFill>
            <a:schemeClr val="tx1"/>
          </a:solidFill>
          <a:latin typeface="Meiryo UI" pitchFamily="50" charset="-128"/>
          <a:ea typeface="Meiryo UI" pitchFamily="50" charset="-128"/>
          <a:cs typeface="+mn-cs"/>
        </a:defRPr>
      </a:lvl4pPr>
      <a:lvl5pPr marL="2057400" indent="-228600" algn="just" defTabSz="914400" rtl="0" eaLnBrk="1" latinLnBrk="0" hangingPunct="1">
        <a:spcBef>
          <a:spcPct val="20000"/>
        </a:spcBef>
        <a:buFont typeface="Arial" pitchFamily="34" charset="0"/>
        <a:buChar char="»"/>
        <a:defRPr kumimoji="1" sz="2000" kern="1200">
          <a:solidFill>
            <a:schemeClr val="tx1"/>
          </a:solidFill>
          <a:latin typeface="Meiryo UI" pitchFamily="50" charset="-128"/>
          <a:ea typeface="Meiryo UI" pitchFamily="50" charset="-128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ja-JP"/>
      </a:defPPr>
      <a:lvl1pPr marL="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3" name="サブタイトル 2"/>
          <p:cNvSpPr>
            <a:spLocks noGrp="1"/>
          </p:cNvSpPr>
          <p:nvPr>
            <p:ph type="subTitle" idx="1"/>
          </p:nvPr>
        </p:nvSpPr>
        <p:spPr>
          <a:xfrm>
            <a:off x="1371600" y="4509120"/>
            <a:ext cx="6400800" cy="1752600"/>
          </a:xfrm>
        </p:spPr>
        <p:txBody>
          <a:bodyPr/>
          <a:lstStyle/>
          <a:p>
            <a:r>
              <a:rPr kumimoji="1" lang="en-US" altLang="ja-JP" dirty="0" smtClean="0"/>
              <a:t>ICSE’15 pp.55--65</a:t>
            </a:r>
            <a:endParaRPr kumimoji="1" lang="ja-JP" altLang="en-US" dirty="0"/>
          </a:p>
        </p:txBody>
      </p:sp>
      <p:pic>
        <p:nvPicPr>
          <p:cNvPr id="4" name="図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468366"/>
            <a:ext cx="9144000" cy="24646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1188211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 dirty="0" smtClean="0"/>
              <a:t>背景</a:t>
            </a:r>
            <a:endParaRPr kumimoji="1" lang="ja-JP" altLang="en-US" dirty="0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kumimoji="1" lang="en-US" altLang="ja-JP" dirty="0" smtClean="0"/>
              <a:t>GUI</a:t>
            </a:r>
            <a:r>
              <a:rPr kumimoji="1" lang="ja-JP" altLang="en-US" dirty="0" smtClean="0"/>
              <a:t>によるシステムテスト</a:t>
            </a:r>
            <a:endParaRPr kumimoji="1" lang="en-US" altLang="ja-JP" dirty="0" smtClean="0"/>
          </a:p>
          <a:p>
            <a:endParaRPr lang="en-US" altLang="ja-JP" dirty="0"/>
          </a:p>
          <a:p>
            <a:r>
              <a:rPr kumimoji="1" lang="ja-JP" altLang="en-US" dirty="0" smtClean="0"/>
              <a:t>プラットフォーム等の環境が変わると，結果が変わる，繰り返してテストを行うのが容易でない</a:t>
            </a:r>
            <a:endParaRPr kumimoji="1" lang="en-US" altLang="ja-JP" dirty="0" smtClean="0"/>
          </a:p>
          <a:p>
            <a:pPr lvl="1"/>
            <a:r>
              <a:rPr lang="en-US" altLang="ja-JP" dirty="0" smtClean="0"/>
              <a:t>OS</a:t>
            </a:r>
          </a:p>
          <a:p>
            <a:pPr lvl="1"/>
            <a:r>
              <a:rPr kumimoji="1" lang="en-US" altLang="ja-JP" dirty="0" smtClean="0"/>
              <a:t>Java</a:t>
            </a:r>
            <a:r>
              <a:rPr kumimoji="1" lang="ja-JP" altLang="en-US" dirty="0" smtClean="0"/>
              <a:t>のバージョン</a:t>
            </a:r>
            <a:endParaRPr kumimoji="1" lang="en-US" altLang="ja-JP" dirty="0" smtClean="0"/>
          </a:p>
          <a:p>
            <a:pPr lvl="1"/>
            <a:r>
              <a:rPr lang="ja-JP" altLang="en-US" dirty="0"/>
              <a:t>日付</a:t>
            </a:r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393524960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dirty="0" smtClean="0"/>
              <a:t>目的とアプローチ</a:t>
            </a:r>
            <a:endParaRPr kumimoji="1" lang="ja-JP" altLang="en-US" dirty="0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kumimoji="1" lang="ja-JP" altLang="en-US" dirty="0" smtClean="0"/>
              <a:t>目的</a:t>
            </a:r>
            <a:endParaRPr kumimoji="1" lang="en-US" altLang="ja-JP" dirty="0" smtClean="0"/>
          </a:p>
          <a:p>
            <a:pPr lvl="1"/>
            <a:r>
              <a:rPr kumimoji="1" lang="ja-JP" altLang="en-US" dirty="0" smtClean="0"/>
              <a:t>テストの結果の変化に影響を与える要素はなんなのか，コントロールできるのかどうかを明らかにする</a:t>
            </a:r>
            <a:endParaRPr kumimoji="1" lang="en-US" altLang="ja-JP" dirty="0" smtClean="0"/>
          </a:p>
          <a:p>
            <a:endParaRPr lang="en-US" altLang="ja-JP" dirty="0" smtClean="0"/>
          </a:p>
          <a:p>
            <a:r>
              <a:rPr lang="ja-JP" altLang="en-US" dirty="0" smtClean="0"/>
              <a:t>アプローチ</a:t>
            </a:r>
            <a:endParaRPr lang="en-US" altLang="ja-JP" dirty="0" smtClean="0"/>
          </a:p>
          <a:p>
            <a:pPr lvl="1"/>
            <a:r>
              <a:rPr lang="ja-JP" altLang="en-US" dirty="0"/>
              <a:t>事前</a:t>
            </a:r>
            <a:r>
              <a:rPr lang="ja-JP" altLang="en-US" dirty="0" smtClean="0"/>
              <a:t>条件を変えながら，テスト結果の変遷を見る</a:t>
            </a:r>
            <a:endParaRPr lang="en-US" altLang="ja-JP" dirty="0"/>
          </a:p>
          <a:p>
            <a:pPr marL="514350" indent="-514350">
              <a:buFont typeface="+mj-lt"/>
              <a:buAutoNum type="arabicPeriod"/>
            </a:pPr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335978373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kumimoji="1" lang="ja-JP" altLang="en-US" dirty="0" smtClean="0"/>
              <a:t>ソフトウェアテストで確認される</a:t>
            </a:r>
            <a:r>
              <a:rPr kumimoji="1" lang="en-US" altLang="ja-JP" dirty="0" smtClean="0"/>
              <a:t>3</a:t>
            </a:r>
            <a:r>
              <a:rPr kumimoji="1" lang="ja-JP" altLang="en-US" dirty="0" smtClean="0"/>
              <a:t>要素</a:t>
            </a:r>
            <a:endParaRPr kumimoji="1" lang="ja-JP" altLang="en-US" dirty="0"/>
          </a:p>
        </p:txBody>
      </p:sp>
      <p:pic>
        <p:nvPicPr>
          <p:cNvPr id="4" name="コンテンツ プレースホルダー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7544" y="1600200"/>
            <a:ext cx="5124139" cy="4525963"/>
          </a:xfrm>
        </p:spPr>
      </p:pic>
      <p:sp>
        <p:nvSpPr>
          <p:cNvPr id="3" name="正方形/長方形 2"/>
          <p:cNvSpPr/>
          <p:nvPr/>
        </p:nvSpPr>
        <p:spPr>
          <a:xfrm>
            <a:off x="5580112" y="1772816"/>
            <a:ext cx="3456384" cy="1296144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kumimoji="1" lang="ja-JP" altLang="en-US" dirty="0" smtClean="0">
                <a:latin typeface="Meiryo UI" pitchFamily="50" charset="-128"/>
                <a:ea typeface="Meiryo UI" pitchFamily="50" charset="-128"/>
              </a:rPr>
              <a:t>ユーザが実際に見て，触る部分の挙動</a:t>
            </a:r>
            <a:endParaRPr kumimoji="1" lang="ja-JP" altLang="en-US" dirty="0">
              <a:latin typeface="Meiryo UI" pitchFamily="50" charset="-128"/>
              <a:ea typeface="Meiryo UI" pitchFamily="50" charset="-128"/>
            </a:endParaRPr>
          </a:p>
        </p:txBody>
      </p:sp>
      <p:sp>
        <p:nvSpPr>
          <p:cNvPr id="8" name="正方形/長方形 7"/>
          <p:cNvSpPr/>
          <p:nvPr/>
        </p:nvSpPr>
        <p:spPr>
          <a:xfrm>
            <a:off x="5580112" y="3284984"/>
            <a:ext cx="3456384" cy="864096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kumimoji="1" lang="ja-JP" altLang="en-US" dirty="0" smtClean="0">
                <a:latin typeface="Meiryo UI" pitchFamily="50" charset="-128"/>
                <a:ea typeface="Meiryo UI" pitchFamily="50" charset="-128"/>
              </a:rPr>
              <a:t>関数の戻り値等の内部的なふるまい</a:t>
            </a:r>
            <a:endParaRPr kumimoji="1" lang="ja-JP" altLang="en-US" dirty="0">
              <a:latin typeface="Meiryo UI" pitchFamily="50" charset="-128"/>
              <a:ea typeface="Meiryo UI" pitchFamily="50" charset="-128"/>
            </a:endParaRPr>
          </a:p>
        </p:txBody>
      </p:sp>
      <p:sp>
        <p:nvSpPr>
          <p:cNvPr id="9" name="正方形/長方形 8"/>
          <p:cNvSpPr/>
          <p:nvPr/>
        </p:nvSpPr>
        <p:spPr>
          <a:xfrm>
            <a:off x="5580112" y="4365104"/>
            <a:ext cx="3456384" cy="1296144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kumimoji="1" lang="ja-JP" altLang="en-US" dirty="0" smtClean="0">
                <a:latin typeface="Meiryo UI" pitchFamily="50" charset="-128"/>
                <a:ea typeface="Meiryo UI" pitchFamily="50" charset="-128"/>
              </a:rPr>
              <a:t>コードカバレッジ</a:t>
            </a:r>
            <a:endParaRPr kumimoji="1" lang="ja-JP" altLang="en-US" dirty="0">
              <a:latin typeface="Meiryo UI" pitchFamily="50" charset="-128"/>
              <a:ea typeface="Meiryo UI" pitchFamily="50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49290598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dirty="0"/>
              <a:t>ケーススタディ</a:t>
            </a:r>
            <a:endParaRPr kumimoji="1" lang="ja-JP" altLang="en-US" dirty="0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kumimoji="1" lang="en-US" altLang="ja-JP" dirty="0" smtClean="0"/>
              <a:t>OSS</a:t>
            </a:r>
            <a:r>
              <a:rPr kumimoji="1" lang="ja-JP" altLang="en-US" dirty="0" smtClean="0"/>
              <a:t>を対象に分析を行う</a:t>
            </a:r>
            <a:endParaRPr kumimoji="1" lang="ja-JP" altLang="en-US" dirty="0"/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2A8B3D-FD20-48A6-8254-9965B27FDD1E}" type="datetime1">
              <a:rPr kumimoji="1" lang="ja-JP" altLang="en-US" smtClean="0"/>
              <a:t>2015/8/4</a:t>
            </a:fld>
            <a:endParaRPr kumimoji="1" lang="ja-JP" altLang="en-US"/>
          </a:p>
        </p:txBody>
      </p:sp>
      <p:sp>
        <p:nvSpPr>
          <p:cNvPr id="5" name="スライド番号プレースホルダー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832DC1-658B-43A4-B593-C4FB1BEB711B}" type="slidenum">
              <a:rPr kumimoji="1" lang="ja-JP" altLang="en-US" smtClean="0"/>
              <a:t>5</a:t>
            </a:fld>
            <a:endParaRPr kumimoji="1" lang="ja-JP" altLang="en-US"/>
          </a:p>
        </p:txBody>
      </p:sp>
      <p:pic>
        <p:nvPicPr>
          <p:cNvPr id="6" name="図 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3937" y="2357437"/>
            <a:ext cx="7096125" cy="21431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0341995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 dirty="0" smtClean="0"/>
              <a:t>設定</a:t>
            </a:r>
            <a:endParaRPr kumimoji="1" lang="ja-JP" altLang="en-US" dirty="0"/>
          </a:p>
        </p:txBody>
      </p:sp>
      <p:pic>
        <p:nvPicPr>
          <p:cNvPr id="6" name="コンテンツ プレースホルダー 5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0742" y="1412776"/>
            <a:ext cx="8713746" cy="4392488"/>
          </a:xfrm>
        </p:spPr>
      </p:pic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2A8B3D-FD20-48A6-8254-9965B27FDD1E}" type="datetime1">
              <a:rPr kumimoji="1" lang="ja-JP" altLang="en-US" smtClean="0"/>
              <a:t>2015/8/4</a:t>
            </a:fld>
            <a:endParaRPr kumimoji="1" lang="ja-JP" altLang="en-US"/>
          </a:p>
        </p:txBody>
      </p:sp>
      <p:sp>
        <p:nvSpPr>
          <p:cNvPr id="5" name="スライド番号プレースホルダー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832DC1-658B-43A4-B593-C4FB1BEB711B}" type="slidenum">
              <a:rPr kumimoji="1" lang="ja-JP" altLang="en-US" smtClean="0"/>
              <a:t>6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18445716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 dirty="0" smtClean="0"/>
              <a:t>リサーチクエスチョン</a:t>
            </a:r>
            <a:endParaRPr kumimoji="1" lang="ja-JP" altLang="en-US" dirty="0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kumimoji="1" lang="en-US" altLang="ja-JP" dirty="0" smtClean="0"/>
              <a:t>RQ1</a:t>
            </a:r>
          </a:p>
          <a:p>
            <a:pPr lvl="1"/>
            <a:r>
              <a:rPr kumimoji="1" lang="ja-JP" altLang="en-US" dirty="0" smtClean="0"/>
              <a:t>各要素がコードカバレッジにどの程度影響しているのか？</a:t>
            </a:r>
            <a:endParaRPr kumimoji="1" lang="en-US" altLang="ja-JP" dirty="0" smtClean="0"/>
          </a:p>
          <a:p>
            <a:r>
              <a:rPr lang="en-US" altLang="ja-JP" dirty="0" smtClean="0"/>
              <a:t>RQ2</a:t>
            </a:r>
          </a:p>
          <a:p>
            <a:pPr lvl="1"/>
            <a:r>
              <a:rPr kumimoji="1" lang="ja-JP" altLang="en-US" dirty="0"/>
              <a:t>各要素</a:t>
            </a:r>
            <a:r>
              <a:rPr kumimoji="1" lang="ja-JP" altLang="en-US" dirty="0" smtClean="0"/>
              <a:t>が内部の挙動にどの程度影響しているのか？</a:t>
            </a:r>
            <a:endParaRPr kumimoji="1" lang="en-US" altLang="ja-JP" dirty="0" smtClean="0"/>
          </a:p>
          <a:p>
            <a:r>
              <a:rPr lang="en-US" altLang="ja-JP" dirty="0" smtClean="0"/>
              <a:t>RQ3</a:t>
            </a:r>
          </a:p>
          <a:p>
            <a:pPr lvl="1"/>
            <a:r>
              <a:rPr kumimoji="1" lang="ja-JP" altLang="en-US" dirty="0"/>
              <a:t>各要素</a:t>
            </a:r>
            <a:r>
              <a:rPr kumimoji="1" lang="ja-JP" altLang="en-US" dirty="0" smtClean="0"/>
              <a:t>が</a:t>
            </a:r>
            <a:r>
              <a:rPr kumimoji="1" lang="en-US" altLang="ja-JP" dirty="0" smtClean="0"/>
              <a:t>GUI</a:t>
            </a:r>
            <a:r>
              <a:rPr lang="ja-JP" altLang="en-US" dirty="0" smtClean="0"/>
              <a:t>にどの程度影響しているのか？</a:t>
            </a:r>
            <a:endParaRPr kumimoji="1" lang="ja-JP" altLang="en-US" dirty="0"/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2A8B3D-FD20-48A6-8254-9965B27FDD1E}" type="datetime1">
              <a:rPr kumimoji="1" lang="ja-JP" altLang="en-US" smtClean="0"/>
              <a:t>2015/8/4</a:t>
            </a:fld>
            <a:endParaRPr kumimoji="1" lang="ja-JP" altLang="en-US"/>
          </a:p>
        </p:txBody>
      </p:sp>
      <p:sp>
        <p:nvSpPr>
          <p:cNvPr id="5" name="スライド番号プレースホルダー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832DC1-658B-43A4-B593-C4FB1BEB711B}" type="slidenum">
              <a:rPr kumimoji="1" lang="ja-JP" altLang="en-US" smtClean="0"/>
              <a:t>7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67551701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 dirty="0" smtClean="0"/>
              <a:t>結果</a:t>
            </a:r>
            <a:r>
              <a:rPr kumimoji="1" lang="en-US" altLang="ja-JP" dirty="0" smtClean="0"/>
              <a:t>RQ1</a:t>
            </a:r>
            <a:endParaRPr kumimoji="1" lang="ja-JP" altLang="en-US" dirty="0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kumimoji="1" lang="ja-JP" altLang="en-US" dirty="0" smtClean="0"/>
              <a:t>エントロピーを使ってテスト結果の安定性を評価</a:t>
            </a:r>
            <a:endParaRPr kumimoji="1" lang="en-US" altLang="ja-JP" dirty="0" smtClean="0"/>
          </a:p>
          <a:p>
            <a:pPr lvl="1"/>
            <a:r>
              <a:rPr kumimoji="1" lang="ja-JP" altLang="en-US" dirty="0" smtClean="0"/>
              <a:t>繰り返しテストして結果が変わるとエントロピー増加</a:t>
            </a:r>
            <a:endParaRPr kumimoji="1" lang="ja-JP" altLang="en-US" dirty="0"/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2A8B3D-FD20-48A6-8254-9965B27FDD1E}" type="datetime1">
              <a:rPr kumimoji="1" lang="ja-JP" altLang="en-US" smtClean="0"/>
              <a:t>2015/8/4</a:t>
            </a:fld>
            <a:endParaRPr kumimoji="1" lang="ja-JP" altLang="en-US"/>
          </a:p>
        </p:txBody>
      </p:sp>
      <p:sp>
        <p:nvSpPr>
          <p:cNvPr id="5" name="スライド番号プレースホルダー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832DC1-658B-43A4-B593-C4FB1BEB711B}" type="slidenum">
              <a:rPr kumimoji="1" lang="ja-JP" altLang="en-US" smtClean="0"/>
              <a:t>8</a:t>
            </a:fld>
            <a:endParaRPr kumimoji="1" lang="ja-JP" altLang="en-US"/>
          </a:p>
        </p:txBody>
      </p:sp>
      <p:pic>
        <p:nvPicPr>
          <p:cNvPr id="6" name="図 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3568" y="2638479"/>
            <a:ext cx="7812360" cy="4139291"/>
          </a:xfrm>
          <a:prstGeom prst="rect">
            <a:avLst/>
          </a:prstGeom>
        </p:spPr>
      </p:pic>
      <p:sp>
        <p:nvSpPr>
          <p:cNvPr id="7" name="正方形/長方形 6"/>
          <p:cNvSpPr/>
          <p:nvPr/>
        </p:nvSpPr>
        <p:spPr>
          <a:xfrm>
            <a:off x="1302200" y="2708920"/>
            <a:ext cx="3312368" cy="828490"/>
          </a:xfrm>
          <a:prstGeom prst="rect">
            <a:avLst/>
          </a:prstGeom>
          <a:ln>
            <a:solidFill>
              <a:srgbClr val="FF0000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kumimoji="1" lang="ja-JP" altLang="en-US" sz="2400" dirty="0" smtClean="0">
                <a:latin typeface="Meiryo UI" pitchFamily="50" charset="-128"/>
                <a:ea typeface="Meiryo UI" pitchFamily="50" charset="-128"/>
              </a:rPr>
              <a:t>環境をコントロールすると結果が固定される</a:t>
            </a:r>
            <a:endParaRPr kumimoji="1" lang="ja-JP" altLang="en-US" sz="2400" dirty="0">
              <a:latin typeface="Meiryo UI" pitchFamily="50" charset="-128"/>
              <a:ea typeface="Meiryo UI" pitchFamily="50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6319939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 dirty="0" smtClean="0"/>
              <a:t>結果</a:t>
            </a:r>
            <a:r>
              <a:rPr kumimoji="1" lang="en-US" altLang="ja-JP" dirty="0" smtClean="0"/>
              <a:t>RQ2</a:t>
            </a:r>
            <a:endParaRPr kumimoji="1" lang="ja-JP" altLang="en-US" dirty="0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ja-JP" altLang="en-US" dirty="0" smtClean="0"/>
              <a:t>プログラムの不変</a:t>
            </a:r>
            <a:r>
              <a:rPr kumimoji="1" lang="ja-JP" altLang="en-US" dirty="0" smtClean="0"/>
              <a:t>条件の変化を見る</a:t>
            </a:r>
            <a:endParaRPr kumimoji="1" lang="ja-JP" altLang="en-US" dirty="0"/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2A8B3D-FD20-48A6-8254-9965B27FDD1E}" type="datetime1">
              <a:rPr kumimoji="1" lang="ja-JP" altLang="en-US" smtClean="0"/>
              <a:t>2015/8/4</a:t>
            </a:fld>
            <a:endParaRPr kumimoji="1" lang="ja-JP" altLang="en-US"/>
          </a:p>
        </p:txBody>
      </p:sp>
      <p:sp>
        <p:nvSpPr>
          <p:cNvPr id="5" name="スライド番号プレースホルダー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832DC1-658B-43A4-B593-C4FB1BEB711B}" type="slidenum">
              <a:rPr kumimoji="1" lang="ja-JP" altLang="en-US" smtClean="0"/>
              <a:t>9</a:t>
            </a:fld>
            <a:endParaRPr kumimoji="1" lang="ja-JP" altLang="en-US"/>
          </a:p>
        </p:txBody>
      </p:sp>
      <p:pic>
        <p:nvPicPr>
          <p:cNvPr id="6" name="図 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9125" y="2205955"/>
            <a:ext cx="7153275" cy="3743325"/>
          </a:xfrm>
          <a:prstGeom prst="rect">
            <a:avLst/>
          </a:prstGeom>
        </p:spPr>
      </p:pic>
      <p:sp>
        <p:nvSpPr>
          <p:cNvPr id="7" name="正方形/長方形 6"/>
          <p:cNvSpPr/>
          <p:nvPr/>
        </p:nvSpPr>
        <p:spPr>
          <a:xfrm>
            <a:off x="1439652" y="5949280"/>
            <a:ext cx="6264696" cy="792088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kumimoji="1" lang="ja-JP" altLang="en-US" sz="2400" dirty="0" smtClean="0">
                <a:latin typeface="Meiryo UI" pitchFamily="50" charset="-128"/>
                <a:ea typeface="Meiryo UI" pitchFamily="50" charset="-128"/>
              </a:rPr>
              <a:t>ソフトウェアによって大きく変わる</a:t>
            </a:r>
            <a:endParaRPr kumimoji="1" lang="en-US" altLang="ja-JP" sz="2400" dirty="0" smtClean="0">
              <a:latin typeface="Meiryo UI" pitchFamily="50" charset="-128"/>
              <a:ea typeface="Meiryo UI" pitchFamily="50" charset="-128"/>
            </a:endParaRPr>
          </a:p>
          <a:p>
            <a:pPr algn="ctr"/>
            <a:r>
              <a:rPr kumimoji="1" lang="ja-JP" altLang="en-US" sz="2400" dirty="0" smtClean="0">
                <a:latin typeface="Meiryo UI" pitchFamily="50" charset="-128"/>
                <a:ea typeface="Meiryo UI" pitchFamily="50" charset="-128"/>
              </a:rPr>
              <a:t>コードカバレッジでの変化に比べると，変化は小さい</a:t>
            </a:r>
            <a:endParaRPr kumimoji="1" lang="en-US" altLang="ja-JP" sz="2400" dirty="0" smtClean="0">
              <a:latin typeface="Meiryo UI" pitchFamily="50" charset="-128"/>
              <a:ea typeface="Meiryo UI" pitchFamily="50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4618453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 dirty="0" smtClean="0"/>
              <a:t>結果</a:t>
            </a:r>
            <a:r>
              <a:rPr kumimoji="1" lang="en-US" altLang="ja-JP" dirty="0" smtClean="0"/>
              <a:t>RQ3</a:t>
            </a:r>
            <a:endParaRPr kumimoji="1" lang="ja-JP" altLang="en-US" dirty="0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kumimoji="1" lang="en-US" altLang="ja-JP" dirty="0" smtClean="0"/>
              <a:t>GUI</a:t>
            </a:r>
            <a:r>
              <a:rPr lang="ja-JP" altLang="en-US" dirty="0"/>
              <a:t>テスト</a:t>
            </a:r>
            <a:r>
              <a:rPr lang="ja-JP" altLang="en-US" dirty="0" smtClean="0"/>
              <a:t>の失敗＝バグ含むとして，</a:t>
            </a:r>
            <a:r>
              <a:rPr lang="en-US" altLang="ja-JP" dirty="0" smtClean="0"/>
              <a:t>false positive</a:t>
            </a:r>
            <a:r>
              <a:rPr lang="ja-JP" altLang="en-US" dirty="0" smtClean="0"/>
              <a:t>を計測</a:t>
            </a:r>
            <a:endParaRPr lang="en-US" altLang="ja-JP" dirty="0" smtClean="0"/>
          </a:p>
          <a:p>
            <a:pPr lvl="1"/>
            <a:r>
              <a:rPr kumimoji="1" lang="ja-JP" altLang="en-US" dirty="0" smtClean="0"/>
              <a:t>テスト失敗</a:t>
            </a:r>
            <a:r>
              <a:rPr kumimoji="1" lang="ja-JP" altLang="en-US" dirty="0"/>
              <a:t>した</a:t>
            </a:r>
            <a:r>
              <a:rPr kumimoji="1" lang="ja-JP" altLang="en-US" dirty="0" smtClean="0"/>
              <a:t>けどバグじゃないものがどれくらいあるか？</a:t>
            </a:r>
            <a:endParaRPr kumimoji="1" lang="ja-JP" altLang="en-US" dirty="0"/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2A8B3D-FD20-48A6-8254-9965B27FDD1E}" type="datetime1">
              <a:rPr kumimoji="1" lang="ja-JP" altLang="en-US" smtClean="0"/>
              <a:t>2015/8/4</a:t>
            </a:fld>
            <a:endParaRPr kumimoji="1" lang="ja-JP" altLang="en-US"/>
          </a:p>
        </p:txBody>
      </p:sp>
      <p:sp>
        <p:nvSpPr>
          <p:cNvPr id="5" name="スライド番号プレースホルダー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832DC1-658B-43A4-B593-C4FB1BEB711B}" type="slidenum">
              <a:rPr kumimoji="1" lang="ja-JP" altLang="en-US" smtClean="0"/>
              <a:t>10</a:t>
            </a:fld>
            <a:endParaRPr kumimoji="1" lang="ja-JP" altLang="en-US"/>
          </a:p>
        </p:txBody>
      </p:sp>
      <p:pic>
        <p:nvPicPr>
          <p:cNvPr id="6" name="図 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467070"/>
            <a:ext cx="9144000" cy="349641"/>
          </a:xfrm>
          <a:prstGeom prst="rect">
            <a:avLst/>
          </a:prstGeom>
        </p:spPr>
      </p:pic>
      <p:pic>
        <p:nvPicPr>
          <p:cNvPr id="7" name="図 6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16" y="4149080"/>
            <a:ext cx="9144000" cy="332078"/>
          </a:xfrm>
          <a:prstGeom prst="rect">
            <a:avLst/>
          </a:prstGeom>
        </p:spPr>
      </p:pic>
      <p:sp>
        <p:nvSpPr>
          <p:cNvPr id="8" name="正方形/長方形 7"/>
          <p:cNvSpPr/>
          <p:nvPr/>
        </p:nvSpPr>
        <p:spPr>
          <a:xfrm>
            <a:off x="2375756" y="5229200"/>
            <a:ext cx="4392488" cy="1440160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kumimoji="1" lang="ja-JP" altLang="en-US" sz="2400" dirty="0" smtClean="0">
                <a:latin typeface="Meiryo UI" pitchFamily="50" charset="-128"/>
                <a:ea typeface="Meiryo UI" pitchFamily="50" charset="-128"/>
              </a:rPr>
              <a:t>環境を固定しないと，バグじゃないのに失敗することが多くなる</a:t>
            </a:r>
            <a:endParaRPr kumimoji="1" lang="ja-JP" altLang="en-US" sz="2400" dirty="0">
              <a:latin typeface="Meiryo UI" pitchFamily="50" charset="-128"/>
              <a:ea typeface="Meiryo UI" pitchFamily="50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40234949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 dirty="0" smtClean="0"/>
              <a:t>まとめ</a:t>
            </a:r>
            <a:endParaRPr kumimoji="1" lang="ja-JP" altLang="en-US" dirty="0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kumimoji="1" lang="ja-JP" altLang="en-US" dirty="0" smtClean="0"/>
              <a:t>テスト結果の変化に影響する要素</a:t>
            </a:r>
            <a:endParaRPr kumimoji="1" lang="en-US" altLang="ja-JP" dirty="0" smtClean="0"/>
          </a:p>
          <a:p>
            <a:endParaRPr lang="en-US" altLang="ja-JP" dirty="0" smtClean="0"/>
          </a:p>
          <a:p>
            <a:r>
              <a:rPr lang="ja-JP" altLang="en-US" dirty="0" smtClean="0"/>
              <a:t>提言</a:t>
            </a:r>
            <a:endParaRPr lang="en-US" altLang="ja-JP" dirty="0"/>
          </a:p>
          <a:p>
            <a:pPr lvl="1"/>
            <a:r>
              <a:rPr lang="ja-JP" altLang="en-US" dirty="0" smtClean="0"/>
              <a:t>テスト環境はきちんと報告・共有しましょう</a:t>
            </a:r>
            <a:endParaRPr lang="en-US" altLang="ja-JP" dirty="0" smtClean="0"/>
          </a:p>
          <a:p>
            <a:pPr lvl="1"/>
            <a:r>
              <a:rPr lang="ja-JP" altLang="en-US" dirty="0"/>
              <a:t>テスト</a:t>
            </a:r>
            <a:r>
              <a:rPr lang="ja-JP" altLang="en-US" dirty="0" smtClean="0"/>
              <a:t>を</a:t>
            </a:r>
            <a:r>
              <a:rPr lang="ja-JP" altLang="en-US" dirty="0"/>
              <a:t>繰り返し</a:t>
            </a:r>
            <a:r>
              <a:rPr lang="ja-JP" altLang="en-US" dirty="0" smtClean="0"/>
              <a:t>行って，結果が変わらないか見ましょう</a:t>
            </a:r>
            <a:endParaRPr lang="en-US" altLang="ja-JP" dirty="0" smtClean="0"/>
          </a:p>
          <a:p>
            <a:pPr lvl="1"/>
            <a:r>
              <a:rPr lang="ja-JP" altLang="en-US" dirty="0" smtClean="0"/>
              <a:t>アプリケーションのドメインによってコントロールするべき情報を考えましょう</a:t>
            </a:r>
            <a:endParaRPr lang="en-US" altLang="ja-JP" dirty="0"/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2A8B3D-FD20-48A6-8254-9965B27FDD1E}" type="datetime1">
              <a:rPr kumimoji="1" lang="ja-JP" altLang="en-US" smtClean="0"/>
              <a:t>2015/8/4</a:t>
            </a:fld>
            <a:endParaRPr kumimoji="1" lang="ja-JP" altLang="en-US"/>
          </a:p>
        </p:txBody>
      </p:sp>
      <p:sp>
        <p:nvSpPr>
          <p:cNvPr id="5" name="スライド番号プレースホルダー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832DC1-658B-43A4-B593-C4FB1BEB711B}" type="slidenum">
              <a:rPr kumimoji="1" lang="ja-JP" altLang="en-US" smtClean="0"/>
              <a:t>11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650711895"/>
      </p:ext>
    </p:extLst>
  </p:cSld>
  <p:clrMapOvr>
    <a:masterClrMapping/>
  </p:clrMapOvr>
</p:sld>
</file>

<file path=ppt/theme/theme1.xml><?xml version="1.0" encoding="utf-8"?>
<a:theme xmlns:a="http://schemas.openxmlformats.org/drawingml/2006/main" name="blank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 rtlCol="0" anchor="ctr"/>
      <a:lstStyle>
        <a:defPPr algn="ctr">
          <a:defRPr kumimoji="1" dirty="0">
            <a:latin typeface="Meiryo UI" pitchFamily="50" charset="-128"/>
            <a:ea typeface="Meiryo UI" pitchFamily="50" charset="-128"/>
          </a:defRPr>
        </a:defPPr>
      </a:lstStyle>
      <a:style>
        <a:lnRef idx="2">
          <a:schemeClr val="dk1"/>
        </a:lnRef>
        <a:fillRef idx="1">
          <a:schemeClr val="lt1"/>
        </a:fillRef>
        <a:effectRef idx="0">
          <a:schemeClr val="dk1"/>
        </a:effectRef>
        <a:fontRef idx="minor">
          <a:schemeClr val="dk1"/>
        </a:fontRef>
      </a:style>
    </a:spDef>
    <a:txDef>
      <a:spPr>
        <a:noFill/>
      </a:spPr>
      <a:bodyPr wrap="square" rtlCol="0">
        <a:spAutoFit/>
      </a:bodyPr>
      <a:lstStyle>
        <a:defPPr>
          <a:defRPr kumimoji="1" dirty="0">
            <a:latin typeface="メイリオ" pitchFamily="50" charset="-128"/>
            <a:ea typeface="メイリオ" pitchFamily="50" charset="-128"/>
          </a:defRPr>
        </a:defPPr>
      </a:lstStyle>
    </a:txDef>
  </a:objectDefaults>
  <a:extraClrSchemeLst/>
</a:theme>
</file>

<file path=ppt/theme/theme2.xml><?xml version="1.0" encoding="utf-8"?>
<a:theme xmlns:a="http://schemas.openxmlformats.org/drawingml/2006/main" name="Office ​​テーマ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blank</Template>
  <TotalTime>230</TotalTime>
  <Words>306</Words>
  <Application>Microsoft Office PowerPoint</Application>
  <PresentationFormat>画面に合わせる (4:3)</PresentationFormat>
  <Paragraphs>61</Paragraphs>
  <Slides>11</Slides>
  <Notes>0</Notes>
  <HiddenSlides>0</HiddenSlides>
  <MMClips>0</MMClips>
  <ScaleCrop>false</ScaleCrop>
  <HeadingPairs>
    <vt:vector size="4" baseType="variant">
      <vt:variant>
        <vt:lpstr>テーマ</vt:lpstr>
      </vt:variant>
      <vt:variant>
        <vt:i4>1</vt:i4>
      </vt:variant>
      <vt:variant>
        <vt:lpstr>スライド タイトル</vt:lpstr>
      </vt:variant>
      <vt:variant>
        <vt:i4>11</vt:i4>
      </vt:variant>
    </vt:vector>
  </HeadingPairs>
  <TitlesOfParts>
    <vt:vector size="12" baseType="lpstr">
      <vt:lpstr>blank</vt:lpstr>
      <vt:lpstr>PowerPoint プレゼンテーション</vt:lpstr>
      <vt:lpstr>背景</vt:lpstr>
      <vt:lpstr>目的とアプローチ</vt:lpstr>
      <vt:lpstr>ソフトウェアテストで確認される3要素</vt:lpstr>
      <vt:lpstr>ケーススタディ</vt:lpstr>
      <vt:lpstr>設定</vt:lpstr>
      <vt:lpstr>リサーチクエスチョン</vt:lpstr>
      <vt:lpstr>結果RQ1</vt:lpstr>
      <vt:lpstr>結果RQ2</vt:lpstr>
      <vt:lpstr>結果RQ3</vt:lpstr>
      <vt:lpstr>まとめ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プレゼンテーション</dc:title>
  <dc:creator>Hayato Yoshiyuki</dc:creator>
  <cp:lastModifiedBy>Hayato Yoshiyuki</cp:lastModifiedBy>
  <cp:revision>20</cp:revision>
  <dcterms:created xsi:type="dcterms:W3CDTF">2015-07-28T03:13:05Z</dcterms:created>
  <dcterms:modified xsi:type="dcterms:W3CDTF">2015-08-04T05:44:47Z</dcterms:modified>
</cp:coreProperties>
</file>