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6" r:id="rId2"/>
    <p:sldId id="257" r:id="rId3"/>
    <p:sldId id="258" r:id="rId4"/>
    <p:sldId id="259" r:id="rId5"/>
    <p:sldId id="261" r:id="rId6"/>
    <p:sldId id="260" r:id="rId7"/>
    <p:sldId id="262" r:id="rId8"/>
    <p:sldId id="263" r:id="rId9"/>
    <p:sldId id="277" r:id="rId10"/>
    <p:sldId id="264" r:id="rId11"/>
    <p:sldId id="266" r:id="rId12"/>
    <p:sldId id="267" r:id="rId13"/>
    <p:sldId id="268" r:id="rId14"/>
    <p:sldId id="269" r:id="rId15"/>
    <p:sldId id="270" r:id="rId16"/>
    <p:sldId id="271" r:id="rId17"/>
    <p:sldId id="272" r:id="rId18"/>
    <p:sldId id="273" r:id="rId19"/>
    <p:sldId id="274" r:id="rId20"/>
    <p:sldId id="275" r:id="rId21"/>
    <p:sldId id="276" r:id="rId22"/>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スタイル (淡色)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2" d="100"/>
          <a:sy n="52" d="100"/>
        </p:scale>
        <p:origin x="249" y="45"/>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売上高</c:v>
                </c:pt>
              </c:strCache>
            </c:strRef>
          </c:tx>
          <c:spPr>
            <a:ln w="57150">
              <a:solidFill>
                <a:schemeClr val="tx1"/>
              </a:solidFill>
            </a:ln>
          </c:spPr>
          <c:dPt>
            <c:idx val="0"/>
            <c:bubble3D val="0"/>
            <c:spPr>
              <a:solidFill>
                <a:srgbClr val="0070C0"/>
              </a:solidFill>
              <a:ln w="57150">
                <a:solidFill>
                  <a:schemeClr val="tx1"/>
                </a:solidFill>
              </a:ln>
              <a:effectLst/>
            </c:spPr>
          </c:dPt>
          <c:dPt>
            <c:idx val="1"/>
            <c:bubble3D val="0"/>
            <c:spPr>
              <a:solidFill>
                <a:srgbClr val="FF0000"/>
              </a:solidFill>
              <a:ln w="57150">
                <a:solidFill>
                  <a:schemeClr val="tx1"/>
                </a:solidFill>
              </a:ln>
              <a:effectLst/>
            </c:spPr>
          </c:dPt>
          <c:dPt>
            <c:idx val="2"/>
            <c:bubble3D val="0"/>
            <c:spPr>
              <a:solidFill>
                <a:srgbClr val="92D050"/>
              </a:solidFill>
              <a:ln w="57150">
                <a:solidFill>
                  <a:schemeClr val="tx1"/>
                </a:solidFill>
              </a:ln>
              <a:effectLst/>
            </c:spPr>
          </c:dPt>
          <c:dPt>
            <c:idx val="3"/>
            <c:bubble3D val="0"/>
            <c:spPr>
              <a:solidFill>
                <a:srgbClr val="7030A0"/>
              </a:solidFill>
              <a:ln w="57150">
                <a:solidFill>
                  <a:schemeClr val="tx1"/>
                </a:solidFill>
              </a:ln>
              <a:effectLst/>
            </c:spPr>
          </c:dPt>
          <c:dPt>
            <c:idx val="4"/>
            <c:bubble3D val="0"/>
            <c:spPr>
              <a:solidFill>
                <a:srgbClr val="00B0F0"/>
              </a:solidFill>
              <a:ln w="57150">
                <a:solidFill>
                  <a:schemeClr val="tx1"/>
                </a:solidFill>
              </a:ln>
              <a:effectLst/>
            </c:spPr>
          </c:dPt>
          <c:dPt>
            <c:idx val="5"/>
            <c:bubble3D val="0"/>
            <c:spPr>
              <a:solidFill>
                <a:srgbClr val="FFC000"/>
              </a:solidFill>
              <a:ln w="57150">
                <a:solidFill>
                  <a:schemeClr val="tx1"/>
                </a:solidFill>
              </a:ln>
              <a:effectLst/>
            </c:spPr>
          </c:dPt>
          <c:dPt>
            <c:idx val="6"/>
            <c:bubble3D val="0"/>
            <c:spPr>
              <a:solidFill>
                <a:srgbClr val="002060"/>
              </a:solidFill>
              <a:ln w="57150">
                <a:solidFill>
                  <a:schemeClr val="tx1"/>
                </a:solidFill>
              </a:ln>
              <a:effectLst/>
            </c:spPr>
          </c:dPt>
          <c:dPt>
            <c:idx val="7"/>
            <c:bubble3D val="0"/>
            <c:spPr>
              <a:solidFill>
                <a:srgbClr val="C00000"/>
              </a:solidFill>
              <a:ln w="57150">
                <a:solidFill>
                  <a:schemeClr val="tx1"/>
                </a:solidFill>
              </a:ln>
              <a:effectLst/>
            </c:spPr>
          </c:dPt>
          <c:cat>
            <c:strRef>
              <c:f>Sheet1!$A$2:$A$9</c:f>
              <c:strCache>
                <c:ptCount val="8"/>
                <c:pt idx="0">
                  <c:v>スコープマネジメント</c:v>
                </c:pt>
                <c:pt idx="1">
                  <c:v>1</c:v>
                </c:pt>
                <c:pt idx="2">
                  <c:v>1</c:v>
                </c:pt>
                <c:pt idx="3">
                  <c:v>1</c:v>
                </c:pt>
                <c:pt idx="4">
                  <c:v>1</c:v>
                </c:pt>
                <c:pt idx="5">
                  <c:v>1</c:v>
                </c:pt>
                <c:pt idx="6">
                  <c:v>1</c:v>
                </c:pt>
                <c:pt idx="7">
                  <c:v>1</c:v>
                </c:pt>
              </c:strCache>
            </c:strRef>
          </c:cat>
          <c:val>
            <c:numRef>
              <c:f>Sheet1!$B$2:$B$9</c:f>
              <c:numCache>
                <c:formatCode>General</c:formatCode>
                <c:ptCount val="8"/>
                <c:pt idx="0">
                  <c:v>12.5</c:v>
                </c:pt>
                <c:pt idx="1">
                  <c:v>12.5</c:v>
                </c:pt>
                <c:pt idx="2">
                  <c:v>12.5</c:v>
                </c:pt>
                <c:pt idx="3">
                  <c:v>12.5</c:v>
                </c:pt>
                <c:pt idx="4">
                  <c:v>12.5</c:v>
                </c:pt>
                <c:pt idx="5">
                  <c:v>12.5</c:v>
                </c:pt>
                <c:pt idx="6">
                  <c:v>12.5</c:v>
                </c:pt>
                <c:pt idx="7">
                  <c:v>12.5</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ja-JP"/>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系列 1</c:v>
                </c:pt>
              </c:strCache>
            </c:strRef>
          </c:tx>
          <c:spPr>
            <a:solidFill>
              <a:schemeClr val="accent1"/>
            </a:solidFill>
            <a:ln>
              <a:noFill/>
            </a:ln>
            <a:effectLst/>
          </c:spPr>
          <c:invertIfNegative val="0"/>
          <c:dPt>
            <c:idx val="7"/>
            <c:invertIfNegative val="0"/>
            <c:bubble3D val="0"/>
            <c:spPr>
              <a:solidFill>
                <a:srgbClr val="FF0000"/>
              </a:solidFill>
              <a:ln>
                <a:noFill/>
              </a:ln>
              <a:effectLst/>
            </c:spPr>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ja-JP"/>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カスタマサービス・オペレーション</c:v>
                </c:pt>
                <c:pt idx="1">
                  <c:v>ソフトウェアデベロップメント</c:v>
                </c:pt>
                <c:pt idx="2">
                  <c:v>ITアーキテクト</c:v>
                </c:pt>
                <c:pt idx="3">
                  <c:v>アプリケーションスペシャリスト</c:v>
                </c:pt>
                <c:pt idx="4">
                  <c:v>ITスペシャリスト</c:v>
                </c:pt>
                <c:pt idx="5">
                  <c:v>コンサルタント</c:v>
                </c:pt>
                <c:pt idx="6">
                  <c:v>セールス・マーケティング</c:v>
                </c:pt>
                <c:pt idx="7">
                  <c:v>プロジェクトマネジメント</c:v>
                </c:pt>
              </c:strCache>
            </c:strRef>
          </c:cat>
          <c:val>
            <c:numRef>
              <c:f>Sheet1!$B$2:$B$9</c:f>
              <c:numCache>
                <c:formatCode>General</c:formatCode>
                <c:ptCount val="8"/>
                <c:pt idx="0">
                  <c:v>2.1</c:v>
                </c:pt>
                <c:pt idx="1">
                  <c:v>9.1999999999999993</c:v>
                </c:pt>
                <c:pt idx="2">
                  <c:v>19</c:v>
                </c:pt>
                <c:pt idx="3">
                  <c:v>28.2</c:v>
                </c:pt>
                <c:pt idx="4">
                  <c:v>33.299999999999997</c:v>
                </c:pt>
                <c:pt idx="5">
                  <c:v>44.1</c:v>
                </c:pt>
                <c:pt idx="6">
                  <c:v>60.5</c:v>
                </c:pt>
                <c:pt idx="7">
                  <c:v>90.8</c:v>
                </c:pt>
              </c:numCache>
            </c:numRef>
          </c:val>
        </c:ser>
        <c:dLbls>
          <c:dLblPos val="outEnd"/>
          <c:showLegendKey val="0"/>
          <c:showVal val="1"/>
          <c:showCatName val="0"/>
          <c:showSerName val="0"/>
          <c:showPercent val="0"/>
          <c:showBubbleSize val="0"/>
        </c:dLbls>
        <c:gapWidth val="182"/>
        <c:axId val="182429272"/>
        <c:axId val="182426920"/>
      </c:barChart>
      <c:catAx>
        <c:axId val="182429272"/>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ja-JP"/>
          </a:p>
        </c:txPr>
        <c:crossAx val="182426920"/>
        <c:crosses val="autoZero"/>
        <c:auto val="1"/>
        <c:lblAlgn val="ctr"/>
        <c:lblOffset val="100"/>
        <c:noMultiLvlLbl val="0"/>
      </c:catAx>
      <c:valAx>
        <c:axId val="182426920"/>
        <c:scaling>
          <c:orientation val="minMax"/>
        </c:scaling>
        <c:delete val="0"/>
        <c:axPos val="b"/>
        <c:majorGridlines>
          <c:spPr>
            <a:ln w="9525" cap="flat" cmpd="sng" algn="ctr">
              <a:solidFill>
                <a:schemeClr val="accent1">
                  <a:alpha val="99000"/>
                </a:schemeClr>
              </a:solidFill>
              <a:round/>
            </a:ln>
            <a:effectLst/>
          </c:spPr>
        </c:majorGridlines>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ja-JP"/>
          </a:p>
        </c:txPr>
        <c:crossAx val="18242927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ja-JP"/>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83D03F9-6EF6-47EC-9D4B-33F91BC5C091}" type="datetimeFigureOut">
              <a:rPr kumimoji="1" lang="ja-JP" altLang="en-US" smtClean="0"/>
              <a:t>2016/11/4</a:t>
            </a:fld>
            <a:endParaRPr kumimoji="1" lang="ja-JP" altLang="en-US"/>
          </a:p>
        </p:txBody>
      </p:sp>
      <p:sp>
        <p:nvSpPr>
          <p:cNvPr id="4" name="スライド イメージ プレースホルダー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1D33876-E47E-4372-9975-1CB08D8C0C1F}" type="slidenum">
              <a:rPr kumimoji="1" lang="ja-JP" altLang="en-US" smtClean="0"/>
              <a:t>‹#›</a:t>
            </a:fld>
            <a:endParaRPr kumimoji="1" lang="ja-JP" altLang="en-US"/>
          </a:p>
        </p:txBody>
      </p:sp>
    </p:spTree>
    <p:extLst>
      <p:ext uri="{BB962C8B-B14F-4D97-AF65-F5344CB8AC3E}">
        <p14:creationId xmlns:p14="http://schemas.microsoft.com/office/powerpoint/2010/main" val="2141315916"/>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1200" dirty="0" smtClean="0"/>
              <a:t>・決められた</a:t>
            </a:r>
            <a:r>
              <a:rPr lang="ja-JP" altLang="en-US" sz="1200" dirty="0" smtClean="0"/>
              <a:t>資源（人、納期までの期限、予算、</a:t>
            </a:r>
            <a:r>
              <a:rPr lang="en-US" altLang="ja-JP" sz="1200" dirty="0" err="1" smtClean="0"/>
              <a:t>etc</a:t>
            </a:r>
            <a:r>
              <a:rPr lang="ja-JP" altLang="en-US" sz="1200" dirty="0" smtClean="0"/>
              <a:t>）の中で、達成する方法を</a:t>
            </a:r>
            <a:r>
              <a:rPr lang="ja-JP" altLang="en-US" sz="1200" dirty="0" smtClean="0"/>
              <a:t>考える</a:t>
            </a:r>
            <a:endParaRPr lang="en-US" altLang="ja-JP" sz="1200" dirty="0"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smtClean="0"/>
              <a:t>・コントロール：実行、管理</a:t>
            </a:r>
            <a:endParaRPr kumimoji="1" lang="en-US" altLang="ja-JP" sz="1200" dirty="0" smtClean="0"/>
          </a:p>
        </p:txBody>
      </p:sp>
      <p:sp>
        <p:nvSpPr>
          <p:cNvPr id="4" name="スライド番号プレースホルダー 3"/>
          <p:cNvSpPr>
            <a:spLocks noGrp="1"/>
          </p:cNvSpPr>
          <p:nvPr>
            <p:ph type="sldNum" sz="quarter" idx="10"/>
          </p:nvPr>
        </p:nvSpPr>
        <p:spPr/>
        <p:txBody>
          <a:bodyPr/>
          <a:lstStyle/>
          <a:p>
            <a:fld id="{51D33876-E47E-4372-9975-1CB08D8C0C1F}" type="slidenum">
              <a:rPr kumimoji="1" lang="ja-JP" altLang="en-US" smtClean="0"/>
              <a:t>3</a:t>
            </a:fld>
            <a:endParaRPr kumimoji="1" lang="ja-JP" altLang="en-US"/>
          </a:p>
        </p:txBody>
      </p:sp>
    </p:spTree>
    <p:extLst>
      <p:ext uri="{BB962C8B-B14F-4D97-AF65-F5344CB8AC3E}">
        <p14:creationId xmlns:p14="http://schemas.microsoft.com/office/powerpoint/2010/main" val="40468639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ja-JP" sz="1200" dirty="0" smtClean="0"/>
              <a:t>1961</a:t>
            </a:r>
            <a:r>
              <a:rPr lang="ja-JP" altLang="en-US" sz="1200" dirty="0" smtClean="0"/>
              <a:t>年、</a:t>
            </a:r>
            <a:r>
              <a:rPr lang="en-US" altLang="ja-JP" sz="1200" dirty="0" err="1" smtClean="0"/>
              <a:t>J.F.Kennedy</a:t>
            </a:r>
            <a:r>
              <a:rPr lang="ja-JP" altLang="en-US" sz="1200" dirty="0" smtClean="0"/>
              <a:t>が演説したアポロ計画</a:t>
            </a:r>
            <a:endParaRPr lang="en-US" altLang="ja-JP" sz="1200" dirty="0"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smtClean="0"/>
              <a:t>古典的なプロジェクトマネジメント</a:t>
            </a:r>
            <a:endParaRPr kumimoji="1" lang="en-US" altLang="ja-JP" sz="1200" dirty="0" smtClean="0"/>
          </a:p>
        </p:txBody>
      </p:sp>
      <p:sp>
        <p:nvSpPr>
          <p:cNvPr id="4" name="スライド番号プレースホルダー 3"/>
          <p:cNvSpPr>
            <a:spLocks noGrp="1"/>
          </p:cNvSpPr>
          <p:nvPr>
            <p:ph type="sldNum" sz="quarter" idx="10"/>
          </p:nvPr>
        </p:nvSpPr>
        <p:spPr/>
        <p:txBody>
          <a:bodyPr/>
          <a:lstStyle/>
          <a:p>
            <a:fld id="{51D33876-E47E-4372-9975-1CB08D8C0C1F}" type="slidenum">
              <a:rPr kumimoji="1" lang="ja-JP" altLang="en-US" smtClean="0"/>
              <a:t>4</a:t>
            </a:fld>
            <a:endParaRPr kumimoji="1" lang="ja-JP" altLang="en-US"/>
          </a:p>
        </p:txBody>
      </p:sp>
    </p:spTree>
    <p:extLst>
      <p:ext uri="{BB962C8B-B14F-4D97-AF65-F5344CB8AC3E}">
        <p14:creationId xmlns:p14="http://schemas.microsoft.com/office/powerpoint/2010/main" val="40468639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smtClean="0"/>
              <a:t>計画の中枢を担っていたプロジェクトマネジャーは</a:t>
            </a:r>
            <a:r>
              <a:rPr kumimoji="1" lang="en-US" altLang="ja-JP" sz="1200" dirty="0" smtClean="0"/>
              <a:t>40</a:t>
            </a:r>
            <a:r>
              <a:rPr kumimoji="1" lang="ja-JP" altLang="en-US" sz="1200" dirty="0" smtClean="0"/>
              <a:t>歳前後、技術者の平均年齢は</a:t>
            </a:r>
            <a:r>
              <a:rPr kumimoji="1" lang="en-US" altLang="ja-JP" sz="1200" dirty="0" smtClean="0"/>
              <a:t>26</a:t>
            </a:r>
            <a:r>
              <a:rPr kumimoji="1" lang="ja-JP" altLang="en-US" sz="1200" dirty="0" smtClean="0"/>
              <a:t>歳</a:t>
            </a:r>
            <a:endParaRPr kumimoji="1" lang="en-US" altLang="ja-JP" sz="120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kumimoji="1" lang="en-US" altLang="ja-JP" sz="1200" dirty="0" smtClean="0"/>
          </a:p>
          <a:p>
            <a:r>
              <a:rPr kumimoji="1" lang="ja-JP" altLang="en-US" sz="1200" dirty="0" smtClean="0"/>
              <a:t>　「今後</a:t>
            </a:r>
            <a:r>
              <a:rPr kumimoji="1" lang="en-US" altLang="ja-JP" sz="1200" dirty="0" smtClean="0"/>
              <a:t>10</a:t>
            </a:r>
            <a:r>
              <a:rPr kumimoji="1" lang="ja-JP" altLang="en-US" sz="1200" dirty="0" smtClean="0"/>
              <a:t>年以内に人間を月に着陸させ、</a:t>
            </a:r>
            <a:r>
              <a:rPr lang="ja-JP" altLang="en-US" sz="1200" dirty="0" smtClean="0"/>
              <a:t>安全に地球に帰還させる</a:t>
            </a:r>
            <a:r>
              <a:rPr kumimoji="1" lang="ja-JP" altLang="en-US" sz="1200" dirty="0" smtClean="0"/>
              <a:t>」</a:t>
            </a:r>
            <a:endParaRPr kumimoji="1" lang="en-US" altLang="ja-JP" sz="120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kumimoji="1" lang="en-US" altLang="ja-JP" sz="1200" dirty="0" smtClean="0"/>
          </a:p>
        </p:txBody>
      </p:sp>
      <p:sp>
        <p:nvSpPr>
          <p:cNvPr id="4" name="スライド番号プレースホルダー 3"/>
          <p:cNvSpPr>
            <a:spLocks noGrp="1"/>
          </p:cNvSpPr>
          <p:nvPr>
            <p:ph type="sldNum" sz="quarter" idx="10"/>
          </p:nvPr>
        </p:nvSpPr>
        <p:spPr/>
        <p:txBody>
          <a:bodyPr/>
          <a:lstStyle/>
          <a:p>
            <a:fld id="{51D33876-E47E-4372-9975-1CB08D8C0C1F}" type="slidenum">
              <a:rPr kumimoji="1" lang="ja-JP" altLang="en-US" smtClean="0"/>
              <a:t>5</a:t>
            </a:fld>
            <a:endParaRPr kumimoji="1" lang="ja-JP" altLang="en-US"/>
          </a:p>
        </p:txBody>
      </p:sp>
    </p:spTree>
    <p:extLst>
      <p:ext uri="{BB962C8B-B14F-4D97-AF65-F5344CB8AC3E}">
        <p14:creationId xmlns:p14="http://schemas.microsoft.com/office/powerpoint/2010/main" val="40468639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200" dirty="0" smtClean="0"/>
              <a:t>　</a:t>
            </a:r>
            <a:r>
              <a:rPr kumimoji="1" lang="en-US" altLang="ja-JP" sz="1200" dirty="0" smtClean="0"/>
              <a:t>Q</a:t>
            </a:r>
            <a:r>
              <a:rPr kumimoji="1" lang="ja-JP" altLang="en-US" sz="1200" dirty="0" smtClean="0"/>
              <a:t>（</a:t>
            </a:r>
            <a:r>
              <a:rPr kumimoji="1" lang="en-US" altLang="ja-JP" sz="1200" dirty="0" smtClean="0"/>
              <a:t>Quality</a:t>
            </a:r>
            <a:r>
              <a:rPr kumimoji="1" lang="ja-JP" altLang="en-US" sz="1200" dirty="0" smtClean="0"/>
              <a:t>）：品質</a:t>
            </a:r>
            <a:endParaRPr kumimoji="1" lang="en-US" altLang="ja-JP" sz="1200" dirty="0" smtClean="0"/>
          </a:p>
          <a:p>
            <a:r>
              <a:rPr lang="ja-JP" altLang="en-US" sz="1200" dirty="0" smtClean="0"/>
              <a:t>　</a:t>
            </a:r>
            <a:r>
              <a:rPr lang="en-US" altLang="ja-JP" sz="1200" dirty="0" smtClean="0"/>
              <a:t>C</a:t>
            </a:r>
            <a:r>
              <a:rPr lang="ja-JP" altLang="en-US" sz="1200" dirty="0" smtClean="0"/>
              <a:t>（</a:t>
            </a:r>
            <a:r>
              <a:rPr lang="en-US" altLang="ja-JP" sz="1200" dirty="0" smtClean="0"/>
              <a:t>Cost</a:t>
            </a:r>
            <a:r>
              <a:rPr lang="ja-JP" altLang="en-US" sz="1200" dirty="0" smtClean="0"/>
              <a:t>）：コスト</a:t>
            </a:r>
            <a:endParaRPr lang="en-US" altLang="ja-JP" sz="1200" dirty="0" smtClean="0"/>
          </a:p>
          <a:p>
            <a:r>
              <a:rPr kumimoji="1" lang="ja-JP" altLang="en-US" sz="1200" dirty="0" smtClean="0"/>
              <a:t>　</a:t>
            </a:r>
            <a:r>
              <a:rPr kumimoji="1" lang="en-US" altLang="ja-JP" sz="1200" dirty="0" smtClean="0"/>
              <a:t>D</a:t>
            </a:r>
            <a:r>
              <a:rPr kumimoji="1" lang="ja-JP" altLang="en-US" sz="1200" dirty="0" smtClean="0"/>
              <a:t>（</a:t>
            </a:r>
            <a:r>
              <a:rPr kumimoji="1" lang="en-US" altLang="ja-JP" sz="1200" dirty="0" smtClean="0"/>
              <a:t>Delivery</a:t>
            </a:r>
            <a:r>
              <a:rPr kumimoji="1" lang="ja-JP" altLang="en-US" sz="1200" dirty="0" smtClean="0"/>
              <a:t>）：納期</a:t>
            </a:r>
            <a:endParaRPr kumimoji="1" lang="en-US" altLang="ja-JP" sz="1200" dirty="0" smtClean="0"/>
          </a:p>
        </p:txBody>
      </p:sp>
      <p:sp>
        <p:nvSpPr>
          <p:cNvPr id="4" name="スライド番号プレースホルダー 3"/>
          <p:cNvSpPr>
            <a:spLocks noGrp="1"/>
          </p:cNvSpPr>
          <p:nvPr>
            <p:ph type="sldNum" sz="quarter" idx="10"/>
          </p:nvPr>
        </p:nvSpPr>
        <p:spPr/>
        <p:txBody>
          <a:bodyPr/>
          <a:lstStyle/>
          <a:p>
            <a:fld id="{51D33876-E47E-4372-9975-1CB08D8C0C1F}" type="slidenum">
              <a:rPr kumimoji="1" lang="ja-JP" altLang="en-US" smtClean="0"/>
              <a:t>6</a:t>
            </a:fld>
            <a:endParaRPr kumimoji="1" lang="ja-JP" altLang="en-US"/>
          </a:p>
        </p:txBody>
      </p:sp>
    </p:spTree>
    <p:extLst>
      <p:ext uri="{BB962C8B-B14F-4D97-AF65-F5344CB8AC3E}">
        <p14:creationId xmlns:p14="http://schemas.microsoft.com/office/powerpoint/2010/main" val="40468639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200" dirty="0" smtClean="0"/>
              <a:t>・古典的プロジェクトマネジメントの属人的な要素（ベテラン社員の経験、勘）を頼らない手法を目指す</a:t>
            </a:r>
            <a:endParaRPr kumimoji="1" lang="en-US" altLang="ja-JP" sz="1200" dirty="0" smtClean="0"/>
          </a:p>
          <a:p>
            <a:endParaRPr kumimoji="1" lang="en-US" altLang="ja-JP" sz="1200" dirty="0" smtClean="0"/>
          </a:p>
          <a:p>
            <a:r>
              <a:rPr kumimoji="1" lang="ja-JP" altLang="en-US" sz="1200" dirty="0" smtClean="0"/>
              <a:t>・知識体系：関連する職業の団体によって定義される専門領域を構成する概念、用語、活動</a:t>
            </a:r>
            <a:endParaRPr kumimoji="1" lang="en-US" altLang="ja-JP" sz="1200" dirty="0" smtClean="0"/>
          </a:p>
          <a:p>
            <a:endParaRPr kumimoji="1" lang="en-US" altLang="ja-JP" sz="1200" dirty="0" smtClean="0"/>
          </a:p>
          <a:p>
            <a:r>
              <a:rPr kumimoji="1" lang="ja-JP" altLang="en-US" sz="1200" dirty="0" smtClean="0"/>
              <a:t>・体系的：体系が整っているさま。組織立っているさま。</a:t>
            </a:r>
            <a:endParaRPr kumimoji="1" lang="en-US" altLang="ja-JP" sz="1200" dirty="0" smtClean="0"/>
          </a:p>
        </p:txBody>
      </p:sp>
      <p:sp>
        <p:nvSpPr>
          <p:cNvPr id="4" name="スライド番号プレースホルダー 3"/>
          <p:cNvSpPr>
            <a:spLocks noGrp="1"/>
          </p:cNvSpPr>
          <p:nvPr>
            <p:ph type="sldNum" sz="quarter" idx="10"/>
          </p:nvPr>
        </p:nvSpPr>
        <p:spPr/>
        <p:txBody>
          <a:bodyPr/>
          <a:lstStyle/>
          <a:p>
            <a:fld id="{51D33876-E47E-4372-9975-1CB08D8C0C1F}" type="slidenum">
              <a:rPr kumimoji="1" lang="ja-JP" altLang="en-US" smtClean="0"/>
              <a:t>7</a:t>
            </a:fld>
            <a:endParaRPr kumimoji="1" lang="ja-JP" altLang="en-US"/>
          </a:p>
        </p:txBody>
      </p:sp>
    </p:spTree>
    <p:extLst>
      <p:ext uri="{BB962C8B-B14F-4D97-AF65-F5344CB8AC3E}">
        <p14:creationId xmlns:p14="http://schemas.microsoft.com/office/powerpoint/2010/main" val="40468639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200" dirty="0" smtClean="0"/>
              <a:t>・古典的プロジェクトマネジメントの属人的な要素（ベテラン社員の経験、勘）を頼らない手法を目指す</a:t>
            </a:r>
            <a:endParaRPr kumimoji="1" lang="en-US" altLang="ja-JP" sz="1200" dirty="0" smtClean="0"/>
          </a:p>
          <a:p>
            <a:endParaRPr kumimoji="1" lang="en-US" altLang="ja-JP" sz="1200" dirty="0" smtClean="0"/>
          </a:p>
          <a:p>
            <a:r>
              <a:rPr kumimoji="1" lang="ja-JP" altLang="en-US" sz="1200" dirty="0" smtClean="0"/>
              <a:t>・知識体系：関連する職業の団体によって定義される専門領域を構成する概念、用語、活動</a:t>
            </a:r>
            <a:endParaRPr kumimoji="1" lang="en-US" altLang="ja-JP" sz="1200" dirty="0" smtClean="0"/>
          </a:p>
          <a:p>
            <a:endParaRPr kumimoji="1" lang="en-US" altLang="ja-JP" sz="1200" dirty="0" smtClean="0"/>
          </a:p>
          <a:p>
            <a:r>
              <a:rPr kumimoji="1" lang="ja-JP" altLang="en-US" sz="1200" dirty="0" smtClean="0"/>
              <a:t>・体系的：体系が整っているさま。組織立っているさま。</a:t>
            </a:r>
            <a:endParaRPr kumimoji="1" lang="en-US" altLang="ja-JP" sz="1200" dirty="0" smtClean="0"/>
          </a:p>
        </p:txBody>
      </p:sp>
      <p:sp>
        <p:nvSpPr>
          <p:cNvPr id="4" name="スライド番号プレースホルダー 3"/>
          <p:cNvSpPr>
            <a:spLocks noGrp="1"/>
          </p:cNvSpPr>
          <p:nvPr>
            <p:ph type="sldNum" sz="quarter" idx="10"/>
          </p:nvPr>
        </p:nvSpPr>
        <p:spPr/>
        <p:txBody>
          <a:bodyPr/>
          <a:lstStyle/>
          <a:p>
            <a:fld id="{51D33876-E47E-4372-9975-1CB08D8C0C1F}" type="slidenum">
              <a:rPr kumimoji="1" lang="ja-JP" altLang="en-US" smtClean="0"/>
              <a:t>8</a:t>
            </a:fld>
            <a:endParaRPr kumimoji="1" lang="ja-JP" altLang="en-US"/>
          </a:p>
        </p:txBody>
      </p:sp>
    </p:spTree>
    <p:extLst>
      <p:ext uri="{BB962C8B-B14F-4D97-AF65-F5344CB8AC3E}">
        <p14:creationId xmlns:p14="http://schemas.microsoft.com/office/powerpoint/2010/main" val="40468639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200" dirty="0" smtClean="0"/>
              <a:t>・プロジェクトの流れに沿って、５つのプロセスで管理</a:t>
            </a:r>
            <a:endParaRPr kumimoji="1" lang="en-US" altLang="ja-JP" sz="1200" dirty="0" smtClean="0"/>
          </a:p>
          <a:p>
            <a:r>
              <a:rPr kumimoji="1" lang="ja-JP" altLang="en-US" sz="1200" dirty="0" smtClean="0"/>
              <a:t>・どのプロセスで何を作成、管理するかをエリアごとに定義</a:t>
            </a:r>
            <a:endParaRPr kumimoji="1" lang="en-US" altLang="ja-JP" sz="1200" dirty="0" smtClean="0"/>
          </a:p>
        </p:txBody>
      </p:sp>
      <p:sp>
        <p:nvSpPr>
          <p:cNvPr id="4" name="スライド番号プレースホルダー 3"/>
          <p:cNvSpPr>
            <a:spLocks noGrp="1"/>
          </p:cNvSpPr>
          <p:nvPr>
            <p:ph type="sldNum" sz="quarter" idx="10"/>
          </p:nvPr>
        </p:nvSpPr>
        <p:spPr/>
        <p:txBody>
          <a:bodyPr/>
          <a:lstStyle/>
          <a:p>
            <a:fld id="{51D33876-E47E-4372-9975-1CB08D8C0C1F}" type="slidenum">
              <a:rPr kumimoji="1" lang="ja-JP" altLang="en-US" smtClean="0"/>
              <a:t>9</a:t>
            </a:fld>
            <a:endParaRPr kumimoji="1" lang="ja-JP" altLang="en-US"/>
          </a:p>
        </p:txBody>
      </p:sp>
    </p:spTree>
    <p:extLst>
      <p:ext uri="{BB962C8B-B14F-4D97-AF65-F5344CB8AC3E}">
        <p14:creationId xmlns:p14="http://schemas.microsoft.com/office/powerpoint/2010/main" val="35125712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200" dirty="0" smtClean="0"/>
              <a:t>・</a:t>
            </a:r>
            <a:r>
              <a:rPr kumimoji="1" lang="ja-JP" altLang="en-US" sz="1200" dirty="0" smtClean="0"/>
              <a:t>何をどこまでやるかをプロジェクト活動で行う作業とその成果として、具体的に決める</a:t>
            </a:r>
            <a:endParaRPr kumimoji="1" lang="en-US" altLang="ja-JP" sz="1200" dirty="0" smtClean="0"/>
          </a:p>
          <a:p>
            <a:r>
              <a:rPr kumimoji="1" lang="ja-JP" altLang="en-US" sz="1200" dirty="0" smtClean="0"/>
              <a:t>・定義の仕方によって、プロジェクトのスケジュール、予算、品質などすべての要素に影響を与える</a:t>
            </a:r>
            <a:endParaRPr kumimoji="1" lang="en-US" altLang="ja-JP" sz="1200" dirty="0" smtClean="0"/>
          </a:p>
        </p:txBody>
      </p:sp>
      <p:sp>
        <p:nvSpPr>
          <p:cNvPr id="4" name="スライド番号プレースホルダー 3"/>
          <p:cNvSpPr>
            <a:spLocks noGrp="1"/>
          </p:cNvSpPr>
          <p:nvPr>
            <p:ph type="sldNum" sz="quarter" idx="10"/>
          </p:nvPr>
        </p:nvSpPr>
        <p:spPr/>
        <p:txBody>
          <a:bodyPr/>
          <a:lstStyle/>
          <a:p>
            <a:fld id="{51D33876-E47E-4372-9975-1CB08D8C0C1F}" type="slidenum">
              <a:rPr kumimoji="1" lang="ja-JP" altLang="en-US" smtClean="0"/>
              <a:t>10</a:t>
            </a:fld>
            <a:endParaRPr kumimoji="1" lang="ja-JP" altLang="en-US"/>
          </a:p>
        </p:txBody>
      </p:sp>
    </p:spTree>
    <p:extLst>
      <p:ext uri="{BB962C8B-B14F-4D97-AF65-F5344CB8AC3E}">
        <p14:creationId xmlns:p14="http://schemas.microsoft.com/office/powerpoint/2010/main" val="10185515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200" dirty="0" smtClean="0"/>
              <a:t>・作業の順序、どの程度の資源が必要かを明らかにすることで、各作業の日程計画を出し、プロジェクト全体の所要時間を算出</a:t>
            </a:r>
            <a:endParaRPr kumimoji="1" lang="en-US" altLang="ja-JP" sz="1200" dirty="0" smtClean="0"/>
          </a:p>
          <a:p>
            <a:r>
              <a:rPr kumimoji="1" lang="ja-JP" altLang="en-US" sz="1200" dirty="0" smtClean="0"/>
              <a:t>・クリティカルパスを明らかにし、所要時間の短縮を図る</a:t>
            </a:r>
            <a:endParaRPr kumimoji="1" lang="en-US" altLang="ja-JP" sz="1200" dirty="0" smtClean="0"/>
          </a:p>
        </p:txBody>
      </p:sp>
      <p:sp>
        <p:nvSpPr>
          <p:cNvPr id="4" name="スライド番号プレースホルダー 3"/>
          <p:cNvSpPr>
            <a:spLocks noGrp="1"/>
          </p:cNvSpPr>
          <p:nvPr>
            <p:ph type="sldNum" sz="quarter" idx="10"/>
          </p:nvPr>
        </p:nvSpPr>
        <p:spPr/>
        <p:txBody>
          <a:bodyPr/>
          <a:lstStyle/>
          <a:p>
            <a:fld id="{51D33876-E47E-4372-9975-1CB08D8C0C1F}" type="slidenum">
              <a:rPr kumimoji="1" lang="ja-JP" altLang="en-US" smtClean="0"/>
              <a:t>11</a:t>
            </a:fld>
            <a:endParaRPr kumimoji="1" lang="ja-JP" altLang="en-US"/>
          </a:p>
        </p:txBody>
      </p:sp>
    </p:spTree>
    <p:extLst>
      <p:ext uri="{BB962C8B-B14F-4D97-AF65-F5344CB8AC3E}">
        <p14:creationId xmlns:p14="http://schemas.microsoft.com/office/powerpoint/2010/main" val="14346828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200" dirty="0" smtClean="0"/>
              <a:t>・どの作業にいくらかかるか、予算を立てる</a:t>
            </a:r>
            <a:endParaRPr kumimoji="1" lang="en-US" altLang="ja-JP" sz="1200" dirty="0" smtClean="0"/>
          </a:p>
          <a:p>
            <a:r>
              <a:rPr kumimoji="1" lang="ja-JP" altLang="en-US" sz="1200" dirty="0" smtClean="0"/>
              <a:t>・詳細が固まり切っていない計画時点で精度の高い見積は困難だが、精度が低いと予算超過につながる</a:t>
            </a:r>
            <a:endParaRPr kumimoji="1" lang="en-US" altLang="ja-JP" sz="1200" dirty="0" smtClean="0"/>
          </a:p>
          <a:p>
            <a:r>
              <a:rPr kumimoji="1" lang="ja-JP" altLang="en-US" sz="1200" dirty="0" smtClean="0"/>
              <a:t>・予算と差があれば、原因を究明し対策をとる</a:t>
            </a:r>
            <a:endParaRPr kumimoji="1" lang="en-US" altLang="ja-JP" sz="1200" dirty="0" smtClean="0"/>
          </a:p>
        </p:txBody>
      </p:sp>
      <p:sp>
        <p:nvSpPr>
          <p:cNvPr id="4" name="スライド番号プレースホルダー 3"/>
          <p:cNvSpPr>
            <a:spLocks noGrp="1"/>
          </p:cNvSpPr>
          <p:nvPr>
            <p:ph type="sldNum" sz="quarter" idx="10"/>
          </p:nvPr>
        </p:nvSpPr>
        <p:spPr/>
        <p:txBody>
          <a:bodyPr/>
          <a:lstStyle/>
          <a:p>
            <a:fld id="{51D33876-E47E-4372-9975-1CB08D8C0C1F}" type="slidenum">
              <a:rPr kumimoji="1" lang="ja-JP" altLang="en-US" smtClean="0"/>
              <a:t>12</a:t>
            </a:fld>
            <a:endParaRPr kumimoji="1" lang="ja-JP" altLang="en-US"/>
          </a:p>
        </p:txBody>
      </p:sp>
    </p:spTree>
    <p:extLst>
      <p:ext uri="{BB962C8B-B14F-4D97-AF65-F5344CB8AC3E}">
        <p14:creationId xmlns:p14="http://schemas.microsoft.com/office/powerpoint/2010/main" val="9023392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200" dirty="0" smtClean="0"/>
              <a:t>・品質は何を求めるかによって、多様（例・自動車）</a:t>
            </a:r>
            <a:endParaRPr kumimoji="1" lang="en-US" altLang="ja-JP" sz="1200" dirty="0" smtClean="0"/>
          </a:p>
          <a:p>
            <a:r>
              <a:rPr kumimoji="1" lang="ja-JP" altLang="en-US" sz="1200" dirty="0" smtClean="0"/>
              <a:t>・計画：費用対効果分析、品質コストの算出</a:t>
            </a:r>
            <a:endParaRPr kumimoji="1" lang="en-US" altLang="ja-JP" sz="1200" dirty="0" smtClean="0"/>
          </a:p>
          <a:p>
            <a:r>
              <a:rPr kumimoji="1" lang="ja-JP" altLang="en-US" sz="1200" dirty="0" smtClean="0"/>
              <a:t>・保証：品質マネジメント活動全般を監視、無駄などがあればみなしを行う（デザインレビュ）</a:t>
            </a:r>
            <a:endParaRPr kumimoji="1" lang="en-US" altLang="ja-JP" sz="1200" dirty="0" smtClean="0"/>
          </a:p>
          <a:p>
            <a:r>
              <a:rPr kumimoji="1" lang="ja-JP" altLang="en-US" sz="1200" dirty="0" smtClean="0"/>
              <a:t>・管理：成果物の品質を確認</a:t>
            </a:r>
            <a:endParaRPr kumimoji="1" lang="en-US" altLang="ja-JP" sz="1200" dirty="0" smtClean="0"/>
          </a:p>
        </p:txBody>
      </p:sp>
      <p:sp>
        <p:nvSpPr>
          <p:cNvPr id="4" name="スライド番号プレースホルダー 3"/>
          <p:cNvSpPr>
            <a:spLocks noGrp="1"/>
          </p:cNvSpPr>
          <p:nvPr>
            <p:ph type="sldNum" sz="quarter" idx="10"/>
          </p:nvPr>
        </p:nvSpPr>
        <p:spPr/>
        <p:txBody>
          <a:bodyPr/>
          <a:lstStyle/>
          <a:p>
            <a:fld id="{51D33876-E47E-4372-9975-1CB08D8C0C1F}" type="slidenum">
              <a:rPr kumimoji="1" lang="ja-JP" altLang="en-US" smtClean="0"/>
              <a:t>13</a:t>
            </a:fld>
            <a:endParaRPr kumimoji="1" lang="ja-JP" altLang="en-US"/>
          </a:p>
        </p:txBody>
      </p:sp>
    </p:spTree>
    <p:extLst>
      <p:ext uri="{BB962C8B-B14F-4D97-AF65-F5344CB8AC3E}">
        <p14:creationId xmlns:p14="http://schemas.microsoft.com/office/powerpoint/2010/main" val="13558012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200" dirty="0" smtClean="0"/>
              <a:t>・プロジェクトマネジャーなどのキーパーソンの選任は、スコープマネジメントの立ち上げプロセスで行っている。</a:t>
            </a:r>
            <a:endParaRPr kumimoji="1" lang="en-US" altLang="ja-JP" sz="1200" dirty="0" smtClean="0"/>
          </a:p>
          <a:p>
            <a:r>
              <a:rPr kumimoji="1" lang="ja-JP" altLang="en-US" sz="1200" dirty="0" smtClean="0"/>
              <a:t>ここでは、プロジェクト体制を整えるためのもの。</a:t>
            </a:r>
            <a:endParaRPr kumimoji="1" lang="en-US" altLang="ja-JP" sz="1200" dirty="0" smtClean="0"/>
          </a:p>
          <a:p>
            <a:endParaRPr kumimoji="1" lang="en-US" altLang="ja-JP" sz="1200" dirty="0" smtClean="0"/>
          </a:p>
          <a:p>
            <a:r>
              <a:rPr kumimoji="1" lang="ja-JP" altLang="en-US" sz="1200" dirty="0" smtClean="0"/>
              <a:t>・プログラミング工程になると、分担ができるから人を増やす</a:t>
            </a:r>
            <a:endParaRPr kumimoji="1" lang="en-US" altLang="ja-JP" sz="1200" dirty="0" smtClean="0"/>
          </a:p>
          <a:p>
            <a:r>
              <a:rPr kumimoji="1" lang="ja-JP" altLang="en-US" sz="1200" dirty="0" smtClean="0"/>
              <a:t>・納品が近くなると人数を絞るが、維持管理をするためある程度の人数を残す</a:t>
            </a:r>
            <a:endParaRPr kumimoji="1" lang="en-US" altLang="ja-JP" sz="1200" dirty="0" smtClean="0"/>
          </a:p>
        </p:txBody>
      </p:sp>
      <p:sp>
        <p:nvSpPr>
          <p:cNvPr id="4" name="スライド番号プレースホルダー 3"/>
          <p:cNvSpPr>
            <a:spLocks noGrp="1"/>
          </p:cNvSpPr>
          <p:nvPr>
            <p:ph type="sldNum" sz="quarter" idx="10"/>
          </p:nvPr>
        </p:nvSpPr>
        <p:spPr/>
        <p:txBody>
          <a:bodyPr/>
          <a:lstStyle/>
          <a:p>
            <a:fld id="{51D33876-E47E-4372-9975-1CB08D8C0C1F}" type="slidenum">
              <a:rPr kumimoji="1" lang="ja-JP" altLang="en-US" smtClean="0"/>
              <a:t>14</a:t>
            </a:fld>
            <a:endParaRPr kumimoji="1" lang="ja-JP" altLang="en-US"/>
          </a:p>
        </p:txBody>
      </p:sp>
    </p:spTree>
    <p:extLst>
      <p:ext uri="{BB962C8B-B14F-4D97-AF65-F5344CB8AC3E}">
        <p14:creationId xmlns:p14="http://schemas.microsoft.com/office/powerpoint/2010/main" val="1403715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200" smtClean="0"/>
              <a:t>・コミュニケーションルール：「誰から誰へ、いつ、頻度、どういう情報を、どういう手段で」というルール</a:t>
            </a:r>
            <a:endParaRPr kumimoji="1" lang="en-US" altLang="ja-JP" sz="1200" smtClean="0"/>
          </a:p>
          <a:p>
            <a:r>
              <a:rPr kumimoji="1" lang="ja-JP" altLang="en-US" sz="1200" smtClean="0"/>
              <a:t>・実行：情報配布の方法を決める</a:t>
            </a:r>
            <a:endParaRPr kumimoji="1" lang="en-US" altLang="ja-JP" sz="1200" smtClean="0"/>
          </a:p>
          <a:p>
            <a:r>
              <a:rPr kumimoji="1" lang="ja-JP" altLang="en-US" sz="1200" smtClean="0"/>
              <a:t>・管理：進捗をどうやって正しく、迅速に報告できるか</a:t>
            </a:r>
            <a:endParaRPr kumimoji="1" lang="en-US" altLang="ja-JP" sz="1200" smtClean="0"/>
          </a:p>
          <a:p>
            <a:endParaRPr kumimoji="1" lang="en-US" altLang="ja-JP" sz="1200" smtClean="0"/>
          </a:p>
          <a:p>
            <a:r>
              <a:rPr kumimoji="1" lang="ja-JP" altLang="en-US" sz="1200" smtClean="0"/>
              <a:t>・</a:t>
            </a:r>
            <a:r>
              <a:rPr kumimoji="1" lang="en-US" altLang="ja-JP" sz="1200" smtClean="0"/>
              <a:t>A</a:t>
            </a:r>
            <a:r>
              <a:rPr kumimoji="1" lang="ja-JP" altLang="en-US" sz="1200" smtClean="0"/>
              <a:t>リーダーと</a:t>
            </a:r>
            <a:r>
              <a:rPr kumimoji="1" lang="en-US" altLang="ja-JP" sz="1200" smtClean="0"/>
              <a:t>B</a:t>
            </a:r>
            <a:r>
              <a:rPr kumimoji="1" lang="ja-JP" altLang="en-US" sz="1200" smtClean="0"/>
              <a:t>リーダーの話</a:t>
            </a:r>
            <a:endParaRPr kumimoji="1" lang="en-US" altLang="ja-JP" sz="1200" dirty="0" smtClean="0"/>
          </a:p>
        </p:txBody>
      </p:sp>
      <p:sp>
        <p:nvSpPr>
          <p:cNvPr id="4" name="スライド番号プレースホルダー 3"/>
          <p:cNvSpPr>
            <a:spLocks noGrp="1"/>
          </p:cNvSpPr>
          <p:nvPr>
            <p:ph type="sldNum" sz="quarter" idx="10"/>
          </p:nvPr>
        </p:nvSpPr>
        <p:spPr/>
        <p:txBody>
          <a:bodyPr/>
          <a:lstStyle/>
          <a:p>
            <a:fld id="{51D33876-E47E-4372-9975-1CB08D8C0C1F}" type="slidenum">
              <a:rPr kumimoji="1" lang="ja-JP" altLang="en-US" smtClean="0"/>
              <a:t>15</a:t>
            </a:fld>
            <a:endParaRPr kumimoji="1" lang="ja-JP" altLang="en-US"/>
          </a:p>
        </p:txBody>
      </p:sp>
    </p:spTree>
    <p:extLst>
      <p:ext uri="{BB962C8B-B14F-4D97-AF65-F5344CB8AC3E}">
        <p14:creationId xmlns:p14="http://schemas.microsoft.com/office/powerpoint/2010/main" val="1327639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200" smtClean="0"/>
              <a:t>・定性分析：試料の構成成分を調べる化学分析</a:t>
            </a:r>
            <a:endParaRPr kumimoji="1" lang="en-US" altLang="ja-JP" sz="1200" smtClean="0"/>
          </a:p>
          <a:p>
            <a:r>
              <a:rPr kumimoji="1" lang="ja-JP" altLang="en-US" sz="1200" smtClean="0"/>
              <a:t>・定量分析：ある物質の量を調べる分析</a:t>
            </a:r>
            <a:endParaRPr kumimoji="1" lang="en-US" altLang="ja-JP" sz="1200" smtClean="0"/>
          </a:p>
          <a:p>
            <a:r>
              <a:rPr kumimoji="1" lang="ja-JP" altLang="en-US" sz="1200" smtClean="0"/>
              <a:t>・リスクの発生確率、影響度合いを分析し、リスクの優先順位を決める</a:t>
            </a:r>
            <a:endParaRPr kumimoji="1" lang="en-US" altLang="ja-JP" sz="1200" smtClean="0"/>
          </a:p>
          <a:p>
            <a:endParaRPr kumimoji="1" lang="en-US" altLang="ja-JP" sz="1200" smtClean="0"/>
          </a:p>
          <a:p>
            <a:r>
              <a:rPr kumimoji="1" lang="ja-JP" altLang="en-US" sz="1200" smtClean="0"/>
              <a:t>・監視：「現場・現物」で確認することが大事</a:t>
            </a:r>
            <a:endParaRPr kumimoji="1" lang="en-US" altLang="ja-JP" sz="1200" smtClean="0"/>
          </a:p>
        </p:txBody>
      </p:sp>
      <p:sp>
        <p:nvSpPr>
          <p:cNvPr id="4" name="スライド番号プレースホルダー 3"/>
          <p:cNvSpPr>
            <a:spLocks noGrp="1"/>
          </p:cNvSpPr>
          <p:nvPr>
            <p:ph type="sldNum" sz="quarter" idx="10"/>
          </p:nvPr>
        </p:nvSpPr>
        <p:spPr/>
        <p:txBody>
          <a:bodyPr/>
          <a:lstStyle/>
          <a:p>
            <a:fld id="{51D33876-E47E-4372-9975-1CB08D8C0C1F}" type="slidenum">
              <a:rPr kumimoji="1" lang="ja-JP" altLang="en-US" smtClean="0"/>
              <a:t>16</a:t>
            </a:fld>
            <a:endParaRPr kumimoji="1" lang="ja-JP" altLang="en-US"/>
          </a:p>
        </p:txBody>
      </p:sp>
    </p:spTree>
    <p:extLst>
      <p:ext uri="{BB962C8B-B14F-4D97-AF65-F5344CB8AC3E}">
        <p14:creationId xmlns:p14="http://schemas.microsoft.com/office/powerpoint/2010/main" val="41760210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200" smtClean="0"/>
              <a:t>・引合：注文などの問い合わせがあること</a:t>
            </a:r>
            <a:endParaRPr kumimoji="1" lang="en-US" altLang="ja-JP" sz="1200" smtClean="0"/>
          </a:p>
          <a:p>
            <a:r>
              <a:rPr kumimoji="1" lang="ja-JP" altLang="en-US" sz="1200" smtClean="0"/>
              <a:t>・必要な人材の見積、何人必要か等</a:t>
            </a:r>
            <a:endParaRPr kumimoji="1" lang="en-US" altLang="ja-JP" sz="1200" smtClean="0"/>
          </a:p>
          <a:p>
            <a:r>
              <a:rPr kumimoji="1" lang="ja-JP" altLang="en-US" sz="1200" smtClean="0"/>
              <a:t>・時期によって必要な人数が変動（開発要員、開発後の保守要員）</a:t>
            </a:r>
            <a:endParaRPr kumimoji="1" lang="en-US" altLang="ja-JP" sz="1200" smtClean="0"/>
          </a:p>
        </p:txBody>
      </p:sp>
      <p:sp>
        <p:nvSpPr>
          <p:cNvPr id="4" name="スライド番号プレースホルダー 3"/>
          <p:cNvSpPr>
            <a:spLocks noGrp="1"/>
          </p:cNvSpPr>
          <p:nvPr>
            <p:ph type="sldNum" sz="quarter" idx="10"/>
          </p:nvPr>
        </p:nvSpPr>
        <p:spPr/>
        <p:txBody>
          <a:bodyPr/>
          <a:lstStyle/>
          <a:p>
            <a:fld id="{51D33876-E47E-4372-9975-1CB08D8C0C1F}" type="slidenum">
              <a:rPr kumimoji="1" lang="ja-JP" altLang="en-US" smtClean="0"/>
              <a:t>17</a:t>
            </a:fld>
            <a:endParaRPr kumimoji="1" lang="ja-JP" altLang="en-US"/>
          </a:p>
        </p:txBody>
      </p:sp>
    </p:spTree>
    <p:extLst>
      <p:ext uri="{BB962C8B-B14F-4D97-AF65-F5344CB8AC3E}">
        <p14:creationId xmlns:p14="http://schemas.microsoft.com/office/powerpoint/2010/main" val="30788261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200" smtClean="0"/>
              <a:t>・８つの知識領域を統合する９つ目の領域</a:t>
            </a:r>
            <a:endParaRPr kumimoji="1" lang="en-US" altLang="ja-JP" sz="1200" smtClean="0"/>
          </a:p>
          <a:p>
            <a:r>
              <a:rPr kumimoji="1" lang="ja-JP" altLang="en-US" sz="1200" smtClean="0"/>
              <a:t>・品質を上げればコストがかかる、時間をかけるほどコストは上がるが、品質は上がる、時間がかかりすぎても問題</a:t>
            </a:r>
            <a:endParaRPr kumimoji="1" lang="en-US" altLang="ja-JP" sz="1200" smtClean="0"/>
          </a:p>
        </p:txBody>
      </p:sp>
      <p:sp>
        <p:nvSpPr>
          <p:cNvPr id="4" name="スライド番号プレースホルダー 3"/>
          <p:cNvSpPr>
            <a:spLocks noGrp="1"/>
          </p:cNvSpPr>
          <p:nvPr>
            <p:ph type="sldNum" sz="quarter" idx="10"/>
          </p:nvPr>
        </p:nvSpPr>
        <p:spPr/>
        <p:txBody>
          <a:bodyPr/>
          <a:lstStyle/>
          <a:p>
            <a:fld id="{51D33876-E47E-4372-9975-1CB08D8C0C1F}" type="slidenum">
              <a:rPr kumimoji="1" lang="ja-JP" altLang="en-US" smtClean="0"/>
              <a:t>18</a:t>
            </a:fld>
            <a:endParaRPr kumimoji="1" lang="ja-JP" altLang="en-US"/>
          </a:p>
        </p:txBody>
      </p:sp>
    </p:spTree>
    <p:extLst>
      <p:ext uri="{BB962C8B-B14F-4D97-AF65-F5344CB8AC3E}">
        <p14:creationId xmlns:p14="http://schemas.microsoft.com/office/powerpoint/2010/main" val="14301726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200" dirty="0" smtClean="0"/>
              <a:t>・プロジェクトマネジメントでの重要人物</a:t>
            </a:r>
            <a:endParaRPr kumimoji="1" lang="en-US" altLang="ja-JP" sz="1200" dirty="0" smtClean="0"/>
          </a:p>
          <a:p>
            <a:r>
              <a:rPr kumimoji="1" lang="ja-JP" altLang="en-US" sz="1200" dirty="0" smtClean="0"/>
              <a:t>・</a:t>
            </a:r>
            <a:r>
              <a:rPr kumimoji="1" lang="en-US" altLang="ja-JP" sz="1200" dirty="0" smtClean="0"/>
              <a:t>PMP</a:t>
            </a:r>
            <a:r>
              <a:rPr kumimoji="1" lang="ja-JP" altLang="en-US" sz="1200" dirty="0" smtClean="0"/>
              <a:t>（</a:t>
            </a:r>
            <a:r>
              <a:rPr kumimoji="1" lang="en-US" altLang="ja-JP" sz="1200" dirty="0" smtClean="0"/>
              <a:t>Project Management</a:t>
            </a:r>
            <a:r>
              <a:rPr kumimoji="1" lang="en-US" altLang="ja-JP" sz="1200" baseline="0" dirty="0" smtClean="0"/>
              <a:t> Professional</a:t>
            </a:r>
            <a:r>
              <a:rPr kumimoji="1" lang="ja-JP" altLang="en-US" sz="1200" dirty="0" smtClean="0"/>
              <a:t>）</a:t>
            </a:r>
            <a:endParaRPr kumimoji="1" lang="en-US" altLang="ja-JP" sz="1200" dirty="0" smtClean="0"/>
          </a:p>
          <a:p>
            <a:r>
              <a:rPr kumimoji="1" lang="ja-JP" altLang="en-US" sz="1200" dirty="0" smtClean="0"/>
              <a:t>・国内：情報処理技術者試験の高度試験</a:t>
            </a:r>
            <a:endParaRPr kumimoji="1" lang="en-US" altLang="ja-JP" sz="1200" dirty="0" smtClean="0"/>
          </a:p>
        </p:txBody>
      </p:sp>
      <p:sp>
        <p:nvSpPr>
          <p:cNvPr id="4" name="スライド番号プレースホルダー 3"/>
          <p:cNvSpPr>
            <a:spLocks noGrp="1"/>
          </p:cNvSpPr>
          <p:nvPr>
            <p:ph type="sldNum" sz="quarter" idx="10"/>
          </p:nvPr>
        </p:nvSpPr>
        <p:spPr/>
        <p:txBody>
          <a:bodyPr/>
          <a:lstStyle/>
          <a:p>
            <a:fld id="{51D33876-E47E-4372-9975-1CB08D8C0C1F}" type="slidenum">
              <a:rPr kumimoji="1" lang="ja-JP" altLang="en-US" smtClean="0"/>
              <a:t>19</a:t>
            </a:fld>
            <a:endParaRPr kumimoji="1" lang="ja-JP" altLang="en-US"/>
          </a:p>
        </p:txBody>
      </p:sp>
    </p:spTree>
    <p:extLst>
      <p:ext uri="{BB962C8B-B14F-4D97-AF65-F5344CB8AC3E}">
        <p14:creationId xmlns:p14="http://schemas.microsoft.com/office/powerpoint/2010/main" val="6381523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200" dirty="0" smtClean="0"/>
              <a:t>・ヒューマンスキル：リーダシップ、コミュニケーション、交渉スキル</a:t>
            </a:r>
            <a:endParaRPr kumimoji="1" lang="en-US" altLang="ja-JP" sz="1200" dirty="0" smtClean="0"/>
          </a:p>
          <a:p>
            <a:r>
              <a:rPr kumimoji="1" lang="ja-JP" altLang="en-US" sz="1200" dirty="0" smtClean="0"/>
              <a:t>上司、部下、お客様などとコミュニケーション、交渉</a:t>
            </a:r>
            <a:endParaRPr kumimoji="1" lang="en-US" altLang="ja-JP" sz="1200" dirty="0" smtClean="0"/>
          </a:p>
          <a:p>
            <a:r>
              <a:rPr kumimoji="1" lang="ja-JP" altLang="en-US" sz="1200" dirty="0" smtClean="0"/>
              <a:t>メンバーをやる気にさせるリーダシップ</a:t>
            </a:r>
            <a:endParaRPr kumimoji="1" lang="en-US" altLang="ja-JP" sz="1200" dirty="0" smtClean="0"/>
          </a:p>
          <a:p>
            <a:r>
              <a:rPr kumimoji="1" lang="ja-JP" altLang="en-US" sz="1200" dirty="0" smtClean="0"/>
              <a:t>・これらを兼ね備えた人材は少ない</a:t>
            </a:r>
            <a:endParaRPr kumimoji="1" lang="en-US" altLang="ja-JP" sz="1200" dirty="0" smtClean="0"/>
          </a:p>
        </p:txBody>
      </p:sp>
      <p:sp>
        <p:nvSpPr>
          <p:cNvPr id="4" name="スライド番号プレースホルダー 3"/>
          <p:cNvSpPr>
            <a:spLocks noGrp="1"/>
          </p:cNvSpPr>
          <p:nvPr>
            <p:ph type="sldNum" sz="quarter" idx="10"/>
          </p:nvPr>
        </p:nvSpPr>
        <p:spPr/>
        <p:txBody>
          <a:bodyPr/>
          <a:lstStyle/>
          <a:p>
            <a:fld id="{51D33876-E47E-4372-9975-1CB08D8C0C1F}" type="slidenum">
              <a:rPr kumimoji="1" lang="ja-JP" altLang="en-US" smtClean="0"/>
              <a:t>20</a:t>
            </a:fld>
            <a:endParaRPr kumimoji="1" lang="ja-JP" altLang="en-US"/>
          </a:p>
        </p:txBody>
      </p:sp>
    </p:spTree>
    <p:extLst>
      <p:ext uri="{BB962C8B-B14F-4D97-AF65-F5344CB8AC3E}">
        <p14:creationId xmlns:p14="http://schemas.microsoft.com/office/powerpoint/2010/main" val="359804428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200" dirty="0" smtClean="0"/>
              <a:t>・複雑なパズルを解いて、巧妙に作動するのを眺める面白さ</a:t>
            </a:r>
            <a:endParaRPr kumimoji="1" lang="en-US" altLang="ja-JP" sz="1200" dirty="0" smtClean="0"/>
          </a:p>
          <a:p>
            <a:r>
              <a:rPr kumimoji="1" lang="ja-JP" altLang="en-US" sz="1200" dirty="0" smtClean="0"/>
              <a:t>・常に新しいことを学ぶ、繰り返しがない作業の喜び</a:t>
            </a:r>
            <a:endParaRPr kumimoji="1" lang="en-US" altLang="ja-JP" sz="1200" dirty="0" smtClean="0"/>
          </a:p>
          <a:p>
            <a:r>
              <a:rPr kumimoji="1" lang="ja-JP" altLang="en-US" sz="1200" dirty="0" smtClean="0"/>
              <a:t>・チームのリーダとして成功した時の達成感</a:t>
            </a:r>
            <a:endParaRPr kumimoji="1" lang="en-US" altLang="ja-JP" sz="1200" dirty="0" smtClean="0"/>
          </a:p>
        </p:txBody>
      </p:sp>
      <p:sp>
        <p:nvSpPr>
          <p:cNvPr id="4" name="スライド番号プレースホルダー 3"/>
          <p:cNvSpPr>
            <a:spLocks noGrp="1"/>
          </p:cNvSpPr>
          <p:nvPr>
            <p:ph type="sldNum" sz="quarter" idx="10"/>
          </p:nvPr>
        </p:nvSpPr>
        <p:spPr/>
        <p:txBody>
          <a:bodyPr/>
          <a:lstStyle/>
          <a:p>
            <a:fld id="{51D33876-E47E-4372-9975-1CB08D8C0C1F}" type="slidenum">
              <a:rPr kumimoji="1" lang="ja-JP" altLang="en-US" smtClean="0"/>
              <a:t>21</a:t>
            </a:fld>
            <a:endParaRPr kumimoji="1" lang="ja-JP" altLang="en-US"/>
          </a:p>
        </p:txBody>
      </p:sp>
    </p:spTree>
    <p:extLst>
      <p:ext uri="{BB962C8B-B14F-4D97-AF65-F5344CB8AC3E}">
        <p14:creationId xmlns:p14="http://schemas.microsoft.com/office/powerpoint/2010/main" val="13535771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3890C5DB-06BF-4BD3-9F38-0BB047EE34FC}" type="datetime1">
              <a:rPr kumimoji="1" lang="ja-JP" altLang="en-US" smtClean="0"/>
              <a:t>2016/11/4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0CB1C8F8-7283-4A6A-94C9-6A1EB01E0EB8}" type="slidenum">
              <a:rPr kumimoji="1" lang="ja-JP" altLang="en-US" smtClean="0"/>
              <a:t>‹#›</a:t>
            </a:fld>
            <a:endParaRPr kumimoji="1" lang="ja-JP" altLang="en-US"/>
          </a:p>
        </p:txBody>
      </p:sp>
    </p:spTree>
    <p:extLst>
      <p:ext uri="{BB962C8B-B14F-4D97-AF65-F5344CB8AC3E}">
        <p14:creationId xmlns:p14="http://schemas.microsoft.com/office/powerpoint/2010/main" val="38664361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077B4FC6-B014-4D38-BEAB-A9C977288534}" type="datetime1">
              <a:rPr kumimoji="1" lang="ja-JP" altLang="en-US" smtClean="0"/>
              <a:t>2016/11/4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0CB1C8F8-7283-4A6A-94C9-6A1EB01E0EB8}" type="slidenum">
              <a:rPr kumimoji="1" lang="ja-JP" altLang="en-US" smtClean="0"/>
              <a:t>‹#›</a:t>
            </a:fld>
            <a:endParaRPr kumimoji="1" lang="ja-JP" altLang="en-US"/>
          </a:p>
        </p:txBody>
      </p:sp>
    </p:spTree>
    <p:extLst>
      <p:ext uri="{BB962C8B-B14F-4D97-AF65-F5344CB8AC3E}">
        <p14:creationId xmlns:p14="http://schemas.microsoft.com/office/powerpoint/2010/main" val="32075696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34129D9C-4773-4C0B-A901-06FCF9DC0C5B}" type="datetime1">
              <a:rPr kumimoji="1" lang="ja-JP" altLang="en-US" smtClean="0"/>
              <a:t>2016/11/4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0CB1C8F8-7283-4A6A-94C9-6A1EB01E0EB8}" type="slidenum">
              <a:rPr kumimoji="1" lang="ja-JP" altLang="en-US" smtClean="0"/>
              <a:t>‹#›</a:t>
            </a:fld>
            <a:endParaRPr kumimoji="1" lang="ja-JP" altLang="en-US"/>
          </a:p>
        </p:txBody>
      </p:sp>
    </p:spTree>
    <p:extLst>
      <p:ext uri="{BB962C8B-B14F-4D97-AF65-F5344CB8AC3E}">
        <p14:creationId xmlns:p14="http://schemas.microsoft.com/office/powerpoint/2010/main" val="25521084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D0C15E7E-B03C-4623-BF03-0536F6C4858E}" type="datetime1">
              <a:rPr kumimoji="1" lang="ja-JP" altLang="en-US" smtClean="0"/>
              <a:t>2016/11/4</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0CB1C8F8-7283-4A6A-94C9-6A1EB01E0EB8}" type="slidenum">
              <a:rPr kumimoji="1" lang="ja-JP" altLang="en-US" smtClean="0"/>
              <a:t>‹#›</a:t>
            </a:fld>
            <a:endParaRPr kumimoji="1" lang="ja-JP" altLang="en-US"/>
          </a:p>
        </p:txBody>
      </p:sp>
    </p:spTree>
    <p:extLst>
      <p:ext uri="{BB962C8B-B14F-4D97-AF65-F5344CB8AC3E}">
        <p14:creationId xmlns:p14="http://schemas.microsoft.com/office/powerpoint/2010/main" val="4797437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BF98A977-572C-46C8-9C1F-F92D297110DC}" type="datetime1">
              <a:rPr kumimoji="1" lang="ja-JP" altLang="en-US" smtClean="0"/>
              <a:t>2016/11/4</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0CB1C8F8-7283-4A6A-94C9-6A1EB01E0EB8}" type="slidenum">
              <a:rPr kumimoji="1" lang="ja-JP" altLang="en-US" smtClean="0"/>
              <a:t>‹#›</a:t>
            </a:fld>
            <a:endParaRPr kumimoji="1" lang="ja-JP" altLang="en-US"/>
          </a:p>
        </p:txBody>
      </p:sp>
    </p:spTree>
    <p:extLst>
      <p:ext uri="{BB962C8B-B14F-4D97-AF65-F5344CB8AC3E}">
        <p14:creationId xmlns:p14="http://schemas.microsoft.com/office/powerpoint/2010/main" val="29344694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CC94ADA2-1B2B-48FB-A89F-3444BE5F0FE6}" type="datetime1">
              <a:rPr kumimoji="1" lang="ja-JP" altLang="en-US" smtClean="0"/>
              <a:t>2016/11/4</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0CB1C8F8-7283-4A6A-94C9-6A1EB01E0EB8}" type="slidenum">
              <a:rPr kumimoji="1" lang="ja-JP" altLang="en-US" smtClean="0"/>
              <a:t>‹#›</a:t>
            </a:fld>
            <a:endParaRPr kumimoji="1" lang="ja-JP" altLang="en-US"/>
          </a:p>
        </p:txBody>
      </p:sp>
    </p:spTree>
    <p:extLst>
      <p:ext uri="{BB962C8B-B14F-4D97-AF65-F5344CB8AC3E}">
        <p14:creationId xmlns:p14="http://schemas.microsoft.com/office/powerpoint/2010/main" val="13089646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9BE5B578-3580-49D9-B781-9E4C2838FA84}" type="datetime1">
              <a:rPr kumimoji="1" lang="ja-JP" altLang="en-US" smtClean="0"/>
              <a:t>2016/11/4</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0CB1C8F8-7283-4A6A-94C9-6A1EB01E0EB8}" type="slidenum">
              <a:rPr kumimoji="1" lang="ja-JP" altLang="en-US" smtClean="0"/>
              <a:t>‹#›</a:t>
            </a:fld>
            <a:endParaRPr kumimoji="1" lang="ja-JP" altLang="en-US"/>
          </a:p>
        </p:txBody>
      </p:sp>
    </p:spTree>
    <p:extLst>
      <p:ext uri="{BB962C8B-B14F-4D97-AF65-F5344CB8AC3E}">
        <p14:creationId xmlns:p14="http://schemas.microsoft.com/office/powerpoint/2010/main" val="15124800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A296B3EE-364B-4C01-AA9F-7134BD996525}" type="datetime1">
              <a:rPr kumimoji="1" lang="ja-JP" altLang="en-US" smtClean="0"/>
              <a:t>2016/11/4</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0CB1C8F8-7283-4A6A-94C9-6A1EB01E0EB8}" type="slidenum">
              <a:rPr kumimoji="1" lang="ja-JP" altLang="en-US" smtClean="0"/>
              <a:t>‹#›</a:t>
            </a:fld>
            <a:endParaRPr kumimoji="1" lang="ja-JP" altLang="en-US"/>
          </a:p>
        </p:txBody>
      </p:sp>
    </p:spTree>
    <p:extLst>
      <p:ext uri="{BB962C8B-B14F-4D97-AF65-F5344CB8AC3E}">
        <p14:creationId xmlns:p14="http://schemas.microsoft.com/office/powerpoint/2010/main" val="34068584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B1B248A1-DA29-451F-B566-C4A93ADF3AB5}" type="datetime1">
              <a:rPr kumimoji="1" lang="ja-JP" altLang="en-US" smtClean="0"/>
              <a:t>2016/11/4</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0CB1C8F8-7283-4A6A-94C9-6A1EB01E0EB8}" type="slidenum">
              <a:rPr kumimoji="1" lang="ja-JP" altLang="en-US" smtClean="0"/>
              <a:t>‹#›</a:t>
            </a:fld>
            <a:endParaRPr kumimoji="1" lang="ja-JP" altLang="en-US"/>
          </a:p>
        </p:txBody>
      </p:sp>
    </p:spTree>
    <p:extLst>
      <p:ext uri="{BB962C8B-B14F-4D97-AF65-F5344CB8AC3E}">
        <p14:creationId xmlns:p14="http://schemas.microsoft.com/office/powerpoint/2010/main" val="13575314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AD8D72B1-8906-46CD-93F5-B8D905B38F12}" type="datetime1">
              <a:rPr kumimoji="1" lang="ja-JP" altLang="en-US" smtClean="0"/>
              <a:t>2016/11/4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0CB1C8F8-7283-4A6A-94C9-6A1EB01E0EB8}" type="slidenum">
              <a:rPr kumimoji="1" lang="ja-JP" altLang="en-US" smtClean="0"/>
              <a:t>‹#›</a:t>
            </a:fld>
            <a:endParaRPr kumimoji="1" lang="ja-JP" altLang="en-US"/>
          </a:p>
        </p:txBody>
      </p:sp>
    </p:spTree>
    <p:extLst>
      <p:ext uri="{BB962C8B-B14F-4D97-AF65-F5344CB8AC3E}">
        <p14:creationId xmlns:p14="http://schemas.microsoft.com/office/powerpoint/2010/main" val="21800044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E87BF393-5800-4B8D-B702-E0E4A719B9E5}" type="datetime1">
              <a:rPr kumimoji="1" lang="ja-JP" altLang="en-US" smtClean="0"/>
              <a:t>2016/11/4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0CB1C8F8-7283-4A6A-94C9-6A1EB01E0EB8}" type="slidenum">
              <a:rPr kumimoji="1" lang="ja-JP" altLang="en-US" smtClean="0"/>
              <a:t>‹#›</a:t>
            </a:fld>
            <a:endParaRPr kumimoji="1" lang="ja-JP" altLang="en-US"/>
          </a:p>
        </p:txBody>
      </p:sp>
    </p:spTree>
    <p:extLst>
      <p:ext uri="{BB962C8B-B14F-4D97-AF65-F5344CB8AC3E}">
        <p14:creationId xmlns:p14="http://schemas.microsoft.com/office/powerpoint/2010/main" val="32218040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6017693-A552-4B86-9FB2-D542AF60D71E}" type="datetime1">
              <a:rPr kumimoji="1" lang="ja-JP" altLang="en-US" smtClean="0"/>
              <a:t>2016/11/4</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B1C8F8-7283-4A6A-94C9-6A1EB01E0EB8}" type="slidenum">
              <a:rPr kumimoji="1" lang="ja-JP" altLang="en-US" smtClean="0"/>
              <a:t>‹#›</a:t>
            </a:fld>
            <a:endParaRPr kumimoji="1" lang="ja-JP" altLang="en-US"/>
          </a:p>
        </p:txBody>
      </p:sp>
    </p:spTree>
    <p:extLst>
      <p:ext uri="{BB962C8B-B14F-4D97-AF65-F5344CB8AC3E}">
        <p14:creationId xmlns:p14="http://schemas.microsoft.com/office/powerpoint/2010/main" val="1111366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323528" y="764704"/>
            <a:ext cx="8458200" cy="1470025"/>
          </a:xfrm>
        </p:spPr>
        <p:txBody>
          <a:bodyPr>
            <a:normAutofit/>
          </a:bodyPr>
          <a:lstStyle/>
          <a:p>
            <a:r>
              <a:rPr kumimoji="1" lang="ja-JP" altLang="en-US" dirty="0" smtClean="0"/>
              <a:t>プロジェクトマネジメントについて</a:t>
            </a:r>
            <a:endParaRPr kumimoji="1" lang="ja-JP" altLang="en-US" dirty="0"/>
          </a:p>
        </p:txBody>
      </p:sp>
      <p:sp>
        <p:nvSpPr>
          <p:cNvPr id="3" name="サブタイトル 2"/>
          <p:cNvSpPr>
            <a:spLocks noGrp="1"/>
          </p:cNvSpPr>
          <p:nvPr>
            <p:ph type="subTitle" idx="1"/>
          </p:nvPr>
        </p:nvSpPr>
        <p:spPr>
          <a:xfrm>
            <a:off x="1371600" y="2497783"/>
            <a:ext cx="7232848" cy="2625212"/>
          </a:xfrm>
        </p:spPr>
        <p:txBody>
          <a:bodyPr>
            <a:noAutofit/>
          </a:bodyPr>
          <a:lstStyle/>
          <a:p>
            <a:pPr algn="l"/>
            <a:r>
              <a:rPr lang="ja-JP" altLang="en-US" sz="2600" dirty="0" smtClean="0">
                <a:solidFill>
                  <a:schemeClr val="tx1"/>
                </a:solidFill>
              </a:rPr>
              <a:t>資料：ずっと受けたかった</a:t>
            </a:r>
            <a:endParaRPr lang="en-US" altLang="ja-JP" sz="2600" dirty="0" smtClean="0">
              <a:solidFill>
                <a:schemeClr val="tx1"/>
              </a:solidFill>
            </a:endParaRPr>
          </a:p>
          <a:p>
            <a:pPr algn="l"/>
            <a:r>
              <a:rPr kumimoji="1" lang="en-US" altLang="ja-JP" sz="2600" dirty="0">
                <a:solidFill>
                  <a:schemeClr val="tx1"/>
                </a:solidFill>
              </a:rPr>
              <a:t>	</a:t>
            </a:r>
            <a:r>
              <a:rPr kumimoji="1" lang="en-US" altLang="ja-JP" sz="2600" dirty="0" smtClean="0">
                <a:solidFill>
                  <a:schemeClr val="tx1"/>
                </a:solidFill>
              </a:rPr>
              <a:t>	</a:t>
            </a:r>
            <a:r>
              <a:rPr kumimoji="1" lang="ja-JP" altLang="en-US" sz="2600" dirty="0" smtClean="0">
                <a:solidFill>
                  <a:schemeClr val="tx1"/>
                </a:solidFill>
              </a:rPr>
              <a:t>ソフトウェアエンジニアリングの授業</a:t>
            </a:r>
            <a:r>
              <a:rPr kumimoji="1" lang="en-US" altLang="ja-JP" sz="2600" dirty="0" smtClean="0">
                <a:solidFill>
                  <a:schemeClr val="tx1"/>
                </a:solidFill>
              </a:rPr>
              <a:t>1</a:t>
            </a:r>
          </a:p>
          <a:p>
            <a:pPr algn="l"/>
            <a:r>
              <a:rPr kumimoji="1" lang="ja-JP" altLang="en-US" sz="2600" dirty="0" smtClean="0">
                <a:solidFill>
                  <a:schemeClr val="tx1"/>
                </a:solidFill>
              </a:rPr>
              <a:t>範囲：第４章（</a:t>
            </a:r>
            <a:r>
              <a:rPr kumimoji="1" lang="en-US" altLang="ja-JP" sz="2600" dirty="0" smtClean="0">
                <a:solidFill>
                  <a:schemeClr val="tx1"/>
                </a:solidFill>
              </a:rPr>
              <a:t>P.125</a:t>
            </a:r>
            <a:r>
              <a:rPr kumimoji="1" lang="ja-JP" altLang="en-US" sz="2600" dirty="0" smtClean="0">
                <a:solidFill>
                  <a:schemeClr val="tx1"/>
                </a:solidFill>
              </a:rPr>
              <a:t>～</a:t>
            </a:r>
            <a:r>
              <a:rPr kumimoji="1" lang="en-US" altLang="ja-JP" sz="2600" dirty="0" smtClean="0">
                <a:solidFill>
                  <a:schemeClr val="tx1"/>
                </a:solidFill>
              </a:rPr>
              <a:t>P.162</a:t>
            </a:r>
            <a:r>
              <a:rPr kumimoji="1" lang="ja-JP" altLang="en-US" sz="2600" dirty="0" smtClean="0">
                <a:solidFill>
                  <a:schemeClr val="tx1"/>
                </a:solidFill>
              </a:rPr>
              <a:t>）</a:t>
            </a:r>
            <a:endParaRPr kumimoji="1" lang="en-US" altLang="ja-JP" sz="2600" dirty="0" smtClean="0">
              <a:solidFill>
                <a:schemeClr val="tx1"/>
              </a:solidFill>
            </a:endParaRPr>
          </a:p>
          <a:p>
            <a:pPr algn="l"/>
            <a:r>
              <a:rPr lang="ja-JP" altLang="en-US" sz="2600" dirty="0" smtClean="0">
                <a:solidFill>
                  <a:schemeClr val="tx1"/>
                </a:solidFill>
              </a:rPr>
              <a:t>著者：鶴保 征城</a:t>
            </a:r>
            <a:endParaRPr lang="en-US" altLang="ja-JP" sz="2600" dirty="0" smtClean="0">
              <a:solidFill>
                <a:schemeClr val="tx1"/>
              </a:solidFill>
            </a:endParaRPr>
          </a:p>
          <a:p>
            <a:pPr algn="l"/>
            <a:r>
              <a:rPr lang="ja-JP" altLang="en-US" sz="2600" dirty="0">
                <a:solidFill>
                  <a:schemeClr val="bg1"/>
                </a:solidFill>
              </a:rPr>
              <a:t>著者：</a:t>
            </a:r>
            <a:r>
              <a:rPr kumimoji="1" lang="ja-JP" altLang="en-US" sz="2600" dirty="0" smtClean="0">
                <a:solidFill>
                  <a:schemeClr val="tx1"/>
                </a:solidFill>
              </a:rPr>
              <a:t>駒谷 昇一</a:t>
            </a:r>
            <a:endParaRPr kumimoji="1" lang="ja-JP" altLang="en-US" sz="2600" dirty="0">
              <a:solidFill>
                <a:schemeClr val="tx1"/>
              </a:solidFill>
            </a:endParaRPr>
          </a:p>
        </p:txBody>
      </p:sp>
      <p:sp>
        <p:nvSpPr>
          <p:cNvPr id="4" name="テキスト ボックス 3"/>
          <p:cNvSpPr txBox="1"/>
          <p:nvPr/>
        </p:nvSpPr>
        <p:spPr>
          <a:xfrm>
            <a:off x="6021117" y="5555006"/>
            <a:ext cx="3096344" cy="369332"/>
          </a:xfrm>
          <a:prstGeom prst="rect">
            <a:avLst/>
          </a:prstGeom>
          <a:noFill/>
        </p:spPr>
        <p:txBody>
          <a:bodyPr wrap="square" rtlCol="0">
            <a:spAutoFit/>
          </a:bodyPr>
          <a:lstStyle/>
          <a:p>
            <a:r>
              <a:rPr lang="en-US" altLang="ja-JP" dirty="0" smtClean="0"/>
              <a:t>60191008</a:t>
            </a:r>
            <a:r>
              <a:rPr lang="ja-JP" altLang="en-US" dirty="0" smtClean="0"/>
              <a:t>　　　大石 聖也</a:t>
            </a:r>
            <a:endParaRPr kumimoji="1" lang="ja-JP" altLang="en-US" dirty="0"/>
          </a:p>
        </p:txBody>
      </p:sp>
      <p:sp>
        <p:nvSpPr>
          <p:cNvPr id="5" name="スライド番号プレースホルダー 4"/>
          <p:cNvSpPr>
            <a:spLocks noGrp="1"/>
          </p:cNvSpPr>
          <p:nvPr>
            <p:ph type="sldNum" sz="quarter" idx="12"/>
          </p:nvPr>
        </p:nvSpPr>
        <p:spPr/>
        <p:txBody>
          <a:bodyPr/>
          <a:lstStyle/>
          <a:p>
            <a:fld id="{0CB1C8F8-7283-4A6A-94C9-6A1EB01E0EB8}" type="slidenum">
              <a:rPr kumimoji="1" lang="ja-JP" altLang="en-US" smtClean="0"/>
              <a:t>1</a:t>
            </a:fld>
            <a:endParaRPr kumimoji="1" lang="ja-JP" altLang="en-US"/>
          </a:p>
        </p:txBody>
      </p:sp>
    </p:spTree>
    <p:extLst>
      <p:ext uri="{BB962C8B-B14F-4D97-AF65-F5344CB8AC3E}">
        <p14:creationId xmlns:p14="http://schemas.microsoft.com/office/powerpoint/2010/main" val="341722360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404664"/>
            <a:ext cx="7772400" cy="864095"/>
          </a:xfrm>
        </p:spPr>
        <p:txBody>
          <a:bodyPr>
            <a:normAutofit/>
          </a:bodyPr>
          <a:lstStyle/>
          <a:p>
            <a:pPr algn="l"/>
            <a:r>
              <a:rPr lang="ja-JP" altLang="en-US" dirty="0"/>
              <a:t>プロジェクトとは</a:t>
            </a:r>
            <a:endParaRPr kumimoji="1" lang="ja-JP" altLang="en-US" dirty="0"/>
          </a:p>
        </p:txBody>
      </p:sp>
      <p:sp>
        <p:nvSpPr>
          <p:cNvPr id="5" name="スライド番号プレースホルダー 4"/>
          <p:cNvSpPr>
            <a:spLocks noGrp="1"/>
          </p:cNvSpPr>
          <p:nvPr>
            <p:ph type="sldNum" sz="quarter" idx="12"/>
          </p:nvPr>
        </p:nvSpPr>
        <p:spPr/>
        <p:txBody>
          <a:bodyPr/>
          <a:lstStyle/>
          <a:p>
            <a:fld id="{0CB1C8F8-7283-4A6A-94C9-6A1EB01E0EB8}" type="slidenum">
              <a:rPr kumimoji="1" lang="ja-JP" altLang="en-US" smtClean="0"/>
              <a:t>2</a:t>
            </a:fld>
            <a:endParaRPr kumimoji="1" lang="ja-JP" altLang="en-US"/>
          </a:p>
        </p:txBody>
      </p:sp>
      <p:sp>
        <p:nvSpPr>
          <p:cNvPr id="4" name="テキスト ボックス 3"/>
          <p:cNvSpPr txBox="1"/>
          <p:nvPr/>
        </p:nvSpPr>
        <p:spPr>
          <a:xfrm>
            <a:off x="1403648" y="1700808"/>
            <a:ext cx="6912768" cy="2677656"/>
          </a:xfrm>
          <a:prstGeom prst="rect">
            <a:avLst/>
          </a:prstGeom>
          <a:noFill/>
        </p:spPr>
        <p:txBody>
          <a:bodyPr wrap="square" rtlCol="0">
            <a:spAutoFit/>
          </a:bodyPr>
          <a:lstStyle/>
          <a:p>
            <a:r>
              <a:rPr kumimoji="1" lang="ja-JP" altLang="en-US" sz="2800" dirty="0" smtClean="0"/>
              <a:t>・限られた資源を使って目標を達成するため</a:t>
            </a:r>
            <a:endParaRPr kumimoji="1" lang="en-US" altLang="ja-JP" sz="2800" dirty="0" smtClean="0"/>
          </a:p>
          <a:p>
            <a:r>
              <a:rPr lang="ja-JP" altLang="en-US" sz="2800" dirty="0">
                <a:solidFill>
                  <a:schemeClr val="bg1"/>
                </a:solidFill>
              </a:rPr>
              <a:t>・</a:t>
            </a:r>
            <a:r>
              <a:rPr kumimoji="1" lang="ja-JP" altLang="en-US" sz="2800" dirty="0" smtClean="0"/>
              <a:t>の一連の仕事のこと</a:t>
            </a:r>
            <a:endParaRPr kumimoji="1" lang="en-US" altLang="ja-JP" sz="2800" dirty="0" smtClean="0"/>
          </a:p>
          <a:p>
            <a:endParaRPr lang="en-US" altLang="ja-JP" sz="2800" dirty="0" smtClean="0"/>
          </a:p>
          <a:p>
            <a:endParaRPr lang="en-US" altLang="ja-JP" sz="2800" dirty="0"/>
          </a:p>
          <a:p>
            <a:r>
              <a:rPr kumimoji="1" lang="ja-JP" altLang="en-US" sz="2800" dirty="0" smtClean="0"/>
              <a:t>・資源の例</a:t>
            </a:r>
            <a:endParaRPr kumimoji="1" lang="en-US" altLang="ja-JP" sz="2800" dirty="0" smtClean="0"/>
          </a:p>
          <a:p>
            <a:r>
              <a:rPr lang="ja-JP" altLang="en-US" sz="2800" dirty="0"/>
              <a:t>　</a:t>
            </a:r>
            <a:r>
              <a:rPr lang="ja-JP" altLang="en-US" sz="2800" dirty="0" smtClean="0"/>
              <a:t>　</a:t>
            </a:r>
            <a:r>
              <a:rPr lang="ja-JP" altLang="en-US" sz="2800" dirty="0" smtClean="0"/>
              <a:t>人　物</a:t>
            </a:r>
            <a:r>
              <a:rPr lang="ja-JP" altLang="en-US" sz="2800" dirty="0"/>
              <a:t>　</a:t>
            </a:r>
            <a:r>
              <a:rPr lang="ja-JP" altLang="en-US" sz="2800" dirty="0" smtClean="0"/>
              <a:t>金</a:t>
            </a:r>
            <a:r>
              <a:rPr lang="ja-JP" altLang="en-US" sz="2800" dirty="0"/>
              <a:t>　</a:t>
            </a:r>
            <a:r>
              <a:rPr lang="ja-JP" altLang="en-US" sz="2800" dirty="0" smtClean="0"/>
              <a:t>時間</a:t>
            </a:r>
            <a:r>
              <a:rPr lang="ja-JP" altLang="en-US" sz="2800" dirty="0"/>
              <a:t>　</a:t>
            </a:r>
            <a:r>
              <a:rPr lang="ja-JP" altLang="en-US" sz="2800" dirty="0" smtClean="0"/>
              <a:t>情報　知識</a:t>
            </a:r>
            <a:r>
              <a:rPr lang="ja-JP" altLang="en-US" sz="2800" dirty="0"/>
              <a:t>　</a:t>
            </a:r>
            <a:r>
              <a:rPr lang="ja-JP" altLang="en-US" sz="2800" dirty="0" smtClean="0"/>
              <a:t>技術</a:t>
            </a:r>
            <a:endParaRPr kumimoji="1" lang="ja-JP" altLang="en-US" sz="2800" dirty="0"/>
          </a:p>
        </p:txBody>
      </p:sp>
    </p:spTree>
    <p:extLst>
      <p:ext uri="{BB962C8B-B14F-4D97-AF65-F5344CB8AC3E}">
        <p14:creationId xmlns:p14="http://schemas.microsoft.com/office/powerpoint/2010/main" val="294165563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404664"/>
            <a:ext cx="7772400" cy="864095"/>
          </a:xfrm>
        </p:spPr>
        <p:txBody>
          <a:bodyPr>
            <a:normAutofit/>
          </a:bodyPr>
          <a:lstStyle/>
          <a:p>
            <a:pPr algn="l"/>
            <a:r>
              <a:rPr lang="ja-JP" altLang="en-US" dirty="0" smtClean="0"/>
              <a:t>プロジェクトマネジメントと</a:t>
            </a:r>
            <a:r>
              <a:rPr lang="ja-JP" altLang="en-US" dirty="0"/>
              <a:t>は</a:t>
            </a:r>
            <a:endParaRPr kumimoji="1" lang="ja-JP" altLang="en-US" dirty="0"/>
          </a:p>
        </p:txBody>
      </p:sp>
      <p:sp>
        <p:nvSpPr>
          <p:cNvPr id="5" name="スライド番号プレースホルダー 4"/>
          <p:cNvSpPr>
            <a:spLocks noGrp="1"/>
          </p:cNvSpPr>
          <p:nvPr>
            <p:ph type="sldNum" sz="quarter" idx="12"/>
          </p:nvPr>
        </p:nvSpPr>
        <p:spPr/>
        <p:txBody>
          <a:bodyPr/>
          <a:lstStyle/>
          <a:p>
            <a:fld id="{0CB1C8F8-7283-4A6A-94C9-6A1EB01E0EB8}" type="slidenum">
              <a:rPr kumimoji="1" lang="ja-JP" altLang="en-US" smtClean="0"/>
              <a:t>3</a:t>
            </a:fld>
            <a:endParaRPr kumimoji="1" lang="ja-JP" altLang="en-US"/>
          </a:p>
        </p:txBody>
      </p:sp>
      <p:sp>
        <p:nvSpPr>
          <p:cNvPr id="4" name="テキスト ボックス 3"/>
          <p:cNvSpPr txBox="1"/>
          <p:nvPr/>
        </p:nvSpPr>
        <p:spPr>
          <a:xfrm>
            <a:off x="1403648" y="1700808"/>
            <a:ext cx="6912768" cy="954107"/>
          </a:xfrm>
          <a:prstGeom prst="rect">
            <a:avLst/>
          </a:prstGeom>
          <a:noFill/>
        </p:spPr>
        <p:txBody>
          <a:bodyPr wrap="square" rtlCol="0">
            <a:spAutoFit/>
          </a:bodyPr>
          <a:lstStyle/>
          <a:p>
            <a:r>
              <a:rPr kumimoji="1" lang="ja-JP" altLang="en-US" sz="2800" dirty="0" smtClean="0"/>
              <a:t>・プロジェクトの目標をどうやって効率よく</a:t>
            </a:r>
            <a:endParaRPr kumimoji="1" lang="en-US" altLang="ja-JP" sz="2800" dirty="0" smtClean="0"/>
          </a:p>
          <a:p>
            <a:r>
              <a:rPr lang="ja-JP" altLang="en-US" sz="2800" dirty="0">
                <a:solidFill>
                  <a:schemeClr val="bg1"/>
                </a:solidFill>
              </a:rPr>
              <a:t>・</a:t>
            </a:r>
            <a:r>
              <a:rPr kumimoji="1" lang="ja-JP" altLang="en-US" sz="2800" dirty="0" smtClean="0"/>
              <a:t>達成</a:t>
            </a:r>
            <a:r>
              <a:rPr lang="ja-JP" altLang="en-US" sz="2800" dirty="0" smtClean="0"/>
              <a:t>する</a:t>
            </a:r>
            <a:r>
              <a:rPr lang="ja-JP" altLang="en-US" sz="2800" dirty="0"/>
              <a:t>かを</a:t>
            </a:r>
            <a:r>
              <a:rPr kumimoji="1" lang="ja-JP" altLang="en-US" sz="2800" dirty="0" smtClean="0"/>
              <a:t>考えること</a:t>
            </a:r>
            <a:endParaRPr kumimoji="1" lang="en-US" altLang="ja-JP" sz="2800" dirty="0" smtClean="0"/>
          </a:p>
        </p:txBody>
      </p:sp>
      <p:grpSp>
        <p:nvGrpSpPr>
          <p:cNvPr id="14" name="グループ化 13"/>
          <p:cNvGrpSpPr/>
          <p:nvPr/>
        </p:nvGrpSpPr>
        <p:grpSpPr>
          <a:xfrm>
            <a:off x="971600" y="3645024"/>
            <a:ext cx="7344816" cy="1224136"/>
            <a:chOff x="1115616" y="5085184"/>
            <a:chExt cx="7344816" cy="1224136"/>
          </a:xfrm>
        </p:grpSpPr>
        <p:sp>
          <p:nvSpPr>
            <p:cNvPr id="9" name="角丸四角形 8"/>
            <p:cNvSpPr/>
            <p:nvPr/>
          </p:nvSpPr>
          <p:spPr>
            <a:xfrm>
              <a:off x="7197827" y="5085184"/>
              <a:ext cx="1262605" cy="1224136"/>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kumimoji="1" lang="ja-JP" altLang="en-US" sz="2400" dirty="0" smtClean="0"/>
                <a:t>達成</a:t>
              </a:r>
              <a:endParaRPr kumimoji="1" lang="ja-JP" altLang="en-US" sz="2400" dirty="0"/>
            </a:p>
          </p:txBody>
        </p:sp>
        <p:grpSp>
          <p:nvGrpSpPr>
            <p:cNvPr id="13" name="グループ化 12"/>
            <p:cNvGrpSpPr/>
            <p:nvPr/>
          </p:nvGrpSpPr>
          <p:grpSpPr>
            <a:xfrm>
              <a:off x="1115616" y="5085184"/>
              <a:ext cx="5904656" cy="1224136"/>
              <a:chOff x="323528" y="5085184"/>
              <a:chExt cx="5904656" cy="1224136"/>
            </a:xfrm>
          </p:grpSpPr>
          <p:sp>
            <p:nvSpPr>
              <p:cNvPr id="8" name="ホームベース 7"/>
              <p:cNvSpPr/>
              <p:nvPr/>
            </p:nvSpPr>
            <p:spPr>
              <a:xfrm>
                <a:off x="4644008" y="5085184"/>
                <a:ext cx="1584176" cy="1224136"/>
              </a:xfrm>
              <a:prstGeom prst="homePlate">
                <a:avLst>
                  <a:gd name="adj" fmla="val 27016"/>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ja-JP" altLang="en-US" sz="2400" dirty="0"/>
                  <a:t>終結</a:t>
                </a:r>
                <a:endParaRPr kumimoji="1" lang="ja-JP" altLang="en-US" sz="2400" dirty="0"/>
              </a:p>
            </p:txBody>
          </p:sp>
          <p:sp>
            <p:nvSpPr>
              <p:cNvPr id="10" name="ホームベース 9"/>
              <p:cNvSpPr/>
              <p:nvPr/>
            </p:nvSpPr>
            <p:spPr>
              <a:xfrm>
                <a:off x="3203848" y="5085184"/>
                <a:ext cx="1584176" cy="1224136"/>
              </a:xfrm>
              <a:prstGeom prst="homePlate">
                <a:avLst>
                  <a:gd name="adj" fmla="val 27016"/>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ja-JP" altLang="en-US" sz="2400" dirty="0"/>
                  <a:t>コントロール</a:t>
                </a:r>
                <a:endParaRPr kumimoji="1" lang="ja-JP" altLang="en-US" sz="2400" dirty="0"/>
              </a:p>
            </p:txBody>
          </p:sp>
          <p:sp>
            <p:nvSpPr>
              <p:cNvPr id="11" name="ホームベース 10"/>
              <p:cNvSpPr/>
              <p:nvPr/>
            </p:nvSpPr>
            <p:spPr>
              <a:xfrm>
                <a:off x="1763688" y="5085184"/>
                <a:ext cx="1584176" cy="1224136"/>
              </a:xfrm>
              <a:prstGeom prst="homePlate">
                <a:avLst>
                  <a:gd name="adj" fmla="val 27016"/>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ja-JP" altLang="en-US" sz="2400" dirty="0"/>
                  <a:t>計画</a:t>
                </a:r>
                <a:endParaRPr kumimoji="1" lang="ja-JP" altLang="en-US" sz="2400" dirty="0"/>
              </a:p>
            </p:txBody>
          </p:sp>
          <p:sp>
            <p:nvSpPr>
              <p:cNvPr id="12" name="ホームベース 11"/>
              <p:cNvSpPr/>
              <p:nvPr/>
            </p:nvSpPr>
            <p:spPr>
              <a:xfrm>
                <a:off x="323528" y="5085184"/>
                <a:ext cx="1584176" cy="1224136"/>
              </a:xfrm>
              <a:prstGeom prst="homePlate">
                <a:avLst>
                  <a:gd name="adj" fmla="val 27016"/>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kumimoji="1" lang="ja-JP" altLang="en-US" sz="2400" dirty="0" smtClean="0"/>
                  <a:t>立ち上げ</a:t>
                </a:r>
                <a:endParaRPr kumimoji="1" lang="ja-JP" altLang="en-US" sz="2400" dirty="0"/>
              </a:p>
            </p:txBody>
          </p:sp>
        </p:grpSp>
      </p:grpSp>
      <p:sp>
        <p:nvSpPr>
          <p:cNvPr id="15" name="テキスト ボックス 14"/>
          <p:cNvSpPr txBox="1"/>
          <p:nvPr/>
        </p:nvSpPr>
        <p:spPr>
          <a:xfrm>
            <a:off x="2483768" y="5211197"/>
            <a:ext cx="4176464" cy="369332"/>
          </a:xfrm>
          <a:prstGeom prst="rect">
            <a:avLst/>
          </a:prstGeom>
          <a:noFill/>
        </p:spPr>
        <p:txBody>
          <a:bodyPr wrap="square" rtlCol="0">
            <a:spAutoFit/>
          </a:bodyPr>
          <a:lstStyle/>
          <a:p>
            <a:r>
              <a:rPr kumimoji="1" lang="ja-JP" altLang="en-US" dirty="0" smtClean="0"/>
              <a:t>図</a:t>
            </a:r>
            <a:r>
              <a:rPr lang="en-US" altLang="ja-JP" dirty="0"/>
              <a:t>1</a:t>
            </a:r>
            <a:r>
              <a:rPr lang="ja-JP" altLang="en-US" dirty="0" err="1"/>
              <a:t>．</a:t>
            </a:r>
            <a:r>
              <a:rPr kumimoji="1" lang="ja-JP" altLang="en-US" dirty="0" smtClean="0"/>
              <a:t>プロジェクトマネジメントのプロセス</a:t>
            </a:r>
            <a:endParaRPr kumimoji="1" lang="en-US" altLang="ja-JP" dirty="0" smtClean="0"/>
          </a:p>
        </p:txBody>
      </p:sp>
    </p:spTree>
    <p:extLst>
      <p:ext uri="{BB962C8B-B14F-4D97-AF65-F5344CB8AC3E}">
        <p14:creationId xmlns:p14="http://schemas.microsoft.com/office/powerpoint/2010/main" val="417819017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404664"/>
            <a:ext cx="7772400" cy="864095"/>
          </a:xfrm>
        </p:spPr>
        <p:txBody>
          <a:bodyPr>
            <a:normAutofit/>
          </a:bodyPr>
          <a:lstStyle/>
          <a:p>
            <a:pPr algn="l"/>
            <a:r>
              <a:rPr lang="ja-JP" altLang="en-US" dirty="0" smtClean="0"/>
              <a:t>プロジェクトマネジメントの始まり</a:t>
            </a:r>
            <a:endParaRPr kumimoji="1" lang="ja-JP" altLang="en-US" dirty="0"/>
          </a:p>
        </p:txBody>
      </p:sp>
      <p:sp>
        <p:nvSpPr>
          <p:cNvPr id="5" name="スライド番号プレースホルダー 4"/>
          <p:cNvSpPr>
            <a:spLocks noGrp="1"/>
          </p:cNvSpPr>
          <p:nvPr>
            <p:ph type="sldNum" sz="quarter" idx="12"/>
          </p:nvPr>
        </p:nvSpPr>
        <p:spPr/>
        <p:txBody>
          <a:bodyPr/>
          <a:lstStyle/>
          <a:p>
            <a:fld id="{0CB1C8F8-7283-4A6A-94C9-6A1EB01E0EB8}" type="slidenum">
              <a:rPr kumimoji="1" lang="ja-JP" altLang="en-US" smtClean="0"/>
              <a:t>4</a:t>
            </a:fld>
            <a:endParaRPr kumimoji="1" lang="ja-JP" altLang="en-US"/>
          </a:p>
        </p:txBody>
      </p:sp>
      <p:sp>
        <p:nvSpPr>
          <p:cNvPr id="4" name="テキスト ボックス 3"/>
          <p:cNvSpPr txBox="1"/>
          <p:nvPr/>
        </p:nvSpPr>
        <p:spPr>
          <a:xfrm>
            <a:off x="1403648" y="1700808"/>
            <a:ext cx="6912768" cy="3539430"/>
          </a:xfrm>
          <a:prstGeom prst="rect">
            <a:avLst/>
          </a:prstGeom>
          <a:noFill/>
        </p:spPr>
        <p:txBody>
          <a:bodyPr wrap="square" rtlCol="0">
            <a:spAutoFit/>
          </a:bodyPr>
          <a:lstStyle/>
          <a:p>
            <a:r>
              <a:rPr kumimoji="1" lang="ja-JP" altLang="en-US" sz="2800" dirty="0" smtClean="0"/>
              <a:t>・</a:t>
            </a:r>
            <a:r>
              <a:rPr kumimoji="1" lang="en-US" altLang="ja-JP" sz="2800" dirty="0" smtClean="0"/>
              <a:t>1960</a:t>
            </a:r>
            <a:r>
              <a:rPr kumimoji="1" lang="ja-JP" altLang="en-US" sz="2800" dirty="0" smtClean="0"/>
              <a:t>年代　米国国防総省</a:t>
            </a:r>
            <a:endParaRPr kumimoji="1" lang="en-US" altLang="ja-JP" sz="2800" dirty="0" smtClean="0"/>
          </a:p>
          <a:p>
            <a:r>
              <a:rPr lang="ja-JP" altLang="en-US" sz="2800" dirty="0" smtClean="0"/>
              <a:t>　　</a:t>
            </a:r>
            <a:r>
              <a:rPr kumimoji="1" lang="ja-JP" altLang="en-US" sz="2800" dirty="0" smtClean="0"/>
              <a:t>大規模プロジェクトを管理するために、</a:t>
            </a:r>
            <a:endParaRPr kumimoji="1" lang="en-US" altLang="ja-JP" sz="2800" dirty="0" smtClean="0"/>
          </a:p>
          <a:p>
            <a:r>
              <a:rPr lang="ja-JP" altLang="en-US" sz="2800" dirty="0"/>
              <a:t>　</a:t>
            </a:r>
            <a:r>
              <a:rPr lang="ja-JP" altLang="en-US" sz="2800" dirty="0" smtClean="0"/>
              <a:t>　</a:t>
            </a:r>
            <a:r>
              <a:rPr kumimoji="1" lang="ja-JP" altLang="en-US" sz="2800" dirty="0" smtClean="0"/>
              <a:t>マネジメント手法を体系化</a:t>
            </a:r>
            <a:endParaRPr kumimoji="1" lang="en-US" altLang="ja-JP" sz="2800" dirty="0" smtClean="0"/>
          </a:p>
          <a:p>
            <a:endParaRPr lang="en-US" altLang="ja-JP" sz="2800" dirty="0" smtClean="0"/>
          </a:p>
          <a:p>
            <a:endParaRPr lang="en-US" altLang="ja-JP" sz="2800" dirty="0" smtClean="0"/>
          </a:p>
          <a:p>
            <a:r>
              <a:rPr lang="ja-JP" altLang="en-US" sz="2800" dirty="0" smtClean="0"/>
              <a:t>・代表的な成功例</a:t>
            </a:r>
            <a:r>
              <a:rPr kumimoji="1" lang="ja-JP" altLang="en-US" sz="2800" dirty="0" smtClean="0"/>
              <a:t>　アポロ計画</a:t>
            </a:r>
            <a:endParaRPr kumimoji="1" lang="en-US" altLang="ja-JP" sz="2800" dirty="0" smtClean="0"/>
          </a:p>
          <a:p>
            <a:r>
              <a:rPr kumimoji="1" lang="ja-JP" altLang="en-US" sz="2800" dirty="0" smtClean="0"/>
              <a:t>　　「今後</a:t>
            </a:r>
            <a:r>
              <a:rPr kumimoji="1" lang="en-US" altLang="ja-JP" sz="2800" dirty="0" smtClean="0"/>
              <a:t>10</a:t>
            </a:r>
            <a:r>
              <a:rPr kumimoji="1" lang="ja-JP" altLang="en-US" sz="2800" dirty="0" smtClean="0"/>
              <a:t>年以内に人間を月に着陸させ、</a:t>
            </a:r>
            <a:endParaRPr kumimoji="1" lang="en-US" altLang="ja-JP" sz="2800" dirty="0" smtClean="0"/>
          </a:p>
          <a:p>
            <a:r>
              <a:rPr lang="ja-JP" altLang="en-US" sz="2800" dirty="0"/>
              <a:t>　</a:t>
            </a:r>
            <a:r>
              <a:rPr lang="ja-JP" altLang="en-US" sz="2800" dirty="0" smtClean="0"/>
              <a:t>　　安全に地球に帰還させる</a:t>
            </a:r>
            <a:r>
              <a:rPr kumimoji="1" lang="ja-JP" altLang="en-US" sz="2800" dirty="0" smtClean="0"/>
              <a:t>」</a:t>
            </a:r>
            <a:endParaRPr kumimoji="1" lang="en-US" altLang="ja-JP" sz="2800" dirty="0" smtClean="0"/>
          </a:p>
        </p:txBody>
      </p:sp>
    </p:spTree>
    <p:extLst>
      <p:ext uri="{BB962C8B-B14F-4D97-AF65-F5344CB8AC3E}">
        <p14:creationId xmlns:p14="http://schemas.microsoft.com/office/powerpoint/2010/main" val="348254943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404664"/>
            <a:ext cx="7772400" cy="864095"/>
          </a:xfrm>
        </p:spPr>
        <p:txBody>
          <a:bodyPr>
            <a:normAutofit fontScale="90000"/>
          </a:bodyPr>
          <a:lstStyle/>
          <a:p>
            <a:pPr algn="l"/>
            <a:r>
              <a:rPr kumimoji="1" lang="ja-JP" altLang="en-US" dirty="0" smtClean="0"/>
              <a:t>アポロ計画からわかる重要な要素</a:t>
            </a:r>
            <a:endParaRPr kumimoji="1" lang="ja-JP" altLang="en-US" dirty="0"/>
          </a:p>
        </p:txBody>
      </p:sp>
      <p:sp>
        <p:nvSpPr>
          <p:cNvPr id="5" name="スライド番号プレースホルダー 4"/>
          <p:cNvSpPr>
            <a:spLocks noGrp="1"/>
          </p:cNvSpPr>
          <p:nvPr>
            <p:ph type="sldNum" sz="quarter" idx="12"/>
          </p:nvPr>
        </p:nvSpPr>
        <p:spPr/>
        <p:txBody>
          <a:bodyPr/>
          <a:lstStyle/>
          <a:p>
            <a:fld id="{0CB1C8F8-7283-4A6A-94C9-6A1EB01E0EB8}" type="slidenum">
              <a:rPr kumimoji="1" lang="ja-JP" altLang="en-US" smtClean="0"/>
              <a:t>5</a:t>
            </a:fld>
            <a:endParaRPr kumimoji="1" lang="ja-JP" altLang="en-US"/>
          </a:p>
        </p:txBody>
      </p:sp>
      <p:sp>
        <p:nvSpPr>
          <p:cNvPr id="4" name="テキスト ボックス 3"/>
          <p:cNvSpPr txBox="1"/>
          <p:nvPr/>
        </p:nvSpPr>
        <p:spPr>
          <a:xfrm>
            <a:off x="1403648" y="1700808"/>
            <a:ext cx="6912768" cy="3970318"/>
          </a:xfrm>
          <a:prstGeom prst="rect">
            <a:avLst/>
          </a:prstGeom>
          <a:noFill/>
        </p:spPr>
        <p:txBody>
          <a:bodyPr wrap="square" rtlCol="0">
            <a:spAutoFit/>
          </a:bodyPr>
          <a:lstStyle/>
          <a:p>
            <a:r>
              <a:rPr kumimoji="1" lang="ja-JP" altLang="en-US" sz="2800" dirty="0" smtClean="0"/>
              <a:t>・アポロ計画が成功した理由</a:t>
            </a:r>
            <a:endParaRPr kumimoji="1" lang="en-US" altLang="ja-JP" sz="2800" dirty="0" smtClean="0"/>
          </a:p>
          <a:p>
            <a:r>
              <a:rPr lang="ja-JP" altLang="en-US" sz="2800" dirty="0"/>
              <a:t>　</a:t>
            </a:r>
            <a:r>
              <a:rPr lang="en-US" altLang="ja-JP" sz="2800" dirty="0" smtClean="0"/>
              <a:t>1</a:t>
            </a:r>
            <a:r>
              <a:rPr lang="ja-JP" altLang="en-US" sz="2800" dirty="0" err="1" smtClean="0"/>
              <a:t>．</a:t>
            </a:r>
            <a:r>
              <a:rPr lang="ja-JP" altLang="en-US" sz="2800" dirty="0" smtClean="0"/>
              <a:t>目標を明らかにし、期限を明確に限定</a:t>
            </a:r>
            <a:endParaRPr lang="en-US" altLang="ja-JP" sz="2800" dirty="0" smtClean="0"/>
          </a:p>
          <a:p>
            <a:endParaRPr kumimoji="1" lang="en-US" altLang="ja-JP" sz="2800" dirty="0"/>
          </a:p>
          <a:p>
            <a:r>
              <a:rPr lang="ja-JP" altLang="en-US" sz="2800" dirty="0" smtClean="0"/>
              <a:t>　</a:t>
            </a:r>
            <a:r>
              <a:rPr lang="en-US" altLang="ja-JP" sz="2800" dirty="0" smtClean="0"/>
              <a:t>2</a:t>
            </a:r>
            <a:r>
              <a:rPr lang="ja-JP" altLang="en-US" sz="2800" dirty="0" err="1" smtClean="0"/>
              <a:t>．</a:t>
            </a:r>
            <a:r>
              <a:rPr lang="ja-JP" altLang="en-US" sz="2800" dirty="0" smtClean="0"/>
              <a:t>柔軟性に富み、変化に迅速に</a:t>
            </a:r>
            <a:endParaRPr lang="en-US" altLang="ja-JP" sz="2800" dirty="0" smtClean="0"/>
          </a:p>
          <a:p>
            <a:r>
              <a:rPr lang="ja-JP" altLang="en-US" sz="2800" dirty="0"/>
              <a:t>　</a:t>
            </a:r>
            <a:r>
              <a:rPr lang="en-US" altLang="ja-JP" sz="2800" dirty="0">
                <a:solidFill>
                  <a:schemeClr val="bg1"/>
                </a:solidFill>
              </a:rPr>
              <a:t>2</a:t>
            </a:r>
            <a:r>
              <a:rPr lang="ja-JP" altLang="en-US" sz="2800" dirty="0" err="1">
                <a:solidFill>
                  <a:schemeClr val="bg1"/>
                </a:solidFill>
              </a:rPr>
              <a:t>．</a:t>
            </a:r>
            <a:r>
              <a:rPr lang="ja-JP" altLang="en-US" sz="2800" dirty="0"/>
              <a:t>対応</a:t>
            </a:r>
            <a:r>
              <a:rPr lang="ja-JP" altLang="en-US" sz="2800" dirty="0" smtClean="0"/>
              <a:t>できる若手の登用</a:t>
            </a:r>
            <a:endParaRPr lang="en-US" altLang="ja-JP" sz="2800" dirty="0" smtClean="0"/>
          </a:p>
          <a:p>
            <a:endParaRPr kumimoji="1" lang="en-US" altLang="ja-JP" sz="2800" dirty="0" smtClean="0"/>
          </a:p>
          <a:p>
            <a:endParaRPr kumimoji="1" lang="en-US" altLang="ja-JP" sz="2800" dirty="0"/>
          </a:p>
          <a:p>
            <a:r>
              <a:rPr lang="ja-JP" altLang="en-US" sz="2800" dirty="0" smtClean="0"/>
              <a:t>→　計画を明確に説明できる</a:t>
            </a:r>
            <a:endParaRPr lang="en-US" altLang="ja-JP" sz="2800" dirty="0" smtClean="0"/>
          </a:p>
          <a:p>
            <a:r>
              <a:rPr lang="ja-JP" altLang="en-US" sz="2800" dirty="0">
                <a:solidFill>
                  <a:schemeClr val="bg1"/>
                </a:solidFill>
              </a:rPr>
              <a:t>→　</a:t>
            </a:r>
            <a:r>
              <a:rPr lang="ja-JP" altLang="en-US" sz="2800" dirty="0"/>
              <a:t>トップ</a:t>
            </a:r>
            <a:r>
              <a:rPr lang="ja-JP" altLang="en-US" sz="2800" dirty="0" smtClean="0"/>
              <a:t>のリーダシップや人材計画</a:t>
            </a:r>
            <a:endParaRPr kumimoji="1" lang="en-US" altLang="ja-JP" sz="2800" dirty="0" smtClean="0"/>
          </a:p>
        </p:txBody>
      </p:sp>
    </p:spTree>
    <p:extLst>
      <p:ext uri="{BB962C8B-B14F-4D97-AF65-F5344CB8AC3E}">
        <p14:creationId xmlns:p14="http://schemas.microsoft.com/office/powerpoint/2010/main" val="65819690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404664"/>
            <a:ext cx="7772400" cy="864095"/>
          </a:xfrm>
        </p:spPr>
        <p:txBody>
          <a:bodyPr>
            <a:normAutofit/>
          </a:bodyPr>
          <a:lstStyle/>
          <a:p>
            <a:pPr algn="l"/>
            <a:r>
              <a:rPr kumimoji="1" lang="ja-JP" altLang="en-US" dirty="0" smtClean="0"/>
              <a:t>古典的プロジェクトマネジメント</a:t>
            </a:r>
            <a:endParaRPr kumimoji="1" lang="ja-JP" altLang="en-US" dirty="0"/>
          </a:p>
        </p:txBody>
      </p:sp>
      <p:sp>
        <p:nvSpPr>
          <p:cNvPr id="5" name="スライド番号プレースホルダー 4"/>
          <p:cNvSpPr>
            <a:spLocks noGrp="1"/>
          </p:cNvSpPr>
          <p:nvPr>
            <p:ph type="sldNum" sz="quarter" idx="12"/>
          </p:nvPr>
        </p:nvSpPr>
        <p:spPr/>
        <p:txBody>
          <a:bodyPr/>
          <a:lstStyle/>
          <a:p>
            <a:fld id="{0CB1C8F8-7283-4A6A-94C9-6A1EB01E0EB8}" type="slidenum">
              <a:rPr kumimoji="1" lang="ja-JP" altLang="en-US" smtClean="0"/>
              <a:t>6</a:t>
            </a:fld>
            <a:endParaRPr kumimoji="1" lang="ja-JP" altLang="en-US"/>
          </a:p>
        </p:txBody>
      </p:sp>
      <p:sp>
        <p:nvSpPr>
          <p:cNvPr id="4" name="テキスト ボックス 3"/>
          <p:cNvSpPr txBox="1"/>
          <p:nvPr/>
        </p:nvSpPr>
        <p:spPr>
          <a:xfrm>
            <a:off x="1403648" y="1700808"/>
            <a:ext cx="6912768" cy="2677656"/>
          </a:xfrm>
          <a:prstGeom prst="rect">
            <a:avLst/>
          </a:prstGeom>
          <a:noFill/>
        </p:spPr>
        <p:txBody>
          <a:bodyPr wrap="square" rtlCol="0">
            <a:spAutoFit/>
          </a:bodyPr>
          <a:lstStyle/>
          <a:p>
            <a:r>
              <a:rPr kumimoji="1" lang="ja-JP" altLang="en-US" sz="2800" dirty="0" smtClean="0"/>
              <a:t>・</a:t>
            </a:r>
            <a:r>
              <a:rPr lang="ja-JP" altLang="en-US" sz="2800" dirty="0"/>
              <a:t>管理</a:t>
            </a:r>
            <a:r>
              <a:rPr lang="ja-JP" altLang="en-US" sz="2800" dirty="0" smtClean="0"/>
              <a:t>対象　</a:t>
            </a:r>
            <a:r>
              <a:rPr lang="en-US" altLang="ja-JP" sz="2800" dirty="0" smtClean="0">
                <a:solidFill>
                  <a:srgbClr val="FF0000"/>
                </a:solidFill>
              </a:rPr>
              <a:t>QCD</a:t>
            </a:r>
            <a:r>
              <a:rPr lang="ja-JP" altLang="en-US" sz="2800" dirty="0" smtClean="0"/>
              <a:t>　（品質、コスト、納期）</a:t>
            </a:r>
            <a:endParaRPr lang="en-US" altLang="ja-JP" sz="2800" dirty="0" smtClean="0"/>
          </a:p>
          <a:p>
            <a:endParaRPr lang="en-US" altLang="ja-JP" sz="2800" dirty="0" smtClean="0"/>
          </a:p>
          <a:p>
            <a:endParaRPr lang="en-US" altLang="ja-JP" sz="2800" dirty="0" smtClean="0"/>
          </a:p>
          <a:p>
            <a:r>
              <a:rPr lang="ja-JP" altLang="en-US" sz="2800" dirty="0" smtClean="0"/>
              <a:t>・傾向</a:t>
            </a:r>
            <a:endParaRPr lang="en-US" altLang="ja-JP" sz="2800" dirty="0" smtClean="0"/>
          </a:p>
          <a:p>
            <a:r>
              <a:rPr kumimoji="1" lang="ja-JP" altLang="en-US" sz="2800" dirty="0"/>
              <a:t>　</a:t>
            </a:r>
            <a:r>
              <a:rPr kumimoji="1" lang="en-US" altLang="ja-JP" sz="2800" dirty="0" smtClean="0">
                <a:solidFill>
                  <a:srgbClr val="FF0000"/>
                </a:solidFill>
              </a:rPr>
              <a:t>QCD</a:t>
            </a:r>
            <a:r>
              <a:rPr kumimoji="1" lang="ja-JP" altLang="en-US" sz="2800" dirty="0" smtClean="0"/>
              <a:t>を中心とし、それ以外の分野は</a:t>
            </a:r>
            <a:endParaRPr kumimoji="1" lang="en-US" altLang="ja-JP" sz="2800" dirty="0" smtClean="0"/>
          </a:p>
          <a:p>
            <a:r>
              <a:rPr lang="ja-JP" altLang="en-US" sz="2800" dirty="0"/>
              <a:t>　</a:t>
            </a:r>
            <a:r>
              <a:rPr kumimoji="1" lang="ja-JP" altLang="en-US" sz="2800" dirty="0" smtClean="0"/>
              <a:t>ベテラン社員が独自に工夫して進める</a:t>
            </a:r>
            <a:endParaRPr kumimoji="1" lang="en-US" altLang="ja-JP" sz="2800" dirty="0" smtClean="0"/>
          </a:p>
        </p:txBody>
      </p:sp>
    </p:spTree>
    <p:extLst>
      <p:ext uri="{BB962C8B-B14F-4D97-AF65-F5344CB8AC3E}">
        <p14:creationId xmlns:p14="http://schemas.microsoft.com/office/powerpoint/2010/main" val="19054460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404664"/>
            <a:ext cx="7772400" cy="864095"/>
          </a:xfrm>
        </p:spPr>
        <p:txBody>
          <a:bodyPr>
            <a:normAutofit/>
          </a:bodyPr>
          <a:lstStyle/>
          <a:p>
            <a:pPr algn="l"/>
            <a:r>
              <a:rPr lang="ja-JP" altLang="en-US" dirty="0"/>
              <a:t>現在の</a:t>
            </a:r>
            <a:r>
              <a:rPr kumimoji="1" lang="ja-JP" altLang="en-US" dirty="0" smtClean="0"/>
              <a:t>プロジェクトマネジメント</a:t>
            </a:r>
            <a:endParaRPr kumimoji="1" lang="ja-JP" altLang="en-US" dirty="0"/>
          </a:p>
        </p:txBody>
      </p:sp>
      <p:sp>
        <p:nvSpPr>
          <p:cNvPr id="5" name="スライド番号プレースホルダー 4"/>
          <p:cNvSpPr>
            <a:spLocks noGrp="1"/>
          </p:cNvSpPr>
          <p:nvPr>
            <p:ph type="sldNum" sz="quarter" idx="12"/>
          </p:nvPr>
        </p:nvSpPr>
        <p:spPr/>
        <p:txBody>
          <a:bodyPr/>
          <a:lstStyle/>
          <a:p>
            <a:fld id="{0CB1C8F8-7283-4A6A-94C9-6A1EB01E0EB8}" type="slidenum">
              <a:rPr kumimoji="1" lang="ja-JP" altLang="en-US" smtClean="0"/>
              <a:t>7</a:t>
            </a:fld>
            <a:endParaRPr kumimoji="1" lang="ja-JP" altLang="en-US"/>
          </a:p>
        </p:txBody>
      </p:sp>
      <p:sp>
        <p:nvSpPr>
          <p:cNvPr id="4" name="テキスト ボックス 3"/>
          <p:cNvSpPr txBox="1"/>
          <p:nvPr/>
        </p:nvSpPr>
        <p:spPr>
          <a:xfrm>
            <a:off x="1403648" y="1700808"/>
            <a:ext cx="6912768" cy="3539430"/>
          </a:xfrm>
          <a:prstGeom prst="rect">
            <a:avLst/>
          </a:prstGeom>
          <a:noFill/>
        </p:spPr>
        <p:txBody>
          <a:bodyPr wrap="square" rtlCol="0">
            <a:spAutoFit/>
          </a:bodyPr>
          <a:lstStyle/>
          <a:p>
            <a:r>
              <a:rPr kumimoji="1" lang="ja-JP" altLang="en-US" sz="2800" dirty="0" smtClean="0"/>
              <a:t>・</a:t>
            </a:r>
            <a:r>
              <a:rPr lang="ja-JP" altLang="en-US" sz="2800" dirty="0" smtClean="0"/>
              <a:t>モダンプロジェクトマネジメント</a:t>
            </a:r>
            <a:r>
              <a:rPr lang="ja-JP" altLang="en-US" sz="2800" dirty="0"/>
              <a:t>　</a:t>
            </a:r>
            <a:endParaRPr lang="en-US" altLang="ja-JP" sz="2800" dirty="0" smtClean="0"/>
          </a:p>
          <a:p>
            <a:r>
              <a:rPr kumimoji="1" lang="ja-JP" altLang="en-US" sz="2800" dirty="0"/>
              <a:t>　</a:t>
            </a:r>
            <a:r>
              <a:rPr kumimoji="1" lang="ja-JP" altLang="en-US" sz="2800" dirty="0" smtClean="0"/>
              <a:t>→　知識体系を</a:t>
            </a:r>
            <a:r>
              <a:rPr kumimoji="1" lang="en-US" altLang="ja-JP" sz="2800" dirty="0" smtClean="0"/>
              <a:t>9</a:t>
            </a:r>
            <a:r>
              <a:rPr kumimoji="1" lang="ja-JP" altLang="en-US" sz="2800" dirty="0" err="1" smtClean="0"/>
              <a:t>つの</a:t>
            </a:r>
            <a:r>
              <a:rPr kumimoji="1" lang="ja-JP" altLang="en-US" sz="2800" dirty="0" smtClean="0"/>
              <a:t>観点から整理</a:t>
            </a:r>
            <a:endParaRPr kumimoji="1" lang="en-US" altLang="ja-JP" sz="2800" dirty="0" smtClean="0"/>
          </a:p>
          <a:p>
            <a:endParaRPr lang="en-US" altLang="ja-JP" sz="2800" dirty="0" smtClean="0"/>
          </a:p>
          <a:p>
            <a:r>
              <a:rPr lang="ja-JP" altLang="en-US" sz="2800" dirty="0"/>
              <a:t>　→　</a:t>
            </a:r>
            <a:r>
              <a:rPr lang="ja-JP" altLang="en-US" sz="2800" dirty="0" smtClean="0"/>
              <a:t>プロジェクトマネジメント</a:t>
            </a:r>
            <a:r>
              <a:rPr kumimoji="1" lang="ja-JP" altLang="en-US" sz="2800" dirty="0" smtClean="0"/>
              <a:t>を</a:t>
            </a:r>
            <a:endParaRPr kumimoji="1" lang="en-US" altLang="ja-JP" sz="2800" dirty="0" smtClean="0"/>
          </a:p>
          <a:p>
            <a:r>
              <a:rPr lang="ja-JP" altLang="en-US" sz="2800" dirty="0">
                <a:solidFill>
                  <a:schemeClr val="bg1"/>
                </a:solidFill>
              </a:rPr>
              <a:t>　→　</a:t>
            </a:r>
            <a:r>
              <a:rPr lang="en-US" altLang="ja-JP" sz="2800" dirty="0" smtClean="0">
                <a:solidFill>
                  <a:schemeClr val="bg1"/>
                </a:solidFill>
              </a:rPr>
              <a:t>				</a:t>
            </a:r>
            <a:r>
              <a:rPr lang="ja-JP" altLang="en-US" sz="2800" dirty="0" smtClean="0"/>
              <a:t>体系的</a:t>
            </a:r>
            <a:r>
              <a:rPr kumimoji="1" lang="ja-JP" altLang="en-US" sz="2800" dirty="0" smtClean="0"/>
              <a:t>に実施可能</a:t>
            </a:r>
            <a:endParaRPr kumimoji="1" lang="en-US" altLang="ja-JP" sz="2800" dirty="0" smtClean="0"/>
          </a:p>
          <a:p>
            <a:endParaRPr lang="en-US" altLang="ja-JP" sz="2800" dirty="0" smtClean="0"/>
          </a:p>
          <a:p>
            <a:endParaRPr lang="en-US" altLang="ja-JP" sz="2800" dirty="0" smtClean="0"/>
          </a:p>
          <a:p>
            <a:r>
              <a:rPr lang="ja-JP" altLang="en-US" sz="2800" dirty="0" smtClean="0"/>
              <a:t>・知識体系</a:t>
            </a:r>
            <a:r>
              <a:rPr lang="ja-JP" altLang="en-US" sz="2800" dirty="0"/>
              <a:t>　</a:t>
            </a:r>
            <a:r>
              <a:rPr kumimoji="1" lang="ja-JP" altLang="en-US" sz="2800" dirty="0" smtClean="0"/>
              <a:t>→　</a:t>
            </a:r>
            <a:r>
              <a:rPr kumimoji="1" lang="en-US" altLang="ja-JP" sz="2800" dirty="0" smtClean="0">
                <a:solidFill>
                  <a:srgbClr val="FF0000"/>
                </a:solidFill>
              </a:rPr>
              <a:t>PMBOK</a:t>
            </a:r>
          </a:p>
        </p:txBody>
      </p:sp>
    </p:spTree>
    <p:extLst>
      <p:ext uri="{BB962C8B-B14F-4D97-AF65-F5344CB8AC3E}">
        <p14:creationId xmlns:p14="http://schemas.microsoft.com/office/powerpoint/2010/main" val="230816330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404664"/>
            <a:ext cx="7772400" cy="864095"/>
          </a:xfrm>
        </p:spPr>
        <p:txBody>
          <a:bodyPr>
            <a:normAutofit/>
          </a:bodyPr>
          <a:lstStyle/>
          <a:p>
            <a:pPr algn="l"/>
            <a:r>
              <a:rPr lang="en-US" altLang="ja-JP" dirty="0" smtClean="0"/>
              <a:t>PMBOK</a:t>
            </a:r>
            <a:r>
              <a:rPr lang="ja-JP" altLang="en-US" dirty="0" smtClean="0"/>
              <a:t>　</a:t>
            </a:r>
            <a:r>
              <a:rPr lang="en-US" altLang="ja-JP" sz="2400" dirty="0" smtClean="0"/>
              <a:t>Project Management Body of Knowledge</a:t>
            </a:r>
            <a:endParaRPr kumimoji="1" lang="ja-JP" altLang="en-US" sz="2400" dirty="0"/>
          </a:p>
        </p:txBody>
      </p:sp>
      <p:sp>
        <p:nvSpPr>
          <p:cNvPr id="5" name="スライド番号プレースホルダー 4"/>
          <p:cNvSpPr>
            <a:spLocks noGrp="1"/>
          </p:cNvSpPr>
          <p:nvPr>
            <p:ph type="sldNum" sz="quarter" idx="12"/>
          </p:nvPr>
        </p:nvSpPr>
        <p:spPr/>
        <p:txBody>
          <a:bodyPr/>
          <a:lstStyle/>
          <a:p>
            <a:fld id="{0CB1C8F8-7283-4A6A-94C9-6A1EB01E0EB8}" type="slidenum">
              <a:rPr kumimoji="1" lang="ja-JP" altLang="en-US" smtClean="0"/>
              <a:t>8</a:t>
            </a:fld>
            <a:endParaRPr kumimoji="1" lang="ja-JP" altLang="en-US"/>
          </a:p>
        </p:txBody>
      </p:sp>
      <p:sp>
        <p:nvSpPr>
          <p:cNvPr id="4" name="テキスト ボックス 3"/>
          <p:cNvSpPr txBox="1"/>
          <p:nvPr/>
        </p:nvSpPr>
        <p:spPr>
          <a:xfrm>
            <a:off x="1403648" y="1491576"/>
            <a:ext cx="6912768" cy="1384995"/>
          </a:xfrm>
          <a:prstGeom prst="rect">
            <a:avLst/>
          </a:prstGeom>
          <a:noFill/>
        </p:spPr>
        <p:txBody>
          <a:bodyPr wrap="square" rtlCol="0">
            <a:spAutoFit/>
          </a:bodyPr>
          <a:lstStyle/>
          <a:p>
            <a:r>
              <a:rPr kumimoji="1" lang="ja-JP" altLang="en-US" sz="2800" dirty="0" smtClean="0"/>
              <a:t>・</a:t>
            </a:r>
            <a:r>
              <a:rPr lang="ja-JP" altLang="en-US" sz="2800" dirty="0" smtClean="0"/>
              <a:t>プロジェクトマネジメントに必要な基本的</a:t>
            </a:r>
            <a:endParaRPr lang="en-US" altLang="ja-JP" sz="2800" dirty="0" smtClean="0"/>
          </a:p>
          <a:p>
            <a:r>
              <a:rPr lang="ja-JP" altLang="en-US" sz="2800" dirty="0">
                <a:solidFill>
                  <a:schemeClr val="bg1"/>
                </a:solidFill>
              </a:rPr>
              <a:t>・</a:t>
            </a:r>
            <a:r>
              <a:rPr lang="ja-JP" altLang="en-US" sz="2800" dirty="0" smtClean="0"/>
              <a:t>知識を体系的に整理したもの</a:t>
            </a:r>
            <a:endParaRPr lang="en-US" altLang="ja-JP" sz="2800" dirty="0"/>
          </a:p>
          <a:p>
            <a:r>
              <a:rPr lang="ja-JP" altLang="en-US" sz="2800" dirty="0" smtClean="0"/>
              <a:t>　　→全体のバランスを考えることが重要</a:t>
            </a:r>
            <a:endParaRPr lang="en-US" altLang="ja-JP" sz="2800" dirty="0" smtClean="0"/>
          </a:p>
        </p:txBody>
      </p:sp>
      <p:sp>
        <p:nvSpPr>
          <p:cNvPr id="7" name="テキスト ボックス 6"/>
          <p:cNvSpPr txBox="1"/>
          <p:nvPr/>
        </p:nvSpPr>
        <p:spPr>
          <a:xfrm>
            <a:off x="1535064" y="5435932"/>
            <a:ext cx="6649935" cy="369332"/>
          </a:xfrm>
          <a:prstGeom prst="rect">
            <a:avLst/>
          </a:prstGeom>
          <a:noFill/>
        </p:spPr>
        <p:txBody>
          <a:bodyPr wrap="square" rtlCol="0">
            <a:spAutoFit/>
          </a:bodyPr>
          <a:lstStyle/>
          <a:p>
            <a:r>
              <a:rPr lang="ja-JP" altLang="en-US" dirty="0"/>
              <a:t>図</a:t>
            </a:r>
            <a:r>
              <a:rPr lang="en-US" altLang="ja-JP" dirty="0"/>
              <a:t>2</a:t>
            </a:r>
            <a:r>
              <a:rPr lang="ja-JP" altLang="en-US" dirty="0" err="1"/>
              <a:t>．</a:t>
            </a:r>
            <a:r>
              <a:rPr lang="en-US" altLang="ja-JP" dirty="0"/>
              <a:t>PMBOK</a:t>
            </a:r>
            <a:r>
              <a:rPr lang="ja-JP" altLang="en-US" dirty="0"/>
              <a:t>で定義された</a:t>
            </a:r>
            <a:r>
              <a:rPr lang="ja-JP" altLang="en-US" dirty="0" smtClean="0"/>
              <a:t>プロジェクト</a:t>
            </a:r>
            <a:r>
              <a:rPr lang="ja-JP" altLang="en-US" dirty="0" smtClean="0"/>
              <a:t>マネジメント</a:t>
            </a:r>
            <a:r>
              <a:rPr lang="ja-JP" altLang="en-US" dirty="0"/>
              <a:t>の</a:t>
            </a:r>
            <a:r>
              <a:rPr lang="en-US" altLang="ja-JP" dirty="0"/>
              <a:t>9</a:t>
            </a:r>
            <a:r>
              <a:rPr lang="ja-JP" altLang="en-US" dirty="0" err="1"/>
              <a:t>つの</a:t>
            </a:r>
            <a:r>
              <a:rPr lang="ja-JP" altLang="en-US" dirty="0"/>
              <a:t>知識領域</a:t>
            </a:r>
            <a:endParaRPr lang="en-US" altLang="ja-JP" dirty="0"/>
          </a:p>
        </p:txBody>
      </p:sp>
      <p:grpSp>
        <p:nvGrpSpPr>
          <p:cNvPr id="8" name="グループ化 7"/>
          <p:cNvGrpSpPr/>
          <p:nvPr/>
        </p:nvGrpSpPr>
        <p:grpSpPr>
          <a:xfrm>
            <a:off x="551000" y="3114678"/>
            <a:ext cx="3428930" cy="2204475"/>
            <a:chOff x="1215078" y="3212976"/>
            <a:chExt cx="3428930" cy="2204475"/>
          </a:xfrm>
        </p:grpSpPr>
        <p:graphicFrame>
          <p:nvGraphicFramePr>
            <p:cNvPr id="10" name="グラフ 9"/>
            <p:cNvGraphicFramePr/>
            <p:nvPr>
              <p:extLst>
                <p:ext uri="{D42A27DB-BD31-4B8C-83A1-F6EECF244321}">
                  <p14:modId xmlns:p14="http://schemas.microsoft.com/office/powerpoint/2010/main" val="2124261453"/>
                </p:ext>
              </p:extLst>
            </p:nvPr>
          </p:nvGraphicFramePr>
          <p:xfrm>
            <a:off x="1215078" y="3212976"/>
            <a:ext cx="3428930" cy="2204475"/>
          </p:xfrm>
          <a:graphic>
            <a:graphicData uri="http://schemas.openxmlformats.org/drawingml/2006/chart">
              <c:chart xmlns:c="http://schemas.openxmlformats.org/drawingml/2006/chart" xmlns:r="http://schemas.openxmlformats.org/officeDocument/2006/relationships" r:id="rId3"/>
            </a:graphicData>
          </a:graphic>
        </p:graphicFrame>
        <p:sp>
          <p:nvSpPr>
            <p:cNvPr id="11" name="円/楕円 10"/>
            <p:cNvSpPr/>
            <p:nvPr/>
          </p:nvSpPr>
          <p:spPr>
            <a:xfrm>
              <a:off x="2472343" y="3858013"/>
              <a:ext cx="914400" cy="914400"/>
            </a:xfrm>
            <a:prstGeom prst="ellipse">
              <a:avLst/>
            </a:prstGeom>
            <a:solidFill>
              <a:srgbClr val="FFFF00"/>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9" name="グループ化 18"/>
          <p:cNvGrpSpPr/>
          <p:nvPr/>
        </p:nvGrpSpPr>
        <p:grpSpPr>
          <a:xfrm>
            <a:off x="3428930" y="3339753"/>
            <a:ext cx="5119197" cy="1754326"/>
            <a:chOff x="3428930" y="3548985"/>
            <a:chExt cx="5119197" cy="1754326"/>
          </a:xfrm>
        </p:grpSpPr>
        <p:sp>
          <p:nvSpPr>
            <p:cNvPr id="6" name="テキスト ボックス 5"/>
            <p:cNvSpPr txBox="1"/>
            <p:nvPr/>
          </p:nvSpPr>
          <p:spPr>
            <a:xfrm>
              <a:off x="3428930" y="3548985"/>
              <a:ext cx="5119197" cy="1754326"/>
            </a:xfrm>
            <a:prstGeom prst="rect">
              <a:avLst/>
            </a:prstGeom>
            <a:noFill/>
          </p:spPr>
          <p:txBody>
            <a:bodyPr wrap="square" rtlCol="0">
              <a:spAutoFit/>
            </a:bodyPr>
            <a:lstStyle/>
            <a:p>
              <a:r>
                <a:rPr kumimoji="1" lang="ja-JP" altLang="en-US" dirty="0" smtClean="0"/>
                <a:t>　　　スコープマネジメント</a:t>
              </a:r>
              <a:r>
                <a:rPr lang="en-US" altLang="ja-JP" dirty="0"/>
                <a:t>	</a:t>
              </a:r>
              <a:r>
                <a:rPr lang="ja-JP" altLang="en-US" dirty="0"/>
                <a:t>　</a:t>
              </a:r>
              <a:r>
                <a:rPr kumimoji="1" lang="ja-JP" altLang="en-US" dirty="0" smtClean="0"/>
                <a:t>タイムマネジメント</a:t>
              </a:r>
              <a:endParaRPr kumimoji="1" lang="en-US" altLang="ja-JP" dirty="0" smtClean="0"/>
            </a:p>
            <a:p>
              <a:r>
                <a:rPr lang="ja-JP" altLang="en-US" dirty="0"/>
                <a:t>　</a:t>
              </a:r>
              <a:r>
                <a:rPr lang="ja-JP" altLang="en-US" dirty="0" smtClean="0"/>
                <a:t>　　コストマネジメント</a:t>
              </a:r>
              <a:r>
                <a:rPr lang="en-US" altLang="ja-JP" dirty="0" smtClean="0"/>
                <a:t>	</a:t>
              </a:r>
              <a:r>
                <a:rPr lang="ja-JP" altLang="en-US" dirty="0" smtClean="0"/>
                <a:t>　品質マネジメント</a:t>
              </a:r>
              <a:endParaRPr lang="en-US" altLang="ja-JP" dirty="0" smtClean="0"/>
            </a:p>
            <a:p>
              <a:r>
                <a:rPr kumimoji="1" lang="ja-JP" altLang="en-US" dirty="0"/>
                <a:t>　</a:t>
              </a:r>
              <a:r>
                <a:rPr kumimoji="1" lang="ja-JP" altLang="en-US" dirty="0" smtClean="0"/>
                <a:t>　　組織マネジメント</a:t>
              </a:r>
              <a:r>
                <a:rPr lang="en-US" altLang="ja-JP" dirty="0"/>
                <a:t>	</a:t>
              </a:r>
              <a:r>
                <a:rPr lang="ja-JP" altLang="en-US" dirty="0" smtClean="0"/>
                <a:t>　</a:t>
              </a:r>
              <a:r>
                <a:rPr kumimoji="1" lang="ja-JP" altLang="en-US" dirty="0" smtClean="0"/>
                <a:t>コミュニケーション</a:t>
              </a:r>
              <a:endParaRPr kumimoji="1" lang="en-US" altLang="ja-JP" dirty="0" smtClean="0"/>
            </a:p>
            <a:p>
              <a:r>
                <a:rPr lang="ja-JP" altLang="en-US" dirty="0"/>
                <a:t>　</a:t>
              </a:r>
              <a:r>
                <a:rPr lang="ja-JP" altLang="en-US" dirty="0" smtClean="0"/>
                <a:t>　　　　　　　　　　　　　　　　　　</a:t>
              </a:r>
              <a:r>
                <a:rPr lang="en-US" altLang="ja-JP" dirty="0" smtClean="0"/>
                <a:t>	</a:t>
              </a:r>
              <a:r>
                <a:rPr kumimoji="1" lang="ja-JP" altLang="en-US" dirty="0" smtClean="0"/>
                <a:t>マネジメント</a:t>
              </a:r>
              <a:endParaRPr kumimoji="1" lang="en-US" altLang="ja-JP" dirty="0" smtClean="0"/>
            </a:p>
            <a:p>
              <a:r>
                <a:rPr lang="ja-JP" altLang="en-US" dirty="0"/>
                <a:t>　</a:t>
              </a:r>
              <a:r>
                <a:rPr lang="ja-JP" altLang="en-US" dirty="0" smtClean="0"/>
                <a:t>　　リスクマネジメント</a:t>
              </a:r>
              <a:r>
                <a:rPr lang="en-US" altLang="ja-JP" dirty="0"/>
                <a:t>	</a:t>
              </a:r>
              <a:r>
                <a:rPr lang="ja-JP" altLang="en-US" dirty="0" smtClean="0"/>
                <a:t>　調達マネジメント</a:t>
              </a:r>
              <a:endParaRPr lang="en-US" altLang="ja-JP" dirty="0" smtClean="0"/>
            </a:p>
            <a:p>
              <a:r>
                <a:rPr kumimoji="1" lang="ja-JP" altLang="en-US" dirty="0"/>
                <a:t>　</a:t>
              </a:r>
              <a:r>
                <a:rPr kumimoji="1" lang="ja-JP" altLang="en-US" dirty="0" smtClean="0"/>
                <a:t>　　統合マネジメント</a:t>
              </a:r>
              <a:endParaRPr kumimoji="1" lang="ja-JP" altLang="en-US" dirty="0"/>
            </a:p>
          </p:txBody>
        </p:sp>
        <p:sp>
          <p:nvSpPr>
            <p:cNvPr id="3" name="円/楕円 2"/>
            <p:cNvSpPr/>
            <p:nvPr/>
          </p:nvSpPr>
          <p:spPr>
            <a:xfrm>
              <a:off x="3766095" y="3650531"/>
              <a:ext cx="144550" cy="144550"/>
            </a:xfrm>
            <a:prstGeom prst="ellipse">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円/楕円 8"/>
            <p:cNvSpPr/>
            <p:nvPr/>
          </p:nvSpPr>
          <p:spPr>
            <a:xfrm>
              <a:off x="3766095" y="3935985"/>
              <a:ext cx="144550" cy="144550"/>
            </a:xfrm>
            <a:prstGeom prst="ellips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円/楕円 11"/>
            <p:cNvSpPr/>
            <p:nvPr/>
          </p:nvSpPr>
          <p:spPr>
            <a:xfrm>
              <a:off x="3763654" y="4205713"/>
              <a:ext cx="144550" cy="144550"/>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円/楕円 12"/>
            <p:cNvSpPr/>
            <p:nvPr/>
          </p:nvSpPr>
          <p:spPr>
            <a:xfrm>
              <a:off x="3763654" y="4741170"/>
              <a:ext cx="144550" cy="144550"/>
            </a:xfrm>
            <a:prstGeom prst="ellips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円/楕円 13"/>
            <p:cNvSpPr/>
            <p:nvPr/>
          </p:nvSpPr>
          <p:spPr>
            <a:xfrm>
              <a:off x="6187186" y="3652335"/>
              <a:ext cx="144550" cy="1445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5" name="円/楕円 14"/>
            <p:cNvSpPr/>
            <p:nvPr/>
          </p:nvSpPr>
          <p:spPr>
            <a:xfrm>
              <a:off x="6187186" y="3935985"/>
              <a:ext cx="144550" cy="144550"/>
            </a:xfrm>
            <a:prstGeom prst="ellipse">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円/楕円 15"/>
            <p:cNvSpPr/>
            <p:nvPr/>
          </p:nvSpPr>
          <p:spPr>
            <a:xfrm>
              <a:off x="6187186" y="4205713"/>
              <a:ext cx="144550" cy="144550"/>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円/楕円 16"/>
            <p:cNvSpPr/>
            <p:nvPr/>
          </p:nvSpPr>
          <p:spPr>
            <a:xfrm>
              <a:off x="6187186" y="4741170"/>
              <a:ext cx="144550" cy="14455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円/楕円 17"/>
            <p:cNvSpPr/>
            <p:nvPr/>
          </p:nvSpPr>
          <p:spPr>
            <a:xfrm>
              <a:off x="3763654" y="5044963"/>
              <a:ext cx="144550" cy="144550"/>
            </a:xfrm>
            <a:prstGeom prst="ellipse">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Tree>
    <p:extLst>
      <p:ext uri="{BB962C8B-B14F-4D97-AF65-F5344CB8AC3E}">
        <p14:creationId xmlns:p14="http://schemas.microsoft.com/office/powerpoint/2010/main" val="122509213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404664"/>
            <a:ext cx="7772400" cy="864095"/>
          </a:xfrm>
        </p:spPr>
        <p:txBody>
          <a:bodyPr>
            <a:normAutofit/>
          </a:bodyPr>
          <a:lstStyle/>
          <a:p>
            <a:pPr algn="l"/>
            <a:r>
              <a:rPr lang="en-US" altLang="ja-JP" dirty="0" smtClean="0"/>
              <a:t>PMBOK</a:t>
            </a:r>
            <a:r>
              <a:rPr lang="ja-JP" altLang="en-US" dirty="0" smtClean="0"/>
              <a:t>の</a:t>
            </a:r>
            <a:r>
              <a:rPr lang="en-US" altLang="ja-JP" dirty="0" smtClean="0"/>
              <a:t>9</a:t>
            </a:r>
            <a:r>
              <a:rPr lang="ja-JP" altLang="en-US" dirty="0" err="1" smtClean="0"/>
              <a:t>つの</a:t>
            </a:r>
            <a:r>
              <a:rPr lang="ja-JP" altLang="en-US" dirty="0" smtClean="0"/>
              <a:t>知識領域</a:t>
            </a:r>
            <a:endParaRPr kumimoji="1" lang="ja-JP" altLang="en-US" sz="2400" dirty="0"/>
          </a:p>
        </p:txBody>
      </p:sp>
      <p:sp>
        <p:nvSpPr>
          <p:cNvPr id="5" name="スライド番号プレースホルダー 4"/>
          <p:cNvSpPr>
            <a:spLocks noGrp="1"/>
          </p:cNvSpPr>
          <p:nvPr>
            <p:ph type="sldNum" sz="quarter" idx="12"/>
          </p:nvPr>
        </p:nvSpPr>
        <p:spPr/>
        <p:txBody>
          <a:bodyPr/>
          <a:lstStyle/>
          <a:p>
            <a:fld id="{0CB1C8F8-7283-4A6A-94C9-6A1EB01E0EB8}" type="slidenum">
              <a:rPr kumimoji="1" lang="ja-JP" altLang="en-US" smtClean="0"/>
              <a:t>9</a:t>
            </a:fld>
            <a:endParaRPr kumimoji="1" lang="ja-JP" altLang="en-US"/>
          </a:p>
        </p:txBody>
      </p:sp>
      <p:sp>
        <p:nvSpPr>
          <p:cNvPr id="4" name="テキスト ボックス 3"/>
          <p:cNvSpPr txBox="1"/>
          <p:nvPr/>
        </p:nvSpPr>
        <p:spPr>
          <a:xfrm>
            <a:off x="827584" y="1700808"/>
            <a:ext cx="7704856" cy="954107"/>
          </a:xfrm>
          <a:prstGeom prst="rect">
            <a:avLst/>
          </a:prstGeom>
          <a:noFill/>
        </p:spPr>
        <p:txBody>
          <a:bodyPr wrap="square" rtlCol="0">
            <a:spAutoFit/>
          </a:bodyPr>
          <a:lstStyle/>
          <a:p>
            <a:r>
              <a:rPr lang="ja-JP" altLang="en-US" sz="2800" dirty="0" smtClean="0"/>
              <a:t>・</a:t>
            </a:r>
            <a:r>
              <a:rPr lang="ja-JP" altLang="en-US" sz="2800" dirty="0"/>
              <a:t>それぞれの知識領域は、</a:t>
            </a:r>
            <a:endParaRPr lang="en-US" altLang="ja-JP" sz="2800" dirty="0"/>
          </a:p>
          <a:p>
            <a:r>
              <a:rPr lang="ja-JP" altLang="en-US" sz="2800" dirty="0">
                <a:solidFill>
                  <a:schemeClr val="bg1"/>
                </a:solidFill>
              </a:rPr>
              <a:t>・</a:t>
            </a:r>
            <a:r>
              <a:rPr lang="ja-JP" altLang="en-US" sz="2800" dirty="0"/>
              <a:t>「立ち上げ」「計画」「実行」「管理」「終結」で管理</a:t>
            </a:r>
            <a:endParaRPr lang="en-US" altLang="ja-JP" sz="2800" dirty="0"/>
          </a:p>
        </p:txBody>
      </p:sp>
      <p:sp>
        <p:nvSpPr>
          <p:cNvPr id="7" name="テキスト ボックス 6"/>
          <p:cNvSpPr txBox="1"/>
          <p:nvPr/>
        </p:nvSpPr>
        <p:spPr>
          <a:xfrm>
            <a:off x="1522725" y="5860017"/>
            <a:ext cx="6097275" cy="369332"/>
          </a:xfrm>
          <a:prstGeom prst="rect">
            <a:avLst/>
          </a:prstGeom>
          <a:noFill/>
        </p:spPr>
        <p:txBody>
          <a:bodyPr wrap="square" rtlCol="0">
            <a:spAutoFit/>
          </a:bodyPr>
          <a:lstStyle/>
          <a:p>
            <a:r>
              <a:rPr lang="ja-JP" altLang="en-US" dirty="0" smtClean="0"/>
              <a:t>図</a:t>
            </a:r>
            <a:r>
              <a:rPr lang="en-US" altLang="ja-JP" dirty="0"/>
              <a:t>3</a:t>
            </a:r>
            <a:r>
              <a:rPr lang="ja-JP" altLang="en-US" dirty="0" err="1" smtClean="0"/>
              <a:t>．</a:t>
            </a:r>
            <a:r>
              <a:rPr lang="ja-JP" altLang="en-US" dirty="0" smtClean="0"/>
              <a:t>プロジェクトの流れと知識領域を管理する</a:t>
            </a:r>
            <a:r>
              <a:rPr lang="en-US" altLang="ja-JP" dirty="0" smtClean="0"/>
              <a:t>5</a:t>
            </a:r>
            <a:r>
              <a:rPr lang="ja-JP" altLang="en-US" dirty="0" err="1" smtClean="0"/>
              <a:t>つの</a:t>
            </a:r>
            <a:r>
              <a:rPr lang="ja-JP" altLang="en-US" dirty="0" smtClean="0"/>
              <a:t>プロセス</a:t>
            </a:r>
            <a:endParaRPr lang="en-US" altLang="ja-JP" dirty="0"/>
          </a:p>
        </p:txBody>
      </p:sp>
      <p:grpSp>
        <p:nvGrpSpPr>
          <p:cNvPr id="22" name="グループ化 21"/>
          <p:cNvGrpSpPr/>
          <p:nvPr/>
        </p:nvGrpSpPr>
        <p:grpSpPr>
          <a:xfrm>
            <a:off x="1781690" y="3290610"/>
            <a:ext cx="5742638" cy="930478"/>
            <a:chOff x="323528" y="5085184"/>
            <a:chExt cx="5904656" cy="1224136"/>
          </a:xfrm>
        </p:grpSpPr>
        <p:sp>
          <p:nvSpPr>
            <p:cNvPr id="23" name="ホームベース 22"/>
            <p:cNvSpPr/>
            <p:nvPr/>
          </p:nvSpPr>
          <p:spPr>
            <a:xfrm>
              <a:off x="4644008" y="5085184"/>
              <a:ext cx="1584176" cy="1224136"/>
            </a:xfrm>
            <a:prstGeom prst="homePlate">
              <a:avLst>
                <a:gd name="adj" fmla="val 27016"/>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ja-JP" altLang="en-US" sz="2000" dirty="0"/>
                <a:t>終結</a:t>
              </a:r>
              <a:endParaRPr kumimoji="1" lang="ja-JP" altLang="en-US" sz="2000" dirty="0"/>
            </a:p>
          </p:txBody>
        </p:sp>
        <p:sp>
          <p:nvSpPr>
            <p:cNvPr id="24" name="ホームベース 23"/>
            <p:cNvSpPr/>
            <p:nvPr/>
          </p:nvSpPr>
          <p:spPr>
            <a:xfrm>
              <a:off x="3203848" y="5085184"/>
              <a:ext cx="1584176" cy="1224136"/>
            </a:xfrm>
            <a:prstGeom prst="homePlate">
              <a:avLst>
                <a:gd name="adj" fmla="val 27016"/>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ja-JP" altLang="en-US" sz="2000" dirty="0" smtClean="0"/>
                <a:t>コント</a:t>
              </a:r>
              <a:endParaRPr lang="en-US" altLang="ja-JP" sz="2000" dirty="0" smtClean="0"/>
            </a:p>
            <a:p>
              <a:pPr algn="ctr"/>
              <a:r>
                <a:rPr lang="ja-JP" altLang="en-US" sz="2000" dirty="0" smtClean="0"/>
                <a:t>ロール</a:t>
              </a:r>
              <a:endParaRPr kumimoji="1" lang="ja-JP" altLang="en-US" sz="2000" dirty="0"/>
            </a:p>
          </p:txBody>
        </p:sp>
        <p:sp>
          <p:nvSpPr>
            <p:cNvPr id="25" name="ホームベース 24"/>
            <p:cNvSpPr/>
            <p:nvPr/>
          </p:nvSpPr>
          <p:spPr>
            <a:xfrm>
              <a:off x="1763688" y="5085184"/>
              <a:ext cx="1584176" cy="1224136"/>
            </a:xfrm>
            <a:prstGeom prst="homePlate">
              <a:avLst>
                <a:gd name="adj" fmla="val 27016"/>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ja-JP" altLang="en-US" sz="2000" dirty="0"/>
                <a:t>計画</a:t>
              </a:r>
              <a:endParaRPr kumimoji="1" lang="ja-JP" altLang="en-US" sz="2000" dirty="0"/>
            </a:p>
          </p:txBody>
        </p:sp>
        <p:sp>
          <p:nvSpPr>
            <p:cNvPr id="26" name="ホームベース 25"/>
            <p:cNvSpPr/>
            <p:nvPr/>
          </p:nvSpPr>
          <p:spPr>
            <a:xfrm>
              <a:off x="323528" y="5085184"/>
              <a:ext cx="1584176" cy="1224136"/>
            </a:xfrm>
            <a:prstGeom prst="homePlate">
              <a:avLst>
                <a:gd name="adj" fmla="val 27016"/>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kumimoji="1" lang="ja-JP" altLang="en-US" sz="2000" dirty="0" smtClean="0"/>
                <a:t>立ち上げ</a:t>
              </a:r>
              <a:endParaRPr kumimoji="1" lang="ja-JP" altLang="en-US" sz="2000" dirty="0"/>
            </a:p>
          </p:txBody>
        </p:sp>
      </p:grpSp>
      <p:grpSp>
        <p:nvGrpSpPr>
          <p:cNvPr id="36" name="グループ化 35"/>
          <p:cNvGrpSpPr/>
          <p:nvPr/>
        </p:nvGrpSpPr>
        <p:grpSpPr>
          <a:xfrm>
            <a:off x="1070100" y="4473860"/>
            <a:ext cx="6958284" cy="1158421"/>
            <a:chOff x="1070100" y="4534258"/>
            <a:chExt cx="6974772" cy="1098024"/>
          </a:xfrm>
          <a:solidFill>
            <a:srgbClr val="00B050"/>
          </a:solidFill>
        </p:grpSpPr>
        <p:sp>
          <p:nvSpPr>
            <p:cNvPr id="27" name="角丸四角形吹き出し 26"/>
            <p:cNvSpPr/>
            <p:nvPr/>
          </p:nvSpPr>
          <p:spPr>
            <a:xfrm>
              <a:off x="1070100" y="4534261"/>
              <a:ext cx="1279163" cy="1098021"/>
            </a:xfrm>
            <a:prstGeom prst="wedgeRoundRectCallout">
              <a:avLst>
                <a:gd name="adj1" fmla="val 33553"/>
                <a:gd name="adj2" fmla="val -65137"/>
                <a:gd name="adj3" fmla="val 16667"/>
              </a:avLst>
            </a:prstGeom>
            <a:grpFill/>
          </p:spPr>
          <p:style>
            <a:lnRef idx="3">
              <a:schemeClr val="lt1"/>
            </a:lnRef>
            <a:fillRef idx="1">
              <a:schemeClr val="accent1"/>
            </a:fillRef>
            <a:effectRef idx="1">
              <a:schemeClr val="accent1"/>
            </a:effectRef>
            <a:fontRef idx="minor">
              <a:schemeClr val="lt1"/>
            </a:fontRef>
          </p:style>
          <p:txBody>
            <a:bodyPr rtlCol="0" anchor="ctr"/>
            <a:lstStyle/>
            <a:p>
              <a:pPr algn="ctr"/>
              <a:r>
                <a:rPr kumimoji="1" lang="ja-JP" altLang="en-US" sz="2000" dirty="0" smtClean="0"/>
                <a:t>立ち上げ</a:t>
              </a:r>
              <a:endParaRPr kumimoji="1" lang="ja-JP" altLang="en-US" sz="2000" dirty="0"/>
            </a:p>
          </p:txBody>
        </p:sp>
        <p:sp>
          <p:nvSpPr>
            <p:cNvPr id="32" name="角丸四角形吹き出し 31"/>
            <p:cNvSpPr/>
            <p:nvPr/>
          </p:nvSpPr>
          <p:spPr>
            <a:xfrm>
              <a:off x="2499228" y="4534260"/>
              <a:ext cx="1279163" cy="1098021"/>
            </a:xfrm>
            <a:prstGeom prst="wedgeRoundRectCallout">
              <a:avLst>
                <a:gd name="adj1" fmla="val 33553"/>
                <a:gd name="adj2" fmla="val -65137"/>
                <a:gd name="adj3" fmla="val 16667"/>
              </a:avLst>
            </a:prstGeom>
            <a:grpFill/>
          </p:spPr>
          <p:style>
            <a:lnRef idx="3">
              <a:schemeClr val="lt1"/>
            </a:lnRef>
            <a:fillRef idx="1">
              <a:schemeClr val="accent1"/>
            </a:fillRef>
            <a:effectRef idx="1">
              <a:schemeClr val="accent1"/>
            </a:effectRef>
            <a:fontRef idx="minor">
              <a:schemeClr val="lt1"/>
            </a:fontRef>
          </p:style>
          <p:txBody>
            <a:bodyPr rtlCol="0" anchor="ctr"/>
            <a:lstStyle/>
            <a:p>
              <a:pPr algn="ctr"/>
              <a:r>
                <a:rPr lang="ja-JP" altLang="en-US" sz="2000" dirty="0"/>
                <a:t>計画</a:t>
              </a:r>
              <a:endParaRPr kumimoji="1" lang="ja-JP" altLang="en-US" sz="2000" dirty="0"/>
            </a:p>
          </p:txBody>
        </p:sp>
        <p:sp>
          <p:nvSpPr>
            <p:cNvPr id="33" name="角丸四角形吹き出し 32"/>
            <p:cNvSpPr/>
            <p:nvPr/>
          </p:nvSpPr>
          <p:spPr>
            <a:xfrm>
              <a:off x="3915793" y="4534259"/>
              <a:ext cx="1279163" cy="1098021"/>
            </a:xfrm>
            <a:prstGeom prst="wedgeRoundRectCallout">
              <a:avLst>
                <a:gd name="adj1" fmla="val 33553"/>
                <a:gd name="adj2" fmla="val -65137"/>
                <a:gd name="adj3" fmla="val 16667"/>
              </a:avLst>
            </a:prstGeom>
            <a:grpFill/>
          </p:spPr>
          <p:style>
            <a:lnRef idx="3">
              <a:schemeClr val="lt1"/>
            </a:lnRef>
            <a:fillRef idx="1">
              <a:schemeClr val="accent1"/>
            </a:fillRef>
            <a:effectRef idx="1">
              <a:schemeClr val="accent1"/>
            </a:effectRef>
            <a:fontRef idx="minor">
              <a:schemeClr val="lt1"/>
            </a:fontRef>
          </p:style>
          <p:txBody>
            <a:bodyPr rtlCol="0" anchor="ctr"/>
            <a:lstStyle/>
            <a:p>
              <a:pPr algn="ctr"/>
              <a:r>
                <a:rPr kumimoji="1" lang="ja-JP" altLang="en-US" sz="2000" dirty="0" smtClean="0"/>
                <a:t>実行</a:t>
              </a:r>
              <a:endParaRPr kumimoji="1" lang="ja-JP" altLang="en-US" sz="2000" dirty="0"/>
            </a:p>
          </p:txBody>
        </p:sp>
        <p:sp>
          <p:nvSpPr>
            <p:cNvPr id="34" name="角丸四角形吹き出し 33"/>
            <p:cNvSpPr/>
            <p:nvPr/>
          </p:nvSpPr>
          <p:spPr>
            <a:xfrm>
              <a:off x="5339857" y="4534259"/>
              <a:ext cx="1279163" cy="1098021"/>
            </a:xfrm>
            <a:prstGeom prst="wedgeRoundRectCallout">
              <a:avLst>
                <a:gd name="adj1" fmla="val -31433"/>
                <a:gd name="adj2" fmla="val -65137"/>
                <a:gd name="adj3" fmla="val 16667"/>
              </a:avLst>
            </a:prstGeom>
            <a:grpFill/>
          </p:spPr>
          <p:style>
            <a:lnRef idx="3">
              <a:schemeClr val="lt1"/>
            </a:lnRef>
            <a:fillRef idx="1">
              <a:schemeClr val="accent1"/>
            </a:fillRef>
            <a:effectRef idx="1">
              <a:schemeClr val="accent1"/>
            </a:effectRef>
            <a:fontRef idx="minor">
              <a:schemeClr val="lt1"/>
            </a:fontRef>
          </p:style>
          <p:txBody>
            <a:bodyPr rtlCol="0" anchor="ctr"/>
            <a:lstStyle/>
            <a:p>
              <a:pPr algn="ctr"/>
              <a:r>
                <a:rPr kumimoji="1" lang="ja-JP" altLang="en-US" sz="2000" dirty="0" smtClean="0"/>
                <a:t>管理</a:t>
              </a:r>
              <a:endParaRPr kumimoji="1" lang="ja-JP" altLang="en-US" sz="2000" dirty="0"/>
            </a:p>
          </p:txBody>
        </p:sp>
        <p:sp>
          <p:nvSpPr>
            <p:cNvPr id="35" name="角丸四角形吹き出し 34"/>
            <p:cNvSpPr/>
            <p:nvPr/>
          </p:nvSpPr>
          <p:spPr>
            <a:xfrm>
              <a:off x="6765709" y="4534258"/>
              <a:ext cx="1279163" cy="1098021"/>
            </a:xfrm>
            <a:prstGeom prst="wedgeRoundRectCallout">
              <a:avLst>
                <a:gd name="adj1" fmla="val -35043"/>
                <a:gd name="adj2" fmla="val -62613"/>
                <a:gd name="adj3" fmla="val 16667"/>
              </a:avLst>
            </a:prstGeom>
            <a:grpFill/>
          </p:spPr>
          <p:style>
            <a:lnRef idx="3">
              <a:schemeClr val="lt1"/>
            </a:lnRef>
            <a:fillRef idx="1">
              <a:schemeClr val="accent1"/>
            </a:fillRef>
            <a:effectRef idx="1">
              <a:schemeClr val="accent1"/>
            </a:effectRef>
            <a:fontRef idx="minor">
              <a:schemeClr val="lt1"/>
            </a:fontRef>
          </p:style>
          <p:txBody>
            <a:bodyPr rtlCol="0" anchor="ctr"/>
            <a:lstStyle/>
            <a:p>
              <a:pPr algn="ctr"/>
              <a:r>
                <a:rPr kumimoji="1" lang="ja-JP" altLang="en-US" sz="2000" dirty="0" smtClean="0"/>
                <a:t>終結</a:t>
              </a:r>
              <a:endParaRPr kumimoji="1" lang="ja-JP" altLang="en-US" sz="2000" dirty="0"/>
            </a:p>
          </p:txBody>
        </p:sp>
      </p:grpSp>
    </p:spTree>
    <p:extLst>
      <p:ext uri="{BB962C8B-B14F-4D97-AF65-F5344CB8AC3E}">
        <p14:creationId xmlns:p14="http://schemas.microsoft.com/office/powerpoint/2010/main" val="158846934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404664"/>
            <a:ext cx="7772400" cy="864095"/>
          </a:xfrm>
        </p:spPr>
        <p:txBody>
          <a:bodyPr>
            <a:normAutofit/>
          </a:bodyPr>
          <a:lstStyle/>
          <a:p>
            <a:pPr algn="l"/>
            <a:r>
              <a:rPr lang="ja-JP" altLang="en-US" dirty="0" smtClean="0"/>
              <a:t>スコープマネジメント</a:t>
            </a:r>
            <a:endParaRPr kumimoji="1" lang="ja-JP" altLang="en-US" sz="2400" dirty="0"/>
          </a:p>
        </p:txBody>
      </p:sp>
      <p:sp>
        <p:nvSpPr>
          <p:cNvPr id="5" name="スライド番号プレースホルダー 4"/>
          <p:cNvSpPr>
            <a:spLocks noGrp="1"/>
          </p:cNvSpPr>
          <p:nvPr>
            <p:ph type="sldNum" sz="quarter" idx="12"/>
          </p:nvPr>
        </p:nvSpPr>
        <p:spPr/>
        <p:txBody>
          <a:bodyPr/>
          <a:lstStyle/>
          <a:p>
            <a:fld id="{0CB1C8F8-7283-4A6A-94C9-6A1EB01E0EB8}" type="slidenum">
              <a:rPr kumimoji="1" lang="ja-JP" altLang="en-US" smtClean="0"/>
              <a:t>10</a:t>
            </a:fld>
            <a:endParaRPr kumimoji="1" lang="ja-JP" altLang="en-US"/>
          </a:p>
        </p:txBody>
      </p:sp>
      <p:sp>
        <p:nvSpPr>
          <p:cNvPr id="4" name="テキスト ボックス 3"/>
          <p:cNvSpPr txBox="1"/>
          <p:nvPr/>
        </p:nvSpPr>
        <p:spPr>
          <a:xfrm>
            <a:off x="1057005" y="1628800"/>
            <a:ext cx="7403427" cy="954107"/>
          </a:xfrm>
          <a:prstGeom prst="rect">
            <a:avLst/>
          </a:prstGeom>
          <a:noFill/>
        </p:spPr>
        <p:txBody>
          <a:bodyPr wrap="square" rtlCol="0">
            <a:spAutoFit/>
          </a:bodyPr>
          <a:lstStyle/>
          <a:p>
            <a:r>
              <a:rPr kumimoji="1" lang="ja-JP" altLang="en-US" sz="2800" dirty="0" smtClean="0"/>
              <a:t>・</a:t>
            </a:r>
            <a:r>
              <a:rPr lang="ja-JP" altLang="en-US" sz="2800" dirty="0" smtClean="0"/>
              <a:t>目的、範囲を明確にし、必要な作業を定義し</a:t>
            </a:r>
            <a:endParaRPr lang="en-US" altLang="ja-JP" sz="2800" dirty="0" smtClean="0"/>
          </a:p>
          <a:p>
            <a:r>
              <a:rPr lang="ja-JP" altLang="en-US" sz="2800" dirty="0" smtClean="0">
                <a:solidFill>
                  <a:schemeClr val="bg1"/>
                </a:solidFill>
              </a:rPr>
              <a:t>・</a:t>
            </a:r>
            <a:r>
              <a:rPr lang="ja-JP" altLang="en-US" sz="2800" dirty="0" smtClean="0"/>
              <a:t>管理する</a:t>
            </a:r>
            <a:endParaRPr lang="en-US" altLang="ja-JP" sz="2800" dirty="0" smtClean="0"/>
          </a:p>
        </p:txBody>
      </p:sp>
      <p:graphicFrame>
        <p:nvGraphicFramePr>
          <p:cNvPr id="3" name="表 2"/>
          <p:cNvGraphicFramePr>
            <a:graphicFrameLocks noGrp="1"/>
          </p:cNvGraphicFramePr>
          <p:nvPr>
            <p:extLst>
              <p:ext uri="{D42A27DB-BD31-4B8C-83A1-F6EECF244321}">
                <p14:modId xmlns:p14="http://schemas.microsoft.com/office/powerpoint/2010/main" val="2493698189"/>
              </p:ext>
            </p:extLst>
          </p:nvPr>
        </p:nvGraphicFramePr>
        <p:xfrm>
          <a:off x="1710718" y="3212976"/>
          <a:ext cx="6096000" cy="1010920"/>
        </p:xfrm>
        <a:graphic>
          <a:graphicData uri="http://schemas.openxmlformats.org/drawingml/2006/table">
            <a:tbl>
              <a:tblPr firstRow="1" bandRow="1">
                <a:tableStyleId>{5940675A-B579-460E-94D1-54222C63F5DA}</a:tableStyleId>
              </a:tblPr>
              <a:tblGrid>
                <a:gridCol w="2032000"/>
                <a:gridCol w="2032000"/>
                <a:gridCol w="2032000"/>
              </a:tblGrid>
              <a:tr h="370840">
                <a:tc>
                  <a:txBody>
                    <a:bodyPr/>
                    <a:lstStyle/>
                    <a:p>
                      <a:pPr algn="ctr"/>
                      <a:r>
                        <a:rPr kumimoji="1" lang="ja-JP" altLang="en-US" dirty="0" smtClean="0"/>
                        <a:t>立ち上げ</a:t>
                      </a:r>
                      <a:endParaRPr kumimoji="1" lang="ja-JP" altLang="en-US" dirty="0"/>
                    </a:p>
                  </a:txBody>
                  <a:tcPr/>
                </a:tc>
                <a:tc>
                  <a:txBody>
                    <a:bodyPr/>
                    <a:lstStyle/>
                    <a:p>
                      <a:pPr algn="ctr"/>
                      <a:r>
                        <a:rPr kumimoji="1" lang="ja-JP" altLang="en-US" dirty="0" smtClean="0"/>
                        <a:t>計画</a:t>
                      </a:r>
                      <a:endParaRPr kumimoji="1" lang="ja-JP" altLang="en-US" dirty="0"/>
                    </a:p>
                  </a:txBody>
                  <a:tcPr/>
                </a:tc>
                <a:tc>
                  <a:txBody>
                    <a:bodyPr/>
                    <a:lstStyle/>
                    <a:p>
                      <a:pPr algn="ctr"/>
                      <a:r>
                        <a:rPr kumimoji="1" lang="ja-JP" altLang="en-US" dirty="0" smtClean="0"/>
                        <a:t>管理</a:t>
                      </a:r>
                      <a:endParaRPr kumimoji="1" lang="ja-JP" altLang="en-US" dirty="0"/>
                    </a:p>
                  </a:txBody>
                  <a:tcPr/>
                </a:tc>
              </a:tr>
              <a:tr h="370840">
                <a:tc>
                  <a:txBody>
                    <a:bodyPr/>
                    <a:lstStyle/>
                    <a:p>
                      <a:r>
                        <a:rPr kumimoji="1" lang="ja-JP" altLang="en-US" dirty="0" smtClean="0"/>
                        <a:t>・プロジェクトの</a:t>
                      </a:r>
                      <a:endParaRPr kumimoji="1" lang="en-US" altLang="ja-JP" dirty="0" smtClean="0"/>
                    </a:p>
                    <a:p>
                      <a:r>
                        <a:rPr kumimoji="1" lang="ja-JP" altLang="en-US" dirty="0" smtClean="0">
                          <a:solidFill>
                            <a:schemeClr val="bg1"/>
                          </a:solidFill>
                        </a:rPr>
                        <a:t>・</a:t>
                      </a:r>
                      <a:r>
                        <a:rPr kumimoji="1" lang="ja-JP" altLang="en-US" dirty="0" smtClean="0"/>
                        <a:t>立ち上げ</a:t>
                      </a:r>
                      <a:endParaRPr kumimoji="1" lang="ja-JP" altLang="en-US" dirty="0"/>
                    </a:p>
                  </a:txBody>
                  <a:tcPr/>
                </a:tc>
                <a:tc>
                  <a:txBody>
                    <a:bodyPr/>
                    <a:lstStyle/>
                    <a:p>
                      <a:r>
                        <a:rPr kumimoji="1" lang="ja-JP" altLang="en-US" dirty="0" smtClean="0"/>
                        <a:t>・スコープ計画</a:t>
                      </a:r>
                      <a:endParaRPr kumimoji="1" lang="en-US" altLang="ja-JP" dirty="0" smtClean="0"/>
                    </a:p>
                    <a:p>
                      <a:r>
                        <a:rPr kumimoji="1" lang="ja-JP" altLang="en-US" dirty="0" smtClean="0"/>
                        <a:t>・スコープ定義</a:t>
                      </a:r>
                      <a:endParaRPr kumimoji="1" lang="ja-JP" altLang="en-US" dirty="0"/>
                    </a:p>
                  </a:txBody>
                  <a:tcPr/>
                </a:tc>
                <a:tc>
                  <a:txBody>
                    <a:bodyPr/>
                    <a:lstStyle/>
                    <a:p>
                      <a:r>
                        <a:rPr kumimoji="1" lang="ja-JP" altLang="en-US" dirty="0" smtClean="0"/>
                        <a:t>・成果物の検収</a:t>
                      </a:r>
                      <a:endParaRPr kumimoji="1" lang="en-US" altLang="ja-JP" dirty="0" smtClean="0"/>
                    </a:p>
                    <a:p>
                      <a:r>
                        <a:rPr kumimoji="1" lang="ja-JP" altLang="en-US" dirty="0" smtClean="0"/>
                        <a:t>・スコープ変更管理</a:t>
                      </a:r>
                      <a:endParaRPr kumimoji="1" lang="ja-JP" altLang="en-US" dirty="0"/>
                    </a:p>
                  </a:txBody>
                  <a:tcPr/>
                </a:tc>
              </a:tr>
            </a:tbl>
          </a:graphicData>
        </a:graphic>
      </p:graphicFrame>
      <p:sp>
        <p:nvSpPr>
          <p:cNvPr id="9" name="テキスト ボックス 8"/>
          <p:cNvSpPr txBox="1"/>
          <p:nvPr/>
        </p:nvSpPr>
        <p:spPr>
          <a:xfrm>
            <a:off x="3066530" y="4484633"/>
            <a:ext cx="3384376" cy="369332"/>
          </a:xfrm>
          <a:prstGeom prst="rect">
            <a:avLst/>
          </a:prstGeom>
          <a:noFill/>
        </p:spPr>
        <p:txBody>
          <a:bodyPr wrap="square" rtlCol="0">
            <a:spAutoFit/>
          </a:bodyPr>
          <a:lstStyle/>
          <a:p>
            <a:r>
              <a:rPr lang="ja-JP" altLang="en-US" dirty="0" smtClean="0"/>
              <a:t>図</a:t>
            </a:r>
            <a:r>
              <a:rPr lang="en-US" altLang="ja-JP" dirty="0"/>
              <a:t>4</a:t>
            </a:r>
            <a:r>
              <a:rPr lang="ja-JP" altLang="en-US" dirty="0" err="1" smtClean="0"/>
              <a:t>．</a:t>
            </a:r>
            <a:r>
              <a:rPr lang="ja-JP" altLang="en-US" dirty="0"/>
              <a:t>定義</a:t>
            </a:r>
            <a:r>
              <a:rPr lang="ja-JP" altLang="en-US" dirty="0" smtClean="0"/>
              <a:t>されている各プロセス</a:t>
            </a:r>
            <a:r>
              <a:rPr lang="en-US" altLang="ja-JP" dirty="0" smtClean="0"/>
              <a:t>1</a:t>
            </a:r>
            <a:endParaRPr lang="en-US" altLang="ja-JP" dirty="0"/>
          </a:p>
        </p:txBody>
      </p:sp>
    </p:spTree>
    <p:extLst>
      <p:ext uri="{BB962C8B-B14F-4D97-AF65-F5344CB8AC3E}">
        <p14:creationId xmlns:p14="http://schemas.microsoft.com/office/powerpoint/2010/main" val="361368933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404664"/>
            <a:ext cx="7772400" cy="864095"/>
          </a:xfrm>
        </p:spPr>
        <p:txBody>
          <a:bodyPr>
            <a:normAutofit/>
          </a:bodyPr>
          <a:lstStyle/>
          <a:p>
            <a:pPr algn="l"/>
            <a:r>
              <a:rPr lang="ja-JP" altLang="en-US" dirty="0"/>
              <a:t>タイム</a:t>
            </a:r>
            <a:r>
              <a:rPr lang="ja-JP" altLang="en-US" dirty="0" smtClean="0"/>
              <a:t>マネジメント</a:t>
            </a:r>
            <a:endParaRPr kumimoji="1" lang="ja-JP" altLang="en-US" sz="2400" dirty="0"/>
          </a:p>
        </p:txBody>
      </p:sp>
      <p:sp>
        <p:nvSpPr>
          <p:cNvPr id="5" name="スライド番号プレースホルダー 4"/>
          <p:cNvSpPr>
            <a:spLocks noGrp="1"/>
          </p:cNvSpPr>
          <p:nvPr>
            <p:ph type="sldNum" sz="quarter" idx="12"/>
          </p:nvPr>
        </p:nvSpPr>
        <p:spPr/>
        <p:txBody>
          <a:bodyPr/>
          <a:lstStyle/>
          <a:p>
            <a:fld id="{0CB1C8F8-7283-4A6A-94C9-6A1EB01E0EB8}" type="slidenum">
              <a:rPr kumimoji="1" lang="ja-JP" altLang="en-US" smtClean="0"/>
              <a:t>11</a:t>
            </a:fld>
            <a:endParaRPr kumimoji="1" lang="ja-JP" altLang="en-US"/>
          </a:p>
        </p:txBody>
      </p:sp>
      <p:sp>
        <p:nvSpPr>
          <p:cNvPr id="4" name="テキスト ボックス 3"/>
          <p:cNvSpPr txBox="1"/>
          <p:nvPr/>
        </p:nvSpPr>
        <p:spPr>
          <a:xfrm>
            <a:off x="1403648" y="1700808"/>
            <a:ext cx="6912768" cy="1815882"/>
          </a:xfrm>
          <a:prstGeom prst="rect">
            <a:avLst/>
          </a:prstGeom>
          <a:noFill/>
        </p:spPr>
        <p:txBody>
          <a:bodyPr wrap="square" rtlCol="0">
            <a:spAutoFit/>
          </a:bodyPr>
          <a:lstStyle/>
          <a:p>
            <a:r>
              <a:rPr kumimoji="1" lang="ja-JP" altLang="en-US" sz="2800" dirty="0" smtClean="0"/>
              <a:t>・作業の順序、必要な資源、所要時間の算出</a:t>
            </a:r>
            <a:endParaRPr kumimoji="1" lang="en-US" altLang="ja-JP" sz="2800" dirty="0" smtClean="0"/>
          </a:p>
          <a:p>
            <a:endParaRPr kumimoji="1" lang="en-US" altLang="ja-JP" sz="2800" dirty="0" smtClean="0"/>
          </a:p>
          <a:p>
            <a:r>
              <a:rPr lang="ja-JP" altLang="en-US" sz="2800" dirty="0" smtClean="0"/>
              <a:t>・プロジェクトスタート後、予定と実績に差が</a:t>
            </a:r>
            <a:endParaRPr lang="en-US" altLang="ja-JP" sz="2800" dirty="0" smtClean="0"/>
          </a:p>
          <a:p>
            <a:r>
              <a:rPr lang="ja-JP" altLang="en-US" sz="2800" dirty="0" smtClean="0">
                <a:solidFill>
                  <a:schemeClr val="bg1"/>
                </a:solidFill>
              </a:rPr>
              <a:t>・</a:t>
            </a:r>
            <a:r>
              <a:rPr lang="ja-JP" altLang="en-US" sz="2800" dirty="0" smtClean="0"/>
              <a:t>あれば原因を究明し対策</a:t>
            </a:r>
            <a:endParaRPr lang="en-US" altLang="ja-JP" sz="2800" dirty="0" smtClean="0"/>
          </a:p>
        </p:txBody>
      </p:sp>
      <p:graphicFrame>
        <p:nvGraphicFramePr>
          <p:cNvPr id="3" name="表 2"/>
          <p:cNvGraphicFramePr>
            <a:graphicFrameLocks noGrp="1"/>
          </p:cNvGraphicFramePr>
          <p:nvPr>
            <p:extLst>
              <p:ext uri="{D42A27DB-BD31-4B8C-83A1-F6EECF244321}">
                <p14:modId xmlns:p14="http://schemas.microsoft.com/office/powerpoint/2010/main" val="2274531520"/>
              </p:ext>
            </p:extLst>
          </p:nvPr>
        </p:nvGraphicFramePr>
        <p:xfrm>
          <a:off x="2539999" y="3779748"/>
          <a:ext cx="4064000" cy="1559560"/>
        </p:xfrm>
        <a:graphic>
          <a:graphicData uri="http://schemas.openxmlformats.org/drawingml/2006/table">
            <a:tbl>
              <a:tblPr firstRow="1" bandRow="1">
                <a:tableStyleId>{5940675A-B579-460E-94D1-54222C63F5DA}</a:tableStyleId>
              </a:tblPr>
              <a:tblGrid>
                <a:gridCol w="2032000"/>
                <a:gridCol w="2032000"/>
              </a:tblGrid>
              <a:tr h="370840">
                <a:tc>
                  <a:txBody>
                    <a:bodyPr/>
                    <a:lstStyle/>
                    <a:p>
                      <a:pPr algn="ctr"/>
                      <a:r>
                        <a:rPr kumimoji="1" lang="ja-JP" altLang="en-US" dirty="0" smtClean="0"/>
                        <a:t>計画</a:t>
                      </a:r>
                      <a:endParaRPr kumimoji="1" lang="ja-JP" altLang="en-US" dirty="0"/>
                    </a:p>
                  </a:txBody>
                  <a:tcPr/>
                </a:tc>
                <a:tc>
                  <a:txBody>
                    <a:bodyPr/>
                    <a:lstStyle/>
                    <a:p>
                      <a:pPr algn="ctr"/>
                      <a:r>
                        <a:rPr kumimoji="1" lang="ja-JP" altLang="en-US" dirty="0" smtClean="0"/>
                        <a:t>管理</a:t>
                      </a:r>
                      <a:endParaRPr kumimoji="1" lang="ja-JP" altLang="en-US" dirty="0"/>
                    </a:p>
                  </a:txBody>
                  <a:tcPr/>
                </a:tc>
              </a:tr>
              <a:tr h="370840">
                <a:tc>
                  <a:txBody>
                    <a:bodyPr/>
                    <a:lstStyle/>
                    <a:p>
                      <a:r>
                        <a:rPr kumimoji="1" lang="ja-JP" altLang="en-US" dirty="0" smtClean="0"/>
                        <a:t>・作業の定義</a:t>
                      </a:r>
                      <a:endParaRPr kumimoji="1" lang="en-US" altLang="ja-JP" dirty="0" smtClean="0"/>
                    </a:p>
                    <a:p>
                      <a:r>
                        <a:rPr kumimoji="1" lang="ja-JP" altLang="en-US" dirty="0" smtClean="0"/>
                        <a:t>・作業順序の設定</a:t>
                      </a:r>
                      <a:endParaRPr kumimoji="1" lang="en-US" altLang="ja-JP" dirty="0" smtClean="0"/>
                    </a:p>
                    <a:p>
                      <a:r>
                        <a:rPr kumimoji="1" lang="ja-JP" altLang="en-US" dirty="0" smtClean="0"/>
                        <a:t>・所要時間の見積</a:t>
                      </a:r>
                      <a:endParaRPr kumimoji="1" lang="en-US" altLang="ja-JP" dirty="0" smtClean="0"/>
                    </a:p>
                    <a:p>
                      <a:r>
                        <a:rPr kumimoji="1" lang="ja-JP" altLang="en-US" dirty="0" smtClean="0"/>
                        <a:t>・スケジュール作成</a:t>
                      </a:r>
                      <a:endParaRPr kumimoji="1" lang="ja-JP" altLang="en-US" dirty="0"/>
                    </a:p>
                  </a:txBody>
                  <a:tcPr/>
                </a:tc>
                <a:tc>
                  <a:txBody>
                    <a:bodyPr/>
                    <a:lstStyle/>
                    <a:p>
                      <a:r>
                        <a:rPr kumimoji="1" lang="ja-JP" altLang="en-US" dirty="0" smtClean="0"/>
                        <a:t>・スケジュール管理</a:t>
                      </a:r>
                      <a:endParaRPr kumimoji="1" lang="en-US" altLang="ja-JP" dirty="0" smtClean="0"/>
                    </a:p>
                  </a:txBody>
                  <a:tcPr/>
                </a:tc>
              </a:tr>
            </a:tbl>
          </a:graphicData>
        </a:graphic>
      </p:graphicFrame>
      <p:sp>
        <p:nvSpPr>
          <p:cNvPr id="9" name="テキスト ボックス 8"/>
          <p:cNvSpPr txBox="1"/>
          <p:nvPr/>
        </p:nvSpPr>
        <p:spPr>
          <a:xfrm>
            <a:off x="2915817" y="5417700"/>
            <a:ext cx="3384376" cy="369332"/>
          </a:xfrm>
          <a:prstGeom prst="rect">
            <a:avLst/>
          </a:prstGeom>
          <a:noFill/>
        </p:spPr>
        <p:txBody>
          <a:bodyPr wrap="square" rtlCol="0">
            <a:spAutoFit/>
          </a:bodyPr>
          <a:lstStyle/>
          <a:p>
            <a:r>
              <a:rPr lang="ja-JP" altLang="en-US" dirty="0" smtClean="0"/>
              <a:t>図</a:t>
            </a:r>
            <a:r>
              <a:rPr lang="en-US" altLang="ja-JP" dirty="0"/>
              <a:t>5</a:t>
            </a:r>
            <a:r>
              <a:rPr lang="ja-JP" altLang="en-US" dirty="0" err="1" smtClean="0"/>
              <a:t>．</a:t>
            </a:r>
            <a:r>
              <a:rPr lang="ja-JP" altLang="en-US" dirty="0"/>
              <a:t>定義</a:t>
            </a:r>
            <a:r>
              <a:rPr lang="ja-JP" altLang="en-US" dirty="0" smtClean="0"/>
              <a:t>されている各プロセス</a:t>
            </a:r>
            <a:r>
              <a:rPr lang="en-US" altLang="ja-JP" dirty="0" smtClean="0"/>
              <a:t>2</a:t>
            </a:r>
            <a:endParaRPr lang="en-US" altLang="ja-JP" dirty="0"/>
          </a:p>
        </p:txBody>
      </p:sp>
    </p:spTree>
    <p:extLst>
      <p:ext uri="{BB962C8B-B14F-4D97-AF65-F5344CB8AC3E}">
        <p14:creationId xmlns:p14="http://schemas.microsoft.com/office/powerpoint/2010/main" val="135576061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404664"/>
            <a:ext cx="7772400" cy="864095"/>
          </a:xfrm>
        </p:spPr>
        <p:txBody>
          <a:bodyPr>
            <a:normAutofit/>
          </a:bodyPr>
          <a:lstStyle/>
          <a:p>
            <a:pPr algn="l"/>
            <a:r>
              <a:rPr lang="ja-JP" altLang="en-US" dirty="0"/>
              <a:t>コスト</a:t>
            </a:r>
            <a:r>
              <a:rPr lang="ja-JP" altLang="en-US" dirty="0" smtClean="0"/>
              <a:t>マネジメント</a:t>
            </a:r>
            <a:endParaRPr kumimoji="1" lang="ja-JP" altLang="en-US" sz="2400" dirty="0"/>
          </a:p>
        </p:txBody>
      </p:sp>
      <p:sp>
        <p:nvSpPr>
          <p:cNvPr id="5" name="スライド番号プレースホルダー 4"/>
          <p:cNvSpPr>
            <a:spLocks noGrp="1"/>
          </p:cNvSpPr>
          <p:nvPr>
            <p:ph type="sldNum" sz="quarter" idx="12"/>
          </p:nvPr>
        </p:nvSpPr>
        <p:spPr/>
        <p:txBody>
          <a:bodyPr/>
          <a:lstStyle/>
          <a:p>
            <a:fld id="{0CB1C8F8-7283-4A6A-94C9-6A1EB01E0EB8}" type="slidenum">
              <a:rPr kumimoji="1" lang="ja-JP" altLang="en-US" smtClean="0"/>
              <a:t>12</a:t>
            </a:fld>
            <a:endParaRPr kumimoji="1" lang="ja-JP" altLang="en-US"/>
          </a:p>
        </p:txBody>
      </p:sp>
      <p:sp>
        <p:nvSpPr>
          <p:cNvPr id="4" name="テキスト ボックス 3"/>
          <p:cNvSpPr txBox="1"/>
          <p:nvPr/>
        </p:nvSpPr>
        <p:spPr>
          <a:xfrm>
            <a:off x="1403648" y="1700808"/>
            <a:ext cx="7128792" cy="1815882"/>
          </a:xfrm>
          <a:prstGeom prst="rect">
            <a:avLst/>
          </a:prstGeom>
          <a:noFill/>
        </p:spPr>
        <p:txBody>
          <a:bodyPr wrap="square" rtlCol="0">
            <a:spAutoFit/>
          </a:bodyPr>
          <a:lstStyle/>
          <a:p>
            <a:r>
              <a:rPr kumimoji="1" lang="ja-JP" altLang="en-US" sz="2800" dirty="0" smtClean="0"/>
              <a:t>・承認された予算内でプロジェクトを完了させる</a:t>
            </a:r>
            <a:endParaRPr kumimoji="1" lang="en-US" altLang="ja-JP" sz="2800" dirty="0" smtClean="0"/>
          </a:p>
          <a:p>
            <a:endParaRPr lang="en-US" altLang="ja-JP" sz="2800" dirty="0"/>
          </a:p>
          <a:p>
            <a:r>
              <a:rPr kumimoji="1" lang="ja-JP" altLang="en-US" sz="2800" dirty="0" smtClean="0"/>
              <a:t>・計画時点で精度の高い見積をする</a:t>
            </a:r>
            <a:endParaRPr kumimoji="1" lang="en-US" altLang="ja-JP" sz="2800" dirty="0" smtClean="0"/>
          </a:p>
          <a:p>
            <a:r>
              <a:rPr lang="ja-JP" altLang="en-US" sz="2800" dirty="0" smtClean="0">
                <a:solidFill>
                  <a:schemeClr val="bg1"/>
                </a:solidFill>
              </a:rPr>
              <a:t>・</a:t>
            </a:r>
            <a:r>
              <a:rPr lang="ja-JP" altLang="en-US" sz="2800" dirty="0" smtClean="0"/>
              <a:t>予算に対する実績の把握</a:t>
            </a:r>
            <a:endParaRPr kumimoji="1" lang="en-US" altLang="ja-JP" sz="2800" dirty="0" smtClean="0"/>
          </a:p>
        </p:txBody>
      </p:sp>
      <p:graphicFrame>
        <p:nvGraphicFramePr>
          <p:cNvPr id="3" name="表 2"/>
          <p:cNvGraphicFramePr>
            <a:graphicFrameLocks noGrp="1"/>
          </p:cNvGraphicFramePr>
          <p:nvPr>
            <p:extLst>
              <p:ext uri="{D42A27DB-BD31-4B8C-83A1-F6EECF244321}">
                <p14:modId xmlns:p14="http://schemas.microsoft.com/office/powerpoint/2010/main" val="2423257426"/>
              </p:ext>
            </p:extLst>
          </p:nvPr>
        </p:nvGraphicFramePr>
        <p:xfrm>
          <a:off x="2539999" y="3779748"/>
          <a:ext cx="4064000" cy="1285240"/>
        </p:xfrm>
        <a:graphic>
          <a:graphicData uri="http://schemas.openxmlformats.org/drawingml/2006/table">
            <a:tbl>
              <a:tblPr firstRow="1" bandRow="1">
                <a:tableStyleId>{5940675A-B579-460E-94D1-54222C63F5DA}</a:tableStyleId>
              </a:tblPr>
              <a:tblGrid>
                <a:gridCol w="2032000"/>
                <a:gridCol w="2032000"/>
              </a:tblGrid>
              <a:tr h="370840">
                <a:tc>
                  <a:txBody>
                    <a:bodyPr/>
                    <a:lstStyle/>
                    <a:p>
                      <a:pPr algn="ctr"/>
                      <a:r>
                        <a:rPr kumimoji="1" lang="ja-JP" altLang="en-US" dirty="0" smtClean="0"/>
                        <a:t>計画</a:t>
                      </a:r>
                      <a:endParaRPr kumimoji="1" lang="ja-JP" altLang="en-US" dirty="0"/>
                    </a:p>
                  </a:txBody>
                  <a:tcPr/>
                </a:tc>
                <a:tc>
                  <a:txBody>
                    <a:bodyPr/>
                    <a:lstStyle/>
                    <a:p>
                      <a:pPr algn="ctr"/>
                      <a:r>
                        <a:rPr kumimoji="1" lang="ja-JP" altLang="en-US" dirty="0" smtClean="0"/>
                        <a:t>管理</a:t>
                      </a:r>
                      <a:endParaRPr kumimoji="1" lang="ja-JP" altLang="en-US" dirty="0"/>
                    </a:p>
                  </a:txBody>
                  <a:tcPr/>
                </a:tc>
              </a:tr>
              <a:tr h="370840">
                <a:tc>
                  <a:txBody>
                    <a:bodyPr/>
                    <a:lstStyle/>
                    <a:p>
                      <a:r>
                        <a:rPr kumimoji="1" lang="ja-JP" altLang="en-US" dirty="0" smtClean="0"/>
                        <a:t>・資源計画</a:t>
                      </a:r>
                      <a:endParaRPr kumimoji="1" lang="en-US" altLang="ja-JP" dirty="0" smtClean="0"/>
                    </a:p>
                    <a:p>
                      <a:r>
                        <a:rPr kumimoji="1" lang="ja-JP" altLang="en-US" dirty="0" smtClean="0"/>
                        <a:t>・コスト見積</a:t>
                      </a:r>
                      <a:endParaRPr kumimoji="1" lang="en-US" altLang="ja-JP" dirty="0" smtClean="0"/>
                    </a:p>
                    <a:p>
                      <a:r>
                        <a:rPr kumimoji="1" lang="ja-JP" altLang="en-US" dirty="0" smtClean="0"/>
                        <a:t>・予算設定</a:t>
                      </a:r>
                      <a:endParaRPr kumimoji="1" lang="ja-JP" altLang="en-US" dirty="0"/>
                    </a:p>
                  </a:txBody>
                  <a:tcPr/>
                </a:tc>
                <a:tc>
                  <a:txBody>
                    <a:bodyPr/>
                    <a:lstStyle/>
                    <a:p>
                      <a:r>
                        <a:rPr kumimoji="1" lang="ja-JP" altLang="en-US" dirty="0" smtClean="0"/>
                        <a:t>・コスト管理</a:t>
                      </a:r>
                      <a:endParaRPr kumimoji="1" lang="en-US" altLang="ja-JP" dirty="0" smtClean="0"/>
                    </a:p>
                  </a:txBody>
                  <a:tcPr/>
                </a:tc>
              </a:tr>
            </a:tbl>
          </a:graphicData>
        </a:graphic>
      </p:graphicFrame>
      <p:sp>
        <p:nvSpPr>
          <p:cNvPr id="9" name="テキスト ボックス 8"/>
          <p:cNvSpPr txBox="1"/>
          <p:nvPr/>
        </p:nvSpPr>
        <p:spPr>
          <a:xfrm>
            <a:off x="2890548" y="5229200"/>
            <a:ext cx="3362901" cy="369332"/>
          </a:xfrm>
          <a:prstGeom prst="rect">
            <a:avLst/>
          </a:prstGeom>
          <a:noFill/>
        </p:spPr>
        <p:txBody>
          <a:bodyPr wrap="square" rtlCol="0">
            <a:spAutoFit/>
          </a:bodyPr>
          <a:lstStyle/>
          <a:p>
            <a:r>
              <a:rPr lang="ja-JP" altLang="en-US" dirty="0" smtClean="0"/>
              <a:t>図</a:t>
            </a:r>
            <a:r>
              <a:rPr lang="en-US" altLang="ja-JP" dirty="0" smtClean="0"/>
              <a:t>6</a:t>
            </a:r>
            <a:r>
              <a:rPr lang="ja-JP" altLang="en-US" dirty="0" err="1" smtClean="0"/>
              <a:t>．</a:t>
            </a:r>
            <a:r>
              <a:rPr lang="ja-JP" altLang="en-US" dirty="0"/>
              <a:t>定義</a:t>
            </a:r>
            <a:r>
              <a:rPr lang="ja-JP" altLang="en-US" dirty="0" smtClean="0"/>
              <a:t>されている各プロセス</a:t>
            </a:r>
            <a:r>
              <a:rPr lang="en-US" altLang="ja-JP" dirty="0" smtClean="0"/>
              <a:t>3</a:t>
            </a:r>
            <a:endParaRPr lang="en-US" altLang="ja-JP" dirty="0"/>
          </a:p>
        </p:txBody>
      </p:sp>
    </p:spTree>
    <p:extLst>
      <p:ext uri="{BB962C8B-B14F-4D97-AF65-F5344CB8AC3E}">
        <p14:creationId xmlns:p14="http://schemas.microsoft.com/office/powerpoint/2010/main" val="412461985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404664"/>
            <a:ext cx="7772400" cy="864095"/>
          </a:xfrm>
        </p:spPr>
        <p:txBody>
          <a:bodyPr>
            <a:normAutofit/>
          </a:bodyPr>
          <a:lstStyle/>
          <a:p>
            <a:pPr algn="l"/>
            <a:r>
              <a:rPr lang="ja-JP" altLang="en-US" dirty="0"/>
              <a:t>品質</a:t>
            </a:r>
            <a:r>
              <a:rPr lang="ja-JP" altLang="en-US" dirty="0" smtClean="0"/>
              <a:t>マネジメント</a:t>
            </a:r>
            <a:endParaRPr kumimoji="1" lang="ja-JP" altLang="en-US" sz="2400" dirty="0"/>
          </a:p>
        </p:txBody>
      </p:sp>
      <p:sp>
        <p:nvSpPr>
          <p:cNvPr id="5" name="スライド番号プレースホルダー 4"/>
          <p:cNvSpPr>
            <a:spLocks noGrp="1"/>
          </p:cNvSpPr>
          <p:nvPr>
            <p:ph type="sldNum" sz="quarter" idx="12"/>
          </p:nvPr>
        </p:nvSpPr>
        <p:spPr/>
        <p:txBody>
          <a:bodyPr/>
          <a:lstStyle/>
          <a:p>
            <a:fld id="{0CB1C8F8-7283-4A6A-94C9-6A1EB01E0EB8}" type="slidenum">
              <a:rPr kumimoji="1" lang="ja-JP" altLang="en-US" smtClean="0"/>
              <a:t>13</a:t>
            </a:fld>
            <a:endParaRPr kumimoji="1" lang="ja-JP" altLang="en-US"/>
          </a:p>
        </p:txBody>
      </p:sp>
      <p:sp>
        <p:nvSpPr>
          <p:cNvPr id="4" name="テキスト ボックス 3"/>
          <p:cNvSpPr txBox="1"/>
          <p:nvPr/>
        </p:nvSpPr>
        <p:spPr>
          <a:xfrm>
            <a:off x="1403648" y="1700808"/>
            <a:ext cx="7128792" cy="1815882"/>
          </a:xfrm>
          <a:prstGeom prst="rect">
            <a:avLst/>
          </a:prstGeom>
          <a:noFill/>
        </p:spPr>
        <p:txBody>
          <a:bodyPr wrap="square" rtlCol="0">
            <a:spAutoFit/>
          </a:bodyPr>
          <a:lstStyle/>
          <a:p>
            <a:r>
              <a:rPr kumimoji="1" lang="ja-JP" altLang="en-US" sz="2800" dirty="0" smtClean="0"/>
              <a:t>・対象の評価尺度を定め、目標とする品質を得る一連の行為</a:t>
            </a:r>
            <a:endParaRPr kumimoji="1" lang="en-US" altLang="ja-JP" sz="2800" dirty="0" smtClean="0"/>
          </a:p>
          <a:p>
            <a:endParaRPr lang="en-US" altLang="ja-JP" sz="2800" dirty="0"/>
          </a:p>
          <a:p>
            <a:r>
              <a:rPr kumimoji="1" lang="ja-JP" altLang="en-US" sz="2800" dirty="0" smtClean="0"/>
              <a:t>・品質　＝　ユーザ満足度</a:t>
            </a:r>
            <a:endParaRPr kumimoji="1" lang="en-US" altLang="ja-JP" sz="2800" dirty="0" smtClean="0"/>
          </a:p>
        </p:txBody>
      </p:sp>
      <p:graphicFrame>
        <p:nvGraphicFramePr>
          <p:cNvPr id="3" name="表 2"/>
          <p:cNvGraphicFramePr>
            <a:graphicFrameLocks noGrp="1"/>
          </p:cNvGraphicFramePr>
          <p:nvPr>
            <p:extLst>
              <p:ext uri="{D42A27DB-BD31-4B8C-83A1-F6EECF244321}">
                <p14:modId xmlns:p14="http://schemas.microsoft.com/office/powerpoint/2010/main" val="2823942842"/>
              </p:ext>
            </p:extLst>
          </p:nvPr>
        </p:nvGraphicFramePr>
        <p:xfrm>
          <a:off x="2539999" y="3789040"/>
          <a:ext cx="4064001" cy="741680"/>
        </p:xfrm>
        <a:graphic>
          <a:graphicData uri="http://schemas.openxmlformats.org/drawingml/2006/table">
            <a:tbl>
              <a:tblPr firstRow="1" bandRow="1">
                <a:tableStyleId>{5940675A-B579-460E-94D1-54222C63F5DA}</a:tableStyleId>
              </a:tblPr>
              <a:tblGrid>
                <a:gridCol w="1354667"/>
                <a:gridCol w="1354667"/>
                <a:gridCol w="1354667"/>
              </a:tblGrid>
              <a:tr h="370840">
                <a:tc>
                  <a:txBody>
                    <a:bodyPr/>
                    <a:lstStyle/>
                    <a:p>
                      <a:pPr algn="ctr"/>
                      <a:r>
                        <a:rPr kumimoji="1" lang="ja-JP" altLang="en-US" dirty="0" smtClean="0"/>
                        <a:t>計画</a:t>
                      </a:r>
                      <a:endParaRPr kumimoji="1" lang="ja-JP" altLang="en-US" dirty="0"/>
                    </a:p>
                  </a:txBody>
                  <a:tcPr/>
                </a:tc>
                <a:tc>
                  <a:txBody>
                    <a:bodyPr/>
                    <a:lstStyle/>
                    <a:p>
                      <a:pPr algn="ctr"/>
                      <a:r>
                        <a:rPr kumimoji="1" lang="ja-JP" altLang="en-US" dirty="0" smtClean="0"/>
                        <a:t>実行</a:t>
                      </a:r>
                      <a:endParaRPr kumimoji="1" lang="ja-JP" altLang="en-US" dirty="0"/>
                    </a:p>
                  </a:txBody>
                  <a:tcPr/>
                </a:tc>
                <a:tc>
                  <a:txBody>
                    <a:bodyPr/>
                    <a:lstStyle/>
                    <a:p>
                      <a:pPr algn="ctr"/>
                      <a:r>
                        <a:rPr kumimoji="1" lang="ja-JP" altLang="en-US" dirty="0" smtClean="0"/>
                        <a:t>管理</a:t>
                      </a:r>
                      <a:endParaRPr kumimoji="1" lang="ja-JP" altLang="en-US" dirty="0"/>
                    </a:p>
                  </a:txBody>
                  <a:tcPr/>
                </a:tc>
              </a:tr>
              <a:tr h="370840">
                <a:tc>
                  <a:txBody>
                    <a:bodyPr/>
                    <a:lstStyle/>
                    <a:p>
                      <a:r>
                        <a:rPr kumimoji="1" lang="ja-JP" altLang="en-US" dirty="0" smtClean="0"/>
                        <a:t>・品質計画</a:t>
                      </a:r>
                      <a:endParaRPr kumimoji="1" lang="ja-JP" altLang="en-US" dirty="0"/>
                    </a:p>
                  </a:txBody>
                  <a:tcPr/>
                </a:tc>
                <a:tc>
                  <a:txBody>
                    <a:bodyPr/>
                    <a:lstStyle/>
                    <a:p>
                      <a:r>
                        <a:rPr kumimoji="1" lang="ja-JP" altLang="en-US" dirty="0" smtClean="0"/>
                        <a:t>・品質保証</a:t>
                      </a:r>
                      <a:endParaRPr kumimoji="1" lang="en-US" altLang="ja-JP" dirty="0" smtClean="0"/>
                    </a:p>
                  </a:txBody>
                  <a:tcPr/>
                </a:tc>
                <a:tc>
                  <a:txBody>
                    <a:bodyPr/>
                    <a:lstStyle/>
                    <a:p>
                      <a:r>
                        <a:rPr kumimoji="1" lang="ja-JP" altLang="en-US" dirty="0" smtClean="0"/>
                        <a:t>・品質管理</a:t>
                      </a:r>
                      <a:endParaRPr kumimoji="1" lang="en-US" altLang="ja-JP" dirty="0" smtClean="0"/>
                    </a:p>
                  </a:txBody>
                  <a:tcPr/>
                </a:tc>
              </a:tr>
            </a:tbl>
          </a:graphicData>
        </a:graphic>
      </p:graphicFrame>
      <p:sp>
        <p:nvSpPr>
          <p:cNvPr id="9" name="テキスト ボックス 8"/>
          <p:cNvSpPr txBox="1"/>
          <p:nvPr/>
        </p:nvSpPr>
        <p:spPr>
          <a:xfrm>
            <a:off x="2890548" y="4609112"/>
            <a:ext cx="3362901" cy="369332"/>
          </a:xfrm>
          <a:prstGeom prst="rect">
            <a:avLst/>
          </a:prstGeom>
          <a:noFill/>
        </p:spPr>
        <p:txBody>
          <a:bodyPr wrap="square" rtlCol="0">
            <a:spAutoFit/>
          </a:bodyPr>
          <a:lstStyle/>
          <a:p>
            <a:r>
              <a:rPr lang="ja-JP" altLang="en-US" dirty="0" smtClean="0"/>
              <a:t>図</a:t>
            </a:r>
            <a:r>
              <a:rPr lang="en-US" altLang="ja-JP" dirty="0"/>
              <a:t>7</a:t>
            </a:r>
            <a:r>
              <a:rPr lang="ja-JP" altLang="en-US" dirty="0" err="1" smtClean="0"/>
              <a:t>．</a:t>
            </a:r>
            <a:r>
              <a:rPr lang="ja-JP" altLang="en-US" dirty="0"/>
              <a:t>定義</a:t>
            </a:r>
            <a:r>
              <a:rPr lang="ja-JP" altLang="en-US" dirty="0" smtClean="0"/>
              <a:t>されている各プロセス</a:t>
            </a:r>
            <a:r>
              <a:rPr lang="en-US" altLang="ja-JP" dirty="0"/>
              <a:t>4</a:t>
            </a:r>
          </a:p>
        </p:txBody>
      </p:sp>
    </p:spTree>
    <p:extLst>
      <p:ext uri="{BB962C8B-B14F-4D97-AF65-F5344CB8AC3E}">
        <p14:creationId xmlns:p14="http://schemas.microsoft.com/office/powerpoint/2010/main" val="281184957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404664"/>
            <a:ext cx="7772400" cy="864095"/>
          </a:xfrm>
        </p:spPr>
        <p:txBody>
          <a:bodyPr>
            <a:normAutofit/>
          </a:bodyPr>
          <a:lstStyle/>
          <a:p>
            <a:pPr algn="l"/>
            <a:r>
              <a:rPr lang="ja-JP" altLang="en-US" dirty="0"/>
              <a:t>組織</a:t>
            </a:r>
            <a:r>
              <a:rPr lang="ja-JP" altLang="en-US" dirty="0" smtClean="0"/>
              <a:t>マネジメント</a:t>
            </a:r>
            <a:endParaRPr kumimoji="1" lang="ja-JP" altLang="en-US" sz="2400" dirty="0"/>
          </a:p>
        </p:txBody>
      </p:sp>
      <p:sp>
        <p:nvSpPr>
          <p:cNvPr id="5" name="スライド番号プレースホルダー 4"/>
          <p:cNvSpPr>
            <a:spLocks noGrp="1"/>
          </p:cNvSpPr>
          <p:nvPr>
            <p:ph type="sldNum" sz="quarter" idx="12"/>
          </p:nvPr>
        </p:nvSpPr>
        <p:spPr/>
        <p:txBody>
          <a:bodyPr/>
          <a:lstStyle/>
          <a:p>
            <a:fld id="{0CB1C8F8-7283-4A6A-94C9-6A1EB01E0EB8}" type="slidenum">
              <a:rPr kumimoji="1" lang="ja-JP" altLang="en-US" smtClean="0"/>
              <a:t>14</a:t>
            </a:fld>
            <a:endParaRPr kumimoji="1" lang="ja-JP" altLang="en-US"/>
          </a:p>
        </p:txBody>
      </p:sp>
      <p:sp>
        <p:nvSpPr>
          <p:cNvPr id="4" name="テキスト ボックス 3"/>
          <p:cNvSpPr txBox="1"/>
          <p:nvPr/>
        </p:nvSpPr>
        <p:spPr>
          <a:xfrm>
            <a:off x="1403648" y="1700808"/>
            <a:ext cx="7283152" cy="1384995"/>
          </a:xfrm>
          <a:prstGeom prst="rect">
            <a:avLst/>
          </a:prstGeom>
          <a:noFill/>
        </p:spPr>
        <p:txBody>
          <a:bodyPr wrap="square" rtlCol="0">
            <a:spAutoFit/>
          </a:bodyPr>
          <a:lstStyle/>
          <a:p>
            <a:r>
              <a:rPr kumimoji="1" lang="ja-JP" altLang="en-US" sz="2800" dirty="0" smtClean="0"/>
              <a:t>・どのような役割の人を置くのかを決める</a:t>
            </a:r>
            <a:endParaRPr kumimoji="1" lang="en-US" altLang="ja-JP" sz="2800" dirty="0" smtClean="0"/>
          </a:p>
          <a:p>
            <a:endParaRPr lang="en-US" altLang="ja-JP" sz="2800" dirty="0"/>
          </a:p>
          <a:p>
            <a:r>
              <a:rPr kumimoji="1" lang="ja-JP" altLang="en-US" sz="2800" dirty="0" smtClean="0"/>
              <a:t>・各役割の人に、適切に責任と権限を付与</a:t>
            </a:r>
            <a:endParaRPr kumimoji="1" lang="en-US" altLang="ja-JP" sz="2800" dirty="0" smtClean="0"/>
          </a:p>
        </p:txBody>
      </p:sp>
      <p:graphicFrame>
        <p:nvGraphicFramePr>
          <p:cNvPr id="3" name="表 2"/>
          <p:cNvGraphicFramePr>
            <a:graphicFrameLocks noGrp="1"/>
          </p:cNvGraphicFramePr>
          <p:nvPr>
            <p:extLst>
              <p:ext uri="{D42A27DB-BD31-4B8C-83A1-F6EECF244321}">
                <p14:modId xmlns:p14="http://schemas.microsoft.com/office/powerpoint/2010/main" val="3591599115"/>
              </p:ext>
            </p:extLst>
          </p:nvPr>
        </p:nvGraphicFramePr>
        <p:xfrm>
          <a:off x="2539995" y="3779748"/>
          <a:ext cx="4192244" cy="1010920"/>
        </p:xfrm>
        <a:graphic>
          <a:graphicData uri="http://schemas.openxmlformats.org/drawingml/2006/table">
            <a:tbl>
              <a:tblPr firstRow="1" bandRow="1">
                <a:tableStyleId>{5940675A-B579-460E-94D1-54222C63F5DA}</a:tableStyleId>
              </a:tblPr>
              <a:tblGrid>
                <a:gridCol w="2096122"/>
                <a:gridCol w="2096122"/>
              </a:tblGrid>
              <a:tr h="370840">
                <a:tc>
                  <a:txBody>
                    <a:bodyPr/>
                    <a:lstStyle/>
                    <a:p>
                      <a:pPr algn="ctr"/>
                      <a:r>
                        <a:rPr kumimoji="1" lang="ja-JP" altLang="en-US" dirty="0" smtClean="0"/>
                        <a:t>計画</a:t>
                      </a:r>
                      <a:endParaRPr kumimoji="1" lang="ja-JP" altLang="en-US" dirty="0"/>
                    </a:p>
                  </a:txBody>
                  <a:tcPr/>
                </a:tc>
                <a:tc>
                  <a:txBody>
                    <a:bodyPr/>
                    <a:lstStyle/>
                    <a:p>
                      <a:pPr algn="ctr"/>
                      <a:r>
                        <a:rPr kumimoji="1" lang="ja-JP" altLang="en-US" dirty="0" smtClean="0"/>
                        <a:t>実行</a:t>
                      </a:r>
                      <a:endParaRPr kumimoji="1" lang="ja-JP" altLang="en-US" dirty="0"/>
                    </a:p>
                  </a:txBody>
                  <a:tcPr/>
                </a:tc>
              </a:tr>
              <a:tr h="370840">
                <a:tc>
                  <a:txBody>
                    <a:bodyPr/>
                    <a:lstStyle/>
                    <a:p>
                      <a:r>
                        <a:rPr kumimoji="1" lang="ja-JP" altLang="en-US" dirty="0" smtClean="0"/>
                        <a:t>・組織計画</a:t>
                      </a:r>
                      <a:endParaRPr kumimoji="1" lang="en-US" altLang="ja-JP" dirty="0" smtClean="0"/>
                    </a:p>
                    <a:p>
                      <a:r>
                        <a:rPr kumimoji="1" lang="ja-JP" altLang="en-US" dirty="0" smtClean="0"/>
                        <a:t>・要員の調達</a:t>
                      </a:r>
                      <a:r>
                        <a:rPr kumimoji="1" lang="en-US" altLang="ja-JP" dirty="0" smtClean="0"/>
                        <a:t>/</a:t>
                      </a:r>
                      <a:r>
                        <a:rPr kumimoji="1" lang="ja-JP" altLang="en-US" dirty="0" smtClean="0"/>
                        <a:t>確保</a:t>
                      </a:r>
                      <a:endParaRPr kumimoji="1" lang="ja-JP" altLang="en-US" dirty="0"/>
                    </a:p>
                  </a:txBody>
                  <a:tcPr/>
                </a:tc>
                <a:tc>
                  <a:txBody>
                    <a:bodyPr/>
                    <a:lstStyle/>
                    <a:p>
                      <a:r>
                        <a:rPr kumimoji="1" lang="ja-JP" altLang="en-US" dirty="0" smtClean="0"/>
                        <a:t>・チーム結成</a:t>
                      </a:r>
                      <a:r>
                        <a:rPr kumimoji="1" lang="en-US" altLang="ja-JP" dirty="0" smtClean="0"/>
                        <a:t>/</a:t>
                      </a:r>
                      <a:r>
                        <a:rPr kumimoji="1" lang="ja-JP" altLang="en-US" dirty="0" smtClean="0"/>
                        <a:t>育成</a:t>
                      </a:r>
                      <a:endParaRPr kumimoji="1" lang="en-US" altLang="ja-JP" dirty="0" smtClean="0"/>
                    </a:p>
                  </a:txBody>
                  <a:tcPr/>
                </a:tc>
              </a:tr>
            </a:tbl>
          </a:graphicData>
        </a:graphic>
      </p:graphicFrame>
      <p:sp>
        <p:nvSpPr>
          <p:cNvPr id="9" name="テキスト ボックス 8"/>
          <p:cNvSpPr txBox="1"/>
          <p:nvPr/>
        </p:nvSpPr>
        <p:spPr>
          <a:xfrm>
            <a:off x="2954666" y="4869160"/>
            <a:ext cx="3362901" cy="369332"/>
          </a:xfrm>
          <a:prstGeom prst="rect">
            <a:avLst/>
          </a:prstGeom>
          <a:noFill/>
        </p:spPr>
        <p:txBody>
          <a:bodyPr wrap="square" rtlCol="0">
            <a:spAutoFit/>
          </a:bodyPr>
          <a:lstStyle/>
          <a:p>
            <a:r>
              <a:rPr lang="ja-JP" altLang="en-US" dirty="0" smtClean="0"/>
              <a:t>図</a:t>
            </a:r>
            <a:r>
              <a:rPr lang="en-US" altLang="ja-JP" dirty="0" smtClean="0"/>
              <a:t>8</a:t>
            </a:r>
            <a:r>
              <a:rPr lang="ja-JP" altLang="en-US" dirty="0" err="1" smtClean="0"/>
              <a:t>．</a:t>
            </a:r>
            <a:r>
              <a:rPr lang="ja-JP" altLang="en-US" dirty="0"/>
              <a:t>定義</a:t>
            </a:r>
            <a:r>
              <a:rPr lang="ja-JP" altLang="en-US" dirty="0" smtClean="0"/>
              <a:t>されている各プロセス</a:t>
            </a:r>
            <a:r>
              <a:rPr lang="en-US" altLang="ja-JP" dirty="0" smtClean="0"/>
              <a:t>5</a:t>
            </a:r>
            <a:endParaRPr lang="en-US" altLang="ja-JP" dirty="0"/>
          </a:p>
        </p:txBody>
      </p:sp>
    </p:spTree>
    <p:extLst>
      <p:ext uri="{BB962C8B-B14F-4D97-AF65-F5344CB8AC3E}">
        <p14:creationId xmlns:p14="http://schemas.microsoft.com/office/powerpoint/2010/main" val="317058704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404664"/>
            <a:ext cx="7772400" cy="864095"/>
          </a:xfrm>
        </p:spPr>
        <p:txBody>
          <a:bodyPr>
            <a:normAutofit/>
          </a:bodyPr>
          <a:lstStyle/>
          <a:p>
            <a:pPr algn="l"/>
            <a:r>
              <a:rPr lang="ja-JP" altLang="en-US" dirty="0"/>
              <a:t>コミュニケーション</a:t>
            </a:r>
            <a:r>
              <a:rPr lang="ja-JP" altLang="en-US" dirty="0" smtClean="0"/>
              <a:t>マネジメント</a:t>
            </a:r>
            <a:endParaRPr kumimoji="1" lang="ja-JP" altLang="en-US" sz="2400" dirty="0"/>
          </a:p>
        </p:txBody>
      </p:sp>
      <p:sp>
        <p:nvSpPr>
          <p:cNvPr id="5" name="スライド番号プレースホルダー 4"/>
          <p:cNvSpPr>
            <a:spLocks noGrp="1"/>
          </p:cNvSpPr>
          <p:nvPr>
            <p:ph type="sldNum" sz="quarter" idx="12"/>
          </p:nvPr>
        </p:nvSpPr>
        <p:spPr/>
        <p:txBody>
          <a:bodyPr/>
          <a:lstStyle/>
          <a:p>
            <a:fld id="{0CB1C8F8-7283-4A6A-94C9-6A1EB01E0EB8}" type="slidenum">
              <a:rPr kumimoji="1" lang="ja-JP" altLang="en-US" smtClean="0"/>
              <a:t>15</a:t>
            </a:fld>
            <a:endParaRPr kumimoji="1" lang="ja-JP" altLang="en-US"/>
          </a:p>
        </p:txBody>
      </p:sp>
      <p:sp>
        <p:nvSpPr>
          <p:cNvPr id="4" name="テキスト ボックス 3"/>
          <p:cNvSpPr txBox="1"/>
          <p:nvPr/>
        </p:nvSpPr>
        <p:spPr>
          <a:xfrm>
            <a:off x="1403648" y="1700808"/>
            <a:ext cx="7128792" cy="1815882"/>
          </a:xfrm>
          <a:prstGeom prst="rect">
            <a:avLst/>
          </a:prstGeom>
          <a:noFill/>
        </p:spPr>
        <p:txBody>
          <a:bodyPr wrap="square" rtlCol="0">
            <a:spAutoFit/>
          </a:bodyPr>
          <a:lstStyle/>
          <a:p>
            <a:r>
              <a:rPr kumimoji="1" lang="ja-JP" altLang="en-US" sz="2800" smtClean="0"/>
              <a:t>・</a:t>
            </a:r>
            <a:r>
              <a:rPr lang="ja-JP" altLang="en-US" sz="2800" smtClean="0"/>
              <a:t>プロジェクト参加者の相互関係を分析し、</a:t>
            </a:r>
            <a:endParaRPr lang="en-US" altLang="ja-JP" sz="2800" smtClean="0"/>
          </a:p>
          <a:p>
            <a:r>
              <a:rPr lang="ja-JP" altLang="en-US" sz="2800">
                <a:solidFill>
                  <a:schemeClr val="bg1"/>
                </a:solidFill>
              </a:rPr>
              <a:t>・</a:t>
            </a:r>
            <a:r>
              <a:rPr lang="ja-JP" altLang="en-US" sz="2800" smtClean="0"/>
              <a:t>コミュニケーションルールを策定</a:t>
            </a:r>
            <a:endParaRPr lang="en-US" altLang="ja-JP" sz="2800" smtClean="0"/>
          </a:p>
          <a:p>
            <a:endParaRPr kumimoji="1" lang="en-US" altLang="ja-JP" sz="2800"/>
          </a:p>
          <a:p>
            <a:r>
              <a:rPr lang="ja-JP" altLang="en-US" sz="2800" smtClean="0"/>
              <a:t>・担当の管理</a:t>
            </a:r>
            <a:endParaRPr kumimoji="1" lang="en-US" altLang="ja-JP" sz="2800" dirty="0" smtClean="0"/>
          </a:p>
        </p:txBody>
      </p:sp>
      <p:graphicFrame>
        <p:nvGraphicFramePr>
          <p:cNvPr id="3" name="表 2"/>
          <p:cNvGraphicFramePr>
            <a:graphicFrameLocks noGrp="1"/>
          </p:cNvGraphicFramePr>
          <p:nvPr>
            <p:extLst>
              <p:ext uri="{D42A27DB-BD31-4B8C-83A1-F6EECF244321}">
                <p14:modId xmlns:p14="http://schemas.microsoft.com/office/powerpoint/2010/main" val="902653609"/>
              </p:ext>
            </p:extLst>
          </p:nvPr>
        </p:nvGraphicFramePr>
        <p:xfrm>
          <a:off x="1331639" y="3779748"/>
          <a:ext cx="6624736" cy="1010920"/>
        </p:xfrm>
        <a:graphic>
          <a:graphicData uri="http://schemas.openxmlformats.org/drawingml/2006/table">
            <a:tbl>
              <a:tblPr firstRow="1" bandRow="1">
                <a:tableStyleId>{5940675A-B579-460E-94D1-54222C63F5DA}</a:tableStyleId>
              </a:tblPr>
              <a:tblGrid>
                <a:gridCol w="1656184"/>
                <a:gridCol w="1656184"/>
                <a:gridCol w="1656184"/>
                <a:gridCol w="1656184"/>
              </a:tblGrid>
              <a:tr h="370840">
                <a:tc>
                  <a:txBody>
                    <a:bodyPr/>
                    <a:lstStyle/>
                    <a:p>
                      <a:pPr algn="ctr"/>
                      <a:r>
                        <a:rPr kumimoji="1" lang="ja-JP" altLang="en-US" dirty="0" smtClean="0"/>
                        <a:t>計画</a:t>
                      </a:r>
                      <a:endParaRPr kumimoji="1" lang="ja-JP" altLang="en-US" dirty="0"/>
                    </a:p>
                  </a:txBody>
                  <a:tcPr/>
                </a:tc>
                <a:tc>
                  <a:txBody>
                    <a:bodyPr/>
                    <a:lstStyle/>
                    <a:p>
                      <a:pPr algn="ctr"/>
                      <a:r>
                        <a:rPr kumimoji="1" lang="ja-JP" altLang="en-US" dirty="0" smtClean="0"/>
                        <a:t>実行</a:t>
                      </a:r>
                      <a:endParaRPr kumimoji="1" lang="ja-JP" altLang="en-US" dirty="0"/>
                    </a:p>
                  </a:txBody>
                  <a:tcPr/>
                </a:tc>
                <a:tc>
                  <a:txBody>
                    <a:bodyPr/>
                    <a:lstStyle/>
                    <a:p>
                      <a:pPr algn="ctr"/>
                      <a:r>
                        <a:rPr kumimoji="1" lang="ja-JP" altLang="en-US" dirty="0" smtClean="0"/>
                        <a:t>管理</a:t>
                      </a:r>
                      <a:endParaRPr kumimoji="1" lang="ja-JP" altLang="en-US" dirty="0"/>
                    </a:p>
                  </a:txBody>
                  <a:tcPr/>
                </a:tc>
                <a:tc>
                  <a:txBody>
                    <a:bodyPr/>
                    <a:lstStyle/>
                    <a:p>
                      <a:pPr algn="ctr"/>
                      <a:r>
                        <a:rPr kumimoji="1" lang="ja-JP" altLang="en-US" dirty="0" smtClean="0"/>
                        <a:t>終結</a:t>
                      </a:r>
                      <a:endParaRPr kumimoji="1" lang="ja-JP" altLang="en-US" dirty="0"/>
                    </a:p>
                  </a:txBody>
                  <a:tcPr/>
                </a:tc>
              </a:tr>
              <a:tr h="370840">
                <a:tc>
                  <a:txBody>
                    <a:bodyPr/>
                    <a:lstStyle/>
                    <a:p>
                      <a:r>
                        <a:rPr kumimoji="1" lang="ja-JP" altLang="en-US" dirty="0" smtClean="0"/>
                        <a:t>・コミュニケー</a:t>
                      </a:r>
                      <a:endParaRPr kumimoji="1" lang="en-US" altLang="ja-JP" dirty="0" smtClean="0"/>
                    </a:p>
                    <a:p>
                      <a:r>
                        <a:rPr kumimoji="1" lang="ja-JP" altLang="en-US" dirty="0" smtClean="0">
                          <a:solidFill>
                            <a:schemeClr val="bg1"/>
                          </a:solidFill>
                        </a:rPr>
                        <a:t>・</a:t>
                      </a:r>
                      <a:r>
                        <a:rPr kumimoji="1" lang="ja-JP" altLang="en-US" dirty="0" smtClean="0"/>
                        <a:t>ション計画</a:t>
                      </a:r>
                      <a:endParaRPr kumimoji="1" lang="ja-JP" altLang="en-US" dirty="0"/>
                    </a:p>
                  </a:txBody>
                  <a:tcPr/>
                </a:tc>
                <a:tc>
                  <a:txBody>
                    <a:bodyPr/>
                    <a:lstStyle/>
                    <a:p>
                      <a:r>
                        <a:rPr kumimoji="1" lang="ja-JP" altLang="en-US" dirty="0" smtClean="0"/>
                        <a:t>・情報の配布</a:t>
                      </a:r>
                      <a:endParaRPr kumimoji="1" lang="en-US" altLang="ja-JP" dirty="0" smtClean="0"/>
                    </a:p>
                  </a:txBody>
                  <a:tcPr/>
                </a:tc>
                <a:tc>
                  <a:txBody>
                    <a:bodyPr/>
                    <a:lstStyle/>
                    <a:p>
                      <a:r>
                        <a:rPr kumimoji="1" lang="ja-JP" altLang="en-US" dirty="0" smtClean="0"/>
                        <a:t>・進捗管理</a:t>
                      </a:r>
                      <a:endParaRPr kumimoji="1" lang="en-US" altLang="ja-JP" dirty="0" smtClean="0"/>
                    </a:p>
                  </a:txBody>
                  <a:tcPr/>
                </a:tc>
                <a:tc>
                  <a:txBody>
                    <a:bodyPr/>
                    <a:lstStyle/>
                    <a:p>
                      <a:r>
                        <a:rPr kumimoji="1" lang="ja-JP" altLang="en-US" dirty="0" smtClean="0"/>
                        <a:t>・プロジェクト</a:t>
                      </a:r>
                      <a:endParaRPr kumimoji="1" lang="en-US" altLang="ja-JP" dirty="0" smtClean="0"/>
                    </a:p>
                    <a:p>
                      <a:r>
                        <a:rPr kumimoji="1" lang="ja-JP" altLang="en-US" dirty="0" smtClean="0">
                          <a:solidFill>
                            <a:schemeClr val="bg1"/>
                          </a:solidFill>
                        </a:rPr>
                        <a:t>・</a:t>
                      </a:r>
                      <a:r>
                        <a:rPr kumimoji="1" lang="ja-JP" altLang="en-US" dirty="0" smtClean="0"/>
                        <a:t>完了手続き</a:t>
                      </a:r>
                      <a:endParaRPr kumimoji="1" lang="en-US" altLang="ja-JP" dirty="0" smtClean="0"/>
                    </a:p>
                  </a:txBody>
                  <a:tcPr/>
                </a:tc>
              </a:tr>
            </a:tbl>
          </a:graphicData>
        </a:graphic>
      </p:graphicFrame>
      <p:sp>
        <p:nvSpPr>
          <p:cNvPr id="9" name="テキスト ボックス 8"/>
          <p:cNvSpPr txBox="1"/>
          <p:nvPr/>
        </p:nvSpPr>
        <p:spPr>
          <a:xfrm>
            <a:off x="2890548" y="4941168"/>
            <a:ext cx="3362901" cy="369332"/>
          </a:xfrm>
          <a:prstGeom prst="rect">
            <a:avLst/>
          </a:prstGeom>
          <a:noFill/>
        </p:spPr>
        <p:txBody>
          <a:bodyPr wrap="square" rtlCol="0">
            <a:spAutoFit/>
          </a:bodyPr>
          <a:lstStyle/>
          <a:p>
            <a:r>
              <a:rPr lang="ja-JP" altLang="en-US" dirty="0" smtClean="0"/>
              <a:t>図</a:t>
            </a:r>
            <a:r>
              <a:rPr lang="en-US" altLang="ja-JP" dirty="0" smtClean="0"/>
              <a:t>9</a:t>
            </a:r>
            <a:r>
              <a:rPr lang="ja-JP" altLang="en-US" dirty="0" err="1" smtClean="0"/>
              <a:t>．</a:t>
            </a:r>
            <a:r>
              <a:rPr lang="ja-JP" altLang="en-US" dirty="0"/>
              <a:t>定義</a:t>
            </a:r>
            <a:r>
              <a:rPr lang="ja-JP" altLang="en-US" dirty="0" smtClean="0"/>
              <a:t>されている各プロセス</a:t>
            </a:r>
            <a:r>
              <a:rPr lang="en-US" altLang="ja-JP" dirty="0" smtClean="0"/>
              <a:t>6</a:t>
            </a:r>
            <a:endParaRPr lang="en-US" altLang="ja-JP" dirty="0"/>
          </a:p>
        </p:txBody>
      </p:sp>
    </p:spTree>
    <p:extLst>
      <p:ext uri="{BB962C8B-B14F-4D97-AF65-F5344CB8AC3E}">
        <p14:creationId xmlns:p14="http://schemas.microsoft.com/office/powerpoint/2010/main" val="337584408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404664"/>
            <a:ext cx="7772400" cy="864095"/>
          </a:xfrm>
        </p:spPr>
        <p:txBody>
          <a:bodyPr>
            <a:normAutofit/>
          </a:bodyPr>
          <a:lstStyle/>
          <a:p>
            <a:pPr algn="l"/>
            <a:r>
              <a:rPr lang="ja-JP" altLang="en-US" dirty="0" smtClean="0"/>
              <a:t>リスクマネジメント</a:t>
            </a:r>
            <a:endParaRPr kumimoji="1" lang="ja-JP" altLang="en-US" sz="2400" dirty="0"/>
          </a:p>
        </p:txBody>
      </p:sp>
      <p:sp>
        <p:nvSpPr>
          <p:cNvPr id="5" name="スライド番号プレースホルダー 4"/>
          <p:cNvSpPr>
            <a:spLocks noGrp="1"/>
          </p:cNvSpPr>
          <p:nvPr>
            <p:ph type="sldNum" sz="quarter" idx="12"/>
          </p:nvPr>
        </p:nvSpPr>
        <p:spPr/>
        <p:txBody>
          <a:bodyPr/>
          <a:lstStyle/>
          <a:p>
            <a:fld id="{0CB1C8F8-7283-4A6A-94C9-6A1EB01E0EB8}" type="slidenum">
              <a:rPr kumimoji="1" lang="ja-JP" altLang="en-US" smtClean="0"/>
              <a:t>16</a:t>
            </a:fld>
            <a:endParaRPr kumimoji="1" lang="ja-JP" altLang="en-US"/>
          </a:p>
        </p:txBody>
      </p:sp>
      <p:sp>
        <p:nvSpPr>
          <p:cNvPr id="4" name="テキスト ボックス 3"/>
          <p:cNvSpPr txBox="1"/>
          <p:nvPr/>
        </p:nvSpPr>
        <p:spPr>
          <a:xfrm>
            <a:off x="1403648" y="1340768"/>
            <a:ext cx="7128792" cy="1815882"/>
          </a:xfrm>
          <a:prstGeom prst="rect">
            <a:avLst/>
          </a:prstGeom>
          <a:noFill/>
        </p:spPr>
        <p:txBody>
          <a:bodyPr wrap="square" rtlCol="0">
            <a:spAutoFit/>
          </a:bodyPr>
          <a:lstStyle/>
          <a:p>
            <a:r>
              <a:rPr kumimoji="1" lang="ja-JP" altLang="en-US" sz="2800" smtClean="0"/>
              <a:t>・失敗の発生を防ぐ</a:t>
            </a:r>
            <a:endParaRPr kumimoji="1" lang="en-US" altLang="ja-JP" sz="2800" smtClean="0"/>
          </a:p>
          <a:p>
            <a:endParaRPr lang="en-US" altLang="ja-JP" sz="2800" smtClean="0"/>
          </a:p>
          <a:p>
            <a:r>
              <a:rPr lang="ja-JP" altLang="en-US" sz="2800" smtClean="0"/>
              <a:t>・将来発生する可能性があるリスクを考え、</a:t>
            </a:r>
            <a:endParaRPr lang="en-US" altLang="ja-JP" sz="2800" smtClean="0"/>
          </a:p>
          <a:p>
            <a:r>
              <a:rPr lang="ja-JP" altLang="en-US" sz="2800" smtClean="0">
                <a:solidFill>
                  <a:schemeClr val="bg1"/>
                </a:solidFill>
              </a:rPr>
              <a:t>・</a:t>
            </a:r>
            <a:r>
              <a:rPr lang="ja-JP" altLang="en-US" sz="2800" smtClean="0"/>
              <a:t>事前に対策を列挙</a:t>
            </a:r>
            <a:endParaRPr kumimoji="1" lang="en-US" altLang="ja-JP" sz="2800" dirty="0" smtClean="0"/>
          </a:p>
        </p:txBody>
      </p:sp>
      <p:graphicFrame>
        <p:nvGraphicFramePr>
          <p:cNvPr id="3" name="表 2"/>
          <p:cNvGraphicFramePr>
            <a:graphicFrameLocks noGrp="1"/>
          </p:cNvGraphicFramePr>
          <p:nvPr>
            <p:extLst>
              <p:ext uri="{D42A27DB-BD31-4B8C-83A1-F6EECF244321}">
                <p14:modId xmlns:p14="http://schemas.microsoft.com/office/powerpoint/2010/main" val="1317699371"/>
              </p:ext>
            </p:extLst>
          </p:nvPr>
        </p:nvGraphicFramePr>
        <p:xfrm>
          <a:off x="2303747" y="3474874"/>
          <a:ext cx="4536506" cy="1833880"/>
        </p:xfrm>
        <a:graphic>
          <a:graphicData uri="http://schemas.openxmlformats.org/drawingml/2006/table">
            <a:tbl>
              <a:tblPr firstRow="1" bandRow="1">
                <a:tableStyleId>{5940675A-B579-460E-94D1-54222C63F5DA}</a:tableStyleId>
              </a:tblPr>
              <a:tblGrid>
                <a:gridCol w="2268253"/>
                <a:gridCol w="2268253"/>
              </a:tblGrid>
              <a:tr h="370840">
                <a:tc>
                  <a:txBody>
                    <a:bodyPr/>
                    <a:lstStyle/>
                    <a:p>
                      <a:pPr algn="ctr"/>
                      <a:r>
                        <a:rPr kumimoji="1" lang="ja-JP" altLang="en-US" dirty="0" smtClean="0"/>
                        <a:t>計画</a:t>
                      </a:r>
                      <a:endParaRPr kumimoji="1" lang="ja-JP" altLang="en-US" dirty="0"/>
                    </a:p>
                  </a:txBody>
                  <a:tcPr/>
                </a:tc>
                <a:tc>
                  <a:txBody>
                    <a:bodyPr/>
                    <a:lstStyle/>
                    <a:p>
                      <a:pPr algn="ctr"/>
                      <a:r>
                        <a:rPr kumimoji="1" lang="ja-JP" altLang="en-US" dirty="0" smtClean="0"/>
                        <a:t>管理</a:t>
                      </a:r>
                      <a:endParaRPr kumimoji="1" lang="ja-JP" altLang="en-US" dirty="0"/>
                    </a:p>
                  </a:txBody>
                  <a:tcPr/>
                </a:tc>
              </a:tr>
              <a:tr h="370840">
                <a:tc>
                  <a:txBody>
                    <a:bodyPr/>
                    <a:lstStyle/>
                    <a:p>
                      <a:r>
                        <a:rPr kumimoji="1" lang="ja-JP" altLang="en-US" dirty="0" smtClean="0"/>
                        <a:t>・リスク管理計画</a:t>
                      </a:r>
                      <a:endParaRPr kumimoji="1" lang="en-US" altLang="ja-JP" dirty="0" smtClean="0"/>
                    </a:p>
                    <a:p>
                      <a:r>
                        <a:rPr kumimoji="1" lang="ja-JP" altLang="en-US" dirty="0" smtClean="0"/>
                        <a:t>・リスクの定義</a:t>
                      </a:r>
                      <a:endParaRPr kumimoji="1" lang="en-US" altLang="ja-JP" dirty="0" smtClean="0"/>
                    </a:p>
                    <a:p>
                      <a:r>
                        <a:rPr kumimoji="1" lang="ja-JP" altLang="en-US" dirty="0" smtClean="0"/>
                        <a:t>・リスクの定性分析</a:t>
                      </a:r>
                      <a:endParaRPr kumimoji="1" lang="en-US" altLang="ja-JP" dirty="0" smtClean="0"/>
                    </a:p>
                    <a:p>
                      <a:r>
                        <a:rPr kumimoji="1" lang="ja-JP" altLang="en-US" dirty="0" smtClean="0"/>
                        <a:t>・リスクの定量分析</a:t>
                      </a:r>
                      <a:endParaRPr kumimoji="1" lang="en-US" altLang="ja-JP" dirty="0" smtClean="0"/>
                    </a:p>
                    <a:p>
                      <a:r>
                        <a:rPr kumimoji="1" lang="ja-JP" altLang="en-US" dirty="0" smtClean="0"/>
                        <a:t>・リスク対策の計画</a:t>
                      </a:r>
                      <a:endParaRPr kumimoji="1" lang="ja-JP" altLang="en-US" dirty="0"/>
                    </a:p>
                  </a:txBody>
                  <a:tcPr/>
                </a:tc>
                <a:tc>
                  <a:txBody>
                    <a:bodyPr/>
                    <a:lstStyle/>
                    <a:p>
                      <a:r>
                        <a:rPr kumimoji="1" lang="ja-JP" altLang="en-US" dirty="0" smtClean="0"/>
                        <a:t>・リスクの監視</a:t>
                      </a:r>
                      <a:r>
                        <a:rPr kumimoji="1" lang="en-US" altLang="ja-JP" dirty="0" smtClean="0"/>
                        <a:t>/</a:t>
                      </a:r>
                      <a:r>
                        <a:rPr kumimoji="1" lang="ja-JP" altLang="en-US" dirty="0" smtClean="0"/>
                        <a:t>管理</a:t>
                      </a:r>
                      <a:endParaRPr kumimoji="1" lang="en-US" altLang="ja-JP" dirty="0" smtClean="0"/>
                    </a:p>
                  </a:txBody>
                  <a:tcPr/>
                </a:tc>
              </a:tr>
            </a:tbl>
          </a:graphicData>
        </a:graphic>
      </p:graphicFrame>
      <p:sp>
        <p:nvSpPr>
          <p:cNvPr id="9" name="テキスト ボックス 8"/>
          <p:cNvSpPr txBox="1"/>
          <p:nvPr/>
        </p:nvSpPr>
        <p:spPr>
          <a:xfrm>
            <a:off x="2890549" y="5442312"/>
            <a:ext cx="3481651" cy="369332"/>
          </a:xfrm>
          <a:prstGeom prst="rect">
            <a:avLst/>
          </a:prstGeom>
          <a:noFill/>
        </p:spPr>
        <p:txBody>
          <a:bodyPr wrap="square" rtlCol="0">
            <a:spAutoFit/>
          </a:bodyPr>
          <a:lstStyle/>
          <a:p>
            <a:r>
              <a:rPr lang="ja-JP" altLang="en-US" dirty="0" smtClean="0"/>
              <a:t>図</a:t>
            </a:r>
            <a:r>
              <a:rPr lang="en-US" altLang="ja-JP" dirty="0" smtClean="0"/>
              <a:t>10</a:t>
            </a:r>
            <a:r>
              <a:rPr lang="ja-JP" altLang="en-US" dirty="0" err="1" smtClean="0"/>
              <a:t>．</a:t>
            </a:r>
            <a:r>
              <a:rPr lang="ja-JP" altLang="en-US" dirty="0"/>
              <a:t>定義</a:t>
            </a:r>
            <a:r>
              <a:rPr lang="ja-JP" altLang="en-US" dirty="0" smtClean="0"/>
              <a:t>されている各プロセス</a:t>
            </a:r>
            <a:r>
              <a:rPr lang="en-US" altLang="ja-JP" dirty="0" smtClean="0"/>
              <a:t>7</a:t>
            </a:r>
            <a:endParaRPr lang="en-US" altLang="ja-JP" dirty="0"/>
          </a:p>
        </p:txBody>
      </p:sp>
    </p:spTree>
    <p:extLst>
      <p:ext uri="{BB962C8B-B14F-4D97-AF65-F5344CB8AC3E}">
        <p14:creationId xmlns:p14="http://schemas.microsoft.com/office/powerpoint/2010/main" val="318005052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404664"/>
            <a:ext cx="7772400" cy="864095"/>
          </a:xfrm>
        </p:spPr>
        <p:txBody>
          <a:bodyPr>
            <a:normAutofit/>
          </a:bodyPr>
          <a:lstStyle/>
          <a:p>
            <a:pPr algn="l"/>
            <a:r>
              <a:rPr lang="ja-JP" altLang="en-US" dirty="0"/>
              <a:t>調達</a:t>
            </a:r>
            <a:r>
              <a:rPr lang="ja-JP" altLang="en-US" dirty="0" smtClean="0"/>
              <a:t>マネジメント</a:t>
            </a:r>
            <a:endParaRPr kumimoji="1" lang="ja-JP" altLang="en-US" sz="2400" dirty="0"/>
          </a:p>
        </p:txBody>
      </p:sp>
      <p:sp>
        <p:nvSpPr>
          <p:cNvPr id="5" name="スライド番号プレースホルダー 4"/>
          <p:cNvSpPr>
            <a:spLocks noGrp="1"/>
          </p:cNvSpPr>
          <p:nvPr>
            <p:ph type="sldNum" sz="quarter" idx="12"/>
          </p:nvPr>
        </p:nvSpPr>
        <p:spPr/>
        <p:txBody>
          <a:bodyPr/>
          <a:lstStyle/>
          <a:p>
            <a:fld id="{0CB1C8F8-7283-4A6A-94C9-6A1EB01E0EB8}" type="slidenum">
              <a:rPr kumimoji="1" lang="ja-JP" altLang="en-US" smtClean="0"/>
              <a:t>17</a:t>
            </a:fld>
            <a:endParaRPr kumimoji="1" lang="ja-JP" altLang="en-US"/>
          </a:p>
        </p:txBody>
      </p:sp>
      <p:sp>
        <p:nvSpPr>
          <p:cNvPr id="4" name="テキスト ボックス 3"/>
          <p:cNvSpPr txBox="1"/>
          <p:nvPr/>
        </p:nvSpPr>
        <p:spPr>
          <a:xfrm>
            <a:off x="1403648" y="1700808"/>
            <a:ext cx="7128792" cy="1384995"/>
          </a:xfrm>
          <a:prstGeom prst="rect">
            <a:avLst/>
          </a:prstGeom>
          <a:noFill/>
        </p:spPr>
        <p:txBody>
          <a:bodyPr wrap="square" rtlCol="0">
            <a:spAutoFit/>
          </a:bodyPr>
          <a:lstStyle/>
          <a:p>
            <a:r>
              <a:rPr kumimoji="1" lang="ja-JP" altLang="en-US" sz="2800" smtClean="0"/>
              <a:t>・早い段階からの計画立て</a:t>
            </a:r>
            <a:endParaRPr kumimoji="1" lang="en-US" altLang="ja-JP" sz="2800" smtClean="0"/>
          </a:p>
          <a:p>
            <a:endParaRPr lang="en-US" altLang="ja-JP" sz="2800"/>
          </a:p>
          <a:p>
            <a:r>
              <a:rPr kumimoji="1" lang="ja-JP" altLang="en-US" sz="2800" smtClean="0"/>
              <a:t>・期限までに必要なものをすべて調達する</a:t>
            </a:r>
            <a:endParaRPr kumimoji="1" lang="en-US" altLang="ja-JP" sz="2800" dirty="0" smtClean="0"/>
          </a:p>
        </p:txBody>
      </p:sp>
      <p:graphicFrame>
        <p:nvGraphicFramePr>
          <p:cNvPr id="3" name="表 2"/>
          <p:cNvGraphicFramePr>
            <a:graphicFrameLocks noGrp="1"/>
          </p:cNvGraphicFramePr>
          <p:nvPr>
            <p:extLst>
              <p:ext uri="{D42A27DB-BD31-4B8C-83A1-F6EECF244321}">
                <p14:modId xmlns:p14="http://schemas.microsoft.com/office/powerpoint/2010/main" val="1246563427"/>
              </p:ext>
            </p:extLst>
          </p:nvPr>
        </p:nvGraphicFramePr>
        <p:xfrm>
          <a:off x="2539998" y="3356992"/>
          <a:ext cx="4552281" cy="1285240"/>
        </p:xfrm>
        <a:graphic>
          <a:graphicData uri="http://schemas.openxmlformats.org/drawingml/2006/table">
            <a:tbl>
              <a:tblPr firstRow="1" bandRow="1">
                <a:tableStyleId>{5940675A-B579-460E-94D1-54222C63F5DA}</a:tableStyleId>
              </a:tblPr>
              <a:tblGrid>
                <a:gridCol w="1517427"/>
                <a:gridCol w="1517427"/>
                <a:gridCol w="1517427"/>
              </a:tblGrid>
              <a:tr h="370840">
                <a:tc>
                  <a:txBody>
                    <a:bodyPr/>
                    <a:lstStyle/>
                    <a:p>
                      <a:pPr algn="ctr"/>
                      <a:r>
                        <a:rPr kumimoji="1" lang="ja-JP" altLang="en-US" dirty="0" smtClean="0"/>
                        <a:t>計画</a:t>
                      </a:r>
                      <a:endParaRPr kumimoji="1" lang="ja-JP" altLang="en-US" dirty="0"/>
                    </a:p>
                  </a:txBody>
                  <a:tcPr/>
                </a:tc>
                <a:tc>
                  <a:txBody>
                    <a:bodyPr/>
                    <a:lstStyle/>
                    <a:p>
                      <a:pPr algn="ctr"/>
                      <a:r>
                        <a:rPr kumimoji="1" lang="ja-JP" altLang="en-US" dirty="0" smtClean="0"/>
                        <a:t>実行</a:t>
                      </a:r>
                      <a:endParaRPr kumimoji="1" lang="ja-JP" altLang="en-US" dirty="0"/>
                    </a:p>
                  </a:txBody>
                  <a:tcPr/>
                </a:tc>
                <a:tc>
                  <a:txBody>
                    <a:bodyPr/>
                    <a:lstStyle/>
                    <a:p>
                      <a:pPr algn="ctr"/>
                      <a:r>
                        <a:rPr kumimoji="1" lang="ja-JP" altLang="en-US" dirty="0" smtClean="0"/>
                        <a:t>終結</a:t>
                      </a:r>
                      <a:endParaRPr kumimoji="1" lang="ja-JP" altLang="en-US" dirty="0"/>
                    </a:p>
                  </a:txBody>
                  <a:tcPr/>
                </a:tc>
              </a:tr>
              <a:tr h="370840">
                <a:tc>
                  <a:txBody>
                    <a:bodyPr/>
                    <a:lstStyle/>
                    <a:p>
                      <a:r>
                        <a:rPr kumimoji="1" lang="ja-JP" altLang="en-US" dirty="0" smtClean="0"/>
                        <a:t>・調達計画</a:t>
                      </a:r>
                      <a:endParaRPr kumimoji="1" lang="en-US" altLang="ja-JP" dirty="0" smtClean="0"/>
                    </a:p>
                    <a:p>
                      <a:r>
                        <a:rPr kumimoji="1" lang="ja-JP" altLang="en-US" dirty="0" smtClean="0"/>
                        <a:t>・引合計画</a:t>
                      </a:r>
                      <a:endParaRPr kumimoji="1" lang="ja-JP" altLang="en-US" dirty="0"/>
                    </a:p>
                  </a:txBody>
                  <a:tcPr/>
                </a:tc>
                <a:tc>
                  <a:txBody>
                    <a:bodyPr/>
                    <a:lstStyle/>
                    <a:p>
                      <a:r>
                        <a:rPr kumimoji="1" lang="ja-JP" altLang="en-US" dirty="0" smtClean="0"/>
                        <a:t>・引合</a:t>
                      </a:r>
                      <a:endParaRPr kumimoji="1" lang="en-US" altLang="ja-JP" dirty="0" smtClean="0"/>
                    </a:p>
                    <a:p>
                      <a:r>
                        <a:rPr kumimoji="1" lang="ja-JP" altLang="en-US" dirty="0" smtClean="0"/>
                        <a:t>・発注先選択</a:t>
                      </a:r>
                      <a:endParaRPr kumimoji="1" lang="en-US" altLang="ja-JP" dirty="0" smtClean="0"/>
                    </a:p>
                    <a:p>
                      <a:r>
                        <a:rPr kumimoji="1" lang="ja-JP" altLang="en-US" dirty="0" smtClean="0"/>
                        <a:t>・契約管理</a:t>
                      </a:r>
                      <a:endParaRPr kumimoji="1" lang="en-US" altLang="ja-JP" dirty="0" smtClean="0"/>
                    </a:p>
                  </a:txBody>
                  <a:tcPr/>
                </a:tc>
                <a:tc>
                  <a:txBody>
                    <a:bodyPr/>
                    <a:lstStyle/>
                    <a:p>
                      <a:r>
                        <a:rPr kumimoji="1" lang="ja-JP" altLang="en-US" dirty="0" smtClean="0"/>
                        <a:t>・契約の完了</a:t>
                      </a:r>
                      <a:endParaRPr kumimoji="1" lang="en-US" altLang="ja-JP" dirty="0" smtClean="0"/>
                    </a:p>
                  </a:txBody>
                  <a:tcPr/>
                </a:tc>
              </a:tr>
            </a:tbl>
          </a:graphicData>
        </a:graphic>
      </p:graphicFrame>
      <p:sp>
        <p:nvSpPr>
          <p:cNvPr id="9" name="テキスト ボックス 8"/>
          <p:cNvSpPr txBox="1"/>
          <p:nvPr/>
        </p:nvSpPr>
        <p:spPr>
          <a:xfrm>
            <a:off x="3136288" y="4733915"/>
            <a:ext cx="3663511" cy="369332"/>
          </a:xfrm>
          <a:prstGeom prst="rect">
            <a:avLst/>
          </a:prstGeom>
          <a:noFill/>
        </p:spPr>
        <p:txBody>
          <a:bodyPr wrap="square" rtlCol="0">
            <a:spAutoFit/>
          </a:bodyPr>
          <a:lstStyle/>
          <a:p>
            <a:r>
              <a:rPr lang="ja-JP" altLang="en-US" dirty="0" smtClean="0"/>
              <a:t>図</a:t>
            </a:r>
            <a:r>
              <a:rPr lang="en-US" altLang="ja-JP" dirty="0" smtClean="0"/>
              <a:t>11</a:t>
            </a:r>
            <a:r>
              <a:rPr lang="ja-JP" altLang="en-US" dirty="0" err="1" smtClean="0"/>
              <a:t>．</a:t>
            </a:r>
            <a:r>
              <a:rPr lang="ja-JP" altLang="en-US" dirty="0"/>
              <a:t>定義</a:t>
            </a:r>
            <a:r>
              <a:rPr lang="ja-JP" altLang="en-US" dirty="0" smtClean="0"/>
              <a:t>されている各プロセス</a:t>
            </a:r>
            <a:r>
              <a:rPr lang="en-US" altLang="ja-JP" dirty="0" smtClean="0"/>
              <a:t>8</a:t>
            </a:r>
            <a:endParaRPr lang="en-US" altLang="ja-JP" dirty="0"/>
          </a:p>
        </p:txBody>
      </p:sp>
    </p:spTree>
    <p:extLst>
      <p:ext uri="{BB962C8B-B14F-4D97-AF65-F5344CB8AC3E}">
        <p14:creationId xmlns:p14="http://schemas.microsoft.com/office/powerpoint/2010/main" val="377030534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404664"/>
            <a:ext cx="7772400" cy="864095"/>
          </a:xfrm>
        </p:spPr>
        <p:txBody>
          <a:bodyPr>
            <a:normAutofit/>
          </a:bodyPr>
          <a:lstStyle/>
          <a:p>
            <a:pPr algn="l"/>
            <a:r>
              <a:rPr lang="ja-JP" altLang="en-US" dirty="0"/>
              <a:t>統合</a:t>
            </a:r>
            <a:r>
              <a:rPr lang="ja-JP" altLang="en-US" dirty="0" smtClean="0"/>
              <a:t>マネジメント</a:t>
            </a:r>
            <a:endParaRPr kumimoji="1" lang="ja-JP" altLang="en-US" sz="2400" dirty="0"/>
          </a:p>
        </p:txBody>
      </p:sp>
      <p:sp>
        <p:nvSpPr>
          <p:cNvPr id="5" name="スライド番号プレースホルダー 4"/>
          <p:cNvSpPr>
            <a:spLocks noGrp="1"/>
          </p:cNvSpPr>
          <p:nvPr>
            <p:ph type="sldNum" sz="quarter" idx="12"/>
          </p:nvPr>
        </p:nvSpPr>
        <p:spPr/>
        <p:txBody>
          <a:bodyPr/>
          <a:lstStyle/>
          <a:p>
            <a:fld id="{0CB1C8F8-7283-4A6A-94C9-6A1EB01E0EB8}" type="slidenum">
              <a:rPr kumimoji="1" lang="ja-JP" altLang="en-US" smtClean="0"/>
              <a:t>18</a:t>
            </a:fld>
            <a:endParaRPr kumimoji="1" lang="ja-JP" altLang="en-US"/>
          </a:p>
        </p:txBody>
      </p:sp>
      <p:sp>
        <p:nvSpPr>
          <p:cNvPr id="4" name="テキスト ボックス 3"/>
          <p:cNvSpPr txBox="1"/>
          <p:nvPr/>
        </p:nvSpPr>
        <p:spPr>
          <a:xfrm>
            <a:off x="1187624" y="1700808"/>
            <a:ext cx="7499176" cy="1384995"/>
          </a:xfrm>
          <a:prstGeom prst="rect">
            <a:avLst/>
          </a:prstGeom>
          <a:noFill/>
        </p:spPr>
        <p:txBody>
          <a:bodyPr wrap="square" rtlCol="0">
            <a:spAutoFit/>
          </a:bodyPr>
          <a:lstStyle/>
          <a:p>
            <a:r>
              <a:rPr lang="ja-JP" altLang="en-US" sz="2800"/>
              <a:t>・</a:t>
            </a:r>
            <a:r>
              <a:rPr lang="en-US" altLang="ja-JP" sz="2800"/>
              <a:t>QCD</a:t>
            </a:r>
            <a:r>
              <a:rPr lang="ja-JP" altLang="en-US" sz="2800"/>
              <a:t>を含めたプロジェクト全体のバランスが大切</a:t>
            </a:r>
            <a:endParaRPr kumimoji="1" lang="en-US" altLang="ja-JP" sz="2800" smtClean="0"/>
          </a:p>
          <a:p>
            <a:endParaRPr lang="en-US" altLang="ja-JP" sz="2800"/>
          </a:p>
          <a:p>
            <a:r>
              <a:rPr kumimoji="1" lang="ja-JP" altLang="en-US" sz="2800" smtClean="0"/>
              <a:t>・プロジェクト全体を見て最適な状態を考える</a:t>
            </a:r>
            <a:endParaRPr kumimoji="1" lang="en-US" altLang="ja-JP" sz="2800" dirty="0" smtClean="0"/>
          </a:p>
        </p:txBody>
      </p:sp>
      <p:graphicFrame>
        <p:nvGraphicFramePr>
          <p:cNvPr id="3" name="表 2"/>
          <p:cNvGraphicFramePr>
            <a:graphicFrameLocks noGrp="1"/>
          </p:cNvGraphicFramePr>
          <p:nvPr>
            <p:extLst>
              <p:ext uri="{D42A27DB-BD31-4B8C-83A1-F6EECF244321}">
                <p14:modId xmlns:p14="http://schemas.microsoft.com/office/powerpoint/2010/main" val="1969393751"/>
              </p:ext>
            </p:extLst>
          </p:nvPr>
        </p:nvGraphicFramePr>
        <p:xfrm>
          <a:off x="1691681" y="3779748"/>
          <a:ext cx="5904654" cy="1010920"/>
        </p:xfrm>
        <a:graphic>
          <a:graphicData uri="http://schemas.openxmlformats.org/drawingml/2006/table">
            <a:tbl>
              <a:tblPr firstRow="1" bandRow="1">
                <a:tableStyleId>{5940675A-B579-460E-94D1-54222C63F5DA}</a:tableStyleId>
              </a:tblPr>
              <a:tblGrid>
                <a:gridCol w="1968218"/>
                <a:gridCol w="1968218"/>
                <a:gridCol w="1968218"/>
              </a:tblGrid>
              <a:tr h="370840">
                <a:tc>
                  <a:txBody>
                    <a:bodyPr/>
                    <a:lstStyle/>
                    <a:p>
                      <a:pPr algn="ctr"/>
                      <a:r>
                        <a:rPr kumimoji="1" lang="ja-JP" altLang="en-US" dirty="0" smtClean="0"/>
                        <a:t>計画</a:t>
                      </a:r>
                      <a:endParaRPr kumimoji="1" lang="ja-JP" altLang="en-US" dirty="0"/>
                    </a:p>
                  </a:txBody>
                  <a:tcPr/>
                </a:tc>
                <a:tc>
                  <a:txBody>
                    <a:bodyPr/>
                    <a:lstStyle/>
                    <a:p>
                      <a:pPr algn="ctr"/>
                      <a:r>
                        <a:rPr kumimoji="1" lang="ja-JP" altLang="en-US" dirty="0" smtClean="0"/>
                        <a:t>実行</a:t>
                      </a:r>
                      <a:endParaRPr kumimoji="1" lang="ja-JP" altLang="en-US" dirty="0"/>
                    </a:p>
                  </a:txBody>
                  <a:tcPr/>
                </a:tc>
                <a:tc>
                  <a:txBody>
                    <a:bodyPr/>
                    <a:lstStyle/>
                    <a:p>
                      <a:pPr algn="ctr"/>
                      <a:r>
                        <a:rPr kumimoji="1" lang="ja-JP" altLang="en-US" dirty="0" smtClean="0"/>
                        <a:t>管理</a:t>
                      </a:r>
                      <a:endParaRPr kumimoji="1" lang="ja-JP" altLang="en-US" dirty="0"/>
                    </a:p>
                  </a:txBody>
                  <a:tcPr/>
                </a:tc>
              </a:tr>
              <a:tr h="370840">
                <a:tc>
                  <a:txBody>
                    <a:bodyPr/>
                    <a:lstStyle/>
                    <a:p>
                      <a:r>
                        <a:rPr kumimoji="1" lang="ja-JP" altLang="en-US" dirty="0" smtClean="0"/>
                        <a:t>・</a:t>
                      </a:r>
                      <a:r>
                        <a:rPr kumimoji="1" lang="ja-JP" altLang="en-US" smtClean="0"/>
                        <a:t>プロジェクト計画</a:t>
                      </a:r>
                      <a:endParaRPr kumimoji="1" lang="en-US" altLang="ja-JP" smtClean="0"/>
                    </a:p>
                    <a:p>
                      <a:r>
                        <a:rPr kumimoji="1" lang="ja-JP" altLang="en-US" smtClean="0">
                          <a:solidFill>
                            <a:schemeClr val="bg1"/>
                          </a:solidFill>
                        </a:rPr>
                        <a:t>・</a:t>
                      </a:r>
                      <a:r>
                        <a:rPr kumimoji="1" lang="ja-JP" altLang="en-US" smtClean="0"/>
                        <a:t>の</a:t>
                      </a:r>
                      <a:r>
                        <a:rPr kumimoji="1" lang="ja-JP" altLang="en-US" dirty="0" smtClean="0"/>
                        <a:t>策定</a:t>
                      </a:r>
                      <a:endParaRPr kumimoji="1" lang="ja-JP" altLang="en-US" dirty="0"/>
                    </a:p>
                  </a:txBody>
                  <a:tcPr/>
                </a:tc>
                <a:tc>
                  <a:txBody>
                    <a:bodyPr/>
                    <a:lstStyle/>
                    <a:p>
                      <a:r>
                        <a:rPr kumimoji="1" lang="ja-JP" altLang="en-US" dirty="0" smtClean="0"/>
                        <a:t>・</a:t>
                      </a:r>
                      <a:r>
                        <a:rPr kumimoji="1" lang="ja-JP" altLang="en-US" smtClean="0"/>
                        <a:t>プロジェクト計画</a:t>
                      </a:r>
                      <a:endParaRPr kumimoji="1" lang="en-US" altLang="ja-JP" smtClean="0"/>
                    </a:p>
                    <a:p>
                      <a:r>
                        <a:rPr kumimoji="1" lang="ja-JP" altLang="en-US" smtClean="0">
                          <a:solidFill>
                            <a:schemeClr val="bg1"/>
                          </a:solidFill>
                        </a:rPr>
                        <a:t>・</a:t>
                      </a:r>
                      <a:r>
                        <a:rPr kumimoji="1" lang="ja-JP" altLang="en-US" smtClean="0"/>
                        <a:t>の</a:t>
                      </a:r>
                      <a:r>
                        <a:rPr kumimoji="1" lang="ja-JP" altLang="en-US" dirty="0" smtClean="0"/>
                        <a:t>実行</a:t>
                      </a:r>
                      <a:endParaRPr kumimoji="1" lang="en-US" altLang="ja-JP" dirty="0" smtClean="0"/>
                    </a:p>
                  </a:txBody>
                  <a:tcPr/>
                </a:tc>
                <a:tc>
                  <a:txBody>
                    <a:bodyPr/>
                    <a:lstStyle/>
                    <a:p>
                      <a:r>
                        <a:rPr kumimoji="1" lang="ja-JP" altLang="en-US" dirty="0" smtClean="0"/>
                        <a:t>・変更管理の統合</a:t>
                      </a:r>
                      <a:endParaRPr kumimoji="1" lang="en-US" altLang="ja-JP" dirty="0" smtClean="0"/>
                    </a:p>
                  </a:txBody>
                  <a:tcPr/>
                </a:tc>
              </a:tr>
            </a:tbl>
          </a:graphicData>
        </a:graphic>
      </p:graphicFrame>
      <p:sp>
        <p:nvSpPr>
          <p:cNvPr id="9" name="テキスト ボックス 8"/>
          <p:cNvSpPr txBox="1"/>
          <p:nvPr/>
        </p:nvSpPr>
        <p:spPr>
          <a:xfrm>
            <a:off x="2903182" y="4869060"/>
            <a:ext cx="3481652" cy="369332"/>
          </a:xfrm>
          <a:prstGeom prst="rect">
            <a:avLst/>
          </a:prstGeom>
          <a:noFill/>
        </p:spPr>
        <p:txBody>
          <a:bodyPr wrap="square" rtlCol="0">
            <a:spAutoFit/>
          </a:bodyPr>
          <a:lstStyle/>
          <a:p>
            <a:r>
              <a:rPr lang="ja-JP" altLang="en-US" dirty="0" smtClean="0"/>
              <a:t>図</a:t>
            </a:r>
            <a:r>
              <a:rPr lang="en-US" altLang="ja-JP" dirty="0" smtClean="0"/>
              <a:t>12</a:t>
            </a:r>
            <a:r>
              <a:rPr lang="ja-JP" altLang="en-US" dirty="0" err="1" smtClean="0"/>
              <a:t>．</a:t>
            </a:r>
            <a:r>
              <a:rPr lang="ja-JP" altLang="en-US" dirty="0"/>
              <a:t>定義</a:t>
            </a:r>
            <a:r>
              <a:rPr lang="ja-JP" altLang="en-US" dirty="0" smtClean="0"/>
              <a:t>されている各プロセス</a:t>
            </a:r>
            <a:r>
              <a:rPr lang="en-US" altLang="ja-JP" dirty="0" smtClean="0"/>
              <a:t>9</a:t>
            </a:r>
            <a:endParaRPr lang="en-US" altLang="ja-JP" dirty="0"/>
          </a:p>
        </p:txBody>
      </p:sp>
    </p:spTree>
    <p:extLst>
      <p:ext uri="{BB962C8B-B14F-4D97-AF65-F5344CB8AC3E}">
        <p14:creationId xmlns:p14="http://schemas.microsoft.com/office/powerpoint/2010/main" val="35198289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404664"/>
            <a:ext cx="7772400" cy="864095"/>
          </a:xfrm>
        </p:spPr>
        <p:txBody>
          <a:bodyPr>
            <a:normAutofit/>
          </a:bodyPr>
          <a:lstStyle/>
          <a:p>
            <a:pPr algn="l"/>
            <a:r>
              <a:rPr lang="ja-JP" altLang="en-US" smtClean="0"/>
              <a:t>プロジェクトマネジャー</a:t>
            </a:r>
            <a:endParaRPr kumimoji="1" lang="ja-JP" altLang="en-US" sz="2400" dirty="0"/>
          </a:p>
        </p:txBody>
      </p:sp>
      <p:sp>
        <p:nvSpPr>
          <p:cNvPr id="5" name="スライド番号プレースホルダー 4"/>
          <p:cNvSpPr>
            <a:spLocks noGrp="1"/>
          </p:cNvSpPr>
          <p:nvPr>
            <p:ph type="sldNum" sz="quarter" idx="12"/>
          </p:nvPr>
        </p:nvSpPr>
        <p:spPr/>
        <p:txBody>
          <a:bodyPr/>
          <a:lstStyle/>
          <a:p>
            <a:fld id="{0CB1C8F8-7283-4A6A-94C9-6A1EB01E0EB8}" type="slidenum">
              <a:rPr kumimoji="1" lang="ja-JP" altLang="en-US" smtClean="0"/>
              <a:t>19</a:t>
            </a:fld>
            <a:endParaRPr kumimoji="1" lang="ja-JP" altLang="en-US"/>
          </a:p>
        </p:txBody>
      </p:sp>
      <p:sp>
        <p:nvSpPr>
          <p:cNvPr id="4" name="テキスト ボックス 3"/>
          <p:cNvSpPr txBox="1"/>
          <p:nvPr/>
        </p:nvSpPr>
        <p:spPr>
          <a:xfrm>
            <a:off x="956505" y="1484784"/>
            <a:ext cx="7499176" cy="3539430"/>
          </a:xfrm>
          <a:prstGeom prst="rect">
            <a:avLst/>
          </a:prstGeom>
          <a:noFill/>
        </p:spPr>
        <p:txBody>
          <a:bodyPr wrap="square" rtlCol="0">
            <a:spAutoFit/>
          </a:bodyPr>
          <a:lstStyle/>
          <a:p>
            <a:r>
              <a:rPr lang="ja-JP" altLang="en-US" sz="2800" dirty="0" smtClean="0"/>
              <a:t>・</a:t>
            </a:r>
            <a:r>
              <a:rPr lang="ja-JP" altLang="en-US" sz="2800" dirty="0" smtClean="0"/>
              <a:t>プロジェクトをまとめる人</a:t>
            </a:r>
            <a:endParaRPr lang="en-US" altLang="ja-JP" sz="2800" dirty="0" smtClean="0"/>
          </a:p>
          <a:p>
            <a:endParaRPr kumimoji="1" lang="en-US" altLang="ja-JP" sz="2800" dirty="0"/>
          </a:p>
          <a:p>
            <a:endParaRPr lang="en-US" altLang="ja-JP" sz="2800" dirty="0" smtClean="0"/>
          </a:p>
          <a:p>
            <a:r>
              <a:rPr kumimoji="1" lang="ja-JP" altLang="en-US" sz="2800" dirty="0" smtClean="0"/>
              <a:t>・</a:t>
            </a:r>
            <a:r>
              <a:rPr kumimoji="1" lang="ja-JP" altLang="en-US" sz="2800" dirty="0" smtClean="0"/>
              <a:t>認定</a:t>
            </a:r>
            <a:r>
              <a:rPr lang="ja-JP" altLang="en-US" sz="2800" dirty="0" smtClean="0"/>
              <a:t>資格</a:t>
            </a:r>
            <a:endParaRPr kumimoji="1" lang="en-US" altLang="ja-JP" sz="2800" dirty="0" smtClean="0"/>
          </a:p>
          <a:p>
            <a:r>
              <a:rPr lang="ja-JP" altLang="en-US" sz="2800" dirty="0"/>
              <a:t>　</a:t>
            </a:r>
            <a:r>
              <a:rPr lang="ja-JP" altLang="en-US" sz="2800" dirty="0" smtClean="0"/>
              <a:t>国際　：　</a:t>
            </a:r>
            <a:r>
              <a:rPr lang="en-US" altLang="ja-JP" sz="2800" dirty="0" smtClean="0"/>
              <a:t>PMBOK</a:t>
            </a:r>
            <a:r>
              <a:rPr lang="ja-JP" altLang="en-US" sz="2800" dirty="0" smtClean="0"/>
              <a:t>に準拠した</a:t>
            </a:r>
            <a:r>
              <a:rPr lang="en-US" altLang="ja-JP" sz="2800" dirty="0" smtClean="0"/>
              <a:t>PMP</a:t>
            </a:r>
          </a:p>
          <a:p>
            <a:endParaRPr kumimoji="1" lang="en-US" altLang="ja-JP" sz="2800" dirty="0"/>
          </a:p>
          <a:p>
            <a:r>
              <a:rPr lang="ja-JP" altLang="en-US" sz="2800" dirty="0" smtClean="0"/>
              <a:t>　国内　：　国家試験　プロジェクトマネジャー試験</a:t>
            </a:r>
            <a:endParaRPr kumimoji="1" lang="en-US" altLang="ja-JP" sz="2800" dirty="0" smtClean="0"/>
          </a:p>
          <a:p>
            <a:endParaRPr kumimoji="1" lang="en-US" altLang="ja-JP" sz="2800" dirty="0" smtClean="0"/>
          </a:p>
        </p:txBody>
      </p:sp>
    </p:spTree>
    <p:extLst>
      <p:ext uri="{BB962C8B-B14F-4D97-AF65-F5344CB8AC3E}">
        <p14:creationId xmlns:p14="http://schemas.microsoft.com/office/powerpoint/2010/main" val="343800530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404664"/>
            <a:ext cx="7772400" cy="864095"/>
          </a:xfrm>
        </p:spPr>
        <p:txBody>
          <a:bodyPr>
            <a:normAutofit/>
          </a:bodyPr>
          <a:lstStyle/>
          <a:p>
            <a:pPr algn="l"/>
            <a:r>
              <a:rPr lang="ja-JP" altLang="en-US" dirty="0" smtClean="0"/>
              <a:t>プロジェクトマネジャーの不足</a:t>
            </a:r>
            <a:endParaRPr kumimoji="1" lang="ja-JP" altLang="en-US" sz="2400" dirty="0"/>
          </a:p>
        </p:txBody>
      </p:sp>
      <p:sp>
        <p:nvSpPr>
          <p:cNvPr id="5" name="スライド番号プレースホルダー 4"/>
          <p:cNvSpPr>
            <a:spLocks noGrp="1"/>
          </p:cNvSpPr>
          <p:nvPr>
            <p:ph type="sldNum" sz="quarter" idx="12"/>
          </p:nvPr>
        </p:nvSpPr>
        <p:spPr/>
        <p:txBody>
          <a:bodyPr/>
          <a:lstStyle/>
          <a:p>
            <a:fld id="{0CB1C8F8-7283-4A6A-94C9-6A1EB01E0EB8}" type="slidenum">
              <a:rPr kumimoji="1" lang="ja-JP" altLang="en-US" smtClean="0"/>
              <a:t>20</a:t>
            </a:fld>
            <a:endParaRPr kumimoji="1" lang="ja-JP" altLang="en-US"/>
          </a:p>
        </p:txBody>
      </p:sp>
      <p:sp>
        <p:nvSpPr>
          <p:cNvPr id="4" name="テキスト ボックス 3"/>
          <p:cNvSpPr txBox="1"/>
          <p:nvPr/>
        </p:nvSpPr>
        <p:spPr>
          <a:xfrm>
            <a:off x="956505" y="1484784"/>
            <a:ext cx="7499176" cy="954107"/>
          </a:xfrm>
          <a:prstGeom prst="rect">
            <a:avLst/>
          </a:prstGeom>
          <a:noFill/>
        </p:spPr>
        <p:txBody>
          <a:bodyPr wrap="square" rtlCol="0">
            <a:spAutoFit/>
          </a:bodyPr>
          <a:lstStyle/>
          <a:p>
            <a:r>
              <a:rPr lang="ja-JP" altLang="en-US" sz="2800" dirty="0" smtClean="0"/>
              <a:t>・ソフトウェアに関する高い技術力</a:t>
            </a:r>
            <a:endParaRPr lang="en-US" altLang="ja-JP" sz="2800" dirty="0" smtClean="0"/>
          </a:p>
          <a:p>
            <a:r>
              <a:rPr lang="en-US" altLang="ja-JP" sz="2800" dirty="0" smtClean="0"/>
              <a:t>			</a:t>
            </a:r>
            <a:r>
              <a:rPr lang="ja-JP" altLang="en-US" sz="2800" dirty="0" smtClean="0"/>
              <a:t>＋</a:t>
            </a:r>
            <a:r>
              <a:rPr lang="en-US" altLang="ja-JP" sz="2800" dirty="0" smtClean="0"/>
              <a:t>	</a:t>
            </a:r>
            <a:r>
              <a:rPr lang="ja-JP" altLang="en-US" sz="2800" dirty="0" smtClean="0"/>
              <a:t>ヒューマンスキル</a:t>
            </a:r>
            <a:endParaRPr lang="en-US" altLang="ja-JP" sz="2800" dirty="0" smtClean="0"/>
          </a:p>
        </p:txBody>
      </p:sp>
      <p:graphicFrame>
        <p:nvGraphicFramePr>
          <p:cNvPr id="22" name="グラフ 21"/>
          <p:cNvGraphicFramePr/>
          <p:nvPr>
            <p:extLst>
              <p:ext uri="{D42A27DB-BD31-4B8C-83A1-F6EECF244321}">
                <p14:modId xmlns:p14="http://schemas.microsoft.com/office/powerpoint/2010/main" val="1603427278"/>
              </p:ext>
            </p:extLst>
          </p:nvPr>
        </p:nvGraphicFramePr>
        <p:xfrm>
          <a:off x="1259632" y="2541626"/>
          <a:ext cx="6934200" cy="3239922"/>
        </p:xfrm>
        <a:graphic>
          <a:graphicData uri="http://schemas.openxmlformats.org/drawingml/2006/chart">
            <c:chart xmlns:c="http://schemas.openxmlformats.org/drawingml/2006/chart" xmlns:r="http://schemas.openxmlformats.org/officeDocument/2006/relationships" r:id="rId3"/>
          </a:graphicData>
        </a:graphic>
      </p:graphicFrame>
      <p:sp>
        <p:nvSpPr>
          <p:cNvPr id="23" name="テキスト ボックス 22"/>
          <p:cNvSpPr txBox="1"/>
          <p:nvPr/>
        </p:nvSpPr>
        <p:spPr>
          <a:xfrm>
            <a:off x="2822606" y="5884283"/>
            <a:ext cx="3766973" cy="369332"/>
          </a:xfrm>
          <a:prstGeom prst="rect">
            <a:avLst/>
          </a:prstGeom>
          <a:noFill/>
        </p:spPr>
        <p:txBody>
          <a:bodyPr wrap="square" rtlCol="0">
            <a:spAutoFit/>
          </a:bodyPr>
          <a:lstStyle/>
          <a:p>
            <a:r>
              <a:rPr lang="ja-JP" altLang="en-US" dirty="0" smtClean="0"/>
              <a:t>図</a:t>
            </a:r>
            <a:r>
              <a:rPr lang="en-US" altLang="ja-JP" dirty="0" smtClean="0"/>
              <a:t>13</a:t>
            </a:r>
            <a:r>
              <a:rPr lang="ja-JP" altLang="en-US" dirty="0" err="1" smtClean="0"/>
              <a:t>．</a:t>
            </a:r>
            <a:r>
              <a:rPr lang="ja-JP" altLang="en-US" dirty="0" smtClean="0"/>
              <a:t>事業展開上不足している人材</a:t>
            </a:r>
            <a:endParaRPr lang="en-US" altLang="ja-JP" dirty="0"/>
          </a:p>
        </p:txBody>
      </p:sp>
    </p:spTree>
    <p:extLst>
      <p:ext uri="{BB962C8B-B14F-4D97-AF65-F5344CB8AC3E}">
        <p14:creationId xmlns:p14="http://schemas.microsoft.com/office/powerpoint/2010/main" val="211169358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404664"/>
            <a:ext cx="7772400" cy="864095"/>
          </a:xfrm>
        </p:spPr>
        <p:txBody>
          <a:bodyPr>
            <a:normAutofit/>
          </a:bodyPr>
          <a:lstStyle/>
          <a:p>
            <a:pPr algn="l"/>
            <a:r>
              <a:rPr lang="ja-JP" altLang="en-US" dirty="0" smtClean="0"/>
              <a:t>まとめ</a:t>
            </a:r>
            <a:endParaRPr kumimoji="1" lang="ja-JP" altLang="en-US" sz="2400" dirty="0"/>
          </a:p>
        </p:txBody>
      </p:sp>
      <p:sp>
        <p:nvSpPr>
          <p:cNvPr id="5" name="スライド番号プレースホルダー 4"/>
          <p:cNvSpPr>
            <a:spLocks noGrp="1"/>
          </p:cNvSpPr>
          <p:nvPr>
            <p:ph type="sldNum" sz="quarter" idx="12"/>
          </p:nvPr>
        </p:nvSpPr>
        <p:spPr/>
        <p:txBody>
          <a:bodyPr/>
          <a:lstStyle/>
          <a:p>
            <a:fld id="{0CB1C8F8-7283-4A6A-94C9-6A1EB01E0EB8}" type="slidenum">
              <a:rPr kumimoji="1" lang="ja-JP" altLang="en-US" smtClean="0"/>
              <a:t>21</a:t>
            </a:fld>
            <a:endParaRPr kumimoji="1" lang="ja-JP" altLang="en-US"/>
          </a:p>
        </p:txBody>
      </p:sp>
      <p:sp>
        <p:nvSpPr>
          <p:cNvPr id="4" name="テキスト ボックス 3"/>
          <p:cNvSpPr txBox="1"/>
          <p:nvPr/>
        </p:nvSpPr>
        <p:spPr>
          <a:xfrm>
            <a:off x="956505" y="1484784"/>
            <a:ext cx="7499176" cy="3970318"/>
          </a:xfrm>
          <a:prstGeom prst="rect">
            <a:avLst/>
          </a:prstGeom>
          <a:noFill/>
        </p:spPr>
        <p:txBody>
          <a:bodyPr wrap="square" rtlCol="0">
            <a:spAutoFit/>
          </a:bodyPr>
          <a:lstStyle/>
          <a:p>
            <a:r>
              <a:rPr lang="ja-JP" altLang="en-US" sz="2800" dirty="0" smtClean="0"/>
              <a:t>・プロジェクトマネジメントは必要</a:t>
            </a:r>
            <a:endParaRPr lang="en-US" altLang="ja-JP" sz="2800" dirty="0" smtClean="0"/>
          </a:p>
          <a:p>
            <a:r>
              <a:rPr lang="ja-JP" altLang="en-US" sz="2800" dirty="0"/>
              <a:t>　</a:t>
            </a:r>
            <a:r>
              <a:rPr lang="ja-JP" altLang="en-US" sz="2800" dirty="0" smtClean="0"/>
              <a:t>→　不足していると考えられるということは</a:t>
            </a:r>
            <a:endParaRPr lang="en-US" altLang="ja-JP" sz="2800" dirty="0"/>
          </a:p>
          <a:p>
            <a:r>
              <a:rPr lang="ja-JP" altLang="en-US" sz="2800" dirty="0"/>
              <a:t>　</a:t>
            </a:r>
            <a:r>
              <a:rPr lang="ja-JP" altLang="en-US" sz="2800" dirty="0">
                <a:solidFill>
                  <a:schemeClr val="bg1"/>
                </a:solidFill>
              </a:rPr>
              <a:t>→　</a:t>
            </a:r>
            <a:r>
              <a:rPr lang="ja-JP" altLang="en-US" sz="2800" dirty="0" smtClean="0"/>
              <a:t>必要とされていること</a:t>
            </a:r>
            <a:endParaRPr lang="en-US" altLang="ja-JP" sz="2800" dirty="0" smtClean="0"/>
          </a:p>
          <a:p>
            <a:endParaRPr lang="en-US" altLang="ja-JP" sz="2800" dirty="0" smtClean="0"/>
          </a:p>
          <a:p>
            <a:endParaRPr lang="en-US" altLang="ja-JP" sz="2800" dirty="0"/>
          </a:p>
          <a:p>
            <a:r>
              <a:rPr lang="ja-JP" altLang="en-US" sz="2800" dirty="0" smtClean="0"/>
              <a:t>・いろいろと大変だが、面白さもある</a:t>
            </a:r>
            <a:endParaRPr lang="en-US" altLang="ja-JP" sz="2800" dirty="0" smtClean="0"/>
          </a:p>
          <a:p>
            <a:r>
              <a:rPr lang="ja-JP" altLang="en-US" sz="2800" dirty="0"/>
              <a:t>　</a:t>
            </a:r>
            <a:r>
              <a:rPr lang="ja-JP" altLang="en-US" sz="2800" dirty="0" smtClean="0"/>
              <a:t>→　物を作り上げる純粋な喜び</a:t>
            </a:r>
            <a:endParaRPr lang="en-US" altLang="ja-JP" sz="2800" dirty="0" smtClean="0"/>
          </a:p>
          <a:p>
            <a:endParaRPr lang="en-US" altLang="ja-JP" sz="2800" dirty="0" smtClean="0"/>
          </a:p>
          <a:p>
            <a:r>
              <a:rPr lang="ja-JP" altLang="en-US" sz="2800" dirty="0"/>
              <a:t>　→　</a:t>
            </a:r>
            <a:r>
              <a:rPr lang="ja-JP" altLang="en-US" sz="2800" dirty="0" smtClean="0"/>
              <a:t>他の人に役立つことの楽しさ</a:t>
            </a:r>
            <a:endParaRPr lang="en-US" altLang="ja-JP" sz="2800" dirty="0" smtClean="0"/>
          </a:p>
        </p:txBody>
      </p:sp>
    </p:spTree>
    <p:extLst>
      <p:ext uri="{BB962C8B-B14F-4D97-AF65-F5344CB8AC3E}">
        <p14:creationId xmlns:p14="http://schemas.microsoft.com/office/powerpoint/2010/main" val="139226710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1500</TotalTime>
  <Words>1452</Words>
  <Application>Microsoft Office PowerPoint</Application>
  <PresentationFormat>画面に合わせる (4:3)</PresentationFormat>
  <Paragraphs>324</Paragraphs>
  <Slides>21</Slides>
  <Notes>19</Notes>
  <HiddenSlides>0</HiddenSlides>
  <MMClips>0</MMClips>
  <ScaleCrop>false</ScaleCrop>
  <HeadingPairs>
    <vt:vector size="6" baseType="variant">
      <vt:variant>
        <vt:lpstr>使用されているフォント</vt:lpstr>
      </vt:variant>
      <vt:variant>
        <vt:i4>3</vt:i4>
      </vt:variant>
      <vt:variant>
        <vt:lpstr>テーマ</vt:lpstr>
      </vt:variant>
      <vt:variant>
        <vt:i4>1</vt:i4>
      </vt:variant>
      <vt:variant>
        <vt:lpstr>スライド タイトル</vt:lpstr>
      </vt:variant>
      <vt:variant>
        <vt:i4>21</vt:i4>
      </vt:variant>
    </vt:vector>
  </HeadingPairs>
  <TitlesOfParts>
    <vt:vector size="25" baseType="lpstr">
      <vt:lpstr>ＭＳ Ｐゴシック</vt:lpstr>
      <vt:lpstr>Arial</vt:lpstr>
      <vt:lpstr>Calibri</vt:lpstr>
      <vt:lpstr>Office ​​テーマ</vt:lpstr>
      <vt:lpstr>プロジェクトマネジメントについて</vt:lpstr>
      <vt:lpstr>プロジェクトとは</vt:lpstr>
      <vt:lpstr>プロジェクトマネジメントとは</vt:lpstr>
      <vt:lpstr>プロジェクトマネジメントの始まり</vt:lpstr>
      <vt:lpstr>アポロ計画からわかる重要な要素</vt:lpstr>
      <vt:lpstr>古典的プロジェクトマネジメント</vt:lpstr>
      <vt:lpstr>現在のプロジェクトマネジメント</vt:lpstr>
      <vt:lpstr>PMBOK　Project Management Body of Knowledge</vt:lpstr>
      <vt:lpstr>PMBOKの9つの知識領域</vt:lpstr>
      <vt:lpstr>スコープマネジメント</vt:lpstr>
      <vt:lpstr>タイムマネジメント</vt:lpstr>
      <vt:lpstr>コストマネジメント</vt:lpstr>
      <vt:lpstr>品質マネジメント</vt:lpstr>
      <vt:lpstr>組織マネジメント</vt:lpstr>
      <vt:lpstr>コミュニケーションマネジメント</vt:lpstr>
      <vt:lpstr>リスクマネジメント</vt:lpstr>
      <vt:lpstr>調達マネジメント</vt:lpstr>
      <vt:lpstr>統合マネジメント</vt:lpstr>
      <vt:lpstr>プロジェクトマネジャー</vt:lpstr>
      <vt:lpstr>プロジェクトマネジャーの不足</vt:lpstr>
      <vt:lpstr>まとめ</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OSS開発における不具合割当て パターンに着目した不具合修正の予測</dc:title>
  <dc:creator>oss.wakayama</dc:creator>
  <cp:lastModifiedBy>雪待月</cp:lastModifiedBy>
  <cp:revision>66</cp:revision>
  <dcterms:created xsi:type="dcterms:W3CDTF">2016-10-26T07:06:34Z</dcterms:created>
  <dcterms:modified xsi:type="dcterms:W3CDTF">2016-11-04T00:53:03Z</dcterms:modified>
</cp:coreProperties>
</file>