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7" r:id="rId1"/>
    <p:sldMasterId id="2147483769" r:id="rId2"/>
  </p:sldMasterIdLst>
  <p:notesMasterIdLst>
    <p:notesMasterId r:id="rId16"/>
  </p:notesMasterIdLst>
  <p:sldIdLst>
    <p:sldId id="256" r:id="rId3"/>
    <p:sldId id="271" r:id="rId4"/>
    <p:sldId id="274" r:id="rId5"/>
    <p:sldId id="268" r:id="rId6"/>
    <p:sldId id="272" r:id="rId7"/>
    <p:sldId id="273" r:id="rId8"/>
    <p:sldId id="275" r:id="rId9"/>
    <p:sldId id="276" r:id="rId10"/>
    <p:sldId id="277" r:id="rId11"/>
    <p:sldId id="278" r:id="rId12"/>
    <p:sldId id="279" r:id="rId13"/>
    <p:sldId id="280" r:id="rId14"/>
    <p:sldId id="28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7E59B-E620-48E4-A355-78F7737BDD11}" type="datetimeFigureOut">
              <a:rPr kumimoji="1" lang="ja-JP" altLang="en-US" smtClean="0"/>
              <a:t>2016/11/24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527DC-4F76-4AC0-B4AF-97165D0279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828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3527DC-4F76-4AC0-B4AF-97165D02798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2463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31039-8E0F-4E07-B7E6-E3C2A8D90A65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874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65C4-4F3B-44D0-82B9-EAE24BE184FD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244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0619D-C82F-4B38-9F40-D9750B48CAA6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021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150F-B878-42FB-9B8F-3E90B69A81FE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60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EFDB-97D6-4858-B3D9-98E3F645EA0D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131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A232-7CEA-439A-97B8-625CBCE24F1D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44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F964-4916-4E7D-8B85-B9F40C294DD5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075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8F0E-FFC8-4D19-A9D7-8165270ACC53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015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D47A-2BE7-44BB-87CB-32BC15B66339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511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E2F16-5AB7-4245-8721-0B1B9CB374E2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94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034C-B869-4E07-8FCB-7C2D4E7C9B27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1422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0831039-8E0F-4E07-B7E6-E3C2A8D90A65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281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665C4-4F3B-44D0-82B9-EAE24BE184FD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981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0619D-C82F-4B38-9F40-D9750B48CAA6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17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5150F-B878-42FB-9B8F-3E90B69A81FE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8487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1EFDB-97D6-4858-B3D9-98E3F645EA0D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027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7A232-7CEA-439A-97B8-625CBCE24F1D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870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7F964-4916-4E7D-8B85-B9F40C294DD5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879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98F0E-FFC8-4D19-A9D7-8165270ACC53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032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AD47A-2BE7-44BB-87CB-32BC15B66339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505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E2F16-5AB7-4245-8721-0B1B9CB374E2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5019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8034C-B869-4E07-8FCB-7C2D4E7C9B27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5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D41AEBD-D31D-4746-860E-6DCD494D12B5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278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2D41AEBD-D31D-4746-860E-6DCD494D12B5}" type="datetime1">
              <a:rPr lang="en-US" altLang="ja-JP" smtClean="0"/>
              <a:t>11/24/2016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40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kumimoji="1"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kumimoji="1"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kumimoji="1"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kumimoji="1"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kumimoji="1"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kumimoji="1"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kumimoji="1"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kumimoji="1"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kumimoji="1"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-461731" y="1228155"/>
            <a:ext cx="10066637" cy="1736310"/>
          </a:xfrm>
        </p:spPr>
        <p:txBody>
          <a:bodyPr>
            <a:noAutofit/>
          </a:bodyPr>
          <a:lstStyle/>
          <a:p>
            <a:r>
              <a:rPr lang="en-US" altLang="ja-JP" sz="5400" dirty="0" smtClean="0"/>
              <a:t>6</a:t>
            </a:r>
            <a:r>
              <a:rPr lang="ja-JP" altLang="en-US" sz="5400" dirty="0" smtClean="0"/>
              <a:t>章：業務とシステム</a:t>
            </a:r>
            <a:endParaRPr lang="ja-JP" altLang="en-US" sz="54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99688" y="2964465"/>
            <a:ext cx="7543800" cy="923687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鶴保　征城</a:t>
            </a:r>
            <a:endParaRPr lang="en-US" altLang="ja-JP" dirty="0" smtClean="0"/>
          </a:p>
          <a:p>
            <a:r>
              <a:rPr kumimoji="1" lang="ja-JP" altLang="en-US" dirty="0" smtClean="0"/>
              <a:t>駒</a:t>
            </a:r>
            <a:r>
              <a:rPr lang="ja-JP" altLang="en-US" dirty="0" smtClean="0"/>
              <a:t>谷　昇一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1</a:t>
            </a:fld>
            <a:endParaRPr lang="en-US" dirty="0"/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598478" y="4575070"/>
            <a:ext cx="8256373" cy="69714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kumimoji="1"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1800" dirty="0" smtClean="0">
                <a:solidFill>
                  <a:schemeClr val="bg1"/>
                </a:solidFill>
              </a:rPr>
              <a:t>資料</a:t>
            </a:r>
            <a:r>
              <a:rPr lang="en-US" altLang="ja-JP" sz="1800" dirty="0" smtClean="0">
                <a:solidFill>
                  <a:schemeClr val="bg1"/>
                </a:solidFill>
              </a:rPr>
              <a:t>:</a:t>
            </a:r>
            <a:r>
              <a:rPr lang="ja-JP" altLang="en-US" sz="1800" dirty="0">
                <a:solidFill>
                  <a:schemeClr val="bg1"/>
                </a:solidFill>
              </a:rPr>
              <a:t>ずっと受けたかった</a:t>
            </a:r>
            <a:r>
              <a:rPr lang="ja-JP" altLang="en-US" sz="1800" dirty="0" smtClean="0">
                <a:solidFill>
                  <a:schemeClr val="bg1"/>
                </a:solidFill>
              </a:rPr>
              <a:t>ソフトウェアエンジニアリング</a:t>
            </a:r>
            <a:r>
              <a:rPr lang="ja-JP" altLang="en-US" sz="1800" dirty="0">
                <a:solidFill>
                  <a:schemeClr val="bg1"/>
                </a:solidFill>
              </a:rPr>
              <a:t>の授業</a:t>
            </a:r>
            <a:r>
              <a:rPr lang="ja-JP" altLang="en-US" sz="1800" dirty="0" smtClean="0">
                <a:solidFill>
                  <a:schemeClr val="bg1"/>
                </a:solidFill>
              </a:rPr>
              <a:t>２</a:t>
            </a:r>
            <a:r>
              <a:rPr lang="en-US" altLang="ja-JP" sz="1800" dirty="0">
                <a:solidFill>
                  <a:schemeClr val="bg1"/>
                </a:solidFill>
              </a:rPr>
              <a:t> </a:t>
            </a:r>
            <a:endParaRPr lang="en-US" altLang="ja-JP" sz="1800" dirty="0" smtClean="0">
              <a:solidFill>
                <a:schemeClr val="bg1"/>
              </a:solidFill>
            </a:endParaRPr>
          </a:p>
          <a:p>
            <a:r>
              <a:rPr lang="en-US" altLang="ja-JP" sz="1800" dirty="0">
                <a:solidFill>
                  <a:schemeClr val="bg1"/>
                </a:solidFill>
              </a:rPr>
              <a:t>	</a:t>
            </a:r>
            <a:r>
              <a:rPr lang="en-US" altLang="ja-JP" sz="1800" dirty="0" smtClean="0">
                <a:solidFill>
                  <a:schemeClr val="bg1"/>
                </a:solidFill>
              </a:rPr>
              <a:t>p.</a:t>
            </a:r>
            <a:r>
              <a:rPr lang="ja-JP" altLang="en-US" sz="1800" dirty="0" smtClean="0">
                <a:solidFill>
                  <a:schemeClr val="bg1"/>
                </a:solidFill>
              </a:rPr>
              <a:t>１</a:t>
            </a:r>
            <a:r>
              <a:rPr lang="ja-JP" altLang="en-US" sz="1800" dirty="0">
                <a:solidFill>
                  <a:schemeClr val="bg1"/>
                </a:solidFill>
              </a:rPr>
              <a:t>～</a:t>
            </a:r>
            <a:r>
              <a:rPr lang="ja-JP" altLang="en-US" sz="1800" dirty="0" smtClean="0">
                <a:solidFill>
                  <a:schemeClr val="bg1"/>
                </a:solidFill>
              </a:rPr>
              <a:t>３７</a:t>
            </a:r>
            <a:endParaRPr lang="en-US" altLang="ja-JP" sz="1800" dirty="0" smtClean="0">
              <a:solidFill>
                <a:schemeClr val="bg1"/>
              </a:solidFill>
            </a:endParaRPr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6171375" y="5773677"/>
            <a:ext cx="2972625" cy="4829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kumimoji="1"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kumimoji="1"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 smtClean="0">
                <a:solidFill>
                  <a:schemeClr val="bg1"/>
                </a:solidFill>
              </a:rPr>
              <a:t>60191055 </a:t>
            </a:r>
            <a:r>
              <a:rPr lang="ja-JP" altLang="en-US" dirty="0" smtClean="0">
                <a:solidFill>
                  <a:schemeClr val="bg1"/>
                </a:solidFill>
              </a:rPr>
              <a:t>山崎大輝</a:t>
            </a:r>
            <a:endParaRPr lang="en-US" altLang="ja-JP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69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406640" cy="1356360"/>
          </a:xfrm>
        </p:spPr>
        <p:txBody>
          <a:bodyPr/>
          <a:lstStyle/>
          <a:p>
            <a:r>
              <a:rPr kumimoji="1" lang="ja-JP" altLang="en-US" dirty="0" smtClean="0"/>
              <a:t>情報システムとは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59542" y="2356670"/>
            <a:ext cx="7899571" cy="4038600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ja-JP" altLang="en-US" sz="2400" dirty="0"/>
              <a:t>実際</a:t>
            </a:r>
            <a:r>
              <a:rPr lang="ja-JP" altLang="en-US" sz="2400" dirty="0" smtClean="0"/>
              <a:t>の</a:t>
            </a:r>
            <a:r>
              <a:rPr lang="ja-JP" altLang="en-US" sz="2400" dirty="0"/>
              <a:t>業務</a:t>
            </a:r>
            <a:r>
              <a:rPr lang="ja-JP" altLang="en-US" sz="2400" dirty="0" smtClean="0"/>
              <a:t>に用いられているシステム</a:t>
            </a:r>
            <a:endParaRPr lang="en-US" altLang="ja-JP" sz="2400" dirty="0" smtClean="0"/>
          </a:p>
          <a:p>
            <a:pPr marL="34290" indent="0">
              <a:buNone/>
            </a:pPr>
            <a:r>
              <a:rPr lang="en-US" altLang="ja-JP" sz="2400" dirty="0" smtClean="0"/>
              <a:t>(</a:t>
            </a:r>
            <a:r>
              <a:rPr lang="ja-JP" altLang="en-US" sz="2400" dirty="0" smtClean="0"/>
              <a:t>例</a:t>
            </a:r>
            <a:r>
              <a:rPr lang="en-US" altLang="ja-JP" sz="2400" dirty="0" smtClean="0"/>
              <a:t>:</a:t>
            </a:r>
            <a:r>
              <a:rPr lang="ja-JP" altLang="en-US" sz="2400" dirty="0" smtClean="0"/>
              <a:t>コンビニの</a:t>
            </a:r>
            <a:r>
              <a:rPr lang="en-US" altLang="ja-JP" sz="2400" dirty="0" smtClean="0"/>
              <a:t>POS</a:t>
            </a:r>
            <a:r>
              <a:rPr lang="ja-JP" altLang="en-US" sz="2400" dirty="0" smtClean="0"/>
              <a:t>システムなど</a:t>
            </a:r>
            <a:r>
              <a:rPr lang="en-US" altLang="ja-JP" sz="2400" dirty="0" smtClean="0"/>
              <a:t>)</a:t>
            </a:r>
          </a:p>
          <a:p>
            <a:pPr marL="34290" indent="0">
              <a:buNone/>
            </a:pPr>
            <a:endParaRPr kumimoji="1" lang="en-US" altLang="ja-JP" sz="2400" dirty="0"/>
          </a:p>
          <a:p>
            <a:pPr marL="34290" indent="0">
              <a:buNone/>
            </a:pPr>
            <a:r>
              <a:rPr kumimoji="1" lang="ja-JP" altLang="en-US" sz="2400" dirty="0" smtClean="0"/>
              <a:t>経営者は情報システムを導入することにより、経営の効率化や売り上げを伸ばしたい</a:t>
            </a:r>
            <a:endParaRPr kumimoji="1"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433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981950" cy="1356360"/>
          </a:xfrm>
        </p:spPr>
        <p:txBody>
          <a:bodyPr/>
          <a:lstStyle/>
          <a:p>
            <a:r>
              <a:rPr kumimoji="1" lang="ja-JP" altLang="en-US" dirty="0" smtClean="0"/>
              <a:t>情報システムの導入について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796364" y="1636447"/>
            <a:ext cx="8360890" cy="4038600"/>
          </a:xfrm>
        </p:spPr>
        <p:txBody>
          <a:bodyPr>
            <a:normAutofit/>
          </a:bodyPr>
          <a:lstStyle/>
          <a:p>
            <a:pPr marL="34290" indent="0">
              <a:buNone/>
            </a:pPr>
            <a:endParaRPr kumimoji="1" lang="en-US" altLang="ja-JP" sz="2400" dirty="0"/>
          </a:p>
          <a:p>
            <a:pPr marL="34290" indent="0">
              <a:buNone/>
            </a:pPr>
            <a:r>
              <a:rPr kumimoji="1" lang="ja-JP" altLang="en-US" sz="2800" dirty="0" smtClean="0"/>
              <a:t>企業固有のビジネスモデル</a:t>
            </a:r>
            <a:endParaRPr kumimoji="1" lang="en-US" altLang="ja-JP" sz="2800" dirty="0" smtClean="0"/>
          </a:p>
          <a:p>
            <a:pPr marL="34290" indent="0">
              <a:buNone/>
            </a:pPr>
            <a:r>
              <a:rPr kumimoji="1" lang="ja-JP" altLang="en-US" sz="2800" dirty="0" smtClean="0"/>
              <a:t>経営</a:t>
            </a:r>
            <a:r>
              <a:rPr lang="ja-JP" altLang="en-US" sz="2800" dirty="0"/>
              <a:t>課題</a:t>
            </a:r>
            <a:r>
              <a:rPr lang="ja-JP" altLang="en-US" sz="2800" dirty="0" smtClean="0"/>
              <a:t>が異なる</a:t>
            </a:r>
            <a:endParaRPr lang="en-US" altLang="ja-JP" sz="2800" dirty="0" smtClean="0"/>
          </a:p>
          <a:p>
            <a:pPr marL="34290" indent="0">
              <a:buNone/>
            </a:pPr>
            <a:endParaRPr kumimoji="1" lang="en-US" altLang="ja-JP" sz="2800" dirty="0" smtClean="0"/>
          </a:p>
          <a:p>
            <a:pPr marL="34290" indent="0">
              <a:buNone/>
            </a:pPr>
            <a:endParaRPr kumimoji="1" lang="en-US" altLang="ja-JP" sz="2800" dirty="0"/>
          </a:p>
          <a:p>
            <a:pPr marL="34290" indent="0">
              <a:buNone/>
            </a:pPr>
            <a:r>
              <a:rPr lang="ja-JP" altLang="en-US" sz="2800" dirty="0" smtClean="0"/>
              <a:t>要求</a:t>
            </a:r>
            <a:r>
              <a:rPr lang="ja-JP" altLang="en-US" sz="2800" dirty="0"/>
              <a:t>を満たすソフトウェア</a:t>
            </a:r>
            <a:r>
              <a:rPr lang="ja-JP" altLang="en-US" sz="2800" dirty="0" smtClean="0"/>
              <a:t>が</a:t>
            </a:r>
            <a:endParaRPr lang="en-US" altLang="ja-JP" sz="2800" dirty="0" smtClean="0"/>
          </a:p>
          <a:p>
            <a:pPr marL="34290" indent="0">
              <a:buNone/>
            </a:pPr>
            <a:r>
              <a:rPr lang="ja-JP" altLang="en-US" sz="2800" dirty="0" smtClean="0"/>
              <a:t>市販</a:t>
            </a:r>
            <a:r>
              <a:rPr lang="ja-JP" altLang="en-US" sz="2800" dirty="0"/>
              <a:t>されていないことが多い</a:t>
            </a:r>
            <a:endParaRPr lang="en-US" altLang="ja-JP" sz="2800" dirty="0"/>
          </a:p>
          <a:p>
            <a:pPr marL="34290" indent="0">
              <a:buNone/>
            </a:pPr>
            <a:endParaRPr kumimoji="1" lang="en-US" altLang="ja-JP" sz="28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下矢印 4"/>
          <p:cNvSpPr/>
          <p:nvPr/>
        </p:nvSpPr>
        <p:spPr>
          <a:xfrm>
            <a:off x="3352799" y="3220994"/>
            <a:ext cx="1046206" cy="6425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4257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406640" cy="1356360"/>
          </a:xfrm>
        </p:spPr>
        <p:txBody>
          <a:bodyPr/>
          <a:lstStyle/>
          <a:p>
            <a:r>
              <a:rPr kumimoji="1" lang="ja-JP" altLang="en-US" dirty="0" smtClean="0"/>
              <a:t>情報システム作成の流れ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3613" y="1529355"/>
            <a:ext cx="8682680" cy="4970299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kumimoji="1" lang="ja-JP" altLang="en-US" sz="2400" dirty="0" smtClean="0"/>
              <a:t>①　経営課題や業務の課題を考える</a:t>
            </a:r>
            <a:endParaRPr kumimoji="1" lang="en-US" altLang="ja-JP" sz="2400" dirty="0" smtClean="0"/>
          </a:p>
          <a:p>
            <a:pPr marL="34290" lvl="0" indent="0">
              <a:buClr>
                <a:srgbClr val="4F81BD"/>
              </a:buClr>
              <a:buNone/>
            </a:pPr>
            <a:r>
              <a:rPr lang="ja-JP" altLang="en-US" sz="2400" dirty="0" smtClean="0">
                <a:solidFill>
                  <a:srgbClr val="4F81BD"/>
                </a:solidFill>
              </a:rPr>
              <a:t>　</a:t>
            </a:r>
            <a:r>
              <a:rPr lang="en-US" altLang="ja-JP" sz="2400" dirty="0" smtClean="0">
                <a:solidFill>
                  <a:srgbClr val="4F81BD"/>
                </a:solidFill>
              </a:rPr>
              <a:t>	</a:t>
            </a:r>
            <a:r>
              <a:rPr lang="ja-JP" altLang="en-US" sz="2400" dirty="0" smtClean="0">
                <a:solidFill>
                  <a:srgbClr val="4F81BD"/>
                </a:solidFill>
              </a:rPr>
              <a:t>（まず</a:t>
            </a:r>
            <a:r>
              <a:rPr lang="ja-JP" altLang="en-US" sz="2400" dirty="0">
                <a:solidFill>
                  <a:srgbClr val="4F81BD"/>
                </a:solidFill>
              </a:rPr>
              <a:t>、なぜ家を立てるのか目的が</a:t>
            </a:r>
            <a:r>
              <a:rPr lang="ja-JP" altLang="en-US" sz="2400" dirty="0" smtClean="0">
                <a:solidFill>
                  <a:srgbClr val="4F81BD"/>
                </a:solidFill>
              </a:rPr>
              <a:t>ある）</a:t>
            </a:r>
            <a:endParaRPr lang="ja-JP" altLang="en-US" sz="2400" dirty="0">
              <a:solidFill>
                <a:srgbClr val="4F81BD"/>
              </a:solidFill>
            </a:endParaRPr>
          </a:p>
          <a:p>
            <a:pPr marL="34290" indent="0">
              <a:buNone/>
            </a:pPr>
            <a:endParaRPr kumimoji="1" lang="en-US" altLang="ja-JP" sz="2400" dirty="0" smtClean="0"/>
          </a:p>
          <a:p>
            <a:pPr marL="34290" indent="0">
              <a:buNone/>
            </a:pPr>
            <a:r>
              <a:rPr lang="ja-JP" altLang="en-US" sz="2400" dirty="0" smtClean="0"/>
              <a:t>②　それらの課題をどのように情報システムで解決する</a:t>
            </a:r>
            <a:r>
              <a:rPr lang="en-US" altLang="ja-JP" sz="2400" dirty="0" smtClean="0"/>
              <a:t>	</a:t>
            </a:r>
            <a:r>
              <a:rPr lang="ja-JP" altLang="en-US" sz="2400" dirty="0" err="1" smtClean="0"/>
              <a:t>のかを</a:t>
            </a:r>
            <a:r>
              <a:rPr lang="ja-JP" altLang="en-US" sz="2400" dirty="0" smtClean="0"/>
              <a:t>考える</a:t>
            </a:r>
            <a:endParaRPr lang="en-US" altLang="ja-JP" sz="2400" dirty="0" smtClean="0"/>
          </a:p>
          <a:p>
            <a:pPr marL="34290" indent="0">
              <a:buNone/>
            </a:pPr>
            <a:r>
              <a:rPr lang="ja-JP" altLang="en-US" sz="2400" dirty="0" smtClean="0"/>
              <a:t>　</a:t>
            </a:r>
            <a:r>
              <a:rPr lang="en-US" altLang="ja-JP" sz="2400" dirty="0" smtClean="0"/>
              <a:t>	</a:t>
            </a:r>
            <a:r>
              <a:rPr lang="ja-JP" altLang="en-US" sz="2400" dirty="0" smtClean="0"/>
              <a:t>（その目的を満たすための家のコンセプトを企画する）</a:t>
            </a:r>
            <a:endParaRPr lang="en-US" altLang="ja-JP" sz="2400" dirty="0" smtClean="0"/>
          </a:p>
          <a:p>
            <a:pPr marL="34290" indent="0">
              <a:buNone/>
            </a:pPr>
            <a:endParaRPr lang="en-US" altLang="ja-JP" sz="2400" dirty="0" smtClean="0"/>
          </a:p>
          <a:p>
            <a:pPr marL="34290" indent="0">
              <a:buNone/>
            </a:pPr>
            <a:r>
              <a:rPr kumimoji="1" lang="ja-JP" altLang="en-US" sz="2400" dirty="0" smtClean="0"/>
              <a:t>③　情報システムを作成してくれる会社を見つける</a:t>
            </a:r>
            <a:endParaRPr kumimoji="1" lang="en-US" altLang="ja-JP" sz="2400" dirty="0" smtClean="0"/>
          </a:p>
          <a:p>
            <a:pPr marL="34290" indent="0">
              <a:buNone/>
            </a:pPr>
            <a:r>
              <a:rPr lang="en-US" altLang="ja-JP" sz="2400" dirty="0"/>
              <a:t>	</a:t>
            </a:r>
            <a:r>
              <a:rPr lang="ja-JP" altLang="en-US" sz="2400" dirty="0" smtClean="0"/>
              <a:t>（施工業者を見つける）</a:t>
            </a:r>
            <a:endParaRPr lang="en-US" altLang="ja-JP" sz="2400" dirty="0" smtClean="0"/>
          </a:p>
          <a:p>
            <a:pPr marL="34290" indent="0">
              <a:buNone/>
            </a:pPr>
            <a:endParaRPr kumimoji="1"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240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406640" cy="1356360"/>
          </a:xfrm>
        </p:spPr>
        <p:txBody>
          <a:bodyPr/>
          <a:lstStyle/>
          <a:p>
            <a:r>
              <a:rPr kumimoji="1" lang="ja-JP" altLang="en-US" dirty="0" smtClean="0"/>
              <a:t>情報システム作成の流れ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3613" y="1916534"/>
            <a:ext cx="8682680" cy="3817002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ja-JP" altLang="en-US" sz="2400" dirty="0"/>
              <a:t>④　情報システムの構成や機能などを設計する</a:t>
            </a:r>
            <a:endParaRPr lang="en-US" altLang="ja-JP" sz="2400" dirty="0"/>
          </a:p>
          <a:p>
            <a:pPr marL="34290" lvl="0" indent="0">
              <a:buClr>
                <a:srgbClr val="4F81BD"/>
              </a:buClr>
              <a:buNone/>
            </a:pPr>
            <a:r>
              <a:rPr lang="ja-JP" altLang="en-US" sz="2400" dirty="0" smtClean="0">
                <a:solidFill>
                  <a:srgbClr val="4F81BD"/>
                </a:solidFill>
              </a:rPr>
              <a:t>　</a:t>
            </a:r>
            <a:r>
              <a:rPr lang="en-US" altLang="ja-JP" sz="2400" dirty="0" smtClean="0">
                <a:solidFill>
                  <a:srgbClr val="4F81BD"/>
                </a:solidFill>
              </a:rPr>
              <a:t>	</a:t>
            </a:r>
            <a:r>
              <a:rPr lang="ja-JP" altLang="en-US" sz="2400" dirty="0" smtClean="0">
                <a:solidFill>
                  <a:srgbClr val="4F81BD"/>
                </a:solidFill>
              </a:rPr>
              <a:t>（その業者と打ち合わせをして</a:t>
            </a:r>
            <a:endParaRPr lang="en-US" altLang="ja-JP" sz="2400" dirty="0" smtClean="0">
              <a:solidFill>
                <a:srgbClr val="4F81BD"/>
              </a:solidFill>
            </a:endParaRPr>
          </a:p>
          <a:p>
            <a:pPr marL="34290" lvl="0" indent="0">
              <a:buClr>
                <a:srgbClr val="4F81BD"/>
              </a:buClr>
              <a:buNone/>
            </a:pPr>
            <a:r>
              <a:rPr lang="en-US" altLang="ja-JP" sz="2400" dirty="0">
                <a:solidFill>
                  <a:srgbClr val="4F81BD"/>
                </a:solidFill>
              </a:rPr>
              <a:t>	</a:t>
            </a:r>
            <a:r>
              <a:rPr lang="ja-JP" altLang="en-US" sz="2400" dirty="0">
                <a:solidFill>
                  <a:srgbClr val="4F81BD"/>
                </a:solidFill>
              </a:rPr>
              <a:t>　</a:t>
            </a:r>
            <a:r>
              <a:rPr lang="ja-JP" altLang="en-US" sz="2400" dirty="0" smtClean="0">
                <a:solidFill>
                  <a:srgbClr val="4F81BD"/>
                </a:solidFill>
              </a:rPr>
              <a:t>家のデザインを決めていく）</a:t>
            </a:r>
            <a:endParaRPr lang="ja-JP" altLang="en-US" sz="2400" dirty="0">
              <a:solidFill>
                <a:srgbClr val="4F81BD"/>
              </a:solidFill>
            </a:endParaRPr>
          </a:p>
          <a:p>
            <a:pPr marL="34290" indent="0">
              <a:buNone/>
            </a:pPr>
            <a:endParaRPr kumimoji="1" lang="en-US" altLang="ja-JP" sz="2400" dirty="0" smtClean="0"/>
          </a:p>
          <a:p>
            <a:pPr marL="34290" indent="0">
              <a:buNone/>
            </a:pPr>
            <a:r>
              <a:rPr lang="ja-JP" altLang="en-US" sz="2400" dirty="0" smtClean="0"/>
              <a:t>⑤</a:t>
            </a:r>
            <a:r>
              <a:rPr lang="ja-JP" altLang="en-US" sz="2400" dirty="0"/>
              <a:t>　細部の設計書を作成し、プログラムのソースコードを</a:t>
            </a:r>
            <a:r>
              <a:rPr lang="ja-JP" altLang="en-US" sz="2400" dirty="0" smtClean="0"/>
              <a:t>作</a:t>
            </a:r>
            <a:r>
              <a:rPr lang="en-US" altLang="ja-JP" sz="2400" dirty="0" smtClean="0"/>
              <a:t>	</a:t>
            </a:r>
            <a:r>
              <a:rPr lang="ja-JP" altLang="en-US" sz="2400" dirty="0" smtClean="0"/>
              <a:t>成し</a:t>
            </a:r>
            <a:r>
              <a:rPr lang="ja-JP" altLang="en-US" sz="2400" dirty="0"/>
              <a:t>、結合する</a:t>
            </a:r>
            <a:endParaRPr lang="en-US" altLang="ja-JP" sz="2400" dirty="0"/>
          </a:p>
          <a:p>
            <a:pPr marL="34290" indent="0">
              <a:buNone/>
            </a:pPr>
            <a:r>
              <a:rPr lang="ja-JP" altLang="en-US" sz="2400" dirty="0" smtClean="0"/>
              <a:t>　</a:t>
            </a:r>
            <a:r>
              <a:rPr lang="en-US" altLang="ja-JP" sz="2400" dirty="0" smtClean="0"/>
              <a:t>	</a:t>
            </a:r>
            <a:r>
              <a:rPr lang="ja-JP" altLang="en-US" sz="2400" dirty="0" smtClean="0"/>
              <a:t>（業者が設計書を作成し、その設計書に基づいて</a:t>
            </a:r>
            <a:endParaRPr lang="en-US" altLang="ja-JP" sz="2400" dirty="0" smtClean="0"/>
          </a:p>
          <a:p>
            <a:pPr marL="34290" indent="0">
              <a:buNone/>
            </a:pPr>
            <a:r>
              <a:rPr lang="en-US" altLang="ja-JP" sz="2400" dirty="0"/>
              <a:t>	</a:t>
            </a:r>
            <a:r>
              <a:rPr lang="ja-JP" altLang="en-US" sz="2400" dirty="0"/>
              <a:t>　</a:t>
            </a:r>
            <a:r>
              <a:rPr lang="ja-JP" altLang="en-US" sz="2400" dirty="0" smtClean="0"/>
              <a:t>材料が手配され組み立てられる）</a:t>
            </a:r>
            <a:endParaRPr lang="en-US" altLang="ja-JP" sz="2400" dirty="0" smtClean="0"/>
          </a:p>
          <a:p>
            <a:pPr marL="34290" indent="0">
              <a:buNone/>
            </a:pPr>
            <a:endParaRPr lang="en-US" altLang="ja-JP" sz="2400" dirty="0" smtClean="0"/>
          </a:p>
          <a:p>
            <a:pPr marL="34290" indent="0">
              <a:buNone/>
            </a:pPr>
            <a:endParaRPr kumimoji="1"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2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406640" cy="1356360"/>
          </a:xfrm>
        </p:spPr>
        <p:txBody>
          <a:bodyPr/>
          <a:lstStyle/>
          <a:p>
            <a:r>
              <a:rPr kumimoji="1" lang="ja-JP" altLang="en-US" dirty="0" smtClean="0"/>
              <a:t>情報システム作成の流れ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3613" y="1916534"/>
            <a:ext cx="8682680" cy="3817002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ja-JP" altLang="en-US" sz="2400" dirty="0"/>
              <a:t>⑥　情報システムをテストし</a:t>
            </a:r>
            <a:r>
              <a:rPr lang="ja-JP" altLang="en-US" sz="2400" dirty="0" smtClean="0"/>
              <a:t>、</a:t>
            </a:r>
            <a:r>
              <a:rPr lang="en-US" altLang="ja-JP" sz="2400" dirty="0" smtClean="0"/>
              <a:t>O</a:t>
            </a:r>
            <a:r>
              <a:rPr lang="en-US" altLang="ja-JP" sz="2400" dirty="0"/>
              <a:t>K</a:t>
            </a:r>
            <a:r>
              <a:rPr lang="ja-JP" altLang="en-US" sz="2400" dirty="0" smtClean="0"/>
              <a:t>なら</a:t>
            </a:r>
            <a:r>
              <a:rPr lang="ja-JP" altLang="en-US" sz="2400" dirty="0"/>
              <a:t>納入</a:t>
            </a:r>
            <a:r>
              <a:rPr lang="ja-JP" altLang="en-US" sz="2400" dirty="0" smtClean="0"/>
              <a:t>され</a:t>
            </a:r>
            <a:endParaRPr lang="en-US" altLang="ja-JP" sz="2400" dirty="0" smtClean="0"/>
          </a:p>
          <a:p>
            <a:pPr marL="34290" indent="0">
              <a:buNone/>
            </a:pPr>
            <a:r>
              <a:rPr lang="en-US" altLang="ja-JP" sz="2400" dirty="0"/>
              <a:t>	</a:t>
            </a:r>
            <a:r>
              <a:rPr lang="ja-JP" altLang="en-US" sz="2400" dirty="0" smtClean="0"/>
              <a:t>代金</a:t>
            </a:r>
            <a:r>
              <a:rPr lang="ja-JP" altLang="en-US" sz="2400" dirty="0"/>
              <a:t>を支払う</a:t>
            </a:r>
            <a:endParaRPr lang="en-US" altLang="ja-JP" sz="2400" dirty="0"/>
          </a:p>
          <a:p>
            <a:pPr marL="34290" lvl="0" indent="0">
              <a:buClr>
                <a:srgbClr val="4F81BD"/>
              </a:buClr>
              <a:buNone/>
            </a:pPr>
            <a:r>
              <a:rPr lang="ja-JP" altLang="en-US" sz="2400" dirty="0" smtClean="0">
                <a:solidFill>
                  <a:srgbClr val="4F81BD"/>
                </a:solidFill>
              </a:rPr>
              <a:t>　</a:t>
            </a:r>
            <a:r>
              <a:rPr lang="en-US" altLang="ja-JP" sz="2400" dirty="0" smtClean="0">
                <a:solidFill>
                  <a:srgbClr val="4F81BD"/>
                </a:solidFill>
              </a:rPr>
              <a:t>	</a:t>
            </a:r>
            <a:r>
              <a:rPr lang="ja-JP" altLang="en-US" sz="2400" dirty="0" smtClean="0">
                <a:solidFill>
                  <a:srgbClr val="4F81BD"/>
                </a:solidFill>
              </a:rPr>
              <a:t>（家が完成したらチェックし、業者から受け渡され</a:t>
            </a:r>
            <a:endParaRPr lang="en-US" altLang="ja-JP" sz="2400" dirty="0" smtClean="0">
              <a:solidFill>
                <a:srgbClr val="4F81BD"/>
              </a:solidFill>
            </a:endParaRPr>
          </a:p>
          <a:p>
            <a:pPr marL="34290" lvl="0" indent="0">
              <a:buClr>
                <a:srgbClr val="4F81BD"/>
              </a:buClr>
              <a:buNone/>
            </a:pPr>
            <a:r>
              <a:rPr lang="en-US" altLang="ja-JP" sz="2400" dirty="0" smtClean="0">
                <a:solidFill>
                  <a:srgbClr val="4F81BD"/>
                </a:solidFill>
              </a:rPr>
              <a:t>	</a:t>
            </a:r>
            <a:r>
              <a:rPr lang="ja-JP" altLang="en-US" sz="2400" dirty="0" smtClean="0">
                <a:solidFill>
                  <a:srgbClr val="4F81BD"/>
                </a:solidFill>
              </a:rPr>
              <a:t>その代金を支払う）</a:t>
            </a:r>
            <a:endParaRPr lang="ja-JP" altLang="en-US" sz="2400" dirty="0">
              <a:solidFill>
                <a:srgbClr val="4F81BD"/>
              </a:solidFill>
            </a:endParaRPr>
          </a:p>
          <a:p>
            <a:pPr marL="34290" indent="0">
              <a:buNone/>
            </a:pPr>
            <a:endParaRPr kumimoji="1" lang="en-US" altLang="ja-JP" sz="2400" dirty="0" smtClean="0"/>
          </a:p>
          <a:p>
            <a:pPr marL="34290" indent="0">
              <a:buNone/>
            </a:pPr>
            <a:r>
              <a:rPr lang="ja-JP" altLang="en-US" sz="2400" dirty="0" smtClean="0"/>
              <a:t>⑦</a:t>
            </a:r>
            <a:r>
              <a:rPr lang="ja-JP" altLang="en-US" sz="2400" dirty="0"/>
              <a:t>　使い勝手の悪い部分が生じたら修正を加えていく</a:t>
            </a:r>
          </a:p>
          <a:p>
            <a:pPr marL="34290" indent="0">
              <a:buNone/>
            </a:pPr>
            <a:r>
              <a:rPr lang="ja-JP" altLang="en-US" sz="2400" dirty="0" smtClean="0"/>
              <a:t>　</a:t>
            </a:r>
            <a:r>
              <a:rPr lang="en-US" altLang="ja-JP" sz="2400" dirty="0" smtClean="0"/>
              <a:t>	</a:t>
            </a:r>
            <a:r>
              <a:rPr lang="ja-JP" altLang="en-US" sz="2400" dirty="0" smtClean="0"/>
              <a:t>（台風や大雨で壊れた箇所を補修する）</a:t>
            </a:r>
            <a:endParaRPr lang="en-US" altLang="ja-JP" sz="2400" dirty="0" smtClean="0"/>
          </a:p>
          <a:p>
            <a:pPr marL="34290" indent="0">
              <a:buNone/>
            </a:pPr>
            <a:endParaRPr lang="en-US" altLang="ja-JP" sz="2400" dirty="0" smtClean="0"/>
          </a:p>
          <a:p>
            <a:pPr marL="34290" indent="0">
              <a:buNone/>
            </a:pPr>
            <a:endParaRPr kumimoji="1"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189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406640" cy="1356360"/>
          </a:xfrm>
        </p:spPr>
        <p:txBody>
          <a:bodyPr/>
          <a:lstStyle/>
          <a:p>
            <a:r>
              <a:rPr lang="ja-JP" altLang="en-US" dirty="0"/>
              <a:t>トラブル</a:t>
            </a:r>
            <a:r>
              <a:rPr lang="ja-JP" altLang="en-US" dirty="0" smtClean="0"/>
              <a:t>を避けるために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914402" y="1968091"/>
            <a:ext cx="7629574" cy="3817002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ja-JP" altLang="en-US" sz="2400" dirty="0" smtClean="0"/>
              <a:t>システム完成後、お客様に</a:t>
            </a:r>
            <a:endParaRPr lang="en-US" altLang="ja-JP" sz="2400" dirty="0" smtClean="0"/>
          </a:p>
          <a:p>
            <a:pPr marL="34290" indent="0">
              <a:buNone/>
            </a:pPr>
            <a:r>
              <a:rPr lang="en-US" altLang="ja-JP" sz="2400" dirty="0" smtClean="0"/>
              <a:t>	</a:t>
            </a:r>
            <a:r>
              <a:rPr lang="ja-JP" altLang="en-US" sz="2400" dirty="0" smtClean="0"/>
              <a:t>「思っていたものと違う！」</a:t>
            </a:r>
            <a:endParaRPr lang="en-US" altLang="ja-JP" sz="2400" dirty="0" smtClean="0"/>
          </a:p>
          <a:p>
            <a:pPr marL="34290" indent="0">
              <a:buNone/>
            </a:pPr>
            <a:r>
              <a:rPr lang="ja-JP" altLang="en-US" sz="2400" dirty="0" smtClean="0"/>
              <a:t>と言われないようあらかじめシステムの模型を作る</a:t>
            </a:r>
            <a:endParaRPr lang="en-US" altLang="ja-JP" sz="2400" dirty="0" smtClean="0"/>
          </a:p>
          <a:p>
            <a:pPr marL="34290" indent="0">
              <a:buNone/>
            </a:pPr>
            <a:endParaRPr lang="en-US" altLang="ja-JP" sz="2400" dirty="0"/>
          </a:p>
          <a:p>
            <a:pPr marL="34290" indent="0">
              <a:buNone/>
            </a:pPr>
            <a:r>
              <a:rPr lang="ja-JP" altLang="en-US" sz="2400" dirty="0" smtClean="0"/>
              <a:t>模型のことを</a:t>
            </a:r>
            <a:endParaRPr lang="en-US" altLang="ja-JP" sz="2400" dirty="0" smtClean="0"/>
          </a:p>
          <a:p>
            <a:pPr marL="34290" indent="0">
              <a:buNone/>
            </a:pPr>
            <a:r>
              <a:rPr lang="en-US" altLang="ja-JP" sz="2400" dirty="0"/>
              <a:t>	</a:t>
            </a:r>
            <a:r>
              <a:rPr lang="ja-JP" altLang="en-US" sz="2400" dirty="0" smtClean="0"/>
              <a:t>「プロトタイプ」</a:t>
            </a:r>
            <a:endParaRPr lang="en-US" altLang="ja-JP" sz="2400" dirty="0" smtClean="0"/>
          </a:p>
          <a:p>
            <a:pPr marL="34290" indent="0">
              <a:buNone/>
            </a:pPr>
            <a:r>
              <a:rPr lang="en-US" altLang="ja-JP" sz="2400" dirty="0" smtClean="0"/>
              <a:t>	</a:t>
            </a:r>
            <a:r>
              <a:rPr lang="ja-JP" altLang="en-US" sz="2400" dirty="0" smtClean="0"/>
              <a:t>「モックアップ」</a:t>
            </a:r>
            <a:endParaRPr lang="en-US" altLang="ja-JP" sz="2400" dirty="0" smtClean="0"/>
          </a:p>
          <a:p>
            <a:pPr marL="34290" indent="0">
              <a:buNone/>
            </a:pPr>
            <a:endParaRPr kumimoji="1"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85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406640" cy="1356360"/>
          </a:xfrm>
        </p:spPr>
        <p:txBody>
          <a:bodyPr/>
          <a:lstStyle/>
          <a:p>
            <a:r>
              <a:rPr kumimoji="1" lang="ja-JP" altLang="en-US" dirty="0" smtClean="0"/>
              <a:t>システムの受注について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3613" y="1916534"/>
            <a:ext cx="8682680" cy="3817002"/>
          </a:xfrm>
        </p:spPr>
        <p:txBody>
          <a:bodyPr>
            <a:normAutofit/>
          </a:bodyPr>
          <a:lstStyle/>
          <a:p>
            <a:pPr marL="34290" indent="0">
              <a:buNone/>
            </a:pPr>
            <a:endParaRPr kumimoji="1" lang="en-US" altLang="ja-JP" sz="2400" dirty="0" smtClean="0"/>
          </a:p>
          <a:p>
            <a:pPr marL="34290" indent="0">
              <a:buNone/>
            </a:pPr>
            <a:r>
              <a:rPr kumimoji="1" lang="ja-JP" altLang="en-US" sz="2400" dirty="0" smtClean="0"/>
              <a:t>特定のソフトウェア会社に依頼</a:t>
            </a:r>
            <a:endParaRPr kumimoji="1" lang="en-US" altLang="ja-JP" sz="2400" dirty="0" smtClean="0"/>
          </a:p>
          <a:p>
            <a:pPr marL="34290" indent="0">
              <a:buNone/>
            </a:pPr>
            <a:r>
              <a:rPr lang="ja-JP" altLang="en-US" sz="2400" dirty="0">
                <a:solidFill>
                  <a:srgbClr val="FF0000"/>
                </a:solidFill>
              </a:rPr>
              <a:t>入札</a:t>
            </a:r>
            <a:r>
              <a:rPr lang="ja-JP" altLang="en-US" sz="2400" dirty="0" smtClean="0">
                <a:solidFill>
                  <a:srgbClr val="FF0000"/>
                </a:solidFill>
              </a:rPr>
              <a:t>でソフトウェア会社を選定</a:t>
            </a:r>
            <a:endParaRPr lang="en-US" altLang="ja-JP" sz="2400" dirty="0" smtClean="0">
              <a:solidFill>
                <a:srgbClr val="FF0000"/>
              </a:solidFill>
            </a:endParaRPr>
          </a:p>
          <a:p>
            <a:pPr marL="34290" indent="0">
              <a:buNone/>
            </a:pPr>
            <a:endParaRPr kumimoji="1" lang="en-US" altLang="ja-JP" sz="2400" dirty="0"/>
          </a:p>
          <a:p>
            <a:pPr marL="34290" indent="0">
              <a:buNone/>
            </a:pPr>
            <a:r>
              <a:rPr lang="ja-JP" altLang="en-US" sz="2400" dirty="0" smtClean="0"/>
              <a:t>入札ではいくつかの候補会社同士で競争（プレゼン）を行う</a:t>
            </a:r>
            <a:endParaRPr kumimoji="1"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018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406640" cy="1356360"/>
          </a:xfrm>
        </p:spPr>
        <p:txBody>
          <a:bodyPr/>
          <a:lstStyle/>
          <a:p>
            <a:r>
              <a:rPr kumimoji="1" lang="ja-JP" altLang="en-US" dirty="0" smtClean="0"/>
              <a:t>入札の流れ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60175" y="1513116"/>
            <a:ext cx="8246074" cy="4893275"/>
          </a:xfrm>
        </p:spPr>
        <p:txBody>
          <a:bodyPr>
            <a:normAutofit lnSpcReduction="10000"/>
          </a:bodyPr>
          <a:lstStyle/>
          <a:p>
            <a:pPr marL="34290" indent="0">
              <a:buNone/>
            </a:pPr>
            <a:r>
              <a:rPr kumimoji="1" lang="ja-JP" altLang="en-US" sz="2400" dirty="0" smtClean="0"/>
              <a:t>①何を実現したいのか、どんな要件か（提案依頼書）を</a:t>
            </a:r>
            <a:endParaRPr kumimoji="1" lang="en-US" altLang="ja-JP" sz="2400" dirty="0" smtClean="0"/>
          </a:p>
          <a:p>
            <a:pPr marL="34290" indent="0">
              <a:buNone/>
            </a:pPr>
            <a:r>
              <a:rPr lang="ja-JP" altLang="en-US" sz="2400" dirty="0"/>
              <a:t>　</a:t>
            </a:r>
            <a:r>
              <a:rPr kumimoji="1" lang="ja-JP" altLang="en-US" sz="2400" dirty="0" smtClean="0"/>
              <a:t>お客様が考える</a:t>
            </a:r>
            <a:endParaRPr kumimoji="1" lang="en-US" altLang="ja-JP" sz="2400" dirty="0" smtClean="0"/>
          </a:p>
          <a:p>
            <a:pPr marL="34290" indent="0">
              <a:buNone/>
            </a:pPr>
            <a:endParaRPr kumimoji="1" lang="en-US" altLang="ja-JP" sz="2400" dirty="0" smtClean="0"/>
          </a:p>
          <a:p>
            <a:pPr marL="34290" indent="0">
              <a:buNone/>
            </a:pPr>
            <a:r>
              <a:rPr lang="ja-JP" altLang="en-US" sz="2400" dirty="0" smtClean="0"/>
              <a:t>②提案依頼書を受けて、各ソフトウェア会社が提案書を</a:t>
            </a:r>
            <a:endParaRPr lang="en-US" altLang="ja-JP" sz="2400" dirty="0" smtClean="0"/>
          </a:p>
          <a:p>
            <a:pPr marL="34290" indent="0">
              <a:buNone/>
            </a:pPr>
            <a:r>
              <a:rPr lang="ja-JP" altLang="en-US" sz="2400" dirty="0" smtClean="0"/>
              <a:t>　作成する</a:t>
            </a:r>
            <a:endParaRPr lang="en-US" altLang="ja-JP" sz="2400" dirty="0" smtClean="0"/>
          </a:p>
          <a:p>
            <a:pPr marL="34290" indent="0">
              <a:buNone/>
            </a:pPr>
            <a:endParaRPr lang="en-US" altLang="ja-JP" sz="2400" dirty="0" smtClean="0"/>
          </a:p>
          <a:p>
            <a:pPr marL="34290" indent="0">
              <a:buNone/>
            </a:pPr>
            <a:r>
              <a:rPr kumimoji="1" lang="ja-JP" altLang="en-US" sz="2400" dirty="0" smtClean="0"/>
              <a:t>③集まった提案書同士比較し、候補会社をいくつか選ぶ</a:t>
            </a:r>
            <a:endParaRPr kumimoji="1" lang="en-US" altLang="ja-JP" sz="2400" dirty="0" smtClean="0"/>
          </a:p>
          <a:p>
            <a:pPr marL="34290" indent="0">
              <a:buNone/>
            </a:pPr>
            <a:endParaRPr kumimoji="1" lang="en-US" altLang="ja-JP" sz="2400" dirty="0" smtClean="0"/>
          </a:p>
          <a:p>
            <a:pPr marL="34290" indent="0">
              <a:buNone/>
            </a:pPr>
            <a:r>
              <a:rPr lang="ja-JP" altLang="en-US" sz="2400" dirty="0" smtClean="0"/>
              <a:t>④候補会社はお客様の前でプレゼンを行う</a:t>
            </a:r>
            <a:endParaRPr lang="en-US" altLang="ja-JP" sz="2400" dirty="0" smtClean="0"/>
          </a:p>
          <a:p>
            <a:pPr marL="34290" indent="0">
              <a:buNone/>
            </a:pPr>
            <a:endParaRPr lang="en-US" altLang="ja-JP" sz="2400" dirty="0" smtClean="0"/>
          </a:p>
          <a:p>
            <a:pPr marL="34290" indent="0">
              <a:buNone/>
            </a:pPr>
            <a:r>
              <a:rPr kumimoji="1" lang="ja-JP" altLang="en-US" sz="2400" dirty="0" smtClean="0"/>
              <a:t>⑤お客様は受注する会社を決定する</a:t>
            </a:r>
            <a:endParaRPr kumimoji="1"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950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891334" cy="1356360"/>
          </a:xfrm>
        </p:spPr>
        <p:txBody>
          <a:bodyPr/>
          <a:lstStyle/>
          <a:p>
            <a:r>
              <a:rPr kumimoji="1" lang="ja-JP" altLang="en-US" dirty="0" smtClean="0"/>
              <a:t>実際に使われている情報システム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POS</a:t>
            </a:r>
            <a:r>
              <a:rPr kumimoji="1" lang="ja-JP" altLang="en-US" dirty="0" smtClean="0"/>
              <a:t>システム）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639331" y="1733985"/>
            <a:ext cx="6862117" cy="4893275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kumimoji="1" lang="ja-JP" altLang="en-US" sz="2400" dirty="0" smtClean="0"/>
              <a:t>販売管理</a:t>
            </a:r>
            <a:r>
              <a:rPr lang="ja-JP" altLang="en-US" sz="2400" dirty="0"/>
              <a:t>・</a:t>
            </a:r>
            <a:r>
              <a:rPr lang="ja-JP" altLang="en-US" sz="2400" dirty="0" smtClean="0"/>
              <a:t>在庫管理</a:t>
            </a:r>
            <a:r>
              <a:rPr lang="ja-JP" altLang="en-US" sz="2400" dirty="0"/>
              <a:t>・</a:t>
            </a:r>
            <a:r>
              <a:rPr kumimoji="1" lang="ja-JP" altLang="en-US" sz="2400" dirty="0" smtClean="0"/>
              <a:t>発注納品管理</a:t>
            </a:r>
            <a:endParaRPr kumimoji="1" lang="en-US" altLang="ja-JP" sz="2400" dirty="0" smtClean="0"/>
          </a:p>
          <a:p>
            <a:pPr marL="34290" indent="0">
              <a:buNone/>
            </a:pPr>
            <a:r>
              <a:rPr lang="ja-JP" altLang="en-US" sz="2400" dirty="0" smtClean="0"/>
              <a:t>に使われるシステム</a:t>
            </a:r>
            <a:endParaRPr lang="en-US" altLang="ja-JP" sz="2400" dirty="0" smtClean="0"/>
          </a:p>
          <a:p>
            <a:pPr marL="34290" indent="0">
              <a:buNone/>
            </a:pPr>
            <a:r>
              <a:rPr lang="ja-JP" altLang="en-US" sz="2400" dirty="0" smtClean="0"/>
              <a:t>例：コンビニのレジ</a:t>
            </a:r>
            <a:endParaRPr lang="en-US" altLang="ja-JP" sz="2400" dirty="0" smtClean="0"/>
          </a:p>
          <a:p>
            <a:pPr marL="34290" indent="0">
              <a:buNone/>
            </a:pPr>
            <a:endParaRPr kumimoji="1" lang="en-US" altLang="ja-JP" sz="2400" dirty="0" smtClean="0"/>
          </a:p>
          <a:p>
            <a:pPr marL="34290" indent="0">
              <a:buNone/>
            </a:pPr>
            <a:endParaRPr kumimoji="1" lang="en-US" altLang="ja-JP" sz="2400" dirty="0"/>
          </a:p>
          <a:p>
            <a:pPr marL="34290" indent="0">
              <a:buNone/>
            </a:pPr>
            <a:r>
              <a:rPr kumimoji="1" lang="ja-JP" altLang="en-US" sz="2400" dirty="0" smtClean="0"/>
              <a:t>レジでの価格入力の手間が省略</a:t>
            </a:r>
            <a:endParaRPr kumimoji="1" lang="en-US" altLang="ja-JP" sz="2400" dirty="0" smtClean="0"/>
          </a:p>
          <a:p>
            <a:pPr marL="34290" indent="0">
              <a:buNone/>
            </a:pPr>
            <a:r>
              <a:rPr kumimoji="1" lang="ja-JP" altLang="en-US" sz="2400" dirty="0" smtClean="0"/>
              <a:t>金額の入力ミスがなくなる</a:t>
            </a:r>
            <a:endParaRPr kumimoji="1" lang="en-US" altLang="ja-JP" sz="2400" dirty="0" smtClean="0"/>
          </a:p>
          <a:p>
            <a:pPr marL="34290" indent="0">
              <a:buNone/>
            </a:pPr>
            <a:r>
              <a:rPr lang="ja-JP" altLang="en-US" sz="2400" dirty="0"/>
              <a:t>各商品</a:t>
            </a:r>
            <a:r>
              <a:rPr lang="ja-JP" altLang="en-US" sz="2400" dirty="0" smtClean="0"/>
              <a:t>がいくつ売れたのかを瞬時に集計可能に</a:t>
            </a:r>
            <a:endParaRPr kumimoji="1"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下矢印 4"/>
          <p:cNvSpPr/>
          <p:nvPr/>
        </p:nvSpPr>
        <p:spPr>
          <a:xfrm>
            <a:off x="3542528" y="3205872"/>
            <a:ext cx="889686" cy="63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72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891334" cy="1356360"/>
          </a:xfrm>
        </p:spPr>
        <p:txBody>
          <a:bodyPr/>
          <a:lstStyle/>
          <a:p>
            <a:r>
              <a:rPr kumimoji="1" lang="ja-JP" altLang="en-US" dirty="0" smtClean="0"/>
              <a:t>実際に使われている情報システム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（</a:t>
            </a:r>
            <a:r>
              <a:rPr lang="en-US" altLang="ja-JP" dirty="0" smtClean="0"/>
              <a:t>CRM</a:t>
            </a:r>
            <a:r>
              <a:rPr kumimoji="1" lang="ja-JP" altLang="en-US" dirty="0" smtClean="0"/>
              <a:t>システム）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301581" y="2394565"/>
            <a:ext cx="8246074" cy="4893275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kumimoji="1" lang="ja-JP" altLang="en-US" sz="2400" dirty="0" smtClean="0"/>
              <a:t>顧客情報を管理し、</a:t>
            </a:r>
            <a:r>
              <a:rPr lang="ja-JP" altLang="en-US" sz="2400" dirty="0" smtClean="0"/>
              <a:t>経営</a:t>
            </a:r>
            <a:r>
              <a:rPr lang="ja-JP" altLang="en-US" sz="2400" dirty="0"/>
              <a:t>戦略</a:t>
            </a:r>
            <a:r>
              <a:rPr lang="ja-JP" altLang="en-US" sz="2400" dirty="0" smtClean="0"/>
              <a:t>に生かすシステム</a:t>
            </a:r>
            <a:endParaRPr lang="en-US" altLang="ja-JP" sz="2400" dirty="0" smtClean="0"/>
          </a:p>
          <a:p>
            <a:pPr marL="34290" indent="0">
              <a:buNone/>
            </a:pPr>
            <a:r>
              <a:rPr kumimoji="1" lang="ja-JP" altLang="en-US" sz="2400" dirty="0" smtClean="0"/>
              <a:t>例：ポイントカード・クレジットカード</a:t>
            </a:r>
            <a:endParaRPr kumimoji="1" lang="en-US" altLang="ja-JP" sz="2400" dirty="0" smtClean="0"/>
          </a:p>
          <a:p>
            <a:pPr marL="34290" indent="0">
              <a:buNone/>
            </a:pPr>
            <a:endParaRPr kumimoji="1" lang="en-US" altLang="ja-JP" sz="2400" dirty="0" smtClean="0"/>
          </a:p>
          <a:p>
            <a:pPr marL="34290" indent="0">
              <a:buNone/>
            </a:pPr>
            <a:endParaRPr kumimoji="1" lang="en-US" altLang="ja-JP" sz="2400" dirty="0" smtClean="0"/>
          </a:p>
          <a:p>
            <a:pPr marL="34290" indent="0">
              <a:buNone/>
            </a:pPr>
            <a:r>
              <a:rPr kumimoji="1" lang="ja-JP" altLang="en-US" sz="2400" dirty="0" smtClean="0"/>
              <a:t>お客様ごとに細かなサービス提供が可能に</a:t>
            </a:r>
            <a:endParaRPr kumimoji="1"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11</a:t>
            </a:fld>
            <a:endParaRPr lang="en-US" dirty="0"/>
          </a:p>
        </p:txBody>
      </p:sp>
      <p:sp>
        <p:nvSpPr>
          <p:cNvPr id="5" name="下矢印 4"/>
          <p:cNvSpPr/>
          <p:nvPr/>
        </p:nvSpPr>
        <p:spPr>
          <a:xfrm>
            <a:off x="3805880" y="3409055"/>
            <a:ext cx="889686" cy="63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453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891334" cy="1356360"/>
          </a:xfrm>
        </p:spPr>
        <p:txBody>
          <a:bodyPr/>
          <a:lstStyle/>
          <a:p>
            <a:r>
              <a:rPr kumimoji="1" lang="ja-JP" altLang="en-US" dirty="0" smtClean="0"/>
              <a:t>実際に使われている情報システム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（</a:t>
            </a:r>
            <a:r>
              <a:rPr lang="en-US" altLang="ja-JP" dirty="0" smtClean="0"/>
              <a:t>CTI</a:t>
            </a:r>
            <a:r>
              <a:rPr kumimoji="1" lang="ja-JP" altLang="en-US" dirty="0" smtClean="0"/>
              <a:t>システム）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33386" y="2320424"/>
            <a:ext cx="8246074" cy="4893275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ja-JP" altLang="en-US" sz="2400" dirty="0"/>
              <a:t>コンピュータ</a:t>
            </a:r>
            <a:r>
              <a:rPr lang="ja-JP" altLang="en-US" sz="2400" dirty="0" smtClean="0"/>
              <a:t>と電話を機能統合したシステム</a:t>
            </a:r>
            <a:endParaRPr lang="en-US" altLang="ja-JP" sz="2400" dirty="0" smtClean="0"/>
          </a:p>
          <a:p>
            <a:pPr marL="34290" indent="0">
              <a:buNone/>
            </a:pPr>
            <a:r>
              <a:rPr kumimoji="1" lang="ja-JP" altLang="en-US" sz="2400" dirty="0" smtClean="0"/>
              <a:t>例：コールセンタ</a:t>
            </a:r>
            <a:endParaRPr kumimoji="1" lang="en-US" altLang="ja-JP" sz="2400" dirty="0" smtClean="0"/>
          </a:p>
          <a:p>
            <a:pPr marL="34290" indent="0">
              <a:buNone/>
            </a:pPr>
            <a:endParaRPr kumimoji="1" lang="en-US" altLang="ja-JP" sz="2400" dirty="0" smtClean="0"/>
          </a:p>
          <a:p>
            <a:pPr marL="34290" indent="0">
              <a:buNone/>
            </a:pPr>
            <a:endParaRPr kumimoji="1" lang="en-US" altLang="ja-JP" sz="2400" dirty="0" smtClean="0"/>
          </a:p>
          <a:p>
            <a:pPr marL="34290" indent="0">
              <a:buNone/>
            </a:pPr>
            <a:r>
              <a:rPr kumimoji="1" lang="ja-JP" altLang="en-US" sz="2400" dirty="0" smtClean="0"/>
              <a:t>電話対応の時間短縮化・効率化</a:t>
            </a:r>
            <a:endParaRPr kumimoji="1"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12</a:t>
            </a:fld>
            <a:endParaRPr lang="en-US" dirty="0"/>
          </a:p>
        </p:txBody>
      </p:sp>
      <p:sp>
        <p:nvSpPr>
          <p:cNvPr id="5" name="下矢印 4"/>
          <p:cNvSpPr/>
          <p:nvPr/>
        </p:nvSpPr>
        <p:spPr>
          <a:xfrm>
            <a:off x="3567242" y="3269011"/>
            <a:ext cx="889686" cy="6343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8404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86547" y="172995"/>
            <a:ext cx="7891334" cy="1356360"/>
          </a:xfrm>
        </p:spPr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433386" y="2320424"/>
            <a:ext cx="8246074" cy="4893275"/>
          </a:xfrm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kumimoji="1" lang="ja-JP" altLang="en-US" sz="2400" dirty="0" smtClean="0"/>
              <a:t>情報システムは様々な場所で使われている</a:t>
            </a:r>
            <a:endParaRPr kumimoji="1" lang="en-US" altLang="ja-JP" sz="2400" dirty="0" smtClean="0"/>
          </a:p>
          <a:p>
            <a:pPr marL="34290" indent="0">
              <a:buNone/>
            </a:pPr>
            <a:endParaRPr lang="en-US" altLang="ja-JP" sz="2400" dirty="0"/>
          </a:p>
          <a:p>
            <a:pPr marL="34290" indent="0">
              <a:buNone/>
            </a:pPr>
            <a:r>
              <a:rPr lang="ja-JP" altLang="en-US" sz="2400" dirty="0" smtClean="0"/>
              <a:t>上手く導入する</a:t>
            </a:r>
            <a:r>
              <a:rPr kumimoji="1" lang="ja-JP" altLang="en-US" sz="2400" dirty="0" smtClean="0"/>
              <a:t>ことでより効率的に</a:t>
            </a:r>
            <a:endParaRPr kumimoji="1" lang="en-US" altLang="ja-JP" sz="2400" dirty="0" smtClean="0"/>
          </a:p>
          <a:p>
            <a:pPr marL="34290" indent="0">
              <a:buNone/>
            </a:pPr>
            <a:endParaRPr lang="en-US" altLang="ja-JP" sz="2400" dirty="0"/>
          </a:p>
          <a:p>
            <a:pPr marL="34290" indent="0">
              <a:buNone/>
            </a:pPr>
            <a:r>
              <a:rPr kumimoji="1" lang="ja-JP" altLang="en-US" sz="2400" dirty="0" smtClean="0"/>
              <a:t>トラブルにならないよう</a:t>
            </a:r>
            <a:endParaRPr kumimoji="1" lang="en-US" altLang="ja-JP" sz="2400" dirty="0" smtClean="0"/>
          </a:p>
          <a:p>
            <a:pPr marL="34290" indent="0">
              <a:buNone/>
            </a:pPr>
            <a:r>
              <a:rPr kumimoji="1" lang="ja-JP" altLang="en-US" sz="2400" dirty="0" smtClean="0"/>
              <a:t>双方の打ち合わせが大事</a:t>
            </a:r>
            <a:endParaRPr kumimoji="1" lang="en-US" altLang="ja-JP" sz="2400" dirty="0" smtClean="0"/>
          </a:p>
          <a:p>
            <a:pPr marL="34290" indent="0">
              <a:buNone/>
            </a:pPr>
            <a:endParaRPr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701139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基礎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基礎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基礎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TM02900722[[fn=イオン ボードルーム]]</Template>
  <TotalTime>297</TotalTime>
  <Words>312</Words>
  <Application>Microsoft Office PowerPoint</Application>
  <PresentationFormat>画面に合わせる (4:3)</PresentationFormat>
  <Paragraphs>112</Paragraphs>
  <Slides>13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13</vt:i4>
      </vt:variant>
    </vt:vector>
  </HeadingPairs>
  <TitlesOfParts>
    <vt:vector size="21" baseType="lpstr">
      <vt:lpstr>ＭＳ Ｐゴシック</vt:lpstr>
      <vt:lpstr>ＭＳ ゴシック</vt:lpstr>
      <vt:lpstr>Calibri</vt:lpstr>
      <vt:lpstr>Calibri Light</vt:lpstr>
      <vt:lpstr>Corbel</vt:lpstr>
      <vt:lpstr>Wingdings 2</vt:lpstr>
      <vt:lpstr>HDOfficeLightV0</vt:lpstr>
      <vt:lpstr>基礎</vt:lpstr>
      <vt:lpstr>6章：業務とシステム</vt:lpstr>
      <vt:lpstr>情報システムとは</vt:lpstr>
      <vt:lpstr>情報システムの導入について</vt:lpstr>
      <vt:lpstr>情報システム作成の流れ</vt:lpstr>
      <vt:lpstr>情報システム作成の流れ</vt:lpstr>
      <vt:lpstr>情報システム作成の流れ</vt:lpstr>
      <vt:lpstr>トラブルを避けるために</vt:lpstr>
      <vt:lpstr>システムの受注について</vt:lpstr>
      <vt:lpstr>入札の流れ</vt:lpstr>
      <vt:lpstr>実際に使われている情報システム （POSシステム）</vt:lpstr>
      <vt:lpstr>実際に使われている情報システム （CRMシステム）</vt:lpstr>
      <vt:lpstr>実際に使われている情報システム （CTIシステム）</vt:lpstr>
      <vt:lpstr>まとめ</vt:lpstr>
    </vt:vector>
  </TitlesOfParts>
  <Company>Center for Information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バグモジュール予測を用いた テスト工数割り当て戦略の シミュレーション</dc:title>
  <dc:creator>山﨑　大輝</dc:creator>
  <cp:lastModifiedBy>山﨑　大輝</cp:lastModifiedBy>
  <cp:revision>29</cp:revision>
  <dcterms:created xsi:type="dcterms:W3CDTF">2016-11-09T06:58:10Z</dcterms:created>
  <dcterms:modified xsi:type="dcterms:W3CDTF">2016-11-24T08:45:01Z</dcterms:modified>
</cp:coreProperties>
</file>