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1" r:id="rId6"/>
    <p:sldId id="262" r:id="rId7"/>
    <p:sldId id="263" r:id="rId8"/>
    <p:sldId id="264" r:id="rId9"/>
    <p:sldId id="265" r:id="rId10"/>
    <p:sldId id="271" r:id="rId11"/>
    <p:sldId id="266" r:id="rId12"/>
    <p:sldId id="272" r:id="rId13"/>
    <p:sldId id="267" r:id="rId14"/>
    <p:sldId id="268" r:id="rId15"/>
    <p:sldId id="274" r:id="rId16"/>
    <p:sldId id="269" r:id="rId17"/>
    <p:sldId id="275" r:id="rId18"/>
    <p:sldId id="270" r:id="rId19"/>
    <p:sldId id="276" r:id="rId20"/>
    <p:sldId id="277" r:id="rId21"/>
    <p:sldId id="278" r:id="rId22"/>
    <p:sldId id="279" r:id="rId23"/>
    <p:sldId id="280" r:id="rId24"/>
    <p:sldId id="281" r:id="rId25"/>
    <p:sldId id="282" r:id="rId26"/>
    <p:sldId id="283" r:id="rId2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203" y="4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10870516185477"/>
          <c:y val="0.2"/>
          <c:w val="0.85222462817147859"/>
          <c:h val="0.7157487605715952"/>
        </c:manualLayout>
      </c:layout>
      <c:scatterChart>
        <c:scatterStyle val="smoothMarker"/>
        <c:varyColors val="0"/>
        <c:ser>
          <c:idx val="0"/>
          <c:order val="0"/>
          <c:spPr>
            <a:ln w="19050" cap="rnd">
              <a:solidFill>
                <a:schemeClr val="accent1"/>
              </a:solidFill>
              <a:round/>
            </a:ln>
            <a:effectLst/>
          </c:spPr>
          <c:marker>
            <c:symbol val="none"/>
          </c:marker>
          <c:xVal>
            <c:numRef>
              <c:f>Sheet1!$A$1:$A$60</c:f>
              <c:numCache>
                <c:formatCode>General</c:formatCode>
                <c:ptCount val="60"/>
                <c:pt idx="0">
                  <c:v>270</c:v>
                </c:pt>
                <c:pt idx="1">
                  <c:v>271</c:v>
                </c:pt>
                <c:pt idx="2">
                  <c:v>272</c:v>
                </c:pt>
                <c:pt idx="3">
                  <c:v>273</c:v>
                </c:pt>
                <c:pt idx="4">
                  <c:v>274</c:v>
                </c:pt>
                <c:pt idx="5">
                  <c:v>275</c:v>
                </c:pt>
                <c:pt idx="6">
                  <c:v>276</c:v>
                </c:pt>
                <c:pt idx="7">
                  <c:v>277</c:v>
                </c:pt>
                <c:pt idx="8">
                  <c:v>278</c:v>
                </c:pt>
                <c:pt idx="9">
                  <c:v>279</c:v>
                </c:pt>
                <c:pt idx="10">
                  <c:v>280</c:v>
                </c:pt>
                <c:pt idx="11">
                  <c:v>281</c:v>
                </c:pt>
                <c:pt idx="12">
                  <c:v>282</c:v>
                </c:pt>
                <c:pt idx="13">
                  <c:v>283</c:v>
                </c:pt>
                <c:pt idx="14">
                  <c:v>284</c:v>
                </c:pt>
                <c:pt idx="15">
                  <c:v>285</c:v>
                </c:pt>
                <c:pt idx="16">
                  <c:v>286</c:v>
                </c:pt>
                <c:pt idx="17">
                  <c:v>287</c:v>
                </c:pt>
                <c:pt idx="18">
                  <c:v>288</c:v>
                </c:pt>
                <c:pt idx="19">
                  <c:v>289</c:v>
                </c:pt>
                <c:pt idx="20">
                  <c:v>290</c:v>
                </c:pt>
                <c:pt idx="21">
                  <c:v>291</c:v>
                </c:pt>
                <c:pt idx="22">
                  <c:v>292</c:v>
                </c:pt>
                <c:pt idx="23">
                  <c:v>293</c:v>
                </c:pt>
                <c:pt idx="24">
                  <c:v>294</c:v>
                </c:pt>
                <c:pt idx="25">
                  <c:v>295</c:v>
                </c:pt>
                <c:pt idx="26">
                  <c:v>296</c:v>
                </c:pt>
                <c:pt idx="27">
                  <c:v>297</c:v>
                </c:pt>
                <c:pt idx="28">
                  <c:v>298</c:v>
                </c:pt>
                <c:pt idx="29">
                  <c:v>299</c:v>
                </c:pt>
                <c:pt idx="30">
                  <c:v>300</c:v>
                </c:pt>
                <c:pt idx="31">
                  <c:v>301</c:v>
                </c:pt>
                <c:pt idx="32">
                  <c:v>302</c:v>
                </c:pt>
                <c:pt idx="33">
                  <c:v>303</c:v>
                </c:pt>
                <c:pt idx="34">
                  <c:v>304</c:v>
                </c:pt>
                <c:pt idx="35">
                  <c:v>305</c:v>
                </c:pt>
                <c:pt idx="36">
                  <c:v>306</c:v>
                </c:pt>
                <c:pt idx="37">
                  <c:v>307</c:v>
                </c:pt>
                <c:pt idx="38">
                  <c:v>308</c:v>
                </c:pt>
                <c:pt idx="39">
                  <c:v>309</c:v>
                </c:pt>
                <c:pt idx="40">
                  <c:v>310</c:v>
                </c:pt>
                <c:pt idx="41">
                  <c:v>311</c:v>
                </c:pt>
                <c:pt idx="42">
                  <c:v>312</c:v>
                </c:pt>
                <c:pt idx="43">
                  <c:v>313</c:v>
                </c:pt>
                <c:pt idx="44">
                  <c:v>314</c:v>
                </c:pt>
                <c:pt idx="45">
                  <c:v>315</c:v>
                </c:pt>
                <c:pt idx="46">
                  <c:v>316</c:v>
                </c:pt>
                <c:pt idx="47">
                  <c:v>317</c:v>
                </c:pt>
                <c:pt idx="48">
                  <c:v>318</c:v>
                </c:pt>
                <c:pt idx="49">
                  <c:v>319</c:v>
                </c:pt>
                <c:pt idx="50">
                  <c:v>320</c:v>
                </c:pt>
                <c:pt idx="51">
                  <c:v>321</c:v>
                </c:pt>
                <c:pt idx="52">
                  <c:v>322</c:v>
                </c:pt>
                <c:pt idx="53">
                  <c:v>323</c:v>
                </c:pt>
                <c:pt idx="54">
                  <c:v>324</c:v>
                </c:pt>
                <c:pt idx="55">
                  <c:v>325</c:v>
                </c:pt>
                <c:pt idx="56">
                  <c:v>326</c:v>
                </c:pt>
                <c:pt idx="57">
                  <c:v>327</c:v>
                </c:pt>
                <c:pt idx="58">
                  <c:v>328</c:v>
                </c:pt>
                <c:pt idx="59">
                  <c:v>329</c:v>
                </c:pt>
              </c:numCache>
            </c:numRef>
          </c:xVal>
          <c:yVal>
            <c:numRef>
              <c:f>Sheet1!$B$1:$B$60</c:f>
              <c:numCache>
                <c:formatCode>General</c:formatCode>
                <c:ptCount val="60"/>
                <c:pt idx="0">
                  <c:v>4.4318484119380076E-4</c:v>
                </c:pt>
                <c:pt idx="1">
                  <c:v>5.9525324197758534E-4</c:v>
                </c:pt>
                <c:pt idx="2">
                  <c:v>7.9154515829799694E-4</c:v>
                </c:pt>
                <c:pt idx="3">
                  <c:v>1.0420934814422591E-3</c:v>
                </c:pt>
                <c:pt idx="4">
                  <c:v>1.3582969233685612E-3</c:v>
                </c:pt>
                <c:pt idx="5">
                  <c:v>1.752830049356854E-3</c:v>
                </c:pt>
                <c:pt idx="6">
                  <c:v>2.2394530294842902E-3</c:v>
                </c:pt>
                <c:pt idx="7">
                  <c:v>2.8327037741601186E-3</c:v>
                </c:pt>
                <c:pt idx="8">
                  <c:v>3.5474592846231421E-3</c:v>
                </c:pt>
                <c:pt idx="9">
                  <c:v>4.3983595980427196E-3</c:v>
                </c:pt>
                <c:pt idx="10">
                  <c:v>5.3990966513188061E-3</c:v>
                </c:pt>
                <c:pt idx="11">
                  <c:v>6.5615814774676604E-3</c:v>
                </c:pt>
                <c:pt idx="12">
                  <c:v>7.8950158300894139E-3</c:v>
                </c:pt>
                <c:pt idx="13">
                  <c:v>9.4049077376886937E-3</c:v>
                </c:pt>
                <c:pt idx="14">
                  <c:v>1.1092083467945555E-2</c:v>
                </c:pt>
                <c:pt idx="15">
                  <c:v>1.2951759566589173E-2</c:v>
                </c:pt>
                <c:pt idx="16">
                  <c:v>1.4972746563574486E-2</c:v>
                </c:pt>
                <c:pt idx="17">
                  <c:v>1.7136859204780735E-2</c:v>
                </c:pt>
                <c:pt idx="18">
                  <c:v>1.9418605498321296E-2</c:v>
                </c:pt>
                <c:pt idx="19">
                  <c:v>2.1785217703255054E-2</c:v>
                </c:pt>
                <c:pt idx="20">
                  <c:v>2.4197072451914336E-2</c:v>
                </c:pt>
                <c:pt idx="21">
                  <c:v>2.6608524989875482E-2</c:v>
                </c:pt>
                <c:pt idx="22">
                  <c:v>2.8969155276148274E-2</c:v>
                </c:pt>
                <c:pt idx="23">
                  <c:v>3.1225393336676129E-2</c:v>
                </c:pt>
                <c:pt idx="24">
                  <c:v>3.3322460289179963E-2</c:v>
                </c:pt>
                <c:pt idx="25">
                  <c:v>3.5206532676429952E-2</c:v>
                </c:pt>
                <c:pt idx="26">
                  <c:v>3.6827014030332332E-2</c:v>
                </c:pt>
                <c:pt idx="27">
                  <c:v>3.8138781546052408E-2</c:v>
                </c:pt>
                <c:pt idx="28">
                  <c:v>3.9104269397545591E-2</c:v>
                </c:pt>
                <c:pt idx="29">
                  <c:v>3.9695254747701178E-2</c:v>
                </c:pt>
                <c:pt idx="30">
                  <c:v>3.9894228040143274E-2</c:v>
                </c:pt>
                <c:pt idx="31">
                  <c:v>3.9695254747701178E-2</c:v>
                </c:pt>
                <c:pt idx="32">
                  <c:v>3.9104269397545591E-2</c:v>
                </c:pt>
                <c:pt idx="33">
                  <c:v>3.8138781546052408E-2</c:v>
                </c:pt>
                <c:pt idx="34">
                  <c:v>3.6827014030332332E-2</c:v>
                </c:pt>
                <c:pt idx="35">
                  <c:v>3.5206532676429952E-2</c:v>
                </c:pt>
                <c:pt idx="36">
                  <c:v>3.3322460289179963E-2</c:v>
                </c:pt>
                <c:pt idx="37">
                  <c:v>3.1225393336676129E-2</c:v>
                </c:pt>
                <c:pt idx="38">
                  <c:v>2.8969155276148274E-2</c:v>
                </c:pt>
                <c:pt idx="39">
                  <c:v>2.6608524989875482E-2</c:v>
                </c:pt>
                <c:pt idx="40">
                  <c:v>2.4197072451914336E-2</c:v>
                </c:pt>
                <c:pt idx="41">
                  <c:v>2.1785217703255054E-2</c:v>
                </c:pt>
                <c:pt idx="42">
                  <c:v>1.9418605498321296E-2</c:v>
                </c:pt>
                <c:pt idx="43">
                  <c:v>1.7136859204780735E-2</c:v>
                </c:pt>
                <c:pt idx="44">
                  <c:v>1.4972746563574486E-2</c:v>
                </c:pt>
                <c:pt idx="45">
                  <c:v>1.2951759566589173E-2</c:v>
                </c:pt>
                <c:pt idx="46">
                  <c:v>1.1092083467945555E-2</c:v>
                </c:pt>
                <c:pt idx="47">
                  <c:v>9.4049077376886937E-3</c:v>
                </c:pt>
                <c:pt idx="48">
                  <c:v>7.8950158300894139E-3</c:v>
                </c:pt>
                <c:pt idx="49">
                  <c:v>6.5615814774676604E-3</c:v>
                </c:pt>
                <c:pt idx="50">
                  <c:v>5.3990966513188061E-3</c:v>
                </c:pt>
                <c:pt idx="51">
                  <c:v>4.3983595980427196E-3</c:v>
                </c:pt>
                <c:pt idx="52">
                  <c:v>3.5474592846231421E-3</c:v>
                </c:pt>
                <c:pt idx="53">
                  <c:v>2.8327037741601186E-3</c:v>
                </c:pt>
                <c:pt idx="54">
                  <c:v>2.2394530294842902E-3</c:v>
                </c:pt>
                <c:pt idx="55">
                  <c:v>1.752830049356854E-3</c:v>
                </c:pt>
                <c:pt idx="56">
                  <c:v>1.3582969233685612E-3</c:v>
                </c:pt>
                <c:pt idx="57">
                  <c:v>1.0420934814422591E-3</c:v>
                </c:pt>
                <c:pt idx="58">
                  <c:v>7.9154515829799694E-4</c:v>
                </c:pt>
                <c:pt idx="59">
                  <c:v>5.9525324197758534E-4</c:v>
                </c:pt>
              </c:numCache>
            </c:numRef>
          </c:yVal>
          <c:smooth val="1"/>
        </c:ser>
        <c:dLbls>
          <c:showLegendKey val="0"/>
          <c:showVal val="0"/>
          <c:showCatName val="0"/>
          <c:showSerName val="0"/>
          <c:showPercent val="0"/>
          <c:showBubbleSize val="0"/>
        </c:dLbls>
        <c:axId val="305979200"/>
        <c:axId val="176278816"/>
      </c:scatterChart>
      <c:valAx>
        <c:axId val="305979200"/>
        <c:scaling>
          <c:orientation val="minMax"/>
          <c:max val="350"/>
          <c:min val="2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76278816"/>
        <c:crosses val="autoZero"/>
        <c:crossBetween val="midCat"/>
        <c:majorUnit val="10"/>
      </c:valAx>
      <c:valAx>
        <c:axId val="176278816"/>
        <c:scaling>
          <c:orientation val="minMax"/>
          <c:max val="6.0000000000000012E-2"/>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0597920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3D03F9-6EF6-47EC-9D4B-33F91BC5C091}" type="datetimeFigureOut">
              <a:rPr kumimoji="1" lang="ja-JP" altLang="en-US" smtClean="0"/>
              <a:t>2016/11/11</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D33876-E47E-4372-9975-1CB08D8C0C1F}" type="slidenum">
              <a:rPr kumimoji="1" lang="ja-JP" altLang="en-US" smtClean="0"/>
              <a:t>‹#›</a:t>
            </a:fld>
            <a:endParaRPr kumimoji="1" lang="ja-JP" altLang="en-US"/>
          </a:p>
        </p:txBody>
      </p:sp>
    </p:spTree>
    <p:extLst>
      <p:ext uri="{BB962C8B-B14F-4D97-AF65-F5344CB8AC3E}">
        <p14:creationId xmlns:p14="http://schemas.microsoft.com/office/powerpoint/2010/main" val="214131591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標準偏差：分散（偏差を</a:t>
            </a:r>
            <a:r>
              <a:rPr kumimoji="1" lang="en-US" altLang="ja-JP" dirty="0" smtClean="0"/>
              <a:t>2</a:t>
            </a:r>
            <a:r>
              <a:rPr kumimoji="1" lang="ja-JP" altLang="en-US" dirty="0" smtClean="0"/>
              <a:t>乗した値の平均値）の平方根</a:t>
            </a:r>
            <a:endParaRPr kumimoji="1" lang="en-US" altLang="ja-JP" dirty="0" smtClean="0"/>
          </a:p>
          <a:p>
            <a:r>
              <a:rPr kumimoji="1" lang="ja-JP" altLang="en-US" dirty="0" smtClean="0"/>
              <a:t>偏差：各データと平均値の差</a:t>
            </a:r>
          </a:p>
          <a:p>
            <a:r>
              <a:rPr kumimoji="1" lang="ja-JP" altLang="en-US" dirty="0" smtClean="0"/>
              <a:t>データ：</a:t>
            </a:r>
            <a:r>
              <a:rPr kumimoji="1" lang="en-US" altLang="ja-JP" dirty="0" smtClean="0"/>
              <a:t>270</a:t>
            </a:r>
            <a:r>
              <a:rPr kumimoji="1" lang="ja-JP" altLang="en-US" dirty="0" smtClean="0"/>
              <a:t>～</a:t>
            </a:r>
            <a:r>
              <a:rPr kumimoji="1" lang="en-US" altLang="ja-JP" dirty="0" smtClean="0"/>
              <a:t>329</a:t>
            </a:r>
            <a:r>
              <a:rPr kumimoji="1" lang="ja-JP" altLang="en-US" dirty="0" smtClean="0"/>
              <a:t>（</a:t>
            </a:r>
            <a:r>
              <a:rPr kumimoji="1" lang="en-US" altLang="ja-JP" dirty="0" smtClean="0"/>
              <a:t>1</a:t>
            </a:r>
            <a:r>
              <a:rPr kumimoji="1" lang="ja-JP" altLang="en-US" dirty="0" err="1" smtClean="0"/>
              <a:t>ずつ</a:t>
            </a:r>
            <a:r>
              <a:rPr kumimoji="1" lang="ja-JP" altLang="en-US" dirty="0" smtClean="0"/>
              <a:t>足して</a:t>
            </a:r>
            <a:r>
              <a:rPr kumimoji="1" lang="en-US" altLang="ja-JP" dirty="0" smtClean="0"/>
              <a:t>60</a:t>
            </a:r>
            <a:r>
              <a:rPr kumimoji="1" lang="ja-JP" altLang="en-US" dirty="0" smtClean="0"/>
              <a:t>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2</a:t>
            </a:fld>
            <a:endParaRPr kumimoji="1" lang="ja-JP" altLang="en-US"/>
          </a:p>
        </p:txBody>
      </p:sp>
    </p:spTree>
    <p:extLst>
      <p:ext uri="{BB962C8B-B14F-4D97-AF65-F5344CB8AC3E}">
        <p14:creationId xmlns:p14="http://schemas.microsoft.com/office/powerpoint/2010/main" val="2288570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順序：足し算、引き算ができない</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間隔：</a:t>
            </a:r>
            <a:r>
              <a:rPr kumimoji="1" lang="en-US" altLang="ja-JP" sz="1200" dirty="0" smtClean="0"/>
              <a:t>1</a:t>
            </a:r>
            <a:r>
              <a:rPr kumimoji="1" lang="ja-JP" altLang="en-US" sz="1200" dirty="0" smtClean="0"/>
              <a:t>年たったとはいうが、</a:t>
            </a:r>
            <a:r>
              <a:rPr kumimoji="1" lang="en-US" altLang="ja-JP" sz="1200" dirty="0" smtClean="0"/>
              <a:t>2</a:t>
            </a:r>
            <a:r>
              <a:rPr kumimoji="1" lang="ja-JP" altLang="en-US" sz="1200" dirty="0" smtClean="0"/>
              <a:t>倍の年がたったとは言わない</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比例：間隔との違い、</a:t>
            </a:r>
            <a:r>
              <a:rPr kumimoji="1" lang="en-US" altLang="ja-JP" sz="1200" dirty="0" smtClean="0"/>
              <a:t>0</a:t>
            </a:r>
            <a:r>
              <a:rPr kumimoji="1" lang="ja-JP" altLang="en-US" sz="1200" dirty="0" smtClean="0"/>
              <a:t>の値に意味があること、体重が</a:t>
            </a:r>
            <a:r>
              <a:rPr kumimoji="1" lang="en-US" altLang="ja-JP" sz="1200" dirty="0" smtClean="0"/>
              <a:t>0</a:t>
            </a:r>
            <a:r>
              <a:rPr kumimoji="1" lang="ja-JP" altLang="en-US" sz="1200" dirty="0" smtClean="0"/>
              <a:t>ならば体重がないことを意味するが、西暦や温度が</a:t>
            </a:r>
            <a:r>
              <a:rPr kumimoji="1" lang="en-US" altLang="ja-JP" sz="1200" dirty="0" smtClean="0"/>
              <a:t>0</a:t>
            </a:r>
            <a:r>
              <a:rPr kumimoji="1" lang="ja-JP" altLang="en-US" sz="1200" dirty="0" smtClean="0"/>
              <a:t>でも</a:t>
            </a:r>
            <a:r>
              <a:rPr kumimoji="1" lang="en-US" altLang="ja-JP" sz="1200" dirty="0" smtClean="0"/>
              <a:t>0</a:t>
            </a:r>
            <a:r>
              <a:rPr kumimoji="1" lang="ja-JP" altLang="en-US" sz="1200" dirty="0" smtClean="0"/>
              <a:t>は</a:t>
            </a:r>
            <a:r>
              <a:rPr kumimoji="1" lang="en-US" altLang="ja-JP" sz="1200" dirty="0" smtClean="0"/>
              <a:t>0</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3</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・正規分布と仮定して理論を構築</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・正規分布か疑わしいデータには、ノンパラメトリック法を適用</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4</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・ノンパラメトリック法の中に複数の手法がある</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・データの数が少なく母集団の分布を特定できないときや、外れ値が存在しているときなどに有効</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・データを順位値に変換→順位値を解析の対象にする</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・順位値：データを大小の順で並び替えた時の順位</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5</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・正規分布に従ったデータにも適用可能で、幅広い手法</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a:t>
            </a:r>
            <a:r>
              <a:rPr kumimoji="1" lang="en-US" altLang="ja-JP" sz="1200" dirty="0" smtClean="0"/>
              <a:t>3</a:t>
            </a:r>
            <a:r>
              <a:rPr kumimoji="1" lang="ja-JP" altLang="en-US" sz="1200" dirty="0" err="1" smtClean="0"/>
              <a:t>．</a:t>
            </a:r>
            <a:r>
              <a:rPr kumimoji="1" lang="ja-JP" altLang="en-US" sz="1200" dirty="0" smtClean="0"/>
              <a:t>　</a:t>
            </a:r>
            <a:r>
              <a:rPr kumimoji="1" lang="en-US" altLang="ja-JP" sz="1200" dirty="0" smtClean="0"/>
              <a:t>1</a:t>
            </a:r>
            <a:r>
              <a:rPr kumimoji="1" lang="ja-JP" altLang="en-US" sz="1200" dirty="0" smtClean="0"/>
              <a:t>位、</a:t>
            </a:r>
            <a:r>
              <a:rPr kumimoji="1" lang="en-US" altLang="ja-JP" sz="1200" dirty="0" smtClean="0"/>
              <a:t>2</a:t>
            </a:r>
            <a:r>
              <a:rPr kumimoji="1" lang="ja-JP" altLang="en-US" sz="1200" dirty="0" smtClean="0"/>
              <a:t>位、</a:t>
            </a:r>
            <a:r>
              <a:rPr kumimoji="1" lang="en-US" altLang="ja-JP" sz="1200" dirty="0" smtClean="0"/>
              <a:t>3</a:t>
            </a:r>
            <a:r>
              <a:rPr kumimoji="1" lang="ja-JP" altLang="en-US" sz="1200" dirty="0" smtClean="0"/>
              <a:t>位など</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a:t>
            </a:r>
            <a:r>
              <a:rPr kumimoji="1" lang="en-US" altLang="ja-JP" sz="1200" dirty="0" smtClean="0"/>
              <a:t>4</a:t>
            </a:r>
            <a:r>
              <a:rPr kumimoji="1" lang="ja-JP" altLang="en-US" sz="1200" dirty="0" err="1" smtClean="0"/>
              <a:t>．</a:t>
            </a:r>
            <a:r>
              <a:rPr kumimoji="1" lang="ja-JP" altLang="en-US" sz="1200" dirty="0" smtClean="0"/>
              <a:t>　満足、普通、不満など</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6</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・検出力：十分な差があるなら、ちゃんと差があると判定する確率</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7</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・ノンパラメトリック法の中に複数の手法がある</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8</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a:t>
            </a:r>
            <a:r>
              <a:rPr lang="en-US" altLang="ja-JP" sz="1200" dirty="0" smtClean="0"/>
              <a:t>2</a:t>
            </a:r>
            <a:r>
              <a:rPr lang="ja-JP" altLang="en-US" sz="1200" dirty="0" err="1" smtClean="0"/>
              <a:t>つの</a:t>
            </a:r>
            <a:r>
              <a:rPr lang="ja-JP" altLang="en-US" sz="1200" dirty="0" smtClean="0"/>
              <a:t>母平均に差があるかを判定</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・データが正規分布に従っていると仮定できるような状況で用いる</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9</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a:t>
            </a:r>
            <a:r>
              <a:rPr lang="en-US" altLang="ja-JP" sz="1200" dirty="0" smtClean="0"/>
              <a:t>2</a:t>
            </a:r>
            <a:r>
              <a:rPr lang="ja-JP" altLang="en-US" sz="1200" dirty="0" err="1" smtClean="0"/>
              <a:t>つの</a:t>
            </a:r>
            <a:r>
              <a:rPr lang="ja-JP" altLang="en-US" sz="1200" dirty="0" smtClean="0"/>
              <a:t>グループのデータが独立に収集された場面で適用できる手法</a:t>
            </a:r>
            <a:endParaRPr lang="en-US" altLang="ja-JP"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a:t>
            </a:r>
            <a:r>
              <a:rPr lang="en-US" altLang="ja-JP" sz="1200" dirty="0" smtClean="0"/>
              <a:t>A</a:t>
            </a:r>
            <a:r>
              <a:rPr lang="ja-JP" altLang="en-US" sz="1200" dirty="0" smtClean="0"/>
              <a:t>グループと</a:t>
            </a:r>
            <a:r>
              <a:rPr lang="en-US" altLang="ja-JP" sz="1200" dirty="0" smtClean="0"/>
              <a:t>B</a:t>
            </a:r>
            <a:r>
              <a:rPr lang="ja-JP" altLang="en-US" sz="1200" dirty="0" smtClean="0"/>
              <a:t>グループに分けられたデータ</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10</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・データが独立でなく、ペアになって得られているとき、データには対応がある</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11</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・データが独立でなく、ペアになって得られているとき、データには対応が</a:t>
            </a:r>
            <a:r>
              <a:rPr lang="ja-JP" altLang="en-US" sz="1200" dirty="0" smtClean="0"/>
              <a:t>ある</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・数学のテスト：</a:t>
            </a:r>
            <a:r>
              <a:rPr lang="en-US" altLang="ja-JP" sz="1200" dirty="0" smtClean="0"/>
              <a:t>A</a:t>
            </a:r>
            <a:r>
              <a:rPr lang="ja-JP" altLang="en-US" sz="1200" dirty="0" smtClean="0"/>
              <a:t>が</a:t>
            </a:r>
            <a:r>
              <a:rPr lang="en-US" altLang="ja-JP" sz="1200" dirty="0" smtClean="0"/>
              <a:t>1</a:t>
            </a:r>
            <a:r>
              <a:rPr lang="ja-JP" altLang="en-US" sz="1200" dirty="0" smtClean="0"/>
              <a:t>回目の点数、</a:t>
            </a:r>
            <a:r>
              <a:rPr lang="en-US" altLang="ja-JP" sz="1200" dirty="0" smtClean="0"/>
              <a:t>B</a:t>
            </a:r>
            <a:r>
              <a:rPr lang="ja-JP" altLang="en-US" sz="1200" dirty="0" smtClean="0"/>
              <a:t>が</a:t>
            </a:r>
            <a:r>
              <a:rPr lang="en-US" altLang="ja-JP" sz="1200" dirty="0" smtClean="0"/>
              <a:t>2</a:t>
            </a:r>
            <a:r>
              <a:rPr lang="ja-JP" altLang="en-US" sz="1200" dirty="0" smtClean="0"/>
              <a:t>回目の点数</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・順位の合計（</a:t>
            </a:r>
            <a:r>
              <a:rPr lang="en-US" altLang="ja-JP" sz="1200" dirty="0" smtClean="0"/>
              <a:t>A-B</a:t>
            </a:r>
            <a:r>
              <a:rPr lang="ja-JP" altLang="en-US" sz="1200" dirty="0" smtClean="0"/>
              <a:t>が正のもののみ）から検討</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12</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a:t>
            </a:r>
            <a:r>
              <a:rPr lang="en-US" altLang="ja-JP" sz="1200" dirty="0" smtClean="0"/>
              <a:t>F</a:t>
            </a:r>
            <a:r>
              <a:rPr lang="ja-JP" altLang="en-US" sz="1200" dirty="0" smtClean="0"/>
              <a:t>検定：ばらつきに違いがあるかを検定</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・等分散：等しく分散していること。ばらつきが等しいこと。つまり、それぞれの群の分布の形が似ていること</a:t>
            </a:r>
            <a:r>
              <a:rPr lang="ja-JP" altLang="en-US" sz="1200" dirty="0" smtClean="0"/>
              <a:t>。</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・ムッド検定：</a:t>
            </a:r>
            <a:r>
              <a:rPr lang="en-US" altLang="ja-JP" sz="1200" dirty="0" smtClean="0"/>
              <a:t>2</a:t>
            </a:r>
            <a:r>
              <a:rPr lang="ja-JP" altLang="en-US" sz="1200" dirty="0" err="1" smtClean="0"/>
              <a:t>つの</a:t>
            </a:r>
            <a:r>
              <a:rPr lang="ja-JP" altLang="en-US" sz="1200" dirty="0" smtClean="0"/>
              <a:t>データが独立に収集された場合に適用できる手法</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13</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a:t>
            </a:r>
            <a:r>
              <a:rPr lang="en-US" altLang="ja-JP" sz="1200" dirty="0" smtClean="0"/>
              <a:t>F</a:t>
            </a:r>
            <a:r>
              <a:rPr lang="ja-JP" altLang="en-US" sz="1200" dirty="0" smtClean="0"/>
              <a:t>検定：ばらつきに違いがあるかを検定</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・等分散：等しく分散していること。ばらつきが等しいこと。つまり、それぞれの群の分布の形が似ていること。</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14</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・正規分布：</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・等分散：等しく分散していること。ばらつきが等しいこと。つまり、それぞれの群の分布の形が似ていること。</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15</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a:t>
            </a:r>
            <a:r>
              <a:rPr lang="en-US" altLang="ja-JP" sz="1200" dirty="0" smtClean="0"/>
              <a:t>F</a:t>
            </a:r>
            <a:r>
              <a:rPr lang="ja-JP" altLang="en-US" sz="1200" dirty="0" smtClean="0"/>
              <a:t>検定：ばらつきに違いがあるかを検定</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・等分散：等しく分散していること。ばらつきが等しいこと。つまり、それぞれの群の分布の形が似ていること。</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16</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・比較したい項目：商品、評価者の</a:t>
            </a:r>
            <a:r>
              <a:rPr lang="en-US" altLang="ja-JP" sz="1200" dirty="0" smtClean="0"/>
              <a:t>2</a:t>
            </a:r>
            <a:r>
              <a:rPr lang="ja-JP" altLang="en-US" sz="1200" dirty="0" smtClean="0"/>
              <a:t>つ</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・評価者のような因子をブロック因子と言う</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17</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・相関係数で行われる無相関の検定は、２つの変数のデータがともに正規分布に従うことを前提</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18</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・相関係数で行われる無相関の検定は、２つの変数のデータがともに正規分布に従うことを</a:t>
            </a:r>
            <a:r>
              <a:rPr lang="ja-JP" altLang="en-US" sz="1200" dirty="0" smtClean="0"/>
              <a:t>前提</a:t>
            </a:r>
            <a:endParaRPr lang="en-US" altLang="ja-JP"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a:t>
            </a:r>
            <a:r>
              <a:rPr lang="en-US" altLang="ja-JP" sz="1200" dirty="0" smtClean="0"/>
              <a:t>2</a:t>
            </a:r>
            <a:r>
              <a:rPr lang="ja-JP" altLang="en-US" sz="1200" dirty="0" smtClean="0"/>
              <a:t>種類の対応のあるデータを、それぞれ順位に変換し、相関係数を求める</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19</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a:t>
            </a:r>
            <a:r>
              <a:rPr lang="en-US" altLang="ja-JP" sz="1200" dirty="0" err="1" smtClean="0"/>
              <a:t>wilcox.test</a:t>
            </a:r>
            <a:r>
              <a:rPr lang="en-US" altLang="ja-JP" sz="1200" dirty="0" smtClean="0"/>
              <a:t>()</a:t>
            </a:r>
            <a:r>
              <a:rPr lang="ja-JP" altLang="en-US" sz="1200" dirty="0" smtClean="0"/>
              <a:t>：引数で</a:t>
            </a:r>
            <a:r>
              <a:rPr lang="en-US" altLang="ja-JP" sz="1200" dirty="0" smtClean="0"/>
              <a:t>paired</a:t>
            </a:r>
            <a:r>
              <a:rPr lang="ja-JP" altLang="en-US" sz="1200" dirty="0" smtClean="0"/>
              <a:t>というのがあり、それが</a:t>
            </a:r>
            <a:r>
              <a:rPr lang="en-US" altLang="ja-JP" sz="1200" dirty="0" smtClean="0"/>
              <a:t>T</a:t>
            </a:r>
            <a:r>
              <a:rPr lang="ja-JP" altLang="en-US" sz="1200" dirty="0" smtClean="0"/>
              <a:t>ならデータに対応があることを意味し、符号つきが実行される。</a:t>
            </a:r>
            <a:r>
              <a:rPr lang="en-US" altLang="ja-JP" sz="1200" dirty="0" smtClean="0"/>
              <a:t>Paired=F</a:t>
            </a:r>
            <a:r>
              <a:rPr lang="ja-JP" altLang="en-US" sz="1200" dirty="0" smtClean="0"/>
              <a:t>なら、順位和になる。</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20</a:t>
            </a:fld>
            <a:endParaRPr kumimoji="1" lang="ja-JP" altLang="en-US"/>
          </a:p>
        </p:txBody>
      </p:sp>
    </p:spTree>
    <p:extLst>
      <p:ext uri="{BB962C8B-B14F-4D97-AF65-F5344CB8AC3E}">
        <p14:creationId xmlns:p14="http://schemas.microsoft.com/office/powerpoint/2010/main" val="39451188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・同等性：許容される測定不確かさの範囲内で複数の比べるべき内容が一致する時</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・クェード検定：フリードマン検定とは重みのかけ方が違うので、</a:t>
            </a:r>
            <a:r>
              <a:rPr kumimoji="1" lang="ja-JP" altLang="en-US" sz="1200" b="0" i="0" kern="1200" dirty="0" smtClean="0">
                <a:solidFill>
                  <a:schemeClr val="tx1"/>
                </a:solidFill>
                <a:effectLst/>
                <a:latin typeface="+mn-lt"/>
                <a:ea typeface="+mn-ea"/>
                <a:cs typeface="+mn-cs"/>
              </a:rPr>
              <a:t>選択的な利用の程度が大きな個体があれば選択性を検出しやすい傾向にある。</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21</a:t>
            </a:fld>
            <a:endParaRPr kumimoji="1" lang="ja-JP" altLang="en-US"/>
          </a:p>
        </p:txBody>
      </p:sp>
    </p:spTree>
    <p:extLst>
      <p:ext uri="{BB962C8B-B14F-4D97-AF65-F5344CB8AC3E}">
        <p14:creationId xmlns:p14="http://schemas.microsoft.com/office/powerpoint/2010/main" val="29445632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クロス集計表：分割表のこと。</a:t>
            </a:r>
            <a:r>
              <a:rPr lang="en-US" altLang="ja-JP" sz="1200" dirty="0" smtClean="0"/>
              <a:t>2</a:t>
            </a:r>
            <a:r>
              <a:rPr lang="ja-JP" altLang="en-US" sz="1200" dirty="0" smtClean="0"/>
              <a:t>つ以上の変数の関係を表す。</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目的：英語の好きな割合と数学の割合を検定する</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22</a:t>
            </a:fld>
            <a:endParaRPr kumimoji="1" lang="ja-JP" altLang="en-US"/>
          </a:p>
        </p:txBody>
      </p:sp>
    </p:spTree>
    <p:extLst>
      <p:ext uri="{BB962C8B-B14F-4D97-AF65-F5344CB8AC3E}">
        <p14:creationId xmlns:p14="http://schemas.microsoft.com/office/powerpoint/2010/main" val="4100824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クロス集計表：分割表のこと。</a:t>
            </a:r>
            <a:r>
              <a:rPr lang="en-US" altLang="ja-JP" sz="1200" dirty="0" smtClean="0"/>
              <a:t>2</a:t>
            </a:r>
            <a:r>
              <a:rPr lang="ja-JP" altLang="en-US" sz="1200" smtClean="0"/>
              <a:t>つ以上の変数の関係を表す。</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23</a:t>
            </a:fld>
            <a:endParaRPr kumimoji="1" lang="ja-JP" altLang="en-US"/>
          </a:p>
        </p:txBody>
      </p:sp>
    </p:spTree>
    <p:extLst>
      <p:ext uri="{BB962C8B-B14F-4D97-AF65-F5344CB8AC3E}">
        <p14:creationId xmlns:p14="http://schemas.microsoft.com/office/powerpoint/2010/main" val="13686074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・引数は、</a:t>
            </a:r>
            <a:r>
              <a:rPr lang="en-US" altLang="ja-JP" sz="1200" dirty="0" smtClean="0"/>
              <a:t>2×2</a:t>
            </a:r>
            <a:r>
              <a:rPr lang="ja-JP" altLang="en-US" sz="1200" dirty="0" smtClean="0"/>
              <a:t>クロス集計表のデータセット名</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24</a:t>
            </a:fld>
            <a:endParaRPr kumimoji="1" lang="ja-JP" altLang="en-US"/>
          </a:p>
        </p:txBody>
      </p:sp>
    </p:spTree>
    <p:extLst>
      <p:ext uri="{BB962C8B-B14F-4D97-AF65-F5344CB8AC3E}">
        <p14:creationId xmlns:p14="http://schemas.microsoft.com/office/powerpoint/2010/main" val="4220503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・英語の好きな割合と数学の好きな割合に差があるとはいえない</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25</a:t>
            </a:fld>
            <a:endParaRPr kumimoji="1" lang="ja-JP" altLang="en-US"/>
          </a:p>
        </p:txBody>
      </p:sp>
    </p:spTree>
    <p:extLst>
      <p:ext uri="{BB962C8B-B14F-4D97-AF65-F5344CB8AC3E}">
        <p14:creationId xmlns:p14="http://schemas.microsoft.com/office/powerpoint/2010/main" val="2649026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・英語の好きな割合と数学の好きな割合に差があるとはいえない</a:t>
            </a:r>
            <a:endParaRPr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26</a:t>
            </a:fld>
            <a:endParaRPr kumimoji="1" lang="ja-JP" altLang="en-US"/>
          </a:p>
        </p:txBody>
      </p:sp>
    </p:spTree>
    <p:extLst>
      <p:ext uri="{BB962C8B-B14F-4D97-AF65-F5344CB8AC3E}">
        <p14:creationId xmlns:p14="http://schemas.microsoft.com/office/powerpoint/2010/main" val="3687373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890C5DB-06BF-4BD3-9F38-0BB047EE34FC}" type="datetime1">
              <a:rPr kumimoji="1" lang="ja-JP" altLang="en-US" smtClean="0"/>
              <a:t>2016/11/11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866436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77B4FC6-B014-4D38-BEAB-A9C977288534}" type="datetime1">
              <a:rPr kumimoji="1" lang="ja-JP" altLang="en-US" smtClean="0"/>
              <a:t>2016/11/11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207569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4129D9C-4773-4C0B-A901-06FCF9DC0C5B}" type="datetime1">
              <a:rPr kumimoji="1" lang="ja-JP" altLang="en-US" smtClean="0"/>
              <a:t>2016/11/11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2552108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0C15E7E-B03C-4623-BF03-0536F6C4858E}" type="datetime1">
              <a:rPr kumimoji="1" lang="ja-JP" altLang="en-US" smtClean="0"/>
              <a:t>2016/11/11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479743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F98A977-572C-46C8-9C1F-F92D297110DC}" type="datetime1">
              <a:rPr kumimoji="1" lang="ja-JP" altLang="en-US" smtClean="0"/>
              <a:t>2016/11/11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2934469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CC94ADA2-1B2B-48FB-A89F-3444BE5F0FE6}" type="datetime1">
              <a:rPr kumimoji="1" lang="ja-JP" altLang="en-US" smtClean="0"/>
              <a:t>2016/11/11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308964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BE5B578-3580-49D9-B781-9E4C2838FA84}" type="datetime1">
              <a:rPr kumimoji="1" lang="ja-JP" altLang="en-US" smtClean="0"/>
              <a:t>2016/11/11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512480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296B3EE-364B-4C01-AA9F-7134BD996525}" type="datetime1">
              <a:rPr kumimoji="1" lang="ja-JP" altLang="en-US" smtClean="0"/>
              <a:t>2016/11/11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40685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1B248A1-DA29-451F-B566-C4A93ADF3AB5}" type="datetime1">
              <a:rPr kumimoji="1" lang="ja-JP" altLang="en-US" smtClean="0"/>
              <a:t>2016/11/11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35753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D8D72B1-8906-46CD-93F5-B8D905B38F12}" type="datetime1">
              <a:rPr kumimoji="1" lang="ja-JP" altLang="en-US" smtClean="0"/>
              <a:t>2016/11/11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2180004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87BF393-5800-4B8D-B702-E0E4A719B9E5}" type="datetime1">
              <a:rPr kumimoji="1" lang="ja-JP" altLang="en-US" smtClean="0"/>
              <a:t>2016/11/11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221804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17693-A552-4B86-9FB2-D542AF60D71E}" type="datetime1">
              <a:rPr kumimoji="1" lang="ja-JP" altLang="en-US" smtClean="0"/>
              <a:t>2016/11/11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11136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23528" y="1374965"/>
            <a:ext cx="8458200" cy="1470025"/>
          </a:xfrm>
        </p:spPr>
        <p:txBody>
          <a:bodyPr>
            <a:normAutofit/>
          </a:bodyPr>
          <a:lstStyle/>
          <a:p>
            <a:r>
              <a:rPr lang="ja-JP" altLang="en-US" dirty="0" smtClean="0"/>
              <a:t>ノンパラメトリック検定</a:t>
            </a:r>
            <a:endParaRPr kumimoji="1" lang="ja-JP" altLang="en-US" dirty="0"/>
          </a:p>
        </p:txBody>
      </p:sp>
      <p:sp>
        <p:nvSpPr>
          <p:cNvPr id="3" name="サブタイトル 2"/>
          <p:cNvSpPr>
            <a:spLocks noGrp="1"/>
          </p:cNvSpPr>
          <p:nvPr>
            <p:ph type="subTitle" idx="1"/>
          </p:nvPr>
        </p:nvSpPr>
        <p:spPr>
          <a:xfrm>
            <a:off x="1371600" y="3108044"/>
            <a:ext cx="7232848" cy="1905132"/>
          </a:xfrm>
        </p:spPr>
        <p:txBody>
          <a:bodyPr>
            <a:noAutofit/>
          </a:bodyPr>
          <a:lstStyle/>
          <a:p>
            <a:pPr algn="l"/>
            <a:r>
              <a:rPr lang="ja-JP" altLang="en-US" sz="2600" dirty="0" smtClean="0">
                <a:solidFill>
                  <a:schemeClr val="tx1"/>
                </a:solidFill>
              </a:rPr>
              <a:t>資料：</a:t>
            </a:r>
            <a:r>
              <a:rPr lang="en-US" altLang="ja-JP" sz="2600" dirty="0" smtClean="0">
                <a:solidFill>
                  <a:schemeClr val="tx1"/>
                </a:solidFill>
              </a:rPr>
              <a:t>R</a:t>
            </a:r>
            <a:r>
              <a:rPr lang="ja-JP" altLang="en-US" sz="2600" dirty="0" smtClean="0">
                <a:solidFill>
                  <a:schemeClr val="tx1"/>
                </a:solidFill>
              </a:rPr>
              <a:t>による統計的検定と推定</a:t>
            </a:r>
            <a:endParaRPr kumimoji="1" lang="en-US" altLang="ja-JP" sz="2600" dirty="0" smtClean="0">
              <a:solidFill>
                <a:schemeClr val="tx1"/>
              </a:solidFill>
            </a:endParaRPr>
          </a:p>
          <a:p>
            <a:pPr algn="l"/>
            <a:r>
              <a:rPr kumimoji="1" lang="ja-JP" altLang="en-US" sz="2600" dirty="0" smtClean="0">
                <a:solidFill>
                  <a:schemeClr val="tx1"/>
                </a:solidFill>
              </a:rPr>
              <a:t>範囲：第４章（</a:t>
            </a:r>
            <a:r>
              <a:rPr kumimoji="1" lang="en-US" altLang="ja-JP" sz="2600" dirty="0" smtClean="0">
                <a:solidFill>
                  <a:schemeClr val="tx1"/>
                </a:solidFill>
              </a:rPr>
              <a:t>P.97</a:t>
            </a:r>
            <a:r>
              <a:rPr kumimoji="1" lang="ja-JP" altLang="en-US" sz="2600" dirty="0" smtClean="0">
                <a:solidFill>
                  <a:schemeClr val="tx1"/>
                </a:solidFill>
              </a:rPr>
              <a:t>～</a:t>
            </a:r>
            <a:r>
              <a:rPr kumimoji="1" lang="en-US" altLang="ja-JP" sz="2600" dirty="0" smtClean="0">
                <a:solidFill>
                  <a:schemeClr val="tx1"/>
                </a:solidFill>
              </a:rPr>
              <a:t>P.116</a:t>
            </a:r>
            <a:r>
              <a:rPr kumimoji="1" lang="ja-JP" altLang="en-US" sz="2600" dirty="0" smtClean="0">
                <a:solidFill>
                  <a:schemeClr val="tx1"/>
                </a:solidFill>
              </a:rPr>
              <a:t>）</a:t>
            </a:r>
            <a:endParaRPr kumimoji="1" lang="en-US" altLang="ja-JP" sz="2600" dirty="0" smtClean="0">
              <a:solidFill>
                <a:schemeClr val="tx1"/>
              </a:solidFill>
            </a:endParaRPr>
          </a:p>
          <a:p>
            <a:pPr algn="l"/>
            <a:r>
              <a:rPr lang="ja-JP" altLang="en-US" sz="2600" dirty="0" smtClean="0">
                <a:solidFill>
                  <a:schemeClr val="tx1"/>
                </a:solidFill>
              </a:rPr>
              <a:t>著者：内田 治</a:t>
            </a:r>
            <a:endParaRPr lang="en-US" altLang="ja-JP" sz="2600" dirty="0" smtClean="0">
              <a:solidFill>
                <a:schemeClr val="tx1"/>
              </a:solidFill>
            </a:endParaRPr>
          </a:p>
          <a:p>
            <a:pPr algn="l"/>
            <a:r>
              <a:rPr lang="ja-JP" altLang="en-US" sz="2600" dirty="0">
                <a:solidFill>
                  <a:schemeClr val="bg1"/>
                </a:solidFill>
              </a:rPr>
              <a:t>著者</a:t>
            </a:r>
            <a:r>
              <a:rPr lang="ja-JP" altLang="en-US" sz="2600" dirty="0" smtClean="0">
                <a:solidFill>
                  <a:schemeClr val="bg1"/>
                </a:solidFill>
              </a:rPr>
              <a:t>：</a:t>
            </a:r>
            <a:r>
              <a:rPr lang="ja-JP" altLang="en-US" sz="2600" dirty="0">
                <a:solidFill>
                  <a:schemeClr val="tx1"/>
                </a:solidFill>
              </a:rPr>
              <a:t>西澤</a:t>
            </a:r>
            <a:r>
              <a:rPr kumimoji="1" lang="ja-JP" altLang="en-US" sz="2600" dirty="0" smtClean="0">
                <a:solidFill>
                  <a:schemeClr val="tx1"/>
                </a:solidFill>
              </a:rPr>
              <a:t> 英子</a:t>
            </a:r>
            <a:endParaRPr kumimoji="1" lang="ja-JP" altLang="en-US" sz="2600" dirty="0">
              <a:solidFill>
                <a:schemeClr val="tx1"/>
              </a:solidFill>
            </a:endParaRPr>
          </a:p>
        </p:txBody>
      </p:sp>
      <p:sp>
        <p:nvSpPr>
          <p:cNvPr id="4" name="テキスト ボックス 3"/>
          <p:cNvSpPr txBox="1"/>
          <p:nvPr/>
        </p:nvSpPr>
        <p:spPr>
          <a:xfrm>
            <a:off x="6021117" y="5555006"/>
            <a:ext cx="3096344" cy="369332"/>
          </a:xfrm>
          <a:prstGeom prst="rect">
            <a:avLst/>
          </a:prstGeom>
          <a:noFill/>
        </p:spPr>
        <p:txBody>
          <a:bodyPr wrap="square" rtlCol="0">
            <a:spAutoFit/>
          </a:bodyPr>
          <a:lstStyle/>
          <a:p>
            <a:r>
              <a:rPr lang="en-US" altLang="ja-JP" dirty="0" smtClean="0"/>
              <a:t>60191008</a:t>
            </a:r>
            <a:r>
              <a:rPr lang="ja-JP" altLang="en-US" dirty="0" smtClean="0"/>
              <a:t>　　　大石 聖也</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a:t>
            </a:fld>
            <a:endParaRPr kumimoji="1" lang="ja-JP" altLang="en-US"/>
          </a:p>
        </p:txBody>
      </p:sp>
    </p:spTree>
    <p:extLst>
      <p:ext uri="{BB962C8B-B14F-4D97-AF65-F5344CB8AC3E}">
        <p14:creationId xmlns:p14="http://schemas.microsoft.com/office/powerpoint/2010/main" val="34172236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kumimoji="1" lang="ja-JP" altLang="en-US" dirty="0" smtClean="0"/>
              <a:t>正規分布</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a:t>
            </a:fld>
            <a:endParaRPr kumimoji="1" lang="ja-JP" altLang="en-US"/>
          </a:p>
        </p:txBody>
      </p:sp>
      <p:sp>
        <p:nvSpPr>
          <p:cNvPr id="4" name="テキスト ボックス 3"/>
          <p:cNvSpPr txBox="1"/>
          <p:nvPr/>
        </p:nvSpPr>
        <p:spPr>
          <a:xfrm>
            <a:off x="1403648" y="1437716"/>
            <a:ext cx="6912768" cy="954107"/>
          </a:xfrm>
          <a:prstGeom prst="rect">
            <a:avLst/>
          </a:prstGeom>
          <a:noFill/>
        </p:spPr>
        <p:txBody>
          <a:bodyPr wrap="square" rtlCol="0">
            <a:spAutoFit/>
          </a:bodyPr>
          <a:lstStyle/>
          <a:p>
            <a:r>
              <a:rPr kumimoji="1" lang="ja-JP" altLang="en-US" sz="2800" dirty="0" smtClean="0"/>
              <a:t>・平均的な値が最も多く、その値から離れる</a:t>
            </a:r>
            <a:endParaRPr kumimoji="1" lang="en-US" altLang="ja-JP" sz="2800" dirty="0" smtClean="0"/>
          </a:p>
          <a:p>
            <a:r>
              <a:rPr lang="ja-JP" altLang="en-US" sz="2800" dirty="0">
                <a:solidFill>
                  <a:schemeClr val="bg1"/>
                </a:solidFill>
              </a:rPr>
              <a:t>・</a:t>
            </a:r>
            <a:r>
              <a:rPr kumimoji="1" lang="ja-JP" altLang="en-US" sz="2800" dirty="0" err="1" smtClean="0"/>
              <a:t>ほど</a:t>
            </a:r>
            <a:r>
              <a:rPr kumimoji="1" lang="ja-JP" altLang="en-US" sz="2800" dirty="0" smtClean="0"/>
              <a:t>少なくなる</a:t>
            </a:r>
            <a:endParaRPr kumimoji="1" lang="ja-JP" altLang="en-US" sz="2800" dirty="0"/>
          </a:p>
        </p:txBody>
      </p:sp>
      <p:graphicFrame>
        <p:nvGraphicFramePr>
          <p:cNvPr id="6" name="グラフ 5"/>
          <p:cNvGraphicFramePr>
            <a:graphicFrameLocks/>
          </p:cNvGraphicFramePr>
          <p:nvPr>
            <p:extLst>
              <p:ext uri="{D42A27DB-BD31-4B8C-83A1-F6EECF244321}">
                <p14:modId xmlns:p14="http://schemas.microsoft.com/office/powerpoint/2010/main" val="654243515"/>
              </p:ext>
            </p:extLst>
          </p:nvPr>
        </p:nvGraphicFramePr>
        <p:xfrm>
          <a:off x="1655676" y="2069889"/>
          <a:ext cx="5832648" cy="3103240"/>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6"/>
          <p:cNvSpPr txBox="1"/>
          <p:nvPr/>
        </p:nvSpPr>
        <p:spPr>
          <a:xfrm>
            <a:off x="2861810" y="5301208"/>
            <a:ext cx="3996444" cy="369332"/>
          </a:xfrm>
          <a:prstGeom prst="rect">
            <a:avLst/>
          </a:prstGeom>
          <a:noFill/>
        </p:spPr>
        <p:txBody>
          <a:bodyPr wrap="square" rtlCol="0">
            <a:spAutoFit/>
          </a:bodyPr>
          <a:lstStyle/>
          <a:p>
            <a:r>
              <a:rPr kumimoji="1" lang="ja-JP" altLang="en-US" dirty="0" smtClean="0"/>
              <a:t>図</a:t>
            </a:r>
            <a:r>
              <a:rPr lang="en-US" altLang="ja-JP" dirty="0"/>
              <a:t>1</a:t>
            </a:r>
            <a:r>
              <a:rPr lang="ja-JP" altLang="en-US" dirty="0" err="1" smtClean="0"/>
              <a:t>．</a:t>
            </a:r>
            <a:r>
              <a:rPr lang="ja-JP" altLang="en-US" dirty="0" smtClean="0"/>
              <a:t>平均</a:t>
            </a:r>
            <a:r>
              <a:rPr lang="en-US" altLang="ja-JP" dirty="0" smtClean="0"/>
              <a:t>300</a:t>
            </a:r>
            <a:r>
              <a:rPr lang="ja-JP" altLang="en-US" dirty="0" err="1" smtClean="0"/>
              <a:t>、</a:t>
            </a:r>
            <a:r>
              <a:rPr lang="ja-JP" altLang="en-US" dirty="0" smtClean="0"/>
              <a:t>標準偏差</a:t>
            </a:r>
            <a:r>
              <a:rPr lang="en-US" altLang="ja-JP" dirty="0" smtClean="0"/>
              <a:t>10</a:t>
            </a:r>
            <a:r>
              <a:rPr lang="ja-JP" altLang="en-US" dirty="0" smtClean="0"/>
              <a:t>の正規分布</a:t>
            </a:r>
            <a:endParaRPr kumimoji="1" lang="en-US" altLang="ja-JP" dirty="0" smtClean="0"/>
          </a:p>
        </p:txBody>
      </p:sp>
    </p:spTree>
    <p:extLst>
      <p:ext uri="{BB962C8B-B14F-4D97-AF65-F5344CB8AC3E}">
        <p14:creationId xmlns:p14="http://schemas.microsoft.com/office/powerpoint/2010/main" val="29416556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尺度</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3</a:t>
            </a:fld>
            <a:endParaRPr kumimoji="1" lang="ja-JP" altLang="en-US"/>
          </a:p>
        </p:txBody>
      </p:sp>
      <p:graphicFrame>
        <p:nvGraphicFramePr>
          <p:cNvPr id="6" name="表 5"/>
          <p:cNvGraphicFramePr>
            <a:graphicFrameLocks noGrp="1"/>
          </p:cNvGraphicFramePr>
          <p:nvPr>
            <p:extLst>
              <p:ext uri="{D42A27DB-BD31-4B8C-83A1-F6EECF244321}">
                <p14:modId xmlns:p14="http://schemas.microsoft.com/office/powerpoint/2010/main" val="2929957956"/>
              </p:ext>
            </p:extLst>
          </p:nvPr>
        </p:nvGraphicFramePr>
        <p:xfrm>
          <a:off x="863588" y="1628800"/>
          <a:ext cx="7416823" cy="3888434"/>
        </p:xfrm>
        <a:graphic>
          <a:graphicData uri="http://schemas.openxmlformats.org/drawingml/2006/table">
            <a:tbl>
              <a:tblPr firstRow="1" bandRow="1">
                <a:tableStyleId>{5940675A-B579-460E-94D1-54222C63F5DA}</a:tableStyleId>
              </a:tblPr>
              <a:tblGrid>
                <a:gridCol w="1403563"/>
                <a:gridCol w="4177057"/>
                <a:gridCol w="1836203"/>
              </a:tblGrid>
              <a:tr h="501532">
                <a:tc>
                  <a:txBody>
                    <a:bodyPr/>
                    <a:lstStyle/>
                    <a:p>
                      <a:pPr algn="ctr"/>
                      <a:r>
                        <a:rPr kumimoji="1" lang="ja-JP" altLang="en-US" sz="2000" dirty="0" smtClean="0"/>
                        <a:t>名称</a:t>
                      </a:r>
                      <a:endParaRPr kumimoji="1" lang="ja-JP" altLang="en-US" sz="2000" dirty="0"/>
                    </a:p>
                  </a:txBody>
                  <a:tcPr marL="103692" marR="103692" marT="51846" marB="51846">
                    <a:solidFill>
                      <a:schemeClr val="bg1">
                        <a:lumMod val="95000"/>
                      </a:schemeClr>
                    </a:solidFill>
                  </a:tcPr>
                </a:tc>
                <a:tc>
                  <a:txBody>
                    <a:bodyPr/>
                    <a:lstStyle/>
                    <a:p>
                      <a:pPr algn="ctr"/>
                      <a:r>
                        <a:rPr kumimoji="1" lang="ja-JP" altLang="en-US" sz="2000" dirty="0" smtClean="0"/>
                        <a:t>説明</a:t>
                      </a:r>
                      <a:endParaRPr kumimoji="1" lang="ja-JP" altLang="en-US" sz="2000" dirty="0"/>
                    </a:p>
                  </a:txBody>
                  <a:tcPr marL="103692" marR="103692" marT="51846" marB="51846">
                    <a:solidFill>
                      <a:schemeClr val="bg1">
                        <a:lumMod val="95000"/>
                      </a:schemeClr>
                    </a:solidFill>
                  </a:tcPr>
                </a:tc>
                <a:tc>
                  <a:txBody>
                    <a:bodyPr/>
                    <a:lstStyle/>
                    <a:p>
                      <a:pPr algn="ctr"/>
                      <a:r>
                        <a:rPr kumimoji="1" lang="ja-JP" altLang="en-US" sz="2000" dirty="0" smtClean="0"/>
                        <a:t>例</a:t>
                      </a:r>
                      <a:endParaRPr kumimoji="1" lang="ja-JP" altLang="en-US" sz="2000" dirty="0"/>
                    </a:p>
                  </a:txBody>
                  <a:tcPr marL="103692" marR="103692" marT="51846" marB="51846">
                    <a:solidFill>
                      <a:schemeClr val="bg1">
                        <a:lumMod val="95000"/>
                      </a:schemeClr>
                    </a:solidFill>
                  </a:tcPr>
                </a:tc>
              </a:tr>
              <a:tr h="865658">
                <a:tc>
                  <a:txBody>
                    <a:bodyPr/>
                    <a:lstStyle/>
                    <a:p>
                      <a:r>
                        <a:rPr kumimoji="1" lang="ja-JP" altLang="en-US" sz="2000" dirty="0" smtClean="0"/>
                        <a:t>名義尺度</a:t>
                      </a:r>
                      <a:endParaRPr kumimoji="1" lang="ja-JP" altLang="en-US" sz="2000" dirty="0"/>
                    </a:p>
                  </a:txBody>
                  <a:tcPr marL="103692" marR="103692" marT="51846" marB="51846"/>
                </a:tc>
                <a:tc>
                  <a:txBody>
                    <a:bodyPr/>
                    <a:lstStyle/>
                    <a:p>
                      <a:r>
                        <a:rPr lang="ja-JP" altLang="en-US" sz="2000" dirty="0" smtClean="0"/>
                        <a:t>他と区別し分類するための名称の</a:t>
                      </a:r>
                      <a:endParaRPr lang="en-US" altLang="ja-JP" sz="2000" dirty="0" smtClean="0"/>
                    </a:p>
                    <a:p>
                      <a:r>
                        <a:rPr lang="ja-JP" altLang="en-US" sz="2000" dirty="0" err="1" smtClean="0"/>
                        <a:t>ような</a:t>
                      </a:r>
                      <a:r>
                        <a:rPr lang="ja-JP" altLang="en-US" sz="2000" dirty="0" smtClean="0"/>
                        <a:t>もの</a:t>
                      </a:r>
                      <a:endParaRPr kumimoji="1" lang="en-US" altLang="ja-JP" sz="2000" dirty="0" smtClean="0"/>
                    </a:p>
                  </a:txBody>
                  <a:tcPr marL="103692" marR="103692" marT="51846" marB="51846"/>
                </a:tc>
                <a:tc>
                  <a:txBody>
                    <a:bodyPr/>
                    <a:lstStyle/>
                    <a:p>
                      <a:r>
                        <a:rPr kumimoji="1" lang="ja-JP" altLang="en-US" sz="2000" dirty="0" smtClean="0"/>
                        <a:t>血液型</a:t>
                      </a:r>
                      <a:endParaRPr kumimoji="1" lang="en-US" altLang="ja-JP" sz="2000" dirty="0" smtClean="0"/>
                    </a:p>
                  </a:txBody>
                  <a:tcPr marL="103692" marR="103692" marT="51846" marB="51846"/>
                </a:tc>
              </a:tr>
              <a:tr h="865658">
                <a:tc>
                  <a:txBody>
                    <a:bodyPr/>
                    <a:lstStyle/>
                    <a:p>
                      <a:r>
                        <a:rPr kumimoji="1" lang="ja-JP" altLang="en-US" sz="2000" dirty="0" smtClean="0"/>
                        <a:t>順序尺度</a:t>
                      </a:r>
                      <a:endParaRPr kumimoji="1" lang="ja-JP" altLang="en-US" sz="2000" dirty="0"/>
                    </a:p>
                  </a:txBody>
                  <a:tcPr marL="103692" marR="103692" marT="51846" marB="51846">
                    <a:solidFill>
                      <a:schemeClr val="accent6">
                        <a:lumMod val="20000"/>
                        <a:lumOff val="80000"/>
                      </a:schemeClr>
                    </a:solidFill>
                  </a:tcPr>
                </a:tc>
                <a:tc>
                  <a:txBody>
                    <a:bodyPr/>
                    <a:lstStyle/>
                    <a:p>
                      <a:r>
                        <a:rPr kumimoji="1" lang="ja-JP" altLang="en-US" sz="2000" dirty="0" smtClean="0"/>
                        <a:t>順序・大小に意味があり、間隔には</a:t>
                      </a:r>
                      <a:endParaRPr kumimoji="1" lang="en-US" altLang="ja-JP" sz="2000" dirty="0" smtClean="0"/>
                    </a:p>
                    <a:p>
                      <a:r>
                        <a:rPr kumimoji="1" lang="ja-JP" altLang="en-US" sz="2000" dirty="0" smtClean="0"/>
                        <a:t>意味がないもの</a:t>
                      </a:r>
                      <a:endParaRPr kumimoji="1" lang="ja-JP" altLang="en-US" sz="2000" dirty="0"/>
                    </a:p>
                  </a:txBody>
                  <a:tcPr marL="103692" marR="103692" marT="51846" marB="51846"/>
                </a:tc>
                <a:tc>
                  <a:txBody>
                    <a:bodyPr/>
                    <a:lstStyle/>
                    <a:p>
                      <a:r>
                        <a:rPr kumimoji="1" lang="en-US" altLang="ja-JP" sz="2000" dirty="0" smtClean="0"/>
                        <a:t>1</a:t>
                      </a:r>
                      <a:r>
                        <a:rPr kumimoji="1" lang="ja-JP" altLang="en-US" sz="2000" dirty="0" smtClean="0"/>
                        <a:t>位・</a:t>
                      </a:r>
                      <a:r>
                        <a:rPr kumimoji="1" lang="en-US" altLang="ja-JP" sz="2000" dirty="0" smtClean="0"/>
                        <a:t>2</a:t>
                      </a:r>
                      <a:r>
                        <a:rPr kumimoji="1" lang="ja-JP" altLang="en-US" sz="2000" dirty="0" smtClean="0"/>
                        <a:t>位・</a:t>
                      </a:r>
                      <a:r>
                        <a:rPr kumimoji="1" lang="en-US" altLang="ja-JP" sz="2000" dirty="0" smtClean="0"/>
                        <a:t>3</a:t>
                      </a:r>
                      <a:r>
                        <a:rPr kumimoji="1" lang="ja-JP" altLang="en-US" sz="2000" dirty="0" smtClean="0"/>
                        <a:t>位</a:t>
                      </a:r>
                      <a:endParaRPr kumimoji="1" lang="ja-JP" altLang="en-US" sz="2000" dirty="0"/>
                    </a:p>
                  </a:txBody>
                  <a:tcPr marL="103692" marR="103692" marT="51846" marB="51846"/>
                </a:tc>
              </a:tr>
              <a:tr h="789928">
                <a:tc>
                  <a:txBody>
                    <a:bodyPr/>
                    <a:lstStyle/>
                    <a:p>
                      <a:r>
                        <a:rPr kumimoji="1" lang="ja-JP" altLang="en-US" sz="2000" dirty="0" smtClean="0"/>
                        <a:t>間隔尺度</a:t>
                      </a:r>
                      <a:endParaRPr kumimoji="1" lang="en-US" altLang="ja-JP" sz="2000" dirty="0" smtClean="0"/>
                    </a:p>
                  </a:txBody>
                  <a:tcPr marL="103692" marR="103692" marT="51846" marB="51846"/>
                </a:tc>
                <a:tc>
                  <a:txBody>
                    <a:bodyPr/>
                    <a:lstStyle/>
                    <a:p>
                      <a:r>
                        <a:rPr kumimoji="1" lang="ja-JP" altLang="en-US" sz="2000" dirty="0" smtClean="0"/>
                        <a:t>メモリが等間隔になっているもので、その間隔に意味があるもの</a:t>
                      </a:r>
                      <a:endParaRPr kumimoji="1" lang="ja-JP" altLang="en-US" sz="2000" dirty="0"/>
                    </a:p>
                  </a:txBody>
                  <a:tcPr marL="103692" marR="103692" marT="51846" marB="51846"/>
                </a:tc>
                <a:tc>
                  <a:txBody>
                    <a:bodyPr/>
                    <a:lstStyle/>
                    <a:p>
                      <a:r>
                        <a:rPr kumimoji="1" lang="ja-JP" altLang="en-US" sz="2000" dirty="0" smtClean="0"/>
                        <a:t>西暦</a:t>
                      </a:r>
                      <a:endParaRPr kumimoji="1" lang="ja-JP" altLang="en-US" sz="2000" dirty="0"/>
                    </a:p>
                  </a:txBody>
                  <a:tcPr marL="103692" marR="103692" marT="51846" marB="51846"/>
                </a:tc>
              </a:tr>
              <a:tr h="865658">
                <a:tc>
                  <a:txBody>
                    <a:bodyPr/>
                    <a:lstStyle/>
                    <a:p>
                      <a:r>
                        <a:rPr kumimoji="1" lang="ja-JP" altLang="en-US" sz="2000" dirty="0" smtClean="0"/>
                        <a:t>比例尺度</a:t>
                      </a:r>
                      <a:endParaRPr kumimoji="1" lang="ja-JP" altLang="en-US" sz="2000" dirty="0"/>
                    </a:p>
                  </a:txBody>
                  <a:tcPr marL="103692" marR="103692" marT="51846" marB="51846"/>
                </a:tc>
                <a:tc>
                  <a:txBody>
                    <a:bodyPr/>
                    <a:lstStyle/>
                    <a:p>
                      <a:r>
                        <a:rPr kumimoji="1" lang="en-US" altLang="ja-JP" sz="2000" dirty="0" smtClean="0"/>
                        <a:t>0</a:t>
                      </a:r>
                      <a:r>
                        <a:rPr kumimoji="1" lang="ja-JP" altLang="en-US" sz="2000" dirty="0" smtClean="0"/>
                        <a:t>が原点であり、間隔と比例に意味があるもの</a:t>
                      </a:r>
                      <a:endParaRPr kumimoji="1" lang="ja-JP" altLang="en-US" sz="2000" dirty="0"/>
                    </a:p>
                  </a:txBody>
                  <a:tcPr marL="103692" marR="103692" marT="51846" marB="51846"/>
                </a:tc>
                <a:tc>
                  <a:txBody>
                    <a:bodyPr/>
                    <a:lstStyle/>
                    <a:p>
                      <a:r>
                        <a:rPr kumimoji="1" lang="ja-JP" altLang="en-US" sz="2000" dirty="0" smtClean="0"/>
                        <a:t>体重</a:t>
                      </a:r>
                      <a:endParaRPr kumimoji="1" lang="ja-JP" altLang="en-US" sz="2000" dirty="0"/>
                    </a:p>
                  </a:txBody>
                  <a:tcPr marL="103692" marR="103692" marT="51846" marB="51846"/>
                </a:tc>
              </a:tr>
            </a:tbl>
          </a:graphicData>
        </a:graphic>
      </p:graphicFrame>
    </p:spTree>
    <p:extLst>
      <p:ext uri="{BB962C8B-B14F-4D97-AF65-F5344CB8AC3E}">
        <p14:creationId xmlns:p14="http://schemas.microsoft.com/office/powerpoint/2010/main" val="41781901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多く</a:t>
            </a:r>
            <a:r>
              <a:rPr lang="ja-JP" altLang="en-US" dirty="0" smtClean="0"/>
              <a:t>の検定手法について</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4</a:t>
            </a:fld>
            <a:endParaRPr kumimoji="1" lang="ja-JP" altLang="en-US"/>
          </a:p>
        </p:txBody>
      </p:sp>
      <p:sp>
        <p:nvSpPr>
          <p:cNvPr id="4" name="テキスト ボックス 3"/>
          <p:cNvSpPr txBox="1"/>
          <p:nvPr/>
        </p:nvSpPr>
        <p:spPr>
          <a:xfrm>
            <a:off x="1403648" y="1700808"/>
            <a:ext cx="6912768" cy="3539430"/>
          </a:xfrm>
          <a:prstGeom prst="rect">
            <a:avLst/>
          </a:prstGeom>
          <a:noFill/>
        </p:spPr>
        <p:txBody>
          <a:bodyPr wrap="square" rtlCol="0">
            <a:spAutoFit/>
          </a:bodyPr>
          <a:lstStyle/>
          <a:p>
            <a:r>
              <a:rPr kumimoji="1" lang="ja-JP" altLang="en-US" sz="2800" dirty="0" smtClean="0"/>
              <a:t>・母集団分布が正規分布であることを</a:t>
            </a:r>
            <a:endParaRPr kumimoji="1" lang="en-US" altLang="ja-JP" sz="2800" dirty="0" smtClean="0"/>
          </a:p>
          <a:p>
            <a:r>
              <a:rPr lang="ja-JP" altLang="en-US" sz="2800" dirty="0">
                <a:solidFill>
                  <a:schemeClr val="bg1"/>
                </a:solidFill>
              </a:rPr>
              <a:t>・</a:t>
            </a:r>
            <a:r>
              <a:rPr kumimoji="1" lang="ja-JP" altLang="en-US" sz="2800" dirty="0" smtClean="0"/>
              <a:t>仮定している</a:t>
            </a:r>
            <a:endParaRPr kumimoji="1" lang="en-US" altLang="ja-JP" sz="2800" dirty="0" smtClean="0"/>
          </a:p>
          <a:p>
            <a:endParaRPr lang="en-US" altLang="ja-JP" sz="2800" dirty="0"/>
          </a:p>
          <a:p>
            <a:r>
              <a:rPr kumimoji="1" lang="ja-JP" altLang="en-US" sz="2800" dirty="0" smtClean="0"/>
              <a:t>　→正規分布に従わないデータに適用しても</a:t>
            </a:r>
            <a:endParaRPr kumimoji="1" lang="en-US" altLang="ja-JP" sz="2800" dirty="0" smtClean="0"/>
          </a:p>
          <a:p>
            <a:r>
              <a:rPr lang="ja-JP" altLang="en-US" sz="2800" dirty="0"/>
              <a:t>　</a:t>
            </a:r>
            <a:r>
              <a:rPr lang="ja-JP" altLang="en-US" sz="2800" dirty="0" smtClean="0">
                <a:solidFill>
                  <a:schemeClr val="bg1"/>
                </a:solidFill>
              </a:rPr>
              <a:t>→</a:t>
            </a:r>
            <a:r>
              <a:rPr kumimoji="1" lang="ja-JP" altLang="en-US" sz="2800" dirty="0" smtClean="0"/>
              <a:t>信用できない</a:t>
            </a:r>
            <a:endParaRPr kumimoji="1" lang="en-US" altLang="ja-JP" sz="2800" dirty="0" smtClean="0"/>
          </a:p>
          <a:p>
            <a:endParaRPr lang="en-US" altLang="ja-JP" sz="2800" dirty="0"/>
          </a:p>
          <a:p>
            <a:endParaRPr lang="en-US" altLang="ja-JP" sz="2800" dirty="0" smtClean="0"/>
          </a:p>
          <a:p>
            <a:r>
              <a:rPr lang="en-US" altLang="ja-JP" sz="2800" dirty="0" smtClean="0"/>
              <a:t>	</a:t>
            </a:r>
            <a:r>
              <a:rPr lang="ja-JP" altLang="en-US" sz="2800" dirty="0"/>
              <a:t>　</a:t>
            </a:r>
            <a:r>
              <a:rPr lang="ja-JP" altLang="en-US" sz="2800" dirty="0" smtClean="0"/>
              <a:t>　ノンパラメトリック法</a:t>
            </a:r>
            <a:endParaRPr lang="en-US" altLang="ja-JP" sz="2800" dirty="0"/>
          </a:p>
        </p:txBody>
      </p:sp>
      <p:sp>
        <p:nvSpPr>
          <p:cNvPr id="6" name="右矢印 5"/>
          <p:cNvSpPr/>
          <p:nvPr/>
        </p:nvSpPr>
        <p:spPr>
          <a:xfrm>
            <a:off x="1691680" y="4437112"/>
            <a:ext cx="936104"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82549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kumimoji="1" lang="ja-JP" altLang="en-US" dirty="0" smtClean="0"/>
              <a:t>ノンパラメトリック法とは</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5</a:t>
            </a:fld>
            <a:endParaRPr kumimoji="1" lang="ja-JP" altLang="en-US"/>
          </a:p>
        </p:txBody>
      </p:sp>
      <p:sp>
        <p:nvSpPr>
          <p:cNvPr id="4" name="テキスト ボックス 3"/>
          <p:cNvSpPr txBox="1"/>
          <p:nvPr/>
        </p:nvSpPr>
        <p:spPr>
          <a:xfrm>
            <a:off x="1403648" y="1700808"/>
            <a:ext cx="6912768" cy="2677656"/>
          </a:xfrm>
          <a:prstGeom prst="rect">
            <a:avLst/>
          </a:prstGeom>
          <a:noFill/>
        </p:spPr>
        <p:txBody>
          <a:bodyPr wrap="square" rtlCol="0">
            <a:spAutoFit/>
          </a:bodyPr>
          <a:lstStyle/>
          <a:p>
            <a:r>
              <a:rPr kumimoji="1" lang="ja-JP" altLang="en-US" sz="2800" dirty="0" smtClean="0"/>
              <a:t>・データに特定の分布を仮定しない解析方法</a:t>
            </a:r>
            <a:endParaRPr kumimoji="1" lang="en-US" altLang="ja-JP" sz="2800" dirty="0" smtClean="0"/>
          </a:p>
          <a:p>
            <a:r>
              <a:rPr kumimoji="1" lang="ja-JP" altLang="en-US" sz="2800" dirty="0" smtClean="0">
                <a:solidFill>
                  <a:schemeClr val="bg1"/>
                </a:solidFill>
              </a:rPr>
              <a:t>・</a:t>
            </a:r>
            <a:r>
              <a:rPr kumimoji="1" lang="ja-JP" altLang="en-US" sz="2800" dirty="0" smtClean="0"/>
              <a:t>の総称</a:t>
            </a:r>
            <a:endParaRPr lang="en-US" altLang="ja-JP" sz="2800" dirty="0" smtClean="0"/>
          </a:p>
          <a:p>
            <a:endParaRPr lang="en-US" altLang="ja-JP" sz="2800" dirty="0"/>
          </a:p>
          <a:p>
            <a:endParaRPr lang="en-US" altLang="ja-JP" sz="2800" dirty="0"/>
          </a:p>
          <a:p>
            <a:r>
              <a:rPr kumimoji="1" lang="ja-JP" altLang="en-US" sz="2800" dirty="0" smtClean="0"/>
              <a:t>・</a:t>
            </a:r>
            <a:r>
              <a:rPr lang="ja-JP" altLang="en-US" sz="2800" dirty="0" smtClean="0">
                <a:solidFill>
                  <a:srgbClr val="FF0000"/>
                </a:solidFill>
              </a:rPr>
              <a:t>順位値</a:t>
            </a:r>
            <a:r>
              <a:rPr lang="ja-JP" altLang="en-US" sz="2800" dirty="0" smtClean="0"/>
              <a:t>を解析の対象とする</a:t>
            </a:r>
            <a:endParaRPr lang="en-US" altLang="ja-JP" sz="2800" dirty="0" smtClean="0"/>
          </a:p>
          <a:p>
            <a:r>
              <a:rPr kumimoji="1" lang="ja-JP" altLang="en-US" sz="2800" dirty="0"/>
              <a:t>　</a:t>
            </a:r>
            <a:r>
              <a:rPr kumimoji="1" lang="ja-JP" altLang="en-US" sz="2800" dirty="0" smtClean="0"/>
              <a:t>→もとのデータの分布を問題としない解析</a:t>
            </a:r>
            <a:endParaRPr kumimoji="1" lang="en-US" altLang="ja-JP" sz="2800" dirty="0" smtClean="0"/>
          </a:p>
        </p:txBody>
      </p:sp>
    </p:spTree>
    <p:extLst>
      <p:ext uri="{BB962C8B-B14F-4D97-AF65-F5344CB8AC3E}">
        <p14:creationId xmlns:p14="http://schemas.microsoft.com/office/powerpoint/2010/main" val="6581969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kumimoji="1" lang="ja-JP" altLang="en-US" dirty="0" smtClean="0"/>
              <a:t>ノンパラメトリック法の適用場面</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6</a:t>
            </a:fld>
            <a:endParaRPr kumimoji="1" lang="ja-JP" altLang="en-US"/>
          </a:p>
        </p:txBody>
      </p:sp>
      <p:sp>
        <p:nvSpPr>
          <p:cNvPr id="4" name="テキスト ボックス 3"/>
          <p:cNvSpPr txBox="1"/>
          <p:nvPr/>
        </p:nvSpPr>
        <p:spPr>
          <a:xfrm>
            <a:off x="1403648" y="1700808"/>
            <a:ext cx="6912768" cy="3108543"/>
          </a:xfrm>
          <a:prstGeom prst="rect">
            <a:avLst/>
          </a:prstGeom>
          <a:noFill/>
        </p:spPr>
        <p:txBody>
          <a:bodyPr wrap="square" rtlCol="0">
            <a:spAutoFit/>
          </a:bodyPr>
          <a:lstStyle/>
          <a:p>
            <a:r>
              <a:rPr lang="en-US" altLang="ja-JP" sz="2800" dirty="0"/>
              <a:t>1</a:t>
            </a:r>
            <a:r>
              <a:rPr lang="ja-JP" altLang="en-US" sz="2800" dirty="0"/>
              <a:t>．</a:t>
            </a:r>
            <a:r>
              <a:rPr lang="ja-JP" altLang="en-US" sz="2800" dirty="0" smtClean="0"/>
              <a:t>母集団のデータが正規分布か疑わしい</a:t>
            </a:r>
            <a:endParaRPr kumimoji="1" lang="en-US" altLang="ja-JP" sz="2800" dirty="0" smtClean="0"/>
          </a:p>
          <a:p>
            <a:endParaRPr lang="en-US" altLang="ja-JP" sz="2800" dirty="0" smtClean="0"/>
          </a:p>
          <a:p>
            <a:r>
              <a:rPr lang="en-US" altLang="ja-JP" sz="2800" dirty="0"/>
              <a:t>2</a:t>
            </a:r>
            <a:r>
              <a:rPr lang="ja-JP" altLang="en-US" sz="2800" dirty="0"/>
              <a:t>．</a:t>
            </a:r>
            <a:r>
              <a:rPr lang="ja-JP" altLang="en-US" sz="2800" dirty="0" smtClean="0"/>
              <a:t>外れ値を含めた解析を行いたい</a:t>
            </a:r>
            <a:endParaRPr lang="en-US" altLang="ja-JP" sz="2800" dirty="0" smtClean="0"/>
          </a:p>
          <a:p>
            <a:endParaRPr lang="en-US" altLang="ja-JP" sz="2800" dirty="0"/>
          </a:p>
          <a:p>
            <a:r>
              <a:rPr lang="en-US" altLang="ja-JP" sz="2800" dirty="0"/>
              <a:t>3</a:t>
            </a:r>
            <a:r>
              <a:rPr lang="ja-JP" altLang="en-US" sz="2800" dirty="0"/>
              <a:t>．</a:t>
            </a:r>
            <a:r>
              <a:rPr lang="ja-JP" altLang="en-US" sz="2800" dirty="0" smtClean="0"/>
              <a:t>データが順位値である</a:t>
            </a:r>
            <a:endParaRPr lang="en-US" altLang="ja-JP" sz="2800" dirty="0" smtClean="0"/>
          </a:p>
          <a:p>
            <a:endParaRPr lang="en-US" altLang="ja-JP" sz="2800" dirty="0"/>
          </a:p>
          <a:p>
            <a:r>
              <a:rPr lang="en-US" altLang="ja-JP" sz="2800" dirty="0"/>
              <a:t>4</a:t>
            </a:r>
            <a:r>
              <a:rPr lang="ja-JP" altLang="en-US" sz="2800" dirty="0"/>
              <a:t>．</a:t>
            </a:r>
            <a:r>
              <a:rPr lang="ja-JP" altLang="en-US" sz="2800" dirty="0" smtClean="0"/>
              <a:t>データが順序尺度のデータである</a:t>
            </a:r>
            <a:endParaRPr lang="en-US" altLang="ja-JP" sz="2800" dirty="0" smtClean="0"/>
          </a:p>
        </p:txBody>
      </p:sp>
    </p:spTree>
    <p:extLst>
      <p:ext uri="{BB962C8B-B14F-4D97-AF65-F5344CB8AC3E}">
        <p14:creationId xmlns:p14="http://schemas.microsoft.com/office/powerpoint/2010/main" val="1443799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kumimoji="1" lang="ja-JP" altLang="en-US" dirty="0" smtClean="0"/>
              <a:t>ノンパラメトリック法の注意点</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7</a:t>
            </a:fld>
            <a:endParaRPr kumimoji="1" lang="ja-JP" altLang="en-US"/>
          </a:p>
        </p:txBody>
      </p:sp>
      <p:sp>
        <p:nvSpPr>
          <p:cNvPr id="4" name="テキスト ボックス 3"/>
          <p:cNvSpPr txBox="1"/>
          <p:nvPr/>
        </p:nvSpPr>
        <p:spPr>
          <a:xfrm>
            <a:off x="1403648" y="1700808"/>
            <a:ext cx="6912768" cy="2677656"/>
          </a:xfrm>
          <a:prstGeom prst="rect">
            <a:avLst/>
          </a:prstGeom>
          <a:noFill/>
        </p:spPr>
        <p:txBody>
          <a:bodyPr wrap="square" rtlCol="0">
            <a:spAutoFit/>
          </a:bodyPr>
          <a:lstStyle/>
          <a:p>
            <a:r>
              <a:rPr lang="ja-JP" altLang="en-US" sz="2800" dirty="0" smtClean="0"/>
              <a:t>・正規分布を仮定した手法に比べ、検出力が</a:t>
            </a:r>
            <a:endParaRPr lang="en-US" altLang="ja-JP" sz="2800" dirty="0" smtClean="0"/>
          </a:p>
          <a:p>
            <a:r>
              <a:rPr lang="ja-JP" altLang="en-US" sz="2800" dirty="0">
                <a:solidFill>
                  <a:schemeClr val="bg1"/>
                </a:solidFill>
              </a:rPr>
              <a:t>・</a:t>
            </a:r>
            <a:r>
              <a:rPr lang="ja-JP" altLang="en-US" sz="2800" dirty="0" smtClean="0"/>
              <a:t>低下する</a:t>
            </a:r>
            <a:endParaRPr lang="en-US" altLang="ja-JP" sz="2800" dirty="0" smtClean="0"/>
          </a:p>
          <a:p>
            <a:endParaRPr lang="en-US" altLang="ja-JP" sz="2800" dirty="0" smtClean="0"/>
          </a:p>
          <a:p>
            <a:endParaRPr lang="en-US" altLang="ja-JP" sz="2800" dirty="0"/>
          </a:p>
          <a:p>
            <a:r>
              <a:rPr lang="ja-JP" altLang="en-US" sz="2800" dirty="0" smtClean="0"/>
              <a:t>・検出力</a:t>
            </a:r>
            <a:endParaRPr lang="en-US" altLang="ja-JP" sz="2800" dirty="0" smtClean="0"/>
          </a:p>
          <a:p>
            <a:r>
              <a:rPr lang="ja-JP" altLang="en-US" sz="2800" dirty="0" smtClean="0"/>
              <a:t>本当は差がある状態を正しく判定する確率</a:t>
            </a:r>
            <a:endParaRPr lang="en-US" altLang="ja-JP" sz="2800" dirty="0" smtClean="0"/>
          </a:p>
        </p:txBody>
      </p:sp>
    </p:spTree>
    <p:extLst>
      <p:ext uri="{BB962C8B-B14F-4D97-AF65-F5344CB8AC3E}">
        <p14:creationId xmlns:p14="http://schemas.microsoft.com/office/powerpoint/2010/main" val="2348117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kumimoji="1" lang="ja-JP" altLang="en-US" dirty="0" smtClean="0"/>
              <a:t>ノンパラメトリック法の種類</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8</a:t>
            </a:fld>
            <a:endParaRPr kumimoji="1" lang="ja-JP" altLang="en-US"/>
          </a:p>
        </p:txBody>
      </p:sp>
      <p:grpSp>
        <p:nvGrpSpPr>
          <p:cNvPr id="7" name="グループ化 6"/>
          <p:cNvGrpSpPr/>
          <p:nvPr/>
        </p:nvGrpSpPr>
        <p:grpSpPr>
          <a:xfrm>
            <a:off x="1105599" y="1700808"/>
            <a:ext cx="6994793" cy="3802445"/>
            <a:chOff x="889575" y="1844824"/>
            <a:chExt cx="6820507" cy="4754576"/>
          </a:xfrm>
        </p:grpSpPr>
        <p:grpSp>
          <p:nvGrpSpPr>
            <p:cNvPr id="30" name="グループ化 29"/>
            <p:cNvGrpSpPr/>
            <p:nvPr/>
          </p:nvGrpSpPr>
          <p:grpSpPr>
            <a:xfrm>
              <a:off x="889575" y="1844824"/>
              <a:ext cx="6820507" cy="4511526"/>
              <a:chOff x="889575" y="2329716"/>
              <a:chExt cx="6820507" cy="4511526"/>
            </a:xfrm>
          </p:grpSpPr>
          <p:sp>
            <p:nvSpPr>
              <p:cNvPr id="3" name="テキスト ボックス 2"/>
              <p:cNvSpPr txBox="1"/>
              <p:nvPr/>
            </p:nvSpPr>
            <p:spPr>
              <a:xfrm>
                <a:off x="889575" y="2329716"/>
                <a:ext cx="5626641" cy="523220"/>
              </a:xfrm>
              <a:prstGeom prst="rect">
                <a:avLst/>
              </a:prstGeom>
              <a:noFill/>
            </p:spPr>
            <p:txBody>
              <a:bodyPr wrap="square" rtlCol="0">
                <a:spAutoFit/>
              </a:bodyPr>
              <a:lstStyle/>
              <a:p>
                <a:r>
                  <a:rPr lang="ja-JP" altLang="en-US" sz="2800" dirty="0" smtClean="0"/>
                  <a:t>ノンパラメトリック法　（手法の総称）</a:t>
                </a:r>
                <a:endParaRPr kumimoji="1" lang="ja-JP" altLang="en-US" sz="2800" dirty="0"/>
              </a:p>
            </p:txBody>
          </p:sp>
          <p:sp>
            <p:nvSpPr>
              <p:cNvPr id="6" name="テキスト ボックス 5"/>
              <p:cNvSpPr txBox="1"/>
              <p:nvPr/>
            </p:nvSpPr>
            <p:spPr>
              <a:xfrm>
                <a:off x="2237474" y="3025012"/>
                <a:ext cx="5014065" cy="523220"/>
              </a:xfrm>
              <a:prstGeom prst="rect">
                <a:avLst/>
              </a:prstGeom>
              <a:noFill/>
            </p:spPr>
            <p:txBody>
              <a:bodyPr wrap="square" rtlCol="0">
                <a:spAutoFit/>
              </a:bodyPr>
              <a:lstStyle/>
              <a:p>
                <a:r>
                  <a:rPr kumimoji="1" lang="ja-JP" altLang="en-US" sz="2800" dirty="0" smtClean="0"/>
                  <a:t>ウィルコクスンの順位和検定</a:t>
                </a:r>
                <a:endParaRPr kumimoji="1" lang="ja-JP" altLang="en-US" sz="2800" dirty="0"/>
              </a:p>
            </p:txBody>
          </p:sp>
          <p:sp>
            <p:nvSpPr>
              <p:cNvPr id="11" name="テキスト ボックス 10"/>
              <p:cNvSpPr txBox="1"/>
              <p:nvPr/>
            </p:nvSpPr>
            <p:spPr>
              <a:xfrm>
                <a:off x="2237474" y="3713238"/>
                <a:ext cx="5472608" cy="523220"/>
              </a:xfrm>
              <a:prstGeom prst="rect">
                <a:avLst/>
              </a:prstGeom>
              <a:noFill/>
            </p:spPr>
            <p:txBody>
              <a:bodyPr wrap="square" rtlCol="0">
                <a:spAutoFit/>
              </a:bodyPr>
              <a:lstStyle/>
              <a:p>
                <a:r>
                  <a:rPr kumimoji="1" lang="ja-JP" altLang="en-US" sz="2800" dirty="0" smtClean="0"/>
                  <a:t>ウィルコクスンの符号つき順位検定</a:t>
                </a:r>
                <a:endParaRPr kumimoji="1" lang="en-US" altLang="ja-JP" sz="2800" dirty="0" smtClean="0"/>
              </a:p>
            </p:txBody>
          </p:sp>
          <p:sp>
            <p:nvSpPr>
              <p:cNvPr id="12" name="テキスト ボックス 11"/>
              <p:cNvSpPr txBox="1"/>
              <p:nvPr/>
            </p:nvSpPr>
            <p:spPr>
              <a:xfrm>
                <a:off x="2237474" y="4426135"/>
                <a:ext cx="3106361" cy="523220"/>
              </a:xfrm>
              <a:prstGeom prst="rect">
                <a:avLst/>
              </a:prstGeom>
              <a:noFill/>
            </p:spPr>
            <p:txBody>
              <a:bodyPr wrap="square" rtlCol="0">
                <a:spAutoFit/>
              </a:bodyPr>
              <a:lstStyle/>
              <a:p>
                <a:r>
                  <a:rPr kumimoji="1" lang="ja-JP" altLang="en-US" sz="2800" dirty="0" smtClean="0"/>
                  <a:t>ムッド検定</a:t>
                </a:r>
                <a:endParaRPr kumimoji="1" lang="ja-JP" altLang="en-US" sz="2800" dirty="0"/>
              </a:p>
            </p:txBody>
          </p:sp>
          <p:grpSp>
            <p:nvGrpSpPr>
              <p:cNvPr id="24" name="グループ化 23"/>
              <p:cNvGrpSpPr/>
              <p:nvPr/>
            </p:nvGrpSpPr>
            <p:grpSpPr>
              <a:xfrm>
                <a:off x="1763688" y="2942204"/>
                <a:ext cx="288032" cy="3899038"/>
                <a:chOff x="1763688" y="2942204"/>
                <a:chExt cx="288032" cy="3899038"/>
              </a:xfrm>
            </p:grpSpPr>
            <p:cxnSp>
              <p:nvCxnSpPr>
                <p:cNvPr id="16" name="直線コネクタ 15"/>
                <p:cNvCxnSpPr/>
                <p:nvPr/>
              </p:nvCxnSpPr>
              <p:spPr>
                <a:xfrm>
                  <a:off x="1763688" y="2942204"/>
                  <a:ext cx="0" cy="38990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1763688" y="333057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1763688" y="4031486"/>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1763688" y="4747736"/>
                  <a:ext cx="288032"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15" name="テキスト ボックス 14"/>
            <p:cNvSpPr txBox="1"/>
            <p:nvPr/>
          </p:nvSpPr>
          <p:spPr>
            <a:xfrm>
              <a:off x="2237474" y="4662836"/>
              <a:ext cx="4134726" cy="523220"/>
            </a:xfrm>
            <a:prstGeom prst="rect">
              <a:avLst/>
            </a:prstGeom>
            <a:noFill/>
          </p:spPr>
          <p:txBody>
            <a:bodyPr wrap="square" rtlCol="0">
              <a:spAutoFit/>
            </a:bodyPr>
            <a:lstStyle/>
            <a:p>
              <a:r>
                <a:rPr lang="ja-JP" altLang="en-US" sz="2800" dirty="0" smtClean="0"/>
                <a:t>クラスカル</a:t>
              </a:r>
              <a:r>
                <a:rPr lang="en-US" altLang="ja-JP" sz="2800" dirty="0" smtClean="0"/>
                <a:t>-</a:t>
              </a:r>
              <a:r>
                <a:rPr lang="ja-JP" altLang="en-US" sz="2800" dirty="0" smtClean="0"/>
                <a:t>ウォリス</a:t>
              </a:r>
              <a:r>
                <a:rPr kumimoji="1" lang="ja-JP" altLang="en-US" sz="2800" dirty="0" smtClean="0"/>
                <a:t>検定</a:t>
              </a:r>
              <a:endParaRPr kumimoji="1" lang="ja-JP" altLang="en-US" sz="2800" dirty="0"/>
            </a:p>
          </p:txBody>
        </p:sp>
        <p:sp>
          <p:nvSpPr>
            <p:cNvPr id="17" name="テキスト ボックス 16"/>
            <p:cNvSpPr txBox="1"/>
            <p:nvPr/>
          </p:nvSpPr>
          <p:spPr>
            <a:xfrm>
              <a:off x="2237474" y="5372066"/>
              <a:ext cx="3106361" cy="523220"/>
            </a:xfrm>
            <a:prstGeom prst="rect">
              <a:avLst/>
            </a:prstGeom>
            <a:noFill/>
          </p:spPr>
          <p:txBody>
            <a:bodyPr wrap="square" rtlCol="0">
              <a:spAutoFit/>
            </a:bodyPr>
            <a:lstStyle/>
            <a:p>
              <a:r>
                <a:rPr lang="ja-JP" altLang="en-US" sz="2800" dirty="0"/>
                <a:t>フリードマン</a:t>
              </a:r>
              <a:r>
                <a:rPr kumimoji="1" lang="ja-JP" altLang="en-US" sz="2800" dirty="0" smtClean="0"/>
                <a:t>検定</a:t>
              </a:r>
              <a:endParaRPr kumimoji="1" lang="ja-JP" altLang="en-US" sz="2800" dirty="0"/>
            </a:p>
          </p:txBody>
        </p:sp>
        <p:sp>
          <p:nvSpPr>
            <p:cNvPr id="19" name="テキスト ボックス 18"/>
            <p:cNvSpPr txBox="1"/>
            <p:nvPr/>
          </p:nvSpPr>
          <p:spPr>
            <a:xfrm>
              <a:off x="2237474" y="6076180"/>
              <a:ext cx="3106361" cy="523220"/>
            </a:xfrm>
            <a:prstGeom prst="rect">
              <a:avLst/>
            </a:prstGeom>
            <a:noFill/>
          </p:spPr>
          <p:txBody>
            <a:bodyPr wrap="square" rtlCol="0">
              <a:spAutoFit/>
            </a:bodyPr>
            <a:lstStyle/>
            <a:p>
              <a:r>
                <a:rPr lang="ja-JP" altLang="en-US" sz="2800" dirty="0" smtClean="0"/>
                <a:t>順位相関</a:t>
              </a:r>
              <a:r>
                <a:rPr lang="ja-JP" altLang="en-US" sz="2800" dirty="0"/>
                <a:t>係数</a:t>
              </a:r>
              <a:endParaRPr kumimoji="1" lang="ja-JP" altLang="en-US" sz="2800" dirty="0"/>
            </a:p>
          </p:txBody>
        </p:sp>
        <p:cxnSp>
          <p:nvCxnSpPr>
            <p:cNvPr id="21" name="直線コネクタ 20"/>
            <p:cNvCxnSpPr/>
            <p:nvPr/>
          </p:nvCxnSpPr>
          <p:spPr>
            <a:xfrm>
              <a:off x="1763688" y="4941168"/>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1763688" y="635635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1763688" y="5661248"/>
              <a:ext cx="288032"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402833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平均値</a:t>
            </a:r>
            <a:r>
              <a:rPr lang="ja-JP" altLang="en-US" dirty="0" smtClean="0"/>
              <a:t>に関する</a:t>
            </a:r>
            <a:r>
              <a:rPr lang="en-US" altLang="ja-JP" dirty="0" smtClean="0"/>
              <a:t>t</a:t>
            </a:r>
            <a:r>
              <a:rPr lang="ja-JP" altLang="en-US" dirty="0" smtClean="0"/>
              <a:t>検定の代用</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9</a:t>
            </a:fld>
            <a:endParaRPr kumimoji="1" lang="ja-JP" altLang="en-US"/>
          </a:p>
        </p:txBody>
      </p:sp>
      <p:sp>
        <p:nvSpPr>
          <p:cNvPr id="4" name="テキスト ボックス 3"/>
          <p:cNvSpPr txBox="1"/>
          <p:nvPr/>
        </p:nvSpPr>
        <p:spPr>
          <a:xfrm>
            <a:off x="1403648" y="1700808"/>
            <a:ext cx="6912768" cy="2677656"/>
          </a:xfrm>
          <a:prstGeom prst="rect">
            <a:avLst/>
          </a:prstGeom>
          <a:noFill/>
        </p:spPr>
        <p:txBody>
          <a:bodyPr wrap="square" rtlCol="0">
            <a:spAutoFit/>
          </a:bodyPr>
          <a:lstStyle/>
          <a:p>
            <a:r>
              <a:rPr lang="ja-JP" altLang="en-US" sz="2800" dirty="0" smtClean="0"/>
              <a:t>・</a:t>
            </a:r>
            <a:r>
              <a:rPr lang="en-US" altLang="ja-JP" sz="2800" dirty="0" smtClean="0"/>
              <a:t>t</a:t>
            </a:r>
            <a:r>
              <a:rPr lang="ja-JP" altLang="en-US" sz="2800" dirty="0" smtClean="0"/>
              <a:t>検定</a:t>
            </a:r>
            <a:endParaRPr lang="en-US" altLang="ja-JP" sz="2800" dirty="0"/>
          </a:p>
          <a:p>
            <a:r>
              <a:rPr lang="en-US" altLang="ja-JP" sz="2800" dirty="0" smtClean="0"/>
              <a:t>2</a:t>
            </a:r>
            <a:r>
              <a:rPr lang="ja-JP" altLang="en-US" sz="2800" dirty="0" err="1" smtClean="0"/>
              <a:t>つの</a:t>
            </a:r>
            <a:r>
              <a:rPr lang="ja-JP" altLang="en-US" sz="2800" dirty="0" smtClean="0"/>
              <a:t>独立した標本における平均値の差が</a:t>
            </a:r>
            <a:endParaRPr lang="en-US" altLang="ja-JP" sz="2800" dirty="0" smtClean="0"/>
          </a:p>
          <a:p>
            <a:r>
              <a:rPr lang="ja-JP" altLang="en-US" sz="2800" dirty="0" smtClean="0"/>
              <a:t>統計学的に意味があるかを判定</a:t>
            </a:r>
            <a:endParaRPr lang="en-US" altLang="ja-JP" sz="2800" dirty="0" smtClean="0"/>
          </a:p>
          <a:p>
            <a:endParaRPr lang="en-US" altLang="ja-JP" sz="2800" dirty="0"/>
          </a:p>
          <a:p>
            <a:endParaRPr lang="en-US" altLang="ja-JP" sz="2800" dirty="0" smtClean="0"/>
          </a:p>
          <a:p>
            <a:r>
              <a:rPr lang="ja-JP" altLang="en-US" sz="2800" dirty="0"/>
              <a:t>　</a:t>
            </a:r>
            <a:r>
              <a:rPr lang="ja-JP" altLang="en-US" sz="2800" dirty="0" smtClean="0"/>
              <a:t>　　　　ウィルコクスンの順位和検定</a:t>
            </a:r>
            <a:endParaRPr lang="en-US" altLang="ja-JP" sz="2800" dirty="0" smtClean="0"/>
          </a:p>
        </p:txBody>
      </p:sp>
      <p:sp>
        <p:nvSpPr>
          <p:cNvPr id="7" name="右矢印 6"/>
          <p:cNvSpPr/>
          <p:nvPr/>
        </p:nvSpPr>
        <p:spPr>
          <a:xfrm>
            <a:off x="1475656" y="3645024"/>
            <a:ext cx="936104"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93580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r>
              <a:rPr lang="ja-JP" altLang="en-US" dirty="0"/>
              <a:t>ウィルコクスンの順位和検定</a:t>
            </a:r>
            <a:endParaRPr lang="en-US" altLang="ja-JP"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10</a:t>
            </a:fld>
            <a:endParaRPr kumimoji="1" lang="ja-JP" altLang="en-US"/>
          </a:p>
        </p:txBody>
      </p:sp>
      <p:sp>
        <p:nvSpPr>
          <p:cNvPr id="4" name="テキスト ボックス 3"/>
          <p:cNvSpPr txBox="1"/>
          <p:nvPr/>
        </p:nvSpPr>
        <p:spPr>
          <a:xfrm>
            <a:off x="783289" y="1844824"/>
            <a:ext cx="6912768" cy="3108543"/>
          </a:xfrm>
          <a:prstGeom prst="rect">
            <a:avLst/>
          </a:prstGeom>
          <a:noFill/>
        </p:spPr>
        <p:txBody>
          <a:bodyPr wrap="square" rtlCol="0">
            <a:spAutoFit/>
          </a:bodyPr>
          <a:lstStyle/>
          <a:p>
            <a:r>
              <a:rPr lang="ja-JP" altLang="en-US" sz="2800" dirty="0" smtClean="0"/>
              <a:t>・グループを区別せずに</a:t>
            </a:r>
            <a:endParaRPr lang="en-US" altLang="ja-JP" sz="2800" dirty="0" smtClean="0"/>
          </a:p>
          <a:p>
            <a:r>
              <a:rPr lang="ja-JP" altLang="en-US" sz="2800" dirty="0" smtClean="0">
                <a:solidFill>
                  <a:schemeClr val="bg1"/>
                </a:solidFill>
              </a:rPr>
              <a:t>・</a:t>
            </a:r>
            <a:r>
              <a:rPr lang="ja-JP" altLang="en-US" sz="2800" dirty="0" smtClean="0"/>
              <a:t>データの順位をつける</a:t>
            </a:r>
            <a:endParaRPr lang="en-US" altLang="ja-JP" sz="2800" dirty="0" smtClean="0"/>
          </a:p>
          <a:p>
            <a:endParaRPr lang="en-US" altLang="ja-JP" sz="2800" dirty="0" smtClean="0"/>
          </a:p>
          <a:p>
            <a:endParaRPr lang="en-US" altLang="ja-JP" sz="2800" dirty="0"/>
          </a:p>
          <a:p>
            <a:r>
              <a:rPr lang="ja-JP" altLang="en-US" sz="2800" dirty="0" smtClean="0"/>
              <a:t>・グループごとの順位の</a:t>
            </a:r>
            <a:endParaRPr lang="en-US" altLang="ja-JP" sz="2800" dirty="0" smtClean="0"/>
          </a:p>
          <a:p>
            <a:r>
              <a:rPr lang="ja-JP" altLang="en-US" sz="2800" dirty="0" smtClean="0">
                <a:solidFill>
                  <a:schemeClr val="bg1"/>
                </a:solidFill>
              </a:rPr>
              <a:t>・</a:t>
            </a:r>
            <a:r>
              <a:rPr lang="ja-JP" altLang="en-US" sz="2800" dirty="0" smtClean="0"/>
              <a:t>合計を求め、</a:t>
            </a:r>
            <a:r>
              <a:rPr lang="ja-JP" altLang="en-US" sz="2800" dirty="0" smtClean="0"/>
              <a:t>その値の</a:t>
            </a:r>
            <a:endParaRPr lang="en-US" altLang="ja-JP" sz="2800" dirty="0" smtClean="0"/>
          </a:p>
          <a:p>
            <a:r>
              <a:rPr lang="ja-JP" altLang="en-US" sz="2800" dirty="0" smtClean="0">
                <a:solidFill>
                  <a:schemeClr val="bg1"/>
                </a:solidFill>
              </a:rPr>
              <a:t>・</a:t>
            </a:r>
            <a:r>
              <a:rPr lang="ja-JP" altLang="en-US" sz="2800" dirty="0" smtClean="0"/>
              <a:t>差を検討</a:t>
            </a:r>
            <a:endParaRPr lang="en-US" altLang="ja-JP" sz="2800" dirty="0" smtClean="0"/>
          </a:p>
        </p:txBody>
      </p:sp>
      <p:graphicFrame>
        <p:nvGraphicFramePr>
          <p:cNvPr id="3" name="表 2"/>
          <p:cNvGraphicFramePr>
            <a:graphicFrameLocks noGrp="1"/>
          </p:cNvGraphicFramePr>
          <p:nvPr>
            <p:extLst>
              <p:ext uri="{D42A27DB-BD31-4B8C-83A1-F6EECF244321}">
                <p14:modId xmlns:p14="http://schemas.microsoft.com/office/powerpoint/2010/main" val="732384540"/>
              </p:ext>
            </p:extLst>
          </p:nvPr>
        </p:nvGraphicFramePr>
        <p:xfrm>
          <a:off x="5185048" y="2276872"/>
          <a:ext cx="2736304" cy="2160240"/>
        </p:xfrm>
        <a:graphic>
          <a:graphicData uri="http://schemas.openxmlformats.org/drawingml/2006/table">
            <a:tbl>
              <a:tblPr firstRow="1" bandRow="1">
                <a:tableStyleId>{5940675A-B579-460E-94D1-54222C63F5DA}</a:tableStyleId>
              </a:tblPr>
              <a:tblGrid>
                <a:gridCol w="1368152"/>
                <a:gridCol w="1368152"/>
              </a:tblGrid>
              <a:tr h="540060">
                <a:tc>
                  <a:txBody>
                    <a:bodyPr/>
                    <a:lstStyle/>
                    <a:p>
                      <a:pPr algn="ctr"/>
                      <a:r>
                        <a:rPr kumimoji="1" lang="en-US" altLang="ja-JP" sz="2400" dirty="0" smtClean="0"/>
                        <a:t>A</a:t>
                      </a:r>
                      <a:endParaRPr kumimoji="1" lang="ja-JP" altLang="en-US" sz="2400" dirty="0"/>
                    </a:p>
                  </a:txBody>
                  <a:tcPr>
                    <a:solidFill>
                      <a:schemeClr val="bg1">
                        <a:lumMod val="95000"/>
                      </a:schemeClr>
                    </a:solidFill>
                  </a:tcPr>
                </a:tc>
                <a:tc>
                  <a:txBody>
                    <a:bodyPr/>
                    <a:lstStyle/>
                    <a:p>
                      <a:pPr algn="ctr"/>
                      <a:r>
                        <a:rPr kumimoji="1" lang="en-US" altLang="ja-JP" sz="2400" dirty="0" smtClean="0"/>
                        <a:t>B</a:t>
                      </a:r>
                    </a:p>
                  </a:txBody>
                  <a:tcPr>
                    <a:solidFill>
                      <a:schemeClr val="bg1">
                        <a:lumMod val="95000"/>
                      </a:schemeClr>
                    </a:solidFill>
                  </a:tcPr>
                </a:tc>
              </a:tr>
              <a:tr h="540060">
                <a:tc>
                  <a:txBody>
                    <a:bodyPr/>
                    <a:lstStyle/>
                    <a:p>
                      <a:pPr algn="r"/>
                      <a:r>
                        <a:rPr kumimoji="1" lang="en-US" altLang="ja-JP" sz="2400" dirty="0" smtClean="0"/>
                        <a:t>8</a:t>
                      </a:r>
                      <a:endParaRPr kumimoji="1" lang="ja-JP" altLang="en-US" sz="2400" dirty="0"/>
                    </a:p>
                  </a:txBody>
                  <a:tcPr/>
                </a:tc>
                <a:tc>
                  <a:txBody>
                    <a:bodyPr/>
                    <a:lstStyle/>
                    <a:p>
                      <a:pPr algn="r"/>
                      <a:r>
                        <a:rPr kumimoji="1" lang="en-US" altLang="ja-JP" sz="2400" dirty="0" smtClean="0"/>
                        <a:t>27</a:t>
                      </a:r>
                      <a:endParaRPr kumimoji="1" lang="ja-JP" altLang="en-US" sz="2400" dirty="0"/>
                    </a:p>
                  </a:txBody>
                  <a:tcPr/>
                </a:tc>
              </a:tr>
              <a:tr h="540060">
                <a:tc>
                  <a:txBody>
                    <a:bodyPr/>
                    <a:lstStyle/>
                    <a:p>
                      <a:pPr algn="r"/>
                      <a:r>
                        <a:rPr kumimoji="1" lang="en-US" altLang="ja-JP" sz="2400" dirty="0" smtClean="0"/>
                        <a:t>91</a:t>
                      </a:r>
                      <a:endParaRPr kumimoji="1" lang="ja-JP" altLang="en-US" sz="2400" dirty="0"/>
                    </a:p>
                  </a:txBody>
                  <a:tcPr/>
                </a:tc>
                <a:tc>
                  <a:txBody>
                    <a:bodyPr/>
                    <a:lstStyle/>
                    <a:p>
                      <a:pPr algn="r"/>
                      <a:r>
                        <a:rPr kumimoji="1" lang="en-US" altLang="ja-JP" sz="2400" dirty="0" smtClean="0"/>
                        <a:t>36</a:t>
                      </a:r>
                      <a:endParaRPr kumimoji="1" lang="ja-JP" altLang="en-US" sz="2400" dirty="0"/>
                    </a:p>
                  </a:txBody>
                  <a:tcPr/>
                </a:tc>
              </a:tr>
              <a:tr h="540060">
                <a:tc>
                  <a:txBody>
                    <a:bodyPr/>
                    <a:lstStyle/>
                    <a:p>
                      <a:pPr algn="r"/>
                      <a:r>
                        <a:rPr kumimoji="1" lang="en-US" altLang="ja-JP" sz="2400" dirty="0" smtClean="0"/>
                        <a:t>15</a:t>
                      </a:r>
                      <a:endParaRPr kumimoji="1" lang="ja-JP" altLang="en-US" sz="2400" dirty="0"/>
                    </a:p>
                  </a:txBody>
                  <a:tcPr/>
                </a:tc>
                <a:tc>
                  <a:txBody>
                    <a:bodyPr/>
                    <a:lstStyle/>
                    <a:p>
                      <a:pPr algn="r"/>
                      <a:r>
                        <a:rPr kumimoji="1" lang="en-US" altLang="ja-JP" sz="2400" dirty="0" smtClean="0"/>
                        <a:t>64</a:t>
                      </a:r>
                      <a:endParaRPr kumimoji="1" lang="ja-JP" altLang="en-US" sz="2400" dirty="0"/>
                    </a:p>
                  </a:txBody>
                  <a:tcPr/>
                </a:tc>
              </a:tr>
            </a:tbl>
          </a:graphicData>
        </a:graphic>
      </p:graphicFrame>
      <p:grpSp>
        <p:nvGrpSpPr>
          <p:cNvPr id="12" name="グループ化 11"/>
          <p:cNvGrpSpPr/>
          <p:nvPr/>
        </p:nvGrpSpPr>
        <p:grpSpPr>
          <a:xfrm>
            <a:off x="5905126" y="2644076"/>
            <a:ext cx="1632961" cy="1411129"/>
            <a:chOff x="5508102" y="4516284"/>
            <a:chExt cx="1632961" cy="1411129"/>
          </a:xfrm>
        </p:grpSpPr>
        <p:sp>
          <p:nvSpPr>
            <p:cNvPr id="6" name="円/楕円 5"/>
            <p:cNvSpPr/>
            <p:nvPr/>
          </p:nvSpPr>
          <p:spPr>
            <a:xfrm>
              <a:off x="5508102" y="5089444"/>
              <a:ext cx="264807" cy="26480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smtClean="0"/>
                <a:t>1</a:t>
              </a:r>
              <a:endParaRPr kumimoji="1" lang="ja-JP" altLang="en-US" dirty="0"/>
            </a:p>
          </p:txBody>
        </p:sp>
        <p:sp>
          <p:nvSpPr>
            <p:cNvPr id="7" name="円/楕円 6"/>
            <p:cNvSpPr/>
            <p:nvPr/>
          </p:nvSpPr>
          <p:spPr>
            <a:xfrm>
              <a:off x="6876256" y="5662606"/>
              <a:ext cx="264807" cy="26480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dirty="0"/>
                <a:t>2</a:t>
              </a:r>
              <a:endParaRPr kumimoji="1" lang="ja-JP" altLang="en-US" dirty="0"/>
            </a:p>
          </p:txBody>
        </p:sp>
        <p:sp>
          <p:nvSpPr>
            <p:cNvPr id="8" name="円/楕円 7"/>
            <p:cNvSpPr/>
            <p:nvPr/>
          </p:nvSpPr>
          <p:spPr>
            <a:xfrm>
              <a:off x="5508103" y="5662606"/>
              <a:ext cx="264807" cy="26480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smtClean="0"/>
                <a:t>5</a:t>
              </a:r>
              <a:endParaRPr kumimoji="1" lang="ja-JP" altLang="en-US" dirty="0"/>
            </a:p>
          </p:txBody>
        </p:sp>
        <p:sp>
          <p:nvSpPr>
            <p:cNvPr id="9" name="円/楕円 8"/>
            <p:cNvSpPr/>
            <p:nvPr/>
          </p:nvSpPr>
          <p:spPr>
            <a:xfrm>
              <a:off x="6876254" y="5089445"/>
              <a:ext cx="264807" cy="26480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dirty="0"/>
                <a:t>3</a:t>
              </a:r>
              <a:endParaRPr kumimoji="1" lang="ja-JP" altLang="en-US" dirty="0"/>
            </a:p>
          </p:txBody>
        </p:sp>
        <p:sp>
          <p:nvSpPr>
            <p:cNvPr id="10" name="円/楕円 9"/>
            <p:cNvSpPr/>
            <p:nvPr/>
          </p:nvSpPr>
          <p:spPr>
            <a:xfrm>
              <a:off x="5508103" y="4518989"/>
              <a:ext cx="264807" cy="26480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smtClean="0"/>
                <a:t>6</a:t>
              </a:r>
              <a:endParaRPr kumimoji="1" lang="ja-JP" altLang="en-US" dirty="0"/>
            </a:p>
          </p:txBody>
        </p:sp>
        <p:sp>
          <p:nvSpPr>
            <p:cNvPr id="11" name="円/楕円 10"/>
            <p:cNvSpPr/>
            <p:nvPr/>
          </p:nvSpPr>
          <p:spPr>
            <a:xfrm>
              <a:off x="6876254" y="4516284"/>
              <a:ext cx="264807" cy="26480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dirty="0"/>
                <a:t>4</a:t>
              </a:r>
              <a:endParaRPr kumimoji="1" lang="ja-JP" altLang="en-US" dirty="0"/>
            </a:p>
          </p:txBody>
        </p:sp>
      </p:grpSp>
      <p:sp>
        <p:nvSpPr>
          <p:cNvPr id="13" name="テキスト ボックス 12"/>
          <p:cNvSpPr txBox="1"/>
          <p:nvPr/>
        </p:nvSpPr>
        <p:spPr>
          <a:xfrm>
            <a:off x="5035642" y="1876182"/>
            <a:ext cx="3035115" cy="369332"/>
          </a:xfrm>
          <a:prstGeom prst="rect">
            <a:avLst/>
          </a:prstGeom>
          <a:noFill/>
        </p:spPr>
        <p:txBody>
          <a:bodyPr wrap="square" rtlCol="0">
            <a:spAutoFit/>
          </a:bodyPr>
          <a:lstStyle/>
          <a:p>
            <a:r>
              <a:rPr lang="ja-JP" altLang="en-US" dirty="0" smtClean="0"/>
              <a:t>表</a:t>
            </a:r>
            <a:r>
              <a:rPr lang="en-US" altLang="ja-JP" dirty="0" smtClean="0"/>
              <a:t>1</a:t>
            </a:r>
            <a:r>
              <a:rPr lang="ja-JP" altLang="en-US" dirty="0" err="1" smtClean="0"/>
              <a:t>．</a:t>
            </a:r>
            <a:r>
              <a:rPr lang="ja-JP" altLang="en-US" dirty="0"/>
              <a:t>グループ</a:t>
            </a:r>
            <a:r>
              <a:rPr lang="ja-JP" altLang="en-US" dirty="0" smtClean="0"/>
              <a:t>に分けたデータ</a:t>
            </a:r>
            <a:endParaRPr kumimoji="1" lang="en-US" altLang="ja-JP" dirty="0" smtClean="0"/>
          </a:p>
        </p:txBody>
      </p:sp>
    </p:spTree>
    <p:extLst>
      <p:ext uri="{BB962C8B-B14F-4D97-AF65-F5344CB8AC3E}">
        <p14:creationId xmlns:p14="http://schemas.microsoft.com/office/powerpoint/2010/main" val="17164583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対応のある</a:t>
            </a:r>
            <a:r>
              <a:rPr lang="en-US" altLang="ja-JP" dirty="0" smtClean="0"/>
              <a:t>t</a:t>
            </a:r>
            <a:r>
              <a:rPr lang="ja-JP" altLang="en-US" dirty="0" smtClean="0"/>
              <a:t>検定の代用</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11</a:t>
            </a:fld>
            <a:endParaRPr kumimoji="1" lang="ja-JP" altLang="en-US"/>
          </a:p>
        </p:txBody>
      </p:sp>
      <p:sp>
        <p:nvSpPr>
          <p:cNvPr id="4" name="テキスト ボックス 3"/>
          <p:cNvSpPr txBox="1"/>
          <p:nvPr/>
        </p:nvSpPr>
        <p:spPr>
          <a:xfrm>
            <a:off x="1403648" y="1700808"/>
            <a:ext cx="6912768" cy="2677656"/>
          </a:xfrm>
          <a:prstGeom prst="rect">
            <a:avLst/>
          </a:prstGeom>
          <a:noFill/>
        </p:spPr>
        <p:txBody>
          <a:bodyPr wrap="square" rtlCol="0">
            <a:spAutoFit/>
          </a:bodyPr>
          <a:lstStyle/>
          <a:p>
            <a:r>
              <a:rPr lang="ja-JP" altLang="en-US" sz="2800" dirty="0" smtClean="0"/>
              <a:t>・</a:t>
            </a:r>
            <a:r>
              <a:rPr lang="ja-JP" altLang="en-US" sz="2800" dirty="0"/>
              <a:t>ウィルコクスンの順位和</a:t>
            </a:r>
            <a:r>
              <a:rPr lang="ja-JP" altLang="en-US" sz="2800" dirty="0" smtClean="0"/>
              <a:t>検定</a:t>
            </a:r>
            <a:endParaRPr lang="en-US" altLang="ja-JP" sz="2800" dirty="0"/>
          </a:p>
          <a:p>
            <a:r>
              <a:rPr lang="en-US" altLang="ja-JP" sz="2800" dirty="0"/>
              <a:t>2</a:t>
            </a:r>
            <a:r>
              <a:rPr lang="ja-JP" altLang="en-US" sz="2800" dirty="0" err="1" smtClean="0"/>
              <a:t>つの</a:t>
            </a:r>
            <a:r>
              <a:rPr lang="ja-JP" altLang="en-US" sz="2800" dirty="0" smtClean="0"/>
              <a:t>グループのデータが独立に収集された場面で適用できる手法</a:t>
            </a:r>
            <a:endParaRPr lang="en-US" altLang="ja-JP" sz="2800" dirty="0" smtClean="0"/>
          </a:p>
          <a:p>
            <a:endParaRPr lang="en-US" altLang="ja-JP" sz="2800" dirty="0" smtClean="0"/>
          </a:p>
          <a:p>
            <a:endParaRPr lang="en-US" altLang="ja-JP" sz="2800" dirty="0" smtClean="0"/>
          </a:p>
          <a:p>
            <a:r>
              <a:rPr lang="ja-JP" altLang="en-US" sz="2800" dirty="0"/>
              <a:t>　</a:t>
            </a:r>
            <a:r>
              <a:rPr lang="ja-JP" altLang="en-US" sz="2800" dirty="0" smtClean="0"/>
              <a:t>　　　　ウィルコクスンの符号つき順位検定</a:t>
            </a:r>
            <a:endParaRPr lang="en-US" altLang="ja-JP" sz="2800" dirty="0" smtClean="0"/>
          </a:p>
        </p:txBody>
      </p:sp>
      <p:sp>
        <p:nvSpPr>
          <p:cNvPr id="7" name="右矢印 6"/>
          <p:cNvSpPr/>
          <p:nvPr/>
        </p:nvSpPr>
        <p:spPr>
          <a:xfrm>
            <a:off x="1475656" y="3645024"/>
            <a:ext cx="936104"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60506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fontScale="90000"/>
          </a:bodyPr>
          <a:lstStyle/>
          <a:p>
            <a:pPr algn="l"/>
            <a:r>
              <a:rPr lang="ja-JP" altLang="en-US" dirty="0"/>
              <a:t>ウィルコクスンの符号つき順位検定</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12</a:t>
            </a:fld>
            <a:endParaRPr kumimoji="1" lang="ja-JP" altLang="en-US"/>
          </a:p>
        </p:txBody>
      </p:sp>
      <p:sp>
        <p:nvSpPr>
          <p:cNvPr id="4" name="テキスト ボックス 3"/>
          <p:cNvSpPr txBox="1"/>
          <p:nvPr/>
        </p:nvSpPr>
        <p:spPr>
          <a:xfrm>
            <a:off x="1043608" y="1739986"/>
            <a:ext cx="6912768" cy="2246769"/>
          </a:xfrm>
          <a:prstGeom prst="rect">
            <a:avLst/>
          </a:prstGeom>
          <a:noFill/>
        </p:spPr>
        <p:txBody>
          <a:bodyPr wrap="square" rtlCol="0">
            <a:spAutoFit/>
          </a:bodyPr>
          <a:lstStyle/>
          <a:p>
            <a:r>
              <a:rPr lang="ja-JP" altLang="en-US" sz="2800" dirty="0" smtClean="0"/>
              <a:t>・対応するデータの差</a:t>
            </a:r>
            <a:r>
              <a:rPr lang="ja-JP" altLang="en-US" sz="2800" dirty="0" smtClean="0"/>
              <a:t>（</a:t>
            </a:r>
            <a:r>
              <a:rPr lang="en-US" altLang="ja-JP" sz="2800" dirty="0" smtClean="0"/>
              <a:t>A-B</a:t>
            </a:r>
            <a:r>
              <a:rPr lang="ja-JP" altLang="en-US" sz="2800" dirty="0" smtClean="0"/>
              <a:t>）</a:t>
            </a:r>
            <a:r>
              <a:rPr lang="ja-JP" altLang="en-US" sz="2800" dirty="0" smtClean="0"/>
              <a:t>の</a:t>
            </a:r>
            <a:endParaRPr lang="en-US" altLang="ja-JP" sz="2800" dirty="0" smtClean="0"/>
          </a:p>
          <a:p>
            <a:r>
              <a:rPr lang="ja-JP" altLang="en-US" sz="2800" dirty="0">
                <a:solidFill>
                  <a:schemeClr val="bg1"/>
                </a:solidFill>
              </a:rPr>
              <a:t>・</a:t>
            </a:r>
            <a:r>
              <a:rPr lang="ja-JP" altLang="en-US" sz="2800" dirty="0" smtClean="0"/>
              <a:t>絶対値から順位をつける</a:t>
            </a:r>
            <a:endParaRPr lang="en-US" altLang="ja-JP" sz="2800" dirty="0" smtClean="0"/>
          </a:p>
          <a:p>
            <a:endParaRPr lang="en-US" altLang="ja-JP" sz="2800" dirty="0" smtClean="0"/>
          </a:p>
          <a:p>
            <a:endParaRPr lang="en-US" altLang="ja-JP" sz="2800" dirty="0"/>
          </a:p>
          <a:p>
            <a:r>
              <a:rPr lang="ja-JP" altLang="en-US" sz="2800" dirty="0" smtClean="0"/>
              <a:t>・順位</a:t>
            </a:r>
            <a:r>
              <a:rPr lang="ja-JP" altLang="en-US" sz="2800" dirty="0" smtClean="0"/>
              <a:t>か</a:t>
            </a:r>
            <a:r>
              <a:rPr lang="ja-JP" altLang="en-US" sz="2800" dirty="0"/>
              <a:t>ら</a:t>
            </a:r>
            <a:r>
              <a:rPr lang="ja-JP" altLang="en-US" sz="2800" dirty="0" smtClean="0"/>
              <a:t>検討</a:t>
            </a:r>
            <a:endParaRPr lang="en-US" altLang="ja-JP" sz="2800" dirty="0" smtClean="0"/>
          </a:p>
        </p:txBody>
      </p:sp>
      <p:graphicFrame>
        <p:nvGraphicFramePr>
          <p:cNvPr id="6" name="表 5"/>
          <p:cNvGraphicFramePr>
            <a:graphicFrameLocks noGrp="1"/>
          </p:cNvGraphicFramePr>
          <p:nvPr>
            <p:extLst>
              <p:ext uri="{D42A27DB-BD31-4B8C-83A1-F6EECF244321}">
                <p14:modId xmlns:p14="http://schemas.microsoft.com/office/powerpoint/2010/main" val="2981348744"/>
              </p:ext>
            </p:extLst>
          </p:nvPr>
        </p:nvGraphicFramePr>
        <p:xfrm>
          <a:off x="5099284" y="3396669"/>
          <a:ext cx="2736304" cy="2160240"/>
        </p:xfrm>
        <a:graphic>
          <a:graphicData uri="http://schemas.openxmlformats.org/drawingml/2006/table">
            <a:tbl>
              <a:tblPr firstRow="1" bandRow="1">
                <a:tableStyleId>{5940675A-B579-460E-94D1-54222C63F5DA}</a:tableStyleId>
              </a:tblPr>
              <a:tblGrid>
                <a:gridCol w="1368152"/>
                <a:gridCol w="1368152"/>
              </a:tblGrid>
              <a:tr h="540060">
                <a:tc>
                  <a:txBody>
                    <a:bodyPr/>
                    <a:lstStyle/>
                    <a:p>
                      <a:pPr algn="ctr"/>
                      <a:r>
                        <a:rPr kumimoji="1" lang="en-US" altLang="ja-JP" sz="2400" dirty="0" smtClean="0"/>
                        <a:t>A</a:t>
                      </a:r>
                      <a:endParaRPr kumimoji="1" lang="ja-JP" altLang="en-US" sz="2400" dirty="0"/>
                    </a:p>
                  </a:txBody>
                  <a:tcPr>
                    <a:solidFill>
                      <a:schemeClr val="bg1">
                        <a:lumMod val="95000"/>
                      </a:schemeClr>
                    </a:solidFill>
                  </a:tcPr>
                </a:tc>
                <a:tc>
                  <a:txBody>
                    <a:bodyPr/>
                    <a:lstStyle/>
                    <a:p>
                      <a:pPr algn="ctr"/>
                      <a:r>
                        <a:rPr kumimoji="1" lang="en-US" altLang="ja-JP" sz="2400" dirty="0" smtClean="0"/>
                        <a:t>B</a:t>
                      </a:r>
                    </a:p>
                  </a:txBody>
                  <a:tcPr>
                    <a:solidFill>
                      <a:schemeClr val="bg1">
                        <a:lumMod val="95000"/>
                      </a:schemeClr>
                    </a:solidFill>
                  </a:tcPr>
                </a:tc>
              </a:tr>
              <a:tr h="540060">
                <a:tc>
                  <a:txBody>
                    <a:bodyPr/>
                    <a:lstStyle/>
                    <a:p>
                      <a:pPr algn="r"/>
                      <a:r>
                        <a:rPr kumimoji="1" lang="en-US" altLang="ja-JP" sz="2400" dirty="0" smtClean="0"/>
                        <a:t>8</a:t>
                      </a:r>
                      <a:endParaRPr kumimoji="1" lang="ja-JP" altLang="en-US" sz="2400" dirty="0"/>
                    </a:p>
                  </a:txBody>
                  <a:tcPr/>
                </a:tc>
                <a:tc>
                  <a:txBody>
                    <a:bodyPr/>
                    <a:lstStyle/>
                    <a:p>
                      <a:pPr algn="r"/>
                      <a:r>
                        <a:rPr kumimoji="1" lang="en-US" altLang="ja-JP" sz="2400" dirty="0" smtClean="0"/>
                        <a:t>27</a:t>
                      </a:r>
                      <a:endParaRPr kumimoji="1" lang="ja-JP" altLang="en-US" sz="2400" dirty="0"/>
                    </a:p>
                  </a:txBody>
                  <a:tcPr/>
                </a:tc>
              </a:tr>
              <a:tr h="540060">
                <a:tc>
                  <a:txBody>
                    <a:bodyPr/>
                    <a:lstStyle/>
                    <a:p>
                      <a:pPr algn="r"/>
                      <a:r>
                        <a:rPr kumimoji="1" lang="en-US" altLang="ja-JP" sz="2400" dirty="0" smtClean="0"/>
                        <a:t>91</a:t>
                      </a:r>
                      <a:endParaRPr kumimoji="1" lang="ja-JP" altLang="en-US" sz="2400" dirty="0"/>
                    </a:p>
                  </a:txBody>
                  <a:tcPr/>
                </a:tc>
                <a:tc>
                  <a:txBody>
                    <a:bodyPr/>
                    <a:lstStyle/>
                    <a:p>
                      <a:pPr algn="r"/>
                      <a:r>
                        <a:rPr kumimoji="1" lang="en-US" altLang="ja-JP" sz="2400" dirty="0" smtClean="0"/>
                        <a:t>36</a:t>
                      </a:r>
                      <a:endParaRPr kumimoji="1" lang="ja-JP" altLang="en-US" sz="2400" dirty="0"/>
                    </a:p>
                  </a:txBody>
                  <a:tcPr/>
                </a:tc>
              </a:tr>
              <a:tr h="540060">
                <a:tc>
                  <a:txBody>
                    <a:bodyPr/>
                    <a:lstStyle/>
                    <a:p>
                      <a:pPr algn="r"/>
                      <a:r>
                        <a:rPr kumimoji="1" lang="en-US" altLang="ja-JP" sz="2400" dirty="0" smtClean="0"/>
                        <a:t>15</a:t>
                      </a:r>
                      <a:endParaRPr kumimoji="1" lang="ja-JP" altLang="en-US" sz="2400" dirty="0"/>
                    </a:p>
                  </a:txBody>
                  <a:tcPr/>
                </a:tc>
                <a:tc>
                  <a:txBody>
                    <a:bodyPr/>
                    <a:lstStyle/>
                    <a:p>
                      <a:pPr algn="r"/>
                      <a:r>
                        <a:rPr kumimoji="1" lang="en-US" altLang="ja-JP" sz="2400" dirty="0" smtClean="0"/>
                        <a:t>64</a:t>
                      </a:r>
                      <a:endParaRPr kumimoji="1" lang="ja-JP" altLang="en-US" sz="2400" dirty="0"/>
                    </a:p>
                  </a:txBody>
                  <a:tcPr/>
                </a:tc>
              </a:tr>
            </a:tbl>
          </a:graphicData>
        </a:graphic>
      </p:graphicFrame>
      <p:grpSp>
        <p:nvGrpSpPr>
          <p:cNvPr id="16" name="グループ化 15"/>
          <p:cNvGrpSpPr/>
          <p:nvPr/>
        </p:nvGrpSpPr>
        <p:grpSpPr>
          <a:xfrm>
            <a:off x="4499992" y="3589906"/>
            <a:ext cx="1103348" cy="2215358"/>
            <a:chOff x="4764796" y="4140814"/>
            <a:chExt cx="1103348" cy="2215358"/>
          </a:xfrm>
        </p:grpSpPr>
        <p:sp>
          <p:nvSpPr>
            <p:cNvPr id="3" name="角丸四角形 2"/>
            <p:cNvSpPr/>
            <p:nvPr/>
          </p:nvSpPr>
          <p:spPr>
            <a:xfrm>
              <a:off x="4897200" y="4260274"/>
              <a:ext cx="970944" cy="496710"/>
            </a:xfrm>
            <a:prstGeom prst="roundRect">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ja-JP" sz="2400" dirty="0" smtClean="0"/>
                <a:t>|-19|</a:t>
              </a:r>
              <a:endParaRPr kumimoji="1" lang="ja-JP" altLang="en-US" sz="2400" dirty="0"/>
            </a:p>
          </p:txBody>
        </p:sp>
        <p:sp>
          <p:nvSpPr>
            <p:cNvPr id="14" name="角丸四角形 13"/>
            <p:cNvSpPr/>
            <p:nvPr/>
          </p:nvSpPr>
          <p:spPr>
            <a:xfrm>
              <a:off x="4897200" y="5066340"/>
              <a:ext cx="970944" cy="483766"/>
            </a:xfrm>
            <a:prstGeom prst="roundRect">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ja-JP" sz="2400" dirty="0" smtClean="0"/>
                <a:t>|55|</a:t>
              </a:r>
              <a:endParaRPr kumimoji="1" lang="ja-JP" altLang="en-US" sz="2400" dirty="0"/>
            </a:p>
          </p:txBody>
        </p:sp>
        <p:sp>
          <p:nvSpPr>
            <p:cNvPr id="15" name="角丸四角形 14"/>
            <p:cNvSpPr/>
            <p:nvPr/>
          </p:nvSpPr>
          <p:spPr>
            <a:xfrm>
              <a:off x="4897200" y="5859462"/>
              <a:ext cx="970944" cy="496710"/>
            </a:xfrm>
            <a:prstGeom prst="roundRect">
              <a:avLst/>
            </a:prstGeom>
            <a:ln>
              <a:solidFill>
                <a:srgbClr val="00B0F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ja-JP" sz="2400" dirty="0" smtClean="0"/>
                <a:t>|-49|</a:t>
              </a:r>
              <a:endParaRPr kumimoji="1" lang="ja-JP" altLang="en-US" sz="2400" dirty="0"/>
            </a:p>
          </p:txBody>
        </p:sp>
        <p:grpSp>
          <p:nvGrpSpPr>
            <p:cNvPr id="7" name="グループ化 6"/>
            <p:cNvGrpSpPr/>
            <p:nvPr/>
          </p:nvGrpSpPr>
          <p:grpSpPr>
            <a:xfrm>
              <a:off x="4764796" y="4140814"/>
              <a:ext cx="264807" cy="1851051"/>
              <a:chOff x="5317633" y="4518121"/>
              <a:chExt cx="264807" cy="1851051"/>
            </a:xfrm>
          </p:grpSpPr>
          <p:sp>
            <p:nvSpPr>
              <p:cNvPr id="8" name="円/楕円 7"/>
              <p:cNvSpPr/>
              <p:nvPr/>
            </p:nvSpPr>
            <p:spPr>
              <a:xfrm>
                <a:off x="5317633" y="5311243"/>
                <a:ext cx="264807" cy="26480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smtClean="0"/>
                  <a:t>1</a:t>
                </a:r>
                <a:endParaRPr kumimoji="1" lang="ja-JP" altLang="en-US" dirty="0"/>
              </a:p>
            </p:txBody>
          </p:sp>
          <p:sp>
            <p:nvSpPr>
              <p:cNvPr id="10" name="円/楕円 9"/>
              <p:cNvSpPr/>
              <p:nvPr/>
            </p:nvSpPr>
            <p:spPr>
              <a:xfrm>
                <a:off x="5317633" y="6104365"/>
                <a:ext cx="264807" cy="26480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smtClean="0"/>
                  <a:t>2</a:t>
                </a:r>
                <a:endParaRPr kumimoji="1" lang="ja-JP" altLang="en-US" dirty="0"/>
              </a:p>
            </p:txBody>
          </p:sp>
          <p:sp>
            <p:nvSpPr>
              <p:cNvPr id="12" name="円/楕円 11"/>
              <p:cNvSpPr/>
              <p:nvPr/>
            </p:nvSpPr>
            <p:spPr>
              <a:xfrm>
                <a:off x="5317633" y="4518121"/>
                <a:ext cx="264807" cy="26480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smtClean="0"/>
                  <a:t>3</a:t>
                </a:r>
                <a:endParaRPr kumimoji="1" lang="ja-JP" altLang="en-US" dirty="0"/>
              </a:p>
            </p:txBody>
          </p:sp>
        </p:grpSp>
      </p:grpSp>
      <p:sp>
        <p:nvSpPr>
          <p:cNvPr id="17" name="テキスト ボックス 16"/>
          <p:cNvSpPr txBox="1"/>
          <p:nvPr/>
        </p:nvSpPr>
        <p:spPr>
          <a:xfrm>
            <a:off x="4632395" y="2970981"/>
            <a:ext cx="3683187" cy="369332"/>
          </a:xfrm>
          <a:prstGeom prst="rect">
            <a:avLst/>
          </a:prstGeom>
          <a:noFill/>
        </p:spPr>
        <p:txBody>
          <a:bodyPr wrap="square" rtlCol="0">
            <a:spAutoFit/>
          </a:bodyPr>
          <a:lstStyle/>
          <a:p>
            <a:r>
              <a:rPr lang="ja-JP" altLang="en-US" dirty="0" smtClean="0"/>
              <a:t>表</a:t>
            </a:r>
            <a:r>
              <a:rPr lang="en-US" altLang="ja-JP" dirty="0" smtClean="0"/>
              <a:t>2</a:t>
            </a:r>
            <a:r>
              <a:rPr lang="ja-JP" altLang="en-US" dirty="0" err="1" smtClean="0"/>
              <a:t>．</a:t>
            </a:r>
            <a:r>
              <a:rPr lang="en-US" altLang="ja-JP" dirty="0" smtClean="0"/>
              <a:t>1</a:t>
            </a:r>
            <a:r>
              <a:rPr lang="ja-JP" altLang="en-US" dirty="0" smtClean="0"/>
              <a:t>回目（</a:t>
            </a:r>
            <a:r>
              <a:rPr lang="en-US" altLang="ja-JP" dirty="0" smtClean="0"/>
              <a:t>A</a:t>
            </a:r>
            <a:r>
              <a:rPr lang="ja-JP" altLang="en-US" dirty="0" smtClean="0"/>
              <a:t>）と</a:t>
            </a:r>
            <a:r>
              <a:rPr lang="en-US" altLang="ja-JP" dirty="0" smtClean="0"/>
              <a:t>2</a:t>
            </a:r>
            <a:r>
              <a:rPr lang="ja-JP" altLang="en-US" dirty="0" smtClean="0"/>
              <a:t>回目（</a:t>
            </a:r>
            <a:r>
              <a:rPr lang="en-US" altLang="ja-JP" dirty="0" smtClean="0"/>
              <a:t>B</a:t>
            </a:r>
            <a:r>
              <a:rPr lang="ja-JP" altLang="en-US" dirty="0" smtClean="0"/>
              <a:t>）のデータ</a:t>
            </a:r>
            <a:endParaRPr kumimoji="1" lang="en-US" altLang="ja-JP" dirty="0" smtClean="0"/>
          </a:p>
        </p:txBody>
      </p:sp>
    </p:spTree>
    <p:extLst>
      <p:ext uri="{BB962C8B-B14F-4D97-AF65-F5344CB8AC3E}">
        <p14:creationId xmlns:p14="http://schemas.microsoft.com/office/powerpoint/2010/main" val="9035604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等分散性の</a:t>
            </a:r>
            <a:r>
              <a:rPr lang="en-US" altLang="ja-JP" dirty="0" smtClean="0"/>
              <a:t>F</a:t>
            </a:r>
            <a:r>
              <a:rPr lang="ja-JP" altLang="en-US" dirty="0" smtClean="0"/>
              <a:t>検定の代用</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13</a:t>
            </a:fld>
            <a:endParaRPr kumimoji="1" lang="ja-JP" altLang="en-US"/>
          </a:p>
        </p:txBody>
      </p:sp>
      <p:sp>
        <p:nvSpPr>
          <p:cNvPr id="4" name="テキスト ボックス 3"/>
          <p:cNvSpPr txBox="1"/>
          <p:nvPr/>
        </p:nvSpPr>
        <p:spPr>
          <a:xfrm>
            <a:off x="1403648" y="1700808"/>
            <a:ext cx="7128792" cy="2677656"/>
          </a:xfrm>
          <a:prstGeom prst="rect">
            <a:avLst/>
          </a:prstGeom>
          <a:noFill/>
        </p:spPr>
        <p:txBody>
          <a:bodyPr wrap="square" rtlCol="0">
            <a:spAutoFit/>
          </a:bodyPr>
          <a:lstStyle/>
          <a:p>
            <a:r>
              <a:rPr lang="ja-JP" altLang="en-US" sz="2800" dirty="0" smtClean="0"/>
              <a:t>・</a:t>
            </a:r>
            <a:r>
              <a:rPr lang="en-US" altLang="ja-JP" sz="2800" dirty="0" smtClean="0"/>
              <a:t>F</a:t>
            </a:r>
            <a:r>
              <a:rPr lang="ja-JP" altLang="en-US" sz="2800" dirty="0" smtClean="0"/>
              <a:t>検定</a:t>
            </a:r>
            <a:endParaRPr lang="en-US" altLang="ja-JP" sz="2800" dirty="0" smtClean="0"/>
          </a:p>
          <a:p>
            <a:r>
              <a:rPr lang="en-US" altLang="ja-JP" sz="2800" dirty="0"/>
              <a:t>2</a:t>
            </a:r>
            <a:r>
              <a:rPr lang="ja-JP" altLang="en-US" sz="2800" dirty="0" err="1"/>
              <a:t>つの</a:t>
            </a:r>
            <a:r>
              <a:rPr lang="ja-JP" altLang="en-US" sz="2800" dirty="0"/>
              <a:t>独立した</a:t>
            </a:r>
            <a:r>
              <a:rPr lang="ja-JP" altLang="en-US" sz="2800" dirty="0" smtClean="0"/>
              <a:t>標本において、データが等分散かどうかを検定する手法</a:t>
            </a:r>
            <a:endParaRPr lang="en-US" altLang="ja-JP" sz="2800" dirty="0" smtClean="0"/>
          </a:p>
          <a:p>
            <a:endParaRPr lang="en-US" altLang="ja-JP" sz="2800" dirty="0" smtClean="0"/>
          </a:p>
          <a:p>
            <a:endParaRPr lang="en-US" altLang="ja-JP" sz="2800" dirty="0" smtClean="0"/>
          </a:p>
          <a:p>
            <a:r>
              <a:rPr lang="ja-JP" altLang="en-US" sz="2800" dirty="0"/>
              <a:t>　</a:t>
            </a:r>
            <a:r>
              <a:rPr lang="ja-JP" altLang="en-US" sz="2800" dirty="0" smtClean="0"/>
              <a:t>　　　　ムッド検定</a:t>
            </a:r>
            <a:endParaRPr lang="en-US" altLang="ja-JP" sz="2800" dirty="0" smtClean="0"/>
          </a:p>
        </p:txBody>
      </p:sp>
      <p:sp>
        <p:nvSpPr>
          <p:cNvPr id="7" name="右矢印 6"/>
          <p:cNvSpPr/>
          <p:nvPr/>
        </p:nvSpPr>
        <p:spPr>
          <a:xfrm>
            <a:off x="1475656" y="3645024"/>
            <a:ext cx="936104"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487885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分散分析の代用</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14</a:t>
            </a:fld>
            <a:endParaRPr kumimoji="1" lang="ja-JP" altLang="en-US"/>
          </a:p>
        </p:txBody>
      </p:sp>
      <p:sp>
        <p:nvSpPr>
          <p:cNvPr id="4" name="テキスト ボックス 3"/>
          <p:cNvSpPr txBox="1"/>
          <p:nvPr/>
        </p:nvSpPr>
        <p:spPr>
          <a:xfrm>
            <a:off x="1403648" y="1700808"/>
            <a:ext cx="7128792" cy="2677656"/>
          </a:xfrm>
          <a:prstGeom prst="rect">
            <a:avLst/>
          </a:prstGeom>
          <a:noFill/>
        </p:spPr>
        <p:txBody>
          <a:bodyPr wrap="square" rtlCol="0">
            <a:spAutoFit/>
          </a:bodyPr>
          <a:lstStyle/>
          <a:p>
            <a:r>
              <a:rPr lang="ja-JP" altLang="en-US" sz="2800" dirty="0" smtClean="0"/>
              <a:t>・分散分析</a:t>
            </a:r>
            <a:endParaRPr lang="en-US" altLang="ja-JP" sz="2800" dirty="0" smtClean="0"/>
          </a:p>
          <a:p>
            <a:r>
              <a:rPr lang="ja-JP" altLang="en-US" sz="2800" dirty="0" smtClean="0"/>
              <a:t>データが正規分布に従い、等分散であるときに、</a:t>
            </a:r>
            <a:r>
              <a:rPr lang="en-US" altLang="ja-JP" sz="2800" dirty="0" smtClean="0"/>
              <a:t>2</a:t>
            </a:r>
            <a:r>
              <a:rPr lang="ja-JP" altLang="en-US" sz="2800" dirty="0" smtClean="0"/>
              <a:t>つ以上の平均値の差を検定する手法</a:t>
            </a:r>
            <a:endParaRPr lang="en-US" altLang="ja-JP" sz="2800" dirty="0" smtClean="0"/>
          </a:p>
          <a:p>
            <a:endParaRPr lang="en-US" altLang="ja-JP" sz="2800" dirty="0" smtClean="0"/>
          </a:p>
          <a:p>
            <a:endParaRPr lang="en-US" altLang="ja-JP" sz="2800" dirty="0" smtClean="0"/>
          </a:p>
          <a:p>
            <a:r>
              <a:rPr lang="ja-JP" altLang="en-US" sz="2800" dirty="0"/>
              <a:t>　</a:t>
            </a:r>
            <a:r>
              <a:rPr lang="ja-JP" altLang="en-US" sz="2800" dirty="0" smtClean="0"/>
              <a:t>　　　　クラスカル</a:t>
            </a:r>
            <a:r>
              <a:rPr lang="en-US" altLang="ja-JP" sz="2800" dirty="0" smtClean="0"/>
              <a:t>‐</a:t>
            </a:r>
            <a:r>
              <a:rPr lang="ja-JP" altLang="en-US" sz="2800" dirty="0" smtClean="0"/>
              <a:t>ウォリス検定</a:t>
            </a:r>
            <a:endParaRPr lang="en-US" altLang="ja-JP" sz="2800" dirty="0" smtClean="0"/>
          </a:p>
        </p:txBody>
      </p:sp>
      <p:sp>
        <p:nvSpPr>
          <p:cNvPr id="7" name="右矢印 6"/>
          <p:cNvSpPr/>
          <p:nvPr/>
        </p:nvSpPr>
        <p:spPr>
          <a:xfrm>
            <a:off x="1475656" y="3645024"/>
            <a:ext cx="936104"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735437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just"/>
            <a:r>
              <a:rPr lang="ja-JP" altLang="en-US" dirty="0"/>
              <a:t>クラスカル</a:t>
            </a:r>
            <a:r>
              <a:rPr lang="en-US" altLang="ja-JP" dirty="0"/>
              <a:t>‐</a:t>
            </a:r>
            <a:r>
              <a:rPr lang="ja-JP" altLang="en-US" dirty="0"/>
              <a:t>ウォリス検定</a:t>
            </a:r>
            <a:endParaRPr lang="en-US" altLang="ja-JP"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15</a:t>
            </a:fld>
            <a:endParaRPr kumimoji="1" lang="ja-JP" altLang="en-US"/>
          </a:p>
        </p:txBody>
      </p:sp>
      <p:sp>
        <p:nvSpPr>
          <p:cNvPr id="4" name="テキスト ボックス 3"/>
          <p:cNvSpPr txBox="1"/>
          <p:nvPr/>
        </p:nvSpPr>
        <p:spPr>
          <a:xfrm>
            <a:off x="1169622" y="2132856"/>
            <a:ext cx="6804756" cy="2246769"/>
          </a:xfrm>
          <a:prstGeom prst="rect">
            <a:avLst/>
          </a:prstGeom>
          <a:noFill/>
        </p:spPr>
        <p:txBody>
          <a:bodyPr wrap="square" rtlCol="0">
            <a:spAutoFit/>
          </a:bodyPr>
          <a:lstStyle/>
          <a:p>
            <a:r>
              <a:rPr lang="ja-JP" altLang="en-US" sz="2800" dirty="0" smtClean="0"/>
              <a:t>・適用場面</a:t>
            </a:r>
            <a:endParaRPr lang="en-US" altLang="ja-JP" sz="2800" dirty="0"/>
          </a:p>
          <a:p>
            <a:r>
              <a:rPr lang="ja-JP" altLang="en-US" sz="2800" dirty="0" smtClean="0"/>
              <a:t>　→　正規分布だと仮定できない</a:t>
            </a:r>
            <a:endParaRPr lang="en-US" altLang="ja-JP" sz="2800" dirty="0" smtClean="0"/>
          </a:p>
          <a:p>
            <a:endParaRPr lang="en-US" altLang="ja-JP" sz="2800" dirty="0" smtClean="0"/>
          </a:p>
          <a:p>
            <a:endParaRPr lang="en-US" altLang="ja-JP" sz="2800" dirty="0"/>
          </a:p>
          <a:p>
            <a:r>
              <a:rPr lang="ja-JP" altLang="en-US" sz="2800" dirty="0" smtClean="0"/>
              <a:t>　</a:t>
            </a:r>
            <a:r>
              <a:rPr lang="ja-JP" altLang="en-US" sz="2800" dirty="0"/>
              <a:t> </a:t>
            </a:r>
            <a:r>
              <a:rPr lang="ja-JP" altLang="en-US" sz="2800" dirty="0" smtClean="0"/>
              <a:t>→　外れ値があり、等分散が仮定できない</a:t>
            </a:r>
            <a:endParaRPr lang="en-US" altLang="ja-JP" sz="2800" dirty="0" smtClean="0"/>
          </a:p>
        </p:txBody>
      </p:sp>
    </p:spTree>
    <p:extLst>
      <p:ext uri="{BB962C8B-B14F-4D97-AF65-F5344CB8AC3E}">
        <p14:creationId xmlns:p14="http://schemas.microsoft.com/office/powerpoint/2010/main" val="8728769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16</a:t>
            </a:fld>
            <a:endParaRPr kumimoji="1" lang="ja-JP" altLang="en-US"/>
          </a:p>
        </p:txBody>
      </p:sp>
      <p:sp>
        <p:nvSpPr>
          <p:cNvPr id="8" name="タイトル 1"/>
          <p:cNvSpPr txBox="1">
            <a:spLocks/>
          </p:cNvSpPr>
          <p:nvPr/>
        </p:nvSpPr>
        <p:spPr>
          <a:xfrm>
            <a:off x="685800" y="404664"/>
            <a:ext cx="7772400" cy="8640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mtClean="0"/>
              <a:t>二次元配置分散分析の代用</a:t>
            </a:r>
            <a:endParaRPr lang="ja-JP" altLang="en-US" dirty="0"/>
          </a:p>
        </p:txBody>
      </p:sp>
      <p:sp>
        <p:nvSpPr>
          <p:cNvPr id="9" name="テキスト ボックス 8"/>
          <p:cNvSpPr txBox="1"/>
          <p:nvPr/>
        </p:nvSpPr>
        <p:spPr>
          <a:xfrm>
            <a:off x="1403648" y="1700808"/>
            <a:ext cx="7128792" cy="2677656"/>
          </a:xfrm>
          <a:prstGeom prst="rect">
            <a:avLst/>
          </a:prstGeom>
          <a:noFill/>
        </p:spPr>
        <p:txBody>
          <a:bodyPr wrap="square" rtlCol="0">
            <a:spAutoFit/>
          </a:bodyPr>
          <a:lstStyle/>
          <a:p>
            <a:r>
              <a:rPr lang="ja-JP" altLang="en-US" sz="2800" dirty="0" smtClean="0"/>
              <a:t>・</a:t>
            </a:r>
            <a:r>
              <a:rPr lang="ja-JP" altLang="en-US" sz="2800" dirty="0"/>
              <a:t>二次元配置分散分析</a:t>
            </a:r>
            <a:endParaRPr lang="en-US" altLang="ja-JP" sz="2800" dirty="0" smtClean="0"/>
          </a:p>
          <a:p>
            <a:r>
              <a:rPr lang="ja-JP" altLang="en-US" sz="2800" dirty="0" smtClean="0"/>
              <a:t>分散分析の一種で、比較したい項目の種類が</a:t>
            </a:r>
            <a:r>
              <a:rPr lang="en-US" altLang="ja-JP" sz="2800" dirty="0" smtClean="0"/>
              <a:t>2</a:t>
            </a:r>
            <a:r>
              <a:rPr lang="ja-JP" altLang="en-US" sz="2800" dirty="0" smtClean="0"/>
              <a:t>つあるような場面で用いる手法</a:t>
            </a:r>
            <a:endParaRPr lang="en-US" altLang="ja-JP" sz="2800" dirty="0" smtClean="0"/>
          </a:p>
          <a:p>
            <a:endParaRPr lang="en-US" altLang="ja-JP" sz="2800" dirty="0" smtClean="0"/>
          </a:p>
          <a:p>
            <a:endParaRPr lang="en-US" altLang="ja-JP" sz="2800" dirty="0" smtClean="0"/>
          </a:p>
          <a:p>
            <a:r>
              <a:rPr lang="ja-JP" altLang="en-US" sz="2800" dirty="0"/>
              <a:t>　</a:t>
            </a:r>
            <a:r>
              <a:rPr lang="ja-JP" altLang="en-US" sz="2800" dirty="0" smtClean="0"/>
              <a:t>　　　　フリードマン検定</a:t>
            </a:r>
            <a:endParaRPr lang="en-US" altLang="ja-JP" sz="2800" dirty="0" smtClean="0"/>
          </a:p>
        </p:txBody>
      </p:sp>
      <p:sp>
        <p:nvSpPr>
          <p:cNvPr id="10" name="右矢印 9"/>
          <p:cNvSpPr/>
          <p:nvPr/>
        </p:nvSpPr>
        <p:spPr>
          <a:xfrm>
            <a:off x="1475656" y="3645024"/>
            <a:ext cx="936104"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501953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17</a:t>
            </a:fld>
            <a:endParaRPr kumimoji="1" lang="ja-JP" altLang="en-US"/>
          </a:p>
        </p:txBody>
      </p:sp>
      <p:sp>
        <p:nvSpPr>
          <p:cNvPr id="8" name="タイトル 1"/>
          <p:cNvSpPr txBox="1">
            <a:spLocks/>
          </p:cNvSpPr>
          <p:nvPr/>
        </p:nvSpPr>
        <p:spPr>
          <a:xfrm>
            <a:off x="685800" y="404664"/>
            <a:ext cx="7772400" cy="8640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just"/>
            <a:r>
              <a:rPr lang="ja-JP" altLang="en-US" dirty="0"/>
              <a:t>フリードマン検定</a:t>
            </a:r>
            <a:endParaRPr lang="en-US" altLang="ja-JP" dirty="0"/>
          </a:p>
        </p:txBody>
      </p:sp>
      <p:sp>
        <p:nvSpPr>
          <p:cNvPr id="9" name="テキスト ボックス 8"/>
          <p:cNvSpPr txBox="1"/>
          <p:nvPr/>
        </p:nvSpPr>
        <p:spPr>
          <a:xfrm>
            <a:off x="833503" y="1512946"/>
            <a:ext cx="7476993" cy="1815882"/>
          </a:xfrm>
          <a:prstGeom prst="rect">
            <a:avLst/>
          </a:prstGeom>
          <a:noFill/>
        </p:spPr>
        <p:txBody>
          <a:bodyPr wrap="square" rtlCol="0">
            <a:spAutoFit/>
          </a:bodyPr>
          <a:lstStyle/>
          <a:p>
            <a:r>
              <a:rPr lang="ja-JP" altLang="en-US" sz="2800" dirty="0"/>
              <a:t>・</a:t>
            </a:r>
            <a:r>
              <a:rPr lang="ja-JP" altLang="en-US" sz="2800" dirty="0" smtClean="0"/>
              <a:t>適用場面</a:t>
            </a:r>
            <a:endParaRPr lang="en-US" altLang="ja-JP" sz="2800" dirty="0" smtClean="0"/>
          </a:p>
          <a:p>
            <a:r>
              <a:rPr lang="ja-JP" altLang="en-US" sz="2800" dirty="0" smtClean="0"/>
              <a:t>　→　正規分布、等分散という条件を満たさない</a:t>
            </a:r>
            <a:endParaRPr lang="en-US" altLang="ja-JP" sz="2800" dirty="0" smtClean="0"/>
          </a:p>
          <a:p>
            <a:endParaRPr lang="en-US" altLang="ja-JP" sz="2800" dirty="0"/>
          </a:p>
          <a:p>
            <a:r>
              <a:rPr lang="ja-JP" altLang="en-US" sz="2800" dirty="0" smtClean="0"/>
              <a:t>　</a:t>
            </a:r>
            <a:r>
              <a:rPr lang="ja-JP" altLang="en-US" sz="2800" dirty="0" smtClean="0"/>
              <a:t>→　</a:t>
            </a:r>
            <a:r>
              <a:rPr lang="ja-JP" altLang="en-US" sz="2800" dirty="0" smtClean="0"/>
              <a:t>測定値が順位値である</a:t>
            </a:r>
            <a:endParaRPr lang="en-US" altLang="ja-JP" sz="2800" dirty="0" smtClean="0"/>
          </a:p>
        </p:txBody>
      </p:sp>
      <p:sp>
        <p:nvSpPr>
          <p:cNvPr id="6" name="テキスト ボックス 5"/>
          <p:cNvSpPr txBox="1"/>
          <p:nvPr/>
        </p:nvSpPr>
        <p:spPr>
          <a:xfrm>
            <a:off x="3265079" y="3573016"/>
            <a:ext cx="4763305" cy="369332"/>
          </a:xfrm>
          <a:prstGeom prst="rect">
            <a:avLst/>
          </a:prstGeom>
          <a:noFill/>
        </p:spPr>
        <p:txBody>
          <a:bodyPr wrap="square" rtlCol="0">
            <a:spAutoFit/>
          </a:bodyPr>
          <a:lstStyle/>
          <a:p>
            <a:r>
              <a:rPr lang="ja-JP" altLang="en-US" dirty="0" smtClean="0"/>
              <a:t>表</a:t>
            </a:r>
            <a:r>
              <a:rPr lang="en-US" altLang="ja-JP" dirty="0"/>
              <a:t>3</a:t>
            </a:r>
            <a:r>
              <a:rPr lang="ja-JP" altLang="en-US" dirty="0" err="1" smtClean="0"/>
              <a:t>．</a:t>
            </a:r>
            <a:r>
              <a:rPr lang="en-US" altLang="ja-JP" dirty="0" smtClean="0"/>
              <a:t>3</a:t>
            </a:r>
            <a:r>
              <a:rPr lang="ja-JP" altLang="en-US" dirty="0" err="1" smtClean="0"/>
              <a:t>つの</a:t>
            </a:r>
            <a:r>
              <a:rPr lang="ja-JP" altLang="en-US" dirty="0" smtClean="0"/>
              <a:t>商品を</a:t>
            </a:r>
            <a:r>
              <a:rPr lang="en-US" altLang="ja-JP" dirty="0" smtClean="0"/>
              <a:t>3</a:t>
            </a:r>
            <a:r>
              <a:rPr lang="ja-JP" altLang="en-US" dirty="0" smtClean="0"/>
              <a:t>人の評価者が試食した順位</a:t>
            </a:r>
            <a:endParaRPr kumimoji="1" lang="en-US" altLang="ja-JP" dirty="0" smtClean="0"/>
          </a:p>
        </p:txBody>
      </p:sp>
      <p:graphicFrame>
        <p:nvGraphicFramePr>
          <p:cNvPr id="2" name="表 1"/>
          <p:cNvGraphicFramePr>
            <a:graphicFrameLocks noGrp="1"/>
          </p:cNvGraphicFramePr>
          <p:nvPr>
            <p:extLst>
              <p:ext uri="{D42A27DB-BD31-4B8C-83A1-F6EECF244321}">
                <p14:modId xmlns:p14="http://schemas.microsoft.com/office/powerpoint/2010/main" val="2237908053"/>
              </p:ext>
            </p:extLst>
          </p:nvPr>
        </p:nvGraphicFramePr>
        <p:xfrm>
          <a:off x="3522494" y="4034643"/>
          <a:ext cx="4248476" cy="1483360"/>
        </p:xfrm>
        <a:graphic>
          <a:graphicData uri="http://schemas.openxmlformats.org/drawingml/2006/table">
            <a:tbl>
              <a:tblPr firstRow="1" bandRow="1">
                <a:tableStyleId>{5940675A-B579-460E-94D1-54222C63F5DA}</a:tableStyleId>
              </a:tblPr>
              <a:tblGrid>
                <a:gridCol w="1062119"/>
                <a:gridCol w="1062119"/>
                <a:gridCol w="1062119"/>
                <a:gridCol w="1062119"/>
              </a:tblGrid>
              <a:tr h="370840">
                <a:tc>
                  <a:txBody>
                    <a:bodyPr/>
                    <a:lstStyle/>
                    <a:p>
                      <a:pPr algn="ctr"/>
                      <a:endParaRPr kumimoji="1" lang="ja-JP" altLang="en-US" dirty="0"/>
                    </a:p>
                  </a:txBody>
                  <a:tcPr>
                    <a:solidFill>
                      <a:schemeClr val="bg1">
                        <a:lumMod val="95000"/>
                      </a:schemeClr>
                    </a:solidFill>
                  </a:tcPr>
                </a:tc>
                <a:tc>
                  <a:txBody>
                    <a:bodyPr/>
                    <a:lstStyle/>
                    <a:p>
                      <a:pPr algn="ctr"/>
                      <a:r>
                        <a:rPr kumimoji="1" lang="en-US" altLang="ja-JP" dirty="0" smtClean="0"/>
                        <a:t>A1</a:t>
                      </a:r>
                      <a:endParaRPr kumimoji="1" lang="ja-JP" altLang="en-US" dirty="0"/>
                    </a:p>
                  </a:txBody>
                  <a:tcPr>
                    <a:solidFill>
                      <a:schemeClr val="bg1">
                        <a:lumMod val="95000"/>
                      </a:schemeClr>
                    </a:solidFill>
                  </a:tcPr>
                </a:tc>
                <a:tc>
                  <a:txBody>
                    <a:bodyPr/>
                    <a:lstStyle/>
                    <a:p>
                      <a:pPr algn="ctr"/>
                      <a:r>
                        <a:rPr kumimoji="1" lang="en-US" altLang="ja-JP" dirty="0" smtClean="0"/>
                        <a:t>A2</a:t>
                      </a:r>
                      <a:endParaRPr kumimoji="1" lang="ja-JP" altLang="en-US" dirty="0"/>
                    </a:p>
                  </a:txBody>
                  <a:tcPr>
                    <a:solidFill>
                      <a:schemeClr val="bg1">
                        <a:lumMod val="95000"/>
                      </a:schemeClr>
                    </a:solidFill>
                  </a:tcPr>
                </a:tc>
                <a:tc>
                  <a:txBody>
                    <a:bodyPr/>
                    <a:lstStyle/>
                    <a:p>
                      <a:pPr algn="ctr"/>
                      <a:r>
                        <a:rPr kumimoji="1" lang="en-US" altLang="ja-JP" dirty="0" smtClean="0"/>
                        <a:t>A3</a:t>
                      </a:r>
                      <a:endParaRPr kumimoji="1" lang="ja-JP" altLang="en-US" dirty="0"/>
                    </a:p>
                  </a:txBody>
                  <a:tcPr>
                    <a:solidFill>
                      <a:schemeClr val="bg1">
                        <a:lumMod val="95000"/>
                      </a:schemeClr>
                    </a:solidFill>
                  </a:tcPr>
                </a:tc>
              </a:tr>
              <a:tr h="370840">
                <a:tc>
                  <a:txBody>
                    <a:bodyPr/>
                    <a:lstStyle/>
                    <a:p>
                      <a:pPr algn="ctr"/>
                      <a:r>
                        <a:rPr kumimoji="1" lang="ja-JP" altLang="en-US" dirty="0" smtClean="0"/>
                        <a:t>評価者</a:t>
                      </a:r>
                      <a:r>
                        <a:rPr kumimoji="1" lang="en-US" altLang="ja-JP" dirty="0" smtClean="0"/>
                        <a:t>1</a:t>
                      </a:r>
                      <a:endParaRPr kumimoji="1" lang="ja-JP" altLang="en-US" dirty="0"/>
                    </a:p>
                  </a:txBody>
                  <a:tcPr>
                    <a:solidFill>
                      <a:schemeClr val="bg1">
                        <a:lumMod val="95000"/>
                      </a:schemeClr>
                    </a:solidFill>
                  </a:tcPr>
                </a:tc>
                <a:tc>
                  <a:txBody>
                    <a:bodyPr/>
                    <a:lstStyle/>
                    <a:p>
                      <a:pPr algn="r"/>
                      <a:r>
                        <a:rPr kumimoji="1" lang="en-US" altLang="ja-JP" dirty="0" smtClean="0"/>
                        <a:t>3</a:t>
                      </a:r>
                      <a:endParaRPr kumimoji="1" lang="ja-JP" altLang="en-US" dirty="0"/>
                    </a:p>
                  </a:txBody>
                  <a:tcPr/>
                </a:tc>
                <a:tc>
                  <a:txBody>
                    <a:bodyPr/>
                    <a:lstStyle/>
                    <a:p>
                      <a:pPr algn="r"/>
                      <a:r>
                        <a:rPr kumimoji="1" lang="en-US" altLang="ja-JP" dirty="0" smtClean="0"/>
                        <a:t>1</a:t>
                      </a:r>
                      <a:endParaRPr kumimoji="1" lang="ja-JP" altLang="en-US" dirty="0"/>
                    </a:p>
                  </a:txBody>
                  <a:tcPr/>
                </a:tc>
                <a:tc>
                  <a:txBody>
                    <a:bodyPr/>
                    <a:lstStyle/>
                    <a:p>
                      <a:pPr algn="r"/>
                      <a:r>
                        <a:rPr kumimoji="1" lang="en-US" altLang="ja-JP" dirty="0" smtClean="0"/>
                        <a:t>2</a:t>
                      </a:r>
                      <a:endParaRPr kumimoji="1" lang="ja-JP" altLang="en-US" dirty="0"/>
                    </a:p>
                  </a:txBody>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評価者</a:t>
                      </a:r>
                      <a:r>
                        <a:rPr kumimoji="1" lang="en-US" altLang="ja-JP" dirty="0" smtClean="0"/>
                        <a:t>2</a:t>
                      </a:r>
                      <a:endParaRPr kumimoji="1" lang="ja-JP" altLang="en-US" dirty="0"/>
                    </a:p>
                  </a:txBody>
                  <a:tcPr>
                    <a:solidFill>
                      <a:schemeClr val="bg1">
                        <a:lumMod val="95000"/>
                      </a:schemeClr>
                    </a:solidFill>
                  </a:tcPr>
                </a:tc>
                <a:tc>
                  <a:txBody>
                    <a:bodyPr/>
                    <a:lstStyle/>
                    <a:p>
                      <a:pPr algn="r"/>
                      <a:r>
                        <a:rPr kumimoji="1" lang="en-US" altLang="ja-JP" dirty="0" smtClean="0"/>
                        <a:t>3</a:t>
                      </a:r>
                      <a:endParaRPr kumimoji="1" lang="ja-JP" altLang="en-US" dirty="0"/>
                    </a:p>
                  </a:txBody>
                  <a:tcPr/>
                </a:tc>
                <a:tc>
                  <a:txBody>
                    <a:bodyPr/>
                    <a:lstStyle/>
                    <a:p>
                      <a:pPr algn="r"/>
                      <a:r>
                        <a:rPr kumimoji="1" lang="en-US" altLang="ja-JP" dirty="0" smtClean="0"/>
                        <a:t>2</a:t>
                      </a:r>
                      <a:endParaRPr kumimoji="1" lang="ja-JP" altLang="en-US" dirty="0"/>
                    </a:p>
                  </a:txBody>
                  <a:tcPr/>
                </a:tc>
                <a:tc>
                  <a:txBody>
                    <a:bodyPr/>
                    <a:lstStyle/>
                    <a:p>
                      <a:pPr algn="r"/>
                      <a:r>
                        <a:rPr kumimoji="1" lang="en-US" altLang="ja-JP" dirty="0" smtClean="0"/>
                        <a:t>1</a:t>
                      </a:r>
                      <a:endParaRPr kumimoji="1" lang="ja-JP" altLang="en-US" dirty="0"/>
                    </a:p>
                  </a:txBody>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評価者</a:t>
                      </a:r>
                      <a:r>
                        <a:rPr kumimoji="1" lang="en-US" altLang="ja-JP" dirty="0" smtClean="0"/>
                        <a:t>3</a:t>
                      </a:r>
                      <a:endParaRPr kumimoji="1" lang="ja-JP" altLang="en-US" dirty="0" smtClean="0"/>
                    </a:p>
                  </a:txBody>
                  <a:tcPr>
                    <a:solidFill>
                      <a:schemeClr val="bg1">
                        <a:lumMod val="95000"/>
                      </a:schemeClr>
                    </a:solidFill>
                  </a:tcPr>
                </a:tc>
                <a:tc>
                  <a:txBody>
                    <a:bodyPr/>
                    <a:lstStyle/>
                    <a:p>
                      <a:pPr algn="r"/>
                      <a:r>
                        <a:rPr kumimoji="1" lang="en-US" altLang="ja-JP" dirty="0" smtClean="0"/>
                        <a:t>3</a:t>
                      </a:r>
                      <a:endParaRPr kumimoji="1" lang="ja-JP" altLang="en-US" dirty="0"/>
                    </a:p>
                  </a:txBody>
                  <a:tcPr/>
                </a:tc>
                <a:tc>
                  <a:txBody>
                    <a:bodyPr/>
                    <a:lstStyle/>
                    <a:p>
                      <a:pPr algn="r"/>
                      <a:r>
                        <a:rPr kumimoji="1" lang="en-US" altLang="ja-JP" dirty="0" smtClean="0"/>
                        <a:t>1</a:t>
                      </a:r>
                      <a:endParaRPr kumimoji="1" lang="ja-JP" altLang="en-US" dirty="0"/>
                    </a:p>
                  </a:txBody>
                  <a:tcPr/>
                </a:tc>
                <a:tc>
                  <a:txBody>
                    <a:bodyPr/>
                    <a:lstStyle/>
                    <a:p>
                      <a:pPr algn="r"/>
                      <a:r>
                        <a:rPr kumimoji="1" lang="en-US" altLang="ja-JP" dirty="0" smtClean="0"/>
                        <a:t>2</a:t>
                      </a:r>
                      <a:endParaRPr kumimoji="1" lang="ja-JP" altLang="en-US" dirty="0"/>
                    </a:p>
                  </a:txBody>
                  <a:tcPr/>
                </a:tc>
              </a:tr>
            </a:tbl>
          </a:graphicData>
        </a:graphic>
      </p:graphicFrame>
    </p:spTree>
    <p:extLst>
      <p:ext uri="{BB962C8B-B14F-4D97-AF65-F5344CB8AC3E}">
        <p14:creationId xmlns:p14="http://schemas.microsoft.com/office/powerpoint/2010/main" val="2704544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18</a:t>
            </a:fld>
            <a:endParaRPr kumimoji="1" lang="ja-JP" altLang="en-US"/>
          </a:p>
        </p:txBody>
      </p:sp>
      <p:sp>
        <p:nvSpPr>
          <p:cNvPr id="8" name="タイトル 1"/>
          <p:cNvSpPr txBox="1">
            <a:spLocks/>
          </p:cNvSpPr>
          <p:nvPr/>
        </p:nvSpPr>
        <p:spPr>
          <a:xfrm>
            <a:off x="685800" y="404664"/>
            <a:ext cx="7772400" cy="8640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dirty="0" smtClean="0"/>
              <a:t>相関係数の代用</a:t>
            </a:r>
            <a:endParaRPr lang="ja-JP" altLang="en-US" dirty="0"/>
          </a:p>
        </p:txBody>
      </p:sp>
      <p:sp>
        <p:nvSpPr>
          <p:cNvPr id="9" name="テキスト ボックス 8"/>
          <p:cNvSpPr txBox="1"/>
          <p:nvPr/>
        </p:nvSpPr>
        <p:spPr>
          <a:xfrm>
            <a:off x="1403648" y="1700808"/>
            <a:ext cx="7128792" cy="3539430"/>
          </a:xfrm>
          <a:prstGeom prst="rect">
            <a:avLst/>
          </a:prstGeom>
          <a:noFill/>
        </p:spPr>
        <p:txBody>
          <a:bodyPr wrap="square" rtlCol="0">
            <a:spAutoFit/>
          </a:bodyPr>
          <a:lstStyle/>
          <a:p>
            <a:r>
              <a:rPr lang="ja-JP" altLang="en-US" sz="2800" dirty="0" smtClean="0"/>
              <a:t>・相関係数　（ピアソンの相関係数）</a:t>
            </a:r>
            <a:endParaRPr lang="en-US" altLang="ja-JP" sz="2800" dirty="0" smtClean="0"/>
          </a:p>
          <a:p>
            <a:r>
              <a:rPr lang="en-US" altLang="ja-JP" sz="2800" dirty="0"/>
              <a:t>2</a:t>
            </a:r>
            <a:r>
              <a:rPr lang="ja-JP" altLang="en-US" sz="2800" dirty="0" err="1" smtClean="0"/>
              <a:t>つの</a:t>
            </a:r>
            <a:r>
              <a:rPr lang="ja-JP" altLang="en-US" sz="2800" dirty="0" smtClean="0"/>
              <a:t>変数間の関係の強さを見る統計量</a:t>
            </a:r>
            <a:endParaRPr lang="en-US" altLang="ja-JP" sz="2800" dirty="0" smtClean="0"/>
          </a:p>
          <a:p>
            <a:endParaRPr lang="en-US" altLang="ja-JP" sz="2800" dirty="0" smtClean="0"/>
          </a:p>
          <a:p>
            <a:endParaRPr lang="en-US" altLang="ja-JP" sz="2800" dirty="0"/>
          </a:p>
          <a:p>
            <a:endParaRPr lang="en-US" altLang="ja-JP" sz="2800" dirty="0" smtClean="0"/>
          </a:p>
          <a:p>
            <a:r>
              <a:rPr lang="ja-JP" altLang="en-US" sz="2800" dirty="0"/>
              <a:t>　</a:t>
            </a:r>
            <a:r>
              <a:rPr lang="ja-JP" altLang="en-US" sz="2800" dirty="0" smtClean="0"/>
              <a:t>　　　　順位相関係数</a:t>
            </a:r>
            <a:endParaRPr lang="en-US" altLang="ja-JP" sz="2800" dirty="0" smtClean="0"/>
          </a:p>
          <a:p>
            <a:r>
              <a:rPr lang="ja-JP" altLang="en-US" sz="2800" dirty="0"/>
              <a:t>　</a:t>
            </a:r>
            <a:r>
              <a:rPr lang="ja-JP" altLang="en-US" sz="2800" dirty="0" smtClean="0"/>
              <a:t>　　　　　　（スピアマンの順位相関係数</a:t>
            </a:r>
            <a:endParaRPr lang="en-US" altLang="ja-JP" sz="2800" dirty="0" smtClean="0"/>
          </a:p>
          <a:p>
            <a:r>
              <a:rPr lang="ja-JP" altLang="en-US" sz="2800" dirty="0"/>
              <a:t>　</a:t>
            </a:r>
            <a:r>
              <a:rPr lang="ja-JP" altLang="en-US" sz="2800" dirty="0" smtClean="0"/>
              <a:t>　　　　　　　ケンドールの順位相関係数）</a:t>
            </a:r>
            <a:endParaRPr lang="en-US" altLang="ja-JP" sz="2800" dirty="0" smtClean="0"/>
          </a:p>
        </p:txBody>
      </p:sp>
      <p:sp>
        <p:nvSpPr>
          <p:cNvPr id="10" name="右矢印 9"/>
          <p:cNvSpPr/>
          <p:nvPr/>
        </p:nvSpPr>
        <p:spPr>
          <a:xfrm>
            <a:off x="1475656" y="3645024"/>
            <a:ext cx="936104"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84170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19</a:t>
            </a:fld>
            <a:endParaRPr kumimoji="1" lang="ja-JP" altLang="en-US"/>
          </a:p>
        </p:txBody>
      </p:sp>
      <p:sp>
        <p:nvSpPr>
          <p:cNvPr id="8" name="タイトル 1"/>
          <p:cNvSpPr txBox="1">
            <a:spLocks/>
          </p:cNvSpPr>
          <p:nvPr/>
        </p:nvSpPr>
        <p:spPr>
          <a:xfrm>
            <a:off x="685800" y="404664"/>
            <a:ext cx="7772400" cy="8640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dirty="0"/>
              <a:t>順位相関係数</a:t>
            </a:r>
          </a:p>
        </p:txBody>
      </p:sp>
      <p:sp>
        <p:nvSpPr>
          <p:cNvPr id="9" name="テキスト ボックス 8"/>
          <p:cNvSpPr txBox="1"/>
          <p:nvPr/>
        </p:nvSpPr>
        <p:spPr>
          <a:xfrm>
            <a:off x="1403648" y="1700808"/>
            <a:ext cx="7128792" cy="3539430"/>
          </a:xfrm>
          <a:prstGeom prst="rect">
            <a:avLst/>
          </a:prstGeom>
          <a:noFill/>
        </p:spPr>
        <p:txBody>
          <a:bodyPr wrap="square" rtlCol="0">
            <a:spAutoFit/>
          </a:bodyPr>
          <a:lstStyle/>
          <a:p>
            <a:r>
              <a:rPr lang="ja-JP" altLang="en-US" sz="2800" dirty="0" smtClean="0"/>
              <a:t>・適用場面</a:t>
            </a:r>
            <a:endParaRPr lang="en-US" altLang="ja-JP" sz="2800" dirty="0" smtClean="0"/>
          </a:p>
          <a:p>
            <a:r>
              <a:rPr lang="ja-JP" altLang="en-US" sz="2800" dirty="0"/>
              <a:t>　</a:t>
            </a:r>
            <a:r>
              <a:rPr lang="ja-JP" altLang="en-US" sz="2800" dirty="0" smtClean="0"/>
              <a:t>→　</a:t>
            </a:r>
            <a:r>
              <a:rPr lang="ja-JP" altLang="en-US" sz="2800" dirty="0" smtClean="0"/>
              <a:t>正規分布に従わない</a:t>
            </a:r>
            <a:endParaRPr lang="en-US" altLang="ja-JP" sz="2800" dirty="0" smtClean="0"/>
          </a:p>
          <a:p>
            <a:endParaRPr lang="en-US" altLang="ja-JP" sz="2800" dirty="0"/>
          </a:p>
          <a:p>
            <a:r>
              <a:rPr lang="ja-JP" altLang="en-US" sz="2800" dirty="0"/>
              <a:t>　</a:t>
            </a:r>
            <a:r>
              <a:rPr lang="ja-JP" altLang="en-US" sz="2800" dirty="0" smtClean="0"/>
              <a:t>→　</a:t>
            </a:r>
            <a:r>
              <a:rPr lang="ja-JP" altLang="en-US" sz="2800" dirty="0" smtClean="0"/>
              <a:t>順位値、順序尺度のデータである</a:t>
            </a:r>
            <a:endParaRPr lang="en-US" altLang="ja-JP" sz="2800" dirty="0" smtClean="0"/>
          </a:p>
          <a:p>
            <a:endParaRPr lang="en-US" altLang="ja-JP" sz="2800" dirty="0"/>
          </a:p>
          <a:p>
            <a:endParaRPr lang="en-US" altLang="ja-JP" sz="2800" dirty="0" smtClean="0"/>
          </a:p>
          <a:p>
            <a:r>
              <a:rPr lang="ja-JP" altLang="en-US" sz="2800" dirty="0" smtClean="0"/>
              <a:t>・</a:t>
            </a:r>
            <a:r>
              <a:rPr lang="ja-JP" altLang="en-US" sz="2800" dirty="0" smtClean="0"/>
              <a:t>スピアマン、ケンドールで計算方法が違い、</a:t>
            </a:r>
            <a:endParaRPr lang="en-US" altLang="ja-JP" sz="2800" dirty="0" smtClean="0"/>
          </a:p>
          <a:p>
            <a:r>
              <a:rPr lang="ja-JP" altLang="en-US" sz="2800" dirty="0" smtClean="0">
                <a:solidFill>
                  <a:schemeClr val="bg1"/>
                </a:solidFill>
              </a:rPr>
              <a:t>・</a:t>
            </a:r>
            <a:r>
              <a:rPr lang="ja-JP" altLang="en-US" sz="2800" dirty="0" smtClean="0"/>
              <a:t>計算結果も一致しない</a:t>
            </a:r>
            <a:endParaRPr lang="en-US" altLang="ja-JP" sz="2800" dirty="0" smtClean="0"/>
          </a:p>
        </p:txBody>
      </p:sp>
    </p:spTree>
    <p:extLst>
      <p:ext uri="{BB962C8B-B14F-4D97-AF65-F5344CB8AC3E}">
        <p14:creationId xmlns:p14="http://schemas.microsoft.com/office/powerpoint/2010/main" val="42460956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20</a:t>
            </a:fld>
            <a:endParaRPr kumimoji="1" lang="ja-JP" altLang="en-US"/>
          </a:p>
        </p:txBody>
      </p:sp>
      <p:sp>
        <p:nvSpPr>
          <p:cNvPr id="8" name="タイトル 1"/>
          <p:cNvSpPr txBox="1">
            <a:spLocks/>
          </p:cNvSpPr>
          <p:nvPr/>
        </p:nvSpPr>
        <p:spPr>
          <a:xfrm>
            <a:off x="685800" y="404664"/>
            <a:ext cx="7772400" cy="8640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dirty="0" smtClean="0"/>
              <a:t>R</a:t>
            </a:r>
            <a:r>
              <a:rPr lang="ja-JP" altLang="en-US" dirty="0" smtClean="0"/>
              <a:t>のノンパラメトリック検定関数</a:t>
            </a:r>
            <a:r>
              <a:rPr lang="en-US" altLang="ja-JP" dirty="0" smtClean="0"/>
              <a:t>1</a:t>
            </a:r>
            <a:endParaRPr lang="ja-JP" altLang="en-US" dirty="0"/>
          </a:p>
        </p:txBody>
      </p:sp>
      <p:graphicFrame>
        <p:nvGraphicFramePr>
          <p:cNvPr id="2" name="表 1"/>
          <p:cNvGraphicFramePr>
            <a:graphicFrameLocks noGrp="1"/>
          </p:cNvGraphicFramePr>
          <p:nvPr>
            <p:extLst>
              <p:ext uri="{D42A27DB-BD31-4B8C-83A1-F6EECF244321}">
                <p14:modId xmlns:p14="http://schemas.microsoft.com/office/powerpoint/2010/main" val="1452624975"/>
              </p:ext>
            </p:extLst>
          </p:nvPr>
        </p:nvGraphicFramePr>
        <p:xfrm>
          <a:off x="1115616" y="1700808"/>
          <a:ext cx="6912768" cy="4032450"/>
        </p:xfrm>
        <a:graphic>
          <a:graphicData uri="http://schemas.openxmlformats.org/drawingml/2006/table">
            <a:tbl>
              <a:tblPr firstRow="1" bandRow="1">
                <a:tableStyleId>{5940675A-B579-460E-94D1-54222C63F5DA}</a:tableStyleId>
              </a:tblPr>
              <a:tblGrid>
                <a:gridCol w="2304256"/>
                <a:gridCol w="2304256"/>
                <a:gridCol w="2304256"/>
              </a:tblGrid>
              <a:tr h="452875">
                <a:tc>
                  <a:txBody>
                    <a:bodyPr/>
                    <a:lstStyle/>
                    <a:p>
                      <a:pPr algn="ctr"/>
                      <a:r>
                        <a:rPr kumimoji="1" lang="ja-JP" altLang="en-US" sz="2000" dirty="0" smtClean="0"/>
                        <a:t>手法</a:t>
                      </a:r>
                      <a:endParaRPr kumimoji="1" lang="ja-JP" altLang="en-US" sz="2000" dirty="0"/>
                    </a:p>
                  </a:txBody>
                  <a:tcPr marL="103692" marR="103692" marT="51846" marB="51846">
                    <a:solidFill>
                      <a:schemeClr val="bg1">
                        <a:lumMod val="95000"/>
                      </a:schemeClr>
                    </a:solidFill>
                  </a:tcPr>
                </a:tc>
                <a:tc>
                  <a:txBody>
                    <a:bodyPr/>
                    <a:lstStyle/>
                    <a:p>
                      <a:pPr algn="ctr"/>
                      <a:r>
                        <a:rPr kumimoji="1" lang="ja-JP" altLang="en-US" sz="2000" dirty="0" smtClean="0"/>
                        <a:t>用途</a:t>
                      </a:r>
                      <a:endParaRPr kumimoji="1" lang="ja-JP" altLang="en-US" sz="2000" dirty="0"/>
                    </a:p>
                  </a:txBody>
                  <a:tcPr marL="103692" marR="103692" marT="51846" marB="51846">
                    <a:solidFill>
                      <a:schemeClr val="bg1">
                        <a:lumMod val="95000"/>
                      </a:schemeClr>
                    </a:solidFill>
                  </a:tcPr>
                </a:tc>
                <a:tc>
                  <a:txBody>
                    <a:bodyPr/>
                    <a:lstStyle/>
                    <a:p>
                      <a:pPr algn="ctr"/>
                      <a:r>
                        <a:rPr kumimoji="1" lang="ja-JP" altLang="en-US" sz="2000" dirty="0" smtClean="0"/>
                        <a:t>関数</a:t>
                      </a:r>
                      <a:endParaRPr kumimoji="1" lang="ja-JP" altLang="en-US" sz="2000" dirty="0"/>
                    </a:p>
                  </a:txBody>
                  <a:tcPr marL="103692" marR="103692" marT="51846" marB="51846">
                    <a:solidFill>
                      <a:schemeClr val="bg1">
                        <a:lumMod val="95000"/>
                      </a:schemeClr>
                    </a:solidFill>
                  </a:tcPr>
                </a:tc>
              </a:tr>
              <a:tr h="781675">
                <a:tc>
                  <a:txBody>
                    <a:bodyPr/>
                    <a:lstStyle/>
                    <a:p>
                      <a:r>
                        <a:rPr kumimoji="1" lang="ja-JP" altLang="en-US" sz="2000" dirty="0" smtClean="0"/>
                        <a:t>ウィルコクスンの</a:t>
                      </a:r>
                      <a:endParaRPr kumimoji="1" lang="en-US" altLang="ja-JP" sz="2000" dirty="0" smtClean="0"/>
                    </a:p>
                    <a:p>
                      <a:r>
                        <a:rPr kumimoji="1" lang="ja-JP" altLang="en-US" sz="2000" dirty="0" smtClean="0"/>
                        <a:t>順位和検定</a:t>
                      </a:r>
                      <a:endParaRPr kumimoji="1" lang="ja-JP" altLang="en-US" sz="2000" dirty="0"/>
                    </a:p>
                  </a:txBody>
                  <a:tcPr marL="103692" marR="103692" marT="51846" marB="51846"/>
                </a:tc>
                <a:tc>
                  <a:txBody>
                    <a:bodyPr/>
                    <a:lstStyle/>
                    <a:p>
                      <a:r>
                        <a:rPr kumimoji="1" lang="en-US" altLang="ja-JP" sz="2000" dirty="0" smtClean="0"/>
                        <a:t>t</a:t>
                      </a:r>
                      <a:r>
                        <a:rPr kumimoji="1" lang="ja-JP" altLang="en-US" sz="2000" dirty="0" smtClean="0"/>
                        <a:t>検定の代用</a:t>
                      </a:r>
                      <a:endParaRPr kumimoji="1" lang="ja-JP" altLang="en-US" sz="2000" dirty="0"/>
                    </a:p>
                  </a:txBody>
                  <a:tcPr marL="103692" marR="103692" marT="51846" marB="51846"/>
                </a:tc>
                <a:tc>
                  <a:txBody>
                    <a:bodyPr/>
                    <a:lstStyle/>
                    <a:p>
                      <a:r>
                        <a:rPr kumimoji="1" lang="en-US" altLang="ja-JP" sz="2000" dirty="0" err="1" smtClean="0"/>
                        <a:t>wilcox.test</a:t>
                      </a:r>
                      <a:r>
                        <a:rPr kumimoji="1" lang="en-US" altLang="ja-JP" sz="2000" dirty="0" smtClean="0"/>
                        <a:t>()</a:t>
                      </a:r>
                    </a:p>
                  </a:txBody>
                  <a:tcPr marL="103692" marR="103692" marT="51846" marB="51846"/>
                </a:tc>
              </a:tr>
              <a:tr h="781675">
                <a:tc>
                  <a:txBody>
                    <a:bodyPr/>
                    <a:lstStyle/>
                    <a:p>
                      <a:r>
                        <a:rPr kumimoji="1" lang="ja-JP" altLang="en-US" sz="2000" dirty="0" smtClean="0"/>
                        <a:t>ウィルコクスンの</a:t>
                      </a:r>
                      <a:endParaRPr kumimoji="1" lang="en-US" altLang="ja-JP" sz="2000" dirty="0" smtClean="0"/>
                    </a:p>
                    <a:p>
                      <a:r>
                        <a:rPr kumimoji="1" lang="ja-JP" altLang="en-US" sz="2000" dirty="0" smtClean="0"/>
                        <a:t>符号つき順位検定</a:t>
                      </a:r>
                      <a:endParaRPr kumimoji="1" lang="ja-JP" altLang="en-US" sz="2000" dirty="0"/>
                    </a:p>
                  </a:txBody>
                  <a:tcPr marL="103692" marR="103692" marT="51846" marB="51846"/>
                </a:tc>
                <a:tc>
                  <a:txBody>
                    <a:bodyPr/>
                    <a:lstStyle/>
                    <a:p>
                      <a:r>
                        <a:rPr kumimoji="1" lang="ja-JP" altLang="en-US" sz="2000" dirty="0" smtClean="0"/>
                        <a:t>対応のある</a:t>
                      </a:r>
                      <a:r>
                        <a:rPr kumimoji="1" lang="en-US" altLang="ja-JP" sz="2000" dirty="0" smtClean="0"/>
                        <a:t>t</a:t>
                      </a:r>
                      <a:r>
                        <a:rPr kumimoji="1" lang="ja-JP" altLang="en-US" sz="2000" dirty="0" smtClean="0"/>
                        <a:t>検定の代用</a:t>
                      </a:r>
                      <a:endParaRPr kumimoji="1" lang="ja-JP" altLang="en-US" sz="2000" dirty="0"/>
                    </a:p>
                  </a:txBody>
                  <a:tcPr marL="103692" marR="103692" marT="51846" marB="51846"/>
                </a:tc>
                <a:tc>
                  <a:txBody>
                    <a:bodyPr/>
                    <a:lstStyle/>
                    <a:p>
                      <a:r>
                        <a:rPr kumimoji="1" lang="en-US" altLang="ja-JP" sz="2000" dirty="0" err="1" smtClean="0"/>
                        <a:t>wilcox.test</a:t>
                      </a:r>
                      <a:r>
                        <a:rPr kumimoji="1" lang="en-US" altLang="ja-JP" sz="2000" dirty="0" smtClean="0"/>
                        <a:t>()</a:t>
                      </a:r>
                      <a:endParaRPr kumimoji="1" lang="ja-JP" altLang="en-US" sz="2000" dirty="0"/>
                    </a:p>
                  </a:txBody>
                  <a:tcPr marL="103692" marR="103692" marT="51846" marB="51846"/>
                </a:tc>
              </a:tr>
              <a:tr h="452875">
                <a:tc>
                  <a:txBody>
                    <a:bodyPr/>
                    <a:lstStyle/>
                    <a:p>
                      <a:r>
                        <a:rPr kumimoji="1" lang="ja-JP" altLang="en-US" sz="2000" dirty="0" smtClean="0"/>
                        <a:t>ムッド検定</a:t>
                      </a:r>
                      <a:endParaRPr kumimoji="1" lang="en-US" altLang="ja-JP" sz="2000" dirty="0" smtClean="0"/>
                    </a:p>
                  </a:txBody>
                  <a:tcPr marL="103692" marR="103692" marT="51846" marB="51846"/>
                </a:tc>
                <a:tc>
                  <a:txBody>
                    <a:bodyPr/>
                    <a:lstStyle/>
                    <a:p>
                      <a:r>
                        <a:rPr kumimoji="1" lang="en-US" altLang="ja-JP" sz="2000" dirty="0" smtClean="0"/>
                        <a:t>F</a:t>
                      </a:r>
                      <a:r>
                        <a:rPr kumimoji="1" lang="ja-JP" altLang="en-US" sz="2000" dirty="0" smtClean="0"/>
                        <a:t>検定の代用</a:t>
                      </a:r>
                      <a:endParaRPr kumimoji="1" lang="ja-JP" altLang="en-US" sz="2000" dirty="0"/>
                    </a:p>
                  </a:txBody>
                  <a:tcPr marL="103692" marR="103692" marT="51846" marB="51846"/>
                </a:tc>
                <a:tc>
                  <a:txBody>
                    <a:bodyPr/>
                    <a:lstStyle/>
                    <a:p>
                      <a:r>
                        <a:rPr kumimoji="1" lang="en-US" altLang="ja-JP" sz="2000" dirty="0" err="1" smtClean="0"/>
                        <a:t>mood.test</a:t>
                      </a:r>
                      <a:r>
                        <a:rPr kumimoji="1" lang="en-US" altLang="ja-JP" sz="2000" dirty="0" smtClean="0"/>
                        <a:t>()</a:t>
                      </a:r>
                      <a:endParaRPr kumimoji="1" lang="ja-JP" altLang="en-US" sz="2000" dirty="0"/>
                    </a:p>
                  </a:txBody>
                  <a:tcPr marL="103692" marR="103692" marT="51846" marB="51846"/>
                </a:tc>
              </a:tr>
              <a:tr h="781675">
                <a:tc>
                  <a:txBody>
                    <a:bodyPr/>
                    <a:lstStyle/>
                    <a:p>
                      <a:r>
                        <a:rPr kumimoji="1" lang="ja-JP" altLang="en-US" sz="2000" dirty="0" smtClean="0"/>
                        <a:t>クラスカル</a:t>
                      </a:r>
                      <a:r>
                        <a:rPr kumimoji="1" lang="en-US" altLang="ja-JP" sz="2000" dirty="0" smtClean="0"/>
                        <a:t>‐</a:t>
                      </a:r>
                      <a:r>
                        <a:rPr kumimoji="1" lang="ja-JP" altLang="en-US" sz="2000" dirty="0" smtClean="0"/>
                        <a:t>ウォリス検定</a:t>
                      </a:r>
                      <a:endParaRPr kumimoji="1" lang="ja-JP" altLang="en-US" sz="2000" dirty="0"/>
                    </a:p>
                  </a:txBody>
                  <a:tcPr marL="103692" marR="103692" marT="51846" marB="51846"/>
                </a:tc>
                <a:tc>
                  <a:txBody>
                    <a:bodyPr/>
                    <a:lstStyle/>
                    <a:p>
                      <a:r>
                        <a:rPr kumimoji="1" lang="ja-JP" altLang="en-US" sz="2000" dirty="0" smtClean="0"/>
                        <a:t>一元配置分散分析の代用</a:t>
                      </a:r>
                      <a:endParaRPr kumimoji="1" lang="ja-JP" altLang="en-US" sz="2000" dirty="0"/>
                    </a:p>
                  </a:txBody>
                  <a:tcPr marL="103692" marR="103692" marT="51846" marB="51846"/>
                </a:tc>
                <a:tc>
                  <a:txBody>
                    <a:bodyPr/>
                    <a:lstStyle/>
                    <a:p>
                      <a:r>
                        <a:rPr kumimoji="1" lang="en-US" altLang="ja-JP" sz="2000" dirty="0" err="1" smtClean="0"/>
                        <a:t>kruskal.test</a:t>
                      </a:r>
                      <a:r>
                        <a:rPr kumimoji="1" lang="en-US" altLang="ja-JP" sz="2000" dirty="0" smtClean="0"/>
                        <a:t>()</a:t>
                      </a:r>
                      <a:endParaRPr kumimoji="1" lang="ja-JP" altLang="en-US" sz="2000" dirty="0"/>
                    </a:p>
                  </a:txBody>
                  <a:tcPr marL="103692" marR="103692" marT="51846" marB="51846"/>
                </a:tc>
              </a:tr>
              <a:tr h="781675">
                <a:tc>
                  <a:txBody>
                    <a:bodyPr/>
                    <a:lstStyle/>
                    <a:p>
                      <a:r>
                        <a:rPr kumimoji="1" lang="ja-JP" altLang="en-US" sz="2000" dirty="0" smtClean="0"/>
                        <a:t>フリードマン検定</a:t>
                      </a:r>
                      <a:endParaRPr kumimoji="1" lang="ja-JP" altLang="en-US" sz="2000" dirty="0"/>
                    </a:p>
                  </a:txBody>
                  <a:tcPr marL="103692" marR="103692" marT="51846" marB="51846"/>
                </a:tc>
                <a:tc>
                  <a:txBody>
                    <a:bodyPr/>
                    <a:lstStyle/>
                    <a:p>
                      <a:r>
                        <a:rPr kumimoji="1" lang="ja-JP" altLang="en-US" sz="2000" dirty="0" smtClean="0"/>
                        <a:t>二次配置分散分析の代用</a:t>
                      </a:r>
                      <a:endParaRPr kumimoji="1" lang="ja-JP" altLang="en-US" sz="2000" dirty="0"/>
                    </a:p>
                  </a:txBody>
                  <a:tcPr marL="103692" marR="103692" marT="51846" marB="51846"/>
                </a:tc>
                <a:tc>
                  <a:txBody>
                    <a:bodyPr/>
                    <a:lstStyle/>
                    <a:p>
                      <a:r>
                        <a:rPr kumimoji="1" lang="en-US" altLang="ja-JP" sz="2000" dirty="0" err="1" smtClean="0"/>
                        <a:t>friedman.test</a:t>
                      </a:r>
                      <a:r>
                        <a:rPr kumimoji="1" lang="en-US" altLang="ja-JP" sz="2000" dirty="0" smtClean="0"/>
                        <a:t>()</a:t>
                      </a:r>
                      <a:endParaRPr kumimoji="1" lang="ja-JP" altLang="en-US" sz="2000" dirty="0"/>
                    </a:p>
                  </a:txBody>
                  <a:tcPr marL="103692" marR="103692" marT="51846" marB="51846"/>
                </a:tc>
              </a:tr>
            </a:tbl>
          </a:graphicData>
        </a:graphic>
      </p:graphicFrame>
    </p:spTree>
    <p:extLst>
      <p:ext uri="{BB962C8B-B14F-4D97-AF65-F5344CB8AC3E}">
        <p14:creationId xmlns:p14="http://schemas.microsoft.com/office/powerpoint/2010/main" val="29692090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21</a:t>
            </a:fld>
            <a:endParaRPr kumimoji="1" lang="ja-JP" altLang="en-US"/>
          </a:p>
        </p:txBody>
      </p:sp>
      <p:sp>
        <p:nvSpPr>
          <p:cNvPr id="8" name="タイトル 1"/>
          <p:cNvSpPr txBox="1">
            <a:spLocks/>
          </p:cNvSpPr>
          <p:nvPr/>
        </p:nvSpPr>
        <p:spPr>
          <a:xfrm>
            <a:off x="685800" y="404664"/>
            <a:ext cx="7772400" cy="8640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dirty="0" smtClean="0"/>
              <a:t>R</a:t>
            </a:r>
            <a:r>
              <a:rPr lang="ja-JP" altLang="en-US" dirty="0" smtClean="0"/>
              <a:t>のノンパラメトリック検定関数</a:t>
            </a:r>
            <a:r>
              <a:rPr lang="en-US" altLang="ja-JP" dirty="0" smtClean="0"/>
              <a:t>2</a:t>
            </a:r>
            <a:endParaRPr lang="ja-JP" altLang="en-US" dirty="0"/>
          </a:p>
        </p:txBody>
      </p:sp>
      <p:graphicFrame>
        <p:nvGraphicFramePr>
          <p:cNvPr id="2" name="表 1"/>
          <p:cNvGraphicFramePr>
            <a:graphicFrameLocks noGrp="1"/>
          </p:cNvGraphicFramePr>
          <p:nvPr>
            <p:extLst>
              <p:ext uri="{D42A27DB-BD31-4B8C-83A1-F6EECF244321}">
                <p14:modId xmlns:p14="http://schemas.microsoft.com/office/powerpoint/2010/main" val="944910318"/>
              </p:ext>
            </p:extLst>
          </p:nvPr>
        </p:nvGraphicFramePr>
        <p:xfrm>
          <a:off x="1107433" y="1700808"/>
          <a:ext cx="6929133" cy="4104458"/>
        </p:xfrm>
        <a:graphic>
          <a:graphicData uri="http://schemas.openxmlformats.org/drawingml/2006/table">
            <a:tbl>
              <a:tblPr firstRow="1" bandRow="1">
                <a:tableStyleId>{5940675A-B579-460E-94D1-54222C63F5DA}</a:tableStyleId>
              </a:tblPr>
              <a:tblGrid>
                <a:gridCol w="2309711"/>
                <a:gridCol w="2309711"/>
                <a:gridCol w="2309711"/>
              </a:tblGrid>
              <a:tr h="425604">
                <a:tc>
                  <a:txBody>
                    <a:bodyPr/>
                    <a:lstStyle/>
                    <a:p>
                      <a:pPr algn="ctr"/>
                      <a:r>
                        <a:rPr kumimoji="1" lang="ja-JP" altLang="en-US" sz="2000" dirty="0" smtClean="0"/>
                        <a:t>手法</a:t>
                      </a:r>
                      <a:endParaRPr kumimoji="1" lang="ja-JP" altLang="en-US" sz="2000" dirty="0"/>
                    </a:p>
                  </a:txBody>
                  <a:tcPr>
                    <a:solidFill>
                      <a:schemeClr val="bg1">
                        <a:lumMod val="95000"/>
                      </a:schemeClr>
                    </a:solidFill>
                  </a:tcPr>
                </a:tc>
                <a:tc>
                  <a:txBody>
                    <a:bodyPr/>
                    <a:lstStyle/>
                    <a:p>
                      <a:pPr algn="ctr"/>
                      <a:r>
                        <a:rPr kumimoji="1" lang="ja-JP" altLang="en-US" sz="2000" dirty="0" smtClean="0"/>
                        <a:t>用途</a:t>
                      </a:r>
                      <a:endParaRPr kumimoji="1" lang="ja-JP" altLang="en-US" sz="2000" dirty="0"/>
                    </a:p>
                  </a:txBody>
                  <a:tcPr>
                    <a:solidFill>
                      <a:schemeClr val="bg1">
                        <a:lumMod val="95000"/>
                      </a:schemeClr>
                    </a:solidFill>
                  </a:tcPr>
                </a:tc>
                <a:tc>
                  <a:txBody>
                    <a:bodyPr/>
                    <a:lstStyle/>
                    <a:p>
                      <a:pPr algn="ctr"/>
                      <a:r>
                        <a:rPr kumimoji="1" lang="ja-JP" altLang="en-US" sz="2000" dirty="0" smtClean="0"/>
                        <a:t>関数</a:t>
                      </a:r>
                      <a:endParaRPr kumimoji="1" lang="ja-JP" altLang="en-US" sz="2000" dirty="0"/>
                    </a:p>
                  </a:txBody>
                  <a:tcPr>
                    <a:solidFill>
                      <a:schemeClr val="bg1">
                        <a:lumMod val="95000"/>
                      </a:schemeClr>
                    </a:solidFill>
                  </a:tcPr>
                </a:tc>
              </a:tr>
              <a:tr h="425604">
                <a:tc>
                  <a:txBody>
                    <a:bodyPr/>
                    <a:lstStyle/>
                    <a:p>
                      <a:r>
                        <a:rPr kumimoji="1" lang="ja-JP" altLang="en-US" sz="2000" dirty="0" smtClean="0"/>
                        <a:t>マクネマー検定</a:t>
                      </a:r>
                      <a:endParaRPr kumimoji="1" lang="ja-JP" altLang="en-US" sz="2000" dirty="0"/>
                    </a:p>
                  </a:txBody>
                  <a:tcPr>
                    <a:solidFill>
                      <a:schemeClr val="accent6">
                        <a:lumMod val="40000"/>
                        <a:lumOff val="60000"/>
                      </a:schemeClr>
                    </a:solidFill>
                  </a:tcPr>
                </a:tc>
                <a:tc>
                  <a:txBody>
                    <a:bodyPr/>
                    <a:lstStyle/>
                    <a:p>
                      <a:r>
                        <a:rPr kumimoji="1" lang="ja-JP" altLang="en-US" sz="2000" dirty="0" smtClean="0"/>
                        <a:t>割合の違いを検定</a:t>
                      </a:r>
                      <a:endParaRPr kumimoji="1" lang="ja-JP" altLang="en-US" sz="2000" dirty="0"/>
                    </a:p>
                  </a:txBody>
                  <a:tcPr/>
                </a:tc>
                <a:tc>
                  <a:txBody>
                    <a:bodyPr/>
                    <a:lstStyle/>
                    <a:p>
                      <a:r>
                        <a:rPr kumimoji="1" lang="en-US" altLang="ja-JP" sz="2000" dirty="0" err="1" smtClean="0"/>
                        <a:t>mcnemar.test</a:t>
                      </a:r>
                      <a:r>
                        <a:rPr kumimoji="1" lang="en-US" altLang="ja-JP" sz="2000" dirty="0" smtClean="0"/>
                        <a:t>()</a:t>
                      </a:r>
                      <a:endParaRPr kumimoji="1" lang="ja-JP" altLang="en-US" sz="2000" dirty="0"/>
                    </a:p>
                  </a:txBody>
                  <a:tcPr/>
                </a:tc>
              </a:tr>
              <a:tr h="734605">
                <a:tc>
                  <a:txBody>
                    <a:bodyPr/>
                    <a:lstStyle/>
                    <a:p>
                      <a:r>
                        <a:rPr kumimoji="1" lang="ja-JP" altLang="en-US" sz="2000" dirty="0" smtClean="0"/>
                        <a:t>シャピロ</a:t>
                      </a:r>
                      <a:r>
                        <a:rPr kumimoji="1" lang="en-US" altLang="ja-JP" sz="2000" dirty="0" smtClean="0"/>
                        <a:t>‐</a:t>
                      </a:r>
                      <a:r>
                        <a:rPr kumimoji="1" lang="ja-JP" altLang="en-US" sz="2000" dirty="0" smtClean="0"/>
                        <a:t>ウィルク</a:t>
                      </a:r>
                      <a:endParaRPr kumimoji="1" lang="en-US" altLang="ja-JP" sz="2000" dirty="0" smtClean="0"/>
                    </a:p>
                    <a:p>
                      <a:r>
                        <a:rPr kumimoji="1" lang="ja-JP" altLang="en-US" sz="2000" dirty="0" smtClean="0"/>
                        <a:t>検定</a:t>
                      </a:r>
                      <a:endParaRPr kumimoji="1" lang="ja-JP" altLang="en-US" sz="2000" dirty="0"/>
                    </a:p>
                  </a:txBody>
                  <a:tcPr>
                    <a:solidFill>
                      <a:schemeClr val="bg1"/>
                    </a:solidFill>
                  </a:tcPr>
                </a:tc>
                <a:tc>
                  <a:txBody>
                    <a:bodyPr/>
                    <a:lstStyle/>
                    <a:p>
                      <a:r>
                        <a:rPr kumimoji="1" lang="ja-JP" altLang="en-US" sz="2000" dirty="0" smtClean="0"/>
                        <a:t>正規分布かを検定</a:t>
                      </a:r>
                      <a:endParaRPr kumimoji="1" lang="ja-JP" altLang="en-US" sz="2000" dirty="0"/>
                    </a:p>
                  </a:txBody>
                  <a:tcPr/>
                </a:tc>
                <a:tc>
                  <a:txBody>
                    <a:bodyPr/>
                    <a:lstStyle/>
                    <a:p>
                      <a:r>
                        <a:rPr kumimoji="1" lang="en-US" altLang="ja-JP" sz="2000" dirty="0" err="1" smtClean="0"/>
                        <a:t>shapiro.test</a:t>
                      </a:r>
                      <a:r>
                        <a:rPr kumimoji="1" lang="en-US" altLang="ja-JP" sz="2000" dirty="0" smtClean="0"/>
                        <a:t>()</a:t>
                      </a:r>
                      <a:endParaRPr kumimoji="1" lang="ja-JP" altLang="en-US" sz="2000" dirty="0"/>
                    </a:p>
                  </a:txBody>
                  <a:tcPr/>
                </a:tc>
              </a:tr>
              <a:tr h="734605">
                <a:tc>
                  <a:txBody>
                    <a:bodyPr/>
                    <a:lstStyle/>
                    <a:p>
                      <a:r>
                        <a:rPr kumimoji="1" lang="ja-JP" altLang="en-US" sz="2000" dirty="0" smtClean="0"/>
                        <a:t>アンサリー</a:t>
                      </a:r>
                      <a:r>
                        <a:rPr kumimoji="1" lang="en-US" altLang="ja-JP" sz="2000" dirty="0" smtClean="0"/>
                        <a:t>‐</a:t>
                      </a:r>
                      <a:r>
                        <a:rPr kumimoji="1" lang="ja-JP" altLang="en-US" sz="2000" dirty="0" smtClean="0"/>
                        <a:t>ブラッドレー検定</a:t>
                      </a:r>
                      <a:endParaRPr kumimoji="1" lang="ja-JP" altLang="en-US" sz="2000" dirty="0"/>
                    </a:p>
                  </a:txBody>
                  <a:tcPr/>
                </a:tc>
                <a:tc>
                  <a:txBody>
                    <a:bodyPr/>
                    <a:lstStyle/>
                    <a:p>
                      <a:r>
                        <a:rPr kumimoji="1" lang="ja-JP" altLang="en-US" sz="2000" dirty="0" smtClean="0"/>
                        <a:t>分散に違いがあるかを検定</a:t>
                      </a:r>
                      <a:endParaRPr kumimoji="1" lang="ja-JP" altLang="en-US" sz="2000" dirty="0"/>
                    </a:p>
                  </a:txBody>
                  <a:tcPr/>
                </a:tc>
                <a:tc>
                  <a:txBody>
                    <a:bodyPr/>
                    <a:lstStyle/>
                    <a:p>
                      <a:r>
                        <a:rPr kumimoji="1" lang="en-US" altLang="ja-JP" sz="2000" dirty="0" err="1" smtClean="0"/>
                        <a:t>ansari.test</a:t>
                      </a:r>
                      <a:r>
                        <a:rPr kumimoji="1" lang="en-US" altLang="ja-JP" sz="2000" dirty="0" smtClean="0"/>
                        <a:t>()</a:t>
                      </a:r>
                      <a:endParaRPr kumimoji="1" lang="ja-JP" altLang="en-US" sz="2000" dirty="0"/>
                    </a:p>
                  </a:txBody>
                  <a:tcPr/>
                </a:tc>
              </a:tr>
              <a:tr h="734605">
                <a:tc>
                  <a:txBody>
                    <a:bodyPr/>
                    <a:lstStyle/>
                    <a:p>
                      <a:r>
                        <a:rPr kumimoji="1" lang="ja-JP" altLang="en-US" sz="2000" dirty="0" smtClean="0"/>
                        <a:t>フリグナー</a:t>
                      </a:r>
                      <a:r>
                        <a:rPr kumimoji="1" lang="en-US" altLang="ja-JP" sz="2000" dirty="0" smtClean="0"/>
                        <a:t>‐</a:t>
                      </a:r>
                      <a:r>
                        <a:rPr kumimoji="1" lang="ja-JP" altLang="en-US" sz="2000" dirty="0" smtClean="0"/>
                        <a:t>キリーン検定</a:t>
                      </a:r>
                      <a:endParaRPr kumimoji="1" lang="ja-JP" altLang="en-US" sz="2000" dirty="0"/>
                    </a:p>
                  </a:txBody>
                  <a:tcPr/>
                </a:tc>
                <a:tc>
                  <a:txBody>
                    <a:bodyPr/>
                    <a:lstStyle/>
                    <a:p>
                      <a:r>
                        <a:rPr kumimoji="1" lang="ja-JP" altLang="en-US" sz="2000" dirty="0" smtClean="0"/>
                        <a:t>ばらつきの同等性を検定</a:t>
                      </a:r>
                      <a:endParaRPr kumimoji="1" lang="ja-JP" altLang="en-US" sz="2000" dirty="0"/>
                    </a:p>
                  </a:txBody>
                  <a:tcPr/>
                </a:tc>
                <a:tc>
                  <a:txBody>
                    <a:bodyPr/>
                    <a:lstStyle/>
                    <a:p>
                      <a:r>
                        <a:rPr kumimoji="1" lang="en-US" altLang="ja-JP" sz="2000" dirty="0" err="1" smtClean="0"/>
                        <a:t>frigner.test</a:t>
                      </a:r>
                      <a:r>
                        <a:rPr kumimoji="1" lang="en-US" altLang="ja-JP" sz="2000" dirty="0" smtClean="0"/>
                        <a:t>()</a:t>
                      </a:r>
                      <a:endParaRPr kumimoji="1" lang="ja-JP" altLang="en-US" sz="2000" dirty="0"/>
                    </a:p>
                  </a:txBody>
                  <a:tcPr/>
                </a:tc>
              </a:tr>
              <a:tr h="1049435">
                <a:tc>
                  <a:txBody>
                    <a:bodyPr/>
                    <a:lstStyle/>
                    <a:p>
                      <a:r>
                        <a:rPr kumimoji="1" lang="ja-JP" altLang="en-US" sz="2000" dirty="0" smtClean="0"/>
                        <a:t>クェード検定</a:t>
                      </a:r>
                      <a:endParaRPr kumimoji="1" lang="ja-JP" altLang="en-US" sz="2000" dirty="0"/>
                    </a:p>
                  </a:txBody>
                  <a:tcPr/>
                </a:tc>
                <a:tc>
                  <a:txBody>
                    <a:bodyPr/>
                    <a:lstStyle/>
                    <a:p>
                      <a:r>
                        <a:rPr kumimoji="1" lang="ja-JP" altLang="en-US" sz="2000" dirty="0" smtClean="0"/>
                        <a:t>繰り返しのない</a:t>
                      </a:r>
                      <a:endParaRPr kumimoji="1" lang="en-US" altLang="ja-JP" sz="2000" dirty="0" smtClean="0"/>
                    </a:p>
                    <a:p>
                      <a:r>
                        <a:rPr kumimoji="1" lang="ja-JP" altLang="en-US" sz="2000" dirty="0" smtClean="0"/>
                        <a:t>ブロック化データに</a:t>
                      </a:r>
                      <a:endParaRPr kumimoji="1" lang="en-US" altLang="ja-JP" sz="2000" dirty="0" smtClean="0"/>
                    </a:p>
                    <a:p>
                      <a:r>
                        <a:rPr kumimoji="1" lang="ja-JP" altLang="en-US" sz="2000" dirty="0" smtClean="0"/>
                        <a:t>行う検定</a:t>
                      </a:r>
                      <a:endParaRPr kumimoji="1" lang="ja-JP" altLang="en-US" sz="2000" dirty="0"/>
                    </a:p>
                  </a:txBody>
                  <a:tcPr/>
                </a:tc>
                <a:tc>
                  <a:txBody>
                    <a:bodyPr/>
                    <a:lstStyle/>
                    <a:p>
                      <a:r>
                        <a:rPr kumimoji="1" lang="en-US" altLang="ja-JP" sz="2000" dirty="0" err="1" smtClean="0"/>
                        <a:t>quade.test</a:t>
                      </a:r>
                      <a:r>
                        <a:rPr kumimoji="1" lang="en-US" altLang="ja-JP" sz="2000" dirty="0" smtClean="0"/>
                        <a:t>()</a:t>
                      </a:r>
                      <a:endParaRPr kumimoji="1" lang="ja-JP" altLang="en-US" sz="2000" dirty="0"/>
                    </a:p>
                  </a:txBody>
                  <a:tcPr/>
                </a:tc>
              </a:tr>
            </a:tbl>
          </a:graphicData>
        </a:graphic>
      </p:graphicFrame>
    </p:spTree>
    <p:extLst>
      <p:ext uri="{BB962C8B-B14F-4D97-AF65-F5344CB8AC3E}">
        <p14:creationId xmlns:p14="http://schemas.microsoft.com/office/powerpoint/2010/main" val="4050270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22</a:t>
            </a:fld>
            <a:endParaRPr kumimoji="1" lang="ja-JP" altLang="en-US"/>
          </a:p>
        </p:txBody>
      </p:sp>
      <p:sp>
        <p:nvSpPr>
          <p:cNvPr id="8" name="タイトル 1"/>
          <p:cNvSpPr txBox="1">
            <a:spLocks/>
          </p:cNvSpPr>
          <p:nvPr/>
        </p:nvSpPr>
        <p:spPr>
          <a:xfrm>
            <a:off x="685800" y="404664"/>
            <a:ext cx="7772400" cy="8640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dirty="0" smtClean="0"/>
              <a:t>マクネマー検定</a:t>
            </a:r>
            <a:endParaRPr lang="ja-JP" altLang="en-US" dirty="0"/>
          </a:p>
        </p:txBody>
      </p:sp>
      <p:sp>
        <p:nvSpPr>
          <p:cNvPr id="9" name="テキスト ボックス 8"/>
          <p:cNvSpPr txBox="1"/>
          <p:nvPr/>
        </p:nvSpPr>
        <p:spPr>
          <a:xfrm>
            <a:off x="1403648" y="1700808"/>
            <a:ext cx="6912768" cy="954107"/>
          </a:xfrm>
          <a:prstGeom prst="rect">
            <a:avLst/>
          </a:prstGeom>
          <a:noFill/>
        </p:spPr>
        <p:txBody>
          <a:bodyPr wrap="square" rtlCol="0">
            <a:spAutoFit/>
          </a:bodyPr>
          <a:lstStyle/>
          <a:p>
            <a:r>
              <a:rPr lang="ja-JP" altLang="en-US" sz="2800" dirty="0" smtClean="0"/>
              <a:t>・</a:t>
            </a:r>
            <a:r>
              <a:rPr lang="en-US" altLang="ja-JP" sz="2800" dirty="0" smtClean="0"/>
              <a:t>2</a:t>
            </a:r>
            <a:r>
              <a:rPr lang="ja-JP" altLang="en-US" sz="2800" dirty="0" err="1" smtClean="0"/>
              <a:t>つの</a:t>
            </a:r>
            <a:r>
              <a:rPr lang="ja-JP" altLang="en-US" sz="2800" dirty="0" smtClean="0"/>
              <a:t>グループと</a:t>
            </a:r>
            <a:r>
              <a:rPr lang="en-US" altLang="ja-JP" sz="2800" dirty="0" smtClean="0"/>
              <a:t>2</a:t>
            </a:r>
            <a:r>
              <a:rPr lang="ja-JP" altLang="en-US" sz="2800" dirty="0" err="1" smtClean="0"/>
              <a:t>つの</a:t>
            </a:r>
            <a:r>
              <a:rPr lang="ja-JP" altLang="en-US" sz="2800" dirty="0" smtClean="0"/>
              <a:t>カテゴリで、データに</a:t>
            </a:r>
            <a:endParaRPr lang="en-US" altLang="ja-JP" sz="2800" dirty="0" smtClean="0"/>
          </a:p>
          <a:p>
            <a:r>
              <a:rPr lang="ja-JP" altLang="en-US" sz="2800" dirty="0" smtClean="0">
                <a:solidFill>
                  <a:schemeClr val="bg1"/>
                </a:solidFill>
              </a:rPr>
              <a:t>・</a:t>
            </a:r>
            <a:r>
              <a:rPr lang="ja-JP" altLang="en-US" sz="2800" dirty="0" smtClean="0"/>
              <a:t>対応がある場合に、割合の違いを検定する</a:t>
            </a:r>
            <a:endParaRPr lang="en-US" altLang="ja-JP" sz="2800" dirty="0"/>
          </a:p>
        </p:txBody>
      </p:sp>
      <p:graphicFrame>
        <p:nvGraphicFramePr>
          <p:cNvPr id="2" name="表 1"/>
          <p:cNvGraphicFramePr>
            <a:graphicFrameLocks noGrp="1"/>
          </p:cNvGraphicFramePr>
          <p:nvPr>
            <p:extLst>
              <p:ext uri="{D42A27DB-BD31-4B8C-83A1-F6EECF244321}">
                <p14:modId xmlns:p14="http://schemas.microsoft.com/office/powerpoint/2010/main" val="392141702"/>
              </p:ext>
            </p:extLst>
          </p:nvPr>
        </p:nvGraphicFramePr>
        <p:xfrm>
          <a:off x="2507940" y="3815004"/>
          <a:ext cx="4704183" cy="1112520"/>
        </p:xfrm>
        <a:graphic>
          <a:graphicData uri="http://schemas.openxmlformats.org/drawingml/2006/table">
            <a:tbl>
              <a:tblPr firstRow="1" bandRow="1">
                <a:tableStyleId>{5940675A-B579-460E-94D1-54222C63F5DA}</a:tableStyleId>
              </a:tblPr>
              <a:tblGrid>
                <a:gridCol w="1568061"/>
                <a:gridCol w="1568061"/>
                <a:gridCol w="1568061"/>
              </a:tblGrid>
              <a:tr h="370840">
                <a:tc>
                  <a:txBody>
                    <a:bodyPr/>
                    <a:lstStyle/>
                    <a:p>
                      <a:pPr algn="ctr"/>
                      <a:endParaRPr kumimoji="1" lang="ja-JP" altLang="en-US" dirty="0"/>
                    </a:p>
                  </a:txBody>
                  <a:tcPr>
                    <a:solidFill>
                      <a:schemeClr val="bg1">
                        <a:lumMod val="95000"/>
                      </a:schemeClr>
                    </a:solidFill>
                  </a:tcPr>
                </a:tc>
                <a:tc>
                  <a:txBody>
                    <a:bodyPr/>
                    <a:lstStyle/>
                    <a:p>
                      <a:pPr algn="ctr"/>
                      <a:r>
                        <a:rPr kumimoji="1" lang="ja-JP" altLang="en-US" dirty="0" smtClean="0"/>
                        <a:t>好き</a:t>
                      </a:r>
                      <a:endParaRPr kumimoji="1" lang="ja-JP" altLang="en-US" dirty="0"/>
                    </a:p>
                  </a:txBody>
                  <a:tcPr>
                    <a:solidFill>
                      <a:schemeClr val="bg1">
                        <a:lumMod val="95000"/>
                      </a:schemeClr>
                    </a:solidFill>
                  </a:tcPr>
                </a:tc>
                <a:tc>
                  <a:txBody>
                    <a:bodyPr/>
                    <a:lstStyle/>
                    <a:p>
                      <a:pPr algn="ctr"/>
                      <a:r>
                        <a:rPr kumimoji="1" lang="ja-JP" altLang="en-US" dirty="0" smtClean="0"/>
                        <a:t>嫌い</a:t>
                      </a:r>
                      <a:endParaRPr kumimoji="1" lang="ja-JP" altLang="en-US" dirty="0"/>
                    </a:p>
                  </a:txBody>
                  <a:tcPr>
                    <a:solidFill>
                      <a:schemeClr val="bg1">
                        <a:lumMod val="95000"/>
                      </a:schemeClr>
                    </a:solidFill>
                  </a:tcPr>
                </a:tc>
              </a:tr>
              <a:tr h="370840">
                <a:tc>
                  <a:txBody>
                    <a:bodyPr/>
                    <a:lstStyle/>
                    <a:p>
                      <a:pPr algn="ctr"/>
                      <a:r>
                        <a:rPr kumimoji="1" lang="ja-JP" altLang="en-US" dirty="0" smtClean="0"/>
                        <a:t>好き</a:t>
                      </a:r>
                      <a:endParaRPr kumimoji="1" lang="ja-JP" altLang="en-US" dirty="0"/>
                    </a:p>
                  </a:txBody>
                  <a:tcPr>
                    <a:solidFill>
                      <a:schemeClr val="bg1">
                        <a:lumMod val="95000"/>
                      </a:schemeClr>
                    </a:solidFill>
                  </a:tcPr>
                </a:tc>
                <a:tc>
                  <a:txBody>
                    <a:bodyPr/>
                    <a:lstStyle/>
                    <a:p>
                      <a:pPr algn="ctr"/>
                      <a:r>
                        <a:rPr kumimoji="1" lang="en-US" altLang="ja-JP" dirty="0" smtClean="0"/>
                        <a:t>18</a:t>
                      </a:r>
                      <a:endParaRPr kumimoji="1" lang="ja-JP" altLang="en-US" dirty="0"/>
                    </a:p>
                  </a:txBody>
                  <a:tcPr/>
                </a:tc>
                <a:tc>
                  <a:txBody>
                    <a:bodyPr/>
                    <a:lstStyle/>
                    <a:p>
                      <a:pPr algn="ctr"/>
                      <a:r>
                        <a:rPr kumimoji="1" lang="en-US" altLang="ja-JP" dirty="0" smtClean="0"/>
                        <a:t>12</a:t>
                      </a:r>
                      <a:endParaRPr kumimoji="1" lang="ja-JP" altLang="en-US" dirty="0"/>
                    </a:p>
                  </a:txBody>
                  <a:tcPr/>
                </a:tc>
              </a:tr>
              <a:tr h="370840">
                <a:tc>
                  <a:txBody>
                    <a:bodyPr/>
                    <a:lstStyle/>
                    <a:p>
                      <a:pPr algn="ctr"/>
                      <a:r>
                        <a:rPr kumimoji="1" lang="ja-JP" altLang="en-US" dirty="0" smtClean="0"/>
                        <a:t>嫌い</a:t>
                      </a:r>
                      <a:endParaRPr kumimoji="1" lang="ja-JP" altLang="en-US" dirty="0"/>
                    </a:p>
                  </a:txBody>
                  <a:tcPr>
                    <a:solidFill>
                      <a:schemeClr val="bg1">
                        <a:lumMod val="95000"/>
                      </a:schemeClr>
                    </a:solidFill>
                  </a:tcPr>
                </a:tc>
                <a:tc>
                  <a:txBody>
                    <a:bodyPr/>
                    <a:lstStyle/>
                    <a:p>
                      <a:pPr algn="ctr"/>
                      <a:r>
                        <a:rPr kumimoji="1" lang="en-US" altLang="ja-JP" dirty="0" smtClean="0"/>
                        <a:t>20</a:t>
                      </a:r>
                      <a:endParaRPr kumimoji="1" lang="ja-JP" altLang="en-US" dirty="0"/>
                    </a:p>
                  </a:txBody>
                  <a:tcPr/>
                </a:tc>
                <a:tc>
                  <a:txBody>
                    <a:bodyPr/>
                    <a:lstStyle/>
                    <a:p>
                      <a:pPr algn="ctr"/>
                      <a:r>
                        <a:rPr kumimoji="1" lang="en-US" altLang="ja-JP" dirty="0" smtClean="0"/>
                        <a:t>50</a:t>
                      </a:r>
                      <a:endParaRPr kumimoji="1" lang="ja-JP" altLang="en-US" dirty="0"/>
                    </a:p>
                  </a:txBody>
                  <a:tcPr/>
                </a:tc>
              </a:tr>
            </a:tbl>
          </a:graphicData>
        </a:graphic>
      </p:graphicFrame>
      <p:sp>
        <p:nvSpPr>
          <p:cNvPr id="7" name="テキスト ボックス 6"/>
          <p:cNvSpPr txBox="1"/>
          <p:nvPr/>
        </p:nvSpPr>
        <p:spPr>
          <a:xfrm>
            <a:off x="3150368" y="2924944"/>
            <a:ext cx="3419326" cy="369332"/>
          </a:xfrm>
          <a:prstGeom prst="rect">
            <a:avLst/>
          </a:prstGeom>
          <a:noFill/>
        </p:spPr>
        <p:txBody>
          <a:bodyPr wrap="square" rtlCol="0">
            <a:spAutoFit/>
          </a:bodyPr>
          <a:lstStyle/>
          <a:p>
            <a:r>
              <a:rPr lang="ja-JP" altLang="en-US" dirty="0" smtClean="0"/>
              <a:t>表</a:t>
            </a:r>
            <a:r>
              <a:rPr lang="en-US" altLang="ja-JP" dirty="0" smtClean="0"/>
              <a:t>4</a:t>
            </a:r>
            <a:r>
              <a:rPr lang="ja-JP" altLang="en-US" dirty="0" err="1" smtClean="0"/>
              <a:t>．</a:t>
            </a:r>
            <a:r>
              <a:rPr lang="ja-JP" altLang="en-US" dirty="0" smtClean="0"/>
              <a:t>数学と英語のクロス集計表</a:t>
            </a:r>
            <a:endParaRPr kumimoji="1" lang="en-US" altLang="ja-JP" dirty="0" smtClean="0"/>
          </a:p>
        </p:txBody>
      </p:sp>
      <p:sp>
        <p:nvSpPr>
          <p:cNvPr id="10" name="テキスト ボックス 9"/>
          <p:cNvSpPr txBox="1"/>
          <p:nvPr/>
        </p:nvSpPr>
        <p:spPr>
          <a:xfrm>
            <a:off x="5292080" y="3365820"/>
            <a:ext cx="720080" cy="400110"/>
          </a:xfrm>
          <a:prstGeom prst="rect">
            <a:avLst/>
          </a:prstGeom>
          <a:noFill/>
        </p:spPr>
        <p:txBody>
          <a:bodyPr wrap="square" rtlCol="0">
            <a:spAutoFit/>
          </a:bodyPr>
          <a:lstStyle/>
          <a:p>
            <a:r>
              <a:rPr lang="ja-JP" altLang="en-US" sz="2000" dirty="0" smtClean="0"/>
              <a:t>英語</a:t>
            </a:r>
            <a:endParaRPr kumimoji="1" lang="en-US" altLang="ja-JP" sz="2000" dirty="0" smtClean="0"/>
          </a:p>
        </p:txBody>
      </p:sp>
      <p:sp>
        <p:nvSpPr>
          <p:cNvPr id="11" name="テキスト ボックス 10"/>
          <p:cNvSpPr txBox="1"/>
          <p:nvPr/>
        </p:nvSpPr>
        <p:spPr>
          <a:xfrm>
            <a:off x="2016771" y="4284850"/>
            <a:ext cx="432048" cy="707886"/>
          </a:xfrm>
          <a:prstGeom prst="rect">
            <a:avLst/>
          </a:prstGeom>
          <a:noFill/>
        </p:spPr>
        <p:txBody>
          <a:bodyPr wrap="square" rtlCol="0">
            <a:spAutoFit/>
          </a:bodyPr>
          <a:lstStyle/>
          <a:p>
            <a:r>
              <a:rPr lang="ja-JP" altLang="en-US" sz="2000" dirty="0"/>
              <a:t>数学</a:t>
            </a:r>
            <a:endParaRPr kumimoji="1" lang="en-US" altLang="ja-JP" sz="2000" dirty="0" smtClean="0"/>
          </a:p>
        </p:txBody>
      </p:sp>
    </p:spTree>
    <p:extLst>
      <p:ext uri="{BB962C8B-B14F-4D97-AF65-F5344CB8AC3E}">
        <p14:creationId xmlns:p14="http://schemas.microsoft.com/office/powerpoint/2010/main" val="35421576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23</a:t>
            </a:fld>
            <a:endParaRPr kumimoji="1" lang="ja-JP" altLang="en-US"/>
          </a:p>
        </p:txBody>
      </p:sp>
      <p:sp>
        <p:nvSpPr>
          <p:cNvPr id="8" name="タイトル 1"/>
          <p:cNvSpPr txBox="1">
            <a:spLocks/>
          </p:cNvSpPr>
          <p:nvPr/>
        </p:nvSpPr>
        <p:spPr>
          <a:xfrm>
            <a:off x="685800" y="404664"/>
            <a:ext cx="7772400" cy="8640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dirty="0" smtClean="0"/>
              <a:t>マクネマー検定</a:t>
            </a:r>
            <a:endParaRPr lang="ja-JP" altLang="en-US" dirty="0"/>
          </a:p>
        </p:txBody>
      </p:sp>
      <mc:AlternateContent xmlns:mc="http://schemas.openxmlformats.org/markup-compatibility/2006">
        <mc:Choice xmlns:a14="http://schemas.microsoft.com/office/drawing/2010/main" Requires="a14">
          <p:sp>
            <p:nvSpPr>
              <p:cNvPr id="9" name="テキスト ボックス 8"/>
              <p:cNvSpPr txBox="1"/>
              <p:nvPr/>
            </p:nvSpPr>
            <p:spPr>
              <a:xfrm>
                <a:off x="1403648" y="1700808"/>
                <a:ext cx="6912768" cy="3539430"/>
              </a:xfrm>
              <a:prstGeom prst="rect">
                <a:avLst/>
              </a:prstGeom>
              <a:noFill/>
            </p:spPr>
            <p:txBody>
              <a:bodyPr wrap="square" rtlCol="0">
                <a:spAutoFit/>
              </a:bodyPr>
              <a:lstStyle/>
              <a:p>
                <a:r>
                  <a:rPr lang="ja-JP" altLang="en-US" sz="2800" dirty="0" smtClean="0"/>
                  <a:t>・帰無仮説</a:t>
                </a:r>
                <a14:m>
                  <m:oMath xmlns:m="http://schemas.openxmlformats.org/officeDocument/2006/math">
                    <m:sSub>
                      <m:sSubPr>
                        <m:ctrlPr>
                          <a:rPr lang="en-US" altLang="ja-JP" sz="2800" i="1" smtClean="0">
                            <a:latin typeface="Cambria Math" panose="02040503050406030204" pitchFamily="18" charset="0"/>
                          </a:rPr>
                        </m:ctrlPr>
                      </m:sSubPr>
                      <m:e>
                        <m:r>
                          <a:rPr lang="en-US" altLang="ja-JP" sz="2800" b="0" i="1" smtClean="0">
                            <a:latin typeface="Cambria Math" panose="02040503050406030204" pitchFamily="18" charset="0"/>
                          </a:rPr>
                          <m:t>𝐻</m:t>
                        </m:r>
                      </m:e>
                      <m:sub>
                        <m:r>
                          <a:rPr lang="en-US" altLang="ja-JP" sz="2800" b="0" i="1" smtClean="0">
                            <a:latin typeface="Cambria Math" panose="02040503050406030204" pitchFamily="18" charset="0"/>
                          </a:rPr>
                          <m:t>0</m:t>
                        </m:r>
                      </m:sub>
                    </m:sSub>
                  </m:oMath>
                </a14:m>
                <a:endParaRPr lang="ja-JP" altLang="en-US" sz="2800" dirty="0"/>
              </a:p>
              <a:p>
                <a:r>
                  <a:rPr lang="ja-JP" altLang="en-US" sz="2800" dirty="0"/>
                  <a:t>　</a:t>
                </a:r>
                <a:r>
                  <a:rPr lang="ja-JP" altLang="en-US" sz="2800" dirty="0" smtClean="0"/>
                  <a:t>→　英語</a:t>
                </a:r>
                <a:r>
                  <a:rPr lang="ja-JP" altLang="en-US" sz="2800" dirty="0"/>
                  <a:t>の好きな</a:t>
                </a:r>
                <a:r>
                  <a:rPr lang="ja-JP" altLang="en-US" sz="2800" dirty="0" smtClean="0"/>
                  <a:t>割合＝</a:t>
                </a:r>
                <a:r>
                  <a:rPr lang="ja-JP" altLang="en-US" sz="2800" dirty="0"/>
                  <a:t>数学の好きな</a:t>
                </a:r>
                <a:r>
                  <a:rPr lang="ja-JP" altLang="en-US" sz="2800" dirty="0" smtClean="0"/>
                  <a:t>割合</a:t>
                </a:r>
                <a:endParaRPr lang="en-US" altLang="ja-JP" sz="2800" dirty="0" smtClean="0"/>
              </a:p>
              <a:p>
                <a:endParaRPr lang="en-US" altLang="ja-JP" sz="2800" dirty="0" smtClean="0"/>
              </a:p>
              <a:p>
                <a:endParaRPr lang="en-US" altLang="ja-JP" sz="2800" dirty="0"/>
              </a:p>
              <a:p>
                <a:r>
                  <a:rPr lang="ja-JP" altLang="en-US" sz="2800" dirty="0" smtClean="0"/>
                  <a:t>・対立仮説</a:t>
                </a:r>
                <a14:m>
                  <m:oMath xmlns:m="http://schemas.openxmlformats.org/officeDocument/2006/math">
                    <m:sSub>
                      <m:sSubPr>
                        <m:ctrlPr>
                          <a:rPr lang="en-US" altLang="ja-JP" sz="2800" i="1">
                            <a:latin typeface="Cambria Math" panose="02040503050406030204" pitchFamily="18" charset="0"/>
                          </a:rPr>
                        </m:ctrlPr>
                      </m:sSubPr>
                      <m:e>
                        <m:r>
                          <a:rPr lang="en-US" altLang="ja-JP" sz="2800" i="1">
                            <a:latin typeface="Cambria Math" panose="02040503050406030204" pitchFamily="18" charset="0"/>
                          </a:rPr>
                          <m:t>𝐻</m:t>
                        </m:r>
                      </m:e>
                      <m:sub>
                        <m:r>
                          <a:rPr lang="en-US" altLang="ja-JP" sz="2800" b="0" i="1" smtClean="0">
                            <a:latin typeface="Cambria Math" panose="02040503050406030204" pitchFamily="18" charset="0"/>
                          </a:rPr>
                          <m:t>1</m:t>
                        </m:r>
                      </m:sub>
                    </m:sSub>
                  </m:oMath>
                </a14:m>
                <a:endParaRPr lang="en-US" altLang="ja-JP" sz="2800" dirty="0" smtClean="0"/>
              </a:p>
              <a:p>
                <a:r>
                  <a:rPr lang="ja-JP" altLang="en-US" sz="2800" dirty="0"/>
                  <a:t>　→　英語の好きな</a:t>
                </a:r>
                <a:r>
                  <a:rPr lang="ja-JP" altLang="en-US" sz="2800" dirty="0" smtClean="0"/>
                  <a:t>割合 ≠ 数学</a:t>
                </a:r>
                <a:r>
                  <a:rPr lang="ja-JP" altLang="en-US" sz="2800" dirty="0"/>
                  <a:t>の好きな割合</a:t>
                </a:r>
                <a:endParaRPr lang="en-US" altLang="ja-JP" sz="2800" dirty="0" smtClean="0"/>
              </a:p>
              <a:p>
                <a:endParaRPr lang="en-US" altLang="ja-JP" sz="2800" dirty="0"/>
              </a:p>
              <a:p>
                <a:endParaRPr lang="en-US" altLang="ja-JP" sz="2800" dirty="0"/>
              </a:p>
            </p:txBody>
          </p:sp>
        </mc:Choice>
        <mc:Fallback>
          <p:sp>
            <p:nvSpPr>
              <p:cNvPr id="9" name="テキスト ボックス 8"/>
              <p:cNvSpPr txBox="1">
                <a:spLocks noRot="1" noChangeAspect="1" noMove="1" noResize="1" noEditPoints="1" noAdjustHandles="1" noChangeArrowheads="1" noChangeShapeType="1" noTextEdit="1"/>
              </p:cNvSpPr>
              <p:nvPr/>
            </p:nvSpPr>
            <p:spPr>
              <a:xfrm>
                <a:off x="1403648" y="1700808"/>
                <a:ext cx="6912768" cy="3539430"/>
              </a:xfrm>
              <a:prstGeom prst="rect">
                <a:avLst/>
              </a:prstGeom>
              <a:blipFill rotWithShape="0">
                <a:blip r:embed="rId3"/>
                <a:stretch>
                  <a:fillRect l="-1764" t="-2410" r="-35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5259650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24</a:t>
            </a:fld>
            <a:endParaRPr kumimoji="1" lang="ja-JP" altLang="en-US"/>
          </a:p>
        </p:txBody>
      </p:sp>
      <p:sp>
        <p:nvSpPr>
          <p:cNvPr id="8" name="タイトル 1"/>
          <p:cNvSpPr txBox="1">
            <a:spLocks/>
          </p:cNvSpPr>
          <p:nvPr/>
        </p:nvSpPr>
        <p:spPr>
          <a:xfrm>
            <a:off x="685800" y="404664"/>
            <a:ext cx="7772400" cy="8640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dirty="0" smtClean="0"/>
              <a:t>マクネマー検定</a:t>
            </a:r>
            <a:endParaRPr lang="ja-JP" altLang="en-US" dirty="0"/>
          </a:p>
        </p:txBody>
      </p:sp>
      <p:sp>
        <p:nvSpPr>
          <p:cNvPr id="9" name="テキスト ボックス 8"/>
          <p:cNvSpPr txBox="1"/>
          <p:nvPr/>
        </p:nvSpPr>
        <p:spPr>
          <a:xfrm>
            <a:off x="1403648" y="1700808"/>
            <a:ext cx="7344816" cy="3539430"/>
          </a:xfrm>
          <a:prstGeom prst="rect">
            <a:avLst/>
          </a:prstGeom>
          <a:noFill/>
        </p:spPr>
        <p:txBody>
          <a:bodyPr wrap="square" rtlCol="0">
            <a:spAutoFit/>
          </a:bodyPr>
          <a:lstStyle/>
          <a:p>
            <a:r>
              <a:rPr lang="ja-JP" altLang="en-US" sz="2800" dirty="0" smtClean="0"/>
              <a:t>・入力</a:t>
            </a:r>
            <a:endParaRPr lang="en-US" altLang="ja-JP" sz="2800" dirty="0" smtClean="0"/>
          </a:p>
          <a:p>
            <a:r>
              <a:rPr lang="ja-JP" altLang="en-US" sz="2800" dirty="0"/>
              <a:t>　</a:t>
            </a:r>
            <a:r>
              <a:rPr lang="en-US" altLang="ja-JP" sz="2800" dirty="0" smtClean="0"/>
              <a:t>&gt; X &lt;- matrix(c(18,12,20,50), </a:t>
            </a:r>
            <a:r>
              <a:rPr lang="en-US" altLang="ja-JP" sz="2800" dirty="0" err="1" smtClean="0"/>
              <a:t>ncol</a:t>
            </a:r>
            <a:r>
              <a:rPr lang="en-US" altLang="ja-JP" sz="2800" dirty="0" smtClean="0"/>
              <a:t>=2, </a:t>
            </a:r>
            <a:r>
              <a:rPr lang="en-US" altLang="ja-JP" sz="2800" dirty="0" err="1" smtClean="0"/>
              <a:t>byrow</a:t>
            </a:r>
            <a:r>
              <a:rPr lang="en-US" altLang="ja-JP" sz="2800" dirty="0" smtClean="0"/>
              <a:t>=T)</a:t>
            </a:r>
          </a:p>
          <a:p>
            <a:endParaRPr lang="en-US" altLang="ja-JP" sz="2800" dirty="0" smtClean="0"/>
          </a:p>
          <a:p>
            <a:endParaRPr lang="en-US" altLang="ja-JP" sz="2800" dirty="0"/>
          </a:p>
          <a:p>
            <a:r>
              <a:rPr lang="ja-JP" altLang="en-US" sz="2800" dirty="0" smtClean="0"/>
              <a:t>・検定</a:t>
            </a:r>
            <a:endParaRPr lang="en-US" altLang="ja-JP" sz="2800" dirty="0" smtClean="0"/>
          </a:p>
          <a:p>
            <a:r>
              <a:rPr lang="ja-JP" altLang="en-US" sz="2800" dirty="0" smtClean="0"/>
              <a:t>　</a:t>
            </a:r>
            <a:r>
              <a:rPr lang="en-US" altLang="ja-JP" sz="2800" dirty="0" smtClean="0"/>
              <a:t>&gt; </a:t>
            </a:r>
            <a:r>
              <a:rPr lang="en-US" altLang="ja-JP" sz="2800" dirty="0" err="1" smtClean="0"/>
              <a:t>mcnemar.test</a:t>
            </a:r>
            <a:r>
              <a:rPr lang="en-US" altLang="ja-JP" sz="2800" dirty="0" smtClean="0"/>
              <a:t>(X)</a:t>
            </a:r>
          </a:p>
          <a:p>
            <a:endParaRPr lang="en-US" altLang="ja-JP" sz="2800" dirty="0"/>
          </a:p>
          <a:p>
            <a:endParaRPr lang="en-US" altLang="ja-JP" sz="2800" dirty="0"/>
          </a:p>
        </p:txBody>
      </p:sp>
    </p:spTree>
    <p:extLst>
      <p:ext uri="{BB962C8B-B14F-4D97-AF65-F5344CB8AC3E}">
        <p14:creationId xmlns:p14="http://schemas.microsoft.com/office/powerpoint/2010/main" val="23877707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25</a:t>
            </a:fld>
            <a:endParaRPr kumimoji="1" lang="ja-JP" altLang="en-US"/>
          </a:p>
        </p:txBody>
      </p:sp>
      <p:sp>
        <p:nvSpPr>
          <p:cNvPr id="8" name="タイトル 1"/>
          <p:cNvSpPr txBox="1">
            <a:spLocks/>
          </p:cNvSpPr>
          <p:nvPr/>
        </p:nvSpPr>
        <p:spPr>
          <a:xfrm>
            <a:off x="685800" y="404664"/>
            <a:ext cx="7772400" cy="8640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dirty="0" smtClean="0"/>
              <a:t>マクネマー検定</a:t>
            </a:r>
            <a:endParaRPr lang="ja-JP" altLang="en-US" dirty="0"/>
          </a:p>
        </p:txBody>
      </p:sp>
      <p:grpSp>
        <p:nvGrpSpPr>
          <p:cNvPr id="4" name="グループ化 3"/>
          <p:cNvGrpSpPr/>
          <p:nvPr/>
        </p:nvGrpSpPr>
        <p:grpSpPr>
          <a:xfrm>
            <a:off x="685800" y="1340768"/>
            <a:ext cx="7831456" cy="4832092"/>
            <a:chOff x="685800" y="1628800"/>
            <a:chExt cx="7831456" cy="4832092"/>
          </a:xfrm>
        </p:grpSpPr>
        <p:sp>
          <p:nvSpPr>
            <p:cNvPr id="9" name="テキスト ボックス 8"/>
            <p:cNvSpPr txBox="1"/>
            <p:nvPr/>
          </p:nvSpPr>
          <p:spPr>
            <a:xfrm>
              <a:off x="685800" y="1628800"/>
              <a:ext cx="7344816" cy="4832092"/>
            </a:xfrm>
            <a:prstGeom prst="rect">
              <a:avLst/>
            </a:prstGeom>
            <a:noFill/>
          </p:spPr>
          <p:txBody>
            <a:bodyPr wrap="square" rtlCol="0">
              <a:spAutoFit/>
            </a:bodyPr>
            <a:lstStyle/>
            <a:p>
              <a:r>
                <a:rPr lang="ja-JP" altLang="en-US" sz="2800" dirty="0" smtClean="0"/>
                <a:t>・結果</a:t>
              </a:r>
              <a:endParaRPr lang="en-US" altLang="ja-JP" sz="2800" dirty="0" smtClean="0"/>
            </a:p>
            <a:p>
              <a:endParaRPr lang="en-US" altLang="ja-JP" sz="2800" dirty="0"/>
            </a:p>
            <a:p>
              <a:endParaRPr lang="en-US" altLang="ja-JP" sz="2800" dirty="0" smtClean="0"/>
            </a:p>
            <a:p>
              <a:endParaRPr lang="en-US" altLang="ja-JP" sz="2800" dirty="0"/>
            </a:p>
            <a:p>
              <a:endParaRPr lang="en-US" altLang="ja-JP" sz="2800" dirty="0" smtClean="0"/>
            </a:p>
            <a:p>
              <a:endParaRPr lang="en-US" altLang="ja-JP" sz="2800" dirty="0"/>
            </a:p>
            <a:p>
              <a:endParaRPr lang="en-US" altLang="ja-JP" sz="2800" dirty="0" smtClean="0"/>
            </a:p>
            <a:p>
              <a:r>
                <a:rPr lang="ja-JP" altLang="en-US" sz="2800" dirty="0" smtClean="0"/>
                <a:t>・</a:t>
              </a:r>
              <a:r>
                <a:rPr lang="en-US" altLang="ja-JP" sz="2800" dirty="0" smtClean="0"/>
                <a:t>p-value &gt; </a:t>
              </a:r>
              <a:r>
                <a:rPr lang="ja-JP" altLang="en-US" sz="2800" dirty="0" smtClean="0"/>
                <a:t>有意水準 </a:t>
              </a:r>
              <a:r>
                <a:rPr lang="en-US" altLang="ja-JP" sz="2800" dirty="0" smtClean="0"/>
                <a:t>= 0.05</a:t>
              </a:r>
            </a:p>
            <a:p>
              <a:endParaRPr lang="en-US" altLang="ja-JP" sz="2800" dirty="0"/>
            </a:p>
            <a:p>
              <a:r>
                <a:rPr lang="ja-JP" altLang="en-US" sz="2800" dirty="0" smtClean="0"/>
                <a:t>　　　　　　　　有意でない</a:t>
              </a:r>
              <a:endParaRPr lang="en-US" altLang="ja-JP" sz="2800" dirty="0" smtClean="0"/>
            </a:p>
            <a:p>
              <a:r>
                <a:rPr lang="ja-JP" altLang="en-US" sz="2800" dirty="0"/>
                <a:t>　</a:t>
              </a:r>
              <a:r>
                <a:rPr lang="ja-JP" altLang="en-US" sz="2800" dirty="0" smtClean="0"/>
                <a:t>　　　　　　　差があるとはいえない</a:t>
              </a:r>
              <a:endParaRPr lang="en-US" altLang="ja-JP" sz="2800" dirty="0"/>
            </a:p>
          </p:txBody>
        </p:sp>
        <p:pic>
          <p:nvPicPr>
            <p:cNvPr id="2" name="図 1" descr="画面の領域"/>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189888"/>
              <a:ext cx="7831456" cy="2315744"/>
            </a:xfrm>
            <a:prstGeom prst="rect">
              <a:avLst/>
            </a:prstGeom>
          </p:spPr>
        </p:pic>
        <p:sp>
          <p:nvSpPr>
            <p:cNvPr id="3" name="右矢印 2"/>
            <p:cNvSpPr/>
            <p:nvPr/>
          </p:nvSpPr>
          <p:spPr>
            <a:xfrm>
              <a:off x="1403648" y="5492254"/>
              <a:ext cx="1080120"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4110900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26</a:t>
            </a:fld>
            <a:endParaRPr kumimoji="1" lang="ja-JP" altLang="en-US"/>
          </a:p>
        </p:txBody>
      </p:sp>
      <p:sp>
        <p:nvSpPr>
          <p:cNvPr id="8" name="タイトル 1"/>
          <p:cNvSpPr txBox="1">
            <a:spLocks/>
          </p:cNvSpPr>
          <p:nvPr/>
        </p:nvSpPr>
        <p:spPr>
          <a:xfrm>
            <a:off x="685800" y="404664"/>
            <a:ext cx="7772400" cy="8640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dirty="0" smtClean="0"/>
              <a:t>まとめ</a:t>
            </a:r>
            <a:endParaRPr lang="ja-JP" altLang="en-US" dirty="0"/>
          </a:p>
        </p:txBody>
      </p:sp>
      <p:sp>
        <p:nvSpPr>
          <p:cNvPr id="9" name="テキスト ボックス 8"/>
          <p:cNvSpPr txBox="1"/>
          <p:nvPr/>
        </p:nvSpPr>
        <p:spPr>
          <a:xfrm>
            <a:off x="685800" y="1916832"/>
            <a:ext cx="7344816" cy="2677656"/>
          </a:xfrm>
          <a:prstGeom prst="rect">
            <a:avLst/>
          </a:prstGeom>
          <a:noFill/>
        </p:spPr>
        <p:txBody>
          <a:bodyPr wrap="square" rtlCol="0">
            <a:spAutoFit/>
          </a:bodyPr>
          <a:lstStyle/>
          <a:p>
            <a:r>
              <a:rPr lang="ja-JP" altLang="en-US" sz="2800" dirty="0" smtClean="0"/>
              <a:t>・正規</a:t>
            </a:r>
            <a:r>
              <a:rPr lang="ja-JP" altLang="en-US" sz="2800" dirty="0"/>
              <a:t>分布</a:t>
            </a:r>
            <a:r>
              <a:rPr lang="ja-JP" altLang="en-US" sz="2800" dirty="0" smtClean="0"/>
              <a:t>か疑わしいデータに対しては、</a:t>
            </a:r>
            <a:endParaRPr lang="en-US" altLang="ja-JP" sz="2800" dirty="0" smtClean="0"/>
          </a:p>
          <a:p>
            <a:r>
              <a:rPr lang="ja-JP" altLang="en-US" sz="2800" dirty="0" smtClean="0">
                <a:solidFill>
                  <a:schemeClr val="bg1"/>
                </a:solidFill>
              </a:rPr>
              <a:t>・</a:t>
            </a:r>
            <a:r>
              <a:rPr lang="ja-JP" altLang="en-US" sz="2800" dirty="0" smtClean="0"/>
              <a:t>ノンパラメトリック検定</a:t>
            </a:r>
            <a:endParaRPr lang="en-US" altLang="ja-JP" sz="2800" dirty="0" smtClean="0"/>
          </a:p>
          <a:p>
            <a:endParaRPr lang="en-US" altLang="ja-JP" sz="2800" dirty="0" smtClean="0"/>
          </a:p>
          <a:p>
            <a:endParaRPr lang="en-US" altLang="ja-JP" sz="2800" dirty="0"/>
          </a:p>
          <a:p>
            <a:r>
              <a:rPr lang="ja-JP" altLang="en-US" sz="2800" dirty="0" smtClean="0"/>
              <a:t>・</a:t>
            </a:r>
            <a:r>
              <a:rPr lang="en-US" altLang="ja-JP" sz="2800" dirty="0" smtClean="0"/>
              <a:t>R</a:t>
            </a:r>
            <a:r>
              <a:rPr lang="ja-JP" altLang="en-US" sz="2800" dirty="0" smtClean="0"/>
              <a:t>には、ノンパラメトリック検定のための関数が</a:t>
            </a:r>
            <a:endParaRPr lang="en-US" altLang="ja-JP" sz="2800" dirty="0" smtClean="0"/>
          </a:p>
          <a:p>
            <a:r>
              <a:rPr lang="ja-JP" altLang="en-US" sz="2800" dirty="0" smtClean="0">
                <a:solidFill>
                  <a:schemeClr val="bg1"/>
                </a:solidFill>
              </a:rPr>
              <a:t>・</a:t>
            </a:r>
            <a:r>
              <a:rPr lang="ja-JP" altLang="en-US" sz="2800" dirty="0" smtClean="0"/>
              <a:t>用意されている</a:t>
            </a:r>
            <a:endParaRPr lang="en-US" altLang="ja-JP" sz="2800" dirty="0"/>
          </a:p>
        </p:txBody>
      </p:sp>
    </p:spTree>
    <p:extLst>
      <p:ext uri="{BB962C8B-B14F-4D97-AF65-F5344CB8AC3E}">
        <p14:creationId xmlns:p14="http://schemas.microsoft.com/office/powerpoint/2010/main" val="21466063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2244</TotalTime>
  <Words>1667</Words>
  <Application>Microsoft Office PowerPoint</Application>
  <PresentationFormat>画面に合わせる (4:3)</PresentationFormat>
  <Paragraphs>377</Paragraphs>
  <Slides>26</Slides>
  <Notes>25</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26</vt:i4>
      </vt:variant>
    </vt:vector>
  </HeadingPairs>
  <TitlesOfParts>
    <vt:vector size="31" baseType="lpstr">
      <vt:lpstr>ＭＳ Ｐゴシック</vt:lpstr>
      <vt:lpstr>Arial</vt:lpstr>
      <vt:lpstr>Calibri</vt:lpstr>
      <vt:lpstr>Cambria Math</vt:lpstr>
      <vt:lpstr>Office ​​テーマ</vt:lpstr>
      <vt:lpstr>ノンパラメトリック検定</vt:lpstr>
      <vt:lpstr>正規分布</vt:lpstr>
      <vt:lpstr>尺度</vt:lpstr>
      <vt:lpstr>多くの検定手法について</vt:lpstr>
      <vt:lpstr>ノンパラメトリック法とは</vt:lpstr>
      <vt:lpstr>ノンパラメトリック法の適用場面</vt:lpstr>
      <vt:lpstr>ノンパラメトリック法の注意点</vt:lpstr>
      <vt:lpstr>ノンパラメトリック法の種類</vt:lpstr>
      <vt:lpstr>平均値に関するt検定の代用</vt:lpstr>
      <vt:lpstr>ウィルコクスンの順位和検定</vt:lpstr>
      <vt:lpstr>対応のあるt検定の代用</vt:lpstr>
      <vt:lpstr>ウィルコクスンの符号つき順位検定</vt:lpstr>
      <vt:lpstr>等分散性のF検定の代用</vt:lpstr>
      <vt:lpstr>分散分析の代用</vt:lpstr>
      <vt:lpstr>クラスカル‐ウォリス検定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OSS開発における不具合割当て パターンに着目した不具合修正の予測</dc:title>
  <dc:creator>oss.wakayama</dc:creator>
  <cp:lastModifiedBy>雪待月</cp:lastModifiedBy>
  <cp:revision>134</cp:revision>
  <dcterms:created xsi:type="dcterms:W3CDTF">2016-10-26T07:06:34Z</dcterms:created>
  <dcterms:modified xsi:type="dcterms:W3CDTF">2016-11-11T01:06:24Z</dcterms:modified>
</cp:coreProperties>
</file>