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56" r:id="rId2"/>
    <p:sldId id="268" r:id="rId3"/>
    <p:sldId id="257" r:id="rId4"/>
    <p:sldId id="259" r:id="rId5"/>
    <p:sldId id="263" r:id="rId6"/>
    <p:sldId id="269" r:id="rId7"/>
    <p:sldId id="270" r:id="rId8"/>
    <p:sldId id="260" r:id="rId9"/>
    <p:sldId id="267" r:id="rId10"/>
    <p:sldId id="271" r:id="rId11"/>
    <p:sldId id="261" r:id="rId12"/>
    <p:sldId id="264" r:id="rId13"/>
    <p:sldId id="272" r:id="rId14"/>
    <p:sldId id="262" r:id="rId15"/>
    <p:sldId id="266" r:id="rId16"/>
    <p:sldId id="273" r:id="rId17"/>
    <p:sldId id="265"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00" autoAdjust="0"/>
  </p:normalViewPr>
  <p:slideViewPr>
    <p:cSldViewPr>
      <p:cViewPr varScale="1">
        <p:scale>
          <a:sx n="97" d="100"/>
          <a:sy n="97" d="100"/>
        </p:scale>
        <p:origin x="-114" y="-2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82430A-3CFF-445D-87C0-D613907DD860}" type="datetimeFigureOut">
              <a:rPr kumimoji="1" lang="ja-JP" altLang="en-US" smtClean="0"/>
              <a:t>2013/10/24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F91657-5AA7-4370-A044-21F7876C44D3}" type="slidenum">
              <a:rPr kumimoji="1" lang="ja-JP" altLang="en-US" smtClean="0"/>
              <a:t>‹#›</a:t>
            </a:fld>
            <a:endParaRPr kumimoji="1" lang="ja-JP" altLang="en-US"/>
          </a:p>
        </p:txBody>
      </p:sp>
    </p:spTree>
    <p:extLst>
      <p:ext uri="{BB962C8B-B14F-4D97-AF65-F5344CB8AC3E}">
        <p14:creationId xmlns:p14="http://schemas.microsoft.com/office/powerpoint/2010/main" val="37332572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9CE975E3-B715-40A9-93CC-63AC43605495}" type="datetime1">
              <a:rPr kumimoji="1" lang="ja-JP" altLang="en-US" smtClean="0"/>
              <a:t>2013/10/24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E1CCC993-A466-4C66-9E3D-68BD96B92A45}" type="datetime1">
              <a:rPr kumimoji="1" lang="ja-JP" altLang="en-US" smtClean="0"/>
              <a:t>2013/10/24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8267997A-C83B-4FE5-B879-3BAFEE91FE58}" type="datetime1">
              <a:rPr kumimoji="1" lang="ja-JP" altLang="en-US" smtClean="0"/>
              <a:t>2013/10/24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C7B4933-7CB4-41C4-977B-6446349FF725}" type="datetime1">
              <a:rPr kumimoji="1" lang="ja-JP" altLang="en-US" smtClean="0"/>
              <a:t>2013/10/24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9E5C674-207D-4B50-B2BB-81B0ED35DE33}" type="datetime1">
              <a:rPr kumimoji="1" lang="ja-JP" altLang="en-US" smtClean="0"/>
              <a:t>2013/10/24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9AC718D6-7D2E-4754-BE4E-097BD61D2EF2}" type="datetime1">
              <a:rPr kumimoji="1" lang="ja-JP" altLang="en-US" smtClean="0"/>
              <a:t>2013/10/24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7A4C0-C2AC-42D9-A284-0076DD69560C}" type="datetime1">
              <a:rPr kumimoji="1" lang="ja-JP" altLang="en-US" smtClean="0"/>
              <a:t>2013/10/24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8879354-54C7-4792-A88C-87463DCC9992}" type="datetime1">
              <a:rPr kumimoji="1" lang="ja-JP" altLang="en-US" smtClean="0"/>
              <a:t>2013/10/24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4DDF615-5258-4305-8B7F-962D41215B1E}" type="datetime1">
              <a:rPr kumimoji="1" lang="ja-JP" altLang="en-US" smtClean="0"/>
              <a:t>2013/10/24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A20F4A97-74EA-4C3C-91BC-CA511FF3EAEE}" type="datetime1">
              <a:rPr kumimoji="1" lang="ja-JP" altLang="en-US" smtClean="0"/>
              <a:t>2013/10/24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119DB36-404F-4FC4-9A01-9B21C2233B96}" type="datetime1">
              <a:rPr kumimoji="1" lang="ja-JP" altLang="en-US" smtClean="0"/>
              <a:t>2013/10/24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CB01B5B-BBDF-4F5D-A22E-19B2A30E362F}"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E85DA24-E7A1-40C4-93A2-D6824C299E9A}" type="datetime1">
              <a:rPr kumimoji="1" lang="ja-JP" altLang="en-US" smtClean="0"/>
              <a:t>2013/10/24</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CB01B5B-BBDF-4F5D-A22E-19B2A30E362F}"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692696"/>
            <a:ext cx="7848600" cy="1224136"/>
          </a:xfrm>
        </p:spPr>
        <p:txBody>
          <a:bodyPr/>
          <a:lstStyle/>
          <a:p>
            <a:r>
              <a:rPr kumimoji="1" lang="en-US" altLang="ja-JP" sz="3600" dirty="0" smtClean="0"/>
              <a:t>OSS</a:t>
            </a:r>
            <a:r>
              <a:rPr kumimoji="1" lang="ja-JP" altLang="en-US" sz="3600" dirty="0" smtClean="0"/>
              <a:t>プロジェクトにおける開発者</a:t>
            </a:r>
            <a:r>
              <a:rPr lang="ja-JP" altLang="en-US" sz="3600" dirty="0" smtClean="0"/>
              <a:t>の活動量を用いたコミッター候補者予測</a:t>
            </a:r>
            <a:endParaRPr kumimoji="1" lang="ja-JP" altLang="en-US" sz="3600" dirty="0"/>
          </a:p>
        </p:txBody>
      </p:sp>
      <p:sp>
        <p:nvSpPr>
          <p:cNvPr id="3" name="サブタイトル 2"/>
          <p:cNvSpPr>
            <a:spLocks noGrp="1"/>
          </p:cNvSpPr>
          <p:nvPr>
            <p:ph type="subTitle" idx="1"/>
          </p:nvPr>
        </p:nvSpPr>
        <p:spPr>
          <a:xfrm>
            <a:off x="685800" y="3505200"/>
            <a:ext cx="7918648" cy="571872"/>
          </a:xfrm>
        </p:spPr>
        <p:txBody>
          <a:bodyPr>
            <a:normAutofit/>
          </a:bodyPr>
          <a:lstStyle/>
          <a:p>
            <a:pPr algn="ctr"/>
            <a:r>
              <a:rPr lang="ja-JP" altLang="en-US" dirty="0" smtClean="0">
                <a:solidFill>
                  <a:schemeClr val="tx1"/>
                </a:solidFill>
              </a:rPr>
              <a:t>伊原彰紀　　亀井靖高　　大平雅雄　　松本健一　　鵜林尚靖</a:t>
            </a:r>
            <a:endParaRPr kumimoji="1" lang="ja-JP" altLang="en-US" dirty="0">
              <a:solidFill>
                <a:schemeClr val="tx1"/>
              </a:solidFill>
            </a:endParaRPr>
          </a:p>
        </p:txBody>
      </p:sp>
      <p:sp>
        <p:nvSpPr>
          <p:cNvPr id="4" name="テキスト ボックス 3"/>
          <p:cNvSpPr txBox="1"/>
          <p:nvPr/>
        </p:nvSpPr>
        <p:spPr>
          <a:xfrm>
            <a:off x="827584" y="2204864"/>
            <a:ext cx="7344816" cy="646331"/>
          </a:xfrm>
          <a:prstGeom prst="rect">
            <a:avLst/>
          </a:prstGeom>
          <a:noFill/>
        </p:spPr>
        <p:txBody>
          <a:bodyPr wrap="square" rtlCol="0">
            <a:spAutoFit/>
          </a:bodyPr>
          <a:lstStyle/>
          <a:p>
            <a:pPr algn="ctr"/>
            <a:r>
              <a:rPr kumimoji="1" lang="ja-JP" altLang="en-US" dirty="0" smtClean="0"/>
              <a:t>電子情報通信学会論文誌　</a:t>
            </a:r>
            <a:r>
              <a:rPr kumimoji="1" lang="en-US" altLang="ja-JP" dirty="0" smtClean="0"/>
              <a:t>D</a:t>
            </a:r>
            <a:r>
              <a:rPr kumimoji="1" lang="ja-JP" altLang="en-US" dirty="0" smtClean="0"/>
              <a:t>　</a:t>
            </a:r>
            <a:r>
              <a:rPr kumimoji="1" lang="en-US" altLang="ja-JP" dirty="0" smtClean="0"/>
              <a:t>Vol.</a:t>
            </a:r>
            <a:r>
              <a:rPr kumimoji="1" lang="ja-JP" altLang="en-US" dirty="0" smtClean="0"/>
              <a:t>　</a:t>
            </a:r>
            <a:r>
              <a:rPr kumimoji="1" lang="en-US" altLang="ja-JP" dirty="0" smtClean="0"/>
              <a:t>J95-D</a:t>
            </a:r>
            <a:r>
              <a:rPr kumimoji="1" lang="ja-JP" altLang="en-US" dirty="0" smtClean="0"/>
              <a:t>　</a:t>
            </a:r>
            <a:r>
              <a:rPr kumimoji="1" lang="en-US" altLang="ja-JP" dirty="0" smtClean="0"/>
              <a:t>No.2</a:t>
            </a:r>
            <a:r>
              <a:rPr kumimoji="1" lang="ja-JP" altLang="en-US" dirty="0" smtClean="0"/>
              <a:t>　</a:t>
            </a:r>
            <a:r>
              <a:rPr kumimoji="1" lang="en-US" altLang="ja-JP" dirty="0" smtClean="0"/>
              <a:t>pp.237-249</a:t>
            </a:r>
          </a:p>
          <a:p>
            <a:pPr algn="ctr"/>
            <a:r>
              <a:rPr kumimoji="1" lang="en-US" altLang="ja-JP" dirty="0" smtClean="0"/>
              <a:t>© </a:t>
            </a:r>
            <a:r>
              <a:rPr kumimoji="1" lang="ja-JP" altLang="en-US" dirty="0" smtClean="0"/>
              <a:t>（社）　電子情報通信学会 </a:t>
            </a:r>
            <a:r>
              <a:rPr kumimoji="1" lang="en-US" altLang="ja-JP" dirty="0" smtClean="0"/>
              <a:t>2012</a:t>
            </a:r>
            <a:endParaRPr kumimoji="1" lang="ja-JP" alt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4221088"/>
            <a:ext cx="1097975" cy="1383449"/>
          </a:xfrm>
          <a:prstGeom prst="rect">
            <a:avLst/>
          </a:prstGeom>
        </p:spPr>
      </p:pic>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4221085"/>
            <a:ext cx="1253751" cy="1383449"/>
          </a:xfrm>
          <a:prstGeom prst="rect">
            <a:avLst/>
          </a:prstGeom>
        </p:spPr>
      </p:pic>
      <p:pic>
        <p:nvPicPr>
          <p:cNvPr id="13" name="図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8304" y="4221087"/>
            <a:ext cx="1045630" cy="1383449"/>
          </a:xfrm>
          <a:prstGeom prst="rect">
            <a:avLst/>
          </a:prstGeom>
        </p:spPr>
      </p:pic>
      <p:pic>
        <p:nvPicPr>
          <p:cNvPr id="14" name="図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744" y="4327469"/>
            <a:ext cx="1624640" cy="1075357"/>
          </a:xfrm>
          <a:prstGeom prst="rect">
            <a:avLst/>
          </a:prstGeom>
        </p:spPr>
      </p:pic>
      <p:pic>
        <p:nvPicPr>
          <p:cNvPr id="15" name="図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9133" y="4192732"/>
            <a:ext cx="966550" cy="1440160"/>
          </a:xfrm>
          <a:prstGeom prst="rect">
            <a:avLst/>
          </a:prstGeom>
        </p:spPr>
      </p:pic>
      <p:sp>
        <p:nvSpPr>
          <p:cNvPr id="6" name="スライド番号プレースホルダー 5"/>
          <p:cNvSpPr>
            <a:spLocks noGrp="1"/>
          </p:cNvSpPr>
          <p:nvPr>
            <p:ph type="sldNum" sz="quarter" idx="12"/>
          </p:nvPr>
        </p:nvSpPr>
        <p:spPr/>
        <p:txBody>
          <a:bodyPr/>
          <a:lstStyle/>
          <a:p>
            <a:fld id="{7CB01B5B-BBDF-4F5D-A22E-19B2A30E362F}" type="slidenum">
              <a:rPr kumimoji="1" lang="ja-JP" altLang="en-US" smtClean="0"/>
              <a:t>1</a:t>
            </a:fld>
            <a:endParaRPr kumimoji="1" lang="ja-JP" altLang="en-US"/>
          </a:p>
        </p:txBody>
      </p:sp>
    </p:spTree>
    <p:extLst>
      <p:ext uri="{BB962C8B-B14F-4D97-AF65-F5344CB8AC3E}">
        <p14:creationId xmlns:p14="http://schemas.microsoft.com/office/powerpoint/2010/main" val="41897888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コミッターとは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プロダクト</a:t>
            </a:r>
            <a:r>
              <a:rPr lang="ja-JP" altLang="en-US" dirty="0"/>
              <a:t>に加えた変更をバージョン管理システムに</a:t>
            </a:r>
            <a:r>
              <a:rPr lang="ja-JP" altLang="en-US" dirty="0">
                <a:solidFill>
                  <a:srgbClr val="FF0000"/>
                </a:solidFill>
              </a:rPr>
              <a:t>コミットするための権限</a:t>
            </a:r>
            <a:r>
              <a:rPr lang="ja-JP" altLang="en-US" dirty="0"/>
              <a:t>を与えられた者</a:t>
            </a:r>
          </a:p>
          <a:p>
            <a:endParaRPr kumimoji="1" lang="en-US" altLang="ja-JP" dirty="0" smtClean="0"/>
          </a:p>
          <a:p>
            <a:r>
              <a:rPr lang="ja-JP" altLang="en-US" dirty="0"/>
              <a:t>プロジェクト内</a:t>
            </a:r>
            <a:r>
              <a:rPr lang="ja-JP" altLang="en-US" dirty="0" smtClean="0"/>
              <a:t>で</a:t>
            </a:r>
            <a:r>
              <a:rPr lang="ja-JP" altLang="en-US" dirty="0" smtClean="0">
                <a:solidFill>
                  <a:srgbClr val="FF0000"/>
                </a:solidFill>
              </a:rPr>
              <a:t>高い技術力</a:t>
            </a:r>
            <a:r>
              <a:rPr lang="ja-JP" altLang="en-US" dirty="0" smtClean="0"/>
              <a:t>や</a:t>
            </a:r>
            <a:r>
              <a:rPr lang="ja-JP" altLang="en-US" dirty="0" smtClean="0">
                <a:solidFill>
                  <a:srgbClr val="FF0000"/>
                </a:solidFill>
              </a:rPr>
              <a:t>開発者を取りまとめる能力</a:t>
            </a:r>
            <a:r>
              <a:rPr lang="ja-JP" altLang="en-US" dirty="0" smtClean="0"/>
              <a:t>をもっていると認められた開発者</a:t>
            </a:r>
            <a:endParaRPr kumimoji="1" lang="en-US" altLang="ja-JP" dirty="0" smtClean="0"/>
          </a:p>
          <a:p>
            <a:endParaRPr kumimoji="1" lang="en-US" altLang="ja-JP" dirty="0" smtClean="0"/>
          </a:p>
          <a:p>
            <a:r>
              <a:rPr lang="ja-JP" altLang="en-US" dirty="0" smtClean="0"/>
              <a:t>不具合を含むコードが混入する機会を抑制し、不具合が混入した原因の所在を突き止めやすい</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2</a:t>
            </a:fld>
            <a:endParaRPr kumimoji="1" lang="ja-JP" altLang="en-US"/>
          </a:p>
        </p:txBody>
      </p:sp>
    </p:spTree>
    <p:extLst>
      <p:ext uri="{BB962C8B-B14F-4D97-AF65-F5344CB8AC3E}">
        <p14:creationId xmlns:p14="http://schemas.microsoft.com/office/powerpoint/2010/main" val="21709060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457200" y="533400"/>
            <a:ext cx="8229600" cy="735360"/>
          </a:xfrm>
        </p:spPr>
        <p:txBody>
          <a:bodyPr>
            <a:normAutofit/>
          </a:bodyPr>
          <a:lstStyle/>
          <a:p>
            <a:r>
              <a:rPr lang="ja-JP" altLang="en-US" dirty="0"/>
              <a:t>まえがき</a:t>
            </a:r>
            <a:endParaRPr kumimoji="1" lang="ja-JP" altLang="en-US" dirty="0"/>
          </a:p>
        </p:txBody>
      </p:sp>
      <p:sp>
        <p:nvSpPr>
          <p:cNvPr id="2" name="コンテンツ プレースホルダー 1"/>
          <p:cNvSpPr>
            <a:spLocks noGrp="1"/>
          </p:cNvSpPr>
          <p:nvPr>
            <p:ph idx="1"/>
          </p:nvPr>
        </p:nvSpPr>
        <p:spPr>
          <a:xfrm>
            <a:off x="457200" y="1484784"/>
            <a:ext cx="8229600" cy="864096"/>
          </a:xfrm>
        </p:spPr>
        <p:txBody>
          <a:bodyPr/>
          <a:lstStyle/>
          <a:p>
            <a:pPr marL="0" indent="0">
              <a:buNone/>
            </a:pPr>
            <a:r>
              <a:rPr kumimoji="1" lang="ja-JP" altLang="en-US" sz="2400" dirty="0" smtClean="0"/>
              <a:t>年々不具合報告の件数が増加しており、特に</a:t>
            </a:r>
            <a:r>
              <a:rPr kumimoji="1" lang="ja-JP" altLang="en-US" sz="2400" dirty="0" smtClean="0">
                <a:solidFill>
                  <a:srgbClr val="FF0000"/>
                </a:solidFill>
              </a:rPr>
              <a:t>大規模プロジェクト</a:t>
            </a:r>
            <a:r>
              <a:rPr kumimoji="1" lang="ja-JP" altLang="en-US" sz="2400" dirty="0" smtClean="0"/>
              <a:t>においてコミッターの負担が大きい</a:t>
            </a:r>
            <a:endParaRPr kumimoji="1" lang="ja-JP" altLang="en-US" sz="2400"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3</a:t>
            </a:fld>
            <a:endParaRPr kumimoji="1" lang="ja-JP" altLang="en-US"/>
          </a:p>
        </p:txBody>
      </p:sp>
      <p:sp>
        <p:nvSpPr>
          <p:cNvPr id="5" name="下矢印 4"/>
          <p:cNvSpPr/>
          <p:nvPr/>
        </p:nvSpPr>
        <p:spPr>
          <a:xfrm>
            <a:off x="3851920" y="2492896"/>
            <a:ext cx="144016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1"/>
          <p:cNvSpPr txBox="1">
            <a:spLocks/>
          </p:cNvSpPr>
          <p:nvPr/>
        </p:nvSpPr>
        <p:spPr>
          <a:xfrm>
            <a:off x="457200" y="3111446"/>
            <a:ext cx="8229600" cy="51681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a:lstStyle>
          <a:p>
            <a:pPr marL="0" indent="0">
              <a:buFont typeface="Arial" pitchFamily="34" charset="0"/>
              <a:buNone/>
            </a:pPr>
            <a:r>
              <a:rPr lang="ja-JP" altLang="en-US" dirty="0"/>
              <a:t>負担軽減</a:t>
            </a:r>
            <a:r>
              <a:rPr lang="ja-JP" altLang="en-US" dirty="0" smtClean="0"/>
              <a:t>のためにはコミッターを増員する方法が効果的である</a:t>
            </a:r>
            <a:endParaRPr lang="en-US" altLang="ja-JP" dirty="0" smtClean="0"/>
          </a:p>
        </p:txBody>
      </p:sp>
      <p:sp>
        <p:nvSpPr>
          <p:cNvPr id="8" name="下矢印 7"/>
          <p:cNvSpPr/>
          <p:nvPr/>
        </p:nvSpPr>
        <p:spPr>
          <a:xfrm>
            <a:off x="3851920" y="3645024"/>
            <a:ext cx="144016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1"/>
          <p:cNvSpPr txBox="1">
            <a:spLocks/>
          </p:cNvSpPr>
          <p:nvPr/>
        </p:nvSpPr>
        <p:spPr>
          <a:xfrm>
            <a:off x="457200" y="4198492"/>
            <a:ext cx="8507288" cy="103070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a:lstStyle>
          <a:p>
            <a:pPr marL="0" indent="0">
              <a:buFont typeface="Arial" pitchFamily="34" charset="0"/>
              <a:buNone/>
            </a:pPr>
            <a:r>
              <a:rPr lang="ja-JP" altLang="en-US" dirty="0" smtClean="0"/>
              <a:t>しかし、コミッターに昇格する開発者を見つけるのは容易ではない</a:t>
            </a:r>
            <a:endParaRPr lang="en-US" altLang="ja-JP" dirty="0" smtClean="0"/>
          </a:p>
          <a:p>
            <a:pPr marL="0" indent="0">
              <a:buFont typeface="Arial" pitchFamily="34" charset="0"/>
              <a:buNone/>
            </a:pPr>
            <a:r>
              <a:rPr lang="ja-JP" altLang="en-US" dirty="0" smtClean="0"/>
              <a:t>通常</a:t>
            </a:r>
            <a:r>
              <a:rPr lang="ja-JP" altLang="en-US" dirty="0" smtClean="0">
                <a:solidFill>
                  <a:srgbClr val="FF0000"/>
                </a:solidFill>
              </a:rPr>
              <a:t>１年以上</a:t>
            </a:r>
            <a:r>
              <a:rPr lang="ja-JP" altLang="en-US" dirty="0" smtClean="0"/>
              <a:t>の断続的な活動が求められる</a:t>
            </a:r>
            <a:endParaRPr lang="en-US" altLang="ja-JP" dirty="0" smtClean="0"/>
          </a:p>
        </p:txBody>
      </p:sp>
      <p:sp>
        <p:nvSpPr>
          <p:cNvPr id="10" name="下矢印 9"/>
          <p:cNvSpPr/>
          <p:nvPr/>
        </p:nvSpPr>
        <p:spPr>
          <a:xfrm>
            <a:off x="3851920" y="5085184"/>
            <a:ext cx="144016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1"/>
          <p:cNvSpPr txBox="1">
            <a:spLocks/>
          </p:cNvSpPr>
          <p:nvPr/>
        </p:nvSpPr>
        <p:spPr>
          <a:xfrm>
            <a:off x="456665" y="5581244"/>
            <a:ext cx="8507288" cy="1030707"/>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a:lstStyle>
          <a:p>
            <a:pPr marL="0" indent="0">
              <a:buFont typeface="Arial" pitchFamily="34" charset="0"/>
              <a:buNone/>
            </a:pPr>
            <a:r>
              <a:rPr lang="ja-JP" altLang="en-US" dirty="0" smtClean="0"/>
              <a:t>開発者の中からより早くコミッターを見つけ出すために、</a:t>
            </a:r>
            <a:r>
              <a:rPr lang="ja-JP" altLang="en-US" dirty="0" smtClean="0">
                <a:solidFill>
                  <a:srgbClr val="FF0000"/>
                </a:solidFill>
              </a:rPr>
              <a:t>コミッター予測モデル</a:t>
            </a:r>
            <a:r>
              <a:rPr lang="ja-JP" altLang="en-US" dirty="0" smtClean="0"/>
              <a:t>を構築する</a:t>
            </a:r>
            <a:endParaRPr lang="en-US" altLang="ja-JP" dirty="0" smtClean="0"/>
          </a:p>
        </p:txBody>
      </p:sp>
    </p:spTree>
    <p:extLst>
      <p:ext uri="{BB962C8B-B14F-4D97-AF65-F5344CB8AC3E}">
        <p14:creationId xmlns:p14="http://schemas.microsoft.com/office/powerpoint/2010/main" val="195914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7" grpId="0"/>
      <p:bldP spid="8" grpId="0" animBg="1"/>
      <p:bldP spid="9" grpId="0"/>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開発者の活動</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4</a:t>
            </a:fld>
            <a:endParaRPr kumimoji="1" lang="ja-JP" altLang="en-US"/>
          </a:p>
        </p:txBody>
      </p:sp>
      <p:sp>
        <p:nvSpPr>
          <p:cNvPr id="5" name="円/楕円 4"/>
          <p:cNvSpPr/>
          <p:nvPr/>
        </p:nvSpPr>
        <p:spPr>
          <a:xfrm>
            <a:off x="2555776" y="1680383"/>
            <a:ext cx="2088232" cy="115212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開発に伴う</a:t>
            </a:r>
            <a:endParaRPr kumimoji="1" lang="en-US" altLang="ja-JP" dirty="0" smtClean="0">
              <a:solidFill>
                <a:schemeClr val="tx1"/>
              </a:solidFill>
            </a:endParaRPr>
          </a:p>
          <a:p>
            <a:pPr algn="ctr"/>
            <a:r>
              <a:rPr lang="ja-JP" altLang="en-US" dirty="0">
                <a:solidFill>
                  <a:schemeClr val="tx1"/>
                </a:solidFill>
              </a:rPr>
              <a:t>議論</a:t>
            </a:r>
            <a:endParaRPr kumimoji="1" lang="ja-JP" altLang="en-US" dirty="0">
              <a:solidFill>
                <a:schemeClr val="tx1"/>
              </a:solidFill>
            </a:endParaRPr>
          </a:p>
        </p:txBody>
      </p:sp>
      <p:sp>
        <p:nvSpPr>
          <p:cNvPr id="6" name="円/楕円 5"/>
          <p:cNvSpPr/>
          <p:nvPr/>
        </p:nvSpPr>
        <p:spPr>
          <a:xfrm>
            <a:off x="467544" y="3645024"/>
            <a:ext cx="2088232" cy="115212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パッチの投稿</a:t>
            </a:r>
            <a:endParaRPr kumimoji="1" lang="ja-JP" altLang="en-US" dirty="0">
              <a:solidFill>
                <a:schemeClr val="tx1"/>
              </a:solidFill>
            </a:endParaRPr>
          </a:p>
        </p:txBody>
      </p:sp>
      <p:sp>
        <p:nvSpPr>
          <p:cNvPr id="7" name="円/楕円 6"/>
          <p:cNvSpPr/>
          <p:nvPr/>
        </p:nvSpPr>
        <p:spPr>
          <a:xfrm>
            <a:off x="4644008" y="3634827"/>
            <a:ext cx="2088232" cy="115212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パッチの検証</a:t>
            </a:r>
            <a:endParaRPr kumimoji="1" lang="ja-JP" altLang="en-US" dirty="0">
              <a:solidFill>
                <a:schemeClr val="tx1"/>
              </a:solidFill>
            </a:endParaRPr>
          </a:p>
        </p:txBody>
      </p:sp>
      <p:sp>
        <p:nvSpPr>
          <p:cNvPr id="8" name="フローチャート : 磁気ディスク 7"/>
          <p:cNvSpPr/>
          <p:nvPr/>
        </p:nvSpPr>
        <p:spPr>
          <a:xfrm>
            <a:off x="6588224" y="1526154"/>
            <a:ext cx="1944216" cy="1460585"/>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solidFill>
                  <a:schemeClr val="tx1"/>
                </a:solidFill>
              </a:rPr>
              <a:t>バージョン管理</a:t>
            </a:r>
            <a:endParaRPr kumimoji="1" lang="en-US" altLang="ja-JP" dirty="0" smtClean="0">
              <a:solidFill>
                <a:schemeClr val="tx1"/>
              </a:solidFill>
            </a:endParaRPr>
          </a:p>
          <a:p>
            <a:pPr algn="ctr"/>
            <a:r>
              <a:rPr lang="ja-JP" altLang="en-US" dirty="0">
                <a:solidFill>
                  <a:schemeClr val="tx1"/>
                </a:solidFill>
              </a:rPr>
              <a:t>システム</a:t>
            </a:r>
            <a:endParaRPr kumimoji="1" lang="ja-JP" altLang="en-US" dirty="0">
              <a:solidFill>
                <a:schemeClr val="tx1"/>
              </a:solidFill>
            </a:endParaRPr>
          </a:p>
        </p:txBody>
      </p:sp>
      <p:pic>
        <p:nvPicPr>
          <p:cNvPr id="2050" name="Picture 2" descr="C:\Users\kyusuke\AppData\Local\Microsoft\Windows\Temporary Internet Files\Content.IE5\2DQD8UEN\MC90043392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9379" y="1061525"/>
            <a:ext cx="929258" cy="92925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yusuke\AppData\Local\Microsoft\Windows\Temporary Internet Files\Content.IE5\YFC5GEQJ\MC90043394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97614" y="4827879"/>
            <a:ext cx="828092" cy="8280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kyusuke\AppData\Local\Microsoft\Windows\Temporary Internet Files\Content.IE5\152AN4O0\MC90043164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525364" y="4887639"/>
            <a:ext cx="708573" cy="708573"/>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782579" y="5723382"/>
            <a:ext cx="1458162" cy="307777"/>
          </a:xfrm>
          <a:prstGeom prst="rect">
            <a:avLst/>
          </a:prstGeom>
          <a:noFill/>
        </p:spPr>
        <p:txBody>
          <a:bodyPr wrap="square" rtlCol="0">
            <a:spAutoFit/>
          </a:bodyPr>
          <a:lstStyle/>
          <a:p>
            <a:pPr algn="ctr"/>
            <a:r>
              <a:rPr kumimoji="1" lang="ja-JP" altLang="en-US" sz="1400" dirty="0" smtClean="0"/>
              <a:t>一般開発</a:t>
            </a:r>
            <a:r>
              <a:rPr lang="ja-JP" altLang="en-US" sz="1400" dirty="0"/>
              <a:t>者</a:t>
            </a:r>
            <a:endParaRPr kumimoji="1" lang="ja-JP" altLang="en-US" sz="1400" dirty="0"/>
          </a:p>
        </p:txBody>
      </p:sp>
      <p:sp>
        <p:nvSpPr>
          <p:cNvPr id="13" name="テキスト ボックス 12"/>
          <p:cNvSpPr txBox="1"/>
          <p:nvPr/>
        </p:nvSpPr>
        <p:spPr>
          <a:xfrm>
            <a:off x="5150569" y="5685135"/>
            <a:ext cx="1458162" cy="307777"/>
          </a:xfrm>
          <a:prstGeom prst="rect">
            <a:avLst/>
          </a:prstGeom>
          <a:noFill/>
        </p:spPr>
        <p:txBody>
          <a:bodyPr wrap="square" rtlCol="0">
            <a:spAutoFit/>
          </a:bodyPr>
          <a:lstStyle/>
          <a:p>
            <a:pPr algn="ctr"/>
            <a:r>
              <a:rPr lang="ja-JP" altLang="en-US" sz="1400" dirty="0"/>
              <a:t>コミッター</a:t>
            </a:r>
            <a:endParaRPr kumimoji="1" lang="ja-JP" altLang="en-US" sz="1400" dirty="0"/>
          </a:p>
        </p:txBody>
      </p:sp>
      <p:cxnSp>
        <p:nvCxnSpPr>
          <p:cNvPr id="14" name="直線矢印コネクタ 13"/>
          <p:cNvCxnSpPr/>
          <p:nvPr/>
        </p:nvCxnSpPr>
        <p:spPr>
          <a:xfrm rot="10800000" flipV="1">
            <a:off x="1763688" y="2585581"/>
            <a:ext cx="792088" cy="8023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V="1">
            <a:off x="2159731" y="2850720"/>
            <a:ext cx="792088" cy="8023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2807804" y="4437112"/>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flipH="1">
            <a:off x="2807804" y="4210891"/>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flipV="1">
            <a:off x="6435467" y="3004964"/>
            <a:ext cx="593545"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48" name="テキスト ボックス 2047"/>
          <p:cNvSpPr txBox="1"/>
          <p:nvPr/>
        </p:nvSpPr>
        <p:spPr>
          <a:xfrm>
            <a:off x="1111393" y="2775814"/>
            <a:ext cx="1188131" cy="307777"/>
          </a:xfrm>
          <a:prstGeom prst="rect">
            <a:avLst/>
          </a:prstGeom>
          <a:noFill/>
        </p:spPr>
        <p:txBody>
          <a:bodyPr wrap="square" rtlCol="0">
            <a:spAutoFit/>
          </a:bodyPr>
          <a:lstStyle/>
          <a:p>
            <a:pPr algn="ctr"/>
            <a:r>
              <a:rPr kumimoji="1" lang="en-US" altLang="ja-JP" sz="1400" dirty="0" smtClean="0"/>
              <a:t>impact</a:t>
            </a:r>
            <a:endParaRPr kumimoji="1" lang="ja-JP" altLang="en-US" sz="1400" dirty="0"/>
          </a:p>
        </p:txBody>
      </p:sp>
      <p:sp>
        <p:nvSpPr>
          <p:cNvPr id="36" name="テキスト ボックス 35"/>
          <p:cNvSpPr txBox="1"/>
          <p:nvPr/>
        </p:nvSpPr>
        <p:spPr>
          <a:xfrm>
            <a:off x="2555776" y="3117807"/>
            <a:ext cx="1188131" cy="307777"/>
          </a:xfrm>
          <a:prstGeom prst="rect">
            <a:avLst/>
          </a:prstGeom>
          <a:noFill/>
        </p:spPr>
        <p:txBody>
          <a:bodyPr wrap="square" rtlCol="0">
            <a:spAutoFit/>
          </a:bodyPr>
          <a:lstStyle/>
          <a:p>
            <a:pPr algn="ctr"/>
            <a:r>
              <a:rPr kumimoji="1" lang="en-US" altLang="ja-JP" sz="1400" dirty="0" smtClean="0"/>
              <a:t>discuss</a:t>
            </a:r>
            <a:endParaRPr kumimoji="1" lang="ja-JP" altLang="en-US" sz="1400" dirty="0"/>
          </a:p>
        </p:txBody>
      </p:sp>
      <p:sp>
        <p:nvSpPr>
          <p:cNvPr id="37" name="テキスト ボックス 36"/>
          <p:cNvSpPr txBox="1"/>
          <p:nvPr/>
        </p:nvSpPr>
        <p:spPr>
          <a:xfrm>
            <a:off x="3005826" y="3903114"/>
            <a:ext cx="1188131" cy="307777"/>
          </a:xfrm>
          <a:prstGeom prst="rect">
            <a:avLst/>
          </a:prstGeom>
          <a:noFill/>
        </p:spPr>
        <p:txBody>
          <a:bodyPr wrap="square" rtlCol="0">
            <a:spAutoFit/>
          </a:bodyPr>
          <a:lstStyle/>
          <a:p>
            <a:pPr algn="ctr"/>
            <a:r>
              <a:rPr kumimoji="1" lang="en-US" altLang="ja-JP" sz="1400" dirty="0" smtClean="0"/>
              <a:t>feedback</a:t>
            </a:r>
            <a:endParaRPr kumimoji="1" lang="ja-JP" altLang="en-US" sz="1400" dirty="0"/>
          </a:p>
        </p:txBody>
      </p:sp>
      <p:sp>
        <p:nvSpPr>
          <p:cNvPr id="38" name="テキスト ボックス 37"/>
          <p:cNvSpPr txBox="1"/>
          <p:nvPr/>
        </p:nvSpPr>
        <p:spPr>
          <a:xfrm>
            <a:off x="3005826" y="4437646"/>
            <a:ext cx="1188131" cy="307777"/>
          </a:xfrm>
          <a:prstGeom prst="rect">
            <a:avLst/>
          </a:prstGeom>
          <a:noFill/>
        </p:spPr>
        <p:txBody>
          <a:bodyPr wrap="square" rtlCol="0">
            <a:spAutoFit/>
          </a:bodyPr>
          <a:lstStyle/>
          <a:p>
            <a:pPr algn="ctr"/>
            <a:r>
              <a:rPr lang="en-US" altLang="ja-JP" sz="1400" dirty="0"/>
              <a:t>s</a:t>
            </a:r>
            <a:r>
              <a:rPr kumimoji="1" lang="en-US" altLang="ja-JP" sz="1400" dirty="0" smtClean="0"/>
              <a:t>ubmission</a:t>
            </a:r>
          </a:p>
        </p:txBody>
      </p:sp>
      <p:sp>
        <p:nvSpPr>
          <p:cNvPr id="39" name="テキスト ボックス 38"/>
          <p:cNvSpPr txBox="1"/>
          <p:nvPr/>
        </p:nvSpPr>
        <p:spPr>
          <a:xfrm>
            <a:off x="6732239" y="3271695"/>
            <a:ext cx="1188131" cy="307777"/>
          </a:xfrm>
          <a:prstGeom prst="rect">
            <a:avLst/>
          </a:prstGeom>
          <a:noFill/>
        </p:spPr>
        <p:txBody>
          <a:bodyPr wrap="square" rtlCol="0">
            <a:spAutoFit/>
          </a:bodyPr>
          <a:lstStyle/>
          <a:p>
            <a:pPr algn="ctr"/>
            <a:r>
              <a:rPr lang="en-US" altLang="ja-JP" sz="1400" dirty="0" smtClean="0"/>
              <a:t>commit</a:t>
            </a:r>
            <a:endParaRPr kumimoji="1" lang="en-US" altLang="ja-JP" sz="1400" dirty="0" smtClean="0"/>
          </a:p>
        </p:txBody>
      </p:sp>
      <p:sp>
        <p:nvSpPr>
          <p:cNvPr id="2049" name="テキスト ボックス 2048"/>
          <p:cNvSpPr txBox="1"/>
          <p:nvPr/>
        </p:nvSpPr>
        <p:spPr>
          <a:xfrm>
            <a:off x="1259632" y="6165304"/>
            <a:ext cx="6660738" cy="369332"/>
          </a:xfrm>
          <a:prstGeom prst="rect">
            <a:avLst/>
          </a:prstGeom>
          <a:noFill/>
        </p:spPr>
        <p:txBody>
          <a:bodyPr wrap="square" rtlCol="0">
            <a:spAutoFit/>
          </a:bodyPr>
          <a:lstStyle/>
          <a:p>
            <a:pPr algn="ctr"/>
            <a:r>
              <a:rPr lang="ja-JP" altLang="en-US" b="1" dirty="0"/>
              <a:t>パッチ</a:t>
            </a:r>
            <a:r>
              <a:rPr lang="ja-JP" altLang="en-US" b="1" dirty="0" smtClean="0"/>
              <a:t>がプロダクトに反映されるまでのプロセス</a:t>
            </a:r>
            <a:endParaRPr kumimoji="1" lang="ja-JP" altLang="en-US" b="1" dirty="0"/>
          </a:p>
        </p:txBody>
      </p:sp>
    </p:spTree>
    <p:extLst>
      <p:ext uri="{BB962C8B-B14F-4D97-AF65-F5344CB8AC3E}">
        <p14:creationId xmlns:p14="http://schemas.microsoft.com/office/powerpoint/2010/main" val="4255751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a:t>
            </a:r>
            <a:r>
              <a:rPr kumimoji="1" lang="ja-JP" altLang="en-US" dirty="0" smtClean="0"/>
              <a:t>　</a:t>
            </a:r>
            <a:r>
              <a:rPr kumimoji="1" lang="en-US" altLang="ja-JP" dirty="0" smtClean="0"/>
              <a:t>Question</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lang="ja-JP" altLang="en-US" dirty="0"/>
              <a:t>開発者</a:t>
            </a:r>
            <a:r>
              <a:rPr lang="ja-JP" altLang="en-US" dirty="0" smtClean="0"/>
              <a:t>の</a:t>
            </a:r>
            <a:r>
              <a:rPr lang="ja-JP" altLang="en-US" dirty="0" smtClean="0">
                <a:solidFill>
                  <a:srgbClr val="FF0000"/>
                </a:solidFill>
              </a:rPr>
              <a:t>活動量</a:t>
            </a:r>
            <a:r>
              <a:rPr lang="ja-JP" altLang="en-US" dirty="0" smtClean="0"/>
              <a:t>を用いてコミッター候補者を予測するために取り組む</a:t>
            </a:r>
            <a:endParaRPr lang="en-US" altLang="ja-JP" dirty="0" smtClean="0"/>
          </a:p>
          <a:p>
            <a:endParaRPr kumimoji="1" lang="en-US" altLang="ja-JP" dirty="0"/>
          </a:p>
          <a:p>
            <a:r>
              <a:rPr kumimoji="1" lang="en-US" altLang="ja-JP" dirty="0" smtClean="0"/>
              <a:t>RQ1</a:t>
            </a:r>
            <a:r>
              <a:rPr kumimoji="1" lang="ja-JP" altLang="en-US" dirty="0" smtClean="0"/>
              <a:t>：コミッター候補者を見つけ出すために</a:t>
            </a:r>
            <a:r>
              <a:rPr kumimoji="1" lang="ja-JP" altLang="en-US" dirty="0" smtClean="0">
                <a:solidFill>
                  <a:srgbClr val="FF0000"/>
                </a:solidFill>
              </a:rPr>
              <a:t>有用な活動量</a:t>
            </a:r>
            <a:r>
              <a:rPr kumimoji="1" lang="ja-JP" altLang="en-US" dirty="0" smtClean="0"/>
              <a:t>は何か？</a:t>
            </a:r>
            <a:endParaRPr kumimoji="1" lang="en-US" altLang="ja-JP" dirty="0" smtClean="0"/>
          </a:p>
          <a:p>
            <a:endParaRPr lang="en-US" altLang="ja-JP" dirty="0"/>
          </a:p>
          <a:p>
            <a:r>
              <a:rPr kumimoji="1" lang="en-US" altLang="ja-JP" dirty="0" smtClean="0"/>
              <a:t>RQ2:</a:t>
            </a:r>
            <a:r>
              <a:rPr kumimoji="1" lang="ja-JP" altLang="en-US" dirty="0" smtClean="0"/>
              <a:t>開発者の活動量からコミッターの候補者を</a:t>
            </a:r>
            <a:r>
              <a:rPr kumimoji="1" lang="ja-JP" altLang="en-US" dirty="0" smtClean="0">
                <a:solidFill>
                  <a:srgbClr val="FF0000"/>
                </a:solidFill>
              </a:rPr>
              <a:t>どの程度の精度</a:t>
            </a:r>
            <a:r>
              <a:rPr kumimoji="1" lang="ja-JP" altLang="en-US" dirty="0" smtClean="0"/>
              <a:t>で予測できるのか？</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5</a:t>
            </a:fld>
            <a:endParaRPr kumimoji="1" lang="ja-JP" altLang="en-US"/>
          </a:p>
        </p:txBody>
      </p:sp>
    </p:spTree>
    <p:extLst>
      <p:ext uri="{BB962C8B-B14F-4D97-AF65-F5344CB8AC3E}">
        <p14:creationId xmlns:p14="http://schemas.microsoft.com/office/powerpoint/2010/main" val="1347832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a:t>
            </a:r>
            <a:r>
              <a:rPr kumimoji="1" lang="ja-JP" altLang="en-US" dirty="0" smtClean="0"/>
              <a:t>　</a:t>
            </a:r>
            <a:r>
              <a:rPr kumimoji="1" lang="en-US" altLang="ja-JP" dirty="0" smtClean="0"/>
              <a:t>Question</a:t>
            </a:r>
            <a:r>
              <a:rPr lang="ja-JP" altLang="en-US" dirty="0" smtClean="0"/>
              <a:t>１（動機）</a:t>
            </a:r>
            <a:endParaRPr kumimoji="1" lang="ja-JP" altLang="en-US" dirty="0"/>
          </a:p>
        </p:txBody>
      </p:sp>
      <p:sp>
        <p:nvSpPr>
          <p:cNvPr id="3" name="コンテンツ プレースホルダー 2"/>
          <p:cNvSpPr>
            <a:spLocks noGrp="1"/>
          </p:cNvSpPr>
          <p:nvPr>
            <p:ph idx="1"/>
          </p:nvPr>
        </p:nvSpPr>
        <p:spPr/>
        <p:txBody>
          <a:bodyPr/>
          <a:lstStyle/>
          <a:p>
            <a:r>
              <a:rPr lang="ja-JP" altLang="en-US" dirty="0"/>
              <a:t>積極的</a:t>
            </a:r>
            <a:r>
              <a:rPr lang="ja-JP" altLang="en-US" dirty="0" smtClean="0"/>
              <a:t>に活動している開発者が既存のコミッターからコミッター候補者に推薦される</a:t>
            </a:r>
            <a:endParaRPr lang="en-US" altLang="ja-JP" dirty="0" smtClean="0"/>
          </a:p>
          <a:p>
            <a:endParaRPr kumimoji="1" lang="en-US" altLang="ja-JP" dirty="0"/>
          </a:p>
          <a:p>
            <a:r>
              <a:rPr kumimoji="1" lang="ja-JP" altLang="en-US" dirty="0" smtClean="0">
                <a:solidFill>
                  <a:srgbClr val="FF0000"/>
                </a:solidFill>
              </a:rPr>
              <a:t>コミッター候補者と一般開発者の活動量を比較</a:t>
            </a:r>
            <a:r>
              <a:rPr kumimoji="1" lang="ja-JP" altLang="en-US" dirty="0" smtClean="0"/>
              <a:t>し、コミッター候補者を予測するためにはどの活動が有用と考えられるかを分析する</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6</a:t>
            </a:fld>
            <a:endParaRPr kumimoji="1" lang="ja-JP" altLang="en-US"/>
          </a:p>
        </p:txBody>
      </p:sp>
    </p:spTree>
    <p:extLst>
      <p:ext uri="{BB962C8B-B14F-4D97-AF65-F5344CB8AC3E}">
        <p14:creationId xmlns:p14="http://schemas.microsoft.com/office/powerpoint/2010/main" val="2103448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a:t>
            </a:r>
            <a:r>
              <a:rPr lang="ja-JP" altLang="en-US" dirty="0"/>
              <a:t>　</a:t>
            </a:r>
            <a:r>
              <a:rPr lang="en-US" altLang="ja-JP" dirty="0"/>
              <a:t>Question</a:t>
            </a:r>
            <a:r>
              <a:rPr lang="ja-JP" altLang="en-US" dirty="0"/>
              <a:t>１</a:t>
            </a:r>
            <a:r>
              <a:rPr lang="ja-JP" altLang="en-US" dirty="0" smtClean="0"/>
              <a:t>（</a:t>
            </a:r>
            <a:r>
              <a:rPr lang="ja-JP" altLang="en-US" dirty="0"/>
              <a:t>手順</a:t>
            </a:r>
            <a:r>
              <a:rPr lang="ja-JP" altLang="en-US" dirty="0" smtClean="0"/>
              <a:t>）</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en-US" altLang="ja-JP" dirty="0" smtClean="0"/>
                  <a:t>(1)</a:t>
                </a:r>
                <a:r>
                  <a:rPr lang="ja-JP" altLang="en-US" dirty="0" smtClean="0"/>
                  <a:t>コミッター候補者と一般開発者の活動量をそれぞれ抽出</a:t>
                </a:r>
                <a:endParaRPr lang="en-US" altLang="ja-JP" dirty="0" smtClean="0"/>
              </a:p>
              <a:p>
                <a:pPr lvl="1"/>
                <a:r>
                  <a:rPr lang="ja-JP" altLang="en-US" dirty="0"/>
                  <a:t>次</a:t>
                </a:r>
                <a:r>
                  <a:rPr lang="ja-JP" altLang="en-US" dirty="0" smtClean="0"/>
                  <a:t>ページの表をもとに抽出</a:t>
                </a:r>
                <a:endParaRPr lang="en-US" altLang="ja-JP" dirty="0" smtClean="0"/>
              </a:p>
              <a:p>
                <a:endParaRPr kumimoji="1" lang="en-US" altLang="ja-JP" dirty="0"/>
              </a:p>
              <a:p>
                <a:r>
                  <a:rPr lang="en-US" altLang="ja-JP" dirty="0" smtClean="0"/>
                  <a:t>(2)</a:t>
                </a:r>
                <a:r>
                  <a:rPr lang="ja-JP" altLang="en-US" dirty="0" smtClean="0"/>
                  <a:t>コミッター候補者と一般開発者の活動量に</a:t>
                </a:r>
                <a:r>
                  <a:rPr lang="ja-JP" altLang="en-US" dirty="0" smtClean="0">
                    <a:solidFill>
                      <a:srgbClr val="FF0000"/>
                    </a:solidFill>
                  </a:rPr>
                  <a:t>差があるか否か</a:t>
                </a:r>
                <a:r>
                  <a:rPr lang="ja-JP" altLang="en-US" dirty="0" smtClean="0"/>
                  <a:t>を分析</a:t>
                </a:r>
                <a:endParaRPr lang="en-US" altLang="ja-JP" dirty="0" smtClean="0"/>
              </a:p>
              <a:p>
                <a:pPr lvl="1"/>
                <a:r>
                  <a:rPr lang="ja-JP" altLang="en-US" dirty="0"/>
                  <a:t>活動量</a:t>
                </a:r>
                <a:r>
                  <a:rPr lang="ja-JP" altLang="en-US" dirty="0" smtClean="0"/>
                  <a:t>の分布を比較する</a:t>
                </a:r>
                <a:endParaRPr kumimoji="1" lang="en-US" altLang="ja-JP" dirty="0"/>
              </a:p>
              <a:p>
                <a:endParaRPr lang="en-US" altLang="ja-JP" dirty="0" smtClean="0"/>
              </a:p>
              <a:p>
                <a:r>
                  <a:rPr lang="en-US" altLang="ja-JP" dirty="0" smtClean="0"/>
                  <a:t>(3)</a:t>
                </a:r>
                <a:r>
                  <a:rPr lang="ja-JP" altLang="en-US" dirty="0" smtClean="0"/>
                  <a:t>コミッター候補者と一般開発者の活動量に</a:t>
                </a:r>
                <a:r>
                  <a:rPr lang="ja-JP" altLang="en-US" dirty="0" smtClean="0">
                    <a:solidFill>
                      <a:srgbClr val="FF0000"/>
                    </a:solidFill>
                  </a:rPr>
                  <a:t>どの程度</a:t>
                </a:r>
                <a:r>
                  <a:rPr lang="ja-JP" altLang="en-US" dirty="0" smtClean="0"/>
                  <a:t>であるかを分析し、より活動量の差が大きい活動を見つける</a:t>
                </a:r>
                <a:endParaRPr lang="en-US" altLang="ja-JP" dirty="0" smtClean="0"/>
              </a:p>
              <a:p>
                <a:pPr lvl="1"/>
                <a:r>
                  <a:rPr lang="ja-JP" altLang="en-US" dirty="0" smtClean="0"/>
                  <a:t>活動量の差が大きい活動を効果量</a:t>
                </a:r>
                <a14:m>
                  <m:oMath xmlns:m="http://schemas.openxmlformats.org/officeDocument/2006/math">
                    <m:r>
                      <a:rPr kumimoji="1" lang="en-US" altLang="ja-JP" b="0" i="1" smtClean="0">
                        <a:latin typeface="Cambria Math"/>
                      </a:rPr>
                      <m:t>𝑑</m:t>
                    </m:r>
                    <m:r>
                      <a:rPr kumimoji="1" lang="en-US" altLang="ja-JP" b="0" i="1" smtClean="0">
                        <a:latin typeface="Cambria Math"/>
                        <a:ea typeface="Cambria Math"/>
                      </a:rPr>
                      <m:t>=</m:t>
                    </m:r>
                    <m:f>
                      <m:fPr>
                        <m:ctrlPr>
                          <a:rPr kumimoji="1" lang="en-US" altLang="ja-JP" b="0" i="1" smtClean="0">
                            <a:latin typeface="Cambria Math"/>
                            <a:ea typeface="Cambria Math"/>
                          </a:rPr>
                        </m:ctrlPr>
                      </m:fPr>
                      <m:num>
                        <m:sSub>
                          <m:sSubPr>
                            <m:ctrlPr>
                              <a:rPr kumimoji="1" lang="en-US" altLang="ja-JP" b="0" i="1" smtClean="0">
                                <a:latin typeface="Cambria Math"/>
                                <a:ea typeface="Cambria Math"/>
                              </a:rPr>
                            </m:ctrlPr>
                          </m:sSubPr>
                          <m:e>
                            <m:r>
                              <a:rPr kumimoji="1" lang="en-US" altLang="ja-JP" b="0" i="1" smtClean="0">
                                <a:latin typeface="Cambria Math"/>
                                <a:ea typeface="Cambria Math"/>
                              </a:rPr>
                              <m:t>𝑥</m:t>
                            </m:r>
                          </m:e>
                          <m:sub>
                            <m:r>
                              <a:rPr kumimoji="1" lang="en-US" altLang="ja-JP" b="0" i="1" smtClean="0">
                                <a:latin typeface="Cambria Math"/>
                                <a:ea typeface="Cambria Math"/>
                              </a:rPr>
                              <m:t>𝑎</m:t>
                            </m:r>
                          </m:sub>
                        </m:sSub>
                        <m:r>
                          <a:rPr kumimoji="1" lang="en-US" altLang="ja-JP" b="0" i="1" smtClean="0">
                            <a:latin typeface="Cambria Math"/>
                            <a:ea typeface="Cambria Math"/>
                          </a:rPr>
                          <m:t>−</m:t>
                        </m:r>
                        <m:sSub>
                          <m:sSubPr>
                            <m:ctrlPr>
                              <a:rPr kumimoji="1" lang="en-US" altLang="ja-JP" b="0" i="1" smtClean="0">
                                <a:latin typeface="Cambria Math"/>
                                <a:ea typeface="Cambria Math"/>
                              </a:rPr>
                            </m:ctrlPr>
                          </m:sSubPr>
                          <m:e>
                            <m:r>
                              <a:rPr kumimoji="1" lang="en-US" altLang="ja-JP" b="0" i="1" smtClean="0">
                                <a:latin typeface="Cambria Math"/>
                                <a:ea typeface="Cambria Math"/>
                              </a:rPr>
                              <m:t>𝑥</m:t>
                            </m:r>
                          </m:e>
                          <m:sub>
                            <m:r>
                              <a:rPr kumimoji="1" lang="en-US" altLang="ja-JP" b="0" i="1" smtClean="0">
                                <a:latin typeface="Cambria Math"/>
                                <a:ea typeface="Cambria Math"/>
                              </a:rPr>
                              <m:t>𝑏</m:t>
                            </m:r>
                          </m:sub>
                        </m:sSub>
                      </m:num>
                      <m:den>
                        <m:rad>
                          <m:radPr>
                            <m:degHide m:val="on"/>
                            <m:ctrlPr>
                              <a:rPr kumimoji="1" lang="en-US" altLang="ja-JP" b="0" i="1" smtClean="0">
                                <a:latin typeface="Cambria Math"/>
                                <a:ea typeface="Cambria Math"/>
                              </a:rPr>
                            </m:ctrlPr>
                          </m:radPr>
                          <m:deg/>
                          <m:e>
                            <m:sSubSup>
                              <m:sSubSupPr>
                                <m:ctrlPr>
                                  <a:rPr kumimoji="1" lang="en-US" altLang="ja-JP" b="0" i="1" smtClean="0">
                                    <a:latin typeface="Cambria Math"/>
                                    <a:ea typeface="Cambria Math"/>
                                  </a:rPr>
                                </m:ctrlPr>
                              </m:sSubSupPr>
                              <m:e>
                                <m:r>
                                  <a:rPr kumimoji="1" lang="en-US" altLang="ja-JP" b="0" i="1" smtClean="0">
                                    <a:latin typeface="Cambria Math"/>
                                    <a:ea typeface="Cambria Math"/>
                                  </a:rPr>
                                  <m:t>𝑆</m:t>
                                </m:r>
                              </m:e>
                              <m:sub>
                                <m:r>
                                  <a:rPr kumimoji="1" lang="en-US" altLang="ja-JP" b="0" i="1" smtClean="0">
                                    <a:latin typeface="Cambria Math"/>
                                    <a:ea typeface="Cambria Math"/>
                                  </a:rPr>
                                  <m:t>𝑎</m:t>
                                </m:r>
                              </m:sub>
                              <m:sup>
                                <m:r>
                                  <a:rPr kumimoji="1" lang="en-US" altLang="ja-JP" b="0" i="1" smtClean="0">
                                    <a:latin typeface="Cambria Math"/>
                                    <a:ea typeface="Cambria Math"/>
                                  </a:rPr>
                                  <m:t>2</m:t>
                                </m:r>
                              </m:sup>
                            </m:sSubSup>
                            <m:r>
                              <a:rPr kumimoji="1" lang="en-US" altLang="ja-JP" b="0" i="1" smtClean="0">
                                <a:latin typeface="Cambria Math"/>
                                <a:ea typeface="Cambria Math"/>
                              </a:rPr>
                              <m:t>+</m:t>
                            </m:r>
                            <m:sSubSup>
                              <m:sSubSupPr>
                                <m:ctrlPr>
                                  <a:rPr lang="en-US" altLang="ja-JP" i="1">
                                    <a:latin typeface="Cambria Math"/>
                                    <a:ea typeface="Cambria Math"/>
                                  </a:rPr>
                                </m:ctrlPr>
                              </m:sSubSupPr>
                              <m:e>
                                <m:r>
                                  <a:rPr lang="en-US" altLang="ja-JP" i="1">
                                    <a:latin typeface="Cambria Math"/>
                                    <a:ea typeface="Cambria Math"/>
                                  </a:rPr>
                                  <m:t>𝑆</m:t>
                                </m:r>
                              </m:e>
                              <m:sub>
                                <m:r>
                                  <a:rPr lang="en-US" altLang="ja-JP" b="0" i="1" smtClean="0">
                                    <a:latin typeface="Cambria Math"/>
                                    <a:ea typeface="Cambria Math"/>
                                  </a:rPr>
                                  <m:t>𝑏</m:t>
                                </m:r>
                              </m:sub>
                              <m:sup>
                                <m:r>
                                  <a:rPr lang="en-US" altLang="ja-JP" i="1">
                                    <a:latin typeface="Cambria Math"/>
                                    <a:ea typeface="Cambria Math"/>
                                  </a:rPr>
                                  <m:t>2</m:t>
                                </m:r>
                              </m:sup>
                            </m:sSubSup>
                          </m:e>
                        </m:rad>
                      </m:den>
                    </m:f>
                  </m:oMath>
                </a14:m>
                <a:r>
                  <a:rPr kumimoji="1" lang="ja-JP" altLang="en-US" dirty="0" smtClean="0"/>
                  <a:t>を用いて分析する</a:t>
                </a:r>
                <a:endParaRPr kumimoji="1" lang="en-US" altLang="ja-JP" dirty="0" smtClean="0"/>
              </a:p>
              <a:p>
                <a:pPr lvl="1"/>
                <a14:m>
                  <m:oMath xmlns:m="http://schemas.openxmlformats.org/officeDocument/2006/math">
                    <m:sSub>
                      <m:sSubPr>
                        <m:ctrlPr>
                          <a:rPr lang="en-US" altLang="ja-JP" i="1">
                            <a:latin typeface="Cambria Math"/>
                            <a:ea typeface="Cambria Math"/>
                          </a:rPr>
                        </m:ctrlPr>
                      </m:sSubPr>
                      <m:e>
                        <m:r>
                          <a:rPr lang="en-US" altLang="ja-JP" i="1">
                            <a:latin typeface="Cambria Math"/>
                            <a:ea typeface="Cambria Math"/>
                          </a:rPr>
                          <m:t>𝑥</m:t>
                        </m:r>
                      </m:e>
                      <m:sub>
                        <m:r>
                          <a:rPr lang="en-US" altLang="ja-JP" i="1">
                            <a:latin typeface="Cambria Math"/>
                            <a:ea typeface="Cambria Math"/>
                          </a:rPr>
                          <m:t>𝑎</m:t>
                        </m:r>
                      </m:sub>
                    </m:sSub>
                  </m:oMath>
                </a14:m>
                <a:r>
                  <a:rPr kumimoji="1" lang="en-US" altLang="ja-JP" dirty="0" smtClean="0"/>
                  <a:t>,</a:t>
                </a:r>
                <a:r>
                  <a:rPr lang="en-US" altLang="ja-JP" dirty="0">
                    <a:ea typeface="Cambria Math"/>
                  </a:rPr>
                  <a:t> </a:t>
                </a:r>
                <a14:m>
                  <m:oMath xmlns:m="http://schemas.openxmlformats.org/officeDocument/2006/math">
                    <m:sSub>
                      <m:sSubPr>
                        <m:ctrlPr>
                          <a:rPr lang="en-US" altLang="ja-JP" i="1">
                            <a:latin typeface="Cambria Math"/>
                            <a:ea typeface="Cambria Math"/>
                          </a:rPr>
                        </m:ctrlPr>
                      </m:sSubPr>
                      <m:e>
                        <m:r>
                          <a:rPr lang="en-US" altLang="ja-JP" i="1">
                            <a:latin typeface="Cambria Math"/>
                            <a:ea typeface="Cambria Math"/>
                          </a:rPr>
                          <m:t>𝑥</m:t>
                        </m:r>
                      </m:e>
                      <m:sub>
                        <m:r>
                          <a:rPr lang="en-US" altLang="ja-JP" i="1">
                            <a:latin typeface="Cambria Math"/>
                            <a:ea typeface="Cambria Math"/>
                          </a:rPr>
                          <m:t>𝑏</m:t>
                        </m:r>
                      </m:sub>
                    </m:sSub>
                  </m:oMath>
                </a14:m>
                <a:r>
                  <a:rPr kumimoji="1" lang="ja-JP" altLang="en-US" dirty="0" smtClean="0"/>
                  <a:t>はそれぞれの平均値、</a:t>
                </a:r>
                <a14:m>
                  <m:oMath xmlns:m="http://schemas.openxmlformats.org/officeDocument/2006/math">
                    <m:sSubSup>
                      <m:sSubSupPr>
                        <m:ctrlPr>
                          <a:rPr lang="en-US" altLang="ja-JP" i="1">
                            <a:latin typeface="Cambria Math"/>
                            <a:ea typeface="Cambria Math"/>
                          </a:rPr>
                        </m:ctrlPr>
                      </m:sSubSupPr>
                      <m:e>
                        <m:r>
                          <a:rPr lang="en-US" altLang="ja-JP" i="1">
                            <a:latin typeface="Cambria Math"/>
                            <a:ea typeface="Cambria Math"/>
                          </a:rPr>
                          <m:t>𝑆</m:t>
                        </m:r>
                      </m:e>
                      <m:sub>
                        <m:r>
                          <a:rPr lang="en-US" altLang="ja-JP" b="0" i="1" smtClean="0">
                            <a:latin typeface="Cambria Math"/>
                            <a:ea typeface="Cambria Math"/>
                          </a:rPr>
                          <m:t>𝑎</m:t>
                        </m:r>
                      </m:sub>
                      <m:sup>
                        <m:r>
                          <a:rPr lang="en-US" altLang="ja-JP" i="1">
                            <a:latin typeface="Cambria Math"/>
                            <a:ea typeface="Cambria Math"/>
                          </a:rPr>
                          <m:t>2</m:t>
                        </m:r>
                      </m:sup>
                    </m:sSubSup>
                  </m:oMath>
                </a14:m>
                <a:r>
                  <a:rPr kumimoji="1" lang="en-US" altLang="ja-JP" dirty="0" smtClean="0"/>
                  <a:t>,</a:t>
                </a:r>
                <a:r>
                  <a:rPr lang="en-US" altLang="ja-JP" dirty="0">
                    <a:ea typeface="Cambria Math"/>
                  </a:rPr>
                  <a:t> </a:t>
                </a:r>
                <a14:m>
                  <m:oMath xmlns:m="http://schemas.openxmlformats.org/officeDocument/2006/math">
                    <m:sSubSup>
                      <m:sSubSupPr>
                        <m:ctrlPr>
                          <a:rPr lang="en-US" altLang="ja-JP" i="1">
                            <a:latin typeface="Cambria Math"/>
                            <a:ea typeface="Cambria Math"/>
                          </a:rPr>
                        </m:ctrlPr>
                      </m:sSubSupPr>
                      <m:e>
                        <m:r>
                          <a:rPr lang="en-US" altLang="ja-JP" i="1">
                            <a:latin typeface="Cambria Math"/>
                            <a:ea typeface="Cambria Math"/>
                          </a:rPr>
                          <m:t>𝑆</m:t>
                        </m:r>
                      </m:e>
                      <m:sub>
                        <m:r>
                          <a:rPr lang="en-US" altLang="ja-JP" i="1">
                            <a:latin typeface="Cambria Math"/>
                            <a:ea typeface="Cambria Math"/>
                          </a:rPr>
                          <m:t>𝑏</m:t>
                        </m:r>
                      </m:sub>
                      <m:sup>
                        <m:r>
                          <a:rPr lang="en-US" altLang="ja-JP" i="1">
                            <a:latin typeface="Cambria Math"/>
                            <a:ea typeface="Cambria Math"/>
                          </a:rPr>
                          <m:t>2</m:t>
                        </m:r>
                      </m:sup>
                    </m:sSubSup>
                    <m:r>
                      <a:rPr lang="ja-JP" altLang="en-US" b="0" i="1" smtClean="0">
                        <a:latin typeface="Cambria Math"/>
                        <a:ea typeface="Cambria Math"/>
                      </a:rPr>
                      <m:t>は</m:t>
                    </m:r>
                    <m:r>
                      <a:rPr lang="ja-JP" altLang="en-US" i="1">
                        <a:latin typeface="Cambria Math"/>
                        <a:ea typeface="Cambria Math"/>
                      </a:rPr>
                      <m:t>それぞれの</m:t>
                    </m:r>
                    <m:r>
                      <a:rPr lang="ja-JP" altLang="en-US" i="1" smtClean="0">
                        <a:latin typeface="Cambria Math"/>
                        <a:ea typeface="Cambria Math"/>
                      </a:rPr>
                      <m:t>分散値</m:t>
                    </m:r>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593" t="-1375" r="-593" b="-1500"/>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7</a:t>
            </a:fld>
            <a:endParaRPr kumimoji="1" lang="ja-JP" altLang="en-US"/>
          </a:p>
        </p:txBody>
      </p:sp>
    </p:spTree>
    <p:extLst>
      <p:ext uri="{BB962C8B-B14F-4D97-AF65-F5344CB8AC3E}">
        <p14:creationId xmlns:p14="http://schemas.microsoft.com/office/powerpoint/2010/main" val="18424953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a:t>
            </a:r>
            <a:r>
              <a:rPr kumimoji="1" lang="ja-JP" altLang="en-US" dirty="0" smtClean="0"/>
              <a:t>　</a:t>
            </a:r>
            <a:r>
              <a:rPr kumimoji="1" lang="en-US" altLang="ja-JP" dirty="0" smtClean="0"/>
              <a:t>Question</a:t>
            </a:r>
            <a:r>
              <a:rPr kumimoji="1" lang="ja-JP" altLang="en-US" dirty="0" smtClean="0"/>
              <a:t>１</a:t>
            </a:r>
            <a:endParaRPr kumimoji="1" lang="ja-JP" altLang="en-US" dirty="0"/>
          </a:p>
        </p:txBody>
      </p:sp>
      <p:graphicFrame>
        <p:nvGraphicFramePr>
          <p:cNvPr id="15" name="コンテンツ プレースホルダー 14"/>
          <p:cNvGraphicFramePr>
            <a:graphicFrameLocks noGrp="1"/>
          </p:cNvGraphicFramePr>
          <p:nvPr>
            <p:ph idx="1"/>
            <p:extLst>
              <p:ext uri="{D42A27DB-BD31-4B8C-83A1-F6EECF244321}">
                <p14:modId xmlns:p14="http://schemas.microsoft.com/office/powerpoint/2010/main" val="2231933919"/>
              </p:ext>
            </p:extLst>
          </p:nvPr>
        </p:nvGraphicFramePr>
        <p:xfrm>
          <a:off x="246162" y="1710100"/>
          <a:ext cx="8363643" cy="4962680"/>
        </p:xfrm>
        <a:graphic>
          <a:graphicData uri="http://schemas.openxmlformats.org/drawingml/2006/table">
            <a:tbl>
              <a:tblPr firstRow="1">
                <a:tableStyleId>{21E4AEA4-8DFA-4A89-87EB-49C32662AFE0}</a:tableStyleId>
              </a:tblPr>
              <a:tblGrid>
                <a:gridCol w="1608335"/>
                <a:gridCol w="1694060"/>
                <a:gridCol w="5061248"/>
              </a:tblGrid>
              <a:tr h="0">
                <a:tc>
                  <a:txBody>
                    <a:bodyPr/>
                    <a:lstStyle/>
                    <a:p>
                      <a:pPr algn="ctr" fontAlgn="ctr"/>
                      <a:r>
                        <a:rPr lang="ja-JP" altLang="en-US" sz="1500" u="none" strike="noStrike" dirty="0">
                          <a:effectLst/>
                        </a:rPr>
                        <a:t>活動</a:t>
                      </a:r>
                      <a:endParaRPr lang="ja-JP" altLang="en-US" sz="1500" b="0" i="0" u="none" strike="noStrike" dirty="0">
                        <a:solidFill>
                          <a:srgbClr val="000000"/>
                        </a:solidFill>
                        <a:effectLst/>
                        <a:latin typeface="ＭＳ Ｐゴシック"/>
                      </a:endParaRPr>
                    </a:p>
                  </a:txBody>
                  <a:tcPr marL="8830" marR="8830" marT="8830" marB="0" anchor="ctr"/>
                </a:tc>
                <a:tc>
                  <a:txBody>
                    <a:bodyPr/>
                    <a:lstStyle/>
                    <a:p>
                      <a:pPr algn="ctr" fontAlgn="ctr"/>
                      <a:r>
                        <a:rPr lang="ja-JP" altLang="en-US" sz="1500" u="none" strike="noStrike" dirty="0">
                          <a:effectLst/>
                        </a:rPr>
                        <a:t>メトリックス</a:t>
                      </a:r>
                      <a:endParaRPr lang="ja-JP" altLang="en-US" sz="1500" b="0" i="0" u="none" strike="noStrike" dirty="0">
                        <a:solidFill>
                          <a:srgbClr val="000000"/>
                        </a:solidFill>
                        <a:effectLst/>
                        <a:latin typeface="ＭＳ Ｐゴシック"/>
                      </a:endParaRPr>
                    </a:p>
                  </a:txBody>
                  <a:tcPr marL="8830" marR="8830" marT="8830" marB="0" anchor="ctr"/>
                </a:tc>
                <a:tc>
                  <a:txBody>
                    <a:bodyPr/>
                    <a:lstStyle/>
                    <a:p>
                      <a:pPr algn="ctr" fontAlgn="ctr"/>
                      <a:r>
                        <a:rPr lang="ja-JP" altLang="en-US" sz="1500" u="none" strike="noStrike" dirty="0">
                          <a:effectLst/>
                        </a:rPr>
                        <a:t>内容</a:t>
                      </a:r>
                      <a:endParaRPr lang="ja-JP" altLang="en-US" sz="1500" b="0" i="0" u="none" strike="noStrike" dirty="0">
                        <a:solidFill>
                          <a:srgbClr val="000000"/>
                        </a:solidFill>
                        <a:effectLst/>
                        <a:latin typeface="ＭＳ Ｐゴシック"/>
                      </a:endParaRPr>
                    </a:p>
                  </a:txBody>
                  <a:tcPr marL="8830" marR="8830" marT="8830" marB="0" anchor="ctr"/>
                </a:tc>
              </a:tr>
              <a:tr h="234879">
                <a:tc rowSpan="2">
                  <a:txBody>
                    <a:bodyPr/>
                    <a:lstStyle/>
                    <a:p>
                      <a:pPr algn="ctr" fontAlgn="ctr"/>
                      <a:r>
                        <a:rPr lang="ja-JP" altLang="en-US" sz="1800" u="none" strike="noStrike" dirty="0">
                          <a:effectLst/>
                        </a:rPr>
                        <a:t>パッチ投稿</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総パッチ投稿数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smtClean="0">
                          <a:effectLst/>
                        </a:rPr>
                        <a:t>各開発者が</a:t>
                      </a:r>
                      <a:r>
                        <a:rPr lang="ja-JP" altLang="en-US" sz="1800" u="none" strike="noStrike" dirty="0">
                          <a:effectLst/>
                        </a:rPr>
                        <a:t>全分析期間にパッチ形式のファイルを投稿した総回数</a:t>
                      </a:r>
                      <a:endParaRPr lang="ja-JP" altLang="en-US" sz="1800" b="0" i="0" u="none" strike="noStrike" dirty="0">
                        <a:solidFill>
                          <a:srgbClr val="000000"/>
                        </a:solidFill>
                        <a:effectLst/>
                        <a:latin typeface="ＭＳ Ｐゴシック"/>
                      </a:endParaRPr>
                    </a:p>
                  </a:txBody>
                  <a:tcPr marL="8830" marR="8830" marT="8830" marB="0" anchor="ctr"/>
                </a:tc>
              </a:tr>
              <a:tr h="234879">
                <a:tc vMerge="1">
                  <a:txBody>
                    <a:bodyPr/>
                    <a:lstStyle/>
                    <a:p>
                      <a:endParaRPr kumimoji="1" lang="ja-JP" altLang="en-US"/>
                    </a:p>
                  </a:txBody>
                  <a:tcPr/>
                </a:tc>
                <a:tc>
                  <a:txBody>
                    <a:bodyPr/>
                    <a:lstStyle/>
                    <a:p>
                      <a:pPr algn="l" fontAlgn="ctr"/>
                      <a:r>
                        <a:rPr lang="ja-JP" altLang="en-US" sz="1800" u="none" strike="noStrike" dirty="0">
                          <a:effectLst/>
                        </a:rPr>
                        <a:t>月パッチ投稿数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各開発者が活動期間中で１か月にパッチを投稿した回数の中央値</a:t>
                      </a:r>
                      <a:endParaRPr lang="ja-JP" altLang="en-US" sz="1800" b="0" i="0" u="none" strike="noStrike" dirty="0">
                        <a:solidFill>
                          <a:srgbClr val="000000"/>
                        </a:solidFill>
                        <a:effectLst/>
                        <a:latin typeface="ＭＳ Ｐゴシック"/>
                      </a:endParaRPr>
                    </a:p>
                  </a:txBody>
                  <a:tcPr marL="8830" marR="8830" marT="8830" marB="0" anchor="ctr"/>
                </a:tc>
              </a:tr>
              <a:tr h="686977">
                <a:tc rowSpan="2">
                  <a:txBody>
                    <a:bodyPr/>
                    <a:lstStyle/>
                    <a:p>
                      <a:pPr algn="ctr" fontAlgn="ctr"/>
                      <a:r>
                        <a:rPr lang="ja-JP" altLang="en-US" sz="1800" u="none" strike="noStrike" dirty="0">
                          <a:effectLst/>
                        </a:rPr>
                        <a:t>パッチ検証</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総パッチ検証数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t"/>
                      <a:r>
                        <a:rPr lang="ja-JP" altLang="en-US" sz="1800" u="none" strike="noStrike" dirty="0">
                          <a:effectLst/>
                        </a:rPr>
                        <a:t>パッチが投稿された直後に投稿された他の開発者からのコメントをレビューと定義した時の、各開発者ごとの全分析期間におけるレビュー数の総数</a:t>
                      </a:r>
                      <a:endParaRPr lang="ja-JP" altLang="en-US" sz="1800" b="0" i="0" u="none" strike="noStrike" dirty="0">
                        <a:solidFill>
                          <a:srgbClr val="000000"/>
                        </a:solidFill>
                        <a:effectLst/>
                        <a:latin typeface="ＭＳ Ｐゴシック"/>
                      </a:endParaRPr>
                    </a:p>
                  </a:txBody>
                  <a:tcPr marL="8830" marR="8830" marT="8830" marB="0"/>
                </a:tc>
              </a:tr>
              <a:tr h="234879">
                <a:tc vMerge="1">
                  <a:txBody>
                    <a:bodyPr/>
                    <a:lstStyle/>
                    <a:p>
                      <a:endParaRPr kumimoji="1" lang="ja-JP" altLang="en-US"/>
                    </a:p>
                  </a:txBody>
                  <a:tcPr/>
                </a:tc>
                <a:tc>
                  <a:txBody>
                    <a:bodyPr/>
                    <a:lstStyle/>
                    <a:p>
                      <a:pPr algn="l" fontAlgn="ctr"/>
                      <a:r>
                        <a:rPr lang="ja-JP" altLang="en-US" sz="1800" u="none" strike="noStrike" dirty="0">
                          <a:effectLst/>
                        </a:rPr>
                        <a:t>月パッチ検証数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各開発者が活動期間で１か月に検証したパッチ数の中央値</a:t>
                      </a:r>
                      <a:endParaRPr lang="ja-JP" altLang="en-US" sz="1800" b="0" i="0" u="none" strike="noStrike" dirty="0">
                        <a:solidFill>
                          <a:srgbClr val="000000"/>
                        </a:solidFill>
                        <a:effectLst/>
                        <a:latin typeface="ＭＳ Ｐゴシック"/>
                      </a:endParaRPr>
                    </a:p>
                  </a:txBody>
                  <a:tcPr marL="8830" marR="8830" marT="8830" marB="0" anchor="ctr"/>
                </a:tc>
              </a:tr>
              <a:tr h="460928">
                <a:tc rowSpan="2">
                  <a:txBody>
                    <a:bodyPr/>
                    <a:lstStyle/>
                    <a:p>
                      <a:pPr algn="ctr" fontAlgn="ctr"/>
                      <a:r>
                        <a:rPr lang="ja-JP" altLang="en-US" sz="1800" u="none" strike="noStrike" dirty="0">
                          <a:effectLst/>
                        </a:rPr>
                        <a:t>開発に伴う議論</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総コメント投稿数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パッチを含まない不具合票でのメッセージをコメントと定義し、各開発者ごとの全分析期間におけるコメント総数</a:t>
                      </a:r>
                      <a:endParaRPr lang="ja-JP" altLang="en-US" sz="1800" b="0" i="0" u="none" strike="noStrike" dirty="0">
                        <a:solidFill>
                          <a:srgbClr val="000000"/>
                        </a:solidFill>
                        <a:effectLst/>
                        <a:latin typeface="ＭＳ Ｐゴシック"/>
                      </a:endParaRPr>
                    </a:p>
                  </a:txBody>
                  <a:tcPr marL="8830" marR="8830" marT="8830" marB="0" anchor="ctr"/>
                </a:tc>
              </a:tr>
              <a:tr h="234879">
                <a:tc vMerge="1">
                  <a:txBody>
                    <a:bodyPr/>
                    <a:lstStyle/>
                    <a:p>
                      <a:endParaRPr kumimoji="1" lang="ja-JP" altLang="en-US"/>
                    </a:p>
                  </a:txBody>
                  <a:tcPr/>
                </a:tc>
                <a:tc>
                  <a:txBody>
                    <a:bodyPr/>
                    <a:lstStyle/>
                    <a:p>
                      <a:pPr algn="l" fontAlgn="ctr"/>
                      <a:r>
                        <a:rPr lang="ja-JP" altLang="en-US" sz="1800" u="none" strike="noStrike" dirty="0">
                          <a:effectLst/>
                        </a:rPr>
                        <a:t>月コメント投稿数</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各開発者が活動期間で１か月に投稿したコメント数の中央値</a:t>
                      </a:r>
                      <a:endParaRPr lang="ja-JP" altLang="en-US" sz="1800" b="0" i="0" u="none" strike="noStrike" dirty="0">
                        <a:solidFill>
                          <a:srgbClr val="000000"/>
                        </a:solidFill>
                        <a:effectLst/>
                        <a:latin typeface="ＭＳ Ｐゴシック"/>
                      </a:endParaRPr>
                    </a:p>
                  </a:txBody>
                  <a:tcPr marL="8830" marR="8830" marT="8830" marB="0" anchor="ctr"/>
                </a:tc>
              </a:tr>
              <a:tr h="460928">
                <a:tc>
                  <a:txBody>
                    <a:bodyPr/>
                    <a:lstStyle/>
                    <a:p>
                      <a:pPr algn="ctr" fontAlgn="ctr"/>
                      <a:r>
                        <a:rPr lang="ja-JP" altLang="en-US" sz="1800" u="none" strike="noStrike" dirty="0">
                          <a:effectLst/>
                        </a:rPr>
                        <a:t>活動期間</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活動期間</a:t>
                      </a:r>
                      <a:endParaRPr lang="ja-JP" altLang="en-US" sz="1800" b="0" i="0" u="none" strike="noStrike" dirty="0">
                        <a:solidFill>
                          <a:srgbClr val="000000"/>
                        </a:solidFill>
                        <a:effectLst/>
                        <a:latin typeface="ＭＳ Ｐゴシック"/>
                      </a:endParaRPr>
                    </a:p>
                  </a:txBody>
                  <a:tcPr marL="8830" marR="8830" marT="8830" marB="0" anchor="ctr"/>
                </a:tc>
                <a:tc>
                  <a:txBody>
                    <a:bodyPr/>
                    <a:lstStyle/>
                    <a:p>
                      <a:pPr algn="l" fontAlgn="ctr"/>
                      <a:r>
                        <a:rPr lang="ja-JP" altLang="en-US" sz="1800" u="none" strike="noStrike" dirty="0">
                          <a:effectLst/>
                        </a:rPr>
                        <a:t>各開発者の全分析期間において、パッチ投稿、パッチ検証、不具合修正に関する議論のいずれかの活動が実施された月数</a:t>
                      </a:r>
                      <a:endParaRPr lang="ja-JP" altLang="en-US" sz="1800" b="0" i="0" u="none" strike="noStrike" dirty="0">
                        <a:solidFill>
                          <a:srgbClr val="000000"/>
                        </a:solidFill>
                        <a:effectLst/>
                        <a:latin typeface="ＭＳ Ｐゴシック"/>
                      </a:endParaRPr>
                    </a:p>
                  </a:txBody>
                  <a:tcPr marL="8830" marR="8830" marT="8830" marB="0" anchor="ctr"/>
                </a:tc>
              </a:tr>
            </a:tbl>
          </a:graphicData>
        </a:graphic>
      </p:graphicFrame>
      <p:sp>
        <p:nvSpPr>
          <p:cNvPr id="18" name="テキスト ボックス 17"/>
          <p:cNvSpPr txBox="1"/>
          <p:nvPr/>
        </p:nvSpPr>
        <p:spPr>
          <a:xfrm>
            <a:off x="755576" y="1340768"/>
            <a:ext cx="7344816" cy="369332"/>
          </a:xfrm>
          <a:prstGeom prst="rect">
            <a:avLst/>
          </a:prstGeom>
          <a:noFill/>
        </p:spPr>
        <p:txBody>
          <a:bodyPr wrap="square" rtlCol="0">
            <a:spAutoFit/>
          </a:bodyPr>
          <a:lstStyle/>
          <a:p>
            <a:pPr algn="ctr"/>
            <a:r>
              <a:rPr lang="ja-JP" altLang="en-US" dirty="0"/>
              <a:t>開発者</a:t>
            </a:r>
            <a:r>
              <a:rPr lang="ja-JP" altLang="en-US" dirty="0" smtClean="0"/>
              <a:t>の活動</a:t>
            </a:r>
            <a:endParaRPr kumimoji="1" lang="ja-JP" altLang="en-US" dirty="0"/>
          </a:p>
        </p:txBody>
      </p:sp>
      <p:sp>
        <p:nvSpPr>
          <p:cNvPr id="19" name="スライド番号プレースホルダー 18"/>
          <p:cNvSpPr>
            <a:spLocks noGrp="1"/>
          </p:cNvSpPr>
          <p:nvPr>
            <p:ph type="sldNum" sz="quarter" idx="12"/>
          </p:nvPr>
        </p:nvSpPr>
        <p:spPr/>
        <p:txBody>
          <a:bodyPr/>
          <a:lstStyle/>
          <a:p>
            <a:fld id="{7CB01B5B-BBDF-4F5D-A22E-19B2A30E362F}" type="slidenum">
              <a:rPr kumimoji="1" lang="ja-JP" altLang="en-US" smtClean="0"/>
              <a:t>8</a:t>
            </a:fld>
            <a:endParaRPr kumimoji="1" lang="ja-JP" altLang="en-US"/>
          </a:p>
        </p:txBody>
      </p:sp>
    </p:spTree>
    <p:extLst>
      <p:ext uri="{BB962C8B-B14F-4D97-AF65-F5344CB8AC3E}">
        <p14:creationId xmlns:p14="http://schemas.microsoft.com/office/powerpoint/2010/main" val="3758168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a:t>
            </a:r>
            <a:r>
              <a:rPr kumimoji="1" lang="ja-JP" altLang="en-US" dirty="0" smtClean="0"/>
              <a:t>　</a:t>
            </a:r>
            <a:r>
              <a:rPr kumimoji="1" lang="en-US" altLang="ja-JP" dirty="0" smtClean="0"/>
              <a:t>Question</a:t>
            </a:r>
            <a:r>
              <a:rPr kumimoji="1" lang="ja-JP" altLang="en-US" dirty="0" smtClean="0"/>
              <a:t>２（動機）</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9</a:t>
            </a:fld>
            <a:endParaRPr kumimoji="1" lang="ja-JP" altLang="en-US"/>
          </a:p>
        </p:txBody>
      </p:sp>
      <p:sp>
        <p:nvSpPr>
          <p:cNvPr id="5" name="テキスト ボックス 4"/>
          <p:cNvSpPr txBox="1"/>
          <p:nvPr/>
        </p:nvSpPr>
        <p:spPr>
          <a:xfrm>
            <a:off x="395536" y="1484784"/>
            <a:ext cx="8352928" cy="830997"/>
          </a:xfrm>
          <a:prstGeom prst="rect">
            <a:avLst/>
          </a:prstGeom>
          <a:noFill/>
        </p:spPr>
        <p:txBody>
          <a:bodyPr wrap="square" rtlCol="0">
            <a:spAutoFit/>
          </a:bodyPr>
          <a:lstStyle/>
          <a:p>
            <a:r>
              <a:rPr kumimoji="1" lang="ja-JP" altLang="en-US" sz="2400" dirty="0" smtClean="0"/>
              <a:t>既存のコミッターは</a:t>
            </a:r>
            <a:r>
              <a:rPr kumimoji="1" lang="ja-JP" altLang="en-US" sz="2400" dirty="0" smtClean="0">
                <a:solidFill>
                  <a:srgbClr val="FF0000"/>
                </a:solidFill>
              </a:rPr>
              <a:t>１万人を超える</a:t>
            </a:r>
            <a:r>
              <a:rPr kumimoji="1" lang="ja-JP" altLang="en-US" sz="2400" dirty="0" smtClean="0"/>
              <a:t>開発者の中からコミッター候補者を見つけ出し推薦しなければならない</a:t>
            </a:r>
            <a:endParaRPr kumimoji="1" lang="ja-JP" altLang="en-US" sz="2400" dirty="0"/>
          </a:p>
        </p:txBody>
      </p:sp>
      <p:sp>
        <p:nvSpPr>
          <p:cNvPr id="6" name="テキスト ボックス 5"/>
          <p:cNvSpPr txBox="1"/>
          <p:nvPr/>
        </p:nvSpPr>
        <p:spPr>
          <a:xfrm>
            <a:off x="547936" y="4612656"/>
            <a:ext cx="8352928" cy="830997"/>
          </a:xfrm>
          <a:prstGeom prst="rect">
            <a:avLst/>
          </a:prstGeom>
          <a:noFill/>
        </p:spPr>
        <p:txBody>
          <a:bodyPr wrap="square" rtlCol="0">
            <a:spAutoFit/>
          </a:bodyPr>
          <a:lstStyle/>
          <a:p>
            <a:r>
              <a:rPr kumimoji="1" lang="ja-JP" altLang="en-US" sz="2400" dirty="0" smtClean="0"/>
              <a:t>前ページの開発者の活動量を用いて、どの程度の精度でコミッター候補者を予測することができるか</a:t>
            </a:r>
            <a:r>
              <a:rPr kumimoji="1" lang="ja-JP" altLang="en-US" sz="2400" dirty="0" smtClean="0">
                <a:solidFill>
                  <a:srgbClr val="FF0000"/>
                </a:solidFill>
              </a:rPr>
              <a:t>評価実験</a:t>
            </a:r>
            <a:r>
              <a:rPr kumimoji="1" lang="ja-JP" altLang="en-US" sz="2400" dirty="0" smtClean="0"/>
              <a:t>をする</a:t>
            </a:r>
            <a:endParaRPr kumimoji="1" lang="ja-JP" altLang="en-US" sz="2400" dirty="0"/>
          </a:p>
        </p:txBody>
      </p:sp>
      <p:sp>
        <p:nvSpPr>
          <p:cNvPr id="7" name="下矢印 6"/>
          <p:cNvSpPr/>
          <p:nvPr/>
        </p:nvSpPr>
        <p:spPr>
          <a:xfrm>
            <a:off x="1259632" y="2564904"/>
            <a:ext cx="6282698" cy="1944216"/>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容易に見つけ出すために</a:t>
            </a:r>
            <a:endParaRPr kumimoji="1" lang="ja-JP" altLang="en-US" dirty="0">
              <a:solidFill>
                <a:schemeClr val="tx1"/>
              </a:solidFill>
            </a:endParaRPr>
          </a:p>
        </p:txBody>
      </p:sp>
    </p:spTree>
    <p:extLst>
      <p:ext uri="{BB962C8B-B14F-4D97-AF65-F5344CB8AC3E}">
        <p14:creationId xmlns:p14="http://schemas.microsoft.com/office/powerpoint/2010/main" val="3334458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Research</a:t>
            </a:r>
            <a:r>
              <a:rPr kumimoji="1" lang="ja-JP" altLang="en-US" dirty="0" smtClean="0"/>
              <a:t>　</a:t>
            </a:r>
            <a:r>
              <a:rPr kumimoji="1" lang="en-US" altLang="ja-JP" dirty="0" smtClean="0"/>
              <a:t>Question</a:t>
            </a:r>
            <a:r>
              <a:rPr kumimoji="1" lang="ja-JP" altLang="en-US" dirty="0" smtClean="0"/>
              <a:t>２（手順）</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ロジスティック</a:t>
            </a:r>
            <a:r>
              <a:rPr lang="ja-JP" altLang="en-US" dirty="0"/>
              <a:t>回帰分析</a:t>
            </a:r>
            <a:r>
              <a:rPr lang="ja-JP" altLang="en-US" dirty="0" smtClean="0"/>
              <a:t>を用いてコミッター予測モデルを構築する</a:t>
            </a:r>
            <a:endParaRPr lang="en-US" altLang="ja-JP" dirty="0" smtClean="0"/>
          </a:p>
          <a:p>
            <a:pPr lvl="1"/>
            <a:r>
              <a:rPr lang="ja-JP" altLang="en-US" dirty="0"/>
              <a:t>目的</a:t>
            </a:r>
            <a:r>
              <a:rPr lang="ja-JP" altLang="en-US" dirty="0" smtClean="0"/>
              <a:t>変数：</a:t>
            </a:r>
            <a:r>
              <a:rPr lang="ja-JP" altLang="en-US" dirty="0" smtClean="0">
                <a:solidFill>
                  <a:srgbClr val="FF0000"/>
                </a:solidFill>
              </a:rPr>
              <a:t>コミッターに昇格するか否か</a:t>
            </a:r>
            <a:endParaRPr lang="en-US" altLang="ja-JP" dirty="0" smtClean="0">
              <a:solidFill>
                <a:srgbClr val="FF0000"/>
              </a:solidFill>
            </a:endParaRPr>
          </a:p>
          <a:p>
            <a:pPr lvl="1"/>
            <a:r>
              <a:rPr lang="ja-JP" altLang="en-US" dirty="0" smtClean="0"/>
              <a:t>予測モデルの出力値：</a:t>
            </a:r>
            <a:r>
              <a:rPr lang="en-US" altLang="ja-JP" dirty="0" smtClean="0">
                <a:solidFill>
                  <a:srgbClr val="FF0000"/>
                </a:solidFill>
              </a:rPr>
              <a:t>0.5</a:t>
            </a:r>
            <a:r>
              <a:rPr lang="ja-JP" altLang="en-US" dirty="0" smtClean="0">
                <a:solidFill>
                  <a:srgbClr val="FF0000"/>
                </a:solidFill>
              </a:rPr>
              <a:t>以上の時昇格すると判別</a:t>
            </a:r>
            <a:endParaRPr lang="en-US" altLang="ja-JP" dirty="0" smtClean="0">
              <a:solidFill>
                <a:srgbClr val="FF0000"/>
              </a:solidFill>
            </a:endParaRPr>
          </a:p>
          <a:p>
            <a:endParaRPr kumimoji="1" lang="en-US" altLang="ja-JP" dirty="0"/>
          </a:p>
          <a:p>
            <a:r>
              <a:rPr kumimoji="1" lang="ja-JP" altLang="en-US" dirty="0" smtClean="0"/>
              <a:t>モデルの評価は適合率</a:t>
            </a:r>
            <a:r>
              <a:rPr kumimoji="1" lang="en-US" altLang="ja-JP" dirty="0" smtClean="0"/>
              <a:t>(Precision)</a:t>
            </a:r>
            <a:r>
              <a:rPr kumimoji="1" lang="ja-JP" altLang="en-US" dirty="0" err="1" smtClean="0"/>
              <a:t>、</a:t>
            </a:r>
            <a:r>
              <a:rPr kumimoji="1" lang="ja-JP" altLang="en-US" dirty="0" smtClean="0"/>
              <a:t>再現率</a:t>
            </a:r>
            <a:r>
              <a:rPr kumimoji="1" lang="en-US" altLang="ja-JP" dirty="0" smtClean="0"/>
              <a:t>(Recall)</a:t>
            </a:r>
            <a:r>
              <a:rPr kumimoji="1" lang="ja-JP" altLang="en-US" dirty="0" err="1" smtClean="0"/>
              <a:t>、</a:t>
            </a:r>
            <a:r>
              <a:rPr kumimoji="1" lang="en-US" altLang="ja-JP" dirty="0" smtClean="0"/>
              <a:t>F1</a:t>
            </a:r>
            <a:r>
              <a:rPr kumimoji="1" lang="ja-JP" altLang="en-US" dirty="0" smtClean="0"/>
              <a:t>値と正確に予測できたコミッター候補者数を用いる</a:t>
            </a:r>
            <a:endParaRPr kumimoji="1" lang="en-US" altLang="ja-JP" dirty="0" smtClean="0"/>
          </a:p>
          <a:p>
            <a:pPr lvl="1"/>
            <a:r>
              <a:rPr lang="ja-JP" altLang="en-US" dirty="0" smtClean="0"/>
              <a:t>適合率：</a:t>
            </a:r>
            <a:endParaRPr lang="en-US" altLang="ja-JP" dirty="0" smtClean="0"/>
          </a:p>
          <a:p>
            <a:pPr marL="548640" lvl="2" indent="0">
              <a:buNone/>
            </a:pPr>
            <a:r>
              <a:rPr lang="ja-JP" altLang="en-US" dirty="0" smtClean="0"/>
              <a:t>コミッターに昇格すると判断された開発者のうち、実際にコミッターに昇格した開発者の割合</a:t>
            </a:r>
            <a:endParaRPr lang="en-US" altLang="ja-JP" dirty="0" smtClean="0"/>
          </a:p>
          <a:p>
            <a:pPr lvl="1"/>
            <a:r>
              <a:rPr kumimoji="1" lang="ja-JP" altLang="en-US" dirty="0" smtClean="0"/>
              <a:t>再現率：</a:t>
            </a:r>
            <a:endParaRPr kumimoji="1" lang="en-US" altLang="ja-JP" dirty="0" smtClean="0"/>
          </a:p>
          <a:p>
            <a:pPr marL="548640" lvl="2" indent="0">
              <a:buNone/>
            </a:pPr>
            <a:r>
              <a:rPr lang="ja-JP" altLang="en-US" dirty="0" smtClean="0"/>
              <a:t>全コミッターの中で、昇格すると判断されたコミッターの割合</a:t>
            </a:r>
            <a:endParaRPr lang="en-US" altLang="ja-JP" dirty="0" smtClean="0"/>
          </a:p>
          <a:p>
            <a:pPr lvl="1"/>
            <a:r>
              <a:rPr kumimoji="1" lang="en-US" altLang="ja-JP" dirty="0" smtClean="0"/>
              <a:t>F1</a:t>
            </a:r>
            <a:r>
              <a:rPr kumimoji="1" lang="ja-JP" altLang="en-US" dirty="0" smtClean="0"/>
              <a:t>値：</a:t>
            </a:r>
            <a:endParaRPr kumimoji="1" lang="en-US" altLang="ja-JP" dirty="0" smtClean="0"/>
          </a:p>
          <a:p>
            <a:pPr marL="548640" lvl="2" indent="0">
              <a:buNone/>
            </a:pPr>
            <a:r>
              <a:rPr kumimoji="1" lang="ja-JP" altLang="en-US" dirty="0" smtClean="0"/>
              <a:t>適合率と再現率の調和平均</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10</a:t>
            </a:fld>
            <a:endParaRPr kumimoji="1" lang="ja-JP" altLang="en-US"/>
          </a:p>
        </p:txBody>
      </p:sp>
    </p:spTree>
    <p:extLst>
      <p:ext uri="{BB962C8B-B14F-4D97-AF65-F5344CB8AC3E}">
        <p14:creationId xmlns:p14="http://schemas.microsoft.com/office/powerpoint/2010/main" val="1359347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実験対象データ</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3658646799"/>
              </p:ext>
            </p:extLst>
          </p:nvPr>
        </p:nvGraphicFramePr>
        <p:xfrm>
          <a:off x="457200" y="1600200"/>
          <a:ext cx="8229600" cy="18542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kumimoji="1" lang="ja-JP" altLang="en-US" dirty="0"/>
                    </a:p>
                  </a:txBody>
                  <a:tcPr/>
                </a:tc>
                <a:tc>
                  <a:txBody>
                    <a:bodyPr/>
                    <a:lstStyle/>
                    <a:p>
                      <a:r>
                        <a:rPr kumimoji="1" lang="en-US" altLang="ja-JP" dirty="0" smtClean="0"/>
                        <a:t>Eclipse</a:t>
                      </a:r>
                      <a:r>
                        <a:rPr kumimoji="1" lang="ja-JP" altLang="en-US" dirty="0" smtClean="0"/>
                        <a:t>　</a:t>
                      </a:r>
                      <a:r>
                        <a:rPr kumimoji="1" lang="en-US" altLang="ja-JP" dirty="0" smtClean="0"/>
                        <a:t>platform</a:t>
                      </a:r>
                      <a:endParaRPr kumimoji="1" lang="ja-JP" altLang="en-US" dirty="0"/>
                    </a:p>
                  </a:txBody>
                  <a:tcPr/>
                </a:tc>
                <a:tc>
                  <a:txBody>
                    <a:bodyPr/>
                    <a:lstStyle/>
                    <a:p>
                      <a:r>
                        <a:rPr kumimoji="1" lang="en-US" altLang="ja-JP" dirty="0" smtClean="0"/>
                        <a:t>Mozilla Firefox</a:t>
                      </a:r>
                      <a:endParaRPr kumimoji="1" lang="ja-JP" altLang="en-US" dirty="0"/>
                    </a:p>
                  </a:txBody>
                  <a:tcPr/>
                </a:tc>
              </a:tr>
              <a:tr h="370840">
                <a:tc>
                  <a:txBody>
                    <a:bodyPr/>
                    <a:lstStyle/>
                    <a:p>
                      <a:r>
                        <a:rPr kumimoji="1" lang="ja-JP" altLang="en-US" dirty="0" smtClean="0"/>
                        <a:t>実験対象期間</a:t>
                      </a:r>
                      <a:endParaRPr kumimoji="1" lang="en-US" altLang="ja-JP" dirty="0" smtClean="0"/>
                    </a:p>
                  </a:txBody>
                  <a:tcPr/>
                </a:tc>
                <a:tc>
                  <a:txBody>
                    <a:bodyPr/>
                    <a:lstStyle/>
                    <a:p>
                      <a:r>
                        <a:rPr kumimoji="1" lang="en-US" altLang="ja-JP" dirty="0" smtClean="0"/>
                        <a:t>2001/10</a:t>
                      </a:r>
                      <a:r>
                        <a:rPr kumimoji="1" lang="en-US" altLang="ja-JP" baseline="0" dirty="0" smtClean="0"/>
                        <a:t> – 2010/12</a:t>
                      </a:r>
                      <a:endParaRPr kumimoji="1" lang="ja-JP" altLang="en-US" dirty="0"/>
                    </a:p>
                  </a:txBody>
                  <a:tcPr/>
                </a:tc>
                <a:tc>
                  <a:txBody>
                    <a:bodyPr/>
                    <a:lstStyle/>
                    <a:p>
                      <a:r>
                        <a:rPr kumimoji="1" lang="en-US" altLang="ja-JP" dirty="0" smtClean="0"/>
                        <a:t>2004/01 – 2008/12</a:t>
                      </a:r>
                      <a:endParaRPr kumimoji="1" lang="ja-JP" altLang="en-US" dirty="0"/>
                    </a:p>
                  </a:txBody>
                  <a:tcPr/>
                </a:tc>
              </a:tr>
              <a:tr h="370840">
                <a:tc>
                  <a:txBody>
                    <a:bodyPr/>
                    <a:lstStyle/>
                    <a:p>
                      <a:r>
                        <a:rPr kumimoji="1" lang="ja-JP" altLang="en-US" dirty="0" smtClean="0"/>
                        <a:t>全コミッター人数</a:t>
                      </a:r>
                      <a:endParaRPr kumimoji="1" lang="ja-JP" altLang="en-US" dirty="0"/>
                    </a:p>
                  </a:txBody>
                  <a:tcPr/>
                </a:tc>
                <a:tc>
                  <a:txBody>
                    <a:bodyPr/>
                    <a:lstStyle/>
                    <a:p>
                      <a:r>
                        <a:rPr kumimoji="1" lang="en-US" altLang="ja-JP" dirty="0" smtClean="0"/>
                        <a:t>89</a:t>
                      </a:r>
                      <a:endParaRPr kumimoji="1" lang="ja-JP" altLang="en-US" dirty="0"/>
                    </a:p>
                  </a:txBody>
                  <a:tcPr/>
                </a:tc>
                <a:tc>
                  <a:txBody>
                    <a:bodyPr/>
                    <a:lstStyle/>
                    <a:p>
                      <a:r>
                        <a:rPr kumimoji="1" lang="en-US" altLang="ja-JP" dirty="0" smtClean="0"/>
                        <a:t>147</a:t>
                      </a:r>
                      <a:endParaRPr kumimoji="1" lang="ja-JP" altLang="en-US" dirty="0"/>
                    </a:p>
                  </a:txBody>
                  <a:tcPr/>
                </a:tc>
              </a:tr>
              <a:tr h="370840">
                <a:tc>
                  <a:txBody>
                    <a:bodyPr/>
                    <a:lstStyle/>
                    <a:p>
                      <a:r>
                        <a:rPr kumimoji="1" lang="ja-JP" altLang="en-US" dirty="0" smtClean="0"/>
                        <a:t>コミッター候補者人数</a:t>
                      </a:r>
                      <a:endParaRPr kumimoji="1" lang="ja-JP" altLang="en-US" dirty="0"/>
                    </a:p>
                  </a:txBody>
                  <a:tcPr/>
                </a:tc>
                <a:tc>
                  <a:txBody>
                    <a:bodyPr/>
                    <a:lstStyle/>
                    <a:p>
                      <a:r>
                        <a:rPr kumimoji="1" lang="en-US" altLang="ja-JP" dirty="0" smtClean="0"/>
                        <a:t>55</a:t>
                      </a:r>
                      <a:endParaRPr kumimoji="1" lang="ja-JP" altLang="en-US" dirty="0"/>
                    </a:p>
                  </a:txBody>
                  <a:tcPr/>
                </a:tc>
                <a:tc>
                  <a:txBody>
                    <a:bodyPr/>
                    <a:lstStyle/>
                    <a:p>
                      <a:r>
                        <a:rPr kumimoji="1" lang="en-US" altLang="ja-JP" dirty="0" smtClean="0"/>
                        <a:t>51</a:t>
                      </a:r>
                      <a:endParaRPr kumimoji="1" lang="ja-JP" altLang="en-US" dirty="0"/>
                    </a:p>
                  </a:txBody>
                  <a:tcPr/>
                </a:tc>
              </a:tr>
              <a:tr h="370840">
                <a:tc>
                  <a:txBody>
                    <a:bodyPr/>
                    <a:lstStyle/>
                    <a:p>
                      <a:r>
                        <a:rPr kumimoji="1" lang="ja-JP" altLang="en-US" dirty="0" smtClean="0"/>
                        <a:t>一般開発者人数</a:t>
                      </a:r>
                      <a:endParaRPr kumimoji="1" lang="ja-JP" altLang="en-US" dirty="0"/>
                    </a:p>
                  </a:txBody>
                  <a:tcPr/>
                </a:tc>
                <a:tc>
                  <a:txBody>
                    <a:bodyPr/>
                    <a:lstStyle/>
                    <a:p>
                      <a:r>
                        <a:rPr kumimoji="1" lang="en-US" altLang="ja-JP" dirty="0" smtClean="0"/>
                        <a:t>8964</a:t>
                      </a:r>
                      <a:endParaRPr kumimoji="1" lang="ja-JP" altLang="en-US" dirty="0"/>
                    </a:p>
                  </a:txBody>
                  <a:tcPr/>
                </a:tc>
                <a:tc>
                  <a:txBody>
                    <a:bodyPr/>
                    <a:lstStyle/>
                    <a:p>
                      <a:r>
                        <a:rPr kumimoji="1" lang="en-US" altLang="ja-JP" dirty="0" smtClean="0"/>
                        <a:t>12287</a:t>
                      </a:r>
                      <a:endParaRPr kumimoji="1" lang="ja-JP" altLang="en-US" dirty="0"/>
                    </a:p>
                  </a:txBody>
                  <a:tcPr/>
                </a:tc>
              </a:tr>
            </a:tbl>
          </a:graphicData>
        </a:graphic>
      </p:graphicFrame>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11</a:t>
            </a:fld>
            <a:endParaRPr kumimoji="1" lang="ja-JP" altLang="en-US"/>
          </a:p>
        </p:txBody>
      </p:sp>
      <p:sp>
        <p:nvSpPr>
          <p:cNvPr id="7" name="テキスト ボックス 6"/>
          <p:cNvSpPr txBox="1"/>
          <p:nvPr/>
        </p:nvSpPr>
        <p:spPr>
          <a:xfrm>
            <a:off x="395536" y="3573016"/>
            <a:ext cx="8568952" cy="3046988"/>
          </a:xfrm>
          <a:prstGeom prst="rect">
            <a:avLst/>
          </a:prstGeom>
          <a:noFill/>
        </p:spPr>
        <p:txBody>
          <a:bodyPr wrap="square" rtlCol="0">
            <a:spAutoFit/>
          </a:bodyPr>
          <a:lstStyle/>
          <a:p>
            <a:r>
              <a:rPr lang="ja-JP" altLang="en-US" sz="2400" dirty="0" smtClean="0"/>
              <a:t>コミッター：</a:t>
            </a:r>
            <a:endParaRPr lang="en-US" altLang="ja-JP" sz="2400" dirty="0" smtClean="0"/>
          </a:p>
          <a:p>
            <a:pPr lvl="1"/>
            <a:r>
              <a:rPr lang="ja-JP" altLang="en-US" sz="2400" dirty="0" smtClean="0"/>
              <a:t>対象期間中に一度でもコミットした開発者</a:t>
            </a:r>
            <a:endParaRPr lang="en-US" altLang="ja-JP" sz="2400" dirty="0" smtClean="0"/>
          </a:p>
          <a:p>
            <a:endParaRPr lang="en-US" altLang="ja-JP" sz="2400" dirty="0" smtClean="0"/>
          </a:p>
          <a:p>
            <a:r>
              <a:rPr kumimoji="1" lang="ja-JP" altLang="en-US" sz="2400" dirty="0" smtClean="0"/>
              <a:t>コミッター候補者：</a:t>
            </a:r>
            <a:endParaRPr kumimoji="1" lang="en-US" altLang="ja-JP" sz="2400" dirty="0" smtClean="0"/>
          </a:p>
          <a:p>
            <a:pPr lvl="1"/>
            <a:r>
              <a:rPr kumimoji="1" lang="ja-JP" altLang="en-US" sz="2400" dirty="0" smtClean="0"/>
              <a:t>初めてコミットを行う前に活動をしていた開発者</a:t>
            </a:r>
            <a:endParaRPr kumimoji="1" lang="en-US" altLang="ja-JP" sz="2400" dirty="0" smtClean="0"/>
          </a:p>
          <a:p>
            <a:endParaRPr kumimoji="1" lang="en-US" altLang="ja-JP" sz="2400" dirty="0" smtClean="0"/>
          </a:p>
          <a:p>
            <a:r>
              <a:rPr lang="ja-JP" altLang="en-US" sz="2400" dirty="0" smtClean="0"/>
              <a:t>一般開発者：</a:t>
            </a:r>
            <a:endParaRPr lang="en-US" altLang="ja-JP" sz="2400" dirty="0" smtClean="0"/>
          </a:p>
          <a:p>
            <a:pPr lvl="1"/>
            <a:r>
              <a:rPr lang="ja-JP" altLang="en-US" sz="2400" dirty="0" smtClean="0"/>
              <a:t>実験対象期間終了までにコミッターに昇格していない開発者</a:t>
            </a:r>
            <a:endParaRPr kumimoji="1" lang="ja-JP" altLang="en-US" sz="2400" dirty="0"/>
          </a:p>
        </p:txBody>
      </p:sp>
    </p:spTree>
    <p:extLst>
      <p:ext uri="{BB962C8B-B14F-4D97-AF65-F5344CB8AC3E}">
        <p14:creationId xmlns:p14="http://schemas.microsoft.com/office/powerpoint/2010/main" val="3089005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r>
              <a:rPr kumimoji="1" lang="en-US" altLang="ja-JP" dirty="0" smtClean="0"/>
              <a:t>RQ1</a:t>
            </a:r>
            <a:endParaRPr kumimoji="1" lang="ja-JP" altLang="en-US" dirty="0"/>
          </a:p>
        </p:txBody>
      </p:sp>
      <p:sp>
        <p:nvSpPr>
          <p:cNvPr id="3" name="コンテンツ プレースホルダー 2"/>
          <p:cNvSpPr>
            <a:spLocks noGrp="1"/>
          </p:cNvSpPr>
          <p:nvPr>
            <p:ph idx="1"/>
          </p:nvPr>
        </p:nvSpPr>
        <p:spPr>
          <a:xfrm>
            <a:off x="457200" y="1600200"/>
            <a:ext cx="8229600" cy="4061048"/>
          </a:xfrm>
        </p:spPr>
        <p:txBody>
          <a:bodyPr>
            <a:normAutofit/>
          </a:bodyPr>
          <a:lstStyle/>
          <a:p>
            <a:r>
              <a:rPr kumimoji="1" lang="en-US" altLang="ja-JP" dirty="0" smtClean="0"/>
              <a:t>Eclipse</a:t>
            </a:r>
            <a:r>
              <a:rPr kumimoji="1" lang="ja-JP" altLang="en-US" dirty="0" smtClean="0"/>
              <a:t>　</a:t>
            </a:r>
            <a:r>
              <a:rPr kumimoji="1" lang="en-US" altLang="ja-JP" dirty="0" smtClean="0"/>
              <a:t>platform:</a:t>
            </a:r>
          </a:p>
          <a:p>
            <a:pPr lvl="1"/>
            <a:r>
              <a:rPr lang="ja-JP" altLang="en-US" dirty="0">
                <a:solidFill>
                  <a:srgbClr val="FF0000"/>
                </a:solidFill>
              </a:rPr>
              <a:t>全て</a:t>
            </a:r>
            <a:r>
              <a:rPr lang="ja-JP" altLang="en-US" dirty="0" smtClean="0">
                <a:solidFill>
                  <a:srgbClr val="FF0000"/>
                </a:solidFill>
              </a:rPr>
              <a:t>の</a:t>
            </a:r>
            <a:r>
              <a:rPr lang="ja-JP" altLang="en-US" dirty="0">
                <a:solidFill>
                  <a:srgbClr val="FF0000"/>
                </a:solidFill>
              </a:rPr>
              <a:t>活動</a:t>
            </a:r>
            <a:r>
              <a:rPr lang="ja-JP" altLang="en-US" dirty="0"/>
              <a:t>に</a:t>
            </a:r>
            <a:r>
              <a:rPr lang="ja-JP" altLang="en-US" dirty="0" smtClean="0"/>
              <a:t>おいて統計的有意差があることが分かった</a:t>
            </a:r>
            <a:endParaRPr lang="en-US" altLang="ja-JP" dirty="0" smtClean="0"/>
          </a:p>
          <a:p>
            <a:pPr lvl="1"/>
            <a:r>
              <a:rPr kumimoji="1" lang="ja-JP" altLang="en-US" dirty="0" smtClean="0"/>
              <a:t>効果量分析の結果、</a:t>
            </a:r>
            <a:r>
              <a:rPr kumimoji="1" lang="ja-JP" altLang="en-US" dirty="0" smtClean="0">
                <a:solidFill>
                  <a:srgbClr val="FF0000"/>
                </a:solidFill>
              </a:rPr>
              <a:t>月パッチ検証数の差</a:t>
            </a:r>
            <a:r>
              <a:rPr kumimoji="1" lang="ja-JP" altLang="en-US" dirty="0" smtClean="0"/>
              <a:t>が最も大きいことが分かった</a:t>
            </a:r>
            <a:endParaRPr kumimoji="1" lang="en-US" altLang="ja-JP" dirty="0" smtClean="0"/>
          </a:p>
          <a:p>
            <a:pPr lvl="1"/>
            <a:endParaRPr lang="en-US" altLang="ja-JP" dirty="0"/>
          </a:p>
          <a:p>
            <a:r>
              <a:rPr kumimoji="1" lang="en-US" altLang="ja-JP" dirty="0" smtClean="0"/>
              <a:t>Mozilla</a:t>
            </a:r>
            <a:r>
              <a:rPr kumimoji="1" lang="ja-JP" altLang="en-US" dirty="0" smtClean="0"/>
              <a:t>　</a:t>
            </a:r>
            <a:r>
              <a:rPr kumimoji="1" lang="en-US" altLang="ja-JP" dirty="0" smtClean="0"/>
              <a:t>Firefox</a:t>
            </a:r>
            <a:r>
              <a:rPr kumimoji="1" lang="ja-JP" altLang="en-US" dirty="0" smtClean="0"/>
              <a:t>：</a:t>
            </a:r>
            <a:endParaRPr kumimoji="1" lang="en-US" altLang="ja-JP" dirty="0" smtClean="0"/>
          </a:p>
          <a:p>
            <a:pPr lvl="1"/>
            <a:r>
              <a:rPr kumimoji="1" lang="ja-JP" altLang="en-US" dirty="0" smtClean="0"/>
              <a:t>月コメント投稿数を除いて全ての活動量で統計的有意差が見られた</a:t>
            </a:r>
            <a:endParaRPr kumimoji="1" lang="en-US" altLang="ja-JP" dirty="0" smtClean="0"/>
          </a:p>
          <a:p>
            <a:pPr lvl="1"/>
            <a:r>
              <a:rPr lang="ja-JP" altLang="en-US" dirty="0"/>
              <a:t>効果量分析の結果、</a:t>
            </a:r>
            <a:r>
              <a:rPr lang="ja-JP" altLang="en-US" dirty="0">
                <a:solidFill>
                  <a:srgbClr val="FF0000"/>
                </a:solidFill>
              </a:rPr>
              <a:t>月パッチ検証数の差</a:t>
            </a:r>
            <a:r>
              <a:rPr lang="ja-JP" altLang="en-US" dirty="0"/>
              <a:t>が最も大きいことが</a:t>
            </a:r>
            <a:r>
              <a:rPr lang="ja-JP" altLang="en-US" dirty="0" smtClean="0"/>
              <a:t>分かった</a:t>
            </a:r>
            <a:endParaRPr lang="en-US" altLang="ja-JP" dirty="0"/>
          </a:p>
          <a:p>
            <a:endParaRPr lang="en-US" altLang="ja-JP" dirty="0"/>
          </a:p>
          <a:p>
            <a:r>
              <a:rPr lang="ja-JP" altLang="en-US" dirty="0"/>
              <a:t>それぞれ</a:t>
            </a:r>
            <a:r>
              <a:rPr lang="ja-JP" altLang="en-US" dirty="0" smtClean="0"/>
              <a:t>の</a:t>
            </a:r>
            <a:r>
              <a:rPr lang="ja-JP" altLang="en-US" dirty="0" smtClean="0">
                <a:solidFill>
                  <a:srgbClr val="FF0000"/>
                </a:solidFill>
              </a:rPr>
              <a:t>ひと月当たり</a:t>
            </a:r>
            <a:r>
              <a:rPr lang="ja-JP" altLang="en-US" dirty="0" smtClean="0"/>
              <a:t>の活動回数は同じ活動の合計回数よりも効果量が大きかった</a:t>
            </a:r>
            <a:endParaRPr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12</a:t>
            </a:fld>
            <a:endParaRPr kumimoji="1" lang="ja-JP" altLang="en-US"/>
          </a:p>
        </p:txBody>
      </p:sp>
      <p:sp>
        <p:nvSpPr>
          <p:cNvPr id="5" name="下矢印 4"/>
          <p:cNvSpPr/>
          <p:nvPr/>
        </p:nvSpPr>
        <p:spPr>
          <a:xfrm>
            <a:off x="3923928" y="5517232"/>
            <a:ext cx="864096" cy="504056"/>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539552" y="6021288"/>
            <a:ext cx="7920880" cy="461665"/>
          </a:xfrm>
          <a:prstGeom prst="rect">
            <a:avLst/>
          </a:prstGeom>
          <a:noFill/>
        </p:spPr>
        <p:txBody>
          <a:bodyPr wrap="square" rtlCol="0">
            <a:spAutoFit/>
          </a:bodyPr>
          <a:lstStyle/>
          <a:p>
            <a:pPr algn="ctr"/>
            <a:r>
              <a:rPr lang="ja-JP" altLang="en-US" sz="2400" dirty="0"/>
              <a:t>コミッターに昇格する開発者は、</a:t>
            </a:r>
            <a:r>
              <a:rPr lang="ja-JP" altLang="en-US" sz="2400" dirty="0">
                <a:solidFill>
                  <a:srgbClr val="FF0000"/>
                </a:solidFill>
              </a:rPr>
              <a:t>断続的</a:t>
            </a:r>
            <a:r>
              <a:rPr lang="ja-JP" altLang="en-US" sz="2400" dirty="0"/>
              <a:t>に活動して</a:t>
            </a:r>
            <a:r>
              <a:rPr lang="ja-JP" altLang="en-US" sz="2400" dirty="0" smtClean="0"/>
              <a:t>いた</a:t>
            </a:r>
            <a:endParaRPr kumimoji="1" lang="ja-JP" altLang="en-US" sz="2400" dirty="0"/>
          </a:p>
        </p:txBody>
      </p:sp>
    </p:spTree>
    <p:extLst>
      <p:ext uri="{BB962C8B-B14F-4D97-AF65-F5344CB8AC3E}">
        <p14:creationId xmlns:p14="http://schemas.microsoft.com/office/powerpoint/2010/main" val="313327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r>
              <a:rPr kumimoji="1" lang="en-US" altLang="ja-JP" dirty="0" smtClean="0"/>
              <a:t>RQ2</a:t>
            </a:r>
            <a:endParaRPr kumimoji="1" lang="ja-JP" altLang="en-US" dirty="0"/>
          </a:p>
        </p:txBody>
      </p:sp>
      <p:sp>
        <p:nvSpPr>
          <p:cNvPr id="3" name="コンテンツ プレースホルダー 2"/>
          <p:cNvSpPr>
            <a:spLocks noGrp="1"/>
          </p:cNvSpPr>
          <p:nvPr>
            <p:ph idx="1"/>
          </p:nvPr>
        </p:nvSpPr>
        <p:spPr>
          <a:xfrm>
            <a:off x="457200" y="1600200"/>
            <a:ext cx="8229600" cy="3484984"/>
          </a:xfrm>
        </p:spPr>
        <p:txBody>
          <a:bodyPr numCol="2"/>
          <a:lstStyle/>
          <a:p>
            <a:r>
              <a:rPr lang="ja-JP" altLang="en-US" dirty="0"/>
              <a:t>本実験モデル</a:t>
            </a:r>
            <a:r>
              <a:rPr lang="ja-JP" altLang="en-US" dirty="0" smtClean="0"/>
              <a:t>（</a:t>
            </a:r>
            <a:r>
              <a:rPr lang="ja-JP" altLang="en-US" dirty="0"/>
              <a:t>適合</a:t>
            </a:r>
            <a:r>
              <a:rPr lang="ja-JP" altLang="en-US" dirty="0" smtClean="0"/>
              <a:t>率）</a:t>
            </a:r>
            <a:endParaRPr lang="en-US" altLang="ja-JP" dirty="0" smtClean="0"/>
          </a:p>
          <a:p>
            <a:pPr lvl="1"/>
            <a:r>
              <a:rPr kumimoji="1" lang="ja-JP" altLang="en-US" dirty="0" smtClean="0"/>
              <a:t>両プロジェクトとも</a:t>
            </a:r>
            <a:r>
              <a:rPr kumimoji="1" lang="en-US" altLang="ja-JP" dirty="0" smtClean="0"/>
              <a:t>10%</a:t>
            </a:r>
            <a:r>
              <a:rPr kumimoji="1" lang="ja-JP" altLang="en-US" dirty="0" smtClean="0"/>
              <a:t>以下</a:t>
            </a:r>
            <a:endParaRPr kumimoji="1" lang="en-US" altLang="ja-JP" dirty="0" smtClean="0"/>
          </a:p>
          <a:p>
            <a:r>
              <a:rPr kumimoji="1" lang="ja-JP" altLang="en-US" dirty="0" smtClean="0"/>
              <a:t>本実験モデル（再現率）</a:t>
            </a:r>
            <a:endParaRPr kumimoji="1" lang="en-US" altLang="ja-JP" dirty="0" smtClean="0"/>
          </a:p>
          <a:p>
            <a:pPr lvl="1"/>
            <a:r>
              <a:rPr kumimoji="1" lang="en-US" altLang="ja-JP" dirty="0" smtClean="0"/>
              <a:t>Eclipse platform</a:t>
            </a:r>
            <a:r>
              <a:rPr kumimoji="1" lang="ja-JP" altLang="en-US" dirty="0" smtClean="0"/>
              <a:t>：約</a:t>
            </a:r>
            <a:r>
              <a:rPr kumimoji="1" lang="en-US" altLang="ja-JP" dirty="0" smtClean="0"/>
              <a:t>70%</a:t>
            </a:r>
          </a:p>
          <a:p>
            <a:pPr lvl="1"/>
            <a:r>
              <a:rPr kumimoji="1" lang="en-US" altLang="ja-JP" dirty="0" smtClean="0"/>
              <a:t>Mozilla Firefox</a:t>
            </a:r>
            <a:r>
              <a:rPr kumimoji="1" lang="ja-JP" altLang="en-US" dirty="0" smtClean="0"/>
              <a:t>：約</a:t>
            </a:r>
            <a:r>
              <a:rPr kumimoji="1" lang="en-US" altLang="ja-JP" dirty="0" smtClean="0"/>
              <a:t>82</a:t>
            </a:r>
            <a:r>
              <a:rPr lang="en-US" altLang="ja-JP" dirty="0" smtClean="0"/>
              <a:t>%</a:t>
            </a:r>
          </a:p>
          <a:p>
            <a:r>
              <a:rPr kumimoji="1" lang="ja-JP" altLang="en-US" dirty="0"/>
              <a:t>ランダム</a:t>
            </a:r>
            <a:r>
              <a:rPr kumimoji="1" lang="ja-JP" altLang="en-US" dirty="0" smtClean="0"/>
              <a:t>予測（適合率）</a:t>
            </a:r>
            <a:endParaRPr kumimoji="1" lang="en-US" altLang="ja-JP" dirty="0" smtClean="0"/>
          </a:p>
          <a:p>
            <a:pPr lvl="1"/>
            <a:r>
              <a:rPr lang="en-US" altLang="ja-JP" dirty="0"/>
              <a:t>Eclipse </a:t>
            </a:r>
            <a:r>
              <a:rPr lang="en-US" altLang="ja-JP" dirty="0" smtClean="0"/>
              <a:t>platform</a:t>
            </a:r>
            <a:r>
              <a:rPr lang="ja-JP" altLang="en-US" dirty="0"/>
              <a:t>：</a:t>
            </a:r>
            <a:r>
              <a:rPr lang="ja-JP" altLang="en-US" dirty="0" smtClean="0"/>
              <a:t>約</a:t>
            </a:r>
            <a:r>
              <a:rPr lang="en-US" altLang="ja-JP" dirty="0" smtClean="0"/>
              <a:t>0.06%</a:t>
            </a:r>
            <a:endParaRPr lang="en-US" altLang="ja-JP" dirty="0"/>
          </a:p>
          <a:p>
            <a:pPr lvl="1"/>
            <a:r>
              <a:rPr lang="en-US" altLang="ja-JP" dirty="0"/>
              <a:t>Mozilla Firefox</a:t>
            </a:r>
            <a:r>
              <a:rPr lang="ja-JP" altLang="en-US" dirty="0"/>
              <a:t>：</a:t>
            </a:r>
            <a:r>
              <a:rPr lang="ja-JP" altLang="en-US" dirty="0" smtClean="0"/>
              <a:t>約</a:t>
            </a:r>
            <a:r>
              <a:rPr lang="en-US" altLang="ja-JP" dirty="0" smtClean="0"/>
              <a:t>0.39%</a:t>
            </a:r>
          </a:p>
          <a:p>
            <a:pPr lvl="1"/>
            <a:endParaRPr lang="en-US" altLang="ja-JP" dirty="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13</a:t>
            </a:fld>
            <a:endParaRPr kumimoji="1" lang="ja-JP" altLang="en-US"/>
          </a:p>
        </p:txBody>
      </p:sp>
      <p:sp>
        <p:nvSpPr>
          <p:cNvPr id="5" name="テキスト ボックス 4"/>
          <p:cNvSpPr txBox="1"/>
          <p:nvPr/>
        </p:nvSpPr>
        <p:spPr>
          <a:xfrm>
            <a:off x="395536" y="5301208"/>
            <a:ext cx="8568952" cy="1107996"/>
          </a:xfrm>
          <a:prstGeom prst="rect">
            <a:avLst/>
          </a:prstGeom>
          <a:noFill/>
        </p:spPr>
        <p:txBody>
          <a:bodyPr wrap="square" rtlCol="0">
            <a:spAutoFit/>
          </a:bodyPr>
          <a:lstStyle/>
          <a:p>
            <a:pPr marL="285750" indent="-285750">
              <a:buFont typeface="Arial" panose="020B0604020202020204" pitchFamily="34" charset="0"/>
              <a:buChar char="•"/>
            </a:pPr>
            <a:r>
              <a:rPr lang="ja-JP" altLang="en-US" sz="2400" dirty="0"/>
              <a:t>本実験モデルはランダム予測より</a:t>
            </a:r>
            <a:r>
              <a:rPr lang="ja-JP" altLang="en-US" sz="2400" dirty="0">
                <a:solidFill>
                  <a:srgbClr val="FF0000"/>
                </a:solidFill>
              </a:rPr>
              <a:t>高い精度</a:t>
            </a:r>
            <a:r>
              <a:rPr lang="ja-JP" altLang="en-US" sz="2400" dirty="0"/>
              <a:t>で予測</a:t>
            </a:r>
            <a:r>
              <a:rPr lang="ja-JP" altLang="en-US" sz="2400" dirty="0" smtClean="0"/>
              <a:t>可能</a:t>
            </a:r>
            <a:endParaRPr lang="en-US" altLang="ja-JP" sz="2400" dirty="0" smtClean="0"/>
          </a:p>
          <a:p>
            <a:pPr marL="285750" indent="-285750">
              <a:buFont typeface="Arial" panose="020B0604020202020204" pitchFamily="34" charset="0"/>
              <a:buChar char="•"/>
            </a:pPr>
            <a:r>
              <a:rPr lang="ja-JP" altLang="en-US" sz="2400" dirty="0" smtClean="0"/>
              <a:t>単一メトリクスで構築したモデルもランダム予測より精度が高い</a:t>
            </a:r>
            <a:endParaRPr lang="en-US" altLang="ja-JP" dirty="0"/>
          </a:p>
          <a:p>
            <a:pPr algn="ctr"/>
            <a:endParaRPr kumimoji="1" lang="ja-JP" altLang="en-US" dirty="0"/>
          </a:p>
        </p:txBody>
      </p:sp>
    </p:spTree>
    <p:extLst>
      <p:ext uri="{BB962C8B-B14F-4D97-AF65-F5344CB8AC3E}">
        <p14:creationId xmlns:p14="http://schemas.microsoft.com/office/powerpoint/2010/main" val="2669564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コミッター昇格後の活動</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solidFill>
                  <a:srgbClr val="FF0000"/>
                </a:solidFill>
              </a:rPr>
              <a:t>パッチ投稿数</a:t>
            </a:r>
            <a:r>
              <a:rPr lang="ja-JP" altLang="en-US" dirty="0" smtClean="0"/>
              <a:t>を除きほとんどの活動は、減少していなかった。</a:t>
            </a:r>
            <a:endParaRPr lang="en-US" altLang="ja-JP" dirty="0" smtClean="0"/>
          </a:p>
          <a:p>
            <a:endParaRPr kumimoji="1" lang="en-US" altLang="ja-JP" dirty="0"/>
          </a:p>
          <a:p>
            <a:r>
              <a:rPr lang="ja-JP" altLang="en-US" dirty="0" smtClean="0"/>
              <a:t>パッチ投稿数が減少していた</a:t>
            </a:r>
            <a:r>
              <a:rPr lang="ja-JP" altLang="en-US" dirty="0" smtClean="0">
                <a:solidFill>
                  <a:srgbClr val="FF0000"/>
                </a:solidFill>
              </a:rPr>
              <a:t>２つ</a:t>
            </a:r>
            <a:r>
              <a:rPr lang="ja-JP" altLang="en-US" dirty="0" smtClean="0"/>
              <a:t>の理由</a:t>
            </a:r>
            <a:endParaRPr lang="en-US" altLang="ja-JP" dirty="0" smtClean="0"/>
          </a:p>
          <a:p>
            <a:pPr marL="731520" lvl="1" indent="-457200">
              <a:buFont typeface="+mj-lt"/>
              <a:buAutoNum type="arabicPeriod"/>
            </a:pPr>
            <a:r>
              <a:rPr lang="ja-JP" altLang="en-US" dirty="0" smtClean="0">
                <a:solidFill>
                  <a:srgbClr val="FF0000"/>
                </a:solidFill>
              </a:rPr>
              <a:t>自身でパッチをコミット</a:t>
            </a:r>
            <a:r>
              <a:rPr lang="ja-JP" altLang="en-US" dirty="0" smtClean="0"/>
              <a:t>できるようになったため</a:t>
            </a:r>
            <a:endParaRPr lang="en-US" altLang="ja-JP" dirty="0" smtClean="0"/>
          </a:p>
          <a:p>
            <a:pPr marL="731520" lvl="1" indent="-457200">
              <a:buFont typeface="+mj-lt"/>
              <a:buAutoNum type="arabicPeriod"/>
            </a:pPr>
            <a:r>
              <a:rPr lang="ja-JP" altLang="en-US" dirty="0">
                <a:solidFill>
                  <a:srgbClr val="FF0000"/>
                </a:solidFill>
              </a:rPr>
              <a:t>機能</a:t>
            </a:r>
            <a:r>
              <a:rPr lang="ja-JP" altLang="en-US" dirty="0" smtClean="0">
                <a:solidFill>
                  <a:srgbClr val="FF0000"/>
                </a:solidFill>
              </a:rPr>
              <a:t>拡張や不具合修正以外の活動</a:t>
            </a:r>
            <a:r>
              <a:rPr lang="ja-JP" altLang="en-US" dirty="0" smtClean="0"/>
              <a:t>が増加する</a:t>
            </a:r>
            <a:r>
              <a:rPr lang="ja-JP" altLang="en-US" dirty="0" smtClean="0"/>
              <a:t>ため</a:t>
            </a:r>
            <a:endParaRPr lang="en-US" altLang="ja-JP" dirty="0" smtClean="0"/>
          </a:p>
          <a:p>
            <a:pPr marL="731520" lvl="1" indent="-457200">
              <a:buFont typeface="+mj-lt"/>
              <a:buAutoNum type="arabicPeriod"/>
            </a:pPr>
            <a:endParaRPr kumimoji="1" lang="en-US" altLang="ja-JP" dirty="0"/>
          </a:p>
          <a:p>
            <a:r>
              <a:rPr lang="ja-JP" altLang="en-US" dirty="0" smtClean="0"/>
              <a:t>コミッター昇格後も</a:t>
            </a:r>
            <a:r>
              <a:rPr lang="ja-JP" altLang="en-US" dirty="0" smtClean="0">
                <a:solidFill>
                  <a:srgbClr val="FF0000"/>
                </a:solidFill>
              </a:rPr>
              <a:t>１年以上</a:t>
            </a:r>
            <a:r>
              <a:rPr lang="ja-JP" altLang="en-US" dirty="0" smtClean="0"/>
              <a:t>開発を継続する開発</a:t>
            </a:r>
            <a:r>
              <a:rPr lang="ja-JP" altLang="en-US" dirty="0"/>
              <a:t>者</a:t>
            </a:r>
            <a:endParaRPr lang="en-US" altLang="ja-JP" dirty="0" smtClean="0"/>
          </a:p>
          <a:p>
            <a:pPr lvl="1"/>
            <a:r>
              <a:rPr lang="en-US" altLang="ja-JP" dirty="0" smtClean="0"/>
              <a:t>Eclipse</a:t>
            </a:r>
            <a:r>
              <a:rPr lang="ja-JP" altLang="en-US" dirty="0" smtClean="0"/>
              <a:t>プロジェクトで</a:t>
            </a:r>
            <a:r>
              <a:rPr lang="en-US" altLang="ja-JP" dirty="0" smtClean="0"/>
              <a:t>55</a:t>
            </a:r>
            <a:r>
              <a:rPr lang="ja-JP" altLang="en-US" dirty="0" smtClean="0"/>
              <a:t>人中</a:t>
            </a:r>
            <a:r>
              <a:rPr lang="en-US" altLang="ja-JP" dirty="0" smtClean="0"/>
              <a:t>44</a:t>
            </a:r>
            <a:r>
              <a:rPr lang="ja-JP" altLang="en-US" dirty="0" smtClean="0"/>
              <a:t>人</a:t>
            </a:r>
            <a:r>
              <a:rPr lang="en-US" altLang="ja-JP" dirty="0" smtClean="0"/>
              <a:t>(</a:t>
            </a:r>
            <a:r>
              <a:rPr lang="ja-JP" altLang="en-US" dirty="0" smtClean="0"/>
              <a:t>約</a:t>
            </a:r>
            <a:r>
              <a:rPr lang="en-US" altLang="ja-JP" dirty="0" smtClean="0"/>
              <a:t>80</a:t>
            </a:r>
            <a:r>
              <a:rPr lang="en-US" altLang="ja-JP" dirty="0" smtClean="0"/>
              <a:t>%)</a:t>
            </a:r>
          </a:p>
          <a:p>
            <a:pPr lvl="1"/>
            <a:r>
              <a:rPr kumimoji="1" lang="en-US" altLang="ja-JP" dirty="0"/>
              <a:t>Mozilla </a:t>
            </a:r>
            <a:r>
              <a:rPr kumimoji="1" lang="en-US" altLang="ja-JP" dirty="0" smtClean="0"/>
              <a:t>Firefox</a:t>
            </a:r>
            <a:r>
              <a:rPr kumimoji="1" lang="ja-JP" altLang="en-US" dirty="0" smtClean="0"/>
              <a:t>プロジェクトで</a:t>
            </a:r>
            <a:r>
              <a:rPr kumimoji="1" lang="en-US" altLang="ja-JP" dirty="0" smtClean="0"/>
              <a:t>51</a:t>
            </a:r>
            <a:r>
              <a:rPr kumimoji="1" lang="ja-JP" altLang="en-US" dirty="0" smtClean="0"/>
              <a:t>人中</a:t>
            </a:r>
            <a:r>
              <a:rPr kumimoji="1" lang="en-US" altLang="ja-JP" dirty="0" smtClean="0"/>
              <a:t>30</a:t>
            </a:r>
            <a:r>
              <a:rPr kumimoji="1" lang="ja-JP" altLang="en-US" dirty="0" smtClean="0"/>
              <a:t>人</a:t>
            </a:r>
            <a:r>
              <a:rPr lang="en-US" altLang="ja-JP" dirty="0" smtClean="0"/>
              <a:t>(</a:t>
            </a:r>
            <a:r>
              <a:rPr lang="ja-JP" altLang="en-US" dirty="0" smtClean="0"/>
              <a:t>約</a:t>
            </a:r>
            <a:r>
              <a:rPr lang="en-US" altLang="ja-JP" dirty="0" smtClean="0"/>
              <a:t>59%)</a:t>
            </a: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14</a:t>
            </a:fld>
            <a:endParaRPr kumimoji="1" lang="ja-JP" altLang="en-US"/>
          </a:p>
        </p:txBody>
      </p:sp>
    </p:spTree>
    <p:extLst>
      <p:ext uri="{BB962C8B-B14F-4D97-AF65-F5344CB8AC3E}">
        <p14:creationId xmlns:p14="http://schemas.microsoft.com/office/powerpoint/2010/main" val="3205186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コミッターに昇格する開発者の</a:t>
            </a:r>
            <a:r>
              <a:rPr lang="ja-JP" altLang="en-US" dirty="0" smtClean="0"/>
              <a:t>活動量</a:t>
            </a:r>
            <a:r>
              <a:rPr lang="en-US" altLang="ja-JP" dirty="0" smtClean="0"/>
              <a:t>(1)</a:t>
            </a:r>
            <a:endParaRPr kumimoji="1" lang="ja-JP" altLang="en-US" dirty="0"/>
          </a:p>
        </p:txBody>
      </p:sp>
      <p:sp>
        <p:nvSpPr>
          <p:cNvPr id="3" name="コンテンツ プレースホルダー 2"/>
          <p:cNvSpPr>
            <a:spLocks noGrp="1"/>
          </p:cNvSpPr>
          <p:nvPr>
            <p:ph idx="1"/>
          </p:nvPr>
        </p:nvSpPr>
        <p:spPr>
          <a:xfrm>
            <a:off x="457200" y="1600200"/>
            <a:ext cx="8229600" cy="2404864"/>
          </a:xfrm>
        </p:spPr>
        <p:txBody>
          <a:bodyPr/>
          <a:lstStyle/>
          <a:p>
            <a:r>
              <a:rPr kumimoji="1" lang="ja-JP" altLang="en-US" dirty="0" smtClean="0"/>
              <a:t>パッチ投稿やパッチ検証を行っていない開発者</a:t>
            </a:r>
            <a:endParaRPr kumimoji="1" lang="en-US" altLang="ja-JP" dirty="0" smtClean="0"/>
          </a:p>
          <a:p>
            <a:pPr lvl="1"/>
            <a:r>
              <a:rPr kumimoji="1" lang="en-US" altLang="ja-JP" dirty="0" smtClean="0"/>
              <a:t>Eclipse</a:t>
            </a:r>
            <a:r>
              <a:rPr lang="ja-JP" altLang="en-US" dirty="0" smtClean="0"/>
              <a:t> </a:t>
            </a:r>
            <a:r>
              <a:rPr kumimoji="1" lang="en-US" altLang="ja-JP" dirty="0" smtClean="0"/>
              <a:t>platform</a:t>
            </a:r>
            <a:r>
              <a:rPr kumimoji="1" lang="ja-JP" altLang="en-US" dirty="0" smtClean="0"/>
              <a:t>では</a:t>
            </a:r>
            <a:r>
              <a:rPr kumimoji="1" lang="en-US" altLang="ja-JP" dirty="0" smtClean="0"/>
              <a:t>4481</a:t>
            </a:r>
            <a:r>
              <a:rPr kumimoji="1" lang="ja-JP" altLang="en-US" dirty="0" smtClean="0"/>
              <a:t>人中</a:t>
            </a:r>
            <a:r>
              <a:rPr kumimoji="1" lang="en-US" altLang="ja-JP" dirty="0" smtClean="0"/>
              <a:t>4022</a:t>
            </a:r>
            <a:r>
              <a:rPr kumimoji="1" lang="ja-JP" altLang="en-US" dirty="0" smtClean="0"/>
              <a:t>人</a:t>
            </a:r>
            <a:r>
              <a:rPr kumimoji="1" lang="en-US" altLang="ja-JP" dirty="0" smtClean="0"/>
              <a:t>(</a:t>
            </a:r>
            <a:r>
              <a:rPr kumimoji="1" lang="ja-JP" altLang="en-US" dirty="0" smtClean="0"/>
              <a:t>約</a:t>
            </a:r>
            <a:r>
              <a:rPr kumimoji="1" lang="en-US" altLang="ja-JP" dirty="0" smtClean="0"/>
              <a:t>90%)</a:t>
            </a:r>
          </a:p>
          <a:p>
            <a:pPr lvl="1"/>
            <a:r>
              <a:rPr lang="en-US" altLang="ja-JP" dirty="0"/>
              <a:t>Mozilla </a:t>
            </a:r>
            <a:r>
              <a:rPr lang="en-US" altLang="ja-JP" dirty="0" smtClean="0"/>
              <a:t>Firefox</a:t>
            </a:r>
            <a:r>
              <a:rPr lang="ja-JP" altLang="en-US" dirty="0" smtClean="0"/>
              <a:t>では</a:t>
            </a:r>
            <a:r>
              <a:rPr lang="en-US" altLang="ja-JP" dirty="0" smtClean="0"/>
              <a:t>6119</a:t>
            </a:r>
            <a:r>
              <a:rPr lang="ja-JP" altLang="en-US" dirty="0" smtClean="0"/>
              <a:t>人中</a:t>
            </a:r>
            <a:r>
              <a:rPr lang="en-US" altLang="ja-JP" dirty="0" smtClean="0"/>
              <a:t>5772</a:t>
            </a:r>
            <a:r>
              <a:rPr lang="ja-JP" altLang="en-US" dirty="0" smtClean="0"/>
              <a:t>人</a:t>
            </a:r>
            <a:r>
              <a:rPr lang="en-US" altLang="ja-JP" dirty="0" smtClean="0"/>
              <a:t>(</a:t>
            </a:r>
            <a:r>
              <a:rPr lang="ja-JP" altLang="en-US" dirty="0" smtClean="0"/>
              <a:t>約</a:t>
            </a:r>
            <a:r>
              <a:rPr lang="en-US" altLang="ja-JP" dirty="0" smtClean="0"/>
              <a:t>94%)</a:t>
            </a:r>
          </a:p>
          <a:p>
            <a:pPr lvl="1"/>
            <a:endParaRPr kumimoji="1" lang="en-US" altLang="ja-JP" dirty="0" smtClean="0"/>
          </a:p>
          <a:p>
            <a:r>
              <a:rPr lang="ja-JP" altLang="en-US" dirty="0"/>
              <a:t>この活動</a:t>
            </a:r>
            <a:r>
              <a:rPr lang="ja-JP" altLang="en-US" dirty="0" smtClean="0"/>
              <a:t>を行っていない開発者がコミッターに昇格することは一般的に考えにくい</a:t>
            </a:r>
            <a:endParaRPr kumimoji="1" lang="en-US" altLang="ja-JP" dirty="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15</a:t>
            </a:fld>
            <a:endParaRPr kumimoji="1" lang="ja-JP" altLang="en-US"/>
          </a:p>
        </p:txBody>
      </p:sp>
      <p:sp>
        <p:nvSpPr>
          <p:cNvPr id="5" name="下矢印 4"/>
          <p:cNvSpPr/>
          <p:nvPr/>
        </p:nvSpPr>
        <p:spPr>
          <a:xfrm>
            <a:off x="3743908" y="4221088"/>
            <a:ext cx="1224136" cy="64807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611560" y="5053826"/>
            <a:ext cx="7488832" cy="461665"/>
          </a:xfrm>
          <a:prstGeom prst="rect">
            <a:avLst/>
          </a:prstGeom>
          <a:noFill/>
        </p:spPr>
        <p:txBody>
          <a:bodyPr wrap="square" rtlCol="0">
            <a:spAutoFit/>
          </a:bodyPr>
          <a:lstStyle/>
          <a:p>
            <a:pPr algn="ctr"/>
            <a:r>
              <a:rPr lang="ja-JP" altLang="en-US" sz="2400" dirty="0"/>
              <a:t>その開発者</a:t>
            </a:r>
            <a:r>
              <a:rPr lang="ja-JP" altLang="en-US" sz="2400" dirty="0" smtClean="0"/>
              <a:t>を除いて、</a:t>
            </a:r>
            <a:r>
              <a:rPr lang="en-US" altLang="ja-JP" sz="2400" dirty="0" smtClean="0">
                <a:solidFill>
                  <a:srgbClr val="FF0000"/>
                </a:solidFill>
              </a:rPr>
              <a:t>RQ1,RQ2</a:t>
            </a:r>
            <a:r>
              <a:rPr lang="ja-JP" altLang="en-US" sz="2400" dirty="0" smtClean="0">
                <a:solidFill>
                  <a:srgbClr val="FF0000"/>
                </a:solidFill>
              </a:rPr>
              <a:t>の追加</a:t>
            </a:r>
            <a:r>
              <a:rPr lang="ja-JP" altLang="en-US" sz="2400" dirty="0">
                <a:solidFill>
                  <a:srgbClr val="FF0000"/>
                </a:solidFill>
              </a:rPr>
              <a:t>実験</a:t>
            </a:r>
            <a:r>
              <a:rPr lang="ja-JP" altLang="en-US" sz="2400" dirty="0" smtClean="0"/>
              <a:t>を行った</a:t>
            </a:r>
            <a:endParaRPr kumimoji="1" lang="ja-JP" altLang="en-US" sz="2400" dirty="0"/>
          </a:p>
        </p:txBody>
      </p:sp>
    </p:spTree>
    <p:extLst>
      <p:ext uri="{BB962C8B-B14F-4D97-AF65-F5344CB8AC3E}">
        <p14:creationId xmlns:p14="http://schemas.microsoft.com/office/powerpoint/2010/main" val="114825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コミッターに昇格する開発者の活動量</a:t>
            </a:r>
            <a:r>
              <a:rPr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2800" dirty="0" smtClean="0"/>
              <a:t>RQ1,RQ2</a:t>
            </a:r>
            <a:r>
              <a:rPr kumimoji="1" lang="ja-JP" altLang="en-US" sz="2800" dirty="0" smtClean="0"/>
              <a:t>の追加実験の結果</a:t>
            </a:r>
            <a:endParaRPr kumimoji="1" lang="en-US" altLang="ja-JP" sz="2800" dirty="0" smtClean="0"/>
          </a:p>
          <a:p>
            <a:pPr lvl="1"/>
            <a:r>
              <a:rPr kumimoji="1" lang="en-US" altLang="ja-JP" dirty="0" smtClean="0"/>
              <a:t>Eclipse platform</a:t>
            </a:r>
            <a:r>
              <a:rPr lang="ja-JP" altLang="en-US" dirty="0" smtClean="0"/>
              <a:t>：</a:t>
            </a:r>
            <a:endParaRPr lang="en-US" altLang="ja-JP" dirty="0" smtClean="0"/>
          </a:p>
          <a:p>
            <a:pPr marL="548640" lvl="2" indent="0">
              <a:buNone/>
            </a:pPr>
            <a:r>
              <a:rPr kumimoji="1" lang="ja-JP" altLang="en-US" sz="2000" dirty="0" smtClean="0"/>
              <a:t>コミッター候補者と一般開発者のパッチ投稿数やコメント投稿数に</a:t>
            </a:r>
            <a:r>
              <a:rPr kumimoji="1" lang="ja-JP" altLang="en-US" sz="2000" dirty="0" smtClean="0">
                <a:solidFill>
                  <a:srgbClr val="FF0000"/>
                </a:solidFill>
              </a:rPr>
              <a:t>有意な差があった</a:t>
            </a:r>
            <a:r>
              <a:rPr kumimoji="1" lang="ja-JP" altLang="en-US" sz="2000" dirty="0" smtClean="0"/>
              <a:t>。</a:t>
            </a:r>
            <a:endParaRPr kumimoji="1" lang="en-US" altLang="ja-JP" sz="2000" dirty="0" smtClean="0"/>
          </a:p>
          <a:p>
            <a:pPr marL="548640" lvl="2" indent="0">
              <a:buNone/>
            </a:pPr>
            <a:endParaRPr lang="en-US" altLang="ja-JP" sz="2000" dirty="0" smtClean="0"/>
          </a:p>
          <a:p>
            <a:pPr marL="548640" lvl="2" indent="0">
              <a:buNone/>
            </a:pPr>
            <a:r>
              <a:rPr kumimoji="1" lang="ja-JP" altLang="en-US" sz="2000" dirty="0" smtClean="0"/>
              <a:t>パッチ投稿やコメント投稿を多く行う開発者から</a:t>
            </a:r>
            <a:r>
              <a:rPr kumimoji="1" lang="ja-JP" altLang="en-US" sz="2000" dirty="0" smtClean="0">
                <a:solidFill>
                  <a:srgbClr val="FF0000"/>
                </a:solidFill>
              </a:rPr>
              <a:t>コミッター</a:t>
            </a:r>
            <a:r>
              <a:rPr kumimoji="1" lang="ja-JP" altLang="en-US" sz="2000" dirty="0" smtClean="0"/>
              <a:t>を見つけ出す</a:t>
            </a:r>
            <a:endParaRPr kumimoji="1" lang="en-US" altLang="ja-JP" sz="2000" dirty="0" smtClean="0"/>
          </a:p>
          <a:p>
            <a:pPr marL="548640" lvl="2" indent="0">
              <a:buNone/>
            </a:pPr>
            <a:endParaRPr lang="en-US" altLang="ja-JP" sz="2000" dirty="0"/>
          </a:p>
          <a:p>
            <a:pPr lvl="1"/>
            <a:r>
              <a:rPr kumimoji="1" lang="en-US" altLang="ja-JP" dirty="0" smtClean="0"/>
              <a:t>Mozilla Firefox</a:t>
            </a:r>
            <a:r>
              <a:rPr kumimoji="1" lang="ja-JP" altLang="en-US" dirty="0" smtClean="0"/>
              <a:t>：</a:t>
            </a:r>
            <a:endParaRPr kumimoji="1" lang="en-US" altLang="ja-JP" dirty="0" smtClean="0"/>
          </a:p>
          <a:p>
            <a:pPr marL="548640" lvl="2" indent="0">
              <a:buNone/>
            </a:pPr>
            <a:r>
              <a:rPr lang="ja-JP" altLang="en-US" sz="2000" dirty="0" smtClean="0"/>
              <a:t>コミッター候補者のパッチ投稿数やコメント投稿数の中央値は一般開発者比べて多いが、に</a:t>
            </a:r>
            <a:r>
              <a:rPr lang="ja-JP" altLang="en-US" sz="2000" dirty="0" smtClean="0">
                <a:solidFill>
                  <a:srgbClr val="FF0000"/>
                </a:solidFill>
              </a:rPr>
              <a:t>有意な差はなかった</a:t>
            </a:r>
            <a:r>
              <a:rPr lang="ja-JP" altLang="en-US" sz="2000" dirty="0" smtClean="0"/>
              <a:t>。</a:t>
            </a:r>
            <a:endParaRPr kumimoji="1" lang="en-US" altLang="ja-JP" sz="2000" dirty="0" smtClean="0"/>
          </a:p>
          <a:p>
            <a:pPr marL="548640" lvl="2" indent="0">
              <a:buNone/>
            </a:pPr>
            <a:endParaRPr kumimoji="1" lang="en-US" altLang="ja-JP" sz="2000" dirty="0" smtClean="0"/>
          </a:p>
          <a:p>
            <a:pPr marL="548640" lvl="2" indent="0">
              <a:buNone/>
            </a:pPr>
            <a:r>
              <a:rPr kumimoji="1" lang="ja-JP" altLang="en-US" sz="2000" dirty="0" smtClean="0"/>
              <a:t>パッチ投稿数やコメント投稿数は</a:t>
            </a:r>
            <a:r>
              <a:rPr lang="ja-JP" altLang="en-US" sz="2000" dirty="0">
                <a:solidFill>
                  <a:srgbClr val="FF0000"/>
                </a:solidFill>
              </a:rPr>
              <a:t>コミッター</a:t>
            </a:r>
            <a:r>
              <a:rPr lang="ja-JP" altLang="en-US" sz="2000" dirty="0" smtClean="0">
                <a:solidFill>
                  <a:srgbClr val="FF0000"/>
                </a:solidFill>
              </a:rPr>
              <a:t>にならない</a:t>
            </a:r>
            <a:r>
              <a:rPr lang="ja-JP" altLang="en-US" sz="2000" dirty="0" smtClean="0"/>
              <a:t>開発者を選定</a:t>
            </a:r>
            <a:endParaRPr kumimoji="1" lang="ja-JP" altLang="en-US" sz="2000"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16</a:t>
            </a:fld>
            <a:endParaRPr kumimoji="1" lang="ja-JP" altLang="en-US"/>
          </a:p>
        </p:txBody>
      </p:sp>
    </p:spTree>
    <p:extLst>
      <p:ext uri="{BB962C8B-B14F-4D97-AF65-F5344CB8AC3E}">
        <p14:creationId xmlns:p14="http://schemas.microsoft.com/office/powerpoint/2010/main" val="27868565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むすび</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本論文は</a:t>
            </a:r>
            <a:endParaRPr kumimoji="1" lang="en-US" altLang="ja-JP" dirty="0" smtClean="0"/>
          </a:p>
          <a:p>
            <a:pPr lvl="1"/>
            <a:r>
              <a:rPr lang="ja-JP" altLang="en-US" sz="2400" dirty="0" smtClean="0"/>
              <a:t>コミッター候補者の予測モデルにおいて</a:t>
            </a:r>
            <a:endParaRPr kumimoji="1" lang="en-US" altLang="ja-JP" sz="2400" dirty="0" smtClean="0"/>
          </a:p>
          <a:p>
            <a:pPr lvl="2"/>
            <a:r>
              <a:rPr lang="en-US" altLang="ja-JP" sz="2400" dirty="0" smtClean="0"/>
              <a:t>Eclipse platform</a:t>
            </a:r>
            <a:r>
              <a:rPr lang="ja-JP" altLang="en-US" sz="2400" dirty="0" smtClean="0"/>
              <a:t>では再現率が</a:t>
            </a:r>
            <a:r>
              <a:rPr lang="ja-JP" altLang="en-US" sz="2400" dirty="0" smtClean="0">
                <a:solidFill>
                  <a:srgbClr val="FF0000"/>
                </a:solidFill>
              </a:rPr>
              <a:t>約</a:t>
            </a:r>
            <a:r>
              <a:rPr lang="en-US" altLang="ja-JP" sz="2400" dirty="0" smtClean="0">
                <a:solidFill>
                  <a:srgbClr val="FF0000"/>
                </a:solidFill>
              </a:rPr>
              <a:t>70%</a:t>
            </a:r>
            <a:r>
              <a:rPr lang="ja-JP" altLang="en-US" sz="2400" dirty="0" smtClean="0"/>
              <a:t>の精度</a:t>
            </a:r>
            <a:endParaRPr lang="en-US" altLang="ja-JP" sz="2400" dirty="0" smtClean="0"/>
          </a:p>
          <a:p>
            <a:pPr lvl="2"/>
            <a:r>
              <a:rPr lang="en-US" altLang="ja-JP" sz="2400" dirty="0" smtClean="0"/>
              <a:t>Mozilla Firefox</a:t>
            </a:r>
            <a:r>
              <a:rPr lang="ja-JP" altLang="en-US" sz="2400" dirty="0" smtClean="0"/>
              <a:t>では再現率が</a:t>
            </a:r>
            <a:r>
              <a:rPr lang="ja-JP" altLang="en-US" sz="2400" dirty="0" smtClean="0">
                <a:solidFill>
                  <a:srgbClr val="FF0000"/>
                </a:solidFill>
              </a:rPr>
              <a:t>約</a:t>
            </a:r>
            <a:r>
              <a:rPr lang="en-US" altLang="ja-JP" sz="2400" dirty="0" smtClean="0">
                <a:solidFill>
                  <a:srgbClr val="FF0000"/>
                </a:solidFill>
              </a:rPr>
              <a:t>80%</a:t>
            </a:r>
            <a:r>
              <a:rPr lang="ja-JP" altLang="en-US" sz="2400" dirty="0" smtClean="0"/>
              <a:t>の精度</a:t>
            </a:r>
            <a:endParaRPr lang="en-US" altLang="ja-JP" sz="2400" dirty="0"/>
          </a:p>
          <a:p>
            <a:pPr lvl="1"/>
            <a:endParaRPr lang="en-US" altLang="ja-JP" sz="2400" dirty="0" smtClean="0"/>
          </a:p>
          <a:p>
            <a:pPr lvl="1"/>
            <a:r>
              <a:rPr lang="ja-JP" altLang="en-US" sz="2400" dirty="0" smtClean="0"/>
              <a:t>有用な活動量として</a:t>
            </a:r>
            <a:endParaRPr lang="en-US" altLang="ja-JP" sz="2400" dirty="0" smtClean="0"/>
          </a:p>
          <a:p>
            <a:pPr lvl="2"/>
            <a:r>
              <a:rPr lang="ja-JP" altLang="en-US" sz="2400" dirty="0"/>
              <a:t>継続的</a:t>
            </a:r>
            <a:r>
              <a:rPr lang="ja-JP" altLang="en-US" sz="2400" dirty="0" smtClean="0"/>
              <a:t>な</a:t>
            </a:r>
            <a:r>
              <a:rPr lang="ja-JP" altLang="en-US" sz="2400" dirty="0" smtClean="0">
                <a:solidFill>
                  <a:srgbClr val="FF0000"/>
                </a:solidFill>
              </a:rPr>
              <a:t>パッチの投稿</a:t>
            </a:r>
            <a:r>
              <a:rPr lang="ja-JP" altLang="en-US" sz="2400" dirty="0" smtClean="0"/>
              <a:t>や</a:t>
            </a:r>
            <a:r>
              <a:rPr lang="ja-JP" altLang="en-US" sz="2400" dirty="0" smtClean="0">
                <a:solidFill>
                  <a:srgbClr val="FF0000"/>
                </a:solidFill>
              </a:rPr>
              <a:t>パッチの検証</a:t>
            </a:r>
            <a:endParaRPr lang="en-US" altLang="ja-JP" sz="2400" dirty="0" smtClean="0">
              <a:solidFill>
                <a:srgbClr val="FF0000"/>
              </a:solidFill>
            </a:endParaRPr>
          </a:p>
          <a:p>
            <a:pPr marL="274320" lvl="1" indent="0">
              <a:buNone/>
            </a:pPr>
            <a:endParaRPr kumimoji="1" lang="en-US" altLang="ja-JP" dirty="0"/>
          </a:p>
          <a:p>
            <a:pPr marL="274320" lvl="1"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7CB01B5B-BBDF-4F5D-A22E-19B2A30E362F}" type="slidenum">
              <a:rPr kumimoji="1" lang="ja-JP" altLang="en-US" smtClean="0"/>
              <a:t>17</a:t>
            </a:fld>
            <a:endParaRPr kumimoji="1" lang="ja-JP" altLang="en-US"/>
          </a:p>
        </p:txBody>
      </p:sp>
    </p:spTree>
    <p:extLst>
      <p:ext uri="{BB962C8B-B14F-4D97-AF65-F5344CB8AC3E}">
        <p14:creationId xmlns:p14="http://schemas.microsoft.com/office/powerpoint/2010/main" val="11064928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spDef>
      <a:spPr>
        <a:solidFill>
          <a:schemeClr val="bg1"/>
        </a:solidFill>
      </a:spPr>
      <a:bodyPr rtlCol="0" anchor="ctr"/>
      <a:lstStyle>
        <a:defPPr algn="ctr">
          <a:defRPr kumimoji="1"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dirty="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1101</TotalTime>
  <Words>1207</Words>
  <Application>Microsoft Office PowerPoint</Application>
  <PresentationFormat>画面に合わせる (4:3)</PresentationFormat>
  <Paragraphs>188</Paragraphs>
  <Slides>17</Slides>
  <Notes>0</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クラリティ</vt:lpstr>
      <vt:lpstr>OSSプロジェクトにおける開発者の活動量を用いたコミッター候補者予測</vt:lpstr>
      <vt:lpstr>コミッターとは</vt:lpstr>
      <vt:lpstr>まえがき</vt:lpstr>
      <vt:lpstr>開発者の活動</vt:lpstr>
      <vt:lpstr>Research　Question</vt:lpstr>
      <vt:lpstr>Research　Question１（動機）</vt:lpstr>
      <vt:lpstr>Research　Question１（手順）</vt:lpstr>
      <vt:lpstr>Research　Question１</vt:lpstr>
      <vt:lpstr>Research　Question２（動機）</vt:lpstr>
      <vt:lpstr>Research　Question２（手順）</vt:lpstr>
      <vt:lpstr>実験対象データ</vt:lpstr>
      <vt:lpstr>実験結果：RQ1</vt:lpstr>
      <vt:lpstr>実験結果：RQ2</vt:lpstr>
      <vt:lpstr>コミッター昇格後の活動</vt:lpstr>
      <vt:lpstr>コミッターに昇格する開発者の活動量(1)</vt:lpstr>
      <vt:lpstr>コミッターに昇格する開発者の活動量(2)</vt:lpstr>
      <vt:lpstr>むすび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OSSプロジェクトにおける開発者の活動量を用いたコミッター候補者予測</dc:title>
  <dc:creator>yusuke</dc:creator>
  <cp:lastModifiedBy>システム情報学センター</cp:lastModifiedBy>
  <cp:revision>47</cp:revision>
  <dcterms:created xsi:type="dcterms:W3CDTF">2013-10-23T04:04:53Z</dcterms:created>
  <dcterms:modified xsi:type="dcterms:W3CDTF">2013-10-24T09:04:49Z</dcterms:modified>
</cp:coreProperties>
</file>