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69" r:id="rId14"/>
    <p:sldId id="270" r:id="rId1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469" autoAdjust="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B45732-F046-4F82-BFE0-C2502310E0D7}" type="datetimeFigureOut">
              <a:rPr kumimoji="1" lang="ja-JP" altLang="en-US" smtClean="0"/>
              <a:t>2014/10/28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601FBD-25BF-41A7-9D86-394EE92590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3948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01FBD-25BF-41A7-9D86-394EE925908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1386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l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dirty="0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1A7E1-D347-47AE-B5A7-E9F1F8AA7AC5}" type="datetime1">
              <a:rPr kumimoji="1" lang="ja-JP" altLang="en-US" smtClean="0"/>
              <a:t>2014/10/28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954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17210-328A-4E89-87C4-D67261BC86E1}" type="datetime1">
              <a:rPr kumimoji="1" lang="ja-JP" altLang="en-US" smtClean="0"/>
              <a:t>2014/10/28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3317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2DC2D-B1BF-4BAA-9648-F6B5A7DEA964}" type="datetime1">
              <a:rPr kumimoji="1" lang="ja-JP" altLang="en-US" smtClean="0"/>
              <a:t>2014/10/28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2862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82C7-B3AE-497A-9FF3-D13C1A48D131}" type="datetime1">
              <a:rPr kumimoji="1" lang="ja-JP" altLang="en-US" smtClean="0"/>
              <a:t>2014/10/28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8037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1468-F3CD-4E04-8279-27D55D9DD4E2}" type="datetime1">
              <a:rPr kumimoji="1" lang="ja-JP" altLang="en-US" smtClean="0"/>
              <a:t>2014/10/28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138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CBD67-FB6E-4280-B2E3-FE71EB638048}" type="datetime1">
              <a:rPr kumimoji="1" lang="ja-JP" altLang="en-US" smtClean="0"/>
              <a:t>2014/10/28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1207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45BC0-26E0-4179-B786-FADB7B307311}" type="datetime1">
              <a:rPr kumimoji="1" lang="ja-JP" altLang="en-US" smtClean="0"/>
              <a:t>2014/10/28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8748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3E4F7-3A40-4EB4-9DD5-C27433BF4471}" type="datetime1">
              <a:rPr kumimoji="1" lang="ja-JP" altLang="en-US" smtClean="0"/>
              <a:t>2014/10/28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7834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4419-85A7-4BCA-866D-76A4095D2635}" type="datetime1">
              <a:rPr kumimoji="1" lang="ja-JP" altLang="en-US" smtClean="0"/>
              <a:t>2014/10/28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6672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E2CD-6A2D-4C6D-9800-E95DE2DF4ECE}" type="datetime1">
              <a:rPr kumimoji="1" lang="ja-JP" altLang="en-US" smtClean="0"/>
              <a:t>2014/10/28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124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6D4E4-DCE7-448E-A91F-61B1FF0E1BF0}" type="datetime1">
              <a:rPr kumimoji="1" lang="ja-JP" altLang="en-US" smtClean="0"/>
              <a:t>2014/10/28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02549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944B1-1608-400D-9A1F-49D98463F240}" type="datetime1">
              <a:rPr kumimoji="1" lang="ja-JP" altLang="en-US" smtClean="0"/>
              <a:t>2014/10/28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4842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FDCB-9A98-4CA2-A89A-F2CE0CD1DECF}" type="datetime1">
              <a:rPr kumimoji="1" lang="ja-JP" altLang="en-US" smtClean="0"/>
              <a:t>2014/10/28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90852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6F8C9-321E-4946-A21F-BBB44A11DFBF}" type="datetime1">
              <a:rPr kumimoji="1" lang="ja-JP" altLang="en-US" smtClean="0"/>
              <a:t>2014/10/28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68065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23D5-48FF-43FF-B43C-F7C7E5534083}" type="datetime1">
              <a:rPr kumimoji="1" lang="ja-JP" altLang="en-US" smtClean="0"/>
              <a:t>2014/10/28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9990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9DF18-708D-404F-87CC-33E3ED04DEDA}" type="datetime1">
              <a:rPr kumimoji="1" lang="ja-JP" altLang="en-US" smtClean="0"/>
              <a:t>2014/10/28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0466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A2761-20F0-42A7-9EFC-B69D0D409AA6}" type="datetime1">
              <a:rPr kumimoji="1" lang="ja-JP" altLang="en-US" smtClean="0"/>
              <a:t>2014/10/28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0AD7019-01BE-4B7B-BCEF-135497767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4803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kumimoji="1"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07067" y="931336"/>
            <a:ext cx="7766936" cy="1646302"/>
          </a:xfrm>
        </p:spPr>
        <p:txBody>
          <a:bodyPr/>
          <a:lstStyle/>
          <a:p>
            <a:r>
              <a:rPr kumimoji="1" lang="ja-JP" altLang="en-US" dirty="0" smtClean="0"/>
              <a:t>母集団と標本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07067" y="3881499"/>
            <a:ext cx="7766936" cy="2104434"/>
          </a:xfrm>
        </p:spPr>
        <p:txBody>
          <a:bodyPr>
            <a:normAutofit/>
          </a:bodyPr>
          <a:lstStyle/>
          <a:p>
            <a:r>
              <a:rPr kumimoji="1" lang="ja-JP" altLang="en-US" sz="2800" dirty="0" smtClean="0"/>
              <a:t>資料：Ｒによるやさしい統計学</a:t>
            </a:r>
            <a:r>
              <a:rPr lang="ja-JP" altLang="en-US" sz="2800" dirty="0" smtClean="0"/>
              <a:t>・第</a:t>
            </a:r>
            <a:r>
              <a:rPr lang="en-US" altLang="ja-JP" sz="2800" dirty="0" smtClean="0"/>
              <a:t>4</a:t>
            </a:r>
            <a:r>
              <a:rPr lang="ja-JP" altLang="en-US" sz="2800" dirty="0" smtClean="0"/>
              <a:t>章</a:t>
            </a:r>
            <a:endParaRPr lang="en-US" altLang="ja-JP" sz="2800" dirty="0" smtClean="0"/>
          </a:p>
          <a:p>
            <a:r>
              <a:rPr lang="ja-JP" altLang="en-US" sz="2800" dirty="0"/>
              <a:t>　</a:t>
            </a:r>
            <a:r>
              <a:rPr lang="ja-JP" altLang="en-US" sz="2800" dirty="0" smtClean="0"/>
              <a:t>　　</a:t>
            </a:r>
            <a:r>
              <a:rPr lang="en-US" altLang="ja-JP" sz="2800" dirty="0" smtClean="0"/>
              <a:t>ISBM978-4-274-06710-5</a:t>
            </a:r>
            <a:r>
              <a:rPr lang="ja-JP" altLang="en-US" sz="2800" dirty="0"/>
              <a:t> </a:t>
            </a:r>
            <a:r>
              <a:rPr lang="ja-JP" altLang="en-US" sz="2800" dirty="0" smtClean="0"/>
              <a:t>オーム出版社</a:t>
            </a:r>
            <a:endParaRPr lang="en-US" altLang="ja-JP" sz="2800" dirty="0" smtClean="0"/>
          </a:p>
          <a:p>
            <a:r>
              <a:rPr kumimoji="1" lang="ja-JP" altLang="en-US" sz="2800" dirty="0" smtClean="0"/>
              <a:t>著者：山田剛史</a:t>
            </a:r>
            <a:r>
              <a:rPr lang="ja-JP" altLang="en-US" sz="2800" dirty="0" smtClean="0"/>
              <a:t> 杉澤武俊 村井潤一郎</a:t>
            </a:r>
            <a:endParaRPr kumimoji="1" lang="en-US" altLang="ja-JP" sz="2800" dirty="0" smtClean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31291" y="6121401"/>
            <a:ext cx="2803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60171050</a:t>
            </a:r>
            <a:r>
              <a:rPr lang="ja-JP" altLang="en-US" sz="2400" dirty="0" smtClean="0"/>
              <a:t> 松野</a:t>
            </a:r>
            <a:r>
              <a:rPr lang="ja-JP" altLang="en-US" sz="2400" dirty="0"/>
              <a:t>祐介</a:t>
            </a:r>
            <a:endParaRPr kumimoji="1" lang="en-US" altLang="ja-JP" sz="2400" dirty="0" smtClean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73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概要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u="sng" dirty="0" smtClean="0"/>
              <a:t>母集団</a:t>
            </a:r>
            <a:endParaRPr lang="en-US" altLang="ja-JP" u="sng" dirty="0"/>
          </a:p>
          <a:p>
            <a:pPr lvl="1"/>
            <a:r>
              <a:rPr kumimoji="1" lang="ja-JP" altLang="en-US" dirty="0" smtClean="0"/>
              <a:t>対象のデータ全体</a:t>
            </a:r>
            <a:endParaRPr kumimoji="1" lang="en-US" altLang="ja-JP" dirty="0" smtClean="0"/>
          </a:p>
          <a:p>
            <a:pPr lvl="1"/>
            <a:endParaRPr lang="en-US" altLang="ja-JP" dirty="0" smtClean="0"/>
          </a:p>
          <a:p>
            <a:r>
              <a:rPr kumimoji="1" lang="ja-JP" altLang="en-US" u="sng" dirty="0" smtClean="0"/>
              <a:t>標本</a:t>
            </a:r>
            <a:endParaRPr kumimoji="1" lang="en-US" altLang="ja-JP" u="sng" dirty="0" smtClean="0"/>
          </a:p>
          <a:p>
            <a:pPr lvl="1"/>
            <a:r>
              <a:rPr lang="ja-JP" altLang="en-US" dirty="0" smtClean="0"/>
              <a:t>一部を取り出したデータ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877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推測統計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3200" dirty="0" smtClean="0"/>
              <a:t>推測統計</a:t>
            </a:r>
            <a:endParaRPr kumimoji="1" lang="en-US" altLang="ja-JP" sz="3200" dirty="0" smtClean="0"/>
          </a:p>
          <a:p>
            <a:pPr lvl="1"/>
            <a:r>
              <a:rPr lang="ja-JP" altLang="en-US" sz="2800" dirty="0" smtClean="0">
                <a:solidFill>
                  <a:srgbClr val="FF0000"/>
                </a:solidFill>
              </a:rPr>
              <a:t>推定</a:t>
            </a:r>
            <a:endParaRPr lang="en-US" altLang="ja-JP" sz="2800" dirty="0" smtClean="0">
              <a:solidFill>
                <a:srgbClr val="FF0000"/>
              </a:solidFill>
            </a:endParaRPr>
          </a:p>
          <a:p>
            <a:pPr lvl="2"/>
            <a:r>
              <a:rPr kumimoji="1" lang="ja-JP" altLang="en-US" sz="2400" u="sng" dirty="0" smtClean="0"/>
              <a:t>点推定</a:t>
            </a:r>
            <a:endParaRPr kumimoji="1" lang="en-US" altLang="ja-JP" sz="2400" u="sng" dirty="0" smtClean="0"/>
          </a:p>
          <a:p>
            <a:pPr lvl="2"/>
            <a:r>
              <a:rPr lang="ja-JP" altLang="en-US" sz="2400" u="sng" dirty="0" smtClean="0"/>
              <a:t>区間推定</a:t>
            </a:r>
            <a:endParaRPr lang="en-US" altLang="ja-JP" sz="2400" u="sng" dirty="0" smtClean="0"/>
          </a:p>
          <a:p>
            <a:pPr lvl="1"/>
            <a:r>
              <a:rPr kumimoji="1" lang="ja-JP" altLang="en-US" sz="2800" dirty="0" smtClean="0"/>
              <a:t>検定</a:t>
            </a:r>
            <a:endParaRPr lang="en-US" altLang="ja-JP" dirty="0"/>
          </a:p>
          <a:p>
            <a:pPr lvl="2"/>
            <a:r>
              <a:rPr lang="ja-JP" altLang="en-US" dirty="0" smtClean="0"/>
              <a:t>第</a:t>
            </a:r>
            <a:r>
              <a:rPr lang="en-US" altLang="ja-JP" dirty="0" smtClean="0"/>
              <a:t>5</a:t>
            </a:r>
            <a:r>
              <a:rPr lang="ja-JP" altLang="en-US" dirty="0" smtClean="0"/>
              <a:t>章で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709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5000" y="186267"/>
            <a:ext cx="8596668" cy="1320800"/>
          </a:xfrm>
        </p:spPr>
        <p:txBody>
          <a:bodyPr/>
          <a:lstStyle/>
          <a:p>
            <a:r>
              <a:rPr kumimoji="1" lang="ja-JP" altLang="en-US" dirty="0" smtClean="0"/>
              <a:t>推定量と推定値</a:t>
            </a:r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389467" y="3505201"/>
            <a:ext cx="4184035" cy="31326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ja-JP" altLang="en-US" sz="2400" u="sng" dirty="0" smtClean="0"/>
              <a:t>母数</a:t>
            </a:r>
            <a:endParaRPr lang="en-US" altLang="ja-JP" sz="2400" u="sng" dirty="0" smtClean="0"/>
          </a:p>
          <a:p>
            <a:r>
              <a:rPr kumimoji="1" lang="ja-JP" altLang="en-US" sz="2400" dirty="0" smtClean="0"/>
              <a:t>母平均</a:t>
            </a:r>
            <a:endParaRPr kumimoji="1" lang="en-US" altLang="ja-JP" sz="2400" dirty="0" smtClean="0"/>
          </a:p>
          <a:p>
            <a:r>
              <a:rPr lang="ja-JP" altLang="en-US" sz="2400" dirty="0" smtClean="0"/>
              <a:t>母分散</a:t>
            </a:r>
            <a:endParaRPr lang="en-US" altLang="ja-JP" sz="2400" dirty="0" smtClean="0"/>
          </a:p>
          <a:p>
            <a:r>
              <a:rPr kumimoji="1" lang="ja-JP" altLang="en-US" sz="2400" dirty="0" smtClean="0"/>
              <a:t>母標準偏差</a:t>
            </a:r>
            <a:endParaRPr kumimoji="1" lang="en-US" altLang="ja-JP" sz="2400" dirty="0" smtClean="0"/>
          </a:p>
          <a:p>
            <a:r>
              <a:rPr lang="ja-JP" altLang="en-US" sz="2400" dirty="0" smtClean="0"/>
              <a:t>母相関</a:t>
            </a:r>
            <a:r>
              <a:rPr lang="ja-JP" altLang="en-US" sz="2400" dirty="0"/>
              <a:t>係数</a:t>
            </a:r>
            <a:endParaRPr kumimoji="1" lang="en-US" altLang="ja-JP" sz="2400" dirty="0" smtClean="0"/>
          </a:p>
          <a:p>
            <a:r>
              <a:rPr kumimoji="1" lang="ja-JP" altLang="en-US" sz="2400" dirty="0" smtClean="0"/>
              <a:t>母比率</a:t>
            </a:r>
            <a:endParaRPr kumimoji="1" lang="en-US" altLang="ja-JP" sz="2400" dirty="0" smtClean="0"/>
          </a:p>
        </p:txBody>
      </p:sp>
      <p:sp>
        <p:nvSpPr>
          <p:cNvPr id="6" name="円/楕円 5"/>
          <p:cNvSpPr/>
          <p:nvPr/>
        </p:nvSpPr>
        <p:spPr>
          <a:xfrm>
            <a:off x="474133" y="1384300"/>
            <a:ext cx="3683000" cy="20235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6281347" y="1759009"/>
            <a:ext cx="2722036" cy="1458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838579" y="982133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母集団</a:t>
            </a:r>
            <a:endParaRPr kumimoji="1" lang="ja-JP" altLang="en-US" sz="20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293553" y="126788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標本</a:t>
            </a:r>
            <a:endParaRPr kumimoji="1" lang="ja-JP" altLang="en-US" sz="2000" dirty="0"/>
          </a:p>
        </p:txBody>
      </p:sp>
      <p:cxnSp>
        <p:nvCxnSpPr>
          <p:cNvPr id="11" name="直線矢印コネクタ 10"/>
          <p:cNvCxnSpPr/>
          <p:nvPr/>
        </p:nvCxnSpPr>
        <p:spPr>
          <a:xfrm>
            <a:off x="2315632" y="1507067"/>
            <a:ext cx="5326734" cy="3894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>
            <a:off x="1300910" y="2396066"/>
            <a:ext cx="5641757" cy="677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/>
          <p:nvPr/>
        </p:nvCxnSpPr>
        <p:spPr>
          <a:xfrm flipV="1">
            <a:off x="2315632" y="2853267"/>
            <a:ext cx="5326734" cy="3958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4373705" y="126358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標本抽出</a:t>
            </a:r>
            <a:endParaRPr kumimoji="1" lang="ja-JP" altLang="en-US" sz="2000" dirty="0"/>
          </a:p>
        </p:txBody>
      </p:sp>
      <p:sp>
        <p:nvSpPr>
          <p:cNvPr id="17" name="正方形/長方形 16"/>
          <p:cNvSpPr/>
          <p:nvPr/>
        </p:nvSpPr>
        <p:spPr>
          <a:xfrm>
            <a:off x="359832" y="3435350"/>
            <a:ext cx="4243303" cy="328718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コンテンツ プレースホルダー 3"/>
          <p:cNvSpPr txBox="1">
            <a:spLocks/>
          </p:cNvSpPr>
          <p:nvPr/>
        </p:nvSpPr>
        <p:spPr>
          <a:xfrm>
            <a:off x="5550349" y="3505201"/>
            <a:ext cx="4184035" cy="3323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ja-JP" altLang="en-US" sz="2400" u="sng" dirty="0" smtClean="0"/>
              <a:t>標本統計量</a:t>
            </a:r>
            <a:endParaRPr lang="en-US" altLang="ja-JP" sz="2400" dirty="0" smtClean="0"/>
          </a:p>
          <a:p>
            <a:r>
              <a:rPr lang="ja-JP" altLang="en-US" sz="2400" dirty="0" smtClean="0"/>
              <a:t>標本平均</a:t>
            </a:r>
            <a:endParaRPr lang="en-US" altLang="ja-JP" sz="2400" dirty="0" smtClean="0"/>
          </a:p>
          <a:p>
            <a:r>
              <a:rPr lang="ja-JP" altLang="en-US" sz="2400" dirty="0" smtClean="0"/>
              <a:t>標本分散 </a:t>
            </a:r>
            <a:r>
              <a:rPr lang="en-US" altLang="ja-JP" sz="2400" dirty="0" smtClean="0"/>
              <a:t>,</a:t>
            </a:r>
            <a:r>
              <a:rPr lang="ja-JP" altLang="en-US" sz="2400" dirty="0" smtClean="0"/>
              <a:t>不偏分散</a:t>
            </a:r>
            <a:endParaRPr lang="en-US" altLang="ja-JP" sz="2400" dirty="0" smtClean="0"/>
          </a:p>
          <a:p>
            <a:r>
              <a:rPr lang="ja-JP" altLang="en-US" sz="2400" dirty="0" smtClean="0"/>
              <a:t>標本標準偏差</a:t>
            </a:r>
            <a:endParaRPr lang="en-US" altLang="ja-JP" sz="2400" dirty="0" smtClean="0"/>
          </a:p>
          <a:p>
            <a:r>
              <a:rPr lang="ja-JP" altLang="en-US" sz="2400" dirty="0" smtClean="0"/>
              <a:t>標本相関係数</a:t>
            </a:r>
            <a:endParaRPr lang="en-US" altLang="ja-JP" sz="2400" dirty="0" smtClean="0"/>
          </a:p>
          <a:p>
            <a:r>
              <a:rPr lang="ja-JP" altLang="en-US" sz="2400" dirty="0" smtClean="0"/>
              <a:t>標本</a:t>
            </a:r>
            <a:r>
              <a:rPr lang="ja-JP" altLang="en-US" sz="2400" dirty="0"/>
              <a:t>比率</a:t>
            </a:r>
            <a:endParaRPr lang="en-US" altLang="ja-JP" sz="2400" dirty="0" smtClean="0"/>
          </a:p>
          <a:p>
            <a:endParaRPr lang="en-US" altLang="ja-JP" sz="2400" dirty="0" smtClean="0"/>
          </a:p>
        </p:txBody>
      </p:sp>
      <p:sp>
        <p:nvSpPr>
          <p:cNvPr id="19" name="正方形/長方形 18"/>
          <p:cNvSpPr/>
          <p:nvPr/>
        </p:nvSpPr>
        <p:spPr>
          <a:xfrm>
            <a:off x="5520714" y="3435351"/>
            <a:ext cx="4243303" cy="328718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53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標本抽出に伴う誤差・準備</a:t>
            </a:r>
            <a:endParaRPr kumimoji="1" lang="ja-JP" altLang="en-US" dirty="0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 smtClean="0"/>
              <a:t>＊</a:t>
            </a:r>
            <a:r>
              <a:rPr kumimoji="1" lang="ja-JP" altLang="en-US" u="sng" dirty="0" smtClean="0"/>
              <a:t>推定値がどれくらいあてになるのか調べる</a:t>
            </a:r>
            <a:endParaRPr kumimoji="1" lang="en-US" altLang="ja-JP" u="sng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単純無作為抽出</a:t>
            </a:r>
            <a:endParaRPr kumimoji="1" lang="en-US" altLang="ja-JP" dirty="0" smtClean="0"/>
          </a:p>
          <a:p>
            <a:r>
              <a:rPr lang="ja-JP" altLang="en-US" dirty="0" smtClean="0"/>
              <a:t>確率変数</a:t>
            </a:r>
            <a:endParaRPr lang="en-US" altLang="ja-JP" dirty="0" smtClean="0"/>
          </a:p>
          <a:p>
            <a:r>
              <a:rPr kumimoji="1" lang="ja-JP" altLang="en-US" dirty="0" smtClean="0"/>
              <a:t>確立分布</a:t>
            </a:r>
            <a:endParaRPr kumimoji="1" lang="en-US" altLang="ja-JP" dirty="0" smtClean="0"/>
          </a:p>
          <a:p>
            <a:r>
              <a:rPr kumimoji="1" lang="ja-JP" altLang="en-US" dirty="0" smtClean="0"/>
              <a:t>母集団分布</a:t>
            </a:r>
            <a:endParaRPr kumimoji="1" lang="en-US" altLang="ja-JP" dirty="0" smtClean="0"/>
          </a:p>
          <a:p>
            <a:r>
              <a:rPr kumimoji="1" lang="ja-JP" altLang="en-US" dirty="0" smtClean="0"/>
              <a:t>正規分布</a:t>
            </a:r>
            <a:endParaRPr kumimoji="1" lang="ja-JP" altLang="en-US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3094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単純無作為抽出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77334" y="1576389"/>
            <a:ext cx="8596668" cy="3880773"/>
          </a:xfrm>
        </p:spPr>
        <p:txBody>
          <a:bodyPr/>
          <a:lstStyle/>
          <a:p>
            <a:r>
              <a:rPr kumimoji="1" lang="ja-JP" altLang="en-US" dirty="0" smtClean="0"/>
              <a:t>母集団の中のどのデータも平等に選ばれる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確立変数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実際</a:t>
            </a:r>
            <a:r>
              <a:rPr lang="ja-JP" altLang="en-US" dirty="0" smtClean="0"/>
              <a:t>に</a:t>
            </a:r>
            <a:r>
              <a:rPr lang="ja-JP" altLang="en-US" dirty="0"/>
              <a:t>結果</a:t>
            </a:r>
            <a:r>
              <a:rPr lang="ja-JP" altLang="en-US" dirty="0" smtClean="0"/>
              <a:t>が</a:t>
            </a:r>
            <a:r>
              <a:rPr lang="ja-JP" altLang="en-US" dirty="0"/>
              <a:t>得</a:t>
            </a:r>
            <a:r>
              <a:rPr lang="ja-JP" altLang="en-US" dirty="0" smtClean="0"/>
              <a:t>られるまでわからない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結果→</a:t>
            </a:r>
            <a:r>
              <a:rPr kumimoji="1" lang="ja-JP" altLang="en-US" u="sng" dirty="0" smtClean="0"/>
              <a:t>実現値</a:t>
            </a:r>
            <a:endParaRPr kumimoji="1" lang="en-US" altLang="ja-JP" u="sng" dirty="0" smtClean="0"/>
          </a:p>
          <a:p>
            <a:pPr lvl="1"/>
            <a:endParaRPr lang="en-US" altLang="ja-JP" u="sng" dirty="0"/>
          </a:p>
          <a:p>
            <a:r>
              <a:rPr kumimoji="1" lang="ja-JP" altLang="en-US" dirty="0" smtClean="0"/>
              <a:t>確率分布</a:t>
            </a:r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25464"/>
              </p:ext>
            </p:extLst>
          </p:nvPr>
        </p:nvGraphicFramePr>
        <p:xfrm>
          <a:off x="922870" y="5308597"/>
          <a:ext cx="7840133" cy="965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3197"/>
                <a:gridCol w="1024467"/>
                <a:gridCol w="1058333"/>
                <a:gridCol w="1109133"/>
                <a:gridCol w="1083734"/>
                <a:gridCol w="1058333"/>
                <a:gridCol w="1032936"/>
              </a:tblGrid>
              <a:tr h="482601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サイコロの目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１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２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３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４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５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６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482601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確立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1/6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1/6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1/6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1/6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1/6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1/6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829734" y="6333067"/>
            <a:ext cx="4618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Ex)</a:t>
            </a:r>
            <a:r>
              <a:rPr lang="ja-JP" altLang="en-US" sz="2400" dirty="0" smtClean="0"/>
              <a:t>サイコロの出る目の確率分布</a:t>
            </a:r>
            <a:endParaRPr kumimoji="1" lang="ja-JP" altLang="en-US" sz="2400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892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母集団</a:t>
            </a:r>
            <a:r>
              <a:rPr lang="ja-JP" altLang="en-US" dirty="0"/>
              <a:t>分布</a:t>
            </a:r>
            <a:endParaRPr kumimoji="1" lang="ja-JP" altLang="en-US" dirty="0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idx="1"/>
          </p:nvPr>
        </p:nvSpPr>
        <p:spPr>
          <a:xfrm>
            <a:off x="677334" y="1456831"/>
            <a:ext cx="8596668" cy="605762"/>
          </a:xfrm>
        </p:spPr>
        <p:txBody>
          <a:bodyPr/>
          <a:lstStyle/>
          <a:p>
            <a:r>
              <a:rPr lang="ja-JP" altLang="en-US" dirty="0" smtClean="0"/>
              <a:t>ある変数の母集団における分布</a:t>
            </a:r>
            <a:endParaRPr kumimoji="1" lang="ja-JP" altLang="en-US" dirty="0"/>
          </a:p>
        </p:txBody>
      </p:sp>
      <p:pic>
        <p:nvPicPr>
          <p:cNvPr id="8" name="コンテンツ プレースホルダ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59712"/>
            <a:ext cx="5112070" cy="4733129"/>
          </a:xfrm>
          <a:prstGeom prst="rect">
            <a:avLst/>
          </a:prstGeom>
        </p:spPr>
      </p:pic>
      <p:sp>
        <p:nvSpPr>
          <p:cNvPr id="9" name="コンテンツ プレースホルダー 6"/>
          <p:cNvSpPr txBox="1">
            <a:spLocks/>
          </p:cNvSpPr>
          <p:nvPr/>
        </p:nvSpPr>
        <p:spPr>
          <a:xfrm>
            <a:off x="1042336" y="6189960"/>
            <a:ext cx="8596668" cy="60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dirty="0" smtClean="0"/>
              <a:t>Ex)</a:t>
            </a:r>
            <a:r>
              <a:rPr lang="ja-JP" altLang="en-US" dirty="0" smtClean="0"/>
              <a:t>男女比が</a:t>
            </a:r>
            <a:r>
              <a:rPr lang="en-US" altLang="ja-JP" dirty="0" smtClean="0"/>
              <a:t>2:1</a:t>
            </a:r>
            <a:r>
              <a:rPr lang="ja-JP" altLang="en-US" dirty="0" smtClean="0"/>
              <a:t>の分布</a:t>
            </a:r>
            <a:endParaRPr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667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7334" y="254000"/>
            <a:ext cx="8596668" cy="1320800"/>
          </a:xfrm>
        </p:spPr>
        <p:txBody>
          <a:bodyPr/>
          <a:lstStyle/>
          <a:p>
            <a:r>
              <a:rPr kumimoji="1" lang="ja-JP" altLang="en-US" dirty="0" smtClean="0"/>
              <a:t>正規分布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77334" y="990602"/>
            <a:ext cx="8596668" cy="745066"/>
          </a:xfrm>
        </p:spPr>
        <p:txBody>
          <a:bodyPr/>
          <a:lstStyle/>
          <a:p>
            <a:r>
              <a:rPr kumimoji="1" lang="ja-JP" altLang="en-US" dirty="0" smtClean="0"/>
              <a:t>平均</a:t>
            </a:r>
            <a:r>
              <a:rPr kumimoji="1" lang="en-US" altLang="ja-JP" sz="3200" u="sng" dirty="0" smtClean="0"/>
              <a:t>μ</a:t>
            </a:r>
            <a:r>
              <a:rPr kumimoji="1" lang="en-US" altLang="ja-JP" dirty="0" smtClean="0"/>
              <a:t>,</a:t>
            </a:r>
            <a:r>
              <a:rPr kumimoji="1" lang="ja-JP" altLang="en-US" dirty="0" smtClean="0"/>
              <a:t>分散</a:t>
            </a:r>
            <a:r>
              <a:rPr lang="en-US" altLang="ja-JP" sz="3200" u="sng" dirty="0" smtClean="0"/>
              <a:t>σ</a:t>
            </a:r>
            <a:r>
              <a:rPr lang="en-US" altLang="ja-JP" sz="3200" u="sng" baseline="30000" dirty="0" smtClean="0"/>
              <a:t>2</a:t>
            </a:r>
            <a:r>
              <a:rPr lang="ja-JP" altLang="en-US" dirty="0" smtClean="0"/>
              <a:t>の時</a:t>
            </a:r>
            <a:r>
              <a:rPr lang="en-US" altLang="ja-JP" dirty="0" smtClean="0"/>
              <a:t>,</a:t>
            </a:r>
            <a:r>
              <a:rPr lang="en-US" altLang="ja-JP" sz="3200" u="sng" dirty="0" smtClean="0">
                <a:solidFill>
                  <a:schemeClr val="tx1"/>
                </a:solidFill>
              </a:rPr>
              <a:t>N(μ,σ</a:t>
            </a:r>
            <a:r>
              <a:rPr lang="en-US" altLang="ja-JP" sz="3200" u="sng" baseline="30000" dirty="0" smtClean="0">
                <a:solidFill>
                  <a:schemeClr val="tx1"/>
                </a:solidFill>
              </a:rPr>
              <a:t>2</a:t>
            </a:r>
            <a:r>
              <a:rPr lang="en-US" altLang="ja-JP" sz="3200" u="sng" dirty="0" smtClean="0">
                <a:solidFill>
                  <a:schemeClr val="tx1"/>
                </a:solidFill>
              </a:rPr>
              <a:t>)</a:t>
            </a:r>
            <a:r>
              <a:rPr lang="ja-JP" altLang="en-US" dirty="0" smtClean="0"/>
              <a:t>と表す</a:t>
            </a:r>
            <a:endParaRPr lang="en-US" altLang="ja-JP" baseline="30000" dirty="0" smtClean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29" y="990602"/>
            <a:ext cx="5269540" cy="5262933"/>
          </a:xfrm>
          <a:prstGeom prst="rect">
            <a:avLst/>
          </a:prstGeom>
        </p:spPr>
      </p:pic>
      <p:sp>
        <p:nvSpPr>
          <p:cNvPr id="7" name="コンテンツ プレースホルダー 2"/>
          <p:cNvSpPr txBox="1">
            <a:spLocks/>
          </p:cNvSpPr>
          <p:nvPr/>
        </p:nvSpPr>
        <p:spPr>
          <a:xfrm>
            <a:off x="677334" y="6062133"/>
            <a:ext cx="8596668" cy="745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ja-JP" sz="3200" baseline="30000" dirty="0" smtClean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277534" y="6173056"/>
            <a:ext cx="13548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N</a:t>
            </a:r>
            <a:r>
              <a:rPr kumimoji="1" lang="en-US" altLang="ja-JP" sz="2800" dirty="0" smtClean="0"/>
              <a:t>(</a:t>
            </a:r>
            <a:r>
              <a:rPr kumimoji="1" lang="ja-JP" altLang="en-US" sz="2800" dirty="0" smtClean="0"/>
              <a:t>０</a:t>
            </a:r>
            <a:r>
              <a:rPr kumimoji="1" lang="en-US" altLang="ja-JP" sz="2800" dirty="0" smtClean="0"/>
              <a:t>,1)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510769" y="3006348"/>
            <a:ext cx="455926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変数Ｘが</a:t>
            </a:r>
            <a:r>
              <a:rPr lang="en-US" altLang="ja-JP" sz="2400" dirty="0" smtClean="0">
                <a:solidFill>
                  <a:schemeClr val="tx1"/>
                </a:solidFill>
              </a:rPr>
              <a:t>N(μ,σ</a:t>
            </a:r>
            <a:r>
              <a:rPr lang="en-US" altLang="ja-JP" sz="2400" baseline="30000" dirty="0" smtClean="0">
                <a:solidFill>
                  <a:schemeClr val="tx1"/>
                </a:solidFill>
              </a:rPr>
              <a:t>2</a:t>
            </a:r>
            <a:r>
              <a:rPr lang="en-US" altLang="ja-JP" sz="2400" dirty="0" smtClean="0">
                <a:solidFill>
                  <a:schemeClr val="tx1"/>
                </a:solidFill>
              </a:rPr>
              <a:t>)</a:t>
            </a:r>
            <a:r>
              <a:rPr lang="ja-JP" altLang="en-US" sz="2400" dirty="0" smtClean="0"/>
              <a:t>にしたがうとき</a:t>
            </a:r>
            <a:endParaRPr lang="en-US" altLang="ja-JP" sz="2400" dirty="0" smtClean="0"/>
          </a:p>
          <a:p>
            <a:r>
              <a:rPr lang="ja-JP" altLang="en-US" sz="2800" u="sng" dirty="0" smtClean="0"/>
              <a:t>Ｘ</a:t>
            </a:r>
            <a:r>
              <a:rPr lang="en-US" altLang="ja-JP" sz="2800" u="sng" dirty="0" smtClean="0"/>
              <a:t>~</a:t>
            </a:r>
            <a:r>
              <a:rPr lang="en-US" altLang="ja-JP" sz="2800" u="sng" dirty="0" smtClean="0">
                <a:solidFill>
                  <a:schemeClr val="tx1"/>
                </a:solidFill>
              </a:rPr>
              <a:t>N(μ,σ</a:t>
            </a:r>
            <a:r>
              <a:rPr lang="en-US" altLang="ja-JP" sz="2800" u="sng" baseline="30000" dirty="0" smtClean="0">
                <a:solidFill>
                  <a:schemeClr val="tx1"/>
                </a:solidFill>
              </a:rPr>
              <a:t>2</a:t>
            </a:r>
            <a:r>
              <a:rPr lang="en-US" altLang="ja-JP" sz="2800" u="sng" dirty="0" smtClean="0">
                <a:solidFill>
                  <a:schemeClr val="tx1"/>
                </a:solidFill>
              </a:rPr>
              <a:t>)</a:t>
            </a:r>
            <a:r>
              <a:rPr lang="ja-JP" altLang="en-US" sz="2400" dirty="0" smtClean="0">
                <a:solidFill>
                  <a:schemeClr val="tx1"/>
                </a:solidFill>
              </a:rPr>
              <a:t>と表す</a:t>
            </a:r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6372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7334" y="179720"/>
            <a:ext cx="8596668" cy="1320800"/>
          </a:xfrm>
        </p:spPr>
        <p:txBody>
          <a:bodyPr/>
          <a:lstStyle/>
          <a:p>
            <a:r>
              <a:rPr kumimoji="1" lang="ja-JP" altLang="en-US" dirty="0" smtClean="0"/>
              <a:t>正規分布２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3895" y="959218"/>
            <a:ext cx="8596668" cy="1333895"/>
          </a:xfrm>
        </p:spPr>
        <p:txBody>
          <a:bodyPr/>
          <a:lstStyle/>
          <a:p>
            <a:r>
              <a:rPr kumimoji="1" lang="en-US" altLang="ja-JP" dirty="0" smtClean="0"/>
              <a:t>N(1,1)</a:t>
            </a:r>
            <a:r>
              <a:rPr kumimoji="1" lang="ja-JP" altLang="en-US" dirty="0" smtClean="0"/>
              <a:t>と</a:t>
            </a:r>
            <a:r>
              <a:rPr kumimoji="1" lang="en-US" altLang="ja-JP" dirty="0" smtClean="0"/>
              <a:t>N(0,2)</a:t>
            </a:r>
            <a:r>
              <a:rPr kumimoji="1" lang="ja-JP" altLang="en-US" dirty="0" smtClean="0"/>
              <a:t>を追加</a:t>
            </a:r>
            <a:endParaRPr kumimoji="1" lang="ja-JP" altLang="en-US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95" y="959218"/>
            <a:ext cx="5154771" cy="5148309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6414067" y="2871652"/>
            <a:ext cx="553998" cy="132343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2400" dirty="0" smtClean="0"/>
              <a:t>確率密度</a:t>
            </a:r>
            <a:endParaRPr kumimoji="1" lang="ja-JP" altLang="en-US" sz="24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069642" y="610752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変数の値</a:t>
            </a:r>
            <a:endParaRPr kumimoji="1" lang="ja-JP" altLang="en-US" sz="24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896534" y="4010425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N(0,2)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563173" y="1923781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N(1,1)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654303" y="1918552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N(0,1)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2887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標本分布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母数</a:t>
            </a:r>
            <a:r>
              <a:rPr lang="ja-JP" altLang="en-US" dirty="0" smtClean="0"/>
              <a:t>の推定値がどれくらいあてになるかを表す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kumimoji="1" lang="ja-JP" altLang="en-US" dirty="0" smtClean="0"/>
              <a:t>母集団分布</a:t>
            </a:r>
            <a:r>
              <a:rPr kumimoji="1" lang="en-US" altLang="ja-JP" dirty="0" smtClean="0"/>
              <a:t>,</a:t>
            </a:r>
            <a:r>
              <a:rPr kumimoji="1" lang="ja-JP" altLang="en-US" dirty="0" smtClean="0"/>
              <a:t>標本統計量の種類</a:t>
            </a:r>
            <a:r>
              <a:rPr kumimoji="1" lang="en-US" altLang="ja-JP" dirty="0" smtClean="0"/>
              <a:t>,</a:t>
            </a:r>
            <a:r>
              <a:rPr kumimoji="1" lang="ja-JP" altLang="en-US" dirty="0" smtClean="0"/>
              <a:t>サンプルサイズ</a:t>
            </a:r>
            <a:r>
              <a:rPr kumimoji="1" lang="en-US" altLang="ja-JP" u="sng" dirty="0" smtClean="0"/>
              <a:t>n</a:t>
            </a:r>
            <a:r>
              <a:rPr kumimoji="1" lang="ja-JP" altLang="en-US" dirty="0" smtClean="0"/>
              <a:t>から数学的に求める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en-US" altLang="ja-JP" u="sng" dirty="0" smtClean="0"/>
              <a:t>N(μ,σ</a:t>
            </a:r>
            <a:r>
              <a:rPr kumimoji="1" lang="en-US" altLang="ja-JP" u="sng" baseline="30000" dirty="0" smtClean="0"/>
              <a:t>2</a:t>
            </a:r>
            <a:r>
              <a:rPr kumimoji="1" lang="en-US" altLang="ja-JP" u="sng" dirty="0" smtClean="0"/>
              <a:t>)</a:t>
            </a:r>
            <a:r>
              <a:rPr kumimoji="1" lang="ja-JP" altLang="en-US" dirty="0" smtClean="0"/>
              <a:t>の</a:t>
            </a:r>
            <a:r>
              <a:rPr kumimoji="1" lang="ja-JP" altLang="en-US" u="sng" dirty="0" smtClean="0"/>
              <a:t>正規</a:t>
            </a:r>
            <a:r>
              <a:rPr kumimoji="1" lang="ja-JP" altLang="en-US" dirty="0" smtClean="0"/>
              <a:t>母集団の場合</a:t>
            </a:r>
            <a:r>
              <a:rPr kumimoji="1" lang="en-US" altLang="ja-JP" dirty="0" smtClean="0"/>
              <a:t>,</a:t>
            </a:r>
            <a:r>
              <a:rPr kumimoji="1" lang="ja-JP" altLang="en-US" u="sng" dirty="0" smtClean="0"/>
              <a:t>標本平均</a:t>
            </a:r>
            <a:r>
              <a:rPr kumimoji="1" lang="ja-JP" altLang="en-US" dirty="0" smtClean="0"/>
              <a:t>の標本分布は</a:t>
            </a:r>
            <a:r>
              <a:rPr kumimoji="1" lang="en-US" altLang="ja-JP" dirty="0" smtClean="0">
                <a:solidFill>
                  <a:srgbClr val="FF0000"/>
                </a:solidFill>
              </a:rPr>
              <a:t>N(μ,</a:t>
            </a:r>
            <a:r>
              <a:rPr lang="en-US" altLang="ja-JP" dirty="0" smtClean="0">
                <a:solidFill>
                  <a:srgbClr val="FF0000"/>
                </a:solidFill>
              </a:rPr>
              <a:t>σ</a:t>
            </a:r>
            <a:r>
              <a:rPr lang="en-US" altLang="ja-JP" baseline="30000" dirty="0" smtClean="0">
                <a:solidFill>
                  <a:srgbClr val="FF0000"/>
                </a:solidFill>
              </a:rPr>
              <a:t>2</a:t>
            </a:r>
            <a:r>
              <a:rPr lang="en-US" altLang="ja-JP" dirty="0" smtClean="0">
                <a:solidFill>
                  <a:srgbClr val="FF0000"/>
                </a:solidFill>
              </a:rPr>
              <a:t>/n</a:t>
            </a:r>
            <a:r>
              <a:rPr kumimoji="1" lang="en-US" altLang="ja-JP" dirty="0" smtClean="0">
                <a:solidFill>
                  <a:srgbClr val="FF0000"/>
                </a:solidFill>
              </a:rPr>
              <a:t>)</a:t>
            </a:r>
            <a:r>
              <a:rPr kumimoji="1" lang="ja-JP" altLang="en-US" dirty="0" smtClean="0"/>
              <a:t>となる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875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不</a:t>
            </a:r>
            <a:r>
              <a:rPr lang="ja-JP" altLang="en-US" dirty="0"/>
              <a:t>偏</a:t>
            </a:r>
            <a:r>
              <a:rPr lang="ja-JP" altLang="en-US" dirty="0" smtClean="0"/>
              <a:t>性と標準誤差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不偏性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 lvl="1"/>
            <a:r>
              <a:rPr kumimoji="1" lang="ja-JP" altLang="en-US" dirty="0"/>
              <a:t>無限</a:t>
            </a:r>
            <a:r>
              <a:rPr kumimoji="1" lang="ja-JP" altLang="en-US" dirty="0" smtClean="0"/>
              <a:t>に推定を繰り返した時</a:t>
            </a:r>
            <a:r>
              <a:rPr kumimoji="1" lang="en-US" altLang="ja-JP" dirty="0" smtClean="0"/>
              <a:t>,</a:t>
            </a:r>
            <a:r>
              <a:rPr kumimoji="1" lang="ja-JP" altLang="en-US" dirty="0" smtClean="0"/>
              <a:t>標本分布の平均と母数が一致する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不偏性</a:t>
            </a:r>
            <a:r>
              <a:rPr lang="ja-JP" altLang="en-US" dirty="0" smtClean="0"/>
              <a:t>のある推定量は</a:t>
            </a:r>
            <a:r>
              <a:rPr lang="ja-JP" altLang="en-US" u="sng" dirty="0" smtClean="0"/>
              <a:t>不偏推定量</a:t>
            </a:r>
            <a:r>
              <a:rPr lang="ja-JP" altLang="en-US" dirty="0" smtClean="0"/>
              <a:t>と呼ばれる</a:t>
            </a:r>
            <a:endParaRPr lang="en-US" altLang="ja-JP" dirty="0" smtClean="0"/>
          </a:p>
          <a:p>
            <a:pPr lvl="1"/>
            <a:endParaRPr kumimoji="1" lang="en-US" altLang="ja-JP" dirty="0"/>
          </a:p>
          <a:p>
            <a:r>
              <a:rPr kumimoji="1" lang="ja-JP" altLang="en-US" dirty="0" smtClean="0">
                <a:solidFill>
                  <a:srgbClr val="FF0000"/>
                </a:solidFill>
              </a:rPr>
              <a:t>標準誤差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pPr lvl="1"/>
            <a:r>
              <a:rPr lang="ja-JP" altLang="en-US" dirty="0"/>
              <a:t>標本</a:t>
            </a:r>
            <a:r>
              <a:rPr lang="ja-JP" altLang="en-US" dirty="0" smtClean="0"/>
              <a:t>分布の平均からの散らばり度合い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標本分布の</a:t>
            </a:r>
            <a:r>
              <a:rPr lang="ja-JP" altLang="en-US" u="sng" dirty="0" smtClean="0"/>
              <a:t>標準偏差</a:t>
            </a:r>
            <a:r>
              <a:rPr lang="ja-JP" altLang="en-US" dirty="0" smtClean="0"/>
              <a:t>で表される</a:t>
            </a:r>
            <a:endParaRPr lang="en-US" altLang="ja-JP" dirty="0"/>
          </a:p>
          <a:p>
            <a:pPr lvl="1"/>
            <a:endParaRPr lang="en-US" altLang="ja-JP" dirty="0"/>
          </a:p>
          <a:p>
            <a:pPr lvl="1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6698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標本平均の標本分布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77334" y="5239452"/>
            <a:ext cx="8596668" cy="1618548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母集団が正規分布でなくとも</a:t>
            </a:r>
            <a:r>
              <a:rPr lang="en-US" altLang="ja-JP" dirty="0" smtClean="0"/>
              <a:t>,n</a:t>
            </a:r>
            <a:r>
              <a:rPr lang="ja-JP" altLang="en-US" dirty="0" smtClean="0"/>
              <a:t>が大きい時</a:t>
            </a:r>
            <a:r>
              <a:rPr lang="en-US" altLang="ja-JP" dirty="0" smtClean="0"/>
              <a:t>,</a:t>
            </a:r>
            <a:r>
              <a:rPr lang="ja-JP" altLang="en-US" dirty="0" smtClean="0"/>
              <a:t>標本平均の標本分布はほぼ正規分布になる</a:t>
            </a:r>
            <a:endParaRPr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→</a:t>
            </a:r>
            <a:r>
              <a:rPr kumimoji="1" lang="ja-JP" altLang="en-US" dirty="0" smtClean="0">
                <a:solidFill>
                  <a:srgbClr val="FF0000"/>
                </a:solidFill>
              </a:rPr>
              <a:t>中心極限定理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53" y="712665"/>
            <a:ext cx="4905613" cy="49007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/>
              <p:cNvSpPr txBox="1"/>
              <p:nvPr/>
            </p:nvSpPr>
            <p:spPr>
              <a:xfrm>
                <a:off x="4975668" y="1270000"/>
                <a:ext cx="4532399" cy="2158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000" dirty="0" smtClean="0"/>
                  <a:t>N(50,100)</a:t>
                </a:r>
                <a:r>
                  <a:rPr kumimoji="1" lang="ja-JP" altLang="en-US" sz="2000" dirty="0" smtClean="0"/>
                  <a:t>の正規母集団の場合</a:t>
                </a:r>
                <a:endParaRPr kumimoji="1" lang="en-US" altLang="ja-JP" sz="2000" dirty="0" smtClean="0"/>
              </a:p>
              <a:p>
                <a:r>
                  <a:rPr lang="ja-JP" altLang="en-US" sz="2000" dirty="0" smtClean="0"/>
                  <a:t>サンプルサイズ</a:t>
                </a:r>
                <a:r>
                  <a:rPr lang="en-US" altLang="ja-JP" sz="2000" dirty="0" smtClean="0"/>
                  <a:t>n=10</a:t>
                </a:r>
              </a:p>
              <a:p>
                <a:endParaRPr kumimoji="1" lang="en-US" altLang="ja-JP" sz="2000" dirty="0"/>
              </a:p>
              <a:p>
                <a:r>
                  <a:rPr lang="ja-JP" altLang="en-US" sz="2400" dirty="0" smtClean="0"/>
                  <a:t>標準誤差＝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ja-JP" altLang="en-US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ja-JP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</m:rad>
                  </m:oMath>
                </a14:m>
                <a:endParaRPr lang="en-US" altLang="ja-JP" sz="2400" b="0" dirty="0" smtClean="0"/>
              </a:p>
              <a:p>
                <a:endParaRPr lang="en-US" altLang="ja-JP" sz="2400" dirty="0"/>
              </a:p>
              <a:p>
                <a:r>
                  <a:rPr lang="ja-JP" altLang="en-US" sz="2400" b="0" dirty="0" smtClean="0"/>
                  <a:t>標本平均は母平均の不偏推定量</a:t>
                </a:r>
                <a:endParaRPr lang="en-US" altLang="ja-JP" sz="2400" b="0" dirty="0" smtClean="0"/>
              </a:p>
            </p:txBody>
          </p:sp>
        </mc:Choice>
        <mc:Fallback xmlns="">
          <p:sp>
            <p:nvSpPr>
              <p:cNvPr id="5" name="テキスト ボックス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5668" y="1270000"/>
                <a:ext cx="4532399" cy="2158476"/>
              </a:xfrm>
              <a:prstGeom prst="rect">
                <a:avLst/>
              </a:prstGeom>
              <a:blipFill rotWithShape="0">
                <a:blip r:embed="rId3"/>
                <a:stretch>
                  <a:fillRect l="-2016" t="-2542" r="-269" b="-621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65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標本分散と不偏分散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77334" y="5283200"/>
            <a:ext cx="8596668" cy="1300029"/>
          </a:xfrm>
        </p:spPr>
        <p:txBody>
          <a:bodyPr/>
          <a:lstStyle/>
          <a:p>
            <a:r>
              <a:rPr lang="ja-JP" altLang="en-US" dirty="0" smtClean="0"/>
              <a:t>正規母集団</a:t>
            </a:r>
            <a:r>
              <a:rPr lang="en-US" altLang="ja-JP" dirty="0" smtClean="0"/>
              <a:t>N(50,100)</a:t>
            </a:r>
            <a:r>
              <a:rPr lang="ja-JP" altLang="en-US" dirty="0" smtClean="0"/>
              <a:t>から</a:t>
            </a:r>
            <a:r>
              <a:rPr lang="en-US" altLang="ja-JP" dirty="0" smtClean="0"/>
              <a:t>10000</a:t>
            </a:r>
            <a:r>
              <a:rPr lang="ja-JP" altLang="en-US" dirty="0" smtClean="0"/>
              <a:t>回ずつ抽出</a:t>
            </a:r>
            <a:endParaRPr lang="en-US" altLang="ja-JP" dirty="0" smtClean="0"/>
          </a:p>
          <a:p>
            <a:r>
              <a:rPr kumimoji="1" lang="ja-JP" altLang="en-US" dirty="0" smtClean="0"/>
              <a:t>不偏分散には不偏性があるが</a:t>
            </a:r>
            <a:r>
              <a:rPr kumimoji="1" lang="en-US" altLang="ja-JP" dirty="0" smtClean="0"/>
              <a:t>,</a:t>
            </a:r>
            <a:r>
              <a:rPr kumimoji="1" lang="ja-JP" altLang="en-US" dirty="0" smtClean="0"/>
              <a:t>誤差は大きい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253" y="1131054"/>
            <a:ext cx="4126679" cy="4122576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54" y="1101484"/>
            <a:ext cx="4185878" cy="4181716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2453267" y="1745734"/>
            <a:ext cx="2382383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平均</a:t>
            </a:r>
            <a:r>
              <a:rPr lang="en-US" altLang="ja-JP" sz="2000" dirty="0"/>
              <a:t>=</a:t>
            </a:r>
            <a:r>
              <a:rPr lang="en-US" altLang="ja-JP" sz="2000" dirty="0" smtClean="0"/>
              <a:t>90.15485</a:t>
            </a:r>
          </a:p>
          <a:p>
            <a:endParaRPr lang="en-US" altLang="ja-JP" sz="2000" dirty="0" smtClean="0"/>
          </a:p>
          <a:p>
            <a:r>
              <a:rPr kumimoji="1" lang="ja-JP" altLang="en-US" sz="2000" dirty="0" smtClean="0"/>
              <a:t>標準誤差</a:t>
            </a:r>
            <a:r>
              <a:rPr lang="en-US" altLang="ja-JP" sz="2000" dirty="0"/>
              <a:t>=42.82058</a:t>
            </a:r>
          </a:p>
          <a:p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618634" y="1745734"/>
            <a:ext cx="238238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平均</a:t>
            </a:r>
            <a:r>
              <a:rPr lang="en-US" altLang="ja-JP" sz="2000" dirty="0"/>
              <a:t>=</a:t>
            </a:r>
            <a:r>
              <a:rPr lang="en-US" altLang="ja-JP" sz="2000" dirty="0" smtClean="0"/>
              <a:t>100.1721</a:t>
            </a:r>
          </a:p>
          <a:p>
            <a:endParaRPr kumimoji="1" lang="en-US" altLang="ja-JP" sz="2000" dirty="0"/>
          </a:p>
          <a:p>
            <a:r>
              <a:rPr lang="ja-JP" altLang="en-US" sz="2000" dirty="0" smtClean="0"/>
              <a:t>標準誤差</a:t>
            </a:r>
            <a:r>
              <a:rPr lang="en-US" altLang="ja-JP" sz="2000" dirty="0"/>
              <a:t>=47.57842</a:t>
            </a:r>
          </a:p>
          <a:p>
            <a:endParaRPr kumimoji="1" lang="ja-JP" altLang="en-US" sz="2000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227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77334" y="1381655"/>
            <a:ext cx="8596668" cy="5137677"/>
          </a:xfrm>
        </p:spPr>
        <p:txBody>
          <a:bodyPr>
            <a:normAutofit lnSpcReduction="10000"/>
          </a:bodyPr>
          <a:lstStyle/>
          <a:p>
            <a:r>
              <a:rPr kumimoji="1" lang="ja-JP" altLang="en-US" u="sng" dirty="0" smtClean="0"/>
              <a:t>母集団</a:t>
            </a:r>
            <a:endParaRPr kumimoji="1" lang="en-US" altLang="ja-JP" u="sng" dirty="0" smtClean="0"/>
          </a:p>
          <a:p>
            <a:pPr lvl="1"/>
            <a:r>
              <a:rPr lang="ja-JP" altLang="en-US" dirty="0" smtClean="0"/>
              <a:t>対象のデータ全体</a:t>
            </a:r>
            <a:endParaRPr lang="en-US" altLang="ja-JP" dirty="0" smtClean="0"/>
          </a:p>
          <a:p>
            <a:r>
              <a:rPr kumimoji="1" lang="ja-JP" altLang="en-US" u="sng" dirty="0" smtClean="0"/>
              <a:t>標本</a:t>
            </a:r>
            <a:endParaRPr kumimoji="1" lang="en-US" altLang="ja-JP" u="sng" dirty="0" smtClean="0"/>
          </a:p>
          <a:p>
            <a:pPr lvl="1"/>
            <a:r>
              <a:rPr lang="ja-JP" altLang="en-US" dirty="0"/>
              <a:t>一部</a:t>
            </a:r>
            <a:r>
              <a:rPr lang="ja-JP" altLang="en-US" dirty="0" smtClean="0"/>
              <a:t>を取り出したデータ</a:t>
            </a:r>
            <a:endParaRPr lang="en-US" altLang="ja-JP" dirty="0" smtClean="0"/>
          </a:p>
          <a:p>
            <a:r>
              <a:rPr lang="ja-JP" altLang="en-US" u="sng" dirty="0" smtClean="0"/>
              <a:t>単純無作為抽出</a:t>
            </a:r>
            <a:endParaRPr lang="en-US" altLang="ja-JP" u="sng" dirty="0" smtClean="0"/>
          </a:p>
          <a:p>
            <a:pPr lvl="1"/>
            <a:r>
              <a:rPr lang="ja-JP" altLang="en-US" dirty="0"/>
              <a:t>母集団の中のどのデータも平等に</a:t>
            </a:r>
            <a:r>
              <a:rPr lang="ja-JP" altLang="en-US" dirty="0" smtClean="0"/>
              <a:t>選ばれるような抽出</a:t>
            </a:r>
            <a:endParaRPr lang="en-US" altLang="ja-JP" dirty="0" smtClean="0"/>
          </a:p>
          <a:p>
            <a:r>
              <a:rPr kumimoji="1" lang="ja-JP" altLang="en-US" u="sng" dirty="0" smtClean="0"/>
              <a:t>正規分布</a:t>
            </a:r>
            <a:endParaRPr kumimoji="1" lang="en-US" altLang="ja-JP" u="sng" dirty="0" smtClean="0"/>
          </a:p>
          <a:p>
            <a:pPr lvl="1"/>
            <a:r>
              <a:rPr lang="ja-JP" altLang="en-US" dirty="0"/>
              <a:t>統計</a:t>
            </a:r>
            <a:r>
              <a:rPr lang="ja-JP" altLang="en-US" dirty="0" smtClean="0"/>
              <a:t>で扱われる</a:t>
            </a:r>
            <a:r>
              <a:rPr lang="ja-JP" altLang="en-US" dirty="0"/>
              <a:t>代表的</a:t>
            </a:r>
            <a:r>
              <a:rPr lang="ja-JP" altLang="en-US" dirty="0" smtClean="0"/>
              <a:t>な分布の形</a:t>
            </a:r>
            <a:endParaRPr lang="en-US" altLang="ja-JP" dirty="0" smtClean="0"/>
          </a:p>
          <a:p>
            <a:r>
              <a:rPr kumimoji="1" lang="ja-JP" altLang="en-US" u="sng" dirty="0" smtClean="0"/>
              <a:t>標本分布</a:t>
            </a:r>
            <a:endParaRPr kumimoji="1" lang="en-US" altLang="ja-JP" u="sng" dirty="0" smtClean="0"/>
          </a:p>
          <a:p>
            <a:pPr lvl="1"/>
            <a:r>
              <a:rPr lang="ja-JP" altLang="en-US" dirty="0"/>
              <a:t>母数の推定値がどれくらいあてになるかを</a:t>
            </a:r>
            <a:r>
              <a:rPr lang="ja-JP" altLang="en-US" dirty="0" smtClean="0"/>
              <a:t>表す分布</a:t>
            </a:r>
            <a:endParaRPr lang="en-US" altLang="ja-JP" dirty="0"/>
          </a:p>
          <a:p>
            <a:pPr lvl="1"/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D7019-01BE-4B7B-BCEF-135497767482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2162056"/>
      </p:ext>
    </p:extLst>
  </p:cSld>
  <p:clrMapOvr>
    <a:masterClrMapping/>
  </p:clrMapOvr>
</p:sld>
</file>

<file path=ppt/theme/theme1.xml><?xml version="1.0" encoding="utf-8"?>
<a:theme xmlns:a="http://schemas.openxmlformats.org/drawingml/2006/main" name="ファセット">
  <a:themeElements>
    <a:clrScheme name="ファセット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ファセット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ファセッ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203</TotalTime>
  <Words>474</Words>
  <Application>Microsoft Office PowerPoint</Application>
  <PresentationFormat>ワイド画面</PresentationFormat>
  <Paragraphs>138</Paragraphs>
  <Slides>14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22" baseType="lpstr">
      <vt:lpstr>ＭＳ Ｐゴシック</vt:lpstr>
      <vt:lpstr>メイリオ</vt:lpstr>
      <vt:lpstr>Arial</vt:lpstr>
      <vt:lpstr>Calibri</vt:lpstr>
      <vt:lpstr>Cambria Math</vt:lpstr>
      <vt:lpstr>Trebuchet MS</vt:lpstr>
      <vt:lpstr>Wingdings 3</vt:lpstr>
      <vt:lpstr>ファセット</vt:lpstr>
      <vt:lpstr>母集団と標本</vt:lpstr>
      <vt:lpstr>概要</vt:lpstr>
      <vt:lpstr>推測統計</vt:lpstr>
      <vt:lpstr>推定量と推定値</vt:lpstr>
      <vt:lpstr>標本抽出に伴う誤差・準備</vt:lpstr>
      <vt:lpstr>単純無作為抽出</vt:lpstr>
      <vt:lpstr>母集団分布</vt:lpstr>
      <vt:lpstr>正規分布</vt:lpstr>
      <vt:lpstr>正規分布２</vt:lpstr>
      <vt:lpstr>標本分布</vt:lpstr>
      <vt:lpstr>不偏性と標準誤差</vt:lpstr>
      <vt:lpstr>標本平均の標本分布</vt:lpstr>
      <vt:lpstr>標本分散と不偏分散</vt:lpstr>
      <vt:lpstr>まとめ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母集団と標本</dc:title>
  <dc:creator>ysk</dc:creator>
  <cp:lastModifiedBy>ysk</cp:lastModifiedBy>
  <cp:revision>40</cp:revision>
  <dcterms:created xsi:type="dcterms:W3CDTF">2014-10-26T01:58:58Z</dcterms:created>
  <dcterms:modified xsi:type="dcterms:W3CDTF">2014-10-27T22:36:53Z</dcterms:modified>
</cp:coreProperties>
</file>