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19"/>
  </p:notesMasterIdLst>
  <p:sldIdLst>
    <p:sldId id="256" r:id="rId2"/>
    <p:sldId id="257" r:id="rId3"/>
    <p:sldId id="262" r:id="rId4"/>
    <p:sldId id="259" r:id="rId5"/>
    <p:sldId id="269" r:id="rId6"/>
    <p:sldId id="270" r:id="rId7"/>
    <p:sldId id="272" r:id="rId8"/>
    <p:sldId id="271" r:id="rId9"/>
    <p:sldId id="273" r:id="rId10"/>
    <p:sldId id="274" r:id="rId11"/>
    <p:sldId id="261" r:id="rId12"/>
    <p:sldId id="275" r:id="rId13"/>
    <p:sldId id="263" r:id="rId14"/>
    <p:sldId id="264" r:id="rId15"/>
    <p:sldId id="265" r:id="rId16"/>
    <p:sldId id="266" r:id="rId17"/>
    <p:sldId id="267"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66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96" autoAdjust="0"/>
    <p:restoredTop sz="87125" autoAdjust="0"/>
  </p:normalViewPr>
  <p:slideViewPr>
    <p:cSldViewPr showGuides="1">
      <p:cViewPr>
        <p:scale>
          <a:sx n="70" d="100"/>
          <a:sy n="70" d="100"/>
        </p:scale>
        <p:origin x="-600" y="294"/>
      </p:cViewPr>
      <p:guideLst>
        <p:guide orient="horz" pos="2137"/>
        <p:guide pos="2880"/>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AAEBC0-970F-4260-899C-79DB1663EFCC}" type="datetimeFigureOut">
              <a:rPr kumimoji="1" lang="ja-JP" altLang="en-US" smtClean="0"/>
              <a:pPr/>
              <a:t>2009/10/8</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A09D77-238B-41EB-A7D3-685F0D42DFD4}"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0</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大きな問題となっているひとつの理由として，ソフトウェア開発には多くの依存関係があるため</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7</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ソフトウェア開発中の依存関係とコミュニケーション・コーディネーションの関係</a:t>
            </a:r>
            <a:r>
              <a:rPr lang="ja-JP" altLang="en-US" dirty="0" smtClean="0"/>
              <a:t>によって起きる</a:t>
            </a:r>
            <a:r>
              <a:rPr kumimoji="1" lang="ja-JP" altLang="en-US" dirty="0" smtClean="0"/>
              <a:t>問題点</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10</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マネージャはリリースにむけて知る必要があります。</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12</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同場所、分散</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13</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適した人にしゃべることが大事</a:t>
            </a:r>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14</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CCA09D77-238B-41EB-A7D3-685F0D42DFD4}" type="slidenum">
              <a:rPr kumimoji="1" lang="ja-JP" altLang="en-US" smtClean="0"/>
              <a:pPr/>
              <a:t>16</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2" descr="横線"/>
          <p:cNvSpPr>
            <a:spLocks noChangeArrowheads="1"/>
          </p:cNvSpPr>
          <p:nvPr/>
        </p:nvSpPr>
        <p:spPr bwMode="auto">
          <a:xfrm>
            <a:off x="7092950" y="908050"/>
            <a:ext cx="1798638" cy="5473700"/>
          </a:xfrm>
          <a:prstGeom prst="rect">
            <a:avLst/>
          </a:prstGeom>
          <a:pattFill prst="ltHorz">
            <a:fgClr>
              <a:srgbClr val="C0C0C0"/>
            </a:fgClr>
            <a:bgClr>
              <a:srgbClr val="FFFFFF"/>
            </a:bgClr>
          </a:patt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5" name="Rectangle 7"/>
          <p:cNvSpPr>
            <a:spLocks noChangeArrowheads="1"/>
          </p:cNvSpPr>
          <p:nvPr/>
        </p:nvSpPr>
        <p:spPr bwMode="auto">
          <a:xfrm>
            <a:off x="317500" y="404813"/>
            <a:ext cx="6775450" cy="503237"/>
          </a:xfrm>
          <a:prstGeom prst="rect">
            <a:avLst/>
          </a:prstGeom>
          <a:gradFill rotWithShape="1">
            <a:gsLst>
              <a:gs pos="0">
                <a:schemeClr val="bg2"/>
              </a:gs>
              <a:gs pos="100000">
                <a:schemeClr val="bg2">
                  <a:gamma/>
                  <a:tint val="73725"/>
                  <a:invGamma/>
                </a:scheme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6" name="Rectangle 8"/>
          <p:cNvSpPr>
            <a:spLocks noChangeArrowheads="1"/>
          </p:cNvSpPr>
          <p:nvPr/>
        </p:nvSpPr>
        <p:spPr bwMode="auto">
          <a:xfrm>
            <a:off x="7092950" y="404813"/>
            <a:ext cx="1800225" cy="503237"/>
          </a:xfrm>
          <a:prstGeom prst="rect">
            <a:avLst/>
          </a:prstGeom>
          <a:gradFill rotWithShape="1">
            <a:gsLst>
              <a:gs pos="0">
                <a:srgbClr val="4D4D4D"/>
              </a:gs>
              <a:gs pos="100000">
                <a:srgbClr val="4D4D4D">
                  <a:gamma/>
                  <a:shade val="46275"/>
                  <a:invGamma/>
                </a:srgb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7" name="Rectangle 9"/>
          <p:cNvSpPr>
            <a:spLocks noChangeArrowheads="1"/>
          </p:cNvSpPr>
          <p:nvPr/>
        </p:nvSpPr>
        <p:spPr bwMode="auto">
          <a:xfrm>
            <a:off x="317500" y="904875"/>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8" name="Rectangle 11"/>
          <p:cNvSpPr>
            <a:spLocks noChangeArrowheads="1"/>
          </p:cNvSpPr>
          <p:nvPr/>
        </p:nvSpPr>
        <p:spPr bwMode="auto">
          <a:xfrm>
            <a:off x="452438" y="3219450"/>
            <a:ext cx="6424612" cy="90488"/>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9" name="Rectangle 12"/>
          <p:cNvSpPr>
            <a:spLocks noChangeArrowheads="1"/>
          </p:cNvSpPr>
          <p:nvPr/>
        </p:nvSpPr>
        <p:spPr bwMode="auto">
          <a:xfrm>
            <a:off x="452438" y="3187700"/>
            <a:ext cx="6424612" cy="31750"/>
          </a:xfrm>
          <a:prstGeom prst="rect">
            <a:avLst/>
          </a:prstGeom>
          <a:gradFill rotWithShape="1">
            <a:gsLst>
              <a:gs pos="0">
                <a:schemeClr val="bg2"/>
              </a:gs>
              <a:gs pos="100000">
                <a:schemeClr val="bg2">
                  <a:gamma/>
                  <a:tint val="73725"/>
                  <a:invGamma/>
                </a:scheme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30051" name="Rectangle 3"/>
          <p:cNvSpPr>
            <a:spLocks noGrp="1" noChangeArrowheads="1"/>
          </p:cNvSpPr>
          <p:nvPr>
            <p:ph type="ctrTitle"/>
          </p:nvPr>
        </p:nvSpPr>
        <p:spPr>
          <a:xfrm>
            <a:off x="468313" y="2060575"/>
            <a:ext cx="6408737" cy="1079500"/>
          </a:xfrm>
        </p:spPr>
        <p:txBody>
          <a:bodyPr/>
          <a:lstStyle>
            <a:lvl1pPr>
              <a:defRPr sz="3600" b="1"/>
            </a:lvl1pPr>
          </a:lstStyle>
          <a:p>
            <a:r>
              <a:rPr lang="ja-JP" altLang="en-US" smtClean="0"/>
              <a:t>マスタ タイトルの書式設定</a:t>
            </a:r>
            <a:endParaRPr lang="ja-JP" altLang="en-US"/>
          </a:p>
        </p:txBody>
      </p:sp>
      <p:sp>
        <p:nvSpPr>
          <p:cNvPr id="130052" name="Rectangle 4"/>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2000"/>
            </a:lvl1pPr>
          </a:lstStyle>
          <a:p>
            <a:r>
              <a:rPr lang="ja-JP" altLang="en-US" smtClean="0"/>
              <a:t>マスタ サブタイトルの書式設定</a:t>
            </a:r>
            <a:endParaRPr lang="ja-JP" altLang="en-US"/>
          </a:p>
        </p:txBody>
      </p:sp>
      <p:sp>
        <p:nvSpPr>
          <p:cNvPr id="10" name="Rectangle 6"/>
          <p:cNvSpPr>
            <a:spLocks noGrp="1" noChangeArrowheads="1"/>
          </p:cNvSpPr>
          <p:nvPr>
            <p:ph type="ftr" sz="quarter" idx="10"/>
          </p:nvPr>
        </p:nvSpPr>
        <p:spPr>
          <a:xfrm>
            <a:off x="784225" y="4508500"/>
            <a:ext cx="2895600" cy="287338"/>
          </a:xfrm>
        </p:spPr>
        <p:txBody>
          <a:bodyPr/>
          <a:lstStyle>
            <a:lvl1pPr algn="l">
              <a:defRPr sz="1400" smtClean="0"/>
            </a:lvl1pPr>
          </a:lstStyle>
          <a:p>
            <a:r>
              <a:rPr kumimoji="1" lang="ja-JP" altLang="en-US" smtClean="0"/>
              <a:t>輪講</a:t>
            </a:r>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5"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5"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176713"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786313" y="1196975"/>
            <a:ext cx="41783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6"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8"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4"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3"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6"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6"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5"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04025" y="115888"/>
            <a:ext cx="2160588"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334125"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8"/>
          <p:cNvSpPr>
            <a:spLocks noGrp="1" noChangeArrowheads="1"/>
          </p:cNvSpPr>
          <p:nvPr>
            <p:ph type="ftr" sz="quarter" idx="10"/>
          </p:nvPr>
        </p:nvSpPr>
        <p:spPr>
          <a:ln/>
        </p:spPr>
        <p:txBody>
          <a:bodyPr/>
          <a:lstStyle>
            <a:lvl1pPr>
              <a:defRPr/>
            </a:lvl1pPr>
          </a:lstStyle>
          <a:p>
            <a:r>
              <a:rPr kumimoji="1" lang="ja-JP" altLang="en-US" smtClean="0"/>
              <a:t>輪講</a:t>
            </a:r>
            <a:endParaRPr kumimoji="1" lang="ja-JP" altLang="en-US"/>
          </a:p>
        </p:txBody>
      </p:sp>
      <p:sp>
        <p:nvSpPr>
          <p:cNvPr id="5" name="Rectangle 9"/>
          <p:cNvSpPr>
            <a:spLocks noGrp="1" noChangeArrowheads="1"/>
          </p:cNvSpPr>
          <p:nvPr>
            <p:ph type="sldNum" sz="quarter" idx="11"/>
          </p:nvPr>
        </p:nvSpPr>
        <p:spPr>
          <a:ln/>
        </p:spPr>
        <p:txBody>
          <a:bodyPr/>
          <a:lstStyle>
            <a:lvl1pPr>
              <a:defRPr/>
            </a:lvl1pPr>
          </a:lstStyle>
          <a:p>
            <a:fld id="{DAA6263E-D19D-4A1E-8AC0-A5774DDCECBC}"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317500" y="692150"/>
            <a:ext cx="6381750" cy="144463"/>
          </a:xfrm>
          <a:prstGeom prst="rect">
            <a:avLst/>
          </a:prstGeom>
          <a:gradFill rotWithShape="1">
            <a:gsLst>
              <a:gs pos="0">
                <a:srgbClr val="5F5F5F"/>
              </a:gs>
              <a:gs pos="100000">
                <a:srgbClr val="5F5F5F">
                  <a:gamma/>
                  <a:tint val="45490"/>
                  <a:invGamma/>
                </a:srgbClr>
              </a:gs>
            </a:gsLst>
            <a:lin ang="0" scaled="1"/>
          </a:gradFill>
          <a:ln w="9525" algn="ctr">
            <a:noFill/>
            <a:miter lim="800000"/>
            <a:headEnd/>
            <a:tailEnd/>
          </a:ln>
          <a:effectLst/>
        </p:spPr>
        <p:txBody>
          <a:bodyPr wrap="none" anchor="ctr"/>
          <a:lstStyle/>
          <a:p>
            <a:pPr>
              <a:spcBef>
                <a:spcPct val="20000"/>
              </a:spcBef>
              <a:buSzPct val="100000"/>
              <a:buFont typeface="Wingdings" pitchFamily="2" charset="2"/>
              <a:buChar char="•"/>
              <a:defRPr/>
            </a:pPr>
            <a:endParaRPr lang="ja-JP" altLang="ja-JP" sz="2400">
              <a:ea typeface="ＭＳ Ｐゴシック" pitchFamily="50" charset="-128"/>
            </a:endParaRPr>
          </a:p>
        </p:txBody>
      </p:sp>
      <p:sp>
        <p:nvSpPr>
          <p:cNvPr id="129027" name="Rectangle 3" descr="横線"/>
          <p:cNvSpPr>
            <a:spLocks noChangeArrowheads="1"/>
          </p:cNvSpPr>
          <p:nvPr/>
        </p:nvSpPr>
        <p:spPr bwMode="auto">
          <a:xfrm>
            <a:off x="6699250" y="850900"/>
            <a:ext cx="2192338" cy="274638"/>
          </a:xfrm>
          <a:prstGeom prst="rect">
            <a:avLst/>
          </a:prstGeom>
          <a:pattFill prst="ltHorz">
            <a:fgClr>
              <a:srgbClr val="C0C0C0"/>
            </a:fgClr>
            <a:bgClr>
              <a:srgbClr val="FFFFFF"/>
            </a:bgClr>
          </a:patt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29028" name="Rectangle 4"/>
          <p:cNvSpPr>
            <a:spLocks noChangeArrowheads="1"/>
          </p:cNvSpPr>
          <p:nvPr/>
        </p:nvSpPr>
        <p:spPr bwMode="auto">
          <a:xfrm>
            <a:off x="6699250" y="692150"/>
            <a:ext cx="2193925" cy="144463"/>
          </a:xfrm>
          <a:prstGeom prst="rect">
            <a:avLst/>
          </a:prstGeom>
          <a:gradFill rotWithShape="1">
            <a:gsLst>
              <a:gs pos="0">
                <a:srgbClr val="4D4D4D"/>
              </a:gs>
              <a:gs pos="100000">
                <a:srgbClr val="4D4D4D">
                  <a:gamma/>
                  <a:shade val="46275"/>
                  <a:invGamma/>
                </a:srgb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29029" name="Rectangle 5"/>
          <p:cNvSpPr>
            <a:spLocks noGrp="1" noChangeArrowheads="1"/>
          </p:cNvSpPr>
          <p:nvPr>
            <p:ph type="title"/>
          </p:nvPr>
        </p:nvSpPr>
        <p:spPr bwMode="auto">
          <a:xfrm>
            <a:off x="317500" y="115888"/>
            <a:ext cx="8574088" cy="5762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30" name="Rectangle 6"/>
          <p:cNvSpPr>
            <a:spLocks noGrp="1" noChangeArrowheads="1"/>
          </p:cNvSpPr>
          <p:nvPr>
            <p:ph type="body" idx="1"/>
          </p:nvPr>
        </p:nvSpPr>
        <p:spPr bwMode="auto">
          <a:xfrm>
            <a:off x="457200" y="1196975"/>
            <a:ext cx="8507413"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29032" name="Rectangle 8"/>
          <p:cNvSpPr>
            <a:spLocks noGrp="1" noChangeArrowheads="1"/>
          </p:cNvSpPr>
          <p:nvPr>
            <p:ph type="ftr" sz="quarter" idx="3"/>
          </p:nvPr>
        </p:nvSpPr>
        <p:spPr bwMode="auto">
          <a:xfrm>
            <a:off x="3124200" y="6524625"/>
            <a:ext cx="2895600" cy="268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000" smtClean="0"/>
            </a:lvl1pPr>
          </a:lstStyle>
          <a:p>
            <a:r>
              <a:rPr kumimoji="1" lang="ja-JP" altLang="en-US" smtClean="0"/>
              <a:t>輪講</a:t>
            </a:r>
            <a:endParaRPr kumimoji="1" lang="ja-JP" altLang="en-US"/>
          </a:p>
        </p:txBody>
      </p:sp>
      <p:sp>
        <p:nvSpPr>
          <p:cNvPr id="129033" name="Rectangle 9"/>
          <p:cNvSpPr>
            <a:spLocks noGrp="1" noChangeArrowheads="1"/>
          </p:cNvSpPr>
          <p:nvPr>
            <p:ph type="sldNum" sz="quarter" idx="4"/>
          </p:nvPr>
        </p:nvSpPr>
        <p:spPr bwMode="auto">
          <a:xfrm>
            <a:off x="6902450" y="6524625"/>
            <a:ext cx="2133600" cy="2682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000" smtClean="0"/>
            </a:lvl1pPr>
          </a:lstStyle>
          <a:p>
            <a:fld id="{DAA6263E-D19D-4A1E-8AC0-A5774DDCECBC}" type="slidenum">
              <a:rPr kumimoji="1" lang="ja-JP" altLang="en-US" smtClean="0"/>
              <a:pPr/>
              <a:t>&lt;#&gt;</a:t>
            </a:fld>
            <a:endParaRPr kumimoji="1" lang="ja-JP" altLang="en-US"/>
          </a:p>
        </p:txBody>
      </p:sp>
      <p:sp>
        <p:nvSpPr>
          <p:cNvPr id="129034" name="Rectangle 10"/>
          <p:cNvSpPr>
            <a:spLocks noChangeArrowheads="1"/>
          </p:cNvSpPr>
          <p:nvPr/>
        </p:nvSpPr>
        <p:spPr bwMode="auto">
          <a:xfrm>
            <a:off x="317500" y="83185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29037" name="Rectangle 13"/>
          <p:cNvSpPr>
            <a:spLocks noChangeArrowheads="1"/>
          </p:cNvSpPr>
          <p:nvPr/>
        </p:nvSpPr>
        <p:spPr bwMode="auto">
          <a:xfrm>
            <a:off x="8423275" y="6723063"/>
            <a:ext cx="719138" cy="53975"/>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
        <p:nvSpPr>
          <p:cNvPr id="129038" name="Rectangle 14"/>
          <p:cNvSpPr>
            <a:spLocks noChangeArrowheads="1"/>
          </p:cNvSpPr>
          <p:nvPr/>
        </p:nvSpPr>
        <p:spPr bwMode="auto">
          <a:xfrm>
            <a:off x="8423275" y="6716713"/>
            <a:ext cx="719138" cy="17462"/>
          </a:xfrm>
          <a:prstGeom prst="rect">
            <a:avLst/>
          </a:prstGeom>
          <a:gradFill rotWithShape="1">
            <a:gsLst>
              <a:gs pos="0">
                <a:schemeClr val="bg2"/>
              </a:gs>
              <a:gs pos="100000">
                <a:schemeClr val="bg2">
                  <a:gamma/>
                  <a:tint val="73725"/>
                  <a:invGamma/>
                </a:schemeClr>
              </a:gs>
            </a:gsLst>
            <a:lin ang="0" scaled="1"/>
          </a:gradFill>
          <a:ln w="9525" algn="ctr">
            <a:noFill/>
            <a:miter lim="800000"/>
            <a:headEnd/>
            <a:tailEnd/>
          </a:ln>
          <a:effectLst/>
        </p:spPr>
        <p:txBody>
          <a:bodyPr wrap="none" anchor="ctr"/>
          <a:lstStyle/>
          <a:p>
            <a:pPr>
              <a:spcBef>
                <a:spcPct val="0"/>
              </a:spcBef>
              <a:defRPr/>
            </a:pPr>
            <a:endParaRPr lang="ja-JP" altLang="en-US">
              <a:solidFill>
                <a:srgbClr val="4D4D4D"/>
              </a:solidFill>
              <a:ea typeface="ＭＳ Ｐゴシック" pitchFamily="50"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p:txStyles>
    <p:titleStyle>
      <a:lvl1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mj-lt"/>
          <a:ea typeface="+mj-ea"/>
          <a:cs typeface="+mj-cs"/>
        </a:defRPr>
      </a:lvl1pPr>
      <a:lvl2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2pPr>
      <a:lvl3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3pPr>
      <a:lvl4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4pPr>
      <a:lvl5pPr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5pPr>
      <a:lvl6pPr marL="457200"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6pPr>
      <a:lvl7pPr marL="914400"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7pPr>
      <a:lvl8pPr marL="1371600"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8pPr>
      <a:lvl9pPr marL="1828800" algn="l" rtl="0" eaLnBrk="1" fontAlgn="base" hangingPunct="1">
        <a:spcBef>
          <a:spcPct val="0"/>
        </a:spcBef>
        <a:spcAft>
          <a:spcPct val="0"/>
        </a:spcAft>
        <a:defRPr kumimoji="1" sz="2800">
          <a:solidFill>
            <a:schemeClr val="tx2"/>
          </a:solidFill>
          <a:effectLst>
            <a:outerShdw blurRad="38100" dist="38100" dir="2700000" algn="tl">
              <a:srgbClr val="C0C0C0"/>
            </a:outerShdw>
          </a:effectLst>
          <a:latin typeface="Arial" charset="0"/>
          <a:ea typeface="ＭＳ Ｐゴシック" pitchFamily="50" charset="-128"/>
        </a:defRPr>
      </a:lvl9pPr>
    </p:titleStyle>
    <p:bodyStyle>
      <a:lvl1pPr marL="342900" indent="-342900" algn="l" rtl="0" eaLnBrk="1" fontAlgn="base" hangingPunct="1">
        <a:spcBef>
          <a:spcPct val="20000"/>
        </a:spcBef>
        <a:spcAft>
          <a:spcPct val="0"/>
        </a:spcAft>
        <a:buClr>
          <a:srgbClr val="4D4D4D"/>
        </a:buClr>
        <a:buSzPct val="90000"/>
        <a:buFont typeface="Wingdings" pitchFamily="2" charset="2"/>
        <a:buChar char="n"/>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4D4D4D"/>
        </a:buClr>
        <a:buSzPct val="80000"/>
        <a:buFont typeface="Wingdings" pitchFamily="2" charset="2"/>
        <a:buChar char="u"/>
        <a:defRPr kumimoji="1" sz="2400">
          <a:solidFill>
            <a:schemeClr val="tx1"/>
          </a:solidFill>
          <a:latin typeface="+mn-lt"/>
          <a:ea typeface="+mn-ea"/>
        </a:defRPr>
      </a:lvl2pPr>
      <a:lvl3pPr marL="1143000" indent="-228600" algn="l" rtl="0" eaLnBrk="1" fontAlgn="base" hangingPunct="1">
        <a:spcBef>
          <a:spcPct val="20000"/>
        </a:spcBef>
        <a:spcAft>
          <a:spcPct val="0"/>
        </a:spcAft>
        <a:buClr>
          <a:srgbClr val="4D4D4D"/>
        </a:buClr>
        <a:buSzPct val="80000"/>
        <a:buFont typeface="Wingdings" pitchFamily="2" charset="2"/>
        <a:buChar char="n"/>
        <a:defRPr kumimoji="1" sz="2000">
          <a:solidFill>
            <a:schemeClr val="tx1"/>
          </a:solidFill>
          <a:latin typeface="+mn-lt"/>
          <a:ea typeface="+mn-ea"/>
        </a:defRPr>
      </a:lvl3pPr>
      <a:lvl4pPr marL="1600200" indent="-228600" algn="l" rtl="0" eaLnBrk="1" fontAlgn="base" hangingPunct="1">
        <a:spcBef>
          <a:spcPct val="20000"/>
        </a:spcBef>
        <a:spcAft>
          <a:spcPct val="0"/>
        </a:spcAft>
        <a:buClr>
          <a:srgbClr val="4D4D4D"/>
        </a:buClr>
        <a:buSzPct val="70000"/>
        <a:buFont typeface="Wingdings" pitchFamily="2" charset="2"/>
        <a:buChar char="u"/>
        <a:defRPr kumimoji="1">
          <a:solidFill>
            <a:schemeClr val="tx1"/>
          </a:solidFill>
          <a:latin typeface="+mn-lt"/>
          <a:ea typeface="+mn-ea"/>
        </a:defRPr>
      </a:lvl4pPr>
      <a:lvl5pPr marL="20574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5pPr>
      <a:lvl6pPr marL="25146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6pPr>
      <a:lvl7pPr marL="29718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7pPr>
      <a:lvl8pPr marL="34290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8pPr>
      <a:lvl9pPr marL="3886200" indent="-228600" algn="l" rtl="0" eaLnBrk="1" fontAlgn="base" hangingPunct="1">
        <a:spcBef>
          <a:spcPct val="20000"/>
        </a:spcBef>
        <a:spcAft>
          <a:spcPct val="0"/>
        </a:spcAft>
        <a:buClr>
          <a:srgbClr val="4D4D4D"/>
        </a:buClr>
        <a:buSzPct val="70000"/>
        <a:buFont typeface="Wingdings" pitchFamily="2" charset="2"/>
        <a:buChar char="n"/>
        <a:defRPr kumimoji="1" sz="14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68313" y="1128681"/>
            <a:ext cx="6408737" cy="2011394"/>
          </a:xfrm>
        </p:spPr>
        <p:txBody>
          <a:bodyPr>
            <a:normAutofit fontScale="90000"/>
          </a:bodyPr>
          <a:lstStyle/>
          <a:p>
            <a:r>
              <a:rPr lang="en-US" altLang="ja-JP" dirty="0" smtClean="0"/>
              <a:t>Supporting Collaborative Software Development through</a:t>
            </a:r>
            <a:br>
              <a:rPr lang="en-US" altLang="ja-JP" dirty="0" smtClean="0"/>
            </a:br>
            <a:r>
              <a:rPr lang="en-US" altLang="ja-JP" dirty="0" smtClean="0"/>
              <a:t>the Visualization of Socio-Technical Dependencies</a:t>
            </a:r>
            <a:endParaRPr kumimoji="1" lang="ja-JP" altLang="en-US" dirty="0"/>
          </a:p>
        </p:txBody>
      </p:sp>
      <p:sp>
        <p:nvSpPr>
          <p:cNvPr id="3" name="サブタイトル 2"/>
          <p:cNvSpPr>
            <a:spLocks noGrp="1"/>
          </p:cNvSpPr>
          <p:nvPr>
            <p:ph type="subTitle" idx="1"/>
          </p:nvPr>
        </p:nvSpPr>
        <p:spPr>
          <a:xfrm>
            <a:off x="993725" y="3392488"/>
            <a:ext cx="5805567" cy="2592422"/>
          </a:xfrm>
        </p:spPr>
        <p:txBody>
          <a:bodyPr/>
          <a:lstStyle/>
          <a:p>
            <a:pPr algn="r"/>
            <a:r>
              <a:rPr lang="en-US" altLang="ja-JP" dirty="0" err="1" smtClean="0"/>
              <a:t>Cleidson</a:t>
            </a:r>
            <a:r>
              <a:rPr lang="en-US" altLang="ja-JP" dirty="0" smtClean="0"/>
              <a:t> R. B. de Souza, Stephen Quirk, Erik Trainer</a:t>
            </a:r>
            <a:r>
              <a:rPr lang="ja-JP" altLang="en-US" dirty="0" smtClean="0"/>
              <a:t>　</a:t>
            </a:r>
            <a:r>
              <a:rPr lang="en-US" altLang="ja-JP" dirty="0" smtClean="0"/>
              <a:t>and David F. </a:t>
            </a:r>
            <a:r>
              <a:rPr lang="en-US" altLang="ja-JP" dirty="0" err="1" smtClean="0"/>
              <a:t>Redmiles</a:t>
            </a:r>
            <a:endParaRPr lang="en-US" altLang="ja-JP" dirty="0" smtClean="0"/>
          </a:p>
          <a:p>
            <a:pPr algn="r"/>
            <a:r>
              <a:rPr lang="en-US" altLang="ja-JP" dirty="0" err="1" smtClean="0"/>
              <a:t>Universidade</a:t>
            </a:r>
            <a:r>
              <a:rPr lang="en-US" altLang="ja-JP" dirty="0" smtClean="0"/>
              <a:t> Federal do </a:t>
            </a:r>
            <a:r>
              <a:rPr lang="en-US" altLang="ja-JP" dirty="0" err="1" smtClean="0"/>
              <a:t>ParáBelém</a:t>
            </a:r>
            <a:r>
              <a:rPr lang="en-US" altLang="ja-JP" dirty="0" smtClean="0"/>
              <a:t>, PA, Brazil</a:t>
            </a:r>
          </a:p>
          <a:p>
            <a:pPr algn="r"/>
            <a:r>
              <a:rPr lang="en-US" altLang="ja-JP" dirty="0" smtClean="0"/>
              <a:t>University of California, Irvine, Irvine, CA, USA</a:t>
            </a:r>
          </a:p>
          <a:p>
            <a:pPr algn="r"/>
            <a:r>
              <a:rPr lang="en-US" altLang="ja-JP" i="1" dirty="0" smtClean="0"/>
              <a:t>GROUP’07</a:t>
            </a:r>
          </a:p>
          <a:p>
            <a:pPr algn="r"/>
            <a:r>
              <a:rPr kumimoji="1" lang="ja-JP" altLang="en-US" dirty="0" smtClean="0"/>
              <a:t>担当：山本</a:t>
            </a:r>
            <a:endParaRPr kumimoji="1" lang="en-US" altLang="ja-JP"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r>
              <a:rPr lang="ja-JP" altLang="en-US" dirty="0" smtClean="0"/>
              <a:t>ソフトウェア開発においてコミュニケーションの破綻とコーディネーションの労力は大きな問題になってる</a:t>
            </a:r>
            <a:endParaRPr lang="en-US" altLang="ja-JP" dirty="0" smtClean="0"/>
          </a:p>
          <a:p>
            <a:pPr lvl="1"/>
            <a:r>
              <a:rPr lang="ja-JP" altLang="en-US" dirty="0" smtClean="0"/>
              <a:t>ソフトウェア開発には多くの依存関係があること</a:t>
            </a:r>
            <a:endParaRPr lang="en-US" altLang="ja-JP" dirty="0" smtClean="0"/>
          </a:p>
          <a:p>
            <a:pPr lvl="1">
              <a:buNone/>
            </a:pPr>
            <a:endParaRPr kumimoji="1" lang="en-US" altLang="ja-JP" dirty="0" smtClean="0"/>
          </a:p>
          <a:p>
            <a:r>
              <a:rPr lang="ja-JP" altLang="en-US" dirty="0" smtClean="0"/>
              <a:t>依存関係を管理・把握するためにツールや，アプローチなどが開発されている</a:t>
            </a:r>
            <a:endParaRPr lang="en-US" altLang="ja-JP" dirty="0" smtClean="0"/>
          </a:p>
          <a:p>
            <a:pPr lvl="1"/>
            <a:r>
              <a:rPr kumimoji="1" lang="ja-JP" altLang="en-US" dirty="0" smtClean="0"/>
              <a:t>バージョン管理</a:t>
            </a:r>
            <a:endParaRPr kumimoji="1" lang="en-US" altLang="ja-JP" dirty="0" smtClean="0"/>
          </a:p>
          <a:p>
            <a:pPr lvl="1"/>
            <a:r>
              <a:rPr kumimoji="1" lang="ja-JP" altLang="en-US" dirty="0" smtClean="0"/>
              <a:t>バグトラッキングシステム</a:t>
            </a:r>
            <a:endParaRPr kumimoji="1" lang="en-US" altLang="ja-JP" dirty="0" smtClean="0"/>
          </a:p>
          <a:p>
            <a:pPr lvl="1"/>
            <a:endParaRPr kumimoji="1" lang="en-US" altLang="ja-JP" dirty="0" smtClean="0"/>
          </a:p>
          <a:p>
            <a:r>
              <a:rPr lang="ja-JP" altLang="en-US" dirty="0" smtClean="0"/>
              <a:t>依存関係を管理・把握しやすくすることで，ソフトウェア開発で必要となるコミュニケーションやコーディネーションが減ることが定量的に調べられている</a:t>
            </a:r>
            <a:endParaRPr lang="en-US" altLang="ja-JP" dirty="0" smtClean="0"/>
          </a:p>
          <a:p>
            <a:endParaRPr kumimoji="1" lang="en-US" altLang="ja-JP" dirty="0" smtClean="0"/>
          </a:p>
          <a:p>
            <a:endParaRPr kumimoji="1" lang="en-US" altLang="ja-JP" dirty="0" smtClean="0"/>
          </a:p>
          <a:p>
            <a:endParaRPr kumimoji="1" lang="en-US" altLang="ja-JP" dirty="0" smtClean="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1</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関連研究</a:t>
            </a:r>
            <a:endParaRPr kumimoji="1" lang="ja-JP" altLang="en-US" dirty="0"/>
          </a:p>
        </p:txBody>
      </p:sp>
      <p:sp>
        <p:nvSpPr>
          <p:cNvPr id="3" name="コンテンツ プレースホルダ 2"/>
          <p:cNvSpPr>
            <a:spLocks noGrp="1"/>
          </p:cNvSpPr>
          <p:nvPr>
            <p:ph idx="1"/>
          </p:nvPr>
        </p:nvSpPr>
        <p:spPr/>
        <p:txBody>
          <a:bodyPr>
            <a:normAutofit/>
          </a:bodyPr>
          <a:lstStyle/>
          <a:p>
            <a:r>
              <a:rPr kumimoji="1" lang="ja-JP" altLang="en-US" dirty="0" smtClean="0"/>
              <a:t>プログラムコンポーネントベース，設計ベースの</a:t>
            </a:r>
            <a:r>
              <a:rPr lang="ja-JP" altLang="en-US" dirty="0" smtClean="0"/>
              <a:t>依存関係を分析</a:t>
            </a:r>
            <a:endParaRPr kumimoji="1" lang="en-US" altLang="ja-JP" dirty="0" smtClean="0"/>
          </a:p>
          <a:p>
            <a:pPr lvl="1"/>
            <a:r>
              <a:rPr lang="ja-JP" altLang="en-US" dirty="0" smtClean="0"/>
              <a:t>コンポーネントの再利用やテストに役に立つ</a:t>
            </a:r>
            <a:endParaRPr lang="en-US" altLang="ja-JP" dirty="0" smtClean="0"/>
          </a:p>
          <a:p>
            <a:endParaRPr lang="en-US" altLang="ja-JP" dirty="0" smtClean="0"/>
          </a:p>
          <a:p>
            <a:r>
              <a:rPr lang="ja-JP" altLang="en-US" dirty="0" smtClean="0"/>
              <a:t>どのようなプログラミング言語のメカニズムが依存関係を減らすのかを分析した研究</a:t>
            </a:r>
            <a:endParaRPr lang="en-US" altLang="ja-JP" dirty="0" smtClean="0"/>
          </a:p>
          <a:p>
            <a:pPr lvl="1"/>
            <a:r>
              <a:rPr lang="ja-JP" altLang="en-US" dirty="0" smtClean="0"/>
              <a:t>オブジェクト指向</a:t>
            </a:r>
            <a:endParaRPr lang="en-US" altLang="ja-JP" dirty="0" smtClean="0"/>
          </a:p>
          <a:p>
            <a:pPr lvl="2"/>
            <a:r>
              <a:rPr lang="ja-JP" altLang="en-US" dirty="0" smtClean="0"/>
              <a:t>カプセル化（情報隠蔽）</a:t>
            </a:r>
            <a:endParaRPr lang="en-US" altLang="ja-JP" dirty="0" smtClean="0"/>
          </a:p>
          <a:p>
            <a:pPr lvl="2"/>
            <a:r>
              <a:rPr lang="ja-JP" altLang="en-US" dirty="0" smtClean="0"/>
              <a:t>ポリモーフィズム</a:t>
            </a:r>
            <a:endParaRPr lang="en-US" altLang="ja-JP" dirty="0" smtClean="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2</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既存研究の問題点</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依存関係を管理・把握しやすくすることで，ソフトウェア開発で必要となるコミュニケーションやコーディネーションが減ることが定量的に調べられている</a:t>
            </a:r>
            <a:endParaRPr lang="en-US" altLang="ja-JP" dirty="0" smtClean="0"/>
          </a:p>
          <a:p>
            <a:endParaRPr lang="en-US" altLang="ja-JP" dirty="0" smtClean="0"/>
          </a:p>
          <a:p>
            <a:endParaRPr lang="en-US" altLang="ja-JP" dirty="0" smtClean="0"/>
          </a:p>
        </p:txBody>
      </p:sp>
      <p:sp>
        <p:nvSpPr>
          <p:cNvPr id="4" name="テキスト ボックス 3"/>
          <p:cNvSpPr txBox="1"/>
          <p:nvPr/>
        </p:nvSpPr>
        <p:spPr>
          <a:xfrm>
            <a:off x="677468" y="3648078"/>
            <a:ext cx="8057014" cy="954107"/>
          </a:xfrm>
          <a:prstGeom prst="rect">
            <a:avLst/>
          </a:prstGeom>
          <a:noFill/>
          <a:ln>
            <a:noFill/>
          </a:ln>
        </p:spPr>
        <p:txBody>
          <a:bodyPr wrap="square" rtlCol="0">
            <a:spAutoFit/>
          </a:bodyPr>
          <a:lstStyle/>
          <a:p>
            <a:r>
              <a:rPr lang="ja-JP" altLang="en-US" sz="2800" b="1" dirty="0" smtClean="0"/>
              <a:t>上記の</a:t>
            </a:r>
            <a:r>
              <a:rPr lang="ja-JP" altLang="en-US" sz="2800" b="1" dirty="0" smtClean="0"/>
              <a:t>結果に基</a:t>
            </a:r>
            <a:r>
              <a:rPr lang="ja-JP" altLang="en-US" sz="2800" b="1" dirty="0" smtClean="0"/>
              <a:t>づいて</a:t>
            </a:r>
            <a:r>
              <a:rPr lang="ja-JP" altLang="en-US" sz="2800" b="1" dirty="0" smtClean="0"/>
              <a:t>ソフトウェア</a:t>
            </a:r>
            <a:r>
              <a:rPr lang="ja-JP" altLang="en-US" sz="2800" b="1" dirty="0" smtClean="0"/>
              <a:t>開発を円滑にする研究がなされていない</a:t>
            </a:r>
            <a:endParaRPr kumimoji="1" lang="ja-JP" altLang="en-US" sz="2800" b="1" dirty="0"/>
          </a:p>
        </p:txBody>
      </p:sp>
      <p:sp>
        <p:nvSpPr>
          <p:cNvPr id="5" name="下矢印 4"/>
          <p:cNvSpPr/>
          <p:nvPr/>
        </p:nvSpPr>
        <p:spPr bwMode="auto">
          <a:xfrm>
            <a:off x="4329684" y="2625714"/>
            <a:ext cx="484632" cy="978408"/>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6" name="テキスト ボックス 5"/>
          <p:cNvSpPr txBox="1"/>
          <p:nvPr/>
        </p:nvSpPr>
        <p:spPr>
          <a:xfrm>
            <a:off x="4973643" y="2746157"/>
            <a:ext cx="1359668" cy="646331"/>
          </a:xfrm>
          <a:prstGeom prst="rect">
            <a:avLst/>
          </a:prstGeom>
          <a:noFill/>
        </p:spPr>
        <p:txBody>
          <a:bodyPr wrap="none" rtlCol="0">
            <a:spAutoFit/>
          </a:bodyPr>
          <a:lstStyle/>
          <a:p>
            <a:r>
              <a:rPr kumimoji="1" lang="ja-JP" altLang="en-US" sz="3600" b="1" dirty="0" smtClean="0"/>
              <a:t>しかし</a:t>
            </a:r>
            <a:endParaRPr kumimoji="1" lang="ja-JP" altLang="en-US" sz="3600" b="1" dirty="0"/>
          </a:p>
        </p:txBody>
      </p:sp>
      <p:sp>
        <p:nvSpPr>
          <p:cNvPr id="9" name="スライド番号プレースホルダ 8"/>
          <p:cNvSpPr>
            <a:spLocks noGrp="1"/>
          </p:cNvSpPr>
          <p:nvPr>
            <p:ph type="sldNum" sz="quarter" idx="11"/>
          </p:nvPr>
        </p:nvSpPr>
        <p:spPr/>
        <p:txBody>
          <a:bodyPr/>
          <a:lstStyle/>
          <a:p>
            <a:fld id="{DAA6263E-D19D-4A1E-8AC0-A5774DDCECBC}" type="slidenum">
              <a:rPr kumimoji="1" lang="ja-JP" altLang="en-US" smtClean="0"/>
              <a:pPr/>
              <a:t>3</a:t>
            </a:fld>
            <a:endParaRPr kumimoji="1" lang="ja-JP" altLang="en-US"/>
          </a:p>
        </p:txBody>
      </p:sp>
      <p:sp>
        <p:nvSpPr>
          <p:cNvPr id="10" name="フッター プレースホルダ 9"/>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目的とアプローチ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依存関係を管理・把握しやすくすることで</a:t>
            </a:r>
            <a:r>
              <a:rPr lang="ja-JP" altLang="en-US" dirty="0" smtClean="0"/>
              <a:t>，コミュニケーション・コーディネーションを軽減させ、ソフトウェア開発を円滑にする</a:t>
            </a:r>
            <a:endParaRPr lang="en-US" altLang="ja-JP" dirty="0" smtClean="0"/>
          </a:p>
          <a:p>
            <a:endParaRPr kumimoji="1" lang="en-US" altLang="ja-JP" dirty="0" smtClean="0"/>
          </a:p>
          <a:p>
            <a:endParaRPr lang="en-US" altLang="ja-JP" dirty="0" smtClean="0"/>
          </a:p>
          <a:p>
            <a:r>
              <a:rPr kumimoji="1" lang="ja-JP" altLang="en-US" dirty="0" smtClean="0"/>
              <a:t>アプローチ</a:t>
            </a:r>
            <a:endParaRPr kumimoji="1" lang="en-US" altLang="ja-JP" dirty="0" smtClean="0"/>
          </a:p>
          <a:p>
            <a:pPr lvl="1"/>
            <a:r>
              <a:rPr kumimoji="1" lang="ja-JP" altLang="en-US" dirty="0" smtClean="0"/>
              <a:t>ソフトウェア</a:t>
            </a:r>
            <a:r>
              <a:rPr kumimoji="1" lang="ja-JP" altLang="en-US" dirty="0" smtClean="0"/>
              <a:t>開発中の依存関係</a:t>
            </a:r>
            <a:r>
              <a:rPr kumimoji="1" lang="ja-JP" altLang="en-US" dirty="0" smtClean="0"/>
              <a:t>とコミュニケーション・コーディネーション</a:t>
            </a:r>
            <a:r>
              <a:rPr kumimoji="1" lang="ja-JP" altLang="en-US" dirty="0" smtClean="0"/>
              <a:t>の関係</a:t>
            </a:r>
            <a:r>
              <a:rPr lang="ja-JP" altLang="en-US" dirty="0" smtClean="0"/>
              <a:t>によって起きる</a:t>
            </a:r>
            <a:r>
              <a:rPr kumimoji="1" lang="ja-JP" altLang="en-US" dirty="0" smtClean="0"/>
              <a:t>問題点を洗い出す</a:t>
            </a:r>
            <a:endParaRPr kumimoji="1" lang="en-US" altLang="ja-JP" dirty="0" smtClean="0"/>
          </a:p>
          <a:p>
            <a:pPr lvl="1"/>
            <a:endParaRPr lang="en-US" altLang="ja-JP" dirty="0" smtClean="0"/>
          </a:p>
          <a:p>
            <a:pPr lvl="1"/>
            <a:r>
              <a:rPr lang="ja-JP" altLang="en-US" dirty="0" smtClean="0"/>
              <a:t>洗い出した</a:t>
            </a:r>
            <a:r>
              <a:rPr lang="ja-JP" altLang="en-US" dirty="0" smtClean="0"/>
              <a:t>問題点を改善するために</a:t>
            </a:r>
            <a:r>
              <a:rPr lang="ja-JP" altLang="en-US" dirty="0" smtClean="0"/>
              <a:t>ツール化</a:t>
            </a:r>
            <a:r>
              <a:rPr lang="ja-JP" altLang="en-US" dirty="0" smtClean="0"/>
              <a:t>する</a:t>
            </a:r>
            <a:endParaRPr kumimoji="1" lang="ja-JP" altLang="en-US" dirty="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4</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問題点の整理のための概要</a:t>
            </a:r>
            <a:endParaRPr kumimoji="1" lang="ja-JP" altLang="en-US" dirty="0"/>
          </a:p>
        </p:txBody>
      </p:sp>
      <p:sp>
        <p:nvSpPr>
          <p:cNvPr id="3" name="コンテンツ プレースホルダ 2"/>
          <p:cNvSpPr>
            <a:spLocks noGrp="1"/>
          </p:cNvSpPr>
          <p:nvPr>
            <p:ph idx="1"/>
          </p:nvPr>
        </p:nvSpPr>
        <p:spPr/>
        <p:txBody>
          <a:bodyPr>
            <a:normAutofit/>
          </a:bodyPr>
          <a:lstStyle/>
          <a:p>
            <a:r>
              <a:rPr kumimoji="1" lang="ja-JP" altLang="en-US" dirty="0" smtClean="0"/>
              <a:t>ソフトウェア開発チームを観察・インタビュすることで問題点を整理した</a:t>
            </a:r>
            <a:endParaRPr kumimoji="1" lang="en-US" altLang="ja-JP" dirty="0" smtClean="0"/>
          </a:p>
          <a:p>
            <a:endParaRPr lang="en-US" altLang="ja-JP" dirty="0" smtClean="0"/>
          </a:p>
          <a:p>
            <a:r>
              <a:rPr kumimoji="1" lang="ja-JP" altLang="en-US" dirty="0" smtClean="0"/>
              <a:t>開発チーム</a:t>
            </a:r>
            <a:endParaRPr kumimoji="1" lang="en-US" altLang="ja-JP" dirty="0" smtClean="0"/>
          </a:p>
          <a:p>
            <a:pPr lvl="1"/>
            <a:r>
              <a:rPr lang="ja-JP" altLang="en-US" dirty="0" smtClean="0"/>
              <a:t>クライアント・サーバアプリケーションを作製するチーム</a:t>
            </a:r>
            <a:endParaRPr lang="en-US" altLang="ja-JP" dirty="0" smtClean="0"/>
          </a:p>
          <a:p>
            <a:pPr lvl="2"/>
            <a:r>
              <a:rPr lang="en-US" altLang="ja-JP" dirty="0" smtClean="0"/>
              <a:t>5</a:t>
            </a:r>
            <a:r>
              <a:rPr lang="ja-JP" altLang="en-US" dirty="0" smtClean="0"/>
              <a:t>サブチームにわかれている</a:t>
            </a:r>
            <a:endParaRPr lang="en-US" altLang="ja-JP" dirty="0" smtClean="0"/>
          </a:p>
          <a:p>
            <a:pPr lvl="1"/>
            <a:r>
              <a:rPr kumimoji="1" lang="ja-JP" altLang="en-US" dirty="0" smtClean="0"/>
              <a:t>モバイルアプリケーションを作製するチーム</a:t>
            </a:r>
            <a:endParaRPr kumimoji="1" lang="en-US" altLang="ja-JP" dirty="0" smtClean="0"/>
          </a:p>
          <a:p>
            <a:pPr lvl="2"/>
            <a:r>
              <a:rPr kumimoji="1" lang="en-US" altLang="ja-JP" dirty="0" smtClean="0"/>
              <a:t>3</a:t>
            </a:r>
            <a:r>
              <a:rPr kumimoji="1" lang="ja-JP" altLang="en-US" dirty="0" smtClean="0"/>
              <a:t>カ国，</a:t>
            </a:r>
            <a:r>
              <a:rPr kumimoji="1" lang="en-US" altLang="ja-JP" dirty="0" smtClean="0"/>
              <a:t>5</a:t>
            </a:r>
            <a:r>
              <a:rPr lang="ja-JP" altLang="en-US" dirty="0" smtClean="0"/>
              <a:t>地域に分散している</a:t>
            </a:r>
            <a:endParaRPr kumimoji="1" lang="ja-JP" altLang="en-US" dirty="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5</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マネージャがリリース日を決定するために，個々の開発者の進捗状況を知った</a:t>
            </a:r>
            <a:r>
              <a:rPr lang="ja-JP" altLang="en-US" dirty="0" smtClean="0"/>
              <a:t>ときに，</a:t>
            </a:r>
            <a:r>
              <a:rPr lang="ja-JP" altLang="en-US" dirty="0" smtClean="0"/>
              <a:t>リリースの変更を余儀なくされる</a:t>
            </a:r>
            <a:endParaRPr lang="en-US" altLang="ja-JP" dirty="0" smtClean="0"/>
          </a:p>
          <a:p>
            <a:endParaRPr kumimoji="1" lang="ja-JP" altLang="en-US" dirty="0"/>
          </a:p>
        </p:txBody>
      </p:sp>
      <p:grpSp>
        <p:nvGrpSpPr>
          <p:cNvPr id="4" name="グループ化 3"/>
          <p:cNvGrpSpPr/>
          <p:nvPr/>
        </p:nvGrpSpPr>
        <p:grpSpPr>
          <a:xfrm>
            <a:off x="6142059" y="3830643"/>
            <a:ext cx="310369" cy="438156"/>
            <a:chOff x="4261631" y="4195773"/>
            <a:chExt cx="310369" cy="438156"/>
          </a:xfrm>
        </p:grpSpPr>
        <p:sp>
          <p:nvSpPr>
            <p:cNvPr id="5" name="円/楕円 4"/>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6" name="グループ化 122"/>
            <p:cNvGrpSpPr/>
            <p:nvPr/>
          </p:nvGrpSpPr>
          <p:grpSpPr>
            <a:xfrm>
              <a:off x="4261631" y="4305349"/>
              <a:ext cx="310369" cy="328624"/>
              <a:chOff x="4261631" y="4305312"/>
              <a:chExt cx="638986" cy="803286"/>
            </a:xfrm>
          </p:grpSpPr>
          <p:cxnSp>
            <p:nvCxnSpPr>
              <p:cNvPr id="7" name="直線コネクタ 6"/>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 name="グループ化 10"/>
          <p:cNvGrpSpPr/>
          <p:nvPr/>
        </p:nvGrpSpPr>
        <p:grpSpPr>
          <a:xfrm>
            <a:off x="5119695" y="5510241"/>
            <a:ext cx="310369" cy="438156"/>
            <a:chOff x="4261631" y="4195773"/>
            <a:chExt cx="310369" cy="438156"/>
          </a:xfrm>
        </p:grpSpPr>
        <p:sp>
          <p:nvSpPr>
            <p:cNvPr id="12" name="円/楕円 11"/>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3" name="グループ化 122"/>
            <p:cNvGrpSpPr/>
            <p:nvPr/>
          </p:nvGrpSpPr>
          <p:grpSpPr>
            <a:xfrm>
              <a:off x="4261631" y="4305349"/>
              <a:ext cx="310369" cy="328624"/>
              <a:chOff x="4261631" y="4305312"/>
              <a:chExt cx="638986" cy="803286"/>
            </a:xfrm>
          </p:grpSpPr>
          <p:cxnSp>
            <p:nvCxnSpPr>
              <p:cNvPr id="14" name="直線コネクタ 13"/>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8" name="グループ化 17"/>
          <p:cNvGrpSpPr/>
          <p:nvPr/>
        </p:nvGrpSpPr>
        <p:grpSpPr>
          <a:xfrm>
            <a:off x="5667390" y="4962546"/>
            <a:ext cx="310369" cy="438156"/>
            <a:chOff x="4261631" y="4195773"/>
            <a:chExt cx="310369" cy="438156"/>
          </a:xfrm>
        </p:grpSpPr>
        <p:sp>
          <p:nvSpPr>
            <p:cNvPr id="19" name="円/楕円 18"/>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0" name="グループ化 122"/>
            <p:cNvGrpSpPr/>
            <p:nvPr/>
          </p:nvGrpSpPr>
          <p:grpSpPr>
            <a:xfrm>
              <a:off x="4261631" y="4305349"/>
              <a:ext cx="310369" cy="328624"/>
              <a:chOff x="4261631" y="4305312"/>
              <a:chExt cx="638986" cy="803286"/>
            </a:xfrm>
          </p:grpSpPr>
          <p:cxnSp>
            <p:nvCxnSpPr>
              <p:cNvPr id="21" name="直線コネクタ 20"/>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5" name="グループ化 24"/>
          <p:cNvGrpSpPr/>
          <p:nvPr/>
        </p:nvGrpSpPr>
        <p:grpSpPr>
          <a:xfrm>
            <a:off x="6653241" y="4999059"/>
            <a:ext cx="310369" cy="438156"/>
            <a:chOff x="4261631" y="4195773"/>
            <a:chExt cx="310369" cy="438156"/>
          </a:xfrm>
        </p:grpSpPr>
        <p:sp>
          <p:nvSpPr>
            <p:cNvPr id="26" name="円/楕円 25"/>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7" name="グループ化 122"/>
            <p:cNvGrpSpPr/>
            <p:nvPr/>
          </p:nvGrpSpPr>
          <p:grpSpPr>
            <a:xfrm>
              <a:off x="4261631" y="4305349"/>
              <a:ext cx="310369" cy="328624"/>
              <a:chOff x="4261631" y="4305312"/>
              <a:chExt cx="638986" cy="803286"/>
            </a:xfrm>
          </p:grpSpPr>
          <p:cxnSp>
            <p:nvCxnSpPr>
              <p:cNvPr id="28" name="直線コネクタ 27"/>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9" name="グループ化 38"/>
          <p:cNvGrpSpPr/>
          <p:nvPr/>
        </p:nvGrpSpPr>
        <p:grpSpPr>
          <a:xfrm>
            <a:off x="1176291" y="4341825"/>
            <a:ext cx="708063" cy="999591"/>
            <a:chOff x="4261631" y="4195773"/>
            <a:chExt cx="310369" cy="438156"/>
          </a:xfrm>
        </p:grpSpPr>
        <p:sp>
          <p:nvSpPr>
            <p:cNvPr id="40" name="円/楕円 39"/>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41" name="グループ化 122"/>
            <p:cNvGrpSpPr/>
            <p:nvPr/>
          </p:nvGrpSpPr>
          <p:grpSpPr>
            <a:xfrm>
              <a:off x="4261631" y="4305349"/>
              <a:ext cx="310369" cy="328624"/>
              <a:chOff x="4261631" y="4305312"/>
              <a:chExt cx="638986" cy="803286"/>
            </a:xfrm>
          </p:grpSpPr>
          <p:cxnSp>
            <p:nvCxnSpPr>
              <p:cNvPr id="42" name="直線コネクタ 41"/>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2" name="グループ化 61"/>
          <p:cNvGrpSpPr/>
          <p:nvPr/>
        </p:nvGrpSpPr>
        <p:grpSpPr>
          <a:xfrm>
            <a:off x="5740416" y="6094449"/>
            <a:ext cx="520653" cy="624784"/>
            <a:chOff x="3659174" y="1603350"/>
            <a:chExt cx="912825" cy="1095390"/>
          </a:xfrm>
          <a:solidFill>
            <a:schemeClr val="bg1"/>
          </a:solidFill>
        </p:grpSpPr>
        <p:sp>
          <p:nvSpPr>
            <p:cNvPr id="63" name="正方形/長方形 62"/>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64" name="グループ化 29"/>
            <p:cNvGrpSpPr/>
            <p:nvPr/>
          </p:nvGrpSpPr>
          <p:grpSpPr>
            <a:xfrm>
              <a:off x="3753438" y="1895326"/>
              <a:ext cx="727922" cy="507655"/>
              <a:chOff x="4900617" y="2052627"/>
              <a:chExt cx="876312" cy="611188"/>
            </a:xfrm>
            <a:grpFill/>
          </p:grpSpPr>
          <p:cxnSp>
            <p:nvCxnSpPr>
              <p:cNvPr id="65" name="直線コネクタ 64"/>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0" name="グループ化 69"/>
          <p:cNvGrpSpPr/>
          <p:nvPr/>
        </p:nvGrpSpPr>
        <p:grpSpPr>
          <a:xfrm>
            <a:off x="4572000" y="3684591"/>
            <a:ext cx="520653" cy="624784"/>
            <a:chOff x="3659174" y="1603350"/>
            <a:chExt cx="912825" cy="1095390"/>
          </a:xfrm>
          <a:solidFill>
            <a:schemeClr val="bg1"/>
          </a:solidFill>
        </p:grpSpPr>
        <p:sp>
          <p:nvSpPr>
            <p:cNvPr id="71" name="正方形/長方形 70"/>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72" name="グループ化 29"/>
            <p:cNvGrpSpPr/>
            <p:nvPr/>
          </p:nvGrpSpPr>
          <p:grpSpPr>
            <a:xfrm>
              <a:off x="3753438" y="1895326"/>
              <a:ext cx="727922" cy="507655"/>
              <a:chOff x="4900617" y="2052627"/>
              <a:chExt cx="876312" cy="611188"/>
            </a:xfrm>
            <a:grpFill/>
          </p:grpSpPr>
          <p:cxnSp>
            <p:nvCxnSpPr>
              <p:cNvPr id="73" name="直線コネクタ 72"/>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8" name="グループ化 77"/>
          <p:cNvGrpSpPr/>
          <p:nvPr/>
        </p:nvGrpSpPr>
        <p:grpSpPr>
          <a:xfrm>
            <a:off x="6981858" y="3429000"/>
            <a:ext cx="520653" cy="624784"/>
            <a:chOff x="3659174" y="1603350"/>
            <a:chExt cx="912825" cy="1095390"/>
          </a:xfrm>
          <a:solidFill>
            <a:schemeClr val="bg1"/>
          </a:solidFill>
        </p:grpSpPr>
        <p:sp>
          <p:nvSpPr>
            <p:cNvPr id="79" name="正方形/長方形 78"/>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cxnSp>
          <p:nvCxnSpPr>
            <p:cNvPr id="81" name="直線コネクタ 80"/>
            <p:cNvCxnSpPr/>
            <p:nvPr/>
          </p:nvCxnSpPr>
          <p:spPr>
            <a:xfrm>
              <a:off x="3753438" y="1895326"/>
              <a:ext cx="727922" cy="131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6" name="グループ化 85"/>
          <p:cNvGrpSpPr/>
          <p:nvPr/>
        </p:nvGrpSpPr>
        <p:grpSpPr>
          <a:xfrm>
            <a:off x="7712118" y="4853007"/>
            <a:ext cx="520653" cy="624784"/>
            <a:chOff x="3659174" y="1603350"/>
            <a:chExt cx="912825" cy="1095390"/>
          </a:xfrm>
          <a:solidFill>
            <a:schemeClr val="bg1"/>
          </a:solidFill>
        </p:grpSpPr>
        <p:sp>
          <p:nvSpPr>
            <p:cNvPr id="87" name="正方形/長方形 86"/>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88" name="グループ化 29"/>
            <p:cNvGrpSpPr/>
            <p:nvPr/>
          </p:nvGrpSpPr>
          <p:grpSpPr>
            <a:xfrm>
              <a:off x="3753438" y="1895326"/>
              <a:ext cx="727922" cy="507655"/>
              <a:chOff x="4900617" y="2052627"/>
              <a:chExt cx="876312" cy="611188"/>
            </a:xfrm>
            <a:grpFill/>
          </p:grpSpPr>
          <p:cxnSp>
            <p:nvCxnSpPr>
              <p:cNvPr id="89" name="直線コネクタ 88"/>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95" name="直線矢印コネクタ 94"/>
          <p:cNvCxnSpPr>
            <a:endCxn id="79" idx="1"/>
          </p:cNvCxnSpPr>
          <p:nvPr/>
        </p:nvCxnSpPr>
        <p:spPr>
          <a:xfrm flipV="1">
            <a:off x="6507189" y="3741392"/>
            <a:ext cx="474669" cy="23530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直線矢印コネクタ 96"/>
          <p:cNvCxnSpPr>
            <a:endCxn id="87" idx="1"/>
          </p:cNvCxnSpPr>
          <p:nvPr/>
        </p:nvCxnSpPr>
        <p:spPr>
          <a:xfrm flipV="1">
            <a:off x="7054884" y="5165399"/>
            <a:ext cx="657234" cy="5273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p:nvPr/>
        </p:nvCxnSpPr>
        <p:spPr>
          <a:xfrm rot="16200000" flipV="1">
            <a:off x="5020301" y="4404707"/>
            <a:ext cx="673459" cy="62072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直線矢印コネクタ 100"/>
          <p:cNvCxnSpPr>
            <a:endCxn id="63" idx="0"/>
          </p:cNvCxnSpPr>
          <p:nvPr/>
        </p:nvCxnSpPr>
        <p:spPr>
          <a:xfrm>
            <a:off x="5521340" y="5802347"/>
            <a:ext cx="479403" cy="29210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1" name="左矢印 110"/>
          <p:cNvSpPr/>
          <p:nvPr/>
        </p:nvSpPr>
        <p:spPr>
          <a:xfrm>
            <a:off x="2892402" y="4597416"/>
            <a:ext cx="985851" cy="803286"/>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12" name="テキスト ボックス 111"/>
          <p:cNvSpPr txBox="1"/>
          <p:nvPr/>
        </p:nvSpPr>
        <p:spPr>
          <a:xfrm>
            <a:off x="2928915" y="5546754"/>
            <a:ext cx="1107996" cy="369332"/>
          </a:xfrm>
          <a:prstGeom prst="rect">
            <a:avLst/>
          </a:prstGeom>
          <a:noFill/>
        </p:spPr>
        <p:txBody>
          <a:bodyPr wrap="none" rtlCol="0">
            <a:spAutoFit/>
          </a:bodyPr>
          <a:lstStyle/>
          <a:p>
            <a:r>
              <a:rPr lang="ja-JP" altLang="en-US" dirty="0" smtClean="0"/>
              <a:t>進捗報告</a:t>
            </a:r>
            <a:endParaRPr kumimoji="1" lang="ja-JP" altLang="en-US" dirty="0"/>
          </a:p>
        </p:txBody>
      </p:sp>
      <p:cxnSp>
        <p:nvCxnSpPr>
          <p:cNvPr id="114" name="直線矢印コネクタ 113"/>
          <p:cNvCxnSpPr/>
          <p:nvPr/>
        </p:nvCxnSpPr>
        <p:spPr>
          <a:xfrm flipV="1">
            <a:off x="1943064" y="3976695"/>
            <a:ext cx="4162482" cy="474669"/>
          </a:xfrm>
          <a:prstGeom prst="straightConnector1">
            <a:avLst/>
          </a:prstGeom>
          <a:ln w="381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15" name="テキスト ボックス 114"/>
          <p:cNvSpPr txBox="1"/>
          <p:nvPr/>
        </p:nvSpPr>
        <p:spPr>
          <a:xfrm>
            <a:off x="738135" y="3648078"/>
            <a:ext cx="3310522" cy="369332"/>
          </a:xfrm>
          <a:prstGeom prst="rect">
            <a:avLst/>
          </a:prstGeom>
          <a:noFill/>
        </p:spPr>
        <p:txBody>
          <a:bodyPr wrap="none" rtlCol="0">
            <a:spAutoFit/>
          </a:bodyPr>
          <a:lstStyle/>
          <a:p>
            <a:r>
              <a:rPr kumimoji="1" lang="ja-JP" altLang="en-US" b="1" dirty="0" smtClean="0"/>
              <a:t>締め切り間に合わないよね・・・．</a:t>
            </a:r>
            <a:endParaRPr kumimoji="1" lang="ja-JP" altLang="en-US" b="1" dirty="0"/>
          </a:p>
        </p:txBody>
      </p:sp>
      <p:cxnSp>
        <p:nvCxnSpPr>
          <p:cNvPr id="125" name="直線矢印コネクタ 124"/>
          <p:cNvCxnSpPr/>
          <p:nvPr/>
        </p:nvCxnSpPr>
        <p:spPr>
          <a:xfrm flipV="1">
            <a:off x="6288111" y="5546754"/>
            <a:ext cx="1679598" cy="839799"/>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a:stCxn id="71" idx="3"/>
            <a:endCxn id="87" idx="0"/>
          </p:cNvCxnSpPr>
          <p:nvPr/>
        </p:nvCxnSpPr>
        <p:spPr>
          <a:xfrm>
            <a:off x="5092653" y="3996983"/>
            <a:ext cx="2879792" cy="856024"/>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0" name="直線矢印コネクタ 129"/>
          <p:cNvCxnSpPr>
            <a:endCxn id="63" idx="1"/>
          </p:cNvCxnSpPr>
          <p:nvPr/>
        </p:nvCxnSpPr>
        <p:spPr>
          <a:xfrm rot="16200000" flipH="1">
            <a:off x="4214983" y="4881407"/>
            <a:ext cx="2028503" cy="1022364"/>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1" name="テキスト ボックス 130"/>
          <p:cNvSpPr txBox="1"/>
          <p:nvPr/>
        </p:nvSpPr>
        <p:spPr>
          <a:xfrm>
            <a:off x="6762780" y="4451364"/>
            <a:ext cx="646331" cy="369332"/>
          </a:xfrm>
          <a:prstGeom prst="rect">
            <a:avLst/>
          </a:prstGeom>
          <a:noFill/>
        </p:spPr>
        <p:txBody>
          <a:bodyPr wrap="none" rtlCol="0">
            <a:spAutoFit/>
          </a:bodyPr>
          <a:lstStyle/>
          <a:p>
            <a:r>
              <a:rPr kumimoji="1" lang="ja-JP" altLang="en-US" dirty="0" smtClean="0"/>
              <a:t>統合</a:t>
            </a:r>
            <a:endParaRPr kumimoji="1" lang="ja-JP" altLang="en-US" dirty="0"/>
          </a:p>
        </p:txBody>
      </p:sp>
      <p:sp>
        <p:nvSpPr>
          <p:cNvPr id="83" name="スライド番号プレースホルダ 82"/>
          <p:cNvSpPr>
            <a:spLocks noGrp="1"/>
          </p:cNvSpPr>
          <p:nvPr>
            <p:ph type="sldNum" sz="quarter" idx="11"/>
          </p:nvPr>
        </p:nvSpPr>
        <p:spPr/>
        <p:txBody>
          <a:bodyPr/>
          <a:lstStyle/>
          <a:p>
            <a:fld id="{DAA6263E-D19D-4A1E-8AC0-A5774DDCECBC}" type="slidenum">
              <a:rPr kumimoji="1" lang="ja-JP" altLang="en-US" smtClean="0"/>
              <a:pPr/>
              <a:t>6</a:t>
            </a:fld>
            <a:endParaRPr kumimoji="1" lang="ja-JP" altLang="en-US"/>
          </a:p>
        </p:txBody>
      </p:sp>
      <p:sp>
        <p:nvSpPr>
          <p:cNvPr id="84" name="フッター プレースホルダ 83"/>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par>
                                <p:cTn id="8" presetID="10" presetClass="entr" presetSubtype="0" fill="hold" nodeType="withEffect">
                                  <p:stCondLst>
                                    <p:cond delay="0"/>
                                  </p:stCondLst>
                                  <p:childTnLst>
                                    <p:set>
                                      <p:cBhvr>
                                        <p:cTn id="9" dur="1" fill="hold">
                                          <p:stCondLst>
                                            <p:cond delay="0"/>
                                          </p:stCondLst>
                                        </p:cTn>
                                        <p:tgtEl>
                                          <p:spTgt spid="114"/>
                                        </p:tgtEl>
                                        <p:attrNameLst>
                                          <p:attrName>style.visibility</p:attrName>
                                        </p:attrNameLst>
                                      </p:cBhvr>
                                      <p:to>
                                        <p:strVal val="visible"/>
                                      </p:to>
                                    </p:set>
                                    <p:animEffect transition="in" filter="fade">
                                      <p:cBhvr>
                                        <p:cTn id="10"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グループ化 49"/>
          <p:cNvGrpSpPr/>
          <p:nvPr/>
        </p:nvGrpSpPr>
        <p:grpSpPr>
          <a:xfrm>
            <a:off x="1906551" y="3209922"/>
            <a:ext cx="693747" cy="832496"/>
            <a:chOff x="3659174" y="1603350"/>
            <a:chExt cx="912825" cy="1095390"/>
          </a:xfrm>
        </p:grpSpPr>
        <p:sp>
          <p:nvSpPr>
            <p:cNvPr id="51" name="正方形/長方形 50"/>
            <p:cNvSpPr/>
            <p:nvPr/>
          </p:nvSpPr>
          <p:spPr>
            <a:xfrm>
              <a:off x="3659174" y="1603350"/>
              <a:ext cx="912825" cy="109539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52" name="グループ化 29"/>
            <p:cNvGrpSpPr/>
            <p:nvPr/>
          </p:nvGrpSpPr>
          <p:grpSpPr>
            <a:xfrm>
              <a:off x="3753438" y="1895326"/>
              <a:ext cx="727922" cy="507655"/>
              <a:chOff x="4900617" y="2052627"/>
              <a:chExt cx="876312" cy="611188"/>
            </a:xfrm>
          </p:grpSpPr>
          <p:cxnSp>
            <p:nvCxnSpPr>
              <p:cNvPr id="53" name="直線コネクタ 52"/>
              <p:cNvCxnSpPr/>
              <p:nvPr/>
            </p:nvCxnSpPr>
            <p:spPr>
              <a:xfrm>
                <a:off x="4900617" y="20526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4900617" y="22050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4900617" y="23574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4900617" y="25098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4900617" y="26622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 name="タイトル 1"/>
          <p:cNvSpPr>
            <a:spLocks noGrp="1"/>
          </p:cNvSpPr>
          <p:nvPr>
            <p:ph type="title"/>
          </p:nvPr>
        </p:nvSpPr>
        <p:spPr/>
        <p:txBody>
          <a:bodyPr/>
          <a:lstStyle/>
          <a:p>
            <a:r>
              <a:rPr kumimoji="1" lang="ja-JP" altLang="en-US" dirty="0" smtClean="0"/>
              <a:t>問題点２</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UI</a:t>
            </a:r>
            <a:r>
              <a:rPr lang="ja-JP" altLang="en-US" dirty="0" smtClean="0"/>
              <a:t>開発者と</a:t>
            </a:r>
            <a:r>
              <a:rPr lang="en-US" altLang="ja-JP" dirty="0" smtClean="0"/>
              <a:t>UI</a:t>
            </a:r>
            <a:r>
              <a:rPr lang="ja-JP" altLang="en-US" dirty="0" smtClean="0"/>
              <a:t>機能の実装の開発者で意思疎通ができていない</a:t>
            </a:r>
            <a:endParaRPr lang="en-US" altLang="ja-JP" dirty="0" smtClean="0"/>
          </a:p>
          <a:p>
            <a:endParaRPr kumimoji="1" lang="en-US" altLang="ja-JP" dirty="0" smtClean="0"/>
          </a:p>
        </p:txBody>
      </p:sp>
      <p:grpSp>
        <p:nvGrpSpPr>
          <p:cNvPr id="48" name="グループ化 47"/>
          <p:cNvGrpSpPr/>
          <p:nvPr/>
        </p:nvGrpSpPr>
        <p:grpSpPr>
          <a:xfrm>
            <a:off x="872837" y="3429000"/>
            <a:ext cx="7398326" cy="2005011"/>
            <a:chOff x="1833525" y="3538539"/>
            <a:chExt cx="5523929" cy="1497033"/>
          </a:xfrm>
        </p:grpSpPr>
        <p:grpSp>
          <p:nvGrpSpPr>
            <p:cNvPr id="4" name="グループ化 3"/>
            <p:cNvGrpSpPr/>
            <p:nvPr/>
          </p:nvGrpSpPr>
          <p:grpSpPr>
            <a:xfrm>
              <a:off x="1833525" y="4597416"/>
              <a:ext cx="310369" cy="438156"/>
              <a:chOff x="4261631" y="4195773"/>
              <a:chExt cx="310369" cy="438156"/>
            </a:xfrm>
          </p:grpSpPr>
          <p:sp>
            <p:nvSpPr>
              <p:cNvPr id="5" name="円/楕円 4"/>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6" name="グループ化 122"/>
              <p:cNvGrpSpPr/>
              <p:nvPr/>
            </p:nvGrpSpPr>
            <p:grpSpPr>
              <a:xfrm>
                <a:off x="4261631" y="4305349"/>
                <a:ext cx="310369" cy="328624"/>
                <a:chOff x="4261631" y="4305312"/>
                <a:chExt cx="638986" cy="803286"/>
              </a:xfrm>
            </p:grpSpPr>
            <p:cxnSp>
              <p:nvCxnSpPr>
                <p:cNvPr id="7" name="直線コネクタ 6"/>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1" name="グループ化 20"/>
            <p:cNvGrpSpPr/>
            <p:nvPr/>
          </p:nvGrpSpPr>
          <p:grpSpPr>
            <a:xfrm>
              <a:off x="2901927" y="3538539"/>
              <a:ext cx="2154267" cy="1058877"/>
              <a:chOff x="2901927" y="5291163"/>
              <a:chExt cx="2154267" cy="1058877"/>
            </a:xfrm>
          </p:grpSpPr>
          <p:sp>
            <p:nvSpPr>
              <p:cNvPr id="12" name="正方形/長方形 11"/>
              <p:cNvSpPr/>
              <p:nvPr/>
            </p:nvSpPr>
            <p:spPr>
              <a:xfrm>
                <a:off x="2901927" y="5291163"/>
                <a:ext cx="2154267" cy="1058877"/>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角丸四角形 10"/>
              <p:cNvSpPr/>
              <p:nvPr/>
            </p:nvSpPr>
            <p:spPr>
              <a:xfrm>
                <a:off x="2928915" y="5327676"/>
                <a:ext cx="511182" cy="36513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13" name="角丸四角形 12"/>
              <p:cNvSpPr/>
              <p:nvPr/>
            </p:nvSpPr>
            <p:spPr>
              <a:xfrm>
                <a:off x="3459147" y="5327676"/>
                <a:ext cx="511182" cy="36513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14" name="角丸四角形 13"/>
              <p:cNvSpPr/>
              <p:nvPr/>
            </p:nvSpPr>
            <p:spPr>
              <a:xfrm>
                <a:off x="3994143" y="5327676"/>
                <a:ext cx="511182" cy="36513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15" name="角丸四角形 14"/>
              <p:cNvSpPr/>
              <p:nvPr/>
            </p:nvSpPr>
            <p:spPr>
              <a:xfrm>
                <a:off x="4527552" y="5327676"/>
                <a:ext cx="511182" cy="36513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dirty="0"/>
              </a:p>
            </p:txBody>
          </p:sp>
          <p:sp>
            <p:nvSpPr>
              <p:cNvPr id="16" name="正方形/長方形 15"/>
              <p:cNvSpPr/>
              <p:nvPr/>
            </p:nvSpPr>
            <p:spPr>
              <a:xfrm>
                <a:off x="2928915" y="5765832"/>
                <a:ext cx="2109810" cy="568293"/>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2928915" y="5765832"/>
                <a:ext cx="912825" cy="547695"/>
              </a:xfrm>
              <a:prstGeom prst="rect">
                <a:avLst/>
              </a:prstGeom>
              <a:solidFill>
                <a:schemeClr val="bg1"/>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9" name="直線矢印コネクタ 18"/>
            <p:cNvCxnSpPr/>
            <p:nvPr/>
          </p:nvCxnSpPr>
          <p:spPr>
            <a:xfrm flipV="1">
              <a:off x="2125629" y="4451364"/>
              <a:ext cx="766773" cy="25559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2016090" y="4159260"/>
              <a:ext cx="851515" cy="369332"/>
            </a:xfrm>
            <a:prstGeom prst="rect">
              <a:avLst/>
            </a:prstGeom>
            <a:noFill/>
          </p:spPr>
          <p:txBody>
            <a:bodyPr wrap="none" rtlCol="0">
              <a:spAutoFit/>
            </a:bodyPr>
            <a:lstStyle/>
            <a:p>
              <a:r>
                <a:rPr kumimoji="1" lang="en-US" altLang="ja-JP" dirty="0" smtClean="0"/>
                <a:t>UI</a:t>
              </a:r>
              <a:r>
                <a:rPr lang="ja-JP" altLang="en-US" dirty="0" smtClean="0"/>
                <a:t>実装</a:t>
              </a:r>
              <a:endParaRPr kumimoji="1" lang="en-US" altLang="ja-JP" dirty="0" smtClean="0"/>
            </a:p>
          </p:txBody>
        </p:sp>
        <p:grpSp>
          <p:nvGrpSpPr>
            <p:cNvPr id="22" name="グループ化 21"/>
            <p:cNvGrpSpPr/>
            <p:nvPr/>
          </p:nvGrpSpPr>
          <p:grpSpPr>
            <a:xfrm>
              <a:off x="5484825" y="4560903"/>
              <a:ext cx="310369" cy="438156"/>
              <a:chOff x="4261631" y="4195773"/>
              <a:chExt cx="310369" cy="438156"/>
            </a:xfrm>
          </p:grpSpPr>
          <p:sp>
            <p:nvSpPr>
              <p:cNvPr id="23" name="円/楕円 22"/>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4" name="グループ化 122"/>
              <p:cNvGrpSpPr/>
              <p:nvPr/>
            </p:nvGrpSpPr>
            <p:grpSpPr>
              <a:xfrm>
                <a:off x="4261631" y="4305349"/>
                <a:ext cx="310369" cy="328624"/>
                <a:chOff x="4261631" y="4305312"/>
                <a:chExt cx="638986" cy="803286"/>
              </a:xfrm>
            </p:grpSpPr>
            <p:cxnSp>
              <p:nvCxnSpPr>
                <p:cNvPr id="25" name="直線コネクタ 24"/>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9" name="直線矢印コネクタ 28"/>
            <p:cNvCxnSpPr/>
            <p:nvPr/>
          </p:nvCxnSpPr>
          <p:spPr>
            <a:xfrm>
              <a:off x="5083182" y="4049723"/>
              <a:ext cx="550082" cy="5111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1" name="グループ化 30"/>
            <p:cNvGrpSpPr/>
            <p:nvPr/>
          </p:nvGrpSpPr>
          <p:grpSpPr>
            <a:xfrm>
              <a:off x="6142059" y="3648077"/>
              <a:ext cx="584208" cy="693747"/>
              <a:chOff x="3659174" y="1603350"/>
              <a:chExt cx="912825" cy="1095390"/>
            </a:xfrm>
          </p:grpSpPr>
          <p:sp>
            <p:nvSpPr>
              <p:cNvPr id="32" name="正方形/長方形 31"/>
              <p:cNvSpPr/>
              <p:nvPr/>
            </p:nvSpPr>
            <p:spPr>
              <a:xfrm>
                <a:off x="3659174" y="1603350"/>
                <a:ext cx="912825" cy="109539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grpSp>
            <p:nvGrpSpPr>
              <p:cNvPr id="33" name="グループ化 29"/>
              <p:cNvGrpSpPr/>
              <p:nvPr/>
            </p:nvGrpSpPr>
            <p:grpSpPr>
              <a:xfrm>
                <a:off x="3753438" y="1895326"/>
                <a:ext cx="727922" cy="507655"/>
                <a:chOff x="4900617" y="2052627"/>
                <a:chExt cx="876312" cy="611188"/>
              </a:xfrm>
            </p:grpSpPr>
            <p:cxnSp>
              <p:nvCxnSpPr>
                <p:cNvPr id="34" name="直線コネクタ 33"/>
                <p:cNvCxnSpPr/>
                <p:nvPr/>
              </p:nvCxnSpPr>
              <p:spPr>
                <a:xfrm>
                  <a:off x="4900617" y="20526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4900617" y="22050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4900617" y="23574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4900617" y="25098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4900617" y="2662227"/>
                  <a:ext cx="876312"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40" name="直線矢印コネクタ 39"/>
            <p:cNvCxnSpPr/>
            <p:nvPr/>
          </p:nvCxnSpPr>
          <p:spPr>
            <a:xfrm rot="5400000" flipH="1" flipV="1">
              <a:off x="5604685" y="4023530"/>
              <a:ext cx="565952" cy="50879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テキスト ボックス 42"/>
            <p:cNvSpPr txBox="1"/>
            <p:nvPr/>
          </p:nvSpPr>
          <p:spPr>
            <a:xfrm>
              <a:off x="5813442" y="4451364"/>
              <a:ext cx="1544012" cy="369332"/>
            </a:xfrm>
            <a:prstGeom prst="rect">
              <a:avLst/>
            </a:prstGeom>
            <a:noFill/>
          </p:spPr>
          <p:txBody>
            <a:bodyPr wrap="none" rtlCol="0">
              <a:spAutoFit/>
            </a:bodyPr>
            <a:lstStyle/>
            <a:p>
              <a:r>
                <a:rPr kumimoji="1" lang="en-US" altLang="ja-JP" dirty="0" smtClean="0"/>
                <a:t>UI</a:t>
              </a:r>
              <a:r>
                <a:rPr kumimoji="1" lang="ja-JP" altLang="en-US" dirty="0" smtClean="0"/>
                <a:t>の機能</a:t>
              </a:r>
              <a:r>
                <a:rPr lang="ja-JP" altLang="en-US" dirty="0" smtClean="0"/>
                <a:t>実装</a:t>
              </a:r>
              <a:endParaRPr kumimoji="1" lang="en-US" altLang="ja-JP" dirty="0" smtClean="0"/>
            </a:p>
          </p:txBody>
        </p:sp>
        <p:cxnSp>
          <p:nvCxnSpPr>
            <p:cNvPr id="45" name="直線矢印コネクタ 44"/>
            <p:cNvCxnSpPr/>
            <p:nvPr/>
          </p:nvCxnSpPr>
          <p:spPr>
            <a:xfrm flipV="1">
              <a:off x="2344707" y="4816494"/>
              <a:ext cx="3030579"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47" name="テキスト ボックス 46"/>
          <p:cNvSpPr txBox="1"/>
          <p:nvPr/>
        </p:nvSpPr>
        <p:spPr>
          <a:xfrm>
            <a:off x="1577934" y="5291163"/>
            <a:ext cx="4039888" cy="923330"/>
          </a:xfrm>
          <a:prstGeom prst="rect">
            <a:avLst/>
          </a:prstGeom>
          <a:noFill/>
        </p:spPr>
        <p:txBody>
          <a:bodyPr wrap="none" rtlCol="0">
            <a:spAutoFit/>
          </a:bodyPr>
          <a:lstStyle/>
          <a:p>
            <a:r>
              <a:rPr kumimoji="1" lang="ja-JP" altLang="en-US" dirty="0" smtClean="0"/>
              <a:t>もう機能の実装は，始まっているのか？</a:t>
            </a:r>
            <a:endParaRPr kumimoji="1" lang="en-US" altLang="ja-JP" dirty="0" smtClean="0"/>
          </a:p>
          <a:p>
            <a:r>
              <a:rPr kumimoji="1" lang="ja-JP" altLang="en-US" dirty="0" smtClean="0"/>
              <a:t>自身のコードにエラーなどはないのか？</a:t>
            </a:r>
            <a:endParaRPr kumimoji="1" lang="en-US" altLang="ja-JP" dirty="0" smtClean="0"/>
          </a:p>
          <a:p>
            <a:r>
              <a:rPr lang="ja-JP" altLang="en-US" dirty="0" smtClean="0">
                <a:solidFill>
                  <a:srgbClr val="FF0000"/>
                </a:solidFill>
              </a:rPr>
              <a:t>開発状況を知りたい</a:t>
            </a:r>
            <a:endParaRPr kumimoji="1" lang="ja-JP" altLang="en-US" dirty="0">
              <a:solidFill>
                <a:srgbClr val="FF0000"/>
              </a:solidFill>
            </a:endParaRPr>
          </a:p>
        </p:txBody>
      </p:sp>
      <p:sp>
        <p:nvSpPr>
          <p:cNvPr id="60" name="スライド番号プレースホルダ 59"/>
          <p:cNvSpPr>
            <a:spLocks noGrp="1"/>
          </p:cNvSpPr>
          <p:nvPr>
            <p:ph type="sldNum" sz="quarter" idx="11"/>
          </p:nvPr>
        </p:nvSpPr>
        <p:spPr/>
        <p:txBody>
          <a:bodyPr/>
          <a:lstStyle/>
          <a:p>
            <a:fld id="{DAA6263E-D19D-4A1E-8AC0-A5774DDCECBC}" type="slidenum">
              <a:rPr kumimoji="1" lang="ja-JP" altLang="en-US" smtClean="0"/>
              <a:pPr/>
              <a:t>7</a:t>
            </a:fld>
            <a:endParaRPr kumimoji="1" lang="ja-JP" altLang="en-US"/>
          </a:p>
        </p:txBody>
      </p:sp>
      <p:sp>
        <p:nvSpPr>
          <p:cNvPr id="61" name="フッター プレースホルダ 60"/>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問題点３</a:t>
            </a:r>
            <a:endParaRPr kumimoji="1" lang="ja-JP" altLang="en-US" dirty="0"/>
          </a:p>
        </p:txBody>
      </p:sp>
      <p:sp>
        <p:nvSpPr>
          <p:cNvPr id="3" name="コンテンツ プレースホルダ 2"/>
          <p:cNvSpPr>
            <a:spLocks noGrp="1"/>
          </p:cNvSpPr>
          <p:nvPr>
            <p:ph idx="1"/>
          </p:nvPr>
        </p:nvSpPr>
        <p:spPr>
          <a:xfrm>
            <a:off x="457200" y="1600200"/>
            <a:ext cx="8229600" cy="1719261"/>
          </a:xfrm>
        </p:spPr>
        <p:txBody>
          <a:bodyPr/>
          <a:lstStyle/>
          <a:p>
            <a:r>
              <a:rPr lang="ja-JP" altLang="en-US" dirty="0" smtClean="0"/>
              <a:t>関連している開発者を知らない場合，誰に聞けばいいかわらか無い</a:t>
            </a:r>
            <a:endParaRPr kumimoji="1" lang="ja-JP" altLang="en-US" dirty="0"/>
          </a:p>
        </p:txBody>
      </p:sp>
      <p:pic>
        <p:nvPicPr>
          <p:cNvPr id="5123" name="Picture 3" descr="C:\Documents and Settings\mizuki-y\Local Settings\Temporary Internet Files\Content.IE5\VJCR36SW\MCj04041590000[1].wmf"/>
          <p:cNvPicPr>
            <a:picLocks noChangeAspect="1" noChangeArrowheads="1"/>
          </p:cNvPicPr>
          <p:nvPr/>
        </p:nvPicPr>
        <p:blipFill>
          <a:blip r:embed="rId2" cstate="print"/>
          <a:srcRect/>
          <a:stretch>
            <a:fillRect/>
          </a:stretch>
        </p:blipFill>
        <p:spPr bwMode="auto">
          <a:xfrm>
            <a:off x="6361137" y="4268799"/>
            <a:ext cx="869594" cy="873252"/>
          </a:xfrm>
          <a:prstGeom prst="rect">
            <a:avLst/>
          </a:prstGeom>
          <a:noFill/>
        </p:spPr>
      </p:pic>
      <p:grpSp>
        <p:nvGrpSpPr>
          <p:cNvPr id="6" name="グループ化 5"/>
          <p:cNvGrpSpPr/>
          <p:nvPr/>
        </p:nvGrpSpPr>
        <p:grpSpPr>
          <a:xfrm>
            <a:off x="4416815" y="5218137"/>
            <a:ext cx="310369" cy="438156"/>
            <a:chOff x="4261631" y="4195773"/>
            <a:chExt cx="310369" cy="438156"/>
          </a:xfrm>
        </p:grpSpPr>
        <p:sp>
          <p:nvSpPr>
            <p:cNvPr id="7" name="円/楕円 6"/>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8" name="グループ化 122"/>
            <p:cNvGrpSpPr/>
            <p:nvPr/>
          </p:nvGrpSpPr>
          <p:grpSpPr>
            <a:xfrm>
              <a:off x="4261631" y="4305349"/>
              <a:ext cx="310369" cy="328624"/>
              <a:chOff x="4261631" y="4305312"/>
              <a:chExt cx="638986" cy="803286"/>
            </a:xfrm>
          </p:grpSpPr>
          <p:cxnSp>
            <p:nvCxnSpPr>
              <p:cNvPr id="9" name="直線コネクタ 8"/>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4" name="グループ化 13"/>
          <p:cNvGrpSpPr/>
          <p:nvPr/>
        </p:nvGrpSpPr>
        <p:grpSpPr>
          <a:xfrm>
            <a:off x="1870038" y="5400702"/>
            <a:ext cx="520653" cy="624784"/>
            <a:chOff x="3659174" y="1603350"/>
            <a:chExt cx="912825" cy="1095390"/>
          </a:xfrm>
          <a:solidFill>
            <a:schemeClr val="bg1"/>
          </a:solidFill>
        </p:grpSpPr>
        <p:sp>
          <p:nvSpPr>
            <p:cNvPr id="15" name="正方形/長方形 14"/>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6" name="グループ化 29"/>
            <p:cNvGrpSpPr/>
            <p:nvPr/>
          </p:nvGrpSpPr>
          <p:grpSpPr>
            <a:xfrm>
              <a:off x="3753438" y="1895326"/>
              <a:ext cx="727922" cy="507655"/>
              <a:chOff x="4900617" y="2052627"/>
              <a:chExt cx="876312" cy="611188"/>
            </a:xfrm>
            <a:grpFill/>
          </p:grpSpPr>
          <p:cxnSp>
            <p:nvCxnSpPr>
              <p:cNvPr id="17" name="直線コネクタ 16"/>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5125" name="Picture 5" descr="C:\Documents and Settings\mizuki-y\Local Settings\Temporary Internet Files\Content.IE5\VJCR36SW\MCj02866540000[1].wmf"/>
          <p:cNvPicPr>
            <a:picLocks noChangeAspect="1" noChangeArrowheads="1"/>
          </p:cNvPicPr>
          <p:nvPr/>
        </p:nvPicPr>
        <p:blipFill>
          <a:blip r:embed="rId3" cstate="print"/>
          <a:srcRect/>
          <a:stretch>
            <a:fillRect/>
          </a:stretch>
        </p:blipFill>
        <p:spPr bwMode="auto">
          <a:xfrm>
            <a:off x="665109" y="4414851"/>
            <a:ext cx="826974" cy="776614"/>
          </a:xfrm>
          <a:prstGeom prst="rect">
            <a:avLst/>
          </a:prstGeom>
          <a:noFill/>
        </p:spPr>
      </p:pic>
      <p:grpSp>
        <p:nvGrpSpPr>
          <p:cNvPr id="24" name="グループ化 23"/>
          <p:cNvGrpSpPr/>
          <p:nvPr/>
        </p:nvGrpSpPr>
        <p:grpSpPr>
          <a:xfrm>
            <a:off x="1943064" y="6130962"/>
            <a:ext cx="310369" cy="438156"/>
            <a:chOff x="4261631" y="4195773"/>
            <a:chExt cx="310369" cy="438156"/>
          </a:xfrm>
        </p:grpSpPr>
        <p:sp>
          <p:nvSpPr>
            <p:cNvPr id="25" name="円/楕円 24"/>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6" name="グループ化 122"/>
            <p:cNvGrpSpPr/>
            <p:nvPr/>
          </p:nvGrpSpPr>
          <p:grpSpPr>
            <a:xfrm>
              <a:off x="4261631" y="4305349"/>
              <a:ext cx="310369" cy="328624"/>
              <a:chOff x="4261631" y="4305312"/>
              <a:chExt cx="638986" cy="803286"/>
            </a:xfrm>
          </p:grpSpPr>
          <p:cxnSp>
            <p:nvCxnSpPr>
              <p:cNvPr id="27" name="直線コネクタ 26"/>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40" name="直線矢印コネクタ 39"/>
          <p:cNvCxnSpPr/>
          <p:nvPr/>
        </p:nvCxnSpPr>
        <p:spPr>
          <a:xfrm>
            <a:off x="1650960" y="4524390"/>
            <a:ext cx="4637151" cy="3810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a:off x="1614448" y="4853008"/>
            <a:ext cx="4564127" cy="3810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1" name="グループ化 30"/>
          <p:cNvGrpSpPr/>
          <p:nvPr/>
        </p:nvGrpSpPr>
        <p:grpSpPr>
          <a:xfrm>
            <a:off x="4311673" y="4378338"/>
            <a:ext cx="520653" cy="624784"/>
            <a:chOff x="3659174" y="1603350"/>
            <a:chExt cx="912825" cy="1095390"/>
          </a:xfrm>
          <a:solidFill>
            <a:schemeClr val="bg1"/>
          </a:solidFill>
        </p:grpSpPr>
        <p:sp>
          <p:nvSpPr>
            <p:cNvPr id="32" name="正方形/長方形 31"/>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33" name="グループ化 29"/>
            <p:cNvGrpSpPr/>
            <p:nvPr/>
          </p:nvGrpSpPr>
          <p:grpSpPr>
            <a:xfrm>
              <a:off x="3753438" y="1895326"/>
              <a:ext cx="727922" cy="507655"/>
              <a:chOff x="4900617" y="2052627"/>
              <a:chExt cx="876312" cy="611188"/>
            </a:xfrm>
            <a:grpFill/>
          </p:grpSpPr>
          <p:cxnSp>
            <p:nvCxnSpPr>
              <p:cNvPr id="34" name="直線コネクタ 33"/>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4" name="テキスト ボックス 43"/>
          <p:cNvSpPr txBox="1"/>
          <p:nvPr/>
        </p:nvSpPr>
        <p:spPr>
          <a:xfrm>
            <a:off x="4827591" y="5327676"/>
            <a:ext cx="3336170" cy="369332"/>
          </a:xfrm>
          <a:prstGeom prst="rect">
            <a:avLst/>
          </a:prstGeom>
          <a:noFill/>
        </p:spPr>
        <p:txBody>
          <a:bodyPr wrap="none" rtlCol="0">
            <a:spAutoFit/>
          </a:bodyPr>
          <a:lstStyle/>
          <a:p>
            <a:r>
              <a:rPr lang="ja-JP" altLang="en-US" dirty="0" smtClean="0"/>
              <a:t>クライアントサーバの機能を実装</a:t>
            </a:r>
            <a:endParaRPr kumimoji="1" lang="ja-JP" altLang="en-US" dirty="0"/>
          </a:p>
        </p:txBody>
      </p:sp>
      <p:cxnSp>
        <p:nvCxnSpPr>
          <p:cNvPr id="49" name="直線矢印コネクタ 48"/>
          <p:cNvCxnSpPr/>
          <p:nvPr/>
        </p:nvCxnSpPr>
        <p:spPr>
          <a:xfrm rot="10800000" flipV="1">
            <a:off x="2490760" y="5035571"/>
            <a:ext cx="1862163" cy="547695"/>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51" name="テキスト ボックス 50"/>
          <p:cNvSpPr txBox="1"/>
          <p:nvPr/>
        </p:nvSpPr>
        <p:spPr>
          <a:xfrm>
            <a:off x="2417733" y="5072085"/>
            <a:ext cx="1305165" cy="369332"/>
          </a:xfrm>
          <a:prstGeom prst="rect">
            <a:avLst/>
          </a:prstGeom>
          <a:noFill/>
        </p:spPr>
        <p:txBody>
          <a:bodyPr wrap="none" rtlCol="0">
            <a:spAutoFit/>
          </a:bodyPr>
          <a:lstStyle/>
          <a:p>
            <a:r>
              <a:rPr lang="ja-JP" altLang="en-US" dirty="0" smtClean="0"/>
              <a:t>機能を利用</a:t>
            </a:r>
            <a:endParaRPr kumimoji="1" lang="ja-JP" altLang="en-US" dirty="0"/>
          </a:p>
        </p:txBody>
      </p:sp>
      <p:pic>
        <p:nvPicPr>
          <p:cNvPr id="5127" name="Picture 7" descr="C:\Documents and Settings\mizuki-y\Local Settings\Temporary Internet Files\Content.IE5\HLZCZJNI\MCj04315730000[1].png"/>
          <p:cNvPicPr>
            <a:picLocks noChangeAspect="1" noChangeArrowheads="1"/>
          </p:cNvPicPr>
          <p:nvPr/>
        </p:nvPicPr>
        <p:blipFill>
          <a:blip r:embed="rId4" cstate="print"/>
          <a:srcRect/>
          <a:stretch>
            <a:fillRect/>
          </a:stretch>
        </p:blipFill>
        <p:spPr bwMode="auto">
          <a:xfrm>
            <a:off x="1395369" y="5656293"/>
            <a:ext cx="659061" cy="663455"/>
          </a:xfrm>
          <a:prstGeom prst="rect">
            <a:avLst/>
          </a:prstGeom>
          <a:noFill/>
        </p:spPr>
      </p:pic>
      <p:cxnSp>
        <p:nvCxnSpPr>
          <p:cNvPr id="54" name="直線矢印コネクタ 53"/>
          <p:cNvCxnSpPr/>
          <p:nvPr/>
        </p:nvCxnSpPr>
        <p:spPr>
          <a:xfrm flipV="1">
            <a:off x="2636811" y="5656293"/>
            <a:ext cx="1752624" cy="547695"/>
          </a:xfrm>
          <a:prstGeom prst="straightConnector1">
            <a:avLst/>
          </a:prstGeom>
          <a:ln w="38100">
            <a:solidFill>
              <a:srgbClr val="FF0000"/>
            </a:solidFill>
            <a:prstDash val="sysDot"/>
            <a:headEnd type="arrow"/>
            <a:tailEnd type="arrow"/>
          </a:ln>
        </p:spPr>
        <p:style>
          <a:lnRef idx="1">
            <a:schemeClr val="accent1"/>
          </a:lnRef>
          <a:fillRef idx="0">
            <a:schemeClr val="accent1"/>
          </a:fillRef>
          <a:effectRef idx="0">
            <a:schemeClr val="accent1"/>
          </a:effectRef>
          <a:fontRef idx="minor">
            <a:schemeClr val="tx1"/>
          </a:fontRef>
        </p:style>
      </p:cxnSp>
      <p:sp>
        <p:nvSpPr>
          <p:cNvPr id="55" name="テキスト ボックス 54"/>
          <p:cNvSpPr txBox="1"/>
          <p:nvPr/>
        </p:nvSpPr>
        <p:spPr>
          <a:xfrm>
            <a:off x="299979" y="6488668"/>
            <a:ext cx="3203121" cy="369332"/>
          </a:xfrm>
          <a:prstGeom prst="rect">
            <a:avLst/>
          </a:prstGeom>
          <a:noFill/>
        </p:spPr>
        <p:txBody>
          <a:bodyPr wrap="none" rtlCol="0">
            <a:spAutoFit/>
          </a:bodyPr>
          <a:lstStyle/>
          <a:p>
            <a:r>
              <a:rPr kumimoji="1" lang="en-US" altLang="ja-JP" dirty="0" smtClean="0"/>
              <a:t>API</a:t>
            </a:r>
            <a:r>
              <a:rPr kumimoji="1" lang="ja-JP" altLang="en-US" dirty="0" smtClean="0"/>
              <a:t>について知りたいんだが・・・</a:t>
            </a:r>
            <a:endParaRPr kumimoji="1" lang="ja-JP" altLang="en-US" dirty="0"/>
          </a:p>
        </p:txBody>
      </p:sp>
      <p:sp>
        <p:nvSpPr>
          <p:cNvPr id="58" name="テキスト ボックス 57"/>
          <p:cNvSpPr txBox="1"/>
          <p:nvPr/>
        </p:nvSpPr>
        <p:spPr>
          <a:xfrm>
            <a:off x="3038454" y="5692806"/>
            <a:ext cx="1031051" cy="369332"/>
          </a:xfrm>
          <a:prstGeom prst="rect">
            <a:avLst/>
          </a:prstGeom>
          <a:noFill/>
        </p:spPr>
        <p:txBody>
          <a:bodyPr wrap="none" rtlCol="0">
            <a:spAutoFit/>
          </a:bodyPr>
          <a:lstStyle/>
          <a:p>
            <a:r>
              <a:rPr kumimoji="1" lang="ja-JP" altLang="en-US" dirty="0" smtClean="0"/>
              <a:t>接点なし</a:t>
            </a:r>
            <a:endParaRPr kumimoji="1" lang="ja-JP" altLang="en-US" dirty="0"/>
          </a:p>
        </p:txBody>
      </p:sp>
      <p:grpSp>
        <p:nvGrpSpPr>
          <p:cNvPr id="59" name="グループ化 58"/>
          <p:cNvGrpSpPr/>
          <p:nvPr/>
        </p:nvGrpSpPr>
        <p:grpSpPr>
          <a:xfrm>
            <a:off x="6178572" y="6203988"/>
            <a:ext cx="310369" cy="438156"/>
            <a:chOff x="4261631" y="4195773"/>
            <a:chExt cx="310369" cy="438156"/>
          </a:xfrm>
        </p:grpSpPr>
        <p:sp>
          <p:nvSpPr>
            <p:cNvPr id="60" name="円/楕円 59"/>
            <p:cNvSpPr/>
            <p:nvPr/>
          </p:nvSpPr>
          <p:spPr>
            <a:xfrm>
              <a:off x="4330698" y="4195773"/>
              <a:ext cx="158744" cy="158744"/>
            </a:xfrm>
            <a:prstGeom prst="ellipse">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61" name="グループ化 122"/>
            <p:cNvGrpSpPr/>
            <p:nvPr/>
          </p:nvGrpSpPr>
          <p:grpSpPr>
            <a:xfrm>
              <a:off x="4261631" y="4305349"/>
              <a:ext cx="310369" cy="328624"/>
              <a:chOff x="4261631" y="4305312"/>
              <a:chExt cx="638986" cy="803286"/>
            </a:xfrm>
          </p:grpSpPr>
          <p:cxnSp>
            <p:nvCxnSpPr>
              <p:cNvPr id="62" name="直線コネクタ 61"/>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67" name="直線矢印コネクタ 66"/>
          <p:cNvCxnSpPr/>
          <p:nvPr/>
        </p:nvCxnSpPr>
        <p:spPr>
          <a:xfrm rot="10800000">
            <a:off x="2563788" y="6386556"/>
            <a:ext cx="3614785" cy="36511"/>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8" name="直線矢印コネクタ 67"/>
          <p:cNvCxnSpPr/>
          <p:nvPr/>
        </p:nvCxnSpPr>
        <p:spPr>
          <a:xfrm>
            <a:off x="4681539" y="5437215"/>
            <a:ext cx="1497033" cy="912825"/>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6507189" y="6240501"/>
            <a:ext cx="646331" cy="369332"/>
          </a:xfrm>
          <a:prstGeom prst="rect">
            <a:avLst/>
          </a:prstGeom>
          <a:noFill/>
        </p:spPr>
        <p:txBody>
          <a:bodyPr wrap="none" rtlCol="0">
            <a:spAutoFit/>
          </a:bodyPr>
          <a:lstStyle/>
          <a:p>
            <a:r>
              <a:rPr kumimoji="1" lang="ja-JP" altLang="en-US" dirty="0" smtClean="0"/>
              <a:t>上司</a:t>
            </a:r>
            <a:endParaRPr kumimoji="1" lang="ja-JP" altLang="en-US" dirty="0"/>
          </a:p>
        </p:txBody>
      </p:sp>
      <p:sp>
        <p:nvSpPr>
          <p:cNvPr id="66" name="スライド番号プレースホルダ 65"/>
          <p:cNvSpPr>
            <a:spLocks noGrp="1"/>
          </p:cNvSpPr>
          <p:nvPr>
            <p:ph type="sldNum" sz="quarter" idx="11"/>
          </p:nvPr>
        </p:nvSpPr>
        <p:spPr/>
        <p:txBody>
          <a:bodyPr/>
          <a:lstStyle/>
          <a:p>
            <a:fld id="{DAA6263E-D19D-4A1E-8AC0-A5774DDCECBC}" type="slidenum">
              <a:rPr kumimoji="1" lang="ja-JP" altLang="en-US" smtClean="0"/>
              <a:pPr/>
              <a:t>8</a:t>
            </a:fld>
            <a:endParaRPr kumimoji="1" lang="ja-JP" altLang="en-US"/>
          </a:p>
        </p:txBody>
      </p:sp>
      <p:sp>
        <p:nvSpPr>
          <p:cNvPr id="69" name="フッター プレースホルダ 68"/>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par>
                                <p:cTn id="16" presetID="10" presetClass="entr" presetSubtype="0" fill="hold" nodeType="with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par>
                                <p:cTn id="19" presetID="10" presetClass="entr" presetSubtype="0"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7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a:t>
            </a:r>
            <a:r>
              <a:rPr lang="ja-JP" altLang="en-US" dirty="0" smtClean="0"/>
              <a:t>４</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似て</a:t>
            </a:r>
            <a:r>
              <a:rPr lang="ja-JP" altLang="en-US" dirty="0" smtClean="0"/>
              <a:t>いる</a:t>
            </a:r>
            <a:r>
              <a:rPr lang="ja-JP" altLang="en-US" dirty="0" smtClean="0"/>
              <a:t>モジュール</a:t>
            </a:r>
            <a:r>
              <a:rPr lang="ja-JP" altLang="en-US" dirty="0" smtClean="0"/>
              <a:t>を</a:t>
            </a:r>
            <a:r>
              <a:rPr lang="ja-JP" altLang="en-US" dirty="0" smtClean="0"/>
              <a:t>開発している開発者がわからないため，モジュールオーナに質問が集中する</a:t>
            </a:r>
            <a:endParaRPr lang="en-US" altLang="ja-JP" dirty="0" smtClean="0"/>
          </a:p>
          <a:p>
            <a:endParaRPr kumimoji="1" lang="ja-JP" altLang="en-US" dirty="0"/>
          </a:p>
        </p:txBody>
      </p:sp>
      <p:grpSp>
        <p:nvGrpSpPr>
          <p:cNvPr id="32" name="グループ化 31"/>
          <p:cNvGrpSpPr/>
          <p:nvPr/>
        </p:nvGrpSpPr>
        <p:grpSpPr>
          <a:xfrm>
            <a:off x="3028983" y="3773842"/>
            <a:ext cx="520653" cy="624784"/>
            <a:chOff x="3659174" y="1603350"/>
            <a:chExt cx="912825" cy="1095390"/>
          </a:xfrm>
          <a:solidFill>
            <a:schemeClr val="bg1"/>
          </a:solidFill>
        </p:grpSpPr>
        <p:sp>
          <p:nvSpPr>
            <p:cNvPr id="33" name="正方形/長方形 32"/>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34" name="グループ化 29"/>
            <p:cNvGrpSpPr/>
            <p:nvPr/>
          </p:nvGrpSpPr>
          <p:grpSpPr>
            <a:xfrm>
              <a:off x="3753438" y="1895326"/>
              <a:ext cx="727922" cy="507655"/>
              <a:chOff x="4900617" y="2052627"/>
              <a:chExt cx="876312" cy="611188"/>
            </a:xfrm>
            <a:grpFill/>
          </p:grpSpPr>
          <p:cxnSp>
            <p:nvCxnSpPr>
              <p:cNvPr id="35" name="直線コネクタ 34"/>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7" name="グループ化 46"/>
          <p:cNvGrpSpPr/>
          <p:nvPr/>
        </p:nvGrpSpPr>
        <p:grpSpPr>
          <a:xfrm>
            <a:off x="3028983" y="3773842"/>
            <a:ext cx="520653" cy="624784"/>
            <a:chOff x="3659174" y="1603350"/>
            <a:chExt cx="912825" cy="1095390"/>
          </a:xfrm>
          <a:solidFill>
            <a:schemeClr val="bg1"/>
          </a:solidFill>
        </p:grpSpPr>
        <p:sp>
          <p:nvSpPr>
            <p:cNvPr id="48" name="正方形/長方形 47"/>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49" name="グループ化 29"/>
            <p:cNvGrpSpPr/>
            <p:nvPr/>
          </p:nvGrpSpPr>
          <p:grpSpPr>
            <a:xfrm>
              <a:off x="3753438" y="1895326"/>
              <a:ext cx="727922" cy="507655"/>
              <a:chOff x="4900617" y="2052627"/>
              <a:chExt cx="876312" cy="611188"/>
            </a:xfrm>
            <a:grpFill/>
          </p:grpSpPr>
          <p:cxnSp>
            <p:nvCxnSpPr>
              <p:cNvPr id="50" name="直線コネクタ 49"/>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8" name="グループ化 57"/>
          <p:cNvGrpSpPr/>
          <p:nvPr/>
        </p:nvGrpSpPr>
        <p:grpSpPr>
          <a:xfrm>
            <a:off x="738135" y="3429000"/>
            <a:ext cx="520653" cy="624784"/>
            <a:chOff x="3659174" y="1603350"/>
            <a:chExt cx="912825" cy="1095390"/>
          </a:xfrm>
          <a:solidFill>
            <a:schemeClr val="bg1"/>
          </a:solidFill>
        </p:grpSpPr>
        <p:sp>
          <p:nvSpPr>
            <p:cNvPr id="59" name="正方形/長方形 58"/>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60" name="グループ化 29"/>
            <p:cNvGrpSpPr/>
            <p:nvPr/>
          </p:nvGrpSpPr>
          <p:grpSpPr>
            <a:xfrm>
              <a:off x="3753438" y="1895326"/>
              <a:ext cx="727922" cy="507655"/>
              <a:chOff x="4900617" y="2052627"/>
              <a:chExt cx="876312" cy="611188"/>
            </a:xfrm>
            <a:grpFill/>
          </p:grpSpPr>
          <p:cxnSp>
            <p:nvCxnSpPr>
              <p:cNvPr id="61" name="直線コネクタ 60"/>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6" name="グループ化 65"/>
          <p:cNvGrpSpPr/>
          <p:nvPr/>
        </p:nvGrpSpPr>
        <p:grpSpPr>
          <a:xfrm>
            <a:off x="884187" y="5072085"/>
            <a:ext cx="520653" cy="624784"/>
            <a:chOff x="3659174" y="1603350"/>
            <a:chExt cx="912825" cy="1095390"/>
          </a:xfrm>
          <a:solidFill>
            <a:schemeClr val="bg1"/>
          </a:solidFill>
        </p:grpSpPr>
        <p:sp>
          <p:nvSpPr>
            <p:cNvPr id="67" name="正方形/長方形 66"/>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68" name="グループ化 29"/>
            <p:cNvGrpSpPr/>
            <p:nvPr/>
          </p:nvGrpSpPr>
          <p:grpSpPr>
            <a:xfrm>
              <a:off x="3753438" y="1895326"/>
              <a:ext cx="727922" cy="507655"/>
              <a:chOff x="4900617" y="2052627"/>
              <a:chExt cx="876312" cy="611188"/>
            </a:xfrm>
            <a:grpFill/>
          </p:grpSpPr>
          <p:cxnSp>
            <p:nvCxnSpPr>
              <p:cNvPr id="69" name="直線コネクタ 68"/>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4" name="グループ化 73"/>
          <p:cNvGrpSpPr/>
          <p:nvPr/>
        </p:nvGrpSpPr>
        <p:grpSpPr>
          <a:xfrm>
            <a:off x="2563785" y="5875371"/>
            <a:ext cx="520653" cy="624784"/>
            <a:chOff x="3659174" y="1603350"/>
            <a:chExt cx="912825" cy="1095390"/>
          </a:xfrm>
          <a:solidFill>
            <a:schemeClr val="bg1"/>
          </a:solidFill>
        </p:grpSpPr>
        <p:sp>
          <p:nvSpPr>
            <p:cNvPr id="75" name="正方形/長方形 74"/>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76" name="グループ化 29"/>
            <p:cNvGrpSpPr/>
            <p:nvPr/>
          </p:nvGrpSpPr>
          <p:grpSpPr>
            <a:xfrm>
              <a:off x="3753438" y="1895326"/>
              <a:ext cx="727922" cy="507655"/>
              <a:chOff x="4900617" y="2052627"/>
              <a:chExt cx="876312" cy="611188"/>
            </a:xfrm>
            <a:grpFill/>
          </p:grpSpPr>
          <p:cxnSp>
            <p:nvCxnSpPr>
              <p:cNvPr id="77" name="直線コネクタ 76"/>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8" name="グループ化 17"/>
          <p:cNvGrpSpPr/>
          <p:nvPr/>
        </p:nvGrpSpPr>
        <p:grpSpPr>
          <a:xfrm>
            <a:off x="1285830" y="5437215"/>
            <a:ext cx="310369" cy="438156"/>
            <a:chOff x="4261631" y="4195773"/>
            <a:chExt cx="310369" cy="438156"/>
          </a:xfrm>
        </p:grpSpPr>
        <p:sp>
          <p:nvSpPr>
            <p:cNvPr id="19" name="円/楕円 18"/>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20" name="グループ化 122"/>
            <p:cNvGrpSpPr/>
            <p:nvPr/>
          </p:nvGrpSpPr>
          <p:grpSpPr>
            <a:xfrm>
              <a:off x="4261631" y="4305349"/>
              <a:ext cx="310369" cy="328624"/>
              <a:chOff x="4261631" y="4305312"/>
              <a:chExt cx="638986" cy="803286"/>
            </a:xfrm>
          </p:grpSpPr>
          <p:cxnSp>
            <p:nvCxnSpPr>
              <p:cNvPr id="21" name="直線コネクタ 20"/>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 name="グループ化 3"/>
          <p:cNvGrpSpPr/>
          <p:nvPr/>
        </p:nvGrpSpPr>
        <p:grpSpPr>
          <a:xfrm>
            <a:off x="1066752" y="3940182"/>
            <a:ext cx="310369" cy="438156"/>
            <a:chOff x="4261631" y="4195773"/>
            <a:chExt cx="310369" cy="438156"/>
          </a:xfrm>
        </p:grpSpPr>
        <p:sp>
          <p:nvSpPr>
            <p:cNvPr id="5" name="円/楕円 4"/>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6" name="グループ化 122"/>
            <p:cNvGrpSpPr/>
            <p:nvPr/>
          </p:nvGrpSpPr>
          <p:grpSpPr>
            <a:xfrm>
              <a:off x="4261631" y="4305349"/>
              <a:ext cx="310369" cy="328624"/>
              <a:chOff x="4261631" y="4305312"/>
              <a:chExt cx="638986" cy="803286"/>
            </a:xfrm>
          </p:grpSpPr>
          <p:cxnSp>
            <p:nvCxnSpPr>
              <p:cNvPr id="7" name="直線コネクタ 6"/>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 name="グループ化 10"/>
          <p:cNvGrpSpPr/>
          <p:nvPr/>
        </p:nvGrpSpPr>
        <p:grpSpPr>
          <a:xfrm>
            <a:off x="2928915" y="6419844"/>
            <a:ext cx="310369" cy="438156"/>
            <a:chOff x="4261631" y="4195773"/>
            <a:chExt cx="310369" cy="438156"/>
          </a:xfrm>
        </p:grpSpPr>
        <p:sp>
          <p:nvSpPr>
            <p:cNvPr id="12" name="円/楕円 11"/>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3" name="グループ化 122"/>
            <p:cNvGrpSpPr/>
            <p:nvPr/>
          </p:nvGrpSpPr>
          <p:grpSpPr>
            <a:xfrm>
              <a:off x="4261631" y="4305349"/>
              <a:ext cx="310369" cy="328624"/>
              <a:chOff x="4261631" y="4305312"/>
              <a:chExt cx="638986" cy="803286"/>
            </a:xfrm>
          </p:grpSpPr>
          <p:cxnSp>
            <p:nvCxnSpPr>
              <p:cNvPr id="14" name="直線コネクタ 13"/>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82" name="直線矢印コネクタ 81"/>
          <p:cNvCxnSpPr>
            <a:stCxn id="48" idx="1"/>
          </p:cNvCxnSpPr>
          <p:nvPr/>
        </p:nvCxnSpPr>
        <p:spPr>
          <a:xfrm rot="10800000">
            <a:off x="1285831" y="3611566"/>
            <a:ext cx="1743153" cy="47466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a:stCxn id="48" idx="1"/>
          </p:cNvCxnSpPr>
          <p:nvPr/>
        </p:nvCxnSpPr>
        <p:spPr>
          <a:xfrm rot="10800000" flipV="1">
            <a:off x="1431883" y="4086233"/>
            <a:ext cx="1597100" cy="98585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p:cNvCxnSpPr>
            <a:stCxn id="48" idx="2"/>
            <a:endCxn id="75" idx="0"/>
          </p:cNvCxnSpPr>
          <p:nvPr/>
        </p:nvCxnSpPr>
        <p:spPr>
          <a:xfrm rot="5400000">
            <a:off x="2318339" y="4904399"/>
            <a:ext cx="1476745" cy="46519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0" name="グループ化 39"/>
          <p:cNvGrpSpPr/>
          <p:nvPr/>
        </p:nvGrpSpPr>
        <p:grpSpPr>
          <a:xfrm>
            <a:off x="3367071" y="4305312"/>
            <a:ext cx="310369" cy="438156"/>
            <a:chOff x="4261631" y="4195773"/>
            <a:chExt cx="310369" cy="438156"/>
          </a:xfrm>
        </p:grpSpPr>
        <p:sp>
          <p:nvSpPr>
            <p:cNvPr id="41" name="円/楕円 40"/>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42" name="グループ化 122"/>
            <p:cNvGrpSpPr/>
            <p:nvPr/>
          </p:nvGrpSpPr>
          <p:grpSpPr>
            <a:xfrm>
              <a:off x="4261631" y="4305349"/>
              <a:ext cx="310369" cy="328624"/>
              <a:chOff x="4261631" y="4305312"/>
              <a:chExt cx="638986" cy="803286"/>
            </a:xfrm>
          </p:grpSpPr>
          <p:cxnSp>
            <p:nvCxnSpPr>
              <p:cNvPr id="43" name="直線コネクタ 42"/>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96" name="グループ化 95"/>
          <p:cNvGrpSpPr/>
          <p:nvPr/>
        </p:nvGrpSpPr>
        <p:grpSpPr>
          <a:xfrm>
            <a:off x="7675605" y="3611565"/>
            <a:ext cx="520653" cy="624784"/>
            <a:chOff x="3659174" y="1603350"/>
            <a:chExt cx="912825" cy="1095390"/>
          </a:xfrm>
          <a:solidFill>
            <a:schemeClr val="bg1"/>
          </a:solidFill>
        </p:grpSpPr>
        <p:sp>
          <p:nvSpPr>
            <p:cNvPr id="97" name="正方形/長方形 96"/>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98" name="グループ化 29"/>
            <p:cNvGrpSpPr/>
            <p:nvPr/>
          </p:nvGrpSpPr>
          <p:grpSpPr>
            <a:xfrm>
              <a:off x="3753438" y="1895326"/>
              <a:ext cx="727922" cy="507655"/>
              <a:chOff x="4900617" y="2052627"/>
              <a:chExt cx="876312" cy="611188"/>
            </a:xfrm>
            <a:grpFill/>
          </p:grpSpPr>
          <p:cxnSp>
            <p:nvCxnSpPr>
              <p:cNvPr id="99" name="直線コネクタ 98"/>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04" name="グループ化 103"/>
          <p:cNvGrpSpPr/>
          <p:nvPr/>
        </p:nvGrpSpPr>
        <p:grpSpPr>
          <a:xfrm>
            <a:off x="7675605" y="3611565"/>
            <a:ext cx="520653" cy="624784"/>
            <a:chOff x="3659174" y="1603350"/>
            <a:chExt cx="912825" cy="1095390"/>
          </a:xfrm>
          <a:solidFill>
            <a:schemeClr val="bg1"/>
          </a:solidFill>
        </p:grpSpPr>
        <p:sp>
          <p:nvSpPr>
            <p:cNvPr id="105" name="正方形/長方形 104"/>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06" name="グループ化 29"/>
            <p:cNvGrpSpPr/>
            <p:nvPr/>
          </p:nvGrpSpPr>
          <p:grpSpPr>
            <a:xfrm>
              <a:off x="3753438" y="1895326"/>
              <a:ext cx="727922" cy="507655"/>
              <a:chOff x="4900617" y="2052627"/>
              <a:chExt cx="876312" cy="611188"/>
            </a:xfrm>
            <a:grpFill/>
          </p:grpSpPr>
          <p:cxnSp>
            <p:nvCxnSpPr>
              <p:cNvPr id="107" name="直線コネクタ 106"/>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2" name="グループ化 111"/>
          <p:cNvGrpSpPr/>
          <p:nvPr/>
        </p:nvGrpSpPr>
        <p:grpSpPr>
          <a:xfrm>
            <a:off x="5740416" y="5035572"/>
            <a:ext cx="520653" cy="624784"/>
            <a:chOff x="3659174" y="1603350"/>
            <a:chExt cx="912825" cy="1095390"/>
          </a:xfrm>
          <a:solidFill>
            <a:schemeClr val="bg1"/>
          </a:solidFill>
        </p:grpSpPr>
        <p:sp>
          <p:nvSpPr>
            <p:cNvPr id="113" name="正方形/長方形 112"/>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14" name="グループ化 29"/>
            <p:cNvGrpSpPr/>
            <p:nvPr/>
          </p:nvGrpSpPr>
          <p:grpSpPr>
            <a:xfrm>
              <a:off x="3753438" y="1895326"/>
              <a:ext cx="727922" cy="507655"/>
              <a:chOff x="4900617" y="2052627"/>
              <a:chExt cx="876312" cy="611188"/>
            </a:xfrm>
            <a:grpFill/>
          </p:grpSpPr>
          <p:cxnSp>
            <p:nvCxnSpPr>
              <p:cNvPr id="115" name="直線コネクタ 114"/>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直線コネクタ 115"/>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20" name="グループ化 119"/>
          <p:cNvGrpSpPr/>
          <p:nvPr/>
        </p:nvGrpSpPr>
        <p:grpSpPr>
          <a:xfrm>
            <a:off x="6178572" y="5473728"/>
            <a:ext cx="520653" cy="624784"/>
            <a:chOff x="3659174" y="1603350"/>
            <a:chExt cx="912825" cy="1095390"/>
          </a:xfrm>
          <a:solidFill>
            <a:schemeClr val="bg1"/>
          </a:solidFill>
        </p:grpSpPr>
        <p:sp>
          <p:nvSpPr>
            <p:cNvPr id="121" name="正方形/長方形 120"/>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22" name="グループ化 29"/>
            <p:cNvGrpSpPr/>
            <p:nvPr/>
          </p:nvGrpSpPr>
          <p:grpSpPr>
            <a:xfrm>
              <a:off x="3753438" y="1895326"/>
              <a:ext cx="727922" cy="507655"/>
              <a:chOff x="4900617" y="2052627"/>
              <a:chExt cx="876312" cy="611188"/>
            </a:xfrm>
            <a:grpFill/>
          </p:grpSpPr>
          <p:cxnSp>
            <p:nvCxnSpPr>
              <p:cNvPr id="123" name="直線コネクタ 122"/>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28" name="グループ化 127"/>
          <p:cNvGrpSpPr/>
          <p:nvPr/>
        </p:nvGrpSpPr>
        <p:grpSpPr>
          <a:xfrm>
            <a:off x="6288111" y="5108598"/>
            <a:ext cx="520653" cy="624784"/>
            <a:chOff x="3659174" y="1603350"/>
            <a:chExt cx="912825" cy="1095390"/>
          </a:xfrm>
          <a:solidFill>
            <a:schemeClr val="bg1"/>
          </a:solidFill>
        </p:grpSpPr>
        <p:sp>
          <p:nvSpPr>
            <p:cNvPr id="129" name="正方形/長方形 128"/>
            <p:cNvSpPr/>
            <p:nvPr/>
          </p:nvSpPr>
          <p:spPr>
            <a:xfrm>
              <a:off x="3659174" y="1603350"/>
              <a:ext cx="912825" cy="1095390"/>
            </a:xfrm>
            <a:prstGeom prst="rect">
              <a:avLst/>
            </a:prstGeom>
            <a:grp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30" name="グループ化 29"/>
            <p:cNvGrpSpPr/>
            <p:nvPr/>
          </p:nvGrpSpPr>
          <p:grpSpPr>
            <a:xfrm>
              <a:off x="3753438" y="1895326"/>
              <a:ext cx="727922" cy="507655"/>
              <a:chOff x="4900617" y="2052627"/>
              <a:chExt cx="876312" cy="611188"/>
            </a:xfrm>
            <a:grpFill/>
          </p:grpSpPr>
          <p:cxnSp>
            <p:nvCxnSpPr>
              <p:cNvPr id="131" name="直線コネクタ 130"/>
              <p:cNvCxnSpPr/>
              <p:nvPr/>
            </p:nvCxnSpPr>
            <p:spPr>
              <a:xfrm>
                <a:off x="4900617" y="20526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a:off x="4900617" y="22050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a:off x="4900617" y="23574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a:off x="4900617" y="25098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直線コネクタ 134"/>
              <p:cNvCxnSpPr/>
              <p:nvPr/>
            </p:nvCxnSpPr>
            <p:spPr>
              <a:xfrm>
                <a:off x="4900617" y="2662227"/>
                <a:ext cx="876312" cy="158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36" name="グループ化 135"/>
          <p:cNvGrpSpPr/>
          <p:nvPr/>
        </p:nvGrpSpPr>
        <p:grpSpPr>
          <a:xfrm>
            <a:off x="6397650" y="6057936"/>
            <a:ext cx="310369" cy="438156"/>
            <a:chOff x="4261631" y="4195773"/>
            <a:chExt cx="310369" cy="438156"/>
          </a:xfrm>
        </p:grpSpPr>
        <p:sp>
          <p:nvSpPr>
            <p:cNvPr id="137" name="円/楕円 136"/>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38" name="グループ化 122"/>
            <p:cNvGrpSpPr/>
            <p:nvPr/>
          </p:nvGrpSpPr>
          <p:grpSpPr>
            <a:xfrm>
              <a:off x="4261631" y="4305349"/>
              <a:ext cx="310369" cy="328624"/>
              <a:chOff x="4261631" y="4305312"/>
              <a:chExt cx="638986" cy="803286"/>
            </a:xfrm>
          </p:grpSpPr>
          <p:cxnSp>
            <p:nvCxnSpPr>
              <p:cNvPr id="139" name="直線コネクタ 138"/>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直線コネクタ 139"/>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直線コネクタ 140"/>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直線コネクタ 141"/>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43" name="グループ化 3"/>
          <p:cNvGrpSpPr/>
          <p:nvPr/>
        </p:nvGrpSpPr>
        <p:grpSpPr>
          <a:xfrm>
            <a:off x="6653241" y="5984910"/>
            <a:ext cx="310369" cy="438156"/>
            <a:chOff x="4261631" y="4195773"/>
            <a:chExt cx="310369" cy="438156"/>
          </a:xfrm>
        </p:grpSpPr>
        <p:sp>
          <p:nvSpPr>
            <p:cNvPr id="144" name="円/楕円 143"/>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45" name="グループ化 122"/>
            <p:cNvGrpSpPr/>
            <p:nvPr/>
          </p:nvGrpSpPr>
          <p:grpSpPr>
            <a:xfrm>
              <a:off x="4261631" y="4305349"/>
              <a:ext cx="310369" cy="328624"/>
              <a:chOff x="4261631" y="4305312"/>
              <a:chExt cx="638986" cy="803286"/>
            </a:xfrm>
          </p:grpSpPr>
          <p:cxnSp>
            <p:nvCxnSpPr>
              <p:cNvPr id="146" name="直線コネクタ 145"/>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直線コネクタ 146"/>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直線コネクタ 147"/>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直線コネクタ 148"/>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50" name="グループ化 149"/>
          <p:cNvGrpSpPr/>
          <p:nvPr/>
        </p:nvGrpSpPr>
        <p:grpSpPr>
          <a:xfrm>
            <a:off x="6105546" y="6130962"/>
            <a:ext cx="310369" cy="438156"/>
            <a:chOff x="4261631" y="4195773"/>
            <a:chExt cx="310369" cy="438156"/>
          </a:xfrm>
        </p:grpSpPr>
        <p:sp>
          <p:nvSpPr>
            <p:cNvPr id="151" name="円/楕円 11"/>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52" name="グループ化 122"/>
            <p:cNvGrpSpPr/>
            <p:nvPr/>
          </p:nvGrpSpPr>
          <p:grpSpPr>
            <a:xfrm>
              <a:off x="4261631" y="4305349"/>
              <a:ext cx="310369" cy="328624"/>
              <a:chOff x="4261631" y="4305312"/>
              <a:chExt cx="638986" cy="803286"/>
            </a:xfrm>
          </p:grpSpPr>
          <p:cxnSp>
            <p:nvCxnSpPr>
              <p:cNvPr id="153" name="直線コネクタ 152"/>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直線コネクタ 155"/>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58" name="直線矢印コネクタ 157"/>
          <p:cNvCxnSpPr>
            <a:stCxn id="105" idx="1"/>
          </p:cNvCxnSpPr>
          <p:nvPr/>
        </p:nvCxnSpPr>
        <p:spPr>
          <a:xfrm rot="10800000" flipV="1">
            <a:off x="6872319" y="3923957"/>
            <a:ext cx="803286" cy="151325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60" name="グループ化 39"/>
          <p:cNvGrpSpPr/>
          <p:nvPr/>
        </p:nvGrpSpPr>
        <p:grpSpPr>
          <a:xfrm>
            <a:off x="8013693" y="4143035"/>
            <a:ext cx="310369" cy="438156"/>
            <a:chOff x="4261631" y="4195773"/>
            <a:chExt cx="310369" cy="438156"/>
          </a:xfrm>
        </p:grpSpPr>
        <p:sp>
          <p:nvSpPr>
            <p:cNvPr id="161" name="円/楕円 160"/>
            <p:cNvSpPr/>
            <p:nvPr/>
          </p:nvSpPr>
          <p:spPr>
            <a:xfrm>
              <a:off x="4330698" y="4195773"/>
              <a:ext cx="158744" cy="15874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grpSp>
          <p:nvGrpSpPr>
            <p:cNvPr id="162" name="グループ化 122"/>
            <p:cNvGrpSpPr/>
            <p:nvPr/>
          </p:nvGrpSpPr>
          <p:grpSpPr>
            <a:xfrm>
              <a:off x="4261631" y="4305349"/>
              <a:ext cx="310369" cy="328624"/>
              <a:chOff x="4261631" y="4305312"/>
              <a:chExt cx="638986" cy="803286"/>
            </a:xfrm>
          </p:grpSpPr>
          <p:cxnSp>
            <p:nvCxnSpPr>
              <p:cNvPr id="163" name="直線コネクタ 162"/>
              <p:cNvCxnSpPr/>
              <p:nvPr/>
            </p:nvCxnSpPr>
            <p:spPr>
              <a:xfrm>
                <a:off x="4261631" y="4560903"/>
                <a:ext cx="620738" cy="96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直線コネクタ 43"/>
              <p:cNvCxnSpPr/>
              <p:nvPr/>
            </p:nvCxnSpPr>
            <p:spPr>
              <a:xfrm rot="5400000">
                <a:off x="4332286" y="4545026"/>
                <a:ext cx="481016"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rot="16200000" flipH="1">
                <a:off x="4572000" y="4779980"/>
                <a:ext cx="328617" cy="328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直線コネクタ 165"/>
              <p:cNvCxnSpPr/>
              <p:nvPr/>
            </p:nvCxnSpPr>
            <p:spPr>
              <a:xfrm rot="5400000">
                <a:off x="4279897" y="4816494"/>
                <a:ext cx="328617" cy="2555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69" name="直線矢印コネクタ 168"/>
          <p:cNvCxnSpPr/>
          <p:nvPr/>
        </p:nvCxnSpPr>
        <p:spPr>
          <a:xfrm>
            <a:off x="1468395" y="4195773"/>
            <a:ext cx="1825650" cy="40164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0" name="直線矢印コネクタ 169"/>
          <p:cNvCxnSpPr/>
          <p:nvPr/>
        </p:nvCxnSpPr>
        <p:spPr>
          <a:xfrm flipV="1">
            <a:off x="1650960" y="4749816"/>
            <a:ext cx="1795485" cy="7969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1" name="直線矢印コネクタ 170"/>
          <p:cNvCxnSpPr/>
          <p:nvPr/>
        </p:nvCxnSpPr>
        <p:spPr>
          <a:xfrm rot="5400000" flipH="1" flipV="1">
            <a:off x="2711448" y="5581656"/>
            <a:ext cx="1530324" cy="21907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4" name="テキスト ボックス 173"/>
          <p:cNvSpPr txBox="1"/>
          <p:nvPr/>
        </p:nvSpPr>
        <p:spPr>
          <a:xfrm>
            <a:off x="2198655" y="4706955"/>
            <a:ext cx="646331" cy="369332"/>
          </a:xfrm>
          <a:prstGeom prst="rect">
            <a:avLst/>
          </a:prstGeom>
          <a:noFill/>
        </p:spPr>
        <p:txBody>
          <a:bodyPr wrap="none" rtlCol="0">
            <a:spAutoFit/>
          </a:bodyPr>
          <a:lstStyle/>
          <a:p>
            <a:r>
              <a:rPr kumimoji="1" lang="ja-JP" altLang="en-US" b="1" dirty="0" smtClean="0">
                <a:solidFill>
                  <a:srgbClr val="FF0000"/>
                </a:solidFill>
              </a:rPr>
              <a:t>質問</a:t>
            </a:r>
            <a:endParaRPr kumimoji="1" lang="ja-JP" altLang="en-US" b="1" dirty="0">
              <a:solidFill>
                <a:srgbClr val="FF0000"/>
              </a:solidFill>
            </a:endParaRPr>
          </a:p>
        </p:txBody>
      </p:sp>
      <p:cxnSp>
        <p:nvCxnSpPr>
          <p:cNvPr id="175" name="直線矢印コネクタ 174"/>
          <p:cNvCxnSpPr/>
          <p:nvPr/>
        </p:nvCxnSpPr>
        <p:spPr>
          <a:xfrm rot="5400000" flipH="1" flipV="1">
            <a:off x="6857237" y="4795064"/>
            <a:ext cx="1344633" cy="116841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6" name="テキスト ボックス 175"/>
          <p:cNvSpPr txBox="1"/>
          <p:nvPr/>
        </p:nvSpPr>
        <p:spPr>
          <a:xfrm>
            <a:off x="7493040" y="5211789"/>
            <a:ext cx="646331" cy="369332"/>
          </a:xfrm>
          <a:prstGeom prst="rect">
            <a:avLst/>
          </a:prstGeom>
          <a:noFill/>
        </p:spPr>
        <p:txBody>
          <a:bodyPr wrap="square" rtlCol="0">
            <a:spAutoFit/>
          </a:bodyPr>
          <a:lstStyle/>
          <a:p>
            <a:r>
              <a:rPr kumimoji="1" lang="ja-JP" altLang="en-US" b="1" dirty="0" smtClean="0">
                <a:solidFill>
                  <a:srgbClr val="FF0000"/>
                </a:solidFill>
              </a:rPr>
              <a:t>質問</a:t>
            </a:r>
            <a:endParaRPr kumimoji="1" lang="ja-JP" altLang="en-US" b="1" dirty="0">
              <a:solidFill>
                <a:srgbClr val="FF0000"/>
              </a:solidFill>
            </a:endParaRPr>
          </a:p>
        </p:txBody>
      </p:sp>
      <p:sp>
        <p:nvSpPr>
          <p:cNvPr id="178" name="右矢印 177"/>
          <p:cNvSpPr/>
          <p:nvPr/>
        </p:nvSpPr>
        <p:spPr>
          <a:xfrm>
            <a:off x="4389435" y="4779981"/>
            <a:ext cx="978408" cy="484632"/>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79" name="テキスト ボックス 178"/>
          <p:cNvSpPr txBox="1"/>
          <p:nvPr/>
        </p:nvSpPr>
        <p:spPr>
          <a:xfrm>
            <a:off x="3805227" y="3867156"/>
            <a:ext cx="1862163" cy="923330"/>
          </a:xfrm>
          <a:prstGeom prst="rect">
            <a:avLst/>
          </a:prstGeom>
          <a:noFill/>
        </p:spPr>
        <p:txBody>
          <a:bodyPr wrap="square" rtlCol="0">
            <a:spAutoFit/>
          </a:bodyPr>
          <a:lstStyle/>
          <a:p>
            <a:r>
              <a:rPr lang="ja-JP" altLang="en-US" dirty="0" smtClean="0"/>
              <a:t>似て</a:t>
            </a:r>
            <a:r>
              <a:rPr lang="ja-JP" altLang="en-US" dirty="0" smtClean="0"/>
              <a:t>いるモジュールを</a:t>
            </a:r>
            <a:r>
              <a:rPr lang="ja-JP" altLang="en-US" dirty="0" smtClean="0"/>
              <a:t>開発している人を発見後</a:t>
            </a:r>
            <a:endParaRPr kumimoji="1" lang="ja-JP" altLang="en-US" dirty="0"/>
          </a:p>
        </p:txBody>
      </p:sp>
      <p:sp>
        <p:nvSpPr>
          <p:cNvPr id="167" name="スライド番号プレースホルダ 166"/>
          <p:cNvSpPr>
            <a:spLocks noGrp="1"/>
          </p:cNvSpPr>
          <p:nvPr>
            <p:ph type="sldNum" sz="quarter" idx="11"/>
          </p:nvPr>
        </p:nvSpPr>
        <p:spPr/>
        <p:txBody>
          <a:bodyPr/>
          <a:lstStyle/>
          <a:p>
            <a:fld id="{DAA6263E-D19D-4A1E-8AC0-A5774DDCECBC}" type="slidenum">
              <a:rPr kumimoji="1" lang="ja-JP" altLang="en-US" smtClean="0"/>
              <a:pPr/>
              <a:t>9</a:t>
            </a:fld>
            <a:endParaRPr kumimoji="1" lang="ja-JP" altLang="en-US"/>
          </a:p>
        </p:txBody>
      </p:sp>
      <p:sp>
        <p:nvSpPr>
          <p:cNvPr id="168" name="フッター プレースホルダ 167"/>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問題点まとめ</a:t>
            </a:r>
            <a:endParaRPr kumimoji="1" lang="ja-JP" altLang="en-US" dirty="0"/>
          </a:p>
        </p:txBody>
      </p:sp>
      <p:sp>
        <p:nvSpPr>
          <p:cNvPr id="3" name="コンテンツ プレースホルダ 2"/>
          <p:cNvSpPr>
            <a:spLocks noGrp="1"/>
          </p:cNvSpPr>
          <p:nvPr>
            <p:ph idx="1"/>
          </p:nvPr>
        </p:nvSpPr>
        <p:spPr/>
        <p:txBody>
          <a:bodyPr>
            <a:normAutofit fontScale="92500" lnSpcReduction="20000"/>
          </a:bodyPr>
          <a:lstStyle/>
          <a:p>
            <a:r>
              <a:rPr lang="ja-JP" altLang="en-US" dirty="0" smtClean="0"/>
              <a:t>マネージャが開発者の進捗状況をリアルタイムにわからない</a:t>
            </a:r>
            <a:endParaRPr lang="en-US" altLang="ja-JP" dirty="0" smtClean="0"/>
          </a:p>
          <a:p>
            <a:pPr lvl="1"/>
            <a:r>
              <a:rPr lang="ja-JP" altLang="en-US" dirty="0" smtClean="0"/>
              <a:t>リリース日の決定ができない</a:t>
            </a:r>
            <a:endParaRPr lang="en-US" altLang="ja-JP" dirty="0" smtClean="0"/>
          </a:p>
          <a:p>
            <a:pPr lvl="1"/>
            <a:endParaRPr lang="en-US" altLang="ja-JP" dirty="0" smtClean="0"/>
          </a:p>
          <a:p>
            <a:r>
              <a:rPr lang="ja-JP" altLang="en-US" dirty="0" smtClean="0"/>
              <a:t>自分のコードに関連した人の進捗状況がわからない</a:t>
            </a:r>
            <a:endParaRPr lang="en-US" altLang="ja-JP" dirty="0" smtClean="0"/>
          </a:p>
          <a:p>
            <a:pPr lvl="1"/>
            <a:r>
              <a:rPr lang="ja-JP" altLang="en-US" dirty="0" smtClean="0"/>
              <a:t>締め切り最後に修正依頼が来ても対応できない</a:t>
            </a:r>
            <a:endParaRPr lang="en-US" altLang="ja-JP" dirty="0" smtClean="0"/>
          </a:p>
          <a:p>
            <a:pPr lvl="1"/>
            <a:endParaRPr lang="en-US" altLang="ja-JP" dirty="0" smtClean="0"/>
          </a:p>
          <a:p>
            <a:r>
              <a:rPr lang="ja-JP" altLang="en-US" dirty="0" smtClean="0"/>
              <a:t>任意のインターフェースに精通した開発者を見つけられない</a:t>
            </a:r>
            <a:endParaRPr lang="en-US" altLang="ja-JP" dirty="0" smtClean="0"/>
          </a:p>
          <a:p>
            <a:pPr lvl="1"/>
            <a:r>
              <a:rPr lang="ja-JP" altLang="en-US" dirty="0" smtClean="0"/>
              <a:t>誰にきけば言いかわからない</a:t>
            </a:r>
            <a:endParaRPr lang="en-US" altLang="ja-JP" dirty="0" smtClean="0"/>
          </a:p>
          <a:p>
            <a:pPr lvl="1"/>
            <a:endParaRPr lang="en-US" altLang="ja-JP" dirty="0" smtClean="0"/>
          </a:p>
          <a:p>
            <a:r>
              <a:rPr lang="ja-JP" altLang="en-US" dirty="0" smtClean="0"/>
              <a:t>似ているモジュールを開発している開発者がわからない</a:t>
            </a:r>
            <a:endParaRPr lang="en-US" altLang="ja-JP" dirty="0" smtClean="0"/>
          </a:p>
          <a:p>
            <a:pPr lvl="1"/>
            <a:r>
              <a:rPr lang="ja-JP" altLang="en-US" dirty="0" smtClean="0"/>
              <a:t>余分な仕事をしている</a:t>
            </a:r>
            <a:endParaRPr lang="en-US" altLang="ja-JP" dirty="0" smtClean="0"/>
          </a:p>
          <a:p>
            <a:endParaRPr lang="en-US" altLang="ja-JP" dirty="0" smtClean="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10</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ツール：</a:t>
            </a:r>
            <a:r>
              <a:rPr kumimoji="1" lang="en-US" altLang="ja-JP" dirty="0" err="1" smtClean="0"/>
              <a:t>Ariadne</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まとめた問題を改善するための</a:t>
            </a:r>
            <a:r>
              <a:rPr kumimoji="1" lang="ja-JP" altLang="en-US" dirty="0" smtClean="0"/>
              <a:t>ソフトウェア</a:t>
            </a:r>
            <a:endParaRPr kumimoji="1" lang="en-US" altLang="ja-JP" dirty="0" smtClean="0"/>
          </a:p>
          <a:p>
            <a:endParaRPr lang="en-US" altLang="ja-JP" dirty="0" smtClean="0"/>
          </a:p>
          <a:p>
            <a:r>
              <a:rPr kumimoji="1" lang="ja-JP" altLang="en-US" dirty="0" smtClean="0"/>
              <a:t>概要</a:t>
            </a:r>
            <a:endParaRPr kumimoji="1" lang="en-US" altLang="ja-JP" dirty="0" smtClean="0"/>
          </a:p>
          <a:p>
            <a:pPr lvl="1"/>
            <a:r>
              <a:rPr lang="ja-JP" altLang="en-US" dirty="0" smtClean="0"/>
              <a:t>バージョン管理の情報をもとに依存関係を抽出</a:t>
            </a:r>
            <a:endParaRPr lang="en-US" altLang="ja-JP" dirty="0" smtClean="0"/>
          </a:p>
          <a:p>
            <a:pPr lvl="1"/>
            <a:r>
              <a:rPr kumimoji="1" lang="ja-JP" altLang="en-US" dirty="0" smtClean="0"/>
              <a:t>開発者間の関係などを可視化する</a:t>
            </a:r>
            <a:endParaRPr lang="en-US" altLang="ja-JP" dirty="0" smtClean="0"/>
          </a:p>
          <a:p>
            <a:pPr lvl="2"/>
            <a:endParaRPr kumimoji="1" lang="en-US" altLang="ja-JP" dirty="0" smtClean="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11</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l"/>
            <a:r>
              <a:rPr lang="ja-JP" altLang="en-US" sz="2000" b="1" dirty="0" smtClean="0"/>
              <a:t>問題１：マネージャが現在の進捗状況を把握</a:t>
            </a:r>
            <a:r>
              <a:rPr lang="ja-JP" altLang="en-US" sz="2000" b="1" dirty="0" smtClean="0"/>
              <a:t>できないに</a:t>
            </a:r>
            <a:r>
              <a:rPr lang="ja-JP" altLang="en-US" sz="2000" b="1" dirty="0" smtClean="0"/>
              <a:t>対しての</a:t>
            </a:r>
            <a:r>
              <a:rPr kumimoji="1" lang="ja-JP" altLang="en-US" sz="2000" b="1" dirty="0" smtClean="0"/>
              <a:t>可視化 </a:t>
            </a:r>
            <a:endParaRPr kumimoji="1" lang="ja-JP" altLang="en-US" sz="2000" b="1" dirty="0"/>
          </a:p>
        </p:txBody>
      </p:sp>
      <p:sp>
        <p:nvSpPr>
          <p:cNvPr id="3" name="コンテンツ プレースホルダ 2"/>
          <p:cNvSpPr>
            <a:spLocks noGrp="1"/>
          </p:cNvSpPr>
          <p:nvPr>
            <p:ph idx="1"/>
          </p:nvPr>
        </p:nvSpPr>
        <p:spPr/>
        <p:txBody>
          <a:bodyPr/>
          <a:lstStyle/>
          <a:p>
            <a:endParaRPr kumimoji="1" lang="ja-JP" altLang="en-US" dirty="0"/>
          </a:p>
        </p:txBody>
      </p:sp>
      <p:pic>
        <p:nvPicPr>
          <p:cNvPr id="1026" name="Picture 2"/>
          <p:cNvPicPr>
            <a:picLocks noChangeAspect="1" noChangeArrowheads="1"/>
          </p:cNvPicPr>
          <p:nvPr/>
        </p:nvPicPr>
        <p:blipFill>
          <a:blip r:embed="rId3" cstate="print"/>
          <a:srcRect/>
          <a:stretch>
            <a:fillRect/>
          </a:stretch>
        </p:blipFill>
        <p:spPr bwMode="auto">
          <a:xfrm>
            <a:off x="245806" y="1666568"/>
            <a:ext cx="8652387" cy="5191432"/>
          </a:xfrm>
          <a:prstGeom prst="rect">
            <a:avLst/>
          </a:prstGeom>
          <a:noFill/>
          <a:ln w="9525">
            <a:noFill/>
            <a:miter lim="800000"/>
            <a:headEnd/>
            <a:tailEnd/>
          </a:ln>
        </p:spPr>
      </p:pic>
      <p:sp>
        <p:nvSpPr>
          <p:cNvPr id="5" name="角丸四角形吹き出し 4"/>
          <p:cNvSpPr/>
          <p:nvPr/>
        </p:nvSpPr>
        <p:spPr>
          <a:xfrm>
            <a:off x="373005" y="3086164"/>
            <a:ext cx="1827225" cy="612648"/>
          </a:xfrm>
          <a:prstGeom prst="wedgeRoundRectCallout">
            <a:avLst>
              <a:gd name="adj1" fmla="val 89019"/>
              <a:gd name="adj2" fmla="val 132463"/>
              <a:gd name="adj3" fmla="val 16667"/>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dirty="0" smtClean="0"/>
              <a:t>開発者</a:t>
            </a:r>
            <a:endParaRPr kumimoji="1" lang="ja-JP" altLang="en-US" dirty="0"/>
          </a:p>
        </p:txBody>
      </p:sp>
      <p:sp>
        <p:nvSpPr>
          <p:cNvPr id="6" name="角丸四角形吹き出し 5"/>
          <p:cNvSpPr/>
          <p:nvPr/>
        </p:nvSpPr>
        <p:spPr>
          <a:xfrm>
            <a:off x="3658387" y="5218137"/>
            <a:ext cx="3140906" cy="1022364"/>
          </a:xfrm>
          <a:prstGeom prst="wedgeRoundRectCallout">
            <a:avLst>
              <a:gd name="adj1" fmla="val -75510"/>
              <a:gd name="adj2" fmla="val -86480"/>
              <a:gd name="adj3" fmla="val 16667"/>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lang="ja-JP" altLang="en-US" dirty="0" smtClean="0">
                <a:solidFill>
                  <a:schemeClr val="tx1"/>
                </a:solidFill>
              </a:rPr>
              <a:t>エッジ：コードの依存関係</a:t>
            </a:r>
            <a:endParaRPr lang="en-US" altLang="ja-JP" dirty="0" smtClean="0">
              <a:solidFill>
                <a:schemeClr val="tx1"/>
              </a:solidFill>
            </a:endParaRPr>
          </a:p>
          <a:p>
            <a:r>
              <a:rPr kumimoji="1" lang="ja-JP" altLang="en-US" dirty="0" smtClean="0">
                <a:solidFill>
                  <a:schemeClr val="tx1"/>
                </a:solidFill>
              </a:rPr>
              <a:t>色</a:t>
            </a:r>
            <a:r>
              <a:rPr lang="ja-JP" altLang="en-US" dirty="0" smtClean="0">
                <a:solidFill>
                  <a:schemeClr val="tx1"/>
                </a:solidFill>
              </a:rPr>
              <a:t>：時間（濃い色＝最近）</a:t>
            </a:r>
            <a:endParaRPr kumimoji="1" lang="ja-JP" altLang="en-US" dirty="0">
              <a:solidFill>
                <a:schemeClr val="tx1"/>
              </a:solidFill>
            </a:endParaRPr>
          </a:p>
        </p:txBody>
      </p:sp>
      <p:sp>
        <p:nvSpPr>
          <p:cNvPr id="7" name="角丸四角形吹き出し 6"/>
          <p:cNvSpPr/>
          <p:nvPr/>
        </p:nvSpPr>
        <p:spPr>
          <a:xfrm>
            <a:off x="3221019" y="3392488"/>
            <a:ext cx="1935189" cy="438156"/>
          </a:xfrm>
          <a:prstGeom prst="wedgeRoundRectCallout">
            <a:avLst>
              <a:gd name="adj1" fmla="val -49596"/>
              <a:gd name="adj2" fmla="val 207305"/>
              <a:gd name="adj3" fmla="val 16667"/>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ja-JP" altLang="en-US" dirty="0" smtClean="0">
                <a:solidFill>
                  <a:schemeClr val="bg1"/>
                </a:solidFill>
              </a:rPr>
              <a:t>クリックされた点</a:t>
            </a:r>
            <a:endParaRPr kumimoji="1" lang="ja-JP" altLang="en-US" dirty="0">
              <a:solidFill>
                <a:schemeClr val="bg1"/>
              </a:solidFill>
            </a:endParaRPr>
          </a:p>
        </p:txBody>
      </p:sp>
      <p:sp>
        <p:nvSpPr>
          <p:cNvPr id="10" name="スライド番号プレースホルダ 9"/>
          <p:cNvSpPr>
            <a:spLocks noGrp="1"/>
          </p:cNvSpPr>
          <p:nvPr>
            <p:ph type="sldNum" sz="quarter" idx="11"/>
          </p:nvPr>
        </p:nvSpPr>
        <p:spPr/>
        <p:txBody>
          <a:bodyPr/>
          <a:lstStyle/>
          <a:p>
            <a:fld id="{DAA6263E-D19D-4A1E-8AC0-A5774DDCECBC}" type="slidenum">
              <a:rPr kumimoji="1" lang="ja-JP" altLang="en-US" smtClean="0"/>
              <a:pPr/>
              <a:t>12</a:t>
            </a:fld>
            <a:endParaRPr kumimoji="1" lang="ja-JP" altLang="en-US"/>
          </a:p>
        </p:txBody>
      </p:sp>
      <p:sp>
        <p:nvSpPr>
          <p:cNvPr id="11" name="フッター プレースホルダ 10"/>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pPr algn="l"/>
            <a:r>
              <a:rPr lang="ja-JP" altLang="en-US" dirty="0" smtClean="0"/>
              <a:t>問題２：自分のコードに関連した人の進捗状況がわからない</a:t>
            </a:r>
            <a:endParaRPr lang="ja-JP" altLang="en-US" dirty="0"/>
          </a:p>
        </p:txBody>
      </p:sp>
      <p:sp>
        <p:nvSpPr>
          <p:cNvPr id="6" name="コンテンツ プレースホルダ 5"/>
          <p:cNvSpPr>
            <a:spLocks noGrp="1"/>
          </p:cNvSpPr>
          <p:nvPr>
            <p:ph idx="1"/>
          </p:nvPr>
        </p:nvSpPr>
        <p:spPr/>
        <p:txBody>
          <a:bodyPr/>
          <a:lstStyle/>
          <a:p>
            <a:endParaRPr kumimoji="1" lang="ja-JP" altLang="en-US" dirty="0"/>
          </a:p>
        </p:txBody>
      </p:sp>
      <p:pic>
        <p:nvPicPr>
          <p:cNvPr id="2050" name="Picture 2"/>
          <p:cNvPicPr>
            <a:picLocks noChangeAspect="1" noChangeArrowheads="1"/>
          </p:cNvPicPr>
          <p:nvPr/>
        </p:nvPicPr>
        <p:blipFill>
          <a:blip r:embed="rId3" cstate="print"/>
          <a:srcRect/>
          <a:stretch>
            <a:fillRect/>
          </a:stretch>
        </p:blipFill>
        <p:spPr bwMode="auto">
          <a:xfrm>
            <a:off x="1359775" y="1639863"/>
            <a:ext cx="6424449" cy="5009063"/>
          </a:xfrm>
          <a:prstGeom prst="rect">
            <a:avLst/>
          </a:prstGeom>
          <a:noFill/>
          <a:ln w="9525">
            <a:noFill/>
            <a:miter lim="800000"/>
            <a:headEnd/>
            <a:tailEnd/>
          </a:ln>
        </p:spPr>
      </p:pic>
      <p:sp>
        <p:nvSpPr>
          <p:cNvPr id="8" name="角丸四角形吹き出し 7"/>
          <p:cNvSpPr/>
          <p:nvPr/>
        </p:nvSpPr>
        <p:spPr>
          <a:xfrm>
            <a:off x="2527272" y="2625714"/>
            <a:ext cx="1827225" cy="612648"/>
          </a:xfrm>
          <a:prstGeom prst="wedgeRoundRectCallout">
            <a:avLst>
              <a:gd name="adj1" fmla="val 89019"/>
              <a:gd name="adj2" fmla="val 132463"/>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rPr>
              <a:t>対象開発者</a:t>
            </a:r>
            <a:endParaRPr kumimoji="1" lang="ja-JP" altLang="en-US" b="1" dirty="0">
              <a:solidFill>
                <a:schemeClr val="tx1"/>
              </a:solidFill>
            </a:endParaRPr>
          </a:p>
        </p:txBody>
      </p:sp>
      <p:sp>
        <p:nvSpPr>
          <p:cNvPr id="10" name="角丸四角形吹き出し 9"/>
          <p:cNvSpPr/>
          <p:nvPr/>
        </p:nvSpPr>
        <p:spPr>
          <a:xfrm>
            <a:off x="5484825" y="1749402"/>
            <a:ext cx="3140906" cy="1022364"/>
          </a:xfrm>
          <a:prstGeom prst="wedgeRoundRectCallout">
            <a:avLst>
              <a:gd name="adj1" fmla="val -28582"/>
              <a:gd name="adj2" fmla="val 80385"/>
              <a:gd name="adj3" fmla="val 16667"/>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smtClean="0">
                <a:solidFill>
                  <a:srgbClr val="FFC000"/>
                </a:solidFill>
              </a:rPr>
              <a:t>黄色</a:t>
            </a:r>
            <a:r>
              <a:rPr kumimoji="1" lang="ja-JP" altLang="en-US" dirty="0" smtClean="0">
                <a:solidFill>
                  <a:schemeClr val="tx1"/>
                </a:solidFill>
              </a:rPr>
              <a:t>の開発者が書いたモジュール</a:t>
            </a:r>
            <a:endParaRPr kumimoji="1" lang="ja-JP" altLang="en-US" dirty="0">
              <a:solidFill>
                <a:schemeClr val="tx1"/>
              </a:solidFill>
            </a:endParaRPr>
          </a:p>
        </p:txBody>
      </p:sp>
      <p:sp>
        <p:nvSpPr>
          <p:cNvPr id="11" name="角丸四角形吹き出し 10"/>
          <p:cNvSpPr/>
          <p:nvPr/>
        </p:nvSpPr>
        <p:spPr>
          <a:xfrm>
            <a:off x="0" y="4341825"/>
            <a:ext cx="4053731" cy="1022364"/>
          </a:xfrm>
          <a:prstGeom prst="wedgeRoundRectCallout">
            <a:avLst>
              <a:gd name="adj1" fmla="val 56266"/>
              <a:gd name="adj2" fmla="val -65122"/>
              <a:gd name="adj3" fmla="val 16667"/>
            </a:avLst>
          </a:prstGeom>
          <a:solidFill>
            <a:schemeClr val="bg1"/>
          </a:solidFill>
          <a:ln>
            <a:solidFill>
              <a:schemeClr val="accent3">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ja-JP" altLang="en-US" dirty="0" smtClean="0">
                <a:solidFill>
                  <a:schemeClr val="tx1"/>
                </a:solidFill>
              </a:rPr>
              <a:t>大きさ：依存関係が多いモジュール</a:t>
            </a:r>
            <a:endParaRPr kumimoji="1" lang="en-US" altLang="ja-JP" dirty="0" smtClean="0">
              <a:solidFill>
                <a:schemeClr val="tx1"/>
              </a:solidFill>
            </a:endParaRPr>
          </a:p>
          <a:p>
            <a:r>
              <a:rPr lang="ja-JP" altLang="en-US" dirty="0" smtClean="0">
                <a:solidFill>
                  <a:schemeClr val="tx1"/>
                </a:solidFill>
              </a:rPr>
              <a:t>色：最近利用されたかどうか（濃い色＝最近利用された）</a:t>
            </a:r>
            <a:endParaRPr kumimoji="1" lang="ja-JP" altLang="en-US" dirty="0">
              <a:solidFill>
                <a:schemeClr val="tx1"/>
              </a:solidFill>
            </a:endParaRPr>
          </a:p>
        </p:txBody>
      </p:sp>
      <p:sp>
        <p:nvSpPr>
          <p:cNvPr id="12" name="角丸四角形 11"/>
          <p:cNvSpPr/>
          <p:nvPr/>
        </p:nvSpPr>
        <p:spPr>
          <a:xfrm>
            <a:off x="3294045" y="5510241"/>
            <a:ext cx="4454586" cy="116841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3695688" y="5893726"/>
            <a:ext cx="3939960" cy="646331"/>
          </a:xfrm>
          <a:prstGeom prst="rect">
            <a:avLst/>
          </a:prstGeom>
          <a:noFill/>
        </p:spPr>
        <p:txBody>
          <a:bodyPr wrap="square" rtlCol="0">
            <a:spAutoFit/>
          </a:bodyPr>
          <a:lstStyle/>
          <a:p>
            <a:r>
              <a:rPr kumimoji="1" lang="ja-JP" altLang="en-US" b="1" dirty="0" smtClean="0"/>
              <a:t>誰が利用しているかと開発者のモジュールを利用した</a:t>
            </a:r>
            <a:r>
              <a:rPr lang="ja-JP" altLang="en-US" b="1" dirty="0" smtClean="0"/>
              <a:t>モジュールを表示</a:t>
            </a:r>
            <a:endParaRPr kumimoji="1" lang="ja-JP" altLang="en-US" b="1" dirty="0"/>
          </a:p>
        </p:txBody>
      </p:sp>
      <p:sp>
        <p:nvSpPr>
          <p:cNvPr id="16" name="スライド番号プレースホルダ 15"/>
          <p:cNvSpPr>
            <a:spLocks noGrp="1"/>
          </p:cNvSpPr>
          <p:nvPr>
            <p:ph type="sldNum" sz="quarter" idx="11"/>
          </p:nvPr>
        </p:nvSpPr>
        <p:spPr/>
        <p:txBody>
          <a:bodyPr/>
          <a:lstStyle/>
          <a:p>
            <a:fld id="{DAA6263E-D19D-4A1E-8AC0-A5774DDCECBC}" type="slidenum">
              <a:rPr kumimoji="1" lang="ja-JP" altLang="en-US" smtClean="0"/>
              <a:pPr/>
              <a:t>13</a:t>
            </a:fld>
            <a:endParaRPr kumimoji="1" lang="ja-JP" altLang="en-US"/>
          </a:p>
        </p:txBody>
      </p:sp>
      <p:sp>
        <p:nvSpPr>
          <p:cNvPr id="17" name="フッター プレースホルダ 1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l"/>
            <a:r>
              <a:rPr lang="ja-JP" altLang="en-US" sz="2000" b="1" dirty="0" smtClean="0">
                <a:effectLst>
                  <a:outerShdw blurRad="38100" dist="38100" dir="2700000" algn="tl">
                    <a:srgbClr val="000000">
                      <a:alpha val="43137"/>
                    </a:srgbClr>
                  </a:outerShdw>
                </a:effectLst>
              </a:rPr>
              <a:t>問題点３：任意のインターフェースに精通した開発者を</a:t>
            </a:r>
            <a:r>
              <a:rPr lang="ja-JP" altLang="en-US" sz="2000" b="1" dirty="0" smtClean="0">
                <a:effectLst>
                  <a:outerShdw blurRad="38100" dist="38100" dir="2700000" algn="tl">
                    <a:srgbClr val="000000">
                      <a:alpha val="43137"/>
                    </a:srgbClr>
                  </a:outerShdw>
                </a:effectLst>
              </a:rPr>
              <a:t>見つけられない</a:t>
            </a:r>
            <a:endParaRPr kumimoji="1" lang="ja-JP" altLang="en-US" sz="2000" b="1" dirty="0">
              <a:effectLst>
                <a:outerShdw blurRad="38100" dist="38100" dir="2700000" algn="tl">
                  <a:srgbClr val="000000">
                    <a:alpha val="43137"/>
                  </a:srgbClr>
                </a:outerShdw>
              </a:effectLst>
            </a:endParaRPr>
          </a:p>
        </p:txBody>
      </p:sp>
      <p:sp>
        <p:nvSpPr>
          <p:cNvPr id="3" name="コンテンツ プレースホルダ 2"/>
          <p:cNvSpPr>
            <a:spLocks noGrp="1"/>
          </p:cNvSpPr>
          <p:nvPr>
            <p:ph idx="1"/>
          </p:nvPr>
        </p:nvSpPr>
        <p:spPr/>
        <p:txBody>
          <a:bodyPr/>
          <a:lstStyle/>
          <a:p>
            <a:endParaRPr kumimoji="1" lang="ja-JP" altLang="en-US" dirty="0"/>
          </a:p>
        </p:txBody>
      </p:sp>
      <p:pic>
        <p:nvPicPr>
          <p:cNvPr id="3074" name="Picture 2"/>
          <p:cNvPicPr>
            <a:picLocks noChangeAspect="1" noChangeArrowheads="1"/>
          </p:cNvPicPr>
          <p:nvPr/>
        </p:nvPicPr>
        <p:blipFill>
          <a:blip r:embed="rId3" cstate="print"/>
          <a:srcRect/>
          <a:stretch>
            <a:fillRect/>
          </a:stretch>
        </p:blipFill>
        <p:spPr bwMode="auto">
          <a:xfrm>
            <a:off x="1906551" y="1785915"/>
            <a:ext cx="5662863" cy="4424112"/>
          </a:xfrm>
          <a:prstGeom prst="rect">
            <a:avLst/>
          </a:prstGeom>
          <a:noFill/>
          <a:ln w="9525">
            <a:noFill/>
            <a:miter lim="800000"/>
            <a:headEnd/>
            <a:tailEnd/>
          </a:ln>
        </p:spPr>
      </p:pic>
      <p:sp>
        <p:nvSpPr>
          <p:cNvPr id="5" name="角丸四角形吹き出し 4"/>
          <p:cNvSpPr/>
          <p:nvPr/>
        </p:nvSpPr>
        <p:spPr>
          <a:xfrm>
            <a:off x="4864105" y="1895454"/>
            <a:ext cx="2774988" cy="438156"/>
          </a:xfrm>
          <a:prstGeom prst="wedgeRoundRectCallout">
            <a:avLst>
              <a:gd name="adj1" fmla="val -35636"/>
              <a:gd name="adj2" fmla="val 204190"/>
              <a:gd name="adj3" fmla="val 16667"/>
            </a:avLst>
          </a:prstGeom>
          <a:solidFill>
            <a:srgbClr val="7030A0"/>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ja-JP" altLang="en-US" b="1" dirty="0" smtClean="0">
                <a:solidFill>
                  <a:schemeClr val="bg1"/>
                </a:solidFill>
              </a:rPr>
              <a:t>ソフトウェアインターフェス</a:t>
            </a:r>
            <a:endParaRPr kumimoji="1" lang="ja-JP" altLang="en-US" b="1" dirty="0">
              <a:solidFill>
                <a:schemeClr val="bg1"/>
              </a:solidFill>
            </a:endParaRPr>
          </a:p>
        </p:txBody>
      </p:sp>
      <p:sp>
        <p:nvSpPr>
          <p:cNvPr id="6" name="角丸四角形吹き出し 5"/>
          <p:cNvSpPr/>
          <p:nvPr/>
        </p:nvSpPr>
        <p:spPr>
          <a:xfrm>
            <a:off x="2381220" y="3648078"/>
            <a:ext cx="1643873" cy="766774"/>
          </a:xfrm>
          <a:prstGeom prst="wedgeRoundRectCallout">
            <a:avLst>
              <a:gd name="adj1" fmla="val 79030"/>
              <a:gd name="adj2" fmla="val 9634"/>
              <a:gd name="adj3" fmla="val 16667"/>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smtClean="0">
                <a:solidFill>
                  <a:schemeClr val="tx1"/>
                </a:solidFill>
              </a:rPr>
              <a:t>モジュール</a:t>
            </a:r>
            <a:endParaRPr kumimoji="1" lang="ja-JP" altLang="en-US" dirty="0">
              <a:solidFill>
                <a:schemeClr val="tx1"/>
              </a:solidFill>
            </a:endParaRPr>
          </a:p>
        </p:txBody>
      </p:sp>
      <p:sp>
        <p:nvSpPr>
          <p:cNvPr id="7" name="角丸四角形吹き出し 6"/>
          <p:cNvSpPr/>
          <p:nvPr/>
        </p:nvSpPr>
        <p:spPr>
          <a:xfrm>
            <a:off x="2490759" y="5400702"/>
            <a:ext cx="1643873" cy="766774"/>
          </a:xfrm>
          <a:prstGeom prst="wedgeRoundRectCallout">
            <a:avLst>
              <a:gd name="adj1" fmla="val 71558"/>
              <a:gd name="adj2" fmla="val -88260"/>
              <a:gd name="adj3" fmla="val 1666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smtClean="0">
                <a:solidFill>
                  <a:schemeClr val="tx1"/>
                </a:solidFill>
              </a:rPr>
              <a:t>開発者</a:t>
            </a:r>
            <a:endParaRPr kumimoji="1" lang="ja-JP" altLang="en-US" dirty="0">
              <a:solidFill>
                <a:schemeClr val="tx1"/>
              </a:solidFill>
            </a:endParaRPr>
          </a:p>
        </p:txBody>
      </p:sp>
      <p:sp>
        <p:nvSpPr>
          <p:cNvPr id="10" name="スライド番号プレースホルダ 9"/>
          <p:cNvSpPr>
            <a:spLocks noGrp="1"/>
          </p:cNvSpPr>
          <p:nvPr>
            <p:ph type="sldNum" sz="quarter" idx="11"/>
          </p:nvPr>
        </p:nvSpPr>
        <p:spPr/>
        <p:txBody>
          <a:bodyPr/>
          <a:lstStyle/>
          <a:p>
            <a:fld id="{DAA6263E-D19D-4A1E-8AC0-A5774DDCECBC}" type="slidenum">
              <a:rPr kumimoji="1" lang="ja-JP" altLang="en-US" smtClean="0"/>
              <a:pPr/>
              <a:t>14</a:t>
            </a:fld>
            <a:endParaRPr kumimoji="1" lang="ja-JP" altLang="en-US"/>
          </a:p>
        </p:txBody>
      </p:sp>
      <p:sp>
        <p:nvSpPr>
          <p:cNvPr id="11" name="フッター プレースホルダ 10"/>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問題</a:t>
            </a:r>
            <a:r>
              <a:rPr kumimoji="1" lang="en-US" altLang="ja-JP" dirty="0" smtClean="0"/>
              <a:t>4</a:t>
            </a:r>
            <a:r>
              <a:rPr lang="ja-JP" altLang="en-US" dirty="0" smtClean="0"/>
              <a:t>：似ているモジュールを開発している開発者が</a:t>
            </a:r>
            <a:r>
              <a:rPr lang="ja-JP" altLang="en-US" dirty="0" smtClean="0"/>
              <a:t>わからない</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pic>
        <p:nvPicPr>
          <p:cNvPr id="4098" name="Picture 2"/>
          <p:cNvPicPr>
            <a:picLocks noChangeAspect="1" noChangeArrowheads="1"/>
          </p:cNvPicPr>
          <p:nvPr/>
        </p:nvPicPr>
        <p:blipFill>
          <a:blip r:embed="rId2" cstate="print"/>
          <a:srcRect/>
          <a:stretch>
            <a:fillRect/>
          </a:stretch>
        </p:blipFill>
        <p:spPr bwMode="auto">
          <a:xfrm>
            <a:off x="1468395" y="1858941"/>
            <a:ext cx="5585861" cy="4363954"/>
          </a:xfrm>
          <a:prstGeom prst="rect">
            <a:avLst/>
          </a:prstGeom>
          <a:noFill/>
          <a:ln w="9525">
            <a:noFill/>
            <a:miter lim="800000"/>
            <a:headEnd/>
            <a:tailEnd/>
          </a:ln>
        </p:spPr>
      </p:pic>
      <p:sp>
        <p:nvSpPr>
          <p:cNvPr id="5" name="角丸四角形吹き出し 4"/>
          <p:cNvSpPr/>
          <p:nvPr/>
        </p:nvSpPr>
        <p:spPr>
          <a:xfrm>
            <a:off x="3001941" y="5291163"/>
            <a:ext cx="1827225" cy="612648"/>
          </a:xfrm>
          <a:prstGeom prst="wedgeRoundRectCallout">
            <a:avLst>
              <a:gd name="adj1" fmla="val 42710"/>
              <a:gd name="adj2" fmla="val -190549"/>
              <a:gd name="adj3" fmla="val 16667"/>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smtClean="0">
                <a:solidFill>
                  <a:schemeClr val="tx1"/>
                </a:solidFill>
              </a:rPr>
              <a:t>対象開発者</a:t>
            </a:r>
            <a:endParaRPr kumimoji="1" lang="ja-JP" altLang="en-US" b="1" dirty="0">
              <a:solidFill>
                <a:schemeClr val="tx1"/>
              </a:solidFill>
            </a:endParaRPr>
          </a:p>
        </p:txBody>
      </p:sp>
      <p:sp>
        <p:nvSpPr>
          <p:cNvPr id="8" name="スライド番号プレースホルダ 7"/>
          <p:cNvSpPr>
            <a:spLocks noGrp="1"/>
          </p:cNvSpPr>
          <p:nvPr>
            <p:ph type="sldNum" sz="quarter" idx="11"/>
          </p:nvPr>
        </p:nvSpPr>
        <p:spPr/>
        <p:txBody>
          <a:bodyPr/>
          <a:lstStyle/>
          <a:p>
            <a:fld id="{DAA6263E-D19D-4A1E-8AC0-A5774DDCECBC}" type="slidenum">
              <a:rPr kumimoji="1" lang="ja-JP" altLang="en-US" smtClean="0"/>
              <a:pPr/>
              <a:t>15</a:t>
            </a:fld>
            <a:endParaRPr kumimoji="1" lang="ja-JP" altLang="en-US"/>
          </a:p>
        </p:txBody>
      </p:sp>
      <p:sp>
        <p:nvSpPr>
          <p:cNvPr id="9" name="フッター プレースホルダ 8"/>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ツールまとめ</a:t>
            </a:r>
            <a:endParaRPr lang="ja-JP" altLang="en-US" dirty="0"/>
          </a:p>
        </p:txBody>
      </p:sp>
      <p:sp>
        <p:nvSpPr>
          <p:cNvPr id="3" name="コンテンツ プレースホルダ 2"/>
          <p:cNvSpPr>
            <a:spLocks noGrp="1"/>
          </p:cNvSpPr>
          <p:nvPr>
            <p:ph idx="1"/>
          </p:nvPr>
        </p:nvSpPr>
        <p:spPr/>
        <p:txBody>
          <a:bodyPr>
            <a:normAutofit fontScale="85000" lnSpcReduction="10000"/>
          </a:bodyPr>
          <a:lstStyle/>
          <a:p>
            <a:r>
              <a:rPr lang="ja-JP" altLang="en-US" dirty="0" smtClean="0"/>
              <a:t>最初の</a:t>
            </a:r>
            <a:r>
              <a:rPr lang="en-US" altLang="ja-JP" dirty="0" smtClean="0"/>
              <a:t>2</a:t>
            </a:r>
            <a:r>
              <a:rPr lang="ja-JP" altLang="en-US" dirty="0" err="1" smtClean="0"/>
              <a:t>つの</a:t>
            </a:r>
            <a:r>
              <a:rPr lang="ja-JP" altLang="en-US" dirty="0" smtClean="0"/>
              <a:t>可視化は，ソフトウェアプロジェクトとにおいて開発者とマネージャのアウェアネスを向上させるため</a:t>
            </a:r>
            <a:endParaRPr lang="en-US" altLang="ja-JP" dirty="0" smtClean="0"/>
          </a:p>
          <a:p>
            <a:pPr lvl="1"/>
            <a:r>
              <a:rPr lang="en-US" altLang="ja-JP" dirty="0" smtClean="0"/>
              <a:t>1</a:t>
            </a:r>
            <a:r>
              <a:rPr lang="ja-JP" altLang="en-US" dirty="0" smtClean="0"/>
              <a:t>つめは，コードの統合状態の進捗具合をするのに役立つ</a:t>
            </a:r>
            <a:endParaRPr lang="en-US" altLang="ja-JP" dirty="0" smtClean="0"/>
          </a:p>
          <a:p>
            <a:pPr lvl="1"/>
            <a:r>
              <a:rPr lang="en-US" altLang="ja-JP" dirty="0" smtClean="0"/>
              <a:t>2</a:t>
            </a:r>
            <a:r>
              <a:rPr lang="ja-JP" altLang="en-US" dirty="0" smtClean="0"/>
              <a:t>つめは，他の開発者がコードを利用し始めたかどうかに知るのに役立つ</a:t>
            </a:r>
            <a:endParaRPr lang="en-US" altLang="ja-JP" dirty="0" smtClean="0"/>
          </a:p>
          <a:p>
            <a:r>
              <a:rPr lang="ja-JP" altLang="en-US" dirty="0" smtClean="0"/>
              <a:t>最後の</a:t>
            </a:r>
            <a:r>
              <a:rPr lang="en-US" altLang="ja-JP" dirty="0" smtClean="0"/>
              <a:t>2</a:t>
            </a:r>
            <a:r>
              <a:rPr lang="ja-JP" altLang="en-US" dirty="0" err="1" smtClean="0"/>
              <a:t>つの</a:t>
            </a:r>
            <a:r>
              <a:rPr lang="ja-JP" altLang="en-US" dirty="0" smtClean="0"/>
              <a:t>可視化は，開発者自身の書いたコードが他の開発者と関係あるかどうかを助けるため</a:t>
            </a:r>
            <a:endParaRPr lang="en-US" altLang="ja-JP" dirty="0" smtClean="0"/>
          </a:p>
          <a:p>
            <a:pPr lvl="1"/>
            <a:r>
              <a:rPr lang="en-US" altLang="ja-JP" dirty="0" smtClean="0"/>
              <a:t>3</a:t>
            </a:r>
            <a:r>
              <a:rPr lang="ja-JP" altLang="en-US" dirty="0" smtClean="0"/>
              <a:t>つめは，開発者が特定のインターフェースを書いている人を探すことに役立つ</a:t>
            </a:r>
            <a:endParaRPr lang="en-US" altLang="ja-JP" dirty="0" smtClean="0"/>
          </a:p>
          <a:p>
            <a:pPr lvl="1"/>
            <a:r>
              <a:rPr lang="en-US" altLang="ja-JP" dirty="0" smtClean="0"/>
              <a:t>4</a:t>
            </a:r>
            <a:r>
              <a:rPr lang="ja-JP" altLang="en-US" dirty="0" smtClean="0"/>
              <a:t>つめは，似ている開発者を探すのに役立つ</a:t>
            </a:r>
            <a:endParaRPr lang="en-US" altLang="ja-JP" dirty="0" smtClean="0"/>
          </a:p>
          <a:p>
            <a:endParaRPr lang="en-US" altLang="ja-JP" dirty="0" smtClean="0"/>
          </a:p>
          <a:p>
            <a:endParaRPr lang="en-US" altLang="ja-JP" dirty="0" smtClean="0"/>
          </a:p>
          <a:p>
            <a:r>
              <a:rPr lang="ja-JP" altLang="en-US" dirty="0" smtClean="0"/>
              <a:t>触っているコードや開発者間の関係を描くことはプライバシー侵害とも考えることもできるので利用に注意が必要である</a:t>
            </a:r>
            <a:endParaRPr lang="ja-JP" altLang="en-US" dirty="0"/>
          </a:p>
        </p:txBody>
      </p:sp>
      <p:sp>
        <p:nvSpPr>
          <p:cNvPr id="6" name="スライド番号プレースホルダ 5"/>
          <p:cNvSpPr>
            <a:spLocks noGrp="1"/>
          </p:cNvSpPr>
          <p:nvPr>
            <p:ph type="sldNum" sz="quarter" idx="11"/>
          </p:nvPr>
        </p:nvSpPr>
        <p:spPr/>
        <p:txBody>
          <a:bodyPr/>
          <a:lstStyle/>
          <a:p>
            <a:fld id="{DAA6263E-D19D-4A1E-8AC0-A5774DDCECBC}" type="slidenum">
              <a:rPr kumimoji="1" lang="ja-JP" altLang="en-US" smtClean="0"/>
              <a:pPr/>
              <a:t>16</a:t>
            </a:fld>
            <a:endParaRPr kumimoji="1" lang="ja-JP" altLang="en-US"/>
          </a:p>
        </p:txBody>
      </p:sp>
      <p:sp>
        <p:nvSpPr>
          <p:cNvPr id="7" name="フッター プレースホルダ 6"/>
          <p:cNvSpPr>
            <a:spLocks noGrp="1"/>
          </p:cNvSpPr>
          <p:nvPr>
            <p:ph type="ftr" sz="quarter" idx="10"/>
          </p:nvPr>
        </p:nvSpPr>
        <p:spPr/>
        <p:txBody>
          <a:bodyPr/>
          <a:lstStyle/>
          <a:p>
            <a:r>
              <a:rPr kumimoji="1" lang="ja-JP" altLang="en-US" smtClean="0"/>
              <a:t>輪講</a:t>
            </a:r>
            <a:endParaRPr kumimoji="1" lang="ja-JP" altLang="en-US"/>
          </a:p>
        </p:txBody>
      </p:sp>
    </p:spTree>
  </p:cSld>
  <p:clrMapOvr>
    <a:masterClrMapping/>
  </p:clrMapOvr>
</p:sld>
</file>

<file path=ppt/theme/theme1.xml><?xml version="1.0" encoding="utf-8"?>
<a:theme xmlns:a="http://schemas.openxmlformats.org/drawingml/2006/main" name="cool11-s-4">
  <a:themeElements>
    <a:clrScheme name="cool11-s-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11-s-4">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4D4D4D"/>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rgbClr val="4D4D4D"/>
            </a:solidFill>
            <a:effectLst/>
            <a:latin typeface="Arial" charset="0"/>
            <a:ea typeface="ＭＳ Ｐゴシック" pitchFamily="50" charset="-128"/>
          </a:defRPr>
        </a:defPPr>
      </a:lstStyle>
    </a:lnDef>
  </a:objectDefaults>
  <a:extraClrSchemeLst>
    <a:extraClrScheme>
      <a:clrScheme name="cool11-s-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11-s-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11-s-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11-s-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11-s-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11-s-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11-s-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11-s-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11-s-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11-s-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11-s-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11-s-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icse2004_augur-1</Template>
  <TotalTime>1058</TotalTime>
  <Words>911</Words>
  <Application>Microsoft Office PowerPoint</Application>
  <PresentationFormat>画面に合わせる (4:3)</PresentationFormat>
  <Paragraphs>158</Paragraphs>
  <Slides>17</Slides>
  <Notes>8</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cool11-s-4</vt:lpstr>
      <vt:lpstr>Supporting Collaborative Software Development through the Visualization of Socio-Technical Dependencies</vt:lpstr>
      <vt:lpstr>背景</vt:lpstr>
      <vt:lpstr>関連研究</vt:lpstr>
      <vt:lpstr>既存研究の問題点</vt:lpstr>
      <vt:lpstr>目的とアプローチ</vt:lpstr>
      <vt:lpstr>問題点の整理のための概要</vt:lpstr>
      <vt:lpstr>問題点１</vt:lpstr>
      <vt:lpstr>問題点２</vt:lpstr>
      <vt:lpstr>問題点３</vt:lpstr>
      <vt:lpstr>問題点４</vt:lpstr>
      <vt:lpstr>問題点まとめ</vt:lpstr>
      <vt:lpstr>ツール：Ariadne</vt:lpstr>
      <vt:lpstr>問題１：マネージャが現在の進捗状況を把握できないに対しての可視化 </vt:lpstr>
      <vt:lpstr>問題２：自分のコードに関連した人の進捗状況がわからない</vt:lpstr>
      <vt:lpstr>問題点３：任意のインターフェースに精通した開発者を見つけられない</vt:lpstr>
      <vt:lpstr>問題4：似ているモジュールを開発している開発者がわからない</vt:lpstr>
      <vt:lpstr>ツールまとめ</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山本 瑞起</dc:creator>
  <cp:lastModifiedBy>mizuki-y</cp:lastModifiedBy>
  <cp:revision>107</cp:revision>
  <dcterms:created xsi:type="dcterms:W3CDTF">2009-10-06T17:13:22Z</dcterms:created>
  <dcterms:modified xsi:type="dcterms:W3CDTF">2009-10-08T10:42:39Z</dcterms:modified>
</cp:coreProperties>
</file>