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73" r:id="rId9"/>
    <p:sldId id="263" r:id="rId10"/>
    <p:sldId id="264" r:id="rId11"/>
    <p:sldId id="265" r:id="rId12"/>
    <p:sldId id="266" r:id="rId13"/>
    <p:sldId id="267" r:id="rId14"/>
    <p:sldId id="268" r:id="rId15"/>
    <p:sldId id="269" r:id="rId16"/>
    <p:sldId id="270" r:id="rId17"/>
    <p:sldId id="271" r:id="rId18"/>
    <p:sldId id="274" r:id="rId19"/>
    <p:sldId id="272" r:id="rId2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5" d="100"/>
          <a:sy n="75" d="100"/>
        </p:scale>
        <p:origin x="-265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6F612305-80C2-45D1-B193-7B2540EA9045}" type="datetimeFigureOut">
              <a:rPr kumimoji="1" lang="ja-JP" altLang="en-US" smtClean="0"/>
              <a:t>2014/5/14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4A69CD-2C98-42F5-9B0F-10B4F50E20B0}" type="slidenum">
              <a:rPr kumimoji="1" lang="ja-JP" altLang="en-US" smtClean="0"/>
              <a:t>‹#›</a:t>
            </a:fld>
            <a:endParaRPr kumimoji="1" lang="ja-JP" altLang="en-US"/>
          </a:p>
        </p:txBody>
      </p:sp>
    </p:spTree>
    <p:extLst>
      <p:ext uri="{BB962C8B-B14F-4D97-AF65-F5344CB8AC3E}">
        <p14:creationId xmlns:p14="http://schemas.microsoft.com/office/powerpoint/2010/main" val="3390442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6F612305-80C2-45D1-B193-7B2540EA9045}" type="datetimeFigureOut">
              <a:rPr kumimoji="1" lang="ja-JP" altLang="en-US" smtClean="0"/>
              <a:t>2014/5/14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4A69CD-2C98-42F5-9B0F-10B4F50E20B0}" type="slidenum">
              <a:rPr kumimoji="1" lang="ja-JP" altLang="en-US" smtClean="0"/>
              <a:t>‹#›</a:t>
            </a:fld>
            <a:endParaRPr kumimoji="1" lang="ja-JP" altLang="en-US"/>
          </a:p>
        </p:txBody>
      </p:sp>
    </p:spTree>
    <p:extLst>
      <p:ext uri="{BB962C8B-B14F-4D97-AF65-F5344CB8AC3E}">
        <p14:creationId xmlns:p14="http://schemas.microsoft.com/office/powerpoint/2010/main" val="1051995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6F612305-80C2-45D1-B193-7B2540EA9045}" type="datetimeFigureOut">
              <a:rPr kumimoji="1" lang="ja-JP" altLang="en-US" smtClean="0"/>
              <a:t>2014/5/14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4A69CD-2C98-42F5-9B0F-10B4F50E20B0}" type="slidenum">
              <a:rPr kumimoji="1" lang="ja-JP" altLang="en-US" smtClean="0"/>
              <a:t>‹#›</a:t>
            </a:fld>
            <a:endParaRPr kumimoji="1" lang="ja-JP" altLang="en-US"/>
          </a:p>
        </p:txBody>
      </p:sp>
    </p:spTree>
    <p:extLst>
      <p:ext uri="{BB962C8B-B14F-4D97-AF65-F5344CB8AC3E}">
        <p14:creationId xmlns:p14="http://schemas.microsoft.com/office/powerpoint/2010/main" val="2170478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6F612305-80C2-45D1-B193-7B2540EA9045}" type="datetimeFigureOut">
              <a:rPr kumimoji="1" lang="ja-JP" altLang="en-US" smtClean="0"/>
              <a:t>2014/5/14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24A69CD-2C98-42F5-9B0F-10B4F50E20B0}" type="slidenum">
              <a:rPr kumimoji="1" lang="ja-JP" altLang="en-US" smtClean="0"/>
              <a:t>‹#›</a:t>
            </a:fld>
            <a:endParaRPr kumimoji="1" lang="ja-JP" altLang="en-US"/>
          </a:p>
        </p:txBody>
      </p:sp>
    </p:spTree>
    <p:extLst>
      <p:ext uri="{BB962C8B-B14F-4D97-AF65-F5344CB8AC3E}">
        <p14:creationId xmlns:p14="http://schemas.microsoft.com/office/powerpoint/2010/main" val="3725672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6F612305-80C2-45D1-B193-7B2540EA9045}" type="datetimeFigureOut">
              <a:rPr kumimoji="1" lang="ja-JP" altLang="en-US" smtClean="0"/>
              <a:t>2014/5/14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824A69CD-2C98-42F5-9B0F-10B4F50E20B0}" type="slidenum">
              <a:rPr kumimoji="1" lang="ja-JP" altLang="en-US" smtClean="0"/>
              <a:t>‹#›</a:t>
            </a:fld>
            <a:endParaRPr kumimoji="1" lang="ja-JP" altLang="en-US"/>
          </a:p>
        </p:txBody>
      </p:sp>
    </p:spTree>
    <p:extLst>
      <p:ext uri="{BB962C8B-B14F-4D97-AF65-F5344CB8AC3E}">
        <p14:creationId xmlns:p14="http://schemas.microsoft.com/office/powerpoint/2010/main" val="1589477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6F612305-80C2-45D1-B193-7B2540EA9045}" type="datetimeFigureOut">
              <a:rPr kumimoji="1" lang="ja-JP" altLang="en-US" smtClean="0"/>
              <a:t>2014/5/14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824A69CD-2C98-42F5-9B0F-10B4F50E20B0}" type="slidenum">
              <a:rPr kumimoji="1" lang="ja-JP" altLang="en-US" smtClean="0"/>
              <a:t>‹#›</a:t>
            </a:fld>
            <a:endParaRPr kumimoji="1" lang="ja-JP" altLang="en-US"/>
          </a:p>
        </p:txBody>
      </p:sp>
    </p:spTree>
    <p:extLst>
      <p:ext uri="{BB962C8B-B14F-4D97-AF65-F5344CB8AC3E}">
        <p14:creationId xmlns:p14="http://schemas.microsoft.com/office/powerpoint/2010/main" val="646154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6F612305-80C2-45D1-B193-7B2540EA9045}" type="datetimeFigureOut">
              <a:rPr kumimoji="1" lang="ja-JP" altLang="en-US" smtClean="0"/>
              <a:t>2014/5/14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824A69CD-2C98-42F5-9B0F-10B4F50E20B0}" type="slidenum">
              <a:rPr kumimoji="1" lang="ja-JP" altLang="en-US" smtClean="0"/>
              <a:t>‹#›</a:t>
            </a:fld>
            <a:endParaRPr kumimoji="1" lang="ja-JP" altLang="en-US"/>
          </a:p>
        </p:txBody>
      </p:sp>
    </p:spTree>
    <p:extLst>
      <p:ext uri="{BB962C8B-B14F-4D97-AF65-F5344CB8AC3E}">
        <p14:creationId xmlns:p14="http://schemas.microsoft.com/office/powerpoint/2010/main" val="3266840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6F612305-80C2-45D1-B193-7B2540EA9045}" type="datetimeFigureOut">
              <a:rPr kumimoji="1" lang="ja-JP" altLang="en-US" smtClean="0"/>
              <a:t>2014/5/14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24A69CD-2C98-42F5-9B0F-10B4F50E20B0}" type="slidenum">
              <a:rPr kumimoji="1" lang="ja-JP" altLang="en-US" smtClean="0"/>
              <a:t>‹#›</a:t>
            </a:fld>
            <a:endParaRPr kumimoji="1" lang="ja-JP" altLang="en-US"/>
          </a:p>
        </p:txBody>
      </p:sp>
    </p:spTree>
    <p:extLst>
      <p:ext uri="{BB962C8B-B14F-4D97-AF65-F5344CB8AC3E}">
        <p14:creationId xmlns:p14="http://schemas.microsoft.com/office/powerpoint/2010/main" val="1718631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6F612305-80C2-45D1-B193-7B2540EA9045}" type="datetimeFigureOut">
              <a:rPr kumimoji="1" lang="ja-JP" altLang="en-US" smtClean="0"/>
              <a:t>2014/5/14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24A69CD-2C98-42F5-9B0F-10B4F50E20B0}" type="slidenum">
              <a:rPr kumimoji="1" lang="ja-JP" altLang="en-US" smtClean="0"/>
              <a:t>‹#›</a:t>
            </a:fld>
            <a:endParaRPr kumimoji="1" lang="ja-JP" altLang="en-US"/>
          </a:p>
        </p:txBody>
      </p:sp>
    </p:spTree>
    <p:extLst>
      <p:ext uri="{BB962C8B-B14F-4D97-AF65-F5344CB8AC3E}">
        <p14:creationId xmlns:p14="http://schemas.microsoft.com/office/powerpoint/2010/main" val="349877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6F612305-80C2-45D1-B193-7B2540EA9045}" type="datetimeFigureOut">
              <a:rPr kumimoji="1" lang="ja-JP" altLang="en-US" smtClean="0"/>
              <a:t>2014/5/14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4A69CD-2C98-42F5-9B0F-10B4F50E20B0}" type="slidenum">
              <a:rPr kumimoji="1" lang="ja-JP" altLang="en-US" smtClean="0"/>
              <a:t>‹#›</a:t>
            </a:fld>
            <a:endParaRPr kumimoji="1" lang="ja-JP" altLang="en-US"/>
          </a:p>
        </p:txBody>
      </p:sp>
    </p:spTree>
    <p:extLst>
      <p:ext uri="{BB962C8B-B14F-4D97-AF65-F5344CB8AC3E}">
        <p14:creationId xmlns:p14="http://schemas.microsoft.com/office/powerpoint/2010/main" val="2964180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6F612305-80C2-45D1-B193-7B2540EA9045}" type="datetimeFigureOut">
              <a:rPr kumimoji="1" lang="ja-JP" altLang="en-US" smtClean="0"/>
              <a:t>2014/5/14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4A69CD-2C98-42F5-9B0F-10B4F50E20B0}" type="slidenum">
              <a:rPr kumimoji="1" lang="ja-JP" altLang="en-US" smtClean="0"/>
              <a:t>‹#›</a:t>
            </a:fld>
            <a:endParaRPr kumimoji="1" lang="ja-JP" altLang="en-US"/>
          </a:p>
        </p:txBody>
      </p:sp>
    </p:spTree>
    <p:extLst>
      <p:ext uri="{BB962C8B-B14F-4D97-AF65-F5344CB8AC3E}">
        <p14:creationId xmlns:p14="http://schemas.microsoft.com/office/powerpoint/2010/main" val="3271808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612305-80C2-45D1-B193-7B2540EA9045}" type="datetimeFigureOut">
              <a:rPr kumimoji="1" lang="ja-JP" altLang="en-US" smtClean="0"/>
              <a:t>2014/5/14</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4A69CD-2C98-42F5-9B0F-10B4F50E20B0}" type="slidenum">
              <a:rPr kumimoji="1" lang="ja-JP" altLang="en-US" smtClean="0"/>
              <a:t>‹#›</a:t>
            </a:fld>
            <a:endParaRPr kumimoji="1" lang="ja-JP" altLang="en-US"/>
          </a:p>
        </p:txBody>
      </p:sp>
    </p:spTree>
    <p:extLst>
      <p:ext uri="{BB962C8B-B14F-4D97-AF65-F5344CB8AC3E}">
        <p14:creationId xmlns:p14="http://schemas.microsoft.com/office/powerpoint/2010/main" val="25349551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just"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just"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just"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just"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just"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Discovering, Reporting, and Fixing Performance Bugs</a:t>
            </a:r>
            <a:endParaRPr kumimoji="1" lang="ja-JP" altLang="en-US" dirty="0"/>
          </a:p>
        </p:txBody>
      </p:sp>
      <p:sp>
        <p:nvSpPr>
          <p:cNvPr id="3" name="サブタイトル 2"/>
          <p:cNvSpPr>
            <a:spLocks noGrp="1"/>
          </p:cNvSpPr>
          <p:nvPr>
            <p:ph type="subTitle" idx="1"/>
          </p:nvPr>
        </p:nvSpPr>
        <p:spPr/>
        <p:txBody>
          <a:bodyPr>
            <a:normAutofit fontScale="85000" lnSpcReduction="20000"/>
          </a:bodyPr>
          <a:lstStyle/>
          <a:p>
            <a:r>
              <a:rPr kumimoji="1" lang="en-US" altLang="ja-JP" dirty="0" smtClean="0"/>
              <a:t>MSR’13</a:t>
            </a:r>
          </a:p>
          <a:p>
            <a:r>
              <a:rPr lang="en-US" altLang="ja-JP" dirty="0"/>
              <a:t>Adrian </a:t>
            </a:r>
            <a:r>
              <a:rPr lang="en-US" altLang="ja-JP" dirty="0" err="1"/>
              <a:t>Nistor</a:t>
            </a:r>
            <a:r>
              <a:rPr lang="en-US" altLang="ja-JP" dirty="0" smtClean="0"/>
              <a:t>,</a:t>
            </a:r>
            <a:r>
              <a:rPr lang="ja-JP" altLang="en-US" dirty="0"/>
              <a:t> </a:t>
            </a:r>
            <a:r>
              <a:rPr lang="en-US" altLang="ja-JP" dirty="0" err="1" smtClean="0"/>
              <a:t>Tian</a:t>
            </a:r>
            <a:r>
              <a:rPr lang="en-US" altLang="ja-JP" dirty="0" smtClean="0"/>
              <a:t> Jiang and Lin Tan</a:t>
            </a:r>
          </a:p>
          <a:p>
            <a:r>
              <a:rPr kumimoji="1" lang="en-US" altLang="ja-JP" dirty="0" smtClean="0"/>
              <a:t>University of Illinois at</a:t>
            </a:r>
          </a:p>
          <a:p>
            <a:r>
              <a:rPr kumimoji="1" lang="en-US" altLang="ja-JP" dirty="0" smtClean="0"/>
              <a:t>Urbana-Champaign</a:t>
            </a:r>
            <a:endParaRPr kumimoji="1" lang="ja-JP" altLang="en-US" dirty="0"/>
          </a:p>
        </p:txBody>
      </p:sp>
    </p:spTree>
    <p:extLst>
      <p:ext uri="{BB962C8B-B14F-4D97-AF65-F5344CB8AC3E}">
        <p14:creationId xmlns:p14="http://schemas.microsoft.com/office/powerpoint/2010/main" val="34134348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背景</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algn="just"/>
            <a:r>
              <a:rPr kumimoji="1" lang="ja-JP" altLang="en-US" dirty="0" smtClean="0"/>
              <a:t>ソフトウェアのパフォーマンスはプロジェクトの成功に影響している</a:t>
            </a:r>
            <a:endParaRPr kumimoji="1" lang="en-US" altLang="ja-JP" dirty="0" smtClean="0"/>
          </a:p>
          <a:p>
            <a:pPr algn="just"/>
            <a:endParaRPr lang="en-US" altLang="ja-JP" dirty="0"/>
          </a:p>
          <a:p>
            <a:pPr algn="just"/>
            <a:r>
              <a:rPr kumimoji="1" lang="en-US" altLang="ja-JP" dirty="0" smtClean="0"/>
              <a:t>Performance bugs</a:t>
            </a:r>
            <a:r>
              <a:rPr kumimoji="1" lang="ja-JP" altLang="en-US" dirty="0" smtClean="0"/>
              <a:t>：ソフトウェアのパフォーマンスに影響を与える不具合</a:t>
            </a:r>
            <a:endParaRPr kumimoji="1" lang="en-US" altLang="ja-JP" dirty="0" smtClean="0"/>
          </a:p>
          <a:p>
            <a:pPr algn="just"/>
            <a:endParaRPr lang="en-US" altLang="ja-JP" dirty="0"/>
          </a:p>
          <a:p>
            <a:pPr algn="just"/>
            <a:r>
              <a:rPr kumimoji="1" lang="en-US" altLang="ja-JP" dirty="0" smtClean="0"/>
              <a:t>Performance bugs</a:t>
            </a:r>
            <a:r>
              <a:rPr kumimoji="1" lang="ja-JP" altLang="en-US" dirty="0" smtClean="0"/>
              <a:t>がどうやって発見され、開発者に報告され、修正が行われているかを理解する</a:t>
            </a:r>
            <a:endParaRPr kumimoji="1" lang="en-US" altLang="ja-JP" dirty="0" smtClean="0"/>
          </a:p>
        </p:txBody>
      </p:sp>
    </p:spTree>
    <p:extLst>
      <p:ext uri="{BB962C8B-B14F-4D97-AF65-F5344CB8AC3E}">
        <p14:creationId xmlns:p14="http://schemas.microsoft.com/office/powerpoint/2010/main" val="19830066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リサーチクエスチョン</a:t>
            </a:r>
            <a:endParaRPr kumimoji="1" lang="ja-JP" altLang="en-US" dirty="0"/>
          </a:p>
        </p:txBody>
      </p:sp>
      <p:sp>
        <p:nvSpPr>
          <p:cNvPr id="3" name="コンテンツ プレースホルダー 2"/>
          <p:cNvSpPr>
            <a:spLocks noGrp="1"/>
          </p:cNvSpPr>
          <p:nvPr>
            <p:ph idx="1"/>
          </p:nvPr>
        </p:nvSpPr>
        <p:spPr/>
        <p:txBody>
          <a:bodyPr/>
          <a:lstStyle/>
          <a:p>
            <a:pPr algn="just"/>
            <a:r>
              <a:rPr kumimoji="1" lang="en-US" altLang="ja-JP" dirty="0" smtClean="0"/>
              <a:t>RQ1:</a:t>
            </a:r>
            <a:r>
              <a:rPr lang="en-US" altLang="ja-JP" dirty="0" smtClean="0"/>
              <a:t>Performance bugs</a:t>
            </a:r>
            <a:r>
              <a:rPr lang="ja-JP" altLang="en-US" dirty="0" smtClean="0"/>
              <a:t>と</a:t>
            </a:r>
            <a:r>
              <a:rPr lang="en-US" altLang="ja-JP" dirty="0" smtClean="0"/>
              <a:t>Non-performance bugs</a:t>
            </a:r>
            <a:r>
              <a:rPr lang="ja-JP" altLang="en-US" dirty="0" smtClean="0"/>
              <a:t>のどちらが新しい</a:t>
            </a:r>
            <a:r>
              <a:rPr lang="en-US" altLang="ja-JP" dirty="0" smtClean="0"/>
              <a:t>Functional bug</a:t>
            </a:r>
            <a:r>
              <a:rPr lang="ja-JP" altLang="en-US" dirty="0" smtClean="0"/>
              <a:t>を引き起こしやすいか</a:t>
            </a:r>
            <a:endParaRPr lang="en-US" altLang="ja-JP" dirty="0" smtClean="0"/>
          </a:p>
          <a:p>
            <a:pPr lvl="1" algn="just"/>
            <a:r>
              <a:rPr kumimoji="1" lang="en-US" altLang="ja-JP" dirty="0" smtClean="0"/>
              <a:t>Functional bug</a:t>
            </a:r>
            <a:r>
              <a:rPr kumimoji="1" lang="ja-JP" altLang="en-US" dirty="0" smtClean="0"/>
              <a:t>：期待する機能が使えなくなるバグ</a:t>
            </a:r>
            <a:endParaRPr lang="en-US" altLang="ja-JP" dirty="0" smtClean="0"/>
          </a:p>
          <a:p>
            <a:pPr lvl="1" algn="just"/>
            <a:r>
              <a:rPr lang="ja-JP" altLang="en-US" dirty="0" smtClean="0"/>
              <a:t>パフォーマンスの改善</a:t>
            </a:r>
            <a:r>
              <a:rPr lang="ja-JP" altLang="en-US" dirty="0"/>
              <a:t>のため</a:t>
            </a:r>
            <a:r>
              <a:rPr lang="ja-JP" altLang="en-US" dirty="0" smtClean="0"/>
              <a:t>の変更が機能の不具合を誘発してしまうかどうか</a:t>
            </a:r>
            <a:endParaRPr kumimoji="1" lang="ja-JP" altLang="en-US" dirty="0"/>
          </a:p>
        </p:txBody>
      </p:sp>
    </p:spTree>
    <p:extLst>
      <p:ext uri="{BB962C8B-B14F-4D97-AF65-F5344CB8AC3E}">
        <p14:creationId xmlns:p14="http://schemas.microsoft.com/office/powerpoint/2010/main" val="12746196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リサーチクエスチョン</a:t>
            </a:r>
            <a:endParaRPr kumimoji="1" lang="ja-JP" altLang="en-US" dirty="0"/>
          </a:p>
        </p:txBody>
      </p:sp>
      <p:sp>
        <p:nvSpPr>
          <p:cNvPr id="3" name="コンテンツ プレースホルダー 2"/>
          <p:cNvSpPr>
            <a:spLocks noGrp="1"/>
          </p:cNvSpPr>
          <p:nvPr>
            <p:ph idx="1"/>
          </p:nvPr>
        </p:nvSpPr>
        <p:spPr/>
        <p:txBody>
          <a:bodyPr/>
          <a:lstStyle/>
          <a:p>
            <a:pPr algn="just"/>
            <a:r>
              <a:rPr kumimoji="1" lang="en-US" altLang="ja-JP" dirty="0" smtClean="0"/>
              <a:t>RQ2</a:t>
            </a:r>
            <a:r>
              <a:rPr kumimoji="1" lang="ja-JP" altLang="en-US" dirty="0" smtClean="0"/>
              <a:t>：</a:t>
            </a:r>
            <a:r>
              <a:rPr kumimoji="1" lang="en-US" altLang="ja-JP" dirty="0" smtClean="0"/>
              <a:t>Performance bugs</a:t>
            </a:r>
            <a:r>
              <a:rPr kumimoji="1" lang="ja-JP" altLang="en-US" dirty="0" smtClean="0"/>
              <a:t>を修正するのは</a:t>
            </a:r>
            <a:r>
              <a:rPr kumimoji="1" lang="en-US" altLang="ja-JP" dirty="0" smtClean="0"/>
              <a:t>Non-performance bugs</a:t>
            </a:r>
            <a:r>
              <a:rPr kumimoji="1" lang="ja-JP" altLang="en-US" dirty="0" smtClean="0"/>
              <a:t>を修正するより大変か？</a:t>
            </a:r>
            <a:endParaRPr kumimoji="1" lang="en-US" altLang="ja-JP" dirty="0" smtClean="0"/>
          </a:p>
          <a:p>
            <a:pPr lvl="1" algn="just"/>
            <a:r>
              <a:rPr lang="en-US" altLang="ja-JP" dirty="0"/>
              <a:t>Performance </a:t>
            </a:r>
            <a:r>
              <a:rPr lang="en-US" altLang="ja-JP" dirty="0" smtClean="0"/>
              <a:t>bugs</a:t>
            </a:r>
            <a:r>
              <a:rPr lang="ja-JP" altLang="en-US" dirty="0" smtClean="0"/>
              <a:t>は時間もかかるし、関わる</a:t>
            </a:r>
            <a:r>
              <a:rPr lang="ja-JP" altLang="en-US" dirty="0"/>
              <a:t>人数</a:t>
            </a:r>
            <a:r>
              <a:rPr lang="ja-JP" altLang="en-US" dirty="0" smtClean="0"/>
              <a:t>も</a:t>
            </a:r>
            <a:r>
              <a:rPr lang="ja-JP" altLang="en-US" dirty="0"/>
              <a:t>多い</a:t>
            </a:r>
            <a:r>
              <a:rPr lang="ja-JP" altLang="en-US" dirty="0" smtClean="0"/>
              <a:t>し修正パッチのサイズも大きいし複数回のパッチ投稿を必要とする？</a:t>
            </a:r>
            <a:endParaRPr kumimoji="1" lang="en-US" altLang="ja-JP" dirty="0" smtClean="0"/>
          </a:p>
        </p:txBody>
      </p:sp>
    </p:spTree>
    <p:extLst>
      <p:ext uri="{BB962C8B-B14F-4D97-AF65-F5344CB8AC3E}">
        <p14:creationId xmlns:p14="http://schemas.microsoft.com/office/powerpoint/2010/main" val="6624041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リサーチクエスチョン</a:t>
            </a:r>
            <a:endParaRPr kumimoji="1" lang="ja-JP" altLang="en-US" dirty="0"/>
          </a:p>
        </p:txBody>
      </p:sp>
      <p:sp>
        <p:nvSpPr>
          <p:cNvPr id="3" name="コンテンツ プレースホルダー 2"/>
          <p:cNvSpPr>
            <a:spLocks noGrp="1"/>
          </p:cNvSpPr>
          <p:nvPr>
            <p:ph idx="1"/>
          </p:nvPr>
        </p:nvSpPr>
        <p:spPr/>
        <p:txBody>
          <a:bodyPr/>
          <a:lstStyle/>
          <a:p>
            <a:pPr algn="just"/>
            <a:r>
              <a:rPr kumimoji="1" lang="en-US" altLang="ja-JP" dirty="0" smtClean="0"/>
              <a:t>RQ3:Performance bugs</a:t>
            </a:r>
            <a:r>
              <a:rPr lang="ja-JP" altLang="en-US" dirty="0" smtClean="0"/>
              <a:t>と</a:t>
            </a:r>
            <a:r>
              <a:rPr lang="en-US" altLang="ja-JP" dirty="0" smtClean="0"/>
              <a:t>Non-performance bugs</a:t>
            </a:r>
            <a:r>
              <a:rPr lang="ja-JP" altLang="en-US" dirty="0" smtClean="0"/>
              <a:t>に発見、報告の仕方の違いがあるか</a:t>
            </a:r>
            <a:endParaRPr lang="en-US" altLang="ja-JP" dirty="0" smtClean="0"/>
          </a:p>
          <a:p>
            <a:pPr lvl="1" algn="just"/>
            <a:r>
              <a:rPr kumimoji="1" lang="ja-JP" altLang="en-US" dirty="0" smtClean="0"/>
              <a:t>実行</a:t>
            </a:r>
            <a:r>
              <a:rPr kumimoji="1" lang="ja-JP" altLang="en-US" dirty="0"/>
              <a:t>過程</a:t>
            </a:r>
            <a:r>
              <a:rPr kumimoji="1" lang="ja-JP" altLang="en-US" dirty="0" smtClean="0"/>
              <a:t>で見つかるのか、コードの理解中に見つかるのか</a:t>
            </a:r>
            <a:endParaRPr kumimoji="1" lang="ja-JP" altLang="en-US" dirty="0"/>
          </a:p>
        </p:txBody>
      </p:sp>
    </p:spTree>
    <p:extLst>
      <p:ext uri="{BB962C8B-B14F-4D97-AF65-F5344CB8AC3E}">
        <p14:creationId xmlns:p14="http://schemas.microsoft.com/office/powerpoint/2010/main" val="21439691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分析方法</a:t>
            </a:r>
            <a:endParaRPr kumimoji="1" lang="ja-JP" altLang="en-US" dirty="0"/>
          </a:p>
        </p:txBody>
      </p:sp>
      <p:sp>
        <p:nvSpPr>
          <p:cNvPr id="3" name="コンテンツ プレースホルダー 2"/>
          <p:cNvSpPr>
            <a:spLocks noGrp="1"/>
          </p:cNvSpPr>
          <p:nvPr>
            <p:ph idx="1"/>
          </p:nvPr>
        </p:nvSpPr>
        <p:spPr/>
        <p:txBody>
          <a:bodyPr>
            <a:normAutofit/>
          </a:bodyPr>
          <a:lstStyle/>
          <a:p>
            <a:pPr algn="just"/>
            <a:r>
              <a:rPr kumimoji="1" lang="en-US" altLang="ja-JP" dirty="0" err="1" smtClean="0"/>
              <a:t>JDT,SWT,Mozilla</a:t>
            </a:r>
            <a:endParaRPr lang="en-US" altLang="ja-JP" dirty="0"/>
          </a:p>
          <a:p>
            <a:pPr lvl="1" algn="just"/>
            <a:r>
              <a:rPr kumimoji="1" lang="en-US" altLang="ja-JP" dirty="0" smtClean="0"/>
              <a:t>2</a:t>
            </a:r>
            <a:r>
              <a:rPr kumimoji="1" lang="ja-JP" altLang="en-US" dirty="0" smtClean="0"/>
              <a:t>年分ずつのバグ報告を</a:t>
            </a:r>
            <a:r>
              <a:rPr kumimoji="1" lang="en-US" altLang="ja-JP" dirty="0" smtClean="0"/>
              <a:t>Performance bugs</a:t>
            </a:r>
            <a:r>
              <a:rPr kumimoji="1" lang="ja-JP" altLang="en-US" dirty="0" smtClean="0"/>
              <a:t>と</a:t>
            </a:r>
            <a:r>
              <a:rPr kumimoji="1" lang="en-US" altLang="ja-JP" dirty="0" smtClean="0"/>
              <a:t>Non-performance bugs</a:t>
            </a:r>
            <a:r>
              <a:rPr kumimoji="1" lang="ja-JP" altLang="en-US" dirty="0" smtClean="0"/>
              <a:t>に分類</a:t>
            </a:r>
            <a:endParaRPr kumimoji="1" lang="en-US" altLang="ja-JP" dirty="0" smtClean="0"/>
          </a:p>
          <a:p>
            <a:pPr lvl="1" algn="just"/>
            <a:r>
              <a:rPr lang="ja-JP" altLang="en-US" dirty="0"/>
              <a:t>目で</a:t>
            </a:r>
            <a:r>
              <a:rPr lang="ja-JP" altLang="en-US" dirty="0" smtClean="0"/>
              <a:t>見て分類している</a:t>
            </a:r>
            <a:endParaRPr lang="en-US" altLang="ja-JP" dirty="0" smtClean="0"/>
          </a:p>
          <a:p>
            <a:pPr lvl="1" algn="just"/>
            <a:endParaRPr kumimoji="1" lang="en-US" altLang="ja-JP" dirty="0"/>
          </a:p>
        </p:txBody>
      </p:sp>
    </p:spTree>
    <p:extLst>
      <p:ext uri="{BB962C8B-B14F-4D97-AF65-F5344CB8AC3E}">
        <p14:creationId xmlns:p14="http://schemas.microsoft.com/office/powerpoint/2010/main" val="39284853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Performance bugs</a:t>
            </a:r>
            <a:r>
              <a:rPr kumimoji="1" lang="ja-JP" altLang="en-US" dirty="0" smtClean="0"/>
              <a:t>の分類</a:t>
            </a:r>
            <a:endParaRPr kumimoji="1" lang="ja-JP" altLang="en-US" dirty="0"/>
          </a:p>
        </p:txBody>
      </p:sp>
      <p:sp>
        <p:nvSpPr>
          <p:cNvPr id="3" name="コンテンツ プレースホルダー 2"/>
          <p:cNvSpPr>
            <a:spLocks noGrp="1"/>
          </p:cNvSpPr>
          <p:nvPr>
            <p:ph idx="1"/>
          </p:nvPr>
        </p:nvSpPr>
        <p:spPr/>
        <p:txBody>
          <a:bodyPr>
            <a:normAutofit fontScale="92500"/>
          </a:bodyPr>
          <a:lstStyle/>
          <a:p>
            <a:r>
              <a:rPr lang="ja-JP" altLang="en-US" dirty="0" smtClean="0"/>
              <a:t>分類</a:t>
            </a:r>
            <a:endParaRPr lang="en-US" altLang="ja-JP" dirty="0" smtClean="0"/>
          </a:p>
          <a:p>
            <a:pPr lvl="1"/>
            <a:r>
              <a:rPr lang="en-US" altLang="ja-JP" dirty="0"/>
              <a:t>I-</a:t>
            </a:r>
            <a:r>
              <a:rPr lang="en-US" altLang="ja-JP" dirty="0" err="1"/>
              <a:t>Pref</a:t>
            </a:r>
            <a:r>
              <a:rPr lang="ja-JP" altLang="en-US" dirty="0"/>
              <a:t>：目視で確認された</a:t>
            </a:r>
            <a:r>
              <a:rPr lang="en-US" altLang="ja-JP" dirty="0"/>
              <a:t>Performance bugs</a:t>
            </a:r>
          </a:p>
          <a:p>
            <a:pPr lvl="1"/>
            <a:r>
              <a:rPr lang="en-US" altLang="ja-JP" dirty="0" smtClean="0"/>
              <a:t>I-</a:t>
            </a:r>
            <a:r>
              <a:rPr lang="en-US" altLang="ja-JP" dirty="0" err="1" smtClean="0"/>
              <a:t>NonPerf</a:t>
            </a:r>
            <a:r>
              <a:rPr lang="ja-JP" altLang="en-US" dirty="0" smtClean="0"/>
              <a:t>：目視で確認された</a:t>
            </a:r>
            <a:r>
              <a:rPr lang="en-US" altLang="ja-JP" dirty="0" smtClean="0"/>
              <a:t>Non-performance bugs</a:t>
            </a:r>
          </a:p>
          <a:p>
            <a:pPr lvl="1"/>
            <a:r>
              <a:rPr lang="en-US" altLang="ja-JP" dirty="0"/>
              <a:t>A-</a:t>
            </a:r>
            <a:r>
              <a:rPr lang="en-US" altLang="ja-JP" dirty="0" err="1"/>
              <a:t>NonPerf</a:t>
            </a:r>
            <a:r>
              <a:rPr lang="ja-JP" altLang="en-US" dirty="0"/>
              <a:t>：全体</a:t>
            </a:r>
            <a:r>
              <a:rPr lang="ja-JP" altLang="en-US" dirty="0" smtClean="0"/>
              <a:t> </a:t>
            </a:r>
            <a:r>
              <a:rPr lang="en-US" altLang="ja-JP" dirty="0" smtClean="0"/>
              <a:t>- I-</a:t>
            </a:r>
            <a:r>
              <a:rPr lang="en-US" altLang="ja-JP" dirty="0" err="1" smtClean="0"/>
              <a:t>Pref</a:t>
            </a:r>
            <a:r>
              <a:rPr lang="en-US" altLang="ja-JP" dirty="0" smtClean="0"/>
              <a:t> (I-</a:t>
            </a:r>
            <a:r>
              <a:rPr lang="en-US" altLang="ja-JP" dirty="0" err="1" smtClean="0"/>
              <a:t>Pref</a:t>
            </a:r>
            <a:r>
              <a:rPr lang="ja-JP" altLang="en-US" dirty="0" smtClean="0"/>
              <a:t>でないと判断された数）</a:t>
            </a:r>
            <a:endParaRPr lang="en-US" altLang="ja-JP" dirty="0" smtClean="0"/>
          </a:p>
          <a:p>
            <a:pPr lvl="1"/>
            <a:endParaRPr lang="ja-JP" altLang="en-US" dirty="0"/>
          </a:p>
          <a:p>
            <a:r>
              <a:rPr kumimoji="1" lang="ja-JP" altLang="en-US" dirty="0" smtClean="0"/>
              <a:t>基準</a:t>
            </a:r>
            <a:endParaRPr kumimoji="1" lang="en-US" altLang="ja-JP" dirty="0" smtClean="0"/>
          </a:p>
          <a:p>
            <a:pPr lvl="1"/>
            <a:r>
              <a:rPr lang="ja-JP" altLang="en-US" dirty="0" smtClean="0"/>
              <a:t>キーワード（</a:t>
            </a:r>
            <a:r>
              <a:rPr lang="en-US" altLang="ja-JP" dirty="0" smtClean="0"/>
              <a:t>”</a:t>
            </a:r>
            <a:r>
              <a:rPr lang="en-US" altLang="ja-JP" dirty="0" err="1" smtClean="0"/>
              <a:t>performance”,”slow”,throughput</a:t>
            </a:r>
            <a:r>
              <a:rPr lang="en-US" altLang="ja-JP" dirty="0" smtClean="0"/>
              <a:t>”</a:t>
            </a:r>
            <a:r>
              <a:rPr lang="ja-JP" altLang="en-US" dirty="0" smtClean="0"/>
              <a:t>など）</a:t>
            </a:r>
            <a:endParaRPr lang="en-US" altLang="ja-JP" dirty="0" smtClean="0"/>
          </a:p>
          <a:p>
            <a:pPr lvl="1"/>
            <a:r>
              <a:rPr lang="en-US" altLang="ja-JP" dirty="0" err="1" smtClean="0"/>
              <a:t>Description,Summary,Comment</a:t>
            </a:r>
            <a:r>
              <a:rPr lang="ja-JP" altLang="en-US" dirty="0" smtClean="0"/>
              <a:t>から探す</a:t>
            </a:r>
            <a:endParaRPr lang="en-US" altLang="ja-JP" dirty="0" smtClean="0"/>
          </a:p>
          <a:p>
            <a:pPr lvl="1"/>
            <a:endParaRPr kumimoji="1" lang="ja-JP" altLang="en-US" dirty="0"/>
          </a:p>
        </p:txBody>
      </p:sp>
    </p:spTree>
    <p:extLst>
      <p:ext uri="{BB962C8B-B14F-4D97-AF65-F5344CB8AC3E}">
        <p14:creationId xmlns:p14="http://schemas.microsoft.com/office/powerpoint/2010/main" val="30156676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データセット</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4274906911"/>
              </p:ext>
            </p:extLst>
          </p:nvPr>
        </p:nvGraphicFramePr>
        <p:xfrm>
          <a:off x="457200" y="1600200"/>
          <a:ext cx="8229600" cy="182880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endParaRPr kumimoji="1" lang="ja-JP" altLang="en-US" sz="2400" dirty="0"/>
                    </a:p>
                  </a:txBody>
                  <a:tcPr/>
                </a:tc>
                <a:tc>
                  <a:txBody>
                    <a:bodyPr/>
                    <a:lstStyle/>
                    <a:p>
                      <a:pPr algn="ctr"/>
                      <a:r>
                        <a:rPr kumimoji="1" lang="en-US" altLang="ja-JP" sz="2400" dirty="0" smtClean="0"/>
                        <a:t>JDT</a:t>
                      </a:r>
                      <a:endParaRPr kumimoji="1" lang="ja-JP" altLang="en-US" sz="2400" dirty="0"/>
                    </a:p>
                  </a:txBody>
                  <a:tcPr/>
                </a:tc>
                <a:tc>
                  <a:txBody>
                    <a:bodyPr/>
                    <a:lstStyle/>
                    <a:p>
                      <a:pPr algn="ctr"/>
                      <a:r>
                        <a:rPr kumimoji="1" lang="en-US" altLang="ja-JP" sz="2400" dirty="0" smtClean="0"/>
                        <a:t>SWT</a:t>
                      </a:r>
                      <a:endParaRPr kumimoji="1" lang="ja-JP" altLang="en-US" sz="2400" dirty="0"/>
                    </a:p>
                  </a:txBody>
                  <a:tcPr/>
                </a:tc>
                <a:tc>
                  <a:txBody>
                    <a:bodyPr/>
                    <a:lstStyle/>
                    <a:p>
                      <a:pPr algn="ctr"/>
                      <a:r>
                        <a:rPr kumimoji="1" lang="en-US" altLang="ja-JP" sz="2400" dirty="0" smtClean="0"/>
                        <a:t>Mozilla</a:t>
                      </a:r>
                      <a:endParaRPr kumimoji="1" lang="ja-JP" altLang="en-US" sz="2400" dirty="0"/>
                    </a:p>
                  </a:txBody>
                  <a:tcPr/>
                </a:tc>
                <a:tc>
                  <a:txBody>
                    <a:bodyPr/>
                    <a:lstStyle/>
                    <a:p>
                      <a:pPr algn="ctr"/>
                      <a:r>
                        <a:rPr kumimoji="1" lang="en-US" altLang="ja-JP" sz="2400" dirty="0" smtClean="0"/>
                        <a:t>Sum</a:t>
                      </a:r>
                      <a:endParaRPr kumimoji="1" lang="ja-JP" altLang="en-US" sz="2400" dirty="0"/>
                    </a:p>
                  </a:txBody>
                  <a:tcPr/>
                </a:tc>
              </a:tr>
              <a:tr h="370840">
                <a:tc>
                  <a:txBody>
                    <a:bodyPr/>
                    <a:lstStyle/>
                    <a:p>
                      <a:r>
                        <a:rPr kumimoji="1" lang="en-US" altLang="ja-JP" sz="2400" dirty="0" smtClean="0"/>
                        <a:t>I-</a:t>
                      </a:r>
                      <a:r>
                        <a:rPr kumimoji="1" lang="en-US" altLang="ja-JP" sz="2400" dirty="0" err="1" smtClean="0"/>
                        <a:t>Pref</a:t>
                      </a:r>
                      <a:endParaRPr kumimoji="1" lang="ja-JP" altLang="en-US" sz="2400" dirty="0"/>
                    </a:p>
                  </a:txBody>
                  <a:tcPr/>
                </a:tc>
                <a:tc>
                  <a:txBody>
                    <a:bodyPr/>
                    <a:lstStyle/>
                    <a:p>
                      <a:pPr algn="r"/>
                      <a:r>
                        <a:rPr kumimoji="1" lang="en-US" altLang="ja-JP" sz="2400" dirty="0" smtClean="0"/>
                        <a:t>55</a:t>
                      </a:r>
                      <a:endParaRPr kumimoji="1" lang="ja-JP" altLang="en-US" sz="2400" dirty="0"/>
                    </a:p>
                  </a:txBody>
                  <a:tcPr/>
                </a:tc>
                <a:tc>
                  <a:txBody>
                    <a:bodyPr/>
                    <a:lstStyle/>
                    <a:p>
                      <a:pPr algn="r"/>
                      <a:r>
                        <a:rPr kumimoji="1" lang="en-US" altLang="ja-JP" sz="2400" dirty="0" smtClean="0"/>
                        <a:t>59</a:t>
                      </a:r>
                      <a:endParaRPr kumimoji="1" lang="ja-JP" altLang="en-US" sz="2400" dirty="0"/>
                    </a:p>
                  </a:txBody>
                  <a:tcPr/>
                </a:tc>
                <a:tc>
                  <a:txBody>
                    <a:bodyPr/>
                    <a:lstStyle/>
                    <a:p>
                      <a:pPr algn="r"/>
                      <a:r>
                        <a:rPr kumimoji="1" lang="en-US" altLang="ja-JP" sz="2400" dirty="0" smtClean="0"/>
                        <a:t>96</a:t>
                      </a:r>
                      <a:endParaRPr kumimoji="1" lang="ja-JP" altLang="en-US" sz="2400" dirty="0"/>
                    </a:p>
                  </a:txBody>
                  <a:tcPr/>
                </a:tc>
                <a:tc>
                  <a:txBody>
                    <a:bodyPr/>
                    <a:lstStyle/>
                    <a:p>
                      <a:pPr algn="r"/>
                      <a:r>
                        <a:rPr kumimoji="1" lang="en-US" altLang="ja-JP" sz="2400" dirty="0" smtClean="0"/>
                        <a:t>210</a:t>
                      </a:r>
                      <a:endParaRPr kumimoji="1" lang="ja-JP" altLang="en-US" sz="2400" dirty="0"/>
                    </a:p>
                  </a:txBody>
                  <a:tcPr/>
                </a:tc>
              </a:tr>
              <a:tr h="370840">
                <a:tc>
                  <a:txBody>
                    <a:bodyPr/>
                    <a:lstStyle/>
                    <a:p>
                      <a:r>
                        <a:rPr kumimoji="1" lang="en-US" altLang="ja-JP" sz="2400" dirty="0" smtClean="0"/>
                        <a:t>I-</a:t>
                      </a:r>
                      <a:r>
                        <a:rPr kumimoji="1" lang="en-US" altLang="ja-JP" sz="2400" dirty="0" err="1" smtClean="0"/>
                        <a:t>NonPref</a:t>
                      </a:r>
                      <a:endParaRPr kumimoji="1" lang="ja-JP" altLang="en-US" sz="2400" dirty="0"/>
                    </a:p>
                  </a:txBody>
                  <a:tcPr/>
                </a:tc>
                <a:tc>
                  <a:txBody>
                    <a:bodyPr/>
                    <a:lstStyle/>
                    <a:p>
                      <a:pPr algn="r"/>
                      <a:r>
                        <a:rPr kumimoji="1" lang="en-US" altLang="ja-JP" sz="2400" dirty="0" smtClean="0"/>
                        <a:t>79</a:t>
                      </a:r>
                      <a:endParaRPr kumimoji="1" lang="ja-JP" altLang="en-US" sz="2400" dirty="0"/>
                    </a:p>
                  </a:txBody>
                  <a:tcPr/>
                </a:tc>
                <a:tc>
                  <a:txBody>
                    <a:bodyPr/>
                    <a:lstStyle/>
                    <a:p>
                      <a:pPr algn="r"/>
                      <a:r>
                        <a:rPr kumimoji="1" lang="en-US" altLang="ja-JP" sz="2400" dirty="0" smtClean="0"/>
                        <a:t>73</a:t>
                      </a:r>
                      <a:endParaRPr kumimoji="1" lang="ja-JP" altLang="en-US" sz="2400" dirty="0"/>
                    </a:p>
                  </a:txBody>
                  <a:tcPr/>
                </a:tc>
                <a:tc>
                  <a:txBody>
                    <a:bodyPr/>
                    <a:lstStyle/>
                    <a:p>
                      <a:pPr algn="r"/>
                      <a:r>
                        <a:rPr kumimoji="1" lang="en-US" altLang="ja-JP" sz="2400" dirty="0" smtClean="0"/>
                        <a:t>58</a:t>
                      </a:r>
                      <a:endParaRPr kumimoji="1" lang="ja-JP" altLang="en-US" sz="2400" dirty="0"/>
                    </a:p>
                  </a:txBody>
                  <a:tcPr/>
                </a:tc>
                <a:tc>
                  <a:txBody>
                    <a:bodyPr/>
                    <a:lstStyle/>
                    <a:p>
                      <a:pPr algn="r"/>
                      <a:r>
                        <a:rPr kumimoji="1" lang="en-US" altLang="ja-JP" sz="2400" dirty="0" smtClean="0"/>
                        <a:t>210</a:t>
                      </a:r>
                      <a:endParaRPr kumimoji="1" lang="ja-JP" altLang="en-US" sz="2400" dirty="0"/>
                    </a:p>
                  </a:txBody>
                  <a:tcPr/>
                </a:tc>
              </a:tr>
              <a:tr h="370840">
                <a:tc>
                  <a:txBody>
                    <a:bodyPr/>
                    <a:lstStyle/>
                    <a:p>
                      <a:r>
                        <a:rPr kumimoji="1" lang="en-US" altLang="ja-JP" sz="2400" dirty="0" smtClean="0"/>
                        <a:t>A-</a:t>
                      </a:r>
                      <a:r>
                        <a:rPr kumimoji="1" lang="en-US" altLang="ja-JP" sz="2400" dirty="0" err="1" smtClean="0"/>
                        <a:t>NonPref</a:t>
                      </a:r>
                      <a:endParaRPr kumimoji="1" lang="ja-JP" altLang="en-US" sz="2400" dirty="0"/>
                    </a:p>
                  </a:txBody>
                  <a:tcPr/>
                </a:tc>
                <a:tc>
                  <a:txBody>
                    <a:bodyPr/>
                    <a:lstStyle/>
                    <a:p>
                      <a:pPr algn="r"/>
                      <a:r>
                        <a:rPr kumimoji="1" lang="en-US" altLang="ja-JP" sz="2400" dirty="0" smtClean="0"/>
                        <a:t>1,781</a:t>
                      </a:r>
                      <a:endParaRPr kumimoji="1" lang="ja-JP" altLang="en-US" sz="2400" dirty="0"/>
                    </a:p>
                  </a:txBody>
                  <a:tcPr/>
                </a:tc>
                <a:tc>
                  <a:txBody>
                    <a:bodyPr/>
                    <a:lstStyle/>
                    <a:p>
                      <a:pPr algn="r"/>
                      <a:r>
                        <a:rPr kumimoji="1" lang="en-US" altLang="ja-JP" sz="2400" dirty="0" smtClean="0"/>
                        <a:t>1,223</a:t>
                      </a:r>
                      <a:endParaRPr kumimoji="1" lang="ja-JP" altLang="en-US" sz="2400" dirty="0"/>
                    </a:p>
                  </a:txBody>
                  <a:tcPr/>
                </a:tc>
                <a:tc>
                  <a:txBody>
                    <a:bodyPr/>
                    <a:lstStyle/>
                    <a:p>
                      <a:pPr algn="r"/>
                      <a:r>
                        <a:rPr kumimoji="1" lang="en-US" altLang="ja-JP" sz="2400" dirty="0" smtClean="0"/>
                        <a:t>11,046</a:t>
                      </a:r>
                      <a:endParaRPr kumimoji="1" lang="ja-JP" altLang="en-US" sz="2400" dirty="0"/>
                    </a:p>
                  </a:txBody>
                  <a:tcPr/>
                </a:tc>
                <a:tc>
                  <a:txBody>
                    <a:bodyPr/>
                    <a:lstStyle/>
                    <a:p>
                      <a:pPr algn="r"/>
                      <a:r>
                        <a:rPr kumimoji="1" lang="en-US" altLang="ja-JP" sz="2400" dirty="0" smtClean="0"/>
                        <a:t>14,050</a:t>
                      </a:r>
                      <a:endParaRPr kumimoji="1" lang="ja-JP" altLang="en-US" sz="2400" dirty="0"/>
                    </a:p>
                  </a:txBody>
                  <a:tcPr/>
                </a:tc>
              </a:tr>
            </a:tbl>
          </a:graphicData>
        </a:graphic>
      </p:graphicFrame>
      <p:sp>
        <p:nvSpPr>
          <p:cNvPr id="5" name="正方形/長方形 4"/>
          <p:cNvSpPr/>
          <p:nvPr/>
        </p:nvSpPr>
        <p:spPr>
          <a:xfrm>
            <a:off x="2051720" y="4653136"/>
            <a:ext cx="5760640" cy="16561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smtClean="0"/>
              <a:t>Performance bugs</a:t>
            </a:r>
            <a:r>
              <a:rPr lang="ja-JP" altLang="en-US" sz="2400" dirty="0" smtClean="0"/>
              <a:t>と判定されたバグが少なく</a:t>
            </a:r>
            <a:endParaRPr lang="en-US" altLang="ja-JP" sz="2400" dirty="0" smtClean="0"/>
          </a:p>
          <a:p>
            <a:pPr algn="ctr"/>
            <a:r>
              <a:rPr lang="en-US" altLang="ja-JP" sz="2400" dirty="0" smtClean="0"/>
              <a:t>Non-performance bugs</a:t>
            </a:r>
            <a:r>
              <a:rPr lang="ja-JP" altLang="en-US" sz="2400" dirty="0" smtClean="0"/>
              <a:t>がかなり多いので、ランダムに同じくらいの数抽出して比較している</a:t>
            </a:r>
            <a:endParaRPr lang="en-US" altLang="ja-JP" sz="2400" dirty="0" smtClean="0"/>
          </a:p>
          <a:p>
            <a:pPr algn="ctr"/>
            <a:endParaRPr kumimoji="1" lang="ja-JP" altLang="en-US" dirty="0"/>
          </a:p>
        </p:txBody>
      </p:sp>
    </p:spTree>
    <p:extLst>
      <p:ext uri="{BB962C8B-B14F-4D97-AF65-F5344CB8AC3E}">
        <p14:creationId xmlns:p14="http://schemas.microsoft.com/office/powerpoint/2010/main" val="10187265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パッチ投稿に関して</a:t>
            </a:r>
            <a:endParaRPr kumimoji="1" lang="ja-JP" altLang="en-US" dirty="0"/>
          </a:p>
        </p:txBody>
      </p:sp>
      <p:sp>
        <p:nvSpPr>
          <p:cNvPr id="3" name="コンテンツ プレースホルダー 2"/>
          <p:cNvSpPr>
            <a:spLocks noGrp="1"/>
          </p:cNvSpPr>
          <p:nvPr>
            <p:ph idx="1"/>
          </p:nvPr>
        </p:nvSpPr>
        <p:spPr/>
        <p:txBody>
          <a:bodyPr>
            <a:normAutofit fontScale="70000" lnSpcReduction="20000"/>
          </a:bodyPr>
          <a:lstStyle/>
          <a:p>
            <a:r>
              <a:rPr kumimoji="1" lang="en-US" altLang="ja-JP" dirty="0" smtClean="0"/>
              <a:t>RQ1</a:t>
            </a:r>
            <a:r>
              <a:rPr kumimoji="1" lang="ja-JP" altLang="en-US" dirty="0" smtClean="0"/>
              <a:t>に関連した分類</a:t>
            </a:r>
            <a:endParaRPr kumimoji="1" lang="en-US" altLang="ja-JP" dirty="0" smtClean="0"/>
          </a:p>
          <a:p>
            <a:endParaRPr kumimoji="1" lang="en-US" altLang="ja-JP" dirty="0" smtClean="0"/>
          </a:p>
          <a:p>
            <a:r>
              <a:rPr kumimoji="1" lang="en-US" altLang="ja-JP" dirty="0" smtClean="0"/>
              <a:t>Initial patch</a:t>
            </a:r>
            <a:r>
              <a:rPr kumimoji="1" lang="ja-JP" altLang="en-US" dirty="0" smtClean="0"/>
              <a:t>と</a:t>
            </a:r>
            <a:r>
              <a:rPr lang="en-US" altLang="ja-JP" dirty="0" smtClean="0"/>
              <a:t>S</a:t>
            </a:r>
            <a:r>
              <a:rPr kumimoji="1" lang="en-US" altLang="ja-JP" dirty="0" smtClean="0"/>
              <a:t>upplementary patch</a:t>
            </a:r>
            <a:endParaRPr lang="en-US" altLang="ja-JP" dirty="0" smtClean="0"/>
          </a:p>
          <a:p>
            <a:pPr lvl="1"/>
            <a:r>
              <a:rPr kumimoji="1" lang="en-US" altLang="ja-JP" dirty="0" smtClean="0"/>
              <a:t>Initial:</a:t>
            </a:r>
            <a:r>
              <a:rPr kumimoji="1" lang="ja-JP" altLang="en-US" dirty="0" smtClean="0"/>
              <a:t>最初に投稿されたパッチ</a:t>
            </a:r>
            <a:endParaRPr kumimoji="1" lang="en-US" altLang="ja-JP" dirty="0" smtClean="0"/>
          </a:p>
          <a:p>
            <a:pPr lvl="1"/>
            <a:r>
              <a:rPr lang="en-US" altLang="ja-JP" dirty="0" smtClean="0"/>
              <a:t>Supplementary</a:t>
            </a:r>
            <a:r>
              <a:rPr lang="ja-JP" altLang="en-US" dirty="0" smtClean="0"/>
              <a:t>：それ以降に投稿されたパッチ</a:t>
            </a:r>
            <a:endParaRPr lang="en-US" altLang="ja-JP" dirty="0" smtClean="0"/>
          </a:p>
          <a:p>
            <a:pPr lvl="1"/>
            <a:r>
              <a:rPr kumimoji="1" lang="en-US" altLang="ja-JP" dirty="0"/>
              <a:t>1</a:t>
            </a:r>
            <a:r>
              <a:rPr kumimoji="1" lang="ja-JP" altLang="en-US" dirty="0" err="1"/>
              <a:t>つの</a:t>
            </a:r>
            <a:r>
              <a:rPr kumimoji="1" lang="ja-JP" altLang="en-US" dirty="0"/>
              <a:t>バグに</a:t>
            </a:r>
            <a:r>
              <a:rPr kumimoji="1" lang="ja-JP" altLang="en-US" dirty="0" smtClean="0"/>
              <a:t>対して</a:t>
            </a:r>
            <a:endParaRPr kumimoji="1" lang="en-US" altLang="ja-JP" dirty="0" smtClean="0"/>
          </a:p>
          <a:p>
            <a:endParaRPr lang="en-US" altLang="ja-JP" dirty="0"/>
          </a:p>
          <a:p>
            <a:r>
              <a:rPr kumimoji="1" lang="en-US" altLang="ja-JP" dirty="0" smtClean="0"/>
              <a:t>Supplementary patch</a:t>
            </a:r>
            <a:r>
              <a:rPr kumimoji="1" lang="ja-JP" altLang="en-US" dirty="0" smtClean="0"/>
              <a:t>を</a:t>
            </a:r>
            <a:r>
              <a:rPr kumimoji="1" lang="en-US" altLang="ja-JP" dirty="0" smtClean="0"/>
              <a:t>5</a:t>
            </a:r>
            <a:r>
              <a:rPr kumimoji="1" lang="ja-JP" altLang="en-US" dirty="0" err="1" smtClean="0"/>
              <a:t>つに</a:t>
            </a:r>
            <a:r>
              <a:rPr kumimoji="1" lang="ja-JP" altLang="en-US" dirty="0" smtClean="0"/>
              <a:t>分類する</a:t>
            </a:r>
            <a:endParaRPr kumimoji="1" lang="en-US" altLang="ja-JP" dirty="0" smtClean="0"/>
          </a:p>
          <a:p>
            <a:pPr marL="971550" lvl="1" indent="-514350">
              <a:buFont typeface="+mj-lt"/>
              <a:buAutoNum type="arabicPeriod"/>
            </a:pPr>
            <a:r>
              <a:rPr lang="ja-JP" altLang="en-US" dirty="0"/>
              <a:t>他の</a:t>
            </a:r>
            <a:r>
              <a:rPr lang="ja-JP" altLang="en-US" dirty="0" smtClean="0"/>
              <a:t>パッチで含まれた</a:t>
            </a:r>
            <a:r>
              <a:rPr lang="en-US" altLang="ja-JP" dirty="0" smtClean="0"/>
              <a:t>Functional bug</a:t>
            </a:r>
            <a:r>
              <a:rPr lang="ja-JP" altLang="en-US" dirty="0" smtClean="0"/>
              <a:t>の修正</a:t>
            </a:r>
            <a:endParaRPr lang="en-US" altLang="ja-JP" dirty="0" smtClean="0"/>
          </a:p>
          <a:p>
            <a:pPr marL="971550" lvl="1" indent="-514350">
              <a:buFont typeface="+mj-lt"/>
              <a:buAutoNum type="arabicPeriod"/>
            </a:pPr>
            <a:r>
              <a:rPr kumimoji="1" lang="en-US" altLang="ja-JP" dirty="0"/>
              <a:t>Initial </a:t>
            </a:r>
            <a:r>
              <a:rPr kumimoji="1" lang="en-US" altLang="ja-JP" dirty="0" smtClean="0"/>
              <a:t>patch</a:t>
            </a:r>
            <a:r>
              <a:rPr kumimoji="1" lang="ja-JP" altLang="en-US" dirty="0" smtClean="0"/>
              <a:t>を改善する変更</a:t>
            </a:r>
            <a:endParaRPr kumimoji="1" lang="en-US" altLang="ja-JP" dirty="0" smtClean="0"/>
          </a:p>
          <a:p>
            <a:pPr marL="971550" lvl="1" indent="-514350">
              <a:buFont typeface="+mj-lt"/>
              <a:buAutoNum type="arabicPeriod"/>
            </a:pPr>
            <a:r>
              <a:rPr lang="ja-JP" altLang="en-US" dirty="0" smtClean="0"/>
              <a:t>１，２の両方</a:t>
            </a:r>
            <a:endParaRPr lang="en-US" altLang="ja-JP" dirty="0" smtClean="0"/>
          </a:p>
          <a:p>
            <a:pPr marL="971550" lvl="1" indent="-514350">
              <a:buFont typeface="+mj-lt"/>
              <a:buAutoNum type="arabicPeriod"/>
            </a:pPr>
            <a:r>
              <a:rPr kumimoji="1" lang="ja-JP" altLang="en-US" dirty="0" smtClean="0"/>
              <a:t>コードのフォーマット修正</a:t>
            </a:r>
            <a:endParaRPr kumimoji="1" lang="en-US" altLang="ja-JP" dirty="0" smtClean="0"/>
          </a:p>
          <a:p>
            <a:pPr marL="971550" lvl="1" indent="-514350">
              <a:buFont typeface="+mj-lt"/>
              <a:buAutoNum type="arabicPeriod"/>
            </a:pPr>
            <a:r>
              <a:rPr lang="ja-JP" altLang="en-US" dirty="0"/>
              <a:t>ほか</a:t>
            </a:r>
            <a:r>
              <a:rPr lang="ja-JP" altLang="en-US" dirty="0" smtClean="0"/>
              <a:t>のブランチの変更の適用</a:t>
            </a:r>
            <a:endParaRPr kumimoji="1" lang="en-US" altLang="ja-JP" dirty="0" smtClean="0"/>
          </a:p>
        </p:txBody>
      </p:sp>
    </p:spTree>
    <p:extLst>
      <p:ext uri="{BB962C8B-B14F-4D97-AF65-F5344CB8AC3E}">
        <p14:creationId xmlns:p14="http://schemas.microsoft.com/office/powerpoint/2010/main" val="42040923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バグ報告のされかたの分類</a:t>
            </a:r>
            <a:endParaRPr kumimoji="1" lang="ja-JP" altLang="en-US" dirty="0"/>
          </a:p>
        </p:txBody>
      </p:sp>
      <p:sp>
        <p:nvSpPr>
          <p:cNvPr id="3" name="コンテンツ プレースホルダー 2"/>
          <p:cNvSpPr>
            <a:spLocks noGrp="1"/>
          </p:cNvSpPr>
          <p:nvPr>
            <p:ph idx="1"/>
          </p:nvPr>
        </p:nvSpPr>
        <p:spPr/>
        <p:txBody>
          <a:bodyPr>
            <a:normAutofit fontScale="85000" lnSpcReduction="20000"/>
          </a:bodyPr>
          <a:lstStyle/>
          <a:p>
            <a:r>
              <a:rPr kumimoji="1" lang="en-US" altLang="ja-JP" dirty="0" smtClean="0"/>
              <a:t>RQ3</a:t>
            </a:r>
            <a:r>
              <a:rPr kumimoji="1" lang="ja-JP" altLang="en-US" dirty="0" smtClean="0"/>
              <a:t>に関連した分類</a:t>
            </a:r>
            <a:endParaRPr kumimoji="1" lang="en-US" altLang="ja-JP" dirty="0" smtClean="0"/>
          </a:p>
          <a:p>
            <a:endParaRPr kumimoji="1" lang="en-US" altLang="ja-JP" dirty="0" smtClean="0"/>
          </a:p>
          <a:p>
            <a:r>
              <a:rPr kumimoji="1" lang="ja-JP" altLang="en-US" dirty="0" smtClean="0"/>
              <a:t>バグがどうやって発見されたか</a:t>
            </a:r>
            <a:endParaRPr kumimoji="1" lang="en-US" altLang="ja-JP" dirty="0" smtClean="0"/>
          </a:p>
          <a:p>
            <a:pPr marL="971550" lvl="1" indent="-514350">
              <a:buFont typeface="+mj-lt"/>
              <a:buAutoNum type="arabicPeriod"/>
            </a:pPr>
            <a:r>
              <a:rPr lang="ja-JP" altLang="en-US" dirty="0" smtClean="0"/>
              <a:t>コード理解中</a:t>
            </a:r>
            <a:endParaRPr lang="en-US" altLang="ja-JP" dirty="0" smtClean="0"/>
          </a:p>
          <a:p>
            <a:pPr marL="971550" lvl="1" indent="-514350">
              <a:buFont typeface="+mj-lt"/>
              <a:buAutoNum type="arabicPeriod"/>
            </a:pPr>
            <a:r>
              <a:rPr kumimoji="1" lang="ja-JP" altLang="en-US" dirty="0"/>
              <a:t>期待</a:t>
            </a:r>
            <a:r>
              <a:rPr kumimoji="1" lang="ja-JP" altLang="en-US" dirty="0" smtClean="0"/>
              <a:t>しない挙動を確認した</a:t>
            </a:r>
            <a:endParaRPr kumimoji="1" lang="en-US" altLang="ja-JP" dirty="0" smtClean="0"/>
          </a:p>
          <a:p>
            <a:pPr marL="971550" lvl="1" indent="-514350">
              <a:buFont typeface="+mj-lt"/>
              <a:buAutoNum type="arabicPeriod"/>
            </a:pPr>
            <a:r>
              <a:rPr lang="ja-JP" altLang="en-US" dirty="0"/>
              <a:t>リグレッションテスト</a:t>
            </a:r>
            <a:endParaRPr lang="en-US" altLang="ja-JP" dirty="0" smtClean="0"/>
          </a:p>
          <a:p>
            <a:pPr marL="971550" lvl="1" indent="-514350">
              <a:buFont typeface="+mj-lt"/>
              <a:buAutoNum type="arabicPeriod"/>
            </a:pPr>
            <a:r>
              <a:rPr lang="ja-JP" altLang="en-US" dirty="0" smtClean="0"/>
              <a:t>プロファイラテスト</a:t>
            </a:r>
            <a:endParaRPr lang="en-US" altLang="ja-JP" dirty="0" smtClean="0"/>
          </a:p>
          <a:p>
            <a:pPr marL="514350" indent="-457200"/>
            <a:r>
              <a:rPr kumimoji="1" lang="ja-JP" altLang="en-US" dirty="0" smtClean="0"/>
              <a:t>再現</a:t>
            </a:r>
            <a:r>
              <a:rPr kumimoji="1" lang="ja-JP" altLang="en-US" dirty="0"/>
              <a:t>に必要</a:t>
            </a:r>
            <a:r>
              <a:rPr kumimoji="1" lang="ja-JP" altLang="en-US" dirty="0" smtClean="0"/>
              <a:t>な情報が含まれるかどうか</a:t>
            </a:r>
            <a:endParaRPr kumimoji="1" lang="en-US" altLang="ja-JP" dirty="0" smtClean="0"/>
          </a:p>
          <a:p>
            <a:pPr marL="971550" lvl="1" indent="-514350">
              <a:buFont typeface="+mj-lt"/>
              <a:buAutoNum type="arabicPeriod"/>
            </a:pPr>
            <a:r>
              <a:rPr lang="ja-JP" altLang="en-US" dirty="0" smtClean="0"/>
              <a:t>入力の情報</a:t>
            </a:r>
            <a:endParaRPr lang="en-US" altLang="ja-JP" dirty="0" smtClean="0"/>
          </a:p>
          <a:p>
            <a:pPr marL="971550" lvl="1" indent="-514350">
              <a:buFont typeface="+mj-lt"/>
              <a:buAutoNum type="arabicPeriod"/>
            </a:pPr>
            <a:r>
              <a:rPr kumimoji="1" lang="ja-JP" altLang="en-US" dirty="0"/>
              <a:t>手順の</a:t>
            </a:r>
            <a:r>
              <a:rPr kumimoji="1" lang="ja-JP" altLang="en-US" dirty="0" smtClean="0"/>
              <a:t>情報</a:t>
            </a:r>
            <a:endParaRPr kumimoji="1" lang="en-US" altLang="ja-JP" dirty="0" smtClean="0"/>
          </a:p>
          <a:p>
            <a:pPr marL="971550" lvl="1" indent="-514350">
              <a:buFont typeface="+mj-lt"/>
              <a:buAutoNum type="arabicPeriod"/>
            </a:pPr>
            <a:r>
              <a:rPr lang="ja-JP" altLang="en-US" dirty="0"/>
              <a:t>どちら</a:t>
            </a:r>
            <a:r>
              <a:rPr lang="ja-JP" altLang="en-US" dirty="0" smtClean="0"/>
              <a:t>も含まれていない</a:t>
            </a:r>
            <a:endParaRPr kumimoji="1" lang="en-US" altLang="ja-JP" dirty="0" smtClean="0"/>
          </a:p>
        </p:txBody>
      </p:sp>
    </p:spTree>
    <p:extLst>
      <p:ext uri="{BB962C8B-B14F-4D97-AF65-F5344CB8AC3E}">
        <p14:creationId xmlns:p14="http://schemas.microsoft.com/office/powerpoint/2010/main" val="28028691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RQ1</a:t>
            </a:r>
            <a:r>
              <a:rPr kumimoji="1" lang="ja-JP" altLang="en-US" dirty="0" smtClean="0"/>
              <a:t>の結果</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どちらが新しい</a:t>
            </a:r>
            <a:r>
              <a:rPr kumimoji="1" lang="en-US" altLang="ja-JP" dirty="0" smtClean="0"/>
              <a:t>Functional bug</a:t>
            </a:r>
            <a:r>
              <a:rPr kumimoji="1" lang="ja-JP" altLang="en-US" dirty="0" smtClean="0"/>
              <a:t>を引き起こしやすいか</a:t>
            </a:r>
            <a:endParaRPr kumimoji="1" lang="en-US" altLang="ja-JP" dirty="0" smtClean="0"/>
          </a:p>
          <a:p>
            <a:pPr lvl="1"/>
            <a:r>
              <a:rPr lang="en-US" altLang="ja-JP" dirty="0"/>
              <a:t>Performance </a:t>
            </a:r>
            <a:r>
              <a:rPr lang="en-US" altLang="ja-JP" dirty="0" smtClean="0"/>
              <a:t>bugs</a:t>
            </a:r>
            <a:r>
              <a:rPr lang="ja-JP" altLang="en-US" dirty="0" smtClean="0"/>
              <a:t>：</a:t>
            </a:r>
            <a:r>
              <a:rPr lang="en-US" altLang="ja-JP" dirty="0" smtClean="0"/>
              <a:t>3.4%~8.2%</a:t>
            </a:r>
          </a:p>
          <a:p>
            <a:pPr lvl="1"/>
            <a:r>
              <a:rPr kumimoji="1" lang="en-US" altLang="ja-JP" dirty="0"/>
              <a:t>Non-performance </a:t>
            </a:r>
            <a:r>
              <a:rPr kumimoji="1" lang="en-US" altLang="ja-JP" dirty="0" smtClean="0"/>
              <a:t>bugs</a:t>
            </a:r>
            <a:r>
              <a:rPr kumimoji="1" lang="ja-JP" altLang="en-US" dirty="0" smtClean="0"/>
              <a:t>：</a:t>
            </a:r>
            <a:r>
              <a:rPr kumimoji="1" lang="en-US" altLang="ja-JP" dirty="0" smtClean="0"/>
              <a:t>3.4%~16.7%</a:t>
            </a:r>
          </a:p>
          <a:p>
            <a:pPr lvl="1"/>
            <a:r>
              <a:rPr lang="ja-JP" altLang="en-US" dirty="0"/>
              <a:t>どちら</a:t>
            </a:r>
            <a:r>
              <a:rPr lang="ja-JP" altLang="en-US" dirty="0" smtClean="0"/>
              <a:t>も同じくらいの確率で</a:t>
            </a:r>
            <a:r>
              <a:rPr lang="en-US" altLang="ja-JP" dirty="0" smtClean="0"/>
              <a:t>Functional bug</a:t>
            </a:r>
            <a:r>
              <a:rPr lang="ja-JP" altLang="en-US" dirty="0" smtClean="0"/>
              <a:t>を引き起こしている</a:t>
            </a:r>
            <a:endParaRPr lang="en-US" altLang="ja-JP" dirty="0" smtClean="0"/>
          </a:p>
          <a:p>
            <a:pPr lvl="1"/>
            <a:endParaRPr lang="en-US" altLang="ja-JP" dirty="0" smtClean="0"/>
          </a:p>
        </p:txBody>
      </p:sp>
    </p:spTree>
    <p:extLst>
      <p:ext uri="{BB962C8B-B14F-4D97-AF65-F5344CB8AC3E}">
        <p14:creationId xmlns:p14="http://schemas.microsoft.com/office/powerpoint/2010/main" val="16830674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RQ1</a:t>
            </a:r>
            <a:r>
              <a:rPr kumimoji="1" lang="ja-JP" altLang="en-US" dirty="0" smtClean="0"/>
              <a:t>の結果</a:t>
            </a:r>
            <a:r>
              <a:rPr kumimoji="1" lang="en-US" altLang="ja-JP" dirty="0" smtClean="0"/>
              <a:t>2</a:t>
            </a:r>
            <a:endParaRPr kumimoji="1" lang="ja-JP" altLang="en-US" dirty="0"/>
          </a:p>
        </p:txBody>
      </p:sp>
      <p:sp>
        <p:nvSpPr>
          <p:cNvPr id="7" name="コンテンツ プレースホルダー 6"/>
          <p:cNvSpPr>
            <a:spLocks noGrp="1"/>
          </p:cNvSpPr>
          <p:nvPr>
            <p:ph idx="1"/>
          </p:nvPr>
        </p:nvSpPr>
        <p:spPr/>
        <p:txBody>
          <a:bodyPr/>
          <a:lstStyle/>
          <a:p>
            <a:r>
              <a:rPr kumimoji="1" lang="ja-JP" altLang="en-US" dirty="0" smtClean="0"/>
              <a:t>パッチ投稿数の比較</a:t>
            </a:r>
            <a:endParaRPr kumimoji="1" lang="ja-JP" altLang="en-US" dirty="0"/>
          </a:p>
        </p:txBody>
      </p:sp>
      <p:graphicFrame>
        <p:nvGraphicFramePr>
          <p:cNvPr id="8" name="コンテンツ プレースホルダー 3"/>
          <p:cNvGraphicFramePr>
            <a:graphicFrameLocks/>
          </p:cNvGraphicFramePr>
          <p:nvPr>
            <p:extLst>
              <p:ext uri="{D42A27DB-BD31-4B8C-83A1-F6EECF244321}">
                <p14:modId xmlns:p14="http://schemas.microsoft.com/office/powerpoint/2010/main" val="1780505165"/>
              </p:ext>
            </p:extLst>
          </p:nvPr>
        </p:nvGraphicFramePr>
        <p:xfrm>
          <a:off x="467544" y="2232608"/>
          <a:ext cx="8147250" cy="2476870"/>
        </p:xfrm>
        <a:graphic>
          <a:graphicData uri="http://schemas.openxmlformats.org/drawingml/2006/table">
            <a:tbl>
              <a:tblPr firstRow="1" bandRow="1">
                <a:tableStyleId>{5C22544A-7EE6-4342-B048-85BDC9FD1C3A}</a:tableStyleId>
              </a:tblPr>
              <a:tblGrid>
                <a:gridCol w="1629450"/>
                <a:gridCol w="1629450"/>
                <a:gridCol w="1629450"/>
                <a:gridCol w="1629450"/>
                <a:gridCol w="1629450"/>
              </a:tblGrid>
              <a:tr h="495374">
                <a:tc rowSpan="2">
                  <a:txBody>
                    <a:bodyPr/>
                    <a:lstStyle/>
                    <a:p>
                      <a:pPr algn="ctr"/>
                      <a:endParaRPr kumimoji="1" lang="ja-JP" altLang="en-US" sz="2400" dirty="0"/>
                    </a:p>
                  </a:txBody>
                  <a:tcPr/>
                </a:tc>
                <a:tc gridSpan="2">
                  <a:txBody>
                    <a:bodyPr/>
                    <a:lstStyle/>
                    <a:p>
                      <a:pPr algn="ctr"/>
                      <a:r>
                        <a:rPr kumimoji="1" lang="en-US" altLang="ja-JP" sz="2400" dirty="0" err="1" smtClean="0"/>
                        <a:t>Uni</a:t>
                      </a:r>
                      <a:r>
                        <a:rPr kumimoji="1" lang="en-US" altLang="ja-JP" sz="2400" dirty="0" smtClean="0"/>
                        <a:t>-Patch</a:t>
                      </a:r>
                      <a:endParaRPr kumimoji="1" lang="ja-JP" altLang="en-US" sz="2400" dirty="0"/>
                    </a:p>
                  </a:txBody>
                  <a:tcPr/>
                </a:tc>
                <a:tc hMerge="1">
                  <a:txBody>
                    <a:bodyPr/>
                    <a:lstStyle/>
                    <a:p>
                      <a:endParaRPr kumimoji="1" lang="ja-JP" altLang="en-US" dirty="0"/>
                    </a:p>
                  </a:txBody>
                  <a:tcPr/>
                </a:tc>
                <a:tc gridSpan="2">
                  <a:txBody>
                    <a:bodyPr/>
                    <a:lstStyle/>
                    <a:p>
                      <a:pPr algn="ctr"/>
                      <a:r>
                        <a:rPr kumimoji="1" lang="en-US" altLang="ja-JP" sz="2400" dirty="0" smtClean="0"/>
                        <a:t>Multi-Patch</a:t>
                      </a:r>
                      <a:endParaRPr kumimoji="1" lang="ja-JP" altLang="en-US" sz="2400" dirty="0"/>
                    </a:p>
                  </a:txBody>
                  <a:tcPr/>
                </a:tc>
                <a:tc hMerge="1">
                  <a:txBody>
                    <a:bodyPr/>
                    <a:lstStyle/>
                    <a:p>
                      <a:endParaRPr kumimoji="1" lang="ja-JP" altLang="en-US" dirty="0"/>
                    </a:p>
                  </a:txBody>
                  <a:tcPr/>
                </a:tc>
              </a:tr>
              <a:tr h="495374">
                <a:tc vMerge="1">
                  <a:txBody>
                    <a:bodyPr/>
                    <a:lstStyle/>
                    <a:p>
                      <a:endParaRPr kumimoji="1" lang="ja-JP" altLang="en-US" dirty="0"/>
                    </a:p>
                  </a:txBody>
                  <a:tcPr/>
                </a:tc>
                <a:tc>
                  <a:txBody>
                    <a:bodyPr/>
                    <a:lstStyle/>
                    <a:p>
                      <a:pPr algn="ctr"/>
                      <a:r>
                        <a:rPr kumimoji="1" lang="en-US" altLang="ja-JP" sz="2400" dirty="0" err="1" smtClean="0"/>
                        <a:t>NPref</a:t>
                      </a:r>
                      <a:endParaRPr kumimoji="1" lang="ja-JP" altLang="en-US" sz="2400" dirty="0"/>
                    </a:p>
                  </a:txBody>
                  <a:tcPr/>
                </a:tc>
                <a:tc>
                  <a:txBody>
                    <a:bodyPr/>
                    <a:lstStyle/>
                    <a:p>
                      <a:pPr algn="ctr"/>
                      <a:r>
                        <a:rPr kumimoji="1" lang="en-US" altLang="ja-JP" sz="2400" dirty="0" err="1" smtClean="0"/>
                        <a:t>Pref</a:t>
                      </a:r>
                      <a:endParaRPr kumimoji="1" lang="ja-JP" altLang="en-US" sz="2400" dirty="0"/>
                    </a:p>
                  </a:txBody>
                  <a:tcPr/>
                </a:tc>
                <a:tc>
                  <a:txBody>
                    <a:bodyPr/>
                    <a:lstStyle/>
                    <a:p>
                      <a:pPr algn="ctr"/>
                      <a:r>
                        <a:rPr kumimoji="1" lang="en-US" altLang="ja-JP" sz="2400" dirty="0" err="1" smtClean="0"/>
                        <a:t>Npref</a:t>
                      </a:r>
                      <a:endParaRPr kumimoji="1" lang="ja-JP" altLang="en-US" sz="2400" dirty="0"/>
                    </a:p>
                  </a:txBody>
                  <a:tcPr/>
                </a:tc>
                <a:tc>
                  <a:txBody>
                    <a:bodyPr/>
                    <a:lstStyle/>
                    <a:p>
                      <a:pPr algn="ctr"/>
                      <a:r>
                        <a:rPr kumimoji="1" lang="en-US" altLang="ja-JP" sz="2400" dirty="0" err="1" smtClean="0"/>
                        <a:t>Pref</a:t>
                      </a:r>
                      <a:endParaRPr kumimoji="1" lang="ja-JP" altLang="en-US" sz="2400" dirty="0"/>
                    </a:p>
                  </a:txBody>
                  <a:tcPr/>
                </a:tc>
              </a:tr>
              <a:tr h="495374">
                <a:tc>
                  <a:txBody>
                    <a:bodyPr/>
                    <a:lstStyle/>
                    <a:p>
                      <a:pPr algn="ctr"/>
                      <a:r>
                        <a:rPr kumimoji="1" lang="en-US" altLang="ja-JP" sz="2400" dirty="0" smtClean="0"/>
                        <a:t>JDT</a:t>
                      </a:r>
                      <a:endParaRPr kumimoji="1" lang="ja-JP" altLang="en-US" sz="2400" dirty="0"/>
                    </a:p>
                  </a:txBody>
                  <a:tcPr/>
                </a:tc>
                <a:tc>
                  <a:txBody>
                    <a:bodyPr/>
                    <a:lstStyle/>
                    <a:p>
                      <a:pPr algn="r"/>
                      <a:r>
                        <a:rPr kumimoji="1" lang="en-US" altLang="ja-JP" sz="2400" dirty="0" smtClean="0"/>
                        <a:t>77.6%</a:t>
                      </a:r>
                      <a:endParaRPr kumimoji="1" lang="ja-JP" altLang="en-US" sz="2400" dirty="0"/>
                    </a:p>
                  </a:txBody>
                  <a:tcPr/>
                </a:tc>
                <a:tc>
                  <a:txBody>
                    <a:bodyPr/>
                    <a:lstStyle/>
                    <a:p>
                      <a:pPr algn="r"/>
                      <a:r>
                        <a:rPr kumimoji="1" lang="en-US" altLang="ja-JP" sz="2400" dirty="0" smtClean="0"/>
                        <a:t>74.5%</a:t>
                      </a:r>
                      <a:endParaRPr kumimoji="1" lang="ja-JP" altLang="en-US" sz="2400" dirty="0"/>
                    </a:p>
                  </a:txBody>
                  <a:tcPr/>
                </a:tc>
                <a:tc>
                  <a:txBody>
                    <a:bodyPr/>
                    <a:lstStyle/>
                    <a:p>
                      <a:pPr algn="r"/>
                      <a:r>
                        <a:rPr kumimoji="1" lang="en-US" altLang="ja-JP" sz="2400" dirty="0" smtClean="0"/>
                        <a:t>22.3%</a:t>
                      </a:r>
                      <a:endParaRPr kumimoji="1" lang="ja-JP" altLang="en-US" sz="2400" dirty="0"/>
                    </a:p>
                  </a:txBody>
                  <a:tcPr/>
                </a:tc>
                <a:tc>
                  <a:txBody>
                    <a:bodyPr/>
                    <a:lstStyle/>
                    <a:p>
                      <a:pPr algn="r"/>
                      <a:r>
                        <a:rPr kumimoji="1" lang="en-US" altLang="ja-JP" sz="2400" dirty="0" smtClean="0">
                          <a:solidFill>
                            <a:srgbClr val="FF0000"/>
                          </a:solidFill>
                        </a:rPr>
                        <a:t>25.4%</a:t>
                      </a:r>
                      <a:endParaRPr kumimoji="1" lang="ja-JP" altLang="en-US" sz="2400" dirty="0">
                        <a:solidFill>
                          <a:srgbClr val="FF0000"/>
                        </a:solidFill>
                      </a:endParaRPr>
                    </a:p>
                  </a:txBody>
                  <a:tcPr/>
                </a:tc>
              </a:tr>
              <a:tr h="495374">
                <a:tc>
                  <a:txBody>
                    <a:bodyPr/>
                    <a:lstStyle/>
                    <a:p>
                      <a:pPr algn="ctr"/>
                      <a:r>
                        <a:rPr kumimoji="1" lang="en-US" altLang="ja-JP" sz="2400" dirty="0" smtClean="0"/>
                        <a:t>SWT</a:t>
                      </a:r>
                      <a:endParaRPr kumimoji="1" lang="ja-JP" altLang="en-US" sz="2400" dirty="0"/>
                    </a:p>
                  </a:txBody>
                  <a:tcPr/>
                </a:tc>
                <a:tc>
                  <a:txBody>
                    <a:bodyPr/>
                    <a:lstStyle/>
                    <a:p>
                      <a:pPr algn="r"/>
                      <a:r>
                        <a:rPr kumimoji="1" lang="en-US" altLang="ja-JP" sz="2400" dirty="0" smtClean="0"/>
                        <a:t>75.8%</a:t>
                      </a:r>
                      <a:endParaRPr kumimoji="1" lang="ja-JP" altLang="en-US" sz="2400" dirty="0"/>
                    </a:p>
                  </a:txBody>
                  <a:tcPr/>
                </a:tc>
                <a:tc>
                  <a:txBody>
                    <a:bodyPr/>
                    <a:lstStyle/>
                    <a:p>
                      <a:pPr algn="r"/>
                      <a:r>
                        <a:rPr kumimoji="1" lang="en-US" altLang="ja-JP" sz="2400" dirty="0" smtClean="0"/>
                        <a:t>66.1%</a:t>
                      </a:r>
                      <a:endParaRPr kumimoji="1" lang="ja-JP" altLang="en-US" sz="2400" dirty="0"/>
                    </a:p>
                  </a:txBody>
                  <a:tcPr/>
                </a:tc>
                <a:tc>
                  <a:txBody>
                    <a:bodyPr/>
                    <a:lstStyle/>
                    <a:p>
                      <a:pPr algn="r"/>
                      <a:r>
                        <a:rPr kumimoji="1" lang="en-US" altLang="ja-JP" sz="2400" dirty="0" smtClean="0"/>
                        <a:t>24.1%</a:t>
                      </a:r>
                      <a:endParaRPr kumimoji="1" lang="ja-JP" altLang="en-US" sz="2400" dirty="0"/>
                    </a:p>
                  </a:txBody>
                  <a:tcPr/>
                </a:tc>
                <a:tc>
                  <a:txBody>
                    <a:bodyPr/>
                    <a:lstStyle/>
                    <a:p>
                      <a:pPr algn="r"/>
                      <a:r>
                        <a:rPr kumimoji="1" lang="en-US" altLang="ja-JP" sz="2400" dirty="0" smtClean="0">
                          <a:solidFill>
                            <a:srgbClr val="FF0000"/>
                          </a:solidFill>
                        </a:rPr>
                        <a:t>33.9%</a:t>
                      </a:r>
                      <a:endParaRPr kumimoji="1" lang="ja-JP" altLang="en-US" sz="2400" dirty="0">
                        <a:solidFill>
                          <a:srgbClr val="FF0000"/>
                        </a:solidFill>
                      </a:endParaRPr>
                    </a:p>
                  </a:txBody>
                  <a:tcPr/>
                </a:tc>
              </a:tr>
              <a:tr h="495374">
                <a:tc>
                  <a:txBody>
                    <a:bodyPr/>
                    <a:lstStyle/>
                    <a:p>
                      <a:pPr algn="ctr"/>
                      <a:r>
                        <a:rPr kumimoji="1" lang="en-US" altLang="ja-JP" sz="2400" dirty="0" smtClean="0"/>
                        <a:t>Mozilla</a:t>
                      </a:r>
                      <a:endParaRPr kumimoji="1" lang="ja-JP" altLang="en-US" sz="2400" dirty="0"/>
                    </a:p>
                  </a:txBody>
                  <a:tcPr/>
                </a:tc>
                <a:tc>
                  <a:txBody>
                    <a:bodyPr/>
                    <a:lstStyle/>
                    <a:p>
                      <a:pPr algn="r"/>
                      <a:r>
                        <a:rPr kumimoji="1" lang="en-US" altLang="ja-JP" sz="2400" dirty="0" smtClean="0"/>
                        <a:t>67.3%</a:t>
                      </a:r>
                      <a:endParaRPr kumimoji="1" lang="ja-JP" altLang="en-US" sz="2400" dirty="0"/>
                    </a:p>
                  </a:txBody>
                  <a:tcPr/>
                </a:tc>
                <a:tc>
                  <a:txBody>
                    <a:bodyPr/>
                    <a:lstStyle/>
                    <a:p>
                      <a:pPr algn="r"/>
                      <a:r>
                        <a:rPr kumimoji="1" lang="en-US" altLang="ja-JP" sz="2400" dirty="0" smtClean="0"/>
                        <a:t>63.5%</a:t>
                      </a:r>
                      <a:endParaRPr kumimoji="1" lang="ja-JP" altLang="en-US" sz="2400" dirty="0"/>
                    </a:p>
                  </a:txBody>
                  <a:tcPr/>
                </a:tc>
                <a:tc>
                  <a:txBody>
                    <a:bodyPr/>
                    <a:lstStyle/>
                    <a:p>
                      <a:pPr algn="r"/>
                      <a:r>
                        <a:rPr kumimoji="1" lang="en-US" altLang="ja-JP" sz="2400" dirty="0" smtClean="0"/>
                        <a:t>32.6%</a:t>
                      </a:r>
                      <a:endParaRPr kumimoji="1" lang="ja-JP" altLang="en-US" sz="2400" dirty="0"/>
                    </a:p>
                  </a:txBody>
                  <a:tcPr/>
                </a:tc>
                <a:tc>
                  <a:txBody>
                    <a:bodyPr/>
                    <a:lstStyle/>
                    <a:p>
                      <a:pPr algn="r"/>
                      <a:r>
                        <a:rPr kumimoji="1" lang="en-US" altLang="ja-JP" sz="2400" dirty="0" smtClean="0">
                          <a:solidFill>
                            <a:srgbClr val="FF0000"/>
                          </a:solidFill>
                        </a:rPr>
                        <a:t>36.4%</a:t>
                      </a:r>
                      <a:endParaRPr kumimoji="1" lang="ja-JP" altLang="en-US" sz="2400" dirty="0">
                        <a:solidFill>
                          <a:srgbClr val="FF0000"/>
                        </a:solidFill>
                      </a:endParaRPr>
                    </a:p>
                  </a:txBody>
                  <a:tcPr/>
                </a:tc>
              </a:tr>
            </a:tbl>
          </a:graphicData>
        </a:graphic>
      </p:graphicFrame>
      <p:sp>
        <p:nvSpPr>
          <p:cNvPr id="9" name="正方形/長方形 8"/>
          <p:cNvSpPr/>
          <p:nvPr/>
        </p:nvSpPr>
        <p:spPr>
          <a:xfrm>
            <a:off x="2123728" y="5184936"/>
            <a:ext cx="5400600" cy="11212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sz="2400" dirty="0" smtClean="0"/>
              <a:t>複数パッチ必要な場合が少しだけ多い</a:t>
            </a:r>
            <a:endParaRPr kumimoji="1" lang="ja-JP" altLang="en-US" sz="2400" dirty="0"/>
          </a:p>
        </p:txBody>
      </p:sp>
    </p:spTree>
    <p:extLst>
      <p:ext uri="{BB962C8B-B14F-4D97-AF65-F5344CB8AC3E}">
        <p14:creationId xmlns:p14="http://schemas.microsoft.com/office/powerpoint/2010/main" val="11912712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RQ1</a:t>
            </a:r>
            <a:r>
              <a:rPr kumimoji="1" lang="ja-JP" altLang="en-US" dirty="0" smtClean="0"/>
              <a:t>の結果</a:t>
            </a:r>
            <a:r>
              <a:rPr kumimoji="1" lang="en-US" altLang="ja-JP" dirty="0" smtClean="0"/>
              <a:t>3</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追加投稿したパッチの分類比較</a:t>
            </a:r>
            <a:endParaRPr kumimoji="1" lang="en-US" altLang="ja-JP" dirty="0" smtClean="0"/>
          </a:p>
          <a:p>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1573726223"/>
              </p:ext>
            </p:extLst>
          </p:nvPr>
        </p:nvGraphicFramePr>
        <p:xfrm>
          <a:off x="107504" y="2276873"/>
          <a:ext cx="8880648" cy="2952327"/>
        </p:xfrm>
        <a:graphic>
          <a:graphicData uri="http://schemas.openxmlformats.org/drawingml/2006/table">
            <a:tbl>
              <a:tblPr firstRow="1" bandRow="1">
                <a:tableStyleId>{5C22544A-7EE6-4342-B048-85BDC9FD1C3A}</a:tableStyleId>
              </a:tblPr>
              <a:tblGrid>
                <a:gridCol w="1268664"/>
                <a:gridCol w="1268664"/>
                <a:gridCol w="1268664"/>
                <a:gridCol w="1268664"/>
                <a:gridCol w="1268664"/>
                <a:gridCol w="1268664"/>
                <a:gridCol w="1268664"/>
              </a:tblGrid>
              <a:tr h="421761">
                <a:tc>
                  <a:txBody>
                    <a:bodyPr/>
                    <a:lstStyle/>
                    <a:p>
                      <a:r>
                        <a:rPr kumimoji="1" lang="en-US" altLang="ja-JP" sz="2000" dirty="0" smtClean="0"/>
                        <a:t>(%)</a:t>
                      </a:r>
                      <a:endParaRPr kumimoji="1" lang="ja-JP" altLang="en-US" sz="2000" dirty="0"/>
                    </a:p>
                  </a:txBody>
                  <a:tcPr/>
                </a:tc>
                <a:tc gridSpan="2">
                  <a:txBody>
                    <a:bodyPr/>
                    <a:lstStyle/>
                    <a:p>
                      <a:pPr algn="ctr"/>
                      <a:r>
                        <a:rPr kumimoji="1" lang="en-US" altLang="ja-JP" sz="2000" dirty="0" smtClean="0"/>
                        <a:t>JDT</a:t>
                      </a:r>
                      <a:endParaRPr kumimoji="1" lang="ja-JP" altLang="en-US" sz="2000" dirty="0"/>
                    </a:p>
                  </a:txBody>
                  <a:tcPr/>
                </a:tc>
                <a:tc hMerge="1">
                  <a:txBody>
                    <a:bodyPr/>
                    <a:lstStyle/>
                    <a:p>
                      <a:endParaRPr kumimoji="1" lang="ja-JP" altLang="en-US" dirty="0"/>
                    </a:p>
                  </a:txBody>
                  <a:tcPr/>
                </a:tc>
                <a:tc gridSpan="2">
                  <a:txBody>
                    <a:bodyPr/>
                    <a:lstStyle/>
                    <a:p>
                      <a:pPr algn="ctr"/>
                      <a:r>
                        <a:rPr kumimoji="1" lang="en-US" altLang="ja-JP" sz="2000" dirty="0" smtClean="0"/>
                        <a:t>SWT</a:t>
                      </a:r>
                      <a:endParaRPr kumimoji="1" lang="ja-JP" altLang="en-US" sz="2000" dirty="0"/>
                    </a:p>
                  </a:txBody>
                  <a:tcPr/>
                </a:tc>
                <a:tc hMerge="1">
                  <a:txBody>
                    <a:bodyPr/>
                    <a:lstStyle/>
                    <a:p>
                      <a:endParaRPr kumimoji="1" lang="ja-JP" altLang="en-US" dirty="0"/>
                    </a:p>
                  </a:txBody>
                  <a:tcPr/>
                </a:tc>
                <a:tc gridSpan="2">
                  <a:txBody>
                    <a:bodyPr/>
                    <a:lstStyle/>
                    <a:p>
                      <a:pPr algn="ctr"/>
                      <a:r>
                        <a:rPr kumimoji="1" lang="en-US" altLang="ja-JP" sz="2000" dirty="0" smtClean="0"/>
                        <a:t>Mozilla</a:t>
                      </a:r>
                      <a:endParaRPr kumimoji="1" lang="ja-JP" altLang="en-US" sz="2000" dirty="0"/>
                    </a:p>
                  </a:txBody>
                  <a:tcPr/>
                </a:tc>
                <a:tc hMerge="1">
                  <a:txBody>
                    <a:bodyPr/>
                    <a:lstStyle/>
                    <a:p>
                      <a:endParaRPr kumimoji="1" lang="ja-JP" altLang="en-US" dirty="0"/>
                    </a:p>
                  </a:txBody>
                  <a:tcPr/>
                </a:tc>
              </a:tr>
              <a:tr h="421761">
                <a:tc>
                  <a:txBody>
                    <a:bodyPr/>
                    <a:lstStyle/>
                    <a:p>
                      <a:pPr algn="ctr"/>
                      <a:endParaRPr kumimoji="1" lang="ja-JP" altLang="en-US" sz="1800"/>
                    </a:p>
                  </a:txBody>
                  <a:tcPr/>
                </a:tc>
                <a:tc>
                  <a:txBody>
                    <a:bodyPr/>
                    <a:lstStyle/>
                    <a:p>
                      <a:pPr algn="ctr"/>
                      <a:r>
                        <a:rPr kumimoji="1" lang="en-US" altLang="ja-JP" sz="2000" dirty="0" err="1" smtClean="0"/>
                        <a:t>Npref</a:t>
                      </a:r>
                      <a:endParaRPr kumimoji="1" lang="ja-JP" altLang="en-US" sz="2000" dirty="0"/>
                    </a:p>
                  </a:txBody>
                  <a:tcPr/>
                </a:tc>
                <a:tc>
                  <a:txBody>
                    <a:bodyPr/>
                    <a:lstStyle/>
                    <a:p>
                      <a:pPr algn="ctr"/>
                      <a:r>
                        <a:rPr kumimoji="1" lang="en-US" altLang="ja-JP" sz="2000" dirty="0" err="1" smtClean="0"/>
                        <a:t>Pref</a:t>
                      </a:r>
                      <a:endParaRPr kumimoji="1" lang="ja-JP" altLang="en-US" sz="2000" dirty="0"/>
                    </a:p>
                  </a:txBody>
                  <a:tcPr/>
                </a:tc>
                <a:tc>
                  <a:txBody>
                    <a:bodyPr/>
                    <a:lstStyle/>
                    <a:p>
                      <a:pPr algn="ctr"/>
                      <a:r>
                        <a:rPr kumimoji="1" lang="en-US" altLang="ja-JP" sz="2000" dirty="0" err="1" smtClean="0"/>
                        <a:t>Npref</a:t>
                      </a:r>
                      <a:endParaRPr kumimoji="1" lang="ja-JP" altLang="en-US" sz="2000" dirty="0"/>
                    </a:p>
                  </a:txBody>
                  <a:tcPr/>
                </a:tc>
                <a:tc>
                  <a:txBody>
                    <a:bodyPr/>
                    <a:lstStyle/>
                    <a:p>
                      <a:pPr algn="ctr"/>
                      <a:r>
                        <a:rPr kumimoji="1" lang="en-US" altLang="ja-JP" sz="2000" dirty="0" err="1" smtClean="0"/>
                        <a:t>Pref</a:t>
                      </a:r>
                      <a:endParaRPr kumimoji="1" lang="ja-JP" altLang="en-US" sz="2000" dirty="0"/>
                    </a:p>
                  </a:txBody>
                  <a:tcPr/>
                </a:tc>
                <a:tc>
                  <a:txBody>
                    <a:bodyPr/>
                    <a:lstStyle/>
                    <a:p>
                      <a:pPr algn="ctr"/>
                      <a:r>
                        <a:rPr kumimoji="1" lang="en-US" altLang="ja-JP" sz="2000" dirty="0" err="1" smtClean="0"/>
                        <a:t>Npref</a:t>
                      </a:r>
                      <a:endParaRPr kumimoji="1" lang="ja-JP" altLang="en-US" sz="2000" dirty="0"/>
                    </a:p>
                  </a:txBody>
                  <a:tcPr/>
                </a:tc>
                <a:tc>
                  <a:txBody>
                    <a:bodyPr/>
                    <a:lstStyle/>
                    <a:p>
                      <a:pPr algn="ctr"/>
                      <a:r>
                        <a:rPr kumimoji="1" lang="en-US" altLang="ja-JP" sz="2000" dirty="0" err="1" smtClean="0"/>
                        <a:t>Pref</a:t>
                      </a:r>
                      <a:endParaRPr kumimoji="1" lang="ja-JP" altLang="en-US" sz="2000" dirty="0"/>
                    </a:p>
                  </a:txBody>
                  <a:tcPr/>
                </a:tc>
              </a:tr>
              <a:tr h="421761">
                <a:tc>
                  <a:txBody>
                    <a:bodyPr/>
                    <a:lstStyle/>
                    <a:p>
                      <a:pPr algn="ctr"/>
                      <a:r>
                        <a:rPr kumimoji="1" lang="en-US" altLang="ja-JP" sz="1800" dirty="0" err="1" smtClean="0"/>
                        <a:t>FixFunction</a:t>
                      </a:r>
                      <a:endParaRPr kumimoji="1" lang="ja-JP" altLang="en-US" sz="1800" dirty="0"/>
                    </a:p>
                  </a:txBody>
                  <a:tcPr/>
                </a:tc>
                <a:tc>
                  <a:txBody>
                    <a:bodyPr/>
                    <a:lstStyle/>
                    <a:p>
                      <a:pPr algn="r"/>
                      <a:r>
                        <a:rPr kumimoji="1" lang="en-US" altLang="ja-JP" sz="2000" dirty="0" smtClean="0"/>
                        <a:t>22.2</a:t>
                      </a:r>
                      <a:endParaRPr kumimoji="1" lang="ja-JP" altLang="en-US" sz="2000" dirty="0"/>
                    </a:p>
                  </a:txBody>
                  <a:tcPr/>
                </a:tc>
                <a:tc>
                  <a:txBody>
                    <a:bodyPr/>
                    <a:lstStyle/>
                    <a:p>
                      <a:pPr algn="r"/>
                      <a:r>
                        <a:rPr kumimoji="1" lang="en-US" altLang="ja-JP" sz="2000" dirty="0" smtClean="0">
                          <a:solidFill>
                            <a:srgbClr val="0070C0"/>
                          </a:solidFill>
                        </a:rPr>
                        <a:t>21.4</a:t>
                      </a:r>
                      <a:endParaRPr kumimoji="1" lang="ja-JP" altLang="en-US" sz="2000" dirty="0">
                        <a:solidFill>
                          <a:srgbClr val="0070C0"/>
                        </a:solidFill>
                      </a:endParaRPr>
                    </a:p>
                  </a:txBody>
                  <a:tcPr/>
                </a:tc>
                <a:tc>
                  <a:txBody>
                    <a:bodyPr/>
                    <a:lstStyle/>
                    <a:p>
                      <a:pPr algn="r"/>
                      <a:r>
                        <a:rPr kumimoji="1" lang="en-US" altLang="ja-JP" sz="2000" dirty="0" smtClean="0"/>
                        <a:t>11.1</a:t>
                      </a:r>
                      <a:endParaRPr kumimoji="1" lang="ja-JP" altLang="en-US" sz="2000" dirty="0"/>
                    </a:p>
                  </a:txBody>
                  <a:tcPr/>
                </a:tc>
                <a:tc>
                  <a:txBody>
                    <a:bodyPr/>
                    <a:lstStyle/>
                    <a:p>
                      <a:pPr algn="r"/>
                      <a:r>
                        <a:rPr kumimoji="1" lang="en-US" altLang="ja-JP" sz="2000" dirty="0" smtClean="0">
                          <a:solidFill>
                            <a:srgbClr val="0070C0"/>
                          </a:solidFill>
                        </a:rPr>
                        <a:t>5.0</a:t>
                      </a:r>
                      <a:endParaRPr kumimoji="1" lang="ja-JP" altLang="en-US" sz="2000" dirty="0">
                        <a:solidFill>
                          <a:srgbClr val="0070C0"/>
                        </a:solidFill>
                      </a:endParaRPr>
                    </a:p>
                  </a:txBody>
                  <a:tcPr/>
                </a:tc>
                <a:tc>
                  <a:txBody>
                    <a:bodyPr/>
                    <a:lstStyle/>
                    <a:p>
                      <a:pPr algn="r"/>
                      <a:r>
                        <a:rPr kumimoji="1" lang="en-US" altLang="ja-JP" sz="2000" dirty="0" smtClean="0"/>
                        <a:t>10.5</a:t>
                      </a:r>
                      <a:endParaRPr kumimoji="1" lang="ja-JP" altLang="en-US" sz="2000" dirty="0"/>
                    </a:p>
                  </a:txBody>
                  <a:tcPr/>
                </a:tc>
                <a:tc>
                  <a:txBody>
                    <a:bodyPr/>
                    <a:lstStyle/>
                    <a:p>
                      <a:pPr algn="r"/>
                      <a:r>
                        <a:rPr kumimoji="1" lang="en-US" altLang="ja-JP" sz="2000" dirty="0" smtClean="0">
                          <a:solidFill>
                            <a:srgbClr val="0070C0"/>
                          </a:solidFill>
                        </a:rPr>
                        <a:t>22.9</a:t>
                      </a:r>
                      <a:endParaRPr kumimoji="1" lang="ja-JP" altLang="en-US" sz="2000" dirty="0">
                        <a:solidFill>
                          <a:srgbClr val="0070C0"/>
                        </a:solidFill>
                      </a:endParaRPr>
                    </a:p>
                  </a:txBody>
                  <a:tcPr/>
                </a:tc>
              </a:tr>
              <a:tr h="421761">
                <a:tc>
                  <a:txBody>
                    <a:bodyPr/>
                    <a:lstStyle/>
                    <a:p>
                      <a:pPr algn="ctr"/>
                      <a:r>
                        <a:rPr kumimoji="1" lang="en-US" altLang="ja-JP" sz="1800" dirty="0" err="1" smtClean="0"/>
                        <a:t>FixPerf</a:t>
                      </a:r>
                      <a:endParaRPr kumimoji="1" lang="ja-JP" altLang="en-US" sz="1800" dirty="0"/>
                    </a:p>
                  </a:txBody>
                  <a:tcPr/>
                </a:tc>
                <a:tc>
                  <a:txBody>
                    <a:bodyPr/>
                    <a:lstStyle/>
                    <a:p>
                      <a:pPr algn="r"/>
                      <a:r>
                        <a:rPr kumimoji="1" lang="en-US" altLang="ja-JP" sz="2000" dirty="0" smtClean="0"/>
                        <a:t>44.4</a:t>
                      </a:r>
                      <a:endParaRPr kumimoji="1" lang="ja-JP" altLang="en-US" sz="2000" dirty="0"/>
                    </a:p>
                  </a:txBody>
                  <a:tcPr/>
                </a:tc>
                <a:tc>
                  <a:txBody>
                    <a:bodyPr/>
                    <a:lstStyle/>
                    <a:p>
                      <a:pPr algn="r"/>
                      <a:r>
                        <a:rPr kumimoji="1" lang="en-US" altLang="ja-JP" sz="2000" dirty="0" smtClean="0">
                          <a:solidFill>
                            <a:srgbClr val="FF0000"/>
                          </a:solidFill>
                        </a:rPr>
                        <a:t>64.3</a:t>
                      </a:r>
                      <a:endParaRPr kumimoji="1" lang="ja-JP" altLang="en-US" sz="2000" dirty="0">
                        <a:solidFill>
                          <a:srgbClr val="FF0000"/>
                        </a:solidFill>
                      </a:endParaRPr>
                    </a:p>
                  </a:txBody>
                  <a:tcPr/>
                </a:tc>
                <a:tc>
                  <a:txBody>
                    <a:bodyPr/>
                    <a:lstStyle/>
                    <a:p>
                      <a:pPr algn="r"/>
                      <a:r>
                        <a:rPr kumimoji="1" lang="en-US" altLang="ja-JP" sz="2000" dirty="0" smtClean="0"/>
                        <a:t>61.1</a:t>
                      </a:r>
                      <a:endParaRPr kumimoji="1" lang="ja-JP" altLang="en-US" sz="2000" dirty="0"/>
                    </a:p>
                  </a:txBody>
                  <a:tcPr/>
                </a:tc>
                <a:tc>
                  <a:txBody>
                    <a:bodyPr/>
                    <a:lstStyle/>
                    <a:p>
                      <a:pPr algn="r"/>
                      <a:r>
                        <a:rPr kumimoji="1" lang="en-US" altLang="ja-JP" sz="2000" dirty="0" smtClean="0">
                          <a:solidFill>
                            <a:srgbClr val="FF0000"/>
                          </a:solidFill>
                        </a:rPr>
                        <a:t>75.0</a:t>
                      </a:r>
                      <a:endParaRPr kumimoji="1" lang="ja-JP" altLang="en-US" sz="2000" dirty="0">
                        <a:solidFill>
                          <a:srgbClr val="FF0000"/>
                        </a:solidFill>
                      </a:endParaRPr>
                    </a:p>
                  </a:txBody>
                  <a:tcPr/>
                </a:tc>
                <a:tc>
                  <a:txBody>
                    <a:bodyPr/>
                    <a:lstStyle/>
                    <a:p>
                      <a:pPr algn="r"/>
                      <a:r>
                        <a:rPr kumimoji="1" lang="en-US" altLang="ja-JP" sz="2000" dirty="0" smtClean="0"/>
                        <a:t>42.1</a:t>
                      </a:r>
                      <a:endParaRPr kumimoji="1" lang="ja-JP" altLang="en-US" sz="2000" dirty="0"/>
                    </a:p>
                  </a:txBody>
                  <a:tcPr/>
                </a:tc>
                <a:tc>
                  <a:txBody>
                    <a:bodyPr/>
                    <a:lstStyle/>
                    <a:p>
                      <a:pPr algn="r"/>
                      <a:r>
                        <a:rPr kumimoji="1" lang="en-US" altLang="ja-JP" sz="2000" dirty="0" smtClean="0">
                          <a:solidFill>
                            <a:srgbClr val="FF0000"/>
                          </a:solidFill>
                        </a:rPr>
                        <a:t>31.4</a:t>
                      </a:r>
                      <a:endParaRPr kumimoji="1" lang="ja-JP" altLang="en-US" sz="2000" dirty="0">
                        <a:solidFill>
                          <a:srgbClr val="FF0000"/>
                        </a:solidFill>
                      </a:endParaRPr>
                    </a:p>
                  </a:txBody>
                  <a:tcPr/>
                </a:tc>
              </a:tr>
              <a:tr h="421761">
                <a:tc>
                  <a:txBody>
                    <a:bodyPr/>
                    <a:lstStyle/>
                    <a:p>
                      <a:pPr algn="ctr"/>
                      <a:r>
                        <a:rPr kumimoji="1" lang="en-US" altLang="ja-JP" sz="1800" dirty="0" smtClean="0"/>
                        <a:t>Both</a:t>
                      </a:r>
                      <a:endParaRPr kumimoji="1" lang="ja-JP" altLang="en-US" sz="1800" dirty="0"/>
                    </a:p>
                  </a:txBody>
                  <a:tcPr/>
                </a:tc>
                <a:tc>
                  <a:txBody>
                    <a:bodyPr/>
                    <a:lstStyle/>
                    <a:p>
                      <a:pPr algn="r"/>
                      <a:r>
                        <a:rPr kumimoji="1" lang="en-US" altLang="ja-JP" sz="2000" dirty="0" smtClean="0"/>
                        <a:t>5.6</a:t>
                      </a:r>
                      <a:endParaRPr kumimoji="1" lang="ja-JP" altLang="en-US" sz="2000" dirty="0"/>
                    </a:p>
                  </a:txBody>
                  <a:tcPr/>
                </a:tc>
                <a:tc>
                  <a:txBody>
                    <a:bodyPr/>
                    <a:lstStyle/>
                    <a:p>
                      <a:pPr algn="r"/>
                      <a:r>
                        <a:rPr kumimoji="1" lang="en-US" altLang="ja-JP" sz="2000" dirty="0" smtClean="0"/>
                        <a:t>7.1</a:t>
                      </a:r>
                      <a:endParaRPr kumimoji="1" lang="ja-JP" altLang="en-US" sz="2000" dirty="0"/>
                    </a:p>
                  </a:txBody>
                  <a:tcPr/>
                </a:tc>
                <a:tc>
                  <a:txBody>
                    <a:bodyPr/>
                    <a:lstStyle/>
                    <a:p>
                      <a:pPr algn="r"/>
                      <a:r>
                        <a:rPr kumimoji="1" lang="en-US" altLang="ja-JP" sz="2000" dirty="0" smtClean="0"/>
                        <a:t>22.2</a:t>
                      </a:r>
                      <a:endParaRPr kumimoji="1" lang="ja-JP" altLang="en-US" sz="2000" dirty="0"/>
                    </a:p>
                  </a:txBody>
                  <a:tcPr/>
                </a:tc>
                <a:tc>
                  <a:txBody>
                    <a:bodyPr/>
                    <a:lstStyle/>
                    <a:p>
                      <a:pPr algn="r"/>
                      <a:r>
                        <a:rPr kumimoji="1" lang="en-US" altLang="ja-JP" sz="2000" dirty="0" smtClean="0"/>
                        <a:t>5.0</a:t>
                      </a:r>
                      <a:endParaRPr kumimoji="1" lang="ja-JP" altLang="en-US" sz="2000" dirty="0"/>
                    </a:p>
                  </a:txBody>
                  <a:tcPr/>
                </a:tc>
                <a:tc>
                  <a:txBody>
                    <a:bodyPr/>
                    <a:lstStyle/>
                    <a:p>
                      <a:pPr algn="r"/>
                      <a:r>
                        <a:rPr kumimoji="1" lang="en-US" altLang="ja-JP" sz="2000" dirty="0" smtClean="0"/>
                        <a:t>0.0</a:t>
                      </a:r>
                      <a:endParaRPr kumimoji="1" lang="ja-JP" altLang="en-US" sz="2000" dirty="0"/>
                    </a:p>
                  </a:txBody>
                  <a:tcPr/>
                </a:tc>
                <a:tc>
                  <a:txBody>
                    <a:bodyPr/>
                    <a:lstStyle/>
                    <a:p>
                      <a:pPr algn="r"/>
                      <a:r>
                        <a:rPr kumimoji="1" lang="en-US" altLang="ja-JP" sz="2000" dirty="0" smtClean="0"/>
                        <a:t>22.9</a:t>
                      </a:r>
                      <a:endParaRPr kumimoji="1" lang="ja-JP" altLang="en-US" sz="2000" dirty="0"/>
                    </a:p>
                  </a:txBody>
                  <a:tcPr/>
                </a:tc>
              </a:tr>
              <a:tr h="421761">
                <a:tc>
                  <a:txBody>
                    <a:bodyPr/>
                    <a:lstStyle/>
                    <a:p>
                      <a:pPr algn="ctr"/>
                      <a:r>
                        <a:rPr kumimoji="1" lang="en-US" altLang="ja-JP" sz="1800" dirty="0" smtClean="0"/>
                        <a:t>Format</a:t>
                      </a:r>
                      <a:endParaRPr kumimoji="1" lang="ja-JP" altLang="en-US" sz="1800" dirty="0"/>
                    </a:p>
                  </a:txBody>
                  <a:tcPr/>
                </a:tc>
                <a:tc>
                  <a:txBody>
                    <a:bodyPr/>
                    <a:lstStyle/>
                    <a:p>
                      <a:pPr algn="r"/>
                      <a:r>
                        <a:rPr kumimoji="1" lang="en-US" altLang="ja-JP" sz="2000" dirty="0" smtClean="0"/>
                        <a:t>5.6</a:t>
                      </a:r>
                      <a:endParaRPr kumimoji="1" lang="ja-JP" altLang="en-US" sz="2000" dirty="0"/>
                    </a:p>
                  </a:txBody>
                  <a:tcPr/>
                </a:tc>
                <a:tc>
                  <a:txBody>
                    <a:bodyPr/>
                    <a:lstStyle/>
                    <a:p>
                      <a:pPr algn="r"/>
                      <a:r>
                        <a:rPr kumimoji="1" lang="en-US" altLang="ja-JP" sz="2000" dirty="0" smtClean="0"/>
                        <a:t>0.0</a:t>
                      </a:r>
                      <a:endParaRPr kumimoji="1" lang="ja-JP" altLang="en-US" sz="2000" dirty="0"/>
                    </a:p>
                  </a:txBody>
                  <a:tcPr/>
                </a:tc>
                <a:tc>
                  <a:txBody>
                    <a:bodyPr/>
                    <a:lstStyle/>
                    <a:p>
                      <a:pPr algn="r"/>
                      <a:r>
                        <a:rPr kumimoji="1" lang="en-US" altLang="ja-JP" sz="2000" dirty="0" smtClean="0"/>
                        <a:t>5.6</a:t>
                      </a:r>
                      <a:endParaRPr kumimoji="1" lang="ja-JP" altLang="en-US" sz="2000" dirty="0"/>
                    </a:p>
                  </a:txBody>
                  <a:tcPr/>
                </a:tc>
                <a:tc>
                  <a:txBody>
                    <a:bodyPr/>
                    <a:lstStyle/>
                    <a:p>
                      <a:pPr algn="r"/>
                      <a:r>
                        <a:rPr kumimoji="1" lang="en-US" altLang="ja-JP" sz="2000" dirty="0" smtClean="0"/>
                        <a:t>0.0</a:t>
                      </a:r>
                      <a:endParaRPr kumimoji="1" lang="ja-JP" altLang="en-US" sz="2000" dirty="0"/>
                    </a:p>
                  </a:txBody>
                  <a:tcPr/>
                </a:tc>
                <a:tc>
                  <a:txBody>
                    <a:bodyPr/>
                    <a:lstStyle/>
                    <a:p>
                      <a:pPr algn="r"/>
                      <a:r>
                        <a:rPr kumimoji="1" lang="en-US" altLang="ja-JP" sz="2000" dirty="0" smtClean="0"/>
                        <a:t>5.3</a:t>
                      </a:r>
                      <a:endParaRPr kumimoji="1" lang="ja-JP" altLang="en-US" sz="2000" dirty="0"/>
                    </a:p>
                  </a:txBody>
                  <a:tcPr/>
                </a:tc>
                <a:tc>
                  <a:txBody>
                    <a:bodyPr/>
                    <a:lstStyle/>
                    <a:p>
                      <a:pPr algn="r"/>
                      <a:r>
                        <a:rPr kumimoji="1" lang="en-US" altLang="ja-JP" sz="2000" dirty="0" smtClean="0"/>
                        <a:t>0.0</a:t>
                      </a:r>
                      <a:endParaRPr kumimoji="1" lang="ja-JP" altLang="en-US" sz="2000" dirty="0"/>
                    </a:p>
                  </a:txBody>
                  <a:tcPr/>
                </a:tc>
              </a:tr>
              <a:tr h="421761">
                <a:tc>
                  <a:txBody>
                    <a:bodyPr/>
                    <a:lstStyle/>
                    <a:p>
                      <a:pPr algn="ctr"/>
                      <a:r>
                        <a:rPr kumimoji="1" lang="en-US" altLang="ja-JP" sz="1800" dirty="0" smtClean="0"/>
                        <a:t>To Branch</a:t>
                      </a:r>
                      <a:endParaRPr kumimoji="1" lang="ja-JP" altLang="en-US" sz="1800" dirty="0"/>
                    </a:p>
                  </a:txBody>
                  <a:tcPr/>
                </a:tc>
                <a:tc>
                  <a:txBody>
                    <a:bodyPr/>
                    <a:lstStyle/>
                    <a:p>
                      <a:pPr algn="r"/>
                      <a:r>
                        <a:rPr kumimoji="1" lang="en-US" altLang="ja-JP" sz="2000" dirty="0" smtClean="0"/>
                        <a:t>22.2</a:t>
                      </a:r>
                      <a:endParaRPr kumimoji="1" lang="ja-JP" altLang="en-US" sz="2000" dirty="0"/>
                    </a:p>
                  </a:txBody>
                  <a:tcPr/>
                </a:tc>
                <a:tc>
                  <a:txBody>
                    <a:bodyPr/>
                    <a:lstStyle/>
                    <a:p>
                      <a:pPr algn="r"/>
                      <a:r>
                        <a:rPr kumimoji="1" lang="en-US" altLang="ja-JP" sz="2000" dirty="0" smtClean="0"/>
                        <a:t>7.1</a:t>
                      </a:r>
                      <a:endParaRPr kumimoji="1" lang="ja-JP" altLang="en-US" sz="2000" dirty="0"/>
                    </a:p>
                  </a:txBody>
                  <a:tcPr/>
                </a:tc>
                <a:tc>
                  <a:txBody>
                    <a:bodyPr/>
                    <a:lstStyle/>
                    <a:p>
                      <a:pPr algn="r"/>
                      <a:r>
                        <a:rPr kumimoji="1" lang="en-US" altLang="ja-JP" sz="2000" dirty="0" smtClean="0"/>
                        <a:t>0.0</a:t>
                      </a:r>
                      <a:endParaRPr kumimoji="1" lang="ja-JP" altLang="en-US" sz="2000" dirty="0"/>
                    </a:p>
                  </a:txBody>
                  <a:tcPr/>
                </a:tc>
                <a:tc>
                  <a:txBody>
                    <a:bodyPr/>
                    <a:lstStyle/>
                    <a:p>
                      <a:pPr algn="r"/>
                      <a:r>
                        <a:rPr kumimoji="1" lang="en-US" altLang="ja-JP" sz="2000" dirty="0" smtClean="0"/>
                        <a:t>15.0</a:t>
                      </a:r>
                      <a:endParaRPr kumimoji="1" lang="ja-JP" altLang="en-US" sz="2000" dirty="0"/>
                    </a:p>
                  </a:txBody>
                  <a:tcPr/>
                </a:tc>
                <a:tc>
                  <a:txBody>
                    <a:bodyPr/>
                    <a:lstStyle/>
                    <a:p>
                      <a:pPr algn="r"/>
                      <a:r>
                        <a:rPr kumimoji="1" lang="en-US" altLang="ja-JP" sz="2000" dirty="0" smtClean="0"/>
                        <a:t>42.1</a:t>
                      </a:r>
                      <a:endParaRPr kumimoji="1" lang="ja-JP" altLang="en-US" sz="2000" dirty="0"/>
                    </a:p>
                  </a:txBody>
                  <a:tcPr/>
                </a:tc>
                <a:tc>
                  <a:txBody>
                    <a:bodyPr/>
                    <a:lstStyle/>
                    <a:p>
                      <a:pPr algn="r"/>
                      <a:r>
                        <a:rPr kumimoji="1" lang="en-US" altLang="ja-JP" sz="2000" dirty="0" smtClean="0"/>
                        <a:t>22.9</a:t>
                      </a:r>
                      <a:endParaRPr kumimoji="1" lang="ja-JP" altLang="en-US" sz="2000" dirty="0"/>
                    </a:p>
                  </a:txBody>
                  <a:tcPr/>
                </a:tc>
              </a:tr>
            </a:tbl>
          </a:graphicData>
        </a:graphic>
      </p:graphicFrame>
      <p:sp>
        <p:nvSpPr>
          <p:cNvPr id="5" name="正方形/長方形 4"/>
          <p:cNvSpPr/>
          <p:nvPr/>
        </p:nvSpPr>
        <p:spPr>
          <a:xfrm>
            <a:off x="1619672" y="5517232"/>
            <a:ext cx="6264696" cy="115212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2400" dirty="0" smtClean="0"/>
              <a:t>追加パッチは</a:t>
            </a:r>
            <a:r>
              <a:rPr lang="ja-JP" altLang="en-US" sz="2400" dirty="0"/>
              <a:t>、</a:t>
            </a:r>
            <a:r>
              <a:rPr lang="ja-JP" altLang="en-US" sz="2400" dirty="0" smtClean="0"/>
              <a:t>新しい機能的バグの修正より、最初のパッチのパフォーマンスをさらに向上させるような変更をするパッチのほうが多い</a:t>
            </a:r>
            <a:endParaRPr kumimoji="1" lang="ja-JP" altLang="en-US" sz="2400" dirty="0"/>
          </a:p>
        </p:txBody>
      </p:sp>
    </p:spTree>
    <p:extLst>
      <p:ext uri="{BB962C8B-B14F-4D97-AF65-F5344CB8AC3E}">
        <p14:creationId xmlns:p14="http://schemas.microsoft.com/office/powerpoint/2010/main" val="4879423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RQ2</a:t>
            </a:r>
            <a:r>
              <a:rPr kumimoji="1" lang="ja-JP" altLang="en-US" dirty="0" smtClean="0"/>
              <a:t>の結果</a:t>
            </a:r>
            <a:r>
              <a:rPr kumimoji="1" lang="en-US" altLang="ja-JP" dirty="0" smtClean="0"/>
              <a:t>1</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修正にかかる時間の比較</a:t>
            </a:r>
            <a:endParaRPr kumimoji="1" lang="en-US" altLang="ja-JP" dirty="0" smtClean="0"/>
          </a:p>
          <a:p>
            <a:endParaRPr lang="en-US" altLang="ja-JP" dirty="0"/>
          </a:p>
          <a:p>
            <a:endParaRPr kumimoji="1" lang="en-US" altLang="ja-JP" dirty="0" smtClean="0"/>
          </a:p>
          <a:p>
            <a:endParaRPr lang="en-US" altLang="ja-JP" dirty="0"/>
          </a:p>
          <a:p>
            <a:r>
              <a:rPr lang="ja-JP" altLang="en-US" dirty="0"/>
              <a:t>関わって</a:t>
            </a:r>
            <a:r>
              <a:rPr lang="ja-JP" altLang="en-US" dirty="0" smtClean="0"/>
              <a:t>いる</a:t>
            </a:r>
            <a:r>
              <a:rPr lang="ja-JP" altLang="en-US" dirty="0"/>
              <a:t>開発者</a:t>
            </a:r>
            <a:r>
              <a:rPr lang="ja-JP" altLang="en-US" dirty="0" smtClean="0"/>
              <a:t>の数の比較</a:t>
            </a:r>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1741794909"/>
              </p:ext>
            </p:extLst>
          </p:nvPr>
        </p:nvGraphicFramePr>
        <p:xfrm>
          <a:off x="1331640" y="2204864"/>
          <a:ext cx="6096000" cy="158496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kumimoji="1" lang="en-US" altLang="ja-JP" sz="2000" dirty="0" smtClean="0"/>
                        <a:t>(Days)</a:t>
                      </a:r>
                    </a:p>
                  </a:txBody>
                  <a:tcPr/>
                </a:tc>
                <a:tc>
                  <a:txBody>
                    <a:bodyPr/>
                    <a:lstStyle/>
                    <a:p>
                      <a:r>
                        <a:rPr kumimoji="1" lang="en-US" altLang="ja-JP" sz="2000" dirty="0" err="1" smtClean="0"/>
                        <a:t>Npref</a:t>
                      </a:r>
                      <a:endParaRPr kumimoji="1" lang="ja-JP" altLang="en-US" sz="2000" dirty="0"/>
                    </a:p>
                  </a:txBody>
                  <a:tcPr/>
                </a:tc>
                <a:tc>
                  <a:txBody>
                    <a:bodyPr/>
                    <a:lstStyle/>
                    <a:p>
                      <a:r>
                        <a:rPr kumimoji="1" lang="en-US" altLang="ja-JP" sz="2000" dirty="0" err="1" smtClean="0"/>
                        <a:t>Pref</a:t>
                      </a:r>
                      <a:endParaRPr kumimoji="1" lang="ja-JP" altLang="en-US" sz="2000" dirty="0"/>
                    </a:p>
                  </a:txBody>
                  <a:tcPr/>
                </a:tc>
              </a:tr>
              <a:tr h="370840">
                <a:tc>
                  <a:txBody>
                    <a:bodyPr/>
                    <a:lstStyle/>
                    <a:p>
                      <a:r>
                        <a:rPr kumimoji="1" lang="en-US" altLang="ja-JP" sz="2000" dirty="0" smtClean="0"/>
                        <a:t>JDT</a:t>
                      </a:r>
                      <a:endParaRPr kumimoji="1" lang="ja-JP" altLang="en-US" sz="2000" dirty="0"/>
                    </a:p>
                  </a:txBody>
                  <a:tcPr/>
                </a:tc>
                <a:tc>
                  <a:txBody>
                    <a:bodyPr/>
                    <a:lstStyle/>
                    <a:p>
                      <a:r>
                        <a:rPr kumimoji="1" lang="en-US" altLang="ja-JP" sz="2000" dirty="0" smtClean="0"/>
                        <a:t>126.4</a:t>
                      </a:r>
                      <a:endParaRPr kumimoji="1" lang="ja-JP" altLang="en-US" sz="2000" dirty="0"/>
                    </a:p>
                  </a:txBody>
                  <a:tcPr/>
                </a:tc>
                <a:tc>
                  <a:txBody>
                    <a:bodyPr/>
                    <a:lstStyle/>
                    <a:p>
                      <a:r>
                        <a:rPr kumimoji="1" lang="en-US" altLang="ja-JP" sz="2000" dirty="0" smtClean="0"/>
                        <a:t>123.3</a:t>
                      </a:r>
                      <a:endParaRPr kumimoji="1" lang="ja-JP" altLang="en-US" sz="2000" dirty="0"/>
                    </a:p>
                  </a:txBody>
                  <a:tcPr/>
                </a:tc>
              </a:tr>
              <a:tr h="370840">
                <a:tc>
                  <a:txBody>
                    <a:bodyPr/>
                    <a:lstStyle/>
                    <a:p>
                      <a:r>
                        <a:rPr kumimoji="1" lang="en-US" altLang="ja-JP" sz="2000" dirty="0" smtClean="0"/>
                        <a:t>SWT</a:t>
                      </a:r>
                      <a:endParaRPr kumimoji="1" lang="ja-JP" altLang="en-US" sz="2000" dirty="0"/>
                    </a:p>
                  </a:txBody>
                  <a:tcPr/>
                </a:tc>
                <a:tc>
                  <a:txBody>
                    <a:bodyPr/>
                    <a:lstStyle/>
                    <a:p>
                      <a:r>
                        <a:rPr kumimoji="1" lang="en-US" altLang="ja-JP" sz="2000" dirty="0" smtClean="0"/>
                        <a:t>201.0</a:t>
                      </a:r>
                      <a:endParaRPr kumimoji="1" lang="ja-JP" altLang="en-US" sz="2000" dirty="0"/>
                    </a:p>
                  </a:txBody>
                  <a:tcPr/>
                </a:tc>
                <a:tc>
                  <a:txBody>
                    <a:bodyPr/>
                    <a:lstStyle/>
                    <a:p>
                      <a:r>
                        <a:rPr kumimoji="1" lang="en-US" altLang="ja-JP" sz="2000" dirty="0" smtClean="0">
                          <a:solidFill>
                            <a:srgbClr val="FF0000"/>
                          </a:solidFill>
                        </a:rPr>
                        <a:t>275.9</a:t>
                      </a:r>
                      <a:endParaRPr kumimoji="1" lang="ja-JP" altLang="en-US" sz="2000" dirty="0">
                        <a:solidFill>
                          <a:srgbClr val="FF0000"/>
                        </a:solidFill>
                      </a:endParaRPr>
                    </a:p>
                  </a:txBody>
                  <a:tcPr/>
                </a:tc>
              </a:tr>
              <a:tr h="370840">
                <a:tc>
                  <a:txBody>
                    <a:bodyPr/>
                    <a:lstStyle/>
                    <a:p>
                      <a:r>
                        <a:rPr kumimoji="1" lang="en-US" altLang="ja-JP" sz="2000" dirty="0" smtClean="0"/>
                        <a:t>Mozilla</a:t>
                      </a:r>
                      <a:endParaRPr kumimoji="1" lang="ja-JP" altLang="en-US" sz="2000" dirty="0"/>
                    </a:p>
                  </a:txBody>
                  <a:tcPr/>
                </a:tc>
                <a:tc>
                  <a:txBody>
                    <a:bodyPr/>
                    <a:lstStyle/>
                    <a:p>
                      <a:r>
                        <a:rPr kumimoji="1" lang="en-US" altLang="ja-JP" sz="2000" dirty="0" smtClean="0"/>
                        <a:t>655.8</a:t>
                      </a:r>
                      <a:endParaRPr kumimoji="1" lang="ja-JP" altLang="en-US" sz="2000" dirty="0"/>
                    </a:p>
                  </a:txBody>
                  <a:tcPr/>
                </a:tc>
                <a:tc>
                  <a:txBody>
                    <a:bodyPr/>
                    <a:lstStyle/>
                    <a:p>
                      <a:r>
                        <a:rPr kumimoji="1" lang="en-US" altLang="ja-JP" sz="2000" dirty="0" smtClean="0">
                          <a:solidFill>
                            <a:srgbClr val="FF0000"/>
                          </a:solidFill>
                        </a:rPr>
                        <a:t>730.8</a:t>
                      </a:r>
                      <a:endParaRPr kumimoji="1" lang="ja-JP" altLang="en-US" sz="2000" dirty="0">
                        <a:solidFill>
                          <a:srgbClr val="FF0000"/>
                        </a:solidFill>
                      </a:endParaRPr>
                    </a:p>
                  </a:txBody>
                  <a:tcPr/>
                </a:tc>
              </a:tr>
            </a:tbl>
          </a:graphicData>
        </a:graphic>
      </p:graphicFrame>
      <p:graphicFrame>
        <p:nvGraphicFramePr>
          <p:cNvPr id="5" name="表 4"/>
          <p:cNvGraphicFramePr>
            <a:graphicFrameLocks noGrp="1"/>
          </p:cNvGraphicFramePr>
          <p:nvPr>
            <p:extLst>
              <p:ext uri="{D42A27DB-BD31-4B8C-83A1-F6EECF244321}">
                <p14:modId xmlns:p14="http://schemas.microsoft.com/office/powerpoint/2010/main" val="3804668060"/>
              </p:ext>
            </p:extLst>
          </p:nvPr>
        </p:nvGraphicFramePr>
        <p:xfrm>
          <a:off x="1331640" y="4581128"/>
          <a:ext cx="6096000" cy="148336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kumimoji="1" lang="en-US" altLang="ja-JP" dirty="0" smtClean="0"/>
                        <a:t>(</a:t>
                      </a:r>
                      <a:r>
                        <a:rPr kumimoji="1" lang="ja-JP" altLang="en-US" dirty="0" smtClean="0"/>
                        <a:t>人</a:t>
                      </a:r>
                      <a:r>
                        <a:rPr kumimoji="1" lang="en-US" altLang="ja-JP" dirty="0" smtClean="0"/>
                        <a:t>)</a:t>
                      </a:r>
                      <a:endParaRPr kumimoji="1" lang="ja-JP" altLang="en-US" dirty="0"/>
                    </a:p>
                  </a:txBody>
                  <a:tcPr/>
                </a:tc>
                <a:tc>
                  <a:txBody>
                    <a:bodyPr/>
                    <a:lstStyle/>
                    <a:p>
                      <a:r>
                        <a:rPr kumimoji="1" lang="en-US" altLang="ja-JP" dirty="0" err="1" smtClean="0"/>
                        <a:t>Npref</a:t>
                      </a:r>
                      <a:endParaRPr kumimoji="1" lang="ja-JP" altLang="en-US" dirty="0"/>
                    </a:p>
                  </a:txBody>
                  <a:tcPr/>
                </a:tc>
                <a:tc>
                  <a:txBody>
                    <a:bodyPr/>
                    <a:lstStyle/>
                    <a:p>
                      <a:r>
                        <a:rPr kumimoji="1" lang="en-US" altLang="ja-JP" dirty="0" err="1" smtClean="0"/>
                        <a:t>Pref</a:t>
                      </a:r>
                      <a:endParaRPr kumimoji="1" lang="ja-JP" altLang="en-US" dirty="0"/>
                    </a:p>
                  </a:txBody>
                  <a:tcPr/>
                </a:tc>
              </a:tr>
              <a:tr h="370840">
                <a:tc>
                  <a:txBody>
                    <a:bodyPr/>
                    <a:lstStyle/>
                    <a:p>
                      <a:r>
                        <a:rPr kumimoji="1" lang="en-US" altLang="ja-JP" dirty="0" smtClean="0"/>
                        <a:t>JDT</a:t>
                      </a:r>
                      <a:endParaRPr kumimoji="1" lang="ja-JP" altLang="en-US" dirty="0"/>
                    </a:p>
                  </a:txBody>
                  <a:tcPr/>
                </a:tc>
                <a:tc>
                  <a:txBody>
                    <a:bodyPr/>
                    <a:lstStyle/>
                    <a:p>
                      <a:r>
                        <a:rPr kumimoji="1" lang="en-US" altLang="ja-JP" dirty="0" smtClean="0"/>
                        <a:t>3.7</a:t>
                      </a:r>
                      <a:endParaRPr kumimoji="1" lang="ja-JP" altLang="en-US" dirty="0"/>
                    </a:p>
                  </a:txBody>
                  <a:tcPr/>
                </a:tc>
                <a:tc>
                  <a:txBody>
                    <a:bodyPr/>
                    <a:lstStyle/>
                    <a:p>
                      <a:r>
                        <a:rPr kumimoji="1" lang="en-US" altLang="ja-JP" dirty="0" smtClean="0">
                          <a:solidFill>
                            <a:srgbClr val="FF0000"/>
                          </a:solidFill>
                        </a:rPr>
                        <a:t>3.9</a:t>
                      </a:r>
                      <a:endParaRPr kumimoji="1" lang="ja-JP" altLang="en-US" dirty="0">
                        <a:solidFill>
                          <a:srgbClr val="FF0000"/>
                        </a:solidFill>
                      </a:endParaRPr>
                    </a:p>
                  </a:txBody>
                  <a:tcPr/>
                </a:tc>
              </a:tr>
              <a:tr h="370840">
                <a:tc>
                  <a:txBody>
                    <a:bodyPr/>
                    <a:lstStyle/>
                    <a:p>
                      <a:r>
                        <a:rPr kumimoji="1" lang="en-US" altLang="ja-JP" dirty="0" smtClean="0"/>
                        <a:t>SWT</a:t>
                      </a:r>
                      <a:endParaRPr kumimoji="1" lang="ja-JP" altLang="en-US" dirty="0"/>
                    </a:p>
                  </a:txBody>
                  <a:tcPr/>
                </a:tc>
                <a:tc>
                  <a:txBody>
                    <a:bodyPr/>
                    <a:lstStyle/>
                    <a:p>
                      <a:r>
                        <a:rPr kumimoji="1" lang="en-US" altLang="ja-JP" dirty="0" smtClean="0"/>
                        <a:t>3.3</a:t>
                      </a:r>
                      <a:endParaRPr kumimoji="1" lang="ja-JP" altLang="en-US" dirty="0"/>
                    </a:p>
                  </a:txBody>
                  <a:tcPr/>
                </a:tc>
                <a:tc>
                  <a:txBody>
                    <a:bodyPr/>
                    <a:lstStyle/>
                    <a:p>
                      <a:r>
                        <a:rPr kumimoji="1" lang="en-US" altLang="ja-JP" dirty="0" smtClean="0">
                          <a:solidFill>
                            <a:srgbClr val="FF0000"/>
                          </a:solidFill>
                        </a:rPr>
                        <a:t>3.9</a:t>
                      </a:r>
                      <a:endParaRPr kumimoji="1" lang="ja-JP" altLang="en-US" dirty="0">
                        <a:solidFill>
                          <a:srgbClr val="FF0000"/>
                        </a:solidFill>
                      </a:endParaRPr>
                    </a:p>
                  </a:txBody>
                  <a:tcPr/>
                </a:tc>
              </a:tr>
              <a:tr h="370840">
                <a:tc>
                  <a:txBody>
                    <a:bodyPr/>
                    <a:lstStyle/>
                    <a:p>
                      <a:r>
                        <a:rPr kumimoji="1" lang="en-US" altLang="ja-JP" dirty="0" smtClean="0"/>
                        <a:t>Mozilla</a:t>
                      </a:r>
                      <a:endParaRPr kumimoji="1" lang="ja-JP" altLang="en-US" dirty="0"/>
                    </a:p>
                  </a:txBody>
                  <a:tcPr/>
                </a:tc>
                <a:tc>
                  <a:txBody>
                    <a:bodyPr/>
                    <a:lstStyle/>
                    <a:p>
                      <a:r>
                        <a:rPr kumimoji="1" lang="en-US" altLang="ja-JP" dirty="0" smtClean="0"/>
                        <a:t>5.2</a:t>
                      </a:r>
                      <a:endParaRPr kumimoji="1" lang="ja-JP" altLang="en-US" dirty="0"/>
                    </a:p>
                  </a:txBody>
                  <a:tcPr/>
                </a:tc>
                <a:tc>
                  <a:txBody>
                    <a:bodyPr/>
                    <a:lstStyle/>
                    <a:p>
                      <a:r>
                        <a:rPr kumimoji="1" lang="en-US" altLang="ja-JP" dirty="0" smtClean="0">
                          <a:solidFill>
                            <a:srgbClr val="FF0000"/>
                          </a:solidFill>
                        </a:rPr>
                        <a:t>6.5</a:t>
                      </a:r>
                      <a:endParaRPr kumimoji="1" lang="ja-JP" altLang="en-US" dirty="0">
                        <a:solidFill>
                          <a:srgbClr val="FF0000"/>
                        </a:solidFill>
                      </a:endParaRPr>
                    </a:p>
                  </a:txBody>
                  <a:tcPr/>
                </a:tc>
              </a:tr>
            </a:tbl>
          </a:graphicData>
        </a:graphic>
      </p:graphicFrame>
    </p:spTree>
    <p:extLst>
      <p:ext uri="{BB962C8B-B14F-4D97-AF65-F5344CB8AC3E}">
        <p14:creationId xmlns:p14="http://schemas.microsoft.com/office/powerpoint/2010/main" val="42360541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RQ2</a:t>
            </a:r>
            <a:r>
              <a:rPr kumimoji="1" lang="ja-JP" altLang="en-US" dirty="0" smtClean="0"/>
              <a:t>の結果</a:t>
            </a:r>
            <a:r>
              <a:rPr kumimoji="1" lang="en-US" altLang="ja-JP" dirty="0" smtClean="0"/>
              <a:t>2</a:t>
            </a:r>
            <a:endParaRPr kumimoji="1" lang="ja-JP" altLang="en-US" dirty="0"/>
          </a:p>
        </p:txBody>
      </p:sp>
      <p:sp>
        <p:nvSpPr>
          <p:cNvPr id="3" name="コンテンツ プレースホルダー 2"/>
          <p:cNvSpPr>
            <a:spLocks noGrp="1"/>
          </p:cNvSpPr>
          <p:nvPr>
            <p:ph idx="1"/>
          </p:nvPr>
        </p:nvSpPr>
        <p:spPr/>
        <p:txBody>
          <a:bodyPr>
            <a:normAutofit fontScale="92500"/>
          </a:bodyPr>
          <a:lstStyle/>
          <a:p>
            <a:r>
              <a:rPr kumimoji="1" lang="ja-JP" altLang="en-US" dirty="0" smtClean="0"/>
              <a:t>複数パッチ投稿時の比較</a:t>
            </a:r>
            <a:endParaRPr kumimoji="1" lang="en-US" altLang="ja-JP" dirty="0" smtClean="0"/>
          </a:p>
          <a:p>
            <a:pPr lvl="1"/>
            <a:r>
              <a:rPr lang="en-US" altLang="ja-JP" dirty="0"/>
              <a:t>Performance </a:t>
            </a:r>
            <a:r>
              <a:rPr lang="en-US" altLang="ja-JP" dirty="0" smtClean="0"/>
              <a:t>bugs</a:t>
            </a:r>
            <a:r>
              <a:rPr lang="ja-JP" altLang="en-US" dirty="0" smtClean="0"/>
              <a:t>の方が修正完了までに投稿される</a:t>
            </a:r>
            <a:r>
              <a:rPr lang="ja-JP" altLang="en-US" dirty="0" smtClean="0">
                <a:solidFill>
                  <a:srgbClr val="FF0000"/>
                </a:solidFill>
              </a:rPr>
              <a:t>パッチ数が多い</a:t>
            </a:r>
            <a:endParaRPr lang="en-US" altLang="ja-JP" dirty="0" smtClean="0">
              <a:solidFill>
                <a:srgbClr val="FF0000"/>
              </a:solidFill>
            </a:endParaRPr>
          </a:p>
          <a:p>
            <a:pPr lvl="1"/>
            <a:r>
              <a:rPr kumimoji="1" lang="en-US" altLang="ja-JP" dirty="0"/>
              <a:t>Non-performance </a:t>
            </a:r>
            <a:r>
              <a:rPr kumimoji="1" lang="en-US" altLang="ja-JP" dirty="0" smtClean="0"/>
              <a:t>bugs</a:t>
            </a:r>
            <a:r>
              <a:rPr kumimoji="1" lang="ja-JP" altLang="en-US" dirty="0" smtClean="0"/>
              <a:t>では</a:t>
            </a:r>
            <a:r>
              <a:rPr kumimoji="1" lang="en-US" altLang="ja-JP" dirty="0" smtClean="0"/>
              <a:t>8</a:t>
            </a:r>
            <a:r>
              <a:rPr kumimoji="1" lang="ja-JP" altLang="en-US" dirty="0" smtClean="0"/>
              <a:t>割がパッチ数２か３</a:t>
            </a:r>
            <a:endParaRPr kumimoji="1" lang="en-US" altLang="ja-JP" dirty="0" smtClean="0"/>
          </a:p>
          <a:p>
            <a:pPr lvl="1"/>
            <a:r>
              <a:rPr lang="en-US" altLang="ja-JP" dirty="0"/>
              <a:t>Performance </a:t>
            </a:r>
            <a:r>
              <a:rPr lang="en-US" altLang="ja-JP" dirty="0" smtClean="0"/>
              <a:t>bugs</a:t>
            </a:r>
            <a:r>
              <a:rPr lang="ja-JP" altLang="en-US" dirty="0" smtClean="0"/>
              <a:t>では</a:t>
            </a:r>
            <a:r>
              <a:rPr lang="en-US" altLang="ja-JP" dirty="0" smtClean="0">
                <a:solidFill>
                  <a:srgbClr val="FF0000"/>
                </a:solidFill>
              </a:rPr>
              <a:t>4</a:t>
            </a:r>
            <a:r>
              <a:rPr lang="ja-JP" altLang="en-US" dirty="0" smtClean="0">
                <a:solidFill>
                  <a:srgbClr val="FF0000"/>
                </a:solidFill>
              </a:rPr>
              <a:t>以上が</a:t>
            </a:r>
            <a:r>
              <a:rPr lang="en-US" altLang="ja-JP" dirty="0" smtClean="0">
                <a:solidFill>
                  <a:srgbClr val="FF0000"/>
                </a:solidFill>
              </a:rPr>
              <a:t>4</a:t>
            </a:r>
            <a:r>
              <a:rPr lang="ja-JP" altLang="en-US" dirty="0" smtClean="0">
                <a:solidFill>
                  <a:srgbClr val="FF0000"/>
                </a:solidFill>
              </a:rPr>
              <a:t>割</a:t>
            </a:r>
            <a:r>
              <a:rPr lang="ja-JP" altLang="en-US" dirty="0" smtClean="0"/>
              <a:t>の場合がある</a:t>
            </a:r>
            <a:endParaRPr lang="en-US" altLang="ja-JP" dirty="0" smtClean="0"/>
          </a:p>
          <a:p>
            <a:pPr lvl="1"/>
            <a:endParaRPr lang="en-US" altLang="ja-JP" dirty="0" smtClean="0"/>
          </a:p>
          <a:p>
            <a:r>
              <a:rPr lang="ja-JP" altLang="en-US" dirty="0" smtClean="0"/>
              <a:t>パッチのファイル数や行数の比較</a:t>
            </a:r>
            <a:endParaRPr lang="en-US" altLang="ja-JP" dirty="0" smtClean="0"/>
          </a:p>
          <a:p>
            <a:pPr lvl="1"/>
            <a:r>
              <a:rPr lang="en-US" altLang="ja-JP" dirty="0"/>
              <a:t>Performance </a:t>
            </a:r>
            <a:r>
              <a:rPr lang="en-US" altLang="ja-JP" dirty="0" smtClean="0"/>
              <a:t>bug</a:t>
            </a:r>
            <a:r>
              <a:rPr lang="ja-JP" altLang="en-US" dirty="0" smtClean="0"/>
              <a:t>の方が</a:t>
            </a:r>
            <a:r>
              <a:rPr lang="ja-JP" altLang="en-US" dirty="0" smtClean="0">
                <a:solidFill>
                  <a:srgbClr val="FF0000"/>
                </a:solidFill>
              </a:rPr>
              <a:t>ファイル数</a:t>
            </a:r>
            <a:r>
              <a:rPr lang="ja-JP" altLang="en-US" dirty="0">
                <a:solidFill>
                  <a:srgbClr val="FF0000"/>
                </a:solidFill>
              </a:rPr>
              <a:t>も変更行数も多い</a:t>
            </a:r>
            <a:endParaRPr lang="en-US" altLang="ja-JP" dirty="0">
              <a:solidFill>
                <a:srgbClr val="FF0000"/>
              </a:solidFill>
            </a:endParaRPr>
          </a:p>
          <a:p>
            <a:pPr lvl="1"/>
            <a:r>
              <a:rPr lang="ja-JP" altLang="en-US" dirty="0" smtClean="0"/>
              <a:t>最初のパッチも追加パッチもどちらも</a:t>
            </a:r>
            <a:endParaRPr lang="ja-JP" altLang="en-US" dirty="0"/>
          </a:p>
          <a:p>
            <a:endParaRPr kumimoji="1" lang="ja-JP" altLang="en-US" dirty="0"/>
          </a:p>
        </p:txBody>
      </p:sp>
    </p:spTree>
    <p:extLst>
      <p:ext uri="{BB962C8B-B14F-4D97-AF65-F5344CB8AC3E}">
        <p14:creationId xmlns:p14="http://schemas.microsoft.com/office/powerpoint/2010/main" val="6169376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RQ3</a:t>
            </a:r>
            <a:r>
              <a:rPr kumimoji="1" lang="ja-JP" altLang="en-US" dirty="0" smtClean="0"/>
              <a:t>の結果</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バグの発見のされ方の比較</a:t>
            </a:r>
            <a:endParaRPr kumimoji="1" lang="en-US" altLang="ja-JP" dirty="0" smtClean="0"/>
          </a:p>
          <a:p>
            <a:pPr lvl="1"/>
            <a:r>
              <a:rPr lang="en-US" altLang="ja-JP" dirty="0"/>
              <a:t>Non-performance </a:t>
            </a:r>
            <a:r>
              <a:rPr lang="en-US" altLang="ja-JP" dirty="0" smtClean="0"/>
              <a:t>bugs</a:t>
            </a:r>
            <a:r>
              <a:rPr lang="ja-JP" altLang="en-US" dirty="0" smtClean="0"/>
              <a:t>は</a:t>
            </a:r>
            <a:r>
              <a:rPr lang="en-US" altLang="ja-JP" dirty="0" smtClean="0"/>
              <a:t>84.5%~94.5%</a:t>
            </a:r>
            <a:r>
              <a:rPr lang="ja-JP" altLang="en-US" dirty="0" smtClean="0"/>
              <a:t>が使用中の期待しない挙動によって発見される</a:t>
            </a:r>
            <a:endParaRPr lang="en-US" altLang="ja-JP" dirty="0" smtClean="0"/>
          </a:p>
          <a:p>
            <a:pPr lvl="1"/>
            <a:r>
              <a:rPr kumimoji="1" lang="en-US" altLang="ja-JP" dirty="0"/>
              <a:t>Performance </a:t>
            </a:r>
            <a:r>
              <a:rPr kumimoji="1" lang="en-US" altLang="ja-JP" dirty="0" smtClean="0"/>
              <a:t>bugs</a:t>
            </a:r>
            <a:r>
              <a:rPr kumimoji="1" lang="ja-JP" altLang="en-US" dirty="0" smtClean="0"/>
              <a:t>は</a:t>
            </a:r>
            <a:r>
              <a:rPr kumimoji="1" lang="en-US" altLang="ja-JP" dirty="0" smtClean="0"/>
              <a:t>30.2%~49.2%</a:t>
            </a:r>
            <a:r>
              <a:rPr kumimoji="1" lang="ja-JP" altLang="en-US" dirty="0" smtClean="0"/>
              <a:t>が期待しない挙動</a:t>
            </a:r>
            <a:endParaRPr kumimoji="1" lang="en-US" altLang="ja-JP" dirty="0" smtClean="0"/>
          </a:p>
          <a:p>
            <a:pPr lvl="1"/>
            <a:r>
              <a:rPr lang="en-US" altLang="ja-JP" dirty="0" smtClean="0"/>
              <a:t>Performance bugs</a:t>
            </a:r>
            <a:r>
              <a:rPr lang="ja-JP" altLang="en-US" dirty="0" smtClean="0"/>
              <a:t>は</a:t>
            </a:r>
            <a:r>
              <a:rPr lang="ja-JP" altLang="en-US" dirty="0" smtClean="0">
                <a:solidFill>
                  <a:srgbClr val="FF0000"/>
                </a:solidFill>
              </a:rPr>
              <a:t>コード理解中に</a:t>
            </a:r>
            <a:r>
              <a:rPr lang="en-US" altLang="ja-JP" dirty="0" smtClean="0">
                <a:solidFill>
                  <a:srgbClr val="FF0000"/>
                </a:solidFill>
              </a:rPr>
              <a:t>33.9%~57.3%</a:t>
            </a:r>
            <a:endParaRPr kumimoji="1" lang="ja-JP" altLang="en-US" dirty="0">
              <a:solidFill>
                <a:srgbClr val="FF0000"/>
              </a:solidFill>
            </a:endParaRPr>
          </a:p>
        </p:txBody>
      </p:sp>
      <p:sp>
        <p:nvSpPr>
          <p:cNvPr id="4" name="正方形/長方形 3"/>
          <p:cNvSpPr/>
          <p:nvPr/>
        </p:nvSpPr>
        <p:spPr>
          <a:xfrm>
            <a:off x="1403648" y="5085184"/>
            <a:ext cx="7056784" cy="14401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sz="2800" dirty="0" smtClean="0"/>
              <a:t>実際にパフォーマンスに不満を感じて改善するより、コード理解の中で発見するほうが多い</a:t>
            </a:r>
            <a:endParaRPr kumimoji="1" lang="ja-JP" altLang="en-US" sz="2800" dirty="0"/>
          </a:p>
        </p:txBody>
      </p:sp>
    </p:spTree>
    <p:extLst>
      <p:ext uri="{BB962C8B-B14F-4D97-AF65-F5344CB8AC3E}">
        <p14:creationId xmlns:p14="http://schemas.microsoft.com/office/powerpoint/2010/main" val="3614307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結果のまとめ</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r>
              <a:rPr kumimoji="1" lang="en-US" altLang="ja-JP" dirty="0" smtClean="0"/>
              <a:t>Performance bugs</a:t>
            </a:r>
            <a:r>
              <a:rPr lang="ja-JP" altLang="en-US" dirty="0" smtClean="0"/>
              <a:t>の修正で機能的バグを含む可能性は</a:t>
            </a:r>
            <a:r>
              <a:rPr lang="en-US" altLang="ja-JP" dirty="0" smtClean="0"/>
              <a:t>Non-performance bugs</a:t>
            </a:r>
            <a:r>
              <a:rPr lang="ja-JP" altLang="en-US" dirty="0" smtClean="0"/>
              <a:t>と変わらない</a:t>
            </a:r>
            <a:endParaRPr lang="en-US" altLang="ja-JP" dirty="0" smtClean="0"/>
          </a:p>
          <a:p>
            <a:endParaRPr lang="en-US" altLang="ja-JP" dirty="0" smtClean="0"/>
          </a:p>
          <a:p>
            <a:r>
              <a:rPr lang="en-US" altLang="ja-JP" dirty="0"/>
              <a:t>Performance </a:t>
            </a:r>
            <a:r>
              <a:rPr lang="en-US" altLang="ja-JP" dirty="0" smtClean="0"/>
              <a:t>bugs</a:t>
            </a:r>
            <a:r>
              <a:rPr lang="ja-JP" altLang="en-US" dirty="0" err="1" smtClean="0"/>
              <a:t>の修</a:t>
            </a:r>
            <a:r>
              <a:rPr lang="ja-JP" altLang="en-US" dirty="0" smtClean="0"/>
              <a:t>正には時間も人もパッチ投稿数もパッチのファイル数も追加行数も多く必要である</a:t>
            </a:r>
            <a:endParaRPr lang="en-US" altLang="ja-JP" dirty="0" smtClean="0"/>
          </a:p>
          <a:p>
            <a:endParaRPr lang="en-US" altLang="ja-JP" dirty="0" smtClean="0"/>
          </a:p>
          <a:p>
            <a:r>
              <a:rPr lang="en-US" altLang="ja-JP" dirty="0"/>
              <a:t>Performance </a:t>
            </a:r>
            <a:r>
              <a:rPr lang="en-US" altLang="ja-JP" dirty="0" smtClean="0"/>
              <a:t>bugs</a:t>
            </a:r>
            <a:r>
              <a:rPr lang="ja-JP" altLang="en-US" dirty="0" smtClean="0"/>
              <a:t>は実際にパフォーマンス低下を感じて報告されるよりも、コード理解中に発見されるほうが多い</a:t>
            </a:r>
            <a:endParaRPr lang="en-US" altLang="ja-JP" dirty="0" smtClean="0"/>
          </a:p>
          <a:p>
            <a:endParaRPr lang="en-US" altLang="ja-JP" dirty="0" smtClean="0"/>
          </a:p>
          <a:p>
            <a:endParaRPr lang="en-US" altLang="ja-JP" dirty="0" smtClean="0"/>
          </a:p>
          <a:p>
            <a:endParaRPr kumimoji="1" lang="ja-JP" altLang="en-US" dirty="0"/>
          </a:p>
        </p:txBody>
      </p:sp>
    </p:spTree>
    <p:extLst>
      <p:ext uri="{BB962C8B-B14F-4D97-AF65-F5344CB8AC3E}">
        <p14:creationId xmlns:p14="http://schemas.microsoft.com/office/powerpoint/2010/main" val="4024175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spTree>
    <p:extLst>
      <p:ext uri="{BB962C8B-B14F-4D97-AF65-F5344CB8AC3E}">
        <p14:creationId xmlns:p14="http://schemas.microsoft.com/office/powerpoint/2010/main" val="39613085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所感</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使用した不具合表はすべて目で見て確認した結果である</a:t>
            </a:r>
            <a:endParaRPr kumimoji="1" lang="en-US" altLang="ja-JP" dirty="0" smtClean="0"/>
          </a:p>
          <a:p>
            <a:r>
              <a:rPr lang="ja-JP" altLang="en-US" dirty="0"/>
              <a:t>具体的</a:t>
            </a:r>
            <a:r>
              <a:rPr lang="ja-JP" altLang="en-US" dirty="0" smtClean="0"/>
              <a:t>なバグ番号まで示して、例を挙げていた</a:t>
            </a:r>
            <a:endParaRPr lang="en-US" altLang="ja-JP" dirty="0" smtClean="0"/>
          </a:p>
          <a:p>
            <a:r>
              <a:rPr lang="ja-JP" altLang="en-US" dirty="0" smtClean="0"/>
              <a:t>いろんな観点から分類基準を決めて、特徴を探している</a:t>
            </a:r>
            <a:endParaRPr lang="en-US" altLang="ja-JP" dirty="0" smtClean="0"/>
          </a:p>
        </p:txBody>
      </p:sp>
    </p:spTree>
    <p:extLst>
      <p:ext uri="{BB962C8B-B14F-4D97-AF65-F5344CB8AC3E}">
        <p14:creationId xmlns:p14="http://schemas.microsoft.com/office/powerpoint/2010/main" val="20066829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TotalTime>
  <Words>885</Words>
  <Application>Microsoft Office PowerPoint</Application>
  <PresentationFormat>画面に合わせる (4:3)</PresentationFormat>
  <Paragraphs>215</Paragraphs>
  <Slides>19</Slides>
  <Notes>0</Notes>
  <HiddenSlides>0</HiddenSlides>
  <MMClips>0</MMClips>
  <ScaleCrop>false</ScaleCrop>
  <HeadingPairs>
    <vt:vector size="4" baseType="variant">
      <vt:variant>
        <vt:lpstr>テーマ</vt:lpstr>
      </vt:variant>
      <vt:variant>
        <vt:i4>1</vt:i4>
      </vt:variant>
      <vt:variant>
        <vt:lpstr>スライド タイトル</vt:lpstr>
      </vt:variant>
      <vt:variant>
        <vt:i4>19</vt:i4>
      </vt:variant>
    </vt:vector>
  </HeadingPairs>
  <TitlesOfParts>
    <vt:vector size="20" baseType="lpstr">
      <vt:lpstr>Office ​​テーマ</vt:lpstr>
      <vt:lpstr>Discovering, Reporting, and Fixing Performance Bugs</vt:lpstr>
      <vt:lpstr>背景</vt:lpstr>
      <vt:lpstr>リサーチクエスチョン</vt:lpstr>
      <vt:lpstr>リサーチクエスチョン</vt:lpstr>
      <vt:lpstr>リサーチクエスチョン</vt:lpstr>
      <vt:lpstr>分析方法</vt:lpstr>
      <vt:lpstr>Performance bugsの分類</vt:lpstr>
      <vt:lpstr>データセット</vt:lpstr>
      <vt:lpstr>パッチ投稿に関して</vt:lpstr>
      <vt:lpstr>バグ報告のされかたの分類</vt:lpstr>
      <vt:lpstr>RQ1の結果</vt:lpstr>
      <vt:lpstr>RQ1の結果2</vt:lpstr>
      <vt:lpstr>RQ1の結果3</vt:lpstr>
      <vt:lpstr>RQ2の結果1</vt:lpstr>
      <vt:lpstr>RQ2の結果2</vt:lpstr>
      <vt:lpstr>RQ3の結果</vt:lpstr>
      <vt:lpstr>結果のまとめ</vt:lpstr>
      <vt:lpstr>PowerPoint プレゼンテーション</vt:lpstr>
      <vt:lpstr>所感</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Discovering, Reporting, and Fixing Performance Bugs</dc:title>
  <dc:creator>Hayato Yoshiyuki</dc:creator>
  <cp:lastModifiedBy>Hayato Yoshiyuki</cp:lastModifiedBy>
  <cp:revision>13</cp:revision>
  <dcterms:created xsi:type="dcterms:W3CDTF">2014-05-14T04:04:46Z</dcterms:created>
  <dcterms:modified xsi:type="dcterms:W3CDTF">2014-05-14T06:54:26Z</dcterms:modified>
</cp:coreProperties>
</file>