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99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9" r:id="rId3"/>
    <p:sldId id="257" r:id="rId4"/>
    <p:sldId id="258" r:id="rId5"/>
    <p:sldId id="260" r:id="rId6"/>
    <p:sldId id="262" r:id="rId7"/>
    <p:sldId id="261" r:id="rId8"/>
    <p:sldId id="263" r:id="rId9"/>
    <p:sldId id="264" r:id="rId10"/>
    <p:sldId id="266" r:id="rId11"/>
    <p:sldId id="267" r:id="rId12"/>
    <p:sldId id="269" r:id="rId13"/>
    <p:sldId id="268" r:id="rId14"/>
    <p:sldId id="270" r:id="rId15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68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D187D-1B52-1145-B6D1-7645F2026351}" type="datetimeFigureOut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7F4DB-30DA-9649-9A80-179820D0EA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446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03452-7454-D04B-AD33-63A98701AB1F}" type="datetimeFigureOut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8A216B-F554-0541-9201-54E6C0CE59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130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DB08-3567-4645-83A3-AC8F19EC6AEB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982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DC7B-B15D-3240-9933-0F270429DEB9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64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E3151-408F-AC4E-BE48-66229208426E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1714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5625D-6B2E-7C49-B26C-11496EEFC813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794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7352B-35B5-3A4F-9B15-E4C314D12627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390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EB93-EAB7-084C-9B74-3B74F5873810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5358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D7022-A01E-DC4F-9076-95D0F62234C2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97106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418DF-5F31-B743-B59D-6FDE02882654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701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E65C-4648-044A-868F-D913113C5957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427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FED16-AA9B-1244-A33A-73B149F1181F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705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F109-DB86-7E42-B664-37B917C8634E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2224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C0F10-5E1E-284D-8E2D-BDF08248F20C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16BB5-AFC6-6043-898A-6DF31AD9068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9394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617935"/>
            <a:ext cx="7772400" cy="1470025"/>
          </a:xfrm>
        </p:spPr>
        <p:txBody>
          <a:bodyPr>
            <a:noAutofit/>
          </a:bodyPr>
          <a:lstStyle/>
          <a:p>
            <a:r>
              <a:rPr kumimoji="1" lang="en-US" altLang="ja-JP" sz="4000" dirty="0" smtClean="0">
                <a:latin typeface="ヒラギノ角ゴ Pro W3"/>
                <a:ea typeface="ヒラギノ角ゴ Pro W3"/>
                <a:cs typeface="ヒラギノ角ゴ Pro W3"/>
              </a:rPr>
              <a:t>Using Developer-Interaction Trails to Triage Change Requests </a:t>
            </a:r>
            <a:endParaRPr kumimoji="1" lang="ja-JP" altLang="en-US" sz="40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34016" y="4898073"/>
            <a:ext cx="5292020" cy="1752600"/>
          </a:xfrm>
        </p:spPr>
        <p:txBody>
          <a:bodyPr>
            <a:normAutofit/>
          </a:bodyPr>
          <a:lstStyle/>
          <a:p>
            <a:r>
              <a:rPr lang="en-US" altLang="ja-JP" sz="2800" dirty="0" err="1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Motahareh</a:t>
            </a:r>
            <a:r>
              <a:rPr lang="en-US" altLang="ja-JP" sz="2800" dirty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 </a:t>
            </a:r>
            <a:r>
              <a:rPr lang="en-US" altLang="ja-JP" sz="2800" dirty="0" err="1" smtClean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Bahrami</a:t>
            </a:r>
            <a:r>
              <a:rPr lang="en-US" altLang="ja-JP" sz="2800" dirty="0" smtClean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 </a:t>
            </a:r>
            <a:r>
              <a:rPr lang="en-US" altLang="ja-JP" sz="2800" dirty="0" err="1" smtClean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Zanjani</a:t>
            </a:r>
            <a:r>
              <a:rPr lang="en-US" altLang="ja-JP" sz="2800" dirty="0" smtClean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 </a:t>
            </a:r>
            <a:r>
              <a:rPr lang="en-US" altLang="ja-JP" sz="2800" dirty="0" err="1" smtClean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Huzefa</a:t>
            </a:r>
            <a:r>
              <a:rPr lang="en-US" altLang="ja-JP" sz="2800" dirty="0" smtClean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 </a:t>
            </a:r>
            <a:r>
              <a:rPr lang="en-US" altLang="ja-JP" sz="2800" dirty="0" err="1" smtClean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Kagdi</a:t>
            </a:r>
            <a:endParaRPr lang="en-US" altLang="ja-JP" sz="2800" dirty="0" smtClean="0">
              <a:solidFill>
                <a:srgbClr val="000000"/>
              </a:solidFill>
              <a:latin typeface="ヒラギノ角ゴ Pro W3"/>
              <a:ea typeface="ヒラギノ角ゴ Pro W3"/>
              <a:cs typeface="ヒラギノ角ゴ Pro W3"/>
            </a:endParaRPr>
          </a:p>
          <a:p>
            <a:r>
              <a:rPr lang="en-US" altLang="ja-JP" sz="2400" dirty="0" smtClean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Wichita </a:t>
            </a:r>
            <a:r>
              <a:rPr lang="en-US" altLang="ja-JP" sz="2400" dirty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State </a:t>
            </a:r>
            <a:r>
              <a:rPr lang="en-US" altLang="ja-JP" sz="2400" dirty="0" smtClean="0">
                <a:solidFill>
                  <a:srgbClr val="000000"/>
                </a:solidFill>
                <a:latin typeface="ヒラギノ角ゴ Pro W3"/>
                <a:ea typeface="ヒラギノ角ゴ Pro W3"/>
                <a:cs typeface="ヒラギノ角ゴ Pro W3"/>
              </a:rPr>
              <a:t>University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273" y="2655151"/>
            <a:ext cx="2981108" cy="1996721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7948" y="2655151"/>
            <a:ext cx="1571825" cy="2113378"/>
          </a:xfrm>
          <a:prstGeom prst="rect">
            <a:avLst/>
          </a:prstGeom>
        </p:spPr>
      </p:pic>
      <p:sp>
        <p:nvSpPr>
          <p:cNvPr id="8" name="サブタイトル 2"/>
          <p:cNvSpPr txBox="1">
            <a:spLocks/>
          </p:cNvSpPr>
          <p:nvPr/>
        </p:nvSpPr>
        <p:spPr>
          <a:xfrm>
            <a:off x="4293434" y="4916672"/>
            <a:ext cx="5292020" cy="11578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dirty="0" err="1" smtClean="0">
                <a:solidFill>
                  <a:schemeClr val="tx1"/>
                </a:solidFill>
                <a:latin typeface="ヒラギノ角ゴ Pro W3"/>
                <a:ea typeface="ヒラギノ角ゴ Pro W3"/>
                <a:cs typeface="ヒラギノ角ゴ Pro W3"/>
              </a:rPr>
              <a:t>Cristian</a:t>
            </a:r>
            <a:r>
              <a:rPr lang="en-US" altLang="ja-JP" sz="2800" dirty="0" smtClean="0">
                <a:solidFill>
                  <a:schemeClr val="tx1"/>
                </a:solidFill>
                <a:latin typeface="ヒラギノ角ゴ Pro W3"/>
                <a:ea typeface="ヒラギノ角ゴ Pro W3"/>
                <a:cs typeface="ヒラギノ角ゴ Pro W3"/>
              </a:rPr>
              <a:t> Bird</a:t>
            </a:r>
          </a:p>
          <a:p>
            <a:r>
              <a:rPr lang="en-US" altLang="ja-JP" sz="2400" dirty="0" smtClean="0">
                <a:solidFill>
                  <a:schemeClr val="tx1"/>
                </a:solidFill>
                <a:latin typeface="ヒラギノ角ゴ Pro W3"/>
                <a:ea typeface="ヒラギノ角ゴ Pro W3"/>
                <a:cs typeface="ヒラギノ角ゴ Pro W3"/>
              </a:rPr>
              <a:t>Microsoft research</a:t>
            </a:r>
            <a:endParaRPr lang="en-US" altLang="ja-JP" sz="2400" dirty="0">
              <a:solidFill>
                <a:schemeClr val="tx1"/>
              </a:solidFill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4016" y="6493652"/>
            <a:ext cx="4937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 </a:t>
            </a:r>
            <a:r>
              <a:rPr lang="en-US" altLang="ja-JP" sz="1400" dirty="0"/>
              <a:t>2015 12th Working Conference on Mining Software Repositories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10917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概要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コミットベースでのバグトリアージ手法が主流である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実際にコミットした人とソースコードを変更した人は異なる可能性がある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ソースファイルの変更履歴を考慮したバグトリアージ手法である</a:t>
            </a:r>
            <a:r>
              <a:rPr lang="ja-JP" altLang="ja-JP" dirty="0" smtClean="0"/>
              <a:t>iH</a:t>
            </a:r>
            <a:r>
              <a:rPr lang="ja-JP" altLang="ja-JP" dirty="0"/>
              <a:t>D</a:t>
            </a:r>
            <a:r>
              <a:rPr lang="en-US" altLang="ja-JP" dirty="0" err="1" smtClean="0"/>
              <a:t>ev</a:t>
            </a:r>
            <a:r>
              <a:rPr kumimoji="1" lang="ja-JP" altLang="en-US" dirty="0" smtClean="0"/>
              <a:t>を提案した</a:t>
            </a:r>
            <a:endParaRPr kumimoji="1"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DC7B-B15D-3240-9933-0F270429DEB9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3134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iHDev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6527"/>
          </a:xfrm>
        </p:spPr>
        <p:txBody>
          <a:bodyPr>
            <a:normAutofit/>
          </a:bodyPr>
          <a:lstStyle/>
          <a:p>
            <a:r>
              <a:rPr kumimoji="1" lang="en-US" altLang="ja-JP" sz="2800" dirty="0" smtClean="0"/>
              <a:t>change request</a:t>
            </a:r>
            <a:r>
              <a:rPr lang="ja-JP" altLang="en-US" sz="2800" dirty="0" smtClean="0"/>
              <a:t>を最も支援する可能性が高い開発者を機械学習</a:t>
            </a:r>
            <a:r>
              <a:rPr lang="en-US" altLang="ja-JP" sz="2800" dirty="0" smtClean="0"/>
              <a:t>(K-NN)</a:t>
            </a:r>
            <a:r>
              <a:rPr lang="ja-JP" altLang="en-US" sz="2800" dirty="0" smtClean="0"/>
              <a:t>を用いて推薦する</a:t>
            </a:r>
            <a:endParaRPr lang="en-US" altLang="ja-JP" b="1" dirty="0" smtClean="0"/>
          </a:p>
          <a:p>
            <a:pPr lvl="1"/>
            <a:r>
              <a:rPr lang="en-US" altLang="ja-JP" b="1" dirty="0" smtClean="0"/>
              <a:t>I</a:t>
            </a:r>
            <a:r>
              <a:rPr lang="en-US" altLang="ja-JP" sz="2400" dirty="0" smtClean="0"/>
              <a:t>nteraction </a:t>
            </a:r>
            <a:r>
              <a:rPr lang="en-US" altLang="ja-JP" b="1" dirty="0" err="1"/>
              <a:t>H</a:t>
            </a:r>
            <a:r>
              <a:rPr lang="en-US" altLang="ja-JP" sz="2400" dirty="0" err="1" smtClean="0"/>
              <a:t>istries</a:t>
            </a:r>
            <a:r>
              <a:rPr lang="en-US" altLang="en-US" sz="2400" dirty="0" smtClean="0"/>
              <a:t> </a:t>
            </a:r>
            <a:r>
              <a:rPr lang="en-US" altLang="ja-JP" sz="2400" dirty="0" smtClean="0"/>
              <a:t>over other types of past information to recommend </a:t>
            </a:r>
            <a:r>
              <a:rPr lang="en-US" altLang="ja-JP" b="1" dirty="0" smtClean="0"/>
              <a:t>Dev</a:t>
            </a:r>
            <a:r>
              <a:rPr lang="en-US" altLang="ja-JP" sz="2400" dirty="0" smtClean="0"/>
              <a:t>elopers</a:t>
            </a:r>
          </a:p>
          <a:p>
            <a:endParaRPr lang="en-US" altLang="ja-JP" sz="2800" dirty="0" smtClean="0"/>
          </a:p>
          <a:p>
            <a:r>
              <a:rPr lang="ja-JP" altLang="en-US" sz="2800" dirty="0" smtClean="0"/>
              <a:t>アプローチの概要</a:t>
            </a:r>
            <a:endParaRPr lang="en-US" altLang="ja-JP" sz="2800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US" altLang="ja-JP" sz="2400" dirty="0" smtClean="0"/>
              <a:t>Change Request</a:t>
            </a:r>
            <a:r>
              <a:rPr lang="ja-JP" altLang="en-US" sz="2400" dirty="0" smtClean="0"/>
              <a:t>の概要から</a:t>
            </a:r>
            <a:r>
              <a:rPr lang="en-US" altLang="ja-JP" sz="2400" dirty="0" smtClean="0"/>
              <a:t>K</a:t>
            </a:r>
            <a:r>
              <a:rPr lang="ja-JP" altLang="en-US" sz="2400" dirty="0" smtClean="0"/>
              <a:t>近傍法を用いて，該当するソースファイルやクラスを特定する</a:t>
            </a:r>
            <a:endParaRPr lang="en-US" altLang="ja-JP" sz="2400" dirty="0" smtClean="0"/>
          </a:p>
          <a:p>
            <a:pPr marL="914400" lvl="1" indent="-514350">
              <a:buFont typeface="+mj-lt"/>
              <a:buAutoNum type="arabicPeriod"/>
            </a:pPr>
            <a:r>
              <a:rPr lang="ja-JP" altLang="en-US" sz="2400" dirty="0" smtClean="0"/>
              <a:t>該当する部分に関する</a:t>
            </a:r>
            <a:r>
              <a:rPr lang="ja-JP" altLang="en-US" sz="2400" dirty="0" smtClean="0">
                <a:solidFill>
                  <a:srgbClr val="FF0000"/>
                </a:solidFill>
              </a:rPr>
              <a:t>変更履歴</a:t>
            </a:r>
            <a:r>
              <a:rPr lang="ja-JP" altLang="en-US" sz="2400" dirty="0" smtClean="0"/>
              <a:t>の中で最も大きいコントリビューションを行った開発者をリストアップする</a:t>
            </a:r>
            <a:endParaRPr lang="en-US" altLang="ja-JP" sz="2400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37869-81A3-1848-BF16-4BFEFD621636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955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Mylyn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現在行っているタスクに対応するファイルのみを表示する</a:t>
            </a:r>
            <a:endParaRPr lang="en-US" altLang="ja-JP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29094-E1C0-1241-B5D7-6C529069916D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7" name="図 6" descr="スクリーンショット 2015-06-21 15.48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585" y="2818821"/>
            <a:ext cx="4990052" cy="403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159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Mylyn</a:t>
            </a:r>
            <a:r>
              <a:rPr kumimoji="1" lang="ja-JP" altLang="en-US" dirty="0" smtClean="0"/>
              <a:t>の主な機能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ja-JP" altLang="en-US" sz="2800" dirty="0"/>
              <a:t>現在行っているタスクの制御や、タスクのスケジューリングが行える</a:t>
            </a:r>
            <a:r>
              <a:rPr lang="en-US" altLang="ja-JP" sz="2800" dirty="0"/>
              <a:t>Task List View</a:t>
            </a:r>
          </a:p>
          <a:p>
            <a:pPr marL="514350" indent="-514350">
              <a:buFont typeface="+mj-lt"/>
              <a:buAutoNum type="arabicPeriod"/>
            </a:pPr>
            <a:r>
              <a:rPr lang="ja-JP" altLang="en-US" sz="2800" dirty="0">
                <a:solidFill>
                  <a:srgbClr val="FF0000"/>
                </a:solidFill>
              </a:rPr>
              <a:t>タスクごとに分割した変更履歴の管理</a:t>
            </a:r>
          </a:p>
          <a:p>
            <a:pPr marL="514350" indent="-514350">
              <a:buFont typeface="+mj-lt"/>
              <a:buAutoNum type="arabicPeriod"/>
            </a:pPr>
            <a:r>
              <a:rPr lang="ja-JP" altLang="en-US" sz="2800" dirty="0"/>
              <a:t>タスクの入力や、編集を行えるリッチエディタ</a:t>
            </a:r>
          </a:p>
          <a:p>
            <a:pPr marL="514350" indent="-514350">
              <a:buFont typeface="+mj-lt"/>
              <a:buAutoNum type="arabicPeriod"/>
            </a:pPr>
            <a:r>
              <a:rPr lang="ja-JP" altLang="en-US" sz="2800" dirty="0"/>
              <a:t>パッケージエクスプローラーやアウトラインなど、</a:t>
            </a:r>
            <a:r>
              <a:rPr lang="en-US" altLang="ja-JP" sz="2800" dirty="0"/>
              <a:t>Eclipse</a:t>
            </a:r>
            <a:r>
              <a:rPr lang="ja-JP" altLang="en-US" sz="2800" dirty="0"/>
              <a:t>が標準的に配布するビュー上でのタスク指向</a:t>
            </a:r>
            <a:r>
              <a:rPr lang="en-US" altLang="ja-JP" sz="2800" dirty="0"/>
              <a:t>UI</a:t>
            </a:r>
            <a:r>
              <a:rPr lang="ja-JP" altLang="en-US" sz="2800" dirty="0"/>
              <a:t>モード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sz="2800" dirty="0">
                <a:solidFill>
                  <a:srgbClr val="FF0000"/>
                </a:solidFill>
              </a:rPr>
              <a:t>BTS</a:t>
            </a:r>
            <a:r>
              <a:rPr lang="ja-JP" altLang="en-US" sz="2800" dirty="0">
                <a:solidFill>
                  <a:srgbClr val="FF0000"/>
                </a:solidFill>
              </a:rPr>
              <a:t>（</a:t>
            </a:r>
            <a:r>
              <a:rPr lang="en-US" altLang="ja-JP" sz="2800" dirty="0">
                <a:solidFill>
                  <a:srgbClr val="FF0000"/>
                </a:solidFill>
              </a:rPr>
              <a:t>Bug Tracking System</a:t>
            </a:r>
            <a:r>
              <a:rPr lang="ja-JP" altLang="en-US" sz="2800" dirty="0">
                <a:solidFill>
                  <a:srgbClr val="FF0000"/>
                </a:solidFill>
              </a:rPr>
              <a:t>）との連携</a:t>
            </a:r>
          </a:p>
          <a:p>
            <a:pPr marL="514350" indent="-514350">
              <a:buFont typeface="+mj-lt"/>
              <a:buAutoNum type="arabicPeriod"/>
            </a:pPr>
            <a:r>
              <a:rPr lang="ja-JP" altLang="en-US" sz="2800" dirty="0"/>
              <a:t>タスクの検索</a:t>
            </a:r>
            <a:endParaRPr kumimoji="1" lang="ja-JP" altLang="en-US" sz="2800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DC7B-B15D-3240-9933-0F270429DEB9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097135" y="6488668"/>
            <a:ext cx="4253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http://</a:t>
            </a:r>
            <a:r>
              <a:rPr lang="en-US" altLang="ja-JP" dirty="0" err="1"/>
              <a:t>thinkit.co.jp</a:t>
            </a:r>
            <a:r>
              <a:rPr lang="en-US" altLang="ja-JP" dirty="0"/>
              <a:t>/free/article/0709/22/1/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92338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Interaction log file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sz="2800" dirty="0" smtClean="0"/>
          </a:p>
          <a:p>
            <a:r>
              <a:rPr lang="en-US" altLang="ja-JP" sz="2800" dirty="0" smtClean="0"/>
              <a:t>Kind</a:t>
            </a:r>
          </a:p>
          <a:p>
            <a:pPr lvl="1"/>
            <a:r>
              <a:rPr kumimoji="1" lang="en-US" altLang="ja-JP" sz="2400" dirty="0" smtClean="0"/>
              <a:t>Edit, manipulation, selection, propagation</a:t>
            </a:r>
            <a:endParaRPr kumimoji="1" lang="ja-JP" altLang="en-US" sz="2400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DC7B-B15D-3240-9933-0F270429DEB9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9" name="図 8" descr="スクリーンショット 2015-06-21 17.54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831" y="1600200"/>
            <a:ext cx="7250688" cy="305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94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Attacher</a:t>
            </a:r>
            <a:r>
              <a:rPr lang="ja-JP" altLang="ja-JP" dirty="0" smtClean="0"/>
              <a:t>-</a:t>
            </a:r>
            <a:r>
              <a:rPr lang="en-US" altLang="ja-JP" dirty="0" smtClean="0"/>
              <a:t>I</a:t>
            </a:r>
            <a:r>
              <a:rPr kumimoji="1" lang="en-US" altLang="ja-JP" dirty="0" smtClean="0"/>
              <a:t>nteraction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開発者</a:t>
            </a:r>
            <a:r>
              <a:rPr kumimoji="1" lang="en-US" altLang="ja-JP" dirty="0" smtClean="0"/>
              <a:t>A</a:t>
            </a:r>
            <a:r>
              <a:rPr kumimoji="1" lang="ja-JP" altLang="en-US" dirty="0" smtClean="0"/>
              <a:t>が特定のソースファイル</a:t>
            </a:r>
            <a:r>
              <a:rPr kumimoji="1" lang="en-US" altLang="ja-JP" dirty="0" smtClean="0"/>
              <a:t>f</a:t>
            </a:r>
            <a:r>
              <a:rPr kumimoji="1" lang="ja-JP" altLang="en-US" dirty="0" smtClean="0"/>
              <a:t>に関する専門知識</a:t>
            </a:r>
            <a:r>
              <a:rPr kumimoji="1" lang="en-US" altLang="ja-JP" dirty="0" smtClean="0"/>
              <a:t>(AI)</a:t>
            </a:r>
            <a:r>
              <a:rPr kumimoji="1" lang="ja-JP" altLang="en-US" dirty="0" smtClean="0"/>
              <a:t>を測る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つの尺度</a:t>
            </a:r>
            <a:endParaRPr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altLang="ja-JP" dirty="0" smtClean="0"/>
              <a:t>A</a:t>
            </a:r>
            <a:r>
              <a:rPr lang="ja-JP" altLang="en-US" dirty="0" smtClean="0"/>
              <a:t>が</a:t>
            </a:r>
            <a:r>
              <a:rPr lang="en-US" altLang="ja-JP" dirty="0" smtClean="0"/>
              <a:t>f</a:t>
            </a:r>
            <a:r>
              <a:rPr lang="ja-JP" altLang="en-US" dirty="0" smtClean="0"/>
              <a:t>を変更した回数</a:t>
            </a:r>
            <a:endParaRPr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kumimoji="1" lang="en-US" altLang="ja-JP" dirty="0" smtClean="0"/>
              <a:t>A</a:t>
            </a:r>
            <a:r>
              <a:rPr kumimoji="1" lang="ja-JP" altLang="en-US" dirty="0" smtClean="0"/>
              <a:t>が</a:t>
            </a:r>
            <a:r>
              <a:rPr kumimoji="1" lang="en-US" altLang="ja-JP" dirty="0" smtClean="0"/>
              <a:t>f</a:t>
            </a:r>
            <a:r>
              <a:rPr kumimoji="1" lang="ja-JP" altLang="en-US" dirty="0" smtClean="0"/>
              <a:t>を変更した</a:t>
            </a:r>
            <a:r>
              <a:rPr lang="ja-JP" altLang="en-US" dirty="0" smtClean="0"/>
              <a:t>日数</a:t>
            </a:r>
            <a:endParaRPr kumimoji="1"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altLang="ja-JP" dirty="0" smtClean="0"/>
              <a:t>A</a:t>
            </a:r>
            <a:r>
              <a:rPr lang="ja-JP" altLang="en-US" dirty="0" smtClean="0"/>
              <a:t>が最後に</a:t>
            </a:r>
            <a:r>
              <a:rPr lang="en-US" altLang="ja-JP" dirty="0" smtClean="0"/>
              <a:t>f</a:t>
            </a:r>
            <a:r>
              <a:rPr lang="ja-JP" altLang="en-US" dirty="0" smtClean="0"/>
              <a:t>の変更を行った日</a:t>
            </a:r>
            <a:endParaRPr kumimoji="1" lang="en-US" altLang="ja-JP" dirty="0" smtClean="0"/>
          </a:p>
          <a:p>
            <a:endParaRPr lang="en-US" altLang="ja-JP" dirty="0"/>
          </a:p>
          <a:p>
            <a:pPr lvl="1"/>
            <a:endParaRPr kumimoji="1" lang="en-US" altLang="ja-JP" dirty="0" smtClean="0"/>
          </a:p>
          <a:p>
            <a:endParaRPr lang="en-US" altLang="ja-JP" dirty="0"/>
          </a:p>
          <a:p>
            <a:pPr lvl="1"/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DC7B-B15D-3240-9933-0F270429DEB9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6" name="図 5" descr="スクリーンショット 2015-06-21 17.09.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253" y="4500293"/>
            <a:ext cx="6344719" cy="20628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92250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File</a:t>
            </a:r>
            <a:r>
              <a:rPr lang="ja-JP" altLang="en-US" dirty="0" smtClean="0"/>
              <a:t>-</a:t>
            </a:r>
            <a:r>
              <a:rPr lang="ja-JP" altLang="ja-JP" dirty="0"/>
              <a:t>I</a:t>
            </a:r>
            <a:r>
              <a:rPr lang="en-US" altLang="ja-JP" dirty="0" err="1" smtClean="0"/>
              <a:t>nteractions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err="1" smtClean="0"/>
              <a:t>ファイルf</a:t>
            </a:r>
            <a:r>
              <a:rPr lang="ja-JP" altLang="en-US" dirty="0" smtClean="0"/>
              <a:t>が受けたコントリビューションを測る</a:t>
            </a:r>
            <a:r>
              <a:rPr lang="en-US" altLang="ja-JP" dirty="0" smtClean="0"/>
              <a:t>3</a:t>
            </a:r>
            <a:r>
              <a:rPr lang="ja-JP" altLang="en-US" dirty="0" smtClean="0"/>
              <a:t>つの尺度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f</a:t>
            </a:r>
            <a:r>
              <a:rPr lang="ja-JP" altLang="en-US" dirty="0" smtClean="0"/>
              <a:t>が今までに受けた変更回数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f</a:t>
            </a:r>
            <a:r>
              <a:rPr lang="ja-JP" altLang="en-US" dirty="0" smtClean="0"/>
              <a:t>の変更が行われた日数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最後の変更が行われた日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DC7B-B15D-3240-9933-0F270429DEB9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6" name="図 5" descr="スクリーンショット 2015-06-21 17.31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122" y="4533459"/>
            <a:ext cx="6460906" cy="190703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10000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xFactor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開発者</a:t>
            </a:r>
            <a:r>
              <a:rPr kumimoji="1" lang="en-US" altLang="ja-JP" dirty="0" smtClean="0"/>
              <a:t>A</a:t>
            </a:r>
            <a:r>
              <a:rPr lang="ja-JP" altLang="en-US" dirty="0" smtClean="0"/>
              <a:t>が持つ</a:t>
            </a:r>
            <a:r>
              <a:rPr kumimoji="1" lang="ja-JP" altLang="en-US" dirty="0" smtClean="0"/>
              <a:t>ファイル</a:t>
            </a:r>
            <a:r>
              <a:rPr kumimoji="1" lang="en-US" altLang="ja-JP" dirty="0" smtClean="0"/>
              <a:t>f</a:t>
            </a:r>
            <a:r>
              <a:rPr kumimoji="1" lang="ja-JP" altLang="en-US" dirty="0" smtClean="0"/>
              <a:t>に対するコントリビューションの割合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DC7B-B15D-3240-9933-0F270429DEB9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7" name="図 6" descr="スクリーンショット 2015-06-21 17.45.4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77" y="2824523"/>
            <a:ext cx="7165888" cy="2237450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906593" y="5602943"/>
            <a:ext cx="7631114" cy="523220"/>
          </a:xfrm>
          <a:prstGeom prst="rect">
            <a:avLst/>
          </a:prstGeom>
          <a:noFill/>
          <a:ln w="38100" cmpd="sng"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en-US" sz="2800" dirty="0" err="1" smtClean="0">
                <a:latin typeface="ヒラギノ角ゴ Pro W3"/>
                <a:ea typeface="ヒラギノ角ゴ Pro W3"/>
                <a:cs typeface="ヒラギノ角ゴ Pro W3"/>
              </a:rPr>
              <a:t>xFactor</a:t>
            </a:r>
            <a:r>
              <a:rPr lang="ja-JP" altLang="en-US" sz="2800" dirty="0" smtClean="0">
                <a:latin typeface="ヒラギノ角ゴ Pro W3"/>
                <a:ea typeface="ヒラギノ角ゴ Pro W3"/>
                <a:cs typeface="ヒラギノ角ゴ Pro W3"/>
              </a:rPr>
              <a:t>が高い</a:t>
            </a:r>
            <a:r>
              <a:rPr kumimoji="1" lang="ja-JP" altLang="en-US" sz="2800" dirty="0" smtClean="0">
                <a:latin typeface="ヒラギノ角ゴ Pro W3"/>
                <a:ea typeface="ヒラギノ角ゴ Pro W3"/>
                <a:cs typeface="ヒラギノ角ゴ Pro W3"/>
              </a:rPr>
              <a:t>開発者をランキング形式で表示</a:t>
            </a:r>
            <a:endParaRPr kumimoji="1" lang="ja-JP" altLang="en-US" sz="2800" dirty="0">
              <a:latin typeface="ヒラギノ角ゴ Pro W3"/>
              <a:ea typeface="ヒラギノ角ゴ Pro W3"/>
              <a:cs typeface="ヒラギノ角ゴ Pro W3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8206165" y="3991921"/>
            <a:ext cx="1632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 smtClean="0"/>
              <a:t>&gt;=3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76714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dirty="0" smtClean="0"/>
              <a:t>i</a:t>
            </a:r>
            <a:r>
              <a:rPr lang="en-US" altLang="ja-JP" dirty="0" err="1" smtClean="0"/>
              <a:t>HDev</a:t>
            </a:r>
            <a:r>
              <a:rPr lang="en-US" altLang="en-US" dirty="0" err="1" smtClean="0"/>
              <a:t>のデモ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400" dirty="0" smtClean="0"/>
              <a:t>Bug#313712</a:t>
            </a:r>
            <a:r>
              <a:rPr kumimoji="1" lang="ja-JP" altLang="en-US" sz="2400" dirty="0" smtClean="0"/>
              <a:t>の概要から関係のありそうな</a:t>
            </a:r>
            <a:r>
              <a:rPr kumimoji="1" lang="en-US" altLang="ja-JP" sz="2400" dirty="0" smtClean="0"/>
              <a:t>10</a:t>
            </a:r>
            <a:r>
              <a:rPr kumimoji="1" lang="ja-JP" altLang="en-US" sz="2400" dirty="0" smtClean="0"/>
              <a:t>ファイルを</a:t>
            </a:r>
            <a:r>
              <a:rPr kumimoji="1" lang="en-US" altLang="ja-JP" sz="2400" dirty="0" smtClean="0"/>
              <a:t>K</a:t>
            </a:r>
            <a:r>
              <a:rPr kumimoji="1" lang="ja-JP" altLang="en-US" sz="2400" dirty="0" smtClean="0"/>
              <a:t>近傍法で予測</a:t>
            </a:r>
            <a:endParaRPr kumimoji="1" lang="en-US" altLang="ja-JP" sz="2400" dirty="0" smtClean="0"/>
          </a:p>
          <a:p>
            <a:r>
              <a:rPr lang="en-US" altLang="ja-JP" sz="2400" dirty="0" smtClean="0"/>
              <a:t>10</a:t>
            </a:r>
            <a:r>
              <a:rPr lang="ja-JP" altLang="en-US" sz="2400" dirty="0" smtClean="0"/>
              <a:t>ファイルに関わった開発者の</a:t>
            </a:r>
            <a:r>
              <a:rPr lang="en-US" altLang="ja-JP" sz="2400" dirty="0" err="1" smtClean="0"/>
              <a:t>xfactor</a:t>
            </a:r>
            <a:r>
              <a:rPr lang="ja-JP" altLang="en-US" sz="2400" dirty="0" smtClean="0"/>
              <a:t>を計算</a:t>
            </a:r>
            <a:endParaRPr kumimoji="1" lang="ja-JP" altLang="en-US" sz="2400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DC7B-B15D-3240-9933-0F270429DEB9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6" name="図 5" descr="スクリーンショット 2015-06-21 18.22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5807"/>
            <a:ext cx="9144000" cy="3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583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Bug#</a:t>
            </a:r>
            <a:r>
              <a:rPr lang="en-US" altLang="ja-JP" dirty="0" smtClean="0"/>
              <a:t>313712</a:t>
            </a:r>
            <a:r>
              <a:rPr lang="ja-JP" altLang="en-US" dirty="0" smtClean="0"/>
              <a:t>で推薦された開発者の各手法による比較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DC7B-B15D-3240-9933-0F270429DEB9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6" name="図 5" descr="スクリーンショット 2015-06-21 18.54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51" y="1600200"/>
            <a:ext cx="5552131" cy="2197100"/>
          </a:xfrm>
          <a:prstGeom prst="rect">
            <a:avLst/>
          </a:prstGeom>
        </p:spPr>
      </p:pic>
      <p:pic>
        <p:nvPicPr>
          <p:cNvPr id="8" name="図 7" descr="スクリーンショット 2015-06-21 19.27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00" y="3797300"/>
            <a:ext cx="5994400" cy="3060700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5015027" y="2325924"/>
            <a:ext cx="3153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表</a:t>
            </a:r>
            <a:r>
              <a:rPr kumimoji="1" lang="en-US" altLang="ja-JP" dirty="0" smtClean="0"/>
              <a:t>2:iHDev</a:t>
            </a:r>
            <a:r>
              <a:rPr kumimoji="1" lang="ja-JP" altLang="en-US" dirty="0" smtClean="0"/>
              <a:t>による開発者の推薦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98051" y="5393865"/>
            <a:ext cx="267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表</a:t>
            </a:r>
            <a:r>
              <a:rPr lang="en-US" altLang="ja-JP" dirty="0"/>
              <a:t>3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開発者の推薦の比較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37762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スクリーンショット 2015-06-21 21.41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22" y="3216789"/>
            <a:ext cx="7112000" cy="11557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比較実験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評価メトリクス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推薦開発者の評価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r>
              <a:rPr lang="ja-JP" altLang="en-US" dirty="0" smtClean="0"/>
              <a:t>推薦開発者の順位</a:t>
            </a:r>
            <a:endParaRPr kumimoji="1"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kumimoji="1" lang="en-US" altLang="ja-JP" dirty="0"/>
          </a:p>
          <a:p>
            <a:pPr lvl="1"/>
            <a:endParaRPr lang="en-US" altLang="ja-JP" dirty="0" smtClean="0"/>
          </a:p>
          <a:p>
            <a:pPr marL="457200" lvl="1" indent="0">
              <a:buNone/>
            </a:pPr>
            <a:endParaRPr lang="en-US" altLang="ja-JP" dirty="0"/>
          </a:p>
          <a:p>
            <a:pPr lvl="1"/>
            <a:endParaRPr lang="en-US" altLang="ja-JP" dirty="0" smtClean="0"/>
          </a:p>
          <a:p>
            <a:pPr marL="457200" lvl="1" indent="0">
              <a:buNone/>
            </a:pPr>
            <a:endParaRPr kumimoji="1" lang="en-US" altLang="ja-JP" dirty="0"/>
          </a:p>
        </p:txBody>
      </p:sp>
      <p:pic>
        <p:nvPicPr>
          <p:cNvPr id="6" name="図 5" descr="スクリーンショット 2015-06-21 21.39.5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940" y="2649199"/>
            <a:ext cx="4229100" cy="762000"/>
          </a:xfrm>
          <a:prstGeom prst="rect">
            <a:avLst/>
          </a:prstGeom>
        </p:spPr>
      </p:pic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DC7B-B15D-3240-9933-0F270429DEB9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10" name="図 9" descr="スクリーンショット 2015-06-21 21.43.0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22" y="5541527"/>
            <a:ext cx="6985000" cy="889000"/>
          </a:xfrm>
          <a:prstGeom prst="rect">
            <a:avLst/>
          </a:prstGeom>
        </p:spPr>
      </p:pic>
      <p:pic>
        <p:nvPicPr>
          <p:cNvPr id="11" name="図 10" descr="スクリーンショット 2015-06-21 21.44.5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940" y="4926170"/>
            <a:ext cx="4537524" cy="73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66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実験</a:t>
            </a:r>
            <a:r>
              <a:rPr kumimoji="1" lang="ja-JP" altLang="en-US" dirty="0" smtClean="0"/>
              <a:t>結果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DC7B-B15D-3240-9933-0F270429DEB9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6" name="図 5" descr="スクリーンショット 2015-06-21 21.37.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8722"/>
            <a:ext cx="9144000" cy="482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441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ソースコード編集履歴を考慮したバグトリアージ手法である</a:t>
            </a:r>
            <a:r>
              <a:rPr kumimoji="1" lang="en-US" altLang="ja-JP" dirty="0" err="1" smtClean="0"/>
              <a:t>iHDev</a:t>
            </a:r>
            <a:r>
              <a:rPr kumimoji="1" lang="ja-JP" altLang="en-US" dirty="0" smtClean="0"/>
              <a:t>を提案した</a:t>
            </a:r>
            <a:endParaRPr kumimoji="1" lang="en-US" altLang="ja-JP" dirty="0" smtClean="0"/>
          </a:p>
          <a:p>
            <a:r>
              <a:rPr lang="en-US" altLang="ja-JP" dirty="0" smtClean="0"/>
              <a:t>Eclipse</a:t>
            </a:r>
            <a:r>
              <a:rPr lang="ja-JP" altLang="en-US" dirty="0" smtClean="0"/>
              <a:t>と</a:t>
            </a:r>
            <a:r>
              <a:rPr lang="en-US" altLang="ja-JP" dirty="0" err="1" smtClean="0"/>
              <a:t>Mylyn</a:t>
            </a:r>
            <a:r>
              <a:rPr lang="ja-JP" altLang="en-US" dirty="0" smtClean="0"/>
              <a:t>で実験を行った結果，</a:t>
            </a:r>
            <a:r>
              <a:rPr lang="en-US" altLang="ja-JP" dirty="0" err="1" smtClean="0"/>
              <a:t>iHDev</a:t>
            </a:r>
            <a:r>
              <a:rPr lang="ja-JP" altLang="en-US" dirty="0" smtClean="0"/>
              <a:t>は他の手法を上回ることが分かった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kumimoji="1" lang="ja-JP" altLang="en-US" dirty="0" smtClean="0"/>
              <a:t>今後，別のプロジェクトでの評価を行う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ソースコード変更履歴の収集の仕方など検討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2DC7B-B15D-3240-9933-0F270429DEB9}" type="datetime1">
              <a:rPr kumimoji="1" lang="ja-JP" altLang="en-US" smtClean="0"/>
              <a:t>15/06/21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6BB5-AFC6-6043-898A-6DF31AD90681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477631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1292</TotalTime>
  <Words>508</Words>
  <Application>Microsoft Macintosh PowerPoint</Application>
  <PresentationFormat>画面に合わせる (4:3)</PresentationFormat>
  <Paragraphs>115</Paragraphs>
  <Slides>14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5" baseType="lpstr">
      <vt:lpstr>ホワイト</vt:lpstr>
      <vt:lpstr>Using Developer-Interaction Trails to Triage Change Requests </vt:lpstr>
      <vt:lpstr>概要</vt:lpstr>
      <vt:lpstr>iHDev</vt:lpstr>
      <vt:lpstr>Mylyn</vt:lpstr>
      <vt:lpstr>Mylynの主な機能</vt:lpstr>
      <vt:lpstr>Interaction log file</vt:lpstr>
      <vt:lpstr>Attacher-Interaction</vt:lpstr>
      <vt:lpstr>File-Interactions</vt:lpstr>
      <vt:lpstr>xFactor</vt:lpstr>
      <vt:lpstr>iHDevのデモ</vt:lpstr>
      <vt:lpstr>Bug#313712で推薦された開発者の各手法による比較</vt:lpstr>
      <vt:lpstr>比較実験</vt:lpstr>
      <vt:lpstr>実験結果</vt:lpstr>
      <vt:lpstr>まとめ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Developer-Interaction Trails to Triage Change Requests </dc:title>
  <dc:creator>Higashi Yunosuke</dc:creator>
  <cp:lastModifiedBy>Higashi Yunosuke</cp:lastModifiedBy>
  <cp:revision>23</cp:revision>
  <dcterms:created xsi:type="dcterms:W3CDTF">2015-06-20T15:50:29Z</dcterms:created>
  <dcterms:modified xsi:type="dcterms:W3CDTF">2015-06-21T13:23:17Z</dcterms:modified>
</cp:coreProperties>
</file>