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notesSlides/notesSlide29.xml" ContentType="application/vnd.openxmlformats-officedocument.presentationml.notesSlide+xml"/>
  <Override PartName="/ppt/charts/chart2.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 id="2147483672" r:id="rId2"/>
    <p:sldMasterId id="2147483684" r:id="rId3"/>
    <p:sldMasterId id="2147483696" r:id="rId4"/>
  </p:sldMasterIdLst>
  <p:notesMasterIdLst>
    <p:notesMasterId r:id="rId46"/>
  </p:notesMasterIdLst>
  <p:handoutMasterIdLst>
    <p:handoutMasterId r:id="rId47"/>
  </p:handoutMasterIdLst>
  <p:sldIdLst>
    <p:sldId id="258" r:id="rId5"/>
    <p:sldId id="493" r:id="rId6"/>
    <p:sldId id="475" r:id="rId7"/>
    <p:sldId id="476" r:id="rId8"/>
    <p:sldId id="494" r:id="rId9"/>
    <p:sldId id="477" r:id="rId10"/>
    <p:sldId id="479" r:id="rId11"/>
    <p:sldId id="490" r:id="rId12"/>
    <p:sldId id="497" r:id="rId13"/>
    <p:sldId id="498" r:id="rId14"/>
    <p:sldId id="499" r:id="rId15"/>
    <p:sldId id="500" r:id="rId16"/>
    <p:sldId id="501" r:id="rId17"/>
    <p:sldId id="502" r:id="rId18"/>
    <p:sldId id="480" r:id="rId19"/>
    <p:sldId id="503" r:id="rId20"/>
    <p:sldId id="486" r:id="rId21"/>
    <p:sldId id="491" r:id="rId22"/>
    <p:sldId id="507" r:id="rId23"/>
    <p:sldId id="508" r:id="rId24"/>
    <p:sldId id="509" r:id="rId25"/>
    <p:sldId id="510" r:id="rId26"/>
    <p:sldId id="511" r:id="rId27"/>
    <p:sldId id="512" r:id="rId28"/>
    <p:sldId id="513" r:id="rId29"/>
    <p:sldId id="514" r:id="rId30"/>
    <p:sldId id="515" r:id="rId31"/>
    <p:sldId id="516" r:id="rId32"/>
    <p:sldId id="517" r:id="rId33"/>
    <p:sldId id="518" r:id="rId34"/>
    <p:sldId id="519" r:id="rId35"/>
    <p:sldId id="520" r:id="rId36"/>
    <p:sldId id="521" r:id="rId37"/>
    <p:sldId id="522" r:id="rId38"/>
    <p:sldId id="523" r:id="rId39"/>
    <p:sldId id="524" r:id="rId40"/>
    <p:sldId id="525" r:id="rId41"/>
    <p:sldId id="526" r:id="rId42"/>
    <p:sldId id="527" r:id="rId43"/>
    <p:sldId id="528" r:id="rId44"/>
    <p:sldId id="506" r:id="rId45"/>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3300"/>
    <a:srgbClr val="66FF99"/>
    <a:srgbClr val="FFFF99"/>
    <a:srgbClr val="99FF99"/>
    <a:srgbClr val="CCFF66"/>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5" autoAdjust="0"/>
    <p:restoredTop sz="92281" autoAdjust="0"/>
  </p:normalViewPr>
  <p:slideViewPr>
    <p:cSldViewPr>
      <p:cViewPr>
        <p:scale>
          <a:sx n="70" d="100"/>
          <a:sy n="70" d="100"/>
        </p:scale>
        <p:origin x="-1386" y="-4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3948" y="-96"/>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0"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0"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lineChart>
        <c:grouping val="standard"/>
        <c:varyColors val="0"/>
        <c:ser>
          <c:idx val="0"/>
          <c:order val="0"/>
          <c:tx>
            <c:strRef>
              <c:f>Sheet1!$A$2</c:f>
              <c:strCache>
                <c:ptCount val="1"/>
                <c:pt idx="0">
                  <c:v>不具合再割当回数</c:v>
                </c:pt>
              </c:strCache>
            </c:strRef>
          </c:tx>
          <c:spPr>
            <a:ln>
              <a:solidFill>
                <a:schemeClr val="accent6">
                  <a:lumMod val="75000"/>
                </a:schemeClr>
              </a:solidFill>
            </a:ln>
          </c:spPr>
          <c:marker>
            <c:symbol val="none"/>
          </c:marker>
          <c:cat>
            <c:numRef>
              <c:f>Sheet1!$B$1:$DE$1</c:f>
              <c:numCache>
                <c:formatCode>yyyy"年"m"月";@</c:formatCode>
                <c:ptCount val="108"/>
                <c:pt idx="0">
                  <c:v>37408</c:v>
                </c:pt>
                <c:pt idx="1">
                  <c:v>37438</c:v>
                </c:pt>
                <c:pt idx="2">
                  <c:v>37469</c:v>
                </c:pt>
                <c:pt idx="3">
                  <c:v>37500</c:v>
                </c:pt>
                <c:pt idx="4">
                  <c:v>37530</c:v>
                </c:pt>
                <c:pt idx="5">
                  <c:v>37561</c:v>
                </c:pt>
                <c:pt idx="6">
                  <c:v>37591</c:v>
                </c:pt>
                <c:pt idx="7">
                  <c:v>37622</c:v>
                </c:pt>
                <c:pt idx="8">
                  <c:v>37653</c:v>
                </c:pt>
                <c:pt idx="9">
                  <c:v>37681</c:v>
                </c:pt>
                <c:pt idx="10">
                  <c:v>37712</c:v>
                </c:pt>
                <c:pt idx="11">
                  <c:v>37742</c:v>
                </c:pt>
                <c:pt idx="12">
                  <c:v>37773</c:v>
                </c:pt>
                <c:pt idx="13">
                  <c:v>37803</c:v>
                </c:pt>
                <c:pt idx="14">
                  <c:v>37834</c:v>
                </c:pt>
                <c:pt idx="15">
                  <c:v>37865</c:v>
                </c:pt>
                <c:pt idx="16">
                  <c:v>37895</c:v>
                </c:pt>
                <c:pt idx="17">
                  <c:v>37926</c:v>
                </c:pt>
                <c:pt idx="18">
                  <c:v>37956</c:v>
                </c:pt>
                <c:pt idx="19">
                  <c:v>37987</c:v>
                </c:pt>
                <c:pt idx="20">
                  <c:v>38018</c:v>
                </c:pt>
                <c:pt idx="21">
                  <c:v>38047</c:v>
                </c:pt>
                <c:pt idx="22">
                  <c:v>38078</c:v>
                </c:pt>
                <c:pt idx="23">
                  <c:v>38108</c:v>
                </c:pt>
                <c:pt idx="24">
                  <c:v>38139</c:v>
                </c:pt>
                <c:pt idx="25">
                  <c:v>38169</c:v>
                </c:pt>
                <c:pt idx="26">
                  <c:v>38200</c:v>
                </c:pt>
                <c:pt idx="27">
                  <c:v>38231</c:v>
                </c:pt>
                <c:pt idx="28">
                  <c:v>38261</c:v>
                </c:pt>
                <c:pt idx="29">
                  <c:v>38292</c:v>
                </c:pt>
                <c:pt idx="30">
                  <c:v>38322</c:v>
                </c:pt>
                <c:pt idx="31">
                  <c:v>38353</c:v>
                </c:pt>
                <c:pt idx="32">
                  <c:v>38384</c:v>
                </c:pt>
                <c:pt idx="33">
                  <c:v>38412</c:v>
                </c:pt>
                <c:pt idx="34">
                  <c:v>38443</c:v>
                </c:pt>
                <c:pt idx="35">
                  <c:v>38473</c:v>
                </c:pt>
                <c:pt idx="36">
                  <c:v>38504</c:v>
                </c:pt>
                <c:pt idx="37">
                  <c:v>38534</c:v>
                </c:pt>
                <c:pt idx="38">
                  <c:v>38565</c:v>
                </c:pt>
                <c:pt idx="39">
                  <c:v>38596</c:v>
                </c:pt>
                <c:pt idx="40">
                  <c:v>38626</c:v>
                </c:pt>
                <c:pt idx="41">
                  <c:v>38657</c:v>
                </c:pt>
                <c:pt idx="42">
                  <c:v>38687</c:v>
                </c:pt>
                <c:pt idx="43">
                  <c:v>38718</c:v>
                </c:pt>
                <c:pt idx="44">
                  <c:v>38749</c:v>
                </c:pt>
                <c:pt idx="45">
                  <c:v>38777</c:v>
                </c:pt>
                <c:pt idx="46">
                  <c:v>38808</c:v>
                </c:pt>
                <c:pt idx="47">
                  <c:v>38838</c:v>
                </c:pt>
                <c:pt idx="48">
                  <c:v>38869</c:v>
                </c:pt>
                <c:pt idx="49">
                  <c:v>38899</c:v>
                </c:pt>
                <c:pt idx="50">
                  <c:v>38930</c:v>
                </c:pt>
                <c:pt idx="51">
                  <c:v>38961</c:v>
                </c:pt>
                <c:pt idx="52">
                  <c:v>38991</c:v>
                </c:pt>
                <c:pt idx="53">
                  <c:v>39022</c:v>
                </c:pt>
                <c:pt idx="54">
                  <c:v>39052</c:v>
                </c:pt>
                <c:pt idx="55">
                  <c:v>39083</c:v>
                </c:pt>
                <c:pt idx="56">
                  <c:v>39114</c:v>
                </c:pt>
                <c:pt idx="57">
                  <c:v>39142</c:v>
                </c:pt>
                <c:pt idx="58">
                  <c:v>39173</c:v>
                </c:pt>
                <c:pt idx="59">
                  <c:v>39203</c:v>
                </c:pt>
                <c:pt idx="60">
                  <c:v>39234</c:v>
                </c:pt>
                <c:pt idx="61">
                  <c:v>39264</c:v>
                </c:pt>
                <c:pt idx="62">
                  <c:v>39295</c:v>
                </c:pt>
                <c:pt idx="63">
                  <c:v>39326</c:v>
                </c:pt>
                <c:pt idx="64">
                  <c:v>39356</c:v>
                </c:pt>
                <c:pt idx="65">
                  <c:v>39387</c:v>
                </c:pt>
                <c:pt idx="66">
                  <c:v>39417</c:v>
                </c:pt>
                <c:pt idx="67">
                  <c:v>39448</c:v>
                </c:pt>
                <c:pt idx="68">
                  <c:v>39479</c:v>
                </c:pt>
                <c:pt idx="69">
                  <c:v>39508</c:v>
                </c:pt>
                <c:pt idx="70">
                  <c:v>39539</c:v>
                </c:pt>
                <c:pt idx="71">
                  <c:v>39569</c:v>
                </c:pt>
                <c:pt idx="72">
                  <c:v>39600</c:v>
                </c:pt>
                <c:pt idx="73">
                  <c:v>39630</c:v>
                </c:pt>
                <c:pt idx="74">
                  <c:v>39661</c:v>
                </c:pt>
                <c:pt idx="75">
                  <c:v>39692</c:v>
                </c:pt>
                <c:pt idx="76">
                  <c:v>39722</c:v>
                </c:pt>
                <c:pt idx="77">
                  <c:v>39753</c:v>
                </c:pt>
                <c:pt idx="78">
                  <c:v>39783</c:v>
                </c:pt>
                <c:pt idx="79">
                  <c:v>39814</c:v>
                </c:pt>
                <c:pt idx="80">
                  <c:v>39845</c:v>
                </c:pt>
                <c:pt idx="81">
                  <c:v>39873</c:v>
                </c:pt>
                <c:pt idx="82">
                  <c:v>39904</c:v>
                </c:pt>
                <c:pt idx="83">
                  <c:v>39934</c:v>
                </c:pt>
                <c:pt idx="84">
                  <c:v>39965</c:v>
                </c:pt>
                <c:pt idx="85">
                  <c:v>39995</c:v>
                </c:pt>
                <c:pt idx="86">
                  <c:v>40026</c:v>
                </c:pt>
                <c:pt idx="87">
                  <c:v>40057</c:v>
                </c:pt>
                <c:pt idx="88">
                  <c:v>40087</c:v>
                </c:pt>
                <c:pt idx="89">
                  <c:v>40118</c:v>
                </c:pt>
                <c:pt idx="90">
                  <c:v>40148</c:v>
                </c:pt>
                <c:pt idx="91">
                  <c:v>40179</c:v>
                </c:pt>
                <c:pt idx="92">
                  <c:v>40210</c:v>
                </c:pt>
                <c:pt idx="93">
                  <c:v>40238</c:v>
                </c:pt>
                <c:pt idx="94">
                  <c:v>40269</c:v>
                </c:pt>
                <c:pt idx="95">
                  <c:v>40299</c:v>
                </c:pt>
                <c:pt idx="96">
                  <c:v>40330</c:v>
                </c:pt>
                <c:pt idx="97">
                  <c:v>40360</c:v>
                </c:pt>
                <c:pt idx="98">
                  <c:v>40391</c:v>
                </c:pt>
                <c:pt idx="99">
                  <c:v>40422</c:v>
                </c:pt>
                <c:pt idx="100">
                  <c:v>40452</c:v>
                </c:pt>
                <c:pt idx="101">
                  <c:v>40483</c:v>
                </c:pt>
                <c:pt idx="102">
                  <c:v>40513</c:v>
                </c:pt>
                <c:pt idx="103">
                  <c:v>40544</c:v>
                </c:pt>
                <c:pt idx="104">
                  <c:v>40575</c:v>
                </c:pt>
                <c:pt idx="105">
                  <c:v>40603</c:v>
                </c:pt>
                <c:pt idx="106">
                  <c:v>40634</c:v>
                </c:pt>
                <c:pt idx="107">
                  <c:v>40664</c:v>
                </c:pt>
              </c:numCache>
            </c:numRef>
          </c:cat>
          <c:val>
            <c:numRef>
              <c:f>Sheet1!$B$2:$DE$2</c:f>
              <c:numCache>
                <c:formatCode>General</c:formatCode>
                <c:ptCount val="108"/>
                <c:pt idx="0">
                  <c:v>0.14285714285714299</c:v>
                </c:pt>
                <c:pt idx="1">
                  <c:v>0.42857142857142899</c:v>
                </c:pt>
                <c:pt idx="2" formatCode="0.00E+00">
                  <c:v>1.58603289232165E-17</c:v>
                </c:pt>
                <c:pt idx="3">
                  <c:v>0.14285714285714299</c:v>
                </c:pt>
                <c:pt idx="4" formatCode="0.00E+00">
                  <c:v>1.58603289232165E-17</c:v>
                </c:pt>
                <c:pt idx="5" formatCode="0.00E+00">
                  <c:v>1.58603289232165E-17</c:v>
                </c:pt>
                <c:pt idx="6" formatCode="0.00E+00">
                  <c:v>1.58603289232165E-17</c:v>
                </c:pt>
                <c:pt idx="7" formatCode="0.00E+00">
                  <c:v>1.58603289232165E-17</c:v>
                </c:pt>
                <c:pt idx="8">
                  <c:v>0.28571428571428598</c:v>
                </c:pt>
                <c:pt idx="9">
                  <c:v>0.71428571428571397</c:v>
                </c:pt>
                <c:pt idx="10">
                  <c:v>0.14285714285714299</c:v>
                </c:pt>
                <c:pt idx="11" formatCode="0.00E+00">
                  <c:v>7.9301644616082599E-17</c:v>
                </c:pt>
                <c:pt idx="12" formatCode="0.00E+00">
                  <c:v>1.58603289232165E-17</c:v>
                </c:pt>
                <c:pt idx="13" formatCode="0.00E+00">
                  <c:v>1.58603289232165E-17</c:v>
                </c:pt>
                <c:pt idx="14" formatCode="0.00E+00">
                  <c:v>1.58603289232165E-17</c:v>
                </c:pt>
                <c:pt idx="15" formatCode="0.00E+00">
                  <c:v>1.68515994809176E-17</c:v>
                </c:pt>
                <c:pt idx="16" formatCode="0.00E+00">
                  <c:v>1.58603289232165E-17</c:v>
                </c:pt>
                <c:pt idx="17">
                  <c:v>0.14285714285714299</c:v>
                </c:pt>
                <c:pt idx="18">
                  <c:v>0.14285714285714299</c:v>
                </c:pt>
                <c:pt idx="19">
                  <c:v>0.14285714285714299</c:v>
                </c:pt>
                <c:pt idx="20">
                  <c:v>0.14285714285714299</c:v>
                </c:pt>
                <c:pt idx="21">
                  <c:v>0.28571428571428598</c:v>
                </c:pt>
                <c:pt idx="22" formatCode="0.00E+00">
                  <c:v>1.58603289232165E-17</c:v>
                </c:pt>
                <c:pt idx="23" formatCode="0.00E+00">
                  <c:v>1.58603289232165E-17</c:v>
                </c:pt>
                <c:pt idx="24">
                  <c:v>0.28571428571428598</c:v>
                </c:pt>
                <c:pt idx="25" formatCode="0.00E+00">
                  <c:v>1.58603289232165E-17</c:v>
                </c:pt>
                <c:pt idx="26">
                  <c:v>0.28571428571428598</c:v>
                </c:pt>
                <c:pt idx="27">
                  <c:v>0.26218691941275102</c:v>
                </c:pt>
                <c:pt idx="28" formatCode="0.00E+00">
                  <c:v>1.58603289232165E-17</c:v>
                </c:pt>
                <c:pt idx="29" formatCode="0.00E+00">
                  <c:v>1.58603289232165E-17</c:v>
                </c:pt>
                <c:pt idx="30">
                  <c:v>0.28571428571428598</c:v>
                </c:pt>
                <c:pt idx="31" formatCode="0.00E+00">
                  <c:v>1.58603289232165E-17</c:v>
                </c:pt>
                <c:pt idx="32">
                  <c:v>0.28571428571428598</c:v>
                </c:pt>
                <c:pt idx="33">
                  <c:v>0.14285714285714299</c:v>
                </c:pt>
                <c:pt idx="34">
                  <c:v>0.57142857142857095</c:v>
                </c:pt>
                <c:pt idx="35">
                  <c:v>0.28571428571428598</c:v>
                </c:pt>
                <c:pt idx="36">
                  <c:v>0.28571428571428598</c:v>
                </c:pt>
                <c:pt idx="37" formatCode="0.00E+00">
                  <c:v>1.58603289232165E-17</c:v>
                </c:pt>
                <c:pt idx="38" formatCode="0.00E+00">
                  <c:v>1.58603289232165E-17</c:v>
                </c:pt>
                <c:pt idx="39">
                  <c:v>0.28571428571428598</c:v>
                </c:pt>
                <c:pt idx="40">
                  <c:v>0.226777464905728</c:v>
                </c:pt>
                <c:pt idx="41" formatCode="0.00E+00">
                  <c:v>1.58603289232165E-17</c:v>
                </c:pt>
                <c:pt idx="42" formatCode="0.00E+00">
                  <c:v>1.58603289232165E-17</c:v>
                </c:pt>
                <c:pt idx="43">
                  <c:v>0.28571428571428598</c:v>
                </c:pt>
                <c:pt idx="44">
                  <c:v>0.28571428571428598</c:v>
                </c:pt>
                <c:pt idx="45">
                  <c:v>0.28571428571428598</c:v>
                </c:pt>
                <c:pt idx="46" formatCode="0.00E+00">
                  <c:v>1.58603289232165E-17</c:v>
                </c:pt>
                <c:pt idx="47">
                  <c:v>0.14285714285714299</c:v>
                </c:pt>
                <c:pt idx="48">
                  <c:v>0.42857142857142899</c:v>
                </c:pt>
                <c:pt idx="49">
                  <c:v>0.42857142857142899</c:v>
                </c:pt>
                <c:pt idx="50">
                  <c:v>0.42857142857142899</c:v>
                </c:pt>
                <c:pt idx="51">
                  <c:v>0.57142857142857095</c:v>
                </c:pt>
                <c:pt idx="52">
                  <c:v>0.28571428571428598</c:v>
                </c:pt>
                <c:pt idx="53">
                  <c:v>0.42857142857142899</c:v>
                </c:pt>
                <c:pt idx="54">
                  <c:v>0.57142857142857095</c:v>
                </c:pt>
                <c:pt idx="55">
                  <c:v>0.14285714285714299</c:v>
                </c:pt>
                <c:pt idx="56">
                  <c:v>0.14285714285714299</c:v>
                </c:pt>
                <c:pt idx="57">
                  <c:v>0.28571428571428598</c:v>
                </c:pt>
                <c:pt idx="58" formatCode="0.00E+00">
                  <c:v>1.58603289232165E-17</c:v>
                </c:pt>
                <c:pt idx="59" formatCode="0.00E+00">
                  <c:v>1.58603289232165E-17</c:v>
                </c:pt>
                <c:pt idx="60" formatCode="0.00E+00">
                  <c:v>1.58603289232165E-17</c:v>
                </c:pt>
                <c:pt idx="61">
                  <c:v>0.28571428571428598</c:v>
                </c:pt>
                <c:pt idx="62">
                  <c:v>0.51540468373928505</c:v>
                </c:pt>
                <c:pt idx="63">
                  <c:v>0.42857142857142899</c:v>
                </c:pt>
                <c:pt idx="64">
                  <c:v>0.14285714285714299</c:v>
                </c:pt>
                <c:pt idx="65">
                  <c:v>0.28571428571428598</c:v>
                </c:pt>
                <c:pt idx="66" formatCode="0.00E+00">
                  <c:v>1.58603289232165E-17</c:v>
                </c:pt>
                <c:pt idx="67">
                  <c:v>0.28571428571428598</c:v>
                </c:pt>
                <c:pt idx="68" formatCode="0.00E+00">
                  <c:v>1.58603289232165E-17</c:v>
                </c:pt>
                <c:pt idx="69">
                  <c:v>0.28571428571428598</c:v>
                </c:pt>
                <c:pt idx="70">
                  <c:v>1</c:v>
                </c:pt>
                <c:pt idx="71">
                  <c:v>0.85714285714285698</c:v>
                </c:pt>
                <c:pt idx="72">
                  <c:v>0.14285714285714299</c:v>
                </c:pt>
                <c:pt idx="73">
                  <c:v>0.57142857142857095</c:v>
                </c:pt>
                <c:pt idx="74">
                  <c:v>0.14285714285714299</c:v>
                </c:pt>
                <c:pt idx="75">
                  <c:v>0.42857142857142799</c:v>
                </c:pt>
                <c:pt idx="76">
                  <c:v>0.14285714285714299</c:v>
                </c:pt>
                <c:pt idx="77">
                  <c:v>0.14285714285714299</c:v>
                </c:pt>
                <c:pt idx="78">
                  <c:v>0.14285714285714299</c:v>
                </c:pt>
                <c:pt idx="79">
                  <c:v>0.28571428571428598</c:v>
                </c:pt>
                <c:pt idx="80">
                  <c:v>0.28571428571428598</c:v>
                </c:pt>
                <c:pt idx="81">
                  <c:v>0.28571428571428598</c:v>
                </c:pt>
                <c:pt idx="82">
                  <c:v>0.14285714285714299</c:v>
                </c:pt>
                <c:pt idx="83">
                  <c:v>0.28571428571428598</c:v>
                </c:pt>
                <c:pt idx="84">
                  <c:v>0.57142857142857095</c:v>
                </c:pt>
                <c:pt idx="85">
                  <c:v>0.28571428571428598</c:v>
                </c:pt>
                <c:pt idx="86">
                  <c:v>0.57142857142857095</c:v>
                </c:pt>
                <c:pt idx="87" formatCode="0.00E+00">
                  <c:v>1.58603289232165E-17</c:v>
                </c:pt>
                <c:pt idx="88">
                  <c:v>0.42857142857142899</c:v>
                </c:pt>
                <c:pt idx="89" formatCode="0.00E+00">
                  <c:v>1.58603289232165E-17</c:v>
                </c:pt>
                <c:pt idx="90" formatCode="0.00E+00">
                  <c:v>1.58603289232165E-17</c:v>
                </c:pt>
                <c:pt idx="91">
                  <c:v>0.42857142857142899</c:v>
                </c:pt>
                <c:pt idx="92">
                  <c:v>0.42857142857142899</c:v>
                </c:pt>
                <c:pt idx="93">
                  <c:v>0.57142857142857095</c:v>
                </c:pt>
                <c:pt idx="94">
                  <c:v>0.14285714285714299</c:v>
                </c:pt>
                <c:pt idx="95">
                  <c:v>0.28571428571428598</c:v>
                </c:pt>
                <c:pt idx="96">
                  <c:v>0.14285714285714299</c:v>
                </c:pt>
                <c:pt idx="97">
                  <c:v>0.42857142857142899</c:v>
                </c:pt>
                <c:pt idx="98">
                  <c:v>0.42857142857142899</c:v>
                </c:pt>
                <c:pt idx="99">
                  <c:v>0.42857142857142899</c:v>
                </c:pt>
                <c:pt idx="100">
                  <c:v>0.42857142857142899</c:v>
                </c:pt>
                <c:pt idx="101" formatCode="0.00E+00">
                  <c:v>1.58603289232165E-17</c:v>
                </c:pt>
                <c:pt idx="102" formatCode="0.00E+00">
                  <c:v>1.58603289232165E-17</c:v>
                </c:pt>
                <c:pt idx="103">
                  <c:v>0</c:v>
                </c:pt>
                <c:pt idx="104">
                  <c:v>0.14285714285714299</c:v>
                </c:pt>
                <c:pt idx="105">
                  <c:v>0.14285714285714299</c:v>
                </c:pt>
                <c:pt idx="106" formatCode="0.00E+00">
                  <c:v>1.58603289232165E-17</c:v>
                </c:pt>
                <c:pt idx="107">
                  <c:v>0</c:v>
                </c:pt>
              </c:numCache>
            </c:numRef>
          </c:val>
          <c:smooth val="0"/>
        </c:ser>
        <c:ser>
          <c:idx val="1"/>
          <c:order val="1"/>
          <c:tx>
            <c:strRef>
              <c:f>Sheet1!$A$3</c:f>
              <c:strCache>
                <c:ptCount val="1"/>
                <c:pt idx="0">
                  <c:v>平均空白行数</c:v>
                </c:pt>
              </c:strCache>
            </c:strRef>
          </c:tx>
          <c:spPr>
            <a:ln>
              <a:solidFill>
                <a:schemeClr val="accent1"/>
              </a:solidFill>
            </a:ln>
          </c:spPr>
          <c:marker>
            <c:symbol val="none"/>
          </c:marker>
          <c:cat>
            <c:numRef>
              <c:f>Sheet1!$B$1:$DE$1</c:f>
              <c:numCache>
                <c:formatCode>yyyy"年"m"月";@</c:formatCode>
                <c:ptCount val="108"/>
                <c:pt idx="0">
                  <c:v>37408</c:v>
                </c:pt>
                <c:pt idx="1">
                  <c:v>37438</c:v>
                </c:pt>
                <c:pt idx="2">
                  <c:v>37469</c:v>
                </c:pt>
                <c:pt idx="3">
                  <c:v>37500</c:v>
                </c:pt>
                <c:pt idx="4">
                  <c:v>37530</c:v>
                </c:pt>
                <c:pt idx="5">
                  <c:v>37561</c:v>
                </c:pt>
                <c:pt idx="6">
                  <c:v>37591</c:v>
                </c:pt>
                <c:pt idx="7">
                  <c:v>37622</c:v>
                </c:pt>
                <c:pt idx="8">
                  <c:v>37653</c:v>
                </c:pt>
                <c:pt idx="9">
                  <c:v>37681</c:v>
                </c:pt>
                <c:pt idx="10">
                  <c:v>37712</c:v>
                </c:pt>
                <c:pt idx="11">
                  <c:v>37742</c:v>
                </c:pt>
                <c:pt idx="12">
                  <c:v>37773</c:v>
                </c:pt>
                <c:pt idx="13">
                  <c:v>37803</c:v>
                </c:pt>
                <c:pt idx="14">
                  <c:v>37834</c:v>
                </c:pt>
                <c:pt idx="15">
                  <c:v>37865</c:v>
                </c:pt>
                <c:pt idx="16">
                  <c:v>37895</c:v>
                </c:pt>
                <c:pt idx="17">
                  <c:v>37926</c:v>
                </c:pt>
                <c:pt idx="18">
                  <c:v>37956</c:v>
                </c:pt>
                <c:pt idx="19">
                  <c:v>37987</c:v>
                </c:pt>
                <c:pt idx="20">
                  <c:v>38018</c:v>
                </c:pt>
                <c:pt idx="21">
                  <c:v>38047</c:v>
                </c:pt>
                <c:pt idx="22">
                  <c:v>38078</c:v>
                </c:pt>
                <c:pt idx="23">
                  <c:v>38108</c:v>
                </c:pt>
                <c:pt idx="24">
                  <c:v>38139</c:v>
                </c:pt>
                <c:pt idx="25">
                  <c:v>38169</c:v>
                </c:pt>
                <c:pt idx="26">
                  <c:v>38200</c:v>
                </c:pt>
                <c:pt idx="27">
                  <c:v>38231</c:v>
                </c:pt>
                <c:pt idx="28">
                  <c:v>38261</c:v>
                </c:pt>
                <c:pt idx="29">
                  <c:v>38292</c:v>
                </c:pt>
                <c:pt idx="30">
                  <c:v>38322</c:v>
                </c:pt>
                <c:pt idx="31">
                  <c:v>38353</c:v>
                </c:pt>
                <c:pt idx="32">
                  <c:v>38384</c:v>
                </c:pt>
                <c:pt idx="33">
                  <c:v>38412</c:v>
                </c:pt>
                <c:pt idx="34">
                  <c:v>38443</c:v>
                </c:pt>
                <c:pt idx="35">
                  <c:v>38473</c:v>
                </c:pt>
                <c:pt idx="36">
                  <c:v>38504</c:v>
                </c:pt>
                <c:pt idx="37">
                  <c:v>38534</c:v>
                </c:pt>
                <c:pt idx="38">
                  <c:v>38565</c:v>
                </c:pt>
                <c:pt idx="39">
                  <c:v>38596</c:v>
                </c:pt>
                <c:pt idx="40">
                  <c:v>38626</c:v>
                </c:pt>
                <c:pt idx="41">
                  <c:v>38657</c:v>
                </c:pt>
                <c:pt idx="42">
                  <c:v>38687</c:v>
                </c:pt>
                <c:pt idx="43">
                  <c:v>38718</c:v>
                </c:pt>
                <c:pt idx="44">
                  <c:v>38749</c:v>
                </c:pt>
                <c:pt idx="45">
                  <c:v>38777</c:v>
                </c:pt>
                <c:pt idx="46">
                  <c:v>38808</c:v>
                </c:pt>
                <c:pt idx="47">
                  <c:v>38838</c:v>
                </c:pt>
                <c:pt idx="48">
                  <c:v>38869</c:v>
                </c:pt>
                <c:pt idx="49">
                  <c:v>38899</c:v>
                </c:pt>
                <c:pt idx="50">
                  <c:v>38930</c:v>
                </c:pt>
                <c:pt idx="51">
                  <c:v>38961</c:v>
                </c:pt>
                <c:pt idx="52">
                  <c:v>38991</c:v>
                </c:pt>
                <c:pt idx="53">
                  <c:v>39022</c:v>
                </c:pt>
                <c:pt idx="54">
                  <c:v>39052</c:v>
                </c:pt>
                <c:pt idx="55">
                  <c:v>39083</c:v>
                </c:pt>
                <c:pt idx="56">
                  <c:v>39114</c:v>
                </c:pt>
                <c:pt idx="57">
                  <c:v>39142</c:v>
                </c:pt>
                <c:pt idx="58">
                  <c:v>39173</c:v>
                </c:pt>
                <c:pt idx="59">
                  <c:v>39203</c:v>
                </c:pt>
                <c:pt idx="60">
                  <c:v>39234</c:v>
                </c:pt>
                <c:pt idx="61">
                  <c:v>39264</c:v>
                </c:pt>
                <c:pt idx="62">
                  <c:v>39295</c:v>
                </c:pt>
                <c:pt idx="63">
                  <c:v>39326</c:v>
                </c:pt>
                <c:pt idx="64">
                  <c:v>39356</c:v>
                </c:pt>
                <c:pt idx="65">
                  <c:v>39387</c:v>
                </c:pt>
                <c:pt idx="66">
                  <c:v>39417</c:v>
                </c:pt>
                <c:pt idx="67">
                  <c:v>39448</c:v>
                </c:pt>
                <c:pt idx="68">
                  <c:v>39479</c:v>
                </c:pt>
                <c:pt idx="69">
                  <c:v>39508</c:v>
                </c:pt>
                <c:pt idx="70">
                  <c:v>39539</c:v>
                </c:pt>
                <c:pt idx="71">
                  <c:v>39569</c:v>
                </c:pt>
                <c:pt idx="72">
                  <c:v>39600</c:v>
                </c:pt>
                <c:pt idx="73">
                  <c:v>39630</c:v>
                </c:pt>
                <c:pt idx="74">
                  <c:v>39661</c:v>
                </c:pt>
                <c:pt idx="75">
                  <c:v>39692</c:v>
                </c:pt>
                <c:pt idx="76">
                  <c:v>39722</c:v>
                </c:pt>
                <c:pt idx="77">
                  <c:v>39753</c:v>
                </c:pt>
                <c:pt idx="78">
                  <c:v>39783</c:v>
                </c:pt>
                <c:pt idx="79">
                  <c:v>39814</c:v>
                </c:pt>
                <c:pt idx="80">
                  <c:v>39845</c:v>
                </c:pt>
                <c:pt idx="81">
                  <c:v>39873</c:v>
                </c:pt>
                <c:pt idx="82">
                  <c:v>39904</c:v>
                </c:pt>
                <c:pt idx="83">
                  <c:v>39934</c:v>
                </c:pt>
                <c:pt idx="84">
                  <c:v>39965</c:v>
                </c:pt>
                <c:pt idx="85">
                  <c:v>39995</c:v>
                </c:pt>
                <c:pt idx="86">
                  <c:v>40026</c:v>
                </c:pt>
                <c:pt idx="87">
                  <c:v>40057</c:v>
                </c:pt>
                <c:pt idx="88">
                  <c:v>40087</c:v>
                </c:pt>
                <c:pt idx="89">
                  <c:v>40118</c:v>
                </c:pt>
                <c:pt idx="90">
                  <c:v>40148</c:v>
                </c:pt>
                <c:pt idx="91">
                  <c:v>40179</c:v>
                </c:pt>
                <c:pt idx="92">
                  <c:v>40210</c:v>
                </c:pt>
                <c:pt idx="93">
                  <c:v>40238</c:v>
                </c:pt>
                <c:pt idx="94">
                  <c:v>40269</c:v>
                </c:pt>
                <c:pt idx="95">
                  <c:v>40299</c:v>
                </c:pt>
                <c:pt idx="96">
                  <c:v>40330</c:v>
                </c:pt>
                <c:pt idx="97">
                  <c:v>40360</c:v>
                </c:pt>
                <c:pt idx="98">
                  <c:v>40391</c:v>
                </c:pt>
                <c:pt idx="99">
                  <c:v>40422</c:v>
                </c:pt>
                <c:pt idx="100">
                  <c:v>40452</c:v>
                </c:pt>
                <c:pt idx="101">
                  <c:v>40483</c:v>
                </c:pt>
                <c:pt idx="102">
                  <c:v>40513</c:v>
                </c:pt>
                <c:pt idx="103">
                  <c:v>40544</c:v>
                </c:pt>
                <c:pt idx="104">
                  <c:v>40575</c:v>
                </c:pt>
                <c:pt idx="105">
                  <c:v>40603</c:v>
                </c:pt>
                <c:pt idx="106">
                  <c:v>40634</c:v>
                </c:pt>
                <c:pt idx="107">
                  <c:v>40664</c:v>
                </c:pt>
              </c:numCache>
            </c:numRef>
          </c:cat>
          <c:val>
            <c:numRef>
              <c:f>Sheet1!$B$3:$DE$3</c:f>
              <c:numCache>
                <c:formatCode>General</c:formatCode>
                <c:ptCount val="108"/>
                <c:pt idx="0">
                  <c:v>0.77359652322789596</c:v>
                </c:pt>
                <c:pt idx="1">
                  <c:v>0.72006664726700098</c:v>
                </c:pt>
                <c:pt idx="2">
                  <c:v>0.52528689416149699</c:v>
                </c:pt>
                <c:pt idx="3">
                  <c:v>0.58623182296946597</c:v>
                </c:pt>
                <c:pt idx="4">
                  <c:v>0.54455151685198799</c:v>
                </c:pt>
                <c:pt idx="5">
                  <c:v>0.40700403034136201</c:v>
                </c:pt>
                <c:pt idx="6">
                  <c:v>0.33124423255493202</c:v>
                </c:pt>
                <c:pt idx="7">
                  <c:v>0.38849942949739402</c:v>
                </c:pt>
                <c:pt idx="8">
                  <c:v>0.40422378720833202</c:v>
                </c:pt>
                <c:pt idx="9">
                  <c:v>0.46239664216050702</c:v>
                </c:pt>
                <c:pt idx="10">
                  <c:v>0.51878869543047101</c:v>
                </c:pt>
                <c:pt idx="11">
                  <c:v>0.515227092066051</c:v>
                </c:pt>
                <c:pt idx="12">
                  <c:v>0.58795815066941903</c:v>
                </c:pt>
                <c:pt idx="13">
                  <c:v>0.61480508512090903</c:v>
                </c:pt>
                <c:pt idx="14">
                  <c:v>0.69534588847538004</c:v>
                </c:pt>
                <c:pt idx="15">
                  <c:v>0.90057578739343902</c:v>
                </c:pt>
                <c:pt idx="16">
                  <c:v>0.90654177282710402</c:v>
                </c:pt>
                <c:pt idx="17">
                  <c:v>0.91071796263066795</c:v>
                </c:pt>
                <c:pt idx="18">
                  <c:v>0.91524724136806301</c:v>
                </c:pt>
                <c:pt idx="19">
                  <c:v>0.93995737899586296</c:v>
                </c:pt>
                <c:pt idx="20">
                  <c:v>0.873132254398582</c:v>
                </c:pt>
                <c:pt idx="21">
                  <c:v>0.83755219654595503</c:v>
                </c:pt>
                <c:pt idx="22">
                  <c:v>0.86485782233983099</c:v>
                </c:pt>
                <c:pt idx="23">
                  <c:v>0.88619776249830695</c:v>
                </c:pt>
                <c:pt idx="24">
                  <c:v>0.888560292730038</c:v>
                </c:pt>
                <c:pt idx="25">
                  <c:v>0.90627926946802195</c:v>
                </c:pt>
                <c:pt idx="26">
                  <c:v>0.96593315781923295</c:v>
                </c:pt>
                <c:pt idx="27">
                  <c:v>0.92235599958151004</c:v>
                </c:pt>
                <c:pt idx="28">
                  <c:v>0.93648754437277903</c:v>
                </c:pt>
                <c:pt idx="29">
                  <c:v>0.96229187942809502</c:v>
                </c:pt>
                <c:pt idx="30">
                  <c:v>0.96605452067360298</c:v>
                </c:pt>
                <c:pt idx="31">
                  <c:v>0.92754204155360298</c:v>
                </c:pt>
                <c:pt idx="32">
                  <c:v>0.96566468847471798</c:v>
                </c:pt>
                <c:pt idx="33">
                  <c:v>0.96795092968004404</c:v>
                </c:pt>
                <c:pt idx="34">
                  <c:v>0.98558973005269801</c:v>
                </c:pt>
                <c:pt idx="35">
                  <c:v>0.98772776646150395</c:v>
                </c:pt>
                <c:pt idx="36">
                  <c:v>0.94385727275031195</c:v>
                </c:pt>
                <c:pt idx="37">
                  <c:v>0.99523965671396997</c:v>
                </c:pt>
                <c:pt idx="38">
                  <c:v>1</c:v>
                </c:pt>
                <c:pt idx="39">
                  <c:v>0.96624956811812601</c:v>
                </c:pt>
                <c:pt idx="40">
                  <c:v>0.987870938542452</c:v>
                </c:pt>
                <c:pt idx="41">
                  <c:v>0.89858536570450898</c:v>
                </c:pt>
                <c:pt idx="42">
                  <c:v>0.86415962256134504</c:v>
                </c:pt>
                <c:pt idx="43">
                  <c:v>0.85999657369485705</c:v>
                </c:pt>
                <c:pt idx="44">
                  <c:v>0.87616474655787702</c:v>
                </c:pt>
                <c:pt idx="45">
                  <c:v>0.88441812728008196</c:v>
                </c:pt>
                <c:pt idx="46">
                  <c:v>0.88699730875576999</c:v>
                </c:pt>
                <c:pt idx="47">
                  <c:v>0.90176898448017195</c:v>
                </c:pt>
                <c:pt idx="48">
                  <c:v>0.87926424986170504</c:v>
                </c:pt>
                <c:pt idx="49">
                  <c:v>0.88645455926262595</c:v>
                </c:pt>
                <c:pt idx="50">
                  <c:v>0.86239348061798604</c:v>
                </c:pt>
                <c:pt idx="51">
                  <c:v>0.88693924925934797</c:v>
                </c:pt>
                <c:pt idx="52">
                  <c:v>0.909439537180597</c:v>
                </c:pt>
                <c:pt idx="53">
                  <c:v>0.93069887074255297</c:v>
                </c:pt>
                <c:pt idx="54">
                  <c:v>0.94291885469978398</c:v>
                </c:pt>
                <c:pt idx="55">
                  <c:v>0.94190052270334801</c:v>
                </c:pt>
                <c:pt idx="56">
                  <c:v>0.98314296855899896</c:v>
                </c:pt>
                <c:pt idx="57">
                  <c:v>0.92866220674968103</c:v>
                </c:pt>
                <c:pt idx="58">
                  <c:v>0.90158462784874605</c:v>
                </c:pt>
                <c:pt idx="59">
                  <c:v>0.90209160858516801</c:v>
                </c:pt>
                <c:pt idx="60">
                  <c:v>0.90411953153086</c:v>
                </c:pt>
                <c:pt idx="61">
                  <c:v>0.86615664066075804</c:v>
                </c:pt>
                <c:pt idx="62">
                  <c:v>0.89543586148135801</c:v>
                </c:pt>
                <c:pt idx="63">
                  <c:v>0.90502733037086502</c:v>
                </c:pt>
                <c:pt idx="64">
                  <c:v>0.90603695867502398</c:v>
                </c:pt>
                <c:pt idx="65">
                  <c:v>0.92067656908532403</c:v>
                </c:pt>
                <c:pt idx="66">
                  <c:v>0.78934885059292703</c:v>
                </c:pt>
                <c:pt idx="67">
                  <c:v>0.80911897805511301</c:v>
                </c:pt>
                <c:pt idx="68">
                  <c:v>0.82493508002486104</c:v>
                </c:pt>
                <c:pt idx="69">
                  <c:v>0.85360176484502903</c:v>
                </c:pt>
                <c:pt idx="70">
                  <c:v>0.81482966174809701</c:v>
                </c:pt>
                <c:pt idx="71">
                  <c:v>0.75164353563645403</c:v>
                </c:pt>
                <c:pt idx="72">
                  <c:v>0.752600025608815</c:v>
                </c:pt>
                <c:pt idx="73">
                  <c:v>0.75977370040152004</c:v>
                </c:pt>
                <c:pt idx="74">
                  <c:v>0.76025194538770002</c:v>
                </c:pt>
                <c:pt idx="75">
                  <c:v>0.77938174483491596</c:v>
                </c:pt>
                <c:pt idx="76">
                  <c:v>0.77294631329468699</c:v>
                </c:pt>
                <c:pt idx="77">
                  <c:v>0.61165624261595897</c:v>
                </c:pt>
                <c:pt idx="78">
                  <c:v>0.229642990034959</c:v>
                </c:pt>
                <c:pt idx="79">
                  <c:v>0</c:v>
                </c:pt>
                <c:pt idx="80">
                  <c:v>6.15525117845671E-3</c:v>
                </c:pt>
                <c:pt idx="81">
                  <c:v>1.81036799366393E-3</c:v>
                </c:pt>
                <c:pt idx="82">
                  <c:v>1.56053721053827E-2</c:v>
                </c:pt>
                <c:pt idx="83">
                  <c:v>7.7553712557252097E-3</c:v>
                </c:pt>
                <c:pt idx="84">
                  <c:v>6.4273494879043297E-2</c:v>
                </c:pt>
                <c:pt idx="85">
                  <c:v>6.4746000925390096E-2</c:v>
                </c:pt>
                <c:pt idx="86">
                  <c:v>5.2464608708804199E-2</c:v>
                </c:pt>
                <c:pt idx="87">
                  <c:v>7.1078326050438498E-2</c:v>
                </c:pt>
                <c:pt idx="88">
                  <c:v>9.7587031406477606E-2</c:v>
                </c:pt>
                <c:pt idx="89">
                  <c:v>7.6016008421444597E-2</c:v>
                </c:pt>
                <c:pt idx="90">
                  <c:v>0.10185618283100401</c:v>
                </c:pt>
                <c:pt idx="91">
                  <c:v>0.115237701721669</c:v>
                </c:pt>
                <c:pt idx="92">
                  <c:v>0.128619220612333</c:v>
                </c:pt>
                <c:pt idx="93">
                  <c:v>0.13797892247427301</c:v>
                </c:pt>
                <c:pt idx="94">
                  <c:v>0.164637823921823</c:v>
                </c:pt>
                <c:pt idx="95">
                  <c:v>0.17061309493592799</c:v>
                </c:pt>
                <c:pt idx="96">
                  <c:v>0.18302327319599501</c:v>
                </c:pt>
                <c:pt idx="97">
                  <c:v>0.189388700546442</c:v>
                </c:pt>
                <c:pt idx="98">
                  <c:v>0.19946150386002501</c:v>
                </c:pt>
                <c:pt idx="99">
                  <c:v>0.20358219612467199</c:v>
                </c:pt>
                <c:pt idx="100">
                  <c:v>0.46525234215540101</c:v>
                </c:pt>
                <c:pt idx="101">
                  <c:v>0.50410393078948301</c:v>
                </c:pt>
                <c:pt idx="102">
                  <c:v>0.64907481540265699</c:v>
                </c:pt>
                <c:pt idx="103">
                  <c:v>0.65777405462802396</c:v>
                </c:pt>
                <c:pt idx="104">
                  <c:v>0.70401737893128802</c:v>
                </c:pt>
                <c:pt idx="105">
                  <c:v>0.72691011373488401</c:v>
                </c:pt>
                <c:pt idx="106">
                  <c:v>0.72599440434273999</c:v>
                </c:pt>
                <c:pt idx="107">
                  <c:v>0.73286222478381902</c:v>
                </c:pt>
              </c:numCache>
            </c:numRef>
          </c:val>
          <c:smooth val="0"/>
        </c:ser>
        <c:dLbls>
          <c:showLegendKey val="0"/>
          <c:showVal val="0"/>
          <c:showCatName val="0"/>
          <c:showSerName val="0"/>
          <c:showPercent val="0"/>
          <c:showBubbleSize val="0"/>
        </c:dLbls>
        <c:marker val="1"/>
        <c:smooth val="0"/>
        <c:axId val="52031872"/>
        <c:axId val="52033408"/>
      </c:lineChart>
      <c:dateAx>
        <c:axId val="52031872"/>
        <c:scaling>
          <c:orientation val="minMax"/>
          <c:max val="40664"/>
        </c:scaling>
        <c:delete val="0"/>
        <c:axPos val="b"/>
        <c:numFmt formatCode="yyyy&quot;年&quot;m&quot;月&quot;;@" sourceLinked="1"/>
        <c:majorTickMark val="out"/>
        <c:minorTickMark val="none"/>
        <c:tickLblPos val="nextTo"/>
        <c:crossAx val="52033408"/>
        <c:crosses val="autoZero"/>
        <c:auto val="1"/>
        <c:lblOffset val="100"/>
        <c:baseTimeUnit val="months"/>
        <c:majorUnit val="10"/>
        <c:majorTimeUnit val="months"/>
      </c:dateAx>
      <c:valAx>
        <c:axId val="52033408"/>
        <c:scaling>
          <c:orientation val="minMax"/>
          <c:max val="1"/>
        </c:scaling>
        <c:delete val="0"/>
        <c:axPos val="l"/>
        <c:majorGridlines/>
        <c:numFmt formatCode="General" sourceLinked="1"/>
        <c:majorTickMark val="out"/>
        <c:minorTickMark val="none"/>
        <c:tickLblPos val="nextTo"/>
        <c:crossAx val="52031872"/>
        <c:crosses val="autoZero"/>
        <c:crossBetween val="between"/>
      </c:valAx>
    </c:plotArea>
    <c:legend>
      <c:legendPos val="r"/>
      <c:layout/>
      <c:overlay val="0"/>
      <c:txPr>
        <a:bodyPr/>
        <a:lstStyle/>
        <a:p>
          <a:pPr>
            <a:defRPr sz="1400"/>
          </a:pPr>
          <a:endParaRPr lang="ja-JP"/>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lineChart>
        <c:grouping val="standard"/>
        <c:varyColors val="0"/>
        <c:ser>
          <c:idx val="0"/>
          <c:order val="0"/>
          <c:tx>
            <c:strRef>
              <c:f>Sheet1!$A$2</c:f>
              <c:strCache>
                <c:ptCount val="1"/>
                <c:pt idx="0">
                  <c:v>不具合再割当回数</c:v>
                </c:pt>
              </c:strCache>
            </c:strRef>
          </c:tx>
          <c:spPr>
            <a:ln>
              <a:solidFill>
                <a:schemeClr val="accent6">
                  <a:lumMod val="75000"/>
                </a:schemeClr>
              </a:solidFill>
            </a:ln>
          </c:spPr>
          <c:marker>
            <c:symbol val="none"/>
          </c:marker>
          <c:cat>
            <c:numRef>
              <c:f>Sheet1!$B$1:$DE$1</c:f>
              <c:numCache>
                <c:formatCode>yyyy"年"m"月";@</c:formatCode>
                <c:ptCount val="108"/>
                <c:pt idx="0">
                  <c:v>37408</c:v>
                </c:pt>
                <c:pt idx="1">
                  <c:v>37438</c:v>
                </c:pt>
                <c:pt idx="2">
                  <c:v>37469</c:v>
                </c:pt>
                <c:pt idx="3">
                  <c:v>37500</c:v>
                </c:pt>
                <c:pt idx="4">
                  <c:v>37530</c:v>
                </c:pt>
                <c:pt idx="5">
                  <c:v>37561</c:v>
                </c:pt>
                <c:pt idx="6">
                  <c:v>37591</c:v>
                </c:pt>
                <c:pt idx="7">
                  <c:v>37622</c:v>
                </c:pt>
                <c:pt idx="8">
                  <c:v>37653</c:v>
                </c:pt>
                <c:pt idx="9">
                  <c:v>37681</c:v>
                </c:pt>
                <c:pt idx="10">
                  <c:v>37712</c:v>
                </c:pt>
                <c:pt idx="11">
                  <c:v>37742</c:v>
                </c:pt>
                <c:pt idx="12">
                  <c:v>37773</c:v>
                </c:pt>
                <c:pt idx="13">
                  <c:v>37803</c:v>
                </c:pt>
                <c:pt idx="14">
                  <c:v>37834</c:v>
                </c:pt>
                <c:pt idx="15">
                  <c:v>37865</c:v>
                </c:pt>
                <c:pt idx="16">
                  <c:v>37895</c:v>
                </c:pt>
                <c:pt idx="17">
                  <c:v>37926</c:v>
                </c:pt>
                <c:pt idx="18">
                  <c:v>37956</c:v>
                </c:pt>
                <c:pt idx="19">
                  <c:v>37987</c:v>
                </c:pt>
                <c:pt idx="20">
                  <c:v>38018</c:v>
                </c:pt>
                <c:pt idx="21">
                  <c:v>38047</c:v>
                </c:pt>
                <c:pt idx="22">
                  <c:v>38078</c:v>
                </c:pt>
                <c:pt idx="23">
                  <c:v>38108</c:v>
                </c:pt>
                <c:pt idx="24">
                  <c:v>38139</c:v>
                </c:pt>
                <c:pt idx="25">
                  <c:v>38169</c:v>
                </c:pt>
                <c:pt idx="26">
                  <c:v>38200</c:v>
                </c:pt>
                <c:pt idx="27">
                  <c:v>38231</c:v>
                </c:pt>
                <c:pt idx="28">
                  <c:v>38261</c:v>
                </c:pt>
                <c:pt idx="29">
                  <c:v>38292</c:v>
                </c:pt>
                <c:pt idx="30">
                  <c:v>38322</c:v>
                </c:pt>
                <c:pt idx="31">
                  <c:v>38353</c:v>
                </c:pt>
                <c:pt idx="32">
                  <c:v>38384</c:v>
                </c:pt>
                <c:pt idx="33">
                  <c:v>38412</c:v>
                </c:pt>
                <c:pt idx="34">
                  <c:v>38443</c:v>
                </c:pt>
                <c:pt idx="35">
                  <c:v>38473</c:v>
                </c:pt>
                <c:pt idx="36">
                  <c:v>38504</c:v>
                </c:pt>
                <c:pt idx="37">
                  <c:v>38534</c:v>
                </c:pt>
                <c:pt idx="38">
                  <c:v>38565</c:v>
                </c:pt>
                <c:pt idx="39">
                  <c:v>38596</c:v>
                </c:pt>
                <c:pt idx="40">
                  <c:v>38626</c:v>
                </c:pt>
                <c:pt idx="41">
                  <c:v>38657</c:v>
                </c:pt>
                <c:pt idx="42">
                  <c:v>38687</c:v>
                </c:pt>
                <c:pt idx="43">
                  <c:v>38718</c:v>
                </c:pt>
                <c:pt idx="44">
                  <c:v>38749</c:v>
                </c:pt>
                <c:pt idx="45">
                  <c:v>38777</c:v>
                </c:pt>
                <c:pt idx="46">
                  <c:v>38808</c:v>
                </c:pt>
                <c:pt idx="47">
                  <c:v>38838</c:v>
                </c:pt>
                <c:pt idx="48">
                  <c:v>38869</c:v>
                </c:pt>
                <c:pt idx="49">
                  <c:v>38899</c:v>
                </c:pt>
                <c:pt idx="50">
                  <c:v>38930</c:v>
                </c:pt>
                <c:pt idx="51">
                  <c:v>38961</c:v>
                </c:pt>
                <c:pt idx="52">
                  <c:v>38991</c:v>
                </c:pt>
                <c:pt idx="53">
                  <c:v>39022</c:v>
                </c:pt>
                <c:pt idx="54">
                  <c:v>39052</c:v>
                </c:pt>
                <c:pt idx="55">
                  <c:v>39083</c:v>
                </c:pt>
                <c:pt idx="56">
                  <c:v>39114</c:v>
                </c:pt>
                <c:pt idx="57">
                  <c:v>39142</c:v>
                </c:pt>
                <c:pt idx="58">
                  <c:v>39173</c:v>
                </c:pt>
                <c:pt idx="59">
                  <c:v>39203</c:v>
                </c:pt>
                <c:pt idx="60">
                  <c:v>39234</c:v>
                </c:pt>
                <c:pt idx="61">
                  <c:v>39264</c:v>
                </c:pt>
                <c:pt idx="62">
                  <c:v>39295</c:v>
                </c:pt>
                <c:pt idx="63">
                  <c:v>39326</c:v>
                </c:pt>
                <c:pt idx="64">
                  <c:v>39356</c:v>
                </c:pt>
                <c:pt idx="65">
                  <c:v>39387</c:v>
                </c:pt>
                <c:pt idx="66">
                  <c:v>39417</c:v>
                </c:pt>
                <c:pt idx="67">
                  <c:v>39448</c:v>
                </c:pt>
                <c:pt idx="68">
                  <c:v>39479</c:v>
                </c:pt>
                <c:pt idx="69">
                  <c:v>39508</c:v>
                </c:pt>
                <c:pt idx="70">
                  <c:v>39539</c:v>
                </c:pt>
                <c:pt idx="71">
                  <c:v>39569</c:v>
                </c:pt>
                <c:pt idx="72">
                  <c:v>39600</c:v>
                </c:pt>
                <c:pt idx="73">
                  <c:v>39630</c:v>
                </c:pt>
                <c:pt idx="74">
                  <c:v>39661</c:v>
                </c:pt>
                <c:pt idx="75">
                  <c:v>39692</c:v>
                </c:pt>
                <c:pt idx="76">
                  <c:v>39722</c:v>
                </c:pt>
                <c:pt idx="77">
                  <c:v>39753</c:v>
                </c:pt>
                <c:pt idx="78">
                  <c:v>39783</c:v>
                </c:pt>
                <c:pt idx="79">
                  <c:v>39814</c:v>
                </c:pt>
                <c:pt idx="80">
                  <c:v>39845</c:v>
                </c:pt>
                <c:pt idx="81">
                  <c:v>39873</c:v>
                </c:pt>
                <c:pt idx="82">
                  <c:v>39904</c:v>
                </c:pt>
                <c:pt idx="83">
                  <c:v>39934</c:v>
                </c:pt>
                <c:pt idx="84">
                  <c:v>39965</c:v>
                </c:pt>
                <c:pt idx="85">
                  <c:v>39995</c:v>
                </c:pt>
                <c:pt idx="86">
                  <c:v>40026</c:v>
                </c:pt>
                <c:pt idx="87">
                  <c:v>40057</c:v>
                </c:pt>
                <c:pt idx="88">
                  <c:v>40087</c:v>
                </c:pt>
                <c:pt idx="89">
                  <c:v>40118</c:v>
                </c:pt>
                <c:pt idx="90">
                  <c:v>40148</c:v>
                </c:pt>
                <c:pt idx="91">
                  <c:v>40179</c:v>
                </c:pt>
                <c:pt idx="92">
                  <c:v>40210</c:v>
                </c:pt>
                <c:pt idx="93">
                  <c:v>40238</c:v>
                </c:pt>
                <c:pt idx="94">
                  <c:v>40269</c:v>
                </c:pt>
                <c:pt idx="95">
                  <c:v>40299</c:v>
                </c:pt>
                <c:pt idx="96">
                  <c:v>40330</c:v>
                </c:pt>
                <c:pt idx="97">
                  <c:v>40360</c:v>
                </c:pt>
                <c:pt idx="98">
                  <c:v>40391</c:v>
                </c:pt>
                <c:pt idx="99">
                  <c:v>40422</c:v>
                </c:pt>
                <c:pt idx="100">
                  <c:v>40452</c:v>
                </c:pt>
                <c:pt idx="101">
                  <c:v>40483</c:v>
                </c:pt>
                <c:pt idx="102">
                  <c:v>40513</c:v>
                </c:pt>
                <c:pt idx="103">
                  <c:v>40544</c:v>
                </c:pt>
                <c:pt idx="104">
                  <c:v>40575</c:v>
                </c:pt>
                <c:pt idx="105">
                  <c:v>40603</c:v>
                </c:pt>
                <c:pt idx="106">
                  <c:v>40634</c:v>
                </c:pt>
                <c:pt idx="107">
                  <c:v>40664</c:v>
                </c:pt>
              </c:numCache>
            </c:numRef>
          </c:cat>
          <c:val>
            <c:numRef>
              <c:f>Sheet1!$B$2:$DE$2</c:f>
              <c:numCache>
                <c:formatCode>General</c:formatCode>
                <c:ptCount val="108"/>
                <c:pt idx="0">
                  <c:v>0.14285714285714299</c:v>
                </c:pt>
                <c:pt idx="1">
                  <c:v>0.42857142857142899</c:v>
                </c:pt>
                <c:pt idx="2" formatCode="0.00E+00">
                  <c:v>1.58603289232165E-17</c:v>
                </c:pt>
                <c:pt idx="3">
                  <c:v>0.14285714285714299</c:v>
                </c:pt>
                <c:pt idx="4" formatCode="0.00E+00">
                  <c:v>1.58603289232165E-17</c:v>
                </c:pt>
                <c:pt idx="5" formatCode="0.00E+00">
                  <c:v>1.58603289232165E-17</c:v>
                </c:pt>
                <c:pt idx="6" formatCode="0.00E+00">
                  <c:v>1.58603289232165E-17</c:v>
                </c:pt>
                <c:pt idx="7" formatCode="0.00E+00">
                  <c:v>1.58603289232165E-17</c:v>
                </c:pt>
                <c:pt idx="8">
                  <c:v>0.28571428571428598</c:v>
                </c:pt>
                <c:pt idx="9">
                  <c:v>0.71428571428571397</c:v>
                </c:pt>
                <c:pt idx="10">
                  <c:v>0.14285714285714299</c:v>
                </c:pt>
                <c:pt idx="11" formatCode="0.00E+00">
                  <c:v>7.9301644616082599E-17</c:v>
                </c:pt>
                <c:pt idx="12" formatCode="0.00E+00">
                  <c:v>1.58603289232165E-17</c:v>
                </c:pt>
                <c:pt idx="13" formatCode="0.00E+00">
                  <c:v>1.58603289232165E-17</c:v>
                </c:pt>
                <c:pt idx="14" formatCode="0.00E+00">
                  <c:v>1.58603289232165E-17</c:v>
                </c:pt>
                <c:pt idx="15" formatCode="0.00E+00">
                  <c:v>1.68515994809176E-17</c:v>
                </c:pt>
                <c:pt idx="16" formatCode="0.00E+00">
                  <c:v>1.58603289232165E-17</c:v>
                </c:pt>
                <c:pt idx="17">
                  <c:v>0.14285714285714299</c:v>
                </c:pt>
                <c:pt idx="18">
                  <c:v>0.14285714285714299</c:v>
                </c:pt>
                <c:pt idx="19">
                  <c:v>0.14285714285714299</c:v>
                </c:pt>
                <c:pt idx="20">
                  <c:v>0.14285714285714299</c:v>
                </c:pt>
                <c:pt idx="21">
                  <c:v>0.28571428571428598</c:v>
                </c:pt>
                <c:pt idx="22" formatCode="0.00E+00">
                  <c:v>1.58603289232165E-17</c:v>
                </c:pt>
                <c:pt idx="23" formatCode="0.00E+00">
                  <c:v>1.58603289232165E-17</c:v>
                </c:pt>
                <c:pt idx="24">
                  <c:v>0.28571428571428598</c:v>
                </c:pt>
                <c:pt idx="25" formatCode="0.00E+00">
                  <c:v>1.58603289232165E-17</c:v>
                </c:pt>
                <c:pt idx="26">
                  <c:v>0.28571428571428598</c:v>
                </c:pt>
                <c:pt idx="27">
                  <c:v>0.26218691941275102</c:v>
                </c:pt>
                <c:pt idx="28" formatCode="0.00E+00">
                  <c:v>1.58603289232165E-17</c:v>
                </c:pt>
                <c:pt idx="29" formatCode="0.00E+00">
                  <c:v>1.58603289232165E-17</c:v>
                </c:pt>
                <c:pt idx="30">
                  <c:v>0.28571428571428598</c:v>
                </c:pt>
                <c:pt idx="31" formatCode="0.00E+00">
                  <c:v>1.58603289232165E-17</c:v>
                </c:pt>
                <c:pt idx="32">
                  <c:v>0.28571428571428598</c:v>
                </c:pt>
                <c:pt idx="33">
                  <c:v>0.14285714285714299</c:v>
                </c:pt>
                <c:pt idx="34">
                  <c:v>0.57142857142857095</c:v>
                </c:pt>
                <c:pt idx="35">
                  <c:v>0.28571428571428598</c:v>
                </c:pt>
                <c:pt idx="36">
                  <c:v>0.28571428571428598</c:v>
                </c:pt>
                <c:pt idx="37" formatCode="0.00E+00">
                  <c:v>1.58603289232165E-17</c:v>
                </c:pt>
                <c:pt idx="38" formatCode="0.00E+00">
                  <c:v>1.58603289232165E-17</c:v>
                </c:pt>
                <c:pt idx="39">
                  <c:v>0.28571428571428598</c:v>
                </c:pt>
                <c:pt idx="40">
                  <c:v>0.226777464905728</c:v>
                </c:pt>
                <c:pt idx="41" formatCode="0.00E+00">
                  <c:v>1.58603289232165E-17</c:v>
                </c:pt>
                <c:pt idx="42" formatCode="0.00E+00">
                  <c:v>1.58603289232165E-17</c:v>
                </c:pt>
                <c:pt idx="43">
                  <c:v>0.28571428571428598</c:v>
                </c:pt>
                <c:pt idx="44">
                  <c:v>0.28571428571428598</c:v>
                </c:pt>
                <c:pt idx="45">
                  <c:v>0.28571428571428598</c:v>
                </c:pt>
                <c:pt idx="46" formatCode="0.00E+00">
                  <c:v>1.58603289232165E-17</c:v>
                </c:pt>
                <c:pt idx="47">
                  <c:v>0.14285714285714299</c:v>
                </c:pt>
                <c:pt idx="48">
                  <c:v>0.42857142857142899</c:v>
                </c:pt>
                <c:pt idx="49">
                  <c:v>0.42857142857142899</c:v>
                </c:pt>
                <c:pt idx="50">
                  <c:v>0.42857142857142899</c:v>
                </c:pt>
                <c:pt idx="51">
                  <c:v>0.57142857142857095</c:v>
                </c:pt>
                <c:pt idx="52">
                  <c:v>0.28571428571428598</c:v>
                </c:pt>
                <c:pt idx="53">
                  <c:v>0.42857142857142899</c:v>
                </c:pt>
                <c:pt idx="54">
                  <c:v>0.57142857142857095</c:v>
                </c:pt>
                <c:pt idx="55">
                  <c:v>0.14285714285714299</c:v>
                </c:pt>
                <c:pt idx="56">
                  <c:v>0.14285714285714299</c:v>
                </c:pt>
                <c:pt idx="57">
                  <c:v>0.28571428571428598</c:v>
                </c:pt>
                <c:pt idx="58" formatCode="0.00E+00">
                  <c:v>1.58603289232165E-17</c:v>
                </c:pt>
                <c:pt idx="59" formatCode="0.00E+00">
                  <c:v>1.58603289232165E-17</c:v>
                </c:pt>
                <c:pt idx="60" formatCode="0.00E+00">
                  <c:v>1.58603289232165E-17</c:v>
                </c:pt>
                <c:pt idx="61">
                  <c:v>0.28571428571428598</c:v>
                </c:pt>
                <c:pt idx="62">
                  <c:v>0.51540468373928505</c:v>
                </c:pt>
                <c:pt idx="63">
                  <c:v>0.42857142857142899</c:v>
                </c:pt>
                <c:pt idx="64">
                  <c:v>0.14285714285714299</c:v>
                </c:pt>
                <c:pt idx="65">
                  <c:v>0.28571428571428598</c:v>
                </c:pt>
                <c:pt idx="66" formatCode="0.00E+00">
                  <c:v>1.58603289232165E-17</c:v>
                </c:pt>
                <c:pt idx="67">
                  <c:v>0.28571428571428598</c:v>
                </c:pt>
                <c:pt idx="68" formatCode="0.00E+00">
                  <c:v>1.58603289232165E-17</c:v>
                </c:pt>
                <c:pt idx="69">
                  <c:v>0.28571428571428598</c:v>
                </c:pt>
                <c:pt idx="70">
                  <c:v>1</c:v>
                </c:pt>
                <c:pt idx="71">
                  <c:v>0.85714285714285698</c:v>
                </c:pt>
                <c:pt idx="72">
                  <c:v>0.14285714285714299</c:v>
                </c:pt>
                <c:pt idx="73">
                  <c:v>0.57142857142857095</c:v>
                </c:pt>
                <c:pt idx="74">
                  <c:v>0.14285714285714299</c:v>
                </c:pt>
                <c:pt idx="75">
                  <c:v>0.42857142857142799</c:v>
                </c:pt>
                <c:pt idx="76">
                  <c:v>0.14285714285714299</c:v>
                </c:pt>
                <c:pt idx="77">
                  <c:v>0.14285714285714299</c:v>
                </c:pt>
                <c:pt idx="78">
                  <c:v>0.14285714285714299</c:v>
                </c:pt>
                <c:pt idx="79">
                  <c:v>0.28571428571428598</c:v>
                </c:pt>
                <c:pt idx="80">
                  <c:v>0.28571428571428598</c:v>
                </c:pt>
                <c:pt idx="81">
                  <c:v>0.28571428571428598</c:v>
                </c:pt>
                <c:pt idx="82">
                  <c:v>0.14285714285714299</c:v>
                </c:pt>
                <c:pt idx="83">
                  <c:v>0.28571428571428598</c:v>
                </c:pt>
                <c:pt idx="84">
                  <c:v>0.57142857142857095</c:v>
                </c:pt>
                <c:pt idx="85">
                  <c:v>0.28571428571428598</c:v>
                </c:pt>
                <c:pt idx="86">
                  <c:v>0.57142857142857095</c:v>
                </c:pt>
                <c:pt idx="87" formatCode="0.00E+00">
                  <c:v>1.58603289232165E-17</c:v>
                </c:pt>
                <c:pt idx="88">
                  <c:v>0.42857142857142899</c:v>
                </c:pt>
                <c:pt idx="89" formatCode="0.00E+00">
                  <c:v>1.58603289232165E-17</c:v>
                </c:pt>
                <c:pt idx="90" formatCode="0.00E+00">
                  <c:v>1.58603289232165E-17</c:v>
                </c:pt>
                <c:pt idx="91">
                  <c:v>0.42857142857142899</c:v>
                </c:pt>
                <c:pt idx="92">
                  <c:v>0.42857142857142899</c:v>
                </c:pt>
                <c:pt idx="93">
                  <c:v>0.57142857142857095</c:v>
                </c:pt>
                <c:pt idx="94">
                  <c:v>0.14285714285714299</c:v>
                </c:pt>
                <c:pt idx="95">
                  <c:v>0.28571428571428598</c:v>
                </c:pt>
                <c:pt idx="96">
                  <c:v>0.14285714285714299</c:v>
                </c:pt>
                <c:pt idx="97">
                  <c:v>0.42857142857142899</c:v>
                </c:pt>
                <c:pt idx="98">
                  <c:v>0.42857142857142899</c:v>
                </c:pt>
                <c:pt idx="99">
                  <c:v>0.42857142857142899</c:v>
                </c:pt>
                <c:pt idx="100">
                  <c:v>0.42857142857142899</c:v>
                </c:pt>
                <c:pt idx="101" formatCode="0.00E+00">
                  <c:v>1.58603289232165E-17</c:v>
                </c:pt>
                <c:pt idx="102" formatCode="0.00E+00">
                  <c:v>1.58603289232165E-17</c:v>
                </c:pt>
                <c:pt idx="103">
                  <c:v>0</c:v>
                </c:pt>
                <c:pt idx="104">
                  <c:v>0.14285714285714299</c:v>
                </c:pt>
                <c:pt idx="105">
                  <c:v>0.14285714285714299</c:v>
                </c:pt>
                <c:pt idx="106" formatCode="0.00E+00">
                  <c:v>1.58603289232165E-17</c:v>
                </c:pt>
                <c:pt idx="107">
                  <c:v>0</c:v>
                </c:pt>
              </c:numCache>
            </c:numRef>
          </c:val>
          <c:smooth val="0"/>
        </c:ser>
        <c:ser>
          <c:idx val="1"/>
          <c:order val="1"/>
          <c:tx>
            <c:strRef>
              <c:f>Sheet1!$A$3</c:f>
              <c:strCache>
                <c:ptCount val="1"/>
                <c:pt idx="0">
                  <c:v>平均空白行数</c:v>
                </c:pt>
              </c:strCache>
            </c:strRef>
          </c:tx>
          <c:spPr>
            <a:ln>
              <a:solidFill>
                <a:schemeClr val="accent1"/>
              </a:solidFill>
            </a:ln>
          </c:spPr>
          <c:marker>
            <c:symbol val="none"/>
          </c:marker>
          <c:cat>
            <c:numRef>
              <c:f>Sheet1!$B$1:$DE$1</c:f>
              <c:numCache>
                <c:formatCode>yyyy"年"m"月";@</c:formatCode>
                <c:ptCount val="108"/>
                <c:pt idx="0">
                  <c:v>37408</c:v>
                </c:pt>
                <c:pt idx="1">
                  <c:v>37438</c:v>
                </c:pt>
                <c:pt idx="2">
                  <c:v>37469</c:v>
                </c:pt>
                <c:pt idx="3">
                  <c:v>37500</c:v>
                </c:pt>
                <c:pt idx="4">
                  <c:v>37530</c:v>
                </c:pt>
                <c:pt idx="5">
                  <c:v>37561</c:v>
                </c:pt>
                <c:pt idx="6">
                  <c:v>37591</c:v>
                </c:pt>
                <c:pt idx="7">
                  <c:v>37622</c:v>
                </c:pt>
                <c:pt idx="8">
                  <c:v>37653</c:v>
                </c:pt>
                <c:pt idx="9">
                  <c:v>37681</c:v>
                </c:pt>
                <c:pt idx="10">
                  <c:v>37712</c:v>
                </c:pt>
                <c:pt idx="11">
                  <c:v>37742</c:v>
                </c:pt>
                <c:pt idx="12">
                  <c:v>37773</c:v>
                </c:pt>
                <c:pt idx="13">
                  <c:v>37803</c:v>
                </c:pt>
                <c:pt idx="14">
                  <c:v>37834</c:v>
                </c:pt>
                <c:pt idx="15">
                  <c:v>37865</c:v>
                </c:pt>
                <c:pt idx="16">
                  <c:v>37895</c:v>
                </c:pt>
                <c:pt idx="17">
                  <c:v>37926</c:v>
                </c:pt>
                <c:pt idx="18">
                  <c:v>37956</c:v>
                </c:pt>
                <c:pt idx="19">
                  <c:v>37987</c:v>
                </c:pt>
                <c:pt idx="20">
                  <c:v>38018</c:v>
                </c:pt>
                <c:pt idx="21">
                  <c:v>38047</c:v>
                </c:pt>
                <c:pt idx="22">
                  <c:v>38078</c:v>
                </c:pt>
                <c:pt idx="23">
                  <c:v>38108</c:v>
                </c:pt>
                <c:pt idx="24">
                  <c:v>38139</c:v>
                </c:pt>
                <c:pt idx="25">
                  <c:v>38169</c:v>
                </c:pt>
                <c:pt idx="26">
                  <c:v>38200</c:v>
                </c:pt>
                <c:pt idx="27">
                  <c:v>38231</c:v>
                </c:pt>
                <c:pt idx="28">
                  <c:v>38261</c:v>
                </c:pt>
                <c:pt idx="29">
                  <c:v>38292</c:v>
                </c:pt>
                <c:pt idx="30">
                  <c:v>38322</c:v>
                </c:pt>
                <c:pt idx="31">
                  <c:v>38353</c:v>
                </c:pt>
                <c:pt idx="32">
                  <c:v>38384</c:v>
                </c:pt>
                <c:pt idx="33">
                  <c:v>38412</c:v>
                </c:pt>
                <c:pt idx="34">
                  <c:v>38443</c:v>
                </c:pt>
                <c:pt idx="35">
                  <c:v>38473</c:v>
                </c:pt>
                <c:pt idx="36">
                  <c:v>38504</c:v>
                </c:pt>
                <c:pt idx="37">
                  <c:v>38534</c:v>
                </c:pt>
                <c:pt idx="38">
                  <c:v>38565</c:v>
                </c:pt>
                <c:pt idx="39">
                  <c:v>38596</c:v>
                </c:pt>
                <c:pt idx="40">
                  <c:v>38626</c:v>
                </c:pt>
                <c:pt idx="41">
                  <c:v>38657</c:v>
                </c:pt>
                <c:pt idx="42">
                  <c:v>38687</c:v>
                </c:pt>
                <c:pt idx="43">
                  <c:v>38718</c:v>
                </c:pt>
                <c:pt idx="44">
                  <c:v>38749</c:v>
                </c:pt>
                <c:pt idx="45">
                  <c:v>38777</c:v>
                </c:pt>
                <c:pt idx="46">
                  <c:v>38808</c:v>
                </c:pt>
                <c:pt idx="47">
                  <c:v>38838</c:v>
                </c:pt>
                <c:pt idx="48">
                  <c:v>38869</c:v>
                </c:pt>
                <c:pt idx="49">
                  <c:v>38899</c:v>
                </c:pt>
                <c:pt idx="50">
                  <c:v>38930</c:v>
                </c:pt>
                <c:pt idx="51">
                  <c:v>38961</c:v>
                </c:pt>
                <c:pt idx="52">
                  <c:v>38991</c:v>
                </c:pt>
                <c:pt idx="53">
                  <c:v>39022</c:v>
                </c:pt>
                <c:pt idx="54">
                  <c:v>39052</c:v>
                </c:pt>
                <c:pt idx="55">
                  <c:v>39083</c:v>
                </c:pt>
                <c:pt idx="56">
                  <c:v>39114</c:v>
                </c:pt>
                <c:pt idx="57">
                  <c:v>39142</c:v>
                </c:pt>
                <c:pt idx="58">
                  <c:v>39173</c:v>
                </c:pt>
                <c:pt idx="59">
                  <c:v>39203</c:v>
                </c:pt>
                <c:pt idx="60">
                  <c:v>39234</c:v>
                </c:pt>
                <c:pt idx="61">
                  <c:v>39264</c:v>
                </c:pt>
                <c:pt idx="62">
                  <c:v>39295</c:v>
                </c:pt>
                <c:pt idx="63">
                  <c:v>39326</c:v>
                </c:pt>
                <c:pt idx="64">
                  <c:v>39356</c:v>
                </c:pt>
                <c:pt idx="65">
                  <c:v>39387</c:v>
                </c:pt>
                <c:pt idx="66">
                  <c:v>39417</c:v>
                </c:pt>
                <c:pt idx="67">
                  <c:v>39448</c:v>
                </c:pt>
                <c:pt idx="68">
                  <c:v>39479</c:v>
                </c:pt>
                <c:pt idx="69">
                  <c:v>39508</c:v>
                </c:pt>
                <c:pt idx="70">
                  <c:v>39539</c:v>
                </c:pt>
                <c:pt idx="71">
                  <c:v>39569</c:v>
                </c:pt>
                <c:pt idx="72">
                  <c:v>39600</c:v>
                </c:pt>
                <c:pt idx="73">
                  <c:v>39630</c:v>
                </c:pt>
                <c:pt idx="74">
                  <c:v>39661</c:v>
                </c:pt>
                <c:pt idx="75">
                  <c:v>39692</c:v>
                </c:pt>
                <c:pt idx="76">
                  <c:v>39722</c:v>
                </c:pt>
                <c:pt idx="77">
                  <c:v>39753</c:v>
                </c:pt>
                <c:pt idx="78">
                  <c:v>39783</c:v>
                </c:pt>
                <c:pt idx="79">
                  <c:v>39814</c:v>
                </c:pt>
                <c:pt idx="80">
                  <c:v>39845</c:v>
                </c:pt>
                <c:pt idx="81">
                  <c:v>39873</c:v>
                </c:pt>
                <c:pt idx="82">
                  <c:v>39904</c:v>
                </c:pt>
                <c:pt idx="83">
                  <c:v>39934</c:v>
                </c:pt>
                <c:pt idx="84">
                  <c:v>39965</c:v>
                </c:pt>
                <c:pt idx="85">
                  <c:v>39995</c:v>
                </c:pt>
                <c:pt idx="86">
                  <c:v>40026</c:v>
                </c:pt>
                <c:pt idx="87">
                  <c:v>40057</c:v>
                </c:pt>
                <c:pt idx="88">
                  <c:v>40087</c:v>
                </c:pt>
                <c:pt idx="89">
                  <c:v>40118</c:v>
                </c:pt>
                <c:pt idx="90">
                  <c:v>40148</c:v>
                </c:pt>
                <c:pt idx="91">
                  <c:v>40179</c:v>
                </c:pt>
                <c:pt idx="92">
                  <c:v>40210</c:v>
                </c:pt>
                <c:pt idx="93">
                  <c:v>40238</c:v>
                </c:pt>
                <c:pt idx="94">
                  <c:v>40269</c:v>
                </c:pt>
                <c:pt idx="95">
                  <c:v>40299</c:v>
                </c:pt>
                <c:pt idx="96">
                  <c:v>40330</c:v>
                </c:pt>
                <c:pt idx="97">
                  <c:v>40360</c:v>
                </c:pt>
                <c:pt idx="98">
                  <c:v>40391</c:v>
                </c:pt>
                <c:pt idx="99">
                  <c:v>40422</c:v>
                </c:pt>
                <c:pt idx="100">
                  <c:v>40452</c:v>
                </c:pt>
                <c:pt idx="101">
                  <c:v>40483</c:v>
                </c:pt>
                <c:pt idx="102">
                  <c:v>40513</c:v>
                </c:pt>
                <c:pt idx="103">
                  <c:v>40544</c:v>
                </c:pt>
                <c:pt idx="104">
                  <c:v>40575</c:v>
                </c:pt>
                <c:pt idx="105">
                  <c:v>40603</c:v>
                </c:pt>
                <c:pt idx="106">
                  <c:v>40634</c:v>
                </c:pt>
                <c:pt idx="107">
                  <c:v>40664</c:v>
                </c:pt>
              </c:numCache>
            </c:numRef>
          </c:cat>
          <c:val>
            <c:numRef>
              <c:f>Sheet1!$B$3:$DE$3</c:f>
              <c:numCache>
                <c:formatCode>General</c:formatCode>
                <c:ptCount val="108"/>
                <c:pt idx="0">
                  <c:v>0.77359652322789596</c:v>
                </c:pt>
                <c:pt idx="1">
                  <c:v>0.72006664726700098</c:v>
                </c:pt>
                <c:pt idx="2">
                  <c:v>0.52528689416149699</c:v>
                </c:pt>
                <c:pt idx="3">
                  <c:v>0.58623182296946597</c:v>
                </c:pt>
                <c:pt idx="4">
                  <c:v>0.54455151685198799</c:v>
                </c:pt>
                <c:pt idx="5">
                  <c:v>0.40700403034136201</c:v>
                </c:pt>
                <c:pt idx="6">
                  <c:v>0.33124423255493202</c:v>
                </c:pt>
                <c:pt idx="7">
                  <c:v>0.38849942949739402</c:v>
                </c:pt>
                <c:pt idx="8">
                  <c:v>0.40422378720833202</c:v>
                </c:pt>
                <c:pt idx="9">
                  <c:v>0.46239664216050702</c:v>
                </c:pt>
                <c:pt idx="10">
                  <c:v>0.51878869543047101</c:v>
                </c:pt>
                <c:pt idx="11">
                  <c:v>0.515227092066051</c:v>
                </c:pt>
                <c:pt idx="12">
                  <c:v>0.58795815066941903</c:v>
                </c:pt>
                <c:pt idx="13">
                  <c:v>0.61480508512090903</c:v>
                </c:pt>
                <c:pt idx="14">
                  <c:v>0.69534588847538004</c:v>
                </c:pt>
                <c:pt idx="15">
                  <c:v>0.90057578739343902</c:v>
                </c:pt>
                <c:pt idx="16">
                  <c:v>0.90654177282710402</c:v>
                </c:pt>
                <c:pt idx="17">
                  <c:v>0.91071796263066795</c:v>
                </c:pt>
                <c:pt idx="18">
                  <c:v>0.91524724136806301</c:v>
                </c:pt>
                <c:pt idx="19">
                  <c:v>0.93995737899586296</c:v>
                </c:pt>
                <c:pt idx="20">
                  <c:v>0.873132254398582</c:v>
                </c:pt>
                <c:pt idx="21">
                  <c:v>0.83755219654595503</c:v>
                </c:pt>
                <c:pt idx="22">
                  <c:v>0.86485782233983099</c:v>
                </c:pt>
                <c:pt idx="23">
                  <c:v>0.88619776249830695</c:v>
                </c:pt>
                <c:pt idx="24">
                  <c:v>0.888560292730038</c:v>
                </c:pt>
                <c:pt idx="25">
                  <c:v>0.90627926946802195</c:v>
                </c:pt>
                <c:pt idx="26">
                  <c:v>0.96593315781923295</c:v>
                </c:pt>
                <c:pt idx="27">
                  <c:v>0.92235599958151004</c:v>
                </c:pt>
                <c:pt idx="28">
                  <c:v>0.93648754437277903</c:v>
                </c:pt>
                <c:pt idx="29">
                  <c:v>0.96229187942809502</c:v>
                </c:pt>
                <c:pt idx="30">
                  <c:v>0.96605452067360298</c:v>
                </c:pt>
                <c:pt idx="31">
                  <c:v>0.92754204155360298</c:v>
                </c:pt>
                <c:pt idx="32">
                  <c:v>0.96566468847471798</c:v>
                </c:pt>
                <c:pt idx="33">
                  <c:v>0.96795092968004404</c:v>
                </c:pt>
                <c:pt idx="34">
                  <c:v>0.98558973005269801</c:v>
                </c:pt>
                <c:pt idx="35">
                  <c:v>0.98772776646150395</c:v>
                </c:pt>
                <c:pt idx="36">
                  <c:v>0.94385727275031195</c:v>
                </c:pt>
                <c:pt idx="37">
                  <c:v>0.99523965671396997</c:v>
                </c:pt>
                <c:pt idx="38">
                  <c:v>1</c:v>
                </c:pt>
                <c:pt idx="39">
                  <c:v>0.96624956811812601</c:v>
                </c:pt>
                <c:pt idx="40">
                  <c:v>0.987870938542452</c:v>
                </c:pt>
                <c:pt idx="41">
                  <c:v>0.89858536570450898</c:v>
                </c:pt>
                <c:pt idx="42">
                  <c:v>0.86415962256134504</c:v>
                </c:pt>
                <c:pt idx="43">
                  <c:v>0.85999657369485705</c:v>
                </c:pt>
                <c:pt idx="44">
                  <c:v>0.87616474655787702</c:v>
                </c:pt>
                <c:pt idx="45">
                  <c:v>0.88441812728008196</c:v>
                </c:pt>
                <c:pt idx="46">
                  <c:v>0.88699730875576999</c:v>
                </c:pt>
                <c:pt idx="47">
                  <c:v>0.90176898448017195</c:v>
                </c:pt>
                <c:pt idx="48">
                  <c:v>0.87926424986170504</c:v>
                </c:pt>
                <c:pt idx="49">
                  <c:v>0.88645455926262595</c:v>
                </c:pt>
                <c:pt idx="50">
                  <c:v>0.86239348061798604</c:v>
                </c:pt>
                <c:pt idx="51">
                  <c:v>0.88693924925934797</c:v>
                </c:pt>
                <c:pt idx="52">
                  <c:v>0.909439537180597</c:v>
                </c:pt>
                <c:pt idx="53">
                  <c:v>0.93069887074255297</c:v>
                </c:pt>
                <c:pt idx="54">
                  <c:v>0.94291885469978398</c:v>
                </c:pt>
                <c:pt idx="55">
                  <c:v>0.94190052270334801</c:v>
                </c:pt>
                <c:pt idx="56">
                  <c:v>0.98314296855899896</c:v>
                </c:pt>
                <c:pt idx="57">
                  <c:v>0.92866220674968103</c:v>
                </c:pt>
                <c:pt idx="58">
                  <c:v>0.90158462784874605</c:v>
                </c:pt>
                <c:pt idx="59">
                  <c:v>0.90209160858516801</c:v>
                </c:pt>
                <c:pt idx="60">
                  <c:v>0.90411953153086</c:v>
                </c:pt>
                <c:pt idx="61">
                  <c:v>0.86615664066075804</c:v>
                </c:pt>
                <c:pt idx="62">
                  <c:v>0.89543586148135801</c:v>
                </c:pt>
                <c:pt idx="63">
                  <c:v>0.90502733037086502</c:v>
                </c:pt>
                <c:pt idx="64">
                  <c:v>0.90603695867502398</c:v>
                </c:pt>
                <c:pt idx="65">
                  <c:v>0.92067656908532403</c:v>
                </c:pt>
                <c:pt idx="66">
                  <c:v>0.78934885059292703</c:v>
                </c:pt>
                <c:pt idx="67">
                  <c:v>0.80911897805511301</c:v>
                </c:pt>
                <c:pt idx="68">
                  <c:v>0.82493508002486104</c:v>
                </c:pt>
                <c:pt idx="69">
                  <c:v>0.85360176484502903</c:v>
                </c:pt>
                <c:pt idx="70">
                  <c:v>0.81482966174809701</c:v>
                </c:pt>
                <c:pt idx="71">
                  <c:v>0.75164353563645403</c:v>
                </c:pt>
                <c:pt idx="72">
                  <c:v>0.752600025608815</c:v>
                </c:pt>
                <c:pt idx="73">
                  <c:v>0.75977370040152004</c:v>
                </c:pt>
                <c:pt idx="74">
                  <c:v>0.76025194538770002</c:v>
                </c:pt>
                <c:pt idx="75">
                  <c:v>0.77938174483491596</c:v>
                </c:pt>
                <c:pt idx="76">
                  <c:v>0.77294631329468699</c:v>
                </c:pt>
                <c:pt idx="77">
                  <c:v>0.61165624261595897</c:v>
                </c:pt>
                <c:pt idx="78">
                  <c:v>0.229642990034959</c:v>
                </c:pt>
                <c:pt idx="79">
                  <c:v>0</c:v>
                </c:pt>
                <c:pt idx="80">
                  <c:v>6.15525117845671E-3</c:v>
                </c:pt>
                <c:pt idx="81">
                  <c:v>1.81036799366393E-3</c:v>
                </c:pt>
                <c:pt idx="82">
                  <c:v>1.56053721053827E-2</c:v>
                </c:pt>
                <c:pt idx="83">
                  <c:v>7.7553712557252097E-3</c:v>
                </c:pt>
                <c:pt idx="84">
                  <c:v>6.4273494879043297E-2</c:v>
                </c:pt>
                <c:pt idx="85">
                  <c:v>6.4746000925390096E-2</c:v>
                </c:pt>
                <c:pt idx="86">
                  <c:v>5.2464608708804199E-2</c:v>
                </c:pt>
                <c:pt idx="87">
                  <c:v>7.1078326050438498E-2</c:v>
                </c:pt>
                <c:pt idx="88">
                  <c:v>9.7587031406477606E-2</c:v>
                </c:pt>
                <c:pt idx="89">
                  <c:v>7.6016008421444597E-2</c:v>
                </c:pt>
                <c:pt idx="90">
                  <c:v>0.10185618283100401</c:v>
                </c:pt>
                <c:pt idx="91">
                  <c:v>0.115237701721669</c:v>
                </c:pt>
                <c:pt idx="92">
                  <c:v>0.128619220612333</c:v>
                </c:pt>
                <c:pt idx="93">
                  <c:v>0.13797892247427301</c:v>
                </c:pt>
                <c:pt idx="94">
                  <c:v>0.164637823921823</c:v>
                </c:pt>
                <c:pt idx="95">
                  <c:v>0.17061309493592799</c:v>
                </c:pt>
                <c:pt idx="96">
                  <c:v>0.18302327319599501</c:v>
                </c:pt>
                <c:pt idx="97">
                  <c:v>0.189388700546442</c:v>
                </c:pt>
                <c:pt idx="98">
                  <c:v>0.19946150386002501</c:v>
                </c:pt>
                <c:pt idx="99">
                  <c:v>0.20358219612467199</c:v>
                </c:pt>
                <c:pt idx="100">
                  <c:v>0.46525234215540101</c:v>
                </c:pt>
                <c:pt idx="101">
                  <c:v>0.50410393078948301</c:v>
                </c:pt>
                <c:pt idx="102">
                  <c:v>0.64907481540265699</c:v>
                </c:pt>
                <c:pt idx="103">
                  <c:v>0.65777405462802396</c:v>
                </c:pt>
                <c:pt idx="104">
                  <c:v>0.70401737893128802</c:v>
                </c:pt>
                <c:pt idx="105">
                  <c:v>0.72691011373488401</c:v>
                </c:pt>
                <c:pt idx="106">
                  <c:v>0.72599440434273999</c:v>
                </c:pt>
                <c:pt idx="107">
                  <c:v>0.73286222478381902</c:v>
                </c:pt>
              </c:numCache>
            </c:numRef>
          </c:val>
          <c:smooth val="0"/>
        </c:ser>
        <c:dLbls>
          <c:showLegendKey val="0"/>
          <c:showVal val="0"/>
          <c:showCatName val="0"/>
          <c:showSerName val="0"/>
          <c:showPercent val="0"/>
          <c:showBubbleSize val="0"/>
        </c:dLbls>
        <c:marker val="1"/>
        <c:smooth val="0"/>
        <c:axId val="37213312"/>
        <c:axId val="37214848"/>
      </c:lineChart>
      <c:dateAx>
        <c:axId val="37213312"/>
        <c:scaling>
          <c:orientation val="minMax"/>
          <c:max val="40664"/>
        </c:scaling>
        <c:delete val="0"/>
        <c:axPos val="b"/>
        <c:numFmt formatCode="yyyy&quot;年&quot;m&quot;月&quot;;@" sourceLinked="1"/>
        <c:majorTickMark val="out"/>
        <c:minorTickMark val="none"/>
        <c:tickLblPos val="nextTo"/>
        <c:crossAx val="37214848"/>
        <c:crosses val="autoZero"/>
        <c:auto val="1"/>
        <c:lblOffset val="100"/>
        <c:baseTimeUnit val="months"/>
        <c:majorUnit val="10"/>
        <c:majorTimeUnit val="months"/>
      </c:dateAx>
      <c:valAx>
        <c:axId val="37214848"/>
        <c:scaling>
          <c:orientation val="minMax"/>
          <c:max val="1"/>
        </c:scaling>
        <c:delete val="0"/>
        <c:axPos val="l"/>
        <c:majorGridlines/>
        <c:numFmt formatCode="General" sourceLinked="1"/>
        <c:majorTickMark val="out"/>
        <c:minorTickMark val="none"/>
        <c:tickLblPos val="nextTo"/>
        <c:crossAx val="37213312"/>
        <c:crosses val="autoZero"/>
        <c:crossBetween val="between"/>
      </c:valAx>
    </c:plotArea>
    <c:legend>
      <c:legendPos val="r"/>
      <c:layout/>
      <c:overlay val="0"/>
      <c:txPr>
        <a:bodyPr/>
        <a:lstStyle/>
        <a:p>
          <a:pPr>
            <a:defRPr sz="1400"/>
          </a:pPr>
          <a:endParaRPr lang="ja-JP"/>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906698-DC19-455E-AEC1-F992EA407C62}" type="doc">
      <dgm:prSet loTypeId="urn:microsoft.com/office/officeart/2005/8/layout/venn1" loCatId="relationship" qsTypeId="urn:microsoft.com/office/officeart/2005/8/quickstyle/simple4" qsCatId="simple" csTypeId="urn:microsoft.com/office/officeart/2005/8/colors/colorful5" csCatId="colorful" phldr="1"/>
      <dgm:spPr/>
    </dgm:pt>
    <dgm:pt modelId="{F4BB0BCB-4B8A-4C02-90D1-4A00091585CE}">
      <dgm:prSet phldrT="[テキスト]"/>
      <dgm:spPr>
        <a:solidFill>
          <a:schemeClr val="accent1">
            <a:lumMod val="40000"/>
            <a:lumOff val="60000"/>
          </a:schemeClr>
        </a:solidFill>
        <a:ln>
          <a:solidFill>
            <a:schemeClr val="tx1"/>
          </a:solidFill>
        </a:ln>
      </dgm:spPr>
      <dgm:t>
        <a:bodyPr/>
        <a:lstStyle/>
        <a:p>
          <a:endParaRPr kumimoji="1" lang="ja-JP" altLang="en-US" dirty="0"/>
        </a:p>
      </dgm:t>
    </dgm:pt>
    <dgm:pt modelId="{9E2ED42B-45FA-45CB-ACB5-CC37A7CF39B4}" type="parTrans" cxnId="{246A88F9-9CDA-4FA0-99BC-D01B43B5486C}">
      <dgm:prSet/>
      <dgm:spPr/>
      <dgm:t>
        <a:bodyPr/>
        <a:lstStyle/>
        <a:p>
          <a:endParaRPr kumimoji="1" lang="ja-JP" altLang="en-US"/>
        </a:p>
      </dgm:t>
    </dgm:pt>
    <dgm:pt modelId="{299A73EC-0C89-4869-84B9-F72BC11AF339}" type="sibTrans" cxnId="{246A88F9-9CDA-4FA0-99BC-D01B43B5486C}">
      <dgm:prSet/>
      <dgm:spPr/>
      <dgm:t>
        <a:bodyPr/>
        <a:lstStyle/>
        <a:p>
          <a:endParaRPr kumimoji="1" lang="ja-JP" altLang="en-US"/>
        </a:p>
      </dgm:t>
    </dgm:pt>
    <dgm:pt modelId="{7906673E-D2EB-4C5D-8B60-C8F69CDB090E}">
      <dgm:prSet phldrT="[テキスト]"/>
      <dgm:spPr>
        <a:ln>
          <a:solidFill>
            <a:schemeClr val="tx1"/>
          </a:solidFill>
        </a:ln>
      </dgm:spPr>
      <dgm:t>
        <a:bodyPr/>
        <a:lstStyle/>
        <a:p>
          <a:endParaRPr kumimoji="1" lang="ja-JP" altLang="en-US" dirty="0"/>
        </a:p>
      </dgm:t>
    </dgm:pt>
    <dgm:pt modelId="{E3A27EF7-79A2-405E-B6AE-6535163BC727}" type="parTrans" cxnId="{DB61AED3-C950-49C5-B85C-7AAFF7792734}">
      <dgm:prSet/>
      <dgm:spPr/>
      <dgm:t>
        <a:bodyPr/>
        <a:lstStyle/>
        <a:p>
          <a:endParaRPr kumimoji="1" lang="ja-JP" altLang="en-US"/>
        </a:p>
      </dgm:t>
    </dgm:pt>
    <dgm:pt modelId="{87124F08-B793-4AAE-88CA-91A139C4E8FE}" type="sibTrans" cxnId="{DB61AED3-C950-49C5-B85C-7AAFF7792734}">
      <dgm:prSet/>
      <dgm:spPr/>
      <dgm:t>
        <a:bodyPr/>
        <a:lstStyle/>
        <a:p>
          <a:endParaRPr kumimoji="1" lang="ja-JP" altLang="en-US"/>
        </a:p>
      </dgm:t>
    </dgm:pt>
    <dgm:pt modelId="{3A75E48D-1EEC-4764-9F5E-33EB0899DA70}">
      <dgm:prSet phldrT="[テキスト]"/>
      <dgm:spPr>
        <a:solidFill>
          <a:schemeClr val="accent3">
            <a:lumMod val="60000"/>
            <a:lumOff val="40000"/>
            <a:alpha val="70000"/>
          </a:schemeClr>
        </a:solidFill>
        <a:ln>
          <a:solidFill>
            <a:schemeClr val="tx1"/>
          </a:solidFill>
        </a:ln>
      </dgm:spPr>
      <dgm:t>
        <a:bodyPr/>
        <a:lstStyle/>
        <a:p>
          <a:endParaRPr kumimoji="1" lang="ja-JP" altLang="en-US" dirty="0"/>
        </a:p>
      </dgm:t>
    </dgm:pt>
    <dgm:pt modelId="{DBCDB267-C5E3-4795-972A-3CD66A158BF7}" type="parTrans" cxnId="{CF669A3B-8426-4A66-BC16-96E2D6C5E341}">
      <dgm:prSet/>
      <dgm:spPr/>
      <dgm:t>
        <a:bodyPr/>
        <a:lstStyle/>
        <a:p>
          <a:endParaRPr kumimoji="1" lang="ja-JP" altLang="en-US"/>
        </a:p>
      </dgm:t>
    </dgm:pt>
    <dgm:pt modelId="{2F418CD3-B469-4947-AF4D-EE2FCDB7A4DE}" type="sibTrans" cxnId="{CF669A3B-8426-4A66-BC16-96E2D6C5E341}">
      <dgm:prSet/>
      <dgm:spPr/>
      <dgm:t>
        <a:bodyPr/>
        <a:lstStyle/>
        <a:p>
          <a:endParaRPr kumimoji="1" lang="ja-JP" altLang="en-US"/>
        </a:p>
      </dgm:t>
    </dgm:pt>
    <dgm:pt modelId="{DD223466-61E8-437A-BD4D-1661A3766753}" type="pres">
      <dgm:prSet presAssocID="{93906698-DC19-455E-AEC1-F992EA407C62}" presName="compositeShape" presStyleCnt="0">
        <dgm:presLayoutVars>
          <dgm:chMax val="7"/>
          <dgm:dir/>
          <dgm:resizeHandles val="exact"/>
        </dgm:presLayoutVars>
      </dgm:prSet>
      <dgm:spPr/>
    </dgm:pt>
    <dgm:pt modelId="{6FBC8CA1-03C7-4902-8251-80FCE77ABB7C}" type="pres">
      <dgm:prSet presAssocID="{F4BB0BCB-4B8A-4C02-90D1-4A00091585CE}" presName="circ1" presStyleLbl="vennNode1" presStyleIdx="0" presStyleCnt="3"/>
      <dgm:spPr/>
      <dgm:t>
        <a:bodyPr/>
        <a:lstStyle/>
        <a:p>
          <a:endParaRPr kumimoji="1" lang="ja-JP" altLang="en-US"/>
        </a:p>
      </dgm:t>
    </dgm:pt>
    <dgm:pt modelId="{81C94DE3-7891-4059-8005-A9FD296FE182}" type="pres">
      <dgm:prSet presAssocID="{F4BB0BCB-4B8A-4C02-90D1-4A00091585CE}" presName="circ1Tx" presStyleLbl="revTx" presStyleIdx="0" presStyleCnt="0">
        <dgm:presLayoutVars>
          <dgm:chMax val="0"/>
          <dgm:chPref val="0"/>
          <dgm:bulletEnabled val="1"/>
        </dgm:presLayoutVars>
      </dgm:prSet>
      <dgm:spPr/>
      <dgm:t>
        <a:bodyPr/>
        <a:lstStyle/>
        <a:p>
          <a:endParaRPr kumimoji="1" lang="ja-JP" altLang="en-US"/>
        </a:p>
      </dgm:t>
    </dgm:pt>
    <dgm:pt modelId="{8DDA24F2-7C2A-40D6-8D78-39D5CCD1C9E1}" type="pres">
      <dgm:prSet presAssocID="{3A75E48D-1EEC-4764-9F5E-33EB0899DA70}" presName="circ2" presStyleLbl="vennNode1" presStyleIdx="1" presStyleCnt="3"/>
      <dgm:spPr/>
      <dgm:t>
        <a:bodyPr/>
        <a:lstStyle/>
        <a:p>
          <a:endParaRPr kumimoji="1" lang="ja-JP" altLang="en-US"/>
        </a:p>
      </dgm:t>
    </dgm:pt>
    <dgm:pt modelId="{8A505EEA-4970-471A-A944-61B56E9D29B0}" type="pres">
      <dgm:prSet presAssocID="{3A75E48D-1EEC-4764-9F5E-33EB0899DA70}" presName="circ2Tx" presStyleLbl="revTx" presStyleIdx="0" presStyleCnt="0">
        <dgm:presLayoutVars>
          <dgm:chMax val="0"/>
          <dgm:chPref val="0"/>
          <dgm:bulletEnabled val="1"/>
        </dgm:presLayoutVars>
      </dgm:prSet>
      <dgm:spPr/>
      <dgm:t>
        <a:bodyPr/>
        <a:lstStyle/>
        <a:p>
          <a:endParaRPr kumimoji="1" lang="ja-JP" altLang="en-US"/>
        </a:p>
      </dgm:t>
    </dgm:pt>
    <dgm:pt modelId="{500F858A-7012-4106-9092-D85D01B22C04}" type="pres">
      <dgm:prSet presAssocID="{7906673E-D2EB-4C5D-8B60-C8F69CDB090E}" presName="circ3" presStyleLbl="vennNode1" presStyleIdx="2" presStyleCnt="3"/>
      <dgm:spPr/>
      <dgm:t>
        <a:bodyPr/>
        <a:lstStyle/>
        <a:p>
          <a:endParaRPr kumimoji="1" lang="ja-JP" altLang="en-US"/>
        </a:p>
      </dgm:t>
    </dgm:pt>
    <dgm:pt modelId="{58DB3461-B5E1-49E8-8843-D3388E952804}" type="pres">
      <dgm:prSet presAssocID="{7906673E-D2EB-4C5D-8B60-C8F69CDB090E}" presName="circ3Tx" presStyleLbl="revTx" presStyleIdx="0" presStyleCnt="0">
        <dgm:presLayoutVars>
          <dgm:chMax val="0"/>
          <dgm:chPref val="0"/>
          <dgm:bulletEnabled val="1"/>
        </dgm:presLayoutVars>
      </dgm:prSet>
      <dgm:spPr/>
      <dgm:t>
        <a:bodyPr/>
        <a:lstStyle/>
        <a:p>
          <a:endParaRPr kumimoji="1" lang="ja-JP" altLang="en-US"/>
        </a:p>
      </dgm:t>
    </dgm:pt>
  </dgm:ptLst>
  <dgm:cxnLst>
    <dgm:cxn modelId="{745F3A97-899B-40C6-9434-FBEC3E2DB7C9}" type="presOf" srcId="{F4BB0BCB-4B8A-4C02-90D1-4A00091585CE}" destId="{81C94DE3-7891-4059-8005-A9FD296FE182}" srcOrd="1" destOrd="0" presId="urn:microsoft.com/office/officeart/2005/8/layout/venn1"/>
    <dgm:cxn modelId="{CF669A3B-8426-4A66-BC16-96E2D6C5E341}" srcId="{93906698-DC19-455E-AEC1-F992EA407C62}" destId="{3A75E48D-1EEC-4764-9F5E-33EB0899DA70}" srcOrd="1" destOrd="0" parTransId="{DBCDB267-C5E3-4795-972A-3CD66A158BF7}" sibTransId="{2F418CD3-B469-4947-AF4D-EE2FCDB7A4DE}"/>
    <dgm:cxn modelId="{22532F25-7727-452D-96C8-9959D4D87202}" type="presOf" srcId="{7906673E-D2EB-4C5D-8B60-C8F69CDB090E}" destId="{58DB3461-B5E1-49E8-8843-D3388E952804}" srcOrd="1" destOrd="0" presId="urn:microsoft.com/office/officeart/2005/8/layout/venn1"/>
    <dgm:cxn modelId="{246A88F9-9CDA-4FA0-99BC-D01B43B5486C}" srcId="{93906698-DC19-455E-AEC1-F992EA407C62}" destId="{F4BB0BCB-4B8A-4C02-90D1-4A00091585CE}" srcOrd="0" destOrd="0" parTransId="{9E2ED42B-45FA-45CB-ACB5-CC37A7CF39B4}" sibTransId="{299A73EC-0C89-4869-84B9-F72BC11AF339}"/>
    <dgm:cxn modelId="{EA83D94C-26AA-48AA-9C2B-B20376C70637}" type="presOf" srcId="{7906673E-D2EB-4C5D-8B60-C8F69CDB090E}" destId="{500F858A-7012-4106-9092-D85D01B22C04}" srcOrd="0" destOrd="0" presId="urn:microsoft.com/office/officeart/2005/8/layout/venn1"/>
    <dgm:cxn modelId="{413A9AB6-A796-4A94-A7F8-48E5C16A7545}" type="presOf" srcId="{F4BB0BCB-4B8A-4C02-90D1-4A00091585CE}" destId="{6FBC8CA1-03C7-4902-8251-80FCE77ABB7C}" srcOrd="0" destOrd="0" presId="urn:microsoft.com/office/officeart/2005/8/layout/venn1"/>
    <dgm:cxn modelId="{A1CE21AD-CA6E-405F-B3EF-ABB11640B259}" type="presOf" srcId="{3A75E48D-1EEC-4764-9F5E-33EB0899DA70}" destId="{8A505EEA-4970-471A-A944-61B56E9D29B0}" srcOrd="1" destOrd="0" presId="urn:microsoft.com/office/officeart/2005/8/layout/venn1"/>
    <dgm:cxn modelId="{BDCB2DF2-9CC6-47D4-8738-D27B76117F99}" type="presOf" srcId="{3A75E48D-1EEC-4764-9F5E-33EB0899DA70}" destId="{8DDA24F2-7C2A-40D6-8D78-39D5CCD1C9E1}" srcOrd="0" destOrd="0" presId="urn:microsoft.com/office/officeart/2005/8/layout/venn1"/>
    <dgm:cxn modelId="{DB61AED3-C950-49C5-B85C-7AAFF7792734}" srcId="{93906698-DC19-455E-AEC1-F992EA407C62}" destId="{7906673E-D2EB-4C5D-8B60-C8F69CDB090E}" srcOrd="2" destOrd="0" parTransId="{E3A27EF7-79A2-405E-B6AE-6535163BC727}" sibTransId="{87124F08-B793-4AAE-88CA-91A139C4E8FE}"/>
    <dgm:cxn modelId="{85DA807E-3EB7-419B-A712-B56D8ABE06D1}" type="presOf" srcId="{93906698-DC19-455E-AEC1-F992EA407C62}" destId="{DD223466-61E8-437A-BD4D-1661A3766753}" srcOrd="0" destOrd="0" presId="urn:microsoft.com/office/officeart/2005/8/layout/venn1"/>
    <dgm:cxn modelId="{C4757A92-F3F9-452F-86EA-09057EF7EC40}" type="presParOf" srcId="{DD223466-61E8-437A-BD4D-1661A3766753}" destId="{6FBC8CA1-03C7-4902-8251-80FCE77ABB7C}" srcOrd="0" destOrd="0" presId="urn:microsoft.com/office/officeart/2005/8/layout/venn1"/>
    <dgm:cxn modelId="{D97EE608-110E-491B-8699-CD0ED49DBE8A}" type="presParOf" srcId="{DD223466-61E8-437A-BD4D-1661A3766753}" destId="{81C94DE3-7891-4059-8005-A9FD296FE182}" srcOrd="1" destOrd="0" presId="urn:microsoft.com/office/officeart/2005/8/layout/venn1"/>
    <dgm:cxn modelId="{27D95C05-2CBE-4A82-AFB4-09D05C6113BA}" type="presParOf" srcId="{DD223466-61E8-437A-BD4D-1661A3766753}" destId="{8DDA24F2-7C2A-40D6-8D78-39D5CCD1C9E1}" srcOrd="2" destOrd="0" presId="urn:microsoft.com/office/officeart/2005/8/layout/venn1"/>
    <dgm:cxn modelId="{34ED2B2D-7C76-49E0-B658-92E9408A4ACA}" type="presParOf" srcId="{DD223466-61E8-437A-BD4D-1661A3766753}" destId="{8A505EEA-4970-471A-A944-61B56E9D29B0}" srcOrd="3" destOrd="0" presId="urn:microsoft.com/office/officeart/2005/8/layout/venn1"/>
    <dgm:cxn modelId="{2105E379-4971-490B-AED0-CBBA31633759}" type="presParOf" srcId="{DD223466-61E8-437A-BD4D-1661A3766753}" destId="{500F858A-7012-4106-9092-D85D01B22C04}" srcOrd="4" destOrd="0" presId="urn:microsoft.com/office/officeart/2005/8/layout/venn1"/>
    <dgm:cxn modelId="{C6CD946C-2C7E-414F-A3DD-F68C75BC15DF}" type="presParOf" srcId="{DD223466-61E8-437A-BD4D-1661A3766753}" destId="{58DB3461-B5E1-49E8-8843-D3388E952804}"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3906698-DC19-455E-AEC1-F992EA407C62}" type="doc">
      <dgm:prSet loTypeId="urn:microsoft.com/office/officeart/2005/8/layout/venn2" loCatId="relationship" qsTypeId="urn:microsoft.com/office/officeart/2005/8/quickstyle/simple4" qsCatId="simple" csTypeId="urn:microsoft.com/office/officeart/2005/8/colors/colorful5" csCatId="colorful" phldr="1"/>
      <dgm:spPr/>
    </dgm:pt>
    <dgm:pt modelId="{F4BB0BCB-4B8A-4C02-90D1-4A00091585CE}">
      <dgm:prSet phldrT="[テキスト]"/>
      <dgm:spPr>
        <a:solidFill>
          <a:schemeClr val="tx2">
            <a:lumMod val="40000"/>
            <a:lumOff val="60000"/>
            <a:alpha val="50000"/>
          </a:schemeClr>
        </a:solidFill>
        <a:ln>
          <a:solidFill>
            <a:schemeClr val="tx1"/>
          </a:solidFill>
        </a:ln>
      </dgm:spPr>
      <dgm:t>
        <a:bodyPr/>
        <a:lstStyle/>
        <a:p>
          <a:endParaRPr kumimoji="1" lang="ja-JP" altLang="en-US" dirty="0"/>
        </a:p>
      </dgm:t>
    </dgm:pt>
    <dgm:pt modelId="{9E2ED42B-45FA-45CB-ACB5-CC37A7CF39B4}" type="parTrans" cxnId="{246A88F9-9CDA-4FA0-99BC-D01B43B5486C}">
      <dgm:prSet/>
      <dgm:spPr/>
      <dgm:t>
        <a:bodyPr/>
        <a:lstStyle/>
        <a:p>
          <a:endParaRPr kumimoji="1" lang="ja-JP" altLang="en-US"/>
        </a:p>
      </dgm:t>
    </dgm:pt>
    <dgm:pt modelId="{299A73EC-0C89-4869-84B9-F72BC11AF339}" type="sibTrans" cxnId="{246A88F9-9CDA-4FA0-99BC-D01B43B5486C}">
      <dgm:prSet/>
      <dgm:spPr/>
      <dgm:t>
        <a:bodyPr/>
        <a:lstStyle/>
        <a:p>
          <a:endParaRPr kumimoji="1" lang="ja-JP" altLang="en-US"/>
        </a:p>
      </dgm:t>
    </dgm:pt>
    <dgm:pt modelId="{7906673E-D2EB-4C5D-8B60-C8F69CDB090E}">
      <dgm:prSet phldrT="[テキスト]"/>
      <dgm:spPr>
        <a:solidFill>
          <a:schemeClr val="accent6">
            <a:lumMod val="60000"/>
            <a:lumOff val="40000"/>
          </a:schemeClr>
        </a:solidFill>
        <a:ln>
          <a:solidFill>
            <a:schemeClr val="tx1"/>
          </a:solidFill>
        </a:ln>
      </dgm:spPr>
      <dgm:t>
        <a:bodyPr/>
        <a:lstStyle/>
        <a:p>
          <a:endParaRPr kumimoji="1" lang="ja-JP" altLang="en-US" dirty="0"/>
        </a:p>
      </dgm:t>
    </dgm:pt>
    <dgm:pt modelId="{E3A27EF7-79A2-405E-B6AE-6535163BC727}" type="parTrans" cxnId="{DB61AED3-C950-49C5-B85C-7AAFF7792734}">
      <dgm:prSet/>
      <dgm:spPr/>
      <dgm:t>
        <a:bodyPr/>
        <a:lstStyle/>
        <a:p>
          <a:endParaRPr kumimoji="1" lang="ja-JP" altLang="en-US"/>
        </a:p>
      </dgm:t>
    </dgm:pt>
    <dgm:pt modelId="{87124F08-B793-4AAE-88CA-91A139C4E8FE}" type="sibTrans" cxnId="{DB61AED3-C950-49C5-B85C-7AAFF7792734}">
      <dgm:prSet/>
      <dgm:spPr/>
      <dgm:t>
        <a:bodyPr/>
        <a:lstStyle/>
        <a:p>
          <a:endParaRPr kumimoji="1" lang="ja-JP" altLang="en-US"/>
        </a:p>
      </dgm:t>
    </dgm:pt>
    <dgm:pt modelId="{4616466A-305A-488C-8AA7-13E79C896412}" type="pres">
      <dgm:prSet presAssocID="{93906698-DC19-455E-AEC1-F992EA407C62}" presName="Name0" presStyleCnt="0">
        <dgm:presLayoutVars>
          <dgm:chMax val="7"/>
          <dgm:resizeHandles val="exact"/>
        </dgm:presLayoutVars>
      </dgm:prSet>
      <dgm:spPr/>
    </dgm:pt>
    <dgm:pt modelId="{A11A23F8-31F6-4CFE-A104-D12ABF33C64A}" type="pres">
      <dgm:prSet presAssocID="{93906698-DC19-455E-AEC1-F992EA407C62}" presName="comp1" presStyleCnt="0"/>
      <dgm:spPr/>
    </dgm:pt>
    <dgm:pt modelId="{DAA076C7-2E35-442C-9C22-B28E421BF35B}" type="pres">
      <dgm:prSet presAssocID="{93906698-DC19-455E-AEC1-F992EA407C62}" presName="circle1" presStyleLbl="node1" presStyleIdx="0" presStyleCnt="2" custLinFactNeighborX="-1471" custLinFactNeighborY="-89"/>
      <dgm:spPr/>
      <dgm:t>
        <a:bodyPr/>
        <a:lstStyle/>
        <a:p>
          <a:endParaRPr kumimoji="1" lang="ja-JP" altLang="en-US"/>
        </a:p>
      </dgm:t>
    </dgm:pt>
    <dgm:pt modelId="{DB0F8D3F-3D22-4559-B317-0D002627404F}" type="pres">
      <dgm:prSet presAssocID="{93906698-DC19-455E-AEC1-F992EA407C62}" presName="c1text" presStyleLbl="node1" presStyleIdx="0" presStyleCnt="2">
        <dgm:presLayoutVars>
          <dgm:bulletEnabled val="1"/>
        </dgm:presLayoutVars>
      </dgm:prSet>
      <dgm:spPr/>
      <dgm:t>
        <a:bodyPr/>
        <a:lstStyle/>
        <a:p>
          <a:endParaRPr kumimoji="1" lang="ja-JP" altLang="en-US"/>
        </a:p>
      </dgm:t>
    </dgm:pt>
    <dgm:pt modelId="{05FEDC1E-2787-47F8-B885-9A292186230F}" type="pres">
      <dgm:prSet presAssocID="{93906698-DC19-455E-AEC1-F992EA407C62}" presName="comp2" presStyleCnt="0"/>
      <dgm:spPr/>
    </dgm:pt>
    <dgm:pt modelId="{BC742CDA-B355-4AF7-AF4D-E9E714AB2DE9}" type="pres">
      <dgm:prSet presAssocID="{93906698-DC19-455E-AEC1-F992EA407C62}" presName="circle2" presStyleLbl="node1" presStyleIdx="1" presStyleCnt="2" custScaleX="90360" custScaleY="89960" custLinFactNeighborY="5020"/>
      <dgm:spPr/>
      <dgm:t>
        <a:bodyPr/>
        <a:lstStyle/>
        <a:p>
          <a:endParaRPr kumimoji="1" lang="ja-JP" altLang="en-US"/>
        </a:p>
      </dgm:t>
    </dgm:pt>
    <dgm:pt modelId="{4A264FDE-51F9-41CA-9CEC-67F6D523FD88}" type="pres">
      <dgm:prSet presAssocID="{93906698-DC19-455E-AEC1-F992EA407C62}" presName="c2text" presStyleLbl="node1" presStyleIdx="1" presStyleCnt="2">
        <dgm:presLayoutVars>
          <dgm:bulletEnabled val="1"/>
        </dgm:presLayoutVars>
      </dgm:prSet>
      <dgm:spPr/>
      <dgm:t>
        <a:bodyPr/>
        <a:lstStyle/>
        <a:p>
          <a:endParaRPr kumimoji="1" lang="ja-JP" altLang="en-US"/>
        </a:p>
      </dgm:t>
    </dgm:pt>
  </dgm:ptLst>
  <dgm:cxnLst>
    <dgm:cxn modelId="{B88E3BE4-B677-4847-B8C4-2632658DC800}" type="presOf" srcId="{7906673E-D2EB-4C5D-8B60-C8F69CDB090E}" destId="{BC742CDA-B355-4AF7-AF4D-E9E714AB2DE9}" srcOrd="0" destOrd="0" presId="urn:microsoft.com/office/officeart/2005/8/layout/venn2"/>
    <dgm:cxn modelId="{61B8C4A1-7527-4193-8C4F-7B37C16EB800}" type="presOf" srcId="{F4BB0BCB-4B8A-4C02-90D1-4A00091585CE}" destId="{DAA076C7-2E35-442C-9C22-B28E421BF35B}" srcOrd="0" destOrd="0" presId="urn:microsoft.com/office/officeart/2005/8/layout/venn2"/>
    <dgm:cxn modelId="{246A88F9-9CDA-4FA0-99BC-D01B43B5486C}" srcId="{93906698-DC19-455E-AEC1-F992EA407C62}" destId="{F4BB0BCB-4B8A-4C02-90D1-4A00091585CE}" srcOrd="0" destOrd="0" parTransId="{9E2ED42B-45FA-45CB-ACB5-CC37A7CF39B4}" sibTransId="{299A73EC-0C89-4869-84B9-F72BC11AF339}"/>
    <dgm:cxn modelId="{8D348D90-1608-42E8-A415-764B0A8B6E29}" type="presOf" srcId="{F4BB0BCB-4B8A-4C02-90D1-4A00091585CE}" destId="{DB0F8D3F-3D22-4559-B317-0D002627404F}" srcOrd="1" destOrd="0" presId="urn:microsoft.com/office/officeart/2005/8/layout/venn2"/>
    <dgm:cxn modelId="{85F18508-6AFA-47BE-BC85-689F3BE6680E}" type="presOf" srcId="{7906673E-D2EB-4C5D-8B60-C8F69CDB090E}" destId="{4A264FDE-51F9-41CA-9CEC-67F6D523FD88}" srcOrd="1" destOrd="0" presId="urn:microsoft.com/office/officeart/2005/8/layout/venn2"/>
    <dgm:cxn modelId="{DB61AED3-C950-49C5-B85C-7AAFF7792734}" srcId="{93906698-DC19-455E-AEC1-F992EA407C62}" destId="{7906673E-D2EB-4C5D-8B60-C8F69CDB090E}" srcOrd="1" destOrd="0" parTransId="{E3A27EF7-79A2-405E-B6AE-6535163BC727}" sibTransId="{87124F08-B793-4AAE-88CA-91A139C4E8FE}"/>
    <dgm:cxn modelId="{331263B8-0543-4930-A553-8345CC539B56}" type="presOf" srcId="{93906698-DC19-455E-AEC1-F992EA407C62}" destId="{4616466A-305A-488C-8AA7-13E79C896412}" srcOrd="0" destOrd="0" presId="urn:microsoft.com/office/officeart/2005/8/layout/venn2"/>
    <dgm:cxn modelId="{73974AC5-543D-4620-8CDB-C93F0DE5B889}" type="presParOf" srcId="{4616466A-305A-488C-8AA7-13E79C896412}" destId="{A11A23F8-31F6-4CFE-A104-D12ABF33C64A}" srcOrd="0" destOrd="0" presId="urn:microsoft.com/office/officeart/2005/8/layout/venn2"/>
    <dgm:cxn modelId="{DEF5FD40-D46B-4847-AAE5-986279F38070}" type="presParOf" srcId="{A11A23F8-31F6-4CFE-A104-D12ABF33C64A}" destId="{DAA076C7-2E35-442C-9C22-B28E421BF35B}" srcOrd="0" destOrd="0" presId="urn:microsoft.com/office/officeart/2005/8/layout/venn2"/>
    <dgm:cxn modelId="{127E3E83-6FBA-4FED-B431-A8B01B7014EC}" type="presParOf" srcId="{A11A23F8-31F6-4CFE-A104-D12ABF33C64A}" destId="{DB0F8D3F-3D22-4559-B317-0D002627404F}" srcOrd="1" destOrd="0" presId="urn:microsoft.com/office/officeart/2005/8/layout/venn2"/>
    <dgm:cxn modelId="{E36F9148-B230-495E-A759-E3D43CE15AAF}" type="presParOf" srcId="{4616466A-305A-488C-8AA7-13E79C896412}" destId="{05FEDC1E-2787-47F8-B885-9A292186230F}" srcOrd="1" destOrd="0" presId="urn:microsoft.com/office/officeart/2005/8/layout/venn2"/>
    <dgm:cxn modelId="{F0BA252D-B70F-43FB-9D11-545B20D3C312}" type="presParOf" srcId="{05FEDC1E-2787-47F8-B885-9A292186230F}" destId="{BC742CDA-B355-4AF7-AF4D-E9E714AB2DE9}" srcOrd="0" destOrd="0" presId="urn:microsoft.com/office/officeart/2005/8/layout/venn2"/>
    <dgm:cxn modelId="{2A856269-F744-4E06-8F01-B2E7FB71CA43}" type="presParOf" srcId="{05FEDC1E-2787-47F8-B885-9A292186230F}" destId="{4A264FDE-51F9-41CA-9CEC-67F6D523FD88}"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93906698-DC19-455E-AEC1-F992EA407C62}" type="doc">
      <dgm:prSet loTypeId="urn:microsoft.com/office/officeart/2005/8/layout/venn1" loCatId="relationship" qsTypeId="urn:microsoft.com/office/officeart/2005/8/quickstyle/simple4" qsCatId="simple" csTypeId="urn:microsoft.com/office/officeart/2005/8/colors/colorful5" csCatId="colorful" phldr="1"/>
      <dgm:spPr/>
    </dgm:pt>
    <dgm:pt modelId="{F4BB0BCB-4B8A-4C02-90D1-4A00091585CE}">
      <dgm:prSet phldrT="[テキスト]"/>
      <dgm:spPr>
        <a:solidFill>
          <a:schemeClr val="tx2">
            <a:lumMod val="40000"/>
            <a:lumOff val="60000"/>
            <a:alpha val="50000"/>
          </a:schemeClr>
        </a:solidFill>
        <a:ln>
          <a:solidFill>
            <a:schemeClr val="tx1"/>
          </a:solidFill>
        </a:ln>
      </dgm:spPr>
      <dgm:t>
        <a:bodyPr/>
        <a:lstStyle/>
        <a:p>
          <a:endParaRPr kumimoji="1" lang="ja-JP" altLang="en-US" dirty="0"/>
        </a:p>
      </dgm:t>
    </dgm:pt>
    <dgm:pt modelId="{9E2ED42B-45FA-45CB-ACB5-CC37A7CF39B4}" type="parTrans" cxnId="{246A88F9-9CDA-4FA0-99BC-D01B43B5486C}">
      <dgm:prSet/>
      <dgm:spPr/>
      <dgm:t>
        <a:bodyPr/>
        <a:lstStyle/>
        <a:p>
          <a:endParaRPr kumimoji="1" lang="ja-JP" altLang="en-US"/>
        </a:p>
      </dgm:t>
    </dgm:pt>
    <dgm:pt modelId="{299A73EC-0C89-4869-84B9-F72BC11AF339}" type="sibTrans" cxnId="{246A88F9-9CDA-4FA0-99BC-D01B43B5486C}">
      <dgm:prSet/>
      <dgm:spPr/>
      <dgm:t>
        <a:bodyPr/>
        <a:lstStyle/>
        <a:p>
          <a:endParaRPr kumimoji="1" lang="ja-JP" altLang="en-US"/>
        </a:p>
      </dgm:t>
    </dgm:pt>
    <dgm:pt modelId="{7906673E-D2EB-4C5D-8B60-C8F69CDB090E}">
      <dgm:prSet phldrT="[テキスト]"/>
      <dgm:spPr>
        <a:ln>
          <a:solidFill>
            <a:schemeClr val="tx1"/>
          </a:solidFill>
        </a:ln>
      </dgm:spPr>
      <dgm:t>
        <a:bodyPr/>
        <a:lstStyle/>
        <a:p>
          <a:endParaRPr kumimoji="1" lang="ja-JP" altLang="en-US" dirty="0"/>
        </a:p>
      </dgm:t>
    </dgm:pt>
    <dgm:pt modelId="{E3A27EF7-79A2-405E-B6AE-6535163BC727}" type="parTrans" cxnId="{DB61AED3-C950-49C5-B85C-7AAFF7792734}">
      <dgm:prSet/>
      <dgm:spPr/>
      <dgm:t>
        <a:bodyPr/>
        <a:lstStyle/>
        <a:p>
          <a:endParaRPr kumimoji="1" lang="ja-JP" altLang="en-US"/>
        </a:p>
      </dgm:t>
    </dgm:pt>
    <dgm:pt modelId="{87124F08-B793-4AAE-88CA-91A139C4E8FE}" type="sibTrans" cxnId="{DB61AED3-C950-49C5-B85C-7AAFF7792734}">
      <dgm:prSet/>
      <dgm:spPr/>
      <dgm:t>
        <a:bodyPr/>
        <a:lstStyle/>
        <a:p>
          <a:endParaRPr kumimoji="1" lang="ja-JP" altLang="en-US"/>
        </a:p>
      </dgm:t>
    </dgm:pt>
    <dgm:pt modelId="{DD223466-61E8-437A-BD4D-1661A3766753}" type="pres">
      <dgm:prSet presAssocID="{93906698-DC19-455E-AEC1-F992EA407C62}" presName="compositeShape" presStyleCnt="0">
        <dgm:presLayoutVars>
          <dgm:chMax val="7"/>
          <dgm:dir/>
          <dgm:resizeHandles val="exact"/>
        </dgm:presLayoutVars>
      </dgm:prSet>
      <dgm:spPr/>
    </dgm:pt>
    <dgm:pt modelId="{6FBC8CA1-03C7-4902-8251-80FCE77ABB7C}" type="pres">
      <dgm:prSet presAssocID="{F4BB0BCB-4B8A-4C02-90D1-4A00091585CE}" presName="circ1" presStyleLbl="vennNode1" presStyleIdx="0" presStyleCnt="2"/>
      <dgm:spPr/>
      <dgm:t>
        <a:bodyPr/>
        <a:lstStyle/>
        <a:p>
          <a:endParaRPr kumimoji="1" lang="ja-JP" altLang="en-US"/>
        </a:p>
      </dgm:t>
    </dgm:pt>
    <dgm:pt modelId="{81C94DE3-7891-4059-8005-A9FD296FE182}" type="pres">
      <dgm:prSet presAssocID="{F4BB0BCB-4B8A-4C02-90D1-4A00091585CE}" presName="circ1Tx" presStyleLbl="revTx" presStyleIdx="0" presStyleCnt="0">
        <dgm:presLayoutVars>
          <dgm:chMax val="0"/>
          <dgm:chPref val="0"/>
          <dgm:bulletEnabled val="1"/>
        </dgm:presLayoutVars>
      </dgm:prSet>
      <dgm:spPr/>
      <dgm:t>
        <a:bodyPr/>
        <a:lstStyle/>
        <a:p>
          <a:endParaRPr kumimoji="1" lang="ja-JP" altLang="en-US"/>
        </a:p>
      </dgm:t>
    </dgm:pt>
    <dgm:pt modelId="{9F530905-7EFD-4A89-97A7-492DC4EE5770}" type="pres">
      <dgm:prSet presAssocID="{7906673E-D2EB-4C5D-8B60-C8F69CDB090E}" presName="circ2" presStyleLbl="vennNode1" presStyleIdx="1" presStyleCnt="2" custLinFactNeighborX="-27678"/>
      <dgm:spPr/>
      <dgm:t>
        <a:bodyPr/>
        <a:lstStyle/>
        <a:p>
          <a:endParaRPr kumimoji="1" lang="ja-JP" altLang="en-US"/>
        </a:p>
      </dgm:t>
    </dgm:pt>
    <dgm:pt modelId="{77BF7759-74A4-4E11-A971-6067E9E6A9CB}" type="pres">
      <dgm:prSet presAssocID="{7906673E-D2EB-4C5D-8B60-C8F69CDB090E}" presName="circ2Tx" presStyleLbl="revTx" presStyleIdx="0" presStyleCnt="0">
        <dgm:presLayoutVars>
          <dgm:chMax val="0"/>
          <dgm:chPref val="0"/>
          <dgm:bulletEnabled val="1"/>
        </dgm:presLayoutVars>
      </dgm:prSet>
      <dgm:spPr/>
      <dgm:t>
        <a:bodyPr/>
        <a:lstStyle/>
        <a:p>
          <a:endParaRPr kumimoji="1" lang="ja-JP" altLang="en-US"/>
        </a:p>
      </dgm:t>
    </dgm:pt>
  </dgm:ptLst>
  <dgm:cxnLst>
    <dgm:cxn modelId="{D284A40B-0582-4E12-86CA-4EC8A267C026}" type="presOf" srcId="{F4BB0BCB-4B8A-4C02-90D1-4A00091585CE}" destId="{6FBC8CA1-03C7-4902-8251-80FCE77ABB7C}" srcOrd="0" destOrd="0" presId="urn:microsoft.com/office/officeart/2005/8/layout/venn1"/>
    <dgm:cxn modelId="{48F8F3BD-9E49-4569-9446-1D259F643C7F}" type="presOf" srcId="{F4BB0BCB-4B8A-4C02-90D1-4A00091585CE}" destId="{81C94DE3-7891-4059-8005-A9FD296FE182}" srcOrd="1" destOrd="0" presId="urn:microsoft.com/office/officeart/2005/8/layout/venn1"/>
    <dgm:cxn modelId="{D93AC4DC-0CB2-4480-865F-48BB168C0E45}" type="presOf" srcId="{7906673E-D2EB-4C5D-8B60-C8F69CDB090E}" destId="{9F530905-7EFD-4A89-97A7-492DC4EE5770}" srcOrd="0" destOrd="0" presId="urn:microsoft.com/office/officeart/2005/8/layout/venn1"/>
    <dgm:cxn modelId="{C19DFC9E-64EB-4A1A-97DB-6A132C5069DC}" type="presOf" srcId="{93906698-DC19-455E-AEC1-F992EA407C62}" destId="{DD223466-61E8-437A-BD4D-1661A3766753}" srcOrd="0" destOrd="0" presId="urn:microsoft.com/office/officeart/2005/8/layout/venn1"/>
    <dgm:cxn modelId="{E41861AC-9A92-4224-94DE-D9584CE9C07F}" type="presOf" srcId="{7906673E-D2EB-4C5D-8B60-C8F69CDB090E}" destId="{77BF7759-74A4-4E11-A971-6067E9E6A9CB}" srcOrd="1" destOrd="0" presId="urn:microsoft.com/office/officeart/2005/8/layout/venn1"/>
    <dgm:cxn modelId="{DB61AED3-C950-49C5-B85C-7AAFF7792734}" srcId="{93906698-DC19-455E-AEC1-F992EA407C62}" destId="{7906673E-D2EB-4C5D-8B60-C8F69CDB090E}" srcOrd="1" destOrd="0" parTransId="{E3A27EF7-79A2-405E-B6AE-6535163BC727}" sibTransId="{87124F08-B793-4AAE-88CA-91A139C4E8FE}"/>
    <dgm:cxn modelId="{246A88F9-9CDA-4FA0-99BC-D01B43B5486C}" srcId="{93906698-DC19-455E-AEC1-F992EA407C62}" destId="{F4BB0BCB-4B8A-4C02-90D1-4A00091585CE}" srcOrd="0" destOrd="0" parTransId="{9E2ED42B-45FA-45CB-ACB5-CC37A7CF39B4}" sibTransId="{299A73EC-0C89-4869-84B9-F72BC11AF339}"/>
    <dgm:cxn modelId="{A653998F-EEE9-4650-B60B-C38A90D9BA7C}" type="presParOf" srcId="{DD223466-61E8-437A-BD4D-1661A3766753}" destId="{6FBC8CA1-03C7-4902-8251-80FCE77ABB7C}" srcOrd="0" destOrd="0" presId="urn:microsoft.com/office/officeart/2005/8/layout/venn1"/>
    <dgm:cxn modelId="{899C7F54-68C6-470D-840F-C70D1F856B62}" type="presParOf" srcId="{DD223466-61E8-437A-BD4D-1661A3766753}" destId="{81C94DE3-7891-4059-8005-A9FD296FE182}" srcOrd="1" destOrd="0" presId="urn:microsoft.com/office/officeart/2005/8/layout/venn1"/>
    <dgm:cxn modelId="{8399FF59-3444-4D95-99EF-700F1DDEA825}" type="presParOf" srcId="{DD223466-61E8-437A-BD4D-1661A3766753}" destId="{9F530905-7EFD-4A89-97A7-492DC4EE5770}" srcOrd="2" destOrd="0" presId="urn:microsoft.com/office/officeart/2005/8/layout/venn1"/>
    <dgm:cxn modelId="{3673DED9-297C-4CBD-B8B8-136B64BD81D2}" type="presParOf" srcId="{DD223466-61E8-437A-BD4D-1661A3766753}" destId="{77BF7759-74A4-4E11-A971-6067E9E6A9CB}"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BC8CA1-03C7-4902-8251-80FCE77ABB7C}">
      <dsp:nvSpPr>
        <dsp:cNvPr id="0" name=""/>
        <dsp:cNvSpPr/>
      </dsp:nvSpPr>
      <dsp:spPr>
        <a:xfrm>
          <a:off x="1764195" y="45004"/>
          <a:ext cx="2160240" cy="2160240"/>
        </a:xfrm>
        <a:prstGeom prst="ellipse">
          <a:avLst/>
        </a:prstGeom>
        <a:solidFill>
          <a:schemeClr val="accent1">
            <a:lumMod val="40000"/>
            <a:lumOff val="60000"/>
          </a:schemeClr>
        </a:solidFill>
        <a:ln>
          <a:solidFill>
            <a:schemeClr val="tx1"/>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kumimoji="1" lang="ja-JP" altLang="en-US" sz="6500" kern="1200" dirty="0"/>
        </a:p>
      </dsp:txBody>
      <dsp:txXfrm>
        <a:off x="2052228" y="423046"/>
        <a:ext cx="1584176" cy="972108"/>
      </dsp:txXfrm>
    </dsp:sp>
    <dsp:sp modelId="{8DDA24F2-7C2A-40D6-8D78-39D5CCD1C9E1}">
      <dsp:nvSpPr>
        <dsp:cNvPr id="0" name=""/>
        <dsp:cNvSpPr/>
      </dsp:nvSpPr>
      <dsp:spPr>
        <a:xfrm>
          <a:off x="2543682" y="1395155"/>
          <a:ext cx="2160240" cy="2160240"/>
        </a:xfrm>
        <a:prstGeom prst="ellipse">
          <a:avLst/>
        </a:prstGeom>
        <a:solidFill>
          <a:schemeClr val="accent3">
            <a:lumMod val="60000"/>
            <a:lumOff val="40000"/>
            <a:alpha val="70000"/>
          </a:schemeClr>
        </a:solidFill>
        <a:ln>
          <a:solidFill>
            <a:schemeClr val="tx1"/>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kumimoji="1" lang="ja-JP" altLang="en-US" sz="6500" kern="1200" dirty="0"/>
        </a:p>
      </dsp:txBody>
      <dsp:txXfrm>
        <a:off x="3204356" y="1953216"/>
        <a:ext cx="1296144" cy="1188132"/>
      </dsp:txXfrm>
    </dsp:sp>
    <dsp:sp modelId="{500F858A-7012-4106-9092-D85D01B22C04}">
      <dsp:nvSpPr>
        <dsp:cNvPr id="0" name=""/>
        <dsp:cNvSpPr/>
      </dsp:nvSpPr>
      <dsp:spPr>
        <a:xfrm>
          <a:off x="984709" y="1395155"/>
          <a:ext cx="2160240" cy="2160240"/>
        </a:xfrm>
        <a:prstGeom prst="ellipse">
          <a:avLst/>
        </a:prstGeom>
        <a:gradFill rotWithShape="0">
          <a:gsLst>
            <a:gs pos="0">
              <a:schemeClr val="accent5">
                <a:alpha val="50000"/>
                <a:hueOff val="-9933876"/>
                <a:satOff val="39811"/>
                <a:lumOff val="8628"/>
                <a:alphaOff val="0"/>
                <a:shade val="51000"/>
                <a:satMod val="130000"/>
              </a:schemeClr>
            </a:gs>
            <a:gs pos="80000">
              <a:schemeClr val="accent5">
                <a:alpha val="50000"/>
                <a:hueOff val="-9933876"/>
                <a:satOff val="39811"/>
                <a:lumOff val="8628"/>
                <a:alphaOff val="0"/>
                <a:shade val="93000"/>
                <a:satMod val="130000"/>
              </a:schemeClr>
            </a:gs>
            <a:gs pos="100000">
              <a:schemeClr val="accent5">
                <a:alpha val="50000"/>
                <a:hueOff val="-9933876"/>
                <a:satOff val="39811"/>
                <a:lumOff val="8628"/>
                <a:alphaOff val="0"/>
                <a:shade val="94000"/>
                <a:satMod val="135000"/>
              </a:schemeClr>
            </a:gs>
          </a:gsLst>
          <a:lin ang="16200000" scaled="0"/>
        </a:gradFill>
        <a:ln>
          <a:solidFill>
            <a:schemeClr val="tx1"/>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kumimoji="1" lang="ja-JP" altLang="en-US" sz="6500" kern="1200" dirty="0"/>
        </a:p>
      </dsp:txBody>
      <dsp:txXfrm>
        <a:off x="1188132" y="1953216"/>
        <a:ext cx="1296144" cy="11881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A076C7-2E35-442C-9C22-B28E421BF35B}">
      <dsp:nvSpPr>
        <dsp:cNvPr id="0" name=""/>
        <dsp:cNvSpPr/>
      </dsp:nvSpPr>
      <dsp:spPr>
        <a:xfrm>
          <a:off x="936093" y="0"/>
          <a:ext cx="2448272" cy="2448272"/>
        </a:xfrm>
        <a:prstGeom prst="ellipse">
          <a:avLst/>
        </a:prstGeom>
        <a:solidFill>
          <a:schemeClr val="tx2">
            <a:lumMod val="40000"/>
            <a:lumOff val="60000"/>
            <a:alpha val="5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kumimoji="1" lang="ja-JP" altLang="en-US" sz="1400" kern="1200" dirty="0"/>
        </a:p>
      </dsp:txBody>
      <dsp:txXfrm>
        <a:off x="1517558" y="183620"/>
        <a:ext cx="1285342" cy="416206"/>
      </dsp:txXfrm>
    </dsp:sp>
    <dsp:sp modelId="{BC742CDA-B355-4AF7-AF4D-E9E714AB2DE9}">
      <dsp:nvSpPr>
        <dsp:cNvPr id="0" name=""/>
        <dsp:cNvSpPr/>
      </dsp:nvSpPr>
      <dsp:spPr>
        <a:xfrm>
          <a:off x="1366647" y="796422"/>
          <a:ext cx="1659193" cy="1651849"/>
        </a:xfrm>
        <a:prstGeom prst="ellipse">
          <a:avLst/>
        </a:prstGeom>
        <a:solidFill>
          <a:schemeClr val="accent6">
            <a:lumMod val="60000"/>
            <a:lumOff val="40000"/>
          </a:schemeClr>
        </a:solidFill>
        <a:ln>
          <a:solidFill>
            <a:schemeClr val="tx1"/>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6248" tIns="206248" rIns="206248" bIns="206248" numCol="1" spcCol="1270" anchor="ctr" anchorCtr="0">
          <a:noAutofit/>
        </a:bodyPr>
        <a:lstStyle/>
        <a:p>
          <a:pPr lvl="0" algn="ctr" defTabSz="1289050">
            <a:lnSpc>
              <a:spcPct val="90000"/>
            </a:lnSpc>
            <a:spcBef>
              <a:spcPct val="0"/>
            </a:spcBef>
            <a:spcAft>
              <a:spcPct val="35000"/>
            </a:spcAft>
          </a:pPr>
          <a:endParaRPr kumimoji="1" lang="ja-JP" altLang="en-US" sz="2900" kern="1200" dirty="0"/>
        </a:p>
      </dsp:txBody>
      <dsp:txXfrm>
        <a:off x="1609630" y="1209385"/>
        <a:ext cx="1173227" cy="8259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BC8CA1-03C7-4902-8251-80FCE77ABB7C}">
      <dsp:nvSpPr>
        <dsp:cNvPr id="0" name=""/>
        <dsp:cNvSpPr/>
      </dsp:nvSpPr>
      <dsp:spPr>
        <a:xfrm>
          <a:off x="379693" y="5202"/>
          <a:ext cx="1902145" cy="1902145"/>
        </a:xfrm>
        <a:prstGeom prst="ellipse">
          <a:avLst/>
        </a:prstGeom>
        <a:solidFill>
          <a:schemeClr val="tx2">
            <a:lumMod val="40000"/>
            <a:lumOff val="60000"/>
            <a:alpha val="50000"/>
          </a:schemeClr>
        </a:solidFill>
        <a:ln>
          <a:solidFill>
            <a:schemeClr val="tx1"/>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kumimoji="1" lang="ja-JP" altLang="en-US" sz="6500" kern="1200" dirty="0"/>
        </a:p>
      </dsp:txBody>
      <dsp:txXfrm>
        <a:off x="645308" y="229506"/>
        <a:ext cx="1096732" cy="1453538"/>
      </dsp:txXfrm>
    </dsp:sp>
    <dsp:sp modelId="{9F530905-7EFD-4A89-97A7-492DC4EE5770}">
      <dsp:nvSpPr>
        <dsp:cNvPr id="0" name=""/>
        <dsp:cNvSpPr/>
      </dsp:nvSpPr>
      <dsp:spPr>
        <a:xfrm>
          <a:off x="1224133" y="5202"/>
          <a:ext cx="1902145" cy="1902145"/>
        </a:xfrm>
        <a:prstGeom prst="ellipse">
          <a:avLst/>
        </a:prstGeom>
        <a:gradFill rotWithShape="0">
          <a:gsLst>
            <a:gs pos="0">
              <a:schemeClr val="accent5">
                <a:alpha val="50000"/>
                <a:hueOff val="-9933876"/>
                <a:satOff val="39811"/>
                <a:lumOff val="8628"/>
                <a:alphaOff val="0"/>
                <a:shade val="51000"/>
                <a:satMod val="130000"/>
              </a:schemeClr>
            </a:gs>
            <a:gs pos="80000">
              <a:schemeClr val="accent5">
                <a:alpha val="50000"/>
                <a:hueOff val="-9933876"/>
                <a:satOff val="39811"/>
                <a:lumOff val="8628"/>
                <a:alphaOff val="0"/>
                <a:shade val="93000"/>
                <a:satMod val="130000"/>
              </a:schemeClr>
            </a:gs>
            <a:gs pos="100000">
              <a:schemeClr val="accent5">
                <a:alpha val="50000"/>
                <a:hueOff val="-9933876"/>
                <a:satOff val="39811"/>
                <a:lumOff val="8628"/>
                <a:alphaOff val="0"/>
                <a:shade val="94000"/>
                <a:satMod val="135000"/>
              </a:schemeClr>
            </a:gs>
          </a:gsLst>
          <a:lin ang="16200000" scaled="0"/>
        </a:gradFill>
        <a:ln>
          <a:solidFill>
            <a:schemeClr val="tx1"/>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endParaRPr kumimoji="1" lang="ja-JP" altLang="en-US" sz="6500" kern="1200" dirty="0"/>
        </a:p>
      </dsp:txBody>
      <dsp:txXfrm>
        <a:off x="1763931" y="229506"/>
        <a:ext cx="1096732" cy="145353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50263" cy="496888"/>
          </a:xfrm>
          <a:prstGeom prst="rect">
            <a:avLst/>
          </a:prstGeom>
        </p:spPr>
        <p:txBody>
          <a:bodyPr vert="horz" lIns="91420" tIns="45709" rIns="91420" bIns="45709"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351" y="0"/>
            <a:ext cx="2950263" cy="496888"/>
          </a:xfrm>
          <a:prstGeom prst="rect">
            <a:avLst/>
          </a:prstGeom>
        </p:spPr>
        <p:txBody>
          <a:bodyPr vert="horz" lIns="91420" tIns="45709" rIns="91420" bIns="45709" rtlCol="0"/>
          <a:lstStyle>
            <a:lvl1pPr algn="r">
              <a:defRPr sz="1200"/>
            </a:lvl1pPr>
          </a:lstStyle>
          <a:p>
            <a:fld id="{6BCE6C9D-E4B7-4A65-AAA3-E9C2E0C7A5CB}" type="datetimeFigureOut">
              <a:rPr kumimoji="1" lang="ja-JP" altLang="en-US" smtClean="0"/>
              <a:t>2015/1/12</a:t>
            </a:fld>
            <a:endParaRPr kumimoji="1" lang="ja-JP" altLang="en-US"/>
          </a:p>
        </p:txBody>
      </p:sp>
      <p:sp>
        <p:nvSpPr>
          <p:cNvPr id="4" name="フッター プレースホルダー 3"/>
          <p:cNvSpPr>
            <a:spLocks noGrp="1"/>
          </p:cNvSpPr>
          <p:nvPr>
            <p:ph type="ftr" sz="quarter" idx="2"/>
          </p:nvPr>
        </p:nvSpPr>
        <p:spPr>
          <a:xfrm>
            <a:off x="1" y="9440865"/>
            <a:ext cx="2950263" cy="496887"/>
          </a:xfrm>
          <a:prstGeom prst="rect">
            <a:avLst/>
          </a:prstGeom>
        </p:spPr>
        <p:txBody>
          <a:bodyPr vert="horz" lIns="91420" tIns="45709" rIns="91420" bIns="45709"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351" y="9440865"/>
            <a:ext cx="2950263" cy="496887"/>
          </a:xfrm>
          <a:prstGeom prst="rect">
            <a:avLst/>
          </a:prstGeom>
        </p:spPr>
        <p:txBody>
          <a:bodyPr vert="horz" lIns="91420" tIns="45709" rIns="91420" bIns="45709" rtlCol="0" anchor="b"/>
          <a:lstStyle>
            <a:lvl1pPr algn="r">
              <a:defRPr sz="1200"/>
            </a:lvl1pPr>
          </a:lstStyle>
          <a:p>
            <a:fld id="{98FD7B18-BC79-467F-9F92-C6373D115FC3}" type="slidenum">
              <a:rPr kumimoji="1" lang="ja-JP" altLang="en-US" smtClean="0"/>
              <a:t>‹#›</a:t>
            </a:fld>
            <a:endParaRPr kumimoji="1" lang="ja-JP" altLang="en-US"/>
          </a:p>
        </p:txBody>
      </p:sp>
    </p:spTree>
    <p:extLst>
      <p:ext uri="{BB962C8B-B14F-4D97-AF65-F5344CB8AC3E}">
        <p14:creationId xmlns:p14="http://schemas.microsoft.com/office/powerpoint/2010/main" val="3379166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49787" cy="496967"/>
          </a:xfrm>
          <a:prstGeom prst="rect">
            <a:avLst/>
          </a:prstGeom>
        </p:spPr>
        <p:txBody>
          <a:bodyPr vert="horz" lIns="91420" tIns="45709" rIns="91420" bIns="45709"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0" y="2"/>
            <a:ext cx="2949787" cy="496967"/>
          </a:xfrm>
          <a:prstGeom prst="rect">
            <a:avLst/>
          </a:prstGeom>
        </p:spPr>
        <p:txBody>
          <a:bodyPr vert="horz" lIns="91420" tIns="45709" rIns="91420" bIns="45709" rtlCol="0"/>
          <a:lstStyle>
            <a:lvl1pPr algn="r">
              <a:defRPr sz="1200"/>
            </a:lvl1pPr>
          </a:lstStyle>
          <a:p>
            <a:fld id="{C22D198C-1B10-4096-993F-578323979A89}" type="datetimeFigureOut">
              <a:rPr kumimoji="1" lang="ja-JP" altLang="en-US" smtClean="0"/>
              <a:t>2015/1/12</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7288" cy="3725863"/>
          </a:xfrm>
          <a:prstGeom prst="rect">
            <a:avLst/>
          </a:prstGeom>
          <a:noFill/>
          <a:ln w="12700">
            <a:solidFill>
              <a:prstClr val="black"/>
            </a:solidFill>
          </a:ln>
        </p:spPr>
        <p:txBody>
          <a:bodyPr vert="horz" lIns="91420" tIns="45709" rIns="91420" bIns="45709" rtlCol="0" anchor="ctr"/>
          <a:lstStyle/>
          <a:p>
            <a:endParaRPr lang="ja-JP" altLang="en-US"/>
          </a:p>
        </p:txBody>
      </p:sp>
      <p:sp>
        <p:nvSpPr>
          <p:cNvPr id="5" name="ノート プレースホルダー 4"/>
          <p:cNvSpPr>
            <a:spLocks noGrp="1"/>
          </p:cNvSpPr>
          <p:nvPr>
            <p:ph type="body" sz="quarter" idx="3"/>
          </p:nvPr>
        </p:nvSpPr>
        <p:spPr>
          <a:xfrm>
            <a:off x="680721" y="4721188"/>
            <a:ext cx="5445760" cy="4472702"/>
          </a:xfrm>
          <a:prstGeom prst="rect">
            <a:avLst/>
          </a:prstGeom>
        </p:spPr>
        <p:txBody>
          <a:bodyPr vert="horz" lIns="91420" tIns="45709" rIns="91420" bIns="45709"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2" y="9440649"/>
            <a:ext cx="2949787" cy="496967"/>
          </a:xfrm>
          <a:prstGeom prst="rect">
            <a:avLst/>
          </a:prstGeom>
        </p:spPr>
        <p:txBody>
          <a:bodyPr vert="horz" lIns="91420" tIns="45709" rIns="91420" bIns="4570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0" y="9440649"/>
            <a:ext cx="2949787" cy="496967"/>
          </a:xfrm>
          <a:prstGeom prst="rect">
            <a:avLst/>
          </a:prstGeom>
        </p:spPr>
        <p:txBody>
          <a:bodyPr vert="horz" lIns="91420" tIns="45709" rIns="91420" bIns="45709" rtlCol="0" anchor="b"/>
          <a:lstStyle>
            <a:lvl1pPr algn="r">
              <a:defRPr sz="1200"/>
            </a:lvl1pPr>
          </a:lstStyle>
          <a:p>
            <a:fld id="{D3049A00-F5DA-45D9-B8AA-5741948B53E1}" type="slidenum">
              <a:rPr kumimoji="1" lang="ja-JP" altLang="en-US" smtClean="0"/>
              <a:t>‹#›</a:t>
            </a:fld>
            <a:endParaRPr kumimoji="1" lang="ja-JP" altLang="en-US"/>
          </a:p>
        </p:txBody>
      </p:sp>
    </p:spTree>
    <p:extLst>
      <p:ext uri="{BB962C8B-B14F-4D97-AF65-F5344CB8AC3E}">
        <p14:creationId xmlns:p14="http://schemas.microsoft.com/office/powerpoint/2010/main" val="31555153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0</a:t>
            </a:fld>
            <a:endParaRPr kumimoji="1" lang="ja-JP" altLang="en-US"/>
          </a:p>
        </p:txBody>
      </p:sp>
    </p:spTree>
    <p:extLst>
      <p:ext uri="{BB962C8B-B14F-4D97-AF65-F5344CB8AC3E}">
        <p14:creationId xmlns:p14="http://schemas.microsoft.com/office/powerpoint/2010/main" val="4248979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a:t>
            </a:fld>
            <a:endParaRPr kumimoji="1" lang="ja-JP" altLang="en-US"/>
          </a:p>
        </p:txBody>
      </p:sp>
    </p:spTree>
    <p:extLst>
      <p:ext uri="{BB962C8B-B14F-4D97-AF65-F5344CB8AC3E}">
        <p14:creationId xmlns:p14="http://schemas.microsoft.com/office/powerpoint/2010/main" val="3960021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a:t>
            </a:fld>
            <a:endParaRPr kumimoji="1" lang="ja-JP" altLang="en-US"/>
          </a:p>
        </p:txBody>
      </p:sp>
    </p:spTree>
    <p:extLst>
      <p:ext uri="{BB962C8B-B14F-4D97-AF65-F5344CB8AC3E}">
        <p14:creationId xmlns:p14="http://schemas.microsoft.com/office/powerpoint/2010/main" val="771160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3</a:t>
            </a:fld>
            <a:endParaRPr kumimoji="1" lang="ja-JP" altLang="en-US"/>
          </a:p>
        </p:txBody>
      </p:sp>
    </p:spTree>
    <p:extLst>
      <p:ext uri="{BB962C8B-B14F-4D97-AF65-F5344CB8AC3E}">
        <p14:creationId xmlns:p14="http://schemas.microsoft.com/office/powerpoint/2010/main" val="266764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4</a:t>
            </a:fld>
            <a:endParaRPr kumimoji="1" lang="ja-JP" altLang="en-US"/>
          </a:p>
        </p:txBody>
      </p:sp>
    </p:spTree>
    <p:extLst>
      <p:ext uri="{BB962C8B-B14F-4D97-AF65-F5344CB8AC3E}">
        <p14:creationId xmlns:p14="http://schemas.microsoft.com/office/powerpoint/2010/main" val="1512557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5</a:t>
            </a:fld>
            <a:endParaRPr kumimoji="1" lang="ja-JP" altLang="en-US"/>
          </a:p>
        </p:txBody>
      </p:sp>
    </p:spTree>
    <p:extLst>
      <p:ext uri="{BB962C8B-B14F-4D97-AF65-F5344CB8AC3E}">
        <p14:creationId xmlns:p14="http://schemas.microsoft.com/office/powerpoint/2010/main" val="229455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6</a:t>
            </a:fld>
            <a:endParaRPr kumimoji="1" lang="ja-JP" altLang="en-US"/>
          </a:p>
        </p:txBody>
      </p:sp>
    </p:spTree>
    <p:extLst>
      <p:ext uri="{BB962C8B-B14F-4D97-AF65-F5344CB8AC3E}">
        <p14:creationId xmlns:p14="http://schemas.microsoft.com/office/powerpoint/2010/main" val="296325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7</a:t>
            </a:fld>
            <a:endParaRPr kumimoji="1" lang="ja-JP" altLang="en-US"/>
          </a:p>
        </p:txBody>
      </p:sp>
    </p:spTree>
    <p:extLst>
      <p:ext uri="{BB962C8B-B14F-4D97-AF65-F5344CB8AC3E}">
        <p14:creationId xmlns:p14="http://schemas.microsoft.com/office/powerpoint/2010/main" val="2002841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8</a:t>
            </a:fld>
            <a:endParaRPr kumimoji="1" lang="ja-JP" altLang="en-US"/>
          </a:p>
        </p:txBody>
      </p:sp>
    </p:spTree>
    <p:extLst>
      <p:ext uri="{BB962C8B-B14F-4D97-AF65-F5344CB8AC3E}">
        <p14:creationId xmlns:p14="http://schemas.microsoft.com/office/powerpoint/2010/main" val="2391362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9</a:t>
            </a:fld>
            <a:endParaRPr kumimoji="1" lang="ja-JP" altLang="en-US"/>
          </a:p>
        </p:txBody>
      </p:sp>
    </p:spTree>
    <p:extLst>
      <p:ext uri="{BB962C8B-B14F-4D97-AF65-F5344CB8AC3E}">
        <p14:creationId xmlns:p14="http://schemas.microsoft.com/office/powerpoint/2010/main" val="1197941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10</a:t>
            </a:fld>
            <a:endParaRPr kumimoji="1" lang="ja-JP" altLang="en-US"/>
          </a:p>
        </p:txBody>
      </p:sp>
    </p:spTree>
    <p:extLst>
      <p:ext uri="{BB962C8B-B14F-4D97-AF65-F5344CB8AC3E}">
        <p14:creationId xmlns:p14="http://schemas.microsoft.com/office/powerpoint/2010/main" val="3171023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11</a:t>
            </a:fld>
            <a:endParaRPr kumimoji="1" lang="ja-JP" altLang="en-US"/>
          </a:p>
        </p:txBody>
      </p:sp>
    </p:spTree>
    <p:extLst>
      <p:ext uri="{BB962C8B-B14F-4D97-AF65-F5344CB8AC3E}">
        <p14:creationId xmlns:p14="http://schemas.microsoft.com/office/powerpoint/2010/main" val="1718549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12</a:t>
            </a:fld>
            <a:endParaRPr kumimoji="1" lang="ja-JP" altLang="en-US"/>
          </a:p>
        </p:txBody>
      </p:sp>
    </p:spTree>
    <p:extLst>
      <p:ext uri="{BB962C8B-B14F-4D97-AF65-F5344CB8AC3E}">
        <p14:creationId xmlns:p14="http://schemas.microsoft.com/office/powerpoint/2010/main" val="1484231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13</a:t>
            </a:fld>
            <a:endParaRPr kumimoji="1" lang="ja-JP" altLang="en-US"/>
          </a:p>
        </p:txBody>
      </p:sp>
    </p:spTree>
    <p:extLst>
      <p:ext uri="{BB962C8B-B14F-4D97-AF65-F5344CB8AC3E}">
        <p14:creationId xmlns:p14="http://schemas.microsoft.com/office/powerpoint/2010/main" val="422404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14</a:t>
            </a:fld>
            <a:endParaRPr kumimoji="1" lang="ja-JP" altLang="en-US"/>
          </a:p>
        </p:txBody>
      </p:sp>
    </p:spTree>
    <p:extLst>
      <p:ext uri="{BB962C8B-B14F-4D97-AF65-F5344CB8AC3E}">
        <p14:creationId xmlns:p14="http://schemas.microsoft.com/office/powerpoint/2010/main" val="2910741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15</a:t>
            </a:fld>
            <a:endParaRPr kumimoji="1" lang="ja-JP" altLang="en-US"/>
          </a:p>
        </p:txBody>
      </p:sp>
    </p:spTree>
    <p:extLst>
      <p:ext uri="{BB962C8B-B14F-4D97-AF65-F5344CB8AC3E}">
        <p14:creationId xmlns:p14="http://schemas.microsoft.com/office/powerpoint/2010/main" val="3540360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16</a:t>
            </a:fld>
            <a:endParaRPr kumimoji="1" lang="ja-JP" altLang="en-US"/>
          </a:p>
        </p:txBody>
      </p:sp>
    </p:spTree>
    <p:extLst>
      <p:ext uri="{BB962C8B-B14F-4D97-AF65-F5344CB8AC3E}">
        <p14:creationId xmlns:p14="http://schemas.microsoft.com/office/powerpoint/2010/main" val="3074404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17</a:t>
            </a:fld>
            <a:endParaRPr kumimoji="1" lang="ja-JP" altLang="en-US"/>
          </a:p>
        </p:txBody>
      </p:sp>
    </p:spTree>
    <p:extLst>
      <p:ext uri="{BB962C8B-B14F-4D97-AF65-F5344CB8AC3E}">
        <p14:creationId xmlns:p14="http://schemas.microsoft.com/office/powerpoint/2010/main" val="609361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次に，提案手法を用いてケーススタディを行います．</a:t>
            </a:r>
            <a:endParaRPr kumimoji="1" lang="en-US" altLang="ja-JP" dirty="0" smtClean="0"/>
          </a:p>
          <a:p>
            <a:r>
              <a:rPr kumimoji="1" lang="ja-JP" altLang="en-US" dirty="0" smtClean="0"/>
              <a:t>ケーススタディの目的は提案手法の有用性を確かめることで，</a:t>
            </a:r>
            <a:endParaRPr kumimoji="1" lang="en-US" altLang="ja-JP" dirty="0" smtClean="0"/>
          </a:p>
          <a:p>
            <a:r>
              <a:rPr kumimoji="1" lang="ja-JP" altLang="en-US" dirty="0" smtClean="0"/>
              <a:t>そのために，遅延を考慮しない従来の相関分析手法と提案手法の結果を比較します．</a:t>
            </a:r>
            <a:endParaRPr kumimoji="1" lang="en-US" altLang="ja-JP" dirty="0" smtClean="0"/>
          </a:p>
          <a:p>
            <a:endParaRPr kumimoji="1" lang="en-US" altLang="ja-JP" dirty="0" smtClean="0"/>
          </a:p>
          <a:p>
            <a:r>
              <a:rPr kumimoji="1" lang="ja-JP" altLang="en-US" dirty="0" smtClean="0"/>
              <a:t>分析手順といたしましては，</a:t>
            </a:r>
            <a:endParaRPr kumimoji="1" lang="en-US" altLang="ja-JP" dirty="0" smtClean="0"/>
          </a:p>
          <a:p>
            <a:r>
              <a:rPr kumimoji="1" lang="ja-JP" altLang="en-US" dirty="0" smtClean="0"/>
              <a:t>ソフトウェアリポジトリから計測される１</a:t>
            </a:r>
            <a:r>
              <a:rPr kumimoji="1" lang="en-US" altLang="ja-JP" dirty="0" smtClean="0"/>
              <a:t>00</a:t>
            </a:r>
            <a:r>
              <a:rPr kumimoji="1" lang="ja-JP" altLang="en-US" dirty="0" smtClean="0"/>
              <a:t>種類のメトリクスを入力として提案手法を適用いたします．</a:t>
            </a:r>
            <a:endParaRPr kumimoji="1" lang="en-US" altLang="ja-JP" dirty="0" smtClean="0"/>
          </a:p>
          <a:p>
            <a:r>
              <a:rPr kumimoji="1" lang="ja-JP" altLang="en-US" dirty="0" smtClean="0"/>
              <a:t>その際．相関係数の絶対値が０．７以上であれば相関関係があると判断いたします．</a:t>
            </a:r>
            <a:endParaRPr kumimoji="1" lang="en-US" altLang="ja-JP" dirty="0" smtClean="0"/>
          </a:p>
          <a:p>
            <a:r>
              <a:rPr kumimoji="1" lang="ja-JP" altLang="en-US" dirty="0" smtClean="0"/>
              <a:t>また，加算係数や遅延係数の上限を１２とし，１２か月後の関係まで分析します．</a:t>
            </a:r>
            <a:endParaRPr kumimoji="1" lang="en-US" altLang="ja-JP" dirty="0" smtClean="0"/>
          </a:p>
          <a:p>
            <a:r>
              <a:rPr kumimoji="1" lang="ja-JP" altLang="en-US" dirty="0" smtClean="0"/>
              <a:t>さらに，提案手法にのみみられる関係について，なぜ相関がみられるのかを説明するために，詳細な分析を行います．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19</a:t>
            </a:fld>
            <a:endParaRPr lang="ja-JP" altLang="en-US">
              <a:solidFill>
                <a:prstClr val="black"/>
              </a:solidFill>
            </a:endParaRPr>
          </a:p>
        </p:txBody>
      </p:sp>
    </p:spTree>
    <p:extLst>
      <p:ext uri="{BB962C8B-B14F-4D97-AF65-F5344CB8AC3E}">
        <p14:creationId xmlns:p14="http://schemas.microsoft.com/office/powerpoint/2010/main" val="2081083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baseline="0" dirty="0" smtClean="0"/>
              <a:t>ケーススタディで用いたデータセットについて説明します．</a:t>
            </a:r>
            <a:endParaRPr kumimoji="1" lang="en-US" altLang="ja-JP" baseline="0" dirty="0" smtClean="0"/>
          </a:p>
          <a:p>
            <a:r>
              <a:rPr kumimoji="1" lang="ja-JP" altLang="en-US" baseline="0" dirty="0" smtClean="0"/>
              <a:t>対象としたプロジェクトは，</a:t>
            </a:r>
            <a:r>
              <a:rPr kumimoji="1" lang="en-US" altLang="ja-JP" baseline="0" dirty="0" smtClean="0"/>
              <a:t>Apache HTTP Server </a:t>
            </a:r>
            <a:r>
              <a:rPr kumimoji="1" lang="ja-JP" altLang="en-US" baseline="0" dirty="0" smtClean="0"/>
              <a:t>プロジェクト，</a:t>
            </a:r>
            <a:r>
              <a:rPr kumimoji="1" lang="en-US" altLang="ja-JP" baseline="0" dirty="0" smtClean="0"/>
              <a:t>Eclipse Platform</a:t>
            </a:r>
            <a:r>
              <a:rPr kumimoji="1" lang="ja-JP" altLang="en-US" baseline="0" dirty="0" smtClean="0"/>
              <a:t>プロジェクト，</a:t>
            </a:r>
            <a:r>
              <a:rPr kumimoji="1" lang="en-US" altLang="ja-JP" baseline="0" dirty="0" smtClean="0"/>
              <a:t>Gimp</a:t>
            </a:r>
            <a:r>
              <a:rPr kumimoji="1" lang="ja-JP" altLang="en-US" baseline="0" dirty="0" smtClean="0"/>
              <a:t>プロジェクトで，</a:t>
            </a:r>
            <a:endParaRPr kumimoji="1" lang="en-US" altLang="ja-JP" baseline="0" dirty="0" smtClean="0"/>
          </a:p>
          <a:p>
            <a:r>
              <a:rPr kumimoji="1" lang="ja-JP" altLang="en-US" baseline="0" dirty="0" smtClean="0"/>
              <a:t>それぞれ９年以上のデータを用います．</a:t>
            </a:r>
            <a:endParaRPr kumimoji="1" lang="en-US" altLang="ja-JP" baseline="0" dirty="0" smtClean="0"/>
          </a:p>
          <a:p>
            <a:r>
              <a:rPr kumimoji="1" lang="ja-JP" altLang="en-US" baseline="0" dirty="0" smtClean="0"/>
              <a:t>また，対象としたデータは，</a:t>
            </a:r>
            <a:endParaRPr kumimoji="1" lang="en-US" altLang="ja-JP" baseline="0" dirty="0" smtClean="0"/>
          </a:p>
          <a:p>
            <a:r>
              <a:rPr kumimoji="1" lang="ja-JP" altLang="en-US" baseline="0" dirty="0" smtClean="0"/>
              <a:t>ソースコードや，</a:t>
            </a:r>
            <a:endParaRPr kumimoji="1" lang="en-US" altLang="ja-JP" baseline="0" dirty="0" smtClean="0"/>
          </a:p>
          <a:p>
            <a:r>
              <a:rPr kumimoji="1" lang="en-US" altLang="ja-JP" baseline="0" dirty="0" err="1" smtClean="0"/>
              <a:t>Git</a:t>
            </a:r>
            <a:r>
              <a:rPr kumimoji="1" lang="en-US" altLang="ja-JP" baseline="0" dirty="0" smtClean="0"/>
              <a:t> Log</a:t>
            </a:r>
            <a:r>
              <a:rPr kumimoji="1" lang="ja-JP" altLang="en-US" baseline="0" dirty="0" smtClean="0"/>
              <a:t>から得られるソースコードの変更履歴，</a:t>
            </a:r>
            <a:endParaRPr kumimoji="1" lang="en-US" altLang="ja-JP" baseline="0" dirty="0" smtClean="0"/>
          </a:p>
          <a:p>
            <a:r>
              <a:rPr kumimoji="1" lang="en-US" altLang="ja-JP" baseline="0" dirty="0" err="1" smtClean="0"/>
              <a:t>Bugzilla</a:t>
            </a:r>
            <a:r>
              <a:rPr kumimoji="1" lang="ja-JP" altLang="en-US" baseline="0" dirty="0" smtClean="0"/>
              <a:t>などの不具合管理システムから得られる不具合修正履歴，</a:t>
            </a:r>
            <a:endParaRPr kumimoji="1" lang="en-US" altLang="ja-JP" baseline="0" dirty="0" smtClean="0"/>
          </a:p>
          <a:p>
            <a:r>
              <a:rPr kumimoji="1" lang="ja-JP" altLang="en-US" baseline="0" dirty="0" smtClean="0"/>
              <a:t>不具合管理システム上で行われる不具合に関するコメントとなっています．</a:t>
            </a:r>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20</a:t>
            </a:fld>
            <a:endParaRPr lang="ja-JP" altLang="en-US">
              <a:solidFill>
                <a:prstClr val="black"/>
              </a:solidFill>
            </a:endParaRPr>
          </a:p>
        </p:txBody>
      </p:sp>
    </p:spTree>
    <p:extLst>
      <p:ext uri="{BB962C8B-B14F-4D97-AF65-F5344CB8AC3E}">
        <p14:creationId xmlns:p14="http://schemas.microsoft.com/office/powerpoint/2010/main" val="2910741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そして，この４つのデータソースから合計</a:t>
            </a:r>
            <a:r>
              <a:rPr kumimoji="1" lang="en-US" altLang="ja-JP" dirty="0" smtClean="0"/>
              <a:t>100</a:t>
            </a:r>
            <a:r>
              <a:rPr kumimoji="1" lang="ja-JP" altLang="en-US" dirty="0" smtClean="0"/>
              <a:t>種類のメトリクスを計測いたします．</a:t>
            </a:r>
            <a:endParaRPr kumimoji="1" lang="en-US" altLang="ja-JP" dirty="0" smtClean="0"/>
          </a:p>
          <a:p>
            <a:r>
              <a:rPr kumimoji="1" lang="ja-JP" altLang="en-US" dirty="0" smtClean="0"/>
              <a:t>ソースコードからは，</a:t>
            </a:r>
            <a:endParaRPr kumimoji="1" lang="en-US" altLang="ja-JP" dirty="0" smtClean="0"/>
          </a:p>
          <a:p>
            <a:r>
              <a:rPr kumimoji="1" lang="ja-JP" altLang="en-US" dirty="0" smtClean="0"/>
              <a:t>コード行数や複雑度，１メソッドあたりの平均空白行数などの２８種類のメトリクスを</a:t>
            </a:r>
            <a:r>
              <a:rPr kumimoji="1" lang="en-US" altLang="ja-JP" dirty="0" smtClean="0"/>
              <a:t>Understand</a:t>
            </a:r>
            <a:r>
              <a:rPr kumimoji="1" lang="ja-JP" altLang="en-US" dirty="0" smtClean="0"/>
              <a:t>というソースコード解析ツールを用いて計測します．</a:t>
            </a:r>
            <a:endParaRPr kumimoji="1" lang="en-US" altLang="ja-JP" dirty="0" smtClean="0"/>
          </a:p>
          <a:p>
            <a:r>
              <a:rPr kumimoji="1" lang="ja-JP" altLang="en-US" dirty="0" smtClean="0"/>
              <a:t>また，ソースコードの変更履歴から，</a:t>
            </a:r>
            <a:endParaRPr kumimoji="1" lang="en-US" altLang="ja-JP" dirty="0" smtClean="0"/>
          </a:p>
          <a:p>
            <a:r>
              <a:rPr kumimoji="1" lang="ja-JP" altLang="en-US" dirty="0" smtClean="0"/>
              <a:t>コミッタ数やコミッタ昇格数，追加した行数などの２５種類のメトリクスを計測します．</a:t>
            </a:r>
            <a:endParaRPr kumimoji="1" lang="en-US" altLang="ja-JP" dirty="0" smtClean="0"/>
          </a:p>
          <a:p>
            <a:r>
              <a:rPr kumimoji="1" lang="ja-JP" altLang="en-US" dirty="0" smtClean="0"/>
              <a:t>不具合修正履歴から，</a:t>
            </a:r>
            <a:endParaRPr kumimoji="1" lang="en-US" altLang="ja-JP" dirty="0" smtClean="0"/>
          </a:p>
          <a:p>
            <a:r>
              <a:rPr kumimoji="1" lang="ja-JP" altLang="en-US" dirty="0" smtClean="0"/>
              <a:t>不具合が報告された数や，不具合修正を行った開発者数，不具合の担当者が変更される再割当発生回数などの３７種類のメトリクスを計測します．</a:t>
            </a:r>
            <a:endParaRPr kumimoji="1" lang="en-US" altLang="ja-JP" dirty="0" smtClean="0"/>
          </a:p>
          <a:p>
            <a:r>
              <a:rPr kumimoji="1" lang="ja-JP" altLang="en-US" dirty="0" smtClean="0"/>
              <a:t>さらに，不具合管理システム上でのコメントから，</a:t>
            </a:r>
            <a:endParaRPr kumimoji="1" lang="en-US" altLang="ja-JP" dirty="0" smtClean="0"/>
          </a:p>
          <a:p>
            <a:r>
              <a:rPr kumimoji="1" lang="ja-JP" altLang="en-US" dirty="0" smtClean="0"/>
              <a:t>コメントの投稿者数や，投稿者のドメイン数，コメント１件あたりの平均文字数などの１０種類のメトリクスを計測します．</a:t>
            </a:r>
            <a:endParaRPr kumimoji="1" lang="en-US" altLang="ja-JP" dirty="0" smtClean="0"/>
          </a:p>
          <a:p>
            <a:endParaRPr kumimoji="1" lang="en-US" altLang="ja-JP" dirty="0" smtClean="0"/>
          </a:p>
          <a:p>
            <a:r>
              <a:rPr kumimoji="1" lang="ja-JP" altLang="en-US" dirty="0" smtClean="0"/>
              <a:t>次に，この１００種類のメトリクスを提案手法に適用した結果について説明します．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21</a:t>
            </a:fld>
            <a:endParaRPr lang="ja-JP" altLang="en-US">
              <a:solidFill>
                <a:prstClr val="black"/>
              </a:solidFill>
            </a:endParaRPr>
          </a:p>
        </p:txBody>
      </p:sp>
    </p:spTree>
    <p:extLst>
      <p:ext uri="{BB962C8B-B14F-4D97-AF65-F5344CB8AC3E}">
        <p14:creationId xmlns:p14="http://schemas.microsoft.com/office/powerpoint/2010/main" val="1753564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100</a:t>
            </a:r>
            <a:r>
              <a:rPr kumimoji="1" lang="ja-JP" altLang="en-US" dirty="0" smtClean="0"/>
              <a:t>種類のメトリクスを入力として提案手法を適用させた結果，</a:t>
            </a:r>
            <a:endParaRPr kumimoji="1" lang="en-US" altLang="ja-JP" dirty="0" smtClean="0"/>
          </a:p>
          <a:p>
            <a:r>
              <a:rPr kumimoji="1" lang="ja-JP" altLang="en-US" dirty="0" smtClean="0"/>
              <a:t>相関係数の絶対値が０．７以上であり有意差がみられた関係は，</a:t>
            </a:r>
            <a:endParaRPr kumimoji="1" lang="en-US" altLang="ja-JP" dirty="0" smtClean="0"/>
          </a:p>
          <a:p>
            <a:r>
              <a:rPr kumimoji="1" lang="en-US" altLang="ja-JP" dirty="0" smtClean="0"/>
              <a:t>Apache</a:t>
            </a:r>
            <a:r>
              <a:rPr kumimoji="1" lang="ja-JP" altLang="en-US" dirty="0" smtClean="0"/>
              <a:t>プロジェクトでは</a:t>
            </a:r>
            <a:r>
              <a:rPr kumimoji="1" lang="en-US" altLang="ja-JP" dirty="0" smtClean="0"/>
              <a:t>3191</a:t>
            </a:r>
            <a:r>
              <a:rPr kumimoji="1" lang="ja-JP" altLang="en-US" dirty="0" smtClean="0"/>
              <a:t>件，</a:t>
            </a:r>
            <a:endParaRPr kumimoji="1" lang="en-US" altLang="ja-JP" dirty="0" smtClean="0"/>
          </a:p>
          <a:p>
            <a:r>
              <a:rPr kumimoji="1" lang="en-US" altLang="ja-JP" dirty="0" smtClean="0"/>
              <a:t>Eclipse</a:t>
            </a:r>
            <a:r>
              <a:rPr kumimoji="1" lang="ja-JP" altLang="en-US" dirty="0" smtClean="0"/>
              <a:t>プロジェクトでは</a:t>
            </a:r>
            <a:r>
              <a:rPr kumimoji="1" lang="en-US" altLang="ja-JP" dirty="0" smtClean="0"/>
              <a:t>4786</a:t>
            </a:r>
            <a:r>
              <a:rPr kumimoji="1" lang="ja-JP" altLang="en-US" dirty="0" smtClean="0"/>
              <a:t>件，</a:t>
            </a:r>
            <a:endParaRPr kumimoji="1" lang="en-US" altLang="ja-JP" dirty="0" smtClean="0"/>
          </a:p>
          <a:p>
            <a:r>
              <a:rPr kumimoji="1" lang="en-US" altLang="ja-JP" dirty="0" smtClean="0"/>
              <a:t>Gimp</a:t>
            </a:r>
            <a:r>
              <a:rPr kumimoji="1" lang="ja-JP" altLang="en-US" dirty="0" smtClean="0"/>
              <a:t>プロジェクトでは</a:t>
            </a:r>
            <a:r>
              <a:rPr kumimoji="1" lang="en-US" altLang="ja-JP" dirty="0" smtClean="0"/>
              <a:t>3552</a:t>
            </a:r>
            <a:r>
              <a:rPr kumimoji="1" lang="ja-JP" altLang="en-US" dirty="0" smtClean="0"/>
              <a:t>件ありました．</a:t>
            </a:r>
            <a:endParaRPr kumimoji="1" lang="en-US" altLang="ja-JP" dirty="0" smtClean="0"/>
          </a:p>
          <a:p>
            <a:r>
              <a:rPr kumimoji="1" lang="ja-JP" altLang="en-US" dirty="0" smtClean="0"/>
              <a:t>また，このうち</a:t>
            </a:r>
            <a:r>
              <a:rPr kumimoji="1" lang="en-US" altLang="ja-JP" dirty="0" smtClean="0"/>
              <a:t>3</a:t>
            </a:r>
            <a:r>
              <a:rPr kumimoji="1" lang="ja-JP" altLang="en-US" dirty="0" smtClean="0"/>
              <a:t>プロジェクトで共通してみられた関係は，</a:t>
            </a:r>
            <a:endParaRPr kumimoji="1" lang="en-US" altLang="ja-JP" dirty="0" smtClean="0"/>
          </a:p>
          <a:p>
            <a:r>
              <a:rPr kumimoji="1" lang="en-US" altLang="ja-JP" dirty="0" smtClean="0"/>
              <a:t>543</a:t>
            </a:r>
            <a:r>
              <a:rPr kumimoji="1" lang="ja-JP" altLang="en-US" dirty="0" smtClean="0"/>
              <a:t>件ありました．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22</a:t>
            </a:fld>
            <a:endParaRPr lang="ja-JP" altLang="en-US">
              <a:solidFill>
                <a:prstClr val="black"/>
              </a:solidFill>
            </a:endParaRPr>
          </a:p>
        </p:txBody>
      </p:sp>
    </p:spTree>
    <p:extLst>
      <p:ext uri="{BB962C8B-B14F-4D97-AF65-F5344CB8AC3E}">
        <p14:creationId xmlns:p14="http://schemas.microsoft.com/office/powerpoint/2010/main" val="2820649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また，この３つのプロジェクトで共通してみられた関係の</a:t>
            </a:r>
            <a:r>
              <a:rPr kumimoji="1" lang="en-US" altLang="ja-JP" dirty="0" smtClean="0"/>
              <a:t>543</a:t>
            </a:r>
            <a:r>
              <a:rPr kumimoji="1" lang="ja-JP" altLang="en-US" dirty="0" smtClean="0"/>
              <a:t>件のうち，</a:t>
            </a:r>
            <a:endParaRPr kumimoji="1" lang="en-US" altLang="ja-JP" dirty="0" smtClean="0"/>
          </a:p>
          <a:p>
            <a:r>
              <a:rPr kumimoji="1" lang="ja-JP" altLang="en-US" dirty="0" smtClean="0"/>
              <a:t>従来の遅延を考慮しない相関分析では相関関係があると判断されなかった，</a:t>
            </a:r>
            <a:endParaRPr kumimoji="1" lang="en-US" altLang="ja-JP" dirty="0" smtClean="0"/>
          </a:p>
          <a:p>
            <a:r>
              <a:rPr kumimoji="1" lang="ja-JP" altLang="en-US" dirty="0" smtClean="0"/>
              <a:t>提案手法のみで抽出することのできた関係は</a:t>
            </a:r>
            <a:r>
              <a:rPr kumimoji="1" lang="en-US" altLang="ja-JP" dirty="0" smtClean="0"/>
              <a:t>515</a:t>
            </a:r>
            <a:r>
              <a:rPr kumimoji="1" lang="ja-JP" altLang="en-US" dirty="0" smtClean="0"/>
              <a:t>件ありました．</a:t>
            </a:r>
            <a:endParaRPr kumimoji="1" lang="en-US" altLang="ja-JP" dirty="0" smtClean="0"/>
          </a:p>
          <a:p>
            <a:r>
              <a:rPr kumimoji="1" lang="ja-JP" altLang="en-US" dirty="0" smtClean="0"/>
              <a:t>遅延を考慮しない従来の相関分析とは，</a:t>
            </a:r>
            <a:endParaRPr kumimoji="1" lang="en-US" altLang="ja-JP" dirty="0" smtClean="0"/>
          </a:p>
          <a:p>
            <a:r>
              <a:rPr kumimoji="1" lang="ja-JP" altLang="en-US" dirty="0" smtClean="0"/>
              <a:t>説明変数および目的変数の加算係数が１で</a:t>
            </a:r>
            <a:endParaRPr kumimoji="1" lang="en-US" altLang="ja-JP" dirty="0" smtClean="0"/>
          </a:p>
          <a:p>
            <a:r>
              <a:rPr kumimoji="1" lang="ja-JP" altLang="en-US" dirty="0" smtClean="0"/>
              <a:t>遅延係数が０の場合を指しています，</a:t>
            </a:r>
            <a:endParaRPr kumimoji="1" lang="en-US" altLang="ja-JP" dirty="0" smtClean="0"/>
          </a:p>
          <a:p>
            <a:endParaRPr kumimoji="1" lang="en-US" altLang="ja-JP" dirty="0" smtClean="0"/>
          </a:p>
          <a:p>
            <a:r>
              <a:rPr kumimoji="1" lang="ja-JP" altLang="en-US" dirty="0" smtClean="0"/>
              <a:t>本研究では，この提案手法のみでみられた関係に着目いたします．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23</a:t>
            </a:fld>
            <a:endParaRPr lang="ja-JP" altLang="en-US">
              <a:solidFill>
                <a:prstClr val="black"/>
              </a:solidFill>
            </a:endParaRPr>
          </a:p>
        </p:txBody>
      </p:sp>
    </p:spTree>
    <p:extLst>
      <p:ext uri="{BB962C8B-B14F-4D97-AF65-F5344CB8AC3E}">
        <p14:creationId xmlns:p14="http://schemas.microsoft.com/office/powerpoint/2010/main" val="4060025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提案手法のみで抽出することのできた関係の例を表に示しています．</a:t>
            </a:r>
            <a:endParaRPr kumimoji="1" lang="en-US" altLang="ja-JP" dirty="0" smtClean="0"/>
          </a:p>
          <a:p>
            <a:r>
              <a:rPr kumimoji="1" lang="ja-JP" altLang="en-US" dirty="0" smtClean="0"/>
              <a:t>各パラメータや相関係数の値は，</a:t>
            </a:r>
            <a:r>
              <a:rPr kumimoji="1" lang="en-US" altLang="ja-JP" dirty="0" smtClean="0"/>
              <a:t>Apache</a:t>
            </a:r>
            <a:r>
              <a:rPr kumimoji="1" lang="ja-JP" altLang="en-US" dirty="0" smtClean="0"/>
              <a:t>プロジェクトでの結果を示しています．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24</a:t>
            </a:fld>
            <a:endParaRPr lang="ja-JP" altLang="en-US">
              <a:solidFill>
                <a:prstClr val="black"/>
              </a:solidFill>
            </a:endParaRPr>
          </a:p>
        </p:txBody>
      </p:sp>
    </p:spTree>
    <p:extLst>
      <p:ext uri="{BB962C8B-B14F-4D97-AF65-F5344CB8AC3E}">
        <p14:creationId xmlns:p14="http://schemas.microsoft.com/office/powerpoint/2010/main" val="3443392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例えば，この報告された不具合数と検証された不具合数との関係は，</a:t>
            </a:r>
            <a:endParaRPr kumimoji="1" lang="en-US" altLang="ja-JP" dirty="0" smtClean="0"/>
          </a:p>
          <a:p>
            <a:r>
              <a:rPr kumimoji="1" lang="en-US" altLang="ja-JP" dirty="0" smtClean="0"/>
              <a:t>1</a:t>
            </a:r>
            <a:r>
              <a:rPr kumimoji="1" lang="ja-JP" altLang="en-US" dirty="0" smtClean="0"/>
              <a:t>年間の報告された不具合数と</a:t>
            </a:r>
            <a:r>
              <a:rPr kumimoji="1" lang="en-US" altLang="ja-JP" dirty="0" smtClean="0"/>
              <a:t>1</a:t>
            </a:r>
            <a:r>
              <a:rPr kumimoji="1" lang="ja-JP" altLang="en-US" dirty="0" smtClean="0"/>
              <a:t>年間の検証された不具合数が</a:t>
            </a:r>
            <a:r>
              <a:rPr kumimoji="1" lang="en-US" altLang="ja-JP" dirty="0" smtClean="0"/>
              <a:t>1</a:t>
            </a:r>
            <a:r>
              <a:rPr kumimoji="1" lang="ja-JP" altLang="en-US" dirty="0" smtClean="0"/>
              <a:t>年の遅延を伴って正の相関がみられるということを示しています．</a:t>
            </a:r>
            <a:endParaRPr kumimoji="1" lang="en-US" altLang="ja-JP" dirty="0" smtClean="0"/>
          </a:p>
          <a:p>
            <a:r>
              <a:rPr kumimoji="1" lang="ja-JP" altLang="en-US" dirty="0" smtClean="0"/>
              <a:t>つまり，１年という時間間隔で時系列データをとらえた際，報告された不具合数が増加すると，</a:t>
            </a:r>
            <a:r>
              <a:rPr kumimoji="1" lang="en-US" altLang="ja-JP" dirty="0" smtClean="0"/>
              <a:t>1</a:t>
            </a:r>
            <a:r>
              <a:rPr kumimoji="1" lang="ja-JP" altLang="en-US" dirty="0" smtClean="0"/>
              <a:t>年後に検証された不具合数が増加する傾向にあることがわかりました．</a:t>
            </a:r>
            <a:endParaRPr kumimoji="1" lang="en-US" altLang="ja-JP" dirty="0" smtClean="0"/>
          </a:p>
          <a:p>
            <a:endParaRPr kumimoji="1" lang="en-US" altLang="ja-JP" dirty="0" smtClean="0"/>
          </a:p>
          <a:p>
            <a:r>
              <a:rPr kumimoji="1" lang="ja-JP" altLang="en-US" dirty="0" smtClean="0"/>
              <a:t>つぎに，このような関係がなぜみられたのかについて説明いたします．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25</a:t>
            </a:fld>
            <a:endParaRPr lang="ja-JP" altLang="en-US">
              <a:solidFill>
                <a:prstClr val="black"/>
              </a:solidFill>
            </a:endParaRPr>
          </a:p>
        </p:txBody>
      </p:sp>
    </p:spTree>
    <p:extLst>
      <p:ext uri="{BB962C8B-B14F-4D97-AF65-F5344CB8AC3E}">
        <p14:creationId xmlns:p14="http://schemas.microsoft.com/office/powerpoint/2010/main" val="3443392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報告された不具合数と検証された不具合数に遅延が伴う関係がみられた理由について説明するために，</a:t>
            </a:r>
            <a:endParaRPr kumimoji="1" lang="en-US" altLang="ja-JP" dirty="0" smtClean="0"/>
          </a:p>
          <a:p>
            <a:r>
              <a:rPr kumimoji="1" lang="en-US" altLang="ja-JP" dirty="0" smtClean="0"/>
              <a:t>Apache</a:t>
            </a:r>
            <a:r>
              <a:rPr kumimoji="1" lang="ja-JP" altLang="en-US" dirty="0" smtClean="0"/>
              <a:t>プロジェクトのようなオープンソースソフトウェア開発における一般的な不具合修正プロセスについて説明いたします．</a:t>
            </a:r>
            <a:endParaRPr kumimoji="1" lang="en-US" altLang="ja-JP" dirty="0" smtClean="0"/>
          </a:p>
          <a:p>
            <a:r>
              <a:rPr kumimoji="1" lang="ja-JP" altLang="en-US" dirty="0" smtClean="0"/>
              <a:t>オープンソースソフトウェア開発における不具合修正プロセスでは，</a:t>
            </a:r>
            <a:endParaRPr kumimoji="1" lang="en-US" altLang="ja-JP" dirty="0" smtClean="0"/>
          </a:p>
          <a:p>
            <a:r>
              <a:rPr kumimoji="1" lang="ja-JP" altLang="en-US" dirty="0" smtClean="0"/>
              <a:t>不具合が報告されると，管理者が適任の開発者に不具合を割り当てます．</a:t>
            </a:r>
            <a:endParaRPr kumimoji="1" lang="en-US" altLang="ja-JP" dirty="0" smtClean="0"/>
          </a:p>
          <a:p>
            <a:r>
              <a:rPr kumimoji="1" lang="ja-JP" altLang="en-US" dirty="0" smtClean="0"/>
              <a:t>開発者は不具合を修正し，また，修正が正しく行われているのかを確かめるために検証を行います．</a:t>
            </a:r>
            <a:endParaRPr kumimoji="1" lang="en-US" altLang="ja-JP" dirty="0" smtClean="0"/>
          </a:p>
          <a:p>
            <a:r>
              <a:rPr kumimoji="1" lang="ja-JP" altLang="en-US" dirty="0" smtClean="0"/>
              <a:t>このように，不具合が報告されてから検証されるまで，時間を要し，</a:t>
            </a:r>
            <a:endParaRPr kumimoji="1" lang="en-US" altLang="ja-JP" dirty="0" smtClean="0"/>
          </a:p>
          <a:p>
            <a:r>
              <a:rPr kumimoji="1" lang="en-US" altLang="ja-JP" dirty="0" smtClean="0"/>
              <a:t>Apache</a:t>
            </a:r>
            <a:r>
              <a:rPr kumimoji="1" lang="ja-JP" altLang="en-US" dirty="0" smtClean="0"/>
              <a:t>プロジェクトでは，この不具合が報告されてから検証されるまでの平均時間が</a:t>
            </a:r>
            <a:r>
              <a:rPr kumimoji="1" lang="en-US" altLang="ja-JP" dirty="0" smtClean="0"/>
              <a:t>381</a:t>
            </a:r>
            <a:r>
              <a:rPr kumimoji="1" lang="ja-JP" altLang="en-US" dirty="0" smtClean="0"/>
              <a:t>日と約一年あったことから，</a:t>
            </a:r>
            <a:endParaRPr kumimoji="1" lang="en-US" altLang="ja-JP" dirty="0" smtClean="0"/>
          </a:p>
          <a:p>
            <a:r>
              <a:rPr kumimoji="1" lang="ja-JP" altLang="en-US" dirty="0" smtClean="0"/>
              <a:t>報告された不具合数が増加すると１年後に検証された不具合数が増加する傾向にあることがわかりました．</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26</a:t>
            </a:fld>
            <a:endParaRPr lang="ja-JP" altLang="en-US">
              <a:solidFill>
                <a:prstClr val="black"/>
              </a:solidFill>
            </a:endParaRPr>
          </a:p>
        </p:txBody>
      </p:sp>
    </p:spTree>
    <p:extLst>
      <p:ext uri="{BB962C8B-B14F-4D97-AF65-F5344CB8AC3E}">
        <p14:creationId xmlns:p14="http://schemas.microsoft.com/office/powerpoint/2010/main" val="3074404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次に，不具合再割当回数が増加すると，平均空白行数が減少する傾向にあるという関係に着目いたします．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27</a:t>
            </a:fld>
            <a:endParaRPr lang="ja-JP" altLang="en-US">
              <a:solidFill>
                <a:prstClr val="black"/>
              </a:solidFill>
            </a:endParaRPr>
          </a:p>
        </p:txBody>
      </p:sp>
    </p:spTree>
    <p:extLst>
      <p:ext uri="{BB962C8B-B14F-4D97-AF65-F5344CB8AC3E}">
        <p14:creationId xmlns:p14="http://schemas.microsoft.com/office/powerpoint/2010/main" val="3443392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図は，</a:t>
            </a:r>
            <a:r>
              <a:rPr kumimoji="1" lang="en-US" altLang="ja-JP" dirty="0" smtClean="0"/>
              <a:t>Apache</a:t>
            </a:r>
            <a:r>
              <a:rPr kumimoji="1" lang="ja-JP" altLang="en-US" dirty="0" smtClean="0"/>
              <a:t>プロジェクトでの不具合再割当回数と平均空白行数の経時的変化を示しています．</a:t>
            </a:r>
            <a:endParaRPr kumimoji="1" lang="en-US" altLang="ja-JP" dirty="0" smtClean="0"/>
          </a:p>
          <a:p>
            <a:r>
              <a:rPr kumimoji="1" lang="ja-JP" altLang="en-US" dirty="0" smtClean="0"/>
              <a:t>オレンジの線が，不具合再割当回数で，水色の線が，平均空白行数となっています．</a:t>
            </a:r>
            <a:endParaRPr kumimoji="1" lang="en-US" altLang="ja-JP" dirty="0" smtClean="0"/>
          </a:p>
          <a:p>
            <a:r>
              <a:rPr kumimoji="1" lang="ja-JP" altLang="en-US" dirty="0" smtClean="0"/>
              <a:t>この図から，２００９年のはじめに平均空白行数が著しく減少していることがわかります．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28</a:t>
            </a:fld>
            <a:endParaRPr lang="ja-JP" altLang="en-US">
              <a:solidFill>
                <a:prstClr val="black"/>
              </a:solidFill>
            </a:endParaRPr>
          </a:p>
        </p:txBody>
      </p:sp>
    </p:spTree>
    <p:extLst>
      <p:ext uri="{BB962C8B-B14F-4D97-AF65-F5344CB8AC3E}">
        <p14:creationId xmlns:p14="http://schemas.microsoft.com/office/powerpoint/2010/main" val="18675016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この時期に著しく平均空白行数が減少した理由は，</a:t>
            </a:r>
            <a:endParaRPr kumimoji="1" lang="en-US" altLang="ja-JP" dirty="0" smtClean="0"/>
          </a:p>
          <a:p>
            <a:r>
              <a:rPr kumimoji="1" lang="en-US" altLang="ja-JP" dirty="0" smtClean="0"/>
              <a:t>PCRE</a:t>
            </a:r>
            <a:r>
              <a:rPr kumimoji="1" lang="ja-JP" altLang="en-US" dirty="0" smtClean="0"/>
              <a:t>ライブラリが</a:t>
            </a:r>
            <a:r>
              <a:rPr kumimoji="1" lang="en-US" altLang="ja-JP" dirty="0" smtClean="0"/>
              <a:t>Apache</a:t>
            </a:r>
            <a:r>
              <a:rPr kumimoji="1" lang="ja-JP" altLang="en-US" dirty="0" smtClean="0"/>
              <a:t>に同梱されているほかのライブラリと衝突することが判明し，</a:t>
            </a:r>
            <a:endParaRPr kumimoji="1" lang="en-US" altLang="ja-JP" dirty="0" smtClean="0"/>
          </a:p>
          <a:p>
            <a:r>
              <a:rPr kumimoji="1" lang="en-US" altLang="ja-JP" dirty="0" smtClean="0"/>
              <a:t>PCRE</a:t>
            </a:r>
            <a:r>
              <a:rPr kumimoji="1" lang="ja-JP" altLang="en-US" dirty="0" smtClean="0"/>
              <a:t>ライブラリを</a:t>
            </a:r>
            <a:r>
              <a:rPr kumimoji="1" lang="en-US" altLang="ja-JP" dirty="0" smtClean="0"/>
              <a:t>Apache</a:t>
            </a:r>
            <a:r>
              <a:rPr kumimoji="1" lang="ja-JP" altLang="en-US" dirty="0" smtClean="0"/>
              <a:t>内に保持し，配布することをやめたためでした．</a:t>
            </a:r>
            <a:endParaRPr kumimoji="1" lang="en-US" altLang="ja-JP" dirty="0" smtClean="0"/>
          </a:p>
          <a:p>
            <a:r>
              <a:rPr kumimoji="1" lang="en-US" altLang="ja-JP" dirty="0" smtClean="0"/>
              <a:t>PCRE</a:t>
            </a:r>
            <a:r>
              <a:rPr kumimoji="1" lang="ja-JP" altLang="en-US" dirty="0" smtClean="0"/>
              <a:t>ライブラリには，</a:t>
            </a:r>
            <a:r>
              <a:rPr kumimoji="1" lang="en-US" altLang="ja-JP" dirty="0" smtClean="0"/>
              <a:t>1</a:t>
            </a:r>
            <a:r>
              <a:rPr kumimoji="1" lang="ja-JP" altLang="en-US" dirty="0" smtClean="0"/>
              <a:t>メソッドに</a:t>
            </a:r>
            <a:r>
              <a:rPr kumimoji="1" lang="en-US" altLang="ja-JP" dirty="0" smtClean="0"/>
              <a:t>1000</a:t>
            </a:r>
            <a:r>
              <a:rPr kumimoji="1" lang="ja-JP" altLang="en-US" dirty="0" smtClean="0"/>
              <a:t>行を超えるファイルが存在しており，</a:t>
            </a:r>
            <a:endParaRPr kumimoji="1" lang="en-US" altLang="ja-JP" dirty="0" smtClean="0"/>
          </a:p>
          <a:p>
            <a:r>
              <a:rPr kumimoji="1" lang="ja-JP" altLang="en-US" dirty="0" smtClean="0"/>
              <a:t>そのようなファイルが削除されることによって，平均空白行数が減少しました．</a:t>
            </a:r>
            <a:endParaRPr kumimoji="1" lang="en-US" altLang="ja-JP" dirty="0" smtClean="0"/>
          </a:p>
          <a:p>
            <a:r>
              <a:rPr kumimoji="1" lang="ja-JP" altLang="en-US" dirty="0" smtClean="0"/>
              <a:t>このように，提案手法によって明らかになった関係について詳細な分析を行うことにより，</a:t>
            </a:r>
            <a:endParaRPr kumimoji="1" lang="en-US" altLang="ja-JP" dirty="0" smtClean="0"/>
          </a:p>
          <a:p>
            <a:r>
              <a:rPr kumimoji="1" lang="ja-JP" altLang="en-US" dirty="0" smtClean="0"/>
              <a:t>ソフトウェアプロジェクトに起こったイベントやそのイベントによる影響を把握することができました．</a:t>
            </a:r>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29</a:t>
            </a:fld>
            <a:endParaRPr lang="ja-JP" altLang="en-US">
              <a:solidFill>
                <a:prstClr val="black"/>
              </a:solidFill>
            </a:endParaRPr>
          </a:p>
        </p:txBody>
      </p:sp>
    </p:spTree>
    <p:extLst>
      <p:ext uri="{BB962C8B-B14F-4D97-AF65-F5344CB8AC3E}">
        <p14:creationId xmlns:p14="http://schemas.microsoft.com/office/powerpoint/2010/main" val="18675016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考察です．</a:t>
            </a:r>
            <a:endParaRPr kumimoji="1" lang="en-US" altLang="ja-JP" dirty="0" smtClean="0"/>
          </a:p>
          <a:p>
            <a:r>
              <a:rPr kumimoji="1" lang="ja-JP" altLang="en-US" dirty="0" smtClean="0"/>
              <a:t>ソフトウェア進化を理解しようとしている，また理解する必要があるのは，</a:t>
            </a:r>
            <a:endParaRPr kumimoji="1" lang="en-US" altLang="ja-JP" dirty="0" smtClean="0"/>
          </a:p>
          <a:p>
            <a:r>
              <a:rPr kumimoji="1" lang="ja-JP" altLang="en-US" dirty="0" smtClean="0"/>
              <a:t>ソフトウェア開発現場の開発者ではなく，</a:t>
            </a:r>
            <a:endParaRPr kumimoji="1" lang="en-US" altLang="ja-JP" dirty="0" smtClean="0"/>
          </a:p>
          <a:p>
            <a:r>
              <a:rPr kumimoji="1" lang="ja-JP" altLang="en-US" dirty="0" smtClean="0"/>
              <a:t>我々研究者や，新しく保守運用を任された管理者であると考えられます．</a:t>
            </a:r>
            <a:endParaRPr kumimoji="1" lang="en-US" altLang="ja-JP" dirty="0" smtClean="0"/>
          </a:p>
          <a:p>
            <a:r>
              <a:rPr kumimoji="1" lang="ja-JP" altLang="en-US" dirty="0" smtClean="0"/>
              <a:t>そのようなこれまでソフトウェア開発にかかわっていない当事者以外の人間にとって，</a:t>
            </a:r>
            <a:endParaRPr kumimoji="1" lang="en-US" altLang="ja-JP" dirty="0" smtClean="0"/>
          </a:p>
          <a:p>
            <a:r>
              <a:rPr kumimoji="1" lang="ja-JP" altLang="en-US" dirty="0" smtClean="0"/>
              <a:t>これまでのプロジェクトの傾向や，</a:t>
            </a:r>
            <a:endParaRPr kumimoji="1" lang="en-US" altLang="ja-JP" dirty="0" smtClean="0"/>
          </a:p>
          <a:p>
            <a:r>
              <a:rPr kumimoji="1" lang="ja-JP" altLang="en-US" dirty="0" smtClean="0"/>
              <a:t>プロジェクトで過去に起こったイベントやその影響について理解するのは難しいと考えられます．</a:t>
            </a:r>
            <a:endParaRPr kumimoji="1" lang="en-US" altLang="ja-JP" dirty="0" smtClean="0"/>
          </a:p>
          <a:p>
            <a:r>
              <a:rPr kumimoji="1" lang="ja-JP" altLang="en-US" dirty="0" smtClean="0"/>
              <a:t>そのため，</a:t>
            </a:r>
            <a:endParaRPr kumimoji="1" lang="en-US" altLang="ja-JP" dirty="0" smtClean="0"/>
          </a:p>
          <a:p>
            <a:r>
              <a:rPr kumimoji="1" lang="ja-JP" altLang="en-US" dirty="0" smtClean="0"/>
              <a:t>これまでのプロジェクトの傾向や，プロジェクトで過去に起こったイベントやその影響について理解することを助ける提案手法は，</a:t>
            </a:r>
            <a:endParaRPr kumimoji="1" lang="en-US" altLang="ja-JP" dirty="0" smtClean="0"/>
          </a:p>
          <a:p>
            <a:r>
              <a:rPr kumimoji="1" lang="ja-JP" altLang="en-US" dirty="0" smtClean="0"/>
              <a:t>当事者以外の人間がソフトウェア進化を理解しようとする際に役立つものであると考えられます．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30</a:t>
            </a:fld>
            <a:endParaRPr lang="ja-JP" altLang="en-US">
              <a:solidFill>
                <a:prstClr val="black"/>
              </a:solidFill>
            </a:endParaRPr>
          </a:p>
        </p:txBody>
      </p:sp>
    </p:spTree>
    <p:extLst>
      <p:ext uri="{BB962C8B-B14F-4D97-AF65-F5344CB8AC3E}">
        <p14:creationId xmlns:p14="http://schemas.microsoft.com/office/powerpoint/2010/main" val="3426186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まずは，前処理のステップについて説明いたします．</a:t>
            </a:r>
            <a:endParaRPr kumimoji="1" lang="en-US" altLang="ja-JP" dirty="0" smtClean="0"/>
          </a:p>
          <a:p>
            <a:endParaRPr kumimoji="1" lang="en-US" altLang="ja-JP" dirty="0" smtClean="0"/>
          </a:p>
          <a:p>
            <a:r>
              <a:rPr kumimoji="1" lang="ja-JP" altLang="en-US" dirty="0" smtClean="0"/>
              <a:t>ソフトウェア開発データから計測されたメトリクスには，外れ値が存在します．</a:t>
            </a:r>
            <a:endParaRPr kumimoji="1" lang="en-US" altLang="ja-JP" dirty="0" smtClean="0"/>
          </a:p>
          <a:p>
            <a:r>
              <a:rPr kumimoji="1" lang="ja-JP" altLang="en-US" dirty="0" smtClean="0"/>
              <a:t>外れ値を含むデータに対して相関分析を行うと，外れ値の存在によって，結果が大きく引っ張られてしまいます．</a:t>
            </a:r>
            <a:endParaRPr kumimoji="1" lang="en-US" altLang="ja-JP" dirty="0" smtClean="0"/>
          </a:p>
          <a:p>
            <a:r>
              <a:rPr kumimoji="1" lang="ja-JP" altLang="en-US" dirty="0" smtClean="0"/>
              <a:t>そのため，外れ値を除去する必要があります．</a:t>
            </a:r>
            <a:endParaRPr kumimoji="1" lang="en-US" altLang="ja-JP" dirty="0" smtClean="0"/>
          </a:p>
          <a:p>
            <a:r>
              <a:rPr kumimoji="1" lang="ja-JP" altLang="en-US" dirty="0" smtClean="0"/>
              <a:t>本研究では，時系列データに対する外れ値除去法であるマハラノビス距離を用いた外れ値除去を行います．</a:t>
            </a:r>
            <a:endParaRPr kumimoji="1" lang="en-US" altLang="ja-JP" dirty="0" smtClean="0"/>
          </a:p>
          <a:p>
            <a:endParaRPr kumimoji="1" lang="en-US" altLang="ja-JP" dirty="0" smtClean="0"/>
          </a:p>
          <a:p>
            <a:r>
              <a:rPr kumimoji="1" lang="ja-JP" altLang="en-US" dirty="0" smtClean="0"/>
              <a:t>また，時系列データに対して，外れ値除去を行うと，欠損値が発生してしまいます．</a:t>
            </a:r>
            <a:endParaRPr kumimoji="1" lang="en-US" altLang="ja-JP" dirty="0" smtClean="0"/>
          </a:p>
          <a:p>
            <a:r>
              <a:rPr kumimoji="1" lang="ja-JP" altLang="en-US" dirty="0" smtClean="0"/>
              <a:t>そのため，欠損値を補完する必要があります．</a:t>
            </a:r>
            <a:endParaRPr kumimoji="1" lang="en-US" altLang="ja-JP" dirty="0" smtClean="0"/>
          </a:p>
          <a:p>
            <a:r>
              <a:rPr kumimoji="1" lang="ja-JP" altLang="en-US" dirty="0" smtClean="0"/>
              <a:t>本研究では，スプライン曲線を用いたスプライン補完を行うことで欠損値を補完します．</a:t>
            </a:r>
            <a:endParaRPr kumimoji="1" lang="en-US" altLang="ja-JP" dirty="0" smtClean="0"/>
          </a:p>
          <a:p>
            <a:endParaRPr kumimoji="1" lang="en-US" altLang="ja-JP" dirty="0" smtClean="0"/>
          </a:p>
          <a:p>
            <a:r>
              <a:rPr kumimoji="1" lang="ja-JP" altLang="en-US" dirty="0" smtClean="0"/>
              <a:t>さらに，計測されるメトリクスは，単位やスケールの異なるデータであると考えられます．</a:t>
            </a:r>
            <a:endParaRPr kumimoji="1" lang="en-US" altLang="ja-JP" dirty="0" smtClean="0"/>
          </a:p>
          <a:p>
            <a:r>
              <a:rPr kumimoji="1" lang="ja-JP" altLang="en-US" dirty="0" smtClean="0"/>
              <a:t>そのため，データの単位やスケールをそろえるために，すべてのメトリクスの値を</a:t>
            </a:r>
            <a:r>
              <a:rPr kumimoji="1" lang="en-US" altLang="ja-JP" dirty="0" smtClean="0"/>
              <a:t>0</a:t>
            </a:r>
            <a:r>
              <a:rPr kumimoji="1" lang="ja-JP" altLang="en-US" dirty="0" smtClean="0"/>
              <a:t>から</a:t>
            </a:r>
            <a:r>
              <a:rPr kumimoji="1" lang="en-US" altLang="ja-JP" dirty="0" smtClean="0"/>
              <a:t>1</a:t>
            </a:r>
            <a:r>
              <a:rPr kumimoji="1" lang="ja-JP" altLang="en-US" dirty="0" smtClean="0"/>
              <a:t>で表現します．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31</a:t>
            </a:fld>
            <a:endParaRPr lang="ja-JP" altLang="en-US">
              <a:solidFill>
                <a:prstClr val="black"/>
              </a:solidFill>
            </a:endParaRPr>
          </a:p>
        </p:txBody>
      </p:sp>
    </p:spTree>
    <p:extLst>
      <p:ext uri="{BB962C8B-B14F-4D97-AF65-F5344CB8AC3E}">
        <p14:creationId xmlns:p14="http://schemas.microsoft.com/office/powerpoint/2010/main" val="20607475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次に後処理のステップについて説明します．</a:t>
            </a:r>
            <a:endParaRPr kumimoji="1" lang="en-US" altLang="ja-JP" dirty="0" smtClean="0"/>
          </a:p>
          <a:p>
            <a:r>
              <a:rPr kumimoji="1" lang="ja-JP" altLang="en-US" dirty="0" smtClean="0"/>
              <a:t>後処理のステップでは，遅延相関分析のステップで明らかにした相関に有意差があるかを統計的に確かめます．</a:t>
            </a:r>
            <a:endParaRPr kumimoji="1" lang="en-US" altLang="ja-JP" dirty="0" smtClean="0"/>
          </a:p>
          <a:p>
            <a:endParaRPr kumimoji="1" lang="en-US" altLang="ja-JP" dirty="0" smtClean="0"/>
          </a:p>
          <a:p>
            <a:r>
              <a:rPr kumimoji="1" lang="ja-JP" altLang="en-US" dirty="0" smtClean="0"/>
              <a:t>ソフトウェア開発データから計測される値は正規分布に従うとは考えにくいため，</a:t>
            </a:r>
            <a:endParaRPr kumimoji="1" lang="en-US" altLang="ja-JP" dirty="0" smtClean="0"/>
          </a:p>
          <a:p>
            <a:r>
              <a:rPr kumimoji="1" lang="ja-JP" altLang="en-US" dirty="0" smtClean="0"/>
              <a:t>ノンパラメトリック検定法として知られるマンホイットニー・</a:t>
            </a:r>
            <a:r>
              <a:rPr kumimoji="1" lang="en-US" altLang="ja-JP" dirty="0" smtClean="0"/>
              <a:t>U</a:t>
            </a:r>
            <a:r>
              <a:rPr kumimoji="1" lang="ja-JP" altLang="en-US" dirty="0" smtClean="0"/>
              <a:t>検定を行います．</a:t>
            </a:r>
            <a:endParaRPr kumimoji="1" lang="en-US" altLang="ja-JP" dirty="0" smtClean="0"/>
          </a:p>
          <a:p>
            <a:r>
              <a:rPr kumimoji="1" lang="ja-JP" altLang="en-US" dirty="0" smtClean="0"/>
              <a:t>検定の結果，</a:t>
            </a:r>
            <a:r>
              <a:rPr kumimoji="1" lang="en-US" altLang="ja-JP" dirty="0" smtClean="0"/>
              <a:t>p</a:t>
            </a:r>
            <a:r>
              <a:rPr kumimoji="1" lang="ja-JP" altLang="en-US" dirty="0" smtClean="0"/>
              <a:t>値が</a:t>
            </a:r>
            <a:r>
              <a:rPr kumimoji="1" lang="en-US" altLang="ja-JP" dirty="0" smtClean="0"/>
              <a:t>0.05</a:t>
            </a:r>
            <a:r>
              <a:rPr kumimoji="1" lang="ja-JP" altLang="en-US" dirty="0" smtClean="0"/>
              <a:t>以下であれば有意差があると判断します．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32</a:t>
            </a:fld>
            <a:endParaRPr kumimoji="1" lang="ja-JP" altLang="en-US"/>
          </a:p>
        </p:txBody>
      </p:sp>
    </p:spTree>
    <p:extLst>
      <p:ext uri="{BB962C8B-B14F-4D97-AF65-F5344CB8AC3E}">
        <p14:creationId xmlns:p14="http://schemas.microsoft.com/office/powerpoint/2010/main" val="10900138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提案手法の有用性を確かめることを目的として，ケーススタディを行います．</a:t>
            </a:r>
            <a:endParaRPr kumimoji="1" lang="en-US" altLang="ja-JP" dirty="0" smtClean="0"/>
          </a:p>
          <a:p>
            <a:r>
              <a:rPr kumimoji="1" lang="ja-JP" altLang="en-US" dirty="0" smtClean="0"/>
              <a:t>そのために，従来の相関分析で抽出することのできた関係と，提案手法により抽出することのできた関係を比較します．</a:t>
            </a:r>
            <a:endParaRPr kumimoji="1" lang="en-US" altLang="ja-JP" dirty="0" smtClean="0"/>
          </a:p>
          <a:p>
            <a:endParaRPr kumimoji="1" lang="en-US" altLang="ja-JP" dirty="0" smtClean="0"/>
          </a:p>
          <a:p>
            <a:r>
              <a:rPr kumimoji="1" lang="ja-JP" altLang="en-US" dirty="0" smtClean="0"/>
              <a:t>ケーススタディで対象としたプロジェクトは</a:t>
            </a:r>
            <a:r>
              <a:rPr kumimoji="1" lang="en-US" altLang="ja-JP" dirty="0" smtClean="0"/>
              <a:t>Eclipse Platform</a:t>
            </a:r>
            <a:r>
              <a:rPr kumimoji="1" lang="en-US" altLang="ja-JP" baseline="0" dirty="0" smtClean="0"/>
              <a:t> </a:t>
            </a:r>
            <a:r>
              <a:rPr kumimoji="1" lang="ja-JP" altLang="en-US" baseline="0" dirty="0" smtClean="0"/>
              <a:t>プロジェクトとし，</a:t>
            </a:r>
            <a:endParaRPr kumimoji="1" lang="en-US" altLang="ja-JP" baseline="0" dirty="0" smtClean="0"/>
          </a:p>
          <a:p>
            <a:r>
              <a:rPr kumimoji="1" lang="ja-JP" altLang="en-US" baseline="0" dirty="0" smtClean="0"/>
              <a:t>対象としたデータは，ソースコード，ソースコードの変更履歴，不具合修正履歴，</a:t>
            </a:r>
            <a:r>
              <a:rPr kumimoji="1" lang="en-US" altLang="ja-JP" baseline="0" dirty="0" smtClean="0"/>
              <a:t>News Forums</a:t>
            </a:r>
            <a:r>
              <a:rPr kumimoji="1" lang="ja-JP" altLang="en-US" baseline="0" dirty="0" smtClean="0"/>
              <a:t> の投稿内容とします．</a:t>
            </a:r>
            <a:endParaRPr kumimoji="1" lang="en-US" altLang="ja-JP" baseline="0" dirty="0" smtClean="0"/>
          </a:p>
          <a:p>
            <a:r>
              <a:rPr kumimoji="1" lang="en-US" altLang="ja-JP" baseline="0" dirty="0" smtClean="0"/>
              <a:t>News Forums </a:t>
            </a:r>
            <a:r>
              <a:rPr kumimoji="1" lang="ja-JP" altLang="en-US" baseline="0" dirty="0" smtClean="0"/>
              <a:t>は</a:t>
            </a:r>
            <a:r>
              <a:rPr kumimoji="1" lang="en-US" altLang="ja-JP" baseline="0" dirty="0" smtClean="0"/>
              <a:t>Eclipse </a:t>
            </a:r>
            <a:r>
              <a:rPr kumimoji="1" lang="ja-JP" altLang="en-US" baseline="0" dirty="0" smtClean="0"/>
              <a:t>プロジェクトで用いられる，開発者間のコミュニケーションツールです．</a:t>
            </a:r>
            <a:endParaRPr kumimoji="1" lang="en-US" altLang="ja-JP" baseline="0" dirty="0" smtClean="0"/>
          </a:p>
          <a:p>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33</a:t>
            </a:fld>
            <a:endParaRPr lang="ja-JP" altLang="en-US">
              <a:solidFill>
                <a:prstClr val="black"/>
              </a:solidFill>
            </a:endParaRPr>
          </a:p>
        </p:txBody>
      </p:sp>
    </p:spTree>
    <p:extLst>
      <p:ext uri="{BB962C8B-B14F-4D97-AF65-F5344CB8AC3E}">
        <p14:creationId xmlns:p14="http://schemas.microsoft.com/office/powerpoint/2010/main" val="29107416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また，ケーススタディで用いるメトリクスを紹介します．</a:t>
            </a:r>
            <a:endParaRPr kumimoji="1" lang="en-US" altLang="ja-JP" dirty="0" smtClean="0"/>
          </a:p>
          <a:p>
            <a:r>
              <a:rPr kumimoji="1" lang="ja-JP" altLang="en-US" dirty="0" smtClean="0"/>
              <a:t>時間的な遅延を伴った関係がどのメトリクス間にみられるのかわからないため，</a:t>
            </a:r>
            <a:endParaRPr kumimoji="1" lang="en-US" altLang="ja-JP" dirty="0" smtClean="0"/>
          </a:p>
          <a:p>
            <a:r>
              <a:rPr kumimoji="1" lang="ja-JP" altLang="en-US" dirty="0" smtClean="0"/>
              <a:t>本研究では，</a:t>
            </a:r>
            <a:r>
              <a:rPr kumimoji="1" lang="en-US" altLang="ja-JP" dirty="0" smtClean="0"/>
              <a:t>4</a:t>
            </a:r>
            <a:r>
              <a:rPr kumimoji="1" lang="ja-JP" altLang="en-US" dirty="0" err="1" smtClean="0"/>
              <a:t>つの</a:t>
            </a:r>
            <a:r>
              <a:rPr kumimoji="1" lang="ja-JP" altLang="en-US" dirty="0" smtClean="0"/>
              <a:t>データソースから網羅的に</a:t>
            </a:r>
            <a:r>
              <a:rPr kumimoji="1" lang="en-US" altLang="ja-JP" dirty="0" smtClean="0"/>
              <a:t>131</a:t>
            </a:r>
            <a:r>
              <a:rPr kumimoji="1" lang="ja-JP" altLang="en-US" dirty="0" smtClean="0"/>
              <a:t>種類のメトリクスを抽出しました．</a:t>
            </a:r>
            <a:endParaRPr kumimoji="1" lang="en-US" altLang="ja-JP" dirty="0" smtClean="0"/>
          </a:p>
          <a:p>
            <a:endParaRPr kumimoji="1" lang="en-US" altLang="ja-JP" dirty="0" smtClean="0"/>
          </a:p>
          <a:p>
            <a:r>
              <a:rPr kumimoji="1" lang="ja-JP" altLang="en-US" dirty="0" smtClean="0"/>
              <a:t>次に，</a:t>
            </a:r>
            <a:r>
              <a:rPr kumimoji="1" lang="en-US" altLang="ja-JP" dirty="0" smtClean="0"/>
              <a:t>131</a:t>
            </a:r>
            <a:r>
              <a:rPr kumimoji="1" lang="ja-JP" altLang="en-US" dirty="0" smtClean="0"/>
              <a:t>種類のメトリクスに対して，提案手法を適用させた結果について説明します．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34</a:t>
            </a:fld>
            <a:endParaRPr lang="ja-JP" altLang="en-US">
              <a:solidFill>
                <a:prstClr val="black"/>
              </a:solidFill>
            </a:endParaRPr>
          </a:p>
        </p:txBody>
      </p:sp>
    </p:spTree>
    <p:extLst>
      <p:ext uri="{BB962C8B-B14F-4D97-AF65-F5344CB8AC3E}">
        <p14:creationId xmlns:p14="http://schemas.microsoft.com/office/powerpoint/2010/main" val="17535647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用いたメトリクスは</a:t>
            </a:r>
            <a:r>
              <a:rPr kumimoji="1" lang="en-US" altLang="ja-JP" dirty="0" smtClean="0"/>
              <a:t>131</a:t>
            </a:r>
            <a:r>
              <a:rPr kumimoji="1" lang="ja-JP" altLang="en-US" dirty="0" smtClean="0"/>
              <a:t>種類であるため，すべてのメトリクスの組合せは</a:t>
            </a:r>
            <a:r>
              <a:rPr kumimoji="1" lang="en-US" altLang="ja-JP" dirty="0" smtClean="0"/>
              <a:t>17030</a:t>
            </a:r>
            <a:r>
              <a:rPr kumimoji="1" lang="ja-JP" altLang="en-US" dirty="0" smtClean="0"/>
              <a:t>件存在し，</a:t>
            </a:r>
            <a:endParaRPr kumimoji="1" lang="en-US" altLang="ja-JP" dirty="0" smtClean="0"/>
          </a:p>
          <a:p>
            <a:r>
              <a:rPr kumimoji="1" lang="ja-JP" altLang="en-US" dirty="0" smtClean="0"/>
              <a:t>この組合せの中から，提案手法を用いると，</a:t>
            </a:r>
            <a:r>
              <a:rPr kumimoji="1" lang="en-US" altLang="ja-JP" dirty="0" smtClean="0"/>
              <a:t>171</a:t>
            </a:r>
            <a:r>
              <a:rPr kumimoji="1" lang="ja-JP" altLang="en-US" dirty="0" smtClean="0"/>
              <a:t>件の関係を抽出することができました．</a:t>
            </a:r>
            <a:endParaRPr kumimoji="1" lang="en-US" altLang="ja-JP" dirty="0" smtClean="0"/>
          </a:p>
          <a:p>
            <a:endParaRPr kumimoji="1" lang="en-US" altLang="ja-JP" dirty="0" smtClean="0"/>
          </a:p>
          <a:p>
            <a:pPr defTabSz="916046">
              <a:defRPr/>
            </a:pPr>
            <a:r>
              <a:rPr kumimoji="1" lang="ja-JP" altLang="en-US" dirty="0" smtClean="0"/>
              <a:t>また，提案手法で抽出した関係と相関分析で抽出した関係との比較を行うと，</a:t>
            </a:r>
            <a:endParaRPr kumimoji="1" lang="en-US" altLang="ja-JP" dirty="0" smtClean="0"/>
          </a:p>
          <a:p>
            <a:pPr defTabSz="916046">
              <a:defRPr/>
            </a:pPr>
            <a:r>
              <a:rPr kumimoji="1" lang="ja-JP" altLang="en-US" dirty="0" smtClean="0"/>
              <a:t>提案手法のみで抽出できた関係が</a:t>
            </a:r>
            <a:r>
              <a:rPr kumimoji="1" lang="en-US" altLang="ja-JP" dirty="0" smtClean="0"/>
              <a:t>31</a:t>
            </a:r>
            <a:r>
              <a:rPr kumimoji="1" lang="ja-JP" altLang="en-US" dirty="0" smtClean="0"/>
              <a:t>件ありました．</a:t>
            </a:r>
            <a:endParaRPr kumimoji="1" lang="en-US" altLang="ja-JP" dirty="0" smtClean="0"/>
          </a:p>
          <a:p>
            <a:pPr defTabSz="916046">
              <a:defRPr/>
            </a:pPr>
            <a:endParaRPr kumimoji="1" lang="en-US" altLang="ja-JP" dirty="0" smtClean="0"/>
          </a:p>
          <a:p>
            <a:pPr defTabSz="916046">
              <a:defRPr/>
            </a:pPr>
            <a:r>
              <a:rPr kumimoji="1" lang="ja-JP" altLang="en-US" dirty="0" smtClean="0"/>
              <a:t>次に，この提案手法のみで抽出することのできた関係を説明します．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35</a:t>
            </a:fld>
            <a:endParaRPr lang="ja-JP" altLang="en-US">
              <a:solidFill>
                <a:prstClr val="black"/>
              </a:solidFill>
            </a:endParaRPr>
          </a:p>
        </p:txBody>
      </p:sp>
    </p:spTree>
    <p:extLst>
      <p:ext uri="{BB962C8B-B14F-4D97-AF65-F5344CB8AC3E}">
        <p14:creationId xmlns:p14="http://schemas.microsoft.com/office/powerpoint/2010/main" val="2529735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提案手法のみで抽出することのできた関係の例を表に示しています．</a:t>
            </a:r>
            <a:endParaRPr kumimoji="1" lang="en-US" altLang="ja-JP" dirty="0" smtClean="0"/>
          </a:p>
          <a:p>
            <a:r>
              <a:rPr kumimoji="1" lang="ja-JP" altLang="en-US" dirty="0" smtClean="0"/>
              <a:t>たとえば，最も相関が強くみられた関係は，不具合修正時間が長くなると，</a:t>
            </a:r>
            <a:r>
              <a:rPr kumimoji="1" lang="en-US" altLang="ja-JP" dirty="0" smtClean="0"/>
              <a:t>3</a:t>
            </a:r>
            <a:r>
              <a:rPr kumimoji="1" lang="ja-JP" altLang="en-US" dirty="0" smtClean="0"/>
              <a:t>カ月後に優先度が高い不具合数が増加する傾向があるということを示しています．</a:t>
            </a:r>
            <a:endParaRPr kumimoji="1" lang="en-US" altLang="ja-JP" dirty="0" smtClean="0"/>
          </a:p>
          <a:p>
            <a:endParaRPr kumimoji="1" lang="en-US" altLang="ja-JP" dirty="0" smtClean="0"/>
          </a:p>
          <a:p>
            <a:r>
              <a:rPr kumimoji="1" lang="ja-JP" altLang="en-US" dirty="0" smtClean="0"/>
              <a:t>今回は，この関係について詳しく分析を行いました．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36</a:t>
            </a:fld>
            <a:endParaRPr lang="ja-JP" altLang="en-US">
              <a:solidFill>
                <a:prstClr val="black"/>
              </a:solidFill>
            </a:endParaRPr>
          </a:p>
        </p:txBody>
      </p:sp>
    </p:spTree>
    <p:extLst>
      <p:ext uri="{BB962C8B-B14F-4D97-AF65-F5344CB8AC3E}">
        <p14:creationId xmlns:p14="http://schemas.microsoft.com/office/powerpoint/2010/main" val="34433923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不具合修正時間が長くなるとなぜ優先度の高い不具合の数が増えるのかについて説明するために，不具合修正時間が長くなる前後に着目いたします．</a:t>
            </a:r>
            <a:endParaRPr kumimoji="1" lang="en-US" altLang="ja-JP" dirty="0" smtClean="0"/>
          </a:p>
          <a:p>
            <a:endParaRPr kumimoji="1" lang="en-US" altLang="ja-JP" dirty="0" smtClean="0"/>
          </a:p>
          <a:p>
            <a:r>
              <a:rPr kumimoji="1" lang="ja-JP" altLang="en-US" dirty="0" smtClean="0"/>
              <a:t>不具合修正時間が比較的短い期間では，不具合の優先度のほとんどは「ふつう」という状態でした．</a:t>
            </a:r>
            <a:endParaRPr kumimoji="1" lang="en-US" altLang="ja-JP" dirty="0" smtClean="0"/>
          </a:p>
          <a:p>
            <a:r>
              <a:rPr kumimoji="1" lang="ja-JP" altLang="en-US" dirty="0" smtClean="0"/>
              <a:t>しかし，不具合修正時間が長くなり，さらにリリースが近づいてくると，</a:t>
            </a:r>
            <a:endParaRPr kumimoji="1" lang="en-US" altLang="ja-JP" dirty="0" smtClean="0"/>
          </a:p>
          <a:p>
            <a:r>
              <a:rPr kumimoji="1" lang="ja-JP" altLang="en-US" dirty="0" smtClean="0"/>
              <a:t>優先度の高い不具合が増え，優先度の高い不具合は，不具合修正にかかる時間が短いことがわかりました．</a:t>
            </a:r>
            <a:endParaRPr kumimoji="1" lang="en-US" altLang="ja-JP" dirty="0" smtClean="0"/>
          </a:p>
          <a:p>
            <a:endParaRPr kumimoji="1" lang="en-US" altLang="ja-JP" dirty="0" smtClean="0"/>
          </a:p>
          <a:p>
            <a:r>
              <a:rPr kumimoji="1" lang="ja-JP" altLang="en-US" dirty="0" smtClean="0"/>
              <a:t>このようなことから，</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37</a:t>
            </a:fld>
            <a:endParaRPr lang="ja-JP" altLang="en-US">
              <a:solidFill>
                <a:prstClr val="black"/>
              </a:solidFill>
            </a:endParaRPr>
          </a:p>
        </p:txBody>
      </p:sp>
    </p:spTree>
    <p:extLst>
      <p:ext uri="{BB962C8B-B14F-4D97-AF65-F5344CB8AC3E}">
        <p14:creationId xmlns:p14="http://schemas.microsoft.com/office/powerpoint/2010/main" val="36362977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a:t>
            </a:r>
            <a:r>
              <a:rPr kumimoji="1" lang="en-US" altLang="ja-JP" dirty="0" smtClean="0"/>
              <a:t>Eclipse</a:t>
            </a:r>
            <a:r>
              <a:rPr kumimoji="1" lang="en-US" altLang="ja-JP" baseline="0" dirty="0" smtClean="0"/>
              <a:t> Platform</a:t>
            </a:r>
            <a:r>
              <a:rPr kumimoji="1" lang="ja-JP" altLang="en-US" baseline="0" dirty="0" smtClean="0"/>
              <a:t>プロジェクトでは，不具合修正が長期化している状態でリリースが近づいてくると，</a:t>
            </a:r>
            <a:endParaRPr kumimoji="1" lang="en-US" altLang="ja-JP" baseline="0" dirty="0" smtClean="0"/>
          </a:p>
          <a:p>
            <a:r>
              <a:rPr kumimoji="1" lang="ja-JP" altLang="en-US" baseline="0" dirty="0" smtClean="0"/>
              <a:t>不具合の優先度を変更し，リリースまでに取り組むべき不具合を決定している」ということがわかりました．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38</a:t>
            </a:fld>
            <a:endParaRPr lang="ja-JP" altLang="en-US">
              <a:solidFill>
                <a:prstClr val="black"/>
              </a:solidFill>
            </a:endParaRPr>
          </a:p>
        </p:txBody>
      </p:sp>
    </p:spTree>
    <p:extLst>
      <p:ext uri="{BB962C8B-B14F-4D97-AF65-F5344CB8AC3E}">
        <p14:creationId xmlns:p14="http://schemas.microsoft.com/office/powerpoint/2010/main" val="36362977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提案手法で抽出できた相関関係は，不具合修正時間と優先度の高い不具合数の関係のような</a:t>
            </a:r>
            <a:endParaRPr kumimoji="1" lang="en-US" altLang="ja-JP" dirty="0" smtClean="0"/>
          </a:p>
          <a:p>
            <a:r>
              <a:rPr kumimoji="1" lang="ja-JP" altLang="en-US" dirty="0" smtClean="0"/>
              <a:t>「なぜ相関関係がみられるのか」すぐには理解できない意外な関係が多くみられました．</a:t>
            </a:r>
            <a:endParaRPr kumimoji="1" lang="en-US" altLang="ja-JP" dirty="0" smtClean="0"/>
          </a:p>
          <a:p>
            <a:r>
              <a:rPr kumimoji="1" lang="ja-JP" altLang="en-US" dirty="0" smtClean="0"/>
              <a:t>本研究では，リリースの情報や，ある期間における不具合修正時間の分布を確認するなどの分析を行い，抽出した関係をおおむね理解することができました．</a:t>
            </a:r>
            <a:endParaRPr kumimoji="1" lang="en-US" altLang="ja-JP" dirty="0" smtClean="0"/>
          </a:p>
          <a:p>
            <a:r>
              <a:rPr kumimoji="1" lang="ja-JP" altLang="en-US" dirty="0" smtClean="0"/>
              <a:t>しかし，抽出した関係を理解するための分析は，膨大なデータをながめる必要があるなど，非常に時間のかかる作業でした．</a:t>
            </a:r>
            <a:endParaRPr kumimoji="1" lang="en-US" altLang="ja-JP" dirty="0" smtClean="0"/>
          </a:p>
          <a:p>
            <a:r>
              <a:rPr kumimoji="1" lang="ja-JP" altLang="en-US" dirty="0" smtClean="0"/>
              <a:t>そこで，リリースのなどのプロジェクトに関する情報や，ある時間におけるデータの分布などを提供してくれる統合環境があれば，</a:t>
            </a:r>
            <a:endParaRPr kumimoji="1" lang="en-US" altLang="ja-JP" dirty="0" smtClean="0"/>
          </a:p>
          <a:p>
            <a:r>
              <a:rPr kumimoji="1" lang="ja-JP" altLang="en-US" dirty="0" smtClean="0"/>
              <a:t>抽出した関係の理解を助けることができそうであると，ケーススタディを行った結果，わかりました．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lang="ja-JP" altLang="en-US" smtClean="0">
                <a:solidFill>
                  <a:prstClr val="black"/>
                </a:solidFill>
              </a:rPr>
              <a:pPr/>
              <a:t>39</a:t>
            </a:fld>
            <a:endParaRPr lang="ja-JP" altLang="en-US">
              <a:solidFill>
                <a:prstClr val="black"/>
              </a:solidFill>
            </a:endParaRPr>
          </a:p>
        </p:txBody>
      </p:sp>
    </p:spTree>
    <p:extLst>
      <p:ext uri="{BB962C8B-B14F-4D97-AF65-F5344CB8AC3E}">
        <p14:creationId xmlns:p14="http://schemas.microsoft.com/office/powerpoint/2010/main" val="10451492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40</a:t>
            </a:fld>
            <a:endParaRPr kumimoji="1" lang="ja-JP" altLang="en-US"/>
          </a:p>
        </p:txBody>
      </p:sp>
    </p:spTree>
    <p:extLst>
      <p:ext uri="{BB962C8B-B14F-4D97-AF65-F5344CB8AC3E}">
        <p14:creationId xmlns:p14="http://schemas.microsoft.com/office/powerpoint/2010/main" val="3960021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PｺﾞｼｯｸM" panose="020B0600000000000000" pitchFamily="50" charset="-128"/>
                <a:ea typeface="HGPｺﾞｼｯｸM" panose="020B0600000000000000"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7" name="正方形/長方形 6"/>
          <p:cNvSpPr/>
          <p:nvPr userDrawn="1"/>
        </p:nvSpPr>
        <p:spPr>
          <a:xfrm>
            <a:off x="0" y="0"/>
            <a:ext cx="9144000" cy="8367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userDrawn="1"/>
        </p:nvSpPr>
        <p:spPr>
          <a:xfrm>
            <a:off x="0" y="6093296"/>
            <a:ext cx="9144000" cy="7647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556792"/>
            <a:ext cx="8229600" cy="4824536"/>
          </a:xfrm>
        </p:spPr>
        <p:txBody>
          <a:bodyPr>
            <a:normAutofit/>
          </a:bodyPr>
          <a:lstStyle>
            <a:lvl1pPr>
              <a:defRPr sz="3200">
                <a:latin typeface="HGPｺﾞｼｯｸM" panose="020B0600000000000000" pitchFamily="50" charset="-128"/>
                <a:ea typeface="HGPｺﾞｼｯｸM" panose="020B0600000000000000" pitchFamily="50" charset="-128"/>
              </a:defRPr>
            </a:lvl1pPr>
            <a:lvl2pPr>
              <a:defRPr sz="2800">
                <a:latin typeface="HGPｺﾞｼｯｸM" panose="020B0600000000000000" pitchFamily="50" charset="-128"/>
                <a:ea typeface="HGPｺﾞｼｯｸM" panose="020B0600000000000000" pitchFamily="50" charset="-128"/>
              </a:defRPr>
            </a:lvl2pPr>
            <a:lvl3pPr>
              <a:defRPr sz="2800">
                <a:latin typeface="HGPｺﾞｼｯｸM" panose="020B0600000000000000" pitchFamily="50" charset="-128"/>
                <a:ea typeface="HGPｺﾞｼｯｸM" panose="020B0600000000000000" pitchFamily="50" charset="-128"/>
              </a:defRPr>
            </a:lvl3pPr>
            <a:lvl4pPr>
              <a:defRPr sz="2400">
                <a:latin typeface="HGPｺﾞｼｯｸM" panose="020B0600000000000000" pitchFamily="50" charset="-128"/>
                <a:ea typeface="HGPｺﾞｼｯｸM" panose="020B0600000000000000" pitchFamily="50" charset="-128"/>
              </a:defRPr>
            </a:lvl4pPr>
            <a:lvl5pPr>
              <a:defRPr sz="2400">
                <a:latin typeface="HGPｺﾞｼｯｸM" panose="020B0600000000000000" pitchFamily="50" charset="-128"/>
                <a:ea typeface="HGPｺﾞｼｯｸM" panose="020B0600000000000000" pitchFamily="50" charset="-128"/>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97352"/>
            <a:ext cx="1368152"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20920FC-93B7-46C9-B4BE-25F610F735CC}" type="datetime1">
              <a:rPr lang="ja-JP" altLang="en-US" smtClean="0"/>
              <a:t>2015/1/12</a:t>
            </a:fld>
            <a:endParaRPr lang="ja-JP" altLang="en-US" dirty="0"/>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B960645-1AE9-47E4-A3D2-D2D723D13CB3}" type="slidenum">
              <a:rPr lang="ja-JP" altLang="en-US" smtClean="0"/>
              <a:pPr/>
              <a:t>‹#›</a:t>
            </a:fld>
            <a:endParaRPr lang="ja-JP" altLang="en-US" dirty="0"/>
          </a:p>
        </p:txBody>
      </p:sp>
      <p:sp>
        <p:nvSpPr>
          <p:cNvPr id="7" name="タイトル 6"/>
          <p:cNvSpPr>
            <a:spLocks noGrp="1"/>
          </p:cNvSpPr>
          <p:nvPr>
            <p:ph type="title"/>
          </p:nvPr>
        </p:nvSpPr>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7913C4E-5602-45EC-9BD1-A332F0FC4C1C}" type="datetime1">
              <a:rPr kumimoji="1" lang="ja-JP" altLang="en-US" smtClean="0"/>
              <a:t>2015/1/12</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CB2A860-2998-42E3-B29B-350154C41016}" type="datetime1">
              <a:rPr kumimoji="1" lang="ja-JP" altLang="en-US" smtClean="0"/>
              <a:t>2015/1/12</a:t>
            </a:fld>
            <a:endParaRPr kumimoji="1" lang="ja-JP" altLang="en-US"/>
          </a:p>
        </p:txBody>
      </p:sp>
      <p:sp>
        <p:nvSpPr>
          <p:cNvPr id="6" name="フッター プレースホルダー 5"/>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8E7003A-40FC-470C-94D7-CDD330C08131}" type="datetime1">
              <a:rPr kumimoji="1" lang="ja-JP" altLang="en-US" smtClean="0"/>
              <a:t>2015/1/12</a:t>
            </a:fld>
            <a:endParaRPr kumimoji="1" lang="ja-JP" altLang="en-US"/>
          </a:p>
        </p:txBody>
      </p:sp>
      <p:sp>
        <p:nvSpPr>
          <p:cNvPr id="8" name="フッター プレースホルダー 7"/>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A27A46E-8945-498F-89C1-C46569FBF711}" type="datetime1">
              <a:rPr kumimoji="1" lang="ja-JP" altLang="en-US" smtClean="0"/>
              <a:t>2015/1/12</a:t>
            </a:fld>
            <a:endParaRPr kumimoji="1" lang="ja-JP" altLang="en-US"/>
          </a:p>
        </p:txBody>
      </p:sp>
      <p:sp>
        <p:nvSpPr>
          <p:cNvPr id="4" name="フッター プレースホルダー 3"/>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37BC8BC-0099-4ADA-82F0-7EC2A5787F66}" type="datetime1">
              <a:rPr kumimoji="1" lang="ja-JP" altLang="en-US" smtClean="0"/>
              <a:t>2015/1/12</a:t>
            </a:fld>
            <a:endParaRPr kumimoji="1" lang="ja-JP" altLang="en-US"/>
          </a:p>
        </p:txBody>
      </p:sp>
      <p:sp>
        <p:nvSpPr>
          <p:cNvPr id="3" name="フッター プレースホルダー 2"/>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567A259-3D48-4F54-9936-1D3BCA18E2E8}" type="datetime1">
              <a:rPr kumimoji="1" lang="ja-JP" altLang="en-US" smtClean="0"/>
              <a:t>2015/1/12</a:t>
            </a:fld>
            <a:endParaRPr kumimoji="1" lang="ja-JP" altLang="en-US"/>
          </a:p>
        </p:txBody>
      </p:sp>
      <p:sp>
        <p:nvSpPr>
          <p:cNvPr id="6" name="フッター プレースホルダー 5"/>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AA9E422-D70B-4429-AE2F-D9543C7DBEC3}" type="datetime1">
              <a:rPr kumimoji="1" lang="ja-JP" altLang="en-US" smtClean="0"/>
              <a:t>2015/1/12</a:t>
            </a:fld>
            <a:endParaRPr kumimoji="1" lang="ja-JP" altLang="en-US"/>
          </a:p>
        </p:txBody>
      </p:sp>
      <p:sp>
        <p:nvSpPr>
          <p:cNvPr id="6" name="フッター プレースホルダー 5"/>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25A4D47-760C-480A-BF67-4DB4ED9A203F}" type="datetime1">
              <a:rPr kumimoji="1" lang="ja-JP" altLang="en-US" smtClean="0"/>
              <a:t>2015/1/12</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70CCE59-9E8D-446C-9835-05E6EE2A5BCB}" type="datetime1">
              <a:rPr kumimoji="1" lang="ja-JP" altLang="en-US" smtClean="0"/>
              <a:t>2015/1/12</a:t>
            </a:fld>
            <a:endParaRPr kumimoji="1" lang="ja-JP" altLang="en-US"/>
          </a:p>
        </p:txBody>
      </p:sp>
      <p:sp>
        <p:nvSpPr>
          <p:cNvPr id="5" name="フッター プレースホルダー 4"/>
          <p:cNvSpPr>
            <a:spLocks noGrp="1"/>
          </p:cNvSpPr>
          <p:nvPr>
            <p:ph type="ftr" sz="quarter" idx="11"/>
          </p:nvPr>
        </p:nvSpPr>
        <p:spPr>
          <a:xfrm>
            <a:off x="3124200" y="6356350"/>
            <a:ext cx="28956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B960645-1AE9-47E4-A3D2-D2D723D13CB3}"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PｺﾞｼｯｸM" panose="020B0600000000000000" pitchFamily="50" charset="-128"/>
                <a:ea typeface="HGPｺﾞｼｯｸM" panose="020B0600000000000000"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7" name="正方形/長方形 6"/>
          <p:cNvSpPr/>
          <p:nvPr userDrawn="1"/>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userDrawn="1"/>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275210257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defRPr sz="2800">
                <a:latin typeface="HGPｺﾞｼｯｸM" panose="020B0600000000000000" pitchFamily="50" charset="-128"/>
                <a:ea typeface="HGPｺﾞｼｯｸM" panose="020B0600000000000000" pitchFamily="50" charset="-128"/>
              </a:defRPr>
            </a:lvl1pPr>
            <a:lvl2pPr>
              <a:defRPr sz="2400">
                <a:latin typeface="HGPｺﾞｼｯｸM" panose="020B0600000000000000" pitchFamily="50" charset="-128"/>
                <a:ea typeface="HGPｺﾞｼｯｸM" panose="020B0600000000000000" pitchFamily="50" charset="-128"/>
              </a:defRPr>
            </a:lvl2pPr>
            <a:lvl3pPr>
              <a:defRPr sz="2400">
                <a:latin typeface="HGPｺﾞｼｯｸM" panose="020B0600000000000000" pitchFamily="50" charset="-128"/>
                <a:ea typeface="HGPｺﾞｼｯｸM" panose="020B0600000000000000" pitchFamily="50" charset="-128"/>
              </a:defRPr>
            </a:lvl3pPr>
            <a:lvl4pPr>
              <a:defRPr sz="2000">
                <a:latin typeface="HGPｺﾞｼｯｸM" panose="020B0600000000000000" pitchFamily="50" charset="-128"/>
                <a:ea typeface="HGPｺﾞｼｯｸM" panose="020B0600000000000000" pitchFamily="50" charset="-128"/>
              </a:defRPr>
            </a:lvl4pPr>
            <a:lvl5pPr>
              <a:defRPr sz="2000">
                <a:latin typeface="HGPｺﾞｼｯｸM" panose="020B0600000000000000" pitchFamily="50" charset="-128"/>
                <a:ea typeface="HGPｺﾞｼｯｸM" panose="020B0600000000000000" pitchFamily="50" charset="-128"/>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97352"/>
            <a:ext cx="1368152"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8FFF7388-13AB-4650-A655-7C885C4A703B}" type="datetime1">
              <a:rPr lang="ja-JP" altLang="en-US" smtClean="0">
                <a:solidFill>
                  <a:prstClr val="white"/>
                </a:solidFill>
              </a:rPr>
              <a:t>2015/1/12</a:t>
            </a:fld>
            <a:endParaRPr lang="ja-JP" altLang="en-US" dirty="0">
              <a:solidFill>
                <a:prstClr val="white"/>
              </a:solidFill>
            </a:endParaRPr>
          </a:p>
        </p:txBody>
      </p:sp>
      <p:sp>
        <p:nvSpPr>
          <p:cNvPr id="5" name="フッター プレースホルダー 4"/>
          <p:cNvSpPr>
            <a:spLocks noGrp="1"/>
          </p:cNvSpPr>
          <p:nvPr>
            <p:ph type="ftr" sz="quarter" idx="11"/>
          </p:nvPr>
        </p:nvSpPr>
        <p:spPr>
          <a:xfrm>
            <a:off x="1547664" y="6597352"/>
            <a:ext cx="6552728"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lang="ja-JP" altLang="en-US" dirty="0">
              <a:solidFill>
                <a:prstClr val="white"/>
              </a:solidFill>
            </a:endParaRPr>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B960645-1AE9-47E4-A3D2-D2D723D13CB3}"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36302481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A368F44-29DB-463D-AA25-66EF32DE6316}"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72179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0251341-598C-462B-A943-F49EC0A7D6AD}"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74820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62F1C678-CB93-409E-A5E1-67AE6D945919}"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821109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56A26C3-3C4E-4FD7-8072-864430CCE6B2}"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55357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B9C02ED-C223-47C4-9BBD-CC3F942D5507}"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970045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C405CCE-6DC3-4BB5-B30A-5BC341B74AFD}"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905303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9609959-7C9E-44EF-B451-1B25861191A6}"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63116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A52E911-D623-4F99-925F-55471A4720F8}"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65102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C17CD22-7508-4D3C-A175-D0FA0C91BFA2}"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30007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PｺﾞｼｯｸM" panose="020B0600000000000000" pitchFamily="50" charset="-128"/>
                <a:ea typeface="HGPｺﾞｼｯｸM" panose="020B0600000000000000"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7" name="正方形/長方形 6"/>
          <p:cNvSpPr/>
          <p:nvPr userDrawn="1"/>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userDrawn="1"/>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144174807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defRPr sz="2800">
                <a:latin typeface="HGPｺﾞｼｯｸM" panose="020B0600000000000000" pitchFamily="50" charset="-128"/>
                <a:ea typeface="HGPｺﾞｼｯｸM" panose="020B0600000000000000" pitchFamily="50" charset="-128"/>
              </a:defRPr>
            </a:lvl1pPr>
            <a:lvl2pPr>
              <a:defRPr sz="2400">
                <a:latin typeface="HGPｺﾞｼｯｸM" panose="020B0600000000000000" pitchFamily="50" charset="-128"/>
                <a:ea typeface="HGPｺﾞｼｯｸM" panose="020B0600000000000000" pitchFamily="50" charset="-128"/>
              </a:defRPr>
            </a:lvl2pPr>
            <a:lvl3pPr>
              <a:defRPr sz="2400">
                <a:latin typeface="HGPｺﾞｼｯｸM" panose="020B0600000000000000" pitchFamily="50" charset="-128"/>
                <a:ea typeface="HGPｺﾞｼｯｸM" panose="020B0600000000000000" pitchFamily="50" charset="-128"/>
              </a:defRPr>
            </a:lvl3pPr>
            <a:lvl4pPr>
              <a:defRPr sz="2000">
                <a:latin typeface="HGPｺﾞｼｯｸM" panose="020B0600000000000000" pitchFamily="50" charset="-128"/>
                <a:ea typeface="HGPｺﾞｼｯｸM" panose="020B0600000000000000" pitchFamily="50" charset="-128"/>
              </a:defRPr>
            </a:lvl4pPr>
            <a:lvl5pPr>
              <a:defRPr sz="2000">
                <a:latin typeface="HGPｺﾞｼｯｸM" panose="020B0600000000000000" pitchFamily="50" charset="-128"/>
                <a:ea typeface="HGPｺﾞｼｯｸM" panose="020B0600000000000000" pitchFamily="50" charset="-128"/>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97352"/>
            <a:ext cx="1368152"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238CEC81-E8B8-4769-AAB9-BF921845D992}" type="datetime1">
              <a:rPr lang="ja-JP" altLang="en-US" smtClean="0">
                <a:solidFill>
                  <a:prstClr val="white"/>
                </a:solidFill>
              </a:rPr>
              <a:t>2015/1/12</a:t>
            </a:fld>
            <a:endParaRPr lang="ja-JP" altLang="en-US" dirty="0">
              <a:solidFill>
                <a:prstClr val="white"/>
              </a:solidFill>
            </a:endParaRPr>
          </a:p>
        </p:txBody>
      </p:sp>
      <p:sp>
        <p:nvSpPr>
          <p:cNvPr id="5" name="フッター プレースホルダー 4"/>
          <p:cNvSpPr>
            <a:spLocks noGrp="1"/>
          </p:cNvSpPr>
          <p:nvPr>
            <p:ph type="ftr" sz="quarter" idx="11"/>
          </p:nvPr>
        </p:nvSpPr>
        <p:spPr>
          <a:xfrm>
            <a:off x="1547664" y="6597352"/>
            <a:ext cx="6552728"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lang="ja-JP" altLang="en-US" dirty="0">
              <a:solidFill>
                <a:prstClr val="white"/>
              </a:solidFill>
            </a:endParaRPr>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B960645-1AE9-47E4-A3D2-D2D723D13CB3}"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136970804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F535F9E-4651-4EDB-A546-1F45106891F2}"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582788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B98CC61-5FB5-4A27-857A-EFC3C428BA9F}"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346130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23581A0C-BFAE-45F8-98E1-9AF60B064FF5}"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761662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D8C76DC-377D-4A9F-87D5-FC23AA6DD64A}"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7646155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A75D25E-E5A3-49FB-85BC-2656BFA5F2E2}"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025105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7D0429D-1A98-4714-84F4-A121B9F50117}"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500605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702AF58-CA63-4DCA-9084-FADBB6ED8B45}"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520061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38A0B8B-FD66-40F7-8100-568862201D9A}"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90466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B999D4E-4680-400E-A1DA-77DE84A403A3}"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411879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PｺﾞｼｯｸM" panose="020B0600000000000000" pitchFamily="50" charset="-128"/>
                <a:ea typeface="HGPｺﾞｼｯｸM" panose="020B0600000000000000"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7" name="正方形/長方形 6"/>
          <p:cNvSpPr/>
          <p:nvPr userDrawn="1"/>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userDrawn="1"/>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102452972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HGPｺﾞｼｯｸM" panose="020B0600000000000000" pitchFamily="50" charset="-128"/>
                <a:ea typeface="HGPｺﾞｼｯｸM" panose="020B0600000000000000" pitchFamily="50" charset="-128"/>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defRPr sz="2800">
                <a:latin typeface="HGPｺﾞｼｯｸM" panose="020B0600000000000000" pitchFamily="50" charset="-128"/>
                <a:ea typeface="HGPｺﾞｼｯｸM" panose="020B0600000000000000" pitchFamily="50" charset="-128"/>
              </a:defRPr>
            </a:lvl1pPr>
            <a:lvl2pPr>
              <a:defRPr sz="2400">
                <a:latin typeface="HGPｺﾞｼｯｸM" panose="020B0600000000000000" pitchFamily="50" charset="-128"/>
                <a:ea typeface="HGPｺﾞｼｯｸM" panose="020B0600000000000000" pitchFamily="50" charset="-128"/>
              </a:defRPr>
            </a:lvl2pPr>
            <a:lvl3pPr>
              <a:defRPr sz="2000">
                <a:latin typeface="HGPｺﾞｼｯｸM" panose="020B0600000000000000" pitchFamily="50" charset="-128"/>
                <a:ea typeface="HGPｺﾞｼｯｸM" panose="020B0600000000000000" pitchFamily="50" charset="-128"/>
              </a:defRPr>
            </a:lvl3pPr>
            <a:lvl4pPr>
              <a:defRPr sz="2000">
                <a:latin typeface="HGPｺﾞｼｯｸM" panose="020B0600000000000000" pitchFamily="50" charset="-128"/>
                <a:ea typeface="HGPｺﾞｼｯｸM" panose="020B0600000000000000" pitchFamily="50" charset="-128"/>
              </a:defRPr>
            </a:lvl4pPr>
            <a:lvl5pPr>
              <a:defRPr sz="2000">
                <a:latin typeface="HGPｺﾞｼｯｸM" panose="020B0600000000000000" pitchFamily="50" charset="-128"/>
                <a:ea typeface="HGPｺﾞｼｯｸM" panose="020B0600000000000000" pitchFamily="50" charset="-128"/>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97352"/>
            <a:ext cx="1728192"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9D18C68C-F5DA-477F-8EF6-BDA75ACFF5C2}" type="datetime1">
              <a:rPr lang="ja-JP" altLang="en-US" smtClean="0">
                <a:solidFill>
                  <a:prstClr val="white"/>
                </a:solidFill>
              </a:rPr>
              <a:t>2015/1/12</a:t>
            </a:fld>
            <a:endParaRPr lang="ja-JP" altLang="en-US" dirty="0">
              <a:solidFill>
                <a:prstClr val="white"/>
              </a:solidFill>
            </a:endParaRPr>
          </a:p>
        </p:txBody>
      </p:sp>
      <p:sp>
        <p:nvSpPr>
          <p:cNvPr id="5" name="フッター プレースホルダー 4"/>
          <p:cNvSpPr>
            <a:spLocks noGrp="1"/>
          </p:cNvSpPr>
          <p:nvPr>
            <p:ph type="ftr" sz="quarter" idx="11"/>
          </p:nvPr>
        </p:nvSpPr>
        <p:spPr>
          <a:xfrm>
            <a:off x="2051720"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lang="ja-JP" altLang="en-US" dirty="0">
              <a:solidFill>
                <a:prstClr val="white"/>
              </a:solidFill>
            </a:endParaRPr>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B960645-1AE9-47E4-A3D2-D2D723D13CB3}" type="slidenum">
              <a:rPr lang="ja-JP" altLang="en-US" smtClean="0">
                <a:solidFill>
                  <a:prstClr val="white"/>
                </a:solidFill>
              </a:rPr>
              <a:pPr/>
              <a:t>‹#›</a:t>
            </a:fld>
            <a:endParaRPr lang="ja-JP" altLang="en-US" dirty="0">
              <a:solidFill>
                <a:prstClr val="white"/>
              </a:solidFill>
            </a:endParaRPr>
          </a:p>
        </p:txBody>
      </p:sp>
    </p:spTree>
    <p:extLst>
      <p:ext uri="{BB962C8B-B14F-4D97-AF65-F5344CB8AC3E}">
        <p14:creationId xmlns:p14="http://schemas.microsoft.com/office/powerpoint/2010/main" val="327726148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7A25D07-4743-43DA-9BB4-B5F315A4550B}"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698186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51EED091-209C-42BE-A428-60A90FCE046D}"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595420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BD0B0B2-B8CE-4ECD-9049-7A6145C9D78E}"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6750009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F1092B8-19FC-47AA-8CEF-B91EB16113D0}"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8298744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55CF12B-984E-4EAF-99FB-87FC3B1F30A8}"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7270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8B04267-FBD9-4A4D-AE97-F809185BA013}"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1520268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F466187-B162-47BE-9FB8-6738B300256A}"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030783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27829FE-9634-4375-ACF4-7870259B3304}"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0840003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010F75C-7E9B-4B91-A22B-91B1F8E30085}"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8433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E7C98-8ABC-4D8C-9DA5-559C1F1B83A1}" type="datetime1">
              <a:rPr kumimoji="1" lang="ja-JP" altLang="en-US" smtClean="0"/>
              <a:t>2015/1/12</a:t>
            </a:fld>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60645-1AE9-47E4-A3D2-D2D723D13CB3}"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F3574-AC03-4BE7-BDBC-57529E317BAA}"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26324759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839715-7569-4E8B-AD5A-57782F6DB30E}"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2295379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90569-9501-46E1-A686-DB9FDFBD91CE}" type="datetime1">
              <a:rPr lang="ja-JP" altLang="en-US" smtClean="0">
                <a:solidFill>
                  <a:prstClr val="black">
                    <a:tint val="75000"/>
                  </a:prstClr>
                </a:solidFill>
              </a:rPr>
              <a:t>2015/1/12</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60645-1AE9-47E4-A3D2-D2D723D13CB3}" type="slidenum">
              <a:rPr lang="ja-JP" altLang="en-US" smtClean="0">
                <a:solidFill>
                  <a:prstClr val="black">
                    <a:tint val="75000"/>
                  </a:prstClr>
                </a:solidFill>
              </a:rPr>
              <a:pPr/>
              <a:t>‹#›</a:t>
            </a:fld>
            <a:endParaRPr lang="ja-JP" altLang="en-US">
              <a:solidFill>
                <a:prstClr val="black">
                  <a:tint val="75000"/>
                </a:prstClr>
              </a:solidFill>
            </a:endParaRPr>
          </a:p>
        </p:txBody>
      </p:sp>
      <p:sp>
        <p:nvSpPr>
          <p:cNvPr id="7" name="正方形/長方形 6"/>
          <p:cNvSpPr/>
          <p:nvPr userDrawn="1"/>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8" name="正方形/長方形 7"/>
          <p:cNvSpPr/>
          <p:nvPr userDrawn="1"/>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382339524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png"/><Relationship Id="rId5" Type="http://schemas.microsoft.com/office/2007/relationships/hdphoto" Target="../media/hdphoto1.wdp"/><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22.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9.png"/><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5.xml"/><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35.xml"/><Relationship Id="rId5" Type="http://schemas.openxmlformats.org/officeDocument/2006/relationships/image" Target="../media/image13.png"/><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35.xml"/><Relationship Id="rId5" Type="http://schemas.openxmlformats.org/officeDocument/2006/relationships/image" Target="../media/image13.pn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png"/><Relationship Id="rId5" Type="http://schemas.microsoft.com/office/2007/relationships/hdphoto" Target="../media/hdphoto1.wdp"/><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988840"/>
            <a:ext cx="7772400" cy="1470025"/>
          </a:xfrm>
        </p:spPr>
        <p:txBody>
          <a:bodyPr>
            <a:normAutofit/>
          </a:bodyPr>
          <a:lstStyle/>
          <a:p>
            <a:r>
              <a:rPr kumimoji="1" lang="ja-JP" altLang="en-US" dirty="0" smtClean="0"/>
              <a:t>ソフトウェア進化を理解する</a:t>
            </a:r>
            <a:r>
              <a:rPr kumimoji="1" lang="en-US" altLang="ja-JP" dirty="0" smtClean="0"/>
              <a:t/>
            </a:r>
            <a:br>
              <a:rPr kumimoji="1" lang="en-US" altLang="ja-JP" dirty="0" smtClean="0"/>
            </a:br>
            <a:r>
              <a:rPr kumimoji="1" lang="ja-JP" altLang="en-US" dirty="0" smtClean="0"/>
              <a:t>ための遅延相関分析手法</a:t>
            </a:r>
            <a:endParaRPr kumimoji="1" lang="ja-JP" altLang="en-US" dirty="0"/>
          </a:p>
        </p:txBody>
      </p:sp>
      <p:sp>
        <p:nvSpPr>
          <p:cNvPr id="3" name="サブタイトル 2"/>
          <p:cNvSpPr>
            <a:spLocks noGrp="1"/>
          </p:cNvSpPr>
          <p:nvPr>
            <p:ph type="subTitle" idx="1"/>
          </p:nvPr>
        </p:nvSpPr>
        <p:spPr>
          <a:xfrm>
            <a:off x="1691680" y="4365104"/>
            <a:ext cx="5760640" cy="1752600"/>
          </a:xfrm>
        </p:spPr>
        <p:txBody>
          <a:bodyPr>
            <a:normAutofit/>
          </a:bodyPr>
          <a:lstStyle/>
          <a:p>
            <a:r>
              <a:rPr kumimoji="1" lang="en-US" altLang="ja-JP" sz="3200" dirty="0" smtClean="0">
                <a:solidFill>
                  <a:schemeClr val="tx1">
                    <a:lumMod val="65000"/>
                    <a:lumOff val="35000"/>
                  </a:schemeClr>
                </a:solidFill>
              </a:rPr>
              <a:t>M1</a:t>
            </a:r>
            <a:r>
              <a:rPr kumimoji="1" lang="ja-JP" altLang="en-US" sz="3200" dirty="0" smtClean="0">
                <a:solidFill>
                  <a:schemeClr val="tx1">
                    <a:lumMod val="65000"/>
                    <a:lumOff val="35000"/>
                  </a:schemeClr>
                </a:solidFill>
              </a:rPr>
              <a:t>　</a:t>
            </a:r>
            <a:r>
              <a:rPr lang="ja-JP" altLang="en-US" sz="3200" dirty="0" smtClean="0">
                <a:solidFill>
                  <a:schemeClr val="tx1">
                    <a:lumMod val="65000"/>
                    <a:lumOff val="35000"/>
                  </a:schemeClr>
                </a:solidFill>
              </a:rPr>
              <a:t>山谷</a:t>
            </a:r>
            <a:r>
              <a:rPr lang="en-US" altLang="ja-JP" sz="3200" dirty="0" smtClean="0">
                <a:solidFill>
                  <a:schemeClr val="tx1">
                    <a:lumMod val="65000"/>
                    <a:lumOff val="35000"/>
                  </a:schemeClr>
                </a:solidFill>
              </a:rPr>
              <a:t> </a:t>
            </a:r>
            <a:r>
              <a:rPr lang="ja-JP" altLang="en-US" sz="3200" dirty="0" smtClean="0">
                <a:solidFill>
                  <a:schemeClr val="tx1">
                    <a:lumMod val="65000"/>
                    <a:lumOff val="35000"/>
                  </a:schemeClr>
                </a:solidFill>
              </a:rPr>
              <a:t>陽</a:t>
            </a:r>
            <a:r>
              <a:rPr lang="ja-JP" altLang="en-US" sz="3200" dirty="0" smtClean="0">
                <a:solidFill>
                  <a:schemeClr val="tx1">
                    <a:lumMod val="65000"/>
                    <a:lumOff val="35000"/>
                  </a:schemeClr>
                </a:solidFill>
              </a:rPr>
              <a:t>亮</a:t>
            </a:r>
            <a:endParaRPr lang="en-US" altLang="ja-JP" sz="3200" dirty="0" smtClean="0">
              <a:solidFill>
                <a:schemeClr val="tx1">
                  <a:lumMod val="65000"/>
                  <a:lumOff val="35000"/>
                </a:schemeClr>
              </a:solidFill>
            </a:endParaRPr>
          </a:p>
          <a:p>
            <a:r>
              <a:rPr kumimoji="1" lang="en-US" altLang="ja-JP" sz="3200" dirty="0" smtClean="0">
                <a:solidFill>
                  <a:schemeClr val="tx1">
                    <a:lumMod val="65000"/>
                    <a:lumOff val="35000"/>
                  </a:schemeClr>
                </a:solidFill>
              </a:rPr>
              <a:t>2015/01/13</a:t>
            </a:r>
            <a:endParaRPr kumimoji="1" lang="ja-JP" altLang="en-US" sz="3200" dirty="0">
              <a:solidFill>
                <a:schemeClr val="tx1">
                  <a:lumMod val="65000"/>
                  <a:lumOff val="35000"/>
                </a:schemeClr>
              </a:solidFill>
            </a:endParaRPr>
          </a:p>
        </p:txBody>
      </p:sp>
    </p:spTree>
    <p:extLst>
      <p:ext uri="{BB962C8B-B14F-4D97-AF65-F5344CB8AC3E}">
        <p14:creationId xmlns:p14="http://schemas.microsoft.com/office/powerpoint/2010/main" val="21208663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251520" y="1700808"/>
            <a:ext cx="8640960" cy="3600400"/>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正方形/長方形 33"/>
          <p:cNvSpPr/>
          <p:nvPr/>
        </p:nvSpPr>
        <p:spPr>
          <a:xfrm>
            <a:off x="5724128" y="2201139"/>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ソフトウェア進化とは？</a:t>
            </a:r>
            <a:endParaRPr kumimoji="1" lang="ja-JP" altLang="en-US" dirty="0"/>
          </a:p>
        </p:txBody>
      </p:sp>
      <p:sp>
        <p:nvSpPr>
          <p:cNvPr id="4" name="日付プレースホルダー 3"/>
          <p:cNvSpPr>
            <a:spLocks noGrp="1"/>
          </p:cNvSpPr>
          <p:nvPr>
            <p:ph type="dt" sz="half" idx="10"/>
          </p:nvPr>
        </p:nvSpPr>
        <p:spPr/>
        <p:txBody>
          <a:bodyPr/>
          <a:lstStyle/>
          <a:p>
            <a:fld id="{A24FF2FD-90F5-4244-88DF-AB13C827452A}" type="datetime1">
              <a:rPr lang="ja-JP" altLang="en-US" smtClean="0"/>
              <a:t>2015/1/12</a:t>
            </a:fld>
            <a:endParaRPr lang="ja-JP" altLang="en-US" dirty="0"/>
          </a:p>
        </p:txBody>
      </p:sp>
      <p:sp>
        <p:nvSpPr>
          <p:cNvPr id="7" name="正方形/長方形 6"/>
          <p:cNvSpPr/>
          <p:nvPr/>
        </p:nvSpPr>
        <p:spPr>
          <a:xfrm>
            <a:off x="0" y="5589240"/>
            <a:ext cx="9144000" cy="792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ソフトウェア進化</a:t>
            </a: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　＝　ソフトウェアの積極的な変更</a:t>
            </a:r>
            <a:endParaRPr kumimoji="1" lang="ja-JP" altLang="en-US" sz="3600" b="1" dirty="0">
              <a:solidFill>
                <a:schemeClr val="bg1"/>
              </a:solidFill>
              <a:latin typeface="HGPｺﾞｼｯｸM" panose="020B0600000000000000" pitchFamily="50" charset="-128"/>
              <a:ea typeface="HGPｺﾞｼｯｸM" panose="020B0600000000000000" pitchFamily="50" charset="-128"/>
            </a:endParaRPr>
          </a:p>
        </p:txBody>
      </p:sp>
      <p:sp>
        <p:nvSpPr>
          <p:cNvPr id="13" name="正方形/長方形 12"/>
          <p:cNvSpPr/>
          <p:nvPr/>
        </p:nvSpPr>
        <p:spPr>
          <a:xfrm>
            <a:off x="6084168" y="1988840"/>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プロダクト</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29" name="Picture 5" descr="https://figures.boundless.com/13068/full/microsoft-powerpoint-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2431" y="2694104"/>
            <a:ext cx="504585" cy="504585"/>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7"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AutoShape 9"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6" name="Picture 12" descr="https://encrypted-tbn0.gstatic.com/images?q=tbn:ANd9GcQUrOz_PTY6LlH1UwFQb1kYdZKZeiopiUjGcf8G4UrqOCkFGgVBiQ"/>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098" b="100000" l="0" r="100000"/>
                    </a14:imgEffect>
                  </a14:imgLayer>
                </a14:imgProps>
              </a:ext>
              <a:ext uri="{28A0092B-C50C-407E-A947-70E740481C1C}">
                <a14:useLocalDpi xmlns:a14="http://schemas.microsoft.com/office/drawing/2010/main" val="0"/>
              </a:ext>
            </a:extLst>
          </a:blip>
          <a:srcRect/>
          <a:stretch>
            <a:fillRect/>
          </a:stretch>
        </p:blipFill>
        <p:spPr bwMode="auto">
          <a:xfrm>
            <a:off x="6300192" y="2694103"/>
            <a:ext cx="662888" cy="682385"/>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4" descr="data:image/jpeg;base64,/9j/4AAQSkZJRgABAQAAAQABAAD/2wCEAAkGBxQHERAPEBMTExAWEBUVGBYRExQSEBIYFBIWFxYVFRYYHCggGBolGxcUITIiJSkrLi4uFx8zODgsNygtLjcBCgoKDg0OGxAQGy4kICQ0NDUsLCwsLDQ3LCwuLC0sMSwwLDA3LCwsLDEvLSwsNywsLSwsLDAsLywsLCwsLCwsLP/AABEIAOEA4QMBEQACEQEDEQH/xAAbAAEAAgMBAQAAAAAAAAAAAAAABAYDBQcBAv/EAEMQAAIBAQMFCQ0HBAMAAAAAAAABAgMEBREGEiExURQiMzRBYXFzshMVMlJTgZGSorHC0dIHNUJydKHBI2KC8CRj4f/EABsBAQADAQEBAQAAAAAAAAAAAAABAgYFBAMH/8QAOBEBAAECBAAKCAYDAQEAAAAAAAECAwQFETESITRBUVJxcqGxBhUWM2GBwfATMjWCkdEUQuHxU//aAAwDAQACEQMRAD8A7iAAAAAAAAAjXnSdelUim03F4NHwxNqbtqqimdJmCVbuC+ZU5Ro1Ho1JvWmuR/7yHLybFVV0zYufmp8v+KxK2nbWAAAAAAAYrTXVmhKpLwYrFnzu3abVE11bQKBHKKdK1RwxlOq9McXmxjjo0HGyn8W9crxNczpPFEffRsrDoVJ5yTevA7qz6AAAAAAAAAAAAAAAAAAAABS8prBuWp3SOhSeOK5GjOZnbqwuIpxdv5/fxhWeLjWK4bfu6km/CWhrnRoLdym5RFdO0rJlotcLN4c4x6Wk/QUu37Vr89UR2yNfVyjs9P8AG5fli/5PDXnOEp/217IlGsMDyqor8NT1Y/UfCc/w0c1X8R/ZrD7hlPQlrz10x+TZenPMLO+sfL+tThQmWe96No8GpHHY96/3PZazDDXfy1x5eZrCaniexKqZZ3ooLuWO9is+f8R/3ajPZrdqv3acJb+f38N/4VnoabIC63bqk7ZVWt71bFyJHds2qbVEUU7Qs6KfQAAAAAAAAAAAAAAAAAAAAAaPKW2Uo03Tm8Z8ijpa53sOVmeLw9Fqq1c45nmjz+CJlUKFrnZ1JQk446814NmVox2IotfhU1aR8P73V1YpSctLeL59Z5ZmZnWUPCAAAAJVkvCpY3vJtc2uPoeg9NjG37Hu6pj4c38GrXXtSnebSclhKpnVMdb6Do5XjbVu9Vcv/mq5+hMS6VctnhZaMI08HHBajX01RVGsTrC6cSAAAAAAAAAAAAAAAAAAAAVm/soe5t0qD06nNcnNH5mdzLOODM2rE8fPP9f2rMqrJ5zxel8+sy8zMzrKrwAAAAAAAABPuy9J3e968Y8sXqOhgcxuYWrSOOnnj+uiUxK7XbeEbfFSi9PKuVG0w+Iov0RXbnWF0w+wAAAAAAAAAAAAAAAAAFcyovfuKdCm981vmvwp/hXOzP5zmM24/AtzxzvPRHR2qzKomVVSLDZJW6apwWLfoS2vmPvhsNXiLn4dG42F45PVLDDumMZRWvNxxXPp5DoYvJrti3+JrExG6ZhpzkIAAAABKu6wTvCeZBadbb1JbWenCYS5ia+BR856BMvS4al3xz21KHK446OlbD2YzKbuGo4eusc+nMmY0ak5SEmwW2VimpRfyZ7sBjqsLc1/1nePvnTE6L7dttjboKcfOtjN1RXTXTFVM6xK6WWAAAAAAAAAAAAAAACJelsVgpTqPWloW1vUjzYzExh7NVyebbtRLndWo6snKTxk3i3tbMBXXVXVNVW8qPkqNrk5b42CrjPwZRccfF0p49Gg6mUYujD3ta9pjTXoTErDfN9Uo0ZxhOM5Si4pReOtYYvYaDH5jYpsVRTVEzMaREfFMypJi1QAAAAbrJi8Y2GpJVNEZJLHY0+Xm0nZybGW7FyqLnFFXP2JiW3yhvik6MqcJKcprDevFJcrbOtmeY2IsTRTVEzV0JmVOMgqAbS4bxdhqLF7yTSfNjqf8eg0mRYvfD1dsfWPr/K1Mr5F5yxRplnoAAAAAAAAAAAAAAFTyztWdKnRWpLOfS9C/bH0mXz+/rVTajm45+itStGdVAAAAAAAAAAAAAAGs7Fbf25z62Ls2rlNyOaReclrdu6hFvwo719K0M/RKaoqiKo530bgkAAAAAAAAAAAAAAc+v8Aq92tFV7JZvqrD+DB5nc4eLrn46fxxKTu154UAAAAAAAAAAAAAAAG7yGtGZWtFLkzlJf5RTf74m7yy5w8LRPw0/heNl2PekAAAAAAAAAAMVW0wo6JTjF/3SS958q79ujirqiO2YH3TqKosYtNbU8UXpqpqjWmdR9FhzPKao7trTzoTnnTlL+mk1pbfK0Ze9kd65cqr4UcczPPzyro0/fleRr+rH6j5+z97rR4nBO/K8jX9WP1D2fvdaPE4J35Xka/qx+oez97rR4nBO/K8jX9WP1D2fvdaPE4J35Xka/qx+oez97rR4nBO/K8jX9WP1D2fvdaPE4J35Xka/qx+oez97rR4nBO/K8jX9WP1D2fvdaPE4J35Xka/qx+oez97rR4nBO/K8jX9WP1D2fvdaPE4J35Xka/qx+oez97rR4nBO/K8jX9WP1D2fvdaPE4J35Xka/qx+oez97rR4nBO/K8jX9WP1D2fvdaPE4LeZD1pWi1zqKE4QcIrfrB4roO/l+Gqw9mLdU69iYdIPalglbKcXg6kE9jksfefGcRaidJqjXtgZk87StR9YnXYekgAAAAAFbynvl2d9wpPCWG+ktax1JbHgZ/OMyqtT+DanSeeej4KzKpt46XrMrMzPHKrNZLXOySzoSafNqfSfbD4m5Yq4VudPr2i6XJfCvBZr0TS0rbzm6wWKpxNmLkfOOiV4Ve8rxqOrUWdoVSSWKTwSk8FqMricyxVN6umK50iZ6OlXWUXd9TxvZj8j4+tcX158DWTd9TxvZj8iPWuL68+BrJu+p43sx+Q9a4vrz4Gsm76njezH5D1ri+vPgaybvqeN7MfkPWuL68+BrJu+p43sx+Q9a4vrz4Gsm76njezH5D1ri+vPgaybvqeN7MfkPWuL/+k+BrJu+p43sx+Q9a4vrz4Gsm76njezH5D1ri+vPgaybvqeN7MfkT61xfXnwNTd9TxvZj8iPWuL68+BqbvqeN7MfkPWuL68+BrJu+p43sx+RPrXF9efA1lucmb4VSrueSxngpZ2CWh6jUZVervYeK7k6zrK0MWUN9StMpUqbwpp4PDXN8uPMcLNMzru1zbtzpTHj/AMVmWiOIhNu2852B71vN5YvUz3YLH3MLVxTrTzx986YleLst8bwhnR18q2M3Nuum5TFdO0rphcAAAABzq+JZ1es35SS9DwR+f46qasTcmemfCdFJ3QzyoAMt22x2S1WZL8Wen5s3D3s0/o9M8G5HZ9VqX3eGmrV6yXaZwMX7+53p81ZRzzgAAAAAAAAAAAAAAB93BLMttVrWrOn6FI1+VVTTgJmPitGz4MgqAANrkdbHG1VaXI4xl6Y/+G2yeqZwlOvx8142Xw6iQAAAAc5vbh63Wz7TPz7G8oud6fOVJ3RDzIAMMON2PpqfAab0e2ufL6rUptv4Wr1ku0zg4v39zvT5ondgPOgAAAAAAAAAAAAAAA9uTjlb9MuzI12Wfp9X7vJaNnhkVQABKyR+8KnVw9xtcl5JT2yvGzo51UgAAAA5ze3D1utn2mfn2N5Rc70+cqTuiHmQAYYcbsfTU+A03o9tc+X1WpTbfwtXrJdpnBxfv7nenzRO7AedAAAAAAAAAAAAAAAB7cnHK36ZdmRrss/T6v3eS0bPDIqgACVkl94VOrh7ja5LySntleNnRzqpAAAABzm9uHrdbPtM/Psbyi53p85UndEPMgAww43Y+mp8BpvR7a58vqtSm2/havWS7TODi/f3O9Pmid2A86AAAAAAAAAAAAAAAD25OOVv0y7MjXZZ+n1fu8lo2eGRVAAErJL7wqdXD3G1yXklPbK8bOjnVSAAAADnN7cPW62faZ+fY3lFzvT5ypO6IeZABhhxux9NT4DTej21z5fValNt/C1esl2mcHF+/ud6fNE7sB50AAAAAAAAAAAAAAAHtyccrfpl2ZGuyz9Pq/d5LRs8MiqAAJWSX3hU6uHuNrkvJKe2V42dHOqkAAAAHOb24et1s+0z8+xvKLnenzlSd0Q8yADDDjdj6anwGm9Htrny+q1Kbb+Fq9ZLtM4OL9/c70+aJ3YDzoAAAAAAAAAAAAAAAPbk45W/TL3SNdln6fV+7yWjZ4ZFUAASskvvCp1cPcbXJeSU9srxs6OdVIAAAAOc3tw9brZ9pn59jeUXO9PnKk7oh5kAGGHG7H01PgNN6PbXPl9VqU238LV6yXaZwcX7+53p80TuwHnQAAAAAAAAAAAAAAAe3Jxyt+mXuka7LP0+r93ktGzwyKoAAlZJfeFTq4e42uS8kp7ZXjZ0c6qQAAAAc5vbh63Wz7TPz7G8pud6fNSd0Q8yADDB/wDLsfTU+A03o9tc+X1WpTbfwtXrJdpnBxfv6+9PmrLAecAAAAAAAAAAAAAAAPbj02yt+mXuka7K/wBPq/d5LRs8MiqAAJOSP3hU6uHZNrk3JKfn5rxs6QdVIAAAAKRlTY3RrOa1T0+flMlneCqoufjU/lnf4T/1SYaU4SDV0c+pdJNNM1TpAiZL435b1Uhpo0lmxfJLTvpdDf7JG4yvCThrOlX5p45/peIbO8dFWr1k+0zHYv39fenzUlHPOAAAAAAAAAAAAAAAGfJhZ14SX/TD+TZ5JySO2V42ZLzsjsdSUOTHR0chmswwVWFuzT/rO0/D/iswiHhQx2ivGywlUqPNhFYt/wALa3sPrYsV3q4oojWZE37NLPO11a1rmsFOWKWxJYRXoSN/h7MWbVNuOZ9HSD7AAAAAIl5WCN4QcJeZ8q50RMRVGk7Ci3nk5a7M33GUJx5M+OLXnTWJy7mTYSuddJjslGkNXHI+2Xs820TzaeOmMFmxfThr856cPgMPh51op4+mTR0LJ64adyU1CCWOGlnsSpt48NV6yfaZ+e4v39fenzfOUc84AAAAAAAAAAAAAAASMlvvCXVQ/k2eSckjtleNl0vu5o3nHXmzWqS1nTu2qLtPBrjWPilR7dcFuoNqHc5La4af2aRzJyTCzOuk/wAo0hhsWQtovKcZ2yo3FPFR1QXRFaPOe/D4W1YjS3Tp99KXSLtsEbugqcFgkj0CWAAAAAAAAAAc6vik6Neqn5ST8zeK95gcwtzbxNcT0zP88akoZ40AAAAAAAAAAAAAAAGbI+Xd7wqtaoxjDzpYv93h5jcZRbmjCU68/GvGzpZ0kgAAAAAAAAAAAAAKzlZdzn/WiscFpw14bTkZplv+THDo/NHjHQiYVSD7p4LT6NOHTsMjdsXLU8GumYlR9Zj2P0Hy0kfLWAAAB6o46gPcx7H6BpIZjXIxoPkAAA+lBvkY0Bwa5CYpmRp7yvqNH+nQwq13oSjvowe2TWjFbDs4DKLl2qKrsaU+M/fSmIXT7Orgd2UnUqY90m8W3rxels18RERpC65kgAAAAAAAAAAAAADyUc5YPUBWr4yMoXk3LDNltWgDTP7M6Xjy9JHBjoEGvYldsnQjpUN6vMYTMuV3O1Sd2M8KADWX3ZN3Oz022k63J+Vmg9H41uV9n1WpWOn9mlKSTz5atpqeDHQsVPs/p3enXUm3BZy07NJ5MdEf41zsnyRLXmBUAAEC68m439bLQpyawzdT/sibnK4j/Eo++eV42WB/ZlReuTa5zoaRCW7uXIyz3U01FN85IskY5uhAegAAAAAAAAAAAAAAAAADnt+8YrfnZg8z5XX2qTugHhQARrTwtl6/4WaH0e95X2fVal1ej4MehGpWRr44Ct1cvceTH8mud2fIlzowD5gACfkNxy0/49iJusq5JR988rxs6EdBIAAAAAAAAAAAAAAAAAAAADnt+8YrfnZg8z5Xc7VJQDwoAI1p4Wy9f8LND6Pe8r7PqtS6vR8GPQjUrI18cBW6uXuPJj+TXO7PkS50YB8wABPyG45af8exE3WVcko++eV42dCOgkAAAAAAAAAAAAAAAAAAAABz2/uMVvzmDzPldfapO6AeFABGtPC2Xr/hZofR73lfZ9VqXV6Pgx6EalZGvjgK3Vy9x5Mfya52T5EudGAfMAAT8huOWrpj2Im6yvklH3zyvGzoR0EgAAAAAAAAAAAAAAAAAAAAKXlZY3Sq90WqS/dGUzzCTTc/Hpjinf4T/wBVmGiOAqJYga+75d97fSp09MKLeLWpzbWOHMkkunE2OTYSbNqa6t6vJeIdfgs1Jcx2UvmvT7rGUXqcWvSitdMV0zTO0jnFqoOzTlB608D8/wAVhq8Pdm3V/wCx0vmwnnGO0142WEqk3hCKxb/hbWz62LFd6uKKI45Gz+zChOu61pmsO6ScsNmOpeZYI/QLNqLVum3HND6OhH1AAAAAAAAAAAAAAAAAAAAAEW8bDG3wcJeZ8qIqpiqNJjWBQr0uO1WJvucYVY8mcmpedpnHu5Hhq51p1jsRo1DuO33o+5vNpU3ofc01JrY5N4+jA+2GynD2J4URrPxNF7ySyXhcMEksZ8rOmlYwAGiyguPvgs+m82p6U+lHnxGFtYing3I1FItl326ztxVKnLn32HoxOX6gw+uvCnwV4LHYcjLTfE4ztct5F4qCWEF0Lbzs6eGwdnDxpbj586dHTrtsMbvgqcFgkj0pSgAAAAAAAAAAAAAAAAAAAAAAHzID5gBkAAAAGOYH1ED6AAAAAAAAAAAAD//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9"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6256" y="2716984"/>
            <a:ext cx="495992" cy="495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AutoShape 17" descr="data:image/jpeg;base64,/9j/4AAQSkZJRgABAQAAAQABAAD/2wCEAAkGBxQSDxUUEBMUFhQUFBQVFBUUFBQUFBQUFBQXFhQUFRUYHCggGBolHBQUIjEhJSkrLi4uFx8zODMsNygtLisBCgoKDg0OGxAQGywkHyUtLCwvLCwsLCwsLCwsLCwsLCwsLCwsLCwsLCwsLCwsLCwsLCwsLCwsLCwsLCwsLCwsLP/AABEIAMwAzAMBEQACEQEDEQH/xAAcAAABBQEBAQAAAAAAAAAAAAAAAgMEBQYHAQj/xAA+EAACAQICBwQIBAUEAwEAAAABAgADEQQFBhIhMUFRYRMicZEHMkKBobHB0SNScuEUM2KCklOisvBjwuIW/8QAGwEAAQUBAQAAAAAAAAAAAAAAAAECAwQFBgf/xAA5EQACAQMBBQQJAgYCAwAAAAAAAQIDBBESBSExQVETYXGRIjKBobHB0eHwBhQVIzNCUvFikhZDcv/aAAwDAQACEQMRAD8A7jAAgAQAIAEACABAAgAQA8JgBGrY+mu9187yRUpvgiGVenHiyK+e0R7RPgJIrWoyF3tJcxs6Q0v6vIR37SY39/S7xQz+lzbyiftKgqv6Q/Szek3tj37Ix29RciWN1SfMmU6qt6pB8DeRNNcSaMoy4MXEHBAAgAQAIAEACABAAgAQAIAEACABAAgAQAIARsXjkpjvtbpxkkKUp8ERVK8KfrMz+N0o3imLdTtMuU7Jf3GbV2i+EFgo8Tmzv6zE++XIUYx4IoTuJS4sinEyTSQ6w7eGkXUHaw0iag7aGkNQfxENIahynjSu0G3hGuGeI5VWuBa4PSN13nWHX7yvO0hLuLlK+qR7/Ev8Bn1OpsPdPXd5ylUtZx4bzRpX1Oe57mWwaVi6ewAIAEACABAAgAQAIAEACAHl4AewARUqBRdiABxMVJt4Q2UlFZZl840oAutL/L7S/Rs+czLuL9vdT8zJYrMixuTczQjBJYRlSqZ3siNiTJFEq1KqAVY7AxTyPU2jWPUh5TEJMixEFyeEQAQ4gNZHqXjiNtoa7e0VxFjU3lzlOJoVjqOxo1NwcG9NjyZT6p99pUqqrT3r0l05mjQdKr6MvRfXk/Ho/aaBP4nC7SNen/Tdhbw3rK2aNfuZdUbi238V+eRfZbmiVluh28VO/wDcSnVoypveX6FxCqt3HoTbyIsHsACABAAgAQAIAEAGcXiBTQuxsFFz9oypNQi5S4IfCDnJRXFme0TzQ1albXPeJDjoN1vlMvZteVSc9XF4ZpbRt1TjDTw4F/jMWtJCzmwH/bTZhBzeEY1SrGnHVI57pBpI1U2GxOA+816Nuqa7zDuLmVV9xmq2MvLaRTbI5rxyIpbxS1THIq1NKW4k4emzblJ8ATIqtelS/qTUfFpBTo1qn9OLfgsk44WoouykDns+8q0dpWdxPRSqRlLomW6ljdUY66lNpdWKRpcwQpjgaNwPyeF4uAyNPUi4I3IaarFwRuQ2zA74cBYvJErUOX7/ALxMlmJoNFNMGoEUsQb0tyud9Px5r8RM29stfp0vW6dfubFle6fQm93w+xtcVlaVCKlBuzqesGX1XvtuQOfMTOt7976c/Iv1rOMvThufVFJmGfYnDVw1RLrqgVE52P8ANQ/OV76nVp/zqG+PNdPzr8jQ2fOlXTt63o1OT5S7vsa7LcelemKlJrqR5dDEt7iNaOY8ea5piVaM6UtMkSpORBAAgAQAIAEAMZ6Qcx1dSiOI1287KPn8JkbTqcKft+hs7Ko5zUfh9TGYTN3oVBUpnaPIjiD0lCg5U5aomtVoxqw0y4EzP9JjiDfcvBeXj1ndWDpzpKcOfHxPOdp0qtKu6dXlw6NdTN1sTNBIzJMjGtHYI2SKG3cCT0EJSjCLlJ4S5sidOc5aIrL6Ghy/KBYGpv36vAdDznEbS/VNTVKFqklw1Pi+9LkdXY/pmkoqdxvlxwuHg+peGotNCzWVVH/bTlKdOte3CisynJ8/j3JHQVJ0rWk5boxXQzeKzJqzXIAUeqOQ5+M9S2VsyFhR0ReW97fV/Q852ptGV3Wy9yXBdPuC1ZpYKCmL7WJgdrPDVhgRzGXqRyRHKRHapFwR5Y2MRGstU4joqxjRYg3zHDlVSrTNSmhYL6xSzEfqUbR42kbqRi9LeCzGlNrVFZ8PzJbaDaSGk4w1Y9wm1Nj7D39Q8lPwPjMba9hrj21P1lx7118TW2fd6X2c+HLu7jouJw6YhNSoNo3EbweY6zMsL5yeOfxRp3FvGS3/AOvAw9JK2W4kqNtKrfV/KH4EDkeXA24GQ3lDsH+6t+HCS6fZcn7C/bXH7pKhceuuD/yX16my0bzpcVQDDYw2OvJuNukltbpVfRfrL396I7y1dvU08uRcS4VAgAQAIAeGAHJdPcbfHVBf1Qq+Q/eYl0nOszp9nQxbx795lg7ObKLn5eMjworLNAn4fAAbXN+g3fvCnf1aLfZPGfzwKd3aUbqKjVjnBOp0lG5R5CQVL24qPMqkvP6EcLK2prEaaXsRJpAcVU+IEruvWXCcl7X9QnbUpLDivJEmnSTW1lRQbbwLRta+uatPs6lRyj0ZWp2NvSqOpCCT6pE2lM6RMyk0jxms4pj1VsW6sdw9w+c7v9J7PUKLupLfLcv/AJX1fuRxH6lvW59hHguPj9isVp2JxzQsVImBMtCu1hgXUeGpDAahBaKJgbZog+MRhhGsuQcRGuREaLEZInZTnVTDVRUpEXGwg7mXip6fKQVaUakdMi1Qqypy1ROh4rJcLmuHFan+HUI9dbayuN6VAPWsffuIMy1VqW8tL3o13Sp3EVNbmSsnesiBMR/Npd0sPVqKPVqA9Rv6gzl9p01b11Upbk967nzX5yZp2zcoaZ8Vuff3lnmGFTE0dVh4HirDiJdoXanDWlue5r4pkdSlvxzW9Po+phdGmqYPMnovuqAleRK94Ec7gsPKUbym7dKrR343x71zi/g/YzYlWV3bKUt0o7n7efg+K9qOmUqgYAjjNehXjWpxqQ4MxpRcXhi5MIEACAHhgBw/Sqi1XM8QBsUVNrctg2DrMavOMG2+OTrrPdQh4CqFEILKPufGZ0pOTyydjwjBrHFjWNY/TjJDGSqUgkRSJlIyvJEUjHVahZmb8zMfjs+E9Q2JdQlbxo8JRSWO7qvmcL+o9mVKFw63GEt+ej5p/LqJBm2cw4CgYZGODPdaGRuk8LQyLpPC0MjlESWiEiiILQJVEbYxCWMRpVsd8aWImn0Ezv8AhcUFY/g1iFYHcr+w/wBD0PSUrujrhlcUaFnW0Tw+DOtYikGWx9x5TnLuhGtTcJezuZuQk4vKKzDsUcqePz4Gc5aynQrOnPn8eT9pcqJTjqRAz/LO0ejVQfiUaisOqk2dT7iZpdstMoS4Ph3P78GRwbg8rmsPvX2e8tspq7SnLaJQ/T9zpnUtXyeV8/k/MLmPCRZzqioEACADGOxS0qbO57qi5+w6xlSpGnFylwQ+nTlUmoR4s5FmGJ7Sq9QgAuxYgdf+iczObnJyfM7ClTVOCguRGBjR7HFiDGOLGMaO04xjWSqRkMkRMkk90+B+Uhx6SIsbzH4CsLCbk1KMsxeGi/OCknGSyi2omn7SKfdH/wASvluVWRkz2JZS39lHyHMS1ErbswOqmxEfT2rfxee1ftw/kQv9P2Uv/WvYZ6hVOs6k31WsDs2jradjsu7qXEG59xxm3dm0LSolSWOO7PQe1pqGDpPNaA5REM8QkUBJaJkkURBaBIojbNEJUhs1L7DGscng7XoXnH8TgabMbuo7Op1ZNmt7xY++cxfLsqrR0NtLXTTLDGJfaN4nPXsNa1Lii/SeNwhmuAefzkEp5gpdRyWHgjYerq1Qeu33zDtrjsdoKa/yx57iWpHVTwX4no5mHsAAwAxHpAzLatFT/U/j7I+Z8pj7Tq5aprxfyNzZFDc6r8F8zDkzNwbZ6DBiDixo1jixrGsdQxjGsk0zIpIiZKp7pBIjaMTgsrrM5VF2BmHeNtxtfwnSaoTSZclVjFZZqBonX1RqOjHlu8jeM7BMqfv4J70PpowmHUVcxrAKDfsqZ9boW3m/ISejaOpLTBZZUudrxjFuO5dX8l18zKYiqGq1HAt2js1gLAAnugDooA907O0t1QpqHPmefX9zK5q6nwXD86sRrS0U9IhqkQcoEZ6l4mSVRwNmpAdgWK94C4EO8BSO7xAN76I80/FrUCdjIKq/qU6j/Bk8pz+3I4jGouuPPevmbOzJcYs6S7zk6lQ2UjzDrrI45EERLan2tGpDmt6Co9MkytJ2zi5vMmy4aWk1wDzAPwnq9CeunGXVJ+aMeSw2hclEPDADkGeY3ta7vwZjb9O4fC05ipPtKjn1OxtqXZ0ox7itJiE4pTEY1jgjRrHFMaxo6pjRrH6bSKSGMlU2kMkRNEXG3pt2ibjbW6Hn75atK2FoZJDE1pkN1dMWpLq07M/O2wfedXY7Mq1UpVPRj739DnNo7QoUm40/Sl7l9TOY3H1Kz69Zyx67h4DhOlo0KdGOILH5zOWrV51nmb+nsQzrSYr6Q14BpGmGw7YDsEepcQAYapEHDfaWiZFwKNcERchgk5Vlz4qqKNK2uwYqCbXKqW1b8zYyOrUUI6mSUaTnLCLD0d1mpZrTVgVJNSkykWIJU3UjgdZB5TI2ylKzk+mH7zSsU41sM7SzTgJTbN9Ik5ae83gPmZo7Jfpz8F8WQ3HBFfjV1ahHW/nOX2nbqlcziuGcr2/jLVJ6oJlhQzFRWpUOLUmfw1SAB/y8p3VhWxRpQ6xXwKc6DcJVejwWd5pFUg53VK4d9X1mGqo5s/dAHnILiTVN448F4sntoqVWOeHF+C3nIMYNV2AN7Ei/O2y46TntKi8I6+DbWWMXijhwRBBwGMGjimINHFMYxo6hjWhrJNNpDJEbR7j11qFRQdpRreNpLYtQuqcnw1L4lO7jJ0Z6Xh4Zz5Hnq+Dzx7+IsVIoh72kBA7SADL4mJkdgSte8Mg0Raj7dkaxyQ0zxB6Q0zRMjkjS+j+vq5nhT/5AP8lYfWQ3W+kyS1bVU6Hpto3qZlhMbRX1q608RbmQQlQ+Pqn+2YdzVzaVIPoa8af82MjV1lsinz9+6cbVgo04v83mnF5kx3KztbwH1l3Zbw5vw+ZHcckRs49cHmPkf3mVtuKdWMu74f7JrX1WjFZHnLVc4XWO53pC35V1gPlN+nB0uyzyUPel9S3iMrGWOr80zqlpuGCQs42Umf8A0wz+9VOr8ZFW9VvpvJqG+aiue44u7TnYrcdkeAxRRwGNGjgMbgRi1MQaKqVgi6zGwHGJGLk8JCYyVlTPCT+Gmzm32EtK0SXpvyF7PqRcTpJVRrWQm1zsItfdxmnY7FpXEXOeccFv4mFtXaX7Wap01l4y88un1FrpWzUmVgA5UgEA2JItu4H4S1H9O04XEZxbcU08Pisd/Ne8ypbZlOjKMliWHhrh9vgUQqTqjmD0VIAe9pAMB2kAI1SptMayRCO0iZFwIZ4mRyQ2WiZHKIgtGtkiiW+iOItmGGPKtT+LAStdzaoyfcWLeCU0fRuMYOpVrEfUbQfOcXcXqlBxzxRswhh5INerst0E5u7vNySLUIb8juWmyE8z8pq7Oq/yXLr8iOuvSwRc6qgAE7hrX8AL/SU9oZquMVxzjzJKG7LOV+j2oamY025s1Q9NY/8A1Oq2xFUqkIrrTXk19BbGo5WEs83L6nd5fMsqtK6mrgax/oPx2SC6eKUi1YrNxBd5xpmmGkdchQMQUcBjRBwGJgaOKY1iFJmNQ1KlvZXYBzPEy7RioQzzY5LA9hsLGTqClLntIrWOzYQCDz2W+k6zYtSMrVJcU2n5nB7fpyV25Pg0seWCADNYw8M91ouRuk91ouQ0nutDImDzWhkMCKhjWSREVDYRrY6KyxktG5JVESWjWx6iILRuR6RY6L7cdh7f61P4MDKG0p6bSo/+L+DLNvH+Yj6HpVCxt0PwE8rtnUuJuD6P3I3ppRWSDVrynGm5PeTqOCzpNqoByHx4zYVZU6aiuRUay8mY9IOY9lgahvYkFB4v3fqZZ2PH91fQjyTz5CVXoozfdjzKX0W5UUK1XFmqldUHhTW5v0ufgBNralxG42jTpQeVFrPj9hLWLhZtNY4vzOuzZKBT6XUy2CqqN7AAeJYASC5WabRbsWlXi/H4HHsbS1Kjp+RmX/EkfSYzWHjxOshLVFPrvEAxuBw8pjGAtTEEY4DEwNK3C0ZYnIcWNNZXbGsRj8uWsmq2w+yw3qft0k9nfVLWeqPDmupQvbOndQ0z48n0MfmGXVKLEMDbgwB1T7+HhO0tL+lcx1Qe/pzRxV3YVbeTUlu68mRNaXMlLSe60XImknYHKa1b+XTYjnsVfNrDylK52lbW39WaXdxfki1RsK9X1Iv4fEtP/wAbibbBT8O02/KZv/k1jnjL/qy29i3CXLz+xU5hllagfxqbL1Nip8GGyattf29ys0ZqXx8uJSq2lWj66wV9Q7JYlwIoreRy0jyWFEQWiZHKIgtG5HKJoNEcC4x2FZlIViaingyprAkf3LMnbFaKsqq7seeC7Z0m6sTuOTVr1vBWPyH1nAWMVTq6u5mzcR9AZSn+M3JWP7SncTVPOObY/PoImtUlCVSTGKJQaTYFK/ZCrtVGL6nBmAsutzAudk1tlXNS31yp7pNYzzS548eo9UI1PW4LkW2iya1e/BVJ+gmxsenquNXRDb56aWOpsJ1ZijOMoa62/qQ/4sG+kbOOpYH05aXnx96ONaWUdTHV151C3+fev8ZjVo4qNd51llPVQg+74FUrSFotDyNGNAOKY0BwGNGjdFbRzeRSQhjGhrH1MjGHrKGBDAEHeDtBhGUoS1ReH1GTipLTJZTKupo1h2NwGXorG3kbzVp7cu4LDafiv9GVPY1rJ5w14Ml4LIqFM3CXPNyWt4A7BK1xta8rLDnhd2738fePpbLtqTyo5ffvLpHmS1zZcaHlqyNwGOI5UKuhSooZGFiCLgwpznRkpweGuaIp0lJYa3HKtJcCtDFPTQ3Xust94DC+qfD7T0bZd3O5to1JrfvT78czlL23VGs4x4FM6X3S8yCLGq3DwjWSQQ0zW28tvlGkmDuOHyZaODwLEAVKGH7JvGqqO239Snznnt5tP9xOrTg9zln2LKRuWVFKSb6FvkT7XboAPmfkJjXNXslhcWXLiPBEyq+09ZnpOe9kaW7A2aseqYuCpzKtd/ATStaemBaox9E1GhmHtSZz7ZsPBf3J8p1Ox6Omm5vn8EZW0p5modDRTYM0DADlXpRwmpikqDdUp/7kNj8CJmXccTz1R0myKmqi49H8THBpUwao8jRjQDytI2gHVMaIKEAA8xEEPUrwcBMDgrxukTSK/iYnZiaBqpmFuUcqGRdCK7FZw24Mfdslmnax5oVQj0M9js027yW5XOzxM2Lawc1l7kZ15tKlQ9GO+XTkvEh083rqbpVdeisQPKaX8PtsYcE/FbznKu0LipLLljuXAi1KzMSzksx2kk3JPUy5CMYRUYrCXJFGbc5ZYgtHZBRGapjGx8UWeiWXfxGNpU7bNbWf9Cd5vduH90ztqXX7a0nU54wvF7kWaFPXUSO4Z5V/APQr855fZQfbexnRW69MMq7tIX3t3j793whdenVeOW4K2+bFV622Op09w2MRlq0lVMdpKoE1Ktl2lmsvvNhNGlSbxGJb3Qhl8EdQwOGFOmqDcoA8eZnYUqapwUFyOVq1HUm5PmSJIMCAGS9JOW9rgtdR3qJ1x+k7GHy8pVu4Zhnoaeyq2itp/wAt3t5HIA0zmjph9GjGgH0aRtAOq0Y0A4DGgLUxBrE1KIboeYiqTQhV5s70F17Mye0Ra69SOXWXbWnGvLRlJ9/MguLnsI6pRbXdyKhs/U8W/wATL62XU7vMqfxe27/JkarnQO4MfhJobNlzaI57aor1Yt+S+5Br5gzbtg+PnLtKypw3vezMuNq1qu6Poru4+ZGvLplNBrQyJpPNaGRyieFomRVEaZrxMjkjpXowyrs6bYhx3qo1afSmDckfqIHuUTjf1HddpNW8eEd78ft8zWsaGIub5/A2mYrrAIfzKW8BtInOUUoS1dxpUnpeoW1eNVMTSRa1fbJ4w3EkY7iNicTZTJYU8skhDMsEbR3MLY+kqbw6hv79gHjY38psWtNxlGb5vd82JdYnTnHovfyOwzoDlQgAQAbr0g6lWF1YEEcwRYiI0msMWMnFpo4JpDljYXEvSb2T3T+ZD6pmTKDi9LOyt6yrU1Nc/jzIVNpG0TEhGkbQDytGNAOqYxoBYMaIOAxBBW8WPGJ3jWsmazTRXWOth2Vf6GuF/tI3eE27bbGlaayb71x9qMW52Tqeqk8d33KTE5DWp+sFPg6n4GxmpS2hQqeq35MzKlhWh6yXmvsVrAg2O+XE870U2sPDEsYoYPNeAC4AWmSZG+JbZ3aYNmf5hRxMoXt/Tto9Zcl9S5aWc67zwjzZZ4TQ9jiW1+7QVja7Au6jcBbdfbtlGrtiMaC075tdNyLcNmS7V6vVz13s6Vl6AAWFlAAUbhYbBs5Tj6ry3ni+JrOGFhCa2Jux8Ysae4VQ3DLV45UxdJGettkyhuJFEpdJM5FFBxc+ovXmeg+s0dn2Trz/AOK4v5EF1dRtoZ/ufBEr0ZYJnxlLWJJDGpUPNrXO3xtNCTVS4SjwXDuSIKidGzer1nxfVvidymgc8EACABADEek3R/tqHb0x+JRB1rb2p7z5b/OVbmnlaka2y7rs59nLg/j9zkaPKTR0ZIR5G0A+jyNoB5WjGgHFaMaAcBiAKBiCYFgxMCDOLwdOqLVUVhwuNo8DvEkpV6tF5pyaIatCnVWJrP51KXFaJUz/AC3Zeh7w+806W2qkfXin7jMq7Hpv1G17yvqaHVfZqUz4hh95bW2qXOL9xUex6q4SXvPaOhdT26qD9Ksx+No2W26a9WD9rSFjsep/dJe8t8PorSUbSWb8zWsOZVd1+plGptitN7ty6L6/QuQ2VSit+99X9C8w1FaaBKYsoFgBMupOVSTnN72aEKcYRUYrcidh6PFvL7ytOfQVslVa+qpPlIowyxuCt15bwPwJZ4JCpEbF4tadNnc2VRc/aTUaMqs1CPFjKk404OcuCMjhsHUxNY1q11X2Qd9uAUchzm9XrUraj2FLe+f53mVa0KlxW/cVVhck/wA5HafRpkvZ0jWIsagC0xyQHafeflIrOm0nOXMj2rXUpKlHguPj9jby8ZAQAIAEAEsLwA4r6QNGThK+vTH4FQkrbcjcU6dJn1aWh9x1Oz7zt4Yl6y9/eZhHkDRoD6PI2gH0eMaAdV5G0A6rxrQCw0bgBYMTAmBQaAmBQaJgD0GJgTAoGIJgUsR5DA8jW3RjWRrHBVjNIYI9atc9JJGGBUhGtH4DA09SKkOSI2Js1tYAgG4B3X4G3GTU5Sh6rwJKnGXrLJf6I6ONi6ms4Ioqe8d2uR7C/U8Jbtrd1Hl8ClfXqoRxH1n7u/6HWqaBQAoAAAAAFgANwAmwlg5hvLyxUBAgAQAIAEAK7OMGlek1KqusjCx5jkQeBHONlFSWGSUqsqU1OL3o4ZpHkdTB1tR9qG5pvwYfRhxEoVKbi8HWWt1C4hqXHmvzkV6PImiyPI8jaAeV4xoB1XjGgHVeNaAWrRuBRYaNwIKDQwGBQaJgTB7eGBBQaNwJgV2kTAYEtUvFwGDzWigNvVjlEVIYerHqI40mjGij4gh690pb7bnqeHIdfKX7e0cvSlwMq82lGl6NPfL3I6lg6C00CU1CqosFAsAJppJLCOdnNzk5SeWPxRoQAIAEACABACPXWAGezzLUr0zTqrdT5g8GB4GJKKksMlo1p0paoM5Jn+Q1MK23vUz6rj4BuRlGpScTqLS9hcLdul0+hWI8haLg8jxjQDyvGNAOh41oBavGNALDxrQCw8TACg8TACg8TAHuvDAYDXhgQ8NSCiA1UrRyiBAq5ku0A3I5cPEyyreWMtYGxnGTxF5N3ofkSmmlasl3bvKreqq+z3eJtt2zQoW8YrL4mBtC+m5unB7l05m/wqy0ZBYoIAKgAQAIAEACABABLreAELEUIAUmYYAMpDAEEEEEXBB4WgLGTi8ric+z7Q0qS2H3caZ/9T9DK06HOJuWu1f7a3n9TI1FZGKuCrDeDsI90qyjjczbjOMlmLyhaVYxxFHVqxriA6taMcQHBVjdIChViaQFCpE0gKDxMAHaQ0gBqQ0gRMZi2Ufh0y7HwCjxJlijQhN/zJaV7yvcVakFinByfkvaypqYPEVj+IwAJ9UE+4WG+XlXoUt1GOX1Znu3uqu+tLEeiePP/ZvdEdB9Uq+IGwWKoR8WHAdI6FOcnrmV7m+jTh2VDwyt3l9TpeEwssGMWlGlaAD8ACABAAgAQAIAEACAHhF4AR6uGBgBX4jL78IAUWbaOU6wtUQNyO5h4HeI2UU+JNRuKlF5g8GKzTQGotzh3DD8j7D7mGw++0glb9DZobYXCqvavoZjHYGrQP41Nk6kd3/Ld8ZXlTkuKNSlcUq3qST+PkN1AygFgQp3MR3T4NuMboZJGcZPCe8FqxjiPHBXMbpEFdv1iaUGAOIHE/GGkXB7Sq63qXbovePwiqm+gyUox4vBZYXJcTU9Wi+3iw1R/utJFbzfIrTv7eHGXlvLzAaC1msazqg5KNdvM2A+Mmjaf5MoVdsRW6nHPibDJ9FqVGxRO9+dtre48PdLUKUYcEZNe7q1vWe7pyNDQwdpIViYlICADkACABAAgAQAIAEACABAAgAQA8IgAhqIMAGXwQMAI9TLQRawseFriAFeujdJSdRAut6wUWVvFNx8omlEjqyfF5IOK0Jwz+tRQHmo1D/tjXCL4olheV4cJMq6vo0w59Vqq+DA/wDIGMdCJajtW4XHD9hZ4PQ6kigMiVCPaelTDe8qovJFBIqVLmcnlPHtZOpaOUl3UqY8EX7RcIidSb4t+ZNpZWBuFvDZFGN5JCYACAD6YYCADoQQAVAAgAQAIAEACABAAgAQAIAEACABAAgAQAIAEACABAAgAQAIAEACABAAgAQAIAEACABAAgAQA//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43"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56376" y="2694104"/>
            <a:ext cx="521188" cy="51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左矢印 15"/>
          <p:cNvSpPr/>
          <p:nvPr/>
        </p:nvSpPr>
        <p:spPr>
          <a:xfrm rot="9154772">
            <a:off x="4685445" y="2940428"/>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左矢印 24"/>
          <p:cNvSpPr/>
          <p:nvPr/>
        </p:nvSpPr>
        <p:spPr>
          <a:xfrm rot="11936529">
            <a:off x="4690641" y="3910206"/>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042" name="Picture 18"/>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99510" l="0" r="100000"/>
                    </a14:imgEffect>
                  </a14:imgLayer>
                </a14:imgProps>
              </a:ext>
              <a:ext uri="{28A0092B-C50C-407E-A947-70E740481C1C}">
                <a14:useLocalDpi xmlns:a14="http://schemas.microsoft.com/office/drawing/2010/main" val="0"/>
              </a:ext>
            </a:extLst>
          </a:blip>
          <a:srcRect/>
          <a:stretch>
            <a:fillRect/>
          </a:stretch>
        </p:blipFill>
        <p:spPr bwMode="auto">
          <a:xfrm>
            <a:off x="7380312" y="2708920"/>
            <a:ext cx="50405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AutoShape 21" descr="data:image/jpeg;base64,/9j/4AAQSkZJRgABAQAAAQABAAD/2wCEAAkGBw8PDQ8MDw8QDQ0PDQ4NDw8MDxANDQ4OFBUWFhQRFBUYHCkgGBonHBQUITIhJSksLy4uGB8zODUtNygxLisBCgoKDg0OGRAPFCwcHBwsLCwsLCwsMywsLCwsLDcsLCwsLSwsLSsrLCwsLCwsLCwtLCwsLCwsNywsLSwsLCwsLP/AABEIAOEA4QMBEQACEQEDEQH/xAAcAAEAAgMBAQEAAAAAAAAAAAAAAQIDBgcFBAj/xABHEAACAQECBwsJBQcEAwAAAAAAAQIDBBEFBhITITFRBxQVIlJxgZGhsdEyM0FhcnOCksEWI0JT8ENUYqKjstIkNGPCJXST/8QAGgEBAAMBAQEAAAAAAAAAAAAAAAEDBAIFBv/EADARAQACAQEFBwMEAwEBAAAAAAABAhEDBBIxUYEFExQhMjNBFWHwIlJxoSNCkdGx/9oADAMBAAIRAxEAPwDuIAAAAAAAAAAAAAAAAAAhsDFZbVTqxy6U4VYXyjlU5Kcb4u5q9bGgMwAAAAAAAAAAAAAAAAAAAAAAAAAAAAACGwOc7peN2aTwfZ5XVpx+/nF6aVN/gT9EmupP1galue4QtdO2wpWZ5VObTr0535rNrQ5vZJLU16kB3KnK9XgWAAAAAAAAAAAAAAAAAAAAAAAAAAAAA1nHnGWNgsrmrnXqXwoQem+fpk1yVrfQvSBwzKqV6v4qtarP06ZTnJ+IHYcR8W1ZaSvudWV0qktsti9SA3aCuVwFgAAAAAAAAAAAAAUlUS1u7nApvmHKXWMBvmHKXWMBvmHKXWMBvmHKXWMBvmHKXWMBvmHKXWMBvmHKXWMBvmHKXWMBvmHKXWMBvmHKXWMBvmHKXWMDBbMI0qVOVWc4xhCLnKTehRSvbA4BjVh6dvtc7RK9Q8ijB/gpLV0vW/W/UBtm5xi/qttVcaS+6T/DB65877ucDq1nlCMUk0Blz8dqAZ+O1AM/HagGfjtQDPx2oBn47UAz8dqAtGonqAuAAAAIYGt4yV9EY/xXl+z+tXq+l59jssZwynJp3taLrjVaZiVERln4PhypdngRvSnBwfDlS7PAb0mDg+HKl2eA3pMHB8OVLs8BvSYOD4cqXZ4DekwcHw5UuzwG9Jg4PhypdngN6TBwfDlS7PAb0mDg+HKl2eA3pMHB8OVLs8BvSYaDukYSjTcbBSk22lUru9aFrhT0fM/h2mfW1J9K3Tr8vGxExeeELYoSv3tRuq2h7Y38Wnzyau5lIoha7krHFK5NpLQkrkkth3lynekeVLsGUm9Fypdgyg3ouVLsGQ3ouVLsGRG9Fyn2DKU70XKl2DKDei5UuwZFKtmSi3e9C9QGCzVsmoo7U+y45smHtQeg5SsAAARLUBp+M8rpR52adljN+inW9LDgyr90vaka7181NZ8n1504wnJnRgyZ0bpkzowZM6N0yZ0bpkzo3TJnRumTOjdMvkwthWFls9W0z8mnG+6+7KlqjFc7aXSRb9MZlMec4cPtVqqV6s60251as3OVybcpyepLsS5jBM5nLVwd6xIwCsH2GFFpZ+f31oe2q15N+yKuj0N+k7iENgyicIMoBlAMoYDKGAygGUMBlDAx15cSXMB5kPPQ9mXejm6YbFT1I4SsAAARLUBpWOErsl/xGvYozqdFG0eh52Da33S9pm+9fNmrPk+vPHG66yZ4bpkzw3TJnhumXnV8Y7JTnKnO00oTi8mUZTSlF7GVzekTibOoraeEPqseEqVaOco1I1YXuOVB3q9a12ndcWjMTlE5jiz54ndRkzw3TJnhumXPt0jDOXUp2KL4tO6rVu9NRriRfMm38SMW02892GjRjyyblOBN827fU1fRseTU0rRK0O/NroucuiO0z1jMrZdryixBlARlAeJ9ssGfv9m/+sSMwYetZbXTrU4VqU41KU4qUJwd8ZRepp7CRmygGUMBlARlBClaXFfMTgfBT89D2Zd6ONRNWx09SK3SwAABEtQGi48SujH2/ozb2fGdXozbV6Orw8H1fu1zs9O9fNkrPk+rPHOHWTPDBkzwwZRnhgy5HjRX/wDIWr38voeNr+5b+W/T9EN23PK3+hf/ALFTuibtjj/H1Ztef1NmzxrwpyZ71jdMsVrt8aVKdabuhThKcuZK85tisTM/CY85xDjNtwjKrUqV5vjTlKpL03X6bl6lq6DxLWm0zM/L0IjEYfoHEXBG8cHUaMklWms/X1X56aTcX7KyY/CXVriHMy2DLJwGUMA5DA/LUq+l87M7t+h8Q534HsD22Sm+wvrwhxL3sokMoBlDAZQFasuK+YmB8dLz0PZl3or1fhNWyU9SKnSwAABEtQGgboU8mnF/8qXYzf2d73SWbaozTq1Ky4QyYXZN+l+m49i1cyxRGIZeEZbEutnO5Do37P1LoG7CTfM+V2IjECc9LlPrGIHKcZar3/affS+h4O0+7b+XoafohuOIM77E/f1O6J6Wwe11lm1/U2Q2KQDVt0DCGbs8LOnxq075e7hc3/Nk9ph27UxSK81+hXM55PF3OsF78wrQpyV9Kjfaqt+rIptZK6ZuC5mzzNOM2arT5P0Ga1QBAEPUB+WpVdL52YVz9EYhTfA+D9L/ANpS9PqNdI/TCqeL387La+s7xCMpz0tvcRuwZFaJerqG7CcrK0vYhuGSdq4r0ejaNwyxWSqpVo3Xq6L186KNaMYdUbRT1IpdrAAAES1Ac83R/NQ96u5m7s73ekqNo9HVo9F6D22FliyEssWQlkTIFkQlpeF8ULRWtNavGpRUalRzSk55SXruieZq7Fe95tEx5tNNasViMNgxYwXOyWd0akoylnZTvp3uNzS2pbDXs2lOlTdlVqXi1sw9cvVpA5hjpbc9b6iT4tFRoR2Xx0yfzNroR4u2X3tWft5NujXFf5dH3E8FZFkr26S41oq5qD/4qV6fXNy+VHOjHllN5dILnIBAEMDi8tyO33v/AFFk1t+VW/wM/c25rN+HVcWsHzstgs1kqOMp0KEKUnTvcG16Vek7i+sYjCueL0joQAAXgUqPQwGDfPLmfeijX+HdG209SM7tYAAAiWoDnm6R5qPvV3M39ne70lRtHo6tEpPQe0wsqYSyRkQMkZEJZEyErXkCbwJvIGO1WhUqVSrLyacJVHzRTf0ItbdrMz8JiMzhxqpOUnKb0zlJyd3pnJ3vtZ87M5nMvRfpjFrBu9LBZbJ6aNCnCd2i+pdfN9MnJ9JrrGIwpnzl6R0AEAAIJEXgQAvAi8CLwKzehki+DvPLmfejPr/DujbKepGd2sAAARLUBzzdI8zH3q7mbuzvd6So2n0dWg03oPbYWRMC6YSyxkcjImQldMCbyEpTA8THW05FgqJa6koUlzN3y/lTMu2W3dKfv5LdGM3abiXYd84VsVB6Yu0wnL1wp31JLqgzxqRm0Nk8H6SZsVIAgCABIgCLwIvJEXgQ2EIbApJgZsHedjzPvRn1/hZRtlPUjO7WAAAIlqA55ukeZj71dzN/Z3u9JZ9p9HVz6LPaYmRSAupAZIshLJGRCWRSIE3gTeBqG6HX4lnpbZ1Kj+FKK/uZ5vaNvKsNOzxxl9O4vZMvClSs1ooWSbT2TqSjFfy5Zg0Y/U0X4O23mlWi8BeBVskReBF5Ii8IQ2BF4ENkirYFWwPowd52PM+9GbX4wso2ynqRndrAAAES1Ac83SPMx94u5m/s73ejPtPo6ueRPbYmRAXRCWSJAyRISyIgSBJI0PH6rfaqcPRGzp9MpSv/ALUeP2hP+SI+zZs/pluW4bZ+Jbq+2dCivhUpP+9FGhHFZd1EvcAEAQwKskQ2EIvAgkQBDAo2BW8D68G+djzPvRm1+MLKNsp6kZ3awAABEtQHPN0jzMfeLuZv7O93pLPtPo6udo9tiXTAyIhLJFkJZYs5F0BZASBzzHd/65+qjSXe/qeLt0/5ekNuh6Hw4Mw9bLLGVOzWmrZ4SllyjSaSlK5K96NiRli0xwlbh9n2zwr+/wBo+aPgT3luZiD7Z4V/f7R80fAd5bmYg+2WFP3+0fNHwHeW5m7Dcty3CuELZbpuva61az0KLlKE5LJlUm8mCdy9t/Ci3Sm1p85c2iIh1Rs0K0XgQSAEXgVZIq2BjbIH24M85HmfejNr8YWUbbT1Izu1gAACJagOebpHmV7xdzN3Z3u9JZ9p9HVzpM9xiXTCV0yBeLIGWMiEsqZAm8JSQPPtuBLNXqZ2rTy5tKN+XOOhatCZRqbPp3netGZd11LVjESw/Zew/k/1Kv8AkceD0f2/3Lrvr8z7L2H8j+pV/wAh4PR/b/cne35n2XsP5H9Sr/kPB6P7f7k76/NpGMdClTtdSlRjkU4ZEbr3LjZKbd7fr7Dy9prWupNaxiIatOZmsTLqO41Y8jB9a0Naa9qkk9tOnFRX8zmd6Efpyi/FvzZe4VvAi8CLwDYFWyRSTAxtkD78Ev7yPNLvRm1+MLKNup6kZ3awAABEtQHPN0nzK959Gb+zvd6Sz7T6OrnCZ7bEumErJkD5rThSjRnCnUmoSmm1fqS2yfo6djKdTX06WitpxMu66drRmIfdCaaTTvT0prSmizi5ZYyAupEC2UQlKkBOUQJvAm8kcpwtVy7VXntr1epSaXYkfPa051LT95ehSMVh3Tc9s+awPYo8qi6z56kpT/7GnTjFYV24tgbLEIbAreBDl6QPHs+NFiq2veNO0QqV8mUrocaDcdcFPU5XXu5ehM5i9ZnGU4l6rZ2hRsDHJkD0cDPjx5pd6M2vxhZRuFPUjO7WAAAIlqA55uleYXvPozd2d7vSWfafR1c1TPbYlkyUrpkDR8OWW0KrOrWjepPROHGpqPoV/o6bjwNq09WLza8cfn4b9K1cRFXzWLCFah5qpKC5OuD+F6CrT1r6foth3albcYe9Y8b2tFalf/FRdz+V+Jup2jP+9f8Aii2z/tl7Nlxiss/2qg9lVOn2vR2mum2aNv8AbH8+SmdG8fD1KVaMlfGSktsWpLsNETE8Jy4844r5ROELKRGBZSAlSA5FOd989t8uvSfMzOfN6b9HYu0siwWOmvw2Szx6qcTfX0wpni+ytVjBZU5KC2zaiutnSHgYRx2wbQvyrXTnJaMmz32iV+ziJpdJXOpWPlO7LU8Kbq0dMbJZZSem6dqkornyINt9aK51+UOopzaThrGi3W29V68nTf7Gl91Ru2OK8r4rym17W4y7iIhTFzBNttFaE7FTll0pxlGsuJSpST0Nzejo0v1ClbTP6SZj5d7oueRHOZOcyY5ebvcMu7jZN+m683QpTJkjHJkD08CeXHml3oy6/GFlG409SKHawAABEtQHO90vzC9v6M3dne70ln2n0dXMkz22JdMCyYFgl5tswBZ6l7Uc1LbS4q+XUZNTYdK/njE/b/xdXXvH3eNacV60dNOUKq2P7ufU9HaYdTs7Uj0zE/0urtFZ4xh5dowfXp+XSnH15LlHrWgyX0NSnqrK6L1nhL5YSud8Xc9sXc+wqiccHT66WE7RDya9Vep1JSXUy2NfVjhef+uZpWfh9MMYbYv27ftQpv8A6lkbZrfu/wDjnuacmZY0Wxfji+enE68drc/6R3FOQ8abZy4LmpxHjtbnH/EdxR4t2i70XXGRc9WrjJhCUVB220qEYqMYwrTpRUUrkroXHW/bmjEPMtFaU3lVJyqPbVm5vrkznKX2WDA9qtF2Ys1aqnqlCnLI+Z8XtOorM8IRmGy4N3NrdVudaVKyx9OXLPVV8MNH8xZGjaePkibw3DBG53YKF0qqlbJrT9+7qV/u46GvavLa6NY4+biby22lCMIqEIxhCKujGCUYxWxJai5ylyAo5AUlID1cBeVHml3mXX4wso3KnqRQ7WAAAIlqA51umeYXt/Rm7s73Z/iWfafR1cwTPaY1kyRZMDImBdMCyZIsmBirWWlU8unCftwjLvK7adLeqsT0TFpjhL5KmArLL9jFew5Q7mUzsejP+juNa8fLBLFmyv8ADNc1R/Urns/R5T/114i6jxVs3Kqr4o/4nP07S5ynxFkrFSzcqr80f8SPp+lzn86HiLNKkmr16Veuk8ZtdnwDidgyVls9d2WNSVShRqt1J1KicpRTbucrtbNldOmInCqbS9+yYIslDTRs1Ck9tOjTjLrSvO4rEcIRmX2OR0hVyIEZQEORIq5AVcgMcmB7OAfKjzS7zLr8YWUbnT1IodrAAAES1Ac63TP9v8f0Zu7O92f4ln2n0dXLj2mNN4FkwLxZIumBdMC6YEpkibyAvAjKIDKIS5zb4ZNerHZVqLoyncfOasY1LR95ejWc1h23Ee0ZeCrE077qEab56bcH/aadOc1hXbi9tyO0KuQEXgRlAVciRDYFWwKtge1gDyo80u8y6/GFlG6U9SKHawAABEtQHOt03/b/AB/Rm7s/3Z/iWfafR1ctPaY0gSmBZMC6YF0wLJgWvAZQEZQShyIEZRCWk4wU8m11P4sma6UvqmeFtlca1vv5t2jOaQ6TuWWvKwdKl6aNoqQ+GV012yl1HWjP6S/Ft+UWuEZQEOQEXgQ2BDYEXgQwPcxf8qPNLvM2vxhZRulPUih2sAAARLUBoe6Dg+rXoZFJRcstPjtpXXPYntNOy60aV963JVq0m8YhzWWL9sWjIp/NLwN/1HT5T+dVHh7c0cAWzkU/ml4D6jp8p/Op4e3NPANs5FP5peA+o6fKfzqeHtzFgG2cin80vAfUdPlP51PD25rLAds5EPml4D6jp8p/OqfD25pWBLZyIfNLwH1HT5T+dTw9uaeBbZyIfNLwH1HT5T+dTw9uaeBrXyIfNLwH1HT5T+dTw9uZwNa+RD5peA+o6fKfzqeHnmjgW18iHzS8CPqGnyn86nh7czgW2ciHzS8B9Q0+U/nU8PbmjgS2ciHzS8B9Q0+U/nU7i3NqOOOD6tKdKpUio5UXTvi21fHSu99Rh2rWrq2i1YX6dJrGJehuaYTlSr17Oll52nGol/FBtPsmuor0rxXOXVoy6Nvqt+S/10lvf15S53JN81vyX+ukd/XlJuSb4rfk/rrHf15Sbko3xW/K/XWO/ryk3JRn635X66x39eUm5Jn635X66x39eUm5Jn635X66x39eUm5Iq1b8r9dY7+vKTcls2LEajay4ZF192m+9PSU6l4twdVjDdqepFbpYAAAAfJabIp60B8MsDQ2ICOBYbEA4FhsQDgWGxAOBYbEA4FhsQDgWGxAOBYbEA4FhsQDgWGxAOBYbEA4FhsQGgbreLSlg2tVhHj2e60L2YeX/ACOXUBxjFfCCstvstplopwrRVS/Vmp8SbfMpN9AH6ioYIhKKdyYGTgWGxAOBYbEA4FhsQDgWGxAOBYbEA4FhsQErAsNiA+yzWFQ1ID7EBIAAAAAAAAAAAAAAAAAAAedhmyxqUpQksqMoyjJPU4tXNAfkrDuDJWS12ixy0ujVlTTf4oa4S6YuL6QP0buRYwb9wTRcpX1qC3rW03typpKMnzwyXztgbyAAAAAAAAAAAAAAAAAAAAAAAAAAAAAApVjemgOEbtuLU89Rt9GnKbndZqsacXOTel0pXLS/xR+UD09xTF7CFjq1q1dRo2evTinQm26zqRfFqNLRHQ5K5u/StVwHZkBIAAAAAAAAAAAAAAAAAAAAAAAAAAAAAD5LTY1PWBNmscYagPqAAAAAAAAAAAAAAAAAAAAAAAAAAAAAAAAAAAAAAAAAAAAAAAAAAAAAAAAAAAAAAAAAAAAAAAAAAAAAAAAP/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AutoShape 26" descr="data:image/jpeg;base64,/9j/4AAQSkZJRgABAQAAAQABAAD/2wCEAAkGBw4MDRUMDA8PDQ0QEBYPEAwMDQ8NDw0PFh0XFxUSFhgYHCggGRslGxcTIzEtJi0vLjAzGCE/ODQvNykvLi0BCgoKDg0OGxAQFSwlHyUsLC0uMCwsLC0sNDAtLCwwLCwsKywtLywsLCwsLzcsLCwsLCwsLCwsLCwsLCwsLCwsLP/AABEIAOEA4QMBEQACEQEDEQH/xAAcAAEAAgIDAQAAAAAAAAAAAAAAAQYEBwIFCAP/xABEEAABAwIDAggMAwYGAwAAAAABAAIDBREEMVETIQYHEhVBc5GhFBYkNFRhcYGSsbLSIiMyM0JDUoLBU2JyosLwNdHh/8QAGwEBAAIDAQEAAAAAAAAAAAAAAAEFAgMEBgf/xAA5EQEAAQMBAwgJAgcAAwAAAAAAAQIDEQQxcbEFEhMUITKh0RUjM0FRUlNhcjSBBiJCkcHh8CRi8f/aAAwDAQACEQMRAD8A3igICAgICAgICAgICAgICAgICAgICAgICAgICAgICAgICAgICAgICAgICAgICAgICAgICAgICAgICAgICCLoILwgjat1QNq3VA2rdUDat1QNq3VA2rdUDat1QNq3VA2rdUDat1QNq3VA2rdUDat1QNq3VA2rdUDat1QNq3VA2rdUDat1QNq3VBIeEEgoJQEBAQEGLiJuSg0zXeF1Sixk8UeLkbGyeRjGhsZDWhxAH6dFU3L9yK5iKve+gaTkrR16e3VVajM0xM7fhvYPjnVPS5Phi+1YdYu/M6fQ+h+jHj5p8c6p6XJ8MX2p1i78x6H0P0Y8fM8c6p6XJ8MX2p1i78yfQ+h+jHj5njlVPS5Phi+1OsXfmPQ+h+jHj5njlVPS5Phi+1OsXfmPQ+h+jHj5njlVPS5Phi+1OsXfmPQ+h+jHj5njlVPS5Phi+1OsXfmPQ+h+jHj5njlVPS5Phi+1OsXfmPQ+h+jHj5njlVPS5Phi+1OsXfmPQ+h+jHj5njnVPS5Phi+1OsXfmPQ+h+jHj5njnVPS5Phi+1OsXfmR6H0P0Y8fNHjnVPS5Phi+1OsXfmPQ+h+jHj5njnVPS5Phi+1T1i78yPQ+h+jHj5njnVPS5Phi+1OsXfmPRGh+jHj5o8c6p6ZJ8MX2p1i78yPRGh+jHj5njpVPTJPhi+1OsXfmPRGh+jHj5o8dKp6ZJ8MX2p1i58x6I0P0Y8fM8dKp6ZJ8MX2p1i58yPRGi+jHj5o8dKp6ZJ8MX2p1i78yPRGi+jHj5njpVPTJPhi+1T09z5j0Rovox4+bKpfDGpvxMTH4uQsdNG1zeTHvaXAEfp0WVN+5NUfzNN/krR02qpi1GYifj8N7dsM11avAMkIJQEBBByQdLVJeSCg0XXHXxkx1nee8qku9+d76fof01v8AGODCWDrEBQkQShkQyIZQhkRGRSCCLogugi6AiEIjIpEIgRCEGTTHWxMR0mjP+4LOjvRvaNR7Gv8AGeDfdLm5SunzF3jckEoCAgh2SCu1o7ig0fVz5VL1r/mVS3e/O99O0P6a3+McGJda3Wm6BdAugXQLoF0C6CLoF0QXQRdDIiMikyhEF0BEZQiMikRdEPvgD+fH1rPqCyo70NOo9lXung3pRDuCunzJZWZIOSAgIIdkgrlbyKDR9X86l61/zKpbvfne+m6H9Nb/ABjgxFrdWRDIhkQyIZEMiGRSZZ1FpM9QnbhsM3lSO3kk2bG0ZucegLKiia5xDn1Wqt6a3Ny5PZx+0Nis4rsJFGPC8bI2VxDGuZso49ocmgOBJ7Qu3qdMR/NU8zP8RX66p6K1GI7ffM4/ZQuE9BmpeJOGm/ELcqOYCzZWajQg7iP/AIuS7am3ViXodDraNXa6Sn94+EuoutbsyXRGUXQyXRGRSIuiC6CEQIZfbAft4+tZ9QWVPehpv+yr3Twb1oeQV0+ZrMzIIOSAgIIdkgrlbyKDR1Y86l61/wAyqW5353vpein/AMa3+McGJdYOrJdDJdDJdDJdDJdDJdDKEMtrcSuGGyxE9hyjI2MHp5IHKI7wrDRR2TLyP8S3J59uj3YmfFh8dOMdtsPhgSGtY+YgHNxIaD7QA74isdZPbEN38NW4ii5c9+Yh0tbxzsfQoMRMeXiMLijhXSHe50bmlzS4+5oWqurn2omdsTh26a1Gn5Qroo7Kaqedj75U66510XRBdBF0C6IyXQyhSjIiEIPvgP28fWs+oLKnvQ03/ZV7p4N7UPIK5fNVmZkEHJAQEEOyQVyt5FBo2sHyqXrX/Mqmud+d76Vov01v8Y4MO6wdJdAugXQLoF0C6BdBtjiUlvBiY9JWOt7W2/sF36OeyXkv4lp9Zbq+08XTcc7bY+I64f8A5Fa9Z343Oz+HJ9RXH/t/h07WmPg4Xf41SaB7GRuJPd3rXss/u7JnncpRHy2+MqutC0yi6IyXUmRARGUICIRdSZLoh96efz4+tZ9QU096Gm/7KvdPBveiZBXL5uszMgg5ICAgh2SCuVvIoNF1g+VS9c/5lU9zvzvfSNFP/jW/xjgxLrW6sl0Ml0Ml0MouiMl1JkuhkuhlsHiYxnIx0sB/iw8oe1h/9O7l16ScVTDz38RW+dYpr+E8WZx3QWfhp7ZtljJ0tyHAd7llrI2S0/w3X2XKN08XRcMY/A6bgKef17N+KlHSHyG4B9lyPctV2ObRTT+7u5Pq6bU3r/uzFMfspy51wIguhlF0Ml1KMl0EXRBdBCIfen/t4+tZ9QWVPehqv+yq3Twb5omQVw+cLMzIIOSAgIIdkgrlbyKDRVZ86m65/wAyqe5353vo+i/T2/xjgw1g6RAQEQICGRDJdDLvOA2OGFquHlJs3a7Nx6OTICw/UttmebXEuHlK30ulrp+2f7drcvDmhc5QwxgX5GLie71RXtIfhJVhet8+Ij7vH8navq1dVXxpmP393i1Dxi1AYmrTFp/Li5OHYBkGsFjb+ov7Vw36s3Jer5JtdHpKc7Z7Z/f/AErd1pWSLogughDIiBDIiMoUmS6Iy+9P/bx9az6gsqe9DVf9lVung31RMgrd86WZmQQckBAQQ7JBXK3kUGiKyfK5uuf8yqi5353vouj/AE9v8Y4MO6wdJdAugXQLogugXQLoDXEEOabOBuCMwRkUROJ7JelKFUDjMBFimW5csDX2vuElt7b+p1wreirnUxL53qLXRX6rc7Inw/8AjzhjC/av226XaO2g0fc8rvuqmc57X0K3zeZHN2YjG58VDLIhlCIyXUmS6IyIIugXRCLoMinn8+PrWfUFlT3oab/sqt08G+6JkFbvnizMyCDkgICCHZIK5W8ig0PWfO5uuf8AMqoud+d76Ho/09v8Y4MNYOnIhkQyIZEMiIyhDJdSZco2F7gxo5TnENa0Zlx3AJhE1REZl6FoUkNLZhKQ91p34dxGjns5Jf2lziP9JVpRiiIoeD1EV6mq5qI2RPHY1pxucHzhcZ4dGPyMUfxZWZOBvH9QHK7Vyam3irnfF6HkTV9Ja6KdtPD/AFsUK65l2XRGS6BdBF0C6lCEC6IyXQy+9OPlEfWs+oLKnvQ1X/ZVbp4N+0TIK2fPVmZkEHJAQEEOyQVyt5FBoatedzdc/wCZVTc78730HR/p7f4xwYSwdIhkuhkuhkuhkuiBAuhlcuKqiHG1JszheHC/muuLh0m8Rt7fxf0+tdGno51efgqeWNV0WnmmNtXZ+3v8jjE4QPfWzNA+xwTmxROB3CSM3f8A7rg+xL1c9JmPcjkzS0xo+bXHf7Z3Ts8G0YnYbhLSfxbmzNsbb3YbEN/uD2g+tdnZdoednpOT9Vu8YaGq1NmwM78LiW8iWM2I6HDoc09IOYVbVTNM4l7OzfovURXRPZLDuobREZEMl0MoRAgXUoyhDLIp3nEfWs+oKae9DVfn1VW6eDf1EyCtnz9ZmZBByQEBBDskFcreRQaErXnc3XP+ZVTc78730DSfp7f4xwYaxdBdAugi6AhkuiMl0MhKGW8uC+DbwfoT8VPumcw4mW9r8twAjj3/ANI9pKsLcdFbzLyGruTrtZFFOzOI/wAy0fLK6Rxkebue4ucdXE3J7VwT2vW0xFMREe5bOLjhZzViuRMT4HNulGezf+7KPZkfV7FusXOZPbsVvKmi6zbzT3o2eTZ3D/gdHWIBNAWtxkbfypb/AIZWZ7NxHQeg9BPrK6r1qK4zG15/k7lCrS182ruztj4fdofFYeSCR0MzTHKxxa+Nws5rhmCq+YxOJexorprpiqmcxL5XROUXQyIZERlCBdEF0H3px8oj61n1BZU7Yar/ALKrdPB6AomQVq8CszMgg5ICAgh2SCuVvIoNB1vzubrn/Mqqud6d732k9hR+McGEsHQIZLoZEC6GS6lGUXQytvFpwe5yqDTI2+Hw9ppb5OIP4Ge87/Y0rdYt86rcreVNX0FiYjbV2R/mVz47KzyIIqcw/ilO2kGkbD+G/tdf4Vv1VfZzVVyHp81zdn3dkb5/1xafXE9NkQy2XxY8OxhuTTce/wDIJtBO7+CTlG4/y6Hovpl1WL2P5alDypydz83rUdvvj4/fevHDXgTh6wzaA7HFtbZmIaAQ8dDZB+83vHct92zFe9VaHlC5pZxtp+Hk0/ieAtWilMPgckhb/Eis6Jw6CHXt/dcc2a4nGHpaeUtNVTzufH77WXheLSsSZ4dkI1lxEXyaSVMaeufc1V8r6Wn+rO6JdnBxRVF37SbCs/0ukk/4hZxpqvi56uXLEbKZ8H2dxPYy27FYcnQskCnqtXxY+nbfyS6Or8XFWwjTJsW4hgF3Owsm0Lf6SA4+4Fa6rFce51WuVdNcnHOxv/7CpHduO45WPQtSxyi6IyyKb5xF1rPqCyp70NV+fV1bp4PQNEyCtHg1mZkEHJAQEEOyQVyt5FBoKt+dzdc/5lVVzvTve80nsKPxjgwrrF0CCEC6BdAuiEtBcQ1oJcTYAC5JOQCEzjtl6J4A8HhSqe2OSwnf+bO7L8Z/d9jRYe4qytUcynDxXKGq6xemqNkdkf8AfdpDhrW+cqjLiQbxl2zh6pu5tvbvPvXDdq51Uy9VobHQWKaJ27Z3udF4G1LH74MM9sZ/jTgwx21Bd+r3XU02q6tkIv6/T2e9X2/CO2VzwPFKyJu0qWOZG0ZshDWAe2R5/st0abHelV3OW5q7LNvO/wAo82aIOCVP/U+HFOGr34y/w3assWaWnn8p3tkTHgzG8a9KhLIIYcQIW8lgcyJjI4mZbm3vYDoAWXWKI7IhrnkfU1ZqqqjO/tXqmVKDGRCfCysmidk+NwNjodD6it8VRMZhVXLVdurm1xiVV4ZVCvYMGXAxYfEwDf8AlxPdOwetnK/F7R2LVcquU7Id+jtaO52XKpid/Z/drmfjRrFyC+KMjcWjDgEH1glc3WK1zTyRpce+f3fEcZtY/wAdns2Eajp6/iy9E6X5Z/u7WkcbuNjePDIYsRHfeYwYZANRmCf+7lnTqavfDnu8i2pj1dUxP37XRcY8+Enx4xWBts8TAydwaOTaR1w646Hbt/rWF7E1Zh1cnRcptcy5tpmYVZanflkU0+URdaz6gpp2w1Xp9XVung9BUTIK0eFWZmQQckBAQQ7JBXK3kUGgK2fLJuuf8yqu53p3vd6X2FH4xwYV1i3l0C6CEMl0Ml0Mth8UHBjwvEmoTtvBhnDZcobpMRmCP9O4+0hdGnt5nnSpuV9Z0dHRUz2zt3f7bU4XYvDxYN8eKxTcEyYGPam3LIP6gwdJtftXXcmIjtnDz+korquRNFHOx2482rYeFNCpf/i8A/FTDcMVizYE6t5VyPcGrli5bo7sL6rSazUe2uYj4R/3+ZdXVuMyq4kkMlbhY9/4MMxoNui7nXdf2WWFV+uW+1yTpqNsZn7+SqYzGzYh3LxEskzv5pXueR2rVMzO130UUURimIjc+ChnkQdhRa5iqdJtsHM6F37wFnMeNHNO4rOmqaZzDRf09u9TzblOW1ODnG5BLaOpRnDyHdt4QXwk6kfqb3rqo1ET3lDqORq6e21OY+E7VnxtFo1dbtC2DEG1xPh5ORK2+pYb+5y2TRRW4qNRqdLOMzH2nZ/25VKhxNwuN8LjJIhf9M0TZgBpcELVOmj3S77fLdUd+jO7sdTj+LzAUlnhNWx5fGN7cPBGIpZj/K27iT/ZYzZpo7apb6OU7uonmWbfb8Z2Q15UcS2aZ0kcYhjJtHC25EcY3Nbc7yQLXJ3k3K55nMra3TNNMRM5n3z92NdQzZFNPlEXWs+oLKnbDVe9nVung9CUTIKzeHWZmQQckBAQQ7JBXa3kUHn6ueeTdc/5lVlfene9zpZ9RR+McGCsG/IhkQyIOzoXB/GVJ+zwcLpLH8UhsyKMaucdw+azpoqq2Q0X9TbsRmurHF3nizhXTspeDmOPqMj+TJiIgW4TBsG95H+I4Dpvb3rPo4zzYnMuTrdyKZvV082iNke+fL/vc3rRaXFT8LHhId0cTA25tdx6Xu9ZNyfau6mmKYxDy167VeuTXVtlofjL4Sc51B2zdfDYe8UNsnfzye89wC4b1fOqeq5N03QWe3vT2z/iFSutSwyXRGS6GS6GUXQLogugmOQscHsJa4G4c0lrgdQQpROJjEuyHCSoBvIGNxXJ08Ik+d1lz6vi0dWsZz0cf2ddNM+RxfI50jzm97i9x9pO9Y7W6IimMRGHzROREZZNN84i61n1BZU7Ya70+rq3TwehaJkFZPELMzIIOSAgIIdkgrtayKDz5XPPJuvf8yqyvvS9vpfYUfjHBhXWLflF0C6DY3Avi520fOFXd4Ng2t2ghedm6Rg3lzyf0Mt7z6l0W7Oe2rYp9ZynzZ6Oz21fHy+MsLhfw3EzebaOzwSntPJHg42b8TruABDSSd2Z6c7KLl3P8tOxnpNDzZ6W/Oavv7v+8GxeLHghzXhttiGjw2cAvuN8EfREPX0n1+xdFm3zYzO1Ucpa3p6+bT3Y8fuxeNrhX4DhfAYHeVYlpa4h1jDBk53tOQ956FF+5zYxDPkvSdLc59Xdjxloq64XqC6GS6ApQIIQyIjIhkuhkuiMoQFIXRDIpnnEXWs+oKadsNd72dW6eD0PRMgrJ4pZmZBByQEBBDskFdrWRQee6555N17/AJlVtfel7bTewo3RwYKxbhDK/wDFBwZjx+Ldi8QA+HC2IjIuHzOvyb+oWv7bLfYt86cyquVdVNqjmU7auDs+OXhW50vNOHdyY2AOxJH77jYtj9gG8+0aLK/c/pho5J0kY6aqN3my+KrgGWFtUx7LOtysNh3je3SZw10Hv0U2bX9UsOU+UM5s253z/hfuFnCOCk4V2JnN3fpihB/FNJ0NHq6ToFvrrimMyqtNp6r9fMp/d5vrFUmx2IfisQ7lyyO5R0aOho0AG4Kvqqmqcy9fatU2qIopjshhqGzJdDJdDKLogQLqQuiEXQyIZLoF0Qi6BdBk0w+URdcz6gsqdsNV6fV1bp4PRFEyCsXjFmZkEHJAQEEOyQV2tZFB55rp8sn69/zKrq+9L2mm9jRujgwbrBuyIZXrir4XxUqd8OK/DhsRa8oBOxkbexIH7pvY+5b7NyKZxKs5S0lV+mKqNsL5wb4CYN2KfVsTPHj5JZXYhjYy12HjL3Fwd/mIuLdHqW6m1GedM5Vl/X3ItxZop5sRGPu7bhVw+wFLaWmQYjE2/DhoDyjf/M4bmDLPf6is67tNLRptDdvT2RiPjLRHCThDiariDicU4E25LI2XEcLP5Wg/9K4q65qnMvS6fT0WKObQ6q6xb0IF0Ml0Ml0QXQRdAugXRGUXQyXQyXUoEEXQyyaYfKIuuZ9QU07Yar0+rq3TweiqJkFYvHLMzIIOSAgIIdkgrtayKDzxXT5bP17/AJlV1fel7LTexo3RwYN1i3F0BBzZM9os1zmg5hriAexT2sZppnbD53UMi6BdEZLoZQhkuhkupRkugIZRdDJdEZEMiGREZQgKUZZNMPlMXXM+oKadsNd72dW6eD0XRMgrB5BZmZBByQEBBDskFdrWRQedq957P17/AJlV9fel7DTT6mjdHBg3WLdkuhkuhkQyXQyi6GREZEMl0MiGREZQhkQyXUoyXQRdAugXRCLoF0GTSz5TF1zPqCyp2w1Xp9XVung9G0TILveSWZmQQckBAQQ7JBXqy24KDzrX2nw2fcf27+g/zFV9fel67Tz6mjdHBgWOh7CsW7JY6HsKGSx0PYVJksdD2FEZLHQ9iGUWOh7EMljoewoZN+h7ChksdD2FDJv0PYURlFjoewoZLHQ9iGSx0PYhksdD2FEZRY6HsQyWOh7ChksdD2FSjJY6HsKGSx0PYUMosdD2FEZZVLB8Ji3H9szo/wAwU07Ya7s+rq3TwekKK2wXe8osbMkHJAQEEFB1VRh5QQU2q0ouJ3dyJzLoJaCScu5DMvnzAdO5DMnMB07kMycwHTuQzJzAdO5DMnMB07kMycwHTuQzJzAdO5DMnMB07kMycwHTuQzJzAdO5DMnMB07kMycwHTuQzJzAdO5DMnMB07kMycwHTuQzJzAdO5DMnMB07kMycwHTuQzLnHQTfLuQzLvKXSS0jd3IZlc6bByQEQ7huSCUBAQEHxljugwZsCD0IMc0saII5qGiBzUNEDmoaIHNQ0QOahogc1DRA5qGiBzUNEDmoaIHNQ0QOahogc1DRA5qGiBzUNEDmoaIHNQ0QOahogc1DRAFLGiDIhwAHQgzoorIPugICAgICAgICAgICAgICAgICAgICAgICAgICAgICAgICAgICAgICAgICAgICAgICAgICAgICAgICAgICAg/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正方形/長方形 31"/>
          <p:cNvSpPr/>
          <p:nvPr/>
        </p:nvSpPr>
        <p:spPr>
          <a:xfrm>
            <a:off x="5724128" y="3785314"/>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正方形/長方形 32"/>
          <p:cNvSpPr/>
          <p:nvPr/>
        </p:nvSpPr>
        <p:spPr>
          <a:xfrm>
            <a:off x="6084168" y="3573016"/>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開発プロセス</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55" name="Picture 31" descr="https://howtoprogramwithjava.com/wp-content/uploads/2013/05/post-20130517-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8304" y="4125261"/>
            <a:ext cx="1048656" cy="806345"/>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70042" y="4120482"/>
            <a:ext cx="1266254" cy="811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角丸四角形 37"/>
          <p:cNvSpPr/>
          <p:nvPr/>
        </p:nvSpPr>
        <p:spPr>
          <a:xfrm>
            <a:off x="539552" y="2201138"/>
            <a:ext cx="2736304" cy="2812037"/>
          </a:xfrm>
          <a:prstGeom prst="round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n"/>
            </a:pPr>
            <a:r>
              <a:rPr kumimoji="1"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ユーザの要求の変化</a:t>
            </a: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r>
              <a:rPr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取り巻く環境の変化</a:t>
            </a:r>
            <a:endParaRPr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n"/>
            </a:pPr>
            <a:endParaRPr kumimoji="1"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角丸四角形 7"/>
          <p:cNvSpPr/>
          <p:nvPr/>
        </p:nvSpPr>
        <p:spPr>
          <a:xfrm>
            <a:off x="1403648" y="1484784"/>
            <a:ext cx="3456384"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solidFill>
                  <a:schemeClr val="tx1"/>
                </a:solidFill>
                <a:latin typeface="HGPｺﾞｼｯｸM" panose="020B0600000000000000" pitchFamily="50" charset="-128"/>
                <a:ea typeface="HGPｺﾞｼｯｸM" panose="020B0600000000000000" pitchFamily="50" charset="-128"/>
              </a:rPr>
              <a:t>ソフトウェア進化</a:t>
            </a:r>
            <a:endParaRPr kumimoji="1" lang="ja-JP" altLang="en-US" sz="2400" b="1" dirty="0">
              <a:solidFill>
                <a:schemeClr val="tx1"/>
              </a:solidFill>
              <a:latin typeface="HGPｺﾞｼｯｸM" panose="020B0600000000000000" pitchFamily="50" charset="-128"/>
              <a:ea typeface="HGPｺﾞｼｯｸM" panose="020B0600000000000000" pitchFamily="50" charset="-128"/>
            </a:endParaRPr>
          </a:p>
        </p:txBody>
      </p:sp>
      <p:sp>
        <p:nvSpPr>
          <p:cNvPr id="45" name="正方形/長方形 44"/>
          <p:cNvSpPr/>
          <p:nvPr/>
        </p:nvSpPr>
        <p:spPr>
          <a:xfrm>
            <a:off x="4427983" y="3356992"/>
            <a:ext cx="1080121"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200" dirty="0" smtClean="0">
                <a:solidFill>
                  <a:schemeClr val="tx1"/>
                </a:solidFill>
                <a:latin typeface="HGPｺﾞｼｯｸM" panose="020B0600000000000000" pitchFamily="50" charset="-128"/>
                <a:ea typeface="HGPｺﾞｼｯｸM" panose="020B0600000000000000" pitchFamily="50" charset="-128"/>
              </a:rPr>
              <a:t>変更</a:t>
            </a:r>
            <a:endParaRPr kumimoji="1" lang="ja-JP" altLang="en-US" sz="2200" dirty="0">
              <a:solidFill>
                <a:schemeClr val="tx1"/>
              </a:solidFill>
              <a:latin typeface="HGPｺﾞｼｯｸM" panose="020B0600000000000000" pitchFamily="50" charset="-128"/>
              <a:ea typeface="HGPｺﾞｼｯｸM" panose="020B0600000000000000" pitchFamily="50" charset="-128"/>
            </a:endParaRPr>
          </a:p>
        </p:txBody>
      </p:sp>
      <p:sp>
        <p:nvSpPr>
          <p:cNvPr id="49" name="右矢印 48"/>
          <p:cNvSpPr/>
          <p:nvPr/>
        </p:nvSpPr>
        <p:spPr>
          <a:xfrm>
            <a:off x="1691680" y="3068960"/>
            <a:ext cx="432048" cy="307529"/>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4" name="AutoShape 34" descr="data:image/jpeg;base64,/9j/4AAQSkZJRgABAQAAAQABAAD/2wCEAAkGBxQSEBQQEBIWDxIQDRIQEBQTEhAWEA8TFRUWFhURFhMYKDQgGholGxQVIjEiJykrLjIuFx8zODM4NyguLisBCgoKDQ0OGhAPGiwkHyUsLDQsLywtLC0sLCwsLCwrNywtLSw3Ny0sNSwsLiwsLCw3KzAsNC0rLCwsNzQsKzQ3NP/AABEIAMIBAwMBIgACEQEDEQH/xAAcAAEAAQUBAQAAAAAAAAAAAAAAAQIEBQYHAwj/xABBEAACAgECAwYCBwQIBgMAAAAAAQIDEQQSBSExBhNBUWFxByIjMlKBkZKhFFPR8EJDgqKxwcLSFTNicpOyJVRj/8QAFwEBAQEBAAAAAAAAAAAAAAAAAAECA//EAB4RAQEBAAEFAQEAAAAAAAAAAAABESExUYGR8BIC/9oADAMBAAIRAxEAPwDuCQwESBGBgkARgYJAEYGCQBGBgkARgYJAEYGCQBGBgkARgYJKJ2xXVpffzf3AVYGDy/aF4KUvaLX6vkHbL93L8a/4geuBg8u+l+7l+Nf8SI6hZUZJwb6blyfomuWfTIHtgYJAEYGCQBGBgkARgYJAEYGCQBRJEEsAVIkhEgAAAAAAAAAAAAAAAAAAB53PolybeM+S8WIVqPRfxfu/E8tZeofPLpCucn5vG3kYOHHL5pShVHbJZi210fTq1/gBsFl22DnJY2xcpJfM8JZ5ebMb2d7QQ1kZyrquqVckvp6Z1OWVnMVLm16ll/xLVP8AoQX5f4j9r1b8YL8oGwwzl5xjwwnle7PHiNUZVTU/q93LPmsLOU/Brrkwbt1T/rIr71/tLfV8UsjptWrJKTq0ds1Lye18s49QM12a1rv0lN0ubnSm35vpn78ZMmYnsnTs0Omj5aSrPvsTZlgAAAAAAAAAAAoYDAFSJIRIAAAAAAAAAAAAAAAAAAAYPtXdt09r8oQS++fP/wBTG6KW2uEfs1wX4RSK+3luNO4+MrYR/uSf+aLKNoGSVpWrTGq4qVwGR701jtPfjh/EZ+MoQpXvOxR/zMwrjXONvfoFD/7PGtHT7rvIzf6JgdO0lWyuEPsVxj+CSPYAAAAAAAAAAAAKGAwBUiSESAAAAAAAAAAAAAAAAAAAGh9vL8zqh9rVJv2j3cf4lori27X37tZXH7M7X+sv9p5K0DIq0qVpj1aVK0C/lfhN+SbMbOO7/hNX73jc7n6qmmY1V2K5f9rKuGLfxHg9f7rS67VP3ku7i/77A6iAAAAAAAAAAAAAoYDAFSJIRIAAAAAAAAAAAAAAAAAMHjrLNtc5fZrlL8E2ByDjF+7Xf9tLf3t5/wBRWrDD6rVxWrslN4xFQXXyjnp7HvHiEPtr9QMorCpWmOjrIfbj+ZHpHUx+0vzID24hdiuX3f4mU7JR3cbrXhpuz0F7Ssu5/ojXOKXfR4TzmS8fc2v4drdxXiM/CrT6PTr3UZTa/VAdIAAAAAAAAAAAAAUMBgCpEkIkAAAAAAAAAAAAAAAAAY/tBZt0tz//ABkvxWP8zIGA7c3bNDa/Nwj+M4gcS4tpbO+nLa5KUnJNJtYfsV021JLvKJ524bTlzeOuH0f8++bnOMcbbHZmKb5NbX5c/wCeQWo9QMMrtPubcbEtqxHMfrc8vPl9UpsdG17JWbsLapKOG88849P588732epS9j6xi/eMQMBoo7rIRXPM1+GeZ0r4SfNLiV32+Kd3/wCOqH+41mqnalONSjGTxuUcZ6enTr4+BtfwWr/+Onb+/wCI6q3Pn8+z/QBvwAAAAAAAAAAAAChgMAVIkhEgAAAAAAAAAAAAAAAADRfjFxRafh8ZyjKUZaquMtv9HlJpv70jeWzmXbbtHG6fdp5pg3tjyffSXLvMdNvl97LINE4Hx3R2wbtnfB78R7uuuUUsLqm8t58jLRs0Uvq66UPSzR28vdxkymOg01kd8qKsZazKuCfL1PKPDNG3hQSwsva7VFJePIWZNpbJNq/o4bvSlXqtNNNvbm+MJYzybjPDjy8CqXB5c5K3TTcYvO3VUuS8WsN+ha6fhWnnyg5Rx9mUlL9Twp7NRnKakrK1GeIylKEu9WOckl0XuMq4urKrVHEk0lzxuTS9cJnQfhLSocH0qTUswnJtdG3ZNs5tr+C06eqVtjTjBZfJRcv+nl4s274F8Vduhuqax3GsltS6RrsjGSX5t5B0oABAAAAAAAAAAAUMBgCpEkIkAAAAAAAAAAAAAAAGF7T8aWnrxHDtsTVa+z52P0X6vCAxfbDjLbekozKUl9M4ptpP+rWPFrr6e5pup4fjHe14fhui1jn/ABwXsNNdFt4nGy6uyOcpXTUsOyUY53Z6PKWVkiM4KPyU1VZg1Kai+8lGWG1KyTb5tL8DUaazrtSpScdvKLcYpSa6cs46ZLVZTcZZjzW5LDzjw6mwz4TCU98JOEm8va4tN+eHnD9sFWk4DWpx3ylNOyO5yawo55vEVz5e5n83b298+en3Zz/F29vfPniZ90Y3g+nfeqSzsjF5bjjLfSK8+WW/uLiPCpylmyzP/Us7uvh5GfUNu1yprlGVii+71djtri3/AMzZKOGkl0/QwPa7iq0tMtst1k24VPGM9fna8OWH78jU4nLf88Tm61TtxxSWovjpKE7Ntijtj1ttfJRXtnHu/Q7n2E7Mx4fooadYdj+k1E1/WWyS3P2WEl6JHNvgh2V7yyXE7lmNcpV6bd/Ss6Tu+5NxXq5eR2sygAAAAAAAAAAAAAoYDAFSJIRIAAAAAAAAAAAACmyainKTSSTbb5JJdW2BbcT18aKpWz6R5JL605PpFerZzvVO26UtVYuW5S3OUI1w2SzGCcmuSf4vPmX3F9fPV27oRk6619HHksJ9bZZwk36+C9ywscLoaaNkI2Q0tne6Z5bhJw5fWi9s0nt9eS9StYv58VtV8rJRUbo1d0sxf0UX8zcI5wt3LL552ryLbQamMJWT+Wyx14qUsOMbMtuUknnnlZxz5ep73Xu22M7vmW+LlFLrBP6iXl/PielO16q667MqO7VenoTexrHOc4v5U/x9PIC10sUtNGFrldqHZ3tlkm2q5PrCtvns6rD8ynWpQ0jtSc75TnCuqO5pNOWxzUWmlJRXNvCclnC5l5oNGpycW3GFdO/K5ynjlsXm8L3eV6ltwmmdumlqZr9n+lcaYSlu72CxnOVnPXmnjkUenEqI0xi3YpYp3XYaca5rDe2Xl16+SOU91bxfiMKKspTlti8f8mqPOVjXtz92kZv4i8c2x/ZYPnJZt9vCP3/4L1N6+DfZX9l0v7XbHF+rimsr5q6OsY+8vrP+yvAlSt74Xw+GnpropjsrqrUILyS8/N+JdAEQAAAAAAAAAAAAAUMBgCpEkIkAAAAAAAAAAABp/ajiveS/Z6+cIyxZhNu2a590kubSxl+vLwZl+O6+Sxp6Od1kctrH0NfRzy+Sb6L8fAwGgr/Z7ZbovPc91hNZhl53J8+fT8EFkWul1MqoTqSlX39ik5NThPOIxcYyawsxhjlz645npqrt1caqoQphXFqqEVyi8cm34leirjVp3RF2Xb5qc7L5bp5W1/KukVmK6FvrqnHTd5tc7Z6h1xivmVUd0lGfdprOUlz85rOEiqp1+n3WaWunZXUts9XbKKlOW3m6mmue7zWevhhZutTVDvNtCajZbGEE/qxcsJvHhHk3j19SqzS91XXKc1vWnUtTFOUq4TSTk4yk20vrcsvwLfX6juFVO1xpV01GpS37m3zWdq+Xw8+bQEQr3a2WhhKUpxp7yc9sXVX5QaWGvzfxLDj/ABBaWmdlmN0cxSTypT5pJPyZmpKdcpqadcpbXNptqxY5Pd4+K5+RyLtvxiWq1KopTnGE+7rjHrZY3t5euflX3jcRc/D3s/LifEHZct1NUu+1Df1ZvPy0/wBrH5Ys+ikjXewfZmPD9FCjk7ZfSaiSx89kuq9orEV6RNjIgAAAAAAAAAAAAAAAChgMAVIkhEgAAAAAAAAAABzvtbxhaDW/Sxmq9VHfC6GZYkkoyrlFc+WItY8H05HtoNbXfHfTbG5Pq4yTf3rqvvNm7T9naddUqr0/kmrK5R+tXNZ5rzWG014nHO0fw11+mtlfpF30HJyT0zlXbDPgq87seibLF1v3Ep2Qhmil6i1vbCuLSy/WT5JHlwbUX2Oa1GmnpXBpJTdblJ892Njaa9Tmeh7c6/Ty2WS3Sj1jqK2rF7vlL8TO6b4pv+u0qfm4XNf3ZL/MauugypTTTWU000+jT6om/hqunVqJ1K2WkX0UpLOzp4eOMJ/cjUaPiZpH9au6v+zCS/Rl3L4laWPyRd25rlB1OOW19p8kmXYLf4ldo3TU4KX016aWOtcOjkvLry9TG/BTst3tr4jdH5Km4adPpK3pKf8AZWV7t+RqV1F/E+JqlfXttUfONNS6z9oxzL1bx4n0bwjhtemor09K211VqEV7dW/VvLb82Z6pV4gAEAAAAAAAAAAAAAAAAUMBgCpEkIkAAAAAAAAAAAAAAseJ8Ho1C26imu5eG+EZNezfNfcalxD4T6CzLgrNO3+7sbj+WeTewByLWfBXxp1rS8rKE3+aMl/gePFvhLqLO77qzT1OqCg2nqM2bcYk1LOH16eZ2MEyLtah2G7FLQud1ko26iyEa3KKe2EI/wBGOefN4y/ReRt4BUAAAAAAAAAAAAAAAAAABQwGAITJyAAyMgAMjIADIyAAyMgAMjIADIyAAyMgAMjIADIyAAyMgAMjIADIyAAyMgAMjIADIyABQ2AAP//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59" name="Picture 3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5576" y="2838301"/>
            <a:ext cx="964635" cy="722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0" name="Picture 3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89956" y="2852936"/>
            <a:ext cx="685459" cy="685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1" name="Picture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87624" y="3933056"/>
            <a:ext cx="1473324" cy="1065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19" descr="F:\Documents and Settings\masao\My Documents\My Pictures\Microsoft クリップ オーガナイザ\j0433953.png"/>
          <p:cNvPicPr>
            <a:picLocks noChangeAspect="1" noChangeArrowheads="1"/>
          </p:cNvPicPr>
          <p:nvPr/>
        </p:nvPicPr>
        <p:blipFill>
          <a:blip r:embed="rId15" cstate="print"/>
          <a:srcRect/>
          <a:stretch>
            <a:fillRect/>
          </a:stretch>
        </p:blipFill>
        <p:spPr bwMode="auto">
          <a:xfrm flipH="1">
            <a:off x="3491880" y="2967083"/>
            <a:ext cx="1050531" cy="1158177"/>
          </a:xfrm>
          <a:prstGeom prst="rect">
            <a:avLst/>
          </a:prstGeom>
          <a:noFill/>
        </p:spPr>
      </p:pic>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1</a:t>
            </a:fld>
            <a:endParaRPr lang="ja-JP" altLang="en-US" dirty="0"/>
          </a:p>
        </p:txBody>
      </p:sp>
    </p:spTree>
    <p:extLst>
      <p:ext uri="{BB962C8B-B14F-4D97-AF65-F5344CB8AC3E}">
        <p14:creationId xmlns:p14="http://schemas.microsoft.com/office/powerpoint/2010/main" val="143086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5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animBg="1"/>
      <p:bldP spid="13" grpId="0" animBg="1"/>
      <p:bldP spid="16" grpId="0" animBg="1"/>
      <p:bldP spid="25" grpId="0" animBg="1"/>
      <p:bldP spid="32" grpId="0" animBg="1"/>
      <p:bldP spid="33" grpId="0" animBg="1"/>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正方形/長方形 32"/>
          <p:cNvSpPr/>
          <p:nvPr/>
        </p:nvSpPr>
        <p:spPr>
          <a:xfrm>
            <a:off x="179512" y="2564904"/>
            <a:ext cx="8784976" cy="259228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正方形/長方形 38"/>
          <p:cNvSpPr/>
          <p:nvPr/>
        </p:nvSpPr>
        <p:spPr>
          <a:xfrm>
            <a:off x="323528" y="2894659"/>
            <a:ext cx="5688632" cy="2190525"/>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ソフトウェア進化の理解</a:t>
            </a:r>
            <a:endParaRPr kumimoji="1" lang="ja-JP" altLang="en-US" dirty="0"/>
          </a:p>
        </p:txBody>
      </p:sp>
      <p:sp>
        <p:nvSpPr>
          <p:cNvPr id="4" name="日付プレースホルダー 3"/>
          <p:cNvSpPr>
            <a:spLocks noGrp="1"/>
          </p:cNvSpPr>
          <p:nvPr>
            <p:ph type="dt" sz="half" idx="10"/>
          </p:nvPr>
        </p:nvSpPr>
        <p:spPr/>
        <p:txBody>
          <a:bodyPr/>
          <a:lstStyle/>
          <a:p>
            <a:fld id="{14541167-15E9-4BD8-95EC-3462213D490C}" type="datetime1">
              <a:rPr lang="ja-JP" altLang="en-US" smtClean="0"/>
              <a:t>2015/1/12</a:t>
            </a:fld>
            <a:endParaRPr lang="ja-JP" altLang="en-US" dirty="0"/>
          </a:p>
        </p:txBody>
      </p:sp>
      <p:sp>
        <p:nvSpPr>
          <p:cNvPr id="7" name="正方形/長方形 6"/>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ソフトウェア進化を深く理解することは</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ソフトウェア開発・保守に役立つ！</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9795" y="4365466"/>
            <a:ext cx="540750" cy="651895"/>
          </a:xfrm>
          <a:prstGeom prst="rect">
            <a:avLst/>
          </a:prstGeom>
        </p:spPr>
      </p:pic>
      <p:cxnSp>
        <p:nvCxnSpPr>
          <p:cNvPr id="10" name="直線矢印コネクタ 9"/>
          <p:cNvCxnSpPr/>
          <p:nvPr/>
        </p:nvCxnSpPr>
        <p:spPr>
          <a:xfrm>
            <a:off x="2745088" y="4694920"/>
            <a:ext cx="170928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11" name="グループ化 10"/>
          <p:cNvGrpSpPr>
            <a:grpSpLocks noChangeAspect="1"/>
          </p:cNvGrpSpPr>
          <p:nvPr/>
        </p:nvGrpSpPr>
        <p:grpSpPr>
          <a:xfrm>
            <a:off x="4261540" y="2996952"/>
            <a:ext cx="1678612" cy="1055143"/>
            <a:chOff x="10315451" y="17917449"/>
            <a:chExt cx="3210734" cy="1830629"/>
          </a:xfrm>
        </p:grpSpPr>
        <p:sp>
          <p:nvSpPr>
            <p:cNvPr id="12" name="Cloud"/>
            <p:cNvSpPr>
              <a:spLocks noChangeAspect="1" noEditPoints="1" noChangeArrowheads="1"/>
            </p:cNvSpPr>
            <p:nvPr/>
          </p:nvSpPr>
          <p:spPr bwMode="auto">
            <a:xfrm>
              <a:off x="10315451" y="17917449"/>
              <a:ext cx="3210734" cy="1830629"/>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13"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10423361" y="18301169"/>
              <a:ext cx="792808" cy="792809"/>
            </a:xfrm>
            <a:prstGeom prst="rect">
              <a:avLst/>
            </a:prstGeom>
            <a:noFill/>
          </p:spPr>
        </p:pic>
        <p:pic>
          <p:nvPicPr>
            <p:cNvPr id="14"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10893370" y="18880607"/>
              <a:ext cx="771702" cy="756000"/>
            </a:xfrm>
            <a:prstGeom prst="rect">
              <a:avLst/>
            </a:prstGeom>
            <a:noFill/>
          </p:spPr>
        </p:pic>
        <p:pic>
          <p:nvPicPr>
            <p:cNvPr id="15"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11692499" y="17917449"/>
              <a:ext cx="936000" cy="936000"/>
            </a:xfrm>
            <a:prstGeom prst="rect">
              <a:avLst/>
            </a:prstGeom>
            <a:noFill/>
          </p:spPr>
        </p:pic>
        <p:pic>
          <p:nvPicPr>
            <p:cNvPr id="16" name="Picture 19" descr="F:\Documents and Settings\masao\My Documents\My Pictures\Microsoft クリップ オーガナイザ\j0433953.png"/>
            <p:cNvPicPr>
              <a:picLocks noChangeAspect="1" noChangeArrowheads="1"/>
            </p:cNvPicPr>
            <p:nvPr/>
          </p:nvPicPr>
          <p:blipFill>
            <a:blip r:embed="rId7" cstate="print"/>
            <a:srcRect/>
            <a:stretch>
              <a:fillRect/>
            </a:stretch>
          </p:blipFill>
          <p:spPr bwMode="auto">
            <a:xfrm flipH="1">
              <a:off x="11107539" y="18200465"/>
              <a:ext cx="748776" cy="748776"/>
            </a:xfrm>
            <a:prstGeom prst="rect">
              <a:avLst/>
            </a:prstGeom>
            <a:noFill/>
          </p:spPr>
        </p:pic>
        <p:pic>
          <p:nvPicPr>
            <p:cNvPr id="17" name="Picture 13" descr="F:\Documents and Settings\masao\My Documents\My Pictures\Microsoft クリップ オーガナイザ\j0433954.png"/>
            <p:cNvPicPr>
              <a:picLocks noChangeAspect="1" noChangeArrowheads="1"/>
            </p:cNvPicPr>
            <p:nvPr/>
          </p:nvPicPr>
          <p:blipFill>
            <a:blip r:embed="rId8" cstate="print"/>
            <a:srcRect/>
            <a:stretch>
              <a:fillRect/>
            </a:stretch>
          </p:blipFill>
          <p:spPr bwMode="auto">
            <a:xfrm flipH="1">
              <a:off x="12630484" y="18013137"/>
              <a:ext cx="781311" cy="765414"/>
            </a:xfrm>
            <a:prstGeom prst="rect">
              <a:avLst/>
            </a:prstGeom>
            <a:noFill/>
          </p:spPr>
        </p:pic>
        <p:pic>
          <p:nvPicPr>
            <p:cNvPr id="18" name="Picture 37" descr="F:\Documents and Settings\masao\My Documents\My Pictures\Microsoft クリップ オーガナイザ\j0433931.png"/>
            <p:cNvPicPr>
              <a:picLocks noChangeAspect="1" noChangeArrowheads="1"/>
            </p:cNvPicPr>
            <p:nvPr/>
          </p:nvPicPr>
          <p:blipFill>
            <a:blip r:embed="rId9" cstate="print"/>
            <a:srcRect/>
            <a:stretch>
              <a:fillRect/>
            </a:stretch>
          </p:blipFill>
          <p:spPr bwMode="auto">
            <a:xfrm flipH="1">
              <a:off x="11510257" y="18907026"/>
              <a:ext cx="856965" cy="839529"/>
            </a:xfrm>
            <a:prstGeom prst="rect">
              <a:avLst/>
            </a:prstGeom>
            <a:noFill/>
          </p:spPr>
        </p:pic>
        <p:pic>
          <p:nvPicPr>
            <p:cNvPr id="19" name="図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grpSp>
      <p:grpSp>
        <p:nvGrpSpPr>
          <p:cNvPr id="20" name="グループ化 19"/>
          <p:cNvGrpSpPr>
            <a:grpSpLocks noChangeAspect="1"/>
          </p:cNvGrpSpPr>
          <p:nvPr/>
        </p:nvGrpSpPr>
        <p:grpSpPr>
          <a:xfrm>
            <a:off x="1953746" y="3202776"/>
            <a:ext cx="750049" cy="668265"/>
            <a:chOff x="4957330" y="18163902"/>
            <a:chExt cx="1757721" cy="1450392"/>
          </a:xfrm>
        </p:grpSpPr>
        <p:sp>
          <p:nvSpPr>
            <p:cNvPr id="21" name="Cloud"/>
            <p:cNvSpPr>
              <a:spLocks noChangeAspect="1" noEditPoints="1" noChangeArrowheads="1"/>
            </p:cNvSpPr>
            <p:nvPr/>
          </p:nvSpPr>
          <p:spPr bwMode="auto">
            <a:xfrm>
              <a:off x="4957330" y="18333095"/>
              <a:ext cx="1756674" cy="117721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22"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4986696" y="18163902"/>
              <a:ext cx="792808" cy="792809"/>
            </a:xfrm>
            <a:prstGeom prst="rect">
              <a:avLst/>
            </a:prstGeom>
            <a:noFill/>
          </p:spPr>
        </p:pic>
        <p:pic>
          <p:nvPicPr>
            <p:cNvPr id="23"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5943349" y="18200711"/>
              <a:ext cx="771702" cy="756000"/>
            </a:xfrm>
            <a:prstGeom prst="rect">
              <a:avLst/>
            </a:prstGeom>
            <a:noFill/>
          </p:spPr>
        </p:pic>
        <p:pic>
          <p:nvPicPr>
            <p:cNvPr id="24"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5430294" y="18678294"/>
              <a:ext cx="936000" cy="936000"/>
            </a:xfrm>
            <a:prstGeom prst="rect">
              <a:avLst/>
            </a:prstGeom>
            <a:noFill/>
          </p:spPr>
        </p:pic>
      </p:grpSp>
      <p:cxnSp>
        <p:nvCxnSpPr>
          <p:cNvPr id="25" name="直線矢印コネクタ 24"/>
          <p:cNvCxnSpPr/>
          <p:nvPr/>
        </p:nvCxnSpPr>
        <p:spPr>
          <a:xfrm>
            <a:off x="2862919" y="3485714"/>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6" name="右矢印 25"/>
          <p:cNvSpPr/>
          <p:nvPr/>
        </p:nvSpPr>
        <p:spPr>
          <a:xfrm rot="5400000">
            <a:off x="3225021" y="3780290"/>
            <a:ext cx="402124" cy="275610"/>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1413" y="4361643"/>
            <a:ext cx="540750" cy="651895"/>
          </a:xfrm>
          <a:prstGeom prst="rect">
            <a:avLst/>
          </a:prstGeom>
        </p:spPr>
      </p:pic>
      <p:sp>
        <p:nvSpPr>
          <p:cNvPr id="28" name="テキスト ボックス 27"/>
          <p:cNvSpPr txBox="1"/>
          <p:nvPr/>
        </p:nvSpPr>
        <p:spPr>
          <a:xfrm>
            <a:off x="445619" y="3314601"/>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開発者数</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0" name="テキスト ボックス 29"/>
          <p:cNvSpPr txBox="1"/>
          <p:nvPr/>
        </p:nvSpPr>
        <p:spPr>
          <a:xfrm>
            <a:off x="3037907" y="3039343"/>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追加</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1" name="テキスト ボックス 30"/>
          <p:cNvSpPr txBox="1"/>
          <p:nvPr/>
        </p:nvSpPr>
        <p:spPr>
          <a:xfrm>
            <a:off x="2771800" y="4221088"/>
            <a:ext cx="1440160" cy="461665"/>
          </a:xfrm>
          <a:prstGeom prst="rect">
            <a:avLst/>
          </a:prstGeom>
          <a:noFill/>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変化なし</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4" name="角丸四角形 33"/>
          <p:cNvSpPr/>
          <p:nvPr/>
        </p:nvSpPr>
        <p:spPr>
          <a:xfrm>
            <a:off x="857440" y="2348880"/>
            <a:ext cx="4578656"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latin typeface="HGPｺﾞｼｯｸM" panose="020B0600000000000000" pitchFamily="50" charset="-128"/>
                <a:ea typeface="HGPｺﾞｼｯｸM" panose="020B0600000000000000" pitchFamily="50" charset="-128"/>
              </a:rPr>
              <a:t>ソフトウェア進化の理解の例</a:t>
            </a:r>
            <a:endParaRPr kumimoji="1"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32" name="テキスト ボックス 31"/>
          <p:cNvSpPr txBox="1"/>
          <p:nvPr/>
        </p:nvSpPr>
        <p:spPr>
          <a:xfrm>
            <a:off x="445619" y="4466729"/>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生産性</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5" name="右矢印 34"/>
          <p:cNvSpPr/>
          <p:nvPr/>
        </p:nvSpPr>
        <p:spPr>
          <a:xfrm>
            <a:off x="6084168" y="3852297"/>
            <a:ext cx="567313" cy="44079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角丸四角形 35"/>
          <p:cNvSpPr/>
          <p:nvPr/>
        </p:nvSpPr>
        <p:spPr>
          <a:xfrm>
            <a:off x="6732240" y="3150724"/>
            <a:ext cx="2079476" cy="1862452"/>
          </a:xfrm>
          <a:prstGeom prst="round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無駄な人的</a:t>
            </a:r>
            <a:endParaRPr kumimoji="1" lang="en-US" altLang="ja-JP" sz="2000" b="1"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algn="ctr"/>
            <a:r>
              <a:rPr kumimoji="1" lang="ja-JP" altLang="en-US" sz="2000" b="1"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リソースの消費</a:t>
            </a:r>
            <a:r>
              <a:rPr kumimoji="1" lang="ja-JP" altLang="en-US" sz="2000"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を抑えることが</a:t>
            </a:r>
            <a:endParaRPr kumimoji="1" lang="en-US" altLang="ja-JP" sz="2000"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algn="ctr"/>
            <a:r>
              <a:rPr kumimoji="1" lang="ja-JP" altLang="en-US" sz="2000"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できる</a:t>
            </a:r>
            <a:endParaRPr kumimoji="1" lang="ja-JP" altLang="en-US" sz="2000" dirty="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p:txBody>
      </p:sp>
      <p:sp>
        <p:nvSpPr>
          <p:cNvPr id="38" name="コンテンツ プレースホルダー 2"/>
          <p:cNvSpPr>
            <a:spLocks noGrp="1"/>
          </p:cNvSpPr>
          <p:nvPr>
            <p:ph idx="1"/>
          </p:nvPr>
        </p:nvSpPr>
        <p:spPr>
          <a:xfrm>
            <a:off x="457200" y="1556792"/>
            <a:ext cx="8229600" cy="4824536"/>
          </a:xfrm>
        </p:spPr>
        <p:txBody>
          <a:bodyPr/>
          <a:lstStyle/>
          <a:p>
            <a:r>
              <a:rPr lang="ja-JP" altLang="en-US" dirty="0" smtClean="0"/>
              <a:t>ソフトウェア進化の理解が重要となっている</a:t>
            </a:r>
            <a:endParaRPr kumimoji="1" lang="ja-JP" altLang="en-US" dirty="0"/>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2</a:t>
            </a:fld>
            <a:endParaRPr lang="ja-JP" altLang="en-US" dirty="0"/>
          </a:p>
        </p:txBody>
      </p:sp>
    </p:spTree>
    <p:extLst>
      <p:ext uri="{BB962C8B-B14F-4D97-AF65-F5344CB8AC3E}">
        <p14:creationId xmlns:p14="http://schemas.microsoft.com/office/powerpoint/2010/main" val="277407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9" grpId="0" animBg="1"/>
      <p:bldP spid="7" grpId="0" animBg="1"/>
      <p:bldP spid="26" grpId="0" animBg="1"/>
      <p:bldP spid="28" grpId="0" animBg="1"/>
      <p:bldP spid="30" grpId="0"/>
      <p:bldP spid="31" grpId="0"/>
      <p:bldP spid="34" grpId="0" animBg="1"/>
      <p:bldP spid="32" grpId="0" animBg="1"/>
      <p:bldP spid="35" grpId="0" animBg="1"/>
      <p:bldP spid="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正方形/長方形 77"/>
          <p:cNvSpPr/>
          <p:nvPr/>
        </p:nvSpPr>
        <p:spPr>
          <a:xfrm>
            <a:off x="323528" y="3645024"/>
            <a:ext cx="2736304" cy="1368152"/>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72" name="正方形/長方形 71"/>
          <p:cNvSpPr/>
          <p:nvPr/>
        </p:nvSpPr>
        <p:spPr>
          <a:xfrm>
            <a:off x="323528" y="1689793"/>
            <a:ext cx="2736304" cy="1443624"/>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ソフトウェア進化を理解するために</a:t>
            </a:r>
            <a:endParaRPr kumimoji="1" lang="ja-JP" altLang="en-US" dirty="0"/>
          </a:p>
        </p:txBody>
      </p:sp>
      <p:sp>
        <p:nvSpPr>
          <p:cNvPr id="4" name="日付プレースホルダー 3"/>
          <p:cNvSpPr>
            <a:spLocks noGrp="1"/>
          </p:cNvSpPr>
          <p:nvPr>
            <p:ph type="dt" sz="half" idx="10"/>
          </p:nvPr>
        </p:nvSpPr>
        <p:spPr/>
        <p:txBody>
          <a:bodyPr/>
          <a:lstStyle/>
          <a:p>
            <a:fld id="{9B25277B-C97D-4669-BE04-D8BD8544AD91}" type="datetime1">
              <a:rPr lang="ja-JP" altLang="en-US" smtClean="0"/>
              <a:t>2015/1/12</a:t>
            </a:fld>
            <a:endParaRPr lang="ja-JP" altLang="en-US" dirty="0"/>
          </a:p>
        </p:txBody>
      </p:sp>
      <p:sp>
        <p:nvSpPr>
          <p:cNvPr id="9" name="正方形/長方形 8"/>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ソフトウェア開発・保守に役立つ知見を</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手に入れるために</a:t>
            </a:r>
            <a:r>
              <a:rPr lang="ja-JP" altLang="en-US" sz="3200" b="1" dirty="0">
                <a:solidFill>
                  <a:schemeClr val="bg1"/>
                </a:solidFill>
                <a:latin typeface="HGPｺﾞｼｯｸM" panose="020B0600000000000000" pitchFamily="50" charset="-128"/>
                <a:ea typeface="HGPｺﾞｼｯｸM" panose="020B0600000000000000" pitchFamily="50" charset="-128"/>
              </a:rPr>
              <a:t>メトリクス間の相関分析を</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行う</a:t>
            </a:r>
            <a:endParaRPr lang="en-US" altLang="ja-JP" sz="3200" b="1" dirty="0">
              <a:solidFill>
                <a:schemeClr val="bg1"/>
              </a:solidFill>
              <a:latin typeface="HGPｺﾞｼｯｸM" panose="020B0600000000000000" pitchFamily="50" charset="-128"/>
              <a:ea typeface="HGPｺﾞｼｯｸM" panose="020B0600000000000000" pitchFamily="50" charset="-128"/>
            </a:endParaRPr>
          </a:p>
        </p:txBody>
      </p:sp>
      <p:pic>
        <p:nvPicPr>
          <p:cNvPr id="2050" name="Picture 2" descr="C:\Users\Yamatani\AppData\Local\Microsoft\Windows\Temporary Internet Files\Content.IE5\MPO9PMBI\MC9004325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639" y="3821338"/>
            <a:ext cx="648072" cy="47175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3550761"/>
            <a:ext cx="3960440" cy="1534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右矢印 60"/>
          <p:cNvSpPr/>
          <p:nvPr/>
        </p:nvSpPr>
        <p:spPr>
          <a:xfrm>
            <a:off x="3203848" y="3861048"/>
            <a:ext cx="1800200" cy="98557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HGPｺﾞｼｯｸM" panose="020B0600000000000000" pitchFamily="50" charset="-128"/>
                <a:ea typeface="HGPｺﾞｼｯｸM" panose="020B0600000000000000" pitchFamily="50" charset="-128"/>
              </a:rPr>
              <a:t>相関分析</a:t>
            </a:r>
            <a:endParaRPr kumimoji="1" lang="ja-JP" altLang="en-US" sz="2400" b="1" dirty="0">
              <a:latin typeface="HGPｺﾞｼｯｸM" panose="020B0600000000000000" pitchFamily="50" charset="-128"/>
              <a:ea typeface="HGPｺﾞｼｯｸM" panose="020B0600000000000000" pitchFamily="50" charset="-128"/>
            </a:endParaRPr>
          </a:p>
        </p:txBody>
      </p:sp>
      <p:sp>
        <p:nvSpPr>
          <p:cNvPr id="11" name="テキスト ボックス 10"/>
          <p:cNvSpPr txBox="1"/>
          <p:nvPr/>
        </p:nvSpPr>
        <p:spPr>
          <a:xfrm>
            <a:off x="1115616" y="2197313"/>
            <a:ext cx="1944216" cy="1015663"/>
          </a:xfrm>
          <a:prstGeom prst="rect">
            <a:avLst/>
          </a:prstGeom>
          <a:noFill/>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データの貯蔵庫</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dirty="0" smtClean="0">
                <a:latin typeface="HGPｺﾞｼｯｸM" panose="020B0600000000000000" pitchFamily="50" charset="-128"/>
                <a:ea typeface="HGPｺﾞｼｯｸM" panose="020B0600000000000000" pitchFamily="50" charset="-128"/>
              </a:rPr>
              <a:t>例：ソースコード</a:t>
            </a:r>
            <a:endParaRPr lang="en-US" altLang="ja-JP" sz="2000" dirty="0" smtClean="0">
              <a:latin typeface="HGPｺﾞｼｯｸM" panose="020B0600000000000000" pitchFamily="50" charset="-128"/>
              <a:ea typeface="HGPｺﾞｼｯｸM" panose="020B0600000000000000" pitchFamily="50" charset="-128"/>
            </a:endParaRPr>
          </a:p>
          <a:p>
            <a:endParaRPr kumimoji="1" lang="ja-JP" altLang="en-US" sz="2000" dirty="0">
              <a:latin typeface="HGPｺﾞｼｯｸM" panose="020B0600000000000000" pitchFamily="50" charset="-128"/>
              <a:ea typeface="HGPｺﾞｼｯｸM" panose="020B0600000000000000" pitchFamily="50" charset="-128"/>
            </a:endParaRPr>
          </a:p>
        </p:txBody>
      </p:sp>
      <p:pic>
        <p:nvPicPr>
          <p:cNvPr id="67" name="Picture 2" descr="C:\Users\Yamatani\AppData\Local\Microsoft\Windows\Temporary Internet Files\Content.IE5\MPO9PMBI\MC9004325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639" y="4397402"/>
            <a:ext cx="648072" cy="471758"/>
          </a:xfrm>
          <a:prstGeom prst="rect">
            <a:avLst/>
          </a:prstGeom>
          <a:noFill/>
          <a:extLst>
            <a:ext uri="{909E8E84-426E-40DD-AFC4-6F175D3DCCD1}">
              <a14:hiddenFill xmlns:a14="http://schemas.microsoft.com/office/drawing/2010/main">
                <a:solidFill>
                  <a:srgbClr val="FFFFFF"/>
                </a:solidFill>
              </a14:hiddenFill>
            </a:ext>
          </a:extLst>
        </p:spPr>
      </p:pic>
      <p:sp>
        <p:nvSpPr>
          <p:cNvPr id="68" name="テキスト ボックス 67"/>
          <p:cNvSpPr txBox="1"/>
          <p:nvPr/>
        </p:nvSpPr>
        <p:spPr>
          <a:xfrm>
            <a:off x="1070726" y="3821338"/>
            <a:ext cx="2493162" cy="400110"/>
          </a:xfrm>
          <a:prstGeom prst="rect">
            <a:avLst/>
          </a:prstGeom>
          <a:noFill/>
        </p:spPr>
        <p:txBody>
          <a:bodyPr wrap="square" rtlCol="0">
            <a:spAutoFit/>
          </a:bodyPr>
          <a:lstStyle/>
          <a:p>
            <a:pPr marL="342900" indent="-342900">
              <a:buFont typeface="Wingdings" panose="05000000000000000000" pitchFamily="2" charset="2"/>
              <a:buChar char="n"/>
            </a:pPr>
            <a:r>
              <a:rPr lang="ja-JP" altLang="en-US" sz="2000" dirty="0" smtClean="0">
                <a:latin typeface="HGPｺﾞｼｯｸM" panose="020B0600000000000000" pitchFamily="50" charset="-128"/>
                <a:ea typeface="HGPｺﾞｼｯｸM" panose="020B0600000000000000" pitchFamily="50" charset="-128"/>
              </a:rPr>
              <a:t>開発者数</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69" name="テキスト ボックス 68"/>
          <p:cNvSpPr txBox="1"/>
          <p:nvPr/>
        </p:nvSpPr>
        <p:spPr>
          <a:xfrm>
            <a:off x="1070726" y="4429340"/>
            <a:ext cx="2493162" cy="400110"/>
          </a:xfrm>
          <a:prstGeom prst="rect">
            <a:avLst/>
          </a:prstGeom>
          <a:noFill/>
        </p:spPr>
        <p:txBody>
          <a:bodyPr wrap="square" rtlCol="0">
            <a:spAutoFit/>
          </a:bodyPr>
          <a:lstStyle/>
          <a:p>
            <a:pPr marL="342900" indent="-342900">
              <a:buFont typeface="Wingdings" panose="05000000000000000000" pitchFamily="2" charset="2"/>
              <a:buChar char="n"/>
            </a:pPr>
            <a:r>
              <a:rPr kumimoji="1" lang="ja-JP" altLang="en-US" sz="2000" dirty="0" smtClean="0">
                <a:latin typeface="HGPｺﾞｼｯｸM" panose="020B0600000000000000" pitchFamily="50" charset="-128"/>
                <a:ea typeface="HGPｺﾞｼｯｸM" panose="020B0600000000000000" pitchFamily="50" charset="-128"/>
              </a:rPr>
              <a:t>完了タスク数</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60" name="AutoShape 5" descr="imap://s151049@mail.center.wakayama-u.ac.jp:993/fetch%3EUID%3E.INBOX%3E9835?part=1.2.2&amp;filename=database.png"/>
          <p:cNvSpPr>
            <a:spLocks noChangeAspect="1" noChangeArrowheads="1"/>
          </p:cNvSpPr>
          <p:nvPr/>
        </p:nvSpPr>
        <p:spPr bwMode="auto">
          <a:xfrm>
            <a:off x="155575" y="-579438"/>
            <a:ext cx="1219200" cy="12192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2054" name="Picture 6"/>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59071" y="1988840"/>
            <a:ext cx="1072569" cy="1072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 name="角丸四角形 72"/>
          <p:cNvSpPr/>
          <p:nvPr/>
        </p:nvSpPr>
        <p:spPr>
          <a:xfrm>
            <a:off x="951893" y="1484784"/>
            <a:ext cx="1603883" cy="432048"/>
          </a:xfrm>
          <a:prstGeom prst="roundRect">
            <a:avLst>
              <a:gd name="adj" fmla="val 50000"/>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リポジトリ</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cxnSp>
        <p:nvCxnSpPr>
          <p:cNvPr id="70" name="直線矢印コネクタ 69"/>
          <p:cNvCxnSpPr/>
          <p:nvPr/>
        </p:nvCxnSpPr>
        <p:spPr>
          <a:xfrm>
            <a:off x="3203848" y="2492896"/>
            <a:ext cx="1656184" cy="0"/>
          </a:xfrm>
          <a:prstGeom prst="straightConnector1">
            <a:avLst/>
          </a:prstGeom>
          <a:ln w="5715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3" name="正方形/長方形 82"/>
          <p:cNvSpPr/>
          <p:nvPr/>
        </p:nvSpPr>
        <p:spPr>
          <a:xfrm>
            <a:off x="5076056" y="1697344"/>
            <a:ext cx="3960440" cy="1443624"/>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4" name="角丸四角形 83"/>
          <p:cNvSpPr/>
          <p:nvPr/>
        </p:nvSpPr>
        <p:spPr>
          <a:xfrm>
            <a:off x="6084168" y="1492335"/>
            <a:ext cx="1972221" cy="432048"/>
          </a:xfrm>
          <a:prstGeom prst="roundRect">
            <a:avLst>
              <a:gd name="adj" fmla="val 50000"/>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メトリクス</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85" name="Picture 2" descr="C:\Users\Yamatani\AppData\Local\Microsoft\Windows\Temporary Internet Files\Content.IE5\MPO9PMBI\MC9004325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363" y="2204864"/>
            <a:ext cx="894821" cy="651377"/>
          </a:xfrm>
          <a:prstGeom prst="rect">
            <a:avLst/>
          </a:prstGeom>
          <a:noFill/>
          <a:extLst>
            <a:ext uri="{909E8E84-426E-40DD-AFC4-6F175D3DCCD1}">
              <a14:hiddenFill xmlns:a14="http://schemas.microsoft.com/office/drawing/2010/main">
                <a:solidFill>
                  <a:srgbClr val="FFFFFF"/>
                </a:solidFill>
              </a14:hiddenFill>
            </a:ext>
          </a:extLst>
        </p:spPr>
      </p:pic>
      <p:sp>
        <p:nvSpPr>
          <p:cNvPr id="86" name="テキスト ボックス 85"/>
          <p:cNvSpPr txBox="1"/>
          <p:nvPr/>
        </p:nvSpPr>
        <p:spPr>
          <a:xfrm>
            <a:off x="6300192" y="2060848"/>
            <a:ext cx="2592288" cy="1292662"/>
          </a:xfrm>
          <a:prstGeom prst="rect">
            <a:avLst/>
          </a:prstGeom>
          <a:noFill/>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プロダクト・開発プロセスを定量化</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dirty="0" smtClean="0">
                <a:latin typeface="HGPｺﾞｼｯｸM" panose="020B0600000000000000" pitchFamily="50" charset="-128"/>
                <a:ea typeface="HGPｺﾞｼｯｸM" panose="020B0600000000000000" pitchFamily="50" charset="-128"/>
              </a:rPr>
              <a:t>例：ソースコードの行数</a:t>
            </a:r>
            <a:endParaRPr lang="en-US" altLang="ja-JP" sz="2000" dirty="0" smtClean="0">
              <a:latin typeface="HGPｺﾞｼｯｸM" panose="020B0600000000000000" pitchFamily="50" charset="-128"/>
              <a:ea typeface="HGPｺﾞｼｯｸM" panose="020B0600000000000000" pitchFamily="50" charset="-128"/>
            </a:endParaRPr>
          </a:p>
          <a:p>
            <a:endParaRPr kumimoji="1" lang="ja-JP" altLang="en-US" sz="2000" dirty="0">
              <a:latin typeface="HGPｺﾞｼｯｸM" panose="020B0600000000000000" pitchFamily="50" charset="-128"/>
              <a:ea typeface="HGPｺﾞｼｯｸM" panose="020B0600000000000000" pitchFamily="50" charset="-128"/>
            </a:endParaRPr>
          </a:p>
        </p:txBody>
      </p:sp>
      <p:cxnSp>
        <p:nvCxnSpPr>
          <p:cNvPr id="87" name="直線矢印コネクタ 86"/>
          <p:cNvCxnSpPr/>
          <p:nvPr/>
        </p:nvCxnSpPr>
        <p:spPr>
          <a:xfrm flipH="1">
            <a:off x="3256620" y="3140968"/>
            <a:ext cx="1603412" cy="409793"/>
          </a:xfrm>
          <a:prstGeom prst="straightConnector1">
            <a:avLst/>
          </a:prstGeom>
          <a:ln w="5715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3</a:t>
            </a:fld>
            <a:endParaRPr lang="ja-JP" altLang="en-US" dirty="0"/>
          </a:p>
        </p:txBody>
      </p:sp>
    </p:spTree>
    <p:extLst>
      <p:ext uri="{BB962C8B-B14F-4D97-AF65-F5344CB8AC3E}">
        <p14:creationId xmlns:p14="http://schemas.microsoft.com/office/powerpoint/2010/main" val="169381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9" grpId="0" animBg="1"/>
      <p:bldP spid="61" grpId="0" animBg="1"/>
      <p:bldP spid="68" grpId="0"/>
      <p:bldP spid="69" grpId="0"/>
      <p:bldP spid="83" grpId="0" animBg="1"/>
      <p:bldP spid="84" grpId="0" animBg="1"/>
      <p:bldP spid="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正方形/長方形 31"/>
          <p:cNvSpPr/>
          <p:nvPr/>
        </p:nvSpPr>
        <p:spPr>
          <a:xfrm>
            <a:off x="179512" y="2564904"/>
            <a:ext cx="8784976" cy="259228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相関分析では抽出できない関係</a:t>
            </a:r>
            <a:endParaRPr kumimoji="1" lang="ja-JP" altLang="en-US" dirty="0"/>
          </a:p>
        </p:txBody>
      </p:sp>
      <p:sp>
        <p:nvSpPr>
          <p:cNvPr id="3" name="コンテンツ プレースホルダー 2"/>
          <p:cNvSpPr>
            <a:spLocks noGrp="1"/>
          </p:cNvSpPr>
          <p:nvPr>
            <p:ph idx="1"/>
          </p:nvPr>
        </p:nvSpPr>
        <p:spPr/>
        <p:txBody>
          <a:bodyPr/>
          <a:lstStyle/>
          <a:p>
            <a:pPr>
              <a:buClr>
                <a:schemeClr val="tx1"/>
              </a:buClr>
            </a:pPr>
            <a:r>
              <a:rPr kumimoji="1" lang="ja-JP" altLang="en-US" b="1" dirty="0" smtClean="0">
                <a:solidFill>
                  <a:srgbClr val="FF0000"/>
                </a:solidFill>
              </a:rPr>
              <a:t>遅延を伴う関係</a:t>
            </a:r>
            <a:r>
              <a:rPr kumimoji="1" lang="ja-JP" altLang="en-US" dirty="0" smtClean="0"/>
              <a:t>を相関分析では抽出できない</a:t>
            </a:r>
            <a:endParaRPr kumimoji="1" lang="en-US" altLang="ja-JP" dirty="0" smtClean="0"/>
          </a:p>
        </p:txBody>
      </p:sp>
      <p:sp>
        <p:nvSpPr>
          <p:cNvPr id="4" name="日付プレースホルダー 3"/>
          <p:cNvSpPr>
            <a:spLocks noGrp="1"/>
          </p:cNvSpPr>
          <p:nvPr>
            <p:ph type="dt" sz="half" idx="10"/>
          </p:nvPr>
        </p:nvSpPr>
        <p:spPr/>
        <p:txBody>
          <a:bodyPr/>
          <a:lstStyle/>
          <a:p>
            <a:fld id="{5298674D-9597-48CF-8286-3ADDECCD75C7}" type="datetime1">
              <a:rPr lang="ja-JP" altLang="en-US" smtClean="0"/>
              <a:t>2015/1/12</a:t>
            </a:fld>
            <a:endParaRPr lang="ja-JP" altLang="en-US" dirty="0"/>
          </a:p>
        </p:txBody>
      </p:sp>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832" y="4217265"/>
            <a:ext cx="540750" cy="651895"/>
          </a:xfrm>
          <a:prstGeom prst="rect">
            <a:avLst/>
          </a:prstGeom>
        </p:spPr>
      </p:pic>
      <p:cxnSp>
        <p:nvCxnSpPr>
          <p:cNvPr id="10" name="直線矢印コネクタ 9"/>
          <p:cNvCxnSpPr/>
          <p:nvPr/>
        </p:nvCxnSpPr>
        <p:spPr>
          <a:xfrm>
            <a:off x="3775125" y="4546719"/>
            <a:ext cx="170928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11" name="グループ化 10"/>
          <p:cNvGrpSpPr>
            <a:grpSpLocks noChangeAspect="1"/>
          </p:cNvGrpSpPr>
          <p:nvPr/>
        </p:nvGrpSpPr>
        <p:grpSpPr>
          <a:xfrm>
            <a:off x="5291577" y="2848751"/>
            <a:ext cx="1678612" cy="1055143"/>
            <a:chOff x="10315451" y="17917449"/>
            <a:chExt cx="3210734" cy="1830629"/>
          </a:xfrm>
        </p:grpSpPr>
        <p:sp>
          <p:nvSpPr>
            <p:cNvPr id="12" name="Cloud"/>
            <p:cNvSpPr>
              <a:spLocks noChangeAspect="1" noEditPoints="1" noChangeArrowheads="1"/>
            </p:cNvSpPr>
            <p:nvPr/>
          </p:nvSpPr>
          <p:spPr bwMode="auto">
            <a:xfrm>
              <a:off x="10315451" y="17917449"/>
              <a:ext cx="3210734" cy="1830629"/>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13"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10423361" y="18301169"/>
              <a:ext cx="792808" cy="792809"/>
            </a:xfrm>
            <a:prstGeom prst="rect">
              <a:avLst/>
            </a:prstGeom>
            <a:noFill/>
          </p:spPr>
        </p:pic>
        <p:pic>
          <p:nvPicPr>
            <p:cNvPr id="14"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10893370" y="18880607"/>
              <a:ext cx="771702" cy="756000"/>
            </a:xfrm>
            <a:prstGeom prst="rect">
              <a:avLst/>
            </a:prstGeom>
            <a:noFill/>
          </p:spPr>
        </p:pic>
        <p:pic>
          <p:nvPicPr>
            <p:cNvPr id="15"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11692499" y="17917449"/>
              <a:ext cx="936000" cy="936000"/>
            </a:xfrm>
            <a:prstGeom prst="rect">
              <a:avLst/>
            </a:prstGeom>
            <a:noFill/>
          </p:spPr>
        </p:pic>
        <p:pic>
          <p:nvPicPr>
            <p:cNvPr id="16" name="Picture 19" descr="F:\Documents and Settings\masao\My Documents\My Pictures\Microsoft クリップ オーガナイザ\j0433953.png"/>
            <p:cNvPicPr>
              <a:picLocks noChangeAspect="1" noChangeArrowheads="1"/>
            </p:cNvPicPr>
            <p:nvPr/>
          </p:nvPicPr>
          <p:blipFill>
            <a:blip r:embed="rId7" cstate="print"/>
            <a:srcRect/>
            <a:stretch>
              <a:fillRect/>
            </a:stretch>
          </p:blipFill>
          <p:spPr bwMode="auto">
            <a:xfrm flipH="1">
              <a:off x="11107539" y="18200465"/>
              <a:ext cx="748776" cy="748776"/>
            </a:xfrm>
            <a:prstGeom prst="rect">
              <a:avLst/>
            </a:prstGeom>
            <a:noFill/>
          </p:spPr>
        </p:pic>
        <p:pic>
          <p:nvPicPr>
            <p:cNvPr id="17" name="Picture 13" descr="F:\Documents and Settings\masao\My Documents\My Pictures\Microsoft クリップ オーガナイザ\j0433954.png"/>
            <p:cNvPicPr>
              <a:picLocks noChangeAspect="1" noChangeArrowheads="1"/>
            </p:cNvPicPr>
            <p:nvPr/>
          </p:nvPicPr>
          <p:blipFill>
            <a:blip r:embed="rId8" cstate="print"/>
            <a:srcRect/>
            <a:stretch>
              <a:fillRect/>
            </a:stretch>
          </p:blipFill>
          <p:spPr bwMode="auto">
            <a:xfrm flipH="1">
              <a:off x="12630484" y="18013137"/>
              <a:ext cx="781311" cy="765414"/>
            </a:xfrm>
            <a:prstGeom prst="rect">
              <a:avLst/>
            </a:prstGeom>
            <a:noFill/>
          </p:spPr>
        </p:pic>
        <p:pic>
          <p:nvPicPr>
            <p:cNvPr id="18" name="Picture 37" descr="F:\Documents and Settings\masao\My Documents\My Pictures\Microsoft クリップ オーガナイザ\j0433931.png"/>
            <p:cNvPicPr>
              <a:picLocks noChangeAspect="1" noChangeArrowheads="1"/>
            </p:cNvPicPr>
            <p:nvPr/>
          </p:nvPicPr>
          <p:blipFill>
            <a:blip r:embed="rId9" cstate="print"/>
            <a:srcRect/>
            <a:stretch>
              <a:fillRect/>
            </a:stretch>
          </p:blipFill>
          <p:spPr bwMode="auto">
            <a:xfrm flipH="1">
              <a:off x="11510257" y="18907026"/>
              <a:ext cx="856965" cy="839529"/>
            </a:xfrm>
            <a:prstGeom prst="rect">
              <a:avLst/>
            </a:prstGeom>
            <a:noFill/>
          </p:spPr>
        </p:pic>
        <p:pic>
          <p:nvPicPr>
            <p:cNvPr id="19" name="図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grpSp>
      <p:grpSp>
        <p:nvGrpSpPr>
          <p:cNvPr id="20" name="グループ化 19"/>
          <p:cNvGrpSpPr>
            <a:grpSpLocks noChangeAspect="1"/>
          </p:cNvGrpSpPr>
          <p:nvPr/>
        </p:nvGrpSpPr>
        <p:grpSpPr>
          <a:xfrm>
            <a:off x="2983783" y="3054575"/>
            <a:ext cx="750049" cy="668265"/>
            <a:chOff x="4957330" y="18163902"/>
            <a:chExt cx="1757721" cy="1450392"/>
          </a:xfrm>
        </p:grpSpPr>
        <p:sp>
          <p:nvSpPr>
            <p:cNvPr id="21" name="Cloud"/>
            <p:cNvSpPr>
              <a:spLocks noChangeAspect="1" noEditPoints="1" noChangeArrowheads="1"/>
            </p:cNvSpPr>
            <p:nvPr/>
          </p:nvSpPr>
          <p:spPr bwMode="auto">
            <a:xfrm>
              <a:off x="4957330" y="18333095"/>
              <a:ext cx="1756674" cy="117721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22"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4986696" y="18163902"/>
              <a:ext cx="792808" cy="792809"/>
            </a:xfrm>
            <a:prstGeom prst="rect">
              <a:avLst/>
            </a:prstGeom>
            <a:noFill/>
          </p:spPr>
        </p:pic>
        <p:pic>
          <p:nvPicPr>
            <p:cNvPr id="23"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5943349" y="18200711"/>
              <a:ext cx="771702" cy="756000"/>
            </a:xfrm>
            <a:prstGeom prst="rect">
              <a:avLst/>
            </a:prstGeom>
            <a:noFill/>
          </p:spPr>
        </p:pic>
        <p:pic>
          <p:nvPicPr>
            <p:cNvPr id="24"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5430294" y="18678294"/>
              <a:ext cx="936000" cy="936000"/>
            </a:xfrm>
            <a:prstGeom prst="rect">
              <a:avLst/>
            </a:prstGeom>
            <a:noFill/>
          </p:spPr>
        </p:pic>
      </p:grpSp>
      <p:cxnSp>
        <p:nvCxnSpPr>
          <p:cNvPr id="25" name="直線矢印コネクタ 24"/>
          <p:cNvCxnSpPr/>
          <p:nvPr/>
        </p:nvCxnSpPr>
        <p:spPr>
          <a:xfrm>
            <a:off x="3892956" y="3337513"/>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6" name="右矢印 25"/>
          <p:cNvSpPr/>
          <p:nvPr/>
        </p:nvSpPr>
        <p:spPr>
          <a:xfrm rot="5400000">
            <a:off x="4255058" y="3632089"/>
            <a:ext cx="402124" cy="275610"/>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1450" y="4213442"/>
            <a:ext cx="540750" cy="651895"/>
          </a:xfrm>
          <a:prstGeom prst="rect">
            <a:avLst/>
          </a:prstGeom>
        </p:spPr>
      </p:pic>
      <p:sp>
        <p:nvSpPr>
          <p:cNvPr id="28" name="テキスト ボックス 27"/>
          <p:cNvSpPr txBox="1"/>
          <p:nvPr/>
        </p:nvSpPr>
        <p:spPr>
          <a:xfrm>
            <a:off x="1475656" y="3166400"/>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開発者数</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29" name="テキスト ボックス 28"/>
          <p:cNvSpPr txBox="1"/>
          <p:nvPr/>
        </p:nvSpPr>
        <p:spPr>
          <a:xfrm>
            <a:off x="4067944" y="2891142"/>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追加</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0" name="テキスト ボックス 29"/>
          <p:cNvSpPr txBox="1"/>
          <p:nvPr/>
        </p:nvSpPr>
        <p:spPr>
          <a:xfrm>
            <a:off x="3801837" y="4072887"/>
            <a:ext cx="1440160" cy="461665"/>
          </a:xfrm>
          <a:prstGeom prst="rect">
            <a:avLst/>
          </a:prstGeom>
          <a:noFill/>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変化なし</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1" name="テキスト ボックス 30"/>
          <p:cNvSpPr txBox="1"/>
          <p:nvPr/>
        </p:nvSpPr>
        <p:spPr>
          <a:xfrm>
            <a:off x="1475656" y="4318528"/>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生産性</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3" name="角丸四角形 32"/>
          <p:cNvSpPr/>
          <p:nvPr/>
        </p:nvSpPr>
        <p:spPr>
          <a:xfrm>
            <a:off x="857440" y="2348880"/>
            <a:ext cx="3598680"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ｺﾞｼｯｸM" panose="020B0600000000000000" pitchFamily="50" charset="-128"/>
                <a:ea typeface="HGPｺﾞｼｯｸM" panose="020B0600000000000000" pitchFamily="50" charset="-128"/>
              </a:rPr>
              <a:t>遅延を伴う関係の例</a:t>
            </a: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4</a:t>
            </a:fld>
            <a:endParaRPr lang="ja-JP" altLang="en-US" dirty="0"/>
          </a:p>
        </p:txBody>
      </p:sp>
    </p:spTree>
    <p:extLst>
      <p:ext uri="{BB962C8B-B14F-4D97-AF65-F5344CB8AC3E}">
        <p14:creationId xmlns:p14="http://schemas.microsoft.com/office/powerpoint/2010/main" val="3254622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正方形/長方形 56"/>
          <p:cNvSpPr/>
          <p:nvPr/>
        </p:nvSpPr>
        <p:spPr>
          <a:xfrm>
            <a:off x="179512" y="2564904"/>
            <a:ext cx="8784976" cy="259228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角丸四角形 57"/>
          <p:cNvSpPr/>
          <p:nvPr/>
        </p:nvSpPr>
        <p:spPr>
          <a:xfrm>
            <a:off x="857440" y="2348880"/>
            <a:ext cx="3598680"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ｺﾞｼｯｸM" panose="020B0600000000000000" pitchFamily="50" charset="-128"/>
                <a:ea typeface="HGPｺﾞｼｯｸM" panose="020B0600000000000000" pitchFamily="50" charset="-128"/>
              </a:rPr>
              <a:t>遅延を伴う関係の例</a:t>
            </a:r>
          </a:p>
        </p:txBody>
      </p:sp>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相関分析では抽出できない関係</a:t>
            </a:r>
            <a:endParaRPr kumimoji="1" lang="ja-JP" altLang="en-US" dirty="0"/>
          </a:p>
        </p:txBody>
      </p:sp>
      <p:sp>
        <p:nvSpPr>
          <p:cNvPr id="3" name="コンテンツ プレースホルダー 2"/>
          <p:cNvSpPr>
            <a:spLocks noGrp="1"/>
          </p:cNvSpPr>
          <p:nvPr>
            <p:ph idx="1"/>
          </p:nvPr>
        </p:nvSpPr>
        <p:spPr/>
        <p:txBody>
          <a:bodyPr/>
          <a:lstStyle/>
          <a:p>
            <a:pPr>
              <a:buClr>
                <a:schemeClr val="tx1"/>
              </a:buClr>
            </a:pPr>
            <a:r>
              <a:rPr lang="ja-JP" altLang="en-US" b="1" dirty="0">
                <a:solidFill>
                  <a:srgbClr val="FF0000"/>
                </a:solidFill>
              </a:rPr>
              <a:t>遅延を伴う関係</a:t>
            </a:r>
            <a:r>
              <a:rPr lang="ja-JP" altLang="en-US" dirty="0"/>
              <a:t>を相関分析では抽出</a:t>
            </a:r>
            <a:r>
              <a:rPr lang="ja-JP" altLang="en-US" dirty="0" smtClean="0"/>
              <a:t>できない</a:t>
            </a:r>
            <a:endParaRPr lang="en-US" altLang="ja-JP" dirty="0"/>
          </a:p>
        </p:txBody>
      </p:sp>
      <p:sp>
        <p:nvSpPr>
          <p:cNvPr id="4" name="日付プレースホルダー 3"/>
          <p:cNvSpPr>
            <a:spLocks noGrp="1"/>
          </p:cNvSpPr>
          <p:nvPr>
            <p:ph type="dt" sz="half" idx="10"/>
          </p:nvPr>
        </p:nvSpPr>
        <p:spPr/>
        <p:txBody>
          <a:bodyPr/>
          <a:lstStyle/>
          <a:p>
            <a:fld id="{D3F2DBFF-04A1-43EE-AD35-E37893AD3811}" type="datetime1">
              <a:rPr lang="ja-JP" altLang="en-US" smtClean="0"/>
              <a:t>2015/1/12</a:t>
            </a:fld>
            <a:endParaRPr lang="ja-JP" altLang="en-US" dirty="0"/>
          </a:p>
        </p:txBody>
      </p:sp>
      <p:sp>
        <p:nvSpPr>
          <p:cNvPr id="7" name="正方形/長方形 6"/>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ソフトウェア開発・保守に役立つ</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遅延を伴う関係をみつけたい！</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7837" y="4308369"/>
            <a:ext cx="540750" cy="651895"/>
          </a:xfrm>
          <a:prstGeom prst="rect">
            <a:avLst/>
          </a:prstGeom>
        </p:spPr>
      </p:pic>
      <p:cxnSp>
        <p:nvCxnSpPr>
          <p:cNvPr id="9" name="直線矢印コネクタ 8"/>
          <p:cNvCxnSpPr/>
          <p:nvPr/>
        </p:nvCxnSpPr>
        <p:spPr>
          <a:xfrm>
            <a:off x="4483130" y="4637823"/>
            <a:ext cx="170928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4509842" y="4163991"/>
            <a:ext cx="1440160" cy="461665"/>
          </a:xfrm>
          <a:prstGeom prst="rect">
            <a:avLst/>
          </a:prstGeom>
          <a:noFill/>
        </p:spPr>
        <p:txBody>
          <a:bodyPr wrap="square" rtlCol="0">
            <a:spAutoFit/>
          </a:bodyPr>
          <a:lstStyle/>
          <a:p>
            <a:pPr algn="ctr"/>
            <a:r>
              <a:rPr kumimoji="1" lang="ja-JP" altLang="en-US" sz="2400" b="1" dirty="0" smtClean="0">
                <a:solidFill>
                  <a:srgbClr val="FF0000"/>
                </a:solidFill>
                <a:latin typeface="HGPｺﾞｼｯｸM" panose="020B0600000000000000" pitchFamily="50" charset="-128"/>
                <a:ea typeface="HGPｺﾞｼｯｸM" panose="020B0600000000000000" pitchFamily="50" charset="-128"/>
              </a:rPr>
              <a:t>向上！</a:t>
            </a:r>
            <a:endParaRPr kumimoji="1" lang="ja-JP" altLang="en-US" sz="2400" b="1" dirty="0">
              <a:solidFill>
                <a:srgbClr val="FF0000"/>
              </a:solidFill>
              <a:latin typeface="HGPｺﾞｼｯｸM" panose="020B0600000000000000" pitchFamily="50" charset="-128"/>
              <a:ea typeface="HGPｺﾞｼｯｸM" panose="020B0600000000000000" pitchFamily="50" charset="-128"/>
            </a:endParaRPr>
          </a:p>
        </p:txBody>
      </p:sp>
      <p:sp>
        <p:nvSpPr>
          <p:cNvPr id="30" name="テキスト ボックス 29"/>
          <p:cNvSpPr txBox="1"/>
          <p:nvPr/>
        </p:nvSpPr>
        <p:spPr>
          <a:xfrm>
            <a:off x="2183661" y="4409632"/>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生産性</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1" name="右矢印 30"/>
          <p:cNvSpPr/>
          <p:nvPr/>
        </p:nvSpPr>
        <p:spPr>
          <a:xfrm rot="2581059">
            <a:off x="4693907" y="3757976"/>
            <a:ext cx="402124" cy="275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2" name="図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8325" y="4084394"/>
            <a:ext cx="1027904" cy="985416"/>
          </a:xfrm>
          <a:prstGeom prst="rect">
            <a:avLst/>
          </a:prstGeom>
        </p:spPr>
      </p:pic>
      <p:sp>
        <p:nvSpPr>
          <p:cNvPr id="33" name="テキスト ボックス 32"/>
          <p:cNvSpPr txBox="1"/>
          <p:nvPr/>
        </p:nvSpPr>
        <p:spPr>
          <a:xfrm>
            <a:off x="3056247" y="3836382"/>
            <a:ext cx="1575686" cy="369332"/>
          </a:xfrm>
          <a:prstGeom prst="rect">
            <a:avLst/>
          </a:prstGeom>
          <a:noFill/>
        </p:spPr>
        <p:txBody>
          <a:bodyPr wrap="square" rtlCol="0">
            <a:spAutoFit/>
          </a:bodyPr>
          <a:lstStyle/>
          <a:p>
            <a:pPr algn="r"/>
            <a:r>
              <a:rPr kumimoji="1" lang="ja-JP" altLang="en-US" b="1" dirty="0" smtClean="0">
                <a:latin typeface="HGPｺﾞｼｯｸM" panose="020B0600000000000000" pitchFamily="50" charset="-128"/>
                <a:ea typeface="HGPｺﾞｼｯｸM" panose="020B0600000000000000" pitchFamily="50" charset="-128"/>
              </a:rPr>
              <a:t>一定期間後</a:t>
            </a:r>
            <a:endParaRPr kumimoji="1" lang="ja-JP" altLang="en-US" b="1" dirty="0">
              <a:latin typeface="HGPｺﾞｼｯｸM" panose="020B0600000000000000" pitchFamily="50" charset="-128"/>
              <a:ea typeface="HGPｺﾞｼｯｸM" panose="020B0600000000000000" pitchFamily="50" charset="-128"/>
            </a:endParaRPr>
          </a:p>
        </p:txBody>
      </p:sp>
      <p:grpSp>
        <p:nvGrpSpPr>
          <p:cNvPr id="36" name="グループ化 35"/>
          <p:cNvGrpSpPr>
            <a:grpSpLocks noChangeAspect="1"/>
          </p:cNvGrpSpPr>
          <p:nvPr/>
        </p:nvGrpSpPr>
        <p:grpSpPr>
          <a:xfrm>
            <a:off x="5291577" y="2848751"/>
            <a:ext cx="1678612" cy="1055143"/>
            <a:chOff x="10315451" y="17917449"/>
            <a:chExt cx="3210734" cy="1830629"/>
          </a:xfrm>
        </p:grpSpPr>
        <p:sp>
          <p:nvSpPr>
            <p:cNvPr id="37" name="Cloud"/>
            <p:cNvSpPr>
              <a:spLocks noChangeAspect="1" noEditPoints="1" noChangeArrowheads="1"/>
            </p:cNvSpPr>
            <p:nvPr/>
          </p:nvSpPr>
          <p:spPr bwMode="auto">
            <a:xfrm>
              <a:off x="10315451" y="17917449"/>
              <a:ext cx="3210734" cy="1830629"/>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38"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10423361" y="18301169"/>
              <a:ext cx="792808" cy="792809"/>
            </a:xfrm>
            <a:prstGeom prst="rect">
              <a:avLst/>
            </a:prstGeom>
            <a:noFill/>
          </p:spPr>
        </p:pic>
        <p:pic>
          <p:nvPicPr>
            <p:cNvPr id="39" name="Picture 43" descr="F:\Documents and Settings\masao\My Documents\My Pictures\Microsoft クリップ オーガナイザ\j0432621.png"/>
            <p:cNvPicPr>
              <a:picLocks noChangeAspect="1" noChangeArrowheads="1"/>
            </p:cNvPicPr>
            <p:nvPr/>
          </p:nvPicPr>
          <p:blipFill>
            <a:blip r:embed="rId6" cstate="print"/>
            <a:srcRect/>
            <a:stretch>
              <a:fillRect/>
            </a:stretch>
          </p:blipFill>
          <p:spPr bwMode="auto">
            <a:xfrm flipH="1">
              <a:off x="10893370" y="18880607"/>
              <a:ext cx="771702" cy="756000"/>
            </a:xfrm>
            <a:prstGeom prst="rect">
              <a:avLst/>
            </a:prstGeom>
            <a:noFill/>
          </p:spPr>
        </p:pic>
        <p:pic>
          <p:nvPicPr>
            <p:cNvPr id="40"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11692499" y="17917449"/>
              <a:ext cx="936000" cy="936000"/>
            </a:xfrm>
            <a:prstGeom prst="rect">
              <a:avLst/>
            </a:prstGeom>
            <a:noFill/>
          </p:spPr>
        </p:pic>
        <p:pic>
          <p:nvPicPr>
            <p:cNvPr id="41" name="Picture 19" descr="F:\Documents and Settings\masao\My Documents\My Pictures\Microsoft クリップ オーガナイザ\j0433953.png"/>
            <p:cNvPicPr>
              <a:picLocks noChangeAspect="1" noChangeArrowheads="1"/>
            </p:cNvPicPr>
            <p:nvPr/>
          </p:nvPicPr>
          <p:blipFill>
            <a:blip r:embed="rId8" cstate="print"/>
            <a:srcRect/>
            <a:stretch>
              <a:fillRect/>
            </a:stretch>
          </p:blipFill>
          <p:spPr bwMode="auto">
            <a:xfrm flipH="1">
              <a:off x="11107539" y="18200465"/>
              <a:ext cx="748776" cy="748776"/>
            </a:xfrm>
            <a:prstGeom prst="rect">
              <a:avLst/>
            </a:prstGeom>
            <a:noFill/>
          </p:spPr>
        </p:pic>
        <p:pic>
          <p:nvPicPr>
            <p:cNvPr id="42" name="Picture 13" descr="F:\Documents and Settings\masao\My Documents\My Pictures\Microsoft クリップ オーガナイザ\j0433954.png"/>
            <p:cNvPicPr>
              <a:picLocks noChangeAspect="1" noChangeArrowheads="1"/>
            </p:cNvPicPr>
            <p:nvPr/>
          </p:nvPicPr>
          <p:blipFill>
            <a:blip r:embed="rId9" cstate="print"/>
            <a:srcRect/>
            <a:stretch>
              <a:fillRect/>
            </a:stretch>
          </p:blipFill>
          <p:spPr bwMode="auto">
            <a:xfrm flipH="1">
              <a:off x="12630484" y="18013137"/>
              <a:ext cx="781311" cy="765414"/>
            </a:xfrm>
            <a:prstGeom prst="rect">
              <a:avLst/>
            </a:prstGeom>
            <a:noFill/>
          </p:spPr>
        </p:pic>
        <p:pic>
          <p:nvPicPr>
            <p:cNvPr id="43" name="Picture 37" descr="F:\Documents and Settings\masao\My Documents\My Pictures\Microsoft クリップ オーガナイザ\j0433931.png"/>
            <p:cNvPicPr>
              <a:picLocks noChangeAspect="1" noChangeArrowheads="1"/>
            </p:cNvPicPr>
            <p:nvPr/>
          </p:nvPicPr>
          <p:blipFill>
            <a:blip r:embed="rId10" cstate="print"/>
            <a:srcRect/>
            <a:stretch>
              <a:fillRect/>
            </a:stretch>
          </p:blipFill>
          <p:spPr bwMode="auto">
            <a:xfrm flipH="1">
              <a:off x="11510257" y="18907026"/>
              <a:ext cx="856965" cy="839529"/>
            </a:xfrm>
            <a:prstGeom prst="rect">
              <a:avLst/>
            </a:prstGeom>
            <a:noFill/>
          </p:spPr>
        </p:pic>
        <p:pic>
          <p:nvPicPr>
            <p:cNvPr id="44" name="図 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grpSp>
      <p:grpSp>
        <p:nvGrpSpPr>
          <p:cNvPr id="45" name="グループ化 44"/>
          <p:cNvGrpSpPr>
            <a:grpSpLocks noChangeAspect="1"/>
          </p:cNvGrpSpPr>
          <p:nvPr/>
        </p:nvGrpSpPr>
        <p:grpSpPr>
          <a:xfrm>
            <a:off x="2983783" y="3054575"/>
            <a:ext cx="750049" cy="668265"/>
            <a:chOff x="4957330" y="18163902"/>
            <a:chExt cx="1757721" cy="1450392"/>
          </a:xfrm>
        </p:grpSpPr>
        <p:sp>
          <p:nvSpPr>
            <p:cNvPr id="46" name="Cloud"/>
            <p:cNvSpPr>
              <a:spLocks noChangeAspect="1" noEditPoints="1" noChangeArrowheads="1"/>
            </p:cNvSpPr>
            <p:nvPr/>
          </p:nvSpPr>
          <p:spPr bwMode="auto">
            <a:xfrm>
              <a:off x="4957330" y="18333095"/>
              <a:ext cx="1756674" cy="117721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47"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4986696" y="18163902"/>
              <a:ext cx="792808" cy="792809"/>
            </a:xfrm>
            <a:prstGeom prst="rect">
              <a:avLst/>
            </a:prstGeom>
            <a:noFill/>
          </p:spPr>
        </p:pic>
        <p:pic>
          <p:nvPicPr>
            <p:cNvPr id="48" name="Picture 43" descr="F:\Documents and Settings\masao\My Documents\My Pictures\Microsoft クリップ オーガナイザ\j0432621.png"/>
            <p:cNvPicPr>
              <a:picLocks noChangeAspect="1" noChangeArrowheads="1"/>
            </p:cNvPicPr>
            <p:nvPr/>
          </p:nvPicPr>
          <p:blipFill>
            <a:blip r:embed="rId6" cstate="print"/>
            <a:srcRect/>
            <a:stretch>
              <a:fillRect/>
            </a:stretch>
          </p:blipFill>
          <p:spPr bwMode="auto">
            <a:xfrm flipH="1">
              <a:off x="5943349" y="18200711"/>
              <a:ext cx="771702" cy="756000"/>
            </a:xfrm>
            <a:prstGeom prst="rect">
              <a:avLst/>
            </a:prstGeom>
            <a:noFill/>
          </p:spPr>
        </p:pic>
        <p:pic>
          <p:nvPicPr>
            <p:cNvPr id="49"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5430294" y="18678294"/>
              <a:ext cx="936000" cy="936000"/>
            </a:xfrm>
            <a:prstGeom prst="rect">
              <a:avLst/>
            </a:prstGeom>
            <a:noFill/>
          </p:spPr>
        </p:pic>
      </p:grpSp>
      <p:cxnSp>
        <p:nvCxnSpPr>
          <p:cNvPr id="50" name="直線矢印コネクタ 49"/>
          <p:cNvCxnSpPr/>
          <p:nvPr/>
        </p:nvCxnSpPr>
        <p:spPr>
          <a:xfrm>
            <a:off x="3892956" y="3337513"/>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1475656" y="3166400"/>
            <a:ext cx="144016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開発者数</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54" name="テキスト ボックス 53"/>
          <p:cNvSpPr txBox="1"/>
          <p:nvPr/>
        </p:nvSpPr>
        <p:spPr>
          <a:xfrm>
            <a:off x="4067944" y="2891142"/>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追加</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5</a:t>
            </a:fld>
            <a:endParaRPr lang="ja-JP" altLang="en-US" dirty="0"/>
          </a:p>
        </p:txBody>
      </p:sp>
    </p:spTree>
    <p:extLst>
      <p:ext uri="{BB962C8B-B14F-4D97-AF65-F5344CB8AC3E}">
        <p14:creationId xmlns:p14="http://schemas.microsoft.com/office/powerpoint/2010/main" val="60208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正方形/長方形 61"/>
          <p:cNvSpPr/>
          <p:nvPr/>
        </p:nvSpPr>
        <p:spPr>
          <a:xfrm>
            <a:off x="251520" y="4077072"/>
            <a:ext cx="8784976" cy="2088232"/>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遅延相関分析手法：概要</a:t>
            </a:r>
            <a:endParaRPr kumimoji="1" lang="ja-JP" altLang="en-US" dirty="0"/>
          </a:p>
        </p:txBody>
      </p:sp>
      <p:sp>
        <p:nvSpPr>
          <p:cNvPr id="3" name="コンテンツ プレースホルダー 2"/>
          <p:cNvSpPr>
            <a:spLocks noGrp="1"/>
          </p:cNvSpPr>
          <p:nvPr>
            <p:ph idx="1"/>
          </p:nvPr>
        </p:nvSpPr>
        <p:spPr/>
        <p:txBody>
          <a:bodyPr/>
          <a:lstStyle/>
          <a:p>
            <a:pPr>
              <a:buClr>
                <a:schemeClr val="tx1"/>
              </a:buClr>
            </a:pPr>
            <a:r>
              <a:rPr kumimoji="1" lang="ja-JP" altLang="en-US" b="1" dirty="0" smtClean="0">
                <a:solidFill>
                  <a:srgbClr val="FF0000"/>
                </a:solidFill>
              </a:rPr>
              <a:t>遅延相関分析手法</a:t>
            </a:r>
            <a:r>
              <a:rPr kumimoji="1" lang="ja-JP" altLang="en-US" dirty="0" smtClean="0"/>
              <a:t>を提案する</a:t>
            </a:r>
            <a:endParaRPr kumimoji="1" lang="ja-JP" altLang="en-US" dirty="0"/>
          </a:p>
        </p:txBody>
      </p:sp>
      <p:sp>
        <p:nvSpPr>
          <p:cNvPr id="4" name="日付プレースホルダー 3"/>
          <p:cNvSpPr>
            <a:spLocks noGrp="1"/>
          </p:cNvSpPr>
          <p:nvPr>
            <p:ph type="dt" sz="half" idx="10"/>
          </p:nvPr>
        </p:nvSpPr>
        <p:spPr/>
        <p:txBody>
          <a:bodyPr/>
          <a:lstStyle/>
          <a:p>
            <a:fld id="{CFE5C0C0-3EFC-491A-859C-FDA0093893AB}" type="datetime1">
              <a:rPr lang="ja-JP" altLang="en-US" smtClean="0"/>
              <a:t>2015/1/12</a:t>
            </a:fld>
            <a:endParaRPr lang="ja-JP" altLang="en-US" dirty="0"/>
          </a:p>
        </p:txBody>
      </p:sp>
      <p:pic>
        <p:nvPicPr>
          <p:cNvPr id="14" name="Picture 5" descr="http://designalikie.com/dakimg/img/clipart/gear_pair.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500" b="93750" l="0" r="93250">
                        <a14:foregroundMark x1="20750" y1="23000" x2="15250" y2="38500"/>
                      </a14:backgroundRemoval>
                    </a14:imgEffect>
                  </a14:imgLayer>
                </a14:imgProps>
              </a:ext>
              <a:ext uri="{28A0092B-C50C-407E-A947-70E740481C1C}">
                <a14:useLocalDpi xmlns:a14="http://schemas.microsoft.com/office/drawing/2010/main" val="0"/>
              </a:ext>
            </a:extLst>
          </a:blip>
          <a:srcRect/>
          <a:stretch>
            <a:fillRect/>
          </a:stretch>
        </p:blipFill>
        <p:spPr bwMode="auto">
          <a:xfrm>
            <a:off x="3923928" y="4698532"/>
            <a:ext cx="1322756" cy="1322756"/>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p:cNvSpPr txBox="1"/>
          <p:nvPr/>
        </p:nvSpPr>
        <p:spPr>
          <a:xfrm>
            <a:off x="1259632" y="4869160"/>
            <a:ext cx="1440160" cy="9233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l"/>
            </a:pPr>
            <a:r>
              <a:rPr lang="ja-JP" altLang="en-US" dirty="0" smtClean="0">
                <a:ea typeface="HGPｺﾞｼｯｸM" panose="020B0600000000000000" pitchFamily="50" charset="-128"/>
              </a:rPr>
              <a:t>コード行数</a:t>
            </a:r>
            <a:endParaRPr lang="en-US" altLang="ja-JP" dirty="0" smtClean="0">
              <a:ea typeface="HGPｺﾞｼｯｸM" panose="020B0600000000000000" pitchFamily="50" charset="-128"/>
            </a:endParaRPr>
          </a:p>
          <a:p>
            <a:pPr marL="285750" indent="-285750">
              <a:buFont typeface="Wingdings" panose="05000000000000000000" pitchFamily="2" charset="2"/>
              <a:buChar char="l"/>
            </a:pPr>
            <a:r>
              <a:rPr kumimoji="1" lang="ja-JP" altLang="en-US" dirty="0" smtClean="0">
                <a:ea typeface="HGPｺﾞｼｯｸM" panose="020B0600000000000000" pitchFamily="50" charset="-128"/>
              </a:rPr>
              <a:t>不具合数</a:t>
            </a:r>
            <a:endParaRPr kumimoji="1" lang="en-US" altLang="ja-JP" dirty="0" smtClean="0">
              <a:ea typeface="HGPｺﾞｼｯｸM" panose="020B0600000000000000" pitchFamily="50" charset="-128"/>
            </a:endParaRPr>
          </a:p>
          <a:p>
            <a:pPr marL="285750" indent="-285750">
              <a:buFont typeface="Wingdings" panose="05000000000000000000" pitchFamily="2" charset="2"/>
              <a:buChar char="l"/>
            </a:pPr>
            <a:r>
              <a:rPr lang="ja-JP" altLang="en-US" dirty="0" smtClean="0">
                <a:ea typeface="HGPｺﾞｼｯｸM" panose="020B0600000000000000" pitchFamily="50" charset="-128"/>
              </a:rPr>
              <a:t>開発者数</a:t>
            </a:r>
            <a:endParaRPr lang="en-US" altLang="ja-JP" dirty="0" smtClean="0">
              <a:ea typeface="HGPｺﾞｼｯｸM" panose="020B0600000000000000" pitchFamily="50" charset="-128"/>
            </a:endParaRPr>
          </a:p>
        </p:txBody>
      </p:sp>
      <p:sp>
        <p:nvSpPr>
          <p:cNvPr id="20" name="右矢印 19"/>
          <p:cNvSpPr/>
          <p:nvPr/>
        </p:nvSpPr>
        <p:spPr>
          <a:xfrm>
            <a:off x="2843808" y="5186504"/>
            <a:ext cx="495224" cy="301679"/>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p:cNvCxnSpPr/>
          <p:nvPr/>
        </p:nvCxnSpPr>
        <p:spPr>
          <a:xfrm>
            <a:off x="899592" y="2132856"/>
            <a:ext cx="331236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899592" y="2204864"/>
            <a:ext cx="331236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2549327" y="2204864"/>
            <a:ext cx="0" cy="3612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2" name="フローチャート : 代替処理 31"/>
          <p:cNvSpPr/>
          <p:nvPr/>
        </p:nvSpPr>
        <p:spPr>
          <a:xfrm>
            <a:off x="857440" y="2420888"/>
            <a:ext cx="7891024" cy="1440160"/>
          </a:xfrm>
          <a:prstGeom prst="flowChartAlternateProcess">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n"/>
            </a:pPr>
            <a:r>
              <a:rPr lang="ja-JP" altLang="en-US" sz="2800" b="1" dirty="0" smtClean="0">
                <a:solidFill>
                  <a:schemeClr val="tx1"/>
                </a:solidFill>
                <a:latin typeface="HGPｺﾞｼｯｸM" panose="020B0600000000000000" pitchFamily="50" charset="-128"/>
                <a:ea typeface="HGPｺﾞｼｯｸM" panose="020B0600000000000000" pitchFamily="50" charset="-128"/>
              </a:rPr>
              <a:t>相関</a:t>
            </a:r>
            <a:r>
              <a:rPr lang="ja-JP" altLang="en-US" sz="2800" b="1" dirty="0">
                <a:solidFill>
                  <a:schemeClr val="tx1"/>
                </a:solidFill>
                <a:latin typeface="HGPｺﾞｼｯｸM" panose="020B0600000000000000" pitchFamily="50" charset="-128"/>
                <a:ea typeface="HGPｺﾞｼｯｸM" panose="020B0600000000000000" pitchFamily="50" charset="-128"/>
              </a:rPr>
              <a:t>分析</a:t>
            </a:r>
            <a:r>
              <a:rPr lang="ja-JP" altLang="en-US" sz="2800" b="1" dirty="0" smtClean="0">
                <a:solidFill>
                  <a:schemeClr val="tx1"/>
                </a:solidFill>
                <a:latin typeface="HGPｺﾞｼｯｸM" panose="020B0600000000000000" pitchFamily="50" charset="-128"/>
                <a:ea typeface="HGPｺﾞｼｯｸM" panose="020B0600000000000000" pitchFamily="50" charset="-128"/>
              </a:rPr>
              <a:t>を拡張（遅延を伴う関係が分析可能）</a:t>
            </a:r>
            <a:r>
              <a:rPr lang="en-US" altLang="ja-JP" sz="2000" dirty="0" smtClean="0">
                <a:solidFill>
                  <a:schemeClr val="tx1"/>
                </a:solidFill>
                <a:latin typeface="HGPｺﾞｼｯｸM" panose="020B0600000000000000" pitchFamily="50" charset="-128"/>
                <a:ea typeface="HGPｺﾞｼｯｸM" panose="020B0600000000000000" pitchFamily="50" charset="-128"/>
              </a:rPr>
              <a:t>[1]</a:t>
            </a:r>
            <a:endParaRPr lang="en-US" altLang="ja-JP" sz="2800" dirty="0" smtClean="0">
              <a:solidFill>
                <a:schemeClr val="tx1"/>
              </a:solidFill>
              <a:latin typeface="HGPｺﾞｼｯｸM" panose="020B0600000000000000" pitchFamily="50" charset="-128"/>
              <a:ea typeface="HGPｺﾞｼｯｸM" panose="020B0600000000000000" pitchFamily="50" charset="-128"/>
            </a:endParaRPr>
          </a:p>
          <a:p>
            <a:pPr marL="285750" indent="-285750">
              <a:buFont typeface="Wingdings" panose="05000000000000000000" pitchFamily="2" charset="2"/>
              <a:buChar char="n"/>
            </a:pPr>
            <a:r>
              <a:rPr kumimoji="1" lang="ja-JP" altLang="en-US" sz="2800" b="1" dirty="0" smtClean="0">
                <a:solidFill>
                  <a:schemeClr val="tx1"/>
                </a:solidFill>
                <a:latin typeface="HGPｺﾞｼｯｸM" panose="020B0600000000000000" pitchFamily="50" charset="-128"/>
                <a:ea typeface="HGPｺﾞｼｯｸM" panose="020B0600000000000000" pitchFamily="50" charset="-128"/>
              </a:rPr>
              <a:t>相関</a:t>
            </a:r>
            <a:r>
              <a:rPr lang="ja-JP" altLang="en-US" sz="2800" b="1" dirty="0" smtClean="0">
                <a:solidFill>
                  <a:schemeClr val="tx1"/>
                </a:solidFill>
                <a:latin typeface="HGPｺﾞｼｯｸM" panose="020B0600000000000000" pitchFamily="50" charset="-128"/>
                <a:ea typeface="HGPｺﾞｼｯｸM" panose="020B0600000000000000" pitchFamily="50" charset="-128"/>
              </a:rPr>
              <a:t>が強い</a:t>
            </a:r>
            <a:r>
              <a:rPr kumimoji="1" lang="ja-JP" altLang="en-US" sz="2800" b="1" dirty="0" smtClean="0">
                <a:solidFill>
                  <a:schemeClr val="tx1"/>
                </a:solidFill>
                <a:latin typeface="HGPｺﾞｼｯｸM" panose="020B0600000000000000" pitchFamily="50" charset="-128"/>
                <a:ea typeface="HGPｺﾞｼｯｸM" panose="020B0600000000000000" pitchFamily="50" charset="-128"/>
              </a:rPr>
              <a:t>関係のみを抽出</a:t>
            </a:r>
            <a:endParaRPr kumimoji="1" lang="ja-JP" altLang="en-US" sz="2800" b="1" dirty="0">
              <a:solidFill>
                <a:schemeClr val="tx1"/>
              </a:solidFill>
              <a:latin typeface="HGPｺﾞｼｯｸM" panose="020B0600000000000000" pitchFamily="50" charset="-128"/>
              <a:ea typeface="HGPｺﾞｼｯｸM" panose="020B0600000000000000" pitchFamily="50" charset="-128"/>
            </a:endParaRPr>
          </a:p>
        </p:txBody>
      </p:sp>
      <p:sp>
        <p:nvSpPr>
          <p:cNvPr id="33" name="テキスト ボックス 32"/>
          <p:cNvSpPr txBox="1"/>
          <p:nvPr/>
        </p:nvSpPr>
        <p:spPr>
          <a:xfrm>
            <a:off x="3527884" y="4298422"/>
            <a:ext cx="2016224" cy="442674"/>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rPr>
              <a:t>遅延相関分析</a:t>
            </a:r>
          </a:p>
        </p:txBody>
      </p:sp>
      <p:sp>
        <p:nvSpPr>
          <p:cNvPr id="34" name="テキスト ボックス 33"/>
          <p:cNvSpPr txBox="1"/>
          <p:nvPr/>
        </p:nvSpPr>
        <p:spPr>
          <a:xfrm>
            <a:off x="611560" y="4298422"/>
            <a:ext cx="2016224" cy="442674"/>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メトリクス</a:t>
            </a:r>
            <a:endPar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35" name="テキスト ボックス 34"/>
          <p:cNvSpPr txBox="1"/>
          <p:nvPr/>
        </p:nvSpPr>
        <p:spPr>
          <a:xfrm>
            <a:off x="6444208" y="4298422"/>
            <a:ext cx="2016224" cy="442674"/>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遅延を伴う関係</a:t>
            </a:r>
            <a:endPar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61" name="右矢印 60"/>
          <p:cNvSpPr/>
          <p:nvPr/>
        </p:nvSpPr>
        <p:spPr>
          <a:xfrm>
            <a:off x="5652120" y="5186504"/>
            <a:ext cx="495224" cy="301679"/>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3" name="Picture 2" descr="C:\Users\Yamatani\AppData\Local\Microsoft\Windows\Temporary Internet Files\Content.IE5\MPO9PMBI\MC900432543[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4829450"/>
            <a:ext cx="648072" cy="4717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C:\Users\Yamatani\AppData\Local\Microsoft\Windows\Temporary Internet Files\Content.IE5\MPO9PMBI\MC900432543[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5373216"/>
            <a:ext cx="648072" cy="47175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51739" y="4897941"/>
            <a:ext cx="2396725" cy="907323"/>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pic>
      <p:sp>
        <p:nvSpPr>
          <p:cNvPr id="66" name="テキスト ボックス 65"/>
          <p:cNvSpPr txBox="1"/>
          <p:nvPr/>
        </p:nvSpPr>
        <p:spPr>
          <a:xfrm>
            <a:off x="251520" y="6217567"/>
            <a:ext cx="8784976" cy="307777"/>
          </a:xfrm>
          <a:prstGeom prst="rect">
            <a:avLst/>
          </a:prstGeom>
          <a:noFill/>
        </p:spPr>
        <p:txBody>
          <a:bodyPr wrap="square" rtlCol="0">
            <a:spAutoFit/>
          </a:bodyPr>
          <a:lstStyle/>
          <a:p>
            <a:pPr lvl="0" algn="ctr"/>
            <a:r>
              <a:rPr lang="en-US" altLang="ja-JP" sz="1400" dirty="0" smtClean="0">
                <a:solidFill>
                  <a:prstClr val="black"/>
                </a:solidFill>
                <a:latin typeface="HGPｺﾞｼｯｸM" panose="020B0600000000000000" pitchFamily="50" charset="-128"/>
                <a:ea typeface="HGPｺﾞｼｯｸM" panose="020B0600000000000000" pitchFamily="50" charset="-128"/>
              </a:rPr>
              <a:t>[1] </a:t>
            </a:r>
            <a:r>
              <a:rPr lang="ja-JP" altLang="en-US" sz="1400" dirty="0">
                <a:solidFill>
                  <a:prstClr val="black"/>
                </a:solidFill>
                <a:latin typeface="HGPｺﾞｼｯｸM" panose="020B0600000000000000" pitchFamily="50" charset="-128"/>
                <a:ea typeface="HGPｺﾞｼｯｸM" panose="020B0600000000000000" pitchFamily="50" charset="-128"/>
              </a:rPr>
              <a:t>竹内 裕之，児玉 直樹</a:t>
            </a:r>
            <a:r>
              <a:rPr lang="en-US" altLang="ja-JP" sz="1400" dirty="0">
                <a:solidFill>
                  <a:prstClr val="black"/>
                </a:solidFill>
                <a:latin typeface="HGPｺﾞｼｯｸM" panose="020B0600000000000000" pitchFamily="50" charset="-128"/>
                <a:ea typeface="HGPｺﾞｼｯｸM" panose="020B0600000000000000" pitchFamily="50" charset="-128"/>
              </a:rPr>
              <a:t>,. </a:t>
            </a:r>
            <a:r>
              <a:rPr lang="ja-JP" altLang="en-US" sz="1400" dirty="0">
                <a:solidFill>
                  <a:prstClr val="black"/>
                </a:solidFill>
                <a:latin typeface="HGPｺﾞｼｯｸM" panose="020B0600000000000000" pitchFamily="50" charset="-128"/>
                <a:ea typeface="HGPｺﾞｼｯｸM" panose="020B0600000000000000" pitchFamily="50" charset="-128"/>
              </a:rPr>
              <a:t>生活習慣と健康状態に関する時系列データ解析手法の開発 </a:t>
            </a:r>
            <a:r>
              <a:rPr lang="en-US" altLang="ja-JP" sz="1400" dirty="0">
                <a:solidFill>
                  <a:prstClr val="black"/>
                </a:solidFill>
                <a:latin typeface="HGPｺﾞｼｯｸM" panose="020B0600000000000000" pitchFamily="50" charset="-128"/>
                <a:ea typeface="HGPｺﾞｼｯｸM" panose="020B0600000000000000" pitchFamily="50" charset="-128"/>
              </a:rPr>
              <a:t>. E1-5 (DEWS2008</a:t>
            </a:r>
            <a:r>
              <a:rPr lang="en-US" altLang="ja-JP" sz="1400" dirty="0" smtClean="0">
                <a:solidFill>
                  <a:prstClr val="black"/>
                </a:solidFill>
                <a:latin typeface="HGPｺﾞｼｯｸM" panose="020B0600000000000000" pitchFamily="50" charset="-128"/>
                <a:ea typeface="HGPｺﾞｼｯｸM" panose="020B0600000000000000" pitchFamily="50" charset="-128"/>
              </a:rPr>
              <a:t>)</a:t>
            </a:r>
            <a:endParaRPr lang="ja-JP" altLang="en-US" sz="14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6</a:t>
            </a:fld>
            <a:endParaRPr lang="ja-JP" altLang="en-US" dirty="0"/>
          </a:p>
        </p:txBody>
      </p:sp>
    </p:spTree>
    <p:extLst>
      <p:ext uri="{BB962C8B-B14F-4D97-AF65-F5344CB8AC3E}">
        <p14:creationId xmlns:p14="http://schemas.microsoft.com/office/powerpoint/2010/main" val="175814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17" grpId="0"/>
      <p:bldP spid="20" grpId="0" animBg="1"/>
      <p:bldP spid="32" grpId="0" animBg="1"/>
      <p:bldP spid="33" grpId="0" animBg="1"/>
      <p:bldP spid="34" grpId="0" animBg="1"/>
      <p:bldP spid="35" grpId="0" animBg="1"/>
      <p:bldP spid="61" grpId="0" animBg="1"/>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t>メトリクスの割り当て</a:t>
            </a:r>
            <a:endParaRPr kumimoji="1" lang="en-US" altLang="ja-JP" dirty="0" smtClean="0"/>
          </a:p>
          <a:p>
            <a:pPr marL="971550" lvl="1" indent="-514350">
              <a:buFont typeface="+mj-lt"/>
              <a:buAutoNum type="arabicPeriod"/>
            </a:pPr>
            <a:r>
              <a:rPr lang="ja-JP" altLang="en-US" dirty="0" smtClean="0">
                <a:solidFill>
                  <a:schemeClr val="bg1">
                    <a:lumMod val="50000"/>
                  </a:schemeClr>
                </a:solidFill>
              </a:rPr>
              <a:t>説明・目的変数の加算</a:t>
            </a:r>
            <a:endParaRPr lang="en-US" altLang="ja-JP" dirty="0" smtClean="0">
              <a:solidFill>
                <a:schemeClr val="bg1">
                  <a:lumMod val="50000"/>
                </a:schemeClr>
              </a:solidFill>
            </a:endParaRPr>
          </a:p>
          <a:p>
            <a:pPr marL="971550" lvl="1" indent="-514350">
              <a:buFont typeface="+mj-lt"/>
              <a:buAutoNum type="arabicPeriod"/>
            </a:pPr>
            <a:r>
              <a:rPr lang="ja-JP" altLang="en-US" dirty="0" smtClean="0">
                <a:solidFill>
                  <a:schemeClr val="bg1">
                    <a:lumMod val="50000"/>
                  </a:schemeClr>
                </a:solidFill>
              </a:rPr>
              <a:t>スピアマンの順位相関分析の実施</a:t>
            </a:r>
            <a:endParaRPr kumimoji="1" lang="ja-JP" altLang="en-US" dirty="0">
              <a:solidFill>
                <a:schemeClr val="bg1">
                  <a:lumMod val="50000"/>
                </a:schemeClr>
              </a:solidFill>
            </a:endParaRPr>
          </a:p>
        </p:txBody>
      </p:sp>
      <p:sp>
        <p:nvSpPr>
          <p:cNvPr id="4" name="日付プレースホルダー 3"/>
          <p:cNvSpPr>
            <a:spLocks noGrp="1"/>
          </p:cNvSpPr>
          <p:nvPr>
            <p:ph type="dt" sz="half" idx="10"/>
          </p:nvPr>
        </p:nvSpPr>
        <p:spPr/>
        <p:txBody>
          <a:bodyPr/>
          <a:lstStyle/>
          <a:p>
            <a:fld id="{E021D9DE-5F10-4A96-BD80-862A14EF630F}" type="datetime1">
              <a:rPr lang="ja-JP" altLang="en-US" smtClean="0"/>
              <a:t>2015/1/12</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テキスト ボックス 43"/>
          <p:cNvSpPr txBox="1"/>
          <p:nvPr/>
        </p:nvSpPr>
        <p:spPr>
          <a:xfrm>
            <a:off x="4118471" y="3820978"/>
            <a:ext cx="2829793" cy="400110"/>
          </a:xfrm>
          <a:prstGeom prst="rect">
            <a:avLst/>
          </a:prstGeom>
          <a:solidFill>
            <a:schemeClr val="bg1"/>
          </a:solidFill>
          <a:ln w="28575">
            <a:solidFill>
              <a:schemeClr val="tx2">
                <a:lumMod val="75000"/>
              </a:schemeClr>
            </a:solidFill>
          </a:ln>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時系列データ</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7</a:t>
            </a:fld>
            <a:endParaRPr lang="ja-JP" altLang="en-US" dirty="0"/>
          </a:p>
        </p:txBody>
      </p:sp>
    </p:spTree>
    <p:extLst>
      <p:ext uri="{BB962C8B-B14F-4D97-AF65-F5344CB8AC3E}">
        <p14:creationId xmlns:p14="http://schemas.microsoft.com/office/powerpoint/2010/main" val="3477190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正方形/長方形 64"/>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t>メトリクスの割り当て</a:t>
            </a:r>
            <a:endParaRPr kumimoji="1" lang="en-US" altLang="ja-JP" dirty="0" smtClean="0"/>
          </a:p>
          <a:p>
            <a:pPr marL="971550" lvl="1" indent="-514350">
              <a:buFont typeface="+mj-lt"/>
              <a:buAutoNum type="arabicPeriod"/>
            </a:pPr>
            <a:r>
              <a:rPr lang="ja-JP" altLang="en-US" dirty="0" smtClean="0">
                <a:solidFill>
                  <a:schemeClr val="bg1">
                    <a:lumMod val="50000"/>
                  </a:schemeClr>
                </a:solidFill>
              </a:rPr>
              <a:t>説明・目的変数の加算</a:t>
            </a:r>
            <a:endParaRPr lang="en-US" altLang="ja-JP" dirty="0" smtClean="0">
              <a:solidFill>
                <a:schemeClr val="bg1">
                  <a:lumMod val="50000"/>
                </a:schemeClr>
              </a:solidFill>
            </a:endParaRPr>
          </a:p>
          <a:p>
            <a:pPr marL="971550" lvl="1" indent="-514350">
              <a:buFont typeface="+mj-lt"/>
              <a:buAutoNum type="arabicPeriod"/>
            </a:pPr>
            <a:r>
              <a:rPr lang="ja-JP" altLang="en-US" dirty="0" smtClean="0">
                <a:solidFill>
                  <a:schemeClr val="bg1">
                    <a:lumMod val="50000"/>
                  </a:schemeClr>
                </a:solidFill>
              </a:rPr>
              <a:t>スピアマンの順位相関分析の実施</a:t>
            </a:r>
            <a:endParaRPr kumimoji="1" lang="ja-JP" altLang="en-US" dirty="0">
              <a:solidFill>
                <a:schemeClr val="bg1">
                  <a:lumMod val="50000"/>
                </a:schemeClr>
              </a:solidFill>
            </a:endParaRPr>
          </a:p>
        </p:txBody>
      </p:sp>
      <p:sp>
        <p:nvSpPr>
          <p:cNvPr id="4" name="日付プレースホルダー 3"/>
          <p:cNvSpPr>
            <a:spLocks noGrp="1"/>
          </p:cNvSpPr>
          <p:nvPr>
            <p:ph type="dt" sz="half" idx="10"/>
          </p:nvPr>
        </p:nvSpPr>
        <p:spPr/>
        <p:txBody>
          <a:bodyPr/>
          <a:lstStyle/>
          <a:p>
            <a:fld id="{333740EB-04A7-4978-846F-C8751F140829}" type="datetime1">
              <a:rPr lang="ja-JP" altLang="en-US" smtClean="0"/>
              <a:t>2015/1/12</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テキスト ボックス 42"/>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cxnSp>
        <p:nvCxnSpPr>
          <p:cNvPr id="7" name="直線コネクタ 6"/>
          <p:cNvCxnSpPr>
            <a:stCxn id="14" idx="4"/>
            <a:endCxn id="22" idx="0"/>
          </p:cNvCxnSpPr>
          <p:nvPr/>
        </p:nvCxnSpPr>
        <p:spPr>
          <a:xfrm>
            <a:off x="2663788" y="4759543"/>
            <a:ext cx="0" cy="86370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a:stCxn id="15" idx="4"/>
            <a:endCxn id="23" idx="0"/>
          </p:cNvCxnSpPr>
          <p:nvPr/>
        </p:nvCxnSpPr>
        <p:spPr>
          <a:xfrm>
            <a:off x="3556687" y="4759982"/>
            <a:ext cx="0" cy="86326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a:stCxn id="16" idx="4"/>
            <a:endCxn id="24" idx="0"/>
          </p:cNvCxnSpPr>
          <p:nvPr/>
        </p:nvCxnSpPr>
        <p:spPr>
          <a:xfrm>
            <a:off x="4449586" y="4759104"/>
            <a:ext cx="0" cy="864142"/>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a:stCxn id="19" idx="4"/>
            <a:endCxn id="17" idx="0"/>
          </p:cNvCxnSpPr>
          <p:nvPr/>
        </p:nvCxnSpPr>
        <p:spPr>
          <a:xfrm>
            <a:off x="5342485" y="4760421"/>
            <a:ext cx="0" cy="860799"/>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a:stCxn id="20" idx="4"/>
            <a:endCxn id="18" idx="0"/>
          </p:cNvCxnSpPr>
          <p:nvPr/>
        </p:nvCxnSpPr>
        <p:spPr>
          <a:xfrm>
            <a:off x="6235384" y="4760860"/>
            <a:ext cx="0" cy="86036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a:stCxn id="21" idx="4"/>
            <a:endCxn id="25" idx="0"/>
          </p:cNvCxnSpPr>
          <p:nvPr/>
        </p:nvCxnSpPr>
        <p:spPr>
          <a:xfrm>
            <a:off x="7128284" y="4761300"/>
            <a:ext cx="0" cy="85992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a:stCxn id="38" idx="4"/>
            <a:endCxn id="41" idx="0"/>
          </p:cNvCxnSpPr>
          <p:nvPr/>
        </p:nvCxnSpPr>
        <p:spPr>
          <a:xfrm>
            <a:off x="8021184" y="4757082"/>
            <a:ext cx="0" cy="864096"/>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3347864" y="4941168"/>
            <a:ext cx="3917236" cy="461665"/>
          </a:xfrm>
          <a:prstGeom prst="rect">
            <a:avLst/>
          </a:prstGeom>
          <a:solidFill>
            <a:srgbClr val="FF0000"/>
          </a:solidFill>
          <a:ln w="28575">
            <a:noFill/>
          </a:ln>
        </p:spPr>
        <p:txBody>
          <a:bodyPr wrap="square" rtlCol="0">
            <a:spAutoFit/>
          </a:bodyPr>
          <a:lstStyle/>
          <a:p>
            <a:pPr algn="ctr"/>
            <a:r>
              <a:rPr lang="ja-JP" altLang="en-US" sz="2400" b="1" dirty="0" smtClean="0">
                <a:solidFill>
                  <a:schemeClr val="bg1">
                    <a:lumMod val="95000"/>
                  </a:schemeClr>
                </a:solidFill>
                <a:latin typeface="HGPｺﾞｼｯｸM" panose="020B0600000000000000" pitchFamily="50" charset="-128"/>
                <a:ea typeface="HGPｺﾞｼｯｸM" panose="020B0600000000000000" pitchFamily="50" charset="-128"/>
              </a:rPr>
              <a:t>遅延を考慮しない相関分析</a:t>
            </a:r>
            <a:endParaRPr kumimoji="1" lang="ja-JP" altLang="en-US" sz="2400" b="1" dirty="0">
              <a:solidFill>
                <a:schemeClr val="bg1">
                  <a:lumMod val="95000"/>
                </a:schemeClr>
              </a:solidFill>
              <a:latin typeface="HGPｺﾞｼｯｸM" panose="020B0600000000000000" pitchFamily="50" charset="-128"/>
              <a:ea typeface="HGPｺﾞｼｯｸM" panose="020B0600000000000000" pitchFamily="50" charset="-128"/>
            </a:endParaRPr>
          </a:p>
        </p:txBody>
      </p:sp>
      <p:sp>
        <p:nvSpPr>
          <p:cNvPr id="67" name="テキスト ボックス 66"/>
          <p:cNvSpPr txBox="1"/>
          <p:nvPr/>
        </p:nvSpPr>
        <p:spPr>
          <a:xfrm>
            <a:off x="4118471" y="3820978"/>
            <a:ext cx="2829793" cy="400110"/>
          </a:xfrm>
          <a:prstGeom prst="rect">
            <a:avLst/>
          </a:prstGeom>
          <a:solidFill>
            <a:schemeClr val="bg1"/>
          </a:solidFill>
          <a:ln w="28575">
            <a:solidFill>
              <a:schemeClr val="tx2">
                <a:lumMod val="75000"/>
              </a:schemeClr>
            </a:solidFill>
          </a:ln>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時系列データ</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68" name="テキスト ボックス 6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8</a:t>
            </a:fld>
            <a:endParaRPr lang="ja-JP" altLang="en-US" dirty="0"/>
          </a:p>
        </p:txBody>
      </p:sp>
    </p:spTree>
    <p:extLst>
      <p:ext uri="{BB962C8B-B14F-4D97-AF65-F5344CB8AC3E}">
        <p14:creationId xmlns:p14="http://schemas.microsoft.com/office/powerpoint/2010/main" val="23258502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solidFill>
                  <a:schemeClr val="bg1">
                    <a:lumMod val="50000"/>
                  </a:schemeClr>
                </a:solidFill>
              </a:rPr>
              <a:t>メトリクスの割り当て</a:t>
            </a:r>
            <a:endParaRPr kumimoji="1" lang="en-US" altLang="ja-JP" dirty="0" smtClean="0">
              <a:solidFill>
                <a:schemeClr val="bg1">
                  <a:lumMod val="50000"/>
                </a:schemeClr>
              </a:solidFill>
            </a:endParaRPr>
          </a:p>
          <a:p>
            <a:pPr marL="971550" lvl="1" indent="-514350">
              <a:buFont typeface="+mj-lt"/>
              <a:buAutoNum type="arabicPeriod"/>
            </a:pPr>
            <a:r>
              <a:rPr lang="ja-JP" altLang="en-US" dirty="0" smtClean="0"/>
              <a:t>説明・目的変数の加算</a:t>
            </a:r>
            <a:endParaRPr lang="en-US" altLang="ja-JP" dirty="0" smtClean="0"/>
          </a:p>
          <a:p>
            <a:pPr marL="971550" lvl="1" indent="-514350">
              <a:buFont typeface="+mj-lt"/>
              <a:buAutoNum type="arabicPeriod"/>
            </a:pPr>
            <a:r>
              <a:rPr lang="ja-JP" altLang="en-US" dirty="0" smtClean="0">
                <a:solidFill>
                  <a:schemeClr val="bg1">
                    <a:lumMod val="50000"/>
                  </a:schemeClr>
                </a:solidFill>
              </a:rPr>
              <a:t>スピアマンの順位相関分析の実施</a:t>
            </a:r>
            <a:endParaRPr kumimoji="1" lang="ja-JP" altLang="en-US" dirty="0">
              <a:solidFill>
                <a:schemeClr val="bg1">
                  <a:lumMod val="50000"/>
                </a:schemeClr>
              </a:solidFill>
            </a:endParaRPr>
          </a:p>
        </p:txBody>
      </p:sp>
      <p:sp>
        <p:nvSpPr>
          <p:cNvPr id="4" name="日付プレースホルダー 3"/>
          <p:cNvSpPr>
            <a:spLocks noGrp="1"/>
          </p:cNvSpPr>
          <p:nvPr>
            <p:ph type="dt" sz="half" idx="10"/>
          </p:nvPr>
        </p:nvSpPr>
        <p:spPr/>
        <p:txBody>
          <a:bodyPr/>
          <a:lstStyle/>
          <a:p>
            <a:fld id="{237B157B-4106-47E5-B096-4937E9E45296}" type="datetime1">
              <a:rPr lang="ja-JP" altLang="en-US" smtClean="0"/>
              <a:t>2015/1/12</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3" name="円弧 42"/>
          <p:cNvSpPr/>
          <p:nvPr/>
        </p:nvSpPr>
        <p:spPr>
          <a:xfrm>
            <a:off x="2571919" y="4253026"/>
            <a:ext cx="1063977" cy="339853"/>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テキスト ボックス 44"/>
          <p:cNvSpPr txBox="1"/>
          <p:nvPr/>
        </p:nvSpPr>
        <p:spPr>
          <a:xfrm>
            <a:off x="1691680" y="3892986"/>
            <a:ext cx="2829793" cy="400110"/>
          </a:xfrm>
          <a:prstGeom prst="rect">
            <a:avLst/>
          </a:prstGeom>
          <a:noFill/>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加算</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0" name="円弧 49"/>
          <p:cNvSpPr/>
          <p:nvPr/>
        </p:nvSpPr>
        <p:spPr>
          <a:xfrm rot="10800000">
            <a:off x="2447641" y="5805264"/>
            <a:ext cx="2158743" cy="339854"/>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テキスト ボックス 50"/>
          <p:cNvSpPr txBox="1"/>
          <p:nvPr/>
        </p:nvSpPr>
        <p:spPr>
          <a:xfrm>
            <a:off x="2123728" y="6093296"/>
            <a:ext cx="2829793" cy="400110"/>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加算</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9</a:t>
            </a:fld>
            <a:endParaRPr lang="ja-JP" altLang="en-US" dirty="0"/>
          </a:p>
        </p:txBody>
      </p:sp>
    </p:spTree>
    <p:extLst>
      <p:ext uri="{BB962C8B-B14F-4D97-AF65-F5344CB8AC3E}">
        <p14:creationId xmlns:p14="http://schemas.microsoft.com/office/powerpoint/2010/main" val="1934858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solidFill>
                  <a:schemeClr val="bg1">
                    <a:lumMod val="50000"/>
                  </a:schemeClr>
                </a:solidFill>
              </a:rPr>
              <a:t>メトリクスの割り当て</a:t>
            </a:r>
            <a:endParaRPr kumimoji="1" lang="en-US" altLang="ja-JP" dirty="0" smtClean="0">
              <a:solidFill>
                <a:schemeClr val="bg1">
                  <a:lumMod val="50000"/>
                </a:schemeClr>
              </a:solidFill>
            </a:endParaRPr>
          </a:p>
          <a:p>
            <a:pPr marL="971550" lvl="1" indent="-514350">
              <a:buFont typeface="+mj-lt"/>
              <a:buAutoNum type="arabicPeriod"/>
            </a:pPr>
            <a:r>
              <a:rPr lang="ja-JP" altLang="en-US" dirty="0" smtClean="0">
                <a:solidFill>
                  <a:schemeClr val="bg1">
                    <a:lumMod val="50000"/>
                  </a:schemeClr>
                </a:solidFill>
              </a:rPr>
              <a:t>説明・目的変数の加算</a:t>
            </a:r>
            <a:endParaRPr lang="en-US" altLang="ja-JP" dirty="0" smtClean="0">
              <a:solidFill>
                <a:schemeClr val="bg1">
                  <a:lumMod val="50000"/>
                </a:schemeClr>
              </a:solidFill>
            </a:endParaRPr>
          </a:p>
          <a:p>
            <a:pPr marL="971550" lvl="1" indent="-514350">
              <a:buFont typeface="+mj-lt"/>
              <a:buAutoNum type="arabicPeriod"/>
            </a:pPr>
            <a:r>
              <a:rPr lang="ja-JP" altLang="en-US" dirty="0" smtClean="0"/>
              <a:t>スピアマンの順位相関分析の実施</a:t>
            </a:r>
            <a:endParaRPr kumimoji="1" lang="ja-JP" altLang="en-US" dirty="0"/>
          </a:p>
        </p:txBody>
      </p:sp>
      <p:sp>
        <p:nvSpPr>
          <p:cNvPr id="4" name="日付プレースホルダー 3"/>
          <p:cNvSpPr>
            <a:spLocks noGrp="1"/>
          </p:cNvSpPr>
          <p:nvPr>
            <p:ph type="dt" sz="half" idx="10"/>
          </p:nvPr>
        </p:nvSpPr>
        <p:spPr/>
        <p:txBody>
          <a:bodyPr/>
          <a:lstStyle/>
          <a:p>
            <a:fld id="{36A8A93E-8ADE-4A0C-94AC-D6284C08591A}" type="datetime1">
              <a:rPr lang="ja-JP" altLang="en-US" smtClean="0"/>
              <a:t>2015/1/12</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3" name="円弧 42"/>
          <p:cNvSpPr/>
          <p:nvPr/>
        </p:nvSpPr>
        <p:spPr>
          <a:xfrm>
            <a:off x="2571919" y="4253026"/>
            <a:ext cx="1063977" cy="339853"/>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テキスト ボックス 44"/>
          <p:cNvSpPr txBox="1"/>
          <p:nvPr/>
        </p:nvSpPr>
        <p:spPr>
          <a:xfrm>
            <a:off x="1691680" y="3892986"/>
            <a:ext cx="2829793" cy="400110"/>
          </a:xfrm>
          <a:prstGeom prst="rect">
            <a:avLst/>
          </a:prstGeom>
          <a:noFill/>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加算</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0" name="円弧 49"/>
          <p:cNvSpPr/>
          <p:nvPr/>
        </p:nvSpPr>
        <p:spPr>
          <a:xfrm rot="10800000">
            <a:off x="5162464" y="5805264"/>
            <a:ext cx="2158743" cy="339854"/>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テキスト ボックス 50"/>
          <p:cNvSpPr txBox="1"/>
          <p:nvPr/>
        </p:nvSpPr>
        <p:spPr>
          <a:xfrm>
            <a:off x="4838551" y="6093296"/>
            <a:ext cx="2829793" cy="400110"/>
          </a:xfrm>
          <a:prstGeom prst="rect">
            <a:avLst/>
          </a:prstGeom>
          <a:noFill/>
        </p:spPr>
        <p:txBody>
          <a:bodyPr wrap="square" rtlCol="0">
            <a:spAutoFit/>
          </a:bodyPr>
          <a:lstStyle/>
          <a:p>
            <a:pPr algn="ctr"/>
            <a:r>
              <a:rPr kumimoji="1" lang="ja-JP" altLang="en-US" sz="2000" b="1" dirty="0" smtClean="0">
                <a:latin typeface="HGPｺﾞｼｯｸM" panose="020B0600000000000000" pitchFamily="50" charset="-128"/>
                <a:ea typeface="HGPｺﾞｼｯｸM" panose="020B0600000000000000" pitchFamily="50" charset="-128"/>
              </a:rPr>
              <a:t>シフトした加算値</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44" name="上下矢印 43"/>
          <p:cNvSpPr/>
          <p:nvPr/>
        </p:nvSpPr>
        <p:spPr>
          <a:xfrm rot="17174614">
            <a:off x="4346616" y="4324750"/>
            <a:ext cx="419956" cy="1671549"/>
          </a:xfrm>
          <a:prstGeom prst="up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2" name="テキスト ボックス 51"/>
          <p:cNvSpPr txBox="1"/>
          <p:nvPr/>
        </p:nvSpPr>
        <p:spPr>
          <a:xfrm>
            <a:off x="5417741" y="4941168"/>
            <a:ext cx="1530523" cy="461665"/>
          </a:xfrm>
          <a:prstGeom prst="rect">
            <a:avLst/>
          </a:prstGeom>
          <a:solidFill>
            <a:srgbClr val="FF0000"/>
          </a:solidFill>
          <a:ln w="28575">
            <a:solidFill>
              <a:srgbClr val="FF0000"/>
            </a:solidFill>
          </a:ln>
        </p:spPr>
        <p:txBody>
          <a:bodyPr wrap="square" rtlCol="0">
            <a:spAutoFit/>
          </a:bodyPr>
          <a:lstStyle/>
          <a:p>
            <a:pPr algn="ctr"/>
            <a:r>
              <a:rPr kumimoji="1" lang="ja-JP" altLang="en-US" sz="2400" b="1" dirty="0" smtClean="0">
                <a:solidFill>
                  <a:schemeClr val="bg1"/>
                </a:solidFill>
                <a:latin typeface="HGPｺﾞｼｯｸM" panose="020B0600000000000000" pitchFamily="50" charset="-128"/>
                <a:ea typeface="HGPｺﾞｼｯｸM" panose="020B0600000000000000" pitchFamily="50" charset="-128"/>
              </a:rPr>
              <a:t>相関分析</a:t>
            </a:r>
            <a:endParaRPr kumimoji="1" lang="ja-JP" altLang="en-US" sz="2400" b="1" dirty="0">
              <a:solidFill>
                <a:schemeClr val="bg1"/>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10</a:t>
            </a:fld>
            <a:endParaRPr lang="ja-JP" altLang="en-US" dirty="0"/>
          </a:p>
        </p:txBody>
      </p:sp>
    </p:spTree>
    <p:extLst>
      <p:ext uri="{BB962C8B-B14F-4D97-AF65-F5344CB8AC3E}">
        <p14:creationId xmlns:p14="http://schemas.microsoft.com/office/powerpoint/2010/main" val="19258843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遅延相関分析：パラメータ</a:t>
            </a:r>
            <a:r>
              <a:rPr lang="ja-JP" altLang="en-US" dirty="0" smtClean="0"/>
              <a:t>の定義</a:t>
            </a:r>
            <a:endParaRPr kumimoji="1" lang="ja-JP" altLang="en-US" dirty="0"/>
          </a:p>
        </p:txBody>
      </p:sp>
      <p:sp>
        <p:nvSpPr>
          <p:cNvPr id="3" name="コンテンツ プレースホルダー 2"/>
          <p:cNvSpPr>
            <a:spLocks noGrp="1"/>
          </p:cNvSpPr>
          <p:nvPr>
            <p:ph idx="1"/>
          </p:nvPr>
        </p:nvSpPr>
        <p:spPr>
          <a:xfrm>
            <a:off x="313184" y="1556792"/>
            <a:ext cx="8507288" cy="2160240"/>
          </a:xfrm>
        </p:spPr>
        <p:txBody>
          <a:bodyPr>
            <a:noAutofit/>
          </a:bodyPr>
          <a:lstStyle/>
          <a:p>
            <a:pPr>
              <a:spcAft>
                <a:spcPts val="600"/>
              </a:spcAft>
              <a:buFont typeface="Wingdings" panose="05000000000000000000" pitchFamily="2" charset="2"/>
              <a:buChar char="n"/>
            </a:pPr>
            <a:r>
              <a:rPr kumimoji="1" lang="ja-JP" altLang="en-US" sz="2800" b="1" dirty="0" smtClean="0"/>
              <a:t>説明変数の加算係数</a:t>
            </a:r>
            <a:r>
              <a:rPr kumimoji="1" lang="en-US" altLang="ja-JP" sz="2800" dirty="0" smtClean="0"/>
              <a:t>	</a:t>
            </a:r>
            <a:r>
              <a:rPr kumimoji="1" lang="ja-JP" altLang="en-US" sz="2800" dirty="0" smtClean="0"/>
              <a:t>：説明変数の値を加算する期間</a:t>
            </a:r>
            <a:endParaRPr kumimoji="1" lang="en-US" altLang="ja-JP" sz="2800" dirty="0" smtClean="0"/>
          </a:p>
          <a:p>
            <a:pPr>
              <a:spcAft>
                <a:spcPts val="600"/>
              </a:spcAft>
              <a:buFont typeface="Wingdings" panose="05000000000000000000" pitchFamily="2" charset="2"/>
              <a:buChar char="n"/>
            </a:pPr>
            <a:r>
              <a:rPr lang="ja-JP" altLang="en-US" sz="2800" b="1" dirty="0"/>
              <a:t>目的</a:t>
            </a:r>
            <a:r>
              <a:rPr lang="ja-JP" altLang="en-US" sz="2800" b="1" dirty="0" smtClean="0"/>
              <a:t>変数の加算係数</a:t>
            </a:r>
            <a:r>
              <a:rPr lang="en-US" altLang="ja-JP" sz="2800" dirty="0" smtClean="0"/>
              <a:t>	</a:t>
            </a:r>
            <a:r>
              <a:rPr lang="ja-JP" altLang="en-US" sz="2800" dirty="0" smtClean="0"/>
              <a:t>：目的変数</a:t>
            </a:r>
            <a:r>
              <a:rPr lang="ja-JP" altLang="en-US" sz="2800" dirty="0"/>
              <a:t>の値を加算する</a:t>
            </a:r>
            <a:r>
              <a:rPr lang="ja-JP" altLang="en-US" sz="2800" dirty="0" smtClean="0"/>
              <a:t>期間</a:t>
            </a:r>
            <a:endParaRPr lang="en-US" altLang="ja-JP" sz="2800" dirty="0" smtClean="0"/>
          </a:p>
          <a:p>
            <a:pPr>
              <a:spcAft>
                <a:spcPts val="600"/>
              </a:spcAft>
              <a:buFont typeface="Wingdings" panose="05000000000000000000" pitchFamily="2" charset="2"/>
              <a:buChar char="n"/>
            </a:pPr>
            <a:r>
              <a:rPr kumimoji="1" lang="ja-JP" altLang="en-US" sz="2800" b="1" dirty="0"/>
              <a:t>遅延</a:t>
            </a:r>
            <a:r>
              <a:rPr kumimoji="1" lang="ja-JP" altLang="en-US" sz="2800" b="1" dirty="0" smtClean="0"/>
              <a:t>係数</a:t>
            </a:r>
            <a:r>
              <a:rPr kumimoji="1" lang="en-US" altLang="ja-JP" sz="2800" b="1" u="sng" dirty="0" smtClean="0"/>
              <a:t>	</a:t>
            </a:r>
            <a:r>
              <a:rPr kumimoji="1" lang="en-US" altLang="ja-JP" sz="2800" dirty="0" smtClean="0"/>
              <a:t>		</a:t>
            </a:r>
            <a:r>
              <a:rPr kumimoji="1" lang="ja-JP" altLang="en-US" sz="2800" dirty="0" smtClean="0"/>
              <a:t>：時系列データをシフトする期間</a:t>
            </a:r>
            <a:endParaRPr kumimoji="1" lang="en-US" altLang="ja-JP" sz="2800" dirty="0" smtClean="0"/>
          </a:p>
        </p:txBody>
      </p:sp>
      <p:sp>
        <p:nvSpPr>
          <p:cNvPr id="4" name="日付プレースホルダー 3"/>
          <p:cNvSpPr>
            <a:spLocks noGrp="1"/>
          </p:cNvSpPr>
          <p:nvPr>
            <p:ph type="dt" sz="half" idx="10"/>
          </p:nvPr>
        </p:nvSpPr>
        <p:spPr/>
        <p:txBody>
          <a:bodyPr/>
          <a:lstStyle/>
          <a:p>
            <a:fld id="{E8109711-447E-4C9F-B36A-38991C393CBC}" type="datetime1">
              <a:rPr lang="ja-JP" altLang="en-US" smtClean="0"/>
              <a:t>2015/1/12</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（開発者数）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（完了したタスク数）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3" name="円弧 42"/>
          <p:cNvSpPr/>
          <p:nvPr/>
        </p:nvSpPr>
        <p:spPr>
          <a:xfrm>
            <a:off x="2571919" y="4253026"/>
            <a:ext cx="1063977" cy="339853"/>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テキスト ボックス 44"/>
          <p:cNvSpPr txBox="1"/>
          <p:nvPr/>
        </p:nvSpPr>
        <p:spPr>
          <a:xfrm>
            <a:off x="1691680" y="3862209"/>
            <a:ext cx="2829793" cy="430887"/>
          </a:xfrm>
          <a:prstGeom prst="rect">
            <a:avLst/>
          </a:prstGeom>
          <a:noFill/>
        </p:spPr>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rPr>
              <a:t>説明変数の加算係数：</a:t>
            </a:r>
            <a:r>
              <a:rPr lang="en-US" altLang="ja-JP" sz="2200" b="1" dirty="0" smtClean="0">
                <a:latin typeface="HGPｺﾞｼｯｸM" panose="020B0600000000000000" pitchFamily="50" charset="-128"/>
                <a:ea typeface="HGPｺﾞｼｯｸM" panose="020B0600000000000000" pitchFamily="50" charset="-128"/>
              </a:rPr>
              <a:t>2</a:t>
            </a:r>
            <a:endParaRPr kumimoji="1" lang="ja-JP" altLang="en-US" sz="2200" b="1" dirty="0">
              <a:latin typeface="HGPｺﾞｼｯｸM" panose="020B0600000000000000" pitchFamily="50" charset="-128"/>
              <a:ea typeface="HGPｺﾞｼｯｸM" panose="020B0600000000000000" pitchFamily="50" charset="-128"/>
            </a:endParaRPr>
          </a:p>
        </p:txBody>
      </p:sp>
      <p:sp>
        <p:nvSpPr>
          <p:cNvPr id="50" name="円弧 49"/>
          <p:cNvSpPr/>
          <p:nvPr/>
        </p:nvSpPr>
        <p:spPr>
          <a:xfrm rot="10800000">
            <a:off x="5162464" y="5805264"/>
            <a:ext cx="2158743" cy="339854"/>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テキスト ボックス 50"/>
          <p:cNvSpPr txBox="1"/>
          <p:nvPr/>
        </p:nvSpPr>
        <p:spPr>
          <a:xfrm>
            <a:off x="4838551" y="6093296"/>
            <a:ext cx="2829793" cy="430887"/>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目的変数の加算係数</a:t>
            </a:r>
            <a:r>
              <a:rPr lang="ja-JP" altLang="en-US" sz="2000" dirty="0" smtClean="0">
                <a:latin typeface="HGPｺﾞｼｯｸM" panose="020B0600000000000000" pitchFamily="50" charset="-128"/>
                <a:ea typeface="HGPｺﾞｼｯｸM" panose="020B0600000000000000" pitchFamily="50" charset="-128"/>
              </a:rPr>
              <a:t>：</a:t>
            </a:r>
            <a:r>
              <a:rPr lang="en-US" altLang="ja-JP" sz="2200" b="1" dirty="0" smtClean="0">
                <a:latin typeface="HGPｺﾞｼｯｸM" panose="020B0600000000000000" pitchFamily="50" charset="-128"/>
                <a:ea typeface="HGPｺﾞｼｯｸM" panose="020B0600000000000000" pitchFamily="50" charset="-128"/>
              </a:rPr>
              <a:t>3</a:t>
            </a:r>
            <a:endParaRPr kumimoji="1" lang="ja-JP" altLang="en-US" sz="2000" b="1" dirty="0">
              <a:latin typeface="HGPｺﾞｼｯｸM" panose="020B0600000000000000" pitchFamily="50" charset="-128"/>
              <a:ea typeface="HGPｺﾞｼｯｸM" panose="020B0600000000000000" pitchFamily="50" charset="-128"/>
            </a:endParaRPr>
          </a:p>
        </p:txBody>
      </p:sp>
      <p:cxnSp>
        <p:nvCxnSpPr>
          <p:cNvPr id="53" name="直線コネクタ 52"/>
          <p:cNvCxnSpPr>
            <a:stCxn id="15" idx="4"/>
            <a:endCxn id="23" idx="0"/>
          </p:cNvCxnSpPr>
          <p:nvPr/>
        </p:nvCxnSpPr>
        <p:spPr>
          <a:xfrm>
            <a:off x="3556687" y="4759982"/>
            <a:ext cx="0" cy="863264"/>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a:stCxn id="19" idx="4"/>
            <a:endCxn id="17" idx="0"/>
          </p:cNvCxnSpPr>
          <p:nvPr/>
        </p:nvCxnSpPr>
        <p:spPr>
          <a:xfrm>
            <a:off x="5342485" y="4760421"/>
            <a:ext cx="0" cy="860799"/>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3534842" y="5049203"/>
            <a:ext cx="1829246" cy="0"/>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3038351" y="5045114"/>
            <a:ext cx="2829793" cy="430887"/>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遅延係数：</a:t>
            </a:r>
            <a:r>
              <a:rPr kumimoji="1" lang="en-US" altLang="ja-JP" sz="2200" b="1" dirty="0" smtClean="0">
                <a:latin typeface="HGPｺﾞｼｯｸM" panose="020B0600000000000000" pitchFamily="50" charset="-128"/>
                <a:ea typeface="HGPｺﾞｼｯｸM" panose="020B0600000000000000" pitchFamily="50" charset="-128"/>
              </a:rPr>
              <a:t>2</a:t>
            </a:r>
            <a:endParaRPr kumimoji="1" lang="ja-JP" altLang="en-US" sz="2200" b="1" dirty="0">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pPr/>
              <a:t>11</a:t>
            </a:fld>
            <a:endParaRPr lang="ja-JP" altLang="en-US" dirty="0"/>
          </a:p>
        </p:txBody>
      </p:sp>
    </p:spTree>
    <p:extLst>
      <p:ext uri="{BB962C8B-B14F-4D97-AF65-F5344CB8AC3E}">
        <p14:creationId xmlns:p14="http://schemas.microsoft.com/office/powerpoint/2010/main" val="42477111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正方形/長方形 105"/>
          <p:cNvSpPr/>
          <p:nvPr/>
        </p:nvSpPr>
        <p:spPr>
          <a:xfrm>
            <a:off x="539552" y="2032474"/>
            <a:ext cx="5400600" cy="2578308"/>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 name="日付プレースホルダー 2"/>
          <p:cNvSpPr>
            <a:spLocks noGrp="1"/>
          </p:cNvSpPr>
          <p:nvPr>
            <p:ph type="dt" sz="half" idx="10"/>
          </p:nvPr>
        </p:nvSpPr>
        <p:spPr/>
        <p:txBody>
          <a:bodyPr/>
          <a:lstStyle/>
          <a:p>
            <a:fld id="{F1BE282F-FD16-45DE-8583-BE472D820AE8}" type="datetime1">
              <a:rPr lang="ja-JP" altLang="en-US" smtClean="0"/>
              <a:t>2015/1/12</a:t>
            </a:fld>
            <a:endParaRPr lang="ja-JP" altLang="en-US" dirty="0"/>
          </a:p>
        </p:txBody>
      </p:sp>
      <p:sp>
        <p:nvSpPr>
          <p:cNvPr id="5" name="タイトル 4"/>
          <p:cNvSpPr>
            <a:spLocks noGrp="1"/>
          </p:cNvSpPr>
          <p:nvPr>
            <p:ph type="title"/>
          </p:nvPr>
        </p:nvSpPr>
        <p:spPr/>
        <p:txBody>
          <a:bodyPr>
            <a:normAutofit/>
          </a:bodyPr>
          <a:lstStyle/>
          <a:p>
            <a:r>
              <a:rPr kumimoji="1" lang="ja-JP" altLang="en-US" dirty="0" smtClean="0"/>
              <a:t>遅延を伴う関係の</a:t>
            </a:r>
            <a:r>
              <a:rPr lang="ja-JP" altLang="en-US" dirty="0" smtClean="0"/>
              <a:t>自動</a:t>
            </a:r>
            <a:r>
              <a:rPr kumimoji="1" lang="ja-JP" altLang="en-US" dirty="0" smtClean="0"/>
              <a:t>抽出</a:t>
            </a:r>
            <a:endParaRPr kumimoji="1" lang="ja-JP" altLang="en-US" dirty="0"/>
          </a:p>
        </p:txBody>
      </p:sp>
      <p:sp>
        <p:nvSpPr>
          <p:cNvPr id="6" name="フローチャート : 書類 5"/>
          <p:cNvSpPr/>
          <p:nvPr/>
        </p:nvSpPr>
        <p:spPr>
          <a:xfrm>
            <a:off x="6540787" y="4322750"/>
            <a:ext cx="1991653" cy="1842554"/>
          </a:xfrm>
          <a:prstGeom prst="flowChartDocument">
            <a:avLst/>
          </a:prstGeom>
          <a:solidFill>
            <a:schemeClr val="bg1">
              <a:lumMod val="95000"/>
            </a:schemeClr>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latin typeface="HGPｺﾞｼｯｸM" panose="020B0600000000000000" pitchFamily="50" charset="-128"/>
                <a:ea typeface="HGPｺﾞｼｯｸM" panose="020B0600000000000000" pitchFamily="50" charset="-128"/>
              </a:rPr>
              <a:t>相関係数：</a:t>
            </a:r>
            <a:r>
              <a:rPr kumimoji="1" lang="en-US" altLang="ja-JP" sz="2000" dirty="0" smtClean="0">
                <a:solidFill>
                  <a:schemeClr val="tx1"/>
                </a:solidFill>
                <a:latin typeface="HGPｺﾞｼｯｸM" panose="020B0600000000000000" pitchFamily="50" charset="-128"/>
                <a:ea typeface="HGPｺﾞｼｯｸM" panose="020B0600000000000000" pitchFamily="50" charset="-128"/>
              </a:rPr>
              <a:t>0.71</a:t>
            </a:r>
          </a:p>
          <a:p>
            <a:pPr algn="ctr"/>
            <a:r>
              <a:rPr kumimoji="1" lang="ja-JP" altLang="en-US" sz="2000" dirty="0" smtClean="0">
                <a:solidFill>
                  <a:schemeClr val="tx1"/>
                </a:solidFill>
                <a:latin typeface="HGPｺﾞｼｯｸM" panose="020B0600000000000000" pitchFamily="50" charset="-128"/>
                <a:ea typeface="HGPｺﾞｼｯｸM" panose="020B0600000000000000" pitchFamily="50" charset="-128"/>
              </a:rPr>
              <a:t>説加算係数：</a:t>
            </a:r>
            <a:r>
              <a:rPr kumimoji="1" lang="en-US" altLang="ja-JP" sz="2000" dirty="0" smtClean="0">
                <a:solidFill>
                  <a:schemeClr val="tx1"/>
                </a:solidFill>
                <a:latin typeface="HGPｺﾞｼｯｸM" panose="020B0600000000000000" pitchFamily="50" charset="-128"/>
                <a:ea typeface="HGPｺﾞｼｯｸM" panose="020B0600000000000000" pitchFamily="50" charset="-128"/>
              </a:rPr>
              <a:t>2</a:t>
            </a:r>
          </a:p>
          <a:p>
            <a:pPr algn="ctr"/>
            <a:r>
              <a:rPr lang="ja-JP" altLang="en-US" sz="2000" dirty="0">
                <a:solidFill>
                  <a:schemeClr val="tx1"/>
                </a:solidFill>
                <a:latin typeface="HGPｺﾞｼｯｸM" panose="020B0600000000000000" pitchFamily="50" charset="-128"/>
                <a:ea typeface="HGPｺﾞｼｯｸM" panose="020B0600000000000000" pitchFamily="50" charset="-128"/>
              </a:rPr>
              <a:t>目</a:t>
            </a:r>
            <a:r>
              <a:rPr kumimoji="1" lang="ja-JP" altLang="en-US" sz="2000" dirty="0" smtClean="0">
                <a:solidFill>
                  <a:schemeClr val="tx1"/>
                </a:solidFill>
                <a:latin typeface="HGPｺﾞｼｯｸM" panose="020B0600000000000000" pitchFamily="50" charset="-128"/>
                <a:ea typeface="HGPｺﾞｼｯｸM" panose="020B0600000000000000" pitchFamily="50" charset="-128"/>
              </a:rPr>
              <a:t>加算係数：</a:t>
            </a:r>
            <a:r>
              <a:rPr kumimoji="1" lang="en-US" altLang="ja-JP" sz="2000" dirty="0" smtClean="0">
                <a:solidFill>
                  <a:schemeClr val="tx1"/>
                </a:solidFill>
                <a:latin typeface="HGPｺﾞｼｯｸM" panose="020B0600000000000000" pitchFamily="50" charset="-128"/>
                <a:ea typeface="HGPｺﾞｼｯｸM" panose="020B0600000000000000" pitchFamily="50" charset="-128"/>
              </a:rPr>
              <a:t>1</a:t>
            </a:r>
          </a:p>
          <a:p>
            <a:pPr algn="ctr"/>
            <a:r>
              <a:rPr lang="ja-JP" altLang="en-US" sz="2000" dirty="0">
                <a:solidFill>
                  <a:schemeClr val="tx1"/>
                </a:solidFill>
                <a:latin typeface="HGPｺﾞｼｯｸM" panose="020B0600000000000000" pitchFamily="50" charset="-128"/>
                <a:ea typeface="HGPｺﾞｼｯｸM" panose="020B0600000000000000" pitchFamily="50" charset="-128"/>
              </a:rPr>
              <a:t>遅延</a:t>
            </a:r>
            <a:r>
              <a:rPr lang="ja-JP" altLang="en-US" sz="2000" dirty="0" smtClean="0">
                <a:solidFill>
                  <a:schemeClr val="tx1"/>
                </a:solidFill>
                <a:latin typeface="HGPｺﾞｼｯｸM" panose="020B0600000000000000" pitchFamily="50" charset="-128"/>
                <a:ea typeface="HGPｺﾞｼｯｸM" panose="020B0600000000000000" pitchFamily="50" charset="-128"/>
              </a:rPr>
              <a:t>係数：</a:t>
            </a:r>
            <a:r>
              <a:rPr lang="en-US" altLang="ja-JP" sz="2000" dirty="0" smtClean="0">
                <a:solidFill>
                  <a:schemeClr val="tx1"/>
                </a:solidFill>
                <a:latin typeface="HGPｺﾞｼｯｸM" panose="020B0600000000000000" pitchFamily="50" charset="-128"/>
                <a:ea typeface="HGPｺﾞｼｯｸM" panose="020B0600000000000000" pitchFamily="50" charset="-128"/>
              </a:rPr>
              <a:t>3</a:t>
            </a:r>
            <a:endParaRPr kumimoji="1" lang="ja-JP" altLang="en-US" sz="2000" dirty="0">
              <a:solidFill>
                <a:schemeClr val="tx1"/>
              </a:solidFill>
              <a:latin typeface="HGPｺﾞｼｯｸM" panose="020B0600000000000000" pitchFamily="50" charset="-128"/>
              <a:ea typeface="HGPｺﾞｼｯｸM" panose="020B0600000000000000" pitchFamily="50" charset="-128"/>
            </a:endParaRPr>
          </a:p>
        </p:txBody>
      </p:sp>
      <p:sp>
        <p:nvSpPr>
          <p:cNvPr id="7" name="屈折矢印 6"/>
          <p:cNvSpPr/>
          <p:nvPr/>
        </p:nvSpPr>
        <p:spPr>
          <a:xfrm>
            <a:off x="5959330" y="3346576"/>
            <a:ext cx="1853030" cy="976174"/>
          </a:xfrm>
          <a:prstGeom prst="bentUpArrow">
            <a:avLst>
              <a:gd name="adj1" fmla="val 16567"/>
              <a:gd name="adj2" fmla="val 25000"/>
              <a:gd name="adj3" fmla="val 28373"/>
            </a:avLst>
          </a:prstGeom>
          <a:solidFill>
            <a:schemeClr val="tx2">
              <a:lumMod val="60000"/>
              <a:lumOff val="40000"/>
            </a:schemeClr>
          </a:solidFill>
          <a:ln>
            <a:no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テキスト ボックス 7"/>
          <p:cNvSpPr txBox="1"/>
          <p:nvPr/>
        </p:nvSpPr>
        <p:spPr>
          <a:xfrm>
            <a:off x="6084168" y="2298975"/>
            <a:ext cx="2604573" cy="1015663"/>
          </a:xfrm>
          <a:prstGeom prst="rect">
            <a:avLst/>
          </a:prstGeom>
          <a:noFill/>
          <a:ln>
            <a:noFill/>
          </a:ln>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相関係数の絶対値が</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最大となるパラメータの</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値の組合せを求める</a:t>
            </a:r>
            <a:endParaRPr lang="en-US" altLang="ja-JP" sz="2000" dirty="0">
              <a:latin typeface="HGPｺﾞｼｯｸM" panose="020B0600000000000000" pitchFamily="50" charset="-128"/>
              <a:ea typeface="HGPｺﾞｼｯｸM" panose="020B0600000000000000" pitchFamily="50" charset="-128"/>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019" y="3443393"/>
            <a:ext cx="2240821" cy="532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7822" y="3443393"/>
            <a:ext cx="2234298" cy="530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4" name="テキスト ボックス 103"/>
          <p:cNvSpPr txBox="1"/>
          <p:nvPr/>
        </p:nvSpPr>
        <p:spPr>
          <a:xfrm>
            <a:off x="683568" y="2132856"/>
            <a:ext cx="5107632" cy="400110"/>
          </a:xfrm>
          <a:prstGeom prst="rect">
            <a:avLst/>
          </a:prstGeom>
          <a:solidFill>
            <a:schemeClr val="bg1"/>
          </a:solidFill>
          <a:ln>
            <a:solidFill>
              <a:schemeClr val="accent1">
                <a:lumMod val="75000"/>
              </a:schemeClr>
            </a:solidFill>
          </a:ln>
        </p:spPr>
        <p:txBody>
          <a:bodyPr wrap="square" rtlCol="0">
            <a:spAutoFit/>
          </a:bodyPr>
          <a:lstStyle/>
          <a:p>
            <a:r>
              <a:rPr kumimoji="1" lang="ja-JP" altLang="en-US" sz="2000" dirty="0" smtClean="0">
                <a:latin typeface="HGPｺﾞｼｯｸM" panose="020B0600000000000000" pitchFamily="50" charset="-128"/>
                <a:ea typeface="HGPｺﾞｼｯｸM" panose="020B0600000000000000" pitchFamily="50" charset="-128"/>
              </a:rPr>
              <a:t>説明変数：</a:t>
            </a:r>
            <a:r>
              <a:rPr lang="ja-JP" altLang="en-US" sz="2000" b="1" dirty="0" smtClean="0">
                <a:latin typeface="HGPｺﾞｼｯｸM" panose="020B0600000000000000" pitchFamily="50" charset="-128"/>
                <a:ea typeface="HGPｺﾞｼｯｸM" panose="020B0600000000000000" pitchFamily="50" charset="-128"/>
              </a:rPr>
              <a:t>開発者数</a:t>
            </a:r>
            <a:r>
              <a:rPr lang="ja-JP" altLang="en-US" sz="2000" dirty="0" smtClean="0">
                <a:latin typeface="HGPｺﾞｼｯｸM" panose="020B0600000000000000" pitchFamily="50" charset="-128"/>
                <a:ea typeface="HGPｺﾞｼｯｸM" panose="020B0600000000000000" pitchFamily="50" charset="-128"/>
              </a:rPr>
              <a:t>　</a:t>
            </a:r>
            <a:r>
              <a:rPr kumimoji="1" lang="ja-JP" altLang="en-US" sz="2000" dirty="0" smtClean="0">
                <a:latin typeface="HGPｺﾞｼｯｸM" panose="020B0600000000000000" pitchFamily="50" charset="-128"/>
                <a:ea typeface="HGPｺﾞｼｯｸM" panose="020B0600000000000000" pitchFamily="50" charset="-128"/>
              </a:rPr>
              <a:t>目的変数：</a:t>
            </a:r>
            <a:r>
              <a:rPr kumimoji="1" lang="ja-JP" altLang="en-US" sz="2000" b="1" dirty="0" smtClean="0">
                <a:latin typeface="HGPｺﾞｼｯｸM" panose="020B0600000000000000" pitchFamily="50" charset="-128"/>
                <a:ea typeface="HGPｺﾞｼｯｸM" panose="020B0600000000000000" pitchFamily="50" charset="-128"/>
              </a:rPr>
              <a:t>タスク完了数</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105" name="テキスト ボックス 104"/>
          <p:cNvSpPr txBox="1"/>
          <p:nvPr/>
        </p:nvSpPr>
        <p:spPr>
          <a:xfrm>
            <a:off x="675241" y="4047455"/>
            <a:ext cx="5115959" cy="461665"/>
          </a:xfrm>
          <a:prstGeom prst="rect">
            <a:avLst/>
          </a:prstGeom>
          <a:solidFill>
            <a:srgbClr val="FF0000"/>
          </a:solidFill>
          <a:ln>
            <a:solidFill>
              <a:schemeClr val="bg1"/>
            </a:solidFill>
          </a:ln>
        </p:spPr>
        <p:txBody>
          <a:bodyPr wrap="square" rtlCol="0">
            <a:spAutoFit/>
          </a:bodyPr>
          <a:lstStyle/>
          <a:p>
            <a:pPr algn="ctr"/>
            <a:r>
              <a:rPr lang="ja-JP" altLang="en-US" sz="2400" b="1" dirty="0" smtClean="0">
                <a:solidFill>
                  <a:schemeClr val="bg1"/>
                </a:solidFill>
                <a:latin typeface="HGPｺﾞｼｯｸM" panose="020B0600000000000000" pitchFamily="50" charset="-128"/>
                <a:ea typeface="HGPｺﾞｼｯｸM" panose="020B0600000000000000" pitchFamily="50" charset="-128"/>
              </a:rPr>
              <a:t>パラメータの値のすべての組合せ</a:t>
            </a:r>
            <a:endParaRPr lang="en-US" altLang="ja-JP" sz="2400" b="1" dirty="0">
              <a:solidFill>
                <a:schemeClr val="bg1"/>
              </a:solidFill>
              <a:latin typeface="HGPｺﾞｼｯｸM" panose="020B0600000000000000" pitchFamily="50" charset="-128"/>
              <a:ea typeface="HGPｺﾞｼｯｸM" panose="020B0600000000000000" pitchFamily="50" charset="-128"/>
            </a:endParaRPr>
          </a:p>
        </p:txBody>
      </p:sp>
      <p:sp>
        <p:nvSpPr>
          <p:cNvPr id="108" name="テキスト ボックス 107"/>
          <p:cNvSpPr txBox="1"/>
          <p:nvPr/>
        </p:nvSpPr>
        <p:spPr>
          <a:xfrm>
            <a:off x="1187624" y="2679266"/>
            <a:ext cx="1596461" cy="738664"/>
          </a:xfrm>
          <a:prstGeom prst="rect">
            <a:avLst/>
          </a:prstGeom>
          <a:noFill/>
          <a:ln>
            <a:noFill/>
          </a:ln>
        </p:spPr>
        <p:txBody>
          <a:bodyPr wrap="square" rtlCol="0">
            <a:spAutoFit/>
          </a:bodyPr>
          <a:lstStyle/>
          <a:p>
            <a:r>
              <a:rPr lang="ja-JP" altLang="en-US" sz="1400" dirty="0" smtClean="0">
                <a:latin typeface="HGPｺﾞｼｯｸM" panose="020B0600000000000000" pitchFamily="50" charset="-128"/>
                <a:ea typeface="HGPｺﾞｼｯｸM" panose="020B0600000000000000" pitchFamily="50" charset="-128"/>
              </a:rPr>
              <a:t>加算係数（説）：</a:t>
            </a:r>
            <a:r>
              <a:rPr lang="en-US" altLang="ja-JP" sz="1400" dirty="0" smtClean="0">
                <a:latin typeface="HGPｺﾞｼｯｸM" panose="020B0600000000000000" pitchFamily="50" charset="-128"/>
                <a:ea typeface="HGPｺﾞｼｯｸM" panose="020B0600000000000000" pitchFamily="50" charset="-128"/>
              </a:rPr>
              <a:t>2</a:t>
            </a:r>
          </a:p>
          <a:p>
            <a:r>
              <a:rPr lang="ja-JP" altLang="en-US" sz="1400" dirty="0">
                <a:latin typeface="HGPｺﾞｼｯｸM" panose="020B0600000000000000" pitchFamily="50" charset="-128"/>
                <a:ea typeface="HGPｺﾞｼｯｸM" panose="020B0600000000000000" pitchFamily="50" charset="-128"/>
              </a:rPr>
              <a:t>加算</a:t>
            </a:r>
            <a:r>
              <a:rPr lang="ja-JP" altLang="en-US" sz="1400" dirty="0" smtClean="0">
                <a:latin typeface="HGPｺﾞｼｯｸM" panose="020B0600000000000000" pitchFamily="50" charset="-128"/>
                <a:ea typeface="HGPｺﾞｼｯｸM" panose="020B0600000000000000" pitchFamily="50" charset="-128"/>
              </a:rPr>
              <a:t>係数（目）：</a:t>
            </a:r>
            <a:r>
              <a:rPr lang="en-US" altLang="ja-JP" sz="1400" dirty="0">
                <a:latin typeface="HGPｺﾞｼｯｸM" panose="020B0600000000000000" pitchFamily="50" charset="-128"/>
                <a:ea typeface="HGPｺﾞｼｯｸM" panose="020B0600000000000000" pitchFamily="50" charset="-128"/>
              </a:rPr>
              <a:t>3</a:t>
            </a:r>
            <a:endParaRPr lang="en-US" altLang="ja-JP" sz="1400" dirty="0" smtClean="0">
              <a:latin typeface="HGPｺﾞｼｯｸM" panose="020B0600000000000000" pitchFamily="50" charset="-128"/>
              <a:ea typeface="HGPｺﾞｼｯｸM" panose="020B0600000000000000" pitchFamily="50" charset="-128"/>
            </a:endParaRPr>
          </a:p>
          <a:p>
            <a:r>
              <a:rPr lang="ja-JP" altLang="en-US" sz="1400" dirty="0">
                <a:latin typeface="HGPｺﾞｼｯｸM" panose="020B0600000000000000" pitchFamily="50" charset="-128"/>
                <a:ea typeface="HGPｺﾞｼｯｸM" panose="020B0600000000000000" pitchFamily="50" charset="-128"/>
              </a:rPr>
              <a:t>遅延</a:t>
            </a:r>
            <a:r>
              <a:rPr lang="ja-JP" altLang="en-US" sz="1400" dirty="0" smtClean="0">
                <a:latin typeface="HGPｺﾞｼｯｸM" panose="020B0600000000000000" pitchFamily="50" charset="-128"/>
                <a:ea typeface="HGPｺﾞｼｯｸM" panose="020B0600000000000000" pitchFamily="50" charset="-128"/>
              </a:rPr>
              <a:t>係数</a:t>
            </a:r>
            <a:r>
              <a:rPr lang="en-US" altLang="ja-JP" sz="1400" dirty="0" smtClean="0">
                <a:latin typeface="HGPｺﾞｼｯｸM" panose="020B0600000000000000" pitchFamily="50" charset="-128"/>
                <a:ea typeface="HGPｺﾞｼｯｸM" panose="020B0600000000000000" pitchFamily="50" charset="-128"/>
              </a:rPr>
              <a:t>	</a:t>
            </a:r>
            <a:r>
              <a:rPr lang="ja-JP" altLang="en-US" sz="1400" dirty="0" smtClean="0">
                <a:latin typeface="HGPｺﾞｼｯｸM" panose="020B0600000000000000" pitchFamily="50" charset="-128"/>
                <a:ea typeface="HGPｺﾞｼｯｸM" panose="020B0600000000000000" pitchFamily="50" charset="-128"/>
              </a:rPr>
              <a:t>　 ：</a:t>
            </a:r>
            <a:r>
              <a:rPr lang="en-US" altLang="ja-JP" sz="1400" dirty="0" smtClean="0">
                <a:latin typeface="HGPｺﾞｼｯｸM" panose="020B0600000000000000" pitchFamily="50" charset="-128"/>
                <a:ea typeface="HGPｺﾞｼｯｸM" panose="020B0600000000000000" pitchFamily="50" charset="-128"/>
              </a:rPr>
              <a:t>2</a:t>
            </a:r>
            <a:endParaRPr lang="en-US" altLang="ja-JP" sz="1400" dirty="0">
              <a:latin typeface="HGPｺﾞｼｯｸM" panose="020B0600000000000000" pitchFamily="50" charset="-128"/>
              <a:ea typeface="HGPｺﾞｼｯｸM" panose="020B0600000000000000" pitchFamily="50" charset="-128"/>
            </a:endParaRPr>
          </a:p>
        </p:txBody>
      </p:sp>
      <p:sp>
        <p:nvSpPr>
          <p:cNvPr id="109" name="テキスト ボックス 108"/>
          <p:cNvSpPr txBox="1"/>
          <p:nvPr/>
        </p:nvSpPr>
        <p:spPr>
          <a:xfrm>
            <a:off x="3707904" y="2679266"/>
            <a:ext cx="1596461" cy="738664"/>
          </a:xfrm>
          <a:prstGeom prst="rect">
            <a:avLst/>
          </a:prstGeom>
          <a:noFill/>
          <a:ln>
            <a:noFill/>
          </a:ln>
        </p:spPr>
        <p:txBody>
          <a:bodyPr wrap="square" rtlCol="0">
            <a:spAutoFit/>
          </a:bodyPr>
          <a:lstStyle/>
          <a:p>
            <a:r>
              <a:rPr lang="ja-JP" altLang="en-US" sz="1400" dirty="0" smtClean="0">
                <a:latin typeface="HGPｺﾞｼｯｸM" panose="020B0600000000000000" pitchFamily="50" charset="-128"/>
                <a:ea typeface="HGPｺﾞｼｯｸM" panose="020B0600000000000000" pitchFamily="50" charset="-128"/>
              </a:rPr>
              <a:t>加算係数（説）：</a:t>
            </a:r>
            <a:r>
              <a:rPr lang="en-US" altLang="ja-JP" sz="1400" dirty="0">
                <a:latin typeface="HGPｺﾞｼｯｸM" panose="020B0600000000000000" pitchFamily="50" charset="-128"/>
                <a:ea typeface="HGPｺﾞｼｯｸM" panose="020B0600000000000000" pitchFamily="50" charset="-128"/>
              </a:rPr>
              <a:t>3</a:t>
            </a:r>
            <a:endParaRPr lang="en-US" altLang="ja-JP" sz="1400" dirty="0" smtClean="0">
              <a:latin typeface="HGPｺﾞｼｯｸM" panose="020B0600000000000000" pitchFamily="50" charset="-128"/>
              <a:ea typeface="HGPｺﾞｼｯｸM" panose="020B0600000000000000" pitchFamily="50" charset="-128"/>
            </a:endParaRPr>
          </a:p>
          <a:p>
            <a:r>
              <a:rPr lang="ja-JP" altLang="en-US" sz="1400" dirty="0">
                <a:latin typeface="HGPｺﾞｼｯｸM" panose="020B0600000000000000" pitchFamily="50" charset="-128"/>
                <a:ea typeface="HGPｺﾞｼｯｸM" panose="020B0600000000000000" pitchFamily="50" charset="-128"/>
              </a:rPr>
              <a:t>加算</a:t>
            </a:r>
            <a:r>
              <a:rPr lang="ja-JP" altLang="en-US" sz="1400" dirty="0" smtClean="0">
                <a:latin typeface="HGPｺﾞｼｯｸM" panose="020B0600000000000000" pitchFamily="50" charset="-128"/>
                <a:ea typeface="HGPｺﾞｼｯｸM" panose="020B0600000000000000" pitchFamily="50" charset="-128"/>
              </a:rPr>
              <a:t>係数（目）：</a:t>
            </a:r>
            <a:r>
              <a:rPr lang="en-US" altLang="ja-JP" sz="1400" dirty="0">
                <a:latin typeface="HGPｺﾞｼｯｸM" panose="020B0600000000000000" pitchFamily="50" charset="-128"/>
                <a:ea typeface="HGPｺﾞｼｯｸM" panose="020B0600000000000000" pitchFamily="50" charset="-128"/>
              </a:rPr>
              <a:t>1</a:t>
            </a:r>
            <a:endParaRPr lang="en-US" altLang="ja-JP" sz="1400" dirty="0" smtClean="0">
              <a:latin typeface="HGPｺﾞｼｯｸM" panose="020B0600000000000000" pitchFamily="50" charset="-128"/>
              <a:ea typeface="HGPｺﾞｼｯｸM" panose="020B0600000000000000" pitchFamily="50" charset="-128"/>
            </a:endParaRPr>
          </a:p>
          <a:p>
            <a:r>
              <a:rPr lang="ja-JP" altLang="en-US" sz="1400" dirty="0">
                <a:latin typeface="HGPｺﾞｼｯｸM" panose="020B0600000000000000" pitchFamily="50" charset="-128"/>
                <a:ea typeface="HGPｺﾞｼｯｸM" panose="020B0600000000000000" pitchFamily="50" charset="-128"/>
              </a:rPr>
              <a:t>遅延</a:t>
            </a:r>
            <a:r>
              <a:rPr lang="ja-JP" altLang="en-US" sz="1400" dirty="0" smtClean="0">
                <a:latin typeface="HGPｺﾞｼｯｸM" panose="020B0600000000000000" pitchFamily="50" charset="-128"/>
                <a:ea typeface="HGPｺﾞｼｯｸM" panose="020B0600000000000000" pitchFamily="50" charset="-128"/>
              </a:rPr>
              <a:t>係数</a:t>
            </a:r>
            <a:r>
              <a:rPr lang="en-US" altLang="ja-JP" sz="1400" dirty="0" smtClean="0">
                <a:latin typeface="HGPｺﾞｼｯｸM" panose="020B0600000000000000" pitchFamily="50" charset="-128"/>
                <a:ea typeface="HGPｺﾞｼｯｸM" panose="020B0600000000000000" pitchFamily="50" charset="-128"/>
              </a:rPr>
              <a:t>	</a:t>
            </a:r>
            <a:r>
              <a:rPr lang="ja-JP" altLang="en-US" sz="1400" dirty="0" smtClean="0">
                <a:latin typeface="HGPｺﾞｼｯｸM" panose="020B0600000000000000" pitchFamily="50" charset="-128"/>
                <a:ea typeface="HGPｺﾞｼｯｸM" panose="020B0600000000000000" pitchFamily="50" charset="-128"/>
              </a:rPr>
              <a:t>　 ：</a:t>
            </a:r>
            <a:r>
              <a:rPr lang="en-US" altLang="ja-JP" sz="1400" dirty="0">
                <a:latin typeface="HGPｺﾞｼｯｸM" panose="020B0600000000000000" pitchFamily="50" charset="-128"/>
                <a:ea typeface="HGPｺﾞｼｯｸM" panose="020B0600000000000000" pitchFamily="50" charset="-128"/>
              </a:rPr>
              <a:t>2</a:t>
            </a:r>
          </a:p>
        </p:txBody>
      </p:sp>
      <p:sp>
        <p:nvSpPr>
          <p:cNvPr id="2" name="スライド番号プレースホルダー 1"/>
          <p:cNvSpPr>
            <a:spLocks noGrp="1"/>
          </p:cNvSpPr>
          <p:nvPr>
            <p:ph type="sldNum" sz="quarter" idx="12"/>
          </p:nvPr>
        </p:nvSpPr>
        <p:spPr/>
        <p:txBody>
          <a:bodyPr/>
          <a:lstStyle/>
          <a:p>
            <a:fld id="{1B960645-1AE9-47E4-A3D2-D2D723D13CB3}" type="slidenum">
              <a:rPr lang="ja-JP" altLang="en-US" smtClean="0"/>
              <a:pPr/>
              <a:t>12</a:t>
            </a:fld>
            <a:endParaRPr lang="ja-JP" altLang="en-US" dirty="0"/>
          </a:p>
        </p:txBody>
      </p:sp>
    </p:spTree>
    <p:extLst>
      <p:ext uri="{BB962C8B-B14F-4D97-AF65-F5344CB8AC3E}">
        <p14:creationId xmlns:p14="http://schemas.microsoft.com/office/powerpoint/2010/main" val="3098206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p>
            <a:fld id="{7956ED5C-AA11-4514-A42C-E3192993B5C0}" type="datetime1">
              <a:rPr lang="ja-JP" altLang="en-US" smtClean="0"/>
              <a:t>2015/1/12</a:t>
            </a:fld>
            <a:endParaRPr lang="ja-JP" altLang="en-US" dirty="0"/>
          </a:p>
        </p:txBody>
      </p:sp>
      <p:sp>
        <p:nvSpPr>
          <p:cNvPr id="5" name="タイトル 4"/>
          <p:cNvSpPr>
            <a:spLocks noGrp="1"/>
          </p:cNvSpPr>
          <p:nvPr>
            <p:ph type="title"/>
          </p:nvPr>
        </p:nvSpPr>
        <p:spPr/>
        <p:txBody>
          <a:bodyPr>
            <a:normAutofit/>
          </a:bodyPr>
          <a:lstStyle/>
          <a:p>
            <a:r>
              <a:rPr kumimoji="1" lang="ja-JP" altLang="en-US" dirty="0" smtClean="0"/>
              <a:t>遅延を伴う関係の</a:t>
            </a:r>
            <a:r>
              <a:rPr lang="ja-JP" altLang="en-US" dirty="0" smtClean="0"/>
              <a:t>自動</a:t>
            </a:r>
            <a:r>
              <a:rPr kumimoji="1" lang="ja-JP" altLang="en-US" dirty="0" smtClean="0"/>
              <a:t>抽出</a:t>
            </a:r>
            <a:endParaRPr kumimoji="1" lang="ja-JP" altLang="en-US" dirty="0"/>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9907" y="1357169"/>
            <a:ext cx="4399339" cy="2468625"/>
          </a:xfrm>
          <a:prstGeom prst="rect">
            <a:avLst/>
          </a:prstGeom>
          <a:effectLst>
            <a:outerShdw blurRad="63500" sx="102000" sy="102000" algn="ctr" rotWithShape="0">
              <a:prstClr val="black">
                <a:alpha val="40000"/>
              </a:prstClr>
            </a:outerShdw>
          </a:effectLst>
        </p:spPr>
      </p:pic>
      <p:cxnSp>
        <p:nvCxnSpPr>
          <p:cNvPr id="41" name="直線コネクタ 40"/>
          <p:cNvCxnSpPr/>
          <p:nvPr/>
        </p:nvCxnSpPr>
        <p:spPr>
          <a:xfrm flipH="1">
            <a:off x="755576" y="3587009"/>
            <a:ext cx="36433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V="1">
            <a:off x="755576" y="3587009"/>
            <a:ext cx="0" cy="92571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755576" y="4512722"/>
            <a:ext cx="1872208"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V="1">
            <a:off x="2627784" y="3864650"/>
            <a:ext cx="0" cy="648072"/>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5" name="屈折矢印 44"/>
          <p:cNvSpPr/>
          <p:nvPr/>
        </p:nvSpPr>
        <p:spPr>
          <a:xfrm>
            <a:off x="5508104" y="2650905"/>
            <a:ext cx="2160240" cy="1296144"/>
          </a:xfrm>
          <a:prstGeom prst="bentUpArrow">
            <a:avLst>
              <a:gd name="adj1" fmla="val 16567"/>
              <a:gd name="adj2" fmla="val 25000"/>
              <a:gd name="adj3" fmla="val 28373"/>
            </a:avLst>
          </a:prstGeom>
          <a:solidFill>
            <a:srgbClr val="FF6600"/>
          </a:solidFill>
          <a:ln>
            <a:no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p:cNvSpPr txBox="1"/>
          <p:nvPr/>
        </p:nvSpPr>
        <p:spPr>
          <a:xfrm>
            <a:off x="5580112" y="1930825"/>
            <a:ext cx="2736303" cy="707886"/>
          </a:xfrm>
          <a:prstGeom prst="rect">
            <a:avLst/>
          </a:prstGeom>
          <a:noFill/>
          <a:ln>
            <a:noFill/>
          </a:ln>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相関係数の絶対値が</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閾値以上の関係を抽出</a:t>
            </a:r>
            <a:endParaRPr lang="en-US" altLang="ja-JP" sz="2000" dirty="0">
              <a:latin typeface="HGPｺﾞｼｯｸM" panose="020B0600000000000000" pitchFamily="50" charset="-128"/>
              <a:ea typeface="HGPｺﾞｼｯｸM" panose="020B0600000000000000" pitchFamily="50" charset="-128"/>
            </a:endParaRPr>
          </a:p>
        </p:txBody>
      </p:sp>
      <p:graphicFrame>
        <p:nvGraphicFramePr>
          <p:cNvPr id="47" name="表 46"/>
          <p:cNvGraphicFramePr>
            <a:graphicFrameLocks noGrp="1"/>
          </p:cNvGraphicFramePr>
          <p:nvPr>
            <p:extLst>
              <p:ext uri="{D42A27DB-BD31-4B8C-83A1-F6EECF244321}">
                <p14:modId xmlns:p14="http://schemas.microsoft.com/office/powerpoint/2010/main" val="3906274346"/>
              </p:ext>
            </p:extLst>
          </p:nvPr>
        </p:nvGraphicFramePr>
        <p:xfrm>
          <a:off x="5148064" y="3973689"/>
          <a:ext cx="3816426" cy="2133600"/>
        </p:xfrm>
        <a:graphic>
          <a:graphicData uri="http://schemas.openxmlformats.org/drawingml/2006/table">
            <a:tbl>
              <a:tblPr firstRow="1" bandRow="1">
                <a:tableStyleId>{5C22544A-7EE6-4342-B048-85BDC9FD1C3A}</a:tableStyleId>
              </a:tblPr>
              <a:tblGrid>
                <a:gridCol w="1440163"/>
                <a:gridCol w="1440160"/>
                <a:gridCol w="936103"/>
              </a:tblGrid>
              <a:tr h="0">
                <a:tc>
                  <a:txBody>
                    <a:bodyPr/>
                    <a:lstStyle/>
                    <a:p>
                      <a:pPr algn="ctr"/>
                      <a:r>
                        <a:rPr kumimoji="1" lang="ja-JP" altLang="en-US" sz="1400" dirty="0" smtClean="0">
                          <a:latin typeface="HGPｺﾞｼｯｸM" panose="020B0600000000000000" pitchFamily="50" charset="-128"/>
                          <a:ea typeface="HGPｺﾞｼｯｸM" panose="020B0600000000000000" pitchFamily="50" charset="-128"/>
                        </a:rPr>
                        <a:t>説明変数</a:t>
                      </a: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dirty="0" smtClean="0">
                          <a:latin typeface="HGPｺﾞｼｯｸM" panose="020B0600000000000000" pitchFamily="50" charset="-128"/>
                          <a:ea typeface="HGPｺﾞｼｯｸM" panose="020B0600000000000000" pitchFamily="50" charset="-128"/>
                        </a:rPr>
                        <a:t>目的変数</a:t>
                      </a: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dirty="0" smtClean="0">
                          <a:latin typeface="HGPｺﾞｼｯｸM" panose="020B0600000000000000" pitchFamily="50" charset="-128"/>
                          <a:ea typeface="HGPｺﾞｼｯｸM" panose="020B0600000000000000" pitchFamily="50" charset="-128"/>
                        </a:rPr>
                        <a:t>相関係数</a:t>
                      </a:r>
                      <a:endParaRPr kumimoji="1" lang="ja-JP" altLang="en-US" sz="1400" dirty="0">
                        <a:latin typeface="HGPｺﾞｼｯｸM" panose="020B0600000000000000" pitchFamily="50" charset="-128"/>
                        <a:ea typeface="HGPｺﾞｼｯｸM" panose="020B0600000000000000" pitchFamily="50" charset="-128"/>
                      </a:endParaRPr>
                    </a:p>
                  </a:txBody>
                  <a:tcPr/>
                </a:tc>
              </a:tr>
              <a:tr h="0">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開発者数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タスク完了数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1400" b="1" dirty="0" smtClean="0">
                          <a:latin typeface="HGPｺﾞｼｯｸM" panose="020B0600000000000000" pitchFamily="50" charset="-128"/>
                          <a:ea typeface="HGPｺﾞｼｯｸM" panose="020B0600000000000000" pitchFamily="50" charset="-128"/>
                        </a:rPr>
                        <a:t>0.71</a:t>
                      </a:r>
                      <a:endParaRPr kumimoji="1" lang="ja-JP" altLang="en-US" sz="1400" b="1" dirty="0">
                        <a:latin typeface="HGPｺﾞｼｯｸM" panose="020B0600000000000000" pitchFamily="50" charset="-128"/>
                        <a:ea typeface="HGPｺﾞｼｯｸM" panose="020B0600000000000000" pitchFamily="50" charset="-128"/>
                      </a:endParaRPr>
                    </a:p>
                  </a:txBody>
                  <a:tcPr/>
                </a:tc>
              </a:tr>
              <a:tr h="0">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コード行数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開発者数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1400" b="1" dirty="0" smtClean="0">
                          <a:latin typeface="HGPｺﾞｼｯｸM" panose="020B0600000000000000" pitchFamily="50" charset="-128"/>
                          <a:ea typeface="HGPｺﾞｼｯｸM" panose="020B0600000000000000" pitchFamily="50" charset="-128"/>
                        </a:rPr>
                        <a:t>0.70</a:t>
                      </a:r>
                      <a:endParaRPr kumimoji="1" lang="ja-JP" altLang="en-US" sz="1400" b="1" dirty="0">
                        <a:latin typeface="HGPｺﾞｼｯｸM" panose="020B0600000000000000" pitchFamily="50" charset="-128"/>
                        <a:ea typeface="HGPｺﾞｼｯｸM" panose="020B0600000000000000" pitchFamily="50" charset="-128"/>
                      </a:endParaRPr>
                    </a:p>
                  </a:txBody>
                  <a:tcPr/>
                </a:tc>
              </a:tr>
              <a:tr h="0">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タスク完了数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不具合数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1400" b="1" dirty="0" smtClean="0">
                          <a:latin typeface="HGPｺﾞｼｯｸM" panose="020B0600000000000000" pitchFamily="50" charset="-128"/>
                          <a:ea typeface="HGPｺﾞｼｯｸM" panose="020B0600000000000000" pitchFamily="50" charset="-128"/>
                        </a:rPr>
                        <a:t>-0.73</a:t>
                      </a:r>
                      <a:endParaRPr kumimoji="1" lang="ja-JP" altLang="en-US" sz="1400" b="1" dirty="0">
                        <a:latin typeface="HGPｺﾞｼｯｸM" panose="020B0600000000000000" pitchFamily="50" charset="-128"/>
                        <a:ea typeface="HGPｺﾞｼｯｸM" panose="020B0600000000000000" pitchFamily="50" charset="-128"/>
                      </a:endParaRPr>
                    </a:p>
                  </a:txBody>
                  <a:tcPr/>
                </a:tc>
              </a:tr>
              <a:tr h="0">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r>
              <a:tr h="0">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r>
              <a:tr h="0">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r>
            </a:tbl>
          </a:graphicData>
        </a:graphic>
      </p:graphicFrame>
      <p:sp>
        <p:nvSpPr>
          <p:cNvPr id="48" name="テキスト ボックス 47"/>
          <p:cNvSpPr txBox="1"/>
          <p:nvPr/>
        </p:nvSpPr>
        <p:spPr>
          <a:xfrm>
            <a:off x="6984268" y="5149641"/>
            <a:ext cx="468052" cy="1015663"/>
          </a:xfrm>
          <a:prstGeom prst="rect">
            <a:avLst/>
          </a:prstGeom>
          <a:noFill/>
        </p:spPr>
        <p:txBody>
          <a:bodyPr wrap="square" rtlCol="0">
            <a:spAutoFit/>
          </a:bodyPr>
          <a:lstStyle/>
          <a:p>
            <a:r>
              <a:rPr kumimoji="1" lang="ja-JP" altLang="en-US" sz="2000" dirty="0" smtClean="0"/>
              <a:t>・</a:t>
            </a:r>
            <a:endParaRPr kumimoji="1" lang="en-US" altLang="ja-JP" sz="2000" dirty="0" smtClean="0"/>
          </a:p>
          <a:p>
            <a:r>
              <a:rPr lang="ja-JP" altLang="en-US" sz="2000" dirty="0" smtClean="0"/>
              <a:t>・</a:t>
            </a:r>
            <a:endParaRPr lang="en-US" altLang="ja-JP" sz="2000" dirty="0" smtClean="0"/>
          </a:p>
          <a:p>
            <a:r>
              <a:rPr kumimoji="1" lang="ja-JP" altLang="en-US" sz="2000" dirty="0"/>
              <a:t>・</a:t>
            </a:r>
          </a:p>
        </p:txBody>
      </p:sp>
      <p:sp>
        <p:nvSpPr>
          <p:cNvPr id="49" name="テキスト ボックス 48"/>
          <p:cNvSpPr txBox="1"/>
          <p:nvPr/>
        </p:nvSpPr>
        <p:spPr>
          <a:xfrm>
            <a:off x="539553" y="4595121"/>
            <a:ext cx="2376263" cy="919401"/>
          </a:xfrm>
          <a:prstGeom prst="roundRect">
            <a:avLst>
              <a:gd name="adj" fmla="val 22883"/>
            </a:avLst>
          </a:prstGeom>
          <a:solidFill>
            <a:srgbClr val="FF0000"/>
          </a:solidFill>
          <a:ln>
            <a:solidFill>
              <a:schemeClr val="bg1"/>
            </a:solidFill>
          </a:ln>
        </p:spPr>
        <p:txBody>
          <a:bodyPr wrap="square" rtlCol="0">
            <a:spAutoFit/>
          </a:bodyPr>
          <a:lstStyle/>
          <a:p>
            <a:pPr algn="ctr"/>
            <a:r>
              <a:rPr lang="ja-JP" altLang="en-US" sz="2400" b="1" dirty="0" smtClean="0">
                <a:solidFill>
                  <a:schemeClr val="bg1"/>
                </a:solidFill>
                <a:latin typeface="HGPｺﾞｼｯｸM" panose="020B0600000000000000" pitchFamily="50" charset="-128"/>
                <a:ea typeface="HGPｺﾞｼｯｸM" panose="020B0600000000000000" pitchFamily="50" charset="-128"/>
              </a:rPr>
              <a:t>メトリクスの</a:t>
            </a:r>
            <a:endParaRPr lang="en-US" altLang="ja-JP" sz="2400" b="1" dirty="0" smtClean="0">
              <a:solidFill>
                <a:schemeClr val="bg1"/>
              </a:solidFill>
              <a:latin typeface="HGPｺﾞｼｯｸM" panose="020B0600000000000000" pitchFamily="50" charset="-128"/>
              <a:ea typeface="HGPｺﾞｼｯｸM" panose="020B0600000000000000" pitchFamily="50" charset="-128"/>
            </a:endParaRPr>
          </a:p>
          <a:p>
            <a:pPr algn="ctr"/>
            <a:r>
              <a:rPr lang="ja-JP" altLang="en-US" sz="2400" b="1" dirty="0" smtClean="0">
                <a:solidFill>
                  <a:schemeClr val="bg1"/>
                </a:solidFill>
                <a:latin typeface="HGPｺﾞｼｯｸM" panose="020B0600000000000000" pitchFamily="50" charset="-128"/>
                <a:ea typeface="HGPｺﾞｼｯｸM" panose="020B0600000000000000" pitchFamily="50" charset="-128"/>
              </a:rPr>
              <a:t>すべての組合せ</a:t>
            </a:r>
            <a:endParaRPr lang="en-US" altLang="ja-JP" sz="2400" b="1" dirty="0">
              <a:solidFill>
                <a:schemeClr val="bg1"/>
              </a:solidFill>
              <a:latin typeface="HGPｺﾞｼｯｸM" panose="020B0600000000000000" pitchFamily="50" charset="-128"/>
              <a:ea typeface="HGPｺﾞｼｯｸM" panose="020B0600000000000000" pitchFamily="50" charset="-128"/>
            </a:endParaRPr>
          </a:p>
        </p:txBody>
      </p:sp>
      <p:sp>
        <p:nvSpPr>
          <p:cNvPr id="50" name="正方形/長方形 49"/>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分析者は各パラメータの値を気にすることなく</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自動的に遅延を伴う関係を抽出することができる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2" name="スライド番号プレースホルダー 1"/>
          <p:cNvSpPr>
            <a:spLocks noGrp="1"/>
          </p:cNvSpPr>
          <p:nvPr>
            <p:ph type="sldNum" sz="quarter" idx="12"/>
          </p:nvPr>
        </p:nvSpPr>
        <p:spPr/>
        <p:txBody>
          <a:bodyPr/>
          <a:lstStyle/>
          <a:p>
            <a:fld id="{1B960645-1AE9-47E4-A3D2-D2D723D13CB3}" type="slidenum">
              <a:rPr lang="ja-JP" altLang="en-US" smtClean="0"/>
              <a:pPr/>
              <a:t>13</a:t>
            </a:fld>
            <a:endParaRPr lang="ja-JP" altLang="en-US" dirty="0"/>
          </a:p>
        </p:txBody>
      </p:sp>
    </p:spTree>
    <p:extLst>
      <p:ext uri="{BB962C8B-B14F-4D97-AF65-F5344CB8AC3E}">
        <p14:creationId xmlns:p14="http://schemas.microsoft.com/office/powerpoint/2010/main" val="572647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8" grpId="0"/>
      <p:bldP spid="49"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ケーススタディ</a:t>
            </a:r>
            <a:r>
              <a:rPr lang="ja-JP" altLang="en-US" dirty="0" smtClean="0"/>
              <a:t>：データセット</a:t>
            </a:r>
            <a:endParaRPr kumimoji="1" lang="ja-JP" altLang="en-US" dirty="0"/>
          </a:p>
        </p:txBody>
      </p:sp>
      <p:sp>
        <p:nvSpPr>
          <p:cNvPr id="4" name="日付プレースホルダー 3"/>
          <p:cNvSpPr>
            <a:spLocks noGrp="1"/>
          </p:cNvSpPr>
          <p:nvPr>
            <p:ph type="dt" sz="half" idx="10"/>
          </p:nvPr>
        </p:nvSpPr>
        <p:spPr/>
        <p:txBody>
          <a:bodyPr/>
          <a:lstStyle/>
          <a:p>
            <a:fld id="{58419DEA-F9E5-4B3C-9667-17D5467D1D70}" type="datetime1">
              <a:rPr lang="ja-JP" altLang="en-US" smtClean="0"/>
              <a:t>2015/1/12</a:t>
            </a:fld>
            <a:endParaRPr lang="ja-JP" altLang="en-US" dirty="0"/>
          </a:p>
        </p:txBody>
      </p:sp>
      <p:sp>
        <p:nvSpPr>
          <p:cNvPr id="16" name="正方形/長方形 15"/>
          <p:cNvSpPr/>
          <p:nvPr/>
        </p:nvSpPr>
        <p:spPr>
          <a:xfrm>
            <a:off x="251520" y="1556792"/>
            <a:ext cx="8640960" cy="2088232"/>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kumimoji="1" lang="en-US" altLang="ja-JP" sz="2800" dirty="0" smtClean="0">
              <a:solidFill>
                <a:schemeClr val="tx1"/>
              </a:solidFill>
              <a:latin typeface="HGPｺﾞｼｯｸM" panose="020B0600000000000000" pitchFamily="50" charset="-128"/>
              <a:ea typeface="HGPｺﾞｼｯｸM" panose="020B0600000000000000" pitchFamily="50" charset="-128"/>
            </a:endParaRPr>
          </a:p>
        </p:txBody>
      </p:sp>
      <p:sp>
        <p:nvSpPr>
          <p:cNvPr id="17" name="角丸四角形 16"/>
          <p:cNvSpPr/>
          <p:nvPr/>
        </p:nvSpPr>
        <p:spPr>
          <a:xfrm>
            <a:off x="899592" y="1340768"/>
            <a:ext cx="2935229"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対象プロジェクト</a:t>
            </a:r>
            <a:endParaRPr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5" name="AutoShape 2" descr="data:image/jpeg;base64,/9j/4AAQSkZJRgABAQAAAQABAAD/2wCEAAkGBxQTEhQTExQWFhIXGBYUFxgYFhUXGhcYFhwYGBgYGBgZHCggGholHBQXIjEhJSkrLi4uFx80ODMsNygtLisBCgoKDg0OGxAQGy8lICQtLCw3LS0tLCwvLC8sLCwtLDIsLCwsLC8uLCwsLCwsLCwsLDIsLCwsLDAsLCwsLCwsLP/AABEIALABAAMBEQACEQEDEQH/xAAcAAEAAQUBAQAAAAAAAAAAAAAABQIDBAYHAQj/xABDEAABAwIEAgcCCwYGAwEAAAABAAIDBBEFEiExBkEHEyJRYXGRMoEUFiNCUlWhsdHS4RUzVGKTwVNygpKy8DSi8ST/xAAaAQEAAwEBAQAAAAAAAAAAAAAAAgMEAQUG/8QAMREBAAIBAgMECQQDAQAAAAAAAAECAwQREiExBUFRYRMUIjJxgZGh8EKxwdEGFSPh/9oADAMBAAIRAxEAPwDuKAgICAgICAgICAgICAgICAgICAgICAgICAgICAgICAgICAgICAgICAgICAgICAgICAgICAgICAgICAgICAgICAgICAgICAgICAgICAgICAgICAgICAgICAgICAgICAgICAgICAgICAgICAgICAgICAgICAgICAgICAgICAgICAgICAgINc464tiw2mdPJq89mJl7F7+7yHMoOJt4rxyKGPFHvc6ldIewQA0jxba4YdQD4IO88LcQw11OyohN2uGo5sdzafEIJZB898G1uMYnPUxw4gYxCb9vW4c5wAFhyyoNt+JePfWzfR35UA8GY99at9HflQY3RrxtXHEZMNry172hwDgACHM13HtAgoOm8SY7FRU76id1mMHvceTW95JQcEk4rxupjnxKF7mUsbx2G2LQBuALXc0WGY+KDs/R/wAYxYlTCVtmytsJY73LHflNjYoNnQcb4v42rqrEjhmGlsZaS18h3JAu435NHhugyxwDjXPGDfyeg9+IGNfXB9HoITiaoxrBBHUSVjaqFz8jmuB0O4BB11AOoKDoXFePvdgslZCTG90AlaQdWl1jv70GF0LYxPVYf1tRIZJOteMzrXsLWGiDfkAoOL9EfFNXU4nUwzzvkia2QtabWFn2HLuQUdMHElbDiVPT01Q6JsjYxYWtme/LmOiCUPBePfWzfR35UD4l499bN9HflQTvB3DmKQVGesrxPDlcMgB9o2sdR5oN6QEBAQEBBgY5i8VJA+eZ2WNguT39wA5k9yD50jxuHGMS+EYlO2Ckj9iIkm7b6RtI5m13FB2Oo47wd8RgdUwmEtyFnzctrWtbZBx3A+JY8FxF3wWcVNBLbOGnUNvpf+dt/eg+kcPrY542SxOD43gOa4bEFB859FdXXx1Nb+z4YpXEjrOsNsozPy21Hj6IOk/tjiL+Cpf95/MgokxbiIjSjpge/Pf73IMDgXgmppqubFsTlja7K9xAN7F27nHYAAWA1QaLxTxVHjWIMZNOKbD4icpffUaZnW+m4bdwQdfw/jnBoYWwR1MLYmtyBvK3jpqg47iWMQYTiLavC52TU8l88IJAAvrGfDm08kH0Pw5jkVbTsqIHXY8e9p5tPcQUHFeCdOKKn/NP/ZB31AQRHFGIUsEPWVuTqQ4DttzDMdtLHVBr3H1ZFNgdTJAQYXQksLRYWuNhyQc16LeH8Unos9HXinh6x46vKHdoWub25oNv+J+PfW4/pj8ED4n479bj+mPwQad0DNcMWqg45nBkgc76RDxc+8oKunNjnYxSBjsry2INd9Fxk0d7jqg288H479bj+mPwQPifj31uP6Y/BBsvBOCYjTvkNdWipY5rQwZcuUgm527kG3ICAgICAg5Z0h8GYjilTGxz44qBjtAHEuPe8ttYu5AX096Da6bo8w1jGsFJEQ0AXc0Em3MnmUFz4h4d/Bw/7AgxcU6N8OmifGKaOMuBAexoDmnkQgg+i7hfEcNc+CZ0UlESS0h5zMd9JrSNncxfdBT0UcDVOH1FXJP1eWbLkyuudHPOotpo4IOmICDnPSnw5iOIZaenMcdJoXkvIdIfEAeyO7mUErgvRph8ELInU8crmizpHtBc88yfwQZvxDw7+Dh/2BBRN0fYa5paaSIAgi4bYi/ceRQahwHwRiGFVcgifHLQSO7Qc4tcB814bYjOBoe9Bc4y6NJ31v7Rw6cRVBOZzXbF1rXB13G4IQGx8Tgb0Z9/6IPcvE3fReqCLxvgrHMSDYq2enjhDs1mXOo5kAakeaDecb4UP7Ifh9OQT1IiYXm1yLak8kFnoq4Zmw+i6ifLn6x7uybizrW1QbkgIOVdGnR/VUNfUVMxj6uQSBuV1z2n5hcW7kFHShwBW1tdDVUpiAjay2d1u0x2YaW2QXzS8S/4tJ6fogfBeJf8Wk9P0QTPCdPjQqAa6SndT5XXEY7Wb5v90G8ICAgICAgwaKuL5Zo8thGWgG++YE7ctkHtfWmN0QAvnfkOu2hN/sQZUpNjlALuQJsL+JQQ82I1DXxxmKLNJmt8o63ZAJv2fFBKUbpCPlGta6+zSXC3mQEEbiuIzwtc8xxlgOnbdcgmw0y+KDMo5JiflGMa227Xkm/kWhBTjFcYWBzWhxLmtAJsO0bboLMtTUtBcYoiACSBI65t3Xagz6OoEjGvGzgHeqC8gxsSrBDG6Qi4aL2HNBidfVWzdXFtfLndf1y7oM2hqDJG15aWEjVp3HggwZq+UzPijYw5A1xLnEe1fuB7kGVRvmJPWtY0csri77wEFGMVphjzNaHEua0Amw7RtugsvqKoAnqojbWwkdf/AIoMzD6sSxtkAIDhex5eCCxBXkzvhc0CwD2G/tNOh94KBJXnr2wtbfsl7zf2Rs3zJQe4zXGGIvDQ43AAJtubboLfW1X+HF/Ud+VBJBBDU+IzyF/Vxx5WPcy7nuBOXwDUF+kr3mXqpWBrsudpa7MCL2O4FigkkBAQEBAQa5RUgkqaq7ntsWey4t3B3t5IKsRohHLTEPeby27Ti4bHvQbCgh8VP/6aTzl+5qCYQQ3Fv/iv82/8ggl2bDyQQ/FY+Sbrb5SPXu7QQXJMKkcC11S8tOhGVguPMBBJU8IY1rG+y0ADyCC4gwsZkDYXks6xttW945oIcfBg27ap7RbQdbt7iglcBme+Bjn+0QdSLXF9D7wgiqjq/hc3WSGPsR2s/Lff1QSeFuiu7q5TIbC4L81vwQWeKB8i0bfKR693aGqD2uw+QxutUPGh5N7vJBe4ekDqaIhoaCwaDkgscQMLOrqG7xHteLHaOH90FzBIQesm3MrswP8AINGfZr70Friz/wAc8hmZr3ahBZDqb+Jd/VKCfBQa7gtM5xnLZXM+WfoA0899QgroIiysc17jITEHBzrAtF7ZRbS3NBPoCAgICAgWQLICBZB4Cg9IQEAhAQEBAQW+obvlbfyCC4gpcwHcA+5AawDYAIKiEBACAgIPCEFPVN+iPQIK0CyBZAQEBAQEBBrnEtdUNaHUrmday56uT2JQfm5hq12mh80ERgHSfSyv6mpa6jqQbGOY2F/5ZNARpvog3jOLXGo3Qa3jOPFrmtaeZLrbkNtp6ErsRu5M7MPAscJeGDKGvd1hd3lzczgOXLRdmHIlZxjpMpoJXRBj5C3QltrZu4X381HaXqafsrPmpF67bT4yxqPpXp3OYHxPYD7Trhwb6akJLRfsLUVrNomJj49fg2Gh40opXFrZ2A/zdi/kXbowZdDqMURN6TG6fa4EXBuO9GR6gICAgICAgICAgICAgICAgICAgICAgIMHEMOEg7ig59xfwk2ZuWePOAOy4aPb/ld/ZBzqCfE8IJ+CyumpvoOBcB4GM+zv81Bdm6Q2TvBlY6mnaR9IsPmNCARyPekcjZPU2PtP7stO7wA4HU639AVKZR22aQX3J7/7nUrb6HeOT6zFqtoiPCNlQfzVFsUvTxauPel6Hfqq5qvx5+KdvrP9MqmrXM0adtudj4eOqpvirbnLt8GDJMxtHnLYML49rYiPlTI0aFrwDf37qXDs8/L2Jpc0f8/Z8/H/AMb5w70ktlB6+MRkfODgQ73GxH2qu+SKcp/Z4mr7FyYrbYp4o+GzacM4kpaj91Mxxte17EeYKlxRHV5eTT5cfv1mPkk45Wu2INt7EFdiYnnClWuggICAgICAgICAgICAgICAgICAg8c0HdBqXFFJEGm1g/XLpfXyBGnvSBzHF8NbUghzYn2vcgF1u/5QEZT7yu7ObtGxPhB8PaEmV3IWI13sDe4sO9SrSbTtC7FitlttVFiaeH2m5mgee/iPJaIvlx9Y3aeLPi96GbRYvG4sa7sgEXzbG3iFZXU1mNuiyuqrMbdEhHNdoIN79yt4a2jdvx6iYr7Mq3v2HfolsVVsaq0Rsra77FlyY9no6fUxaefSPz7PQ/n6KuccxHNrpq+O28fJk09W6O+Q2J3PP3dyotii/WFuSMczEW5/n8svCcSMT8+eVrr3HVutf/N6qF6W/RszavSRlrFOGI+XP8/N254b0kVjnkNZG4ae183/AFC33Llrejr7U/Z5GXsPBSPfnfwiN/5T8PSdE2wmYC7TWF/WD/2DbepXaXm0c6zDz47G1F+eON48Z5fbmlaPj+kkNrvH+m/rlJsuelr38vizZOztRTrXf4JODiWmfqJNO8ggaeJFk9Pj323Z5wZI/TKVa8HUEEeCtUqkBAQEBAQEBAQEBAQEBAQUybaIOe8XYfI5xcDfTRpF26X5XF7m3oEGGSbxgC0LNToAZHkaXtsMxAAUt0dmk8YfvQ3uG+1yTqf+965E830/+P4qzTLPfyj5IBw3Vtctq9Ht5tLS3HPgxKvDI3g3bra+mnoro4Mkc48njazsylbTG3dvyRcmBlpzRyEW/wC7hJ00xzrLyLaOY50s8L6mI3cM4Gnfv5Lm+ak7zzR31FJ5xu9jx4Ws5hB52P4rsaqP1QlXXTEbTDOgxaI3Oa3cDop2yY797dp9fSnPdmQSAi9wQOY1F0vSJjarfpdTvM3tKsH1P2Ku+HhrzaMWqnLknbv/AD881Wfu2+/wVUY5mN2vLqMe/B3Q9zd6jNduS2ueLc79PD+1Qkt3+Q/uuRjm3J3JnpFd7fKF59dI7QvcfC5A+xQ9BSvchjikz0iZ+yTwLHHwu9t21gQ5wAHcQ3dUZsUzHscmfU9nYsvOtYmfpH2bSOkp8TQ1jutPi3RvhmvcqWHDqJj2unn1l4N+y6TeYi237NhwXpFMkZkngEbAPb6wZT4AEXvt6pkzVpbg6z4QzZuy7VmIx24vlKbw3jmimcGNlyuOgzDKCe650Vm6nL2bqsVeK1J2bIusIgICAgICAgICAgICCxPStfugx5MMaRsPRBzrjDhZ1y9o3uuTG63DnyYbcWOdpaqMJjlflsY3kbG2XMOQPv8ADZZb3y4o3nnD6TTdt8XLJ4MVuByAO0BBYS0g723t3qfrdeXdtL0c2rw5Y337kCY9/VelGps7bsym8xHxC3T0VvrEMk6KZhampmuvmaDpzCelpfrCrL2dO8xaN2DPgcRta7b936qqtMV526Mmo7IrWItXpLDdgLh7D+/e4+5J0+3SzD/rsm/sz/Dzq6pmoN+W4P3rn/WO/d2Mesw84enE5m2zx6DzCl6W9feqhOqzV52hcZxAObCPtH6rnrFZ7l1O05jnML0eNRHmR4kfgra58e23Q9fra28zO7KjxGI7PaB4myrvNZ916en1+GeU2iF/4U06Bwt5j0XcOKszvMtOp7Ti1eDFPz/hUy1r8vv/AEVmbJM+xRDRYKVrObL7sd3iuvnc6wJJtsCdAFTbBTFXzldhz2z5fYrt/XmzqCpiZ+8jznz/ALLDkx5L+7Ozdnx32j29vhybNQcd1Ze1sbrN+iTmsOWrtrKHDOKk723eVk7F00V4rTO/k3bCeI5nCzpGuJ1s1uZ3jYi3/H3rFbWZKx0+cvE1GhjHO/SPNMwY86xuwOA5ghtx9rb/AOr0U69oRyi0MU4fBKUOJxy+w657joft3W3Hlpf3ZV2rMdWYrERAQEBAQEBAQEBBbmhDhYhBrmK8IRyX0Hog1Obh6pp/3TyGg3Atcf8AxVXwY7+9CdclqxtEtefQQgHr4XNcCTeMXBB5ZSdD43VVseas+xbePN7GHtvNSI37kbxBgscbRLBI18TrAi/ajJ5OadbKWnzXtM1vG0x9JezoO08eo3x3naZ6efku1XCr/g4qYnB8drkDUgc7+ShTWR6T0d42ldHaNLZvR5I4Z6MXCOH31LHmIguZu3n3j3HUe5WZtVGG0RaOU96zVaqmnmKZI5dYRD2WJ0IPpqOS1RbvaZxVtzrz35x+eam32qXpLQhOnrbl3SLvpbI+q023jv5T8VPUg7gE+IBVk59+sM3+spM+ceMd351Y76CM7sb6Llclf1QzZuycc84rt5LMmDxHTJr4aXXJnHv05Kbdj1mu23P7SxzgkX83rsrpwY9t6vNjQU4uG28fwPwWw0kkA81VjrWZ23mGjN2RbFXiradiPD5W+zOR33F/tuuWx89ps5g0uqx0m+PJPnC6IqgH940+bVO1ZpHWNlmONbe/vxv5sqhmmDm5o4nC+oL3NB8yNQqL4rTXePs0TrdfjpNIrXfxdLwvEauIFv7LBaA0gRVEdnDXtEuF3etl4d8eK/Ocv1h4WXLkvaZtvM/Fn/Gp5DXS0dWw3sLRNka063sGOOotuR6c6vVq9K3ifnt+6EW8YXXcUQc2zR5SO3NFMx2Y7ZcwAv4kpTBkrbesxv5TDszE9Ww8PcUCR4iL2ygnKHNcHEHW2bKLcvcvRwZ78q5I28+im9I23htq2KRAQEBAQEBAQEBAQUvYDuEEbW4HHINQEEBVcDRnb7roIxnBUkV+pe5l9w0kA+YGhUL46396N3eKfFEU3CM9PIJIXuY4d1iCO4g7hMmOuSvDaN2u+vz5McY7zvEePWPmwsUwaWSQvkiYXHfK0sufpbnVVUwTSvDW0tOm7XzYa8HWP2+CKq+G5MotHldzIJsfGxFwferaxaJ5zu2U/wAgvEe1Tf57fTkxKaglid2omyN5tN7EeHcfFMlOKOU7S027cw5Y2mJrPj1+sKcSw5ls8QkFz7Dm3LfEOGjm/auY5yRyvHzTwdu4p9jNPwtH9PaWhheLPc6F/e4Zme8jZQvfLSeUcUfSV2btjHSYtExaPLr9GBLS5JCx7gLc9x5i24V3FM14oh6GHVY8+Pixc48N+cJGn4fL25myMudtRld3dq+h/BU+uTSduGdmHPr8M23mPz+2J+zTHJ1c94/df7e7VSnNx14sfNrrqsUY/wDnMTHhv+bruI4J1TRI2Rj4jYXBbfXvF9kx6icns2iYmGfS63BNtonafPv8l6DhwyMzRSMcObSQ0jzud1C2s4Z2vEo21uCluGY/PJYpsKBJbLnYRcBwbmbp3q297xG9I3+ynN2zpuXDO/ntP3SuE4tNRuyA9bBvYZgB4sO7T4LPm09c0cUxtb86s2TJodZG/FwX+0tzh4kge0uuQTbM0tIzEeV8rhb2hcbbrzvUssTtEPEyTWlprvE/B6/Fc2kcbnk6EluTTlfcPH/dFZTQ5J68kJywmuHsMke8SzhoIOYNAOhFwCXfOsO8X8Vuw6WuKd991Vsk2jZtq1KxAQEBAQEBAQEBAQEBAQEHhaEFt1M07hBS6jYfmhBiy4PEfmhBjv4chPzR6IMV/CcRvoEEc7gWMnUAjxAKOxMx0UycBxnkPQI4vN4Ij5i/nqmxPMfwRFyaL+QQVQcExA3LQfMAoJQ8Nw2AyjTwQWJOFIidggvx8Nwj5ov5IM+DD2N2aEGU1oGyD1AQEBAQEBAQEBAQEBAQEBAQEBAQEBAQEBAQEBAQEBAQEBAQEBAQEBAQEBAQEBAQEBAQEBAQEBAQEBAQEBAQEBAQEBAQEBAQEBAQEBAQEBAQEBAQEBAQEBAQEBAQEBAQEBAQEBAQEBAQEBAQEBAQEBAQEBAQEBAQEBAQEBAQEBAQEBAQ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6402" y="1899787"/>
            <a:ext cx="1831421" cy="1169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772816"/>
            <a:ext cx="1296144"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1772816"/>
            <a:ext cx="1152128"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テキスト ボックス 19"/>
          <p:cNvSpPr txBox="1"/>
          <p:nvPr/>
        </p:nvSpPr>
        <p:spPr>
          <a:xfrm>
            <a:off x="374055" y="2996952"/>
            <a:ext cx="3261841" cy="646331"/>
          </a:xfrm>
          <a:prstGeom prst="rect">
            <a:avLst/>
          </a:prstGeom>
          <a:noFill/>
        </p:spPr>
        <p:txBody>
          <a:bodyPr wrap="square" rtlCol="0">
            <a:spAutoFit/>
          </a:bodyPr>
          <a:lstStyle/>
          <a:p>
            <a:pPr algn="ctr"/>
            <a:r>
              <a:rPr lang="en-US" altLang="ja-JP" dirty="0">
                <a:latin typeface="HGPｺﾞｼｯｸM" panose="020B0600000000000000" pitchFamily="50" charset="-128"/>
                <a:ea typeface="HGPｺﾞｼｯｸM" panose="020B0600000000000000" pitchFamily="50" charset="-128"/>
              </a:rPr>
              <a:t>2002</a:t>
            </a:r>
            <a:r>
              <a:rPr lang="ja-JP" altLang="en-US" dirty="0">
                <a:latin typeface="HGPｺﾞｼｯｸM" panose="020B0600000000000000" pitchFamily="50" charset="-128"/>
                <a:ea typeface="HGPｺﾞｼｯｸM" panose="020B0600000000000000" pitchFamily="50" charset="-128"/>
              </a:rPr>
              <a:t>年</a:t>
            </a:r>
            <a:r>
              <a:rPr lang="en-US" altLang="ja-JP" dirty="0">
                <a:latin typeface="HGPｺﾞｼｯｸM" panose="020B0600000000000000" pitchFamily="50" charset="-128"/>
                <a:ea typeface="HGPｺﾞｼｯｸM" panose="020B0600000000000000" pitchFamily="50" charset="-128"/>
              </a:rPr>
              <a:t>6</a:t>
            </a:r>
            <a:r>
              <a:rPr lang="ja-JP" altLang="en-US" dirty="0" smtClean="0">
                <a:latin typeface="HGPｺﾞｼｯｸM" panose="020B0600000000000000" pitchFamily="50" charset="-128"/>
                <a:ea typeface="HGPｺﾞｼｯｸM" panose="020B0600000000000000" pitchFamily="50" charset="-128"/>
              </a:rPr>
              <a:t>月</a:t>
            </a:r>
            <a:endParaRPr lang="en-US" altLang="ja-JP" dirty="0" smtClean="0">
              <a:latin typeface="HGPｺﾞｼｯｸM" panose="020B0600000000000000" pitchFamily="50" charset="-128"/>
              <a:ea typeface="HGPｺﾞｼｯｸM" panose="020B0600000000000000" pitchFamily="50" charset="-128"/>
            </a:endParaRPr>
          </a:p>
          <a:p>
            <a:pPr algn="ctr"/>
            <a:r>
              <a:rPr lang="ja-JP" altLang="en-US" dirty="0" smtClean="0">
                <a:latin typeface="HGPｺﾞｼｯｸM" panose="020B0600000000000000" pitchFamily="50" charset="-128"/>
                <a:ea typeface="HGPｺﾞｼｯｸM" panose="020B0600000000000000" pitchFamily="50" charset="-128"/>
              </a:rPr>
              <a:t>～</a:t>
            </a:r>
            <a:r>
              <a:rPr lang="en-US" altLang="ja-JP" dirty="0" smtClean="0">
                <a:latin typeface="HGPｺﾞｼｯｸM" panose="020B0600000000000000" pitchFamily="50" charset="-128"/>
                <a:ea typeface="HGPｺﾞｼｯｸM" panose="020B0600000000000000" pitchFamily="50" charset="-128"/>
              </a:rPr>
              <a:t>2011</a:t>
            </a:r>
            <a:r>
              <a:rPr lang="ja-JP" altLang="en-US" dirty="0">
                <a:latin typeface="HGPｺﾞｼｯｸM" panose="020B0600000000000000" pitchFamily="50" charset="-128"/>
                <a:ea typeface="HGPｺﾞｼｯｸM" panose="020B0600000000000000" pitchFamily="50" charset="-128"/>
              </a:rPr>
              <a:t>年</a:t>
            </a:r>
            <a:r>
              <a:rPr lang="en-US" altLang="ja-JP" dirty="0">
                <a:latin typeface="HGPｺﾞｼｯｸM" panose="020B0600000000000000" pitchFamily="50" charset="-128"/>
                <a:ea typeface="HGPｺﾞｼｯｸM" panose="020B0600000000000000" pitchFamily="50" charset="-128"/>
              </a:rPr>
              <a:t>5</a:t>
            </a:r>
            <a:r>
              <a:rPr lang="ja-JP" altLang="en-US" dirty="0">
                <a:latin typeface="HGPｺﾞｼｯｸM" panose="020B0600000000000000" pitchFamily="50" charset="-128"/>
                <a:ea typeface="HGPｺﾞｼｯｸM" panose="020B0600000000000000" pitchFamily="50" charset="-128"/>
              </a:rPr>
              <a:t>月</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23" name="テキスト ボックス 22"/>
          <p:cNvSpPr txBox="1"/>
          <p:nvPr/>
        </p:nvSpPr>
        <p:spPr>
          <a:xfrm>
            <a:off x="2966343" y="2996952"/>
            <a:ext cx="3261841" cy="646331"/>
          </a:xfrm>
          <a:prstGeom prst="rect">
            <a:avLst/>
          </a:prstGeom>
          <a:noFill/>
        </p:spPr>
        <p:txBody>
          <a:bodyPr wrap="square" rtlCol="0">
            <a:spAutoFit/>
          </a:bodyPr>
          <a:lstStyle/>
          <a:p>
            <a:pPr algn="ctr"/>
            <a:r>
              <a:rPr lang="en-US" altLang="ja-JP" dirty="0" smtClean="0">
                <a:latin typeface="HGPｺﾞｼｯｸM" panose="020B0600000000000000" pitchFamily="50" charset="-128"/>
                <a:ea typeface="HGPｺﾞｼｯｸM" panose="020B0600000000000000" pitchFamily="50" charset="-128"/>
              </a:rPr>
              <a:t>2003</a:t>
            </a:r>
            <a:r>
              <a:rPr lang="ja-JP" altLang="en-US" dirty="0" smtClean="0">
                <a:latin typeface="HGPｺﾞｼｯｸM" panose="020B0600000000000000" pitchFamily="50" charset="-128"/>
                <a:ea typeface="HGPｺﾞｼｯｸM" panose="020B0600000000000000" pitchFamily="50" charset="-128"/>
              </a:rPr>
              <a:t>年</a:t>
            </a:r>
            <a:r>
              <a:rPr lang="en-US" altLang="ja-JP" dirty="0" smtClean="0">
                <a:latin typeface="HGPｺﾞｼｯｸM" panose="020B0600000000000000" pitchFamily="50" charset="-128"/>
                <a:ea typeface="HGPｺﾞｼｯｸM" panose="020B0600000000000000" pitchFamily="50" charset="-128"/>
              </a:rPr>
              <a:t>7</a:t>
            </a:r>
            <a:r>
              <a:rPr lang="ja-JP" altLang="en-US" dirty="0" smtClean="0">
                <a:latin typeface="HGPｺﾞｼｯｸM" panose="020B0600000000000000" pitchFamily="50" charset="-128"/>
                <a:ea typeface="HGPｺﾞｼｯｸM" panose="020B0600000000000000" pitchFamily="50" charset="-128"/>
              </a:rPr>
              <a:t>月</a:t>
            </a:r>
            <a:endParaRPr lang="en-US" altLang="ja-JP" dirty="0" smtClean="0">
              <a:latin typeface="HGPｺﾞｼｯｸM" panose="020B0600000000000000" pitchFamily="50" charset="-128"/>
              <a:ea typeface="HGPｺﾞｼｯｸM" panose="020B0600000000000000" pitchFamily="50" charset="-128"/>
            </a:endParaRPr>
          </a:p>
          <a:p>
            <a:pPr algn="ctr"/>
            <a:r>
              <a:rPr lang="ja-JP" altLang="en-US" dirty="0" smtClean="0">
                <a:latin typeface="HGPｺﾞｼｯｸM" panose="020B0600000000000000" pitchFamily="50" charset="-128"/>
                <a:ea typeface="HGPｺﾞｼｯｸM" panose="020B0600000000000000" pitchFamily="50" charset="-128"/>
              </a:rPr>
              <a:t>～</a:t>
            </a:r>
            <a:r>
              <a:rPr lang="en-US" altLang="ja-JP" dirty="0" smtClean="0">
                <a:latin typeface="HGPｺﾞｼｯｸM" panose="020B0600000000000000" pitchFamily="50" charset="-128"/>
                <a:ea typeface="HGPｺﾞｼｯｸM" panose="020B0600000000000000" pitchFamily="50" charset="-128"/>
              </a:rPr>
              <a:t>2012</a:t>
            </a:r>
            <a:r>
              <a:rPr lang="ja-JP" altLang="en-US" dirty="0" smtClean="0">
                <a:latin typeface="HGPｺﾞｼｯｸM" panose="020B0600000000000000" pitchFamily="50" charset="-128"/>
                <a:ea typeface="HGPｺﾞｼｯｸM" panose="020B0600000000000000" pitchFamily="50" charset="-128"/>
              </a:rPr>
              <a:t>年</a:t>
            </a:r>
            <a:r>
              <a:rPr lang="en-US" altLang="ja-JP" dirty="0" smtClean="0">
                <a:latin typeface="HGPｺﾞｼｯｸM" panose="020B0600000000000000" pitchFamily="50" charset="-128"/>
                <a:ea typeface="HGPｺﾞｼｯｸM" panose="020B0600000000000000" pitchFamily="50" charset="-128"/>
              </a:rPr>
              <a:t>6</a:t>
            </a:r>
            <a:r>
              <a:rPr lang="ja-JP" altLang="en-US" dirty="0" smtClean="0">
                <a:latin typeface="HGPｺﾞｼｯｸM" panose="020B0600000000000000" pitchFamily="50" charset="-128"/>
                <a:ea typeface="HGPｺﾞｼｯｸM" panose="020B0600000000000000" pitchFamily="50" charset="-128"/>
              </a:rPr>
              <a:t>月</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24" name="テキスト ボックス 23"/>
          <p:cNvSpPr txBox="1"/>
          <p:nvPr/>
        </p:nvSpPr>
        <p:spPr>
          <a:xfrm>
            <a:off x="5702647" y="2996952"/>
            <a:ext cx="3261841" cy="646331"/>
          </a:xfrm>
          <a:prstGeom prst="rect">
            <a:avLst/>
          </a:prstGeom>
          <a:noFill/>
        </p:spPr>
        <p:txBody>
          <a:bodyPr wrap="square" rtlCol="0">
            <a:spAutoFit/>
          </a:bodyPr>
          <a:lstStyle/>
          <a:p>
            <a:pPr algn="ctr"/>
            <a:r>
              <a:rPr lang="en-US" altLang="ja-JP" dirty="0" smtClean="0">
                <a:latin typeface="HGPｺﾞｼｯｸM" panose="020B0600000000000000" pitchFamily="50" charset="-128"/>
                <a:ea typeface="HGPｺﾞｼｯｸM" panose="020B0600000000000000" pitchFamily="50" charset="-128"/>
              </a:rPr>
              <a:t>2001</a:t>
            </a:r>
            <a:r>
              <a:rPr lang="ja-JP" altLang="en-US" dirty="0" smtClean="0">
                <a:latin typeface="HGPｺﾞｼｯｸM" panose="020B0600000000000000" pitchFamily="50" charset="-128"/>
                <a:ea typeface="HGPｺﾞｼｯｸM" panose="020B0600000000000000" pitchFamily="50" charset="-128"/>
              </a:rPr>
              <a:t>年</a:t>
            </a:r>
            <a:r>
              <a:rPr lang="en-US" altLang="ja-JP" dirty="0">
                <a:latin typeface="HGPｺﾞｼｯｸM" panose="020B0600000000000000" pitchFamily="50" charset="-128"/>
                <a:ea typeface="HGPｺﾞｼｯｸM" panose="020B0600000000000000" pitchFamily="50" charset="-128"/>
              </a:rPr>
              <a:t>1</a:t>
            </a:r>
            <a:r>
              <a:rPr lang="ja-JP" altLang="en-US" dirty="0" smtClean="0">
                <a:latin typeface="HGPｺﾞｼｯｸM" panose="020B0600000000000000" pitchFamily="50" charset="-128"/>
                <a:ea typeface="HGPｺﾞｼｯｸM" panose="020B0600000000000000" pitchFamily="50" charset="-128"/>
              </a:rPr>
              <a:t>月</a:t>
            </a:r>
            <a:endParaRPr lang="en-US" altLang="ja-JP" dirty="0" smtClean="0">
              <a:latin typeface="HGPｺﾞｼｯｸM" panose="020B0600000000000000" pitchFamily="50" charset="-128"/>
              <a:ea typeface="HGPｺﾞｼｯｸM" panose="020B0600000000000000" pitchFamily="50" charset="-128"/>
            </a:endParaRPr>
          </a:p>
          <a:p>
            <a:pPr algn="ctr"/>
            <a:r>
              <a:rPr lang="ja-JP" altLang="en-US" dirty="0" smtClean="0">
                <a:latin typeface="HGPｺﾞｼｯｸM" panose="020B0600000000000000" pitchFamily="50" charset="-128"/>
                <a:ea typeface="HGPｺﾞｼｯｸM" panose="020B0600000000000000" pitchFamily="50" charset="-128"/>
              </a:rPr>
              <a:t>～</a:t>
            </a:r>
            <a:r>
              <a:rPr lang="en-US" altLang="ja-JP" dirty="0" smtClean="0">
                <a:latin typeface="HGPｺﾞｼｯｸM" panose="020B0600000000000000" pitchFamily="50" charset="-128"/>
                <a:ea typeface="HGPｺﾞｼｯｸM" panose="020B0600000000000000" pitchFamily="50" charset="-128"/>
              </a:rPr>
              <a:t>2011</a:t>
            </a:r>
            <a:r>
              <a:rPr lang="ja-JP" altLang="en-US" dirty="0" smtClean="0">
                <a:latin typeface="HGPｺﾞｼｯｸM" panose="020B0600000000000000" pitchFamily="50" charset="-128"/>
                <a:ea typeface="HGPｺﾞｼｯｸM" panose="020B0600000000000000" pitchFamily="50" charset="-128"/>
              </a:rPr>
              <a:t>年</a:t>
            </a:r>
            <a:r>
              <a:rPr lang="en-US" altLang="ja-JP" dirty="0" smtClean="0">
                <a:latin typeface="HGPｺﾞｼｯｸM" panose="020B0600000000000000" pitchFamily="50" charset="-128"/>
                <a:ea typeface="HGPｺﾞｼｯｸM" panose="020B0600000000000000" pitchFamily="50" charset="-128"/>
              </a:rPr>
              <a:t>12</a:t>
            </a:r>
            <a:r>
              <a:rPr lang="ja-JP" altLang="en-US" dirty="0" smtClean="0">
                <a:latin typeface="HGPｺﾞｼｯｸM" panose="020B0600000000000000" pitchFamily="50" charset="-128"/>
                <a:ea typeface="HGPｺﾞｼｯｸM" panose="020B0600000000000000" pitchFamily="50" charset="-128"/>
              </a:rPr>
              <a:t>月</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26" name="正方形/長方形 25"/>
          <p:cNvSpPr/>
          <p:nvPr/>
        </p:nvSpPr>
        <p:spPr>
          <a:xfrm>
            <a:off x="251520" y="4005064"/>
            <a:ext cx="8640960" cy="2448272"/>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kumimoji="1" lang="en-US" altLang="ja-JP" sz="2800" dirty="0" smtClean="0">
              <a:solidFill>
                <a:schemeClr val="tx1"/>
              </a:solidFill>
              <a:latin typeface="HGPｺﾞｼｯｸM" panose="020B0600000000000000" pitchFamily="50" charset="-128"/>
              <a:ea typeface="HGPｺﾞｼｯｸM" panose="020B0600000000000000" pitchFamily="50" charset="-128"/>
            </a:endParaRPr>
          </a:p>
        </p:txBody>
      </p:sp>
      <p:sp>
        <p:nvSpPr>
          <p:cNvPr id="27" name="角丸四角形 26"/>
          <p:cNvSpPr/>
          <p:nvPr/>
        </p:nvSpPr>
        <p:spPr>
          <a:xfrm>
            <a:off x="899592" y="3789040"/>
            <a:ext cx="2935229"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用いるメトリクス</a:t>
            </a:r>
            <a:endParaRPr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28" name="コンテンツ プレースホルダー 2"/>
          <p:cNvSpPr>
            <a:spLocks noGrp="1"/>
          </p:cNvSpPr>
          <p:nvPr>
            <p:ph idx="1"/>
          </p:nvPr>
        </p:nvSpPr>
        <p:spPr>
          <a:xfrm>
            <a:off x="457200" y="4221088"/>
            <a:ext cx="8229600" cy="2046175"/>
          </a:xfrm>
        </p:spPr>
        <p:txBody>
          <a:bodyPr/>
          <a:lstStyle/>
          <a:p>
            <a:r>
              <a:rPr lang="en-US" altLang="ja-JP" dirty="0" smtClean="0"/>
              <a:t>4</a:t>
            </a:r>
            <a:r>
              <a:rPr lang="ja-JP" altLang="en-US" dirty="0" err="1" smtClean="0"/>
              <a:t>つの</a:t>
            </a:r>
            <a:r>
              <a:rPr lang="ja-JP" altLang="en-US" dirty="0" smtClean="0"/>
              <a:t>データソースから</a:t>
            </a:r>
            <a:r>
              <a:rPr lang="en-US" altLang="ja-JP" dirty="0" smtClean="0"/>
              <a:t>100</a:t>
            </a:r>
            <a:r>
              <a:rPr lang="ja-JP" altLang="en-US" dirty="0" smtClean="0"/>
              <a:t>種類のメトリクス</a:t>
            </a:r>
            <a:endParaRPr lang="en-US" altLang="ja-JP" dirty="0"/>
          </a:p>
          <a:p>
            <a:endParaRPr kumimoji="1" lang="ja-JP" altLang="en-US" dirty="0"/>
          </a:p>
        </p:txBody>
      </p:sp>
      <p:sp>
        <p:nvSpPr>
          <p:cNvPr id="7" name="フローチャート : 複数書類 6"/>
          <p:cNvSpPr/>
          <p:nvPr/>
        </p:nvSpPr>
        <p:spPr>
          <a:xfrm>
            <a:off x="1259632" y="4908809"/>
            <a:ext cx="987304" cy="75243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dirty="0" smtClean="0">
                <a:solidFill>
                  <a:schemeClr val="tx1"/>
                </a:solidFill>
              </a:rPr>
              <a:t>Code</a:t>
            </a:r>
            <a:endParaRPr kumimoji="1" lang="ja-JP" altLang="en-US" dirty="0">
              <a:solidFill>
                <a:schemeClr val="tx1"/>
              </a:solidFill>
            </a:endParaRPr>
          </a:p>
        </p:txBody>
      </p:sp>
      <p:sp>
        <p:nvSpPr>
          <p:cNvPr id="8" name="フローチャート : 磁気ディスク 7"/>
          <p:cNvSpPr/>
          <p:nvPr/>
        </p:nvSpPr>
        <p:spPr>
          <a:xfrm>
            <a:off x="3120142" y="4881601"/>
            <a:ext cx="987304" cy="751303"/>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dirty="0" err="1" smtClean="0">
                <a:solidFill>
                  <a:schemeClr val="tx1"/>
                </a:solidFill>
              </a:rPr>
              <a:t>Git</a:t>
            </a:r>
            <a:r>
              <a:rPr kumimoji="1" lang="en-US" altLang="ja-JP" dirty="0" smtClean="0">
                <a:solidFill>
                  <a:schemeClr val="tx1"/>
                </a:solidFill>
              </a:rPr>
              <a:t> Log</a:t>
            </a:r>
            <a:endParaRPr kumimoji="1" lang="ja-JP" altLang="en-US" dirty="0">
              <a:solidFill>
                <a:schemeClr val="tx1"/>
              </a:solidFill>
            </a:endParaRPr>
          </a:p>
        </p:txBody>
      </p:sp>
      <p:sp>
        <p:nvSpPr>
          <p:cNvPr id="9" name="フローチャート : 磁気ディスク 8"/>
          <p:cNvSpPr/>
          <p:nvPr/>
        </p:nvSpPr>
        <p:spPr>
          <a:xfrm>
            <a:off x="7041080" y="4869407"/>
            <a:ext cx="987304" cy="751303"/>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dirty="0" smtClean="0">
                <a:solidFill>
                  <a:schemeClr val="tx1"/>
                </a:solidFill>
              </a:rPr>
              <a:t>Comment</a:t>
            </a:r>
            <a:endParaRPr kumimoji="1" lang="ja-JP" altLang="en-US" sz="1400" dirty="0">
              <a:solidFill>
                <a:schemeClr val="tx1"/>
              </a:solidFill>
            </a:endParaRPr>
          </a:p>
        </p:txBody>
      </p:sp>
      <p:sp>
        <p:nvSpPr>
          <p:cNvPr id="10" name="フローチャート : 磁気ディスク 9"/>
          <p:cNvSpPr/>
          <p:nvPr/>
        </p:nvSpPr>
        <p:spPr>
          <a:xfrm>
            <a:off x="5105427" y="4869407"/>
            <a:ext cx="987304" cy="751303"/>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dirty="0" err="1" smtClean="0">
                <a:solidFill>
                  <a:schemeClr val="tx1"/>
                </a:solidFill>
              </a:rPr>
              <a:t>Bugzilla</a:t>
            </a:r>
            <a:endParaRPr kumimoji="1" lang="ja-JP" altLang="en-US" dirty="0">
              <a:solidFill>
                <a:schemeClr val="tx1"/>
              </a:solidFill>
            </a:endParaRPr>
          </a:p>
        </p:txBody>
      </p:sp>
      <p:sp>
        <p:nvSpPr>
          <p:cNvPr id="12" name="テキスト ボックス 11"/>
          <p:cNvSpPr txBox="1"/>
          <p:nvPr/>
        </p:nvSpPr>
        <p:spPr>
          <a:xfrm>
            <a:off x="812177" y="5621953"/>
            <a:ext cx="1814039"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ソースコード</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en-US" altLang="ja-JP" sz="2000" dirty="0" smtClean="0">
                <a:latin typeface="HGPｺﾞｼｯｸM" panose="020B0600000000000000" pitchFamily="50" charset="-128"/>
                <a:ea typeface="HGPｺﾞｼｯｸM" panose="020B0600000000000000" pitchFamily="50" charset="-128"/>
              </a:rPr>
              <a:t>28</a:t>
            </a:r>
            <a:r>
              <a:rPr lang="ja-JP" altLang="en-US" sz="2000" dirty="0" smtClean="0">
                <a:latin typeface="HGPｺﾞｼｯｸM" panose="020B0600000000000000" pitchFamily="50" charset="-128"/>
                <a:ea typeface="HGPｺﾞｼｯｸM" panose="020B0600000000000000" pitchFamily="50" charset="-128"/>
              </a:rPr>
              <a:t>種類</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13" name="テキスト ボックス 12"/>
          <p:cNvSpPr txBox="1"/>
          <p:nvPr/>
        </p:nvSpPr>
        <p:spPr>
          <a:xfrm>
            <a:off x="4329965" y="5621953"/>
            <a:ext cx="2602892"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rPr>
              <a:t>不具合修正履歴</a:t>
            </a:r>
            <a:endParaRPr lang="en-US" altLang="ja-JP" sz="2000" dirty="0" smtClean="0">
              <a:latin typeface="HGPｺﾞｼｯｸM" panose="020B0600000000000000" pitchFamily="50" charset="-128"/>
              <a:ea typeface="HGPｺﾞｼｯｸM" panose="020B0600000000000000" pitchFamily="50" charset="-128"/>
            </a:endParaRPr>
          </a:p>
          <a:p>
            <a:pPr algn="ctr"/>
            <a:r>
              <a:rPr kumimoji="1" lang="en-US" altLang="ja-JP" sz="2000" dirty="0" smtClean="0">
                <a:latin typeface="HGPｺﾞｼｯｸM" panose="020B0600000000000000" pitchFamily="50" charset="-128"/>
                <a:ea typeface="HGPｺﾞｼｯｸM" panose="020B0600000000000000" pitchFamily="50" charset="-128"/>
              </a:rPr>
              <a:t>37</a:t>
            </a:r>
            <a:r>
              <a:rPr kumimoji="1" lang="ja-JP" altLang="en-US" sz="2000" dirty="0" smtClean="0">
                <a:latin typeface="HGPｺﾞｼｯｸM" panose="020B0600000000000000" pitchFamily="50" charset="-128"/>
                <a:ea typeface="HGPｺﾞｼｯｸM" panose="020B0600000000000000" pitchFamily="50" charset="-128"/>
              </a:rPr>
              <a:t>種類</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2468361" y="5621953"/>
            <a:ext cx="2243873"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コード</a:t>
            </a:r>
            <a:r>
              <a:rPr lang="ja-JP" altLang="en-US" sz="2000" dirty="0" smtClean="0">
                <a:latin typeface="HGPｺﾞｼｯｸM" panose="020B0600000000000000" pitchFamily="50" charset="-128"/>
                <a:ea typeface="HGPｺﾞｼｯｸM" panose="020B0600000000000000" pitchFamily="50" charset="-128"/>
              </a:rPr>
              <a:t>変更履歴</a:t>
            </a:r>
            <a:endParaRPr lang="en-US" altLang="ja-JP" sz="2000" dirty="0" smtClean="0">
              <a:latin typeface="HGPｺﾞｼｯｸM" panose="020B0600000000000000" pitchFamily="50" charset="-128"/>
              <a:ea typeface="HGPｺﾞｼｯｸM" panose="020B0600000000000000" pitchFamily="50" charset="-128"/>
            </a:endParaRPr>
          </a:p>
          <a:p>
            <a:pPr algn="ctr"/>
            <a:r>
              <a:rPr kumimoji="1" lang="en-US" altLang="ja-JP" sz="2000" dirty="0" smtClean="0">
                <a:latin typeface="HGPｺﾞｼｯｸM" panose="020B0600000000000000" pitchFamily="50" charset="-128"/>
                <a:ea typeface="HGPｺﾞｼｯｸM" panose="020B0600000000000000" pitchFamily="50" charset="-128"/>
              </a:rPr>
              <a:t>25</a:t>
            </a:r>
            <a:r>
              <a:rPr kumimoji="1" lang="ja-JP" altLang="en-US" sz="2000" dirty="0" smtClean="0">
                <a:latin typeface="HGPｺﾞｼｯｸM" panose="020B0600000000000000" pitchFamily="50" charset="-128"/>
                <a:ea typeface="HGPｺﾞｼｯｸM" panose="020B0600000000000000" pitchFamily="50" charset="-128"/>
              </a:rPr>
              <a:t>種類</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15" name="テキスト ボックス 14"/>
          <p:cNvSpPr txBox="1"/>
          <p:nvPr/>
        </p:nvSpPr>
        <p:spPr>
          <a:xfrm>
            <a:off x="6500809" y="5621953"/>
            <a:ext cx="2083304"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rPr>
              <a:t>不具合コメント</a:t>
            </a:r>
            <a:endParaRPr lang="en-US" altLang="ja-JP" sz="2000" dirty="0" smtClean="0">
              <a:latin typeface="HGPｺﾞｼｯｸM" panose="020B0600000000000000" pitchFamily="50" charset="-128"/>
              <a:ea typeface="HGPｺﾞｼｯｸM" panose="020B0600000000000000" pitchFamily="50" charset="-128"/>
            </a:endParaRPr>
          </a:p>
          <a:p>
            <a:pPr algn="ctr"/>
            <a:r>
              <a:rPr lang="en-US" altLang="ja-JP" sz="2000" dirty="0" smtClean="0">
                <a:latin typeface="HGPｺﾞｼｯｸM" panose="020B0600000000000000" pitchFamily="50" charset="-128"/>
                <a:ea typeface="HGPｺﾞｼｯｸM" panose="020B0600000000000000" pitchFamily="50" charset="-128"/>
              </a:rPr>
              <a:t>10</a:t>
            </a:r>
            <a:r>
              <a:rPr lang="ja-JP" altLang="en-US" sz="2000" dirty="0" smtClean="0">
                <a:latin typeface="HGPｺﾞｼｯｸM" panose="020B0600000000000000" pitchFamily="50" charset="-128"/>
                <a:ea typeface="HGPｺﾞｼｯｸM" panose="020B0600000000000000" pitchFamily="50" charset="-128"/>
              </a:rPr>
              <a:t>種類</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14</a:t>
            </a:fld>
            <a:endParaRPr lang="ja-JP" altLang="en-US" dirty="0"/>
          </a:p>
        </p:txBody>
      </p:sp>
    </p:spTree>
    <p:extLst>
      <p:ext uri="{BB962C8B-B14F-4D97-AF65-F5344CB8AC3E}">
        <p14:creationId xmlns:p14="http://schemas.microsoft.com/office/powerpoint/2010/main" val="3503046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正方形/長方形 42"/>
          <p:cNvSpPr/>
          <p:nvPr/>
        </p:nvSpPr>
        <p:spPr>
          <a:xfrm>
            <a:off x="179512" y="2636912"/>
            <a:ext cx="8784976" cy="3528392"/>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コンテンツ プレースホルダー 1"/>
          <p:cNvSpPr>
            <a:spLocks noGrp="1"/>
          </p:cNvSpPr>
          <p:nvPr>
            <p:ph idx="1"/>
          </p:nvPr>
        </p:nvSpPr>
        <p:spPr>
          <a:xfrm>
            <a:off x="457200" y="1556792"/>
            <a:ext cx="8229600" cy="1080120"/>
          </a:xfrm>
        </p:spPr>
        <p:txBody>
          <a:bodyPr/>
          <a:lstStyle/>
          <a:p>
            <a:r>
              <a:rPr kumimoji="1" lang="en-US" altLang="ja-JP" dirty="0" smtClean="0"/>
              <a:t>3</a:t>
            </a:r>
            <a:r>
              <a:rPr kumimoji="1" lang="ja-JP" altLang="en-US" dirty="0" smtClean="0"/>
              <a:t>プロジェクトで共通してみられた関係（</a:t>
            </a:r>
            <a:r>
              <a:rPr kumimoji="1" lang="en-US" altLang="ja-JP" dirty="0" smtClean="0"/>
              <a:t>127</a:t>
            </a:r>
            <a:r>
              <a:rPr kumimoji="1" lang="ja-JP" altLang="en-US" dirty="0" smtClean="0"/>
              <a:t>件）</a:t>
            </a:r>
            <a:endParaRPr kumimoji="1" lang="ja-JP" altLang="en-US" dirty="0"/>
          </a:p>
        </p:txBody>
      </p:sp>
      <p:sp>
        <p:nvSpPr>
          <p:cNvPr id="3" name="日付プレースホルダー 2"/>
          <p:cNvSpPr>
            <a:spLocks noGrp="1"/>
          </p:cNvSpPr>
          <p:nvPr>
            <p:ph type="dt" sz="half" idx="10"/>
          </p:nvPr>
        </p:nvSpPr>
        <p:spPr/>
        <p:txBody>
          <a:bodyPr/>
          <a:lstStyle/>
          <a:p>
            <a:fld id="{3E0D8DF1-CFDE-4341-B96D-EB90B4D99CAE}" type="datetime1">
              <a:rPr lang="ja-JP" altLang="en-US" smtClean="0"/>
              <a:t>2015/1/12</a:t>
            </a:fld>
            <a:endParaRPr lang="ja-JP" altLang="en-US" dirty="0"/>
          </a:p>
        </p:txBody>
      </p:sp>
      <p:sp>
        <p:nvSpPr>
          <p:cNvPr id="5" name="タイトル 4"/>
          <p:cNvSpPr>
            <a:spLocks noGrp="1"/>
          </p:cNvSpPr>
          <p:nvPr>
            <p:ph type="title"/>
          </p:nvPr>
        </p:nvSpPr>
        <p:spPr/>
        <p:txBody>
          <a:bodyPr/>
          <a:lstStyle/>
          <a:p>
            <a:r>
              <a:rPr kumimoji="1" lang="ja-JP" altLang="en-US" dirty="0" smtClean="0"/>
              <a:t>ケーススタディ：結果</a:t>
            </a:r>
            <a:endParaRPr kumimoji="1" lang="ja-JP" altLang="en-US" dirty="0"/>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808" y="3649591"/>
            <a:ext cx="1107226" cy="968597"/>
          </a:xfrm>
          <a:prstGeom prst="rect">
            <a:avLst/>
          </a:prstGeom>
        </p:spPr>
      </p:pic>
      <p:pic>
        <p:nvPicPr>
          <p:cNvPr id="11" name="図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3448" y="4307730"/>
            <a:ext cx="414027" cy="362190"/>
          </a:xfrm>
          <a:prstGeom prst="rect">
            <a:avLst/>
          </a:prstGeom>
        </p:spPr>
      </p:pic>
      <p:cxnSp>
        <p:nvCxnSpPr>
          <p:cNvPr id="20" name="直線矢印コネクタ 19"/>
          <p:cNvCxnSpPr/>
          <p:nvPr/>
        </p:nvCxnSpPr>
        <p:spPr>
          <a:xfrm>
            <a:off x="4283968" y="4152503"/>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1" name="図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3645024"/>
            <a:ext cx="1107226" cy="968597"/>
          </a:xfrm>
          <a:prstGeom prst="rect">
            <a:avLst/>
          </a:prstGeom>
        </p:spPr>
      </p:pic>
      <p:pic>
        <p:nvPicPr>
          <p:cNvPr id="22" name="図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9752" y="4303163"/>
            <a:ext cx="414027" cy="362190"/>
          </a:xfrm>
          <a:prstGeom prst="rect">
            <a:avLst/>
          </a:prstGeom>
        </p:spPr>
      </p:pic>
      <p:pic>
        <p:nvPicPr>
          <p:cNvPr id="23" name="図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4128" y="3933056"/>
            <a:ext cx="414027" cy="362190"/>
          </a:xfrm>
          <a:prstGeom prst="rect">
            <a:avLst/>
          </a:prstGeom>
        </p:spPr>
      </p:pic>
      <p:pic>
        <p:nvPicPr>
          <p:cNvPr id="24" name="図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6205" y="3717032"/>
            <a:ext cx="414027" cy="362190"/>
          </a:xfrm>
          <a:prstGeom prst="rect">
            <a:avLst/>
          </a:prstGeom>
        </p:spPr>
      </p:pic>
      <p:pic>
        <p:nvPicPr>
          <p:cNvPr id="25" name="図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3692" y="5000959"/>
            <a:ext cx="1107226" cy="968597"/>
          </a:xfrm>
          <a:prstGeom prst="rect">
            <a:avLst/>
          </a:prstGeom>
        </p:spPr>
      </p:pic>
      <p:pic>
        <p:nvPicPr>
          <p:cNvPr id="26" name="図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3332" y="5659098"/>
            <a:ext cx="414027" cy="362190"/>
          </a:xfrm>
          <a:prstGeom prst="rect">
            <a:avLst/>
          </a:prstGeom>
        </p:spPr>
      </p:pic>
      <p:pic>
        <p:nvPicPr>
          <p:cNvPr id="27" name="図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102" y="5000959"/>
            <a:ext cx="1107226" cy="968597"/>
          </a:xfrm>
          <a:prstGeom prst="rect">
            <a:avLst/>
          </a:prstGeom>
        </p:spPr>
      </p:pic>
      <p:pic>
        <p:nvPicPr>
          <p:cNvPr id="28" name="図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6742" y="5659098"/>
            <a:ext cx="414027" cy="362190"/>
          </a:xfrm>
          <a:prstGeom prst="rect">
            <a:avLst/>
          </a:prstGeom>
        </p:spPr>
      </p:pic>
      <p:pic>
        <p:nvPicPr>
          <p:cNvPr id="29" name="図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1118" y="5288991"/>
            <a:ext cx="414027" cy="362190"/>
          </a:xfrm>
          <a:prstGeom prst="rect">
            <a:avLst/>
          </a:prstGeom>
        </p:spPr>
      </p:pic>
      <p:pic>
        <p:nvPicPr>
          <p:cNvPr id="30" name="図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3195" y="5072967"/>
            <a:ext cx="414027" cy="362190"/>
          </a:xfrm>
          <a:prstGeom prst="rect">
            <a:avLst/>
          </a:prstGeom>
        </p:spPr>
      </p:pic>
      <p:cxnSp>
        <p:nvCxnSpPr>
          <p:cNvPr id="31" name="直線矢印コネクタ 30"/>
          <p:cNvCxnSpPr/>
          <p:nvPr/>
        </p:nvCxnSpPr>
        <p:spPr>
          <a:xfrm>
            <a:off x="4967306" y="5511061"/>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33" name="加算記号 32"/>
          <p:cNvSpPr/>
          <p:nvPr/>
        </p:nvSpPr>
        <p:spPr>
          <a:xfrm rot="2571741">
            <a:off x="6596377" y="5307745"/>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加算記号 33"/>
          <p:cNvSpPr/>
          <p:nvPr/>
        </p:nvSpPr>
        <p:spPr>
          <a:xfrm rot="2571741">
            <a:off x="6797701" y="568644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右矢印 35"/>
          <p:cNvSpPr/>
          <p:nvPr/>
        </p:nvSpPr>
        <p:spPr>
          <a:xfrm rot="2581059">
            <a:off x="5053947" y="4609240"/>
            <a:ext cx="402124" cy="275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3416287" y="4509120"/>
            <a:ext cx="1575686" cy="400110"/>
          </a:xfrm>
          <a:prstGeom prst="rect">
            <a:avLst/>
          </a:prstGeom>
          <a:noFill/>
        </p:spPr>
        <p:txBody>
          <a:bodyPr wrap="square" rtlCol="0">
            <a:spAutoFit/>
          </a:bodyPr>
          <a:lstStyle/>
          <a:p>
            <a:pPr algn="r"/>
            <a:r>
              <a:rPr kumimoji="1" lang="en-US" altLang="ja-JP" sz="2000" b="1" dirty="0" smtClean="0">
                <a:latin typeface="HGPｺﾞｼｯｸM" panose="020B0600000000000000" pitchFamily="50" charset="-128"/>
                <a:ea typeface="HGPｺﾞｼｯｸM" panose="020B0600000000000000" pitchFamily="50" charset="-128"/>
              </a:rPr>
              <a:t>4</a:t>
            </a:r>
            <a:r>
              <a:rPr kumimoji="1" lang="ja-JP" altLang="en-US" b="1" dirty="0" smtClean="0">
                <a:latin typeface="HGPｺﾞｼｯｸM" panose="020B0600000000000000" pitchFamily="50" charset="-128"/>
                <a:ea typeface="HGPｺﾞｼｯｸM" panose="020B0600000000000000" pitchFamily="50" charset="-128"/>
              </a:rPr>
              <a:t>か月後</a:t>
            </a:r>
            <a:endParaRPr kumimoji="1" lang="ja-JP" altLang="en-US" b="1" dirty="0">
              <a:latin typeface="HGPｺﾞｼｯｸM" panose="020B0600000000000000" pitchFamily="50" charset="-128"/>
              <a:ea typeface="HGPｺﾞｼｯｸM" panose="020B0600000000000000" pitchFamily="50" charset="-128"/>
            </a:endParaRPr>
          </a:p>
        </p:txBody>
      </p:sp>
      <p:sp>
        <p:nvSpPr>
          <p:cNvPr id="39" name="テキスト ボックス 38"/>
          <p:cNvSpPr txBox="1"/>
          <p:nvPr/>
        </p:nvSpPr>
        <p:spPr>
          <a:xfrm>
            <a:off x="4427984" y="3748970"/>
            <a:ext cx="1296144" cy="400110"/>
          </a:xfrm>
          <a:prstGeom prst="rect">
            <a:avLst/>
          </a:prstGeom>
          <a:noFill/>
        </p:spPr>
        <p:txBody>
          <a:bodyPr wrap="square" rtlCol="0">
            <a:spAutoFit/>
          </a:bodyPr>
          <a:lstStyle/>
          <a:p>
            <a:r>
              <a:rPr kumimoji="1" lang="ja-JP" altLang="en-US" sz="2000" dirty="0" smtClean="0">
                <a:latin typeface="HGPｺﾞｼｯｸM" panose="020B0600000000000000" pitchFamily="50" charset="-128"/>
                <a:ea typeface="HGPｺﾞｼｯｸM" panose="020B0600000000000000" pitchFamily="50" charset="-128"/>
              </a:rPr>
              <a:t>増加</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0" name="テキスト ボックス 39"/>
          <p:cNvSpPr txBox="1"/>
          <p:nvPr/>
        </p:nvSpPr>
        <p:spPr>
          <a:xfrm>
            <a:off x="5120958" y="5117122"/>
            <a:ext cx="1296144" cy="400110"/>
          </a:xfrm>
          <a:prstGeom prst="rect">
            <a:avLst/>
          </a:prstGeom>
          <a:noFill/>
        </p:spPr>
        <p:txBody>
          <a:bodyPr wrap="square" rtlCol="0">
            <a:spAutoFit/>
          </a:bodyPr>
          <a:lstStyle/>
          <a:p>
            <a:r>
              <a:rPr kumimoji="1" lang="ja-JP" altLang="en-US" sz="2000" dirty="0" smtClean="0">
                <a:latin typeface="HGPｺﾞｼｯｸM" panose="020B0600000000000000" pitchFamily="50" charset="-128"/>
                <a:ea typeface="HGPｺﾞｼｯｸM" panose="020B0600000000000000" pitchFamily="50" charset="-128"/>
              </a:rPr>
              <a:t>増加</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1" name="テキスト ボックス 40"/>
          <p:cNvSpPr txBox="1"/>
          <p:nvPr/>
        </p:nvSpPr>
        <p:spPr>
          <a:xfrm>
            <a:off x="1259632" y="3933056"/>
            <a:ext cx="1440160" cy="707886"/>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報告された不具合数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2" name="テキスト ボックス 41"/>
          <p:cNvSpPr txBox="1"/>
          <p:nvPr/>
        </p:nvSpPr>
        <p:spPr>
          <a:xfrm>
            <a:off x="1259632" y="5085184"/>
            <a:ext cx="1440160" cy="707886"/>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検証された不具合数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4" name="角丸四角形 43"/>
          <p:cNvSpPr/>
          <p:nvPr/>
        </p:nvSpPr>
        <p:spPr>
          <a:xfrm>
            <a:off x="1145472" y="2420888"/>
            <a:ext cx="2274400"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結果の</a:t>
            </a:r>
            <a:r>
              <a:rPr lang="ja-JP" altLang="en-US" sz="2800" dirty="0">
                <a:solidFill>
                  <a:schemeClr val="tx1"/>
                </a:solidFill>
                <a:latin typeface="HGPｺﾞｼｯｸM" panose="020B0600000000000000" pitchFamily="50" charset="-128"/>
                <a:ea typeface="HGPｺﾞｼｯｸM" panose="020B0600000000000000" pitchFamily="50" charset="-128"/>
              </a:rPr>
              <a:t>例</a:t>
            </a:r>
          </a:p>
        </p:txBody>
      </p:sp>
      <p:sp>
        <p:nvSpPr>
          <p:cNvPr id="45" name="コンテンツ プレースホルダー 2"/>
          <p:cNvSpPr txBox="1">
            <a:spLocks/>
          </p:cNvSpPr>
          <p:nvPr/>
        </p:nvSpPr>
        <p:spPr>
          <a:xfrm>
            <a:off x="251520" y="2967001"/>
            <a:ext cx="8640960" cy="78196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ｺﾞｼｯｸM" panose="020B0600000000000000" pitchFamily="50" charset="-128"/>
                <a:ea typeface="HGPｺﾞｼｯｸM" panose="020B0600000000000000"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ｺﾞｼｯｸM" panose="020B0600000000000000" pitchFamily="50" charset="-128"/>
                <a:ea typeface="HGPｺﾞｼｯｸM" panose="020B0600000000000000"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800" kern="1200">
                <a:solidFill>
                  <a:schemeClr val="tx1"/>
                </a:solidFill>
                <a:latin typeface="HGPｺﾞｼｯｸM" panose="020B0600000000000000" pitchFamily="50" charset="-128"/>
                <a:ea typeface="HGPｺﾞｼｯｸM" panose="020B0600000000000000"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ｺﾞｼｯｸM" panose="020B0600000000000000" pitchFamily="50" charset="-128"/>
                <a:ea typeface="HGPｺﾞｼｯｸM" panose="020B0600000000000000"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ｺﾞｼｯｸM" panose="020B0600000000000000" pitchFamily="50" charset="-128"/>
                <a:ea typeface="HGPｺﾞｼｯｸM" panose="020B0600000000000000"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600" dirty="0" smtClean="0"/>
              <a:t>「報告された不具合」</a:t>
            </a:r>
            <a:r>
              <a:rPr lang="ja-JP" altLang="en-US" sz="2400" dirty="0" smtClean="0"/>
              <a:t>が増えると</a:t>
            </a:r>
            <a:r>
              <a:rPr lang="ja-JP" altLang="en-US" sz="2600" dirty="0" smtClean="0"/>
              <a:t>「検証される不具合」</a:t>
            </a:r>
            <a:r>
              <a:rPr lang="ja-JP" altLang="en-US" sz="2400" dirty="0" smtClean="0"/>
              <a:t>が増える</a:t>
            </a:r>
            <a:endParaRPr lang="en-US" altLang="ja-JP" sz="2600" dirty="0" smtClean="0"/>
          </a:p>
          <a:p>
            <a:endParaRPr lang="ja-JP" altLang="en-US" sz="2600" dirty="0"/>
          </a:p>
        </p:txBody>
      </p:sp>
      <p:sp>
        <p:nvSpPr>
          <p:cNvPr id="32" name="テキスト ボックス 31"/>
          <p:cNvSpPr txBox="1"/>
          <p:nvPr/>
        </p:nvSpPr>
        <p:spPr>
          <a:xfrm>
            <a:off x="6876256" y="3717032"/>
            <a:ext cx="1872208" cy="851654"/>
          </a:xfrm>
          <a:prstGeom prst="roundRect">
            <a:avLst>
              <a:gd name="adj" fmla="val 29187"/>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a:latin typeface="HGPｺﾞｼｯｸM" panose="020B0600000000000000" pitchFamily="50" charset="-128"/>
                <a:ea typeface="HGPｺﾞｼｯｸM" panose="020B0600000000000000" pitchFamily="50" charset="-128"/>
                <a:cs typeface="Arial" panose="020B0604020202020204" pitchFamily="34" charset="0"/>
              </a:rPr>
              <a:t>遅延係数</a:t>
            </a:r>
            <a:r>
              <a:rPr lang="en-US" altLang="ja-JP" dirty="0" smtClean="0">
                <a:latin typeface="HGPｺﾞｼｯｸM" panose="020B0600000000000000" pitchFamily="50" charset="-128"/>
                <a:ea typeface="HGPｺﾞｼｯｸM" panose="020B0600000000000000" pitchFamily="50" charset="-128"/>
                <a:cs typeface="Arial" panose="020B0604020202020204" pitchFamily="34" charset="0"/>
              </a:rPr>
              <a:t>:</a:t>
            </a:r>
            <a:r>
              <a:rPr lang="en-US" altLang="ja-JP" sz="2000" b="1" dirty="0" smtClean="0">
                <a:latin typeface="HGPｺﾞｼｯｸM" panose="020B0600000000000000" pitchFamily="50" charset="-128"/>
                <a:ea typeface="HGPｺﾞｼｯｸM" panose="020B0600000000000000" pitchFamily="50" charset="-128"/>
                <a:cs typeface="Arial" panose="020B0604020202020204" pitchFamily="34" charset="0"/>
              </a:rPr>
              <a:t>4</a:t>
            </a:r>
            <a:r>
              <a:rPr lang="ja-JP" altLang="en-US" sz="1400" dirty="0" smtClean="0">
                <a:latin typeface="HGPｺﾞｼｯｸM" panose="020B0600000000000000" pitchFamily="50" charset="-128"/>
                <a:ea typeface="HGPｺﾞｼｯｸM" panose="020B0600000000000000" pitchFamily="50" charset="-128"/>
                <a:cs typeface="Arial" panose="020B0604020202020204" pitchFamily="34" charset="0"/>
              </a:rPr>
              <a:t>か月</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a:p>
            <a:pPr algn="ctr"/>
            <a:r>
              <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rPr>
              <a:t>(</a:t>
            </a:r>
            <a:r>
              <a:rPr lang="en-US" altLang="ja-JP" dirty="0" smtClean="0">
                <a:latin typeface="HGPｺﾞｼｯｸM" panose="020B0600000000000000" pitchFamily="50" charset="-128"/>
                <a:ea typeface="HGPｺﾞｼｯｸM" panose="020B0600000000000000" pitchFamily="50" charset="-128"/>
                <a:cs typeface="Arial" panose="020B0604020202020204" pitchFamily="34" charset="0"/>
              </a:rPr>
              <a:t>Eclipse)</a:t>
            </a:r>
            <a:endParaRPr lang="ja-JP" altLang="en-US"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15</a:t>
            </a:fld>
            <a:endParaRPr lang="ja-JP" altLang="en-US" dirty="0"/>
          </a:p>
        </p:txBody>
      </p:sp>
    </p:spTree>
    <p:extLst>
      <p:ext uri="{BB962C8B-B14F-4D97-AF65-F5344CB8AC3E}">
        <p14:creationId xmlns:p14="http://schemas.microsoft.com/office/powerpoint/2010/main" val="11864842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1084982"/>
          </a:xfrm>
        </p:spPr>
        <p:txBody>
          <a:bodyPr>
            <a:normAutofit fontScale="90000"/>
          </a:bodyPr>
          <a:lstStyle/>
          <a:p>
            <a:r>
              <a:rPr lang="ja-JP" altLang="en-US" dirty="0"/>
              <a:t>考察：遅延を伴う関係がみられた背景</a:t>
            </a:r>
            <a:endParaRPr kumimoji="1" lang="ja-JP" altLang="en-US" dirty="0"/>
          </a:p>
        </p:txBody>
      </p:sp>
      <p:sp>
        <p:nvSpPr>
          <p:cNvPr id="4" name="日付プレースホルダー 3"/>
          <p:cNvSpPr>
            <a:spLocks noGrp="1"/>
          </p:cNvSpPr>
          <p:nvPr>
            <p:ph type="dt" sz="half" idx="10"/>
          </p:nvPr>
        </p:nvSpPr>
        <p:spPr/>
        <p:txBody>
          <a:bodyPr/>
          <a:lstStyle/>
          <a:p>
            <a:fld id="{AA45D5D9-9734-4940-A7E7-35CF015FE621}" type="datetime1">
              <a:rPr lang="ja-JP" altLang="en-US" smtClean="0"/>
              <a:t>2015/1/12</a:t>
            </a:fld>
            <a:endParaRPr lang="ja-JP" altLang="en-US" dirty="0"/>
          </a:p>
        </p:txBody>
      </p:sp>
      <p:graphicFrame>
        <p:nvGraphicFramePr>
          <p:cNvPr id="22" name="表 21"/>
          <p:cNvGraphicFramePr>
            <a:graphicFrameLocks noGrp="1"/>
          </p:cNvGraphicFramePr>
          <p:nvPr>
            <p:extLst>
              <p:ext uri="{D42A27DB-BD31-4B8C-83A1-F6EECF244321}">
                <p14:modId xmlns:p14="http://schemas.microsoft.com/office/powerpoint/2010/main" val="3563237721"/>
              </p:ext>
            </p:extLst>
          </p:nvPr>
        </p:nvGraphicFramePr>
        <p:xfrm>
          <a:off x="4355976" y="1683648"/>
          <a:ext cx="4320478" cy="1158240"/>
        </p:xfrm>
        <a:graphic>
          <a:graphicData uri="http://schemas.openxmlformats.org/drawingml/2006/table">
            <a:tbl>
              <a:tblPr firstRow="1" bandRow="1">
                <a:tableStyleId>{5C22544A-7EE6-4342-B048-85BDC9FD1C3A}</a:tableStyleId>
              </a:tblPr>
              <a:tblGrid>
                <a:gridCol w="1268979"/>
                <a:gridCol w="3051499"/>
              </a:tblGrid>
              <a:tr h="311609">
                <a:tc>
                  <a:txBody>
                    <a:bodyPr/>
                    <a:lstStyle/>
                    <a:p>
                      <a:pPr algn="ctr"/>
                      <a:endParaRPr kumimoji="1" lang="en-US" altLang="ja-JP" sz="1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遅延係数</a:t>
                      </a:r>
                      <a:endParaRPr kumimoji="1" lang="ja-JP" altLang="en-US" sz="2000"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2000" dirty="0" smtClean="0">
                          <a:latin typeface="HGPｺﾞｼｯｸM" panose="020B0600000000000000" pitchFamily="50" charset="-128"/>
                          <a:ea typeface="HGPｺﾞｼｯｸM" panose="020B0600000000000000" pitchFamily="50" charset="-128"/>
                        </a:rPr>
                        <a:t>報告されてから</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検証されるまでの時間</a:t>
                      </a:r>
                      <a:endParaRPr kumimoji="1" lang="ja-JP" altLang="en-US" sz="2000" dirty="0">
                        <a:latin typeface="HGPｺﾞｼｯｸM" panose="020B0600000000000000" pitchFamily="50" charset="-128"/>
                        <a:ea typeface="HGPｺﾞｼｯｸM" panose="020B0600000000000000" pitchFamily="50" charset="-128"/>
                      </a:endParaRPr>
                    </a:p>
                  </a:txBody>
                  <a:tcPr/>
                </a:tc>
              </a:tr>
              <a:tr h="311609">
                <a:tc>
                  <a:txBody>
                    <a:bodyPr/>
                    <a:lstStyle/>
                    <a:p>
                      <a:pPr algn="ctr"/>
                      <a:r>
                        <a:rPr kumimoji="1" lang="en-US" altLang="ja-JP" sz="2400" dirty="0" smtClean="0">
                          <a:latin typeface="HGPｺﾞｼｯｸM" panose="020B0600000000000000" pitchFamily="50" charset="-128"/>
                          <a:ea typeface="HGPｺﾞｼｯｸM" panose="020B0600000000000000" pitchFamily="50" charset="-128"/>
                        </a:rPr>
                        <a:t>4 </a:t>
                      </a:r>
                      <a:r>
                        <a:rPr kumimoji="1" lang="ja-JP" altLang="en-US" sz="1800" dirty="0" smtClean="0">
                          <a:latin typeface="HGPｺﾞｼｯｸM" panose="020B0600000000000000" pitchFamily="50" charset="-128"/>
                          <a:ea typeface="HGPｺﾞｼｯｸM" panose="020B0600000000000000" pitchFamily="50" charset="-128"/>
                        </a:rPr>
                        <a:t>か月</a:t>
                      </a:r>
                      <a:endParaRPr kumimoji="1" lang="en-US" altLang="ja-JP" sz="2000" dirty="0" smtClean="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2400" dirty="0" smtClean="0">
                          <a:latin typeface="HGPｺﾞｼｯｸM" panose="020B0600000000000000" pitchFamily="50" charset="-128"/>
                          <a:ea typeface="HGPｺﾞｼｯｸM" panose="020B0600000000000000" pitchFamily="50" charset="-128"/>
                        </a:rPr>
                        <a:t>111</a:t>
                      </a:r>
                      <a:r>
                        <a:rPr kumimoji="1" lang="en-US" altLang="ja-JP" sz="2000" dirty="0" smtClean="0">
                          <a:latin typeface="HGPｺﾞｼｯｸM" panose="020B0600000000000000" pitchFamily="50" charset="-128"/>
                          <a:ea typeface="HGPｺﾞｼｯｸM" panose="020B0600000000000000" pitchFamily="50" charset="-128"/>
                        </a:rPr>
                        <a:t> </a:t>
                      </a:r>
                      <a:r>
                        <a:rPr kumimoji="1" lang="ja-JP" altLang="en-US" sz="1800" dirty="0" smtClean="0">
                          <a:latin typeface="HGPｺﾞｼｯｸM" panose="020B0600000000000000" pitchFamily="50" charset="-128"/>
                          <a:ea typeface="HGPｺﾞｼｯｸM" panose="020B0600000000000000" pitchFamily="50" charset="-128"/>
                        </a:rPr>
                        <a:t>日</a:t>
                      </a:r>
                      <a:endParaRPr kumimoji="1" lang="en-US" altLang="ja-JP" sz="2000" dirty="0" smtClean="0">
                        <a:latin typeface="HGPｺﾞｼｯｸM" panose="020B0600000000000000" pitchFamily="50" charset="-128"/>
                        <a:ea typeface="HGPｺﾞｼｯｸM" panose="020B0600000000000000" pitchFamily="50" charset="-128"/>
                      </a:endParaRPr>
                    </a:p>
                  </a:txBody>
                  <a:tcPr/>
                </a:tc>
              </a:tr>
            </a:tbl>
          </a:graphicData>
        </a:graphic>
      </p:graphicFrame>
      <p:pic>
        <p:nvPicPr>
          <p:cNvPr id="23" name="Picture 2" descr="F:\HOME\Downloads\MC90043394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085730" y="1412776"/>
            <a:ext cx="1224136" cy="12241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483768" y="2323046"/>
            <a:ext cx="1092357" cy="109235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F:\HOME\Downloads\MC90043394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3995936" y="2994163"/>
            <a:ext cx="1107109" cy="110710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495867" y="3655297"/>
            <a:ext cx="1092357" cy="1092357"/>
          </a:xfrm>
          <a:prstGeom prst="rect">
            <a:avLst/>
          </a:prstGeom>
          <a:noFill/>
          <a:extLst>
            <a:ext uri="{909E8E84-426E-40DD-AFC4-6F175D3DCCD1}">
              <a14:hiddenFill xmlns:a14="http://schemas.microsoft.com/office/drawing/2010/main">
                <a:solidFill>
                  <a:srgbClr val="FFFFFF"/>
                </a:solidFill>
              </a14:hiddenFill>
            </a:ext>
          </a:extLst>
        </p:spPr>
      </p:pic>
      <p:sp>
        <p:nvSpPr>
          <p:cNvPr id="27" name="円/楕円 26"/>
          <p:cNvSpPr/>
          <p:nvPr/>
        </p:nvSpPr>
        <p:spPr>
          <a:xfrm>
            <a:off x="7020272" y="4774642"/>
            <a:ext cx="864096" cy="88660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chemeClr val="tx1"/>
              </a:solidFill>
              <a:latin typeface="HGPｺﾞｼｯｸM" panose="020B0600000000000000" pitchFamily="50" charset="-128"/>
              <a:ea typeface="HGPｺﾞｼｯｸM" panose="020B0600000000000000" pitchFamily="50" charset="-128"/>
            </a:endParaRPr>
          </a:p>
        </p:txBody>
      </p:sp>
      <p:sp>
        <p:nvSpPr>
          <p:cNvPr id="28" name="屈折矢印 27"/>
          <p:cNvSpPr/>
          <p:nvPr/>
        </p:nvSpPr>
        <p:spPr>
          <a:xfrm rot="5400000">
            <a:off x="1592856" y="2479978"/>
            <a:ext cx="628355" cy="778491"/>
          </a:xfrm>
          <a:prstGeom prst="bentUp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屈折矢印 28"/>
          <p:cNvSpPr/>
          <p:nvPr/>
        </p:nvSpPr>
        <p:spPr>
          <a:xfrm rot="5400000">
            <a:off x="3062892" y="3301640"/>
            <a:ext cx="628355" cy="778491"/>
          </a:xfrm>
          <a:prstGeom prst="bentUp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屈折矢印 29"/>
          <p:cNvSpPr/>
          <p:nvPr/>
        </p:nvSpPr>
        <p:spPr>
          <a:xfrm rot="5400000">
            <a:off x="4575060" y="3972223"/>
            <a:ext cx="628355" cy="778491"/>
          </a:xfrm>
          <a:prstGeom prst="bentUp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屈折矢印 30"/>
          <p:cNvSpPr/>
          <p:nvPr/>
        </p:nvSpPr>
        <p:spPr>
          <a:xfrm rot="5400000">
            <a:off x="6087228" y="4672586"/>
            <a:ext cx="628355" cy="778491"/>
          </a:xfrm>
          <a:prstGeom prst="bentUp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1" name="テキスト ボックス 40"/>
          <p:cNvSpPr txBox="1"/>
          <p:nvPr/>
        </p:nvSpPr>
        <p:spPr>
          <a:xfrm>
            <a:off x="539552" y="2564904"/>
            <a:ext cx="1296144"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200" dirty="0" smtClean="0">
                <a:ea typeface="HGPｺﾞｼｯｸM" panose="020B0600000000000000" pitchFamily="50" charset="-128"/>
              </a:rPr>
              <a:t>報告</a:t>
            </a:r>
            <a:endParaRPr kumimoji="1" lang="ja-JP" altLang="en-US" sz="2200" dirty="0">
              <a:ea typeface="HGPｺﾞｼｯｸM" panose="020B0600000000000000" pitchFamily="50" charset="-128"/>
            </a:endParaRPr>
          </a:p>
        </p:txBody>
      </p:sp>
      <p:sp>
        <p:nvSpPr>
          <p:cNvPr id="42" name="テキスト ボックス 41"/>
          <p:cNvSpPr txBox="1"/>
          <p:nvPr/>
        </p:nvSpPr>
        <p:spPr>
          <a:xfrm>
            <a:off x="1979712" y="3358153"/>
            <a:ext cx="1296144"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200" dirty="0" smtClean="0">
                <a:ea typeface="HGPｺﾞｼｯｸM" panose="020B0600000000000000" pitchFamily="50" charset="-128"/>
              </a:rPr>
              <a:t>割当</a:t>
            </a:r>
            <a:endParaRPr kumimoji="1" lang="ja-JP" altLang="en-US" sz="2200" dirty="0">
              <a:ea typeface="HGPｺﾞｼｯｸM" panose="020B0600000000000000" pitchFamily="50" charset="-128"/>
            </a:endParaRPr>
          </a:p>
        </p:txBody>
      </p:sp>
      <p:sp>
        <p:nvSpPr>
          <p:cNvPr id="44" name="テキスト ボックス 43"/>
          <p:cNvSpPr txBox="1"/>
          <p:nvPr/>
        </p:nvSpPr>
        <p:spPr>
          <a:xfrm>
            <a:off x="3779912" y="4078233"/>
            <a:ext cx="1296144"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2200" dirty="0" smtClean="0">
                <a:ea typeface="HGPｺﾞｼｯｸM" panose="020B0600000000000000" pitchFamily="50" charset="-128"/>
              </a:rPr>
              <a:t>修正</a:t>
            </a:r>
            <a:endParaRPr kumimoji="1" lang="ja-JP" altLang="en-US" sz="2200" dirty="0">
              <a:ea typeface="HGPｺﾞｼｯｸM" panose="020B0600000000000000" pitchFamily="50" charset="-128"/>
            </a:endParaRPr>
          </a:p>
        </p:txBody>
      </p:sp>
      <p:sp>
        <p:nvSpPr>
          <p:cNvPr id="45" name="テキスト ボックス 44"/>
          <p:cNvSpPr txBox="1"/>
          <p:nvPr/>
        </p:nvSpPr>
        <p:spPr>
          <a:xfrm>
            <a:off x="5292080" y="4725144"/>
            <a:ext cx="1296144"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2200" dirty="0" smtClean="0">
                <a:ea typeface="HGPｺﾞｼｯｸM" panose="020B0600000000000000" pitchFamily="50" charset="-128"/>
              </a:rPr>
              <a:t>検証</a:t>
            </a:r>
            <a:endParaRPr kumimoji="1" lang="ja-JP" altLang="en-US" sz="2200" dirty="0">
              <a:ea typeface="HGPｺﾞｼｯｸM" panose="020B0600000000000000" pitchFamily="50" charset="-128"/>
            </a:endParaRPr>
          </a:p>
        </p:txBody>
      </p:sp>
      <p:cxnSp>
        <p:nvCxnSpPr>
          <p:cNvPr id="47" name="直線コネクタ 46"/>
          <p:cNvCxnSpPr/>
          <p:nvPr/>
        </p:nvCxnSpPr>
        <p:spPr>
          <a:xfrm>
            <a:off x="1517788" y="5661248"/>
            <a:ext cx="4494372" cy="0"/>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テキスト ボックス 47"/>
          <p:cNvSpPr txBox="1"/>
          <p:nvPr/>
        </p:nvSpPr>
        <p:spPr>
          <a:xfrm>
            <a:off x="1559911" y="5157192"/>
            <a:ext cx="4380241" cy="46166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2200" dirty="0" smtClean="0">
                <a:ea typeface="HGPｺﾞｼｯｸM" panose="020B0600000000000000" pitchFamily="50" charset="-128"/>
              </a:rPr>
              <a:t>平均 </a:t>
            </a:r>
            <a:r>
              <a:rPr kumimoji="1" lang="en-US" altLang="ja-JP" sz="2400" dirty="0" smtClean="0">
                <a:ea typeface="HGPｺﾞｼｯｸM" panose="020B0600000000000000" pitchFamily="50" charset="-128"/>
              </a:rPr>
              <a:t>111</a:t>
            </a:r>
            <a:r>
              <a:rPr kumimoji="1" lang="en-US" altLang="ja-JP" sz="2200" dirty="0" smtClean="0">
                <a:ea typeface="HGPｺﾞｼｯｸM" panose="020B0600000000000000" pitchFamily="50" charset="-128"/>
              </a:rPr>
              <a:t> </a:t>
            </a:r>
            <a:r>
              <a:rPr kumimoji="1" lang="ja-JP" altLang="en-US" sz="2000" dirty="0" smtClean="0">
                <a:ea typeface="HGPｺﾞｼｯｸM" panose="020B0600000000000000" pitchFamily="50" charset="-128"/>
              </a:rPr>
              <a:t>日</a:t>
            </a:r>
            <a:r>
              <a:rPr kumimoji="1" lang="ja-JP" altLang="en-US" sz="2200" dirty="0" smtClean="0">
                <a:ea typeface="HGPｺﾞｼｯｸM" panose="020B0600000000000000" pitchFamily="50" charset="-128"/>
              </a:rPr>
              <a:t> </a:t>
            </a:r>
            <a:r>
              <a:rPr kumimoji="1" lang="en-US" altLang="ja-JP" sz="2200" dirty="0" smtClean="0">
                <a:ea typeface="HGPｺﾞｼｯｸM" panose="020B0600000000000000" pitchFamily="50" charset="-128"/>
              </a:rPr>
              <a:t>(Eclipse</a:t>
            </a:r>
            <a:r>
              <a:rPr kumimoji="1" lang="ja-JP" altLang="en-US" sz="2200" dirty="0" smtClean="0">
                <a:ea typeface="HGPｺﾞｼｯｸM" panose="020B0600000000000000" pitchFamily="50" charset="-128"/>
              </a:rPr>
              <a:t>プロジェクト</a:t>
            </a:r>
            <a:r>
              <a:rPr kumimoji="1" lang="en-US" altLang="ja-JP" sz="2200" dirty="0" smtClean="0">
                <a:ea typeface="HGPｺﾞｼｯｸM" panose="020B0600000000000000" pitchFamily="50" charset="-128"/>
              </a:rPr>
              <a:t>)</a:t>
            </a:r>
            <a:endParaRPr kumimoji="1" lang="ja-JP" altLang="en-US" sz="2200" dirty="0">
              <a:ea typeface="HGPｺﾞｼｯｸM" panose="020B0600000000000000" pitchFamily="50" charset="-128"/>
            </a:endParaRPr>
          </a:p>
        </p:txBody>
      </p:sp>
      <p:sp>
        <p:nvSpPr>
          <p:cNvPr id="49" name="円/楕円 48"/>
          <p:cNvSpPr/>
          <p:nvPr/>
        </p:nvSpPr>
        <p:spPr>
          <a:xfrm>
            <a:off x="6718643" y="4774642"/>
            <a:ext cx="1525765" cy="86409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ea typeface="HGPｺﾞｼｯｸM" panose="020B0600000000000000" pitchFamily="50" charset="-128"/>
              </a:rPr>
              <a:t>完了</a:t>
            </a:r>
            <a:endParaRPr kumimoji="1" lang="ja-JP" altLang="en-US" sz="2000" dirty="0">
              <a:solidFill>
                <a:schemeClr val="tx1"/>
              </a:solidFill>
              <a:ea typeface="HGPｺﾞｼｯｸM" panose="020B0600000000000000" pitchFamily="50" charset="-128"/>
            </a:endParaRPr>
          </a:p>
        </p:txBody>
      </p:sp>
      <p:cxnSp>
        <p:nvCxnSpPr>
          <p:cNvPr id="50" name="直線コネクタ 49"/>
          <p:cNvCxnSpPr/>
          <p:nvPr/>
        </p:nvCxnSpPr>
        <p:spPr>
          <a:xfrm>
            <a:off x="1517788" y="3183401"/>
            <a:ext cx="0" cy="247784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6012160" y="5372636"/>
            <a:ext cx="0" cy="288612"/>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chemeClr val="bg1"/>
                </a:solidFill>
                <a:latin typeface="HGPｺﾞｼｯｸM" panose="020B0600000000000000" pitchFamily="50" charset="-128"/>
                <a:ea typeface="HGPｺﾞｼｯｸM" panose="020B0600000000000000" pitchFamily="50" charset="-128"/>
              </a:rPr>
              <a:t>遅延相関</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分析手法は正しい時間間隔で</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遅延を伴う関係を抽出することができる！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16</a:t>
            </a:fld>
            <a:endParaRPr lang="ja-JP" altLang="en-US" dirty="0"/>
          </a:p>
        </p:txBody>
      </p:sp>
    </p:spTree>
    <p:extLst>
      <p:ext uri="{BB962C8B-B14F-4D97-AF65-F5344CB8AC3E}">
        <p14:creationId xmlns:p14="http://schemas.microsoft.com/office/powerpoint/2010/main" val="322482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1084982"/>
          </a:xfrm>
        </p:spPr>
        <p:txBody>
          <a:bodyPr/>
          <a:lstStyle/>
          <a:p>
            <a:r>
              <a:rPr kumimoji="1" lang="ja-JP" altLang="en-US" dirty="0" smtClean="0"/>
              <a:t>まとめ</a:t>
            </a:r>
            <a:endParaRPr kumimoji="1" lang="ja-JP" altLang="en-US" dirty="0"/>
          </a:p>
        </p:txBody>
      </p:sp>
      <p:sp>
        <p:nvSpPr>
          <p:cNvPr id="4" name="日付プレースホルダー 3"/>
          <p:cNvSpPr>
            <a:spLocks noGrp="1"/>
          </p:cNvSpPr>
          <p:nvPr>
            <p:ph type="dt" sz="half" idx="10"/>
          </p:nvPr>
        </p:nvSpPr>
        <p:spPr/>
        <p:txBody>
          <a:bodyPr/>
          <a:lstStyle/>
          <a:p>
            <a:fld id="{8987692F-CB8A-4224-8B79-0655E1523F0F}" type="datetime1">
              <a:rPr lang="ja-JP" altLang="en-US" smtClean="0"/>
              <a:t>2015/1/12</a:t>
            </a:fld>
            <a:endParaRPr lang="ja-JP" altLang="en-US" dirty="0"/>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268760"/>
            <a:ext cx="3384376" cy="2553391"/>
          </a:xfrm>
          <a:prstGeom prst="rect">
            <a:avLst/>
          </a:prstGeom>
          <a:ln>
            <a:solidFill>
              <a:schemeClr val="tx1"/>
            </a:solidFill>
          </a:ln>
          <a:effectLst>
            <a:outerShdw blurRad="50800" dist="38100" dir="2700000" algn="tl" rotWithShape="0">
              <a:prstClr val="black">
                <a:alpha val="40000"/>
              </a:prstClr>
            </a:outerShdw>
          </a:effectLst>
        </p:spPr>
      </p:pic>
      <p:pic>
        <p:nvPicPr>
          <p:cNvPr id="10" name="図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3977627"/>
            <a:ext cx="3384376" cy="2542042"/>
          </a:xfrm>
          <a:prstGeom prst="rect">
            <a:avLst/>
          </a:prstGeom>
          <a:ln>
            <a:solidFill>
              <a:schemeClr val="tx1"/>
            </a:solidFill>
          </a:ln>
          <a:effectLst>
            <a:outerShdw blurRad="50800" dist="38100" dir="2700000" algn="tl" rotWithShape="0">
              <a:prstClr val="black">
                <a:alpha val="40000"/>
              </a:prstClr>
            </a:outerShdw>
          </a:effectLst>
        </p:spPr>
      </p:pic>
      <p:pic>
        <p:nvPicPr>
          <p:cNvPr id="11" name="図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6056" y="1268760"/>
            <a:ext cx="3384376" cy="2553390"/>
          </a:xfrm>
          <a:prstGeom prst="rect">
            <a:avLst/>
          </a:prstGeom>
          <a:ln>
            <a:solidFill>
              <a:schemeClr val="tx1"/>
            </a:solidFill>
          </a:ln>
          <a:effectLst>
            <a:outerShdw blurRad="50800" dist="38100" dir="2700000" algn="tl" rotWithShape="0">
              <a:prstClr val="black">
                <a:alpha val="40000"/>
              </a:prstClr>
            </a:outerShdw>
          </a:effectLst>
        </p:spPr>
      </p:pic>
      <p:pic>
        <p:nvPicPr>
          <p:cNvPr id="12" name="図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1921" y="3979508"/>
            <a:ext cx="3372646" cy="2538281"/>
          </a:xfrm>
          <a:prstGeom prst="rect">
            <a:avLst/>
          </a:prstGeom>
          <a:ln>
            <a:solidFill>
              <a:schemeClr val="tx1"/>
            </a:solidFill>
          </a:ln>
          <a:effectLst>
            <a:outerShdw blurRad="50800" dist="38100" dir="2700000" algn="tl" rotWithShape="0">
              <a:prstClr val="black">
                <a:alpha val="40000"/>
              </a:prstClr>
            </a:outerShdw>
          </a:effectLst>
        </p:spPr>
      </p:pic>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17</a:t>
            </a:fld>
            <a:endParaRPr lang="ja-JP" altLang="en-US" dirty="0"/>
          </a:p>
        </p:txBody>
      </p:sp>
    </p:spTree>
    <p:extLst>
      <p:ext uri="{BB962C8B-B14F-4D97-AF65-F5344CB8AC3E}">
        <p14:creationId xmlns:p14="http://schemas.microsoft.com/office/powerpoint/2010/main" val="35977994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p>
            <a:fld id="{E9C54523-7B2E-4E7F-BF42-E2AC3E4E574C}" type="datetime1">
              <a:rPr lang="ja-JP" altLang="en-US" smtClean="0"/>
              <a:t>2015/1/12</a:t>
            </a:fld>
            <a:endParaRPr lang="ja-JP" altLang="en-US" dirty="0"/>
          </a:p>
        </p:txBody>
      </p:sp>
      <p:sp>
        <p:nvSpPr>
          <p:cNvPr id="5" name="タイトル 4"/>
          <p:cNvSpPr>
            <a:spLocks noGrp="1"/>
          </p:cNvSpPr>
          <p:nvPr>
            <p:ph type="title"/>
          </p:nvPr>
        </p:nvSpPr>
        <p:spPr>
          <a:xfrm>
            <a:off x="354360" y="332656"/>
            <a:ext cx="8435280" cy="1084982"/>
          </a:xfrm>
        </p:spPr>
        <p:txBody>
          <a:bodyPr>
            <a:noAutofit/>
          </a:bodyPr>
          <a:lstStyle/>
          <a:p>
            <a:r>
              <a:rPr lang="ja-JP" altLang="en-US" dirty="0" smtClean="0"/>
              <a:t>潜在変数を考慮できていないとは？</a:t>
            </a:r>
            <a:endParaRPr kumimoji="1" lang="ja-JP" altLang="en-US" dirty="0"/>
          </a:p>
        </p:txBody>
      </p:sp>
      <p:sp>
        <p:nvSpPr>
          <p:cNvPr id="41" name="正方形/長方形 40"/>
          <p:cNvSpPr/>
          <p:nvPr/>
        </p:nvSpPr>
        <p:spPr>
          <a:xfrm>
            <a:off x="251520" y="1628800"/>
            <a:ext cx="8640960" cy="223224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altLang="ja-JP" sz="3200" b="1" dirty="0" smtClean="0">
              <a:solidFill>
                <a:schemeClr val="tx1"/>
              </a:solidFill>
              <a:latin typeface="HGPｺﾞｼｯｸM" panose="020B0600000000000000" pitchFamily="50" charset="-128"/>
              <a:ea typeface="HGPｺﾞｼｯｸM" panose="020B0600000000000000" pitchFamily="50" charset="-128"/>
            </a:endParaRPr>
          </a:p>
          <a:p>
            <a:pPr lvl="1"/>
            <a:endParaRPr lang="en-US" altLang="ja-JP" sz="3200" b="1" dirty="0">
              <a:solidFill>
                <a:schemeClr val="tx1"/>
              </a:solidFill>
              <a:latin typeface="HGPｺﾞｼｯｸM" panose="020B0600000000000000" pitchFamily="50" charset="-128"/>
              <a:ea typeface="HGPｺﾞｼｯｸM" panose="020B0600000000000000" pitchFamily="50" charset="-128"/>
            </a:endParaRPr>
          </a:p>
        </p:txBody>
      </p:sp>
      <p:sp>
        <p:nvSpPr>
          <p:cNvPr id="42" name="角丸四角形 41"/>
          <p:cNvSpPr/>
          <p:nvPr/>
        </p:nvSpPr>
        <p:spPr>
          <a:xfrm>
            <a:off x="1115615" y="1412776"/>
            <a:ext cx="2930401" cy="432048"/>
          </a:xfrm>
          <a:prstGeom prst="roundRect">
            <a:avLst>
              <a:gd name="adj" fmla="val 50000"/>
            </a:avLst>
          </a:prstGeom>
          <a:solidFill>
            <a:schemeClr val="tx2"/>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HGPｺﾞｼｯｸM" panose="020B0600000000000000" pitchFamily="50" charset="-128"/>
                <a:ea typeface="HGPｺﾞｼｯｸM" panose="020B0600000000000000" pitchFamily="50" charset="-128"/>
              </a:rPr>
              <a:t>疑似相関</a:t>
            </a:r>
          </a:p>
        </p:txBody>
      </p:sp>
      <p:sp>
        <p:nvSpPr>
          <p:cNvPr id="43" name="正方形/長方形 42"/>
          <p:cNvSpPr/>
          <p:nvPr/>
        </p:nvSpPr>
        <p:spPr>
          <a:xfrm>
            <a:off x="251520" y="4149080"/>
            <a:ext cx="8640960" cy="2304256"/>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14400" lvl="1" indent="-457200">
              <a:buFont typeface="Wingdings" panose="05000000000000000000" pitchFamily="2" charset="2"/>
              <a:buChar char="n"/>
            </a:pPr>
            <a:r>
              <a:rPr lang="ja-JP" altLang="en-US" sz="2800" b="1" dirty="0" smtClean="0">
                <a:solidFill>
                  <a:schemeClr val="tx1"/>
                </a:solidFill>
                <a:latin typeface="HGPｺﾞｼｯｸM" panose="020B0600000000000000" pitchFamily="50" charset="-128"/>
                <a:ea typeface="HGPｺﾞｼｯｸM" panose="020B0600000000000000" pitchFamily="50" charset="-128"/>
              </a:rPr>
              <a:t>風が吹けば桶屋が儲かる</a:t>
            </a:r>
            <a:endParaRPr lang="en-US" altLang="ja-JP" sz="2800" b="1" dirty="0" smtClean="0">
              <a:solidFill>
                <a:schemeClr val="tx1"/>
              </a:solidFill>
              <a:latin typeface="HGPｺﾞｼｯｸM" panose="020B0600000000000000" pitchFamily="50" charset="-128"/>
              <a:ea typeface="HGPｺﾞｼｯｸM" panose="020B0600000000000000" pitchFamily="50" charset="-128"/>
            </a:endParaRPr>
          </a:p>
          <a:p>
            <a:pPr marL="457200" indent="-457200">
              <a:buFont typeface="Wingdings" panose="05000000000000000000" pitchFamily="2" charset="2"/>
              <a:buChar char="n"/>
            </a:pPr>
            <a:endParaRPr lang="en-US" altLang="ja-JP" sz="3200" b="1" dirty="0" smtClean="0">
              <a:solidFill>
                <a:schemeClr val="tx1"/>
              </a:solidFill>
              <a:latin typeface="HGPｺﾞｼｯｸM" panose="020B0600000000000000" pitchFamily="50" charset="-128"/>
              <a:ea typeface="HGPｺﾞｼｯｸM" panose="020B0600000000000000" pitchFamily="50" charset="-128"/>
            </a:endParaRPr>
          </a:p>
          <a:p>
            <a:pPr lvl="1"/>
            <a:endParaRPr lang="en-US" altLang="ja-JP" sz="3200" b="1" dirty="0" smtClean="0">
              <a:solidFill>
                <a:schemeClr val="tx1"/>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3267927" y="5457998"/>
            <a:ext cx="944033" cy="923330"/>
          </a:xfrm>
          <a:prstGeom prst="rect">
            <a:avLst/>
          </a:prstGeom>
          <a:noFill/>
        </p:spPr>
        <p:txBody>
          <a:bodyPr wrap="square" rtlCol="0">
            <a:spAutoFit/>
          </a:bodyPr>
          <a:lstStyle/>
          <a:p>
            <a:r>
              <a:rPr kumimoji="1" lang="en-US" altLang="ja-JP" sz="5400" b="1" dirty="0" smtClean="0">
                <a:ln>
                  <a:solidFill>
                    <a:schemeClr val="accent2">
                      <a:lumMod val="75000"/>
                    </a:schemeClr>
                  </a:solidFill>
                </a:ln>
                <a:solidFill>
                  <a:schemeClr val="accent2"/>
                </a:solidFill>
                <a:latin typeface="HGPｺﾞｼｯｸM" panose="020B0600000000000000" pitchFamily="50" charset="-128"/>
                <a:ea typeface="HGPｺﾞｼｯｸM" panose="020B0600000000000000" pitchFamily="50" charset="-128"/>
              </a:rPr>
              <a:t>A</a:t>
            </a:r>
            <a:endParaRPr kumimoji="1" lang="ja-JP" altLang="en-US" sz="5400" b="1" dirty="0">
              <a:ln>
                <a:solidFill>
                  <a:schemeClr val="accent2">
                    <a:lumMod val="75000"/>
                  </a:schemeClr>
                </a:solidFill>
              </a:ln>
              <a:solidFill>
                <a:schemeClr val="accent2"/>
              </a:solidFill>
              <a:latin typeface="HGPｺﾞｼｯｸM" panose="020B0600000000000000" pitchFamily="50" charset="-128"/>
              <a:ea typeface="HGPｺﾞｼｯｸM" panose="020B0600000000000000" pitchFamily="50" charset="-128"/>
            </a:endParaRPr>
          </a:p>
        </p:txBody>
      </p:sp>
      <p:sp>
        <p:nvSpPr>
          <p:cNvPr id="49" name="テキスト ボックス 48"/>
          <p:cNvSpPr txBox="1"/>
          <p:nvPr/>
        </p:nvSpPr>
        <p:spPr>
          <a:xfrm>
            <a:off x="4996119" y="5457998"/>
            <a:ext cx="944033" cy="923330"/>
          </a:xfrm>
          <a:prstGeom prst="rect">
            <a:avLst/>
          </a:prstGeom>
          <a:noFill/>
        </p:spPr>
        <p:txBody>
          <a:bodyPr wrap="square" rtlCol="0">
            <a:spAutoFit/>
          </a:bodyPr>
          <a:lstStyle/>
          <a:p>
            <a:r>
              <a:rPr kumimoji="1" lang="en-US" altLang="ja-JP" sz="5400" b="1" dirty="0" smtClean="0">
                <a:ln>
                  <a:solidFill>
                    <a:schemeClr val="accent2">
                      <a:lumMod val="75000"/>
                    </a:schemeClr>
                  </a:solidFill>
                </a:ln>
                <a:solidFill>
                  <a:schemeClr val="accent2"/>
                </a:solidFill>
                <a:latin typeface="HGPｺﾞｼｯｸM" panose="020B0600000000000000" pitchFamily="50" charset="-128"/>
                <a:ea typeface="HGPｺﾞｼｯｸM" panose="020B0600000000000000" pitchFamily="50" charset="-128"/>
              </a:rPr>
              <a:t>B</a:t>
            </a:r>
            <a:endParaRPr kumimoji="1" lang="ja-JP" altLang="en-US" sz="5400" b="1" dirty="0">
              <a:ln>
                <a:solidFill>
                  <a:schemeClr val="accent2">
                    <a:lumMod val="75000"/>
                  </a:schemeClr>
                </a:solidFill>
              </a:ln>
              <a:solidFill>
                <a:schemeClr val="accent2"/>
              </a:solidFill>
              <a:latin typeface="HGPｺﾞｼｯｸM" panose="020B0600000000000000" pitchFamily="50" charset="-128"/>
              <a:ea typeface="HGPｺﾞｼｯｸM" panose="020B0600000000000000" pitchFamily="50" charset="-128"/>
            </a:endParaRPr>
          </a:p>
        </p:txBody>
      </p:sp>
      <p:sp>
        <p:nvSpPr>
          <p:cNvPr id="50" name="テキスト ボックス 49"/>
          <p:cNvSpPr txBox="1"/>
          <p:nvPr/>
        </p:nvSpPr>
        <p:spPr>
          <a:xfrm>
            <a:off x="3995936" y="5880754"/>
            <a:ext cx="1368152" cy="369332"/>
          </a:xfrm>
          <a:prstGeom prst="rect">
            <a:avLst/>
          </a:prstGeom>
          <a:noFill/>
        </p:spPr>
        <p:txBody>
          <a:bodyPr wrap="square" rtlCol="0">
            <a:spAutoFit/>
          </a:bodyPr>
          <a:lstStyle/>
          <a:p>
            <a:r>
              <a:rPr kumimoji="1" lang="ja-JP" altLang="en-US" dirty="0" smtClean="0">
                <a:latin typeface="HGPｺﾞｼｯｸM" panose="020B0600000000000000" pitchFamily="50" charset="-128"/>
                <a:ea typeface="HGPｺﾞｼｯｸM" panose="020B0600000000000000" pitchFamily="50" charset="-128"/>
              </a:rPr>
              <a:t>ならば</a:t>
            </a:r>
            <a:endParaRPr kumimoji="1" lang="ja-JP" altLang="en-US" dirty="0">
              <a:latin typeface="HGPｺﾞｼｯｸM" panose="020B0600000000000000" pitchFamily="50" charset="-128"/>
              <a:ea typeface="HGPｺﾞｼｯｸM" panose="020B0600000000000000" pitchFamily="50" charset="-128"/>
            </a:endParaRPr>
          </a:p>
        </p:txBody>
      </p:sp>
      <p:sp>
        <p:nvSpPr>
          <p:cNvPr id="51" name="テキスト ボックス 50"/>
          <p:cNvSpPr txBox="1"/>
          <p:nvPr/>
        </p:nvSpPr>
        <p:spPr>
          <a:xfrm>
            <a:off x="3851920" y="5169966"/>
            <a:ext cx="576064" cy="461665"/>
          </a:xfrm>
          <a:prstGeom prst="rect">
            <a:avLst/>
          </a:prstGeom>
          <a:noFill/>
        </p:spPr>
        <p:txBody>
          <a:bodyPr wrap="square" rtlCol="0">
            <a:spAutoFit/>
          </a:bodyPr>
          <a:lstStyle/>
          <a:p>
            <a:r>
              <a:rPr kumimoji="1" lang="en-US" altLang="ja-JP" sz="2400" b="1" dirty="0" smtClean="0">
                <a:latin typeface="HGPｺﾞｼｯｸM" panose="020B0600000000000000" pitchFamily="50" charset="-128"/>
                <a:ea typeface="HGPｺﾞｼｯｸM" panose="020B0600000000000000" pitchFamily="50" charset="-128"/>
              </a:rPr>
              <a:t>A</a:t>
            </a:r>
            <a:r>
              <a:rPr kumimoji="1" lang="en-US" altLang="ja-JP" sz="2000" b="1" dirty="0" smtClean="0">
                <a:latin typeface="HGPｺﾞｼｯｸM" panose="020B0600000000000000" pitchFamily="50" charset="-128"/>
                <a:ea typeface="HGPｺﾞｼｯｸM" panose="020B0600000000000000" pitchFamily="50" charset="-128"/>
              </a:rPr>
              <a:t>’</a:t>
            </a:r>
            <a:endParaRPr kumimoji="1" lang="ja-JP" altLang="en-US" sz="2400" b="1" dirty="0">
              <a:latin typeface="HGPｺﾞｼｯｸM" panose="020B0600000000000000" pitchFamily="50" charset="-128"/>
              <a:ea typeface="HGPｺﾞｼｯｸM" panose="020B0600000000000000" pitchFamily="50" charset="-128"/>
            </a:endParaRPr>
          </a:p>
        </p:txBody>
      </p:sp>
      <p:sp>
        <p:nvSpPr>
          <p:cNvPr id="52" name="テキスト ボックス 51"/>
          <p:cNvSpPr txBox="1"/>
          <p:nvPr/>
        </p:nvSpPr>
        <p:spPr>
          <a:xfrm>
            <a:off x="4499992" y="5169966"/>
            <a:ext cx="576064" cy="461665"/>
          </a:xfrm>
          <a:prstGeom prst="rect">
            <a:avLst/>
          </a:prstGeom>
          <a:noFill/>
        </p:spPr>
        <p:txBody>
          <a:bodyPr wrap="square" rtlCol="0">
            <a:spAutoFit/>
          </a:bodyPr>
          <a:lstStyle/>
          <a:p>
            <a:r>
              <a:rPr kumimoji="1" lang="en-US" altLang="ja-JP" sz="2400" b="1" dirty="0" smtClean="0">
                <a:latin typeface="HGPｺﾞｼｯｸM" panose="020B0600000000000000" pitchFamily="50" charset="-128"/>
                <a:ea typeface="HGPｺﾞｼｯｸM" panose="020B0600000000000000" pitchFamily="50" charset="-128"/>
              </a:rPr>
              <a:t>B</a:t>
            </a:r>
            <a:r>
              <a:rPr kumimoji="1" lang="en-US" altLang="ja-JP" sz="2000" b="1" dirty="0" smtClean="0">
                <a:latin typeface="HGPｺﾞｼｯｸM" panose="020B0600000000000000" pitchFamily="50" charset="-128"/>
                <a:ea typeface="HGPｺﾞｼｯｸM" panose="020B0600000000000000" pitchFamily="50" charset="-128"/>
              </a:rPr>
              <a:t>’</a:t>
            </a:r>
            <a:endParaRPr kumimoji="1" lang="ja-JP" altLang="en-US" sz="2400" b="1" dirty="0">
              <a:latin typeface="HGPｺﾞｼｯｸM" panose="020B0600000000000000" pitchFamily="50" charset="-128"/>
              <a:ea typeface="HGPｺﾞｼｯｸM" panose="020B0600000000000000" pitchFamily="50" charset="-128"/>
            </a:endParaRPr>
          </a:p>
        </p:txBody>
      </p:sp>
      <p:sp>
        <p:nvSpPr>
          <p:cNvPr id="53" name="右矢印 52"/>
          <p:cNvSpPr/>
          <p:nvPr/>
        </p:nvSpPr>
        <p:spPr>
          <a:xfrm rot="19564439">
            <a:off x="3656085" y="5423760"/>
            <a:ext cx="200163" cy="212491"/>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右矢印 53"/>
          <p:cNvSpPr/>
          <p:nvPr/>
        </p:nvSpPr>
        <p:spPr>
          <a:xfrm>
            <a:off x="4299829" y="5319186"/>
            <a:ext cx="200163" cy="212491"/>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 name="右矢印 54"/>
          <p:cNvSpPr/>
          <p:nvPr/>
        </p:nvSpPr>
        <p:spPr>
          <a:xfrm rot="2218166">
            <a:off x="4904126" y="5422703"/>
            <a:ext cx="200163" cy="212491"/>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2" name="角丸四角形 61"/>
          <p:cNvSpPr/>
          <p:nvPr/>
        </p:nvSpPr>
        <p:spPr>
          <a:xfrm>
            <a:off x="1115616" y="3933056"/>
            <a:ext cx="2930401" cy="432048"/>
          </a:xfrm>
          <a:prstGeom prst="roundRect">
            <a:avLst>
              <a:gd name="adj" fmla="val 50000"/>
            </a:avLst>
          </a:prstGeom>
          <a:solidFill>
            <a:schemeClr val="tx2"/>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smtClean="0">
                <a:solidFill>
                  <a:schemeClr val="bg1"/>
                </a:solidFill>
                <a:latin typeface="HGPｺﾞｼｯｸM" panose="020B0600000000000000" pitchFamily="50" charset="-128"/>
                <a:ea typeface="HGPｺﾞｼｯｸM" panose="020B0600000000000000" pitchFamily="50" charset="-128"/>
              </a:rPr>
              <a:t>バタフライ効果</a:t>
            </a:r>
            <a:endParaRPr lang="ja-JP" altLang="en-US" sz="2800" b="1" dirty="0">
              <a:solidFill>
                <a:schemeClr val="bg1"/>
              </a:solidFill>
              <a:latin typeface="HGPｺﾞｼｯｸM" panose="020B0600000000000000" pitchFamily="50" charset="-128"/>
              <a:ea typeface="HGPｺﾞｼｯｸM" panose="020B0600000000000000" pitchFamily="50" charset="-128"/>
            </a:endParaRPr>
          </a:p>
        </p:txBody>
      </p:sp>
      <p:sp>
        <p:nvSpPr>
          <p:cNvPr id="63" name="テキスト ボックス 62"/>
          <p:cNvSpPr txBox="1"/>
          <p:nvPr/>
        </p:nvSpPr>
        <p:spPr>
          <a:xfrm>
            <a:off x="1979712" y="2977788"/>
            <a:ext cx="1985114" cy="523220"/>
          </a:xfrm>
          <a:prstGeom prst="rect">
            <a:avLst/>
          </a:prstGeom>
          <a:noFill/>
        </p:spPr>
        <p:txBody>
          <a:bodyPr wrap="square" rtlCol="0">
            <a:spAutoFit/>
          </a:bodyPr>
          <a:lstStyle/>
          <a:p>
            <a:r>
              <a:rPr kumimoji="1" lang="ja-JP" altLang="en-US" sz="2800" dirty="0" smtClean="0">
                <a:ln>
                  <a:solidFill>
                    <a:schemeClr val="tx1"/>
                  </a:solidFill>
                </a:ln>
                <a:latin typeface="HGPｺﾞｼｯｸM" panose="020B0600000000000000" pitchFamily="50" charset="-128"/>
                <a:ea typeface="HGPｺﾞｼｯｸM" panose="020B0600000000000000" pitchFamily="50" charset="-128"/>
              </a:rPr>
              <a:t>算数の点数</a:t>
            </a:r>
            <a:endParaRPr kumimoji="1" lang="ja-JP" altLang="en-US" sz="2800" dirty="0">
              <a:ln>
                <a:solidFill>
                  <a:schemeClr val="tx1"/>
                </a:solidFill>
              </a:ln>
              <a:latin typeface="HGPｺﾞｼｯｸM" panose="020B0600000000000000" pitchFamily="50" charset="-128"/>
              <a:ea typeface="HGPｺﾞｼｯｸM" panose="020B0600000000000000" pitchFamily="50" charset="-128"/>
            </a:endParaRPr>
          </a:p>
        </p:txBody>
      </p:sp>
      <p:sp>
        <p:nvSpPr>
          <p:cNvPr id="64" name="テキスト ボックス 63"/>
          <p:cNvSpPr txBox="1"/>
          <p:nvPr/>
        </p:nvSpPr>
        <p:spPr>
          <a:xfrm>
            <a:off x="4924111" y="2977788"/>
            <a:ext cx="944033" cy="523220"/>
          </a:xfrm>
          <a:prstGeom prst="rect">
            <a:avLst/>
          </a:prstGeom>
          <a:noFill/>
        </p:spPr>
        <p:txBody>
          <a:bodyPr wrap="square" rtlCol="0">
            <a:spAutoFit/>
          </a:bodyPr>
          <a:lstStyle/>
          <a:p>
            <a:r>
              <a:rPr lang="ja-JP" altLang="en-US" sz="2800" dirty="0" smtClean="0">
                <a:ln>
                  <a:solidFill>
                    <a:schemeClr val="tx1"/>
                  </a:solidFill>
                </a:ln>
                <a:latin typeface="HGPｺﾞｼｯｸM" panose="020B0600000000000000" pitchFamily="50" charset="-128"/>
                <a:ea typeface="HGPｺﾞｼｯｸM" panose="020B0600000000000000" pitchFamily="50" charset="-128"/>
              </a:rPr>
              <a:t>身長</a:t>
            </a:r>
            <a:endParaRPr kumimoji="1" lang="ja-JP" altLang="en-US" sz="2800" dirty="0">
              <a:ln>
                <a:solidFill>
                  <a:schemeClr val="tx1"/>
                </a:solidFill>
              </a:ln>
              <a:latin typeface="HGPｺﾞｼｯｸM" panose="020B0600000000000000" pitchFamily="50" charset="-128"/>
              <a:ea typeface="HGPｺﾞｼｯｸM" panose="020B0600000000000000" pitchFamily="50" charset="-128"/>
            </a:endParaRPr>
          </a:p>
        </p:txBody>
      </p:sp>
      <p:sp>
        <p:nvSpPr>
          <p:cNvPr id="65" name="テキスト ボックス 64"/>
          <p:cNvSpPr txBox="1"/>
          <p:nvPr/>
        </p:nvSpPr>
        <p:spPr>
          <a:xfrm>
            <a:off x="3851920" y="3140968"/>
            <a:ext cx="1368152" cy="369332"/>
          </a:xfrm>
          <a:prstGeom prst="rect">
            <a:avLst/>
          </a:prstGeom>
          <a:noFill/>
        </p:spPr>
        <p:txBody>
          <a:bodyPr wrap="square" rtlCol="0">
            <a:spAutoFit/>
          </a:bodyPr>
          <a:lstStyle/>
          <a:p>
            <a:r>
              <a:rPr lang="ja-JP" altLang="en-US" dirty="0" smtClean="0">
                <a:latin typeface="HGPｺﾞｼｯｸM" panose="020B0600000000000000" pitchFamily="50" charset="-128"/>
                <a:ea typeface="HGPｺﾞｼｯｸM" panose="020B0600000000000000" pitchFamily="50" charset="-128"/>
              </a:rPr>
              <a:t>が増えると</a:t>
            </a:r>
            <a:endParaRPr kumimoji="1" lang="ja-JP" altLang="en-US" dirty="0">
              <a:latin typeface="HGPｺﾞｼｯｸM" panose="020B0600000000000000" pitchFamily="50" charset="-128"/>
              <a:ea typeface="HGPｺﾞｼｯｸM" panose="020B0600000000000000" pitchFamily="50" charset="-128"/>
            </a:endParaRPr>
          </a:p>
        </p:txBody>
      </p:sp>
      <p:sp>
        <p:nvSpPr>
          <p:cNvPr id="66" name="テキスト ボックス 65"/>
          <p:cNvSpPr txBox="1"/>
          <p:nvPr/>
        </p:nvSpPr>
        <p:spPr>
          <a:xfrm>
            <a:off x="3779912" y="2060848"/>
            <a:ext cx="1304073" cy="646331"/>
          </a:xfrm>
          <a:prstGeom prst="rect">
            <a:avLst/>
          </a:prstGeom>
          <a:noFill/>
        </p:spPr>
        <p:txBody>
          <a:bodyPr wrap="square" rtlCol="0">
            <a:spAutoFit/>
          </a:bodyPr>
          <a:lstStyle/>
          <a:p>
            <a:r>
              <a:rPr lang="ja-JP" altLang="en-US" sz="3600" b="1" dirty="0">
                <a:ln>
                  <a:solidFill>
                    <a:schemeClr val="accent2">
                      <a:lumMod val="75000"/>
                    </a:schemeClr>
                  </a:solidFill>
                </a:ln>
                <a:solidFill>
                  <a:schemeClr val="accent2"/>
                </a:solidFill>
                <a:latin typeface="HGPｺﾞｼｯｸM" panose="020B0600000000000000" pitchFamily="50" charset="-128"/>
                <a:ea typeface="HGPｺﾞｼｯｸM" panose="020B0600000000000000" pitchFamily="50" charset="-128"/>
              </a:rPr>
              <a:t>年齢</a:t>
            </a:r>
            <a:endParaRPr kumimoji="1" lang="ja-JP" altLang="en-US" sz="3600" b="1" dirty="0">
              <a:ln>
                <a:solidFill>
                  <a:schemeClr val="accent2">
                    <a:lumMod val="75000"/>
                  </a:schemeClr>
                </a:solidFill>
              </a:ln>
              <a:solidFill>
                <a:schemeClr val="accent2"/>
              </a:solidFill>
              <a:latin typeface="HGPｺﾞｼｯｸM" panose="020B0600000000000000" pitchFamily="50" charset="-128"/>
              <a:ea typeface="HGPｺﾞｼｯｸM" panose="020B0600000000000000" pitchFamily="50" charset="-128"/>
            </a:endParaRPr>
          </a:p>
        </p:txBody>
      </p:sp>
      <p:sp>
        <p:nvSpPr>
          <p:cNvPr id="68" name="右矢印 67"/>
          <p:cNvSpPr/>
          <p:nvPr/>
        </p:nvSpPr>
        <p:spPr>
          <a:xfrm rot="8254986">
            <a:off x="3655941" y="2646985"/>
            <a:ext cx="392806" cy="426631"/>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テキスト ボックス 68"/>
          <p:cNvSpPr txBox="1"/>
          <p:nvPr/>
        </p:nvSpPr>
        <p:spPr>
          <a:xfrm>
            <a:off x="5508104" y="3140968"/>
            <a:ext cx="1368152" cy="369332"/>
          </a:xfrm>
          <a:prstGeom prst="rect">
            <a:avLst/>
          </a:prstGeom>
          <a:noFill/>
        </p:spPr>
        <p:txBody>
          <a:bodyPr wrap="square" rtlCol="0">
            <a:spAutoFit/>
          </a:bodyPr>
          <a:lstStyle/>
          <a:p>
            <a:pPr algn="ctr"/>
            <a:r>
              <a:rPr lang="ja-JP" altLang="en-US" dirty="0" smtClean="0">
                <a:latin typeface="HGPｺﾞｼｯｸM" panose="020B0600000000000000" pitchFamily="50" charset="-128"/>
                <a:ea typeface="HGPｺﾞｼｯｸM" panose="020B0600000000000000" pitchFamily="50" charset="-128"/>
              </a:rPr>
              <a:t>が増える</a:t>
            </a:r>
            <a:endParaRPr kumimoji="1" lang="ja-JP" altLang="en-US" dirty="0">
              <a:latin typeface="HGPｺﾞｼｯｸM" panose="020B0600000000000000" pitchFamily="50" charset="-128"/>
              <a:ea typeface="HGPｺﾞｼｯｸM" panose="020B0600000000000000" pitchFamily="50" charset="-128"/>
            </a:endParaRPr>
          </a:p>
        </p:txBody>
      </p:sp>
      <p:sp>
        <p:nvSpPr>
          <p:cNvPr id="70" name="右矢印 69"/>
          <p:cNvSpPr/>
          <p:nvPr/>
        </p:nvSpPr>
        <p:spPr>
          <a:xfrm rot="2368977">
            <a:off x="4662820" y="2646549"/>
            <a:ext cx="392806" cy="426631"/>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スライド番号プレースホルダー 1"/>
          <p:cNvSpPr>
            <a:spLocks noGrp="1"/>
          </p:cNvSpPr>
          <p:nvPr>
            <p:ph type="sldNum" sz="quarter" idx="12"/>
          </p:nvPr>
        </p:nvSpPr>
        <p:spPr/>
        <p:txBody>
          <a:bodyPr/>
          <a:lstStyle/>
          <a:p>
            <a:fld id="{1B960645-1AE9-47E4-A3D2-D2D723D13CB3}" type="slidenum">
              <a:rPr lang="ja-JP" altLang="en-US" smtClean="0"/>
              <a:pPr/>
              <a:t>18</a:t>
            </a:fld>
            <a:endParaRPr lang="ja-JP" altLang="en-US" dirty="0"/>
          </a:p>
        </p:txBody>
      </p:sp>
    </p:spTree>
    <p:extLst>
      <p:ext uri="{BB962C8B-B14F-4D97-AF65-F5344CB8AC3E}">
        <p14:creationId xmlns:p14="http://schemas.microsoft.com/office/powerpoint/2010/main" val="710002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a:t>提案手法の有用性を確かめる</a:t>
            </a:r>
            <a:endParaRPr lang="en-US" altLang="ja-JP" dirty="0"/>
          </a:p>
          <a:p>
            <a:pPr lvl="2"/>
            <a:r>
              <a:rPr lang="ja-JP" altLang="en-US" dirty="0"/>
              <a:t>相関分析と提案手法の結果を比較する</a:t>
            </a:r>
            <a:endParaRPr lang="en-US" altLang="ja-JP" dirty="0"/>
          </a:p>
          <a:p>
            <a:pPr lvl="1"/>
            <a:endParaRPr lang="en-US" altLang="ja-JP" dirty="0"/>
          </a:p>
          <a:p>
            <a:r>
              <a:rPr kumimoji="1" lang="ja-JP" altLang="en-US" dirty="0" smtClean="0"/>
              <a:t>分析手順</a:t>
            </a:r>
            <a:endParaRPr kumimoji="1" lang="en-US" altLang="ja-JP" dirty="0" smtClean="0"/>
          </a:p>
          <a:p>
            <a:pPr lvl="1"/>
            <a:r>
              <a:rPr lang="en-US" altLang="ja-JP" dirty="0" smtClean="0"/>
              <a:t>100</a:t>
            </a:r>
            <a:r>
              <a:rPr lang="ja-JP" altLang="en-US" dirty="0" smtClean="0"/>
              <a:t>種類のメトリクスに対して</a:t>
            </a:r>
            <a:r>
              <a:rPr lang="ja-JP" altLang="en-US" dirty="0"/>
              <a:t>提案</a:t>
            </a:r>
            <a:r>
              <a:rPr lang="ja-JP" altLang="en-US" dirty="0" smtClean="0"/>
              <a:t>手法を適用</a:t>
            </a:r>
            <a:endParaRPr lang="en-US" altLang="ja-JP" dirty="0" smtClean="0"/>
          </a:p>
          <a:p>
            <a:pPr lvl="2"/>
            <a:r>
              <a:rPr lang="ja-JP" altLang="en-US" dirty="0" smtClean="0"/>
              <a:t>相関係数の絶対値が</a:t>
            </a:r>
            <a:r>
              <a:rPr lang="en-US" altLang="ja-JP" dirty="0" smtClean="0"/>
              <a:t>0.7</a:t>
            </a:r>
            <a:r>
              <a:rPr lang="ja-JP" altLang="en-US" dirty="0" smtClean="0"/>
              <a:t>以上を相関があると判断</a:t>
            </a:r>
            <a:endParaRPr lang="en-US" altLang="ja-JP" dirty="0" smtClean="0"/>
          </a:p>
          <a:p>
            <a:pPr lvl="2"/>
            <a:r>
              <a:rPr lang="ja-JP" altLang="en-US" dirty="0" smtClean="0"/>
              <a:t>各パラメータの上限は</a:t>
            </a:r>
            <a:r>
              <a:rPr lang="en-US" altLang="ja-JP" dirty="0" smtClean="0"/>
              <a:t>12</a:t>
            </a:r>
            <a:r>
              <a:rPr lang="ja-JP" altLang="en-US" dirty="0" smtClean="0"/>
              <a:t>（</a:t>
            </a:r>
            <a:r>
              <a:rPr lang="en-US" altLang="ja-JP" dirty="0" smtClean="0"/>
              <a:t>12</a:t>
            </a:r>
            <a:r>
              <a:rPr lang="ja-JP" altLang="en-US" dirty="0" smtClean="0"/>
              <a:t>カ月後の関係まで分析）</a:t>
            </a:r>
            <a:endParaRPr lang="en-US" altLang="ja-JP" dirty="0" smtClean="0"/>
          </a:p>
          <a:p>
            <a:pPr lvl="1"/>
            <a:r>
              <a:rPr lang="ja-JP" altLang="en-US" dirty="0"/>
              <a:t>提案</a:t>
            </a:r>
            <a:r>
              <a:rPr lang="ja-JP" altLang="en-US" dirty="0" smtClean="0"/>
              <a:t>手法にのみみられる関係について詳細な分析を行う</a:t>
            </a:r>
            <a:endParaRPr lang="en-US" altLang="ja-JP" dirty="0" smtClean="0"/>
          </a:p>
          <a:p>
            <a:pPr lvl="2"/>
            <a:endParaRPr kumimoji="1" lang="ja-JP" altLang="en-US" dirty="0"/>
          </a:p>
        </p:txBody>
      </p:sp>
      <p:sp>
        <p:nvSpPr>
          <p:cNvPr id="4" name="日付プレースホルダー 3"/>
          <p:cNvSpPr>
            <a:spLocks noGrp="1"/>
          </p:cNvSpPr>
          <p:nvPr>
            <p:ph type="dt" sz="half" idx="10"/>
          </p:nvPr>
        </p:nvSpPr>
        <p:spPr/>
        <p:txBody>
          <a:bodyPr/>
          <a:lstStyle/>
          <a:p>
            <a:fld id="{AEDD020D-CB20-45AB-ABC1-E800DEF00F93}" type="datetime1">
              <a:rPr lang="ja-JP" altLang="en-US" smtClean="0">
                <a:solidFill>
                  <a:prstClr val="white"/>
                </a:solidFill>
              </a:rPr>
              <a:t>2015/1/12</a:t>
            </a:fld>
            <a:endParaRPr lang="ja-JP" altLang="en-US" dirty="0">
              <a:solidFill>
                <a:prstClr val="white"/>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19</a:t>
            </a:fld>
            <a:endParaRPr lang="ja-JP" altLang="en-US" dirty="0">
              <a:solidFill>
                <a:prstClr val="white"/>
              </a:solidFill>
            </a:endParaRPr>
          </a:p>
        </p:txBody>
      </p:sp>
    </p:spTree>
    <p:extLst>
      <p:ext uri="{BB962C8B-B14F-4D97-AF65-F5344CB8AC3E}">
        <p14:creationId xmlns:p14="http://schemas.microsoft.com/office/powerpoint/2010/main" val="22715131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ケーススタディ</a:t>
            </a:r>
            <a:r>
              <a:rPr lang="ja-JP" altLang="en-US" dirty="0" smtClean="0"/>
              <a:t>：データセット</a:t>
            </a:r>
            <a:endParaRPr kumimoji="1" lang="ja-JP" altLang="en-US" dirty="0"/>
          </a:p>
        </p:txBody>
      </p:sp>
      <p:sp>
        <p:nvSpPr>
          <p:cNvPr id="3" name="コンテンツ プレースホルダー 2"/>
          <p:cNvSpPr>
            <a:spLocks noGrp="1"/>
          </p:cNvSpPr>
          <p:nvPr>
            <p:ph idx="1"/>
          </p:nvPr>
        </p:nvSpPr>
        <p:spPr>
          <a:xfrm>
            <a:off x="457200" y="1556792"/>
            <a:ext cx="8229600" cy="4968552"/>
          </a:xfrm>
        </p:spPr>
        <p:txBody>
          <a:bodyPr>
            <a:normAutofit/>
          </a:bodyPr>
          <a:lstStyle/>
          <a:p>
            <a:r>
              <a:rPr lang="ja-JP" altLang="en-US" dirty="0" smtClean="0"/>
              <a:t>対象プロジェクト</a:t>
            </a:r>
            <a:endParaRPr lang="en-US" altLang="ja-JP" dirty="0" smtClean="0"/>
          </a:p>
          <a:p>
            <a:pPr lvl="1"/>
            <a:r>
              <a:rPr lang="en-US" altLang="ja-JP" dirty="0" smtClean="0"/>
              <a:t>Apache HTTP Server 	</a:t>
            </a:r>
            <a:r>
              <a:rPr lang="ja-JP" altLang="en-US" dirty="0" smtClean="0"/>
              <a:t>（</a:t>
            </a:r>
            <a:r>
              <a:rPr lang="en-US" altLang="ja-JP" dirty="0" smtClean="0"/>
              <a:t>2002</a:t>
            </a:r>
            <a:r>
              <a:rPr lang="ja-JP" altLang="en-US" dirty="0" smtClean="0"/>
              <a:t>年</a:t>
            </a:r>
            <a:r>
              <a:rPr lang="en-US" altLang="ja-JP" dirty="0" smtClean="0"/>
              <a:t>6</a:t>
            </a:r>
            <a:r>
              <a:rPr lang="ja-JP" altLang="en-US" dirty="0" smtClean="0"/>
              <a:t>月～</a:t>
            </a:r>
            <a:r>
              <a:rPr lang="en-US" altLang="ja-JP" dirty="0" smtClean="0"/>
              <a:t>2011</a:t>
            </a:r>
            <a:r>
              <a:rPr lang="ja-JP" altLang="en-US" dirty="0" smtClean="0"/>
              <a:t>年</a:t>
            </a:r>
            <a:r>
              <a:rPr lang="en-US" altLang="ja-JP" dirty="0" smtClean="0"/>
              <a:t>5</a:t>
            </a:r>
            <a:r>
              <a:rPr lang="ja-JP" altLang="en-US" dirty="0" smtClean="0"/>
              <a:t>月）</a:t>
            </a:r>
            <a:endParaRPr lang="en-US" altLang="ja-JP" dirty="0" smtClean="0"/>
          </a:p>
          <a:p>
            <a:pPr lvl="1"/>
            <a:r>
              <a:rPr lang="en-US" altLang="ja-JP" dirty="0"/>
              <a:t>Eclipse Platform 	</a:t>
            </a:r>
            <a:r>
              <a:rPr lang="ja-JP" altLang="en-US" dirty="0"/>
              <a:t>（</a:t>
            </a:r>
            <a:r>
              <a:rPr lang="en-US" altLang="ja-JP" dirty="0"/>
              <a:t>2003</a:t>
            </a:r>
            <a:r>
              <a:rPr lang="ja-JP" altLang="en-US" dirty="0"/>
              <a:t>年</a:t>
            </a:r>
            <a:r>
              <a:rPr lang="en-US" altLang="ja-JP" dirty="0"/>
              <a:t>7</a:t>
            </a:r>
            <a:r>
              <a:rPr lang="ja-JP" altLang="en-US" dirty="0"/>
              <a:t>月～</a:t>
            </a:r>
            <a:r>
              <a:rPr lang="en-US" altLang="ja-JP" dirty="0"/>
              <a:t>2012</a:t>
            </a:r>
            <a:r>
              <a:rPr lang="ja-JP" altLang="en-US" dirty="0"/>
              <a:t>年</a:t>
            </a:r>
            <a:r>
              <a:rPr lang="en-US" altLang="ja-JP" dirty="0"/>
              <a:t>6</a:t>
            </a:r>
            <a:r>
              <a:rPr lang="ja-JP" altLang="en-US" dirty="0"/>
              <a:t>月）</a:t>
            </a:r>
            <a:endParaRPr lang="en-US" altLang="ja-JP" dirty="0"/>
          </a:p>
          <a:p>
            <a:pPr lvl="1"/>
            <a:r>
              <a:rPr lang="en-US" altLang="ja-JP" dirty="0" smtClean="0"/>
              <a:t>Gimp 			</a:t>
            </a:r>
            <a:r>
              <a:rPr lang="ja-JP" altLang="en-US" dirty="0" smtClean="0"/>
              <a:t>（</a:t>
            </a:r>
            <a:r>
              <a:rPr lang="en-US" altLang="ja-JP" dirty="0" smtClean="0"/>
              <a:t>2001</a:t>
            </a:r>
            <a:r>
              <a:rPr lang="ja-JP" altLang="en-US" dirty="0" smtClean="0"/>
              <a:t>年</a:t>
            </a:r>
            <a:r>
              <a:rPr lang="en-US" altLang="ja-JP" dirty="0" smtClean="0"/>
              <a:t>1</a:t>
            </a:r>
            <a:r>
              <a:rPr lang="ja-JP" altLang="en-US" dirty="0" smtClean="0"/>
              <a:t>月～</a:t>
            </a:r>
            <a:r>
              <a:rPr lang="en-US" altLang="ja-JP" dirty="0" smtClean="0"/>
              <a:t>2011</a:t>
            </a:r>
            <a:r>
              <a:rPr lang="ja-JP" altLang="en-US" dirty="0" smtClean="0"/>
              <a:t>年</a:t>
            </a:r>
            <a:r>
              <a:rPr lang="en-US" altLang="ja-JP" dirty="0" smtClean="0"/>
              <a:t>12</a:t>
            </a:r>
            <a:r>
              <a:rPr lang="ja-JP" altLang="en-US" dirty="0" smtClean="0"/>
              <a:t>月）</a:t>
            </a:r>
            <a:endParaRPr lang="en-US" altLang="ja-JP" dirty="0" smtClean="0"/>
          </a:p>
          <a:p>
            <a:pPr lvl="1"/>
            <a:endParaRPr lang="en-US" altLang="ja-JP" dirty="0" smtClean="0"/>
          </a:p>
          <a:p>
            <a:r>
              <a:rPr lang="ja-JP" altLang="en-US" dirty="0" smtClean="0"/>
              <a:t>対象データ</a:t>
            </a:r>
            <a:endParaRPr lang="en-US" altLang="ja-JP" dirty="0" smtClean="0"/>
          </a:p>
        </p:txBody>
      </p:sp>
      <p:sp>
        <p:nvSpPr>
          <p:cNvPr id="4" name="日付プレースホルダー 3"/>
          <p:cNvSpPr>
            <a:spLocks noGrp="1"/>
          </p:cNvSpPr>
          <p:nvPr>
            <p:ph type="dt" sz="half" idx="10"/>
          </p:nvPr>
        </p:nvSpPr>
        <p:spPr/>
        <p:txBody>
          <a:bodyPr/>
          <a:lstStyle/>
          <a:p>
            <a:fld id="{A0EAAA2A-AA40-4C99-9044-5A9AC1F4A042}" type="datetime1">
              <a:rPr lang="ja-JP" altLang="en-US" smtClean="0">
                <a:solidFill>
                  <a:prstClr val="white"/>
                </a:solidFill>
              </a:rPr>
              <a:t>2015/1/12</a:t>
            </a:fld>
            <a:endParaRPr lang="ja-JP" altLang="en-US" dirty="0">
              <a:solidFill>
                <a:prstClr val="white"/>
              </a:solidFill>
            </a:endParaRPr>
          </a:p>
        </p:txBody>
      </p:sp>
      <p:sp>
        <p:nvSpPr>
          <p:cNvPr id="7" name="フローチャート : 複数書類 6"/>
          <p:cNvSpPr/>
          <p:nvPr/>
        </p:nvSpPr>
        <p:spPr>
          <a:xfrm>
            <a:off x="1203031" y="4764439"/>
            <a:ext cx="987304" cy="75243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dirty="0" smtClean="0">
                <a:solidFill>
                  <a:prstClr val="black"/>
                </a:solidFill>
              </a:rPr>
              <a:t>Code</a:t>
            </a:r>
            <a:endParaRPr lang="ja-JP" altLang="en-US" dirty="0">
              <a:solidFill>
                <a:prstClr val="black"/>
              </a:solidFill>
            </a:endParaRPr>
          </a:p>
        </p:txBody>
      </p:sp>
      <p:sp>
        <p:nvSpPr>
          <p:cNvPr id="8" name="フローチャート : 磁気ディスク 7"/>
          <p:cNvSpPr/>
          <p:nvPr/>
        </p:nvSpPr>
        <p:spPr>
          <a:xfrm>
            <a:off x="3063541" y="4776880"/>
            <a:ext cx="987304" cy="751303"/>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dirty="0" err="1" smtClean="0">
                <a:solidFill>
                  <a:prstClr val="black"/>
                </a:solidFill>
              </a:rPr>
              <a:t>Git</a:t>
            </a:r>
            <a:r>
              <a:rPr lang="en-US" altLang="ja-JP" dirty="0" smtClean="0">
                <a:solidFill>
                  <a:prstClr val="black"/>
                </a:solidFill>
              </a:rPr>
              <a:t> Log</a:t>
            </a:r>
            <a:endParaRPr lang="ja-JP" altLang="en-US" dirty="0">
              <a:solidFill>
                <a:prstClr val="black"/>
              </a:solidFill>
            </a:endParaRPr>
          </a:p>
        </p:txBody>
      </p:sp>
      <p:sp>
        <p:nvSpPr>
          <p:cNvPr id="9" name="フローチャート : 磁気ディスク 8"/>
          <p:cNvSpPr/>
          <p:nvPr/>
        </p:nvSpPr>
        <p:spPr>
          <a:xfrm>
            <a:off x="6910903" y="4764686"/>
            <a:ext cx="987304" cy="751303"/>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Comment</a:t>
            </a:r>
            <a:endParaRPr lang="ja-JP" altLang="en-US" sz="1400" dirty="0">
              <a:solidFill>
                <a:prstClr val="black"/>
              </a:solidFill>
            </a:endParaRPr>
          </a:p>
        </p:txBody>
      </p:sp>
      <p:sp>
        <p:nvSpPr>
          <p:cNvPr id="10" name="フローチャート : 磁気ディスク 9"/>
          <p:cNvSpPr/>
          <p:nvPr/>
        </p:nvSpPr>
        <p:spPr>
          <a:xfrm>
            <a:off x="5048826" y="4764686"/>
            <a:ext cx="987304" cy="751303"/>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dirty="0" err="1" smtClean="0">
                <a:solidFill>
                  <a:prstClr val="black"/>
                </a:solidFill>
              </a:rPr>
              <a:t>Bugzilla</a:t>
            </a:r>
            <a:endParaRPr lang="ja-JP" altLang="en-US" dirty="0">
              <a:solidFill>
                <a:prstClr val="black"/>
              </a:solidFill>
            </a:endParaRPr>
          </a:p>
        </p:txBody>
      </p:sp>
      <p:sp>
        <p:nvSpPr>
          <p:cNvPr id="12" name="テキスト ボックス 11"/>
          <p:cNvSpPr txBox="1"/>
          <p:nvPr/>
        </p:nvSpPr>
        <p:spPr>
          <a:xfrm>
            <a:off x="755576" y="5549170"/>
            <a:ext cx="1814039"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ソースコード</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3" name="テキスト ボックス 12"/>
          <p:cNvSpPr txBox="1"/>
          <p:nvPr/>
        </p:nvSpPr>
        <p:spPr>
          <a:xfrm>
            <a:off x="4273364" y="5517232"/>
            <a:ext cx="2602892"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不具合修正履歴</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2411760" y="5517232"/>
            <a:ext cx="2243873"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a:solidFill>
                  <a:prstClr val="black"/>
                </a:solidFill>
                <a:latin typeface="HGPｺﾞｼｯｸM" panose="020B0600000000000000" pitchFamily="50" charset="-128"/>
                <a:ea typeface="HGPｺﾞｼｯｸM" panose="020B0600000000000000" pitchFamily="50" charset="-128"/>
              </a:rPr>
              <a:t>コード</a:t>
            </a:r>
            <a:r>
              <a:rPr lang="ja-JP" altLang="en-US" sz="2000" dirty="0" smtClean="0">
                <a:solidFill>
                  <a:prstClr val="black"/>
                </a:solidFill>
                <a:latin typeface="HGPｺﾞｼｯｸM" panose="020B0600000000000000" pitchFamily="50" charset="-128"/>
                <a:ea typeface="HGPｺﾞｼｯｸM" panose="020B0600000000000000" pitchFamily="50" charset="-128"/>
              </a:rPr>
              <a:t>変更履歴</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5" name="テキスト ボックス 14"/>
          <p:cNvSpPr txBox="1"/>
          <p:nvPr/>
        </p:nvSpPr>
        <p:spPr>
          <a:xfrm>
            <a:off x="6444208" y="5517232"/>
            <a:ext cx="2083304"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不具合コメント</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20</a:t>
            </a:fld>
            <a:endParaRPr lang="ja-JP" altLang="en-US" dirty="0">
              <a:solidFill>
                <a:prstClr val="white"/>
              </a:solidFill>
            </a:endParaRPr>
          </a:p>
        </p:txBody>
      </p:sp>
    </p:spTree>
    <p:extLst>
      <p:ext uri="{BB962C8B-B14F-4D97-AF65-F5344CB8AC3E}">
        <p14:creationId xmlns:p14="http://schemas.microsoft.com/office/powerpoint/2010/main" val="1450209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ケーススタディ：用いるメトリクス</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4</a:t>
            </a:r>
            <a:r>
              <a:rPr lang="ja-JP" altLang="en-US" dirty="0" err="1" smtClean="0"/>
              <a:t>つの</a:t>
            </a:r>
            <a:r>
              <a:rPr lang="ja-JP" altLang="en-US" dirty="0" smtClean="0"/>
              <a:t>データソースから</a:t>
            </a:r>
            <a:r>
              <a:rPr lang="en-US" altLang="ja-JP" dirty="0" smtClean="0"/>
              <a:t>100</a:t>
            </a:r>
            <a:r>
              <a:rPr lang="ja-JP" altLang="en-US" dirty="0" smtClean="0"/>
              <a:t>メトリクス</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A38B9A9D-0032-43E1-8D37-BBA7BE1A09F3}" type="datetime1">
              <a:rPr lang="ja-JP" altLang="en-US" smtClean="0">
                <a:solidFill>
                  <a:prstClr val="white"/>
                </a:solidFill>
              </a:rPr>
              <a:t>2015/1/12</a:t>
            </a:fld>
            <a:endParaRPr lang="ja-JP" altLang="en-US" dirty="0">
              <a:solidFill>
                <a:prstClr val="white"/>
              </a:solidFill>
            </a:endParaRPr>
          </a:p>
        </p:txBody>
      </p:sp>
      <p:sp>
        <p:nvSpPr>
          <p:cNvPr id="10" name="正方形/長方形 9"/>
          <p:cNvSpPr/>
          <p:nvPr/>
        </p:nvSpPr>
        <p:spPr>
          <a:xfrm>
            <a:off x="611560" y="2276872"/>
            <a:ext cx="3744416" cy="1883934"/>
          </a:xfrm>
          <a:prstGeom prst="rect">
            <a:avLst/>
          </a:prstGeom>
          <a:noFill/>
          <a:ln w="19050">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11" name="テキスト ボックス 10"/>
          <p:cNvSpPr txBox="1"/>
          <p:nvPr/>
        </p:nvSpPr>
        <p:spPr>
          <a:xfrm>
            <a:off x="1324105" y="2060848"/>
            <a:ext cx="2527815"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ソースコード（</a:t>
            </a:r>
            <a:r>
              <a:rPr lang="en-US" altLang="ja-JP" sz="2000" dirty="0" smtClean="0">
                <a:solidFill>
                  <a:prstClr val="black"/>
                </a:solidFill>
                <a:latin typeface="HGPｺﾞｼｯｸM" panose="020B0600000000000000" pitchFamily="50" charset="-128"/>
                <a:ea typeface="HGPｺﾞｼｯｸM" panose="020B0600000000000000" pitchFamily="50" charset="-128"/>
              </a:rPr>
              <a:t>28</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964066" y="2479348"/>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コード行数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メソッド数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複雑度</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コメント行の割合</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平均空白行数，など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8" name="フローチャート : 複数書類 7"/>
          <p:cNvSpPr/>
          <p:nvPr/>
        </p:nvSpPr>
        <p:spPr>
          <a:xfrm>
            <a:off x="363074" y="2105650"/>
            <a:ext cx="792088" cy="58867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Code</a:t>
            </a:r>
            <a:endParaRPr lang="ja-JP" altLang="en-US" sz="1400" dirty="0">
              <a:solidFill>
                <a:prstClr val="black"/>
              </a:solidFill>
            </a:endParaRPr>
          </a:p>
        </p:txBody>
      </p:sp>
      <p:sp>
        <p:nvSpPr>
          <p:cNvPr id="15" name="正方形/長方形 14"/>
          <p:cNvSpPr/>
          <p:nvPr/>
        </p:nvSpPr>
        <p:spPr>
          <a:xfrm>
            <a:off x="4820486" y="2295644"/>
            <a:ext cx="3744416" cy="1883934"/>
          </a:xfrm>
          <a:prstGeom prst="rect">
            <a:avLst/>
          </a:prstGeom>
          <a:noFill/>
          <a:ln w="19050">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16" name="テキスト ボックス 15"/>
          <p:cNvSpPr txBox="1"/>
          <p:nvPr/>
        </p:nvSpPr>
        <p:spPr>
          <a:xfrm>
            <a:off x="5540566" y="2092786"/>
            <a:ext cx="2343802"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変更履歴（</a:t>
            </a:r>
            <a:r>
              <a:rPr lang="en-US" altLang="ja-JP" sz="2000" dirty="0" smtClean="0">
                <a:solidFill>
                  <a:prstClr val="black"/>
                </a:solidFill>
                <a:latin typeface="HGPｺﾞｼｯｸM" panose="020B0600000000000000" pitchFamily="50" charset="-128"/>
                <a:ea typeface="HGPｺﾞｼｯｸM" panose="020B0600000000000000" pitchFamily="50" charset="-128"/>
              </a:rPr>
              <a:t>25</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17" name="テキスト ボックス 16"/>
          <p:cNvSpPr txBox="1"/>
          <p:nvPr/>
        </p:nvSpPr>
        <p:spPr>
          <a:xfrm>
            <a:off x="5172992" y="2498120"/>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コミッタ数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コミッタ昇格数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コミット回数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変更ファイル数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追加行数，など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7" name="フローチャート : 磁気ディスク 6"/>
          <p:cNvSpPr/>
          <p:nvPr/>
        </p:nvSpPr>
        <p:spPr>
          <a:xfrm>
            <a:off x="4434852" y="2105472"/>
            <a:ext cx="792088" cy="587790"/>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Git</a:t>
            </a:r>
            <a:r>
              <a:rPr lang="en-US" altLang="ja-JP" sz="1400" dirty="0" smtClean="0">
                <a:solidFill>
                  <a:prstClr val="black"/>
                </a:solidFill>
              </a:rPr>
              <a:t> Log</a:t>
            </a:r>
            <a:endParaRPr lang="ja-JP" altLang="en-US" sz="1400" dirty="0">
              <a:solidFill>
                <a:prstClr val="black"/>
              </a:solidFill>
            </a:endParaRPr>
          </a:p>
        </p:txBody>
      </p:sp>
      <p:sp>
        <p:nvSpPr>
          <p:cNvPr id="19" name="正方形/長方形 18"/>
          <p:cNvSpPr/>
          <p:nvPr/>
        </p:nvSpPr>
        <p:spPr>
          <a:xfrm>
            <a:off x="651106" y="4509120"/>
            <a:ext cx="3744416" cy="1883934"/>
          </a:xfrm>
          <a:prstGeom prst="rect">
            <a:avLst/>
          </a:prstGeom>
          <a:noFill/>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20" name="テキスト ボックス 19"/>
          <p:cNvSpPr txBox="1"/>
          <p:nvPr/>
        </p:nvSpPr>
        <p:spPr>
          <a:xfrm>
            <a:off x="1363650" y="4293096"/>
            <a:ext cx="2488270"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修正履歴（</a:t>
            </a:r>
            <a:r>
              <a:rPr lang="en-US" altLang="ja-JP" sz="2000" dirty="0" smtClean="0">
                <a:solidFill>
                  <a:prstClr val="black"/>
                </a:solidFill>
                <a:latin typeface="HGPｺﾞｼｯｸM" panose="020B0600000000000000" pitchFamily="50" charset="-128"/>
                <a:ea typeface="HGPｺﾞｼｯｸM" panose="020B0600000000000000" pitchFamily="50" charset="-128"/>
              </a:rPr>
              <a:t>37</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21" name="テキスト ボックス 20"/>
          <p:cNvSpPr txBox="1"/>
          <p:nvPr/>
        </p:nvSpPr>
        <p:spPr>
          <a:xfrm>
            <a:off x="1003612" y="4711596"/>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報告数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不具合修正者数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修正時間</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再割当発生回数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再発した不具合数，など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23" name="正方形/長方形 22"/>
          <p:cNvSpPr/>
          <p:nvPr/>
        </p:nvSpPr>
        <p:spPr>
          <a:xfrm>
            <a:off x="4860032" y="4527892"/>
            <a:ext cx="3744416" cy="1883934"/>
          </a:xfrm>
          <a:prstGeom prst="rect">
            <a:avLst/>
          </a:prstGeom>
          <a:noFill/>
          <a:ln w="1905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24" name="テキスト ボックス 23"/>
          <p:cNvSpPr txBox="1"/>
          <p:nvPr/>
        </p:nvSpPr>
        <p:spPr>
          <a:xfrm>
            <a:off x="5547652" y="4293096"/>
            <a:ext cx="2840772"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不具合コメント（</a:t>
            </a:r>
            <a:r>
              <a:rPr lang="en-US" altLang="ja-JP" sz="2000" dirty="0" smtClean="0">
                <a:solidFill>
                  <a:prstClr val="black"/>
                </a:solidFill>
                <a:latin typeface="HGPｺﾞｼｯｸM" panose="020B0600000000000000" pitchFamily="50" charset="-128"/>
                <a:ea typeface="HGPｺﾞｼｯｸM" panose="020B0600000000000000" pitchFamily="50" charset="-128"/>
              </a:rPr>
              <a:t>10</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25" name="テキスト ボックス 24"/>
          <p:cNvSpPr txBox="1"/>
          <p:nvPr/>
        </p:nvSpPr>
        <p:spPr>
          <a:xfrm>
            <a:off x="5212538" y="4730368"/>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投稿者数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平均コメント数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ドメイン数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平均</a:t>
            </a:r>
            <a:r>
              <a:rPr lang="ja-JP" altLang="en-US" sz="2000" dirty="0">
                <a:solidFill>
                  <a:prstClr val="black"/>
                </a:solidFill>
                <a:latin typeface="HGPｺﾞｼｯｸM" panose="020B0600000000000000" pitchFamily="50" charset="-128"/>
                <a:ea typeface="HGPｺﾞｼｯｸM" panose="020B0600000000000000" pitchFamily="50" charset="-128"/>
              </a:rPr>
              <a:t>文</a:t>
            </a:r>
            <a:r>
              <a:rPr lang="ja-JP" altLang="en-US" sz="2000" dirty="0" smtClean="0">
                <a:solidFill>
                  <a:prstClr val="black"/>
                </a:solidFill>
                <a:latin typeface="HGPｺﾞｼｯｸM" panose="020B0600000000000000" pitchFamily="50" charset="-128"/>
                <a:ea typeface="HGPｺﾞｼｯｸM" panose="020B0600000000000000" pitchFamily="50" charset="-128"/>
              </a:rPr>
              <a:t>字数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返信</a:t>
            </a:r>
            <a:r>
              <a:rPr lang="ja-JP" altLang="en-US" sz="2000" dirty="0">
                <a:solidFill>
                  <a:prstClr val="black"/>
                </a:solidFill>
                <a:latin typeface="HGPｺﾞｼｯｸM" panose="020B0600000000000000" pitchFamily="50" charset="-128"/>
                <a:ea typeface="HGPｺﾞｼｯｸM" panose="020B0600000000000000" pitchFamily="50" charset="-128"/>
              </a:rPr>
              <a:t>時間，</a:t>
            </a:r>
            <a:r>
              <a:rPr lang="ja-JP" altLang="en-US" sz="2000" dirty="0" smtClean="0">
                <a:solidFill>
                  <a:prstClr val="black"/>
                </a:solidFill>
                <a:latin typeface="HGPｺﾞｼｯｸM" panose="020B0600000000000000" pitchFamily="50" charset="-128"/>
                <a:ea typeface="HGPｺﾞｼｯｸM" panose="020B0600000000000000" pitchFamily="50" charset="-128"/>
              </a:rPr>
              <a:t>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26" name="フローチャート : 磁気ディスク 25"/>
          <p:cNvSpPr/>
          <p:nvPr/>
        </p:nvSpPr>
        <p:spPr>
          <a:xfrm>
            <a:off x="4474398" y="4337720"/>
            <a:ext cx="792088" cy="587790"/>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100" dirty="0" smtClean="0">
                <a:solidFill>
                  <a:prstClr val="black"/>
                </a:solidFill>
              </a:rPr>
              <a:t>Comment</a:t>
            </a:r>
            <a:endParaRPr lang="ja-JP" altLang="en-US" sz="1100" dirty="0">
              <a:solidFill>
                <a:prstClr val="black"/>
              </a:solidFill>
            </a:endParaRPr>
          </a:p>
        </p:txBody>
      </p:sp>
      <p:sp>
        <p:nvSpPr>
          <p:cNvPr id="9" name="フローチャート : 磁気ディスク 8"/>
          <p:cNvSpPr/>
          <p:nvPr/>
        </p:nvSpPr>
        <p:spPr>
          <a:xfrm>
            <a:off x="363074" y="4267058"/>
            <a:ext cx="792088" cy="587790"/>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Bugzilla</a:t>
            </a:r>
            <a:endParaRPr lang="ja-JP" altLang="en-US" sz="1400" dirty="0">
              <a:solidFill>
                <a:prstClr val="black"/>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21</a:t>
            </a:fld>
            <a:endParaRPr lang="ja-JP" altLang="en-US" dirty="0">
              <a:solidFill>
                <a:prstClr val="white"/>
              </a:solidFill>
            </a:endParaRPr>
          </a:p>
        </p:txBody>
      </p:sp>
    </p:spTree>
    <p:extLst>
      <p:ext uri="{BB962C8B-B14F-4D97-AF65-F5344CB8AC3E}">
        <p14:creationId xmlns:p14="http://schemas.microsoft.com/office/powerpoint/2010/main" val="23848855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a:t>提案</a:t>
            </a:r>
            <a:r>
              <a:rPr lang="ja-JP" altLang="en-US" dirty="0" smtClean="0"/>
              <a:t>手法により抽出した関係</a:t>
            </a:r>
            <a:endParaRPr lang="en-US" altLang="ja-JP" dirty="0" smtClean="0"/>
          </a:p>
          <a:p>
            <a:pPr lvl="1"/>
            <a:r>
              <a:rPr kumimoji="1" lang="ja-JP" altLang="en-US" dirty="0" smtClean="0"/>
              <a:t>相関係数の絶対値が</a:t>
            </a:r>
            <a:r>
              <a:rPr kumimoji="1" lang="en-US" altLang="ja-JP" dirty="0" smtClean="0"/>
              <a:t>0.7</a:t>
            </a:r>
            <a:r>
              <a:rPr kumimoji="1" lang="ja-JP" altLang="en-US" dirty="0" smtClean="0"/>
              <a:t>以上で有意差がある関係</a:t>
            </a:r>
            <a:endParaRPr kumimoji="1" lang="ja-JP" altLang="en-US" dirty="0"/>
          </a:p>
        </p:txBody>
      </p:sp>
      <p:sp>
        <p:nvSpPr>
          <p:cNvPr id="4" name="日付プレースホルダー 3"/>
          <p:cNvSpPr>
            <a:spLocks noGrp="1"/>
          </p:cNvSpPr>
          <p:nvPr>
            <p:ph type="dt" sz="half" idx="10"/>
          </p:nvPr>
        </p:nvSpPr>
        <p:spPr/>
        <p:txBody>
          <a:bodyPr/>
          <a:lstStyle/>
          <a:p>
            <a:fld id="{67AC67DA-30AB-486C-8167-53F413B3D673}" type="datetime1">
              <a:rPr lang="ja-JP" altLang="en-US" smtClean="0">
                <a:solidFill>
                  <a:prstClr val="white"/>
                </a:solidFill>
              </a:rPr>
              <a:t>2015/1/12</a:t>
            </a:fld>
            <a:endParaRPr lang="ja-JP" altLang="en-US" dirty="0">
              <a:solidFill>
                <a:prstClr val="white"/>
              </a:solidFill>
            </a:endParaRPr>
          </a:p>
        </p:txBody>
      </p:sp>
      <p:graphicFrame>
        <p:nvGraphicFramePr>
          <p:cNvPr id="13" name="コンテンツ プレースホルダー 6"/>
          <p:cNvGraphicFramePr>
            <a:graphicFrameLocks/>
          </p:cNvGraphicFramePr>
          <p:nvPr>
            <p:extLst>
              <p:ext uri="{D42A27DB-BD31-4B8C-83A1-F6EECF244321}">
                <p14:modId xmlns:p14="http://schemas.microsoft.com/office/powerpoint/2010/main" val="3899767229"/>
              </p:ext>
            </p:extLst>
          </p:nvPr>
        </p:nvGraphicFramePr>
        <p:xfrm>
          <a:off x="666793" y="2708920"/>
          <a:ext cx="5688632"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テキスト ボックス 13"/>
          <p:cNvSpPr txBox="1"/>
          <p:nvPr/>
        </p:nvSpPr>
        <p:spPr>
          <a:xfrm>
            <a:off x="6810482" y="4293997"/>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en-US" altLang="ja-JP" sz="1600" dirty="0" smtClean="0">
                <a:solidFill>
                  <a:prstClr val="black"/>
                </a:solidFill>
                <a:latin typeface="HGPｺﾞｼｯｸM" panose="020B0600000000000000" pitchFamily="50" charset="-128"/>
                <a:ea typeface="HGPｺﾞｼｯｸM" panose="020B0600000000000000" pitchFamily="50" charset="-128"/>
              </a:rPr>
              <a:t>Eclipse</a:t>
            </a:r>
            <a:r>
              <a:rPr lang="ja-JP" altLang="en-US" sz="1600" dirty="0" smtClean="0">
                <a:solidFill>
                  <a:prstClr val="black"/>
                </a:solidFill>
                <a:latin typeface="HGPｺﾞｼｯｸM" panose="020B0600000000000000" pitchFamily="50" charset="-128"/>
                <a:ea typeface="HGPｺﾞｼｯｸM" panose="020B0600000000000000" pitchFamily="50" charset="-128"/>
              </a:rPr>
              <a:t>でみられた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4,786</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17" name="正方形/長方形 16"/>
          <p:cNvSpPr/>
          <p:nvPr/>
        </p:nvSpPr>
        <p:spPr>
          <a:xfrm>
            <a:off x="5995385" y="2780928"/>
            <a:ext cx="2880320" cy="352752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18" name="グループ化 17"/>
          <p:cNvGrpSpPr/>
          <p:nvPr/>
        </p:nvGrpSpPr>
        <p:grpSpPr>
          <a:xfrm>
            <a:off x="6084168" y="4139040"/>
            <a:ext cx="893977" cy="838624"/>
            <a:chOff x="1224133" y="5202"/>
            <a:chExt cx="1902145" cy="1902145"/>
          </a:xfrm>
        </p:grpSpPr>
        <p:sp>
          <p:nvSpPr>
            <p:cNvPr id="19" name="円/楕円 18"/>
            <p:cNvSpPr/>
            <p:nvPr/>
          </p:nvSpPr>
          <p:spPr>
            <a:xfrm>
              <a:off x="1224133" y="5202"/>
              <a:ext cx="1902145" cy="1902145"/>
            </a:xfrm>
            <a:prstGeom prst="ellipse">
              <a:avLst/>
            </a:prstGeom>
            <a:ln>
              <a:solidFill>
                <a:schemeClr val="tx1"/>
              </a:solidFill>
            </a:ln>
          </p:spPr>
          <p:style>
            <a:lnRef idx="0">
              <a:scrgbClr r="0" g="0" b="0"/>
            </a:lnRef>
            <a:fillRef idx="3">
              <a:schemeClr val="accent5">
                <a:alpha val="50000"/>
                <a:hueOff val="-9933876"/>
                <a:satOff val="39811"/>
                <a:lumOff val="8628"/>
                <a:alphaOff val="0"/>
              </a:schemeClr>
            </a:fillRef>
            <a:effectRef idx="0">
              <a:schemeClr val="accent5">
                <a:alpha val="50000"/>
                <a:hueOff val="-9933876"/>
                <a:satOff val="39811"/>
                <a:lumOff val="8628"/>
                <a:alphaOff val="0"/>
              </a:schemeClr>
            </a:effectRef>
            <a:fontRef idx="minor">
              <a:schemeClr val="tx1"/>
            </a:fontRef>
          </p:style>
        </p:sp>
        <p:sp>
          <p:nvSpPr>
            <p:cNvPr id="20" name="円/楕円 4"/>
            <p:cNvSpPr/>
            <p:nvPr/>
          </p:nvSpPr>
          <p:spPr>
            <a:xfrm>
              <a:off x="1763931" y="229505"/>
              <a:ext cx="1096732" cy="14535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2889250">
                <a:lnSpc>
                  <a:spcPct val="90000"/>
                </a:lnSpc>
                <a:spcBef>
                  <a:spcPct val="0"/>
                </a:spcBef>
                <a:spcAft>
                  <a:spcPct val="35000"/>
                </a:spcAft>
              </a:pPr>
              <a:endParaRPr lang="ja-JP" altLang="en-US" sz="6500" dirty="0">
                <a:solidFill>
                  <a:prstClr val="black"/>
                </a:solidFill>
              </a:endParaRPr>
            </a:p>
          </p:txBody>
        </p:sp>
      </p:grpSp>
      <p:sp>
        <p:nvSpPr>
          <p:cNvPr id="24" name="円/楕円 23"/>
          <p:cNvSpPr/>
          <p:nvPr/>
        </p:nvSpPr>
        <p:spPr>
          <a:xfrm>
            <a:off x="6084168" y="3068960"/>
            <a:ext cx="893977" cy="789489"/>
          </a:xfrm>
          <a:prstGeom prst="ellipse">
            <a:avLst/>
          </a:prstGeom>
          <a:solidFill>
            <a:schemeClr val="tx2">
              <a:lumMod val="40000"/>
              <a:lumOff val="60000"/>
              <a:alpha val="50000"/>
            </a:schemeClr>
          </a:solidFill>
          <a:ln>
            <a:solidFill>
              <a:schemeClr val="tx1"/>
            </a:solidFill>
          </a:ln>
          <a:scene3d>
            <a:camera prst="orthographicFront"/>
            <a:lightRig rig="threePt" dir="t">
              <a:rot lat="0" lon="0" rev="7500000"/>
            </a:lightRig>
          </a:scene3d>
          <a:sp3d prstMaterial="plastic"/>
        </p:spPr>
        <p:style>
          <a:lnRef idx="0">
            <a:schemeClr val="lt1">
              <a:hueOff val="0"/>
              <a:satOff val="0"/>
              <a:lumOff val="0"/>
              <a:alphaOff val="0"/>
            </a:schemeClr>
          </a:lnRef>
          <a:fillRef idx="3">
            <a:schemeClr val="accent5">
              <a:alpha val="50000"/>
              <a:hueOff val="0"/>
              <a:satOff val="0"/>
              <a:lumOff val="0"/>
              <a:alphaOff val="0"/>
            </a:schemeClr>
          </a:fillRef>
          <a:effectRef idx="2">
            <a:schemeClr val="accent5">
              <a:alpha val="50000"/>
              <a:hueOff val="0"/>
              <a:satOff val="0"/>
              <a:lumOff val="0"/>
              <a:alphaOff val="0"/>
            </a:schemeClr>
          </a:effectRef>
          <a:fontRef idx="minor">
            <a:schemeClr val="tx1"/>
          </a:fontRef>
        </p:style>
      </p:sp>
      <p:grpSp>
        <p:nvGrpSpPr>
          <p:cNvPr id="25" name="グループ化 24"/>
          <p:cNvGrpSpPr/>
          <p:nvPr/>
        </p:nvGrpSpPr>
        <p:grpSpPr>
          <a:xfrm>
            <a:off x="6084168" y="5258256"/>
            <a:ext cx="950837" cy="871715"/>
            <a:chOff x="2543682" y="1395155"/>
            <a:chExt cx="2160240" cy="2160240"/>
          </a:xfrm>
        </p:grpSpPr>
        <p:sp>
          <p:nvSpPr>
            <p:cNvPr id="26" name="円/楕円 25"/>
            <p:cNvSpPr/>
            <p:nvPr/>
          </p:nvSpPr>
          <p:spPr>
            <a:xfrm>
              <a:off x="2543682" y="1395155"/>
              <a:ext cx="2160240" cy="2160240"/>
            </a:xfrm>
            <a:prstGeom prst="ellipse">
              <a:avLst/>
            </a:prstGeom>
            <a:solidFill>
              <a:schemeClr val="accent3">
                <a:lumMod val="60000"/>
                <a:lumOff val="40000"/>
                <a:alpha val="70000"/>
              </a:schemeClr>
            </a:solidFill>
            <a:ln>
              <a:solidFill>
                <a:schemeClr val="tx1"/>
              </a:solidFill>
            </a:ln>
          </p:spPr>
          <p:style>
            <a:lnRef idx="0">
              <a:scrgbClr r="0" g="0" b="0"/>
            </a:lnRef>
            <a:fillRef idx="3">
              <a:scrgbClr r="0" g="0" b="0"/>
            </a:fillRef>
            <a:effectRef idx="0">
              <a:schemeClr val="accent5">
                <a:alpha val="50000"/>
                <a:hueOff val="-4966938"/>
                <a:satOff val="19906"/>
                <a:lumOff val="4314"/>
                <a:alphaOff val="0"/>
              </a:schemeClr>
            </a:effectRef>
            <a:fontRef idx="minor">
              <a:schemeClr val="tx1"/>
            </a:fontRef>
          </p:style>
        </p:sp>
        <p:sp>
          <p:nvSpPr>
            <p:cNvPr id="27" name="円/楕円 4"/>
            <p:cNvSpPr/>
            <p:nvPr/>
          </p:nvSpPr>
          <p:spPr>
            <a:xfrm>
              <a:off x="3204356" y="1953216"/>
              <a:ext cx="1296144" cy="1188132"/>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2889250">
                <a:lnSpc>
                  <a:spcPct val="90000"/>
                </a:lnSpc>
                <a:spcBef>
                  <a:spcPct val="0"/>
                </a:spcBef>
                <a:spcAft>
                  <a:spcPct val="35000"/>
                </a:spcAft>
              </a:pPr>
              <a:endParaRPr lang="ja-JP" altLang="en-US" sz="6500" dirty="0">
                <a:solidFill>
                  <a:prstClr val="black"/>
                </a:solidFill>
              </a:endParaRPr>
            </a:p>
          </p:txBody>
        </p:sp>
      </p:grpSp>
      <p:sp>
        <p:nvSpPr>
          <p:cNvPr id="28" name="テキスト ボックス 27"/>
          <p:cNvSpPr txBox="1"/>
          <p:nvPr/>
        </p:nvSpPr>
        <p:spPr>
          <a:xfrm>
            <a:off x="6793707" y="3140968"/>
            <a:ext cx="2081998" cy="5847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en-US" altLang="ja-JP" sz="1600" dirty="0" smtClean="0">
                <a:solidFill>
                  <a:prstClr val="black"/>
                </a:solidFill>
                <a:latin typeface="HGPｺﾞｼｯｸM" panose="020B0600000000000000" pitchFamily="50" charset="-128"/>
                <a:ea typeface="HGPｺﾞｼｯｸM" panose="020B0600000000000000" pitchFamily="50" charset="-128"/>
              </a:rPr>
              <a:t>Apache</a:t>
            </a:r>
            <a:r>
              <a:rPr lang="ja-JP" altLang="en-US" sz="1600" dirty="0" smtClean="0">
                <a:solidFill>
                  <a:prstClr val="black"/>
                </a:solidFill>
                <a:latin typeface="HGPｺﾞｼｯｸM" panose="020B0600000000000000" pitchFamily="50" charset="-128"/>
                <a:ea typeface="HGPｺﾞｼｯｸM" panose="020B0600000000000000" pitchFamily="50" charset="-128"/>
              </a:rPr>
              <a:t>でみられた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3,191</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29" name="テキスト ボックス 28"/>
          <p:cNvSpPr txBox="1"/>
          <p:nvPr/>
        </p:nvSpPr>
        <p:spPr>
          <a:xfrm>
            <a:off x="6787473" y="5436513"/>
            <a:ext cx="2081998" cy="58477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en-US" altLang="ja-JP" sz="1600" dirty="0" smtClean="0">
                <a:solidFill>
                  <a:prstClr val="black"/>
                </a:solidFill>
                <a:latin typeface="HGPｺﾞｼｯｸM" panose="020B0600000000000000" pitchFamily="50" charset="-128"/>
                <a:ea typeface="HGPｺﾞｼｯｸM" panose="020B0600000000000000" pitchFamily="50" charset="-128"/>
              </a:rPr>
              <a:t>Gimp</a:t>
            </a:r>
            <a:r>
              <a:rPr lang="ja-JP" altLang="en-US" sz="1600" dirty="0" smtClean="0">
                <a:solidFill>
                  <a:prstClr val="black"/>
                </a:solidFill>
                <a:latin typeface="HGPｺﾞｼｯｸM" panose="020B0600000000000000" pitchFamily="50" charset="-128"/>
                <a:ea typeface="HGPｺﾞｼｯｸM" panose="020B0600000000000000" pitchFamily="50" charset="-128"/>
              </a:rPr>
              <a:t>でみられた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3,552</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cxnSp>
        <p:nvCxnSpPr>
          <p:cNvPr id="30" name="直線コネクタ 29"/>
          <p:cNvCxnSpPr/>
          <p:nvPr/>
        </p:nvCxnSpPr>
        <p:spPr>
          <a:xfrm>
            <a:off x="2034945" y="3858449"/>
            <a:ext cx="1440160" cy="866695"/>
          </a:xfrm>
          <a:prstGeom prst="line">
            <a:avLst/>
          </a:prstGeom>
          <a:ln>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08520" y="3205425"/>
            <a:ext cx="2083905" cy="101566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３プロジェクトで</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共通してみられた</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2000" dirty="0" smtClean="0">
                <a:solidFill>
                  <a:prstClr val="black"/>
                </a:solidFill>
                <a:latin typeface="HGPｺﾞｼｯｸM" panose="020B0600000000000000" pitchFamily="50" charset="-128"/>
                <a:ea typeface="HGPｺﾞｼｯｸM" panose="020B0600000000000000" pitchFamily="50" charset="-128"/>
              </a:rPr>
              <a:t>783</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22</a:t>
            </a:fld>
            <a:endParaRPr lang="ja-JP" altLang="en-US" dirty="0">
              <a:solidFill>
                <a:prstClr val="white"/>
              </a:solidFill>
            </a:endParaRPr>
          </a:p>
        </p:txBody>
      </p:sp>
    </p:spTree>
    <p:extLst>
      <p:ext uri="{BB962C8B-B14F-4D97-AF65-F5344CB8AC3E}">
        <p14:creationId xmlns:p14="http://schemas.microsoft.com/office/powerpoint/2010/main" val="1796839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a:t>提案手法</a:t>
            </a:r>
            <a:r>
              <a:rPr lang="ja-JP" altLang="en-US" dirty="0" smtClean="0"/>
              <a:t>と従来の相関</a:t>
            </a:r>
            <a:r>
              <a:rPr lang="ja-JP" altLang="en-US" dirty="0"/>
              <a:t>分析との結果の</a:t>
            </a:r>
            <a:r>
              <a:rPr lang="ja-JP" altLang="en-US" dirty="0" smtClean="0"/>
              <a:t>比較</a:t>
            </a:r>
            <a:endParaRPr lang="en-US" altLang="ja-JP" dirty="0" smtClean="0"/>
          </a:p>
          <a:p>
            <a:pPr lvl="1"/>
            <a:r>
              <a:rPr lang="ja-JP" altLang="en-US" dirty="0" smtClean="0"/>
              <a:t>遅延を考慮しない従来の相関分析の結果</a:t>
            </a:r>
            <a:endParaRPr lang="en-US" altLang="ja-JP" dirty="0" smtClean="0"/>
          </a:p>
          <a:p>
            <a:pPr lvl="2"/>
            <a:r>
              <a:rPr lang="ja-JP" altLang="en-US" dirty="0"/>
              <a:t>加算</a:t>
            </a:r>
            <a:r>
              <a:rPr lang="ja-JP" altLang="en-US" dirty="0" smtClean="0"/>
              <a:t>係数：</a:t>
            </a:r>
            <a:r>
              <a:rPr lang="en-US" altLang="ja-JP" dirty="0" smtClean="0"/>
              <a:t>1, </a:t>
            </a:r>
            <a:r>
              <a:rPr lang="ja-JP" altLang="en-US" dirty="0" smtClean="0"/>
              <a:t>遅延係数：</a:t>
            </a:r>
            <a:r>
              <a:rPr lang="en-US" altLang="ja-JP" dirty="0" smtClean="0"/>
              <a:t>0 </a:t>
            </a:r>
            <a:r>
              <a:rPr lang="ja-JP" altLang="en-US" dirty="0" smtClean="0"/>
              <a:t>の結果</a:t>
            </a:r>
            <a:endParaRPr lang="en-US" altLang="ja-JP" dirty="0" smtClean="0"/>
          </a:p>
          <a:p>
            <a:pPr lvl="2"/>
            <a:endParaRPr lang="en-US" altLang="ja-JP" dirty="0"/>
          </a:p>
        </p:txBody>
      </p:sp>
      <p:sp>
        <p:nvSpPr>
          <p:cNvPr id="4" name="日付プレースホルダー 3"/>
          <p:cNvSpPr>
            <a:spLocks noGrp="1"/>
          </p:cNvSpPr>
          <p:nvPr>
            <p:ph type="dt" sz="half" idx="10"/>
          </p:nvPr>
        </p:nvSpPr>
        <p:spPr/>
        <p:txBody>
          <a:bodyPr/>
          <a:lstStyle/>
          <a:p>
            <a:fld id="{8E9442A1-9A62-445B-B02D-CD9BE0E6EB0A}" type="datetime1">
              <a:rPr lang="ja-JP" altLang="en-US" smtClean="0">
                <a:solidFill>
                  <a:prstClr val="white"/>
                </a:solidFill>
              </a:rPr>
              <a:t>2015/1/12</a:t>
            </a:fld>
            <a:endParaRPr lang="ja-JP" altLang="en-US" dirty="0">
              <a:solidFill>
                <a:prstClr val="white"/>
              </a:solidFill>
            </a:endParaRPr>
          </a:p>
        </p:txBody>
      </p:sp>
      <p:sp>
        <p:nvSpPr>
          <p:cNvPr id="7" name="テキスト ボックス 6"/>
          <p:cNvSpPr txBox="1"/>
          <p:nvPr/>
        </p:nvSpPr>
        <p:spPr>
          <a:xfrm>
            <a:off x="6738474" y="5292497"/>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相関分析で抽出した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656</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8" name="テキスト ボックス 7"/>
          <p:cNvSpPr txBox="1"/>
          <p:nvPr/>
        </p:nvSpPr>
        <p:spPr>
          <a:xfrm>
            <a:off x="6738474" y="4149080"/>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提案手法で抽出した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783</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9" name="テキスト ボックス 8"/>
          <p:cNvSpPr txBox="1"/>
          <p:nvPr/>
        </p:nvSpPr>
        <p:spPr>
          <a:xfrm>
            <a:off x="35496" y="3573016"/>
            <a:ext cx="2448272" cy="70788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提案手法のみで抽出</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2000" dirty="0" smtClean="0">
                <a:solidFill>
                  <a:prstClr val="black"/>
                </a:solidFill>
                <a:latin typeface="HGPｺﾞｼｯｸM" panose="020B0600000000000000" pitchFamily="50" charset="-128"/>
                <a:ea typeface="HGPｺﾞｼｯｸM" panose="020B0600000000000000" pitchFamily="50" charset="-128"/>
              </a:rPr>
              <a:t>できた関係（</a:t>
            </a:r>
            <a:r>
              <a:rPr lang="en-US" altLang="ja-JP" sz="2000" dirty="0" smtClean="0">
                <a:solidFill>
                  <a:prstClr val="black"/>
                </a:solidFill>
                <a:latin typeface="HGPｺﾞｼｯｸM" panose="020B0600000000000000" pitchFamily="50" charset="-128"/>
                <a:ea typeface="HGPｺﾞｼｯｸM" panose="020B0600000000000000" pitchFamily="50" charset="-128"/>
              </a:rPr>
              <a:t>127</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graphicFrame>
        <p:nvGraphicFramePr>
          <p:cNvPr id="10" name="コンテンツ プレースホルダー 6"/>
          <p:cNvGraphicFramePr>
            <a:graphicFrameLocks/>
          </p:cNvGraphicFramePr>
          <p:nvPr>
            <p:extLst>
              <p:ext uri="{D42A27DB-BD31-4B8C-83A1-F6EECF244321}">
                <p14:modId xmlns:p14="http://schemas.microsoft.com/office/powerpoint/2010/main" val="3233805589"/>
              </p:ext>
            </p:extLst>
          </p:nvPr>
        </p:nvGraphicFramePr>
        <p:xfrm>
          <a:off x="1835696" y="3645024"/>
          <a:ext cx="4392488" cy="2448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1" name="直線コネクタ 10"/>
          <p:cNvCxnSpPr/>
          <p:nvPr/>
        </p:nvCxnSpPr>
        <p:spPr>
          <a:xfrm>
            <a:off x="2483768" y="3952938"/>
            <a:ext cx="720080" cy="412166"/>
          </a:xfrm>
          <a:prstGeom prst="line">
            <a:avLst/>
          </a:prstGeom>
          <a:ln>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円/楕円 11"/>
          <p:cNvSpPr/>
          <p:nvPr/>
        </p:nvSpPr>
        <p:spPr>
          <a:xfrm>
            <a:off x="6012160" y="4077500"/>
            <a:ext cx="893977" cy="789489"/>
          </a:xfrm>
          <a:prstGeom prst="ellipse">
            <a:avLst/>
          </a:prstGeom>
          <a:solidFill>
            <a:schemeClr val="tx2">
              <a:lumMod val="40000"/>
              <a:lumOff val="60000"/>
              <a:alpha val="50000"/>
            </a:schemeClr>
          </a:solidFill>
          <a:ln>
            <a:solidFill>
              <a:schemeClr val="tx1"/>
            </a:solidFill>
          </a:ln>
          <a:scene3d>
            <a:camera prst="orthographicFront"/>
            <a:lightRig rig="threePt" dir="t">
              <a:rot lat="0" lon="0" rev="7500000"/>
            </a:lightRig>
          </a:scene3d>
          <a:sp3d prstMaterial="plastic"/>
        </p:spPr>
        <p:style>
          <a:lnRef idx="0">
            <a:schemeClr val="lt1">
              <a:hueOff val="0"/>
              <a:satOff val="0"/>
              <a:lumOff val="0"/>
              <a:alphaOff val="0"/>
            </a:schemeClr>
          </a:lnRef>
          <a:fillRef idx="3">
            <a:schemeClr val="accent5">
              <a:alpha val="50000"/>
              <a:hueOff val="0"/>
              <a:satOff val="0"/>
              <a:lumOff val="0"/>
              <a:alphaOff val="0"/>
            </a:schemeClr>
          </a:fillRef>
          <a:effectRef idx="2">
            <a:schemeClr val="accent5">
              <a:alpha val="50000"/>
              <a:hueOff val="0"/>
              <a:satOff val="0"/>
              <a:lumOff val="0"/>
              <a:alphaOff val="0"/>
            </a:schemeClr>
          </a:effectRef>
          <a:fontRef idx="minor">
            <a:schemeClr val="tx1"/>
          </a:fontRef>
        </p:style>
      </p:sp>
      <p:sp>
        <p:nvSpPr>
          <p:cNvPr id="13" name="正方形/長方形 12"/>
          <p:cNvSpPr/>
          <p:nvPr/>
        </p:nvSpPr>
        <p:spPr>
          <a:xfrm>
            <a:off x="5940152" y="3861048"/>
            <a:ext cx="2880320" cy="230425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14" name="グループ化 13"/>
          <p:cNvGrpSpPr/>
          <p:nvPr/>
        </p:nvGrpSpPr>
        <p:grpSpPr>
          <a:xfrm>
            <a:off x="6012160" y="5157192"/>
            <a:ext cx="893977" cy="838624"/>
            <a:chOff x="1224133" y="5202"/>
            <a:chExt cx="1902145" cy="1902145"/>
          </a:xfrm>
        </p:grpSpPr>
        <p:sp>
          <p:nvSpPr>
            <p:cNvPr id="15" name="円/楕円 14"/>
            <p:cNvSpPr/>
            <p:nvPr/>
          </p:nvSpPr>
          <p:spPr>
            <a:xfrm>
              <a:off x="1224133" y="5202"/>
              <a:ext cx="1902145" cy="1902145"/>
            </a:xfrm>
            <a:prstGeom prst="ellipse">
              <a:avLst/>
            </a:prstGeom>
            <a:ln>
              <a:solidFill>
                <a:schemeClr val="tx1"/>
              </a:solidFill>
            </a:ln>
          </p:spPr>
          <p:style>
            <a:lnRef idx="0">
              <a:scrgbClr r="0" g="0" b="0"/>
            </a:lnRef>
            <a:fillRef idx="3">
              <a:schemeClr val="accent5">
                <a:alpha val="50000"/>
                <a:hueOff val="-9933876"/>
                <a:satOff val="39811"/>
                <a:lumOff val="8628"/>
                <a:alphaOff val="0"/>
              </a:schemeClr>
            </a:fillRef>
            <a:effectRef idx="0">
              <a:schemeClr val="accent5">
                <a:alpha val="50000"/>
                <a:hueOff val="-9933876"/>
                <a:satOff val="39811"/>
                <a:lumOff val="8628"/>
                <a:alphaOff val="0"/>
              </a:schemeClr>
            </a:effectRef>
            <a:fontRef idx="minor">
              <a:schemeClr val="tx1"/>
            </a:fontRef>
          </p:style>
        </p:sp>
        <p:sp>
          <p:nvSpPr>
            <p:cNvPr id="16" name="円/楕円 4"/>
            <p:cNvSpPr/>
            <p:nvPr/>
          </p:nvSpPr>
          <p:spPr>
            <a:xfrm>
              <a:off x="1763931" y="229505"/>
              <a:ext cx="1096732" cy="14535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2889250">
                <a:lnSpc>
                  <a:spcPct val="90000"/>
                </a:lnSpc>
                <a:spcBef>
                  <a:spcPct val="0"/>
                </a:spcBef>
                <a:spcAft>
                  <a:spcPct val="35000"/>
                </a:spcAft>
              </a:pPr>
              <a:endParaRPr lang="ja-JP" altLang="en-US" sz="6500" dirty="0">
                <a:solidFill>
                  <a:prstClr val="black"/>
                </a:solidFill>
              </a:endParaRPr>
            </a:p>
          </p:txBody>
        </p:sp>
      </p:gr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23</a:t>
            </a:fld>
            <a:endParaRPr lang="ja-JP" altLang="en-US" dirty="0">
              <a:solidFill>
                <a:prstClr val="white"/>
              </a:solidFill>
            </a:endParaRPr>
          </a:p>
        </p:txBody>
      </p:sp>
    </p:spTree>
    <p:extLst>
      <p:ext uri="{BB962C8B-B14F-4D97-AF65-F5344CB8AC3E}">
        <p14:creationId xmlns:p14="http://schemas.microsoft.com/office/powerpoint/2010/main" val="1916113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提案手法のみで抽出された関係</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969590907"/>
              </p:ext>
            </p:extLst>
          </p:nvPr>
        </p:nvGraphicFramePr>
        <p:xfrm>
          <a:off x="457200" y="2060848"/>
          <a:ext cx="8229602" cy="4389120"/>
        </p:xfrm>
        <a:graphic>
          <a:graphicData uri="http://schemas.openxmlformats.org/drawingml/2006/table">
            <a:tbl>
              <a:tblPr firstRow="1" bandRow="1">
                <a:tableStyleId>{5940675A-B579-460E-94D1-54222C63F5DA}</a:tableStyleId>
              </a:tblPr>
              <a:tblGrid>
                <a:gridCol w="2602632"/>
                <a:gridCol w="2880320"/>
                <a:gridCol w="648072"/>
                <a:gridCol w="648072"/>
                <a:gridCol w="648072"/>
                <a:gridCol w="802434"/>
              </a:tblGrid>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説明変数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目的変数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遅延</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相関</a:t>
                      </a:r>
                      <a:endParaRPr kumimoji="1" lang="ja-JP" altLang="en-US" sz="1800" dirty="0">
                        <a:latin typeface="HGPｺﾞｼｯｸM" panose="020B0600000000000000" pitchFamily="50" charset="-128"/>
                        <a:ea typeface="HGPｺﾞｼｯｸM" panose="020B0600000000000000" pitchFamily="50" charset="-128"/>
                      </a:endParaRPr>
                    </a:p>
                  </a:txBody>
                  <a:tcPr>
                    <a:lnR w="12700" cmpd="sng">
                      <a:noFill/>
                    </a:lnR>
                    <a:solidFill>
                      <a:schemeClr val="bg1">
                        <a:lumMod val="85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報告された不具合数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検証された不具合数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solidFill>
                            <a:schemeClr val="tx1"/>
                          </a:solidFill>
                          <a:latin typeface="HGPｺﾞｼｯｸM" panose="020B0600000000000000" pitchFamily="50" charset="-128"/>
                          <a:ea typeface="HGPｺﾞｼｯｸM" panose="020B0600000000000000" pitchFamily="50" charset="-128"/>
                        </a:rPr>
                        <a:t>不具合再割当回数</a:t>
                      </a:r>
                      <a:endParaRPr kumimoji="1" lang="ja-JP" altLang="en-US" sz="1800" dirty="0">
                        <a:solidFill>
                          <a:schemeClr val="tx1"/>
                        </a:solidFill>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1">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コメントをした人数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コミッタの数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優先度３（中）の不具合数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宣言部のコード行数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新しくコメントした人の割合</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-0.72</a:t>
                      </a:r>
                    </a:p>
                  </a:txBody>
                  <a:tcPr>
                    <a:lnR w="12700" cmpd="sng">
                      <a:noFill/>
                    </a:lnR>
                    <a:solidFill>
                      <a:schemeClr val="accent5">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コードオーナのコメント文字数</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0.74</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Enhancement</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9</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8</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Domain</a:t>
                      </a:r>
                      <a:r>
                        <a:rPr kumimoji="1" lang="ja-JP" altLang="en-US" sz="1800" dirty="0" smtClean="0">
                          <a:latin typeface="HGPｺﾞｼｯｸM" panose="020B0600000000000000" pitchFamily="50" charset="-128"/>
                          <a:ea typeface="HGPｺﾞｼｯｸM" panose="020B0600000000000000" pitchFamily="50" charset="-128"/>
                        </a:rPr>
                        <a:t>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ステートメントの数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-0.95</a:t>
                      </a:r>
                    </a:p>
                  </a:txBody>
                  <a:tcPr>
                    <a:lnR w="12700" cmpd="sng">
                      <a:noFill/>
                    </a:lnR>
                    <a:solidFill>
                      <a:schemeClr val="accent5">
                        <a:lumMod val="40000"/>
                        <a:lumOff val="60000"/>
                      </a:schemeClr>
                    </a:solidFill>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lnB w="12700" cap="flat" cmpd="sng" algn="ctr">
                      <a:solidFill>
                        <a:schemeClr val="tx1"/>
                      </a:solidFill>
                      <a:prstDash val="solid"/>
                      <a:round/>
                      <a:headEnd type="none" w="med" len="med"/>
                      <a:tailEnd type="none" w="med" len="med"/>
                    </a:lnB>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lnB w="12700" cap="flat" cmpd="sng" algn="ctr">
                      <a:solidFill>
                        <a:schemeClr val="tx1"/>
                      </a:solidFill>
                      <a:prstDash val="solid"/>
                      <a:round/>
                      <a:headEnd type="none" w="med" len="med"/>
                      <a:tailEnd type="none" w="med" len="med"/>
                    </a:lnB>
                  </a:tcPr>
                </a:tc>
              </a:tr>
            </a:tbl>
          </a:graphicData>
        </a:graphic>
      </p:graphicFrame>
      <p:sp>
        <p:nvSpPr>
          <p:cNvPr id="4" name="日付プレースホルダー 3"/>
          <p:cNvSpPr>
            <a:spLocks noGrp="1"/>
          </p:cNvSpPr>
          <p:nvPr>
            <p:ph type="dt" sz="half" idx="10"/>
          </p:nvPr>
        </p:nvSpPr>
        <p:spPr/>
        <p:txBody>
          <a:bodyPr/>
          <a:lstStyle/>
          <a:p>
            <a:fld id="{C325C403-9C43-4745-8D8C-DD2CD34268B4}" type="datetime1">
              <a:rPr lang="ja-JP" altLang="en-US" smtClean="0">
                <a:solidFill>
                  <a:prstClr val="white"/>
                </a:solidFill>
              </a:rPr>
              <a:t>2015/1/12</a:t>
            </a:fld>
            <a:endParaRPr lang="ja-JP" altLang="en-US" dirty="0">
              <a:solidFill>
                <a:prstClr val="white"/>
              </a:solidFill>
            </a:endParaRPr>
          </a:p>
        </p:txBody>
      </p:sp>
      <p:sp>
        <p:nvSpPr>
          <p:cNvPr id="19" name="フローチャート : 複数書類 18"/>
          <p:cNvSpPr/>
          <p:nvPr/>
        </p:nvSpPr>
        <p:spPr>
          <a:xfrm>
            <a:off x="6152412" y="1412776"/>
            <a:ext cx="507820" cy="412264"/>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Code</a:t>
            </a:r>
            <a:endParaRPr lang="ja-JP" altLang="en-US" sz="800" dirty="0">
              <a:solidFill>
                <a:prstClr val="black"/>
              </a:solidFill>
            </a:endParaRPr>
          </a:p>
        </p:txBody>
      </p:sp>
      <p:sp>
        <p:nvSpPr>
          <p:cNvPr id="20" name="フローチャート : 磁気ディスク 19"/>
          <p:cNvSpPr/>
          <p:nvPr/>
        </p:nvSpPr>
        <p:spPr>
          <a:xfrm>
            <a:off x="6825741" y="1413398"/>
            <a:ext cx="507820" cy="411642"/>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Git</a:t>
            </a:r>
            <a:r>
              <a:rPr lang="en-US" altLang="ja-JP" sz="800" dirty="0" smtClean="0">
                <a:solidFill>
                  <a:prstClr val="black"/>
                </a:solidFill>
              </a:rPr>
              <a:t> Log</a:t>
            </a:r>
            <a:endParaRPr lang="ja-JP" altLang="en-US" sz="800" dirty="0">
              <a:solidFill>
                <a:prstClr val="black"/>
              </a:solidFill>
            </a:endParaRPr>
          </a:p>
        </p:txBody>
      </p:sp>
      <p:sp>
        <p:nvSpPr>
          <p:cNvPr id="21" name="フローチャート : 磁気ディスク 20"/>
          <p:cNvSpPr/>
          <p:nvPr/>
        </p:nvSpPr>
        <p:spPr>
          <a:xfrm>
            <a:off x="8172400" y="1413398"/>
            <a:ext cx="507820" cy="411642"/>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500" dirty="0" smtClean="0">
                <a:solidFill>
                  <a:prstClr val="black"/>
                </a:solidFill>
              </a:rPr>
              <a:t>Comments</a:t>
            </a:r>
            <a:endParaRPr lang="ja-JP" altLang="en-US" sz="500" dirty="0">
              <a:solidFill>
                <a:prstClr val="black"/>
              </a:solidFill>
            </a:endParaRPr>
          </a:p>
        </p:txBody>
      </p:sp>
      <p:sp>
        <p:nvSpPr>
          <p:cNvPr id="22" name="フローチャート : 磁気ディスク 21"/>
          <p:cNvSpPr/>
          <p:nvPr/>
        </p:nvSpPr>
        <p:spPr>
          <a:xfrm>
            <a:off x="7499070" y="1413398"/>
            <a:ext cx="507820" cy="411642"/>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Bugzilla</a:t>
            </a:r>
            <a:endParaRPr lang="ja-JP" altLang="en-US" sz="800" dirty="0">
              <a:solidFill>
                <a:prstClr val="black"/>
              </a:solidFill>
            </a:endParaRPr>
          </a:p>
        </p:txBody>
      </p:sp>
      <p:sp>
        <p:nvSpPr>
          <p:cNvPr id="27" name="正方形/長方形 26"/>
          <p:cNvSpPr/>
          <p:nvPr/>
        </p:nvSpPr>
        <p:spPr>
          <a:xfrm>
            <a:off x="5988129" y="1340768"/>
            <a:ext cx="2832342" cy="5760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28" name="グループ化 27"/>
          <p:cNvGrpSpPr/>
          <p:nvPr/>
        </p:nvGrpSpPr>
        <p:grpSpPr>
          <a:xfrm>
            <a:off x="107504" y="5949280"/>
            <a:ext cx="8928992" cy="365942"/>
            <a:chOff x="323444" y="5949280"/>
            <a:chExt cx="9217192" cy="365942"/>
          </a:xfrm>
        </p:grpSpPr>
        <p:grpSp>
          <p:nvGrpSpPr>
            <p:cNvPr id="29" name="グループ化 28"/>
            <p:cNvGrpSpPr/>
            <p:nvPr/>
          </p:nvGrpSpPr>
          <p:grpSpPr>
            <a:xfrm>
              <a:off x="323444" y="5949280"/>
              <a:ext cx="4608596" cy="360040"/>
              <a:chOff x="323444" y="5949280"/>
              <a:chExt cx="6126280" cy="360040"/>
            </a:xfrm>
          </p:grpSpPr>
          <p:grpSp>
            <p:nvGrpSpPr>
              <p:cNvPr id="46" name="グループ化 45"/>
              <p:cNvGrpSpPr/>
              <p:nvPr/>
            </p:nvGrpSpPr>
            <p:grpSpPr>
              <a:xfrm>
                <a:off x="323444" y="5949280"/>
                <a:ext cx="3064918" cy="360040"/>
                <a:chOff x="1547661" y="3356992"/>
                <a:chExt cx="7344801" cy="360040"/>
              </a:xfrm>
            </p:grpSpPr>
            <p:sp>
              <p:nvSpPr>
                <p:cNvPr id="53" name="大波 52"/>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4" name="大波 53"/>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5" name="フローチャート : 判断 54"/>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6" name="大波 55"/>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7" name="フローチャート : 判断 56"/>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47" name="グループ化 46"/>
              <p:cNvGrpSpPr/>
              <p:nvPr/>
            </p:nvGrpSpPr>
            <p:grpSpPr>
              <a:xfrm>
                <a:off x="3384806" y="5949280"/>
                <a:ext cx="3064918" cy="360040"/>
                <a:chOff x="1547661" y="3356992"/>
                <a:chExt cx="7344801" cy="360040"/>
              </a:xfrm>
            </p:grpSpPr>
            <p:sp>
              <p:nvSpPr>
                <p:cNvPr id="48" name="大波 47"/>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9" name="大波 48"/>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0" name="フローチャート : 判断 49"/>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1" name="大波 50"/>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2" name="フローチャート : 判断 51"/>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grpSp>
          <p:nvGrpSpPr>
            <p:cNvPr id="30" name="グループ化 29"/>
            <p:cNvGrpSpPr/>
            <p:nvPr/>
          </p:nvGrpSpPr>
          <p:grpSpPr>
            <a:xfrm>
              <a:off x="4932040" y="5955182"/>
              <a:ext cx="4608596" cy="360040"/>
              <a:chOff x="323444" y="5949280"/>
              <a:chExt cx="6126280" cy="360040"/>
            </a:xfrm>
          </p:grpSpPr>
          <p:grpSp>
            <p:nvGrpSpPr>
              <p:cNvPr id="34" name="グループ化 33"/>
              <p:cNvGrpSpPr/>
              <p:nvPr/>
            </p:nvGrpSpPr>
            <p:grpSpPr>
              <a:xfrm>
                <a:off x="323444" y="5949280"/>
                <a:ext cx="3064918" cy="360040"/>
                <a:chOff x="1547661" y="3356992"/>
                <a:chExt cx="7344801" cy="360040"/>
              </a:xfrm>
            </p:grpSpPr>
            <p:sp>
              <p:nvSpPr>
                <p:cNvPr id="41" name="大波 40"/>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2" name="大波 41"/>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3" name="フローチャート : 判断 42"/>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4" name="大波 43"/>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5" name="フローチャート : 判断 44"/>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35" name="グループ化 34"/>
              <p:cNvGrpSpPr/>
              <p:nvPr/>
            </p:nvGrpSpPr>
            <p:grpSpPr>
              <a:xfrm>
                <a:off x="3384806" y="5949280"/>
                <a:ext cx="3064918" cy="360040"/>
                <a:chOff x="1547661" y="3356992"/>
                <a:chExt cx="7344801" cy="360040"/>
              </a:xfrm>
            </p:grpSpPr>
            <p:sp>
              <p:nvSpPr>
                <p:cNvPr id="36" name="大波 35"/>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大波 36"/>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8" name="フローチャート : 判断 37"/>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9" name="大波 38"/>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0" name="フローチャート : 判断 39"/>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sp>
          <p:nvSpPr>
            <p:cNvPr id="31" name="フローチャート : 判断 30"/>
            <p:cNvSpPr/>
            <p:nvPr/>
          </p:nvSpPr>
          <p:spPr>
            <a:xfrm>
              <a:off x="2555776" y="6045192"/>
              <a:ext cx="136320"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2" name="フローチャート : 判断 31"/>
            <p:cNvSpPr/>
            <p:nvPr/>
          </p:nvSpPr>
          <p:spPr>
            <a:xfrm>
              <a:off x="4860032" y="6039290"/>
              <a:ext cx="139439"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3" name="フローチャート : 判断 32"/>
            <p:cNvSpPr/>
            <p:nvPr/>
          </p:nvSpPr>
          <p:spPr>
            <a:xfrm>
              <a:off x="7197558" y="6045200"/>
              <a:ext cx="62228" cy="1921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24</a:t>
            </a:fld>
            <a:endParaRPr lang="ja-JP" altLang="en-US" dirty="0">
              <a:solidFill>
                <a:prstClr val="white"/>
              </a:solidFill>
            </a:endParaRPr>
          </a:p>
        </p:txBody>
      </p:sp>
    </p:spTree>
    <p:extLst>
      <p:ext uri="{BB962C8B-B14F-4D97-AF65-F5344CB8AC3E}">
        <p14:creationId xmlns:p14="http://schemas.microsoft.com/office/powerpoint/2010/main" val="1912880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提案手法のみで抽出された関係</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1358606716"/>
              </p:ext>
            </p:extLst>
          </p:nvPr>
        </p:nvGraphicFramePr>
        <p:xfrm>
          <a:off x="457200" y="2060848"/>
          <a:ext cx="8229602" cy="4389120"/>
        </p:xfrm>
        <a:graphic>
          <a:graphicData uri="http://schemas.openxmlformats.org/drawingml/2006/table">
            <a:tbl>
              <a:tblPr firstRow="1" bandRow="1">
                <a:tableStyleId>{5940675A-B579-460E-94D1-54222C63F5DA}</a:tableStyleId>
              </a:tblPr>
              <a:tblGrid>
                <a:gridCol w="2602632"/>
                <a:gridCol w="2880320"/>
                <a:gridCol w="648072"/>
                <a:gridCol w="648072"/>
                <a:gridCol w="648072"/>
                <a:gridCol w="802434"/>
              </a:tblGrid>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説明変数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目的変数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遅延</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相関</a:t>
                      </a:r>
                      <a:endParaRPr kumimoji="1" lang="ja-JP" altLang="en-US" sz="1800" dirty="0">
                        <a:latin typeface="HGPｺﾞｼｯｸM" panose="020B0600000000000000" pitchFamily="50" charset="-128"/>
                        <a:ea typeface="HGPｺﾞｼｯｸM" panose="020B0600000000000000" pitchFamily="50" charset="-128"/>
                      </a:endParaRPr>
                    </a:p>
                  </a:txBody>
                  <a:tcPr>
                    <a:lnR w="12700" cmpd="sng">
                      <a:noFill/>
                    </a:lnR>
                    <a:solidFill>
                      <a:schemeClr val="bg1">
                        <a:lumMod val="85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報告された不具合数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検証された不具合数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solidFill>
                            <a:schemeClr val="tx1"/>
                          </a:solidFill>
                          <a:latin typeface="HGPｺﾞｼｯｸM" panose="020B0600000000000000" pitchFamily="50" charset="-128"/>
                          <a:ea typeface="HGPｺﾞｼｯｸM" panose="020B0600000000000000" pitchFamily="50" charset="-128"/>
                        </a:rPr>
                        <a:t>不具合再割当回数</a:t>
                      </a:r>
                      <a:endParaRPr kumimoji="1" lang="ja-JP" altLang="en-US" sz="1800" dirty="0">
                        <a:solidFill>
                          <a:schemeClr val="tx1"/>
                        </a:solidFill>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1">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コメントをした人数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コミッタの数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優先度３（中）の不具合数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宣言部のコード行数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新しくコメントした人の割合</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-0.72</a:t>
                      </a:r>
                    </a:p>
                  </a:txBody>
                  <a:tcPr>
                    <a:lnR w="12700" cmpd="sng">
                      <a:noFill/>
                    </a:lnR>
                    <a:solidFill>
                      <a:schemeClr val="accent5">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コードオーナのコメント文字数</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0.74</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Enhancement</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9</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8</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Domain</a:t>
                      </a:r>
                      <a:r>
                        <a:rPr kumimoji="1" lang="ja-JP" altLang="en-US" sz="1800" dirty="0" smtClean="0">
                          <a:latin typeface="HGPｺﾞｼｯｸM" panose="020B0600000000000000" pitchFamily="50" charset="-128"/>
                          <a:ea typeface="HGPｺﾞｼｯｸM" panose="020B0600000000000000" pitchFamily="50" charset="-128"/>
                        </a:rPr>
                        <a:t>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ステートメントの数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-0.95</a:t>
                      </a:r>
                    </a:p>
                  </a:txBody>
                  <a:tcPr>
                    <a:lnR w="12700" cmpd="sng">
                      <a:noFill/>
                    </a:lnR>
                    <a:solidFill>
                      <a:schemeClr val="accent5">
                        <a:lumMod val="40000"/>
                        <a:lumOff val="60000"/>
                      </a:schemeClr>
                    </a:solidFill>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lnB w="12700" cap="flat" cmpd="sng" algn="ctr">
                      <a:solidFill>
                        <a:schemeClr val="tx1"/>
                      </a:solidFill>
                      <a:prstDash val="solid"/>
                      <a:round/>
                      <a:headEnd type="none" w="med" len="med"/>
                      <a:tailEnd type="none" w="med" len="med"/>
                    </a:lnB>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lnB w="12700" cap="flat" cmpd="sng" algn="ctr">
                      <a:solidFill>
                        <a:schemeClr val="tx1"/>
                      </a:solidFill>
                      <a:prstDash val="solid"/>
                      <a:round/>
                      <a:headEnd type="none" w="med" len="med"/>
                      <a:tailEnd type="none" w="med" len="med"/>
                    </a:lnB>
                  </a:tcPr>
                </a:tc>
              </a:tr>
            </a:tbl>
          </a:graphicData>
        </a:graphic>
      </p:graphicFrame>
      <p:sp>
        <p:nvSpPr>
          <p:cNvPr id="4" name="日付プレースホルダー 3"/>
          <p:cNvSpPr>
            <a:spLocks noGrp="1"/>
          </p:cNvSpPr>
          <p:nvPr>
            <p:ph type="dt" sz="half" idx="10"/>
          </p:nvPr>
        </p:nvSpPr>
        <p:spPr/>
        <p:txBody>
          <a:bodyPr/>
          <a:lstStyle/>
          <a:p>
            <a:fld id="{65EC76D8-54F4-4EDA-8F56-80377661A169}" type="datetime1">
              <a:rPr lang="ja-JP" altLang="en-US" smtClean="0">
                <a:solidFill>
                  <a:prstClr val="white"/>
                </a:solidFill>
              </a:rPr>
              <a:t>2015/1/12</a:t>
            </a:fld>
            <a:endParaRPr lang="ja-JP" altLang="en-US" dirty="0">
              <a:solidFill>
                <a:prstClr val="white"/>
              </a:solidFill>
            </a:endParaRPr>
          </a:p>
        </p:txBody>
      </p:sp>
      <p:sp>
        <p:nvSpPr>
          <p:cNvPr id="19" name="フローチャート : 複数書類 18"/>
          <p:cNvSpPr/>
          <p:nvPr/>
        </p:nvSpPr>
        <p:spPr>
          <a:xfrm>
            <a:off x="6152412" y="1412776"/>
            <a:ext cx="507820" cy="412264"/>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Code</a:t>
            </a:r>
            <a:endParaRPr lang="ja-JP" altLang="en-US" sz="800" dirty="0">
              <a:solidFill>
                <a:prstClr val="black"/>
              </a:solidFill>
            </a:endParaRPr>
          </a:p>
        </p:txBody>
      </p:sp>
      <p:sp>
        <p:nvSpPr>
          <p:cNvPr id="20" name="フローチャート : 磁気ディスク 19"/>
          <p:cNvSpPr/>
          <p:nvPr/>
        </p:nvSpPr>
        <p:spPr>
          <a:xfrm>
            <a:off x="6825741" y="1413398"/>
            <a:ext cx="507820" cy="411642"/>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Git</a:t>
            </a:r>
            <a:r>
              <a:rPr lang="en-US" altLang="ja-JP" sz="800" dirty="0" smtClean="0">
                <a:solidFill>
                  <a:prstClr val="black"/>
                </a:solidFill>
              </a:rPr>
              <a:t> Log</a:t>
            </a:r>
            <a:endParaRPr lang="ja-JP" altLang="en-US" sz="800" dirty="0">
              <a:solidFill>
                <a:prstClr val="black"/>
              </a:solidFill>
            </a:endParaRPr>
          </a:p>
        </p:txBody>
      </p:sp>
      <p:sp>
        <p:nvSpPr>
          <p:cNvPr id="21" name="フローチャート : 磁気ディスク 20"/>
          <p:cNvSpPr/>
          <p:nvPr/>
        </p:nvSpPr>
        <p:spPr>
          <a:xfrm>
            <a:off x="8172400" y="1413398"/>
            <a:ext cx="507820" cy="411642"/>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500" dirty="0" smtClean="0">
                <a:solidFill>
                  <a:prstClr val="black"/>
                </a:solidFill>
              </a:rPr>
              <a:t>Comments</a:t>
            </a:r>
            <a:endParaRPr lang="ja-JP" altLang="en-US" sz="500" dirty="0">
              <a:solidFill>
                <a:prstClr val="black"/>
              </a:solidFill>
            </a:endParaRPr>
          </a:p>
        </p:txBody>
      </p:sp>
      <p:sp>
        <p:nvSpPr>
          <p:cNvPr id="22" name="フローチャート : 磁気ディスク 21"/>
          <p:cNvSpPr/>
          <p:nvPr/>
        </p:nvSpPr>
        <p:spPr>
          <a:xfrm>
            <a:off x="7499070" y="1413398"/>
            <a:ext cx="507820" cy="411642"/>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Bugzilla</a:t>
            </a:r>
            <a:endParaRPr lang="ja-JP" altLang="en-US" sz="800" dirty="0">
              <a:solidFill>
                <a:prstClr val="black"/>
              </a:solidFill>
            </a:endParaRPr>
          </a:p>
        </p:txBody>
      </p:sp>
      <p:sp>
        <p:nvSpPr>
          <p:cNvPr id="27" name="正方形/長方形 26"/>
          <p:cNvSpPr/>
          <p:nvPr/>
        </p:nvSpPr>
        <p:spPr>
          <a:xfrm>
            <a:off x="5988129" y="1340768"/>
            <a:ext cx="2832342" cy="5760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28" name="グループ化 27"/>
          <p:cNvGrpSpPr/>
          <p:nvPr/>
        </p:nvGrpSpPr>
        <p:grpSpPr>
          <a:xfrm>
            <a:off x="107504" y="5949280"/>
            <a:ext cx="8928992" cy="365942"/>
            <a:chOff x="323444" y="5949280"/>
            <a:chExt cx="9217192" cy="365942"/>
          </a:xfrm>
        </p:grpSpPr>
        <p:grpSp>
          <p:nvGrpSpPr>
            <p:cNvPr id="29" name="グループ化 28"/>
            <p:cNvGrpSpPr/>
            <p:nvPr/>
          </p:nvGrpSpPr>
          <p:grpSpPr>
            <a:xfrm>
              <a:off x="323444" y="5949280"/>
              <a:ext cx="4608596" cy="360040"/>
              <a:chOff x="323444" y="5949280"/>
              <a:chExt cx="6126280" cy="360040"/>
            </a:xfrm>
          </p:grpSpPr>
          <p:grpSp>
            <p:nvGrpSpPr>
              <p:cNvPr id="46" name="グループ化 45"/>
              <p:cNvGrpSpPr/>
              <p:nvPr/>
            </p:nvGrpSpPr>
            <p:grpSpPr>
              <a:xfrm>
                <a:off x="323444" y="5949280"/>
                <a:ext cx="3064918" cy="360040"/>
                <a:chOff x="1547661" y="3356992"/>
                <a:chExt cx="7344801" cy="360040"/>
              </a:xfrm>
            </p:grpSpPr>
            <p:sp>
              <p:nvSpPr>
                <p:cNvPr id="53" name="大波 52"/>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4" name="大波 53"/>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5" name="フローチャート : 判断 54"/>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6" name="大波 55"/>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7" name="フローチャート : 判断 56"/>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47" name="グループ化 46"/>
              <p:cNvGrpSpPr/>
              <p:nvPr/>
            </p:nvGrpSpPr>
            <p:grpSpPr>
              <a:xfrm>
                <a:off x="3384806" y="5949280"/>
                <a:ext cx="3064918" cy="360040"/>
                <a:chOff x="1547661" y="3356992"/>
                <a:chExt cx="7344801" cy="360040"/>
              </a:xfrm>
            </p:grpSpPr>
            <p:sp>
              <p:nvSpPr>
                <p:cNvPr id="48" name="大波 47"/>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9" name="大波 48"/>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0" name="フローチャート : 判断 49"/>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1" name="大波 50"/>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2" name="フローチャート : 判断 51"/>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grpSp>
          <p:nvGrpSpPr>
            <p:cNvPr id="30" name="グループ化 29"/>
            <p:cNvGrpSpPr/>
            <p:nvPr/>
          </p:nvGrpSpPr>
          <p:grpSpPr>
            <a:xfrm>
              <a:off x="4932040" y="5955182"/>
              <a:ext cx="4608596" cy="360040"/>
              <a:chOff x="323444" y="5949280"/>
              <a:chExt cx="6126280" cy="360040"/>
            </a:xfrm>
          </p:grpSpPr>
          <p:grpSp>
            <p:nvGrpSpPr>
              <p:cNvPr id="34" name="グループ化 33"/>
              <p:cNvGrpSpPr/>
              <p:nvPr/>
            </p:nvGrpSpPr>
            <p:grpSpPr>
              <a:xfrm>
                <a:off x="323444" y="5949280"/>
                <a:ext cx="3064918" cy="360040"/>
                <a:chOff x="1547661" y="3356992"/>
                <a:chExt cx="7344801" cy="360040"/>
              </a:xfrm>
            </p:grpSpPr>
            <p:sp>
              <p:nvSpPr>
                <p:cNvPr id="41" name="大波 40"/>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2" name="大波 41"/>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3" name="フローチャート : 判断 42"/>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4" name="大波 43"/>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5" name="フローチャート : 判断 44"/>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35" name="グループ化 34"/>
              <p:cNvGrpSpPr/>
              <p:nvPr/>
            </p:nvGrpSpPr>
            <p:grpSpPr>
              <a:xfrm>
                <a:off x="3384806" y="5949280"/>
                <a:ext cx="3064918" cy="360040"/>
                <a:chOff x="1547661" y="3356992"/>
                <a:chExt cx="7344801" cy="360040"/>
              </a:xfrm>
            </p:grpSpPr>
            <p:sp>
              <p:nvSpPr>
                <p:cNvPr id="36" name="大波 35"/>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大波 36"/>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8" name="フローチャート : 判断 37"/>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9" name="大波 38"/>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0" name="フローチャート : 判断 39"/>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sp>
          <p:nvSpPr>
            <p:cNvPr id="31" name="フローチャート : 判断 30"/>
            <p:cNvSpPr/>
            <p:nvPr/>
          </p:nvSpPr>
          <p:spPr>
            <a:xfrm>
              <a:off x="2555776" y="6045192"/>
              <a:ext cx="136320"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2" name="フローチャート : 判断 31"/>
            <p:cNvSpPr/>
            <p:nvPr/>
          </p:nvSpPr>
          <p:spPr>
            <a:xfrm>
              <a:off x="4860032" y="6039290"/>
              <a:ext cx="139439"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3" name="フローチャート : 判断 32"/>
            <p:cNvSpPr/>
            <p:nvPr/>
          </p:nvSpPr>
          <p:spPr>
            <a:xfrm>
              <a:off x="7197558" y="6045200"/>
              <a:ext cx="62228" cy="1921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sp>
        <p:nvSpPr>
          <p:cNvPr id="58" name="正方形/長方形 57"/>
          <p:cNvSpPr/>
          <p:nvPr/>
        </p:nvSpPr>
        <p:spPr>
          <a:xfrm>
            <a:off x="467544" y="2420888"/>
            <a:ext cx="8212676" cy="36004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25</a:t>
            </a:fld>
            <a:endParaRPr lang="ja-JP" altLang="en-US" dirty="0">
              <a:solidFill>
                <a:prstClr val="white"/>
              </a:solidFill>
            </a:endParaRPr>
          </a:p>
        </p:txBody>
      </p:sp>
    </p:spTree>
    <p:extLst>
      <p:ext uri="{BB962C8B-B14F-4D97-AF65-F5344CB8AC3E}">
        <p14:creationId xmlns:p14="http://schemas.microsoft.com/office/powerpoint/2010/main" val="1055302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考察：遅延を伴う関係がみられた背景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sz="2400" dirty="0" smtClean="0"/>
              <a:t>「報告された不具合数」と「検証された不具合数」の関係</a:t>
            </a:r>
            <a:endParaRPr kumimoji="1" lang="en-US" altLang="ja-JP" sz="2400" dirty="0" smtClean="0"/>
          </a:p>
          <a:p>
            <a:endParaRPr kumimoji="1" lang="ja-JP" altLang="en-US" dirty="0"/>
          </a:p>
        </p:txBody>
      </p:sp>
      <p:sp>
        <p:nvSpPr>
          <p:cNvPr id="4" name="日付プレースホルダー 3"/>
          <p:cNvSpPr>
            <a:spLocks noGrp="1"/>
          </p:cNvSpPr>
          <p:nvPr>
            <p:ph type="dt" sz="half" idx="10"/>
          </p:nvPr>
        </p:nvSpPr>
        <p:spPr/>
        <p:txBody>
          <a:bodyPr/>
          <a:lstStyle/>
          <a:p>
            <a:fld id="{8798BB34-ECF8-402E-99ED-D5AB5C73A60A}" type="datetime1">
              <a:rPr lang="ja-JP" altLang="en-US" smtClean="0">
                <a:solidFill>
                  <a:prstClr val="white"/>
                </a:solidFill>
              </a:rPr>
              <a:t>2015/1/12</a:t>
            </a:fld>
            <a:endParaRPr lang="ja-JP" altLang="en-US" dirty="0">
              <a:solidFill>
                <a:prstClr val="white"/>
              </a:solidFill>
            </a:endParaRPr>
          </a:p>
        </p:txBody>
      </p:sp>
      <p:pic>
        <p:nvPicPr>
          <p:cNvPr id="18" name="Picture 2" descr="F:\HOME\Downloads\MC90043394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445770" y="1916832"/>
            <a:ext cx="1224136" cy="12241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843808" y="2827102"/>
            <a:ext cx="1092357" cy="109235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F:\HOME\Downloads\MC90043394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355976" y="3498219"/>
            <a:ext cx="1107109" cy="110710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855907" y="4159353"/>
            <a:ext cx="1092357" cy="1092357"/>
          </a:xfrm>
          <a:prstGeom prst="rect">
            <a:avLst/>
          </a:prstGeom>
          <a:noFill/>
          <a:extLst>
            <a:ext uri="{909E8E84-426E-40DD-AFC4-6F175D3DCCD1}">
              <a14:hiddenFill xmlns:a14="http://schemas.microsoft.com/office/drawing/2010/main">
                <a:solidFill>
                  <a:srgbClr val="FFFFFF"/>
                </a:solidFill>
              </a14:hiddenFill>
            </a:ext>
          </a:extLst>
        </p:spPr>
      </p:pic>
      <p:sp>
        <p:nvSpPr>
          <p:cNvPr id="32" name="円/楕円 31"/>
          <p:cNvSpPr/>
          <p:nvPr/>
        </p:nvSpPr>
        <p:spPr>
          <a:xfrm>
            <a:off x="7596336" y="5107694"/>
            <a:ext cx="864096" cy="86409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完了</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33" name="屈折矢印 32"/>
          <p:cNvSpPr/>
          <p:nvPr/>
        </p:nvSpPr>
        <p:spPr>
          <a:xfrm rot="5400000">
            <a:off x="1952896" y="2984034"/>
            <a:ext cx="628355" cy="778491"/>
          </a:xfrm>
          <a:prstGeom prst="bentUpArrow">
            <a:avLst/>
          </a:prstGeom>
          <a:solidFill>
            <a:schemeClr val="tx2">
              <a:lumMod val="40000"/>
              <a:lumOff val="6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4" name="屈折矢印 33"/>
          <p:cNvSpPr/>
          <p:nvPr/>
        </p:nvSpPr>
        <p:spPr>
          <a:xfrm rot="5400000">
            <a:off x="3422932" y="3736482"/>
            <a:ext cx="628355" cy="778491"/>
          </a:xfrm>
          <a:prstGeom prst="bentUpArrow">
            <a:avLst/>
          </a:prstGeom>
          <a:solidFill>
            <a:schemeClr val="tx2">
              <a:lumMod val="40000"/>
              <a:lumOff val="6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5" name="屈折矢印 34"/>
          <p:cNvSpPr/>
          <p:nvPr/>
        </p:nvSpPr>
        <p:spPr>
          <a:xfrm rot="5400000">
            <a:off x="4935100" y="4476279"/>
            <a:ext cx="628355" cy="778491"/>
          </a:xfrm>
          <a:prstGeom prst="bentUpArrow">
            <a:avLst/>
          </a:prstGeom>
          <a:solidFill>
            <a:schemeClr val="tx2">
              <a:lumMod val="40000"/>
              <a:lumOff val="6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6" name="屈折矢印 35"/>
          <p:cNvSpPr/>
          <p:nvPr/>
        </p:nvSpPr>
        <p:spPr>
          <a:xfrm rot="5400000">
            <a:off x="6447268" y="5176642"/>
            <a:ext cx="628355" cy="778491"/>
          </a:xfrm>
          <a:prstGeom prst="bentUpArrow">
            <a:avLst/>
          </a:prstGeom>
          <a:solidFill>
            <a:schemeClr val="tx2">
              <a:lumMod val="40000"/>
              <a:lumOff val="6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テキスト ボックス 36"/>
          <p:cNvSpPr txBox="1"/>
          <p:nvPr/>
        </p:nvSpPr>
        <p:spPr>
          <a:xfrm>
            <a:off x="1194897" y="3092631"/>
            <a:ext cx="856823"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200" dirty="0" smtClean="0">
                <a:solidFill>
                  <a:prstClr val="black"/>
                </a:solidFill>
                <a:latin typeface="HGPｺﾞｼｯｸM" panose="020B0600000000000000" pitchFamily="50" charset="-128"/>
                <a:ea typeface="HGPｺﾞｼｯｸM" panose="020B0600000000000000" pitchFamily="50" charset="-128"/>
              </a:rPr>
              <a:t>報告</a:t>
            </a:r>
            <a:endParaRPr lang="ja-JP" altLang="en-US" sz="2200" dirty="0">
              <a:solidFill>
                <a:prstClr val="black"/>
              </a:solidFill>
              <a:latin typeface="HGPｺﾞｼｯｸM" panose="020B0600000000000000" pitchFamily="50" charset="-128"/>
              <a:ea typeface="HGPｺﾞｼｯｸM" panose="020B0600000000000000" pitchFamily="50" charset="-128"/>
            </a:endParaRPr>
          </a:p>
        </p:txBody>
      </p:sp>
      <p:sp>
        <p:nvSpPr>
          <p:cNvPr id="38" name="テキスト ボックス 37"/>
          <p:cNvSpPr txBox="1"/>
          <p:nvPr/>
        </p:nvSpPr>
        <p:spPr>
          <a:xfrm>
            <a:off x="2635057" y="3811550"/>
            <a:ext cx="856823"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200" dirty="0" smtClean="0">
                <a:solidFill>
                  <a:prstClr val="black"/>
                </a:solidFill>
                <a:latin typeface="HGPｺﾞｼｯｸM" panose="020B0600000000000000" pitchFamily="50" charset="-128"/>
                <a:ea typeface="HGPｺﾞｼｯｸM" panose="020B0600000000000000" pitchFamily="50" charset="-128"/>
              </a:rPr>
              <a:t>割当</a:t>
            </a:r>
            <a:endParaRPr lang="ja-JP" altLang="en-US" sz="2200" dirty="0">
              <a:solidFill>
                <a:prstClr val="black"/>
              </a:solidFill>
              <a:latin typeface="HGPｺﾞｼｯｸM" panose="020B0600000000000000" pitchFamily="50" charset="-128"/>
              <a:ea typeface="HGPｺﾞｼｯｸM" panose="020B0600000000000000" pitchFamily="50" charset="-128"/>
            </a:endParaRPr>
          </a:p>
        </p:txBody>
      </p:sp>
      <p:sp>
        <p:nvSpPr>
          <p:cNvPr id="39" name="テキスト ボックス 38"/>
          <p:cNvSpPr txBox="1"/>
          <p:nvPr/>
        </p:nvSpPr>
        <p:spPr>
          <a:xfrm>
            <a:off x="4147225" y="4604799"/>
            <a:ext cx="856823"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200" dirty="0" smtClean="0">
                <a:solidFill>
                  <a:prstClr val="black"/>
                </a:solidFill>
                <a:latin typeface="HGPｺﾞｼｯｸM" panose="020B0600000000000000" pitchFamily="50" charset="-128"/>
                <a:ea typeface="HGPｺﾞｼｯｸM" panose="020B0600000000000000" pitchFamily="50" charset="-128"/>
              </a:rPr>
              <a:t>修正</a:t>
            </a:r>
            <a:endParaRPr lang="ja-JP" altLang="en-US" sz="2200" dirty="0">
              <a:solidFill>
                <a:prstClr val="black"/>
              </a:solidFill>
              <a:latin typeface="HGPｺﾞｼｯｸM" panose="020B0600000000000000" pitchFamily="50" charset="-128"/>
              <a:ea typeface="HGPｺﾞｼｯｸM" panose="020B0600000000000000" pitchFamily="50" charset="-128"/>
            </a:endParaRPr>
          </a:p>
        </p:txBody>
      </p:sp>
      <p:sp>
        <p:nvSpPr>
          <p:cNvPr id="40" name="テキスト ボックス 39"/>
          <p:cNvSpPr txBox="1"/>
          <p:nvPr/>
        </p:nvSpPr>
        <p:spPr>
          <a:xfrm>
            <a:off x="5659393" y="5251710"/>
            <a:ext cx="856823" cy="43088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200" dirty="0" smtClean="0">
                <a:solidFill>
                  <a:prstClr val="black"/>
                </a:solidFill>
                <a:latin typeface="HGPｺﾞｼｯｸM" panose="020B0600000000000000" pitchFamily="50" charset="-128"/>
                <a:ea typeface="HGPｺﾞｼｯｸM" panose="020B0600000000000000" pitchFamily="50" charset="-128"/>
              </a:rPr>
              <a:t>検証</a:t>
            </a:r>
            <a:endParaRPr lang="ja-JP" altLang="en-US" sz="2200" dirty="0">
              <a:solidFill>
                <a:prstClr val="black"/>
              </a:solidFill>
              <a:latin typeface="HGPｺﾞｼｯｸM" panose="020B0600000000000000" pitchFamily="50" charset="-128"/>
              <a:ea typeface="HGPｺﾞｼｯｸM" panose="020B0600000000000000" pitchFamily="50" charset="-128"/>
            </a:endParaRPr>
          </a:p>
        </p:txBody>
      </p:sp>
      <p:cxnSp>
        <p:nvCxnSpPr>
          <p:cNvPr id="43" name="直線コネクタ 42"/>
          <p:cNvCxnSpPr/>
          <p:nvPr/>
        </p:nvCxnSpPr>
        <p:spPr>
          <a:xfrm>
            <a:off x="1877828" y="6165304"/>
            <a:ext cx="6121802" cy="0"/>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2915816" y="6166465"/>
            <a:ext cx="4464496"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平均 </a:t>
            </a:r>
            <a:r>
              <a:rPr lang="en-US" altLang="ja-JP" sz="2000" dirty="0" smtClean="0">
                <a:solidFill>
                  <a:prstClr val="black"/>
                </a:solidFill>
                <a:latin typeface="HGPｺﾞｼｯｸM" panose="020B0600000000000000" pitchFamily="50" charset="-128"/>
                <a:ea typeface="HGPｺﾞｼｯｸM" panose="020B0600000000000000" pitchFamily="50" charset="-128"/>
              </a:rPr>
              <a:t>381</a:t>
            </a:r>
            <a:r>
              <a:rPr lang="ja-JP" altLang="en-US" sz="2000" dirty="0" smtClean="0">
                <a:solidFill>
                  <a:prstClr val="black"/>
                </a:solidFill>
                <a:latin typeface="HGPｺﾞｼｯｸM" panose="020B0600000000000000" pitchFamily="50" charset="-128"/>
                <a:ea typeface="HGPｺﾞｼｯｸM" panose="020B0600000000000000" pitchFamily="50" charset="-128"/>
              </a:rPr>
              <a:t>日（</a:t>
            </a:r>
            <a:r>
              <a:rPr lang="en-US" altLang="ja-JP" sz="2000" dirty="0" smtClean="0">
                <a:solidFill>
                  <a:prstClr val="black"/>
                </a:solidFill>
                <a:latin typeface="HGPｺﾞｼｯｸM" panose="020B0600000000000000" pitchFamily="50" charset="-128"/>
                <a:ea typeface="HGPｺﾞｼｯｸM" panose="020B0600000000000000" pitchFamily="50" charset="-128"/>
              </a:rPr>
              <a:t>Apache</a:t>
            </a:r>
            <a:r>
              <a:rPr lang="ja-JP" altLang="en-US" sz="2000" dirty="0">
                <a:solidFill>
                  <a:prstClr val="black"/>
                </a:solidFill>
                <a:latin typeface="HGPｺﾞｼｯｸM" panose="020B0600000000000000" pitchFamily="50" charset="-128"/>
                <a:ea typeface="HGPｺﾞｼｯｸM" panose="020B0600000000000000" pitchFamily="50" charset="-128"/>
              </a:rPr>
              <a:t>プロジェクト</a:t>
            </a:r>
            <a:r>
              <a:rPr lang="ja-JP" altLang="en-US" sz="2000" dirty="0" smtClean="0">
                <a:solidFill>
                  <a:prstClr val="black"/>
                </a:solidFill>
                <a:latin typeface="HGPｺﾞｼｯｸM" panose="020B0600000000000000" pitchFamily="50" charset="-128"/>
                <a:ea typeface="HGPｺﾞｼｯｸM" panose="020B0600000000000000" pitchFamily="50" charset="-128"/>
              </a:rPr>
              <a:t>）</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26</a:t>
            </a:fld>
            <a:endParaRPr lang="ja-JP" altLang="en-US" dirty="0">
              <a:solidFill>
                <a:prstClr val="white"/>
              </a:solidFill>
            </a:endParaRPr>
          </a:p>
        </p:txBody>
      </p:sp>
    </p:spTree>
    <p:extLst>
      <p:ext uri="{BB962C8B-B14F-4D97-AF65-F5344CB8AC3E}">
        <p14:creationId xmlns:p14="http://schemas.microsoft.com/office/powerpoint/2010/main" val="4170221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提案手法のみで抽出された関係</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349706620"/>
              </p:ext>
            </p:extLst>
          </p:nvPr>
        </p:nvGraphicFramePr>
        <p:xfrm>
          <a:off x="457200" y="2060848"/>
          <a:ext cx="8229602" cy="4389120"/>
        </p:xfrm>
        <a:graphic>
          <a:graphicData uri="http://schemas.openxmlformats.org/drawingml/2006/table">
            <a:tbl>
              <a:tblPr firstRow="1" bandRow="1">
                <a:tableStyleId>{5940675A-B579-460E-94D1-54222C63F5DA}</a:tableStyleId>
              </a:tblPr>
              <a:tblGrid>
                <a:gridCol w="2602632"/>
                <a:gridCol w="2880320"/>
                <a:gridCol w="648072"/>
                <a:gridCol w="648072"/>
                <a:gridCol w="648072"/>
                <a:gridCol w="802434"/>
              </a:tblGrid>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説明変数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目的変数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説加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目加</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遅延</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相関</a:t>
                      </a:r>
                      <a:endParaRPr kumimoji="1" lang="ja-JP" altLang="en-US" sz="1800" dirty="0">
                        <a:latin typeface="HGPｺﾞｼｯｸM" panose="020B0600000000000000" pitchFamily="50" charset="-128"/>
                        <a:ea typeface="HGPｺﾞｼｯｸM" panose="020B0600000000000000" pitchFamily="50" charset="-128"/>
                      </a:endParaRPr>
                    </a:p>
                  </a:txBody>
                  <a:tcPr>
                    <a:lnR w="12700" cmpd="sng">
                      <a:noFill/>
                    </a:lnR>
                    <a:solidFill>
                      <a:schemeClr val="bg1">
                        <a:lumMod val="85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報告された不具合数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検証された不具合数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solidFill>
                            <a:schemeClr val="tx1"/>
                          </a:solidFill>
                          <a:latin typeface="HGPｺﾞｼｯｸM" panose="020B0600000000000000" pitchFamily="50" charset="-128"/>
                          <a:ea typeface="HGPｺﾞｼｯｸM" panose="020B0600000000000000" pitchFamily="50" charset="-128"/>
                        </a:rPr>
                        <a:t>不具合再割当回数</a:t>
                      </a:r>
                      <a:endParaRPr kumimoji="1" lang="ja-JP" altLang="en-US" sz="1800" dirty="0">
                        <a:solidFill>
                          <a:schemeClr val="tx1"/>
                        </a:solidFill>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1">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コメントをした人数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コミッタの数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優先度３（中）の不具合数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0.70</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宣言部のコード行数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新しくコメントした人の割合</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-0.72</a:t>
                      </a:r>
                    </a:p>
                  </a:txBody>
                  <a:tcPr>
                    <a:lnR w="12700" cmpd="sng">
                      <a:noFill/>
                    </a:lnR>
                    <a:solidFill>
                      <a:schemeClr val="accent5">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平均空白行数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1">
                        <a:lumMod val="60000"/>
                        <a:lumOff val="40000"/>
                      </a:schemeClr>
                    </a:solidFill>
                  </a:tcPr>
                </a:tc>
                <a:tc>
                  <a:txBody>
                    <a:bodyPr/>
                    <a:lstStyle/>
                    <a:p>
                      <a:pPr algn="ctr"/>
                      <a:r>
                        <a:rPr kumimoji="1" lang="ja-JP" altLang="en-US" sz="1800" baseline="0" dirty="0" smtClean="0">
                          <a:latin typeface="HGPｺﾞｼｯｸM" panose="020B0600000000000000" pitchFamily="50" charset="-128"/>
                          <a:ea typeface="HGPｺﾞｼｯｸM" panose="020B0600000000000000" pitchFamily="50" charset="-128"/>
                        </a:rPr>
                        <a:t>コードオーナのコメント文字数</a:t>
                      </a: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2</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0.74</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Enhancement</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9</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8</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11</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0.75</a:t>
                      </a:r>
                    </a:p>
                  </a:txBody>
                  <a:tcPr>
                    <a:lnR w="12700" cmpd="sng">
                      <a:noFill/>
                    </a:lnR>
                    <a:solidFill>
                      <a:schemeClr val="accent2">
                        <a:lumMod val="40000"/>
                        <a:lumOff val="60000"/>
                      </a:schemeClr>
                    </a:solidFill>
                  </a:tcPr>
                </a:tc>
              </a:tr>
              <a:tr h="326806">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Blocker</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Domain</a:t>
                      </a:r>
                      <a:r>
                        <a:rPr kumimoji="1" lang="ja-JP" altLang="en-US" sz="1800" dirty="0" smtClean="0">
                          <a:latin typeface="HGPｺﾞｼｯｸM" panose="020B0600000000000000" pitchFamily="50" charset="-128"/>
                          <a:ea typeface="HGPｺﾞｼｯｸM" panose="020B0600000000000000" pitchFamily="50" charset="-128"/>
                        </a:rPr>
                        <a:t>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5</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6</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0.92</a:t>
                      </a:r>
                    </a:p>
                  </a:txBody>
                  <a:tcPr>
                    <a:lnR w="12700" cmpd="sng">
                      <a:noFill/>
                    </a:lnR>
                    <a:solidFill>
                      <a:schemeClr val="accent2">
                        <a:lumMod val="40000"/>
                        <a:lumOff val="60000"/>
                      </a:schemeClr>
                    </a:solidFill>
                  </a:tcPr>
                </a:tc>
              </a:tr>
              <a:tr h="326806">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ステートメントの数</a:t>
                      </a: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Critical</a:t>
                      </a:r>
                      <a:r>
                        <a:rPr kumimoji="1" lang="ja-JP" altLang="en-US" sz="1800" dirty="0" smtClean="0">
                          <a:latin typeface="HGPｺﾞｼｯｸM" panose="020B0600000000000000" pitchFamily="50" charset="-128"/>
                          <a:ea typeface="HGPｺﾞｼｯｸM" panose="020B0600000000000000" pitchFamily="50" charset="-128"/>
                        </a:rPr>
                        <a:t>の不具合数</a:t>
                      </a:r>
                      <a:endParaRPr kumimoji="1" lang="ja-JP" altLang="en-US" sz="18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10</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ja-JP" altLang="en-US" sz="1800" dirty="0" smtClean="0">
                          <a:latin typeface="HGPｺﾞｼｯｸM" panose="020B0600000000000000" pitchFamily="50" charset="-128"/>
                          <a:ea typeface="HGPｺﾞｼｯｸM" panose="020B0600000000000000" pitchFamily="50" charset="-128"/>
                        </a:rPr>
                        <a:t>１</a:t>
                      </a:r>
                      <a:endParaRPr kumimoji="1" lang="ja-JP" altLang="en-US" sz="18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800" dirty="0" smtClean="0">
                          <a:latin typeface="HGPｺﾞｼｯｸM" panose="020B0600000000000000" pitchFamily="50" charset="-128"/>
                          <a:ea typeface="HGPｺﾞｼｯｸM" panose="020B0600000000000000" pitchFamily="50" charset="-128"/>
                        </a:rPr>
                        <a:t>-0.95</a:t>
                      </a:r>
                    </a:p>
                  </a:txBody>
                  <a:tcPr>
                    <a:lnR w="12700" cmpd="sng">
                      <a:noFill/>
                    </a:lnR>
                    <a:solidFill>
                      <a:schemeClr val="accent5">
                        <a:lumMod val="40000"/>
                        <a:lumOff val="60000"/>
                      </a:schemeClr>
                    </a:solidFill>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tcPr>
                </a:tc>
              </a:tr>
              <a:tr h="326806">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L w="12700" cmpd="sng">
                      <a:noFill/>
                    </a:lnL>
                    <a:lnB w="12700" cap="flat" cmpd="sng" algn="ctr">
                      <a:solidFill>
                        <a:schemeClr val="tx1"/>
                      </a:solidFill>
                      <a:prstDash val="solid"/>
                      <a:round/>
                      <a:headEnd type="none" w="med" len="med"/>
                      <a:tailEnd type="none" w="med" len="med"/>
                    </a:lnB>
                  </a:tcPr>
                </a:tc>
                <a:tc>
                  <a:txBody>
                    <a:bodyPr/>
                    <a:lstStyle/>
                    <a:p>
                      <a:pPr algn="ctr"/>
                      <a:endParaRPr kumimoji="1" lang="en-US" altLang="ja-JP" sz="1800" baseline="0" dirty="0" smtClean="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8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en-US" altLang="ja-JP" sz="1800" dirty="0" smtClean="0">
                        <a:latin typeface="HGPｺﾞｼｯｸM" panose="020B0600000000000000" pitchFamily="50" charset="-128"/>
                        <a:ea typeface="HGPｺﾞｼｯｸM" panose="020B0600000000000000" pitchFamily="50" charset="-128"/>
                      </a:endParaRPr>
                    </a:p>
                  </a:txBody>
                  <a:tcPr>
                    <a:lnR w="12700" cmpd="sng">
                      <a:noFill/>
                    </a:lnR>
                    <a:lnB w="12700" cap="flat" cmpd="sng" algn="ctr">
                      <a:solidFill>
                        <a:schemeClr val="tx1"/>
                      </a:solidFill>
                      <a:prstDash val="solid"/>
                      <a:round/>
                      <a:headEnd type="none" w="med" len="med"/>
                      <a:tailEnd type="none" w="med" len="med"/>
                    </a:lnB>
                  </a:tcPr>
                </a:tc>
              </a:tr>
            </a:tbl>
          </a:graphicData>
        </a:graphic>
      </p:graphicFrame>
      <p:sp>
        <p:nvSpPr>
          <p:cNvPr id="4" name="日付プレースホルダー 3"/>
          <p:cNvSpPr>
            <a:spLocks noGrp="1"/>
          </p:cNvSpPr>
          <p:nvPr>
            <p:ph type="dt" sz="half" idx="10"/>
          </p:nvPr>
        </p:nvSpPr>
        <p:spPr/>
        <p:txBody>
          <a:bodyPr/>
          <a:lstStyle/>
          <a:p>
            <a:fld id="{36913127-12E3-418E-A6B2-496FF874C747}" type="datetime1">
              <a:rPr lang="ja-JP" altLang="en-US" smtClean="0">
                <a:solidFill>
                  <a:prstClr val="white"/>
                </a:solidFill>
              </a:rPr>
              <a:t>2015/1/12</a:t>
            </a:fld>
            <a:endParaRPr lang="ja-JP" altLang="en-US" dirty="0">
              <a:solidFill>
                <a:prstClr val="white"/>
              </a:solidFill>
            </a:endParaRPr>
          </a:p>
        </p:txBody>
      </p:sp>
      <p:sp>
        <p:nvSpPr>
          <p:cNvPr id="19" name="フローチャート : 複数書類 18"/>
          <p:cNvSpPr/>
          <p:nvPr/>
        </p:nvSpPr>
        <p:spPr>
          <a:xfrm>
            <a:off x="6152412" y="1412776"/>
            <a:ext cx="507820" cy="412264"/>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Code</a:t>
            </a:r>
            <a:endParaRPr lang="ja-JP" altLang="en-US" sz="800" dirty="0">
              <a:solidFill>
                <a:prstClr val="black"/>
              </a:solidFill>
            </a:endParaRPr>
          </a:p>
        </p:txBody>
      </p:sp>
      <p:sp>
        <p:nvSpPr>
          <p:cNvPr id="20" name="フローチャート : 磁気ディスク 19"/>
          <p:cNvSpPr/>
          <p:nvPr/>
        </p:nvSpPr>
        <p:spPr>
          <a:xfrm>
            <a:off x="6825741" y="1413398"/>
            <a:ext cx="507820" cy="411642"/>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Git</a:t>
            </a:r>
            <a:r>
              <a:rPr lang="en-US" altLang="ja-JP" sz="800" dirty="0" smtClean="0">
                <a:solidFill>
                  <a:prstClr val="black"/>
                </a:solidFill>
              </a:rPr>
              <a:t> Log</a:t>
            </a:r>
            <a:endParaRPr lang="ja-JP" altLang="en-US" sz="800" dirty="0">
              <a:solidFill>
                <a:prstClr val="black"/>
              </a:solidFill>
            </a:endParaRPr>
          </a:p>
        </p:txBody>
      </p:sp>
      <p:sp>
        <p:nvSpPr>
          <p:cNvPr id="21" name="フローチャート : 磁気ディスク 20"/>
          <p:cNvSpPr/>
          <p:nvPr/>
        </p:nvSpPr>
        <p:spPr>
          <a:xfrm>
            <a:off x="8172400" y="1413398"/>
            <a:ext cx="507820" cy="411642"/>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500" dirty="0" smtClean="0">
                <a:solidFill>
                  <a:prstClr val="black"/>
                </a:solidFill>
              </a:rPr>
              <a:t>Comments</a:t>
            </a:r>
            <a:endParaRPr lang="ja-JP" altLang="en-US" sz="500" dirty="0">
              <a:solidFill>
                <a:prstClr val="black"/>
              </a:solidFill>
            </a:endParaRPr>
          </a:p>
        </p:txBody>
      </p:sp>
      <p:sp>
        <p:nvSpPr>
          <p:cNvPr id="22" name="フローチャート : 磁気ディスク 21"/>
          <p:cNvSpPr/>
          <p:nvPr/>
        </p:nvSpPr>
        <p:spPr>
          <a:xfrm>
            <a:off x="7499070" y="1413398"/>
            <a:ext cx="507820" cy="411642"/>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Bugzilla</a:t>
            </a:r>
            <a:endParaRPr lang="ja-JP" altLang="en-US" sz="800" dirty="0">
              <a:solidFill>
                <a:prstClr val="black"/>
              </a:solidFill>
            </a:endParaRPr>
          </a:p>
        </p:txBody>
      </p:sp>
      <p:sp>
        <p:nvSpPr>
          <p:cNvPr id="27" name="正方形/長方形 26"/>
          <p:cNvSpPr/>
          <p:nvPr/>
        </p:nvSpPr>
        <p:spPr>
          <a:xfrm>
            <a:off x="5988129" y="1340768"/>
            <a:ext cx="2832342" cy="5760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28" name="グループ化 27"/>
          <p:cNvGrpSpPr/>
          <p:nvPr/>
        </p:nvGrpSpPr>
        <p:grpSpPr>
          <a:xfrm>
            <a:off x="107504" y="5949280"/>
            <a:ext cx="8928992" cy="365942"/>
            <a:chOff x="323444" y="5949280"/>
            <a:chExt cx="9217192" cy="365942"/>
          </a:xfrm>
        </p:grpSpPr>
        <p:grpSp>
          <p:nvGrpSpPr>
            <p:cNvPr id="29" name="グループ化 28"/>
            <p:cNvGrpSpPr/>
            <p:nvPr/>
          </p:nvGrpSpPr>
          <p:grpSpPr>
            <a:xfrm>
              <a:off x="323444" y="5949280"/>
              <a:ext cx="4608596" cy="360040"/>
              <a:chOff x="323444" y="5949280"/>
              <a:chExt cx="6126280" cy="360040"/>
            </a:xfrm>
          </p:grpSpPr>
          <p:grpSp>
            <p:nvGrpSpPr>
              <p:cNvPr id="46" name="グループ化 45"/>
              <p:cNvGrpSpPr/>
              <p:nvPr/>
            </p:nvGrpSpPr>
            <p:grpSpPr>
              <a:xfrm>
                <a:off x="323444" y="5949280"/>
                <a:ext cx="3064918" cy="360040"/>
                <a:chOff x="1547661" y="3356992"/>
                <a:chExt cx="7344801" cy="360040"/>
              </a:xfrm>
            </p:grpSpPr>
            <p:sp>
              <p:nvSpPr>
                <p:cNvPr id="53" name="大波 52"/>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4" name="大波 53"/>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5" name="フローチャート : 判断 54"/>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6" name="大波 55"/>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7" name="フローチャート : 判断 56"/>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47" name="グループ化 46"/>
              <p:cNvGrpSpPr/>
              <p:nvPr/>
            </p:nvGrpSpPr>
            <p:grpSpPr>
              <a:xfrm>
                <a:off x="3384806" y="5949280"/>
                <a:ext cx="3064918" cy="360040"/>
                <a:chOff x="1547661" y="3356992"/>
                <a:chExt cx="7344801" cy="360040"/>
              </a:xfrm>
            </p:grpSpPr>
            <p:sp>
              <p:nvSpPr>
                <p:cNvPr id="48" name="大波 47"/>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9" name="大波 48"/>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0" name="フローチャート : 判断 49"/>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1" name="大波 50"/>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2" name="フローチャート : 判断 51"/>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grpSp>
          <p:nvGrpSpPr>
            <p:cNvPr id="30" name="グループ化 29"/>
            <p:cNvGrpSpPr/>
            <p:nvPr/>
          </p:nvGrpSpPr>
          <p:grpSpPr>
            <a:xfrm>
              <a:off x="4932040" y="5955182"/>
              <a:ext cx="4608596" cy="360040"/>
              <a:chOff x="323444" y="5949280"/>
              <a:chExt cx="6126280" cy="360040"/>
            </a:xfrm>
          </p:grpSpPr>
          <p:grpSp>
            <p:nvGrpSpPr>
              <p:cNvPr id="34" name="グループ化 33"/>
              <p:cNvGrpSpPr/>
              <p:nvPr/>
            </p:nvGrpSpPr>
            <p:grpSpPr>
              <a:xfrm>
                <a:off x="323444" y="5949280"/>
                <a:ext cx="3064918" cy="360040"/>
                <a:chOff x="1547661" y="3356992"/>
                <a:chExt cx="7344801" cy="360040"/>
              </a:xfrm>
            </p:grpSpPr>
            <p:sp>
              <p:nvSpPr>
                <p:cNvPr id="41" name="大波 40"/>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2" name="大波 41"/>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3" name="フローチャート : 判断 42"/>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4" name="大波 43"/>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5" name="フローチャート : 判断 44"/>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35" name="グループ化 34"/>
              <p:cNvGrpSpPr/>
              <p:nvPr/>
            </p:nvGrpSpPr>
            <p:grpSpPr>
              <a:xfrm>
                <a:off x="3384806" y="5949280"/>
                <a:ext cx="3064918" cy="360040"/>
                <a:chOff x="1547661" y="3356992"/>
                <a:chExt cx="7344801" cy="360040"/>
              </a:xfrm>
            </p:grpSpPr>
            <p:sp>
              <p:nvSpPr>
                <p:cNvPr id="36" name="大波 35"/>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大波 36"/>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8" name="フローチャート : 判断 37"/>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9" name="大波 38"/>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0" name="フローチャート : 判断 39"/>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sp>
          <p:nvSpPr>
            <p:cNvPr id="31" name="フローチャート : 判断 30"/>
            <p:cNvSpPr/>
            <p:nvPr/>
          </p:nvSpPr>
          <p:spPr>
            <a:xfrm>
              <a:off x="2555776" y="6045192"/>
              <a:ext cx="136320"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2" name="フローチャート : 判断 31"/>
            <p:cNvSpPr/>
            <p:nvPr/>
          </p:nvSpPr>
          <p:spPr>
            <a:xfrm>
              <a:off x="4860032" y="6039290"/>
              <a:ext cx="139439"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3" name="フローチャート : 判断 32"/>
            <p:cNvSpPr/>
            <p:nvPr/>
          </p:nvSpPr>
          <p:spPr>
            <a:xfrm>
              <a:off x="7197558" y="6045200"/>
              <a:ext cx="62228" cy="1921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sp>
        <p:nvSpPr>
          <p:cNvPr id="58" name="正方形/長方形 57"/>
          <p:cNvSpPr/>
          <p:nvPr/>
        </p:nvSpPr>
        <p:spPr>
          <a:xfrm>
            <a:off x="467544" y="2780928"/>
            <a:ext cx="8212676" cy="36004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27</a:t>
            </a:fld>
            <a:endParaRPr lang="ja-JP" altLang="en-US" dirty="0">
              <a:solidFill>
                <a:prstClr val="white"/>
              </a:solidFill>
            </a:endParaRPr>
          </a:p>
        </p:txBody>
      </p:sp>
    </p:spTree>
    <p:extLst>
      <p:ext uri="{BB962C8B-B14F-4D97-AF65-F5344CB8AC3E}">
        <p14:creationId xmlns:p14="http://schemas.microsoft.com/office/powerpoint/2010/main" val="1799459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考察：遅延を伴う関係がみられた背景</a:t>
            </a:r>
            <a:endParaRPr kumimoji="1" lang="ja-JP" altLang="en-US" dirty="0"/>
          </a:p>
        </p:txBody>
      </p:sp>
      <p:sp>
        <p:nvSpPr>
          <p:cNvPr id="4" name="日付プレースホルダー 3"/>
          <p:cNvSpPr>
            <a:spLocks noGrp="1"/>
          </p:cNvSpPr>
          <p:nvPr>
            <p:ph type="dt" sz="half" idx="10"/>
          </p:nvPr>
        </p:nvSpPr>
        <p:spPr/>
        <p:txBody>
          <a:bodyPr/>
          <a:lstStyle/>
          <a:p>
            <a:fld id="{47821CFF-4C30-4484-9B5F-98350A93D03F}" type="datetime1">
              <a:rPr lang="ja-JP" altLang="en-US" smtClean="0">
                <a:solidFill>
                  <a:prstClr val="white"/>
                </a:solidFill>
              </a:rPr>
              <a:t>2015/1/12</a:t>
            </a:fld>
            <a:endParaRPr lang="ja-JP" altLang="en-US" dirty="0">
              <a:solidFill>
                <a:prstClr val="white"/>
              </a:solidFill>
            </a:endParaRPr>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724545869"/>
              </p:ext>
            </p:extLst>
          </p:nvPr>
        </p:nvGraphicFramePr>
        <p:xfrm>
          <a:off x="179512" y="1916832"/>
          <a:ext cx="8856984" cy="3240782"/>
        </p:xfrm>
        <a:graphic>
          <a:graphicData uri="http://schemas.openxmlformats.org/drawingml/2006/chart">
            <c:chart xmlns:c="http://schemas.openxmlformats.org/drawingml/2006/chart" xmlns:r="http://schemas.openxmlformats.org/officeDocument/2006/relationships" r:id="rId3"/>
          </a:graphicData>
        </a:graphic>
      </p:graphicFrame>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28</a:t>
            </a:fld>
            <a:endParaRPr lang="ja-JP" altLang="en-US" dirty="0">
              <a:solidFill>
                <a:prstClr val="white"/>
              </a:solidFill>
            </a:endParaRPr>
          </a:p>
        </p:txBody>
      </p:sp>
    </p:spTree>
    <p:extLst>
      <p:ext uri="{BB962C8B-B14F-4D97-AF65-F5344CB8AC3E}">
        <p14:creationId xmlns:p14="http://schemas.microsoft.com/office/powerpoint/2010/main" val="2161645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考察：遅延を伴う関係がみられた背景</a:t>
            </a:r>
            <a:endParaRPr kumimoji="1" lang="ja-JP" altLang="en-US" dirty="0"/>
          </a:p>
        </p:txBody>
      </p:sp>
      <p:sp>
        <p:nvSpPr>
          <p:cNvPr id="4" name="日付プレースホルダー 3"/>
          <p:cNvSpPr>
            <a:spLocks noGrp="1"/>
          </p:cNvSpPr>
          <p:nvPr>
            <p:ph type="dt" sz="half" idx="10"/>
          </p:nvPr>
        </p:nvSpPr>
        <p:spPr/>
        <p:txBody>
          <a:bodyPr/>
          <a:lstStyle/>
          <a:p>
            <a:fld id="{90906B55-47E3-4A80-8151-7EC64B4E5EC6}" type="datetime1">
              <a:rPr lang="ja-JP" altLang="en-US" smtClean="0">
                <a:solidFill>
                  <a:prstClr val="white"/>
                </a:solidFill>
              </a:rPr>
              <a:t>2015/1/12</a:t>
            </a:fld>
            <a:endParaRPr lang="ja-JP" altLang="en-US" dirty="0">
              <a:solidFill>
                <a:prstClr val="white"/>
              </a:solidFill>
            </a:endParaRPr>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079405620"/>
              </p:ext>
            </p:extLst>
          </p:nvPr>
        </p:nvGraphicFramePr>
        <p:xfrm>
          <a:off x="179512" y="1916832"/>
          <a:ext cx="8856984" cy="3240782"/>
        </p:xfrm>
        <a:graphic>
          <a:graphicData uri="http://schemas.openxmlformats.org/drawingml/2006/chart">
            <c:chart xmlns:c="http://schemas.openxmlformats.org/drawingml/2006/chart" xmlns:r="http://schemas.openxmlformats.org/officeDocument/2006/relationships" r:id="rId3"/>
          </a:graphicData>
        </a:graphic>
      </p:graphicFrame>
      <p:sp>
        <p:nvSpPr>
          <p:cNvPr id="8" name="円/楕円 7"/>
          <p:cNvSpPr/>
          <p:nvPr/>
        </p:nvSpPr>
        <p:spPr>
          <a:xfrm>
            <a:off x="5148064" y="4077072"/>
            <a:ext cx="576064" cy="53503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cxnSp>
        <p:nvCxnSpPr>
          <p:cNvPr id="9" name="直線コネクタ 8"/>
          <p:cNvCxnSpPr>
            <a:stCxn id="8" idx="5"/>
          </p:cNvCxnSpPr>
          <p:nvPr/>
        </p:nvCxnSpPr>
        <p:spPr>
          <a:xfrm>
            <a:off x="5639765" y="4533753"/>
            <a:ext cx="516411" cy="836110"/>
          </a:xfrm>
          <a:prstGeom prst="line">
            <a:avLst/>
          </a:prstGeom>
          <a:ln>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435860" y="5446965"/>
            <a:ext cx="2239783" cy="64633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ja-JP" dirty="0" smtClean="0">
                <a:solidFill>
                  <a:prstClr val="black"/>
                </a:solidFill>
                <a:latin typeface="HGPｺﾞｼｯｸM" panose="020B0600000000000000" pitchFamily="50" charset="-128"/>
                <a:ea typeface="HGPｺﾞｼｯｸM" panose="020B0600000000000000" pitchFamily="50" charset="-128"/>
              </a:rPr>
              <a:t>PCRE</a:t>
            </a:r>
            <a:r>
              <a:rPr lang="ja-JP" altLang="en-US" dirty="0" smtClean="0">
                <a:solidFill>
                  <a:prstClr val="black"/>
                </a:solidFill>
                <a:latin typeface="HGPｺﾞｼｯｸM" panose="020B0600000000000000" pitchFamily="50" charset="-128"/>
                <a:ea typeface="HGPｺﾞｼｯｸM" panose="020B0600000000000000" pitchFamily="50" charset="-128"/>
              </a:rPr>
              <a:t>ライブラリの</a:t>
            </a:r>
            <a:endParaRPr lang="en-US" altLang="ja-JP" dirty="0" smtClean="0">
              <a:solidFill>
                <a:prstClr val="black"/>
              </a:solidFill>
              <a:latin typeface="HGPｺﾞｼｯｸM" panose="020B0600000000000000" pitchFamily="50" charset="-128"/>
              <a:ea typeface="HGPｺﾞｼｯｸM" panose="020B0600000000000000" pitchFamily="50" charset="-128"/>
            </a:endParaRPr>
          </a:p>
          <a:p>
            <a:pPr algn="ctr"/>
            <a:r>
              <a:rPr lang="ja-JP" altLang="en-US" dirty="0" smtClean="0">
                <a:solidFill>
                  <a:prstClr val="black"/>
                </a:solidFill>
                <a:latin typeface="HGPｺﾞｼｯｸM" panose="020B0600000000000000" pitchFamily="50" charset="-128"/>
                <a:ea typeface="HGPｺﾞｼｯｸM" panose="020B0600000000000000" pitchFamily="50" charset="-128"/>
              </a:rPr>
              <a:t>同梱を中止</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29</a:t>
            </a:fld>
            <a:endParaRPr lang="ja-JP" altLang="en-US" dirty="0">
              <a:solidFill>
                <a:prstClr val="white"/>
              </a:solidFill>
            </a:endParaRPr>
          </a:p>
        </p:txBody>
      </p:sp>
    </p:spTree>
    <p:extLst>
      <p:ext uri="{BB962C8B-B14F-4D97-AF65-F5344CB8AC3E}">
        <p14:creationId xmlns:p14="http://schemas.microsoft.com/office/powerpoint/2010/main" val="1825105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考察：</a:t>
            </a:r>
            <a:r>
              <a:rPr lang="ja-JP" altLang="en-US" dirty="0"/>
              <a:t>提案</a:t>
            </a:r>
            <a:r>
              <a:rPr lang="ja-JP" altLang="en-US" dirty="0" smtClean="0"/>
              <a:t>手法の適用範囲</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ソフトウェアの進化を理解する必要がある対象</a:t>
            </a:r>
            <a:endParaRPr lang="en-US" altLang="ja-JP" dirty="0" smtClean="0"/>
          </a:p>
          <a:p>
            <a:pPr lvl="1"/>
            <a:r>
              <a:rPr lang="ja-JP" altLang="en-US" dirty="0" smtClean="0"/>
              <a:t>研究者やプロジェクトを引き継いだ現在の管理者</a:t>
            </a:r>
            <a:endParaRPr lang="en-US" altLang="ja-JP" dirty="0" smtClean="0"/>
          </a:p>
          <a:p>
            <a:pPr marL="914400" lvl="2" indent="0">
              <a:buNone/>
            </a:pPr>
            <a:endParaRPr lang="en-US" altLang="ja-JP" dirty="0" smtClean="0"/>
          </a:p>
          <a:p>
            <a:r>
              <a:rPr lang="ja-JP" altLang="en-US" dirty="0" smtClean="0"/>
              <a:t>当事者以外の人間がわからないこと</a:t>
            </a:r>
            <a:endParaRPr lang="en-US" altLang="ja-JP" dirty="0" smtClean="0"/>
          </a:p>
          <a:p>
            <a:pPr lvl="1"/>
            <a:r>
              <a:rPr lang="ja-JP" altLang="en-US" dirty="0" smtClean="0"/>
              <a:t>これまでの</a:t>
            </a:r>
            <a:r>
              <a:rPr lang="ja-JP" altLang="en-US" dirty="0"/>
              <a:t>プロジェクト</a:t>
            </a:r>
            <a:r>
              <a:rPr lang="ja-JP" altLang="en-US" dirty="0" smtClean="0"/>
              <a:t>の傾向</a:t>
            </a:r>
            <a:endParaRPr lang="en-US" altLang="ja-JP" dirty="0" smtClean="0"/>
          </a:p>
          <a:p>
            <a:pPr lvl="1"/>
            <a:r>
              <a:rPr lang="ja-JP" altLang="en-US" dirty="0" smtClean="0"/>
              <a:t>プロジェクトで過去に起こったイベントやその影響</a:t>
            </a:r>
            <a:endParaRPr lang="en-US" altLang="ja-JP" dirty="0" smtClean="0"/>
          </a:p>
          <a:p>
            <a:pPr lvl="1"/>
            <a:endParaRPr lang="en-US" altLang="ja-JP" dirty="0" smtClean="0"/>
          </a:p>
          <a:p>
            <a:endParaRPr kumimoji="1" lang="en-US" altLang="ja-JP" dirty="0"/>
          </a:p>
        </p:txBody>
      </p:sp>
      <p:sp>
        <p:nvSpPr>
          <p:cNvPr id="4" name="日付プレースホルダー 3"/>
          <p:cNvSpPr>
            <a:spLocks noGrp="1"/>
          </p:cNvSpPr>
          <p:nvPr>
            <p:ph type="dt" sz="half" idx="10"/>
          </p:nvPr>
        </p:nvSpPr>
        <p:spPr/>
        <p:txBody>
          <a:bodyPr/>
          <a:lstStyle/>
          <a:p>
            <a:fld id="{F953702A-63F3-4491-8697-29F6B9A9BEF8}" type="datetime1">
              <a:rPr lang="ja-JP" altLang="en-US" smtClean="0">
                <a:solidFill>
                  <a:prstClr val="white"/>
                </a:solidFill>
              </a:rPr>
              <a:t>2015/1/12</a:t>
            </a:fld>
            <a:endParaRPr lang="ja-JP" altLang="en-US" dirty="0">
              <a:solidFill>
                <a:prstClr val="white"/>
              </a:solidFill>
            </a:endParaRPr>
          </a:p>
        </p:txBody>
      </p:sp>
      <p:sp>
        <p:nvSpPr>
          <p:cNvPr id="8" name="角丸四角形 7"/>
          <p:cNvSpPr/>
          <p:nvPr/>
        </p:nvSpPr>
        <p:spPr>
          <a:xfrm>
            <a:off x="287524" y="4653136"/>
            <a:ext cx="8568952" cy="1584176"/>
          </a:xfrm>
          <a:prstGeom prst="roundRect">
            <a:avLst>
              <a:gd name="adj" fmla="val 24693"/>
            </a:avLst>
          </a:prstGeom>
          <a:solidFill>
            <a:schemeClr val="accent1">
              <a:lumMod val="60000"/>
              <a:lumOff val="40000"/>
            </a:schemeClr>
          </a:solidFill>
          <a:ln>
            <a:solidFill>
              <a:schemeClr val="accent1">
                <a:lumMod val="75000"/>
              </a:schemeClr>
            </a:solidFill>
          </a:ln>
          <a:effectLst/>
        </p:spPr>
        <p:style>
          <a:lnRef idx="2">
            <a:schemeClr val="accent6"/>
          </a:lnRef>
          <a:fillRef idx="1">
            <a:schemeClr val="lt1"/>
          </a:fillRef>
          <a:effectRef idx="0">
            <a:schemeClr val="accent6"/>
          </a:effectRef>
          <a:fontRef idx="minor">
            <a:schemeClr val="dk1"/>
          </a:fontRef>
        </p:style>
        <p:txBody>
          <a:bodyPr rtlCol="0" anchor="ctr"/>
          <a:lstStyle/>
          <a:p>
            <a:pPr lvl="1" algn="ctr"/>
            <a:r>
              <a:rPr lang="ja-JP" altLang="en-US" sz="3200" dirty="0" smtClean="0">
                <a:solidFill>
                  <a:prstClr val="black"/>
                </a:solidFill>
                <a:latin typeface="HGPｺﾞｼｯｸM" panose="020B0600000000000000" pitchFamily="50" charset="-128"/>
                <a:ea typeface="HGPｺﾞｼｯｸM" panose="020B0600000000000000" pitchFamily="50" charset="-128"/>
              </a:rPr>
              <a:t>提案手法は当事者以外の人間</a:t>
            </a:r>
            <a:r>
              <a:rPr lang="ja-JP" altLang="en-US" sz="3200" dirty="0">
                <a:solidFill>
                  <a:prstClr val="black"/>
                </a:solidFill>
                <a:latin typeface="HGPｺﾞｼｯｸM" panose="020B0600000000000000" pitchFamily="50" charset="-128"/>
                <a:ea typeface="HGPｺﾞｼｯｸM" panose="020B0600000000000000" pitchFamily="50" charset="-128"/>
              </a:rPr>
              <a:t>が</a:t>
            </a:r>
            <a:endParaRPr lang="en-US" altLang="ja-JP" sz="3200" dirty="0" smtClean="0">
              <a:solidFill>
                <a:prstClr val="black"/>
              </a:solidFill>
              <a:latin typeface="HGPｺﾞｼｯｸM" panose="020B0600000000000000" pitchFamily="50" charset="-128"/>
              <a:ea typeface="HGPｺﾞｼｯｸM" panose="020B0600000000000000" pitchFamily="50" charset="-128"/>
            </a:endParaRPr>
          </a:p>
          <a:p>
            <a:pPr lvl="1" algn="ctr"/>
            <a:r>
              <a:rPr lang="ja-JP" altLang="en-US" sz="3200" dirty="0" smtClean="0">
                <a:solidFill>
                  <a:prstClr val="black"/>
                </a:solidFill>
                <a:latin typeface="HGPｺﾞｼｯｸM" panose="020B0600000000000000" pitchFamily="50" charset="-128"/>
                <a:ea typeface="HGPｺﾞｼｯｸM" panose="020B0600000000000000" pitchFamily="50" charset="-128"/>
              </a:rPr>
              <a:t>ソフトウェア進化を理解する際役立つ</a:t>
            </a:r>
            <a:endParaRPr lang="en-US" altLang="ja-JP" sz="3200" dirty="0" smtClean="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30</a:t>
            </a:fld>
            <a:endParaRPr lang="ja-JP" altLang="en-US" dirty="0">
              <a:solidFill>
                <a:prstClr val="white"/>
              </a:solidFill>
            </a:endParaRPr>
          </a:p>
        </p:txBody>
      </p:sp>
    </p:spTree>
    <p:extLst>
      <p:ext uri="{BB962C8B-B14F-4D97-AF65-F5344CB8AC3E}">
        <p14:creationId xmlns:p14="http://schemas.microsoft.com/office/powerpoint/2010/main" val="965670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提案手法：前処理</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514350" indent="-514350">
              <a:buFont typeface="+mj-lt"/>
              <a:buAutoNum type="arabicPeriod"/>
            </a:pPr>
            <a:r>
              <a:rPr kumimoji="1" lang="ja-JP" altLang="en-US" dirty="0" smtClean="0"/>
              <a:t>外れ値除去</a:t>
            </a:r>
            <a:endParaRPr kumimoji="1" lang="en-US" altLang="ja-JP" dirty="0" smtClean="0"/>
          </a:p>
          <a:p>
            <a:pPr marL="914400" lvl="1" indent="-514350"/>
            <a:r>
              <a:rPr lang="ja-JP" altLang="en-US" dirty="0" smtClean="0"/>
              <a:t>相関分析は外れ値の影響を受けやすいため</a:t>
            </a:r>
            <a:endParaRPr lang="en-US" altLang="ja-JP" dirty="0" smtClean="0"/>
          </a:p>
          <a:p>
            <a:pPr marL="1314450" lvl="2" indent="-514350"/>
            <a:r>
              <a:rPr kumimoji="1" lang="ja-JP" altLang="en-US" dirty="0" smtClean="0"/>
              <a:t>マハラノビス距離を用いた外れ値除去を行う</a:t>
            </a:r>
            <a:endParaRPr kumimoji="1" lang="en-US" altLang="ja-JP" dirty="0" smtClean="0"/>
          </a:p>
          <a:p>
            <a:pPr marL="1771650" lvl="3" indent="-514350">
              <a:buFont typeface="+mj-lt"/>
              <a:buAutoNum type="arabicPeriod"/>
            </a:pPr>
            <a:endParaRPr lang="en-US" altLang="ja-JP" dirty="0"/>
          </a:p>
          <a:p>
            <a:pPr marL="514350" indent="-514350">
              <a:buFont typeface="+mj-lt"/>
              <a:buAutoNum type="arabicPeriod"/>
            </a:pPr>
            <a:r>
              <a:rPr kumimoji="1" lang="ja-JP" altLang="en-US" dirty="0" smtClean="0"/>
              <a:t>欠損値補完</a:t>
            </a:r>
            <a:endParaRPr kumimoji="1" lang="en-US" altLang="ja-JP" dirty="0" smtClean="0"/>
          </a:p>
          <a:p>
            <a:pPr marL="914400" lvl="1" indent="-514350"/>
            <a:r>
              <a:rPr lang="ja-JP" altLang="en-US" dirty="0" smtClean="0"/>
              <a:t>外れ値除去を行うと欠損値が発生するため</a:t>
            </a:r>
            <a:endParaRPr lang="en-US" altLang="ja-JP" dirty="0" smtClean="0"/>
          </a:p>
          <a:p>
            <a:pPr marL="1314450" lvl="2" indent="-514350"/>
            <a:r>
              <a:rPr lang="ja-JP" altLang="en-US" dirty="0"/>
              <a:t>スプライン</a:t>
            </a:r>
            <a:r>
              <a:rPr lang="ja-JP" altLang="en-US" dirty="0" smtClean="0"/>
              <a:t>補完を行う</a:t>
            </a:r>
            <a:endParaRPr lang="en-US" altLang="ja-JP" dirty="0" smtClean="0"/>
          </a:p>
          <a:p>
            <a:pPr marL="2228850" lvl="4" indent="-514350"/>
            <a:endParaRPr lang="en-US" altLang="ja-JP" dirty="0"/>
          </a:p>
          <a:p>
            <a:pPr marL="514350" indent="-514350">
              <a:buFont typeface="+mj-lt"/>
              <a:buAutoNum type="arabicPeriod"/>
            </a:pPr>
            <a:r>
              <a:rPr kumimoji="1" lang="ja-JP" altLang="en-US" dirty="0" smtClean="0"/>
              <a:t>正規化</a:t>
            </a:r>
            <a:endParaRPr kumimoji="1" lang="en-US" altLang="ja-JP" dirty="0" smtClean="0"/>
          </a:p>
          <a:p>
            <a:pPr marL="914400" lvl="1" indent="-514350"/>
            <a:r>
              <a:rPr kumimoji="1" lang="ja-JP" altLang="en-US" dirty="0" smtClean="0"/>
              <a:t>データの単位やスケールをそろえるため</a:t>
            </a:r>
            <a:endParaRPr kumimoji="1" lang="en-US" altLang="ja-JP" dirty="0" smtClean="0"/>
          </a:p>
          <a:p>
            <a:pPr marL="1314450" lvl="2" indent="-514350"/>
            <a:r>
              <a:rPr lang="ja-JP" altLang="en-US" dirty="0"/>
              <a:t>すべて</a:t>
            </a:r>
            <a:r>
              <a:rPr lang="ja-JP" altLang="en-US" dirty="0" smtClean="0"/>
              <a:t>のメトリクスの値を</a:t>
            </a:r>
            <a:r>
              <a:rPr lang="en-US" altLang="ja-JP" dirty="0" smtClean="0"/>
              <a:t>0</a:t>
            </a:r>
            <a:r>
              <a:rPr lang="ja-JP" altLang="en-US" dirty="0" smtClean="0"/>
              <a:t>から</a:t>
            </a:r>
            <a:r>
              <a:rPr lang="en-US" altLang="ja-JP" dirty="0" smtClean="0"/>
              <a:t>1</a:t>
            </a:r>
            <a:r>
              <a:rPr lang="ja-JP" altLang="en-US" dirty="0" smtClean="0"/>
              <a:t>で表す</a:t>
            </a:r>
            <a:endParaRPr kumimoji="1" lang="ja-JP" altLang="en-US" dirty="0"/>
          </a:p>
        </p:txBody>
      </p:sp>
      <p:sp>
        <p:nvSpPr>
          <p:cNvPr id="4" name="日付プレースホルダー 3"/>
          <p:cNvSpPr>
            <a:spLocks noGrp="1"/>
          </p:cNvSpPr>
          <p:nvPr>
            <p:ph type="dt" sz="half" idx="10"/>
          </p:nvPr>
        </p:nvSpPr>
        <p:spPr/>
        <p:txBody>
          <a:bodyPr/>
          <a:lstStyle/>
          <a:p>
            <a:fld id="{78F771E4-0EED-46F0-B922-9F9FACA709F0}" type="datetime1">
              <a:rPr lang="ja-JP" altLang="en-US" smtClean="0">
                <a:solidFill>
                  <a:prstClr val="white"/>
                </a:solidFill>
              </a:rPr>
              <a:t>2015/1/12</a:t>
            </a:fld>
            <a:endParaRPr lang="ja-JP" altLang="en-US" dirty="0">
              <a:solidFill>
                <a:prstClr val="white"/>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31</a:t>
            </a:fld>
            <a:endParaRPr lang="ja-JP" altLang="en-US" dirty="0">
              <a:solidFill>
                <a:prstClr val="white"/>
              </a:solidFill>
            </a:endParaRPr>
          </a:p>
        </p:txBody>
      </p:sp>
    </p:spTree>
    <p:extLst>
      <p:ext uri="{BB962C8B-B14F-4D97-AF65-F5344CB8AC3E}">
        <p14:creationId xmlns:p14="http://schemas.microsoft.com/office/powerpoint/2010/main" val="3506500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提案手法：後処理</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相関に有意差があるかどうかを確かめる</a:t>
            </a:r>
            <a:endParaRPr kumimoji="1" lang="en-US" altLang="ja-JP" dirty="0" smtClean="0"/>
          </a:p>
          <a:p>
            <a:pPr lvl="1"/>
            <a:r>
              <a:rPr lang="ja-JP" altLang="en-US" dirty="0" smtClean="0"/>
              <a:t>マンホイットニー・</a:t>
            </a:r>
            <a:r>
              <a:rPr lang="en-US" altLang="ja-JP" dirty="0" smtClean="0"/>
              <a:t>U</a:t>
            </a:r>
            <a:r>
              <a:rPr lang="ja-JP" altLang="en-US" dirty="0" smtClean="0"/>
              <a:t>検定を行う</a:t>
            </a:r>
            <a:endParaRPr lang="en-US" altLang="ja-JP" dirty="0" smtClean="0"/>
          </a:p>
          <a:p>
            <a:pPr lvl="2"/>
            <a:r>
              <a:rPr kumimoji="1" lang="ja-JP" altLang="en-US" dirty="0" smtClean="0"/>
              <a:t>ノンパラメトリック</a:t>
            </a:r>
            <a:r>
              <a:rPr lang="ja-JP" altLang="en-US" dirty="0" smtClean="0"/>
              <a:t>検定法</a:t>
            </a:r>
            <a:endParaRPr lang="en-US" altLang="ja-JP" dirty="0" smtClean="0"/>
          </a:p>
          <a:p>
            <a:pPr lvl="2"/>
            <a:endParaRPr kumimoji="1" lang="en-US" altLang="ja-JP" dirty="0"/>
          </a:p>
          <a:p>
            <a:r>
              <a:rPr lang="en-US" altLang="ja-JP" dirty="0" smtClean="0"/>
              <a:t>p</a:t>
            </a:r>
            <a:r>
              <a:rPr lang="ja-JP" altLang="en-US" dirty="0" smtClean="0"/>
              <a:t>値が</a:t>
            </a:r>
            <a:r>
              <a:rPr lang="en-US" altLang="ja-JP" dirty="0" smtClean="0"/>
              <a:t>0.05</a:t>
            </a:r>
            <a:r>
              <a:rPr lang="ja-JP" altLang="en-US" dirty="0" smtClean="0"/>
              <a:t>以下になれば有意差があると判断</a:t>
            </a:r>
            <a:endParaRPr kumimoji="1" lang="ja-JP" altLang="en-US" dirty="0"/>
          </a:p>
        </p:txBody>
      </p:sp>
      <p:sp>
        <p:nvSpPr>
          <p:cNvPr id="4" name="日付プレースホルダー 3"/>
          <p:cNvSpPr>
            <a:spLocks noGrp="1"/>
          </p:cNvSpPr>
          <p:nvPr>
            <p:ph type="dt" sz="half" idx="10"/>
          </p:nvPr>
        </p:nvSpPr>
        <p:spPr/>
        <p:txBody>
          <a:bodyPr/>
          <a:lstStyle/>
          <a:p>
            <a:fld id="{98F4E232-5D67-4DF5-9583-6BD2C0DA382C}" type="datetime1">
              <a:rPr lang="ja-JP" altLang="en-US" smtClean="0"/>
              <a:t>2015/1/12</a:t>
            </a:fld>
            <a:endParaRPr lang="ja-JP" altLang="en-US" dirty="0"/>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32</a:t>
            </a:fld>
            <a:endParaRPr lang="ja-JP" altLang="en-US" dirty="0">
              <a:solidFill>
                <a:prstClr val="white"/>
              </a:solidFill>
            </a:endParaRPr>
          </a:p>
        </p:txBody>
      </p:sp>
    </p:spTree>
    <p:extLst>
      <p:ext uri="{BB962C8B-B14F-4D97-AF65-F5344CB8AC3E}">
        <p14:creationId xmlns:p14="http://schemas.microsoft.com/office/powerpoint/2010/main" val="2856891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ー 2"/>
          <p:cNvSpPr>
            <a:spLocks noGrp="1"/>
          </p:cNvSpPr>
          <p:nvPr>
            <p:ph idx="1"/>
          </p:nvPr>
        </p:nvSpPr>
        <p:spPr>
          <a:xfrm>
            <a:off x="457200" y="1556792"/>
            <a:ext cx="8229600" cy="4968552"/>
          </a:xfrm>
        </p:spPr>
        <p:txBody>
          <a:bodyPr>
            <a:normAutofit/>
          </a:bodyPr>
          <a:lstStyle/>
          <a:p>
            <a:r>
              <a:rPr kumimoji="1" lang="ja-JP" altLang="en-US" dirty="0" smtClean="0"/>
              <a:t>目的</a:t>
            </a:r>
            <a:endParaRPr kumimoji="1" lang="en-US" altLang="ja-JP" dirty="0" smtClean="0"/>
          </a:p>
          <a:p>
            <a:pPr lvl="1"/>
            <a:r>
              <a:rPr lang="ja-JP" altLang="en-US" dirty="0" smtClean="0"/>
              <a:t>提案手法の有用性を確かめる</a:t>
            </a:r>
            <a:endParaRPr lang="en-US" altLang="ja-JP" dirty="0"/>
          </a:p>
          <a:p>
            <a:pPr lvl="2"/>
            <a:r>
              <a:rPr lang="ja-JP" altLang="en-US" dirty="0" smtClean="0"/>
              <a:t>従来の相関分析と提案手法で抽出した関係を比較する</a:t>
            </a:r>
            <a:endParaRPr lang="en-US" altLang="ja-JP" dirty="0" smtClean="0"/>
          </a:p>
          <a:p>
            <a:pPr lvl="2"/>
            <a:endParaRPr lang="en-US" altLang="ja-JP" dirty="0"/>
          </a:p>
          <a:p>
            <a:r>
              <a:rPr lang="ja-JP" altLang="en-US" dirty="0" smtClean="0"/>
              <a:t>データセット</a:t>
            </a:r>
            <a:endParaRPr lang="en-US" altLang="ja-JP" dirty="0" smtClean="0"/>
          </a:p>
          <a:p>
            <a:pPr lvl="1"/>
            <a:r>
              <a:rPr lang="ja-JP" altLang="en-US" dirty="0" smtClean="0"/>
              <a:t>対象プロジェクト</a:t>
            </a:r>
            <a:endParaRPr lang="en-US" altLang="ja-JP" dirty="0" smtClean="0"/>
          </a:p>
          <a:p>
            <a:pPr lvl="2"/>
            <a:r>
              <a:rPr lang="en-US" altLang="ja-JP" dirty="0" smtClean="0"/>
              <a:t>Eclipse Platform </a:t>
            </a:r>
            <a:r>
              <a:rPr lang="ja-JP" altLang="en-US" dirty="0" smtClean="0"/>
              <a:t>プロジェクト（</a:t>
            </a:r>
            <a:r>
              <a:rPr lang="en-US" altLang="ja-JP" dirty="0" smtClean="0"/>
              <a:t>2003</a:t>
            </a:r>
            <a:r>
              <a:rPr lang="ja-JP" altLang="en-US" dirty="0" smtClean="0"/>
              <a:t>年</a:t>
            </a:r>
            <a:r>
              <a:rPr lang="en-US" altLang="ja-JP" dirty="0" smtClean="0"/>
              <a:t>7</a:t>
            </a:r>
            <a:r>
              <a:rPr lang="ja-JP" altLang="en-US" dirty="0" smtClean="0"/>
              <a:t>月～</a:t>
            </a:r>
            <a:r>
              <a:rPr lang="en-US" altLang="ja-JP" dirty="0" smtClean="0"/>
              <a:t>2012</a:t>
            </a:r>
            <a:r>
              <a:rPr lang="ja-JP" altLang="en-US" dirty="0" smtClean="0"/>
              <a:t>年</a:t>
            </a:r>
            <a:r>
              <a:rPr lang="en-US" altLang="ja-JP" dirty="0" smtClean="0"/>
              <a:t>6</a:t>
            </a:r>
            <a:r>
              <a:rPr lang="ja-JP" altLang="en-US" dirty="0" smtClean="0"/>
              <a:t>月）</a:t>
            </a:r>
            <a:endParaRPr lang="en-US" altLang="ja-JP" dirty="0" smtClean="0"/>
          </a:p>
          <a:p>
            <a:pPr lvl="1"/>
            <a:r>
              <a:rPr lang="ja-JP" altLang="en-US" dirty="0" smtClean="0"/>
              <a:t>対象データ</a:t>
            </a:r>
            <a:endParaRPr lang="en-US" altLang="ja-JP" dirty="0" smtClean="0"/>
          </a:p>
        </p:txBody>
      </p:sp>
      <p:sp>
        <p:nvSpPr>
          <p:cNvPr id="4" name="日付プレースホルダー 3"/>
          <p:cNvSpPr>
            <a:spLocks noGrp="1"/>
          </p:cNvSpPr>
          <p:nvPr>
            <p:ph type="dt" sz="half" idx="10"/>
          </p:nvPr>
        </p:nvSpPr>
        <p:spPr/>
        <p:txBody>
          <a:bodyPr/>
          <a:lstStyle/>
          <a:p>
            <a:fld id="{E289BB64-B2D0-4C74-A04F-F5F251CFCD5C}" type="datetime1">
              <a:rPr lang="ja-JP" altLang="en-US" smtClean="0">
                <a:solidFill>
                  <a:prstClr val="white"/>
                </a:solidFill>
              </a:rPr>
              <a:t>2015/1/12</a:t>
            </a:fld>
            <a:endParaRPr lang="ja-JP" altLang="en-US" dirty="0">
              <a:solidFill>
                <a:prstClr val="white"/>
              </a:solidFill>
            </a:endParaRPr>
          </a:p>
        </p:txBody>
      </p:sp>
      <p:sp>
        <p:nvSpPr>
          <p:cNvPr id="7" name="フローチャート : 複数書類 6"/>
          <p:cNvSpPr/>
          <p:nvPr/>
        </p:nvSpPr>
        <p:spPr>
          <a:xfrm>
            <a:off x="1310832" y="5157192"/>
            <a:ext cx="792088" cy="58867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Code</a:t>
            </a:r>
            <a:endParaRPr lang="ja-JP" altLang="en-US" sz="1400" dirty="0">
              <a:solidFill>
                <a:prstClr val="black"/>
              </a:solidFill>
            </a:endParaRPr>
          </a:p>
        </p:txBody>
      </p:sp>
      <p:sp>
        <p:nvSpPr>
          <p:cNvPr id="8" name="フローチャート : 磁気ディスク 7"/>
          <p:cNvSpPr/>
          <p:nvPr/>
        </p:nvSpPr>
        <p:spPr>
          <a:xfrm>
            <a:off x="3172910" y="5169386"/>
            <a:ext cx="792088" cy="587790"/>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Git</a:t>
            </a:r>
            <a:r>
              <a:rPr lang="en-US" altLang="ja-JP" sz="1400" dirty="0" smtClean="0">
                <a:solidFill>
                  <a:prstClr val="black"/>
                </a:solidFill>
              </a:rPr>
              <a:t> Log</a:t>
            </a:r>
            <a:endParaRPr lang="ja-JP" altLang="en-US" sz="1400" dirty="0">
              <a:solidFill>
                <a:prstClr val="black"/>
              </a:solidFill>
            </a:endParaRPr>
          </a:p>
        </p:txBody>
      </p:sp>
      <p:sp>
        <p:nvSpPr>
          <p:cNvPr id="9" name="フローチャート : 磁気ディスク 8"/>
          <p:cNvSpPr/>
          <p:nvPr/>
        </p:nvSpPr>
        <p:spPr>
          <a:xfrm>
            <a:off x="7020272" y="5157192"/>
            <a:ext cx="792088" cy="587790"/>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Forums</a:t>
            </a:r>
            <a:endParaRPr lang="ja-JP" altLang="en-US" sz="1400" dirty="0">
              <a:solidFill>
                <a:prstClr val="black"/>
              </a:solidFill>
            </a:endParaRPr>
          </a:p>
        </p:txBody>
      </p:sp>
      <p:sp>
        <p:nvSpPr>
          <p:cNvPr id="10" name="フローチャート : 磁気ディスク 9"/>
          <p:cNvSpPr/>
          <p:nvPr/>
        </p:nvSpPr>
        <p:spPr>
          <a:xfrm>
            <a:off x="5158195" y="5157192"/>
            <a:ext cx="792088" cy="587790"/>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Bugzilla</a:t>
            </a:r>
            <a:endParaRPr lang="ja-JP" altLang="en-US" sz="1400" dirty="0">
              <a:solidFill>
                <a:prstClr val="black"/>
              </a:solidFill>
            </a:endParaRPr>
          </a:p>
        </p:txBody>
      </p:sp>
      <p:sp>
        <p:nvSpPr>
          <p:cNvPr id="12" name="テキスト ボックス 11"/>
          <p:cNvSpPr txBox="1"/>
          <p:nvPr/>
        </p:nvSpPr>
        <p:spPr>
          <a:xfrm>
            <a:off x="956404" y="5745450"/>
            <a:ext cx="1455356"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ソースコード</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28,640</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3" name="テキスト ボックス 12"/>
          <p:cNvSpPr txBox="1"/>
          <p:nvPr/>
        </p:nvSpPr>
        <p:spPr>
          <a:xfrm>
            <a:off x="4499992" y="5733256"/>
            <a:ext cx="2088232"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不具合修正</a:t>
            </a:r>
            <a:r>
              <a:rPr lang="ja-JP" altLang="en-US" sz="2000" dirty="0">
                <a:solidFill>
                  <a:prstClr val="black"/>
                </a:solidFill>
                <a:latin typeface="HGPｺﾞｼｯｸM" panose="020B0600000000000000" pitchFamily="50" charset="-128"/>
                <a:ea typeface="HGPｺﾞｼｯｸM" panose="020B0600000000000000" pitchFamily="50" charset="-128"/>
              </a:rPr>
              <a:t>履歴</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96,387</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2699792" y="5745450"/>
            <a:ext cx="1800200"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a:solidFill>
                  <a:prstClr val="black"/>
                </a:solidFill>
                <a:latin typeface="HGPｺﾞｼｯｸM" panose="020B0600000000000000" pitchFamily="50" charset="-128"/>
                <a:ea typeface="HGPｺﾞｼｯｸM" panose="020B0600000000000000" pitchFamily="50" charset="-128"/>
              </a:rPr>
              <a:t>コード</a:t>
            </a:r>
            <a:r>
              <a:rPr lang="ja-JP" altLang="en-US" sz="2000" dirty="0" smtClean="0">
                <a:solidFill>
                  <a:prstClr val="black"/>
                </a:solidFill>
                <a:latin typeface="HGPｺﾞｼｯｸM" panose="020B0600000000000000" pitchFamily="50" charset="-128"/>
                <a:ea typeface="HGPｺﾞｼｯｸM" panose="020B0600000000000000" pitchFamily="50" charset="-128"/>
              </a:rPr>
              <a:t>変更履歴</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90,190</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15" name="テキスト ボックス 14"/>
          <p:cNvSpPr txBox="1"/>
          <p:nvPr/>
        </p:nvSpPr>
        <p:spPr>
          <a:xfrm>
            <a:off x="6660232" y="5745450"/>
            <a:ext cx="1671380" cy="707886"/>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News Forums</a:t>
            </a:r>
          </a:p>
          <a:p>
            <a:pPr algn="ctr"/>
            <a:r>
              <a:rPr lang="en-US" altLang="ja-JP" sz="2000" dirty="0" smtClean="0">
                <a:solidFill>
                  <a:prstClr val="black"/>
                </a:solidFill>
                <a:latin typeface="HGPｺﾞｼｯｸM" panose="020B0600000000000000" pitchFamily="50" charset="-128"/>
                <a:ea typeface="HGPｺﾞｼｯｸM" panose="020B0600000000000000" pitchFamily="50" charset="-128"/>
              </a:rPr>
              <a:t>185,181</a:t>
            </a:r>
            <a:r>
              <a:rPr lang="ja-JP" altLang="en-US" sz="2000" dirty="0" smtClean="0">
                <a:solidFill>
                  <a:prstClr val="black"/>
                </a:solidFill>
                <a:latin typeface="HGPｺﾞｼｯｸM" panose="020B0600000000000000" pitchFamily="50" charset="-128"/>
                <a:ea typeface="HGPｺﾞｼｯｸM" panose="020B0600000000000000" pitchFamily="50" charset="-128"/>
              </a:rPr>
              <a:t>件</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33</a:t>
            </a:fld>
            <a:endParaRPr lang="ja-JP" altLang="en-US" dirty="0">
              <a:solidFill>
                <a:prstClr val="white"/>
              </a:solidFill>
            </a:endParaRPr>
          </a:p>
        </p:txBody>
      </p:sp>
    </p:spTree>
    <p:extLst>
      <p:ext uri="{BB962C8B-B14F-4D97-AF65-F5344CB8AC3E}">
        <p14:creationId xmlns:p14="http://schemas.microsoft.com/office/powerpoint/2010/main" val="3117365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ケーススタディ：用いるメトリクス</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4</a:t>
            </a:r>
            <a:r>
              <a:rPr lang="ja-JP" altLang="en-US" dirty="0" err="1" smtClean="0"/>
              <a:t>つの</a:t>
            </a:r>
            <a:r>
              <a:rPr lang="ja-JP" altLang="en-US" dirty="0" smtClean="0"/>
              <a:t>データソースから</a:t>
            </a:r>
            <a:r>
              <a:rPr lang="en-US" altLang="ja-JP" dirty="0"/>
              <a:t>131</a:t>
            </a:r>
            <a:r>
              <a:rPr lang="ja-JP" altLang="en-US" dirty="0" smtClean="0"/>
              <a:t>メトリクス</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DCE198B1-4699-4DCF-B6EF-2AC0F10B2F6F}" type="datetime1">
              <a:rPr lang="ja-JP" altLang="en-US" smtClean="0">
                <a:solidFill>
                  <a:prstClr val="white"/>
                </a:solidFill>
              </a:rPr>
              <a:t>2015/1/12</a:t>
            </a:fld>
            <a:endParaRPr lang="ja-JP" altLang="en-US" dirty="0">
              <a:solidFill>
                <a:prstClr val="white"/>
              </a:solidFill>
            </a:endParaRPr>
          </a:p>
        </p:txBody>
      </p:sp>
      <p:sp>
        <p:nvSpPr>
          <p:cNvPr id="10" name="正方形/長方形 9"/>
          <p:cNvSpPr/>
          <p:nvPr/>
        </p:nvSpPr>
        <p:spPr>
          <a:xfrm>
            <a:off x="611560" y="2276872"/>
            <a:ext cx="3744416" cy="1883934"/>
          </a:xfrm>
          <a:prstGeom prst="rect">
            <a:avLst/>
          </a:prstGeom>
          <a:noFill/>
          <a:ln w="19050">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11" name="テキスト ボックス 10"/>
          <p:cNvSpPr txBox="1"/>
          <p:nvPr/>
        </p:nvSpPr>
        <p:spPr>
          <a:xfrm>
            <a:off x="1324105" y="2060848"/>
            <a:ext cx="2527815"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ソースコード（</a:t>
            </a:r>
            <a:r>
              <a:rPr lang="en-US" altLang="ja-JP" sz="2000" dirty="0">
                <a:solidFill>
                  <a:prstClr val="black"/>
                </a:solidFill>
                <a:latin typeface="HGPｺﾞｼｯｸM" panose="020B0600000000000000" pitchFamily="50" charset="-128"/>
                <a:ea typeface="HGPｺﾞｼｯｸM" panose="020B0600000000000000" pitchFamily="50" charset="-128"/>
              </a:rPr>
              <a:t>38</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14" name="テキスト ボックス 13"/>
          <p:cNvSpPr txBox="1"/>
          <p:nvPr/>
        </p:nvSpPr>
        <p:spPr>
          <a:xfrm>
            <a:off x="964066" y="2479348"/>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コード行数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メソッド数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複雑度</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コメント行の割合</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ネストレベル値，など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8" name="フローチャート : 複数書類 7"/>
          <p:cNvSpPr/>
          <p:nvPr/>
        </p:nvSpPr>
        <p:spPr>
          <a:xfrm>
            <a:off x="363074" y="2105650"/>
            <a:ext cx="792088" cy="588679"/>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Code</a:t>
            </a:r>
            <a:endParaRPr lang="ja-JP" altLang="en-US" sz="1400" dirty="0">
              <a:solidFill>
                <a:prstClr val="black"/>
              </a:solidFill>
            </a:endParaRPr>
          </a:p>
        </p:txBody>
      </p:sp>
      <p:sp>
        <p:nvSpPr>
          <p:cNvPr id="15" name="正方形/長方形 14"/>
          <p:cNvSpPr/>
          <p:nvPr/>
        </p:nvSpPr>
        <p:spPr>
          <a:xfrm>
            <a:off x="4820486" y="2295644"/>
            <a:ext cx="3744416" cy="1883934"/>
          </a:xfrm>
          <a:prstGeom prst="rect">
            <a:avLst/>
          </a:prstGeom>
          <a:noFill/>
          <a:ln w="19050">
            <a:solidFill>
              <a:schemeClr val="accent3">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16" name="テキスト ボックス 15"/>
          <p:cNvSpPr txBox="1"/>
          <p:nvPr/>
        </p:nvSpPr>
        <p:spPr>
          <a:xfrm>
            <a:off x="5540566" y="2092786"/>
            <a:ext cx="2343802"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変更履歴（</a:t>
            </a:r>
            <a:r>
              <a:rPr lang="en-US" altLang="ja-JP" sz="2000" dirty="0">
                <a:solidFill>
                  <a:prstClr val="black"/>
                </a:solidFill>
                <a:latin typeface="HGPｺﾞｼｯｸM" panose="020B0600000000000000" pitchFamily="50" charset="-128"/>
                <a:ea typeface="HGPｺﾞｼｯｸM" panose="020B0600000000000000" pitchFamily="50" charset="-128"/>
              </a:rPr>
              <a:t>25</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17" name="テキスト ボックス 16"/>
          <p:cNvSpPr txBox="1"/>
          <p:nvPr/>
        </p:nvSpPr>
        <p:spPr>
          <a:xfrm>
            <a:off x="5172992" y="2498120"/>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コミッタ数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コミッタ昇格数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コミット回数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変更ファイル数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追加行数，など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7" name="フローチャート : 磁気ディスク 6"/>
          <p:cNvSpPr/>
          <p:nvPr/>
        </p:nvSpPr>
        <p:spPr>
          <a:xfrm>
            <a:off x="4434852" y="2105472"/>
            <a:ext cx="792088" cy="587790"/>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Git</a:t>
            </a:r>
            <a:r>
              <a:rPr lang="en-US" altLang="ja-JP" sz="1400" dirty="0" smtClean="0">
                <a:solidFill>
                  <a:prstClr val="black"/>
                </a:solidFill>
              </a:rPr>
              <a:t> Log</a:t>
            </a:r>
            <a:endParaRPr lang="ja-JP" altLang="en-US" sz="1400" dirty="0">
              <a:solidFill>
                <a:prstClr val="black"/>
              </a:solidFill>
            </a:endParaRPr>
          </a:p>
        </p:txBody>
      </p:sp>
      <p:sp>
        <p:nvSpPr>
          <p:cNvPr id="19" name="正方形/長方形 18"/>
          <p:cNvSpPr/>
          <p:nvPr/>
        </p:nvSpPr>
        <p:spPr>
          <a:xfrm>
            <a:off x="651106" y="4509120"/>
            <a:ext cx="3744416" cy="1883934"/>
          </a:xfrm>
          <a:prstGeom prst="rect">
            <a:avLst/>
          </a:prstGeom>
          <a:noFill/>
          <a:ln w="1905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20" name="テキスト ボックス 19"/>
          <p:cNvSpPr txBox="1"/>
          <p:nvPr/>
        </p:nvSpPr>
        <p:spPr>
          <a:xfrm>
            <a:off x="1363650" y="4293096"/>
            <a:ext cx="2488270"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修正履歴（</a:t>
            </a:r>
            <a:r>
              <a:rPr lang="en-US" altLang="ja-JP" sz="2000" dirty="0" smtClean="0">
                <a:solidFill>
                  <a:prstClr val="black"/>
                </a:solidFill>
                <a:latin typeface="HGPｺﾞｼｯｸM" panose="020B0600000000000000" pitchFamily="50" charset="-128"/>
                <a:ea typeface="HGPｺﾞｼｯｸM" panose="020B0600000000000000" pitchFamily="50" charset="-128"/>
              </a:rPr>
              <a:t>48</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21" name="テキスト ボックス 20"/>
          <p:cNvSpPr txBox="1"/>
          <p:nvPr/>
        </p:nvSpPr>
        <p:spPr>
          <a:xfrm>
            <a:off x="1003612" y="4711596"/>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報告者数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修正数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不具合</a:t>
            </a:r>
            <a:r>
              <a:rPr lang="ja-JP" altLang="en-US" sz="2000" dirty="0" smtClean="0">
                <a:solidFill>
                  <a:prstClr val="black"/>
                </a:solidFill>
                <a:latin typeface="HGPｺﾞｼｯｸM" panose="020B0600000000000000" pitchFamily="50" charset="-128"/>
                <a:ea typeface="HGPｺﾞｼｯｸM" panose="020B0600000000000000" pitchFamily="50" charset="-128"/>
              </a:rPr>
              <a:t>修正時間</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再割当発生回数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a:solidFill>
                  <a:prstClr val="black"/>
                </a:solidFill>
                <a:latin typeface="HGPｺﾞｼｯｸM" panose="020B0600000000000000" pitchFamily="50" charset="-128"/>
                <a:ea typeface="HGPｺﾞｼｯｸM" panose="020B0600000000000000" pitchFamily="50" charset="-128"/>
              </a:rPr>
              <a:t>状態</a:t>
            </a:r>
            <a:r>
              <a:rPr lang="ja-JP" altLang="en-US" sz="2000" dirty="0" smtClean="0">
                <a:solidFill>
                  <a:prstClr val="black"/>
                </a:solidFill>
                <a:latin typeface="HGPｺﾞｼｯｸM" panose="020B0600000000000000" pitchFamily="50" charset="-128"/>
                <a:ea typeface="HGPｺﾞｼｯｸM" panose="020B0600000000000000" pitchFamily="50" charset="-128"/>
              </a:rPr>
              <a:t>変更回数，など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23" name="正方形/長方形 22"/>
          <p:cNvSpPr/>
          <p:nvPr/>
        </p:nvSpPr>
        <p:spPr>
          <a:xfrm>
            <a:off x="4860032" y="4527892"/>
            <a:ext cx="3744416" cy="1883934"/>
          </a:xfrm>
          <a:prstGeom prst="rect">
            <a:avLst/>
          </a:prstGeom>
          <a:noFill/>
          <a:ln w="19050">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ja-JP" altLang="en-US">
              <a:solidFill>
                <a:prstClr val="black"/>
              </a:solidFill>
            </a:endParaRPr>
          </a:p>
        </p:txBody>
      </p:sp>
      <p:sp>
        <p:nvSpPr>
          <p:cNvPr id="24" name="テキスト ボックス 23"/>
          <p:cNvSpPr txBox="1"/>
          <p:nvPr/>
        </p:nvSpPr>
        <p:spPr>
          <a:xfrm>
            <a:off x="5547652" y="4293096"/>
            <a:ext cx="2840772"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sz="2000" dirty="0" smtClean="0">
                <a:solidFill>
                  <a:prstClr val="black"/>
                </a:solidFill>
                <a:latin typeface="HGPｺﾞｼｯｸM" panose="020B0600000000000000" pitchFamily="50" charset="-128"/>
                <a:ea typeface="HGPｺﾞｼｯｸM" panose="020B0600000000000000" pitchFamily="50" charset="-128"/>
              </a:rPr>
              <a:t>News Forums</a:t>
            </a:r>
            <a:r>
              <a:rPr lang="ja-JP" altLang="en-US" sz="2000" dirty="0" smtClean="0">
                <a:solidFill>
                  <a:prstClr val="black"/>
                </a:solidFill>
                <a:latin typeface="HGPｺﾞｼｯｸM" panose="020B0600000000000000" pitchFamily="50" charset="-128"/>
                <a:ea typeface="HGPｺﾞｼｯｸM" panose="020B0600000000000000" pitchFamily="50" charset="-128"/>
              </a:rPr>
              <a:t>（</a:t>
            </a:r>
            <a:r>
              <a:rPr lang="en-US" altLang="ja-JP" sz="2000" dirty="0" smtClean="0">
                <a:solidFill>
                  <a:prstClr val="black"/>
                </a:solidFill>
                <a:latin typeface="HGPｺﾞｼｯｸM" panose="020B0600000000000000" pitchFamily="50" charset="-128"/>
                <a:ea typeface="HGPｺﾞｼｯｸM" panose="020B0600000000000000" pitchFamily="50" charset="-128"/>
              </a:rPr>
              <a:t>20</a:t>
            </a:r>
            <a:r>
              <a:rPr lang="ja-JP" altLang="en-US" sz="2000" dirty="0" smtClean="0">
                <a:solidFill>
                  <a:prstClr val="black"/>
                </a:solidFill>
                <a:latin typeface="HGPｺﾞｼｯｸM" panose="020B0600000000000000" pitchFamily="50" charset="-128"/>
                <a:ea typeface="HGPｺﾞｼｯｸM" panose="020B0600000000000000" pitchFamily="50" charset="-128"/>
              </a:rPr>
              <a:t>種類）</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sp>
        <p:nvSpPr>
          <p:cNvPr id="25" name="テキスト ボックス 24"/>
          <p:cNvSpPr txBox="1"/>
          <p:nvPr/>
        </p:nvSpPr>
        <p:spPr>
          <a:xfrm>
            <a:off x="5212538" y="4730368"/>
            <a:ext cx="3103877"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投稿者数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スレッド数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ドメイン数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平均</a:t>
            </a:r>
            <a:r>
              <a:rPr lang="ja-JP" altLang="en-US" sz="2000" dirty="0">
                <a:solidFill>
                  <a:prstClr val="black"/>
                </a:solidFill>
                <a:latin typeface="HGPｺﾞｼｯｸM" panose="020B0600000000000000" pitchFamily="50" charset="-128"/>
                <a:ea typeface="HGPｺﾞｼｯｸM" panose="020B0600000000000000" pitchFamily="50" charset="-128"/>
              </a:rPr>
              <a:t>文</a:t>
            </a:r>
            <a:r>
              <a:rPr lang="ja-JP" altLang="en-US" sz="2000" dirty="0" smtClean="0">
                <a:solidFill>
                  <a:prstClr val="black"/>
                </a:solidFill>
                <a:latin typeface="HGPｺﾞｼｯｸM" panose="020B0600000000000000" pitchFamily="50" charset="-128"/>
                <a:ea typeface="HGPｺﾞｼｯｸM" panose="020B0600000000000000" pitchFamily="50" charset="-128"/>
              </a:rPr>
              <a:t>字数</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r>
              <a:rPr lang="ja-JP" altLang="en-US" sz="2000" dirty="0" smtClean="0">
                <a:solidFill>
                  <a:prstClr val="black"/>
                </a:solidFill>
                <a:latin typeface="HGPｺﾞｼｯｸM" panose="020B0600000000000000" pitchFamily="50" charset="-128"/>
                <a:ea typeface="HGPｺﾞｼｯｸM" panose="020B0600000000000000" pitchFamily="50" charset="-128"/>
              </a:rPr>
              <a:t>返信</a:t>
            </a:r>
            <a:r>
              <a:rPr lang="ja-JP" altLang="en-US" sz="2000" dirty="0">
                <a:solidFill>
                  <a:prstClr val="black"/>
                </a:solidFill>
                <a:latin typeface="HGPｺﾞｼｯｸM" panose="020B0600000000000000" pitchFamily="50" charset="-128"/>
                <a:ea typeface="HGPｺﾞｼｯｸM" panose="020B0600000000000000" pitchFamily="50" charset="-128"/>
              </a:rPr>
              <a:t>時間，</a:t>
            </a:r>
            <a:r>
              <a:rPr lang="ja-JP" altLang="en-US" sz="2000" dirty="0" smtClean="0">
                <a:solidFill>
                  <a:prstClr val="black"/>
                </a:solidFill>
                <a:latin typeface="HGPｺﾞｼｯｸM" panose="020B0600000000000000" pitchFamily="50" charset="-128"/>
                <a:ea typeface="HGPｺﾞｼｯｸM" panose="020B0600000000000000" pitchFamily="50" charset="-128"/>
              </a:rPr>
              <a:t>など</a:t>
            </a: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a:p>
            <a:pPr marL="342900" indent="-342900">
              <a:buFont typeface="Arial" panose="020B0604020202020204" pitchFamily="34" charset="0"/>
              <a:buChar char="•"/>
            </a:pPr>
            <a:endParaRPr lang="en-US" altLang="ja-JP" sz="2000" dirty="0" smtClean="0">
              <a:solidFill>
                <a:prstClr val="black"/>
              </a:solidFill>
              <a:latin typeface="HGPｺﾞｼｯｸM" panose="020B0600000000000000" pitchFamily="50" charset="-128"/>
              <a:ea typeface="HGPｺﾞｼｯｸM" panose="020B0600000000000000" pitchFamily="50" charset="-128"/>
            </a:endParaRPr>
          </a:p>
        </p:txBody>
      </p:sp>
      <p:sp>
        <p:nvSpPr>
          <p:cNvPr id="26" name="フローチャート : 磁気ディスク 25"/>
          <p:cNvSpPr/>
          <p:nvPr/>
        </p:nvSpPr>
        <p:spPr>
          <a:xfrm>
            <a:off x="4474398" y="4337720"/>
            <a:ext cx="792088" cy="587790"/>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smtClean="0">
                <a:solidFill>
                  <a:prstClr val="black"/>
                </a:solidFill>
              </a:rPr>
              <a:t>Forums</a:t>
            </a:r>
            <a:endParaRPr lang="ja-JP" altLang="en-US" sz="1400" dirty="0">
              <a:solidFill>
                <a:prstClr val="black"/>
              </a:solidFill>
            </a:endParaRPr>
          </a:p>
        </p:txBody>
      </p:sp>
      <p:sp>
        <p:nvSpPr>
          <p:cNvPr id="9" name="フローチャート : 磁気ディスク 8"/>
          <p:cNvSpPr/>
          <p:nvPr/>
        </p:nvSpPr>
        <p:spPr>
          <a:xfrm>
            <a:off x="363074" y="4267058"/>
            <a:ext cx="792088" cy="587790"/>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1400" dirty="0" err="1" smtClean="0">
                <a:solidFill>
                  <a:prstClr val="black"/>
                </a:solidFill>
              </a:rPr>
              <a:t>Bugzilla</a:t>
            </a:r>
            <a:endParaRPr lang="ja-JP" altLang="en-US" sz="1400" dirty="0">
              <a:solidFill>
                <a:prstClr val="black"/>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34</a:t>
            </a:fld>
            <a:endParaRPr lang="ja-JP" altLang="en-US" dirty="0">
              <a:solidFill>
                <a:prstClr val="white"/>
              </a:solidFill>
            </a:endParaRPr>
          </a:p>
        </p:txBody>
      </p:sp>
    </p:spTree>
    <p:extLst>
      <p:ext uri="{BB962C8B-B14F-4D97-AF65-F5344CB8AC3E}">
        <p14:creationId xmlns:p14="http://schemas.microsoft.com/office/powerpoint/2010/main" val="2359651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 name="テキスト ボックス 30"/>
          <p:cNvSpPr txBox="1"/>
          <p:nvPr/>
        </p:nvSpPr>
        <p:spPr>
          <a:xfrm>
            <a:off x="6738474" y="5364505"/>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相関分析で抽出した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751</a:t>
            </a:r>
            <a:r>
              <a:rPr lang="ja-JP" altLang="en-US" sz="1600" dirty="0" smtClean="0">
                <a:solidFill>
                  <a:prstClr val="black"/>
                </a:solidFill>
                <a:latin typeface="HGPｺﾞｼｯｸM" panose="020B0600000000000000" pitchFamily="50" charset="-128"/>
                <a:ea typeface="HGPｺﾞｼｯｸM" panose="020B0600000000000000" pitchFamily="50" charset="-128"/>
              </a:rPr>
              <a:t>件）</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30" name="テキスト ボックス 29"/>
          <p:cNvSpPr txBox="1"/>
          <p:nvPr/>
        </p:nvSpPr>
        <p:spPr>
          <a:xfrm>
            <a:off x="6660232" y="4221088"/>
            <a:ext cx="2081998" cy="58477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提案手法で抽出した</a:t>
            </a:r>
            <a:endParaRPr lang="en-US" altLang="ja-JP" sz="1600"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sz="1600" dirty="0" smtClean="0">
                <a:solidFill>
                  <a:prstClr val="black"/>
                </a:solidFill>
                <a:latin typeface="HGPｺﾞｼｯｸM" panose="020B0600000000000000" pitchFamily="50" charset="-128"/>
                <a:ea typeface="HGPｺﾞｼｯｸM" panose="020B0600000000000000" pitchFamily="50" charset="-128"/>
              </a:rPr>
              <a:t>関係（</a:t>
            </a:r>
            <a:r>
              <a:rPr lang="en-US" altLang="ja-JP" sz="1600" dirty="0" smtClean="0">
                <a:solidFill>
                  <a:prstClr val="black"/>
                </a:solidFill>
                <a:latin typeface="HGPｺﾞｼｯｸM" panose="020B0600000000000000" pitchFamily="50" charset="-128"/>
                <a:ea typeface="HGPｺﾞｼｯｸM" panose="020B0600000000000000" pitchFamily="50" charset="-128"/>
              </a:rPr>
              <a:t>171</a:t>
            </a:r>
            <a:r>
              <a:rPr lang="ja-JP" altLang="en-US" sz="1600" dirty="0">
                <a:solidFill>
                  <a:prstClr val="black"/>
                </a:solidFill>
                <a:latin typeface="HGPｺﾞｼｯｸM" panose="020B0600000000000000" pitchFamily="50" charset="-128"/>
                <a:ea typeface="HGPｺﾞｼｯｸM" panose="020B0600000000000000" pitchFamily="50" charset="-128"/>
              </a:rPr>
              <a:t>件</a:t>
            </a:r>
            <a:r>
              <a:rPr lang="ja-JP" altLang="en-US" sz="1600" dirty="0" smtClean="0">
                <a:solidFill>
                  <a:prstClr val="black"/>
                </a:solidFill>
                <a:latin typeface="HGPｺﾞｼｯｸM" panose="020B0600000000000000" pitchFamily="50" charset="-128"/>
                <a:ea typeface="HGPｺﾞｼｯｸM" panose="020B0600000000000000" pitchFamily="50" charset="-128"/>
              </a:rPr>
              <a:t>）</a:t>
            </a:r>
            <a:endParaRPr lang="ja-JP" altLang="en-US" sz="1600" dirty="0">
              <a:solidFill>
                <a:prstClr val="black"/>
              </a:solidFill>
              <a:latin typeface="HGPｺﾞｼｯｸM" panose="020B0600000000000000" pitchFamily="50" charset="-128"/>
              <a:ea typeface="HGPｺﾞｼｯｸM" panose="020B0600000000000000" pitchFamily="50" charset="-128"/>
            </a:endParaRPr>
          </a:p>
        </p:txBody>
      </p:sp>
      <p:sp>
        <p:nvSpPr>
          <p:cNvPr id="2" name="タイトル 1"/>
          <p:cNvSpPr>
            <a:spLocks noGrp="1"/>
          </p:cNvSpPr>
          <p:nvPr>
            <p:ph type="title"/>
          </p:nvPr>
        </p:nvSpPr>
        <p:spPr/>
        <p:txBody>
          <a:bodyPr/>
          <a:lstStyle/>
          <a:p>
            <a:r>
              <a:rPr lang="ja-JP" altLang="en-US" dirty="0" smtClean="0"/>
              <a:t>ケースステディ：</a:t>
            </a:r>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a:t>メトリクスのすべての組合せ（</a:t>
            </a:r>
            <a:r>
              <a:rPr lang="en-US" altLang="ja-JP" dirty="0"/>
              <a:t>17,030</a:t>
            </a:r>
            <a:r>
              <a:rPr lang="ja-JP" altLang="en-US" dirty="0"/>
              <a:t>件）の中</a:t>
            </a:r>
            <a:r>
              <a:rPr lang="ja-JP" altLang="en-US" dirty="0" smtClean="0"/>
              <a:t>から　　</a:t>
            </a:r>
            <a:r>
              <a:rPr lang="en-US" altLang="ja-JP" dirty="0" smtClean="0"/>
              <a:t>171</a:t>
            </a:r>
            <a:r>
              <a:rPr lang="ja-JP" altLang="en-US" dirty="0" smtClean="0"/>
              <a:t>件の関係が抽出された</a:t>
            </a:r>
            <a:endParaRPr lang="en-US" altLang="ja-JP" dirty="0"/>
          </a:p>
          <a:p>
            <a:endParaRPr lang="en-US" altLang="ja-JP" dirty="0"/>
          </a:p>
          <a:p>
            <a:r>
              <a:rPr lang="ja-JP" altLang="en-US" dirty="0"/>
              <a:t>提案手法</a:t>
            </a:r>
            <a:r>
              <a:rPr lang="ja-JP" altLang="en-US" dirty="0" smtClean="0"/>
              <a:t>と</a:t>
            </a:r>
            <a:r>
              <a:rPr lang="ja-JP" altLang="en-US" dirty="0"/>
              <a:t>相関分析との結果の</a:t>
            </a:r>
            <a:r>
              <a:rPr lang="ja-JP" altLang="en-US" dirty="0" smtClean="0"/>
              <a:t>比較</a:t>
            </a:r>
            <a:endParaRPr lang="en-US" altLang="ja-JP" dirty="0"/>
          </a:p>
        </p:txBody>
      </p:sp>
      <p:sp>
        <p:nvSpPr>
          <p:cNvPr id="4" name="日付プレースホルダー 3"/>
          <p:cNvSpPr>
            <a:spLocks noGrp="1"/>
          </p:cNvSpPr>
          <p:nvPr>
            <p:ph type="dt" sz="half" idx="10"/>
          </p:nvPr>
        </p:nvSpPr>
        <p:spPr/>
        <p:txBody>
          <a:bodyPr/>
          <a:lstStyle/>
          <a:p>
            <a:fld id="{212CDF90-D538-459C-9099-4B109ABF2596}" type="datetime1">
              <a:rPr lang="ja-JP" altLang="en-US" smtClean="0">
                <a:solidFill>
                  <a:prstClr val="white"/>
                </a:solidFill>
              </a:rPr>
              <a:t>2015/1/12</a:t>
            </a:fld>
            <a:endParaRPr lang="ja-JP" altLang="en-US" dirty="0">
              <a:solidFill>
                <a:prstClr val="white"/>
              </a:solidFill>
            </a:endParaRPr>
          </a:p>
        </p:txBody>
      </p:sp>
      <p:sp>
        <p:nvSpPr>
          <p:cNvPr id="7" name="テキスト ボックス 6"/>
          <p:cNvSpPr txBox="1"/>
          <p:nvPr/>
        </p:nvSpPr>
        <p:spPr>
          <a:xfrm>
            <a:off x="107504" y="4052255"/>
            <a:ext cx="2239783" cy="64633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ja-JP" altLang="en-US" dirty="0" smtClean="0">
                <a:solidFill>
                  <a:prstClr val="black"/>
                </a:solidFill>
                <a:latin typeface="HGPｺﾞｼｯｸM" panose="020B0600000000000000" pitchFamily="50" charset="-128"/>
                <a:ea typeface="HGPｺﾞｼｯｸM" panose="020B0600000000000000" pitchFamily="50" charset="-128"/>
              </a:rPr>
              <a:t>提案手法のみで抽出</a:t>
            </a:r>
            <a:endParaRPr lang="en-US" altLang="ja-JP" dirty="0" smtClean="0">
              <a:solidFill>
                <a:prstClr val="black"/>
              </a:solidFill>
              <a:latin typeface="HGPｺﾞｼｯｸM" panose="020B0600000000000000" pitchFamily="50" charset="-128"/>
              <a:ea typeface="HGPｺﾞｼｯｸM" panose="020B0600000000000000" pitchFamily="50" charset="-128"/>
            </a:endParaRPr>
          </a:p>
          <a:p>
            <a:pPr algn="r"/>
            <a:r>
              <a:rPr lang="ja-JP" altLang="en-US" dirty="0" smtClean="0">
                <a:solidFill>
                  <a:prstClr val="black"/>
                </a:solidFill>
                <a:latin typeface="HGPｺﾞｼｯｸM" panose="020B0600000000000000" pitchFamily="50" charset="-128"/>
                <a:ea typeface="HGPｺﾞｼｯｸM" panose="020B0600000000000000" pitchFamily="50" charset="-128"/>
              </a:rPr>
              <a:t>できた関係（</a:t>
            </a:r>
            <a:r>
              <a:rPr lang="en-US" altLang="ja-JP" dirty="0">
                <a:solidFill>
                  <a:prstClr val="black"/>
                </a:solidFill>
                <a:latin typeface="HGPｺﾞｼｯｸM" panose="020B0600000000000000" pitchFamily="50" charset="-128"/>
                <a:ea typeface="HGPｺﾞｼｯｸM" panose="020B0600000000000000" pitchFamily="50" charset="-128"/>
              </a:rPr>
              <a:t>3</a:t>
            </a:r>
            <a:r>
              <a:rPr lang="en-US" altLang="ja-JP" dirty="0" smtClean="0">
                <a:solidFill>
                  <a:prstClr val="black"/>
                </a:solidFill>
                <a:latin typeface="HGPｺﾞｼｯｸM" panose="020B0600000000000000" pitchFamily="50" charset="-128"/>
                <a:ea typeface="HGPｺﾞｼｯｸM" panose="020B0600000000000000" pitchFamily="50" charset="-128"/>
              </a:rPr>
              <a:t>1</a:t>
            </a:r>
            <a:r>
              <a:rPr lang="ja-JP" altLang="en-US" dirty="0">
                <a:solidFill>
                  <a:prstClr val="black"/>
                </a:solidFill>
                <a:latin typeface="HGPｺﾞｼｯｸM" panose="020B0600000000000000" pitchFamily="50" charset="-128"/>
                <a:ea typeface="HGPｺﾞｼｯｸM" panose="020B0600000000000000" pitchFamily="50" charset="-128"/>
              </a:rPr>
              <a:t>件</a:t>
            </a:r>
            <a:r>
              <a:rPr lang="ja-JP" altLang="en-US" dirty="0" smtClean="0">
                <a:solidFill>
                  <a:prstClr val="black"/>
                </a:solidFill>
                <a:latin typeface="HGPｺﾞｼｯｸM" panose="020B0600000000000000" pitchFamily="50" charset="-128"/>
                <a:ea typeface="HGPｺﾞｼｯｸM" panose="020B0600000000000000" pitchFamily="50" charset="-128"/>
              </a:rPr>
              <a:t>）</a:t>
            </a:r>
            <a:endParaRPr lang="ja-JP" altLang="en-US" dirty="0">
              <a:solidFill>
                <a:prstClr val="black"/>
              </a:solidFill>
              <a:latin typeface="HGPｺﾞｼｯｸM" panose="020B0600000000000000" pitchFamily="50" charset="-128"/>
              <a:ea typeface="HGPｺﾞｼｯｸM" panose="020B0600000000000000" pitchFamily="50" charset="-128"/>
            </a:endParaRPr>
          </a:p>
        </p:txBody>
      </p:sp>
      <p:graphicFrame>
        <p:nvGraphicFramePr>
          <p:cNvPr id="13" name="コンテンツ プレースホルダー 6"/>
          <p:cNvGraphicFramePr>
            <a:graphicFrameLocks/>
          </p:cNvGraphicFramePr>
          <p:nvPr>
            <p:extLst>
              <p:ext uri="{D42A27DB-BD31-4B8C-83A1-F6EECF244321}">
                <p14:modId xmlns:p14="http://schemas.microsoft.com/office/powerpoint/2010/main" val="378543874"/>
              </p:ext>
            </p:extLst>
          </p:nvPr>
        </p:nvGraphicFramePr>
        <p:xfrm>
          <a:off x="2267744" y="4108738"/>
          <a:ext cx="4032448" cy="1912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直線コネクタ 14"/>
          <p:cNvCxnSpPr/>
          <p:nvPr/>
        </p:nvCxnSpPr>
        <p:spPr>
          <a:xfrm>
            <a:off x="2419295" y="4447428"/>
            <a:ext cx="788320" cy="323166"/>
          </a:xfrm>
          <a:prstGeom prst="line">
            <a:avLst/>
          </a:prstGeom>
          <a:ln>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円/楕円 24"/>
          <p:cNvSpPr/>
          <p:nvPr/>
        </p:nvSpPr>
        <p:spPr>
          <a:xfrm>
            <a:off x="6012160" y="4149508"/>
            <a:ext cx="893977" cy="789489"/>
          </a:xfrm>
          <a:prstGeom prst="ellipse">
            <a:avLst/>
          </a:prstGeom>
          <a:solidFill>
            <a:schemeClr val="tx2">
              <a:lumMod val="40000"/>
              <a:lumOff val="60000"/>
              <a:alpha val="50000"/>
            </a:schemeClr>
          </a:solidFill>
          <a:ln>
            <a:solidFill>
              <a:schemeClr val="tx1"/>
            </a:solidFill>
          </a:ln>
          <a:scene3d>
            <a:camera prst="orthographicFront"/>
            <a:lightRig rig="threePt" dir="t">
              <a:rot lat="0" lon="0" rev="7500000"/>
            </a:lightRig>
          </a:scene3d>
          <a:sp3d prstMaterial="plastic"/>
        </p:spPr>
        <p:style>
          <a:lnRef idx="0">
            <a:schemeClr val="lt1">
              <a:hueOff val="0"/>
              <a:satOff val="0"/>
              <a:lumOff val="0"/>
              <a:alphaOff val="0"/>
            </a:schemeClr>
          </a:lnRef>
          <a:fillRef idx="3">
            <a:schemeClr val="accent5">
              <a:alpha val="50000"/>
              <a:hueOff val="0"/>
              <a:satOff val="0"/>
              <a:lumOff val="0"/>
              <a:alphaOff val="0"/>
            </a:schemeClr>
          </a:fillRef>
          <a:effectRef idx="2">
            <a:schemeClr val="accent5">
              <a:alpha val="50000"/>
              <a:hueOff val="0"/>
              <a:satOff val="0"/>
              <a:lumOff val="0"/>
              <a:alphaOff val="0"/>
            </a:schemeClr>
          </a:effectRef>
          <a:fontRef idx="minor">
            <a:schemeClr val="tx1"/>
          </a:fontRef>
        </p:style>
      </p:sp>
      <p:sp>
        <p:nvSpPr>
          <p:cNvPr id="32" name="正方形/長方形 31"/>
          <p:cNvSpPr/>
          <p:nvPr/>
        </p:nvSpPr>
        <p:spPr>
          <a:xfrm>
            <a:off x="5940152" y="3933056"/>
            <a:ext cx="2880320" cy="230425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19" name="グループ化 18"/>
          <p:cNvGrpSpPr/>
          <p:nvPr/>
        </p:nvGrpSpPr>
        <p:grpSpPr>
          <a:xfrm>
            <a:off x="6012160" y="5229200"/>
            <a:ext cx="893977" cy="838624"/>
            <a:chOff x="1224133" y="5202"/>
            <a:chExt cx="1902145" cy="1902145"/>
          </a:xfrm>
        </p:grpSpPr>
        <p:sp>
          <p:nvSpPr>
            <p:cNvPr id="20" name="円/楕円 19"/>
            <p:cNvSpPr/>
            <p:nvPr/>
          </p:nvSpPr>
          <p:spPr>
            <a:xfrm>
              <a:off x="1224133" y="5202"/>
              <a:ext cx="1902145" cy="1902145"/>
            </a:xfrm>
            <a:prstGeom prst="ellipse">
              <a:avLst/>
            </a:prstGeom>
            <a:ln>
              <a:solidFill>
                <a:schemeClr val="tx1"/>
              </a:solidFill>
            </a:ln>
          </p:spPr>
          <p:style>
            <a:lnRef idx="0">
              <a:scrgbClr r="0" g="0" b="0"/>
            </a:lnRef>
            <a:fillRef idx="3">
              <a:schemeClr val="accent5">
                <a:alpha val="50000"/>
                <a:hueOff val="-9933876"/>
                <a:satOff val="39811"/>
                <a:lumOff val="8628"/>
                <a:alphaOff val="0"/>
              </a:schemeClr>
            </a:fillRef>
            <a:effectRef idx="0">
              <a:schemeClr val="accent5">
                <a:alpha val="50000"/>
                <a:hueOff val="-9933876"/>
                <a:satOff val="39811"/>
                <a:lumOff val="8628"/>
                <a:alphaOff val="0"/>
              </a:schemeClr>
            </a:effectRef>
            <a:fontRef idx="minor">
              <a:schemeClr val="tx1"/>
            </a:fontRef>
          </p:style>
        </p:sp>
        <p:sp>
          <p:nvSpPr>
            <p:cNvPr id="21" name="円/楕円 4"/>
            <p:cNvSpPr/>
            <p:nvPr/>
          </p:nvSpPr>
          <p:spPr>
            <a:xfrm>
              <a:off x="1763931" y="229505"/>
              <a:ext cx="1096732" cy="145353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2889250">
                <a:lnSpc>
                  <a:spcPct val="90000"/>
                </a:lnSpc>
                <a:spcBef>
                  <a:spcPct val="0"/>
                </a:spcBef>
                <a:spcAft>
                  <a:spcPct val="35000"/>
                </a:spcAft>
              </a:pPr>
              <a:endParaRPr lang="ja-JP" altLang="en-US" sz="6500" dirty="0">
                <a:solidFill>
                  <a:prstClr val="black"/>
                </a:solidFill>
              </a:endParaRPr>
            </a:p>
          </p:txBody>
        </p:sp>
      </p:gr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35</a:t>
            </a:fld>
            <a:endParaRPr lang="ja-JP" altLang="en-US" dirty="0">
              <a:solidFill>
                <a:prstClr val="white"/>
              </a:solidFill>
            </a:endParaRPr>
          </a:p>
        </p:txBody>
      </p:sp>
    </p:spTree>
    <p:extLst>
      <p:ext uri="{BB962C8B-B14F-4D97-AF65-F5344CB8AC3E}">
        <p14:creationId xmlns:p14="http://schemas.microsoft.com/office/powerpoint/2010/main" val="2813513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提案手法のみで抽出された関係</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500994801"/>
              </p:ext>
            </p:extLst>
          </p:nvPr>
        </p:nvGraphicFramePr>
        <p:xfrm>
          <a:off x="457200" y="2132856"/>
          <a:ext cx="8229600" cy="4358640"/>
        </p:xfrm>
        <a:graphic>
          <a:graphicData uri="http://schemas.openxmlformats.org/drawingml/2006/table">
            <a:tbl>
              <a:tblPr firstRow="1" bandRow="1">
                <a:tableStyleId>{5940675A-B579-460E-94D1-54222C63F5DA}</a:tableStyleId>
              </a:tblPr>
              <a:tblGrid>
                <a:gridCol w="3101516"/>
                <a:gridCol w="3101516"/>
                <a:gridCol w="648072"/>
                <a:gridCol w="648072"/>
                <a:gridCol w="730424"/>
              </a:tblGrid>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説明変数</a:t>
                      </a:r>
                      <a:endParaRPr kumimoji="1" lang="ja-JP" altLang="en-US" sz="1600" dirty="0">
                        <a:latin typeface="HGPｺﾞｼｯｸM" panose="020B0600000000000000" pitchFamily="50" charset="-128"/>
                        <a:ea typeface="HGPｺﾞｼｯｸM" panose="020B0600000000000000" pitchFamily="50" charset="-128"/>
                      </a:endParaRPr>
                    </a:p>
                  </a:txBody>
                  <a:tcPr>
                    <a:lnL w="12700" cmpd="sng">
                      <a:noFill/>
                    </a:lnL>
                    <a:solidFill>
                      <a:schemeClr val="bg1">
                        <a:lumMod val="85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目的変数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加算</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遅延</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bg1">
                        <a:lumMod val="85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相関</a:t>
                      </a:r>
                      <a:endParaRPr kumimoji="1" lang="ja-JP" altLang="en-US" sz="1600" dirty="0">
                        <a:latin typeface="HGPｺﾞｼｯｸM" panose="020B0600000000000000" pitchFamily="50" charset="-128"/>
                        <a:ea typeface="HGPｺﾞｼｯｸM" panose="020B0600000000000000" pitchFamily="50" charset="-128"/>
                      </a:endParaRPr>
                    </a:p>
                  </a:txBody>
                  <a:tcPr>
                    <a:lnR w="12700" cmpd="sng">
                      <a:noFill/>
                    </a:lnR>
                    <a:solidFill>
                      <a:schemeClr val="bg1">
                        <a:lumMod val="85000"/>
                      </a:schemeClr>
                    </a:solidFill>
                  </a:tcPr>
                </a:tc>
              </a:tr>
              <a:tr h="271179">
                <a:tc>
                  <a:txBody>
                    <a:bodyPr/>
                    <a:lstStyle/>
                    <a:p>
                      <a:pPr algn="ctr"/>
                      <a:r>
                        <a:rPr kumimoji="1" lang="ja-JP" altLang="en-US" sz="1600" dirty="0" smtClean="0">
                          <a:solidFill>
                            <a:schemeClr val="tx1"/>
                          </a:solidFill>
                          <a:latin typeface="HGPｺﾞｼｯｸM" panose="020B0600000000000000" pitchFamily="50" charset="-128"/>
                          <a:ea typeface="HGPｺﾞｼｯｸM" panose="020B0600000000000000" pitchFamily="50" charset="-128"/>
                        </a:rPr>
                        <a:t>不具合修正時間</a:t>
                      </a:r>
                      <a:endParaRPr kumimoji="1" lang="ja-JP" altLang="en-US" sz="1600" dirty="0">
                        <a:solidFill>
                          <a:schemeClr val="tx1"/>
                        </a:solidFill>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優先度が高い不具合数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3</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0.50</a:t>
                      </a:r>
                    </a:p>
                  </a:txBody>
                  <a:tcPr>
                    <a:lnR w="12700" cmpd="sng">
                      <a:noFill/>
                    </a:lnR>
                    <a:solidFill>
                      <a:schemeClr val="accent2">
                        <a:lumMod val="60000"/>
                        <a:lumOff val="4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不具合記述部の平均文字数</a:t>
                      </a:r>
                      <a:endParaRPr kumimoji="1" lang="ja-JP" altLang="en-US" sz="1600" dirty="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関数・メソッドの平均コード行数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6</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-0.48</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コードオーナが削除した行数</a:t>
                      </a:r>
                      <a:endParaRPr kumimoji="1" lang="ja-JP" altLang="en-US" sz="1600" dirty="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関数・メソッドの平均コード行数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1">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5</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-.047</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不具合記述部の平均文字数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en-US" altLang="ja-JP" sz="1600" dirty="0" err="1" smtClean="0">
                          <a:latin typeface="HGPｺﾞｼｯｸM" panose="020B0600000000000000" pitchFamily="50" charset="-128"/>
                          <a:ea typeface="HGPｺﾞｼｯｸM" panose="020B0600000000000000" pitchFamily="50" charset="-128"/>
                        </a:rPr>
                        <a:t>Wontfix</a:t>
                      </a:r>
                      <a:r>
                        <a:rPr kumimoji="1" lang="ja-JP" altLang="en-US" sz="1600" dirty="0" smtClean="0">
                          <a:latin typeface="HGPｺﾞｼｯｸM" panose="020B0600000000000000" pitchFamily="50" charset="-128"/>
                          <a:ea typeface="HGPｺﾞｼｯｸM" panose="020B0600000000000000" pitchFamily="50" charset="-128"/>
                        </a:rPr>
                        <a:t>の不具合数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-0.46</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新規コミッタが変更したファイル数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600" baseline="0" dirty="0" smtClean="0">
                          <a:latin typeface="HGPｺﾞｼｯｸM" panose="020B0600000000000000" pitchFamily="50" charset="-128"/>
                          <a:ea typeface="HGPｺﾞｼｯｸM" panose="020B0600000000000000" pitchFamily="50" charset="-128"/>
                        </a:rPr>
                        <a:t>優先度が高い不具合数</a:t>
                      </a:r>
                      <a:endParaRPr kumimoji="1" lang="en-US" altLang="ja-JP" sz="1600" baseline="0" dirty="0" smtClean="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4</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-0.45</a:t>
                      </a:r>
                    </a:p>
                  </a:txBody>
                  <a:tcPr>
                    <a:lnR w="12700" cmpd="sng">
                      <a:noFill/>
                    </a:lnR>
                    <a:solidFill>
                      <a:schemeClr val="accent5">
                        <a:lumMod val="40000"/>
                        <a:lumOff val="60000"/>
                      </a:schemeClr>
                    </a:solidFill>
                  </a:tcPr>
                </a:tc>
              </a:tr>
              <a:tr h="271179">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Trivial</a:t>
                      </a:r>
                      <a:r>
                        <a:rPr kumimoji="1" lang="ja-JP" altLang="en-US" sz="1600" dirty="0" smtClean="0">
                          <a:latin typeface="HGPｺﾞｼｯｸM" panose="020B0600000000000000" pitchFamily="50" charset="-128"/>
                          <a:ea typeface="HGPｺﾞｼｯｸM" panose="020B0600000000000000" pitchFamily="50" charset="-128"/>
                        </a:rPr>
                        <a:t>の不具合数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600" baseline="0" dirty="0" smtClean="0">
                          <a:latin typeface="HGPｺﾞｼｯｸM" panose="020B0600000000000000" pitchFamily="50" charset="-128"/>
                          <a:ea typeface="HGPｺﾞｼｯｸM" panose="020B0600000000000000" pitchFamily="50" charset="-128"/>
                        </a:rPr>
                        <a:t>スレッド本文の平均行数</a:t>
                      </a:r>
                      <a:endParaRPr kumimoji="1" lang="en-US" altLang="ja-JP" sz="1600" baseline="0" dirty="0" smtClean="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-0.44</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新規コミッタが変更したファイル数</a:t>
                      </a:r>
                      <a:endParaRPr kumimoji="1" lang="ja-JP" altLang="en-US" sz="1600" dirty="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コミッタ数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3">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2</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9</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-0.43</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新規コミッタによるコメントの文字数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Duplicate</a:t>
                      </a:r>
                      <a:r>
                        <a:rPr kumimoji="1" lang="ja-JP" altLang="en-US" sz="1600" baseline="0" dirty="0" smtClean="0">
                          <a:latin typeface="HGPｺﾞｼｯｸM" panose="020B0600000000000000" pitchFamily="50" charset="-128"/>
                          <a:ea typeface="HGPｺﾞｼｯｸM" panose="020B0600000000000000" pitchFamily="50" charset="-128"/>
                        </a:rPr>
                        <a:t>の不具合数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7</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-0.42</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不具合修正時間</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6">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スレッド本文の平均行数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4">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3</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-0.41</a:t>
                      </a:r>
                    </a:p>
                  </a:txBody>
                  <a:tcPr>
                    <a:lnR w="12700" cmpd="sng">
                      <a:noFill/>
                    </a:lnR>
                    <a:solidFill>
                      <a:schemeClr val="accent5">
                        <a:lumMod val="40000"/>
                        <a:lumOff val="60000"/>
                      </a:schemeClr>
                    </a:solidFill>
                  </a:tcPr>
                </a:tc>
              </a:tr>
              <a:tr h="271179">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コードオーナによるコミット数</a:t>
                      </a: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solidFill>
                      <a:schemeClr val="accent3">
                        <a:lumMod val="60000"/>
                        <a:lumOff val="40000"/>
                      </a:schemeClr>
                    </a:solidFill>
                  </a:tcPr>
                </a:tc>
                <a:tc>
                  <a:txBody>
                    <a:bodyPr/>
                    <a:lstStyle/>
                    <a:p>
                      <a:pPr algn="ctr"/>
                      <a:r>
                        <a:rPr kumimoji="1" lang="ja-JP" altLang="en-US" sz="1600" dirty="0" smtClean="0">
                          <a:latin typeface="HGPｺﾞｼｯｸM" panose="020B0600000000000000" pitchFamily="50" charset="-128"/>
                          <a:ea typeface="HGPｺﾞｼｯｸM" panose="020B0600000000000000" pitchFamily="50" charset="-128"/>
                        </a:rPr>
                        <a:t>優先度が低い不具合数</a:t>
                      </a:r>
                      <a:endParaRPr kumimoji="1" lang="ja-JP" altLang="en-US" sz="1600" dirty="0">
                        <a:latin typeface="HGPｺﾞｼｯｸM" panose="020B0600000000000000" pitchFamily="50" charset="-128"/>
                        <a:ea typeface="HGPｺﾞｼｯｸM" panose="020B0600000000000000" pitchFamily="50" charset="-128"/>
                      </a:endParaRPr>
                    </a:p>
                  </a:txBody>
                  <a:tcPr>
                    <a:solidFill>
                      <a:schemeClr val="accent6">
                        <a:lumMod val="60000"/>
                        <a:lumOff val="40000"/>
                      </a:schemeClr>
                    </a:solid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12</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12</a:t>
                      </a:r>
                      <a:endParaRPr kumimoji="1" lang="ja-JP" altLang="en-US" sz="1600" dirty="0">
                        <a:latin typeface="HGPｺﾞｼｯｸM" panose="020B0600000000000000" pitchFamily="50" charset="-128"/>
                        <a:ea typeface="HGPｺﾞｼｯｸM" panose="020B0600000000000000" pitchFamily="50" charset="-128"/>
                      </a:endParaRPr>
                    </a:p>
                  </a:txBody>
                  <a:tcPr>
                    <a:noFill/>
                  </a:tcPr>
                </a:tc>
                <a:tc>
                  <a:txBody>
                    <a:bodyPr/>
                    <a:lstStyle/>
                    <a:p>
                      <a:pPr algn="ctr"/>
                      <a:r>
                        <a:rPr kumimoji="1" lang="en-US" altLang="ja-JP" sz="1600" dirty="0" smtClean="0">
                          <a:latin typeface="HGPｺﾞｼｯｸM" panose="020B0600000000000000" pitchFamily="50" charset="-128"/>
                          <a:ea typeface="HGPｺﾞｼｯｸM" panose="020B0600000000000000" pitchFamily="50" charset="-128"/>
                        </a:rPr>
                        <a:t>-0.40</a:t>
                      </a:r>
                    </a:p>
                  </a:txBody>
                  <a:tcPr>
                    <a:lnR w="12700" cmpd="sng">
                      <a:noFill/>
                    </a:lnR>
                    <a:solidFill>
                      <a:schemeClr val="accent5">
                        <a:lumMod val="40000"/>
                        <a:lumOff val="60000"/>
                      </a:schemeClr>
                    </a:solidFill>
                  </a:tcPr>
                </a:tc>
              </a:tr>
              <a:tr h="271179">
                <a:tc>
                  <a:txBody>
                    <a:bodyPr/>
                    <a:lstStyle/>
                    <a:p>
                      <a:pPr algn="ct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tcPr>
                </a:tc>
                <a:tc>
                  <a:txBody>
                    <a:bodyPr/>
                    <a:lstStyle/>
                    <a:p>
                      <a:pPr algn="ctr"/>
                      <a:endParaRPr kumimoji="1" lang="en-US" altLang="ja-JP" sz="1600" baseline="0" dirty="0" smtClean="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6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6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en-US" altLang="ja-JP" sz="1600" dirty="0" smtClean="0">
                        <a:latin typeface="HGPｺﾞｼｯｸM" panose="020B0600000000000000" pitchFamily="50" charset="-128"/>
                        <a:ea typeface="HGPｺﾞｼｯｸM" panose="020B0600000000000000" pitchFamily="50" charset="-128"/>
                      </a:endParaRPr>
                    </a:p>
                  </a:txBody>
                  <a:tcPr>
                    <a:lnR w="12700" cmpd="sng">
                      <a:noFill/>
                    </a:lnR>
                  </a:tcPr>
                </a:tc>
              </a:tr>
              <a:tr h="271179">
                <a:tc>
                  <a:txBody>
                    <a:bodyPr/>
                    <a:lstStyle/>
                    <a:p>
                      <a:pPr algn="ctr"/>
                      <a:endParaRPr kumimoji="1" lang="en-US" altLang="ja-JP" sz="1600" dirty="0" smtClean="0">
                        <a:latin typeface="HGPｺﾞｼｯｸM" panose="020B0600000000000000" pitchFamily="50" charset="-128"/>
                        <a:ea typeface="HGPｺﾞｼｯｸM" panose="020B0600000000000000" pitchFamily="50" charset="-128"/>
                      </a:endParaRPr>
                    </a:p>
                  </a:txBody>
                  <a:tcPr>
                    <a:lnL w="12700" cmpd="sng">
                      <a:noFill/>
                    </a:lnL>
                    <a:lnB w="12700" cap="flat" cmpd="sng" algn="ctr">
                      <a:solidFill>
                        <a:schemeClr val="tx1"/>
                      </a:solidFill>
                      <a:prstDash val="solid"/>
                      <a:round/>
                      <a:headEnd type="none" w="med" len="med"/>
                      <a:tailEnd type="none" w="med" len="med"/>
                    </a:lnB>
                  </a:tcPr>
                </a:tc>
                <a:tc>
                  <a:txBody>
                    <a:bodyPr/>
                    <a:lstStyle/>
                    <a:p>
                      <a:pPr algn="ctr"/>
                      <a:endParaRPr kumimoji="1" lang="en-US" altLang="ja-JP" sz="1600" baseline="0" dirty="0" smtClean="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6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ja-JP" altLang="en-US" sz="1600" dirty="0">
                        <a:latin typeface="HGPｺﾞｼｯｸM" panose="020B0600000000000000" pitchFamily="50" charset="-128"/>
                        <a:ea typeface="HGPｺﾞｼｯｸM" panose="020B0600000000000000" pitchFamily="50" charset="-128"/>
                      </a:endParaRPr>
                    </a:p>
                  </a:txBody>
                  <a:tcPr>
                    <a:lnB w="12700" cap="flat" cmpd="sng" algn="ctr">
                      <a:solidFill>
                        <a:schemeClr val="tx1"/>
                      </a:solidFill>
                      <a:prstDash val="solid"/>
                      <a:round/>
                      <a:headEnd type="none" w="med" len="med"/>
                      <a:tailEnd type="none" w="med" len="med"/>
                    </a:lnB>
                  </a:tcPr>
                </a:tc>
                <a:tc>
                  <a:txBody>
                    <a:bodyPr/>
                    <a:lstStyle/>
                    <a:p>
                      <a:pPr algn="ctr"/>
                      <a:endParaRPr kumimoji="1" lang="en-US" altLang="ja-JP" sz="1600" dirty="0" smtClean="0">
                        <a:latin typeface="HGPｺﾞｼｯｸM" panose="020B0600000000000000" pitchFamily="50" charset="-128"/>
                        <a:ea typeface="HGPｺﾞｼｯｸM" panose="020B0600000000000000" pitchFamily="50" charset="-128"/>
                      </a:endParaRPr>
                    </a:p>
                  </a:txBody>
                  <a:tcPr>
                    <a:lnR w="12700" cmpd="sng">
                      <a:noFill/>
                    </a:lnR>
                    <a:lnB w="12700" cap="flat" cmpd="sng" algn="ctr">
                      <a:solidFill>
                        <a:schemeClr val="tx1"/>
                      </a:solidFill>
                      <a:prstDash val="solid"/>
                      <a:round/>
                      <a:headEnd type="none" w="med" len="med"/>
                      <a:tailEnd type="none" w="med" len="med"/>
                    </a:lnB>
                  </a:tcPr>
                </a:tc>
              </a:tr>
            </a:tbl>
          </a:graphicData>
        </a:graphic>
      </p:graphicFrame>
      <p:sp>
        <p:nvSpPr>
          <p:cNvPr id="4" name="日付プレースホルダー 3"/>
          <p:cNvSpPr>
            <a:spLocks noGrp="1"/>
          </p:cNvSpPr>
          <p:nvPr>
            <p:ph type="dt" sz="half" idx="10"/>
          </p:nvPr>
        </p:nvSpPr>
        <p:spPr/>
        <p:txBody>
          <a:bodyPr/>
          <a:lstStyle/>
          <a:p>
            <a:fld id="{E7730675-554B-4ACA-BAD9-E25CB26DA4A1}" type="datetime1">
              <a:rPr lang="ja-JP" altLang="en-US" smtClean="0">
                <a:solidFill>
                  <a:prstClr val="white"/>
                </a:solidFill>
              </a:rPr>
              <a:t>2015/1/12</a:t>
            </a:fld>
            <a:endParaRPr lang="ja-JP" altLang="en-US" dirty="0">
              <a:solidFill>
                <a:prstClr val="white"/>
              </a:solidFill>
            </a:endParaRPr>
          </a:p>
        </p:txBody>
      </p:sp>
      <p:sp>
        <p:nvSpPr>
          <p:cNvPr id="19" name="フローチャート : 複数書類 18"/>
          <p:cNvSpPr/>
          <p:nvPr/>
        </p:nvSpPr>
        <p:spPr>
          <a:xfrm>
            <a:off x="6152412" y="1556792"/>
            <a:ext cx="507820" cy="412264"/>
          </a:xfrm>
          <a:prstGeom prst="flowChartMultidocument">
            <a:avLst/>
          </a:prstGeom>
          <a:solidFill>
            <a:schemeClr val="tx2">
              <a:lumMod val="60000"/>
              <a:lumOff val="40000"/>
            </a:schemeClr>
          </a:solidFill>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Code</a:t>
            </a:r>
            <a:endParaRPr lang="ja-JP" altLang="en-US" sz="800" dirty="0">
              <a:solidFill>
                <a:prstClr val="black"/>
              </a:solidFill>
            </a:endParaRPr>
          </a:p>
        </p:txBody>
      </p:sp>
      <p:sp>
        <p:nvSpPr>
          <p:cNvPr id="20" name="フローチャート : 磁気ディスク 19"/>
          <p:cNvSpPr/>
          <p:nvPr/>
        </p:nvSpPr>
        <p:spPr>
          <a:xfrm>
            <a:off x="6825741" y="1557414"/>
            <a:ext cx="507820" cy="411642"/>
          </a:xfrm>
          <a:prstGeom prst="flowChartMagneticDisk">
            <a:avLst/>
          </a:prstGeom>
          <a:solidFill>
            <a:schemeClr val="accent3">
              <a:lumMod val="60000"/>
              <a:lumOff val="40000"/>
            </a:schemeClr>
          </a:solidFill>
          <a:ln>
            <a:solidFill>
              <a:schemeClr val="accent3">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Git</a:t>
            </a:r>
            <a:r>
              <a:rPr lang="en-US" altLang="ja-JP" sz="800" dirty="0" smtClean="0">
                <a:solidFill>
                  <a:prstClr val="black"/>
                </a:solidFill>
              </a:rPr>
              <a:t> Log</a:t>
            </a:r>
            <a:endParaRPr lang="ja-JP" altLang="en-US" sz="800" dirty="0">
              <a:solidFill>
                <a:prstClr val="black"/>
              </a:solidFill>
            </a:endParaRPr>
          </a:p>
        </p:txBody>
      </p:sp>
      <p:sp>
        <p:nvSpPr>
          <p:cNvPr id="21" name="フローチャート : 磁気ディスク 20"/>
          <p:cNvSpPr/>
          <p:nvPr/>
        </p:nvSpPr>
        <p:spPr>
          <a:xfrm>
            <a:off x="8172400" y="1557414"/>
            <a:ext cx="507820" cy="411642"/>
          </a:xfrm>
          <a:prstGeom prst="flowChartMagneticDisk">
            <a:avLst/>
          </a:prstGeom>
          <a:solidFill>
            <a:schemeClr val="accent4">
              <a:lumMod val="60000"/>
              <a:lumOff val="40000"/>
            </a:schemeClr>
          </a:solidFill>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smtClean="0">
                <a:solidFill>
                  <a:prstClr val="black"/>
                </a:solidFill>
              </a:rPr>
              <a:t>Forums</a:t>
            </a:r>
            <a:endParaRPr lang="ja-JP" altLang="en-US" sz="800" dirty="0">
              <a:solidFill>
                <a:prstClr val="black"/>
              </a:solidFill>
            </a:endParaRPr>
          </a:p>
        </p:txBody>
      </p:sp>
      <p:sp>
        <p:nvSpPr>
          <p:cNvPr id="22" name="フローチャート : 磁気ディスク 21"/>
          <p:cNvSpPr/>
          <p:nvPr/>
        </p:nvSpPr>
        <p:spPr>
          <a:xfrm>
            <a:off x="7499070" y="1557414"/>
            <a:ext cx="507820" cy="411642"/>
          </a:xfrm>
          <a:prstGeom prst="flowChartMagneticDisk">
            <a:avLst/>
          </a:prstGeom>
          <a:solidFill>
            <a:schemeClr val="accent6">
              <a:lumMod val="60000"/>
              <a:lumOff val="40000"/>
            </a:schemeClr>
          </a:solidFill>
          <a:ln>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800" dirty="0" err="1" smtClean="0">
                <a:solidFill>
                  <a:prstClr val="black"/>
                </a:solidFill>
              </a:rPr>
              <a:t>Bugzilla</a:t>
            </a:r>
            <a:endParaRPr lang="ja-JP" altLang="en-US" sz="800" dirty="0">
              <a:solidFill>
                <a:prstClr val="black"/>
              </a:solidFill>
            </a:endParaRPr>
          </a:p>
        </p:txBody>
      </p:sp>
      <p:sp>
        <p:nvSpPr>
          <p:cNvPr id="27" name="正方形/長方形 26"/>
          <p:cNvSpPr/>
          <p:nvPr/>
        </p:nvSpPr>
        <p:spPr>
          <a:xfrm>
            <a:off x="5988129" y="1484784"/>
            <a:ext cx="2832342" cy="5760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nvGrpSpPr>
          <p:cNvPr id="28" name="グループ化 27"/>
          <p:cNvGrpSpPr/>
          <p:nvPr/>
        </p:nvGrpSpPr>
        <p:grpSpPr>
          <a:xfrm>
            <a:off x="107504" y="5949280"/>
            <a:ext cx="8928992" cy="365942"/>
            <a:chOff x="323444" y="5949280"/>
            <a:chExt cx="9217192" cy="365942"/>
          </a:xfrm>
        </p:grpSpPr>
        <p:grpSp>
          <p:nvGrpSpPr>
            <p:cNvPr id="29" name="グループ化 28"/>
            <p:cNvGrpSpPr/>
            <p:nvPr/>
          </p:nvGrpSpPr>
          <p:grpSpPr>
            <a:xfrm>
              <a:off x="323444" y="5949280"/>
              <a:ext cx="4608596" cy="360040"/>
              <a:chOff x="323444" y="5949280"/>
              <a:chExt cx="6126280" cy="360040"/>
            </a:xfrm>
          </p:grpSpPr>
          <p:grpSp>
            <p:nvGrpSpPr>
              <p:cNvPr id="46" name="グループ化 45"/>
              <p:cNvGrpSpPr/>
              <p:nvPr/>
            </p:nvGrpSpPr>
            <p:grpSpPr>
              <a:xfrm>
                <a:off x="323444" y="5949280"/>
                <a:ext cx="3064918" cy="360040"/>
                <a:chOff x="1547661" y="3356992"/>
                <a:chExt cx="7344801" cy="360040"/>
              </a:xfrm>
            </p:grpSpPr>
            <p:sp>
              <p:nvSpPr>
                <p:cNvPr id="53" name="大波 52"/>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4" name="大波 53"/>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5" name="フローチャート : 判断 54"/>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6" name="大波 55"/>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7" name="フローチャート : 判断 56"/>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47" name="グループ化 46"/>
              <p:cNvGrpSpPr/>
              <p:nvPr/>
            </p:nvGrpSpPr>
            <p:grpSpPr>
              <a:xfrm>
                <a:off x="3384806" y="5949280"/>
                <a:ext cx="3064918" cy="360040"/>
                <a:chOff x="1547661" y="3356992"/>
                <a:chExt cx="7344801" cy="360040"/>
              </a:xfrm>
            </p:grpSpPr>
            <p:sp>
              <p:nvSpPr>
                <p:cNvPr id="48" name="大波 47"/>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9" name="大波 48"/>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0" name="フローチャート : 判断 49"/>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51" name="大波 50"/>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52" name="フローチャート : 判断 51"/>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grpSp>
          <p:nvGrpSpPr>
            <p:cNvPr id="30" name="グループ化 29"/>
            <p:cNvGrpSpPr/>
            <p:nvPr/>
          </p:nvGrpSpPr>
          <p:grpSpPr>
            <a:xfrm>
              <a:off x="4932040" y="5955182"/>
              <a:ext cx="4608596" cy="360040"/>
              <a:chOff x="323444" y="5949280"/>
              <a:chExt cx="6126280" cy="360040"/>
            </a:xfrm>
          </p:grpSpPr>
          <p:grpSp>
            <p:nvGrpSpPr>
              <p:cNvPr id="34" name="グループ化 33"/>
              <p:cNvGrpSpPr/>
              <p:nvPr/>
            </p:nvGrpSpPr>
            <p:grpSpPr>
              <a:xfrm>
                <a:off x="323444" y="5949280"/>
                <a:ext cx="3064918" cy="360040"/>
                <a:chOff x="1547661" y="3356992"/>
                <a:chExt cx="7344801" cy="360040"/>
              </a:xfrm>
            </p:grpSpPr>
            <p:sp>
              <p:nvSpPr>
                <p:cNvPr id="41" name="大波 40"/>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2" name="大波 41"/>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3" name="フローチャート : 判断 42"/>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44" name="大波 43"/>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5" name="フローチャート : 判断 44"/>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nvGrpSpPr>
              <p:cNvPr id="35" name="グループ化 34"/>
              <p:cNvGrpSpPr/>
              <p:nvPr/>
            </p:nvGrpSpPr>
            <p:grpSpPr>
              <a:xfrm>
                <a:off x="3384806" y="5949280"/>
                <a:ext cx="3064918" cy="360040"/>
                <a:chOff x="1547661" y="3356992"/>
                <a:chExt cx="7344801" cy="360040"/>
              </a:xfrm>
            </p:grpSpPr>
            <p:sp>
              <p:nvSpPr>
                <p:cNvPr id="36" name="大波 35"/>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7" name="大波 36"/>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8" name="フローチャート : 判断 37"/>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9" name="大波 38"/>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prstClr val="black"/>
                    </a:solidFill>
                  </a:endParaRPr>
                </a:p>
              </p:txBody>
            </p:sp>
            <p:sp>
              <p:nvSpPr>
                <p:cNvPr id="40" name="フローチャート : 判断 39"/>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grpSp>
        <p:sp>
          <p:nvSpPr>
            <p:cNvPr id="31" name="フローチャート : 判断 30"/>
            <p:cNvSpPr/>
            <p:nvPr/>
          </p:nvSpPr>
          <p:spPr>
            <a:xfrm>
              <a:off x="2555776" y="6045192"/>
              <a:ext cx="136320"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2" name="フローチャート : 判断 31"/>
            <p:cNvSpPr/>
            <p:nvPr/>
          </p:nvSpPr>
          <p:spPr>
            <a:xfrm>
              <a:off x="4860032" y="6039290"/>
              <a:ext cx="139439"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3" name="フローチャート : 判断 32"/>
            <p:cNvSpPr/>
            <p:nvPr/>
          </p:nvSpPr>
          <p:spPr>
            <a:xfrm>
              <a:off x="7197558" y="6045200"/>
              <a:ext cx="62228" cy="1921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grpSp>
      <p:sp>
        <p:nvSpPr>
          <p:cNvPr id="58" name="正方形/長方形 57"/>
          <p:cNvSpPr/>
          <p:nvPr/>
        </p:nvSpPr>
        <p:spPr>
          <a:xfrm>
            <a:off x="430054" y="2492896"/>
            <a:ext cx="8250166" cy="28803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solidFill>
                  <a:prstClr val="white"/>
                </a:solidFill>
              </a:rPr>
              <a:pPr/>
              <a:t>36</a:t>
            </a:fld>
            <a:endParaRPr lang="ja-JP" altLang="en-US" dirty="0">
              <a:solidFill>
                <a:prstClr val="white"/>
              </a:solidFill>
            </a:endParaRPr>
          </a:p>
        </p:txBody>
      </p:sp>
    </p:spTree>
    <p:extLst>
      <p:ext uri="{BB962C8B-B14F-4D97-AF65-F5344CB8AC3E}">
        <p14:creationId xmlns:p14="http://schemas.microsoft.com/office/powerpoint/2010/main" val="1910775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提案</a:t>
            </a:r>
            <a:r>
              <a:rPr lang="ja-JP" altLang="en-US" dirty="0" smtClean="0"/>
              <a:t>手法により明らかになった関係</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t>
            </a:r>
            <a:r>
              <a:rPr kumimoji="1" lang="ja-JP" altLang="en-US" dirty="0" smtClean="0"/>
              <a:t>不具合修正時間</a:t>
            </a:r>
            <a:r>
              <a:rPr lang="en-US" altLang="ja-JP" dirty="0"/>
              <a:t>』</a:t>
            </a:r>
            <a:r>
              <a:rPr kumimoji="1" lang="ja-JP" altLang="en-US" dirty="0" smtClean="0"/>
              <a:t>が長くなると</a:t>
            </a:r>
            <a:r>
              <a:rPr lang="en-US" altLang="ja-JP" dirty="0"/>
              <a:t>3</a:t>
            </a:r>
            <a:r>
              <a:rPr kumimoji="1" lang="ja-JP" altLang="en-US" dirty="0" smtClean="0"/>
              <a:t>カ月後に　　　　　　</a:t>
            </a:r>
            <a:r>
              <a:rPr kumimoji="1" lang="en-US" altLang="ja-JP" dirty="0" smtClean="0"/>
              <a:t>『</a:t>
            </a:r>
            <a:r>
              <a:rPr kumimoji="1" lang="ja-JP" altLang="en-US" dirty="0" smtClean="0"/>
              <a:t>優先度の高い不具合の数（Ｐ１）</a:t>
            </a:r>
            <a:r>
              <a:rPr lang="en-US" altLang="ja-JP" dirty="0" smtClean="0"/>
              <a:t>』</a:t>
            </a:r>
            <a:r>
              <a:rPr kumimoji="1" lang="ja-JP" altLang="en-US" dirty="0" smtClean="0"/>
              <a:t>が増加する</a:t>
            </a:r>
            <a:endParaRPr kumimoji="1" lang="ja-JP" altLang="en-US" dirty="0"/>
          </a:p>
        </p:txBody>
      </p:sp>
      <p:sp>
        <p:nvSpPr>
          <p:cNvPr id="4" name="日付プレースホルダー 3"/>
          <p:cNvSpPr>
            <a:spLocks noGrp="1"/>
          </p:cNvSpPr>
          <p:nvPr>
            <p:ph type="dt" sz="half" idx="10"/>
          </p:nvPr>
        </p:nvSpPr>
        <p:spPr/>
        <p:txBody>
          <a:bodyPr/>
          <a:lstStyle/>
          <a:p>
            <a:fld id="{66C48BD2-E375-4DFB-BD80-91C8C0A5DC02}" type="datetime1">
              <a:rPr lang="ja-JP" altLang="en-US" smtClean="0">
                <a:solidFill>
                  <a:prstClr val="white"/>
                </a:solidFill>
              </a:rPr>
              <a:t>2015/1/12</a:t>
            </a:fld>
            <a:endParaRPr lang="ja-JP" altLang="en-US" dirty="0">
              <a:solidFill>
                <a:prstClr val="white"/>
              </a:solidFill>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7283" y="3361559"/>
            <a:ext cx="1107226" cy="968597"/>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2046045" y="3525099"/>
            <a:ext cx="382226" cy="334370"/>
          </a:xfrm>
          <a:prstGeom prst="rect">
            <a:avLst/>
          </a:prstGeom>
        </p:spPr>
      </p:pic>
      <p:pic>
        <p:nvPicPr>
          <p:cNvPr id="12"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899592" y="3212976"/>
            <a:ext cx="778931" cy="778932"/>
          </a:xfrm>
          <a:prstGeom prst="rect">
            <a:avLst/>
          </a:prstGeom>
          <a:noFill/>
        </p:spPr>
      </p:pic>
      <p:cxnSp>
        <p:nvCxnSpPr>
          <p:cNvPr id="49" name="直線矢印コネクタ 48"/>
          <p:cNvCxnSpPr/>
          <p:nvPr/>
        </p:nvCxnSpPr>
        <p:spPr>
          <a:xfrm>
            <a:off x="2504352" y="3854597"/>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0" name="右矢印 49"/>
          <p:cNvSpPr/>
          <p:nvPr/>
        </p:nvSpPr>
        <p:spPr>
          <a:xfrm rot="5400000">
            <a:off x="4284928" y="4614366"/>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3" name="右矢印 132"/>
          <p:cNvSpPr/>
          <p:nvPr/>
        </p:nvSpPr>
        <p:spPr>
          <a:xfrm rot="16200000">
            <a:off x="7052877" y="4614366"/>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cxnSp>
        <p:nvCxnSpPr>
          <p:cNvPr id="134" name="直線矢印コネクタ 133"/>
          <p:cNvCxnSpPr/>
          <p:nvPr/>
        </p:nvCxnSpPr>
        <p:spPr>
          <a:xfrm>
            <a:off x="5300879" y="3861048"/>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44" name="右矢印 143"/>
          <p:cNvSpPr/>
          <p:nvPr/>
        </p:nvSpPr>
        <p:spPr>
          <a:xfrm rot="1811410">
            <a:off x="5266145" y="4362160"/>
            <a:ext cx="1036493" cy="4278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131" name="図 1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6923" y="4019698"/>
            <a:ext cx="414027" cy="362190"/>
          </a:xfrm>
          <a:prstGeom prst="rect">
            <a:avLst/>
          </a:prstGeom>
        </p:spPr>
      </p:pic>
      <p:pic>
        <p:nvPicPr>
          <p:cNvPr id="145" name="図 1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1637941" y="3712225"/>
            <a:ext cx="368630" cy="322477"/>
          </a:xfrm>
          <a:prstGeom prst="rect">
            <a:avLst/>
          </a:prstGeom>
        </p:spPr>
      </p:pic>
      <p:pic>
        <p:nvPicPr>
          <p:cNvPr id="146" name="図 1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1283551" y="3936527"/>
            <a:ext cx="396693" cy="347026"/>
          </a:xfrm>
          <a:prstGeom prst="rect">
            <a:avLst/>
          </a:prstGeom>
        </p:spPr>
      </p:pic>
      <p:pic>
        <p:nvPicPr>
          <p:cNvPr id="150" name="図 1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1709137" y="3426395"/>
            <a:ext cx="331902" cy="290347"/>
          </a:xfrm>
          <a:prstGeom prst="rect">
            <a:avLst/>
          </a:prstGeom>
        </p:spPr>
      </p:pic>
      <p:sp>
        <p:nvSpPr>
          <p:cNvPr id="129" name="加算記号 128"/>
          <p:cNvSpPr/>
          <p:nvPr/>
        </p:nvSpPr>
        <p:spPr>
          <a:xfrm rot="2571741">
            <a:off x="1302437"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6" name="加算記号 155"/>
          <p:cNvSpPr/>
          <p:nvPr/>
        </p:nvSpPr>
        <p:spPr>
          <a:xfrm rot="2571741">
            <a:off x="1721038"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7" name="加算記号 156"/>
          <p:cNvSpPr/>
          <p:nvPr/>
        </p:nvSpPr>
        <p:spPr>
          <a:xfrm rot="2571741">
            <a:off x="1649030" y="3693910"/>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8" name="加算記号 157"/>
          <p:cNvSpPr/>
          <p:nvPr/>
        </p:nvSpPr>
        <p:spPr>
          <a:xfrm rot="2571741">
            <a:off x="2081078"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9" name="加算記号 158"/>
          <p:cNvSpPr/>
          <p:nvPr/>
        </p:nvSpPr>
        <p:spPr>
          <a:xfrm rot="2571741">
            <a:off x="1765809"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174" name="図 1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9794" y="3361559"/>
            <a:ext cx="1107226" cy="968597"/>
          </a:xfrm>
          <a:prstGeom prst="rect">
            <a:avLst/>
          </a:prstGeom>
        </p:spPr>
      </p:pic>
      <p:pic>
        <p:nvPicPr>
          <p:cNvPr id="175" name="図 1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4698556" y="3525099"/>
            <a:ext cx="382226" cy="334370"/>
          </a:xfrm>
          <a:prstGeom prst="rect">
            <a:avLst/>
          </a:prstGeom>
        </p:spPr>
      </p:pic>
      <p:pic>
        <p:nvPicPr>
          <p:cNvPr id="176"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3552103" y="3212976"/>
            <a:ext cx="778931" cy="778932"/>
          </a:xfrm>
          <a:prstGeom prst="rect">
            <a:avLst/>
          </a:prstGeom>
          <a:noFill/>
        </p:spPr>
      </p:pic>
      <p:pic>
        <p:nvPicPr>
          <p:cNvPr id="178" name="図 1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9434" y="4019698"/>
            <a:ext cx="414027" cy="362190"/>
          </a:xfrm>
          <a:prstGeom prst="rect">
            <a:avLst/>
          </a:prstGeom>
        </p:spPr>
      </p:pic>
      <p:pic>
        <p:nvPicPr>
          <p:cNvPr id="179" name="図 17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4290452" y="3712225"/>
            <a:ext cx="368630" cy="322477"/>
          </a:xfrm>
          <a:prstGeom prst="rect">
            <a:avLst/>
          </a:prstGeom>
        </p:spPr>
      </p:pic>
      <p:pic>
        <p:nvPicPr>
          <p:cNvPr id="180" name="図 17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3936062" y="3936527"/>
            <a:ext cx="396693" cy="347026"/>
          </a:xfrm>
          <a:prstGeom prst="rect">
            <a:avLst/>
          </a:prstGeom>
        </p:spPr>
      </p:pic>
      <p:pic>
        <p:nvPicPr>
          <p:cNvPr id="182" name="図 1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4361648" y="3426395"/>
            <a:ext cx="331902" cy="290347"/>
          </a:xfrm>
          <a:prstGeom prst="rect">
            <a:avLst/>
          </a:prstGeom>
        </p:spPr>
      </p:pic>
      <p:sp>
        <p:nvSpPr>
          <p:cNvPr id="187" name="加算記号 186"/>
          <p:cNvSpPr/>
          <p:nvPr/>
        </p:nvSpPr>
        <p:spPr>
          <a:xfrm rot="2571741">
            <a:off x="3954948"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90" name="加算記号 189"/>
          <p:cNvSpPr/>
          <p:nvPr/>
        </p:nvSpPr>
        <p:spPr>
          <a:xfrm rot="2571741">
            <a:off x="4733589"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91" name="加算記号 190"/>
          <p:cNvSpPr/>
          <p:nvPr/>
        </p:nvSpPr>
        <p:spPr>
          <a:xfrm rot="2571741">
            <a:off x="4418320"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208" name="図 20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6682" y="3361559"/>
            <a:ext cx="1107226" cy="968597"/>
          </a:xfrm>
          <a:prstGeom prst="rect">
            <a:avLst/>
          </a:prstGeom>
        </p:spPr>
      </p:pic>
      <p:pic>
        <p:nvPicPr>
          <p:cNvPr id="209" name="図 20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7455444" y="3525099"/>
            <a:ext cx="382226" cy="334370"/>
          </a:xfrm>
          <a:prstGeom prst="rect">
            <a:avLst/>
          </a:prstGeom>
        </p:spPr>
      </p:pic>
      <p:pic>
        <p:nvPicPr>
          <p:cNvPr id="210"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6308991" y="3212976"/>
            <a:ext cx="778931" cy="778932"/>
          </a:xfrm>
          <a:prstGeom prst="rect">
            <a:avLst/>
          </a:prstGeom>
          <a:noFill/>
        </p:spPr>
      </p:pic>
      <p:pic>
        <p:nvPicPr>
          <p:cNvPr id="211" name="図 2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6322" y="4019698"/>
            <a:ext cx="414027" cy="362190"/>
          </a:xfrm>
          <a:prstGeom prst="rect">
            <a:avLst/>
          </a:prstGeom>
        </p:spPr>
      </p:pic>
      <p:pic>
        <p:nvPicPr>
          <p:cNvPr id="212" name="図 2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7047340" y="3712225"/>
            <a:ext cx="368630" cy="322477"/>
          </a:xfrm>
          <a:prstGeom prst="rect">
            <a:avLst/>
          </a:prstGeom>
        </p:spPr>
      </p:pic>
      <p:pic>
        <p:nvPicPr>
          <p:cNvPr id="213" name="図 2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6692950" y="3936527"/>
            <a:ext cx="396693" cy="347026"/>
          </a:xfrm>
          <a:prstGeom prst="rect">
            <a:avLst/>
          </a:prstGeom>
        </p:spPr>
      </p:pic>
      <p:pic>
        <p:nvPicPr>
          <p:cNvPr id="215" name="図 2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7118536" y="3426395"/>
            <a:ext cx="331902" cy="290347"/>
          </a:xfrm>
          <a:prstGeom prst="rect">
            <a:avLst/>
          </a:prstGeom>
        </p:spPr>
      </p:pic>
      <p:sp>
        <p:nvSpPr>
          <p:cNvPr id="220" name="加算記号 219"/>
          <p:cNvSpPr/>
          <p:nvPr/>
        </p:nvSpPr>
        <p:spPr>
          <a:xfrm rot="2571741">
            <a:off x="6711836"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1" name="加算記号 220"/>
          <p:cNvSpPr/>
          <p:nvPr/>
        </p:nvSpPr>
        <p:spPr>
          <a:xfrm rot="2571741">
            <a:off x="7130437"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3" name="加算記号 222"/>
          <p:cNvSpPr/>
          <p:nvPr/>
        </p:nvSpPr>
        <p:spPr>
          <a:xfrm rot="2571741">
            <a:off x="7490477"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4" name="加算記号 223"/>
          <p:cNvSpPr/>
          <p:nvPr/>
        </p:nvSpPr>
        <p:spPr>
          <a:xfrm rot="2571741">
            <a:off x="7175208"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225" name="図 2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0633" y="4943531"/>
            <a:ext cx="1107226" cy="968597"/>
          </a:xfrm>
          <a:prstGeom prst="rect">
            <a:avLst/>
          </a:prstGeom>
        </p:spPr>
      </p:pic>
      <p:pic>
        <p:nvPicPr>
          <p:cNvPr id="226" name="図 2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2049395" y="5107071"/>
            <a:ext cx="382226" cy="334370"/>
          </a:xfrm>
          <a:prstGeom prst="rect">
            <a:avLst/>
          </a:prstGeom>
        </p:spPr>
      </p:pic>
      <p:pic>
        <p:nvPicPr>
          <p:cNvPr id="228" name="図 2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0273" y="5601670"/>
            <a:ext cx="414027" cy="362190"/>
          </a:xfrm>
          <a:prstGeom prst="rect">
            <a:avLst/>
          </a:prstGeom>
        </p:spPr>
      </p:pic>
      <p:pic>
        <p:nvPicPr>
          <p:cNvPr id="229" name="図 2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1641291" y="5294197"/>
            <a:ext cx="368630" cy="322477"/>
          </a:xfrm>
          <a:prstGeom prst="rect">
            <a:avLst/>
          </a:prstGeom>
        </p:spPr>
      </p:pic>
      <p:pic>
        <p:nvPicPr>
          <p:cNvPr id="230" name="図 2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1286901" y="5518499"/>
            <a:ext cx="396693" cy="347026"/>
          </a:xfrm>
          <a:prstGeom prst="rect">
            <a:avLst/>
          </a:prstGeom>
        </p:spPr>
      </p:pic>
      <p:sp>
        <p:nvSpPr>
          <p:cNvPr id="231" name="テキスト ボックス 230"/>
          <p:cNvSpPr txBox="1"/>
          <p:nvPr/>
        </p:nvSpPr>
        <p:spPr>
          <a:xfrm>
            <a:off x="1803933" y="5754742"/>
            <a:ext cx="763992" cy="338554"/>
          </a:xfrm>
          <a:prstGeom prst="rect">
            <a:avLst/>
          </a:prstGeom>
          <a:noFill/>
        </p:spPr>
        <p:txBody>
          <a:bodyPr wrap="square" rtlCol="0">
            <a:spAutoFit/>
          </a:bodyPr>
          <a:lstStyle/>
          <a:p>
            <a:r>
              <a:rPr lang="en-US" altLang="ja-JP" sz="16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6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32" name="図 2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1712487" y="5008367"/>
            <a:ext cx="331902" cy="290347"/>
          </a:xfrm>
          <a:prstGeom prst="rect">
            <a:avLst/>
          </a:prstGeom>
        </p:spPr>
      </p:pic>
      <p:sp>
        <p:nvSpPr>
          <p:cNvPr id="233" name="テキスト ボックス 232"/>
          <p:cNvSpPr txBox="1"/>
          <p:nvPr/>
        </p:nvSpPr>
        <p:spPr>
          <a:xfrm>
            <a:off x="1299876" y="5734997"/>
            <a:ext cx="475961"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4" name="テキスト ボックス 233"/>
          <p:cNvSpPr txBox="1"/>
          <p:nvPr/>
        </p:nvSpPr>
        <p:spPr>
          <a:xfrm>
            <a:off x="1700273" y="5455244"/>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5" name="テキスト ボックス 234"/>
          <p:cNvSpPr txBox="1"/>
          <p:nvPr/>
        </p:nvSpPr>
        <p:spPr>
          <a:xfrm>
            <a:off x="2088615" y="5283323"/>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6" name="テキスト ボックス 235"/>
          <p:cNvSpPr txBox="1"/>
          <p:nvPr/>
        </p:nvSpPr>
        <p:spPr>
          <a:xfrm>
            <a:off x="1775837" y="5106670"/>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52" name="図 2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2921" y="4941168"/>
            <a:ext cx="1107226" cy="968597"/>
          </a:xfrm>
          <a:prstGeom prst="rect">
            <a:avLst/>
          </a:prstGeom>
        </p:spPr>
      </p:pic>
      <p:pic>
        <p:nvPicPr>
          <p:cNvPr id="253" name="図 2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4641683" y="5104708"/>
            <a:ext cx="382226" cy="334370"/>
          </a:xfrm>
          <a:prstGeom prst="rect">
            <a:avLst/>
          </a:prstGeom>
        </p:spPr>
      </p:pic>
      <p:pic>
        <p:nvPicPr>
          <p:cNvPr id="254" name="図 2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2561" y="5599307"/>
            <a:ext cx="414027" cy="362190"/>
          </a:xfrm>
          <a:prstGeom prst="rect">
            <a:avLst/>
          </a:prstGeom>
        </p:spPr>
      </p:pic>
      <p:pic>
        <p:nvPicPr>
          <p:cNvPr id="255" name="図 2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4233579" y="5291834"/>
            <a:ext cx="368630" cy="322477"/>
          </a:xfrm>
          <a:prstGeom prst="rect">
            <a:avLst/>
          </a:prstGeom>
        </p:spPr>
      </p:pic>
      <p:pic>
        <p:nvPicPr>
          <p:cNvPr id="256" name="図 2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3879189" y="5516136"/>
            <a:ext cx="396693" cy="347026"/>
          </a:xfrm>
          <a:prstGeom prst="rect">
            <a:avLst/>
          </a:prstGeom>
        </p:spPr>
      </p:pic>
      <p:sp>
        <p:nvSpPr>
          <p:cNvPr id="257" name="テキスト ボックス 256"/>
          <p:cNvSpPr txBox="1"/>
          <p:nvPr/>
        </p:nvSpPr>
        <p:spPr>
          <a:xfrm>
            <a:off x="4396221" y="5752379"/>
            <a:ext cx="763992" cy="338554"/>
          </a:xfrm>
          <a:prstGeom prst="rect">
            <a:avLst/>
          </a:prstGeom>
          <a:noFill/>
        </p:spPr>
        <p:txBody>
          <a:bodyPr wrap="square" rtlCol="0">
            <a:spAutoFit/>
          </a:bodyPr>
          <a:lstStyle/>
          <a:p>
            <a:r>
              <a:rPr lang="en-US" altLang="ja-JP" sz="16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6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58" name="図 2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4304775" y="5006004"/>
            <a:ext cx="331902" cy="290347"/>
          </a:xfrm>
          <a:prstGeom prst="rect">
            <a:avLst/>
          </a:prstGeom>
        </p:spPr>
      </p:pic>
      <p:sp>
        <p:nvSpPr>
          <p:cNvPr id="259" name="テキスト ボックス 258"/>
          <p:cNvSpPr txBox="1"/>
          <p:nvPr/>
        </p:nvSpPr>
        <p:spPr>
          <a:xfrm>
            <a:off x="3892165" y="5732634"/>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0" name="テキスト ボックス 259"/>
          <p:cNvSpPr txBox="1"/>
          <p:nvPr/>
        </p:nvSpPr>
        <p:spPr>
          <a:xfrm>
            <a:off x="4292561" y="5452881"/>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1" name="テキスト ボックス 260"/>
          <p:cNvSpPr txBox="1"/>
          <p:nvPr/>
        </p:nvSpPr>
        <p:spPr>
          <a:xfrm>
            <a:off x="4680903" y="5280960"/>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2" name="テキスト ボックス 261"/>
          <p:cNvSpPr txBox="1"/>
          <p:nvPr/>
        </p:nvSpPr>
        <p:spPr>
          <a:xfrm>
            <a:off x="4368125" y="5104307"/>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63" name="図 2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4350" y="4943531"/>
            <a:ext cx="1107226" cy="968597"/>
          </a:xfrm>
          <a:prstGeom prst="rect">
            <a:avLst/>
          </a:prstGeom>
        </p:spPr>
      </p:pic>
      <p:pic>
        <p:nvPicPr>
          <p:cNvPr id="264" name="図 2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7253112" y="5107071"/>
            <a:ext cx="382226" cy="334370"/>
          </a:xfrm>
          <a:prstGeom prst="rect">
            <a:avLst/>
          </a:prstGeom>
        </p:spPr>
      </p:pic>
      <p:pic>
        <p:nvPicPr>
          <p:cNvPr id="265" name="図 2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3990" y="5601670"/>
            <a:ext cx="414027" cy="362190"/>
          </a:xfrm>
          <a:prstGeom prst="rect">
            <a:avLst/>
          </a:prstGeom>
        </p:spPr>
      </p:pic>
      <p:pic>
        <p:nvPicPr>
          <p:cNvPr id="266" name="図 2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6845008" y="5294197"/>
            <a:ext cx="368630" cy="322477"/>
          </a:xfrm>
          <a:prstGeom prst="rect">
            <a:avLst/>
          </a:prstGeom>
        </p:spPr>
      </p:pic>
      <p:pic>
        <p:nvPicPr>
          <p:cNvPr id="267" name="図 26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6490618" y="5518499"/>
            <a:ext cx="396693" cy="347026"/>
          </a:xfrm>
          <a:prstGeom prst="rect">
            <a:avLst/>
          </a:prstGeom>
        </p:spPr>
      </p:pic>
      <p:sp>
        <p:nvSpPr>
          <p:cNvPr id="268" name="テキスト ボックス 267"/>
          <p:cNvSpPr txBox="1"/>
          <p:nvPr/>
        </p:nvSpPr>
        <p:spPr>
          <a:xfrm>
            <a:off x="7007650" y="5754742"/>
            <a:ext cx="763992" cy="338554"/>
          </a:xfrm>
          <a:prstGeom prst="rect">
            <a:avLst/>
          </a:prstGeom>
          <a:noFill/>
        </p:spPr>
        <p:txBody>
          <a:bodyPr wrap="square" rtlCol="0">
            <a:spAutoFit/>
          </a:bodyPr>
          <a:lstStyle/>
          <a:p>
            <a:r>
              <a:rPr lang="en-US" altLang="ja-JP" sz="16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600" dirty="0">
              <a:solidFill>
                <a:srgbClr val="FF0000"/>
              </a:solidFill>
              <a:latin typeface="Arial Black" panose="020B0A04020102020204" pitchFamily="34" charset="0"/>
              <a:ea typeface="HGP創英角ｺﾞｼｯｸUB" panose="020B0900000000000000" pitchFamily="50" charset="-128"/>
            </a:endParaRPr>
          </a:p>
        </p:txBody>
      </p:sp>
      <p:pic>
        <p:nvPicPr>
          <p:cNvPr id="269" name="図 2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6916204" y="5008367"/>
            <a:ext cx="331902" cy="290347"/>
          </a:xfrm>
          <a:prstGeom prst="rect">
            <a:avLst/>
          </a:prstGeom>
        </p:spPr>
      </p:pic>
      <p:sp>
        <p:nvSpPr>
          <p:cNvPr id="270" name="テキスト ボックス 269"/>
          <p:cNvSpPr txBox="1"/>
          <p:nvPr/>
        </p:nvSpPr>
        <p:spPr>
          <a:xfrm>
            <a:off x="6503594" y="5734997"/>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271" name="テキスト ボックス 270"/>
          <p:cNvSpPr txBox="1"/>
          <p:nvPr/>
        </p:nvSpPr>
        <p:spPr>
          <a:xfrm>
            <a:off x="6903990" y="5455244"/>
            <a:ext cx="763992" cy="276999"/>
          </a:xfrm>
          <a:prstGeom prst="rect">
            <a:avLst/>
          </a:prstGeom>
          <a:noFill/>
        </p:spPr>
        <p:txBody>
          <a:bodyPr wrap="square" rtlCol="0">
            <a:spAutoFit/>
          </a:bodyPr>
          <a:lstStyle/>
          <a:p>
            <a:r>
              <a:rPr lang="en-US" altLang="ja-JP" sz="1200" dirty="0" smtClean="0">
                <a:solidFill>
                  <a:srgbClr val="9BBB59">
                    <a:lumMod val="50000"/>
                  </a:srgbClr>
                </a:solidFill>
                <a:latin typeface="Arial Black" panose="020B0A04020102020204" pitchFamily="34" charset="0"/>
                <a:ea typeface="HGP創英角ｺﾞｼｯｸUB" panose="020B0900000000000000" pitchFamily="50" charset="-128"/>
              </a:rPr>
              <a:t>P5</a:t>
            </a:r>
            <a:endParaRPr lang="ja-JP" altLang="en-US" sz="1200" dirty="0">
              <a:solidFill>
                <a:srgbClr val="9BBB59">
                  <a:lumMod val="50000"/>
                </a:srgbClr>
              </a:solidFill>
              <a:latin typeface="Arial Black" panose="020B0A04020102020204" pitchFamily="34" charset="0"/>
              <a:ea typeface="HGP創英角ｺﾞｼｯｸUB" panose="020B0900000000000000" pitchFamily="50" charset="-128"/>
            </a:endParaRPr>
          </a:p>
        </p:txBody>
      </p:sp>
      <p:sp>
        <p:nvSpPr>
          <p:cNvPr id="272" name="テキスト ボックス 271"/>
          <p:cNvSpPr txBox="1"/>
          <p:nvPr/>
        </p:nvSpPr>
        <p:spPr>
          <a:xfrm>
            <a:off x="7292332" y="5283323"/>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273" name="テキスト ボックス 272"/>
          <p:cNvSpPr txBox="1"/>
          <p:nvPr/>
        </p:nvSpPr>
        <p:spPr>
          <a:xfrm>
            <a:off x="6979554" y="5106670"/>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cxnSp>
        <p:nvCxnSpPr>
          <p:cNvPr id="274" name="直線矢印コネクタ 273"/>
          <p:cNvCxnSpPr/>
          <p:nvPr/>
        </p:nvCxnSpPr>
        <p:spPr>
          <a:xfrm>
            <a:off x="2564575" y="5510404"/>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5" name="直線矢印コネクタ 274"/>
          <p:cNvCxnSpPr/>
          <p:nvPr/>
        </p:nvCxnSpPr>
        <p:spPr>
          <a:xfrm>
            <a:off x="5300879" y="5510404"/>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8100392" y="2996952"/>
            <a:ext cx="0" cy="338437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00" name="テキスト ボックス 99"/>
          <p:cNvSpPr txBox="1"/>
          <p:nvPr/>
        </p:nvSpPr>
        <p:spPr>
          <a:xfrm>
            <a:off x="7668344" y="2564904"/>
            <a:ext cx="1152128" cy="400110"/>
          </a:xfrm>
          <a:prstGeom prst="rect">
            <a:avLst/>
          </a:prstGeom>
          <a:noFill/>
        </p:spPr>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リリース</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82" name="テキスト ボックス 81"/>
          <p:cNvSpPr txBox="1"/>
          <p:nvPr/>
        </p:nvSpPr>
        <p:spPr>
          <a:xfrm>
            <a:off x="2465221" y="3942478"/>
            <a:ext cx="954651" cy="400110"/>
          </a:xfrm>
          <a:prstGeom prst="rect">
            <a:avLst/>
          </a:prstGeom>
          <a:noFill/>
        </p:spPr>
        <p:txBody>
          <a:bodyPr wrap="square" rtlCol="0">
            <a:spAutoFit/>
          </a:bodyPr>
          <a:lstStyle/>
          <a:p>
            <a:r>
              <a:rPr lang="ja-JP" altLang="en-US" sz="2000" dirty="0">
                <a:solidFill>
                  <a:prstClr val="black"/>
                </a:solidFill>
                <a:latin typeface="HGPｺﾞｼｯｸM" panose="020B0600000000000000" pitchFamily="50" charset="-128"/>
                <a:ea typeface="HGPｺﾞｼｯｸM" panose="020B0600000000000000" pitchFamily="50" charset="-128"/>
              </a:rPr>
              <a:t>長期化</a:t>
            </a:r>
          </a:p>
        </p:txBody>
      </p:sp>
      <p:sp>
        <p:nvSpPr>
          <p:cNvPr id="83" name="テキスト ボックス 82"/>
          <p:cNvSpPr txBox="1"/>
          <p:nvPr/>
        </p:nvSpPr>
        <p:spPr>
          <a:xfrm>
            <a:off x="5273533" y="5635765"/>
            <a:ext cx="954651" cy="707886"/>
          </a:xfrm>
          <a:prstGeom prst="rect">
            <a:avLst/>
          </a:prstGeom>
          <a:noFill/>
        </p:spPr>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優先度の変更</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37</a:t>
            </a:fld>
            <a:endParaRPr lang="ja-JP" altLang="en-US" dirty="0">
              <a:solidFill>
                <a:prstClr val="white"/>
              </a:solidFill>
            </a:endParaRPr>
          </a:p>
        </p:txBody>
      </p:sp>
    </p:spTree>
    <p:extLst>
      <p:ext uri="{BB962C8B-B14F-4D97-AF65-F5344CB8AC3E}">
        <p14:creationId xmlns:p14="http://schemas.microsoft.com/office/powerpoint/2010/main" val="1782737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提案</a:t>
            </a:r>
            <a:r>
              <a:rPr lang="ja-JP" altLang="en-US" dirty="0" smtClean="0"/>
              <a:t>手法により明らかになった関係</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t>
            </a:r>
            <a:r>
              <a:rPr kumimoji="1" lang="ja-JP" altLang="en-US" dirty="0" smtClean="0"/>
              <a:t>不具合修正時間</a:t>
            </a:r>
            <a:r>
              <a:rPr lang="en-US" altLang="ja-JP" dirty="0"/>
              <a:t>』</a:t>
            </a:r>
            <a:r>
              <a:rPr kumimoji="1" lang="ja-JP" altLang="en-US" dirty="0" smtClean="0"/>
              <a:t>が長くなると</a:t>
            </a:r>
            <a:r>
              <a:rPr lang="en-US" altLang="ja-JP" dirty="0"/>
              <a:t>3</a:t>
            </a:r>
            <a:r>
              <a:rPr kumimoji="1" lang="ja-JP" altLang="en-US" dirty="0" smtClean="0"/>
              <a:t>カ月後に　　　　　　</a:t>
            </a:r>
            <a:r>
              <a:rPr kumimoji="1" lang="en-US" altLang="ja-JP" dirty="0" smtClean="0"/>
              <a:t>『</a:t>
            </a:r>
            <a:r>
              <a:rPr kumimoji="1" lang="ja-JP" altLang="en-US" dirty="0" smtClean="0"/>
              <a:t>優先度の高い不具合の数（Ｐ１）</a:t>
            </a:r>
            <a:r>
              <a:rPr lang="en-US" altLang="ja-JP" dirty="0" smtClean="0"/>
              <a:t>』</a:t>
            </a:r>
            <a:r>
              <a:rPr kumimoji="1" lang="ja-JP" altLang="en-US" dirty="0" smtClean="0"/>
              <a:t>が増加する</a:t>
            </a:r>
            <a:endParaRPr kumimoji="1" lang="ja-JP" altLang="en-US" dirty="0"/>
          </a:p>
        </p:txBody>
      </p:sp>
      <p:sp>
        <p:nvSpPr>
          <p:cNvPr id="4" name="日付プレースホルダー 3"/>
          <p:cNvSpPr>
            <a:spLocks noGrp="1"/>
          </p:cNvSpPr>
          <p:nvPr>
            <p:ph type="dt" sz="half" idx="10"/>
          </p:nvPr>
        </p:nvSpPr>
        <p:spPr/>
        <p:txBody>
          <a:bodyPr/>
          <a:lstStyle/>
          <a:p>
            <a:fld id="{1E1639E2-BD8F-4A39-B4BE-3621995ADDEE}" type="datetime1">
              <a:rPr lang="ja-JP" altLang="en-US" smtClean="0">
                <a:solidFill>
                  <a:prstClr val="white"/>
                </a:solidFill>
              </a:rPr>
              <a:t>2015/1/12</a:t>
            </a:fld>
            <a:endParaRPr lang="ja-JP" altLang="en-US" dirty="0">
              <a:solidFill>
                <a:prstClr val="white"/>
              </a:solidFill>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7283" y="3361559"/>
            <a:ext cx="1107226" cy="968597"/>
          </a:xfrm>
          <a:prstGeom prst="rect">
            <a:avLst/>
          </a:prstGeom>
        </p:spPr>
      </p:pic>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2046045" y="3525099"/>
            <a:ext cx="382226" cy="334370"/>
          </a:xfrm>
          <a:prstGeom prst="rect">
            <a:avLst/>
          </a:prstGeom>
        </p:spPr>
      </p:pic>
      <p:pic>
        <p:nvPicPr>
          <p:cNvPr id="12"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899592" y="3212976"/>
            <a:ext cx="778931" cy="778932"/>
          </a:xfrm>
          <a:prstGeom prst="rect">
            <a:avLst/>
          </a:prstGeom>
          <a:noFill/>
        </p:spPr>
      </p:pic>
      <p:cxnSp>
        <p:nvCxnSpPr>
          <p:cNvPr id="49" name="直線矢印コネクタ 48"/>
          <p:cNvCxnSpPr/>
          <p:nvPr/>
        </p:nvCxnSpPr>
        <p:spPr>
          <a:xfrm>
            <a:off x="2504352" y="3854597"/>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0" name="右矢印 49"/>
          <p:cNvSpPr/>
          <p:nvPr/>
        </p:nvSpPr>
        <p:spPr>
          <a:xfrm rot="5400000">
            <a:off x="4284928" y="4614366"/>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133" name="右矢印 132"/>
          <p:cNvSpPr/>
          <p:nvPr/>
        </p:nvSpPr>
        <p:spPr>
          <a:xfrm rot="16200000">
            <a:off x="7052877" y="4614366"/>
            <a:ext cx="294197" cy="215391"/>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cxnSp>
        <p:nvCxnSpPr>
          <p:cNvPr id="134" name="直線矢印コネクタ 133"/>
          <p:cNvCxnSpPr/>
          <p:nvPr/>
        </p:nvCxnSpPr>
        <p:spPr>
          <a:xfrm>
            <a:off x="5300879" y="3861048"/>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44" name="右矢印 143"/>
          <p:cNvSpPr/>
          <p:nvPr/>
        </p:nvSpPr>
        <p:spPr>
          <a:xfrm rot="1811410">
            <a:off x="5266145" y="4362160"/>
            <a:ext cx="1036493" cy="42781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131" name="図 1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6923" y="4019698"/>
            <a:ext cx="414027" cy="362190"/>
          </a:xfrm>
          <a:prstGeom prst="rect">
            <a:avLst/>
          </a:prstGeom>
        </p:spPr>
      </p:pic>
      <p:pic>
        <p:nvPicPr>
          <p:cNvPr id="145" name="図 1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1637941" y="3712225"/>
            <a:ext cx="368630" cy="322477"/>
          </a:xfrm>
          <a:prstGeom prst="rect">
            <a:avLst/>
          </a:prstGeom>
        </p:spPr>
      </p:pic>
      <p:pic>
        <p:nvPicPr>
          <p:cNvPr id="146" name="図 1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1283551" y="3936527"/>
            <a:ext cx="396693" cy="347026"/>
          </a:xfrm>
          <a:prstGeom prst="rect">
            <a:avLst/>
          </a:prstGeom>
        </p:spPr>
      </p:pic>
      <p:pic>
        <p:nvPicPr>
          <p:cNvPr id="150" name="図 1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1709137" y="3426395"/>
            <a:ext cx="331902" cy="290347"/>
          </a:xfrm>
          <a:prstGeom prst="rect">
            <a:avLst/>
          </a:prstGeom>
        </p:spPr>
      </p:pic>
      <p:sp>
        <p:nvSpPr>
          <p:cNvPr id="129" name="加算記号 128"/>
          <p:cNvSpPr/>
          <p:nvPr/>
        </p:nvSpPr>
        <p:spPr>
          <a:xfrm rot="2571741">
            <a:off x="1302437"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6" name="加算記号 155"/>
          <p:cNvSpPr/>
          <p:nvPr/>
        </p:nvSpPr>
        <p:spPr>
          <a:xfrm rot="2571741">
            <a:off x="1721038"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7" name="加算記号 156"/>
          <p:cNvSpPr/>
          <p:nvPr/>
        </p:nvSpPr>
        <p:spPr>
          <a:xfrm rot="2571741">
            <a:off x="1649030" y="3693910"/>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8" name="加算記号 157"/>
          <p:cNvSpPr/>
          <p:nvPr/>
        </p:nvSpPr>
        <p:spPr>
          <a:xfrm rot="2571741">
            <a:off x="2081078"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59" name="加算記号 158"/>
          <p:cNvSpPr/>
          <p:nvPr/>
        </p:nvSpPr>
        <p:spPr>
          <a:xfrm rot="2571741">
            <a:off x="1765809"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174" name="図 1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9794" y="3361559"/>
            <a:ext cx="1107226" cy="968597"/>
          </a:xfrm>
          <a:prstGeom prst="rect">
            <a:avLst/>
          </a:prstGeom>
        </p:spPr>
      </p:pic>
      <p:pic>
        <p:nvPicPr>
          <p:cNvPr id="175" name="図 1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4698556" y="3525099"/>
            <a:ext cx="382226" cy="334370"/>
          </a:xfrm>
          <a:prstGeom prst="rect">
            <a:avLst/>
          </a:prstGeom>
        </p:spPr>
      </p:pic>
      <p:pic>
        <p:nvPicPr>
          <p:cNvPr id="176"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3552103" y="3212976"/>
            <a:ext cx="778931" cy="778932"/>
          </a:xfrm>
          <a:prstGeom prst="rect">
            <a:avLst/>
          </a:prstGeom>
          <a:noFill/>
        </p:spPr>
      </p:pic>
      <p:pic>
        <p:nvPicPr>
          <p:cNvPr id="178" name="図 1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9434" y="4019698"/>
            <a:ext cx="414027" cy="362190"/>
          </a:xfrm>
          <a:prstGeom prst="rect">
            <a:avLst/>
          </a:prstGeom>
        </p:spPr>
      </p:pic>
      <p:pic>
        <p:nvPicPr>
          <p:cNvPr id="179" name="図 17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4290452" y="3712225"/>
            <a:ext cx="368630" cy="322477"/>
          </a:xfrm>
          <a:prstGeom prst="rect">
            <a:avLst/>
          </a:prstGeom>
        </p:spPr>
      </p:pic>
      <p:pic>
        <p:nvPicPr>
          <p:cNvPr id="180" name="図 17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3936062" y="3936527"/>
            <a:ext cx="396693" cy="347026"/>
          </a:xfrm>
          <a:prstGeom prst="rect">
            <a:avLst/>
          </a:prstGeom>
        </p:spPr>
      </p:pic>
      <p:pic>
        <p:nvPicPr>
          <p:cNvPr id="182" name="図 1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4361648" y="3426395"/>
            <a:ext cx="331902" cy="290347"/>
          </a:xfrm>
          <a:prstGeom prst="rect">
            <a:avLst/>
          </a:prstGeom>
        </p:spPr>
      </p:pic>
      <p:sp>
        <p:nvSpPr>
          <p:cNvPr id="187" name="加算記号 186"/>
          <p:cNvSpPr/>
          <p:nvPr/>
        </p:nvSpPr>
        <p:spPr>
          <a:xfrm rot="2571741">
            <a:off x="3954948"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90" name="加算記号 189"/>
          <p:cNvSpPr/>
          <p:nvPr/>
        </p:nvSpPr>
        <p:spPr>
          <a:xfrm rot="2571741">
            <a:off x="4733589"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191" name="加算記号 190"/>
          <p:cNvSpPr/>
          <p:nvPr/>
        </p:nvSpPr>
        <p:spPr>
          <a:xfrm rot="2571741">
            <a:off x="4418320"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208" name="図 20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6682" y="3361559"/>
            <a:ext cx="1107226" cy="968597"/>
          </a:xfrm>
          <a:prstGeom prst="rect">
            <a:avLst/>
          </a:prstGeom>
        </p:spPr>
      </p:pic>
      <p:pic>
        <p:nvPicPr>
          <p:cNvPr id="209" name="図 20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7455444" y="3525099"/>
            <a:ext cx="382226" cy="334370"/>
          </a:xfrm>
          <a:prstGeom prst="rect">
            <a:avLst/>
          </a:prstGeom>
        </p:spPr>
      </p:pic>
      <p:pic>
        <p:nvPicPr>
          <p:cNvPr id="210"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6308991" y="3212976"/>
            <a:ext cx="778931" cy="778932"/>
          </a:xfrm>
          <a:prstGeom prst="rect">
            <a:avLst/>
          </a:prstGeom>
          <a:noFill/>
        </p:spPr>
      </p:pic>
      <p:pic>
        <p:nvPicPr>
          <p:cNvPr id="211" name="図 2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6322" y="4019698"/>
            <a:ext cx="414027" cy="362190"/>
          </a:xfrm>
          <a:prstGeom prst="rect">
            <a:avLst/>
          </a:prstGeom>
        </p:spPr>
      </p:pic>
      <p:pic>
        <p:nvPicPr>
          <p:cNvPr id="212" name="図 2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7047340" y="3712225"/>
            <a:ext cx="368630" cy="322477"/>
          </a:xfrm>
          <a:prstGeom prst="rect">
            <a:avLst/>
          </a:prstGeom>
        </p:spPr>
      </p:pic>
      <p:pic>
        <p:nvPicPr>
          <p:cNvPr id="213" name="図 2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6692950" y="3936527"/>
            <a:ext cx="396693" cy="347026"/>
          </a:xfrm>
          <a:prstGeom prst="rect">
            <a:avLst/>
          </a:prstGeom>
        </p:spPr>
      </p:pic>
      <p:pic>
        <p:nvPicPr>
          <p:cNvPr id="215" name="図 2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7118536" y="3426395"/>
            <a:ext cx="331902" cy="290347"/>
          </a:xfrm>
          <a:prstGeom prst="rect">
            <a:avLst/>
          </a:prstGeom>
        </p:spPr>
      </p:pic>
      <p:sp>
        <p:nvSpPr>
          <p:cNvPr id="220" name="加算記号 219"/>
          <p:cNvSpPr/>
          <p:nvPr/>
        </p:nvSpPr>
        <p:spPr>
          <a:xfrm rot="2571741">
            <a:off x="6711836" y="3909934"/>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1" name="加算記号 220"/>
          <p:cNvSpPr/>
          <p:nvPr/>
        </p:nvSpPr>
        <p:spPr>
          <a:xfrm rot="2571741">
            <a:off x="7130437" y="3981942"/>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3" name="加算記号 222"/>
          <p:cNvSpPr/>
          <p:nvPr/>
        </p:nvSpPr>
        <p:spPr>
          <a:xfrm rot="2571741">
            <a:off x="7490477" y="3477886"/>
            <a:ext cx="343510" cy="334701"/>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sp>
        <p:nvSpPr>
          <p:cNvPr id="224" name="加算記号 223"/>
          <p:cNvSpPr/>
          <p:nvPr/>
        </p:nvSpPr>
        <p:spPr>
          <a:xfrm rot="2571741">
            <a:off x="7175208" y="3381091"/>
            <a:ext cx="284012" cy="303559"/>
          </a:xfrm>
          <a:prstGeom prst="mathPlus">
            <a:avLst>
              <a:gd name="adj1" fmla="val 42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endParaRPr>
          </a:p>
        </p:txBody>
      </p:sp>
      <p:pic>
        <p:nvPicPr>
          <p:cNvPr id="225" name="図 2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0633" y="4943531"/>
            <a:ext cx="1107226" cy="968597"/>
          </a:xfrm>
          <a:prstGeom prst="rect">
            <a:avLst/>
          </a:prstGeom>
        </p:spPr>
      </p:pic>
      <p:pic>
        <p:nvPicPr>
          <p:cNvPr id="226" name="図 2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2049395" y="5107071"/>
            <a:ext cx="382226" cy="334370"/>
          </a:xfrm>
          <a:prstGeom prst="rect">
            <a:avLst/>
          </a:prstGeom>
        </p:spPr>
      </p:pic>
      <p:pic>
        <p:nvPicPr>
          <p:cNvPr id="228" name="図 2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0273" y="5601670"/>
            <a:ext cx="414027" cy="362190"/>
          </a:xfrm>
          <a:prstGeom prst="rect">
            <a:avLst/>
          </a:prstGeom>
        </p:spPr>
      </p:pic>
      <p:pic>
        <p:nvPicPr>
          <p:cNvPr id="229" name="図 2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1641291" y="5294197"/>
            <a:ext cx="368630" cy="322477"/>
          </a:xfrm>
          <a:prstGeom prst="rect">
            <a:avLst/>
          </a:prstGeom>
        </p:spPr>
      </p:pic>
      <p:pic>
        <p:nvPicPr>
          <p:cNvPr id="230" name="図 2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1286901" y="5518499"/>
            <a:ext cx="396693" cy="347026"/>
          </a:xfrm>
          <a:prstGeom prst="rect">
            <a:avLst/>
          </a:prstGeom>
        </p:spPr>
      </p:pic>
      <p:sp>
        <p:nvSpPr>
          <p:cNvPr id="231" name="テキスト ボックス 230"/>
          <p:cNvSpPr txBox="1"/>
          <p:nvPr/>
        </p:nvSpPr>
        <p:spPr>
          <a:xfrm>
            <a:off x="1803933" y="5754742"/>
            <a:ext cx="763992" cy="338554"/>
          </a:xfrm>
          <a:prstGeom prst="rect">
            <a:avLst/>
          </a:prstGeom>
          <a:noFill/>
        </p:spPr>
        <p:txBody>
          <a:bodyPr wrap="square" rtlCol="0">
            <a:spAutoFit/>
          </a:bodyPr>
          <a:lstStyle/>
          <a:p>
            <a:r>
              <a:rPr lang="en-US" altLang="ja-JP" sz="16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6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32" name="図 2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1712487" y="5008367"/>
            <a:ext cx="331902" cy="290347"/>
          </a:xfrm>
          <a:prstGeom prst="rect">
            <a:avLst/>
          </a:prstGeom>
        </p:spPr>
      </p:pic>
      <p:sp>
        <p:nvSpPr>
          <p:cNvPr id="233" name="テキスト ボックス 232"/>
          <p:cNvSpPr txBox="1"/>
          <p:nvPr/>
        </p:nvSpPr>
        <p:spPr>
          <a:xfrm>
            <a:off x="1299876" y="5734997"/>
            <a:ext cx="475961"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4" name="テキスト ボックス 233"/>
          <p:cNvSpPr txBox="1"/>
          <p:nvPr/>
        </p:nvSpPr>
        <p:spPr>
          <a:xfrm>
            <a:off x="1700273" y="5455244"/>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5" name="テキスト ボックス 234"/>
          <p:cNvSpPr txBox="1"/>
          <p:nvPr/>
        </p:nvSpPr>
        <p:spPr>
          <a:xfrm>
            <a:off x="2088615" y="5283323"/>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36" name="テキスト ボックス 235"/>
          <p:cNvSpPr txBox="1"/>
          <p:nvPr/>
        </p:nvSpPr>
        <p:spPr>
          <a:xfrm>
            <a:off x="1775837" y="5106670"/>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52" name="図 2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2921" y="4941168"/>
            <a:ext cx="1107226" cy="968597"/>
          </a:xfrm>
          <a:prstGeom prst="rect">
            <a:avLst/>
          </a:prstGeom>
        </p:spPr>
      </p:pic>
      <p:pic>
        <p:nvPicPr>
          <p:cNvPr id="253" name="図 2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4641683" y="5104708"/>
            <a:ext cx="382226" cy="334370"/>
          </a:xfrm>
          <a:prstGeom prst="rect">
            <a:avLst/>
          </a:prstGeom>
        </p:spPr>
      </p:pic>
      <p:pic>
        <p:nvPicPr>
          <p:cNvPr id="254" name="図 2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2561" y="5599307"/>
            <a:ext cx="414027" cy="362190"/>
          </a:xfrm>
          <a:prstGeom prst="rect">
            <a:avLst/>
          </a:prstGeom>
        </p:spPr>
      </p:pic>
      <p:pic>
        <p:nvPicPr>
          <p:cNvPr id="255" name="図 2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4233579" y="5291834"/>
            <a:ext cx="368630" cy="322477"/>
          </a:xfrm>
          <a:prstGeom prst="rect">
            <a:avLst/>
          </a:prstGeom>
        </p:spPr>
      </p:pic>
      <p:pic>
        <p:nvPicPr>
          <p:cNvPr id="256" name="図 2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3879189" y="5516136"/>
            <a:ext cx="396693" cy="347026"/>
          </a:xfrm>
          <a:prstGeom prst="rect">
            <a:avLst/>
          </a:prstGeom>
        </p:spPr>
      </p:pic>
      <p:sp>
        <p:nvSpPr>
          <p:cNvPr id="257" name="テキスト ボックス 256"/>
          <p:cNvSpPr txBox="1"/>
          <p:nvPr/>
        </p:nvSpPr>
        <p:spPr>
          <a:xfrm>
            <a:off x="4396221" y="5752379"/>
            <a:ext cx="763992" cy="338554"/>
          </a:xfrm>
          <a:prstGeom prst="rect">
            <a:avLst/>
          </a:prstGeom>
          <a:noFill/>
        </p:spPr>
        <p:txBody>
          <a:bodyPr wrap="square" rtlCol="0">
            <a:spAutoFit/>
          </a:bodyPr>
          <a:lstStyle/>
          <a:p>
            <a:r>
              <a:rPr lang="en-US" altLang="ja-JP" sz="16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6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58" name="図 2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4304775" y="5006004"/>
            <a:ext cx="331902" cy="290347"/>
          </a:xfrm>
          <a:prstGeom prst="rect">
            <a:avLst/>
          </a:prstGeom>
        </p:spPr>
      </p:pic>
      <p:sp>
        <p:nvSpPr>
          <p:cNvPr id="259" name="テキスト ボックス 258"/>
          <p:cNvSpPr txBox="1"/>
          <p:nvPr/>
        </p:nvSpPr>
        <p:spPr>
          <a:xfrm>
            <a:off x="3892165" y="5732634"/>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0" name="テキスト ボックス 259"/>
          <p:cNvSpPr txBox="1"/>
          <p:nvPr/>
        </p:nvSpPr>
        <p:spPr>
          <a:xfrm>
            <a:off x="4292561" y="5452881"/>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1" name="テキスト ボックス 260"/>
          <p:cNvSpPr txBox="1"/>
          <p:nvPr/>
        </p:nvSpPr>
        <p:spPr>
          <a:xfrm>
            <a:off x="4680903" y="5280960"/>
            <a:ext cx="763992" cy="307777"/>
          </a:xfrm>
          <a:prstGeom prst="rect">
            <a:avLst/>
          </a:prstGeom>
          <a:noFill/>
        </p:spPr>
        <p:txBody>
          <a:bodyPr wrap="square" rtlCol="0">
            <a:spAutoFit/>
          </a:bodyPr>
          <a:lstStyle/>
          <a:p>
            <a:r>
              <a:rPr lang="en-US" altLang="ja-JP" sz="14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400" dirty="0">
              <a:solidFill>
                <a:srgbClr val="4F81BD">
                  <a:lumMod val="50000"/>
                </a:srgbClr>
              </a:solidFill>
              <a:latin typeface="Arial Black" panose="020B0A04020102020204" pitchFamily="34" charset="0"/>
              <a:ea typeface="HGP創英角ｺﾞｼｯｸUB" panose="020B0900000000000000" pitchFamily="50" charset="-128"/>
            </a:endParaRPr>
          </a:p>
        </p:txBody>
      </p:sp>
      <p:sp>
        <p:nvSpPr>
          <p:cNvPr id="262" name="テキスト ボックス 261"/>
          <p:cNvSpPr txBox="1"/>
          <p:nvPr/>
        </p:nvSpPr>
        <p:spPr>
          <a:xfrm>
            <a:off x="4368125" y="5104307"/>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pic>
        <p:nvPicPr>
          <p:cNvPr id="263" name="図 2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4350" y="4943531"/>
            <a:ext cx="1107226" cy="968597"/>
          </a:xfrm>
          <a:prstGeom prst="rect">
            <a:avLst/>
          </a:prstGeom>
        </p:spPr>
      </p:pic>
      <p:pic>
        <p:nvPicPr>
          <p:cNvPr id="264" name="図 2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768979">
            <a:off x="7253112" y="5107071"/>
            <a:ext cx="382226" cy="334370"/>
          </a:xfrm>
          <a:prstGeom prst="rect">
            <a:avLst/>
          </a:prstGeom>
        </p:spPr>
      </p:pic>
      <p:pic>
        <p:nvPicPr>
          <p:cNvPr id="265" name="図 2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3990" y="5601670"/>
            <a:ext cx="414027" cy="362190"/>
          </a:xfrm>
          <a:prstGeom prst="rect">
            <a:avLst/>
          </a:prstGeom>
        </p:spPr>
      </p:pic>
      <p:pic>
        <p:nvPicPr>
          <p:cNvPr id="266" name="図 2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90698">
            <a:off x="6845008" y="5294197"/>
            <a:ext cx="368630" cy="322477"/>
          </a:xfrm>
          <a:prstGeom prst="rect">
            <a:avLst/>
          </a:prstGeom>
        </p:spPr>
      </p:pic>
      <p:pic>
        <p:nvPicPr>
          <p:cNvPr id="267" name="図 26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84119">
            <a:off x="6490618" y="5518499"/>
            <a:ext cx="396693" cy="347026"/>
          </a:xfrm>
          <a:prstGeom prst="rect">
            <a:avLst/>
          </a:prstGeom>
        </p:spPr>
      </p:pic>
      <p:sp>
        <p:nvSpPr>
          <p:cNvPr id="268" name="テキスト ボックス 267"/>
          <p:cNvSpPr txBox="1"/>
          <p:nvPr/>
        </p:nvSpPr>
        <p:spPr>
          <a:xfrm>
            <a:off x="7007650" y="5754742"/>
            <a:ext cx="763992" cy="338554"/>
          </a:xfrm>
          <a:prstGeom prst="rect">
            <a:avLst/>
          </a:prstGeom>
          <a:noFill/>
        </p:spPr>
        <p:txBody>
          <a:bodyPr wrap="square" rtlCol="0">
            <a:spAutoFit/>
          </a:bodyPr>
          <a:lstStyle/>
          <a:p>
            <a:r>
              <a:rPr lang="en-US" altLang="ja-JP" sz="16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600" dirty="0">
              <a:solidFill>
                <a:srgbClr val="FF0000"/>
              </a:solidFill>
              <a:latin typeface="Arial Black" panose="020B0A04020102020204" pitchFamily="34" charset="0"/>
              <a:ea typeface="HGP創英角ｺﾞｼｯｸUB" panose="020B0900000000000000" pitchFamily="50" charset="-128"/>
            </a:endParaRPr>
          </a:p>
        </p:txBody>
      </p:sp>
      <p:pic>
        <p:nvPicPr>
          <p:cNvPr id="269" name="図 2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5572">
            <a:off x="6916204" y="5008367"/>
            <a:ext cx="331902" cy="290347"/>
          </a:xfrm>
          <a:prstGeom prst="rect">
            <a:avLst/>
          </a:prstGeom>
        </p:spPr>
      </p:pic>
      <p:sp>
        <p:nvSpPr>
          <p:cNvPr id="270" name="テキスト ボックス 269"/>
          <p:cNvSpPr txBox="1"/>
          <p:nvPr/>
        </p:nvSpPr>
        <p:spPr>
          <a:xfrm>
            <a:off x="6503594" y="5734997"/>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271" name="テキスト ボックス 270"/>
          <p:cNvSpPr txBox="1"/>
          <p:nvPr/>
        </p:nvSpPr>
        <p:spPr>
          <a:xfrm>
            <a:off x="6903990" y="5455244"/>
            <a:ext cx="763992" cy="276999"/>
          </a:xfrm>
          <a:prstGeom prst="rect">
            <a:avLst/>
          </a:prstGeom>
          <a:noFill/>
        </p:spPr>
        <p:txBody>
          <a:bodyPr wrap="square" rtlCol="0">
            <a:spAutoFit/>
          </a:bodyPr>
          <a:lstStyle/>
          <a:p>
            <a:r>
              <a:rPr lang="en-US" altLang="ja-JP" sz="1200" dirty="0" smtClean="0">
                <a:solidFill>
                  <a:srgbClr val="9BBB59">
                    <a:lumMod val="50000"/>
                  </a:srgbClr>
                </a:solidFill>
                <a:latin typeface="Arial Black" panose="020B0A04020102020204" pitchFamily="34" charset="0"/>
                <a:ea typeface="HGP創英角ｺﾞｼｯｸUB" panose="020B0900000000000000" pitchFamily="50" charset="-128"/>
              </a:rPr>
              <a:t>P5</a:t>
            </a:r>
            <a:endParaRPr lang="ja-JP" altLang="en-US" sz="1200" dirty="0">
              <a:solidFill>
                <a:srgbClr val="9BBB59">
                  <a:lumMod val="50000"/>
                </a:srgbClr>
              </a:solidFill>
              <a:latin typeface="Arial Black" panose="020B0A04020102020204" pitchFamily="34" charset="0"/>
              <a:ea typeface="HGP創英角ｺﾞｼｯｸUB" panose="020B0900000000000000" pitchFamily="50" charset="-128"/>
            </a:endParaRPr>
          </a:p>
        </p:txBody>
      </p:sp>
      <p:sp>
        <p:nvSpPr>
          <p:cNvPr id="272" name="テキスト ボックス 271"/>
          <p:cNvSpPr txBox="1"/>
          <p:nvPr/>
        </p:nvSpPr>
        <p:spPr>
          <a:xfrm>
            <a:off x="7292332" y="5283323"/>
            <a:ext cx="763992" cy="307777"/>
          </a:xfrm>
          <a:prstGeom prst="rect">
            <a:avLst/>
          </a:prstGeom>
          <a:noFill/>
        </p:spPr>
        <p:txBody>
          <a:bodyPr wrap="square" rtlCol="0">
            <a:spAutoFit/>
          </a:bodyPr>
          <a:lstStyle/>
          <a:p>
            <a:r>
              <a:rPr lang="en-US" altLang="ja-JP" sz="1400" dirty="0" smtClean="0">
                <a:solidFill>
                  <a:srgbClr val="FF0000"/>
                </a:solidFill>
                <a:latin typeface="Arial Black" panose="020B0A04020102020204" pitchFamily="34" charset="0"/>
                <a:ea typeface="HGP創英角ｺﾞｼｯｸUB" panose="020B0900000000000000" pitchFamily="50" charset="-128"/>
              </a:rPr>
              <a:t>P1</a:t>
            </a:r>
            <a:endParaRPr lang="ja-JP" altLang="en-US" sz="1400" dirty="0">
              <a:solidFill>
                <a:srgbClr val="FF0000"/>
              </a:solidFill>
              <a:latin typeface="Arial Black" panose="020B0A04020102020204" pitchFamily="34" charset="0"/>
              <a:ea typeface="HGP創英角ｺﾞｼｯｸUB" panose="020B0900000000000000" pitchFamily="50" charset="-128"/>
            </a:endParaRPr>
          </a:p>
        </p:txBody>
      </p:sp>
      <p:sp>
        <p:nvSpPr>
          <p:cNvPr id="273" name="テキスト ボックス 272"/>
          <p:cNvSpPr txBox="1"/>
          <p:nvPr/>
        </p:nvSpPr>
        <p:spPr>
          <a:xfrm>
            <a:off x="6979554" y="5106670"/>
            <a:ext cx="763992" cy="276999"/>
          </a:xfrm>
          <a:prstGeom prst="rect">
            <a:avLst/>
          </a:prstGeom>
          <a:noFill/>
        </p:spPr>
        <p:txBody>
          <a:bodyPr wrap="square" rtlCol="0">
            <a:spAutoFit/>
          </a:bodyPr>
          <a:lstStyle/>
          <a:p>
            <a:r>
              <a:rPr lang="en-US" altLang="ja-JP" sz="1200" dirty="0" smtClean="0">
                <a:solidFill>
                  <a:srgbClr val="4F81BD">
                    <a:lumMod val="50000"/>
                  </a:srgbClr>
                </a:solidFill>
                <a:latin typeface="Arial Black" panose="020B0A04020102020204" pitchFamily="34" charset="0"/>
                <a:ea typeface="HGP創英角ｺﾞｼｯｸUB" panose="020B0900000000000000" pitchFamily="50" charset="-128"/>
              </a:rPr>
              <a:t>P3</a:t>
            </a:r>
            <a:endParaRPr lang="ja-JP" altLang="en-US" sz="1200" dirty="0">
              <a:solidFill>
                <a:srgbClr val="4F81BD">
                  <a:lumMod val="50000"/>
                </a:srgbClr>
              </a:solidFill>
              <a:latin typeface="Arial Black" panose="020B0A04020102020204" pitchFamily="34" charset="0"/>
              <a:ea typeface="HGP創英角ｺﾞｼｯｸUB" panose="020B0900000000000000" pitchFamily="50" charset="-128"/>
            </a:endParaRPr>
          </a:p>
        </p:txBody>
      </p:sp>
      <p:cxnSp>
        <p:nvCxnSpPr>
          <p:cNvPr id="274" name="直線矢印コネクタ 273"/>
          <p:cNvCxnSpPr/>
          <p:nvPr/>
        </p:nvCxnSpPr>
        <p:spPr>
          <a:xfrm>
            <a:off x="2564575" y="5510404"/>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5" name="直線矢印コネクタ 274"/>
          <p:cNvCxnSpPr/>
          <p:nvPr/>
        </p:nvCxnSpPr>
        <p:spPr>
          <a:xfrm>
            <a:off x="5300879" y="5510404"/>
            <a:ext cx="936104" cy="6828"/>
          </a:xfrm>
          <a:prstGeom prst="straightConnector1">
            <a:avLst/>
          </a:prstGeom>
          <a:ln w="38100">
            <a:solidFill>
              <a:srgbClr val="00206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8100392" y="2996952"/>
            <a:ext cx="0" cy="338437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00" name="テキスト ボックス 99"/>
          <p:cNvSpPr txBox="1"/>
          <p:nvPr/>
        </p:nvSpPr>
        <p:spPr>
          <a:xfrm>
            <a:off x="7668344" y="2564904"/>
            <a:ext cx="1152128" cy="400110"/>
          </a:xfrm>
          <a:prstGeom prst="rect">
            <a:avLst/>
          </a:prstGeom>
          <a:noFill/>
        </p:spPr>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リリース</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82" name="テキスト ボックス 81"/>
          <p:cNvSpPr txBox="1"/>
          <p:nvPr/>
        </p:nvSpPr>
        <p:spPr>
          <a:xfrm>
            <a:off x="2465221" y="3942478"/>
            <a:ext cx="954651" cy="400110"/>
          </a:xfrm>
          <a:prstGeom prst="rect">
            <a:avLst/>
          </a:prstGeom>
          <a:noFill/>
        </p:spPr>
        <p:txBody>
          <a:bodyPr wrap="square" rtlCol="0">
            <a:spAutoFit/>
          </a:bodyPr>
          <a:lstStyle/>
          <a:p>
            <a:r>
              <a:rPr lang="ja-JP" altLang="en-US" sz="2000" dirty="0">
                <a:solidFill>
                  <a:prstClr val="black"/>
                </a:solidFill>
                <a:latin typeface="HGPｺﾞｼｯｸM" panose="020B0600000000000000" pitchFamily="50" charset="-128"/>
                <a:ea typeface="HGPｺﾞｼｯｸM" panose="020B0600000000000000" pitchFamily="50" charset="-128"/>
              </a:rPr>
              <a:t>長期化</a:t>
            </a:r>
          </a:p>
        </p:txBody>
      </p:sp>
      <p:sp>
        <p:nvSpPr>
          <p:cNvPr id="83" name="テキスト ボックス 82"/>
          <p:cNvSpPr txBox="1"/>
          <p:nvPr/>
        </p:nvSpPr>
        <p:spPr>
          <a:xfrm>
            <a:off x="5273533" y="5635765"/>
            <a:ext cx="954651" cy="707886"/>
          </a:xfrm>
          <a:prstGeom prst="rect">
            <a:avLst/>
          </a:prstGeom>
          <a:noFill/>
        </p:spPr>
        <p:txBody>
          <a:bodyPr wrap="square" rtlCol="0">
            <a:spAutoFit/>
          </a:bodyPr>
          <a:lstStyle/>
          <a:p>
            <a:r>
              <a:rPr lang="ja-JP" altLang="en-US" sz="2000" dirty="0" smtClean="0">
                <a:solidFill>
                  <a:prstClr val="black"/>
                </a:solidFill>
                <a:latin typeface="HGPｺﾞｼｯｸM" panose="020B0600000000000000" pitchFamily="50" charset="-128"/>
                <a:ea typeface="HGPｺﾞｼｯｸM" panose="020B0600000000000000" pitchFamily="50" charset="-128"/>
              </a:rPr>
              <a:t>優先度の変更</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84" name="角丸四角形 83"/>
          <p:cNvSpPr/>
          <p:nvPr/>
        </p:nvSpPr>
        <p:spPr>
          <a:xfrm>
            <a:off x="287524" y="4869160"/>
            <a:ext cx="8568952" cy="1584176"/>
          </a:xfrm>
          <a:prstGeom prst="roundRect">
            <a:avLst>
              <a:gd name="adj" fmla="val 24693"/>
            </a:avLst>
          </a:prstGeom>
          <a:solidFill>
            <a:schemeClr val="accent1">
              <a:lumMod val="60000"/>
              <a:lumOff val="40000"/>
            </a:schemeClr>
          </a:solidFill>
          <a:ln>
            <a:solidFill>
              <a:schemeClr val="accent1">
                <a:lumMod val="75000"/>
              </a:schemeClr>
            </a:solidFill>
          </a:ln>
          <a:effectLst/>
        </p:spPr>
        <p:style>
          <a:lnRef idx="2">
            <a:schemeClr val="accent6"/>
          </a:lnRef>
          <a:fillRef idx="1">
            <a:schemeClr val="lt1"/>
          </a:fillRef>
          <a:effectRef idx="0">
            <a:schemeClr val="accent6"/>
          </a:effectRef>
          <a:fontRef idx="minor">
            <a:schemeClr val="dk1"/>
          </a:fontRef>
        </p:style>
        <p:txBody>
          <a:bodyPr rtlCol="0" anchor="ctr"/>
          <a:lstStyle/>
          <a:p>
            <a:pPr lvl="1"/>
            <a:r>
              <a:rPr lang="ja-JP" altLang="en-US" sz="2800" dirty="0" smtClean="0">
                <a:solidFill>
                  <a:prstClr val="black"/>
                </a:solidFill>
                <a:latin typeface="HGPｺﾞｼｯｸM" panose="020B0600000000000000" pitchFamily="50" charset="-128"/>
                <a:ea typeface="HGPｺﾞｼｯｸM" panose="020B0600000000000000" pitchFamily="50" charset="-128"/>
              </a:rPr>
              <a:t>不具合修正時間が長い状態でリリースが近づくと，　　リリースまでに取り組むべき不具合を決定している</a:t>
            </a:r>
            <a:endParaRPr lang="ja-JP" altLang="en-US" sz="2800" dirty="0">
              <a:solidFill>
                <a:prstClr val="black"/>
              </a:solidFill>
              <a:latin typeface="HGPｺﾞｼｯｸM" panose="020B0600000000000000" pitchFamily="50" charset="-128"/>
              <a:ea typeface="HGPｺﾞｼｯｸM" panose="020B0600000000000000" pitchFamily="50" charset="-128"/>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38</a:t>
            </a:fld>
            <a:endParaRPr lang="ja-JP" altLang="en-US" dirty="0">
              <a:solidFill>
                <a:prstClr val="white"/>
              </a:solidFill>
            </a:endParaRPr>
          </a:p>
        </p:txBody>
      </p:sp>
    </p:spTree>
    <p:extLst>
      <p:ext uri="{BB962C8B-B14F-4D97-AF65-F5344CB8AC3E}">
        <p14:creationId xmlns:p14="http://schemas.microsoft.com/office/powerpoint/2010/main" val="1101002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提案手法で抽出した関係は意外な関係</a:t>
            </a:r>
            <a:r>
              <a:rPr lang="ja-JP" altLang="en-US" dirty="0" smtClean="0"/>
              <a:t>が多い</a:t>
            </a:r>
            <a:endParaRPr lang="en-US" altLang="ja-JP" dirty="0" smtClean="0"/>
          </a:p>
          <a:p>
            <a:pPr lvl="1"/>
            <a:r>
              <a:rPr kumimoji="1" lang="ja-JP" altLang="en-US" dirty="0" smtClean="0"/>
              <a:t>なぜ相関関係がみられるのかすぐには理解できない関係</a:t>
            </a:r>
            <a:endParaRPr kumimoji="1" lang="en-US" altLang="ja-JP" dirty="0" smtClean="0"/>
          </a:p>
          <a:p>
            <a:pPr marL="0" indent="0">
              <a:buNone/>
            </a:pPr>
            <a:endParaRPr lang="en-US" altLang="ja-JP" dirty="0"/>
          </a:p>
          <a:p>
            <a:r>
              <a:rPr lang="ja-JP" altLang="en-US" dirty="0" smtClean="0"/>
              <a:t>関係を理解するための分析は時間がかかる</a:t>
            </a:r>
            <a:endParaRPr lang="en-US" altLang="ja-JP" dirty="0" smtClean="0"/>
          </a:p>
          <a:p>
            <a:pPr lvl="1"/>
            <a:r>
              <a:rPr lang="ja-JP" altLang="en-US" dirty="0" smtClean="0"/>
              <a:t>膨大なデータをながめる必要がある</a:t>
            </a:r>
            <a:endParaRPr lang="en-US" altLang="ja-JP" dirty="0" smtClean="0"/>
          </a:p>
          <a:p>
            <a:pPr marL="457200" lvl="1" indent="0">
              <a:buNone/>
            </a:pPr>
            <a:endParaRPr kumimoji="1" lang="en-US" altLang="ja-JP" dirty="0"/>
          </a:p>
          <a:p>
            <a:r>
              <a:rPr lang="ja-JP" altLang="en-US" dirty="0" smtClean="0"/>
              <a:t>抽出した関係の理解を助けるツールが必要</a:t>
            </a:r>
            <a:endParaRPr lang="en-US" altLang="ja-JP" dirty="0" smtClean="0"/>
          </a:p>
        </p:txBody>
      </p:sp>
      <p:sp>
        <p:nvSpPr>
          <p:cNvPr id="4" name="日付プレースホルダー 3"/>
          <p:cNvSpPr>
            <a:spLocks noGrp="1"/>
          </p:cNvSpPr>
          <p:nvPr>
            <p:ph type="dt" sz="half" idx="10"/>
          </p:nvPr>
        </p:nvSpPr>
        <p:spPr/>
        <p:txBody>
          <a:bodyPr/>
          <a:lstStyle/>
          <a:p>
            <a:fld id="{07766B21-BEB1-4DAA-A5D9-6154060BCC90}" type="datetime1">
              <a:rPr lang="ja-JP" altLang="en-US" smtClean="0">
                <a:solidFill>
                  <a:prstClr val="white"/>
                </a:solidFill>
              </a:rPr>
              <a:t>2015/1/12</a:t>
            </a:fld>
            <a:endParaRPr lang="ja-JP" altLang="en-US" dirty="0">
              <a:solidFill>
                <a:prstClr val="white"/>
              </a:solidFill>
            </a:endParaRPr>
          </a:p>
        </p:txBody>
      </p:sp>
      <p:sp>
        <p:nvSpPr>
          <p:cNvPr id="5" name="スライド番号プレースホルダー 4"/>
          <p:cNvSpPr>
            <a:spLocks noGrp="1"/>
          </p:cNvSpPr>
          <p:nvPr>
            <p:ph type="sldNum" sz="quarter" idx="12"/>
          </p:nvPr>
        </p:nvSpPr>
        <p:spPr/>
        <p:txBody>
          <a:bodyPr/>
          <a:lstStyle/>
          <a:p>
            <a:fld id="{1B960645-1AE9-47E4-A3D2-D2D723D13CB3}" type="slidenum">
              <a:rPr lang="ja-JP" altLang="en-US" smtClean="0">
                <a:solidFill>
                  <a:prstClr val="white"/>
                </a:solidFill>
              </a:rPr>
              <a:pPr/>
              <a:t>39</a:t>
            </a:fld>
            <a:endParaRPr lang="ja-JP" altLang="en-US" dirty="0">
              <a:solidFill>
                <a:prstClr val="white"/>
              </a:solidFill>
            </a:endParaRPr>
          </a:p>
        </p:txBody>
      </p:sp>
    </p:spTree>
    <p:extLst>
      <p:ext uri="{BB962C8B-B14F-4D97-AF65-F5344CB8AC3E}">
        <p14:creationId xmlns:p14="http://schemas.microsoft.com/office/powerpoint/2010/main" val="3961866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正方形/長方形 8"/>
          <p:cNvSpPr/>
          <p:nvPr/>
        </p:nvSpPr>
        <p:spPr>
          <a:xfrm>
            <a:off x="251520" y="1700808"/>
            <a:ext cx="8640960" cy="3600400"/>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正方形/長方形 33"/>
          <p:cNvSpPr/>
          <p:nvPr/>
        </p:nvSpPr>
        <p:spPr>
          <a:xfrm>
            <a:off x="5796136" y="2345155"/>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ソフトウェア進化とは？</a:t>
            </a:r>
            <a:endParaRPr kumimoji="1" lang="ja-JP" altLang="en-US" dirty="0"/>
          </a:p>
        </p:txBody>
      </p:sp>
      <p:sp>
        <p:nvSpPr>
          <p:cNvPr id="4" name="日付プレースホルダー 3"/>
          <p:cNvSpPr>
            <a:spLocks noGrp="1"/>
          </p:cNvSpPr>
          <p:nvPr>
            <p:ph type="dt" sz="half" idx="10"/>
          </p:nvPr>
        </p:nvSpPr>
        <p:spPr/>
        <p:txBody>
          <a:bodyPr/>
          <a:lstStyle/>
          <a:p>
            <a:fld id="{80C58834-8E60-4AC8-B7BA-F4FDF5EE41CD}" type="datetime1">
              <a:rPr lang="ja-JP" altLang="en-US" smtClean="0"/>
              <a:t>2015/1/12</a:t>
            </a:fld>
            <a:endParaRPr lang="ja-JP" altLang="en-US" dirty="0"/>
          </a:p>
        </p:txBody>
      </p:sp>
      <p:sp>
        <p:nvSpPr>
          <p:cNvPr id="7" name="正方形/長方形 6"/>
          <p:cNvSpPr/>
          <p:nvPr/>
        </p:nvSpPr>
        <p:spPr>
          <a:xfrm>
            <a:off x="0" y="5589240"/>
            <a:ext cx="9144000" cy="792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ソフトウェア進化</a:t>
            </a: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　＝　ソフトウェアの積極的な変更</a:t>
            </a:r>
            <a:endParaRPr kumimoji="1" lang="ja-JP" altLang="en-US" sz="3600" b="1" dirty="0">
              <a:solidFill>
                <a:schemeClr val="bg1"/>
              </a:solidFill>
              <a:latin typeface="HGPｺﾞｼｯｸM" panose="020B0600000000000000" pitchFamily="50" charset="-128"/>
              <a:ea typeface="HGPｺﾞｼｯｸM" panose="020B0600000000000000" pitchFamily="50" charset="-128"/>
            </a:endParaRPr>
          </a:p>
        </p:txBody>
      </p:sp>
      <p:sp>
        <p:nvSpPr>
          <p:cNvPr id="13" name="正方形/長方形 12"/>
          <p:cNvSpPr/>
          <p:nvPr/>
        </p:nvSpPr>
        <p:spPr>
          <a:xfrm>
            <a:off x="6156176" y="2132856"/>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プロダクト</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29" name="Picture 5" descr="https://figures.boundless.com/13068/full/microsoft-powerpoint-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4439" y="2838120"/>
            <a:ext cx="504585" cy="504585"/>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7"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AutoShape 9"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6" name="Picture 12" descr="https://encrypted-tbn0.gstatic.com/images?q=tbn:ANd9GcQUrOz_PTY6LlH1UwFQb1kYdZKZeiopiUjGcf8G4UrqOCkFGgVBiQ"/>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098" b="100000" l="0" r="100000"/>
                    </a14:imgEffect>
                  </a14:imgLayer>
                </a14:imgProps>
              </a:ext>
              <a:ext uri="{28A0092B-C50C-407E-A947-70E740481C1C}">
                <a14:useLocalDpi xmlns:a14="http://schemas.microsoft.com/office/drawing/2010/main" val="0"/>
              </a:ext>
            </a:extLst>
          </a:blip>
          <a:srcRect/>
          <a:stretch>
            <a:fillRect/>
          </a:stretch>
        </p:blipFill>
        <p:spPr bwMode="auto">
          <a:xfrm>
            <a:off x="6372200" y="2838119"/>
            <a:ext cx="662888" cy="682385"/>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4" descr="data:image/jpeg;base64,/9j/4AAQSkZJRgABAQAAAQABAAD/2wCEAAkGBxQHERAPEBMTExAWEBUVGBYRExQSEBIYFBIWFxYVFRYYHCggGBolGxcUITIiJSkrLi4uFx8zODgsNygtLjcBCgoKDg0OGxAQGy4kICQ0NDUsLCwsLDQ3LCwuLC0sMSwwLDA3LCwsLDEvLSwsNywsLSwsLDAsLywsLCwsLCwsLP/AABEIAOEA4QMBEQACEQEDEQH/xAAbAAEAAgMBAQAAAAAAAAAAAAAABAYDBQcBAv/EAEMQAAIBAQMFCQ0HBAMAAAAAAAABAgMEBREGEiExURQiMzRBYXFzshMVMlJTgZGSorHC0dIHNUJydKHBI2KC8CRj4f/EABsBAQADAQEBAQAAAAAAAAAAAAABAgYFBAMH/8QAOBEBAAECBAAKCAYDAQEAAAAAAAECAwQFETESITRBUVJxcqGxBhUWM2GBwfATMjWCkdEUQuHxU//aAAwDAQACEQMRAD8A7iAAAAAAAAAjXnSdelUim03F4NHwxNqbtqqimdJmCVbuC+ZU5Ro1Ho1JvWmuR/7yHLybFVV0zYufmp8v+KxK2nbWAAAAAAAYrTXVmhKpLwYrFnzu3abVE11bQKBHKKdK1RwxlOq9McXmxjjo0HGyn8W9crxNczpPFEffRsrDoVJ5yTevA7qz6AAAAAAAAAAAAAAAAAAAABS8prBuWp3SOhSeOK5GjOZnbqwuIpxdv5/fxhWeLjWK4bfu6km/CWhrnRoLdym5RFdO0rJlotcLN4c4x6Wk/QUu37Vr89UR2yNfVyjs9P8AG5fli/5PDXnOEp/217IlGsMDyqor8NT1Y/UfCc/w0c1X8R/ZrD7hlPQlrz10x+TZenPMLO+sfL+tThQmWe96No8GpHHY96/3PZazDDXfy1x5eZrCaniexKqZZ3ooLuWO9is+f8R/3ajPZrdqv3acJb+f38N/4VnoabIC63bqk7ZVWt71bFyJHds2qbVEUU7Qs6KfQAAAAAAAAAAAAAAAAAAAAAaPKW2Uo03Tm8Z8ijpa53sOVmeLw9Fqq1c45nmjz+CJlUKFrnZ1JQk446814NmVox2IotfhU1aR8P73V1YpSctLeL59Z5ZmZnWUPCAAAAJVkvCpY3vJtc2uPoeg9NjG37Hu6pj4c38GrXXtSnebSclhKpnVMdb6Do5XjbVu9Vcv/mq5+hMS6VctnhZaMI08HHBajX01RVGsTrC6cSAAAAAAAAAAAAAAAAAAAAVm/soe5t0qD06nNcnNH5mdzLOODM2rE8fPP9f2rMqrJ5zxel8+sy8zMzrKrwAAAAAAAABPuy9J3e968Y8sXqOhgcxuYWrSOOnnj+uiUxK7XbeEbfFSi9PKuVG0w+Iov0RXbnWF0w+wAAAAAAAAAAAAAAAAAFcyovfuKdCm981vmvwp/hXOzP5zmM24/AtzxzvPRHR2qzKomVVSLDZJW6apwWLfoS2vmPvhsNXiLn4dG42F45PVLDDumMZRWvNxxXPp5DoYvJrti3+JrExG6ZhpzkIAAAABKu6wTvCeZBadbb1JbWenCYS5ia+BR856BMvS4al3xz21KHK446OlbD2YzKbuGo4eusc+nMmY0ak5SEmwW2VimpRfyZ7sBjqsLc1/1nePvnTE6L7dttjboKcfOtjN1RXTXTFVM6xK6WWAAAAAAAAAAAAAAACJelsVgpTqPWloW1vUjzYzExh7NVyebbtRLndWo6snKTxk3i3tbMBXXVXVNVW8qPkqNrk5b42CrjPwZRccfF0p49Gg6mUYujD3ta9pjTXoTErDfN9Uo0ZxhOM5Si4pReOtYYvYaDH5jYpsVRTVEzMaREfFMypJi1QAAAAbrJi8Y2GpJVNEZJLHY0+Xm0nZybGW7FyqLnFFXP2JiW3yhvik6MqcJKcprDevFJcrbOtmeY2IsTRTVEzV0JmVOMgqAbS4bxdhqLF7yTSfNjqf8eg0mRYvfD1dsfWPr/K1Mr5F5yxRplnoAAAAAAAAAAAAAAFTyztWdKnRWpLOfS9C/bH0mXz+/rVTajm45+itStGdVAAAAAAAAAAAAAAGs7Fbf25z62Ls2rlNyOaReclrdu6hFvwo719K0M/RKaoqiKo530bgkAAAAAAAAAAAAAAc+v8Aq92tFV7JZvqrD+DB5nc4eLrn46fxxKTu154UAAAAAAAAAAAAAAAG7yGtGZWtFLkzlJf5RTf74m7yy5w8LRPw0/heNl2PekAAAAAAAAAAMVW0wo6JTjF/3SS958q79ujirqiO2YH3TqKosYtNbU8UXpqpqjWmdR9FhzPKao7trTzoTnnTlL+mk1pbfK0Ze9kd65cqr4UcczPPzyro0/fleRr+rH6j5+z97rR4nBO/K8jX9WP1D2fvdaPE4J35Xka/qx+oez97rR4nBO/K8jX9WP1D2fvdaPE4J35Xka/qx+oez97rR4nBO/K8jX9WP1D2fvdaPE4J35Xka/qx+oez97rR4nBO/K8jX9WP1D2fvdaPE4J35Xka/qx+oez97rR4nBO/K8jX9WP1D2fvdaPE4J35Xka/qx+oez97rR4nBO/K8jX9WP1D2fvdaPE4J35Xka/qx+oez97rR4nBO/K8jX9WP1D2fvdaPE4LeZD1pWi1zqKE4QcIrfrB4roO/l+Gqw9mLdU69iYdIPalglbKcXg6kE9jksfefGcRaidJqjXtgZk87StR9YnXYekgAAAAAFbynvl2d9wpPCWG+ktax1JbHgZ/OMyqtT+DanSeeej4KzKpt46XrMrMzPHKrNZLXOySzoSafNqfSfbD4m5Yq4VudPr2i6XJfCvBZr0TS0rbzm6wWKpxNmLkfOOiV4Ve8rxqOrUWdoVSSWKTwSk8FqMricyxVN6umK50iZ6OlXWUXd9TxvZj8j4+tcX158DWTd9TxvZj8iPWuL68+BrJu+p43sx+Q9a4vrz4Gsm76njezH5D1ri+vPgaybvqeN7MfkPWuL68+BrJu+p43sx+Q9a4vrz4Gsm76njezH5D1ri+vPgaybvqeN7MfkPWuL/+k+BrJu+p43sx+Q9a4vrz4Gsm76njezH5D1ri+vPgaybvqeN7MfkT61xfXnwNTd9TxvZj8iPWuL68+BqbvqeN7MfkPWuL68+BrJu+p43sx+RPrXF9efA1lucmb4VSrueSxngpZ2CWh6jUZVervYeK7k6zrK0MWUN9StMpUqbwpp4PDXN8uPMcLNMzru1zbtzpTHj/AMVmWiOIhNu2852B71vN5YvUz3YLH3MLVxTrTzx986YleLst8bwhnR18q2M3Nuum5TFdO0rphcAAAABzq+JZ1es35SS9DwR+f46qasTcmemfCdFJ3QzyoAMt22x2S1WZL8Wen5s3D3s0/o9M8G5HZ9VqX3eGmrV6yXaZwMX7+53p81ZRzzgAAAAAAAAAAAAAAB93BLMttVrWrOn6FI1+VVTTgJmPitGz4MgqAANrkdbHG1VaXI4xl6Y/+G2yeqZwlOvx8142Xw6iQAAAAc5vbh63Wz7TPz7G8oud6fOVJ3RDzIAMMON2PpqfAab0e2ufL6rUptv4Wr1ku0zg4v39zvT5ondgPOgAAAAAAAAAAAAAAA9uTjlb9MuzI12Wfp9X7vJaNnhkVQABKyR+8KnVw9xtcl5JT2yvGzo51UgAAAA5ze3D1utn2mfn2N5Rc70+cqTuiHmQAYYcbsfTU+A03o9tc+X1WpTbfwtXrJdpnBxfv7nenzRO7AedAAAAAAAAAAAAAAAB7cnHK36ZdmRrss/T6v3eS0bPDIqgACVkl94VOrh7ja5LySntleNnRzqpAAAABzm9uHrdbPtM/Psbyi53p85UndEPMgAww43Y+mp8BpvR7a58vqtSm2/havWS7TODi/f3O9Pmid2A86AAAAAAAAAAAAAAAD25OOVv0y7MjXZZ+n1fu8lo2eGRVAAErJL7wqdXD3G1yXklPbK8bOjnVSAAAADnN7cPW62faZ+fY3lFzvT5ypO6IeZABhhxux9NT4DTej21z5fValNt/C1esl2mcHF+/ud6fNE7sB50AAAAAAAAAAAAAAAHtyccrfpl2ZGuyz9Pq/d5LRs8MiqAAJWSX3hU6uHuNrkvJKe2V42dHOqkAAAAHOb24et1s+0z8+xvKLnenzlSd0Q8yADDDjdj6anwGm9Htrny+q1Kbb+Fq9ZLtM4OL9/c70+aJ3YDzoAAAAAAAAAAAAAAAPbk45W/TL3SNdln6fV+7yWjZ4ZFUAASskvvCp1cPcbXJeSU9srxs6OdVIAAAAOc3tw9brZ9pn59jeUXO9PnKk7oh5kAGGHG7H01PgNN6PbXPl9VqU238LV6yXaZwcX7+53p80TuwHnQAAAAAAAAAAAAAAAe3Jxyt+mXuka7LP0+r93ktGzwyKoAAlZJfeFTq4e42uS8kp7ZXjZ0c6qQAAAAc5vbh63Wz7TPz7G8pud6fNSd0Q8yADDB/wDLsfTU+A03o9tc+X1WpTbfwtXrJdpnBxfv6+9PmrLAecAAAAAAAAAAAAAAAPbj02yt+mXuka7K/wBPq/d5LRs8MiqAAJOSP3hU6uHZNrk3JKfn5rxs6QdVIAAAAKRlTY3RrOa1T0+flMlneCqoufjU/lnf4T/1SYaU4SDV0c+pdJNNM1TpAiZL435b1Uhpo0lmxfJLTvpdDf7JG4yvCThrOlX5p45/peIbO8dFWr1k+0zHYv39fenzUlHPOAAAAAAAAAAAAAAAGfJhZ14SX/TD+TZ5JySO2V42ZLzsjsdSUOTHR0chmswwVWFuzT/rO0/D/iswiHhQx2ivGywlUqPNhFYt/wALa3sPrYsV3q4oojWZE37NLPO11a1rmsFOWKWxJYRXoSN/h7MWbVNuOZ9HSD7AAAAAIl5WCN4QcJeZ8q50RMRVGk7Ci3nk5a7M33GUJx5M+OLXnTWJy7mTYSuddJjslGkNXHI+2Xs820TzaeOmMFmxfThr856cPgMPh51op4+mTR0LJ64adyU1CCWOGlnsSpt48NV6yfaZ+e4v39fenzfOUc84AAAAAAAAAAAAAAASMlvvCXVQ/k2eSckjtleNl0vu5o3nHXmzWqS1nTu2qLtPBrjWPilR7dcFuoNqHc5La4af2aRzJyTCzOuk/wAo0hhsWQtovKcZ2yo3FPFR1QXRFaPOe/D4W1YjS3Tp99KXSLtsEbugqcFgkj0CWAAAAAAAAAAc6vik6Neqn5ST8zeK95gcwtzbxNcT0zP88akoZ40AAAAAAAAAAAAAAAGbI+Xd7wqtaoxjDzpYv93h5jcZRbmjCU68/GvGzpZ0kgAAAAAAAAAAAAAKzlZdzn/WiscFpw14bTkZplv+THDo/NHjHQiYVSD7p4LT6NOHTsMjdsXLU8GumYlR9Zj2P0Hy0kfLWAAAB6o46gPcx7H6BpIZjXIxoPkAAA+lBvkY0Bwa5CYpmRp7yvqNH+nQwq13oSjvowe2TWjFbDs4DKLl2qKrsaU+M/fSmIXT7Orgd2UnUqY90m8W3rxels18RERpC65kgAAAAAAAAAAAAADyUc5YPUBWr4yMoXk3LDNltWgDTP7M6Xjy9JHBjoEGvYldsnQjpUN6vMYTMuV3O1Sd2M8KADWX3ZN3Oz022k63J+Vmg9H41uV9n1WpWOn9mlKSTz5atpqeDHQsVPs/p3enXUm3BZy07NJ5MdEf41zsnyRLXmBUAAEC68m439bLQpyawzdT/sibnK4j/Eo++eV42WB/ZlReuTa5zoaRCW7uXIyz3U01FN85IskY5uhAegAAAAAAAAAAAAAAAAADnt+8YrfnZg8z5XX2qTugHhQARrTwtl6/4WaH0e95X2fVal1ej4MehGpWRr44Ct1cvceTH8mud2fIlzowD5gACfkNxy0/49iJusq5JR988rxs6EdBIAAAAAAAAAAAAAAAAAAAADnt+8YrfnZg8z5Xc7VJQDwoAI1p4Wy9f8LND6Pe8r7PqtS6vR8GPQjUrI18cBW6uXuPJj+TXO7PkS50YB8wABPyG45af8exE3WVcko++eV42dCOgkAAAAAAAAAAAAAAAAAAAABz2/uMVvzmDzPldfapO6AeFABGtPC2Xr/hZofR73lfZ9VqXV6Pgx6EalZGvjgK3Vy9x5Mfya52T5EudGAfMAAT8huOWrpj2Im6yvklH3zyvGzoR0EgAAAAAAAAAAAAAAAAAAAAKXlZY3Sq90WqS/dGUzzCTTc/Hpjinf4T/wBVmGiOAqJYga+75d97fSp09MKLeLWpzbWOHMkkunE2OTYSbNqa6t6vJeIdfgs1Jcx2UvmvT7rGUXqcWvSitdMV0zTO0jnFqoOzTlB608D8/wAVhq8Pdm3V/wCx0vmwnnGO0142WEqk3hCKxb/hbWz62LFd6uKKI45Gz+zChOu61pmsO6ScsNmOpeZYI/QLNqLVum3HND6OhH1AAAAAAAAAAAAAAAAAAAAAEW8bDG3wcJeZ8qIqpiqNJjWBQr0uO1WJvucYVY8mcmpedpnHu5Hhq51p1jsRo1DuO33o+5vNpU3ofc01JrY5N4+jA+2GynD2J4URrPxNF7ySyXhcMEksZ8rOmlYwAGiyguPvgs+m82p6U+lHnxGFtYing3I1FItl326ztxVKnLn32HoxOX6gw+uvCnwV4LHYcjLTfE4ztct5F4qCWEF0Lbzs6eGwdnDxpbj586dHTrtsMbvgqcFgkj0pSgAAAAAAAAAAAAAAAAAAAAAAHzID5gBkAAAAGOYH1ED6AAAAAAAAAAAAD//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9"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48264" y="2861000"/>
            <a:ext cx="495992" cy="495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AutoShape 17" descr="data:image/jpeg;base64,/9j/4AAQSkZJRgABAQAAAQABAAD/2wCEAAkGBxQSDxUUEBMUFhQUFBQVFBUUFBQUFBQUFBQXFhQUFRUYHCggGBolHBQUIjEhJSkrLi4uFx8zODMsNygtLisBCgoKDg0OGxAQGywkHyUtLCwvLCwsLCwsLCwsLCwsLCwsLCwsLCwsLCwsLCwsLCwsLCwsLCwsLCwsLCwsLCwsLP/AABEIAMwAzAMBEQACEQEDEQH/xAAcAAABBQEBAQAAAAAAAAAAAAAAAgMEBQYHAQj/xAA+EAACAQICBwQIBAUEAwEAAAABAgADEQQFBhIhMUFRYRMicZEHMkKBobHB0SNScuEUM2KCklOisvBjwuIW/8QAGwEAAQUBAQAAAAAAAAAAAAAAAAECAwQFBgf/xAA5EQACAQMBBQQJAgYCAwAAAAAAAQIDBBESBSExQVETYXGRIjKBobHB0eHwBhQVIzNCUvFikhZDcv/aAAwDAQACEQMRAD8A7jAAgAQAIAEACABAAgAQA8JgBGrY+mu9187yRUpvgiGVenHiyK+e0R7RPgJIrWoyF3tJcxs6Q0v6vIR37SY39/S7xQz+lzbyiftKgqv6Q/Szek3tj37Ix29RciWN1SfMmU6qt6pB8DeRNNcSaMoy4MXEHBAAgAQAIAEACABAAgAQAIAEACABAAgAQAIARsXjkpjvtbpxkkKUp8ERVK8KfrMz+N0o3imLdTtMuU7Jf3GbV2i+EFgo8Tmzv6zE++XIUYx4IoTuJS4sinEyTSQ6w7eGkXUHaw0iag7aGkNQfxENIahynjSu0G3hGuGeI5VWuBa4PSN13nWHX7yvO0hLuLlK+qR7/Ev8Bn1OpsPdPXd5ylUtZx4bzRpX1Oe57mWwaVi6ewAIAEACABAAgAQAIAEACAHl4AewARUqBRdiABxMVJt4Q2UlFZZl840oAutL/L7S/Rs+czLuL9vdT8zJYrMixuTczQjBJYRlSqZ3siNiTJFEq1KqAVY7AxTyPU2jWPUh5TEJMixEFyeEQAQ4gNZHqXjiNtoa7e0VxFjU3lzlOJoVjqOxo1NwcG9NjyZT6p99pUqqrT3r0l05mjQdKr6MvRfXk/Ho/aaBP4nC7SNen/Tdhbw3rK2aNfuZdUbi238V+eRfZbmiVluh28VO/wDcSnVoypveX6FxCqt3HoTbyIsHsACABAAgAQAIAEAGcXiBTQuxsFFz9oypNQi5S4IfCDnJRXFme0TzQ1albXPeJDjoN1vlMvZteVSc9XF4ZpbRt1TjDTw4F/jMWtJCzmwH/bTZhBzeEY1SrGnHVI57pBpI1U2GxOA+816Nuqa7zDuLmVV9xmq2MvLaRTbI5rxyIpbxS1THIq1NKW4k4emzblJ8ATIqtelS/qTUfFpBTo1qn9OLfgsk44WoouykDns+8q0dpWdxPRSqRlLomW6ljdUY66lNpdWKRpcwQpjgaNwPyeF4uAyNPUi4I3IaarFwRuQ2zA74cBYvJErUOX7/ALxMlmJoNFNMGoEUsQb0tyud9Px5r8RM29stfp0vW6dfubFle6fQm93w+xtcVlaVCKlBuzqesGX1XvtuQOfMTOt7976c/Iv1rOMvThufVFJmGfYnDVw1RLrqgVE52P8ANQ/OV76nVp/zqG+PNdPzr8jQ2fOlXTt63o1OT5S7vsa7LcelemKlJrqR5dDEt7iNaOY8ea5piVaM6UtMkSpORBAAgAQAIAEAMZ6Qcx1dSiOI1287KPn8JkbTqcKft+hs7Ko5zUfh9TGYTN3oVBUpnaPIjiD0lCg5U5aomtVoxqw0y4EzP9JjiDfcvBeXj1ndWDpzpKcOfHxPOdp0qtKu6dXlw6NdTN1sTNBIzJMjGtHYI2SKG3cCT0EJSjCLlJ4S5sidOc5aIrL6Ghy/KBYGpv36vAdDznEbS/VNTVKFqklw1Pi+9LkdXY/pmkoqdxvlxwuHg+peGotNCzWVVH/bTlKdOte3CisynJ8/j3JHQVJ0rWk5boxXQzeKzJqzXIAUeqOQ5+M9S2VsyFhR0ReW97fV/Q852ptGV3Wy9yXBdPuC1ZpYKCmL7WJgdrPDVhgRzGXqRyRHKRHapFwR5Y2MRGstU4joqxjRYg3zHDlVSrTNSmhYL6xSzEfqUbR42kbqRi9LeCzGlNrVFZ8PzJbaDaSGk4w1Y9wm1Nj7D39Q8lPwPjMba9hrj21P1lx7118TW2fd6X2c+HLu7jouJw6YhNSoNo3EbweY6zMsL5yeOfxRp3FvGS3/AOvAw9JK2W4kqNtKrfV/KH4EDkeXA24GQ3lDsH+6t+HCS6fZcn7C/bXH7pKhceuuD/yX16my0bzpcVQDDYw2OvJuNukltbpVfRfrL396I7y1dvU08uRcS4VAgAQAIAeGAHJdPcbfHVBf1Qq+Q/eYl0nOszp9nQxbx795lg7ObKLn5eMjworLNAn4fAAbXN+g3fvCnf1aLfZPGfzwKd3aUbqKjVjnBOp0lG5R5CQVL24qPMqkvP6EcLK2prEaaXsRJpAcVU+IEruvWXCcl7X9QnbUpLDivJEmnSTW1lRQbbwLRta+uatPs6lRyj0ZWp2NvSqOpCCT6pE2lM6RMyk0jxms4pj1VsW6sdw9w+c7v9J7PUKLupLfLcv/AJX1fuRxH6lvW59hHguPj9isVp2JxzQsVImBMtCu1hgXUeGpDAahBaKJgbZog+MRhhGsuQcRGuREaLEZInZTnVTDVRUpEXGwg7mXip6fKQVaUakdMi1Qqypy1ROh4rJcLmuHFan+HUI9dbayuN6VAPWsffuIMy1VqW8tL3o13Sp3EVNbmSsnesiBMR/Npd0sPVqKPVqA9Rv6gzl9p01b11Upbk967nzX5yZp2zcoaZ8Vuff3lnmGFTE0dVh4HirDiJdoXanDWlue5r4pkdSlvxzW9Po+phdGmqYPMnovuqAleRK94Ec7gsPKUbym7dKrR343x71zi/g/YzYlWV3bKUt0o7n7efg+K9qOmUqgYAjjNehXjWpxqQ4MxpRcXhi5MIEACAHhgBw/Sqi1XM8QBsUVNrctg2DrMavOMG2+OTrrPdQh4CqFEILKPufGZ0pOTyydjwjBrHFjWNY/TjJDGSqUgkRSJlIyvJEUjHVahZmb8zMfjs+E9Q2JdQlbxo8JRSWO7qvmcL+o9mVKFw63GEt+ej5p/LqJBm2cw4CgYZGODPdaGRuk8LQyLpPC0MjlESWiEiiILQJVEbYxCWMRpVsd8aWImn0Ezv8AhcUFY/g1iFYHcr+w/wBD0PSUrujrhlcUaFnW0Tw+DOtYikGWx9x5TnLuhGtTcJezuZuQk4vKKzDsUcqePz4Gc5aynQrOnPn8eT9pcqJTjqRAz/LO0ejVQfiUaisOqk2dT7iZpdstMoS4Ph3P78GRwbg8rmsPvX2e8tspq7SnLaJQ/T9zpnUtXyeV8/k/MLmPCRZzqioEACADGOxS0qbO57qi5+w6xlSpGnFylwQ+nTlUmoR4s5FmGJ7Sq9QgAuxYgdf+iczObnJyfM7ClTVOCguRGBjR7HFiDGOLGMaO04xjWSqRkMkRMkk90+B+Uhx6SIsbzH4CsLCbk1KMsxeGi/OCknGSyi2omn7SKfdH/wASvluVWRkz2JZS39lHyHMS1ErbswOqmxEfT2rfxee1ftw/kQv9P2Uv/WvYZ6hVOs6k31WsDs2jradjsu7qXEG59xxm3dm0LSolSWOO7PQe1pqGDpPNaA5REM8QkUBJaJkkURBaBIojbNEJUhs1L7DGscng7XoXnH8TgabMbuo7Op1ZNmt7xY++cxfLsqrR0NtLXTTLDGJfaN4nPXsNa1Lii/SeNwhmuAefzkEp5gpdRyWHgjYerq1Qeu33zDtrjsdoKa/yx57iWpHVTwX4no5mHsAAwAxHpAzLatFT/U/j7I+Z8pj7Tq5aprxfyNzZFDc6r8F8zDkzNwbZ6DBiDixo1jixrGsdQxjGsk0zIpIiZKp7pBIjaMTgsrrM5VF2BmHeNtxtfwnSaoTSZclVjFZZqBonX1RqOjHlu8jeM7BMqfv4J70PpowmHUVcxrAKDfsqZ9boW3m/ISejaOpLTBZZUudrxjFuO5dX8l18zKYiqGq1HAt2js1gLAAnugDooA907O0t1QpqHPmefX9zK5q6nwXD86sRrS0U9IhqkQcoEZ6l4mSVRwNmpAdgWK94C4EO8BSO7xAN76I80/FrUCdjIKq/qU6j/Bk8pz+3I4jGouuPPevmbOzJcYs6S7zk6lQ2UjzDrrI45EERLan2tGpDmt6Co9MkytJ2zi5vMmy4aWk1wDzAPwnq9CeunGXVJ+aMeSw2hclEPDADkGeY3ta7vwZjb9O4fC05ipPtKjn1OxtqXZ0ox7itJiE4pTEY1jgjRrHFMaxo6pjRrH6bSKSGMlU2kMkRNEXG3pt2ibjbW6Hn75atK2FoZJDE1pkN1dMWpLq07M/O2wfedXY7Mq1UpVPRj739DnNo7QoUm40/Sl7l9TOY3H1Kz69Zyx67h4DhOlo0KdGOILH5zOWrV51nmb+nsQzrSYr6Q14BpGmGw7YDsEepcQAYapEHDfaWiZFwKNcERchgk5Vlz4qqKNK2uwYqCbXKqW1b8zYyOrUUI6mSUaTnLCLD0d1mpZrTVgVJNSkykWIJU3UjgdZB5TI2ylKzk+mH7zSsU41sM7SzTgJTbN9Ik5ae83gPmZo7Jfpz8F8WQ3HBFfjV1ahHW/nOX2nbqlcziuGcr2/jLVJ6oJlhQzFRWpUOLUmfw1SAB/y8p3VhWxRpQ6xXwKc6DcJVejwWd5pFUg53VK4d9X1mGqo5s/dAHnILiTVN448F4sntoqVWOeHF+C3nIMYNV2AN7Ei/O2y46TntKi8I6+DbWWMXijhwRBBwGMGjimINHFMYxo6hjWhrJNNpDJEbR7j11qFRQdpRreNpLYtQuqcnw1L4lO7jJ0Z6Xh4Zz5Hnq+Dzx7+IsVIoh72kBA7SADL4mJkdgSte8Mg0Raj7dkaxyQ0zxB6Q0zRMjkjS+j+vq5nhT/5AP8lYfWQ3W+kyS1bVU6Hpto3qZlhMbRX1q608RbmQQlQ+Pqn+2YdzVzaVIPoa8af82MjV1lsinz9+6cbVgo04v83mnF5kx3KztbwH1l3Zbw5vw+ZHcckRs49cHmPkf3mVtuKdWMu74f7JrX1WjFZHnLVc4XWO53pC35V1gPlN+nB0uyzyUPel9S3iMrGWOr80zqlpuGCQs42Umf8A0wz+9VOr8ZFW9VvpvJqG+aiue44u7TnYrcdkeAxRRwGNGjgMbgRi1MQaKqVgi6zGwHGJGLk8JCYyVlTPCT+Gmzm32EtK0SXpvyF7PqRcTpJVRrWQm1zsItfdxmnY7FpXEXOeccFv4mFtXaX7Wap01l4y88un1FrpWzUmVgA5UgEA2JItu4H4S1H9O04XEZxbcU08Pisd/Ne8ypbZlOjKMliWHhrh9vgUQqTqjmD0VIAe9pAMB2kAI1SptMayRCO0iZFwIZ4mRyQ2WiZHKIgtGtkiiW+iOItmGGPKtT+LAStdzaoyfcWLeCU0fRuMYOpVrEfUbQfOcXcXqlBxzxRswhh5INerst0E5u7vNySLUIb8juWmyE8z8pq7Oq/yXLr8iOuvSwRc6qgAE7hrX8AL/SU9oZquMVxzjzJKG7LOV+j2oamY025s1Q9NY/8A1Oq2xFUqkIrrTXk19BbGo5WEs83L6nd5fMsqtK6mrgax/oPx2SC6eKUi1YrNxBd5xpmmGkdchQMQUcBjRBwGJgaOKY1iFJmNQ1KlvZXYBzPEy7RioQzzY5LA9hsLGTqClLntIrWOzYQCDz2W+k6zYtSMrVJcU2n5nB7fpyV25Pg0seWCADNYw8M91ouRuk91ouQ0nutDImDzWhkMCKhjWSREVDYRrY6KyxktG5JVESWjWx6iILRuR6RY6L7cdh7f61P4MDKG0p6bSo/+L+DLNvH+Yj6HpVCxt0PwE8rtnUuJuD6P3I3ppRWSDVrynGm5PeTqOCzpNqoByHx4zYVZU6aiuRUay8mY9IOY9lgahvYkFB4v3fqZZ2PH91fQjyTz5CVXoozfdjzKX0W5UUK1XFmqldUHhTW5v0ufgBNralxG42jTpQeVFrPj9hLWLhZtNY4vzOuzZKBT6XUy2CqqN7AAeJYASC5WabRbsWlXi/H4HHsbS1Kjp+RmX/EkfSYzWHjxOshLVFPrvEAxuBw8pjGAtTEEY4DEwNK3C0ZYnIcWNNZXbGsRj8uWsmq2w+yw3qft0k9nfVLWeqPDmupQvbOndQ0z48n0MfmGXVKLEMDbgwB1T7+HhO0tL+lcx1Qe/pzRxV3YVbeTUlu68mRNaXMlLSe60XImknYHKa1b+XTYjnsVfNrDylK52lbW39WaXdxfki1RsK9X1Iv4fEtP/wAbibbBT8O02/KZv/k1jnjL/qy29i3CXLz+xU5hllagfxqbL1Nip8GGyattf29ys0ZqXx8uJSq2lWj66wV9Q7JYlwIoreRy0jyWFEQWiZHKIgtG5HKJoNEcC4x2FZlIViaingyprAkf3LMnbFaKsqq7seeC7Z0m6sTuOTVr1vBWPyH1nAWMVTq6u5mzcR9AZSn+M3JWP7SncTVPOObY/PoImtUlCVSTGKJQaTYFK/ZCrtVGL6nBmAsutzAudk1tlXNS31yp7pNYzzS548eo9UI1PW4LkW2iya1e/BVJ+gmxsenquNXRDb56aWOpsJ1ZijOMoa62/qQ/4sG+kbOOpYH05aXnx96ONaWUdTHV151C3+fev8ZjVo4qNd51llPVQg+74FUrSFotDyNGNAOKY0BwGNGjdFbRzeRSQhjGhrH1MjGHrKGBDAEHeDtBhGUoS1ReH1GTipLTJZTKupo1h2NwGXorG3kbzVp7cu4LDafiv9GVPY1rJ5w14Ml4LIqFM3CXPNyWt4A7BK1xta8rLDnhd2738fePpbLtqTyo5ffvLpHmS1zZcaHlqyNwGOI5UKuhSooZGFiCLgwpznRkpweGuaIp0lJYa3HKtJcCtDFPTQ3Xust94DC+qfD7T0bZd3O5to1JrfvT78czlL23VGs4x4FM6X3S8yCLGq3DwjWSQQ0zW28tvlGkmDuOHyZaODwLEAVKGH7JvGqqO239Snznnt5tP9xOrTg9zln2LKRuWVFKSb6FvkT7XboAPmfkJjXNXslhcWXLiPBEyq+09ZnpOe9kaW7A2aseqYuCpzKtd/ATStaemBaox9E1GhmHtSZz7ZsPBf3J8p1Ox6Omm5vn8EZW0p5modDRTYM0DADlXpRwmpikqDdUp/7kNj8CJmXccTz1R0myKmqi49H8THBpUwao8jRjQDytI2gHVMaIKEAA8xEEPUrwcBMDgrxukTSK/iYnZiaBqpmFuUcqGRdCK7FZw24Mfdslmnax5oVQj0M9js027yW5XOzxM2Lawc1l7kZ15tKlQ9GO+XTkvEh083rqbpVdeisQPKaX8PtsYcE/FbznKu0LipLLljuXAi1KzMSzksx2kk3JPUy5CMYRUYrCXJFGbc5ZYgtHZBRGapjGx8UWeiWXfxGNpU7bNbWf9Cd5vduH90ztqXX7a0nU54wvF7kWaFPXUSO4Z5V/APQr855fZQfbexnRW69MMq7tIX3t3j793whdenVeOW4K2+bFV622Op09w2MRlq0lVMdpKoE1Ktl2lmsvvNhNGlSbxGJb3Qhl8EdQwOGFOmqDcoA8eZnYUqapwUFyOVq1HUm5PmSJIMCAGS9JOW9rgtdR3qJ1x+k7GHy8pVu4Zhnoaeyq2itp/wAt3t5HIA0zmjph9GjGgH0aRtAOq0Y0A4DGgLUxBrE1KIboeYiqTQhV5s70F17Mye0Ra69SOXWXbWnGvLRlJ9/MguLnsI6pRbXdyKhs/U8W/wATL62XU7vMqfxe27/JkarnQO4MfhJobNlzaI57aor1Yt+S+5Br5gzbtg+PnLtKypw3vezMuNq1qu6Poru4+ZGvLplNBrQyJpPNaGRyieFomRVEaZrxMjkjpXowyrs6bYhx3qo1afSmDckfqIHuUTjf1HddpNW8eEd78ft8zWsaGIub5/A2mYrrAIfzKW8BtInOUUoS1dxpUnpeoW1eNVMTSRa1fbJ4w3EkY7iNicTZTJYU8skhDMsEbR3MLY+kqbw6hv79gHjY38psWtNxlGb5vd82JdYnTnHovfyOwzoDlQgAQAbr0g6lWF1YEEcwRYiI0msMWMnFpo4JpDljYXEvSb2T3T+ZD6pmTKDi9LOyt6yrU1Nc/jzIVNpG0TEhGkbQDytGNAOqYxoBYMaIOAxBBW8WPGJ3jWsmazTRXWOth2Vf6GuF/tI3eE27bbGlaayb71x9qMW52Tqeqk8d33KTE5DWp+sFPg6n4GxmpS2hQqeq35MzKlhWh6yXmvsVrAg2O+XE870U2sPDEsYoYPNeAC4AWmSZG+JbZ3aYNmf5hRxMoXt/Tto9Zcl9S5aWc67zwjzZZ4TQ9jiW1+7QVja7Au6jcBbdfbtlGrtiMaC075tdNyLcNmS7V6vVz13s6Vl6AAWFlAAUbhYbBs5Tj6ry3ni+JrOGFhCa2Jux8Ysae4VQ3DLV45UxdJGettkyhuJFEpdJM5FFBxc+ovXmeg+s0dn2Trz/AOK4v5EF1dRtoZ/ufBEr0ZYJnxlLWJJDGpUPNrXO3xtNCTVS4SjwXDuSIKidGzer1nxfVvidymgc8EACABADEek3R/tqHb0x+JRB1rb2p7z5b/OVbmnlaka2y7rs59nLg/j9zkaPKTR0ZIR5G0A+jyNoB5WjGgHFaMaAcBiAKBiCYFgxMCDOLwdOqLVUVhwuNo8DvEkpV6tF5pyaIatCnVWJrP51KXFaJUz/AC3Zeh7w+806W2qkfXin7jMq7Hpv1G17yvqaHVfZqUz4hh95bW2qXOL9xUex6q4SXvPaOhdT26qD9Ksx+No2W26a9WD9rSFjsep/dJe8t8PorSUbSWb8zWsOZVd1+plGptitN7ty6L6/QuQ2VSit+99X9C8w1FaaBKYsoFgBMupOVSTnN72aEKcYRUYrcidh6PFvL7ytOfQVslVa+qpPlIowyxuCt15bwPwJZ4JCpEbF4tadNnc2VRc/aTUaMqs1CPFjKk404OcuCMjhsHUxNY1q11X2Qd9uAUchzm9XrUraj2FLe+f53mVa0KlxW/cVVhck/wA5HafRpkvZ0jWIsagC0xyQHafeflIrOm0nOXMj2rXUpKlHguPj9jby8ZAQAIAEAEsLwA4r6QNGThK+vTH4FQkrbcjcU6dJn1aWh9x1Oz7zt4Yl6y9/eZhHkDRoD6PI2gH0eMaAdV5G0A6rxrQCw0bgBYMTAmBQaAmBQaJgD0GJgTAoGIJgUsR5DA8jW3RjWRrHBVjNIYI9atc9JJGGBUhGtH4DA09SKkOSI2Js1tYAgG4B3X4G3GTU5Sh6rwJKnGXrLJf6I6ONi6ms4Ioqe8d2uR7C/U8Jbtrd1Hl8ClfXqoRxH1n7u/6HWqaBQAoAAAAAFgANwAmwlg5hvLyxUBAgAQAIAEAK7OMGlek1KqusjCx5jkQeBHONlFSWGSUqsqU1OL3o4ZpHkdTB1tR9qG5pvwYfRhxEoVKbi8HWWt1C4hqXHmvzkV6PImiyPI8jaAeV4xoB1XjGgHVeNaAWrRuBRYaNwIKDQwGBQaJgTB7eGBBQaNwJgV2kTAYEtUvFwGDzWigNvVjlEVIYerHqI40mjGij4gh690pb7bnqeHIdfKX7e0cvSlwMq82lGl6NPfL3I6lg6C00CU1CqosFAsAJppJLCOdnNzk5SeWPxRoQAIAEACABACPXWAGezzLUr0zTqrdT5g8GB4GJKKksMlo1p0paoM5Jn+Q1MK23vUz6rj4BuRlGpScTqLS9hcLdul0+hWI8haLg8jxjQDyvGNAOh41oBavGNALDxrQCw8TACg8TACg8TAHuvDAYDXhgQ8NSCiA1UrRyiBAq5ku0A3I5cPEyyreWMtYGxnGTxF5N3ofkSmmlasl3bvKreqq+z3eJtt2zQoW8YrL4mBtC+m5unB7l05m/wqy0ZBYoIAKgAQAIAEACABABLreAELEUIAUmYYAMpDAEEEEEXBB4WgLGTi8ric+z7Q0qS2H3caZ/9T9DK06HOJuWu1f7a3n9TI1FZGKuCrDeDsI90qyjjczbjOMlmLyhaVYxxFHVqxriA6taMcQHBVjdIChViaQFCpE0gKDxMAHaQ0gBqQ0gRMZi2Ufh0y7HwCjxJlijQhN/zJaV7yvcVakFinByfkvaypqYPEVj+IwAJ9UE+4WG+XlXoUt1GOX1Znu3uqu+tLEeiePP/ZvdEdB9Uq+IGwWKoR8WHAdI6FOcnrmV7m+jTh2VDwyt3l9TpeEwssGMWlGlaAD8ACABAAgAQAIAEACAHhF4AR6uGBgBX4jL78IAUWbaOU6wtUQNyO5h4HeI2UU+JNRuKlF5g8GKzTQGotzh3DD8j7D7mGw++0glb9DZobYXCqvavoZjHYGrQP41Nk6kd3/Ld8ZXlTkuKNSlcUq3qST+PkN1AygFgQp3MR3T4NuMboZJGcZPCe8FqxjiPHBXMbpEFdv1iaUGAOIHE/GGkXB7Sq63qXbovePwiqm+gyUox4vBZYXJcTU9Wi+3iw1R/utJFbzfIrTv7eHGXlvLzAaC1msazqg5KNdvM2A+Mmjaf5MoVdsRW6nHPibDJ9FqVGxRO9+dtre48PdLUKUYcEZNe7q1vWe7pyNDQwdpIViYlICADkACABAAgAQAIAEACABAAgAQA8IgAhqIMAGXwQMAI9TLQRawseFriAFeujdJSdRAut6wUWVvFNx8omlEjqyfF5IOK0Jwz+tRQHmo1D/tjXCL4olheV4cJMq6vo0w59Vqq+DA/wDIGMdCJajtW4XHD9hZ4PQ6kigMiVCPaelTDe8qovJFBIqVLmcnlPHtZOpaOUl3UqY8EX7RcIidSb4t+ZNpZWBuFvDZFGN5JCYACAD6YYCADoQQAVAAgAQAIAEACABAAgAQAIAEACABAAgAQAIAEACABAAgAQAIAEACABAAgAQAIAEACABAAgAQA//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43"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28384" y="2838120"/>
            <a:ext cx="521188" cy="51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左矢印 15"/>
          <p:cNvSpPr/>
          <p:nvPr/>
        </p:nvSpPr>
        <p:spPr>
          <a:xfrm rot="9154772">
            <a:off x="4757453" y="3084444"/>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左矢印 24"/>
          <p:cNvSpPr/>
          <p:nvPr/>
        </p:nvSpPr>
        <p:spPr>
          <a:xfrm rot="11936529">
            <a:off x="4762649" y="4054222"/>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042" name="Picture 18"/>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99510" l="0" r="100000"/>
                    </a14:imgEffect>
                  </a14:imgLayer>
                </a14:imgProps>
              </a:ext>
              <a:ext uri="{28A0092B-C50C-407E-A947-70E740481C1C}">
                <a14:useLocalDpi xmlns:a14="http://schemas.microsoft.com/office/drawing/2010/main" val="0"/>
              </a:ext>
            </a:extLst>
          </a:blip>
          <a:srcRect/>
          <a:stretch>
            <a:fillRect/>
          </a:stretch>
        </p:blipFill>
        <p:spPr bwMode="auto">
          <a:xfrm>
            <a:off x="7452320" y="2852936"/>
            <a:ext cx="50405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AutoShape 21" descr="data:image/jpeg;base64,/9j/4AAQSkZJRgABAQAAAQABAAD/2wCEAAkGBw8PDQ8MDw8QDQ0PDQ4NDw8MDxANDQ4OFBUWFhQRFBUYHCkgGBonHBQUITIhJSksLy4uGB8zODUtNygxLisBCgoKDg0OGRAPFCwcHBwsLCwsLCwsMywsLCwsLDcsLCwsLSwsLSsrLCwsLCwsLCwtLCwsLCwsNywsLSwsLCwsLP/AABEIAOEA4QMBEQACEQEDEQH/xAAcAAEAAgMBAQEAAAAAAAAAAAAAAQIDBgcFBAj/xABHEAACAQECBwsJBQcEAwAAAAAAAQIDBBEFBhITITFRBxQVIlJxgZGhsdEyM0FhcnOCksEWI0JT8ENUYqKjstIkNGPCJXST/8QAGgEBAAMBAQEAAAAAAAAAAAAAAAEDBAIFBv/EADARAQACAQEFBwMEAwEBAAAAAAABAhEDBBIxUYEFExQhMjNBFWHwIlJxoSNCkdGx/9oADAMBAAIRAxEAPwDuIAAAAAAAAAAAAAAAAAAhsDFZbVTqxy6U4VYXyjlU5Kcb4u5q9bGgMwAAAAAAAAAAAAAAAAAAAAAAAAAAAAACGwOc7peN2aTwfZ5XVpx+/nF6aVN/gT9EmupP1galue4QtdO2wpWZ5VObTr0535rNrQ5vZJLU16kB3KnK9XgWAAAAAAAAAAAAAAAAAAAAAAAAAAAAA1nHnGWNgsrmrnXqXwoQem+fpk1yVrfQvSBwzKqV6v4qtarP06ZTnJ+IHYcR8W1ZaSvudWV0qktsti9SA3aCuVwFgAAAAAAAAAAAAAUlUS1u7nApvmHKXWMBvmHKXWMBvmHKXWMBvmHKXWMBvmHKXWMBvmHKXWMBvmHKXWMBvmHKXWMBvmHKXWMBvmHKXWMBvmHKXWMDBbMI0qVOVWc4xhCLnKTehRSvbA4BjVh6dvtc7RK9Q8ijB/gpLV0vW/W/UBtm5xi/qttVcaS+6T/DB65877ucDq1nlCMUk0Blz8dqAZ+O1AM/HagGfjtQDPx2oBn47UAz8dqAtGonqAuAAAAIYGt4yV9EY/xXl+z+tXq+l59jssZwynJp3taLrjVaZiVERln4PhypdngRvSnBwfDlS7PAb0mDg+HKl2eA3pMHB8OVLs8BvSYOD4cqXZ4DekwcHw5UuzwG9Jg4PhypdngN6TBwfDlS7PAb0mDg+HKl2eA3pMHB8OVLs8BvSYaDukYSjTcbBSk22lUru9aFrhT0fM/h2mfW1J9K3Tr8vGxExeeELYoSv3tRuq2h7Y38Wnzyau5lIoha7krHFK5NpLQkrkkth3lynekeVLsGUm9Fypdgyg3ouVLsGQ3ouVLsGRG9Fyn2DKU70XKl2DKDei5UuwZFKtmSi3e9C9QGCzVsmoo7U+y45smHtQeg5SsAAARLUBp+M8rpR52adljN+inW9LDgyr90vaka7181NZ8n1504wnJnRgyZ0bpkzowZM6N0yZ0bpkzo3TJnRumTOjdMvkwthWFls9W0z8mnG+6+7KlqjFc7aXSRb9MZlMec4cPtVqqV6s60251as3OVybcpyepLsS5jBM5nLVwd6xIwCsH2GFFpZ+f31oe2q15N+yKuj0N+k7iENgyicIMoBlAMoYDKGAygGUMBlDAx15cSXMB5kPPQ9mXejm6YbFT1I4SsAAARLUBpWOErsl/xGvYozqdFG0eh52Da33S9pm+9fNmrPk+vPHG66yZ4bpkzw3TJnhumXnV8Y7JTnKnO00oTi8mUZTSlF7GVzekTibOoraeEPqseEqVaOco1I1YXuOVB3q9a12ndcWjMTlE5jiz54ndRkzw3TJnhumXPt0jDOXUp2KL4tO6rVu9NRriRfMm38SMW02892GjRjyyblOBN827fU1fRseTU0rRK0O/NroucuiO0z1jMrZdryixBlARlAeJ9ssGfv9m/+sSMwYetZbXTrU4VqU41KU4qUJwd8ZRepp7CRmygGUMBlARlBClaXFfMTgfBT89D2Zd6ONRNWx09SK3SwAABEtQGi48SujH2/ozb2fGdXozbV6Orw8H1fu1zs9O9fNkrPk+rPHOHWTPDBkzwwZRnhgy5HjRX/wDIWr38voeNr+5b+W/T9EN23PK3+hf/ALFTuibtjj/H1Ztef1NmzxrwpyZ71jdMsVrt8aVKdabuhThKcuZK85tisTM/CY85xDjNtwjKrUqV5vjTlKpL03X6bl6lq6DxLWm0zM/L0IjEYfoHEXBG8cHUaMklWms/X1X56aTcX7KyY/CXVriHMy2DLJwGUMA5DA/LUq+l87M7t+h8Q534HsD22Sm+wvrwhxL3sokMoBlDAZQFasuK+YmB8dLz0PZl3or1fhNWyU9SKnSwAABEtQGgboU8mnF/8qXYzf2d73SWbaozTq1Ky4QyYXZN+l+m49i1cyxRGIZeEZbEutnO5Do37P1LoG7CTfM+V2IjECc9LlPrGIHKcZar3/affS+h4O0+7b+XoafohuOIM77E/f1O6J6Wwe11lm1/U2Q2KQDVt0DCGbs8LOnxq075e7hc3/Nk9ph27UxSK81+hXM55PF3OsF78wrQpyV9Kjfaqt+rIptZK6ZuC5mzzNOM2arT5P0Ga1QBAEPUB+WpVdL52YVz9EYhTfA+D9L/ANpS9PqNdI/TCqeL387La+s7xCMpz0tvcRuwZFaJerqG7CcrK0vYhuGSdq4r0ejaNwyxWSqpVo3Xq6L186KNaMYdUbRT1IpdrAAAES1Ac83R/NQ96u5m7s73ekqNo9HVo9F6D22FliyEssWQlkTIFkQlpeF8ULRWtNavGpRUalRzSk55SXruieZq7Fe95tEx5tNNasViMNgxYwXOyWd0akoylnZTvp3uNzS2pbDXs2lOlTdlVqXi1sw9cvVpA5hjpbc9b6iT4tFRoR2Xx0yfzNroR4u2X3tWft5NujXFf5dH3E8FZFkr26S41oq5qD/4qV6fXNy+VHOjHllN5dILnIBAEMDi8tyO33v/AFFk1t+VW/wM/c25rN+HVcWsHzstgs1kqOMp0KEKUnTvcG16Vek7i+sYjCueL0joQAAXgUqPQwGDfPLmfeijX+HdG209SM7tYAAAiWoDnm6R5qPvV3M39ne70lRtHo6tEpPQe0wsqYSyRkQMkZEJZEyErXkCbwJvIGO1WhUqVSrLyacJVHzRTf0ItbdrMz8JiMzhxqpOUnKb0zlJyd3pnJ3vtZ87M5nMvRfpjFrBu9LBZbJ6aNCnCd2i+pdfN9MnJ9JrrGIwpnzl6R0AEAAIJEXgQAvAi8CLwKzehki+DvPLmfejPr/DujbKepGd2sAAARLUBzzdI8zH3q7mbuzvd6So2n0dWg03oPbYWRMC6YSyxkcjImQldMCbyEpTA8THW05FgqJa6koUlzN3y/lTMu2W3dKfv5LdGM3abiXYd84VsVB6Yu0wnL1wp31JLqgzxqRm0Nk8H6SZsVIAgCABIgCLwIvJEXgQ2EIbApJgZsHedjzPvRn1/hZRtlPUjO7WAAAIlqA55ukeZj71dzN/Z3u9JZ9p9HVz6LPaYmRSAupAZIshLJGRCWRSIE3gTeBqG6HX4lnpbZ1Kj+FKK/uZ5vaNvKsNOzxxl9O4vZMvClSs1ooWSbT2TqSjFfy5Zg0Y/U0X4O23mlWi8BeBVskReBF5Ii8IQ2BF4ENkirYFWwPowd52PM+9GbX4wso2ynqRndrAAAES1Ac83SPMx94u5m/s73ejPtPo6ueRPbYmRAXRCWSJAyRISyIgSBJI0PH6rfaqcPRGzp9MpSv/ALUeP2hP+SI+zZs/pluW4bZ+Jbq+2dCivhUpP+9FGhHFZd1EvcAEAQwKskQ2EIvAgkQBDAo2BW8D68G+djzPvRm1+MLKNsp6kZ3awAABEtQHPN0jzMfeLuZv7O93pLPtPo6udo9tiXTAyIhLJFkJZYs5F0BZASBzzHd/65+qjSXe/qeLt0/5ekNuh6Hw4Mw9bLLGVOzWmrZ4SllyjSaSlK5K96NiRli0xwlbh9n2zwr+/wBo+aPgT3luZiD7Z4V/f7R80fAd5bmYg+2WFP3+0fNHwHeW5m7Dcty3CuELZbpuva61az0KLlKE5LJlUm8mCdy9t/Ci3Sm1p85c2iIh1Rs0K0XgQSAEXgVZIq2BjbIH24M85HmfejNr8YWUbbT1Izu1gAACJagOebpHmV7xdzN3Z3u9JZ9p9HVzpM9xiXTCV0yBeLIGWMiEsqZAm8JSQPPtuBLNXqZ2rTy5tKN+XOOhatCZRqbPp3netGZd11LVjESw/Zew/k/1Kv8AkceD0f2/3Lrvr8z7L2H8j+pV/wAh4PR/b/cne35n2XsP5H9Sr/kPB6P7f7k76/NpGMdClTtdSlRjkU4ZEbr3LjZKbd7fr7Dy9prWupNaxiIatOZmsTLqO41Y8jB9a0Naa9qkk9tOnFRX8zmd6Efpyi/FvzZe4VvAi8CLwDYFWyRSTAxtkD78Ev7yPNLvRm1+MLKNup6kZ3awAABEtQHPN0nzK959Gb+zvd6Sz7T6OrnCZ7bEumErJkD5rThSjRnCnUmoSmm1fqS2yfo6djKdTX06WitpxMu66drRmIfdCaaTTvT0prSmizi5ZYyAupEC2UQlKkBOUQJvAm8kcpwtVy7VXntr1epSaXYkfPa051LT95ehSMVh3Tc9s+awPYo8qi6z56kpT/7GnTjFYV24tgbLEIbAreBDl6QPHs+NFiq2veNO0QqV8mUrocaDcdcFPU5XXu5ehM5i9ZnGU4l6rZ2hRsDHJkD0cDPjx5pd6M2vxhZRuFPUjO7WAAAIlqA55uleYXvPozd2d7vSWfafR1c1TPbYlkyUrpkDR8OWW0KrOrWjepPROHGpqPoV/o6bjwNq09WLza8cfn4b9K1cRFXzWLCFah5qpKC5OuD+F6CrT1r6foth3albcYe9Y8b2tFalf/FRdz+V+Jup2jP+9f8Aii2z/tl7Nlxiss/2qg9lVOn2vR2mum2aNv8AbH8+SmdG8fD1KVaMlfGSktsWpLsNETE8Jy4844r5ROELKRGBZSAlSA5FOd989t8uvSfMzOfN6b9HYu0siwWOmvw2Szx6qcTfX0wpni+ytVjBZU5KC2zaiutnSHgYRx2wbQvyrXTnJaMmz32iV+ziJpdJXOpWPlO7LU8Kbq0dMbJZZSem6dqkornyINt9aK51+UOopzaThrGi3W29V68nTf7Gl91Ru2OK8r4rym17W4y7iIhTFzBNttFaE7FTll0pxlGsuJSpST0Nzejo0v1ClbTP6SZj5d7oueRHOZOcyY5ebvcMu7jZN+m683QpTJkjHJkD08CeXHml3oy6/GFlG409SKHawAABEtQHO90vzC9v6M3dne70ln2n0dXMkz22JdMCyYFgl5tswBZ6l7Uc1LbS4q+XUZNTYdK/njE/b/xdXXvH3eNacV60dNOUKq2P7ufU9HaYdTs7Uj0zE/0urtFZ4xh5dowfXp+XSnH15LlHrWgyX0NSnqrK6L1nhL5YSud8Xc9sXc+wqiccHT66WE7RDya9Vep1JSXUy2NfVjhef+uZpWfh9MMYbYv27ftQpv8A6lkbZrfu/wDjnuacmZY0Wxfji+enE68drc/6R3FOQ8abZy4LmpxHjtbnH/EdxR4t2i70XXGRc9WrjJhCUVB220qEYqMYwrTpRUUrkroXHW/bmjEPMtFaU3lVJyqPbVm5vrkznKX2WDA9qtF2Ys1aqnqlCnLI+Z8XtOorM8IRmGy4N3NrdVudaVKyx9OXLPVV8MNH8xZGjaePkibw3DBG53YKF0qqlbJrT9+7qV/u46GvavLa6NY4+biby22lCMIqEIxhCKujGCUYxWxJai5ylyAo5AUlID1cBeVHml3mXX4wso3KnqRQ7WAAAIlqA51umeYXt/Rm7s73Z/iWfafR1cwTPaY1kyRZMDImBdMCyZIsmBirWWlU8unCftwjLvK7adLeqsT0TFpjhL5KmArLL9jFew5Q7mUzsejP+juNa8fLBLFmyv8ADNc1R/Urns/R5T/114i6jxVs3Kqr4o/4nP07S5ynxFkrFSzcqr80f8SPp+lzn86HiLNKkmr16Veuk8ZtdnwDidgyVls9d2WNSVShRqt1J1KicpRTbucrtbNldOmInCqbS9+yYIslDTRs1Ck9tOjTjLrSvO4rEcIRmX2OR0hVyIEZQEORIq5AVcgMcmB7OAfKjzS7zLr8YWUbnT1IodrAAAES1Ac63TP9v8f0Zu7O92f4ln2n0dXLj2mNN4FkwLxZIumBdMC6YEpkibyAvAjKIDKIS5zb4ZNerHZVqLoyncfOasY1LR95ejWc1h23Ee0ZeCrE077qEab56bcH/aadOc1hXbi9tyO0KuQEXgRlAVciRDYFWwKtge1gDyo80u8y6/GFlG6U9SKHawAABEtQHOt03/b/AB/Rm7s/3Z/iWfafR1ctPaY0gSmBZMC6YF0wLJgWvAZQEZQShyIEZRCWk4wU8m11P4sma6UvqmeFtlca1vv5t2jOaQ6TuWWvKwdKl6aNoqQ+GV012yl1HWjP6S/Ft+UWuEZQEOQEXgQ2BDYEXgQwPcxf8qPNLvM2vxhZRulPUih2sAAARLUBoe6Dg+rXoZFJRcstPjtpXXPYntNOy60aV963JVq0m8YhzWWL9sWjIp/NLwN/1HT5T+dVHh7c0cAWzkU/ml4D6jp8p/Op4e3NPANs5FP5peA+o6fKfzqeHtzFgG2cin80vAfUdPlP51PD25rLAds5EPml4D6jp8p/OqfD25pWBLZyIfNLwH1HT5T+dTw9uaeBbZyIfNLwH1HT5T+dTw9uaeBrXyIfNLwH1HT5T+dTw9uZwNa+RD5peA+o6fKfzqeHnmjgW18iHzS8CPqGnyn86nh7czgW2ciHzS8B9Q0+U/nU8PbmjgS2ciHzS8B9Q0+U/nU7i3NqOOOD6tKdKpUio5UXTvi21fHSu99Rh2rWrq2i1YX6dJrGJehuaYTlSr17Oll52nGol/FBtPsmuor0rxXOXVoy6Nvqt+S/10lvf15S53JN81vyX+ukd/XlJuSb4rfk/rrHf15Sbko3xW/K/XWO/ryk3JRn635X66x39eUm5Jn635X66x39eUm5Jn635X66x39eUm5Iq1b8r9dY7+vKTcls2LEajay4ZF192m+9PSU6l4twdVjDdqepFbpYAAAAfJabIp60B8MsDQ2ICOBYbEA4FhsQDgWGxAOBYbEA4FhsQDgWGxAOBYbEA4FhsQDgWGxAOBYbEA4FhsQGgbreLSlg2tVhHj2e60L2YeX/ACOXUBxjFfCCstvstplopwrRVS/Vmp8SbfMpN9AH6ioYIhKKdyYGTgWGxAOBYbEA4FhsQDgWGxAOBYbEA4FhsQErAsNiA+yzWFQ1ID7EBIAAAAAAAAAAAAAAAAAAAedhmyxqUpQksqMoyjJPU4tXNAfkrDuDJWS12ixy0ujVlTTf4oa4S6YuL6QP0buRYwb9wTRcpX1qC3rW03typpKMnzwyXztgbyAAAAAAAAAAAAAAAAAAAAAAAAAAAAAApVjemgOEbtuLU89Rt9GnKbndZqsacXOTel0pXLS/xR+UD09xTF7CFjq1q1dRo2evTinQm26zqRfFqNLRHQ5K5u/StVwHZkBIAAAAAAAAAAAAAAAAAAAAAAAAAAAAAD5LTY1PWBNmscYagPqAAAAAAAAAAAAAAAAAAAAAAAAAAAAAAAAAAAAAAAAAAAAAAAAAAAAAAAAAAAAAAAAAAAAAAAAAAAAAAAAP/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AutoShape 26" descr="data:image/jpeg;base64,/9j/4AAQSkZJRgABAQAAAQABAAD/2wCEAAkGBw4MDRUMDA8PDQ0QEBYPEAwMDQ8NDw0PFh0XFxUSFhgYHCggGRslGxcTIzEtJi0vLjAzGCE/ODQvNykvLi0BCgoKDg0OGxAQFSwlHyUsLC0uMCwsLC0sNDAtLCwwLCwsKywtLywsLCwsLzcsLCwsLCwsLCwsLCwsLCwsLCwsLP/AABEIAOEA4QMBEQACEQEDEQH/xAAcAAEAAgIDAQAAAAAAAAAAAAAAAQYEBwIFCAP/xABEEAABAwIDAggMAwYGAwAAAAABAAIDBREEMVETIQYHEhVBc5GhFBYkNFRhcYGSsbLSIiMyM0JDUoLBU2JyosLwNdHh/8QAGwEBAAIDAQEAAAAAAAAAAAAAAAEFAgMEBgf/xAA5EQEAAQMBAwgJAgcAAwAAAAAAAQIDEQQxcbEFEhMUITKh0RUjM0FRUlNhcjSBBiJCkcHh8CRi8f/aAAwDAQACEQMRAD8A3igICAgICAgICAgICAgICAgICAgICAgICAgICAgICAgICAgICAgICAgICAgICAgICAgICAgICAgICAgICCLoILwgjat1QNq3VA2rdUDat1QNq3VA2rdUDat1QNq3VA2rdUDat1QNq3VA2rdUDat1QNq3VA2rdUDat1QNq3VA2rdUDat1QNq3VBIeEEgoJQEBAQEGLiJuSg0zXeF1Sixk8UeLkbGyeRjGhsZDWhxAH6dFU3L9yK5iKve+gaTkrR16e3VVajM0xM7fhvYPjnVPS5Phi+1YdYu/M6fQ+h+jHj5p8c6p6XJ8MX2p1i78x6H0P0Y8fM8c6p6XJ8MX2p1i78yfQ+h+jHj5njlVPS5Phi+1OsXfmPQ+h+jHj5njlVPS5Phi+1OsXfmPQ+h+jHj5njlVPS5Phi+1OsXfmPQ+h+jHj5njlVPS5Phi+1OsXfmPQ+h+jHj5njlVPS5Phi+1OsXfmPQ+h+jHj5njlVPS5Phi+1OsXfmPQ+h+jHj5njnVPS5Phi+1OsXfmPQ+h+jHj5njnVPS5Phi+1OsXfmR6H0P0Y8fNHjnVPS5Phi+1OsXfmPQ+h+jHj5njnVPS5Phi+1T1i78yPQ+h+jHj5njnVPS5Phi+1OsXfmPRGh+jHj5o8c6p6ZJ8MX2p1i78yPRGh+jHj5njpVPTJPhi+1OsXfmPRGh+jHj5o8dKp6ZJ8MX2p1i58x6I0P0Y8fM8dKp6ZJ8MX2p1i58yPRGi+jHj5o8dKp6ZJ8MX2p1i78yPRGi+jHj5njpVPTJPhi+1T09z5j0Rovox4+bKpfDGpvxMTH4uQsdNG1zeTHvaXAEfp0WVN+5NUfzNN/krR02qpi1GYifj8N7dsM11avAMkIJQEBBByQdLVJeSCg0XXHXxkx1nee8qku9+d76fof01v8AGODCWDrEBQkQShkQyIZQhkRGRSCCLogugi6AiEIjIpEIgRCEGTTHWxMR0mjP+4LOjvRvaNR7Gv8AGeDfdLm5SunzF3jckEoCAgh2SCu1o7ig0fVz5VL1r/mVS3e/O99O0P6a3+McGJda3Wm6BdAugXQLoF0C6CLoF0QXQRdDIiMikyhEF0BEZQiMikRdEPvgD+fH1rPqCyo70NOo9lXung3pRDuCunzJZWZIOSAgIIdkgrlbyKDR9X86l61/zKpbvfne+m6H9Nb/ABjgxFrdWRDIhkQyIZEMiGRSZZ1FpM9QnbhsM3lSO3kk2bG0ZucegLKiia5xDn1Wqt6a3Ny5PZx+0Nis4rsJFGPC8bI2VxDGuZso49ocmgOBJ7Qu3qdMR/NU8zP8RX66p6K1GI7ffM4/ZQuE9BmpeJOGm/ELcqOYCzZWajQg7iP/AIuS7am3ViXodDraNXa6Sn94+EuoutbsyXRGUXQyXRGRSIuiC6CEQIZfbAft4+tZ9QWVPehpv+yr3Twb1oeQV0+ZrMzIIOSAgIIdkgrlbyKDR1Y86l61/wAyqW5353vpein/AMa3+McGJdYOrJdDJdDJdDJdDJdDJdDKEMtrcSuGGyxE9hyjI2MHp5IHKI7wrDRR2TLyP8S3J59uj3YmfFh8dOMdtsPhgSGtY+YgHNxIaD7QA74isdZPbEN38NW4ii5c9+Yh0tbxzsfQoMRMeXiMLijhXSHe50bmlzS4+5oWqurn2omdsTh26a1Gn5Qroo7Kaqedj75U66510XRBdBF0C6IyXQyhSjIiEIPvgP28fWs+oLKnvQ03/ZV7p4N7UPIK5fNVmZkEHJAQEEOyQVyt5FBo2sHyqXrX/Mqmud+d76Vov01v8Y4MO6wdJdAugXQLoF0C6BdBtjiUlvBiY9JWOt7W2/sF36OeyXkv4lp9Zbq+08XTcc7bY+I64f8A5Fa9Z343Oz+HJ9RXH/t/h07WmPg4Xf41SaB7GRuJPd3rXss/u7JnncpRHy2+MqutC0yi6IyXUmRARGUICIRdSZLoh96efz4+tZ9QU096Gm/7KvdPBveiZBXL5uszMgg5ICAgh2SCuVvIoNF1g+VS9c/5lU9zvzvfSNFP/jW/xjgxLrW6sl0Ml0Ml0MouiMl1JkuhkuhlsHiYxnIx0sB/iw8oe1h/9O7l16ScVTDz38RW+dYpr+E8WZx3QWfhp7ZtljJ0tyHAd7llrI2S0/w3X2XKN08XRcMY/A6bgKef17N+KlHSHyG4B9lyPctV2ObRTT+7u5Pq6bU3r/uzFMfspy51wIguhlF0Ml1KMl0EXRBdBCIfen/t4+tZ9QWVPehqv+yq3Twb5omQVw+cLMzIIOSAgIIdkgrlbyKDRVZ86m65/wAyqe5353vo+i/T2/xjgw1g6RAQEQICGRDJdDLvOA2OGFquHlJs3a7Nx6OTICw/UttmebXEuHlK30ulrp+2f7drcvDmhc5QwxgX5GLie71RXtIfhJVhet8+Ij7vH8navq1dVXxpmP393i1Dxi1AYmrTFp/Li5OHYBkGsFjb+ov7Vw36s3Jer5JtdHpKc7Z7Z/f/AErd1pWSLogughDIiBDIiMoUmS6Iy+9P/bx9az6gsqe9DVf9lVung31RMgrd86WZmQQckBAQQ7JBXK3kUGiKyfK5uuf8yqi5353vouj/AE9v8Y4MO6wdJdAugXQLogugXQLoDXEEOabOBuCMwRkUROJ7JelKFUDjMBFimW5csDX2vuElt7b+p1wreirnUxL53qLXRX6rc7Inw/8AjzhjC/av226XaO2g0fc8rvuqmc57X0K3zeZHN2YjG58VDLIhlCIyXUmS6IyIIugXRCLoMinn8+PrWfUFlT3oab/sqt08G+6JkFbvnizMyCDkgICCHZIK5W8ig0PWfO5uuf8AMqoud+d76Ho/09v8Y4MNYOnIhkQyIZEMiIyhDJdSZco2F7gxo5TnENa0Zlx3AJhE1REZl6FoUkNLZhKQ91p34dxGjns5Jf2lziP9JVpRiiIoeD1EV6mq5qI2RPHY1pxucHzhcZ4dGPyMUfxZWZOBvH9QHK7Vyam3irnfF6HkTV9Ja6KdtPD/AFsUK65l2XRGS6BdBF0C6lCEC6IyXQy+9OPlEfWs+oLKnvQ1X/ZVbp4N+0TIK2fPVmZkEHJAQEEOyQVyt5FBoatedzdc/wCZVTc78730HR/p7f4xwYSwdIhkuhkuhkuhkuiBAuhlcuKqiHG1JszheHC/muuLh0m8Rt7fxf0+tdGno51efgqeWNV0WnmmNtXZ+3v8jjE4QPfWzNA+xwTmxROB3CSM3f8A7rg+xL1c9JmPcjkzS0xo+bXHf7Z3Ts8G0YnYbhLSfxbmzNsbb3YbEN/uD2g+tdnZdoednpOT9Vu8YaGq1NmwM78LiW8iWM2I6HDoc09IOYVbVTNM4l7OzfovURXRPZLDuobREZEMl0MoRAgXUoyhDLIp3nEfWs+oKae9DVfn1VW6eDf1EyCtnz9ZmZBByQEBBDskFcreRQaErXnc3XP+ZVTc78730DSfp7f4xwYaxdBdAugi6AhkuiMl0MhKGW8uC+DbwfoT8VPumcw4mW9r8twAjj3/ANI9pKsLcdFbzLyGruTrtZFFOzOI/wAy0fLK6Rxkebue4ucdXE3J7VwT2vW0xFMREe5bOLjhZzViuRMT4HNulGezf+7KPZkfV7FusXOZPbsVvKmi6zbzT3o2eTZ3D/gdHWIBNAWtxkbfypb/AIZWZ7NxHQeg9BPrK6r1qK4zG15/k7lCrS182ruztj4fdofFYeSCR0MzTHKxxa+Nws5rhmCq+YxOJexorprpiqmcxL5XROUXQyIZERlCBdEF0H3px8oj61n1BZU7Yar/ALKrdPB6AomQVq8CszMgg5ICAgh2SCuVvIoNB1vzubrn/Mqqud6d732k9hR+McGEsHQIZLoZEC6GS6lGUXQytvFpwe5yqDTI2+Hw9ppb5OIP4Ge87/Y0rdYt86rcreVNX0FiYjbV2R/mVz47KzyIIqcw/ilO2kGkbD+G/tdf4Vv1VfZzVVyHp81zdn3dkb5/1xafXE9NkQy2XxY8OxhuTTce/wDIJtBO7+CTlG4/y6Hovpl1WL2P5alDypydz83rUdvvj4/fevHDXgTh6wzaA7HFtbZmIaAQ8dDZB+83vHct92zFe9VaHlC5pZxtp+Hk0/ieAtWilMPgckhb/Eis6Jw6CHXt/dcc2a4nGHpaeUtNVTzufH77WXheLSsSZ4dkI1lxEXyaSVMaeufc1V8r6Wn+rO6JdnBxRVF37SbCs/0ukk/4hZxpqvi56uXLEbKZ8H2dxPYy27FYcnQskCnqtXxY+nbfyS6Or8XFWwjTJsW4hgF3Owsm0Lf6SA4+4Fa6rFce51WuVdNcnHOxv/7CpHduO45WPQtSxyi6IyyKb5xF1rPqCyp70NV+fV1bp4PQNEyCtHg1mZkEHJAQEEOyQVyt5FBoKt+dzdc/5lVVzvTve80nsKPxjgwrrF0CCEC6BdAuiEtBcQ1oJcTYAC5JOQCEzjtl6J4A8HhSqe2OSwnf+bO7L8Z/d9jRYe4qytUcynDxXKGq6xemqNkdkf8AfdpDhrW+cqjLiQbxl2zh6pu5tvbvPvXDdq51Uy9VobHQWKaJ27Z3udF4G1LH74MM9sZ/jTgwx21Bd+r3XU02q6tkIv6/T2e9X2/CO2VzwPFKyJu0qWOZG0ZshDWAe2R5/st0abHelV3OW5q7LNvO/wAo82aIOCVP/U+HFOGr34y/w3assWaWnn8p3tkTHgzG8a9KhLIIYcQIW8lgcyJjI4mZbm3vYDoAWXWKI7IhrnkfU1ZqqqjO/tXqmVKDGRCfCysmidk+NwNjodD6it8VRMZhVXLVdurm1xiVV4ZVCvYMGXAxYfEwDf8AlxPdOwetnK/F7R2LVcquU7Id+jtaO52XKpid/Z/drmfjRrFyC+KMjcWjDgEH1glc3WK1zTyRpce+f3fEcZtY/wAdns2Eajp6/iy9E6X5Z/u7WkcbuNjePDIYsRHfeYwYZANRmCf+7lnTqavfDnu8i2pj1dUxP37XRcY8+Enx4xWBts8TAydwaOTaR1w646Hbt/rWF7E1Zh1cnRcptcy5tpmYVZanflkU0+URdaz6gpp2w1Xp9XVung9BUTIK0eFWZmQQckBAQQ7JBXK3kUGgK2fLJuuf8yqu53p3vd6X2FH4xwYV1i3l0C6CEMl0Ml0Mth8UHBjwvEmoTtvBhnDZcobpMRmCP9O4+0hdGnt5nnSpuV9Z0dHRUz2zt3f7bU4XYvDxYN8eKxTcEyYGPam3LIP6gwdJtftXXcmIjtnDz+korquRNFHOx2482rYeFNCpf/i8A/FTDcMVizYE6t5VyPcGrli5bo7sL6rSazUe2uYj4R/3+ZdXVuMyq4kkMlbhY9/4MMxoNui7nXdf2WWFV+uW+1yTpqNsZn7+SqYzGzYh3LxEskzv5pXueR2rVMzO130UUURimIjc+ChnkQdhRa5iqdJtsHM6F37wFnMeNHNO4rOmqaZzDRf09u9TzblOW1ODnG5BLaOpRnDyHdt4QXwk6kfqb3rqo1ET3lDqORq6e21OY+E7VnxtFo1dbtC2DEG1xPh5ORK2+pYb+5y2TRRW4qNRqdLOMzH2nZ/25VKhxNwuN8LjJIhf9M0TZgBpcELVOmj3S77fLdUd+jO7sdTj+LzAUlnhNWx5fGN7cPBGIpZj/K27iT/ZYzZpo7apb6OU7uonmWbfb8Z2Q15UcS2aZ0kcYhjJtHC25EcY3Nbc7yQLXJ3k3K55nMra3TNNMRM5n3z92NdQzZFNPlEXWs+oLKnbDVe9nVung9CUTIKzeHWZmQQckBAQQ7JBXa3kUHn6ueeTdc/5lVlfene9zpZ9RR+McGCsG/IhkQyIOzoXB/GVJ+zwcLpLH8UhsyKMaucdw+azpoqq2Q0X9TbsRmurHF3nizhXTspeDmOPqMj+TJiIgW4TBsG95H+I4Dpvb3rPo4zzYnMuTrdyKZvV082iNke+fL/vc3rRaXFT8LHhId0cTA25tdx6Xu9ZNyfau6mmKYxDy167VeuTXVtlofjL4Sc51B2zdfDYe8UNsnfzye89wC4b1fOqeq5N03QWe3vT2z/iFSutSwyXRGS6GS6GUXQLogugmOQscHsJa4G4c0lrgdQQpROJjEuyHCSoBvIGNxXJ08Ik+d1lz6vi0dWsZz0cf2ddNM+RxfI50jzm97i9x9pO9Y7W6IimMRGHzROREZZNN84i61n1BZU7Ya70+rq3TwehaJkFZPELMzIIOSAgIIdkgrtayKDz5XPPJuvf8yqyvvS9vpfYUfjHBhXWLflF0C6DY3Avi520fOFXd4Ng2t2ghedm6Rg3lzyf0Mt7z6l0W7Oe2rYp9ZynzZ6Oz21fHy+MsLhfw3EzebaOzwSntPJHg42b8TruABDSSd2Z6c7KLl3P8tOxnpNDzZ6W/Oavv7v+8GxeLHghzXhttiGjw2cAvuN8EfREPX0n1+xdFm3zYzO1Ucpa3p6+bT3Y8fuxeNrhX4DhfAYHeVYlpa4h1jDBk53tOQ956FF+5zYxDPkvSdLc59Xdjxloq64XqC6GS6ApQIIQyIjIhkuhkuiMoQFIXRDIpnnEXWs+oKadsNd72dW6eD0PRMgrJ4pZmZBByQEBBDskFdrWRQee6555N17/AJlVtfel7bTewo3RwYKxbhDK/wDFBwZjx+Ldi8QA+HC2IjIuHzOvyb+oWv7bLfYt86cyquVdVNqjmU7auDs+OXhW50vNOHdyY2AOxJH77jYtj9gG8+0aLK/c/pho5J0kY6aqN3my+KrgGWFtUx7LOtysNh3je3SZw10Hv0U2bX9UsOU+UM5s253z/hfuFnCOCk4V2JnN3fpihB/FNJ0NHq6ToFvrrimMyqtNp6r9fMp/d5vrFUmx2IfisQ7lyyO5R0aOho0AG4Kvqqmqcy9fatU2qIopjshhqGzJdDJdDKLogQLqQuiEXQyIZLoF0Qi6BdBk0w+URdcz6gsqdsNV6fV1bp4PRFEyCsXjFmZkEHJAQEEOyQV2tZFB55rp8sn69/zKrq+9L2mm9jRujgwbrBuyIZXrir4XxUqd8OK/DhsRa8oBOxkbexIH7pvY+5b7NyKZxKs5S0lV+mKqNsL5wb4CYN2KfVsTPHj5JZXYhjYy12HjL3Fwd/mIuLdHqW6m1GedM5Vl/X3ItxZop5sRGPu7bhVw+wFLaWmQYjE2/DhoDyjf/M4bmDLPf6is67tNLRptDdvT2RiPjLRHCThDiariDicU4E25LI2XEcLP5Wg/9K4q65qnMvS6fT0WKObQ6q6xb0IF0Ml0Ml0QXQRdAugXRGUXQyXQyXUoEEXQyyaYfKIuuZ9QU07Yar0+rq3TweiqJkFYvHLMzIIOSAgIIdkgrtayKDzxXT5bP17/AJlV1fel7LTexo3RwYN1i3F0BBzZM9os1zmg5hriAexT2sZppnbD53UMi6BdEZLoZQhkuhkupRkugIZRdDJdEZEMiGREZQgKUZZNMPlMXXM+oKadsNd72dW6eD0XRMgrB5BZmZBByQEBBDskFdrWRQedq957P17/AJlV9fel7DTT6mjdHBg3WLdkuhkuhkQyXQyi6GREZEMl0MiGREZQhkQyXUoyXQRdAugXRCLoF0GTSz5TF1zPqCyp2w1Xp9XVung9G0TILveSWZmQQckBAQQ7JBXqy24KDzrX2nw2fcf27+g/zFV9fel67Tz6mjdHBgWOh7CsW7JY6HsKGSx0PYVJksdD2FEZLHQ9iGUWOh7EMljoewoZN+h7ChksdD2FDJv0PYURlFjoewoZLHQ9iGSx0PYhksdD2FEZRY6HsQyWOh7ChksdD2FSjJY6HsKGSx0PYUMosdD2FEZZVLB8Ji3H9szo/wAwU07Ya7s+rq3TwekKK2wXe8osbMkHJAQEEFB1VRh5QQU2q0ouJ3dyJzLoJaCScu5DMvnzAdO5DMnMB07kMycwHTuQzJzAdO5DMnMB07kMycwHTuQzJzAdO5DMnMB07kMycwHTuQzJzAdO5DMnMB07kMycwHTuQzJzAdO5DMnMB07kMycwHTuQzJzAdO5DMnMB07kMycwHTuQzLnHQTfLuQzLvKXSS0jd3IZlc6bByQEQ7huSCUBAQEHxljugwZsCD0IMc0saII5qGiBzUNEDmoaIHNQ0QOahogc1DRA5qGiBzUNEDmoaIHNQ0QOahogc1DRA5qGiBzUNEDmoaIHNQ0QOahogc1DRAFLGiDIhwAHQgzoorIPugICAgICAgICAgICAgICAgICAgICAgICAgICAgICAgICAgICAgICAgICAgICAgICAgICAgICAgICAgICAg/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正方形/長方形 31"/>
          <p:cNvSpPr/>
          <p:nvPr/>
        </p:nvSpPr>
        <p:spPr>
          <a:xfrm>
            <a:off x="5796136" y="3929330"/>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正方形/長方形 32"/>
          <p:cNvSpPr/>
          <p:nvPr/>
        </p:nvSpPr>
        <p:spPr>
          <a:xfrm>
            <a:off x="6156176" y="3717032"/>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開発プロセス</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55" name="Picture 31" descr="https://howtoprogramwithjava.com/wp-content/uploads/2013/05/post-20130517-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80312" y="4269277"/>
            <a:ext cx="1048656" cy="806345"/>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42050" y="4264498"/>
            <a:ext cx="1266254" cy="811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角丸四角形 37"/>
          <p:cNvSpPr/>
          <p:nvPr/>
        </p:nvSpPr>
        <p:spPr>
          <a:xfrm>
            <a:off x="611560" y="2345154"/>
            <a:ext cx="2736304" cy="2812037"/>
          </a:xfrm>
          <a:prstGeom prst="round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n"/>
            </a:pPr>
            <a:r>
              <a:rPr kumimoji="1"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ユーザの要求の変化</a:t>
            </a: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r>
              <a:rPr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取り巻く環境の変化</a:t>
            </a:r>
            <a:endParaRPr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n"/>
            </a:pPr>
            <a:endParaRPr kumimoji="1"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正方形/長方形 38"/>
          <p:cNvSpPr/>
          <p:nvPr/>
        </p:nvSpPr>
        <p:spPr>
          <a:xfrm>
            <a:off x="4644009" y="1988840"/>
            <a:ext cx="864096" cy="360040"/>
          </a:xfrm>
          <a:prstGeom prst="rect">
            <a:avLst/>
          </a:prstGeom>
          <a:solidFill>
            <a:schemeClr val="bg1"/>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smtClean="0">
                <a:solidFill>
                  <a:schemeClr val="tx1"/>
                </a:solidFill>
                <a:latin typeface="HGPｺﾞｼｯｸM" panose="020B0600000000000000" pitchFamily="50" charset="-128"/>
                <a:ea typeface="HGPｺﾞｼｯｸM" panose="020B0600000000000000" pitchFamily="50" charset="-128"/>
              </a:rPr>
              <a:t>保守</a:t>
            </a:r>
            <a:endParaRPr kumimoji="1" lang="ja-JP" altLang="en-US" sz="2000" dirty="0">
              <a:solidFill>
                <a:schemeClr val="tx1"/>
              </a:solidFill>
              <a:latin typeface="HGPｺﾞｼｯｸM" panose="020B0600000000000000" pitchFamily="50" charset="-128"/>
              <a:ea typeface="HGPｺﾞｼｯｸM" panose="020B0600000000000000" pitchFamily="50" charset="-128"/>
            </a:endParaRPr>
          </a:p>
        </p:txBody>
      </p:sp>
      <p:sp>
        <p:nvSpPr>
          <p:cNvPr id="44" name="正方形/長方形 43"/>
          <p:cNvSpPr/>
          <p:nvPr/>
        </p:nvSpPr>
        <p:spPr>
          <a:xfrm>
            <a:off x="3347865" y="2132856"/>
            <a:ext cx="1224136"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latin typeface="HGPｺﾞｼｯｸM" panose="020B0600000000000000" pitchFamily="50" charset="-128"/>
                <a:ea typeface="HGPｺﾞｼｯｸM" panose="020B0600000000000000" pitchFamily="50" charset="-128"/>
              </a:rPr>
              <a:t>より積極的</a:t>
            </a:r>
            <a:endParaRPr kumimoji="1" lang="ja-JP" altLang="en-US" dirty="0">
              <a:solidFill>
                <a:schemeClr val="tx1"/>
              </a:solidFill>
              <a:latin typeface="HGPｺﾞｼｯｸM" panose="020B0600000000000000" pitchFamily="50" charset="-128"/>
              <a:ea typeface="HGPｺﾞｼｯｸM" panose="020B0600000000000000" pitchFamily="50" charset="-128"/>
            </a:endParaRPr>
          </a:p>
        </p:txBody>
      </p:sp>
      <p:sp>
        <p:nvSpPr>
          <p:cNvPr id="22" name="曲折矢印 21"/>
          <p:cNvSpPr/>
          <p:nvPr/>
        </p:nvSpPr>
        <p:spPr>
          <a:xfrm rot="16200000">
            <a:off x="3779912" y="1412777"/>
            <a:ext cx="288033" cy="1296144"/>
          </a:xfrm>
          <a:prstGeom prst="ben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角丸四角形 7"/>
          <p:cNvSpPr/>
          <p:nvPr/>
        </p:nvSpPr>
        <p:spPr>
          <a:xfrm>
            <a:off x="1403648" y="1484784"/>
            <a:ext cx="3456384"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solidFill>
                  <a:schemeClr val="tx1"/>
                </a:solidFill>
                <a:latin typeface="HGPｺﾞｼｯｸM" panose="020B0600000000000000" pitchFamily="50" charset="-128"/>
                <a:ea typeface="HGPｺﾞｼｯｸM" panose="020B0600000000000000" pitchFamily="50" charset="-128"/>
              </a:rPr>
              <a:t>ソフトウェア進化</a:t>
            </a:r>
            <a:endParaRPr kumimoji="1" lang="ja-JP" altLang="en-US" sz="2400" b="1" dirty="0">
              <a:solidFill>
                <a:schemeClr val="tx1"/>
              </a:solidFill>
              <a:latin typeface="HGPｺﾞｼｯｸM" panose="020B0600000000000000" pitchFamily="50" charset="-128"/>
              <a:ea typeface="HGPｺﾞｼｯｸM" panose="020B0600000000000000" pitchFamily="50" charset="-128"/>
            </a:endParaRPr>
          </a:p>
        </p:txBody>
      </p:sp>
      <p:sp>
        <p:nvSpPr>
          <p:cNvPr id="45" name="正方形/長方形 44"/>
          <p:cNvSpPr/>
          <p:nvPr/>
        </p:nvSpPr>
        <p:spPr>
          <a:xfrm>
            <a:off x="4499991" y="3501008"/>
            <a:ext cx="1080121"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200" dirty="0" smtClean="0">
                <a:solidFill>
                  <a:schemeClr val="tx1"/>
                </a:solidFill>
                <a:latin typeface="HGPｺﾞｼｯｸM" panose="020B0600000000000000" pitchFamily="50" charset="-128"/>
                <a:ea typeface="HGPｺﾞｼｯｸM" panose="020B0600000000000000" pitchFamily="50" charset="-128"/>
              </a:rPr>
              <a:t>変更</a:t>
            </a:r>
            <a:endParaRPr kumimoji="1" lang="ja-JP" altLang="en-US" sz="2200" dirty="0">
              <a:solidFill>
                <a:schemeClr val="tx1"/>
              </a:solidFill>
              <a:latin typeface="HGPｺﾞｼｯｸM" panose="020B0600000000000000" pitchFamily="50" charset="-128"/>
              <a:ea typeface="HGPｺﾞｼｯｸM" panose="020B0600000000000000" pitchFamily="50" charset="-128"/>
            </a:endParaRPr>
          </a:p>
        </p:txBody>
      </p:sp>
      <p:sp>
        <p:nvSpPr>
          <p:cNvPr id="49" name="右矢印 48"/>
          <p:cNvSpPr/>
          <p:nvPr/>
        </p:nvSpPr>
        <p:spPr>
          <a:xfrm>
            <a:off x="1763688" y="3212976"/>
            <a:ext cx="432048" cy="307529"/>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4" name="AutoShape 34" descr="data:image/jpeg;base64,/9j/4AAQSkZJRgABAQAAAQABAAD/2wCEAAkGBxQSEBQQEBIWDxIQDRIQEBQTEhAWEA8TFRUWFhURFhMYKDQgGholGxQVIjEiJykrLjIuFx8zODM4NyguLisBCgoKDQ0OGhAPGiwkHyUsLDQsLywtLC0sLCwsLCwrNywtLSw3Ny0sNSwsLiwsLCw3KzAsNC0rLCwsNzQsKzQ3NP/AABEIAMIBAwMBIgACEQEDEQH/xAAcAAEAAQUBAQAAAAAAAAAAAAAAAQIEBQYHAwj/xABBEAACAgECAwYCBwQIBgMAAAAAAQIDEQQSBSExBhNBUWFxByIjMlKBkZKhFFPR8EJDgqKxwcLSFTNicpOyJVRj/8QAFwEBAQEBAAAAAAAAAAAAAAAAAAECA//EAB4RAQEBAAEFAQEAAAAAAAAAAAABESExUYGR8BIC/9oADAMBAAIRAxEAPwDuCQwESBGBgkARgYJAEYGCQBGBgkARgYJAEYGCQBGBgkARgYJKJ2xXVpffzf3AVYGDy/aF4KUvaLX6vkHbL93L8a/4geuBg8u+l+7l+Nf8SI6hZUZJwb6blyfomuWfTIHtgYJAEYGCQBGBgkARgYJAEYGCQBRJEEsAVIkhEgAAAAAAAAAAAAAAAAAAB53PolybeM+S8WIVqPRfxfu/E8tZeofPLpCucn5vG3kYOHHL5pShVHbJZi210fTq1/gBsFl22DnJY2xcpJfM8JZ5ebMb2d7QQ1kZyrquqVckvp6Z1OWVnMVLm16ll/xLVP8AoQX5f4j9r1b8YL8oGwwzl5xjwwnle7PHiNUZVTU/q93LPmsLOU/Brrkwbt1T/rIr71/tLfV8UsjptWrJKTq0ds1Lye18s49QM12a1rv0lN0ubnSm35vpn78ZMmYnsnTs0Omj5aSrPvsTZlgAAAAAAAAAAAoYDAFSJIRIAAAAAAAAAAAAAAAAAAAYPtXdt09r8oQS++fP/wBTG6KW2uEfs1wX4RSK+3luNO4+MrYR/uSf+aLKNoGSVpWrTGq4qVwGR701jtPfjh/EZ+MoQpXvOxR/zMwrjXONvfoFD/7PGtHT7rvIzf6JgdO0lWyuEPsVxj+CSPYAAAAAAAAAAAAKGAwBUiSESAAAAAAAAAAAAAAAAAAAGh9vL8zqh9rVJv2j3cf4lori27X37tZXH7M7X+sv9p5K0DIq0qVpj1aVK0C/lfhN+SbMbOO7/hNX73jc7n6qmmY1V2K5f9rKuGLfxHg9f7rS67VP3ku7i/77A6iAAAAAAAAAAAAAoYDAFSJIRIAAAAAAAAAAAAAAAAAMHjrLNtc5fZrlL8E2ByDjF+7Xf9tLf3t5/wBRWrDD6rVxWrslN4xFQXXyjnp7HvHiEPtr9QMorCpWmOjrIfbj+ZHpHUx+0vzID24hdiuX3f4mU7JR3cbrXhpuz0F7Ssu5/ojXOKXfR4TzmS8fc2v4drdxXiM/CrT6PTr3UZTa/VAdIAAAAAAAAAAAAAUMBgCpEkIkAAAAAAAAAAAAAAAAAY/tBZt0tz//ABkvxWP8zIGA7c3bNDa/Nwj+M4gcS4tpbO+nLa5KUnJNJtYfsV021JLvKJ524bTlzeOuH0f8++bnOMcbbHZmKb5NbX5c/wCeQWo9QMMrtPubcbEtqxHMfrc8vPl9UpsdG17JWbsLapKOG88849P588732epS9j6xi/eMQMBoo7rIRXPM1+GeZ0r4SfNLiV32+Kd3/wCOqH+41mqnalONSjGTxuUcZ6enTr4+BtfwWr/+Onb+/wCI6q3Pn8+z/QBvwAAAAAAAAAAAAChgMAVIkhEgAAAAAAAAAAAAAAAADRfjFxRafh8ZyjKUZaquMtv9HlJpv70jeWzmXbbtHG6fdp5pg3tjyffSXLvMdNvl97LINE4Hx3R2wbtnfB78R7uuuUUsLqm8t58jLRs0Uvq66UPSzR28vdxkymOg01kd8qKsZazKuCfL1PKPDNG3hQSwsva7VFJePIWZNpbJNq/o4bvSlXqtNNNvbm+MJYzybjPDjy8CqXB5c5K3TTcYvO3VUuS8WsN+ha6fhWnnyg5Rx9mUlL9Twp7NRnKakrK1GeIylKEu9WOckl0XuMq4urKrVHEk0lzxuTS9cJnQfhLSocH0qTUswnJtdG3ZNs5tr+C06eqVtjTjBZfJRcv+nl4s274F8Vduhuqax3GsltS6RrsjGSX5t5B0oABAAAAAAAAAAAUMBgCpEkIkAAAAAAAAAAAAAAAGF7T8aWnrxHDtsTVa+z52P0X6vCAxfbDjLbekozKUl9M4ptpP+rWPFrr6e5pup4fjHe14fhui1jn/ABwXsNNdFt4nGy6uyOcpXTUsOyUY53Z6PKWVkiM4KPyU1VZg1Kai+8lGWG1KyTb5tL8DUaazrtSpScdvKLcYpSa6cs46ZLVZTcZZjzW5LDzjw6mwz4TCU98JOEm8va4tN+eHnD9sFWk4DWpx3ylNOyO5yawo55vEVz5e5n83b298+en3Zz/F29vfPniZ90Y3g+nfeqSzsjF5bjjLfSK8+WW/uLiPCpylmyzP/Us7uvh5GfUNu1yprlGVii+71djtri3/AMzZKOGkl0/QwPa7iq0tMtst1k24VPGM9fna8OWH78jU4nLf88Tm61TtxxSWovjpKE7Ntijtj1ttfJRXtnHu/Q7n2E7Mx4fooadYdj+k1E1/WWyS3P2WEl6JHNvgh2V7yyXE7lmNcpV6bd/Ss6Tu+5NxXq5eR2sygAAAAAAAAAAAAAoYDAFSJIRIAAAAAAAAAAAACmyainKTSSTbb5JJdW2BbcT18aKpWz6R5JL605PpFerZzvVO26UtVYuW5S3OUI1w2SzGCcmuSf4vPmX3F9fPV27oRk6619HHksJ9bZZwk36+C9ywscLoaaNkI2Q0tne6Z5bhJw5fWi9s0nt9eS9StYv58VtV8rJRUbo1d0sxf0UX8zcI5wt3LL552ryLbQamMJWT+Wyx14qUsOMbMtuUknnnlZxz5ep73Xu22M7vmW+LlFLrBP6iXl/PielO16q667MqO7VenoTexrHOc4v5U/x9PIC10sUtNGFrldqHZ3tlkm2q5PrCtvns6rD8ynWpQ0jtSc75TnCuqO5pNOWxzUWmlJRXNvCclnC5l5oNGpycW3GFdO/K5ynjlsXm8L3eV6ltwmmdumlqZr9n+lcaYSlu72CxnOVnPXmnjkUenEqI0xi3YpYp3XYaca5rDe2Xl16+SOU91bxfiMKKspTlti8f8mqPOVjXtz92kZv4i8c2x/ZYPnJZt9vCP3/4L1N6+DfZX9l0v7XbHF+rimsr5q6OsY+8vrP+yvAlSt74Xw+GnpropjsrqrUILyS8/N+JdAEQAAAAAAAAAAAAAUMBgCpEkIkAAAAAAAAAAABp/ajiveS/Z6+cIyxZhNu2a590kubSxl+vLwZl+O6+Sxp6Od1kctrH0NfRzy+Sb6L8fAwGgr/Z7ZbovPc91hNZhl53J8+fT8EFkWul1MqoTqSlX39ik5NThPOIxcYyawsxhjlz645npqrt1caqoQphXFqqEVyi8cm34leirjVp3RF2Xb5qc7L5bp5W1/KukVmK6FvrqnHTd5tc7Z6h1xivmVUd0lGfdprOUlz85rOEiqp1+n3WaWunZXUts9XbKKlOW3m6mmue7zWevhhZutTVDvNtCajZbGEE/qxcsJvHhHk3j19SqzS91XXKc1vWnUtTFOUq4TSTk4yk20vrcsvwLfX6juFVO1xpV01GpS37m3zWdq+Xw8+bQEQr3a2WhhKUpxp7yc9sXVX5QaWGvzfxLDj/ABBaWmdlmN0cxSTypT5pJPyZmpKdcpqadcpbXNptqxY5Pd4+K5+RyLtvxiWq1KopTnGE+7rjHrZY3t5euflX3jcRc/D3s/LifEHZct1NUu+1Df1ZvPy0/wBrH5Ys+ikjXewfZmPD9FCjk7ZfSaiSx89kuq9orEV6RNjIgAAAAAAAAAAAAAAAChgMAVIkhEgAAAAAAAAAABzvtbxhaDW/Sxmq9VHfC6GZYkkoyrlFc+WItY8H05HtoNbXfHfTbG5Pq4yTf3rqvvNm7T9naddUqr0/kmrK5R+tXNZ5rzWG014nHO0fw11+mtlfpF30HJyT0zlXbDPgq87seibLF1v3Ep2Qhmil6i1vbCuLSy/WT5JHlwbUX2Oa1GmnpXBpJTdblJ892Njaa9Tmeh7c6/Ty2WS3Sj1jqK2rF7vlL8TO6b4pv+u0qfm4XNf3ZL/MauugypTTTWU000+jT6om/hqunVqJ1K2WkX0UpLOzp4eOMJ/cjUaPiZpH9au6v+zCS/Rl3L4laWPyRd25rlB1OOW19p8kmXYLf4ldo3TU4KX016aWOtcOjkvLry9TG/BTst3tr4jdH5Km4adPpK3pKf8AZWV7t+RqV1F/E+JqlfXttUfONNS6z9oxzL1bx4n0bwjhtemor09K211VqEV7dW/VvLb82Z6pV4gAEAAAAAAAAAAAAAAAAUMBgCpEkIkAAAAAAAAAAAAAAseJ8Ho1C26imu5eG+EZNezfNfcalxD4T6CzLgrNO3+7sbj+WeTewByLWfBXxp1rS8rKE3+aMl/gePFvhLqLO77qzT1OqCg2nqM2bcYk1LOH16eZ2MEyLtah2G7FLQud1ko26iyEa3KKe2EI/wBGOefN4y/ReRt4BUAAAAAAAAAAAAAAAAAABQwGAITJyAAyMgAMjIADIyAAyMgAMjIADIyAAyMgAMjIADIyAAyMgAMjIADIyAAyMgAMjIADIyABQ2AAP//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59" name="Picture 3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27584" y="2982317"/>
            <a:ext cx="964635" cy="722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0" name="Picture 3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261964" y="2996952"/>
            <a:ext cx="685459" cy="685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1" name="Picture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59632" y="4077072"/>
            <a:ext cx="1473324" cy="1065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19" descr="F:\Documents and Settings\masao\My Documents\My Pictures\Microsoft クリップ オーガナイザ\j0433953.png"/>
          <p:cNvPicPr>
            <a:picLocks noChangeAspect="1" noChangeArrowheads="1"/>
          </p:cNvPicPr>
          <p:nvPr/>
        </p:nvPicPr>
        <p:blipFill>
          <a:blip r:embed="rId15" cstate="print"/>
          <a:srcRect/>
          <a:stretch>
            <a:fillRect/>
          </a:stretch>
        </p:blipFill>
        <p:spPr bwMode="auto">
          <a:xfrm flipH="1">
            <a:off x="3563888" y="3111099"/>
            <a:ext cx="1050531" cy="1158177"/>
          </a:xfrm>
          <a:prstGeom prst="rect">
            <a:avLst/>
          </a:prstGeom>
          <a:noFill/>
        </p:spPr>
      </p:pic>
      <p:sp>
        <p:nvSpPr>
          <p:cNvPr id="3" name="スライド番号プレースホルダー 2"/>
          <p:cNvSpPr>
            <a:spLocks noGrp="1"/>
          </p:cNvSpPr>
          <p:nvPr>
            <p:ph type="sldNum" sz="quarter" idx="12"/>
          </p:nvPr>
        </p:nvSpPr>
        <p:spPr/>
        <p:txBody>
          <a:bodyPr/>
          <a:lstStyle/>
          <a:p>
            <a:fld id="{1B960645-1AE9-47E4-A3D2-D2D723D13CB3}" type="slidenum">
              <a:rPr lang="ja-JP" altLang="en-US" smtClean="0"/>
              <a:pPr/>
              <a:t>40</a:t>
            </a:fld>
            <a:endParaRPr lang="ja-JP" altLang="en-US" dirty="0"/>
          </a:p>
        </p:txBody>
      </p:sp>
    </p:spTree>
    <p:extLst>
      <p:ext uri="{BB962C8B-B14F-4D97-AF65-F5344CB8AC3E}">
        <p14:creationId xmlns:p14="http://schemas.microsoft.com/office/powerpoint/2010/main" val="3179237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5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5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animBg="1"/>
      <p:bldP spid="13" grpId="0" animBg="1"/>
      <p:bldP spid="16" grpId="0" animBg="1"/>
      <p:bldP spid="25" grpId="0" animBg="1"/>
      <p:bldP spid="32" grpId="0" animBg="1"/>
      <p:bldP spid="33" grpId="0" animBg="1"/>
      <p:bldP spid="39" grpId="0" animBg="1"/>
      <p:bldP spid="44" grpId="0"/>
      <p:bldP spid="22" grpId="0" animBg="1"/>
      <p:bldP spid="45" grpId="0"/>
    </p:bldLst>
  </p:timing>
</p:sld>
</file>

<file path=ppt/theme/theme1.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2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3_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46980</TotalTime>
  <Words>4512</Words>
  <Application>Microsoft Office PowerPoint</Application>
  <PresentationFormat>画面に合わせる (4:3)</PresentationFormat>
  <Paragraphs>977</Paragraphs>
  <Slides>41</Slides>
  <Notes>40</Notes>
  <HiddenSlides>23</HiddenSlides>
  <MMClips>0</MMClips>
  <ScaleCrop>false</ScaleCrop>
  <HeadingPairs>
    <vt:vector size="4" baseType="variant">
      <vt:variant>
        <vt:lpstr>テーマ</vt:lpstr>
      </vt:variant>
      <vt:variant>
        <vt:i4>4</vt:i4>
      </vt:variant>
      <vt:variant>
        <vt:lpstr>スライド タイトル</vt:lpstr>
      </vt:variant>
      <vt:variant>
        <vt:i4>41</vt:i4>
      </vt:variant>
    </vt:vector>
  </HeadingPairs>
  <TitlesOfParts>
    <vt:vector size="45" baseType="lpstr">
      <vt:lpstr>デザインの設定</vt:lpstr>
      <vt:lpstr>1_デザインの設定</vt:lpstr>
      <vt:lpstr>2_デザインの設定</vt:lpstr>
      <vt:lpstr>3_デザインの設定</vt:lpstr>
      <vt:lpstr>ソフトウェア進化を理解する ための遅延相関分析手法</vt:lpstr>
      <vt:lpstr>ソフトウェア進化とは？</vt:lpstr>
      <vt:lpstr>ソフトウェア進化の理解</vt:lpstr>
      <vt:lpstr>ソフトウェア進化を理解するために</vt:lpstr>
      <vt:lpstr>相関分析では抽出できない関係</vt:lpstr>
      <vt:lpstr>相関分析では抽出できない関係</vt:lpstr>
      <vt:lpstr>遅延相関分析手法：概要</vt:lpstr>
      <vt:lpstr>遅延相関分析：アルゴリズム</vt:lpstr>
      <vt:lpstr>遅延相関分析：アルゴリズム</vt:lpstr>
      <vt:lpstr>遅延相関分析：アルゴリズム</vt:lpstr>
      <vt:lpstr>遅延相関分析：アルゴリズム</vt:lpstr>
      <vt:lpstr>遅延相関分析：パラメータの定義</vt:lpstr>
      <vt:lpstr>遅延を伴う関係の自動抽出</vt:lpstr>
      <vt:lpstr>遅延を伴う関係の自動抽出</vt:lpstr>
      <vt:lpstr>ケーススタディ：データセット</vt:lpstr>
      <vt:lpstr>ケーススタディ：結果</vt:lpstr>
      <vt:lpstr>考察：遅延を伴う関係がみられた背景</vt:lpstr>
      <vt:lpstr>まとめ</vt:lpstr>
      <vt:lpstr>潜在変数を考慮できていないとは？</vt:lpstr>
      <vt:lpstr>ケーススタディ</vt:lpstr>
      <vt:lpstr>ケーススタディ：データセット</vt:lpstr>
      <vt:lpstr>ケーススタディ：用いるメトリクス</vt:lpstr>
      <vt:lpstr>ケーススタディ：結果</vt:lpstr>
      <vt:lpstr>ケーススタディ：結果</vt:lpstr>
      <vt:lpstr>提案手法のみで抽出された関係</vt:lpstr>
      <vt:lpstr>提案手法のみで抽出された関係</vt:lpstr>
      <vt:lpstr>考察：遅延を伴う関係がみられた背景</vt:lpstr>
      <vt:lpstr>提案手法のみで抽出された関係</vt:lpstr>
      <vt:lpstr>考察：遅延を伴う関係がみられた背景</vt:lpstr>
      <vt:lpstr>考察：遅延を伴う関係がみられた背景</vt:lpstr>
      <vt:lpstr>考察：提案手法の適用範囲</vt:lpstr>
      <vt:lpstr>提案手法：前処理</vt:lpstr>
      <vt:lpstr>提案手法：後処理</vt:lpstr>
      <vt:lpstr>ケーススタディ</vt:lpstr>
      <vt:lpstr>ケーススタディ：用いるメトリクス</vt:lpstr>
      <vt:lpstr>ケースステディ：結果</vt:lpstr>
      <vt:lpstr>提案手法のみで抽出された関係</vt:lpstr>
      <vt:lpstr>提案手法により明らかになった関係</vt:lpstr>
      <vt:lpstr>提案手法により明らかになった関係</vt:lpstr>
      <vt:lpstr>考察</vt:lpstr>
      <vt:lpstr>ソフトウェア進化とは？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OSSシステムとコミュニティの共振か</dc:title>
  <dc:creator>oss.wakayama</dc:creator>
  <cp:lastModifiedBy>yamatani</cp:lastModifiedBy>
  <cp:revision>793</cp:revision>
  <cp:lastPrinted>2014-11-21T03:51:54Z</cp:lastPrinted>
  <dcterms:created xsi:type="dcterms:W3CDTF">2013-10-22T15:17:54Z</dcterms:created>
  <dcterms:modified xsi:type="dcterms:W3CDTF">2015-01-12T16:18:24Z</dcterms:modified>
</cp:coreProperties>
</file>