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73" r:id="rId12"/>
    <p:sldId id="274" r:id="rId13"/>
    <p:sldId id="275" r:id="rId14"/>
    <p:sldId id="276" r:id="rId15"/>
    <p:sldId id="277" r:id="rId16"/>
    <p:sldId id="278" r:id="rId17"/>
    <p:sldId id="279" r:id="rId18"/>
    <p:sldId id="266" r:id="rId19"/>
    <p:sldId id="268" r:id="rId20"/>
    <p:sldId id="269" r:id="rId21"/>
    <p:sldId id="270" r:id="rId22"/>
    <p:sldId id="280" r:id="rId23"/>
    <p:sldId id="272"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辻　裕真" initials="辻　裕真" lastIdx="2" clrIdx="0">
    <p:extLst>
      <p:ext uri="{19B8F6BF-5375-455C-9EA6-DF929625EA0E}">
        <p15:presenceInfo xmlns:p15="http://schemas.microsoft.com/office/powerpoint/2012/main" userId="辻　裕真"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202" autoAdjust="0"/>
  </p:normalViewPr>
  <p:slideViewPr>
    <p:cSldViewPr snapToGrid="0">
      <p:cViewPr varScale="1">
        <p:scale>
          <a:sx n="81" d="100"/>
          <a:sy n="81" d="100"/>
        </p:scale>
        <p:origin x="1526" y="48"/>
      </p:cViewPr>
      <p:guideLst/>
    </p:cSldViewPr>
  </p:slideViewPr>
  <p:outlineViewPr>
    <p:cViewPr>
      <p:scale>
        <a:sx n="33" d="100"/>
        <a:sy n="33" d="100"/>
      </p:scale>
      <p:origin x="0" y="-581"/>
    </p:cViewPr>
  </p:outlineViewPr>
  <p:notesTextViewPr>
    <p:cViewPr>
      <p:scale>
        <a:sx n="1" d="1"/>
        <a:sy n="1" d="1"/>
      </p:scale>
      <p:origin x="0" y="0"/>
    </p:cViewPr>
  </p:notesTextViewPr>
  <p:notesViewPr>
    <p:cSldViewPr snapToGrid="0">
      <p:cViewPr varScale="1">
        <p:scale>
          <a:sx n="65" d="100"/>
          <a:sy n="65" d="100"/>
        </p:scale>
        <p:origin x="3154"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7C4163-C5EF-4717-9EC4-B290A44607AF}" type="datetimeFigureOut">
              <a:rPr kumimoji="1" lang="ja-JP" altLang="en-US" smtClean="0"/>
              <a:t>2019/11/14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6C25E3-8635-4DBB-86A2-E5EB706CEB6B}" type="slidenum">
              <a:rPr kumimoji="1" lang="ja-JP" altLang="en-US" smtClean="0"/>
              <a:t>‹#›</a:t>
            </a:fld>
            <a:endParaRPr kumimoji="1" lang="ja-JP" altLang="en-US"/>
          </a:p>
        </p:txBody>
      </p:sp>
    </p:spTree>
    <p:extLst>
      <p:ext uri="{BB962C8B-B14F-4D97-AF65-F5344CB8AC3E}">
        <p14:creationId xmlns:p14="http://schemas.microsoft.com/office/powerpoint/2010/main" val="36762879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GCC:GNU</a:t>
            </a:r>
            <a:r>
              <a:rPr kumimoji="1" lang="ja-JP" altLang="en-US" dirty="0"/>
              <a:t>コンパイラコレクション</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4</a:t>
            </a:fld>
            <a:endParaRPr kumimoji="1" lang="ja-JP" altLang="en-US"/>
          </a:p>
        </p:txBody>
      </p:sp>
    </p:spTree>
    <p:extLst>
      <p:ext uri="{BB962C8B-B14F-4D97-AF65-F5344CB8AC3E}">
        <p14:creationId xmlns:p14="http://schemas.microsoft.com/office/powerpoint/2010/main" val="2807808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エイリアス</a:t>
            </a:r>
            <a:r>
              <a:rPr kumimoji="1" lang="en-US" altLang="ja-JP" dirty="0"/>
              <a:t>:</a:t>
            </a:r>
            <a:r>
              <a:rPr kumimoji="1" lang="ja-JP" altLang="en-US" dirty="0"/>
              <a:t>メールアドレスに別名をつける機能</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8</a:t>
            </a:fld>
            <a:endParaRPr kumimoji="1" lang="ja-JP" altLang="en-US"/>
          </a:p>
        </p:txBody>
      </p:sp>
    </p:spTree>
    <p:extLst>
      <p:ext uri="{BB962C8B-B14F-4D97-AF65-F5344CB8AC3E}">
        <p14:creationId xmlns:p14="http://schemas.microsoft.com/office/powerpoint/2010/main" val="1578132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a:t>CVS:</a:t>
            </a:r>
            <a:r>
              <a:rPr kumimoji="1" lang="en-US" altLang="ja-JP" sz="1200" b="0" i="0" kern="1200" dirty="0" err="1">
                <a:solidFill>
                  <a:schemeClr val="tx1"/>
                </a:solidFill>
                <a:effectLst/>
                <a:latin typeface="+mn-lt"/>
                <a:ea typeface="+mn-ea"/>
                <a:cs typeface="+mn-cs"/>
              </a:rPr>
              <a:t>Concurrent</a:t>
            </a:r>
            <a:r>
              <a:rPr kumimoji="1" lang="en-US" altLang="ja-JP" sz="1200" b="0" i="0" kern="1200" dirty="0">
                <a:solidFill>
                  <a:schemeClr val="tx1"/>
                </a:solidFill>
                <a:effectLst/>
                <a:latin typeface="+mn-lt"/>
                <a:ea typeface="+mn-ea"/>
                <a:cs typeface="+mn-cs"/>
              </a:rPr>
              <a:t> Versions System</a:t>
            </a:r>
            <a:endParaRPr kumimoji="1" lang="ja-JP" altLang="en-US" dirty="0"/>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9</a:t>
            </a:fld>
            <a:endParaRPr kumimoji="1" lang="ja-JP" altLang="en-US"/>
          </a:p>
        </p:txBody>
      </p:sp>
    </p:spTree>
    <p:extLst>
      <p:ext uri="{BB962C8B-B14F-4D97-AF65-F5344CB8AC3E}">
        <p14:creationId xmlns:p14="http://schemas.microsoft.com/office/powerpoint/2010/main" val="199253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姓と名の分割は空白やカンマをヒントに　レーベンシュタイン距離</a:t>
            </a:r>
            <a:r>
              <a:rPr kumimoji="1" lang="en-US" altLang="ja-JP" dirty="0"/>
              <a:t>:2</a:t>
            </a:r>
            <a:r>
              <a:rPr kumimoji="1" lang="ja-JP" altLang="en-US" dirty="0"/>
              <a:t>つの文字列がどの程度異なっているかを示す距離</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13</a:t>
            </a:fld>
            <a:endParaRPr kumimoji="1" lang="ja-JP" altLang="en-US"/>
          </a:p>
        </p:txBody>
      </p:sp>
    </p:spTree>
    <p:extLst>
      <p:ext uri="{BB962C8B-B14F-4D97-AF65-F5344CB8AC3E}">
        <p14:creationId xmlns:p14="http://schemas.microsoft.com/office/powerpoint/2010/main" val="1889493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ヘッダーのエラーは電子メールクライアントの動作上の問題と思われる</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17</a:t>
            </a:fld>
            <a:endParaRPr kumimoji="1" lang="ja-JP" altLang="en-US"/>
          </a:p>
        </p:txBody>
      </p:sp>
    </p:spTree>
    <p:extLst>
      <p:ext uri="{BB962C8B-B14F-4D97-AF65-F5344CB8AC3E}">
        <p14:creationId xmlns:p14="http://schemas.microsoft.com/office/powerpoint/2010/main" val="734823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人</a:t>
            </a:r>
            <a:r>
              <a:rPr kumimoji="1" lang="en-US" altLang="ja-JP" dirty="0"/>
              <a:t>:</a:t>
            </a:r>
            <a:r>
              <a:rPr kumimoji="1" lang="ja-JP" altLang="en-US" dirty="0"/>
              <a:t>送信したメッセージ　人</a:t>
            </a:r>
            <a:r>
              <a:rPr kumimoji="1" lang="en-US" altLang="ja-JP" dirty="0"/>
              <a:t>:</a:t>
            </a:r>
            <a:r>
              <a:rPr kumimoji="1" lang="ja-JP" altLang="en-US" dirty="0"/>
              <a:t>受信した返信メッセージ　やり取りが何人とあるか</a:t>
            </a:r>
            <a:r>
              <a:rPr kumimoji="1" lang="en-US" altLang="ja-JP" dirty="0"/>
              <a:t>(</a:t>
            </a:r>
            <a:r>
              <a:rPr kumimoji="1" lang="ja-JP" altLang="en-US" dirty="0"/>
              <a:t>返信の送信</a:t>
            </a:r>
            <a:r>
              <a:rPr kumimoji="1" lang="en-US" altLang="ja-JP" dirty="0"/>
              <a:t>)</a:t>
            </a:r>
            <a:r>
              <a:rPr kumimoji="1" lang="ja-JP" altLang="en-US" dirty="0"/>
              <a:t>　何人から返信を受信しているか</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18</a:t>
            </a:fld>
            <a:endParaRPr kumimoji="1" lang="ja-JP" altLang="en-US"/>
          </a:p>
        </p:txBody>
      </p:sp>
    </p:spTree>
    <p:extLst>
      <p:ext uri="{BB962C8B-B14F-4D97-AF65-F5344CB8AC3E}">
        <p14:creationId xmlns:p14="http://schemas.microsoft.com/office/powerpoint/2010/main" val="2071457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Betweenness:</a:t>
            </a:r>
            <a:r>
              <a:rPr kumimoji="1" lang="ja-JP" altLang="en-US"/>
              <a:t>中心性　スピアマンの順位相関　</a:t>
            </a:r>
            <a:endParaRPr kumimoji="1" lang="ja-JP" altLang="en-US" dirty="0"/>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21</a:t>
            </a:fld>
            <a:endParaRPr kumimoji="1" lang="ja-JP" altLang="en-US"/>
          </a:p>
        </p:txBody>
      </p:sp>
    </p:spTree>
    <p:extLst>
      <p:ext uri="{BB962C8B-B14F-4D97-AF65-F5344CB8AC3E}">
        <p14:creationId xmlns:p14="http://schemas.microsoft.com/office/powerpoint/2010/main" val="1080378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E6F243F-2AF1-472D-8253-DB54434DC877}" type="datetime1">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400"/>
            </a:lvl1pPr>
          </a:lstStyle>
          <a:p>
            <a:fld id="{F6B31617-83C2-4116-A292-35893FC60E85}" type="slidenum">
              <a:rPr kumimoji="1" lang="ja-JP" altLang="en-US" smtClean="0"/>
              <a:pPr/>
              <a:t>‹#›</a:t>
            </a:fld>
            <a:endParaRPr kumimoji="1" lang="ja-JP" alt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4884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lvl1pPr>
              <a:defRPr sz="3200"/>
            </a:lvl1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FFC726FF-28D6-4F46-870F-964DBB874BCF}" type="datetime1">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400"/>
            </a:lvl1pPr>
          </a:lstStyle>
          <a:p>
            <a:fld id="{F6B31617-83C2-4116-A292-35893FC60E85}" type="slidenum">
              <a:rPr kumimoji="1" lang="ja-JP" altLang="en-US" smtClean="0"/>
              <a:pPr/>
              <a:t>‹#›</a:t>
            </a:fld>
            <a:endParaRPr kumimoji="1" lang="ja-JP" altLang="en-US" dirty="0"/>
          </a:p>
        </p:txBody>
      </p:sp>
    </p:spTree>
    <p:extLst>
      <p:ext uri="{BB962C8B-B14F-4D97-AF65-F5344CB8AC3E}">
        <p14:creationId xmlns:p14="http://schemas.microsoft.com/office/powerpoint/2010/main" val="1246295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6DAEAD3-141A-4D91-92D7-5CE37DD0BCEA}" type="datetime1">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66050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22E07D9-1B72-407F-920F-390AC0AF5887}" type="datetime1">
              <a:rPr kumimoji="1" lang="ja-JP" altLang="en-US" smtClean="0"/>
              <a:t>2019/11/14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52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58F2460-2238-4D25-A06B-CD48FEE3982A}" type="datetime1">
              <a:rPr kumimoji="1" lang="ja-JP" altLang="en-US" smtClean="0"/>
              <a:t>2019/11/14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286849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69C11E9-231F-418A-940A-CE6271CAEED3}" type="datetime1">
              <a:rPr kumimoji="1" lang="ja-JP" altLang="en-US" smtClean="0"/>
              <a:t>2019/11/14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230425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D235F1E-4671-47D0-949C-0D8A43E55FDB}" type="datetime1">
              <a:rPr kumimoji="1" lang="ja-JP" altLang="en-US" smtClean="0"/>
              <a:t>2019/11/14</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939575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6154FFD8-FC97-41A3-A5EB-2DA12CCD58D7}" type="datetime1">
              <a:rPr kumimoji="1" lang="ja-JP" altLang="en-US" smtClean="0"/>
              <a:t>2019/11/14</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73815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6628D-360A-4246-A58C-396D563EAC3D}" type="datetime1">
              <a:rPr kumimoji="1" lang="ja-JP" altLang="en-US" smtClean="0"/>
              <a:t>2019/11/14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150610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C1511F-445B-4C64-8ACA-56D101578CB5}" type="datetime1">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4135834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A99CF95-ECE5-4FAE-8657-5B4FCC7400B4}" type="datetime1">
              <a:rPr kumimoji="1" lang="ja-JP" altLang="en-US" smtClean="0"/>
              <a:t>2019/11/14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813441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E096E077-52A0-443E-8123-D53FC20FEBA7}" type="datetime1">
              <a:rPr kumimoji="1" lang="ja-JP" altLang="en-US" smtClean="0"/>
              <a:t>2019/11/14</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6B31617-83C2-4116-A292-35893FC60E85}"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486909"/>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E5AC13-0935-4A96-9B2A-D42B63B3B611}"/>
              </a:ext>
            </a:extLst>
          </p:cNvPr>
          <p:cNvSpPr>
            <a:spLocks noGrp="1"/>
          </p:cNvSpPr>
          <p:nvPr>
            <p:ph type="ctrTitle"/>
          </p:nvPr>
        </p:nvSpPr>
        <p:spPr>
          <a:xfrm>
            <a:off x="932615" y="3305710"/>
            <a:ext cx="7543800" cy="857250"/>
          </a:xfrm>
        </p:spPr>
        <p:txBody>
          <a:bodyPr>
            <a:normAutofit fontScale="90000"/>
          </a:bodyPr>
          <a:lstStyle/>
          <a:p>
            <a:pPr algn="ctr"/>
            <a:r>
              <a:rPr lang="en-US" altLang="ja-JP" sz="4900" dirty="0"/>
              <a:t>Mining</a:t>
            </a:r>
            <a:r>
              <a:rPr lang="ja-JP" altLang="en-US" sz="4900" dirty="0"/>
              <a:t> </a:t>
            </a:r>
            <a:r>
              <a:rPr lang="en-US" altLang="ja-JP" sz="4900" dirty="0"/>
              <a:t>Email</a:t>
            </a:r>
            <a:r>
              <a:rPr lang="ja-JP" altLang="en-US" sz="4900" dirty="0"/>
              <a:t> </a:t>
            </a:r>
            <a:r>
              <a:rPr lang="en-US" altLang="ja-JP" sz="4900" dirty="0"/>
              <a:t>Social</a:t>
            </a:r>
            <a:r>
              <a:rPr lang="ja-JP" altLang="en-US" sz="4900" dirty="0"/>
              <a:t> </a:t>
            </a:r>
            <a:r>
              <a:rPr lang="en-US" altLang="ja-JP" sz="4900" dirty="0"/>
              <a:t>Networks</a:t>
            </a:r>
            <a:br>
              <a:rPr lang="en-US" altLang="ja-JP" sz="4050" dirty="0"/>
            </a:br>
            <a:br>
              <a:rPr lang="en-US" altLang="ja-JP" sz="4050" dirty="0"/>
            </a:br>
            <a:r>
              <a:rPr lang="en-US" altLang="ja-JP" sz="3100" dirty="0"/>
              <a:t>Christian Bird, Alex Gourley, Prem Devanbu,</a:t>
            </a:r>
            <a:br>
              <a:rPr lang="en-US" altLang="ja-JP" sz="3100" dirty="0"/>
            </a:br>
            <a:r>
              <a:rPr lang="en-US" altLang="ja-JP" sz="3100" dirty="0"/>
              <a:t>Michael Gertz, </a:t>
            </a:r>
            <a:r>
              <a:rPr lang="en-US" altLang="ja-JP" sz="3600" dirty="0"/>
              <a:t>Anand Swaminathan</a:t>
            </a:r>
            <a:endParaRPr lang="ja-JP" altLang="en-US" sz="4050" dirty="0"/>
          </a:p>
        </p:txBody>
      </p:sp>
      <p:sp>
        <p:nvSpPr>
          <p:cNvPr id="3" name="字幕 2">
            <a:extLst>
              <a:ext uri="{FF2B5EF4-FFF2-40B4-BE49-F238E27FC236}">
                <a16:creationId xmlns:a16="http://schemas.microsoft.com/office/drawing/2014/main" id="{4BD86F41-BEF5-4C4B-9013-69FF0940A944}"/>
              </a:ext>
            </a:extLst>
          </p:cNvPr>
          <p:cNvSpPr>
            <a:spLocks noGrp="1"/>
          </p:cNvSpPr>
          <p:nvPr>
            <p:ph type="subTitle" idx="1"/>
          </p:nvPr>
        </p:nvSpPr>
        <p:spPr>
          <a:xfrm>
            <a:off x="5773271" y="4818791"/>
            <a:ext cx="2622462" cy="329332"/>
          </a:xfrm>
        </p:spPr>
        <p:txBody>
          <a:bodyPr>
            <a:noAutofit/>
          </a:bodyPr>
          <a:lstStyle/>
          <a:p>
            <a:r>
              <a:rPr kumimoji="1" lang="ja-JP" altLang="en-US" dirty="0"/>
              <a:t>発表者：辻　裕真</a:t>
            </a:r>
          </a:p>
        </p:txBody>
      </p:sp>
      <p:sp>
        <p:nvSpPr>
          <p:cNvPr id="4" name="スライド番号プレースホルダー 3">
            <a:extLst>
              <a:ext uri="{FF2B5EF4-FFF2-40B4-BE49-F238E27FC236}">
                <a16:creationId xmlns:a16="http://schemas.microsoft.com/office/drawing/2014/main" id="{EEB70BCA-C99C-4430-A055-FD654D0933BA}"/>
              </a:ext>
            </a:extLst>
          </p:cNvPr>
          <p:cNvSpPr>
            <a:spLocks noGrp="1"/>
          </p:cNvSpPr>
          <p:nvPr>
            <p:ph type="sldNum" sz="quarter" idx="12"/>
          </p:nvPr>
        </p:nvSpPr>
        <p:spPr/>
        <p:txBody>
          <a:bodyPr/>
          <a:lstStyle/>
          <a:p>
            <a:fld id="{F6B31617-83C2-4116-A292-35893FC60E85}" type="slidenum">
              <a:rPr kumimoji="1" lang="ja-JP" altLang="en-US" smtClean="0"/>
              <a:t>1</a:t>
            </a:fld>
            <a:endParaRPr kumimoji="1" lang="ja-JP" altLang="en-US" dirty="0"/>
          </a:p>
        </p:txBody>
      </p:sp>
    </p:spTree>
    <p:extLst>
      <p:ext uri="{BB962C8B-B14F-4D97-AF65-F5344CB8AC3E}">
        <p14:creationId xmlns:p14="http://schemas.microsoft.com/office/powerpoint/2010/main" val="474424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D3AD94-2514-456C-A228-F0D97C77CCE8}"/>
              </a:ext>
            </a:extLst>
          </p:cNvPr>
          <p:cNvSpPr>
            <a:spLocks noGrp="1"/>
          </p:cNvSpPr>
          <p:nvPr>
            <p:ph type="title"/>
          </p:nvPr>
        </p:nvSpPr>
        <p:spPr/>
        <p:txBody>
          <a:bodyPr/>
          <a:lstStyle/>
          <a:p>
            <a:r>
              <a:rPr kumimoji="1" lang="en-US" altLang="ja-JP" dirty="0"/>
              <a:t>C&amp;C</a:t>
            </a:r>
            <a:r>
              <a:rPr kumimoji="1" lang="ja-JP" altLang="en-US" dirty="0"/>
              <a:t>活動</a:t>
            </a:r>
          </a:p>
        </p:txBody>
      </p:sp>
      <p:sp>
        <p:nvSpPr>
          <p:cNvPr id="3" name="コンテンツ プレースホルダー 2">
            <a:extLst>
              <a:ext uri="{FF2B5EF4-FFF2-40B4-BE49-F238E27FC236}">
                <a16:creationId xmlns:a16="http://schemas.microsoft.com/office/drawing/2014/main" id="{EADFC785-FA7C-4C21-8849-EE18B8106F83}"/>
              </a:ext>
            </a:extLst>
          </p:cNvPr>
          <p:cNvSpPr>
            <a:spLocks noGrp="1"/>
          </p:cNvSpPr>
          <p:nvPr>
            <p:ph idx="1"/>
          </p:nvPr>
        </p:nvSpPr>
        <p:spPr/>
        <p:txBody>
          <a:bodyPr/>
          <a:lstStyle/>
          <a:p>
            <a:r>
              <a:rPr lang="en-US" altLang="ja-JP" dirty="0"/>
              <a:t>Communication &amp; Co-ordination</a:t>
            </a:r>
          </a:p>
          <a:p>
            <a:r>
              <a:rPr kumimoji="1" lang="ja-JP" altLang="en-US" dirty="0"/>
              <a:t>コミュニケーションと調整</a:t>
            </a:r>
            <a:endParaRPr kumimoji="1" lang="en-US" altLang="ja-JP" dirty="0"/>
          </a:p>
          <a:p>
            <a:endParaRPr lang="en-US" altLang="ja-JP" dirty="0"/>
          </a:p>
          <a:p>
            <a:r>
              <a:rPr kumimoji="1" lang="ja-JP" altLang="en-US" dirty="0"/>
              <a:t>大規模なソフトウェア開発では開発者同士の</a:t>
            </a:r>
            <a:r>
              <a:rPr kumimoji="1" lang="en-US" altLang="ja-JP" dirty="0"/>
              <a:t>C&amp;C</a:t>
            </a:r>
            <a:r>
              <a:rPr kumimoji="1" lang="ja-JP" altLang="en-US" dirty="0"/>
              <a:t>活動が非常に重要</a:t>
            </a:r>
          </a:p>
        </p:txBody>
      </p:sp>
      <p:sp>
        <p:nvSpPr>
          <p:cNvPr id="4" name="スライド番号プレースホルダー 3">
            <a:extLst>
              <a:ext uri="{FF2B5EF4-FFF2-40B4-BE49-F238E27FC236}">
                <a16:creationId xmlns:a16="http://schemas.microsoft.com/office/drawing/2014/main" id="{1E8DCC2A-C107-4456-9659-E3337A4EA7EB}"/>
              </a:ext>
            </a:extLst>
          </p:cNvPr>
          <p:cNvSpPr>
            <a:spLocks noGrp="1"/>
          </p:cNvSpPr>
          <p:nvPr>
            <p:ph type="sldNum" sz="quarter" idx="12"/>
          </p:nvPr>
        </p:nvSpPr>
        <p:spPr/>
        <p:txBody>
          <a:bodyPr/>
          <a:lstStyle/>
          <a:p>
            <a:fld id="{F6B31617-83C2-4116-A292-35893FC60E85}" type="slidenum">
              <a:rPr kumimoji="1" lang="ja-JP" altLang="en-US" smtClean="0"/>
              <a:pPr/>
              <a:t>2</a:t>
            </a:fld>
            <a:endParaRPr kumimoji="1" lang="ja-JP" altLang="en-US" dirty="0"/>
          </a:p>
        </p:txBody>
      </p:sp>
    </p:spTree>
    <p:extLst>
      <p:ext uri="{BB962C8B-B14F-4D97-AF65-F5344CB8AC3E}">
        <p14:creationId xmlns:p14="http://schemas.microsoft.com/office/powerpoint/2010/main" val="2232664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BE31F0-2C39-4DE3-8C87-2164929E9254}"/>
              </a:ext>
            </a:extLst>
          </p:cNvPr>
          <p:cNvSpPr>
            <a:spLocks noGrp="1"/>
          </p:cNvSpPr>
          <p:nvPr>
            <p:ph type="title"/>
          </p:nvPr>
        </p:nvSpPr>
        <p:spPr/>
        <p:txBody>
          <a:bodyPr/>
          <a:lstStyle/>
          <a:p>
            <a:r>
              <a:rPr lang="en-US" altLang="ja-JP" dirty="0"/>
              <a:t>C&amp;C</a:t>
            </a:r>
            <a:r>
              <a:rPr lang="ja-JP" altLang="en-US" dirty="0"/>
              <a:t>活動</a:t>
            </a:r>
            <a:endParaRPr kumimoji="1" lang="ja-JP" altLang="en-US" dirty="0"/>
          </a:p>
        </p:txBody>
      </p:sp>
      <p:sp>
        <p:nvSpPr>
          <p:cNvPr id="3" name="コンテンツ プレースホルダー 2">
            <a:extLst>
              <a:ext uri="{FF2B5EF4-FFF2-40B4-BE49-F238E27FC236}">
                <a16:creationId xmlns:a16="http://schemas.microsoft.com/office/drawing/2014/main" id="{5498F65E-EF0B-4DBC-9CB1-8DC336B4ADBE}"/>
              </a:ext>
            </a:extLst>
          </p:cNvPr>
          <p:cNvSpPr>
            <a:spLocks noGrp="1"/>
          </p:cNvSpPr>
          <p:nvPr>
            <p:ph idx="1"/>
          </p:nvPr>
        </p:nvSpPr>
        <p:spPr/>
        <p:txBody>
          <a:bodyPr/>
          <a:lstStyle/>
          <a:p>
            <a:r>
              <a:rPr kumimoji="1" lang="ja-JP" altLang="en-US" dirty="0"/>
              <a:t>商用ソフトウェアなどの開発での</a:t>
            </a:r>
            <a:r>
              <a:rPr kumimoji="1" lang="en-US" altLang="ja-JP" dirty="0"/>
              <a:t>C&amp;C</a:t>
            </a:r>
            <a:r>
              <a:rPr kumimoji="1" lang="ja-JP" altLang="en-US" dirty="0"/>
              <a:t>活動は通常公開されないが</a:t>
            </a:r>
            <a:r>
              <a:rPr kumimoji="1" lang="en-US" altLang="ja-JP" dirty="0"/>
              <a:t>,OSS</a:t>
            </a:r>
            <a:r>
              <a:rPr kumimoji="1" lang="ja-JP" altLang="en-US" dirty="0"/>
              <a:t>プロジェクトでは公開されている</a:t>
            </a:r>
            <a:r>
              <a:rPr kumimoji="1" lang="en-US" altLang="ja-JP" dirty="0"/>
              <a:t>(</a:t>
            </a:r>
            <a:r>
              <a:rPr kumimoji="1" lang="ja-JP" altLang="en-US" dirty="0"/>
              <a:t>通常メーリングリスト</a:t>
            </a:r>
            <a:r>
              <a:rPr kumimoji="1" lang="en-US" altLang="ja-JP" dirty="0"/>
              <a:t>)</a:t>
            </a:r>
          </a:p>
          <a:p>
            <a:endParaRPr kumimoji="1" lang="en-US" altLang="ja-JP" sz="1600" dirty="0"/>
          </a:p>
          <a:p>
            <a:r>
              <a:rPr lang="en-US" altLang="ja-JP" dirty="0"/>
              <a:t>OSS</a:t>
            </a:r>
            <a:r>
              <a:rPr lang="ja-JP" altLang="en-US" dirty="0"/>
              <a:t>プロジェクトのメーリングリストのアーカイブから</a:t>
            </a:r>
            <a:r>
              <a:rPr lang="en-US" altLang="ja-JP" dirty="0"/>
              <a:t>C&amp;C</a:t>
            </a:r>
            <a:r>
              <a:rPr lang="ja-JP" altLang="en-US" dirty="0"/>
              <a:t>活動と実際の開発活動の関係を調査</a:t>
            </a:r>
            <a:endParaRPr kumimoji="1" lang="ja-JP" altLang="en-US" dirty="0"/>
          </a:p>
        </p:txBody>
      </p:sp>
      <p:sp>
        <p:nvSpPr>
          <p:cNvPr id="4" name="スライド番号プレースホルダー 3">
            <a:extLst>
              <a:ext uri="{FF2B5EF4-FFF2-40B4-BE49-F238E27FC236}">
                <a16:creationId xmlns:a16="http://schemas.microsoft.com/office/drawing/2014/main" id="{B36EB4F0-6A7E-416F-A209-FD8D6741B1EF}"/>
              </a:ext>
            </a:extLst>
          </p:cNvPr>
          <p:cNvSpPr>
            <a:spLocks noGrp="1"/>
          </p:cNvSpPr>
          <p:nvPr>
            <p:ph type="sldNum" sz="quarter" idx="12"/>
          </p:nvPr>
        </p:nvSpPr>
        <p:spPr/>
        <p:txBody>
          <a:bodyPr/>
          <a:lstStyle/>
          <a:p>
            <a:fld id="{F6B31617-83C2-4116-A292-35893FC60E85}" type="slidenum">
              <a:rPr kumimoji="1" lang="ja-JP" altLang="en-US" smtClean="0"/>
              <a:pPr/>
              <a:t>3</a:t>
            </a:fld>
            <a:endParaRPr kumimoji="1" lang="ja-JP" altLang="en-US" dirty="0"/>
          </a:p>
        </p:txBody>
      </p:sp>
    </p:spTree>
    <p:extLst>
      <p:ext uri="{BB962C8B-B14F-4D97-AF65-F5344CB8AC3E}">
        <p14:creationId xmlns:p14="http://schemas.microsoft.com/office/powerpoint/2010/main" val="1457510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9F644E-AC0D-46C2-ABEF-5BEB266A3EAF}"/>
              </a:ext>
            </a:extLst>
          </p:cNvPr>
          <p:cNvSpPr>
            <a:spLocks noGrp="1"/>
          </p:cNvSpPr>
          <p:nvPr>
            <p:ph type="title"/>
          </p:nvPr>
        </p:nvSpPr>
        <p:spPr/>
        <p:txBody>
          <a:bodyPr/>
          <a:lstStyle/>
          <a:p>
            <a:r>
              <a:rPr kumimoji="1" lang="en-US" altLang="ja-JP" dirty="0"/>
              <a:t>OSS</a:t>
            </a:r>
            <a:r>
              <a:rPr kumimoji="1" lang="ja-JP" altLang="en-US" dirty="0"/>
              <a:t>の</a:t>
            </a:r>
            <a:r>
              <a:rPr kumimoji="1" lang="en-US" altLang="ja-JP" dirty="0"/>
              <a:t>ML</a:t>
            </a:r>
            <a:endParaRPr kumimoji="1" lang="ja-JP" altLang="en-US" dirty="0"/>
          </a:p>
        </p:txBody>
      </p:sp>
      <p:sp>
        <p:nvSpPr>
          <p:cNvPr id="3" name="コンテンツ プレースホルダー 2">
            <a:extLst>
              <a:ext uri="{FF2B5EF4-FFF2-40B4-BE49-F238E27FC236}">
                <a16:creationId xmlns:a16="http://schemas.microsoft.com/office/drawing/2014/main" id="{2D5B152D-F6E5-4784-BE34-71B016CE752F}"/>
              </a:ext>
            </a:extLst>
          </p:cNvPr>
          <p:cNvSpPr>
            <a:spLocks noGrp="1"/>
          </p:cNvSpPr>
          <p:nvPr>
            <p:ph idx="1"/>
          </p:nvPr>
        </p:nvSpPr>
        <p:spPr/>
        <p:txBody>
          <a:bodyPr/>
          <a:lstStyle/>
          <a:p>
            <a:r>
              <a:rPr kumimoji="1" lang="en-US" altLang="ja-JP" dirty="0"/>
              <a:t>OSS</a:t>
            </a:r>
            <a:r>
              <a:rPr kumimoji="1" lang="ja-JP" altLang="en-US" dirty="0"/>
              <a:t>の</a:t>
            </a:r>
            <a:r>
              <a:rPr kumimoji="1" lang="en-US" altLang="ja-JP" dirty="0"/>
              <a:t>ML</a:t>
            </a:r>
            <a:r>
              <a:rPr kumimoji="1" lang="ja-JP" altLang="en-US" dirty="0"/>
              <a:t>は公開されており誰でもメッセージを投稿できる</a:t>
            </a:r>
            <a:endParaRPr kumimoji="1" lang="en-US" altLang="ja-JP" dirty="0"/>
          </a:p>
          <a:p>
            <a:r>
              <a:rPr lang="en-US" altLang="ja-JP" dirty="0"/>
              <a:t>ML</a:t>
            </a:r>
            <a:r>
              <a:rPr lang="ja-JP" altLang="en-US" dirty="0"/>
              <a:t>には開発者</a:t>
            </a:r>
            <a:r>
              <a:rPr lang="en-US" altLang="ja-JP" dirty="0"/>
              <a:t>,</a:t>
            </a:r>
            <a:r>
              <a:rPr lang="ja-JP" altLang="en-US" dirty="0"/>
              <a:t>バグ報告者</a:t>
            </a:r>
            <a:r>
              <a:rPr lang="en-US" altLang="ja-JP" dirty="0"/>
              <a:t>,</a:t>
            </a:r>
            <a:r>
              <a:rPr lang="ja-JP" altLang="en-US" dirty="0"/>
              <a:t>パッチ投稿者</a:t>
            </a:r>
            <a:r>
              <a:rPr lang="en-US" altLang="ja-JP" dirty="0"/>
              <a:t>,</a:t>
            </a:r>
            <a:r>
              <a:rPr lang="ja-JP" altLang="en-US" dirty="0"/>
              <a:t>一般ユーザが参加しており非常にアクティブ</a:t>
            </a:r>
            <a:endParaRPr lang="en-US" altLang="ja-JP" dirty="0"/>
          </a:p>
          <a:p>
            <a:r>
              <a:rPr kumimoji="1" lang="en-US" altLang="ja-JP" dirty="0"/>
              <a:t>Apache:2004</a:t>
            </a:r>
            <a:r>
              <a:rPr kumimoji="1" lang="ja-JP" altLang="en-US" dirty="0"/>
              <a:t>年 </a:t>
            </a:r>
            <a:r>
              <a:rPr lang="en-US" altLang="ja-JP" dirty="0"/>
              <a:t>4996</a:t>
            </a:r>
            <a:r>
              <a:rPr kumimoji="1" lang="ja-JP" altLang="en-US" dirty="0"/>
              <a:t>件　</a:t>
            </a:r>
            <a:r>
              <a:rPr kumimoji="1" lang="en-US" altLang="ja-JP" dirty="0"/>
              <a:t>2005</a:t>
            </a:r>
            <a:r>
              <a:rPr kumimoji="1" lang="ja-JP" altLang="en-US" dirty="0"/>
              <a:t>年 </a:t>
            </a:r>
            <a:r>
              <a:rPr kumimoji="1" lang="en-US" altLang="ja-JP" dirty="0"/>
              <a:t>2340</a:t>
            </a:r>
            <a:r>
              <a:rPr kumimoji="1" lang="ja-JP" altLang="en-US" dirty="0"/>
              <a:t>件</a:t>
            </a:r>
            <a:endParaRPr kumimoji="1" lang="en-US" altLang="ja-JP" dirty="0"/>
          </a:p>
          <a:p>
            <a:r>
              <a:rPr kumimoji="1" lang="en-US" altLang="ja-JP" dirty="0"/>
              <a:t>GCC:2004</a:t>
            </a:r>
            <a:r>
              <a:rPr kumimoji="1" lang="ja-JP" altLang="en-US" dirty="0"/>
              <a:t>年 </a:t>
            </a:r>
            <a:r>
              <a:rPr kumimoji="1" lang="en-US" altLang="ja-JP" dirty="0"/>
              <a:t>19173</a:t>
            </a:r>
            <a:r>
              <a:rPr kumimoji="1" lang="ja-JP" altLang="en-US" dirty="0"/>
              <a:t>件　</a:t>
            </a:r>
            <a:r>
              <a:rPr kumimoji="1" lang="en-US" altLang="ja-JP" dirty="0"/>
              <a:t>2005</a:t>
            </a:r>
            <a:r>
              <a:rPr kumimoji="1" lang="ja-JP" altLang="en-US" dirty="0"/>
              <a:t>年 </a:t>
            </a:r>
            <a:r>
              <a:rPr kumimoji="1" lang="en-US" altLang="ja-JP" dirty="0"/>
              <a:t>15082</a:t>
            </a:r>
            <a:r>
              <a:rPr kumimoji="1" lang="ja-JP" altLang="en-US" dirty="0"/>
              <a:t>件</a:t>
            </a:r>
          </a:p>
        </p:txBody>
      </p:sp>
      <p:sp>
        <p:nvSpPr>
          <p:cNvPr id="4" name="スライド番号プレースホルダー 3">
            <a:extLst>
              <a:ext uri="{FF2B5EF4-FFF2-40B4-BE49-F238E27FC236}">
                <a16:creationId xmlns:a16="http://schemas.microsoft.com/office/drawing/2014/main" id="{A155D8D9-2EC3-4822-B740-36BC25ED563C}"/>
              </a:ext>
            </a:extLst>
          </p:cNvPr>
          <p:cNvSpPr>
            <a:spLocks noGrp="1"/>
          </p:cNvSpPr>
          <p:nvPr>
            <p:ph type="sldNum" sz="quarter" idx="12"/>
          </p:nvPr>
        </p:nvSpPr>
        <p:spPr/>
        <p:txBody>
          <a:bodyPr/>
          <a:lstStyle/>
          <a:p>
            <a:fld id="{F6B31617-83C2-4116-A292-35893FC60E85}" type="slidenum">
              <a:rPr kumimoji="1" lang="ja-JP" altLang="en-US" smtClean="0"/>
              <a:pPr/>
              <a:t>4</a:t>
            </a:fld>
            <a:endParaRPr kumimoji="1" lang="ja-JP" altLang="en-US" dirty="0"/>
          </a:p>
        </p:txBody>
      </p:sp>
    </p:spTree>
    <p:extLst>
      <p:ext uri="{BB962C8B-B14F-4D97-AF65-F5344CB8AC3E}">
        <p14:creationId xmlns:p14="http://schemas.microsoft.com/office/powerpoint/2010/main" val="4122129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C50CD7-18E3-4CB9-9202-FDBE0F3EF2DA}"/>
              </a:ext>
            </a:extLst>
          </p:cNvPr>
          <p:cNvSpPr>
            <a:spLocks noGrp="1"/>
          </p:cNvSpPr>
          <p:nvPr>
            <p:ph type="title"/>
          </p:nvPr>
        </p:nvSpPr>
        <p:spPr/>
        <p:txBody>
          <a:bodyPr/>
          <a:lstStyle/>
          <a:p>
            <a:r>
              <a:rPr kumimoji="1" lang="en-US" altLang="ja-JP" dirty="0"/>
              <a:t>Apache</a:t>
            </a:r>
            <a:r>
              <a:rPr kumimoji="1" lang="ja-JP" altLang="en-US" dirty="0"/>
              <a:t>の</a:t>
            </a:r>
            <a:r>
              <a:rPr kumimoji="1" lang="en-US" altLang="ja-JP" dirty="0"/>
              <a:t>ML</a:t>
            </a:r>
            <a:endParaRPr kumimoji="1" lang="ja-JP" altLang="en-US" dirty="0"/>
          </a:p>
        </p:txBody>
      </p:sp>
      <p:sp>
        <p:nvSpPr>
          <p:cNvPr id="3" name="コンテンツ プレースホルダー 2">
            <a:extLst>
              <a:ext uri="{FF2B5EF4-FFF2-40B4-BE49-F238E27FC236}">
                <a16:creationId xmlns:a16="http://schemas.microsoft.com/office/drawing/2014/main" id="{6461A8B6-9EC6-434D-9D4E-E5C453237527}"/>
              </a:ext>
            </a:extLst>
          </p:cNvPr>
          <p:cNvSpPr>
            <a:spLocks noGrp="1"/>
          </p:cNvSpPr>
          <p:nvPr>
            <p:ph idx="1"/>
          </p:nvPr>
        </p:nvSpPr>
        <p:spPr/>
        <p:txBody>
          <a:bodyPr/>
          <a:lstStyle/>
          <a:p>
            <a:r>
              <a:rPr lang="ja-JP" altLang="en-US" dirty="0"/>
              <a:t>メッセージの約</a:t>
            </a:r>
            <a:r>
              <a:rPr lang="en-US" altLang="ja-JP" dirty="0"/>
              <a:t>73%</a:t>
            </a:r>
            <a:r>
              <a:rPr lang="ja-JP" altLang="en-US" dirty="0"/>
              <a:t>には返信があった</a:t>
            </a:r>
            <a:endParaRPr lang="en-US" altLang="ja-JP" dirty="0"/>
          </a:p>
          <a:p>
            <a:endParaRPr lang="en-US" altLang="ja-JP" sz="1600" dirty="0"/>
          </a:p>
          <a:p>
            <a:r>
              <a:rPr kumimoji="1" lang="ja-JP" altLang="en-US" dirty="0"/>
              <a:t>最も活発な開発者はプロジェクトの存続期間中に</a:t>
            </a:r>
            <a:r>
              <a:rPr kumimoji="1" lang="en-US" altLang="ja-JP" dirty="0"/>
              <a:t>4486</a:t>
            </a:r>
            <a:r>
              <a:rPr kumimoji="1" lang="ja-JP" altLang="en-US" dirty="0"/>
              <a:t>件ものメッセージを投稿</a:t>
            </a:r>
            <a:endParaRPr kumimoji="1" lang="en-US" altLang="ja-JP" dirty="0"/>
          </a:p>
          <a:p>
            <a:endParaRPr kumimoji="1" lang="en-US" altLang="ja-JP" sz="1600" dirty="0"/>
          </a:p>
          <a:p>
            <a:r>
              <a:rPr kumimoji="1" lang="ja-JP" altLang="en-US" dirty="0"/>
              <a:t>最も少ない開発者で</a:t>
            </a:r>
            <a:r>
              <a:rPr kumimoji="1" lang="en-US" altLang="ja-JP" dirty="0"/>
              <a:t>10</a:t>
            </a:r>
            <a:r>
              <a:rPr kumimoji="1" lang="ja-JP" altLang="en-US" dirty="0"/>
              <a:t>件</a:t>
            </a:r>
          </a:p>
        </p:txBody>
      </p:sp>
      <p:sp>
        <p:nvSpPr>
          <p:cNvPr id="4" name="スライド番号プレースホルダー 3">
            <a:extLst>
              <a:ext uri="{FF2B5EF4-FFF2-40B4-BE49-F238E27FC236}">
                <a16:creationId xmlns:a16="http://schemas.microsoft.com/office/drawing/2014/main" id="{8B7E251E-7A46-41B2-81BF-EF831B6155C8}"/>
              </a:ext>
            </a:extLst>
          </p:cNvPr>
          <p:cNvSpPr>
            <a:spLocks noGrp="1"/>
          </p:cNvSpPr>
          <p:nvPr>
            <p:ph type="sldNum" sz="quarter" idx="12"/>
          </p:nvPr>
        </p:nvSpPr>
        <p:spPr/>
        <p:txBody>
          <a:bodyPr/>
          <a:lstStyle/>
          <a:p>
            <a:fld id="{F6B31617-83C2-4116-A292-35893FC60E85}" type="slidenum">
              <a:rPr kumimoji="1" lang="ja-JP" altLang="en-US" smtClean="0"/>
              <a:pPr/>
              <a:t>5</a:t>
            </a:fld>
            <a:endParaRPr kumimoji="1" lang="ja-JP" altLang="en-US" dirty="0"/>
          </a:p>
        </p:txBody>
      </p:sp>
    </p:spTree>
    <p:extLst>
      <p:ext uri="{BB962C8B-B14F-4D97-AF65-F5344CB8AC3E}">
        <p14:creationId xmlns:p14="http://schemas.microsoft.com/office/powerpoint/2010/main" val="587758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E2D335-D050-4F5B-A5FD-38614F4041C4}"/>
              </a:ext>
            </a:extLst>
          </p:cNvPr>
          <p:cNvSpPr>
            <a:spLocks noGrp="1"/>
          </p:cNvSpPr>
          <p:nvPr>
            <p:ph type="title"/>
          </p:nvPr>
        </p:nvSpPr>
        <p:spPr/>
        <p:txBody>
          <a:bodyPr/>
          <a:lstStyle/>
          <a:p>
            <a:r>
              <a:rPr lang="en-US" altLang="ja-JP" dirty="0"/>
              <a:t>Apache</a:t>
            </a:r>
            <a:r>
              <a:rPr lang="ja-JP" altLang="en-US" dirty="0"/>
              <a:t>の</a:t>
            </a:r>
            <a:r>
              <a:rPr lang="en-US" altLang="ja-JP" dirty="0"/>
              <a:t>ML</a:t>
            </a:r>
            <a:endParaRPr kumimoji="1" lang="ja-JP" altLang="en-US" dirty="0"/>
          </a:p>
        </p:txBody>
      </p:sp>
      <p:sp>
        <p:nvSpPr>
          <p:cNvPr id="3" name="コンテンツ プレースホルダー 2">
            <a:extLst>
              <a:ext uri="{FF2B5EF4-FFF2-40B4-BE49-F238E27FC236}">
                <a16:creationId xmlns:a16="http://schemas.microsoft.com/office/drawing/2014/main" id="{0D3AC73C-A5AD-440C-A483-4702890D04B8}"/>
              </a:ext>
            </a:extLst>
          </p:cNvPr>
          <p:cNvSpPr>
            <a:spLocks noGrp="1"/>
          </p:cNvSpPr>
          <p:nvPr>
            <p:ph idx="1"/>
          </p:nvPr>
        </p:nvSpPr>
        <p:spPr/>
        <p:txBody>
          <a:bodyPr/>
          <a:lstStyle/>
          <a:p>
            <a:r>
              <a:rPr kumimoji="1" lang="en-US" altLang="ja-JP" dirty="0"/>
              <a:t>1</a:t>
            </a:r>
            <a:r>
              <a:rPr kumimoji="1" lang="ja-JP" altLang="en-US" dirty="0"/>
              <a:t>件のメールに</a:t>
            </a:r>
            <a:r>
              <a:rPr kumimoji="1" lang="en-US" altLang="ja-JP" dirty="0"/>
              <a:t>254</a:t>
            </a:r>
            <a:r>
              <a:rPr kumimoji="1" lang="ja-JP" altLang="en-US" dirty="0"/>
              <a:t>人からの返信</a:t>
            </a:r>
            <a:endParaRPr kumimoji="1" lang="en-US" altLang="ja-JP" dirty="0"/>
          </a:p>
          <a:p>
            <a:r>
              <a:rPr lang="en-US" altLang="ja-JP" dirty="0"/>
              <a:t>1</a:t>
            </a:r>
            <a:r>
              <a:rPr lang="ja-JP" altLang="en-US" dirty="0"/>
              <a:t>人の開発者が</a:t>
            </a:r>
            <a:r>
              <a:rPr lang="en-US" altLang="ja-JP" dirty="0"/>
              <a:t>281</a:t>
            </a:r>
            <a:r>
              <a:rPr lang="ja-JP" altLang="en-US" dirty="0"/>
              <a:t>人の異なる開発者に返信</a:t>
            </a:r>
            <a:endParaRPr lang="en-US" altLang="ja-JP" dirty="0"/>
          </a:p>
          <a:p>
            <a:endParaRPr lang="en-US" altLang="ja-JP" sz="2000" dirty="0"/>
          </a:p>
          <a:p>
            <a:r>
              <a:rPr kumimoji="1" lang="ja-JP" altLang="en-US" dirty="0"/>
              <a:t>しかし</a:t>
            </a:r>
            <a:r>
              <a:rPr kumimoji="1" lang="en-US" altLang="ja-JP" dirty="0"/>
              <a:t>,ML</a:t>
            </a:r>
            <a:r>
              <a:rPr kumimoji="1" lang="ja-JP" altLang="en-US" dirty="0"/>
              <a:t>に参加している大多数はメッセージの送信や返信もしない</a:t>
            </a:r>
          </a:p>
        </p:txBody>
      </p:sp>
      <p:sp>
        <p:nvSpPr>
          <p:cNvPr id="4" name="スライド番号プレースホルダー 3">
            <a:extLst>
              <a:ext uri="{FF2B5EF4-FFF2-40B4-BE49-F238E27FC236}">
                <a16:creationId xmlns:a16="http://schemas.microsoft.com/office/drawing/2014/main" id="{1ECE6AAB-46F3-47B3-983D-7A297ACCDB15}"/>
              </a:ext>
            </a:extLst>
          </p:cNvPr>
          <p:cNvSpPr>
            <a:spLocks noGrp="1"/>
          </p:cNvSpPr>
          <p:nvPr>
            <p:ph type="sldNum" sz="quarter" idx="12"/>
          </p:nvPr>
        </p:nvSpPr>
        <p:spPr/>
        <p:txBody>
          <a:bodyPr/>
          <a:lstStyle/>
          <a:p>
            <a:fld id="{F6B31617-83C2-4116-A292-35893FC60E85}" type="slidenum">
              <a:rPr kumimoji="1" lang="ja-JP" altLang="en-US" smtClean="0"/>
              <a:pPr/>
              <a:t>6</a:t>
            </a:fld>
            <a:endParaRPr kumimoji="1" lang="ja-JP" altLang="en-US" dirty="0"/>
          </a:p>
        </p:txBody>
      </p:sp>
    </p:spTree>
    <p:extLst>
      <p:ext uri="{BB962C8B-B14F-4D97-AF65-F5344CB8AC3E}">
        <p14:creationId xmlns:p14="http://schemas.microsoft.com/office/powerpoint/2010/main" val="1436693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79AA0E-BD21-4CA1-AC36-5CA10CA78FA0}"/>
              </a:ext>
            </a:extLst>
          </p:cNvPr>
          <p:cNvSpPr>
            <a:spLocks noGrp="1"/>
          </p:cNvSpPr>
          <p:nvPr>
            <p:ph type="title"/>
          </p:nvPr>
        </p:nvSpPr>
        <p:spPr/>
        <p:txBody>
          <a:bodyPr/>
          <a:lstStyle/>
          <a:p>
            <a:r>
              <a:rPr kumimoji="1" lang="en-US" altLang="ja-JP" dirty="0"/>
              <a:t>C&amp;C</a:t>
            </a:r>
            <a:r>
              <a:rPr kumimoji="1" lang="ja-JP" altLang="en-US" dirty="0"/>
              <a:t>と開発のアクティビティ</a:t>
            </a:r>
          </a:p>
        </p:txBody>
      </p:sp>
      <p:sp>
        <p:nvSpPr>
          <p:cNvPr id="3" name="コンテンツ プレースホルダー 2">
            <a:extLst>
              <a:ext uri="{FF2B5EF4-FFF2-40B4-BE49-F238E27FC236}">
                <a16:creationId xmlns:a16="http://schemas.microsoft.com/office/drawing/2014/main" id="{BDF07D29-F65E-4A74-B2E2-ACAA1E6F7BD8}"/>
              </a:ext>
            </a:extLst>
          </p:cNvPr>
          <p:cNvSpPr>
            <a:spLocks noGrp="1"/>
          </p:cNvSpPr>
          <p:nvPr>
            <p:ph idx="1"/>
          </p:nvPr>
        </p:nvSpPr>
        <p:spPr/>
        <p:txBody>
          <a:bodyPr>
            <a:normAutofit/>
          </a:bodyPr>
          <a:lstStyle/>
          <a:p>
            <a:r>
              <a:rPr lang="ja-JP" altLang="en-US" dirty="0"/>
              <a:t>・メーリングリストで多くのメッセージを送信する開発者は</a:t>
            </a:r>
            <a:r>
              <a:rPr lang="en-US" altLang="ja-JP" dirty="0"/>
              <a:t>,</a:t>
            </a:r>
            <a:r>
              <a:rPr lang="ja-JP" altLang="en-US" dirty="0"/>
              <a:t>ソースコードの変更に積極的であるか</a:t>
            </a:r>
            <a:endParaRPr lang="en-US" altLang="ja-JP" dirty="0"/>
          </a:p>
          <a:p>
            <a:r>
              <a:rPr lang="ja-JP" altLang="en-US" dirty="0"/>
              <a:t>・開発者は、ソーシャルネットワークで非開発者とは異なる役割を果たしているか</a:t>
            </a:r>
            <a:endParaRPr lang="en-US" altLang="ja-JP" dirty="0"/>
          </a:p>
          <a:p>
            <a:r>
              <a:rPr lang="ja-JP" altLang="en-US" dirty="0"/>
              <a:t>・最もアクティブな開発者は</a:t>
            </a:r>
            <a:r>
              <a:rPr lang="en-US" altLang="ja-JP" dirty="0"/>
              <a:t>,</a:t>
            </a:r>
            <a:r>
              <a:rPr lang="ja-JP" altLang="en-US" dirty="0"/>
              <a:t>開発者の中で最高のステータスを持っているか</a:t>
            </a:r>
            <a:endParaRPr kumimoji="1" lang="ja-JP" altLang="en-US" dirty="0"/>
          </a:p>
        </p:txBody>
      </p:sp>
      <p:sp>
        <p:nvSpPr>
          <p:cNvPr id="4" name="スライド番号プレースホルダー 3">
            <a:extLst>
              <a:ext uri="{FF2B5EF4-FFF2-40B4-BE49-F238E27FC236}">
                <a16:creationId xmlns:a16="http://schemas.microsoft.com/office/drawing/2014/main" id="{794BA5AD-A8B1-4212-BE4C-AF47A9ABC010}"/>
              </a:ext>
            </a:extLst>
          </p:cNvPr>
          <p:cNvSpPr>
            <a:spLocks noGrp="1"/>
          </p:cNvSpPr>
          <p:nvPr>
            <p:ph type="sldNum" sz="quarter" idx="12"/>
          </p:nvPr>
        </p:nvSpPr>
        <p:spPr/>
        <p:txBody>
          <a:bodyPr/>
          <a:lstStyle/>
          <a:p>
            <a:fld id="{F6B31617-83C2-4116-A292-35893FC60E85}" type="slidenum">
              <a:rPr kumimoji="1" lang="ja-JP" altLang="en-US" smtClean="0"/>
              <a:pPr/>
              <a:t>7</a:t>
            </a:fld>
            <a:endParaRPr kumimoji="1" lang="ja-JP" altLang="en-US" dirty="0"/>
          </a:p>
        </p:txBody>
      </p:sp>
    </p:spTree>
    <p:extLst>
      <p:ext uri="{BB962C8B-B14F-4D97-AF65-F5344CB8AC3E}">
        <p14:creationId xmlns:p14="http://schemas.microsoft.com/office/powerpoint/2010/main" val="1213159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0468FB-F0BB-44EB-8C2B-E75B7F7E7055}"/>
              </a:ext>
            </a:extLst>
          </p:cNvPr>
          <p:cNvSpPr>
            <a:spLocks noGrp="1"/>
          </p:cNvSpPr>
          <p:nvPr>
            <p:ph type="title"/>
          </p:nvPr>
        </p:nvSpPr>
        <p:spPr/>
        <p:txBody>
          <a:bodyPr/>
          <a:lstStyle/>
          <a:p>
            <a:r>
              <a:rPr kumimoji="1" lang="en-US" altLang="ja-JP" dirty="0"/>
              <a:t>ML</a:t>
            </a:r>
            <a:r>
              <a:rPr kumimoji="1" lang="ja-JP" altLang="en-US" dirty="0"/>
              <a:t>の分析</a:t>
            </a:r>
          </a:p>
        </p:txBody>
      </p:sp>
      <p:sp>
        <p:nvSpPr>
          <p:cNvPr id="3" name="コンテンツ プレースホルダー 2">
            <a:extLst>
              <a:ext uri="{FF2B5EF4-FFF2-40B4-BE49-F238E27FC236}">
                <a16:creationId xmlns:a16="http://schemas.microsoft.com/office/drawing/2014/main" id="{17F1B98C-FCE5-426C-B384-F2FA957055CF}"/>
              </a:ext>
            </a:extLst>
          </p:cNvPr>
          <p:cNvSpPr>
            <a:spLocks noGrp="1"/>
          </p:cNvSpPr>
          <p:nvPr>
            <p:ph idx="1"/>
          </p:nvPr>
        </p:nvSpPr>
        <p:spPr/>
        <p:txBody>
          <a:bodyPr/>
          <a:lstStyle/>
          <a:p>
            <a:r>
              <a:rPr kumimoji="1" lang="ja-JP" altLang="en-US" dirty="0"/>
              <a:t>個人が複数のメールアドレスを使用</a:t>
            </a:r>
            <a:endParaRPr kumimoji="1" lang="en-US" altLang="ja-JP" dirty="0"/>
          </a:p>
          <a:p>
            <a:r>
              <a:rPr lang="ja-JP" altLang="en-US" dirty="0"/>
              <a:t>別の人物として分析すると混乱が生じる</a:t>
            </a:r>
            <a:endParaRPr lang="en-US" altLang="ja-JP" dirty="0"/>
          </a:p>
          <a:p>
            <a:endParaRPr kumimoji="1" lang="en-US" altLang="ja-JP" sz="1100" dirty="0"/>
          </a:p>
          <a:p>
            <a:r>
              <a:rPr lang="ja-JP" altLang="en-US" dirty="0"/>
              <a:t>エイリアス</a:t>
            </a:r>
            <a:r>
              <a:rPr lang="en-US" altLang="ja-JP" dirty="0"/>
              <a:t>(</a:t>
            </a:r>
            <a:r>
              <a:rPr lang="ja-JP" altLang="en-US" dirty="0"/>
              <a:t>メールアドレスに別名を付ける機能</a:t>
            </a:r>
            <a:r>
              <a:rPr lang="en-US" altLang="ja-JP" dirty="0"/>
              <a:t>)</a:t>
            </a:r>
            <a:r>
              <a:rPr lang="ja-JP" altLang="en-US" dirty="0"/>
              <a:t>は開発者の名前と関係ないものであることもある</a:t>
            </a:r>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2858EE77-AA15-4F12-9CE5-CC3A1BED170C}"/>
              </a:ext>
            </a:extLst>
          </p:cNvPr>
          <p:cNvSpPr>
            <a:spLocks noGrp="1"/>
          </p:cNvSpPr>
          <p:nvPr>
            <p:ph type="sldNum" sz="quarter" idx="12"/>
          </p:nvPr>
        </p:nvSpPr>
        <p:spPr/>
        <p:txBody>
          <a:bodyPr/>
          <a:lstStyle/>
          <a:p>
            <a:fld id="{F6B31617-83C2-4116-A292-35893FC60E85}" type="slidenum">
              <a:rPr kumimoji="1" lang="ja-JP" altLang="en-US" smtClean="0"/>
              <a:pPr/>
              <a:t>8</a:t>
            </a:fld>
            <a:endParaRPr kumimoji="1" lang="ja-JP" altLang="en-US" dirty="0"/>
          </a:p>
        </p:txBody>
      </p:sp>
    </p:spTree>
    <p:extLst>
      <p:ext uri="{BB962C8B-B14F-4D97-AF65-F5344CB8AC3E}">
        <p14:creationId xmlns:p14="http://schemas.microsoft.com/office/powerpoint/2010/main" val="2980005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74CD31-F552-4AC8-A2CF-CDA9CA3897DB}"/>
              </a:ext>
            </a:extLst>
          </p:cNvPr>
          <p:cNvSpPr>
            <a:spLocks noGrp="1"/>
          </p:cNvSpPr>
          <p:nvPr>
            <p:ph type="title"/>
          </p:nvPr>
        </p:nvSpPr>
        <p:spPr/>
        <p:txBody>
          <a:bodyPr/>
          <a:lstStyle/>
          <a:p>
            <a:r>
              <a:rPr lang="en-US" altLang="ja-JP" dirty="0"/>
              <a:t>ML</a:t>
            </a:r>
            <a:r>
              <a:rPr lang="ja-JP" altLang="en-US" dirty="0"/>
              <a:t>の分析</a:t>
            </a:r>
            <a:endParaRPr kumimoji="1" lang="ja-JP" altLang="en-US" dirty="0"/>
          </a:p>
        </p:txBody>
      </p:sp>
      <p:sp>
        <p:nvSpPr>
          <p:cNvPr id="3" name="コンテンツ プレースホルダー 2">
            <a:extLst>
              <a:ext uri="{FF2B5EF4-FFF2-40B4-BE49-F238E27FC236}">
                <a16:creationId xmlns:a16="http://schemas.microsoft.com/office/drawing/2014/main" id="{1A610FBB-7EA9-44AC-AB12-007AC1DCE430}"/>
              </a:ext>
            </a:extLst>
          </p:cNvPr>
          <p:cNvSpPr>
            <a:spLocks noGrp="1"/>
          </p:cNvSpPr>
          <p:nvPr>
            <p:ph idx="1"/>
          </p:nvPr>
        </p:nvSpPr>
        <p:spPr/>
        <p:txBody>
          <a:bodyPr/>
          <a:lstStyle/>
          <a:p>
            <a:endParaRPr kumimoji="1" lang="en-US" altLang="ja-JP" dirty="0"/>
          </a:p>
          <a:p>
            <a:endParaRPr lang="en-US" altLang="ja-JP" dirty="0"/>
          </a:p>
          <a:p>
            <a:r>
              <a:rPr kumimoji="1" lang="en-US" altLang="ja-JP" dirty="0"/>
              <a:t>CVS(</a:t>
            </a:r>
            <a:r>
              <a:rPr kumimoji="1" lang="ja-JP" altLang="en-US" dirty="0"/>
              <a:t>バージョン管理システム</a:t>
            </a:r>
            <a:r>
              <a:rPr kumimoji="1" lang="en-US" altLang="ja-JP" dirty="0"/>
              <a:t>)</a:t>
            </a:r>
            <a:r>
              <a:rPr kumimoji="1" lang="ja-JP" altLang="en-US" dirty="0"/>
              <a:t>アカウントは一元管理されているので</a:t>
            </a:r>
            <a:r>
              <a:rPr kumimoji="1" lang="en-US" altLang="ja-JP" dirty="0"/>
              <a:t>,</a:t>
            </a:r>
            <a:r>
              <a:rPr kumimoji="1" lang="ja-JP" altLang="en-US" dirty="0"/>
              <a:t>メールアドレスと</a:t>
            </a:r>
            <a:r>
              <a:rPr kumimoji="1" lang="en-US" altLang="ja-JP" dirty="0"/>
              <a:t>CVS</a:t>
            </a:r>
            <a:r>
              <a:rPr kumimoji="1" lang="ja-JP" altLang="en-US" dirty="0"/>
              <a:t>アカウントを紐づけて分析を行う</a:t>
            </a:r>
            <a:endParaRPr kumimoji="1" lang="en-US" altLang="ja-JP" sz="1050" dirty="0"/>
          </a:p>
        </p:txBody>
      </p:sp>
      <p:sp>
        <p:nvSpPr>
          <p:cNvPr id="4" name="スライド番号プレースホルダー 3">
            <a:extLst>
              <a:ext uri="{FF2B5EF4-FFF2-40B4-BE49-F238E27FC236}">
                <a16:creationId xmlns:a16="http://schemas.microsoft.com/office/drawing/2014/main" id="{7BCFF4EC-FFB4-4B6A-8AB4-9F0E98D5EA8E}"/>
              </a:ext>
            </a:extLst>
          </p:cNvPr>
          <p:cNvSpPr>
            <a:spLocks noGrp="1"/>
          </p:cNvSpPr>
          <p:nvPr>
            <p:ph type="sldNum" sz="quarter" idx="12"/>
          </p:nvPr>
        </p:nvSpPr>
        <p:spPr/>
        <p:txBody>
          <a:bodyPr/>
          <a:lstStyle/>
          <a:p>
            <a:fld id="{F6B31617-83C2-4116-A292-35893FC60E85}" type="slidenum">
              <a:rPr kumimoji="1" lang="ja-JP" altLang="en-US" smtClean="0"/>
              <a:pPr/>
              <a:t>9</a:t>
            </a:fld>
            <a:endParaRPr kumimoji="1" lang="ja-JP" altLang="en-US" dirty="0"/>
          </a:p>
        </p:txBody>
      </p:sp>
    </p:spTree>
    <p:extLst>
      <p:ext uri="{BB962C8B-B14F-4D97-AF65-F5344CB8AC3E}">
        <p14:creationId xmlns:p14="http://schemas.microsoft.com/office/powerpoint/2010/main" val="1930582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11DC44-7558-4C38-87E6-F60857DF7701}"/>
              </a:ext>
            </a:extLst>
          </p:cNvPr>
          <p:cNvSpPr>
            <a:spLocks noGrp="1"/>
          </p:cNvSpPr>
          <p:nvPr>
            <p:ph type="title"/>
          </p:nvPr>
        </p:nvSpPr>
        <p:spPr/>
        <p:txBody>
          <a:bodyPr/>
          <a:lstStyle/>
          <a:p>
            <a:r>
              <a:rPr lang="en-US" altLang="ja-JP" dirty="0"/>
              <a:t>ML</a:t>
            </a:r>
            <a:r>
              <a:rPr lang="ja-JP" altLang="en-US" dirty="0"/>
              <a:t>の分析</a:t>
            </a:r>
            <a:endParaRPr kumimoji="1" lang="ja-JP" altLang="en-US" dirty="0"/>
          </a:p>
        </p:txBody>
      </p:sp>
      <p:sp>
        <p:nvSpPr>
          <p:cNvPr id="3" name="コンテンツ プレースホルダー 2">
            <a:extLst>
              <a:ext uri="{FF2B5EF4-FFF2-40B4-BE49-F238E27FC236}">
                <a16:creationId xmlns:a16="http://schemas.microsoft.com/office/drawing/2014/main" id="{42AB9BA6-A48E-438A-B463-54B0088CBE74}"/>
              </a:ext>
            </a:extLst>
          </p:cNvPr>
          <p:cNvSpPr>
            <a:spLocks noGrp="1"/>
          </p:cNvSpPr>
          <p:nvPr>
            <p:ph idx="1"/>
          </p:nvPr>
        </p:nvSpPr>
        <p:spPr/>
        <p:txBody>
          <a:bodyPr/>
          <a:lstStyle/>
          <a:p>
            <a:r>
              <a:rPr lang="ja-JP" altLang="en-US" dirty="0"/>
              <a:t>まず</a:t>
            </a:r>
            <a:r>
              <a:rPr lang="en-US" altLang="ja-JP" dirty="0"/>
              <a:t>,</a:t>
            </a:r>
            <a:r>
              <a:rPr lang="ja-JP" altLang="en-US" dirty="0"/>
              <a:t>メールアドレスのヘッダを抽出して</a:t>
            </a:r>
            <a:endParaRPr lang="en-US" altLang="ja-JP" dirty="0"/>
          </a:p>
          <a:p>
            <a:r>
              <a:rPr lang="en-US" altLang="ja-JP" dirty="0"/>
              <a:t>ID,</a:t>
            </a:r>
            <a:r>
              <a:rPr lang="ja-JP" altLang="en-US" dirty="0"/>
              <a:t>メールアドレス</a:t>
            </a:r>
            <a:r>
              <a:rPr lang="en-US" altLang="ja-JP" dirty="0"/>
              <a:t>,</a:t>
            </a:r>
            <a:r>
              <a:rPr lang="ja-JP" altLang="en-US" dirty="0"/>
              <a:t>名前のリストを作成</a:t>
            </a:r>
            <a:endParaRPr lang="en-US" altLang="ja-JP" dirty="0"/>
          </a:p>
          <a:p>
            <a:endParaRPr lang="en-US" altLang="ja-JP" dirty="0"/>
          </a:p>
          <a:p>
            <a:r>
              <a:rPr kumimoji="1" lang="ja-JP" altLang="en-US" dirty="0"/>
              <a:t>全ての</a:t>
            </a:r>
            <a:r>
              <a:rPr kumimoji="1" lang="en-US" altLang="ja-JP" dirty="0"/>
              <a:t>ID</a:t>
            </a:r>
            <a:r>
              <a:rPr kumimoji="1" lang="ja-JP" altLang="en-US" dirty="0"/>
              <a:t>のペアの類似性を調査し</a:t>
            </a:r>
            <a:r>
              <a:rPr kumimoji="1" lang="en-US" altLang="ja-JP" dirty="0"/>
              <a:t>,</a:t>
            </a:r>
            <a:r>
              <a:rPr kumimoji="1" lang="ja-JP" altLang="en-US" dirty="0"/>
              <a:t>十分に類似しているものは同じクラスターに配置する</a:t>
            </a:r>
          </a:p>
        </p:txBody>
      </p:sp>
      <p:sp>
        <p:nvSpPr>
          <p:cNvPr id="4" name="スライド番号プレースホルダー 3">
            <a:extLst>
              <a:ext uri="{FF2B5EF4-FFF2-40B4-BE49-F238E27FC236}">
                <a16:creationId xmlns:a16="http://schemas.microsoft.com/office/drawing/2014/main" id="{5FEA1E1B-FBC2-47F1-B082-9E410900E031}"/>
              </a:ext>
            </a:extLst>
          </p:cNvPr>
          <p:cNvSpPr>
            <a:spLocks noGrp="1"/>
          </p:cNvSpPr>
          <p:nvPr>
            <p:ph type="sldNum" sz="quarter" idx="12"/>
          </p:nvPr>
        </p:nvSpPr>
        <p:spPr/>
        <p:txBody>
          <a:bodyPr/>
          <a:lstStyle/>
          <a:p>
            <a:fld id="{F6B31617-83C2-4116-A292-35893FC60E85}" type="slidenum">
              <a:rPr kumimoji="1" lang="ja-JP" altLang="en-US" smtClean="0"/>
              <a:pPr/>
              <a:t>10</a:t>
            </a:fld>
            <a:endParaRPr kumimoji="1" lang="ja-JP" altLang="en-US" dirty="0"/>
          </a:p>
        </p:txBody>
      </p:sp>
    </p:spTree>
    <p:extLst>
      <p:ext uri="{BB962C8B-B14F-4D97-AF65-F5344CB8AC3E}">
        <p14:creationId xmlns:p14="http://schemas.microsoft.com/office/powerpoint/2010/main" val="2810455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B6F076-77AF-46BD-B608-8EB3B0531A8F}"/>
              </a:ext>
            </a:extLst>
          </p:cNvPr>
          <p:cNvSpPr>
            <a:spLocks noGrp="1"/>
          </p:cNvSpPr>
          <p:nvPr>
            <p:ph type="title"/>
          </p:nvPr>
        </p:nvSpPr>
        <p:spPr/>
        <p:txBody>
          <a:bodyPr/>
          <a:lstStyle/>
          <a:p>
            <a:r>
              <a:rPr kumimoji="1" lang="en-US" altLang="ja-JP" dirty="0"/>
              <a:t>Apache</a:t>
            </a:r>
            <a:r>
              <a:rPr kumimoji="1" lang="ja-JP" altLang="en-US" dirty="0"/>
              <a:t>の</a:t>
            </a:r>
            <a:r>
              <a:rPr kumimoji="1" lang="en-US" altLang="ja-JP" dirty="0"/>
              <a:t>ML</a:t>
            </a:r>
            <a:r>
              <a:rPr kumimoji="1" lang="ja-JP" altLang="en-US" dirty="0"/>
              <a:t>の分析</a:t>
            </a:r>
          </a:p>
        </p:txBody>
      </p:sp>
      <p:sp>
        <p:nvSpPr>
          <p:cNvPr id="3" name="コンテンツ プレースホルダー 2">
            <a:extLst>
              <a:ext uri="{FF2B5EF4-FFF2-40B4-BE49-F238E27FC236}">
                <a16:creationId xmlns:a16="http://schemas.microsoft.com/office/drawing/2014/main" id="{A585CA91-EAED-4917-87D2-1FE0C4A5A8D6}"/>
              </a:ext>
            </a:extLst>
          </p:cNvPr>
          <p:cNvSpPr>
            <a:spLocks noGrp="1"/>
          </p:cNvSpPr>
          <p:nvPr>
            <p:ph idx="1"/>
          </p:nvPr>
        </p:nvSpPr>
        <p:spPr/>
        <p:txBody>
          <a:bodyPr/>
          <a:lstStyle/>
          <a:p>
            <a:r>
              <a:rPr kumimoji="1" lang="en-US" altLang="ja-JP" dirty="0"/>
              <a:t>2544</a:t>
            </a:r>
            <a:r>
              <a:rPr kumimoji="1" lang="ja-JP" altLang="en-US" dirty="0"/>
              <a:t>個の</a:t>
            </a:r>
            <a:r>
              <a:rPr kumimoji="1" lang="en-US" altLang="ja-JP" dirty="0"/>
              <a:t>ID</a:t>
            </a:r>
            <a:r>
              <a:rPr kumimoji="1" lang="ja-JP" altLang="en-US" dirty="0"/>
              <a:t>が見つかり</a:t>
            </a:r>
            <a:r>
              <a:rPr kumimoji="1" lang="en-US" altLang="ja-JP" dirty="0"/>
              <a:t>,</a:t>
            </a:r>
            <a:r>
              <a:rPr kumimoji="1" lang="ja-JP" altLang="en-US" dirty="0"/>
              <a:t>クラスタリングアルゴリズムを用いて</a:t>
            </a:r>
            <a:r>
              <a:rPr kumimoji="1" lang="en-US" altLang="ja-JP" dirty="0"/>
              <a:t>1581</a:t>
            </a:r>
            <a:r>
              <a:rPr kumimoji="1" lang="ja-JP" altLang="en-US" dirty="0"/>
              <a:t>個のクラスターに分類</a:t>
            </a:r>
            <a:endParaRPr kumimoji="1" lang="en-US" altLang="ja-JP" dirty="0"/>
          </a:p>
          <a:p>
            <a:endParaRPr kumimoji="1" lang="en-US" altLang="ja-JP" sz="1800" dirty="0"/>
          </a:p>
          <a:p>
            <a:r>
              <a:rPr lang="ja-JP" altLang="en-US" dirty="0"/>
              <a:t>これらのクラスターにはエラーが含まれるので手動で後処理を行う</a:t>
            </a:r>
            <a:endParaRPr kumimoji="1" lang="ja-JP" altLang="en-US" dirty="0"/>
          </a:p>
        </p:txBody>
      </p:sp>
      <p:sp>
        <p:nvSpPr>
          <p:cNvPr id="4" name="スライド番号プレースホルダー 3">
            <a:extLst>
              <a:ext uri="{FF2B5EF4-FFF2-40B4-BE49-F238E27FC236}">
                <a16:creationId xmlns:a16="http://schemas.microsoft.com/office/drawing/2014/main" id="{B886E21A-4889-4EB1-8912-3F8143EEFE72}"/>
              </a:ext>
            </a:extLst>
          </p:cNvPr>
          <p:cNvSpPr>
            <a:spLocks noGrp="1"/>
          </p:cNvSpPr>
          <p:nvPr>
            <p:ph type="sldNum" sz="quarter" idx="12"/>
          </p:nvPr>
        </p:nvSpPr>
        <p:spPr/>
        <p:txBody>
          <a:bodyPr/>
          <a:lstStyle/>
          <a:p>
            <a:fld id="{F6B31617-83C2-4116-A292-35893FC60E85}" type="slidenum">
              <a:rPr kumimoji="1" lang="ja-JP" altLang="en-US" smtClean="0"/>
              <a:pPr/>
              <a:t>11</a:t>
            </a:fld>
            <a:endParaRPr kumimoji="1" lang="ja-JP" altLang="en-US" dirty="0"/>
          </a:p>
        </p:txBody>
      </p:sp>
    </p:spTree>
    <p:extLst>
      <p:ext uri="{BB962C8B-B14F-4D97-AF65-F5344CB8AC3E}">
        <p14:creationId xmlns:p14="http://schemas.microsoft.com/office/powerpoint/2010/main" val="2831142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A57225-D294-4EB9-821C-016EAD19BCCA}"/>
              </a:ext>
            </a:extLst>
          </p:cNvPr>
          <p:cNvSpPr>
            <a:spLocks noGrp="1"/>
          </p:cNvSpPr>
          <p:nvPr>
            <p:ph type="title"/>
          </p:nvPr>
        </p:nvSpPr>
        <p:spPr/>
        <p:txBody>
          <a:bodyPr/>
          <a:lstStyle/>
          <a:p>
            <a:r>
              <a:rPr lang="en-US" altLang="ja-JP" dirty="0"/>
              <a:t>Apache</a:t>
            </a:r>
            <a:r>
              <a:rPr lang="ja-JP" altLang="en-US" dirty="0"/>
              <a:t>の</a:t>
            </a:r>
            <a:r>
              <a:rPr lang="en-US" altLang="ja-JP" dirty="0"/>
              <a:t>ML</a:t>
            </a:r>
            <a:r>
              <a:rPr lang="ja-JP" altLang="en-US" dirty="0"/>
              <a:t>の分析</a:t>
            </a:r>
            <a:endParaRPr kumimoji="1" lang="ja-JP" altLang="en-US" dirty="0"/>
          </a:p>
        </p:txBody>
      </p:sp>
      <p:sp>
        <p:nvSpPr>
          <p:cNvPr id="3" name="コンテンツ プレースホルダー 2">
            <a:extLst>
              <a:ext uri="{FF2B5EF4-FFF2-40B4-BE49-F238E27FC236}">
                <a16:creationId xmlns:a16="http://schemas.microsoft.com/office/drawing/2014/main" id="{A3B02B54-DABC-47C4-9CD9-28284C106593}"/>
              </a:ext>
            </a:extLst>
          </p:cNvPr>
          <p:cNvSpPr>
            <a:spLocks noGrp="1"/>
          </p:cNvSpPr>
          <p:nvPr>
            <p:ph idx="1"/>
          </p:nvPr>
        </p:nvSpPr>
        <p:spPr/>
        <p:txBody>
          <a:bodyPr/>
          <a:lstStyle/>
          <a:p>
            <a:r>
              <a:rPr kumimoji="1" lang="ja-JP" altLang="en-US" dirty="0"/>
              <a:t>手動での後処理のために</a:t>
            </a:r>
            <a:r>
              <a:rPr lang="ja-JP" altLang="en-US" dirty="0"/>
              <a:t>意図的にク ラスター類似性しきい値を非常に低く設定する</a:t>
            </a:r>
            <a:endParaRPr lang="en-US" altLang="ja-JP" dirty="0"/>
          </a:p>
          <a:p>
            <a:endParaRPr kumimoji="1" lang="en-US" altLang="ja-JP" sz="1400" dirty="0"/>
          </a:p>
          <a:p>
            <a:r>
              <a:rPr kumimoji="1" lang="ja-JP" altLang="en-US" dirty="0"/>
              <a:t>多くのクラスターから類似する</a:t>
            </a:r>
            <a:r>
              <a:rPr kumimoji="1" lang="en-US" altLang="ja-JP" dirty="0"/>
              <a:t>2</a:t>
            </a:r>
            <a:r>
              <a:rPr kumimoji="1" lang="ja-JP" altLang="en-US" dirty="0"/>
              <a:t>つを統合するよりも</a:t>
            </a:r>
            <a:r>
              <a:rPr kumimoji="1" lang="en-US" altLang="ja-JP" dirty="0"/>
              <a:t>,</a:t>
            </a:r>
            <a:r>
              <a:rPr kumimoji="1" lang="ja-JP" altLang="en-US" dirty="0"/>
              <a:t>少ないクラスターから手動で異なるものを分割するほうが簡単であるから</a:t>
            </a:r>
          </a:p>
        </p:txBody>
      </p:sp>
      <p:sp>
        <p:nvSpPr>
          <p:cNvPr id="4" name="スライド番号プレースホルダー 3">
            <a:extLst>
              <a:ext uri="{FF2B5EF4-FFF2-40B4-BE49-F238E27FC236}">
                <a16:creationId xmlns:a16="http://schemas.microsoft.com/office/drawing/2014/main" id="{A27F7EA8-86CB-447D-8885-111DAED207EB}"/>
              </a:ext>
            </a:extLst>
          </p:cNvPr>
          <p:cNvSpPr>
            <a:spLocks noGrp="1"/>
          </p:cNvSpPr>
          <p:nvPr>
            <p:ph type="sldNum" sz="quarter" idx="12"/>
          </p:nvPr>
        </p:nvSpPr>
        <p:spPr/>
        <p:txBody>
          <a:bodyPr/>
          <a:lstStyle/>
          <a:p>
            <a:fld id="{F6B31617-83C2-4116-A292-35893FC60E85}" type="slidenum">
              <a:rPr kumimoji="1" lang="ja-JP" altLang="en-US" smtClean="0"/>
              <a:pPr/>
              <a:t>12</a:t>
            </a:fld>
            <a:endParaRPr kumimoji="1" lang="ja-JP" altLang="en-US" dirty="0"/>
          </a:p>
        </p:txBody>
      </p:sp>
    </p:spTree>
    <p:extLst>
      <p:ext uri="{BB962C8B-B14F-4D97-AF65-F5344CB8AC3E}">
        <p14:creationId xmlns:p14="http://schemas.microsoft.com/office/powerpoint/2010/main" val="4258095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0461F0-8604-4B23-BDE0-1358799E3251}"/>
              </a:ext>
            </a:extLst>
          </p:cNvPr>
          <p:cNvSpPr>
            <a:spLocks noGrp="1"/>
          </p:cNvSpPr>
          <p:nvPr>
            <p:ph type="title"/>
          </p:nvPr>
        </p:nvSpPr>
        <p:spPr/>
        <p:txBody>
          <a:bodyPr/>
          <a:lstStyle/>
          <a:p>
            <a:r>
              <a:rPr kumimoji="1" lang="ja-JP" altLang="en-US" dirty="0"/>
              <a:t>クラスタリングアルゴリズム</a:t>
            </a:r>
          </a:p>
        </p:txBody>
      </p:sp>
      <p:sp>
        <p:nvSpPr>
          <p:cNvPr id="3" name="コンテンツ プレースホルダー 2">
            <a:extLst>
              <a:ext uri="{FF2B5EF4-FFF2-40B4-BE49-F238E27FC236}">
                <a16:creationId xmlns:a16="http://schemas.microsoft.com/office/drawing/2014/main" id="{BBA17A2A-8617-4EA7-8D41-01EDD6ABD2FC}"/>
              </a:ext>
            </a:extLst>
          </p:cNvPr>
          <p:cNvSpPr>
            <a:spLocks noGrp="1"/>
          </p:cNvSpPr>
          <p:nvPr>
            <p:ph idx="1"/>
          </p:nvPr>
        </p:nvSpPr>
        <p:spPr/>
        <p:txBody>
          <a:bodyPr/>
          <a:lstStyle/>
          <a:p>
            <a:r>
              <a:rPr kumimoji="1" lang="en-US" altLang="ja-JP" dirty="0"/>
              <a:t>1.</a:t>
            </a:r>
            <a:r>
              <a:rPr kumimoji="1" lang="ja-JP" altLang="en-US" dirty="0"/>
              <a:t>名前の正規化</a:t>
            </a:r>
            <a:endParaRPr kumimoji="1" lang="en-US" altLang="ja-JP" dirty="0"/>
          </a:p>
          <a:p>
            <a:r>
              <a:rPr lang="ja-JP" altLang="en-US" dirty="0"/>
              <a:t>句読点</a:t>
            </a:r>
            <a:r>
              <a:rPr lang="en-US" altLang="ja-JP" dirty="0"/>
              <a:t>,</a:t>
            </a:r>
            <a:r>
              <a:rPr lang="ja-JP" altLang="en-US" dirty="0"/>
              <a:t>接尾辞</a:t>
            </a:r>
            <a:r>
              <a:rPr lang="en-US" altLang="ja-JP" dirty="0"/>
              <a:t>(</a:t>
            </a:r>
            <a:r>
              <a:rPr lang="en-US" altLang="ja-JP" dirty="0" err="1"/>
              <a:t>jr</a:t>
            </a:r>
            <a:r>
              <a:rPr lang="ja-JP" altLang="en-US" dirty="0"/>
              <a:t>等</a:t>
            </a:r>
            <a:r>
              <a:rPr lang="en-US" altLang="ja-JP" dirty="0"/>
              <a:t>),</a:t>
            </a:r>
            <a:r>
              <a:rPr lang="ja-JP" altLang="en-US" dirty="0"/>
              <a:t>一般的な用語を削除し</a:t>
            </a:r>
            <a:r>
              <a:rPr lang="en-US" altLang="ja-JP" dirty="0"/>
              <a:t>,</a:t>
            </a:r>
            <a:r>
              <a:rPr lang="ja-JP" altLang="en-US" dirty="0"/>
              <a:t>姓と名に分割</a:t>
            </a:r>
            <a:endParaRPr lang="en-US" altLang="ja-JP" dirty="0"/>
          </a:p>
          <a:p>
            <a:r>
              <a:rPr kumimoji="1" lang="en-US" altLang="ja-JP" dirty="0"/>
              <a:t>2.</a:t>
            </a:r>
            <a:r>
              <a:rPr kumimoji="1" lang="ja-JP" altLang="en-US" dirty="0"/>
              <a:t>名前の類似性</a:t>
            </a:r>
            <a:endParaRPr kumimoji="1" lang="en-US" altLang="ja-JP" dirty="0"/>
          </a:p>
          <a:p>
            <a:r>
              <a:rPr kumimoji="1" lang="ja-JP" altLang="en-US" dirty="0"/>
              <a:t>フルネームと姓と名の間の類似性をレーベンシュタイン距離に基づいてスコアを算出</a:t>
            </a:r>
          </a:p>
        </p:txBody>
      </p:sp>
      <p:sp>
        <p:nvSpPr>
          <p:cNvPr id="4" name="スライド番号プレースホルダー 3">
            <a:extLst>
              <a:ext uri="{FF2B5EF4-FFF2-40B4-BE49-F238E27FC236}">
                <a16:creationId xmlns:a16="http://schemas.microsoft.com/office/drawing/2014/main" id="{79421305-89BF-465D-B048-332E567D11E9}"/>
              </a:ext>
            </a:extLst>
          </p:cNvPr>
          <p:cNvSpPr>
            <a:spLocks noGrp="1"/>
          </p:cNvSpPr>
          <p:nvPr>
            <p:ph type="sldNum" sz="quarter" idx="12"/>
          </p:nvPr>
        </p:nvSpPr>
        <p:spPr/>
        <p:txBody>
          <a:bodyPr/>
          <a:lstStyle/>
          <a:p>
            <a:fld id="{F6B31617-83C2-4116-A292-35893FC60E85}" type="slidenum">
              <a:rPr kumimoji="1" lang="ja-JP" altLang="en-US" smtClean="0"/>
              <a:pPr/>
              <a:t>13</a:t>
            </a:fld>
            <a:endParaRPr kumimoji="1" lang="ja-JP" altLang="en-US" dirty="0"/>
          </a:p>
        </p:txBody>
      </p:sp>
    </p:spTree>
    <p:extLst>
      <p:ext uri="{BB962C8B-B14F-4D97-AF65-F5344CB8AC3E}">
        <p14:creationId xmlns:p14="http://schemas.microsoft.com/office/powerpoint/2010/main" val="3694700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CF81D6-8C4F-451B-BA8E-5ECFE4F6E505}"/>
              </a:ext>
            </a:extLst>
          </p:cNvPr>
          <p:cNvSpPr>
            <a:spLocks noGrp="1"/>
          </p:cNvSpPr>
          <p:nvPr>
            <p:ph type="title"/>
          </p:nvPr>
        </p:nvSpPr>
        <p:spPr/>
        <p:txBody>
          <a:bodyPr/>
          <a:lstStyle/>
          <a:p>
            <a:r>
              <a:rPr lang="ja-JP" altLang="en-US" dirty="0"/>
              <a:t>クラスタリングアルゴリズム</a:t>
            </a:r>
            <a:endParaRPr kumimoji="1" lang="ja-JP" altLang="en-US" dirty="0"/>
          </a:p>
        </p:txBody>
      </p:sp>
      <p:sp>
        <p:nvSpPr>
          <p:cNvPr id="3" name="コンテンツ プレースホルダー 2">
            <a:extLst>
              <a:ext uri="{FF2B5EF4-FFF2-40B4-BE49-F238E27FC236}">
                <a16:creationId xmlns:a16="http://schemas.microsoft.com/office/drawing/2014/main" id="{0F109B98-3BDA-42E6-9DE1-35E8E1E74A9C}"/>
              </a:ext>
            </a:extLst>
          </p:cNvPr>
          <p:cNvSpPr>
            <a:spLocks noGrp="1"/>
          </p:cNvSpPr>
          <p:nvPr>
            <p:ph idx="1"/>
          </p:nvPr>
        </p:nvSpPr>
        <p:spPr/>
        <p:txBody>
          <a:bodyPr/>
          <a:lstStyle/>
          <a:p>
            <a:r>
              <a:rPr kumimoji="1" lang="en-US" altLang="ja-JP" dirty="0"/>
              <a:t>3.</a:t>
            </a:r>
            <a:r>
              <a:rPr kumimoji="1" lang="ja-JP" altLang="en-US" dirty="0"/>
              <a:t>名前とメールアドレスの類似性</a:t>
            </a:r>
            <a:endParaRPr kumimoji="1" lang="en-US" altLang="ja-JP" dirty="0"/>
          </a:p>
          <a:p>
            <a:r>
              <a:rPr kumimoji="1" lang="ja-JP" altLang="en-US" dirty="0"/>
              <a:t>名前とメールアドレスが一致する場合 スコアを高くする</a:t>
            </a:r>
            <a:r>
              <a:rPr kumimoji="1" lang="en-US" altLang="ja-JP" dirty="0"/>
              <a:t>(</a:t>
            </a:r>
            <a:r>
              <a:rPr kumimoji="1" lang="ja-JP" altLang="en-US" dirty="0"/>
              <a:t>メールアドレスに姓と名が含まれている場合のみ</a:t>
            </a:r>
            <a:r>
              <a:rPr kumimoji="1" lang="en-US" altLang="ja-JP" dirty="0"/>
              <a:t>)</a:t>
            </a:r>
          </a:p>
          <a:p>
            <a:r>
              <a:rPr kumimoji="1" lang="ja-JP" altLang="en-US" dirty="0"/>
              <a:t>一部のイニシャルとその他全体が一致する場合も高いスコアになる</a:t>
            </a:r>
            <a:endParaRPr kumimoji="1" lang="en-US" altLang="ja-JP" dirty="0"/>
          </a:p>
          <a:p>
            <a:r>
              <a:rPr lang="ja-JP" altLang="en-US" dirty="0"/>
              <a:t>例</a:t>
            </a:r>
            <a:r>
              <a:rPr lang="en-US" altLang="ja-JP" dirty="0"/>
              <a:t>)Erin Bird </a:t>
            </a:r>
            <a:r>
              <a:rPr lang="ja-JP" altLang="en-US" dirty="0"/>
              <a:t>は </a:t>
            </a:r>
            <a:r>
              <a:rPr lang="en-US" altLang="ja-JP" dirty="0" err="1"/>
              <a:t>erinb</a:t>
            </a:r>
            <a:r>
              <a:rPr lang="en-US" altLang="ja-JP" dirty="0"/>
              <a:t> </a:t>
            </a:r>
            <a:r>
              <a:rPr lang="ja-JP" altLang="en-US" dirty="0"/>
              <a:t>と </a:t>
            </a:r>
            <a:r>
              <a:rPr lang="en-US" altLang="ja-JP" dirty="0" err="1"/>
              <a:t>ebird</a:t>
            </a:r>
            <a:r>
              <a:rPr lang="en-US" altLang="ja-JP" dirty="0"/>
              <a:t> </a:t>
            </a:r>
            <a:r>
              <a:rPr lang="ja-JP" altLang="en-US" dirty="0"/>
              <a:t>に一致</a:t>
            </a:r>
            <a:endParaRPr kumimoji="1" lang="ja-JP" altLang="en-US" dirty="0"/>
          </a:p>
        </p:txBody>
      </p:sp>
      <p:sp>
        <p:nvSpPr>
          <p:cNvPr id="4" name="スライド番号プレースホルダー 3">
            <a:extLst>
              <a:ext uri="{FF2B5EF4-FFF2-40B4-BE49-F238E27FC236}">
                <a16:creationId xmlns:a16="http://schemas.microsoft.com/office/drawing/2014/main" id="{06684BEF-CEB3-4F81-B457-FD706EE562D1}"/>
              </a:ext>
            </a:extLst>
          </p:cNvPr>
          <p:cNvSpPr>
            <a:spLocks noGrp="1"/>
          </p:cNvSpPr>
          <p:nvPr>
            <p:ph type="sldNum" sz="quarter" idx="12"/>
          </p:nvPr>
        </p:nvSpPr>
        <p:spPr/>
        <p:txBody>
          <a:bodyPr/>
          <a:lstStyle/>
          <a:p>
            <a:fld id="{F6B31617-83C2-4116-A292-35893FC60E85}" type="slidenum">
              <a:rPr kumimoji="1" lang="ja-JP" altLang="en-US" smtClean="0"/>
              <a:pPr/>
              <a:t>14</a:t>
            </a:fld>
            <a:endParaRPr kumimoji="1" lang="ja-JP" altLang="en-US" dirty="0"/>
          </a:p>
        </p:txBody>
      </p:sp>
    </p:spTree>
    <p:extLst>
      <p:ext uri="{BB962C8B-B14F-4D97-AF65-F5344CB8AC3E}">
        <p14:creationId xmlns:p14="http://schemas.microsoft.com/office/powerpoint/2010/main" val="3820089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3BAA30-E86A-413A-8450-9BF9BA6BE816}"/>
              </a:ext>
            </a:extLst>
          </p:cNvPr>
          <p:cNvSpPr>
            <a:spLocks noGrp="1"/>
          </p:cNvSpPr>
          <p:nvPr>
            <p:ph type="title"/>
          </p:nvPr>
        </p:nvSpPr>
        <p:spPr/>
        <p:txBody>
          <a:bodyPr/>
          <a:lstStyle/>
          <a:p>
            <a:r>
              <a:rPr lang="ja-JP" altLang="en-US" dirty="0"/>
              <a:t>クラスタリングアルゴリズム</a:t>
            </a:r>
            <a:endParaRPr kumimoji="1" lang="ja-JP" altLang="en-US" dirty="0"/>
          </a:p>
        </p:txBody>
      </p:sp>
      <p:sp>
        <p:nvSpPr>
          <p:cNvPr id="3" name="コンテンツ プレースホルダー 2">
            <a:extLst>
              <a:ext uri="{FF2B5EF4-FFF2-40B4-BE49-F238E27FC236}">
                <a16:creationId xmlns:a16="http://schemas.microsoft.com/office/drawing/2014/main" id="{465F4408-A9EA-427B-B371-AB1AFC3F8331}"/>
              </a:ext>
            </a:extLst>
          </p:cNvPr>
          <p:cNvSpPr>
            <a:spLocks noGrp="1"/>
          </p:cNvSpPr>
          <p:nvPr>
            <p:ph idx="1"/>
          </p:nvPr>
        </p:nvSpPr>
        <p:spPr/>
        <p:txBody>
          <a:bodyPr/>
          <a:lstStyle/>
          <a:p>
            <a:r>
              <a:rPr kumimoji="1" lang="en-US" altLang="ja-JP" dirty="0"/>
              <a:t>4.</a:t>
            </a:r>
            <a:r>
              <a:rPr kumimoji="1" lang="ja-JP" altLang="en-US" dirty="0"/>
              <a:t>電子メールの類似性</a:t>
            </a:r>
            <a:endParaRPr kumimoji="1" lang="en-US" altLang="ja-JP" dirty="0"/>
          </a:p>
          <a:p>
            <a:r>
              <a:rPr lang="en-US" altLang="ja-JP" dirty="0"/>
              <a:t>2</a:t>
            </a:r>
            <a:r>
              <a:rPr lang="ja-JP" altLang="en-US" dirty="0"/>
              <a:t>つのメールアドレス</a:t>
            </a:r>
            <a:r>
              <a:rPr lang="en-US" altLang="ja-JP" dirty="0"/>
              <a:t>(@</a:t>
            </a:r>
            <a:r>
              <a:rPr lang="ja-JP" altLang="en-US" dirty="0"/>
              <a:t>以前</a:t>
            </a:r>
            <a:r>
              <a:rPr lang="en-US" altLang="ja-JP" dirty="0"/>
              <a:t>)</a:t>
            </a:r>
            <a:r>
              <a:rPr lang="ja-JP" altLang="en-US" dirty="0"/>
              <a:t>のレーベンシュタイン距離からスコアを算出</a:t>
            </a:r>
            <a:endParaRPr lang="en-US" altLang="ja-JP" dirty="0"/>
          </a:p>
          <a:p>
            <a:endParaRPr lang="en-US" altLang="ja-JP" dirty="0"/>
          </a:p>
          <a:p>
            <a:r>
              <a:rPr lang="en-US" altLang="ja-JP" dirty="0"/>
              <a:t>5.2</a:t>
            </a:r>
            <a:r>
              <a:rPr lang="ja-JP" altLang="en-US" dirty="0"/>
              <a:t>～</a:t>
            </a:r>
            <a:r>
              <a:rPr lang="en-US" altLang="ja-JP" dirty="0"/>
              <a:t>4</a:t>
            </a:r>
            <a:r>
              <a:rPr lang="ja-JP" altLang="en-US" dirty="0"/>
              <a:t>のスコアの最大値をそれぞれの</a:t>
            </a:r>
            <a:r>
              <a:rPr lang="en-US" altLang="ja-JP" dirty="0"/>
              <a:t>ID</a:t>
            </a:r>
            <a:r>
              <a:rPr lang="ja-JP" altLang="en-US" dirty="0"/>
              <a:t>の類似性とし</a:t>
            </a:r>
            <a:r>
              <a:rPr lang="en-US" altLang="ja-JP" dirty="0"/>
              <a:t>,</a:t>
            </a:r>
            <a:r>
              <a:rPr lang="ja-JP" altLang="en-US" dirty="0"/>
              <a:t>クラスターを統合</a:t>
            </a:r>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191EDA28-C04D-4E69-9683-8098CA6B66A2}"/>
              </a:ext>
            </a:extLst>
          </p:cNvPr>
          <p:cNvSpPr>
            <a:spLocks noGrp="1"/>
          </p:cNvSpPr>
          <p:nvPr>
            <p:ph type="sldNum" sz="quarter" idx="12"/>
          </p:nvPr>
        </p:nvSpPr>
        <p:spPr/>
        <p:txBody>
          <a:bodyPr/>
          <a:lstStyle/>
          <a:p>
            <a:fld id="{F6B31617-83C2-4116-A292-35893FC60E85}" type="slidenum">
              <a:rPr kumimoji="1" lang="ja-JP" altLang="en-US" smtClean="0"/>
              <a:pPr/>
              <a:t>15</a:t>
            </a:fld>
            <a:endParaRPr kumimoji="1" lang="ja-JP" altLang="en-US" dirty="0"/>
          </a:p>
        </p:txBody>
      </p:sp>
    </p:spTree>
    <p:extLst>
      <p:ext uri="{BB962C8B-B14F-4D97-AF65-F5344CB8AC3E}">
        <p14:creationId xmlns:p14="http://schemas.microsoft.com/office/powerpoint/2010/main" val="3954513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69EDC6-6ABA-4573-9C42-F908DF91A427}"/>
              </a:ext>
            </a:extLst>
          </p:cNvPr>
          <p:cNvSpPr>
            <a:spLocks noGrp="1"/>
          </p:cNvSpPr>
          <p:nvPr>
            <p:ph type="title"/>
          </p:nvPr>
        </p:nvSpPr>
        <p:spPr/>
        <p:txBody>
          <a:bodyPr/>
          <a:lstStyle/>
          <a:p>
            <a:r>
              <a:rPr lang="ja-JP" altLang="en-US" dirty="0"/>
              <a:t>クラスタリングアルゴリズム</a:t>
            </a:r>
            <a:endParaRPr kumimoji="1" lang="ja-JP" altLang="en-US" dirty="0"/>
          </a:p>
        </p:txBody>
      </p:sp>
      <p:sp>
        <p:nvSpPr>
          <p:cNvPr id="3" name="コンテンツ プレースホルダー 2">
            <a:extLst>
              <a:ext uri="{FF2B5EF4-FFF2-40B4-BE49-F238E27FC236}">
                <a16:creationId xmlns:a16="http://schemas.microsoft.com/office/drawing/2014/main" id="{249AAC81-82A9-41DE-8C6D-7E57ED4CB427}"/>
              </a:ext>
            </a:extLst>
          </p:cNvPr>
          <p:cNvSpPr>
            <a:spLocks noGrp="1"/>
          </p:cNvSpPr>
          <p:nvPr>
            <p:ph idx="1"/>
          </p:nvPr>
        </p:nvSpPr>
        <p:spPr/>
        <p:txBody>
          <a:bodyPr/>
          <a:lstStyle/>
          <a:p>
            <a:pPr marL="0" indent="0">
              <a:buNone/>
            </a:pPr>
            <a:r>
              <a:rPr kumimoji="1" lang="ja-JP" altLang="en-US" dirty="0"/>
              <a:t>完成したクラスターを手作業で分割し</a:t>
            </a:r>
            <a:r>
              <a:rPr kumimoji="1" lang="en-US" altLang="ja-JP" dirty="0"/>
              <a:t>,</a:t>
            </a:r>
            <a:r>
              <a:rPr kumimoji="1" lang="ja-JP" altLang="en-US" dirty="0"/>
              <a:t>リストが完成</a:t>
            </a:r>
            <a:endParaRPr kumimoji="1" lang="en-US" altLang="ja-JP" dirty="0"/>
          </a:p>
          <a:p>
            <a:pPr marL="0" indent="0">
              <a:buNone/>
            </a:pPr>
            <a:endParaRPr lang="en-US" altLang="ja-JP" dirty="0"/>
          </a:p>
          <a:p>
            <a:pPr marL="0" indent="0">
              <a:buNone/>
            </a:pPr>
            <a:r>
              <a:rPr kumimoji="1" lang="ja-JP" altLang="en-US" dirty="0"/>
              <a:t>同様の手法でクラスターと</a:t>
            </a:r>
            <a:r>
              <a:rPr kumimoji="1" lang="en-US" altLang="ja-JP" dirty="0"/>
              <a:t>CVS</a:t>
            </a:r>
            <a:r>
              <a:rPr kumimoji="1" lang="ja-JP" altLang="en-US" dirty="0"/>
              <a:t>アカウントを紐づけ</a:t>
            </a:r>
            <a:endParaRPr kumimoji="1" lang="en-US" altLang="ja-JP" dirty="0"/>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F6A9F464-0AAC-4B4E-8805-B01830A9C0FE}"/>
              </a:ext>
            </a:extLst>
          </p:cNvPr>
          <p:cNvSpPr>
            <a:spLocks noGrp="1"/>
          </p:cNvSpPr>
          <p:nvPr>
            <p:ph type="sldNum" sz="quarter" idx="12"/>
          </p:nvPr>
        </p:nvSpPr>
        <p:spPr/>
        <p:txBody>
          <a:bodyPr/>
          <a:lstStyle/>
          <a:p>
            <a:fld id="{F6B31617-83C2-4116-A292-35893FC60E85}" type="slidenum">
              <a:rPr kumimoji="1" lang="ja-JP" altLang="en-US" smtClean="0"/>
              <a:pPr/>
              <a:t>16</a:t>
            </a:fld>
            <a:endParaRPr kumimoji="1" lang="ja-JP" altLang="en-US" dirty="0"/>
          </a:p>
        </p:txBody>
      </p:sp>
    </p:spTree>
    <p:extLst>
      <p:ext uri="{BB962C8B-B14F-4D97-AF65-F5344CB8AC3E}">
        <p14:creationId xmlns:p14="http://schemas.microsoft.com/office/powerpoint/2010/main" val="1304377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A6F5AD-6DC0-484C-B504-8BA65C015461}"/>
              </a:ext>
            </a:extLst>
          </p:cNvPr>
          <p:cNvSpPr>
            <a:spLocks noGrp="1"/>
          </p:cNvSpPr>
          <p:nvPr>
            <p:ph type="title"/>
          </p:nvPr>
        </p:nvSpPr>
        <p:spPr/>
        <p:txBody>
          <a:bodyPr/>
          <a:lstStyle/>
          <a:p>
            <a:r>
              <a:rPr kumimoji="1" lang="ja-JP" altLang="en-US" dirty="0"/>
              <a:t>データ抽出</a:t>
            </a:r>
          </a:p>
        </p:txBody>
      </p:sp>
      <p:sp>
        <p:nvSpPr>
          <p:cNvPr id="3" name="コンテンツ プレースホルダー 2">
            <a:extLst>
              <a:ext uri="{FF2B5EF4-FFF2-40B4-BE49-F238E27FC236}">
                <a16:creationId xmlns:a16="http://schemas.microsoft.com/office/drawing/2014/main" id="{E6FF5995-33B5-436E-8F9F-D1D02E8B8A4B}"/>
              </a:ext>
            </a:extLst>
          </p:cNvPr>
          <p:cNvSpPr>
            <a:spLocks noGrp="1"/>
          </p:cNvSpPr>
          <p:nvPr>
            <p:ph idx="1"/>
          </p:nvPr>
        </p:nvSpPr>
        <p:spPr/>
        <p:txBody>
          <a:bodyPr/>
          <a:lstStyle/>
          <a:p>
            <a:endParaRPr kumimoji="1" lang="en-US" altLang="ja-JP" dirty="0"/>
          </a:p>
          <a:p>
            <a:r>
              <a:rPr kumimoji="1" lang="en-US" altLang="ja-JP" dirty="0"/>
              <a:t>Apache</a:t>
            </a:r>
            <a:r>
              <a:rPr kumimoji="1" lang="ja-JP" altLang="en-US" dirty="0"/>
              <a:t>の</a:t>
            </a:r>
            <a:r>
              <a:rPr kumimoji="1" lang="en-US" altLang="ja-JP" dirty="0"/>
              <a:t>ML</a:t>
            </a:r>
            <a:r>
              <a:rPr lang="ja-JP" altLang="en-US" dirty="0"/>
              <a:t>の</a:t>
            </a:r>
            <a:r>
              <a:rPr kumimoji="1" lang="en-US" altLang="ja-JP" dirty="0"/>
              <a:t>10,2611</a:t>
            </a:r>
            <a:r>
              <a:rPr kumimoji="1" lang="ja-JP" altLang="en-US" dirty="0"/>
              <a:t>件のメッセージからヘッダーの形式が正しくないものを除き</a:t>
            </a:r>
            <a:r>
              <a:rPr kumimoji="1" lang="en-US" altLang="ja-JP" dirty="0"/>
              <a:t>10,1637</a:t>
            </a:r>
            <a:r>
              <a:rPr kumimoji="1" lang="ja-JP" altLang="en-US" dirty="0"/>
              <a:t>件のメッセージを解析</a:t>
            </a:r>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F6DCCC00-EC63-4D51-AB28-1CDBAAA831FD}"/>
              </a:ext>
            </a:extLst>
          </p:cNvPr>
          <p:cNvSpPr>
            <a:spLocks noGrp="1"/>
          </p:cNvSpPr>
          <p:nvPr>
            <p:ph type="sldNum" sz="quarter" idx="12"/>
          </p:nvPr>
        </p:nvSpPr>
        <p:spPr/>
        <p:txBody>
          <a:bodyPr/>
          <a:lstStyle/>
          <a:p>
            <a:fld id="{F6B31617-83C2-4116-A292-35893FC60E85}" type="slidenum">
              <a:rPr kumimoji="1" lang="ja-JP" altLang="en-US" smtClean="0"/>
              <a:pPr/>
              <a:t>17</a:t>
            </a:fld>
            <a:endParaRPr kumimoji="1" lang="ja-JP" altLang="en-US" dirty="0"/>
          </a:p>
        </p:txBody>
      </p:sp>
    </p:spTree>
    <p:extLst>
      <p:ext uri="{BB962C8B-B14F-4D97-AF65-F5344CB8AC3E}">
        <p14:creationId xmlns:p14="http://schemas.microsoft.com/office/powerpoint/2010/main" val="197126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B981C2-FC8D-4C85-A921-E45FC9B347E4}"/>
              </a:ext>
            </a:extLst>
          </p:cNvPr>
          <p:cNvSpPr>
            <a:spLocks noGrp="1"/>
          </p:cNvSpPr>
          <p:nvPr>
            <p:ph type="title"/>
          </p:nvPr>
        </p:nvSpPr>
        <p:spPr/>
        <p:txBody>
          <a:bodyPr/>
          <a:lstStyle/>
          <a:p>
            <a:r>
              <a:rPr kumimoji="1" lang="en-US" altLang="ja-JP" dirty="0"/>
              <a:t>SMALL WORLD</a:t>
            </a:r>
            <a:endParaRPr kumimoji="1" lang="ja-JP" altLang="en-US" dirty="0"/>
          </a:p>
        </p:txBody>
      </p:sp>
      <p:pic>
        <p:nvPicPr>
          <p:cNvPr id="6" name="コンテンツ プレースホルダー 5" descr="ボート, グループ, テーブル が含まれている画像&#10;&#10;自動的に生成された説明">
            <a:extLst>
              <a:ext uri="{FF2B5EF4-FFF2-40B4-BE49-F238E27FC236}">
                <a16:creationId xmlns:a16="http://schemas.microsoft.com/office/drawing/2014/main" id="{F8D59FEE-ACFB-4C77-8517-6ED2E020192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8265" y="2034870"/>
            <a:ext cx="8807470" cy="2209077"/>
          </a:xfrm>
        </p:spPr>
      </p:pic>
      <p:sp>
        <p:nvSpPr>
          <p:cNvPr id="4" name="スライド番号プレースホルダー 3">
            <a:extLst>
              <a:ext uri="{FF2B5EF4-FFF2-40B4-BE49-F238E27FC236}">
                <a16:creationId xmlns:a16="http://schemas.microsoft.com/office/drawing/2014/main" id="{0C40CADD-DE6B-4BC4-89A4-E533618B9E12}"/>
              </a:ext>
            </a:extLst>
          </p:cNvPr>
          <p:cNvSpPr>
            <a:spLocks noGrp="1"/>
          </p:cNvSpPr>
          <p:nvPr>
            <p:ph type="sldNum" sz="quarter" idx="12"/>
          </p:nvPr>
        </p:nvSpPr>
        <p:spPr/>
        <p:txBody>
          <a:bodyPr/>
          <a:lstStyle/>
          <a:p>
            <a:fld id="{F6B31617-83C2-4116-A292-35893FC60E85}" type="slidenum">
              <a:rPr kumimoji="1" lang="ja-JP" altLang="en-US" smtClean="0"/>
              <a:pPr/>
              <a:t>18</a:t>
            </a:fld>
            <a:endParaRPr kumimoji="1" lang="ja-JP" altLang="en-US" dirty="0"/>
          </a:p>
        </p:txBody>
      </p:sp>
      <p:sp>
        <p:nvSpPr>
          <p:cNvPr id="7" name="テキスト ボックス 6">
            <a:extLst>
              <a:ext uri="{FF2B5EF4-FFF2-40B4-BE49-F238E27FC236}">
                <a16:creationId xmlns:a16="http://schemas.microsoft.com/office/drawing/2014/main" id="{80AF4396-D631-435A-AEC2-73E4B58CDEB3}"/>
              </a:ext>
            </a:extLst>
          </p:cNvPr>
          <p:cNvSpPr txBox="1"/>
          <p:nvPr/>
        </p:nvSpPr>
        <p:spPr>
          <a:xfrm>
            <a:off x="168265" y="4243947"/>
            <a:ext cx="8022211" cy="1969770"/>
          </a:xfrm>
          <a:prstGeom prst="rect">
            <a:avLst/>
          </a:prstGeom>
          <a:noFill/>
        </p:spPr>
        <p:txBody>
          <a:bodyPr wrap="square" rtlCol="0">
            <a:spAutoFit/>
          </a:bodyPr>
          <a:lstStyle/>
          <a:p>
            <a:r>
              <a:rPr kumimoji="1" lang="ja-JP" altLang="en-US" sz="2400" dirty="0"/>
              <a:t>対数目盛であることに注意</a:t>
            </a:r>
            <a:endParaRPr kumimoji="1" lang="en-US" altLang="ja-JP" sz="2400" dirty="0"/>
          </a:p>
          <a:p>
            <a:endParaRPr kumimoji="1" lang="en-US" altLang="ja-JP" sz="2400" dirty="0"/>
          </a:p>
          <a:p>
            <a:endParaRPr kumimoji="1" lang="en-US" altLang="ja-JP" sz="2400" dirty="0"/>
          </a:p>
          <a:p>
            <a:r>
              <a:rPr kumimoji="1" lang="ja-JP" altLang="en-US" sz="3200" dirty="0"/>
              <a:t>少数の人が送信と返信の大部分を占める</a:t>
            </a:r>
            <a:endParaRPr kumimoji="1" lang="en-US" altLang="ja-JP" sz="3200" dirty="0"/>
          </a:p>
          <a:p>
            <a:endParaRPr kumimoji="1" lang="ja-JP" altLang="en-US" dirty="0"/>
          </a:p>
        </p:txBody>
      </p:sp>
    </p:spTree>
    <p:extLst>
      <p:ext uri="{BB962C8B-B14F-4D97-AF65-F5344CB8AC3E}">
        <p14:creationId xmlns:p14="http://schemas.microsoft.com/office/powerpoint/2010/main" val="769957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4508CC-A28B-4753-B657-CB13513DC967}"/>
              </a:ext>
            </a:extLst>
          </p:cNvPr>
          <p:cNvSpPr>
            <a:spLocks noGrp="1"/>
          </p:cNvSpPr>
          <p:nvPr>
            <p:ph type="title"/>
          </p:nvPr>
        </p:nvSpPr>
        <p:spPr/>
        <p:txBody>
          <a:bodyPr/>
          <a:lstStyle/>
          <a:p>
            <a:r>
              <a:rPr kumimoji="1" lang="en-US" altLang="ja-JP" dirty="0"/>
              <a:t>C&amp;C</a:t>
            </a:r>
            <a:r>
              <a:rPr kumimoji="1" lang="ja-JP" altLang="en-US" dirty="0"/>
              <a:t>の活動と開発活動</a:t>
            </a:r>
          </a:p>
        </p:txBody>
      </p:sp>
      <p:sp>
        <p:nvSpPr>
          <p:cNvPr id="3" name="コンテンツ プレースホルダー 2">
            <a:extLst>
              <a:ext uri="{FF2B5EF4-FFF2-40B4-BE49-F238E27FC236}">
                <a16:creationId xmlns:a16="http://schemas.microsoft.com/office/drawing/2014/main" id="{D7331D04-82CE-4623-9FAA-32DDB3730DDC}"/>
              </a:ext>
            </a:extLst>
          </p:cNvPr>
          <p:cNvSpPr>
            <a:spLocks noGrp="1"/>
          </p:cNvSpPr>
          <p:nvPr>
            <p:ph idx="1"/>
          </p:nvPr>
        </p:nvSpPr>
        <p:spPr/>
        <p:txBody>
          <a:bodyPr/>
          <a:lstStyle/>
          <a:p>
            <a:r>
              <a:rPr lang="ja-JP" altLang="en-US" dirty="0"/>
              <a:t>・メーリングリストで多くのメッセージを送信する開発者は</a:t>
            </a:r>
            <a:r>
              <a:rPr lang="en-US" altLang="ja-JP" dirty="0"/>
              <a:t>,</a:t>
            </a:r>
            <a:r>
              <a:rPr lang="ja-JP" altLang="en-US" dirty="0"/>
              <a:t>ソースコードの変更に積極的であるか</a:t>
            </a:r>
            <a:endParaRPr lang="en-US" altLang="ja-JP" dirty="0"/>
          </a:p>
          <a:p>
            <a:endParaRPr lang="en-US" altLang="ja-JP" dirty="0"/>
          </a:p>
          <a:p>
            <a:r>
              <a:rPr kumimoji="1" lang="en-US" altLang="ja-JP" dirty="0"/>
              <a:t>CVS</a:t>
            </a:r>
            <a:r>
              <a:rPr kumimoji="1" lang="ja-JP" altLang="en-US" dirty="0"/>
              <a:t>アーカイブからデータを収集し</a:t>
            </a:r>
            <a:r>
              <a:rPr kumimoji="1" lang="en-US" altLang="ja-JP" dirty="0"/>
              <a:t>,</a:t>
            </a:r>
            <a:r>
              <a:rPr kumimoji="1" lang="ja-JP" altLang="en-US" dirty="0"/>
              <a:t>行われた変更の数を調べる</a:t>
            </a:r>
          </a:p>
        </p:txBody>
      </p:sp>
      <p:sp>
        <p:nvSpPr>
          <p:cNvPr id="4" name="スライド番号プレースホルダー 3">
            <a:extLst>
              <a:ext uri="{FF2B5EF4-FFF2-40B4-BE49-F238E27FC236}">
                <a16:creationId xmlns:a16="http://schemas.microsoft.com/office/drawing/2014/main" id="{3F2E22CF-FBD1-4A4E-AAB9-6F5F37A1C9C4}"/>
              </a:ext>
            </a:extLst>
          </p:cNvPr>
          <p:cNvSpPr>
            <a:spLocks noGrp="1"/>
          </p:cNvSpPr>
          <p:nvPr>
            <p:ph type="sldNum" sz="quarter" idx="12"/>
          </p:nvPr>
        </p:nvSpPr>
        <p:spPr/>
        <p:txBody>
          <a:bodyPr/>
          <a:lstStyle/>
          <a:p>
            <a:fld id="{F6B31617-83C2-4116-A292-35893FC60E85}" type="slidenum">
              <a:rPr kumimoji="1" lang="ja-JP" altLang="en-US" smtClean="0"/>
              <a:pPr/>
              <a:t>19</a:t>
            </a:fld>
            <a:endParaRPr kumimoji="1" lang="ja-JP" altLang="en-US" dirty="0"/>
          </a:p>
        </p:txBody>
      </p:sp>
    </p:spTree>
    <p:extLst>
      <p:ext uri="{BB962C8B-B14F-4D97-AF65-F5344CB8AC3E}">
        <p14:creationId xmlns:p14="http://schemas.microsoft.com/office/powerpoint/2010/main" val="2643667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F6F647-DCED-48E0-9C24-DD4BE42E7B71}"/>
              </a:ext>
            </a:extLst>
          </p:cNvPr>
          <p:cNvSpPr>
            <a:spLocks noGrp="1"/>
          </p:cNvSpPr>
          <p:nvPr>
            <p:ph type="title"/>
          </p:nvPr>
        </p:nvSpPr>
        <p:spPr/>
        <p:txBody>
          <a:bodyPr/>
          <a:lstStyle/>
          <a:p>
            <a:r>
              <a:rPr lang="en-US" altLang="ja-JP" dirty="0"/>
              <a:t>C&amp;C</a:t>
            </a:r>
            <a:r>
              <a:rPr lang="ja-JP" altLang="en-US" dirty="0"/>
              <a:t>の活動と開発活動</a:t>
            </a:r>
            <a:endParaRPr kumimoji="1" lang="ja-JP" altLang="en-US" dirty="0"/>
          </a:p>
        </p:txBody>
      </p:sp>
      <p:sp>
        <p:nvSpPr>
          <p:cNvPr id="3" name="コンテンツ プレースホルダー 2">
            <a:extLst>
              <a:ext uri="{FF2B5EF4-FFF2-40B4-BE49-F238E27FC236}">
                <a16:creationId xmlns:a16="http://schemas.microsoft.com/office/drawing/2014/main" id="{2A99405C-F3D5-4B32-BA5C-5BC2AC5112EA}"/>
              </a:ext>
            </a:extLst>
          </p:cNvPr>
          <p:cNvSpPr>
            <a:spLocks noGrp="1"/>
          </p:cNvSpPr>
          <p:nvPr>
            <p:ph idx="1"/>
          </p:nvPr>
        </p:nvSpPr>
        <p:spPr/>
        <p:txBody>
          <a:bodyPr/>
          <a:lstStyle/>
          <a:p>
            <a:pPr marL="0" indent="0">
              <a:buNone/>
            </a:pPr>
            <a:r>
              <a:rPr kumimoji="1" lang="ja-JP" altLang="en-US" dirty="0"/>
              <a:t>開発期間中にコミットしていた</a:t>
            </a:r>
            <a:r>
              <a:rPr kumimoji="1" lang="en-US" altLang="ja-JP" dirty="0"/>
              <a:t>73</a:t>
            </a:r>
            <a:r>
              <a:rPr kumimoji="1" lang="ja-JP" altLang="en-US" dirty="0"/>
              <a:t>人について調査</a:t>
            </a:r>
            <a:endParaRPr kumimoji="1" lang="en-US" altLang="ja-JP" dirty="0"/>
          </a:p>
          <a:p>
            <a:pPr marL="0" indent="0">
              <a:buNone/>
            </a:pPr>
            <a:r>
              <a:rPr lang="ja-JP" altLang="en-US" dirty="0"/>
              <a:t>個人によって送 信されたメッセージの数とソース変更の数の間のスピアマンの順位相関を計算すると約 </a:t>
            </a:r>
            <a:r>
              <a:rPr lang="en-US" altLang="ja-JP" dirty="0"/>
              <a:t>0.80</a:t>
            </a:r>
          </a:p>
          <a:p>
            <a:pPr marL="0" indent="0">
              <a:buNone/>
            </a:pPr>
            <a:r>
              <a:rPr kumimoji="1" lang="ja-JP" altLang="en-US" dirty="0"/>
              <a:t>強い相関があるので開発活動を多く行うと</a:t>
            </a:r>
            <a:r>
              <a:rPr kumimoji="1" lang="en-US" altLang="ja-JP" dirty="0"/>
              <a:t>C&amp;C</a:t>
            </a:r>
            <a:r>
              <a:rPr kumimoji="1" lang="ja-JP" altLang="en-US" dirty="0"/>
              <a:t>活動も増える</a:t>
            </a:r>
          </a:p>
        </p:txBody>
      </p:sp>
      <p:sp>
        <p:nvSpPr>
          <p:cNvPr id="4" name="スライド番号プレースホルダー 3">
            <a:extLst>
              <a:ext uri="{FF2B5EF4-FFF2-40B4-BE49-F238E27FC236}">
                <a16:creationId xmlns:a16="http://schemas.microsoft.com/office/drawing/2014/main" id="{964A8E24-9720-4FA4-AAC7-91E7E00AC038}"/>
              </a:ext>
            </a:extLst>
          </p:cNvPr>
          <p:cNvSpPr>
            <a:spLocks noGrp="1"/>
          </p:cNvSpPr>
          <p:nvPr>
            <p:ph type="sldNum" sz="quarter" idx="12"/>
          </p:nvPr>
        </p:nvSpPr>
        <p:spPr/>
        <p:txBody>
          <a:bodyPr/>
          <a:lstStyle/>
          <a:p>
            <a:fld id="{F6B31617-83C2-4116-A292-35893FC60E85}" type="slidenum">
              <a:rPr kumimoji="1" lang="ja-JP" altLang="en-US" smtClean="0"/>
              <a:pPr/>
              <a:t>20</a:t>
            </a:fld>
            <a:endParaRPr kumimoji="1" lang="ja-JP" altLang="en-US" dirty="0"/>
          </a:p>
        </p:txBody>
      </p:sp>
    </p:spTree>
    <p:extLst>
      <p:ext uri="{BB962C8B-B14F-4D97-AF65-F5344CB8AC3E}">
        <p14:creationId xmlns:p14="http://schemas.microsoft.com/office/powerpoint/2010/main" val="3642998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5B9001-B149-4E5A-9275-EF5CB719A605}"/>
              </a:ext>
            </a:extLst>
          </p:cNvPr>
          <p:cNvSpPr>
            <a:spLocks noGrp="1"/>
          </p:cNvSpPr>
          <p:nvPr>
            <p:ph type="title"/>
          </p:nvPr>
        </p:nvSpPr>
        <p:spPr/>
        <p:txBody>
          <a:bodyPr/>
          <a:lstStyle/>
          <a:p>
            <a:r>
              <a:rPr lang="ja-JP" altLang="en-US" dirty="0"/>
              <a:t>開発者の相対的ステータス</a:t>
            </a:r>
            <a:endParaRPr kumimoji="1" lang="ja-JP" altLang="en-US" dirty="0"/>
          </a:p>
        </p:txBody>
      </p:sp>
      <p:sp>
        <p:nvSpPr>
          <p:cNvPr id="3" name="コンテンツ プレースホルダー 2">
            <a:extLst>
              <a:ext uri="{FF2B5EF4-FFF2-40B4-BE49-F238E27FC236}">
                <a16:creationId xmlns:a16="http://schemas.microsoft.com/office/drawing/2014/main" id="{6B98DFF6-D8D6-4DC7-95FF-6E172AFEEBF6}"/>
              </a:ext>
            </a:extLst>
          </p:cNvPr>
          <p:cNvSpPr>
            <a:spLocks noGrp="1"/>
          </p:cNvSpPr>
          <p:nvPr>
            <p:ph idx="1"/>
          </p:nvPr>
        </p:nvSpPr>
        <p:spPr/>
        <p:txBody>
          <a:bodyPr/>
          <a:lstStyle/>
          <a:p>
            <a:r>
              <a:rPr kumimoji="1" lang="en-US" altLang="ja-JP" dirty="0"/>
              <a:t>73</a:t>
            </a:r>
            <a:r>
              <a:rPr kumimoji="1" lang="ja-JP" altLang="en-US" dirty="0"/>
              <a:t>人の開発者のアクティビティを調査</a:t>
            </a:r>
            <a:endParaRPr lang="en-US" altLang="ja-JP" dirty="0"/>
          </a:p>
          <a:p>
            <a:endParaRPr kumimoji="1" lang="en-US" altLang="ja-JP" dirty="0"/>
          </a:p>
          <a:p>
            <a:endParaRPr lang="en-US" altLang="ja-JP" dirty="0"/>
          </a:p>
          <a:p>
            <a:endParaRPr kumimoji="1" lang="en-US" altLang="ja-JP" dirty="0"/>
          </a:p>
          <a:p>
            <a:endParaRPr lang="en-US" altLang="ja-JP" sz="1050" dirty="0"/>
          </a:p>
          <a:p>
            <a:r>
              <a:rPr kumimoji="1" lang="ja-JP" altLang="en-US" sz="1800" dirty="0"/>
              <a:t>左から合計変更数</a:t>
            </a:r>
            <a:r>
              <a:rPr kumimoji="1" lang="en-US" altLang="ja-JP" sz="1800" dirty="0"/>
              <a:t>,</a:t>
            </a:r>
            <a:r>
              <a:rPr kumimoji="1" lang="ja-JP" altLang="en-US" sz="1800" dirty="0"/>
              <a:t>ソースコード変更数</a:t>
            </a:r>
            <a:r>
              <a:rPr kumimoji="1" lang="en-US" altLang="ja-JP" sz="1800" dirty="0"/>
              <a:t>,</a:t>
            </a:r>
            <a:r>
              <a:rPr kumimoji="1" lang="ja-JP" altLang="en-US" sz="1800" dirty="0"/>
              <a:t>ドキュメント変更数</a:t>
            </a:r>
            <a:endParaRPr kumimoji="1" lang="en-US" altLang="ja-JP" sz="1800" dirty="0"/>
          </a:p>
          <a:p>
            <a:endParaRPr kumimoji="1" lang="ja-JP" altLang="en-US" dirty="0"/>
          </a:p>
        </p:txBody>
      </p:sp>
      <p:sp>
        <p:nvSpPr>
          <p:cNvPr id="4" name="スライド番号プレースホルダー 3">
            <a:extLst>
              <a:ext uri="{FF2B5EF4-FFF2-40B4-BE49-F238E27FC236}">
                <a16:creationId xmlns:a16="http://schemas.microsoft.com/office/drawing/2014/main" id="{CF40A977-3C58-41BA-8339-57F6E534F3E1}"/>
              </a:ext>
            </a:extLst>
          </p:cNvPr>
          <p:cNvSpPr>
            <a:spLocks noGrp="1"/>
          </p:cNvSpPr>
          <p:nvPr>
            <p:ph type="sldNum" sz="quarter" idx="12"/>
          </p:nvPr>
        </p:nvSpPr>
        <p:spPr/>
        <p:txBody>
          <a:bodyPr/>
          <a:lstStyle/>
          <a:p>
            <a:fld id="{F6B31617-83C2-4116-A292-35893FC60E85}" type="slidenum">
              <a:rPr kumimoji="1" lang="ja-JP" altLang="en-US" smtClean="0"/>
              <a:pPr/>
              <a:t>21</a:t>
            </a:fld>
            <a:endParaRPr kumimoji="1" lang="ja-JP" altLang="en-US" dirty="0"/>
          </a:p>
        </p:txBody>
      </p:sp>
      <p:pic>
        <p:nvPicPr>
          <p:cNvPr id="6" name="図 5" descr="スクリーンショットの画面&#10;&#10;自動的に生成された説明">
            <a:extLst>
              <a:ext uri="{FF2B5EF4-FFF2-40B4-BE49-F238E27FC236}">
                <a16:creationId xmlns:a16="http://schemas.microsoft.com/office/drawing/2014/main" id="{4C04FC3E-3F6A-48D2-A4D4-88F9ABB227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582" y="2722901"/>
            <a:ext cx="8466554" cy="1638442"/>
          </a:xfrm>
          <a:prstGeom prst="rect">
            <a:avLst/>
          </a:prstGeom>
        </p:spPr>
      </p:pic>
    </p:spTree>
    <p:extLst>
      <p:ext uri="{BB962C8B-B14F-4D97-AF65-F5344CB8AC3E}">
        <p14:creationId xmlns:p14="http://schemas.microsoft.com/office/powerpoint/2010/main" val="4211473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B7B8B5-CD01-4E4A-A293-994DB31B947D}"/>
              </a:ext>
            </a:extLst>
          </p:cNvPr>
          <p:cNvSpPr>
            <a:spLocks noGrp="1"/>
          </p:cNvSpPr>
          <p:nvPr>
            <p:ph type="title"/>
          </p:nvPr>
        </p:nvSpPr>
        <p:spPr/>
        <p:txBody>
          <a:bodyPr/>
          <a:lstStyle/>
          <a:p>
            <a:r>
              <a:rPr lang="ja-JP" altLang="en-US" dirty="0"/>
              <a:t>開発者の相対的ステータス</a:t>
            </a:r>
            <a:endParaRPr kumimoji="1" lang="ja-JP" altLang="en-US" dirty="0"/>
          </a:p>
        </p:txBody>
      </p:sp>
      <p:sp>
        <p:nvSpPr>
          <p:cNvPr id="3" name="コンテンツ プレースホルダー 2">
            <a:extLst>
              <a:ext uri="{FF2B5EF4-FFF2-40B4-BE49-F238E27FC236}">
                <a16:creationId xmlns:a16="http://schemas.microsoft.com/office/drawing/2014/main" id="{5806D9AB-8675-43BE-A4B1-584E3693EF9D}"/>
              </a:ext>
            </a:extLst>
          </p:cNvPr>
          <p:cNvSpPr>
            <a:spLocks noGrp="1"/>
          </p:cNvSpPr>
          <p:nvPr>
            <p:ph idx="1"/>
          </p:nvPr>
        </p:nvSpPr>
        <p:spPr/>
        <p:txBody>
          <a:bodyPr/>
          <a:lstStyle/>
          <a:p>
            <a:endParaRPr lang="en-US" altLang="ja-JP" dirty="0"/>
          </a:p>
          <a:p>
            <a:r>
              <a:rPr lang="ja-JP" altLang="en-US" dirty="0"/>
              <a:t>メーリングリストでのアクティビティのレベルは</a:t>
            </a:r>
            <a:r>
              <a:rPr lang="en-US" altLang="ja-JP" dirty="0"/>
              <a:t>,</a:t>
            </a:r>
            <a:r>
              <a:rPr lang="ja-JP" altLang="en-US" dirty="0"/>
              <a:t>ソースコードの変更アクティビティ と強く相関しており</a:t>
            </a:r>
            <a:r>
              <a:rPr lang="en-US" altLang="ja-JP" dirty="0"/>
              <a:t>,</a:t>
            </a:r>
            <a:r>
              <a:rPr lang="ja-JP" altLang="en-US" dirty="0"/>
              <a:t>ドキュメントの変更アクティビティとの相関性は低い</a:t>
            </a:r>
            <a:endParaRPr kumimoji="1" lang="ja-JP" altLang="en-US" dirty="0"/>
          </a:p>
        </p:txBody>
      </p:sp>
      <p:sp>
        <p:nvSpPr>
          <p:cNvPr id="4" name="スライド番号プレースホルダー 3">
            <a:extLst>
              <a:ext uri="{FF2B5EF4-FFF2-40B4-BE49-F238E27FC236}">
                <a16:creationId xmlns:a16="http://schemas.microsoft.com/office/drawing/2014/main" id="{CC76D551-9B36-4113-B98A-294A7A51734D}"/>
              </a:ext>
            </a:extLst>
          </p:cNvPr>
          <p:cNvSpPr>
            <a:spLocks noGrp="1"/>
          </p:cNvSpPr>
          <p:nvPr>
            <p:ph type="sldNum" sz="quarter" idx="12"/>
          </p:nvPr>
        </p:nvSpPr>
        <p:spPr/>
        <p:txBody>
          <a:bodyPr/>
          <a:lstStyle/>
          <a:p>
            <a:fld id="{F6B31617-83C2-4116-A292-35893FC60E85}" type="slidenum">
              <a:rPr kumimoji="1" lang="ja-JP" altLang="en-US" smtClean="0"/>
              <a:pPr/>
              <a:t>22</a:t>
            </a:fld>
            <a:endParaRPr kumimoji="1" lang="ja-JP" altLang="en-US" dirty="0"/>
          </a:p>
        </p:txBody>
      </p:sp>
    </p:spTree>
    <p:extLst>
      <p:ext uri="{BB962C8B-B14F-4D97-AF65-F5344CB8AC3E}">
        <p14:creationId xmlns:p14="http://schemas.microsoft.com/office/powerpoint/2010/main" val="1889767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C8B673-B751-4503-A516-F9DDFC9321E6}"/>
              </a:ext>
            </a:extLst>
          </p:cNvPr>
          <p:cNvSpPr>
            <a:spLocks noGrp="1"/>
          </p:cNvSpPr>
          <p:nvPr>
            <p:ph type="title"/>
          </p:nvPr>
        </p:nvSpPr>
        <p:spPr/>
        <p:txBody>
          <a:bodyPr/>
          <a:lstStyle/>
          <a:p>
            <a:r>
              <a:rPr kumimoji="1" lang="ja-JP" altLang="en-US" dirty="0"/>
              <a:t>結論</a:t>
            </a:r>
          </a:p>
        </p:txBody>
      </p:sp>
      <p:sp>
        <p:nvSpPr>
          <p:cNvPr id="3" name="コンテンツ プレースホルダー 2">
            <a:extLst>
              <a:ext uri="{FF2B5EF4-FFF2-40B4-BE49-F238E27FC236}">
                <a16:creationId xmlns:a16="http://schemas.microsoft.com/office/drawing/2014/main" id="{915E0CF4-658E-49D0-8337-024B00761AB0}"/>
              </a:ext>
            </a:extLst>
          </p:cNvPr>
          <p:cNvSpPr>
            <a:spLocks noGrp="1"/>
          </p:cNvSpPr>
          <p:nvPr>
            <p:ph idx="1"/>
          </p:nvPr>
        </p:nvSpPr>
        <p:spPr/>
        <p:txBody>
          <a:bodyPr/>
          <a:lstStyle/>
          <a:p>
            <a:r>
              <a:rPr kumimoji="1" lang="ja-JP" altLang="en-US" dirty="0"/>
              <a:t>少数の開発者が</a:t>
            </a:r>
            <a:r>
              <a:rPr kumimoji="1" lang="en-US" altLang="ja-JP" dirty="0"/>
              <a:t>ML</a:t>
            </a:r>
            <a:r>
              <a:rPr kumimoji="1" lang="ja-JP" altLang="en-US" dirty="0"/>
              <a:t>のメッセージの大半を占めている</a:t>
            </a:r>
            <a:endParaRPr kumimoji="1" lang="en-US" altLang="ja-JP" dirty="0"/>
          </a:p>
          <a:p>
            <a:endParaRPr lang="en-US" altLang="ja-JP" sz="1100" dirty="0"/>
          </a:p>
          <a:p>
            <a:r>
              <a:rPr kumimoji="1" lang="en-US" altLang="ja-JP" dirty="0"/>
              <a:t>ML</a:t>
            </a:r>
            <a:r>
              <a:rPr kumimoji="1" lang="ja-JP" altLang="en-US" dirty="0"/>
              <a:t>のアクティビティのレベルとソースコードの変更のアクティビティには強い相関があったが</a:t>
            </a:r>
            <a:r>
              <a:rPr kumimoji="1" lang="en-US" altLang="ja-JP" dirty="0"/>
              <a:t>,</a:t>
            </a:r>
            <a:r>
              <a:rPr kumimoji="1" lang="ja-JP" altLang="en-US" dirty="0"/>
              <a:t>ドキュメントの変更のアクティビティとの相関は強くはなかった</a:t>
            </a:r>
          </a:p>
        </p:txBody>
      </p:sp>
      <p:sp>
        <p:nvSpPr>
          <p:cNvPr id="4" name="スライド番号プレースホルダー 3">
            <a:extLst>
              <a:ext uri="{FF2B5EF4-FFF2-40B4-BE49-F238E27FC236}">
                <a16:creationId xmlns:a16="http://schemas.microsoft.com/office/drawing/2014/main" id="{34DDFFDF-17B3-462E-AD57-B543D43D599E}"/>
              </a:ext>
            </a:extLst>
          </p:cNvPr>
          <p:cNvSpPr>
            <a:spLocks noGrp="1"/>
          </p:cNvSpPr>
          <p:nvPr>
            <p:ph type="sldNum" sz="quarter" idx="12"/>
          </p:nvPr>
        </p:nvSpPr>
        <p:spPr/>
        <p:txBody>
          <a:bodyPr/>
          <a:lstStyle/>
          <a:p>
            <a:fld id="{F6B31617-83C2-4116-A292-35893FC60E85}" type="slidenum">
              <a:rPr kumimoji="1" lang="ja-JP" altLang="en-US" smtClean="0"/>
              <a:pPr/>
              <a:t>23</a:t>
            </a:fld>
            <a:endParaRPr kumimoji="1" lang="ja-JP" altLang="en-US" dirty="0"/>
          </a:p>
        </p:txBody>
      </p:sp>
    </p:spTree>
    <p:extLst>
      <p:ext uri="{BB962C8B-B14F-4D97-AF65-F5344CB8AC3E}">
        <p14:creationId xmlns:p14="http://schemas.microsoft.com/office/powerpoint/2010/main" val="2875433548"/>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1570</TotalTime>
  <Words>1033</Words>
  <Application>Microsoft Office PowerPoint</Application>
  <PresentationFormat>画面に合わせる (4:3)</PresentationFormat>
  <Paragraphs>139</Paragraphs>
  <Slides>23</Slides>
  <Notes>7</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23</vt:i4>
      </vt:variant>
    </vt:vector>
  </HeadingPairs>
  <TitlesOfParts>
    <vt:vector size="27" baseType="lpstr">
      <vt:lpstr>游ゴシック</vt:lpstr>
      <vt:lpstr>Calibri</vt:lpstr>
      <vt:lpstr>Calibri Light</vt:lpstr>
      <vt:lpstr>レトロスペクト</vt:lpstr>
      <vt:lpstr>Mining Email Social Networks  Christian Bird, Alex Gourley, Prem Devanbu, Michael Gertz, Anand Swaminathan</vt:lpstr>
      <vt:lpstr>C&amp;C活動</vt:lpstr>
      <vt:lpstr>C&amp;C活動</vt:lpstr>
      <vt:lpstr>OSSのML</vt:lpstr>
      <vt:lpstr>ApacheのML</vt:lpstr>
      <vt:lpstr>ApacheのML</vt:lpstr>
      <vt:lpstr>C&amp;Cと開発のアクティビティ</vt:lpstr>
      <vt:lpstr>MLの分析</vt:lpstr>
      <vt:lpstr>MLの分析</vt:lpstr>
      <vt:lpstr>MLの分析</vt:lpstr>
      <vt:lpstr>ApacheのMLの分析</vt:lpstr>
      <vt:lpstr>ApacheのMLの分析</vt:lpstr>
      <vt:lpstr>クラスタリングアルゴリズム</vt:lpstr>
      <vt:lpstr>クラスタリングアルゴリズム</vt:lpstr>
      <vt:lpstr>クラスタリングアルゴリズム</vt:lpstr>
      <vt:lpstr>クラスタリングアルゴリズム</vt:lpstr>
      <vt:lpstr>データ抽出</vt:lpstr>
      <vt:lpstr>SMALL WORLD</vt:lpstr>
      <vt:lpstr>C&amp;Cの活動と開発活動</vt:lpstr>
      <vt:lpstr>C&amp;Cの活動と開発活動</vt:lpstr>
      <vt:lpstr>開発者の相対的ステータス</vt:lpstr>
      <vt:lpstr>開発者の相対的ステータス</vt:lpstr>
      <vt:lpstr>結論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オープンソースソフトウェア工学</dc:title>
  <dc:creator>辻　裕真</dc:creator>
  <cp:lastModifiedBy>辻　裕真</cp:lastModifiedBy>
  <cp:revision>107</cp:revision>
  <dcterms:created xsi:type="dcterms:W3CDTF">2019-10-16T04:43:28Z</dcterms:created>
  <dcterms:modified xsi:type="dcterms:W3CDTF">2019-11-14T05:45:39Z</dcterms:modified>
</cp:coreProperties>
</file>