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9" r:id="rId3"/>
    <p:sldId id="260" r:id="rId4"/>
    <p:sldId id="264" r:id="rId5"/>
    <p:sldId id="266" r:id="rId6"/>
    <p:sldId id="267" r:id="rId7"/>
    <p:sldId id="288" r:id="rId8"/>
    <p:sldId id="290" r:id="rId9"/>
    <p:sldId id="292" r:id="rId10"/>
    <p:sldId id="293" r:id="rId11"/>
    <p:sldId id="294" r:id="rId12"/>
    <p:sldId id="295" r:id="rId13"/>
    <p:sldId id="296" r:id="rId14"/>
    <p:sldId id="297" r:id="rId15"/>
    <p:sldId id="298" r:id="rId16"/>
    <p:sldId id="300" r:id="rId17"/>
    <p:sldId id="299" r:id="rId18"/>
    <p:sldId id="301" r:id="rId19"/>
    <p:sldId id="303" r:id="rId20"/>
    <p:sldId id="304" r:id="rId21"/>
    <p:sldId id="305" r:id="rId22"/>
    <p:sldId id="306" r:id="rId23"/>
    <p:sldId id="308" r:id="rId24"/>
    <p:sldId id="309" r:id="rId25"/>
    <p:sldId id="310" r:id="rId26"/>
    <p:sldId id="311" r:id="rId27"/>
    <p:sldId id="307" r:id="rId28"/>
    <p:sldId id="302" r:id="rId29"/>
    <p:sldId id="312" r:id="rId30"/>
    <p:sldId id="313" r:id="rId31"/>
    <p:sldId id="314" r:id="rId32"/>
    <p:sldId id="315" r:id="rId33"/>
    <p:sldId id="316" r:id="rId34"/>
    <p:sldId id="317" r:id="rId35"/>
    <p:sldId id="319" r:id="rId36"/>
    <p:sldId id="320" r:id="rId37"/>
    <p:sldId id="321" r:id="rId38"/>
    <p:sldId id="322" r:id="rId39"/>
    <p:sldId id="323" r:id="rId40"/>
    <p:sldId id="324" r:id="rId41"/>
    <p:sldId id="318" r:id="rId42"/>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86"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___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Office_Excel___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__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______4.xlsx"/></Relationships>
</file>

<file path=ppt/charts/chart1.xml><?xml version="1.0" encoding="utf-8"?>
<c:chartSpace xmlns:c="http://schemas.openxmlformats.org/drawingml/2006/chart" xmlns:a="http://schemas.openxmlformats.org/drawingml/2006/main" xmlns:r="http://schemas.openxmlformats.org/officeDocument/2006/relationships">
  <c:lang val="ja-JP"/>
  <c:chart>
    <c:autoTitleDeleted val="1"/>
    <c:plotArea>
      <c:layout>
        <c:manualLayout>
          <c:layoutTarget val="inner"/>
          <c:xMode val="edge"/>
          <c:yMode val="edge"/>
          <c:x val="0.10861386163135708"/>
          <c:y val="6.4054030071694787E-2"/>
          <c:w val="0.85879961462445731"/>
          <c:h val="0.80830497524628153"/>
        </c:manualLayout>
      </c:layout>
      <c:scatterChart>
        <c:scatterStyle val="lineMarker"/>
        <c:ser>
          <c:idx val="0"/>
          <c:order val="0"/>
          <c:tx>
            <c:strRef>
              <c:f>Sheet1!$B$1</c:f>
              <c:strCache>
                <c:ptCount val="1"/>
                <c:pt idx="0">
                  <c:v>Y の値</c:v>
                </c:pt>
              </c:strCache>
            </c:strRef>
          </c:tx>
          <c:spPr>
            <a:ln w="28575">
              <a:noFill/>
            </a:ln>
          </c:spPr>
          <c:xVal>
            <c:numRef>
              <c:f>Sheet1!$A$2:$A$15</c:f>
              <c:numCache>
                <c:formatCode>General</c:formatCode>
                <c:ptCount val="14"/>
                <c:pt idx="0">
                  <c:v>29</c:v>
                </c:pt>
                <c:pt idx="1">
                  <c:v>28</c:v>
                </c:pt>
                <c:pt idx="2">
                  <c:v>34</c:v>
                </c:pt>
                <c:pt idx="3">
                  <c:v>31</c:v>
                </c:pt>
                <c:pt idx="4">
                  <c:v>25</c:v>
                </c:pt>
                <c:pt idx="5">
                  <c:v>29</c:v>
                </c:pt>
                <c:pt idx="6">
                  <c:v>32</c:v>
                </c:pt>
                <c:pt idx="7">
                  <c:v>31</c:v>
                </c:pt>
                <c:pt idx="8">
                  <c:v>24</c:v>
                </c:pt>
                <c:pt idx="9">
                  <c:v>33</c:v>
                </c:pt>
                <c:pt idx="10">
                  <c:v>25</c:v>
                </c:pt>
                <c:pt idx="11">
                  <c:v>31</c:v>
                </c:pt>
                <c:pt idx="12">
                  <c:v>26</c:v>
                </c:pt>
                <c:pt idx="13">
                  <c:v>30</c:v>
                </c:pt>
              </c:numCache>
            </c:numRef>
          </c:xVal>
          <c:yVal>
            <c:numRef>
              <c:f>Sheet1!$B$2:$B$15</c:f>
              <c:numCache>
                <c:formatCode>General</c:formatCode>
                <c:ptCount val="14"/>
                <c:pt idx="0">
                  <c:v>77</c:v>
                </c:pt>
                <c:pt idx="1">
                  <c:v>62</c:v>
                </c:pt>
                <c:pt idx="2">
                  <c:v>93</c:v>
                </c:pt>
                <c:pt idx="3">
                  <c:v>84</c:v>
                </c:pt>
                <c:pt idx="4">
                  <c:v>59</c:v>
                </c:pt>
                <c:pt idx="5">
                  <c:v>64</c:v>
                </c:pt>
                <c:pt idx="6">
                  <c:v>80</c:v>
                </c:pt>
                <c:pt idx="7">
                  <c:v>75</c:v>
                </c:pt>
                <c:pt idx="8">
                  <c:v>58</c:v>
                </c:pt>
                <c:pt idx="9">
                  <c:v>91</c:v>
                </c:pt>
                <c:pt idx="10">
                  <c:v>51</c:v>
                </c:pt>
                <c:pt idx="11">
                  <c:v>73</c:v>
                </c:pt>
                <c:pt idx="12">
                  <c:v>65</c:v>
                </c:pt>
                <c:pt idx="13">
                  <c:v>84</c:v>
                </c:pt>
              </c:numCache>
            </c:numRef>
          </c:yVal>
        </c:ser>
        <c:axId val="34009856"/>
        <c:axId val="34011776"/>
      </c:scatterChart>
      <c:valAx>
        <c:axId val="34009856"/>
        <c:scaling>
          <c:orientation val="minMax"/>
          <c:max val="35"/>
          <c:min val="20"/>
        </c:scaling>
        <c:axPos val="b"/>
        <c:title>
          <c:tx>
            <c:rich>
              <a:bodyPr/>
              <a:lstStyle/>
              <a:p>
                <a:pPr>
                  <a:defRPr/>
                </a:pPr>
                <a:r>
                  <a:rPr lang="ja-JP" altLang="en-US" dirty="0" smtClean="0"/>
                  <a:t>最高気温</a:t>
                </a:r>
                <a:endParaRPr lang="ja-JP" altLang="en-US" dirty="0"/>
              </a:p>
            </c:rich>
          </c:tx>
          <c:layout/>
        </c:title>
        <c:numFmt formatCode="General" sourceLinked="1"/>
        <c:majorTickMark val="in"/>
        <c:tickLblPos val="nextTo"/>
        <c:crossAx val="34011776"/>
        <c:crosses val="autoZero"/>
        <c:crossBetween val="midCat"/>
        <c:majorUnit val="1"/>
      </c:valAx>
      <c:valAx>
        <c:axId val="34011776"/>
        <c:scaling>
          <c:orientation val="minMax"/>
          <c:max val="100"/>
          <c:min val="50"/>
        </c:scaling>
        <c:axPos val="l"/>
        <c:title>
          <c:tx>
            <c:rich>
              <a:bodyPr rot="0" vert="wordArtVertRtl"/>
              <a:lstStyle/>
              <a:p>
                <a:pPr>
                  <a:defRPr/>
                </a:pPr>
                <a:r>
                  <a:rPr lang="ja-JP" altLang="en-US" dirty="0" smtClean="0"/>
                  <a:t>アイスティーの注文数</a:t>
                </a:r>
                <a:endParaRPr lang="ja-JP" altLang="en-US" dirty="0"/>
              </a:p>
            </c:rich>
          </c:tx>
          <c:layout/>
        </c:title>
        <c:numFmt formatCode="General" sourceLinked="1"/>
        <c:majorTickMark val="in"/>
        <c:tickLblPos val="nextTo"/>
        <c:crossAx val="34009856"/>
        <c:crosses val="autoZero"/>
        <c:crossBetween val="midCat"/>
        <c:majorUnit val="5"/>
      </c:valAx>
    </c:plotArea>
    <c:plotVisOnly val="1"/>
  </c:chart>
  <c:txPr>
    <a:bodyPr/>
    <a:lstStyle/>
    <a:p>
      <a:pPr>
        <a:defRPr sz="1800"/>
      </a:pPr>
      <a:endParaRPr lang="ja-JP"/>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ja-JP"/>
  <c:chart>
    <c:autoTitleDeleted val="1"/>
    <c:plotArea>
      <c:layout>
        <c:manualLayout>
          <c:layoutTarget val="inner"/>
          <c:xMode val="edge"/>
          <c:yMode val="edge"/>
          <c:x val="9.8949628741684489E-2"/>
          <c:y val="2.5710887823430874E-2"/>
          <c:w val="0.87632739088869183"/>
          <c:h val="0.85666383388858691"/>
        </c:manualLayout>
      </c:layout>
      <c:scatterChart>
        <c:scatterStyle val="lineMarker"/>
        <c:ser>
          <c:idx val="0"/>
          <c:order val="0"/>
          <c:tx>
            <c:strRef>
              <c:f>'Sheet1'!$B$1</c:f>
              <c:strCache>
                <c:ptCount val="1"/>
                <c:pt idx="0">
                  <c:v>Y の値</c:v>
                </c:pt>
              </c:strCache>
            </c:strRef>
          </c:tx>
          <c:spPr>
            <a:ln w="28575">
              <a:noFill/>
            </a:ln>
          </c:spPr>
          <c:trendline>
            <c:trendlineType val="linear"/>
            <c:dispRSqr val="1"/>
            <c:dispEq val="1"/>
            <c:trendlineLbl>
              <c:layout>
                <c:manualLayout>
                  <c:x val="-0.11099149994303575"/>
                  <c:y val="8.151583445995178E-2"/>
                </c:manualLayout>
              </c:layout>
              <c:tx>
                <c:rich>
                  <a:bodyPr/>
                  <a:lstStyle/>
                  <a:p>
                    <a:pPr>
                      <a:defRPr/>
                    </a:pPr>
                    <a:r>
                      <a:rPr lang="en-US" altLang="en-US" sz="3600" i="1" baseline="0" dirty="0">
                        <a:latin typeface="+mn-lt"/>
                      </a:rPr>
                      <a:t>y = </a:t>
                    </a:r>
                    <a:r>
                      <a:rPr lang="en-US" altLang="en-US" sz="3600" i="1" baseline="0" dirty="0" err="1" smtClean="0">
                        <a:latin typeface="+mn-lt"/>
                      </a:rPr>
                      <a:t>ax+b</a:t>
                    </a:r>
                    <a:r>
                      <a:rPr lang="en-US" altLang="en-US" baseline="0" dirty="0"/>
                      <a:t>
</a:t>
                    </a:r>
                    <a:endParaRPr lang="en-US" altLang="en-US" dirty="0"/>
                  </a:p>
                </c:rich>
              </c:tx>
              <c:numFmt formatCode="General" sourceLinked="0"/>
            </c:trendlineLbl>
          </c:trendline>
          <c:xVal>
            <c:numRef>
              <c:f>'Sheet1'!$A$2:$A$15</c:f>
              <c:numCache>
                <c:formatCode>General</c:formatCode>
                <c:ptCount val="14"/>
                <c:pt idx="0">
                  <c:v>29</c:v>
                </c:pt>
                <c:pt idx="1">
                  <c:v>28</c:v>
                </c:pt>
                <c:pt idx="2">
                  <c:v>34</c:v>
                </c:pt>
                <c:pt idx="3">
                  <c:v>31</c:v>
                </c:pt>
                <c:pt idx="4">
                  <c:v>25</c:v>
                </c:pt>
                <c:pt idx="5">
                  <c:v>29</c:v>
                </c:pt>
                <c:pt idx="6">
                  <c:v>32</c:v>
                </c:pt>
                <c:pt idx="7">
                  <c:v>31</c:v>
                </c:pt>
                <c:pt idx="8">
                  <c:v>24</c:v>
                </c:pt>
                <c:pt idx="9">
                  <c:v>33</c:v>
                </c:pt>
                <c:pt idx="10">
                  <c:v>25</c:v>
                </c:pt>
                <c:pt idx="11">
                  <c:v>31</c:v>
                </c:pt>
                <c:pt idx="12">
                  <c:v>26</c:v>
                </c:pt>
                <c:pt idx="13">
                  <c:v>30</c:v>
                </c:pt>
              </c:numCache>
            </c:numRef>
          </c:xVal>
          <c:yVal>
            <c:numRef>
              <c:f>'Sheet1'!$B$2:$B$15</c:f>
              <c:numCache>
                <c:formatCode>General</c:formatCode>
                <c:ptCount val="14"/>
                <c:pt idx="0">
                  <c:v>77</c:v>
                </c:pt>
                <c:pt idx="1">
                  <c:v>62</c:v>
                </c:pt>
                <c:pt idx="2">
                  <c:v>93</c:v>
                </c:pt>
                <c:pt idx="3">
                  <c:v>84</c:v>
                </c:pt>
                <c:pt idx="4">
                  <c:v>59</c:v>
                </c:pt>
                <c:pt idx="5">
                  <c:v>64</c:v>
                </c:pt>
                <c:pt idx="6">
                  <c:v>80</c:v>
                </c:pt>
                <c:pt idx="7">
                  <c:v>75</c:v>
                </c:pt>
                <c:pt idx="8">
                  <c:v>58</c:v>
                </c:pt>
                <c:pt idx="9">
                  <c:v>91</c:v>
                </c:pt>
                <c:pt idx="10">
                  <c:v>51</c:v>
                </c:pt>
                <c:pt idx="11">
                  <c:v>73</c:v>
                </c:pt>
                <c:pt idx="12">
                  <c:v>65</c:v>
                </c:pt>
                <c:pt idx="13">
                  <c:v>84</c:v>
                </c:pt>
              </c:numCache>
            </c:numRef>
          </c:yVal>
        </c:ser>
        <c:axId val="36150656"/>
        <c:axId val="36156928"/>
      </c:scatterChart>
      <c:valAx>
        <c:axId val="36150656"/>
        <c:scaling>
          <c:orientation val="minMax"/>
          <c:max val="35"/>
          <c:min val="20"/>
        </c:scaling>
        <c:axPos val="b"/>
        <c:title>
          <c:tx>
            <c:rich>
              <a:bodyPr/>
              <a:lstStyle/>
              <a:p>
                <a:pPr>
                  <a:defRPr/>
                </a:pPr>
                <a:r>
                  <a:rPr lang="ja-JP" altLang="en-US" dirty="0" smtClean="0"/>
                  <a:t>最高気温</a:t>
                </a:r>
                <a:endParaRPr lang="ja-JP" altLang="en-US" dirty="0"/>
              </a:p>
            </c:rich>
          </c:tx>
          <c:layout/>
        </c:title>
        <c:numFmt formatCode="General" sourceLinked="1"/>
        <c:tickLblPos val="nextTo"/>
        <c:crossAx val="36156928"/>
        <c:crosses val="autoZero"/>
        <c:crossBetween val="midCat"/>
        <c:majorUnit val="1"/>
      </c:valAx>
      <c:valAx>
        <c:axId val="36156928"/>
        <c:scaling>
          <c:orientation val="minMax"/>
          <c:max val="100"/>
          <c:min val="50"/>
        </c:scaling>
        <c:axPos val="l"/>
        <c:title>
          <c:tx>
            <c:rich>
              <a:bodyPr rot="0" vert="wordArtVertRtl"/>
              <a:lstStyle/>
              <a:p>
                <a:pPr>
                  <a:defRPr/>
                </a:pPr>
                <a:r>
                  <a:rPr lang="ja-JP" altLang="en-US" dirty="0" smtClean="0"/>
                  <a:t>アイスティーの注文数</a:t>
                </a:r>
                <a:endParaRPr lang="ja-JP" altLang="en-US" dirty="0"/>
              </a:p>
            </c:rich>
          </c:tx>
          <c:layout/>
        </c:title>
        <c:numFmt formatCode="General" sourceLinked="1"/>
        <c:tickLblPos val="nextTo"/>
        <c:crossAx val="36150656"/>
        <c:crosses val="autoZero"/>
        <c:crossBetween val="midCat"/>
        <c:majorUnit val="5"/>
      </c:valAx>
      <c:spPr>
        <a:noFill/>
        <a:ln w="25400">
          <a:noFill/>
        </a:ln>
      </c:spPr>
    </c:plotArea>
    <c:plotVisOnly val="1"/>
  </c:chart>
  <c:txPr>
    <a:bodyPr/>
    <a:lstStyle/>
    <a:p>
      <a:pPr>
        <a:defRPr sz="1800"/>
      </a:pPr>
      <a:endParaRPr lang="ja-JP"/>
    </a:p>
  </c:txPr>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ja-JP"/>
  <c:chart>
    <c:autoTitleDeleted val="1"/>
    <c:plotArea>
      <c:layout>
        <c:manualLayout>
          <c:layoutTarget val="inner"/>
          <c:xMode val="edge"/>
          <c:yMode val="edge"/>
          <c:x val="0.11782213284063384"/>
          <c:y val="7.6102114195103848E-2"/>
          <c:w val="0.83386425666605579"/>
          <c:h val="0.80398209722729219"/>
        </c:manualLayout>
      </c:layout>
      <c:scatterChart>
        <c:scatterStyle val="lineMarker"/>
        <c:ser>
          <c:idx val="0"/>
          <c:order val="0"/>
          <c:tx>
            <c:strRef>
              <c:f>Sheet1!$B$1</c:f>
              <c:strCache>
                <c:ptCount val="1"/>
                <c:pt idx="0">
                  <c:v>Y の値</c:v>
                </c:pt>
              </c:strCache>
            </c:strRef>
          </c:tx>
          <c:spPr>
            <a:ln w="28575">
              <a:noFill/>
            </a:ln>
          </c:spPr>
          <c:trendline>
            <c:trendlineType val="linear"/>
          </c:trendline>
          <c:xVal>
            <c:numRef>
              <c:f>Sheet1!$A$2:$A$15</c:f>
              <c:numCache>
                <c:formatCode>General</c:formatCode>
                <c:ptCount val="14"/>
                <c:pt idx="0">
                  <c:v>29</c:v>
                </c:pt>
                <c:pt idx="1">
                  <c:v>28</c:v>
                </c:pt>
                <c:pt idx="2">
                  <c:v>34</c:v>
                </c:pt>
                <c:pt idx="3">
                  <c:v>31</c:v>
                </c:pt>
                <c:pt idx="4">
                  <c:v>25</c:v>
                </c:pt>
                <c:pt idx="5">
                  <c:v>29</c:v>
                </c:pt>
                <c:pt idx="6">
                  <c:v>32</c:v>
                </c:pt>
                <c:pt idx="7">
                  <c:v>31</c:v>
                </c:pt>
                <c:pt idx="8">
                  <c:v>24</c:v>
                </c:pt>
                <c:pt idx="9">
                  <c:v>33</c:v>
                </c:pt>
                <c:pt idx="10">
                  <c:v>25</c:v>
                </c:pt>
                <c:pt idx="11">
                  <c:v>31</c:v>
                </c:pt>
                <c:pt idx="12">
                  <c:v>26</c:v>
                </c:pt>
                <c:pt idx="13">
                  <c:v>30</c:v>
                </c:pt>
              </c:numCache>
            </c:numRef>
          </c:xVal>
          <c:yVal>
            <c:numRef>
              <c:f>Sheet1!$B$2:$B$15</c:f>
              <c:numCache>
                <c:formatCode>General</c:formatCode>
                <c:ptCount val="14"/>
                <c:pt idx="0">
                  <c:v>77</c:v>
                </c:pt>
                <c:pt idx="1">
                  <c:v>62</c:v>
                </c:pt>
                <c:pt idx="2">
                  <c:v>93</c:v>
                </c:pt>
                <c:pt idx="3">
                  <c:v>84</c:v>
                </c:pt>
                <c:pt idx="4">
                  <c:v>59</c:v>
                </c:pt>
                <c:pt idx="5">
                  <c:v>64</c:v>
                </c:pt>
                <c:pt idx="6">
                  <c:v>80</c:v>
                </c:pt>
                <c:pt idx="7">
                  <c:v>75</c:v>
                </c:pt>
                <c:pt idx="8">
                  <c:v>58</c:v>
                </c:pt>
                <c:pt idx="9">
                  <c:v>91</c:v>
                </c:pt>
                <c:pt idx="10">
                  <c:v>51</c:v>
                </c:pt>
                <c:pt idx="11">
                  <c:v>73</c:v>
                </c:pt>
                <c:pt idx="12">
                  <c:v>65</c:v>
                </c:pt>
                <c:pt idx="13">
                  <c:v>84</c:v>
                </c:pt>
              </c:numCache>
            </c:numRef>
          </c:yVal>
        </c:ser>
        <c:dLbls/>
        <c:axId val="184456320"/>
        <c:axId val="184458240"/>
      </c:scatterChart>
      <c:valAx>
        <c:axId val="184456320"/>
        <c:scaling>
          <c:orientation val="minMax"/>
          <c:max val="35"/>
          <c:min val="20"/>
        </c:scaling>
        <c:axPos val="b"/>
        <c:title>
          <c:tx>
            <c:rich>
              <a:bodyPr/>
              <a:lstStyle/>
              <a:p>
                <a:pPr>
                  <a:defRPr/>
                </a:pPr>
                <a:r>
                  <a:rPr lang="ja-JP" altLang="en-US" dirty="0" smtClean="0"/>
                  <a:t>最高気温</a:t>
                </a:r>
                <a:endParaRPr lang="ja-JP" altLang="en-US" dirty="0"/>
              </a:p>
            </c:rich>
          </c:tx>
          <c:layout/>
        </c:title>
        <c:numFmt formatCode="General" sourceLinked="1"/>
        <c:tickLblPos val="nextTo"/>
        <c:crossAx val="184458240"/>
        <c:crosses val="autoZero"/>
        <c:crossBetween val="midCat"/>
        <c:majorUnit val="1"/>
      </c:valAx>
      <c:valAx>
        <c:axId val="184458240"/>
        <c:scaling>
          <c:orientation val="minMax"/>
          <c:max val="100"/>
          <c:min val="50"/>
        </c:scaling>
        <c:axPos val="l"/>
        <c:title>
          <c:tx>
            <c:rich>
              <a:bodyPr rot="0" vert="wordArtVertRtl"/>
              <a:lstStyle/>
              <a:p>
                <a:pPr>
                  <a:defRPr/>
                </a:pPr>
                <a:r>
                  <a:rPr lang="ja-JP" altLang="en-US" dirty="0" smtClean="0"/>
                  <a:t>アイスティーの注文数</a:t>
                </a:r>
                <a:endParaRPr lang="ja-JP" altLang="en-US" dirty="0"/>
              </a:p>
            </c:rich>
          </c:tx>
          <c:layout/>
        </c:title>
        <c:numFmt formatCode="General" sourceLinked="1"/>
        <c:tickLblPos val="nextTo"/>
        <c:crossAx val="184456320"/>
        <c:crosses val="autoZero"/>
        <c:crossBetween val="midCat"/>
        <c:majorUnit val="5"/>
      </c:valAx>
    </c:plotArea>
    <c:plotVisOnly val="1"/>
  </c:chart>
  <c:txPr>
    <a:bodyPr/>
    <a:lstStyle/>
    <a:p>
      <a:pPr>
        <a:defRPr sz="1800"/>
      </a:pPr>
      <a:endParaRPr lang="ja-JP"/>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ja-JP"/>
  <c:chart>
    <c:autoTitleDeleted val="1"/>
    <c:plotArea>
      <c:layout>
        <c:manualLayout>
          <c:layoutTarget val="inner"/>
          <c:xMode val="edge"/>
          <c:yMode val="edge"/>
          <c:x val="0.11624942416572139"/>
          <c:y val="6.4649562746996361E-2"/>
          <c:w val="0.83386425666605579"/>
          <c:h val="0.80398209722729219"/>
        </c:manualLayout>
      </c:layout>
      <c:scatterChart>
        <c:scatterStyle val="lineMarker"/>
        <c:ser>
          <c:idx val="0"/>
          <c:order val="0"/>
          <c:tx>
            <c:strRef>
              <c:f>Sheet1!$B$1</c:f>
              <c:strCache>
                <c:ptCount val="1"/>
                <c:pt idx="0">
                  <c:v>Y の値</c:v>
                </c:pt>
              </c:strCache>
            </c:strRef>
          </c:tx>
          <c:spPr>
            <a:ln w="28575">
              <a:noFill/>
            </a:ln>
          </c:spPr>
          <c:trendline>
            <c:trendlineType val="linear"/>
          </c:trendline>
          <c:xVal>
            <c:numRef>
              <c:f>Sheet1!$A$2:$A$15</c:f>
              <c:numCache>
                <c:formatCode>General</c:formatCode>
                <c:ptCount val="14"/>
                <c:pt idx="0">
                  <c:v>24</c:v>
                </c:pt>
                <c:pt idx="1">
                  <c:v>25</c:v>
                </c:pt>
                <c:pt idx="2">
                  <c:v>25</c:v>
                </c:pt>
                <c:pt idx="3">
                  <c:v>26</c:v>
                </c:pt>
                <c:pt idx="4">
                  <c:v>28</c:v>
                </c:pt>
                <c:pt idx="5">
                  <c:v>29</c:v>
                </c:pt>
                <c:pt idx="6">
                  <c:v>29</c:v>
                </c:pt>
                <c:pt idx="7">
                  <c:v>30</c:v>
                </c:pt>
                <c:pt idx="8">
                  <c:v>31</c:v>
                </c:pt>
                <c:pt idx="9">
                  <c:v>31</c:v>
                </c:pt>
                <c:pt idx="10">
                  <c:v>31</c:v>
                </c:pt>
                <c:pt idx="11">
                  <c:v>32</c:v>
                </c:pt>
                <c:pt idx="12">
                  <c:v>33</c:v>
                </c:pt>
                <c:pt idx="13">
                  <c:v>34</c:v>
                </c:pt>
              </c:numCache>
            </c:numRef>
          </c:xVal>
          <c:yVal>
            <c:numRef>
              <c:f>Sheet1!$B$2:$B$15</c:f>
              <c:numCache>
                <c:formatCode>General</c:formatCode>
                <c:ptCount val="14"/>
                <c:pt idx="0">
                  <c:v>61</c:v>
                </c:pt>
                <c:pt idx="1">
                  <c:v>51</c:v>
                </c:pt>
                <c:pt idx="2">
                  <c:v>70</c:v>
                </c:pt>
                <c:pt idx="3">
                  <c:v>71</c:v>
                </c:pt>
                <c:pt idx="4">
                  <c:v>62</c:v>
                </c:pt>
                <c:pt idx="5">
                  <c:v>65</c:v>
                </c:pt>
                <c:pt idx="6">
                  <c:v>82</c:v>
                </c:pt>
                <c:pt idx="7">
                  <c:v>84</c:v>
                </c:pt>
                <c:pt idx="8">
                  <c:v>67</c:v>
                </c:pt>
                <c:pt idx="9">
                  <c:v>75</c:v>
                </c:pt>
                <c:pt idx="10">
                  <c:v>83</c:v>
                </c:pt>
                <c:pt idx="11">
                  <c:v>71</c:v>
                </c:pt>
                <c:pt idx="12">
                  <c:v>91</c:v>
                </c:pt>
                <c:pt idx="13">
                  <c:v>92</c:v>
                </c:pt>
              </c:numCache>
            </c:numRef>
          </c:yVal>
        </c:ser>
        <c:dLbls/>
        <c:axId val="128683392"/>
        <c:axId val="173417600"/>
      </c:scatterChart>
      <c:valAx>
        <c:axId val="128683392"/>
        <c:scaling>
          <c:orientation val="minMax"/>
          <c:max val="35"/>
          <c:min val="20"/>
        </c:scaling>
        <c:axPos val="b"/>
        <c:title>
          <c:tx>
            <c:rich>
              <a:bodyPr/>
              <a:lstStyle/>
              <a:p>
                <a:pPr>
                  <a:defRPr/>
                </a:pPr>
                <a:r>
                  <a:rPr lang="ja-JP" altLang="en-US" dirty="0" smtClean="0"/>
                  <a:t>最高気温</a:t>
                </a:r>
                <a:endParaRPr lang="ja-JP" altLang="en-US" dirty="0"/>
              </a:p>
            </c:rich>
          </c:tx>
          <c:layout/>
        </c:title>
        <c:numFmt formatCode="General" sourceLinked="1"/>
        <c:tickLblPos val="nextTo"/>
        <c:crossAx val="173417600"/>
        <c:crosses val="autoZero"/>
        <c:crossBetween val="midCat"/>
        <c:majorUnit val="1"/>
      </c:valAx>
      <c:valAx>
        <c:axId val="173417600"/>
        <c:scaling>
          <c:orientation val="minMax"/>
          <c:max val="100"/>
          <c:min val="50"/>
        </c:scaling>
        <c:axPos val="l"/>
        <c:title>
          <c:tx>
            <c:rich>
              <a:bodyPr rot="0" vert="wordArtVertRtl"/>
              <a:lstStyle/>
              <a:p>
                <a:pPr>
                  <a:defRPr/>
                </a:pPr>
                <a:r>
                  <a:rPr lang="ja-JP" altLang="en-US" dirty="0" smtClean="0"/>
                  <a:t>アイスティーの注文数</a:t>
                </a:r>
                <a:endParaRPr lang="ja-JP" altLang="en-US" dirty="0"/>
              </a:p>
            </c:rich>
          </c:tx>
          <c:layout/>
        </c:title>
        <c:numFmt formatCode="General" sourceLinked="1"/>
        <c:tickLblPos val="nextTo"/>
        <c:crossAx val="128683392"/>
        <c:crosses val="autoZero"/>
        <c:crossBetween val="midCat"/>
        <c:majorUnit val="5"/>
      </c:valAx>
    </c:plotArea>
    <c:plotVisOnly val="1"/>
  </c:chart>
  <c:txPr>
    <a:bodyPr/>
    <a:lstStyle/>
    <a:p>
      <a:pPr>
        <a:defRPr sz="1800"/>
      </a:pPr>
      <a:endParaRPr lang="ja-JP"/>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 Id="rId4"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 Id="rId5" Type="http://schemas.openxmlformats.org/officeDocument/2006/relationships/image" Target="../media/image19.wmf"/><Relationship Id="rId4" Type="http://schemas.openxmlformats.org/officeDocument/2006/relationships/image" Target="../media/image18.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 Id="rId5" Type="http://schemas.openxmlformats.org/officeDocument/2006/relationships/image" Target="../media/image30.wmf"/><Relationship Id="rId4" Type="http://schemas.openxmlformats.org/officeDocument/2006/relationships/image" Target="../media/image29.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wmf"/><Relationship Id="rId1" Type="http://schemas.openxmlformats.org/officeDocument/2006/relationships/image" Target="../media/image31.wmf"/></Relationships>
</file>

<file path=ppt/drawings/drawing1.xml><?xml version="1.0" encoding="utf-8"?>
<c:userShapes xmlns:c="http://schemas.openxmlformats.org/drawingml/2006/chart">
  <cdr:relSizeAnchor xmlns:cdr="http://schemas.openxmlformats.org/drawingml/2006/chartDrawing">
    <cdr:from>
      <cdr:x>0.34013</cdr:x>
      <cdr:y>0.06494</cdr:y>
    </cdr:from>
    <cdr:to>
      <cdr:x>0.55414</cdr:x>
      <cdr:y>0.18182</cdr:y>
    </cdr:to>
    <cdr:sp macro="" textlink="">
      <cdr:nvSpPr>
        <cdr:cNvPr id="2" name="角丸四角形吹き出し 1"/>
        <cdr:cNvSpPr/>
      </cdr:nvSpPr>
      <cdr:spPr>
        <a:xfrm xmlns:a="http://schemas.openxmlformats.org/drawingml/2006/main">
          <a:off x="2746648" y="360040"/>
          <a:ext cx="1728192" cy="648072"/>
        </a:xfrm>
        <a:prstGeom xmlns:a="http://schemas.openxmlformats.org/drawingml/2006/main" prst="wedgeRoundRectCallout">
          <a:avLst>
            <a:gd name="adj1" fmla="val 49451"/>
            <a:gd name="adj2" fmla="val 96194"/>
            <a:gd name="adj3" fmla="val 16667"/>
          </a:avLst>
        </a:prstGeom>
        <a:noFill xmlns:a="http://schemas.openxmlformats.org/drawingml/2006/main"/>
        <a:ln xmlns:a="http://schemas.openxmlformats.org/drawingml/2006/main" w="38100"/>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ja-JP" dirty="0"/>
        </a:p>
      </cdr:txBody>
    </cdr:sp>
  </cdr:relSizeAnchor>
  <cdr:relSizeAnchor xmlns:cdr="http://schemas.openxmlformats.org/drawingml/2006/chartDrawing">
    <cdr:from>
      <cdr:x>0.3758</cdr:x>
      <cdr:y>0.07792</cdr:y>
    </cdr:from>
    <cdr:to>
      <cdr:x>0.51847</cdr:x>
      <cdr:y>0.16883</cdr:y>
    </cdr:to>
    <cdr:sp macro="" textlink="">
      <cdr:nvSpPr>
        <cdr:cNvPr id="3" name="テキスト ボックス 2"/>
        <cdr:cNvSpPr txBox="1"/>
      </cdr:nvSpPr>
      <cdr:spPr>
        <a:xfrm xmlns:a="http://schemas.openxmlformats.org/drawingml/2006/main">
          <a:off x="3034680" y="432048"/>
          <a:ext cx="1152128" cy="50405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ja-JP" altLang="en-US" sz="2400" dirty="0">
              <a:solidFill>
                <a:srgbClr val="C00000"/>
              </a:solidFill>
            </a:rPr>
            <a:t>回帰式</a:t>
          </a:r>
        </a:p>
      </cdr:txBody>
    </cdr:sp>
  </cdr:relSizeAnchor>
  <cdr:relSizeAnchor xmlns:cdr="http://schemas.openxmlformats.org/drawingml/2006/chartDrawing">
    <cdr:from>
      <cdr:x>0.09937</cdr:x>
      <cdr:y>0.62338</cdr:y>
    </cdr:from>
    <cdr:to>
      <cdr:x>0.50956</cdr:x>
      <cdr:y>0.62338</cdr:y>
    </cdr:to>
    <cdr:sp macro="" textlink="">
      <cdr:nvSpPr>
        <cdr:cNvPr id="7" name="直線矢印コネクタ 6"/>
        <cdr:cNvSpPr/>
      </cdr:nvSpPr>
      <cdr:spPr>
        <a:xfrm xmlns:a="http://schemas.openxmlformats.org/drawingml/2006/main" flipH="1">
          <a:off x="802432" y="3456384"/>
          <a:ext cx="3312368" cy="0"/>
        </a:xfrm>
        <a:prstGeom xmlns:a="http://schemas.openxmlformats.org/drawingml/2006/main" prst="straightConnector1">
          <a:avLst/>
        </a:prstGeom>
        <a:ln xmlns:a="http://schemas.openxmlformats.org/drawingml/2006/main" w="38100">
          <a:solidFill>
            <a:srgbClr val="FF0000"/>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ja-JP" dirty="0"/>
        </a:p>
      </cdr:txBody>
    </cdr:sp>
  </cdr:relSizeAnchor>
  <cdr:relSizeAnchor xmlns:cdr="http://schemas.openxmlformats.org/drawingml/2006/chartDrawing">
    <cdr:from>
      <cdr:x>0.03695</cdr:x>
      <cdr:y>0.5974</cdr:y>
    </cdr:from>
    <cdr:to>
      <cdr:x>0.08154</cdr:x>
      <cdr:y>0.66234</cdr:y>
    </cdr:to>
    <cdr:sp macro="" textlink="">
      <cdr:nvSpPr>
        <cdr:cNvPr id="8" name="円/楕円 7"/>
        <cdr:cNvSpPr/>
      </cdr:nvSpPr>
      <cdr:spPr>
        <a:xfrm xmlns:a="http://schemas.openxmlformats.org/drawingml/2006/main">
          <a:off x="298376" y="3312368"/>
          <a:ext cx="360040" cy="360040"/>
        </a:xfrm>
        <a:prstGeom xmlns:a="http://schemas.openxmlformats.org/drawingml/2006/main" prst="ellipse">
          <a:avLst/>
        </a:prstGeom>
        <a:noFill xmlns:a="http://schemas.openxmlformats.org/drawingml/2006/main"/>
        <a:ln xmlns:a="http://schemas.openxmlformats.org/drawingml/2006/main">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ja-JP" dirty="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3" name="正方形/長方形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正方形/長方形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正方形/長方形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正方形/長方形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正方形/長方形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0" name="角丸四角形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1" name="角丸四角形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正方形/長方形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正方形/長方形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正方形/長方形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正方形/長方形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タイトル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ja-JP" altLang="en-US" smtClean="0"/>
              <a:t>マスタ タイトルの書式設定</a:t>
            </a:r>
            <a:endParaRPr kumimoji="0" lang="en-US"/>
          </a:p>
        </p:txBody>
      </p:sp>
      <p:sp>
        <p:nvSpPr>
          <p:cNvPr id="9" name="サブタイトル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 サブタイトルの書式設定</a:t>
            </a:r>
            <a:endParaRPr kumimoji="0" lang="en-US"/>
          </a:p>
        </p:txBody>
      </p:sp>
      <p:sp>
        <p:nvSpPr>
          <p:cNvPr id="28" name="日付プレースホルダ 27"/>
          <p:cNvSpPr>
            <a:spLocks noGrp="1"/>
          </p:cNvSpPr>
          <p:nvPr>
            <p:ph type="dt" sz="half" idx="10"/>
          </p:nvPr>
        </p:nvSpPr>
        <p:spPr>
          <a:xfrm>
            <a:off x="6705600" y="4206240"/>
            <a:ext cx="960120" cy="457200"/>
          </a:xfrm>
        </p:spPr>
        <p:txBody>
          <a:bodyPr/>
          <a:lstStyle/>
          <a:p>
            <a:fld id="{AB3A43C2-D67C-47D9-9A88-2AC65A8EBDBC}" type="datetimeFigureOut">
              <a:rPr kumimoji="1" lang="ja-JP" altLang="en-US" smtClean="0"/>
              <a:pPr/>
              <a:t>2012/12/21</a:t>
            </a:fld>
            <a:endParaRPr kumimoji="1" lang="ja-JP" altLang="en-US" dirty="0"/>
          </a:p>
        </p:txBody>
      </p:sp>
      <p:sp>
        <p:nvSpPr>
          <p:cNvPr id="17" name="フッター プレースホルダ 16"/>
          <p:cNvSpPr>
            <a:spLocks noGrp="1"/>
          </p:cNvSpPr>
          <p:nvPr>
            <p:ph type="ftr" sz="quarter" idx="11"/>
          </p:nvPr>
        </p:nvSpPr>
        <p:spPr>
          <a:xfrm>
            <a:off x="5410200" y="4205288"/>
            <a:ext cx="1295400" cy="457200"/>
          </a:xfrm>
        </p:spPr>
        <p:txBody>
          <a:bodyPr/>
          <a:lstStyle/>
          <a:p>
            <a:endParaRPr kumimoji="1" lang="ja-JP" altLang="en-US" dirty="0"/>
          </a:p>
        </p:txBody>
      </p:sp>
      <p:sp>
        <p:nvSpPr>
          <p:cNvPr id="29" name="スライド番号プレースホルダ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390418C5-3FD8-4C12-BDA7-13A834EB2F68}" type="slidenum">
              <a:rPr kumimoji="1" lang="ja-JP" altLang="en-US" smtClean="0"/>
              <a:pPr/>
              <a:t>&lt;#&gt;</a:t>
            </a:fld>
            <a:endParaRPr kumimoji="1" lang="ja-JP"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コンテンツ プレースホルダ 2"/>
          <p:cNvSpPr>
            <a:spLocks noGrp="1"/>
          </p:cNvSpPr>
          <p:nvPr>
            <p:ph idx="1"/>
          </p:nvPr>
        </p:nvSpPr>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AB3A43C2-D67C-47D9-9A88-2AC65A8EBDBC}" type="datetimeFigureOut">
              <a:rPr kumimoji="1" lang="ja-JP" altLang="en-US" smtClean="0"/>
              <a:pPr/>
              <a:t>2012/12/21</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390418C5-3FD8-4C12-BDA7-13A834EB2F68}" type="slidenum">
              <a:rPr kumimoji="1" lang="ja-JP" altLang="en-US" smtClean="0"/>
              <a:pPr/>
              <a:t>&lt;#&gt;</a:t>
            </a:fld>
            <a:endParaRPr kumimoji="1" lang="ja-JP"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 テキストの書式設定</a:t>
            </a:r>
          </a:p>
        </p:txBody>
      </p:sp>
      <p:sp>
        <p:nvSpPr>
          <p:cNvPr id="4" name="日付プレースホルダ 3"/>
          <p:cNvSpPr>
            <a:spLocks noGrp="1"/>
          </p:cNvSpPr>
          <p:nvPr>
            <p:ph type="dt" sz="half" idx="10"/>
          </p:nvPr>
        </p:nvSpPr>
        <p:spPr/>
        <p:txBody>
          <a:bodyPr/>
          <a:lstStyle/>
          <a:p>
            <a:fld id="{AB3A43C2-D67C-47D9-9A88-2AC65A8EBDBC}" type="datetimeFigureOut">
              <a:rPr kumimoji="1" lang="ja-JP" altLang="en-US" smtClean="0"/>
              <a:pPr/>
              <a:t>2012/12/21</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390418C5-3FD8-4C12-BDA7-13A834EB2F68}" type="slidenum">
              <a:rPr kumimoji="1" lang="ja-JP" altLang="en-US" smtClean="0"/>
              <a:pPr/>
              <a:t>&lt;#&gt;</a:t>
            </a:fld>
            <a:endParaRPr kumimoji="1" lang="ja-JP"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コンテンツ プレースホルダ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コンテンツ プレースホルダ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 4"/>
          <p:cNvSpPr>
            <a:spLocks noGrp="1"/>
          </p:cNvSpPr>
          <p:nvPr>
            <p:ph type="dt" sz="half" idx="10"/>
          </p:nvPr>
        </p:nvSpPr>
        <p:spPr/>
        <p:txBody>
          <a:bodyPr/>
          <a:lstStyle/>
          <a:p>
            <a:fld id="{AB3A43C2-D67C-47D9-9A88-2AC65A8EBDBC}" type="datetimeFigureOut">
              <a:rPr kumimoji="1" lang="ja-JP" altLang="en-US" smtClean="0"/>
              <a:pPr/>
              <a:t>2012/12/21</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390418C5-3FD8-4C12-BDA7-13A834EB2F68}" type="slidenum">
              <a:rPr kumimoji="1" lang="ja-JP" altLang="en-US" smtClean="0"/>
              <a:pPr/>
              <a:t>&lt;#&gt;</a:t>
            </a:fld>
            <a:endParaRPr kumimoji="1" lang="ja-JP"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81000" y="1143000"/>
            <a:ext cx="8382000" cy="1069848"/>
          </a:xfrm>
        </p:spPr>
        <p:txBody>
          <a:bodyPr anchor="ctr"/>
          <a:lstStyle>
            <a:lvl1pPr>
              <a:defRPr sz="4000" b="0" i="0" cap="none" baseline="0"/>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4" name="テキスト プレースホルダ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5" name="コンテンツ プレースホルダ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6" name="コンテンツ プレースホルダ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26" name="日付プレースホルダ 25"/>
          <p:cNvSpPr>
            <a:spLocks noGrp="1"/>
          </p:cNvSpPr>
          <p:nvPr>
            <p:ph type="dt" sz="half" idx="10"/>
          </p:nvPr>
        </p:nvSpPr>
        <p:spPr/>
        <p:txBody>
          <a:bodyPr rtlCol="0"/>
          <a:lstStyle/>
          <a:p>
            <a:fld id="{AB3A43C2-D67C-47D9-9A88-2AC65A8EBDBC}" type="datetimeFigureOut">
              <a:rPr kumimoji="1" lang="ja-JP" altLang="en-US" smtClean="0"/>
              <a:pPr/>
              <a:t>2012/12/21</a:t>
            </a:fld>
            <a:endParaRPr kumimoji="1" lang="ja-JP" altLang="en-US" dirty="0"/>
          </a:p>
        </p:txBody>
      </p:sp>
      <p:sp>
        <p:nvSpPr>
          <p:cNvPr id="27" name="スライド番号プレースホルダ 26"/>
          <p:cNvSpPr>
            <a:spLocks noGrp="1"/>
          </p:cNvSpPr>
          <p:nvPr>
            <p:ph type="sldNum" sz="quarter" idx="11"/>
          </p:nvPr>
        </p:nvSpPr>
        <p:spPr/>
        <p:txBody>
          <a:bodyPr rtlCol="0"/>
          <a:lstStyle/>
          <a:p>
            <a:fld id="{390418C5-3FD8-4C12-BDA7-13A834EB2F68}" type="slidenum">
              <a:rPr kumimoji="1" lang="ja-JP" altLang="en-US" smtClean="0"/>
              <a:pPr/>
              <a:t>&lt;#&gt;</a:t>
            </a:fld>
            <a:endParaRPr kumimoji="1" lang="ja-JP" altLang="en-US" dirty="0"/>
          </a:p>
        </p:txBody>
      </p:sp>
      <p:sp>
        <p:nvSpPr>
          <p:cNvPr id="28" name="フッター プレースホルダ 27"/>
          <p:cNvSpPr>
            <a:spLocks noGrp="1"/>
          </p:cNvSpPr>
          <p:nvPr>
            <p:ph type="ftr" sz="quarter" idx="12"/>
          </p:nvPr>
        </p:nvSpPr>
        <p:spPr/>
        <p:txBody>
          <a:bodyPr rtlCol="0"/>
          <a:lstStyle/>
          <a:p>
            <a:endParaRPr kumimoji="1" lang="ja-JP"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ja-JP" altLang="en-US" smtClean="0"/>
              <a:t>マスタ タイトルの書式設定</a:t>
            </a:r>
            <a:endParaRPr kumimoji="0" lang="en-US"/>
          </a:p>
        </p:txBody>
      </p:sp>
      <p:sp>
        <p:nvSpPr>
          <p:cNvPr id="3" name="日付プレースホルダ 2"/>
          <p:cNvSpPr>
            <a:spLocks noGrp="1"/>
          </p:cNvSpPr>
          <p:nvPr>
            <p:ph type="dt" sz="half" idx="10"/>
          </p:nvPr>
        </p:nvSpPr>
        <p:spPr>
          <a:xfrm>
            <a:off x="6583680" y="612648"/>
            <a:ext cx="957264" cy="457200"/>
          </a:xfrm>
        </p:spPr>
        <p:txBody>
          <a:bodyPr/>
          <a:lstStyle/>
          <a:p>
            <a:fld id="{AB3A43C2-D67C-47D9-9A88-2AC65A8EBDBC}" type="datetimeFigureOut">
              <a:rPr kumimoji="1" lang="ja-JP" altLang="en-US" smtClean="0"/>
              <a:pPr/>
              <a:t>2012/12/21</a:t>
            </a:fld>
            <a:endParaRPr kumimoji="1" lang="ja-JP" altLang="en-US" dirty="0"/>
          </a:p>
        </p:txBody>
      </p:sp>
      <p:sp>
        <p:nvSpPr>
          <p:cNvPr id="4" name="フッター プレースホルダ 3"/>
          <p:cNvSpPr>
            <a:spLocks noGrp="1"/>
          </p:cNvSpPr>
          <p:nvPr>
            <p:ph type="ftr" sz="quarter" idx="11"/>
          </p:nvPr>
        </p:nvSpPr>
        <p:spPr>
          <a:xfrm>
            <a:off x="5257800" y="612648"/>
            <a:ext cx="1325880" cy="457200"/>
          </a:xfrm>
        </p:spPr>
        <p:txBody>
          <a:bodyPr/>
          <a:lstStyle/>
          <a:p>
            <a:endParaRPr kumimoji="1" lang="ja-JP" altLang="en-US" dirty="0"/>
          </a:p>
        </p:txBody>
      </p:sp>
      <p:sp>
        <p:nvSpPr>
          <p:cNvPr id="5" name="スライド番号プレースホルダ 4"/>
          <p:cNvSpPr>
            <a:spLocks noGrp="1"/>
          </p:cNvSpPr>
          <p:nvPr>
            <p:ph type="sldNum" sz="quarter" idx="12"/>
          </p:nvPr>
        </p:nvSpPr>
        <p:spPr>
          <a:xfrm>
            <a:off x="8174736" y="2272"/>
            <a:ext cx="762000" cy="365760"/>
          </a:xfrm>
        </p:spPr>
        <p:txBody>
          <a:bodyPr/>
          <a:lstStyle/>
          <a:p>
            <a:fld id="{390418C5-3FD8-4C12-BDA7-13A834EB2F68}" type="slidenum">
              <a:rPr kumimoji="1" lang="ja-JP" altLang="en-US" smtClean="0"/>
              <a:pPr/>
              <a:t>&lt;#&gt;</a:t>
            </a:fld>
            <a:endParaRPr kumimoji="1" lang="ja-JP"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AB3A43C2-D67C-47D9-9A88-2AC65A8EBDBC}" type="datetimeFigureOut">
              <a:rPr kumimoji="1" lang="ja-JP" altLang="en-US" smtClean="0"/>
              <a:pPr/>
              <a:t>2012/12/21</a:t>
            </a:fld>
            <a:endParaRPr kumimoji="1" lang="ja-JP" altLang="en-US" dirty="0"/>
          </a:p>
        </p:txBody>
      </p:sp>
      <p:sp>
        <p:nvSpPr>
          <p:cNvPr id="3" name="フッター プレースホルダ 2"/>
          <p:cNvSpPr>
            <a:spLocks noGrp="1"/>
          </p:cNvSpPr>
          <p:nvPr>
            <p:ph type="ftr" sz="quarter" idx="11"/>
          </p:nvPr>
        </p:nvSpPr>
        <p:spPr/>
        <p:txBody>
          <a:bodyPr/>
          <a:lstStyle/>
          <a:p>
            <a:endParaRPr kumimoji="1" lang="ja-JP" altLang="en-US" dirty="0"/>
          </a:p>
        </p:txBody>
      </p:sp>
      <p:sp>
        <p:nvSpPr>
          <p:cNvPr id="4" name="スライド番号プレースホルダ 3"/>
          <p:cNvSpPr>
            <a:spLocks noGrp="1"/>
          </p:cNvSpPr>
          <p:nvPr>
            <p:ph type="sldNum" sz="quarter" idx="12"/>
          </p:nvPr>
        </p:nvSpPr>
        <p:spPr/>
        <p:txBody>
          <a:bodyPr/>
          <a:lstStyle/>
          <a:p>
            <a:fld id="{390418C5-3FD8-4C12-BDA7-13A834EB2F68}" type="slidenum">
              <a:rPr kumimoji="1" lang="ja-JP" altLang="en-US" smtClean="0"/>
              <a:pPr/>
              <a:t>&lt;#&gt;</a:t>
            </a:fld>
            <a:endParaRPr kumimoji="1" lang="ja-JP"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353496" y="1101970"/>
            <a:ext cx="3383280" cy="877824"/>
          </a:xfrm>
        </p:spPr>
        <p:txBody>
          <a:bodyPr anchor="b"/>
          <a:lstStyle>
            <a:lvl1pPr algn="l">
              <a:buNone/>
              <a:defRPr sz="1800" b="1"/>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 テキストの書式設定</a:t>
            </a:r>
          </a:p>
        </p:txBody>
      </p:sp>
      <p:sp>
        <p:nvSpPr>
          <p:cNvPr id="4" name="コンテンツ プレースホルダ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 4"/>
          <p:cNvSpPr>
            <a:spLocks noGrp="1"/>
          </p:cNvSpPr>
          <p:nvPr>
            <p:ph type="dt" sz="half" idx="10"/>
          </p:nvPr>
        </p:nvSpPr>
        <p:spPr/>
        <p:txBody>
          <a:bodyPr/>
          <a:lstStyle/>
          <a:p>
            <a:fld id="{AB3A43C2-D67C-47D9-9A88-2AC65A8EBDBC}" type="datetimeFigureOut">
              <a:rPr kumimoji="1" lang="ja-JP" altLang="en-US" smtClean="0"/>
              <a:pPr/>
              <a:t>2012/12/21</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390418C5-3FD8-4C12-BDA7-13A834EB2F68}" type="slidenum">
              <a:rPr kumimoji="1" lang="ja-JP" altLang="en-US" smtClean="0"/>
              <a:pPr/>
              <a:t>&lt;#&gt;</a:t>
            </a:fld>
            <a:endParaRPr kumimoji="1" lang="ja-JP"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ja-JP" altLang="en-US" smtClean="0"/>
              <a:t>マスタ タイトルの書式設定</a:t>
            </a:r>
            <a:endParaRPr kumimoji="0" lang="en-US"/>
          </a:p>
        </p:txBody>
      </p:sp>
      <p:sp>
        <p:nvSpPr>
          <p:cNvPr id="3" name="図プレースホルダ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ja-JP" altLang="en-US" dirty="0" smtClean="0"/>
              <a:t>アイコンをクリックして図を追加</a:t>
            </a:r>
            <a:endParaRPr kumimoji="0" lang="en-US" dirty="0"/>
          </a:p>
        </p:txBody>
      </p:sp>
      <p:sp>
        <p:nvSpPr>
          <p:cNvPr id="4" name="テキスト プレースホルダ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AB3A43C2-D67C-47D9-9A88-2AC65A8EBDBC}" type="datetimeFigureOut">
              <a:rPr kumimoji="1" lang="ja-JP" altLang="en-US" smtClean="0"/>
              <a:pPr/>
              <a:t>2012/12/21</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390418C5-3FD8-4C12-BDA7-13A834EB2F68}" type="slidenum">
              <a:rPr kumimoji="1" lang="ja-JP" altLang="en-US" smtClean="0"/>
              <a:pPr/>
              <a:t>&lt;#&gt;</a:t>
            </a:fld>
            <a:endParaRPr kumimoji="1" lang="ja-JP"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AB3A43C2-D67C-47D9-9A88-2AC65A8EBDBC}" type="datetimeFigureOut">
              <a:rPr kumimoji="1" lang="ja-JP" altLang="en-US" smtClean="0"/>
              <a:pPr/>
              <a:t>2012/12/21</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390418C5-3FD8-4C12-BDA7-13A834EB2F68}" type="slidenum">
              <a:rPr kumimoji="1" lang="ja-JP" altLang="en-US" smtClean="0"/>
              <a:pPr/>
              <a:t>&lt;#&gt;</a:t>
            </a:fld>
            <a:endParaRPr kumimoji="1" lang="ja-JP"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81800" y="1143000"/>
            <a:ext cx="1905000" cy="5486400"/>
          </a:xfrm>
        </p:spPr>
        <p:txBody>
          <a:bodyPr vert="eaVert"/>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a:xfrm>
            <a:off x="457200" y="1143000"/>
            <a:ext cx="6248400" cy="5486400"/>
          </a:xfrm>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AB3A43C2-D67C-47D9-9A88-2AC65A8EBDBC}" type="datetimeFigureOut">
              <a:rPr kumimoji="1" lang="ja-JP" altLang="en-US" smtClean="0"/>
              <a:pPr/>
              <a:t>2012/12/21</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390418C5-3FD8-4C12-BDA7-13A834EB2F68}" type="slidenum">
              <a:rPr kumimoji="1" lang="ja-JP" altLang="en-US" smtClean="0"/>
              <a:pPr/>
              <a:t>&lt;#&gt;</a:t>
            </a:fld>
            <a:endParaRPr kumimoji="1" lang="ja-JP"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正方形/長方形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正方形/長方形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正方形/長方形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1" name="正方形/長方形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正方形/長方形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3" name="角丸四角形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4" name="角丸四角形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5" name="正方形/長方形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正方形/長方形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正方形/長方形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8" name="正方形/長方形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9" name="正方形/長方形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正方形/長方形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タイトル プレースホルダ 21"/>
          <p:cNvSpPr>
            <a:spLocks noGrp="1"/>
          </p:cNvSpPr>
          <p:nvPr>
            <p:ph type="title"/>
          </p:nvPr>
        </p:nvSpPr>
        <p:spPr>
          <a:xfrm>
            <a:off x="457200" y="1143000"/>
            <a:ext cx="8229600" cy="1066800"/>
          </a:xfrm>
          <a:prstGeom prst="rect">
            <a:avLst/>
          </a:prstGeom>
        </p:spPr>
        <p:txBody>
          <a:bodyPr vert="horz" anchor="ctr">
            <a:normAutofit/>
          </a:bodyPr>
          <a:lstStyle/>
          <a:p>
            <a:r>
              <a:rPr kumimoji="0" lang="ja-JP" altLang="en-US" smtClean="0"/>
              <a:t>マスタ タイトルの書式設定</a:t>
            </a:r>
            <a:endParaRPr kumimoji="0" lang="en-US"/>
          </a:p>
        </p:txBody>
      </p:sp>
      <p:sp>
        <p:nvSpPr>
          <p:cNvPr id="13" name="テキスト プレースホルダ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ja-JP" altLang="en-US" smtClean="0"/>
              <a:t>マスタ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AB3A43C2-D67C-47D9-9A88-2AC65A8EBDBC}" type="datetimeFigureOut">
              <a:rPr kumimoji="1" lang="ja-JP" altLang="en-US" smtClean="0"/>
              <a:pPr/>
              <a:t>2012/12/21</a:t>
            </a:fld>
            <a:endParaRPr kumimoji="1" lang="ja-JP" altLang="en-US" dirty="0"/>
          </a:p>
        </p:txBody>
      </p:sp>
      <p:sp>
        <p:nvSpPr>
          <p:cNvPr id="3" name="フッター プレースホルダ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kumimoji="1" lang="ja-JP" altLang="en-US" dirty="0"/>
          </a:p>
        </p:txBody>
      </p:sp>
      <p:sp>
        <p:nvSpPr>
          <p:cNvPr id="23" name="スライド番号プレースホルダ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390418C5-3FD8-4C12-BDA7-13A834EB2F68}" type="slidenum">
              <a:rPr kumimoji="1" lang="ja-JP" altLang="en-US" smtClean="0"/>
              <a:pPr/>
              <a:t>&lt;#&gt;</a:t>
            </a:fld>
            <a:endParaRPr kumimoji="1" lang="ja-JP" alt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1"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1"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1"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1"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1"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1"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1"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1"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1"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1" sz="1400" kern="1200" baseline="0">
          <a:solidFill>
            <a:schemeClr val="accent3"/>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5.bin"/><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7.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oleObject" Target="../embeddings/oleObject13.bin"/><Relationship Id="rId4" Type="http://schemas.openxmlformats.org/officeDocument/2006/relationships/oleObject" Target="../embeddings/oleObject12.bin"/></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4.bin"/><Relationship Id="rId7"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7.bin"/><Relationship Id="rId5" Type="http://schemas.openxmlformats.org/officeDocument/2006/relationships/oleObject" Target="../embeddings/oleObject16.bin"/><Relationship Id="rId4" Type="http://schemas.openxmlformats.org/officeDocument/2006/relationships/oleObject" Target="../embeddings/oleObject15.bin"/></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oleObject" Target="../embeddings/oleObject21.bin"/><Relationship Id="rId4" Type="http://schemas.openxmlformats.org/officeDocument/2006/relationships/oleObject" Target="../embeddings/oleObject20.bin"/></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oleObject" Target="../embeddings/oleObject24.bin"/><Relationship Id="rId4" Type="http://schemas.openxmlformats.org/officeDocument/2006/relationships/oleObject" Target="../embeddings/oleObject23.bin"/></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25.bin"/><Relationship Id="rId7"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28.bin"/><Relationship Id="rId5" Type="http://schemas.openxmlformats.org/officeDocument/2006/relationships/oleObject" Target="../embeddings/oleObject27.bin"/><Relationship Id="rId4" Type="http://schemas.openxmlformats.org/officeDocument/2006/relationships/oleObject" Target="../embeddings/oleObject26.bin"/></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oleObject" Target="../embeddings/oleObject32.bin"/><Relationship Id="rId4" Type="http://schemas.openxmlformats.org/officeDocument/2006/relationships/oleObject" Target="../embeddings/oleObject31.bin"/></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0" y="2132856"/>
            <a:ext cx="9144000" cy="1595041"/>
          </a:xfrm>
        </p:spPr>
        <p:txBody>
          <a:bodyPr/>
          <a:lstStyle/>
          <a:p>
            <a:r>
              <a:rPr lang="ja-JP" altLang="en-US" dirty="0" smtClean="0"/>
              <a:t>マンガでわかる統計学</a:t>
            </a:r>
            <a:r>
              <a:rPr lang="en-US" altLang="ja-JP" dirty="0" smtClean="0"/>
              <a:t>[</a:t>
            </a:r>
            <a:r>
              <a:rPr lang="ja-JP" altLang="en-US" dirty="0" smtClean="0"/>
              <a:t>回帰分析編</a:t>
            </a:r>
            <a:r>
              <a:rPr lang="en-US" altLang="ja-JP" dirty="0" smtClean="0"/>
              <a:t>]</a:t>
            </a:r>
            <a:endParaRPr kumimoji="1" lang="ja-JP" altLang="en-US" dirty="0"/>
          </a:p>
        </p:txBody>
      </p:sp>
      <p:sp>
        <p:nvSpPr>
          <p:cNvPr id="3" name="サブタイトル 2"/>
          <p:cNvSpPr>
            <a:spLocks noGrp="1"/>
          </p:cNvSpPr>
          <p:nvPr>
            <p:ph type="subTitle" idx="1"/>
          </p:nvPr>
        </p:nvSpPr>
        <p:spPr>
          <a:xfrm>
            <a:off x="467544" y="4005064"/>
            <a:ext cx="4953000" cy="1752600"/>
          </a:xfrm>
        </p:spPr>
        <p:txBody>
          <a:bodyPr/>
          <a:lstStyle/>
          <a:p>
            <a:r>
              <a:rPr kumimoji="1" lang="ja-JP" altLang="en-US" dirty="0" smtClean="0"/>
              <a:t>第</a:t>
            </a:r>
            <a:r>
              <a:rPr lang="en-US" altLang="ja-JP" dirty="0" smtClean="0"/>
              <a:t>7</a:t>
            </a:r>
            <a:r>
              <a:rPr kumimoji="1" lang="ja-JP" altLang="en-US" dirty="0" smtClean="0"/>
              <a:t>回</a:t>
            </a:r>
            <a:r>
              <a:rPr lang="ja-JP" altLang="en-US" dirty="0" smtClean="0"/>
              <a:t>　</a:t>
            </a:r>
            <a:r>
              <a:rPr kumimoji="1" lang="en-US" altLang="ja-JP" dirty="0" smtClean="0"/>
              <a:t>12/21</a:t>
            </a:r>
            <a:endParaRPr kumimoji="1" lang="en-US" altLang="ja-JP" dirty="0" smtClean="0"/>
          </a:p>
          <a:p>
            <a:endParaRPr lang="en-US" altLang="ja-JP" dirty="0" smtClean="0"/>
          </a:p>
          <a:p>
            <a:r>
              <a:rPr kumimoji="1" lang="en-US" altLang="ja-JP" dirty="0" smtClean="0"/>
              <a:t>60151045</a:t>
            </a:r>
            <a:r>
              <a:rPr kumimoji="1" lang="ja-JP" altLang="en-US" dirty="0" smtClean="0"/>
              <a:t>　松本　明</a:t>
            </a:r>
            <a:endParaRPr kumimoji="1" lang="ja-JP"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pPr algn="ctr"/>
            <a:r>
              <a:rPr kumimoji="1" lang="ja-JP" altLang="en-US" sz="4000" dirty="0" smtClean="0">
                <a:ln w="12700">
                  <a:solidFill>
                    <a:schemeClr val="tx1"/>
                  </a:solidFill>
                </a:ln>
                <a:solidFill>
                  <a:schemeClr val="tx1"/>
                </a:solidFill>
                <a:effectLst/>
              </a:rPr>
              <a:t>◆第</a:t>
            </a:r>
            <a:r>
              <a:rPr lang="en-US" altLang="ja-JP" sz="4000" dirty="0" smtClean="0">
                <a:ln w="12700">
                  <a:solidFill>
                    <a:schemeClr val="tx1"/>
                  </a:solidFill>
                </a:ln>
                <a:solidFill>
                  <a:schemeClr val="tx1"/>
                </a:solidFill>
                <a:effectLst/>
              </a:rPr>
              <a:t>2</a:t>
            </a:r>
            <a:r>
              <a:rPr kumimoji="1" lang="ja-JP" altLang="en-US" sz="4000" dirty="0" smtClean="0">
                <a:ln w="12700">
                  <a:solidFill>
                    <a:schemeClr val="tx1"/>
                  </a:solidFill>
                </a:ln>
                <a:solidFill>
                  <a:schemeClr val="tx1"/>
                </a:solidFill>
                <a:effectLst/>
              </a:rPr>
              <a:t>章◆</a:t>
            </a:r>
            <a:endParaRPr kumimoji="1" lang="ja-JP" altLang="en-US" sz="4000" dirty="0">
              <a:ln w="12700">
                <a:solidFill>
                  <a:schemeClr val="tx1"/>
                </a:solidFill>
              </a:ln>
              <a:solidFill>
                <a:schemeClr val="tx1"/>
              </a:solidFill>
              <a:effectLst/>
            </a:endParaRPr>
          </a:p>
        </p:txBody>
      </p:sp>
      <p:sp>
        <p:nvSpPr>
          <p:cNvPr id="6" name="テキスト プレースホルダ 5"/>
          <p:cNvSpPr>
            <a:spLocks noGrp="1"/>
          </p:cNvSpPr>
          <p:nvPr>
            <p:ph type="body" idx="1"/>
          </p:nvPr>
        </p:nvSpPr>
        <p:spPr>
          <a:xfrm>
            <a:off x="467544" y="3367088"/>
            <a:ext cx="8027169" cy="1509712"/>
          </a:xfrm>
        </p:spPr>
        <p:txBody>
          <a:bodyPr>
            <a:normAutofit/>
          </a:bodyPr>
          <a:lstStyle/>
          <a:p>
            <a:pPr algn="ctr"/>
            <a:r>
              <a:rPr lang="ja-JP" altLang="en-US" sz="4000" b="1" dirty="0" smtClean="0">
                <a:ln>
                  <a:solidFill>
                    <a:schemeClr val="tx1"/>
                  </a:solidFill>
                </a:ln>
                <a:solidFill>
                  <a:schemeClr val="tx1"/>
                </a:solidFill>
                <a:latin typeface="+mj-ea"/>
                <a:ea typeface="+mj-ea"/>
              </a:rPr>
              <a:t>回帰分析</a:t>
            </a:r>
            <a:endParaRPr kumimoji="1" lang="ja-JP" altLang="en-US" sz="4000" b="1" dirty="0">
              <a:ln>
                <a:solidFill>
                  <a:schemeClr val="tx1"/>
                </a:solidFill>
              </a:ln>
              <a:solidFill>
                <a:schemeClr val="tx1"/>
              </a:solidFill>
              <a:latin typeface="+mj-ea"/>
              <a:ea typeface="+mj-ea"/>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コンテンツ プレースホルダ 7"/>
          <p:cNvGraphicFramePr>
            <a:graphicFrameLocks noGrp="1"/>
          </p:cNvGraphicFramePr>
          <p:nvPr>
            <p:ph idx="1"/>
          </p:nvPr>
        </p:nvGraphicFramePr>
        <p:xfrm>
          <a:off x="457200" y="908720"/>
          <a:ext cx="8075240" cy="554461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コンテンツ プレースホルダ 7"/>
          <p:cNvGraphicFramePr>
            <a:graphicFrameLocks noGrp="1"/>
          </p:cNvGraphicFramePr>
          <p:nvPr>
            <p:ph idx="1"/>
          </p:nvPr>
        </p:nvGraphicFramePr>
        <p:xfrm>
          <a:off x="457200" y="908720"/>
          <a:ext cx="8075240" cy="5544616"/>
        </p:xfrm>
        <a:graphic>
          <a:graphicData uri="http://schemas.openxmlformats.org/drawingml/2006/chart">
            <c:chart xmlns:c="http://schemas.openxmlformats.org/drawingml/2006/chart" xmlns:r="http://schemas.openxmlformats.org/officeDocument/2006/relationships" r:id="rId2"/>
          </a:graphicData>
        </a:graphic>
      </p:graphicFrame>
      <p:cxnSp>
        <p:nvCxnSpPr>
          <p:cNvPr id="6" name="直線コネクタ 5"/>
          <p:cNvCxnSpPr/>
          <p:nvPr/>
        </p:nvCxnSpPr>
        <p:spPr>
          <a:xfrm flipV="1">
            <a:off x="4572000" y="4365104"/>
            <a:ext cx="0" cy="144016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908720"/>
            <a:ext cx="8229600" cy="1066800"/>
          </a:xfrm>
        </p:spPr>
        <p:txBody>
          <a:bodyPr/>
          <a:lstStyle/>
          <a:p>
            <a:r>
              <a:rPr kumimoji="1" lang="ja-JP" altLang="en-US" dirty="0" smtClean="0"/>
              <a:t>回帰分析の流れ</a:t>
            </a:r>
            <a:endParaRPr kumimoji="1" lang="ja-JP" altLang="en-US" dirty="0"/>
          </a:p>
        </p:txBody>
      </p:sp>
      <p:sp>
        <p:nvSpPr>
          <p:cNvPr id="3" name="コンテンツ プレースホルダ 2"/>
          <p:cNvSpPr>
            <a:spLocks noGrp="1"/>
          </p:cNvSpPr>
          <p:nvPr>
            <p:ph idx="1"/>
          </p:nvPr>
        </p:nvSpPr>
        <p:spPr>
          <a:xfrm>
            <a:off x="683568" y="2276872"/>
            <a:ext cx="8229600" cy="4325112"/>
          </a:xfrm>
        </p:spPr>
        <p:txBody>
          <a:bodyPr/>
          <a:lstStyle/>
          <a:p>
            <a:pPr marL="624078" indent="-514350">
              <a:buFont typeface="+mj-ea"/>
              <a:buAutoNum type="circleNumDbPlain"/>
            </a:pPr>
            <a:r>
              <a:rPr kumimoji="1" lang="ja-JP" altLang="en-US" dirty="0" smtClean="0"/>
              <a:t>そもそも回帰式を求める意義があるかどうかを検討するために、説明変数と目的変数の点　グラフを描く</a:t>
            </a:r>
            <a:endParaRPr kumimoji="1" lang="en-US" altLang="ja-JP" dirty="0" smtClean="0"/>
          </a:p>
          <a:p>
            <a:pPr marL="624078" indent="-514350">
              <a:buFont typeface="+mj-ea"/>
              <a:buAutoNum type="circleNumDbPlain"/>
            </a:pPr>
            <a:endParaRPr kumimoji="1" lang="en-US" altLang="ja-JP" dirty="0" smtClean="0"/>
          </a:p>
          <a:p>
            <a:pPr marL="624078" indent="-514350">
              <a:buFont typeface="+mj-ea"/>
              <a:buAutoNum type="circleNumDbPlain"/>
            </a:pPr>
            <a:r>
              <a:rPr lang="ja-JP" altLang="en-US" dirty="0" smtClean="0"/>
              <a:t>回帰式を求める</a:t>
            </a:r>
            <a:endParaRPr lang="en-US" altLang="ja-JP" dirty="0" smtClean="0"/>
          </a:p>
          <a:p>
            <a:pPr marL="624078" indent="-514350">
              <a:buFont typeface="+mj-ea"/>
              <a:buAutoNum type="circleNumDbPlain"/>
            </a:pPr>
            <a:endParaRPr kumimoji="1" lang="en-US" altLang="ja-JP" dirty="0" smtClean="0"/>
          </a:p>
          <a:p>
            <a:pPr marL="624078" indent="-514350">
              <a:buFont typeface="+mj-ea"/>
              <a:buAutoNum type="circleNumDbPlain"/>
            </a:pPr>
            <a:r>
              <a:rPr kumimoji="1" lang="ja-JP" altLang="en-US" dirty="0" smtClean="0"/>
              <a:t>回帰式の精度を確認する</a:t>
            </a:r>
            <a:r>
              <a:rPr kumimoji="1" lang="en-US" altLang="ja-JP" dirty="0" smtClean="0"/>
              <a:t>	</a:t>
            </a:r>
            <a:endParaRPr kumimoji="1" lang="ja-JP" altLang="en-US" dirty="0"/>
          </a:p>
        </p:txBody>
      </p:sp>
      <p:sp>
        <p:nvSpPr>
          <p:cNvPr id="4" name="テキスト ボックス 3"/>
          <p:cNvSpPr txBox="1"/>
          <p:nvPr/>
        </p:nvSpPr>
        <p:spPr>
          <a:xfrm>
            <a:off x="251520" y="2276872"/>
            <a:ext cx="576064" cy="584775"/>
          </a:xfrm>
          <a:prstGeom prst="rect">
            <a:avLst/>
          </a:prstGeom>
          <a:noFill/>
        </p:spPr>
        <p:txBody>
          <a:bodyPr wrap="square" rtlCol="0">
            <a:spAutoFit/>
          </a:bodyPr>
          <a:lstStyle/>
          <a:p>
            <a:r>
              <a:rPr lang="ja-JP" altLang="en-US" sz="3200" dirty="0" smtClean="0">
                <a:solidFill>
                  <a:srgbClr val="FF0000"/>
                </a:solidFill>
              </a:rPr>
              <a:t>済</a:t>
            </a:r>
            <a:endParaRPr lang="ja-JP" altLang="en-US" sz="3200" dirty="0">
              <a:solidFill>
                <a:srgbClr val="FF0000"/>
              </a:solidFill>
            </a:endParaRPr>
          </a:p>
        </p:txBody>
      </p:sp>
      <p:sp>
        <p:nvSpPr>
          <p:cNvPr id="5" name="テキスト ボックス 4"/>
          <p:cNvSpPr txBox="1"/>
          <p:nvPr/>
        </p:nvSpPr>
        <p:spPr>
          <a:xfrm>
            <a:off x="251520" y="4005064"/>
            <a:ext cx="576064" cy="584775"/>
          </a:xfrm>
          <a:prstGeom prst="rect">
            <a:avLst/>
          </a:prstGeom>
          <a:noFill/>
        </p:spPr>
        <p:txBody>
          <a:bodyPr wrap="square" rtlCol="0">
            <a:spAutoFit/>
          </a:bodyPr>
          <a:lstStyle/>
          <a:p>
            <a:r>
              <a:rPr lang="ja-JP" altLang="en-US" sz="3200" dirty="0" smtClean="0">
                <a:solidFill>
                  <a:srgbClr val="FF0000"/>
                </a:solidFill>
              </a:rPr>
              <a:t>済</a:t>
            </a:r>
            <a:endParaRPr lang="ja-JP" altLang="en-US" sz="3200" dirty="0">
              <a:solidFill>
                <a:srgbClr val="FF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908720"/>
            <a:ext cx="8229600" cy="1066800"/>
          </a:xfrm>
        </p:spPr>
        <p:txBody>
          <a:bodyPr/>
          <a:lstStyle/>
          <a:p>
            <a:r>
              <a:rPr kumimoji="1" lang="ja-JP" altLang="en-US" dirty="0" smtClean="0"/>
              <a:t>回帰分析の流れ</a:t>
            </a:r>
            <a:endParaRPr kumimoji="1" lang="ja-JP" altLang="en-US" dirty="0"/>
          </a:p>
        </p:txBody>
      </p:sp>
      <p:sp>
        <p:nvSpPr>
          <p:cNvPr id="3" name="コンテンツ プレースホルダ 2"/>
          <p:cNvSpPr>
            <a:spLocks noGrp="1"/>
          </p:cNvSpPr>
          <p:nvPr>
            <p:ph idx="1"/>
          </p:nvPr>
        </p:nvSpPr>
        <p:spPr/>
        <p:txBody>
          <a:bodyPr/>
          <a:lstStyle/>
          <a:p>
            <a:pPr marL="624078" indent="-514350">
              <a:buFont typeface="+mj-ea"/>
              <a:buAutoNum type="circleNumDbPlain" startAt="4"/>
            </a:pPr>
            <a:r>
              <a:rPr kumimoji="1" lang="ja-JP" altLang="en-US" dirty="0" smtClean="0"/>
              <a:t>「回帰係数の検定」をおこなう</a:t>
            </a:r>
            <a:endParaRPr kumimoji="1" lang="en-US" altLang="ja-JP" dirty="0" smtClean="0"/>
          </a:p>
          <a:p>
            <a:pPr marL="624078" indent="-514350">
              <a:buFont typeface="+mj-ea"/>
              <a:buAutoNum type="circleNumDbPlain" startAt="4"/>
            </a:pPr>
            <a:endParaRPr lang="en-US" altLang="ja-JP" dirty="0" smtClean="0"/>
          </a:p>
          <a:p>
            <a:pPr marL="624078" indent="-514350">
              <a:buFont typeface="+mj-ea"/>
              <a:buAutoNum type="circleNumDbPlain" startAt="4"/>
            </a:pPr>
            <a:endParaRPr lang="en-US" altLang="ja-JP" dirty="0" smtClean="0"/>
          </a:p>
          <a:p>
            <a:pPr marL="624078" indent="-514350">
              <a:buFont typeface="+mj-ea"/>
              <a:buAutoNum type="circleNumDbPlain" startAt="4"/>
            </a:pPr>
            <a:r>
              <a:rPr kumimoji="1" lang="ja-JP" altLang="en-US" dirty="0" smtClean="0"/>
              <a:t>母回帰</a:t>
            </a:r>
            <a:r>
              <a:rPr kumimoji="1" lang="en-US" altLang="ja-JP" i="1" dirty="0" smtClean="0"/>
              <a:t>Ax+B</a:t>
            </a:r>
            <a:r>
              <a:rPr kumimoji="1" lang="ja-JP" altLang="en-US" dirty="0" smtClean="0"/>
              <a:t>を推定する</a:t>
            </a:r>
            <a:endParaRPr kumimoji="1" lang="en-US" altLang="ja-JP" dirty="0" smtClean="0"/>
          </a:p>
          <a:p>
            <a:pPr marL="624078" indent="-514350">
              <a:buFont typeface="+mj-ea"/>
              <a:buAutoNum type="circleNumDbPlain" startAt="4"/>
            </a:pPr>
            <a:endParaRPr lang="en-US" altLang="ja-JP" b="1" i="1" dirty="0" smtClean="0"/>
          </a:p>
          <a:p>
            <a:pPr marL="624078" indent="-514350">
              <a:buFont typeface="+mj-ea"/>
              <a:buAutoNum type="circleNumDbPlain" startAt="4"/>
            </a:pPr>
            <a:endParaRPr lang="en-US" altLang="ja-JP" b="1" i="1" dirty="0" smtClean="0"/>
          </a:p>
          <a:p>
            <a:pPr marL="624078" indent="-514350">
              <a:buFont typeface="+mj-ea"/>
              <a:buAutoNum type="circleNumDbPlain" startAt="4"/>
            </a:pPr>
            <a:r>
              <a:rPr kumimoji="1" lang="ja-JP" altLang="en-US" dirty="0" smtClean="0"/>
              <a:t>予測する</a:t>
            </a:r>
            <a:endParaRPr kumimoji="1" lang="en-US" altLang="ja-JP"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908720"/>
            <a:ext cx="8229600" cy="1066800"/>
          </a:xfrm>
        </p:spPr>
        <p:txBody>
          <a:bodyPr/>
          <a:lstStyle/>
          <a:p>
            <a:r>
              <a:rPr kumimoji="1" lang="ja-JP" altLang="en-US" dirty="0" smtClean="0"/>
              <a:t>回帰分析の流れ</a:t>
            </a:r>
            <a:endParaRPr kumimoji="1" lang="ja-JP" altLang="en-US" dirty="0"/>
          </a:p>
        </p:txBody>
      </p:sp>
      <p:sp>
        <p:nvSpPr>
          <p:cNvPr id="3" name="コンテンツ プレースホルダ 2"/>
          <p:cNvSpPr>
            <a:spLocks noGrp="1"/>
          </p:cNvSpPr>
          <p:nvPr>
            <p:ph idx="1"/>
          </p:nvPr>
        </p:nvSpPr>
        <p:spPr/>
        <p:txBody>
          <a:bodyPr/>
          <a:lstStyle/>
          <a:p>
            <a:pPr marL="624078" indent="-514350">
              <a:buFont typeface="+mj-ea"/>
              <a:buAutoNum type="circleNumDbPlain" startAt="3"/>
            </a:pPr>
            <a:r>
              <a:rPr kumimoji="1" lang="ja-JP" altLang="en-US" dirty="0" smtClean="0"/>
              <a:t>回帰式の精度を確認する</a:t>
            </a:r>
            <a:r>
              <a:rPr kumimoji="1" lang="en-US" altLang="ja-JP" dirty="0" smtClean="0"/>
              <a:t>	</a:t>
            </a:r>
            <a:endParaRPr kumimoji="1" lang="en-US" altLang="ja-JP" dirty="0" smtClean="0"/>
          </a:p>
          <a:p>
            <a:pPr marL="624078" indent="-514350">
              <a:buFont typeface="+mj-ea"/>
              <a:buAutoNum type="circleNumDbPlain" startAt="3"/>
            </a:pPr>
            <a:endParaRPr lang="en-US" altLang="ja-JP" dirty="0" smtClean="0"/>
          </a:p>
          <a:p>
            <a:pPr marL="624078" indent="-514350">
              <a:buFont typeface="+mj-ea"/>
              <a:buAutoNum type="circleNumDbPlain" startAt="3"/>
            </a:pPr>
            <a:endParaRPr kumimoji="1" lang="en-US" altLang="ja-JP" dirty="0" smtClean="0"/>
          </a:p>
          <a:p>
            <a:pPr marL="624078" indent="-514350">
              <a:buNone/>
            </a:pPr>
            <a:r>
              <a:rPr lang="en-US" altLang="ja-JP" dirty="0" smtClean="0"/>
              <a:t>    	</a:t>
            </a:r>
            <a:r>
              <a:rPr lang="ja-JP" altLang="en-US" dirty="0" smtClean="0"/>
              <a:t>「回帰式</a:t>
            </a:r>
            <a:r>
              <a:rPr lang="ja-JP" altLang="en-US" dirty="0" smtClean="0"/>
              <a:t>の</a:t>
            </a:r>
            <a:r>
              <a:rPr lang="ja-JP" altLang="en-US" dirty="0" smtClean="0"/>
              <a:t>精度」とは？</a:t>
            </a:r>
            <a:endParaRPr kumimoji="1" lang="ja-JP" alt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コンテンツ プレースホルダ 7"/>
          <p:cNvGraphicFramePr>
            <a:graphicFrameLocks noGrp="1"/>
          </p:cNvGraphicFramePr>
          <p:nvPr>
            <p:ph idx="1"/>
          </p:nvPr>
        </p:nvGraphicFramePr>
        <p:xfrm>
          <a:off x="457200" y="908720"/>
          <a:ext cx="8075240" cy="5544616"/>
        </p:xfrm>
        <a:graphic>
          <a:graphicData uri="http://schemas.openxmlformats.org/drawingml/2006/chart">
            <c:chart xmlns:c="http://schemas.openxmlformats.org/drawingml/2006/chart" xmlns:r="http://schemas.openxmlformats.org/officeDocument/2006/relationships" r:id="rId2"/>
          </a:graphicData>
        </a:graphic>
      </p:graphicFrame>
      <p:sp>
        <p:nvSpPr>
          <p:cNvPr id="3" name="テキスト ボックス 2"/>
          <p:cNvSpPr txBox="1"/>
          <p:nvPr/>
        </p:nvSpPr>
        <p:spPr>
          <a:xfrm>
            <a:off x="467544" y="548680"/>
            <a:ext cx="4464496" cy="584775"/>
          </a:xfrm>
          <a:prstGeom prst="rect">
            <a:avLst/>
          </a:prstGeom>
          <a:ln w="38100"/>
        </p:spPr>
        <p:style>
          <a:lnRef idx="2">
            <a:schemeClr val="accent6"/>
          </a:lnRef>
          <a:fillRef idx="1">
            <a:schemeClr val="lt1"/>
          </a:fillRef>
          <a:effectRef idx="0">
            <a:schemeClr val="accent6"/>
          </a:effectRef>
          <a:fontRef idx="minor">
            <a:schemeClr val="dk1"/>
          </a:fontRef>
        </p:style>
        <p:txBody>
          <a:bodyPr wrap="square" rtlCol="0">
            <a:spAutoFit/>
          </a:bodyPr>
          <a:lstStyle/>
          <a:p>
            <a:r>
              <a:rPr kumimoji="1" lang="ja-JP" altLang="en-US" sz="3200" dirty="0" smtClean="0">
                <a:solidFill>
                  <a:srgbClr val="0070C0"/>
                </a:solidFill>
                <a:latin typeface="+mj-ea"/>
                <a:ea typeface="+mj-ea"/>
              </a:rPr>
              <a:t>データとその回帰式</a:t>
            </a:r>
            <a:r>
              <a:rPr kumimoji="1" lang="en-US" altLang="ja-JP" sz="3200" dirty="0" smtClean="0">
                <a:solidFill>
                  <a:srgbClr val="0070C0"/>
                </a:solidFill>
                <a:latin typeface="+mj-ea"/>
                <a:ea typeface="+mj-ea"/>
              </a:rPr>
              <a:t>(A)</a:t>
            </a:r>
            <a:endParaRPr kumimoji="1" lang="ja-JP" altLang="en-US" sz="3200" dirty="0">
              <a:solidFill>
                <a:srgbClr val="0070C0"/>
              </a:solidFill>
              <a:latin typeface="+mj-ea"/>
              <a:ea typeface="+mj-ea"/>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コンテンツ プレースホルダ 7"/>
          <p:cNvGraphicFramePr>
            <a:graphicFrameLocks noGrp="1"/>
          </p:cNvGraphicFramePr>
          <p:nvPr>
            <p:ph idx="1"/>
          </p:nvPr>
        </p:nvGraphicFramePr>
        <p:xfrm>
          <a:off x="467544" y="980728"/>
          <a:ext cx="8075240" cy="5544616"/>
        </p:xfrm>
        <a:graphic>
          <a:graphicData uri="http://schemas.openxmlformats.org/drawingml/2006/chart">
            <c:chart xmlns:c="http://schemas.openxmlformats.org/drawingml/2006/chart" xmlns:r="http://schemas.openxmlformats.org/officeDocument/2006/relationships" r:id="rId2"/>
          </a:graphicData>
        </a:graphic>
      </p:graphicFrame>
      <p:sp>
        <p:nvSpPr>
          <p:cNvPr id="3" name="テキスト ボックス 2"/>
          <p:cNvSpPr txBox="1"/>
          <p:nvPr/>
        </p:nvSpPr>
        <p:spPr>
          <a:xfrm>
            <a:off x="467544" y="548680"/>
            <a:ext cx="4464496" cy="584775"/>
          </a:xfrm>
          <a:prstGeom prst="rect">
            <a:avLst/>
          </a:prstGeom>
          <a:ln w="38100"/>
        </p:spPr>
        <p:style>
          <a:lnRef idx="2">
            <a:schemeClr val="accent6"/>
          </a:lnRef>
          <a:fillRef idx="1">
            <a:schemeClr val="lt1"/>
          </a:fillRef>
          <a:effectRef idx="0">
            <a:schemeClr val="accent6"/>
          </a:effectRef>
          <a:fontRef idx="minor">
            <a:schemeClr val="dk1"/>
          </a:fontRef>
        </p:style>
        <p:txBody>
          <a:bodyPr wrap="square" rtlCol="0">
            <a:spAutoFit/>
          </a:bodyPr>
          <a:lstStyle/>
          <a:p>
            <a:r>
              <a:rPr kumimoji="1" lang="ja-JP" altLang="en-US" sz="3200" dirty="0" smtClean="0">
                <a:solidFill>
                  <a:srgbClr val="0070C0"/>
                </a:solidFill>
                <a:latin typeface="+mj-ea"/>
                <a:ea typeface="+mj-ea"/>
              </a:rPr>
              <a:t>データとその回帰式</a:t>
            </a:r>
            <a:r>
              <a:rPr kumimoji="1" lang="en-US" altLang="ja-JP" sz="3200" dirty="0" smtClean="0">
                <a:solidFill>
                  <a:srgbClr val="0070C0"/>
                </a:solidFill>
                <a:latin typeface="+mj-ea"/>
                <a:ea typeface="+mj-ea"/>
              </a:rPr>
              <a:t>(B)</a:t>
            </a:r>
            <a:endParaRPr kumimoji="1" lang="ja-JP" altLang="en-US" sz="3200" dirty="0">
              <a:solidFill>
                <a:srgbClr val="0070C0"/>
              </a:solidFill>
              <a:latin typeface="+mj-ea"/>
              <a:ea typeface="+mj-ea"/>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836712"/>
            <a:ext cx="8229600" cy="1066800"/>
          </a:xfrm>
        </p:spPr>
        <p:txBody>
          <a:bodyPr/>
          <a:lstStyle/>
          <a:p>
            <a:r>
              <a:rPr kumimoji="1" lang="ja-JP" altLang="en-US" dirty="0" smtClean="0"/>
              <a:t>回帰式の精度</a:t>
            </a:r>
            <a:endParaRPr kumimoji="1" lang="ja-JP" altLang="en-US" dirty="0"/>
          </a:p>
        </p:txBody>
      </p:sp>
      <p:sp>
        <p:nvSpPr>
          <p:cNvPr id="3" name="コンテンツ プレースホルダ 2"/>
          <p:cNvSpPr>
            <a:spLocks noGrp="1"/>
          </p:cNvSpPr>
          <p:nvPr>
            <p:ph idx="1"/>
          </p:nvPr>
        </p:nvSpPr>
        <p:spPr>
          <a:xfrm>
            <a:off x="323528" y="1988840"/>
            <a:ext cx="8496944" cy="4325112"/>
          </a:xfrm>
        </p:spPr>
        <p:txBody>
          <a:bodyPr/>
          <a:lstStyle/>
          <a:p>
            <a:r>
              <a:rPr lang="en-US" altLang="ja-JP" dirty="0" smtClean="0"/>
              <a:t>B</a:t>
            </a:r>
            <a:r>
              <a:rPr lang="ja-JP" altLang="en-US" dirty="0" smtClean="0"/>
              <a:t>と比べて</a:t>
            </a:r>
            <a:r>
              <a:rPr lang="en-US" altLang="ja-JP" dirty="0" smtClean="0"/>
              <a:t>A</a:t>
            </a:r>
            <a:r>
              <a:rPr lang="ja-JP" altLang="en-US" dirty="0" smtClean="0"/>
              <a:t>の方が点と回帰式がマッチしている！</a:t>
            </a:r>
            <a:endParaRPr lang="en-US" altLang="ja-JP" dirty="0" smtClean="0"/>
          </a:p>
          <a:p>
            <a:pPr>
              <a:buNone/>
            </a:pPr>
            <a:endParaRPr lang="en-US" altLang="ja-JP" dirty="0" smtClean="0"/>
          </a:p>
          <a:p>
            <a:pPr>
              <a:buFont typeface="Wingdings" pitchFamily="2" charset="2"/>
              <a:buChar char="Ø"/>
            </a:pPr>
            <a:r>
              <a:rPr kumimoji="1" lang="en-US" altLang="ja-JP" dirty="0" smtClean="0"/>
              <a:t>A</a:t>
            </a:r>
            <a:r>
              <a:rPr kumimoji="1" lang="ja-JP" altLang="en-US" dirty="0" err="1" smtClean="0"/>
              <a:t>のように</a:t>
            </a:r>
            <a:r>
              <a:rPr kumimoji="1" lang="ja-JP" altLang="en-US" dirty="0" smtClean="0"/>
              <a:t>点と回帰式がマッチしているほど「回帰式の精度は高い」と解釈する</a:t>
            </a:r>
            <a:endParaRPr kumimoji="1" lang="en-US" altLang="ja-JP" dirty="0" smtClean="0"/>
          </a:p>
          <a:p>
            <a:endParaRPr lang="en-US" altLang="ja-JP" dirty="0" smtClean="0"/>
          </a:p>
          <a:p>
            <a:r>
              <a:rPr lang="ja-JP" altLang="en-US" dirty="0" smtClean="0"/>
              <a:t>しかし、グラフを見て精度を判断するのはさすがに主観的だし不安</a:t>
            </a:r>
            <a:r>
              <a:rPr lang="en-US" altLang="ja-JP" dirty="0" smtClean="0"/>
              <a:t>…</a:t>
            </a:r>
          </a:p>
          <a:p>
            <a:endParaRPr kumimoji="1" lang="en-US" altLang="ja-JP" dirty="0" smtClean="0"/>
          </a:p>
        </p:txBody>
      </p:sp>
      <p:sp>
        <p:nvSpPr>
          <p:cNvPr id="4" name="テキスト ボックス 3"/>
          <p:cNvSpPr txBox="1"/>
          <p:nvPr/>
        </p:nvSpPr>
        <p:spPr>
          <a:xfrm>
            <a:off x="1691680" y="5517232"/>
            <a:ext cx="5832648" cy="707886"/>
          </a:xfrm>
          <a:prstGeom prst="rect">
            <a:avLst/>
          </a:prstGeom>
          <a:noFill/>
        </p:spPr>
        <p:txBody>
          <a:bodyPr wrap="square" rtlCol="0">
            <a:spAutoFit/>
          </a:bodyPr>
          <a:lstStyle/>
          <a:p>
            <a:r>
              <a:rPr kumimoji="1" lang="ja-JP" altLang="en-US" sz="4000" b="1" dirty="0" smtClean="0">
                <a:solidFill>
                  <a:srgbClr val="C00000"/>
                </a:solidFill>
                <a:latin typeface="+mj-ea"/>
                <a:ea typeface="+mj-ea"/>
              </a:rPr>
              <a:t>そこで</a:t>
            </a:r>
            <a:r>
              <a:rPr kumimoji="1" lang="en-US" altLang="ja-JP" sz="4000" b="1" dirty="0" smtClean="0">
                <a:solidFill>
                  <a:srgbClr val="C00000"/>
                </a:solidFill>
                <a:latin typeface="+mj-ea"/>
                <a:ea typeface="+mj-ea"/>
              </a:rPr>
              <a:t>『</a:t>
            </a:r>
            <a:r>
              <a:rPr kumimoji="1" lang="ja-JP" altLang="en-US" sz="4000" b="1" dirty="0" smtClean="0">
                <a:solidFill>
                  <a:srgbClr val="C00000"/>
                </a:solidFill>
                <a:latin typeface="+mj-ea"/>
                <a:ea typeface="+mj-ea"/>
              </a:rPr>
              <a:t>重相関係数</a:t>
            </a:r>
            <a:r>
              <a:rPr lang="en-US" altLang="ja-JP" sz="4000" b="1" dirty="0" smtClean="0">
                <a:solidFill>
                  <a:srgbClr val="C00000"/>
                </a:solidFill>
                <a:latin typeface="+mj-ea"/>
                <a:ea typeface="+mj-ea"/>
              </a:rPr>
              <a:t>』</a:t>
            </a:r>
            <a:r>
              <a:rPr lang="ja-JP" altLang="en-US" sz="4000" b="1" dirty="0" smtClean="0">
                <a:solidFill>
                  <a:srgbClr val="C00000"/>
                </a:solidFill>
                <a:latin typeface="+mj-ea"/>
                <a:ea typeface="+mj-ea"/>
              </a:rPr>
              <a:t>！</a:t>
            </a:r>
            <a:endParaRPr kumimoji="1" lang="ja-JP" altLang="en-US" sz="4000" b="1" dirty="0">
              <a:solidFill>
                <a:srgbClr val="C00000"/>
              </a:solidFill>
              <a:latin typeface="+mj-ea"/>
              <a:ea typeface="+mj-ea"/>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重相関係数</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回帰式の精度、つまり点と回帰式がどれくらいマッチしているかを表す指標のことを</a:t>
            </a:r>
            <a:r>
              <a:rPr lang="en-US" altLang="ja-JP" dirty="0" smtClean="0"/>
              <a:t>『</a:t>
            </a:r>
            <a:r>
              <a:rPr lang="ja-JP" altLang="en-US" dirty="0" smtClean="0">
                <a:solidFill>
                  <a:srgbClr val="C00000"/>
                </a:solidFill>
              </a:rPr>
              <a:t>重相関係数</a:t>
            </a:r>
            <a:r>
              <a:rPr lang="en-US" altLang="ja-JP" dirty="0" smtClean="0"/>
              <a:t>』</a:t>
            </a:r>
            <a:r>
              <a:rPr lang="ja-JP" altLang="en-US" dirty="0" smtClean="0"/>
              <a:t>という</a:t>
            </a:r>
            <a:endParaRPr kumimoji="1" lang="en-US" altLang="ja-JP" dirty="0" smtClean="0"/>
          </a:p>
          <a:p>
            <a:endParaRPr lang="en-US" altLang="ja-JP" dirty="0" smtClean="0"/>
          </a:p>
          <a:p>
            <a:r>
              <a:rPr kumimoji="1" lang="ja-JP" altLang="en-US" dirty="0" smtClean="0"/>
              <a:t>一般的に「</a:t>
            </a:r>
            <a:r>
              <a:rPr lang="ja-JP" altLang="en-US" dirty="0" smtClean="0"/>
              <a:t>　</a:t>
            </a:r>
            <a:r>
              <a:rPr kumimoji="1" lang="ja-JP" altLang="en-US" dirty="0" smtClean="0"/>
              <a:t>」と表記する</a:t>
            </a:r>
            <a:endParaRPr kumimoji="1" lang="en-US" altLang="ja-JP" dirty="0" smtClean="0"/>
          </a:p>
          <a:p>
            <a:endParaRPr lang="en-US" altLang="ja-JP" dirty="0" smtClean="0"/>
          </a:p>
          <a:p>
            <a:endParaRPr kumimoji="1" lang="en-US" altLang="ja-JP" dirty="0" smtClean="0"/>
          </a:p>
          <a:p>
            <a:endParaRPr lang="en-US" altLang="ja-JP" dirty="0" smtClean="0"/>
          </a:p>
          <a:p>
            <a:endParaRPr kumimoji="1" lang="ja-JP" altLang="en-US" dirty="0"/>
          </a:p>
        </p:txBody>
      </p:sp>
      <p:graphicFrame>
        <p:nvGraphicFramePr>
          <p:cNvPr id="5" name="オブジェクト 4"/>
          <p:cNvGraphicFramePr>
            <a:graphicFrameLocks noChangeAspect="1"/>
          </p:cNvGraphicFramePr>
          <p:nvPr/>
        </p:nvGraphicFramePr>
        <p:xfrm>
          <a:off x="2627784" y="4005064"/>
          <a:ext cx="436240" cy="472594"/>
        </p:xfrm>
        <a:graphic>
          <a:graphicData uri="http://schemas.openxmlformats.org/presentationml/2006/ole">
            <p:oleObj spid="_x0000_s123907" name="数式" r:id="rId3" imgW="152280" imgH="164880" progId="Equation.3">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4930" name="Object 2"/>
          <p:cNvGraphicFramePr>
            <a:graphicFrameLocks noChangeAspect="1"/>
          </p:cNvGraphicFramePr>
          <p:nvPr/>
        </p:nvGraphicFramePr>
        <p:xfrm>
          <a:off x="1115616" y="1196752"/>
          <a:ext cx="6616703" cy="1224136"/>
        </p:xfrm>
        <a:graphic>
          <a:graphicData uri="http://schemas.openxmlformats.org/presentationml/2006/ole">
            <p:oleObj spid="_x0000_s124930" name="数式" r:id="rId3" imgW="2539800" imgH="469800" progId="Equation.3">
              <p:embed/>
            </p:oleObj>
          </a:graphicData>
        </a:graphic>
      </p:graphicFrame>
      <p:graphicFrame>
        <p:nvGraphicFramePr>
          <p:cNvPr id="5" name="オブジェクト 4"/>
          <p:cNvGraphicFramePr>
            <a:graphicFrameLocks noChangeAspect="1"/>
          </p:cNvGraphicFramePr>
          <p:nvPr/>
        </p:nvGraphicFramePr>
        <p:xfrm>
          <a:off x="1475656" y="2492896"/>
          <a:ext cx="2592288" cy="1263740"/>
        </p:xfrm>
        <a:graphic>
          <a:graphicData uri="http://schemas.openxmlformats.org/presentationml/2006/ole">
            <p:oleObj spid="_x0000_s124931" name="数式" r:id="rId4" imgW="812520" imgH="495000" progId="Equation.3">
              <p:embed/>
            </p:oleObj>
          </a:graphicData>
        </a:graphic>
      </p:graphicFrame>
      <p:graphicFrame>
        <p:nvGraphicFramePr>
          <p:cNvPr id="6" name="オブジェクト 5"/>
          <p:cNvGraphicFramePr>
            <a:graphicFrameLocks noChangeAspect="1"/>
          </p:cNvGraphicFramePr>
          <p:nvPr/>
        </p:nvGraphicFramePr>
        <p:xfrm>
          <a:off x="1475656" y="3933056"/>
          <a:ext cx="3207629" cy="1080120"/>
        </p:xfrm>
        <a:graphic>
          <a:graphicData uri="http://schemas.openxmlformats.org/presentationml/2006/ole">
            <p:oleObj spid="_x0000_s124932" name="数式" r:id="rId5" imgW="1244520" imgH="419040" progId="Equation.3">
              <p:embed/>
            </p:oleObj>
          </a:graphicData>
        </a:graphic>
      </p:graphicFrame>
      <p:graphicFrame>
        <p:nvGraphicFramePr>
          <p:cNvPr id="7" name="オブジェクト 6"/>
          <p:cNvGraphicFramePr>
            <a:graphicFrameLocks noChangeAspect="1"/>
          </p:cNvGraphicFramePr>
          <p:nvPr/>
        </p:nvGraphicFramePr>
        <p:xfrm>
          <a:off x="1475656" y="5373216"/>
          <a:ext cx="1512167" cy="460225"/>
        </p:xfrm>
        <a:graphic>
          <a:graphicData uri="http://schemas.openxmlformats.org/presentationml/2006/ole">
            <p:oleObj spid="_x0000_s124933" name="数式" r:id="rId6" imgW="583920" imgH="177480" progId="Equation.3">
              <p:embed/>
            </p:oleObj>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寄与率</a:t>
            </a:r>
            <a:endParaRPr kumimoji="1" lang="ja-JP" altLang="en-US" dirty="0"/>
          </a:p>
        </p:txBody>
      </p:sp>
      <p:sp>
        <p:nvSpPr>
          <p:cNvPr id="5" name="コンテンツ プレースホルダ 4"/>
          <p:cNvSpPr>
            <a:spLocks noGrp="1"/>
          </p:cNvSpPr>
          <p:nvPr>
            <p:ph idx="1"/>
          </p:nvPr>
        </p:nvSpPr>
        <p:spPr/>
        <p:txBody>
          <a:bodyPr/>
          <a:lstStyle/>
          <a:p>
            <a:r>
              <a:rPr kumimoji="1" lang="ja-JP" altLang="en-US" dirty="0" smtClean="0"/>
              <a:t>　　　　　　を</a:t>
            </a:r>
            <a:r>
              <a:rPr kumimoji="1" lang="en-US" altLang="ja-JP" dirty="0" smtClean="0"/>
              <a:t>『</a:t>
            </a:r>
            <a:r>
              <a:rPr kumimoji="1" lang="ja-JP" altLang="en-US" dirty="0" smtClean="0">
                <a:solidFill>
                  <a:srgbClr val="C00000"/>
                </a:solidFill>
              </a:rPr>
              <a:t>寄与率</a:t>
            </a:r>
            <a:r>
              <a:rPr kumimoji="1" lang="en-US" altLang="ja-JP" dirty="0" smtClean="0"/>
              <a:t>』</a:t>
            </a:r>
            <a:r>
              <a:rPr kumimoji="1" lang="ja-JP" altLang="en-US" dirty="0" smtClean="0"/>
              <a:t>という</a:t>
            </a:r>
            <a:endParaRPr lang="en-US" altLang="ja-JP" dirty="0" smtClean="0"/>
          </a:p>
          <a:p>
            <a:endParaRPr kumimoji="1" lang="en-US" altLang="ja-JP" dirty="0" smtClean="0"/>
          </a:p>
          <a:p>
            <a:r>
              <a:rPr lang="ja-JP" altLang="en-US" dirty="0" smtClean="0"/>
              <a:t>一般的に「　 」と表記される</a:t>
            </a:r>
            <a:endParaRPr lang="en-US" altLang="ja-JP" dirty="0" smtClean="0"/>
          </a:p>
          <a:p>
            <a:endParaRPr kumimoji="1" lang="en-US" altLang="ja-JP" dirty="0" smtClean="0"/>
          </a:p>
          <a:p>
            <a:r>
              <a:rPr lang="ja-JP" altLang="en-US" dirty="0" smtClean="0"/>
              <a:t>寄与率の取り得る値は０から１までで、回帰式の精度が高いほど１に近づき、そうでないほど０に近づく</a:t>
            </a:r>
            <a:endParaRPr kumimoji="1" lang="en-US" altLang="ja-JP" dirty="0" smtClean="0"/>
          </a:p>
          <a:p>
            <a:endParaRPr lang="en-US" altLang="ja-JP" dirty="0" smtClean="0"/>
          </a:p>
          <a:p>
            <a:endParaRPr kumimoji="1" lang="ja-JP" altLang="en-US" dirty="0"/>
          </a:p>
        </p:txBody>
      </p:sp>
      <p:graphicFrame>
        <p:nvGraphicFramePr>
          <p:cNvPr id="125955" name="コンテンツ プレースホルダ 3"/>
          <p:cNvGraphicFramePr>
            <a:graphicFrameLocks noChangeAspect="1"/>
          </p:cNvGraphicFramePr>
          <p:nvPr/>
        </p:nvGraphicFramePr>
        <p:xfrm>
          <a:off x="971600" y="2276872"/>
          <a:ext cx="2016224" cy="517679"/>
        </p:xfrm>
        <a:graphic>
          <a:graphicData uri="http://schemas.openxmlformats.org/presentationml/2006/ole">
            <p:oleObj spid="_x0000_s125955" name="数式" r:id="rId3" imgW="939600" imgH="241200" progId="Equation.3">
              <p:embed/>
            </p:oleObj>
          </a:graphicData>
        </a:graphic>
      </p:graphicFrame>
      <p:graphicFrame>
        <p:nvGraphicFramePr>
          <p:cNvPr id="125957" name="Object 5"/>
          <p:cNvGraphicFramePr>
            <a:graphicFrameLocks noChangeAspect="1"/>
          </p:cNvGraphicFramePr>
          <p:nvPr/>
        </p:nvGraphicFramePr>
        <p:xfrm>
          <a:off x="2627784" y="3140968"/>
          <a:ext cx="582613" cy="546100"/>
        </p:xfrm>
        <a:graphic>
          <a:graphicData uri="http://schemas.openxmlformats.org/presentationml/2006/ole">
            <p:oleObj spid="_x0000_s125957" name="数式" r:id="rId4" imgW="203040" imgH="190440" progId="Equation.3">
              <p:embed/>
            </p:oleObj>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寄与率</a:t>
            </a:r>
            <a:endParaRPr kumimoji="1" lang="ja-JP" altLang="en-US" dirty="0"/>
          </a:p>
        </p:txBody>
      </p:sp>
      <p:sp>
        <p:nvSpPr>
          <p:cNvPr id="5" name="コンテンツ プレースホルダ 4"/>
          <p:cNvSpPr>
            <a:spLocks noGrp="1"/>
          </p:cNvSpPr>
          <p:nvPr>
            <p:ph idx="1"/>
          </p:nvPr>
        </p:nvSpPr>
        <p:spPr/>
        <p:txBody>
          <a:bodyPr/>
          <a:lstStyle/>
          <a:p>
            <a:endParaRPr lang="en-US" altLang="ja-JP" dirty="0" smtClean="0"/>
          </a:p>
          <a:p>
            <a:endParaRPr kumimoji="1" lang="en-US" altLang="ja-JP" dirty="0" smtClean="0"/>
          </a:p>
          <a:p>
            <a:endParaRPr lang="en-US" altLang="ja-JP" dirty="0" smtClean="0"/>
          </a:p>
          <a:p>
            <a:endParaRPr kumimoji="1" lang="en-US" altLang="ja-JP" dirty="0" smtClean="0"/>
          </a:p>
          <a:p>
            <a:pPr>
              <a:buNone/>
            </a:pPr>
            <a:r>
              <a:rPr lang="ja-JP" altLang="en-US" dirty="0" smtClean="0"/>
              <a:t>かなり１に近いので求められた回帰式の精度は</a:t>
            </a:r>
            <a:endParaRPr lang="en-US" altLang="ja-JP" dirty="0" smtClean="0"/>
          </a:p>
          <a:p>
            <a:pPr>
              <a:buNone/>
            </a:pPr>
            <a:r>
              <a:rPr lang="ja-JP" altLang="en-US" dirty="0" smtClean="0"/>
              <a:t>高</a:t>
            </a:r>
            <a:r>
              <a:rPr lang="ja-JP" altLang="en-US" dirty="0" smtClean="0"/>
              <a:t>いといえる</a:t>
            </a:r>
            <a:endParaRPr lang="en-US" altLang="ja-JP" dirty="0" smtClean="0"/>
          </a:p>
        </p:txBody>
      </p:sp>
      <p:graphicFrame>
        <p:nvGraphicFramePr>
          <p:cNvPr id="125957" name="Object 5"/>
          <p:cNvGraphicFramePr>
            <a:graphicFrameLocks noChangeAspect="1"/>
          </p:cNvGraphicFramePr>
          <p:nvPr/>
        </p:nvGraphicFramePr>
        <p:xfrm>
          <a:off x="1907704" y="2492896"/>
          <a:ext cx="4971031" cy="792088"/>
        </p:xfrm>
        <a:graphic>
          <a:graphicData uri="http://schemas.openxmlformats.org/presentationml/2006/ole">
            <p:oleObj spid="_x0000_s126979" name="数式" r:id="rId3" imgW="1511280" imgH="241200" progId="Equation.3">
              <p:embed/>
            </p:oleObj>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仮説</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回帰分析を行うためには、厳密には</a:t>
            </a:r>
            <a:endParaRPr kumimoji="1" lang="en-US" altLang="ja-JP" dirty="0" smtClean="0"/>
          </a:p>
          <a:p>
            <a:endParaRPr lang="en-US" altLang="ja-JP" dirty="0" smtClean="0"/>
          </a:p>
          <a:p>
            <a:endParaRPr lang="en-US" altLang="ja-JP" dirty="0" smtClean="0"/>
          </a:p>
          <a:p>
            <a:endParaRPr lang="en-US" altLang="ja-JP" dirty="0" smtClean="0"/>
          </a:p>
          <a:p>
            <a:endParaRPr lang="en-US" altLang="ja-JP" dirty="0" smtClean="0"/>
          </a:p>
          <a:p>
            <a:pPr>
              <a:buNone/>
            </a:pPr>
            <a:r>
              <a:rPr lang="ja-JP" altLang="en-US" dirty="0" smtClean="0"/>
              <a:t>　という仮説が成立していないとダメ！</a:t>
            </a:r>
            <a:endParaRPr lang="en-US" altLang="ja-JP" dirty="0" smtClean="0"/>
          </a:p>
          <a:p>
            <a:pPr>
              <a:buNone/>
            </a:pPr>
            <a:endParaRPr lang="en-US" altLang="ja-JP" dirty="0" smtClean="0"/>
          </a:p>
          <a:p>
            <a:r>
              <a:rPr lang="ja-JP" altLang="en-US" dirty="0" smtClean="0"/>
              <a:t>ちなみに</a:t>
            </a:r>
            <a:r>
              <a:rPr lang="en-US" altLang="ja-JP" i="1" dirty="0" err="1" smtClean="0"/>
              <a:t>Ax+B</a:t>
            </a:r>
            <a:r>
              <a:rPr lang="ja-JP" altLang="en-US" dirty="0" smtClean="0"/>
              <a:t>のことを</a:t>
            </a:r>
            <a:r>
              <a:rPr lang="en-US" altLang="ja-JP" dirty="0" smtClean="0"/>
              <a:t>『</a:t>
            </a:r>
            <a:r>
              <a:rPr lang="ja-JP" altLang="en-US" dirty="0" smtClean="0">
                <a:solidFill>
                  <a:srgbClr val="C00000"/>
                </a:solidFill>
              </a:rPr>
              <a:t>母回帰</a:t>
            </a:r>
            <a:r>
              <a:rPr lang="en-US" altLang="ja-JP" dirty="0" smtClean="0"/>
              <a:t>』</a:t>
            </a:r>
            <a:r>
              <a:rPr lang="ja-JP" altLang="en-US" dirty="0" smtClean="0"/>
              <a:t>という</a:t>
            </a:r>
            <a:endParaRPr lang="en-US" altLang="ja-JP" dirty="0" smtClean="0"/>
          </a:p>
          <a:p>
            <a:endParaRPr kumimoji="1" lang="ja-JP" altLang="en-US" dirty="0"/>
          </a:p>
        </p:txBody>
      </p:sp>
      <p:sp>
        <p:nvSpPr>
          <p:cNvPr id="4" name="テキスト ボックス 3"/>
          <p:cNvSpPr txBox="1"/>
          <p:nvPr/>
        </p:nvSpPr>
        <p:spPr>
          <a:xfrm>
            <a:off x="899592" y="2996952"/>
            <a:ext cx="7200800" cy="1384995"/>
          </a:xfrm>
          <a:prstGeom prst="rect">
            <a:avLst/>
          </a:prstGeom>
          <a:ln w="38100"/>
        </p:spPr>
        <p:style>
          <a:lnRef idx="2">
            <a:schemeClr val="accent4"/>
          </a:lnRef>
          <a:fillRef idx="1">
            <a:schemeClr val="lt1"/>
          </a:fillRef>
          <a:effectRef idx="0">
            <a:schemeClr val="accent4"/>
          </a:effectRef>
          <a:fontRef idx="minor">
            <a:schemeClr val="dk1"/>
          </a:fontRef>
        </p:style>
        <p:txBody>
          <a:bodyPr wrap="square" rtlCol="0">
            <a:spAutoFit/>
          </a:bodyPr>
          <a:lstStyle/>
          <a:p>
            <a:r>
              <a:rPr kumimoji="1" lang="ja-JP" altLang="en-US" sz="2800" dirty="0" smtClean="0"/>
              <a:t>「最高気温が</a:t>
            </a:r>
            <a:r>
              <a:rPr lang="en-US" altLang="ja-JP" sz="2800" i="1" dirty="0" smtClean="0"/>
              <a:t>x</a:t>
            </a:r>
            <a:r>
              <a:rPr lang="ja-JP" altLang="en-US" sz="2800" dirty="0" smtClean="0"/>
              <a:t>℃の日のアイスティーの注文数</a:t>
            </a:r>
            <a:r>
              <a:rPr kumimoji="1" lang="ja-JP" altLang="en-US" sz="2800" dirty="0" smtClean="0"/>
              <a:t>」は、平均が</a:t>
            </a:r>
            <a:r>
              <a:rPr kumimoji="1" lang="en-US" altLang="ja-JP" sz="2800" i="1" dirty="0" err="1" smtClean="0"/>
              <a:t>Ax</a:t>
            </a:r>
            <a:r>
              <a:rPr kumimoji="1" lang="en-US" altLang="ja-JP" sz="2800" dirty="0" err="1" smtClean="0"/>
              <a:t>+</a:t>
            </a:r>
            <a:r>
              <a:rPr kumimoji="1" lang="en-US" altLang="ja-JP" sz="2800" i="1" dirty="0" err="1" smtClean="0"/>
              <a:t>B</a:t>
            </a:r>
            <a:r>
              <a:rPr kumimoji="1" lang="ja-JP" altLang="en-US" sz="2800" dirty="0" smtClean="0"/>
              <a:t>で標準偏差が</a:t>
            </a:r>
            <a:r>
              <a:rPr kumimoji="1" lang="en-US" altLang="ja-JP" sz="2800" i="1" dirty="0" smtClean="0"/>
              <a:t>σ</a:t>
            </a:r>
            <a:r>
              <a:rPr kumimoji="1" lang="ja-JP" altLang="en-US" sz="2800" dirty="0" smtClean="0"/>
              <a:t>の正規分布にしたがう</a:t>
            </a:r>
            <a:endParaRPr kumimoji="1" lang="ja-JP" altLang="en-US" sz="2800" i="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836712"/>
            <a:ext cx="8229600" cy="1066800"/>
          </a:xfrm>
        </p:spPr>
        <p:txBody>
          <a:bodyPr/>
          <a:lstStyle/>
          <a:p>
            <a:r>
              <a:rPr kumimoji="1" lang="ja-JP" altLang="en-US" dirty="0" smtClean="0"/>
              <a:t>回帰分析の流れ</a:t>
            </a:r>
            <a:endParaRPr kumimoji="1" lang="ja-JP" altLang="en-US" dirty="0"/>
          </a:p>
        </p:txBody>
      </p:sp>
      <p:sp>
        <p:nvSpPr>
          <p:cNvPr id="3" name="コンテンツ プレースホルダ 2"/>
          <p:cNvSpPr>
            <a:spLocks noGrp="1"/>
          </p:cNvSpPr>
          <p:nvPr>
            <p:ph idx="1"/>
          </p:nvPr>
        </p:nvSpPr>
        <p:spPr>
          <a:xfrm>
            <a:off x="467544" y="1988840"/>
            <a:ext cx="8229600" cy="4325112"/>
          </a:xfrm>
        </p:spPr>
        <p:txBody>
          <a:bodyPr/>
          <a:lstStyle/>
          <a:p>
            <a:pPr marL="624078" indent="-514350">
              <a:buFont typeface="+mj-ea"/>
              <a:buAutoNum type="circleNumDbPlain" startAt="4"/>
            </a:pPr>
            <a:r>
              <a:rPr kumimoji="1" lang="ja-JP" altLang="en-US" dirty="0" smtClean="0"/>
              <a:t>「回帰係数の検定」をおこなう</a:t>
            </a:r>
            <a:r>
              <a:rPr kumimoji="1" lang="en-US" altLang="ja-JP" dirty="0" smtClean="0"/>
              <a:t>	</a:t>
            </a:r>
            <a:endParaRPr kumimoji="1" lang="en-US" altLang="ja-JP" dirty="0" smtClean="0"/>
          </a:p>
          <a:p>
            <a:pPr marL="624078" indent="-514350">
              <a:buFont typeface="+mj-ea"/>
              <a:buAutoNum type="circleNumDbPlain" startAt="4"/>
            </a:pPr>
            <a:endParaRPr lang="en-US" altLang="ja-JP" dirty="0" smtClean="0"/>
          </a:p>
          <a:p>
            <a:pPr marL="624078" indent="-514350"/>
            <a:r>
              <a:rPr lang="en-US" altLang="ja-JP" i="1" dirty="0" smtClean="0"/>
              <a:t>A</a:t>
            </a:r>
            <a:r>
              <a:rPr lang="ja-JP" altLang="en-US" dirty="0" smtClean="0"/>
              <a:t>と</a:t>
            </a:r>
            <a:r>
              <a:rPr lang="en-US" altLang="ja-JP" i="1" dirty="0" smtClean="0"/>
              <a:t>B</a:t>
            </a:r>
            <a:r>
              <a:rPr lang="ja-JP" altLang="en-US" dirty="0" smtClean="0"/>
              <a:t>と</a:t>
            </a:r>
            <a:r>
              <a:rPr lang="en-US" altLang="ja-JP" i="1" dirty="0" smtClean="0"/>
              <a:t>σ</a:t>
            </a:r>
            <a:r>
              <a:rPr lang="ja-JP" altLang="en-US" dirty="0" smtClean="0"/>
              <a:t>について、統計学的には以下のことがわかっている</a:t>
            </a:r>
            <a:endParaRPr lang="en-US" altLang="ja-JP" dirty="0" smtClean="0"/>
          </a:p>
          <a:p>
            <a:pPr marL="624078" indent="-514350"/>
            <a:endParaRPr kumimoji="1" lang="en-US" altLang="ja-JP" i="1" dirty="0" smtClean="0"/>
          </a:p>
          <a:p>
            <a:pPr marL="624078" indent="-514350"/>
            <a:endParaRPr kumimoji="1" lang="en-US" altLang="ja-JP" i="1" dirty="0" smtClean="0"/>
          </a:p>
        </p:txBody>
      </p:sp>
      <p:sp>
        <p:nvSpPr>
          <p:cNvPr id="4" name="テキスト ボックス 3"/>
          <p:cNvSpPr txBox="1"/>
          <p:nvPr/>
        </p:nvSpPr>
        <p:spPr>
          <a:xfrm>
            <a:off x="899592" y="4005064"/>
            <a:ext cx="7200800" cy="2677656"/>
          </a:xfrm>
          <a:prstGeom prst="rect">
            <a:avLst/>
          </a:prstGeom>
          <a:ln w="38100"/>
        </p:spPr>
        <p:style>
          <a:lnRef idx="2">
            <a:schemeClr val="accent4"/>
          </a:lnRef>
          <a:fillRef idx="1">
            <a:schemeClr val="lt1"/>
          </a:fillRef>
          <a:effectRef idx="0">
            <a:schemeClr val="accent4"/>
          </a:effectRef>
          <a:fontRef idx="minor">
            <a:schemeClr val="dk1"/>
          </a:fontRef>
        </p:style>
        <p:txBody>
          <a:bodyPr wrap="square" rtlCol="0">
            <a:spAutoFit/>
          </a:bodyPr>
          <a:lstStyle/>
          <a:p>
            <a:r>
              <a:rPr kumimoji="1" lang="ja-JP" altLang="en-US" sz="2800" dirty="0" smtClean="0"/>
              <a:t>求められた回帰式が</a:t>
            </a:r>
            <a:r>
              <a:rPr kumimoji="1" lang="en-US" altLang="ja-JP" sz="2800" i="1" dirty="0" smtClean="0"/>
              <a:t>y</a:t>
            </a:r>
            <a:r>
              <a:rPr kumimoji="1" lang="en-US" altLang="ja-JP" sz="2800" dirty="0" smtClean="0"/>
              <a:t>=</a:t>
            </a:r>
            <a:r>
              <a:rPr kumimoji="1" lang="en-US" altLang="ja-JP" sz="2800" i="1" dirty="0" err="1" smtClean="0"/>
              <a:t>ax</a:t>
            </a:r>
            <a:r>
              <a:rPr kumimoji="1" lang="en-US" altLang="ja-JP" sz="2800" dirty="0" err="1" smtClean="0"/>
              <a:t>+</a:t>
            </a:r>
            <a:r>
              <a:rPr kumimoji="1" lang="en-US" altLang="ja-JP" sz="2800" i="1" dirty="0" err="1" smtClean="0"/>
              <a:t>b</a:t>
            </a:r>
            <a:r>
              <a:rPr lang="ja-JP" altLang="en-US" sz="2800" dirty="0" smtClean="0"/>
              <a:t>だった</a:t>
            </a:r>
            <a:r>
              <a:rPr lang="ja-JP" altLang="en-US" sz="2800" dirty="0" smtClean="0"/>
              <a:t>場合は、</a:t>
            </a:r>
            <a:endParaRPr lang="en-US" altLang="ja-JP" sz="2800" dirty="0" smtClean="0"/>
          </a:p>
          <a:p>
            <a:pPr>
              <a:buFont typeface="Arial" pitchFamily="34" charset="0"/>
              <a:buChar char="•"/>
            </a:pPr>
            <a:r>
              <a:rPr kumimoji="1" lang="en-US" altLang="ja-JP" sz="2800" i="1" dirty="0" smtClean="0"/>
              <a:t>A</a:t>
            </a:r>
            <a:r>
              <a:rPr kumimoji="1" lang="ja-JP" altLang="en-US" sz="2800" dirty="0" smtClean="0"/>
              <a:t>は</a:t>
            </a:r>
            <a:r>
              <a:rPr kumimoji="1" lang="en-US" altLang="ja-JP" sz="2800" i="1" dirty="0" smtClean="0"/>
              <a:t>a</a:t>
            </a:r>
            <a:r>
              <a:rPr kumimoji="1" lang="ja-JP" altLang="en-US" sz="2800" dirty="0" smtClean="0"/>
              <a:t>ぐらい</a:t>
            </a:r>
            <a:endParaRPr kumimoji="1" lang="en-US" altLang="ja-JP" sz="2800" dirty="0" smtClean="0"/>
          </a:p>
          <a:p>
            <a:pPr>
              <a:buFont typeface="Arial" pitchFamily="34" charset="0"/>
              <a:buChar char="•"/>
            </a:pPr>
            <a:r>
              <a:rPr lang="en-US" altLang="ja-JP" sz="2800" i="1" dirty="0" smtClean="0"/>
              <a:t>B</a:t>
            </a:r>
            <a:r>
              <a:rPr lang="ja-JP" altLang="en-US" sz="2800" dirty="0" smtClean="0"/>
              <a:t>は</a:t>
            </a:r>
            <a:r>
              <a:rPr lang="en-US" altLang="ja-JP" sz="2800" i="1" dirty="0" smtClean="0"/>
              <a:t>b</a:t>
            </a:r>
            <a:r>
              <a:rPr lang="ja-JP" altLang="en-US" sz="2800" dirty="0" smtClean="0"/>
              <a:t>ぐらい</a:t>
            </a:r>
            <a:endParaRPr lang="en-US" altLang="ja-JP" sz="2800" dirty="0" smtClean="0"/>
          </a:p>
          <a:p>
            <a:pPr>
              <a:lnSpc>
                <a:spcPct val="200000"/>
              </a:lnSpc>
              <a:buFont typeface="Arial" pitchFamily="34" charset="0"/>
              <a:buChar char="•"/>
            </a:pPr>
            <a:r>
              <a:rPr lang="en-US" altLang="ja-JP" sz="2800" i="1" dirty="0" smtClean="0"/>
              <a:t>σ</a:t>
            </a:r>
            <a:r>
              <a:rPr lang="ja-JP" altLang="en-US" sz="2800" dirty="0" smtClean="0"/>
              <a:t>は　　　　　　　　</a:t>
            </a:r>
            <a:r>
              <a:rPr lang="ja-JP" altLang="en-US" sz="2800" dirty="0" smtClean="0"/>
              <a:t>ぐらい</a:t>
            </a:r>
            <a:endParaRPr lang="en-US" altLang="ja-JP" sz="2800" dirty="0" smtClean="0"/>
          </a:p>
          <a:p>
            <a:endParaRPr kumimoji="1" lang="ja-JP" altLang="en-US" sz="2800" i="1" dirty="0"/>
          </a:p>
        </p:txBody>
      </p:sp>
      <p:graphicFrame>
        <p:nvGraphicFramePr>
          <p:cNvPr id="5" name="オブジェクト 4"/>
          <p:cNvGraphicFramePr>
            <a:graphicFrameLocks noChangeAspect="1"/>
          </p:cNvGraphicFramePr>
          <p:nvPr/>
        </p:nvGraphicFramePr>
        <p:xfrm>
          <a:off x="1835696" y="5445224"/>
          <a:ext cx="2448273" cy="882535"/>
        </p:xfrm>
        <a:graphic>
          <a:graphicData uri="http://schemas.openxmlformats.org/presentationml/2006/ole">
            <p:oleObj spid="_x0000_s128002" name="数式" r:id="rId3" imgW="1155600" imgH="457200" progId="Equation.3">
              <p:embed/>
            </p:oleObj>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回帰係数の検定</a:t>
            </a:r>
            <a:endParaRPr kumimoji="1" lang="ja-JP" altLang="en-US" dirty="0"/>
          </a:p>
        </p:txBody>
      </p:sp>
      <p:sp>
        <p:nvSpPr>
          <p:cNvPr id="3" name="コンテンツ プレースホルダ 2"/>
          <p:cNvSpPr>
            <a:spLocks noGrp="1"/>
          </p:cNvSpPr>
          <p:nvPr>
            <p:ph idx="1"/>
          </p:nvPr>
        </p:nvSpPr>
        <p:spPr/>
        <p:txBody>
          <a:bodyPr/>
          <a:lstStyle/>
          <a:p>
            <a:pPr>
              <a:buNone/>
            </a:pPr>
            <a:r>
              <a:rPr lang="ja-JP" altLang="en-US" dirty="0" smtClean="0"/>
              <a:t>回帰式は</a:t>
            </a:r>
            <a:r>
              <a:rPr lang="en-US" altLang="ja-JP" i="1" dirty="0" smtClean="0"/>
              <a:t>y</a:t>
            </a:r>
            <a:r>
              <a:rPr kumimoji="1" lang="en-US" altLang="ja-JP" dirty="0" smtClean="0"/>
              <a:t>=</a:t>
            </a:r>
            <a:r>
              <a:rPr kumimoji="1" lang="ja-JP" altLang="en-US" dirty="0" smtClean="0"/>
              <a:t>３</a:t>
            </a:r>
            <a:r>
              <a:rPr kumimoji="1" lang="en-US" altLang="ja-JP" dirty="0" smtClean="0"/>
              <a:t>.</a:t>
            </a:r>
            <a:r>
              <a:rPr kumimoji="1" lang="ja-JP" altLang="en-US" dirty="0" smtClean="0"/>
              <a:t>７</a:t>
            </a:r>
            <a:r>
              <a:rPr kumimoji="1" lang="en-US" altLang="ja-JP" i="1" dirty="0" smtClean="0"/>
              <a:t>x</a:t>
            </a:r>
            <a:r>
              <a:rPr lang="ja-JP" altLang="en-US" dirty="0" smtClean="0"/>
              <a:t>－</a:t>
            </a:r>
            <a:r>
              <a:rPr kumimoji="1" lang="ja-JP" altLang="en-US" dirty="0" smtClean="0"/>
              <a:t>３６</a:t>
            </a:r>
            <a:r>
              <a:rPr kumimoji="1" lang="en-US" altLang="ja-JP" dirty="0" smtClean="0"/>
              <a:t>.</a:t>
            </a:r>
            <a:r>
              <a:rPr kumimoji="1" lang="ja-JP" altLang="en-US" dirty="0" smtClean="0"/>
              <a:t>４であるので</a:t>
            </a:r>
            <a:endParaRPr kumimoji="1" lang="en-US" altLang="ja-JP" dirty="0" smtClean="0"/>
          </a:p>
          <a:p>
            <a:endParaRPr lang="en-US" altLang="ja-JP" dirty="0" smtClean="0"/>
          </a:p>
          <a:p>
            <a:r>
              <a:rPr kumimoji="1" lang="en-US" altLang="ja-JP" i="1" dirty="0" smtClean="0"/>
              <a:t>A</a:t>
            </a:r>
            <a:r>
              <a:rPr kumimoji="1" lang="ja-JP" altLang="en-US" dirty="0" smtClean="0"/>
              <a:t>は</a:t>
            </a:r>
            <a:r>
              <a:rPr lang="ja-JP" altLang="en-US" dirty="0" smtClean="0"/>
              <a:t>３</a:t>
            </a:r>
            <a:r>
              <a:rPr lang="en-US" altLang="ja-JP" dirty="0" smtClean="0"/>
              <a:t>.</a:t>
            </a:r>
            <a:r>
              <a:rPr lang="ja-JP" altLang="en-US" dirty="0" smtClean="0"/>
              <a:t>７</a:t>
            </a:r>
            <a:r>
              <a:rPr kumimoji="1" lang="ja-JP" altLang="en-US" dirty="0" smtClean="0"/>
              <a:t>ぐらい</a:t>
            </a:r>
            <a:endParaRPr kumimoji="1" lang="en-US" altLang="ja-JP" dirty="0" smtClean="0"/>
          </a:p>
          <a:p>
            <a:endParaRPr kumimoji="1" lang="en-US" altLang="ja-JP" dirty="0" smtClean="0"/>
          </a:p>
          <a:p>
            <a:r>
              <a:rPr lang="en-US" altLang="ja-JP" i="1" dirty="0" smtClean="0"/>
              <a:t>B</a:t>
            </a:r>
            <a:r>
              <a:rPr lang="ja-JP" altLang="en-US" dirty="0" smtClean="0"/>
              <a:t>は</a:t>
            </a:r>
            <a:r>
              <a:rPr lang="en-US" altLang="ja-JP" dirty="0" smtClean="0"/>
              <a:t>―</a:t>
            </a:r>
            <a:r>
              <a:rPr lang="ja-JP" altLang="en-US" dirty="0" smtClean="0"/>
              <a:t>３６</a:t>
            </a:r>
            <a:r>
              <a:rPr lang="en-US" altLang="ja-JP" dirty="0" smtClean="0"/>
              <a:t>.</a:t>
            </a:r>
            <a:r>
              <a:rPr lang="ja-JP" altLang="en-US" dirty="0" smtClean="0"/>
              <a:t>４ぐらい</a:t>
            </a:r>
            <a:endParaRPr lang="en-US" altLang="ja-JP" dirty="0" smtClean="0"/>
          </a:p>
          <a:p>
            <a:endParaRPr kumimoji="1" lang="en-US" altLang="ja-JP" dirty="0" smtClean="0"/>
          </a:p>
          <a:p>
            <a:r>
              <a:rPr kumimoji="1" lang="el-GR" altLang="ja-JP" i="1" dirty="0" smtClean="0"/>
              <a:t>σ</a:t>
            </a:r>
            <a:r>
              <a:rPr kumimoji="1" lang="ja-JP" altLang="en-US" dirty="0" smtClean="0"/>
              <a:t>は　　　　　　　　　　　</a:t>
            </a:r>
            <a:r>
              <a:rPr kumimoji="1" lang="ja-JP" altLang="en-US" dirty="0" smtClean="0"/>
              <a:t>ぐらい</a:t>
            </a:r>
            <a:endParaRPr kumimoji="1" lang="en-US" altLang="ja-JP" dirty="0" smtClean="0"/>
          </a:p>
          <a:p>
            <a:endParaRPr kumimoji="1" lang="en-US" altLang="ja-JP" dirty="0" smtClean="0"/>
          </a:p>
        </p:txBody>
      </p:sp>
      <p:graphicFrame>
        <p:nvGraphicFramePr>
          <p:cNvPr id="4" name="オブジェクト 3"/>
          <p:cNvGraphicFramePr>
            <a:graphicFrameLocks noChangeAspect="1"/>
          </p:cNvGraphicFramePr>
          <p:nvPr/>
        </p:nvGraphicFramePr>
        <p:xfrm>
          <a:off x="1547664" y="4725144"/>
          <a:ext cx="3577661" cy="1152128"/>
        </p:xfrm>
        <a:graphic>
          <a:graphicData uri="http://schemas.openxmlformats.org/presentationml/2006/ole">
            <p:oleObj spid="_x0000_s129026" name="数式" r:id="rId3" imgW="1498320" imgH="482400" progId="Equation.3">
              <p:embed/>
            </p:oleObj>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回帰係数の検定</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統計学を駆使して</a:t>
            </a:r>
            <a:r>
              <a:rPr lang="ja-JP" altLang="en-US" dirty="0" smtClean="0"/>
              <a:t>も</a:t>
            </a:r>
            <a:r>
              <a:rPr lang="en-US" altLang="ja-JP" i="1" dirty="0" smtClean="0"/>
              <a:t>A</a:t>
            </a:r>
            <a:r>
              <a:rPr lang="ja-JP" altLang="en-US" dirty="0" smtClean="0"/>
              <a:t>と</a:t>
            </a:r>
            <a:r>
              <a:rPr lang="en-US" altLang="ja-JP" i="1" dirty="0" smtClean="0"/>
              <a:t>B</a:t>
            </a:r>
            <a:r>
              <a:rPr lang="ja-JP" altLang="en-US" dirty="0" smtClean="0"/>
              <a:t>と</a:t>
            </a:r>
            <a:r>
              <a:rPr lang="en-US" altLang="ja-JP" i="1" dirty="0" smtClean="0"/>
              <a:t>σ</a:t>
            </a:r>
            <a:r>
              <a:rPr lang="ja-JP" altLang="en-US" dirty="0" smtClean="0"/>
              <a:t>の厳密な値はわからない</a:t>
            </a:r>
            <a:endParaRPr lang="en-US" altLang="ja-JP" dirty="0" smtClean="0"/>
          </a:p>
          <a:p>
            <a:endParaRPr kumimoji="1" lang="en-US" altLang="ja-JP" dirty="0" smtClean="0"/>
          </a:p>
          <a:p>
            <a:r>
              <a:rPr lang="ja-JP" altLang="en-US" dirty="0" smtClean="0"/>
              <a:t>しかし、「</a:t>
            </a:r>
            <a:r>
              <a:rPr lang="en-US" altLang="ja-JP" i="1" dirty="0" smtClean="0"/>
              <a:t>A</a:t>
            </a:r>
            <a:r>
              <a:rPr lang="ja-JP" altLang="en-US" dirty="0" smtClean="0"/>
              <a:t>の値がさすがに０でないかどうか」はわかる！</a:t>
            </a:r>
            <a:endParaRPr lang="en-US" altLang="ja-JP" dirty="0" smtClean="0"/>
          </a:p>
          <a:p>
            <a:endParaRPr kumimoji="1" lang="en-US" altLang="ja-JP" dirty="0" smtClean="0"/>
          </a:p>
          <a:p>
            <a:r>
              <a:rPr lang="ja-JP" altLang="en-US" dirty="0" smtClean="0"/>
              <a:t>ここで「</a:t>
            </a:r>
            <a:r>
              <a:rPr lang="ja-JP" altLang="en-US" dirty="0" smtClean="0">
                <a:solidFill>
                  <a:srgbClr val="C00000"/>
                </a:solidFill>
              </a:rPr>
              <a:t>回帰係数の検定</a:t>
            </a:r>
            <a:r>
              <a:rPr lang="ja-JP" altLang="en-US" dirty="0" smtClean="0"/>
              <a:t>」を行う</a:t>
            </a:r>
            <a:endParaRPr kumimoji="1" lang="en-US" altLang="ja-JP" dirty="0" smtClean="0"/>
          </a:p>
          <a:p>
            <a:endParaRPr kumimoji="1" lang="ja-JP"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solidFill>
                  <a:srgbClr val="002060"/>
                </a:solidFill>
              </a:rPr>
              <a:t>「検定」の手順</a:t>
            </a:r>
            <a:endParaRPr kumimoji="1" lang="ja-JP" altLang="en-US" dirty="0">
              <a:solidFill>
                <a:srgbClr val="002060"/>
              </a:solidFill>
            </a:endParaRPr>
          </a:p>
        </p:txBody>
      </p:sp>
      <p:graphicFrame>
        <p:nvGraphicFramePr>
          <p:cNvPr id="4" name="コンテンツ プレースホルダ 3"/>
          <p:cNvGraphicFramePr>
            <a:graphicFrameLocks noGrp="1"/>
          </p:cNvGraphicFramePr>
          <p:nvPr>
            <p:ph idx="1"/>
          </p:nvPr>
        </p:nvGraphicFramePr>
        <p:xfrm>
          <a:off x="539552" y="2348880"/>
          <a:ext cx="8280920" cy="3766120"/>
        </p:xfrm>
        <a:graphic>
          <a:graphicData uri="http://schemas.openxmlformats.org/drawingml/2006/table">
            <a:tbl>
              <a:tblPr bandRow="1">
                <a:tableStyleId>{5C22544A-7EE6-4342-B048-85BDC9FD1C3A}</a:tableStyleId>
              </a:tblPr>
              <a:tblGrid>
                <a:gridCol w="1521598"/>
                <a:gridCol w="6759322"/>
              </a:tblGrid>
              <a:tr h="432048">
                <a:tc>
                  <a:txBody>
                    <a:bodyPr/>
                    <a:lstStyle/>
                    <a:p>
                      <a:pPr algn="ctr"/>
                      <a:r>
                        <a:rPr kumimoji="1" lang="en-US" altLang="ja-JP" sz="1800" dirty="0" smtClean="0"/>
                        <a:t>【Step</a:t>
                      </a:r>
                      <a:r>
                        <a:rPr kumimoji="1" lang="ja-JP" altLang="en-US" sz="1800" dirty="0" smtClean="0"/>
                        <a:t>１</a:t>
                      </a:r>
                      <a:r>
                        <a:rPr kumimoji="1" lang="en-US" altLang="ja-JP" sz="1800" dirty="0" smtClean="0"/>
                        <a:t>】</a:t>
                      </a:r>
                      <a:endParaRPr kumimoji="1" lang="ja-JP" altLang="en-US" sz="1800" dirty="0"/>
                    </a:p>
                  </a:txBody>
                  <a:tcPr/>
                </a:tc>
                <a:tc>
                  <a:txBody>
                    <a:bodyPr/>
                    <a:lstStyle/>
                    <a:p>
                      <a:r>
                        <a:rPr kumimoji="1" lang="ja-JP" altLang="en-US" dirty="0" smtClean="0"/>
                        <a:t>母集団を定義する。</a:t>
                      </a:r>
                      <a:endParaRPr kumimoji="1" lang="ja-JP" altLang="en-US" dirty="0"/>
                    </a:p>
                  </a:txBody>
                  <a:tcPr/>
                </a:tc>
              </a:tr>
              <a:tr h="43204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dirty="0" smtClean="0"/>
                        <a:t>【Step</a:t>
                      </a:r>
                      <a:r>
                        <a:rPr kumimoji="1" lang="ja-JP" altLang="en-US" sz="1800" dirty="0" smtClean="0"/>
                        <a:t>２</a:t>
                      </a:r>
                      <a:r>
                        <a:rPr kumimoji="1" lang="en-US" altLang="ja-JP" sz="1800" dirty="0" smtClean="0"/>
                        <a:t>】</a:t>
                      </a:r>
                      <a:endParaRPr kumimoji="1" lang="ja-JP" altLang="en-US" sz="1800" dirty="0" smtClean="0"/>
                    </a:p>
                  </a:txBody>
                  <a:tcPr/>
                </a:tc>
                <a:tc>
                  <a:txBody>
                    <a:bodyPr/>
                    <a:lstStyle/>
                    <a:p>
                      <a:r>
                        <a:rPr kumimoji="1" lang="ja-JP" altLang="en-US" dirty="0" smtClean="0"/>
                        <a:t>帰無仮説と対立仮説を立てる。</a:t>
                      </a:r>
                      <a:endParaRPr kumimoji="1" lang="ja-JP" altLang="en-US" dirty="0"/>
                    </a:p>
                  </a:txBody>
                  <a:tcPr/>
                </a:tc>
              </a:tr>
              <a:tr h="43204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dirty="0" smtClean="0"/>
                        <a:t>【Step</a:t>
                      </a:r>
                      <a:r>
                        <a:rPr kumimoji="1" lang="ja-JP" altLang="en-US" sz="1800" dirty="0" smtClean="0"/>
                        <a:t>３</a:t>
                      </a:r>
                      <a:r>
                        <a:rPr kumimoji="1" lang="en-US" altLang="ja-JP" sz="1800" dirty="0" smtClean="0"/>
                        <a:t>】</a:t>
                      </a:r>
                      <a:endParaRPr kumimoji="1" lang="ja-JP" altLang="en-US" sz="1800" dirty="0" smtClean="0"/>
                    </a:p>
                  </a:txBody>
                  <a:tcPr/>
                </a:tc>
                <a:tc>
                  <a:txBody>
                    <a:bodyPr/>
                    <a:lstStyle/>
                    <a:p>
                      <a:r>
                        <a:rPr kumimoji="1" lang="ja-JP" altLang="en-US" dirty="0" smtClean="0"/>
                        <a:t>どの「検定」をおこなうか選択する。</a:t>
                      </a:r>
                      <a:endParaRPr kumimoji="1" lang="ja-JP" altLang="en-US" dirty="0"/>
                    </a:p>
                  </a:txBody>
                  <a:tcPr/>
                </a:tc>
              </a:tr>
              <a:tr h="43204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dirty="0" smtClean="0"/>
                        <a:t>【Step</a:t>
                      </a:r>
                      <a:r>
                        <a:rPr kumimoji="1" lang="ja-JP" altLang="en-US" sz="1800" dirty="0" smtClean="0"/>
                        <a:t>４</a:t>
                      </a:r>
                      <a:r>
                        <a:rPr kumimoji="1" lang="en-US" altLang="ja-JP" sz="1800" dirty="0" smtClean="0"/>
                        <a:t>】</a:t>
                      </a:r>
                      <a:endParaRPr kumimoji="1" lang="ja-JP" altLang="en-US" sz="1800" dirty="0" smtClean="0"/>
                    </a:p>
                  </a:txBody>
                  <a:tcPr/>
                </a:tc>
                <a:tc>
                  <a:txBody>
                    <a:bodyPr/>
                    <a:lstStyle/>
                    <a:p>
                      <a:r>
                        <a:rPr kumimoji="1" lang="ja-JP" altLang="en-US" dirty="0" smtClean="0"/>
                        <a:t>有意水準を決定する。</a:t>
                      </a:r>
                      <a:endParaRPr kumimoji="1" lang="ja-JP" altLang="en-US" dirty="0"/>
                    </a:p>
                  </a:txBody>
                  <a:tcPr/>
                </a:tc>
              </a:tr>
              <a:tr h="43204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dirty="0" smtClean="0"/>
                        <a:t>【Step</a:t>
                      </a:r>
                      <a:r>
                        <a:rPr kumimoji="1" lang="ja-JP" altLang="en-US" sz="1800" dirty="0" smtClean="0"/>
                        <a:t>５</a:t>
                      </a:r>
                      <a:r>
                        <a:rPr kumimoji="1" lang="en-US" altLang="ja-JP" sz="1800" dirty="0" smtClean="0"/>
                        <a:t>】</a:t>
                      </a:r>
                      <a:endParaRPr kumimoji="1" lang="ja-JP" altLang="en-US" sz="1800" dirty="0" smtClean="0"/>
                    </a:p>
                  </a:txBody>
                  <a:tcPr/>
                </a:tc>
                <a:tc>
                  <a:txBody>
                    <a:bodyPr/>
                    <a:lstStyle/>
                    <a:p>
                      <a:r>
                        <a:rPr kumimoji="1" lang="ja-JP" altLang="en-US" dirty="0" smtClean="0"/>
                        <a:t>標本のデータから検定統計量の値を求める。</a:t>
                      </a:r>
                      <a:endParaRPr kumimoji="1" lang="ja-JP" altLang="en-US" dirty="0"/>
                    </a:p>
                  </a:txBody>
                  <a:tcPr/>
                </a:tc>
              </a:tr>
              <a:tr h="6914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dirty="0" smtClean="0"/>
                        <a:t>【Step</a:t>
                      </a:r>
                      <a:r>
                        <a:rPr kumimoji="1" lang="ja-JP" altLang="en-US" sz="1800" dirty="0" smtClean="0"/>
                        <a:t>６</a:t>
                      </a:r>
                      <a:r>
                        <a:rPr kumimoji="1" lang="en-US" altLang="ja-JP" sz="1800" dirty="0" smtClean="0"/>
                        <a:t>】</a:t>
                      </a:r>
                      <a:endParaRPr kumimoji="1" lang="ja-JP" altLang="en-US" sz="18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有意水準よりも</a:t>
                      </a:r>
                      <a:r>
                        <a:rPr kumimoji="1" lang="en-US" altLang="ja-JP" dirty="0" smtClean="0"/>
                        <a:t>【</a:t>
                      </a:r>
                      <a:r>
                        <a:rPr kumimoji="1" lang="en-US" altLang="ja-JP" dirty="0" smtClean="0"/>
                        <a:t>Step</a:t>
                      </a:r>
                      <a:r>
                        <a:rPr kumimoji="1" lang="ja-JP" altLang="en-US" dirty="0" smtClean="0"/>
                        <a:t>５</a:t>
                      </a:r>
                      <a:r>
                        <a:rPr kumimoji="1" lang="en-US" altLang="ja-JP" dirty="0" smtClean="0"/>
                        <a:t>】</a:t>
                      </a:r>
                      <a:r>
                        <a:rPr kumimoji="1" lang="ja-JP" altLang="en-US" dirty="0" smtClean="0"/>
                        <a:t>で求めた検定統計量の</a:t>
                      </a:r>
                      <a:r>
                        <a:rPr kumimoji="1" lang="ja-JP" altLang="en-US" dirty="0" smtClean="0"/>
                        <a:t>値に対応する</a:t>
                      </a:r>
                      <a:r>
                        <a:rPr kumimoji="1" lang="en-US" altLang="ja-JP" dirty="0" smtClean="0"/>
                        <a:t>P</a:t>
                      </a:r>
                      <a:r>
                        <a:rPr kumimoji="1" lang="ja-JP" altLang="en-US" dirty="0" smtClean="0"/>
                        <a:t>値のほうが小さいかどうかを</a:t>
                      </a:r>
                      <a:r>
                        <a:rPr kumimoji="1" lang="ja-JP" altLang="en-US" dirty="0" smtClean="0"/>
                        <a:t>調べる。</a:t>
                      </a:r>
                      <a:endParaRPr kumimoji="1" lang="ja-JP" altLang="en-US" dirty="0"/>
                    </a:p>
                  </a:txBody>
                  <a:tcPr/>
                </a:tc>
              </a:tr>
              <a:tr h="50114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800" dirty="0" smtClean="0"/>
                        <a:t>【Step</a:t>
                      </a:r>
                      <a:r>
                        <a:rPr kumimoji="1" lang="ja-JP" altLang="en-US" sz="1800" dirty="0" smtClean="0"/>
                        <a:t>７</a:t>
                      </a:r>
                      <a:r>
                        <a:rPr kumimoji="1" lang="en-US" altLang="ja-JP" sz="1800" dirty="0" smtClean="0"/>
                        <a:t>】</a:t>
                      </a:r>
                      <a:endParaRPr kumimoji="1" lang="ja-JP" altLang="en-US" sz="18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【Step</a:t>
                      </a:r>
                      <a:r>
                        <a:rPr kumimoji="1" lang="ja-JP" altLang="en-US" dirty="0" smtClean="0"/>
                        <a:t>６</a:t>
                      </a:r>
                      <a:r>
                        <a:rPr kumimoji="1" lang="en-US" altLang="ja-JP" dirty="0" smtClean="0"/>
                        <a:t>】</a:t>
                      </a:r>
                      <a:r>
                        <a:rPr kumimoji="1" lang="ja-JP" altLang="en-US" dirty="0" smtClean="0"/>
                        <a:t>に</a:t>
                      </a:r>
                      <a:r>
                        <a:rPr kumimoji="1" lang="ja-JP" altLang="en-US" dirty="0" smtClean="0"/>
                        <a:t>おいて有意水準よりも</a:t>
                      </a:r>
                      <a:r>
                        <a:rPr kumimoji="1" lang="en-US" altLang="ja-JP" dirty="0" smtClean="0"/>
                        <a:t>P</a:t>
                      </a:r>
                      <a:r>
                        <a:rPr kumimoji="1" lang="ja-JP" altLang="en-US" dirty="0" smtClean="0"/>
                        <a:t>値のほうが小さかったならば</a:t>
                      </a:r>
                      <a:r>
                        <a:rPr kumimoji="1" lang="ja-JP" altLang="en-US" dirty="0" smtClean="0"/>
                        <a:t>、「対立仮説は正しい」との結論を下す。そうでなければ、「帰無仮説は誤っているとはいえない」との結論を下す。</a:t>
                      </a:r>
                    </a:p>
                  </a:txBody>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回帰係数の検定</a:t>
            </a:r>
            <a:endParaRPr kumimoji="1" lang="ja-JP" altLang="en-US" dirty="0"/>
          </a:p>
        </p:txBody>
      </p:sp>
      <p:sp>
        <p:nvSpPr>
          <p:cNvPr id="3" name="コンテンツ プレースホルダ 2"/>
          <p:cNvSpPr>
            <a:spLocks noGrp="1"/>
          </p:cNvSpPr>
          <p:nvPr>
            <p:ph idx="1"/>
          </p:nvPr>
        </p:nvSpPr>
        <p:spPr/>
        <p:txBody>
          <a:bodyPr/>
          <a:lstStyle/>
          <a:p>
            <a:r>
              <a:rPr kumimoji="1" lang="en-US" altLang="ja-JP" dirty="0" smtClean="0"/>
              <a:t>Step</a:t>
            </a:r>
            <a:r>
              <a:rPr kumimoji="1" lang="ja-JP" altLang="en-US" dirty="0" smtClean="0"/>
              <a:t>１</a:t>
            </a:r>
            <a:endParaRPr kumimoji="1" lang="en-US" altLang="ja-JP" dirty="0" smtClean="0"/>
          </a:p>
          <a:p>
            <a:pPr>
              <a:buNone/>
            </a:pPr>
            <a:r>
              <a:rPr lang="ja-JP" altLang="en-US" dirty="0" smtClean="0"/>
              <a:t>　母集団を定義する。</a:t>
            </a:r>
            <a:endParaRPr lang="en-US" altLang="ja-JP" dirty="0" smtClean="0"/>
          </a:p>
          <a:p>
            <a:pPr>
              <a:buNone/>
            </a:pPr>
            <a:endParaRPr kumimoji="1" lang="en-US" altLang="ja-JP" dirty="0" smtClean="0"/>
          </a:p>
          <a:p>
            <a:pPr>
              <a:buFont typeface="Wingdings" pitchFamily="2" charset="2"/>
              <a:buChar char="Ø"/>
            </a:pPr>
            <a:r>
              <a:rPr lang="ja-JP" altLang="en-US" dirty="0" smtClean="0"/>
              <a:t>「最高気温が</a:t>
            </a:r>
            <a:r>
              <a:rPr lang="en-US" altLang="ja-JP" i="1" dirty="0" smtClean="0"/>
              <a:t>x</a:t>
            </a:r>
            <a:r>
              <a:rPr lang="ja-JP" altLang="en-US" dirty="0" smtClean="0"/>
              <a:t>℃の日」</a:t>
            </a:r>
            <a:r>
              <a:rPr lang="ja-JP" altLang="en-US" dirty="0" smtClean="0"/>
              <a:t>を母集団とする</a:t>
            </a:r>
            <a:endParaRPr kumimoji="1" lang="ja-JP" alt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回帰係数の検定</a:t>
            </a:r>
            <a:endParaRPr kumimoji="1" lang="ja-JP" altLang="en-US" dirty="0"/>
          </a:p>
        </p:txBody>
      </p:sp>
      <p:sp>
        <p:nvSpPr>
          <p:cNvPr id="3" name="コンテンツ プレースホルダ 2"/>
          <p:cNvSpPr>
            <a:spLocks noGrp="1"/>
          </p:cNvSpPr>
          <p:nvPr>
            <p:ph idx="1"/>
          </p:nvPr>
        </p:nvSpPr>
        <p:spPr/>
        <p:txBody>
          <a:bodyPr/>
          <a:lstStyle/>
          <a:p>
            <a:r>
              <a:rPr kumimoji="1" lang="en-US" altLang="ja-JP" dirty="0" smtClean="0"/>
              <a:t>Step</a:t>
            </a:r>
            <a:r>
              <a:rPr lang="ja-JP" altLang="en-US" dirty="0" smtClean="0"/>
              <a:t>２</a:t>
            </a:r>
            <a:endParaRPr kumimoji="1" lang="en-US" altLang="ja-JP" dirty="0" smtClean="0"/>
          </a:p>
          <a:p>
            <a:pPr>
              <a:buNone/>
            </a:pPr>
            <a:r>
              <a:rPr lang="ja-JP" altLang="en-US" dirty="0" smtClean="0"/>
              <a:t>　帰無仮説と対立仮説を立てる。</a:t>
            </a:r>
            <a:endParaRPr lang="en-US" altLang="ja-JP" dirty="0" smtClean="0"/>
          </a:p>
          <a:p>
            <a:pPr>
              <a:buNone/>
            </a:pPr>
            <a:endParaRPr kumimoji="1" lang="en-US" altLang="ja-JP" dirty="0" smtClean="0"/>
          </a:p>
          <a:p>
            <a:pPr>
              <a:buFont typeface="Wingdings" pitchFamily="2" charset="2"/>
              <a:buChar char="Ø"/>
            </a:pPr>
            <a:r>
              <a:rPr lang="ja-JP" altLang="en-US" dirty="0" smtClean="0"/>
              <a:t>帰無仮説は</a:t>
            </a:r>
            <a:endParaRPr lang="en-US" altLang="ja-JP" dirty="0" smtClean="0"/>
          </a:p>
          <a:p>
            <a:pPr>
              <a:buFont typeface="Wingdings" pitchFamily="2" charset="2"/>
              <a:buChar char="Ø"/>
            </a:pPr>
            <a:endParaRPr kumimoji="1" lang="en-US" altLang="ja-JP" dirty="0" smtClean="0"/>
          </a:p>
          <a:p>
            <a:pPr>
              <a:buFont typeface="Wingdings" pitchFamily="2" charset="2"/>
              <a:buChar char="Ø"/>
            </a:pPr>
            <a:endParaRPr lang="en-US" altLang="ja-JP" dirty="0" smtClean="0"/>
          </a:p>
          <a:p>
            <a:pPr>
              <a:buFont typeface="Wingdings" pitchFamily="2" charset="2"/>
              <a:buChar char="Ø"/>
            </a:pPr>
            <a:r>
              <a:rPr kumimoji="1" lang="ja-JP" altLang="en-US" dirty="0" smtClean="0"/>
              <a:t>対立仮説は</a:t>
            </a:r>
            <a:endParaRPr kumimoji="1" lang="ja-JP" altLang="en-US" dirty="0"/>
          </a:p>
        </p:txBody>
      </p:sp>
      <p:sp>
        <p:nvSpPr>
          <p:cNvPr id="4" name="テキスト ボックス 3"/>
          <p:cNvSpPr txBox="1"/>
          <p:nvPr/>
        </p:nvSpPr>
        <p:spPr>
          <a:xfrm>
            <a:off x="1979712" y="4149080"/>
            <a:ext cx="1512168" cy="584775"/>
          </a:xfrm>
          <a:prstGeom prst="rect">
            <a:avLst/>
          </a:prstGeom>
          <a:noFill/>
          <a:ln>
            <a:solidFill>
              <a:schemeClr val="tx1"/>
            </a:solidFill>
          </a:ln>
        </p:spPr>
        <p:txBody>
          <a:bodyPr wrap="square" rtlCol="0">
            <a:spAutoFit/>
          </a:bodyPr>
          <a:lstStyle/>
          <a:p>
            <a:pPr algn="ctr"/>
            <a:r>
              <a:rPr kumimoji="1" lang="en-US" altLang="ja-JP" sz="3200" dirty="0" smtClean="0"/>
              <a:t>A=</a:t>
            </a:r>
            <a:r>
              <a:rPr kumimoji="1" lang="ja-JP" altLang="en-US" sz="3200" dirty="0" smtClean="0"/>
              <a:t>０</a:t>
            </a:r>
            <a:endParaRPr kumimoji="1" lang="ja-JP" altLang="en-US" sz="3200" dirty="0"/>
          </a:p>
        </p:txBody>
      </p:sp>
      <p:sp>
        <p:nvSpPr>
          <p:cNvPr id="5" name="テキスト ボックス 4"/>
          <p:cNvSpPr txBox="1"/>
          <p:nvPr/>
        </p:nvSpPr>
        <p:spPr>
          <a:xfrm>
            <a:off x="1979712" y="5517232"/>
            <a:ext cx="1512168" cy="584775"/>
          </a:xfrm>
          <a:prstGeom prst="rect">
            <a:avLst/>
          </a:prstGeom>
          <a:noFill/>
          <a:ln>
            <a:solidFill>
              <a:schemeClr val="tx1"/>
            </a:solidFill>
          </a:ln>
        </p:spPr>
        <p:txBody>
          <a:bodyPr wrap="square" rtlCol="0">
            <a:spAutoFit/>
          </a:bodyPr>
          <a:lstStyle/>
          <a:p>
            <a:pPr algn="ctr"/>
            <a:r>
              <a:rPr kumimoji="1" lang="en-US" altLang="ja-JP" sz="3200" dirty="0" smtClean="0"/>
              <a:t>A</a:t>
            </a:r>
            <a:r>
              <a:rPr lang="ja-JP" altLang="en-US" sz="3200" dirty="0" smtClean="0"/>
              <a:t>≠０</a:t>
            </a:r>
            <a:endParaRPr kumimoji="1" lang="ja-JP" altLang="en-US" sz="3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回帰係数の検定</a:t>
            </a:r>
            <a:endParaRPr kumimoji="1" lang="ja-JP" altLang="en-US" dirty="0"/>
          </a:p>
        </p:txBody>
      </p:sp>
      <p:sp>
        <p:nvSpPr>
          <p:cNvPr id="3" name="コンテンツ プレースホルダ 2"/>
          <p:cNvSpPr>
            <a:spLocks noGrp="1"/>
          </p:cNvSpPr>
          <p:nvPr>
            <p:ph idx="1"/>
          </p:nvPr>
        </p:nvSpPr>
        <p:spPr/>
        <p:txBody>
          <a:bodyPr/>
          <a:lstStyle/>
          <a:p>
            <a:r>
              <a:rPr kumimoji="1" lang="en-US" altLang="ja-JP" dirty="0" smtClean="0"/>
              <a:t>Step</a:t>
            </a:r>
            <a:r>
              <a:rPr kumimoji="1" lang="ja-JP" altLang="en-US" dirty="0" smtClean="0"/>
              <a:t>３</a:t>
            </a:r>
            <a:endParaRPr kumimoji="1" lang="en-US" altLang="ja-JP" dirty="0" smtClean="0"/>
          </a:p>
          <a:p>
            <a:pPr>
              <a:buNone/>
            </a:pPr>
            <a:r>
              <a:rPr lang="ja-JP" altLang="en-US" dirty="0" smtClean="0"/>
              <a:t>　どの「検定」をおこなうか選択する。</a:t>
            </a:r>
            <a:endParaRPr lang="en-US" altLang="ja-JP" dirty="0" smtClean="0"/>
          </a:p>
          <a:p>
            <a:pPr>
              <a:buNone/>
            </a:pPr>
            <a:endParaRPr kumimoji="1" lang="en-US" altLang="ja-JP" dirty="0" smtClean="0"/>
          </a:p>
          <a:p>
            <a:pPr>
              <a:buFont typeface="Wingdings" pitchFamily="2" charset="2"/>
              <a:buChar char="Ø"/>
            </a:pPr>
            <a:r>
              <a:rPr lang="ja-JP" altLang="en-US" dirty="0" smtClean="0"/>
              <a:t>「回帰係数の検定」を</a:t>
            </a:r>
            <a:r>
              <a:rPr lang="ja-JP" altLang="en-US" dirty="0" smtClean="0"/>
              <a:t>おこなう</a:t>
            </a:r>
            <a:endParaRPr lang="en-US" altLang="ja-JP" dirty="0" smtClean="0"/>
          </a:p>
          <a:p>
            <a:pPr>
              <a:buFont typeface="Wingdings" pitchFamily="2" charset="2"/>
              <a:buChar char="Ø"/>
            </a:pPr>
            <a:endParaRPr lang="en-US" altLang="ja-JP" dirty="0" smtClean="0"/>
          </a:p>
          <a:p>
            <a:pPr>
              <a:buFont typeface="Arial" pitchFamily="34" charset="0"/>
              <a:buChar char="•"/>
            </a:pPr>
            <a:r>
              <a:rPr lang="en-US" altLang="ja-JP" dirty="0" smtClean="0"/>
              <a:t>Step</a:t>
            </a:r>
            <a:r>
              <a:rPr lang="ja-JP" altLang="en-US" dirty="0" smtClean="0"/>
              <a:t>４</a:t>
            </a:r>
            <a:endParaRPr lang="en-US" altLang="ja-JP" dirty="0" smtClean="0"/>
          </a:p>
          <a:p>
            <a:pPr>
              <a:buNone/>
            </a:pPr>
            <a:r>
              <a:rPr lang="ja-JP" altLang="en-US" dirty="0" smtClean="0"/>
              <a:t>　有意水準を決定する。</a:t>
            </a:r>
            <a:endParaRPr lang="en-US" altLang="ja-JP" dirty="0" smtClean="0"/>
          </a:p>
          <a:p>
            <a:pPr>
              <a:buNone/>
            </a:pPr>
            <a:endParaRPr lang="en-US" altLang="ja-JP" dirty="0" smtClean="0"/>
          </a:p>
          <a:p>
            <a:pPr>
              <a:buFont typeface="Wingdings" pitchFamily="2" charset="2"/>
              <a:buChar char="Ø"/>
            </a:pPr>
            <a:r>
              <a:rPr lang="ja-JP" altLang="en-US" dirty="0" smtClean="0"/>
              <a:t>有意水準は</a:t>
            </a:r>
            <a:r>
              <a:rPr lang="en-US" altLang="ja-JP" dirty="0" smtClean="0"/>
              <a:t>0.05</a:t>
            </a:r>
            <a:r>
              <a:rPr lang="ja-JP" altLang="en-US" dirty="0" smtClean="0"/>
              <a:t>とする</a:t>
            </a:r>
            <a:endParaRPr lang="en-US" altLang="ja-JP" dirty="0" smtClean="0"/>
          </a:p>
          <a:p>
            <a:pPr>
              <a:buFont typeface="Wingdings" pitchFamily="2" charset="2"/>
              <a:buChar char="Ø"/>
            </a:pPr>
            <a:endParaRPr kumimoji="1" lang="en-US" altLang="ja-JP" dirty="0" smtClean="0"/>
          </a:p>
          <a:p>
            <a:pPr>
              <a:buFont typeface="Wingdings" pitchFamily="2" charset="2"/>
              <a:buChar char="Ø"/>
            </a:pPr>
            <a:endParaRPr lang="en-US" altLang="ja-JP" dirty="0" smtClean="0"/>
          </a:p>
          <a:p>
            <a:pPr>
              <a:buNone/>
            </a:pPr>
            <a:endParaRPr kumimoji="1" lang="ja-JP" alt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回帰係数の検定</a:t>
            </a:r>
            <a:endParaRPr kumimoji="1" lang="ja-JP" altLang="en-US" dirty="0"/>
          </a:p>
        </p:txBody>
      </p:sp>
      <p:sp>
        <p:nvSpPr>
          <p:cNvPr id="3" name="コンテンツ プレースホルダ 2"/>
          <p:cNvSpPr>
            <a:spLocks noGrp="1"/>
          </p:cNvSpPr>
          <p:nvPr>
            <p:ph idx="1"/>
          </p:nvPr>
        </p:nvSpPr>
        <p:spPr/>
        <p:txBody>
          <a:bodyPr>
            <a:normAutofit/>
          </a:bodyPr>
          <a:lstStyle/>
          <a:p>
            <a:r>
              <a:rPr kumimoji="1" lang="en-US" altLang="ja-JP" dirty="0" smtClean="0"/>
              <a:t>Step</a:t>
            </a:r>
            <a:r>
              <a:rPr kumimoji="1" lang="ja-JP" altLang="en-US" dirty="0" smtClean="0"/>
              <a:t>５</a:t>
            </a:r>
            <a:endParaRPr kumimoji="1" lang="en-US" altLang="ja-JP" dirty="0" smtClean="0"/>
          </a:p>
          <a:p>
            <a:pPr>
              <a:buNone/>
            </a:pPr>
            <a:r>
              <a:rPr lang="ja-JP" altLang="en-US" dirty="0" smtClean="0"/>
              <a:t>　標本のデータから検定統計量の値を求める</a:t>
            </a:r>
            <a:r>
              <a:rPr lang="ja-JP" altLang="en-US" dirty="0" smtClean="0"/>
              <a:t>。</a:t>
            </a:r>
            <a:endParaRPr lang="en-US" altLang="ja-JP" dirty="0" smtClean="0"/>
          </a:p>
          <a:p>
            <a:pPr>
              <a:buNone/>
            </a:pPr>
            <a:endParaRPr lang="en-US" altLang="ja-JP" dirty="0" smtClean="0"/>
          </a:p>
          <a:p>
            <a:pPr marL="624078" indent="-514350">
              <a:buFont typeface="Wingdings" pitchFamily="2" charset="2"/>
              <a:buChar char="Ø"/>
            </a:pPr>
            <a:r>
              <a:rPr lang="ja-JP" altLang="en-US" dirty="0" smtClean="0"/>
              <a:t>「回帰係数の検定」の検定統計量は</a:t>
            </a:r>
            <a:endParaRPr lang="en-US" altLang="ja-JP" dirty="0" smtClean="0"/>
          </a:p>
          <a:p>
            <a:pPr>
              <a:buNone/>
            </a:pPr>
            <a:endParaRPr kumimoji="1" lang="en-US" altLang="ja-JP" dirty="0" smtClean="0"/>
          </a:p>
        </p:txBody>
      </p:sp>
      <p:graphicFrame>
        <p:nvGraphicFramePr>
          <p:cNvPr id="6" name="オブジェクト 5"/>
          <p:cNvGraphicFramePr>
            <a:graphicFrameLocks noChangeAspect="1"/>
          </p:cNvGraphicFramePr>
          <p:nvPr/>
        </p:nvGraphicFramePr>
        <p:xfrm>
          <a:off x="1619672" y="4293096"/>
          <a:ext cx="2880320" cy="1147444"/>
        </p:xfrm>
        <a:graphic>
          <a:graphicData uri="http://schemas.openxmlformats.org/presentationml/2006/ole">
            <p:oleObj spid="_x0000_s130052" name="数式" r:id="rId3" imgW="1562040" imgH="698400" progId="Equation.3">
              <p:embed/>
            </p:oleObj>
          </a:graphicData>
        </a:graphic>
      </p:graphicFrame>
      <p:graphicFrame>
        <p:nvGraphicFramePr>
          <p:cNvPr id="7" name="オブジェクト 6"/>
          <p:cNvGraphicFramePr>
            <a:graphicFrameLocks noChangeAspect="1"/>
          </p:cNvGraphicFramePr>
          <p:nvPr/>
        </p:nvGraphicFramePr>
        <p:xfrm>
          <a:off x="4508500" y="3378200"/>
          <a:ext cx="127000" cy="101600"/>
        </p:xfrm>
        <a:graphic>
          <a:graphicData uri="http://schemas.openxmlformats.org/presentationml/2006/ole">
            <p:oleObj spid="_x0000_s130053" name="数式" r:id="rId4" imgW="126720" imgH="101520" progId="Equation.3">
              <p:embed/>
            </p:oleObj>
          </a:graphicData>
        </a:graphic>
      </p:graphicFrame>
      <p:graphicFrame>
        <p:nvGraphicFramePr>
          <p:cNvPr id="130054" name="Object 6"/>
          <p:cNvGraphicFramePr>
            <a:graphicFrameLocks noChangeAspect="1"/>
          </p:cNvGraphicFramePr>
          <p:nvPr/>
        </p:nvGraphicFramePr>
        <p:xfrm>
          <a:off x="1331640" y="5589240"/>
          <a:ext cx="2949575" cy="1065213"/>
        </p:xfrm>
        <a:graphic>
          <a:graphicData uri="http://schemas.openxmlformats.org/presentationml/2006/ole">
            <p:oleObj spid="_x0000_s130054" name="数式" r:id="rId5" imgW="1600200" imgH="647640" progId="Equation.3">
              <p:embed/>
            </p:oleObj>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回帰係数の検定</a:t>
            </a:r>
            <a:endParaRPr kumimoji="1" lang="ja-JP" altLang="en-US" dirty="0"/>
          </a:p>
        </p:txBody>
      </p:sp>
      <p:sp>
        <p:nvSpPr>
          <p:cNvPr id="3" name="コンテンツ プレースホルダ 2"/>
          <p:cNvSpPr>
            <a:spLocks noGrp="1"/>
          </p:cNvSpPr>
          <p:nvPr>
            <p:ph idx="1"/>
          </p:nvPr>
        </p:nvSpPr>
        <p:spPr/>
        <p:txBody>
          <a:bodyPr>
            <a:normAutofit/>
          </a:bodyPr>
          <a:lstStyle/>
          <a:p>
            <a:r>
              <a:rPr kumimoji="1" lang="en-US" altLang="ja-JP" dirty="0" smtClean="0"/>
              <a:t>Step</a:t>
            </a:r>
            <a:r>
              <a:rPr kumimoji="1" lang="ja-JP" altLang="en-US" dirty="0" smtClean="0"/>
              <a:t>６</a:t>
            </a:r>
            <a:endParaRPr kumimoji="1" lang="en-US" altLang="ja-JP" dirty="0" smtClean="0"/>
          </a:p>
          <a:p>
            <a:pPr>
              <a:buNone/>
            </a:pPr>
            <a:r>
              <a:rPr lang="ja-JP" altLang="en-US" dirty="0" smtClean="0"/>
              <a:t>　</a:t>
            </a:r>
            <a:r>
              <a:rPr lang="ja-JP" altLang="en-US" dirty="0" smtClean="0"/>
              <a:t>有意水準より</a:t>
            </a:r>
            <a:r>
              <a:rPr lang="ja-JP" altLang="en-US" dirty="0" smtClean="0"/>
              <a:t>も</a:t>
            </a:r>
            <a:r>
              <a:rPr lang="en-US" altLang="ja-JP" dirty="0" smtClean="0"/>
              <a:t>Step</a:t>
            </a:r>
            <a:r>
              <a:rPr lang="ja-JP" altLang="en-US" dirty="0" smtClean="0"/>
              <a:t>５で</a:t>
            </a:r>
            <a:r>
              <a:rPr lang="ja-JP" altLang="en-US" dirty="0" smtClean="0"/>
              <a:t>求めた検定統計量の</a:t>
            </a:r>
            <a:r>
              <a:rPr lang="ja-JP" altLang="en-US" dirty="0" smtClean="0"/>
              <a:t>値</a:t>
            </a:r>
            <a:endParaRPr lang="en-US" altLang="ja-JP" dirty="0" smtClean="0"/>
          </a:p>
          <a:p>
            <a:pPr>
              <a:buNone/>
            </a:pPr>
            <a:r>
              <a:rPr lang="ja-JP" altLang="en-US" dirty="0" smtClean="0"/>
              <a:t>に</a:t>
            </a:r>
            <a:r>
              <a:rPr lang="ja-JP" altLang="en-US" dirty="0" smtClean="0"/>
              <a:t>対応する</a:t>
            </a:r>
            <a:r>
              <a:rPr lang="en-US" altLang="ja-JP" dirty="0" smtClean="0"/>
              <a:t>P</a:t>
            </a:r>
            <a:r>
              <a:rPr lang="ja-JP" altLang="en-US" dirty="0" smtClean="0"/>
              <a:t>値のほうが小さいかどうかを調べる。</a:t>
            </a:r>
          </a:p>
          <a:p>
            <a:pPr>
              <a:buNone/>
            </a:pPr>
            <a:endParaRPr lang="en-US" altLang="ja-JP" dirty="0" smtClean="0"/>
          </a:p>
          <a:p>
            <a:pPr marL="624078" indent="-514350">
              <a:buFont typeface="Wingdings" pitchFamily="2" charset="2"/>
              <a:buChar char="Ø"/>
            </a:pPr>
            <a:r>
              <a:rPr lang="en-US" altLang="ja-JP" dirty="0" smtClean="0"/>
              <a:t>P</a:t>
            </a:r>
            <a:r>
              <a:rPr lang="ja-JP" altLang="en-US" dirty="0" smtClean="0"/>
              <a:t>値は、検定統計量の値が</a:t>
            </a:r>
            <a:r>
              <a:rPr lang="ja-JP" altLang="en-US" dirty="0" smtClean="0"/>
              <a:t>５５</a:t>
            </a:r>
            <a:r>
              <a:rPr lang="en-US" altLang="ja-JP" dirty="0" smtClean="0"/>
              <a:t>.</a:t>
            </a:r>
            <a:r>
              <a:rPr lang="ja-JP" altLang="en-US" dirty="0" smtClean="0"/>
              <a:t>６</a:t>
            </a:r>
            <a:r>
              <a:rPr lang="ja-JP" altLang="en-US" dirty="0" smtClean="0"/>
              <a:t>なので、</a:t>
            </a:r>
            <a:endParaRPr lang="en-US" altLang="ja-JP" dirty="0" smtClean="0"/>
          </a:p>
          <a:p>
            <a:pPr marL="624078" indent="-514350">
              <a:buNone/>
            </a:pPr>
            <a:r>
              <a:rPr lang="ja-JP" altLang="en-US" dirty="0" smtClean="0"/>
              <a:t>　</a:t>
            </a:r>
            <a:r>
              <a:rPr lang="ja-JP" altLang="en-US" dirty="0" smtClean="0"/>
              <a:t>０</a:t>
            </a:r>
            <a:r>
              <a:rPr lang="en-US" altLang="ja-JP" dirty="0" smtClean="0"/>
              <a:t>.</a:t>
            </a:r>
            <a:r>
              <a:rPr lang="ja-JP" altLang="en-US" dirty="0" smtClean="0"/>
              <a:t>０００００８である</a:t>
            </a:r>
            <a:endParaRPr lang="en-US" altLang="ja-JP" dirty="0" smtClean="0"/>
          </a:p>
          <a:p>
            <a:pPr marL="624078" indent="-514350">
              <a:buNone/>
            </a:pPr>
            <a:endParaRPr lang="en-US" altLang="ja-JP" dirty="0" smtClean="0"/>
          </a:p>
          <a:p>
            <a:pPr marL="624078" indent="-514350">
              <a:buFont typeface="Wingdings" pitchFamily="2" charset="2"/>
              <a:buChar char="Ø"/>
            </a:pPr>
            <a:r>
              <a:rPr lang="ja-JP" altLang="en-US" dirty="0" smtClean="0"/>
              <a:t>０</a:t>
            </a:r>
            <a:r>
              <a:rPr lang="en-US" altLang="ja-JP" dirty="0" smtClean="0"/>
              <a:t>.</a:t>
            </a:r>
            <a:r>
              <a:rPr lang="ja-JP" altLang="en-US" dirty="0" smtClean="0"/>
              <a:t>０００００８</a:t>
            </a:r>
            <a:r>
              <a:rPr lang="en-US" altLang="ja-JP" dirty="0" smtClean="0"/>
              <a:t>&lt;</a:t>
            </a:r>
            <a:r>
              <a:rPr lang="ja-JP" altLang="en-US" dirty="0" smtClean="0"/>
              <a:t>０</a:t>
            </a:r>
            <a:r>
              <a:rPr lang="en-US" altLang="ja-JP" dirty="0" smtClean="0"/>
              <a:t>.</a:t>
            </a:r>
            <a:r>
              <a:rPr lang="ja-JP" altLang="en-US" dirty="0" smtClean="0"/>
              <a:t>０５より、</a:t>
            </a:r>
            <a:r>
              <a:rPr lang="en-US" altLang="ja-JP" dirty="0" smtClean="0"/>
              <a:t>P</a:t>
            </a:r>
            <a:r>
              <a:rPr lang="ja-JP" altLang="en-US" dirty="0" smtClean="0"/>
              <a:t>値のほうが</a:t>
            </a:r>
            <a:endParaRPr lang="en-US" altLang="ja-JP" dirty="0" smtClean="0"/>
          </a:p>
          <a:p>
            <a:pPr marL="624078" indent="-514350">
              <a:buNone/>
            </a:pPr>
            <a:r>
              <a:rPr lang="ja-JP" altLang="en-US" dirty="0" smtClean="0"/>
              <a:t>　</a:t>
            </a:r>
            <a:r>
              <a:rPr lang="ja-JP" altLang="en-US" dirty="0" smtClean="0"/>
              <a:t>小さい</a:t>
            </a:r>
            <a:endParaRPr lang="en-US" altLang="ja-JP" dirty="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回帰係数の検定</a:t>
            </a:r>
            <a:endParaRPr kumimoji="1" lang="ja-JP" altLang="en-US" dirty="0"/>
          </a:p>
        </p:txBody>
      </p:sp>
      <p:sp>
        <p:nvSpPr>
          <p:cNvPr id="3" name="コンテンツ プレースホルダ 2"/>
          <p:cNvSpPr>
            <a:spLocks noGrp="1"/>
          </p:cNvSpPr>
          <p:nvPr>
            <p:ph idx="1"/>
          </p:nvPr>
        </p:nvSpPr>
        <p:spPr/>
        <p:txBody>
          <a:bodyPr>
            <a:normAutofit/>
          </a:bodyPr>
          <a:lstStyle/>
          <a:p>
            <a:r>
              <a:rPr kumimoji="1" lang="en-US" altLang="ja-JP" dirty="0" smtClean="0"/>
              <a:t>Step</a:t>
            </a:r>
            <a:r>
              <a:rPr lang="ja-JP" altLang="en-US" dirty="0" smtClean="0"/>
              <a:t>７</a:t>
            </a:r>
            <a:endParaRPr kumimoji="1" lang="en-US" altLang="ja-JP" dirty="0" smtClean="0"/>
          </a:p>
          <a:p>
            <a:pPr>
              <a:buNone/>
            </a:pPr>
            <a:r>
              <a:rPr lang="ja-JP" altLang="en-US" dirty="0" smtClean="0"/>
              <a:t>　</a:t>
            </a:r>
            <a:r>
              <a:rPr lang="en-US" altLang="ja-JP" dirty="0" smtClean="0"/>
              <a:t> Step</a:t>
            </a:r>
            <a:r>
              <a:rPr lang="ja-JP" altLang="en-US" dirty="0" smtClean="0"/>
              <a:t>６に</a:t>
            </a:r>
            <a:r>
              <a:rPr lang="ja-JP" altLang="en-US" dirty="0" smtClean="0"/>
              <a:t>おいて有意水準よりも</a:t>
            </a:r>
            <a:r>
              <a:rPr lang="en-US" altLang="ja-JP" dirty="0" smtClean="0"/>
              <a:t>P</a:t>
            </a:r>
            <a:r>
              <a:rPr lang="ja-JP" altLang="en-US" dirty="0" smtClean="0"/>
              <a:t>値のほうが小さかったならば、「対立仮説は正しい」との結論を下す</a:t>
            </a:r>
            <a:r>
              <a:rPr lang="ja-JP" altLang="en-US" dirty="0" smtClean="0"/>
              <a:t>。そう</a:t>
            </a:r>
            <a:r>
              <a:rPr lang="ja-JP" altLang="en-US" dirty="0" smtClean="0"/>
              <a:t>でなければ、「帰無仮説は誤っているとはいえない」との結論を下す</a:t>
            </a:r>
            <a:r>
              <a:rPr lang="ja-JP" altLang="en-US" dirty="0" smtClean="0"/>
              <a:t>。</a:t>
            </a:r>
            <a:endParaRPr lang="en-US" altLang="ja-JP" dirty="0" smtClean="0"/>
          </a:p>
          <a:p>
            <a:pPr>
              <a:buNone/>
            </a:pPr>
            <a:endParaRPr lang="en-US" altLang="ja-JP" dirty="0" smtClean="0"/>
          </a:p>
          <a:p>
            <a:pPr>
              <a:buFont typeface="Wingdings" pitchFamily="2" charset="2"/>
              <a:buChar char="Ø"/>
            </a:pPr>
            <a:r>
              <a:rPr lang="ja-JP" altLang="en-US" dirty="0" smtClean="0"/>
              <a:t>有意水準よりも</a:t>
            </a:r>
            <a:r>
              <a:rPr lang="en-US" altLang="ja-JP" dirty="0" smtClean="0"/>
              <a:t>P</a:t>
            </a:r>
            <a:r>
              <a:rPr lang="ja-JP" altLang="en-US" dirty="0" smtClean="0"/>
              <a:t>値のほうが</a:t>
            </a:r>
            <a:r>
              <a:rPr lang="ja-JP" altLang="en-US" dirty="0" smtClean="0"/>
              <a:t>小さかった</a:t>
            </a:r>
            <a:endParaRPr lang="en-US" altLang="ja-JP" dirty="0" smtClean="0"/>
          </a:p>
          <a:p>
            <a:pPr>
              <a:buNone/>
            </a:pPr>
            <a:r>
              <a:rPr lang="ja-JP" altLang="en-US" dirty="0" smtClean="0"/>
              <a:t>　したがって、「</a:t>
            </a:r>
            <a:r>
              <a:rPr lang="en-US" altLang="ja-JP" i="1" dirty="0" smtClean="0"/>
              <a:t>A</a:t>
            </a:r>
            <a:r>
              <a:rPr lang="ja-JP" altLang="en-US" dirty="0" smtClean="0"/>
              <a:t>≠０」という対立仮説は正しい</a:t>
            </a:r>
            <a:endParaRPr lang="en-US" altLang="ja-JP" dirty="0" smtClean="0"/>
          </a:p>
          <a:p>
            <a:pPr>
              <a:buFont typeface="Wingdings" pitchFamily="2" charset="2"/>
              <a:buChar char="Ø"/>
            </a:pPr>
            <a:endParaRPr lang="en-US" altLang="ja-JP" dirty="0" smtClean="0"/>
          </a:p>
          <a:p>
            <a:pPr marL="624078" indent="-514350">
              <a:buFont typeface="Wingdings" pitchFamily="2" charset="2"/>
              <a:buChar char="Ø"/>
            </a:pPr>
            <a:endParaRPr lang="en-US" altLang="ja-JP" dirty="0" smtClean="0"/>
          </a:p>
          <a:p>
            <a:pPr marL="624078" indent="-514350">
              <a:buFont typeface="Wingdings" pitchFamily="2" charset="2"/>
              <a:buChar char="Ø"/>
            </a:pPr>
            <a:endParaRPr lang="en-US" altLang="ja-JP"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836712"/>
            <a:ext cx="8229600" cy="1066800"/>
          </a:xfrm>
        </p:spPr>
        <p:txBody>
          <a:bodyPr/>
          <a:lstStyle/>
          <a:p>
            <a:r>
              <a:rPr kumimoji="1" lang="ja-JP" altLang="en-US" dirty="0" smtClean="0"/>
              <a:t>回帰分析の流れ</a:t>
            </a:r>
            <a:endParaRPr kumimoji="1" lang="ja-JP" altLang="en-US" dirty="0"/>
          </a:p>
        </p:txBody>
      </p:sp>
      <p:sp>
        <p:nvSpPr>
          <p:cNvPr id="3" name="コンテンツ プレースホルダ 2"/>
          <p:cNvSpPr>
            <a:spLocks noGrp="1"/>
          </p:cNvSpPr>
          <p:nvPr>
            <p:ph idx="1"/>
          </p:nvPr>
        </p:nvSpPr>
        <p:spPr>
          <a:xfrm>
            <a:off x="467544" y="1988840"/>
            <a:ext cx="8280920" cy="4680520"/>
          </a:xfrm>
        </p:spPr>
        <p:txBody>
          <a:bodyPr/>
          <a:lstStyle/>
          <a:p>
            <a:pPr marL="624078" indent="-514350">
              <a:buFont typeface="+mj-ea"/>
              <a:buAutoNum type="circleNumDbPlain" startAt="5"/>
            </a:pPr>
            <a:r>
              <a:rPr lang="ja-JP" altLang="en-US" dirty="0" smtClean="0"/>
              <a:t>母回帰</a:t>
            </a:r>
            <a:r>
              <a:rPr lang="en-US" altLang="ja-JP" i="1" dirty="0" err="1" smtClean="0"/>
              <a:t>Ax+B</a:t>
            </a:r>
            <a:r>
              <a:rPr lang="ja-JP" altLang="en-US" dirty="0" smtClean="0"/>
              <a:t>を推定する</a:t>
            </a:r>
            <a:r>
              <a:rPr kumimoji="1" lang="en-US" altLang="ja-JP" dirty="0" smtClean="0"/>
              <a:t>	</a:t>
            </a:r>
            <a:endParaRPr kumimoji="1" lang="en-US" altLang="ja-JP" dirty="0" smtClean="0"/>
          </a:p>
          <a:p>
            <a:pPr marL="624078" indent="-514350">
              <a:buFont typeface="+mj-ea"/>
              <a:buAutoNum type="circleNumDbPlain" startAt="4"/>
            </a:pPr>
            <a:endParaRPr lang="en-US" altLang="ja-JP" dirty="0" smtClean="0"/>
          </a:p>
          <a:p>
            <a:pPr marL="624078" indent="-514350"/>
            <a:r>
              <a:rPr kumimoji="1" lang="ja-JP" altLang="en-US" dirty="0" smtClean="0"/>
              <a:t>最高気温が３１℃の場合の母回帰</a:t>
            </a:r>
            <a:r>
              <a:rPr kumimoji="1" lang="en-US" altLang="ja-JP" i="1" dirty="0" smtClean="0"/>
              <a:t>A</a:t>
            </a:r>
            <a:r>
              <a:rPr kumimoji="1" lang="en-US" altLang="ja-JP" dirty="0" smtClean="0"/>
              <a:t>×</a:t>
            </a:r>
            <a:r>
              <a:rPr kumimoji="1" lang="ja-JP" altLang="en-US" dirty="0" smtClean="0"/>
              <a:t>３１</a:t>
            </a:r>
            <a:r>
              <a:rPr kumimoji="1" lang="en-US" altLang="ja-JP" dirty="0" smtClean="0"/>
              <a:t>+</a:t>
            </a:r>
            <a:r>
              <a:rPr kumimoji="1" lang="en-US" altLang="ja-JP" i="1" dirty="0" smtClean="0"/>
              <a:t>B</a:t>
            </a:r>
            <a:r>
              <a:rPr kumimoji="1" lang="ja-JP" altLang="en-US" dirty="0" smtClean="0"/>
              <a:t>の値はいくつ？</a:t>
            </a:r>
            <a:endParaRPr kumimoji="1" lang="en-US" altLang="ja-JP" dirty="0" smtClean="0"/>
          </a:p>
          <a:p>
            <a:pPr marL="624078" indent="-514350"/>
            <a:endParaRPr kumimoji="1" lang="en-US" altLang="ja-JP" dirty="0" smtClean="0"/>
          </a:p>
          <a:p>
            <a:pPr marL="624078" indent="-514350">
              <a:buFont typeface="Wingdings" pitchFamily="2" charset="2"/>
              <a:buChar char="Ø"/>
            </a:pPr>
            <a:r>
              <a:rPr kumimoji="1" lang="en-US" altLang="ja-JP" dirty="0" smtClean="0"/>
              <a:t>A</a:t>
            </a:r>
            <a:r>
              <a:rPr kumimoji="1" lang="ja-JP" altLang="en-US" dirty="0" smtClean="0"/>
              <a:t>と</a:t>
            </a:r>
            <a:r>
              <a:rPr kumimoji="1" lang="en-US" altLang="ja-JP" dirty="0" smtClean="0"/>
              <a:t>B</a:t>
            </a:r>
            <a:r>
              <a:rPr kumimoji="1" lang="ja-JP" altLang="en-US" dirty="0" smtClean="0"/>
              <a:t>の値がわからないので、わからない</a:t>
            </a:r>
            <a:endParaRPr kumimoji="1" lang="en-US" altLang="ja-JP" dirty="0" smtClean="0"/>
          </a:p>
          <a:p>
            <a:pPr marL="624078" indent="-514350">
              <a:buFont typeface="Wingdings" pitchFamily="2" charset="2"/>
              <a:buChar char="Ø"/>
            </a:pPr>
            <a:endParaRPr kumimoji="1" lang="en-US" altLang="ja-JP" dirty="0" smtClean="0"/>
          </a:p>
          <a:p>
            <a:pPr marL="624078" indent="-514350">
              <a:buFont typeface="Wingdings" pitchFamily="2" charset="2"/>
              <a:buChar char="Ø"/>
            </a:pPr>
            <a:r>
              <a:rPr lang="ja-JP" altLang="en-US" dirty="0" smtClean="0"/>
              <a:t>しかし</a:t>
            </a:r>
            <a:r>
              <a:rPr lang="ja-JP" altLang="en-US" dirty="0" smtClean="0"/>
              <a:t>、統計学では「母回帰</a:t>
            </a:r>
            <a:r>
              <a:rPr lang="en-US" altLang="ja-JP" i="1" dirty="0" err="1" smtClean="0"/>
              <a:t>Ax</a:t>
            </a:r>
            <a:r>
              <a:rPr lang="en-US" altLang="ja-JP" dirty="0" err="1" smtClean="0"/>
              <a:t>+</a:t>
            </a:r>
            <a:r>
              <a:rPr lang="en-US" altLang="ja-JP" i="1" dirty="0" err="1" smtClean="0"/>
              <a:t>B</a:t>
            </a:r>
            <a:r>
              <a:rPr lang="ja-JP" altLang="en-US" dirty="0" smtClean="0"/>
              <a:t>が“いくつ以上いくつ以下”におさまっているのは“間違いないだろう”」ということはわかる！</a:t>
            </a:r>
            <a:endParaRPr kumimoji="1" lang="en-US" altLang="ja-JP" dirty="0" smtClean="0"/>
          </a:p>
          <a:p>
            <a:pPr marL="624078" indent="-514350">
              <a:buNone/>
            </a:pPr>
            <a:endParaRPr kumimoji="1" lang="en-US" altLang="ja-JP"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信頼区間</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その</a:t>
            </a:r>
            <a:r>
              <a:rPr lang="ja-JP" altLang="en-US" dirty="0" smtClean="0"/>
              <a:t>“いくつ以上いくつ以下</a:t>
            </a:r>
            <a:r>
              <a:rPr lang="ja-JP" altLang="en-US" dirty="0" smtClean="0"/>
              <a:t>”を推定することを</a:t>
            </a:r>
            <a:r>
              <a:rPr lang="en-US" altLang="ja-JP" dirty="0" smtClean="0"/>
              <a:t>『</a:t>
            </a:r>
            <a:r>
              <a:rPr lang="ja-JP" altLang="en-US" dirty="0" smtClean="0">
                <a:solidFill>
                  <a:srgbClr val="C00000"/>
                </a:solidFill>
              </a:rPr>
              <a:t>区間推定</a:t>
            </a:r>
            <a:r>
              <a:rPr lang="en-US" altLang="ja-JP" dirty="0" smtClean="0"/>
              <a:t>』</a:t>
            </a:r>
            <a:r>
              <a:rPr lang="ja-JP" altLang="en-US" dirty="0" smtClean="0"/>
              <a:t>という</a:t>
            </a:r>
            <a:endParaRPr lang="en-US" altLang="ja-JP" dirty="0" smtClean="0"/>
          </a:p>
          <a:p>
            <a:endParaRPr kumimoji="1" lang="en-US" altLang="ja-JP" dirty="0" smtClean="0"/>
          </a:p>
          <a:p>
            <a:r>
              <a:rPr lang="ja-JP" altLang="en-US" dirty="0" smtClean="0"/>
              <a:t>推定された区間のことを</a:t>
            </a:r>
            <a:r>
              <a:rPr lang="en-US" altLang="ja-JP" dirty="0" smtClean="0"/>
              <a:t>『</a:t>
            </a:r>
            <a:r>
              <a:rPr lang="ja-JP" altLang="en-US" dirty="0" smtClean="0">
                <a:solidFill>
                  <a:srgbClr val="C00000"/>
                </a:solidFill>
              </a:rPr>
              <a:t>信頼区間</a:t>
            </a:r>
            <a:r>
              <a:rPr lang="en-US" altLang="ja-JP" dirty="0" smtClean="0"/>
              <a:t>』</a:t>
            </a:r>
            <a:r>
              <a:rPr lang="ja-JP" altLang="en-US" dirty="0" smtClean="0"/>
              <a:t>という</a:t>
            </a:r>
            <a:endParaRPr lang="en-US" altLang="ja-JP" dirty="0" smtClean="0"/>
          </a:p>
          <a:p>
            <a:endParaRPr kumimoji="1" lang="en-US" altLang="ja-JP" dirty="0" smtClean="0"/>
          </a:p>
          <a:p>
            <a:r>
              <a:rPr lang="ja-JP" altLang="en-US" dirty="0" smtClean="0"/>
              <a:t>“間違いないだろう</a:t>
            </a:r>
            <a:r>
              <a:rPr lang="ja-JP" altLang="en-US" dirty="0" smtClean="0"/>
              <a:t>”の信憑性を</a:t>
            </a:r>
            <a:r>
              <a:rPr lang="en-US" altLang="ja-JP" dirty="0" smtClean="0"/>
              <a:t>『</a:t>
            </a:r>
            <a:r>
              <a:rPr lang="ja-JP" altLang="en-US" dirty="0" smtClean="0">
                <a:solidFill>
                  <a:srgbClr val="C00000"/>
                </a:solidFill>
              </a:rPr>
              <a:t>信頼率</a:t>
            </a:r>
            <a:r>
              <a:rPr lang="en-US" altLang="ja-JP" dirty="0" smtClean="0"/>
              <a:t>』</a:t>
            </a:r>
            <a:r>
              <a:rPr lang="ja-JP" altLang="en-US" dirty="0" smtClean="0"/>
              <a:t>という</a:t>
            </a:r>
            <a:endParaRPr kumimoji="1" lang="ja-JP" alt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注意</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信頼率は信頼区間が求められた後に“判明”するものではなく、信頼区間を求める前に分析者自身が“決定”するもの</a:t>
            </a:r>
            <a:endParaRPr kumimoji="1" lang="en-US" altLang="ja-JP" dirty="0" smtClean="0"/>
          </a:p>
          <a:p>
            <a:endParaRPr lang="en-US" altLang="ja-JP" dirty="0" smtClean="0"/>
          </a:p>
          <a:p>
            <a:r>
              <a:rPr kumimoji="1" lang="ja-JP" altLang="en-US" dirty="0" smtClean="0"/>
              <a:t>さっきの３１℃の例でいうと、本当は</a:t>
            </a:r>
            <a:endParaRPr kumimoji="1" lang="en-US" altLang="ja-JP" dirty="0" smtClean="0"/>
          </a:p>
          <a:p>
            <a:pPr>
              <a:buNone/>
            </a:pPr>
            <a:r>
              <a:rPr lang="ja-JP" altLang="en-US" dirty="0" smtClean="0"/>
              <a:t>「信頼率○○</a:t>
            </a:r>
            <a:r>
              <a:rPr lang="en-US" altLang="ja-JP" dirty="0" smtClean="0"/>
              <a:t>%</a:t>
            </a:r>
            <a:r>
              <a:rPr lang="ja-JP" altLang="en-US" dirty="0" smtClean="0"/>
              <a:t>で母回帰</a:t>
            </a:r>
            <a:r>
              <a:rPr lang="en-US" altLang="ja-JP" i="1" dirty="0" smtClean="0"/>
              <a:t>A</a:t>
            </a:r>
            <a:r>
              <a:rPr lang="en-US" altLang="ja-JP" dirty="0" smtClean="0"/>
              <a:t>×</a:t>
            </a:r>
            <a:r>
              <a:rPr lang="ja-JP" altLang="en-US" dirty="0" smtClean="0"/>
              <a:t>３１</a:t>
            </a:r>
            <a:r>
              <a:rPr lang="en-US" altLang="ja-JP" dirty="0" smtClean="0"/>
              <a:t>+</a:t>
            </a:r>
            <a:r>
              <a:rPr lang="en-US" altLang="ja-JP" i="1" dirty="0" smtClean="0"/>
              <a:t>B</a:t>
            </a:r>
            <a:r>
              <a:rPr lang="ja-JP" altLang="en-US" dirty="0" smtClean="0"/>
              <a:t>が“いくつ以上いくつ以下”におさまって</a:t>
            </a:r>
            <a:r>
              <a:rPr lang="ja-JP" altLang="en-US" dirty="0" smtClean="0"/>
              <a:t>いる 」というべき</a:t>
            </a:r>
            <a:endParaRPr kumimoji="1" lang="ja-JP" alt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信頼率</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信頼率は９５</a:t>
            </a:r>
            <a:r>
              <a:rPr kumimoji="1" lang="en-US" altLang="ja-JP" dirty="0" smtClean="0"/>
              <a:t>%</a:t>
            </a:r>
            <a:r>
              <a:rPr kumimoji="1" lang="ja-JP" altLang="en-US" dirty="0" smtClean="0"/>
              <a:t>か９９</a:t>
            </a:r>
            <a:r>
              <a:rPr kumimoji="1" lang="en-US" altLang="ja-JP" dirty="0" smtClean="0"/>
              <a:t>%</a:t>
            </a:r>
            <a:r>
              <a:rPr kumimoji="1" lang="ja-JP" altLang="en-US" dirty="0" smtClean="0"/>
              <a:t>にするのが一般的</a:t>
            </a:r>
            <a:endParaRPr kumimoji="1" lang="en-US" altLang="ja-JP" dirty="0" smtClean="0"/>
          </a:p>
          <a:p>
            <a:endParaRPr lang="en-US" altLang="ja-JP" dirty="0" smtClean="0"/>
          </a:p>
          <a:p>
            <a:r>
              <a:rPr lang="ja-JP" altLang="en-US" dirty="0" smtClean="0"/>
              <a:t>どちらにするかは分析者次第</a:t>
            </a:r>
            <a:endParaRPr lang="en-US" altLang="ja-JP" dirty="0" smtClean="0"/>
          </a:p>
          <a:p>
            <a:endParaRPr lang="en-US" altLang="ja-JP" dirty="0" smtClean="0"/>
          </a:p>
          <a:p>
            <a:r>
              <a:rPr kumimoji="1" lang="ja-JP" altLang="en-US" dirty="0" smtClean="0"/>
              <a:t>９９</a:t>
            </a:r>
            <a:r>
              <a:rPr kumimoji="1" lang="en-US" altLang="ja-JP" dirty="0" smtClean="0"/>
              <a:t>%</a:t>
            </a:r>
            <a:r>
              <a:rPr kumimoji="1" lang="ja-JP" altLang="en-US" dirty="0" smtClean="0"/>
              <a:t>のほうが</a:t>
            </a:r>
            <a:r>
              <a:rPr kumimoji="1" lang="ja-JP" altLang="en-US" dirty="0" smtClean="0"/>
              <a:t>いいのでは？</a:t>
            </a:r>
            <a:endParaRPr kumimoji="1" lang="en-US" altLang="ja-JP" dirty="0" smtClean="0"/>
          </a:p>
          <a:p>
            <a:endParaRPr kumimoji="1" lang="en-US" altLang="ja-JP" dirty="0" smtClean="0"/>
          </a:p>
          <a:p>
            <a:pPr>
              <a:buFont typeface="Wingdings" pitchFamily="2" charset="2"/>
              <a:buChar char="Ø"/>
            </a:pPr>
            <a:r>
              <a:rPr lang="ja-JP" altLang="en-US" dirty="0" smtClean="0"/>
              <a:t>９９％のほう</a:t>
            </a:r>
            <a:r>
              <a:rPr lang="ja-JP" altLang="en-US" dirty="0" smtClean="0"/>
              <a:t>が確かに信憑性は高いが、そのかわり信頼区間が長くなってしまい説得力がない</a:t>
            </a:r>
            <a:endParaRPr kumimoji="1" lang="ja-JP" alt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信頼区間</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信頼度９５％の場合の母回帰</a:t>
            </a:r>
            <a:r>
              <a:rPr lang="en-US" altLang="ja-JP" i="1" dirty="0" smtClean="0"/>
              <a:t>A</a:t>
            </a:r>
            <a:r>
              <a:rPr lang="en-US" altLang="ja-JP" dirty="0" smtClean="0"/>
              <a:t>×</a:t>
            </a:r>
            <a:r>
              <a:rPr lang="ja-JP" altLang="en-US" dirty="0" smtClean="0"/>
              <a:t>３１</a:t>
            </a:r>
            <a:r>
              <a:rPr lang="en-US" altLang="ja-JP" dirty="0" smtClean="0"/>
              <a:t>+</a:t>
            </a:r>
            <a:r>
              <a:rPr lang="en-US" altLang="ja-JP" i="1" dirty="0" smtClean="0"/>
              <a:t>B</a:t>
            </a:r>
            <a:r>
              <a:rPr lang="ja-JP" altLang="en-US" dirty="0" smtClean="0"/>
              <a:t>の信頼区間</a:t>
            </a:r>
            <a:endParaRPr kumimoji="1" lang="ja-JP" altLang="en-US" dirty="0"/>
          </a:p>
        </p:txBody>
      </p:sp>
      <p:cxnSp>
        <p:nvCxnSpPr>
          <p:cNvPr id="5" name="直線矢印コネクタ 4"/>
          <p:cNvCxnSpPr/>
          <p:nvPr/>
        </p:nvCxnSpPr>
        <p:spPr>
          <a:xfrm>
            <a:off x="539552" y="5013176"/>
            <a:ext cx="8136904"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1403648" y="4725144"/>
            <a:ext cx="0" cy="57606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6444208" y="4725144"/>
            <a:ext cx="0" cy="57606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3923928" y="4725144"/>
            <a:ext cx="0" cy="576064"/>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2" name="円弧 11"/>
          <p:cNvSpPr/>
          <p:nvPr/>
        </p:nvSpPr>
        <p:spPr>
          <a:xfrm>
            <a:off x="1403648" y="4653136"/>
            <a:ext cx="2520280" cy="864096"/>
          </a:xfrm>
          <a:prstGeom prst="arc">
            <a:avLst>
              <a:gd name="adj1" fmla="val 10935333"/>
              <a:gd name="adj2" fmla="val 7772"/>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3" name="円弧 12"/>
          <p:cNvSpPr/>
          <p:nvPr/>
        </p:nvSpPr>
        <p:spPr>
          <a:xfrm>
            <a:off x="3923928" y="4653136"/>
            <a:ext cx="2520280" cy="864096"/>
          </a:xfrm>
          <a:prstGeom prst="arc">
            <a:avLst>
              <a:gd name="adj1" fmla="val 10935333"/>
              <a:gd name="adj2" fmla="val 7772"/>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15" name="直線コネクタ 14"/>
          <p:cNvCxnSpPr>
            <a:stCxn id="12" idx="0"/>
          </p:cNvCxnSpPr>
          <p:nvPr/>
        </p:nvCxnSpPr>
        <p:spPr>
          <a:xfrm flipV="1">
            <a:off x="1411882" y="5013177"/>
            <a:ext cx="5032326" cy="2269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22" name="右中かっこ 21"/>
          <p:cNvSpPr/>
          <p:nvPr/>
        </p:nvSpPr>
        <p:spPr>
          <a:xfrm rot="16200000">
            <a:off x="3599892" y="1736812"/>
            <a:ext cx="648072" cy="5040560"/>
          </a:xfrm>
          <a:prstGeom prst="rightBrace">
            <a:avLst/>
          </a:prstGeom>
          <a:ln w="2857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23" name="直線コネクタ 22"/>
          <p:cNvCxnSpPr/>
          <p:nvPr/>
        </p:nvCxnSpPr>
        <p:spPr>
          <a:xfrm>
            <a:off x="2555776" y="4509120"/>
            <a:ext cx="0" cy="288032"/>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a:off x="2699792" y="4509120"/>
            <a:ext cx="0" cy="288032"/>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a:off x="5076056" y="4509120"/>
            <a:ext cx="0" cy="288032"/>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a:off x="5220072" y="4509120"/>
            <a:ext cx="0" cy="288032"/>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28" name="オブジェクト 27"/>
          <p:cNvGraphicFramePr>
            <a:graphicFrameLocks noChangeAspect="1"/>
          </p:cNvGraphicFramePr>
          <p:nvPr/>
        </p:nvGraphicFramePr>
        <p:xfrm>
          <a:off x="3131840" y="5373216"/>
          <a:ext cx="1296145" cy="360040"/>
        </p:xfrm>
        <a:graphic>
          <a:graphicData uri="http://schemas.openxmlformats.org/presentationml/2006/ole">
            <p:oleObj spid="_x0000_s133122" name="数式" r:id="rId3" imgW="596880" imgH="177480" progId="Equation.3">
              <p:embed/>
            </p:oleObj>
          </a:graphicData>
        </a:graphic>
      </p:graphicFrame>
      <p:graphicFrame>
        <p:nvGraphicFramePr>
          <p:cNvPr id="29" name="オブジェクト 28"/>
          <p:cNvGraphicFramePr>
            <a:graphicFrameLocks noChangeAspect="1"/>
          </p:cNvGraphicFramePr>
          <p:nvPr/>
        </p:nvGraphicFramePr>
        <p:xfrm>
          <a:off x="2843808" y="5805264"/>
          <a:ext cx="1735098" cy="360040"/>
        </p:xfrm>
        <a:graphic>
          <a:graphicData uri="http://schemas.openxmlformats.org/presentationml/2006/ole">
            <p:oleObj spid="_x0000_s133123" name="数式" r:id="rId4" imgW="1002960" imgH="177480" progId="Equation.3">
              <p:embed/>
            </p:oleObj>
          </a:graphicData>
        </a:graphic>
      </p:graphicFrame>
      <p:graphicFrame>
        <p:nvGraphicFramePr>
          <p:cNvPr id="133124" name="Object 4"/>
          <p:cNvGraphicFramePr>
            <a:graphicFrameLocks noChangeAspect="1"/>
          </p:cNvGraphicFramePr>
          <p:nvPr/>
        </p:nvGraphicFramePr>
        <p:xfrm>
          <a:off x="2843808" y="6237312"/>
          <a:ext cx="746125" cy="360363"/>
        </p:xfrm>
        <a:graphic>
          <a:graphicData uri="http://schemas.openxmlformats.org/presentationml/2006/ole">
            <p:oleObj spid="_x0000_s133124" name="数式" r:id="rId5" imgW="431640" imgH="177480" progId="Equation.3">
              <p:embed/>
            </p:oleObj>
          </a:graphicData>
        </a:graphic>
      </p:graphicFrame>
      <p:graphicFrame>
        <p:nvGraphicFramePr>
          <p:cNvPr id="133125" name="Object 5"/>
          <p:cNvGraphicFramePr>
            <a:graphicFrameLocks noChangeAspect="1"/>
          </p:cNvGraphicFramePr>
          <p:nvPr/>
        </p:nvGraphicFramePr>
        <p:xfrm>
          <a:off x="251520" y="5445224"/>
          <a:ext cx="1801813" cy="360363"/>
        </p:xfrm>
        <a:graphic>
          <a:graphicData uri="http://schemas.openxmlformats.org/presentationml/2006/ole">
            <p:oleObj spid="_x0000_s133125" name="数式" r:id="rId6" imgW="1041120" imgH="177480" progId="Equation.3">
              <p:embed/>
            </p:oleObj>
          </a:graphicData>
        </a:graphic>
      </p:graphicFrame>
      <p:graphicFrame>
        <p:nvGraphicFramePr>
          <p:cNvPr id="133126" name="Object 6"/>
          <p:cNvGraphicFramePr>
            <a:graphicFrameLocks noChangeAspect="1"/>
          </p:cNvGraphicFramePr>
          <p:nvPr/>
        </p:nvGraphicFramePr>
        <p:xfrm>
          <a:off x="5292080" y="5373216"/>
          <a:ext cx="1801813" cy="360363"/>
        </p:xfrm>
        <a:graphic>
          <a:graphicData uri="http://schemas.openxmlformats.org/presentationml/2006/ole">
            <p:oleObj spid="_x0000_s133126" name="数式" r:id="rId7" imgW="1041120" imgH="177480" progId="Equation.3">
              <p:embed/>
            </p:oleObj>
          </a:graphicData>
        </a:graphic>
      </p:graphicFrame>
      <p:sp>
        <p:nvSpPr>
          <p:cNvPr id="33" name="テキスト ボックス 32"/>
          <p:cNvSpPr txBox="1"/>
          <p:nvPr/>
        </p:nvSpPr>
        <p:spPr>
          <a:xfrm>
            <a:off x="6659216" y="5085184"/>
            <a:ext cx="2484784" cy="369332"/>
          </a:xfrm>
          <a:prstGeom prst="rect">
            <a:avLst/>
          </a:prstGeom>
          <a:noFill/>
        </p:spPr>
        <p:txBody>
          <a:bodyPr wrap="square" rtlCol="0">
            <a:spAutoFit/>
          </a:bodyPr>
          <a:lstStyle/>
          <a:p>
            <a:r>
              <a:rPr kumimoji="1" lang="ja-JP" altLang="en-US" dirty="0" smtClean="0"/>
              <a:t>アイスティーの注文数</a:t>
            </a:r>
            <a:endParaRPr kumimoji="1" lang="ja-JP" altLang="en-US" dirty="0"/>
          </a:p>
        </p:txBody>
      </p:sp>
      <p:sp>
        <p:nvSpPr>
          <p:cNvPr id="34" name="テキスト ボックス 33"/>
          <p:cNvSpPr txBox="1"/>
          <p:nvPr/>
        </p:nvSpPr>
        <p:spPr>
          <a:xfrm>
            <a:off x="2987824" y="3501008"/>
            <a:ext cx="2016224" cy="369332"/>
          </a:xfrm>
          <a:prstGeom prst="rect">
            <a:avLst/>
          </a:prstGeom>
          <a:noFill/>
        </p:spPr>
        <p:txBody>
          <a:bodyPr wrap="square" rtlCol="0">
            <a:spAutoFit/>
          </a:bodyPr>
          <a:lstStyle/>
          <a:p>
            <a:r>
              <a:rPr kumimoji="1" lang="ja-JP" altLang="en-US" b="1" dirty="0" smtClean="0">
                <a:solidFill>
                  <a:srgbClr val="00B050"/>
                </a:solidFill>
              </a:rPr>
              <a:t>これが信頼区間</a:t>
            </a:r>
            <a:endParaRPr kumimoji="1" lang="ja-JP" altLang="en-US" b="1" dirty="0">
              <a:solidFill>
                <a:srgbClr val="00B050"/>
              </a:solidFill>
            </a:endParaRPr>
          </a:p>
        </p:txBody>
      </p:sp>
      <p:cxnSp>
        <p:nvCxnSpPr>
          <p:cNvPr id="36" name="直線コネクタ 35"/>
          <p:cNvCxnSpPr/>
          <p:nvPr/>
        </p:nvCxnSpPr>
        <p:spPr>
          <a:xfrm>
            <a:off x="755576" y="5733256"/>
            <a:ext cx="576064"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a:off x="5796136" y="5661248"/>
            <a:ext cx="576064"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39" name="円/楕円 38"/>
          <p:cNvSpPr/>
          <p:nvPr/>
        </p:nvSpPr>
        <p:spPr>
          <a:xfrm>
            <a:off x="1403648" y="5373216"/>
            <a:ext cx="792088" cy="504056"/>
          </a:xfrm>
          <a:prstGeom prst="ellipse">
            <a:avLst/>
          </a:prstGeom>
          <a:no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40" name="円/楕円 39"/>
          <p:cNvSpPr/>
          <p:nvPr/>
        </p:nvSpPr>
        <p:spPr>
          <a:xfrm>
            <a:off x="6444208" y="5301208"/>
            <a:ext cx="792088" cy="504056"/>
          </a:xfrm>
          <a:prstGeom prst="ellipse">
            <a:avLst/>
          </a:prstGeom>
          <a:no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graphicFrame>
        <p:nvGraphicFramePr>
          <p:cNvPr id="4" name="コンテンツ プレースホルダ 3"/>
          <p:cNvGraphicFramePr>
            <a:graphicFrameLocks noChangeAspect="1"/>
          </p:cNvGraphicFramePr>
          <p:nvPr>
            <p:ph idx="1"/>
          </p:nvPr>
        </p:nvGraphicFramePr>
        <p:xfrm>
          <a:off x="683568" y="2204864"/>
          <a:ext cx="8208913" cy="974808"/>
        </p:xfrm>
        <a:graphic>
          <a:graphicData uri="http://schemas.openxmlformats.org/presentationml/2006/ole">
            <p:oleObj spid="_x0000_s134146" name="数式" r:id="rId3" imgW="4597200" imgH="545760" progId="Equation.3">
              <p:embed/>
            </p:oleObj>
          </a:graphicData>
        </a:graphic>
      </p:graphicFrame>
      <p:graphicFrame>
        <p:nvGraphicFramePr>
          <p:cNvPr id="134148" name="コンテンツ プレースホルダ 3"/>
          <p:cNvGraphicFramePr>
            <a:graphicFrameLocks noChangeAspect="1"/>
          </p:cNvGraphicFramePr>
          <p:nvPr/>
        </p:nvGraphicFramePr>
        <p:xfrm>
          <a:off x="395536" y="3717032"/>
          <a:ext cx="5329238" cy="974725"/>
        </p:xfrm>
        <a:graphic>
          <a:graphicData uri="http://schemas.openxmlformats.org/presentationml/2006/ole">
            <p:oleObj spid="_x0000_s134148" name="数式" r:id="rId4" imgW="2984400" imgH="545760" progId="Equation.3">
              <p:embed/>
            </p:oleObj>
          </a:graphicData>
        </a:graphic>
      </p:graphicFrame>
      <p:graphicFrame>
        <p:nvGraphicFramePr>
          <p:cNvPr id="134149" name="Object 5"/>
          <p:cNvGraphicFramePr>
            <a:graphicFrameLocks noChangeAspect="1"/>
          </p:cNvGraphicFramePr>
          <p:nvPr/>
        </p:nvGraphicFramePr>
        <p:xfrm>
          <a:off x="323528" y="5301208"/>
          <a:ext cx="635000" cy="315913"/>
        </p:xfrm>
        <a:graphic>
          <a:graphicData uri="http://schemas.openxmlformats.org/presentationml/2006/ole">
            <p:oleObj spid="_x0000_s134149" name="数式" r:id="rId5" imgW="355320" imgH="177480" progId="Equation.3">
              <p:embed/>
            </p:oleObj>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信頼区間</a:t>
            </a:r>
            <a:endParaRPr kumimoji="1" lang="ja-JP" altLang="en-US" dirty="0"/>
          </a:p>
        </p:txBody>
      </p:sp>
      <p:sp>
        <p:nvSpPr>
          <p:cNvPr id="3" name="コンテンツ プレースホルダ 2"/>
          <p:cNvSpPr>
            <a:spLocks noGrp="1"/>
          </p:cNvSpPr>
          <p:nvPr>
            <p:ph idx="1"/>
          </p:nvPr>
        </p:nvSpPr>
        <p:spPr>
          <a:xfrm>
            <a:off x="467544" y="2532888"/>
            <a:ext cx="8229600" cy="4325112"/>
          </a:xfrm>
        </p:spPr>
        <p:txBody>
          <a:bodyPr/>
          <a:lstStyle/>
          <a:p>
            <a:r>
              <a:rPr lang="ja-JP" altLang="en-US" dirty="0" smtClean="0"/>
              <a:t>したがって、</a:t>
            </a:r>
            <a:endParaRPr lang="en-US" altLang="ja-JP" dirty="0" smtClean="0"/>
          </a:p>
          <a:p>
            <a:pPr>
              <a:buNone/>
            </a:pPr>
            <a:r>
              <a:rPr lang="ja-JP" altLang="en-US" dirty="0" smtClean="0"/>
              <a:t>　</a:t>
            </a:r>
            <a:r>
              <a:rPr lang="ja-JP" altLang="en-US" dirty="0" smtClean="0"/>
              <a:t>母回帰</a:t>
            </a:r>
            <a:r>
              <a:rPr lang="en-US" altLang="ja-JP" i="1" dirty="0" smtClean="0"/>
              <a:t>A</a:t>
            </a:r>
            <a:r>
              <a:rPr lang="en-US" altLang="ja-JP" dirty="0" smtClean="0"/>
              <a:t>×</a:t>
            </a:r>
            <a:r>
              <a:rPr lang="ja-JP" altLang="en-US" dirty="0" smtClean="0"/>
              <a:t>３１</a:t>
            </a:r>
            <a:r>
              <a:rPr lang="en-US" altLang="ja-JP" dirty="0" smtClean="0"/>
              <a:t>+</a:t>
            </a:r>
            <a:r>
              <a:rPr lang="en-US" altLang="ja-JP" i="1" dirty="0" smtClean="0"/>
              <a:t>B</a:t>
            </a:r>
            <a:r>
              <a:rPr lang="ja-JP" altLang="en-US" dirty="0" smtClean="0"/>
              <a:t>は信頼率９５％で７６杯以上８３杯以下におさまっている</a:t>
            </a:r>
            <a:endParaRPr lang="ja-JP" altLang="en-US" dirty="0" smtClean="0"/>
          </a:p>
          <a:p>
            <a:endParaRPr kumimoji="1" lang="ja-JP" alt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836712"/>
            <a:ext cx="8229600" cy="1066800"/>
          </a:xfrm>
        </p:spPr>
        <p:txBody>
          <a:bodyPr/>
          <a:lstStyle/>
          <a:p>
            <a:r>
              <a:rPr kumimoji="1" lang="ja-JP" altLang="en-US" dirty="0" smtClean="0"/>
              <a:t>回帰分析の流れ</a:t>
            </a:r>
            <a:endParaRPr kumimoji="1" lang="ja-JP" altLang="en-US" dirty="0"/>
          </a:p>
        </p:txBody>
      </p:sp>
      <p:sp>
        <p:nvSpPr>
          <p:cNvPr id="3" name="コンテンツ プレースホルダ 2"/>
          <p:cNvSpPr>
            <a:spLocks noGrp="1"/>
          </p:cNvSpPr>
          <p:nvPr>
            <p:ph idx="1"/>
          </p:nvPr>
        </p:nvSpPr>
        <p:spPr>
          <a:xfrm>
            <a:off x="467544" y="1988840"/>
            <a:ext cx="8280920" cy="4680520"/>
          </a:xfrm>
        </p:spPr>
        <p:txBody>
          <a:bodyPr/>
          <a:lstStyle/>
          <a:p>
            <a:pPr marL="624078" indent="-514350">
              <a:buFont typeface="+mj-ea"/>
              <a:buAutoNum type="circleNumDbPlain" startAt="6"/>
            </a:pPr>
            <a:r>
              <a:rPr kumimoji="1" lang="ja-JP" altLang="en-US" dirty="0" smtClean="0"/>
              <a:t>予測する</a:t>
            </a:r>
            <a:endParaRPr lang="en-US" altLang="ja-JP" dirty="0" smtClean="0"/>
          </a:p>
          <a:p>
            <a:pPr marL="624078" indent="-514350">
              <a:buFont typeface="+mj-ea"/>
              <a:buAutoNum type="circleNumDbPlain" startAt="6"/>
            </a:pPr>
            <a:endParaRPr kumimoji="1" lang="en-US" altLang="ja-JP" dirty="0" smtClean="0"/>
          </a:p>
          <a:p>
            <a:pPr marL="624078" indent="-514350"/>
            <a:r>
              <a:rPr lang="ja-JP" altLang="en-US" dirty="0" smtClean="0"/>
              <a:t>最</a:t>
            </a:r>
            <a:r>
              <a:rPr lang="ja-JP" altLang="en-US" dirty="0" smtClean="0"/>
              <a:t>高気温が２７℃の時のアイスティーの注文数はいくつ？</a:t>
            </a:r>
            <a:endParaRPr lang="en-US" altLang="ja-JP" dirty="0" smtClean="0"/>
          </a:p>
          <a:p>
            <a:pPr marL="624078" indent="-514350"/>
            <a:endParaRPr kumimoji="1" lang="en-US" altLang="ja-JP" dirty="0" smtClean="0"/>
          </a:p>
          <a:p>
            <a:pPr marL="624078" indent="-514350">
              <a:buNone/>
            </a:pPr>
            <a:endParaRPr kumimoji="1" lang="en-US" altLang="ja-JP" dirty="0" smtClean="0"/>
          </a:p>
        </p:txBody>
      </p:sp>
      <p:graphicFrame>
        <p:nvGraphicFramePr>
          <p:cNvPr id="4" name="オブジェクト 3"/>
          <p:cNvGraphicFramePr>
            <a:graphicFrameLocks noChangeAspect="1"/>
          </p:cNvGraphicFramePr>
          <p:nvPr/>
        </p:nvGraphicFramePr>
        <p:xfrm>
          <a:off x="971599" y="4221088"/>
          <a:ext cx="3240361" cy="576064"/>
        </p:xfrm>
        <a:graphic>
          <a:graphicData uri="http://schemas.openxmlformats.org/presentationml/2006/ole">
            <p:oleObj spid="_x0000_s135170" name="数式" r:id="rId3" imgW="1143000" imgH="203040" progId="Equation.3">
              <p:embed/>
            </p:oleObj>
          </a:graphicData>
        </a:graphic>
      </p:graphicFrame>
      <p:graphicFrame>
        <p:nvGraphicFramePr>
          <p:cNvPr id="135171" name="Object 3"/>
          <p:cNvGraphicFramePr>
            <a:graphicFrameLocks noChangeAspect="1"/>
          </p:cNvGraphicFramePr>
          <p:nvPr/>
        </p:nvGraphicFramePr>
        <p:xfrm>
          <a:off x="1331640" y="4869160"/>
          <a:ext cx="1223962" cy="504825"/>
        </p:xfrm>
        <a:graphic>
          <a:graphicData uri="http://schemas.openxmlformats.org/presentationml/2006/ole">
            <p:oleObj spid="_x0000_s135171" name="数式" r:id="rId4" imgW="431640" imgH="177480" progId="Equation.3">
              <p:embed/>
            </p:oleObj>
          </a:graphicData>
        </a:graphic>
      </p:graphicFrame>
      <p:graphicFrame>
        <p:nvGraphicFramePr>
          <p:cNvPr id="135172" name="Object 4"/>
          <p:cNvGraphicFramePr>
            <a:graphicFrameLocks noChangeAspect="1"/>
          </p:cNvGraphicFramePr>
          <p:nvPr/>
        </p:nvGraphicFramePr>
        <p:xfrm>
          <a:off x="1691680" y="5517232"/>
          <a:ext cx="576262" cy="504825"/>
        </p:xfrm>
        <a:graphic>
          <a:graphicData uri="http://schemas.openxmlformats.org/presentationml/2006/ole">
            <p:oleObj spid="_x0000_s135172" name="数式" r:id="rId5" imgW="203040" imgH="177480" progId="Equation.3">
              <p:embed/>
            </p:oleObj>
          </a:graphicData>
        </a:graphic>
      </p:graphicFrame>
      <p:sp>
        <p:nvSpPr>
          <p:cNvPr id="7" name="テキスト ボックス 6"/>
          <p:cNvSpPr txBox="1"/>
          <p:nvPr/>
        </p:nvSpPr>
        <p:spPr>
          <a:xfrm>
            <a:off x="1259632" y="5517232"/>
            <a:ext cx="576064" cy="523220"/>
          </a:xfrm>
          <a:prstGeom prst="rect">
            <a:avLst/>
          </a:prstGeom>
          <a:noFill/>
        </p:spPr>
        <p:txBody>
          <a:bodyPr wrap="square" rtlCol="0">
            <a:spAutoFit/>
          </a:bodyPr>
          <a:lstStyle/>
          <a:p>
            <a:r>
              <a:rPr kumimoji="1" lang="ja-JP" altLang="en-US" sz="2800" b="1" dirty="0" smtClean="0"/>
              <a:t>≒</a:t>
            </a:r>
            <a:endParaRPr kumimoji="1" lang="ja-JP" altLang="en-US" sz="2800" b="1" dirty="0"/>
          </a:p>
        </p:txBody>
      </p:sp>
      <p:sp>
        <p:nvSpPr>
          <p:cNvPr id="8" name="テキスト ボックス 7"/>
          <p:cNvSpPr txBox="1"/>
          <p:nvPr/>
        </p:nvSpPr>
        <p:spPr>
          <a:xfrm>
            <a:off x="4788024" y="5517232"/>
            <a:ext cx="1584176" cy="584775"/>
          </a:xfrm>
          <a:prstGeom prst="rect">
            <a:avLst/>
          </a:prstGeom>
          <a:noFill/>
        </p:spPr>
        <p:txBody>
          <a:bodyPr wrap="square" rtlCol="0">
            <a:spAutoFit/>
          </a:bodyPr>
          <a:lstStyle/>
          <a:p>
            <a:r>
              <a:rPr kumimoji="1" lang="ja-JP" altLang="en-US" sz="3200" u="sng" dirty="0" smtClean="0"/>
              <a:t>６４杯</a:t>
            </a:r>
            <a:endParaRPr kumimoji="1" lang="ja-JP" altLang="en-US" sz="3200" u="sng"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予測</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でも本当に注文数がちょうど６４杯になるの？</a:t>
            </a:r>
            <a:endParaRPr kumimoji="1" lang="en-US" altLang="ja-JP" dirty="0" smtClean="0"/>
          </a:p>
          <a:p>
            <a:endParaRPr lang="en-US" altLang="ja-JP" dirty="0" smtClean="0"/>
          </a:p>
          <a:p>
            <a:pPr>
              <a:buFont typeface="Wingdings" pitchFamily="2" charset="2"/>
              <a:buChar char="Ø"/>
            </a:pPr>
            <a:r>
              <a:rPr kumimoji="1" lang="ja-JP" altLang="en-US" dirty="0" smtClean="0"/>
              <a:t>統計学では、</a:t>
            </a:r>
            <a:endParaRPr kumimoji="1" lang="en-US" altLang="ja-JP" dirty="0" smtClean="0"/>
          </a:p>
          <a:p>
            <a:pPr>
              <a:buNone/>
            </a:pPr>
            <a:r>
              <a:rPr kumimoji="1" lang="ja-JP" altLang="en-US" dirty="0" smtClean="0"/>
              <a:t>「最高気温が２７℃の日のアイスティーの注文数は、信頼率○○％で“いくつ以上いくつ以下”におさまる」ということがわかる！</a:t>
            </a:r>
            <a:endParaRPr kumimoji="1" lang="ja-JP" alt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予測</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⑤</a:t>
            </a:r>
            <a:r>
              <a:rPr lang="ja-JP" altLang="en-US" dirty="0" smtClean="0"/>
              <a:t>で聞いたようなフレーズ</a:t>
            </a:r>
            <a:r>
              <a:rPr lang="en-US" altLang="ja-JP" dirty="0" smtClean="0"/>
              <a:t>…</a:t>
            </a:r>
            <a:endParaRPr kumimoji="1" lang="en-US" altLang="ja-JP" dirty="0" smtClean="0"/>
          </a:p>
          <a:p>
            <a:endParaRPr lang="en-US" altLang="ja-JP" dirty="0" smtClean="0"/>
          </a:p>
          <a:p>
            <a:pPr>
              <a:buFont typeface="Wingdings" pitchFamily="2" charset="2"/>
              <a:buChar char="Ø"/>
            </a:pPr>
            <a:r>
              <a:rPr lang="ja-JP" altLang="en-US" dirty="0" smtClean="0"/>
              <a:t>⑤</a:t>
            </a:r>
            <a:r>
              <a:rPr lang="ja-JP" altLang="en-US" dirty="0" smtClean="0"/>
              <a:t>で行ったのは</a:t>
            </a:r>
            <a:endParaRPr lang="en-US" altLang="ja-JP" dirty="0" smtClean="0"/>
          </a:p>
          <a:p>
            <a:pPr>
              <a:buNone/>
            </a:pPr>
            <a:r>
              <a:rPr lang="ja-JP" altLang="en-US" dirty="0" smtClean="0"/>
              <a:t>　</a:t>
            </a:r>
            <a:r>
              <a:rPr lang="ja-JP" altLang="en-US" dirty="0" smtClean="0"/>
              <a:t>「母回帰</a:t>
            </a:r>
            <a:r>
              <a:rPr lang="en-US" altLang="ja-JP" dirty="0" smtClean="0"/>
              <a:t>A×</a:t>
            </a:r>
            <a:r>
              <a:rPr lang="ja-JP" altLang="en-US" dirty="0" smtClean="0"/>
              <a:t>３１</a:t>
            </a:r>
            <a:r>
              <a:rPr lang="en-US" altLang="ja-JP" dirty="0" smtClean="0"/>
              <a:t>+B</a:t>
            </a:r>
            <a:r>
              <a:rPr lang="ja-JP" altLang="en-US" dirty="0" smtClean="0"/>
              <a:t>」の“推定”</a:t>
            </a:r>
            <a:endParaRPr lang="en-US" altLang="ja-JP" dirty="0" smtClean="0"/>
          </a:p>
          <a:p>
            <a:pPr>
              <a:buNone/>
            </a:pPr>
            <a:endParaRPr lang="en-US" altLang="ja-JP" dirty="0" smtClean="0"/>
          </a:p>
          <a:p>
            <a:pPr>
              <a:buNone/>
            </a:pPr>
            <a:r>
              <a:rPr lang="ja-JP" altLang="en-US" dirty="0" smtClean="0"/>
              <a:t>　ここ</a:t>
            </a:r>
            <a:r>
              <a:rPr lang="ja-JP" altLang="en-US" dirty="0" smtClean="0"/>
              <a:t>で行っているのは</a:t>
            </a:r>
            <a:endParaRPr lang="en-US" altLang="ja-JP" dirty="0" smtClean="0"/>
          </a:p>
          <a:p>
            <a:pPr>
              <a:buNone/>
            </a:pPr>
            <a:r>
              <a:rPr lang="ja-JP" altLang="en-US" dirty="0" smtClean="0"/>
              <a:t>　</a:t>
            </a:r>
            <a:r>
              <a:rPr lang="ja-JP" altLang="en-US" dirty="0" smtClean="0"/>
              <a:t>「最高気温が２７℃の日のアイスティーの</a:t>
            </a:r>
            <a:endParaRPr lang="en-US" altLang="ja-JP" dirty="0" smtClean="0"/>
          </a:p>
          <a:p>
            <a:pPr>
              <a:buNone/>
            </a:pPr>
            <a:r>
              <a:rPr lang="ja-JP" altLang="en-US" dirty="0" smtClean="0"/>
              <a:t>　</a:t>
            </a:r>
            <a:r>
              <a:rPr lang="ja-JP" altLang="en-US" dirty="0" smtClean="0"/>
              <a:t>　注文数」の“予測”</a:t>
            </a:r>
            <a:endParaRPr lang="en-US" altLang="ja-JP" dirty="0" smtClean="0"/>
          </a:p>
          <a:p>
            <a:pPr>
              <a:buFont typeface="Wingdings" pitchFamily="2" charset="2"/>
              <a:buChar char="Ø"/>
            </a:pPr>
            <a:endParaRPr lang="en-US" altLang="ja-JP" dirty="0"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予測</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どう違うの？</a:t>
            </a:r>
            <a:endParaRPr kumimoji="1" lang="en-US" altLang="ja-JP" dirty="0" smtClean="0"/>
          </a:p>
          <a:p>
            <a:endParaRPr lang="en-US" altLang="ja-JP" dirty="0" smtClean="0"/>
          </a:p>
          <a:p>
            <a:pPr>
              <a:buFont typeface="Wingdings" pitchFamily="2" charset="2"/>
              <a:buChar char="Ø"/>
            </a:pPr>
            <a:r>
              <a:rPr kumimoji="1" lang="ja-JP" altLang="en-US" dirty="0" smtClean="0"/>
              <a:t>母集団について考えることが“推定”で、</a:t>
            </a:r>
            <a:endParaRPr kumimoji="1" lang="en-US" altLang="ja-JP" dirty="0" smtClean="0"/>
          </a:p>
          <a:p>
            <a:pPr>
              <a:buNone/>
            </a:pPr>
            <a:r>
              <a:rPr lang="ja-JP" altLang="en-US" dirty="0" smtClean="0"/>
              <a:t>　</a:t>
            </a:r>
            <a:r>
              <a:rPr kumimoji="1" lang="ja-JP" altLang="en-US" dirty="0" smtClean="0"/>
              <a:t>未来について考えることが“予測”！</a:t>
            </a:r>
            <a:endParaRPr kumimoji="1" lang="en-US" altLang="ja-JP" dirty="0" smtClean="0"/>
          </a:p>
          <a:p>
            <a:pPr>
              <a:buNone/>
            </a:pPr>
            <a:endParaRPr lang="en-US" altLang="ja-JP" dirty="0" smtClean="0"/>
          </a:p>
          <a:p>
            <a:pPr>
              <a:buFont typeface="Wingdings" pitchFamily="2" charset="2"/>
              <a:buChar char="Ø"/>
            </a:pPr>
            <a:r>
              <a:rPr lang="ja-JP" altLang="en-US" dirty="0" smtClean="0"/>
              <a:t>予測</a:t>
            </a:r>
            <a:r>
              <a:rPr lang="ja-JP" altLang="en-US" dirty="0" smtClean="0"/>
              <a:t>された</a:t>
            </a:r>
            <a:r>
              <a:rPr lang="ja-JP" altLang="en-US" dirty="0" smtClean="0"/>
              <a:t>区間のことを</a:t>
            </a:r>
            <a:r>
              <a:rPr lang="en-US" altLang="ja-JP" dirty="0" smtClean="0"/>
              <a:t>『</a:t>
            </a:r>
            <a:r>
              <a:rPr lang="ja-JP" altLang="en-US" dirty="0" smtClean="0">
                <a:solidFill>
                  <a:srgbClr val="C00000"/>
                </a:solidFill>
              </a:rPr>
              <a:t>予測</a:t>
            </a:r>
            <a:r>
              <a:rPr lang="ja-JP" altLang="en-US" dirty="0" smtClean="0">
                <a:solidFill>
                  <a:srgbClr val="C00000"/>
                </a:solidFill>
              </a:rPr>
              <a:t>区間</a:t>
            </a:r>
            <a:r>
              <a:rPr lang="en-US" altLang="ja-JP" dirty="0" smtClean="0"/>
              <a:t>』</a:t>
            </a:r>
            <a:r>
              <a:rPr lang="ja-JP" altLang="en-US" dirty="0" smtClean="0"/>
              <a:t>という</a:t>
            </a:r>
            <a:endParaRPr lang="en-US" altLang="ja-JP" dirty="0" smtClean="0"/>
          </a:p>
          <a:p>
            <a:endParaRPr lang="en-US" altLang="ja-JP" dirty="0" smtClean="0"/>
          </a:p>
          <a:p>
            <a:pPr>
              <a:buFont typeface="Wingdings" pitchFamily="2" charset="2"/>
              <a:buChar char="Ø"/>
            </a:pPr>
            <a:r>
              <a:rPr lang="ja-JP" altLang="en-US" dirty="0" smtClean="0"/>
              <a:t>“間違いないだろう”の信憑性を</a:t>
            </a:r>
            <a:r>
              <a:rPr lang="en-US" altLang="ja-JP" dirty="0" smtClean="0"/>
              <a:t>『</a:t>
            </a:r>
            <a:r>
              <a:rPr lang="ja-JP" altLang="en-US" dirty="0" smtClean="0">
                <a:solidFill>
                  <a:srgbClr val="C00000"/>
                </a:solidFill>
              </a:rPr>
              <a:t>信頼率</a:t>
            </a:r>
            <a:r>
              <a:rPr lang="en-US" altLang="ja-JP" dirty="0" smtClean="0"/>
              <a:t>』</a:t>
            </a:r>
            <a:r>
              <a:rPr lang="ja-JP" altLang="en-US" dirty="0" smtClean="0"/>
              <a:t>という</a:t>
            </a:r>
          </a:p>
          <a:p>
            <a:pPr>
              <a:buNone/>
            </a:pPr>
            <a:endParaRPr kumimoji="1" lang="en-US" altLang="ja-JP" dirty="0" smtClean="0"/>
          </a:p>
          <a:p>
            <a:pPr>
              <a:buNone/>
            </a:pPr>
            <a:endParaRPr lang="en-US" altLang="ja-JP" dirty="0" smtClean="0"/>
          </a:p>
          <a:p>
            <a:pPr>
              <a:buNone/>
            </a:pPr>
            <a:endParaRPr kumimoji="1" lang="ja-JP" alt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予測区間</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同じ信頼率で同じ</a:t>
            </a:r>
            <a:r>
              <a:rPr kumimoji="1" lang="en-US" altLang="ja-JP" i="1" dirty="0" smtClean="0"/>
              <a:t>x</a:t>
            </a:r>
            <a:r>
              <a:rPr kumimoji="1" lang="ja-JP" altLang="en-US" dirty="0" smtClean="0"/>
              <a:t>の値なら、予測区間の方が幅が広がるように設計されている</a:t>
            </a:r>
            <a:endParaRPr kumimoji="1" lang="en-US" altLang="ja-JP" dirty="0" smtClean="0"/>
          </a:p>
          <a:p>
            <a:endParaRPr lang="en-US" altLang="ja-JP" dirty="0" smtClean="0"/>
          </a:p>
          <a:p>
            <a:pPr>
              <a:buFont typeface="Wingdings" pitchFamily="2" charset="2"/>
              <a:buChar char="Ø"/>
            </a:pPr>
            <a:r>
              <a:rPr kumimoji="1" lang="ja-JP" altLang="en-US" dirty="0" smtClean="0"/>
              <a:t>「不測の事態」分の誤差が含まれている</a:t>
            </a:r>
            <a:endParaRPr kumimoji="1" lang="ja-JP" alt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予測</a:t>
            </a:r>
            <a:r>
              <a:rPr kumimoji="1" lang="ja-JP" altLang="en-US" dirty="0" smtClean="0"/>
              <a:t>区間</a:t>
            </a:r>
            <a:endParaRPr kumimoji="1" lang="ja-JP" altLang="en-US" dirty="0"/>
          </a:p>
        </p:txBody>
      </p:sp>
      <p:sp>
        <p:nvSpPr>
          <p:cNvPr id="3" name="コンテンツ プレースホルダ 2"/>
          <p:cNvSpPr>
            <a:spLocks noGrp="1"/>
          </p:cNvSpPr>
          <p:nvPr>
            <p:ph idx="1"/>
          </p:nvPr>
        </p:nvSpPr>
        <p:spPr/>
        <p:txBody>
          <a:bodyPr/>
          <a:lstStyle/>
          <a:p>
            <a:pPr>
              <a:buNone/>
            </a:pPr>
            <a:r>
              <a:rPr kumimoji="1" lang="ja-JP" altLang="en-US" dirty="0" smtClean="0"/>
              <a:t>信頼度９５％の場合の</a:t>
            </a:r>
            <a:r>
              <a:rPr lang="ja-JP" altLang="en-US" dirty="0" smtClean="0"/>
              <a:t>「</a:t>
            </a:r>
            <a:r>
              <a:rPr lang="ja-JP" altLang="en-US" dirty="0" smtClean="0"/>
              <a:t>最高気温が２７℃の日</a:t>
            </a:r>
            <a:r>
              <a:rPr lang="ja-JP" altLang="en-US" dirty="0" smtClean="0"/>
              <a:t>の</a:t>
            </a:r>
            <a:endParaRPr lang="en-US" altLang="ja-JP" dirty="0" smtClean="0"/>
          </a:p>
          <a:p>
            <a:pPr>
              <a:buNone/>
            </a:pPr>
            <a:r>
              <a:rPr lang="ja-JP" altLang="en-US" dirty="0" smtClean="0"/>
              <a:t>アイスティーの注文数」</a:t>
            </a:r>
            <a:r>
              <a:rPr kumimoji="1" lang="ja-JP" altLang="en-US" dirty="0" smtClean="0"/>
              <a:t>の</a:t>
            </a:r>
            <a:r>
              <a:rPr lang="ja-JP" altLang="en-US" dirty="0" smtClean="0"/>
              <a:t>予測</a:t>
            </a:r>
            <a:r>
              <a:rPr lang="ja-JP" altLang="en-US" dirty="0" smtClean="0"/>
              <a:t>区間</a:t>
            </a:r>
            <a:endParaRPr kumimoji="1" lang="ja-JP" altLang="en-US" dirty="0"/>
          </a:p>
        </p:txBody>
      </p:sp>
      <p:cxnSp>
        <p:nvCxnSpPr>
          <p:cNvPr id="5" name="直線矢印コネクタ 4"/>
          <p:cNvCxnSpPr/>
          <p:nvPr/>
        </p:nvCxnSpPr>
        <p:spPr>
          <a:xfrm>
            <a:off x="539552" y="5013176"/>
            <a:ext cx="8136904"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1403648" y="4725144"/>
            <a:ext cx="0" cy="57606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6444208" y="4725144"/>
            <a:ext cx="0" cy="57606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3923928" y="4725144"/>
            <a:ext cx="0" cy="576064"/>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2" name="円弧 11"/>
          <p:cNvSpPr/>
          <p:nvPr/>
        </p:nvSpPr>
        <p:spPr>
          <a:xfrm>
            <a:off x="1403648" y="4653136"/>
            <a:ext cx="2520280" cy="864096"/>
          </a:xfrm>
          <a:prstGeom prst="arc">
            <a:avLst>
              <a:gd name="adj1" fmla="val 10935333"/>
              <a:gd name="adj2" fmla="val 7772"/>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3" name="円弧 12"/>
          <p:cNvSpPr/>
          <p:nvPr/>
        </p:nvSpPr>
        <p:spPr>
          <a:xfrm>
            <a:off x="3923928" y="4653136"/>
            <a:ext cx="2520280" cy="864096"/>
          </a:xfrm>
          <a:prstGeom prst="arc">
            <a:avLst>
              <a:gd name="adj1" fmla="val 10935333"/>
              <a:gd name="adj2" fmla="val 7772"/>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15" name="直線コネクタ 14"/>
          <p:cNvCxnSpPr>
            <a:stCxn id="12" idx="0"/>
          </p:cNvCxnSpPr>
          <p:nvPr/>
        </p:nvCxnSpPr>
        <p:spPr>
          <a:xfrm flipV="1">
            <a:off x="1411882" y="5013177"/>
            <a:ext cx="5032326" cy="2269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22" name="右中かっこ 21"/>
          <p:cNvSpPr/>
          <p:nvPr/>
        </p:nvSpPr>
        <p:spPr>
          <a:xfrm rot="16200000">
            <a:off x="3599892" y="1736812"/>
            <a:ext cx="648072" cy="5040560"/>
          </a:xfrm>
          <a:prstGeom prst="rightBrace">
            <a:avLst/>
          </a:prstGeom>
          <a:ln w="2857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23" name="直線コネクタ 22"/>
          <p:cNvCxnSpPr/>
          <p:nvPr/>
        </p:nvCxnSpPr>
        <p:spPr>
          <a:xfrm>
            <a:off x="2555776" y="4509120"/>
            <a:ext cx="0" cy="288032"/>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a:off x="2699792" y="4509120"/>
            <a:ext cx="0" cy="288032"/>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a:off x="5076056" y="4509120"/>
            <a:ext cx="0" cy="288032"/>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a:off x="5220072" y="4509120"/>
            <a:ext cx="0" cy="288032"/>
          </a:xfrm>
          <a:prstGeom prst="line">
            <a:avLst/>
          </a:prstGeom>
          <a:ln w="28575">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28" name="オブジェクト 27"/>
          <p:cNvGraphicFramePr>
            <a:graphicFrameLocks noChangeAspect="1"/>
          </p:cNvGraphicFramePr>
          <p:nvPr/>
        </p:nvGraphicFramePr>
        <p:xfrm>
          <a:off x="3119438" y="5373688"/>
          <a:ext cx="1322387" cy="358775"/>
        </p:xfrm>
        <a:graphic>
          <a:graphicData uri="http://schemas.openxmlformats.org/presentationml/2006/ole">
            <p:oleObj spid="_x0000_s136194" name="数式" r:id="rId3" imgW="609480" imgH="177480" progId="Equation.3">
              <p:embed/>
            </p:oleObj>
          </a:graphicData>
        </a:graphic>
      </p:graphicFrame>
      <p:graphicFrame>
        <p:nvGraphicFramePr>
          <p:cNvPr id="29" name="オブジェクト 28"/>
          <p:cNvGraphicFramePr>
            <a:graphicFrameLocks noChangeAspect="1"/>
          </p:cNvGraphicFramePr>
          <p:nvPr/>
        </p:nvGraphicFramePr>
        <p:xfrm>
          <a:off x="2820988" y="5805488"/>
          <a:ext cx="1779587" cy="360362"/>
        </p:xfrm>
        <a:graphic>
          <a:graphicData uri="http://schemas.openxmlformats.org/presentationml/2006/ole">
            <p:oleObj spid="_x0000_s136195" name="数式" r:id="rId4" imgW="1028520" imgH="177480" progId="Equation.3">
              <p:embed/>
            </p:oleObj>
          </a:graphicData>
        </a:graphic>
      </p:graphicFrame>
      <p:graphicFrame>
        <p:nvGraphicFramePr>
          <p:cNvPr id="133124" name="Object 4"/>
          <p:cNvGraphicFramePr>
            <a:graphicFrameLocks noChangeAspect="1"/>
          </p:cNvGraphicFramePr>
          <p:nvPr/>
        </p:nvGraphicFramePr>
        <p:xfrm>
          <a:off x="2843808" y="6237312"/>
          <a:ext cx="746125" cy="360363"/>
        </p:xfrm>
        <a:graphic>
          <a:graphicData uri="http://schemas.openxmlformats.org/presentationml/2006/ole">
            <p:oleObj spid="_x0000_s136196" name="数式" r:id="rId5" imgW="431640" imgH="177480" progId="Equation.3">
              <p:embed/>
            </p:oleObj>
          </a:graphicData>
        </a:graphic>
      </p:graphicFrame>
      <p:graphicFrame>
        <p:nvGraphicFramePr>
          <p:cNvPr id="133125" name="Object 5"/>
          <p:cNvGraphicFramePr>
            <a:graphicFrameLocks noChangeAspect="1"/>
          </p:cNvGraphicFramePr>
          <p:nvPr/>
        </p:nvGraphicFramePr>
        <p:xfrm>
          <a:off x="207963" y="5445125"/>
          <a:ext cx="1889125" cy="360363"/>
        </p:xfrm>
        <a:graphic>
          <a:graphicData uri="http://schemas.openxmlformats.org/presentationml/2006/ole">
            <p:oleObj spid="_x0000_s136197" name="数式" r:id="rId6" imgW="1091880" imgH="177480" progId="Equation.3">
              <p:embed/>
            </p:oleObj>
          </a:graphicData>
        </a:graphic>
      </p:graphicFrame>
      <p:graphicFrame>
        <p:nvGraphicFramePr>
          <p:cNvPr id="133126" name="Object 6"/>
          <p:cNvGraphicFramePr>
            <a:graphicFrameLocks noChangeAspect="1"/>
          </p:cNvGraphicFramePr>
          <p:nvPr/>
        </p:nvGraphicFramePr>
        <p:xfrm>
          <a:off x="5237163" y="5373688"/>
          <a:ext cx="1912937" cy="360362"/>
        </p:xfrm>
        <a:graphic>
          <a:graphicData uri="http://schemas.openxmlformats.org/presentationml/2006/ole">
            <p:oleObj spid="_x0000_s136198" name="数式" r:id="rId7" imgW="1104840" imgH="177480" progId="Equation.3">
              <p:embed/>
            </p:oleObj>
          </a:graphicData>
        </a:graphic>
      </p:graphicFrame>
      <p:sp>
        <p:nvSpPr>
          <p:cNvPr id="33" name="テキスト ボックス 32"/>
          <p:cNvSpPr txBox="1"/>
          <p:nvPr/>
        </p:nvSpPr>
        <p:spPr>
          <a:xfrm>
            <a:off x="6659216" y="5085184"/>
            <a:ext cx="2484784" cy="369332"/>
          </a:xfrm>
          <a:prstGeom prst="rect">
            <a:avLst/>
          </a:prstGeom>
          <a:noFill/>
        </p:spPr>
        <p:txBody>
          <a:bodyPr wrap="square" rtlCol="0">
            <a:spAutoFit/>
          </a:bodyPr>
          <a:lstStyle/>
          <a:p>
            <a:r>
              <a:rPr kumimoji="1" lang="ja-JP" altLang="en-US" dirty="0" smtClean="0"/>
              <a:t>アイスティーの注文数</a:t>
            </a:r>
            <a:endParaRPr kumimoji="1" lang="ja-JP" altLang="en-US" dirty="0"/>
          </a:p>
        </p:txBody>
      </p:sp>
      <p:sp>
        <p:nvSpPr>
          <p:cNvPr id="34" name="テキスト ボックス 33"/>
          <p:cNvSpPr txBox="1"/>
          <p:nvPr/>
        </p:nvSpPr>
        <p:spPr>
          <a:xfrm>
            <a:off x="2987824" y="3501008"/>
            <a:ext cx="2016224" cy="369332"/>
          </a:xfrm>
          <a:prstGeom prst="rect">
            <a:avLst/>
          </a:prstGeom>
          <a:noFill/>
        </p:spPr>
        <p:txBody>
          <a:bodyPr wrap="square" rtlCol="0">
            <a:spAutoFit/>
          </a:bodyPr>
          <a:lstStyle/>
          <a:p>
            <a:r>
              <a:rPr kumimoji="1" lang="ja-JP" altLang="en-US" b="1" dirty="0" smtClean="0">
                <a:solidFill>
                  <a:srgbClr val="00B050"/>
                </a:solidFill>
              </a:rPr>
              <a:t>これが予測区間</a:t>
            </a:r>
            <a:endParaRPr kumimoji="1" lang="ja-JP" altLang="en-US" b="1" dirty="0">
              <a:solidFill>
                <a:srgbClr val="00B050"/>
              </a:solidFill>
            </a:endParaRPr>
          </a:p>
        </p:txBody>
      </p:sp>
      <p:cxnSp>
        <p:nvCxnSpPr>
          <p:cNvPr id="36" name="直線コネクタ 35"/>
          <p:cNvCxnSpPr/>
          <p:nvPr/>
        </p:nvCxnSpPr>
        <p:spPr>
          <a:xfrm>
            <a:off x="755576" y="5733256"/>
            <a:ext cx="576064"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a:off x="5796136" y="5661248"/>
            <a:ext cx="576064"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39" name="円/楕円 38"/>
          <p:cNvSpPr/>
          <p:nvPr/>
        </p:nvSpPr>
        <p:spPr>
          <a:xfrm>
            <a:off x="1403648" y="5373216"/>
            <a:ext cx="792088" cy="504056"/>
          </a:xfrm>
          <a:prstGeom prst="ellipse">
            <a:avLst/>
          </a:prstGeom>
          <a:no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40" name="円/楕円 39"/>
          <p:cNvSpPr/>
          <p:nvPr/>
        </p:nvSpPr>
        <p:spPr>
          <a:xfrm>
            <a:off x="6444208" y="5301208"/>
            <a:ext cx="792088" cy="504056"/>
          </a:xfrm>
          <a:prstGeom prst="ellipse">
            <a:avLst/>
          </a:prstGeom>
          <a:no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graphicFrame>
        <p:nvGraphicFramePr>
          <p:cNvPr id="4" name="コンテンツ プレースホルダ 3"/>
          <p:cNvGraphicFramePr>
            <a:graphicFrameLocks noChangeAspect="1"/>
          </p:cNvGraphicFramePr>
          <p:nvPr>
            <p:ph idx="1"/>
          </p:nvPr>
        </p:nvGraphicFramePr>
        <p:xfrm>
          <a:off x="477759" y="2276872"/>
          <a:ext cx="8666241" cy="990476"/>
        </p:xfrm>
        <a:graphic>
          <a:graphicData uri="http://schemas.openxmlformats.org/presentationml/2006/ole">
            <p:oleObj spid="_x0000_s137218" name="数式" r:id="rId3" imgW="4775040" imgH="545760" progId="Equation.3">
              <p:embed/>
            </p:oleObj>
          </a:graphicData>
        </a:graphic>
      </p:graphicFrame>
      <p:graphicFrame>
        <p:nvGraphicFramePr>
          <p:cNvPr id="134148" name="コンテンツ プレースホルダ 3"/>
          <p:cNvGraphicFramePr>
            <a:graphicFrameLocks noChangeAspect="1"/>
          </p:cNvGraphicFramePr>
          <p:nvPr/>
        </p:nvGraphicFramePr>
        <p:xfrm>
          <a:off x="179512" y="3717032"/>
          <a:ext cx="6660232" cy="1008112"/>
        </p:xfrm>
        <a:graphic>
          <a:graphicData uri="http://schemas.openxmlformats.org/presentationml/2006/ole">
            <p:oleObj spid="_x0000_s137219" name="数式" r:id="rId4" imgW="3187440" imgH="545760" progId="Equation.3">
              <p:embed/>
            </p:oleObj>
          </a:graphicData>
        </a:graphic>
      </p:graphicFrame>
      <p:graphicFrame>
        <p:nvGraphicFramePr>
          <p:cNvPr id="134149" name="Object 5"/>
          <p:cNvGraphicFramePr>
            <a:graphicFrameLocks noChangeAspect="1"/>
          </p:cNvGraphicFramePr>
          <p:nvPr/>
        </p:nvGraphicFramePr>
        <p:xfrm>
          <a:off x="134938" y="5300663"/>
          <a:ext cx="725487" cy="315912"/>
        </p:xfrm>
        <a:graphic>
          <a:graphicData uri="http://schemas.openxmlformats.org/presentationml/2006/ole">
            <p:oleObj spid="_x0000_s137220" name="数式" r:id="rId5" imgW="406080" imgH="177480" progId="Equation.3">
              <p:embed/>
            </p:oleObj>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予測</a:t>
            </a:r>
            <a:r>
              <a:rPr kumimoji="1" lang="ja-JP" altLang="en-US" dirty="0" smtClean="0"/>
              <a:t>区間</a:t>
            </a:r>
            <a:endParaRPr kumimoji="1" lang="ja-JP" altLang="en-US" dirty="0"/>
          </a:p>
        </p:txBody>
      </p:sp>
      <p:sp>
        <p:nvSpPr>
          <p:cNvPr id="3" name="コンテンツ プレースホルダ 2"/>
          <p:cNvSpPr>
            <a:spLocks noGrp="1"/>
          </p:cNvSpPr>
          <p:nvPr>
            <p:ph idx="1"/>
          </p:nvPr>
        </p:nvSpPr>
        <p:spPr>
          <a:xfrm>
            <a:off x="467544" y="2532888"/>
            <a:ext cx="8229600" cy="4325112"/>
          </a:xfrm>
        </p:spPr>
        <p:txBody>
          <a:bodyPr/>
          <a:lstStyle/>
          <a:p>
            <a:r>
              <a:rPr lang="ja-JP" altLang="en-US" dirty="0" smtClean="0"/>
              <a:t>したがって、</a:t>
            </a:r>
            <a:endParaRPr lang="en-US" altLang="ja-JP" dirty="0" smtClean="0"/>
          </a:p>
          <a:p>
            <a:endParaRPr lang="en-US" altLang="ja-JP" dirty="0" smtClean="0"/>
          </a:p>
          <a:p>
            <a:pPr>
              <a:buNone/>
            </a:pPr>
            <a:r>
              <a:rPr lang="ja-JP" altLang="en-US" dirty="0" smtClean="0"/>
              <a:t>最</a:t>
            </a:r>
            <a:r>
              <a:rPr lang="ja-JP" altLang="en-US" dirty="0" smtClean="0"/>
              <a:t>高気温が２７℃の日</a:t>
            </a:r>
            <a:r>
              <a:rPr lang="ja-JP" altLang="en-US" dirty="0" smtClean="0"/>
              <a:t>のアイスティー</a:t>
            </a:r>
            <a:r>
              <a:rPr lang="ja-JP" altLang="en-US" dirty="0" smtClean="0"/>
              <a:t>の</a:t>
            </a:r>
            <a:r>
              <a:rPr lang="ja-JP" altLang="en-US" dirty="0" smtClean="0"/>
              <a:t>注文数は</a:t>
            </a:r>
            <a:endParaRPr lang="en-US" altLang="ja-JP" dirty="0" smtClean="0"/>
          </a:p>
          <a:p>
            <a:pPr>
              <a:buNone/>
            </a:pPr>
            <a:r>
              <a:rPr lang="ja-JP" altLang="en-US" dirty="0" smtClean="0"/>
              <a:t>信頼率９５％で５２杯以上７８杯以下におさまる</a:t>
            </a:r>
            <a:endParaRPr lang="ja-JP" altLang="en-US" dirty="0" smtClean="0"/>
          </a:p>
          <a:p>
            <a:endParaRPr kumimoji="1" lang="ja-JP" alt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 2"/>
          <p:cNvSpPr>
            <a:spLocks noGrp="1"/>
          </p:cNvSpPr>
          <p:nvPr>
            <p:ph idx="1"/>
          </p:nvPr>
        </p:nvSpPr>
        <p:spPr/>
        <p:txBody>
          <a:bodyPr/>
          <a:lstStyle/>
          <a:p>
            <a:pPr marL="624078" indent="-514350">
              <a:buFont typeface="+mj-ea"/>
              <a:buAutoNum type="circleNumDbPlain" startAt="3"/>
            </a:pPr>
            <a:r>
              <a:rPr lang="ja-JP" altLang="en-US" dirty="0" smtClean="0"/>
              <a:t>回帰式の精度の確認</a:t>
            </a:r>
            <a:endParaRPr lang="en-US" altLang="ja-JP" dirty="0" smtClean="0"/>
          </a:p>
          <a:p>
            <a:pPr marL="624078" indent="-514350">
              <a:buFont typeface="+mj-ea"/>
              <a:buAutoNum type="circleNumDbPlain" startAt="3"/>
            </a:pPr>
            <a:endParaRPr lang="en-US" altLang="ja-JP" dirty="0" smtClean="0"/>
          </a:p>
          <a:p>
            <a:pPr marL="624078" indent="-514350">
              <a:buFont typeface="+mj-ea"/>
              <a:buAutoNum type="circleNumDbPlain" startAt="3"/>
            </a:pPr>
            <a:r>
              <a:rPr lang="ja-JP" altLang="en-US" dirty="0" smtClean="0"/>
              <a:t>回帰</a:t>
            </a:r>
            <a:r>
              <a:rPr lang="ja-JP" altLang="en-US" dirty="0" smtClean="0"/>
              <a:t>係数の</a:t>
            </a:r>
            <a:r>
              <a:rPr lang="ja-JP" altLang="en-US" dirty="0" smtClean="0"/>
              <a:t>検定</a:t>
            </a:r>
            <a:endParaRPr lang="en-US" altLang="ja-JP" dirty="0" smtClean="0"/>
          </a:p>
          <a:p>
            <a:pPr marL="624078" indent="-514350">
              <a:buNone/>
            </a:pPr>
            <a:endParaRPr lang="en-US" altLang="ja-JP" dirty="0" smtClean="0"/>
          </a:p>
          <a:p>
            <a:pPr marL="624078" indent="-514350">
              <a:buFont typeface="+mj-ea"/>
              <a:buAutoNum type="circleNumDbPlain" startAt="5"/>
            </a:pPr>
            <a:r>
              <a:rPr lang="ja-JP" altLang="en-US" dirty="0" smtClean="0"/>
              <a:t>母回帰</a:t>
            </a:r>
            <a:r>
              <a:rPr lang="en-US" altLang="ja-JP" i="1" dirty="0" smtClean="0"/>
              <a:t>Ax+B</a:t>
            </a:r>
            <a:r>
              <a:rPr lang="ja-JP" altLang="en-US" dirty="0" smtClean="0"/>
              <a:t>の推定</a:t>
            </a:r>
            <a:endParaRPr lang="en-US" altLang="ja-JP" dirty="0" smtClean="0"/>
          </a:p>
          <a:p>
            <a:pPr marL="624078" indent="-514350">
              <a:buNone/>
            </a:pPr>
            <a:endParaRPr lang="en-US" altLang="ja-JP" b="1" i="1" dirty="0" smtClean="0"/>
          </a:p>
          <a:p>
            <a:pPr marL="624078" indent="-514350">
              <a:buFont typeface="+mj-ea"/>
              <a:buAutoNum type="circleNumDbPlain" startAt="6"/>
            </a:pPr>
            <a:r>
              <a:rPr lang="ja-JP" altLang="en-US" dirty="0" smtClean="0"/>
              <a:t>予測</a:t>
            </a:r>
            <a:endParaRPr lang="en-US" altLang="ja-JP" dirty="0" smtClean="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バン">
  <a:themeElements>
    <a:clrScheme name="アーバン">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アーバン">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アーバン">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1165</TotalTime>
  <Words>954</Words>
  <Application>Microsoft Office PowerPoint</Application>
  <PresentationFormat>画面に合わせる (4:3)</PresentationFormat>
  <Paragraphs>245</Paragraphs>
  <Slides>41</Slides>
  <Notes>0</Notes>
  <HiddenSlides>0</HiddenSlides>
  <MMClips>0</MMClips>
  <ScaleCrop>false</ScaleCrop>
  <HeadingPairs>
    <vt:vector size="6" baseType="variant">
      <vt:variant>
        <vt:lpstr>テーマ</vt:lpstr>
      </vt:variant>
      <vt:variant>
        <vt:i4>1</vt:i4>
      </vt:variant>
      <vt:variant>
        <vt:lpstr>埋め込まれた OLE サーバー</vt:lpstr>
      </vt:variant>
      <vt:variant>
        <vt:i4>1</vt:i4>
      </vt:variant>
      <vt:variant>
        <vt:lpstr>スライド タイトル</vt:lpstr>
      </vt:variant>
      <vt:variant>
        <vt:i4>41</vt:i4>
      </vt:variant>
    </vt:vector>
  </HeadingPairs>
  <TitlesOfParts>
    <vt:vector size="43" baseType="lpstr">
      <vt:lpstr>アーバン</vt:lpstr>
      <vt:lpstr>Microsoft 数式 3.0</vt:lpstr>
      <vt:lpstr>マンガでわかる統計学[回帰分析編]</vt:lpstr>
      <vt:lpstr>◆第2章◆</vt:lpstr>
      <vt:lpstr>スライド 3</vt:lpstr>
      <vt:lpstr>スライド 4</vt:lpstr>
      <vt:lpstr>回帰分析の流れ</vt:lpstr>
      <vt:lpstr>回帰分析の流れ</vt:lpstr>
      <vt:lpstr>回帰分析の流れ</vt:lpstr>
      <vt:lpstr>スライド 8</vt:lpstr>
      <vt:lpstr>スライド 9</vt:lpstr>
      <vt:lpstr>回帰式の精度</vt:lpstr>
      <vt:lpstr>重相関係数</vt:lpstr>
      <vt:lpstr>スライド 12</vt:lpstr>
      <vt:lpstr>寄与率</vt:lpstr>
      <vt:lpstr>寄与率</vt:lpstr>
      <vt:lpstr>仮説</vt:lpstr>
      <vt:lpstr>回帰分析の流れ</vt:lpstr>
      <vt:lpstr>回帰係数の検定</vt:lpstr>
      <vt:lpstr>回帰係数の検定</vt:lpstr>
      <vt:lpstr>「検定」の手順</vt:lpstr>
      <vt:lpstr>回帰係数の検定</vt:lpstr>
      <vt:lpstr>回帰係数の検定</vt:lpstr>
      <vt:lpstr>回帰係数の検定</vt:lpstr>
      <vt:lpstr>回帰係数の検定</vt:lpstr>
      <vt:lpstr>回帰係数の検定</vt:lpstr>
      <vt:lpstr>回帰係数の検定</vt:lpstr>
      <vt:lpstr>回帰分析の流れ</vt:lpstr>
      <vt:lpstr>信頼区間</vt:lpstr>
      <vt:lpstr>注意</vt:lpstr>
      <vt:lpstr>信頼率</vt:lpstr>
      <vt:lpstr>信頼区間</vt:lpstr>
      <vt:lpstr>スライド 31</vt:lpstr>
      <vt:lpstr>信頼区間</vt:lpstr>
      <vt:lpstr>回帰分析の流れ</vt:lpstr>
      <vt:lpstr>予測</vt:lpstr>
      <vt:lpstr>予測</vt:lpstr>
      <vt:lpstr>予測</vt:lpstr>
      <vt:lpstr>予測区間</vt:lpstr>
      <vt:lpstr>予測区間</vt:lpstr>
      <vt:lpstr>スライド 39</vt:lpstr>
      <vt:lpstr>予測区間</vt:lpstr>
      <vt:lpstr>まとめ</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マンガでわかる統計学</dc:title>
  <dc:creator>akira</dc:creator>
  <cp:lastModifiedBy>akira</cp:lastModifiedBy>
  <cp:revision>118</cp:revision>
  <dcterms:created xsi:type="dcterms:W3CDTF">2012-11-15T18:27:27Z</dcterms:created>
  <dcterms:modified xsi:type="dcterms:W3CDTF">2012-12-20T23:49:06Z</dcterms:modified>
</cp:coreProperties>
</file>