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28"/>
  </p:notesMasterIdLst>
  <p:handoutMasterIdLst>
    <p:handoutMasterId r:id="rId29"/>
  </p:handoutMasterIdLst>
  <p:sldIdLst>
    <p:sldId id="256" r:id="rId2"/>
    <p:sldId id="324" r:id="rId3"/>
    <p:sldId id="306" r:id="rId4"/>
    <p:sldId id="307" r:id="rId5"/>
    <p:sldId id="325" r:id="rId6"/>
    <p:sldId id="327" r:id="rId7"/>
    <p:sldId id="308" r:id="rId8"/>
    <p:sldId id="309" r:id="rId9"/>
    <p:sldId id="330" r:id="rId10"/>
    <p:sldId id="310" r:id="rId11"/>
    <p:sldId id="311" r:id="rId12"/>
    <p:sldId id="331" r:id="rId13"/>
    <p:sldId id="313" r:id="rId14"/>
    <p:sldId id="315" r:id="rId15"/>
    <p:sldId id="316" r:id="rId16"/>
    <p:sldId id="317" r:id="rId17"/>
    <p:sldId id="328" r:id="rId18"/>
    <p:sldId id="319" r:id="rId19"/>
    <p:sldId id="320" r:id="rId20"/>
    <p:sldId id="326" r:id="rId21"/>
    <p:sldId id="332" r:id="rId22"/>
    <p:sldId id="321" r:id="rId23"/>
    <p:sldId id="333" r:id="rId24"/>
    <p:sldId id="334" r:id="rId25"/>
    <p:sldId id="329" r:id="rId26"/>
    <p:sldId id="323" r:id="rId27"/>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641" autoAdjust="0"/>
  </p:normalViewPr>
  <p:slideViewPr>
    <p:cSldViewPr>
      <p:cViewPr>
        <p:scale>
          <a:sx n="70" d="100"/>
          <a:sy n="70" d="100"/>
        </p:scale>
        <p:origin x="-312" y="-4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0A5B60-DD07-458F-8DD7-081C03525699}"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468310C9-0488-4F0A-BF16-7AB47186A7B1}">
      <dgm:prSet phldrT="[テキスト]"/>
      <dgm:spPr/>
      <dgm:t>
        <a:bodyPr/>
        <a:lstStyle/>
        <a:p>
          <a:r>
            <a:rPr kumimoji="1" lang="en-US" altLang="ja-JP" dirty="0" smtClean="0"/>
            <a:t>A</a:t>
          </a:r>
          <a:endParaRPr kumimoji="1" lang="ja-JP" altLang="en-US" dirty="0"/>
        </a:p>
      </dgm:t>
    </dgm:pt>
    <dgm:pt modelId="{6B63D919-C3F7-49DE-95D7-8AFB457EF314}" type="parTrans" cxnId="{69338C9E-17DB-4F5D-ABED-2523668F1F77}">
      <dgm:prSet/>
      <dgm:spPr/>
      <dgm:t>
        <a:bodyPr/>
        <a:lstStyle/>
        <a:p>
          <a:endParaRPr kumimoji="1" lang="ja-JP" altLang="en-US"/>
        </a:p>
      </dgm:t>
    </dgm:pt>
    <dgm:pt modelId="{EDF7FCF2-F257-466C-AB7B-6E9A882AA8D8}" type="sibTrans" cxnId="{69338C9E-17DB-4F5D-ABED-2523668F1F77}">
      <dgm:prSet/>
      <dgm:spPr/>
      <dgm:t>
        <a:bodyPr/>
        <a:lstStyle/>
        <a:p>
          <a:endParaRPr kumimoji="1" lang="ja-JP" altLang="en-US"/>
        </a:p>
      </dgm:t>
    </dgm:pt>
    <dgm:pt modelId="{F4A5495C-797B-4F6B-916C-8171B3DDFE77}">
      <dgm:prSet phldrT="[テキスト]"/>
      <dgm:spPr/>
      <dgm:t>
        <a:bodyPr/>
        <a:lstStyle/>
        <a:p>
          <a:r>
            <a:rPr kumimoji="1" lang="en-US" altLang="ja-JP" dirty="0" smtClean="0"/>
            <a:t>B</a:t>
          </a:r>
          <a:endParaRPr kumimoji="1" lang="ja-JP" altLang="en-US" dirty="0"/>
        </a:p>
      </dgm:t>
    </dgm:pt>
    <dgm:pt modelId="{B678417F-89F0-48D5-BD0C-3543C0F44839}" type="parTrans" cxnId="{1EA48663-5BA3-4CF5-BE79-9A239F022B3B}">
      <dgm:prSet/>
      <dgm:spPr/>
      <dgm:t>
        <a:bodyPr/>
        <a:lstStyle/>
        <a:p>
          <a:endParaRPr kumimoji="1" lang="ja-JP" altLang="en-US"/>
        </a:p>
      </dgm:t>
    </dgm:pt>
    <dgm:pt modelId="{20457170-8C34-44B0-8A7E-0AE45FFDA658}" type="sibTrans" cxnId="{1EA48663-5BA3-4CF5-BE79-9A239F022B3B}">
      <dgm:prSet/>
      <dgm:spPr/>
      <dgm:t>
        <a:bodyPr/>
        <a:lstStyle/>
        <a:p>
          <a:endParaRPr kumimoji="1" lang="ja-JP" altLang="en-US"/>
        </a:p>
      </dgm:t>
    </dgm:pt>
    <dgm:pt modelId="{1AA88376-90BA-4B7F-8F6A-FB99F2A13BBE}" type="pres">
      <dgm:prSet presAssocID="{100A5B60-DD07-458F-8DD7-081C03525699}" presName="Name0" presStyleCnt="0">
        <dgm:presLayoutVars>
          <dgm:dir/>
          <dgm:resizeHandles val="exact"/>
        </dgm:presLayoutVars>
      </dgm:prSet>
      <dgm:spPr/>
      <dgm:t>
        <a:bodyPr/>
        <a:lstStyle/>
        <a:p>
          <a:endParaRPr kumimoji="1" lang="ja-JP" altLang="en-US"/>
        </a:p>
      </dgm:t>
    </dgm:pt>
    <dgm:pt modelId="{4BDF3201-887C-4DDC-A0B2-D58DE4B405B9}" type="pres">
      <dgm:prSet presAssocID="{468310C9-0488-4F0A-BF16-7AB47186A7B1}" presName="Name5" presStyleLbl="vennNode1" presStyleIdx="0" presStyleCnt="2" custScaleX="65306" custScaleY="50989" custLinFactNeighborX="-28116" custLinFactNeighborY="-295">
        <dgm:presLayoutVars>
          <dgm:bulletEnabled val="1"/>
        </dgm:presLayoutVars>
      </dgm:prSet>
      <dgm:spPr/>
      <dgm:t>
        <a:bodyPr/>
        <a:lstStyle/>
        <a:p>
          <a:endParaRPr kumimoji="1" lang="ja-JP" altLang="en-US"/>
        </a:p>
      </dgm:t>
    </dgm:pt>
    <dgm:pt modelId="{9848F6FE-132B-46E9-8C6A-4C8832740D54}" type="pres">
      <dgm:prSet presAssocID="{EDF7FCF2-F257-466C-AB7B-6E9A882AA8D8}" presName="space" presStyleCnt="0"/>
      <dgm:spPr/>
      <dgm:t>
        <a:bodyPr/>
        <a:lstStyle/>
        <a:p>
          <a:endParaRPr kumimoji="1" lang="ja-JP" altLang="en-US"/>
        </a:p>
      </dgm:t>
    </dgm:pt>
    <dgm:pt modelId="{55CBCCB3-39A5-4F28-BBC4-947BF746C4CA}" type="pres">
      <dgm:prSet presAssocID="{F4A5495C-797B-4F6B-916C-8171B3DDFE77}" presName="Name5" presStyleLbl="vennNode1" presStyleIdx="1" presStyleCnt="2" custScaleX="63405" custScaleY="49400" custLinFactNeighborX="-46534" custLinFactNeighborY="37">
        <dgm:presLayoutVars>
          <dgm:bulletEnabled val="1"/>
        </dgm:presLayoutVars>
      </dgm:prSet>
      <dgm:spPr/>
      <dgm:t>
        <a:bodyPr/>
        <a:lstStyle/>
        <a:p>
          <a:endParaRPr kumimoji="1" lang="ja-JP" altLang="en-US"/>
        </a:p>
      </dgm:t>
    </dgm:pt>
  </dgm:ptLst>
  <dgm:cxnLst>
    <dgm:cxn modelId="{BD33C45E-C8E9-4B41-A42B-C79788BC5C38}" type="presOf" srcId="{F4A5495C-797B-4F6B-916C-8171B3DDFE77}" destId="{55CBCCB3-39A5-4F28-BBC4-947BF746C4CA}" srcOrd="0" destOrd="0" presId="urn:microsoft.com/office/officeart/2005/8/layout/venn3"/>
    <dgm:cxn modelId="{69338C9E-17DB-4F5D-ABED-2523668F1F77}" srcId="{100A5B60-DD07-458F-8DD7-081C03525699}" destId="{468310C9-0488-4F0A-BF16-7AB47186A7B1}" srcOrd="0" destOrd="0" parTransId="{6B63D919-C3F7-49DE-95D7-8AFB457EF314}" sibTransId="{EDF7FCF2-F257-466C-AB7B-6E9A882AA8D8}"/>
    <dgm:cxn modelId="{6B19B326-325A-468D-A0F2-C57CEF1FDEC3}" type="presOf" srcId="{100A5B60-DD07-458F-8DD7-081C03525699}" destId="{1AA88376-90BA-4B7F-8F6A-FB99F2A13BBE}" srcOrd="0" destOrd="0" presId="urn:microsoft.com/office/officeart/2005/8/layout/venn3"/>
    <dgm:cxn modelId="{968F3C9F-91BF-4B24-9C86-7FC30F6E0FF4}" type="presOf" srcId="{468310C9-0488-4F0A-BF16-7AB47186A7B1}" destId="{4BDF3201-887C-4DDC-A0B2-D58DE4B405B9}" srcOrd="0" destOrd="0" presId="urn:microsoft.com/office/officeart/2005/8/layout/venn3"/>
    <dgm:cxn modelId="{1EA48663-5BA3-4CF5-BE79-9A239F022B3B}" srcId="{100A5B60-DD07-458F-8DD7-081C03525699}" destId="{F4A5495C-797B-4F6B-916C-8171B3DDFE77}" srcOrd="1" destOrd="0" parTransId="{B678417F-89F0-48D5-BD0C-3543C0F44839}" sibTransId="{20457170-8C34-44B0-8A7E-0AE45FFDA658}"/>
    <dgm:cxn modelId="{44F37D92-0D4A-4185-AE8E-F6EC70E158DF}" type="presParOf" srcId="{1AA88376-90BA-4B7F-8F6A-FB99F2A13BBE}" destId="{4BDF3201-887C-4DDC-A0B2-D58DE4B405B9}" srcOrd="0" destOrd="0" presId="urn:microsoft.com/office/officeart/2005/8/layout/venn3"/>
    <dgm:cxn modelId="{A14D5C1F-172D-4829-961E-58734359E9F0}" type="presParOf" srcId="{1AA88376-90BA-4B7F-8F6A-FB99F2A13BBE}" destId="{9848F6FE-132B-46E9-8C6A-4C8832740D54}" srcOrd="1" destOrd="0" presId="urn:microsoft.com/office/officeart/2005/8/layout/venn3"/>
    <dgm:cxn modelId="{E666F941-8E68-48F3-A158-3CD1291A269C}" type="presParOf" srcId="{1AA88376-90BA-4B7F-8F6A-FB99F2A13BBE}" destId="{55CBCCB3-39A5-4F28-BBC4-947BF746C4CA}" srcOrd="2"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F3201-887C-4DDC-A0B2-D58DE4B405B9}">
      <dsp:nvSpPr>
        <dsp:cNvPr id="0" name=""/>
        <dsp:cNvSpPr/>
      </dsp:nvSpPr>
      <dsp:spPr>
        <a:xfrm>
          <a:off x="951759" y="0"/>
          <a:ext cx="2766286" cy="215983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33115" tIns="82550" rIns="233115" bIns="82550" numCol="1" spcCol="1270" anchor="ctr" anchorCtr="0">
          <a:noAutofit/>
        </a:bodyPr>
        <a:lstStyle/>
        <a:p>
          <a:pPr lvl="0" algn="ctr" defTabSz="2889250">
            <a:lnSpc>
              <a:spcPct val="90000"/>
            </a:lnSpc>
            <a:spcBef>
              <a:spcPct val="0"/>
            </a:spcBef>
            <a:spcAft>
              <a:spcPct val="35000"/>
            </a:spcAft>
          </a:pPr>
          <a:r>
            <a:rPr kumimoji="1" lang="en-US" altLang="ja-JP" sz="6500" kern="1200" dirty="0" smtClean="0"/>
            <a:t>A</a:t>
          </a:r>
          <a:endParaRPr kumimoji="1" lang="ja-JP" altLang="en-US" sz="6500" kern="1200" dirty="0"/>
        </a:p>
      </dsp:txBody>
      <dsp:txXfrm>
        <a:off x="1356872" y="316301"/>
        <a:ext cx="1956060" cy="1527233"/>
      </dsp:txXfrm>
    </dsp:sp>
    <dsp:sp modelId="{55CBCCB3-39A5-4F28-BBC4-947BF746C4CA}">
      <dsp:nvSpPr>
        <dsp:cNvPr id="0" name=""/>
        <dsp:cNvSpPr/>
      </dsp:nvSpPr>
      <dsp:spPr>
        <a:xfrm>
          <a:off x="2714836" y="35423"/>
          <a:ext cx="2685762" cy="2092527"/>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33115" tIns="82550" rIns="233115" bIns="82550" numCol="1" spcCol="1270" anchor="ctr" anchorCtr="0">
          <a:noAutofit/>
        </a:bodyPr>
        <a:lstStyle/>
        <a:p>
          <a:pPr lvl="0" algn="ctr" defTabSz="2889250">
            <a:lnSpc>
              <a:spcPct val="90000"/>
            </a:lnSpc>
            <a:spcBef>
              <a:spcPct val="0"/>
            </a:spcBef>
            <a:spcAft>
              <a:spcPct val="35000"/>
            </a:spcAft>
          </a:pPr>
          <a:r>
            <a:rPr kumimoji="1" lang="en-US" altLang="ja-JP" sz="6500" kern="1200" dirty="0" smtClean="0"/>
            <a:t>B</a:t>
          </a:r>
          <a:endParaRPr kumimoji="1" lang="ja-JP" altLang="en-US" sz="6500" kern="1200" dirty="0"/>
        </a:p>
      </dsp:txBody>
      <dsp:txXfrm>
        <a:off x="3108157" y="341866"/>
        <a:ext cx="1899120" cy="1479641"/>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C2C98AF9-051F-4F16-9791-A416B392986C}" type="datetimeFigureOut">
              <a:rPr kumimoji="1" lang="ja-JP" altLang="en-US" smtClean="0"/>
              <a:t>2016/2/1</a:t>
            </a:fld>
            <a:endParaRPr kumimoji="1" lang="ja-JP" altLang="en-US"/>
          </a:p>
        </p:txBody>
      </p:sp>
      <p:sp>
        <p:nvSpPr>
          <p:cNvPr id="4" name="フッター プレースホルダー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137BFC0F-5E18-4D5A-8975-D0CA6246FCF0}" type="slidenum">
              <a:rPr kumimoji="1" lang="ja-JP" altLang="en-US" smtClean="0"/>
              <a:t>‹#›</a:t>
            </a:fld>
            <a:endParaRPr kumimoji="1" lang="ja-JP" altLang="en-US"/>
          </a:p>
        </p:txBody>
      </p:sp>
    </p:spTree>
    <p:extLst>
      <p:ext uri="{BB962C8B-B14F-4D97-AF65-F5344CB8AC3E}">
        <p14:creationId xmlns:p14="http://schemas.microsoft.com/office/powerpoint/2010/main" val="3277512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3170AF9A-89E3-4B9B-88C7-4AF61C28B1EF}" type="datetimeFigureOut">
              <a:rPr kumimoji="1" lang="ja-JP" altLang="en-US" smtClean="0"/>
              <a:t>2016/2/1</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3AFB9E86-C38B-4D0E-83CE-B01C858E7D9A}" type="slidenum">
              <a:rPr kumimoji="1" lang="ja-JP" altLang="en-US" smtClean="0"/>
              <a:t>‹#›</a:t>
            </a:fld>
            <a:endParaRPr kumimoji="1" lang="ja-JP" altLang="en-US"/>
          </a:p>
        </p:txBody>
      </p:sp>
    </p:spTree>
    <p:extLst>
      <p:ext uri="{BB962C8B-B14F-4D97-AF65-F5344CB8AC3E}">
        <p14:creationId xmlns:p14="http://schemas.microsoft.com/office/powerpoint/2010/main" val="34591131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0</a:t>
            </a:fld>
            <a:endParaRPr kumimoji="1" lang="ja-JP" altLang="en-US"/>
          </a:p>
        </p:txBody>
      </p:sp>
    </p:spTree>
    <p:extLst>
      <p:ext uri="{BB962C8B-B14F-4D97-AF65-F5344CB8AC3E}">
        <p14:creationId xmlns:p14="http://schemas.microsoft.com/office/powerpoint/2010/main" val="2285868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近年，オープンソースソフトウェア（</a:t>
            </a:r>
            <a:r>
              <a:rPr kumimoji="1" lang="en-US" altLang="ja-JP" smtClean="0"/>
              <a:t>OSS</a:t>
            </a:r>
            <a:r>
              <a:rPr kumimoji="1" lang="ja-JP" altLang="en-US" smtClean="0"/>
              <a:t>）を</a:t>
            </a:r>
            <a:r>
              <a:rPr kumimoji="1" lang="ja-JP" altLang="en-US" smtClean="0"/>
              <a:t>用いたソフトウェア開発が主流となっています．</a:t>
            </a:r>
            <a:endParaRPr kumimoji="1" lang="en-US" altLang="ja-JP" smtClean="0"/>
          </a:p>
          <a:p>
            <a:r>
              <a:rPr kumimoji="1" lang="ja-JP" altLang="en-US" smtClean="0"/>
              <a:t>大規模</a:t>
            </a:r>
            <a:r>
              <a:rPr kumimoji="1" lang="en-US" altLang="ja-JP" smtClean="0"/>
              <a:t>OSS</a:t>
            </a:r>
            <a:r>
              <a:rPr kumimoji="1" lang="ja-JP" altLang="en-US" smtClean="0"/>
              <a:t>プロジェクトでは日々大量の不具合が報告されています．</a:t>
            </a:r>
            <a:endParaRPr kumimoji="1" lang="en-US" altLang="ja-JP" smtClean="0"/>
          </a:p>
          <a:p>
            <a:r>
              <a:rPr kumimoji="1" lang="ja-JP" altLang="en-US" smtClean="0"/>
              <a:t>報告された不具合はボランティアの開発者が中心となり，修正が行われます．</a:t>
            </a:r>
            <a:endParaRPr kumimoji="1" lang="en-US" altLang="ja-JP" smtClean="0"/>
          </a:p>
          <a:p>
            <a:r>
              <a:rPr kumimoji="1" lang="ja-JP" altLang="en-US" smtClean="0"/>
              <a:t>次に，</a:t>
            </a:r>
            <a:r>
              <a:rPr kumimoji="1" lang="en-US" altLang="ja-JP" smtClean="0"/>
              <a:t>OSS</a:t>
            </a:r>
            <a:r>
              <a:rPr kumimoji="1" lang="ja-JP" altLang="en-US" smtClean="0"/>
              <a:t>開発における不具合修正プロセスについて説明します．</a:t>
            </a:r>
            <a:endParaRPr kumimoji="1" lang="en-US" altLang="ja-JP" baseline="0" smtClean="0"/>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a:t>
            </a:fld>
            <a:endParaRPr kumimoji="1" lang="ja-JP" altLang="en-US"/>
          </a:p>
        </p:txBody>
      </p:sp>
    </p:spTree>
    <p:extLst>
      <p:ext uri="{BB962C8B-B14F-4D97-AF65-F5344CB8AC3E}">
        <p14:creationId xmlns:p14="http://schemas.microsoft.com/office/powerpoint/2010/main" val="3343933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a:t>
            </a:fld>
            <a:endParaRPr kumimoji="1" lang="ja-JP" altLang="en-US"/>
          </a:p>
        </p:txBody>
      </p:sp>
    </p:spTree>
    <p:extLst>
      <p:ext uri="{BB962C8B-B14F-4D97-AF65-F5344CB8AC3E}">
        <p14:creationId xmlns:p14="http://schemas.microsoft.com/office/powerpoint/2010/main" val="3363729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コミッターはソフトウェアの品質管理の面で重要な役割を担っている</a:t>
            </a:r>
            <a:endParaRPr lang="en-US" altLang="ja-JP" smtClean="0"/>
          </a:p>
          <a:p>
            <a:endParaRPr kumimoji="1" lang="en-US" altLang="ja-JP" smtClean="0"/>
          </a:p>
          <a:p>
            <a:r>
              <a:rPr kumimoji="1" lang="ja-JP" altLang="en-US" smtClean="0"/>
              <a:t>開発者にコミット権限を付与するかどうかの判断は慎重に行われる</a:t>
            </a:r>
          </a:p>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3</a:t>
            </a:fld>
            <a:endParaRPr kumimoji="1" lang="ja-JP" altLang="en-US"/>
          </a:p>
        </p:txBody>
      </p:sp>
    </p:spTree>
    <p:extLst>
      <p:ext uri="{BB962C8B-B14F-4D97-AF65-F5344CB8AC3E}">
        <p14:creationId xmlns:p14="http://schemas.microsoft.com/office/powerpoint/2010/main" val="236076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4</a:t>
            </a:fld>
            <a:endParaRPr kumimoji="1" lang="ja-JP" altLang="en-US"/>
          </a:p>
        </p:txBody>
      </p:sp>
    </p:spTree>
    <p:extLst>
      <p:ext uri="{BB962C8B-B14F-4D97-AF65-F5344CB8AC3E}">
        <p14:creationId xmlns:p14="http://schemas.microsoft.com/office/powerpoint/2010/main" val="1721451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5</a:t>
            </a:fld>
            <a:endParaRPr kumimoji="1" lang="ja-JP" altLang="en-US"/>
          </a:p>
        </p:txBody>
      </p:sp>
    </p:spTree>
    <p:extLst>
      <p:ext uri="{BB962C8B-B14F-4D97-AF65-F5344CB8AC3E}">
        <p14:creationId xmlns:p14="http://schemas.microsoft.com/office/powerpoint/2010/main" val="1721451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では，実際にこれらのメトリクスを用いてモジュールオーナー候補者予測を行います．</a:t>
            </a:r>
            <a:endParaRPr kumimoji="1" lang="en-US" altLang="ja-JP" smtClean="0"/>
          </a:p>
          <a:p>
            <a:r>
              <a:rPr kumimoji="1" lang="ja-JP" altLang="en-US" smtClean="0"/>
              <a:t>予測モデルの評価指標として適合率，再現率，</a:t>
            </a:r>
            <a:r>
              <a:rPr kumimoji="1" lang="en-US" altLang="ja-JP" smtClean="0"/>
              <a:t>F1</a:t>
            </a:r>
            <a:r>
              <a:rPr kumimoji="1" lang="ja-JP" altLang="en-US" smtClean="0"/>
              <a:t>値を用います．</a:t>
            </a:r>
            <a:endParaRPr kumimoji="1" lang="en-US" altLang="ja-JP" smtClean="0"/>
          </a:p>
          <a:p>
            <a:r>
              <a:rPr kumimoji="1" lang="ja-JP" altLang="en-US" smtClean="0"/>
              <a:t>それぞれの指標はこのように定義されており，</a:t>
            </a:r>
            <a:endParaRPr kumimoji="1" lang="en-US" altLang="ja-JP" smtClean="0"/>
          </a:p>
          <a:p>
            <a:r>
              <a:rPr kumimoji="1" lang="ja-JP" altLang="en-US" smtClean="0"/>
              <a:t>適合率が高いほどモジュールオーナーであると予測した結果の中に実際にモジュールオーナーになった開発者がいることを示しており，</a:t>
            </a:r>
            <a:endParaRPr kumimoji="1" lang="en-US" altLang="ja-JP" smtClean="0"/>
          </a:p>
          <a:p>
            <a:r>
              <a:rPr kumimoji="1" lang="ja-JP" altLang="en-US" smtClean="0"/>
              <a:t>また，再現率が高いほど実際のモジュールオーナーを予測により抽出することができていることを示しています．</a:t>
            </a:r>
            <a:endParaRPr kumimoji="1" lang="ja-JP" altLang="en-US"/>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16</a:t>
            </a:fld>
            <a:endParaRPr kumimoji="1" lang="ja-JP" altLang="en-US"/>
          </a:p>
        </p:txBody>
      </p:sp>
    </p:spTree>
    <p:extLst>
      <p:ext uri="{BB962C8B-B14F-4D97-AF65-F5344CB8AC3E}">
        <p14:creationId xmlns:p14="http://schemas.microsoft.com/office/powerpoint/2010/main" val="107812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まとめです．</a:t>
            </a:r>
            <a:endParaRPr kumimoji="1" lang="en-US" altLang="ja-JP" smtClean="0"/>
          </a:p>
          <a:p>
            <a:r>
              <a:rPr kumimoji="1" lang="ja-JP" altLang="en-US" smtClean="0"/>
              <a:t>本研究ではモジュールオーナー候補者を特定するための</a:t>
            </a:r>
            <a:r>
              <a:rPr kumimoji="1" lang="en-US" altLang="ja-JP" smtClean="0"/>
              <a:t>3</a:t>
            </a:r>
            <a:r>
              <a:rPr kumimoji="1" lang="ja-JP" altLang="en-US" smtClean="0"/>
              <a:t>種類のメトリクスを提案しました．</a:t>
            </a:r>
          </a:p>
          <a:p>
            <a:r>
              <a:rPr kumimoji="1" lang="ja-JP" altLang="en-US" smtClean="0"/>
              <a:t>ケーススタディの結果，提案メトリクスはモジュールオーナー候補者を特定するのに有用であることが明らかになりました．</a:t>
            </a:r>
          </a:p>
        </p:txBody>
      </p:sp>
      <p:sp>
        <p:nvSpPr>
          <p:cNvPr id="4" name="スライド番号プレースホルダー 3"/>
          <p:cNvSpPr>
            <a:spLocks noGrp="1"/>
          </p:cNvSpPr>
          <p:nvPr>
            <p:ph type="sldNum" sz="quarter" idx="10"/>
          </p:nvPr>
        </p:nvSpPr>
        <p:spPr/>
        <p:txBody>
          <a:bodyPr/>
          <a:lstStyle/>
          <a:p>
            <a:fld id="{3AFB9E86-C38B-4D0E-83CE-B01C858E7D9A}" type="slidenum">
              <a:rPr kumimoji="1" lang="ja-JP" altLang="en-US" smtClean="0"/>
              <a:t>24</a:t>
            </a:fld>
            <a:endParaRPr kumimoji="1" lang="ja-JP" altLang="en-US"/>
          </a:p>
        </p:txBody>
      </p:sp>
    </p:spTree>
    <p:extLst>
      <p:ext uri="{BB962C8B-B14F-4D97-AF65-F5344CB8AC3E}">
        <p14:creationId xmlns:p14="http://schemas.microsoft.com/office/powerpoint/2010/main" val="1687059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r>
              <a:rPr lang="en-US" altLang="ja-JP" smtClean="0"/>
              <a:t>2016/02/12</a:t>
            </a:r>
            <a:endParaRPr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6754A600-64A3-491F-BE30-136854BA9E76}" type="slidenum">
              <a:rPr lang="ja-JP" altLang="en-US" smtClean="0"/>
              <a:pPr/>
              <a:t>‹#›</a:t>
            </a:fld>
            <a:endParaRPr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2016/02/12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r>
              <a:rPr kumimoji="1" lang="en-US" altLang="ja-JP" smtClean="0"/>
              <a:t>2016/02/12</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r>
              <a:rPr kumimoji="1" lang="en-US" altLang="ja-JP" smtClean="0"/>
              <a:t>2016/02/12</a:t>
            </a:r>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r>
              <a:rPr kumimoji="1" lang="en-US" altLang="ja-JP" smtClean="0"/>
              <a:t>2016/02/12</a:t>
            </a:r>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smtClean="0"/>
              <a:t>2016/02/12</a:t>
            </a:r>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2016/02/12</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2016/02/12</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2016/02/12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2016/02/12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754A600-64A3-491F-BE30-136854BA9E76}"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2016/02/12</a:t>
            </a:r>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54A600-64A3-491F-BE30-136854BA9E76}"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25344"/>
            <a:ext cx="9144000" cy="332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1.wdp"/><Relationship Id="rId7"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20.png"/><Relationship Id="rId4" Type="http://schemas.openxmlformats.org/officeDocument/2006/relationships/diagramLayout" Target="../diagrams/layout1.xml"/><Relationship Id="rId9" Type="http://schemas.openxmlformats.org/officeDocument/2006/relationships/image" Target="../media/image1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39552" y="1844824"/>
            <a:ext cx="7990656" cy="1470025"/>
          </a:xfrm>
        </p:spPr>
        <p:txBody>
          <a:bodyPr>
            <a:noAutofit/>
          </a:bodyPr>
          <a:lstStyle/>
          <a:p>
            <a:r>
              <a:rPr kumimoji="1" lang="ja-JP" altLang="en-US" sz="3600" smtClean="0"/>
              <a:t>モジュールオーナーの適性を考慮した</a:t>
            </a:r>
            <a:r>
              <a:rPr kumimoji="1" lang="en-US" altLang="ja-JP" sz="3600" smtClean="0"/>
              <a:t/>
            </a:r>
            <a:br>
              <a:rPr kumimoji="1" lang="en-US" altLang="ja-JP" sz="3600" smtClean="0"/>
            </a:br>
            <a:r>
              <a:rPr lang="ja-JP" altLang="en-US" sz="3600" smtClean="0"/>
              <a:t>コミッター候補者予測</a:t>
            </a:r>
            <a:endParaRPr kumimoji="1" lang="ja-JP" altLang="en-US" sz="3600"/>
          </a:p>
        </p:txBody>
      </p:sp>
      <p:sp>
        <p:nvSpPr>
          <p:cNvPr id="3" name="サブタイトル 2"/>
          <p:cNvSpPr>
            <a:spLocks noGrp="1"/>
          </p:cNvSpPr>
          <p:nvPr>
            <p:ph type="subTitle" idx="1"/>
          </p:nvPr>
        </p:nvSpPr>
        <p:spPr/>
        <p:txBody>
          <a:bodyPr>
            <a:normAutofit/>
          </a:bodyPr>
          <a:lstStyle/>
          <a:p>
            <a:r>
              <a:rPr kumimoji="1" lang="ja-JP" altLang="en-US" sz="3000" smtClean="0">
                <a:solidFill>
                  <a:schemeClr val="tx1"/>
                </a:solidFill>
              </a:rPr>
              <a:t>大平研究室</a:t>
            </a:r>
            <a:endParaRPr kumimoji="1" lang="en-US" altLang="ja-JP" sz="3000" smtClean="0">
              <a:solidFill>
                <a:schemeClr val="tx1"/>
              </a:solidFill>
            </a:endParaRPr>
          </a:p>
          <a:p>
            <a:r>
              <a:rPr lang="en-US" altLang="ja-JP" sz="3000" smtClean="0">
                <a:solidFill>
                  <a:schemeClr val="tx1"/>
                </a:solidFill>
              </a:rPr>
              <a:t>M2 60150120</a:t>
            </a:r>
          </a:p>
          <a:p>
            <a:r>
              <a:rPr lang="ja-JP" altLang="en-US" sz="3000" smtClean="0">
                <a:solidFill>
                  <a:schemeClr val="tx1"/>
                </a:solidFill>
              </a:rPr>
              <a:t>山谷 陽亮</a:t>
            </a:r>
            <a:endParaRPr kumimoji="1" lang="ja-JP" altLang="en-US" sz="3000">
              <a:solidFill>
                <a:schemeClr val="tx1"/>
              </a:solidFill>
            </a:endParaRPr>
          </a:p>
        </p:txBody>
      </p:sp>
    </p:spTree>
    <p:extLst>
      <p:ext uri="{BB962C8B-B14F-4D97-AF65-F5344CB8AC3E}">
        <p14:creationId xmlns:p14="http://schemas.microsoft.com/office/powerpoint/2010/main" val="3739891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背景</a:t>
            </a:r>
            <a:endParaRPr kumimoji="1" lang="ja-JP" altLang="en-US"/>
          </a:p>
        </p:txBody>
      </p:sp>
      <p:sp>
        <p:nvSpPr>
          <p:cNvPr id="3" name="コンテンツ プレースホルダー 2"/>
          <p:cNvSpPr>
            <a:spLocks noGrp="1"/>
          </p:cNvSpPr>
          <p:nvPr>
            <p:ph idx="1"/>
          </p:nvPr>
        </p:nvSpPr>
        <p:spPr/>
        <p:txBody>
          <a:bodyPr/>
          <a:lstStyle/>
          <a:p>
            <a:r>
              <a:rPr lang="ja-JP" altLang="en-US" smtClean="0"/>
              <a:t>オープンソースソフトウェア</a:t>
            </a:r>
            <a:r>
              <a:rPr lang="en-US" altLang="ja-JP" smtClean="0"/>
              <a:t>(OSS)</a:t>
            </a:r>
            <a:r>
              <a:rPr lang="ja-JP" altLang="en-US" smtClean="0"/>
              <a:t>を</a:t>
            </a:r>
            <a:r>
              <a:rPr lang="ja-JP" altLang="en-US"/>
              <a:t>用いたソフトウェア開発が主流になって</a:t>
            </a:r>
            <a:r>
              <a:rPr lang="ja-JP" altLang="en-US" smtClean="0"/>
              <a:t>いる</a:t>
            </a:r>
            <a:endParaRPr lang="en-US" altLang="ja-JP"/>
          </a:p>
          <a:p>
            <a:pPr lvl="1"/>
            <a:endParaRPr kumimoji="1" lang="en-US" altLang="ja-JP" smtClean="0"/>
          </a:p>
          <a:p>
            <a:r>
              <a:rPr kumimoji="1" lang="ja-JP" altLang="en-US" smtClean="0"/>
              <a:t>大規模</a:t>
            </a:r>
            <a:r>
              <a:rPr kumimoji="1" lang="en-US" altLang="ja-JP" smtClean="0"/>
              <a:t>OSS</a:t>
            </a:r>
            <a:r>
              <a:rPr kumimoji="1" lang="ja-JP" altLang="en-US" smtClean="0"/>
              <a:t>プロジェクトでは日々大量の不具合が報告されている</a:t>
            </a:r>
            <a:endParaRPr lang="en-US" altLang="ja-JP"/>
          </a:p>
          <a:p>
            <a:pPr lvl="1"/>
            <a:endParaRPr kumimoji="1" lang="en-US" altLang="ja-JP" smtClean="0"/>
          </a:p>
          <a:p>
            <a:r>
              <a:rPr lang="ja-JP" altLang="en-US" smtClean="0"/>
              <a:t>報告された不具合はボランティア</a:t>
            </a:r>
            <a:r>
              <a:rPr lang="ja-JP" altLang="en-US"/>
              <a:t>の</a:t>
            </a:r>
            <a:r>
              <a:rPr lang="ja-JP" altLang="en-US" smtClean="0"/>
              <a:t>開発者が中心となり修正</a:t>
            </a:r>
            <a:r>
              <a:rPr lang="ja-JP" altLang="en-US"/>
              <a:t>が行われている</a:t>
            </a:r>
            <a:endParaRPr lang="en-US" altLang="ja-JP"/>
          </a:p>
          <a:p>
            <a:endParaRPr lang="ja-JP" altLang="en-US"/>
          </a:p>
          <a:p>
            <a:endParaRPr kumimoji="1" lang="en-US" altLang="ja-JP" smtClean="0"/>
          </a:p>
        </p:txBody>
      </p:sp>
      <p:sp>
        <p:nvSpPr>
          <p:cNvPr id="4" name="日付プレースホルダー 3"/>
          <p:cNvSpPr>
            <a:spLocks noGrp="1"/>
          </p:cNvSpPr>
          <p:nvPr>
            <p:ph type="dt" sz="half" idx="10"/>
          </p:nvPr>
        </p:nvSpPr>
        <p:spPr/>
        <p:txBody>
          <a:bodyPr/>
          <a:lstStyle/>
          <a:p>
            <a:r>
              <a:rPr kumimoji="1" lang="en-US" altLang="ja-JP" smtClean="0"/>
              <a:t>2016/02/12</a:t>
            </a:r>
            <a:endParaRPr kumimoji="1"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kumimoji="1" lang="ja-JP" altLang="en-US" smtClean="0"/>
              <a:t>1</a:t>
            </a:fld>
            <a:endParaRPr kumimoji="1" lang="ja-JP" altLang="en-US"/>
          </a:p>
        </p:txBody>
      </p:sp>
    </p:spTree>
    <p:extLst>
      <p:ext uri="{BB962C8B-B14F-4D97-AF65-F5344CB8AC3E}">
        <p14:creationId xmlns:p14="http://schemas.microsoft.com/office/powerpoint/2010/main" val="3066970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不具合修正プロセス</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不具合を修正するためにパッチが投稿される</a:t>
            </a:r>
            <a:endParaRPr kumimoji="1" lang="en-US" altLang="ja-JP" smtClean="0"/>
          </a:p>
          <a:p>
            <a:pPr lvl="1"/>
            <a:r>
              <a:rPr lang="ja-JP" altLang="en-US" smtClean="0"/>
              <a:t>パッチ：コード</a:t>
            </a:r>
            <a:r>
              <a:rPr lang="ja-JP" altLang="en-US"/>
              <a:t>の</a:t>
            </a:r>
            <a:r>
              <a:rPr lang="ja-JP" altLang="en-US" smtClean="0"/>
              <a:t>修正前後の差分を示すファイル</a:t>
            </a:r>
            <a:endParaRPr lang="en-US" altLang="ja-JP" smtClean="0"/>
          </a:p>
          <a:p>
            <a:pPr lvl="1"/>
            <a:endParaRPr kumimoji="1" lang="en-US" altLang="ja-JP"/>
          </a:p>
          <a:p>
            <a:r>
              <a:rPr kumimoji="1" lang="ja-JP" altLang="en-US" smtClean="0"/>
              <a:t>コミッターによってパッチが検証される</a:t>
            </a:r>
            <a:endParaRPr kumimoji="1" lang="en-US" altLang="ja-JP" smtClean="0"/>
          </a:p>
          <a:p>
            <a:pPr lvl="1"/>
            <a:r>
              <a:rPr lang="ja-JP" altLang="en-US" smtClean="0"/>
              <a:t>コミッター：コードを変更する権限を持つ開発者</a:t>
            </a:r>
            <a:endParaRPr kumimoji="1" lang="ja-JP" altLang="en-US"/>
          </a:p>
        </p:txBody>
      </p:sp>
      <p:sp>
        <p:nvSpPr>
          <p:cNvPr id="4" name="日付プレースホルダー 3"/>
          <p:cNvSpPr>
            <a:spLocks noGrp="1"/>
          </p:cNvSpPr>
          <p:nvPr>
            <p:ph type="dt" sz="half" idx="10"/>
          </p:nvPr>
        </p:nvSpPr>
        <p:spPr>
          <a:xfrm>
            <a:off x="251520" y="6552728"/>
            <a:ext cx="1872208" cy="260648"/>
          </a:xfrm>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a:xfrm>
            <a:off x="8100392" y="6552728"/>
            <a:ext cx="770301" cy="260648"/>
          </a:xfrm>
        </p:spPr>
        <p:txBody>
          <a:bodyPr/>
          <a:lstStyle/>
          <a:p>
            <a:fld id="{6754A600-64A3-491F-BE30-136854BA9E76}" type="slidenum">
              <a:rPr lang="ja-JP" altLang="en-US" smtClean="0"/>
              <a:pPr/>
              <a:t>2</a:t>
            </a:fld>
            <a:endParaRPr lang="ja-JP" altLang="en-US"/>
          </a:p>
        </p:txBody>
      </p:sp>
      <p:sp>
        <p:nvSpPr>
          <p:cNvPr id="8" name="円柱 7"/>
          <p:cNvSpPr/>
          <p:nvPr/>
        </p:nvSpPr>
        <p:spPr>
          <a:xfrm>
            <a:off x="7172799" y="4509120"/>
            <a:ext cx="1143617" cy="1122511"/>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ja-JP" sz="2800">
                <a:solidFill>
                  <a:prstClr val="black"/>
                </a:solidFill>
              </a:rPr>
              <a:t>git</a:t>
            </a:r>
            <a:endParaRPr lang="ja-JP" altLang="en-US">
              <a:solidFill>
                <a:prstClr val="black"/>
              </a:solidFill>
            </a:endParaRPr>
          </a:p>
        </p:txBody>
      </p:sp>
      <p:pic>
        <p:nvPicPr>
          <p:cNvPr id="9" name="Picture 43" descr="F:\Documents and Settings\masao\My Documents\My Pictures\Microsoft クリップ オーガナイザ\j0432621.png"/>
          <p:cNvPicPr>
            <a:picLocks noChangeAspect="1" noChangeArrowheads="1"/>
          </p:cNvPicPr>
          <p:nvPr/>
        </p:nvPicPr>
        <p:blipFill>
          <a:blip r:embed="rId3" cstate="print"/>
          <a:srcRect/>
          <a:stretch>
            <a:fillRect/>
          </a:stretch>
        </p:blipFill>
        <p:spPr bwMode="auto">
          <a:xfrm flipH="1">
            <a:off x="386827" y="4365104"/>
            <a:ext cx="627526" cy="677749"/>
          </a:xfrm>
          <a:prstGeom prst="rect">
            <a:avLst/>
          </a:prstGeom>
          <a:noFill/>
        </p:spPr>
      </p:pic>
      <p:sp>
        <p:nvSpPr>
          <p:cNvPr id="23" name="フローチャート : 複数書類 22"/>
          <p:cNvSpPr/>
          <p:nvPr/>
        </p:nvSpPr>
        <p:spPr>
          <a:xfrm>
            <a:off x="1230377" y="4437112"/>
            <a:ext cx="1016672" cy="648072"/>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1600">
              <a:solidFill>
                <a:schemeClr val="tx1"/>
              </a:solidFill>
              <a:latin typeface="HGSｺﾞｼｯｸM" panose="020B0600000000000000" pitchFamily="50" charset="-128"/>
              <a:ea typeface="HGSｺﾞｼｯｸM" panose="020B0600000000000000" pitchFamily="50" charset="-128"/>
            </a:endParaRPr>
          </a:p>
        </p:txBody>
      </p:sp>
      <p:sp>
        <p:nvSpPr>
          <p:cNvPr id="24" name="テキスト ボックス 23"/>
          <p:cNvSpPr txBox="1"/>
          <p:nvPr/>
        </p:nvSpPr>
        <p:spPr>
          <a:xfrm>
            <a:off x="3560946" y="5703639"/>
            <a:ext cx="2061919" cy="461665"/>
          </a:xfrm>
          <a:prstGeom prst="rect">
            <a:avLst/>
          </a:prstGeom>
          <a:noFill/>
        </p:spPr>
        <p:txBody>
          <a:bodyPr wrap="square" rtlCol="0">
            <a:spAutoFit/>
          </a:bodyPr>
          <a:lstStyle/>
          <a:p>
            <a:pPr algn="ctr"/>
            <a:r>
              <a:rPr kumimoji="1" lang="ja-JP" altLang="en-US" sz="2400" smtClean="0"/>
              <a:t>コミッター</a:t>
            </a:r>
            <a:endParaRPr kumimoji="1" lang="ja-JP" altLang="en-US" sz="2400"/>
          </a:p>
        </p:txBody>
      </p:sp>
      <p:sp>
        <p:nvSpPr>
          <p:cNvPr id="26" name="フローチャート : 複数書類 25"/>
          <p:cNvSpPr/>
          <p:nvPr/>
        </p:nvSpPr>
        <p:spPr>
          <a:xfrm>
            <a:off x="1221817" y="5373216"/>
            <a:ext cx="1016672" cy="648072"/>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1600">
              <a:solidFill>
                <a:schemeClr val="tx1"/>
              </a:solidFill>
              <a:latin typeface="HGSｺﾞｼｯｸM" panose="020B0600000000000000" pitchFamily="50" charset="-128"/>
              <a:ea typeface="HGSｺﾞｼｯｸM" panose="020B0600000000000000" pitchFamily="50" charset="-128"/>
            </a:endParaRPr>
          </a:p>
        </p:txBody>
      </p:sp>
      <p:pic>
        <p:nvPicPr>
          <p:cNvPr id="27" name="Picture 19" descr="F:\Documents and Settings\masao\My Documents\My Pictures\Microsoft クリップ オーガナイザ\j0433953.png"/>
          <p:cNvPicPr>
            <a:picLocks noChangeAspect="1" noChangeArrowheads="1"/>
          </p:cNvPicPr>
          <p:nvPr/>
        </p:nvPicPr>
        <p:blipFill>
          <a:blip r:embed="rId4" cstate="print"/>
          <a:srcRect/>
          <a:stretch>
            <a:fillRect/>
          </a:stretch>
        </p:blipFill>
        <p:spPr bwMode="auto">
          <a:xfrm flipH="1">
            <a:off x="3822665" y="4455694"/>
            <a:ext cx="1224136" cy="1349570"/>
          </a:xfrm>
          <a:prstGeom prst="rect">
            <a:avLst/>
          </a:prstGeom>
          <a:noFill/>
        </p:spPr>
      </p:pic>
      <p:pic>
        <p:nvPicPr>
          <p:cNvPr id="28" name="Picture 27" descr="F:\Documents and Settings\masao\My Documents\My Pictures\Microsoft クリップ オーガナイザ\j0433947.png"/>
          <p:cNvPicPr>
            <a:picLocks noChangeAspect="1" noChangeArrowheads="1"/>
          </p:cNvPicPr>
          <p:nvPr/>
        </p:nvPicPr>
        <p:blipFill>
          <a:blip r:embed="rId5" cstate="print"/>
          <a:srcRect/>
          <a:stretch>
            <a:fillRect/>
          </a:stretch>
        </p:blipFill>
        <p:spPr bwMode="auto">
          <a:xfrm flipH="1">
            <a:off x="251520" y="5157192"/>
            <a:ext cx="978857" cy="958941"/>
          </a:xfrm>
          <a:prstGeom prst="rect">
            <a:avLst/>
          </a:prstGeom>
          <a:noFill/>
        </p:spPr>
      </p:pic>
      <p:cxnSp>
        <p:nvCxnSpPr>
          <p:cNvPr id="29" name="直線矢印コネクタ 28"/>
          <p:cNvCxnSpPr/>
          <p:nvPr/>
        </p:nvCxnSpPr>
        <p:spPr>
          <a:xfrm>
            <a:off x="2310497" y="4797152"/>
            <a:ext cx="151216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a:off x="2310497" y="5589240"/>
            <a:ext cx="151216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a:off x="5118809" y="4797152"/>
            <a:ext cx="1728192" cy="191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5118809" y="4293096"/>
            <a:ext cx="1557863" cy="523220"/>
          </a:xfrm>
          <a:prstGeom prst="rect">
            <a:avLst/>
          </a:prstGeom>
          <a:noFill/>
        </p:spPr>
        <p:txBody>
          <a:bodyPr wrap="square" rtlCol="0">
            <a:spAutoFit/>
          </a:bodyPr>
          <a:lstStyle/>
          <a:p>
            <a:pPr algn="ctr"/>
            <a:r>
              <a:rPr kumimoji="1" lang="en-US" altLang="ja-JP" sz="2800" b="1" i="1" smtClean="0">
                <a:solidFill>
                  <a:srgbClr val="FF0000"/>
                </a:solidFill>
              </a:rPr>
              <a:t>OK</a:t>
            </a:r>
            <a:endParaRPr kumimoji="1" lang="ja-JP" altLang="en-US" sz="2800" b="1" i="1">
              <a:solidFill>
                <a:srgbClr val="FF0000"/>
              </a:solidFill>
            </a:endParaRPr>
          </a:p>
        </p:txBody>
      </p:sp>
      <p:cxnSp>
        <p:nvCxnSpPr>
          <p:cNvPr id="42" name="直線矢印コネクタ 41"/>
          <p:cNvCxnSpPr/>
          <p:nvPr/>
        </p:nvCxnSpPr>
        <p:spPr>
          <a:xfrm>
            <a:off x="5118809" y="5589240"/>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3" name="テキスト ボックス 42"/>
          <p:cNvSpPr txBox="1"/>
          <p:nvPr/>
        </p:nvSpPr>
        <p:spPr>
          <a:xfrm>
            <a:off x="5118809" y="5085184"/>
            <a:ext cx="1557863" cy="523220"/>
          </a:xfrm>
          <a:prstGeom prst="rect">
            <a:avLst/>
          </a:prstGeom>
          <a:noFill/>
        </p:spPr>
        <p:txBody>
          <a:bodyPr wrap="square" rtlCol="0">
            <a:spAutoFit/>
          </a:bodyPr>
          <a:lstStyle/>
          <a:p>
            <a:pPr algn="ctr"/>
            <a:r>
              <a:rPr lang="en-US" altLang="ja-JP" sz="2800" b="1" i="1">
                <a:solidFill>
                  <a:schemeClr val="accent1"/>
                </a:solidFill>
              </a:rPr>
              <a:t>NG</a:t>
            </a:r>
            <a:endParaRPr kumimoji="1" lang="ja-JP" altLang="en-US" sz="2800" b="1" i="1">
              <a:solidFill>
                <a:schemeClr val="accent1"/>
              </a:solidFill>
            </a:endParaRPr>
          </a:p>
        </p:txBody>
      </p:sp>
      <p:sp>
        <p:nvSpPr>
          <p:cNvPr id="45" name="テキスト ボックス 44"/>
          <p:cNvSpPr txBox="1"/>
          <p:nvPr/>
        </p:nvSpPr>
        <p:spPr>
          <a:xfrm>
            <a:off x="6732240" y="5703639"/>
            <a:ext cx="2061919" cy="830997"/>
          </a:xfrm>
          <a:prstGeom prst="rect">
            <a:avLst/>
          </a:prstGeom>
          <a:noFill/>
        </p:spPr>
        <p:txBody>
          <a:bodyPr wrap="square" rtlCol="0">
            <a:spAutoFit/>
          </a:bodyPr>
          <a:lstStyle/>
          <a:p>
            <a:pPr algn="ctr"/>
            <a:r>
              <a:rPr kumimoji="1" lang="ja-JP" altLang="en-US" sz="2400" smtClean="0"/>
              <a:t>バージョン</a:t>
            </a:r>
            <a:r>
              <a:rPr kumimoji="1" lang="en-US" altLang="ja-JP" sz="2400" smtClean="0"/>
              <a:t/>
            </a:r>
            <a:br>
              <a:rPr kumimoji="1" lang="en-US" altLang="ja-JP" sz="2400" smtClean="0"/>
            </a:br>
            <a:r>
              <a:rPr kumimoji="1" lang="ja-JP" altLang="en-US" sz="2400" smtClean="0"/>
              <a:t>管理システム</a:t>
            </a:r>
            <a:endParaRPr kumimoji="1" lang="ja-JP" altLang="en-US" sz="2400"/>
          </a:p>
        </p:txBody>
      </p:sp>
    </p:spTree>
    <p:extLst>
      <p:ext uri="{BB962C8B-B14F-4D97-AF65-F5344CB8AC3E}">
        <p14:creationId xmlns:p14="http://schemas.microsoft.com/office/powerpoint/2010/main" val="24121518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コミッター昇格</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コミッターはソフトウェアの品質管理の面で重要な役割を担っている</a:t>
            </a:r>
            <a:endParaRPr lang="en-US" altLang="ja-JP"/>
          </a:p>
          <a:p>
            <a:pPr lvl="1"/>
            <a:endParaRPr lang="en-US" altLang="ja-JP" smtClean="0"/>
          </a:p>
          <a:p>
            <a:r>
              <a:rPr lang="ja-JP" altLang="en-US" smtClean="0"/>
              <a:t>コミッターになるには既存のコミッターからの推薦や承認が必要となる</a:t>
            </a:r>
            <a:r>
              <a:rPr lang="en-US" altLang="ja-JP" sz="2000" smtClean="0"/>
              <a:t>[1]</a:t>
            </a:r>
            <a:endParaRPr lang="en-US" altLang="ja-JP"/>
          </a:p>
          <a:p>
            <a:pPr lvl="1"/>
            <a:endParaRPr kumimoji="1" lang="en-US" altLang="ja-JP" smtClean="0"/>
          </a:p>
          <a:p>
            <a:r>
              <a:rPr kumimoji="1" lang="ja-JP" altLang="en-US" smtClean="0"/>
              <a:t>既存のコミッターは開発者の過去の活動内容を基にコミット権限を与えるかどうか判断する</a:t>
            </a:r>
            <a:endParaRPr kumimoji="1" lang="en-US" altLang="ja-JP" smtClean="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3</a:t>
            </a:fld>
            <a:endParaRPr lang="ja-JP" altLang="en-US"/>
          </a:p>
        </p:txBody>
      </p:sp>
      <p:sp>
        <p:nvSpPr>
          <p:cNvPr id="6" name="テキスト ボックス 4"/>
          <p:cNvSpPr txBox="1">
            <a:spLocks noChangeArrowheads="1"/>
          </p:cNvSpPr>
          <p:nvPr/>
        </p:nvSpPr>
        <p:spPr bwMode="auto">
          <a:xfrm>
            <a:off x="287752" y="5991671"/>
            <a:ext cx="8643328" cy="461665"/>
          </a:xfrm>
          <a:prstGeom prst="rect">
            <a:avLst/>
          </a:prstGeom>
          <a:noFill/>
          <a:ln w="9525">
            <a:noFill/>
            <a:miter lim="800000"/>
            <a:headEnd/>
            <a:tailEnd/>
          </a:ln>
        </p:spPr>
        <p:txBody>
          <a:bodyPr wrap="none">
            <a:spAutoFit/>
          </a:bodyPr>
          <a:lstStyle/>
          <a:p>
            <a:pPr algn="ctr"/>
            <a:r>
              <a:rPr lang="en-US" altLang="ja-JP" sz="1200" smtClean="0"/>
              <a:t>[</a:t>
            </a:r>
            <a:r>
              <a:rPr lang="en-US" altLang="ja-JP" sz="1200"/>
              <a:t>1</a:t>
            </a:r>
            <a:r>
              <a:rPr lang="en-US" altLang="ja-JP" sz="1200" smtClean="0"/>
              <a:t>] </a:t>
            </a:r>
            <a:r>
              <a:rPr lang="en-US" altLang="ja-JP" sz="1200" dirty="0" smtClean="0"/>
              <a:t>C. Jensen and W. </a:t>
            </a:r>
            <a:r>
              <a:rPr lang="en-US" altLang="ja-JP" sz="1200" dirty="0" err="1" smtClean="0"/>
              <a:t>Scacchi</a:t>
            </a:r>
            <a:r>
              <a:rPr lang="en-US" altLang="ja-JP" sz="1200" dirty="0" smtClean="0"/>
              <a:t>. Role Migration and Advancement Processes in OSSD Projects: A Comparative Case Study. </a:t>
            </a:r>
          </a:p>
          <a:p>
            <a:pPr algn="ctr"/>
            <a:r>
              <a:rPr lang="en-US" altLang="ja-JP" sz="1200" dirty="0" smtClean="0"/>
              <a:t>Proceedings of the 29</a:t>
            </a:r>
            <a:r>
              <a:rPr lang="en-US" altLang="ja-JP" sz="1200" baseline="30000" dirty="0" smtClean="0"/>
              <a:t>th</a:t>
            </a:r>
            <a:r>
              <a:rPr lang="en-US" altLang="ja-JP" sz="1200" dirty="0" smtClean="0"/>
              <a:t> International conference on software engineering (ICSE’07), pp.364-374, 2007</a:t>
            </a:r>
            <a:endParaRPr lang="ja-JP" altLang="en-US" sz="1200" dirty="0"/>
          </a:p>
        </p:txBody>
      </p:sp>
    </p:spTree>
    <p:extLst>
      <p:ext uri="{BB962C8B-B14F-4D97-AF65-F5344CB8AC3E}">
        <p14:creationId xmlns:p14="http://schemas.microsoft.com/office/powerpoint/2010/main" val="2354703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汗 イラスト フリー」の画像検索結果"/>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499992" y="4183915"/>
            <a:ext cx="671802" cy="671803"/>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kumimoji="1" lang="ja-JP" altLang="en-US" smtClean="0"/>
              <a:t>コミッター不足が招く問題</a:t>
            </a:r>
            <a:endParaRPr kumimoji="1" lang="ja-JP" altLang="en-US"/>
          </a:p>
        </p:txBody>
      </p:sp>
      <p:sp>
        <p:nvSpPr>
          <p:cNvPr id="3" name="コンテンツ プレースホルダー 2"/>
          <p:cNvSpPr>
            <a:spLocks noGrp="1"/>
          </p:cNvSpPr>
          <p:nvPr>
            <p:ph idx="1"/>
          </p:nvPr>
        </p:nvSpPr>
        <p:spPr/>
        <p:txBody>
          <a:bodyPr/>
          <a:lstStyle/>
          <a:p>
            <a:r>
              <a:rPr lang="ja-JP" altLang="en-US" smtClean="0"/>
              <a:t>大規模</a:t>
            </a:r>
            <a:r>
              <a:rPr lang="en-US" altLang="ja-JP" smtClean="0"/>
              <a:t>OSS</a:t>
            </a:r>
            <a:r>
              <a:rPr lang="ja-JP" altLang="en-US" smtClean="0"/>
              <a:t>プロジェクトでは不具合を修正するために膨大な数のパッチが投稿される</a:t>
            </a:r>
            <a:endParaRPr lang="en-US" altLang="ja-JP" smtClean="0"/>
          </a:p>
          <a:p>
            <a:pPr lvl="1"/>
            <a:endParaRPr lang="en-US" altLang="ja-JP"/>
          </a:p>
          <a:p>
            <a:r>
              <a:rPr lang="ja-JP" altLang="en-US" smtClean="0"/>
              <a:t>少人数で構成されるコミッターのみではパッチの検証を効率的に行うことができない</a:t>
            </a:r>
            <a:endParaRPr lang="en-US" altLang="ja-JP" smtClean="0"/>
          </a:p>
          <a:p>
            <a:endParaRPr kumimoji="1" lang="en-US" altLang="ja-JP"/>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4</a:t>
            </a:fld>
            <a:endParaRPr lang="ja-JP" altLang="en-US"/>
          </a:p>
        </p:txBody>
      </p:sp>
      <p:sp>
        <p:nvSpPr>
          <p:cNvPr id="21" name="円柱 20"/>
          <p:cNvSpPr/>
          <p:nvPr/>
        </p:nvSpPr>
        <p:spPr>
          <a:xfrm>
            <a:off x="7063025" y="4653136"/>
            <a:ext cx="1143617" cy="1122511"/>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ja-JP" sz="2800">
                <a:solidFill>
                  <a:prstClr val="black"/>
                </a:solidFill>
              </a:rPr>
              <a:t>git</a:t>
            </a:r>
            <a:endParaRPr lang="ja-JP" altLang="en-US">
              <a:solidFill>
                <a:prstClr val="black"/>
              </a:solidFill>
            </a:endParaRPr>
          </a:p>
        </p:txBody>
      </p:sp>
      <p:pic>
        <p:nvPicPr>
          <p:cNvPr id="22"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2272842" y="4005064"/>
            <a:ext cx="498958" cy="538891"/>
          </a:xfrm>
          <a:prstGeom prst="rect">
            <a:avLst/>
          </a:prstGeom>
          <a:noFill/>
        </p:spPr>
      </p:pic>
      <p:sp>
        <p:nvSpPr>
          <p:cNvPr id="24" name="テキスト ボックス 23"/>
          <p:cNvSpPr txBox="1"/>
          <p:nvPr/>
        </p:nvSpPr>
        <p:spPr>
          <a:xfrm>
            <a:off x="3560946" y="5810482"/>
            <a:ext cx="2061919" cy="461665"/>
          </a:xfrm>
          <a:prstGeom prst="rect">
            <a:avLst/>
          </a:prstGeom>
          <a:noFill/>
        </p:spPr>
        <p:txBody>
          <a:bodyPr wrap="square" rtlCol="0">
            <a:spAutoFit/>
          </a:bodyPr>
          <a:lstStyle/>
          <a:p>
            <a:pPr algn="ctr"/>
            <a:r>
              <a:rPr kumimoji="1" lang="ja-JP" altLang="en-US" sz="2400" smtClean="0"/>
              <a:t>コミッター</a:t>
            </a:r>
            <a:endParaRPr kumimoji="1" lang="ja-JP" altLang="en-US" sz="2400"/>
          </a:p>
        </p:txBody>
      </p:sp>
      <p:pic>
        <p:nvPicPr>
          <p:cNvPr id="26" name="Picture 19" descr="F:\Documents and Settings\masao\My Documents\My Pictures\Microsoft クリップ オーガナイザ\j0433953.png"/>
          <p:cNvPicPr>
            <a:picLocks noChangeAspect="1" noChangeArrowheads="1"/>
          </p:cNvPicPr>
          <p:nvPr/>
        </p:nvPicPr>
        <p:blipFill>
          <a:blip r:embed="rId6" cstate="print"/>
          <a:srcRect/>
          <a:stretch>
            <a:fillRect/>
          </a:stretch>
        </p:blipFill>
        <p:spPr bwMode="auto">
          <a:xfrm flipH="1">
            <a:off x="3822665" y="4562537"/>
            <a:ext cx="1224136" cy="1349570"/>
          </a:xfrm>
          <a:prstGeom prst="rect">
            <a:avLst/>
          </a:prstGeom>
          <a:noFill/>
        </p:spPr>
      </p:pic>
      <p:pic>
        <p:nvPicPr>
          <p:cNvPr id="27"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827584" y="4111907"/>
            <a:ext cx="762834" cy="747313"/>
          </a:xfrm>
          <a:prstGeom prst="rect">
            <a:avLst/>
          </a:prstGeom>
          <a:noFill/>
        </p:spPr>
      </p:pic>
      <p:cxnSp>
        <p:nvCxnSpPr>
          <p:cNvPr id="28" name="直線矢印コネクタ 27"/>
          <p:cNvCxnSpPr/>
          <p:nvPr/>
        </p:nvCxnSpPr>
        <p:spPr>
          <a:xfrm>
            <a:off x="3429812" y="4583727"/>
            <a:ext cx="594378" cy="2265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a:off x="2267744" y="4759979"/>
            <a:ext cx="1728192"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5148064" y="4941168"/>
            <a:ext cx="1728192" cy="191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5118809" y="4437112"/>
            <a:ext cx="1557863" cy="523220"/>
          </a:xfrm>
          <a:prstGeom prst="rect">
            <a:avLst/>
          </a:prstGeom>
          <a:noFill/>
        </p:spPr>
        <p:txBody>
          <a:bodyPr wrap="square" rtlCol="0">
            <a:spAutoFit/>
          </a:bodyPr>
          <a:lstStyle/>
          <a:p>
            <a:pPr algn="ctr"/>
            <a:r>
              <a:rPr kumimoji="1" lang="en-US" altLang="ja-JP" sz="2800" b="1" i="1" smtClean="0">
                <a:solidFill>
                  <a:srgbClr val="FF0000"/>
                </a:solidFill>
              </a:rPr>
              <a:t>OK</a:t>
            </a:r>
            <a:endParaRPr kumimoji="1" lang="ja-JP" altLang="en-US" sz="2800" b="1" i="1">
              <a:solidFill>
                <a:srgbClr val="FF0000"/>
              </a:solidFill>
            </a:endParaRPr>
          </a:p>
        </p:txBody>
      </p:sp>
      <p:cxnSp>
        <p:nvCxnSpPr>
          <p:cNvPr id="32" name="直線矢印コネクタ 31"/>
          <p:cNvCxnSpPr/>
          <p:nvPr/>
        </p:nvCxnSpPr>
        <p:spPr>
          <a:xfrm>
            <a:off x="5148064" y="5157192"/>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3" name="フローチャート : 複数書類 22"/>
          <p:cNvSpPr/>
          <p:nvPr/>
        </p:nvSpPr>
        <p:spPr>
          <a:xfrm>
            <a:off x="2777460" y="4158109"/>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sp>
        <p:nvSpPr>
          <p:cNvPr id="37" name="フローチャート : 複数書類 36"/>
          <p:cNvSpPr/>
          <p:nvPr/>
        </p:nvSpPr>
        <p:spPr>
          <a:xfrm>
            <a:off x="1547664" y="4406369"/>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sp>
        <p:nvSpPr>
          <p:cNvPr id="38" name="AutoShape 2" descr="「汗 イラスト」の画像検索結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9" name="AutoShape 4" descr="「汗 イラスト」の画像検索結果"/>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cxnSp>
        <p:nvCxnSpPr>
          <p:cNvPr id="42" name="直線矢印コネクタ 41"/>
          <p:cNvCxnSpPr/>
          <p:nvPr/>
        </p:nvCxnSpPr>
        <p:spPr>
          <a:xfrm>
            <a:off x="1979712" y="5195242"/>
            <a:ext cx="1966810" cy="1408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フローチャート : 複数書類 42"/>
          <p:cNvSpPr/>
          <p:nvPr/>
        </p:nvSpPr>
        <p:spPr>
          <a:xfrm>
            <a:off x="1115616" y="4982433"/>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cxnSp>
        <p:nvCxnSpPr>
          <p:cNvPr id="45" name="直線矢印コネクタ 44"/>
          <p:cNvCxnSpPr/>
          <p:nvPr/>
        </p:nvCxnSpPr>
        <p:spPr>
          <a:xfrm flipV="1">
            <a:off x="2267744" y="5552070"/>
            <a:ext cx="1656184" cy="843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フローチャート : 複数書類 48"/>
          <p:cNvSpPr/>
          <p:nvPr/>
        </p:nvSpPr>
        <p:spPr>
          <a:xfrm>
            <a:off x="1543384" y="5486489"/>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cxnSp>
        <p:nvCxnSpPr>
          <p:cNvPr id="54" name="直線矢印コネクタ 53"/>
          <p:cNvCxnSpPr/>
          <p:nvPr/>
        </p:nvCxnSpPr>
        <p:spPr>
          <a:xfrm flipV="1">
            <a:off x="3429812" y="5768091"/>
            <a:ext cx="494116" cy="14401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フローチャート : 複数書類 54"/>
          <p:cNvSpPr/>
          <p:nvPr/>
        </p:nvSpPr>
        <p:spPr>
          <a:xfrm>
            <a:off x="2677198" y="5846529"/>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pic>
        <p:nvPicPr>
          <p:cNvPr id="57" name="Picture 30" descr="F:\Documents and Settings\masao\My Documents\My Pictures\Microsoft クリップ オーガナイザ\j0433943.png"/>
          <p:cNvPicPr>
            <a:picLocks noChangeAspect="1" noChangeArrowheads="1"/>
          </p:cNvPicPr>
          <p:nvPr/>
        </p:nvPicPr>
        <p:blipFill>
          <a:blip r:embed="rId8" cstate="print"/>
          <a:srcRect/>
          <a:stretch>
            <a:fillRect/>
          </a:stretch>
        </p:blipFill>
        <p:spPr bwMode="auto">
          <a:xfrm flipH="1">
            <a:off x="467544" y="4903995"/>
            <a:ext cx="536500" cy="536501"/>
          </a:xfrm>
          <a:prstGeom prst="rect">
            <a:avLst/>
          </a:prstGeom>
          <a:noFill/>
        </p:spPr>
      </p:pic>
      <p:pic>
        <p:nvPicPr>
          <p:cNvPr id="58" name="Picture 4" descr="F:\Documents and Settings\masao\My Documents\My Pictures\Microsoft クリップ オーガナイザ\j0432657.png"/>
          <p:cNvPicPr>
            <a:picLocks noChangeAspect="1" noChangeArrowheads="1"/>
          </p:cNvPicPr>
          <p:nvPr/>
        </p:nvPicPr>
        <p:blipFill>
          <a:blip r:embed="rId9" cstate="print"/>
          <a:srcRect/>
          <a:stretch>
            <a:fillRect/>
          </a:stretch>
        </p:blipFill>
        <p:spPr bwMode="auto">
          <a:xfrm flipH="1">
            <a:off x="1029860" y="5480059"/>
            <a:ext cx="517804" cy="507268"/>
          </a:xfrm>
          <a:prstGeom prst="rect">
            <a:avLst/>
          </a:prstGeom>
          <a:noFill/>
        </p:spPr>
      </p:pic>
      <p:pic>
        <p:nvPicPr>
          <p:cNvPr id="59" name="Picture 29" descr="F:\Documents and Settings\masao\My Documents\My Pictures\Microsoft クリップ オーガナイザ\j0433945.png"/>
          <p:cNvPicPr>
            <a:picLocks noChangeAspect="1" noChangeArrowheads="1"/>
          </p:cNvPicPr>
          <p:nvPr/>
        </p:nvPicPr>
        <p:blipFill>
          <a:blip r:embed="rId10" cstate="print"/>
          <a:srcRect/>
          <a:stretch>
            <a:fillRect/>
          </a:stretch>
        </p:blipFill>
        <p:spPr bwMode="auto">
          <a:xfrm flipH="1">
            <a:off x="2195736" y="5846529"/>
            <a:ext cx="480703" cy="470922"/>
          </a:xfrm>
          <a:prstGeom prst="rect">
            <a:avLst/>
          </a:prstGeom>
          <a:noFill/>
        </p:spPr>
      </p:pic>
      <p:cxnSp>
        <p:nvCxnSpPr>
          <p:cNvPr id="60" name="直線矢印コネクタ 59"/>
          <p:cNvCxnSpPr/>
          <p:nvPr/>
        </p:nvCxnSpPr>
        <p:spPr>
          <a:xfrm>
            <a:off x="5148064" y="5373216"/>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p:nvPr/>
        </p:nvCxnSpPr>
        <p:spPr>
          <a:xfrm>
            <a:off x="5148064" y="5570076"/>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61216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汗 イラスト フリー」の画像検索結果"/>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499992" y="4183915"/>
            <a:ext cx="671802" cy="671803"/>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kumimoji="1" lang="ja-JP" altLang="en-US" smtClean="0"/>
              <a:t>コミッター不足が招く問題</a:t>
            </a:r>
            <a:endParaRPr kumimoji="1" lang="ja-JP" altLang="en-US"/>
          </a:p>
        </p:txBody>
      </p:sp>
      <p:sp>
        <p:nvSpPr>
          <p:cNvPr id="3" name="コンテンツ プレースホルダー 2"/>
          <p:cNvSpPr>
            <a:spLocks noGrp="1"/>
          </p:cNvSpPr>
          <p:nvPr>
            <p:ph idx="1"/>
          </p:nvPr>
        </p:nvSpPr>
        <p:spPr/>
        <p:txBody>
          <a:bodyPr/>
          <a:lstStyle/>
          <a:p>
            <a:r>
              <a:rPr lang="ja-JP" altLang="en-US" smtClean="0"/>
              <a:t>大規模</a:t>
            </a:r>
            <a:r>
              <a:rPr lang="en-US" altLang="ja-JP" smtClean="0"/>
              <a:t>OSS</a:t>
            </a:r>
            <a:r>
              <a:rPr lang="ja-JP" altLang="en-US" smtClean="0"/>
              <a:t>プロジェクトでは不具合を修正するために膨大な数のパッチが投稿される</a:t>
            </a:r>
            <a:endParaRPr lang="en-US" altLang="ja-JP" smtClean="0"/>
          </a:p>
          <a:p>
            <a:pPr lvl="1"/>
            <a:endParaRPr lang="en-US" altLang="ja-JP"/>
          </a:p>
          <a:p>
            <a:r>
              <a:rPr lang="ja-JP" altLang="en-US" smtClean="0"/>
              <a:t>少人数で構成されるコミッターのみではパッチの検証を効率的に行うことができない</a:t>
            </a:r>
            <a:endParaRPr lang="en-US" altLang="ja-JP" smtClean="0"/>
          </a:p>
          <a:p>
            <a:endParaRPr kumimoji="1" lang="en-US" altLang="ja-JP"/>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5</a:t>
            </a:fld>
            <a:endParaRPr lang="ja-JP" altLang="en-US"/>
          </a:p>
        </p:txBody>
      </p:sp>
      <p:sp>
        <p:nvSpPr>
          <p:cNvPr id="21" name="円柱 20"/>
          <p:cNvSpPr/>
          <p:nvPr/>
        </p:nvSpPr>
        <p:spPr>
          <a:xfrm>
            <a:off x="7063025" y="4653136"/>
            <a:ext cx="1143617" cy="1122511"/>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ja-JP" sz="2800">
                <a:solidFill>
                  <a:prstClr val="black"/>
                </a:solidFill>
              </a:rPr>
              <a:t>git</a:t>
            </a:r>
            <a:endParaRPr lang="ja-JP" altLang="en-US">
              <a:solidFill>
                <a:prstClr val="black"/>
              </a:solidFill>
            </a:endParaRPr>
          </a:p>
        </p:txBody>
      </p:sp>
      <p:pic>
        <p:nvPicPr>
          <p:cNvPr id="22"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2272842" y="4005064"/>
            <a:ext cx="498958" cy="538891"/>
          </a:xfrm>
          <a:prstGeom prst="rect">
            <a:avLst/>
          </a:prstGeom>
          <a:noFill/>
        </p:spPr>
      </p:pic>
      <p:sp>
        <p:nvSpPr>
          <p:cNvPr id="24" name="テキスト ボックス 23"/>
          <p:cNvSpPr txBox="1"/>
          <p:nvPr/>
        </p:nvSpPr>
        <p:spPr>
          <a:xfrm>
            <a:off x="3560946" y="5810482"/>
            <a:ext cx="2061919" cy="461665"/>
          </a:xfrm>
          <a:prstGeom prst="rect">
            <a:avLst/>
          </a:prstGeom>
          <a:noFill/>
        </p:spPr>
        <p:txBody>
          <a:bodyPr wrap="square" rtlCol="0">
            <a:spAutoFit/>
          </a:bodyPr>
          <a:lstStyle/>
          <a:p>
            <a:pPr algn="ctr"/>
            <a:r>
              <a:rPr kumimoji="1" lang="ja-JP" altLang="en-US" sz="2400" smtClean="0"/>
              <a:t>コミッター</a:t>
            </a:r>
            <a:endParaRPr kumimoji="1" lang="ja-JP" altLang="en-US" sz="2400"/>
          </a:p>
        </p:txBody>
      </p:sp>
      <p:pic>
        <p:nvPicPr>
          <p:cNvPr id="26" name="Picture 19" descr="F:\Documents and Settings\masao\My Documents\My Pictures\Microsoft クリップ オーガナイザ\j0433953.png"/>
          <p:cNvPicPr>
            <a:picLocks noChangeAspect="1" noChangeArrowheads="1"/>
          </p:cNvPicPr>
          <p:nvPr/>
        </p:nvPicPr>
        <p:blipFill>
          <a:blip r:embed="rId6" cstate="print"/>
          <a:srcRect/>
          <a:stretch>
            <a:fillRect/>
          </a:stretch>
        </p:blipFill>
        <p:spPr bwMode="auto">
          <a:xfrm flipH="1">
            <a:off x="3822665" y="4562537"/>
            <a:ext cx="1224136" cy="1349570"/>
          </a:xfrm>
          <a:prstGeom prst="rect">
            <a:avLst/>
          </a:prstGeom>
          <a:noFill/>
        </p:spPr>
      </p:pic>
      <p:pic>
        <p:nvPicPr>
          <p:cNvPr id="27"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827584" y="4111907"/>
            <a:ext cx="762834" cy="747313"/>
          </a:xfrm>
          <a:prstGeom prst="rect">
            <a:avLst/>
          </a:prstGeom>
          <a:noFill/>
        </p:spPr>
      </p:pic>
      <p:cxnSp>
        <p:nvCxnSpPr>
          <p:cNvPr id="28" name="直線矢印コネクタ 27"/>
          <p:cNvCxnSpPr/>
          <p:nvPr/>
        </p:nvCxnSpPr>
        <p:spPr>
          <a:xfrm>
            <a:off x="3429812" y="4583727"/>
            <a:ext cx="594378" cy="2265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a:off x="2267744" y="4759979"/>
            <a:ext cx="1728192"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5148064" y="4941168"/>
            <a:ext cx="1728192" cy="191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5118809" y="4437112"/>
            <a:ext cx="1557863" cy="523220"/>
          </a:xfrm>
          <a:prstGeom prst="rect">
            <a:avLst/>
          </a:prstGeom>
          <a:noFill/>
        </p:spPr>
        <p:txBody>
          <a:bodyPr wrap="square" rtlCol="0">
            <a:spAutoFit/>
          </a:bodyPr>
          <a:lstStyle/>
          <a:p>
            <a:pPr algn="ctr"/>
            <a:r>
              <a:rPr kumimoji="1" lang="en-US" altLang="ja-JP" sz="2800" b="1" i="1" smtClean="0">
                <a:solidFill>
                  <a:srgbClr val="FF0000"/>
                </a:solidFill>
              </a:rPr>
              <a:t>OK</a:t>
            </a:r>
            <a:endParaRPr kumimoji="1" lang="ja-JP" altLang="en-US" sz="2800" b="1" i="1">
              <a:solidFill>
                <a:srgbClr val="FF0000"/>
              </a:solidFill>
            </a:endParaRPr>
          </a:p>
        </p:txBody>
      </p:sp>
      <p:cxnSp>
        <p:nvCxnSpPr>
          <p:cNvPr id="32" name="直線矢印コネクタ 31"/>
          <p:cNvCxnSpPr/>
          <p:nvPr/>
        </p:nvCxnSpPr>
        <p:spPr>
          <a:xfrm>
            <a:off x="5148064" y="5157192"/>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3" name="フローチャート : 複数書類 22"/>
          <p:cNvSpPr/>
          <p:nvPr/>
        </p:nvSpPr>
        <p:spPr>
          <a:xfrm>
            <a:off x="2777460" y="4158109"/>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sp>
        <p:nvSpPr>
          <p:cNvPr id="37" name="フローチャート : 複数書類 36"/>
          <p:cNvSpPr/>
          <p:nvPr/>
        </p:nvSpPr>
        <p:spPr>
          <a:xfrm>
            <a:off x="1547664" y="4406369"/>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sp>
        <p:nvSpPr>
          <p:cNvPr id="38" name="AutoShape 2" descr="「汗 イラスト」の画像検索結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9" name="AutoShape 4" descr="「汗 イラスト」の画像検索結果"/>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cxnSp>
        <p:nvCxnSpPr>
          <p:cNvPr id="42" name="直線矢印コネクタ 41"/>
          <p:cNvCxnSpPr/>
          <p:nvPr/>
        </p:nvCxnSpPr>
        <p:spPr>
          <a:xfrm>
            <a:off x="1979712" y="5195242"/>
            <a:ext cx="1966810" cy="1408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フローチャート : 複数書類 42"/>
          <p:cNvSpPr/>
          <p:nvPr/>
        </p:nvSpPr>
        <p:spPr>
          <a:xfrm>
            <a:off x="1115616" y="4982433"/>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cxnSp>
        <p:nvCxnSpPr>
          <p:cNvPr id="45" name="直線矢印コネクタ 44"/>
          <p:cNvCxnSpPr/>
          <p:nvPr/>
        </p:nvCxnSpPr>
        <p:spPr>
          <a:xfrm flipV="1">
            <a:off x="2267744" y="5552070"/>
            <a:ext cx="1656184" cy="843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9" name="フローチャート : 複数書類 48"/>
          <p:cNvSpPr/>
          <p:nvPr/>
        </p:nvSpPr>
        <p:spPr>
          <a:xfrm>
            <a:off x="1543384" y="5486489"/>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cxnSp>
        <p:nvCxnSpPr>
          <p:cNvPr id="54" name="直線矢印コネクタ 53"/>
          <p:cNvCxnSpPr/>
          <p:nvPr/>
        </p:nvCxnSpPr>
        <p:spPr>
          <a:xfrm flipV="1">
            <a:off x="3429812" y="5768091"/>
            <a:ext cx="494116" cy="14401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5" name="フローチャート : 複数書類 54"/>
          <p:cNvSpPr/>
          <p:nvPr/>
        </p:nvSpPr>
        <p:spPr>
          <a:xfrm>
            <a:off x="2677198" y="5846529"/>
            <a:ext cx="652352" cy="425618"/>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900">
              <a:solidFill>
                <a:schemeClr val="tx1"/>
              </a:solidFill>
              <a:latin typeface="HGSｺﾞｼｯｸM" panose="020B0600000000000000" pitchFamily="50" charset="-128"/>
              <a:ea typeface="HGSｺﾞｼｯｸM" panose="020B0600000000000000" pitchFamily="50" charset="-128"/>
            </a:endParaRPr>
          </a:p>
        </p:txBody>
      </p:sp>
      <p:pic>
        <p:nvPicPr>
          <p:cNvPr id="57" name="Picture 30" descr="F:\Documents and Settings\masao\My Documents\My Pictures\Microsoft クリップ オーガナイザ\j0433943.png"/>
          <p:cNvPicPr>
            <a:picLocks noChangeAspect="1" noChangeArrowheads="1"/>
          </p:cNvPicPr>
          <p:nvPr/>
        </p:nvPicPr>
        <p:blipFill>
          <a:blip r:embed="rId8" cstate="print"/>
          <a:srcRect/>
          <a:stretch>
            <a:fillRect/>
          </a:stretch>
        </p:blipFill>
        <p:spPr bwMode="auto">
          <a:xfrm flipH="1">
            <a:off x="467544" y="4903995"/>
            <a:ext cx="536500" cy="536501"/>
          </a:xfrm>
          <a:prstGeom prst="rect">
            <a:avLst/>
          </a:prstGeom>
          <a:noFill/>
        </p:spPr>
      </p:pic>
      <p:pic>
        <p:nvPicPr>
          <p:cNvPr id="58" name="Picture 4" descr="F:\Documents and Settings\masao\My Documents\My Pictures\Microsoft クリップ オーガナイザ\j0432657.png"/>
          <p:cNvPicPr>
            <a:picLocks noChangeAspect="1" noChangeArrowheads="1"/>
          </p:cNvPicPr>
          <p:nvPr/>
        </p:nvPicPr>
        <p:blipFill>
          <a:blip r:embed="rId9" cstate="print"/>
          <a:srcRect/>
          <a:stretch>
            <a:fillRect/>
          </a:stretch>
        </p:blipFill>
        <p:spPr bwMode="auto">
          <a:xfrm flipH="1">
            <a:off x="1029860" y="5480059"/>
            <a:ext cx="517804" cy="507268"/>
          </a:xfrm>
          <a:prstGeom prst="rect">
            <a:avLst/>
          </a:prstGeom>
          <a:noFill/>
        </p:spPr>
      </p:pic>
      <p:pic>
        <p:nvPicPr>
          <p:cNvPr id="59" name="Picture 29" descr="F:\Documents and Settings\masao\My Documents\My Pictures\Microsoft クリップ オーガナイザ\j0433945.png"/>
          <p:cNvPicPr>
            <a:picLocks noChangeAspect="1" noChangeArrowheads="1"/>
          </p:cNvPicPr>
          <p:nvPr/>
        </p:nvPicPr>
        <p:blipFill>
          <a:blip r:embed="rId10" cstate="print"/>
          <a:srcRect/>
          <a:stretch>
            <a:fillRect/>
          </a:stretch>
        </p:blipFill>
        <p:spPr bwMode="auto">
          <a:xfrm flipH="1">
            <a:off x="2195736" y="5846529"/>
            <a:ext cx="480703" cy="470922"/>
          </a:xfrm>
          <a:prstGeom prst="rect">
            <a:avLst/>
          </a:prstGeom>
          <a:noFill/>
        </p:spPr>
      </p:pic>
      <p:cxnSp>
        <p:nvCxnSpPr>
          <p:cNvPr id="60" name="直線矢印コネクタ 59"/>
          <p:cNvCxnSpPr/>
          <p:nvPr/>
        </p:nvCxnSpPr>
        <p:spPr>
          <a:xfrm>
            <a:off x="5148064" y="5373216"/>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p:nvPr/>
        </p:nvCxnSpPr>
        <p:spPr>
          <a:xfrm>
            <a:off x="5148064" y="5570076"/>
            <a:ext cx="1728192" cy="19164"/>
          </a:xfrm>
          <a:prstGeom prst="straightConnector1">
            <a:avLst/>
          </a:prstGeom>
          <a:ln w="28575">
            <a:solidFill>
              <a:schemeClr val="bg1">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3" name="正方形/長方形 32"/>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800" b="1" smtClean="0"/>
              <a:t>パッチの検証を効率的に行えないことから</a:t>
            </a:r>
            <a:endParaRPr lang="en-US" altLang="ja-JP" sz="2800" b="1" smtClean="0"/>
          </a:p>
          <a:p>
            <a:pPr algn="ctr">
              <a:defRPr/>
            </a:pPr>
            <a:r>
              <a:rPr lang="ja-JP" altLang="en-US" sz="2800" b="1" smtClean="0"/>
              <a:t>不具合修正の長期化が問題となっている</a:t>
            </a:r>
            <a:endParaRPr lang="en-US" altLang="ja-JP" sz="2800" b="1"/>
          </a:p>
        </p:txBody>
      </p:sp>
    </p:spTree>
    <p:extLst>
      <p:ext uri="{BB962C8B-B14F-4D97-AF65-F5344CB8AC3E}">
        <p14:creationId xmlns:p14="http://schemas.microsoft.com/office/powerpoint/2010/main" val="2472968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先行研究</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コミッター不足を解消するためにコミッターに昇格可能な開発者を予測する研究がされている</a:t>
            </a:r>
            <a:endParaRPr kumimoji="1" lang="en-US" altLang="ja-JP" smtClean="0"/>
          </a:p>
          <a:p>
            <a:pPr lvl="1"/>
            <a:endParaRPr lang="en-US" altLang="ja-JP"/>
          </a:p>
          <a:p>
            <a:r>
              <a:rPr kumimoji="1" lang="ja-JP" altLang="en-US" smtClean="0"/>
              <a:t>先行研究では既存のコミッターの昇格前の活動量メトリクスに基づいて予測モデルを構築</a:t>
            </a:r>
            <a:r>
              <a:rPr lang="en-US" altLang="ja-JP" sz="2000" smtClean="0">
                <a:solidFill>
                  <a:prstClr val="black"/>
                </a:solidFill>
              </a:rPr>
              <a:t>[2]</a:t>
            </a:r>
            <a:endParaRPr kumimoji="1" lang="en-US" altLang="ja-JP" smtClean="0"/>
          </a:p>
          <a:p>
            <a:pPr lvl="1"/>
            <a:r>
              <a:rPr lang="ja-JP" altLang="en-US" smtClean="0"/>
              <a:t>活動量メトリクス</a:t>
            </a:r>
            <a:endParaRPr lang="en-US" altLang="ja-JP" smtClean="0"/>
          </a:p>
          <a:p>
            <a:pPr lvl="2"/>
            <a:r>
              <a:rPr lang="ja-JP" altLang="en-US"/>
              <a:t>活動期間</a:t>
            </a:r>
            <a:endParaRPr lang="en-US" altLang="ja-JP" smtClean="0"/>
          </a:p>
          <a:p>
            <a:pPr lvl="2"/>
            <a:r>
              <a:rPr lang="ja-JP" altLang="en-US" smtClean="0"/>
              <a:t>総コメント投稿数，月コメント投稿数</a:t>
            </a:r>
            <a:endParaRPr lang="en-US" altLang="ja-JP" smtClean="0"/>
          </a:p>
          <a:p>
            <a:pPr lvl="2"/>
            <a:r>
              <a:rPr lang="ja-JP" altLang="en-US" smtClean="0"/>
              <a:t>総パッチ投稿数，月パッチ投稿数</a:t>
            </a:r>
            <a:endParaRPr kumimoji="1" lang="en-US" altLang="ja-JP" smtClean="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6</a:t>
            </a:fld>
            <a:endParaRPr lang="ja-JP" altLang="en-US"/>
          </a:p>
        </p:txBody>
      </p:sp>
      <p:sp>
        <p:nvSpPr>
          <p:cNvPr id="6" name="テキスト ボックス 4"/>
          <p:cNvSpPr txBox="1">
            <a:spLocks noChangeArrowheads="1"/>
          </p:cNvSpPr>
          <p:nvPr/>
        </p:nvSpPr>
        <p:spPr bwMode="auto">
          <a:xfrm>
            <a:off x="49355" y="5805264"/>
            <a:ext cx="8987141" cy="615553"/>
          </a:xfrm>
          <a:prstGeom prst="rect">
            <a:avLst/>
          </a:prstGeom>
          <a:noFill/>
          <a:ln w="9525">
            <a:noFill/>
            <a:miter lim="800000"/>
            <a:headEnd/>
            <a:tailEnd/>
          </a:ln>
        </p:spPr>
        <p:txBody>
          <a:bodyPr wrap="square">
            <a:spAutoFit/>
          </a:bodyPr>
          <a:lstStyle/>
          <a:p>
            <a:pPr algn="ctr"/>
            <a:r>
              <a:rPr lang="en-US" altLang="ja-JP" baseline="30000" smtClean="0"/>
              <a:t>[2]</a:t>
            </a:r>
            <a:r>
              <a:rPr lang="en-US" altLang="ja-JP" smtClean="0"/>
              <a:t> </a:t>
            </a:r>
            <a:r>
              <a:rPr lang="ja-JP" altLang="en-US" sz="1600" baseline="30000" dirty="0" smtClean="0"/>
              <a:t>伊原</a:t>
            </a:r>
            <a:r>
              <a:rPr lang="ja-JP" altLang="en-US" sz="1600" baseline="30000" dirty="0"/>
              <a:t>彰</a:t>
            </a:r>
            <a:r>
              <a:rPr lang="ja-JP" altLang="en-US" sz="1600" baseline="30000" dirty="0" smtClean="0"/>
              <a:t>紀，亀井</a:t>
            </a:r>
            <a:r>
              <a:rPr lang="ja-JP" altLang="en-US" sz="1600" baseline="30000" dirty="0"/>
              <a:t>靖</a:t>
            </a:r>
            <a:r>
              <a:rPr lang="ja-JP" altLang="en-US" sz="1600" baseline="30000" dirty="0" smtClean="0"/>
              <a:t>高</a:t>
            </a:r>
            <a:r>
              <a:rPr lang="ja-JP" altLang="en-US" sz="1600" baseline="30000" dirty="0"/>
              <a:t>，</a:t>
            </a:r>
            <a:r>
              <a:rPr lang="ja-JP" altLang="en-US" sz="1600" baseline="30000" dirty="0" smtClean="0"/>
              <a:t>大平</a:t>
            </a:r>
            <a:r>
              <a:rPr lang="ja-JP" altLang="en-US" sz="1600" baseline="30000" dirty="0"/>
              <a:t>雅</a:t>
            </a:r>
            <a:r>
              <a:rPr lang="ja-JP" altLang="en-US" sz="1600" baseline="30000" dirty="0" smtClean="0"/>
              <a:t>雄</a:t>
            </a:r>
            <a:r>
              <a:rPr lang="ja-JP" altLang="en-US" sz="1600" baseline="30000" dirty="0"/>
              <a:t>，</a:t>
            </a:r>
            <a:r>
              <a:rPr lang="ja-JP" altLang="en-US" sz="1600" baseline="30000" dirty="0" smtClean="0"/>
              <a:t>松本健一，鵜</a:t>
            </a:r>
            <a:r>
              <a:rPr lang="ja-JP" altLang="en-US" sz="1600" baseline="30000" dirty="0"/>
              <a:t>林尚</a:t>
            </a:r>
            <a:r>
              <a:rPr lang="ja-JP" altLang="en-US" sz="1600" baseline="30000" dirty="0" smtClean="0"/>
              <a:t>靖</a:t>
            </a:r>
            <a:r>
              <a:rPr lang="ja-JP" altLang="en-US" sz="1600" baseline="30000" dirty="0"/>
              <a:t>：</a:t>
            </a:r>
            <a:r>
              <a:rPr lang="en-US" altLang="ja-JP" sz="1600" baseline="30000" dirty="0" smtClean="0"/>
              <a:t>OSS</a:t>
            </a:r>
            <a:r>
              <a:rPr lang="ja-JP" altLang="en-US" sz="1600" baseline="30000" dirty="0" smtClean="0"/>
              <a:t>プロジェクト</a:t>
            </a:r>
            <a:r>
              <a:rPr lang="ja-JP" altLang="en-US" sz="1600" baseline="30000" dirty="0"/>
              <a:t>における開発者の活動量を用いた</a:t>
            </a:r>
            <a:r>
              <a:rPr lang="ja-JP" altLang="en-US" sz="1600" baseline="30000" dirty="0" smtClean="0"/>
              <a:t>コミッター候補者</a:t>
            </a:r>
            <a:r>
              <a:rPr lang="ja-JP" altLang="en-US" sz="1600" baseline="30000" smtClean="0"/>
              <a:t>予測，</a:t>
            </a:r>
            <a:r>
              <a:rPr lang="en-US" altLang="ja-JP" sz="1600" baseline="30000" smtClean="0"/>
              <a:t/>
            </a:r>
            <a:br>
              <a:rPr lang="en-US" altLang="ja-JP" sz="1600" baseline="30000" smtClean="0"/>
            </a:br>
            <a:r>
              <a:rPr lang="ja-JP" altLang="en-US" sz="1600" baseline="30000" smtClean="0"/>
              <a:t>電子</a:t>
            </a:r>
            <a:r>
              <a:rPr lang="ja-JP" altLang="en-US" sz="1600" baseline="30000" dirty="0"/>
              <a:t>情報通信学会</a:t>
            </a:r>
            <a:r>
              <a:rPr lang="ja-JP" altLang="en-US" sz="1600" baseline="30000" dirty="0" smtClean="0"/>
              <a:t>論文誌，</a:t>
            </a:r>
            <a:r>
              <a:rPr lang="en-US" altLang="ja-JP" sz="1600" baseline="30000" dirty="0" smtClean="0"/>
              <a:t>Vol.95</a:t>
            </a:r>
            <a:r>
              <a:rPr lang="ja-JP" altLang="en-US" sz="1600" baseline="30000" dirty="0" err="1" smtClean="0"/>
              <a:t>，</a:t>
            </a:r>
            <a:r>
              <a:rPr lang="en-US" altLang="ja-JP" sz="1600" baseline="30000" dirty="0" smtClean="0"/>
              <a:t>No.2</a:t>
            </a:r>
            <a:r>
              <a:rPr lang="ja-JP" altLang="en-US" sz="1600" baseline="30000" dirty="0" err="1" smtClean="0"/>
              <a:t>，</a:t>
            </a:r>
            <a:r>
              <a:rPr lang="en-US" altLang="ja-JP" sz="1600" baseline="30000" dirty="0" smtClean="0"/>
              <a:t>pp.237–249</a:t>
            </a:r>
            <a:r>
              <a:rPr lang="ja-JP" altLang="en-US" sz="1600" baseline="30000" dirty="0" err="1" smtClean="0"/>
              <a:t>，</a:t>
            </a:r>
            <a:r>
              <a:rPr lang="en-US" altLang="ja-JP" sz="1600" baseline="30000" dirty="0" smtClean="0"/>
              <a:t>2012</a:t>
            </a:r>
            <a:endParaRPr lang="ja-JP" altLang="en-US" sz="1600" dirty="0"/>
          </a:p>
        </p:txBody>
      </p:sp>
    </p:spTree>
    <p:extLst>
      <p:ext uri="{BB962C8B-B14F-4D97-AF65-F5344CB8AC3E}">
        <p14:creationId xmlns:p14="http://schemas.microsoft.com/office/powerpoint/2010/main" val="7498363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7" descr="「汗 イラスト フリー」の画像検索結果"/>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220072" y="4840946"/>
            <a:ext cx="316245" cy="316246"/>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kumimoji="1" lang="ja-JP" altLang="en-US" smtClean="0"/>
              <a:t>先行研究の問題点</a:t>
            </a:r>
            <a:endParaRPr kumimoji="1" lang="ja-JP" altLang="en-US"/>
          </a:p>
        </p:txBody>
      </p:sp>
      <p:sp>
        <p:nvSpPr>
          <p:cNvPr id="3" name="コンテンツ プレースホルダー 2"/>
          <p:cNvSpPr>
            <a:spLocks noGrp="1"/>
          </p:cNvSpPr>
          <p:nvPr>
            <p:ph idx="1"/>
          </p:nvPr>
        </p:nvSpPr>
        <p:spPr/>
        <p:txBody>
          <a:bodyPr/>
          <a:lstStyle/>
          <a:p>
            <a:r>
              <a:rPr lang="ja-JP" altLang="en-US" smtClean="0"/>
              <a:t>実際の</a:t>
            </a:r>
            <a:r>
              <a:rPr lang="en-US" altLang="ja-JP" smtClean="0"/>
              <a:t>OSS</a:t>
            </a:r>
            <a:r>
              <a:rPr lang="ja-JP" altLang="en-US" smtClean="0"/>
              <a:t>プロジェクトでは各コミッターが担当すべきモジュールが決められている</a:t>
            </a:r>
            <a:endParaRPr lang="en-US" altLang="ja-JP" smtClean="0"/>
          </a:p>
          <a:p>
            <a:pPr lvl="2"/>
            <a:endParaRPr kumimoji="1" lang="en-US" altLang="ja-JP"/>
          </a:p>
          <a:p>
            <a:r>
              <a:rPr lang="ja-JP" altLang="en-US" smtClean="0"/>
              <a:t>有能な開発者を全て昇格させれば不具合修正の長期化の問題を解決できるとは限らない</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7</a:t>
            </a:fld>
            <a:endParaRPr lang="ja-JP" altLang="en-US"/>
          </a:p>
        </p:txBody>
      </p:sp>
      <p:cxnSp>
        <p:nvCxnSpPr>
          <p:cNvPr id="8" name="直線コネクタ 7"/>
          <p:cNvCxnSpPr/>
          <p:nvPr/>
        </p:nvCxnSpPr>
        <p:spPr>
          <a:xfrm>
            <a:off x="4499992" y="3789040"/>
            <a:ext cx="0" cy="2160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5220072" y="400506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6660232" y="400506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3779912" y="400506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2267744" y="400506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flipH="1">
            <a:off x="5184068" y="4005064"/>
            <a:ext cx="147616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H="1">
            <a:off x="2254587" y="4005064"/>
            <a:ext cx="292948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1475656" y="4437112"/>
            <a:ext cx="1557863" cy="400110"/>
          </a:xfrm>
          <a:prstGeom prst="rect">
            <a:avLst/>
          </a:prstGeom>
          <a:noFill/>
        </p:spPr>
        <p:txBody>
          <a:bodyPr wrap="square" rtlCol="0">
            <a:spAutoFit/>
          </a:bodyPr>
          <a:lstStyle/>
          <a:p>
            <a:pPr algn="ctr"/>
            <a:r>
              <a:rPr kumimoji="1" lang="ja-JP" altLang="en-US" smtClean="0">
                <a:latin typeface="HGSｺﾞｼｯｸM" panose="020B0600000000000000" pitchFamily="50" charset="-128"/>
                <a:ea typeface="HGSｺﾞｼｯｸM" panose="020B0600000000000000" pitchFamily="50" charset="-128"/>
              </a:rPr>
              <a:t>モジュール</a:t>
            </a:r>
            <a:r>
              <a:rPr kumimoji="1" lang="en-US" altLang="ja-JP" sz="2000" b="1" smtClean="0">
                <a:latin typeface="HGSｺﾞｼｯｸM" panose="020B0600000000000000" pitchFamily="50" charset="-128"/>
                <a:ea typeface="HGSｺﾞｼｯｸM" panose="020B0600000000000000" pitchFamily="50" charset="-128"/>
              </a:rPr>
              <a:t>A</a:t>
            </a:r>
            <a:endParaRPr kumimoji="1" lang="ja-JP" altLang="en-US" b="1">
              <a:latin typeface="HGSｺﾞｼｯｸM" panose="020B0600000000000000" pitchFamily="50" charset="-128"/>
              <a:ea typeface="HGSｺﾞｼｯｸM" panose="020B0600000000000000" pitchFamily="50" charset="-128"/>
            </a:endParaRPr>
          </a:p>
        </p:txBody>
      </p:sp>
      <p:sp>
        <p:nvSpPr>
          <p:cNvPr id="16" name="テキスト ボックス 15"/>
          <p:cNvSpPr txBox="1"/>
          <p:nvPr/>
        </p:nvSpPr>
        <p:spPr>
          <a:xfrm>
            <a:off x="3014137" y="4437112"/>
            <a:ext cx="1557863" cy="400110"/>
          </a:xfrm>
          <a:prstGeom prst="rect">
            <a:avLst/>
          </a:prstGeom>
          <a:noFill/>
        </p:spPr>
        <p:txBody>
          <a:bodyPr wrap="square" rtlCol="0">
            <a:spAutoFit/>
          </a:bodyPr>
          <a:lstStyle/>
          <a:p>
            <a:pPr algn="ctr"/>
            <a:r>
              <a:rPr kumimoji="1" lang="ja-JP" altLang="en-US" smtClean="0">
                <a:latin typeface="HGSｺﾞｼｯｸM" panose="020B0600000000000000" pitchFamily="50" charset="-128"/>
                <a:ea typeface="HGSｺﾞｼｯｸM" panose="020B0600000000000000" pitchFamily="50" charset="-128"/>
              </a:rPr>
              <a:t>モジュール</a:t>
            </a:r>
            <a:r>
              <a:rPr kumimoji="1" lang="en-US" altLang="ja-JP" sz="2000" b="1" smtClean="0">
                <a:latin typeface="HGSｺﾞｼｯｸM" panose="020B0600000000000000" pitchFamily="50" charset="-128"/>
                <a:ea typeface="HGSｺﾞｼｯｸM" panose="020B0600000000000000" pitchFamily="50" charset="-128"/>
              </a:rPr>
              <a:t>B</a:t>
            </a:r>
            <a:endParaRPr kumimoji="1" lang="ja-JP" altLang="en-US" sz="2000" b="1">
              <a:latin typeface="HGSｺﾞｼｯｸM" panose="020B0600000000000000" pitchFamily="50" charset="-128"/>
              <a:ea typeface="HGSｺﾞｼｯｸM" panose="020B0600000000000000" pitchFamily="50" charset="-128"/>
            </a:endParaRPr>
          </a:p>
        </p:txBody>
      </p:sp>
      <p:sp>
        <p:nvSpPr>
          <p:cNvPr id="17" name="テキスト ボックス 16"/>
          <p:cNvSpPr txBox="1"/>
          <p:nvPr/>
        </p:nvSpPr>
        <p:spPr>
          <a:xfrm>
            <a:off x="4454297" y="4437112"/>
            <a:ext cx="1557863" cy="400110"/>
          </a:xfrm>
          <a:prstGeom prst="rect">
            <a:avLst/>
          </a:prstGeom>
          <a:noFill/>
        </p:spPr>
        <p:txBody>
          <a:bodyPr wrap="square" rtlCol="0">
            <a:spAutoFit/>
          </a:bodyPr>
          <a:lstStyle/>
          <a:p>
            <a:pPr algn="ctr"/>
            <a:r>
              <a:rPr kumimoji="1" lang="ja-JP" altLang="en-US" smtClean="0">
                <a:latin typeface="HGSｺﾞｼｯｸM" panose="020B0600000000000000" pitchFamily="50" charset="-128"/>
                <a:ea typeface="HGSｺﾞｼｯｸM" panose="020B0600000000000000" pitchFamily="50" charset="-128"/>
              </a:rPr>
              <a:t>モジュール</a:t>
            </a:r>
            <a:r>
              <a:rPr kumimoji="1" lang="en-US" altLang="ja-JP" sz="2000" b="1" smtClean="0">
                <a:latin typeface="HGSｺﾞｼｯｸM" panose="020B0600000000000000" pitchFamily="50" charset="-128"/>
                <a:ea typeface="HGSｺﾞｼｯｸM" panose="020B0600000000000000" pitchFamily="50" charset="-128"/>
              </a:rPr>
              <a:t>C</a:t>
            </a:r>
            <a:endParaRPr kumimoji="1" lang="ja-JP" altLang="en-US" sz="2000" b="1">
              <a:latin typeface="HGSｺﾞｼｯｸM" panose="020B0600000000000000" pitchFamily="50" charset="-128"/>
              <a:ea typeface="HGSｺﾞｼｯｸM" panose="020B0600000000000000" pitchFamily="50" charset="-128"/>
            </a:endParaRPr>
          </a:p>
        </p:txBody>
      </p:sp>
      <p:sp>
        <p:nvSpPr>
          <p:cNvPr id="18" name="テキスト ボックス 17"/>
          <p:cNvSpPr txBox="1"/>
          <p:nvPr/>
        </p:nvSpPr>
        <p:spPr>
          <a:xfrm>
            <a:off x="5894457" y="4437112"/>
            <a:ext cx="1557863" cy="400110"/>
          </a:xfrm>
          <a:prstGeom prst="rect">
            <a:avLst/>
          </a:prstGeom>
          <a:noFill/>
        </p:spPr>
        <p:txBody>
          <a:bodyPr wrap="square" rtlCol="0">
            <a:spAutoFit/>
          </a:bodyPr>
          <a:lstStyle/>
          <a:p>
            <a:pPr algn="ctr"/>
            <a:r>
              <a:rPr kumimoji="1" lang="ja-JP" altLang="en-US" smtClean="0">
                <a:latin typeface="HGSｺﾞｼｯｸM" panose="020B0600000000000000" pitchFamily="50" charset="-128"/>
                <a:ea typeface="HGSｺﾞｼｯｸM" panose="020B0600000000000000" pitchFamily="50" charset="-128"/>
              </a:rPr>
              <a:t>モジュール</a:t>
            </a:r>
            <a:r>
              <a:rPr kumimoji="1" lang="en-US" altLang="ja-JP" sz="2000" b="1" smtClean="0">
                <a:latin typeface="HGSｺﾞｼｯｸM" panose="020B0600000000000000" pitchFamily="50" charset="-128"/>
                <a:ea typeface="HGSｺﾞｼｯｸM" panose="020B0600000000000000" pitchFamily="50" charset="-128"/>
              </a:rPr>
              <a:t>D</a:t>
            </a:r>
            <a:endParaRPr kumimoji="1" lang="ja-JP" altLang="en-US" sz="2000" b="1">
              <a:latin typeface="HGSｺﾞｼｯｸM" panose="020B0600000000000000" pitchFamily="50" charset="-128"/>
              <a:ea typeface="HGSｺﾞｼｯｸM" panose="020B0600000000000000" pitchFamily="50" charset="-128"/>
            </a:endParaRPr>
          </a:p>
        </p:txBody>
      </p:sp>
      <p:pic>
        <p:nvPicPr>
          <p:cNvPr id="19" name="Picture 2" descr="F:\HOME\Downloads\MC90043394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844446" y="4837222"/>
            <a:ext cx="820281" cy="82028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F:\HOME\Downloads\MC90043487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3611919" y="4797152"/>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F:\HOME\Downloads\MC90043394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4860112" y="4941248"/>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3" descr="F:\Documents and Settings\masao\My Documents\My Pictures\Microsoft クリップ オーガナイザ\j0432621.png"/>
          <p:cNvPicPr>
            <a:picLocks noChangeAspect="1" noChangeArrowheads="1"/>
          </p:cNvPicPr>
          <p:nvPr/>
        </p:nvPicPr>
        <p:blipFill>
          <a:blip r:embed="rId7" cstate="print"/>
          <a:srcRect/>
          <a:stretch>
            <a:fillRect/>
          </a:stretch>
        </p:blipFill>
        <p:spPr bwMode="auto">
          <a:xfrm flipH="1">
            <a:off x="6118013" y="5026333"/>
            <a:ext cx="706923" cy="706923"/>
          </a:xfrm>
          <a:prstGeom prst="rect">
            <a:avLst/>
          </a:prstGeom>
          <a:noFill/>
        </p:spPr>
      </p:pic>
      <p:pic>
        <p:nvPicPr>
          <p:cNvPr id="23" name="Picture 27" descr="F:\Documents and Settings\masao\My Documents\My Pictures\Microsoft クリップ オーガナイザ\j0433947.png"/>
          <p:cNvPicPr>
            <a:picLocks noChangeAspect="1" noChangeArrowheads="1"/>
          </p:cNvPicPr>
          <p:nvPr/>
        </p:nvPicPr>
        <p:blipFill>
          <a:blip r:embed="rId8" cstate="print"/>
          <a:srcRect/>
          <a:stretch>
            <a:fillRect/>
          </a:stretch>
        </p:blipFill>
        <p:spPr bwMode="auto">
          <a:xfrm flipH="1">
            <a:off x="6516216" y="4653136"/>
            <a:ext cx="912163" cy="984909"/>
          </a:xfrm>
          <a:prstGeom prst="rect">
            <a:avLst/>
          </a:prstGeom>
          <a:noFill/>
        </p:spPr>
      </p:pic>
      <p:pic>
        <p:nvPicPr>
          <p:cNvPr id="24" name="Picture 19" descr="F:\Documents and Settings\masao\My Documents\My Pictures\Microsoft クリップ オーガナイザ\j0433953.png"/>
          <p:cNvPicPr>
            <a:picLocks noChangeAspect="1" noChangeArrowheads="1"/>
          </p:cNvPicPr>
          <p:nvPr/>
        </p:nvPicPr>
        <p:blipFill>
          <a:blip r:embed="rId9" cstate="print"/>
          <a:srcRect/>
          <a:stretch>
            <a:fillRect/>
          </a:stretch>
        </p:blipFill>
        <p:spPr bwMode="auto">
          <a:xfrm flipH="1">
            <a:off x="3203848" y="5229200"/>
            <a:ext cx="707446" cy="707446"/>
          </a:xfrm>
          <a:prstGeom prst="rect">
            <a:avLst/>
          </a:prstGeom>
          <a:noFill/>
        </p:spPr>
      </p:pic>
      <p:sp>
        <p:nvSpPr>
          <p:cNvPr id="25" name="フローチャート : 複数書類 24"/>
          <p:cNvSpPr/>
          <p:nvPr/>
        </p:nvSpPr>
        <p:spPr>
          <a:xfrm>
            <a:off x="3584576" y="5893791"/>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6" name="フローチャート : 複数書類 25"/>
          <p:cNvSpPr/>
          <p:nvPr/>
        </p:nvSpPr>
        <p:spPr>
          <a:xfrm>
            <a:off x="4664696" y="5661248"/>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7" name="フローチャート : 複数書類 26"/>
          <p:cNvSpPr/>
          <p:nvPr/>
        </p:nvSpPr>
        <p:spPr>
          <a:xfrm>
            <a:off x="5298319" y="5661248"/>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8" name="フローチャート : 複数書類 27"/>
          <p:cNvSpPr/>
          <p:nvPr/>
        </p:nvSpPr>
        <p:spPr>
          <a:xfrm>
            <a:off x="4736704" y="5877272"/>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9" name="フローチャート : 複数書類 28"/>
          <p:cNvSpPr/>
          <p:nvPr/>
        </p:nvSpPr>
        <p:spPr>
          <a:xfrm>
            <a:off x="5370327" y="5893791"/>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30" name="フローチャート : 複数書類 29"/>
          <p:cNvSpPr/>
          <p:nvPr/>
        </p:nvSpPr>
        <p:spPr>
          <a:xfrm>
            <a:off x="6655240" y="5633503"/>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2299217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7" descr="「汗 イラスト フリー」の画像検索結果"/>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220072" y="4840946"/>
            <a:ext cx="316245" cy="316246"/>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kumimoji="1" lang="ja-JP" altLang="en-US" smtClean="0"/>
              <a:t>先行研究の問題点</a:t>
            </a:r>
            <a:endParaRPr kumimoji="1" lang="ja-JP" altLang="en-US"/>
          </a:p>
        </p:txBody>
      </p:sp>
      <p:sp>
        <p:nvSpPr>
          <p:cNvPr id="3" name="コンテンツ プレースホルダー 2"/>
          <p:cNvSpPr>
            <a:spLocks noGrp="1"/>
          </p:cNvSpPr>
          <p:nvPr>
            <p:ph idx="1"/>
          </p:nvPr>
        </p:nvSpPr>
        <p:spPr/>
        <p:txBody>
          <a:bodyPr/>
          <a:lstStyle/>
          <a:p>
            <a:r>
              <a:rPr lang="ja-JP" altLang="en-US" smtClean="0"/>
              <a:t>実際の</a:t>
            </a:r>
            <a:r>
              <a:rPr lang="en-US" altLang="ja-JP" smtClean="0"/>
              <a:t>OSS</a:t>
            </a:r>
            <a:r>
              <a:rPr lang="ja-JP" altLang="en-US" smtClean="0"/>
              <a:t>プロジェクトでは各コミッターが担当すべきモジュールが決められている</a:t>
            </a:r>
            <a:endParaRPr lang="en-US" altLang="ja-JP" smtClean="0"/>
          </a:p>
          <a:p>
            <a:pPr lvl="2"/>
            <a:endParaRPr kumimoji="1" lang="en-US" altLang="ja-JP"/>
          </a:p>
          <a:p>
            <a:r>
              <a:rPr lang="ja-JP" altLang="en-US" smtClean="0"/>
              <a:t>有能な開発者を全て昇格させれば不具合修正の長期化の問題を解決できるとは限らない</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8</a:t>
            </a:fld>
            <a:endParaRPr lang="ja-JP" altLang="en-US"/>
          </a:p>
        </p:txBody>
      </p:sp>
      <p:cxnSp>
        <p:nvCxnSpPr>
          <p:cNvPr id="8" name="直線コネクタ 7"/>
          <p:cNvCxnSpPr/>
          <p:nvPr/>
        </p:nvCxnSpPr>
        <p:spPr>
          <a:xfrm>
            <a:off x="4499992" y="3789040"/>
            <a:ext cx="0" cy="2160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5220072" y="400506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6660232" y="400506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3779912" y="400506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2267744" y="4005064"/>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flipH="1">
            <a:off x="5184068" y="4005064"/>
            <a:ext cx="147616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H="1">
            <a:off x="2254587" y="4005064"/>
            <a:ext cx="292948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1475656" y="4437112"/>
            <a:ext cx="1557863" cy="400110"/>
          </a:xfrm>
          <a:prstGeom prst="rect">
            <a:avLst/>
          </a:prstGeom>
          <a:noFill/>
        </p:spPr>
        <p:txBody>
          <a:bodyPr wrap="square" rtlCol="0">
            <a:spAutoFit/>
          </a:bodyPr>
          <a:lstStyle/>
          <a:p>
            <a:pPr algn="ctr"/>
            <a:r>
              <a:rPr kumimoji="1" lang="ja-JP" altLang="en-US" smtClean="0">
                <a:latin typeface="HGSｺﾞｼｯｸM" panose="020B0600000000000000" pitchFamily="50" charset="-128"/>
                <a:ea typeface="HGSｺﾞｼｯｸM" panose="020B0600000000000000" pitchFamily="50" charset="-128"/>
              </a:rPr>
              <a:t>モジュール</a:t>
            </a:r>
            <a:r>
              <a:rPr kumimoji="1" lang="en-US" altLang="ja-JP" sz="2000" b="1" smtClean="0">
                <a:latin typeface="HGSｺﾞｼｯｸM" panose="020B0600000000000000" pitchFamily="50" charset="-128"/>
                <a:ea typeface="HGSｺﾞｼｯｸM" panose="020B0600000000000000" pitchFamily="50" charset="-128"/>
              </a:rPr>
              <a:t>A</a:t>
            </a:r>
            <a:endParaRPr kumimoji="1" lang="ja-JP" altLang="en-US" b="1">
              <a:latin typeface="HGSｺﾞｼｯｸM" panose="020B0600000000000000" pitchFamily="50" charset="-128"/>
              <a:ea typeface="HGSｺﾞｼｯｸM" panose="020B0600000000000000" pitchFamily="50" charset="-128"/>
            </a:endParaRPr>
          </a:p>
        </p:txBody>
      </p:sp>
      <p:sp>
        <p:nvSpPr>
          <p:cNvPr id="16" name="テキスト ボックス 15"/>
          <p:cNvSpPr txBox="1"/>
          <p:nvPr/>
        </p:nvSpPr>
        <p:spPr>
          <a:xfrm>
            <a:off x="3014137" y="4437112"/>
            <a:ext cx="1557863" cy="400110"/>
          </a:xfrm>
          <a:prstGeom prst="rect">
            <a:avLst/>
          </a:prstGeom>
          <a:noFill/>
        </p:spPr>
        <p:txBody>
          <a:bodyPr wrap="square" rtlCol="0">
            <a:spAutoFit/>
          </a:bodyPr>
          <a:lstStyle/>
          <a:p>
            <a:pPr algn="ctr"/>
            <a:r>
              <a:rPr kumimoji="1" lang="ja-JP" altLang="en-US" smtClean="0">
                <a:latin typeface="HGSｺﾞｼｯｸM" panose="020B0600000000000000" pitchFamily="50" charset="-128"/>
                <a:ea typeface="HGSｺﾞｼｯｸM" panose="020B0600000000000000" pitchFamily="50" charset="-128"/>
              </a:rPr>
              <a:t>モジュール</a:t>
            </a:r>
            <a:r>
              <a:rPr kumimoji="1" lang="en-US" altLang="ja-JP" sz="2000" b="1" smtClean="0">
                <a:latin typeface="HGSｺﾞｼｯｸM" panose="020B0600000000000000" pitchFamily="50" charset="-128"/>
                <a:ea typeface="HGSｺﾞｼｯｸM" panose="020B0600000000000000" pitchFamily="50" charset="-128"/>
              </a:rPr>
              <a:t>B</a:t>
            </a:r>
            <a:endParaRPr kumimoji="1" lang="ja-JP" altLang="en-US" sz="2000" b="1">
              <a:latin typeface="HGSｺﾞｼｯｸM" panose="020B0600000000000000" pitchFamily="50" charset="-128"/>
              <a:ea typeface="HGSｺﾞｼｯｸM" panose="020B0600000000000000" pitchFamily="50" charset="-128"/>
            </a:endParaRPr>
          </a:p>
        </p:txBody>
      </p:sp>
      <p:sp>
        <p:nvSpPr>
          <p:cNvPr id="17" name="テキスト ボックス 16"/>
          <p:cNvSpPr txBox="1"/>
          <p:nvPr/>
        </p:nvSpPr>
        <p:spPr>
          <a:xfrm>
            <a:off x="4454297" y="4437112"/>
            <a:ext cx="1557863" cy="400110"/>
          </a:xfrm>
          <a:prstGeom prst="rect">
            <a:avLst/>
          </a:prstGeom>
          <a:noFill/>
        </p:spPr>
        <p:txBody>
          <a:bodyPr wrap="square" rtlCol="0">
            <a:spAutoFit/>
          </a:bodyPr>
          <a:lstStyle/>
          <a:p>
            <a:pPr algn="ctr"/>
            <a:r>
              <a:rPr kumimoji="1" lang="ja-JP" altLang="en-US" smtClean="0">
                <a:latin typeface="HGSｺﾞｼｯｸM" panose="020B0600000000000000" pitchFamily="50" charset="-128"/>
                <a:ea typeface="HGSｺﾞｼｯｸM" panose="020B0600000000000000" pitchFamily="50" charset="-128"/>
              </a:rPr>
              <a:t>モジュール</a:t>
            </a:r>
            <a:r>
              <a:rPr kumimoji="1" lang="en-US" altLang="ja-JP" sz="2000" b="1" smtClean="0">
                <a:latin typeface="HGSｺﾞｼｯｸM" panose="020B0600000000000000" pitchFamily="50" charset="-128"/>
                <a:ea typeface="HGSｺﾞｼｯｸM" panose="020B0600000000000000" pitchFamily="50" charset="-128"/>
              </a:rPr>
              <a:t>C</a:t>
            </a:r>
            <a:endParaRPr kumimoji="1" lang="ja-JP" altLang="en-US" sz="2000" b="1">
              <a:latin typeface="HGSｺﾞｼｯｸM" panose="020B0600000000000000" pitchFamily="50" charset="-128"/>
              <a:ea typeface="HGSｺﾞｼｯｸM" panose="020B0600000000000000" pitchFamily="50" charset="-128"/>
            </a:endParaRPr>
          </a:p>
        </p:txBody>
      </p:sp>
      <p:sp>
        <p:nvSpPr>
          <p:cNvPr id="18" name="テキスト ボックス 17"/>
          <p:cNvSpPr txBox="1"/>
          <p:nvPr/>
        </p:nvSpPr>
        <p:spPr>
          <a:xfrm>
            <a:off x="5894457" y="4437112"/>
            <a:ext cx="1557863" cy="400110"/>
          </a:xfrm>
          <a:prstGeom prst="rect">
            <a:avLst/>
          </a:prstGeom>
          <a:noFill/>
        </p:spPr>
        <p:txBody>
          <a:bodyPr wrap="square" rtlCol="0">
            <a:spAutoFit/>
          </a:bodyPr>
          <a:lstStyle/>
          <a:p>
            <a:pPr algn="ctr"/>
            <a:r>
              <a:rPr kumimoji="1" lang="ja-JP" altLang="en-US" smtClean="0">
                <a:latin typeface="HGSｺﾞｼｯｸM" panose="020B0600000000000000" pitchFamily="50" charset="-128"/>
                <a:ea typeface="HGSｺﾞｼｯｸM" panose="020B0600000000000000" pitchFamily="50" charset="-128"/>
              </a:rPr>
              <a:t>モジュール</a:t>
            </a:r>
            <a:r>
              <a:rPr kumimoji="1" lang="en-US" altLang="ja-JP" sz="2000" b="1" smtClean="0">
                <a:latin typeface="HGSｺﾞｼｯｸM" panose="020B0600000000000000" pitchFamily="50" charset="-128"/>
                <a:ea typeface="HGSｺﾞｼｯｸM" panose="020B0600000000000000" pitchFamily="50" charset="-128"/>
              </a:rPr>
              <a:t>D</a:t>
            </a:r>
            <a:endParaRPr kumimoji="1" lang="ja-JP" altLang="en-US" sz="2000" b="1">
              <a:latin typeface="HGSｺﾞｼｯｸM" panose="020B0600000000000000" pitchFamily="50" charset="-128"/>
              <a:ea typeface="HGSｺﾞｼｯｸM" panose="020B0600000000000000" pitchFamily="50" charset="-128"/>
            </a:endParaRPr>
          </a:p>
        </p:txBody>
      </p:sp>
      <p:pic>
        <p:nvPicPr>
          <p:cNvPr id="19" name="Picture 2" descr="F:\HOME\Downloads\MC90043394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844446" y="4837222"/>
            <a:ext cx="820281" cy="82028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F:\HOME\Downloads\MC90043487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3611919" y="4797152"/>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F:\HOME\Downloads\MC90043394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4860112" y="4941248"/>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3" descr="F:\Documents and Settings\masao\My Documents\My Pictures\Microsoft クリップ オーガナイザ\j0432621.png"/>
          <p:cNvPicPr>
            <a:picLocks noChangeAspect="1" noChangeArrowheads="1"/>
          </p:cNvPicPr>
          <p:nvPr/>
        </p:nvPicPr>
        <p:blipFill>
          <a:blip r:embed="rId7" cstate="print"/>
          <a:srcRect/>
          <a:stretch>
            <a:fillRect/>
          </a:stretch>
        </p:blipFill>
        <p:spPr bwMode="auto">
          <a:xfrm flipH="1">
            <a:off x="6118013" y="5026333"/>
            <a:ext cx="706923" cy="706923"/>
          </a:xfrm>
          <a:prstGeom prst="rect">
            <a:avLst/>
          </a:prstGeom>
          <a:noFill/>
        </p:spPr>
      </p:pic>
      <p:pic>
        <p:nvPicPr>
          <p:cNvPr id="23" name="Picture 27" descr="F:\Documents and Settings\masao\My Documents\My Pictures\Microsoft クリップ オーガナイザ\j0433947.png"/>
          <p:cNvPicPr>
            <a:picLocks noChangeAspect="1" noChangeArrowheads="1"/>
          </p:cNvPicPr>
          <p:nvPr/>
        </p:nvPicPr>
        <p:blipFill>
          <a:blip r:embed="rId8" cstate="print"/>
          <a:srcRect/>
          <a:stretch>
            <a:fillRect/>
          </a:stretch>
        </p:blipFill>
        <p:spPr bwMode="auto">
          <a:xfrm flipH="1">
            <a:off x="6516216" y="4653136"/>
            <a:ext cx="912163" cy="984909"/>
          </a:xfrm>
          <a:prstGeom prst="rect">
            <a:avLst/>
          </a:prstGeom>
          <a:noFill/>
        </p:spPr>
      </p:pic>
      <p:pic>
        <p:nvPicPr>
          <p:cNvPr id="24" name="Picture 19" descr="F:\Documents and Settings\masao\My Documents\My Pictures\Microsoft クリップ オーガナイザ\j0433953.png"/>
          <p:cNvPicPr>
            <a:picLocks noChangeAspect="1" noChangeArrowheads="1"/>
          </p:cNvPicPr>
          <p:nvPr/>
        </p:nvPicPr>
        <p:blipFill>
          <a:blip r:embed="rId9" cstate="print"/>
          <a:srcRect/>
          <a:stretch>
            <a:fillRect/>
          </a:stretch>
        </p:blipFill>
        <p:spPr bwMode="auto">
          <a:xfrm flipH="1">
            <a:off x="3203848" y="5229200"/>
            <a:ext cx="707446" cy="707446"/>
          </a:xfrm>
          <a:prstGeom prst="rect">
            <a:avLst/>
          </a:prstGeom>
          <a:noFill/>
        </p:spPr>
      </p:pic>
      <p:sp>
        <p:nvSpPr>
          <p:cNvPr id="25" name="フローチャート : 複数書類 24"/>
          <p:cNvSpPr/>
          <p:nvPr/>
        </p:nvSpPr>
        <p:spPr>
          <a:xfrm>
            <a:off x="3584576" y="5893791"/>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6" name="フローチャート : 複数書類 25"/>
          <p:cNvSpPr/>
          <p:nvPr/>
        </p:nvSpPr>
        <p:spPr>
          <a:xfrm>
            <a:off x="4664696" y="5661248"/>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7" name="フローチャート : 複数書類 26"/>
          <p:cNvSpPr/>
          <p:nvPr/>
        </p:nvSpPr>
        <p:spPr>
          <a:xfrm>
            <a:off x="5298319" y="5661248"/>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8" name="フローチャート : 複数書類 27"/>
          <p:cNvSpPr/>
          <p:nvPr/>
        </p:nvSpPr>
        <p:spPr>
          <a:xfrm>
            <a:off x="4736704" y="5877272"/>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29" name="フローチャート : 複数書類 28"/>
          <p:cNvSpPr/>
          <p:nvPr/>
        </p:nvSpPr>
        <p:spPr>
          <a:xfrm>
            <a:off x="5370327" y="5893791"/>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30" name="フローチャート : 複数書類 29"/>
          <p:cNvSpPr/>
          <p:nvPr/>
        </p:nvSpPr>
        <p:spPr>
          <a:xfrm>
            <a:off x="6655240" y="5633503"/>
            <a:ext cx="590513" cy="487537"/>
          </a:xfrm>
          <a:prstGeom prst="flowChartMultidocumen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800" smtClean="0">
                <a:solidFill>
                  <a:schemeClr val="tx1"/>
                </a:solidFill>
                <a:latin typeface="HGSｺﾞｼｯｸM" panose="020B0600000000000000" pitchFamily="50" charset="-128"/>
                <a:ea typeface="HGSｺﾞｼｯｸM" panose="020B0600000000000000" pitchFamily="50" charset="-128"/>
              </a:rPr>
              <a:t>パッチ</a:t>
            </a:r>
            <a:endParaRPr kumimoji="1" lang="ja-JP" altLang="en-US" sz="800">
              <a:solidFill>
                <a:schemeClr val="tx1"/>
              </a:solidFill>
              <a:latin typeface="HGSｺﾞｼｯｸM" panose="020B0600000000000000" pitchFamily="50" charset="-128"/>
              <a:ea typeface="HGSｺﾞｼｯｸM" panose="020B0600000000000000" pitchFamily="50" charset="-128"/>
            </a:endParaRPr>
          </a:p>
        </p:txBody>
      </p:sp>
      <p:sp>
        <p:nvSpPr>
          <p:cNvPr id="31" name="正方形/長方形 30"/>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800" b="1"/>
              <a:t>不具合修正</a:t>
            </a:r>
            <a:r>
              <a:rPr lang="ja-JP" altLang="en-US" sz="2800" b="1"/>
              <a:t>の</a:t>
            </a:r>
            <a:r>
              <a:rPr lang="ja-JP" altLang="en-US" sz="2800" b="1" smtClean="0"/>
              <a:t>効率化には担当者</a:t>
            </a:r>
            <a:r>
              <a:rPr lang="ja-JP" altLang="en-US" sz="2800" b="1"/>
              <a:t>が不足</a:t>
            </a:r>
            <a:r>
              <a:rPr lang="ja-JP" altLang="en-US" sz="2800" b="1"/>
              <a:t>して</a:t>
            </a:r>
            <a:r>
              <a:rPr lang="ja-JP" altLang="en-US" sz="2800" b="1" smtClean="0"/>
              <a:t>いる</a:t>
            </a:r>
            <a:endParaRPr lang="en-US" altLang="ja-JP" sz="2800" b="1" smtClean="0"/>
          </a:p>
          <a:p>
            <a:pPr algn="ctr">
              <a:defRPr/>
            </a:pPr>
            <a:r>
              <a:rPr lang="ja-JP" altLang="en-US" sz="2800" b="1" smtClean="0"/>
              <a:t>モジュール</a:t>
            </a:r>
            <a:r>
              <a:rPr lang="ja-JP" altLang="en-US" sz="2800" b="1"/>
              <a:t>に</a:t>
            </a:r>
            <a:r>
              <a:rPr lang="ja-JP" altLang="en-US" sz="2800" b="1" smtClean="0"/>
              <a:t>適した</a:t>
            </a:r>
            <a:r>
              <a:rPr lang="ja-JP" altLang="en-US" sz="2800" b="1" smtClean="0"/>
              <a:t>コミッターを推薦することが重要</a:t>
            </a:r>
            <a:endParaRPr lang="en-US" altLang="ja-JP" sz="2800" b="1"/>
          </a:p>
        </p:txBody>
      </p:sp>
    </p:spTree>
    <p:extLst>
      <p:ext uri="{BB962C8B-B14F-4D97-AF65-F5344CB8AC3E}">
        <p14:creationId xmlns:p14="http://schemas.microsoft.com/office/powerpoint/2010/main" val="1396399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本研究の目的</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目的</a:t>
            </a:r>
            <a:endParaRPr kumimoji="1" lang="en-US" altLang="ja-JP" smtClean="0"/>
          </a:p>
          <a:p>
            <a:pPr lvl="1"/>
            <a:r>
              <a:rPr kumimoji="1" lang="ja-JP" altLang="en-US" smtClean="0"/>
              <a:t>コミッターに昇格すべき開発者を各モジュールについて特定することのできる予測モデルを構築する</a:t>
            </a:r>
            <a:endParaRPr kumimoji="1" lang="en-US" altLang="ja-JP" smtClean="0"/>
          </a:p>
          <a:p>
            <a:endParaRPr lang="en-US" altLang="ja-JP"/>
          </a:p>
          <a:p>
            <a:r>
              <a:rPr kumimoji="1" lang="ja-JP" altLang="en-US" smtClean="0"/>
              <a:t>アプローチ</a:t>
            </a:r>
            <a:endParaRPr kumimoji="1" lang="en-US" altLang="ja-JP" smtClean="0"/>
          </a:p>
          <a:p>
            <a:pPr lvl="1"/>
            <a:r>
              <a:rPr lang="ja-JP" altLang="en-US"/>
              <a:t>コミッターに昇格すべき開発者を各モジュールについて</a:t>
            </a:r>
            <a:r>
              <a:rPr lang="ja-JP" altLang="en-US"/>
              <a:t>特定</a:t>
            </a:r>
            <a:r>
              <a:rPr lang="ja-JP" altLang="en-US" smtClean="0"/>
              <a:t>するためのメトリクスを提案する</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9</a:t>
            </a:fld>
            <a:endParaRPr lang="ja-JP" altLang="en-US"/>
          </a:p>
        </p:txBody>
      </p:sp>
    </p:spTree>
    <p:extLst>
      <p:ext uri="{BB962C8B-B14F-4D97-AF65-F5344CB8AC3E}">
        <p14:creationId xmlns:p14="http://schemas.microsoft.com/office/powerpoint/2010/main" val="3482668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提案メトリクス</a:t>
            </a:r>
            <a:endParaRPr kumimoji="1" lang="ja-JP" altLang="en-US"/>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lstStyle/>
              <a:p>
                <a:pPr algn="l"/>
                <a:r>
                  <a:rPr kumimoji="1" lang="ja-JP" altLang="en-US" smtClean="0"/>
                  <a:t>パッチ貢献度の割合 </a:t>
                </a:r>
                <a:r>
                  <a:rPr kumimoji="1" lang="en-US" altLang="ja-JP" sz="2400" smtClean="0"/>
                  <a:t>(PCR</a:t>
                </a:r>
                <a:r>
                  <a:rPr kumimoji="1" lang="ja-JP" altLang="en-US" sz="2000" smtClean="0"/>
                  <a:t>：</a:t>
                </a:r>
                <a:r>
                  <a:rPr kumimoji="1" lang="en-US" altLang="ja-JP" sz="2000" smtClean="0"/>
                  <a:t>Patch Contribution Rate)</a:t>
                </a:r>
              </a:p>
              <a:p>
                <a:pPr lvl="1" algn="l"/>
                <a:r>
                  <a:rPr lang="ja-JP" altLang="en-US" smtClean="0">
                    <a:solidFill>
                      <a:prstClr val="black"/>
                    </a:solidFill>
                  </a:rPr>
                  <a:t>特定のモジュールに占める投稿したパッチの割合</a:t>
                </a:r>
                <a:endParaRPr lang="en-US" altLang="ja-JP" sz="1600" smtClean="0"/>
              </a:p>
              <a:p>
                <a:pPr lvl="1" algn="l"/>
                <a14:m>
                  <m:oMath xmlns:m="http://schemas.openxmlformats.org/officeDocument/2006/math">
                    <m:f>
                      <m:fPr>
                        <m:ctrlPr>
                          <a:rPr lang="en-US" altLang="ja-JP" i="1">
                            <a:latin typeface="Cambria Math"/>
                          </a:rPr>
                        </m:ctrlPr>
                      </m:fPr>
                      <m:num>
                        <m:r>
                          <a:rPr lang="en-US" altLang="ja-JP" i="1">
                            <a:latin typeface="Cambria Math"/>
                          </a:rPr>
                          <m:t>#</m:t>
                        </m:r>
                        <m:r>
                          <a:rPr lang="en-US" altLang="ja-JP" i="1">
                            <a:latin typeface="Cambria Math"/>
                          </a:rPr>
                          <m:t>𝑝𝑎𝑡𝑐h</m:t>
                        </m:r>
                      </m:num>
                      <m:den>
                        <m:r>
                          <a:rPr lang="en-US" altLang="ja-JP" i="1">
                            <a:latin typeface="Cambria Math"/>
                          </a:rPr>
                          <m:t>#</m:t>
                        </m:r>
                        <m:r>
                          <a:rPr lang="en-US" altLang="ja-JP" i="1">
                            <a:latin typeface="Cambria Math"/>
                          </a:rPr>
                          <m:t>𝑝𝑎𝑡𝑐h𝐸𝑣𝑒𝑟</m:t>
                        </m:r>
                      </m:den>
                    </m:f>
                  </m:oMath>
                </a14:m>
                <a:r>
                  <a:rPr lang="ja-JP" altLang="en-US" smtClean="0"/>
                  <a:t> の値はべき分布となるため対数変換を行う</a:t>
                </a:r>
                <a:endParaRPr kumimoji="1" lang="ja-JP" altLang="en-US"/>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l="-1259" t="-1641"/>
                </a:stretch>
              </a:blipFill>
            </p:spPr>
            <p:txBody>
              <a:bodyPr/>
              <a:lstStyle/>
              <a:p>
                <a:r>
                  <a:rPr lang="ja-JP" altLang="en-US">
                    <a:noFill/>
                  </a:rPr>
                  <a:t> </a:t>
                </a:r>
              </a:p>
            </p:txBody>
          </p:sp>
        </mc:Fallback>
      </mc:AlternateContent>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10</a:t>
            </a:fld>
            <a:endParaRPr lang="ja-JP" altLang="en-US"/>
          </a:p>
        </p:txBody>
      </p:sp>
      <mc:AlternateContent xmlns:mc="http://schemas.openxmlformats.org/markup-compatibility/2006">
        <mc:Choice xmlns:a14="http://schemas.microsoft.com/office/drawing/2010/main" Requires="a14">
          <p:sp>
            <p:nvSpPr>
              <p:cNvPr id="6" name="テキスト ボックス 5"/>
              <p:cNvSpPr txBox="1"/>
              <p:nvPr/>
            </p:nvSpPr>
            <p:spPr>
              <a:xfrm>
                <a:off x="2411760" y="3653308"/>
                <a:ext cx="4294060" cy="85581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kumimoji="1" lang="en-US" altLang="ja-JP" sz="2400" b="0" i="1" smtClean="0">
                          <a:latin typeface="Cambria Math"/>
                        </a:rPr>
                        <m:t>𝑃𝐶𝑅</m:t>
                      </m:r>
                      <m:r>
                        <a:rPr kumimoji="1" lang="en-US" altLang="ja-JP" sz="2400" b="0" i="1" smtClean="0">
                          <a:latin typeface="Cambria Math"/>
                        </a:rPr>
                        <m:t>=</m:t>
                      </m:r>
                      <m:func>
                        <m:funcPr>
                          <m:ctrlPr>
                            <a:rPr kumimoji="1" lang="en-US" altLang="ja-JP" sz="2400" b="0" i="1" smtClean="0">
                              <a:latin typeface="Cambria Math"/>
                            </a:rPr>
                          </m:ctrlPr>
                        </m:funcPr>
                        <m:fName>
                          <m:sSub>
                            <m:sSubPr>
                              <m:ctrlPr>
                                <a:rPr kumimoji="1" lang="en-US" altLang="ja-JP" sz="2400" b="0" i="1" smtClean="0">
                                  <a:latin typeface="Cambria Math"/>
                                </a:rPr>
                              </m:ctrlPr>
                            </m:sSubPr>
                            <m:e>
                              <m:r>
                                <m:rPr>
                                  <m:sty m:val="p"/>
                                </m:rPr>
                                <a:rPr kumimoji="1" lang="en-US" altLang="ja-JP" sz="2400" b="0" i="0" smtClean="0">
                                  <a:latin typeface="Cambria Math"/>
                                </a:rPr>
                                <m:t>log</m:t>
                              </m:r>
                            </m:e>
                            <m:sub>
                              <m:r>
                                <a:rPr kumimoji="1" lang="en-US" altLang="ja-JP" sz="2400" b="0" i="1" smtClean="0">
                                  <a:latin typeface="Cambria Math"/>
                                </a:rPr>
                                <m:t>𝑒</m:t>
                              </m:r>
                            </m:sub>
                          </m:sSub>
                        </m:fName>
                        <m:e>
                          <m:r>
                            <a:rPr kumimoji="1" lang="en-US" altLang="ja-JP" sz="2400" b="0" i="1" smtClean="0">
                              <a:latin typeface="Cambria Math"/>
                            </a:rPr>
                            <m:t>(1+ </m:t>
                          </m:r>
                          <m:f>
                            <m:fPr>
                              <m:ctrlPr>
                                <a:rPr kumimoji="1" lang="en-US" altLang="ja-JP" sz="2400" b="0" i="1" smtClean="0">
                                  <a:latin typeface="Cambria Math"/>
                                </a:rPr>
                              </m:ctrlPr>
                            </m:fPr>
                            <m:num>
                              <m:r>
                                <a:rPr kumimoji="1" lang="en-US" altLang="ja-JP" sz="2400" b="0" i="1" smtClean="0">
                                  <a:latin typeface="Cambria Math"/>
                                </a:rPr>
                                <m:t>#</m:t>
                              </m:r>
                              <m:r>
                                <a:rPr kumimoji="1" lang="en-US" altLang="ja-JP" sz="2400" b="0" i="1" smtClean="0">
                                  <a:latin typeface="Cambria Math"/>
                                </a:rPr>
                                <m:t>𝑝𝑎𝑡𝑐h</m:t>
                              </m:r>
                            </m:num>
                            <m:den>
                              <m:r>
                                <a:rPr kumimoji="1" lang="en-US" altLang="ja-JP" sz="2400" b="0" i="1" smtClean="0">
                                  <a:latin typeface="Cambria Math"/>
                                </a:rPr>
                                <m:t>#</m:t>
                              </m:r>
                              <m:r>
                                <a:rPr kumimoji="1" lang="en-US" altLang="ja-JP" sz="2400" b="0" i="1" smtClean="0">
                                  <a:latin typeface="Cambria Math"/>
                                </a:rPr>
                                <m:t>𝑝𝑎𝑡𝑐h𝐸𝑣𝑒𝑟</m:t>
                              </m:r>
                            </m:den>
                          </m:f>
                          <m:r>
                            <a:rPr kumimoji="1" lang="en-US" altLang="ja-JP" sz="2400" b="0" i="1" smtClean="0">
                              <a:latin typeface="Cambria Math"/>
                            </a:rPr>
                            <m:t>)</m:t>
                          </m:r>
                        </m:e>
                      </m:func>
                    </m:oMath>
                  </m:oMathPara>
                </a14:m>
                <a:endParaRPr kumimoji="1" lang="ja-JP" altLang="en-US" sz="2400"/>
              </a:p>
            </p:txBody>
          </p:sp>
        </mc:Choice>
        <mc:Fallback>
          <p:sp>
            <p:nvSpPr>
              <p:cNvPr id="6" name="テキスト ボックス 5"/>
              <p:cNvSpPr txBox="1">
                <a:spLocks noRot="1" noChangeAspect="1" noMove="1" noResize="1" noEditPoints="1" noAdjustHandles="1" noChangeArrowheads="1" noChangeShapeType="1" noTextEdit="1"/>
              </p:cNvSpPr>
              <p:nvPr/>
            </p:nvSpPr>
            <p:spPr>
              <a:xfrm>
                <a:off x="2411760" y="3653308"/>
                <a:ext cx="4294060" cy="855812"/>
              </a:xfrm>
              <a:prstGeom prst="rect">
                <a:avLst/>
              </a:prstGeom>
              <a:blipFill rotWithShape="1">
                <a:blip r:embed="rId3"/>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7" name="テキスト ボックス 6"/>
              <p:cNvSpPr txBox="1"/>
              <p:nvPr/>
            </p:nvSpPr>
            <p:spPr>
              <a:xfrm>
                <a:off x="755576" y="4661420"/>
                <a:ext cx="7632848" cy="1446550"/>
              </a:xfrm>
              <a:prstGeom prst="rect">
                <a:avLst/>
              </a:prstGeom>
              <a:noFill/>
              <a:ln w="19050">
                <a:solidFill>
                  <a:schemeClr val="tx2">
                    <a:lumMod val="60000"/>
                    <a:lumOff val="40000"/>
                  </a:schemeClr>
                </a:solidFill>
              </a:ln>
            </p:spPr>
            <p:txBody>
              <a:bodyPr wrap="square" rtlCol="0">
                <a:spAutoFit/>
              </a:bodyPr>
              <a:lstStyle/>
              <a:p>
                <a14:m>
                  <m:oMath xmlns:m="http://schemas.openxmlformats.org/officeDocument/2006/math">
                    <m:r>
                      <a:rPr kumimoji="1" lang="en-US" altLang="ja-JP" sz="2400" b="0" i="1" smtClean="0">
                        <a:latin typeface="Cambria Math"/>
                      </a:rPr>
                      <m:t>#</m:t>
                    </m:r>
                    <m:r>
                      <a:rPr kumimoji="1" lang="en-US" altLang="ja-JP" sz="2400" b="0" i="1" smtClean="0">
                        <a:latin typeface="Cambria Math"/>
                      </a:rPr>
                      <m:t>𝑝𝑎𝑡𝑐h</m:t>
                    </m:r>
                  </m:oMath>
                </a14:m>
                <a:r>
                  <a:rPr kumimoji="1" lang="ja-JP" altLang="en-US" sz="2400" smtClean="0"/>
                  <a:t>：</a:t>
                </a:r>
                <a:r>
                  <a:rPr lang="ja-JP" altLang="en-US" sz="2000" smtClean="0"/>
                  <a:t>特定のモジュールに対して投稿したパッチの数</a:t>
                </a:r>
                <a:endParaRPr kumimoji="1" lang="en-US" altLang="ja-JP" sz="2000" smtClean="0"/>
              </a:p>
              <a:p>
                <a14:m>
                  <m:oMath xmlns:m="http://schemas.openxmlformats.org/officeDocument/2006/math">
                    <m:r>
                      <a:rPr lang="en-US" altLang="ja-JP" sz="2400" i="1">
                        <a:latin typeface="Cambria Math"/>
                      </a:rPr>
                      <m:t>#</m:t>
                    </m:r>
                    <m:r>
                      <a:rPr lang="en-US" altLang="ja-JP" sz="2400" i="1">
                        <a:latin typeface="Cambria Math"/>
                      </a:rPr>
                      <m:t>𝑝𝑎𝑡𝑐h𝐸</m:t>
                    </m:r>
                    <m:r>
                      <a:rPr lang="en-US" altLang="ja-JP" sz="2400" b="0" i="1" smtClean="0">
                        <a:latin typeface="Cambria Math"/>
                      </a:rPr>
                      <m:t>𝑣𝑒𝑟</m:t>
                    </m:r>
                  </m:oMath>
                </a14:m>
                <a:r>
                  <a:rPr lang="ja-JP" altLang="en-US" sz="2400"/>
                  <a:t>：</a:t>
                </a:r>
                <a:endParaRPr lang="en-US" altLang="ja-JP" sz="2400"/>
              </a:p>
              <a:p>
                <a:r>
                  <a:rPr lang="ja-JP" altLang="en-US" sz="2000" smtClean="0"/>
                  <a:t>（コミッター）昇格までにモジュールに投稿されたパッチの総数</a:t>
                </a:r>
                <a:endParaRPr lang="en-US" altLang="ja-JP" sz="2000" smtClean="0"/>
              </a:p>
              <a:p>
                <a:r>
                  <a:rPr kumimoji="1" lang="ja-JP" altLang="en-US" sz="2000" smtClean="0"/>
                  <a:t>（一般開発者）最後に活動した日までに投稿されたパッチの総数</a:t>
                </a:r>
                <a:endParaRPr kumimoji="1" lang="en-US" altLang="ja-JP" sz="2000" smtClean="0"/>
              </a:p>
            </p:txBody>
          </p:sp>
        </mc:Choice>
        <mc:Fallback>
          <p:sp>
            <p:nvSpPr>
              <p:cNvPr id="7" name="テキスト ボックス 6"/>
              <p:cNvSpPr txBox="1">
                <a:spLocks noRot="1" noChangeAspect="1" noMove="1" noResize="1" noEditPoints="1" noAdjustHandles="1" noChangeArrowheads="1" noChangeShapeType="1" noTextEdit="1"/>
              </p:cNvSpPr>
              <p:nvPr/>
            </p:nvSpPr>
            <p:spPr>
              <a:xfrm>
                <a:off x="755576" y="4661420"/>
                <a:ext cx="7632848" cy="1446550"/>
              </a:xfrm>
              <a:prstGeom prst="rect">
                <a:avLst/>
              </a:prstGeom>
              <a:blipFill rotWithShape="1">
                <a:blip r:embed="rId4"/>
                <a:stretch>
                  <a:fillRect l="-797" t="-2083" b="-6250"/>
                </a:stretch>
              </a:blipFill>
              <a:ln w="19050">
                <a:solidFill>
                  <a:schemeClr val="tx2">
                    <a:lumMod val="60000"/>
                    <a:lumOff val="40000"/>
                  </a:schemeClr>
                </a:solidFill>
              </a:ln>
            </p:spPr>
            <p:txBody>
              <a:bodyPr/>
              <a:lstStyle/>
              <a:p>
                <a:r>
                  <a:rPr lang="ja-JP" altLang="en-US">
                    <a:noFill/>
                  </a:rPr>
                  <a:t> </a:t>
                </a:r>
              </a:p>
            </p:txBody>
          </p:sp>
        </mc:Fallback>
      </mc:AlternateContent>
      <p:sp>
        <p:nvSpPr>
          <p:cNvPr id="9" name="正方形/長方形 8"/>
          <p:cNvSpPr/>
          <p:nvPr/>
        </p:nvSpPr>
        <p:spPr>
          <a:xfrm>
            <a:off x="395536" y="3437284"/>
            <a:ext cx="8424936" cy="287203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8380506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評価実験</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実験の目的</a:t>
            </a:r>
            <a:endParaRPr kumimoji="1" lang="en-US" altLang="ja-JP" smtClean="0"/>
          </a:p>
          <a:p>
            <a:pPr lvl="1"/>
            <a:r>
              <a:rPr lang="ja-JP" altLang="en-US" smtClean="0"/>
              <a:t>提案したメトリクスによってモジュールオーナー候補者を特定</a:t>
            </a:r>
            <a:r>
              <a:rPr lang="ja-JP" altLang="en-US"/>
              <a:t>する</a:t>
            </a:r>
            <a:r>
              <a:rPr lang="ja-JP" altLang="en-US" smtClean="0"/>
              <a:t>ことができるのかを確かめる</a:t>
            </a:r>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11</a:t>
            </a:fld>
            <a:endParaRPr lang="ja-JP" altLang="en-US"/>
          </a:p>
        </p:txBody>
      </p:sp>
      <p:graphicFrame>
        <p:nvGraphicFramePr>
          <p:cNvPr id="22" name="表 21"/>
          <p:cNvGraphicFramePr>
            <a:graphicFrameLocks noGrp="1"/>
          </p:cNvGraphicFramePr>
          <p:nvPr>
            <p:extLst>
              <p:ext uri="{D42A27DB-BD31-4B8C-83A1-F6EECF244321}">
                <p14:modId xmlns:p14="http://schemas.microsoft.com/office/powerpoint/2010/main" val="3800933346"/>
              </p:ext>
            </p:extLst>
          </p:nvPr>
        </p:nvGraphicFramePr>
        <p:xfrm>
          <a:off x="153074" y="2874208"/>
          <a:ext cx="8739406" cy="3507120"/>
        </p:xfrm>
        <a:graphic>
          <a:graphicData uri="http://schemas.openxmlformats.org/drawingml/2006/table">
            <a:tbl>
              <a:tblPr firstRow="1" bandRow="1">
                <a:tableStyleId>{BC89EF96-8CEA-46FF-86C4-4CE0E7609802}</a:tableStyleId>
              </a:tblPr>
              <a:tblGrid>
                <a:gridCol w="1538605"/>
                <a:gridCol w="2088233"/>
                <a:gridCol w="5112568"/>
              </a:tblGrid>
              <a:tr h="702000">
                <a:tc rowSpan="2">
                  <a:txBody>
                    <a:bodyPr/>
                    <a:lstStyle/>
                    <a:p>
                      <a:pPr algn="ctr"/>
                      <a:r>
                        <a:rPr kumimoji="1" lang="ja-JP" altLang="en-US" sz="2000" b="0" smtClean="0">
                          <a:latin typeface="+mn-ea"/>
                          <a:ea typeface="+mn-ea"/>
                        </a:rPr>
                        <a:t>コミッター</a:t>
                      </a:r>
                      <a:endParaRPr kumimoji="1" lang="ja-JP" altLang="en-US" sz="2000" b="0">
                        <a:latin typeface="+mn-ea"/>
                        <a:ea typeface="+mn-ea"/>
                      </a:endParaRPr>
                    </a:p>
                  </a:txBody>
                  <a:tcPr anchor="ctr">
                    <a:solidFill>
                      <a:schemeClr val="bg1"/>
                    </a:solidFill>
                  </a:tcPr>
                </a:tc>
                <a:tc>
                  <a:txBody>
                    <a:bodyPr/>
                    <a:lstStyle/>
                    <a:p>
                      <a:pPr algn="ctr"/>
                      <a:r>
                        <a:rPr kumimoji="1" lang="ja-JP" altLang="en-US" b="0" smtClean="0">
                          <a:latin typeface="+mn-ea"/>
                          <a:ea typeface="+mn-ea"/>
                        </a:rPr>
                        <a:t>コミッター</a:t>
                      </a:r>
                      <a:endParaRPr kumimoji="1" lang="en-US" altLang="ja-JP" b="0" smtClean="0">
                        <a:latin typeface="+mn-ea"/>
                        <a:ea typeface="+mn-ea"/>
                      </a:endParaRPr>
                    </a:p>
                  </a:txBody>
                  <a:tcPr anchor="ctr">
                    <a:solidFill>
                      <a:schemeClr val="bg1"/>
                    </a:solidFill>
                  </a:tcPr>
                </a:tc>
                <a:tc>
                  <a:txBody>
                    <a:bodyPr/>
                    <a:lstStyle/>
                    <a:p>
                      <a:pPr algn="ctr"/>
                      <a:r>
                        <a:rPr kumimoji="1" lang="ja-JP" altLang="en-US" sz="2000" b="0" smtClean="0">
                          <a:latin typeface="+mn-ea"/>
                          <a:ea typeface="+mn-ea"/>
                        </a:rPr>
                        <a:t>コミット権限を持つ開発者</a:t>
                      </a:r>
                      <a:endParaRPr kumimoji="1" lang="ja-JP" altLang="en-US" sz="2000" b="0">
                        <a:latin typeface="+mn-ea"/>
                        <a:ea typeface="+mn-ea"/>
                      </a:endParaRPr>
                    </a:p>
                  </a:txBody>
                  <a:tcPr anchor="ctr">
                    <a:solidFill>
                      <a:schemeClr val="bg1"/>
                    </a:solidFill>
                  </a:tcPr>
                </a:tc>
              </a:tr>
              <a:tr h="702000">
                <a:tc vMerge="1">
                  <a:txBody>
                    <a:bodyPr/>
                    <a:lstStyle/>
                    <a:p>
                      <a:pPr algn="ctr"/>
                      <a:endParaRPr kumimoji="1" lang="ja-JP" altLang="en-US" sz="2000" b="0"/>
                    </a:p>
                  </a:txBody>
                  <a:tcPr anchor="ctr">
                    <a:solidFill>
                      <a:schemeClr val="bg1"/>
                    </a:solidFill>
                  </a:tcPr>
                </a:tc>
                <a:tc>
                  <a:txBody>
                    <a:bodyPr/>
                    <a:lstStyle/>
                    <a:p>
                      <a:pPr algn="ctr"/>
                      <a:r>
                        <a:rPr kumimoji="1" lang="ja-JP" altLang="en-US" smtClean="0">
                          <a:latin typeface="+mn-ea"/>
                          <a:ea typeface="+mn-ea"/>
                        </a:rPr>
                        <a:t>モジュール</a:t>
                      </a:r>
                      <a:r>
                        <a:rPr kumimoji="1" lang="en-US" altLang="ja-JP" smtClean="0">
                          <a:latin typeface="+mn-ea"/>
                          <a:ea typeface="+mn-ea"/>
                        </a:rPr>
                        <a:t/>
                      </a:r>
                      <a:br>
                        <a:rPr kumimoji="1" lang="en-US" altLang="ja-JP" smtClean="0">
                          <a:latin typeface="+mn-ea"/>
                          <a:ea typeface="+mn-ea"/>
                        </a:rPr>
                      </a:br>
                      <a:r>
                        <a:rPr kumimoji="1" lang="ja-JP" altLang="en-US" smtClean="0">
                          <a:latin typeface="+mn-ea"/>
                          <a:ea typeface="+mn-ea"/>
                        </a:rPr>
                        <a:t>オーナー</a:t>
                      </a:r>
                      <a:endParaRPr kumimoji="1" lang="ja-JP" altLang="en-US">
                        <a:latin typeface="+mn-ea"/>
                        <a:ea typeface="+mn-ea"/>
                      </a:endParaRPr>
                    </a:p>
                  </a:txBody>
                  <a:tcPr anchor="ctr">
                    <a:solidFill>
                      <a:schemeClr val="bg1"/>
                    </a:solidFill>
                  </a:tcPr>
                </a:tc>
                <a:tc>
                  <a:txBody>
                    <a:bodyPr/>
                    <a:lstStyle/>
                    <a:p>
                      <a:pPr algn="ctr"/>
                      <a:r>
                        <a:rPr kumimoji="1" lang="ja-JP" altLang="en-US" sz="2000" b="0" smtClean="0">
                          <a:latin typeface="+mn-ea"/>
                          <a:ea typeface="+mn-ea"/>
                        </a:rPr>
                        <a:t>特定のモジュールを</a:t>
                      </a:r>
                      <a:r>
                        <a:rPr kumimoji="1" lang="ja-JP" altLang="en-US" sz="2000" b="0" smtClean="0">
                          <a:latin typeface="+mn-ea"/>
                          <a:ea typeface="+mn-ea"/>
                        </a:rPr>
                        <a:t>担当するコミッター</a:t>
                      </a:r>
                      <a:endParaRPr kumimoji="1" lang="ja-JP" altLang="en-US" sz="2000" b="0">
                        <a:latin typeface="+mn-ea"/>
                        <a:ea typeface="+mn-ea"/>
                      </a:endParaRPr>
                    </a:p>
                  </a:txBody>
                  <a:tcPr anchor="ctr">
                    <a:solidFill>
                      <a:schemeClr val="bg1"/>
                    </a:solidFill>
                  </a:tcPr>
                </a:tc>
              </a:tr>
              <a:tr h="370840">
                <a:tc rowSpan="3">
                  <a:txBody>
                    <a:bodyPr/>
                    <a:lstStyle/>
                    <a:p>
                      <a:pPr algn="ctr"/>
                      <a:r>
                        <a:rPr kumimoji="1" lang="ja-JP" altLang="en-US" sz="2000" smtClean="0">
                          <a:latin typeface="+mn-ea"/>
                          <a:ea typeface="+mn-ea"/>
                        </a:rPr>
                        <a:t>非</a:t>
                      </a:r>
                      <a:r>
                        <a:rPr kumimoji="1" lang="en-US" altLang="ja-JP" sz="2000" smtClean="0">
                          <a:latin typeface="+mn-ea"/>
                          <a:ea typeface="+mn-ea"/>
                        </a:rPr>
                        <a:t/>
                      </a:r>
                      <a:br>
                        <a:rPr kumimoji="1" lang="en-US" altLang="ja-JP" sz="2000" smtClean="0">
                          <a:latin typeface="+mn-ea"/>
                          <a:ea typeface="+mn-ea"/>
                        </a:rPr>
                      </a:br>
                      <a:r>
                        <a:rPr kumimoji="1" lang="ja-JP" altLang="en-US" sz="2000" smtClean="0">
                          <a:latin typeface="+mn-ea"/>
                          <a:ea typeface="+mn-ea"/>
                        </a:rPr>
                        <a:t>コミッター</a:t>
                      </a:r>
                      <a:endParaRPr kumimoji="1" lang="ja-JP" altLang="en-US" sz="2000" b="0">
                        <a:latin typeface="+mn-ea"/>
                        <a:ea typeface="+mn-ea"/>
                      </a:endParaRPr>
                    </a:p>
                  </a:txBody>
                  <a:tcPr anchor="ctr">
                    <a:solidFill>
                      <a:schemeClr val="bg1"/>
                    </a:solidFill>
                  </a:tcPr>
                </a:tc>
                <a:tc>
                  <a:txBody>
                    <a:bodyPr/>
                    <a:lstStyle/>
                    <a:p>
                      <a:pPr algn="ctr"/>
                      <a:r>
                        <a:rPr kumimoji="1" lang="ja-JP" altLang="en-US" sz="2000" b="0" smtClean="0">
                          <a:latin typeface="+mn-ea"/>
                          <a:ea typeface="+mn-ea"/>
                        </a:rPr>
                        <a:t>コミッター</a:t>
                      </a:r>
                      <a:r>
                        <a:rPr kumimoji="1" lang="en-US" altLang="ja-JP" sz="2000" b="0" smtClean="0">
                          <a:latin typeface="+mn-ea"/>
                          <a:ea typeface="+mn-ea"/>
                        </a:rPr>
                        <a:t/>
                      </a:r>
                      <a:br>
                        <a:rPr kumimoji="1" lang="en-US" altLang="ja-JP" sz="2000" b="0" smtClean="0">
                          <a:latin typeface="+mn-ea"/>
                          <a:ea typeface="+mn-ea"/>
                        </a:rPr>
                      </a:br>
                      <a:r>
                        <a:rPr kumimoji="1" lang="ja-JP" altLang="en-US" sz="2000" b="0" smtClean="0">
                          <a:latin typeface="+mn-ea"/>
                          <a:ea typeface="+mn-ea"/>
                        </a:rPr>
                        <a:t>候補者</a:t>
                      </a:r>
                      <a:endParaRPr kumimoji="1" lang="ja-JP" altLang="en-US" sz="2000" b="0">
                        <a:latin typeface="+mn-ea"/>
                        <a:ea typeface="+mn-ea"/>
                      </a:endParaRPr>
                    </a:p>
                  </a:txBody>
                  <a:tcPr anchor="ctr">
                    <a:solidFill>
                      <a:schemeClr val="bg1"/>
                    </a:solidFill>
                  </a:tcPr>
                </a:tc>
                <a:tc>
                  <a:txBody>
                    <a:bodyPr/>
                    <a:lstStyle/>
                    <a:p>
                      <a:pPr algn="ctr"/>
                      <a:r>
                        <a:rPr kumimoji="1" lang="ja-JP" altLang="en-US" sz="2000" b="0" smtClean="0">
                          <a:latin typeface="+mn-ea"/>
                          <a:ea typeface="+mn-ea"/>
                        </a:rPr>
                        <a:t>分析期間中にコミッターに</a:t>
                      </a:r>
                      <a:endParaRPr kumimoji="1" lang="en-US" altLang="ja-JP" sz="2000" b="0" smtClean="0">
                        <a:latin typeface="+mn-ea"/>
                        <a:ea typeface="+mn-ea"/>
                      </a:endParaRPr>
                    </a:p>
                    <a:p>
                      <a:pPr algn="ctr"/>
                      <a:r>
                        <a:rPr kumimoji="1" lang="ja-JP" altLang="en-US" sz="2000" b="0" smtClean="0">
                          <a:latin typeface="+mn-ea"/>
                          <a:ea typeface="+mn-ea"/>
                        </a:rPr>
                        <a:t>昇格する開発者であり，昇格以前の開発者</a:t>
                      </a:r>
                      <a:endParaRPr kumimoji="1" lang="ja-JP" altLang="en-US" sz="2000" b="0">
                        <a:latin typeface="+mn-ea"/>
                        <a:ea typeface="+mn-ea"/>
                      </a:endParaRPr>
                    </a:p>
                  </a:txBody>
                  <a:tcPr anchor="ctr">
                    <a:solidFill>
                      <a:schemeClr val="bg1"/>
                    </a:solidFill>
                  </a:tcPr>
                </a:tc>
              </a:tr>
              <a:tr h="370840">
                <a:tc vMerge="1">
                  <a:txBody>
                    <a:bodyPr/>
                    <a:lstStyle/>
                    <a:p>
                      <a:pPr algn="ctr"/>
                      <a:endParaRPr kumimoji="1" lang="ja-JP" altLang="en-US" sz="2000" b="0">
                        <a:latin typeface="+mn-ea"/>
                        <a:ea typeface="+mn-ea"/>
                      </a:endParaRPr>
                    </a:p>
                  </a:txBody>
                  <a:tcPr anchor="ctr">
                    <a:solidFill>
                      <a:schemeClr val="bg1"/>
                    </a:solidFill>
                  </a:tcPr>
                </a:tc>
                <a:tc>
                  <a:txBody>
                    <a:bodyPr/>
                    <a:lstStyle/>
                    <a:p>
                      <a:pPr algn="ctr"/>
                      <a:r>
                        <a:rPr kumimoji="1" lang="ja-JP" altLang="en-US" sz="2000" smtClean="0">
                          <a:latin typeface="+mn-ea"/>
                          <a:ea typeface="+mn-ea"/>
                        </a:rPr>
                        <a:t>モジュール</a:t>
                      </a:r>
                      <a:endParaRPr kumimoji="1" lang="en-US" altLang="ja-JP" sz="2000" smtClean="0">
                        <a:latin typeface="+mn-ea"/>
                        <a:ea typeface="+mn-ea"/>
                      </a:endParaRPr>
                    </a:p>
                    <a:p>
                      <a:pPr algn="ctr"/>
                      <a:r>
                        <a:rPr kumimoji="1" lang="ja-JP" altLang="en-US" sz="2000" smtClean="0">
                          <a:latin typeface="+mn-ea"/>
                          <a:ea typeface="+mn-ea"/>
                        </a:rPr>
                        <a:t>オーナー候補者</a:t>
                      </a:r>
                      <a:endParaRPr kumimoji="1" lang="ja-JP" altLang="en-US" sz="2000" b="0">
                        <a:latin typeface="+mn-ea"/>
                        <a:ea typeface="+mn-ea"/>
                      </a:endParaRPr>
                    </a:p>
                  </a:txBody>
                  <a:tcPr anchor="ctr">
                    <a:solidFill>
                      <a:schemeClr val="bg1"/>
                    </a:solidFill>
                  </a:tcPr>
                </a:tc>
                <a:tc>
                  <a:txBody>
                    <a:bodyPr/>
                    <a:lstStyle/>
                    <a:p>
                      <a:pPr algn="ctr"/>
                      <a:r>
                        <a:rPr kumimoji="1" lang="ja-JP" altLang="en-US" sz="2000" b="0" smtClean="0">
                          <a:latin typeface="+mn-ea"/>
                          <a:ea typeface="+mn-ea"/>
                        </a:rPr>
                        <a:t>分析期間中にモジュールオーナーに</a:t>
                      </a:r>
                      <a:endParaRPr kumimoji="1" lang="en-US" altLang="ja-JP" sz="2000" b="0" smtClean="0">
                        <a:latin typeface="+mn-ea"/>
                        <a:ea typeface="+mn-ea"/>
                      </a:endParaRPr>
                    </a:p>
                    <a:p>
                      <a:pPr algn="ctr"/>
                      <a:r>
                        <a:rPr kumimoji="1" lang="ja-JP" altLang="en-US" sz="2000" b="0" smtClean="0">
                          <a:latin typeface="+mn-ea"/>
                          <a:ea typeface="+mn-ea"/>
                        </a:rPr>
                        <a:t>昇格する開発者であり，昇格以前の開発者</a:t>
                      </a:r>
                      <a:endParaRPr kumimoji="1" lang="ja-JP" altLang="en-US" sz="2000" b="0">
                        <a:latin typeface="+mn-ea"/>
                        <a:ea typeface="+mn-ea"/>
                      </a:endParaRPr>
                    </a:p>
                  </a:txBody>
                  <a:tcPr anchor="ctr">
                    <a:solidFill>
                      <a:schemeClr val="bg1"/>
                    </a:solidFill>
                  </a:tcPr>
                </a:tc>
              </a:tr>
              <a:tr h="370840">
                <a:tc vMerge="1">
                  <a:txBody>
                    <a:bodyPr/>
                    <a:lstStyle/>
                    <a:p>
                      <a:endParaRPr kumimoji="1" lang="ja-JP" altLang="en-US" b="0"/>
                    </a:p>
                  </a:txBody>
                  <a:tcPr/>
                </a:tc>
                <a:tc>
                  <a:txBody>
                    <a:bodyPr/>
                    <a:lstStyle/>
                    <a:p>
                      <a:pPr algn="ctr"/>
                      <a:r>
                        <a:rPr kumimoji="1" lang="ja-JP" altLang="en-US" sz="2000" smtClean="0">
                          <a:latin typeface="+mn-ea"/>
                          <a:ea typeface="+mn-ea"/>
                        </a:rPr>
                        <a:t>一般開発者</a:t>
                      </a:r>
                      <a:endParaRPr kumimoji="1" lang="ja-JP" altLang="en-US" sz="2000" b="0">
                        <a:latin typeface="+mn-ea"/>
                        <a:ea typeface="+mn-ea"/>
                      </a:endParaRPr>
                    </a:p>
                  </a:txBody>
                  <a:tcPr anchor="ctr">
                    <a:solidFill>
                      <a:schemeClr val="bg1"/>
                    </a:solidFill>
                  </a:tcPr>
                </a:tc>
                <a:tc>
                  <a:txBody>
                    <a:bodyPr/>
                    <a:lstStyle/>
                    <a:p>
                      <a:pPr algn="ctr"/>
                      <a:r>
                        <a:rPr kumimoji="1" lang="ja-JP" altLang="en-US" sz="2000" b="0" smtClean="0">
                          <a:latin typeface="+mn-ea"/>
                          <a:ea typeface="+mn-ea"/>
                        </a:rPr>
                        <a:t>分析</a:t>
                      </a:r>
                      <a:r>
                        <a:rPr kumimoji="1" lang="ja-JP" altLang="en-US" sz="2000" b="0" smtClean="0">
                          <a:latin typeface="+mn-ea"/>
                          <a:ea typeface="+mn-ea"/>
                        </a:rPr>
                        <a:t>中にコミッターに</a:t>
                      </a:r>
                      <a:r>
                        <a:rPr kumimoji="1" lang="en-US" altLang="ja-JP" sz="2000" b="0" smtClean="0">
                          <a:latin typeface="+mn-ea"/>
                          <a:ea typeface="+mn-ea"/>
                        </a:rPr>
                        <a:t/>
                      </a:r>
                      <a:br>
                        <a:rPr kumimoji="1" lang="en-US" altLang="ja-JP" sz="2000" b="0" smtClean="0">
                          <a:latin typeface="+mn-ea"/>
                          <a:ea typeface="+mn-ea"/>
                        </a:rPr>
                      </a:br>
                      <a:r>
                        <a:rPr kumimoji="1" lang="ja-JP" altLang="en-US" sz="2000" b="0" smtClean="0">
                          <a:latin typeface="+mn-ea"/>
                          <a:ea typeface="+mn-ea"/>
                        </a:rPr>
                        <a:t>昇格しない開発者</a:t>
                      </a:r>
                      <a:endParaRPr kumimoji="1" lang="ja-JP" altLang="en-US" sz="2000" b="0">
                        <a:latin typeface="+mn-ea"/>
                        <a:ea typeface="+mn-ea"/>
                      </a:endParaRPr>
                    </a:p>
                  </a:txBody>
                  <a:tcPr anchor="ctr">
                    <a:solidFill>
                      <a:schemeClr val="bg1"/>
                    </a:solidFill>
                  </a:tcPr>
                </a:tc>
              </a:tr>
            </a:tbl>
          </a:graphicData>
        </a:graphic>
      </p:graphicFrame>
    </p:spTree>
    <p:extLst>
      <p:ext uri="{BB962C8B-B14F-4D97-AF65-F5344CB8AC3E}">
        <p14:creationId xmlns:p14="http://schemas.microsoft.com/office/powerpoint/2010/main" val="32341994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データセット</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データの収集</a:t>
            </a:r>
            <a:endParaRPr kumimoji="1" lang="en-US" altLang="ja-JP" smtClean="0"/>
          </a:p>
          <a:p>
            <a:pPr lvl="1"/>
            <a:r>
              <a:rPr lang="ja-JP" altLang="en-US" smtClean="0"/>
              <a:t>バージョン管理システム・不具合管理システムから開発者の活動を抽出する</a:t>
            </a:r>
            <a:endParaRPr lang="en-US" altLang="ja-JP"/>
          </a:p>
          <a:p>
            <a:pPr lvl="2"/>
            <a:endParaRPr kumimoji="1" lang="en-US" altLang="ja-JP" smtClean="0"/>
          </a:p>
          <a:p>
            <a:r>
              <a:rPr kumimoji="1" lang="ja-JP" altLang="en-US" smtClean="0"/>
              <a:t>対象プロジェクト</a:t>
            </a:r>
            <a:endParaRPr kumimoji="1" lang="en-US" altLang="ja-JP" smtClean="0"/>
          </a:p>
          <a:p>
            <a:pPr lvl="1"/>
            <a:endParaRPr lang="en-US" altLang="ja-JP"/>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12</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874564494"/>
              </p:ext>
            </p:extLst>
          </p:nvPr>
        </p:nvGraphicFramePr>
        <p:xfrm>
          <a:off x="251520" y="3789040"/>
          <a:ext cx="8640961" cy="2377440"/>
        </p:xfrm>
        <a:graphic>
          <a:graphicData uri="http://schemas.openxmlformats.org/drawingml/2006/table">
            <a:tbl>
              <a:tblPr firstRow="1" bandRow="1">
                <a:tableStyleId>{BC89EF96-8CEA-46FF-86C4-4CE0E7609802}</a:tableStyleId>
              </a:tblPr>
              <a:tblGrid>
                <a:gridCol w="2343872"/>
                <a:gridCol w="2252492"/>
                <a:gridCol w="2232002"/>
                <a:gridCol w="1812595"/>
              </a:tblGrid>
              <a:tr h="370840">
                <a:tc>
                  <a:txBody>
                    <a:bodyPr/>
                    <a:lstStyle/>
                    <a:p>
                      <a:pPr algn="ctr"/>
                      <a:r>
                        <a:rPr kumimoji="1" lang="ja-JP" altLang="en-US" sz="2000" b="0" smtClean="0"/>
                        <a:t>プロジェクト</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期間</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コミッター候補者</a:t>
                      </a:r>
                      <a:endParaRPr kumimoji="1" lang="ja-JP" altLang="en-US" sz="2000" b="0"/>
                    </a:p>
                  </a:txBody>
                  <a:tcPr anchor="ctr">
                    <a:solidFill>
                      <a:schemeClr val="accent1">
                        <a:lumMod val="20000"/>
                        <a:lumOff val="80000"/>
                      </a:schemeClr>
                    </a:solidFill>
                  </a:tcPr>
                </a:tc>
                <a:tc>
                  <a:txBody>
                    <a:bodyPr/>
                    <a:lstStyle/>
                    <a:p>
                      <a:pPr algn="ctr"/>
                      <a:r>
                        <a:rPr kumimoji="1" lang="ja-JP" altLang="en-US" sz="2000" b="0" smtClean="0"/>
                        <a:t>一般開発者</a:t>
                      </a:r>
                      <a:endParaRPr kumimoji="1" lang="ja-JP" altLang="en-US" sz="2000" b="0"/>
                    </a:p>
                  </a:txBody>
                  <a:tcPr anchor="ctr">
                    <a:solidFill>
                      <a:schemeClr val="accent1">
                        <a:lumMod val="20000"/>
                        <a:lumOff val="80000"/>
                      </a:schemeClr>
                    </a:solidFill>
                  </a:tcPr>
                </a:tc>
              </a:tr>
              <a:tr h="370840">
                <a:tc>
                  <a:txBody>
                    <a:bodyPr/>
                    <a:lstStyle/>
                    <a:p>
                      <a:pPr algn="ctr"/>
                      <a:r>
                        <a:rPr kumimoji="1" lang="en-US" altLang="ja-JP" sz="2000" b="0" smtClean="0"/>
                        <a:t>Mozilla Firefox</a:t>
                      </a:r>
                      <a:endParaRPr kumimoji="1" lang="ja-JP" altLang="en-US" sz="2000" b="0"/>
                    </a:p>
                  </a:txBody>
                  <a:tcPr anchor="ctr">
                    <a:solidFill>
                      <a:schemeClr val="bg1">
                        <a:alpha val="20000"/>
                      </a:schemeClr>
                    </a:solidFill>
                  </a:tcPr>
                </a:tc>
                <a:tc>
                  <a:txBody>
                    <a:bodyPr/>
                    <a:lstStyle/>
                    <a:p>
                      <a:pPr algn="ctr"/>
                      <a:r>
                        <a:rPr kumimoji="1" lang="en-US" altLang="ja-JP" sz="2000" b="0" smtClean="0"/>
                        <a:t>1999/07 ~2013/01</a:t>
                      </a:r>
                      <a:endParaRPr kumimoji="1" lang="ja-JP" altLang="en-US" sz="2000" b="0"/>
                    </a:p>
                  </a:txBody>
                  <a:tcPr anchor="ctr">
                    <a:solidFill>
                      <a:schemeClr val="bg1">
                        <a:alpha val="20000"/>
                      </a:schemeClr>
                    </a:solidFill>
                  </a:tcPr>
                </a:tc>
                <a:tc>
                  <a:txBody>
                    <a:bodyPr/>
                    <a:lstStyle/>
                    <a:p>
                      <a:pPr algn="ctr"/>
                      <a:r>
                        <a:rPr kumimoji="1" lang="en-US" altLang="ja-JP" sz="2000" b="0" smtClean="0"/>
                        <a:t>530</a:t>
                      </a:r>
                      <a:endParaRPr kumimoji="1" lang="ja-JP" altLang="en-US" sz="2000" b="0"/>
                    </a:p>
                  </a:txBody>
                  <a:tcPr anchor="ctr">
                    <a:solidFill>
                      <a:schemeClr val="bg1">
                        <a:alpha val="20000"/>
                      </a:schemeClr>
                    </a:solidFill>
                  </a:tcPr>
                </a:tc>
                <a:tc>
                  <a:txBody>
                    <a:bodyPr/>
                    <a:lstStyle/>
                    <a:p>
                      <a:pPr algn="ctr"/>
                      <a:r>
                        <a:rPr kumimoji="1" lang="en-US" altLang="ja-JP" sz="2000" b="0" smtClean="0"/>
                        <a:t>76,931</a:t>
                      </a:r>
                      <a:endParaRPr kumimoji="1" lang="ja-JP" altLang="en-US" sz="2000" b="0"/>
                    </a:p>
                  </a:txBody>
                  <a:tcPr anchor="ctr">
                    <a:solidFill>
                      <a:schemeClr val="bg1">
                        <a:alpha val="20000"/>
                      </a:schemeClr>
                    </a:solidFill>
                  </a:tcPr>
                </a:tc>
              </a:tr>
              <a:tr h="370840">
                <a:tc>
                  <a:txBody>
                    <a:bodyPr/>
                    <a:lstStyle/>
                    <a:p>
                      <a:pPr algn="ctr"/>
                      <a:r>
                        <a:rPr kumimoji="1" lang="en-US" altLang="ja-JP" sz="2000" b="0" smtClean="0"/>
                        <a:t>Eclipse </a:t>
                      </a:r>
                      <a:r>
                        <a:rPr kumimoji="1" lang="en-US" altLang="ja-JP" sz="2000" b="0" smtClean="0"/>
                        <a:t>Platform</a:t>
                      </a:r>
                      <a:endParaRPr kumimoji="1" lang="ja-JP" altLang="en-US" sz="2000" b="0"/>
                    </a:p>
                  </a:txBody>
                  <a:tcPr anchor="ctr"/>
                </a:tc>
                <a:tc>
                  <a:txBody>
                    <a:bodyPr/>
                    <a:lstStyle/>
                    <a:p>
                      <a:pPr algn="ctr"/>
                      <a:r>
                        <a:rPr kumimoji="1" lang="en-US" altLang="ja-JP" sz="2000" b="0" smtClean="0"/>
                        <a:t>2001/10 ~2012/10</a:t>
                      </a:r>
                      <a:endParaRPr kumimoji="1" lang="ja-JP" altLang="en-US" sz="2000" b="0"/>
                    </a:p>
                  </a:txBody>
                  <a:tcPr anchor="ctr"/>
                </a:tc>
                <a:tc>
                  <a:txBody>
                    <a:bodyPr/>
                    <a:lstStyle/>
                    <a:p>
                      <a:pPr algn="ctr"/>
                      <a:r>
                        <a:rPr kumimoji="1" lang="en-US" altLang="ja-JP" sz="2000" b="0" smtClean="0"/>
                        <a:t>195</a:t>
                      </a:r>
                      <a:endParaRPr kumimoji="1" lang="ja-JP" altLang="en-US" sz="2000" b="0"/>
                    </a:p>
                  </a:txBody>
                  <a:tcPr anchor="ctr"/>
                </a:tc>
                <a:tc>
                  <a:txBody>
                    <a:bodyPr/>
                    <a:lstStyle/>
                    <a:p>
                      <a:pPr algn="ctr"/>
                      <a:r>
                        <a:rPr kumimoji="1" lang="en-US" altLang="ja-JP" sz="2000" b="0" smtClean="0"/>
                        <a:t>13,297</a:t>
                      </a:r>
                      <a:endParaRPr kumimoji="1" lang="ja-JP" altLang="en-US" sz="2000" b="0"/>
                    </a:p>
                  </a:txBody>
                  <a:tcPr anchor="ctr"/>
                </a:tc>
              </a:tr>
              <a:tr h="370840">
                <a:tc>
                  <a:txBody>
                    <a:bodyPr/>
                    <a:lstStyle/>
                    <a:p>
                      <a:pPr algn="ctr"/>
                      <a:r>
                        <a:rPr kumimoji="1" lang="en-US" altLang="ja-JP" sz="2000" b="0" smtClean="0"/>
                        <a:t>GNU GCC</a:t>
                      </a:r>
                      <a:endParaRPr kumimoji="1" lang="ja-JP" altLang="en-US" sz="2000" b="0"/>
                    </a:p>
                  </a:txBody>
                  <a:tcPr anchor="ctr">
                    <a:solidFill>
                      <a:schemeClr val="bg1">
                        <a:alpha val="2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1999/07 ~2014/03</a:t>
                      </a:r>
                      <a:endParaRPr kumimoji="1" lang="ja-JP" altLang="en-US" sz="2000" b="0" smtClean="0"/>
                    </a:p>
                  </a:txBody>
                  <a:tcPr anchor="ctr">
                    <a:solidFill>
                      <a:schemeClr val="bg1">
                        <a:alpha val="20000"/>
                      </a:schemeClr>
                    </a:solidFill>
                  </a:tcPr>
                </a:tc>
                <a:tc>
                  <a:txBody>
                    <a:bodyPr/>
                    <a:lstStyle/>
                    <a:p>
                      <a:pPr algn="ctr"/>
                      <a:r>
                        <a:rPr kumimoji="1" lang="en-US" altLang="ja-JP" sz="2000" b="0" smtClean="0"/>
                        <a:t>141</a:t>
                      </a:r>
                      <a:endParaRPr kumimoji="1" lang="ja-JP" altLang="en-US" sz="2000" b="0"/>
                    </a:p>
                  </a:txBody>
                  <a:tcPr anchor="ctr">
                    <a:solidFill>
                      <a:schemeClr val="bg1">
                        <a:alpha val="20000"/>
                      </a:schemeClr>
                    </a:solidFill>
                  </a:tcPr>
                </a:tc>
                <a:tc>
                  <a:txBody>
                    <a:bodyPr/>
                    <a:lstStyle/>
                    <a:p>
                      <a:pPr algn="ctr"/>
                      <a:r>
                        <a:rPr kumimoji="1" lang="en-US" altLang="ja-JP" sz="2000" b="0" smtClean="0"/>
                        <a:t>10,282</a:t>
                      </a:r>
                      <a:endParaRPr kumimoji="1" lang="ja-JP" altLang="en-US" sz="2000" b="0"/>
                    </a:p>
                  </a:txBody>
                  <a:tcPr anchor="ctr">
                    <a:solidFill>
                      <a:schemeClr val="bg1">
                        <a:alpha val="20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GNOME GIMP</a:t>
                      </a:r>
                      <a:endParaRPr kumimoji="1" lang="ja-JP" altLang="en-US" sz="2000" b="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2001/02 ~2013/09</a:t>
                      </a:r>
                      <a:endParaRPr kumimoji="1" lang="ja-JP" altLang="en-US" sz="2000" b="0" smtClean="0"/>
                    </a:p>
                  </a:txBody>
                  <a:tcPr anchor="ctr"/>
                </a:tc>
                <a:tc>
                  <a:txBody>
                    <a:bodyPr/>
                    <a:lstStyle/>
                    <a:p>
                      <a:pPr algn="ctr"/>
                      <a:r>
                        <a:rPr kumimoji="1" lang="en-US" altLang="ja-JP" sz="2000" b="0" smtClean="0"/>
                        <a:t>87</a:t>
                      </a:r>
                      <a:endParaRPr kumimoji="1" lang="ja-JP" altLang="en-US" sz="2000" b="0"/>
                    </a:p>
                  </a:txBody>
                  <a:tcPr anchor="ctr"/>
                </a:tc>
                <a:tc>
                  <a:txBody>
                    <a:bodyPr/>
                    <a:lstStyle/>
                    <a:p>
                      <a:pPr algn="ctr"/>
                      <a:r>
                        <a:rPr kumimoji="1" lang="en-US" altLang="ja-JP" sz="2000" b="0" smtClean="0"/>
                        <a:t>4,068</a:t>
                      </a:r>
                      <a:endParaRPr kumimoji="1" lang="ja-JP" altLang="en-US" sz="2000" b="0"/>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WebKit</a:t>
                      </a:r>
                      <a:endParaRPr kumimoji="1" lang="ja-JP" altLang="en-US" sz="2000" b="0" smtClean="0"/>
                    </a:p>
                  </a:txBody>
                  <a:tcPr anchor="ctr">
                    <a:solidFill>
                      <a:schemeClr val="bg1">
                        <a:alpha val="2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2000/12 ~2014/04</a:t>
                      </a:r>
                      <a:endParaRPr kumimoji="1" lang="ja-JP" altLang="en-US" sz="2000" b="0" smtClean="0"/>
                    </a:p>
                  </a:txBody>
                  <a:tcPr anchor="ctr">
                    <a:solidFill>
                      <a:schemeClr val="bg1">
                        <a:alpha val="20000"/>
                      </a:schemeClr>
                    </a:solidFill>
                  </a:tcPr>
                </a:tc>
                <a:tc>
                  <a:txBody>
                    <a:bodyPr/>
                    <a:lstStyle/>
                    <a:p>
                      <a:pPr algn="ctr"/>
                      <a:r>
                        <a:rPr kumimoji="1" lang="en-US" altLang="ja-JP" sz="2000" b="0" smtClean="0"/>
                        <a:t>363</a:t>
                      </a:r>
                      <a:endParaRPr kumimoji="1" lang="ja-JP" altLang="en-US" sz="2000" b="0"/>
                    </a:p>
                  </a:txBody>
                  <a:tcPr anchor="ctr">
                    <a:solidFill>
                      <a:schemeClr val="bg1">
                        <a:alpha val="20000"/>
                      </a:schemeClr>
                    </a:solidFill>
                  </a:tcPr>
                </a:tc>
                <a:tc>
                  <a:txBody>
                    <a:bodyPr/>
                    <a:lstStyle/>
                    <a:p>
                      <a:pPr algn="ctr"/>
                      <a:r>
                        <a:rPr kumimoji="1" lang="en-US" altLang="ja-JP" sz="2000" b="0" smtClean="0"/>
                        <a:t>8,017</a:t>
                      </a:r>
                      <a:endParaRPr kumimoji="1" lang="ja-JP" altLang="en-US" sz="2000" b="0"/>
                    </a:p>
                  </a:txBody>
                  <a:tcPr anchor="ctr">
                    <a:solidFill>
                      <a:schemeClr val="bg1">
                        <a:alpha val="20000"/>
                      </a:schemeClr>
                    </a:solidFill>
                  </a:tcPr>
                </a:tc>
              </a:tr>
            </a:tbl>
          </a:graphicData>
        </a:graphic>
      </p:graphicFrame>
    </p:spTree>
    <p:extLst>
      <p:ext uri="{BB962C8B-B14F-4D97-AF65-F5344CB8AC3E}">
        <p14:creationId xmlns:p14="http://schemas.microsoft.com/office/powerpoint/2010/main" val="3583881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モジュールの特定</a:t>
            </a:r>
            <a:endParaRPr kumimoji="1" lang="ja-JP" altLang="en-US"/>
          </a:p>
        </p:txBody>
      </p:sp>
      <p:sp>
        <p:nvSpPr>
          <p:cNvPr id="3" name="コンテンツ プレースホルダー 2"/>
          <p:cNvSpPr>
            <a:spLocks noGrp="1"/>
          </p:cNvSpPr>
          <p:nvPr>
            <p:ph idx="1"/>
          </p:nvPr>
        </p:nvSpPr>
        <p:spPr/>
        <p:txBody>
          <a:bodyPr>
            <a:noAutofit/>
          </a:bodyPr>
          <a:lstStyle/>
          <a:p>
            <a:r>
              <a:rPr kumimoji="1" lang="ja-JP" altLang="en-US" smtClean="0"/>
              <a:t>ソースコードの構造・不具合管理システムのコンポーネント情報・プロジェクトの</a:t>
            </a:r>
            <a:r>
              <a:rPr kumimoji="1" lang="en-US" altLang="ja-JP" smtClean="0"/>
              <a:t>Wiki</a:t>
            </a:r>
            <a:r>
              <a:rPr kumimoji="1" lang="ja-JP" altLang="en-US" smtClean="0"/>
              <a:t>ページを基に判断する</a:t>
            </a:r>
            <a:endParaRPr kumimoji="1" lang="en-US" altLang="ja-JP" smtClean="0"/>
          </a:p>
          <a:p>
            <a:pPr marL="2286000" lvl="5" indent="0">
              <a:buNone/>
            </a:pPr>
            <a:endParaRPr lang="en-US" altLang="ja-JP" sz="1600" smtClean="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13</a:t>
            </a:fld>
            <a:endParaRPr lang="ja-JP" altLang="en-US"/>
          </a:p>
        </p:txBody>
      </p:sp>
      <p:graphicFrame>
        <p:nvGraphicFramePr>
          <p:cNvPr id="6" name="表 5"/>
          <p:cNvGraphicFramePr>
            <a:graphicFrameLocks noGrp="1"/>
          </p:cNvGraphicFramePr>
          <p:nvPr>
            <p:extLst>
              <p:ext uri="{D42A27DB-BD31-4B8C-83A1-F6EECF244321}">
                <p14:modId xmlns:p14="http://schemas.microsoft.com/office/powerpoint/2010/main" val="369792102"/>
              </p:ext>
            </p:extLst>
          </p:nvPr>
        </p:nvGraphicFramePr>
        <p:xfrm>
          <a:off x="1835696" y="3236808"/>
          <a:ext cx="5544616" cy="3144520"/>
        </p:xfrm>
        <a:graphic>
          <a:graphicData uri="http://schemas.openxmlformats.org/drawingml/2006/table">
            <a:tbl>
              <a:tblPr firstRow="1" bandRow="1">
                <a:tableStyleId>{BC89EF96-8CEA-46FF-86C4-4CE0E7609802}</a:tableStyleId>
              </a:tblPr>
              <a:tblGrid>
                <a:gridCol w="2436671"/>
                <a:gridCol w="3107945"/>
              </a:tblGrid>
              <a:tr h="370840">
                <a:tc>
                  <a:txBody>
                    <a:bodyPr/>
                    <a:lstStyle/>
                    <a:p>
                      <a:pPr algn="ctr"/>
                      <a:r>
                        <a:rPr kumimoji="1" lang="ja-JP" altLang="en-US" sz="1800" b="0" smtClean="0"/>
                        <a:t>モジュール名</a:t>
                      </a:r>
                      <a:endParaRPr kumimoji="1" lang="ja-JP" altLang="en-US" sz="1800" b="0"/>
                    </a:p>
                  </a:txBody>
                  <a:tcPr anchor="ctr">
                    <a:solidFill>
                      <a:schemeClr val="accent1">
                        <a:lumMod val="20000"/>
                        <a:lumOff val="80000"/>
                      </a:schemeClr>
                    </a:solidFill>
                  </a:tcPr>
                </a:tc>
                <a:tc>
                  <a:txBody>
                    <a:bodyPr/>
                    <a:lstStyle/>
                    <a:p>
                      <a:pPr algn="ctr"/>
                      <a:r>
                        <a:rPr kumimoji="1" lang="ja-JP" altLang="en-US" sz="1800" b="0" smtClean="0"/>
                        <a:t>モジュールオーナー候補者</a:t>
                      </a:r>
                      <a:endParaRPr kumimoji="1" lang="ja-JP" altLang="en-US" sz="1800" b="0"/>
                    </a:p>
                  </a:txBody>
                  <a:tcPr anchor="ctr">
                    <a:solidFill>
                      <a:schemeClr val="accent1">
                        <a:lumMod val="20000"/>
                        <a:lumOff val="80000"/>
                      </a:schemeClr>
                    </a:solidFill>
                  </a:tcPr>
                </a:tc>
              </a:tr>
              <a:tr h="370840">
                <a:tc>
                  <a:txBody>
                    <a:bodyPr/>
                    <a:lstStyle/>
                    <a:p>
                      <a:pPr algn="ctr"/>
                      <a:r>
                        <a:rPr kumimoji="1" lang="en-US" altLang="ja-JP" sz="2000" b="0" smtClean="0"/>
                        <a:t>App</a:t>
                      </a:r>
                      <a:endParaRPr kumimoji="1" lang="ja-JP" altLang="en-US" sz="2000" b="0"/>
                    </a:p>
                  </a:txBody>
                  <a:tcPr anchor="ctr">
                    <a:solidFill>
                      <a:schemeClr val="bg1">
                        <a:alpha val="20000"/>
                      </a:schemeClr>
                    </a:solidFill>
                  </a:tcPr>
                </a:tc>
                <a:tc>
                  <a:txBody>
                    <a:bodyPr/>
                    <a:lstStyle/>
                    <a:p>
                      <a:pPr algn="ctr"/>
                      <a:r>
                        <a:rPr kumimoji="1" lang="en-US" altLang="ja-JP" sz="2000" b="0" smtClean="0"/>
                        <a:t>18</a:t>
                      </a:r>
                      <a:endParaRPr kumimoji="1" lang="ja-JP" altLang="en-US" sz="2000" b="0"/>
                    </a:p>
                  </a:txBody>
                  <a:tcPr anchor="ctr">
                    <a:solidFill>
                      <a:schemeClr val="bg1">
                        <a:alpha val="20000"/>
                      </a:schemeClr>
                    </a:solidFill>
                  </a:tcPr>
                </a:tc>
              </a:tr>
              <a:tr h="370840">
                <a:tc>
                  <a:txBody>
                    <a:bodyPr/>
                    <a:lstStyle/>
                    <a:p>
                      <a:pPr algn="ctr"/>
                      <a:r>
                        <a:rPr kumimoji="1" lang="en-US" altLang="ja-JP" sz="2000" b="0" smtClean="0"/>
                        <a:t>Bar</a:t>
                      </a:r>
                      <a:endParaRPr kumimoji="1" lang="ja-JP" altLang="en-US" sz="2000" b="0"/>
                    </a:p>
                  </a:txBody>
                  <a:tcPr anchor="ctr"/>
                </a:tc>
                <a:tc>
                  <a:txBody>
                    <a:bodyPr/>
                    <a:lstStyle/>
                    <a:p>
                      <a:pPr algn="ctr"/>
                      <a:r>
                        <a:rPr kumimoji="1" lang="en-US" altLang="ja-JP" sz="2000" b="0" smtClean="0"/>
                        <a:t>66</a:t>
                      </a:r>
                      <a:endParaRPr kumimoji="1" lang="ja-JP" altLang="en-US" sz="2000" b="0"/>
                    </a:p>
                  </a:txBody>
                  <a:tcPr anchor="ctr"/>
                </a:tc>
              </a:tr>
              <a:tr h="370840">
                <a:tc>
                  <a:txBody>
                    <a:bodyPr/>
                    <a:lstStyle/>
                    <a:p>
                      <a:pPr algn="ctr"/>
                      <a:r>
                        <a:rPr kumimoji="1" lang="en-US" altLang="ja-JP" sz="2000" b="0" smtClean="0"/>
                        <a:t>Bookmark</a:t>
                      </a:r>
                      <a:endParaRPr kumimoji="1" lang="ja-JP" altLang="en-US" sz="2000" b="0"/>
                    </a:p>
                  </a:txBody>
                  <a:tcPr anchor="ctr">
                    <a:solidFill>
                      <a:schemeClr val="bg1">
                        <a:alpha val="20000"/>
                      </a:schemeClr>
                    </a:solidFill>
                  </a:tcPr>
                </a:tc>
                <a:tc>
                  <a:txBody>
                    <a:bodyPr/>
                    <a:lstStyle/>
                    <a:p>
                      <a:pPr algn="ctr"/>
                      <a:r>
                        <a:rPr kumimoji="1" lang="en-US" altLang="ja-JP" sz="2000" b="0" smtClean="0"/>
                        <a:t>54</a:t>
                      </a:r>
                      <a:endParaRPr kumimoji="1" lang="ja-JP" altLang="en-US" sz="2000" b="0"/>
                    </a:p>
                  </a:txBody>
                  <a:tcPr anchor="ctr">
                    <a:solidFill>
                      <a:schemeClr val="bg1">
                        <a:alpha val="20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Developer</a:t>
                      </a:r>
                      <a:r>
                        <a:rPr kumimoji="1" lang="en-US" altLang="ja-JP" sz="2000" b="0" baseline="0" smtClean="0"/>
                        <a:t> Tools</a:t>
                      </a:r>
                      <a:endParaRPr kumimoji="1" lang="ja-JP" altLang="en-US" sz="2000" b="0" smtClean="0"/>
                    </a:p>
                  </a:txBody>
                  <a:tcPr anchor="ctr"/>
                </a:tc>
                <a:tc>
                  <a:txBody>
                    <a:bodyPr/>
                    <a:lstStyle/>
                    <a:p>
                      <a:pPr algn="ctr"/>
                      <a:r>
                        <a:rPr kumimoji="1" lang="en-US" altLang="ja-JP" sz="2000" b="0" smtClean="0"/>
                        <a:t>45</a:t>
                      </a:r>
                      <a:endParaRPr kumimoji="1" lang="ja-JP" altLang="en-US" sz="2000" b="0"/>
                    </a:p>
                  </a:txBody>
                  <a:tcPr anchor="ct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General</a:t>
                      </a:r>
                      <a:endParaRPr kumimoji="1" lang="ja-JP" altLang="en-US" sz="2000" b="0" smtClean="0"/>
                    </a:p>
                  </a:txBody>
                  <a:tcPr anchor="ctr">
                    <a:solidFill>
                      <a:schemeClr val="bg1">
                        <a:alpha val="20000"/>
                      </a:schemeClr>
                    </a:solidFill>
                  </a:tcPr>
                </a:tc>
                <a:tc>
                  <a:txBody>
                    <a:bodyPr/>
                    <a:lstStyle/>
                    <a:p>
                      <a:pPr algn="ctr"/>
                      <a:r>
                        <a:rPr kumimoji="1" lang="en-US" altLang="ja-JP" sz="2000" b="0" smtClean="0"/>
                        <a:t>73</a:t>
                      </a:r>
                      <a:endParaRPr kumimoji="1" lang="ja-JP" altLang="en-US" sz="2000" b="0"/>
                    </a:p>
                  </a:txBody>
                  <a:tcPr anchor="ctr">
                    <a:solidFill>
                      <a:schemeClr val="bg1">
                        <a:alpha val="20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Preference</a:t>
                      </a:r>
                      <a:endParaRPr kumimoji="1" lang="ja-JP" altLang="en-US" sz="2000" b="0" smtClean="0"/>
                    </a:p>
                  </a:txBody>
                  <a:tcPr anchor="ctr">
                    <a:solidFill>
                      <a:schemeClr val="bg1">
                        <a:alpha val="20000"/>
                      </a:schemeClr>
                    </a:solidFill>
                  </a:tcPr>
                </a:tc>
                <a:tc>
                  <a:txBody>
                    <a:bodyPr/>
                    <a:lstStyle/>
                    <a:p>
                      <a:pPr algn="ctr"/>
                      <a:r>
                        <a:rPr kumimoji="1" lang="en-US" altLang="ja-JP" sz="2000" b="0" smtClean="0"/>
                        <a:t>66</a:t>
                      </a:r>
                      <a:endParaRPr kumimoji="1" lang="ja-JP" altLang="en-US" sz="2000" b="0"/>
                    </a:p>
                  </a:txBody>
                  <a:tcPr anchor="ctr">
                    <a:solidFill>
                      <a:schemeClr val="bg1">
                        <a:alpha val="20000"/>
                      </a:schemeClr>
                    </a:solidFill>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smtClean="0"/>
                        <a:t>Tab</a:t>
                      </a:r>
                      <a:endParaRPr kumimoji="1" lang="ja-JP" altLang="en-US" sz="2000" b="0" smtClean="0"/>
                    </a:p>
                  </a:txBody>
                  <a:tcPr anchor="ctr">
                    <a:solidFill>
                      <a:schemeClr val="bg1">
                        <a:alpha val="20000"/>
                      </a:schemeClr>
                    </a:solidFill>
                  </a:tcPr>
                </a:tc>
                <a:tc>
                  <a:txBody>
                    <a:bodyPr/>
                    <a:lstStyle/>
                    <a:p>
                      <a:pPr algn="ctr"/>
                      <a:r>
                        <a:rPr kumimoji="1" lang="en-US" altLang="ja-JP" sz="2000" b="0" smtClean="0"/>
                        <a:t>64</a:t>
                      </a:r>
                      <a:endParaRPr kumimoji="1" lang="ja-JP" altLang="en-US" sz="2000" b="0"/>
                    </a:p>
                  </a:txBody>
                  <a:tcPr anchor="ctr">
                    <a:solidFill>
                      <a:schemeClr val="bg1">
                        <a:alpha val="20000"/>
                      </a:schemeClr>
                    </a:solidFill>
                  </a:tcPr>
                </a:tc>
              </a:tr>
            </a:tbl>
          </a:graphicData>
        </a:graphic>
      </p:graphicFrame>
      <p:sp>
        <p:nvSpPr>
          <p:cNvPr id="7" name="テキスト ボックス 6"/>
          <p:cNvSpPr txBox="1"/>
          <p:nvPr/>
        </p:nvSpPr>
        <p:spPr>
          <a:xfrm>
            <a:off x="2483768" y="2843644"/>
            <a:ext cx="4248472" cy="369332"/>
          </a:xfrm>
          <a:prstGeom prst="rect">
            <a:avLst/>
          </a:prstGeom>
          <a:noFill/>
        </p:spPr>
        <p:txBody>
          <a:bodyPr wrap="square" rtlCol="0">
            <a:spAutoFit/>
          </a:bodyPr>
          <a:lstStyle/>
          <a:p>
            <a:pPr algn="ctr"/>
            <a:r>
              <a:rPr kumimoji="1" lang="en-US" altLang="ja-JP" smtClean="0">
                <a:latin typeface="+mn-ea"/>
              </a:rPr>
              <a:t>Mozilla Firefox</a:t>
            </a:r>
            <a:r>
              <a:rPr kumimoji="1" lang="ja-JP" altLang="en-US" smtClean="0">
                <a:latin typeface="+mn-ea"/>
              </a:rPr>
              <a:t>プロジェクトでの例</a:t>
            </a:r>
            <a:endParaRPr kumimoji="1" lang="ja-JP" altLang="en-US" sz="2000" b="1">
              <a:latin typeface="+mn-ea"/>
            </a:endParaRPr>
          </a:p>
        </p:txBody>
      </p:sp>
    </p:spTree>
    <p:extLst>
      <p:ext uri="{BB962C8B-B14F-4D97-AF65-F5344CB8AC3E}">
        <p14:creationId xmlns:p14="http://schemas.microsoft.com/office/powerpoint/2010/main" val="38770947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モジュールオーナーの判別</a:t>
            </a:r>
            <a:endParaRPr kumimoji="1" lang="ja-JP" altLang="en-US"/>
          </a:p>
        </p:txBody>
      </p:sp>
      <p:sp>
        <p:nvSpPr>
          <p:cNvPr id="3" name="コンテンツ プレースホルダー 2"/>
          <p:cNvSpPr>
            <a:spLocks noGrp="1"/>
          </p:cNvSpPr>
          <p:nvPr>
            <p:ph idx="1"/>
          </p:nvPr>
        </p:nvSpPr>
        <p:spPr/>
        <p:txBody>
          <a:bodyPr/>
          <a:lstStyle/>
          <a:p>
            <a:r>
              <a:rPr lang="ja-JP" altLang="en-US" smtClean="0"/>
              <a:t>特定のモジュールに対して投稿されたパッチをバージョン管理システムに反映しているか否か</a:t>
            </a:r>
            <a:endParaRPr lang="en-US" altLang="ja-JP" smtClean="0"/>
          </a:p>
          <a:p>
            <a:endParaRPr kumimoji="1" lang="en-US" altLang="ja-JP"/>
          </a:p>
          <a:p>
            <a:r>
              <a:rPr kumimoji="1" lang="ja-JP" altLang="en-US" smtClean="0"/>
              <a:t>判別手順</a:t>
            </a:r>
            <a:endParaRPr kumimoji="1" lang="en-US" altLang="ja-JP" smtClean="0"/>
          </a:p>
          <a:p>
            <a:pPr marL="914400" lvl="1" indent="-457200">
              <a:buFont typeface="+mj-lt"/>
              <a:buAutoNum type="arabicPeriod"/>
            </a:pPr>
            <a:r>
              <a:rPr lang="ja-JP" altLang="en-US" smtClean="0"/>
              <a:t>コミットログに含まれる不具合</a:t>
            </a:r>
            <a:r>
              <a:rPr lang="en-US" altLang="ja-JP" smtClean="0"/>
              <a:t>ID</a:t>
            </a:r>
            <a:r>
              <a:rPr lang="ja-JP" altLang="en-US" smtClean="0"/>
              <a:t>を取得する</a:t>
            </a:r>
            <a:endParaRPr lang="en-US" altLang="ja-JP" smtClean="0"/>
          </a:p>
          <a:p>
            <a:pPr marL="1314450" lvl="2" indent="-457200"/>
            <a:r>
              <a:rPr lang="en-US" altLang="ja-JP" smtClean="0"/>
              <a:t>Bug 2314 fixed.</a:t>
            </a:r>
          </a:p>
          <a:p>
            <a:pPr marL="1314450" lvl="2" indent="-457200"/>
            <a:endParaRPr lang="en-US" altLang="ja-JP" smtClean="0"/>
          </a:p>
          <a:p>
            <a:pPr marL="914400" lvl="1" indent="-457200">
              <a:buFont typeface="+mj-lt"/>
              <a:buAutoNum type="arabicPeriod"/>
            </a:pPr>
            <a:r>
              <a:rPr kumimoji="1" lang="ja-JP" altLang="en-US" smtClean="0"/>
              <a:t>不具合</a:t>
            </a:r>
            <a:r>
              <a:rPr kumimoji="1" lang="en-US" altLang="ja-JP" smtClean="0"/>
              <a:t>ID</a:t>
            </a:r>
            <a:r>
              <a:rPr kumimoji="1" lang="ja-JP" altLang="en-US" smtClean="0"/>
              <a:t>からバージョン管理システムのコンポーネント情報を参照しモジュールを特定する</a:t>
            </a:r>
            <a:endParaRPr kumimoji="1" lang="en-US" altLang="ja-JP" smtClean="0"/>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14</a:t>
            </a:fld>
            <a:endParaRPr lang="ja-JP" altLang="en-US"/>
          </a:p>
        </p:txBody>
      </p:sp>
    </p:spTree>
    <p:extLst>
      <p:ext uri="{BB962C8B-B14F-4D97-AF65-F5344CB8AC3E}">
        <p14:creationId xmlns:p14="http://schemas.microsoft.com/office/powerpoint/2010/main" val="17610211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学習と予測</a:t>
            </a:r>
            <a:endParaRPr kumimoji="1" lang="ja-JP" altLang="en-US"/>
          </a:p>
        </p:txBody>
      </p:sp>
      <p:sp>
        <p:nvSpPr>
          <p:cNvPr id="3" name="コンテンツ プレースホルダー 2"/>
          <p:cNvSpPr>
            <a:spLocks noGrp="1"/>
          </p:cNvSpPr>
          <p:nvPr>
            <p:ph idx="1"/>
          </p:nvPr>
        </p:nvSpPr>
        <p:spPr/>
        <p:txBody>
          <a:bodyPr/>
          <a:lstStyle/>
          <a:p>
            <a:r>
              <a:rPr lang="ja-JP" altLang="en-US"/>
              <a:t>提案</a:t>
            </a:r>
            <a:r>
              <a:rPr lang="ja-JP" altLang="en-US" smtClean="0"/>
              <a:t>メトリクスに基づいた予測モデルを</a:t>
            </a:r>
            <a:r>
              <a:rPr kumimoji="1" lang="ja-JP" altLang="en-US" smtClean="0"/>
              <a:t>ロジスティック回帰およびランダムフォレスト法を用いて構築する</a:t>
            </a:r>
            <a:endParaRPr kumimoji="1" lang="en-US" altLang="ja-JP" smtClean="0"/>
          </a:p>
          <a:p>
            <a:endParaRPr lang="en-US" altLang="ja-JP"/>
          </a:p>
          <a:p>
            <a:r>
              <a:rPr kumimoji="1" lang="ja-JP" altLang="en-US" smtClean="0"/>
              <a:t>モジュールオーナー候補者を</a:t>
            </a:r>
            <a:r>
              <a:rPr kumimoji="1" lang="en-US" altLang="ja-JP" smtClean="0"/>
              <a:t>1</a:t>
            </a:r>
            <a:r>
              <a:rPr kumimoji="1" lang="ja-JP" altLang="en-US" smtClean="0"/>
              <a:t>，一般開発者を</a:t>
            </a:r>
            <a:r>
              <a:rPr kumimoji="1" lang="en-US" altLang="ja-JP" smtClean="0"/>
              <a:t>0</a:t>
            </a:r>
            <a:r>
              <a:rPr kumimoji="1" lang="ja-JP" altLang="en-US" smtClean="0"/>
              <a:t>とし出力の値が</a:t>
            </a:r>
            <a:r>
              <a:rPr kumimoji="1" lang="en-US" altLang="ja-JP" smtClean="0"/>
              <a:t>0.5</a:t>
            </a:r>
            <a:r>
              <a:rPr kumimoji="1" lang="ja-JP" altLang="en-US" smtClean="0"/>
              <a:t>以上であればモジュールオーナー候補者であると判断する</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15</a:t>
            </a:fld>
            <a:endParaRPr lang="ja-JP" altLang="en-US"/>
          </a:p>
        </p:txBody>
      </p:sp>
    </p:spTree>
    <p:extLst>
      <p:ext uri="{BB962C8B-B14F-4D97-AF65-F5344CB8AC3E}">
        <p14:creationId xmlns:p14="http://schemas.microsoft.com/office/powerpoint/2010/main" val="26564083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評価指標</a:t>
            </a:r>
            <a:endParaRPr kumimoji="1" lang="ja-JP" altLang="en-US"/>
          </a:p>
        </p:txBody>
      </p:sp>
      <p:sp>
        <p:nvSpPr>
          <p:cNvPr id="3" name="コンテンツ プレースホルダー 2"/>
          <p:cNvSpPr>
            <a:spLocks noGrp="1"/>
          </p:cNvSpPr>
          <p:nvPr>
            <p:ph idx="1"/>
          </p:nvPr>
        </p:nvSpPr>
        <p:spPr/>
        <p:txBody>
          <a:bodyPr/>
          <a:lstStyle/>
          <a:p>
            <a:r>
              <a:rPr lang="ja-JP" altLang="en-US" smtClean="0"/>
              <a:t>予測モデルを適合率，再現率</a:t>
            </a:r>
            <a:r>
              <a:rPr lang="ja-JP" altLang="en-US"/>
              <a:t>，</a:t>
            </a:r>
            <a:r>
              <a:rPr lang="en-US" altLang="ja-JP"/>
              <a:t>F1</a:t>
            </a:r>
            <a:r>
              <a:rPr lang="ja-JP" altLang="en-US" smtClean="0"/>
              <a:t>値で評価する</a:t>
            </a:r>
            <a:endParaRPr lang="en-US" altLang="ja-JP" smtClean="0"/>
          </a:p>
          <a:p>
            <a:endParaRPr lang="en-US" altLang="ja-JP"/>
          </a:p>
          <a:p>
            <a:endParaRPr lang="en-US" altLang="ja-JP"/>
          </a:p>
          <a:p>
            <a:endParaRPr lang="en-US" altLang="ja-JP"/>
          </a:p>
          <a:p>
            <a:pPr lvl="1"/>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16</a:t>
            </a:fld>
            <a:endParaRPr lang="ja-JP" altLang="en-US"/>
          </a:p>
        </p:txBody>
      </p:sp>
      <p:graphicFrame>
        <p:nvGraphicFramePr>
          <p:cNvPr id="6" name="図表 5"/>
          <p:cNvGraphicFramePr/>
          <p:nvPr>
            <p:extLst>
              <p:ext uri="{D42A27DB-BD31-4B8C-83A1-F6EECF244321}">
                <p14:modId xmlns:p14="http://schemas.microsoft.com/office/powerpoint/2010/main" val="1873738399"/>
              </p:ext>
            </p:extLst>
          </p:nvPr>
        </p:nvGraphicFramePr>
        <p:xfrm>
          <a:off x="1439143" y="2276872"/>
          <a:ext cx="6984776" cy="2160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テキスト ボックス 6"/>
          <p:cNvSpPr txBox="1"/>
          <p:nvPr/>
        </p:nvSpPr>
        <p:spPr>
          <a:xfrm>
            <a:off x="179512" y="2708919"/>
            <a:ext cx="2267743" cy="1323439"/>
          </a:xfrm>
          <a:prstGeom prst="rect">
            <a:avLst/>
          </a:prstGeom>
          <a:noFill/>
        </p:spPr>
        <p:txBody>
          <a:bodyPr wrap="square" rtlCol="0">
            <a:spAutoFit/>
          </a:bodyPr>
          <a:lstStyle/>
          <a:p>
            <a:r>
              <a:rPr kumimoji="1" lang="en-US" altLang="ja-JP" sz="2000" b="1" dirty="0" smtClean="0"/>
              <a:t>A</a:t>
            </a:r>
          </a:p>
          <a:p>
            <a:r>
              <a:rPr lang="ja-JP" altLang="en-US" sz="2000" smtClean="0"/>
              <a:t>モジュールオーナーになると</a:t>
            </a:r>
            <a:endParaRPr lang="en-US" altLang="ja-JP" sz="2000" dirty="0" smtClean="0"/>
          </a:p>
          <a:p>
            <a:r>
              <a:rPr kumimoji="1" lang="ja-JP" altLang="en-US" sz="2000" smtClean="0"/>
              <a:t>予測された開発者</a:t>
            </a:r>
            <a:endParaRPr kumimoji="1" lang="ja-JP" altLang="en-US" sz="2000" dirty="0"/>
          </a:p>
        </p:txBody>
      </p:sp>
      <p:sp>
        <p:nvSpPr>
          <p:cNvPr id="8" name="テキスト ボックス 7"/>
          <p:cNvSpPr txBox="1"/>
          <p:nvPr/>
        </p:nvSpPr>
        <p:spPr>
          <a:xfrm>
            <a:off x="6876256" y="2708919"/>
            <a:ext cx="2088232" cy="1323439"/>
          </a:xfrm>
          <a:prstGeom prst="rect">
            <a:avLst/>
          </a:prstGeom>
          <a:noFill/>
        </p:spPr>
        <p:txBody>
          <a:bodyPr wrap="square" rtlCol="0">
            <a:spAutoFit/>
          </a:bodyPr>
          <a:lstStyle/>
          <a:p>
            <a:r>
              <a:rPr kumimoji="1" lang="en-US" altLang="ja-JP" sz="2000" b="1" dirty="0" smtClean="0"/>
              <a:t>B</a:t>
            </a:r>
          </a:p>
          <a:p>
            <a:r>
              <a:rPr lang="ja-JP" altLang="en-US" sz="2000" smtClean="0"/>
              <a:t>実際にモジュールオーナーになった開発者</a:t>
            </a:r>
            <a:endParaRPr lang="en-US" altLang="ja-JP" sz="2000" dirty="0" smtClean="0"/>
          </a:p>
        </p:txBody>
      </p:sp>
      <mc:AlternateContent xmlns:mc="http://schemas.openxmlformats.org/markup-compatibility/2006" xmlns:a14="http://schemas.microsoft.com/office/drawing/2010/main">
        <mc:Choice Requires="a14">
          <p:sp>
            <p:nvSpPr>
              <p:cNvPr id="9" name="テキスト ボックス 8"/>
              <p:cNvSpPr txBox="1"/>
              <p:nvPr/>
            </p:nvSpPr>
            <p:spPr>
              <a:xfrm>
                <a:off x="467544" y="5109174"/>
                <a:ext cx="2376264" cy="889924"/>
              </a:xfrm>
              <a:prstGeom prst="rect">
                <a:avLst/>
              </a:prstGeom>
              <a:noFill/>
            </p:spPr>
            <p:txBody>
              <a:bodyPr wrap="square" rtlCol="0">
                <a:spAutoFit/>
              </a:bodyPr>
              <a:lstStyle/>
              <a:p>
                <a:pPr algn="ctr"/>
                <a:r>
                  <a:rPr lang="ja-JP" altLang="en-US" sz="2400" dirty="0" smtClean="0"/>
                  <a:t>適合率＝</a:t>
                </a:r>
                <a14:m>
                  <m:oMath xmlns:m="http://schemas.openxmlformats.org/officeDocument/2006/math">
                    <m:f>
                      <m:fPr>
                        <m:ctrlPr>
                          <a:rPr lang="en-US" altLang="ja-JP" sz="3600" b="0" i="1" dirty="0" smtClean="0">
                            <a:latin typeface="Cambria Math"/>
                          </a:rPr>
                        </m:ctrlPr>
                      </m:fPr>
                      <m:num>
                        <m:r>
                          <m:rPr>
                            <m:sty m:val="p"/>
                          </m:rPr>
                          <a:rPr lang="en-US" altLang="ja-JP" sz="3600" dirty="0">
                            <a:latin typeface="Cambria Math"/>
                          </a:rPr>
                          <m:t>A</m:t>
                        </m:r>
                        <m:r>
                          <a:rPr lang="ja-JP" altLang="en-US" sz="3600" b="0" i="1" dirty="0" smtClean="0">
                            <a:latin typeface="Cambria Math"/>
                          </a:rPr>
                          <m:t>∧</m:t>
                        </m:r>
                        <m:r>
                          <a:rPr lang="en-US" altLang="ja-JP" sz="3600" b="0" i="1" dirty="0" smtClean="0">
                            <a:latin typeface="Cambria Math"/>
                          </a:rPr>
                          <m:t>𝐵</m:t>
                        </m:r>
                      </m:num>
                      <m:den>
                        <m:r>
                          <a:rPr lang="en-US" altLang="ja-JP" sz="3600" b="0" i="1" dirty="0" smtClean="0">
                            <a:latin typeface="Cambria Math"/>
                          </a:rPr>
                          <m:t>𝐴</m:t>
                        </m:r>
                      </m:den>
                    </m:f>
                  </m:oMath>
                </a14:m>
                <a:endParaRPr kumimoji="1" lang="ja-JP" altLang="en-US" sz="2400" b="1"/>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467544" y="5109174"/>
                <a:ext cx="2376264" cy="889924"/>
              </a:xfrm>
              <a:prstGeom prst="rect">
                <a:avLst/>
              </a:prstGeom>
              <a:blipFill rotWithShape="1">
                <a:blip r:embed="rId8"/>
                <a:stretch>
                  <a:fillRect b="-137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p:cNvSpPr txBox="1"/>
              <p:nvPr/>
            </p:nvSpPr>
            <p:spPr>
              <a:xfrm>
                <a:off x="2771800" y="5085184"/>
                <a:ext cx="2376264" cy="889924"/>
              </a:xfrm>
              <a:prstGeom prst="rect">
                <a:avLst/>
              </a:prstGeom>
              <a:noFill/>
            </p:spPr>
            <p:txBody>
              <a:bodyPr wrap="square" rtlCol="0">
                <a:spAutoFit/>
              </a:bodyPr>
              <a:lstStyle/>
              <a:p>
                <a:pPr algn="ctr"/>
                <a:r>
                  <a:rPr lang="ja-JP" altLang="en-US" sz="2400" smtClean="0"/>
                  <a:t>再現率</a:t>
                </a:r>
                <a:r>
                  <a:rPr lang="ja-JP" altLang="en-US" sz="2400" dirty="0" smtClean="0"/>
                  <a:t>＝</a:t>
                </a:r>
                <a14:m>
                  <m:oMath xmlns:m="http://schemas.openxmlformats.org/officeDocument/2006/math">
                    <m:f>
                      <m:fPr>
                        <m:ctrlPr>
                          <a:rPr lang="en-US" altLang="ja-JP" sz="3600" b="0" i="1" dirty="0" smtClean="0">
                            <a:latin typeface="Cambria Math"/>
                          </a:rPr>
                        </m:ctrlPr>
                      </m:fPr>
                      <m:num>
                        <m:r>
                          <m:rPr>
                            <m:sty m:val="p"/>
                          </m:rPr>
                          <a:rPr lang="en-US" altLang="ja-JP" sz="3600" dirty="0">
                            <a:latin typeface="Cambria Math"/>
                          </a:rPr>
                          <m:t>A</m:t>
                        </m:r>
                        <m:r>
                          <a:rPr lang="ja-JP" altLang="en-US" sz="3600" b="0" i="1" dirty="0" smtClean="0">
                            <a:latin typeface="Cambria Math"/>
                          </a:rPr>
                          <m:t>∧</m:t>
                        </m:r>
                        <m:r>
                          <a:rPr lang="en-US" altLang="ja-JP" sz="3600" b="0" i="1" dirty="0" smtClean="0">
                            <a:latin typeface="Cambria Math"/>
                          </a:rPr>
                          <m:t>𝐵</m:t>
                        </m:r>
                      </m:num>
                      <m:den>
                        <m:r>
                          <a:rPr lang="en-US" altLang="ja-JP" sz="3600" b="0" i="1" dirty="0" smtClean="0">
                            <a:latin typeface="Cambria Math"/>
                          </a:rPr>
                          <m:t>𝐵</m:t>
                        </m:r>
                      </m:den>
                    </m:f>
                  </m:oMath>
                </a14:m>
                <a:endParaRPr kumimoji="1" lang="ja-JP" altLang="en-US" sz="2400" b="1"/>
              </a:p>
            </p:txBody>
          </p:sp>
        </mc:Choice>
        <mc:Fallback xmlns="">
          <p:sp>
            <p:nvSpPr>
              <p:cNvPr id="11" name="テキスト ボックス 10"/>
              <p:cNvSpPr txBox="1">
                <a:spLocks noRot="1" noChangeAspect="1" noMove="1" noResize="1" noEditPoints="1" noAdjustHandles="1" noChangeArrowheads="1" noChangeShapeType="1" noTextEdit="1"/>
              </p:cNvSpPr>
              <p:nvPr/>
            </p:nvSpPr>
            <p:spPr>
              <a:xfrm>
                <a:off x="2771800" y="5085184"/>
                <a:ext cx="2376264" cy="889924"/>
              </a:xfrm>
              <a:prstGeom prst="rect">
                <a:avLst/>
              </a:prstGeom>
              <a:blipFill rotWithShape="1">
                <a:blip r:embed="rId9"/>
                <a:stretch>
                  <a:fillRect b="-137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p:cNvSpPr txBox="1"/>
              <p:nvPr/>
            </p:nvSpPr>
            <p:spPr>
              <a:xfrm>
                <a:off x="5220072" y="5085184"/>
                <a:ext cx="3816424" cy="792333"/>
              </a:xfrm>
              <a:prstGeom prst="rect">
                <a:avLst/>
              </a:prstGeom>
              <a:noFill/>
            </p:spPr>
            <p:txBody>
              <a:bodyPr wrap="square" rtlCol="0">
                <a:spAutoFit/>
              </a:bodyPr>
              <a:lstStyle/>
              <a:p>
                <a:r>
                  <a:rPr lang="en-US" altLang="ja-JP" sz="2400" dirty="0" smtClean="0"/>
                  <a:t>F1</a:t>
                </a:r>
                <a:r>
                  <a:rPr lang="ja-JP" altLang="en-US" sz="2400" dirty="0" smtClean="0"/>
                  <a:t>値＝</a:t>
                </a:r>
                <a14:m>
                  <m:oMath xmlns:m="http://schemas.openxmlformats.org/officeDocument/2006/math">
                    <m:f>
                      <m:fPr>
                        <m:ctrlPr>
                          <a:rPr lang="en-US" altLang="ja-JP" sz="2400" b="0" i="1" dirty="0" smtClean="0">
                            <a:latin typeface="Cambria Math"/>
                          </a:rPr>
                        </m:ctrlPr>
                      </m:fPr>
                      <m:num>
                        <m:r>
                          <a:rPr lang="ja-JP" altLang="en-US" sz="2400" b="0" i="1" dirty="0" smtClean="0">
                            <a:latin typeface="Cambria Math"/>
                          </a:rPr>
                          <m:t>２</m:t>
                        </m:r>
                        <m:r>
                          <a:rPr lang="en-US" altLang="ja-JP" sz="2400" b="0" i="1" dirty="0" smtClean="0">
                            <a:latin typeface="Cambria Math"/>
                          </a:rPr>
                          <m:t>×</m:t>
                        </m:r>
                        <m:r>
                          <a:rPr lang="ja-JP" altLang="en-US" sz="2400" i="1" dirty="0">
                            <a:latin typeface="Cambria Math"/>
                          </a:rPr>
                          <m:t>適合率</m:t>
                        </m:r>
                        <m:r>
                          <a:rPr lang="en-US" altLang="ja-JP" sz="2400" b="0" i="1" dirty="0" smtClean="0">
                            <a:latin typeface="Cambria Math"/>
                          </a:rPr>
                          <m:t>×</m:t>
                        </m:r>
                        <m:r>
                          <a:rPr lang="ja-JP" altLang="en-US" sz="2400" i="1" dirty="0">
                            <a:latin typeface="Cambria Math"/>
                          </a:rPr>
                          <m:t>再現率</m:t>
                        </m:r>
                      </m:num>
                      <m:den>
                        <m:r>
                          <a:rPr lang="ja-JP" altLang="en-US" sz="2400" i="1" dirty="0" smtClean="0">
                            <a:latin typeface="Cambria Math"/>
                          </a:rPr>
                          <m:t>適合率</m:t>
                        </m:r>
                        <m:r>
                          <a:rPr lang="ja-JP" altLang="en-US" sz="2400" b="0" i="1" dirty="0" smtClean="0">
                            <a:latin typeface="Cambria Math"/>
                          </a:rPr>
                          <m:t>＋</m:t>
                        </m:r>
                        <m:r>
                          <a:rPr lang="ja-JP" altLang="en-US" sz="2400" i="1" dirty="0">
                            <a:latin typeface="Cambria Math"/>
                          </a:rPr>
                          <m:t>再現率</m:t>
                        </m:r>
                      </m:den>
                    </m:f>
                  </m:oMath>
                </a14:m>
                <a:endParaRPr lang="en-US" altLang="ja-JP" sz="2400" dirty="0" smtClean="0"/>
              </a:p>
            </p:txBody>
          </p:sp>
        </mc:Choice>
        <mc:Fallback xmlns="">
          <p:sp>
            <p:nvSpPr>
              <p:cNvPr id="12" name="テキスト ボックス 11"/>
              <p:cNvSpPr txBox="1">
                <a:spLocks noRot="1" noChangeAspect="1" noMove="1" noResize="1" noEditPoints="1" noAdjustHandles="1" noChangeArrowheads="1" noChangeShapeType="1" noTextEdit="1"/>
              </p:cNvSpPr>
              <p:nvPr/>
            </p:nvSpPr>
            <p:spPr>
              <a:xfrm>
                <a:off x="5220072" y="5085184"/>
                <a:ext cx="3816424" cy="792333"/>
              </a:xfrm>
              <a:prstGeom prst="rect">
                <a:avLst/>
              </a:prstGeom>
              <a:blipFill rotWithShape="1">
                <a:blip r:embed="rId10"/>
                <a:stretch>
                  <a:fillRect l="-2396" b="-307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4352635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比較評価</a:t>
            </a:r>
            <a:endParaRPr kumimoji="1" lang="ja-JP" altLang="en-US"/>
          </a:p>
        </p:txBody>
      </p:sp>
      <p:sp>
        <p:nvSpPr>
          <p:cNvPr id="3" name="コンテンツ プレースホルダー 2"/>
          <p:cNvSpPr>
            <a:spLocks noGrp="1"/>
          </p:cNvSpPr>
          <p:nvPr>
            <p:ph idx="1"/>
          </p:nvPr>
        </p:nvSpPr>
        <p:spPr/>
        <p:txBody>
          <a:bodyPr>
            <a:normAutofit/>
          </a:bodyPr>
          <a:lstStyle/>
          <a:p>
            <a:r>
              <a:rPr kumimoji="1" lang="ja-JP" altLang="en-US" smtClean="0"/>
              <a:t>提案手法による予測精度と先行研究でのモデルおよび先行研究を拡張したモデルによる予測精度の比較を行う</a:t>
            </a:r>
            <a:endParaRPr kumimoji="1" lang="en-US" altLang="ja-JP" smtClean="0"/>
          </a:p>
          <a:p>
            <a:endParaRPr lang="en-US" altLang="ja-JP" smtClean="0"/>
          </a:p>
          <a:p>
            <a:r>
              <a:rPr lang="ja-JP" altLang="en-US"/>
              <a:t>モデル</a:t>
            </a:r>
            <a:r>
              <a:rPr lang="ja-JP" altLang="en-US" smtClean="0"/>
              <a:t>構築に用いるメトリクス</a:t>
            </a:r>
            <a:endParaRPr lang="en-US" altLang="ja-JP"/>
          </a:p>
          <a:p>
            <a:pPr lvl="1"/>
            <a:r>
              <a:rPr kumimoji="1" lang="ja-JP" altLang="en-US" smtClean="0"/>
              <a:t>提案手法：</a:t>
            </a:r>
            <a:r>
              <a:rPr kumimoji="1" lang="en-US" altLang="ja-JP" smtClean="0"/>
              <a:t>PCR</a:t>
            </a:r>
          </a:p>
          <a:p>
            <a:pPr lvl="1"/>
            <a:r>
              <a:rPr lang="ja-JP" altLang="en-US"/>
              <a:t>先行</a:t>
            </a:r>
            <a:r>
              <a:rPr lang="ja-JP" altLang="en-US" smtClean="0"/>
              <a:t>研究：</a:t>
            </a:r>
            <a:endParaRPr lang="en-US" altLang="ja-JP" smtClean="0"/>
          </a:p>
          <a:p>
            <a:pPr lvl="2"/>
            <a:r>
              <a:rPr lang="ja-JP" altLang="en-US" smtClean="0"/>
              <a:t>活動期間，総パッチ・コメント数，月パッチ・コメント数</a:t>
            </a:r>
            <a:endParaRPr lang="en-US" altLang="ja-JP" smtClean="0"/>
          </a:p>
          <a:p>
            <a:pPr lvl="1"/>
            <a:r>
              <a:rPr kumimoji="1" lang="ja-JP" altLang="en-US" smtClean="0"/>
              <a:t>先行研究の拡張：</a:t>
            </a:r>
            <a:endParaRPr kumimoji="1" lang="en-US" altLang="ja-JP" smtClean="0"/>
          </a:p>
          <a:p>
            <a:pPr lvl="2"/>
            <a:r>
              <a:rPr kumimoji="1" lang="ja-JP" altLang="en-US" smtClean="0"/>
              <a:t>先行研究でのメトリクスをモジュールごとに計測</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17</a:t>
            </a:fld>
            <a:endParaRPr lang="ja-JP" altLang="en-US"/>
          </a:p>
        </p:txBody>
      </p:sp>
    </p:spTree>
    <p:extLst>
      <p:ext uri="{BB962C8B-B14F-4D97-AF65-F5344CB8AC3E}">
        <p14:creationId xmlns:p14="http://schemas.microsoft.com/office/powerpoint/2010/main" val="27250135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結果：</a:t>
            </a:r>
            <a:r>
              <a:rPr kumimoji="1" lang="en-US" altLang="ja-JP" smtClean="0"/>
              <a:t>Firefox</a:t>
            </a:r>
            <a:r>
              <a:rPr kumimoji="1" lang="ja-JP" altLang="en-US" smtClean="0"/>
              <a:t>プロジェクト</a:t>
            </a:r>
            <a:endParaRPr kumimoji="1" lang="ja-JP" altLang="en-US"/>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3583410212"/>
              </p:ext>
            </p:extLst>
          </p:nvPr>
        </p:nvGraphicFramePr>
        <p:xfrm>
          <a:off x="251520" y="1196752"/>
          <a:ext cx="8430260" cy="5191760"/>
        </p:xfrm>
        <a:graphic>
          <a:graphicData uri="http://schemas.openxmlformats.org/drawingml/2006/table">
            <a:tbl>
              <a:tblPr firstRow="1" bandRow="1">
                <a:tableStyleId>{5C22544A-7EE6-4342-B048-85BDC9FD1C3A}</a:tableStyleId>
              </a:tblPr>
              <a:tblGrid>
                <a:gridCol w="1645920"/>
                <a:gridCol w="1846580"/>
                <a:gridCol w="1645920"/>
                <a:gridCol w="1645920"/>
                <a:gridCol w="1645920"/>
              </a:tblGrid>
              <a:tr h="370840">
                <a:tc>
                  <a:txBody>
                    <a:bodyPr/>
                    <a:lstStyle/>
                    <a:p>
                      <a:pPr algn="ctr"/>
                      <a:r>
                        <a:rPr kumimoji="1" lang="ja-JP" altLang="en-US" smtClean="0"/>
                        <a:t>モジュール名</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rowSpan="3">
                  <a:txBody>
                    <a:bodyPr/>
                    <a:lstStyle/>
                    <a:p>
                      <a:pPr algn="ctr"/>
                      <a:r>
                        <a:rPr kumimoji="1" lang="en-US" altLang="ja-JP" smtClean="0"/>
                        <a:t>General</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b="1" smtClean="0"/>
                        <a:t>0.17</a:t>
                      </a:r>
                      <a:endParaRPr kumimoji="1" lang="ja-JP" altLang="en-US" b="1"/>
                    </a:p>
                  </a:txBody>
                  <a:tcPr/>
                </a:tc>
                <a:tc>
                  <a:txBody>
                    <a:bodyPr/>
                    <a:lstStyle/>
                    <a:p>
                      <a:pPr algn="r"/>
                      <a:r>
                        <a:rPr kumimoji="1" lang="en-US" altLang="ja-JP" b="1" smtClean="0"/>
                        <a:t>1.00</a:t>
                      </a:r>
                      <a:endParaRPr kumimoji="1" lang="ja-JP" altLang="en-US" b="1"/>
                    </a:p>
                  </a:txBody>
                  <a:tcPr/>
                </a:tc>
                <a:tc>
                  <a:txBody>
                    <a:bodyPr/>
                    <a:lstStyle/>
                    <a:p>
                      <a:pPr algn="r"/>
                      <a:r>
                        <a:rPr kumimoji="1" lang="en-US" altLang="ja-JP" b="1" smtClean="0"/>
                        <a:t>0.29</a:t>
                      </a:r>
                      <a:endParaRPr kumimoji="1" lang="ja-JP" altLang="en-US" b="1"/>
                    </a:p>
                  </a:txBody>
                  <a:tcPr/>
                </a:tc>
              </a:tr>
              <a:tr h="370840">
                <a:tc vMerge="1">
                  <a:txBody>
                    <a:bodyPr/>
                    <a:lstStyle/>
                    <a:p>
                      <a:endParaRPr kumimoji="1" lang="ja-JP" altLang="en-US"/>
                    </a:p>
                  </a:txBody>
                  <a:tcPr/>
                </a:tc>
                <a:tc>
                  <a:txBody>
                    <a:bodyPr/>
                    <a:lstStyle/>
                    <a:p>
                      <a:r>
                        <a:rPr kumimoji="1" lang="ja-JP" altLang="en-US" smtClean="0"/>
                        <a:t>先行研究</a:t>
                      </a:r>
                      <a:r>
                        <a:rPr kumimoji="1" lang="ja-JP" altLang="en-US" smtClean="0"/>
                        <a:t>の拡張</a:t>
                      </a:r>
                      <a:endParaRPr kumimoji="1" lang="ja-JP" altLang="en-US"/>
                    </a:p>
                  </a:txBody>
                  <a:tcPr/>
                </a:tc>
                <a:tc>
                  <a:txBody>
                    <a:bodyPr/>
                    <a:lstStyle/>
                    <a:p>
                      <a:pPr algn="r"/>
                      <a:r>
                        <a:rPr kumimoji="1" lang="en-US" altLang="ja-JP" smtClean="0"/>
                        <a:t>0.03</a:t>
                      </a:r>
                      <a:endParaRPr kumimoji="1" lang="ja-JP" altLang="en-US"/>
                    </a:p>
                  </a:txBody>
                  <a:tcPr/>
                </a:tc>
                <a:tc>
                  <a:txBody>
                    <a:bodyPr/>
                    <a:lstStyle/>
                    <a:p>
                      <a:pPr algn="r"/>
                      <a:r>
                        <a:rPr kumimoji="1" lang="en-US" altLang="ja-JP" smtClean="0"/>
                        <a:t>0.94</a:t>
                      </a:r>
                      <a:endParaRPr kumimoji="1" lang="ja-JP" altLang="en-US"/>
                    </a:p>
                  </a:txBody>
                  <a:tcPr/>
                </a:tc>
                <a:tc>
                  <a:txBody>
                    <a:bodyPr/>
                    <a:lstStyle/>
                    <a:p>
                      <a:pPr algn="r"/>
                      <a:r>
                        <a:rPr kumimoji="1" lang="en-US" altLang="ja-JP" smtClean="0"/>
                        <a:t>0.06</a:t>
                      </a:r>
                      <a:endParaRPr kumimoji="1" lang="ja-JP" altLang="en-US"/>
                    </a:p>
                  </a:txBody>
                  <a:tcPr/>
                </a:tc>
              </a:tr>
              <a:tr h="370840">
                <a:tc vMerge="1">
                  <a:txBody>
                    <a:bodyPr/>
                    <a:lstStyle/>
                    <a:p>
                      <a:endParaRPr kumimoji="1" lang="ja-JP" altLang="en-US"/>
                    </a:p>
                  </a:txBody>
                  <a:tcPr/>
                </a:tc>
                <a:tc>
                  <a:txBody>
                    <a:bodyPr/>
                    <a:lstStyle/>
                    <a:p>
                      <a:r>
                        <a:rPr kumimoji="1" lang="ja-JP" altLang="en-US" smtClean="0"/>
                        <a:t>先行研究</a:t>
                      </a:r>
                      <a:endParaRPr kumimoji="1" lang="ja-JP" altLang="en-US"/>
                    </a:p>
                  </a:txBody>
                  <a:tcPr/>
                </a:tc>
                <a:tc>
                  <a:txBody>
                    <a:bodyPr/>
                    <a:lstStyle/>
                    <a:p>
                      <a:pPr algn="r"/>
                      <a:r>
                        <a:rPr kumimoji="1" lang="en-US" altLang="ja-JP" smtClean="0"/>
                        <a:t>0.03</a:t>
                      </a:r>
                      <a:endParaRPr kumimoji="1" lang="ja-JP" altLang="en-US"/>
                    </a:p>
                  </a:txBody>
                  <a:tcPr/>
                </a:tc>
                <a:tc>
                  <a:txBody>
                    <a:bodyPr/>
                    <a:lstStyle/>
                    <a:p>
                      <a:pPr algn="r"/>
                      <a:r>
                        <a:rPr kumimoji="1" lang="en-US" altLang="ja-JP" smtClean="0"/>
                        <a:t>0.64</a:t>
                      </a:r>
                      <a:endParaRPr kumimoji="1" lang="ja-JP" altLang="en-US"/>
                    </a:p>
                  </a:txBody>
                  <a:tcPr/>
                </a:tc>
                <a:tc>
                  <a:txBody>
                    <a:bodyPr/>
                    <a:lstStyle/>
                    <a:p>
                      <a:pPr algn="r"/>
                      <a:r>
                        <a:rPr kumimoji="1" lang="en-US" altLang="ja-JP" smtClean="0"/>
                        <a:t>0.05</a:t>
                      </a:r>
                      <a:endParaRPr kumimoji="1" lang="ja-JP" altLang="en-US"/>
                    </a:p>
                  </a:txBody>
                  <a:tcPr/>
                </a:tc>
              </a:tr>
              <a:tr h="370840">
                <a:tc rowSpan="3">
                  <a:txBody>
                    <a:bodyPr/>
                    <a:lstStyle/>
                    <a:p>
                      <a:pPr algn="ctr"/>
                      <a:r>
                        <a:rPr kumimoji="1" lang="en-US" altLang="ja-JP" smtClean="0"/>
                        <a:t>Bookmark</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b="1" smtClean="0"/>
                        <a:t>0.21</a:t>
                      </a:r>
                      <a:endParaRPr kumimoji="1" lang="ja-JP" altLang="en-US" b="1"/>
                    </a:p>
                  </a:txBody>
                  <a:tcPr/>
                </a:tc>
                <a:tc>
                  <a:txBody>
                    <a:bodyPr/>
                    <a:lstStyle/>
                    <a:p>
                      <a:pPr algn="r"/>
                      <a:r>
                        <a:rPr kumimoji="1" lang="en-US" altLang="ja-JP" b="1" smtClean="0"/>
                        <a:t>1.00</a:t>
                      </a:r>
                      <a:endParaRPr kumimoji="1" lang="ja-JP" altLang="en-US" b="1"/>
                    </a:p>
                  </a:txBody>
                  <a:tcPr/>
                </a:tc>
                <a:tc>
                  <a:txBody>
                    <a:bodyPr/>
                    <a:lstStyle/>
                    <a:p>
                      <a:pPr algn="r"/>
                      <a:r>
                        <a:rPr kumimoji="1" lang="en-US" altLang="ja-JP" b="1" smtClean="0"/>
                        <a:t>0.34</a:t>
                      </a:r>
                      <a:endParaRPr kumimoji="1" lang="ja-JP" altLang="en-US" b="1"/>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研究の拡張</a:t>
                      </a:r>
                      <a:endParaRPr kumimoji="1" lang="ja-JP" altLang="en-US"/>
                    </a:p>
                  </a:txBody>
                  <a:tcPr/>
                </a:tc>
                <a:tc>
                  <a:txBody>
                    <a:bodyPr/>
                    <a:lstStyle/>
                    <a:p>
                      <a:pPr algn="r"/>
                      <a:r>
                        <a:rPr kumimoji="1" lang="en-US" altLang="ja-JP" smtClean="0"/>
                        <a:t>0.03</a:t>
                      </a:r>
                      <a:endParaRPr kumimoji="1" lang="ja-JP" altLang="en-US"/>
                    </a:p>
                  </a:txBody>
                  <a:tcPr/>
                </a:tc>
                <a:tc>
                  <a:txBody>
                    <a:bodyPr/>
                    <a:lstStyle/>
                    <a:p>
                      <a:pPr algn="r"/>
                      <a:r>
                        <a:rPr kumimoji="1" lang="en-US" altLang="ja-JP" smtClean="0"/>
                        <a:t>1.00</a:t>
                      </a:r>
                      <a:endParaRPr kumimoji="1" lang="ja-JP" altLang="en-US"/>
                    </a:p>
                  </a:txBody>
                  <a:tcPr/>
                </a:tc>
                <a:tc>
                  <a:txBody>
                    <a:bodyPr/>
                    <a:lstStyle/>
                    <a:p>
                      <a:pPr algn="r"/>
                      <a:r>
                        <a:rPr kumimoji="1" lang="en-US" altLang="ja-JP" smtClean="0"/>
                        <a:t>0.05</a:t>
                      </a:r>
                      <a:endParaRPr kumimoji="1" lang="ja-JP" altLang="en-US"/>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a:t>
                      </a:r>
                      <a:endParaRPr kumimoji="1" lang="ja-JP" altLang="en-US"/>
                    </a:p>
                  </a:txBody>
                  <a:tcPr/>
                </a:tc>
                <a:tc>
                  <a:txBody>
                    <a:bodyPr/>
                    <a:lstStyle/>
                    <a:p>
                      <a:pPr algn="r"/>
                      <a:r>
                        <a:rPr kumimoji="1" lang="en-US" altLang="ja-JP" smtClean="0"/>
                        <a:t>0.02</a:t>
                      </a:r>
                      <a:endParaRPr kumimoji="1" lang="ja-JP" altLang="en-US"/>
                    </a:p>
                  </a:txBody>
                  <a:tcPr/>
                </a:tc>
                <a:tc>
                  <a:txBody>
                    <a:bodyPr/>
                    <a:lstStyle/>
                    <a:p>
                      <a:pPr algn="r"/>
                      <a:r>
                        <a:rPr kumimoji="1" lang="en-US" altLang="ja-JP" smtClean="0"/>
                        <a:t>0.97</a:t>
                      </a:r>
                      <a:endParaRPr kumimoji="1" lang="ja-JP" altLang="en-US"/>
                    </a:p>
                  </a:txBody>
                  <a:tcPr/>
                </a:tc>
                <a:tc>
                  <a:txBody>
                    <a:bodyPr/>
                    <a:lstStyle/>
                    <a:p>
                      <a:pPr algn="r"/>
                      <a:r>
                        <a:rPr kumimoji="1" lang="en-US" altLang="ja-JP" smtClean="0"/>
                        <a:t>0.03</a:t>
                      </a:r>
                      <a:endParaRPr kumimoji="1" lang="ja-JP" altLang="en-US"/>
                    </a:p>
                  </a:txBody>
                  <a:tcPr/>
                </a:tc>
              </a:tr>
              <a:tr h="370840">
                <a:tc rowSpan="3">
                  <a:txBody>
                    <a:bodyPr/>
                    <a:lstStyle/>
                    <a:p>
                      <a:pPr algn="ctr"/>
                      <a:r>
                        <a:rPr kumimoji="1" lang="en-US" altLang="ja-JP" smtClean="0"/>
                        <a:t>Tab</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b="1" smtClean="0"/>
                        <a:t>0.34</a:t>
                      </a:r>
                      <a:endParaRPr kumimoji="1" lang="ja-JP" altLang="en-US" b="1"/>
                    </a:p>
                  </a:txBody>
                  <a:tcPr/>
                </a:tc>
                <a:tc>
                  <a:txBody>
                    <a:bodyPr/>
                    <a:lstStyle/>
                    <a:p>
                      <a:pPr algn="r"/>
                      <a:r>
                        <a:rPr kumimoji="1" lang="en-US" altLang="ja-JP" b="1" smtClean="0"/>
                        <a:t>1.00</a:t>
                      </a:r>
                      <a:endParaRPr kumimoji="1" lang="ja-JP" altLang="en-US" b="1"/>
                    </a:p>
                  </a:txBody>
                  <a:tcPr/>
                </a:tc>
                <a:tc>
                  <a:txBody>
                    <a:bodyPr/>
                    <a:lstStyle/>
                    <a:p>
                      <a:pPr algn="r"/>
                      <a:r>
                        <a:rPr kumimoji="1" lang="en-US" altLang="ja-JP" b="1" smtClean="0"/>
                        <a:t>0.51</a:t>
                      </a:r>
                      <a:endParaRPr kumimoji="1" lang="ja-JP" altLang="en-US" b="1"/>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研究の拡張</a:t>
                      </a:r>
                      <a:endParaRPr kumimoji="1" lang="ja-JP" altLang="en-US"/>
                    </a:p>
                  </a:txBody>
                  <a:tcPr/>
                </a:tc>
                <a:tc>
                  <a:txBody>
                    <a:bodyPr/>
                    <a:lstStyle/>
                    <a:p>
                      <a:pPr algn="r"/>
                      <a:r>
                        <a:rPr kumimoji="1" lang="en-US" altLang="ja-JP" smtClean="0"/>
                        <a:t>0.03</a:t>
                      </a:r>
                      <a:endParaRPr kumimoji="1" lang="ja-JP" altLang="en-US"/>
                    </a:p>
                  </a:txBody>
                  <a:tcPr/>
                </a:tc>
                <a:tc>
                  <a:txBody>
                    <a:bodyPr/>
                    <a:lstStyle/>
                    <a:p>
                      <a:pPr algn="r"/>
                      <a:r>
                        <a:rPr kumimoji="1" lang="en-US" altLang="ja-JP" smtClean="0"/>
                        <a:t>0.97</a:t>
                      </a:r>
                      <a:endParaRPr kumimoji="1" lang="ja-JP" altLang="en-US"/>
                    </a:p>
                  </a:txBody>
                  <a:tcPr/>
                </a:tc>
                <a:tc>
                  <a:txBody>
                    <a:bodyPr/>
                    <a:lstStyle/>
                    <a:p>
                      <a:pPr algn="r"/>
                      <a:r>
                        <a:rPr kumimoji="1" lang="en-US" altLang="ja-JP" smtClean="0"/>
                        <a:t>0.06</a:t>
                      </a:r>
                      <a:endParaRPr kumimoji="1" lang="ja-JP" altLang="en-US"/>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a:t>
                      </a:r>
                      <a:endParaRPr kumimoji="1" lang="ja-JP" altLang="en-US"/>
                    </a:p>
                  </a:txBody>
                  <a:tcPr/>
                </a:tc>
                <a:tc>
                  <a:txBody>
                    <a:bodyPr/>
                    <a:lstStyle/>
                    <a:p>
                      <a:pPr algn="r"/>
                      <a:r>
                        <a:rPr kumimoji="1" lang="en-US" altLang="ja-JP" smtClean="0"/>
                        <a:t>0.01</a:t>
                      </a:r>
                      <a:endParaRPr kumimoji="1" lang="ja-JP" altLang="en-US"/>
                    </a:p>
                  </a:txBody>
                  <a:tcPr/>
                </a:tc>
                <a:tc>
                  <a:txBody>
                    <a:bodyPr/>
                    <a:lstStyle/>
                    <a:p>
                      <a:pPr algn="r"/>
                      <a:r>
                        <a:rPr kumimoji="1" lang="en-US" altLang="ja-JP" smtClean="0"/>
                        <a:t>0.91</a:t>
                      </a:r>
                      <a:endParaRPr kumimoji="1" lang="ja-JP" altLang="en-US"/>
                    </a:p>
                  </a:txBody>
                  <a:tcPr/>
                </a:tc>
                <a:tc>
                  <a:txBody>
                    <a:bodyPr/>
                    <a:lstStyle/>
                    <a:p>
                      <a:pPr algn="r"/>
                      <a:r>
                        <a:rPr kumimoji="1" lang="en-US" altLang="ja-JP" smtClean="0"/>
                        <a:t>0.02</a:t>
                      </a:r>
                      <a:endParaRPr kumimoji="1" lang="ja-JP" altLang="en-US"/>
                    </a:p>
                  </a:txBody>
                  <a:tcPr/>
                </a:tc>
              </a:tr>
              <a:tr h="370840">
                <a:tc>
                  <a:txBody>
                    <a:bodyPr/>
                    <a:lstStyle/>
                    <a:p>
                      <a:pPr algn="ctr"/>
                      <a:endParaRPr kumimoji="1" lang="ja-JP" altLang="en-US"/>
                    </a:p>
                  </a:txBody>
                  <a:tcPr anchor="ctr"/>
                </a:tc>
                <a:tc>
                  <a:txBody>
                    <a:bodyPr/>
                    <a:lstStyle/>
                    <a:p>
                      <a:endParaRPr kumimoji="1" lang="ja-JP" altLang="en-US"/>
                    </a:p>
                  </a:txBody>
                  <a:tcPr/>
                </a:tc>
                <a:tc>
                  <a:txBody>
                    <a:bodyPr/>
                    <a:lstStyle/>
                    <a:p>
                      <a:pPr algn="r"/>
                      <a:endParaRPr kumimoji="1" lang="ja-JP" altLang="en-US"/>
                    </a:p>
                  </a:txBody>
                  <a:tcPr/>
                </a:tc>
                <a:tc>
                  <a:txBody>
                    <a:bodyPr/>
                    <a:lstStyle/>
                    <a:p>
                      <a:pPr algn="r"/>
                      <a:endParaRPr kumimoji="1" lang="ja-JP" altLang="en-US"/>
                    </a:p>
                  </a:txBody>
                  <a:tcPr/>
                </a:tc>
                <a:tc>
                  <a:txBody>
                    <a:bodyPr/>
                    <a:lstStyle/>
                    <a:p>
                      <a:pPr algn="r"/>
                      <a:endParaRPr kumimoji="1" lang="ja-JP" altLang="en-US"/>
                    </a:p>
                  </a:txBody>
                  <a:tcPr/>
                </a:tc>
              </a:tr>
              <a:tr h="370840">
                <a:tc rowSpan="3">
                  <a:txBody>
                    <a:bodyPr/>
                    <a:lstStyle/>
                    <a:p>
                      <a:pPr algn="ctr"/>
                      <a:r>
                        <a:rPr kumimoji="1" lang="ja-JP" altLang="en-US" smtClean="0"/>
                        <a:t>すべての</a:t>
                      </a:r>
                      <a:r>
                        <a:rPr kumimoji="1" lang="en-US" altLang="ja-JP" smtClean="0"/>
                        <a:t/>
                      </a:r>
                      <a:br>
                        <a:rPr kumimoji="1" lang="en-US" altLang="ja-JP" smtClean="0"/>
                      </a:br>
                      <a:r>
                        <a:rPr kumimoji="1" lang="ja-JP" altLang="en-US" smtClean="0"/>
                        <a:t>モジュールの</a:t>
                      </a:r>
                      <a:r>
                        <a:rPr kumimoji="1" lang="en-US" altLang="ja-JP" smtClean="0"/>
                        <a:t/>
                      </a:r>
                      <a:br>
                        <a:rPr kumimoji="1" lang="en-US" altLang="ja-JP" smtClean="0"/>
                      </a:br>
                      <a:r>
                        <a:rPr kumimoji="1" lang="ja-JP" altLang="en-US" smtClean="0"/>
                        <a:t>平均</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b="1" smtClean="0"/>
                        <a:t>0.27</a:t>
                      </a:r>
                      <a:endParaRPr kumimoji="1" lang="ja-JP" altLang="en-US" b="1"/>
                    </a:p>
                  </a:txBody>
                  <a:tcPr/>
                </a:tc>
                <a:tc>
                  <a:txBody>
                    <a:bodyPr/>
                    <a:lstStyle/>
                    <a:p>
                      <a:pPr algn="r"/>
                      <a:r>
                        <a:rPr kumimoji="1" lang="en-US" altLang="ja-JP" b="1" smtClean="0"/>
                        <a:t>1.00</a:t>
                      </a:r>
                      <a:endParaRPr kumimoji="1" lang="ja-JP" altLang="en-US" b="1"/>
                    </a:p>
                  </a:txBody>
                  <a:tcPr/>
                </a:tc>
                <a:tc>
                  <a:txBody>
                    <a:bodyPr/>
                    <a:lstStyle/>
                    <a:p>
                      <a:pPr algn="r"/>
                      <a:r>
                        <a:rPr kumimoji="1" lang="en-US" altLang="ja-JP" b="1" smtClean="0"/>
                        <a:t>0.40</a:t>
                      </a:r>
                      <a:endParaRPr kumimoji="1" lang="ja-JP" altLang="en-US" b="1"/>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研究の拡張</a:t>
                      </a:r>
                      <a:endParaRPr kumimoji="1" lang="ja-JP" altLang="en-US"/>
                    </a:p>
                  </a:txBody>
                  <a:tcPr/>
                </a:tc>
                <a:tc>
                  <a:txBody>
                    <a:bodyPr/>
                    <a:lstStyle/>
                    <a:p>
                      <a:pPr algn="r"/>
                      <a:r>
                        <a:rPr kumimoji="1" lang="en-US" altLang="ja-JP" smtClean="0"/>
                        <a:t>0.05</a:t>
                      </a:r>
                      <a:endParaRPr kumimoji="1" lang="ja-JP" altLang="en-US"/>
                    </a:p>
                  </a:txBody>
                  <a:tcPr/>
                </a:tc>
                <a:tc>
                  <a:txBody>
                    <a:bodyPr/>
                    <a:lstStyle/>
                    <a:p>
                      <a:pPr algn="r"/>
                      <a:r>
                        <a:rPr kumimoji="1" lang="en-US" altLang="ja-JP" smtClean="0"/>
                        <a:t>0.96</a:t>
                      </a:r>
                      <a:endParaRPr kumimoji="1" lang="ja-JP" altLang="en-US"/>
                    </a:p>
                  </a:txBody>
                  <a:tcPr/>
                </a:tc>
                <a:tc>
                  <a:txBody>
                    <a:bodyPr/>
                    <a:lstStyle/>
                    <a:p>
                      <a:pPr algn="r"/>
                      <a:r>
                        <a:rPr kumimoji="1" lang="en-US" altLang="ja-JP" smtClean="0"/>
                        <a:t>0.10</a:t>
                      </a:r>
                      <a:endParaRPr kumimoji="1" lang="ja-JP" altLang="en-US"/>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a:t>
                      </a:r>
                      <a:endParaRPr kumimoji="1" lang="ja-JP" altLang="en-US"/>
                    </a:p>
                  </a:txBody>
                  <a:tcPr/>
                </a:tc>
                <a:tc>
                  <a:txBody>
                    <a:bodyPr/>
                    <a:lstStyle/>
                    <a:p>
                      <a:pPr algn="r"/>
                      <a:r>
                        <a:rPr kumimoji="1" lang="en-US" altLang="ja-JP" smtClean="0"/>
                        <a:t>0.02</a:t>
                      </a:r>
                      <a:endParaRPr kumimoji="1" lang="ja-JP" altLang="en-US"/>
                    </a:p>
                  </a:txBody>
                  <a:tcPr/>
                </a:tc>
                <a:tc>
                  <a:txBody>
                    <a:bodyPr/>
                    <a:lstStyle/>
                    <a:p>
                      <a:pPr algn="r"/>
                      <a:r>
                        <a:rPr kumimoji="1" lang="en-US" altLang="ja-JP" smtClean="0"/>
                        <a:t>0.85</a:t>
                      </a:r>
                      <a:endParaRPr kumimoji="1" lang="ja-JP" altLang="en-US"/>
                    </a:p>
                  </a:txBody>
                  <a:tcPr/>
                </a:tc>
                <a:tc>
                  <a:txBody>
                    <a:bodyPr/>
                    <a:lstStyle/>
                    <a:p>
                      <a:pPr algn="r"/>
                      <a:r>
                        <a:rPr kumimoji="1" lang="en-US" altLang="ja-JP" smtClean="0"/>
                        <a:t>0.04</a:t>
                      </a:r>
                      <a:endParaRPr kumimoji="1" lang="ja-JP" altLang="en-US"/>
                    </a:p>
                  </a:txBody>
                  <a:tcPr/>
                </a:tc>
              </a:tr>
            </a:tbl>
          </a:graphicData>
        </a:graphic>
      </p:graphicFrame>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18</a:t>
            </a:fld>
            <a:endParaRPr lang="ja-JP" altLang="en-US"/>
          </a:p>
        </p:txBody>
      </p:sp>
      <p:grpSp>
        <p:nvGrpSpPr>
          <p:cNvPr id="7" name="グループ化 6"/>
          <p:cNvGrpSpPr/>
          <p:nvPr/>
        </p:nvGrpSpPr>
        <p:grpSpPr>
          <a:xfrm>
            <a:off x="107504" y="4941168"/>
            <a:ext cx="8928992" cy="288040"/>
            <a:chOff x="323444" y="5949280"/>
            <a:chExt cx="9217192" cy="365942"/>
          </a:xfrm>
        </p:grpSpPr>
        <p:grpSp>
          <p:nvGrpSpPr>
            <p:cNvPr id="8" name="グループ化 7"/>
            <p:cNvGrpSpPr/>
            <p:nvPr/>
          </p:nvGrpSpPr>
          <p:grpSpPr>
            <a:xfrm>
              <a:off x="323444" y="5949280"/>
              <a:ext cx="4608596" cy="360040"/>
              <a:chOff x="323444" y="5949280"/>
              <a:chExt cx="6126280" cy="360040"/>
            </a:xfrm>
          </p:grpSpPr>
          <p:grpSp>
            <p:nvGrpSpPr>
              <p:cNvPr id="25" name="グループ化 24"/>
              <p:cNvGrpSpPr/>
              <p:nvPr/>
            </p:nvGrpSpPr>
            <p:grpSpPr>
              <a:xfrm>
                <a:off x="323444" y="5949280"/>
                <a:ext cx="3064918" cy="360040"/>
                <a:chOff x="1547661" y="3356992"/>
                <a:chExt cx="7344801" cy="360040"/>
              </a:xfrm>
            </p:grpSpPr>
            <p:sp>
              <p:nvSpPr>
                <p:cNvPr id="32" name="大波 31"/>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大波 32"/>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フローチャート : 判断 33"/>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大波 34"/>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6" name="フローチャート : 判断 35"/>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26" name="グループ化 25"/>
              <p:cNvGrpSpPr/>
              <p:nvPr/>
            </p:nvGrpSpPr>
            <p:grpSpPr>
              <a:xfrm>
                <a:off x="3384806" y="5949280"/>
                <a:ext cx="3064918" cy="360040"/>
                <a:chOff x="1547661" y="3356992"/>
                <a:chExt cx="7344801" cy="360040"/>
              </a:xfrm>
            </p:grpSpPr>
            <p:sp>
              <p:nvSpPr>
                <p:cNvPr id="27" name="大波 26"/>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8" name="大波 27"/>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フローチャート : 判断 28"/>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大波 29"/>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1" name="フローチャート : 判断 30"/>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nvGrpSpPr>
            <p:cNvPr id="9" name="グループ化 8"/>
            <p:cNvGrpSpPr/>
            <p:nvPr/>
          </p:nvGrpSpPr>
          <p:grpSpPr>
            <a:xfrm>
              <a:off x="4932040" y="5955182"/>
              <a:ext cx="4608596" cy="360040"/>
              <a:chOff x="323444" y="5949280"/>
              <a:chExt cx="6126280" cy="360040"/>
            </a:xfrm>
          </p:grpSpPr>
          <p:grpSp>
            <p:nvGrpSpPr>
              <p:cNvPr id="13" name="グループ化 12"/>
              <p:cNvGrpSpPr/>
              <p:nvPr/>
            </p:nvGrpSpPr>
            <p:grpSpPr>
              <a:xfrm>
                <a:off x="323444" y="5949280"/>
                <a:ext cx="3064918" cy="360040"/>
                <a:chOff x="1547661" y="3356992"/>
                <a:chExt cx="7344801" cy="360040"/>
              </a:xfrm>
            </p:grpSpPr>
            <p:sp>
              <p:nvSpPr>
                <p:cNvPr id="20" name="大波 19"/>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大波 20"/>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フローチャート : 判断 21"/>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3" name="大波 22"/>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4" name="フローチャート : 判断 23"/>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nvGrpSpPr>
              <p:cNvPr id="14" name="グループ化 13"/>
              <p:cNvGrpSpPr/>
              <p:nvPr/>
            </p:nvGrpSpPr>
            <p:grpSpPr>
              <a:xfrm>
                <a:off x="3384806" y="5949280"/>
                <a:ext cx="3064918" cy="360040"/>
                <a:chOff x="1547661" y="3356992"/>
                <a:chExt cx="7344801" cy="360040"/>
              </a:xfrm>
            </p:grpSpPr>
            <p:sp>
              <p:nvSpPr>
                <p:cNvPr id="15" name="大波 14"/>
                <p:cNvSpPr/>
                <p:nvPr/>
              </p:nvSpPr>
              <p:spPr>
                <a:xfrm>
                  <a:off x="1547661"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大波 15"/>
                <p:cNvSpPr/>
                <p:nvPr/>
              </p:nvSpPr>
              <p:spPr>
                <a:xfrm>
                  <a:off x="4001372"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フローチャート : 判断 16"/>
                <p:cNvSpPr/>
                <p:nvPr/>
              </p:nvSpPr>
              <p:spPr>
                <a:xfrm>
                  <a:off x="3901001"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大波 17"/>
                <p:cNvSpPr/>
                <p:nvPr/>
              </p:nvSpPr>
              <p:spPr>
                <a:xfrm>
                  <a:off x="6444195" y="3356992"/>
                  <a:ext cx="2448267" cy="360040"/>
                </a:xfrm>
                <a:prstGeom prst="wave">
                  <a:avLst>
                    <a:gd name="adj1" fmla="val 20000"/>
                    <a:gd name="adj2" fmla="val 0"/>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9" name="フローチャート : 判断 18"/>
                <p:cNvSpPr/>
                <p:nvPr/>
              </p:nvSpPr>
              <p:spPr>
                <a:xfrm>
                  <a:off x="6349280" y="3447002"/>
                  <a:ext cx="200744"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sp>
          <p:nvSpPr>
            <p:cNvPr id="10" name="フローチャート : 判断 9"/>
            <p:cNvSpPr/>
            <p:nvPr/>
          </p:nvSpPr>
          <p:spPr>
            <a:xfrm>
              <a:off x="2555776" y="6045192"/>
              <a:ext cx="136320"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フローチャート : 判断 10"/>
            <p:cNvSpPr/>
            <p:nvPr/>
          </p:nvSpPr>
          <p:spPr>
            <a:xfrm>
              <a:off x="4860032" y="6039290"/>
              <a:ext cx="139439" cy="1800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フローチャート : 判断 11"/>
            <p:cNvSpPr/>
            <p:nvPr/>
          </p:nvSpPr>
          <p:spPr>
            <a:xfrm>
              <a:off x="7197558" y="6045200"/>
              <a:ext cx="62228" cy="192120"/>
            </a:xfrm>
            <a:prstGeom prst="flowChartDecisi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Tree>
    <p:extLst>
      <p:ext uri="{BB962C8B-B14F-4D97-AF65-F5344CB8AC3E}">
        <p14:creationId xmlns:p14="http://schemas.microsoft.com/office/powerpoint/2010/main" val="30045955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結果：全モジュールの平均</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19</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1948838073"/>
              </p:ext>
            </p:extLst>
          </p:nvPr>
        </p:nvGraphicFramePr>
        <p:xfrm>
          <a:off x="251520" y="1255608"/>
          <a:ext cx="8630920" cy="5125720"/>
        </p:xfrm>
        <a:graphic>
          <a:graphicData uri="http://schemas.openxmlformats.org/drawingml/2006/table">
            <a:tbl>
              <a:tblPr firstRow="1" bandRow="1">
                <a:tableStyleId>{5C22544A-7EE6-4342-B048-85BDC9FD1C3A}</a:tableStyleId>
              </a:tblPr>
              <a:tblGrid>
                <a:gridCol w="1846580"/>
                <a:gridCol w="1846580"/>
                <a:gridCol w="1645920"/>
                <a:gridCol w="1645920"/>
                <a:gridCol w="1645920"/>
              </a:tblGrid>
              <a:tr h="370840">
                <a:tc>
                  <a:txBody>
                    <a:bodyPr/>
                    <a:lstStyle/>
                    <a:p>
                      <a:pPr algn="ctr"/>
                      <a:r>
                        <a:rPr kumimoji="1" lang="ja-JP" altLang="en-US" smtClean="0"/>
                        <a:t>プロジェクト名</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rowSpan="3">
                  <a:txBody>
                    <a:bodyPr/>
                    <a:lstStyle/>
                    <a:p>
                      <a:pPr algn="ctr"/>
                      <a:r>
                        <a:rPr kumimoji="1" lang="en-US" altLang="ja-JP" smtClean="0"/>
                        <a:t>Eclipse</a:t>
                      </a:r>
                      <a:r>
                        <a:rPr kumimoji="1" lang="en-US" altLang="ja-JP" baseline="0" smtClean="0"/>
                        <a:t> Platform</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sz="2000" b="1" smtClean="0"/>
                        <a:t>0.15</a:t>
                      </a:r>
                      <a:endParaRPr kumimoji="1" lang="ja-JP" altLang="en-US" sz="2000" b="1"/>
                    </a:p>
                  </a:txBody>
                  <a:tcPr/>
                </a:tc>
                <a:tc>
                  <a:txBody>
                    <a:bodyPr/>
                    <a:lstStyle/>
                    <a:p>
                      <a:pPr algn="r"/>
                      <a:r>
                        <a:rPr kumimoji="1" lang="en-US" altLang="ja-JP" sz="2000" b="1" smtClean="0"/>
                        <a:t>0.97</a:t>
                      </a:r>
                      <a:endParaRPr kumimoji="1" lang="ja-JP" altLang="en-US" sz="2000" b="1"/>
                    </a:p>
                  </a:txBody>
                  <a:tcPr/>
                </a:tc>
                <a:tc>
                  <a:txBody>
                    <a:bodyPr/>
                    <a:lstStyle/>
                    <a:p>
                      <a:pPr algn="r"/>
                      <a:r>
                        <a:rPr kumimoji="1" lang="en-US" altLang="ja-JP" sz="2000" b="1" smtClean="0"/>
                        <a:t>0.25</a:t>
                      </a:r>
                      <a:endParaRPr kumimoji="1" lang="ja-JP" altLang="en-US" sz="2000" b="1"/>
                    </a:p>
                  </a:txBody>
                  <a:tcPr/>
                </a:tc>
              </a:tr>
              <a:tr h="370840">
                <a:tc vMerge="1">
                  <a:txBody>
                    <a:bodyPr/>
                    <a:lstStyle/>
                    <a:p>
                      <a:endParaRPr kumimoji="1" lang="ja-JP" altLang="en-US"/>
                    </a:p>
                  </a:txBody>
                  <a:tcPr/>
                </a:tc>
                <a:tc>
                  <a:txBody>
                    <a:bodyPr/>
                    <a:lstStyle/>
                    <a:p>
                      <a:r>
                        <a:rPr kumimoji="1" lang="ja-JP" altLang="en-US" smtClean="0"/>
                        <a:t>先行研究</a:t>
                      </a:r>
                      <a:r>
                        <a:rPr kumimoji="1" lang="ja-JP" altLang="en-US" smtClean="0"/>
                        <a:t>の拡張</a:t>
                      </a:r>
                      <a:endParaRPr kumimoji="1" lang="ja-JP" altLang="en-US"/>
                    </a:p>
                  </a:txBody>
                  <a:tcPr/>
                </a:tc>
                <a:tc>
                  <a:txBody>
                    <a:bodyPr/>
                    <a:lstStyle/>
                    <a:p>
                      <a:pPr algn="r"/>
                      <a:r>
                        <a:rPr kumimoji="1" lang="en-US" altLang="ja-JP" sz="2000" smtClean="0"/>
                        <a:t>0.05</a:t>
                      </a:r>
                      <a:endParaRPr kumimoji="1" lang="ja-JP" altLang="en-US" sz="2000"/>
                    </a:p>
                  </a:txBody>
                  <a:tcPr/>
                </a:tc>
                <a:tc>
                  <a:txBody>
                    <a:bodyPr/>
                    <a:lstStyle/>
                    <a:p>
                      <a:pPr algn="r"/>
                      <a:r>
                        <a:rPr kumimoji="1" lang="en-US" altLang="ja-JP" sz="2000" smtClean="0"/>
                        <a:t>0.73</a:t>
                      </a:r>
                      <a:endParaRPr kumimoji="1" lang="ja-JP" altLang="en-US" sz="2000"/>
                    </a:p>
                  </a:txBody>
                  <a:tcPr/>
                </a:tc>
                <a:tc>
                  <a:txBody>
                    <a:bodyPr/>
                    <a:lstStyle/>
                    <a:p>
                      <a:pPr algn="r"/>
                      <a:r>
                        <a:rPr kumimoji="1" lang="en-US" altLang="ja-JP" sz="2000" smtClean="0"/>
                        <a:t>0.09</a:t>
                      </a:r>
                      <a:endParaRPr kumimoji="1" lang="ja-JP" altLang="en-US" sz="2000"/>
                    </a:p>
                  </a:txBody>
                  <a:tcPr/>
                </a:tc>
              </a:tr>
              <a:tr h="370840">
                <a:tc vMerge="1">
                  <a:txBody>
                    <a:bodyPr/>
                    <a:lstStyle/>
                    <a:p>
                      <a:endParaRPr kumimoji="1" lang="ja-JP" altLang="en-US"/>
                    </a:p>
                  </a:txBody>
                  <a:tcPr/>
                </a:tc>
                <a:tc>
                  <a:txBody>
                    <a:bodyPr/>
                    <a:lstStyle/>
                    <a:p>
                      <a:r>
                        <a:rPr kumimoji="1" lang="ja-JP" altLang="en-US" smtClean="0"/>
                        <a:t>先行研究</a:t>
                      </a:r>
                      <a:endParaRPr kumimoji="1" lang="ja-JP" altLang="en-US"/>
                    </a:p>
                  </a:txBody>
                  <a:tcPr/>
                </a:tc>
                <a:tc>
                  <a:txBody>
                    <a:bodyPr/>
                    <a:lstStyle/>
                    <a:p>
                      <a:pPr algn="r"/>
                      <a:r>
                        <a:rPr kumimoji="1" lang="en-US" altLang="ja-JP" sz="2000" smtClean="0"/>
                        <a:t>0.02</a:t>
                      </a:r>
                      <a:endParaRPr kumimoji="1" lang="ja-JP" altLang="en-US" sz="2000"/>
                    </a:p>
                  </a:txBody>
                  <a:tcPr/>
                </a:tc>
                <a:tc>
                  <a:txBody>
                    <a:bodyPr/>
                    <a:lstStyle/>
                    <a:p>
                      <a:pPr algn="r"/>
                      <a:r>
                        <a:rPr kumimoji="1" lang="en-US" altLang="ja-JP" sz="2000" smtClean="0"/>
                        <a:t>0.62</a:t>
                      </a:r>
                      <a:endParaRPr kumimoji="1" lang="ja-JP" altLang="en-US" sz="2000"/>
                    </a:p>
                  </a:txBody>
                  <a:tcPr/>
                </a:tc>
                <a:tc>
                  <a:txBody>
                    <a:bodyPr/>
                    <a:lstStyle/>
                    <a:p>
                      <a:pPr algn="r"/>
                      <a:r>
                        <a:rPr kumimoji="1" lang="en-US" altLang="ja-JP" sz="2000" smtClean="0"/>
                        <a:t>0.02</a:t>
                      </a:r>
                      <a:endParaRPr kumimoji="1" lang="ja-JP" altLang="en-US" sz="2000"/>
                    </a:p>
                  </a:txBody>
                  <a:tcPr/>
                </a:tc>
              </a:tr>
              <a:tr h="370840">
                <a:tc rowSpan="3">
                  <a:txBody>
                    <a:bodyPr/>
                    <a:lstStyle/>
                    <a:p>
                      <a:pPr algn="ctr"/>
                      <a:r>
                        <a:rPr kumimoji="1" lang="en-US" altLang="ja-JP" smtClean="0"/>
                        <a:t>GNU</a:t>
                      </a:r>
                      <a:r>
                        <a:rPr kumimoji="1" lang="en-US" altLang="ja-JP" baseline="0" smtClean="0"/>
                        <a:t> GCC</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sz="2000" b="1" smtClean="0"/>
                        <a:t>0.09</a:t>
                      </a:r>
                      <a:endParaRPr kumimoji="1" lang="ja-JP" altLang="en-US" sz="2000" b="1"/>
                    </a:p>
                  </a:txBody>
                  <a:tcPr/>
                </a:tc>
                <a:tc>
                  <a:txBody>
                    <a:bodyPr/>
                    <a:lstStyle/>
                    <a:p>
                      <a:pPr algn="r"/>
                      <a:r>
                        <a:rPr kumimoji="1" lang="en-US" altLang="ja-JP" sz="2000" b="1" smtClean="0"/>
                        <a:t>1.00</a:t>
                      </a:r>
                      <a:endParaRPr kumimoji="1" lang="ja-JP" altLang="en-US" sz="2000" b="1"/>
                    </a:p>
                  </a:txBody>
                  <a:tcPr/>
                </a:tc>
                <a:tc>
                  <a:txBody>
                    <a:bodyPr/>
                    <a:lstStyle/>
                    <a:p>
                      <a:pPr algn="r"/>
                      <a:r>
                        <a:rPr kumimoji="1" lang="en-US" altLang="ja-JP" sz="2000" b="1" smtClean="0"/>
                        <a:t>0.15</a:t>
                      </a:r>
                      <a:endParaRPr kumimoji="1" lang="ja-JP" altLang="en-US" sz="2000" b="1"/>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研究の拡張</a:t>
                      </a:r>
                      <a:endParaRPr kumimoji="1" lang="ja-JP" altLang="en-US"/>
                    </a:p>
                  </a:txBody>
                  <a:tcPr/>
                </a:tc>
                <a:tc>
                  <a:txBody>
                    <a:bodyPr/>
                    <a:lstStyle/>
                    <a:p>
                      <a:pPr algn="r"/>
                      <a:r>
                        <a:rPr kumimoji="1" lang="en-US" altLang="ja-JP" sz="2000" smtClean="0"/>
                        <a:t>0.01</a:t>
                      </a:r>
                      <a:endParaRPr kumimoji="1" lang="ja-JP" altLang="en-US" sz="2000"/>
                    </a:p>
                  </a:txBody>
                  <a:tcPr/>
                </a:tc>
                <a:tc>
                  <a:txBody>
                    <a:bodyPr/>
                    <a:lstStyle/>
                    <a:p>
                      <a:pPr algn="r"/>
                      <a:r>
                        <a:rPr kumimoji="1" lang="en-US" altLang="ja-JP" sz="2000" smtClean="0"/>
                        <a:t>0.74</a:t>
                      </a:r>
                      <a:endParaRPr kumimoji="1" lang="ja-JP" altLang="en-US" sz="2000"/>
                    </a:p>
                  </a:txBody>
                  <a:tcPr/>
                </a:tc>
                <a:tc>
                  <a:txBody>
                    <a:bodyPr/>
                    <a:lstStyle/>
                    <a:p>
                      <a:pPr algn="r"/>
                      <a:r>
                        <a:rPr kumimoji="1" lang="en-US" altLang="ja-JP" sz="2000" smtClean="0"/>
                        <a:t>0.03</a:t>
                      </a:r>
                      <a:endParaRPr kumimoji="1" lang="ja-JP" altLang="en-US" sz="2000"/>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a:t>
                      </a:r>
                      <a:endParaRPr kumimoji="1" lang="ja-JP" altLang="en-US"/>
                    </a:p>
                  </a:txBody>
                  <a:tcPr/>
                </a:tc>
                <a:tc>
                  <a:txBody>
                    <a:bodyPr/>
                    <a:lstStyle/>
                    <a:p>
                      <a:pPr algn="r"/>
                      <a:r>
                        <a:rPr kumimoji="1" lang="en-US" altLang="ja-JP" sz="2000" smtClean="0"/>
                        <a:t>0.01</a:t>
                      </a:r>
                      <a:endParaRPr kumimoji="1" lang="ja-JP" altLang="en-US" sz="2000"/>
                    </a:p>
                  </a:txBody>
                  <a:tcPr/>
                </a:tc>
                <a:tc>
                  <a:txBody>
                    <a:bodyPr/>
                    <a:lstStyle/>
                    <a:p>
                      <a:pPr algn="r"/>
                      <a:r>
                        <a:rPr kumimoji="1" lang="en-US" altLang="ja-JP" sz="2000" smtClean="0"/>
                        <a:t>0.76</a:t>
                      </a:r>
                      <a:endParaRPr kumimoji="1" lang="ja-JP" altLang="en-US" sz="2000"/>
                    </a:p>
                  </a:txBody>
                  <a:tcPr/>
                </a:tc>
                <a:tc>
                  <a:txBody>
                    <a:bodyPr/>
                    <a:lstStyle/>
                    <a:p>
                      <a:pPr algn="r"/>
                      <a:r>
                        <a:rPr kumimoji="1" lang="en-US" altLang="ja-JP" sz="2000" smtClean="0"/>
                        <a:t>0.01</a:t>
                      </a:r>
                      <a:endParaRPr kumimoji="1" lang="ja-JP" altLang="en-US" sz="2000"/>
                    </a:p>
                  </a:txBody>
                  <a:tcPr/>
                </a:tc>
              </a:tr>
              <a:tr h="370840">
                <a:tc rowSpan="3">
                  <a:txBody>
                    <a:bodyPr/>
                    <a:lstStyle/>
                    <a:p>
                      <a:pPr algn="ctr"/>
                      <a:r>
                        <a:rPr kumimoji="1" lang="en-US" altLang="ja-JP" smtClean="0"/>
                        <a:t>GNOME</a:t>
                      </a:r>
                      <a:r>
                        <a:rPr kumimoji="1" lang="en-US" altLang="ja-JP" baseline="0" smtClean="0"/>
                        <a:t> GIMP</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sz="2000" b="1" smtClean="0"/>
                        <a:t>0.12</a:t>
                      </a:r>
                      <a:endParaRPr kumimoji="1" lang="ja-JP" altLang="en-US" sz="2000" b="1"/>
                    </a:p>
                  </a:txBody>
                  <a:tcPr/>
                </a:tc>
                <a:tc>
                  <a:txBody>
                    <a:bodyPr/>
                    <a:lstStyle/>
                    <a:p>
                      <a:pPr algn="r"/>
                      <a:r>
                        <a:rPr kumimoji="1" lang="en-US" altLang="ja-JP" sz="2000" b="1" smtClean="0"/>
                        <a:t>1.00</a:t>
                      </a:r>
                      <a:endParaRPr kumimoji="1" lang="ja-JP" altLang="en-US" sz="2000" b="1"/>
                    </a:p>
                  </a:txBody>
                  <a:tcPr/>
                </a:tc>
                <a:tc>
                  <a:txBody>
                    <a:bodyPr/>
                    <a:lstStyle/>
                    <a:p>
                      <a:pPr algn="r"/>
                      <a:r>
                        <a:rPr kumimoji="1" lang="en-US" altLang="ja-JP" sz="2000" b="1" smtClean="0"/>
                        <a:t>0.22</a:t>
                      </a:r>
                      <a:endParaRPr kumimoji="1" lang="ja-JP" altLang="en-US" sz="2000" b="1"/>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研究の拡張</a:t>
                      </a:r>
                      <a:endParaRPr kumimoji="1" lang="ja-JP" altLang="en-US"/>
                    </a:p>
                  </a:txBody>
                  <a:tcPr/>
                </a:tc>
                <a:tc>
                  <a:txBody>
                    <a:bodyPr/>
                    <a:lstStyle/>
                    <a:p>
                      <a:pPr algn="r"/>
                      <a:r>
                        <a:rPr kumimoji="1" lang="en-US" altLang="ja-JP" sz="2000" smtClean="0"/>
                        <a:t>0.03</a:t>
                      </a:r>
                      <a:endParaRPr kumimoji="1" lang="ja-JP" altLang="en-US" sz="2000"/>
                    </a:p>
                  </a:txBody>
                  <a:tcPr/>
                </a:tc>
                <a:tc>
                  <a:txBody>
                    <a:bodyPr/>
                    <a:lstStyle/>
                    <a:p>
                      <a:pPr algn="r"/>
                      <a:r>
                        <a:rPr kumimoji="1" lang="en-US" altLang="ja-JP" sz="2000" smtClean="0"/>
                        <a:t>0.71</a:t>
                      </a:r>
                      <a:endParaRPr kumimoji="1" lang="ja-JP" altLang="en-US" sz="2000"/>
                    </a:p>
                  </a:txBody>
                  <a:tcPr/>
                </a:tc>
                <a:tc>
                  <a:txBody>
                    <a:bodyPr/>
                    <a:lstStyle/>
                    <a:p>
                      <a:pPr algn="r"/>
                      <a:r>
                        <a:rPr kumimoji="1" lang="en-US" altLang="ja-JP" sz="2000" smtClean="0"/>
                        <a:t>0.06</a:t>
                      </a:r>
                      <a:endParaRPr kumimoji="1" lang="ja-JP" altLang="en-US" sz="2000"/>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a:t>
                      </a:r>
                      <a:endParaRPr kumimoji="1" lang="ja-JP" altLang="en-US"/>
                    </a:p>
                  </a:txBody>
                  <a:tcPr/>
                </a:tc>
                <a:tc>
                  <a:txBody>
                    <a:bodyPr/>
                    <a:lstStyle/>
                    <a:p>
                      <a:pPr algn="r"/>
                      <a:r>
                        <a:rPr kumimoji="1" lang="en-US" altLang="ja-JP" sz="2000" smtClean="0"/>
                        <a:t>0.02</a:t>
                      </a:r>
                      <a:endParaRPr kumimoji="1" lang="ja-JP" altLang="en-US" sz="2000"/>
                    </a:p>
                  </a:txBody>
                  <a:tcPr/>
                </a:tc>
                <a:tc>
                  <a:txBody>
                    <a:bodyPr/>
                    <a:lstStyle/>
                    <a:p>
                      <a:pPr algn="r"/>
                      <a:r>
                        <a:rPr kumimoji="1" lang="en-US" altLang="ja-JP" sz="2000" smtClean="0"/>
                        <a:t>0.56</a:t>
                      </a:r>
                      <a:endParaRPr kumimoji="1" lang="ja-JP" altLang="en-US" sz="2000"/>
                    </a:p>
                  </a:txBody>
                  <a:tcPr/>
                </a:tc>
                <a:tc>
                  <a:txBody>
                    <a:bodyPr/>
                    <a:lstStyle/>
                    <a:p>
                      <a:pPr algn="r"/>
                      <a:r>
                        <a:rPr kumimoji="1" lang="en-US" altLang="ja-JP" sz="2000" smtClean="0"/>
                        <a:t>0.01</a:t>
                      </a:r>
                      <a:endParaRPr kumimoji="1" lang="ja-JP" altLang="en-US" sz="2000"/>
                    </a:p>
                  </a:txBody>
                  <a:tcPr/>
                </a:tc>
              </a:tr>
              <a:tr h="370840">
                <a:tc rowSpan="3">
                  <a:txBody>
                    <a:bodyPr/>
                    <a:lstStyle/>
                    <a:p>
                      <a:pPr algn="ctr"/>
                      <a:r>
                        <a:rPr kumimoji="1" lang="en-US" altLang="ja-JP" smtClean="0"/>
                        <a:t>WebKit</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sz="2000" b="1" smtClean="0"/>
                        <a:t>0.21</a:t>
                      </a:r>
                      <a:endParaRPr kumimoji="1" lang="ja-JP" altLang="en-US" sz="2000" b="1"/>
                    </a:p>
                  </a:txBody>
                  <a:tcPr/>
                </a:tc>
                <a:tc>
                  <a:txBody>
                    <a:bodyPr/>
                    <a:lstStyle/>
                    <a:p>
                      <a:pPr algn="r"/>
                      <a:r>
                        <a:rPr kumimoji="1" lang="en-US" altLang="ja-JP" sz="2000" b="1" smtClean="0"/>
                        <a:t>0.88</a:t>
                      </a:r>
                      <a:endParaRPr kumimoji="1" lang="ja-JP" altLang="en-US" sz="2000" b="1"/>
                    </a:p>
                  </a:txBody>
                  <a:tcPr/>
                </a:tc>
                <a:tc>
                  <a:txBody>
                    <a:bodyPr/>
                    <a:lstStyle/>
                    <a:p>
                      <a:pPr algn="r"/>
                      <a:r>
                        <a:rPr kumimoji="1" lang="en-US" altLang="ja-JP" sz="2000" b="1" smtClean="0"/>
                        <a:t>0.33</a:t>
                      </a:r>
                      <a:endParaRPr kumimoji="1" lang="ja-JP" altLang="en-US" sz="2000" b="1"/>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研究の拡張</a:t>
                      </a:r>
                      <a:endParaRPr kumimoji="1" lang="ja-JP" altLang="en-US"/>
                    </a:p>
                  </a:txBody>
                  <a:tcPr/>
                </a:tc>
                <a:tc>
                  <a:txBody>
                    <a:bodyPr/>
                    <a:lstStyle/>
                    <a:p>
                      <a:pPr algn="r"/>
                      <a:r>
                        <a:rPr kumimoji="1" lang="en-US" altLang="ja-JP" sz="2000" smtClean="0"/>
                        <a:t>0.15</a:t>
                      </a:r>
                      <a:endParaRPr kumimoji="1" lang="ja-JP" altLang="en-US" sz="2000"/>
                    </a:p>
                  </a:txBody>
                  <a:tcPr/>
                </a:tc>
                <a:tc>
                  <a:txBody>
                    <a:bodyPr/>
                    <a:lstStyle/>
                    <a:p>
                      <a:pPr algn="r"/>
                      <a:r>
                        <a:rPr kumimoji="1" lang="en-US" altLang="ja-JP" sz="2000" smtClean="0"/>
                        <a:t>0.90</a:t>
                      </a:r>
                      <a:endParaRPr kumimoji="1" lang="ja-JP" altLang="en-US" sz="2000"/>
                    </a:p>
                  </a:txBody>
                  <a:tcPr/>
                </a:tc>
                <a:tc>
                  <a:txBody>
                    <a:bodyPr/>
                    <a:lstStyle/>
                    <a:p>
                      <a:pPr algn="r"/>
                      <a:r>
                        <a:rPr kumimoji="1" lang="en-US" altLang="ja-JP" sz="2000" smtClean="0"/>
                        <a:t>0.26</a:t>
                      </a:r>
                      <a:endParaRPr kumimoji="1" lang="ja-JP" altLang="en-US" sz="2000"/>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a:t>
                      </a:r>
                      <a:endParaRPr kumimoji="1" lang="ja-JP" altLang="en-US"/>
                    </a:p>
                  </a:txBody>
                  <a:tcPr/>
                </a:tc>
                <a:tc>
                  <a:txBody>
                    <a:bodyPr/>
                    <a:lstStyle/>
                    <a:p>
                      <a:pPr algn="r"/>
                      <a:r>
                        <a:rPr kumimoji="1" lang="en-US" altLang="ja-JP" sz="2000" smtClean="0"/>
                        <a:t>0.12</a:t>
                      </a:r>
                      <a:endParaRPr kumimoji="1" lang="ja-JP" altLang="en-US" sz="2000"/>
                    </a:p>
                  </a:txBody>
                  <a:tcPr/>
                </a:tc>
                <a:tc>
                  <a:txBody>
                    <a:bodyPr/>
                    <a:lstStyle/>
                    <a:p>
                      <a:pPr algn="r"/>
                      <a:r>
                        <a:rPr kumimoji="1" lang="en-US" altLang="ja-JP" sz="2000" smtClean="0"/>
                        <a:t>0.88</a:t>
                      </a:r>
                      <a:endParaRPr kumimoji="1" lang="ja-JP" altLang="en-US" sz="2000"/>
                    </a:p>
                  </a:txBody>
                  <a:tcPr/>
                </a:tc>
                <a:tc>
                  <a:txBody>
                    <a:bodyPr/>
                    <a:lstStyle/>
                    <a:p>
                      <a:pPr algn="r"/>
                      <a:r>
                        <a:rPr kumimoji="1" lang="en-US" altLang="ja-JP" sz="2000" smtClean="0"/>
                        <a:t>0.20</a:t>
                      </a:r>
                      <a:endParaRPr kumimoji="1" lang="ja-JP" altLang="en-US" sz="2000"/>
                    </a:p>
                  </a:txBody>
                  <a:tcPr/>
                </a:tc>
              </a:tr>
            </a:tbl>
          </a:graphicData>
        </a:graphic>
      </p:graphicFrame>
    </p:spTree>
    <p:extLst>
      <p:ext uri="{BB962C8B-B14F-4D97-AF65-F5344CB8AC3E}">
        <p14:creationId xmlns:p14="http://schemas.microsoft.com/office/powerpoint/2010/main" val="34037193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結果：全モジュールの平均</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20</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2724505109"/>
              </p:ext>
            </p:extLst>
          </p:nvPr>
        </p:nvGraphicFramePr>
        <p:xfrm>
          <a:off x="251520" y="1255608"/>
          <a:ext cx="8630920" cy="5125720"/>
        </p:xfrm>
        <a:graphic>
          <a:graphicData uri="http://schemas.openxmlformats.org/drawingml/2006/table">
            <a:tbl>
              <a:tblPr firstRow="1" bandRow="1">
                <a:tableStyleId>{5C22544A-7EE6-4342-B048-85BDC9FD1C3A}</a:tableStyleId>
              </a:tblPr>
              <a:tblGrid>
                <a:gridCol w="1846580"/>
                <a:gridCol w="1846580"/>
                <a:gridCol w="1645920"/>
                <a:gridCol w="1645920"/>
                <a:gridCol w="1645920"/>
              </a:tblGrid>
              <a:tr h="370840">
                <a:tc>
                  <a:txBody>
                    <a:bodyPr/>
                    <a:lstStyle/>
                    <a:p>
                      <a:pPr algn="ctr"/>
                      <a:r>
                        <a:rPr kumimoji="1" lang="ja-JP" altLang="en-US" smtClean="0"/>
                        <a:t>プロジェクト名</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rowSpan="3">
                  <a:txBody>
                    <a:bodyPr/>
                    <a:lstStyle/>
                    <a:p>
                      <a:pPr algn="ctr"/>
                      <a:r>
                        <a:rPr kumimoji="1" lang="en-US" altLang="ja-JP" smtClean="0"/>
                        <a:t>Eclipse</a:t>
                      </a:r>
                      <a:r>
                        <a:rPr kumimoji="1" lang="en-US" altLang="ja-JP" baseline="0" smtClean="0"/>
                        <a:t> Platform</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sz="2000" b="1" smtClean="0"/>
                        <a:t>0.15</a:t>
                      </a:r>
                      <a:endParaRPr kumimoji="1" lang="ja-JP" altLang="en-US" sz="2000" b="1"/>
                    </a:p>
                  </a:txBody>
                  <a:tcPr/>
                </a:tc>
                <a:tc>
                  <a:txBody>
                    <a:bodyPr/>
                    <a:lstStyle/>
                    <a:p>
                      <a:pPr algn="r"/>
                      <a:r>
                        <a:rPr kumimoji="1" lang="en-US" altLang="ja-JP" sz="2000" b="1" smtClean="0"/>
                        <a:t>0.97</a:t>
                      </a:r>
                      <a:endParaRPr kumimoji="1" lang="ja-JP" altLang="en-US" sz="2000" b="1"/>
                    </a:p>
                  </a:txBody>
                  <a:tcPr/>
                </a:tc>
                <a:tc>
                  <a:txBody>
                    <a:bodyPr/>
                    <a:lstStyle/>
                    <a:p>
                      <a:pPr algn="r"/>
                      <a:r>
                        <a:rPr kumimoji="1" lang="en-US" altLang="ja-JP" sz="2000" b="1" smtClean="0"/>
                        <a:t>0.25</a:t>
                      </a:r>
                      <a:endParaRPr kumimoji="1" lang="ja-JP" altLang="en-US" sz="2000" b="1"/>
                    </a:p>
                  </a:txBody>
                  <a:tcPr/>
                </a:tc>
              </a:tr>
              <a:tr h="370840">
                <a:tc vMerge="1">
                  <a:txBody>
                    <a:bodyPr/>
                    <a:lstStyle/>
                    <a:p>
                      <a:endParaRPr kumimoji="1" lang="ja-JP" altLang="en-US"/>
                    </a:p>
                  </a:txBody>
                  <a:tcPr/>
                </a:tc>
                <a:tc>
                  <a:txBody>
                    <a:bodyPr/>
                    <a:lstStyle/>
                    <a:p>
                      <a:r>
                        <a:rPr kumimoji="1" lang="ja-JP" altLang="en-US" smtClean="0"/>
                        <a:t>先行研究</a:t>
                      </a:r>
                      <a:r>
                        <a:rPr kumimoji="1" lang="ja-JP" altLang="en-US" smtClean="0"/>
                        <a:t>の拡張</a:t>
                      </a:r>
                      <a:endParaRPr kumimoji="1" lang="ja-JP" altLang="en-US"/>
                    </a:p>
                  </a:txBody>
                  <a:tcPr/>
                </a:tc>
                <a:tc>
                  <a:txBody>
                    <a:bodyPr/>
                    <a:lstStyle/>
                    <a:p>
                      <a:pPr algn="r"/>
                      <a:r>
                        <a:rPr kumimoji="1" lang="en-US" altLang="ja-JP" sz="2000" smtClean="0"/>
                        <a:t>0.05</a:t>
                      </a:r>
                      <a:endParaRPr kumimoji="1" lang="ja-JP" altLang="en-US" sz="2000"/>
                    </a:p>
                  </a:txBody>
                  <a:tcPr/>
                </a:tc>
                <a:tc>
                  <a:txBody>
                    <a:bodyPr/>
                    <a:lstStyle/>
                    <a:p>
                      <a:pPr algn="r"/>
                      <a:r>
                        <a:rPr kumimoji="1" lang="en-US" altLang="ja-JP" sz="2000" smtClean="0"/>
                        <a:t>0.73</a:t>
                      </a:r>
                      <a:endParaRPr kumimoji="1" lang="ja-JP" altLang="en-US" sz="2000"/>
                    </a:p>
                  </a:txBody>
                  <a:tcPr/>
                </a:tc>
                <a:tc>
                  <a:txBody>
                    <a:bodyPr/>
                    <a:lstStyle/>
                    <a:p>
                      <a:pPr algn="r"/>
                      <a:r>
                        <a:rPr kumimoji="1" lang="en-US" altLang="ja-JP" sz="2000" smtClean="0"/>
                        <a:t>0.09</a:t>
                      </a:r>
                      <a:endParaRPr kumimoji="1" lang="ja-JP" altLang="en-US" sz="2000"/>
                    </a:p>
                  </a:txBody>
                  <a:tcPr/>
                </a:tc>
              </a:tr>
              <a:tr h="370840">
                <a:tc vMerge="1">
                  <a:txBody>
                    <a:bodyPr/>
                    <a:lstStyle/>
                    <a:p>
                      <a:endParaRPr kumimoji="1" lang="ja-JP" altLang="en-US"/>
                    </a:p>
                  </a:txBody>
                  <a:tcPr/>
                </a:tc>
                <a:tc>
                  <a:txBody>
                    <a:bodyPr/>
                    <a:lstStyle/>
                    <a:p>
                      <a:r>
                        <a:rPr kumimoji="1" lang="ja-JP" altLang="en-US" smtClean="0"/>
                        <a:t>先行研究</a:t>
                      </a:r>
                      <a:endParaRPr kumimoji="1" lang="ja-JP" altLang="en-US"/>
                    </a:p>
                  </a:txBody>
                  <a:tcPr/>
                </a:tc>
                <a:tc>
                  <a:txBody>
                    <a:bodyPr/>
                    <a:lstStyle/>
                    <a:p>
                      <a:pPr algn="r"/>
                      <a:r>
                        <a:rPr kumimoji="1" lang="en-US" altLang="ja-JP" sz="2000" smtClean="0"/>
                        <a:t>0.02</a:t>
                      </a:r>
                      <a:endParaRPr kumimoji="1" lang="ja-JP" altLang="en-US" sz="2000"/>
                    </a:p>
                  </a:txBody>
                  <a:tcPr/>
                </a:tc>
                <a:tc>
                  <a:txBody>
                    <a:bodyPr/>
                    <a:lstStyle/>
                    <a:p>
                      <a:pPr algn="r"/>
                      <a:r>
                        <a:rPr kumimoji="1" lang="en-US" altLang="ja-JP" sz="2000" smtClean="0"/>
                        <a:t>0.62</a:t>
                      </a:r>
                      <a:endParaRPr kumimoji="1" lang="ja-JP" altLang="en-US" sz="2000"/>
                    </a:p>
                  </a:txBody>
                  <a:tcPr/>
                </a:tc>
                <a:tc>
                  <a:txBody>
                    <a:bodyPr/>
                    <a:lstStyle/>
                    <a:p>
                      <a:pPr algn="r"/>
                      <a:r>
                        <a:rPr kumimoji="1" lang="en-US" altLang="ja-JP" sz="2000" smtClean="0"/>
                        <a:t>0.02</a:t>
                      </a:r>
                      <a:endParaRPr kumimoji="1" lang="ja-JP" altLang="en-US" sz="2000"/>
                    </a:p>
                  </a:txBody>
                  <a:tcPr/>
                </a:tc>
              </a:tr>
              <a:tr h="370840">
                <a:tc rowSpan="3">
                  <a:txBody>
                    <a:bodyPr/>
                    <a:lstStyle/>
                    <a:p>
                      <a:pPr algn="ctr"/>
                      <a:r>
                        <a:rPr kumimoji="1" lang="en-US" altLang="ja-JP" smtClean="0"/>
                        <a:t>GNU</a:t>
                      </a:r>
                      <a:r>
                        <a:rPr kumimoji="1" lang="en-US" altLang="ja-JP" baseline="0" smtClean="0"/>
                        <a:t> GCC</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sz="2000" b="1" smtClean="0"/>
                        <a:t>0.09</a:t>
                      </a:r>
                      <a:endParaRPr kumimoji="1" lang="ja-JP" altLang="en-US" sz="2000" b="1"/>
                    </a:p>
                  </a:txBody>
                  <a:tcPr/>
                </a:tc>
                <a:tc>
                  <a:txBody>
                    <a:bodyPr/>
                    <a:lstStyle/>
                    <a:p>
                      <a:pPr algn="r"/>
                      <a:r>
                        <a:rPr kumimoji="1" lang="en-US" altLang="ja-JP" sz="2000" b="1" smtClean="0"/>
                        <a:t>1.00</a:t>
                      </a:r>
                      <a:endParaRPr kumimoji="1" lang="ja-JP" altLang="en-US" sz="2000" b="1"/>
                    </a:p>
                  </a:txBody>
                  <a:tcPr/>
                </a:tc>
                <a:tc>
                  <a:txBody>
                    <a:bodyPr/>
                    <a:lstStyle/>
                    <a:p>
                      <a:pPr algn="r"/>
                      <a:r>
                        <a:rPr kumimoji="1" lang="en-US" altLang="ja-JP" sz="2000" b="1" smtClean="0"/>
                        <a:t>0.15</a:t>
                      </a:r>
                      <a:endParaRPr kumimoji="1" lang="ja-JP" altLang="en-US" sz="2000" b="1"/>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研究の拡張</a:t>
                      </a:r>
                      <a:endParaRPr kumimoji="1" lang="ja-JP" altLang="en-US"/>
                    </a:p>
                  </a:txBody>
                  <a:tcPr/>
                </a:tc>
                <a:tc>
                  <a:txBody>
                    <a:bodyPr/>
                    <a:lstStyle/>
                    <a:p>
                      <a:pPr algn="r"/>
                      <a:r>
                        <a:rPr kumimoji="1" lang="en-US" altLang="ja-JP" sz="2000" smtClean="0"/>
                        <a:t>0.01</a:t>
                      </a:r>
                      <a:endParaRPr kumimoji="1" lang="ja-JP" altLang="en-US" sz="2000"/>
                    </a:p>
                  </a:txBody>
                  <a:tcPr/>
                </a:tc>
                <a:tc>
                  <a:txBody>
                    <a:bodyPr/>
                    <a:lstStyle/>
                    <a:p>
                      <a:pPr algn="r"/>
                      <a:r>
                        <a:rPr kumimoji="1" lang="en-US" altLang="ja-JP" sz="2000" smtClean="0"/>
                        <a:t>0.74</a:t>
                      </a:r>
                      <a:endParaRPr kumimoji="1" lang="ja-JP" altLang="en-US" sz="2000"/>
                    </a:p>
                  </a:txBody>
                  <a:tcPr/>
                </a:tc>
                <a:tc>
                  <a:txBody>
                    <a:bodyPr/>
                    <a:lstStyle/>
                    <a:p>
                      <a:pPr algn="r"/>
                      <a:r>
                        <a:rPr kumimoji="1" lang="en-US" altLang="ja-JP" sz="2000" smtClean="0"/>
                        <a:t>0.03</a:t>
                      </a:r>
                      <a:endParaRPr kumimoji="1" lang="ja-JP" altLang="en-US" sz="2000"/>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a:t>
                      </a:r>
                      <a:endParaRPr kumimoji="1" lang="ja-JP" altLang="en-US"/>
                    </a:p>
                  </a:txBody>
                  <a:tcPr/>
                </a:tc>
                <a:tc>
                  <a:txBody>
                    <a:bodyPr/>
                    <a:lstStyle/>
                    <a:p>
                      <a:pPr algn="r"/>
                      <a:r>
                        <a:rPr kumimoji="1" lang="en-US" altLang="ja-JP" sz="2000" smtClean="0"/>
                        <a:t>0.01</a:t>
                      </a:r>
                      <a:endParaRPr kumimoji="1" lang="ja-JP" altLang="en-US" sz="2000"/>
                    </a:p>
                  </a:txBody>
                  <a:tcPr/>
                </a:tc>
                <a:tc>
                  <a:txBody>
                    <a:bodyPr/>
                    <a:lstStyle/>
                    <a:p>
                      <a:pPr algn="r"/>
                      <a:r>
                        <a:rPr kumimoji="1" lang="en-US" altLang="ja-JP" sz="2000" smtClean="0"/>
                        <a:t>0.76</a:t>
                      </a:r>
                      <a:endParaRPr kumimoji="1" lang="ja-JP" altLang="en-US" sz="2000"/>
                    </a:p>
                  </a:txBody>
                  <a:tcPr/>
                </a:tc>
                <a:tc>
                  <a:txBody>
                    <a:bodyPr/>
                    <a:lstStyle/>
                    <a:p>
                      <a:pPr algn="r"/>
                      <a:r>
                        <a:rPr kumimoji="1" lang="en-US" altLang="ja-JP" sz="2000" smtClean="0"/>
                        <a:t>0.01</a:t>
                      </a:r>
                      <a:endParaRPr kumimoji="1" lang="ja-JP" altLang="en-US" sz="2000"/>
                    </a:p>
                  </a:txBody>
                  <a:tcPr/>
                </a:tc>
              </a:tr>
              <a:tr h="370840">
                <a:tc rowSpan="3">
                  <a:txBody>
                    <a:bodyPr/>
                    <a:lstStyle/>
                    <a:p>
                      <a:pPr algn="ctr"/>
                      <a:r>
                        <a:rPr kumimoji="1" lang="en-US" altLang="ja-JP" smtClean="0"/>
                        <a:t>GNOME</a:t>
                      </a:r>
                      <a:r>
                        <a:rPr kumimoji="1" lang="en-US" altLang="ja-JP" baseline="0" smtClean="0"/>
                        <a:t> GIMP</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sz="2000" b="1" smtClean="0"/>
                        <a:t>0.12</a:t>
                      </a:r>
                      <a:endParaRPr kumimoji="1" lang="ja-JP" altLang="en-US" sz="2000" b="1"/>
                    </a:p>
                  </a:txBody>
                  <a:tcPr/>
                </a:tc>
                <a:tc>
                  <a:txBody>
                    <a:bodyPr/>
                    <a:lstStyle/>
                    <a:p>
                      <a:pPr algn="r"/>
                      <a:r>
                        <a:rPr kumimoji="1" lang="en-US" altLang="ja-JP" sz="2000" b="1" smtClean="0"/>
                        <a:t>1.00</a:t>
                      </a:r>
                      <a:endParaRPr kumimoji="1" lang="ja-JP" altLang="en-US" sz="2000" b="1"/>
                    </a:p>
                  </a:txBody>
                  <a:tcPr/>
                </a:tc>
                <a:tc>
                  <a:txBody>
                    <a:bodyPr/>
                    <a:lstStyle/>
                    <a:p>
                      <a:pPr algn="r"/>
                      <a:r>
                        <a:rPr kumimoji="1" lang="en-US" altLang="ja-JP" sz="2000" b="1" smtClean="0"/>
                        <a:t>0.22</a:t>
                      </a:r>
                      <a:endParaRPr kumimoji="1" lang="ja-JP" altLang="en-US" sz="2000" b="1"/>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研究の拡張</a:t>
                      </a:r>
                      <a:endParaRPr kumimoji="1" lang="ja-JP" altLang="en-US"/>
                    </a:p>
                  </a:txBody>
                  <a:tcPr/>
                </a:tc>
                <a:tc>
                  <a:txBody>
                    <a:bodyPr/>
                    <a:lstStyle/>
                    <a:p>
                      <a:pPr algn="r"/>
                      <a:r>
                        <a:rPr kumimoji="1" lang="en-US" altLang="ja-JP" sz="2000" smtClean="0"/>
                        <a:t>0.03</a:t>
                      </a:r>
                      <a:endParaRPr kumimoji="1" lang="ja-JP" altLang="en-US" sz="2000"/>
                    </a:p>
                  </a:txBody>
                  <a:tcPr/>
                </a:tc>
                <a:tc>
                  <a:txBody>
                    <a:bodyPr/>
                    <a:lstStyle/>
                    <a:p>
                      <a:pPr algn="r"/>
                      <a:r>
                        <a:rPr kumimoji="1" lang="en-US" altLang="ja-JP" sz="2000" smtClean="0"/>
                        <a:t>0.71</a:t>
                      </a:r>
                      <a:endParaRPr kumimoji="1" lang="ja-JP" altLang="en-US" sz="2000"/>
                    </a:p>
                  </a:txBody>
                  <a:tcPr/>
                </a:tc>
                <a:tc>
                  <a:txBody>
                    <a:bodyPr/>
                    <a:lstStyle/>
                    <a:p>
                      <a:pPr algn="r"/>
                      <a:r>
                        <a:rPr kumimoji="1" lang="en-US" altLang="ja-JP" sz="2000" smtClean="0"/>
                        <a:t>0.06</a:t>
                      </a:r>
                      <a:endParaRPr kumimoji="1" lang="ja-JP" altLang="en-US" sz="2000"/>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a:t>
                      </a:r>
                      <a:endParaRPr kumimoji="1" lang="ja-JP" altLang="en-US"/>
                    </a:p>
                  </a:txBody>
                  <a:tcPr/>
                </a:tc>
                <a:tc>
                  <a:txBody>
                    <a:bodyPr/>
                    <a:lstStyle/>
                    <a:p>
                      <a:pPr algn="r"/>
                      <a:r>
                        <a:rPr kumimoji="1" lang="en-US" altLang="ja-JP" sz="2000" smtClean="0"/>
                        <a:t>0.02</a:t>
                      </a:r>
                      <a:endParaRPr kumimoji="1" lang="ja-JP" altLang="en-US" sz="2000"/>
                    </a:p>
                  </a:txBody>
                  <a:tcPr/>
                </a:tc>
                <a:tc>
                  <a:txBody>
                    <a:bodyPr/>
                    <a:lstStyle/>
                    <a:p>
                      <a:pPr algn="r"/>
                      <a:r>
                        <a:rPr kumimoji="1" lang="en-US" altLang="ja-JP" sz="2000" smtClean="0"/>
                        <a:t>0.56</a:t>
                      </a:r>
                      <a:endParaRPr kumimoji="1" lang="ja-JP" altLang="en-US" sz="2000"/>
                    </a:p>
                  </a:txBody>
                  <a:tcPr/>
                </a:tc>
                <a:tc>
                  <a:txBody>
                    <a:bodyPr/>
                    <a:lstStyle/>
                    <a:p>
                      <a:pPr algn="r"/>
                      <a:r>
                        <a:rPr kumimoji="1" lang="en-US" altLang="ja-JP" sz="2000" smtClean="0"/>
                        <a:t>0.01</a:t>
                      </a:r>
                      <a:endParaRPr kumimoji="1" lang="ja-JP" altLang="en-US" sz="2000"/>
                    </a:p>
                  </a:txBody>
                  <a:tcPr/>
                </a:tc>
              </a:tr>
              <a:tr h="370840">
                <a:tc rowSpan="3">
                  <a:txBody>
                    <a:bodyPr/>
                    <a:lstStyle/>
                    <a:p>
                      <a:pPr algn="ctr"/>
                      <a:r>
                        <a:rPr kumimoji="1" lang="en-US" altLang="ja-JP" smtClean="0"/>
                        <a:t>WebKit</a:t>
                      </a:r>
                      <a:endParaRPr kumimoji="1" lang="ja-JP" altLang="en-US"/>
                    </a:p>
                  </a:txBody>
                  <a:tcPr anchor="ctr"/>
                </a:tc>
                <a:tc>
                  <a:txBody>
                    <a:bodyPr/>
                    <a:lstStyle/>
                    <a:p>
                      <a:r>
                        <a:rPr kumimoji="1" lang="ja-JP" altLang="en-US" b="1" smtClean="0"/>
                        <a:t>提案手法</a:t>
                      </a:r>
                      <a:endParaRPr kumimoji="1" lang="ja-JP" altLang="en-US" b="1"/>
                    </a:p>
                  </a:txBody>
                  <a:tcPr/>
                </a:tc>
                <a:tc>
                  <a:txBody>
                    <a:bodyPr/>
                    <a:lstStyle/>
                    <a:p>
                      <a:pPr algn="r"/>
                      <a:r>
                        <a:rPr kumimoji="1" lang="en-US" altLang="ja-JP" sz="2000" b="1" smtClean="0"/>
                        <a:t>0.21</a:t>
                      </a:r>
                      <a:endParaRPr kumimoji="1" lang="ja-JP" altLang="en-US" sz="2000" b="1"/>
                    </a:p>
                  </a:txBody>
                  <a:tcPr/>
                </a:tc>
                <a:tc>
                  <a:txBody>
                    <a:bodyPr/>
                    <a:lstStyle/>
                    <a:p>
                      <a:pPr algn="r"/>
                      <a:r>
                        <a:rPr kumimoji="1" lang="en-US" altLang="ja-JP" sz="2000" b="1" smtClean="0"/>
                        <a:t>0.88</a:t>
                      </a:r>
                      <a:endParaRPr kumimoji="1" lang="ja-JP" altLang="en-US" sz="2000" b="1"/>
                    </a:p>
                  </a:txBody>
                  <a:tcPr/>
                </a:tc>
                <a:tc>
                  <a:txBody>
                    <a:bodyPr/>
                    <a:lstStyle/>
                    <a:p>
                      <a:pPr algn="r"/>
                      <a:r>
                        <a:rPr kumimoji="1" lang="en-US" altLang="ja-JP" sz="2000" b="1" smtClean="0"/>
                        <a:t>0.33</a:t>
                      </a:r>
                      <a:endParaRPr kumimoji="1" lang="ja-JP" altLang="en-US" sz="2000" b="1"/>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研究の拡張</a:t>
                      </a:r>
                      <a:endParaRPr kumimoji="1" lang="ja-JP" altLang="en-US"/>
                    </a:p>
                  </a:txBody>
                  <a:tcPr/>
                </a:tc>
                <a:tc>
                  <a:txBody>
                    <a:bodyPr/>
                    <a:lstStyle/>
                    <a:p>
                      <a:pPr algn="r"/>
                      <a:r>
                        <a:rPr kumimoji="1" lang="en-US" altLang="ja-JP" sz="2000" smtClean="0"/>
                        <a:t>0.15</a:t>
                      </a:r>
                      <a:endParaRPr kumimoji="1" lang="ja-JP" altLang="en-US" sz="2000"/>
                    </a:p>
                  </a:txBody>
                  <a:tcPr/>
                </a:tc>
                <a:tc>
                  <a:txBody>
                    <a:bodyPr/>
                    <a:lstStyle/>
                    <a:p>
                      <a:pPr algn="r"/>
                      <a:r>
                        <a:rPr kumimoji="1" lang="en-US" altLang="ja-JP" sz="2000" smtClean="0"/>
                        <a:t>0.90</a:t>
                      </a:r>
                      <a:endParaRPr kumimoji="1" lang="ja-JP" altLang="en-US" sz="2000"/>
                    </a:p>
                  </a:txBody>
                  <a:tcPr/>
                </a:tc>
                <a:tc>
                  <a:txBody>
                    <a:bodyPr/>
                    <a:lstStyle/>
                    <a:p>
                      <a:pPr algn="r"/>
                      <a:r>
                        <a:rPr kumimoji="1" lang="en-US" altLang="ja-JP" sz="2000" smtClean="0"/>
                        <a:t>0.26</a:t>
                      </a:r>
                      <a:endParaRPr kumimoji="1" lang="ja-JP" altLang="en-US" sz="2000"/>
                    </a:p>
                  </a:txBody>
                  <a:tcPr/>
                </a:tc>
              </a:tr>
              <a:tr h="370840">
                <a:tc vMerge="1">
                  <a:txBody>
                    <a:bodyPr/>
                    <a:lstStyle/>
                    <a:p>
                      <a:endParaRPr kumimoji="1" lang="ja-JP" altLang="en-US"/>
                    </a:p>
                  </a:txBody>
                  <a:tcPr/>
                </a:tc>
                <a:tc>
                  <a:txBody>
                    <a:bodyPr/>
                    <a:lstStyle/>
                    <a:p>
                      <a:r>
                        <a:rPr kumimoji="1" lang="ja-JP" altLang="en-US" smtClean="0"/>
                        <a:t>先行</a:t>
                      </a:r>
                      <a:r>
                        <a:rPr kumimoji="1" lang="ja-JP" altLang="en-US" smtClean="0"/>
                        <a:t>研究</a:t>
                      </a:r>
                      <a:endParaRPr kumimoji="1" lang="ja-JP" altLang="en-US"/>
                    </a:p>
                  </a:txBody>
                  <a:tcPr/>
                </a:tc>
                <a:tc>
                  <a:txBody>
                    <a:bodyPr/>
                    <a:lstStyle/>
                    <a:p>
                      <a:pPr algn="r"/>
                      <a:r>
                        <a:rPr kumimoji="1" lang="en-US" altLang="ja-JP" sz="2000" smtClean="0"/>
                        <a:t>0.12</a:t>
                      </a:r>
                      <a:endParaRPr kumimoji="1" lang="ja-JP" altLang="en-US" sz="2000"/>
                    </a:p>
                  </a:txBody>
                  <a:tcPr/>
                </a:tc>
                <a:tc>
                  <a:txBody>
                    <a:bodyPr/>
                    <a:lstStyle/>
                    <a:p>
                      <a:pPr algn="r"/>
                      <a:r>
                        <a:rPr kumimoji="1" lang="en-US" altLang="ja-JP" sz="2000" smtClean="0"/>
                        <a:t>0.88</a:t>
                      </a:r>
                      <a:endParaRPr kumimoji="1" lang="ja-JP" altLang="en-US" sz="2000"/>
                    </a:p>
                  </a:txBody>
                  <a:tcPr/>
                </a:tc>
                <a:tc>
                  <a:txBody>
                    <a:bodyPr/>
                    <a:lstStyle/>
                    <a:p>
                      <a:pPr algn="r"/>
                      <a:r>
                        <a:rPr kumimoji="1" lang="en-US" altLang="ja-JP" sz="2000" smtClean="0"/>
                        <a:t>0.20</a:t>
                      </a:r>
                      <a:endParaRPr kumimoji="1" lang="ja-JP" altLang="en-US" sz="2000"/>
                    </a:p>
                  </a:txBody>
                  <a:tcPr/>
                </a:tc>
              </a:tr>
            </a:tbl>
          </a:graphicData>
        </a:graphic>
      </p:graphicFrame>
      <p:sp>
        <p:nvSpPr>
          <p:cNvPr id="7" name="正方形/長方形 6"/>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2800" b="1" smtClean="0"/>
              <a:t>提案手法は先行研究の予測モデルよりも高い精度で</a:t>
            </a:r>
            <a:r>
              <a:rPr lang="en-US" altLang="ja-JP" sz="2800" b="1" smtClean="0"/>
              <a:t/>
            </a:r>
            <a:br>
              <a:rPr lang="en-US" altLang="ja-JP" sz="2800" b="1" smtClean="0"/>
            </a:br>
            <a:r>
              <a:rPr lang="ja-JP" altLang="en-US" sz="2800" b="1" smtClean="0"/>
              <a:t>モジュールオーナー候補者を予測できた</a:t>
            </a:r>
            <a:endParaRPr lang="en-US" altLang="ja-JP" sz="2800" b="1"/>
          </a:p>
        </p:txBody>
      </p:sp>
    </p:spTree>
    <p:extLst>
      <p:ext uri="{BB962C8B-B14F-4D97-AF65-F5344CB8AC3E}">
        <p14:creationId xmlns:p14="http://schemas.microsoft.com/office/powerpoint/2010/main" val="21888823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考察</a:t>
            </a:r>
            <a:endParaRPr kumimoji="1" lang="ja-JP" altLang="en-US"/>
          </a:p>
        </p:txBody>
      </p:sp>
      <p:sp>
        <p:nvSpPr>
          <p:cNvPr id="3" name="コンテンツ プレースホルダー 2"/>
          <p:cNvSpPr>
            <a:spLocks noGrp="1"/>
          </p:cNvSpPr>
          <p:nvPr>
            <p:ph idx="1"/>
          </p:nvPr>
        </p:nvSpPr>
        <p:spPr/>
        <p:txBody>
          <a:bodyPr/>
          <a:lstStyle/>
          <a:p>
            <a:r>
              <a:rPr lang="ja-JP" altLang="en-US"/>
              <a:t>同様に</a:t>
            </a:r>
            <a:r>
              <a:rPr lang="ja-JP" altLang="en-US" smtClean="0"/>
              <a:t>コメント貢献度の割合メトリクスを用いた予測モデルによる評価を行う</a:t>
            </a:r>
            <a:endParaRPr lang="en-US" altLang="ja-JP" smtClean="0"/>
          </a:p>
          <a:p>
            <a:pPr lvl="1" algn="l"/>
            <a:r>
              <a:rPr lang="ja-JP" altLang="en-US" smtClean="0"/>
              <a:t>コメント貢献度</a:t>
            </a:r>
            <a:r>
              <a:rPr lang="ja-JP" altLang="en-US"/>
              <a:t>の</a:t>
            </a:r>
            <a:r>
              <a:rPr lang="ja-JP" altLang="en-US"/>
              <a:t>割合 </a:t>
            </a:r>
            <a:r>
              <a:rPr lang="en-US" altLang="ja-JP" sz="2000" smtClean="0"/>
              <a:t>(CCR</a:t>
            </a:r>
            <a:r>
              <a:rPr lang="ja-JP" altLang="en-US" sz="1800" smtClean="0"/>
              <a:t>：</a:t>
            </a:r>
            <a:r>
              <a:rPr lang="en-US" altLang="ja-JP" sz="1800" smtClean="0"/>
              <a:t>Comment </a:t>
            </a:r>
            <a:r>
              <a:rPr lang="en-US" altLang="ja-JP" sz="1800"/>
              <a:t>Contribution Rate)</a:t>
            </a:r>
            <a:endParaRPr lang="en-US" altLang="ja-JP" sz="1600"/>
          </a:p>
          <a:p>
            <a:pPr lvl="1" algn="l"/>
            <a:r>
              <a:rPr lang="ja-JP" altLang="en-US" smtClean="0">
                <a:solidFill>
                  <a:prstClr val="black"/>
                </a:solidFill>
              </a:rPr>
              <a:t>特定のモジュールに占める投稿したコメントの割合</a:t>
            </a:r>
            <a:endParaRPr lang="en-US" altLang="ja-JP" smtClean="0">
              <a:solidFill>
                <a:prstClr val="black"/>
              </a:solidFill>
            </a:endParaRPr>
          </a:p>
          <a:p>
            <a:pPr lvl="1" algn="l"/>
            <a:endParaRPr lang="en-US" altLang="ja-JP" sz="1600">
              <a:solidFill>
                <a:prstClr val="black"/>
              </a:solidFill>
            </a:endParaRPr>
          </a:p>
          <a:p>
            <a:pPr algn="l"/>
            <a:r>
              <a:rPr lang="en-US" altLang="ja-JP" smtClean="0"/>
              <a:t>PCR</a:t>
            </a:r>
            <a:r>
              <a:rPr lang="ja-JP" altLang="en-US" smtClean="0"/>
              <a:t>を用いた予測モデルおよび</a:t>
            </a:r>
            <a:r>
              <a:rPr lang="en-US" altLang="ja-JP" smtClean="0"/>
              <a:t>CCR</a:t>
            </a:r>
            <a:r>
              <a:rPr lang="ja-JP" altLang="en-US" smtClean="0"/>
              <a:t>を用いた予測モデル，</a:t>
            </a:r>
            <a:r>
              <a:rPr lang="en-US" altLang="ja-JP" smtClean="0"/>
              <a:t>PCR</a:t>
            </a:r>
            <a:r>
              <a:rPr lang="ja-JP" altLang="en-US" smtClean="0"/>
              <a:t>および</a:t>
            </a:r>
            <a:r>
              <a:rPr lang="en-US" altLang="ja-JP" smtClean="0"/>
              <a:t>CCR</a:t>
            </a:r>
            <a:r>
              <a:rPr lang="ja-JP" altLang="en-US" smtClean="0"/>
              <a:t>の</a:t>
            </a:r>
            <a:r>
              <a:rPr lang="en-US" altLang="ja-JP" smtClean="0"/>
              <a:t>2</a:t>
            </a:r>
            <a:r>
              <a:rPr lang="ja-JP" altLang="en-US" smtClean="0"/>
              <a:t>つを用いた予測モデルでの精度を比較する</a:t>
            </a:r>
            <a:endParaRPr lang="en-US" altLang="ja-JP" smtClean="0"/>
          </a:p>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21</a:t>
            </a:fld>
            <a:endParaRPr lang="ja-JP" altLang="en-US"/>
          </a:p>
        </p:txBody>
      </p:sp>
    </p:spTree>
    <p:extLst>
      <p:ext uri="{BB962C8B-B14F-4D97-AF65-F5344CB8AC3E}">
        <p14:creationId xmlns:p14="http://schemas.microsoft.com/office/powerpoint/2010/main" val="42247520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PCR</a:t>
            </a:r>
            <a:r>
              <a:rPr kumimoji="1" lang="ja-JP" altLang="en-US" smtClean="0"/>
              <a:t>と</a:t>
            </a:r>
            <a:r>
              <a:rPr kumimoji="1" lang="en-US" altLang="ja-JP" smtClean="0"/>
              <a:t>CCR</a:t>
            </a:r>
            <a:r>
              <a:rPr lang="ja-JP" altLang="en-US" smtClean="0"/>
              <a:t>の比較</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22</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862923841"/>
              </p:ext>
            </p:extLst>
          </p:nvPr>
        </p:nvGraphicFramePr>
        <p:xfrm>
          <a:off x="467544" y="1556792"/>
          <a:ext cx="8173720" cy="4485640"/>
        </p:xfrm>
        <a:graphic>
          <a:graphicData uri="http://schemas.openxmlformats.org/drawingml/2006/table">
            <a:tbl>
              <a:tblPr firstRow="1" bandRow="1">
                <a:tableStyleId>{5C22544A-7EE6-4342-B048-85BDC9FD1C3A}</a:tableStyleId>
              </a:tblPr>
              <a:tblGrid>
                <a:gridCol w="1846580"/>
                <a:gridCol w="1389380"/>
                <a:gridCol w="1645920"/>
                <a:gridCol w="1645920"/>
                <a:gridCol w="1645920"/>
              </a:tblGrid>
              <a:tr h="370840">
                <a:tc>
                  <a:txBody>
                    <a:bodyPr/>
                    <a:lstStyle/>
                    <a:p>
                      <a:pPr algn="ctr"/>
                      <a:r>
                        <a:rPr kumimoji="1" lang="ja-JP" altLang="en-US" smtClean="0"/>
                        <a:t>プロジェクト名</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rowSpan="3">
                  <a:txBody>
                    <a:bodyPr/>
                    <a:lstStyle/>
                    <a:p>
                      <a:pPr algn="ctr"/>
                      <a:r>
                        <a:rPr kumimoji="1" lang="en-US" altLang="ja-JP" baseline="0" smtClean="0"/>
                        <a:t>Mozilla Firefox</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a:r>
                        <a:rPr kumimoji="1" lang="en-US" altLang="ja-JP" sz="2400" b="1" smtClean="0"/>
                        <a:t>0.27</a:t>
                      </a:r>
                      <a:endParaRPr kumimoji="1" lang="ja-JP" altLang="en-US" sz="2400" b="1"/>
                    </a:p>
                  </a:txBody>
                  <a:tcPr/>
                </a:tc>
                <a:tc>
                  <a:txBody>
                    <a:bodyPr/>
                    <a:lstStyle/>
                    <a:p>
                      <a:pPr algn="r"/>
                      <a:r>
                        <a:rPr kumimoji="1" lang="en-US" altLang="ja-JP" sz="2400" b="1" smtClean="0"/>
                        <a:t>1.00</a:t>
                      </a:r>
                      <a:endParaRPr kumimoji="1" lang="ja-JP" altLang="en-US" sz="2400" b="1"/>
                    </a:p>
                  </a:txBody>
                  <a:tcPr/>
                </a:tc>
                <a:tc>
                  <a:txBody>
                    <a:bodyPr/>
                    <a:lstStyle/>
                    <a:p>
                      <a:pPr algn="r"/>
                      <a:r>
                        <a:rPr kumimoji="1" lang="en-US" altLang="ja-JP" sz="2400" b="1" smtClean="0"/>
                        <a:t>0.40</a:t>
                      </a:r>
                      <a:endParaRPr kumimoji="1" lang="ja-JP" altLang="en-US" sz="2400" b="1"/>
                    </a:p>
                  </a:txBody>
                  <a:tcPr/>
                </a:tc>
              </a:tr>
              <a:tr h="370840">
                <a:tc vMerge="1">
                  <a:txBody>
                    <a:bodyPr/>
                    <a:lstStyle/>
                    <a:p>
                      <a:endParaRPr kumimoji="1" lang="ja-JP" altLang="en-US"/>
                    </a:p>
                  </a:txBody>
                  <a:tcPr/>
                </a:tc>
                <a:tc>
                  <a:txBody>
                    <a:bodyPr/>
                    <a:lstStyle/>
                    <a:p>
                      <a:pPr algn="ctr"/>
                      <a:r>
                        <a:rPr kumimoji="1" lang="en-US" altLang="ja-JP" smtClean="0"/>
                        <a:t>CCR</a:t>
                      </a:r>
                      <a:endParaRPr kumimoji="1" lang="ja-JP" altLang="en-US"/>
                    </a:p>
                  </a:txBody>
                  <a:tcPr/>
                </a:tc>
                <a:tc>
                  <a:txBody>
                    <a:bodyPr/>
                    <a:lstStyle/>
                    <a:p>
                      <a:pPr algn="r"/>
                      <a:r>
                        <a:rPr kumimoji="1" lang="en-US" altLang="ja-JP" sz="2400" smtClean="0"/>
                        <a:t>0.02</a:t>
                      </a:r>
                      <a:endParaRPr kumimoji="1" lang="ja-JP" altLang="en-US" sz="2400"/>
                    </a:p>
                  </a:txBody>
                  <a:tcPr/>
                </a:tc>
                <a:tc>
                  <a:txBody>
                    <a:bodyPr/>
                    <a:lstStyle/>
                    <a:p>
                      <a:pPr algn="r"/>
                      <a:r>
                        <a:rPr kumimoji="1" lang="en-US" altLang="ja-JP" sz="2400" smtClean="0"/>
                        <a:t>0.90</a:t>
                      </a:r>
                      <a:endParaRPr kumimoji="1" lang="ja-JP" altLang="en-US" sz="2400"/>
                    </a:p>
                  </a:txBody>
                  <a:tcPr/>
                </a:tc>
                <a:tc>
                  <a:txBody>
                    <a:bodyPr/>
                    <a:lstStyle/>
                    <a:p>
                      <a:pPr algn="r"/>
                      <a:r>
                        <a:rPr kumimoji="1" lang="en-US" altLang="ja-JP" sz="2400" smtClean="0"/>
                        <a:t>0.04</a:t>
                      </a:r>
                      <a:endParaRPr kumimoji="1" lang="ja-JP" altLang="en-US" sz="2400"/>
                    </a:p>
                  </a:txBody>
                  <a:tcPr/>
                </a:tc>
              </a:tr>
              <a:tr h="370840">
                <a:tc vMerge="1">
                  <a:txBody>
                    <a:bodyPr/>
                    <a:lstStyle/>
                    <a:p>
                      <a:pPr algn="ctr"/>
                      <a:endParaRPr kumimoji="1" lang="ja-JP" altLang="en-US"/>
                    </a:p>
                  </a:txBody>
                  <a:tcPr anchor="ctr"/>
                </a:tc>
                <a:tc>
                  <a:txBody>
                    <a:bodyPr/>
                    <a:lstStyle/>
                    <a:p>
                      <a:pPr algn="ctr"/>
                      <a:r>
                        <a:rPr kumimoji="1" lang="en-US" altLang="ja-JP" smtClean="0"/>
                        <a:t>PCR+CCR</a:t>
                      </a:r>
                      <a:endParaRPr kumimoji="1" lang="ja-JP" altLang="en-US"/>
                    </a:p>
                  </a:txBody>
                  <a:tcPr/>
                </a:tc>
                <a:tc>
                  <a:txBody>
                    <a:bodyPr/>
                    <a:lstStyle/>
                    <a:p>
                      <a:pPr algn="r"/>
                      <a:r>
                        <a:rPr kumimoji="1" lang="en-US" altLang="ja-JP" sz="2400" smtClean="0"/>
                        <a:t>0.16</a:t>
                      </a:r>
                      <a:endParaRPr kumimoji="1" lang="ja-JP" altLang="en-US" sz="2400"/>
                    </a:p>
                  </a:txBody>
                  <a:tcPr/>
                </a:tc>
                <a:tc>
                  <a:txBody>
                    <a:bodyPr/>
                    <a:lstStyle/>
                    <a:p>
                      <a:pPr algn="r"/>
                      <a:r>
                        <a:rPr kumimoji="1" lang="en-US" altLang="ja-JP" sz="2400" smtClean="0"/>
                        <a:t>0.97</a:t>
                      </a:r>
                      <a:endParaRPr kumimoji="1" lang="ja-JP" altLang="en-US" sz="2400"/>
                    </a:p>
                  </a:txBody>
                  <a:tcPr/>
                </a:tc>
                <a:tc>
                  <a:txBody>
                    <a:bodyPr/>
                    <a:lstStyle/>
                    <a:p>
                      <a:pPr algn="r"/>
                      <a:r>
                        <a:rPr kumimoji="1" lang="en-US" altLang="ja-JP" sz="2400" smtClean="0"/>
                        <a:t>0.27</a:t>
                      </a:r>
                      <a:endParaRPr kumimoji="1" lang="ja-JP" altLang="en-US" sz="2400"/>
                    </a:p>
                  </a:txBody>
                  <a:tcPr/>
                </a:tc>
              </a:tr>
              <a:tr h="370840">
                <a:tc rowSpan="3">
                  <a:txBody>
                    <a:bodyPr/>
                    <a:lstStyle/>
                    <a:p>
                      <a:pPr algn="ctr"/>
                      <a:r>
                        <a:rPr kumimoji="1" lang="en-US" altLang="ja-JP" smtClean="0"/>
                        <a:t>Eclipse</a:t>
                      </a:r>
                      <a:r>
                        <a:rPr kumimoji="1" lang="en-US" altLang="ja-JP" baseline="0" smtClean="0"/>
                        <a:t> Platform</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a:r>
                        <a:rPr kumimoji="1" lang="en-US" altLang="ja-JP" sz="2400" b="1" smtClean="0"/>
                        <a:t>0.15</a:t>
                      </a:r>
                      <a:endParaRPr kumimoji="1" lang="ja-JP" altLang="en-US" sz="2400" b="1"/>
                    </a:p>
                  </a:txBody>
                  <a:tcPr/>
                </a:tc>
                <a:tc>
                  <a:txBody>
                    <a:bodyPr/>
                    <a:lstStyle/>
                    <a:p>
                      <a:pPr algn="r"/>
                      <a:r>
                        <a:rPr kumimoji="1" lang="en-US" altLang="ja-JP" sz="2400" b="1" smtClean="0"/>
                        <a:t>0.97</a:t>
                      </a:r>
                      <a:endParaRPr kumimoji="1" lang="ja-JP" altLang="en-US" sz="2400" b="1"/>
                    </a:p>
                  </a:txBody>
                  <a:tcPr/>
                </a:tc>
                <a:tc>
                  <a:txBody>
                    <a:bodyPr/>
                    <a:lstStyle/>
                    <a:p>
                      <a:pPr algn="r"/>
                      <a:r>
                        <a:rPr kumimoji="1" lang="en-US" altLang="ja-JP" sz="2400" b="1" smtClean="0"/>
                        <a:t>0.25</a:t>
                      </a:r>
                      <a:endParaRPr kumimoji="1" lang="ja-JP" altLang="en-US" sz="2400" b="1"/>
                    </a:p>
                  </a:txBody>
                  <a:tcPr/>
                </a:tc>
              </a:tr>
              <a:tr h="370840">
                <a:tc vMerge="1">
                  <a:txBody>
                    <a:bodyPr/>
                    <a:lstStyle/>
                    <a:p>
                      <a:endParaRPr kumimoji="1" lang="ja-JP" altLang="en-US"/>
                    </a:p>
                  </a:txBody>
                  <a:tcPr/>
                </a:tc>
                <a:tc>
                  <a:txBody>
                    <a:bodyPr/>
                    <a:lstStyle/>
                    <a:p>
                      <a:pPr algn="ctr"/>
                      <a:r>
                        <a:rPr kumimoji="1" lang="en-US" altLang="ja-JP" smtClean="0"/>
                        <a:t>CCR</a:t>
                      </a:r>
                      <a:endParaRPr kumimoji="1" lang="ja-JP" altLang="en-US"/>
                    </a:p>
                  </a:txBody>
                  <a:tcPr/>
                </a:tc>
                <a:tc>
                  <a:txBody>
                    <a:bodyPr/>
                    <a:lstStyle/>
                    <a:p>
                      <a:pPr algn="r"/>
                      <a:r>
                        <a:rPr kumimoji="1" lang="en-US" altLang="ja-JP" sz="2400" smtClean="0"/>
                        <a:t>0.04</a:t>
                      </a:r>
                      <a:endParaRPr kumimoji="1" lang="ja-JP" altLang="en-US" sz="2400"/>
                    </a:p>
                  </a:txBody>
                  <a:tcPr/>
                </a:tc>
                <a:tc>
                  <a:txBody>
                    <a:bodyPr/>
                    <a:lstStyle/>
                    <a:p>
                      <a:pPr algn="r"/>
                      <a:r>
                        <a:rPr kumimoji="1" lang="en-US" altLang="ja-JP" sz="2400" smtClean="0"/>
                        <a:t>0.88</a:t>
                      </a:r>
                      <a:endParaRPr kumimoji="1" lang="ja-JP" altLang="en-US" sz="2400"/>
                    </a:p>
                  </a:txBody>
                  <a:tcPr/>
                </a:tc>
                <a:tc>
                  <a:txBody>
                    <a:bodyPr/>
                    <a:lstStyle/>
                    <a:p>
                      <a:pPr algn="r"/>
                      <a:r>
                        <a:rPr kumimoji="1" lang="en-US" altLang="ja-JP" sz="2400" smtClean="0"/>
                        <a:t>0.07</a:t>
                      </a:r>
                      <a:endParaRPr kumimoji="1" lang="ja-JP" altLang="en-US" sz="2400"/>
                    </a:p>
                  </a:txBody>
                  <a:tcPr/>
                </a:tc>
              </a:tr>
              <a:tr h="370840">
                <a:tc vMerge="1">
                  <a:txBody>
                    <a:bodyPr/>
                    <a:lstStyle/>
                    <a:p>
                      <a:pPr algn="ctr"/>
                      <a:endParaRPr kumimoji="1" lang="ja-JP" altLang="en-US"/>
                    </a:p>
                  </a:txBody>
                  <a:tcPr anchor="ctr"/>
                </a:tc>
                <a:tc>
                  <a:txBody>
                    <a:bodyPr/>
                    <a:lstStyle/>
                    <a:p>
                      <a:pPr algn="ctr"/>
                      <a:r>
                        <a:rPr kumimoji="1" lang="en-US" altLang="ja-JP" smtClean="0"/>
                        <a:t>PCR+CCR</a:t>
                      </a:r>
                      <a:endParaRPr kumimoji="1" lang="ja-JP" altLang="en-US"/>
                    </a:p>
                  </a:txBody>
                  <a:tcPr/>
                </a:tc>
                <a:tc>
                  <a:txBody>
                    <a:bodyPr/>
                    <a:lstStyle/>
                    <a:p>
                      <a:pPr algn="r"/>
                      <a:r>
                        <a:rPr kumimoji="1" lang="en-US" altLang="ja-JP" sz="2400" smtClean="0"/>
                        <a:t>0.10</a:t>
                      </a:r>
                      <a:endParaRPr kumimoji="1" lang="ja-JP" altLang="en-US" sz="2400"/>
                    </a:p>
                  </a:txBody>
                  <a:tcPr/>
                </a:tc>
                <a:tc>
                  <a:txBody>
                    <a:bodyPr/>
                    <a:lstStyle/>
                    <a:p>
                      <a:pPr algn="r"/>
                      <a:r>
                        <a:rPr kumimoji="1" lang="en-US" altLang="ja-JP" sz="2400" smtClean="0"/>
                        <a:t>0.90</a:t>
                      </a:r>
                      <a:endParaRPr kumimoji="1" lang="ja-JP" altLang="en-US" sz="2400"/>
                    </a:p>
                  </a:txBody>
                  <a:tcPr/>
                </a:tc>
                <a:tc>
                  <a:txBody>
                    <a:bodyPr/>
                    <a:lstStyle/>
                    <a:p>
                      <a:pPr algn="r"/>
                      <a:r>
                        <a:rPr kumimoji="1" lang="en-US" altLang="ja-JP" sz="2400" smtClean="0"/>
                        <a:t>0.18</a:t>
                      </a:r>
                      <a:endParaRPr kumimoji="1" lang="ja-JP" altLang="en-US" sz="2400"/>
                    </a:p>
                  </a:txBody>
                  <a:tcPr/>
                </a:tc>
              </a:tr>
              <a:tr h="370840">
                <a:tc rowSpan="3">
                  <a:txBody>
                    <a:bodyPr/>
                    <a:lstStyle/>
                    <a:p>
                      <a:pPr algn="ctr"/>
                      <a:r>
                        <a:rPr kumimoji="1" lang="en-US" altLang="ja-JP" smtClean="0"/>
                        <a:t>GNU</a:t>
                      </a:r>
                      <a:r>
                        <a:rPr kumimoji="1" lang="en-US" altLang="ja-JP" baseline="0" smtClean="0"/>
                        <a:t> GCC</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a:r>
                        <a:rPr kumimoji="1" lang="en-US" altLang="ja-JP" sz="2400" b="1" smtClean="0"/>
                        <a:t>0.09</a:t>
                      </a:r>
                      <a:endParaRPr kumimoji="1" lang="ja-JP" altLang="en-US" sz="2400" b="1"/>
                    </a:p>
                  </a:txBody>
                  <a:tcPr/>
                </a:tc>
                <a:tc>
                  <a:txBody>
                    <a:bodyPr/>
                    <a:lstStyle/>
                    <a:p>
                      <a:pPr algn="r"/>
                      <a:r>
                        <a:rPr kumimoji="1" lang="en-US" altLang="ja-JP" sz="2400" b="1" smtClean="0"/>
                        <a:t>1.00</a:t>
                      </a:r>
                      <a:endParaRPr kumimoji="1" lang="ja-JP" altLang="en-US" sz="2400" b="1"/>
                    </a:p>
                  </a:txBody>
                  <a:tcPr/>
                </a:tc>
                <a:tc>
                  <a:txBody>
                    <a:bodyPr/>
                    <a:lstStyle/>
                    <a:p>
                      <a:pPr algn="r"/>
                      <a:r>
                        <a:rPr kumimoji="1" lang="en-US" altLang="ja-JP" sz="2400" b="1" smtClean="0"/>
                        <a:t>0.15</a:t>
                      </a:r>
                      <a:endParaRPr kumimoji="1" lang="ja-JP" altLang="en-US" sz="2400" b="1"/>
                    </a:p>
                  </a:txBody>
                  <a:tcPr/>
                </a:tc>
              </a:tr>
              <a:tr h="370840">
                <a:tc vMerge="1">
                  <a:txBody>
                    <a:bodyPr/>
                    <a:lstStyle/>
                    <a:p>
                      <a:endParaRPr kumimoji="1" lang="ja-JP" altLang="en-US"/>
                    </a:p>
                  </a:txBody>
                  <a:tcPr/>
                </a:tc>
                <a:tc>
                  <a:txBody>
                    <a:bodyPr/>
                    <a:lstStyle/>
                    <a:p>
                      <a:pPr algn="ctr"/>
                      <a:r>
                        <a:rPr kumimoji="1" lang="en-US" altLang="ja-JP" smtClean="0"/>
                        <a:t>CCR</a:t>
                      </a:r>
                      <a:endParaRPr kumimoji="1" lang="ja-JP" altLang="en-US"/>
                    </a:p>
                  </a:txBody>
                  <a:tcPr/>
                </a:tc>
                <a:tc>
                  <a:txBody>
                    <a:bodyPr/>
                    <a:lstStyle/>
                    <a:p>
                      <a:pPr algn="r"/>
                      <a:r>
                        <a:rPr kumimoji="1" lang="en-US" altLang="ja-JP" sz="2400" smtClean="0"/>
                        <a:t>0.12</a:t>
                      </a:r>
                      <a:endParaRPr kumimoji="1" lang="ja-JP" altLang="en-US" sz="2400"/>
                    </a:p>
                  </a:txBody>
                  <a:tcPr/>
                </a:tc>
                <a:tc>
                  <a:txBody>
                    <a:bodyPr/>
                    <a:lstStyle/>
                    <a:p>
                      <a:pPr algn="r"/>
                      <a:r>
                        <a:rPr kumimoji="1" lang="en-US" altLang="ja-JP" sz="2400" smtClean="0"/>
                        <a:t>1.00</a:t>
                      </a:r>
                      <a:endParaRPr kumimoji="1" lang="ja-JP" altLang="en-US" sz="2400"/>
                    </a:p>
                  </a:txBody>
                  <a:tcPr/>
                </a:tc>
                <a:tc>
                  <a:txBody>
                    <a:bodyPr/>
                    <a:lstStyle/>
                    <a:p>
                      <a:pPr algn="r"/>
                      <a:r>
                        <a:rPr kumimoji="1" lang="en-US" altLang="ja-JP" sz="2400" smtClean="0"/>
                        <a:t>0.19</a:t>
                      </a:r>
                      <a:endParaRPr kumimoji="1" lang="ja-JP" altLang="en-US" sz="2400"/>
                    </a:p>
                  </a:txBody>
                  <a:tcPr/>
                </a:tc>
              </a:tr>
              <a:tr h="370840">
                <a:tc vMerge="1">
                  <a:txBody>
                    <a:bodyPr/>
                    <a:lstStyle/>
                    <a:p>
                      <a:pPr algn="ctr"/>
                      <a:endParaRPr kumimoji="1" lang="ja-JP" alt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mtClean="0"/>
                        <a:t>PCR+CCR</a:t>
                      </a:r>
                      <a:endParaRPr kumimoji="1" lang="ja-JP" altLang="en-US" smtClean="0"/>
                    </a:p>
                  </a:txBody>
                  <a:tcPr/>
                </a:tc>
                <a:tc>
                  <a:txBody>
                    <a:bodyPr/>
                    <a:lstStyle/>
                    <a:p>
                      <a:pPr algn="r"/>
                      <a:r>
                        <a:rPr kumimoji="1" lang="en-US" altLang="ja-JP" sz="2400" smtClean="0"/>
                        <a:t>0.09</a:t>
                      </a:r>
                      <a:endParaRPr kumimoji="1" lang="ja-JP" altLang="en-US" sz="2400"/>
                    </a:p>
                  </a:txBody>
                  <a:tcPr/>
                </a:tc>
                <a:tc>
                  <a:txBody>
                    <a:bodyPr/>
                    <a:lstStyle/>
                    <a:p>
                      <a:pPr algn="r"/>
                      <a:r>
                        <a:rPr kumimoji="1" lang="en-US" altLang="ja-JP" sz="2400" smtClean="0"/>
                        <a:t>0.98</a:t>
                      </a:r>
                      <a:endParaRPr kumimoji="1" lang="ja-JP" altLang="en-US" sz="2400"/>
                    </a:p>
                  </a:txBody>
                  <a:tcPr/>
                </a:tc>
                <a:tc>
                  <a:txBody>
                    <a:bodyPr/>
                    <a:lstStyle/>
                    <a:p>
                      <a:pPr algn="r"/>
                      <a:r>
                        <a:rPr kumimoji="1" lang="en-US" altLang="ja-JP" sz="2400" smtClean="0"/>
                        <a:t>0.15</a:t>
                      </a:r>
                      <a:endParaRPr kumimoji="1" lang="ja-JP" altLang="en-US" sz="2400"/>
                    </a:p>
                  </a:txBody>
                  <a:tcPr/>
                </a:tc>
              </a:tr>
            </a:tbl>
          </a:graphicData>
        </a:graphic>
      </p:graphicFrame>
    </p:spTree>
    <p:extLst>
      <p:ext uri="{BB962C8B-B14F-4D97-AF65-F5344CB8AC3E}">
        <p14:creationId xmlns:p14="http://schemas.microsoft.com/office/powerpoint/2010/main" val="24617296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PCR</a:t>
            </a:r>
            <a:r>
              <a:rPr kumimoji="1" lang="ja-JP" altLang="en-US" smtClean="0"/>
              <a:t>と</a:t>
            </a:r>
            <a:r>
              <a:rPr kumimoji="1" lang="en-US" altLang="ja-JP" smtClean="0"/>
              <a:t>CCR</a:t>
            </a:r>
            <a:r>
              <a:rPr lang="ja-JP" altLang="en-US" smtClean="0"/>
              <a:t>の比較</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23</a:t>
            </a:fld>
            <a:endParaRPr lang="ja-JP" altLang="en-US"/>
          </a:p>
        </p:txBody>
      </p:sp>
      <p:graphicFrame>
        <p:nvGraphicFramePr>
          <p:cNvPr id="6" name="コンテンツ プレースホルダー 5"/>
          <p:cNvGraphicFramePr>
            <a:graphicFrameLocks/>
          </p:cNvGraphicFramePr>
          <p:nvPr>
            <p:extLst>
              <p:ext uri="{D42A27DB-BD31-4B8C-83A1-F6EECF244321}">
                <p14:modId xmlns:p14="http://schemas.microsoft.com/office/powerpoint/2010/main" val="3163897306"/>
              </p:ext>
            </p:extLst>
          </p:nvPr>
        </p:nvGraphicFramePr>
        <p:xfrm>
          <a:off x="467544" y="1556792"/>
          <a:ext cx="8173720" cy="3114040"/>
        </p:xfrm>
        <a:graphic>
          <a:graphicData uri="http://schemas.openxmlformats.org/drawingml/2006/table">
            <a:tbl>
              <a:tblPr firstRow="1" bandRow="1">
                <a:tableStyleId>{5C22544A-7EE6-4342-B048-85BDC9FD1C3A}</a:tableStyleId>
              </a:tblPr>
              <a:tblGrid>
                <a:gridCol w="1846580"/>
                <a:gridCol w="1389380"/>
                <a:gridCol w="1645920"/>
                <a:gridCol w="1645920"/>
                <a:gridCol w="1645920"/>
              </a:tblGrid>
              <a:tr h="370840">
                <a:tc>
                  <a:txBody>
                    <a:bodyPr/>
                    <a:lstStyle/>
                    <a:p>
                      <a:pPr algn="ctr"/>
                      <a:r>
                        <a:rPr kumimoji="1" lang="ja-JP" altLang="en-US" smtClean="0"/>
                        <a:t>プロジェクト名</a:t>
                      </a:r>
                      <a:endParaRPr kumimoji="1" lang="ja-JP" altLang="en-US"/>
                    </a:p>
                  </a:txBody>
                  <a:tcPr/>
                </a:tc>
                <a:tc>
                  <a:txBody>
                    <a:bodyPr/>
                    <a:lstStyle/>
                    <a:p>
                      <a:pPr algn="ctr"/>
                      <a:r>
                        <a:rPr kumimoji="1" lang="ja-JP" altLang="en-US" smtClean="0"/>
                        <a:t>予測モデル</a:t>
                      </a:r>
                      <a:endParaRPr kumimoji="1" lang="ja-JP" altLang="en-US"/>
                    </a:p>
                  </a:txBody>
                  <a:tcPr/>
                </a:tc>
                <a:tc>
                  <a:txBody>
                    <a:bodyPr/>
                    <a:lstStyle/>
                    <a:p>
                      <a:pPr algn="ctr"/>
                      <a:r>
                        <a:rPr kumimoji="1" lang="ja-JP" altLang="en-US" smtClean="0"/>
                        <a:t>適合率</a:t>
                      </a:r>
                      <a:endParaRPr kumimoji="1" lang="ja-JP" altLang="en-US"/>
                    </a:p>
                  </a:txBody>
                  <a:tcPr/>
                </a:tc>
                <a:tc>
                  <a:txBody>
                    <a:bodyPr/>
                    <a:lstStyle/>
                    <a:p>
                      <a:pPr algn="ctr"/>
                      <a:r>
                        <a:rPr kumimoji="1" lang="ja-JP" altLang="en-US" smtClean="0"/>
                        <a:t>再現率</a:t>
                      </a:r>
                      <a:endParaRPr kumimoji="1" lang="ja-JP" altLang="en-US"/>
                    </a:p>
                  </a:txBody>
                  <a:tcPr/>
                </a:tc>
                <a:tc>
                  <a:txBody>
                    <a:bodyPr/>
                    <a:lstStyle/>
                    <a:p>
                      <a:pPr algn="ctr"/>
                      <a:r>
                        <a:rPr kumimoji="1" lang="en-US" altLang="ja-JP" smtClean="0"/>
                        <a:t>F1</a:t>
                      </a:r>
                      <a:r>
                        <a:rPr kumimoji="1" lang="ja-JP" altLang="en-US" smtClean="0"/>
                        <a:t>値</a:t>
                      </a:r>
                      <a:endParaRPr kumimoji="1" lang="ja-JP" altLang="en-US"/>
                    </a:p>
                  </a:txBody>
                  <a:tcPr/>
                </a:tc>
              </a:tr>
              <a:tr h="370840">
                <a:tc rowSpan="3">
                  <a:txBody>
                    <a:bodyPr/>
                    <a:lstStyle/>
                    <a:p>
                      <a:pPr algn="ctr"/>
                      <a:r>
                        <a:rPr kumimoji="1" lang="en-US" altLang="ja-JP" smtClean="0"/>
                        <a:t>GNOME</a:t>
                      </a:r>
                      <a:r>
                        <a:rPr kumimoji="1" lang="en-US" altLang="ja-JP" baseline="0" smtClean="0"/>
                        <a:t> GIMP</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a:r>
                        <a:rPr kumimoji="1" lang="en-US" altLang="ja-JP" sz="2400" b="1" smtClean="0"/>
                        <a:t>0.12</a:t>
                      </a:r>
                      <a:endParaRPr kumimoji="1" lang="ja-JP" altLang="en-US" sz="2400" b="1"/>
                    </a:p>
                  </a:txBody>
                  <a:tcPr/>
                </a:tc>
                <a:tc>
                  <a:txBody>
                    <a:bodyPr/>
                    <a:lstStyle/>
                    <a:p>
                      <a:pPr algn="r"/>
                      <a:r>
                        <a:rPr kumimoji="1" lang="en-US" altLang="ja-JP" sz="2400" b="1" smtClean="0"/>
                        <a:t>1.00</a:t>
                      </a:r>
                      <a:endParaRPr kumimoji="1" lang="ja-JP" altLang="en-US" sz="2400" b="1"/>
                    </a:p>
                  </a:txBody>
                  <a:tcPr/>
                </a:tc>
                <a:tc>
                  <a:txBody>
                    <a:bodyPr/>
                    <a:lstStyle/>
                    <a:p>
                      <a:pPr algn="r"/>
                      <a:r>
                        <a:rPr kumimoji="1" lang="en-US" altLang="ja-JP" sz="2400" b="1" smtClean="0"/>
                        <a:t>0.22</a:t>
                      </a:r>
                      <a:endParaRPr kumimoji="1" lang="ja-JP" altLang="en-US" sz="2400" b="1"/>
                    </a:p>
                  </a:txBody>
                  <a:tcPr/>
                </a:tc>
              </a:tr>
              <a:tr h="370840">
                <a:tc vMerge="1">
                  <a:txBody>
                    <a:bodyPr/>
                    <a:lstStyle/>
                    <a:p>
                      <a:endParaRPr kumimoji="1" lang="ja-JP" altLang="en-US"/>
                    </a:p>
                  </a:txBody>
                  <a:tcPr/>
                </a:tc>
                <a:tc>
                  <a:txBody>
                    <a:bodyPr/>
                    <a:lstStyle/>
                    <a:p>
                      <a:pPr algn="ctr"/>
                      <a:r>
                        <a:rPr kumimoji="1" lang="en-US" altLang="ja-JP" smtClean="0"/>
                        <a:t>CCR</a:t>
                      </a:r>
                      <a:endParaRPr kumimoji="1" lang="ja-JP" altLang="en-US"/>
                    </a:p>
                  </a:txBody>
                  <a:tcPr/>
                </a:tc>
                <a:tc>
                  <a:txBody>
                    <a:bodyPr/>
                    <a:lstStyle/>
                    <a:p>
                      <a:pPr algn="r"/>
                      <a:r>
                        <a:rPr kumimoji="1" lang="en-US" altLang="ja-JP" sz="2400" smtClean="0"/>
                        <a:t>0.02</a:t>
                      </a:r>
                      <a:endParaRPr kumimoji="1" lang="ja-JP" altLang="en-US" sz="2400"/>
                    </a:p>
                  </a:txBody>
                  <a:tcPr/>
                </a:tc>
                <a:tc>
                  <a:txBody>
                    <a:bodyPr/>
                    <a:lstStyle/>
                    <a:p>
                      <a:pPr algn="r"/>
                      <a:r>
                        <a:rPr kumimoji="1" lang="en-US" altLang="ja-JP" sz="2400" smtClean="0"/>
                        <a:t>0.90</a:t>
                      </a:r>
                      <a:endParaRPr kumimoji="1" lang="ja-JP" altLang="en-US" sz="2400"/>
                    </a:p>
                  </a:txBody>
                  <a:tcPr/>
                </a:tc>
                <a:tc>
                  <a:txBody>
                    <a:bodyPr/>
                    <a:lstStyle/>
                    <a:p>
                      <a:pPr algn="r"/>
                      <a:r>
                        <a:rPr kumimoji="1" lang="en-US" altLang="ja-JP" sz="2400" smtClean="0"/>
                        <a:t>0.03</a:t>
                      </a:r>
                      <a:endParaRPr kumimoji="1" lang="ja-JP" altLang="en-US" sz="2400"/>
                    </a:p>
                  </a:txBody>
                  <a:tcPr/>
                </a:tc>
              </a:tr>
              <a:tr h="370840">
                <a:tc vMerge="1">
                  <a:txBody>
                    <a:bodyPr/>
                    <a:lstStyle/>
                    <a:p>
                      <a:pPr algn="ctr"/>
                      <a:endParaRPr kumimoji="1" lang="ja-JP" alt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mtClean="0"/>
                        <a:t>PCR+CCR</a:t>
                      </a:r>
                      <a:endParaRPr kumimoji="1" lang="ja-JP" altLang="en-US" smtClean="0"/>
                    </a:p>
                  </a:txBody>
                  <a:tcPr/>
                </a:tc>
                <a:tc>
                  <a:txBody>
                    <a:bodyPr/>
                    <a:lstStyle/>
                    <a:p>
                      <a:pPr algn="r"/>
                      <a:r>
                        <a:rPr kumimoji="1" lang="en-US" altLang="ja-JP" sz="2400" smtClean="0"/>
                        <a:t>0.09</a:t>
                      </a:r>
                      <a:endParaRPr kumimoji="1" lang="ja-JP" altLang="en-US" sz="2400"/>
                    </a:p>
                  </a:txBody>
                  <a:tcPr/>
                </a:tc>
                <a:tc>
                  <a:txBody>
                    <a:bodyPr/>
                    <a:lstStyle/>
                    <a:p>
                      <a:pPr algn="r"/>
                      <a:r>
                        <a:rPr kumimoji="1" lang="en-US" altLang="ja-JP" sz="2400" smtClean="0"/>
                        <a:t>0.66</a:t>
                      </a:r>
                      <a:endParaRPr kumimoji="1" lang="ja-JP" altLang="en-US" sz="2400"/>
                    </a:p>
                  </a:txBody>
                  <a:tcPr/>
                </a:tc>
                <a:tc>
                  <a:txBody>
                    <a:bodyPr/>
                    <a:lstStyle/>
                    <a:p>
                      <a:pPr algn="r"/>
                      <a:r>
                        <a:rPr kumimoji="1" lang="en-US" altLang="ja-JP" sz="2400" smtClean="0"/>
                        <a:t>0.16</a:t>
                      </a:r>
                      <a:endParaRPr kumimoji="1" lang="ja-JP" altLang="en-US" sz="2400"/>
                    </a:p>
                  </a:txBody>
                  <a:tcPr/>
                </a:tc>
              </a:tr>
              <a:tr h="370840">
                <a:tc rowSpan="3">
                  <a:txBody>
                    <a:bodyPr/>
                    <a:lstStyle/>
                    <a:p>
                      <a:pPr algn="ctr"/>
                      <a:r>
                        <a:rPr kumimoji="1" lang="en-US" altLang="ja-JP" smtClean="0"/>
                        <a:t>WebKit</a:t>
                      </a:r>
                      <a:endParaRPr kumimoji="1" lang="ja-JP" altLang="en-US"/>
                    </a:p>
                  </a:txBody>
                  <a:tcPr anchor="ctr"/>
                </a:tc>
                <a:tc>
                  <a:txBody>
                    <a:bodyPr/>
                    <a:lstStyle/>
                    <a:p>
                      <a:pPr algn="ctr"/>
                      <a:r>
                        <a:rPr kumimoji="1" lang="en-US" altLang="ja-JP" b="1" smtClean="0"/>
                        <a:t>PCR</a:t>
                      </a:r>
                      <a:endParaRPr kumimoji="1" lang="ja-JP" altLang="en-US" b="1"/>
                    </a:p>
                  </a:txBody>
                  <a:tcPr/>
                </a:tc>
                <a:tc>
                  <a:txBody>
                    <a:bodyPr/>
                    <a:lstStyle/>
                    <a:p>
                      <a:pPr algn="r"/>
                      <a:r>
                        <a:rPr kumimoji="1" lang="en-US" altLang="ja-JP" sz="2400" b="1" smtClean="0"/>
                        <a:t>0.21</a:t>
                      </a:r>
                      <a:endParaRPr kumimoji="1" lang="ja-JP" altLang="en-US" sz="2400" b="1"/>
                    </a:p>
                  </a:txBody>
                  <a:tcPr/>
                </a:tc>
                <a:tc>
                  <a:txBody>
                    <a:bodyPr/>
                    <a:lstStyle/>
                    <a:p>
                      <a:pPr algn="r"/>
                      <a:r>
                        <a:rPr kumimoji="1" lang="en-US" altLang="ja-JP" sz="2400" b="1" smtClean="0"/>
                        <a:t>0.88</a:t>
                      </a:r>
                      <a:endParaRPr kumimoji="1" lang="ja-JP" altLang="en-US" sz="2400" b="1"/>
                    </a:p>
                  </a:txBody>
                  <a:tcPr/>
                </a:tc>
                <a:tc>
                  <a:txBody>
                    <a:bodyPr/>
                    <a:lstStyle/>
                    <a:p>
                      <a:pPr algn="r"/>
                      <a:r>
                        <a:rPr kumimoji="1" lang="en-US" altLang="ja-JP" sz="2400" b="1" smtClean="0"/>
                        <a:t>0.33</a:t>
                      </a:r>
                      <a:endParaRPr kumimoji="1" lang="ja-JP" altLang="en-US" sz="2400" b="1"/>
                    </a:p>
                  </a:txBody>
                  <a:tcPr/>
                </a:tc>
              </a:tr>
              <a:tr h="370840">
                <a:tc vMerge="1">
                  <a:txBody>
                    <a:bodyPr/>
                    <a:lstStyle/>
                    <a:p>
                      <a:endParaRPr kumimoji="1" lang="ja-JP" altLang="en-US"/>
                    </a:p>
                  </a:txBody>
                  <a:tcPr/>
                </a:tc>
                <a:tc>
                  <a:txBody>
                    <a:bodyPr/>
                    <a:lstStyle/>
                    <a:p>
                      <a:pPr algn="ctr"/>
                      <a:r>
                        <a:rPr kumimoji="1" lang="en-US" altLang="ja-JP" smtClean="0"/>
                        <a:t>CCR</a:t>
                      </a:r>
                      <a:endParaRPr kumimoji="1" lang="ja-JP" altLang="en-US"/>
                    </a:p>
                  </a:txBody>
                  <a:tcPr/>
                </a:tc>
                <a:tc>
                  <a:txBody>
                    <a:bodyPr/>
                    <a:lstStyle/>
                    <a:p>
                      <a:pPr algn="r"/>
                      <a:r>
                        <a:rPr kumimoji="1" lang="en-US" altLang="ja-JP" sz="2400" smtClean="0"/>
                        <a:t>0.17</a:t>
                      </a:r>
                      <a:endParaRPr kumimoji="1" lang="ja-JP" altLang="en-US" sz="2400"/>
                    </a:p>
                  </a:txBody>
                  <a:tcPr/>
                </a:tc>
                <a:tc>
                  <a:txBody>
                    <a:bodyPr/>
                    <a:lstStyle/>
                    <a:p>
                      <a:pPr algn="r"/>
                      <a:r>
                        <a:rPr kumimoji="1" lang="en-US" altLang="ja-JP" sz="2400" smtClean="0"/>
                        <a:t>0.83</a:t>
                      </a:r>
                      <a:endParaRPr kumimoji="1" lang="ja-JP" altLang="en-US" sz="2400"/>
                    </a:p>
                  </a:txBody>
                  <a:tcPr/>
                </a:tc>
                <a:tc>
                  <a:txBody>
                    <a:bodyPr/>
                    <a:lstStyle/>
                    <a:p>
                      <a:pPr algn="r"/>
                      <a:r>
                        <a:rPr kumimoji="1" lang="en-US" altLang="ja-JP" sz="2400" smtClean="0"/>
                        <a:t>0.27</a:t>
                      </a:r>
                      <a:endParaRPr kumimoji="1" lang="ja-JP" altLang="en-US" sz="2400"/>
                    </a:p>
                  </a:txBody>
                  <a:tcPr/>
                </a:tc>
              </a:tr>
              <a:tr h="370840">
                <a:tc vMerge="1">
                  <a:txBody>
                    <a:bodyPr/>
                    <a:lstStyle/>
                    <a:p>
                      <a:pPr algn="ctr"/>
                      <a:endParaRPr kumimoji="1" lang="ja-JP" altLang="en-US"/>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mtClean="0"/>
                        <a:t>PCR+CCR</a:t>
                      </a:r>
                      <a:endParaRPr kumimoji="1" lang="ja-JP" altLang="en-US" smtClean="0"/>
                    </a:p>
                  </a:txBody>
                  <a:tcPr/>
                </a:tc>
                <a:tc>
                  <a:txBody>
                    <a:bodyPr/>
                    <a:lstStyle/>
                    <a:p>
                      <a:pPr algn="r"/>
                      <a:r>
                        <a:rPr kumimoji="1" lang="en-US" altLang="ja-JP" sz="2400" smtClean="0"/>
                        <a:t>0.20</a:t>
                      </a:r>
                      <a:endParaRPr kumimoji="1" lang="ja-JP" altLang="en-US" sz="2400"/>
                    </a:p>
                  </a:txBody>
                  <a:tcPr/>
                </a:tc>
                <a:tc>
                  <a:txBody>
                    <a:bodyPr/>
                    <a:lstStyle/>
                    <a:p>
                      <a:pPr algn="r"/>
                      <a:r>
                        <a:rPr kumimoji="1" lang="en-US" altLang="ja-JP" sz="2400" smtClean="0"/>
                        <a:t>0.88</a:t>
                      </a:r>
                      <a:endParaRPr kumimoji="1" lang="ja-JP" altLang="en-US" sz="2400"/>
                    </a:p>
                  </a:txBody>
                  <a:tcPr/>
                </a:tc>
                <a:tc>
                  <a:txBody>
                    <a:bodyPr/>
                    <a:lstStyle/>
                    <a:p>
                      <a:pPr algn="r"/>
                      <a:r>
                        <a:rPr kumimoji="1" lang="en-US" altLang="ja-JP" sz="2400" smtClean="0"/>
                        <a:t>0.31</a:t>
                      </a:r>
                      <a:endParaRPr kumimoji="1" lang="ja-JP" altLang="en-US" sz="2400"/>
                    </a:p>
                  </a:txBody>
                  <a:tcPr/>
                </a:tc>
              </a:tr>
            </a:tbl>
          </a:graphicData>
        </a:graphic>
      </p:graphicFrame>
      <p:sp>
        <p:nvSpPr>
          <p:cNvPr id="7" name="正方形/長方形 6"/>
          <p:cNvSpPr/>
          <p:nvPr/>
        </p:nvSpPr>
        <p:spPr>
          <a:xfrm>
            <a:off x="0" y="5085184"/>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ja-JP" sz="2800" b="1" smtClean="0"/>
              <a:t>4</a:t>
            </a:r>
            <a:r>
              <a:rPr lang="ja-JP" altLang="en-US" sz="2800" b="1" smtClean="0"/>
              <a:t>つのプロジェクトで</a:t>
            </a:r>
            <a:r>
              <a:rPr lang="en-US" altLang="ja-JP" sz="2800" b="1" smtClean="0"/>
              <a:t>CCR</a:t>
            </a:r>
            <a:r>
              <a:rPr lang="ja-JP" altLang="en-US" sz="2800" b="1" smtClean="0"/>
              <a:t>を含む予測モデルよりも</a:t>
            </a:r>
            <a:r>
              <a:rPr lang="en-US" altLang="ja-JP" sz="2800" b="1" smtClean="0"/>
              <a:t/>
            </a:r>
            <a:br>
              <a:rPr lang="en-US" altLang="ja-JP" sz="2800" b="1" smtClean="0"/>
            </a:br>
            <a:r>
              <a:rPr lang="ja-JP" altLang="en-US" sz="2800" b="1" smtClean="0"/>
              <a:t>高い精度で予測することができた</a:t>
            </a:r>
            <a:endParaRPr lang="en-US" altLang="ja-JP" sz="2800" b="1" smtClean="0"/>
          </a:p>
        </p:txBody>
      </p:sp>
    </p:spTree>
    <p:extLst>
      <p:ext uri="{BB962C8B-B14F-4D97-AF65-F5344CB8AC3E}">
        <p14:creationId xmlns:p14="http://schemas.microsoft.com/office/powerpoint/2010/main" val="34026117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まとめ</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モジュールオーナー候補者を特定するため</a:t>
            </a:r>
            <a:r>
              <a:rPr kumimoji="1" lang="ja-JP" altLang="en-US" smtClean="0"/>
              <a:t>のメトリクス</a:t>
            </a:r>
            <a:r>
              <a:rPr kumimoji="1" lang="ja-JP" altLang="en-US" smtClean="0"/>
              <a:t>を提案した</a:t>
            </a:r>
            <a:endParaRPr kumimoji="1" lang="en-US" altLang="ja-JP" smtClean="0"/>
          </a:p>
          <a:p>
            <a:endParaRPr lang="en-US" altLang="ja-JP"/>
          </a:p>
          <a:p>
            <a:r>
              <a:rPr lang="ja-JP" altLang="en-US" smtClean="0"/>
              <a:t>予備実験の結果，提案メトリクスはモジュールオーナー候補者を特定するのに有用であることが明らかになった</a:t>
            </a:r>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24</a:t>
            </a:fld>
            <a:endParaRPr lang="ja-JP" altLang="en-US"/>
          </a:p>
        </p:txBody>
      </p:sp>
    </p:spTree>
    <p:extLst>
      <p:ext uri="{BB962C8B-B14F-4D97-AF65-F5344CB8AC3E}">
        <p14:creationId xmlns:p14="http://schemas.microsoft.com/office/powerpoint/2010/main" val="27584861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対外発表</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lang="en-US" altLang="ja-JP" smtClean="0"/>
              <a:t>2016/02/12</a:t>
            </a:r>
            <a:endParaRPr lang="ja-JP" altLang="en-US"/>
          </a:p>
        </p:txBody>
      </p:sp>
      <p:sp>
        <p:nvSpPr>
          <p:cNvPr id="5" name="スライド番号プレースホルダー 4"/>
          <p:cNvSpPr>
            <a:spLocks noGrp="1"/>
          </p:cNvSpPr>
          <p:nvPr>
            <p:ph type="sldNum" sz="quarter" idx="12"/>
          </p:nvPr>
        </p:nvSpPr>
        <p:spPr/>
        <p:txBody>
          <a:bodyPr/>
          <a:lstStyle/>
          <a:p>
            <a:fld id="{6754A600-64A3-491F-BE30-136854BA9E76}" type="slidenum">
              <a:rPr lang="ja-JP" altLang="en-US" smtClean="0"/>
              <a:pPr/>
              <a:t>25</a:t>
            </a:fld>
            <a:endParaRPr lang="ja-JP" altLang="en-US"/>
          </a:p>
        </p:txBody>
      </p:sp>
    </p:spTree>
    <p:extLst>
      <p:ext uri="{BB962C8B-B14F-4D97-AF65-F5344CB8AC3E}">
        <p14:creationId xmlns:p14="http://schemas.microsoft.com/office/powerpoint/2010/main" val="1311014682"/>
      </p:ext>
    </p:extLst>
  </p:cSld>
  <p:clrMapOvr>
    <a:masterClrMapping/>
  </p:clrMapOvr>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4740</TotalTime>
  <Words>1861</Words>
  <Application>Microsoft Office PowerPoint</Application>
  <PresentationFormat>画面に合わせる (4:3)</PresentationFormat>
  <Paragraphs>549</Paragraphs>
  <Slides>26</Slides>
  <Notes>8</Notes>
  <HiddenSlides>0</HiddenSlides>
  <MMClips>0</MMClips>
  <ScaleCrop>false</ScaleCrop>
  <HeadingPairs>
    <vt:vector size="4" baseType="variant">
      <vt:variant>
        <vt:lpstr>テーマ</vt:lpstr>
      </vt:variant>
      <vt:variant>
        <vt:i4>1</vt:i4>
      </vt:variant>
      <vt:variant>
        <vt:lpstr>スライド タイトル</vt:lpstr>
      </vt:variant>
      <vt:variant>
        <vt:i4>26</vt:i4>
      </vt:variant>
    </vt:vector>
  </HeadingPairs>
  <TitlesOfParts>
    <vt:vector size="27" baseType="lpstr">
      <vt:lpstr>gakunai</vt:lpstr>
      <vt:lpstr>モジュールオーナーの適性を考慮した コミッター候補者予測</vt:lpstr>
      <vt:lpstr>背景</vt:lpstr>
      <vt:lpstr>不具合修正プロセス</vt:lpstr>
      <vt:lpstr>コミッター昇格</vt:lpstr>
      <vt:lpstr>コミッター不足が招く問題</vt:lpstr>
      <vt:lpstr>コミッター不足が招く問題</vt:lpstr>
      <vt:lpstr>先行研究</vt:lpstr>
      <vt:lpstr>先行研究の問題点</vt:lpstr>
      <vt:lpstr>先行研究の問題点</vt:lpstr>
      <vt:lpstr>本研究の目的</vt:lpstr>
      <vt:lpstr>提案メトリクス</vt:lpstr>
      <vt:lpstr>評価実験</vt:lpstr>
      <vt:lpstr>データセット</vt:lpstr>
      <vt:lpstr>モジュールの特定</vt:lpstr>
      <vt:lpstr>モジュールオーナーの判別</vt:lpstr>
      <vt:lpstr>学習と予測</vt:lpstr>
      <vt:lpstr>評価指標</vt:lpstr>
      <vt:lpstr>比較評価</vt:lpstr>
      <vt:lpstr>結果：Firefoxプロジェクト</vt:lpstr>
      <vt:lpstr>結果：全モジュールの平均</vt:lpstr>
      <vt:lpstr>結果：全モジュールの平均</vt:lpstr>
      <vt:lpstr>考察</vt:lpstr>
      <vt:lpstr>PCRとCCRの比較</vt:lpstr>
      <vt:lpstr>PCRとCCRの比較</vt:lpstr>
      <vt:lpstr>まとめ</vt:lpstr>
      <vt:lpstr>対外発表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193</cp:revision>
  <cp:lastPrinted>2015-11-18T19:21:11Z</cp:lastPrinted>
  <dcterms:created xsi:type="dcterms:W3CDTF">2015-11-16T03:37:05Z</dcterms:created>
  <dcterms:modified xsi:type="dcterms:W3CDTF">2016-02-02T00:45:24Z</dcterms:modified>
</cp:coreProperties>
</file>