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72" r:id="rId3"/>
    <p:sldId id="274" r:id="rId4"/>
    <p:sldId id="273" r:id="rId5"/>
    <p:sldId id="276" r:id="rId6"/>
    <p:sldId id="275" r:id="rId7"/>
    <p:sldId id="279" r:id="rId8"/>
    <p:sldId id="280" r:id="rId9"/>
    <p:sldId id="281" r:id="rId10"/>
    <p:sldId id="282" r:id="rId11"/>
    <p:sldId id="283" r:id="rId12"/>
    <p:sldId id="284" r:id="rId13"/>
    <p:sldId id="285" r:id="rId14"/>
    <p:sldId id="286" r:id="rId15"/>
    <p:sldId id="287" r:id="rId16"/>
    <p:sldId id="288" r:id="rId17"/>
    <p:sldId id="277" r:id="rId18"/>
    <p:sldId id="278" r:id="rId19"/>
    <p:sldId id="289" r:id="rId20"/>
    <p:sldId id="298" r:id="rId21"/>
    <p:sldId id="299" r:id="rId22"/>
    <p:sldId id="300" r:id="rId23"/>
    <p:sldId id="301" r:id="rId24"/>
    <p:sldId id="302" r:id="rId25"/>
    <p:sldId id="303" r:id="rId26"/>
    <p:sldId id="304" r:id="rId27"/>
    <p:sldId id="290" r:id="rId28"/>
    <p:sldId id="292" r:id="rId29"/>
    <p:sldId id="293" r:id="rId30"/>
    <p:sldId id="291" r:id="rId31"/>
    <p:sldId id="294" r:id="rId32"/>
    <p:sldId id="295" r:id="rId33"/>
    <p:sldId id="296" r:id="rId34"/>
    <p:sldId id="297" r:id="rId3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704" autoAdjust="0"/>
  </p:normalViewPr>
  <p:slideViewPr>
    <p:cSldViewPr>
      <p:cViewPr varScale="1">
        <p:scale>
          <a:sx n="76" d="100"/>
          <a:sy n="76" d="100"/>
        </p:scale>
        <p:origin x="-137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2012/11/27</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2012/11/27</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2012/11/27</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2012/11/27</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５</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2012</a:t>
            </a:r>
            <a:r>
              <a:rPr lang="ja-JP" altLang="en-US" dirty="0" smtClean="0"/>
              <a:t>年</a:t>
            </a:r>
            <a:r>
              <a:rPr lang="en-US" altLang="ja-JP" dirty="0" smtClean="0"/>
              <a:t>11</a:t>
            </a:r>
            <a:r>
              <a:rPr lang="ja-JP" altLang="en-US" dirty="0" smtClean="0"/>
              <a:t>月</a:t>
            </a:r>
            <a:r>
              <a:rPr lang="en-US" altLang="ja-JP" dirty="0"/>
              <a:t>29</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第６章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kumimoji="1" lang="en-US" altLang="ja-JP" sz="4000" dirty="0" smtClean="0"/>
          </a:p>
          <a:p>
            <a:pPr marL="0" indent="0" algn="ctr">
              <a:buNone/>
            </a:pPr>
            <a:r>
              <a:rPr kumimoji="1" lang="ja-JP" altLang="en-US" sz="4800" dirty="0" smtClean="0"/>
              <a:t>工数の見積もり</a:t>
            </a:r>
            <a:endParaRPr kumimoji="1" lang="ja-JP" altLang="en-US" sz="4800" dirty="0"/>
          </a:p>
        </p:txBody>
      </p:sp>
    </p:spTree>
    <p:extLst>
      <p:ext uri="{BB962C8B-B14F-4D97-AF65-F5344CB8AC3E}">
        <p14:creationId xmlns:p14="http://schemas.microsoft.com/office/powerpoint/2010/main" val="635760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工数</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工数は、ソフトウェアの分野で、おそらくもっともよく知られたメトリクスである</a:t>
            </a:r>
            <a:endParaRPr kumimoji="1" lang="en-US" altLang="ja-JP" dirty="0" smtClean="0"/>
          </a:p>
          <a:p>
            <a:pPr marL="0" indent="0" algn="just">
              <a:buNone/>
            </a:pPr>
            <a:endParaRPr lang="en-US" altLang="ja-JP" dirty="0"/>
          </a:p>
          <a:p>
            <a:pPr marL="0" indent="0" algn="just">
              <a:buNone/>
            </a:pPr>
            <a:r>
              <a:rPr kumimoji="1" lang="ja-JP" altLang="en-US" dirty="0" smtClean="0"/>
              <a:t>「いったい、どのくらい工数がかかるのか？」</a:t>
            </a:r>
            <a:endParaRPr kumimoji="1" lang="en-US" altLang="ja-JP" dirty="0" smtClean="0"/>
          </a:p>
          <a:p>
            <a:pPr marL="0" indent="0" algn="just">
              <a:buNone/>
            </a:pPr>
            <a:endParaRPr lang="en-US" altLang="ja-JP" dirty="0"/>
          </a:p>
          <a:p>
            <a:pPr marL="0" indent="0" algn="just">
              <a:buNone/>
            </a:pPr>
            <a:r>
              <a:rPr kumimoji="1" lang="ja-JP" altLang="en-US" dirty="0" smtClean="0"/>
              <a:t>工数測定は「予測」できてこそ意味がある</a:t>
            </a:r>
            <a:endParaRPr kumimoji="1" lang="en-US" altLang="ja-JP" dirty="0" smtClean="0"/>
          </a:p>
          <a:p>
            <a:pPr marL="0" indent="0" algn="just">
              <a:buNone/>
            </a:pPr>
            <a:r>
              <a:rPr lang="ja-JP" altLang="en-US" dirty="0"/>
              <a:t>工数</a:t>
            </a:r>
            <a:r>
              <a:rPr lang="ja-JP" altLang="en-US" dirty="0" smtClean="0"/>
              <a:t>を</a:t>
            </a:r>
            <a:r>
              <a:rPr lang="ja-JP" altLang="en-US" dirty="0"/>
              <a:t>予測するに</a:t>
            </a:r>
            <a:r>
              <a:rPr lang="ja-JP" altLang="en-US" dirty="0" smtClean="0"/>
              <a:t>は、規模を見積り、プロジェクトの難しさと複雑さを理解しなければならない</a:t>
            </a:r>
            <a:endParaRPr kumimoji="1" lang="ja-JP" altLang="en-US" dirty="0"/>
          </a:p>
        </p:txBody>
      </p:sp>
    </p:spTree>
    <p:extLst>
      <p:ext uri="{BB962C8B-B14F-4D97-AF65-F5344CB8AC3E}">
        <p14:creationId xmlns:p14="http://schemas.microsoft.com/office/powerpoint/2010/main" val="2493525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工数見積もり</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lgn="just">
              <a:buNone/>
            </a:pPr>
            <a:r>
              <a:rPr kumimoji="1" lang="ja-JP" altLang="en-US" dirty="0" smtClean="0"/>
              <a:t>プロジェクトの予定は超過しがち</a:t>
            </a:r>
            <a:endParaRPr kumimoji="1" lang="en-US" altLang="ja-JP" dirty="0" smtClean="0"/>
          </a:p>
          <a:p>
            <a:pPr marL="0" indent="0" algn="just">
              <a:buNone/>
            </a:pPr>
            <a:endParaRPr lang="en-US" altLang="ja-JP" dirty="0"/>
          </a:p>
          <a:p>
            <a:pPr marL="0" indent="0" algn="just">
              <a:buNone/>
            </a:pPr>
            <a:r>
              <a:rPr kumimoji="1" lang="ja-JP" altLang="en-US" dirty="0" smtClean="0"/>
              <a:t>なぜか？</a:t>
            </a:r>
            <a:endParaRPr kumimoji="1" lang="en-US" altLang="ja-JP" dirty="0" smtClean="0"/>
          </a:p>
          <a:p>
            <a:pPr marL="0" indent="0" algn="just">
              <a:buNone/>
            </a:pPr>
            <a:r>
              <a:rPr lang="ja-JP" altLang="en-US" dirty="0" smtClean="0">
                <a:solidFill>
                  <a:schemeClr val="accent2"/>
                </a:solidFill>
              </a:rPr>
              <a:t>「見積もり」と「目標」の違い</a:t>
            </a:r>
            <a:endParaRPr kumimoji="1" lang="en-US" altLang="ja-JP" dirty="0" smtClean="0">
              <a:solidFill>
                <a:schemeClr val="accent2"/>
              </a:solidFill>
            </a:endParaRPr>
          </a:p>
          <a:p>
            <a:pPr marL="0" indent="0" algn="just">
              <a:buNone/>
            </a:pPr>
            <a:endParaRPr kumimoji="1" lang="en-US" altLang="ja-JP" dirty="0" smtClean="0"/>
          </a:p>
          <a:p>
            <a:pPr marL="0" indent="0" algn="just">
              <a:buNone/>
            </a:pPr>
            <a:r>
              <a:rPr lang="ja-JP" altLang="en-US" dirty="0" smtClean="0"/>
              <a:t>「○○の部分が難しいからこれくらいかかりそう」</a:t>
            </a:r>
            <a:endParaRPr lang="en-US" altLang="ja-JP" dirty="0" smtClean="0"/>
          </a:p>
          <a:p>
            <a:pPr marL="0" indent="0" algn="just">
              <a:buNone/>
            </a:pPr>
            <a:r>
              <a:rPr kumimoji="1" lang="ja-JP" altLang="en-US" dirty="0"/>
              <a:t>より</a:t>
            </a:r>
            <a:r>
              <a:rPr kumimoji="1" lang="ja-JP" altLang="en-US" dirty="0" smtClean="0"/>
              <a:t>も</a:t>
            </a:r>
            <a:endParaRPr kumimoji="1" lang="en-US" altLang="ja-JP" dirty="0" smtClean="0"/>
          </a:p>
          <a:p>
            <a:pPr marL="0" indent="0" algn="just">
              <a:buNone/>
            </a:pPr>
            <a:r>
              <a:rPr lang="ja-JP" altLang="en-US" dirty="0" smtClean="0"/>
              <a:t>「○月○日までに完成させてくれ」</a:t>
            </a:r>
            <a:endParaRPr lang="en-US" altLang="ja-JP" dirty="0" smtClean="0"/>
          </a:p>
          <a:p>
            <a:pPr marL="0" indent="0" algn="just">
              <a:buNone/>
            </a:pPr>
            <a:r>
              <a:rPr kumimoji="1" lang="ja-JP" altLang="en-US" dirty="0" smtClean="0"/>
              <a:t>が優先される</a:t>
            </a:r>
            <a:endParaRPr kumimoji="1" lang="ja-JP" altLang="en-US" dirty="0"/>
          </a:p>
        </p:txBody>
      </p:sp>
    </p:spTree>
    <p:extLst>
      <p:ext uri="{BB962C8B-B14F-4D97-AF65-F5344CB8AC3E}">
        <p14:creationId xmlns:p14="http://schemas.microsoft.com/office/powerpoint/2010/main" val="12002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目標ｖｓ見積もり</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現実には、上層部の設定した「目標」のほうが優先されてしまう</a:t>
            </a:r>
            <a:endParaRPr kumimoji="1" lang="en-US" altLang="ja-JP" dirty="0" smtClean="0"/>
          </a:p>
          <a:p>
            <a:pPr marL="0" indent="0" algn="just">
              <a:buNone/>
            </a:pPr>
            <a:endParaRPr lang="en-US" altLang="ja-JP" dirty="0"/>
          </a:p>
          <a:p>
            <a:pPr marL="0" indent="0" algn="just">
              <a:buNone/>
            </a:pPr>
            <a:r>
              <a:rPr lang="ja-JP" altLang="en-US" dirty="0" smtClean="0"/>
              <a:t>これを解決するには、測定による「見積もり」をもとに、より合理的で「目標」に収まるような計画を立てることが必要である</a:t>
            </a:r>
            <a:endParaRPr lang="en-US" altLang="ja-JP" dirty="0" smtClean="0"/>
          </a:p>
        </p:txBody>
      </p:sp>
    </p:spTree>
    <p:extLst>
      <p:ext uri="{BB962C8B-B14F-4D97-AF65-F5344CB8AC3E}">
        <p14:creationId xmlns:p14="http://schemas.microsoft.com/office/powerpoint/2010/main" val="1532787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ソフトウェア見積もりの</a:t>
            </a:r>
            <a:r>
              <a:rPr kumimoji="1" lang="en-US" altLang="ja-JP" dirty="0" smtClean="0"/>
              <a:t/>
            </a:r>
            <a:br>
              <a:rPr kumimoji="1" lang="en-US" altLang="ja-JP" dirty="0" smtClean="0"/>
            </a:br>
            <a:r>
              <a:rPr kumimoji="1" lang="ja-JP" altLang="en-US" dirty="0" smtClean="0"/>
              <a:t>手法とツール</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kumimoji="1" lang="ja-JP" altLang="en-US" dirty="0" smtClean="0"/>
              <a:t>ソフトウェアの見積もりは、プロジェクト特性、システム規模、複雑性、開発方法などのいわゆる</a:t>
            </a:r>
            <a:endParaRPr kumimoji="1" lang="en-US" altLang="ja-JP" dirty="0" smtClean="0"/>
          </a:p>
          <a:p>
            <a:pPr marL="0" indent="0" algn="just">
              <a:buNone/>
            </a:pPr>
            <a:r>
              <a:rPr lang="ja-JP" altLang="en-US" dirty="0" smtClean="0"/>
              <a:t>「コスト誘因」と呼ばれる情報を入力として求められる</a:t>
            </a:r>
            <a:endParaRPr lang="en-US" altLang="ja-JP" dirty="0" smtClean="0"/>
          </a:p>
          <a:p>
            <a:pPr marL="0" indent="0" algn="just">
              <a:buNone/>
            </a:pPr>
            <a:endParaRPr kumimoji="1" lang="en-US" altLang="ja-JP" dirty="0"/>
          </a:p>
          <a:p>
            <a:pPr marL="457200" indent="-457200" algn="just">
              <a:buFont typeface="+mj-lt"/>
              <a:buAutoNum type="arabicPeriod"/>
            </a:pPr>
            <a:r>
              <a:rPr lang="ja-JP" altLang="en-US" dirty="0" smtClean="0"/>
              <a:t>エキスパートによる見積もり</a:t>
            </a:r>
            <a:endParaRPr lang="en-US" altLang="ja-JP" dirty="0" smtClean="0"/>
          </a:p>
          <a:p>
            <a:pPr marL="457200" indent="-457200" algn="just">
              <a:buFont typeface="+mj-lt"/>
              <a:buAutoNum type="arabicPeriod"/>
            </a:pPr>
            <a:r>
              <a:rPr kumimoji="1" lang="ja-JP" altLang="en-US" dirty="0"/>
              <a:t>ベンチマークデータの</a:t>
            </a:r>
            <a:r>
              <a:rPr kumimoji="1" lang="ja-JP" altLang="en-US" dirty="0" smtClean="0"/>
              <a:t>利用</a:t>
            </a:r>
            <a:endParaRPr kumimoji="1" lang="en-US" altLang="ja-JP" dirty="0" smtClean="0"/>
          </a:p>
          <a:p>
            <a:pPr marL="457200" indent="-457200" algn="just">
              <a:buFont typeface="+mj-lt"/>
              <a:buAutoNum type="arabicPeriod"/>
            </a:pPr>
            <a:r>
              <a:rPr lang="ja-JP" altLang="en-US" dirty="0" smtClean="0"/>
              <a:t>類推法</a:t>
            </a:r>
            <a:endParaRPr lang="en-US" altLang="ja-JP" dirty="0" smtClean="0"/>
          </a:p>
          <a:p>
            <a:pPr marL="457200" indent="-457200" algn="just">
              <a:buFont typeface="+mj-lt"/>
              <a:buAutoNum type="arabicPeriod"/>
            </a:pPr>
            <a:r>
              <a:rPr kumimoji="1" lang="ja-JP" altLang="en-US" dirty="0" smtClean="0"/>
              <a:t>プロキシポイント法</a:t>
            </a:r>
            <a:endParaRPr kumimoji="1" lang="en-US" altLang="ja-JP" dirty="0" smtClean="0"/>
          </a:p>
          <a:p>
            <a:pPr marL="457200" indent="-457200" algn="just">
              <a:buFont typeface="+mj-lt"/>
              <a:buAutoNum type="arabicPeriod"/>
            </a:pPr>
            <a:r>
              <a:rPr lang="ja-JP" altLang="en-US" dirty="0" smtClean="0"/>
              <a:t>カスタムモデル</a:t>
            </a:r>
            <a:endParaRPr lang="en-US" altLang="ja-JP" dirty="0" smtClean="0"/>
          </a:p>
          <a:p>
            <a:pPr marL="457200" indent="-457200" algn="just">
              <a:buFont typeface="+mj-lt"/>
              <a:buAutoNum type="arabicPeriod"/>
            </a:pPr>
            <a:r>
              <a:rPr kumimoji="1" lang="ja-JP" altLang="en-US" dirty="0"/>
              <a:t>アルゴリズムモデル</a:t>
            </a:r>
          </a:p>
        </p:txBody>
      </p:sp>
    </p:spTree>
    <p:extLst>
      <p:ext uri="{BB962C8B-B14F-4D97-AF65-F5344CB8AC3E}">
        <p14:creationId xmlns:p14="http://schemas.microsoft.com/office/powerpoint/2010/main" val="2845541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エキスパートによる見積もり</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endParaRPr kumimoji="1" lang="en-US" altLang="ja-JP" dirty="0" smtClean="0"/>
          </a:p>
          <a:p>
            <a:pPr marL="0" indent="0" algn="just">
              <a:buNone/>
            </a:pPr>
            <a:r>
              <a:rPr kumimoji="1" lang="ja-JP" altLang="en-US" dirty="0" smtClean="0"/>
              <a:t>アプローチ</a:t>
            </a:r>
            <a:endParaRPr lang="en-US" altLang="ja-JP" dirty="0"/>
          </a:p>
          <a:p>
            <a:pPr marL="0" indent="0" algn="just">
              <a:buNone/>
            </a:pPr>
            <a:r>
              <a:rPr lang="ja-JP" altLang="en-US" dirty="0" smtClean="0"/>
              <a:t>　　アクティビティ分割：タスクに着目</a:t>
            </a:r>
            <a:endParaRPr lang="en-US" altLang="ja-JP" dirty="0" smtClean="0"/>
          </a:p>
          <a:p>
            <a:pPr marL="0" indent="0" algn="just">
              <a:buNone/>
            </a:pPr>
            <a:r>
              <a:rPr lang="ja-JP" altLang="en-US" dirty="0"/>
              <a:t>　</a:t>
            </a:r>
            <a:r>
              <a:rPr lang="ja-JP" altLang="en-US" dirty="0" smtClean="0"/>
              <a:t>　</a:t>
            </a:r>
            <a:r>
              <a:rPr kumimoji="1" lang="ja-JP" altLang="en-US" dirty="0" smtClean="0"/>
              <a:t>システム分割：システムの構成要素に着目</a:t>
            </a: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1731874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アクティビティ分割</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pPr marL="0" indent="0" algn="just">
              <a:buNone/>
            </a:pPr>
            <a:r>
              <a:rPr kumimoji="1" lang="ja-JP" altLang="en-US" dirty="0" smtClean="0"/>
              <a:t>見積もり担当者は、</a:t>
            </a:r>
            <a:endParaRPr kumimoji="1" lang="en-US" altLang="ja-JP" dirty="0" smtClean="0"/>
          </a:p>
          <a:p>
            <a:pPr marL="0" indent="0" algn="just">
              <a:buNone/>
            </a:pPr>
            <a:r>
              <a:rPr lang="ja-JP" altLang="en-US" dirty="0"/>
              <a:t>実施す</a:t>
            </a:r>
            <a:r>
              <a:rPr lang="ja-JP" altLang="en-US" dirty="0" smtClean="0"/>
              <a:t>べき</a:t>
            </a:r>
            <a:r>
              <a:rPr lang="ja-JP" altLang="en-US" dirty="0"/>
              <a:t>作業</a:t>
            </a:r>
            <a:r>
              <a:rPr lang="ja-JP" altLang="en-US" dirty="0" smtClean="0"/>
              <a:t>とそれを実施する人のスキルを考慮して、必要なアクティビティの全体像、期間、実施に必要な人数の割り当て計画を作成する</a:t>
            </a:r>
            <a:endParaRPr lang="en-US" altLang="ja-JP" dirty="0" smtClean="0"/>
          </a:p>
          <a:p>
            <a:pPr marL="0" indent="0" algn="just">
              <a:buNone/>
            </a:pPr>
            <a:endParaRPr lang="en-US" altLang="ja-JP" dirty="0"/>
          </a:p>
          <a:p>
            <a:pPr marL="0" indent="0" algn="just">
              <a:buNone/>
            </a:pPr>
            <a:r>
              <a:rPr lang="ja-JP" altLang="en-US" dirty="0" smtClean="0"/>
              <a:t>アクティビティは</a:t>
            </a:r>
            <a:r>
              <a:rPr lang="ja-JP" altLang="en-US" dirty="0"/>
              <a:t>６</a:t>
            </a:r>
            <a:r>
              <a:rPr lang="ja-JP" altLang="en-US" dirty="0" smtClean="0"/>
              <a:t>つの領域に分割される</a:t>
            </a:r>
            <a:endParaRPr lang="en-US" altLang="ja-JP" dirty="0" smtClean="0"/>
          </a:p>
          <a:p>
            <a:pPr marL="457200" indent="-457200" algn="just">
              <a:buFont typeface="+mj-lt"/>
              <a:buAutoNum type="arabicPeriod"/>
            </a:pPr>
            <a:r>
              <a:rPr lang="ja-JP" altLang="en-US" dirty="0"/>
              <a:t>要求</a:t>
            </a:r>
            <a:r>
              <a:rPr lang="ja-JP" altLang="en-US" dirty="0" smtClean="0"/>
              <a:t>定義</a:t>
            </a:r>
            <a:endParaRPr lang="en-US" altLang="ja-JP" dirty="0" smtClean="0"/>
          </a:p>
          <a:p>
            <a:pPr marL="457200" indent="-457200" algn="just">
              <a:buFont typeface="+mj-lt"/>
              <a:buAutoNum type="arabicPeriod"/>
            </a:pPr>
            <a:r>
              <a:rPr lang="ja-JP" altLang="en-US" dirty="0" smtClean="0"/>
              <a:t>設計</a:t>
            </a:r>
            <a:endParaRPr lang="en-US" altLang="ja-JP" dirty="0" smtClean="0"/>
          </a:p>
          <a:p>
            <a:pPr marL="457200" indent="-457200" algn="just">
              <a:buFont typeface="+mj-lt"/>
              <a:buAutoNum type="arabicPeriod"/>
            </a:pPr>
            <a:r>
              <a:rPr lang="ja-JP" altLang="en-US" dirty="0"/>
              <a:t>コーディング</a:t>
            </a:r>
            <a:r>
              <a:rPr lang="ja-JP" altLang="en-US" dirty="0" smtClean="0"/>
              <a:t>と</a:t>
            </a:r>
            <a:r>
              <a:rPr lang="ja-JP" altLang="en-US" dirty="0"/>
              <a:t>単体</a:t>
            </a:r>
            <a:r>
              <a:rPr lang="ja-JP" altLang="en-US" dirty="0" smtClean="0"/>
              <a:t>テスト</a:t>
            </a:r>
            <a:endParaRPr lang="en-US" altLang="ja-JP" dirty="0" smtClean="0"/>
          </a:p>
          <a:p>
            <a:pPr marL="457200" indent="-457200" algn="just">
              <a:buFont typeface="+mj-lt"/>
              <a:buAutoNum type="arabicPeriod"/>
            </a:pPr>
            <a:r>
              <a:rPr lang="ja-JP" altLang="en-US" dirty="0" smtClean="0"/>
              <a:t>システム全体テスト</a:t>
            </a:r>
            <a:endParaRPr lang="en-US" altLang="ja-JP" dirty="0" smtClean="0"/>
          </a:p>
          <a:p>
            <a:pPr marL="457200" indent="-457200" algn="just">
              <a:buFont typeface="+mj-lt"/>
              <a:buAutoNum type="arabicPeriod"/>
            </a:pPr>
            <a:r>
              <a:rPr lang="ja-JP" altLang="en-US" dirty="0" smtClean="0"/>
              <a:t>プロジェクトマネジメント</a:t>
            </a:r>
            <a:endParaRPr lang="en-US" altLang="ja-JP" dirty="0" smtClean="0"/>
          </a:p>
          <a:p>
            <a:pPr marL="457200" indent="-457200" algn="just">
              <a:buFont typeface="+mj-lt"/>
              <a:buAutoNum type="arabicPeriod"/>
            </a:pPr>
            <a:r>
              <a:rPr lang="ja-JP" altLang="en-US" dirty="0"/>
              <a:t>訓練</a:t>
            </a:r>
            <a:r>
              <a:rPr lang="ja-JP" altLang="en-US" dirty="0" smtClean="0"/>
              <a:t>と</a:t>
            </a:r>
            <a:r>
              <a:rPr lang="ja-JP" altLang="en-US" dirty="0"/>
              <a:t>文書化</a:t>
            </a:r>
            <a:endParaRPr lang="en-US" altLang="ja-JP" dirty="0" smtClean="0"/>
          </a:p>
          <a:p>
            <a:pPr marL="0" indent="0">
              <a:buNone/>
            </a:pPr>
            <a:endParaRPr kumimoji="1" lang="ja-JP" altLang="en-US" dirty="0"/>
          </a:p>
        </p:txBody>
      </p:sp>
    </p:spTree>
    <p:extLst>
      <p:ext uri="{BB962C8B-B14F-4D97-AF65-F5344CB8AC3E}">
        <p14:creationId xmlns:p14="http://schemas.microsoft.com/office/powerpoint/2010/main" val="2321311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システム分割</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システムをモジュールごとに分割し、それぞれのモジュールに必要な工数を見積り、それらを合計する</a:t>
            </a:r>
            <a:endParaRPr kumimoji="1" lang="en-US" altLang="ja-JP" dirty="0" smtClean="0"/>
          </a:p>
          <a:p>
            <a:pPr marL="0" indent="0" algn="just">
              <a:buNone/>
            </a:pPr>
            <a:endParaRPr lang="en-US" altLang="ja-JP" dirty="0" smtClean="0"/>
          </a:p>
          <a:p>
            <a:pPr marL="0" indent="0" algn="just">
              <a:buNone/>
            </a:pPr>
            <a:r>
              <a:rPr lang="ja-JP" altLang="en-US" dirty="0"/>
              <a:t>これ</a:t>
            </a:r>
            <a:r>
              <a:rPr lang="ja-JP" altLang="en-US" dirty="0" smtClean="0"/>
              <a:t>を実行するには、明確で詳細なシステム設計が済んでいることが条件である</a:t>
            </a:r>
            <a:endParaRPr lang="en-US" altLang="ja-JP" dirty="0"/>
          </a:p>
          <a:p>
            <a:pPr marL="0" indent="0" algn="just">
              <a:buNone/>
            </a:pPr>
            <a:endParaRPr kumimoji="1" lang="ja-JP" altLang="en-US" dirty="0"/>
          </a:p>
        </p:txBody>
      </p:sp>
    </p:spTree>
    <p:extLst>
      <p:ext uri="{BB962C8B-B14F-4D97-AF65-F5344CB8AC3E}">
        <p14:creationId xmlns:p14="http://schemas.microsoft.com/office/powerpoint/2010/main" val="1620790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エキスパートによる見積もり</a:t>
            </a:r>
            <a:r>
              <a:rPr kumimoji="1" lang="en-US" altLang="ja-JP" dirty="0" smtClean="0"/>
              <a:t/>
            </a:r>
            <a:br>
              <a:rPr kumimoji="1" lang="en-US" altLang="ja-JP" dirty="0" smtClean="0"/>
            </a:br>
            <a:r>
              <a:rPr kumimoji="1" lang="ja-JP" altLang="en-US" dirty="0" smtClean="0"/>
              <a:t>利点と欠点</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前提として・・・</a:t>
            </a:r>
            <a:endParaRPr kumimoji="1" lang="en-US" altLang="ja-JP" dirty="0" smtClean="0"/>
          </a:p>
          <a:p>
            <a:pPr marL="0" indent="0">
              <a:buNone/>
            </a:pPr>
            <a:r>
              <a:rPr kumimoji="1" lang="ja-JP" altLang="en-US" dirty="0" smtClean="0"/>
              <a:t>見積もり担当者（エキスパート）の</a:t>
            </a:r>
            <a:endParaRPr kumimoji="1" lang="en-US" altLang="ja-JP" dirty="0" smtClean="0"/>
          </a:p>
          <a:p>
            <a:pPr marL="0" indent="0">
              <a:buNone/>
            </a:pPr>
            <a:r>
              <a:rPr kumimoji="1" lang="ja-JP" altLang="en-US" dirty="0" smtClean="0"/>
              <a:t>スキルと経験に依存する</a:t>
            </a:r>
            <a:endParaRPr kumimoji="1" lang="en-US" altLang="ja-JP" dirty="0" smtClean="0"/>
          </a:p>
          <a:p>
            <a:pPr marL="0" indent="0">
              <a:buNone/>
            </a:pPr>
            <a:endParaRPr lang="en-US" altLang="ja-JP" dirty="0"/>
          </a:p>
          <a:p>
            <a:pPr marL="0" indent="0">
              <a:buNone/>
            </a:pPr>
            <a:r>
              <a:rPr kumimoji="1" lang="ja-JP" altLang="en-US" dirty="0" smtClean="0"/>
              <a:t>利点　</a:t>
            </a:r>
            <a:r>
              <a:rPr kumimoji="1" lang="en-US" altLang="ja-JP" dirty="0" smtClean="0"/>
              <a:t>LOC</a:t>
            </a:r>
            <a:r>
              <a:rPr kumimoji="1" lang="ja-JP" altLang="en-US" dirty="0" smtClean="0"/>
              <a:t>や</a:t>
            </a:r>
            <a:r>
              <a:rPr kumimoji="1" lang="en-US" altLang="ja-JP" dirty="0" smtClean="0"/>
              <a:t>FP</a:t>
            </a:r>
            <a:r>
              <a:rPr kumimoji="1" lang="ja-JP" altLang="en-US" dirty="0" smtClean="0"/>
              <a:t>などの中間的測定が不要</a:t>
            </a:r>
            <a:endParaRPr kumimoji="1" lang="en-US" altLang="ja-JP" dirty="0" smtClean="0"/>
          </a:p>
          <a:p>
            <a:pPr marL="0" indent="0">
              <a:buNone/>
            </a:pPr>
            <a:endParaRPr lang="en-US" altLang="ja-JP" dirty="0"/>
          </a:p>
          <a:p>
            <a:pPr marL="0" indent="0">
              <a:buNone/>
            </a:pPr>
            <a:r>
              <a:rPr kumimoji="1" lang="ja-JP" altLang="en-US" dirty="0" smtClean="0"/>
              <a:t>欠点　見積もりの根拠が不明瞭</a:t>
            </a:r>
            <a:endParaRPr kumimoji="1" lang="ja-JP" altLang="en-US" dirty="0"/>
          </a:p>
        </p:txBody>
      </p:sp>
    </p:spTree>
    <p:extLst>
      <p:ext uri="{BB962C8B-B14F-4D97-AF65-F5344CB8AC3E}">
        <p14:creationId xmlns:p14="http://schemas.microsoft.com/office/powerpoint/2010/main" val="72060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ベンチマークデータの利用</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ベンチマークデータとは・・・</a:t>
            </a:r>
            <a:endParaRPr kumimoji="1" lang="en-US" altLang="ja-JP" dirty="0" smtClean="0"/>
          </a:p>
          <a:p>
            <a:pPr marL="0" indent="0" algn="just">
              <a:buNone/>
            </a:pPr>
            <a:r>
              <a:rPr lang="ja-JP" altLang="en-US" dirty="0"/>
              <a:t>過去</a:t>
            </a:r>
            <a:r>
              <a:rPr lang="ja-JP" altLang="en-US" dirty="0" smtClean="0"/>
              <a:t>のプロジェクト結果に基づいた生産性の表</a:t>
            </a:r>
            <a:endParaRPr lang="en-US" altLang="ja-JP" dirty="0" smtClean="0"/>
          </a:p>
          <a:p>
            <a:pPr marL="0" indent="0" algn="just">
              <a:buNone/>
            </a:pPr>
            <a:endParaRPr lang="en-US" altLang="ja-JP" dirty="0" smtClean="0"/>
          </a:p>
          <a:p>
            <a:pPr marL="0" indent="0" algn="just">
              <a:buNone/>
            </a:pPr>
            <a:r>
              <a:rPr lang="ja-JP" altLang="en-US" dirty="0" smtClean="0"/>
              <a:t>アプリケーションの</a:t>
            </a:r>
            <a:r>
              <a:rPr lang="ja-JP" altLang="en-US" dirty="0"/>
              <a:t>種類ごと</a:t>
            </a:r>
            <a:r>
              <a:rPr lang="ja-JP" altLang="en-US" dirty="0" smtClean="0"/>
              <a:t>にデータがある</a:t>
            </a:r>
            <a:endParaRPr kumimoji="1" lang="en-US" altLang="ja-JP" dirty="0" smtClean="0"/>
          </a:p>
          <a:p>
            <a:pPr marL="0" indent="0" algn="just">
              <a:buNone/>
            </a:pPr>
            <a:endParaRPr kumimoji="1" lang="en-US" altLang="ja-JP" dirty="0"/>
          </a:p>
          <a:p>
            <a:pPr marL="0" indent="0" algn="just">
              <a:buNone/>
            </a:pPr>
            <a:r>
              <a:rPr lang="ja-JP" altLang="en-US" dirty="0" smtClean="0"/>
              <a:t>プロジェクトの規模を測定すれば、ベンチマークの表から工数を計算することができる</a:t>
            </a:r>
            <a:endParaRPr kumimoji="1" lang="ja-JP" altLang="en-US" dirty="0"/>
          </a:p>
        </p:txBody>
      </p:sp>
    </p:spTree>
    <p:extLst>
      <p:ext uri="{BB962C8B-B14F-4D97-AF65-F5344CB8AC3E}">
        <p14:creationId xmlns:p14="http://schemas.microsoft.com/office/powerpoint/2010/main" val="503367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3900" dirty="0" smtClean="0"/>
              <a:t>LOC,FP</a:t>
            </a:r>
            <a:r>
              <a:rPr kumimoji="1" lang="ja-JP" altLang="en-US" sz="3900" dirty="0" smtClean="0"/>
              <a:t>を用いたベンチマーク</a:t>
            </a:r>
            <a:endParaRPr kumimoji="1" lang="ja-JP" altLang="en-US" sz="3900" dirty="0"/>
          </a:p>
        </p:txBody>
      </p:sp>
      <p:sp>
        <p:nvSpPr>
          <p:cNvPr id="3" name="コンテンツ プレースホルダー 2"/>
          <p:cNvSpPr>
            <a:spLocks noGrp="1"/>
          </p:cNvSpPr>
          <p:nvPr>
            <p:ph idx="1"/>
          </p:nvPr>
        </p:nvSpPr>
        <p:spPr>
          <a:xfrm>
            <a:off x="1475656" y="1772816"/>
            <a:ext cx="6196405" cy="3603812"/>
          </a:xfrm>
        </p:spPr>
        <p:txBody>
          <a:bodyPr/>
          <a:lstStyle/>
          <a:p>
            <a:pPr marL="0" indent="0">
              <a:buNone/>
            </a:pPr>
            <a:r>
              <a:rPr kumimoji="1" lang="en-US" altLang="ja-JP" dirty="0" smtClean="0"/>
              <a:t>LOC</a:t>
            </a:r>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r>
              <a:rPr lang="en-US" altLang="ja-JP" dirty="0" smtClean="0"/>
              <a:t>FP</a:t>
            </a:r>
          </a:p>
          <a:p>
            <a:pPr marL="0" indent="0">
              <a:buNone/>
            </a:pPr>
            <a:endParaRPr kumimoji="1" lang="en-US" altLang="ja-JP" dirty="0" smtClean="0"/>
          </a:p>
          <a:p>
            <a:pPr marL="0" indent="0">
              <a:buNone/>
            </a:pP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4028335213"/>
              </p:ext>
            </p:extLst>
          </p:nvPr>
        </p:nvGraphicFramePr>
        <p:xfrm>
          <a:off x="1475656" y="2204864"/>
          <a:ext cx="6264696" cy="1752600"/>
        </p:xfrm>
        <a:graphic>
          <a:graphicData uri="http://schemas.openxmlformats.org/drawingml/2006/table">
            <a:tbl>
              <a:tblPr firstRow="1" bandRow="1">
                <a:tableStyleId>{5C22544A-7EE6-4342-B048-85BDC9FD1C3A}</a:tableStyleId>
              </a:tblPr>
              <a:tblGrid>
                <a:gridCol w="1800200"/>
                <a:gridCol w="1152128"/>
                <a:gridCol w="1584176"/>
                <a:gridCol w="1728192"/>
              </a:tblGrid>
              <a:tr h="365760">
                <a:tc>
                  <a:txBody>
                    <a:bodyPr/>
                    <a:lstStyle/>
                    <a:p>
                      <a:r>
                        <a:rPr kumimoji="1" lang="ja-JP" altLang="en-US" dirty="0" smtClean="0"/>
                        <a:t>アプリケーション</a:t>
                      </a:r>
                      <a:endParaRPr kumimoji="1" lang="en-US" altLang="ja-JP" dirty="0" smtClean="0"/>
                    </a:p>
                    <a:p>
                      <a:endParaRPr kumimoji="1" lang="ja-JP" altLang="en-US" dirty="0"/>
                    </a:p>
                  </a:txBody>
                  <a:tcPr/>
                </a:tc>
                <a:tc>
                  <a:txBody>
                    <a:bodyPr/>
                    <a:lstStyle/>
                    <a:p>
                      <a:r>
                        <a:rPr kumimoji="1" lang="ja-JP" altLang="en-US" dirty="0" smtClean="0"/>
                        <a:t>規模</a:t>
                      </a:r>
                      <a:endParaRPr kumimoji="1" lang="en-US" altLang="ja-JP" dirty="0" smtClean="0"/>
                    </a:p>
                    <a:p>
                      <a:r>
                        <a:rPr kumimoji="1" lang="ja-JP" altLang="en-US" dirty="0" smtClean="0"/>
                        <a:t>（</a:t>
                      </a:r>
                      <a:r>
                        <a:rPr kumimoji="1" lang="en-US" altLang="ja-JP" dirty="0" smtClean="0"/>
                        <a:t>KLOC)</a:t>
                      </a:r>
                      <a:endParaRPr kumimoji="1" lang="ja-JP" altLang="en-US" dirty="0"/>
                    </a:p>
                  </a:txBody>
                  <a:tcPr/>
                </a:tc>
                <a:tc>
                  <a:txBody>
                    <a:bodyPr/>
                    <a:lstStyle/>
                    <a:p>
                      <a:r>
                        <a:rPr kumimoji="1" lang="ja-JP" altLang="en-US" dirty="0" smtClean="0"/>
                        <a:t>生産性の平均（</a:t>
                      </a:r>
                      <a:r>
                        <a:rPr kumimoji="1" lang="en-US" altLang="ja-JP" dirty="0" smtClean="0"/>
                        <a:t>LOC/</a:t>
                      </a:r>
                      <a:r>
                        <a:rPr kumimoji="1" lang="ja-JP" altLang="en-US" dirty="0" smtClean="0"/>
                        <a:t>人月）</a:t>
                      </a:r>
                      <a:endParaRPr kumimoji="1" lang="ja-JP" altLang="en-US" dirty="0"/>
                    </a:p>
                  </a:txBody>
                  <a:tcPr/>
                </a:tc>
                <a:tc>
                  <a:txBody>
                    <a:bodyPr/>
                    <a:lstStyle/>
                    <a:p>
                      <a:r>
                        <a:rPr kumimoji="1" lang="ja-JP" altLang="en-US" dirty="0" smtClean="0"/>
                        <a:t>生産性の範囲（</a:t>
                      </a:r>
                      <a:r>
                        <a:rPr kumimoji="1" lang="en-US" altLang="ja-JP" dirty="0" smtClean="0"/>
                        <a:t>LOC/</a:t>
                      </a:r>
                      <a:r>
                        <a:rPr kumimoji="1" lang="ja-JP" altLang="en-US" dirty="0" smtClean="0"/>
                        <a:t>人月）</a:t>
                      </a:r>
                      <a:endParaRPr kumimoji="1" lang="ja-JP" altLang="en-US" dirty="0"/>
                    </a:p>
                  </a:txBody>
                  <a:tcPr/>
                </a:tc>
              </a:tr>
              <a:tr h="370840">
                <a:tc>
                  <a:txBody>
                    <a:bodyPr/>
                    <a:lstStyle/>
                    <a:p>
                      <a:r>
                        <a:rPr kumimoji="1" lang="ja-JP" altLang="en-US" dirty="0" smtClean="0"/>
                        <a:t>データ処理</a:t>
                      </a:r>
                      <a:endParaRPr kumimoji="1" lang="ja-JP" altLang="en-US" dirty="0"/>
                    </a:p>
                  </a:txBody>
                  <a:tcPr/>
                </a:tc>
                <a:tc>
                  <a:txBody>
                    <a:bodyPr/>
                    <a:lstStyle/>
                    <a:p>
                      <a:r>
                        <a:rPr kumimoji="1" lang="en-US" altLang="ja-JP" dirty="0" smtClean="0"/>
                        <a:t>20~780</a:t>
                      </a:r>
                      <a:endParaRPr kumimoji="1" lang="ja-JP" altLang="en-US" dirty="0"/>
                    </a:p>
                  </a:txBody>
                  <a:tcPr/>
                </a:tc>
                <a:tc>
                  <a:txBody>
                    <a:bodyPr/>
                    <a:lstStyle/>
                    <a:p>
                      <a:r>
                        <a:rPr kumimoji="1" lang="en-US" altLang="ja-JP" dirty="0" smtClean="0"/>
                        <a:t>245</a:t>
                      </a:r>
                      <a:endParaRPr kumimoji="1" lang="ja-JP" altLang="en-US" dirty="0"/>
                    </a:p>
                  </a:txBody>
                  <a:tcPr/>
                </a:tc>
                <a:tc>
                  <a:txBody>
                    <a:bodyPr/>
                    <a:lstStyle/>
                    <a:p>
                      <a:r>
                        <a:rPr kumimoji="1" lang="en-US" altLang="ja-JP" dirty="0" smtClean="0"/>
                        <a:t>120~445</a:t>
                      </a:r>
                      <a:endParaRPr kumimoji="1" lang="ja-JP" altLang="en-US" dirty="0"/>
                    </a:p>
                  </a:txBody>
                  <a:tcPr/>
                </a:tc>
              </a:tr>
              <a:tr h="370840">
                <a:tc>
                  <a:txBody>
                    <a:bodyPr/>
                    <a:lstStyle/>
                    <a:p>
                      <a:r>
                        <a:rPr kumimoji="1" lang="ja-JP" altLang="en-US" dirty="0" smtClean="0"/>
                        <a:t>通信</a:t>
                      </a:r>
                      <a:endParaRPr kumimoji="1" lang="ja-JP" altLang="en-US" dirty="0"/>
                    </a:p>
                  </a:txBody>
                  <a:tcPr/>
                </a:tc>
                <a:tc>
                  <a:txBody>
                    <a:bodyPr/>
                    <a:lstStyle/>
                    <a:p>
                      <a:r>
                        <a:rPr kumimoji="1" lang="en-US" altLang="ja-JP" dirty="0" smtClean="0"/>
                        <a:t>15~1500</a:t>
                      </a:r>
                      <a:endParaRPr kumimoji="1" lang="ja-JP" altLang="en-US" dirty="0"/>
                    </a:p>
                  </a:txBody>
                  <a:tcPr/>
                </a:tc>
                <a:tc>
                  <a:txBody>
                    <a:bodyPr/>
                    <a:lstStyle/>
                    <a:p>
                      <a:r>
                        <a:rPr kumimoji="1" lang="en-US" altLang="ja-JP" dirty="0" smtClean="0"/>
                        <a:t>250</a:t>
                      </a:r>
                      <a:endParaRPr kumimoji="1" lang="ja-JP" altLang="en-US" dirty="0"/>
                    </a:p>
                  </a:txBody>
                  <a:tcPr/>
                </a:tc>
                <a:tc>
                  <a:txBody>
                    <a:bodyPr/>
                    <a:lstStyle/>
                    <a:p>
                      <a:r>
                        <a:rPr kumimoji="1" lang="en-US" altLang="ja-JP" dirty="0" smtClean="0"/>
                        <a:t>175~440</a:t>
                      </a:r>
                      <a:endParaRPr kumimoji="1" lang="ja-JP" altLang="en-US" dirty="0"/>
                    </a:p>
                  </a:txBody>
                  <a:tcPr/>
                </a:tc>
              </a:tr>
              <a:tr h="370840">
                <a:tc>
                  <a:txBody>
                    <a:bodyPr/>
                    <a:lstStyle/>
                    <a:p>
                      <a:r>
                        <a:rPr kumimoji="1" lang="en-US" altLang="ja-JP" dirty="0" smtClean="0"/>
                        <a:t>Web</a:t>
                      </a:r>
                      <a:r>
                        <a:rPr kumimoji="1" lang="ja-JP" altLang="en-US" dirty="0" smtClean="0"/>
                        <a:t>ビジネス</a:t>
                      </a:r>
                      <a:endParaRPr kumimoji="1" lang="ja-JP" altLang="en-US" dirty="0"/>
                    </a:p>
                  </a:txBody>
                  <a:tcPr/>
                </a:tc>
                <a:tc>
                  <a:txBody>
                    <a:bodyPr/>
                    <a:lstStyle/>
                    <a:p>
                      <a:r>
                        <a:rPr kumimoji="1" lang="en-US" altLang="ja-JP" dirty="0" smtClean="0"/>
                        <a:t>10~270</a:t>
                      </a:r>
                      <a:endParaRPr kumimoji="1" lang="ja-JP" altLang="en-US" dirty="0"/>
                    </a:p>
                  </a:txBody>
                  <a:tcPr/>
                </a:tc>
                <a:tc>
                  <a:txBody>
                    <a:bodyPr/>
                    <a:lstStyle/>
                    <a:p>
                      <a:r>
                        <a:rPr kumimoji="1" lang="en-US" altLang="ja-JP" dirty="0" smtClean="0"/>
                        <a:t>275</a:t>
                      </a:r>
                      <a:endParaRPr kumimoji="1" lang="ja-JP" altLang="en-US" dirty="0"/>
                    </a:p>
                  </a:txBody>
                  <a:tcPr/>
                </a:tc>
                <a:tc>
                  <a:txBody>
                    <a:bodyPr/>
                    <a:lstStyle/>
                    <a:p>
                      <a:r>
                        <a:rPr kumimoji="1" lang="en-US" altLang="ja-JP" dirty="0" smtClean="0"/>
                        <a:t>190~985</a:t>
                      </a:r>
                      <a:endParaRPr kumimoji="1" lang="ja-JP" altLang="en-US" dirty="0"/>
                    </a:p>
                  </a:txBody>
                  <a:tcPr/>
                </a:tc>
              </a:tr>
            </a:tbl>
          </a:graphicData>
        </a:graphic>
      </p:graphicFrame>
      <p:graphicFrame>
        <p:nvGraphicFramePr>
          <p:cNvPr id="5" name="表 4"/>
          <p:cNvGraphicFramePr>
            <a:graphicFrameLocks noGrp="1"/>
          </p:cNvGraphicFramePr>
          <p:nvPr>
            <p:extLst>
              <p:ext uri="{D42A27DB-BD31-4B8C-83A1-F6EECF244321}">
                <p14:modId xmlns:p14="http://schemas.microsoft.com/office/powerpoint/2010/main" val="2887626739"/>
              </p:ext>
            </p:extLst>
          </p:nvPr>
        </p:nvGraphicFramePr>
        <p:xfrm>
          <a:off x="1475656" y="4365104"/>
          <a:ext cx="6096000" cy="111252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kumimoji="1" lang="ja-JP" altLang="en-US" dirty="0" smtClean="0"/>
                        <a:t>プラットフォーム</a:t>
                      </a:r>
                      <a:endParaRPr kumimoji="1" lang="ja-JP" altLang="en-US" dirty="0"/>
                    </a:p>
                  </a:txBody>
                  <a:tcPr/>
                </a:tc>
                <a:tc>
                  <a:txBody>
                    <a:bodyPr/>
                    <a:lstStyle/>
                    <a:p>
                      <a:r>
                        <a:rPr kumimoji="1" lang="ja-JP" altLang="en-US" dirty="0" smtClean="0"/>
                        <a:t>生産率の平均（</a:t>
                      </a:r>
                      <a:r>
                        <a:rPr kumimoji="1" lang="en-US" altLang="ja-JP" dirty="0" smtClean="0"/>
                        <a:t>FP/</a:t>
                      </a:r>
                      <a:r>
                        <a:rPr kumimoji="1" lang="ja-JP" altLang="en-US" dirty="0" smtClean="0"/>
                        <a:t>人月）</a:t>
                      </a:r>
                      <a:endParaRPr kumimoji="1" lang="ja-JP" altLang="en-US" dirty="0"/>
                    </a:p>
                  </a:txBody>
                  <a:tcPr/>
                </a:tc>
              </a:tr>
              <a:tr h="370840">
                <a:tc>
                  <a:txBody>
                    <a:bodyPr/>
                    <a:lstStyle/>
                    <a:p>
                      <a:r>
                        <a:rPr kumimoji="1" lang="ja-JP" altLang="en-US" dirty="0" smtClean="0"/>
                        <a:t>クライアント</a:t>
                      </a:r>
                      <a:r>
                        <a:rPr kumimoji="1" lang="en-US" altLang="ja-JP" dirty="0" smtClean="0"/>
                        <a:t>/</a:t>
                      </a:r>
                      <a:r>
                        <a:rPr kumimoji="1" lang="ja-JP" altLang="en-US" dirty="0" smtClean="0"/>
                        <a:t>サーバ</a:t>
                      </a:r>
                      <a:endParaRPr kumimoji="1" lang="ja-JP" altLang="en-US" dirty="0"/>
                    </a:p>
                  </a:txBody>
                  <a:tcPr/>
                </a:tc>
                <a:tc>
                  <a:txBody>
                    <a:bodyPr/>
                    <a:lstStyle/>
                    <a:p>
                      <a:r>
                        <a:rPr kumimoji="1" lang="ja-JP" altLang="en-US" dirty="0" smtClean="0"/>
                        <a:t>１７</a:t>
                      </a:r>
                      <a:endParaRPr kumimoji="1" lang="ja-JP" altLang="en-US" dirty="0"/>
                    </a:p>
                  </a:txBody>
                  <a:tcPr/>
                </a:tc>
              </a:tr>
              <a:tr h="370840">
                <a:tc>
                  <a:txBody>
                    <a:bodyPr/>
                    <a:lstStyle/>
                    <a:p>
                      <a:r>
                        <a:rPr kumimoji="1" lang="en-US" altLang="ja-JP" dirty="0" smtClean="0"/>
                        <a:t>Web</a:t>
                      </a:r>
                      <a:endParaRPr kumimoji="1" lang="ja-JP" altLang="en-US" dirty="0"/>
                    </a:p>
                  </a:txBody>
                  <a:tcPr/>
                </a:tc>
                <a:tc>
                  <a:txBody>
                    <a:bodyPr/>
                    <a:lstStyle/>
                    <a:p>
                      <a:r>
                        <a:rPr kumimoji="1" lang="en-US" altLang="ja-JP" dirty="0" smtClean="0"/>
                        <a:t>25</a:t>
                      </a:r>
                      <a:endParaRPr kumimoji="1" lang="ja-JP" altLang="en-US" dirty="0"/>
                    </a:p>
                  </a:txBody>
                  <a:tcPr/>
                </a:tc>
              </a:tr>
            </a:tbl>
          </a:graphicData>
        </a:graphic>
      </p:graphicFrame>
    </p:spTree>
    <p:extLst>
      <p:ext uri="{BB962C8B-B14F-4D97-AF65-F5344CB8AC3E}">
        <p14:creationId xmlns:p14="http://schemas.microsoft.com/office/powerpoint/2010/main" val="1810912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ベンチマークデータ利用の</a:t>
            </a:r>
            <a:r>
              <a:rPr kumimoji="1" lang="en-US" altLang="ja-JP" dirty="0" smtClean="0"/>
              <a:t/>
            </a:r>
            <a:br>
              <a:rPr kumimoji="1" lang="en-US" altLang="ja-JP" dirty="0" smtClean="0"/>
            </a:br>
            <a:r>
              <a:rPr lang="ja-JP" altLang="en-US" dirty="0"/>
              <a:t>利点と欠点</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利点　規模を</a:t>
            </a:r>
            <a:r>
              <a:rPr kumimoji="1" lang="en-US" altLang="ja-JP" dirty="0" smtClean="0"/>
              <a:t>LOC</a:t>
            </a:r>
            <a:r>
              <a:rPr kumimoji="1" lang="ja-JP" altLang="en-US" dirty="0" smtClean="0"/>
              <a:t>や</a:t>
            </a:r>
            <a:r>
              <a:rPr kumimoji="1" lang="en-US" altLang="ja-JP" dirty="0" smtClean="0"/>
              <a:t>FP</a:t>
            </a:r>
            <a:r>
              <a:rPr kumimoji="1" lang="ja-JP" altLang="en-US" dirty="0" smtClean="0"/>
              <a:t>で測定できれば、あとは</a:t>
            </a:r>
            <a:endParaRPr lang="en-US" altLang="ja-JP" dirty="0"/>
          </a:p>
          <a:p>
            <a:pPr marL="0" indent="0" algn="just">
              <a:buNone/>
            </a:pPr>
            <a:r>
              <a:rPr lang="ja-JP" altLang="en-US" dirty="0"/>
              <a:t>　</a:t>
            </a:r>
            <a:r>
              <a:rPr lang="ja-JP" altLang="en-US" dirty="0" smtClean="0"/>
              <a:t>　　　</a:t>
            </a:r>
            <a:r>
              <a:rPr kumimoji="1" lang="ja-JP" altLang="en-US" dirty="0" smtClean="0"/>
              <a:t>簡単な割り算で見積もりが出せる</a:t>
            </a:r>
            <a:endParaRPr kumimoji="1" lang="en-US" altLang="ja-JP" dirty="0" smtClean="0"/>
          </a:p>
          <a:p>
            <a:pPr marL="0" indent="0">
              <a:buNone/>
            </a:pPr>
            <a:endParaRPr lang="en-US" altLang="ja-JP" dirty="0"/>
          </a:p>
          <a:p>
            <a:pPr marL="0" indent="0">
              <a:buNone/>
            </a:pPr>
            <a:r>
              <a:rPr kumimoji="1" lang="ja-JP" altLang="en-US" dirty="0" smtClean="0"/>
              <a:t>欠点　データは平均であり、データセットの範囲</a:t>
            </a:r>
            <a:endParaRPr kumimoji="1" lang="en-US" altLang="ja-JP" dirty="0" smtClean="0"/>
          </a:p>
          <a:p>
            <a:pPr marL="0" indent="0">
              <a:buNone/>
            </a:pPr>
            <a:r>
              <a:rPr lang="ja-JP" altLang="en-US" dirty="0"/>
              <a:t>　</a:t>
            </a:r>
            <a:r>
              <a:rPr lang="ja-JP" altLang="en-US" dirty="0" smtClean="0"/>
              <a:t>　　　</a:t>
            </a:r>
            <a:r>
              <a:rPr kumimoji="1" lang="ja-JP" altLang="en-US" dirty="0" smtClean="0"/>
              <a:t>が広いので、あくまでも目安でしかない</a:t>
            </a: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3200798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類推法による見積もり</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過去に、ある程度類似したプロジェクトデータが存在する場合に適用できる</a:t>
            </a:r>
            <a:endParaRPr kumimoji="1" lang="en-US" altLang="ja-JP" dirty="0" smtClean="0"/>
          </a:p>
          <a:p>
            <a:pPr marL="0" indent="0" algn="just">
              <a:buNone/>
            </a:pPr>
            <a:endParaRPr lang="en-US" altLang="ja-JP" dirty="0"/>
          </a:p>
          <a:p>
            <a:pPr marL="0" indent="0" algn="just">
              <a:buNone/>
            </a:pPr>
            <a:r>
              <a:rPr kumimoji="1" lang="ja-JP" altLang="en-US" dirty="0" smtClean="0"/>
              <a:t>過去の実測データから見積もるので、おそらくもっとも正確な見積もりが出せる</a:t>
            </a:r>
            <a:endParaRPr kumimoji="1" lang="en-US" altLang="ja-JP" dirty="0" smtClean="0"/>
          </a:p>
          <a:p>
            <a:pPr marL="0" indent="0" algn="just">
              <a:buNone/>
            </a:pPr>
            <a:endParaRPr lang="en-US" altLang="ja-JP" dirty="0"/>
          </a:p>
          <a:p>
            <a:pPr marL="0" indent="0" algn="just">
              <a:buNone/>
            </a:pPr>
            <a:r>
              <a:rPr lang="ja-JP" altLang="en-US" dirty="0"/>
              <a:t>プロジェクト同士</a:t>
            </a:r>
            <a:r>
              <a:rPr lang="ja-JP" altLang="en-US" dirty="0" smtClean="0"/>
              <a:t>の差異を求めるツールがある</a:t>
            </a:r>
            <a:endParaRPr kumimoji="1" lang="en-US" altLang="ja-JP" dirty="0" smtClean="0"/>
          </a:p>
          <a:p>
            <a:pPr marL="0" indent="0" algn="just">
              <a:buNone/>
            </a:pPr>
            <a:endParaRPr lang="en-US" altLang="ja-JP" dirty="0"/>
          </a:p>
          <a:p>
            <a:pPr marL="0" indent="0" algn="just">
              <a:buNone/>
            </a:pPr>
            <a:endParaRPr kumimoji="1" lang="ja-JP" altLang="en-US" dirty="0"/>
          </a:p>
        </p:txBody>
      </p:sp>
    </p:spTree>
    <p:extLst>
      <p:ext uri="{BB962C8B-B14F-4D97-AF65-F5344CB8AC3E}">
        <p14:creationId xmlns:p14="http://schemas.microsoft.com/office/powerpoint/2010/main" val="3358977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類推法のアプローチ</a:t>
            </a:r>
            <a:endParaRPr kumimoji="1" lang="ja-JP" altLang="en-US" dirty="0"/>
          </a:p>
        </p:txBody>
      </p:sp>
      <p:sp>
        <p:nvSpPr>
          <p:cNvPr id="3" name="コンテンツ プレースホルダー 2"/>
          <p:cNvSpPr>
            <a:spLocks noGrp="1"/>
          </p:cNvSpPr>
          <p:nvPr>
            <p:ph idx="1"/>
          </p:nvPr>
        </p:nvSpPr>
        <p:spPr/>
        <p:txBody>
          <a:bodyPr/>
          <a:lstStyle/>
          <a:p>
            <a:pPr marL="457200" indent="-457200" algn="just">
              <a:buFont typeface="+mj-lt"/>
              <a:buAutoNum type="arabicPeriod"/>
            </a:pPr>
            <a:r>
              <a:rPr kumimoji="1" lang="ja-JP" altLang="en-US" dirty="0" smtClean="0"/>
              <a:t>類似システムを選ぶ（ベースシステム）</a:t>
            </a:r>
            <a:endParaRPr kumimoji="1" lang="en-US" altLang="ja-JP" dirty="0" smtClean="0"/>
          </a:p>
          <a:p>
            <a:pPr marL="457200" indent="-457200" algn="just">
              <a:buFont typeface="+mj-lt"/>
              <a:buAutoNum type="arabicPeriod"/>
            </a:pPr>
            <a:r>
              <a:rPr lang="ja-JP" altLang="en-US" dirty="0"/>
              <a:t>類似性</a:t>
            </a:r>
            <a:r>
              <a:rPr lang="ja-JP" altLang="en-US" dirty="0" smtClean="0"/>
              <a:t>の</a:t>
            </a:r>
            <a:r>
              <a:rPr lang="ja-JP" altLang="en-US" dirty="0"/>
              <a:t>差異</a:t>
            </a:r>
            <a:r>
              <a:rPr lang="ja-JP" altLang="en-US" dirty="0" smtClean="0"/>
              <a:t>を分析する</a:t>
            </a:r>
            <a:endParaRPr lang="en-US" altLang="ja-JP" dirty="0" smtClean="0"/>
          </a:p>
          <a:p>
            <a:pPr marL="457200" indent="-457200" algn="just">
              <a:buFont typeface="+mj-lt"/>
              <a:buAutoNum type="arabicPeriod"/>
            </a:pPr>
            <a:r>
              <a:rPr kumimoji="1" lang="ja-JP" altLang="en-US" dirty="0" smtClean="0"/>
              <a:t>差異を</a:t>
            </a:r>
            <a:r>
              <a:rPr kumimoji="1" lang="ja-JP" altLang="en-US" dirty="0"/>
              <a:t>修正係数と</a:t>
            </a:r>
            <a:r>
              <a:rPr kumimoji="1" lang="ja-JP" altLang="en-US" dirty="0" smtClean="0"/>
              <a:t>して表現する</a:t>
            </a:r>
            <a:endParaRPr lang="en-US" altLang="ja-JP" dirty="0" smtClean="0"/>
          </a:p>
          <a:p>
            <a:pPr marL="457200" indent="-457200" algn="just">
              <a:buFont typeface="+mj-lt"/>
              <a:buAutoNum type="arabicPeriod"/>
            </a:pPr>
            <a:r>
              <a:rPr kumimoji="1" lang="ja-JP" altLang="en-US" dirty="0" smtClean="0"/>
              <a:t>ベースシステムとコストと修正係数に基づき見積もりを得る</a:t>
            </a:r>
            <a:endParaRPr kumimoji="1" lang="en-US" altLang="ja-JP" dirty="0" smtClean="0"/>
          </a:p>
          <a:p>
            <a:pPr marL="457200" indent="-457200" algn="just">
              <a:buFont typeface="+mj-lt"/>
              <a:buAutoNum type="arabicPeriod"/>
            </a:pPr>
            <a:endParaRPr lang="en-US" altLang="ja-JP" dirty="0"/>
          </a:p>
          <a:p>
            <a:pPr marL="0" indent="0" algn="just">
              <a:buNone/>
            </a:pPr>
            <a:r>
              <a:rPr kumimoji="1" lang="ja-JP" altLang="en-US" dirty="0" smtClean="0"/>
              <a:t>修正係数の例</a:t>
            </a:r>
            <a:endParaRPr kumimoji="1" lang="en-US" altLang="ja-JP" dirty="0" smtClean="0"/>
          </a:p>
          <a:p>
            <a:pPr marL="0" indent="0" algn="just">
              <a:buNone/>
            </a:pPr>
            <a:r>
              <a:rPr lang="ja-JP" altLang="en-US" dirty="0"/>
              <a:t>差異</a:t>
            </a:r>
            <a:r>
              <a:rPr lang="ja-JP" altLang="en-US" dirty="0" smtClean="0"/>
              <a:t>が</a:t>
            </a:r>
            <a:r>
              <a:rPr lang="en-US" altLang="ja-JP" dirty="0" smtClean="0"/>
              <a:t>+15%</a:t>
            </a:r>
            <a:r>
              <a:rPr lang="ja-JP" altLang="en-US" dirty="0" err="1" smtClean="0"/>
              <a:t>だった</a:t>
            </a:r>
            <a:r>
              <a:rPr lang="ja-JP" altLang="en-US" dirty="0" smtClean="0"/>
              <a:t>場合、修正係数は</a:t>
            </a:r>
            <a:r>
              <a:rPr lang="en-US" altLang="ja-JP" dirty="0" smtClean="0"/>
              <a:t>1.15</a:t>
            </a:r>
            <a:endParaRPr kumimoji="1" lang="en-US" altLang="ja-JP" dirty="0" smtClean="0"/>
          </a:p>
          <a:p>
            <a:pPr marL="0" indent="0" algn="just">
              <a:buNone/>
            </a:pPr>
            <a:endParaRPr lang="en-US" altLang="ja-JP" dirty="0" smtClean="0"/>
          </a:p>
          <a:p>
            <a:pPr marL="0" indent="0" algn="just">
              <a:buNone/>
            </a:pPr>
            <a:endParaRPr kumimoji="1" lang="en-US" altLang="ja-JP" dirty="0" smtClean="0"/>
          </a:p>
          <a:p>
            <a:pPr marL="0" indent="0" algn="just">
              <a:buNone/>
            </a:pPr>
            <a:endParaRPr lang="en-US" altLang="ja-JP" dirty="0"/>
          </a:p>
        </p:txBody>
      </p:sp>
    </p:spTree>
    <p:extLst>
      <p:ext uri="{BB962C8B-B14F-4D97-AF65-F5344CB8AC3E}">
        <p14:creationId xmlns:p14="http://schemas.microsoft.com/office/powerpoint/2010/main" val="20064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プロキシポイント見積もり</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システムの外部特性に基づいてプロジェクトの規模を決定する</a:t>
            </a:r>
            <a:endParaRPr kumimoji="1" lang="en-US" altLang="ja-JP" dirty="0" smtClean="0"/>
          </a:p>
          <a:p>
            <a:pPr marL="0" indent="0" algn="just">
              <a:buNone/>
            </a:pPr>
            <a:r>
              <a:rPr lang="ja-JP" altLang="en-US" dirty="0"/>
              <a:t>規模</a:t>
            </a:r>
            <a:r>
              <a:rPr lang="ja-JP" altLang="en-US" dirty="0" smtClean="0"/>
              <a:t>のプロキシ（代理）として利用できる特性を用いる</a:t>
            </a:r>
            <a:endParaRPr lang="en-US" altLang="ja-JP" dirty="0" smtClean="0"/>
          </a:p>
          <a:p>
            <a:pPr marL="0" indent="0">
              <a:buNone/>
            </a:pPr>
            <a:endParaRPr kumimoji="1" lang="en-US" altLang="ja-JP" dirty="0" smtClean="0"/>
          </a:p>
          <a:p>
            <a:r>
              <a:rPr lang="ja-JP" altLang="en-US" dirty="0" smtClean="0"/>
              <a:t>ファンクションポイント法</a:t>
            </a:r>
            <a:endParaRPr lang="en-US" altLang="ja-JP" dirty="0" smtClean="0"/>
          </a:p>
          <a:p>
            <a:r>
              <a:rPr lang="ja-JP" altLang="en-US" dirty="0" smtClean="0"/>
              <a:t>ユースケース</a:t>
            </a:r>
            <a:r>
              <a:rPr lang="ja-JP" altLang="en-US" dirty="0"/>
              <a:t>に</a:t>
            </a:r>
            <a:r>
              <a:rPr lang="ja-JP" altLang="en-US" dirty="0" smtClean="0"/>
              <a:t>基づく見積もり手法</a:t>
            </a:r>
            <a:endParaRPr lang="en-US" altLang="ja-JP" dirty="0"/>
          </a:p>
          <a:p>
            <a:r>
              <a:rPr lang="ja-JP" altLang="en-US" dirty="0" smtClean="0"/>
              <a:t>（オブジェクトポイント法）</a:t>
            </a:r>
            <a:r>
              <a:rPr lang="ja-JP" altLang="en-US" sz="1200" dirty="0" smtClean="0"/>
              <a:t>現在はあまり研究されてない・・・</a:t>
            </a:r>
            <a:endParaRPr lang="en-US" altLang="ja-JP" dirty="0"/>
          </a:p>
          <a:p>
            <a:endParaRPr kumimoji="1" lang="ja-JP" altLang="en-US" dirty="0"/>
          </a:p>
        </p:txBody>
      </p:sp>
    </p:spTree>
    <p:extLst>
      <p:ext uri="{BB962C8B-B14F-4D97-AF65-F5344CB8AC3E}">
        <p14:creationId xmlns:p14="http://schemas.microsoft.com/office/powerpoint/2010/main" val="163591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ファンクションポイント</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lang="en-US" altLang="ja-JP" dirty="0"/>
              <a:t>FP</a:t>
            </a:r>
            <a:r>
              <a:rPr lang="ja-JP" altLang="en-US" dirty="0"/>
              <a:t>を工数、開発期間、スケジュールに変換</a:t>
            </a:r>
            <a:r>
              <a:rPr lang="ja-JP" altLang="en-US" dirty="0" smtClean="0"/>
              <a:t>する</a:t>
            </a:r>
            <a:endParaRPr lang="ja-JP" altLang="en-US" dirty="0"/>
          </a:p>
          <a:p>
            <a:pPr marL="914400" lvl="1" indent="-457200" algn="just"/>
            <a:r>
              <a:rPr lang="en-US" altLang="ja-JP" dirty="0"/>
              <a:t>FP</a:t>
            </a:r>
            <a:r>
              <a:rPr lang="ja-JP" altLang="en-US" dirty="0"/>
              <a:t>を、</a:t>
            </a:r>
            <a:r>
              <a:rPr lang="ja-JP" altLang="en-US" dirty="0" smtClean="0"/>
              <a:t>ベンチマークデータやツールに</a:t>
            </a:r>
            <a:r>
              <a:rPr lang="ja-JP" altLang="en-US" dirty="0"/>
              <a:t>そのまま適用</a:t>
            </a:r>
          </a:p>
          <a:p>
            <a:pPr marL="914400" lvl="1" indent="-457200" algn="just"/>
            <a:r>
              <a:rPr lang="en-US" altLang="ja-JP" dirty="0"/>
              <a:t>FP</a:t>
            </a:r>
            <a:r>
              <a:rPr lang="ja-JP" altLang="en-US" dirty="0"/>
              <a:t>を</a:t>
            </a:r>
            <a:r>
              <a:rPr lang="en-US" altLang="ja-JP" dirty="0"/>
              <a:t>LOC</a:t>
            </a:r>
            <a:r>
              <a:rPr lang="ja-JP" altLang="en-US" dirty="0"/>
              <a:t>に変換し、ベンチマークデータまたは</a:t>
            </a:r>
            <a:r>
              <a:rPr lang="en-US" altLang="ja-JP" dirty="0"/>
              <a:t>LOC</a:t>
            </a:r>
            <a:r>
              <a:rPr lang="ja-JP" altLang="en-US" dirty="0"/>
              <a:t>に基づくアルゴリズムツールを用いる</a:t>
            </a:r>
          </a:p>
          <a:p>
            <a:pPr marL="914400" lvl="1" indent="-457200" algn="just"/>
            <a:r>
              <a:rPr lang="ja-JP" altLang="en-US" dirty="0"/>
              <a:t>経験則を適用する</a:t>
            </a:r>
          </a:p>
          <a:p>
            <a:endParaRPr kumimoji="1" lang="ja-JP" altLang="en-US" dirty="0"/>
          </a:p>
        </p:txBody>
      </p:sp>
    </p:spTree>
    <p:extLst>
      <p:ext uri="{BB962C8B-B14F-4D97-AF65-F5344CB8AC3E}">
        <p14:creationId xmlns:p14="http://schemas.microsoft.com/office/powerpoint/2010/main" val="3275436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ファンクションポイントの</a:t>
            </a:r>
            <a:r>
              <a:rPr kumimoji="1" lang="en-US" altLang="ja-JP" dirty="0" smtClean="0"/>
              <a:t/>
            </a:r>
            <a:br>
              <a:rPr kumimoji="1" lang="en-US" altLang="ja-JP" dirty="0" smtClean="0"/>
            </a:br>
            <a:r>
              <a:rPr kumimoji="1" lang="ja-JP" altLang="en-US" dirty="0" smtClean="0"/>
              <a:t>経験則</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just">
              <a:lnSpc>
                <a:spcPct val="90000"/>
              </a:lnSpc>
              <a:buNone/>
            </a:pPr>
            <a:r>
              <a:rPr lang="ja-JP" altLang="en-US" dirty="0"/>
              <a:t>ファンクションポイントの経験則</a:t>
            </a:r>
          </a:p>
          <a:p>
            <a:pPr lvl="1" algn="just">
              <a:lnSpc>
                <a:spcPct val="90000"/>
              </a:lnSpc>
            </a:pPr>
            <a:r>
              <a:rPr lang="ja-JP" altLang="en-US" dirty="0"/>
              <a:t>プロジェクト期間</a:t>
            </a:r>
            <a:r>
              <a:rPr lang="ja-JP" altLang="en-US" dirty="0" smtClean="0"/>
              <a:t>：</a:t>
            </a:r>
            <a:r>
              <a:rPr lang="en-US" altLang="ja-JP" dirty="0" smtClean="0"/>
              <a:t>FP</a:t>
            </a:r>
            <a:r>
              <a:rPr lang="en-US" altLang="ja-JP" baseline="30000" dirty="0" smtClean="0"/>
              <a:t>D</a:t>
            </a:r>
            <a:r>
              <a:rPr lang="ja-JP" altLang="en-US" baseline="30000" dirty="0" smtClean="0"/>
              <a:t>　　</a:t>
            </a:r>
            <a:r>
              <a:rPr lang="en-US" altLang="ja-JP" dirty="0" smtClean="0"/>
              <a:t>D</a:t>
            </a:r>
            <a:r>
              <a:rPr lang="ja-JP" altLang="en-US" dirty="0"/>
              <a:t>の範囲は</a:t>
            </a:r>
            <a:r>
              <a:rPr lang="en-US" altLang="ja-JP" dirty="0"/>
              <a:t>0.32</a:t>
            </a:r>
            <a:r>
              <a:rPr lang="ja-JP" altLang="en-US" dirty="0"/>
              <a:t>～</a:t>
            </a:r>
            <a:r>
              <a:rPr lang="en-US" altLang="ja-JP" dirty="0"/>
              <a:t>0.5</a:t>
            </a:r>
          </a:p>
          <a:p>
            <a:pPr lvl="1" algn="just">
              <a:lnSpc>
                <a:spcPct val="90000"/>
              </a:lnSpc>
            </a:pPr>
            <a:r>
              <a:rPr lang="ja-JP" altLang="en-US" dirty="0" smtClean="0"/>
              <a:t>要員数</a:t>
            </a:r>
            <a:r>
              <a:rPr lang="ja-JP" altLang="en-US" dirty="0"/>
              <a:t>：新規開発プロジェクトの要員数は</a:t>
            </a:r>
            <a:r>
              <a:rPr lang="ja-JP" altLang="en-US" dirty="0" smtClean="0"/>
              <a:t>、</a:t>
            </a:r>
            <a:r>
              <a:rPr lang="en-US" altLang="ja-JP" dirty="0" smtClean="0"/>
              <a:t>		FP/150</a:t>
            </a:r>
          </a:p>
          <a:p>
            <a:pPr marL="365760" lvl="1" indent="0" algn="just">
              <a:lnSpc>
                <a:spcPct val="90000"/>
              </a:lnSpc>
              <a:buNone/>
            </a:pPr>
            <a:r>
              <a:rPr lang="ja-JP" altLang="en-US" dirty="0"/>
              <a:t>　</a:t>
            </a:r>
            <a:r>
              <a:rPr lang="ja-JP" altLang="en-US" dirty="0" smtClean="0"/>
              <a:t>　　　　　　保守</a:t>
            </a:r>
            <a:r>
              <a:rPr lang="ja-JP" altLang="en-US" dirty="0"/>
              <a:t>プロジェクトの要員数</a:t>
            </a:r>
            <a:r>
              <a:rPr lang="ja-JP" altLang="en-US" dirty="0" smtClean="0"/>
              <a:t>は</a:t>
            </a:r>
            <a:r>
              <a:rPr lang="en-US" altLang="ja-JP" dirty="0" smtClean="0"/>
              <a:t>FP/750</a:t>
            </a:r>
            <a:endParaRPr lang="ja-JP" altLang="en-US" dirty="0"/>
          </a:p>
          <a:p>
            <a:pPr lvl="1" algn="just">
              <a:lnSpc>
                <a:spcPct val="90000"/>
              </a:lnSpc>
            </a:pPr>
            <a:r>
              <a:rPr lang="ja-JP" altLang="en-US" dirty="0"/>
              <a:t>工数</a:t>
            </a:r>
            <a:r>
              <a:rPr lang="ja-JP" altLang="en-US" dirty="0" smtClean="0"/>
              <a:t>：プロジェクト期間＊要員数</a:t>
            </a:r>
            <a:endParaRPr kumimoji="1" lang="ja-JP" altLang="en-US" dirty="0"/>
          </a:p>
        </p:txBody>
      </p:sp>
    </p:spTree>
    <p:extLst>
      <p:ext uri="{BB962C8B-B14F-4D97-AF65-F5344CB8AC3E}">
        <p14:creationId xmlns:p14="http://schemas.microsoft.com/office/powerpoint/2010/main" val="617286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ユースケースに基づく</a:t>
            </a:r>
            <a:r>
              <a:rPr kumimoji="1" lang="en-US" altLang="ja-JP" dirty="0" smtClean="0"/>
              <a:t/>
            </a:r>
            <a:br>
              <a:rPr kumimoji="1" lang="en-US" altLang="ja-JP" dirty="0" smtClean="0"/>
            </a:br>
            <a:r>
              <a:rPr kumimoji="1" lang="ja-JP" altLang="en-US" dirty="0" smtClean="0"/>
              <a:t>見積もり</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ユースケース図とは</a:t>
            </a:r>
            <a:endParaRPr kumimoji="1" lang="en-US" altLang="ja-JP" dirty="0" smtClean="0"/>
          </a:p>
          <a:p>
            <a:pPr marL="0" indent="0">
              <a:buNone/>
            </a:pPr>
            <a:r>
              <a:rPr lang="ja-JP" altLang="en-US" dirty="0"/>
              <a:t>システムに対するユーザの役割</a:t>
            </a:r>
            <a:r>
              <a:rPr lang="ja-JP" altLang="en-US" dirty="0" smtClean="0"/>
              <a:t>や連携</a:t>
            </a:r>
            <a:r>
              <a:rPr lang="ja-JP" altLang="en-US" dirty="0"/>
              <a:t>する外部システム</a:t>
            </a:r>
            <a:r>
              <a:rPr lang="ja-JP" altLang="en-US" dirty="0" smtClean="0"/>
              <a:t>など（</a:t>
            </a:r>
            <a:r>
              <a:rPr lang="ja-JP" altLang="en-US" dirty="0" smtClean="0">
                <a:solidFill>
                  <a:srgbClr val="FF0000"/>
                </a:solidFill>
              </a:rPr>
              <a:t>アクター</a:t>
            </a:r>
            <a:r>
              <a:rPr lang="ja-JP" altLang="en-US" dirty="0" smtClean="0"/>
              <a:t>）と、</a:t>
            </a:r>
            <a:endParaRPr lang="en-US" altLang="ja-JP" dirty="0" smtClean="0"/>
          </a:p>
          <a:p>
            <a:pPr marL="0" indent="0">
              <a:buNone/>
            </a:pPr>
            <a:r>
              <a:rPr lang="ja-JP" altLang="en-US" dirty="0" smtClean="0"/>
              <a:t>システム</a:t>
            </a:r>
            <a:r>
              <a:rPr lang="ja-JP" altLang="en-US" dirty="0"/>
              <a:t>の利用の</a:t>
            </a:r>
            <a:r>
              <a:rPr lang="ja-JP" altLang="en-US" dirty="0" smtClean="0"/>
              <a:t>仕方（</a:t>
            </a:r>
            <a:r>
              <a:rPr lang="ja-JP" altLang="en-US" dirty="0" smtClean="0">
                <a:solidFill>
                  <a:srgbClr val="FF0000"/>
                </a:solidFill>
              </a:rPr>
              <a:t>ユースケース</a:t>
            </a:r>
            <a:r>
              <a:rPr lang="ja-JP" altLang="en-US" dirty="0" smtClean="0"/>
              <a:t>）の関連を図示したもの</a:t>
            </a:r>
            <a:endParaRPr kumimoji="1" lang="ja-JP" altLang="en-US" dirty="0"/>
          </a:p>
        </p:txBody>
      </p:sp>
    </p:spTree>
    <p:extLst>
      <p:ext uri="{BB962C8B-B14F-4D97-AF65-F5344CB8AC3E}">
        <p14:creationId xmlns:p14="http://schemas.microsoft.com/office/powerpoint/2010/main" val="3655241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ユースケース図の例</a:t>
            </a:r>
            <a:endParaRPr kumimoji="1" lang="ja-JP" altLang="en-US" dirty="0"/>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700808"/>
            <a:ext cx="5976664" cy="4199819"/>
          </a:xfrm>
        </p:spPr>
      </p:pic>
      <p:sp>
        <p:nvSpPr>
          <p:cNvPr id="5" name="テキスト ボックス 4"/>
          <p:cNvSpPr txBox="1"/>
          <p:nvPr/>
        </p:nvSpPr>
        <p:spPr>
          <a:xfrm>
            <a:off x="5076056" y="5931814"/>
            <a:ext cx="4176464" cy="369332"/>
          </a:xfrm>
          <a:prstGeom prst="rect">
            <a:avLst/>
          </a:prstGeom>
          <a:noFill/>
        </p:spPr>
        <p:txBody>
          <a:bodyPr wrap="square" rtlCol="0">
            <a:spAutoFit/>
          </a:bodyPr>
          <a:lstStyle/>
          <a:p>
            <a:r>
              <a:rPr lang="en-US" altLang="ja-JP" dirty="0"/>
              <a:t>http://thinkit.co.jp/article/40/2/</a:t>
            </a:r>
            <a:endParaRPr kumimoji="1" lang="ja-JP" altLang="en-US" dirty="0"/>
          </a:p>
        </p:txBody>
      </p:sp>
    </p:spTree>
    <p:extLst>
      <p:ext uri="{BB962C8B-B14F-4D97-AF65-F5344CB8AC3E}">
        <p14:creationId xmlns:p14="http://schemas.microsoft.com/office/powerpoint/2010/main" val="3764584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ユースケースに基づく</a:t>
            </a:r>
            <a:r>
              <a:rPr kumimoji="1" lang="en-US" altLang="ja-JP" dirty="0" smtClean="0"/>
              <a:t/>
            </a:r>
            <a:br>
              <a:rPr kumimoji="1" lang="en-US" altLang="ja-JP" dirty="0" smtClean="0"/>
            </a:br>
            <a:r>
              <a:rPr kumimoji="1" lang="ja-JP" altLang="en-US" dirty="0" smtClean="0"/>
              <a:t>見積もりの手順（１）</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marL="457200" indent="-457200">
              <a:buFont typeface="+mj-lt"/>
              <a:buAutoNum type="arabicPeriod"/>
            </a:pPr>
            <a:r>
              <a:rPr kumimoji="1" lang="ja-JP" altLang="en-US" dirty="0" smtClean="0"/>
              <a:t>それぞれのアクターを重みづけし、その数を合計する（未調整アクター重み、</a:t>
            </a:r>
            <a:r>
              <a:rPr kumimoji="1" lang="en-US" altLang="ja-JP" dirty="0" smtClean="0"/>
              <a:t>UAW</a:t>
            </a:r>
            <a:r>
              <a:rPr kumimoji="1" lang="ja-JP" altLang="en-US" dirty="0" smtClean="0"/>
              <a:t>）</a:t>
            </a:r>
            <a:endParaRPr kumimoji="1" lang="en-US" altLang="ja-JP" dirty="0" smtClean="0"/>
          </a:p>
          <a:p>
            <a:pPr marL="457200" indent="-457200">
              <a:buFont typeface="+mj-lt"/>
              <a:buAutoNum type="arabicPeriod"/>
            </a:pPr>
            <a:r>
              <a:rPr lang="ja-JP" altLang="en-US" dirty="0"/>
              <a:t>それぞれ</a:t>
            </a:r>
            <a:r>
              <a:rPr lang="ja-JP" altLang="en-US" dirty="0" smtClean="0"/>
              <a:t>の</a:t>
            </a:r>
            <a:r>
              <a:rPr lang="ja-JP" altLang="en-US" dirty="0"/>
              <a:t>ユースケース</a:t>
            </a:r>
            <a:r>
              <a:rPr lang="ja-JP" altLang="en-US" dirty="0" smtClean="0"/>
              <a:t>を</a:t>
            </a:r>
            <a:r>
              <a:rPr lang="ja-JP" altLang="en-US" dirty="0"/>
              <a:t>重みづけ</a:t>
            </a:r>
            <a:r>
              <a:rPr lang="ja-JP" altLang="en-US" dirty="0" smtClean="0"/>
              <a:t>し、その数を合計する（未調整ユースケース重み、</a:t>
            </a:r>
            <a:r>
              <a:rPr lang="en-US" altLang="ja-JP" dirty="0" smtClean="0"/>
              <a:t>UUCW</a:t>
            </a:r>
            <a:r>
              <a:rPr lang="ja-JP" altLang="en-US" dirty="0" smtClean="0"/>
              <a:t>）</a:t>
            </a:r>
            <a:endParaRPr lang="en-US" altLang="ja-JP" dirty="0" smtClean="0"/>
          </a:p>
          <a:p>
            <a:pPr marL="457200" indent="-457200">
              <a:buFont typeface="+mj-lt"/>
              <a:buAutoNum type="arabicPeriod"/>
            </a:pPr>
            <a:r>
              <a:rPr lang="ja-JP" altLang="en-US" dirty="0"/>
              <a:t>未調整</a:t>
            </a:r>
            <a:r>
              <a:rPr lang="ja-JP" altLang="en-US" dirty="0" smtClean="0"/>
              <a:t>ユースケースポイント（</a:t>
            </a:r>
            <a:r>
              <a:rPr lang="en-US" altLang="ja-JP" dirty="0" smtClean="0"/>
              <a:t>UUCP)</a:t>
            </a:r>
            <a:r>
              <a:rPr lang="ja-JP" altLang="en-US" dirty="0" smtClean="0"/>
              <a:t>の合計を求める　</a:t>
            </a:r>
            <a:r>
              <a:rPr lang="en-US" altLang="ja-JP" dirty="0" smtClean="0"/>
              <a:t>UUCP=UAW+UUCW</a:t>
            </a:r>
          </a:p>
          <a:p>
            <a:pPr marL="457200" indent="-457200">
              <a:buFont typeface="+mj-lt"/>
              <a:buAutoNum type="arabicPeriod"/>
            </a:pPr>
            <a:r>
              <a:rPr lang="ja-JP" altLang="en-US" dirty="0"/>
              <a:t>技術複雑性要因</a:t>
            </a:r>
            <a:r>
              <a:rPr lang="ja-JP" altLang="en-US" dirty="0" smtClean="0"/>
              <a:t>と環境要因の重みを計算する（０～５）</a:t>
            </a:r>
            <a:endParaRPr lang="en-US" altLang="ja-JP" dirty="0" smtClean="0"/>
          </a:p>
          <a:p>
            <a:pPr marL="0" indent="0">
              <a:buNone/>
            </a:pPr>
            <a:r>
              <a:rPr lang="ja-JP" altLang="en-US" dirty="0"/>
              <a:t>　</a:t>
            </a:r>
            <a:r>
              <a:rPr lang="ja-JP" altLang="en-US" dirty="0" smtClean="0"/>
              <a:t>　　それぞれの合計を</a:t>
            </a:r>
            <a:r>
              <a:rPr lang="en-US" altLang="ja-JP" dirty="0" smtClean="0"/>
              <a:t>T</a:t>
            </a:r>
            <a:r>
              <a:rPr lang="ja-JP" altLang="en-US" dirty="0" smtClean="0"/>
              <a:t>要因、</a:t>
            </a:r>
            <a:r>
              <a:rPr lang="en-US" altLang="ja-JP" dirty="0" smtClean="0"/>
              <a:t>E</a:t>
            </a:r>
            <a:r>
              <a:rPr lang="ja-JP" altLang="en-US" dirty="0" smtClean="0"/>
              <a:t>要因と呼ぶ</a:t>
            </a:r>
            <a:endParaRPr kumimoji="1" lang="ja-JP" altLang="en-US" dirty="0"/>
          </a:p>
        </p:txBody>
      </p:sp>
    </p:spTree>
    <p:extLst>
      <p:ext uri="{BB962C8B-B14F-4D97-AF65-F5344CB8AC3E}">
        <p14:creationId xmlns:p14="http://schemas.microsoft.com/office/powerpoint/2010/main" val="1688568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ユースケースに基づく</a:t>
            </a:r>
            <a:r>
              <a:rPr lang="en-US" altLang="ja-JP" dirty="0"/>
              <a:t/>
            </a:r>
            <a:br>
              <a:rPr lang="en-US" altLang="ja-JP" dirty="0"/>
            </a:br>
            <a:r>
              <a:rPr lang="ja-JP" altLang="en-US" dirty="0"/>
              <a:t>見積もりの手順</a:t>
            </a:r>
            <a:r>
              <a:rPr lang="ja-JP" altLang="en-US" dirty="0" smtClean="0"/>
              <a:t>（２）</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Font typeface="+mj-lt"/>
              <a:buAutoNum type="arabicPeriod" startAt="5"/>
            </a:pPr>
            <a:r>
              <a:rPr kumimoji="1" lang="ja-JP" altLang="en-US" dirty="0" smtClean="0"/>
              <a:t>技術複雑性係数（</a:t>
            </a:r>
            <a:r>
              <a:rPr kumimoji="1" lang="en-US" altLang="ja-JP" dirty="0" smtClean="0"/>
              <a:t>TCF)</a:t>
            </a:r>
            <a:r>
              <a:rPr kumimoji="1" lang="ja-JP" altLang="en-US" dirty="0" smtClean="0"/>
              <a:t>を計算する</a:t>
            </a:r>
            <a:endParaRPr kumimoji="1" lang="en-US" altLang="ja-JP" dirty="0" smtClean="0"/>
          </a:p>
          <a:p>
            <a:pPr marL="0" indent="0">
              <a:buNone/>
            </a:pPr>
            <a:r>
              <a:rPr lang="en-US" altLang="ja-JP" dirty="0"/>
              <a:t>	</a:t>
            </a:r>
            <a:r>
              <a:rPr lang="en-US" altLang="ja-JP" dirty="0" smtClean="0"/>
              <a:t>TCF=0.6+0.01*T</a:t>
            </a:r>
            <a:r>
              <a:rPr lang="ja-JP" altLang="en-US" dirty="0" smtClean="0"/>
              <a:t>要因</a:t>
            </a:r>
            <a:endParaRPr lang="en-US" altLang="ja-JP" dirty="0" smtClean="0"/>
          </a:p>
          <a:p>
            <a:pPr marL="457200" indent="-457200">
              <a:buFont typeface="+mj-lt"/>
              <a:buAutoNum type="arabicPeriod" startAt="6"/>
            </a:pPr>
            <a:r>
              <a:rPr lang="ja-JP" altLang="en-US" dirty="0" smtClean="0"/>
              <a:t>環境係数（</a:t>
            </a:r>
            <a:r>
              <a:rPr lang="en-US" altLang="ja-JP" dirty="0" smtClean="0"/>
              <a:t>EF)</a:t>
            </a:r>
            <a:r>
              <a:rPr lang="ja-JP" altLang="en-US" dirty="0" smtClean="0"/>
              <a:t>を計算する</a:t>
            </a:r>
            <a:endParaRPr lang="en-US" altLang="ja-JP" dirty="0" smtClean="0"/>
          </a:p>
          <a:p>
            <a:pPr marL="0" indent="0">
              <a:buNone/>
            </a:pPr>
            <a:r>
              <a:rPr kumimoji="1" lang="en-US" altLang="ja-JP" dirty="0"/>
              <a:t>	</a:t>
            </a:r>
            <a:r>
              <a:rPr kumimoji="1" lang="en-US" altLang="ja-JP" dirty="0" smtClean="0"/>
              <a:t>EF=1.4-(0.03*E</a:t>
            </a:r>
            <a:r>
              <a:rPr kumimoji="1" lang="ja-JP" altLang="en-US" dirty="0" smtClean="0"/>
              <a:t>要因）</a:t>
            </a:r>
            <a:endParaRPr kumimoji="1" lang="en-US" altLang="ja-JP" dirty="0" smtClean="0"/>
          </a:p>
          <a:p>
            <a:pPr marL="457200" indent="-457200">
              <a:buFont typeface="+mj-lt"/>
              <a:buAutoNum type="arabicPeriod" startAt="7"/>
            </a:pPr>
            <a:r>
              <a:rPr lang="ja-JP" altLang="en-US" dirty="0" smtClean="0"/>
              <a:t>調整済ユースケースポイント（</a:t>
            </a:r>
            <a:r>
              <a:rPr lang="en-US" altLang="ja-JP" dirty="0" smtClean="0"/>
              <a:t>AUCP)</a:t>
            </a:r>
            <a:r>
              <a:rPr lang="ja-JP" altLang="en-US" dirty="0" smtClean="0"/>
              <a:t>を計算</a:t>
            </a:r>
            <a:endParaRPr lang="en-US" altLang="ja-JP" dirty="0" smtClean="0"/>
          </a:p>
          <a:p>
            <a:pPr marL="0" indent="0">
              <a:buNone/>
            </a:pPr>
            <a:r>
              <a:rPr kumimoji="1" lang="en-US" altLang="ja-JP" dirty="0"/>
              <a:t>	</a:t>
            </a:r>
            <a:r>
              <a:rPr kumimoji="1" lang="en-US" altLang="ja-JP" dirty="0" smtClean="0"/>
              <a:t>AUCP=UUCP*TCF*EF</a:t>
            </a:r>
          </a:p>
          <a:p>
            <a:pPr marL="457200" indent="-457200">
              <a:buFont typeface="+mj-lt"/>
              <a:buAutoNum type="arabicPeriod" startAt="8"/>
            </a:pPr>
            <a:r>
              <a:rPr lang="ja-JP" altLang="en-US" dirty="0"/>
              <a:t>工数を</a:t>
            </a:r>
            <a:r>
              <a:rPr lang="ja-JP" altLang="en-US" dirty="0" smtClean="0"/>
              <a:t>見積もる</a:t>
            </a:r>
            <a:endParaRPr lang="en-US" altLang="ja-JP" dirty="0" smtClean="0"/>
          </a:p>
          <a:p>
            <a:pPr marL="0" indent="0">
              <a:buNone/>
            </a:pPr>
            <a:r>
              <a:rPr kumimoji="1" lang="en-US" altLang="ja-JP" dirty="0"/>
              <a:t>	</a:t>
            </a:r>
            <a:r>
              <a:rPr kumimoji="1" lang="ja-JP" altLang="en-US" dirty="0" smtClean="0"/>
              <a:t>見積もり工数</a:t>
            </a:r>
            <a:r>
              <a:rPr kumimoji="1" lang="en-US" altLang="ja-JP" dirty="0" smtClean="0"/>
              <a:t>=AUCP*20</a:t>
            </a:r>
          </a:p>
        </p:txBody>
      </p:sp>
    </p:spTree>
    <p:extLst>
      <p:ext uri="{BB962C8B-B14F-4D97-AF65-F5344CB8AC3E}">
        <p14:creationId xmlns:p14="http://schemas.microsoft.com/office/powerpoint/2010/main" val="4011982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アクターとユースケース</a:t>
            </a:r>
            <a:r>
              <a:rPr kumimoji="1" lang="en-US" altLang="ja-JP" dirty="0" smtClean="0"/>
              <a:t/>
            </a:r>
            <a:br>
              <a:rPr kumimoji="1" lang="en-US" altLang="ja-JP" dirty="0" smtClean="0"/>
            </a:br>
            <a:r>
              <a:rPr kumimoji="1" lang="ja-JP" altLang="en-US" dirty="0" smtClean="0"/>
              <a:t>の重み</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450614988"/>
              </p:ext>
            </p:extLst>
          </p:nvPr>
        </p:nvGraphicFramePr>
        <p:xfrm>
          <a:off x="1463675" y="2119313"/>
          <a:ext cx="6196014" cy="1483360"/>
        </p:xfrm>
        <a:graphic>
          <a:graphicData uri="http://schemas.openxmlformats.org/drawingml/2006/table">
            <a:tbl>
              <a:tblPr firstRow="1" bandRow="1">
                <a:tableStyleId>{5C22544A-7EE6-4342-B048-85BDC9FD1C3A}</a:tableStyleId>
              </a:tblPr>
              <a:tblGrid>
                <a:gridCol w="1164109"/>
                <a:gridCol w="4104456"/>
                <a:gridCol w="927449"/>
              </a:tblGrid>
              <a:tr h="370840">
                <a:tc>
                  <a:txBody>
                    <a:bodyPr/>
                    <a:lstStyle/>
                    <a:p>
                      <a:r>
                        <a:rPr kumimoji="1" lang="ja-JP" altLang="en-US" dirty="0" smtClean="0"/>
                        <a:t>分類</a:t>
                      </a:r>
                      <a:endParaRPr kumimoji="1" lang="ja-JP" altLang="en-US" dirty="0"/>
                    </a:p>
                  </a:txBody>
                  <a:tcPr/>
                </a:tc>
                <a:tc>
                  <a:txBody>
                    <a:bodyPr/>
                    <a:lstStyle/>
                    <a:p>
                      <a:r>
                        <a:rPr kumimoji="1" lang="ja-JP" altLang="en-US" dirty="0" smtClean="0"/>
                        <a:t>アクターの説明</a:t>
                      </a:r>
                      <a:endParaRPr kumimoji="1" lang="ja-JP" altLang="en-US" dirty="0"/>
                    </a:p>
                  </a:txBody>
                  <a:tcPr/>
                </a:tc>
                <a:tc>
                  <a:txBody>
                    <a:bodyPr/>
                    <a:lstStyle/>
                    <a:p>
                      <a:r>
                        <a:rPr kumimoji="1" lang="ja-JP" altLang="en-US" dirty="0" smtClean="0"/>
                        <a:t>重み</a:t>
                      </a:r>
                      <a:endParaRPr kumimoji="1" lang="ja-JP" altLang="en-US" dirty="0"/>
                    </a:p>
                  </a:txBody>
                  <a:tcPr/>
                </a:tc>
              </a:tr>
              <a:tr h="370840">
                <a:tc>
                  <a:txBody>
                    <a:bodyPr/>
                    <a:lstStyle/>
                    <a:p>
                      <a:r>
                        <a:rPr kumimoji="1" lang="ja-JP" altLang="en-US" dirty="0" smtClean="0"/>
                        <a:t>単純</a:t>
                      </a:r>
                      <a:endParaRPr kumimoji="1" lang="ja-JP" altLang="en-US" dirty="0"/>
                    </a:p>
                  </a:txBody>
                  <a:tcPr/>
                </a:tc>
                <a:tc>
                  <a:txBody>
                    <a:bodyPr/>
                    <a:lstStyle/>
                    <a:p>
                      <a:r>
                        <a:rPr kumimoji="1" lang="en-US" altLang="ja-JP" dirty="0" smtClean="0"/>
                        <a:t>API</a:t>
                      </a:r>
                      <a:r>
                        <a:rPr kumimoji="1" lang="ja-JP" altLang="en-US" dirty="0" smtClean="0"/>
                        <a:t>が十分に定義されている</a:t>
                      </a:r>
                      <a:endParaRPr kumimoji="1" lang="ja-JP" altLang="en-US" dirty="0"/>
                    </a:p>
                  </a:txBody>
                  <a:tcPr/>
                </a:tc>
                <a:tc>
                  <a:txBody>
                    <a:bodyPr/>
                    <a:lstStyle/>
                    <a:p>
                      <a:r>
                        <a:rPr kumimoji="1" lang="ja-JP" altLang="en-US" dirty="0" smtClean="0"/>
                        <a:t>１</a:t>
                      </a:r>
                      <a:endParaRPr kumimoji="1" lang="ja-JP" altLang="en-US" dirty="0"/>
                    </a:p>
                  </a:txBody>
                  <a:tcPr/>
                </a:tc>
              </a:tr>
              <a:tr h="370840">
                <a:tc>
                  <a:txBody>
                    <a:bodyPr/>
                    <a:lstStyle/>
                    <a:p>
                      <a:r>
                        <a:rPr kumimoji="1" lang="ja-JP" altLang="en-US" dirty="0" smtClean="0"/>
                        <a:t>平均的</a:t>
                      </a:r>
                      <a:endParaRPr kumimoji="1" lang="ja-JP" altLang="en-US" dirty="0"/>
                    </a:p>
                  </a:txBody>
                  <a:tcPr/>
                </a:tc>
                <a:tc>
                  <a:txBody>
                    <a:bodyPr/>
                    <a:lstStyle/>
                    <a:p>
                      <a:r>
                        <a:rPr kumimoji="1" lang="en-US" altLang="ja-JP" dirty="0" smtClean="0"/>
                        <a:t>TCP/IP</a:t>
                      </a:r>
                      <a:r>
                        <a:rPr kumimoji="1" lang="ja-JP" altLang="en-US" dirty="0" smtClean="0"/>
                        <a:t>や</a:t>
                      </a:r>
                      <a:r>
                        <a:rPr kumimoji="1" lang="en-US" altLang="ja-JP" dirty="0" smtClean="0"/>
                        <a:t>HTTP,FTP</a:t>
                      </a:r>
                      <a:r>
                        <a:rPr kumimoji="1" lang="ja-JP" altLang="en-US" dirty="0" smtClean="0"/>
                        <a:t>などのプロトコル</a:t>
                      </a:r>
                      <a:endParaRPr kumimoji="1" lang="ja-JP" altLang="en-US" dirty="0"/>
                    </a:p>
                  </a:txBody>
                  <a:tcPr/>
                </a:tc>
                <a:tc>
                  <a:txBody>
                    <a:bodyPr/>
                    <a:lstStyle/>
                    <a:p>
                      <a:r>
                        <a:rPr kumimoji="1" lang="en-US" altLang="ja-JP" dirty="0" smtClean="0"/>
                        <a:t>2</a:t>
                      </a:r>
                      <a:endParaRPr kumimoji="1" lang="ja-JP" altLang="en-US" dirty="0"/>
                    </a:p>
                  </a:txBody>
                  <a:tcPr/>
                </a:tc>
              </a:tr>
              <a:tr h="370840">
                <a:tc>
                  <a:txBody>
                    <a:bodyPr/>
                    <a:lstStyle/>
                    <a:p>
                      <a:r>
                        <a:rPr kumimoji="1" lang="ja-JP" altLang="en-US" dirty="0" smtClean="0"/>
                        <a:t>複雑</a:t>
                      </a:r>
                      <a:endParaRPr kumimoji="1" lang="ja-JP" altLang="en-US" dirty="0"/>
                    </a:p>
                  </a:txBody>
                  <a:tcPr/>
                </a:tc>
                <a:tc>
                  <a:txBody>
                    <a:bodyPr/>
                    <a:lstStyle/>
                    <a:p>
                      <a:r>
                        <a:rPr kumimoji="1" lang="en-US" altLang="ja-JP" dirty="0" smtClean="0"/>
                        <a:t>GUI</a:t>
                      </a:r>
                      <a:r>
                        <a:rPr kumimoji="1" lang="ja-JP" altLang="en-US" dirty="0" smtClean="0"/>
                        <a:t>または人間</a:t>
                      </a:r>
                      <a:endParaRPr kumimoji="1" lang="ja-JP" altLang="en-US" dirty="0"/>
                    </a:p>
                  </a:txBody>
                  <a:tcPr/>
                </a:tc>
                <a:tc>
                  <a:txBody>
                    <a:bodyPr/>
                    <a:lstStyle/>
                    <a:p>
                      <a:r>
                        <a:rPr kumimoji="1" lang="ja-JP" altLang="en-US" dirty="0" smtClean="0"/>
                        <a:t>３</a:t>
                      </a:r>
                      <a:endParaRPr kumimoji="1" lang="ja-JP" altLang="en-US" dirty="0"/>
                    </a:p>
                  </a:txBody>
                  <a:tcPr/>
                </a:tc>
              </a:tr>
            </a:tbl>
          </a:graphicData>
        </a:graphic>
      </p:graphicFrame>
      <p:graphicFrame>
        <p:nvGraphicFramePr>
          <p:cNvPr id="5" name="表 4"/>
          <p:cNvGraphicFramePr>
            <a:graphicFrameLocks noGrp="1"/>
          </p:cNvGraphicFramePr>
          <p:nvPr>
            <p:extLst>
              <p:ext uri="{D42A27DB-BD31-4B8C-83A1-F6EECF244321}">
                <p14:modId xmlns:p14="http://schemas.microsoft.com/office/powerpoint/2010/main" val="3411273585"/>
              </p:ext>
            </p:extLst>
          </p:nvPr>
        </p:nvGraphicFramePr>
        <p:xfrm>
          <a:off x="1475656" y="4077072"/>
          <a:ext cx="6096000" cy="1483360"/>
        </p:xfrm>
        <a:graphic>
          <a:graphicData uri="http://schemas.openxmlformats.org/drawingml/2006/table">
            <a:tbl>
              <a:tblPr firstRow="1" bandRow="1">
                <a:tableStyleId>{5C22544A-7EE6-4342-B048-85BDC9FD1C3A}</a:tableStyleId>
              </a:tblPr>
              <a:tblGrid>
                <a:gridCol w="1152128"/>
                <a:gridCol w="4104456"/>
                <a:gridCol w="839416"/>
              </a:tblGrid>
              <a:tr h="370840">
                <a:tc>
                  <a:txBody>
                    <a:bodyPr/>
                    <a:lstStyle/>
                    <a:p>
                      <a:r>
                        <a:rPr kumimoji="1" lang="ja-JP" altLang="en-US" dirty="0" smtClean="0"/>
                        <a:t>分類</a:t>
                      </a:r>
                      <a:endParaRPr kumimoji="1" lang="ja-JP" altLang="en-US" dirty="0"/>
                    </a:p>
                  </a:txBody>
                  <a:tcPr/>
                </a:tc>
                <a:tc>
                  <a:txBody>
                    <a:bodyPr/>
                    <a:lstStyle/>
                    <a:p>
                      <a:r>
                        <a:rPr kumimoji="1" lang="ja-JP" altLang="en-US" dirty="0" smtClean="0"/>
                        <a:t>ユースケースの説明</a:t>
                      </a:r>
                      <a:endParaRPr kumimoji="1" lang="ja-JP" altLang="en-US" dirty="0"/>
                    </a:p>
                  </a:txBody>
                  <a:tcPr/>
                </a:tc>
                <a:tc>
                  <a:txBody>
                    <a:bodyPr/>
                    <a:lstStyle/>
                    <a:p>
                      <a:r>
                        <a:rPr kumimoji="1" lang="ja-JP" altLang="en-US" dirty="0" smtClean="0"/>
                        <a:t>重み</a:t>
                      </a:r>
                      <a:endParaRPr kumimoji="1" lang="ja-JP" altLang="en-US" dirty="0"/>
                    </a:p>
                  </a:txBody>
                  <a:tcPr/>
                </a:tc>
              </a:tr>
              <a:tr h="370840">
                <a:tc>
                  <a:txBody>
                    <a:bodyPr/>
                    <a:lstStyle/>
                    <a:p>
                      <a:r>
                        <a:rPr kumimoji="1" lang="ja-JP" altLang="en-US" dirty="0" smtClean="0"/>
                        <a:t>単純</a:t>
                      </a:r>
                      <a:endParaRPr kumimoji="1" lang="ja-JP" altLang="en-US" dirty="0"/>
                    </a:p>
                  </a:txBody>
                  <a:tcPr/>
                </a:tc>
                <a:tc>
                  <a:txBody>
                    <a:bodyPr/>
                    <a:lstStyle/>
                    <a:p>
                      <a:r>
                        <a:rPr kumimoji="1" lang="ja-JP" altLang="en-US" dirty="0" smtClean="0"/>
                        <a:t>トランザクション数が</a:t>
                      </a:r>
                      <a:r>
                        <a:rPr kumimoji="1" lang="en-US" altLang="ja-JP" dirty="0" smtClean="0"/>
                        <a:t>4</a:t>
                      </a:r>
                      <a:r>
                        <a:rPr kumimoji="1" lang="ja-JP" altLang="en-US" dirty="0" smtClean="0"/>
                        <a:t>未満</a:t>
                      </a:r>
                      <a:endParaRPr kumimoji="1" lang="ja-JP" altLang="en-US" dirty="0"/>
                    </a:p>
                  </a:txBody>
                  <a:tcPr/>
                </a:tc>
                <a:tc>
                  <a:txBody>
                    <a:bodyPr/>
                    <a:lstStyle/>
                    <a:p>
                      <a:r>
                        <a:rPr kumimoji="1" lang="ja-JP" altLang="en-US" dirty="0" smtClean="0"/>
                        <a:t>５</a:t>
                      </a:r>
                      <a:endParaRPr kumimoji="1" lang="ja-JP" altLang="en-US" dirty="0"/>
                    </a:p>
                  </a:txBody>
                  <a:tcPr/>
                </a:tc>
              </a:tr>
              <a:tr h="370840">
                <a:tc>
                  <a:txBody>
                    <a:bodyPr/>
                    <a:lstStyle/>
                    <a:p>
                      <a:r>
                        <a:rPr kumimoji="1" lang="ja-JP" altLang="en-US" dirty="0" smtClean="0"/>
                        <a:t>平均的</a:t>
                      </a:r>
                      <a:endParaRPr kumimoji="1" lang="ja-JP" altLang="en-US" dirty="0"/>
                    </a:p>
                  </a:txBody>
                  <a:tcPr/>
                </a:tc>
                <a:tc>
                  <a:txBody>
                    <a:bodyPr/>
                    <a:lstStyle/>
                    <a:p>
                      <a:r>
                        <a:rPr kumimoji="1" lang="ja-JP" altLang="en-US" dirty="0" smtClean="0"/>
                        <a:t>トランザクション数が</a:t>
                      </a:r>
                      <a:r>
                        <a:rPr kumimoji="1" lang="en-US" altLang="ja-JP" dirty="0" smtClean="0"/>
                        <a:t>4</a:t>
                      </a:r>
                      <a:r>
                        <a:rPr kumimoji="1" lang="ja-JP" altLang="en-US" dirty="0" smtClean="0"/>
                        <a:t>以上</a:t>
                      </a:r>
                      <a:r>
                        <a:rPr kumimoji="1" lang="en-US" altLang="ja-JP" dirty="0" smtClean="0"/>
                        <a:t>7</a:t>
                      </a:r>
                      <a:r>
                        <a:rPr kumimoji="1" lang="ja-JP" altLang="en-US" dirty="0" smtClean="0"/>
                        <a:t>以下</a:t>
                      </a:r>
                      <a:endParaRPr kumimoji="1" lang="ja-JP" altLang="en-US" dirty="0"/>
                    </a:p>
                  </a:txBody>
                  <a:tcPr/>
                </a:tc>
                <a:tc>
                  <a:txBody>
                    <a:bodyPr/>
                    <a:lstStyle/>
                    <a:p>
                      <a:r>
                        <a:rPr kumimoji="1" lang="ja-JP" altLang="en-US" dirty="0" smtClean="0"/>
                        <a:t>１０</a:t>
                      </a:r>
                      <a:endParaRPr kumimoji="1" lang="ja-JP" altLang="en-US" dirty="0"/>
                    </a:p>
                  </a:txBody>
                  <a:tcPr/>
                </a:tc>
              </a:tr>
              <a:tr h="370840">
                <a:tc>
                  <a:txBody>
                    <a:bodyPr/>
                    <a:lstStyle/>
                    <a:p>
                      <a:r>
                        <a:rPr kumimoji="1" lang="ja-JP" altLang="en-US" dirty="0" smtClean="0"/>
                        <a:t>複雑</a:t>
                      </a:r>
                      <a:endParaRPr kumimoji="1" lang="ja-JP" altLang="en-US" dirty="0"/>
                    </a:p>
                  </a:txBody>
                  <a:tcPr/>
                </a:tc>
                <a:tc>
                  <a:txBody>
                    <a:bodyPr/>
                    <a:lstStyle/>
                    <a:p>
                      <a:r>
                        <a:rPr kumimoji="1" lang="ja-JP" altLang="en-US" dirty="0" smtClean="0"/>
                        <a:t>トランザクション数が</a:t>
                      </a:r>
                      <a:r>
                        <a:rPr kumimoji="1" lang="en-US" altLang="ja-JP" dirty="0" smtClean="0"/>
                        <a:t>7</a:t>
                      </a:r>
                      <a:r>
                        <a:rPr kumimoji="1" lang="ja-JP" altLang="en-US" dirty="0" smtClean="0"/>
                        <a:t>より大きい</a:t>
                      </a:r>
                      <a:endParaRPr kumimoji="1" lang="ja-JP" altLang="en-US" dirty="0"/>
                    </a:p>
                  </a:txBody>
                  <a:tcPr/>
                </a:tc>
                <a:tc>
                  <a:txBody>
                    <a:bodyPr/>
                    <a:lstStyle/>
                    <a:p>
                      <a:r>
                        <a:rPr kumimoji="1" lang="ja-JP" altLang="en-US" dirty="0" smtClean="0"/>
                        <a:t>１５</a:t>
                      </a:r>
                      <a:endParaRPr kumimoji="1" lang="ja-JP" altLang="en-US" dirty="0"/>
                    </a:p>
                  </a:txBody>
                  <a:tcPr/>
                </a:tc>
              </a:tr>
            </a:tbl>
          </a:graphicData>
        </a:graphic>
      </p:graphicFrame>
    </p:spTree>
    <p:extLst>
      <p:ext uri="{BB962C8B-B14F-4D97-AF65-F5344CB8AC3E}">
        <p14:creationId xmlns:p14="http://schemas.microsoft.com/office/powerpoint/2010/main" val="3604290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技術複雑性要因（１）</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483205043"/>
              </p:ext>
            </p:extLst>
          </p:nvPr>
        </p:nvGraphicFramePr>
        <p:xfrm>
          <a:off x="1463675" y="2060848"/>
          <a:ext cx="6196014" cy="2595880"/>
        </p:xfrm>
        <a:graphic>
          <a:graphicData uri="http://schemas.openxmlformats.org/drawingml/2006/table">
            <a:tbl>
              <a:tblPr firstRow="1" bandRow="1">
                <a:tableStyleId>{5C22544A-7EE6-4342-B048-85BDC9FD1C3A}</a:tableStyleId>
              </a:tblPr>
              <a:tblGrid>
                <a:gridCol w="1092101"/>
                <a:gridCol w="3816424"/>
                <a:gridCol w="1287489"/>
              </a:tblGrid>
              <a:tr h="370840">
                <a:tc>
                  <a:txBody>
                    <a:bodyPr/>
                    <a:lstStyle/>
                    <a:p>
                      <a:r>
                        <a:rPr kumimoji="1" lang="ja-JP" altLang="en-US" dirty="0" smtClean="0"/>
                        <a:t>要因</a:t>
                      </a:r>
                      <a:endParaRPr kumimoji="1" lang="ja-JP" altLang="en-US" dirty="0"/>
                    </a:p>
                  </a:txBody>
                  <a:tcPr/>
                </a:tc>
                <a:tc>
                  <a:txBody>
                    <a:bodyPr/>
                    <a:lstStyle/>
                    <a:p>
                      <a:r>
                        <a:rPr kumimoji="1" lang="ja-JP" altLang="en-US" dirty="0" smtClean="0"/>
                        <a:t>説明</a:t>
                      </a:r>
                      <a:endParaRPr kumimoji="1" lang="ja-JP" altLang="en-US" dirty="0"/>
                    </a:p>
                  </a:txBody>
                  <a:tcPr/>
                </a:tc>
                <a:tc>
                  <a:txBody>
                    <a:bodyPr/>
                    <a:lstStyle/>
                    <a:p>
                      <a:r>
                        <a:rPr kumimoji="1" lang="ja-JP" altLang="en-US" dirty="0" smtClean="0"/>
                        <a:t>重み</a:t>
                      </a:r>
                      <a:endParaRPr kumimoji="1" lang="ja-JP" altLang="en-US" dirty="0"/>
                    </a:p>
                  </a:txBody>
                  <a:tcPr/>
                </a:tc>
              </a:tr>
              <a:tr h="370840">
                <a:tc>
                  <a:txBody>
                    <a:bodyPr/>
                    <a:lstStyle/>
                    <a:p>
                      <a:r>
                        <a:rPr kumimoji="1" lang="en-US" altLang="ja-JP" dirty="0" smtClean="0"/>
                        <a:t>T1</a:t>
                      </a:r>
                      <a:endParaRPr kumimoji="1" lang="ja-JP" altLang="en-US" dirty="0"/>
                    </a:p>
                  </a:txBody>
                  <a:tcPr/>
                </a:tc>
                <a:tc>
                  <a:txBody>
                    <a:bodyPr/>
                    <a:lstStyle/>
                    <a:p>
                      <a:r>
                        <a:rPr kumimoji="1" lang="ja-JP" altLang="en-US" dirty="0" smtClean="0"/>
                        <a:t>分散システム</a:t>
                      </a:r>
                      <a:endParaRPr kumimoji="1" lang="ja-JP" altLang="en-US" dirty="0"/>
                    </a:p>
                  </a:txBody>
                  <a:tcPr/>
                </a:tc>
                <a:tc>
                  <a:txBody>
                    <a:bodyPr/>
                    <a:lstStyle/>
                    <a:p>
                      <a:r>
                        <a:rPr kumimoji="1" lang="ja-JP" altLang="en-US" dirty="0" smtClean="0"/>
                        <a:t>２</a:t>
                      </a:r>
                      <a:endParaRPr kumimoji="1" lang="ja-JP" altLang="en-US" dirty="0"/>
                    </a:p>
                  </a:txBody>
                  <a:tcPr/>
                </a:tc>
              </a:tr>
              <a:tr h="370840">
                <a:tc>
                  <a:txBody>
                    <a:bodyPr/>
                    <a:lstStyle/>
                    <a:p>
                      <a:r>
                        <a:rPr kumimoji="1" lang="en-US" altLang="ja-JP" dirty="0" smtClean="0"/>
                        <a:t>T2</a:t>
                      </a:r>
                      <a:endParaRPr kumimoji="1" lang="ja-JP" altLang="en-US" dirty="0"/>
                    </a:p>
                  </a:txBody>
                  <a:tcPr/>
                </a:tc>
                <a:tc>
                  <a:txBody>
                    <a:bodyPr/>
                    <a:lstStyle/>
                    <a:p>
                      <a:r>
                        <a:rPr kumimoji="1" lang="ja-JP" altLang="en-US" dirty="0" smtClean="0"/>
                        <a:t>応答時間またはパフォーマンス重視</a:t>
                      </a:r>
                      <a:endParaRPr kumimoji="1" lang="ja-JP" altLang="en-US" dirty="0"/>
                    </a:p>
                  </a:txBody>
                  <a:tcPr/>
                </a:tc>
                <a:tc>
                  <a:txBody>
                    <a:bodyPr/>
                    <a:lstStyle/>
                    <a:p>
                      <a:r>
                        <a:rPr kumimoji="1" lang="ja-JP" altLang="en-US" dirty="0" smtClean="0"/>
                        <a:t>２</a:t>
                      </a:r>
                      <a:endParaRPr kumimoji="1" lang="ja-JP" altLang="en-US" dirty="0"/>
                    </a:p>
                  </a:txBody>
                  <a:tcPr/>
                </a:tc>
              </a:tr>
              <a:tr h="370840">
                <a:tc>
                  <a:txBody>
                    <a:bodyPr/>
                    <a:lstStyle/>
                    <a:p>
                      <a:r>
                        <a:rPr kumimoji="1" lang="en-US" altLang="ja-JP" dirty="0" smtClean="0"/>
                        <a:t>T3</a:t>
                      </a:r>
                      <a:endParaRPr kumimoji="1" lang="ja-JP" altLang="en-US" dirty="0"/>
                    </a:p>
                  </a:txBody>
                  <a:tcPr/>
                </a:tc>
                <a:tc>
                  <a:txBody>
                    <a:bodyPr/>
                    <a:lstStyle/>
                    <a:p>
                      <a:r>
                        <a:rPr kumimoji="1" lang="ja-JP" altLang="en-US" dirty="0" smtClean="0"/>
                        <a:t>エンドユーザー効率性</a:t>
                      </a:r>
                      <a:endParaRPr kumimoji="1" lang="ja-JP" altLang="en-US" dirty="0"/>
                    </a:p>
                  </a:txBody>
                  <a:tcPr/>
                </a:tc>
                <a:tc>
                  <a:txBody>
                    <a:bodyPr/>
                    <a:lstStyle/>
                    <a:p>
                      <a:r>
                        <a:rPr kumimoji="1" lang="ja-JP" altLang="en-US" dirty="0" smtClean="0"/>
                        <a:t>１</a:t>
                      </a:r>
                      <a:endParaRPr kumimoji="1" lang="ja-JP" altLang="en-US" dirty="0"/>
                    </a:p>
                  </a:txBody>
                  <a:tcPr/>
                </a:tc>
              </a:tr>
              <a:tr h="370840">
                <a:tc>
                  <a:txBody>
                    <a:bodyPr/>
                    <a:lstStyle/>
                    <a:p>
                      <a:r>
                        <a:rPr kumimoji="1" lang="en-US" altLang="ja-JP" dirty="0" smtClean="0"/>
                        <a:t>T4</a:t>
                      </a:r>
                      <a:endParaRPr kumimoji="1" lang="ja-JP" altLang="en-US" dirty="0"/>
                    </a:p>
                  </a:txBody>
                  <a:tcPr/>
                </a:tc>
                <a:tc>
                  <a:txBody>
                    <a:bodyPr/>
                    <a:lstStyle/>
                    <a:p>
                      <a:r>
                        <a:rPr kumimoji="1" lang="ja-JP" altLang="en-US" dirty="0" smtClean="0"/>
                        <a:t>複雑な内部処理</a:t>
                      </a:r>
                      <a:endParaRPr kumimoji="1" lang="ja-JP" altLang="en-US" dirty="0"/>
                    </a:p>
                  </a:txBody>
                  <a:tcPr/>
                </a:tc>
                <a:tc>
                  <a:txBody>
                    <a:bodyPr/>
                    <a:lstStyle/>
                    <a:p>
                      <a:r>
                        <a:rPr kumimoji="1" lang="ja-JP" altLang="en-US" dirty="0" smtClean="0"/>
                        <a:t>１</a:t>
                      </a:r>
                      <a:endParaRPr kumimoji="1" lang="ja-JP" altLang="en-US" dirty="0"/>
                    </a:p>
                  </a:txBody>
                  <a:tcPr/>
                </a:tc>
              </a:tr>
              <a:tr h="370840">
                <a:tc>
                  <a:txBody>
                    <a:bodyPr/>
                    <a:lstStyle/>
                    <a:p>
                      <a:r>
                        <a:rPr kumimoji="1" lang="en-US" altLang="ja-JP" dirty="0" smtClean="0"/>
                        <a:t>T5</a:t>
                      </a:r>
                      <a:endParaRPr kumimoji="1" lang="ja-JP" altLang="en-US" dirty="0"/>
                    </a:p>
                  </a:txBody>
                  <a:tcPr/>
                </a:tc>
                <a:tc>
                  <a:txBody>
                    <a:bodyPr/>
                    <a:lstStyle/>
                    <a:p>
                      <a:r>
                        <a:rPr kumimoji="1" lang="ja-JP" altLang="en-US" dirty="0" smtClean="0"/>
                        <a:t>再利用可能なコード</a:t>
                      </a:r>
                      <a:endParaRPr kumimoji="1" lang="ja-JP" altLang="en-US" dirty="0"/>
                    </a:p>
                  </a:txBody>
                  <a:tcPr/>
                </a:tc>
                <a:tc>
                  <a:txBody>
                    <a:bodyPr/>
                    <a:lstStyle/>
                    <a:p>
                      <a:r>
                        <a:rPr kumimoji="1" lang="ja-JP" altLang="en-US" dirty="0" smtClean="0"/>
                        <a:t>１</a:t>
                      </a:r>
                      <a:endParaRPr kumimoji="1" lang="ja-JP" altLang="en-US" dirty="0"/>
                    </a:p>
                  </a:txBody>
                  <a:tcPr/>
                </a:tc>
              </a:tr>
              <a:tr h="370840">
                <a:tc>
                  <a:txBody>
                    <a:bodyPr/>
                    <a:lstStyle/>
                    <a:p>
                      <a:r>
                        <a:rPr kumimoji="1" lang="en-US" altLang="ja-JP" dirty="0" smtClean="0"/>
                        <a:t>T6</a:t>
                      </a:r>
                      <a:endParaRPr kumimoji="1" lang="ja-JP" altLang="en-US" dirty="0"/>
                    </a:p>
                  </a:txBody>
                  <a:tcPr/>
                </a:tc>
                <a:tc>
                  <a:txBody>
                    <a:bodyPr/>
                    <a:lstStyle/>
                    <a:p>
                      <a:r>
                        <a:rPr kumimoji="1" lang="ja-JP" altLang="en-US" dirty="0" smtClean="0"/>
                        <a:t>インストール容易性</a:t>
                      </a:r>
                      <a:endParaRPr kumimoji="1" lang="ja-JP" altLang="en-US" dirty="0"/>
                    </a:p>
                  </a:txBody>
                  <a:tcPr/>
                </a:tc>
                <a:tc>
                  <a:txBody>
                    <a:bodyPr/>
                    <a:lstStyle/>
                    <a:p>
                      <a:r>
                        <a:rPr kumimoji="1" lang="en-US" altLang="ja-JP" dirty="0" smtClean="0"/>
                        <a:t>0.5</a:t>
                      </a:r>
                      <a:endParaRPr kumimoji="1" lang="ja-JP" altLang="en-US" dirty="0"/>
                    </a:p>
                  </a:txBody>
                  <a:tcPr/>
                </a:tc>
              </a:tr>
            </a:tbl>
          </a:graphicData>
        </a:graphic>
      </p:graphicFrame>
    </p:spTree>
    <p:extLst>
      <p:ext uri="{BB962C8B-B14F-4D97-AF65-F5344CB8AC3E}">
        <p14:creationId xmlns:p14="http://schemas.microsoft.com/office/powerpoint/2010/main" val="3257815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技術複雑性要因（２）</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892080114"/>
              </p:ext>
            </p:extLst>
          </p:nvPr>
        </p:nvGraphicFramePr>
        <p:xfrm>
          <a:off x="1463675" y="2119313"/>
          <a:ext cx="6196014" cy="2966720"/>
        </p:xfrm>
        <a:graphic>
          <a:graphicData uri="http://schemas.openxmlformats.org/drawingml/2006/table">
            <a:tbl>
              <a:tblPr firstRow="1" bandRow="1">
                <a:tableStyleId>{5C22544A-7EE6-4342-B048-85BDC9FD1C3A}</a:tableStyleId>
              </a:tblPr>
              <a:tblGrid>
                <a:gridCol w="1308125"/>
                <a:gridCol w="3528392"/>
                <a:gridCol w="1359497"/>
              </a:tblGrid>
              <a:tr h="370840">
                <a:tc>
                  <a:txBody>
                    <a:bodyPr/>
                    <a:lstStyle/>
                    <a:p>
                      <a:r>
                        <a:rPr kumimoji="1" lang="ja-JP" altLang="en-US" dirty="0" smtClean="0"/>
                        <a:t>要因</a:t>
                      </a:r>
                      <a:endParaRPr kumimoji="1" lang="ja-JP" altLang="en-US" dirty="0"/>
                    </a:p>
                  </a:txBody>
                  <a:tcPr/>
                </a:tc>
                <a:tc>
                  <a:txBody>
                    <a:bodyPr/>
                    <a:lstStyle/>
                    <a:p>
                      <a:r>
                        <a:rPr kumimoji="1" lang="ja-JP" altLang="en-US" dirty="0" smtClean="0"/>
                        <a:t>説明</a:t>
                      </a:r>
                      <a:endParaRPr kumimoji="1" lang="ja-JP" altLang="en-US" dirty="0"/>
                    </a:p>
                  </a:txBody>
                  <a:tcPr/>
                </a:tc>
                <a:tc>
                  <a:txBody>
                    <a:bodyPr/>
                    <a:lstStyle/>
                    <a:p>
                      <a:r>
                        <a:rPr kumimoji="1" lang="ja-JP" altLang="en-US" dirty="0" smtClean="0"/>
                        <a:t>重み</a:t>
                      </a:r>
                      <a:endParaRPr kumimoji="1" lang="ja-JP" altLang="en-US" dirty="0"/>
                    </a:p>
                  </a:txBody>
                  <a:tcPr/>
                </a:tc>
              </a:tr>
              <a:tr h="370840">
                <a:tc>
                  <a:txBody>
                    <a:bodyPr/>
                    <a:lstStyle/>
                    <a:p>
                      <a:r>
                        <a:rPr kumimoji="1" lang="en-US" altLang="ja-JP" dirty="0" smtClean="0"/>
                        <a:t>T7</a:t>
                      </a:r>
                      <a:endParaRPr kumimoji="1" lang="ja-JP" altLang="en-US" dirty="0"/>
                    </a:p>
                  </a:txBody>
                  <a:tcPr/>
                </a:tc>
                <a:tc>
                  <a:txBody>
                    <a:bodyPr/>
                    <a:lstStyle/>
                    <a:p>
                      <a:r>
                        <a:rPr kumimoji="1" lang="ja-JP" altLang="en-US" dirty="0" smtClean="0"/>
                        <a:t>使いやすさ</a:t>
                      </a:r>
                      <a:endParaRPr kumimoji="1" lang="ja-JP" altLang="en-US" dirty="0"/>
                    </a:p>
                  </a:txBody>
                  <a:tcPr/>
                </a:tc>
                <a:tc>
                  <a:txBody>
                    <a:bodyPr/>
                    <a:lstStyle/>
                    <a:p>
                      <a:r>
                        <a:rPr kumimoji="1" lang="en-US" altLang="ja-JP" dirty="0" smtClean="0"/>
                        <a:t>0.5</a:t>
                      </a:r>
                      <a:endParaRPr kumimoji="1" lang="ja-JP" altLang="en-US" dirty="0"/>
                    </a:p>
                  </a:txBody>
                  <a:tcPr/>
                </a:tc>
              </a:tr>
              <a:tr h="370840">
                <a:tc>
                  <a:txBody>
                    <a:bodyPr/>
                    <a:lstStyle/>
                    <a:p>
                      <a:r>
                        <a:rPr kumimoji="1" lang="en-US" altLang="ja-JP" dirty="0" smtClean="0"/>
                        <a:t>T8</a:t>
                      </a:r>
                      <a:endParaRPr kumimoji="1" lang="ja-JP" altLang="en-US" dirty="0"/>
                    </a:p>
                  </a:txBody>
                  <a:tcPr/>
                </a:tc>
                <a:tc>
                  <a:txBody>
                    <a:bodyPr/>
                    <a:lstStyle/>
                    <a:p>
                      <a:r>
                        <a:rPr kumimoji="1" lang="ja-JP" altLang="en-US" dirty="0" smtClean="0"/>
                        <a:t>可搬性</a:t>
                      </a:r>
                      <a:endParaRPr kumimoji="1" lang="ja-JP" altLang="en-US" dirty="0"/>
                    </a:p>
                  </a:txBody>
                  <a:tcPr/>
                </a:tc>
                <a:tc>
                  <a:txBody>
                    <a:bodyPr/>
                    <a:lstStyle/>
                    <a:p>
                      <a:r>
                        <a:rPr kumimoji="1" lang="en-US" altLang="ja-JP" dirty="0" smtClean="0"/>
                        <a:t>2</a:t>
                      </a:r>
                      <a:endParaRPr kumimoji="1" lang="ja-JP" altLang="en-US" dirty="0"/>
                    </a:p>
                  </a:txBody>
                  <a:tcPr/>
                </a:tc>
              </a:tr>
              <a:tr h="370840">
                <a:tc>
                  <a:txBody>
                    <a:bodyPr/>
                    <a:lstStyle/>
                    <a:p>
                      <a:r>
                        <a:rPr kumimoji="1" lang="en-US" altLang="ja-JP" dirty="0" smtClean="0"/>
                        <a:t>T9</a:t>
                      </a:r>
                      <a:endParaRPr kumimoji="1" lang="ja-JP" altLang="en-US" dirty="0"/>
                    </a:p>
                  </a:txBody>
                  <a:tcPr/>
                </a:tc>
                <a:tc>
                  <a:txBody>
                    <a:bodyPr/>
                    <a:lstStyle/>
                    <a:p>
                      <a:r>
                        <a:rPr kumimoji="1" lang="ja-JP" altLang="en-US" dirty="0" smtClean="0"/>
                        <a:t>変更容易性</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T10</a:t>
                      </a:r>
                      <a:endParaRPr kumimoji="1" lang="ja-JP" altLang="en-US" dirty="0"/>
                    </a:p>
                  </a:txBody>
                  <a:tcPr/>
                </a:tc>
                <a:tc>
                  <a:txBody>
                    <a:bodyPr/>
                    <a:lstStyle/>
                    <a:p>
                      <a:r>
                        <a:rPr kumimoji="1" lang="ja-JP" altLang="en-US" dirty="0" smtClean="0"/>
                        <a:t>並行性</a:t>
                      </a:r>
                      <a:endParaRPr kumimoji="1" lang="ja-JP" altLang="en-US" dirty="0"/>
                    </a:p>
                  </a:txBody>
                  <a:tcPr/>
                </a:tc>
                <a:tc>
                  <a:txBody>
                    <a:bodyPr/>
                    <a:lstStyle/>
                    <a:p>
                      <a:r>
                        <a:rPr kumimoji="1" lang="ja-JP" altLang="en-US" dirty="0" smtClean="0"/>
                        <a:t>１</a:t>
                      </a:r>
                      <a:endParaRPr kumimoji="1" lang="ja-JP" altLang="en-US" dirty="0"/>
                    </a:p>
                  </a:txBody>
                  <a:tcPr/>
                </a:tc>
              </a:tr>
              <a:tr h="370840">
                <a:tc>
                  <a:txBody>
                    <a:bodyPr/>
                    <a:lstStyle/>
                    <a:p>
                      <a:r>
                        <a:rPr kumimoji="1" lang="en-US" altLang="ja-JP" dirty="0" smtClean="0"/>
                        <a:t>T11</a:t>
                      </a:r>
                      <a:endParaRPr kumimoji="1" lang="ja-JP" altLang="en-US" dirty="0"/>
                    </a:p>
                  </a:txBody>
                  <a:tcPr/>
                </a:tc>
                <a:tc>
                  <a:txBody>
                    <a:bodyPr/>
                    <a:lstStyle/>
                    <a:p>
                      <a:r>
                        <a:rPr kumimoji="1" lang="ja-JP" altLang="en-US" dirty="0" smtClean="0"/>
                        <a:t>セキュリティ重視</a:t>
                      </a:r>
                      <a:endParaRPr kumimoji="1" lang="ja-JP" altLang="en-US" dirty="0"/>
                    </a:p>
                  </a:txBody>
                  <a:tcPr/>
                </a:tc>
                <a:tc>
                  <a:txBody>
                    <a:bodyPr/>
                    <a:lstStyle/>
                    <a:p>
                      <a:r>
                        <a:rPr kumimoji="1" lang="ja-JP" altLang="en-US" dirty="0" smtClean="0"/>
                        <a:t>１</a:t>
                      </a:r>
                      <a:endParaRPr kumimoji="1" lang="ja-JP" altLang="en-US" dirty="0"/>
                    </a:p>
                  </a:txBody>
                  <a:tcPr/>
                </a:tc>
              </a:tr>
              <a:tr h="370840">
                <a:tc>
                  <a:txBody>
                    <a:bodyPr/>
                    <a:lstStyle/>
                    <a:p>
                      <a:r>
                        <a:rPr kumimoji="1" lang="en-US" altLang="ja-JP" dirty="0" smtClean="0"/>
                        <a:t>T12</a:t>
                      </a:r>
                      <a:endParaRPr kumimoji="1" lang="ja-JP" altLang="en-US" dirty="0"/>
                    </a:p>
                  </a:txBody>
                  <a:tcPr/>
                </a:tc>
                <a:tc>
                  <a:txBody>
                    <a:bodyPr/>
                    <a:lstStyle/>
                    <a:p>
                      <a:r>
                        <a:rPr kumimoji="1" lang="ja-JP" altLang="en-US" dirty="0" smtClean="0"/>
                        <a:t>第</a:t>
                      </a:r>
                      <a:r>
                        <a:rPr kumimoji="1" lang="en-US" altLang="ja-JP" dirty="0" smtClean="0"/>
                        <a:t>3</a:t>
                      </a:r>
                      <a:r>
                        <a:rPr kumimoji="1" lang="ja-JP" altLang="en-US" dirty="0" smtClean="0"/>
                        <a:t>者へのアクセス提供</a:t>
                      </a:r>
                      <a:endParaRPr kumimoji="1" lang="ja-JP" altLang="en-US" dirty="0"/>
                    </a:p>
                  </a:txBody>
                  <a:tcPr/>
                </a:tc>
                <a:tc>
                  <a:txBody>
                    <a:bodyPr/>
                    <a:lstStyle/>
                    <a:p>
                      <a:r>
                        <a:rPr kumimoji="1" lang="ja-JP" altLang="en-US" dirty="0" smtClean="0"/>
                        <a:t>１</a:t>
                      </a:r>
                      <a:endParaRPr kumimoji="1" lang="ja-JP" altLang="en-US" dirty="0"/>
                    </a:p>
                  </a:txBody>
                  <a:tcPr/>
                </a:tc>
              </a:tr>
              <a:tr h="370840">
                <a:tc>
                  <a:txBody>
                    <a:bodyPr/>
                    <a:lstStyle/>
                    <a:p>
                      <a:r>
                        <a:rPr kumimoji="1" lang="en-US" altLang="ja-JP" dirty="0" smtClean="0"/>
                        <a:t>T13</a:t>
                      </a:r>
                      <a:endParaRPr kumimoji="1" lang="ja-JP" altLang="en-US" dirty="0"/>
                    </a:p>
                  </a:txBody>
                  <a:tcPr/>
                </a:tc>
                <a:tc>
                  <a:txBody>
                    <a:bodyPr/>
                    <a:lstStyle/>
                    <a:p>
                      <a:r>
                        <a:rPr kumimoji="1" lang="ja-JP" altLang="en-US" dirty="0" smtClean="0"/>
                        <a:t>特別なユーザ訓練設備の必要性</a:t>
                      </a:r>
                      <a:endParaRPr kumimoji="1" lang="ja-JP" altLang="en-US" dirty="0"/>
                    </a:p>
                  </a:txBody>
                  <a:tcPr/>
                </a:tc>
                <a:tc>
                  <a:txBody>
                    <a:bodyPr/>
                    <a:lstStyle/>
                    <a:p>
                      <a:r>
                        <a:rPr kumimoji="1" lang="ja-JP" altLang="en-US" dirty="0" smtClean="0"/>
                        <a:t>１</a:t>
                      </a:r>
                      <a:endParaRPr kumimoji="1" lang="ja-JP" altLang="en-US" dirty="0"/>
                    </a:p>
                  </a:txBody>
                  <a:tcPr/>
                </a:tc>
              </a:tr>
            </a:tbl>
          </a:graphicData>
        </a:graphic>
      </p:graphicFrame>
    </p:spTree>
    <p:extLst>
      <p:ext uri="{BB962C8B-B14F-4D97-AF65-F5344CB8AC3E}">
        <p14:creationId xmlns:p14="http://schemas.microsoft.com/office/powerpoint/2010/main" val="3775900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環境要因</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4074658896"/>
              </p:ext>
            </p:extLst>
          </p:nvPr>
        </p:nvGraphicFramePr>
        <p:xfrm>
          <a:off x="1463675" y="2119313"/>
          <a:ext cx="6196014" cy="3337560"/>
        </p:xfrm>
        <a:graphic>
          <a:graphicData uri="http://schemas.openxmlformats.org/drawingml/2006/table">
            <a:tbl>
              <a:tblPr firstRow="1" bandRow="1">
                <a:tableStyleId>{5C22544A-7EE6-4342-B048-85BDC9FD1C3A}</a:tableStyleId>
              </a:tblPr>
              <a:tblGrid>
                <a:gridCol w="948085"/>
                <a:gridCol w="3960440"/>
                <a:gridCol w="1287489"/>
              </a:tblGrid>
              <a:tr h="370840">
                <a:tc>
                  <a:txBody>
                    <a:bodyPr/>
                    <a:lstStyle/>
                    <a:p>
                      <a:r>
                        <a:rPr kumimoji="1" lang="ja-JP" altLang="en-US" dirty="0" smtClean="0"/>
                        <a:t>要因</a:t>
                      </a:r>
                      <a:endParaRPr kumimoji="1" lang="ja-JP" altLang="en-US" dirty="0"/>
                    </a:p>
                  </a:txBody>
                  <a:tcPr/>
                </a:tc>
                <a:tc>
                  <a:txBody>
                    <a:bodyPr/>
                    <a:lstStyle/>
                    <a:p>
                      <a:r>
                        <a:rPr kumimoji="1" lang="ja-JP" altLang="en-US" dirty="0" smtClean="0"/>
                        <a:t>説明</a:t>
                      </a:r>
                      <a:endParaRPr kumimoji="1" lang="ja-JP" altLang="en-US" dirty="0"/>
                    </a:p>
                  </a:txBody>
                  <a:tcPr/>
                </a:tc>
                <a:tc>
                  <a:txBody>
                    <a:bodyPr/>
                    <a:lstStyle/>
                    <a:p>
                      <a:r>
                        <a:rPr kumimoji="1" lang="ja-JP" altLang="en-US" dirty="0" smtClean="0"/>
                        <a:t>重み</a:t>
                      </a:r>
                      <a:endParaRPr kumimoji="1" lang="ja-JP" altLang="en-US" dirty="0"/>
                    </a:p>
                  </a:txBody>
                  <a:tcPr/>
                </a:tc>
              </a:tr>
              <a:tr h="370840">
                <a:tc>
                  <a:txBody>
                    <a:bodyPr/>
                    <a:lstStyle/>
                    <a:p>
                      <a:r>
                        <a:rPr kumimoji="1" lang="en-US" altLang="ja-JP" dirty="0" smtClean="0"/>
                        <a:t>E1</a:t>
                      </a:r>
                      <a:endParaRPr kumimoji="1" lang="ja-JP" altLang="en-US" dirty="0"/>
                    </a:p>
                  </a:txBody>
                  <a:tcPr/>
                </a:tc>
                <a:tc>
                  <a:txBody>
                    <a:bodyPr/>
                    <a:lstStyle/>
                    <a:p>
                      <a:r>
                        <a:rPr kumimoji="1" lang="ja-JP" altLang="en-US" dirty="0" smtClean="0"/>
                        <a:t>プロジェクトへの精通度</a:t>
                      </a:r>
                      <a:endParaRPr kumimoji="1" lang="ja-JP" altLang="en-US" dirty="0"/>
                    </a:p>
                  </a:txBody>
                  <a:tcPr/>
                </a:tc>
                <a:tc>
                  <a:txBody>
                    <a:bodyPr/>
                    <a:lstStyle/>
                    <a:p>
                      <a:r>
                        <a:rPr kumimoji="1" lang="en-US" altLang="ja-JP" dirty="0" smtClean="0"/>
                        <a:t>1.5</a:t>
                      </a:r>
                      <a:endParaRPr kumimoji="1" lang="ja-JP" altLang="en-US" dirty="0"/>
                    </a:p>
                  </a:txBody>
                  <a:tcPr/>
                </a:tc>
              </a:tr>
              <a:tr h="370840">
                <a:tc>
                  <a:txBody>
                    <a:bodyPr/>
                    <a:lstStyle/>
                    <a:p>
                      <a:r>
                        <a:rPr kumimoji="1" lang="en-US" altLang="ja-JP" dirty="0" smtClean="0"/>
                        <a:t>E2</a:t>
                      </a:r>
                      <a:endParaRPr kumimoji="1" lang="ja-JP" altLang="en-US" dirty="0"/>
                    </a:p>
                  </a:txBody>
                  <a:tcPr/>
                </a:tc>
                <a:tc>
                  <a:txBody>
                    <a:bodyPr/>
                    <a:lstStyle/>
                    <a:p>
                      <a:r>
                        <a:rPr kumimoji="1" lang="ja-JP" altLang="en-US" dirty="0" smtClean="0"/>
                        <a:t>アプリケーション経験</a:t>
                      </a:r>
                      <a:endParaRPr kumimoji="1" lang="ja-JP" altLang="en-US" dirty="0"/>
                    </a:p>
                  </a:txBody>
                  <a:tcPr/>
                </a:tc>
                <a:tc>
                  <a:txBody>
                    <a:bodyPr/>
                    <a:lstStyle/>
                    <a:p>
                      <a:r>
                        <a:rPr kumimoji="1" lang="en-US" altLang="ja-JP" dirty="0" smtClean="0"/>
                        <a:t>0.5</a:t>
                      </a:r>
                      <a:endParaRPr kumimoji="1" lang="ja-JP" altLang="en-US" dirty="0"/>
                    </a:p>
                  </a:txBody>
                  <a:tcPr/>
                </a:tc>
              </a:tr>
              <a:tr h="370840">
                <a:tc>
                  <a:txBody>
                    <a:bodyPr/>
                    <a:lstStyle/>
                    <a:p>
                      <a:r>
                        <a:rPr kumimoji="1" lang="en-US" altLang="ja-JP" dirty="0" smtClean="0"/>
                        <a:t>E3</a:t>
                      </a:r>
                      <a:endParaRPr kumimoji="1" lang="ja-JP" altLang="en-US" dirty="0"/>
                    </a:p>
                  </a:txBody>
                  <a:tcPr/>
                </a:tc>
                <a:tc>
                  <a:txBody>
                    <a:bodyPr/>
                    <a:lstStyle/>
                    <a:p>
                      <a:r>
                        <a:rPr kumimoji="1" lang="ja-JP" altLang="en-US" dirty="0" smtClean="0"/>
                        <a:t>オブジェクト指向経験</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E4</a:t>
                      </a:r>
                      <a:endParaRPr kumimoji="1" lang="ja-JP" altLang="en-US" dirty="0"/>
                    </a:p>
                  </a:txBody>
                  <a:tcPr/>
                </a:tc>
                <a:tc>
                  <a:txBody>
                    <a:bodyPr/>
                    <a:lstStyle/>
                    <a:p>
                      <a:r>
                        <a:rPr kumimoji="1" lang="ja-JP" altLang="en-US" dirty="0" smtClean="0"/>
                        <a:t>主任分析者の能力</a:t>
                      </a:r>
                      <a:endParaRPr kumimoji="1" lang="ja-JP" altLang="en-US" dirty="0"/>
                    </a:p>
                  </a:txBody>
                  <a:tcPr/>
                </a:tc>
                <a:tc>
                  <a:txBody>
                    <a:bodyPr/>
                    <a:lstStyle/>
                    <a:p>
                      <a:r>
                        <a:rPr kumimoji="1" lang="en-US" altLang="ja-JP" dirty="0" smtClean="0"/>
                        <a:t>0.5</a:t>
                      </a:r>
                      <a:endParaRPr kumimoji="1" lang="ja-JP" altLang="en-US" dirty="0"/>
                    </a:p>
                  </a:txBody>
                  <a:tcPr/>
                </a:tc>
              </a:tr>
              <a:tr h="370840">
                <a:tc>
                  <a:txBody>
                    <a:bodyPr/>
                    <a:lstStyle/>
                    <a:p>
                      <a:r>
                        <a:rPr kumimoji="1" lang="en-US" altLang="ja-JP" dirty="0" smtClean="0"/>
                        <a:t>E5</a:t>
                      </a:r>
                      <a:endParaRPr kumimoji="1" lang="ja-JP" altLang="en-US" dirty="0"/>
                    </a:p>
                  </a:txBody>
                  <a:tcPr/>
                </a:tc>
                <a:tc>
                  <a:txBody>
                    <a:bodyPr/>
                    <a:lstStyle/>
                    <a:p>
                      <a:r>
                        <a:rPr kumimoji="1" lang="ja-JP" altLang="en-US" dirty="0" smtClean="0"/>
                        <a:t>モチベーション</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E6</a:t>
                      </a:r>
                      <a:endParaRPr kumimoji="1" lang="ja-JP" altLang="en-US" dirty="0"/>
                    </a:p>
                  </a:txBody>
                  <a:tcPr/>
                </a:tc>
                <a:tc>
                  <a:txBody>
                    <a:bodyPr/>
                    <a:lstStyle/>
                    <a:p>
                      <a:r>
                        <a:rPr kumimoji="1" lang="ja-JP" altLang="en-US" dirty="0" smtClean="0"/>
                        <a:t>要求の安定性</a:t>
                      </a:r>
                      <a:endParaRPr kumimoji="1" lang="ja-JP" altLang="en-US" dirty="0"/>
                    </a:p>
                  </a:txBody>
                  <a:tcPr/>
                </a:tc>
                <a:tc>
                  <a:txBody>
                    <a:bodyPr/>
                    <a:lstStyle/>
                    <a:p>
                      <a:r>
                        <a:rPr kumimoji="1" lang="en-US" altLang="ja-JP" dirty="0" smtClean="0"/>
                        <a:t>2</a:t>
                      </a:r>
                      <a:endParaRPr kumimoji="1" lang="ja-JP" altLang="en-US" dirty="0"/>
                    </a:p>
                  </a:txBody>
                  <a:tcPr/>
                </a:tc>
              </a:tr>
              <a:tr h="370840">
                <a:tc>
                  <a:txBody>
                    <a:bodyPr/>
                    <a:lstStyle/>
                    <a:p>
                      <a:r>
                        <a:rPr kumimoji="1" lang="en-US" altLang="ja-JP" dirty="0" smtClean="0"/>
                        <a:t>E7</a:t>
                      </a:r>
                      <a:endParaRPr kumimoji="1" lang="ja-JP" altLang="en-US" dirty="0"/>
                    </a:p>
                  </a:txBody>
                  <a:tcPr/>
                </a:tc>
                <a:tc>
                  <a:txBody>
                    <a:bodyPr/>
                    <a:lstStyle/>
                    <a:p>
                      <a:r>
                        <a:rPr kumimoji="1" lang="ja-JP" altLang="en-US" dirty="0" smtClean="0"/>
                        <a:t>パートタイム作業者</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E8</a:t>
                      </a:r>
                      <a:endParaRPr kumimoji="1" lang="ja-JP" altLang="en-US" dirty="0"/>
                    </a:p>
                  </a:txBody>
                  <a:tcPr/>
                </a:tc>
                <a:tc>
                  <a:txBody>
                    <a:bodyPr/>
                    <a:lstStyle/>
                    <a:p>
                      <a:r>
                        <a:rPr kumimoji="1" lang="ja-JP" altLang="en-US" dirty="0" smtClean="0"/>
                        <a:t>プログラミング言語の難しさ</a:t>
                      </a:r>
                      <a:endParaRPr kumimoji="1" lang="ja-JP" altLang="en-US" dirty="0"/>
                    </a:p>
                  </a:txBody>
                  <a:tcPr/>
                </a:tc>
                <a:tc>
                  <a:txBody>
                    <a:bodyPr/>
                    <a:lstStyle/>
                    <a:p>
                      <a:r>
                        <a:rPr kumimoji="1" lang="en-US" altLang="ja-JP" dirty="0" smtClean="0"/>
                        <a:t>-1</a:t>
                      </a:r>
                      <a:endParaRPr kumimoji="1" lang="ja-JP" altLang="en-US" dirty="0"/>
                    </a:p>
                  </a:txBody>
                  <a:tcPr/>
                </a:tc>
              </a:tr>
            </a:tbl>
          </a:graphicData>
        </a:graphic>
      </p:graphicFrame>
    </p:spTree>
    <p:extLst>
      <p:ext uri="{BB962C8B-B14F-4D97-AF65-F5344CB8AC3E}">
        <p14:creationId xmlns:p14="http://schemas.microsoft.com/office/powerpoint/2010/main" val="2040570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カスタムモデル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自分の環境やコスト要因については誰よりも詳しいはず・・・</a:t>
            </a:r>
            <a:endParaRPr kumimoji="1" lang="en-US" altLang="ja-JP" dirty="0" smtClean="0"/>
          </a:p>
          <a:p>
            <a:pPr marL="0" indent="0">
              <a:buNone/>
            </a:pPr>
            <a:endParaRPr lang="en-US" altLang="ja-JP" dirty="0"/>
          </a:p>
          <a:p>
            <a:pPr marL="0" indent="0">
              <a:buNone/>
            </a:pPr>
            <a:r>
              <a:rPr kumimoji="1" lang="ja-JP" altLang="en-US" dirty="0" smtClean="0"/>
              <a:t>最適なモデルを自分で作る！</a:t>
            </a:r>
            <a:endParaRPr kumimoji="1" lang="en-US" altLang="ja-JP" dirty="0" smtClean="0"/>
          </a:p>
          <a:p>
            <a:pPr marL="457200" indent="-457200">
              <a:buFont typeface="+mj-lt"/>
              <a:buAutoNum type="arabicPeriod"/>
            </a:pPr>
            <a:r>
              <a:rPr lang="ja-JP" altLang="en-US" dirty="0"/>
              <a:t>コスト</a:t>
            </a:r>
            <a:r>
              <a:rPr lang="ja-JP" altLang="en-US" dirty="0" smtClean="0"/>
              <a:t>を</a:t>
            </a:r>
            <a:r>
              <a:rPr lang="ja-JP" altLang="en-US" dirty="0"/>
              <a:t>分割</a:t>
            </a:r>
            <a:r>
              <a:rPr lang="ja-JP" altLang="en-US" dirty="0" smtClean="0"/>
              <a:t>する</a:t>
            </a:r>
            <a:endParaRPr lang="en-US" altLang="ja-JP" dirty="0" smtClean="0"/>
          </a:p>
          <a:p>
            <a:pPr marL="457200" indent="-457200">
              <a:buFont typeface="+mj-lt"/>
              <a:buAutoNum type="arabicPeriod"/>
            </a:pPr>
            <a:r>
              <a:rPr kumimoji="1" lang="ja-JP" altLang="en-US" dirty="0"/>
              <a:t>コスト仮説</a:t>
            </a:r>
            <a:r>
              <a:rPr kumimoji="1" lang="ja-JP" altLang="en-US" dirty="0" smtClean="0"/>
              <a:t>を立てる</a:t>
            </a:r>
            <a:endParaRPr kumimoji="1" lang="en-US" altLang="ja-JP" dirty="0" smtClean="0"/>
          </a:p>
          <a:p>
            <a:pPr marL="457200" indent="-457200">
              <a:buFont typeface="+mj-lt"/>
              <a:buAutoNum type="arabicPeriod"/>
            </a:pPr>
            <a:r>
              <a:rPr lang="ja-JP" altLang="en-US" dirty="0"/>
              <a:t>データ</a:t>
            </a:r>
            <a:r>
              <a:rPr lang="ja-JP" altLang="en-US" dirty="0" smtClean="0"/>
              <a:t>を集める</a:t>
            </a:r>
            <a:endParaRPr lang="en-US" altLang="ja-JP" dirty="0" smtClean="0"/>
          </a:p>
          <a:p>
            <a:pPr marL="457200" indent="-457200">
              <a:buFont typeface="+mj-lt"/>
              <a:buAutoNum type="arabicPeriod"/>
            </a:pPr>
            <a:r>
              <a:rPr kumimoji="1" lang="ja-JP" altLang="en-US" dirty="0"/>
              <a:t>データ</a:t>
            </a:r>
            <a:r>
              <a:rPr kumimoji="1" lang="ja-JP" altLang="en-US" dirty="0" smtClean="0"/>
              <a:t>を</a:t>
            </a:r>
            <a:r>
              <a:rPr kumimoji="1" lang="ja-JP" altLang="en-US" dirty="0"/>
              <a:t>関連付ける</a:t>
            </a:r>
          </a:p>
        </p:txBody>
      </p:sp>
      <p:cxnSp>
        <p:nvCxnSpPr>
          <p:cNvPr id="5" name="直線矢印コネクタ 4"/>
          <p:cNvCxnSpPr/>
          <p:nvPr/>
        </p:nvCxnSpPr>
        <p:spPr>
          <a:xfrm>
            <a:off x="4211960" y="2780928"/>
            <a:ext cx="0" cy="57606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980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カスタムモデルの例（１）</a:t>
            </a:r>
            <a:endParaRPr kumimoji="1" lang="ja-JP" altLang="en-US" dirty="0"/>
          </a:p>
        </p:txBody>
      </p:sp>
      <p:sp>
        <p:nvSpPr>
          <p:cNvPr id="3" name="コンテンツ プレースホルダー 2"/>
          <p:cNvSpPr>
            <a:spLocks noGrp="1"/>
          </p:cNvSpPr>
          <p:nvPr>
            <p:ph idx="1"/>
          </p:nvPr>
        </p:nvSpPr>
        <p:spPr/>
        <p:txBody>
          <a:bodyPr/>
          <a:lstStyle/>
          <a:p>
            <a:pPr marL="457200" indent="-457200">
              <a:buFont typeface="+mj-lt"/>
              <a:buAutoNum type="arabicPeriod"/>
            </a:pPr>
            <a:r>
              <a:rPr kumimoji="1" lang="ja-JP" altLang="en-US" dirty="0" smtClean="0"/>
              <a:t>コスト分割</a:t>
            </a:r>
            <a:endParaRPr kumimoji="1" lang="en-US" altLang="ja-JP" dirty="0" smtClean="0"/>
          </a:p>
          <a:p>
            <a:pPr marL="0" indent="0">
              <a:buNone/>
            </a:pPr>
            <a:r>
              <a:rPr lang="en-US" altLang="ja-JP" dirty="0"/>
              <a:t>	</a:t>
            </a:r>
            <a:r>
              <a:rPr lang="ja-JP" altLang="en-US" dirty="0" smtClean="0"/>
              <a:t>データベース、インタフェースの影響を</a:t>
            </a:r>
            <a:endParaRPr lang="en-US" altLang="ja-JP" dirty="0" smtClean="0"/>
          </a:p>
          <a:p>
            <a:pPr marL="0" indent="0">
              <a:buNone/>
            </a:pPr>
            <a:r>
              <a:rPr lang="en-US" altLang="ja-JP" dirty="0"/>
              <a:t>	</a:t>
            </a:r>
            <a:r>
              <a:rPr lang="ja-JP" altLang="en-US" dirty="0" smtClean="0"/>
              <a:t>考える</a:t>
            </a:r>
            <a:endParaRPr lang="en-US" altLang="ja-JP" dirty="0" smtClean="0"/>
          </a:p>
          <a:p>
            <a:pPr marL="457200" indent="-457200">
              <a:buFont typeface="+mj-lt"/>
              <a:buAutoNum type="arabicPeriod" startAt="2"/>
            </a:pPr>
            <a:r>
              <a:rPr lang="ja-JP" altLang="en-US" dirty="0" smtClean="0"/>
              <a:t>コスト仮説</a:t>
            </a:r>
            <a:endParaRPr lang="en-US" altLang="ja-JP" dirty="0"/>
          </a:p>
          <a:p>
            <a:pPr marL="0" indent="0">
              <a:buNone/>
            </a:pPr>
            <a:r>
              <a:rPr lang="en-US" altLang="ja-JP" dirty="0" smtClean="0"/>
              <a:t>	</a:t>
            </a:r>
            <a:r>
              <a:rPr lang="ja-JP" altLang="en-US" dirty="0" smtClean="0"/>
              <a:t>仮説：</a:t>
            </a:r>
            <a:r>
              <a:rPr lang="en-US" altLang="ja-JP" dirty="0"/>
              <a:t>	</a:t>
            </a:r>
            <a:r>
              <a:rPr lang="ja-JP" altLang="en-US" dirty="0" smtClean="0"/>
              <a:t>あるモジュールの工数＝</a:t>
            </a:r>
            <a:endParaRPr lang="en-US" altLang="ja-JP" dirty="0" smtClean="0"/>
          </a:p>
          <a:p>
            <a:pPr marL="0" indent="0">
              <a:buNone/>
            </a:pPr>
            <a:r>
              <a:rPr lang="en-US" altLang="ja-JP" dirty="0"/>
              <a:t>	</a:t>
            </a:r>
            <a:r>
              <a:rPr lang="en-US" altLang="ja-JP" dirty="0" smtClean="0"/>
              <a:t>14*DB</a:t>
            </a:r>
            <a:r>
              <a:rPr lang="ja-JP" altLang="en-US" dirty="0" smtClean="0"/>
              <a:t>変更回数</a:t>
            </a:r>
            <a:r>
              <a:rPr lang="en-US" altLang="ja-JP" dirty="0" smtClean="0"/>
              <a:t>+8*</a:t>
            </a:r>
            <a:r>
              <a:rPr lang="ja-JP" altLang="en-US" dirty="0" smtClean="0"/>
              <a:t>インタフェース変更</a:t>
            </a:r>
            <a:r>
              <a:rPr lang="en-US" altLang="ja-JP" dirty="0" smtClean="0"/>
              <a:t>	</a:t>
            </a:r>
            <a:r>
              <a:rPr lang="ja-JP" altLang="en-US" dirty="0" smtClean="0"/>
              <a:t>回数</a:t>
            </a:r>
            <a:endParaRPr lang="en-US" altLang="ja-JP" dirty="0" smtClean="0"/>
          </a:p>
        </p:txBody>
      </p:sp>
    </p:spTree>
    <p:extLst>
      <p:ext uri="{BB962C8B-B14F-4D97-AF65-F5344CB8AC3E}">
        <p14:creationId xmlns:p14="http://schemas.microsoft.com/office/powerpoint/2010/main" val="3099066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カスタムモデルの例（２）</a:t>
            </a:r>
            <a:endParaRPr kumimoji="1" lang="ja-JP" altLang="en-US" dirty="0"/>
          </a:p>
        </p:txBody>
      </p:sp>
      <p:sp>
        <p:nvSpPr>
          <p:cNvPr id="3" name="コンテンツ プレースホルダー 2"/>
          <p:cNvSpPr>
            <a:spLocks noGrp="1"/>
          </p:cNvSpPr>
          <p:nvPr>
            <p:ph idx="1"/>
          </p:nvPr>
        </p:nvSpPr>
        <p:spPr/>
        <p:txBody>
          <a:bodyPr/>
          <a:lstStyle/>
          <a:p>
            <a:pPr marL="457200" indent="-457200">
              <a:buFont typeface="+mj-lt"/>
              <a:buAutoNum type="arabicPeriod" startAt="3"/>
            </a:pPr>
            <a:r>
              <a:rPr kumimoji="1" lang="ja-JP" altLang="en-US" dirty="0" smtClean="0"/>
              <a:t>データの収集</a:t>
            </a:r>
            <a:endParaRPr lang="en-US" altLang="ja-JP" dirty="0" smtClean="0"/>
          </a:p>
          <a:p>
            <a:pPr marL="0" indent="0">
              <a:buNone/>
            </a:pPr>
            <a:r>
              <a:rPr kumimoji="1" lang="en-US" altLang="ja-JP" dirty="0"/>
              <a:t>	</a:t>
            </a:r>
            <a:r>
              <a:rPr lang="ja-JP" altLang="en-US" dirty="0"/>
              <a:t>エキスパートに</a:t>
            </a:r>
            <a:r>
              <a:rPr lang="ja-JP" altLang="en-US" dirty="0" smtClean="0"/>
              <a:t>よって見積もられた過去</a:t>
            </a:r>
            <a:endParaRPr lang="en-US" altLang="ja-JP" dirty="0" smtClean="0"/>
          </a:p>
          <a:p>
            <a:pPr marL="0" indent="0">
              <a:buNone/>
            </a:pPr>
            <a:r>
              <a:rPr lang="en-US" altLang="ja-JP" dirty="0"/>
              <a:t>	</a:t>
            </a:r>
            <a:r>
              <a:rPr lang="ja-JP" altLang="en-US" dirty="0" smtClean="0"/>
              <a:t>のデータを実績データとともに収集する</a:t>
            </a:r>
            <a:endParaRPr lang="en-US" altLang="ja-JP" dirty="0" smtClean="0"/>
          </a:p>
          <a:p>
            <a:pPr marL="457200" indent="-457200">
              <a:buFont typeface="+mj-lt"/>
              <a:buAutoNum type="arabicPeriod" startAt="4"/>
            </a:pPr>
            <a:r>
              <a:rPr lang="ja-JP" altLang="en-US" dirty="0" smtClean="0"/>
              <a:t>モデルの有効性を評価</a:t>
            </a:r>
            <a:endParaRPr lang="en-US" altLang="ja-JP" dirty="0" smtClean="0"/>
          </a:p>
          <a:p>
            <a:pPr marL="0" indent="0">
              <a:buNone/>
            </a:pPr>
            <a:r>
              <a:rPr lang="en-US" altLang="ja-JP" dirty="0"/>
              <a:t>	</a:t>
            </a:r>
            <a:r>
              <a:rPr lang="ja-JP" altLang="en-US" dirty="0" smtClean="0"/>
              <a:t>相関分析を行い、満足のいく予測結果</a:t>
            </a:r>
            <a:endParaRPr lang="en-US" altLang="ja-JP" dirty="0" smtClean="0"/>
          </a:p>
          <a:p>
            <a:pPr marL="0" indent="0">
              <a:buNone/>
            </a:pPr>
            <a:r>
              <a:rPr lang="en-US" altLang="ja-JP" dirty="0"/>
              <a:t>	</a:t>
            </a:r>
            <a:r>
              <a:rPr lang="ja-JP" altLang="en-US" dirty="0" smtClean="0"/>
              <a:t>が得られるかどうか確かめる</a:t>
            </a:r>
            <a:endParaRPr lang="en-US" altLang="ja-JP" dirty="0" smtClean="0"/>
          </a:p>
          <a:p>
            <a:pPr marL="0" indent="0">
              <a:buNone/>
            </a:pPr>
            <a:endParaRPr lang="en-US" altLang="ja-JP" dirty="0" smtClean="0"/>
          </a:p>
        </p:txBody>
      </p:sp>
    </p:spTree>
    <p:extLst>
      <p:ext uri="{BB962C8B-B14F-4D97-AF65-F5344CB8AC3E}">
        <p14:creationId xmlns:p14="http://schemas.microsoft.com/office/powerpoint/2010/main" val="2627677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アルゴリズムモデル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回帰分析によって実証的に導き出されたモデルである</a:t>
            </a:r>
            <a:endParaRPr kumimoji="1" lang="en-US" altLang="ja-JP" dirty="0" smtClean="0"/>
          </a:p>
          <a:p>
            <a:pPr marL="0" indent="0">
              <a:buNone/>
            </a:pPr>
            <a:endParaRPr lang="en-US" altLang="ja-JP" dirty="0"/>
          </a:p>
          <a:p>
            <a:pPr marL="0" indent="0">
              <a:buNone/>
            </a:pPr>
            <a:r>
              <a:rPr kumimoji="1" lang="ja-JP" altLang="en-US" dirty="0" smtClean="0"/>
              <a:t>多くのアルゴリズムモデルは、</a:t>
            </a:r>
            <a:r>
              <a:rPr kumimoji="1" lang="en-US" altLang="ja-JP" dirty="0" smtClean="0"/>
              <a:t>KLOC</a:t>
            </a:r>
            <a:r>
              <a:rPr kumimoji="1" lang="ja-JP" altLang="en-US" dirty="0" smtClean="0"/>
              <a:t>か</a:t>
            </a:r>
            <a:r>
              <a:rPr kumimoji="1" lang="en-US" altLang="ja-JP" dirty="0" smtClean="0"/>
              <a:t>FP</a:t>
            </a:r>
            <a:r>
              <a:rPr kumimoji="1" lang="ja-JP" altLang="en-US" dirty="0" smtClean="0"/>
              <a:t>を用いて見積もる</a:t>
            </a: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2114698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マニュアルモデル</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典型的なマニュアルモデルは、</a:t>
            </a:r>
            <a:endParaRPr kumimoji="1" lang="en-US" altLang="ja-JP" dirty="0" smtClean="0"/>
          </a:p>
          <a:p>
            <a:pPr marL="0" indent="0" algn="just">
              <a:buNone/>
            </a:pPr>
            <a:r>
              <a:rPr kumimoji="1" lang="ja-JP" altLang="en-US" dirty="0" smtClean="0"/>
              <a:t>工数＝</a:t>
            </a:r>
            <a:r>
              <a:rPr kumimoji="1" lang="en-US" altLang="ja-JP" dirty="0" smtClean="0"/>
              <a:t>A+B*(</a:t>
            </a:r>
            <a:r>
              <a:rPr kumimoji="1" lang="ja-JP" altLang="en-US" dirty="0" smtClean="0"/>
              <a:t>規模）</a:t>
            </a:r>
            <a:r>
              <a:rPr kumimoji="1" lang="en-US" altLang="ja-JP" baseline="30000" dirty="0" smtClean="0"/>
              <a:t>C</a:t>
            </a:r>
            <a:r>
              <a:rPr kumimoji="1" lang="ja-JP" altLang="en-US" baseline="30000" dirty="0" smtClean="0"/>
              <a:t>　　</a:t>
            </a:r>
            <a:r>
              <a:rPr kumimoji="1" lang="ja-JP" altLang="en-US" dirty="0" smtClean="0"/>
              <a:t>の形式で表される</a:t>
            </a:r>
            <a:endParaRPr lang="en-US" altLang="ja-JP" dirty="0"/>
          </a:p>
          <a:p>
            <a:pPr marL="0" indent="0" algn="just">
              <a:buNone/>
            </a:pPr>
            <a:endParaRPr lang="en-US" altLang="ja-JP" dirty="0"/>
          </a:p>
          <a:p>
            <a:pPr marL="0" indent="0" algn="just">
              <a:buNone/>
            </a:pPr>
            <a:r>
              <a:rPr kumimoji="1" lang="ja-JP" altLang="en-US" dirty="0" smtClean="0"/>
              <a:t>例　ベイリー</a:t>
            </a:r>
            <a:r>
              <a:rPr kumimoji="1" lang="en-US" altLang="ja-JP" dirty="0" smtClean="0"/>
              <a:t>-</a:t>
            </a:r>
            <a:r>
              <a:rPr kumimoji="1" lang="ja-JP" altLang="en-US" dirty="0" smtClean="0"/>
              <a:t>バリシのモデル</a:t>
            </a:r>
            <a:endParaRPr kumimoji="1" lang="en-US" altLang="ja-JP" dirty="0" smtClean="0"/>
          </a:p>
          <a:p>
            <a:pPr marL="0" indent="0" algn="just">
              <a:buNone/>
            </a:pPr>
            <a:r>
              <a:rPr lang="ja-JP" altLang="en-US" dirty="0" smtClean="0"/>
              <a:t>工数＝</a:t>
            </a:r>
            <a:r>
              <a:rPr lang="en-US" altLang="ja-JP" dirty="0" smtClean="0"/>
              <a:t>5.5</a:t>
            </a:r>
            <a:r>
              <a:rPr lang="ja-JP" altLang="en-US" dirty="0"/>
              <a:t> </a:t>
            </a:r>
            <a:r>
              <a:rPr lang="en-US" altLang="ja-JP" dirty="0" smtClean="0"/>
              <a:t>+ 0.73 * (KLOC)</a:t>
            </a:r>
            <a:r>
              <a:rPr lang="en-US" altLang="ja-JP" baseline="30000" dirty="0" smtClean="0"/>
              <a:t>1.16</a:t>
            </a:r>
          </a:p>
          <a:p>
            <a:pPr marL="0" indent="0" algn="just">
              <a:buNone/>
            </a:pPr>
            <a:endParaRPr lang="en-US" altLang="ja-JP" dirty="0" smtClean="0"/>
          </a:p>
          <a:p>
            <a:pPr marL="0" indent="0" algn="just">
              <a:buNone/>
            </a:pPr>
            <a:r>
              <a:rPr lang="ja-JP" altLang="en-US" dirty="0"/>
              <a:t>他に</a:t>
            </a:r>
            <a:r>
              <a:rPr lang="ja-JP" altLang="en-US" dirty="0" smtClean="0"/>
              <a:t>も異なるプロジェクトデータをもとにしたモデルが複数ある</a:t>
            </a:r>
            <a:endParaRPr lang="en-US" altLang="ja-JP" dirty="0"/>
          </a:p>
        </p:txBody>
      </p:sp>
    </p:spTree>
    <p:extLst>
      <p:ext uri="{BB962C8B-B14F-4D97-AF65-F5344CB8AC3E}">
        <p14:creationId xmlns:p14="http://schemas.microsoft.com/office/powerpoint/2010/main" val="2299922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COCOMO</a:t>
            </a:r>
            <a:r>
              <a:rPr kumimoji="1" lang="ja-JP" altLang="en-US" dirty="0" smtClean="0"/>
              <a:t>モデル</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おそらくもっとも有名で、一般的で、影響力のあるアルゴリズムモデルである</a:t>
            </a:r>
            <a:endParaRPr lang="en-US" altLang="ja-JP" dirty="0"/>
          </a:p>
          <a:p>
            <a:pPr marL="0" indent="0" algn="just">
              <a:buNone/>
            </a:pPr>
            <a:endParaRPr kumimoji="1" lang="en-US" altLang="ja-JP" dirty="0" smtClean="0"/>
          </a:p>
          <a:p>
            <a:pPr marL="0" indent="0" algn="just">
              <a:buNone/>
            </a:pP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2172304910"/>
              </p:ext>
            </p:extLst>
          </p:nvPr>
        </p:nvGraphicFramePr>
        <p:xfrm>
          <a:off x="1475656" y="3356992"/>
          <a:ext cx="6096000" cy="14833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kumimoji="1" lang="ja-JP" altLang="en-US" dirty="0" smtClean="0"/>
                        <a:t>プロジェクト</a:t>
                      </a:r>
                      <a:endParaRPr kumimoji="1" lang="ja-JP" altLang="en-US" dirty="0"/>
                    </a:p>
                  </a:txBody>
                  <a:tcPr/>
                </a:tc>
                <a:tc>
                  <a:txBody>
                    <a:bodyPr/>
                    <a:lstStyle/>
                    <a:p>
                      <a:r>
                        <a:rPr kumimoji="1" lang="ja-JP" altLang="en-US" dirty="0" smtClean="0"/>
                        <a:t>工数</a:t>
                      </a:r>
                      <a:endParaRPr kumimoji="1" lang="ja-JP" altLang="en-US" dirty="0"/>
                    </a:p>
                  </a:txBody>
                  <a:tcPr/>
                </a:tc>
                <a:tc>
                  <a:txBody>
                    <a:bodyPr/>
                    <a:lstStyle/>
                    <a:p>
                      <a:r>
                        <a:rPr kumimoji="1" lang="ja-JP" altLang="en-US" dirty="0" smtClean="0"/>
                        <a:t>開発期間</a:t>
                      </a:r>
                      <a:endParaRPr kumimoji="1" lang="ja-JP" altLang="en-US" dirty="0"/>
                    </a:p>
                  </a:txBody>
                  <a:tcPr/>
                </a:tc>
              </a:tr>
              <a:tr h="370840">
                <a:tc>
                  <a:txBody>
                    <a:bodyPr/>
                    <a:lstStyle/>
                    <a:p>
                      <a:r>
                        <a:rPr kumimoji="1" lang="ja-JP" altLang="en-US" dirty="0" smtClean="0"/>
                        <a:t>小規模</a:t>
                      </a:r>
                      <a:endParaRPr kumimoji="1" lang="ja-JP" altLang="en-US" dirty="0"/>
                    </a:p>
                  </a:txBody>
                  <a:tcPr/>
                </a:tc>
                <a:tc>
                  <a:txBody>
                    <a:bodyPr/>
                    <a:lstStyle/>
                    <a:p>
                      <a:r>
                        <a:rPr kumimoji="1" lang="en-US" altLang="ja-JP" dirty="0" smtClean="0"/>
                        <a:t>E=2.4*KLOC</a:t>
                      </a:r>
                      <a:r>
                        <a:rPr kumimoji="1" lang="en-US" altLang="ja-JP" baseline="30000" dirty="0" smtClean="0"/>
                        <a:t>1.05</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D=2.5*E</a:t>
                      </a:r>
                      <a:r>
                        <a:rPr kumimoji="1" lang="en-US" altLang="ja-JP" baseline="30000" dirty="0" smtClean="0"/>
                        <a:t>0.38</a:t>
                      </a:r>
                      <a:endParaRPr kumimoji="1" lang="ja-JP" altLang="en-US" dirty="0" smtClean="0"/>
                    </a:p>
                  </a:txBody>
                  <a:tcPr/>
                </a:tc>
              </a:tr>
              <a:tr h="370840">
                <a:tc>
                  <a:txBody>
                    <a:bodyPr/>
                    <a:lstStyle/>
                    <a:p>
                      <a:r>
                        <a:rPr kumimoji="1" lang="ja-JP" altLang="en-US" dirty="0" smtClean="0"/>
                        <a:t>中規模</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E=3.0*KLOC</a:t>
                      </a:r>
                      <a:r>
                        <a:rPr kumimoji="1" lang="en-US" altLang="ja-JP" baseline="30000" dirty="0" smtClean="0"/>
                        <a:t>1.12</a:t>
                      </a:r>
                      <a:endParaRPr kumimoji="1" lang="ja-JP" alt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D=2.5*E</a:t>
                      </a:r>
                      <a:r>
                        <a:rPr kumimoji="1" lang="en-US" altLang="ja-JP" baseline="30000" dirty="0" smtClean="0"/>
                        <a:t>0.35</a:t>
                      </a:r>
                    </a:p>
                  </a:txBody>
                  <a:tcPr/>
                </a:tc>
              </a:tr>
              <a:tr h="370840">
                <a:tc>
                  <a:txBody>
                    <a:bodyPr/>
                    <a:lstStyle/>
                    <a:p>
                      <a:r>
                        <a:rPr kumimoji="1" lang="ja-JP" altLang="en-US" dirty="0" smtClean="0"/>
                        <a:t>大規模</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E=3.6*KLOC</a:t>
                      </a:r>
                      <a:r>
                        <a:rPr kumimoji="1" lang="en-US" altLang="ja-JP" baseline="30000" dirty="0" smtClean="0"/>
                        <a:t>1.2</a:t>
                      </a:r>
                      <a:endParaRPr kumimoji="1" lang="ja-JP" alt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D=2.5*E</a:t>
                      </a:r>
                      <a:r>
                        <a:rPr kumimoji="1" lang="en-US" altLang="ja-JP" baseline="30000" dirty="0" smtClean="0"/>
                        <a:t>0.32</a:t>
                      </a:r>
                      <a:endParaRPr kumimoji="1" lang="ja-JP" altLang="en-US" dirty="0" smtClean="0"/>
                    </a:p>
                  </a:txBody>
                  <a:tcPr/>
                </a:tc>
              </a:tr>
            </a:tbl>
          </a:graphicData>
        </a:graphic>
      </p:graphicFrame>
    </p:spTree>
    <p:extLst>
      <p:ext uri="{BB962C8B-B14F-4D97-AF65-F5344CB8AC3E}">
        <p14:creationId xmlns:p14="http://schemas.microsoft.com/office/powerpoint/2010/main" val="2692718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見積もり</a:t>
            </a:r>
            <a:r>
              <a:rPr lang="ja-JP" altLang="en-US" dirty="0" smtClean="0"/>
              <a:t>を</a:t>
            </a:r>
            <a:r>
              <a:rPr lang="ja-JP" altLang="en-US" dirty="0"/>
              <a:t>組み合わせる</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これらの見積もり手法は、</a:t>
            </a:r>
            <a:r>
              <a:rPr kumimoji="1" lang="en-US" altLang="ja-JP" dirty="0" smtClean="0"/>
              <a:t>3</a:t>
            </a:r>
            <a:r>
              <a:rPr kumimoji="1" lang="ja-JP" altLang="en-US" dirty="0" smtClean="0"/>
              <a:t>つ以上の異なる手法を用いて組み合わせることによって補完するべきである</a:t>
            </a:r>
            <a:endParaRPr kumimoji="1" lang="en-US" altLang="ja-JP" dirty="0" smtClean="0"/>
          </a:p>
          <a:p>
            <a:pPr marL="0" indent="0" algn="just">
              <a:buNone/>
            </a:pPr>
            <a:endParaRPr lang="en-US" altLang="ja-JP" dirty="0"/>
          </a:p>
          <a:p>
            <a:pPr marL="0" indent="0" algn="just">
              <a:buNone/>
            </a:pPr>
            <a:r>
              <a:rPr kumimoji="1" lang="ja-JP" altLang="en-US" dirty="0" smtClean="0"/>
              <a:t>いい組み合わせの例</a:t>
            </a:r>
            <a:endParaRPr kumimoji="1" lang="en-US" altLang="ja-JP" dirty="0" smtClean="0"/>
          </a:p>
          <a:p>
            <a:pPr marL="0" indent="0" algn="just">
              <a:buNone/>
            </a:pPr>
            <a:r>
              <a:rPr lang="ja-JP" altLang="en-US" dirty="0"/>
              <a:t>エキスパート見積もり</a:t>
            </a:r>
            <a:r>
              <a:rPr lang="ja-JP" altLang="en-US" dirty="0" smtClean="0"/>
              <a:t>と類推法</a:t>
            </a:r>
            <a:endParaRPr lang="en-US" altLang="ja-JP" dirty="0" smtClean="0"/>
          </a:p>
          <a:p>
            <a:pPr marL="0" indent="0" algn="just">
              <a:buNone/>
            </a:pPr>
            <a:r>
              <a:rPr kumimoji="1" lang="ja-JP" altLang="en-US" dirty="0" smtClean="0"/>
              <a:t>エキスパート見積もりとプロキシポイント法</a:t>
            </a:r>
            <a:endParaRPr kumimoji="1" lang="en-US" altLang="ja-JP" dirty="0" smtClean="0"/>
          </a:p>
          <a:p>
            <a:pPr marL="0" indent="0" algn="just">
              <a:buNone/>
            </a:pPr>
            <a:r>
              <a:rPr lang="ja-JP" altLang="en-US" dirty="0"/>
              <a:t>プロキシポイント法</a:t>
            </a:r>
            <a:r>
              <a:rPr lang="ja-JP" altLang="en-US" dirty="0" smtClean="0"/>
              <a:t>と類推法</a:t>
            </a:r>
            <a:endParaRPr kumimoji="1" lang="ja-JP" altLang="en-US" dirty="0"/>
          </a:p>
        </p:txBody>
      </p:sp>
    </p:spTree>
    <p:extLst>
      <p:ext uri="{BB962C8B-B14F-4D97-AF65-F5344CB8AC3E}">
        <p14:creationId xmlns:p14="http://schemas.microsoft.com/office/powerpoint/2010/main" val="2243427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数ある手法の中から</a:t>
            </a:r>
            <a:r>
              <a:rPr kumimoji="1" lang="en-US" altLang="ja-JP" dirty="0" smtClean="0"/>
              <a:t>3</a:t>
            </a:r>
            <a:r>
              <a:rPr kumimoji="1" lang="ja-JP" altLang="en-US" dirty="0" smtClean="0"/>
              <a:t>つ以上の手法を組み合わせて、補完的に見積もる必要がある</a:t>
            </a:r>
            <a:endParaRPr kumimoji="1" lang="en-US" altLang="ja-JP" dirty="0" smtClean="0"/>
          </a:p>
          <a:p>
            <a:pPr marL="0" indent="0">
              <a:buNone/>
            </a:pPr>
            <a:endParaRPr lang="en-US" altLang="ja-JP" dirty="0"/>
          </a:p>
          <a:p>
            <a:pPr marL="0" indent="0">
              <a:buNone/>
            </a:pPr>
            <a:r>
              <a:rPr kumimoji="1" lang="ja-JP" altLang="en-US" dirty="0" smtClean="0"/>
              <a:t>見積もりの不確実性を理解する</a:t>
            </a:r>
            <a:endParaRPr kumimoji="1" lang="en-US" altLang="ja-JP" dirty="0" smtClean="0"/>
          </a:p>
          <a:p>
            <a:pPr marL="0" indent="0">
              <a:buNone/>
            </a:pPr>
            <a:endParaRPr kumimoji="1" lang="ja-JP" altLang="en-US" dirty="0"/>
          </a:p>
        </p:txBody>
      </p:sp>
    </p:spTree>
    <p:extLst>
      <p:ext uri="{BB962C8B-B14F-4D97-AF65-F5344CB8AC3E}">
        <p14:creationId xmlns:p14="http://schemas.microsoft.com/office/powerpoint/2010/main" val="28020025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30649</TotalTime>
  <Words>1131</Words>
  <Application>Microsoft Office PowerPoint</Application>
  <PresentationFormat>画面に合わせる (4:3)</PresentationFormat>
  <Paragraphs>322</Paragraphs>
  <Slides>34</Slides>
  <Notes>0</Notes>
  <HiddenSlides>0</HiddenSlides>
  <MMClips>0</MMClips>
  <ScaleCrop>false</ScaleCrop>
  <HeadingPairs>
    <vt:vector size="4" baseType="variant">
      <vt:variant>
        <vt:lpstr>テーマ</vt:lpstr>
      </vt:variant>
      <vt:variant>
        <vt:i4>1</vt:i4>
      </vt:variant>
      <vt:variant>
        <vt:lpstr>スライド タイトル</vt:lpstr>
      </vt:variant>
      <vt:variant>
        <vt:i4>34</vt:i4>
      </vt:variant>
    </vt:vector>
  </HeadingPairs>
  <TitlesOfParts>
    <vt:vector size="35" baseType="lpstr">
      <vt:lpstr>プッシュピン</vt:lpstr>
      <vt:lpstr>ソフトウェアメトリクスの基礎.５</vt:lpstr>
      <vt:lpstr>第６章</vt:lpstr>
      <vt:lpstr>工数</vt:lpstr>
      <vt:lpstr>工数見積もり</vt:lpstr>
      <vt:lpstr>目標ｖｓ見積もり</vt:lpstr>
      <vt:lpstr>ソフトウェア見積もりの 手法とツール</vt:lpstr>
      <vt:lpstr>エキスパートによる見積もり</vt:lpstr>
      <vt:lpstr>アクティビティ分割</vt:lpstr>
      <vt:lpstr>システム分割</vt:lpstr>
      <vt:lpstr>エキスパートによる見積もり 利点と欠点</vt:lpstr>
      <vt:lpstr>ベンチマークデータの利用</vt:lpstr>
      <vt:lpstr>LOC,FPを用いたベンチマーク</vt:lpstr>
      <vt:lpstr>ベンチマークデータ利用の 利点と欠点</vt:lpstr>
      <vt:lpstr>類推法による見積もり</vt:lpstr>
      <vt:lpstr>類推法のアプローチ</vt:lpstr>
      <vt:lpstr>プロキシポイント見積もり</vt:lpstr>
      <vt:lpstr>ファンクションポイント</vt:lpstr>
      <vt:lpstr>ファンクションポイントの 経験則</vt:lpstr>
      <vt:lpstr>ユースケースに基づく 見積もり</vt:lpstr>
      <vt:lpstr>ユースケース図の例</vt:lpstr>
      <vt:lpstr>ユースケースに基づく 見積もりの手順（１）</vt:lpstr>
      <vt:lpstr>ユースケースに基づく 見積もりの手順（２）</vt:lpstr>
      <vt:lpstr>アクターとユースケース の重み</vt:lpstr>
      <vt:lpstr>技術複雑性要因（１）</vt:lpstr>
      <vt:lpstr>技術複雑性要因（２）</vt:lpstr>
      <vt:lpstr>環境要因</vt:lpstr>
      <vt:lpstr>カスタムモデル</vt:lpstr>
      <vt:lpstr>カスタムモデルの例（１）</vt:lpstr>
      <vt:lpstr>カスタムモデルの例（２）</vt:lpstr>
      <vt:lpstr>アルゴリズムモデル</vt:lpstr>
      <vt:lpstr>マニュアルモデル</vt:lpstr>
      <vt:lpstr>COCOMOモデル</vt:lpstr>
      <vt:lpstr>見積もりを組み合わせる</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Share4</cp:lastModifiedBy>
  <cp:revision>124</cp:revision>
  <dcterms:created xsi:type="dcterms:W3CDTF">2012-10-18T12:09:36Z</dcterms:created>
  <dcterms:modified xsi:type="dcterms:W3CDTF">2012-11-28T10:47:48Z</dcterms:modified>
</cp:coreProperties>
</file>