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2" r:id="rId1"/>
  </p:sldMasterIdLst>
  <p:notesMasterIdLst>
    <p:notesMasterId r:id="rId35"/>
  </p:notesMasterIdLst>
  <p:sldIdLst>
    <p:sldId id="256" r:id="rId2"/>
    <p:sldId id="257" r:id="rId3"/>
    <p:sldId id="258" r:id="rId4"/>
    <p:sldId id="261" r:id="rId5"/>
    <p:sldId id="259" r:id="rId6"/>
    <p:sldId id="269" r:id="rId7"/>
    <p:sldId id="270" r:id="rId8"/>
    <p:sldId id="290" r:id="rId9"/>
    <p:sldId id="271" r:id="rId10"/>
    <p:sldId id="260" r:id="rId11"/>
    <p:sldId id="262" r:id="rId12"/>
    <p:sldId id="275" r:id="rId13"/>
    <p:sldId id="273" r:id="rId14"/>
    <p:sldId id="274" r:id="rId15"/>
    <p:sldId id="276" r:id="rId16"/>
    <p:sldId id="277" r:id="rId17"/>
    <p:sldId id="263" r:id="rId18"/>
    <p:sldId id="280" r:id="rId19"/>
    <p:sldId id="286" r:id="rId20"/>
    <p:sldId id="287" r:id="rId21"/>
    <p:sldId id="288" r:id="rId22"/>
    <p:sldId id="278" r:id="rId23"/>
    <p:sldId id="279" r:id="rId24"/>
    <p:sldId id="264" r:id="rId25"/>
    <p:sldId id="281" r:id="rId26"/>
    <p:sldId id="282" r:id="rId27"/>
    <p:sldId id="283" r:id="rId28"/>
    <p:sldId id="284" r:id="rId29"/>
    <p:sldId id="265" r:id="rId30"/>
    <p:sldId id="268" r:id="rId31"/>
    <p:sldId id="285" r:id="rId32"/>
    <p:sldId id="266" r:id="rId33"/>
    <p:sldId id="267"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25596" autoAdjust="0"/>
  </p:normalViewPr>
  <p:slideViewPr>
    <p:cSldViewPr snapToGrid="0">
      <p:cViewPr varScale="1">
        <p:scale>
          <a:sx n="86" d="100"/>
          <a:sy n="86" d="100"/>
        </p:scale>
        <p:origin x="138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MY"/>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887829-AFEA-41FA-8EC6-2259E60BF5F8}" type="datetimeFigureOut">
              <a:rPr lang="en-MY" smtClean="0"/>
              <a:t>19/12/2019</a:t>
            </a:fld>
            <a:endParaRPr lang="en-MY"/>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MY"/>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MY"/>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4D72DB-F88C-4FB6-8DF5-2EAA82AE51C9}" type="slidenum">
              <a:rPr lang="en-MY" smtClean="0"/>
              <a:t>‹#›</a:t>
            </a:fld>
            <a:endParaRPr lang="en-MY"/>
          </a:p>
        </p:txBody>
      </p:sp>
    </p:spTree>
    <p:extLst>
      <p:ext uri="{BB962C8B-B14F-4D97-AF65-F5344CB8AC3E}">
        <p14:creationId xmlns:p14="http://schemas.microsoft.com/office/powerpoint/2010/main" val="23806790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succeed in today’s fast-paced and ever-changing work environment with new technologies and devices being constantly introduced, software developers need awareness of the latest news </a:t>
            </a:r>
            <a:r>
              <a:rPr lang="en-MY" dirty="0"/>
              <a:t>related to their profession</a:t>
            </a:r>
            <a:endParaRPr lang="en-US" dirty="0"/>
          </a:p>
          <a:p>
            <a:r>
              <a:rPr lang="en-US" dirty="0"/>
              <a:t>News channels play an important role in knowledge exchange</a:t>
            </a:r>
          </a:p>
          <a:p>
            <a:r>
              <a:rPr lang="en-US" dirty="0"/>
              <a:t>These modern news aggregators, such as Hacker News and Reddit, offer a blend of gamification and social network features that increases developer social capital in a community and enables faster dissemination of curated content. </a:t>
            </a:r>
          </a:p>
          <a:p>
            <a:r>
              <a:rPr lang="en-US" dirty="0"/>
              <a:t>there is little understanding of how news aggregators play a role in community curation and dissemination of knowledge</a:t>
            </a:r>
          </a:p>
          <a:p>
            <a:r>
              <a:rPr lang="en-US" dirty="0"/>
              <a:t>Up to now, there have only been a small number of studies of news aggregators for software developers.</a:t>
            </a:r>
          </a:p>
          <a:p>
            <a:r>
              <a:rPr lang="en-US" dirty="0"/>
              <a:t>In this paper, we present a study to understand how modern news aggregators, i.e., those that incorporate gamification and social network features, are used by software developers to curate and disseminate knowledge. We consider the popular and widely recommended Reddit and Hacker News aggregators in our study. These aggregators enable users to post links with a short description and support commenting as well as voting on posts and comments.</a:t>
            </a:r>
          </a:p>
          <a:p>
            <a:endParaRPr lang="en-MY" dirty="0"/>
          </a:p>
          <a:p>
            <a:endParaRPr lang="en-MY" dirty="0"/>
          </a:p>
        </p:txBody>
      </p:sp>
      <p:sp>
        <p:nvSpPr>
          <p:cNvPr id="4" name="Slide Number Placeholder 3"/>
          <p:cNvSpPr>
            <a:spLocks noGrp="1"/>
          </p:cNvSpPr>
          <p:nvPr>
            <p:ph type="sldNum" sz="quarter" idx="5"/>
          </p:nvPr>
        </p:nvSpPr>
        <p:spPr/>
        <p:txBody>
          <a:bodyPr/>
          <a:lstStyle/>
          <a:p>
            <a:fld id="{A64D72DB-F88C-4FB6-8DF5-2EAA82AE51C9}" type="slidenum">
              <a:rPr lang="en-MY" smtClean="0"/>
              <a:t>2</a:t>
            </a:fld>
            <a:endParaRPr lang="en-MY"/>
          </a:p>
        </p:txBody>
      </p:sp>
    </p:spTree>
    <p:extLst>
      <p:ext uri="{BB962C8B-B14F-4D97-AF65-F5344CB8AC3E}">
        <p14:creationId xmlns:p14="http://schemas.microsoft.com/office/powerpoint/2010/main" val="3076246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this paper, we present a study to understand how modern news aggregators, i.e., those that incorporate gamification and social network features, are used by software developers to curate and disseminate knowledge. We consider the popular and widely recommended Reddit and Hacker News aggregators in our study. These aggregators enable users to post links with a short description and support commenting as well as voting on posts and comments.</a:t>
            </a:r>
          </a:p>
          <a:p>
            <a:endParaRPr lang="en-MY" dirty="0"/>
          </a:p>
        </p:txBody>
      </p:sp>
      <p:sp>
        <p:nvSpPr>
          <p:cNvPr id="4" name="Slide Number Placeholder 3"/>
          <p:cNvSpPr>
            <a:spLocks noGrp="1"/>
          </p:cNvSpPr>
          <p:nvPr>
            <p:ph type="sldNum" sz="quarter" idx="5"/>
          </p:nvPr>
        </p:nvSpPr>
        <p:spPr/>
        <p:txBody>
          <a:bodyPr/>
          <a:lstStyle/>
          <a:p>
            <a:fld id="{A64D72DB-F88C-4FB6-8DF5-2EAA82AE51C9}" type="slidenum">
              <a:rPr lang="en-MY" smtClean="0"/>
              <a:t>3</a:t>
            </a:fld>
            <a:endParaRPr lang="en-MY"/>
          </a:p>
        </p:txBody>
      </p:sp>
    </p:spTree>
    <p:extLst>
      <p:ext uri="{BB962C8B-B14F-4D97-AF65-F5344CB8AC3E}">
        <p14:creationId xmlns:p14="http://schemas.microsoft.com/office/powerpoint/2010/main" val="3868276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latin typeface="Calibri" panose="020F0502020204030204" pitchFamily="34" charset="0"/>
                <a:cs typeface="Calibri" panose="020F0502020204030204" pitchFamily="34" charset="0"/>
              </a:rPr>
              <a:t>RQ1: What motivates developers to participate in programming-related </a:t>
            </a:r>
            <a:r>
              <a:rPr lang="en-MY" dirty="0">
                <a:solidFill>
                  <a:schemeClr val="tx1"/>
                </a:solidFill>
                <a:latin typeface="Calibri" panose="020F0502020204030204" pitchFamily="34" charset="0"/>
                <a:cs typeface="Calibri" panose="020F0502020204030204" pitchFamily="34" charset="0"/>
              </a:rPr>
              <a:t>news aggregators?</a:t>
            </a:r>
          </a:p>
          <a:p>
            <a:r>
              <a:rPr lang="en-US" dirty="0">
                <a:solidFill>
                  <a:schemeClr val="tx1"/>
                </a:solidFill>
                <a:latin typeface="Calibri" panose="020F0502020204030204" pitchFamily="34" charset="0"/>
                <a:cs typeface="Calibri" panose="020F0502020204030204" pitchFamily="34" charset="0"/>
              </a:rPr>
              <a:t>RQ2: What are the characteristics of the content posted in </a:t>
            </a:r>
            <a:r>
              <a:rPr lang="en-MY" dirty="0">
                <a:solidFill>
                  <a:schemeClr val="tx1"/>
                </a:solidFill>
                <a:latin typeface="Calibri" panose="020F0502020204030204" pitchFamily="34" charset="0"/>
                <a:cs typeface="Calibri" panose="020F0502020204030204" pitchFamily="34" charset="0"/>
              </a:rPr>
              <a:t>programming-related news aggregators?</a:t>
            </a:r>
          </a:p>
          <a:p>
            <a:r>
              <a:rPr lang="en-US" dirty="0">
                <a:solidFill>
                  <a:schemeClr val="tx1"/>
                </a:solidFill>
                <a:latin typeface="Calibri" panose="020F0502020204030204" pitchFamily="34" charset="0"/>
                <a:cs typeface="Calibri" panose="020F0502020204030204" pitchFamily="34" charset="0"/>
              </a:rPr>
              <a:t>RQ3: What suggestions do the participants have to improve the community and features of programming-related news aggregators?</a:t>
            </a:r>
          </a:p>
          <a:p>
            <a:endParaRPr lang="en-MY" dirty="0"/>
          </a:p>
        </p:txBody>
      </p:sp>
      <p:sp>
        <p:nvSpPr>
          <p:cNvPr id="4" name="Slide Number Placeholder 3"/>
          <p:cNvSpPr>
            <a:spLocks noGrp="1"/>
          </p:cNvSpPr>
          <p:nvPr>
            <p:ph type="sldNum" sz="quarter" idx="5"/>
          </p:nvPr>
        </p:nvSpPr>
        <p:spPr/>
        <p:txBody>
          <a:bodyPr/>
          <a:lstStyle/>
          <a:p>
            <a:fld id="{A64D72DB-F88C-4FB6-8DF5-2EAA82AE51C9}" type="slidenum">
              <a:rPr lang="en-MY" smtClean="0"/>
              <a:t>4</a:t>
            </a:fld>
            <a:endParaRPr lang="en-MY"/>
          </a:p>
        </p:txBody>
      </p:sp>
    </p:spTree>
    <p:extLst>
      <p:ext uri="{BB962C8B-B14F-4D97-AF65-F5344CB8AC3E}">
        <p14:creationId xmlns:p14="http://schemas.microsoft.com/office/powerpoint/2010/main" val="3142948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recruited active members of the r/programming community for the interviews.</a:t>
            </a:r>
          </a:p>
          <a:p>
            <a:r>
              <a:rPr lang="en-US" dirty="0"/>
              <a:t>ordered participants by their number of posts according to our dataset </a:t>
            </a:r>
          </a:p>
          <a:p>
            <a:r>
              <a:rPr lang="en-US" dirty="0"/>
              <a:t>and sent a private message to the 229 most active r/programming contributors in terms of number of posts. </a:t>
            </a:r>
          </a:p>
          <a:p>
            <a:endParaRPr lang="en-US" dirty="0"/>
          </a:p>
          <a:p>
            <a:r>
              <a:rPr lang="en-US" dirty="0"/>
              <a:t>interviewed 22 participants (response rate of 10%), identified as P1 - P22. </a:t>
            </a:r>
          </a:p>
          <a:p>
            <a:r>
              <a:rPr lang="en-US" dirty="0"/>
              <a:t>All participants work in the software development industry. </a:t>
            </a:r>
          </a:p>
          <a:p>
            <a:r>
              <a:rPr lang="en-US" dirty="0"/>
              <a:t>While most are developers, two are marketing specialists (P8, P20) and two are Computer Science students (P11, P12). </a:t>
            </a:r>
          </a:p>
          <a:p>
            <a:r>
              <a:rPr lang="en-US" dirty="0"/>
              <a:t>Their experience in industry ranges from 3 to 25 years. </a:t>
            </a:r>
          </a:p>
          <a:p>
            <a:r>
              <a:rPr lang="en-US" dirty="0"/>
              <a:t>Interviewees belong to different ethnic groups (living in South America, North America, Europe, Asia, and Oceania). </a:t>
            </a:r>
          </a:p>
          <a:p>
            <a:r>
              <a:rPr lang="en-US" dirty="0"/>
              <a:t>Together, they speak 12 different languages. </a:t>
            </a:r>
          </a:p>
          <a:p>
            <a:r>
              <a:rPr lang="en-US" dirty="0"/>
              <a:t>Table 1 shows participant demographics.</a:t>
            </a:r>
          </a:p>
          <a:p>
            <a:r>
              <a:rPr lang="en-US" dirty="0"/>
              <a:t>18 interviews were conducted via video calls and  four interviews were conducted via e-mail (as requested by the participants)</a:t>
            </a:r>
          </a:p>
          <a:p>
            <a:endParaRPr lang="en-US" dirty="0"/>
          </a:p>
          <a:p>
            <a:r>
              <a:rPr lang="en-US" dirty="0"/>
              <a:t>focused on five main topics: </a:t>
            </a:r>
          </a:p>
          <a:p>
            <a:pPr marL="0" indent="0">
              <a:buNone/>
            </a:pPr>
            <a:r>
              <a:rPr lang="en-US" dirty="0"/>
              <a:t>(1) the interviewees’ perceptions about what motivates them to use the news aggregator</a:t>
            </a:r>
          </a:p>
          <a:p>
            <a:pPr marL="0" indent="0">
              <a:buNone/>
            </a:pPr>
            <a:r>
              <a:rPr lang="en-US" dirty="0"/>
              <a:t>(2) reasons to contribute (i.e., posting news, commenting, and voting)</a:t>
            </a:r>
          </a:p>
          <a:p>
            <a:pPr marL="0" indent="0">
              <a:buNone/>
            </a:pPr>
            <a:r>
              <a:rPr lang="en-US" dirty="0"/>
              <a:t>(3) the content they commonly read and what the learning outcomes are </a:t>
            </a:r>
          </a:p>
          <a:p>
            <a:pPr marL="0" indent="0">
              <a:buNone/>
            </a:pPr>
            <a:r>
              <a:rPr lang="en-US" dirty="0"/>
              <a:t>(4) the differences among news aggregators(e.g., Reddit, Hacker News)</a:t>
            </a:r>
          </a:p>
          <a:p>
            <a:pPr marL="0" indent="0">
              <a:buNone/>
            </a:pPr>
            <a:r>
              <a:rPr lang="en-US" dirty="0"/>
              <a:t>(5) pitfalls and challenges they face, as well as advice for newcomers</a:t>
            </a:r>
            <a:endParaRPr lang="en-MY" dirty="0"/>
          </a:p>
          <a:p>
            <a:endParaRPr lang="en-MY" dirty="0"/>
          </a:p>
        </p:txBody>
      </p:sp>
      <p:sp>
        <p:nvSpPr>
          <p:cNvPr id="4" name="Slide Number Placeholder 3"/>
          <p:cNvSpPr>
            <a:spLocks noGrp="1"/>
          </p:cNvSpPr>
          <p:nvPr>
            <p:ph type="sldNum" sz="quarter" idx="5"/>
          </p:nvPr>
        </p:nvSpPr>
        <p:spPr/>
        <p:txBody>
          <a:bodyPr/>
          <a:lstStyle/>
          <a:p>
            <a:fld id="{A64D72DB-F88C-4FB6-8DF5-2EAA82AE51C9}" type="slidenum">
              <a:rPr lang="en-MY" smtClean="0"/>
              <a:t>6</a:t>
            </a:fld>
            <a:endParaRPr lang="en-MY"/>
          </a:p>
        </p:txBody>
      </p:sp>
    </p:spTree>
    <p:extLst>
      <p:ext uri="{BB962C8B-B14F-4D97-AF65-F5344CB8AC3E}">
        <p14:creationId xmlns:p14="http://schemas.microsoft.com/office/powerpoint/2010/main" val="9514604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aimed at triangulating the qualitative findings.</a:t>
            </a:r>
          </a:p>
          <a:p>
            <a:endParaRPr lang="en-US" dirty="0"/>
          </a:p>
          <a:p>
            <a:r>
              <a:rPr lang="en-US" dirty="0"/>
              <a:t>Respondents had to indicate their agreement with statements derived from the interview analysis, which represented codes that not all of our interview participants agreed on. </a:t>
            </a:r>
          </a:p>
          <a:p>
            <a:r>
              <a:rPr lang="en-US" dirty="0"/>
              <a:t>Answer options ranged from strongly disagree to strongly agree, in a 5-points Likert scale with a neutral option; we also allowed users to respond "do not know" or "does not apply". </a:t>
            </a:r>
          </a:p>
          <a:p>
            <a:r>
              <a:rPr lang="en-US" dirty="0"/>
              <a:t>The survey contained 21 statements (see Figures 1 and 2) and demographics questions. The estimated time to answer our survey was four minutes. </a:t>
            </a:r>
          </a:p>
          <a:p>
            <a:r>
              <a:rPr lang="en-US" dirty="0"/>
              <a:t>shared the survey on five social networks: Medium, Hacker News, Reddit, Twitter, and Facebook.</a:t>
            </a:r>
          </a:p>
          <a:p>
            <a:r>
              <a:rPr lang="en-US" dirty="0"/>
              <a:t>Due to the nature of these websites, we are not able to estimate how many users we sent it to.</a:t>
            </a:r>
          </a:p>
          <a:p>
            <a:endParaRPr lang="en-US" dirty="0"/>
          </a:p>
          <a:p>
            <a:r>
              <a:rPr lang="en-US" dirty="0"/>
              <a:t>obtained 99 answers (3 from Medium, 5 from Facebook, 36 from Twitter, 21 from Hacker News, and 34 from Reddit). </a:t>
            </a:r>
          </a:p>
          <a:p>
            <a:r>
              <a:rPr lang="en-US" dirty="0"/>
              <a:t>These 99 participants were from 32 different countries. </a:t>
            </a:r>
          </a:p>
          <a:p>
            <a:r>
              <a:rPr lang="en-US" dirty="0"/>
              <a:t>Respondents vary regarding how long they have been using news aggregators (min=0 years, q1=1.5 years, median=3 years, q3=6 years, max=15 years).</a:t>
            </a:r>
          </a:p>
          <a:p>
            <a:r>
              <a:rPr lang="en-US" dirty="0"/>
              <a:t>34.3% of the participants visit such websites at least once a day, and another 30.3% between once a day and once a week; only 5.1% indicated that they visit news aggregators less than once a month.</a:t>
            </a:r>
          </a:p>
          <a:p>
            <a:r>
              <a:rPr lang="en-US" dirty="0"/>
              <a:t>All participants are involved with software development activities</a:t>
            </a:r>
            <a:endParaRPr lang="en-MY" dirty="0"/>
          </a:p>
          <a:p>
            <a:endParaRPr lang="en-MY" dirty="0"/>
          </a:p>
        </p:txBody>
      </p:sp>
      <p:sp>
        <p:nvSpPr>
          <p:cNvPr id="4" name="Slide Number Placeholder 3"/>
          <p:cNvSpPr>
            <a:spLocks noGrp="1"/>
          </p:cNvSpPr>
          <p:nvPr>
            <p:ph type="sldNum" sz="quarter" idx="5"/>
          </p:nvPr>
        </p:nvSpPr>
        <p:spPr/>
        <p:txBody>
          <a:bodyPr/>
          <a:lstStyle/>
          <a:p>
            <a:fld id="{A64D72DB-F88C-4FB6-8DF5-2EAA82AE51C9}" type="slidenum">
              <a:rPr lang="en-MY" smtClean="0"/>
              <a:t>7</a:t>
            </a:fld>
            <a:endParaRPr lang="en-MY"/>
          </a:p>
        </p:txBody>
      </p:sp>
    </p:spTree>
    <p:extLst>
      <p:ext uri="{BB962C8B-B14F-4D97-AF65-F5344CB8AC3E}">
        <p14:creationId xmlns:p14="http://schemas.microsoft.com/office/powerpoint/2010/main" val="9405374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collected all posts and comments on Hacker News and r/programming posted between 01 January 2016 and 30 April 2017 </a:t>
            </a:r>
          </a:p>
          <a:p>
            <a:r>
              <a:rPr lang="en-US" dirty="0"/>
              <a:t>gathered 492,752 posts from Hacker News and 44,640 posts from r/programming.</a:t>
            </a:r>
          </a:p>
          <a:p>
            <a:endParaRPr lang="en-US" dirty="0"/>
          </a:p>
          <a:p>
            <a:r>
              <a:rPr lang="en-US" dirty="0"/>
              <a:t>understand the content posted on the selected news aggregators, randomly selected a sample of 300 posts from Reddit’s r/programming and 300 posts from Hacker News, which gives our conclusions a confidence level of 95% with a margin of error of 6%</a:t>
            </a:r>
            <a:endParaRPr lang="en-MY" dirty="0"/>
          </a:p>
          <a:p>
            <a:endParaRPr lang="en-MY" dirty="0"/>
          </a:p>
        </p:txBody>
      </p:sp>
      <p:sp>
        <p:nvSpPr>
          <p:cNvPr id="4" name="Slide Number Placeholder 3"/>
          <p:cNvSpPr>
            <a:spLocks noGrp="1"/>
          </p:cNvSpPr>
          <p:nvPr>
            <p:ph type="sldNum" sz="quarter" idx="5"/>
          </p:nvPr>
        </p:nvSpPr>
        <p:spPr/>
        <p:txBody>
          <a:bodyPr/>
          <a:lstStyle/>
          <a:p>
            <a:fld id="{A64D72DB-F88C-4FB6-8DF5-2EAA82AE51C9}" type="slidenum">
              <a:rPr lang="en-MY" smtClean="0"/>
              <a:t>9</a:t>
            </a:fld>
            <a:endParaRPr lang="en-MY"/>
          </a:p>
        </p:txBody>
      </p:sp>
    </p:spTree>
    <p:extLst>
      <p:ext uri="{BB962C8B-B14F-4D97-AF65-F5344CB8AC3E}">
        <p14:creationId xmlns:p14="http://schemas.microsoft.com/office/powerpoint/2010/main" val="9758886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main reasons for participants to post links on programming-related news aggregators: </a:t>
            </a:r>
          </a:p>
          <a:p>
            <a:r>
              <a:rPr lang="en-US" dirty="0"/>
              <a:t>self-promoting own work and sharing relevant content</a:t>
            </a:r>
          </a:p>
          <a:p>
            <a:endParaRPr lang="en-US" dirty="0"/>
          </a:p>
          <a:p>
            <a:r>
              <a:rPr lang="en-US" dirty="0"/>
              <a:t>--promote their own work to get feedback and possibly improve the content created </a:t>
            </a:r>
          </a:p>
          <a:p>
            <a:r>
              <a:rPr lang="en-US" dirty="0"/>
              <a:t>--to share third-party content that might be interesting to others </a:t>
            </a:r>
          </a:p>
          <a:p>
            <a:r>
              <a:rPr lang="en-US" dirty="0"/>
              <a:t>--part of their jobs as community members</a:t>
            </a:r>
          </a:p>
          <a:p>
            <a:r>
              <a:rPr lang="en-US" dirty="0"/>
              <a:t>--shared with the goal of discussing the topic</a:t>
            </a:r>
          </a:p>
          <a:p>
            <a:r>
              <a:rPr lang="en-US" dirty="0"/>
              <a:t>--Gamification also may play a role</a:t>
            </a:r>
            <a:endParaRPr lang="en-MY" dirty="0"/>
          </a:p>
          <a:p>
            <a:endParaRPr lang="en-MY" dirty="0"/>
          </a:p>
        </p:txBody>
      </p:sp>
      <p:sp>
        <p:nvSpPr>
          <p:cNvPr id="4" name="Slide Number Placeholder 3"/>
          <p:cNvSpPr>
            <a:spLocks noGrp="1"/>
          </p:cNvSpPr>
          <p:nvPr>
            <p:ph type="sldNum" sz="quarter" idx="5"/>
          </p:nvPr>
        </p:nvSpPr>
        <p:spPr/>
        <p:txBody>
          <a:bodyPr/>
          <a:lstStyle/>
          <a:p>
            <a:fld id="{A64D72DB-F88C-4FB6-8DF5-2EAA82AE51C9}" type="slidenum">
              <a:rPr lang="en-MY" smtClean="0"/>
              <a:t>12</a:t>
            </a:fld>
            <a:endParaRPr lang="en-MY"/>
          </a:p>
        </p:txBody>
      </p:sp>
    </p:spTree>
    <p:extLst>
      <p:ext uri="{BB962C8B-B14F-4D97-AF65-F5344CB8AC3E}">
        <p14:creationId xmlns:p14="http://schemas.microsoft.com/office/powerpoint/2010/main" val="36372995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median number of comments per user </a:t>
            </a:r>
          </a:p>
          <a:p>
            <a:pPr lvl="1"/>
            <a:r>
              <a:rPr lang="en-US" dirty="0">
                <a:latin typeface="Calibri" panose="020F0502020204030204" pitchFamily="34" charset="0"/>
                <a:cs typeface="Calibri" panose="020F0502020204030204" pitchFamily="34" charset="0"/>
              </a:rPr>
              <a:t>2 on r/programming (q1=1; q3=5) </a:t>
            </a:r>
          </a:p>
          <a:p>
            <a:pPr lvl="1"/>
            <a:r>
              <a:rPr lang="en-US" dirty="0">
                <a:latin typeface="Calibri" panose="020F0502020204030204" pitchFamily="34" charset="0"/>
                <a:cs typeface="Calibri" panose="020F0502020204030204" pitchFamily="34" charset="0"/>
              </a:rPr>
              <a:t>1 on Hacker News (q1=0; q3=5)</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have something that they consider useful to add</a:t>
            </a:r>
          </a:p>
          <a:p>
            <a:r>
              <a:rPr lang="en-US" dirty="0">
                <a:latin typeface="Calibri" panose="020F0502020204030204" pitchFamily="34" charset="0"/>
                <a:cs typeface="Calibri" panose="020F0502020204030204" pitchFamily="34" charset="0"/>
              </a:rPr>
              <a:t>to start a conversation</a:t>
            </a:r>
            <a:endParaRPr lang="en-MY" dirty="0">
              <a:latin typeface="Calibri" panose="020F0502020204030204" pitchFamily="34" charset="0"/>
              <a:cs typeface="Calibri" panose="020F0502020204030204" pitchFamily="34" charset="0"/>
            </a:endParaRPr>
          </a:p>
          <a:p>
            <a:endParaRPr lang="en-MY" dirty="0"/>
          </a:p>
        </p:txBody>
      </p:sp>
      <p:sp>
        <p:nvSpPr>
          <p:cNvPr id="4" name="Slide Number Placeholder 3"/>
          <p:cNvSpPr>
            <a:spLocks noGrp="1"/>
          </p:cNvSpPr>
          <p:nvPr>
            <p:ph type="sldNum" sz="quarter" idx="5"/>
          </p:nvPr>
        </p:nvSpPr>
        <p:spPr/>
        <p:txBody>
          <a:bodyPr/>
          <a:lstStyle/>
          <a:p>
            <a:fld id="{A64D72DB-F88C-4FB6-8DF5-2EAA82AE51C9}" type="slidenum">
              <a:rPr lang="en-MY" smtClean="0"/>
              <a:t>13</a:t>
            </a:fld>
            <a:endParaRPr lang="en-MY"/>
          </a:p>
        </p:txBody>
      </p:sp>
    </p:spTree>
    <p:extLst>
      <p:ext uri="{BB962C8B-B14F-4D97-AF65-F5344CB8AC3E}">
        <p14:creationId xmlns:p14="http://schemas.microsoft.com/office/powerpoint/2010/main" val="4088939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reasons to upvote:</a:t>
            </a:r>
          </a:p>
          <a:p>
            <a:pPr lvl="1"/>
            <a:r>
              <a:rPr lang="en-US" dirty="0"/>
              <a:t>Upvote posts that they consider </a:t>
            </a:r>
            <a:r>
              <a:rPr lang="en-US" dirty="0">
                <a:solidFill>
                  <a:schemeClr val="tx1"/>
                </a:solidFill>
              </a:rPr>
              <a:t>interesting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a:t>See voting as </a:t>
            </a:r>
            <a:r>
              <a:rPr lang="en-US" dirty="0">
                <a:solidFill>
                  <a:schemeClr val="tx1"/>
                </a:solidFill>
              </a:rPr>
              <a:t>a way to filter good posts </a:t>
            </a:r>
            <a:r>
              <a:rPr lang="en-US" dirty="0"/>
              <a:t>so that other people find them</a:t>
            </a:r>
            <a:endParaRPr lang="en-US" dirty="0">
              <a:solidFill>
                <a:schemeClr val="tx1"/>
              </a:solidFill>
            </a:endParaRPr>
          </a:p>
          <a:p>
            <a:endParaRPr lang="en-US" dirty="0"/>
          </a:p>
          <a:p>
            <a:r>
              <a:rPr lang="en-US" dirty="0"/>
              <a:t>Downvoting is not seen as a common activity, as it may be seen as demotivating</a:t>
            </a:r>
          </a:p>
          <a:p>
            <a:pPr lvl="1"/>
            <a:r>
              <a:rPr lang="en-US" dirty="0"/>
              <a:t>When a post or a comment is </a:t>
            </a:r>
            <a:r>
              <a:rPr lang="en-US" dirty="0">
                <a:solidFill>
                  <a:schemeClr val="tx1"/>
                </a:solidFill>
              </a:rPr>
              <a:t>inappropriate, off-topic, offensive, impolite, or spam</a:t>
            </a:r>
          </a:p>
          <a:p>
            <a:endParaRPr lang="en-MY" dirty="0"/>
          </a:p>
          <a:p>
            <a:endParaRPr lang="en-MY" dirty="0"/>
          </a:p>
        </p:txBody>
      </p:sp>
      <p:sp>
        <p:nvSpPr>
          <p:cNvPr id="4" name="Slide Number Placeholder 3"/>
          <p:cNvSpPr>
            <a:spLocks noGrp="1"/>
          </p:cNvSpPr>
          <p:nvPr>
            <p:ph type="sldNum" sz="quarter" idx="5"/>
          </p:nvPr>
        </p:nvSpPr>
        <p:spPr/>
        <p:txBody>
          <a:bodyPr/>
          <a:lstStyle/>
          <a:p>
            <a:fld id="{A64D72DB-F88C-4FB6-8DF5-2EAA82AE51C9}" type="slidenum">
              <a:rPr lang="en-MY" smtClean="0"/>
              <a:t>14</a:t>
            </a:fld>
            <a:endParaRPr lang="en-MY"/>
          </a:p>
        </p:txBody>
      </p:sp>
    </p:spTree>
    <p:extLst>
      <p:ext uri="{BB962C8B-B14F-4D97-AF65-F5344CB8AC3E}">
        <p14:creationId xmlns:p14="http://schemas.microsoft.com/office/powerpoint/2010/main" val="33061992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reasons:</a:t>
            </a:r>
          </a:p>
          <a:p>
            <a:pPr lvl="1"/>
            <a:r>
              <a:rPr lang="en-US" dirty="0"/>
              <a:t>programming-related news aggregators provide relevant content </a:t>
            </a:r>
          </a:p>
          <a:p>
            <a:pPr lvl="1"/>
            <a:r>
              <a:rPr lang="en-US" dirty="0"/>
              <a:t>make them aware of the trending topics</a:t>
            </a:r>
          </a:p>
          <a:p>
            <a:r>
              <a:rPr lang="en-US" dirty="0"/>
              <a:t>47% of the survey -read only the most upvoted comments and posts</a:t>
            </a:r>
          </a:p>
          <a:p>
            <a:r>
              <a:rPr lang="en-US" dirty="0"/>
              <a:t>33% also read non-popular posts</a:t>
            </a:r>
          </a:p>
          <a:p>
            <a:r>
              <a:rPr lang="en-US" dirty="0"/>
              <a:t>Other reasons:</a:t>
            </a:r>
          </a:p>
          <a:p>
            <a:pPr lvl="1"/>
            <a:r>
              <a:rPr lang="en-US" dirty="0"/>
              <a:t>to get up-to-date with technologies </a:t>
            </a:r>
          </a:p>
          <a:p>
            <a:pPr lvl="1"/>
            <a:r>
              <a:rPr lang="en-US" dirty="0"/>
              <a:t>as a source of ideas for future books, blog posts, and products</a:t>
            </a:r>
          </a:p>
          <a:p>
            <a:endParaRPr lang="en-US" dirty="0"/>
          </a:p>
          <a:p>
            <a:r>
              <a:rPr lang="en-US" dirty="0"/>
              <a:t>50% of our survey respondents use news aggregators as a source for new projects, and 68% affirmed the posts give them ideas to apply in their existing projects</a:t>
            </a:r>
          </a:p>
          <a:p>
            <a:r>
              <a:rPr lang="en-US" dirty="0"/>
              <a:t>also for the discussion that may happen</a:t>
            </a:r>
            <a:endParaRPr lang="en-MY" dirty="0"/>
          </a:p>
          <a:p>
            <a:endParaRPr lang="en-MY" dirty="0"/>
          </a:p>
        </p:txBody>
      </p:sp>
      <p:sp>
        <p:nvSpPr>
          <p:cNvPr id="4" name="Slide Number Placeholder 3"/>
          <p:cNvSpPr>
            <a:spLocks noGrp="1"/>
          </p:cNvSpPr>
          <p:nvPr>
            <p:ph type="sldNum" sz="quarter" idx="5"/>
          </p:nvPr>
        </p:nvSpPr>
        <p:spPr/>
        <p:txBody>
          <a:bodyPr/>
          <a:lstStyle/>
          <a:p>
            <a:fld id="{A64D72DB-F88C-4FB6-8DF5-2EAA82AE51C9}" type="slidenum">
              <a:rPr lang="en-MY" smtClean="0"/>
              <a:t>15</a:t>
            </a:fld>
            <a:endParaRPr lang="en-MY"/>
          </a:p>
        </p:txBody>
      </p:sp>
    </p:spTree>
    <p:extLst>
      <p:ext uri="{BB962C8B-B14F-4D97-AF65-F5344CB8AC3E}">
        <p14:creationId xmlns:p14="http://schemas.microsoft.com/office/powerpoint/2010/main" val="13302323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1)because of the aggregators’ smooth information flow, they become valuable marketplaces with good ideas that developers can take advantage of</a:t>
            </a:r>
          </a:p>
          <a:p>
            <a:r>
              <a:rPr lang="en-US" dirty="0"/>
              <a:t>2)also afforded our participants different opportunities, such as ideas and technologies to learn (P3, P9, P15, P22), </a:t>
            </a:r>
          </a:p>
          <a:p>
            <a:endParaRPr lang="en-US" dirty="0"/>
          </a:p>
          <a:p>
            <a:endParaRPr lang="en-US" dirty="0"/>
          </a:p>
          <a:p>
            <a:r>
              <a:rPr lang="en-US" dirty="0"/>
              <a:t>3)to evaluate new technologies at work (P7), </a:t>
            </a:r>
          </a:p>
          <a:p>
            <a:r>
              <a:rPr lang="en-US" dirty="0"/>
              <a:t>4)to try technologies they had never tried before (P18), </a:t>
            </a:r>
          </a:p>
          <a:p>
            <a:r>
              <a:rPr lang="en-US" dirty="0"/>
              <a:t>5)to see how other developers are building software and learn from their experience (P15), </a:t>
            </a:r>
          </a:p>
          <a:p>
            <a:r>
              <a:rPr lang="en-US" dirty="0"/>
              <a:t>6)to ask for help (P20),</a:t>
            </a:r>
          </a:p>
          <a:p>
            <a:r>
              <a:rPr lang="en-US" dirty="0"/>
              <a:t>7)to be part of a bigger community</a:t>
            </a:r>
          </a:p>
          <a:p>
            <a:r>
              <a:rPr lang="en-US" dirty="0"/>
              <a:t>8)enable people to meet experts from many different fields. </a:t>
            </a:r>
          </a:p>
          <a:p>
            <a:r>
              <a:rPr lang="en-US" dirty="0"/>
              <a:t>52% of them agreed that r/programming gives them</a:t>
            </a:r>
          </a:p>
          <a:p>
            <a:r>
              <a:rPr lang="en-US" dirty="0"/>
              <a:t>access to experts; only 21% did not agree (Figure 2, Q11).</a:t>
            </a:r>
            <a:endParaRPr lang="en-MY" dirty="0"/>
          </a:p>
        </p:txBody>
      </p:sp>
      <p:sp>
        <p:nvSpPr>
          <p:cNvPr id="4" name="Slide Number Placeholder 3"/>
          <p:cNvSpPr>
            <a:spLocks noGrp="1"/>
          </p:cNvSpPr>
          <p:nvPr>
            <p:ph type="sldNum" sz="quarter" idx="5"/>
          </p:nvPr>
        </p:nvSpPr>
        <p:spPr/>
        <p:txBody>
          <a:bodyPr/>
          <a:lstStyle/>
          <a:p>
            <a:fld id="{A64D72DB-F88C-4FB6-8DF5-2EAA82AE51C9}" type="slidenum">
              <a:rPr lang="en-MY" smtClean="0"/>
              <a:t>16</a:t>
            </a:fld>
            <a:endParaRPr lang="en-MY"/>
          </a:p>
        </p:txBody>
      </p:sp>
    </p:spTree>
    <p:extLst>
      <p:ext uri="{BB962C8B-B14F-4D97-AF65-F5344CB8AC3E}">
        <p14:creationId xmlns:p14="http://schemas.microsoft.com/office/powerpoint/2010/main" val="15853454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PURPOSE</a:t>
            </a:r>
          </a:p>
          <a:p>
            <a:r>
              <a:rPr lang="en-US" sz="1200" dirty="0"/>
              <a:t>Posts aiming at learning are more common on r/programming (r/p: 45%; HN: 18%), while publicizing news is more common on Hacker News (r/p: 6%; HN: 29%).</a:t>
            </a:r>
          </a:p>
          <a:p>
            <a:r>
              <a:rPr lang="en-US" sz="1200" dirty="0"/>
              <a:t>--Hacker News, some news are published in scientific venues (r/p: 0%; HN: 10%).  </a:t>
            </a:r>
          </a:p>
          <a:p>
            <a:r>
              <a:rPr lang="en-US" sz="1200" dirty="0"/>
              <a:t>Publicizing software, such as libraries, tools, and toy projects, is more common on r/programming (r/p: 19%; HN: 7%),  while announcements of new software versions are more common on Hacker News (r/p: 3%; HN: 7%). </a:t>
            </a:r>
          </a:p>
          <a:p>
            <a:endParaRPr lang="en-US" sz="1200" dirty="0"/>
          </a:p>
          <a:p>
            <a:r>
              <a:rPr lang="en-US" sz="1200" dirty="0"/>
              <a:t>--Asking for feedback, help, and questions (r/p: 2%; HN: 6%) and sharing opinions (r/p: 6%; HN: 12%) are also more common on Hacker News. </a:t>
            </a:r>
          </a:p>
          <a:p>
            <a:r>
              <a:rPr lang="en-US" sz="1200" dirty="0"/>
              <a:t>--advertising products and services (r/p: 3%; HN: 1%), sharing collections (r/p: 3%; HN: 3%), threat alerts (r/p: 2%; HN: 2%), and humor (r/p: 2%; HN: 1%)</a:t>
            </a:r>
          </a:p>
          <a:p>
            <a:endParaRPr lang="en-US" sz="1200" dirty="0"/>
          </a:p>
          <a:p>
            <a:r>
              <a:rPr lang="en-US" sz="1200" dirty="0"/>
              <a:t>Common styles of the learning posts are  tutorials (r/p: 31%; HN: 17%),  specific tips (r/p: 10%; HN: 18%),  tech reviews (r/p: 10%; HN: 2%),  experience reports (r/p: 7%; HN: 11%),  conference talks (r/p: 7%; HN: 2%),  screen casts(r/p: 7%; HN: 2%),  books (r/p: 2%; HN: 2%), and  code explanations(r/p: 2%; HN: 0%). </a:t>
            </a:r>
          </a:p>
          <a:p>
            <a:r>
              <a:rPr lang="en-US" sz="1200" dirty="0"/>
              <a:t>These results confirm some motivations brought by our interviewees, who mentioned that Reddit brings opportunities to experiment and learn new technologies.</a:t>
            </a:r>
          </a:p>
          <a:p>
            <a:endParaRPr lang="en-US" sz="1200" dirty="0"/>
          </a:p>
          <a:p>
            <a:endParaRPr lang="en-MY" dirty="0"/>
          </a:p>
        </p:txBody>
      </p:sp>
      <p:sp>
        <p:nvSpPr>
          <p:cNvPr id="4" name="Slide Number Placeholder 3"/>
          <p:cNvSpPr>
            <a:spLocks noGrp="1"/>
          </p:cNvSpPr>
          <p:nvPr>
            <p:ph type="sldNum" sz="quarter" idx="5"/>
          </p:nvPr>
        </p:nvSpPr>
        <p:spPr/>
        <p:txBody>
          <a:bodyPr/>
          <a:lstStyle/>
          <a:p>
            <a:fld id="{A64D72DB-F88C-4FB6-8DF5-2EAA82AE51C9}" type="slidenum">
              <a:rPr lang="en-MY" smtClean="0"/>
              <a:t>18</a:t>
            </a:fld>
            <a:endParaRPr lang="en-MY"/>
          </a:p>
        </p:txBody>
      </p:sp>
    </p:spTree>
    <p:extLst>
      <p:ext uri="{BB962C8B-B14F-4D97-AF65-F5344CB8AC3E}">
        <p14:creationId xmlns:p14="http://schemas.microsoft.com/office/powerpoint/2010/main" val="21189738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THEME</a:t>
            </a:r>
          </a:p>
          <a:p>
            <a:r>
              <a:rPr lang="en-US" dirty="0"/>
              <a:t>on r/programming, as expected, most posts have an IT-related theme (88% of the posts) and of those, 74% focused on development, 15% on technology in general, 6% on security, and 4% on artificial intelligence. </a:t>
            </a:r>
          </a:p>
          <a:p>
            <a:r>
              <a:rPr lang="en-US" dirty="0"/>
              <a:t>On Hacker News, posts are more diverse, with only  55% of posts being IT-related (48% of them focusing on development,  36% on technology in general,  10% on security, and 7% on artificial intelligence). </a:t>
            </a:r>
          </a:p>
          <a:p>
            <a:r>
              <a:rPr lang="en-US" dirty="0"/>
              <a:t>--For posts that are not related to IT, job market was the most mentioned theme in r/programming (4% of all posts). On Hacker News, the scope is broader, with some focus on business (12%) and society-related (e.g., religion, living costs, immigration) content (9.6%), including themes such as startups (4%), politics (3.6%), and science (3.3%).</a:t>
            </a:r>
            <a:endParaRPr lang="en-MY" dirty="0"/>
          </a:p>
          <a:p>
            <a:endParaRPr lang="en-MY" dirty="0"/>
          </a:p>
        </p:txBody>
      </p:sp>
      <p:sp>
        <p:nvSpPr>
          <p:cNvPr id="4" name="Slide Number Placeholder 3"/>
          <p:cNvSpPr>
            <a:spLocks noGrp="1"/>
          </p:cNvSpPr>
          <p:nvPr>
            <p:ph type="sldNum" sz="quarter" idx="5"/>
          </p:nvPr>
        </p:nvSpPr>
        <p:spPr/>
        <p:txBody>
          <a:bodyPr/>
          <a:lstStyle/>
          <a:p>
            <a:fld id="{A64D72DB-F88C-4FB6-8DF5-2EAA82AE51C9}" type="slidenum">
              <a:rPr lang="en-MY" smtClean="0"/>
              <a:t>19</a:t>
            </a:fld>
            <a:endParaRPr lang="en-MY"/>
          </a:p>
        </p:txBody>
      </p:sp>
    </p:spTree>
    <p:extLst>
      <p:ext uri="{BB962C8B-B14F-4D97-AF65-F5344CB8AC3E}">
        <p14:creationId xmlns:p14="http://schemas.microsoft.com/office/powerpoint/2010/main" val="33089841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TECHNOLOGY</a:t>
            </a:r>
          </a:p>
          <a:p>
            <a:r>
              <a:rPr lang="en-US" dirty="0"/>
              <a:t>r/programming and Hacker News posts are related to similar topics </a:t>
            </a:r>
          </a:p>
          <a:p>
            <a:pPr lvl="1"/>
            <a:r>
              <a:rPr lang="en-US" dirty="0"/>
              <a:t>Programming/Markup Languages appearing as the most mentioned technologies</a:t>
            </a:r>
          </a:p>
          <a:p>
            <a:r>
              <a:rPr lang="en-US" dirty="0"/>
              <a:t>JavaScript (7.3%) and Java (6.9%) are the most common, followed by C++ (4.8%), Python (4.8%), C (4.4%), and React (3.6%).</a:t>
            </a:r>
          </a:p>
          <a:p>
            <a:endParaRPr lang="en-US" dirty="0"/>
          </a:p>
          <a:p>
            <a:r>
              <a:rPr lang="en-US" dirty="0"/>
              <a:t>DEVELOPMENT ACTIVITY</a:t>
            </a:r>
          </a:p>
          <a:p>
            <a:r>
              <a:rPr lang="en-US" dirty="0"/>
              <a:t>classified according to the development activity they are related to</a:t>
            </a:r>
          </a:p>
          <a:p>
            <a:r>
              <a:rPr lang="en-US" dirty="0"/>
              <a:t>most of them are related to </a:t>
            </a:r>
          </a:p>
          <a:p>
            <a:pPr lvl="1"/>
            <a:r>
              <a:rPr lang="en-US" dirty="0"/>
              <a:t>programming activities (r/p: 72%; HN: 59%)</a:t>
            </a:r>
          </a:p>
          <a:p>
            <a:pPr lvl="1"/>
            <a:r>
              <a:rPr lang="en-US" dirty="0"/>
              <a:t>DevOps (r/p: 13%; HN: 14%)</a:t>
            </a:r>
          </a:p>
          <a:p>
            <a:pPr lvl="1"/>
            <a:r>
              <a:rPr lang="en-US" dirty="0"/>
              <a:t>configuration management (r/p: 4%; HN: 3%)</a:t>
            </a:r>
          </a:p>
          <a:p>
            <a:pPr lvl="1"/>
            <a:r>
              <a:rPr lang="en-US" dirty="0"/>
              <a:t>testing (r/p: 4%; HN: 5%)</a:t>
            </a:r>
          </a:p>
          <a:p>
            <a:pPr lvl="1"/>
            <a:r>
              <a:rPr lang="en-US" dirty="0"/>
              <a:t>design/architecture (r/p: 2%; HN: 2%).</a:t>
            </a:r>
          </a:p>
          <a:p>
            <a:endParaRPr lang="en-MY" dirty="0"/>
          </a:p>
        </p:txBody>
      </p:sp>
      <p:sp>
        <p:nvSpPr>
          <p:cNvPr id="4" name="Slide Number Placeholder 3"/>
          <p:cNvSpPr>
            <a:spLocks noGrp="1"/>
          </p:cNvSpPr>
          <p:nvPr>
            <p:ph type="sldNum" sz="quarter" idx="5"/>
          </p:nvPr>
        </p:nvSpPr>
        <p:spPr/>
        <p:txBody>
          <a:bodyPr/>
          <a:lstStyle/>
          <a:p>
            <a:fld id="{A64D72DB-F88C-4FB6-8DF5-2EAA82AE51C9}" type="slidenum">
              <a:rPr lang="en-MY" smtClean="0"/>
              <a:t>20</a:t>
            </a:fld>
            <a:endParaRPr lang="en-MY"/>
          </a:p>
        </p:txBody>
      </p:sp>
    </p:spTree>
    <p:extLst>
      <p:ext uri="{BB962C8B-B14F-4D97-AF65-F5344CB8AC3E}">
        <p14:creationId xmlns:p14="http://schemas.microsoft.com/office/powerpoint/2010/main" val="8479914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a:t>
            </a:r>
          </a:p>
          <a:p>
            <a:r>
              <a:rPr lang="en-US" dirty="0"/>
              <a:t>Blog posts (r/p: 47%; HN: 36%) are the most frequent type of source for both aggregators. But only a small proportion of these posts refer to companies’ official blog posts (r/p: 12%; HN: 13%) as the majority are from personal blogs (r/p: 88%; HN: 87%).</a:t>
            </a:r>
          </a:p>
          <a:p>
            <a:endParaRPr lang="en-US" dirty="0"/>
          </a:p>
          <a:p>
            <a:r>
              <a:rPr lang="en-US" dirty="0"/>
              <a:t>--News websites are common for Hacker News (r/p: 4%; HN: 22%), and software project home pages or repositories are more common for r/programming (r/p: 12%; HN: 6%). </a:t>
            </a:r>
          </a:p>
          <a:p>
            <a:r>
              <a:rPr lang="en-US" dirty="0"/>
              <a:t>Most of these home pages are hosted on GitHub (r/p: 86%; HN: 68%). </a:t>
            </a:r>
          </a:p>
          <a:p>
            <a:r>
              <a:rPr lang="en-US" dirty="0"/>
              <a:t>Other common sources are static web pages (r/p:14%; HN: 15%), </a:t>
            </a:r>
          </a:p>
          <a:p>
            <a:r>
              <a:rPr lang="en-US" dirty="0"/>
              <a:t>other aggregator posts (r/p: 1%; HN: 8%), </a:t>
            </a:r>
          </a:p>
          <a:p>
            <a:r>
              <a:rPr lang="en-US" dirty="0"/>
              <a:t>YouTube videos (r/p: 6%; HN: 3%), </a:t>
            </a:r>
          </a:p>
          <a:p>
            <a:r>
              <a:rPr lang="en-US" dirty="0"/>
              <a:t>and Q&amp;A sites (r/p: 2%; HN: 0%). </a:t>
            </a:r>
          </a:p>
          <a:p>
            <a:r>
              <a:rPr lang="en-US" dirty="0"/>
              <a:t>We also found (less than 2% each) Wikipedia pages, online courses, crowdfunding platforms, Twitter posts, pictures, online tools, and other subreddits, among others.</a:t>
            </a:r>
          </a:p>
          <a:p>
            <a:endParaRPr lang="en-US" dirty="0"/>
          </a:p>
          <a:p>
            <a:r>
              <a:rPr lang="en-US" dirty="0"/>
              <a:t>--Medium.com, appears as the most shared domain on Hacker News (22,017 occurrences - 5.83%) and third most shared in r/programming (2,084 - 4.66%), and traditional newspapers are common in Hacker News (NYTimes=7,396 - 1.92%, bloomberg.com=4,293 - 1.11%, washingtonpost.com=2,249 - 0.58%), whereas in r/programming we found only 64 posts from these three newspapers.</a:t>
            </a:r>
          </a:p>
          <a:p>
            <a:endParaRPr lang="en-MY" dirty="0"/>
          </a:p>
        </p:txBody>
      </p:sp>
      <p:sp>
        <p:nvSpPr>
          <p:cNvPr id="4" name="Slide Number Placeholder 3"/>
          <p:cNvSpPr>
            <a:spLocks noGrp="1"/>
          </p:cNvSpPr>
          <p:nvPr>
            <p:ph type="sldNum" sz="quarter" idx="5"/>
          </p:nvPr>
        </p:nvSpPr>
        <p:spPr/>
        <p:txBody>
          <a:bodyPr/>
          <a:lstStyle/>
          <a:p>
            <a:fld id="{A64D72DB-F88C-4FB6-8DF5-2EAA82AE51C9}" type="slidenum">
              <a:rPr lang="en-MY" smtClean="0"/>
              <a:t>21</a:t>
            </a:fld>
            <a:endParaRPr lang="en-MY"/>
          </a:p>
        </p:txBody>
      </p:sp>
    </p:spTree>
    <p:extLst>
      <p:ext uri="{BB962C8B-B14F-4D97-AF65-F5344CB8AC3E}">
        <p14:creationId xmlns:p14="http://schemas.microsoft.com/office/powerpoint/2010/main" val="32204331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overlap between the two news aggregators differs: 34% of the posts posted on r/programming were also posted on Hacker News; 5% of the posts posted on Hacker News were also posted on r/programming.</a:t>
            </a:r>
          </a:p>
          <a:p>
            <a:endParaRPr lang="en-US" dirty="0"/>
          </a:p>
          <a:p>
            <a:r>
              <a:rPr lang="en-US" dirty="0"/>
              <a:t>-hypothesize that this difference happens due to breadth and depth. Since Hacker News favors broader content, few users might be tempted to re-post content on r/programming, which is a depth-oriented news aggregator. Whereas, content posted on r/programming is also suitable for re-posting on Hacker News.</a:t>
            </a:r>
          </a:p>
          <a:p>
            <a:endParaRPr lang="en-US" dirty="0"/>
          </a:p>
          <a:p>
            <a:r>
              <a:rPr lang="en-US" dirty="0"/>
              <a:t>five most frequent words in the titles of posts shared on Hacker News are show (15,663 occurrences - 1,32%), new (13,288 - 1,12%), app (9,283 - 0,78%), google (8,857 - 0,74%), and data (8,841 - 0,74%). </a:t>
            </a:r>
          </a:p>
          <a:p>
            <a:r>
              <a:rPr lang="en-US" dirty="0"/>
              <a:t>Whereas, the five most frequent words in r/programming are program (3,987 - 2,37%), code (2,977 - 1,77%), develop (2,564 - 1,53%), learn (1,661 - 0,99%), and java (1,624 - 0,96%). </a:t>
            </a:r>
          </a:p>
          <a:p>
            <a:r>
              <a:rPr lang="en-US" dirty="0"/>
              <a:t>This concurs with our previous finding that Hacker News has more general terms while r/programming is more focused on programming.</a:t>
            </a:r>
          </a:p>
          <a:p>
            <a:endParaRPr lang="en-US" dirty="0"/>
          </a:p>
          <a:p>
            <a:r>
              <a:rPr lang="en-US" dirty="0"/>
              <a:t>--This confirms the results of our qualitative analysis on the content themes, in which we found that around 50% of Hacker News posts are general topics, while they represent less than 15% of r/programming posts.</a:t>
            </a:r>
          </a:p>
          <a:p>
            <a:r>
              <a:rPr lang="en-US" dirty="0"/>
              <a:t>Additionally, 54% of our survey respondents agreed that Hacker News and Reddit contain different content; however, 78% affirmed that, when the content is good, it will eventually appear in all news aggregators (Figure 2, Q16 and Q17).</a:t>
            </a:r>
          </a:p>
          <a:p>
            <a:endParaRPr lang="en-US" dirty="0"/>
          </a:p>
          <a:p>
            <a:r>
              <a:rPr lang="en-US" dirty="0"/>
              <a:t>--interviewees perceive comments on Hacker News to have better quality than the ones on Reddit</a:t>
            </a:r>
          </a:p>
          <a:p>
            <a:endParaRPr lang="en-MY" dirty="0"/>
          </a:p>
          <a:p>
            <a:endParaRPr lang="en-MY" dirty="0"/>
          </a:p>
        </p:txBody>
      </p:sp>
      <p:sp>
        <p:nvSpPr>
          <p:cNvPr id="4" name="Slide Number Placeholder 3"/>
          <p:cNvSpPr>
            <a:spLocks noGrp="1"/>
          </p:cNvSpPr>
          <p:nvPr>
            <p:ph type="sldNum" sz="quarter" idx="5"/>
          </p:nvPr>
        </p:nvSpPr>
        <p:spPr/>
        <p:txBody>
          <a:bodyPr/>
          <a:lstStyle/>
          <a:p>
            <a:fld id="{A64D72DB-F88C-4FB6-8DF5-2EAA82AE51C9}" type="slidenum">
              <a:rPr lang="en-MY" smtClean="0"/>
              <a:t>22</a:t>
            </a:fld>
            <a:endParaRPr lang="en-MY"/>
          </a:p>
        </p:txBody>
      </p:sp>
    </p:spTree>
    <p:extLst>
      <p:ext uri="{BB962C8B-B14F-4D97-AF65-F5344CB8AC3E}">
        <p14:creationId xmlns:p14="http://schemas.microsoft.com/office/powerpoint/2010/main" val="36374651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known problem in any social network is the number of fake or wrong news</a:t>
            </a:r>
          </a:p>
          <a:p>
            <a:r>
              <a:rPr lang="en-US" dirty="0"/>
              <a:t>observed that such a problem is not perceived by our participants, mostly because technical articles are easier to trust, as bad opinions (and bad code) can be easily identified, and HOWTOs are straightforward as they</a:t>
            </a:r>
          </a:p>
          <a:p>
            <a:r>
              <a:rPr lang="en-US" dirty="0"/>
              <a:t>only explain how to do something with a specific technology</a:t>
            </a:r>
          </a:p>
          <a:p>
            <a:r>
              <a:rPr lang="en-US" dirty="0"/>
              <a:t>-Even though they trust technical articles, they also indicate to read posts and comments with a grain of salt</a:t>
            </a:r>
          </a:p>
          <a:p>
            <a:endParaRPr lang="en-US" dirty="0"/>
          </a:p>
          <a:p>
            <a:r>
              <a:rPr lang="en-US" dirty="0"/>
              <a:t>None of our survey respondents strongly agreed with the idea of trusting all technical content one can find in r/programming: 25% agreed, 24% were neutral, and 51% disagreed (Figure 2, Q12).</a:t>
            </a:r>
            <a:endParaRPr lang="en-MY" dirty="0"/>
          </a:p>
          <a:p>
            <a:endParaRPr lang="en-MY" dirty="0"/>
          </a:p>
        </p:txBody>
      </p:sp>
      <p:sp>
        <p:nvSpPr>
          <p:cNvPr id="4" name="Slide Number Placeholder 3"/>
          <p:cNvSpPr>
            <a:spLocks noGrp="1"/>
          </p:cNvSpPr>
          <p:nvPr>
            <p:ph type="sldNum" sz="quarter" idx="5"/>
          </p:nvPr>
        </p:nvSpPr>
        <p:spPr/>
        <p:txBody>
          <a:bodyPr/>
          <a:lstStyle/>
          <a:p>
            <a:fld id="{A64D72DB-F88C-4FB6-8DF5-2EAA82AE51C9}" type="slidenum">
              <a:rPr lang="en-MY" smtClean="0"/>
              <a:t>23</a:t>
            </a:fld>
            <a:endParaRPr lang="en-MY"/>
          </a:p>
        </p:txBody>
      </p:sp>
    </p:spTree>
    <p:extLst>
      <p:ext uri="{BB962C8B-B14F-4D97-AF65-F5344CB8AC3E}">
        <p14:creationId xmlns:p14="http://schemas.microsoft.com/office/powerpoint/2010/main" val="35509233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Participants suggested different types of moderation, such as to avoid users that are always negative (P7), </a:t>
            </a:r>
          </a:p>
          <a:p>
            <a:r>
              <a:rPr lang="en-US" dirty="0"/>
              <a:t>not to let derailed discussions go to the top of the website (P9), </a:t>
            </a:r>
          </a:p>
          <a:p>
            <a:r>
              <a:rPr lang="en-US" dirty="0"/>
              <a:t>to police (and punish) bad behavior (P13-14, P18),</a:t>
            </a:r>
          </a:p>
          <a:p>
            <a:r>
              <a:rPr lang="en-US" dirty="0"/>
              <a:t>to reduce negative criticism (P20), and, in case of r/programming,</a:t>
            </a:r>
          </a:p>
          <a:p>
            <a:r>
              <a:rPr lang="en-US" dirty="0"/>
              <a:t>to remove posts that are not entirely focused on programming(P19). </a:t>
            </a:r>
          </a:p>
          <a:p>
            <a:r>
              <a:rPr lang="en-US" dirty="0"/>
              <a:t>P14 suggested the introduction of a code of conduct</a:t>
            </a:r>
            <a:endParaRPr lang="en-MY" dirty="0"/>
          </a:p>
          <a:p>
            <a:endParaRPr lang="en-MY" dirty="0"/>
          </a:p>
        </p:txBody>
      </p:sp>
      <p:sp>
        <p:nvSpPr>
          <p:cNvPr id="4" name="Slide Number Placeholder 3"/>
          <p:cNvSpPr>
            <a:spLocks noGrp="1"/>
          </p:cNvSpPr>
          <p:nvPr>
            <p:ph type="sldNum" sz="quarter" idx="5"/>
          </p:nvPr>
        </p:nvSpPr>
        <p:spPr/>
        <p:txBody>
          <a:bodyPr/>
          <a:lstStyle/>
          <a:p>
            <a:fld id="{A64D72DB-F88C-4FB6-8DF5-2EAA82AE51C9}" type="slidenum">
              <a:rPr lang="en-MY" smtClean="0"/>
              <a:t>25</a:t>
            </a:fld>
            <a:endParaRPr lang="en-MY"/>
          </a:p>
        </p:txBody>
      </p:sp>
    </p:spTree>
    <p:extLst>
      <p:ext uri="{BB962C8B-B14F-4D97-AF65-F5344CB8AC3E}">
        <p14:creationId xmlns:p14="http://schemas.microsoft.com/office/powerpoint/2010/main" val="23492953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news aggregators could provide detailed analytics on their posts as well as on the community as a whole</a:t>
            </a:r>
          </a:p>
          <a:p>
            <a:r>
              <a:rPr lang="en-US" dirty="0"/>
              <a:t>Other suggestions:</a:t>
            </a:r>
          </a:p>
          <a:p>
            <a:pPr lvl="1"/>
            <a:r>
              <a:rPr lang="en-US" dirty="0"/>
              <a:t>to provide credentials for experts in different fields</a:t>
            </a:r>
          </a:p>
          <a:p>
            <a:pPr lvl="1"/>
            <a:r>
              <a:rPr lang="en-US" dirty="0"/>
              <a:t>add "subreddits" to Hacker News </a:t>
            </a:r>
          </a:p>
          <a:p>
            <a:pPr lvl="1"/>
            <a:r>
              <a:rPr lang="en-US" dirty="0"/>
              <a:t>improve the user interface when it comes to showing large discussions</a:t>
            </a:r>
          </a:p>
          <a:p>
            <a:pPr lvl="1"/>
            <a:r>
              <a:rPr lang="en-US" dirty="0"/>
              <a:t>promote deeper content with more discussions</a:t>
            </a:r>
          </a:p>
          <a:p>
            <a:pPr lvl="1"/>
            <a:r>
              <a:rPr lang="en-US" dirty="0"/>
              <a:t>improve user diversity</a:t>
            </a:r>
          </a:p>
          <a:p>
            <a:endParaRPr lang="en-US" dirty="0"/>
          </a:p>
          <a:p>
            <a:r>
              <a:rPr lang="en-US" dirty="0"/>
              <a:t>The survey participants agreed with most of these suggestions: 44% agreed that r/programming needs more participant diversity, 34% agreed on the need for better management of derailed discussions, and 42% would benefit from having validated credentials for experts</a:t>
            </a:r>
            <a:endParaRPr lang="en-MY" dirty="0"/>
          </a:p>
          <a:p>
            <a:endParaRPr lang="en-MY" dirty="0"/>
          </a:p>
        </p:txBody>
      </p:sp>
      <p:sp>
        <p:nvSpPr>
          <p:cNvPr id="4" name="Slide Number Placeholder 3"/>
          <p:cNvSpPr>
            <a:spLocks noGrp="1"/>
          </p:cNvSpPr>
          <p:nvPr>
            <p:ph type="sldNum" sz="quarter" idx="5"/>
          </p:nvPr>
        </p:nvSpPr>
        <p:spPr/>
        <p:txBody>
          <a:bodyPr/>
          <a:lstStyle/>
          <a:p>
            <a:fld id="{A64D72DB-F88C-4FB6-8DF5-2EAA82AE51C9}" type="slidenum">
              <a:rPr lang="en-MY" smtClean="0"/>
              <a:t>26</a:t>
            </a:fld>
            <a:endParaRPr lang="en-MY"/>
          </a:p>
        </p:txBody>
      </p:sp>
    </p:spTree>
    <p:extLst>
      <p:ext uri="{BB962C8B-B14F-4D97-AF65-F5344CB8AC3E}">
        <p14:creationId xmlns:p14="http://schemas.microsoft.com/office/powerpoint/2010/main" val="11104036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many, karma is not the main reason they post on r/programming</a:t>
            </a:r>
          </a:p>
          <a:p>
            <a:r>
              <a:rPr lang="en-US" dirty="0"/>
              <a:t>indirect effects of karma :</a:t>
            </a:r>
          </a:p>
          <a:p>
            <a:pPr lvl="1"/>
            <a:r>
              <a:rPr lang="en-US" dirty="0"/>
              <a:t>a motivating factor for users to participate </a:t>
            </a:r>
          </a:p>
          <a:p>
            <a:pPr lvl="1"/>
            <a:r>
              <a:rPr lang="en-US" dirty="0"/>
              <a:t>users respect other users with high karma</a:t>
            </a:r>
          </a:p>
          <a:p>
            <a:pPr lvl="1"/>
            <a:r>
              <a:rPr lang="en-US" dirty="0"/>
              <a:t>serves as a measurement of how good or interesting that link really is</a:t>
            </a:r>
          </a:p>
          <a:p>
            <a:pPr lvl="1"/>
            <a:r>
              <a:rPr lang="en-US" dirty="0"/>
              <a:t>to track relevant users</a:t>
            </a:r>
          </a:p>
          <a:p>
            <a:pPr lvl="1"/>
            <a:r>
              <a:rPr lang="en-US" dirty="0"/>
              <a:t> to track what posts attract more attention </a:t>
            </a:r>
          </a:p>
          <a:p>
            <a:pPr lvl="1"/>
            <a:r>
              <a:rPr lang="en-US" dirty="0"/>
              <a:t>to be able to create a new subreddit (which requires an undisclosed amount of karma points)</a:t>
            </a:r>
          </a:p>
          <a:p>
            <a:r>
              <a:rPr lang="en-US" dirty="0"/>
              <a:t>67% of survey respondents did not believe that users with high karma are necessarily good developers. On the other hand, 35% of them saw karma as a way to identify relevant users. However, our respondents do not tend to follow users with high karma, as only 11% do so (Figure 1, Q8, Q9, and 10).</a:t>
            </a:r>
            <a:endParaRPr lang="en-MY" dirty="0"/>
          </a:p>
          <a:p>
            <a:endParaRPr lang="en-MY" dirty="0"/>
          </a:p>
        </p:txBody>
      </p:sp>
      <p:sp>
        <p:nvSpPr>
          <p:cNvPr id="4" name="Slide Number Placeholder 3"/>
          <p:cNvSpPr>
            <a:spLocks noGrp="1"/>
          </p:cNvSpPr>
          <p:nvPr>
            <p:ph type="sldNum" sz="quarter" idx="5"/>
          </p:nvPr>
        </p:nvSpPr>
        <p:spPr/>
        <p:txBody>
          <a:bodyPr/>
          <a:lstStyle/>
          <a:p>
            <a:fld id="{A64D72DB-F88C-4FB6-8DF5-2EAA82AE51C9}" type="slidenum">
              <a:rPr lang="en-MY" smtClean="0"/>
              <a:t>27</a:t>
            </a:fld>
            <a:endParaRPr lang="en-MY"/>
          </a:p>
        </p:txBody>
      </p:sp>
    </p:spTree>
    <p:extLst>
      <p:ext uri="{BB962C8B-B14F-4D97-AF65-F5344CB8AC3E}">
        <p14:creationId xmlns:p14="http://schemas.microsoft.com/office/powerpoint/2010/main" val="18596194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participants advised</a:t>
            </a:r>
          </a:p>
          <a:p>
            <a:pPr lvl="1"/>
            <a:r>
              <a:rPr lang="en-US" dirty="0">
                <a:solidFill>
                  <a:schemeClr val="tx1"/>
                </a:solidFill>
              </a:rPr>
              <a:t>Should not engage with trolls</a:t>
            </a:r>
          </a:p>
          <a:p>
            <a:pPr lvl="1"/>
            <a:r>
              <a:rPr lang="en-US" dirty="0">
                <a:solidFill>
                  <a:schemeClr val="tx1"/>
                </a:solidFill>
              </a:rPr>
              <a:t>To avoid being part of flame wars </a:t>
            </a:r>
          </a:p>
          <a:p>
            <a:pPr lvl="1"/>
            <a:r>
              <a:rPr lang="en-US" dirty="0">
                <a:solidFill>
                  <a:schemeClr val="tx1"/>
                </a:solidFill>
              </a:rPr>
              <a:t>When participating in discussions, participants should be positive and always pose opinions constructively</a:t>
            </a:r>
          </a:p>
          <a:p>
            <a:pPr lvl="1"/>
            <a:r>
              <a:rPr lang="en-US" dirty="0"/>
              <a:t>Watch for new trends</a:t>
            </a:r>
          </a:p>
          <a:p>
            <a:pPr lvl="1"/>
            <a:r>
              <a:rPr lang="en-US" dirty="0"/>
              <a:t>Avoid click baits</a:t>
            </a:r>
          </a:p>
          <a:p>
            <a:pPr lvl="1"/>
            <a:r>
              <a:rPr lang="en-US" dirty="0"/>
              <a:t>Read the comments of a good post </a:t>
            </a:r>
          </a:p>
          <a:p>
            <a:pPr lvl="1"/>
            <a:r>
              <a:rPr lang="en-US" dirty="0"/>
              <a:t>Post the primary source of the content rather than someone’s version of it </a:t>
            </a:r>
          </a:p>
          <a:p>
            <a:pPr lvl="1"/>
            <a:r>
              <a:rPr lang="en-US" dirty="0"/>
              <a:t>Be critical when applying something elsewhere</a:t>
            </a:r>
          </a:p>
          <a:p>
            <a:pPr lvl="1"/>
            <a:r>
              <a:rPr lang="en-US" dirty="0"/>
              <a:t>When need to share content, should look for the right sub-community to follow and post</a:t>
            </a:r>
          </a:p>
          <a:p>
            <a:pPr lvl="1"/>
            <a:r>
              <a:rPr lang="en-US" dirty="0"/>
              <a:t>Should know the rules of their news aggregator</a:t>
            </a:r>
            <a:endParaRPr lang="en-MY" dirty="0"/>
          </a:p>
        </p:txBody>
      </p:sp>
      <p:sp>
        <p:nvSpPr>
          <p:cNvPr id="4" name="Slide Number Placeholder 3"/>
          <p:cNvSpPr>
            <a:spLocks noGrp="1"/>
          </p:cNvSpPr>
          <p:nvPr>
            <p:ph type="sldNum" sz="quarter" idx="5"/>
          </p:nvPr>
        </p:nvSpPr>
        <p:spPr/>
        <p:txBody>
          <a:bodyPr/>
          <a:lstStyle/>
          <a:p>
            <a:fld id="{A64D72DB-F88C-4FB6-8DF5-2EAA82AE51C9}" type="slidenum">
              <a:rPr lang="en-MY" smtClean="0"/>
              <a:t>28</a:t>
            </a:fld>
            <a:endParaRPr lang="en-MY"/>
          </a:p>
        </p:txBody>
      </p:sp>
    </p:spTree>
    <p:extLst>
      <p:ext uri="{BB962C8B-B14F-4D97-AF65-F5344CB8AC3E}">
        <p14:creationId xmlns:p14="http://schemas.microsoft.com/office/powerpoint/2010/main" val="10117289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Incorporate r/programming and Hacker News in the reading activities, as these websites can be an efficient way to stay up-to-date, learn about technologies, and discuss different points of view on the practice of software development.</a:t>
            </a:r>
          </a:p>
          <a:p>
            <a:r>
              <a:rPr lang="en-US" dirty="0"/>
              <a:t>Be part of the community, upvotes and comments enrich the information and ensure the sites succeed.</a:t>
            </a:r>
          </a:p>
          <a:p>
            <a:r>
              <a:rPr lang="en-US" dirty="0"/>
              <a:t>Share findings and new ideas, as the community will help to improve the content quality. However, before sharing, be sure that the content is coherent and be prepared to deal with feedback.</a:t>
            </a:r>
            <a:endParaRPr lang="en-MY" dirty="0"/>
          </a:p>
          <a:p>
            <a:endParaRPr lang="en-MY" dirty="0"/>
          </a:p>
        </p:txBody>
      </p:sp>
      <p:sp>
        <p:nvSpPr>
          <p:cNvPr id="4" name="Slide Number Placeholder 3"/>
          <p:cNvSpPr>
            <a:spLocks noGrp="1"/>
          </p:cNvSpPr>
          <p:nvPr>
            <p:ph type="sldNum" sz="quarter" idx="5"/>
          </p:nvPr>
        </p:nvSpPr>
        <p:spPr/>
        <p:txBody>
          <a:bodyPr/>
          <a:lstStyle/>
          <a:p>
            <a:fld id="{A64D72DB-F88C-4FB6-8DF5-2EAA82AE51C9}" type="slidenum">
              <a:rPr lang="en-MY" smtClean="0"/>
              <a:t>29</a:t>
            </a:fld>
            <a:endParaRPr lang="en-MY"/>
          </a:p>
        </p:txBody>
      </p:sp>
    </p:spTree>
    <p:extLst>
      <p:ext uri="{BB962C8B-B14F-4D97-AF65-F5344CB8AC3E}">
        <p14:creationId xmlns:p14="http://schemas.microsoft.com/office/powerpoint/2010/main" val="36628948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A better moderation system</a:t>
            </a:r>
          </a:p>
          <a:p>
            <a:pPr lvl="1"/>
            <a:r>
              <a:rPr lang="en-US" dirty="0"/>
              <a:t>Deal with derailed discussions</a:t>
            </a:r>
          </a:p>
          <a:p>
            <a:pPr lvl="1"/>
            <a:r>
              <a:rPr lang="en-US" dirty="0"/>
              <a:t>Avoid single worded comments</a:t>
            </a:r>
            <a:endParaRPr lang="en-MY" dirty="0"/>
          </a:p>
          <a:p>
            <a:r>
              <a:rPr lang="en-US" dirty="0">
                <a:solidFill>
                  <a:schemeClr val="tx1"/>
                </a:solidFill>
              </a:rPr>
              <a:t>An analytics system for frequent posters</a:t>
            </a:r>
          </a:p>
          <a:p>
            <a:pPr lvl="1"/>
            <a:r>
              <a:rPr lang="en-US" dirty="0"/>
              <a:t>Knowing the characteristics of popular posts and the demographics of their readers</a:t>
            </a:r>
          </a:p>
          <a:p>
            <a:r>
              <a:rPr lang="en-US" dirty="0">
                <a:solidFill>
                  <a:schemeClr val="tx1"/>
                </a:solidFill>
              </a:rPr>
              <a:t>Provide different levels of upvoting </a:t>
            </a:r>
          </a:p>
          <a:p>
            <a:pPr lvl="1"/>
            <a:r>
              <a:rPr lang="en-US" dirty="0"/>
              <a:t>Can classify regular, good, and amazing posts</a:t>
            </a:r>
            <a:endParaRPr lang="en-MY" dirty="0"/>
          </a:p>
          <a:p>
            <a:endParaRPr lang="en-MY" dirty="0"/>
          </a:p>
        </p:txBody>
      </p:sp>
      <p:sp>
        <p:nvSpPr>
          <p:cNvPr id="4" name="Slide Number Placeholder 3"/>
          <p:cNvSpPr>
            <a:spLocks noGrp="1"/>
          </p:cNvSpPr>
          <p:nvPr>
            <p:ph type="sldNum" sz="quarter" idx="5"/>
          </p:nvPr>
        </p:nvSpPr>
        <p:spPr/>
        <p:txBody>
          <a:bodyPr/>
          <a:lstStyle/>
          <a:p>
            <a:fld id="{A64D72DB-F88C-4FB6-8DF5-2EAA82AE51C9}" type="slidenum">
              <a:rPr lang="en-MY" smtClean="0"/>
              <a:t>30</a:t>
            </a:fld>
            <a:endParaRPr lang="en-MY"/>
          </a:p>
        </p:txBody>
      </p:sp>
    </p:spTree>
    <p:extLst>
      <p:ext uri="{BB962C8B-B14F-4D97-AF65-F5344CB8AC3E}">
        <p14:creationId xmlns:p14="http://schemas.microsoft.com/office/powerpoint/2010/main" val="11238884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Further understand the behavior of developers through news aggregators.</a:t>
            </a:r>
          </a:p>
          <a:p>
            <a:r>
              <a:rPr lang="en-US" dirty="0"/>
              <a:t>Our study provides a first step towards understanding the role of news aggregators in the software engineering community. We found that r/programming and Hacker News have become communities of practice for developers, and, as researchers who aim to improve the practice of software development, it is important to be aware of the discussions on news aggregators.</a:t>
            </a:r>
          </a:p>
          <a:p>
            <a:r>
              <a:rPr lang="en-US" dirty="0"/>
              <a:t>• Another opportunity is to study peripheral participation in news aggregators</a:t>
            </a:r>
          </a:p>
          <a:p>
            <a:r>
              <a:rPr lang="en-US" dirty="0"/>
              <a:t>how newcomers (or readers) may move from peripheral to central participation (posters or moderators) to maximize their own and others’ learning (cf. Lave-Wenger [30]).</a:t>
            </a:r>
          </a:p>
          <a:p>
            <a:r>
              <a:rPr lang="en-US" dirty="0"/>
              <a:t>• Look beyond formal documentation and Stack Overflow as sources for developer knowledge. </a:t>
            </a:r>
          </a:p>
          <a:p>
            <a:r>
              <a:rPr lang="en-US" dirty="0"/>
              <a:t>Although Reddit has been explored by researchers from other communities (e.g., [8, 21, 51, 60]), it is still not very popular in the software engineering research community. We suggest researchers to include Reddit and Hacker News in their datasets when studying developer knowledge sources. At a technology level, we also need to understand how these news aggregators impact the diffusion of innovation [45] in the software development domain. From a tool builder’s perspective, we can attempt to improve, summarize, repackage, or </a:t>
            </a:r>
            <a:r>
              <a:rPr lang="en-US" dirty="0" err="1"/>
              <a:t>ilter</a:t>
            </a:r>
            <a:r>
              <a:rPr lang="en-US" dirty="0"/>
              <a:t> the rich information available on these news aggregators.</a:t>
            </a:r>
            <a:endParaRPr lang="en-MY" dirty="0"/>
          </a:p>
          <a:p>
            <a:endParaRPr lang="en-MY" dirty="0"/>
          </a:p>
        </p:txBody>
      </p:sp>
      <p:sp>
        <p:nvSpPr>
          <p:cNvPr id="4" name="Slide Number Placeholder 3"/>
          <p:cNvSpPr>
            <a:spLocks noGrp="1"/>
          </p:cNvSpPr>
          <p:nvPr>
            <p:ph type="sldNum" sz="quarter" idx="5"/>
          </p:nvPr>
        </p:nvSpPr>
        <p:spPr/>
        <p:txBody>
          <a:bodyPr/>
          <a:lstStyle/>
          <a:p>
            <a:fld id="{A64D72DB-F88C-4FB6-8DF5-2EAA82AE51C9}" type="slidenum">
              <a:rPr lang="en-MY" smtClean="0"/>
              <a:t>31</a:t>
            </a:fld>
            <a:endParaRPr lang="en-MY"/>
          </a:p>
        </p:txBody>
      </p:sp>
    </p:spTree>
    <p:extLst>
      <p:ext uri="{BB962C8B-B14F-4D97-AF65-F5344CB8AC3E}">
        <p14:creationId xmlns:p14="http://schemas.microsoft.com/office/powerpoint/2010/main" val="3259871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of news aggregators may vary over time</a:t>
            </a:r>
          </a:p>
          <a:p>
            <a:r>
              <a:rPr lang="en-US" dirty="0"/>
              <a:t>Collected data from 01 January 2016 to 30 April 2017, and the interviews were conducted in June and July of 2017. Thus, our results reflect the use in this time frame. Our findings cannot be generalized to news aggregators other than r/programming and Hacker News</a:t>
            </a:r>
            <a:endParaRPr lang="en-MY" dirty="0"/>
          </a:p>
          <a:p>
            <a:endParaRPr lang="en-MY" dirty="0"/>
          </a:p>
        </p:txBody>
      </p:sp>
      <p:sp>
        <p:nvSpPr>
          <p:cNvPr id="4" name="Slide Number Placeholder 3"/>
          <p:cNvSpPr>
            <a:spLocks noGrp="1"/>
          </p:cNvSpPr>
          <p:nvPr>
            <p:ph type="sldNum" sz="quarter" idx="5"/>
          </p:nvPr>
        </p:nvSpPr>
        <p:spPr/>
        <p:txBody>
          <a:bodyPr/>
          <a:lstStyle/>
          <a:p>
            <a:fld id="{A64D72DB-F88C-4FB6-8DF5-2EAA82AE51C9}" type="slidenum">
              <a:rPr lang="en-MY" smtClean="0"/>
              <a:t>32</a:t>
            </a:fld>
            <a:endParaRPr lang="en-MY"/>
          </a:p>
        </p:txBody>
      </p:sp>
    </p:spTree>
    <p:extLst>
      <p:ext uri="{BB962C8B-B14F-4D97-AF65-F5344CB8AC3E}">
        <p14:creationId xmlns:p14="http://schemas.microsoft.com/office/powerpoint/2010/main" val="36136852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we knew before our research that news aggregators are popular and many see them as essential knowledge resources, we lacked insights on the role they play in software development and how they could be improved. </a:t>
            </a:r>
          </a:p>
          <a:p>
            <a:endParaRPr lang="en-US" dirty="0"/>
          </a:p>
          <a:p>
            <a:r>
              <a:rPr lang="en-US" dirty="0"/>
              <a:t>To understand how these communities of practice shape and share knowledge using modern news aggregators, we interviewed and surveyed active contributors to r/programming and we analyzed the content of posts on Hacker News and r/programming using quantitative and qualitative methods.</a:t>
            </a:r>
          </a:p>
          <a:p>
            <a:endParaRPr lang="en-US" dirty="0"/>
          </a:p>
          <a:p>
            <a:r>
              <a:rPr lang="en-US" dirty="0"/>
              <a:t>We characterized developers’ motivations for participating, the challenges they face, and the content they read and share.</a:t>
            </a:r>
          </a:p>
          <a:p>
            <a:endParaRPr lang="en-US" dirty="0"/>
          </a:p>
          <a:p>
            <a:r>
              <a:rPr lang="en-US" dirty="0"/>
              <a:t>Programming-related news aggregators form a community of practice for software developers. </a:t>
            </a:r>
          </a:p>
          <a:p>
            <a:endParaRPr lang="en-US" dirty="0"/>
          </a:p>
          <a:p>
            <a:r>
              <a:rPr lang="en-US" dirty="0"/>
              <a:t>As P22 mentioned: “Reddit is a community of practice inside the world. ”</a:t>
            </a:r>
          </a:p>
          <a:p>
            <a:r>
              <a:rPr lang="en-US" dirty="0"/>
              <a:t>Developers now have a global place to discuss software engineering rather than with</a:t>
            </a:r>
          </a:p>
          <a:p>
            <a:r>
              <a:rPr lang="en-US" dirty="0"/>
              <a:t>just a small group of colleagues. Such discussions are not new and</a:t>
            </a:r>
          </a:p>
          <a:p>
            <a:r>
              <a:rPr lang="en-US" dirty="0"/>
              <a:t>happened before in other sites such as Usenet, but the size of</a:t>
            </a:r>
          </a:p>
          <a:p>
            <a:r>
              <a:rPr lang="en-US" dirty="0"/>
              <a:t>the community, the scale of the interactions, and the new social</a:t>
            </a:r>
          </a:p>
          <a:p>
            <a:r>
              <a:rPr lang="en-US" dirty="0"/>
              <a:t>features that emerge are disrupting and are likely to continue to</a:t>
            </a:r>
          </a:p>
          <a:p>
            <a:r>
              <a:rPr lang="en-US" dirty="0"/>
              <a:t>change how development communities share and shape knowledge.</a:t>
            </a:r>
            <a:endParaRPr lang="en-MY" dirty="0"/>
          </a:p>
        </p:txBody>
      </p:sp>
      <p:sp>
        <p:nvSpPr>
          <p:cNvPr id="4" name="Slide Number Placeholder 3"/>
          <p:cNvSpPr>
            <a:spLocks noGrp="1"/>
          </p:cNvSpPr>
          <p:nvPr>
            <p:ph type="sldNum" sz="quarter" idx="5"/>
          </p:nvPr>
        </p:nvSpPr>
        <p:spPr/>
        <p:txBody>
          <a:bodyPr/>
          <a:lstStyle/>
          <a:p>
            <a:fld id="{A64D72DB-F88C-4FB6-8DF5-2EAA82AE51C9}" type="slidenum">
              <a:rPr lang="en-MY" smtClean="0"/>
              <a:t>33</a:t>
            </a:fld>
            <a:endParaRPr lang="en-MY"/>
          </a:p>
        </p:txBody>
      </p:sp>
    </p:spTree>
    <p:extLst>
      <p:ext uri="{BB962C8B-B14F-4D97-AF65-F5344CB8AC3E}">
        <p14:creationId xmlns:p14="http://schemas.microsoft.com/office/powerpoint/2010/main" val="930008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82879" y="182879"/>
            <a:ext cx="8778240" cy="6492240"/>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60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282148" y="3869635"/>
            <a:ext cx="6575895" cy="1388165"/>
          </a:xfrm>
        </p:spPr>
        <p:txBody>
          <a:bodyPr>
            <a:normAutofit/>
          </a:bodyPr>
          <a:lstStyle>
            <a:lvl1pPr marL="0" indent="0" algn="ctr">
              <a:spcBef>
                <a:spcPts val="1000"/>
              </a:spcBef>
              <a:buNone/>
              <a:defRPr sz="1800">
                <a:solidFill>
                  <a:srgbClr val="FFFFFF"/>
                </a:solidFill>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EF12F976-DD82-4346-A246-D6FB1BE51760}" type="datetime1">
              <a:rPr lang="en-MY" smtClean="0"/>
              <a:t>19/12/2019</a:t>
            </a:fld>
            <a:endParaRPr lang="en-MY"/>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MY"/>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57867F3A-EBBC-430F-9515-974FE4C54876}" type="slidenum">
              <a:rPr lang="en-MY" smtClean="0"/>
              <a:t>‹#›</a:t>
            </a:fld>
            <a:endParaRPr lang="en-MY"/>
          </a:p>
        </p:txBody>
      </p:sp>
      <p:cxnSp>
        <p:nvCxnSpPr>
          <p:cNvPr id="8" name="Straight Connector 7"/>
          <p:cNvCxnSpPr/>
          <p:nvPr/>
        </p:nvCxnSpPr>
        <p:spPr>
          <a:xfrm>
            <a:off x="1483995" y="3733800"/>
            <a:ext cx="61722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181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spcBef>
                <a:spcPts val="10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4008B1-6105-40ED-827D-2D2B784CB1C9}" type="datetime1">
              <a:rPr lang="en-MY" smtClean="0"/>
              <a:t>19/12/2019</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57867F3A-EBBC-430F-9515-974FE4C54876}" type="slidenum">
              <a:rPr lang="en-MY" smtClean="0"/>
              <a:t>‹#›</a:t>
            </a:fld>
            <a:endParaRPr lang="en-MY"/>
          </a:p>
        </p:txBody>
      </p:sp>
    </p:spTree>
    <p:extLst>
      <p:ext uri="{BB962C8B-B14F-4D97-AF65-F5344CB8AC3E}">
        <p14:creationId xmlns:p14="http://schemas.microsoft.com/office/powerpoint/2010/main" val="2418849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9818" y="1173575"/>
            <a:ext cx="7475220" cy="2926080"/>
          </a:xfrm>
        </p:spPr>
        <p:txBody>
          <a:bodyPr anchor="b">
            <a:noAutofit/>
          </a:bodyPr>
          <a:lstStyle>
            <a:lvl1pPr algn="ctr">
              <a:lnSpc>
                <a:spcPct val="85000"/>
              </a:lnSpc>
              <a:defRPr sz="60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282446" y="4154520"/>
            <a:ext cx="6576822" cy="1363806"/>
          </a:xfrm>
        </p:spPr>
        <p:txBody>
          <a:bodyPr anchor="t">
            <a:normAutofit/>
          </a:bodyPr>
          <a:lstStyle>
            <a:lvl1pPr marL="0" indent="0" algn="ctr">
              <a:buNone/>
              <a:defRPr sz="180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926D4B-2B80-412A-9876-BF508EA7F618}" type="datetime1">
              <a:rPr lang="en-MY" smtClean="0"/>
              <a:t>19/12/2019</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57867F3A-EBBC-430F-9515-974FE4C54876}" type="slidenum">
              <a:rPr lang="en-MY" smtClean="0"/>
              <a:t>‹#›</a:t>
            </a:fld>
            <a:endParaRPr lang="en-MY"/>
          </a:p>
        </p:txBody>
      </p:sp>
      <p:cxnSp>
        <p:nvCxnSpPr>
          <p:cNvPr id="7" name="Straight Connector 6"/>
          <p:cNvCxnSpPr/>
          <p:nvPr/>
        </p:nvCxnSpPr>
        <p:spPr>
          <a:xfrm>
            <a:off x="1485900" y="4020408"/>
            <a:ext cx="61722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9147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57250" y="2057399"/>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709" y="2057400"/>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7C30FAC-BEE9-4AA2-833C-498F5E46DD28}" type="datetime1">
              <a:rPr lang="en-MY" smtClean="0"/>
              <a:t>19/12/2019</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57867F3A-EBBC-430F-9515-974FE4C54876}" type="slidenum">
              <a:rPr lang="en-MY" smtClean="0"/>
              <a:t>‹#›</a:t>
            </a:fld>
            <a:endParaRPr lang="en-MY"/>
          </a:p>
        </p:txBody>
      </p:sp>
    </p:spTree>
    <p:extLst>
      <p:ext uri="{BB962C8B-B14F-4D97-AF65-F5344CB8AC3E}">
        <p14:creationId xmlns:p14="http://schemas.microsoft.com/office/powerpoint/2010/main" val="159542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857250" y="2001511"/>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57250" y="2721483"/>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1880" y="1999032"/>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01880" y="2719322"/>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A23F870-419A-4B12-A235-43B2483BD72B}" type="datetime1">
              <a:rPr lang="en-MY" smtClean="0"/>
              <a:t>19/12/2019</a:t>
            </a:fld>
            <a:endParaRPr lang="en-MY"/>
          </a:p>
        </p:txBody>
      </p:sp>
      <p:sp>
        <p:nvSpPr>
          <p:cNvPr id="8" name="Footer Placeholder 7"/>
          <p:cNvSpPr>
            <a:spLocks noGrp="1"/>
          </p:cNvSpPr>
          <p:nvPr>
            <p:ph type="ftr" sz="quarter" idx="11"/>
          </p:nvPr>
        </p:nvSpPr>
        <p:spPr/>
        <p:txBody>
          <a:bodyPr/>
          <a:lstStyle/>
          <a:p>
            <a:endParaRPr lang="en-MY"/>
          </a:p>
        </p:txBody>
      </p:sp>
      <p:sp>
        <p:nvSpPr>
          <p:cNvPr id="9" name="Slide Number Placeholder 8"/>
          <p:cNvSpPr>
            <a:spLocks noGrp="1"/>
          </p:cNvSpPr>
          <p:nvPr>
            <p:ph type="sldNum" sz="quarter" idx="12"/>
          </p:nvPr>
        </p:nvSpPr>
        <p:spPr/>
        <p:txBody>
          <a:bodyPr/>
          <a:lstStyle/>
          <a:p>
            <a:fld id="{57867F3A-EBBC-430F-9515-974FE4C54876}" type="slidenum">
              <a:rPr lang="en-MY" smtClean="0"/>
              <a:t>‹#›</a:t>
            </a:fld>
            <a:endParaRPr lang="en-MY"/>
          </a:p>
        </p:txBody>
      </p:sp>
    </p:spTree>
    <p:extLst>
      <p:ext uri="{BB962C8B-B14F-4D97-AF65-F5344CB8AC3E}">
        <p14:creationId xmlns:p14="http://schemas.microsoft.com/office/powerpoint/2010/main" val="2987756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0C3CC4A-15A0-4582-8455-B695E81D5125}" type="datetime1">
              <a:rPr lang="en-MY" smtClean="0"/>
              <a:t>19/12/2019</a:t>
            </a:fld>
            <a:endParaRPr lang="en-MY"/>
          </a:p>
        </p:txBody>
      </p:sp>
      <p:sp>
        <p:nvSpPr>
          <p:cNvPr id="4" name="Footer Placeholder 3"/>
          <p:cNvSpPr>
            <a:spLocks noGrp="1"/>
          </p:cNvSpPr>
          <p:nvPr>
            <p:ph type="ftr" sz="quarter" idx="11"/>
          </p:nvPr>
        </p:nvSpPr>
        <p:spPr/>
        <p:txBody>
          <a:bodyPr/>
          <a:lstStyle/>
          <a:p>
            <a:endParaRPr lang="en-MY"/>
          </a:p>
        </p:txBody>
      </p:sp>
      <p:sp>
        <p:nvSpPr>
          <p:cNvPr id="5" name="Slide Number Placeholder 4"/>
          <p:cNvSpPr>
            <a:spLocks noGrp="1"/>
          </p:cNvSpPr>
          <p:nvPr>
            <p:ph type="sldNum" sz="quarter" idx="12"/>
          </p:nvPr>
        </p:nvSpPr>
        <p:spPr/>
        <p:txBody>
          <a:bodyPr/>
          <a:lstStyle/>
          <a:p>
            <a:fld id="{57867F3A-EBBC-430F-9515-974FE4C54876}" type="slidenum">
              <a:rPr lang="en-MY" smtClean="0"/>
              <a:t>‹#›</a:t>
            </a:fld>
            <a:endParaRPr lang="en-MY"/>
          </a:p>
        </p:txBody>
      </p:sp>
    </p:spTree>
    <p:extLst>
      <p:ext uri="{BB962C8B-B14F-4D97-AF65-F5344CB8AC3E}">
        <p14:creationId xmlns:p14="http://schemas.microsoft.com/office/powerpoint/2010/main" val="795434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AD42DC-4BD9-496D-890E-19A6BBCD9464}" type="datetime1">
              <a:rPr lang="en-MY" smtClean="0"/>
              <a:t>19/12/2019</a:t>
            </a:fld>
            <a:endParaRPr lang="en-MY"/>
          </a:p>
        </p:txBody>
      </p:sp>
      <p:sp>
        <p:nvSpPr>
          <p:cNvPr id="3" name="Footer Placeholder 2"/>
          <p:cNvSpPr>
            <a:spLocks noGrp="1"/>
          </p:cNvSpPr>
          <p:nvPr>
            <p:ph type="ftr" sz="quarter" idx="11"/>
          </p:nvPr>
        </p:nvSpPr>
        <p:spPr/>
        <p:txBody>
          <a:bodyPr/>
          <a:lstStyle/>
          <a:p>
            <a:endParaRPr lang="en-MY"/>
          </a:p>
        </p:txBody>
      </p:sp>
      <p:sp>
        <p:nvSpPr>
          <p:cNvPr id="4" name="Slide Number Placeholder 3"/>
          <p:cNvSpPr>
            <a:spLocks noGrp="1"/>
          </p:cNvSpPr>
          <p:nvPr>
            <p:ph type="sldNum" sz="quarter" idx="12"/>
          </p:nvPr>
        </p:nvSpPr>
        <p:spPr/>
        <p:txBody>
          <a:bodyPr/>
          <a:lstStyle/>
          <a:p>
            <a:fld id="{57867F3A-EBBC-430F-9515-974FE4C54876}" type="slidenum">
              <a:rPr lang="en-MY" smtClean="0"/>
              <a:t>‹#›</a:t>
            </a:fld>
            <a:endParaRPr lang="en-MY"/>
          </a:p>
        </p:txBody>
      </p:sp>
    </p:spTree>
    <p:extLst>
      <p:ext uri="{BB962C8B-B14F-4D97-AF65-F5344CB8AC3E}">
        <p14:creationId xmlns:p14="http://schemas.microsoft.com/office/powerpoint/2010/main" val="17571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US"/>
              <a:t>Click to edit Master title style</a:t>
            </a:r>
            <a:endParaRPr lang="en-US" dirty="0"/>
          </a:p>
        </p:txBody>
      </p:sp>
      <p:sp>
        <p:nvSpPr>
          <p:cNvPr id="3" name="Content Placeholder 2"/>
          <p:cNvSpPr>
            <a:spLocks noGrp="1"/>
          </p:cNvSpPr>
          <p:nvPr>
            <p:ph idx="1"/>
          </p:nvPr>
        </p:nvSpPr>
        <p:spPr>
          <a:xfrm>
            <a:off x="4129314" y="1097280"/>
            <a:ext cx="4149638"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7250" y="2834640"/>
            <a:ext cx="2834640" cy="292608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D3D9B965-EF7A-4F66-A000-831A060EF310}" type="datetime1">
              <a:rPr lang="en-MY" smtClean="0"/>
              <a:t>19/12/2019</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57867F3A-EBBC-430F-9515-974FE4C54876}" type="slidenum">
              <a:rPr lang="en-MY" smtClean="0"/>
              <a:t>‹#›</a:t>
            </a:fld>
            <a:endParaRPr lang="en-MY"/>
          </a:p>
        </p:txBody>
      </p:sp>
    </p:spTree>
    <p:extLst>
      <p:ext uri="{BB962C8B-B14F-4D97-AF65-F5344CB8AC3E}">
        <p14:creationId xmlns:p14="http://schemas.microsoft.com/office/powerpoint/2010/main" val="1884734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019107" y="1069847"/>
            <a:ext cx="4257703" cy="4645153"/>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57250" y="2834640"/>
            <a:ext cx="2834640" cy="288036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FB655A60-A7CD-4683-A297-1F1F78BC6F02}" type="datetime1">
              <a:rPr lang="en-MY" smtClean="0"/>
              <a:t>19/12/2019</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57867F3A-EBBC-430F-9515-974FE4C54876}" type="slidenum">
              <a:rPr lang="en-MY" smtClean="0"/>
              <a:t>‹#›</a:t>
            </a:fld>
            <a:endParaRPr lang="en-MY"/>
          </a:p>
        </p:txBody>
      </p:sp>
    </p:spTree>
    <p:extLst>
      <p:ext uri="{BB962C8B-B14F-4D97-AF65-F5344CB8AC3E}">
        <p14:creationId xmlns:p14="http://schemas.microsoft.com/office/powerpoint/2010/main" val="1389590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14045C-629B-499A-849F-43D1D552DD12}" type="datetime1">
              <a:rPr lang="en-MY" smtClean="0"/>
              <a:t>19/12/2019</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57867F3A-EBBC-430F-9515-974FE4C54876}" type="slidenum">
              <a:rPr lang="en-MY" smtClean="0"/>
              <a:t>‹#›</a:t>
            </a:fld>
            <a:endParaRPr lang="en-MY"/>
          </a:p>
        </p:txBody>
      </p:sp>
    </p:spTree>
    <p:extLst>
      <p:ext uri="{BB962C8B-B14F-4D97-AF65-F5344CB8AC3E}">
        <p14:creationId xmlns:p14="http://schemas.microsoft.com/office/powerpoint/2010/main" val="3288909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743075"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57250" y="762000"/>
            <a:ext cx="5572125"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F82DDC-5B0C-4ED5-91D1-7D7E52A8E8B7}" type="datetime1">
              <a:rPr lang="en-MY" smtClean="0"/>
              <a:t>19/12/2019</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57867F3A-EBBC-430F-9515-974FE4C54876}" type="slidenum">
              <a:rPr lang="en-MY" smtClean="0"/>
              <a:t>‹#›</a:t>
            </a:fld>
            <a:endParaRPr lang="en-MY"/>
          </a:p>
        </p:txBody>
      </p:sp>
    </p:spTree>
    <p:extLst>
      <p:ext uri="{BB962C8B-B14F-4D97-AF65-F5344CB8AC3E}">
        <p14:creationId xmlns:p14="http://schemas.microsoft.com/office/powerpoint/2010/main" val="1895525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p:nvPr/>
        </p:nvSpPr>
        <p:spPr>
          <a:xfrm>
            <a:off x="182880" y="182880"/>
            <a:ext cx="8778240" cy="649224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57250" y="609600"/>
            <a:ext cx="740664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57251" y="2057400"/>
            <a:ext cx="7404653"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7247" y="6223829"/>
            <a:ext cx="1746806" cy="365125"/>
          </a:xfrm>
          <a:prstGeom prst="rect">
            <a:avLst/>
          </a:prstGeom>
        </p:spPr>
        <p:txBody>
          <a:bodyPr vert="horz" lIns="91440" tIns="45720" rIns="91440" bIns="45720" rtlCol="0" anchor="ctr"/>
          <a:lstStyle>
            <a:lvl1pPr algn="l">
              <a:defRPr sz="1000">
                <a:solidFill>
                  <a:schemeClr val="accent1"/>
                </a:solidFill>
              </a:defRPr>
            </a:lvl1pPr>
          </a:lstStyle>
          <a:p>
            <a:fld id="{572AEF44-DD8A-45E5-8FE8-B5B2AA1CF176}" type="datetime1">
              <a:rPr lang="en-MY" smtClean="0"/>
              <a:t>19/12/2019</a:t>
            </a:fld>
            <a:endParaRPr lang="en-MY"/>
          </a:p>
        </p:txBody>
      </p:sp>
      <p:sp>
        <p:nvSpPr>
          <p:cNvPr id="5" name="Footer Placeholder 4"/>
          <p:cNvSpPr>
            <a:spLocks noGrp="1"/>
          </p:cNvSpPr>
          <p:nvPr>
            <p:ph type="ftr" sz="quarter" idx="3"/>
          </p:nvPr>
        </p:nvSpPr>
        <p:spPr>
          <a:xfrm>
            <a:off x="2961861" y="6223829"/>
            <a:ext cx="3538331" cy="365125"/>
          </a:xfrm>
          <a:prstGeom prst="rect">
            <a:avLst/>
          </a:prstGeom>
        </p:spPr>
        <p:txBody>
          <a:bodyPr vert="horz" lIns="91440" tIns="45720" rIns="91440" bIns="45720" rtlCol="0" anchor="ctr"/>
          <a:lstStyle>
            <a:lvl1pPr algn="ctr">
              <a:defRPr sz="1000">
                <a:solidFill>
                  <a:schemeClr val="accent1"/>
                </a:solidFill>
              </a:defRPr>
            </a:lvl1pPr>
          </a:lstStyle>
          <a:p>
            <a:endParaRPr lang="en-MY"/>
          </a:p>
        </p:txBody>
      </p:sp>
      <p:sp>
        <p:nvSpPr>
          <p:cNvPr id="6" name="Slide Number Placeholder 5"/>
          <p:cNvSpPr>
            <a:spLocks noGrp="1"/>
          </p:cNvSpPr>
          <p:nvPr>
            <p:ph type="sldNum" sz="quarter" idx="4"/>
          </p:nvPr>
        </p:nvSpPr>
        <p:spPr>
          <a:xfrm>
            <a:off x="6997148" y="6223829"/>
            <a:ext cx="1279663" cy="365125"/>
          </a:xfrm>
          <a:prstGeom prst="rect">
            <a:avLst/>
          </a:prstGeom>
        </p:spPr>
        <p:txBody>
          <a:bodyPr vert="horz" lIns="91440" tIns="45720" rIns="91440" bIns="45720" rtlCol="0" anchor="ctr"/>
          <a:lstStyle>
            <a:lvl1pPr algn="r">
              <a:defRPr sz="1000">
                <a:solidFill>
                  <a:schemeClr val="accent1"/>
                </a:solidFill>
              </a:defRPr>
            </a:lvl1pPr>
          </a:lstStyle>
          <a:p>
            <a:fld id="{57867F3A-EBBC-430F-9515-974FE4C54876}" type="slidenum">
              <a:rPr lang="en-MY" smtClean="0"/>
              <a:t>‹#›</a:t>
            </a:fld>
            <a:endParaRPr lang="en-MY"/>
          </a:p>
        </p:txBody>
      </p:sp>
    </p:spTree>
    <p:extLst>
      <p:ext uri="{BB962C8B-B14F-4D97-AF65-F5344CB8AC3E}">
        <p14:creationId xmlns:p14="http://schemas.microsoft.com/office/powerpoint/2010/main" val="1629940901"/>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l" defTabSz="685800" rtl="0" eaLnBrk="1" latinLnBrk="0" hangingPunct="1">
        <a:lnSpc>
          <a:spcPct val="90000"/>
        </a:lnSpc>
        <a:spcBef>
          <a:spcPct val="0"/>
        </a:spcBef>
        <a:buNone/>
        <a:defRPr sz="4000" kern="1200">
          <a:solidFill>
            <a:schemeClr val="accent1"/>
          </a:solidFill>
          <a:latin typeface="+mj-lt"/>
          <a:ea typeface="+mj-ea"/>
          <a:cs typeface="+mj-cs"/>
        </a:defRPr>
      </a:lvl1pPr>
    </p:titleStyle>
    <p:body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62E6B9D-7061-462E-8947-2825B75789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sp>
      <p:sp useBgFill="1">
        <p:nvSpPr>
          <p:cNvPr id="6" name="Rectangle 9">
            <a:extLst>
              <a:ext uri="{FF2B5EF4-FFF2-40B4-BE49-F238E27FC236}">
                <a16:creationId xmlns:a16="http://schemas.microsoft.com/office/drawing/2014/main" id="{EBCBE66D-4E28-4F31-90A0-960C40C59C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355" y="243840"/>
            <a:ext cx="8793480" cy="6377939"/>
          </a:xfrm>
          <a:prstGeom prst="rect">
            <a:avLst/>
          </a:prstGeom>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E4A28B7D-CDAC-43B8-827D-03A178836529}"/>
              </a:ext>
            </a:extLst>
          </p:cNvPr>
          <p:cNvSpPr>
            <a:spLocks noGrp="1"/>
          </p:cNvSpPr>
          <p:nvPr>
            <p:ph type="ctrTitle"/>
          </p:nvPr>
        </p:nvSpPr>
        <p:spPr>
          <a:xfrm>
            <a:off x="857247" y="532263"/>
            <a:ext cx="7419563" cy="3684895"/>
          </a:xfrm>
          <a:noFill/>
          <a:ln w="12700" cmpd="sng">
            <a:noFill/>
          </a:ln>
        </p:spPr>
        <p:txBody>
          <a:bodyPr anchor="b">
            <a:normAutofit/>
          </a:bodyPr>
          <a:lstStyle/>
          <a:p>
            <a:r>
              <a:rPr lang="en-US" sz="3800" dirty="0">
                <a:solidFill>
                  <a:schemeClr val="tx1"/>
                </a:solidFill>
              </a:rPr>
              <a:t>How Modern News Aggregators Help Development Communities Shape and Share Knowledge</a:t>
            </a:r>
            <a:br>
              <a:rPr lang="en-US" sz="3800" dirty="0">
                <a:solidFill>
                  <a:schemeClr val="tx1"/>
                </a:solidFill>
              </a:rPr>
            </a:br>
            <a:r>
              <a:rPr lang="en-US" sz="2400" b="0" dirty="0">
                <a:solidFill>
                  <a:schemeClr val="tx1"/>
                </a:solidFill>
              </a:rPr>
              <a:t>(</a:t>
            </a:r>
            <a:r>
              <a:rPr lang="ja-JP" altLang="en-US" sz="2400" b="0" dirty="0">
                <a:solidFill>
                  <a:schemeClr val="tx1"/>
                </a:solidFill>
              </a:rPr>
              <a:t>最新のニュースアグリゲーターが開発コミュニティの知識の形成と共有にどのように役立つか</a:t>
            </a:r>
            <a:r>
              <a:rPr lang="en-US" sz="2400" b="0" dirty="0">
                <a:solidFill>
                  <a:schemeClr val="tx1"/>
                </a:solidFill>
              </a:rPr>
              <a:t>)</a:t>
            </a:r>
            <a:endParaRPr lang="en-MY" sz="3800" b="0" dirty="0">
              <a:solidFill>
                <a:schemeClr val="tx1"/>
              </a:solidFill>
            </a:endParaRPr>
          </a:p>
        </p:txBody>
      </p:sp>
      <p:sp>
        <p:nvSpPr>
          <p:cNvPr id="3" name="Subtitle 2">
            <a:extLst>
              <a:ext uri="{FF2B5EF4-FFF2-40B4-BE49-F238E27FC236}">
                <a16:creationId xmlns:a16="http://schemas.microsoft.com/office/drawing/2014/main" id="{177885FE-3600-424B-BE3A-22592445A3EC}"/>
              </a:ext>
            </a:extLst>
          </p:cNvPr>
          <p:cNvSpPr>
            <a:spLocks noGrp="1"/>
          </p:cNvSpPr>
          <p:nvPr>
            <p:ph type="subTitle" idx="1"/>
          </p:nvPr>
        </p:nvSpPr>
        <p:spPr>
          <a:xfrm>
            <a:off x="857247" y="4217158"/>
            <a:ext cx="7419563" cy="1649338"/>
          </a:xfrm>
        </p:spPr>
        <p:txBody>
          <a:bodyPr anchor="t">
            <a:normAutofit/>
          </a:bodyPr>
          <a:lstStyle/>
          <a:p>
            <a:r>
              <a:rPr lang="de-DE" sz="2400" dirty="0">
                <a:solidFill>
                  <a:schemeClr val="accent1"/>
                </a:solidFill>
                <a:latin typeface="LinLibertineT"/>
              </a:rPr>
              <a:t>Mauricio Aniche, Christoph Treude, Igor Steinmacher, Igor Wiese, </a:t>
            </a:r>
            <a:r>
              <a:rPr lang="en-MY" sz="2400" dirty="0">
                <a:solidFill>
                  <a:schemeClr val="accent1"/>
                </a:solidFill>
                <a:latin typeface="LinLibertineT"/>
              </a:rPr>
              <a:t>Gustavo Pinto, Margaret-Anne Storey, Marco Aurelio </a:t>
            </a:r>
            <a:r>
              <a:rPr lang="en-MY" sz="2400" dirty="0" err="1">
                <a:solidFill>
                  <a:schemeClr val="accent1"/>
                </a:solidFill>
                <a:latin typeface="LinLibertineT"/>
              </a:rPr>
              <a:t>Gerosa</a:t>
            </a:r>
            <a:endParaRPr lang="en-MY" sz="2400" dirty="0">
              <a:solidFill>
                <a:schemeClr val="accent1"/>
              </a:solidFill>
            </a:endParaRPr>
          </a:p>
        </p:txBody>
      </p:sp>
    </p:spTree>
    <p:extLst>
      <p:ext uri="{BB962C8B-B14F-4D97-AF65-F5344CB8AC3E}">
        <p14:creationId xmlns:p14="http://schemas.microsoft.com/office/powerpoint/2010/main" val="1852804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C58B2-424F-4818-9D98-8563F6DABBD5}"/>
              </a:ext>
            </a:extLst>
          </p:cNvPr>
          <p:cNvSpPr>
            <a:spLocks noGrp="1"/>
          </p:cNvSpPr>
          <p:nvPr>
            <p:ph type="title"/>
          </p:nvPr>
        </p:nvSpPr>
        <p:spPr/>
        <p:txBody>
          <a:bodyPr/>
          <a:lstStyle/>
          <a:p>
            <a:r>
              <a:rPr lang="en-US" dirty="0"/>
              <a:t>BACKGROUND</a:t>
            </a:r>
            <a:endParaRPr lang="en-MY" dirty="0"/>
          </a:p>
        </p:txBody>
      </p:sp>
      <p:sp>
        <p:nvSpPr>
          <p:cNvPr id="3" name="Content Placeholder 2">
            <a:extLst>
              <a:ext uri="{FF2B5EF4-FFF2-40B4-BE49-F238E27FC236}">
                <a16:creationId xmlns:a16="http://schemas.microsoft.com/office/drawing/2014/main" id="{0A58BE2E-9B94-4F05-8E85-E57438A7CD92}"/>
              </a:ext>
            </a:extLst>
          </p:cNvPr>
          <p:cNvSpPr>
            <a:spLocks noGrp="1"/>
          </p:cNvSpPr>
          <p:nvPr>
            <p:ph idx="1"/>
          </p:nvPr>
        </p:nvSpPr>
        <p:spPr/>
        <p:txBody>
          <a:bodyPr>
            <a:normAutofit fontScale="85000" lnSpcReduction="20000"/>
          </a:bodyPr>
          <a:lstStyle/>
          <a:p>
            <a:r>
              <a:rPr lang="en-US" dirty="0">
                <a:latin typeface="Calibri" panose="020F0502020204030204" pitchFamily="34" charset="0"/>
                <a:cs typeface="Calibri" panose="020F0502020204030204" pitchFamily="34" charset="0"/>
              </a:rPr>
              <a:t>Software developers </a:t>
            </a:r>
            <a:r>
              <a:rPr lang="en-US" dirty="0">
                <a:solidFill>
                  <a:schemeClr val="tx1"/>
                </a:solidFill>
                <a:latin typeface="Calibri" panose="020F0502020204030204" pitchFamily="34" charset="0"/>
                <a:cs typeface="Calibri" panose="020F0502020204030204" pitchFamily="34" charset="0"/>
              </a:rPr>
              <a:t>need awareness of the latest news</a:t>
            </a:r>
            <a:r>
              <a:rPr lang="en-US" dirty="0">
                <a:latin typeface="Calibri" panose="020F0502020204030204" pitchFamily="34" charset="0"/>
                <a:cs typeface="Calibri" panose="020F0502020204030204" pitchFamily="34" charset="0"/>
              </a:rPr>
              <a:t> </a:t>
            </a:r>
            <a:r>
              <a:rPr lang="en-MY" dirty="0">
                <a:latin typeface="Calibri" panose="020F0502020204030204" pitchFamily="34" charset="0"/>
                <a:cs typeface="Calibri" panose="020F0502020204030204" pitchFamily="34" charset="0"/>
              </a:rPr>
              <a:t>related to their profession</a:t>
            </a:r>
            <a:endParaRPr lang="en-US" dirty="0">
              <a:latin typeface="Calibri" panose="020F0502020204030204" pitchFamily="34" charset="0"/>
              <a:cs typeface="Calibri" panose="020F0502020204030204" pitchFamily="34" charset="0"/>
            </a:endParaRPr>
          </a:p>
          <a:p>
            <a:r>
              <a:rPr lang="en-US" dirty="0">
                <a:solidFill>
                  <a:schemeClr val="tx1"/>
                </a:solidFill>
                <a:latin typeface="Calibri" panose="020F0502020204030204" pitchFamily="34" charset="0"/>
                <a:cs typeface="Calibri" panose="020F0502020204030204" pitchFamily="34" charset="0"/>
              </a:rPr>
              <a:t>News channels play an important role in knowledge exchange</a:t>
            </a:r>
          </a:p>
          <a:p>
            <a:r>
              <a:rPr lang="en-US" dirty="0">
                <a:latin typeface="Calibri" panose="020F0502020204030204" pitchFamily="34" charset="0"/>
                <a:cs typeface="Calibri" panose="020F0502020204030204" pitchFamily="34" charset="0"/>
              </a:rPr>
              <a:t>These modern news aggregators offer a blend of gamification and social network features that </a:t>
            </a:r>
          </a:p>
          <a:p>
            <a:pPr lvl="1"/>
            <a:r>
              <a:rPr lang="en-US" dirty="0">
                <a:latin typeface="Calibri" panose="020F0502020204030204" pitchFamily="34" charset="0"/>
                <a:cs typeface="Calibri" panose="020F0502020204030204" pitchFamily="34" charset="0"/>
              </a:rPr>
              <a:t>Increases developer social capital in a community </a:t>
            </a:r>
          </a:p>
          <a:p>
            <a:pPr lvl="1"/>
            <a:r>
              <a:rPr lang="en-US" dirty="0">
                <a:latin typeface="Calibri" panose="020F0502020204030204" pitchFamily="34" charset="0"/>
                <a:cs typeface="Calibri" panose="020F0502020204030204" pitchFamily="34" charset="0"/>
              </a:rPr>
              <a:t>Enables faster dissemination of curated content</a:t>
            </a:r>
          </a:p>
          <a:p>
            <a:pPr lvl="1"/>
            <a:r>
              <a:rPr lang="en-US" dirty="0">
                <a:latin typeface="Calibri" panose="020F0502020204030204" pitchFamily="34" charset="0"/>
                <a:cs typeface="Calibri" panose="020F0502020204030204" pitchFamily="34" charset="0"/>
              </a:rPr>
              <a:t>Such as Hacker News and Reddit</a:t>
            </a:r>
          </a:p>
          <a:p>
            <a:r>
              <a:rPr lang="en-US" dirty="0">
                <a:latin typeface="Calibri" panose="020F0502020204030204" pitchFamily="34" charset="0"/>
                <a:cs typeface="Calibri" panose="020F0502020204030204" pitchFamily="34" charset="0"/>
              </a:rPr>
              <a:t>Up to now, </a:t>
            </a:r>
            <a:r>
              <a:rPr lang="en-US" dirty="0">
                <a:solidFill>
                  <a:schemeClr val="tx1"/>
                </a:solidFill>
                <a:latin typeface="Calibri" panose="020F0502020204030204" pitchFamily="34" charset="0"/>
                <a:cs typeface="Calibri" panose="020F0502020204030204" pitchFamily="34" charset="0"/>
              </a:rPr>
              <a:t>there have only been a small number of studies </a:t>
            </a:r>
            <a:r>
              <a:rPr lang="en-US" dirty="0">
                <a:latin typeface="Calibri" panose="020F0502020204030204" pitchFamily="34" charset="0"/>
                <a:cs typeface="Calibri" panose="020F0502020204030204" pitchFamily="34" charset="0"/>
              </a:rPr>
              <a:t>of news aggregators for software developers</a:t>
            </a:r>
          </a:p>
          <a:p>
            <a:r>
              <a:rPr lang="en-US" dirty="0">
                <a:latin typeface="Calibri" panose="020F0502020204030204" pitchFamily="34" charset="0"/>
                <a:cs typeface="Calibri" panose="020F0502020204030204" pitchFamily="34" charset="0"/>
              </a:rPr>
              <a:t>There is </a:t>
            </a:r>
            <a:r>
              <a:rPr lang="en-US" dirty="0">
                <a:solidFill>
                  <a:schemeClr val="tx1"/>
                </a:solidFill>
                <a:latin typeface="Calibri" panose="020F0502020204030204" pitchFamily="34" charset="0"/>
                <a:cs typeface="Calibri" panose="020F0502020204030204" pitchFamily="34" charset="0"/>
              </a:rPr>
              <a:t>little understanding </a:t>
            </a:r>
            <a:r>
              <a:rPr lang="en-US" dirty="0">
                <a:latin typeface="Calibri" panose="020F0502020204030204" pitchFamily="34" charset="0"/>
                <a:cs typeface="Calibri" panose="020F0502020204030204" pitchFamily="34" charset="0"/>
              </a:rPr>
              <a:t>of on news aggregators</a:t>
            </a:r>
          </a:p>
          <a:p>
            <a:r>
              <a:rPr lang="en-US" dirty="0">
                <a:solidFill>
                  <a:schemeClr val="tx1"/>
                </a:solidFill>
                <a:latin typeface="Calibri" panose="020F0502020204030204" pitchFamily="34" charset="0"/>
                <a:cs typeface="Calibri" panose="020F0502020204030204" pitchFamily="34" charset="0"/>
              </a:rPr>
              <a:t>A study to understand more about modern news aggregators</a:t>
            </a:r>
          </a:p>
          <a:p>
            <a:r>
              <a:rPr lang="en-US" dirty="0">
                <a:latin typeface="Calibri" panose="020F0502020204030204" pitchFamily="34" charset="0"/>
                <a:cs typeface="Calibri" panose="020F0502020204030204" pitchFamily="34" charset="0"/>
              </a:rPr>
              <a:t>Used Reddit and Hacker News aggregators in this study</a:t>
            </a:r>
          </a:p>
          <a:p>
            <a:pPr lvl="1"/>
            <a:r>
              <a:rPr lang="en-US" dirty="0">
                <a:latin typeface="Calibri" panose="020F0502020204030204" pitchFamily="34" charset="0"/>
                <a:cs typeface="Calibri" panose="020F0502020204030204" pitchFamily="34" charset="0"/>
              </a:rPr>
              <a:t>enable users to post links with a short description and support commenting as well as voting on posts and comments</a:t>
            </a:r>
          </a:p>
          <a:p>
            <a:endParaRPr lang="en-MY"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7D24C7E3-0E39-4F14-A8EF-773414C85637}"/>
              </a:ext>
            </a:extLst>
          </p:cNvPr>
          <p:cNvSpPr>
            <a:spLocks noGrp="1"/>
          </p:cNvSpPr>
          <p:nvPr>
            <p:ph type="sldNum" sz="quarter" idx="12"/>
          </p:nvPr>
        </p:nvSpPr>
        <p:spPr/>
        <p:txBody>
          <a:bodyPr/>
          <a:lstStyle/>
          <a:p>
            <a:fld id="{57867F3A-EBBC-430F-9515-974FE4C54876}" type="slidenum">
              <a:rPr lang="en-MY" smtClean="0"/>
              <a:t>2</a:t>
            </a:fld>
            <a:endParaRPr lang="en-MY"/>
          </a:p>
        </p:txBody>
      </p:sp>
    </p:spTree>
    <p:extLst>
      <p:ext uri="{BB962C8B-B14F-4D97-AF65-F5344CB8AC3E}">
        <p14:creationId xmlns:p14="http://schemas.microsoft.com/office/powerpoint/2010/main" val="2827623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2D013-F1FA-4909-9A44-707EA297C58B}"/>
              </a:ext>
            </a:extLst>
          </p:cNvPr>
          <p:cNvSpPr>
            <a:spLocks noGrp="1"/>
          </p:cNvSpPr>
          <p:nvPr>
            <p:ph type="title"/>
          </p:nvPr>
        </p:nvSpPr>
        <p:spPr/>
        <p:txBody>
          <a:bodyPr/>
          <a:lstStyle/>
          <a:p>
            <a:r>
              <a:rPr lang="en-US" dirty="0"/>
              <a:t>AIM</a:t>
            </a:r>
            <a:endParaRPr lang="en-MY" dirty="0"/>
          </a:p>
        </p:txBody>
      </p:sp>
      <p:sp>
        <p:nvSpPr>
          <p:cNvPr id="3" name="Content Placeholder 2">
            <a:extLst>
              <a:ext uri="{FF2B5EF4-FFF2-40B4-BE49-F238E27FC236}">
                <a16:creationId xmlns:a16="http://schemas.microsoft.com/office/drawing/2014/main" id="{626CA592-5A62-47D1-9438-D8FEB3742DC4}"/>
              </a:ext>
            </a:extLst>
          </p:cNvPr>
          <p:cNvSpPr>
            <a:spLocks noGrp="1"/>
          </p:cNvSpPr>
          <p:nvPr>
            <p:ph idx="1"/>
          </p:nvPr>
        </p:nvSpPr>
        <p:spPr/>
        <p:txBody>
          <a:bodyPr>
            <a:normAutofit/>
          </a:bodyPr>
          <a:lstStyle/>
          <a:p>
            <a:r>
              <a:rPr lang="en-US" dirty="0">
                <a:latin typeface="Calibri" panose="020F0502020204030204" pitchFamily="34" charset="0"/>
                <a:cs typeface="Calibri" panose="020F0502020204030204" pitchFamily="34" charset="0"/>
              </a:rPr>
              <a:t>To understand programming-related news aggregator (r/programming and Hacker News)</a:t>
            </a:r>
          </a:p>
        </p:txBody>
      </p:sp>
      <p:sp>
        <p:nvSpPr>
          <p:cNvPr id="4" name="Slide Number Placeholder 3">
            <a:extLst>
              <a:ext uri="{FF2B5EF4-FFF2-40B4-BE49-F238E27FC236}">
                <a16:creationId xmlns:a16="http://schemas.microsoft.com/office/drawing/2014/main" id="{1F9E9031-8846-487E-A666-C559BA8159C2}"/>
              </a:ext>
            </a:extLst>
          </p:cNvPr>
          <p:cNvSpPr>
            <a:spLocks noGrp="1"/>
          </p:cNvSpPr>
          <p:nvPr>
            <p:ph type="sldNum" sz="quarter" idx="12"/>
          </p:nvPr>
        </p:nvSpPr>
        <p:spPr/>
        <p:txBody>
          <a:bodyPr/>
          <a:lstStyle/>
          <a:p>
            <a:fld id="{57867F3A-EBBC-430F-9515-974FE4C54876}" type="slidenum">
              <a:rPr lang="en-MY" smtClean="0"/>
              <a:t>3</a:t>
            </a:fld>
            <a:endParaRPr lang="en-MY"/>
          </a:p>
        </p:txBody>
      </p:sp>
    </p:spTree>
    <p:extLst>
      <p:ext uri="{BB962C8B-B14F-4D97-AF65-F5344CB8AC3E}">
        <p14:creationId xmlns:p14="http://schemas.microsoft.com/office/powerpoint/2010/main" val="582573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E5F17-4582-4031-B557-6044BDE83238}"/>
              </a:ext>
            </a:extLst>
          </p:cNvPr>
          <p:cNvSpPr>
            <a:spLocks noGrp="1"/>
          </p:cNvSpPr>
          <p:nvPr>
            <p:ph type="title"/>
          </p:nvPr>
        </p:nvSpPr>
        <p:spPr/>
        <p:txBody>
          <a:bodyPr/>
          <a:lstStyle/>
          <a:p>
            <a:r>
              <a:rPr lang="en-US" dirty="0"/>
              <a:t>RESEARCH QUESTIONS</a:t>
            </a:r>
            <a:endParaRPr lang="en-MY" dirty="0"/>
          </a:p>
        </p:txBody>
      </p:sp>
      <p:sp>
        <p:nvSpPr>
          <p:cNvPr id="3" name="Content Placeholder 2">
            <a:extLst>
              <a:ext uri="{FF2B5EF4-FFF2-40B4-BE49-F238E27FC236}">
                <a16:creationId xmlns:a16="http://schemas.microsoft.com/office/drawing/2014/main" id="{EE83D6EF-C172-4E13-9532-0F1575D177A4}"/>
              </a:ext>
            </a:extLst>
          </p:cNvPr>
          <p:cNvSpPr>
            <a:spLocks noGrp="1"/>
          </p:cNvSpPr>
          <p:nvPr>
            <p:ph idx="1"/>
          </p:nvPr>
        </p:nvSpPr>
        <p:spPr/>
        <p:txBody>
          <a:bodyPr>
            <a:normAutofit/>
          </a:bodyPr>
          <a:lstStyle/>
          <a:p>
            <a:r>
              <a:rPr lang="en-US" dirty="0">
                <a:solidFill>
                  <a:schemeClr val="tx1"/>
                </a:solidFill>
                <a:latin typeface="Calibri" panose="020F0502020204030204" pitchFamily="34" charset="0"/>
                <a:cs typeface="Calibri" panose="020F0502020204030204" pitchFamily="34" charset="0"/>
              </a:rPr>
              <a:t>RQ1: What motivates developers to participate in programming-related </a:t>
            </a:r>
            <a:r>
              <a:rPr lang="en-MY" dirty="0">
                <a:solidFill>
                  <a:schemeClr val="tx1"/>
                </a:solidFill>
                <a:latin typeface="Calibri" panose="020F0502020204030204" pitchFamily="34" charset="0"/>
                <a:cs typeface="Calibri" panose="020F0502020204030204" pitchFamily="34" charset="0"/>
              </a:rPr>
              <a:t>news aggregators?</a:t>
            </a:r>
          </a:p>
          <a:p>
            <a:r>
              <a:rPr lang="en-US" dirty="0">
                <a:solidFill>
                  <a:schemeClr val="tx1"/>
                </a:solidFill>
                <a:latin typeface="Calibri" panose="020F0502020204030204" pitchFamily="34" charset="0"/>
                <a:cs typeface="Calibri" panose="020F0502020204030204" pitchFamily="34" charset="0"/>
              </a:rPr>
              <a:t>RQ2: What are the characteristics of the content posted in </a:t>
            </a:r>
            <a:r>
              <a:rPr lang="en-MY" dirty="0">
                <a:solidFill>
                  <a:schemeClr val="tx1"/>
                </a:solidFill>
                <a:latin typeface="Calibri" panose="020F0502020204030204" pitchFamily="34" charset="0"/>
                <a:cs typeface="Calibri" panose="020F0502020204030204" pitchFamily="34" charset="0"/>
              </a:rPr>
              <a:t>programming-related news aggregators?</a:t>
            </a:r>
          </a:p>
          <a:p>
            <a:r>
              <a:rPr lang="en-US" dirty="0">
                <a:solidFill>
                  <a:schemeClr val="tx1"/>
                </a:solidFill>
                <a:latin typeface="Calibri" panose="020F0502020204030204" pitchFamily="34" charset="0"/>
                <a:cs typeface="Calibri" panose="020F0502020204030204" pitchFamily="34" charset="0"/>
              </a:rPr>
              <a:t>RQ3: What suggestions do the participants have to improve the community and features of programming-related news aggregators?</a:t>
            </a:r>
          </a:p>
        </p:txBody>
      </p:sp>
      <p:sp>
        <p:nvSpPr>
          <p:cNvPr id="4" name="Slide Number Placeholder 3">
            <a:extLst>
              <a:ext uri="{FF2B5EF4-FFF2-40B4-BE49-F238E27FC236}">
                <a16:creationId xmlns:a16="http://schemas.microsoft.com/office/drawing/2014/main" id="{4F3CDE92-C706-4D42-A9BC-01E8449B562B}"/>
              </a:ext>
            </a:extLst>
          </p:cNvPr>
          <p:cNvSpPr>
            <a:spLocks noGrp="1"/>
          </p:cNvSpPr>
          <p:nvPr>
            <p:ph type="sldNum" sz="quarter" idx="12"/>
          </p:nvPr>
        </p:nvSpPr>
        <p:spPr/>
        <p:txBody>
          <a:bodyPr/>
          <a:lstStyle/>
          <a:p>
            <a:fld id="{57867F3A-EBBC-430F-9515-974FE4C54876}" type="slidenum">
              <a:rPr lang="en-MY" smtClean="0"/>
              <a:t>4</a:t>
            </a:fld>
            <a:endParaRPr lang="en-MY"/>
          </a:p>
        </p:txBody>
      </p:sp>
    </p:spTree>
    <p:extLst>
      <p:ext uri="{BB962C8B-B14F-4D97-AF65-F5344CB8AC3E}">
        <p14:creationId xmlns:p14="http://schemas.microsoft.com/office/powerpoint/2010/main" val="3337232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31DDF-8F4E-4C12-A110-FC93B71D4ADA}"/>
              </a:ext>
            </a:extLst>
          </p:cNvPr>
          <p:cNvSpPr>
            <a:spLocks noGrp="1"/>
          </p:cNvSpPr>
          <p:nvPr>
            <p:ph type="title"/>
          </p:nvPr>
        </p:nvSpPr>
        <p:spPr/>
        <p:txBody>
          <a:bodyPr/>
          <a:lstStyle/>
          <a:p>
            <a:r>
              <a:rPr lang="en-US" dirty="0"/>
              <a:t>METHOD</a:t>
            </a:r>
            <a:endParaRPr lang="en-MY" dirty="0"/>
          </a:p>
        </p:txBody>
      </p:sp>
      <p:sp>
        <p:nvSpPr>
          <p:cNvPr id="3" name="Content Placeholder 2">
            <a:extLst>
              <a:ext uri="{FF2B5EF4-FFF2-40B4-BE49-F238E27FC236}">
                <a16:creationId xmlns:a16="http://schemas.microsoft.com/office/drawing/2014/main" id="{8263F79A-D140-4E90-B47B-4649DA503B7B}"/>
              </a:ext>
            </a:extLst>
          </p:cNvPr>
          <p:cNvSpPr>
            <a:spLocks noGrp="1"/>
          </p:cNvSpPr>
          <p:nvPr>
            <p:ph idx="1"/>
          </p:nvPr>
        </p:nvSpPr>
        <p:spPr/>
        <p:txBody>
          <a:bodyPr/>
          <a:lstStyle/>
          <a:p>
            <a:r>
              <a:rPr lang="en-US" dirty="0">
                <a:latin typeface="Calibri" panose="020F0502020204030204" pitchFamily="34" charset="0"/>
                <a:cs typeface="Calibri" panose="020F0502020204030204" pitchFamily="34" charset="0"/>
              </a:rPr>
              <a:t>Interviews</a:t>
            </a:r>
          </a:p>
          <a:p>
            <a:r>
              <a:rPr lang="en-US" dirty="0">
                <a:latin typeface="Calibri" panose="020F0502020204030204" pitchFamily="34" charset="0"/>
                <a:cs typeface="Calibri" panose="020F0502020204030204" pitchFamily="34" charset="0"/>
              </a:rPr>
              <a:t>Survey</a:t>
            </a:r>
          </a:p>
          <a:p>
            <a:r>
              <a:rPr lang="en-US" dirty="0">
                <a:latin typeface="Calibri" panose="020F0502020204030204" pitchFamily="34" charset="0"/>
                <a:cs typeface="Calibri" panose="020F0502020204030204" pitchFamily="34" charset="0"/>
              </a:rPr>
              <a:t>Content analysis</a:t>
            </a:r>
          </a:p>
        </p:txBody>
      </p:sp>
      <p:sp>
        <p:nvSpPr>
          <p:cNvPr id="4" name="Slide Number Placeholder 3">
            <a:extLst>
              <a:ext uri="{FF2B5EF4-FFF2-40B4-BE49-F238E27FC236}">
                <a16:creationId xmlns:a16="http://schemas.microsoft.com/office/drawing/2014/main" id="{04CC9CDE-5CE2-45A8-8FBD-961BF52ED9E0}"/>
              </a:ext>
            </a:extLst>
          </p:cNvPr>
          <p:cNvSpPr>
            <a:spLocks noGrp="1"/>
          </p:cNvSpPr>
          <p:nvPr>
            <p:ph type="sldNum" sz="quarter" idx="12"/>
          </p:nvPr>
        </p:nvSpPr>
        <p:spPr/>
        <p:txBody>
          <a:bodyPr/>
          <a:lstStyle/>
          <a:p>
            <a:fld id="{57867F3A-EBBC-430F-9515-974FE4C54876}" type="slidenum">
              <a:rPr lang="en-MY" smtClean="0"/>
              <a:t>5</a:t>
            </a:fld>
            <a:endParaRPr lang="en-MY"/>
          </a:p>
        </p:txBody>
      </p:sp>
    </p:spTree>
    <p:extLst>
      <p:ext uri="{BB962C8B-B14F-4D97-AF65-F5344CB8AC3E}">
        <p14:creationId xmlns:p14="http://schemas.microsoft.com/office/powerpoint/2010/main" val="1630816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59420-0F65-431F-9E4F-FED81D278D1A}"/>
              </a:ext>
            </a:extLst>
          </p:cNvPr>
          <p:cNvSpPr>
            <a:spLocks noGrp="1"/>
          </p:cNvSpPr>
          <p:nvPr>
            <p:ph type="title"/>
          </p:nvPr>
        </p:nvSpPr>
        <p:spPr/>
        <p:txBody>
          <a:bodyPr/>
          <a:lstStyle/>
          <a:p>
            <a:r>
              <a:rPr lang="en-US" dirty="0"/>
              <a:t>INTERVIEWS</a:t>
            </a:r>
            <a:endParaRPr lang="en-MY" dirty="0"/>
          </a:p>
        </p:txBody>
      </p:sp>
      <p:sp>
        <p:nvSpPr>
          <p:cNvPr id="3" name="Content Placeholder 2">
            <a:extLst>
              <a:ext uri="{FF2B5EF4-FFF2-40B4-BE49-F238E27FC236}">
                <a16:creationId xmlns:a16="http://schemas.microsoft.com/office/drawing/2014/main" id="{10C089EC-6459-4CCC-89DC-2B3995D2ACD8}"/>
              </a:ext>
            </a:extLst>
          </p:cNvPr>
          <p:cNvSpPr>
            <a:spLocks noGrp="1"/>
          </p:cNvSpPr>
          <p:nvPr>
            <p:ph idx="1"/>
          </p:nvPr>
        </p:nvSpPr>
        <p:spPr>
          <a:xfrm>
            <a:off x="857251" y="1722268"/>
            <a:ext cx="7404653" cy="4373732"/>
          </a:xfrm>
        </p:spPr>
        <p:txBody>
          <a:bodyPr>
            <a:normAutofit fontScale="85000" lnSpcReduction="10000"/>
          </a:bodyPr>
          <a:lstStyle/>
          <a:p>
            <a:r>
              <a:rPr lang="en-US" dirty="0">
                <a:solidFill>
                  <a:schemeClr val="tx1"/>
                </a:solidFill>
                <a:latin typeface="Calibri" panose="020F0502020204030204" pitchFamily="34" charset="0"/>
                <a:cs typeface="Calibri" panose="020F0502020204030204" pitchFamily="34" charset="0"/>
              </a:rPr>
              <a:t>Recruited active members</a:t>
            </a:r>
            <a:r>
              <a:rPr lang="en-US" dirty="0">
                <a:latin typeface="Calibri" panose="020F0502020204030204" pitchFamily="34" charset="0"/>
                <a:cs typeface="Calibri" panose="020F0502020204030204" pitchFamily="34" charset="0"/>
              </a:rPr>
              <a:t> of the r/programming community for the interviews</a:t>
            </a:r>
          </a:p>
          <a:p>
            <a:r>
              <a:rPr lang="en-US" dirty="0">
                <a:solidFill>
                  <a:schemeClr val="tx1"/>
                </a:solidFill>
                <a:latin typeface="Calibri" panose="020F0502020204030204" pitchFamily="34" charset="0"/>
                <a:cs typeface="Calibri" panose="020F0502020204030204" pitchFamily="34" charset="0"/>
              </a:rPr>
              <a:t>Interviewed 22 participants </a:t>
            </a:r>
            <a:r>
              <a:rPr lang="en-US" dirty="0">
                <a:latin typeface="Calibri" panose="020F0502020204030204" pitchFamily="34" charset="0"/>
                <a:cs typeface="Calibri" panose="020F0502020204030204" pitchFamily="34" charset="0"/>
              </a:rPr>
              <a:t>(response rate of 10%), identified as P1 - P22</a:t>
            </a:r>
          </a:p>
          <a:p>
            <a:pPr lvl="1"/>
            <a:r>
              <a:rPr lang="en-US" dirty="0">
                <a:latin typeface="Calibri" panose="020F0502020204030204" pitchFamily="34" charset="0"/>
                <a:cs typeface="Calibri" panose="020F0502020204030204" pitchFamily="34" charset="0"/>
              </a:rPr>
              <a:t>All participants work in the software development industry</a:t>
            </a:r>
          </a:p>
          <a:p>
            <a:pPr lvl="1"/>
            <a:r>
              <a:rPr lang="en-US" dirty="0">
                <a:latin typeface="Calibri" panose="020F0502020204030204" pitchFamily="34" charset="0"/>
                <a:cs typeface="Calibri" panose="020F0502020204030204" pitchFamily="34" charset="0"/>
              </a:rPr>
              <a:t>Their experience in industry ranges from 3 to 25 years</a:t>
            </a:r>
          </a:p>
          <a:p>
            <a:pPr lvl="1"/>
            <a:r>
              <a:rPr lang="en-US" dirty="0">
                <a:latin typeface="Calibri" panose="020F0502020204030204" pitchFamily="34" charset="0"/>
                <a:cs typeface="Calibri" panose="020F0502020204030204" pitchFamily="34" charset="0"/>
              </a:rPr>
              <a:t>Interviewees belong to different ethnic groups (living in South America, North America, Europe, Asia, and Oceania)</a:t>
            </a:r>
          </a:p>
          <a:p>
            <a:pPr lvl="1"/>
            <a:r>
              <a:rPr lang="en-US" dirty="0">
                <a:latin typeface="Calibri" panose="020F0502020204030204" pitchFamily="34" charset="0"/>
                <a:cs typeface="Calibri" panose="020F0502020204030204" pitchFamily="34" charset="0"/>
              </a:rPr>
              <a:t>Together, they speak 12 different languages</a:t>
            </a:r>
          </a:p>
          <a:p>
            <a:r>
              <a:rPr lang="en-US" dirty="0">
                <a:latin typeface="Calibri" panose="020F0502020204030204" pitchFamily="34" charset="0"/>
                <a:cs typeface="Calibri" panose="020F0502020204030204" pitchFamily="34" charset="0"/>
              </a:rPr>
              <a:t>Interviews were conducted via </a:t>
            </a:r>
            <a:r>
              <a:rPr lang="en-US" dirty="0">
                <a:solidFill>
                  <a:schemeClr val="tx1"/>
                </a:solidFill>
                <a:latin typeface="Calibri" panose="020F0502020204030204" pitchFamily="34" charset="0"/>
                <a:cs typeface="Calibri" panose="020F0502020204030204" pitchFamily="34" charset="0"/>
              </a:rPr>
              <a:t>video calls and e-mail</a:t>
            </a:r>
          </a:p>
          <a:p>
            <a:r>
              <a:rPr lang="en-US" dirty="0">
                <a:latin typeface="Calibri" panose="020F0502020204030204" pitchFamily="34" charset="0"/>
                <a:cs typeface="Calibri" panose="020F0502020204030204" pitchFamily="34" charset="0"/>
              </a:rPr>
              <a:t>Focused on five main topics: </a:t>
            </a:r>
          </a:p>
          <a:p>
            <a:pPr marL="0" indent="0">
              <a:buNone/>
            </a:pPr>
            <a:r>
              <a:rPr lang="en-US" dirty="0">
                <a:latin typeface="Calibri" panose="020F0502020204030204" pitchFamily="34" charset="0"/>
                <a:cs typeface="Calibri" panose="020F0502020204030204" pitchFamily="34" charset="0"/>
              </a:rPr>
              <a:t>(1) The </a:t>
            </a:r>
            <a:r>
              <a:rPr lang="en-US" dirty="0">
                <a:solidFill>
                  <a:schemeClr val="tx1"/>
                </a:solidFill>
                <a:latin typeface="Calibri" panose="020F0502020204030204" pitchFamily="34" charset="0"/>
                <a:cs typeface="Calibri" panose="020F0502020204030204" pitchFamily="34" charset="0"/>
              </a:rPr>
              <a:t>interviewees’ perceptions about what motivates </a:t>
            </a:r>
            <a:r>
              <a:rPr lang="en-US" dirty="0">
                <a:latin typeface="Calibri" panose="020F0502020204030204" pitchFamily="34" charset="0"/>
                <a:cs typeface="Calibri" panose="020F0502020204030204" pitchFamily="34" charset="0"/>
              </a:rPr>
              <a:t>them to use the news aggregator</a:t>
            </a:r>
          </a:p>
          <a:p>
            <a:pPr marL="0" indent="0">
              <a:buNone/>
            </a:pPr>
            <a:r>
              <a:rPr lang="en-US" dirty="0">
                <a:latin typeface="Calibri" panose="020F0502020204030204" pitchFamily="34" charset="0"/>
                <a:cs typeface="Calibri" panose="020F0502020204030204" pitchFamily="34" charset="0"/>
              </a:rPr>
              <a:t>(2) </a:t>
            </a:r>
            <a:r>
              <a:rPr lang="en-US" dirty="0">
                <a:solidFill>
                  <a:schemeClr val="tx1"/>
                </a:solidFill>
                <a:latin typeface="Calibri" panose="020F0502020204030204" pitchFamily="34" charset="0"/>
                <a:cs typeface="Calibri" panose="020F0502020204030204" pitchFamily="34" charset="0"/>
              </a:rPr>
              <a:t>Reasons to contribute </a:t>
            </a:r>
            <a:r>
              <a:rPr lang="en-US" dirty="0">
                <a:latin typeface="Calibri" panose="020F0502020204030204" pitchFamily="34" charset="0"/>
                <a:cs typeface="Calibri" panose="020F0502020204030204" pitchFamily="34" charset="0"/>
              </a:rPr>
              <a:t>(i.e., posting news, commenting, and voting)</a:t>
            </a:r>
          </a:p>
          <a:p>
            <a:pPr marL="0" indent="0">
              <a:buNone/>
            </a:pPr>
            <a:r>
              <a:rPr lang="en-US" dirty="0">
                <a:latin typeface="Calibri" panose="020F0502020204030204" pitchFamily="34" charset="0"/>
                <a:cs typeface="Calibri" panose="020F0502020204030204" pitchFamily="34" charset="0"/>
              </a:rPr>
              <a:t>(3) The </a:t>
            </a:r>
            <a:r>
              <a:rPr lang="en-US" dirty="0">
                <a:solidFill>
                  <a:schemeClr val="tx1"/>
                </a:solidFill>
                <a:latin typeface="Calibri" panose="020F0502020204030204" pitchFamily="34" charset="0"/>
                <a:cs typeface="Calibri" panose="020F0502020204030204" pitchFamily="34" charset="0"/>
              </a:rPr>
              <a:t>content they commonly read </a:t>
            </a:r>
            <a:r>
              <a:rPr lang="en-US" dirty="0">
                <a:latin typeface="Calibri" panose="020F0502020204030204" pitchFamily="34" charset="0"/>
                <a:cs typeface="Calibri" panose="020F0502020204030204" pitchFamily="34" charset="0"/>
              </a:rPr>
              <a:t>and what the learning outcomes are </a:t>
            </a:r>
          </a:p>
          <a:p>
            <a:pPr marL="0" indent="0">
              <a:buNone/>
            </a:pPr>
            <a:r>
              <a:rPr lang="en-US" dirty="0">
                <a:latin typeface="Calibri" panose="020F0502020204030204" pitchFamily="34" charset="0"/>
                <a:cs typeface="Calibri" panose="020F0502020204030204" pitchFamily="34" charset="0"/>
              </a:rPr>
              <a:t>(4) The </a:t>
            </a:r>
            <a:r>
              <a:rPr lang="en-US" dirty="0">
                <a:solidFill>
                  <a:schemeClr val="tx1"/>
                </a:solidFill>
                <a:latin typeface="Calibri" panose="020F0502020204030204" pitchFamily="34" charset="0"/>
                <a:cs typeface="Calibri" panose="020F0502020204030204" pitchFamily="34" charset="0"/>
              </a:rPr>
              <a:t>differences among news aggregators</a:t>
            </a:r>
            <a:r>
              <a:rPr lang="en-US" dirty="0">
                <a:latin typeface="Calibri" panose="020F0502020204030204" pitchFamily="34" charset="0"/>
                <a:cs typeface="Calibri" panose="020F0502020204030204" pitchFamily="34" charset="0"/>
              </a:rPr>
              <a:t>(e.g., Reddit, Hacker News)</a:t>
            </a:r>
          </a:p>
          <a:p>
            <a:pPr marL="0" indent="0">
              <a:buNone/>
            </a:pPr>
            <a:r>
              <a:rPr lang="en-US" dirty="0">
                <a:latin typeface="Calibri" panose="020F0502020204030204" pitchFamily="34" charset="0"/>
                <a:cs typeface="Calibri" panose="020F0502020204030204" pitchFamily="34" charset="0"/>
              </a:rPr>
              <a:t>(5) </a:t>
            </a:r>
            <a:r>
              <a:rPr lang="en-US" dirty="0">
                <a:solidFill>
                  <a:schemeClr val="tx1"/>
                </a:solidFill>
                <a:latin typeface="Calibri" panose="020F0502020204030204" pitchFamily="34" charset="0"/>
                <a:cs typeface="Calibri" panose="020F0502020204030204" pitchFamily="34" charset="0"/>
              </a:rPr>
              <a:t>Pitfalls and challenges</a:t>
            </a:r>
            <a:r>
              <a:rPr lang="en-US" dirty="0">
                <a:latin typeface="Calibri" panose="020F0502020204030204" pitchFamily="34" charset="0"/>
                <a:cs typeface="Calibri" panose="020F0502020204030204" pitchFamily="34" charset="0"/>
              </a:rPr>
              <a:t> they face, as well as </a:t>
            </a:r>
            <a:r>
              <a:rPr lang="en-US" dirty="0">
                <a:solidFill>
                  <a:schemeClr val="tx1"/>
                </a:solidFill>
                <a:latin typeface="Calibri" panose="020F0502020204030204" pitchFamily="34" charset="0"/>
                <a:cs typeface="Calibri" panose="020F0502020204030204" pitchFamily="34" charset="0"/>
              </a:rPr>
              <a:t>advice</a:t>
            </a:r>
            <a:r>
              <a:rPr lang="en-US" dirty="0">
                <a:latin typeface="Calibri" panose="020F0502020204030204" pitchFamily="34" charset="0"/>
                <a:cs typeface="Calibri" panose="020F0502020204030204" pitchFamily="34" charset="0"/>
              </a:rPr>
              <a:t> for newcomers</a:t>
            </a:r>
            <a:endParaRPr lang="en-MY"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A698AB26-EA72-49D1-A160-0B6BE4D53B34}"/>
              </a:ext>
            </a:extLst>
          </p:cNvPr>
          <p:cNvSpPr>
            <a:spLocks noGrp="1"/>
          </p:cNvSpPr>
          <p:nvPr>
            <p:ph type="sldNum" sz="quarter" idx="12"/>
          </p:nvPr>
        </p:nvSpPr>
        <p:spPr/>
        <p:txBody>
          <a:bodyPr/>
          <a:lstStyle/>
          <a:p>
            <a:fld id="{57867F3A-EBBC-430F-9515-974FE4C54876}" type="slidenum">
              <a:rPr lang="en-MY" smtClean="0"/>
              <a:t>6</a:t>
            </a:fld>
            <a:endParaRPr lang="en-MY"/>
          </a:p>
        </p:txBody>
      </p:sp>
    </p:spTree>
    <p:extLst>
      <p:ext uri="{BB962C8B-B14F-4D97-AF65-F5344CB8AC3E}">
        <p14:creationId xmlns:p14="http://schemas.microsoft.com/office/powerpoint/2010/main" val="3785133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49AEC-C979-4FC9-BB5C-3E81DAD6A414}"/>
              </a:ext>
            </a:extLst>
          </p:cNvPr>
          <p:cNvSpPr>
            <a:spLocks noGrp="1"/>
          </p:cNvSpPr>
          <p:nvPr>
            <p:ph type="title"/>
          </p:nvPr>
        </p:nvSpPr>
        <p:spPr/>
        <p:txBody>
          <a:bodyPr/>
          <a:lstStyle/>
          <a:p>
            <a:r>
              <a:rPr lang="en-US" dirty="0"/>
              <a:t>SURVEY</a:t>
            </a:r>
            <a:endParaRPr lang="en-MY" dirty="0"/>
          </a:p>
        </p:txBody>
      </p:sp>
      <p:sp>
        <p:nvSpPr>
          <p:cNvPr id="3" name="Content Placeholder 2">
            <a:extLst>
              <a:ext uri="{FF2B5EF4-FFF2-40B4-BE49-F238E27FC236}">
                <a16:creationId xmlns:a16="http://schemas.microsoft.com/office/drawing/2014/main" id="{DA196A16-44C6-4399-8567-4398C1D16463}"/>
              </a:ext>
            </a:extLst>
          </p:cNvPr>
          <p:cNvSpPr>
            <a:spLocks noGrp="1"/>
          </p:cNvSpPr>
          <p:nvPr>
            <p:ph idx="1"/>
          </p:nvPr>
        </p:nvSpPr>
        <p:spPr/>
        <p:txBody>
          <a:bodyPr>
            <a:normAutofit fontScale="92500" lnSpcReduction="10000"/>
          </a:bodyPr>
          <a:lstStyle/>
          <a:p>
            <a:r>
              <a:rPr lang="en-US" dirty="0">
                <a:latin typeface="Calibri" panose="020F0502020204030204" pitchFamily="34" charset="0"/>
                <a:cs typeface="Calibri" panose="020F0502020204030204" pitchFamily="34" charset="0"/>
              </a:rPr>
              <a:t>Aimed at measuring the qualitative findings</a:t>
            </a:r>
          </a:p>
          <a:p>
            <a:r>
              <a:rPr lang="en-US" dirty="0">
                <a:latin typeface="Calibri" panose="020F0502020204030204" pitchFamily="34" charset="0"/>
                <a:cs typeface="Calibri" panose="020F0502020204030204" pitchFamily="34" charset="0"/>
              </a:rPr>
              <a:t>Had to </a:t>
            </a:r>
            <a:r>
              <a:rPr lang="en-US" dirty="0">
                <a:solidFill>
                  <a:schemeClr val="tx1"/>
                </a:solidFill>
                <a:latin typeface="Calibri" panose="020F0502020204030204" pitchFamily="34" charset="0"/>
                <a:cs typeface="Calibri" panose="020F0502020204030204" pitchFamily="34" charset="0"/>
              </a:rPr>
              <a:t>indicate their agreement</a:t>
            </a:r>
            <a:r>
              <a:rPr lang="en-US" dirty="0">
                <a:latin typeface="Calibri" panose="020F0502020204030204" pitchFamily="34" charset="0"/>
                <a:cs typeface="Calibri" panose="020F0502020204030204" pitchFamily="34" charset="0"/>
              </a:rPr>
              <a:t> with statements derived from the interview analysis</a:t>
            </a:r>
          </a:p>
          <a:p>
            <a:r>
              <a:rPr lang="en-US" dirty="0">
                <a:latin typeface="Calibri" panose="020F0502020204030204" pitchFamily="34" charset="0"/>
                <a:cs typeface="Calibri" panose="020F0502020204030204" pitchFamily="34" charset="0"/>
              </a:rPr>
              <a:t>Answer options ranged from strongly disagree to strongly agree</a:t>
            </a:r>
          </a:p>
          <a:p>
            <a:pPr lvl="1"/>
            <a:r>
              <a:rPr lang="en-US" dirty="0">
                <a:latin typeface="Calibri" panose="020F0502020204030204" pitchFamily="34" charset="0"/>
                <a:cs typeface="Calibri" panose="020F0502020204030204" pitchFamily="34" charset="0"/>
              </a:rPr>
              <a:t>Also allowed users to respond "do not know" or "does not apply"</a:t>
            </a:r>
          </a:p>
          <a:p>
            <a:r>
              <a:rPr lang="en-US" dirty="0">
                <a:latin typeface="Calibri" panose="020F0502020204030204" pitchFamily="34" charset="0"/>
                <a:cs typeface="Calibri" panose="020F0502020204030204" pitchFamily="34" charset="0"/>
              </a:rPr>
              <a:t>The survey </a:t>
            </a:r>
            <a:r>
              <a:rPr lang="en-US" dirty="0">
                <a:solidFill>
                  <a:schemeClr val="tx1"/>
                </a:solidFill>
                <a:latin typeface="Calibri" panose="020F0502020204030204" pitchFamily="34" charset="0"/>
                <a:cs typeface="Calibri" panose="020F0502020204030204" pitchFamily="34" charset="0"/>
              </a:rPr>
              <a:t>contained 21 statements </a:t>
            </a:r>
            <a:r>
              <a:rPr lang="en-US" dirty="0">
                <a:latin typeface="Calibri" panose="020F0502020204030204" pitchFamily="34" charset="0"/>
                <a:cs typeface="Calibri" panose="020F0502020204030204" pitchFamily="34" charset="0"/>
              </a:rPr>
              <a:t>and demographics questions</a:t>
            </a:r>
          </a:p>
          <a:p>
            <a:r>
              <a:rPr lang="en-US" dirty="0">
                <a:latin typeface="Calibri" panose="020F0502020204030204" pitchFamily="34" charset="0"/>
                <a:cs typeface="Calibri" panose="020F0502020204030204" pitchFamily="34" charset="0"/>
              </a:rPr>
              <a:t>Shared the survey on five social networks: Medium, Hacker News, Reddit, Twitter, and Facebook</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Obtained 99 answers</a:t>
            </a:r>
          </a:p>
          <a:p>
            <a:r>
              <a:rPr lang="en-US" dirty="0">
                <a:latin typeface="Calibri" panose="020F0502020204030204" pitchFamily="34" charset="0"/>
                <a:cs typeface="Calibri" panose="020F0502020204030204" pitchFamily="34" charset="0"/>
              </a:rPr>
              <a:t>Were from 32 different countries</a:t>
            </a:r>
          </a:p>
          <a:p>
            <a:r>
              <a:rPr lang="en-US" dirty="0">
                <a:latin typeface="Calibri" panose="020F0502020204030204" pitchFamily="34" charset="0"/>
                <a:cs typeface="Calibri" panose="020F0502020204030204" pitchFamily="34" charset="0"/>
              </a:rPr>
              <a:t>All participants are involved with software development activities</a:t>
            </a:r>
            <a:endParaRPr lang="en-MY"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C0453325-9768-44A1-A1C6-DEC51C4E5761}"/>
              </a:ext>
            </a:extLst>
          </p:cNvPr>
          <p:cNvSpPr>
            <a:spLocks noGrp="1"/>
          </p:cNvSpPr>
          <p:nvPr>
            <p:ph type="sldNum" sz="quarter" idx="12"/>
          </p:nvPr>
        </p:nvSpPr>
        <p:spPr/>
        <p:txBody>
          <a:bodyPr/>
          <a:lstStyle/>
          <a:p>
            <a:fld id="{57867F3A-EBBC-430F-9515-974FE4C54876}" type="slidenum">
              <a:rPr lang="en-MY" smtClean="0"/>
              <a:t>7</a:t>
            </a:fld>
            <a:endParaRPr lang="en-MY"/>
          </a:p>
        </p:txBody>
      </p:sp>
    </p:spTree>
    <p:extLst>
      <p:ext uri="{BB962C8B-B14F-4D97-AF65-F5344CB8AC3E}">
        <p14:creationId xmlns:p14="http://schemas.microsoft.com/office/powerpoint/2010/main" val="3603867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CD649560-1C08-4719-8829-B0F8B0BC5F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908" y="769640"/>
            <a:ext cx="5952184" cy="2440395"/>
          </a:xfrm>
          <a:prstGeom prst="rect">
            <a:avLst/>
          </a:prstGeom>
        </p:spPr>
      </p:pic>
      <p:pic>
        <p:nvPicPr>
          <p:cNvPr id="7" name="Content Placeholder 5">
            <a:extLst>
              <a:ext uri="{FF2B5EF4-FFF2-40B4-BE49-F238E27FC236}">
                <a16:creationId xmlns:a16="http://schemas.microsoft.com/office/drawing/2014/main" id="{793080A7-4677-4026-9BDB-56A7118DF0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5908" y="3514043"/>
            <a:ext cx="5952184" cy="2574317"/>
          </a:xfrm>
          <a:prstGeom prst="rect">
            <a:avLst/>
          </a:prstGeom>
        </p:spPr>
      </p:pic>
      <p:sp>
        <p:nvSpPr>
          <p:cNvPr id="4" name="Slide Number Placeholder 3">
            <a:extLst>
              <a:ext uri="{FF2B5EF4-FFF2-40B4-BE49-F238E27FC236}">
                <a16:creationId xmlns:a16="http://schemas.microsoft.com/office/drawing/2014/main" id="{410ADBA0-9CCC-4CE4-B4F6-F3FED5A03DC0}"/>
              </a:ext>
            </a:extLst>
          </p:cNvPr>
          <p:cNvSpPr>
            <a:spLocks noGrp="1"/>
          </p:cNvSpPr>
          <p:nvPr>
            <p:ph type="sldNum" sz="quarter" idx="12"/>
          </p:nvPr>
        </p:nvSpPr>
        <p:spPr>
          <a:xfrm>
            <a:off x="6997147" y="6223828"/>
            <a:ext cx="1279663" cy="365125"/>
          </a:xfrm>
        </p:spPr>
        <p:txBody>
          <a:bodyPr>
            <a:normAutofit/>
          </a:bodyPr>
          <a:lstStyle/>
          <a:p>
            <a:pPr>
              <a:spcAft>
                <a:spcPts val="600"/>
              </a:spcAft>
            </a:pPr>
            <a:fld id="{57867F3A-EBBC-430F-9515-974FE4C54876}" type="slidenum">
              <a:rPr lang="en-MY" smtClean="0"/>
              <a:pPr>
                <a:spcAft>
                  <a:spcPts val="600"/>
                </a:spcAft>
              </a:pPr>
              <a:t>8</a:t>
            </a:fld>
            <a:endParaRPr lang="en-MY"/>
          </a:p>
        </p:txBody>
      </p:sp>
    </p:spTree>
    <p:extLst>
      <p:ext uri="{BB962C8B-B14F-4D97-AF65-F5344CB8AC3E}">
        <p14:creationId xmlns:p14="http://schemas.microsoft.com/office/powerpoint/2010/main" val="2648494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387BC-4A47-4CDD-9E04-3D5F9562BB17}"/>
              </a:ext>
            </a:extLst>
          </p:cNvPr>
          <p:cNvSpPr>
            <a:spLocks noGrp="1"/>
          </p:cNvSpPr>
          <p:nvPr>
            <p:ph type="title"/>
          </p:nvPr>
        </p:nvSpPr>
        <p:spPr/>
        <p:txBody>
          <a:bodyPr/>
          <a:lstStyle/>
          <a:p>
            <a:r>
              <a:rPr lang="en-US" dirty="0"/>
              <a:t>CONTENT ANALYSIS</a:t>
            </a:r>
            <a:endParaRPr lang="en-MY" dirty="0"/>
          </a:p>
        </p:txBody>
      </p:sp>
      <p:sp>
        <p:nvSpPr>
          <p:cNvPr id="3" name="Content Placeholder 2">
            <a:extLst>
              <a:ext uri="{FF2B5EF4-FFF2-40B4-BE49-F238E27FC236}">
                <a16:creationId xmlns:a16="http://schemas.microsoft.com/office/drawing/2014/main" id="{51CE35A6-76C8-4854-920E-65F35E2AA8E6}"/>
              </a:ext>
            </a:extLst>
          </p:cNvPr>
          <p:cNvSpPr>
            <a:spLocks noGrp="1"/>
          </p:cNvSpPr>
          <p:nvPr>
            <p:ph idx="1"/>
          </p:nvPr>
        </p:nvSpPr>
        <p:spPr/>
        <p:txBody>
          <a:bodyPr>
            <a:normAutofit/>
          </a:bodyPr>
          <a:lstStyle/>
          <a:p>
            <a:r>
              <a:rPr lang="en-US" dirty="0">
                <a:solidFill>
                  <a:schemeClr val="tx1"/>
                </a:solidFill>
              </a:rPr>
              <a:t>Collected all posts and comments </a:t>
            </a:r>
            <a:r>
              <a:rPr lang="en-US" dirty="0"/>
              <a:t>posted between </a:t>
            </a:r>
            <a:r>
              <a:rPr lang="en-US" dirty="0">
                <a:solidFill>
                  <a:schemeClr val="tx1"/>
                </a:solidFill>
              </a:rPr>
              <a:t>1 January 2016 and 30 April 2017 </a:t>
            </a:r>
          </a:p>
          <a:p>
            <a:pPr lvl="1"/>
            <a:r>
              <a:rPr lang="en-US" dirty="0"/>
              <a:t>492,752 posts from Hacker News</a:t>
            </a:r>
          </a:p>
          <a:p>
            <a:pPr lvl="1"/>
            <a:r>
              <a:rPr lang="en-US" dirty="0"/>
              <a:t>44,640 posts from r/programming</a:t>
            </a:r>
          </a:p>
          <a:p>
            <a:endParaRPr lang="en-US" dirty="0"/>
          </a:p>
          <a:p>
            <a:r>
              <a:rPr lang="en-US" dirty="0">
                <a:solidFill>
                  <a:schemeClr val="tx1"/>
                </a:solidFill>
              </a:rPr>
              <a:t>Randomly </a:t>
            </a:r>
            <a:r>
              <a:rPr lang="en-US" dirty="0"/>
              <a:t>selected a sample of </a:t>
            </a:r>
          </a:p>
          <a:p>
            <a:pPr lvl="1"/>
            <a:r>
              <a:rPr lang="en-US" dirty="0"/>
              <a:t>300 posts from Reddit’s r/programming  </a:t>
            </a:r>
          </a:p>
          <a:p>
            <a:pPr lvl="1"/>
            <a:r>
              <a:rPr lang="en-US" dirty="0"/>
              <a:t>300 posts from Hacker News</a:t>
            </a:r>
          </a:p>
        </p:txBody>
      </p:sp>
      <p:sp>
        <p:nvSpPr>
          <p:cNvPr id="4" name="Slide Number Placeholder 3">
            <a:extLst>
              <a:ext uri="{FF2B5EF4-FFF2-40B4-BE49-F238E27FC236}">
                <a16:creationId xmlns:a16="http://schemas.microsoft.com/office/drawing/2014/main" id="{BF4392F3-9DC6-4F1E-8DFF-2A0D4A82E5EA}"/>
              </a:ext>
            </a:extLst>
          </p:cNvPr>
          <p:cNvSpPr>
            <a:spLocks noGrp="1"/>
          </p:cNvSpPr>
          <p:nvPr>
            <p:ph type="sldNum" sz="quarter" idx="12"/>
          </p:nvPr>
        </p:nvSpPr>
        <p:spPr/>
        <p:txBody>
          <a:bodyPr/>
          <a:lstStyle/>
          <a:p>
            <a:fld id="{57867F3A-EBBC-430F-9515-974FE4C54876}" type="slidenum">
              <a:rPr lang="en-MY" smtClean="0"/>
              <a:t>9</a:t>
            </a:fld>
            <a:endParaRPr lang="en-MY"/>
          </a:p>
        </p:txBody>
      </p:sp>
    </p:spTree>
    <p:extLst>
      <p:ext uri="{BB962C8B-B14F-4D97-AF65-F5344CB8AC3E}">
        <p14:creationId xmlns:p14="http://schemas.microsoft.com/office/powerpoint/2010/main" val="2960619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90E30-3494-48EA-9F16-5EEA212B7B8D}"/>
              </a:ext>
            </a:extLst>
          </p:cNvPr>
          <p:cNvSpPr>
            <a:spLocks noGrp="1"/>
          </p:cNvSpPr>
          <p:nvPr>
            <p:ph type="title"/>
          </p:nvPr>
        </p:nvSpPr>
        <p:spPr/>
        <p:txBody>
          <a:bodyPr/>
          <a:lstStyle/>
          <a:p>
            <a:r>
              <a:rPr lang="en-US" dirty="0"/>
              <a:t>RESULT</a:t>
            </a:r>
            <a:endParaRPr lang="en-MY" dirty="0"/>
          </a:p>
        </p:txBody>
      </p:sp>
      <p:sp>
        <p:nvSpPr>
          <p:cNvPr id="3" name="Content Placeholder 2">
            <a:extLst>
              <a:ext uri="{FF2B5EF4-FFF2-40B4-BE49-F238E27FC236}">
                <a16:creationId xmlns:a16="http://schemas.microsoft.com/office/drawing/2014/main" id="{7720FC35-0526-4253-AE38-BFD85DE2E411}"/>
              </a:ext>
            </a:extLst>
          </p:cNvPr>
          <p:cNvSpPr>
            <a:spLocks noGrp="1"/>
          </p:cNvSpPr>
          <p:nvPr>
            <p:ph idx="1"/>
          </p:nvPr>
        </p:nvSpPr>
        <p:spPr/>
        <p:txBody>
          <a:bodyPr/>
          <a:lstStyle/>
          <a:p>
            <a:pPr marL="491490" indent="-457200">
              <a:buFont typeface="+mj-lt"/>
              <a:buAutoNum type="arabicPeriod"/>
            </a:pPr>
            <a:r>
              <a:rPr lang="en-US" dirty="0"/>
              <a:t>Motivations to participate (RQ1)</a:t>
            </a:r>
          </a:p>
          <a:p>
            <a:pPr marL="491490" indent="-457200">
              <a:buFont typeface="+mj-lt"/>
              <a:buAutoNum type="arabicPeriod"/>
            </a:pPr>
            <a:r>
              <a:rPr lang="en-US" dirty="0"/>
              <a:t>Characteristics of the content (RQ2)</a:t>
            </a:r>
          </a:p>
          <a:p>
            <a:pPr marL="491490" indent="-457200">
              <a:buFont typeface="+mj-lt"/>
              <a:buAutoNum type="arabicPeriod"/>
            </a:pPr>
            <a:r>
              <a:rPr lang="en-US" dirty="0"/>
              <a:t>Improving the community (RQ3)</a:t>
            </a:r>
          </a:p>
          <a:p>
            <a:endParaRPr lang="en-US" dirty="0"/>
          </a:p>
          <a:p>
            <a:endParaRPr lang="en-MY" dirty="0"/>
          </a:p>
        </p:txBody>
      </p:sp>
      <p:sp>
        <p:nvSpPr>
          <p:cNvPr id="4" name="Slide Number Placeholder 3">
            <a:extLst>
              <a:ext uri="{FF2B5EF4-FFF2-40B4-BE49-F238E27FC236}">
                <a16:creationId xmlns:a16="http://schemas.microsoft.com/office/drawing/2014/main" id="{F8B9856A-3010-4006-B924-B93BA32DF9FA}"/>
              </a:ext>
            </a:extLst>
          </p:cNvPr>
          <p:cNvSpPr>
            <a:spLocks noGrp="1"/>
          </p:cNvSpPr>
          <p:nvPr>
            <p:ph type="sldNum" sz="quarter" idx="12"/>
          </p:nvPr>
        </p:nvSpPr>
        <p:spPr/>
        <p:txBody>
          <a:bodyPr/>
          <a:lstStyle/>
          <a:p>
            <a:fld id="{57867F3A-EBBC-430F-9515-974FE4C54876}" type="slidenum">
              <a:rPr lang="en-MY" smtClean="0"/>
              <a:t>10</a:t>
            </a:fld>
            <a:endParaRPr lang="en-MY"/>
          </a:p>
        </p:txBody>
      </p:sp>
    </p:spTree>
    <p:extLst>
      <p:ext uri="{BB962C8B-B14F-4D97-AF65-F5344CB8AC3E}">
        <p14:creationId xmlns:p14="http://schemas.microsoft.com/office/powerpoint/2010/main" val="1538713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A4702-9294-4AE4-A395-4B3D49D48CEC}"/>
              </a:ext>
            </a:extLst>
          </p:cNvPr>
          <p:cNvSpPr>
            <a:spLocks noGrp="1"/>
          </p:cNvSpPr>
          <p:nvPr>
            <p:ph type="title"/>
          </p:nvPr>
        </p:nvSpPr>
        <p:spPr/>
        <p:txBody>
          <a:bodyPr>
            <a:normAutofit/>
          </a:bodyPr>
          <a:lstStyle/>
          <a:p>
            <a:r>
              <a:rPr lang="en-US" dirty="0"/>
              <a:t>1. Motivations to participate (RQ1)</a:t>
            </a:r>
            <a:br>
              <a:rPr lang="en-US" dirty="0"/>
            </a:br>
            <a:r>
              <a:rPr lang="en-US" sz="1800" dirty="0"/>
              <a:t>Participants reported motivations to post, comment, vote, and read</a:t>
            </a:r>
            <a:endParaRPr lang="en-MY" sz="1800" dirty="0"/>
          </a:p>
        </p:txBody>
      </p:sp>
      <p:sp>
        <p:nvSpPr>
          <p:cNvPr id="3" name="Content Placeholder 2">
            <a:extLst>
              <a:ext uri="{FF2B5EF4-FFF2-40B4-BE49-F238E27FC236}">
                <a16:creationId xmlns:a16="http://schemas.microsoft.com/office/drawing/2014/main" id="{AA84FFFF-2608-4328-9E89-F0AFE739F118}"/>
              </a:ext>
            </a:extLst>
          </p:cNvPr>
          <p:cNvSpPr>
            <a:spLocks noGrp="1"/>
          </p:cNvSpPr>
          <p:nvPr>
            <p:ph idx="1"/>
          </p:nvPr>
        </p:nvSpPr>
        <p:spPr/>
        <p:txBody>
          <a:bodyPr/>
          <a:lstStyle/>
          <a:p>
            <a:pPr marL="491490" indent="-457200">
              <a:buFont typeface="+mj-lt"/>
              <a:buAutoNum type="alphaLcParenR"/>
            </a:pPr>
            <a:r>
              <a:rPr lang="en-MY" dirty="0"/>
              <a:t>Motivations to post</a:t>
            </a:r>
          </a:p>
          <a:p>
            <a:pPr marL="491490" indent="-457200">
              <a:buFont typeface="+mj-lt"/>
              <a:buAutoNum type="alphaLcParenR"/>
            </a:pPr>
            <a:r>
              <a:rPr lang="en-MY" dirty="0"/>
              <a:t>Motivations to comment</a:t>
            </a:r>
          </a:p>
          <a:p>
            <a:pPr marL="491490" indent="-457200">
              <a:buFont typeface="+mj-lt"/>
              <a:buAutoNum type="alphaLcParenR"/>
            </a:pPr>
            <a:r>
              <a:rPr lang="en-MY" dirty="0"/>
              <a:t>Motivations to vote</a:t>
            </a:r>
          </a:p>
          <a:p>
            <a:pPr marL="491490" indent="-457200">
              <a:buFont typeface="+mj-lt"/>
              <a:buAutoNum type="alphaLcParenR"/>
            </a:pPr>
            <a:r>
              <a:rPr lang="en-MY" dirty="0"/>
              <a:t>Motivations to read</a:t>
            </a:r>
          </a:p>
          <a:p>
            <a:pPr marL="491490" indent="-457200">
              <a:buFont typeface="+mj-lt"/>
              <a:buAutoNum type="alphaLcParenR"/>
            </a:pPr>
            <a:r>
              <a:rPr lang="en-US" dirty="0"/>
              <a:t>Impact of the news aggregators </a:t>
            </a:r>
            <a:endParaRPr lang="en-MY" dirty="0"/>
          </a:p>
        </p:txBody>
      </p:sp>
      <p:sp>
        <p:nvSpPr>
          <p:cNvPr id="4" name="Slide Number Placeholder 3">
            <a:extLst>
              <a:ext uri="{FF2B5EF4-FFF2-40B4-BE49-F238E27FC236}">
                <a16:creationId xmlns:a16="http://schemas.microsoft.com/office/drawing/2014/main" id="{BB661F6C-B5F2-497E-8CA8-83DFFB9D79CF}"/>
              </a:ext>
            </a:extLst>
          </p:cNvPr>
          <p:cNvSpPr>
            <a:spLocks noGrp="1"/>
          </p:cNvSpPr>
          <p:nvPr>
            <p:ph type="sldNum" sz="quarter" idx="12"/>
          </p:nvPr>
        </p:nvSpPr>
        <p:spPr/>
        <p:txBody>
          <a:bodyPr/>
          <a:lstStyle/>
          <a:p>
            <a:fld id="{57867F3A-EBBC-430F-9515-974FE4C54876}" type="slidenum">
              <a:rPr lang="en-MY" smtClean="0"/>
              <a:t>11</a:t>
            </a:fld>
            <a:endParaRPr lang="en-MY"/>
          </a:p>
        </p:txBody>
      </p:sp>
    </p:spTree>
    <p:extLst>
      <p:ext uri="{BB962C8B-B14F-4D97-AF65-F5344CB8AC3E}">
        <p14:creationId xmlns:p14="http://schemas.microsoft.com/office/powerpoint/2010/main" val="32488971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564E3-7D49-47D7-BC02-3120A3202652}"/>
              </a:ext>
            </a:extLst>
          </p:cNvPr>
          <p:cNvSpPr>
            <a:spLocks noGrp="1"/>
          </p:cNvSpPr>
          <p:nvPr>
            <p:ph type="title"/>
          </p:nvPr>
        </p:nvSpPr>
        <p:spPr/>
        <p:txBody>
          <a:bodyPr/>
          <a:lstStyle/>
          <a:p>
            <a:r>
              <a:rPr lang="en-MY" dirty="0"/>
              <a:t>MOTIVATIONS TO POST</a:t>
            </a:r>
          </a:p>
        </p:txBody>
      </p:sp>
      <p:sp>
        <p:nvSpPr>
          <p:cNvPr id="3" name="Content Placeholder 2">
            <a:extLst>
              <a:ext uri="{FF2B5EF4-FFF2-40B4-BE49-F238E27FC236}">
                <a16:creationId xmlns:a16="http://schemas.microsoft.com/office/drawing/2014/main" id="{C4BF63AF-806D-4C03-A515-AD1EB1FA7E8E}"/>
              </a:ext>
            </a:extLst>
          </p:cNvPr>
          <p:cNvSpPr>
            <a:spLocks noGrp="1"/>
          </p:cNvSpPr>
          <p:nvPr>
            <p:ph idx="1"/>
          </p:nvPr>
        </p:nvSpPr>
        <p:spPr/>
        <p:txBody>
          <a:bodyPr>
            <a:normAutofit/>
          </a:bodyPr>
          <a:lstStyle/>
          <a:p>
            <a:r>
              <a:rPr lang="en-US" dirty="0"/>
              <a:t>Main reasons for participants to post </a:t>
            </a:r>
          </a:p>
          <a:p>
            <a:pPr lvl="1"/>
            <a:r>
              <a:rPr lang="en-US" dirty="0">
                <a:solidFill>
                  <a:schemeClr val="tx1"/>
                </a:solidFill>
              </a:rPr>
              <a:t>Self-promoting own work</a:t>
            </a:r>
          </a:p>
          <a:p>
            <a:pPr lvl="1"/>
            <a:r>
              <a:rPr lang="en-US" dirty="0">
                <a:solidFill>
                  <a:schemeClr val="tx1"/>
                </a:solidFill>
              </a:rPr>
              <a:t>Sharing relevant content</a:t>
            </a:r>
          </a:p>
          <a:p>
            <a:r>
              <a:rPr lang="en-US" dirty="0"/>
              <a:t>Other reasons:</a:t>
            </a:r>
          </a:p>
          <a:p>
            <a:pPr lvl="1"/>
            <a:r>
              <a:rPr lang="en-US" dirty="0"/>
              <a:t>Promote their own work to get feedback and possibly improve the content created </a:t>
            </a:r>
          </a:p>
          <a:p>
            <a:pPr lvl="1"/>
            <a:r>
              <a:rPr lang="en-US" dirty="0"/>
              <a:t>To share third-party content that might be interesting to others </a:t>
            </a:r>
          </a:p>
          <a:p>
            <a:pPr lvl="1"/>
            <a:r>
              <a:rPr lang="en-US" dirty="0"/>
              <a:t>Part of their jobs as community members</a:t>
            </a:r>
          </a:p>
          <a:p>
            <a:pPr lvl="1"/>
            <a:r>
              <a:rPr lang="en-US" dirty="0"/>
              <a:t>Shared with the goal of discussing the topic</a:t>
            </a:r>
          </a:p>
          <a:p>
            <a:pPr lvl="1"/>
            <a:r>
              <a:rPr lang="en-US" dirty="0"/>
              <a:t>Gamification also may play a role</a:t>
            </a:r>
            <a:endParaRPr lang="en-MY" dirty="0"/>
          </a:p>
        </p:txBody>
      </p:sp>
      <p:sp>
        <p:nvSpPr>
          <p:cNvPr id="4" name="Slide Number Placeholder 3">
            <a:extLst>
              <a:ext uri="{FF2B5EF4-FFF2-40B4-BE49-F238E27FC236}">
                <a16:creationId xmlns:a16="http://schemas.microsoft.com/office/drawing/2014/main" id="{FFB561C4-849F-4B69-A9CE-2BD61D01ED6D}"/>
              </a:ext>
            </a:extLst>
          </p:cNvPr>
          <p:cNvSpPr>
            <a:spLocks noGrp="1"/>
          </p:cNvSpPr>
          <p:nvPr>
            <p:ph type="sldNum" sz="quarter" idx="12"/>
          </p:nvPr>
        </p:nvSpPr>
        <p:spPr/>
        <p:txBody>
          <a:bodyPr/>
          <a:lstStyle/>
          <a:p>
            <a:fld id="{57867F3A-EBBC-430F-9515-974FE4C54876}" type="slidenum">
              <a:rPr lang="en-MY" smtClean="0"/>
              <a:t>12</a:t>
            </a:fld>
            <a:endParaRPr lang="en-MY"/>
          </a:p>
        </p:txBody>
      </p:sp>
    </p:spTree>
    <p:extLst>
      <p:ext uri="{BB962C8B-B14F-4D97-AF65-F5344CB8AC3E}">
        <p14:creationId xmlns:p14="http://schemas.microsoft.com/office/powerpoint/2010/main" val="23475150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3A805-66B8-4789-B231-111641D6C4B0}"/>
              </a:ext>
            </a:extLst>
          </p:cNvPr>
          <p:cNvSpPr>
            <a:spLocks noGrp="1"/>
          </p:cNvSpPr>
          <p:nvPr>
            <p:ph type="title"/>
          </p:nvPr>
        </p:nvSpPr>
        <p:spPr>
          <a:xfrm>
            <a:off x="857250" y="609600"/>
            <a:ext cx="7406640" cy="1356360"/>
          </a:xfrm>
        </p:spPr>
        <p:txBody>
          <a:bodyPr>
            <a:normAutofit/>
          </a:bodyPr>
          <a:lstStyle/>
          <a:p>
            <a:r>
              <a:rPr lang="en-MY" dirty="0"/>
              <a:t>MOTIVATIONS TO COMMENT</a:t>
            </a:r>
          </a:p>
        </p:txBody>
      </p:sp>
      <p:pic>
        <p:nvPicPr>
          <p:cNvPr id="6" name="Picture 5">
            <a:extLst>
              <a:ext uri="{FF2B5EF4-FFF2-40B4-BE49-F238E27FC236}">
                <a16:creationId xmlns:a16="http://schemas.microsoft.com/office/drawing/2014/main" id="{5A3A4429-8AA8-4591-B1C6-FF5F437363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649" y="2495735"/>
            <a:ext cx="3116764" cy="2058116"/>
          </a:xfrm>
          <a:prstGeom prst="rect">
            <a:avLst/>
          </a:prstGeom>
        </p:spPr>
      </p:pic>
      <p:sp>
        <p:nvSpPr>
          <p:cNvPr id="3" name="Content Placeholder 2">
            <a:extLst>
              <a:ext uri="{FF2B5EF4-FFF2-40B4-BE49-F238E27FC236}">
                <a16:creationId xmlns:a16="http://schemas.microsoft.com/office/drawing/2014/main" id="{58193CA6-8BD3-4A24-874F-24494AE4403F}"/>
              </a:ext>
            </a:extLst>
          </p:cNvPr>
          <p:cNvSpPr>
            <a:spLocks noGrp="1"/>
          </p:cNvSpPr>
          <p:nvPr>
            <p:ph idx="1"/>
          </p:nvPr>
        </p:nvSpPr>
        <p:spPr>
          <a:xfrm>
            <a:off x="3368232" y="2057400"/>
            <a:ext cx="4893671" cy="4038600"/>
          </a:xfrm>
        </p:spPr>
        <p:txBody>
          <a:bodyPr>
            <a:normAutofit/>
          </a:bodyPr>
          <a:lstStyle/>
          <a:p>
            <a:r>
              <a:rPr lang="en-US" dirty="0">
                <a:latin typeface="Calibri" panose="020F0502020204030204" pitchFamily="34" charset="0"/>
                <a:cs typeface="Calibri" panose="020F0502020204030204" pitchFamily="34" charset="0"/>
              </a:rPr>
              <a:t>Median number of comments per user </a:t>
            </a:r>
          </a:p>
          <a:p>
            <a:pPr lvl="1"/>
            <a:r>
              <a:rPr lang="en-US" dirty="0">
                <a:latin typeface="Calibri" panose="020F0502020204030204" pitchFamily="34" charset="0"/>
                <a:cs typeface="Calibri" panose="020F0502020204030204" pitchFamily="34" charset="0"/>
              </a:rPr>
              <a:t>1 on Hacker News (q1=0; q3=5)</a:t>
            </a:r>
          </a:p>
          <a:p>
            <a:pPr lvl="1"/>
            <a:r>
              <a:rPr lang="en-US" dirty="0">
                <a:latin typeface="Calibri" panose="020F0502020204030204" pitchFamily="34" charset="0"/>
                <a:cs typeface="Calibri" panose="020F0502020204030204" pitchFamily="34" charset="0"/>
              </a:rPr>
              <a:t>2 on r/programming (q1=1; q3=5) </a:t>
            </a: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pPr marL="34290" indent="0">
              <a:buNone/>
            </a:pPr>
            <a:endParaRPr lang="en-US" dirty="0">
              <a:latin typeface="Calibri" panose="020F0502020204030204" pitchFamily="34" charset="0"/>
              <a:cs typeface="Calibri" panose="020F0502020204030204" pitchFamily="34" charset="0"/>
            </a:endParaRPr>
          </a:p>
          <a:p>
            <a:r>
              <a:rPr lang="en-US" dirty="0">
                <a:solidFill>
                  <a:schemeClr val="tx1"/>
                </a:solidFill>
                <a:latin typeface="Calibri" panose="020F0502020204030204" pitchFamily="34" charset="0"/>
                <a:cs typeface="Calibri" panose="020F0502020204030204" pitchFamily="34" charset="0"/>
              </a:rPr>
              <a:t>Have something that they consider useful to add</a:t>
            </a:r>
          </a:p>
          <a:p>
            <a:r>
              <a:rPr lang="en-US" dirty="0">
                <a:solidFill>
                  <a:schemeClr val="tx1"/>
                </a:solidFill>
                <a:latin typeface="Calibri" panose="020F0502020204030204" pitchFamily="34" charset="0"/>
                <a:cs typeface="Calibri" panose="020F0502020204030204" pitchFamily="34" charset="0"/>
              </a:rPr>
              <a:t>To start a conversation</a:t>
            </a:r>
            <a:endParaRPr lang="en-MY" dirty="0">
              <a:solidFill>
                <a:schemeClr val="tx1"/>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211FAFC8-4D0F-469C-95E4-5FF4557E9017}"/>
              </a:ext>
            </a:extLst>
          </p:cNvPr>
          <p:cNvSpPr>
            <a:spLocks noGrp="1"/>
          </p:cNvSpPr>
          <p:nvPr>
            <p:ph type="sldNum" sz="quarter" idx="12"/>
          </p:nvPr>
        </p:nvSpPr>
        <p:spPr>
          <a:xfrm>
            <a:off x="6997147" y="6223828"/>
            <a:ext cx="1279663" cy="365125"/>
          </a:xfrm>
        </p:spPr>
        <p:txBody>
          <a:bodyPr>
            <a:normAutofit/>
          </a:bodyPr>
          <a:lstStyle/>
          <a:p>
            <a:pPr>
              <a:spcAft>
                <a:spcPts val="600"/>
              </a:spcAft>
            </a:pPr>
            <a:fld id="{57867F3A-EBBC-430F-9515-974FE4C54876}" type="slidenum">
              <a:rPr lang="en-MY" smtClean="0"/>
              <a:pPr>
                <a:spcAft>
                  <a:spcPts val="600"/>
                </a:spcAft>
              </a:pPr>
              <a:t>13</a:t>
            </a:fld>
            <a:endParaRPr lang="en-MY"/>
          </a:p>
        </p:txBody>
      </p:sp>
      <p:sp>
        <p:nvSpPr>
          <p:cNvPr id="7" name="Rectangle 6">
            <a:extLst>
              <a:ext uri="{FF2B5EF4-FFF2-40B4-BE49-F238E27FC236}">
                <a16:creationId xmlns:a16="http://schemas.microsoft.com/office/drawing/2014/main" id="{8BE24B82-E81A-4EE0-A5AE-9F199CEA75C7}"/>
              </a:ext>
            </a:extLst>
          </p:cNvPr>
          <p:cNvSpPr/>
          <p:nvPr/>
        </p:nvSpPr>
        <p:spPr>
          <a:xfrm>
            <a:off x="476753" y="4103334"/>
            <a:ext cx="2840854" cy="292963"/>
          </a:xfrm>
          <a:prstGeom prst="rect">
            <a:avLst/>
          </a:prstGeom>
          <a:noFill/>
          <a:ln w="571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MY"/>
          </a:p>
        </p:txBody>
      </p:sp>
    </p:spTree>
    <p:extLst>
      <p:ext uri="{BB962C8B-B14F-4D97-AF65-F5344CB8AC3E}">
        <p14:creationId xmlns:p14="http://schemas.microsoft.com/office/powerpoint/2010/main" val="1299530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D9C91-1230-4B82-A6D7-C87FE13E65B9}"/>
              </a:ext>
            </a:extLst>
          </p:cNvPr>
          <p:cNvSpPr>
            <a:spLocks noGrp="1"/>
          </p:cNvSpPr>
          <p:nvPr>
            <p:ph type="title"/>
          </p:nvPr>
        </p:nvSpPr>
        <p:spPr/>
        <p:txBody>
          <a:bodyPr/>
          <a:lstStyle/>
          <a:p>
            <a:r>
              <a:rPr lang="en-MY" dirty="0"/>
              <a:t>MOTIVATIONS TO VOTE</a:t>
            </a:r>
          </a:p>
        </p:txBody>
      </p:sp>
      <p:sp>
        <p:nvSpPr>
          <p:cNvPr id="3" name="Content Placeholder 2">
            <a:extLst>
              <a:ext uri="{FF2B5EF4-FFF2-40B4-BE49-F238E27FC236}">
                <a16:creationId xmlns:a16="http://schemas.microsoft.com/office/drawing/2014/main" id="{3575ECBE-83B1-483E-B739-D95F672129BA}"/>
              </a:ext>
            </a:extLst>
          </p:cNvPr>
          <p:cNvSpPr>
            <a:spLocks noGrp="1"/>
          </p:cNvSpPr>
          <p:nvPr>
            <p:ph idx="1"/>
          </p:nvPr>
        </p:nvSpPr>
        <p:spPr/>
        <p:txBody>
          <a:bodyPr>
            <a:normAutofit fontScale="92500" lnSpcReduction="10000"/>
          </a:bodyPr>
          <a:lstStyle/>
          <a:p>
            <a:r>
              <a:rPr lang="en-US" dirty="0"/>
              <a:t>Main reasons to upvote:</a:t>
            </a:r>
          </a:p>
          <a:p>
            <a:pPr lvl="1"/>
            <a:r>
              <a:rPr lang="en-US" dirty="0"/>
              <a:t>Upvote posts that they consider </a:t>
            </a:r>
            <a:r>
              <a:rPr lang="en-US" dirty="0">
                <a:solidFill>
                  <a:schemeClr val="tx1"/>
                </a:solidFill>
              </a:rPr>
              <a:t>interesting</a:t>
            </a:r>
          </a:p>
          <a:p>
            <a:pPr lvl="1"/>
            <a:r>
              <a:rPr lang="en-US" dirty="0"/>
              <a:t>See voting as </a:t>
            </a:r>
            <a:r>
              <a:rPr lang="en-US" dirty="0">
                <a:solidFill>
                  <a:schemeClr val="tx1"/>
                </a:solidFill>
              </a:rPr>
              <a:t>a way to filter good posts </a:t>
            </a:r>
            <a:r>
              <a:rPr lang="en-US" dirty="0"/>
              <a:t>so that other people find them</a:t>
            </a:r>
          </a:p>
          <a:p>
            <a:r>
              <a:rPr lang="en-US" dirty="0"/>
              <a:t>Other reasons:</a:t>
            </a:r>
          </a:p>
          <a:p>
            <a:pPr lvl="1"/>
            <a:r>
              <a:rPr lang="en-US" dirty="0"/>
              <a:t>To see more comments and discussion</a:t>
            </a:r>
          </a:p>
          <a:p>
            <a:pPr lvl="1"/>
            <a:r>
              <a:rPr lang="en-US" dirty="0"/>
              <a:t>To make readers learn something new </a:t>
            </a:r>
          </a:p>
          <a:p>
            <a:pPr lvl="1"/>
            <a:r>
              <a:rPr lang="en-US" dirty="0"/>
              <a:t>To have a more complete profile </a:t>
            </a:r>
          </a:p>
          <a:p>
            <a:pPr lvl="1"/>
            <a:r>
              <a:rPr lang="en-US" dirty="0"/>
              <a:t>To bookmark a post for later </a:t>
            </a:r>
          </a:p>
          <a:p>
            <a:pPr lvl="1"/>
            <a:r>
              <a:rPr lang="en-US" dirty="0"/>
              <a:t>Agree with a comment </a:t>
            </a:r>
          </a:p>
          <a:p>
            <a:pPr lvl="1"/>
            <a:r>
              <a:rPr lang="en-US" dirty="0"/>
              <a:t>Make a good point(for posts or comments that go against their beliefs )</a:t>
            </a:r>
          </a:p>
          <a:p>
            <a:r>
              <a:rPr lang="en-US" dirty="0"/>
              <a:t>Downvoting is not seen as a common activity, as it may be seen as demotivating</a:t>
            </a:r>
          </a:p>
          <a:p>
            <a:pPr lvl="1"/>
            <a:r>
              <a:rPr lang="en-US" dirty="0"/>
              <a:t>When a post or a comment is </a:t>
            </a:r>
            <a:r>
              <a:rPr lang="en-US" dirty="0">
                <a:solidFill>
                  <a:schemeClr val="tx1"/>
                </a:solidFill>
              </a:rPr>
              <a:t>inappropriate, off-topic, offensive, impolite, or spam</a:t>
            </a:r>
          </a:p>
          <a:p>
            <a:endParaRPr lang="en-MY" dirty="0"/>
          </a:p>
        </p:txBody>
      </p:sp>
      <p:sp>
        <p:nvSpPr>
          <p:cNvPr id="4" name="Slide Number Placeholder 3">
            <a:extLst>
              <a:ext uri="{FF2B5EF4-FFF2-40B4-BE49-F238E27FC236}">
                <a16:creationId xmlns:a16="http://schemas.microsoft.com/office/drawing/2014/main" id="{E8D34649-61FF-4C97-86CE-FFF38F35A66D}"/>
              </a:ext>
            </a:extLst>
          </p:cNvPr>
          <p:cNvSpPr>
            <a:spLocks noGrp="1"/>
          </p:cNvSpPr>
          <p:nvPr>
            <p:ph type="sldNum" sz="quarter" idx="12"/>
          </p:nvPr>
        </p:nvSpPr>
        <p:spPr/>
        <p:txBody>
          <a:bodyPr/>
          <a:lstStyle/>
          <a:p>
            <a:fld id="{57867F3A-EBBC-430F-9515-974FE4C54876}" type="slidenum">
              <a:rPr lang="en-MY" smtClean="0"/>
              <a:t>14</a:t>
            </a:fld>
            <a:endParaRPr lang="en-MY"/>
          </a:p>
        </p:txBody>
      </p:sp>
    </p:spTree>
    <p:extLst>
      <p:ext uri="{BB962C8B-B14F-4D97-AF65-F5344CB8AC3E}">
        <p14:creationId xmlns:p14="http://schemas.microsoft.com/office/powerpoint/2010/main" val="880807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0CA82-1BD9-432A-B288-C183D87F7375}"/>
              </a:ext>
            </a:extLst>
          </p:cNvPr>
          <p:cNvSpPr>
            <a:spLocks noGrp="1"/>
          </p:cNvSpPr>
          <p:nvPr>
            <p:ph type="title"/>
          </p:nvPr>
        </p:nvSpPr>
        <p:spPr/>
        <p:txBody>
          <a:bodyPr/>
          <a:lstStyle/>
          <a:p>
            <a:r>
              <a:rPr lang="en-MY" dirty="0"/>
              <a:t>MOTIVATIONS TO READ</a:t>
            </a:r>
          </a:p>
        </p:txBody>
      </p:sp>
      <p:sp>
        <p:nvSpPr>
          <p:cNvPr id="3" name="Content Placeholder 2">
            <a:extLst>
              <a:ext uri="{FF2B5EF4-FFF2-40B4-BE49-F238E27FC236}">
                <a16:creationId xmlns:a16="http://schemas.microsoft.com/office/drawing/2014/main" id="{7F3FEFA0-667D-47BA-A51B-9B9E88021277}"/>
              </a:ext>
            </a:extLst>
          </p:cNvPr>
          <p:cNvSpPr>
            <a:spLocks noGrp="1"/>
          </p:cNvSpPr>
          <p:nvPr>
            <p:ph idx="1"/>
          </p:nvPr>
        </p:nvSpPr>
        <p:spPr/>
        <p:txBody>
          <a:bodyPr>
            <a:normAutofit/>
          </a:bodyPr>
          <a:lstStyle/>
          <a:p>
            <a:r>
              <a:rPr lang="en-US" dirty="0"/>
              <a:t>Main reasons:</a:t>
            </a:r>
          </a:p>
          <a:p>
            <a:pPr lvl="1"/>
            <a:r>
              <a:rPr lang="en-US" dirty="0">
                <a:solidFill>
                  <a:schemeClr val="tx1"/>
                </a:solidFill>
              </a:rPr>
              <a:t>Provide relevant content </a:t>
            </a:r>
          </a:p>
          <a:p>
            <a:pPr lvl="1"/>
            <a:r>
              <a:rPr lang="en-US" dirty="0">
                <a:solidFill>
                  <a:schemeClr val="tx1"/>
                </a:solidFill>
              </a:rPr>
              <a:t>Make them aware of the trending topics</a:t>
            </a:r>
          </a:p>
          <a:p>
            <a:r>
              <a:rPr lang="en-US" dirty="0"/>
              <a:t>Other reasons:</a:t>
            </a:r>
          </a:p>
          <a:p>
            <a:pPr lvl="1"/>
            <a:r>
              <a:rPr lang="en-US" dirty="0"/>
              <a:t>To get up-to-date with technologies </a:t>
            </a:r>
          </a:p>
          <a:p>
            <a:pPr lvl="1"/>
            <a:r>
              <a:rPr lang="en-US" dirty="0"/>
              <a:t>As a source of ideas for future books, blog posts, and products</a:t>
            </a:r>
          </a:p>
          <a:p>
            <a:pPr lvl="1"/>
            <a:r>
              <a:rPr lang="en-US" dirty="0"/>
              <a:t>Also for the discussion that may happen</a:t>
            </a:r>
            <a:endParaRPr lang="en-MY" dirty="0"/>
          </a:p>
        </p:txBody>
      </p:sp>
      <p:sp>
        <p:nvSpPr>
          <p:cNvPr id="4" name="Slide Number Placeholder 3">
            <a:extLst>
              <a:ext uri="{FF2B5EF4-FFF2-40B4-BE49-F238E27FC236}">
                <a16:creationId xmlns:a16="http://schemas.microsoft.com/office/drawing/2014/main" id="{C16A3B06-1559-4849-A906-78155B6C2A51}"/>
              </a:ext>
            </a:extLst>
          </p:cNvPr>
          <p:cNvSpPr>
            <a:spLocks noGrp="1"/>
          </p:cNvSpPr>
          <p:nvPr>
            <p:ph type="sldNum" sz="quarter" idx="12"/>
          </p:nvPr>
        </p:nvSpPr>
        <p:spPr/>
        <p:txBody>
          <a:bodyPr/>
          <a:lstStyle/>
          <a:p>
            <a:fld id="{57867F3A-EBBC-430F-9515-974FE4C54876}" type="slidenum">
              <a:rPr lang="en-MY" smtClean="0"/>
              <a:t>15</a:t>
            </a:fld>
            <a:endParaRPr lang="en-MY"/>
          </a:p>
        </p:txBody>
      </p:sp>
    </p:spTree>
    <p:extLst>
      <p:ext uri="{BB962C8B-B14F-4D97-AF65-F5344CB8AC3E}">
        <p14:creationId xmlns:p14="http://schemas.microsoft.com/office/powerpoint/2010/main" val="299068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8360A-DAEF-4F25-9D69-D7635D13D8C7}"/>
              </a:ext>
            </a:extLst>
          </p:cNvPr>
          <p:cNvSpPr>
            <a:spLocks noGrp="1"/>
          </p:cNvSpPr>
          <p:nvPr>
            <p:ph type="title"/>
          </p:nvPr>
        </p:nvSpPr>
        <p:spPr>
          <a:xfrm>
            <a:off x="627379" y="591844"/>
            <a:ext cx="7889241" cy="1356360"/>
          </a:xfrm>
        </p:spPr>
        <p:txBody>
          <a:bodyPr>
            <a:normAutofit/>
          </a:bodyPr>
          <a:lstStyle/>
          <a:p>
            <a:r>
              <a:rPr lang="en-US" sz="3600" dirty="0"/>
              <a:t>IMPACT OF THE NEWS AGGREGATORS</a:t>
            </a:r>
            <a:br>
              <a:rPr lang="en-US" dirty="0"/>
            </a:br>
            <a:r>
              <a:rPr lang="en-US" sz="1800" dirty="0"/>
              <a:t>News aggregators impact on lives of the participants</a:t>
            </a:r>
            <a:endParaRPr lang="en-MY" dirty="0"/>
          </a:p>
        </p:txBody>
      </p:sp>
      <p:sp>
        <p:nvSpPr>
          <p:cNvPr id="3" name="Content Placeholder 2">
            <a:extLst>
              <a:ext uri="{FF2B5EF4-FFF2-40B4-BE49-F238E27FC236}">
                <a16:creationId xmlns:a16="http://schemas.microsoft.com/office/drawing/2014/main" id="{585D7209-CCBF-4800-A7FA-FEBB0F943807}"/>
              </a:ext>
            </a:extLst>
          </p:cNvPr>
          <p:cNvSpPr>
            <a:spLocks noGrp="1"/>
          </p:cNvSpPr>
          <p:nvPr>
            <p:ph idx="1"/>
          </p:nvPr>
        </p:nvSpPr>
        <p:spPr/>
        <p:txBody>
          <a:bodyPr>
            <a:normAutofit/>
          </a:bodyPr>
          <a:lstStyle/>
          <a:p>
            <a:pPr marL="491490" indent="-457200">
              <a:buFont typeface="+mj-lt"/>
              <a:buAutoNum type="arabicPeriod"/>
            </a:pPr>
            <a:r>
              <a:rPr lang="en-US" dirty="0">
                <a:solidFill>
                  <a:schemeClr val="tx1"/>
                </a:solidFill>
              </a:rPr>
              <a:t>Valuable marketplaces with good ideas that developers can take advantage of</a:t>
            </a:r>
          </a:p>
          <a:p>
            <a:pPr marL="491490" indent="-457200">
              <a:buFont typeface="+mj-lt"/>
              <a:buAutoNum type="arabicPeriod"/>
            </a:pPr>
            <a:r>
              <a:rPr lang="en-US" dirty="0">
                <a:solidFill>
                  <a:schemeClr val="tx1"/>
                </a:solidFill>
              </a:rPr>
              <a:t>Also afforded our participants different opportunities</a:t>
            </a:r>
          </a:p>
          <a:p>
            <a:pPr marL="491490" indent="-457200">
              <a:buFont typeface="+mj-lt"/>
              <a:buAutoNum type="arabicPeriod"/>
            </a:pPr>
            <a:r>
              <a:rPr lang="en-US" dirty="0"/>
              <a:t>To evaluate new technologies at work </a:t>
            </a:r>
          </a:p>
          <a:p>
            <a:pPr marL="491490" indent="-457200">
              <a:buFont typeface="+mj-lt"/>
              <a:buAutoNum type="arabicPeriod"/>
            </a:pPr>
            <a:r>
              <a:rPr lang="en-US" dirty="0"/>
              <a:t>To try technologies they had never tried before</a:t>
            </a:r>
          </a:p>
          <a:p>
            <a:pPr marL="491490" indent="-457200">
              <a:buFont typeface="+mj-lt"/>
              <a:buAutoNum type="arabicPeriod"/>
            </a:pPr>
            <a:r>
              <a:rPr lang="en-US" dirty="0"/>
              <a:t>To see how other developers are building software and learn from their experience </a:t>
            </a:r>
          </a:p>
          <a:p>
            <a:pPr marL="491490" indent="-457200">
              <a:buFont typeface="+mj-lt"/>
              <a:buAutoNum type="arabicPeriod"/>
            </a:pPr>
            <a:r>
              <a:rPr lang="en-US" dirty="0"/>
              <a:t>To ask for help</a:t>
            </a:r>
          </a:p>
          <a:p>
            <a:pPr marL="491490" indent="-457200">
              <a:buFont typeface="+mj-lt"/>
              <a:buAutoNum type="arabicPeriod"/>
            </a:pPr>
            <a:r>
              <a:rPr lang="en-US" dirty="0"/>
              <a:t>To be part of a bigger community</a:t>
            </a:r>
          </a:p>
          <a:p>
            <a:pPr marL="491490" indent="-457200">
              <a:buFont typeface="+mj-lt"/>
              <a:buAutoNum type="arabicPeriod"/>
            </a:pPr>
            <a:r>
              <a:rPr lang="en-US" dirty="0"/>
              <a:t>Enable people to meet experts from many different fields</a:t>
            </a:r>
          </a:p>
        </p:txBody>
      </p:sp>
      <p:sp>
        <p:nvSpPr>
          <p:cNvPr id="4" name="Slide Number Placeholder 3">
            <a:extLst>
              <a:ext uri="{FF2B5EF4-FFF2-40B4-BE49-F238E27FC236}">
                <a16:creationId xmlns:a16="http://schemas.microsoft.com/office/drawing/2014/main" id="{CFF8C69A-A924-4A16-813E-315A0805628D}"/>
              </a:ext>
            </a:extLst>
          </p:cNvPr>
          <p:cNvSpPr>
            <a:spLocks noGrp="1"/>
          </p:cNvSpPr>
          <p:nvPr>
            <p:ph type="sldNum" sz="quarter" idx="12"/>
          </p:nvPr>
        </p:nvSpPr>
        <p:spPr/>
        <p:txBody>
          <a:bodyPr/>
          <a:lstStyle/>
          <a:p>
            <a:fld id="{57867F3A-EBBC-430F-9515-974FE4C54876}" type="slidenum">
              <a:rPr lang="en-MY" smtClean="0"/>
              <a:t>16</a:t>
            </a:fld>
            <a:endParaRPr lang="en-MY"/>
          </a:p>
        </p:txBody>
      </p:sp>
    </p:spTree>
    <p:extLst>
      <p:ext uri="{BB962C8B-B14F-4D97-AF65-F5344CB8AC3E}">
        <p14:creationId xmlns:p14="http://schemas.microsoft.com/office/powerpoint/2010/main" val="15586025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EFB1A-C7E2-4373-9508-7C8CF94E64BE}"/>
              </a:ext>
            </a:extLst>
          </p:cNvPr>
          <p:cNvSpPr>
            <a:spLocks noGrp="1"/>
          </p:cNvSpPr>
          <p:nvPr>
            <p:ph type="title"/>
          </p:nvPr>
        </p:nvSpPr>
        <p:spPr/>
        <p:txBody>
          <a:bodyPr/>
          <a:lstStyle/>
          <a:p>
            <a:r>
              <a:rPr lang="en-US" dirty="0"/>
              <a:t>2. Characteristics of the content (RQ2)</a:t>
            </a:r>
            <a:endParaRPr lang="en-MY" dirty="0"/>
          </a:p>
        </p:txBody>
      </p:sp>
      <p:sp>
        <p:nvSpPr>
          <p:cNvPr id="3" name="Content Placeholder 2">
            <a:extLst>
              <a:ext uri="{FF2B5EF4-FFF2-40B4-BE49-F238E27FC236}">
                <a16:creationId xmlns:a16="http://schemas.microsoft.com/office/drawing/2014/main" id="{90DA7C38-6AFF-4361-AC9F-E0CCD5E193EC}"/>
              </a:ext>
            </a:extLst>
          </p:cNvPr>
          <p:cNvSpPr>
            <a:spLocks noGrp="1"/>
          </p:cNvSpPr>
          <p:nvPr>
            <p:ph idx="1"/>
          </p:nvPr>
        </p:nvSpPr>
        <p:spPr/>
        <p:txBody>
          <a:bodyPr/>
          <a:lstStyle/>
          <a:p>
            <a:pPr marL="491490" indent="-457200">
              <a:buFont typeface="+mj-lt"/>
              <a:buAutoNum type="alphaLcParenR"/>
            </a:pPr>
            <a:r>
              <a:rPr lang="en-US" dirty="0"/>
              <a:t>Characteristics of the content</a:t>
            </a:r>
          </a:p>
          <a:p>
            <a:pPr marL="491490" indent="-457200">
              <a:buFont typeface="+mj-lt"/>
              <a:buAutoNum type="alphaLcParenR"/>
            </a:pPr>
            <a:r>
              <a:rPr lang="en-MY" dirty="0"/>
              <a:t>Overlap and differences</a:t>
            </a:r>
          </a:p>
          <a:p>
            <a:pPr marL="491490" indent="-457200">
              <a:buFont typeface="+mj-lt"/>
              <a:buAutoNum type="alphaLcParenR"/>
            </a:pPr>
            <a:r>
              <a:rPr lang="en-MY" dirty="0"/>
              <a:t>Content reliability</a:t>
            </a:r>
          </a:p>
          <a:p>
            <a:endParaRPr lang="en-MY" dirty="0"/>
          </a:p>
          <a:p>
            <a:endParaRPr lang="en-MY" dirty="0"/>
          </a:p>
        </p:txBody>
      </p:sp>
      <p:sp>
        <p:nvSpPr>
          <p:cNvPr id="4" name="Slide Number Placeholder 3">
            <a:extLst>
              <a:ext uri="{FF2B5EF4-FFF2-40B4-BE49-F238E27FC236}">
                <a16:creationId xmlns:a16="http://schemas.microsoft.com/office/drawing/2014/main" id="{8D50B66D-25D0-4B47-A4B0-D0754E87EE9D}"/>
              </a:ext>
            </a:extLst>
          </p:cNvPr>
          <p:cNvSpPr>
            <a:spLocks noGrp="1"/>
          </p:cNvSpPr>
          <p:nvPr>
            <p:ph type="sldNum" sz="quarter" idx="12"/>
          </p:nvPr>
        </p:nvSpPr>
        <p:spPr/>
        <p:txBody>
          <a:bodyPr/>
          <a:lstStyle/>
          <a:p>
            <a:fld id="{57867F3A-EBBC-430F-9515-974FE4C54876}" type="slidenum">
              <a:rPr lang="en-MY" smtClean="0"/>
              <a:t>17</a:t>
            </a:fld>
            <a:endParaRPr lang="en-MY"/>
          </a:p>
        </p:txBody>
      </p:sp>
    </p:spTree>
    <p:extLst>
      <p:ext uri="{BB962C8B-B14F-4D97-AF65-F5344CB8AC3E}">
        <p14:creationId xmlns:p14="http://schemas.microsoft.com/office/powerpoint/2010/main" val="2887886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015EC-C7A7-481E-B4D9-993FBBE4297B}"/>
              </a:ext>
            </a:extLst>
          </p:cNvPr>
          <p:cNvSpPr>
            <a:spLocks noGrp="1"/>
          </p:cNvSpPr>
          <p:nvPr>
            <p:ph type="title"/>
          </p:nvPr>
        </p:nvSpPr>
        <p:spPr>
          <a:xfrm>
            <a:off x="497148" y="520823"/>
            <a:ext cx="8211845" cy="1356360"/>
          </a:xfrm>
        </p:spPr>
        <p:txBody>
          <a:bodyPr>
            <a:normAutofit/>
          </a:bodyPr>
          <a:lstStyle/>
          <a:p>
            <a:r>
              <a:rPr lang="en-MY" sz="3600" dirty="0"/>
              <a:t>CHARACTERISTICS OF THE CONTENT</a:t>
            </a:r>
          </a:p>
        </p:txBody>
      </p:sp>
      <p:sp>
        <p:nvSpPr>
          <p:cNvPr id="3" name="Content Placeholder 2">
            <a:extLst>
              <a:ext uri="{FF2B5EF4-FFF2-40B4-BE49-F238E27FC236}">
                <a16:creationId xmlns:a16="http://schemas.microsoft.com/office/drawing/2014/main" id="{B7D5D006-A2EC-481D-95D1-80A67324EC4C}"/>
              </a:ext>
            </a:extLst>
          </p:cNvPr>
          <p:cNvSpPr>
            <a:spLocks noGrp="1"/>
          </p:cNvSpPr>
          <p:nvPr>
            <p:ph idx="1"/>
          </p:nvPr>
        </p:nvSpPr>
        <p:spPr>
          <a:xfrm>
            <a:off x="857251" y="1704513"/>
            <a:ext cx="7404653" cy="4391487"/>
          </a:xfrm>
        </p:spPr>
        <p:txBody>
          <a:bodyPr>
            <a:normAutofit/>
          </a:bodyPr>
          <a:lstStyle/>
          <a:p>
            <a:pPr marL="34290" indent="0">
              <a:buNone/>
            </a:pPr>
            <a:r>
              <a:rPr lang="en-US" dirty="0"/>
              <a:t>a)PURPOSE</a:t>
            </a:r>
          </a:p>
          <a:p>
            <a:r>
              <a:rPr lang="en-US" dirty="0"/>
              <a:t>r/programming:</a:t>
            </a:r>
          </a:p>
          <a:p>
            <a:pPr lvl="1"/>
            <a:r>
              <a:rPr lang="en-US" sz="1400" dirty="0">
                <a:solidFill>
                  <a:schemeClr val="tx1"/>
                </a:solidFill>
              </a:rPr>
              <a:t>Aiming at learning</a:t>
            </a:r>
          </a:p>
          <a:p>
            <a:pPr lvl="1"/>
            <a:r>
              <a:rPr lang="en-US" sz="1400" dirty="0">
                <a:solidFill>
                  <a:schemeClr val="tx1"/>
                </a:solidFill>
              </a:rPr>
              <a:t>Publicizing softwar</a:t>
            </a:r>
            <a:r>
              <a:rPr lang="en-US" sz="1400" dirty="0"/>
              <a:t>e</a:t>
            </a:r>
          </a:p>
          <a:p>
            <a:r>
              <a:rPr lang="en-US" dirty="0"/>
              <a:t>Hacker News</a:t>
            </a:r>
          </a:p>
          <a:p>
            <a:pPr lvl="1"/>
            <a:r>
              <a:rPr lang="en-US" sz="1400" dirty="0">
                <a:solidFill>
                  <a:schemeClr val="tx1"/>
                </a:solidFill>
              </a:rPr>
              <a:t>Publicizing news</a:t>
            </a:r>
          </a:p>
          <a:p>
            <a:pPr lvl="1"/>
            <a:r>
              <a:rPr lang="en-US" sz="1400" dirty="0">
                <a:solidFill>
                  <a:schemeClr val="tx1"/>
                </a:solidFill>
              </a:rPr>
              <a:t>Announcements of new software versions</a:t>
            </a:r>
          </a:p>
          <a:p>
            <a:pPr lvl="1"/>
            <a:r>
              <a:rPr lang="en-US" sz="1400" dirty="0">
                <a:solidFill>
                  <a:schemeClr val="tx1"/>
                </a:solidFill>
              </a:rPr>
              <a:t>Asking for feedback, help, and questions </a:t>
            </a:r>
          </a:p>
          <a:p>
            <a:pPr lvl="1"/>
            <a:r>
              <a:rPr lang="en-US" sz="1400" dirty="0">
                <a:solidFill>
                  <a:schemeClr val="tx1"/>
                </a:solidFill>
              </a:rPr>
              <a:t>Sharing opinions </a:t>
            </a:r>
          </a:p>
          <a:p>
            <a:r>
              <a:rPr lang="en-US" dirty="0"/>
              <a:t>Other posts that:</a:t>
            </a:r>
          </a:p>
          <a:p>
            <a:pPr lvl="1"/>
            <a:r>
              <a:rPr lang="en-US" sz="1400" dirty="0"/>
              <a:t>Advertising products and services </a:t>
            </a:r>
          </a:p>
          <a:p>
            <a:pPr lvl="1"/>
            <a:r>
              <a:rPr lang="en-US" sz="1400" dirty="0"/>
              <a:t>Sharing collections</a:t>
            </a:r>
          </a:p>
          <a:p>
            <a:pPr lvl="1"/>
            <a:r>
              <a:rPr lang="en-US" sz="1400" dirty="0"/>
              <a:t>Threat alerts</a:t>
            </a:r>
          </a:p>
          <a:p>
            <a:pPr lvl="1"/>
            <a:r>
              <a:rPr lang="en-US" sz="1400" dirty="0"/>
              <a:t> Humor</a:t>
            </a:r>
          </a:p>
          <a:p>
            <a:pPr marL="34290" indent="0">
              <a:buNone/>
            </a:pPr>
            <a:endParaRPr lang="en-US" sz="1200" dirty="0"/>
          </a:p>
        </p:txBody>
      </p:sp>
      <p:sp>
        <p:nvSpPr>
          <p:cNvPr id="4" name="Slide Number Placeholder 3">
            <a:extLst>
              <a:ext uri="{FF2B5EF4-FFF2-40B4-BE49-F238E27FC236}">
                <a16:creationId xmlns:a16="http://schemas.microsoft.com/office/drawing/2014/main" id="{56902EC2-08BE-42C4-BBBD-6787EC1FAEA3}"/>
              </a:ext>
            </a:extLst>
          </p:cNvPr>
          <p:cNvSpPr>
            <a:spLocks noGrp="1"/>
          </p:cNvSpPr>
          <p:nvPr>
            <p:ph type="sldNum" sz="quarter" idx="12"/>
          </p:nvPr>
        </p:nvSpPr>
        <p:spPr/>
        <p:txBody>
          <a:bodyPr/>
          <a:lstStyle/>
          <a:p>
            <a:fld id="{57867F3A-EBBC-430F-9515-974FE4C54876}" type="slidenum">
              <a:rPr lang="en-MY" smtClean="0"/>
              <a:t>18</a:t>
            </a:fld>
            <a:endParaRPr lang="en-MY"/>
          </a:p>
        </p:txBody>
      </p:sp>
    </p:spTree>
    <p:extLst>
      <p:ext uri="{BB962C8B-B14F-4D97-AF65-F5344CB8AC3E}">
        <p14:creationId xmlns:p14="http://schemas.microsoft.com/office/powerpoint/2010/main" val="21227163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015EC-C7A7-481E-B4D9-993FBBE4297B}"/>
              </a:ext>
            </a:extLst>
          </p:cNvPr>
          <p:cNvSpPr>
            <a:spLocks noGrp="1"/>
          </p:cNvSpPr>
          <p:nvPr>
            <p:ph type="title"/>
          </p:nvPr>
        </p:nvSpPr>
        <p:spPr>
          <a:xfrm>
            <a:off x="588422" y="467558"/>
            <a:ext cx="8191593" cy="1356360"/>
          </a:xfrm>
        </p:spPr>
        <p:txBody>
          <a:bodyPr>
            <a:normAutofit/>
          </a:bodyPr>
          <a:lstStyle/>
          <a:p>
            <a:r>
              <a:rPr lang="en-MY" sz="3600" dirty="0"/>
              <a:t>CHARACTERISTICS OF THE CONTENT</a:t>
            </a:r>
          </a:p>
        </p:txBody>
      </p:sp>
      <p:sp>
        <p:nvSpPr>
          <p:cNvPr id="3" name="Content Placeholder 2">
            <a:extLst>
              <a:ext uri="{FF2B5EF4-FFF2-40B4-BE49-F238E27FC236}">
                <a16:creationId xmlns:a16="http://schemas.microsoft.com/office/drawing/2014/main" id="{B7D5D006-A2EC-481D-95D1-80A67324EC4C}"/>
              </a:ext>
            </a:extLst>
          </p:cNvPr>
          <p:cNvSpPr>
            <a:spLocks noGrp="1"/>
          </p:cNvSpPr>
          <p:nvPr>
            <p:ph idx="1"/>
          </p:nvPr>
        </p:nvSpPr>
        <p:spPr>
          <a:xfrm>
            <a:off x="857251" y="1704513"/>
            <a:ext cx="7404653" cy="4391487"/>
          </a:xfrm>
        </p:spPr>
        <p:txBody>
          <a:bodyPr>
            <a:normAutofit/>
          </a:bodyPr>
          <a:lstStyle/>
          <a:p>
            <a:pPr marL="34290" indent="0">
              <a:buNone/>
            </a:pPr>
            <a:r>
              <a:rPr lang="en-US" sz="2400" dirty="0">
                <a:latin typeface="Calibri" panose="020F0502020204030204" pitchFamily="34" charset="0"/>
                <a:cs typeface="Calibri" panose="020F0502020204030204" pitchFamily="34" charset="0"/>
              </a:rPr>
              <a:t>b) THEME</a:t>
            </a:r>
          </a:p>
          <a:p>
            <a:r>
              <a:rPr lang="en-US" sz="2400" dirty="0">
                <a:latin typeface="Calibri" panose="020F0502020204030204" pitchFamily="34" charset="0"/>
                <a:cs typeface="Calibri" panose="020F0502020204030204" pitchFamily="34" charset="0"/>
              </a:rPr>
              <a:t>r/programming</a:t>
            </a:r>
          </a:p>
          <a:p>
            <a:pPr lvl="1"/>
            <a:r>
              <a:rPr lang="en-US" sz="2000" dirty="0">
                <a:solidFill>
                  <a:schemeClr val="tx1"/>
                </a:solidFill>
                <a:latin typeface="Calibri" panose="020F0502020204030204" pitchFamily="34" charset="0"/>
                <a:cs typeface="Calibri" panose="020F0502020204030204" pitchFamily="34" charset="0"/>
              </a:rPr>
              <a:t>88% of posts being IT-related </a:t>
            </a:r>
          </a:p>
          <a:p>
            <a:pPr lvl="1"/>
            <a:r>
              <a:rPr lang="en-US" sz="2000" dirty="0">
                <a:latin typeface="Calibri" panose="020F0502020204030204" pitchFamily="34" charset="0"/>
                <a:cs typeface="Calibri" panose="020F0502020204030204" pitchFamily="34" charset="0"/>
              </a:rPr>
              <a:t>74% focused on development, 15% on technology in general, 6% on security, and 4% on artificial intelligence</a:t>
            </a:r>
          </a:p>
          <a:p>
            <a:r>
              <a:rPr lang="en-US" sz="2400" dirty="0">
                <a:latin typeface="Calibri" panose="020F0502020204030204" pitchFamily="34" charset="0"/>
                <a:cs typeface="Calibri" panose="020F0502020204030204" pitchFamily="34" charset="0"/>
              </a:rPr>
              <a:t>On Hacker News</a:t>
            </a:r>
          </a:p>
          <a:p>
            <a:pPr lvl="1"/>
            <a:r>
              <a:rPr lang="en-US" sz="2000" dirty="0">
                <a:solidFill>
                  <a:schemeClr val="tx1"/>
                </a:solidFill>
                <a:latin typeface="Calibri" panose="020F0502020204030204" pitchFamily="34" charset="0"/>
                <a:cs typeface="Calibri" panose="020F0502020204030204" pitchFamily="34" charset="0"/>
              </a:rPr>
              <a:t>55% of posts being IT-related </a:t>
            </a:r>
          </a:p>
          <a:p>
            <a:pPr lvl="1"/>
            <a:r>
              <a:rPr lang="en-US" sz="2000" dirty="0">
                <a:latin typeface="Calibri" panose="020F0502020204030204" pitchFamily="34" charset="0"/>
                <a:cs typeface="Calibri" panose="020F0502020204030204" pitchFamily="34" charset="0"/>
              </a:rPr>
              <a:t>48% of them focusing on development,  36% on technology in general,  10% on security, and 7% on artificial intelligence</a:t>
            </a:r>
          </a:p>
        </p:txBody>
      </p:sp>
      <p:sp>
        <p:nvSpPr>
          <p:cNvPr id="4" name="Slide Number Placeholder 3">
            <a:extLst>
              <a:ext uri="{FF2B5EF4-FFF2-40B4-BE49-F238E27FC236}">
                <a16:creationId xmlns:a16="http://schemas.microsoft.com/office/drawing/2014/main" id="{5077ADF9-A263-4A73-8C82-4C0CEB8813E2}"/>
              </a:ext>
            </a:extLst>
          </p:cNvPr>
          <p:cNvSpPr>
            <a:spLocks noGrp="1"/>
          </p:cNvSpPr>
          <p:nvPr>
            <p:ph type="sldNum" sz="quarter" idx="12"/>
          </p:nvPr>
        </p:nvSpPr>
        <p:spPr/>
        <p:txBody>
          <a:bodyPr/>
          <a:lstStyle/>
          <a:p>
            <a:fld id="{57867F3A-EBBC-430F-9515-974FE4C54876}" type="slidenum">
              <a:rPr lang="en-MY" smtClean="0"/>
              <a:t>19</a:t>
            </a:fld>
            <a:endParaRPr lang="en-MY"/>
          </a:p>
        </p:txBody>
      </p:sp>
    </p:spTree>
    <p:extLst>
      <p:ext uri="{BB962C8B-B14F-4D97-AF65-F5344CB8AC3E}">
        <p14:creationId xmlns:p14="http://schemas.microsoft.com/office/powerpoint/2010/main" val="626852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015EC-C7A7-481E-B4D9-993FBBE4297B}"/>
              </a:ext>
            </a:extLst>
          </p:cNvPr>
          <p:cNvSpPr>
            <a:spLocks noGrp="1"/>
          </p:cNvSpPr>
          <p:nvPr>
            <p:ph type="title"/>
          </p:nvPr>
        </p:nvSpPr>
        <p:spPr>
          <a:xfrm>
            <a:off x="576000" y="440924"/>
            <a:ext cx="7967154" cy="1356360"/>
          </a:xfrm>
        </p:spPr>
        <p:txBody>
          <a:bodyPr>
            <a:normAutofit/>
          </a:bodyPr>
          <a:lstStyle/>
          <a:p>
            <a:r>
              <a:rPr lang="en-MY" sz="3600" dirty="0"/>
              <a:t>CHARACTERISTICS OF THE CONTENT</a:t>
            </a:r>
          </a:p>
        </p:txBody>
      </p:sp>
      <p:sp>
        <p:nvSpPr>
          <p:cNvPr id="3" name="Content Placeholder 2">
            <a:extLst>
              <a:ext uri="{FF2B5EF4-FFF2-40B4-BE49-F238E27FC236}">
                <a16:creationId xmlns:a16="http://schemas.microsoft.com/office/drawing/2014/main" id="{B7D5D006-A2EC-481D-95D1-80A67324EC4C}"/>
              </a:ext>
            </a:extLst>
          </p:cNvPr>
          <p:cNvSpPr>
            <a:spLocks noGrp="1"/>
          </p:cNvSpPr>
          <p:nvPr>
            <p:ph idx="1"/>
          </p:nvPr>
        </p:nvSpPr>
        <p:spPr>
          <a:xfrm>
            <a:off x="857251" y="1704513"/>
            <a:ext cx="7404653" cy="4391487"/>
          </a:xfrm>
        </p:spPr>
        <p:txBody>
          <a:bodyPr>
            <a:normAutofit fontScale="92500" lnSpcReduction="20000"/>
          </a:bodyPr>
          <a:lstStyle/>
          <a:p>
            <a:pPr marL="34290" indent="0">
              <a:buNone/>
            </a:pPr>
            <a:r>
              <a:rPr lang="en-US" dirty="0">
                <a:latin typeface="Calibri" panose="020F0502020204030204" pitchFamily="34" charset="0"/>
                <a:cs typeface="Calibri" panose="020F0502020204030204" pitchFamily="34" charset="0"/>
              </a:rPr>
              <a:t>c) TECHNOLOGY</a:t>
            </a:r>
          </a:p>
          <a:p>
            <a:r>
              <a:rPr lang="en-US" dirty="0">
                <a:solidFill>
                  <a:schemeClr val="tx1"/>
                </a:solidFill>
                <a:latin typeface="Calibri" panose="020F0502020204030204" pitchFamily="34" charset="0"/>
                <a:cs typeface="Calibri" panose="020F0502020204030204" pitchFamily="34" charset="0"/>
              </a:rPr>
              <a:t>Related to similar topics </a:t>
            </a:r>
          </a:p>
          <a:p>
            <a:pPr lvl="1"/>
            <a:r>
              <a:rPr lang="en-US" dirty="0">
                <a:solidFill>
                  <a:schemeClr val="tx1"/>
                </a:solidFill>
                <a:latin typeface="Calibri" panose="020F0502020204030204" pitchFamily="34" charset="0"/>
                <a:cs typeface="Calibri" panose="020F0502020204030204" pitchFamily="34" charset="0"/>
              </a:rPr>
              <a:t>Programming/Markup Languages </a:t>
            </a:r>
            <a:r>
              <a:rPr lang="en-US" dirty="0">
                <a:latin typeface="Calibri" panose="020F0502020204030204" pitchFamily="34" charset="0"/>
                <a:cs typeface="Calibri" panose="020F0502020204030204" pitchFamily="34" charset="0"/>
              </a:rPr>
              <a:t>appearing as the most mentioned technologies</a:t>
            </a:r>
          </a:p>
          <a:p>
            <a:pPr lvl="1"/>
            <a:r>
              <a:rPr lang="en-US" dirty="0">
                <a:latin typeface="Calibri" panose="020F0502020204030204" pitchFamily="34" charset="0"/>
                <a:cs typeface="Calibri" panose="020F0502020204030204" pitchFamily="34" charset="0"/>
              </a:rPr>
              <a:t>JavaScript (7.3%) and Java (6.9%) are the most common, followed by C++ (4.8%), Python (4.8%), C (4.4%), and React (3.6%)</a:t>
            </a:r>
          </a:p>
          <a:p>
            <a:endParaRPr lang="en-US" dirty="0">
              <a:latin typeface="Calibri" panose="020F0502020204030204" pitchFamily="34" charset="0"/>
              <a:cs typeface="Calibri" panose="020F0502020204030204" pitchFamily="34" charset="0"/>
            </a:endParaRPr>
          </a:p>
          <a:p>
            <a:pPr marL="34290" indent="0">
              <a:buNone/>
            </a:pPr>
            <a:r>
              <a:rPr lang="en-US" dirty="0">
                <a:latin typeface="Calibri" panose="020F0502020204030204" pitchFamily="34" charset="0"/>
                <a:cs typeface="Calibri" panose="020F0502020204030204" pitchFamily="34" charset="0"/>
              </a:rPr>
              <a:t>d) DEVELOPMENT ACTIVITY</a:t>
            </a:r>
          </a:p>
          <a:p>
            <a:r>
              <a:rPr lang="en-US" dirty="0">
                <a:latin typeface="Calibri" panose="020F0502020204030204" pitchFamily="34" charset="0"/>
                <a:cs typeface="Calibri" panose="020F0502020204030204" pitchFamily="34" charset="0"/>
              </a:rPr>
              <a:t>Classified </a:t>
            </a:r>
            <a:r>
              <a:rPr lang="en-US" dirty="0">
                <a:solidFill>
                  <a:schemeClr val="tx1"/>
                </a:solidFill>
                <a:latin typeface="Calibri" panose="020F0502020204030204" pitchFamily="34" charset="0"/>
                <a:cs typeface="Calibri" panose="020F0502020204030204" pitchFamily="34" charset="0"/>
              </a:rPr>
              <a:t>according to the development activity they are related </a:t>
            </a:r>
            <a:r>
              <a:rPr lang="en-US" dirty="0">
                <a:latin typeface="Calibri" panose="020F0502020204030204" pitchFamily="34" charset="0"/>
                <a:cs typeface="Calibri" panose="020F0502020204030204" pitchFamily="34" charset="0"/>
              </a:rPr>
              <a:t>to</a:t>
            </a:r>
          </a:p>
          <a:p>
            <a:r>
              <a:rPr lang="en-US" dirty="0">
                <a:latin typeface="Calibri" panose="020F0502020204030204" pitchFamily="34" charset="0"/>
                <a:cs typeface="Calibri" panose="020F0502020204030204" pitchFamily="34" charset="0"/>
              </a:rPr>
              <a:t>Most of them are related to </a:t>
            </a:r>
          </a:p>
          <a:p>
            <a:pPr lvl="1"/>
            <a:r>
              <a:rPr lang="en-US" dirty="0">
                <a:latin typeface="Calibri" panose="020F0502020204030204" pitchFamily="34" charset="0"/>
                <a:cs typeface="Calibri" panose="020F0502020204030204" pitchFamily="34" charset="0"/>
              </a:rPr>
              <a:t>Programming activities</a:t>
            </a:r>
          </a:p>
          <a:p>
            <a:pPr lvl="1"/>
            <a:r>
              <a:rPr lang="en-US" dirty="0">
                <a:latin typeface="Calibri" panose="020F0502020204030204" pitchFamily="34" charset="0"/>
                <a:cs typeface="Calibri" panose="020F0502020204030204" pitchFamily="34" charset="0"/>
              </a:rPr>
              <a:t>DevOps</a:t>
            </a:r>
          </a:p>
          <a:p>
            <a:pPr lvl="1"/>
            <a:r>
              <a:rPr lang="en-US" dirty="0">
                <a:latin typeface="Calibri" panose="020F0502020204030204" pitchFamily="34" charset="0"/>
                <a:cs typeface="Calibri" panose="020F0502020204030204" pitchFamily="34" charset="0"/>
              </a:rPr>
              <a:t>Configuration management</a:t>
            </a:r>
          </a:p>
          <a:p>
            <a:pPr lvl="1"/>
            <a:r>
              <a:rPr lang="en-US" dirty="0">
                <a:latin typeface="Calibri" panose="020F0502020204030204" pitchFamily="34" charset="0"/>
                <a:cs typeface="Calibri" panose="020F0502020204030204" pitchFamily="34" charset="0"/>
              </a:rPr>
              <a:t>Testing</a:t>
            </a:r>
          </a:p>
          <a:p>
            <a:pPr lvl="1"/>
            <a:r>
              <a:rPr lang="en-US" dirty="0">
                <a:latin typeface="Calibri" panose="020F0502020204030204" pitchFamily="34" charset="0"/>
                <a:cs typeface="Calibri" panose="020F0502020204030204" pitchFamily="34" charset="0"/>
              </a:rPr>
              <a:t>Design/architecture</a:t>
            </a:r>
          </a:p>
        </p:txBody>
      </p:sp>
      <p:sp>
        <p:nvSpPr>
          <p:cNvPr id="4" name="Slide Number Placeholder 3">
            <a:extLst>
              <a:ext uri="{FF2B5EF4-FFF2-40B4-BE49-F238E27FC236}">
                <a16:creationId xmlns:a16="http://schemas.microsoft.com/office/drawing/2014/main" id="{604D901B-5D1D-47A4-90D4-4B5F8F38B411}"/>
              </a:ext>
            </a:extLst>
          </p:cNvPr>
          <p:cNvSpPr>
            <a:spLocks noGrp="1"/>
          </p:cNvSpPr>
          <p:nvPr>
            <p:ph type="sldNum" sz="quarter" idx="12"/>
          </p:nvPr>
        </p:nvSpPr>
        <p:spPr/>
        <p:txBody>
          <a:bodyPr/>
          <a:lstStyle/>
          <a:p>
            <a:fld id="{57867F3A-EBBC-430F-9515-974FE4C54876}" type="slidenum">
              <a:rPr lang="en-MY" smtClean="0"/>
              <a:t>20</a:t>
            </a:fld>
            <a:endParaRPr lang="en-MY"/>
          </a:p>
        </p:txBody>
      </p:sp>
    </p:spTree>
    <p:extLst>
      <p:ext uri="{BB962C8B-B14F-4D97-AF65-F5344CB8AC3E}">
        <p14:creationId xmlns:p14="http://schemas.microsoft.com/office/powerpoint/2010/main" val="15049727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015EC-C7A7-481E-B4D9-993FBBE4297B}"/>
              </a:ext>
            </a:extLst>
          </p:cNvPr>
          <p:cNvSpPr>
            <a:spLocks noGrp="1"/>
          </p:cNvSpPr>
          <p:nvPr>
            <p:ph type="title"/>
          </p:nvPr>
        </p:nvSpPr>
        <p:spPr>
          <a:xfrm>
            <a:off x="692458" y="609600"/>
            <a:ext cx="7571432" cy="1356360"/>
          </a:xfrm>
        </p:spPr>
        <p:txBody>
          <a:bodyPr>
            <a:normAutofit/>
          </a:bodyPr>
          <a:lstStyle/>
          <a:p>
            <a:r>
              <a:rPr lang="en-MY" sz="3600" dirty="0"/>
              <a:t>CHARACTERISTICS OF THE CONTENT</a:t>
            </a:r>
          </a:p>
        </p:txBody>
      </p:sp>
      <p:sp>
        <p:nvSpPr>
          <p:cNvPr id="3" name="Content Placeholder 2">
            <a:extLst>
              <a:ext uri="{FF2B5EF4-FFF2-40B4-BE49-F238E27FC236}">
                <a16:creationId xmlns:a16="http://schemas.microsoft.com/office/drawing/2014/main" id="{B7D5D006-A2EC-481D-95D1-80A67324EC4C}"/>
              </a:ext>
            </a:extLst>
          </p:cNvPr>
          <p:cNvSpPr>
            <a:spLocks noGrp="1"/>
          </p:cNvSpPr>
          <p:nvPr>
            <p:ph idx="1"/>
          </p:nvPr>
        </p:nvSpPr>
        <p:spPr>
          <a:xfrm>
            <a:off x="857251" y="1704513"/>
            <a:ext cx="7404653" cy="4391487"/>
          </a:xfrm>
        </p:spPr>
        <p:txBody>
          <a:bodyPr>
            <a:normAutofit fontScale="92500"/>
          </a:bodyPr>
          <a:lstStyle/>
          <a:p>
            <a:pPr marL="34290" indent="0">
              <a:buNone/>
            </a:pPr>
            <a:r>
              <a:rPr lang="en-US" dirty="0"/>
              <a:t>e) SOURCE</a:t>
            </a:r>
          </a:p>
          <a:p>
            <a:r>
              <a:rPr lang="en-US" dirty="0">
                <a:solidFill>
                  <a:schemeClr val="tx1"/>
                </a:solidFill>
              </a:rPr>
              <a:t>Blog posts </a:t>
            </a:r>
            <a:r>
              <a:rPr lang="en-US" dirty="0"/>
              <a:t>(r/p: 47%; HN: 36%) are the </a:t>
            </a:r>
            <a:r>
              <a:rPr lang="en-US" dirty="0">
                <a:solidFill>
                  <a:schemeClr val="tx1"/>
                </a:solidFill>
              </a:rPr>
              <a:t>most frequent</a:t>
            </a:r>
            <a:r>
              <a:rPr lang="en-US" dirty="0"/>
              <a:t> type of source</a:t>
            </a:r>
          </a:p>
          <a:p>
            <a:pPr lvl="1"/>
            <a:r>
              <a:rPr lang="en-US" dirty="0"/>
              <a:t>Majority: personal blogs (r/p: 88%; HN: 87%)</a:t>
            </a:r>
          </a:p>
          <a:p>
            <a:pPr lvl="1"/>
            <a:r>
              <a:rPr lang="en-US" dirty="0"/>
              <a:t>Companies’ official blog posts (r/p: 12%; HN: 13%) - only a small proportion</a:t>
            </a:r>
          </a:p>
          <a:p>
            <a:r>
              <a:rPr lang="en-US" dirty="0"/>
              <a:t>Hacker News - </a:t>
            </a:r>
            <a:r>
              <a:rPr lang="en-US" dirty="0">
                <a:solidFill>
                  <a:schemeClr val="tx1"/>
                </a:solidFill>
              </a:rPr>
              <a:t>news websites </a:t>
            </a:r>
          </a:p>
          <a:p>
            <a:r>
              <a:rPr lang="en-US" dirty="0"/>
              <a:t>r/programming - </a:t>
            </a:r>
            <a:r>
              <a:rPr lang="en-US" dirty="0">
                <a:solidFill>
                  <a:schemeClr val="tx1"/>
                </a:solidFill>
              </a:rPr>
              <a:t>software project home pages </a:t>
            </a:r>
            <a:r>
              <a:rPr lang="en-US" dirty="0"/>
              <a:t>or repositories</a:t>
            </a:r>
          </a:p>
          <a:p>
            <a:r>
              <a:rPr lang="en-US" dirty="0"/>
              <a:t>Other common sources:</a:t>
            </a:r>
          </a:p>
          <a:p>
            <a:pPr lvl="1"/>
            <a:r>
              <a:rPr lang="en-US" dirty="0"/>
              <a:t> Static web pages </a:t>
            </a:r>
          </a:p>
          <a:p>
            <a:pPr lvl="1"/>
            <a:r>
              <a:rPr lang="en-US" dirty="0"/>
              <a:t>Other aggregator posts </a:t>
            </a:r>
          </a:p>
          <a:p>
            <a:pPr lvl="1"/>
            <a:r>
              <a:rPr lang="en-US" dirty="0"/>
              <a:t>YouTube videos </a:t>
            </a:r>
          </a:p>
          <a:p>
            <a:pPr lvl="1"/>
            <a:r>
              <a:rPr lang="en-US" dirty="0"/>
              <a:t>Q&amp;A sites </a:t>
            </a:r>
          </a:p>
          <a:p>
            <a:pPr lvl="1"/>
            <a:r>
              <a:rPr lang="en-US" dirty="0"/>
              <a:t>Wikipedia pages, online courses, crowdfunding platforms, Twitter posts, pictures, online tools, and other subreddits, among others</a:t>
            </a:r>
          </a:p>
        </p:txBody>
      </p:sp>
      <p:sp>
        <p:nvSpPr>
          <p:cNvPr id="4" name="Slide Number Placeholder 3">
            <a:extLst>
              <a:ext uri="{FF2B5EF4-FFF2-40B4-BE49-F238E27FC236}">
                <a16:creationId xmlns:a16="http://schemas.microsoft.com/office/drawing/2014/main" id="{888B055F-7E01-4CE0-BA3A-8EA749B1ADB8}"/>
              </a:ext>
            </a:extLst>
          </p:cNvPr>
          <p:cNvSpPr>
            <a:spLocks noGrp="1"/>
          </p:cNvSpPr>
          <p:nvPr>
            <p:ph type="sldNum" sz="quarter" idx="12"/>
          </p:nvPr>
        </p:nvSpPr>
        <p:spPr/>
        <p:txBody>
          <a:bodyPr/>
          <a:lstStyle/>
          <a:p>
            <a:fld id="{57867F3A-EBBC-430F-9515-974FE4C54876}" type="slidenum">
              <a:rPr lang="en-MY" smtClean="0"/>
              <a:t>21</a:t>
            </a:fld>
            <a:endParaRPr lang="en-MY"/>
          </a:p>
        </p:txBody>
      </p:sp>
    </p:spTree>
    <p:extLst>
      <p:ext uri="{BB962C8B-B14F-4D97-AF65-F5344CB8AC3E}">
        <p14:creationId xmlns:p14="http://schemas.microsoft.com/office/powerpoint/2010/main" val="1669677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3A923-47DB-454E-8DAC-D0EEADCBBDDA}"/>
              </a:ext>
            </a:extLst>
          </p:cNvPr>
          <p:cNvSpPr>
            <a:spLocks noGrp="1"/>
          </p:cNvSpPr>
          <p:nvPr>
            <p:ph type="title"/>
          </p:nvPr>
        </p:nvSpPr>
        <p:spPr/>
        <p:txBody>
          <a:bodyPr/>
          <a:lstStyle/>
          <a:p>
            <a:r>
              <a:rPr lang="en-MY" dirty="0"/>
              <a:t>OVERLAP AND DIFERRENCES</a:t>
            </a:r>
          </a:p>
        </p:txBody>
      </p:sp>
      <p:sp>
        <p:nvSpPr>
          <p:cNvPr id="3" name="Content Placeholder 2">
            <a:extLst>
              <a:ext uri="{FF2B5EF4-FFF2-40B4-BE49-F238E27FC236}">
                <a16:creationId xmlns:a16="http://schemas.microsoft.com/office/drawing/2014/main" id="{67BD110C-E37D-4B6C-99AB-2E9DF3268614}"/>
              </a:ext>
            </a:extLst>
          </p:cNvPr>
          <p:cNvSpPr>
            <a:spLocks noGrp="1"/>
          </p:cNvSpPr>
          <p:nvPr>
            <p:ph idx="1"/>
          </p:nvPr>
        </p:nvSpPr>
        <p:spPr>
          <a:xfrm>
            <a:off x="857251" y="1686757"/>
            <a:ext cx="7404653" cy="4625266"/>
          </a:xfrm>
        </p:spPr>
        <p:txBody>
          <a:bodyPr>
            <a:normAutofit/>
          </a:bodyPr>
          <a:lstStyle/>
          <a:p>
            <a:r>
              <a:rPr lang="en-US" dirty="0"/>
              <a:t>Overlap between the two news aggregators differs: </a:t>
            </a:r>
          </a:p>
          <a:p>
            <a:pPr lvl="1"/>
            <a:r>
              <a:rPr lang="en-US" dirty="0"/>
              <a:t>34% of the posts posted on r/programming were also posted on Hacker News</a:t>
            </a:r>
          </a:p>
          <a:p>
            <a:pPr lvl="1"/>
            <a:r>
              <a:rPr lang="en-US" dirty="0"/>
              <a:t>5% of the posts posted on Hacker News were also posted on r/programming</a:t>
            </a:r>
          </a:p>
          <a:p>
            <a:r>
              <a:rPr lang="en-US" dirty="0">
                <a:solidFill>
                  <a:schemeClr val="tx1"/>
                </a:solidFill>
              </a:rPr>
              <a:t>Hacker News has more general terms </a:t>
            </a:r>
            <a:r>
              <a:rPr lang="en-US" dirty="0"/>
              <a:t>while r/programming is more focused on programming</a:t>
            </a:r>
          </a:p>
          <a:p>
            <a:r>
              <a:rPr lang="en-US" dirty="0"/>
              <a:t>General topics:</a:t>
            </a:r>
          </a:p>
          <a:p>
            <a:pPr lvl="1"/>
            <a:r>
              <a:rPr lang="en-US" dirty="0"/>
              <a:t>50% of Hacker News posts </a:t>
            </a:r>
          </a:p>
          <a:p>
            <a:pPr lvl="1"/>
            <a:r>
              <a:rPr lang="en-US" dirty="0"/>
              <a:t>less than 15% of r/programming posts</a:t>
            </a:r>
          </a:p>
          <a:p>
            <a:r>
              <a:rPr lang="en-US" dirty="0">
                <a:solidFill>
                  <a:schemeClr val="tx1"/>
                </a:solidFill>
              </a:rPr>
              <a:t>54% of our survey respondents agreed -contain different content</a:t>
            </a:r>
            <a:endParaRPr lang="en-MY" dirty="0">
              <a:solidFill>
                <a:schemeClr val="tx1"/>
              </a:solidFill>
            </a:endParaRPr>
          </a:p>
        </p:txBody>
      </p:sp>
      <p:sp>
        <p:nvSpPr>
          <p:cNvPr id="4" name="Slide Number Placeholder 3">
            <a:extLst>
              <a:ext uri="{FF2B5EF4-FFF2-40B4-BE49-F238E27FC236}">
                <a16:creationId xmlns:a16="http://schemas.microsoft.com/office/drawing/2014/main" id="{2BA9DD91-9CAC-4FC0-9FBC-241C15699EE8}"/>
              </a:ext>
            </a:extLst>
          </p:cNvPr>
          <p:cNvSpPr>
            <a:spLocks noGrp="1"/>
          </p:cNvSpPr>
          <p:nvPr>
            <p:ph type="sldNum" sz="quarter" idx="12"/>
          </p:nvPr>
        </p:nvSpPr>
        <p:spPr/>
        <p:txBody>
          <a:bodyPr/>
          <a:lstStyle/>
          <a:p>
            <a:fld id="{57867F3A-EBBC-430F-9515-974FE4C54876}" type="slidenum">
              <a:rPr lang="en-MY" smtClean="0"/>
              <a:t>22</a:t>
            </a:fld>
            <a:endParaRPr lang="en-MY"/>
          </a:p>
        </p:txBody>
      </p:sp>
    </p:spTree>
    <p:extLst>
      <p:ext uri="{BB962C8B-B14F-4D97-AF65-F5344CB8AC3E}">
        <p14:creationId xmlns:p14="http://schemas.microsoft.com/office/powerpoint/2010/main" val="19722443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45D5C-2EAE-4E3A-B044-23693FBA9DDC}"/>
              </a:ext>
            </a:extLst>
          </p:cNvPr>
          <p:cNvSpPr>
            <a:spLocks noGrp="1"/>
          </p:cNvSpPr>
          <p:nvPr>
            <p:ph type="title"/>
          </p:nvPr>
        </p:nvSpPr>
        <p:spPr/>
        <p:txBody>
          <a:bodyPr/>
          <a:lstStyle/>
          <a:p>
            <a:r>
              <a:rPr lang="en-MY" dirty="0"/>
              <a:t>CONTENT RELIABILITY</a:t>
            </a:r>
          </a:p>
        </p:txBody>
      </p:sp>
      <p:sp>
        <p:nvSpPr>
          <p:cNvPr id="3" name="Content Placeholder 2">
            <a:extLst>
              <a:ext uri="{FF2B5EF4-FFF2-40B4-BE49-F238E27FC236}">
                <a16:creationId xmlns:a16="http://schemas.microsoft.com/office/drawing/2014/main" id="{6B95EDE4-E318-4809-80BE-C9981B0B15F6}"/>
              </a:ext>
            </a:extLst>
          </p:cNvPr>
          <p:cNvSpPr>
            <a:spLocks noGrp="1"/>
          </p:cNvSpPr>
          <p:nvPr>
            <p:ph idx="1"/>
          </p:nvPr>
        </p:nvSpPr>
        <p:spPr/>
        <p:txBody>
          <a:bodyPr>
            <a:normAutofit/>
          </a:bodyPr>
          <a:lstStyle/>
          <a:p>
            <a:r>
              <a:rPr lang="en-US" dirty="0"/>
              <a:t>A known problem in any social network is the number of fake or wrong news</a:t>
            </a:r>
          </a:p>
          <a:p>
            <a:r>
              <a:rPr lang="en-US" dirty="0"/>
              <a:t>Observed that such a problem is not perceived by the participants </a:t>
            </a:r>
          </a:p>
          <a:p>
            <a:pPr lvl="1"/>
            <a:r>
              <a:rPr lang="en-US" dirty="0"/>
              <a:t>because technical articles are easier to trust</a:t>
            </a:r>
          </a:p>
          <a:p>
            <a:pPr lvl="1"/>
            <a:r>
              <a:rPr lang="en-US" dirty="0"/>
              <a:t>bad opinions (and bad code) can be easily identified</a:t>
            </a:r>
          </a:p>
          <a:p>
            <a:pPr lvl="1"/>
            <a:r>
              <a:rPr lang="en-US" dirty="0"/>
              <a:t>HOWTOs are straightforward</a:t>
            </a:r>
          </a:p>
          <a:p>
            <a:r>
              <a:rPr lang="en-US" dirty="0"/>
              <a:t>read posts and comments with a grain of salt</a:t>
            </a:r>
          </a:p>
          <a:p>
            <a:endParaRPr lang="en-US" dirty="0"/>
          </a:p>
          <a:p>
            <a:r>
              <a:rPr lang="en-US" dirty="0">
                <a:solidFill>
                  <a:schemeClr val="tx1"/>
                </a:solidFill>
              </a:rPr>
              <a:t>None of our survey respondents strongly agreed </a:t>
            </a:r>
            <a:r>
              <a:rPr lang="en-US" dirty="0"/>
              <a:t>with the idea of </a:t>
            </a:r>
            <a:r>
              <a:rPr lang="en-US" dirty="0">
                <a:solidFill>
                  <a:schemeClr val="tx1"/>
                </a:solidFill>
              </a:rPr>
              <a:t>trusting all technical content </a:t>
            </a:r>
            <a:r>
              <a:rPr lang="en-US" dirty="0"/>
              <a:t>one can find in r/programming</a:t>
            </a:r>
          </a:p>
          <a:p>
            <a:pPr lvl="1"/>
            <a:r>
              <a:rPr lang="en-US" dirty="0"/>
              <a:t>25% agreed, 24% were neutral, and 51% disagreed</a:t>
            </a:r>
            <a:endParaRPr lang="en-MY" dirty="0"/>
          </a:p>
        </p:txBody>
      </p:sp>
      <p:sp>
        <p:nvSpPr>
          <p:cNvPr id="4" name="Slide Number Placeholder 3">
            <a:extLst>
              <a:ext uri="{FF2B5EF4-FFF2-40B4-BE49-F238E27FC236}">
                <a16:creationId xmlns:a16="http://schemas.microsoft.com/office/drawing/2014/main" id="{274C021A-DD13-4F08-83A0-FFBEECBE2A35}"/>
              </a:ext>
            </a:extLst>
          </p:cNvPr>
          <p:cNvSpPr>
            <a:spLocks noGrp="1"/>
          </p:cNvSpPr>
          <p:nvPr>
            <p:ph type="sldNum" sz="quarter" idx="12"/>
          </p:nvPr>
        </p:nvSpPr>
        <p:spPr/>
        <p:txBody>
          <a:bodyPr/>
          <a:lstStyle/>
          <a:p>
            <a:fld id="{57867F3A-EBBC-430F-9515-974FE4C54876}" type="slidenum">
              <a:rPr lang="en-MY" smtClean="0"/>
              <a:t>23</a:t>
            </a:fld>
            <a:endParaRPr lang="en-MY"/>
          </a:p>
        </p:txBody>
      </p:sp>
    </p:spTree>
    <p:extLst>
      <p:ext uri="{BB962C8B-B14F-4D97-AF65-F5344CB8AC3E}">
        <p14:creationId xmlns:p14="http://schemas.microsoft.com/office/powerpoint/2010/main" val="4262338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72EA5-AEC8-4472-AF80-1918E224636A}"/>
              </a:ext>
            </a:extLst>
          </p:cNvPr>
          <p:cNvSpPr>
            <a:spLocks noGrp="1"/>
          </p:cNvSpPr>
          <p:nvPr>
            <p:ph type="title"/>
          </p:nvPr>
        </p:nvSpPr>
        <p:spPr/>
        <p:txBody>
          <a:bodyPr/>
          <a:lstStyle/>
          <a:p>
            <a:r>
              <a:rPr lang="en-US" dirty="0"/>
              <a:t>3. Improving the community (RQ3)</a:t>
            </a:r>
            <a:endParaRPr lang="en-MY" dirty="0"/>
          </a:p>
        </p:txBody>
      </p:sp>
      <p:sp>
        <p:nvSpPr>
          <p:cNvPr id="3" name="Content Placeholder 2">
            <a:extLst>
              <a:ext uri="{FF2B5EF4-FFF2-40B4-BE49-F238E27FC236}">
                <a16:creationId xmlns:a16="http://schemas.microsoft.com/office/drawing/2014/main" id="{C1390272-9B67-4E73-857D-0F7D67C3EA2C}"/>
              </a:ext>
            </a:extLst>
          </p:cNvPr>
          <p:cNvSpPr>
            <a:spLocks noGrp="1"/>
          </p:cNvSpPr>
          <p:nvPr>
            <p:ph idx="1"/>
          </p:nvPr>
        </p:nvSpPr>
        <p:spPr/>
        <p:txBody>
          <a:bodyPr/>
          <a:lstStyle/>
          <a:p>
            <a:pPr marL="491490" indent="-457200">
              <a:buFont typeface="+mj-lt"/>
              <a:buAutoNum type="arabicPeriod"/>
            </a:pPr>
            <a:r>
              <a:rPr lang="en-US" dirty="0"/>
              <a:t>Moderation and code of conduct</a:t>
            </a:r>
          </a:p>
          <a:p>
            <a:pPr marL="491490" indent="-457200">
              <a:buFont typeface="+mj-lt"/>
              <a:buAutoNum type="arabicPeriod"/>
            </a:pPr>
            <a:r>
              <a:rPr lang="en-MY" dirty="0"/>
              <a:t>New features</a:t>
            </a:r>
          </a:p>
          <a:p>
            <a:pPr marL="491490" indent="-457200">
              <a:buFont typeface="+mj-lt"/>
              <a:buAutoNum type="arabicPeriod"/>
            </a:pPr>
            <a:r>
              <a:rPr lang="en-US" dirty="0"/>
              <a:t>The role of karma</a:t>
            </a:r>
          </a:p>
          <a:p>
            <a:pPr marL="491490" indent="-457200">
              <a:buFont typeface="+mj-lt"/>
              <a:buAutoNum type="arabicPeriod"/>
            </a:pPr>
            <a:r>
              <a:rPr lang="en-MY" dirty="0"/>
              <a:t>Pitfalls and advice</a:t>
            </a:r>
          </a:p>
        </p:txBody>
      </p:sp>
      <p:sp>
        <p:nvSpPr>
          <p:cNvPr id="4" name="Slide Number Placeholder 3">
            <a:extLst>
              <a:ext uri="{FF2B5EF4-FFF2-40B4-BE49-F238E27FC236}">
                <a16:creationId xmlns:a16="http://schemas.microsoft.com/office/drawing/2014/main" id="{7F9A282A-1E7B-445C-97E6-627A17C0D5CA}"/>
              </a:ext>
            </a:extLst>
          </p:cNvPr>
          <p:cNvSpPr>
            <a:spLocks noGrp="1"/>
          </p:cNvSpPr>
          <p:nvPr>
            <p:ph type="sldNum" sz="quarter" idx="12"/>
          </p:nvPr>
        </p:nvSpPr>
        <p:spPr/>
        <p:txBody>
          <a:bodyPr/>
          <a:lstStyle/>
          <a:p>
            <a:fld id="{57867F3A-EBBC-430F-9515-974FE4C54876}" type="slidenum">
              <a:rPr lang="en-MY" smtClean="0"/>
              <a:t>24</a:t>
            </a:fld>
            <a:endParaRPr lang="en-MY"/>
          </a:p>
        </p:txBody>
      </p:sp>
    </p:spTree>
    <p:extLst>
      <p:ext uri="{BB962C8B-B14F-4D97-AF65-F5344CB8AC3E}">
        <p14:creationId xmlns:p14="http://schemas.microsoft.com/office/powerpoint/2010/main" val="20763918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6BEE9-D91D-4EF6-BBCF-FAC04DEB130A}"/>
              </a:ext>
            </a:extLst>
          </p:cNvPr>
          <p:cNvSpPr>
            <a:spLocks noGrp="1"/>
          </p:cNvSpPr>
          <p:nvPr>
            <p:ph type="title"/>
          </p:nvPr>
        </p:nvSpPr>
        <p:spPr/>
        <p:txBody>
          <a:bodyPr>
            <a:normAutofit/>
          </a:bodyPr>
          <a:lstStyle/>
          <a:p>
            <a:r>
              <a:rPr lang="en-US" dirty="0"/>
              <a:t>MODERATION AND CODE OF CONDUCT</a:t>
            </a:r>
            <a:endParaRPr lang="en-MY" dirty="0"/>
          </a:p>
        </p:txBody>
      </p:sp>
      <p:sp>
        <p:nvSpPr>
          <p:cNvPr id="3" name="Content Placeholder 2">
            <a:extLst>
              <a:ext uri="{FF2B5EF4-FFF2-40B4-BE49-F238E27FC236}">
                <a16:creationId xmlns:a16="http://schemas.microsoft.com/office/drawing/2014/main" id="{B552E435-1370-4A9B-960A-32136CC3096F}"/>
              </a:ext>
            </a:extLst>
          </p:cNvPr>
          <p:cNvSpPr>
            <a:spLocks noGrp="1"/>
          </p:cNvSpPr>
          <p:nvPr>
            <p:ph idx="1"/>
          </p:nvPr>
        </p:nvSpPr>
        <p:spPr/>
        <p:txBody>
          <a:bodyPr>
            <a:normAutofit/>
          </a:bodyPr>
          <a:lstStyle/>
          <a:p>
            <a:r>
              <a:rPr lang="en-US" dirty="0"/>
              <a:t>Suggested different types of moderation</a:t>
            </a:r>
          </a:p>
          <a:p>
            <a:pPr lvl="1"/>
            <a:r>
              <a:rPr lang="en-US" dirty="0"/>
              <a:t>To avoid users that are always negative</a:t>
            </a:r>
          </a:p>
          <a:p>
            <a:pPr lvl="1"/>
            <a:r>
              <a:rPr lang="en-US" dirty="0"/>
              <a:t>To police (and punish) bad behavior </a:t>
            </a:r>
          </a:p>
          <a:p>
            <a:pPr lvl="1"/>
            <a:r>
              <a:rPr lang="en-US" dirty="0"/>
              <a:t>To reduce negative criticism</a:t>
            </a:r>
          </a:p>
          <a:p>
            <a:pPr lvl="1"/>
            <a:r>
              <a:rPr lang="en-US" dirty="0"/>
              <a:t>To remove posts that are not entirely focused on programming(in case of r/programming)</a:t>
            </a:r>
          </a:p>
          <a:p>
            <a:pPr lvl="1"/>
            <a:r>
              <a:rPr lang="en-US" dirty="0"/>
              <a:t>The introduction of a code of conduct</a:t>
            </a:r>
            <a:endParaRPr lang="en-MY" dirty="0"/>
          </a:p>
        </p:txBody>
      </p:sp>
      <p:sp>
        <p:nvSpPr>
          <p:cNvPr id="4" name="Slide Number Placeholder 3">
            <a:extLst>
              <a:ext uri="{FF2B5EF4-FFF2-40B4-BE49-F238E27FC236}">
                <a16:creationId xmlns:a16="http://schemas.microsoft.com/office/drawing/2014/main" id="{1E2E56FE-2311-454A-812E-277721C4AEC8}"/>
              </a:ext>
            </a:extLst>
          </p:cNvPr>
          <p:cNvSpPr>
            <a:spLocks noGrp="1"/>
          </p:cNvSpPr>
          <p:nvPr>
            <p:ph type="sldNum" sz="quarter" idx="12"/>
          </p:nvPr>
        </p:nvSpPr>
        <p:spPr/>
        <p:txBody>
          <a:bodyPr/>
          <a:lstStyle/>
          <a:p>
            <a:fld id="{57867F3A-EBBC-430F-9515-974FE4C54876}" type="slidenum">
              <a:rPr lang="en-MY" smtClean="0"/>
              <a:t>25</a:t>
            </a:fld>
            <a:endParaRPr lang="en-MY"/>
          </a:p>
        </p:txBody>
      </p:sp>
    </p:spTree>
    <p:extLst>
      <p:ext uri="{BB962C8B-B14F-4D97-AF65-F5344CB8AC3E}">
        <p14:creationId xmlns:p14="http://schemas.microsoft.com/office/powerpoint/2010/main" val="4582024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B9187-820D-4549-B2AA-A7733FFF2B7F}"/>
              </a:ext>
            </a:extLst>
          </p:cNvPr>
          <p:cNvSpPr>
            <a:spLocks noGrp="1"/>
          </p:cNvSpPr>
          <p:nvPr>
            <p:ph type="title"/>
          </p:nvPr>
        </p:nvSpPr>
        <p:spPr/>
        <p:txBody>
          <a:bodyPr/>
          <a:lstStyle/>
          <a:p>
            <a:r>
              <a:rPr lang="en-MY" dirty="0"/>
              <a:t>NEW FEATURES</a:t>
            </a:r>
          </a:p>
        </p:txBody>
      </p:sp>
      <p:sp>
        <p:nvSpPr>
          <p:cNvPr id="3" name="Content Placeholder 2">
            <a:extLst>
              <a:ext uri="{FF2B5EF4-FFF2-40B4-BE49-F238E27FC236}">
                <a16:creationId xmlns:a16="http://schemas.microsoft.com/office/drawing/2014/main" id="{6A52F43C-C57F-4742-B44C-6A9F03EFBE15}"/>
              </a:ext>
            </a:extLst>
          </p:cNvPr>
          <p:cNvSpPr>
            <a:spLocks noGrp="1"/>
          </p:cNvSpPr>
          <p:nvPr>
            <p:ph idx="1"/>
          </p:nvPr>
        </p:nvSpPr>
        <p:spPr/>
        <p:txBody>
          <a:bodyPr>
            <a:normAutofit/>
          </a:bodyPr>
          <a:lstStyle/>
          <a:p>
            <a:r>
              <a:rPr lang="en-US" dirty="0"/>
              <a:t>News aggregators </a:t>
            </a:r>
            <a:r>
              <a:rPr lang="en-US" dirty="0">
                <a:solidFill>
                  <a:schemeClr val="tx1"/>
                </a:solidFill>
              </a:rPr>
              <a:t>could provide detailed analytics </a:t>
            </a:r>
            <a:r>
              <a:rPr lang="en-US" dirty="0"/>
              <a:t>on their posts as well as on the community as a whole</a:t>
            </a:r>
          </a:p>
          <a:p>
            <a:r>
              <a:rPr lang="en-US" dirty="0"/>
              <a:t>Other suggestions:</a:t>
            </a:r>
          </a:p>
          <a:p>
            <a:pPr lvl="1"/>
            <a:r>
              <a:rPr lang="en-US" dirty="0"/>
              <a:t>To provide credentials for experts in different fields</a:t>
            </a:r>
          </a:p>
          <a:p>
            <a:pPr lvl="1"/>
            <a:r>
              <a:rPr lang="en-US" dirty="0"/>
              <a:t>Add "subreddits" to Hacker News </a:t>
            </a:r>
          </a:p>
          <a:p>
            <a:pPr lvl="1"/>
            <a:r>
              <a:rPr lang="en-US" dirty="0"/>
              <a:t>Improve the user interface when it comes to showing large discussions</a:t>
            </a:r>
          </a:p>
          <a:p>
            <a:pPr lvl="1"/>
            <a:r>
              <a:rPr lang="en-US" dirty="0"/>
              <a:t>Promote deeper content with more discussions</a:t>
            </a:r>
          </a:p>
          <a:p>
            <a:pPr lvl="1"/>
            <a:r>
              <a:rPr lang="en-US" dirty="0"/>
              <a:t>Improve user diversity</a:t>
            </a:r>
          </a:p>
          <a:p>
            <a:endParaRPr lang="en-US" dirty="0"/>
          </a:p>
          <a:p>
            <a:r>
              <a:rPr lang="en-US" dirty="0"/>
              <a:t>The survey participants </a:t>
            </a:r>
            <a:r>
              <a:rPr lang="en-US" dirty="0">
                <a:solidFill>
                  <a:schemeClr val="tx1"/>
                </a:solidFill>
              </a:rPr>
              <a:t>agreed with most of these suggestions</a:t>
            </a:r>
            <a:endParaRPr lang="en-MY" dirty="0">
              <a:solidFill>
                <a:schemeClr val="tx1"/>
              </a:solidFill>
            </a:endParaRPr>
          </a:p>
        </p:txBody>
      </p:sp>
      <p:sp>
        <p:nvSpPr>
          <p:cNvPr id="4" name="Slide Number Placeholder 3">
            <a:extLst>
              <a:ext uri="{FF2B5EF4-FFF2-40B4-BE49-F238E27FC236}">
                <a16:creationId xmlns:a16="http://schemas.microsoft.com/office/drawing/2014/main" id="{BB6F1EDF-9690-4BA1-AF16-9521EEC24D68}"/>
              </a:ext>
            </a:extLst>
          </p:cNvPr>
          <p:cNvSpPr>
            <a:spLocks noGrp="1"/>
          </p:cNvSpPr>
          <p:nvPr>
            <p:ph type="sldNum" sz="quarter" idx="12"/>
          </p:nvPr>
        </p:nvSpPr>
        <p:spPr/>
        <p:txBody>
          <a:bodyPr/>
          <a:lstStyle/>
          <a:p>
            <a:fld id="{57867F3A-EBBC-430F-9515-974FE4C54876}" type="slidenum">
              <a:rPr lang="en-MY" smtClean="0"/>
              <a:t>26</a:t>
            </a:fld>
            <a:endParaRPr lang="en-MY"/>
          </a:p>
        </p:txBody>
      </p:sp>
    </p:spTree>
    <p:extLst>
      <p:ext uri="{BB962C8B-B14F-4D97-AF65-F5344CB8AC3E}">
        <p14:creationId xmlns:p14="http://schemas.microsoft.com/office/powerpoint/2010/main" val="20238109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BEBE2-4A6D-4E15-BD29-5E5758D5CE69}"/>
              </a:ext>
            </a:extLst>
          </p:cNvPr>
          <p:cNvSpPr>
            <a:spLocks noGrp="1"/>
          </p:cNvSpPr>
          <p:nvPr>
            <p:ph type="title"/>
          </p:nvPr>
        </p:nvSpPr>
        <p:spPr/>
        <p:txBody>
          <a:bodyPr/>
          <a:lstStyle/>
          <a:p>
            <a:r>
              <a:rPr lang="en-MY" dirty="0"/>
              <a:t>ROLE OF KARMA</a:t>
            </a:r>
          </a:p>
        </p:txBody>
      </p:sp>
      <p:sp>
        <p:nvSpPr>
          <p:cNvPr id="3" name="Content Placeholder 2">
            <a:extLst>
              <a:ext uri="{FF2B5EF4-FFF2-40B4-BE49-F238E27FC236}">
                <a16:creationId xmlns:a16="http://schemas.microsoft.com/office/drawing/2014/main" id="{132DE7B8-2CAA-425D-94E7-E9C80775AF12}"/>
              </a:ext>
            </a:extLst>
          </p:cNvPr>
          <p:cNvSpPr>
            <a:spLocks noGrp="1"/>
          </p:cNvSpPr>
          <p:nvPr>
            <p:ph idx="1"/>
          </p:nvPr>
        </p:nvSpPr>
        <p:spPr>
          <a:xfrm>
            <a:off x="857251" y="2057400"/>
            <a:ext cx="7585413" cy="4038600"/>
          </a:xfrm>
        </p:spPr>
        <p:txBody>
          <a:bodyPr>
            <a:normAutofit/>
          </a:bodyPr>
          <a:lstStyle/>
          <a:p>
            <a:r>
              <a:rPr lang="en-US" dirty="0"/>
              <a:t>For many, </a:t>
            </a:r>
            <a:r>
              <a:rPr lang="en-US" dirty="0">
                <a:solidFill>
                  <a:schemeClr val="tx1"/>
                </a:solidFill>
              </a:rPr>
              <a:t>karma is not the main reason </a:t>
            </a:r>
            <a:r>
              <a:rPr lang="en-US" dirty="0"/>
              <a:t>they post on r/programming</a:t>
            </a:r>
          </a:p>
          <a:p>
            <a:r>
              <a:rPr lang="en-US" dirty="0"/>
              <a:t>Indirect effects of karma :</a:t>
            </a:r>
          </a:p>
          <a:p>
            <a:pPr lvl="1"/>
            <a:r>
              <a:rPr lang="en-US" dirty="0"/>
              <a:t>A motivating factor for users to participate </a:t>
            </a:r>
          </a:p>
          <a:p>
            <a:pPr lvl="1"/>
            <a:r>
              <a:rPr lang="en-US" dirty="0"/>
              <a:t>Users respect other users with high karma</a:t>
            </a:r>
          </a:p>
          <a:p>
            <a:pPr lvl="1"/>
            <a:r>
              <a:rPr lang="en-US" dirty="0"/>
              <a:t>Serves as a measurement of how good or interesting that link really is</a:t>
            </a:r>
          </a:p>
          <a:p>
            <a:pPr lvl="1"/>
            <a:r>
              <a:rPr lang="en-US" dirty="0"/>
              <a:t>To track relevant users</a:t>
            </a:r>
          </a:p>
          <a:p>
            <a:pPr lvl="1"/>
            <a:r>
              <a:rPr lang="en-US" dirty="0"/>
              <a:t> To track what posts attract more attention </a:t>
            </a:r>
          </a:p>
          <a:p>
            <a:pPr lvl="1"/>
            <a:r>
              <a:rPr lang="en-US" dirty="0"/>
              <a:t>To be able to create a new subreddit (which requires an undisclosed amount of karma points)</a:t>
            </a:r>
          </a:p>
          <a:p>
            <a:r>
              <a:rPr lang="en-US" dirty="0"/>
              <a:t>Survey respondents </a:t>
            </a:r>
            <a:r>
              <a:rPr lang="en-US" dirty="0">
                <a:solidFill>
                  <a:schemeClr val="tx1"/>
                </a:solidFill>
              </a:rPr>
              <a:t>do not tend to follow users with high karma</a:t>
            </a:r>
            <a:r>
              <a:rPr lang="en-US" dirty="0"/>
              <a:t>(only 11% do so)</a:t>
            </a:r>
          </a:p>
        </p:txBody>
      </p:sp>
      <p:sp>
        <p:nvSpPr>
          <p:cNvPr id="4" name="Slide Number Placeholder 3">
            <a:extLst>
              <a:ext uri="{FF2B5EF4-FFF2-40B4-BE49-F238E27FC236}">
                <a16:creationId xmlns:a16="http://schemas.microsoft.com/office/drawing/2014/main" id="{C3160731-268E-4A2F-9A2C-82FAEE044CF1}"/>
              </a:ext>
            </a:extLst>
          </p:cNvPr>
          <p:cNvSpPr>
            <a:spLocks noGrp="1"/>
          </p:cNvSpPr>
          <p:nvPr>
            <p:ph type="sldNum" sz="quarter" idx="12"/>
          </p:nvPr>
        </p:nvSpPr>
        <p:spPr/>
        <p:txBody>
          <a:bodyPr/>
          <a:lstStyle/>
          <a:p>
            <a:fld id="{57867F3A-EBBC-430F-9515-974FE4C54876}" type="slidenum">
              <a:rPr lang="en-MY" smtClean="0"/>
              <a:t>27</a:t>
            </a:fld>
            <a:endParaRPr lang="en-MY"/>
          </a:p>
        </p:txBody>
      </p:sp>
    </p:spTree>
    <p:extLst>
      <p:ext uri="{BB962C8B-B14F-4D97-AF65-F5344CB8AC3E}">
        <p14:creationId xmlns:p14="http://schemas.microsoft.com/office/powerpoint/2010/main" val="15232915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A90AB-0883-44CF-955E-D0ED64067763}"/>
              </a:ext>
            </a:extLst>
          </p:cNvPr>
          <p:cNvSpPr>
            <a:spLocks noGrp="1"/>
          </p:cNvSpPr>
          <p:nvPr>
            <p:ph type="title"/>
          </p:nvPr>
        </p:nvSpPr>
        <p:spPr/>
        <p:txBody>
          <a:bodyPr/>
          <a:lstStyle/>
          <a:p>
            <a:r>
              <a:rPr lang="en-MY" dirty="0"/>
              <a:t>PITFALLS AND ADVICE</a:t>
            </a:r>
          </a:p>
        </p:txBody>
      </p:sp>
      <p:sp>
        <p:nvSpPr>
          <p:cNvPr id="3" name="Content Placeholder 2">
            <a:extLst>
              <a:ext uri="{FF2B5EF4-FFF2-40B4-BE49-F238E27FC236}">
                <a16:creationId xmlns:a16="http://schemas.microsoft.com/office/drawing/2014/main" id="{2B3ED1AC-ABCB-4D26-BC88-B5CB251E9CBA}"/>
              </a:ext>
            </a:extLst>
          </p:cNvPr>
          <p:cNvSpPr>
            <a:spLocks noGrp="1"/>
          </p:cNvSpPr>
          <p:nvPr>
            <p:ph idx="1"/>
          </p:nvPr>
        </p:nvSpPr>
        <p:spPr>
          <a:xfrm>
            <a:off x="857251" y="1819922"/>
            <a:ext cx="7404653" cy="4276078"/>
          </a:xfrm>
        </p:spPr>
        <p:txBody>
          <a:bodyPr>
            <a:normAutofit/>
          </a:bodyPr>
          <a:lstStyle/>
          <a:p>
            <a:r>
              <a:rPr lang="en-US" dirty="0"/>
              <a:t>Most participants advised</a:t>
            </a:r>
          </a:p>
          <a:p>
            <a:pPr lvl="1"/>
            <a:r>
              <a:rPr lang="en-US" dirty="0">
                <a:solidFill>
                  <a:schemeClr val="tx1"/>
                </a:solidFill>
              </a:rPr>
              <a:t>Should not engage with trolls</a:t>
            </a:r>
          </a:p>
          <a:p>
            <a:pPr lvl="1"/>
            <a:r>
              <a:rPr lang="en-US" dirty="0">
                <a:solidFill>
                  <a:schemeClr val="tx1"/>
                </a:solidFill>
              </a:rPr>
              <a:t>To avoid being part of flame wars </a:t>
            </a:r>
          </a:p>
          <a:p>
            <a:pPr lvl="1"/>
            <a:r>
              <a:rPr lang="en-US" dirty="0">
                <a:solidFill>
                  <a:schemeClr val="tx1"/>
                </a:solidFill>
              </a:rPr>
              <a:t>Participants should be positive and always pose opinions constructively</a:t>
            </a:r>
          </a:p>
          <a:p>
            <a:pPr lvl="1"/>
            <a:r>
              <a:rPr lang="en-US" dirty="0"/>
              <a:t>Watch for new trends</a:t>
            </a:r>
          </a:p>
          <a:p>
            <a:pPr lvl="1"/>
            <a:r>
              <a:rPr lang="en-US" dirty="0"/>
              <a:t>Avoid click baits</a:t>
            </a:r>
          </a:p>
          <a:p>
            <a:pPr lvl="1"/>
            <a:r>
              <a:rPr lang="en-US" dirty="0"/>
              <a:t>Read the comments of a good post </a:t>
            </a:r>
          </a:p>
          <a:p>
            <a:pPr lvl="1"/>
            <a:r>
              <a:rPr lang="en-US" dirty="0"/>
              <a:t>Post the primary source of the content</a:t>
            </a:r>
          </a:p>
          <a:p>
            <a:pPr lvl="1"/>
            <a:r>
              <a:rPr lang="en-US" dirty="0"/>
              <a:t>Be critical when applying something elsewhere</a:t>
            </a:r>
          </a:p>
          <a:p>
            <a:pPr lvl="1"/>
            <a:r>
              <a:rPr lang="en-US"/>
              <a:t>Look </a:t>
            </a:r>
            <a:r>
              <a:rPr lang="en-US" dirty="0"/>
              <a:t>for the right sub-community to follow and post</a:t>
            </a:r>
          </a:p>
          <a:p>
            <a:pPr lvl="1"/>
            <a:r>
              <a:rPr lang="en-US" dirty="0"/>
              <a:t>Should know the rules of their news aggregator</a:t>
            </a:r>
            <a:endParaRPr lang="en-MY" dirty="0"/>
          </a:p>
        </p:txBody>
      </p:sp>
      <p:sp>
        <p:nvSpPr>
          <p:cNvPr id="4" name="Slide Number Placeholder 3">
            <a:extLst>
              <a:ext uri="{FF2B5EF4-FFF2-40B4-BE49-F238E27FC236}">
                <a16:creationId xmlns:a16="http://schemas.microsoft.com/office/drawing/2014/main" id="{FAADDF48-F902-4063-AEF1-1410C3045901}"/>
              </a:ext>
            </a:extLst>
          </p:cNvPr>
          <p:cNvSpPr>
            <a:spLocks noGrp="1"/>
          </p:cNvSpPr>
          <p:nvPr>
            <p:ph type="sldNum" sz="quarter" idx="12"/>
          </p:nvPr>
        </p:nvSpPr>
        <p:spPr/>
        <p:txBody>
          <a:bodyPr/>
          <a:lstStyle/>
          <a:p>
            <a:fld id="{57867F3A-EBBC-430F-9515-974FE4C54876}" type="slidenum">
              <a:rPr lang="en-MY" smtClean="0"/>
              <a:t>28</a:t>
            </a:fld>
            <a:endParaRPr lang="en-MY"/>
          </a:p>
        </p:txBody>
      </p:sp>
    </p:spTree>
    <p:extLst>
      <p:ext uri="{BB962C8B-B14F-4D97-AF65-F5344CB8AC3E}">
        <p14:creationId xmlns:p14="http://schemas.microsoft.com/office/powerpoint/2010/main" val="5681027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C8E34-2A4E-4853-A616-9086CCB25B2F}"/>
              </a:ext>
            </a:extLst>
          </p:cNvPr>
          <p:cNvSpPr>
            <a:spLocks noGrp="1"/>
          </p:cNvSpPr>
          <p:nvPr>
            <p:ph type="title"/>
          </p:nvPr>
        </p:nvSpPr>
        <p:spPr/>
        <p:txBody>
          <a:bodyPr>
            <a:normAutofit fontScale="90000"/>
          </a:bodyPr>
          <a:lstStyle/>
          <a:p>
            <a:r>
              <a:rPr lang="en-MY" dirty="0"/>
              <a:t>RECOMMENDATIONS</a:t>
            </a:r>
            <a:br>
              <a:rPr lang="en-MY" dirty="0"/>
            </a:br>
            <a:r>
              <a:rPr lang="en-MY" sz="2700" dirty="0"/>
              <a:t>(for </a:t>
            </a:r>
            <a:r>
              <a:rPr lang="en-US" sz="2700" dirty="0"/>
              <a:t>software developers and users of</a:t>
            </a:r>
            <a:br>
              <a:rPr lang="en-US" sz="2700" dirty="0"/>
            </a:br>
            <a:r>
              <a:rPr lang="en-US" sz="2700" dirty="0"/>
              <a:t>news aggregators</a:t>
            </a:r>
            <a:r>
              <a:rPr lang="en-MY" sz="2700" dirty="0"/>
              <a:t>)</a:t>
            </a:r>
            <a:endParaRPr lang="en-MY" dirty="0"/>
          </a:p>
        </p:txBody>
      </p:sp>
      <p:sp>
        <p:nvSpPr>
          <p:cNvPr id="3" name="Content Placeholder 2">
            <a:extLst>
              <a:ext uri="{FF2B5EF4-FFF2-40B4-BE49-F238E27FC236}">
                <a16:creationId xmlns:a16="http://schemas.microsoft.com/office/drawing/2014/main" id="{511734A9-07AE-4917-8557-EB1FA66B01BE}"/>
              </a:ext>
            </a:extLst>
          </p:cNvPr>
          <p:cNvSpPr>
            <a:spLocks noGrp="1"/>
          </p:cNvSpPr>
          <p:nvPr>
            <p:ph idx="1"/>
          </p:nvPr>
        </p:nvSpPr>
        <p:spPr/>
        <p:txBody>
          <a:bodyPr>
            <a:normAutofit/>
          </a:bodyPr>
          <a:lstStyle/>
          <a:p>
            <a:r>
              <a:rPr lang="en-US" dirty="0">
                <a:solidFill>
                  <a:schemeClr val="tx1"/>
                </a:solidFill>
              </a:rPr>
              <a:t>Incorporate r/programming and Hacker News in the reading activities</a:t>
            </a:r>
          </a:p>
          <a:p>
            <a:pPr lvl="1"/>
            <a:r>
              <a:rPr lang="en-US" dirty="0"/>
              <a:t>Efficient way to stay up-to-date</a:t>
            </a:r>
          </a:p>
          <a:p>
            <a:pPr lvl="1"/>
            <a:r>
              <a:rPr lang="en-US" dirty="0"/>
              <a:t>Learn about technologies</a:t>
            </a:r>
          </a:p>
          <a:p>
            <a:pPr lvl="1"/>
            <a:r>
              <a:rPr lang="en-US" dirty="0"/>
              <a:t>Discuss different points of view on the practice of software development</a:t>
            </a:r>
          </a:p>
          <a:p>
            <a:r>
              <a:rPr lang="en-US" dirty="0">
                <a:solidFill>
                  <a:schemeClr val="tx1"/>
                </a:solidFill>
              </a:rPr>
              <a:t>Be part of the community</a:t>
            </a:r>
          </a:p>
          <a:p>
            <a:pPr lvl="1"/>
            <a:r>
              <a:rPr lang="en-US" dirty="0"/>
              <a:t>Upvotes and comments</a:t>
            </a:r>
          </a:p>
          <a:p>
            <a:r>
              <a:rPr lang="en-US" dirty="0">
                <a:solidFill>
                  <a:schemeClr val="tx1"/>
                </a:solidFill>
              </a:rPr>
              <a:t>Share findings and new ideas</a:t>
            </a:r>
          </a:p>
          <a:p>
            <a:pPr lvl="1"/>
            <a:r>
              <a:rPr lang="en-US" dirty="0"/>
              <a:t>Make sure that the content is coherent</a:t>
            </a:r>
          </a:p>
          <a:p>
            <a:pPr lvl="1"/>
            <a:r>
              <a:rPr lang="en-US" dirty="0"/>
              <a:t>Prepared to deal with feedback</a:t>
            </a:r>
            <a:endParaRPr lang="en-MY" dirty="0"/>
          </a:p>
        </p:txBody>
      </p:sp>
      <p:sp>
        <p:nvSpPr>
          <p:cNvPr id="4" name="Slide Number Placeholder 3">
            <a:extLst>
              <a:ext uri="{FF2B5EF4-FFF2-40B4-BE49-F238E27FC236}">
                <a16:creationId xmlns:a16="http://schemas.microsoft.com/office/drawing/2014/main" id="{B9027E81-66DF-455E-9ABB-3298382C2E79}"/>
              </a:ext>
            </a:extLst>
          </p:cNvPr>
          <p:cNvSpPr>
            <a:spLocks noGrp="1"/>
          </p:cNvSpPr>
          <p:nvPr>
            <p:ph type="sldNum" sz="quarter" idx="12"/>
          </p:nvPr>
        </p:nvSpPr>
        <p:spPr/>
        <p:txBody>
          <a:bodyPr/>
          <a:lstStyle/>
          <a:p>
            <a:fld id="{57867F3A-EBBC-430F-9515-974FE4C54876}" type="slidenum">
              <a:rPr lang="en-MY" smtClean="0"/>
              <a:t>29</a:t>
            </a:fld>
            <a:endParaRPr lang="en-MY"/>
          </a:p>
        </p:txBody>
      </p:sp>
    </p:spTree>
    <p:extLst>
      <p:ext uri="{BB962C8B-B14F-4D97-AF65-F5344CB8AC3E}">
        <p14:creationId xmlns:p14="http://schemas.microsoft.com/office/powerpoint/2010/main" val="36482835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B5AE6-192A-4130-B2BB-06D6A95DF910}"/>
              </a:ext>
            </a:extLst>
          </p:cNvPr>
          <p:cNvSpPr>
            <a:spLocks noGrp="1"/>
          </p:cNvSpPr>
          <p:nvPr>
            <p:ph type="title"/>
          </p:nvPr>
        </p:nvSpPr>
        <p:spPr/>
        <p:txBody>
          <a:bodyPr>
            <a:normAutofit/>
          </a:bodyPr>
          <a:lstStyle/>
          <a:p>
            <a:r>
              <a:rPr lang="en-US" dirty="0"/>
              <a:t>RECOMMENDATIONS</a:t>
            </a:r>
            <a:br>
              <a:rPr lang="en-US" dirty="0"/>
            </a:br>
            <a:r>
              <a:rPr lang="en-US" sz="2000" dirty="0"/>
              <a:t>(to improve the quality of the services)</a:t>
            </a:r>
            <a:endParaRPr lang="en-MY" dirty="0"/>
          </a:p>
        </p:txBody>
      </p:sp>
      <p:sp>
        <p:nvSpPr>
          <p:cNvPr id="3" name="Content Placeholder 2">
            <a:extLst>
              <a:ext uri="{FF2B5EF4-FFF2-40B4-BE49-F238E27FC236}">
                <a16:creationId xmlns:a16="http://schemas.microsoft.com/office/drawing/2014/main" id="{70E80DEE-EF4F-4749-B499-9AE4F5D10E40}"/>
              </a:ext>
            </a:extLst>
          </p:cNvPr>
          <p:cNvSpPr>
            <a:spLocks noGrp="1"/>
          </p:cNvSpPr>
          <p:nvPr>
            <p:ph idx="1"/>
          </p:nvPr>
        </p:nvSpPr>
        <p:spPr/>
        <p:txBody>
          <a:bodyPr>
            <a:normAutofit/>
          </a:bodyPr>
          <a:lstStyle/>
          <a:p>
            <a:r>
              <a:rPr lang="en-US" dirty="0">
                <a:solidFill>
                  <a:schemeClr val="tx1"/>
                </a:solidFill>
              </a:rPr>
              <a:t>A better moderation system</a:t>
            </a:r>
          </a:p>
          <a:p>
            <a:pPr lvl="1"/>
            <a:r>
              <a:rPr lang="en-US" dirty="0"/>
              <a:t>Deal with derailed discussions</a:t>
            </a:r>
          </a:p>
          <a:p>
            <a:pPr lvl="1"/>
            <a:r>
              <a:rPr lang="en-US" dirty="0"/>
              <a:t>Avoid single worded comments</a:t>
            </a:r>
            <a:endParaRPr lang="en-MY" dirty="0"/>
          </a:p>
          <a:p>
            <a:r>
              <a:rPr lang="en-US" dirty="0">
                <a:solidFill>
                  <a:schemeClr val="tx1"/>
                </a:solidFill>
              </a:rPr>
              <a:t>An analytics system for frequent posters</a:t>
            </a:r>
          </a:p>
          <a:p>
            <a:pPr lvl="1"/>
            <a:r>
              <a:rPr lang="en-US" dirty="0"/>
              <a:t>Knowing the characteristics of popular posts and the demographics of their readers</a:t>
            </a:r>
          </a:p>
          <a:p>
            <a:r>
              <a:rPr lang="en-US" dirty="0">
                <a:solidFill>
                  <a:schemeClr val="tx1"/>
                </a:solidFill>
              </a:rPr>
              <a:t>Provide different levels of upvoting </a:t>
            </a:r>
          </a:p>
          <a:p>
            <a:pPr lvl="1"/>
            <a:r>
              <a:rPr lang="en-US" dirty="0"/>
              <a:t>Can classify regular, good, and amazing posts</a:t>
            </a:r>
            <a:endParaRPr lang="en-MY" dirty="0"/>
          </a:p>
        </p:txBody>
      </p:sp>
      <p:sp>
        <p:nvSpPr>
          <p:cNvPr id="4" name="Slide Number Placeholder 3">
            <a:extLst>
              <a:ext uri="{FF2B5EF4-FFF2-40B4-BE49-F238E27FC236}">
                <a16:creationId xmlns:a16="http://schemas.microsoft.com/office/drawing/2014/main" id="{C03CF215-3A11-4CE4-9B66-440B38B4F0D5}"/>
              </a:ext>
            </a:extLst>
          </p:cNvPr>
          <p:cNvSpPr>
            <a:spLocks noGrp="1"/>
          </p:cNvSpPr>
          <p:nvPr>
            <p:ph type="sldNum" sz="quarter" idx="12"/>
          </p:nvPr>
        </p:nvSpPr>
        <p:spPr/>
        <p:txBody>
          <a:bodyPr/>
          <a:lstStyle/>
          <a:p>
            <a:fld id="{57867F3A-EBBC-430F-9515-974FE4C54876}" type="slidenum">
              <a:rPr lang="en-MY" smtClean="0"/>
              <a:t>30</a:t>
            </a:fld>
            <a:endParaRPr lang="en-MY"/>
          </a:p>
        </p:txBody>
      </p:sp>
    </p:spTree>
    <p:extLst>
      <p:ext uri="{BB962C8B-B14F-4D97-AF65-F5344CB8AC3E}">
        <p14:creationId xmlns:p14="http://schemas.microsoft.com/office/powerpoint/2010/main" val="33930620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84564-9C2A-4252-A806-6D2613376F9A}"/>
              </a:ext>
            </a:extLst>
          </p:cNvPr>
          <p:cNvSpPr>
            <a:spLocks noGrp="1"/>
          </p:cNvSpPr>
          <p:nvPr>
            <p:ph type="title"/>
          </p:nvPr>
        </p:nvSpPr>
        <p:spPr/>
        <p:txBody>
          <a:bodyPr>
            <a:normAutofit/>
          </a:bodyPr>
          <a:lstStyle/>
          <a:p>
            <a:r>
              <a:rPr lang="en-US" dirty="0"/>
              <a:t>RECOMMENDATIONS</a:t>
            </a:r>
            <a:br>
              <a:rPr lang="en-US" dirty="0"/>
            </a:br>
            <a:r>
              <a:rPr lang="en-US" sz="2200" dirty="0"/>
              <a:t>(future work that can be tackled by software</a:t>
            </a:r>
            <a:br>
              <a:rPr lang="en-US" sz="2200" dirty="0"/>
            </a:br>
            <a:r>
              <a:rPr lang="en-US" sz="2200" dirty="0"/>
              <a:t>engineering researchers)</a:t>
            </a:r>
            <a:endParaRPr lang="en-MY" dirty="0"/>
          </a:p>
        </p:txBody>
      </p:sp>
      <p:sp>
        <p:nvSpPr>
          <p:cNvPr id="3" name="Content Placeholder 2">
            <a:extLst>
              <a:ext uri="{FF2B5EF4-FFF2-40B4-BE49-F238E27FC236}">
                <a16:creationId xmlns:a16="http://schemas.microsoft.com/office/drawing/2014/main" id="{70DAD6C1-329F-40F5-93E0-D62BD199BB68}"/>
              </a:ext>
            </a:extLst>
          </p:cNvPr>
          <p:cNvSpPr>
            <a:spLocks noGrp="1"/>
          </p:cNvSpPr>
          <p:nvPr>
            <p:ph idx="1"/>
          </p:nvPr>
        </p:nvSpPr>
        <p:spPr/>
        <p:txBody>
          <a:bodyPr>
            <a:normAutofit/>
          </a:bodyPr>
          <a:lstStyle/>
          <a:p>
            <a:r>
              <a:rPr lang="en-US" dirty="0">
                <a:solidFill>
                  <a:schemeClr val="tx1"/>
                </a:solidFill>
                <a:latin typeface="Calibri" panose="020F0502020204030204" pitchFamily="34" charset="0"/>
                <a:cs typeface="Calibri" panose="020F0502020204030204" pitchFamily="34" charset="0"/>
              </a:rPr>
              <a:t>Further understand the behavior of developers through news aggregators</a:t>
            </a:r>
          </a:p>
          <a:p>
            <a:pPr lvl="1"/>
            <a:r>
              <a:rPr lang="en-US" dirty="0">
                <a:latin typeface="Calibri" panose="020F0502020204030204" pitchFamily="34" charset="0"/>
                <a:cs typeface="Calibri" panose="020F0502020204030204" pitchFamily="34" charset="0"/>
              </a:rPr>
              <a:t>Provides a first step towards understanding the role of news aggregators</a:t>
            </a:r>
          </a:p>
          <a:p>
            <a:pPr lvl="1"/>
            <a:r>
              <a:rPr lang="en-US" dirty="0">
                <a:latin typeface="Calibri" panose="020F0502020204030204" pitchFamily="34" charset="0"/>
                <a:cs typeface="Calibri" panose="020F0502020204030204" pitchFamily="34" charset="0"/>
              </a:rPr>
              <a:t>As researchers who aim to improve the practice of software development</a:t>
            </a:r>
          </a:p>
          <a:p>
            <a:pPr lvl="2"/>
            <a:r>
              <a:rPr lang="en-US" dirty="0">
                <a:latin typeface="Calibri" panose="020F0502020204030204" pitchFamily="34" charset="0"/>
                <a:cs typeface="Calibri" panose="020F0502020204030204" pitchFamily="34" charset="0"/>
              </a:rPr>
              <a:t>Important to be aware of the discussions on news aggregators</a:t>
            </a:r>
          </a:p>
          <a:p>
            <a:r>
              <a:rPr lang="en-US" dirty="0">
                <a:solidFill>
                  <a:schemeClr val="tx1"/>
                </a:solidFill>
                <a:latin typeface="Calibri" panose="020F0502020204030204" pitchFamily="34" charset="0"/>
                <a:cs typeface="Calibri" panose="020F0502020204030204" pitchFamily="34" charset="0"/>
              </a:rPr>
              <a:t>Study peripheral participation in news aggregators</a:t>
            </a:r>
          </a:p>
          <a:p>
            <a:pPr lvl="1"/>
            <a:r>
              <a:rPr lang="en-US" dirty="0">
                <a:latin typeface="Calibri" panose="020F0502020204030204" pitchFamily="34" charset="0"/>
                <a:cs typeface="Calibri" panose="020F0502020204030204" pitchFamily="34" charset="0"/>
              </a:rPr>
              <a:t>How newcomers (or readers) may move from peripheral to central participation (posters or moderators) to maximize their own and others’ learning</a:t>
            </a:r>
          </a:p>
          <a:p>
            <a:r>
              <a:rPr lang="en-US" dirty="0">
                <a:solidFill>
                  <a:schemeClr val="tx1"/>
                </a:solidFill>
                <a:latin typeface="Calibri" panose="020F0502020204030204" pitchFamily="34" charset="0"/>
                <a:cs typeface="Calibri" panose="020F0502020204030204" pitchFamily="34" charset="0"/>
              </a:rPr>
              <a:t>Look beyond formal documentation and Stack Overflow as sources for developer knowledge</a:t>
            </a:r>
          </a:p>
          <a:p>
            <a:pPr lvl="1"/>
            <a:r>
              <a:rPr lang="en-US" dirty="0">
                <a:latin typeface="Calibri" panose="020F0502020204030204" pitchFamily="34" charset="0"/>
                <a:cs typeface="Calibri" panose="020F0502020204030204" pitchFamily="34" charset="0"/>
              </a:rPr>
              <a:t>Suggest researchers to include Reddit and Hacker News in their datasets when studying developer knowledge sources</a:t>
            </a:r>
            <a:endParaRPr lang="en-MY"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58FB2830-9024-456F-A75A-B094C9318628}"/>
              </a:ext>
            </a:extLst>
          </p:cNvPr>
          <p:cNvSpPr>
            <a:spLocks noGrp="1"/>
          </p:cNvSpPr>
          <p:nvPr>
            <p:ph type="sldNum" sz="quarter" idx="12"/>
          </p:nvPr>
        </p:nvSpPr>
        <p:spPr/>
        <p:txBody>
          <a:bodyPr/>
          <a:lstStyle/>
          <a:p>
            <a:fld id="{57867F3A-EBBC-430F-9515-974FE4C54876}" type="slidenum">
              <a:rPr lang="en-MY" smtClean="0"/>
              <a:t>31</a:t>
            </a:fld>
            <a:endParaRPr lang="en-MY"/>
          </a:p>
        </p:txBody>
      </p:sp>
    </p:spTree>
    <p:extLst>
      <p:ext uri="{BB962C8B-B14F-4D97-AF65-F5344CB8AC3E}">
        <p14:creationId xmlns:p14="http://schemas.microsoft.com/office/powerpoint/2010/main" val="32835198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FA543-AA53-478E-8CDE-6151D762B0E9}"/>
              </a:ext>
            </a:extLst>
          </p:cNvPr>
          <p:cNvSpPr>
            <a:spLocks noGrp="1"/>
          </p:cNvSpPr>
          <p:nvPr>
            <p:ph type="title"/>
          </p:nvPr>
        </p:nvSpPr>
        <p:spPr/>
        <p:txBody>
          <a:bodyPr/>
          <a:lstStyle/>
          <a:p>
            <a:r>
              <a:rPr lang="en-MY" dirty="0"/>
              <a:t>LIMITATIONS</a:t>
            </a:r>
          </a:p>
        </p:txBody>
      </p:sp>
      <p:sp>
        <p:nvSpPr>
          <p:cNvPr id="3" name="Content Placeholder 2">
            <a:extLst>
              <a:ext uri="{FF2B5EF4-FFF2-40B4-BE49-F238E27FC236}">
                <a16:creationId xmlns:a16="http://schemas.microsoft.com/office/drawing/2014/main" id="{8830215A-5345-45CD-B3EE-F8431347DAB2}"/>
              </a:ext>
            </a:extLst>
          </p:cNvPr>
          <p:cNvSpPr>
            <a:spLocks noGrp="1"/>
          </p:cNvSpPr>
          <p:nvPr>
            <p:ph idx="1"/>
          </p:nvPr>
        </p:nvSpPr>
        <p:spPr/>
        <p:txBody>
          <a:bodyPr>
            <a:normAutofit/>
          </a:bodyPr>
          <a:lstStyle/>
          <a:p>
            <a:r>
              <a:rPr lang="en-US" dirty="0">
                <a:solidFill>
                  <a:schemeClr val="tx1"/>
                </a:solidFill>
                <a:latin typeface="Calibri" panose="020F0502020204030204" pitchFamily="34" charset="0"/>
                <a:cs typeface="Calibri" panose="020F0502020204030204" pitchFamily="34" charset="0"/>
              </a:rPr>
              <a:t>Use of news aggregators may vary over time</a:t>
            </a:r>
          </a:p>
          <a:p>
            <a:pPr lvl="1"/>
            <a:r>
              <a:rPr lang="en-US" dirty="0">
                <a:latin typeface="Calibri" panose="020F0502020204030204" pitchFamily="34" charset="0"/>
                <a:cs typeface="Calibri" panose="020F0502020204030204" pitchFamily="34" charset="0"/>
              </a:rPr>
              <a:t>Collected data from 01 January 2016 to 30 April 2017</a:t>
            </a:r>
          </a:p>
          <a:p>
            <a:pPr lvl="1"/>
            <a:r>
              <a:rPr lang="en-US" dirty="0">
                <a:latin typeface="Calibri" panose="020F0502020204030204" pitchFamily="34" charset="0"/>
                <a:cs typeface="Calibri" panose="020F0502020204030204" pitchFamily="34" charset="0"/>
              </a:rPr>
              <a:t>Interviews were conducted in June and July of 2017</a:t>
            </a:r>
          </a:p>
          <a:p>
            <a:pPr lvl="1"/>
            <a:r>
              <a:rPr lang="en-US" dirty="0">
                <a:latin typeface="Calibri" panose="020F0502020204030204" pitchFamily="34" charset="0"/>
                <a:cs typeface="Calibri" panose="020F0502020204030204" pitchFamily="34" charset="0"/>
              </a:rPr>
              <a:t>Results only reflect the use in this time frame</a:t>
            </a:r>
          </a:p>
          <a:p>
            <a:r>
              <a:rPr lang="en-US" dirty="0">
                <a:solidFill>
                  <a:schemeClr val="tx1"/>
                </a:solidFill>
                <a:latin typeface="Calibri" panose="020F0502020204030204" pitchFamily="34" charset="0"/>
                <a:cs typeface="Calibri" panose="020F0502020204030204" pitchFamily="34" charset="0"/>
              </a:rPr>
              <a:t>Cannot be generalized to news aggregators other than r/programming and Hacker News</a:t>
            </a:r>
            <a:endParaRPr lang="en-MY" dirty="0">
              <a:solidFill>
                <a:schemeClr val="tx1"/>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5493AC38-0423-4C4D-B431-839E62A13DEA}"/>
              </a:ext>
            </a:extLst>
          </p:cNvPr>
          <p:cNvSpPr>
            <a:spLocks noGrp="1"/>
          </p:cNvSpPr>
          <p:nvPr>
            <p:ph type="sldNum" sz="quarter" idx="12"/>
          </p:nvPr>
        </p:nvSpPr>
        <p:spPr/>
        <p:txBody>
          <a:bodyPr/>
          <a:lstStyle/>
          <a:p>
            <a:fld id="{57867F3A-EBBC-430F-9515-974FE4C54876}" type="slidenum">
              <a:rPr lang="en-MY" smtClean="0"/>
              <a:t>32</a:t>
            </a:fld>
            <a:endParaRPr lang="en-MY"/>
          </a:p>
        </p:txBody>
      </p:sp>
    </p:spTree>
    <p:extLst>
      <p:ext uri="{BB962C8B-B14F-4D97-AF65-F5344CB8AC3E}">
        <p14:creationId xmlns:p14="http://schemas.microsoft.com/office/powerpoint/2010/main" val="34824361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812DC-6EB8-4821-B3DC-B5E79B517FBA}"/>
              </a:ext>
            </a:extLst>
          </p:cNvPr>
          <p:cNvSpPr>
            <a:spLocks noGrp="1"/>
          </p:cNvSpPr>
          <p:nvPr>
            <p:ph type="title"/>
          </p:nvPr>
        </p:nvSpPr>
        <p:spPr/>
        <p:txBody>
          <a:bodyPr/>
          <a:lstStyle/>
          <a:p>
            <a:r>
              <a:rPr lang="en-MY" dirty="0"/>
              <a:t>CONCLUSION</a:t>
            </a:r>
          </a:p>
        </p:txBody>
      </p:sp>
      <p:sp>
        <p:nvSpPr>
          <p:cNvPr id="3" name="Content Placeholder 2">
            <a:extLst>
              <a:ext uri="{FF2B5EF4-FFF2-40B4-BE49-F238E27FC236}">
                <a16:creationId xmlns:a16="http://schemas.microsoft.com/office/drawing/2014/main" id="{9255CAAE-25BB-42A1-B54B-07525A7BBF78}"/>
              </a:ext>
            </a:extLst>
          </p:cNvPr>
          <p:cNvSpPr>
            <a:spLocks noGrp="1"/>
          </p:cNvSpPr>
          <p:nvPr>
            <p:ph idx="1"/>
          </p:nvPr>
        </p:nvSpPr>
        <p:spPr/>
        <p:txBody>
          <a:bodyPr>
            <a:normAutofit fontScale="92500" lnSpcReduction="20000"/>
          </a:bodyPr>
          <a:lstStyle/>
          <a:p>
            <a:r>
              <a:rPr lang="en-US" dirty="0">
                <a:solidFill>
                  <a:schemeClr val="tx1"/>
                </a:solidFill>
                <a:latin typeface="Calibri" panose="020F0502020204030204" pitchFamily="34" charset="0"/>
                <a:cs typeface="Calibri" panose="020F0502020204030204" pitchFamily="34" charset="0"/>
              </a:rPr>
              <a:t>News aggregators are popular and many see them as essential knowledge resources</a:t>
            </a:r>
          </a:p>
          <a:p>
            <a:pPr lvl="1"/>
            <a:r>
              <a:rPr lang="en-US" dirty="0">
                <a:latin typeface="Calibri" panose="020F0502020204030204" pitchFamily="34" charset="0"/>
                <a:cs typeface="Calibri" panose="020F0502020204030204" pitchFamily="34" charset="0"/>
              </a:rPr>
              <a:t>Lacked insights on the role they play in software development </a:t>
            </a:r>
          </a:p>
          <a:p>
            <a:pPr lvl="1"/>
            <a:r>
              <a:rPr lang="en-US" dirty="0">
                <a:latin typeface="Calibri" panose="020F0502020204030204" pitchFamily="34" charset="0"/>
                <a:cs typeface="Calibri" panose="020F0502020204030204" pitchFamily="34" charset="0"/>
              </a:rPr>
              <a:t>How they could be improved</a:t>
            </a:r>
          </a:p>
          <a:p>
            <a:r>
              <a:rPr lang="en-US" dirty="0">
                <a:latin typeface="Calibri" panose="020F0502020204030204" pitchFamily="34" charset="0"/>
                <a:cs typeface="Calibri" panose="020F0502020204030204" pitchFamily="34" charset="0"/>
              </a:rPr>
              <a:t>To </a:t>
            </a:r>
            <a:r>
              <a:rPr lang="en-US" dirty="0">
                <a:solidFill>
                  <a:schemeClr val="tx1"/>
                </a:solidFill>
                <a:latin typeface="Calibri" panose="020F0502020204030204" pitchFamily="34" charset="0"/>
                <a:cs typeface="Calibri" panose="020F0502020204030204" pitchFamily="34" charset="0"/>
              </a:rPr>
              <a:t>understand more about news aggregators</a:t>
            </a:r>
          </a:p>
          <a:p>
            <a:pPr lvl="1"/>
            <a:r>
              <a:rPr lang="en-US" dirty="0">
                <a:latin typeface="Calibri" panose="020F0502020204030204" pitchFamily="34" charset="0"/>
                <a:cs typeface="Calibri" panose="020F0502020204030204" pitchFamily="34" charset="0"/>
              </a:rPr>
              <a:t>Interviews and survey</a:t>
            </a:r>
          </a:p>
          <a:p>
            <a:pPr lvl="1"/>
            <a:r>
              <a:rPr lang="en-US" dirty="0">
                <a:latin typeface="Calibri" panose="020F0502020204030204" pitchFamily="34" charset="0"/>
                <a:cs typeface="Calibri" panose="020F0502020204030204" pitchFamily="34" charset="0"/>
              </a:rPr>
              <a:t>Characterized developers’ motivations for participating, the challenges they face, and the content they read and share</a:t>
            </a:r>
          </a:p>
          <a:p>
            <a:r>
              <a:rPr lang="en-US" dirty="0">
                <a:latin typeface="Calibri" panose="020F0502020204030204" pitchFamily="34" charset="0"/>
                <a:cs typeface="Calibri" panose="020F0502020204030204" pitchFamily="34" charset="0"/>
              </a:rPr>
              <a:t>Programming-related news aggregators </a:t>
            </a:r>
            <a:r>
              <a:rPr lang="en-US" dirty="0">
                <a:solidFill>
                  <a:schemeClr val="tx1"/>
                </a:solidFill>
                <a:latin typeface="Calibri" panose="020F0502020204030204" pitchFamily="34" charset="0"/>
                <a:cs typeface="Calibri" panose="020F0502020204030204" pitchFamily="34" charset="0"/>
              </a:rPr>
              <a:t>form a community of practice for software developers</a:t>
            </a:r>
          </a:p>
          <a:p>
            <a:pPr lvl="1"/>
            <a:r>
              <a:rPr lang="en-US" dirty="0">
                <a:latin typeface="Calibri" panose="020F0502020204030204" pitchFamily="34" charset="0"/>
                <a:cs typeface="Calibri" panose="020F0502020204030204" pitchFamily="34" charset="0"/>
              </a:rPr>
              <a:t>Developers now have a global place to discuss software</a:t>
            </a:r>
          </a:p>
          <a:p>
            <a:r>
              <a:rPr lang="en-US" dirty="0">
                <a:latin typeface="Calibri" panose="020F0502020204030204" pitchFamily="34" charset="0"/>
                <a:cs typeface="Calibri" panose="020F0502020204030204" pitchFamily="34" charset="0"/>
              </a:rPr>
              <a:t>Such discussions are not new and happened before in other sites</a:t>
            </a:r>
          </a:p>
          <a:p>
            <a:pPr lvl="1"/>
            <a:r>
              <a:rPr lang="en-US" dirty="0">
                <a:latin typeface="Calibri" panose="020F0502020204030204" pitchFamily="34" charset="0"/>
                <a:cs typeface="Calibri" panose="020F0502020204030204" pitchFamily="34" charset="0"/>
              </a:rPr>
              <a:t>The </a:t>
            </a:r>
            <a:r>
              <a:rPr lang="en-US" dirty="0">
                <a:solidFill>
                  <a:schemeClr val="tx1"/>
                </a:solidFill>
                <a:latin typeface="Calibri" panose="020F0502020204030204" pitchFamily="34" charset="0"/>
                <a:cs typeface="Calibri" panose="020F0502020204030204" pitchFamily="34" charset="0"/>
              </a:rPr>
              <a:t>size of the community</a:t>
            </a:r>
            <a:r>
              <a:rPr lang="en-US" dirty="0">
                <a:latin typeface="Calibri" panose="020F0502020204030204" pitchFamily="34" charset="0"/>
                <a:cs typeface="Calibri" panose="020F0502020204030204" pitchFamily="34" charset="0"/>
              </a:rPr>
              <a:t>, the </a:t>
            </a:r>
            <a:r>
              <a:rPr lang="en-US" dirty="0">
                <a:solidFill>
                  <a:schemeClr val="tx1"/>
                </a:solidFill>
                <a:latin typeface="Calibri" panose="020F0502020204030204" pitchFamily="34" charset="0"/>
                <a:cs typeface="Calibri" panose="020F0502020204030204" pitchFamily="34" charset="0"/>
              </a:rPr>
              <a:t>scale of the interactions</a:t>
            </a:r>
            <a:r>
              <a:rPr lang="en-US" dirty="0">
                <a:latin typeface="Calibri" panose="020F0502020204030204" pitchFamily="34" charset="0"/>
                <a:cs typeface="Calibri" panose="020F0502020204030204" pitchFamily="34" charset="0"/>
              </a:rPr>
              <a:t>, and the </a:t>
            </a:r>
            <a:r>
              <a:rPr lang="en-US" dirty="0">
                <a:solidFill>
                  <a:schemeClr val="tx1"/>
                </a:solidFill>
                <a:latin typeface="Calibri" panose="020F0502020204030204" pitchFamily="34" charset="0"/>
                <a:cs typeface="Calibri" panose="020F0502020204030204" pitchFamily="34" charset="0"/>
              </a:rPr>
              <a:t>new social features</a:t>
            </a:r>
            <a:r>
              <a:rPr lang="en-US" dirty="0">
                <a:latin typeface="Calibri" panose="020F0502020204030204" pitchFamily="34" charset="0"/>
                <a:cs typeface="Calibri" panose="020F0502020204030204" pitchFamily="34" charset="0"/>
              </a:rPr>
              <a:t> that emerge are disrupting and are likely to going to </a:t>
            </a:r>
            <a:r>
              <a:rPr lang="en-US" dirty="0">
                <a:solidFill>
                  <a:schemeClr val="tx1"/>
                </a:solidFill>
                <a:latin typeface="Calibri" panose="020F0502020204030204" pitchFamily="34" charset="0"/>
                <a:cs typeface="Calibri" panose="020F0502020204030204" pitchFamily="34" charset="0"/>
              </a:rPr>
              <a:t>change how development communities share and shape knowledge</a:t>
            </a:r>
            <a:endParaRPr lang="en-MY" dirty="0">
              <a:solidFill>
                <a:schemeClr val="tx1"/>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A3523B88-5FAB-42E7-98F6-B7EBC4039344}"/>
              </a:ext>
            </a:extLst>
          </p:cNvPr>
          <p:cNvSpPr>
            <a:spLocks noGrp="1"/>
          </p:cNvSpPr>
          <p:nvPr>
            <p:ph type="sldNum" sz="quarter" idx="12"/>
          </p:nvPr>
        </p:nvSpPr>
        <p:spPr/>
        <p:txBody>
          <a:bodyPr/>
          <a:lstStyle/>
          <a:p>
            <a:fld id="{57867F3A-EBBC-430F-9515-974FE4C54876}" type="slidenum">
              <a:rPr lang="en-MY" smtClean="0"/>
              <a:t>33</a:t>
            </a:fld>
            <a:endParaRPr lang="en-MY"/>
          </a:p>
        </p:txBody>
      </p:sp>
    </p:spTree>
    <p:extLst>
      <p:ext uri="{BB962C8B-B14F-4D97-AF65-F5344CB8AC3E}">
        <p14:creationId xmlns:p14="http://schemas.microsoft.com/office/powerpoint/2010/main" val="4121137289"/>
      </p:ext>
    </p:extLst>
  </p:cSld>
  <p:clrMapOvr>
    <a:masterClrMapping/>
  </p:clrMapOvr>
</p:sld>
</file>

<file path=ppt/theme/theme1.xml><?xml version="1.0" encoding="utf-8"?>
<a:theme xmlns:a="http://schemas.openxmlformats.org/drawingml/2006/main" name="Basis">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D9D01AC2-EE7D-4E49-99EE-8E62E4E7E8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TotalTime>
  <Words>5953</Words>
  <Application>Microsoft Office PowerPoint</Application>
  <PresentationFormat>On-screen Show (4:3)</PresentationFormat>
  <Paragraphs>549</Paragraphs>
  <Slides>33</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LinLibertineT</vt:lpstr>
      <vt:lpstr>Calibri</vt:lpstr>
      <vt:lpstr>Corbel</vt:lpstr>
      <vt:lpstr>Basis</vt:lpstr>
      <vt:lpstr>How Modern News Aggregators Help Development Communities Shape and Share Knowledge (最新のニュースアグリゲーターが開発コミュニティの知識の形成と共有にどのように役立つか)</vt:lpstr>
      <vt:lpstr>BACKGROUND</vt:lpstr>
      <vt:lpstr>AIM</vt:lpstr>
      <vt:lpstr>RESEARCH QUESTIONS</vt:lpstr>
      <vt:lpstr>METHOD</vt:lpstr>
      <vt:lpstr>INTERVIEWS</vt:lpstr>
      <vt:lpstr>SURVEY</vt:lpstr>
      <vt:lpstr>PowerPoint Presentation</vt:lpstr>
      <vt:lpstr>CONTENT ANALYSIS</vt:lpstr>
      <vt:lpstr>RESULT</vt:lpstr>
      <vt:lpstr>1. Motivations to participate (RQ1) Participants reported motivations to post, comment, vote, and read</vt:lpstr>
      <vt:lpstr>MOTIVATIONS TO POST</vt:lpstr>
      <vt:lpstr>MOTIVATIONS TO COMMENT</vt:lpstr>
      <vt:lpstr>MOTIVATIONS TO VOTE</vt:lpstr>
      <vt:lpstr>MOTIVATIONS TO READ</vt:lpstr>
      <vt:lpstr>IMPACT OF THE NEWS AGGREGATORS News aggregators impact on lives of the participants</vt:lpstr>
      <vt:lpstr>2. Characteristics of the content (RQ2)</vt:lpstr>
      <vt:lpstr>CHARACTERISTICS OF THE CONTENT</vt:lpstr>
      <vt:lpstr>CHARACTERISTICS OF THE CONTENT</vt:lpstr>
      <vt:lpstr>CHARACTERISTICS OF THE CONTENT</vt:lpstr>
      <vt:lpstr>CHARACTERISTICS OF THE CONTENT</vt:lpstr>
      <vt:lpstr>OVERLAP AND DIFERRENCES</vt:lpstr>
      <vt:lpstr>CONTENT RELIABILITY</vt:lpstr>
      <vt:lpstr>3. Improving the community (RQ3)</vt:lpstr>
      <vt:lpstr>MODERATION AND CODE OF CONDUCT</vt:lpstr>
      <vt:lpstr>NEW FEATURES</vt:lpstr>
      <vt:lpstr>ROLE OF KARMA</vt:lpstr>
      <vt:lpstr>PITFALLS AND ADVICE</vt:lpstr>
      <vt:lpstr>RECOMMENDATIONS (for software developers and users of news aggregators)</vt:lpstr>
      <vt:lpstr>RECOMMENDATIONS (to improve the quality of the services)</vt:lpstr>
      <vt:lpstr>RECOMMENDATIONS (future work that can be tackled by software engineering researchers)</vt:lpstr>
      <vt:lpstr>LIMITATIONS</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Modern News Aggregators Help Development Communities Shape and Share Knowledge</dc:title>
  <dc:creator>NUR ATHIRAH RAMLI</dc:creator>
  <cp:lastModifiedBy>NUR ATHIRAH RAMLI</cp:lastModifiedBy>
  <cp:revision>13</cp:revision>
  <dcterms:created xsi:type="dcterms:W3CDTF">2019-12-18T16:20:38Z</dcterms:created>
  <dcterms:modified xsi:type="dcterms:W3CDTF">2019-12-19T03:43:55Z</dcterms:modified>
</cp:coreProperties>
</file>