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9"/>
  </p:notesMasterIdLst>
  <p:handoutMasterIdLst>
    <p:handoutMasterId r:id="rId30"/>
  </p:handoutMasterIdLst>
  <p:sldIdLst>
    <p:sldId id="256" r:id="rId2"/>
    <p:sldId id="260" r:id="rId3"/>
    <p:sldId id="303" r:id="rId4"/>
    <p:sldId id="308" r:id="rId5"/>
    <p:sldId id="338" r:id="rId6"/>
    <p:sldId id="259" r:id="rId7"/>
    <p:sldId id="270" r:id="rId8"/>
    <p:sldId id="333" r:id="rId9"/>
    <p:sldId id="336" r:id="rId10"/>
    <p:sldId id="323" r:id="rId11"/>
    <p:sldId id="321" r:id="rId12"/>
    <p:sldId id="339" r:id="rId13"/>
    <p:sldId id="337" r:id="rId14"/>
    <p:sldId id="341" r:id="rId15"/>
    <p:sldId id="342" r:id="rId16"/>
    <p:sldId id="340" r:id="rId17"/>
    <p:sldId id="346" r:id="rId18"/>
    <p:sldId id="269" r:id="rId19"/>
    <p:sldId id="298" r:id="rId20"/>
    <p:sldId id="297" r:id="rId21"/>
    <p:sldId id="347" r:id="rId22"/>
    <p:sldId id="344" r:id="rId23"/>
    <p:sldId id="348" r:id="rId24"/>
    <p:sldId id="304" r:id="rId25"/>
    <p:sldId id="319" r:id="rId26"/>
    <p:sldId id="305" r:id="rId27"/>
    <p:sldId id="306" r:id="rId28"/>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66FF"/>
    <a:srgbClr val="FF5050"/>
    <a:srgbClr val="009E47"/>
    <a:srgbClr val="6666FF"/>
    <a:srgbClr val="FF9999"/>
    <a:srgbClr val="B88C00"/>
    <a:srgbClr val="99CCFF"/>
    <a:srgbClr val="FFCC66"/>
    <a:srgbClr val="FFFFCC"/>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49" autoAdjust="0"/>
    <p:restoredTop sz="81501" autoAdjust="0"/>
  </p:normalViewPr>
  <p:slideViewPr>
    <p:cSldViewPr>
      <p:cViewPr varScale="1">
        <p:scale>
          <a:sx n="99" d="100"/>
          <a:sy n="99" d="100"/>
        </p:scale>
        <p:origin x="-96" y="-180"/>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barChart>
        <c:barDir val="col"/>
        <c:grouping val="clustered"/>
        <c:ser>
          <c:idx val="0"/>
          <c:order val="0"/>
          <c:spPr>
            <a:solidFill>
              <a:srgbClr val="DAEDEF">
                <a:lumMod val="50000"/>
              </a:srgbClr>
            </a:solidFill>
            <a:ln>
              <a:solidFill>
                <a:prstClr val="black"/>
              </a:solidFill>
            </a:ln>
          </c:spPr>
          <c:cat>
            <c:strRef>
              <c:f>Sheet1!$E$11:$E$14</c:f>
              <c:strCache>
                <c:ptCount val="4"/>
                <c:pt idx="0">
                  <c:v>1-3</c:v>
                </c:pt>
                <c:pt idx="1">
                  <c:v>3-10</c:v>
                </c:pt>
                <c:pt idx="2">
                  <c:v>10-30</c:v>
                </c:pt>
                <c:pt idx="3">
                  <c:v>30-</c:v>
                </c:pt>
              </c:strCache>
            </c:strRef>
          </c:cat>
          <c:val>
            <c:numRef>
              <c:f>Sheet1!$F$11:$F$14</c:f>
              <c:numCache>
                <c:formatCode>General</c:formatCode>
                <c:ptCount val="4"/>
                <c:pt idx="0">
                  <c:v>2</c:v>
                </c:pt>
                <c:pt idx="1">
                  <c:v>11</c:v>
                </c:pt>
                <c:pt idx="2">
                  <c:v>13</c:v>
                </c:pt>
                <c:pt idx="3">
                  <c:v>6</c:v>
                </c:pt>
              </c:numCache>
            </c:numRef>
          </c:val>
        </c:ser>
        <c:gapWidth val="0"/>
        <c:axId val="163488128"/>
        <c:axId val="163533184"/>
      </c:barChart>
      <c:catAx>
        <c:axId val="163488128"/>
        <c:scaling>
          <c:orientation val="minMax"/>
        </c:scaling>
        <c:axPos val="b"/>
        <c:title>
          <c:tx>
            <c:rich>
              <a:bodyPr/>
              <a:lstStyle/>
              <a:p>
                <a:pPr>
                  <a:defRPr sz="1400"/>
                </a:pPr>
                <a:r>
                  <a:rPr lang="ja-JP" altLang="en-US" sz="1400" dirty="0"/>
                  <a:t>不具合報告件数</a:t>
                </a:r>
                <a:r>
                  <a:rPr lang="ja-JP" altLang="en-US" sz="1400" dirty="0" smtClean="0"/>
                  <a:t>（千件</a:t>
                </a:r>
                <a:r>
                  <a:rPr lang="ja-JP" altLang="en-US" sz="1400" dirty="0"/>
                  <a:t>）</a:t>
                </a:r>
              </a:p>
            </c:rich>
          </c:tx>
          <c:layout/>
        </c:title>
        <c:tickLblPos val="nextTo"/>
        <c:crossAx val="163533184"/>
        <c:crosses val="autoZero"/>
        <c:auto val="1"/>
        <c:lblAlgn val="ctr"/>
        <c:lblOffset val="100"/>
      </c:catAx>
      <c:valAx>
        <c:axId val="163533184"/>
        <c:scaling>
          <c:orientation val="minMax"/>
        </c:scaling>
        <c:axPos val="l"/>
        <c:majorGridlines/>
        <c:numFmt formatCode="General" sourceLinked="1"/>
        <c:tickLblPos val="nextTo"/>
        <c:crossAx val="163488128"/>
        <c:crosses val="autoZero"/>
        <c:crossBetween val="between"/>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ja-JP"/>
  <c:chart>
    <c:autoTitleDeleted val="1"/>
    <c:plotArea>
      <c:layout/>
      <c:barChart>
        <c:barDir val="col"/>
        <c:grouping val="clustered"/>
        <c:ser>
          <c:idx val="0"/>
          <c:order val="0"/>
          <c:spPr>
            <a:solidFill>
              <a:srgbClr val="DAEDEF">
                <a:lumMod val="50000"/>
              </a:srgbClr>
            </a:solidFill>
            <a:ln>
              <a:solidFill>
                <a:schemeClr val="tx1"/>
              </a:solidFill>
            </a:ln>
          </c:spPr>
          <c:cat>
            <c:strRef>
              <c:f>Sheet1!$E$17:$E$19</c:f>
              <c:strCache>
                <c:ptCount val="3"/>
                <c:pt idx="0">
                  <c:v>10-30</c:v>
                </c:pt>
                <c:pt idx="1">
                  <c:v>31-100</c:v>
                </c:pt>
                <c:pt idx="2">
                  <c:v>100-300</c:v>
                </c:pt>
              </c:strCache>
            </c:strRef>
          </c:cat>
          <c:val>
            <c:numRef>
              <c:f>Sheet1!$F$17:$F$19</c:f>
              <c:numCache>
                <c:formatCode>General</c:formatCode>
                <c:ptCount val="3"/>
                <c:pt idx="0">
                  <c:v>6</c:v>
                </c:pt>
                <c:pt idx="1">
                  <c:v>19</c:v>
                </c:pt>
                <c:pt idx="2">
                  <c:v>7</c:v>
                </c:pt>
              </c:numCache>
            </c:numRef>
          </c:val>
        </c:ser>
        <c:gapWidth val="0"/>
        <c:axId val="164128256"/>
        <c:axId val="164130176"/>
      </c:barChart>
      <c:catAx>
        <c:axId val="164128256"/>
        <c:scaling>
          <c:orientation val="minMax"/>
        </c:scaling>
        <c:axPos val="b"/>
        <c:title>
          <c:tx>
            <c:rich>
              <a:bodyPr/>
              <a:lstStyle/>
              <a:p>
                <a:pPr>
                  <a:defRPr sz="1400"/>
                </a:pPr>
                <a:r>
                  <a:rPr lang="ja-JP" altLang="en-US" sz="1400"/>
                  <a:t>コミッター数（人）</a:t>
                </a:r>
              </a:p>
            </c:rich>
          </c:tx>
          <c:layout/>
        </c:title>
        <c:tickLblPos val="nextTo"/>
        <c:crossAx val="164130176"/>
        <c:crosses val="autoZero"/>
        <c:auto val="1"/>
        <c:lblAlgn val="ctr"/>
        <c:lblOffset val="100"/>
      </c:catAx>
      <c:valAx>
        <c:axId val="164130176"/>
        <c:scaling>
          <c:orientation val="minMax"/>
        </c:scaling>
        <c:axPos val="l"/>
        <c:majorGridlines/>
        <c:numFmt formatCode="General" sourceLinked="1"/>
        <c:tickLblPos val="nextTo"/>
        <c:crossAx val="164128256"/>
        <c:crosses val="autoZero"/>
        <c:crossBetween val="between"/>
      </c:valAx>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ja-JP"/>
  <c:chart>
    <c:autoTitleDeleted val="1"/>
    <c:plotArea>
      <c:layout/>
      <c:barChart>
        <c:barDir val="col"/>
        <c:grouping val="clustered"/>
        <c:ser>
          <c:idx val="0"/>
          <c:order val="0"/>
          <c:spPr>
            <a:solidFill>
              <a:schemeClr val="accent5">
                <a:lumMod val="50000"/>
              </a:schemeClr>
            </a:solidFill>
            <a:ln>
              <a:solidFill>
                <a:prstClr val="black"/>
              </a:solidFill>
            </a:ln>
          </c:spPr>
          <c:cat>
            <c:strRef>
              <c:f>Sheet1!$E$22:$E$26</c:f>
              <c:strCache>
                <c:ptCount val="5"/>
                <c:pt idx="0">
                  <c:v>1-3</c:v>
                </c:pt>
                <c:pt idx="1">
                  <c:v>3-10</c:v>
                </c:pt>
                <c:pt idx="2">
                  <c:v>10-30</c:v>
                </c:pt>
                <c:pt idx="3">
                  <c:v>30-100</c:v>
                </c:pt>
                <c:pt idx="4">
                  <c:v>100-</c:v>
                </c:pt>
              </c:strCache>
            </c:strRef>
          </c:cat>
          <c:val>
            <c:numRef>
              <c:f>Sheet1!$F$22:$F$26</c:f>
              <c:numCache>
                <c:formatCode>General</c:formatCode>
                <c:ptCount val="5"/>
                <c:pt idx="0">
                  <c:v>2</c:v>
                </c:pt>
                <c:pt idx="1">
                  <c:v>4</c:v>
                </c:pt>
                <c:pt idx="2">
                  <c:v>15</c:v>
                </c:pt>
                <c:pt idx="3">
                  <c:v>9</c:v>
                </c:pt>
                <c:pt idx="4">
                  <c:v>2</c:v>
                </c:pt>
              </c:numCache>
            </c:numRef>
          </c:val>
        </c:ser>
        <c:gapWidth val="0"/>
        <c:axId val="164141312"/>
        <c:axId val="164151680"/>
      </c:barChart>
      <c:catAx>
        <c:axId val="164141312"/>
        <c:scaling>
          <c:orientation val="minMax"/>
        </c:scaling>
        <c:axPos val="b"/>
        <c:title>
          <c:tx>
            <c:rich>
              <a:bodyPr/>
              <a:lstStyle/>
              <a:p>
                <a:pPr>
                  <a:defRPr sz="1400"/>
                </a:pPr>
                <a:r>
                  <a:rPr lang="ja-JP" altLang="en-US" sz="1400"/>
                  <a:t>非コミッター数（百人）</a:t>
                </a:r>
              </a:p>
            </c:rich>
          </c:tx>
          <c:layout/>
        </c:title>
        <c:tickLblPos val="nextTo"/>
        <c:crossAx val="164151680"/>
        <c:crosses val="autoZero"/>
        <c:auto val="1"/>
        <c:lblAlgn val="ctr"/>
        <c:lblOffset val="100"/>
      </c:catAx>
      <c:valAx>
        <c:axId val="164151680"/>
        <c:scaling>
          <c:orientation val="minMax"/>
        </c:scaling>
        <c:axPos val="l"/>
        <c:majorGridlines/>
        <c:numFmt formatCode="General" sourceLinked="1"/>
        <c:tickLblPos val="nextTo"/>
        <c:crossAx val="164141312"/>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ja-JP"/>
  <c:chart>
    <c:autoTitleDeleted val="1"/>
    <c:plotArea>
      <c:layout/>
      <c:barChart>
        <c:barDir val="col"/>
        <c:grouping val="clustered"/>
        <c:ser>
          <c:idx val="0"/>
          <c:order val="0"/>
          <c:spPr>
            <a:solidFill>
              <a:srgbClr val="DAEDEF">
                <a:lumMod val="50000"/>
              </a:srgbClr>
            </a:solidFill>
            <a:ln>
              <a:solidFill>
                <a:prstClr val="black"/>
              </a:solidFill>
            </a:ln>
          </c:spPr>
          <c:cat>
            <c:strRef>
              <c:f>Sheet1!$E$29:$E$32</c:f>
              <c:strCache>
                <c:ptCount val="4"/>
                <c:pt idx="0">
                  <c:v>1-5</c:v>
                </c:pt>
                <c:pt idx="1">
                  <c:v>5-7</c:v>
                </c:pt>
                <c:pt idx="2">
                  <c:v>7-10</c:v>
                </c:pt>
                <c:pt idx="3">
                  <c:v>10-</c:v>
                </c:pt>
              </c:strCache>
            </c:strRef>
          </c:cat>
          <c:val>
            <c:numRef>
              <c:f>Sheet1!$F$29:$F$32</c:f>
              <c:numCache>
                <c:formatCode>General</c:formatCode>
                <c:ptCount val="4"/>
                <c:pt idx="0">
                  <c:v>3</c:v>
                </c:pt>
                <c:pt idx="1">
                  <c:v>4</c:v>
                </c:pt>
                <c:pt idx="2">
                  <c:v>23</c:v>
                </c:pt>
                <c:pt idx="3">
                  <c:v>2</c:v>
                </c:pt>
              </c:numCache>
            </c:numRef>
          </c:val>
        </c:ser>
        <c:gapWidth val="0"/>
        <c:axId val="164441088"/>
        <c:axId val="164451456"/>
      </c:barChart>
      <c:catAx>
        <c:axId val="164441088"/>
        <c:scaling>
          <c:orientation val="minMax"/>
        </c:scaling>
        <c:axPos val="b"/>
        <c:title>
          <c:tx>
            <c:rich>
              <a:bodyPr/>
              <a:lstStyle/>
              <a:p>
                <a:pPr>
                  <a:defRPr sz="1400"/>
                </a:pPr>
                <a:r>
                  <a:rPr lang="ja-JP" altLang="en-US" sz="1400"/>
                  <a:t>分析期間（年）</a:t>
                </a:r>
              </a:p>
            </c:rich>
          </c:tx>
          <c:layout/>
        </c:title>
        <c:tickLblPos val="nextTo"/>
        <c:crossAx val="164451456"/>
        <c:crosses val="autoZero"/>
        <c:auto val="1"/>
        <c:lblAlgn val="ctr"/>
        <c:lblOffset val="100"/>
      </c:catAx>
      <c:valAx>
        <c:axId val="164451456"/>
        <c:scaling>
          <c:orientation val="minMax"/>
        </c:scaling>
        <c:axPos val="l"/>
        <c:majorGridlines/>
        <c:title>
          <c:tx>
            <c:rich>
              <a:bodyPr rot="-5400000" vert="horz"/>
              <a:lstStyle/>
              <a:p>
                <a:pPr>
                  <a:defRPr/>
                </a:pPr>
                <a:r>
                  <a:rPr lang="ja-JP" altLang="en-US" sz="1400"/>
                  <a:t>プロジェクト数</a:t>
                </a:r>
              </a:p>
            </c:rich>
          </c:tx>
          <c:layout/>
        </c:title>
        <c:numFmt formatCode="General" sourceLinked="1"/>
        <c:tickLblPos val="nextTo"/>
        <c:crossAx val="164441088"/>
        <c:crosses val="autoZero"/>
        <c:crossBetween val="between"/>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ja-JP"/>
  <c:chart>
    <c:plotArea>
      <c:layout/>
      <c:barChart>
        <c:barDir val="col"/>
        <c:grouping val="percentStacked"/>
        <c:ser>
          <c:idx val="0"/>
          <c:order val="0"/>
          <c:tx>
            <c:v>有意差あり</c:v>
          </c:tx>
          <c:spPr>
            <a:solidFill>
              <a:srgbClr val="0070C0"/>
            </a:solidFill>
          </c:spPr>
          <c:cat>
            <c:strRef>
              <c:f>Sheet1!$B$2:$B$6</c:f>
              <c:strCache>
                <c:ptCount val="5"/>
                <c:pt idx="0">
                  <c:v>参加期間</c:v>
                </c:pt>
                <c:pt idx="1">
                  <c:v>パッチ投稿数</c:v>
                </c:pt>
                <c:pt idx="2">
                  <c:v>レビュー数</c:v>
                </c:pt>
                <c:pt idx="3">
                  <c:v>コメント数</c:v>
                </c:pt>
                <c:pt idx="4">
                  <c:v>レビュー時間</c:v>
                </c:pt>
              </c:strCache>
            </c:strRef>
          </c:cat>
          <c:val>
            <c:numRef>
              <c:f>Sheet1!$C$2:$C$6</c:f>
              <c:numCache>
                <c:formatCode>General</c:formatCode>
                <c:ptCount val="5"/>
                <c:pt idx="0">
                  <c:v>27</c:v>
                </c:pt>
                <c:pt idx="1">
                  <c:v>11</c:v>
                </c:pt>
                <c:pt idx="2">
                  <c:v>15</c:v>
                </c:pt>
                <c:pt idx="3">
                  <c:v>24</c:v>
                </c:pt>
                <c:pt idx="4">
                  <c:v>5</c:v>
                </c:pt>
              </c:numCache>
            </c:numRef>
          </c:val>
        </c:ser>
        <c:ser>
          <c:idx val="1"/>
          <c:order val="1"/>
          <c:tx>
            <c:v>有意差なし</c:v>
          </c:tx>
          <c:spPr>
            <a:solidFill>
              <a:schemeClr val="bg2">
                <a:lumMod val="75000"/>
              </a:schemeClr>
            </a:solidFill>
          </c:spPr>
          <c:cat>
            <c:strRef>
              <c:f>Sheet1!$B$2:$B$6</c:f>
              <c:strCache>
                <c:ptCount val="5"/>
                <c:pt idx="0">
                  <c:v>参加期間</c:v>
                </c:pt>
                <c:pt idx="1">
                  <c:v>パッチ投稿数</c:v>
                </c:pt>
                <c:pt idx="2">
                  <c:v>レビュー数</c:v>
                </c:pt>
                <c:pt idx="3">
                  <c:v>コメント数</c:v>
                </c:pt>
                <c:pt idx="4">
                  <c:v>レビュー時間</c:v>
                </c:pt>
              </c:strCache>
            </c:strRef>
          </c:cat>
          <c:val>
            <c:numRef>
              <c:f>Sheet1!$D$2:$D$6</c:f>
              <c:numCache>
                <c:formatCode>General</c:formatCode>
                <c:ptCount val="5"/>
                <c:pt idx="0">
                  <c:v>5</c:v>
                </c:pt>
                <c:pt idx="1">
                  <c:v>19</c:v>
                </c:pt>
                <c:pt idx="2">
                  <c:v>13</c:v>
                </c:pt>
                <c:pt idx="3">
                  <c:v>8</c:v>
                </c:pt>
                <c:pt idx="4">
                  <c:v>23</c:v>
                </c:pt>
              </c:numCache>
            </c:numRef>
          </c:val>
        </c:ser>
        <c:gapWidth val="70"/>
        <c:overlap val="100"/>
        <c:axId val="164524032"/>
        <c:axId val="164525568"/>
      </c:barChart>
      <c:catAx>
        <c:axId val="164524032"/>
        <c:scaling>
          <c:orientation val="minMax"/>
        </c:scaling>
        <c:axPos val="b"/>
        <c:tickLblPos val="nextTo"/>
        <c:txPr>
          <a:bodyPr/>
          <a:lstStyle/>
          <a:p>
            <a:pPr>
              <a:defRPr sz="1200"/>
            </a:pPr>
            <a:endParaRPr lang="ja-JP"/>
          </a:p>
        </c:txPr>
        <c:crossAx val="164525568"/>
        <c:crosses val="autoZero"/>
        <c:auto val="1"/>
        <c:lblAlgn val="ctr"/>
        <c:lblOffset val="100"/>
      </c:catAx>
      <c:valAx>
        <c:axId val="164525568"/>
        <c:scaling>
          <c:orientation val="minMax"/>
        </c:scaling>
        <c:axPos val="l"/>
        <c:majorGridlines/>
        <c:title>
          <c:tx>
            <c:rich>
              <a:bodyPr rot="-5400000" vert="horz"/>
              <a:lstStyle/>
              <a:p>
                <a:pPr>
                  <a:defRPr sz="1400"/>
                </a:pPr>
                <a:r>
                  <a:rPr lang="ja-JP" altLang="en-US" sz="1400"/>
                  <a:t>プロジェクト数</a:t>
                </a:r>
              </a:p>
            </c:rich>
          </c:tx>
          <c:layout/>
        </c:title>
        <c:numFmt formatCode="0%" sourceLinked="1"/>
        <c:tickLblPos val="nextTo"/>
        <c:crossAx val="164524032"/>
        <c:crosses val="autoZero"/>
        <c:crossBetween val="between"/>
      </c:valAx>
    </c:plotArea>
    <c:legend>
      <c:legendPos val="r"/>
      <c:layout/>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ja-JP"/>
  <c:chart>
    <c:plotArea>
      <c:layout/>
      <c:barChart>
        <c:barDir val="col"/>
        <c:grouping val="percentStacked"/>
        <c:ser>
          <c:idx val="0"/>
          <c:order val="0"/>
          <c:tx>
            <c:strRef>
              <c:f>Sheet2!$F$1</c:f>
              <c:strCache>
                <c:ptCount val="1"/>
                <c:pt idx="0">
                  <c:v>減少</c:v>
                </c:pt>
              </c:strCache>
            </c:strRef>
          </c:tx>
          <c:spPr>
            <a:solidFill>
              <a:srgbClr val="C00000"/>
            </a:solidFill>
          </c:spPr>
          <c:cat>
            <c:strRef>
              <c:f>Sheet2!$E$2:$E$5</c:f>
              <c:strCache>
                <c:ptCount val="4"/>
                <c:pt idx="0">
                  <c:v>パッチ投稿数</c:v>
                </c:pt>
                <c:pt idx="1">
                  <c:v>レビュー数</c:v>
                </c:pt>
                <c:pt idx="2">
                  <c:v>コメント数</c:v>
                </c:pt>
                <c:pt idx="3">
                  <c:v>レビュー時間</c:v>
                </c:pt>
              </c:strCache>
            </c:strRef>
          </c:cat>
          <c:val>
            <c:numRef>
              <c:f>Sheet2!$F$2:$F$5</c:f>
              <c:numCache>
                <c:formatCode>General</c:formatCode>
                <c:ptCount val="4"/>
                <c:pt idx="0">
                  <c:v>5</c:v>
                </c:pt>
                <c:pt idx="1">
                  <c:v>0</c:v>
                </c:pt>
                <c:pt idx="2">
                  <c:v>2</c:v>
                </c:pt>
                <c:pt idx="3">
                  <c:v>1</c:v>
                </c:pt>
              </c:numCache>
            </c:numRef>
          </c:val>
        </c:ser>
        <c:ser>
          <c:idx val="1"/>
          <c:order val="1"/>
          <c:tx>
            <c:strRef>
              <c:f>Sheet2!$G$1</c:f>
              <c:strCache>
                <c:ptCount val="1"/>
                <c:pt idx="0">
                  <c:v>変化なし</c:v>
                </c:pt>
              </c:strCache>
            </c:strRef>
          </c:tx>
          <c:spPr>
            <a:solidFill>
              <a:schemeClr val="bg2">
                <a:lumMod val="75000"/>
              </a:schemeClr>
            </a:solidFill>
          </c:spPr>
          <c:cat>
            <c:strRef>
              <c:f>Sheet2!$E$2:$E$5</c:f>
              <c:strCache>
                <c:ptCount val="4"/>
                <c:pt idx="0">
                  <c:v>パッチ投稿数</c:v>
                </c:pt>
                <c:pt idx="1">
                  <c:v>レビュー数</c:v>
                </c:pt>
                <c:pt idx="2">
                  <c:v>コメント数</c:v>
                </c:pt>
                <c:pt idx="3">
                  <c:v>レビュー時間</c:v>
                </c:pt>
              </c:strCache>
            </c:strRef>
          </c:cat>
          <c:val>
            <c:numRef>
              <c:f>Sheet2!$G$2:$G$5</c:f>
              <c:numCache>
                <c:formatCode>General</c:formatCode>
                <c:ptCount val="4"/>
                <c:pt idx="0">
                  <c:v>25</c:v>
                </c:pt>
                <c:pt idx="1">
                  <c:v>23</c:v>
                </c:pt>
                <c:pt idx="2">
                  <c:v>23</c:v>
                </c:pt>
                <c:pt idx="3">
                  <c:v>25</c:v>
                </c:pt>
              </c:numCache>
            </c:numRef>
          </c:val>
        </c:ser>
        <c:ser>
          <c:idx val="2"/>
          <c:order val="2"/>
          <c:tx>
            <c:strRef>
              <c:f>Sheet2!$H$1</c:f>
              <c:strCache>
                <c:ptCount val="1"/>
                <c:pt idx="0">
                  <c:v>増加</c:v>
                </c:pt>
              </c:strCache>
            </c:strRef>
          </c:tx>
          <c:spPr>
            <a:solidFill>
              <a:srgbClr val="0070C0"/>
            </a:solidFill>
          </c:spPr>
          <c:cat>
            <c:strRef>
              <c:f>Sheet2!$E$2:$E$5</c:f>
              <c:strCache>
                <c:ptCount val="4"/>
                <c:pt idx="0">
                  <c:v>パッチ投稿数</c:v>
                </c:pt>
                <c:pt idx="1">
                  <c:v>レビュー数</c:v>
                </c:pt>
                <c:pt idx="2">
                  <c:v>コメント数</c:v>
                </c:pt>
                <c:pt idx="3">
                  <c:v>レビュー時間</c:v>
                </c:pt>
              </c:strCache>
            </c:strRef>
          </c:cat>
          <c:val>
            <c:numRef>
              <c:f>Sheet2!$H$2:$H$5</c:f>
              <c:numCache>
                <c:formatCode>General</c:formatCode>
                <c:ptCount val="4"/>
                <c:pt idx="0">
                  <c:v>0</c:v>
                </c:pt>
                <c:pt idx="1">
                  <c:v>5</c:v>
                </c:pt>
                <c:pt idx="2">
                  <c:v>7</c:v>
                </c:pt>
                <c:pt idx="3">
                  <c:v>2</c:v>
                </c:pt>
              </c:numCache>
            </c:numRef>
          </c:val>
        </c:ser>
        <c:gapWidth val="70"/>
        <c:overlap val="100"/>
        <c:axId val="164593664"/>
        <c:axId val="164595200"/>
      </c:barChart>
      <c:catAx>
        <c:axId val="164593664"/>
        <c:scaling>
          <c:orientation val="minMax"/>
        </c:scaling>
        <c:axPos val="b"/>
        <c:tickLblPos val="nextTo"/>
        <c:txPr>
          <a:bodyPr/>
          <a:lstStyle/>
          <a:p>
            <a:pPr>
              <a:defRPr sz="1400"/>
            </a:pPr>
            <a:endParaRPr lang="ja-JP"/>
          </a:p>
        </c:txPr>
        <c:crossAx val="164595200"/>
        <c:crosses val="autoZero"/>
        <c:auto val="1"/>
        <c:lblAlgn val="ctr"/>
        <c:lblOffset val="100"/>
      </c:catAx>
      <c:valAx>
        <c:axId val="164595200"/>
        <c:scaling>
          <c:orientation val="minMax"/>
        </c:scaling>
        <c:axPos val="l"/>
        <c:majorGridlines/>
        <c:title>
          <c:tx>
            <c:rich>
              <a:bodyPr rot="-5400000" vert="horz"/>
              <a:lstStyle/>
              <a:p>
                <a:pPr>
                  <a:defRPr/>
                </a:pPr>
                <a:r>
                  <a:rPr lang="ja-JP" altLang="en-US" sz="1400"/>
                  <a:t>プロジェクト数</a:t>
                </a:r>
              </a:p>
            </c:rich>
          </c:tx>
          <c:layout/>
        </c:title>
        <c:numFmt formatCode="0%" sourceLinked="1"/>
        <c:tickLblPos val="nextTo"/>
        <c:crossAx val="164593664"/>
        <c:crosses val="autoZero"/>
        <c:crossBetween val="between"/>
      </c:valAx>
    </c:plotArea>
    <c:legend>
      <c:legendPos val="r"/>
      <c:layout/>
    </c:legend>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E4E0A6-D9F1-4D6C-B9C5-142EF176FE0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kumimoji="1" lang="ja-JP" altLang="en-US"/>
        </a:p>
      </dgm:t>
    </dgm:pt>
    <dgm:pt modelId="{3EA33D2A-19A2-4C74-9CD3-8872AD4BAC4C}">
      <dgm:prSet phldrT="[テキスト]"/>
      <dgm:spPr>
        <a:solidFill>
          <a:schemeClr val="accent5">
            <a:lumMod val="75000"/>
          </a:schemeClr>
        </a:solidFill>
      </dgm:spPr>
      <dgm:t>
        <a:bodyPr/>
        <a:lstStyle/>
        <a:p>
          <a:r>
            <a:rPr kumimoji="1" lang="ja-JP" altLang="en-US" b="1" dirty="0" smtClean="0">
              <a:solidFill>
                <a:schemeClr val="tx1"/>
              </a:solidFill>
            </a:rPr>
            <a:t>不具合報告</a:t>
          </a:r>
          <a:endParaRPr kumimoji="1" lang="ja-JP" altLang="en-US" b="1" dirty="0">
            <a:solidFill>
              <a:schemeClr val="tx1"/>
            </a:solidFill>
          </a:endParaRPr>
        </a:p>
      </dgm:t>
    </dgm:pt>
    <dgm:pt modelId="{6C2B99C5-D6E2-4486-A110-56689E43A19C}" type="parTrans" cxnId="{0F411BC4-7B71-4251-87B1-9BF0D44F15EC}">
      <dgm:prSet/>
      <dgm:spPr/>
      <dgm:t>
        <a:bodyPr/>
        <a:lstStyle/>
        <a:p>
          <a:endParaRPr kumimoji="1" lang="ja-JP" altLang="en-US"/>
        </a:p>
      </dgm:t>
    </dgm:pt>
    <dgm:pt modelId="{70A7DA59-32B3-41FB-A252-585AFCA7B642}" type="sibTrans" cxnId="{0F411BC4-7B71-4251-87B1-9BF0D44F15EC}">
      <dgm:prSet/>
      <dgm:spPr/>
      <dgm:t>
        <a:bodyPr/>
        <a:lstStyle/>
        <a:p>
          <a:endParaRPr kumimoji="1" lang="ja-JP" altLang="en-US"/>
        </a:p>
      </dgm:t>
    </dgm:pt>
    <dgm:pt modelId="{921CFBA7-C4E5-4C0E-BE39-801CA2160750}">
      <dgm:prSet phldrT="[テキスト]" custT="1"/>
      <dgm:spPr/>
      <dgm:t>
        <a:bodyPr/>
        <a:lstStyle/>
        <a:p>
          <a:r>
            <a:rPr kumimoji="1" lang="ja-JP" altLang="en-US" sz="1600" dirty="0" smtClean="0"/>
            <a:t>開発者が不具合修正に取り掛かりやすい不具合報告の書き方</a:t>
          </a:r>
          <a:r>
            <a:rPr kumimoji="1" lang="en-US" altLang="ja-JP" sz="1600" dirty="0" smtClean="0"/>
            <a:t>[3][4]</a:t>
          </a:r>
          <a:endParaRPr kumimoji="1" lang="ja-JP" altLang="en-US" sz="1600" dirty="0"/>
        </a:p>
      </dgm:t>
    </dgm:pt>
    <dgm:pt modelId="{1FF5B2D8-05F6-494A-BD4A-1AAEEBEFB4EF}" type="parTrans" cxnId="{8EA5924C-6D04-447D-BABA-6F1C4B77607D}">
      <dgm:prSet/>
      <dgm:spPr/>
      <dgm:t>
        <a:bodyPr/>
        <a:lstStyle/>
        <a:p>
          <a:endParaRPr kumimoji="1" lang="ja-JP" altLang="en-US"/>
        </a:p>
      </dgm:t>
    </dgm:pt>
    <dgm:pt modelId="{C959389D-1138-4791-B5A3-E2C7C06F114F}" type="sibTrans" cxnId="{8EA5924C-6D04-447D-BABA-6F1C4B77607D}">
      <dgm:prSet/>
      <dgm:spPr/>
      <dgm:t>
        <a:bodyPr/>
        <a:lstStyle/>
        <a:p>
          <a:endParaRPr kumimoji="1" lang="ja-JP" altLang="en-US"/>
        </a:p>
      </dgm:t>
    </dgm:pt>
    <dgm:pt modelId="{4C80FB83-BC70-4783-9699-56B871F6F2B8}">
      <dgm:prSet phldrT="[テキスト]"/>
      <dgm:spPr>
        <a:solidFill>
          <a:srgbClr val="0070C0"/>
        </a:solidFill>
      </dgm:spPr>
      <dgm:t>
        <a:bodyPr/>
        <a:lstStyle/>
        <a:p>
          <a:r>
            <a:rPr kumimoji="1" lang="ja-JP" altLang="en-US" b="1" dirty="0" smtClean="0">
              <a:solidFill>
                <a:schemeClr val="tx1"/>
              </a:solidFill>
            </a:rPr>
            <a:t>コード修正</a:t>
          </a:r>
          <a:endParaRPr kumimoji="1" lang="ja-JP" altLang="en-US" b="1" dirty="0">
            <a:solidFill>
              <a:schemeClr val="tx1"/>
            </a:solidFill>
          </a:endParaRPr>
        </a:p>
      </dgm:t>
    </dgm:pt>
    <dgm:pt modelId="{2758B02B-2F83-45A8-AC17-6ABE29E71420}" type="parTrans" cxnId="{C7D18DFC-6E51-440B-AB30-34A99624BC49}">
      <dgm:prSet/>
      <dgm:spPr/>
      <dgm:t>
        <a:bodyPr/>
        <a:lstStyle/>
        <a:p>
          <a:endParaRPr kumimoji="1" lang="ja-JP" altLang="en-US"/>
        </a:p>
      </dgm:t>
    </dgm:pt>
    <dgm:pt modelId="{44BB2DCE-DD02-4311-A9D3-C8F1A378A3E5}" type="sibTrans" cxnId="{C7D18DFC-6E51-440B-AB30-34A99624BC49}">
      <dgm:prSet/>
      <dgm:spPr/>
      <dgm:t>
        <a:bodyPr/>
        <a:lstStyle/>
        <a:p>
          <a:endParaRPr kumimoji="1" lang="ja-JP" altLang="en-US"/>
        </a:p>
      </dgm:t>
    </dgm:pt>
    <dgm:pt modelId="{2A589C8C-4433-4B29-9B66-B5215A83FAA5}">
      <dgm:prSet phldrT="[テキスト]" custT="1"/>
      <dgm:spPr/>
      <dgm:t>
        <a:bodyPr/>
        <a:lstStyle/>
        <a:p>
          <a:r>
            <a:rPr kumimoji="1" lang="ja-JP" altLang="en-US" sz="1600" dirty="0" smtClean="0"/>
            <a:t>プロダクトに反映（アクセプト）されやすいパッチの特徴</a:t>
          </a:r>
          <a:r>
            <a:rPr kumimoji="1" lang="en-US" altLang="ja-JP" sz="1600" dirty="0" smtClean="0"/>
            <a:t>[5]</a:t>
          </a:r>
          <a:endParaRPr kumimoji="1" lang="ja-JP" altLang="en-US" sz="1600" dirty="0"/>
        </a:p>
      </dgm:t>
    </dgm:pt>
    <dgm:pt modelId="{675FFD1A-1F33-410F-AE74-A4EA8576DD30}" type="parTrans" cxnId="{70FF0B25-27F2-4F1E-A725-8B07214E5FC7}">
      <dgm:prSet/>
      <dgm:spPr/>
      <dgm:t>
        <a:bodyPr/>
        <a:lstStyle/>
        <a:p>
          <a:endParaRPr kumimoji="1" lang="ja-JP" altLang="en-US"/>
        </a:p>
      </dgm:t>
    </dgm:pt>
    <dgm:pt modelId="{8B1AE329-5057-44F0-8279-E4726FD5DE93}" type="sibTrans" cxnId="{70FF0B25-27F2-4F1E-A725-8B07214E5FC7}">
      <dgm:prSet/>
      <dgm:spPr/>
      <dgm:t>
        <a:bodyPr/>
        <a:lstStyle/>
        <a:p>
          <a:endParaRPr kumimoji="1" lang="ja-JP" altLang="en-US"/>
        </a:p>
      </dgm:t>
    </dgm:pt>
    <dgm:pt modelId="{1472AFC9-A334-4374-9886-8197977C2124}">
      <dgm:prSet phldrT="[テキスト]"/>
      <dgm:spPr>
        <a:solidFill>
          <a:srgbClr val="0070C0"/>
        </a:solidFill>
      </dgm:spPr>
      <dgm:t>
        <a:bodyPr/>
        <a:lstStyle/>
        <a:p>
          <a:r>
            <a:rPr kumimoji="1" lang="ja-JP" altLang="en-US" b="1" dirty="0" smtClean="0">
              <a:solidFill>
                <a:schemeClr val="tx1"/>
              </a:solidFill>
            </a:rPr>
            <a:t>修正内容の</a:t>
          </a:r>
          <a:endParaRPr kumimoji="1" lang="en-US" altLang="ja-JP" b="1" dirty="0" smtClean="0">
            <a:solidFill>
              <a:schemeClr val="tx1"/>
            </a:solidFill>
          </a:endParaRPr>
        </a:p>
        <a:p>
          <a:r>
            <a:rPr kumimoji="1" lang="ja-JP" altLang="en-US" b="1" dirty="0" smtClean="0">
              <a:solidFill>
                <a:schemeClr val="tx1"/>
              </a:solidFill>
            </a:rPr>
            <a:t>レビュー</a:t>
          </a:r>
          <a:endParaRPr kumimoji="1" lang="ja-JP" altLang="en-US" b="1" dirty="0">
            <a:solidFill>
              <a:schemeClr val="tx1"/>
            </a:solidFill>
          </a:endParaRPr>
        </a:p>
      </dgm:t>
    </dgm:pt>
    <dgm:pt modelId="{5D300B36-70D4-4603-9B20-9BF91C3EA7A3}" type="parTrans" cxnId="{B3EA5D1C-CCB1-4F47-8694-A3F7F2177F91}">
      <dgm:prSet/>
      <dgm:spPr/>
      <dgm:t>
        <a:bodyPr/>
        <a:lstStyle/>
        <a:p>
          <a:endParaRPr kumimoji="1" lang="ja-JP" altLang="en-US"/>
        </a:p>
      </dgm:t>
    </dgm:pt>
    <dgm:pt modelId="{0E5FAD8A-146C-4F66-AABC-03C587481948}" type="sibTrans" cxnId="{B3EA5D1C-CCB1-4F47-8694-A3F7F2177F91}">
      <dgm:prSet/>
      <dgm:spPr/>
      <dgm:t>
        <a:bodyPr/>
        <a:lstStyle/>
        <a:p>
          <a:endParaRPr kumimoji="1" lang="ja-JP" altLang="en-US"/>
        </a:p>
      </dgm:t>
    </dgm:pt>
    <dgm:pt modelId="{D1BBB4AF-C358-4DA0-9ECE-3F61E494EFA9}">
      <dgm:prSet phldrT="[テキスト]" custT="1"/>
      <dgm:spPr/>
      <dgm:t>
        <a:bodyPr/>
        <a:lstStyle/>
        <a:p>
          <a:r>
            <a:rPr kumimoji="1" lang="ja-JP" altLang="en-US" sz="1600" dirty="0" smtClean="0"/>
            <a:t>パッチがレビューされる時間の調査</a:t>
          </a:r>
          <a:r>
            <a:rPr kumimoji="1" lang="en-US" altLang="ja-JP" sz="1600" dirty="0" smtClean="0"/>
            <a:t>[6]</a:t>
          </a:r>
          <a:endParaRPr kumimoji="1" lang="ja-JP" altLang="en-US" sz="1600" dirty="0"/>
        </a:p>
      </dgm:t>
    </dgm:pt>
    <dgm:pt modelId="{47A3C5F0-EFAC-4523-986F-8052D7218B27}" type="parTrans" cxnId="{46E19F9D-F993-4354-AC85-17A01D2FF964}">
      <dgm:prSet/>
      <dgm:spPr/>
      <dgm:t>
        <a:bodyPr/>
        <a:lstStyle/>
        <a:p>
          <a:endParaRPr kumimoji="1" lang="ja-JP" altLang="en-US"/>
        </a:p>
      </dgm:t>
    </dgm:pt>
    <dgm:pt modelId="{8BAC88DA-8B68-492D-B93C-6C3AC62AFFCA}" type="sibTrans" cxnId="{46E19F9D-F993-4354-AC85-17A01D2FF964}">
      <dgm:prSet/>
      <dgm:spPr/>
      <dgm:t>
        <a:bodyPr/>
        <a:lstStyle/>
        <a:p>
          <a:endParaRPr kumimoji="1" lang="ja-JP" altLang="en-US"/>
        </a:p>
      </dgm:t>
    </dgm:pt>
    <dgm:pt modelId="{5085FF25-808D-4C2B-A875-BE27098DA4C2}">
      <dgm:prSet phldrT="[テキスト]" custT="1"/>
      <dgm:spPr/>
      <dgm:t>
        <a:bodyPr/>
        <a:lstStyle/>
        <a:p>
          <a:r>
            <a:rPr kumimoji="1" lang="ja-JP" altLang="en-US" sz="1600" dirty="0" smtClean="0"/>
            <a:t>膨大な数の不具合報告</a:t>
          </a:r>
          <a:r>
            <a:rPr kumimoji="1" lang="en-US" altLang="ja-JP" sz="1600" dirty="0" smtClean="0"/>
            <a:t>[1][2]</a:t>
          </a:r>
          <a:endParaRPr kumimoji="1" lang="ja-JP" altLang="en-US" sz="1600" dirty="0"/>
        </a:p>
      </dgm:t>
    </dgm:pt>
    <dgm:pt modelId="{F9A2334A-F17A-441F-BDC5-AABD0C773F19}" type="parTrans" cxnId="{614769E5-C3A8-4C13-A0B3-CCA31A547527}">
      <dgm:prSet/>
      <dgm:spPr/>
      <dgm:t>
        <a:bodyPr/>
        <a:lstStyle/>
        <a:p>
          <a:endParaRPr kumimoji="1" lang="ja-JP" altLang="en-US"/>
        </a:p>
      </dgm:t>
    </dgm:pt>
    <dgm:pt modelId="{CB26232B-A975-4D2E-952C-3A5247F2DCC0}" type="sibTrans" cxnId="{614769E5-C3A8-4C13-A0B3-CCA31A547527}">
      <dgm:prSet/>
      <dgm:spPr/>
      <dgm:t>
        <a:bodyPr/>
        <a:lstStyle/>
        <a:p>
          <a:endParaRPr kumimoji="1" lang="ja-JP" altLang="en-US"/>
        </a:p>
      </dgm:t>
    </dgm:pt>
    <dgm:pt modelId="{87A8537A-EAC3-4551-8C2D-0CE02E8DC74B}">
      <dgm:prSet phldrT="[テキスト]" custT="1"/>
      <dgm:spPr/>
      <dgm:t>
        <a:bodyPr/>
        <a:lstStyle/>
        <a:p>
          <a:r>
            <a:rPr kumimoji="1" lang="en-US" altLang="ja-JP" sz="1600" dirty="0" smtClean="0"/>
            <a:t>Mozilla</a:t>
          </a:r>
          <a:r>
            <a:rPr kumimoji="1" lang="ja-JP" altLang="en-US" sz="1600" dirty="0" smtClean="0"/>
            <a:t>におけるレビュープロセスの詳細の調査</a:t>
          </a:r>
          <a:r>
            <a:rPr kumimoji="1" lang="en-US" altLang="ja-JP" sz="1600" dirty="0" smtClean="0"/>
            <a:t>[8]</a:t>
          </a:r>
          <a:endParaRPr kumimoji="1" lang="ja-JP" altLang="en-US" sz="1600" dirty="0"/>
        </a:p>
      </dgm:t>
    </dgm:pt>
    <dgm:pt modelId="{B968840E-F54E-427D-826D-8F60D0761596}" type="parTrans" cxnId="{A1196EC1-041D-410D-B13A-0136D2D2C31A}">
      <dgm:prSet/>
      <dgm:spPr/>
      <dgm:t>
        <a:bodyPr/>
        <a:lstStyle/>
        <a:p>
          <a:endParaRPr kumimoji="1" lang="ja-JP" altLang="en-US"/>
        </a:p>
      </dgm:t>
    </dgm:pt>
    <dgm:pt modelId="{37DEE476-839B-40AE-839F-2C250C6BE91B}" type="sibTrans" cxnId="{A1196EC1-041D-410D-B13A-0136D2D2C31A}">
      <dgm:prSet/>
      <dgm:spPr/>
      <dgm:t>
        <a:bodyPr/>
        <a:lstStyle/>
        <a:p>
          <a:endParaRPr kumimoji="1" lang="ja-JP" altLang="en-US"/>
        </a:p>
      </dgm:t>
    </dgm:pt>
    <dgm:pt modelId="{CC1AC189-4399-42E0-9078-DAFD3120F54C}">
      <dgm:prSet phldrT="[テキスト]" custT="1"/>
      <dgm:spPr/>
      <dgm:t>
        <a:bodyPr/>
        <a:lstStyle/>
        <a:p>
          <a:r>
            <a:rPr kumimoji="1" lang="ja-JP" altLang="en-US" sz="1600" dirty="0" smtClean="0"/>
            <a:t>パッチが投稿されてもレビューされずに放置されている現状</a:t>
          </a:r>
          <a:r>
            <a:rPr kumimoji="1" lang="en-US" altLang="ja-JP" sz="1600" dirty="0" smtClean="0"/>
            <a:t>[7]</a:t>
          </a:r>
          <a:endParaRPr kumimoji="1" lang="ja-JP" altLang="en-US" sz="1600" dirty="0"/>
        </a:p>
      </dgm:t>
    </dgm:pt>
    <dgm:pt modelId="{B1C96948-E1DD-4AE3-84E7-BD59036A46B1}" type="parTrans" cxnId="{A724CCA8-5EA1-432D-9B84-BACA0B3ED0BD}">
      <dgm:prSet/>
      <dgm:spPr/>
      <dgm:t>
        <a:bodyPr/>
        <a:lstStyle/>
        <a:p>
          <a:endParaRPr kumimoji="1" lang="ja-JP" altLang="en-US"/>
        </a:p>
      </dgm:t>
    </dgm:pt>
    <dgm:pt modelId="{AFA9F7E6-DC35-49F1-905A-F5903BDDB96A}" type="sibTrans" cxnId="{A724CCA8-5EA1-432D-9B84-BACA0B3ED0BD}">
      <dgm:prSet/>
      <dgm:spPr/>
      <dgm:t>
        <a:bodyPr/>
        <a:lstStyle/>
        <a:p>
          <a:endParaRPr kumimoji="1" lang="ja-JP" altLang="en-US"/>
        </a:p>
      </dgm:t>
    </dgm:pt>
    <dgm:pt modelId="{564E5761-B764-4BCC-8776-1A226ECACBA9}" type="pres">
      <dgm:prSet presAssocID="{E4E4E0A6-D9F1-4D6C-B9C5-142EF176FE01}" presName="linearFlow" presStyleCnt="0">
        <dgm:presLayoutVars>
          <dgm:dir/>
          <dgm:animLvl val="lvl"/>
          <dgm:resizeHandles val="exact"/>
        </dgm:presLayoutVars>
      </dgm:prSet>
      <dgm:spPr/>
      <dgm:t>
        <a:bodyPr/>
        <a:lstStyle/>
        <a:p>
          <a:endParaRPr kumimoji="1" lang="ja-JP" altLang="en-US"/>
        </a:p>
      </dgm:t>
    </dgm:pt>
    <dgm:pt modelId="{E3F74A7A-4CD5-4FD1-8148-457D64EBE3A2}" type="pres">
      <dgm:prSet presAssocID="{3EA33D2A-19A2-4C74-9CD3-8872AD4BAC4C}" presName="composite" presStyleCnt="0"/>
      <dgm:spPr/>
    </dgm:pt>
    <dgm:pt modelId="{B0C448B5-147D-4672-8A1D-E80E1FE7A822}" type="pres">
      <dgm:prSet presAssocID="{3EA33D2A-19A2-4C74-9CD3-8872AD4BAC4C}" presName="parentText" presStyleLbl="alignNode1" presStyleIdx="0" presStyleCnt="3">
        <dgm:presLayoutVars>
          <dgm:chMax val="1"/>
          <dgm:bulletEnabled val="1"/>
        </dgm:presLayoutVars>
      </dgm:prSet>
      <dgm:spPr/>
      <dgm:t>
        <a:bodyPr/>
        <a:lstStyle/>
        <a:p>
          <a:endParaRPr kumimoji="1" lang="ja-JP" altLang="en-US"/>
        </a:p>
      </dgm:t>
    </dgm:pt>
    <dgm:pt modelId="{1C1EBF69-7A38-4AA5-81FF-F040787991B4}" type="pres">
      <dgm:prSet presAssocID="{3EA33D2A-19A2-4C74-9CD3-8872AD4BAC4C}" presName="descendantText" presStyleLbl="alignAcc1" presStyleIdx="0" presStyleCnt="3">
        <dgm:presLayoutVars>
          <dgm:bulletEnabled val="1"/>
        </dgm:presLayoutVars>
      </dgm:prSet>
      <dgm:spPr/>
      <dgm:t>
        <a:bodyPr/>
        <a:lstStyle/>
        <a:p>
          <a:endParaRPr kumimoji="1" lang="ja-JP" altLang="en-US"/>
        </a:p>
      </dgm:t>
    </dgm:pt>
    <dgm:pt modelId="{DCFC383B-BEAA-44A3-B49A-0C3F35DF029B}" type="pres">
      <dgm:prSet presAssocID="{70A7DA59-32B3-41FB-A252-585AFCA7B642}" presName="sp" presStyleCnt="0"/>
      <dgm:spPr/>
    </dgm:pt>
    <dgm:pt modelId="{CF3F0D51-5FBD-4EFF-A52A-CA586ED38ACA}" type="pres">
      <dgm:prSet presAssocID="{4C80FB83-BC70-4783-9699-56B871F6F2B8}" presName="composite" presStyleCnt="0"/>
      <dgm:spPr/>
    </dgm:pt>
    <dgm:pt modelId="{49C90AE2-2885-4126-AB05-804758108580}" type="pres">
      <dgm:prSet presAssocID="{4C80FB83-BC70-4783-9699-56B871F6F2B8}" presName="parentText" presStyleLbl="alignNode1" presStyleIdx="1" presStyleCnt="3">
        <dgm:presLayoutVars>
          <dgm:chMax val="1"/>
          <dgm:bulletEnabled val="1"/>
        </dgm:presLayoutVars>
      </dgm:prSet>
      <dgm:spPr/>
      <dgm:t>
        <a:bodyPr/>
        <a:lstStyle/>
        <a:p>
          <a:endParaRPr kumimoji="1" lang="ja-JP" altLang="en-US"/>
        </a:p>
      </dgm:t>
    </dgm:pt>
    <dgm:pt modelId="{6190711E-D876-442E-AB3E-293347E6ABCA}" type="pres">
      <dgm:prSet presAssocID="{4C80FB83-BC70-4783-9699-56B871F6F2B8}" presName="descendantText" presStyleLbl="alignAcc1" presStyleIdx="1" presStyleCnt="3">
        <dgm:presLayoutVars>
          <dgm:bulletEnabled val="1"/>
        </dgm:presLayoutVars>
      </dgm:prSet>
      <dgm:spPr/>
      <dgm:t>
        <a:bodyPr/>
        <a:lstStyle/>
        <a:p>
          <a:endParaRPr kumimoji="1" lang="ja-JP" altLang="en-US"/>
        </a:p>
      </dgm:t>
    </dgm:pt>
    <dgm:pt modelId="{1250B704-0A90-45D0-8B4C-064FE7AF4599}" type="pres">
      <dgm:prSet presAssocID="{44BB2DCE-DD02-4311-A9D3-C8F1A378A3E5}" presName="sp" presStyleCnt="0"/>
      <dgm:spPr/>
    </dgm:pt>
    <dgm:pt modelId="{77128EC6-1A9D-491B-B7CB-A940246AF547}" type="pres">
      <dgm:prSet presAssocID="{1472AFC9-A334-4374-9886-8197977C2124}" presName="composite" presStyleCnt="0"/>
      <dgm:spPr/>
    </dgm:pt>
    <dgm:pt modelId="{8CCDE57C-6690-4CAB-AFDF-4BB95BB9357C}" type="pres">
      <dgm:prSet presAssocID="{1472AFC9-A334-4374-9886-8197977C2124}" presName="parentText" presStyleLbl="alignNode1" presStyleIdx="2" presStyleCnt="3">
        <dgm:presLayoutVars>
          <dgm:chMax val="1"/>
          <dgm:bulletEnabled val="1"/>
        </dgm:presLayoutVars>
      </dgm:prSet>
      <dgm:spPr/>
      <dgm:t>
        <a:bodyPr/>
        <a:lstStyle/>
        <a:p>
          <a:endParaRPr kumimoji="1" lang="ja-JP" altLang="en-US"/>
        </a:p>
      </dgm:t>
    </dgm:pt>
    <dgm:pt modelId="{00BA865C-8C85-4009-A1B9-598D2385F519}" type="pres">
      <dgm:prSet presAssocID="{1472AFC9-A334-4374-9886-8197977C2124}" presName="descendantText" presStyleLbl="alignAcc1" presStyleIdx="2" presStyleCnt="3">
        <dgm:presLayoutVars>
          <dgm:bulletEnabled val="1"/>
        </dgm:presLayoutVars>
      </dgm:prSet>
      <dgm:spPr/>
      <dgm:t>
        <a:bodyPr/>
        <a:lstStyle/>
        <a:p>
          <a:endParaRPr kumimoji="1" lang="ja-JP" altLang="en-US"/>
        </a:p>
      </dgm:t>
    </dgm:pt>
  </dgm:ptLst>
  <dgm:cxnLst>
    <dgm:cxn modelId="{09F0681F-6EA1-408F-A639-67CBA1834FA0}" type="presOf" srcId="{2A589C8C-4433-4B29-9B66-B5215A83FAA5}" destId="{6190711E-D876-442E-AB3E-293347E6ABCA}" srcOrd="0" destOrd="0" presId="urn:microsoft.com/office/officeart/2005/8/layout/chevron2"/>
    <dgm:cxn modelId="{C20855F8-A05A-4BB9-ACE5-B9FAA50880E3}" type="presOf" srcId="{87A8537A-EAC3-4551-8C2D-0CE02E8DC74B}" destId="{00BA865C-8C85-4009-A1B9-598D2385F519}" srcOrd="0" destOrd="2" presId="urn:microsoft.com/office/officeart/2005/8/layout/chevron2"/>
    <dgm:cxn modelId="{855D6708-660E-4A10-9314-07D54A36CB5E}" type="presOf" srcId="{3EA33D2A-19A2-4C74-9CD3-8872AD4BAC4C}" destId="{B0C448B5-147D-4672-8A1D-E80E1FE7A822}" srcOrd="0" destOrd="0" presId="urn:microsoft.com/office/officeart/2005/8/layout/chevron2"/>
    <dgm:cxn modelId="{614769E5-C3A8-4C13-A0B3-CCA31A547527}" srcId="{3EA33D2A-19A2-4C74-9CD3-8872AD4BAC4C}" destId="{5085FF25-808D-4C2B-A875-BE27098DA4C2}" srcOrd="0" destOrd="0" parTransId="{F9A2334A-F17A-441F-BDC5-AABD0C773F19}" sibTransId="{CB26232B-A975-4D2E-952C-3A5247F2DCC0}"/>
    <dgm:cxn modelId="{70FF0B25-27F2-4F1E-A725-8B07214E5FC7}" srcId="{4C80FB83-BC70-4783-9699-56B871F6F2B8}" destId="{2A589C8C-4433-4B29-9B66-B5215A83FAA5}" srcOrd="0" destOrd="0" parTransId="{675FFD1A-1F33-410F-AE74-A4EA8576DD30}" sibTransId="{8B1AE329-5057-44F0-8279-E4726FD5DE93}"/>
    <dgm:cxn modelId="{8EA5924C-6D04-447D-BABA-6F1C4B77607D}" srcId="{3EA33D2A-19A2-4C74-9CD3-8872AD4BAC4C}" destId="{921CFBA7-C4E5-4C0E-BE39-801CA2160750}" srcOrd="1" destOrd="0" parTransId="{1FF5B2D8-05F6-494A-BD4A-1AAEEBEFB4EF}" sibTransId="{C959389D-1138-4791-B5A3-E2C7C06F114F}"/>
    <dgm:cxn modelId="{A1196EC1-041D-410D-B13A-0136D2D2C31A}" srcId="{1472AFC9-A334-4374-9886-8197977C2124}" destId="{87A8537A-EAC3-4551-8C2D-0CE02E8DC74B}" srcOrd="2" destOrd="0" parTransId="{B968840E-F54E-427D-826D-8F60D0761596}" sibTransId="{37DEE476-839B-40AE-839F-2C250C6BE91B}"/>
    <dgm:cxn modelId="{1F900DA5-ABB0-45C9-9532-9DB55E7D04CF}" type="presOf" srcId="{4C80FB83-BC70-4783-9699-56B871F6F2B8}" destId="{49C90AE2-2885-4126-AB05-804758108580}" srcOrd="0" destOrd="0" presId="urn:microsoft.com/office/officeart/2005/8/layout/chevron2"/>
    <dgm:cxn modelId="{712B2EDB-1577-4B60-9113-F801359B8268}" type="presOf" srcId="{1472AFC9-A334-4374-9886-8197977C2124}" destId="{8CCDE57C-6690-4CAB-AFDF-4BB95BB9357C}" srcOrd="0" destOrd="0" presId="urn:microsoft.com/office/officeart/2005/8/layout/chevron2"/>
    <dgm:cxn modelId="{41A73698-E7B4-4E0F-BA45-69F60C41CFDF}" type="presOf" srcId="{921CFBA7-C4E5-4C0E-BE39-801CA2160750}" destId="{1C1EBF69-7A38-4AA5-81FF-F040787991B4}" srcOrd="0" destOrd="1" presId="urn:microsoft.com/office/officeart/2005/8/layout/chevron2"/>
    <dgm:cxn modelId="{DE9252C8-5802-4F64-A458-7068074D7D87}" type="presOf" srcId="{E4E4E0A6-D9F1-4D6C-B9C5-142EF176FE01}" destId="{564E5761-B764-4BCC-8776-1A226ECACBA9}" srcOrd="0" destOrd="0" presId="urn:microsoft.com/office/officeart/2005/8/layout/chevron2"/>
    <dgm:cxn modelId="{5C1C7296-78C1-4877-A211-BD4CD1E9B1C7}" type="presOf" srcId="{D1BBB4AF-C358-4DA0-9ECE-3F61E494EFA9}" destId="{00BA865C-8C85-4009-A1B9-598D2385F519}" srcOrd="0" destOrd="0" presId="urn:microsoft.com/office/officeart/2005/8/layout/chevron2"/>
    <dgm:cxn modelId="{46E19F9D-F993-4354-AC85-17A01D2FF964}" srcId="{1472AFC9-A334-4374-9886-8197977C2124}" destId="{D1BBB4AF-C358-4DA0-9ECE-3F61E494EFA9}" srcOrd="0" destOrd="0" parTransId="{47A3C5F0-EFAC-4523-986F-8052D7218B27}" sibTransId="{8BAC88DA-8B68-492D-B93C-6C3AC62AFFCA}"/>
    <dgm:cxn modelId="{0F411BC4-7B71-4251-87B1-9BF0D44F15EC}" srcId="{E4E4E0A6-D9F1-4D6C-B9C5-142EF176FE01}" destId="{3EA33D2A-19A2-4C74-9CD3-8872AD4BAC4C}" srcOrd="0" destOrd="0" parTransId="{6C2B99C5-D6E2-4486-A110-56689E43A19C}" sibTransId="{70A7DA59-32B3-41FB-A252-585AFCA7B642}"/>
    <dgm:cxn modelId="{11F6F79F-855A-4DDB-8AF8-721E29E7D996}" type="presOf" srcId="{CC1AC189-4399-42E0-9078-DAFD3120F54C}" destId="{00BA865C-8C85-4009-A1B9-598D2385F519}" srcOrd="0" destOrd="1" presId="urn:microsoft.com/office/officeart/2005/8/layout/chevron2"/>
    <dgm:cxn modelId="{A724CCA8-5EA1-432D-9B84-BACA0B3ED0BD}" srcId="{1472AFC9-A334-4374-9886-8197977C2124}" destId="{CC1AC189-4399-42E0-9078-DAFD3120F54C}" srcOrd="1" destOrd="0" parTransId="{B1C96948-E1DD-4AE3-84E7-BD59036A46B1}" sibTransId="{AFA9F7E6-DC35-49F1-905A-F5903BDDB96A}"/>
    <dgm:cxn modelId="{B3EA5D1C-CCB1-4F47-8694-A3F7F2177F91}" srcId="{E4E4E0A6-D9F1-4D6C-B9C5-142EF176FE01}" destId="{1472AFC9-A334-4374-9886-8197977C2124}" srcOrd="2" destOrd="0" parTransId="{5D300B36-70D4-4603-9B20-9BF91C3EA7A3}" sibTransId="{0E5FAD8A-146C-4F66-AABC-03C587481948}"/>
    <dgm:cxn modelId="{C7D18DFC-6E51-440B-AB30-34A99624BC49}" srcId="{E4E4E0A6-D9F1-4D6C-B9C5-142EF176FE01}" destId="{4C80FB83-BC70-4783-9699-56B871F6F2B8}" srcOrd="1" destOrd="0" parTransId="{2758B02B-2F83-45A8-AC17-6ABE29E71420}" sibTransId="{44BB2DCE-DD02-4311-A9D3-C8F1A378A3E5}"/>
    <dgm:cxn modelId="{8D606396-BAA0-4545-956C-C6772A03D81B}" type="presOf" srcId="{5085FF25-808D-4C2B-A875-BE27098DA4C2}" destId="{1C1EBF69-7A38-4AA5-81FF-F040787991B4}" srcOrd="0" destOrd="0" presId="urn:microsoft.com/office/officeart/2005/8/layout/chevron2"/>
    <dgm:cxn modelId="{E96BAB0C-A5D2-498C-8F2C-90258CA9D83B}" type="presParOf" srcId="{564E5761-B764-4BCC-8776-1A226ECACBA9}" destId="{E3F74A7A-4CD5-4FD1-8148-457D64EBE3A2}" srcOrd="0" destOrd="0" presId="urn:microsoft.com/office/officeart/2005/8/layout/chevron2"/>
    <dgm:cxn modelId="{8F6CBF19-E898-44EA-A908-FBA42E95819C}" type="presParOf" srcId="{E3F74A7A-4CD5-4FD1-8148-457D64EBE3A2}" destId="{B0C448B5-147D-4672-8A1D-E80E1FE7A822}" srcOrd="0" destOrd="0" presId="urn:microsoft.com/office/officeart/2005/8/layout/chevron2"/>
    <dgm:cxn modelId="{31D648E0-CBB3-4629-A813-1260DEDC567C}" type="presParOf" srcId="{E3F74A7A-4CD5-4FD1-8148-457D64EBE3A2}" destId="{1C1EBF69-7A38-4AA5-81FF-F040787991B4}" srcOrd="1" destOrd="0" presId="urn:microsoft.com/office/officeart/2005/8/layout/chevron2"/>
    <dgm:cxn modelId="{B9AD95AE-28E0-4DD1-B210-6C793EAE2AA4}" type="presParOf" srcId="{564E5761-B764-4BCC-8776-1A226ECACBA9}" destId="{DCFC383B-BEAA-44A3-B49A-0C3F35DF029B}" srcOrd="1" destOrd="0" presId="urn:microsoft.com/office/officeart/2005/8/layout/chevron2"/>
    <dgm:cxn modelId="{2FBD8F30-C46C-4155-B406-E07D1140A6D1}" type="presParOf" srcId="{564E5761-B764-4BCC-8776-1A226ECACBA9}" destId="{CF3F0D51-5FBD-4EFF-A52A-CA586ED38ACA}" srcOrd="2" destOrd="0" presId="urn:microsoft.com/office/officeart/2005/8/layout/chevron2"/>
    <dgm:cxn modelId="{8D1A239E-005C-43AE-8DC7-030C962E461A}" type="presParOf" srcId="{CF3F0D51-5FBD-4EFF-A52A-CA586ED38ACA}" destId="{49C90AE2-2885-4126-AB05-804758108580}" srcOrd="0" destOrd="0" presId="urn:microsoft.com/office/officeart/2005/8/layout/chevron2"/>
    <dgm:cxn modelId="{14E8E9B4-1865-4AC9-BB1B-D49CE3FCF596}" type="presParOf" srcId="{CF3F0D51-5FBD-4EFF-A52A-CA586ED38ACA}" destId="{6190711E-D876-442E-AB3E-293347E6ABCA}" srcOrd="1" destOrd="0" presId="urn:microsoft.com/office/officeart/2005/8/layout/chevron2"/>
    <dgm:cxn modelId="{D85B83C8-FC8E-4AD6-BAAF-10F69526A983}" type="presParOf" srcId="{564E5761-B764-4BCC-8776-1A226ECACBA9}" destId="{1250B704-0A90-45D0-8B4C-064FE7AF4599}" srcOrd="3" destOrd="0" presId="urn:microsoft.com/office/officeart/2005/8/layout/chevron2"/>
    <dgm:cxn modelId="{CB5B920F-AA27-4A5D-9F88-5D7A1C02B2A1}" type="presParOf" srcId="{564E5761-B764-4BCC-8776-1A226ECACBA9}" destId="{77128EC6-1A9D-491B-B7CB-A940246AF547}" srcOrd="4" destOrd="0" presId="urn:microsoft.com/office/officeart/2005/8/layout/chevron2"/>
    <dgm:cxn modelId="{288D1F13-DF42-483E-BCD5-466ACBE87785}" type="presParOf" srcId="{77128EC6-1A9D-491B-B7CB-A940246AF547}" destId="{8CCDE57C-6690-4CAB-AFDF-4BB95BB9357C}" srcOrd="0" destOrd="0" presId="urn:microsoft.com/office/officeart/2005/8/layout/chevron2"/>
    <dgm:cxn modelId="{2EA8CF1F-BB3C-4332-B14E-0EC696E62492}" type="presParOf" srcId="{77128EC6-1A9D-491B-B7CB-A940246AF547}" destId="{00BA865C-8C85-4009-A1B9-598D2385F519}"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76412C-3B52-40FD-B8E8-B86D4068A36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kumimoji="1" lang="ja-JP" altLang="en-US"/>
        </a:p>
      </dgm:t>
    </dgm:pt>
    <dgm:pt modelId="{5876F9CF-C4E3-4476-81F7-7DAEB9FFB811}">
      <dgm:prSet phldrT="[テキスト]" custT="1"/>
      <dgm:spPr>
        <a:solidFill>
          <a:srgbClr val="0070C0"/>
        </a:solidFill>
        <a:ln>
          <a:solidFill>
            <a:schemeClr val="accent1"/>
          </a:solidFill>
        </a:ln>
      </dgm:spPr>
      <dgm:t>
        <a:bodyPr/>
        <a:lstStyle/>
        <a:p>
          <a:r>
            <a:rPr kumimoji="1" lang="ja-JP" altLang="en-US" sz="900" b="1" dirty="0" smtClean="0">
              <a:solidFill>
                <a:schemeClr val="tx1"/>
              </a:solidFill>
            </a:rPr>
            <a:t>コミッター</a:t>
          </a:r>
          <a:endParaRPr kumimoji="1" lang="en-US" altLang="ja-JP" sz="900" b="1" dirty="0" smtClean="0">
            <a:solidFill>
              <a:schemeClr val="tx1"/>
            </a:solidFill>
          </a:endParaRPr>
        </a:p>
        <a:p>
          <a:r>
            <a:rPr kumimoji="1" lang="ja-JP" altLang="en-US" sz="900" b="1" dirty="0" err="1" smtClean="0">
              <a:solidFill>
                <a:schemeClr val="tx1"/>
              </a:solidFill>
            </a:rPr>
            <a:t>への</a:t>
          </a:r>
          <a:r>
            <a:rPr kumimoji="1" lang="ja-JP" altLang="en-US" sz="900" b="1" dirty="0" smtClean="0">
              <a:solidFill>
                <a:schemeClr val="tx1"/>
              </a:solidFill>
            </a:rPr>
            <a:t>昇格</a:t>
          </a:r>
          <a:endParaRPr kumimoji="1" lang="ja-JP" altLang="en-US" sz="900" b="1" dirty="0">
            <a:solidFill>
              <a:schemeClr val="tx1"/>
            </a:solidFill>
          </a:endParaRPr>
        </a:p>
      </dgm:t>
    </dgm:pt>
    <dgm:pt modelId="{BB19E161-7317-4DD7-8798-3C9C26D440AB}" type="parTrans" cxnId="{ED7FD5CD-D41A-45DC-9C10-85005EEC1282}">
      <dgm:prSet/>
      <dgm:spPr/>
      <dgm:t>
        <a:bodyPr/>
        <a:lstStyle/>
        <a:p>
          <a:endParaRPr kumimoji="1" lang="ja-JP" altLang="en-US"/>
        </a:p>
      </dgm:t>
    </dgm:pt>
    <dgm:pt modelId="{E83C1191-E22A-442C-A902-63AE7A1A897A}" type="sibTrans" cxnId="{ED7FD5CD-D41A-45DC-9C10-85005EEC1282}">
      <dgm:prSet/>
      <dgm:spPr/>
      <dgm:t>
        <a:bodyPr/>
        <a:lstStyle/>
        <a:p>
          <a:endParaRPr kumimoji="1" lang="ja-JP" altLang="en-US"/>
        </a:p>
      </dgm:t>
    </dgm:pt>
    <dgm:pt modelId="{1B331711-730C-4D62-9B7C-05F56C189746}">
      <dgm:prSet phldrT="[テキスト]" custT="1"/>
      <dgm:spPr>
        <a:noFill/>
        <a:ln>
          <a:solidFill>
            <a:schemeClr val="accent1">
              <a:alpha val="90000"/>
            </a:schemeClr>
          </a:solidFill>
        </a:ln>
      </dgm:spPr>
      <dgm:t>
        <a:bodyPr/>
        <a:lstStyle/>
        <a:p>
          <a:r>
            <a:rPr kumimoji="1" lang="ja-JP" altLang="en-US" sz="1600" dirty="0" smtClean="0"/>
            <a:t>コミッターを選出（増員する）メリット</a:t>
          </a:r>
          <a:r>
            <a:rPr kumimoji="1" lang="en-US" altLang="ja-JP" sz="1600" dirty="0" smtClean="0"/>
            <a:t>[9]</a:t>
          </a:r>
          <a:endParaRPr kumimoji="1" lang="ja-JP" altLang="en-US" sz="1600" dirty="0"/>
        </a:p>
      </dgm:t>
    </dgm:pt>
    <dgm:pt modelId="{7418BB88-4087-4F3E-9A23-7629AD2073BB}" type="parTrans" cxnId="{9A5E427D-2EE9-4E03-ABD1-E66B4F4BC20E}">
      <dgm:prSet/>
      <dgm:spPr/>
      <dgm:t>
        <a:bodyPr/>
        <a:lstStyle/>
        <a:p>
          <a:endParaRPr kumimoji="1" lang="ja-JP" altLang="en-US"/>
        </a:p>
      </dgm:t>
    </dgm:pt>
    <dgm:pt modelId="{835EC8A9-C2F1-4D93-8376-FC0B013B6D26}" type="sibTrans" cxnId="{9A5E427D-2EE9-4E03-ABD1-E66B4F4BC20E}">
      <dgm:prSet/>
      <dgm:spPr/>
      <dgm:t>
        <a:bodyPr/>
        <a:lstStyle/>
        <a:p>
          <a:endParaRPr kumimoji="1" lang="ja-JP" altLang="en-US"/>
        </a:p>
      </dgm:t>
    </dgm:pt>
    <dgm:pt modelId="{A6D23936-7825-4493-A56A-C3E0F2038FAC}">
      <dgm:prSet phldrT="[テキスト]" custT="1"/>
      <dgm:spPr>
        <a:noFill/>
        <a:ln>
          <a:solidFill>
            <a:schemeClr val="accent1">
              <a:alpha val="90000"/>
            </a:schemeClr>
          </a:solidFill>
        </a:ln>
      </dgm:spPr>
      <dgm:t>
        <a:bodyPr/>
        <a:lstStyle/>
        <a:p>
          <a:r>
            <a:rPr kumimoji="1" lang="en-US" altLang="ja-JP" sz="1600" dirty="0" smtClean="0"/>
            <a:t>Apache, Mozilla, </a:t>
          </a:r>
          <a:r>
            <a:rPr kumimoji="1" lang="en-US" altLang="ja-JP" sz="1600" dirty="0" err="1" smtClean="0"/>
            <a:t>NetBeans</a:t>
          </a:r>
          <a:r>
            <a:rPr kumimoji="1" lang="ja-JP" altLang="en-US" sz="1600" dirty="0" smtClean="0"/>
            <a:t>の昇格プロセスの調査</a:t>
          </a:r>
          <a:r>
            <a:rPr kumimoji="1" lang="en-US" altLang="ja-JP" sz="1600" dirty="0" smtClean="0"/>
            <a:t>[10]</a:t>
          </a:r>
          <a:endParaRPr kumimoji="1" lang="ja-JP" altLang="en-US" sz="1600" dirty="0"/>
        </a:p>
      </dgm:t>
    </dgm:pt>
    <dgm:pt modelId="{A5662CB0-DE09-42EB-B06D-D86A94FE6A48}" type="parTrans" cxnId="{BC7C6B04-0ACC-47D5-8684-9B02A103A120}">
      <dgm:prSet/>
      <dgm:spPr/>
      <dgm:t>
        <a:bodyPr/>
        <a:lstStyle/>
        <a:p>
          <a:endParaRPr kumimoji="1" lang="ja-JP" altLang="en-US"/>
        </a:p>
      </dgm:t>
    </dgm:pt>
    <dgm:pt modelId="{BD81CA31-8DF9-42EF-A012-874756B6DB21}" type="sibTrans" cxnId="{BC7C6B04-0ACC-47D5-8684-9B02A103A120}">
      <dgm:prSet/>
      <dgm:spPr/>
      <dgm:t>
        <a:bodyPr/>
        <a:lstStyle/>
        <a:p>
          <a:endParaRPr kumimoji="1" lang="ja-JP" altLang="en-US"/>
        </a:p>
      </dgm:t>
    </dgm:pt>
    <dgm:pt modelId="{DC97AEEE-9638-417F-831D-5B31600EEE4F}" type="pres">
      <dgm:prSet presAssocID="{DA76412C-3B52-40FD-B8E8-B86D4068A362}" presName="Name0" presStyleCnt="0">
        <dgm:presLayoutVars>
          <dgm:dir/>
          <dgm:animLvl val="lvl"/>
          <dgm:resizeHandles val="exact"/>
        </dgm:presLayoutVars>
      </dgm:prSet>
      <dgm:spPr/>
      <dgm:t>
        <a:bodyPr/>
        <a:lstStyle/>
        <a:p>
          <a:endParaRPr kumimoji="1" lang="ja-JP" altLang="en-US"/>
        </a:p>
      </dgm:t>
    </dgm:pt>
    <dgm:pt modelId="{CE766D5B-2725-4A01-A85D-24842ED68111}" type="pres">
      <dgm:prSet presAssocID="{5876F9CF-C4E3-4476-81F7-7DAEB9FFB811}" presName="linNode" presStyleCnt="0"/>
      <dgm:spPr/>
    </dgm:pt>
    <dgm:pt modelId="{1AA73816-8E9F-4F5B-B9D1-E9660530D1CC}" type="pres">
      <dgm:prSet presAssocID="{5876F9CF-C4E3-4476-81F7-7DAEB9FFB811}" presName="parentText" presStyleLbl="node1" presStyleIdx="0" presStyleCnt="1" custScaleX="27167" custLinFactNeighborX="-1239" custLinFactNeighborY="69690">
        <dgm:presLayoutVars>
          <dgm:chMax val="1"/>
          <dgm:bulletEnabled val="1"/>
        </dgm:presLayoutVars>
      </dgm:prSet>
      <dgm:spPr/>
      <dgm:t>
        <a:bodyPr/>
        <a:lstStyle/>
        <a:p>
          <a:endParaRPr kumimoji="1" lang="ja-JP" altLang="en-US"/>
        </a:p>
      </dgm:t>
    </dgm:pt>
    <dgm:pt modelId="{994965DA-C265-4287-9F79-B18CB1B12889}" type="pres">
      <dgm:prSet presAssocID="{5876F9CF-C4E3-4476-81F7-7DAEB9FFB811}" presName="descendantText" presStyleLbl="alignAccFollowNode1" presStyleIdx="0" presStyleCnt="1" custScaleX="138508">
        <dgm:presLayoutVars>
          <dgm:bulletEnabled val="1"/>
        </dgm:presLayoutVars>
      </dgm:prSet>
      <dgm:spPr/>
      <dgm:t>
        <a:bodyPr/>
        <a:lstStyle/>
        <a:p>
          <a:endParaRPr kumimoji="1" lang="ja-JP" altLang="en-US"/>
        </a:p>
      </dgm:t>
    </dgm:pt>
  </dgm:ptLst>
  <dgm:cxnLst>
    <dgm:cxn modelId="{6A2455DE-65B1-41F8-91A9-A72D3B05A002}" type="presOf" srcId="{1B331711-730C-4D62-9B7C-05F56C189746}" destId="{994965DA-C265-4287-9F79-B18CB1B12889}" srcOrd="0" destOrd="0" presId="urn:microsoft.com/office/officeart/2005/8/layout/vList5"/>
    <dgm:cxn modelId="{BC7C6B04-0ACC-47D5-8684-9B02A103A120}" srcId="{5876F9CF-C4E3-4476-81F7-7DAEB9FFB811}" destId="{A6D23936-7825-4493-A56A-C3E0F2038FAC}" srcOrd="1" destOrd="0" parTransId="{A5662CB0-DE09-42EB-B06D-D86A94FE6A48}" sibTransId="{BD81CA31-8DF9-42EF-A012-874756B6DB21}"/>
    <dgm:cxn modelId="{3ED61645-6BDA-401D-8166-0D6B946C5D27}" type="presOf" srcId="{5876F9CF-C4E3-4476-81F7-7DAEB9FFB811}" destId="{1AA73816-8E9F-4F5B-B9D1-E9660530D1CC}" srcOrd="0" destOrd="0" presId="urn:microsoft.com/office/officeart/2005/8/layout/vList5"/>
    <dgm:cxn modelId="{AF18AE9E-4F6F-487C-B305-A8A9599D47C3}" type="presOf" srcId="{A6D23936-7825-4493-A56A-C3E0F2038FAC}" destId="{994965DA-C265-4287-9F79-B18CB1B12889}" srcOrd="0" destOrd="1" presId="urn:microsoft.com/office/officeart/2005/8/layout/vList5"/>
    <dgm:cxn modelId="{B87AE97A-C76A-4C73-B391-F03843C14E95}" type="presOf" srcId="{DA76412C-3B52-40FD-B8E8-B86D4068A362}" destId="{DC97AEEE-9638-417F-831D-5B31600EEE4F}" srcOrd="0" destOrd="0" presId="urn:microsoft.com/office/officeart/2005/8/layout/vList5"/>
    <dgm:cxn modelId="{9A5E427D-2EE9-4E03-ABD1-E66B4F4BC20E}" srcId="{5876F9CF-C4E3-4476-81F7-7DAEB9FFB811}" destId="{1B331711-730C-4D62-9B7C-05F56C189746}" srcOrd="0" destOrd="0" parTransId="{7418BB88-4087-4F3E-9A23-7629AD2073BB}" sibTransId="{835EC8A9-C2F1-4D93-8376-FC0B013B6D26}"/>
    <dgm:cxn modelId="{ED7FD5CD-D41A-45DC-9C10-85005EEC1282}" srcId="{DA76412C-3B52-40FD-B8E8-B86D4068A362}" destId="{5876F9CF-C4E3-4476-81F7-7DAEB9FFB811}" srcOrd="0" destOrd="0" parTransId="{BB19E161-7317-4DD7-8798-3C9C26D440AB}" sibTransId="{E83C1191-E22A-442C-A902-63AE7A1A897A}"/>
    <dgm:cxn modelId="{8E05573C-0728-4E82-B5A1-68F3F1A24AC2}" type="presParOf" srcId="{DC97AEEE-9638-417F-831D-5B31600EEE4F}" destId="{CE766D5B-2725-4A01-A85D-24842ED68111}" srcOrd="0" destOrd="0" presId="urn:microsoft.com/office/officeart/2005/8/layout/vList5"/>
    <dgm:cxn modelId="{343EB7DA-278E-47AC-9BE1-C627FD680EEF}" type="presParOf" srcId="{CE766D5B-2725-4A01-A85D-24842ED68111}" destId="{1AA73816-8E9F-4F5B-B9D1-E9660530D1CC}" srcOrd="0" destOrd="0" presId="urn:microsoft.com/office/officeart/2005/8/layout/vList5"/>
    <dgm:cxn modelId="{EFCF3F99-64A0-46BC-B040-728EC3454D6D}" type="presParOf" srcId="{CE766D5B-2725-4A01-A85D-24842ED68111}" destId="{994965DA-C265-4287-9F79-B18CB1B12889}" srcOrd="1" destOrd="0" presId="urn:microsoft.com/office/officeart/2005/8/layout/vList5"/>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0C448B5-147D-4672-8A1D-E80E1FE7A822}">
      <dsp:nvSpPr>
        <dsp:cNvPr id="0" name=""/>
        <dsp:cNvSpPr/>
      </dsp:nvSpPr>
      <dsp:spPr>
        <a:xfrm rot="5400000">
          <a:off x="-181855" y="183906"/>
          <a:ext cx="1212367" cy="848657"/>
        </a:xfrm>
        <a:prstGeom prst="chevron">
          <a:avLst/>
        </a:prstGeom>
        <a:solidFill>
          <a:schemeClr val="accent5">
            <a:lumMod val="75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kumimoji="1" lang="ja-JP" altLang="en-US" sz="900" b="1" kern="1200" dirty="0" smtClean="0">
              <a:solidFill>
                <a:schemeClr val="tx1"/>
              </a:solidFill>
            </a:rPr>
            <a:t>不具合報告</a:t>
          </a:r>
          <a:endParaRPr kumimoji="1" lang="ja-JP" altLang="en-US" sz="900" b="1" kern="1200" dirty="0">
            <a:solidFill>
              <a:schemeClr val="tx1"/>
            </a:solidFill>
          </a:endParaRPr>
        </a:p>
      </dsp:txBody>
      <dsp:txXfrm rot="5400000">
        <a:off x="-181855" y="183906"/>
        <a:ext cx="1212367" cy="848657"/>
      </dsp:txXfrm>
    </dsp:sp>
    <dsp:sp modelId="{1C1EBF69-7A38-4AA5-81FF-F040787991B4}">
      <dsp:nvSpPr>
        <dsp:cNvPr id="0" name=""/>
        <dsp:cNvSpPr/>
      </dsp:nvSpPr>
      <dsp:spPr>
        <a:xfrm rot="5400000">
          <a:off x="4548557" y="-3697849"/>
          <a:ext cx="788038" cy="818783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kumimoji="1" lang="ja-JP" altLang="en-US" sz="1600" kern="1200" dirty="0" smtClean="0"/>
            <a:t>膨大な数の不具合報告</a:t>
          </a:r>
          <a:r>
            <a:rPr kumimoji="1" lang="en-US" altLang="ja-JP" sz="1600" kern="1200" dirty="0" smtClean="0"/>
            <a:t>[1][2]</a:t>
          </a:r>
          <a:endParaRPr kumimoji="1" lang="ja-JP" altLang="en-US" sz="1600" kern="1200" dirty="0"/>
        </a:p>
        <a:p>
          <a:pPr marL="171450" lvl="1" indent="-171450" algn="l" defTabSz="711200">
            <a:lnSpc>
              <a:spcPct val="90000"/>
            </a:lnSpc>
            <a:spcBef>
              <a:spcPct val="0"/>
            </a:spcBef>
            <a:spcAft>
              <a:spcPct val="15000"/>
            </a:spcAft>
            <a:buChar char="••"/>
          </a:pPr>
          <a:r>
            <a:rPr kumimoji="1" lang="ja-JP" altLang="en-US" sz="1600" kern="1200" dirty="0" smtClean="0"/>
            <a:t>開発者が不具合修正に取り掛かりやすい不具合報告の書き方</a:t>
          </a:r>
          <a:r>
            <a:rPr kumimoji="1" lang="en-US" altLang="ja-JP" sz="1600" kern="1200" dirty="0" smtClean="0"/>
            <a:t>[3][4]</a:t>
          </a:r>
          <a:endParaRPr kumimoji="1" lang="ja-JP" altLang="en-US" sz="1600" kern="1200" dirty="0"/>
        </a:p>
      </dsp:txBody>
      <dsp:txXfrm rot="5400000">
        <a:off x="4548557" y="-3697849"/>
        <a:ext cx="788038" cy="8187838"/>
      </dsp:txXfrm>
    </dsp:sp>
    <dsp:sp modelId="{49C90AE2-2885-4126-AB05-804758108580}">
      <dsp:nvSpPr>
        <dsp:cNvPr id="0" name=""/>
        <dsp:cNvSpPr/>
      </dsp:nvSpPr>
      <dsp:spPr>
        <a:xfrm rot="5400000">
          <a:off x="-181855" y="1195850"/>
          <a:ext cx="1212367" cy="848657"/>
        </a:xfrm>
        <a:prstGeom prst="chevron">
          <a:avLst/>
        </a:prstGeom>
        <a:solidFill>
          <a:srgbClr val="0070C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kumimoji="1" lang="ja-JP" altLang="en-US" sz="900" b="1" kern="1200" dirty="0" smtClean="0">
              <a:solidFill>
                <a:schemeClr val="tx1"/>
              </a:solidFill>
            </a:rPr>
            <a:t>コード修正</a:t>
          </a:r>
          <a:endParaRPr kumimoji="1" lang="ja-JP" altLang="en-US" sz="900" b="1" kern="1200" dirty="0">
            <a:solidFill>
              <a:schemeClr val="tx1"/>
            </a:solidFill>
          </a:endParaRPr>
        </a:p>
      </dsp:txBody>
      <dsp:txXfrm rot="5400000">
        <a:off x="-181855" y="1195850"/>
        <a:ext cx="1212367" cy="848657"/>
      </dsp:txXfrm>
    </dsp:sp>
    <dsp:sp modelId="{6190711E-D876-442E-AB3E-293347E6ABCA}">
      <dsp:nvSpPr>
        <dsp:cNvPr id="0" name=""/>
        <dsp:cNvSpPr/>
      </dsp:nvSpPr>
      <dsp:spPr>
        <a:xfrm rot="5400000">
          <a:off x="4548557" y="-2685904"/>
          <a:ext cx="788038" cy="818783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kumimoji="1" lang="ja-JP" altLang="en-US" sz="1600" kern="1200" dirty="0" smtClean="0"/>
            <a:t>プロダクトに反映（アクセプト）されやすいパッチの特徴</a:t>
          </a:r>
          <a:r>
            <a:rPr kumimoji="1" lang="en-US" altLang="ja-JP" sz="1600" kern="1200" dirty="0" smtClean="0"/>
            <a:t>[5]</a:t>
          </a:r>
          <a:endParaRPr kumimoji="1" lang="ja-JP" altLang="en-US" sz="1600" kern="1200" dirty="0"/>
        </a:p>
      </dsp:txBody>
      <dsp:txXfrm rot="5400000">
        <a:off x="4548557" y="-2685904"/>
        <a:ext cx="788038" cy="8187838"/>
      </dsp:txXfrm>
    </dsp:sp>
    <dsp:sp modelId="{8CCDE57C-6690-4CAB-AFDF-4BB95BB9357C}">
      <dsp:nvSpPr>
        <dsp:cNvPr id="0" name=""/>
        <dsp:cNvSpPr/>
      </dsp:nvSpPr>
      <dsp:spPr>
        <a:xfrm rot="5400000">
          <a:off x="-181855" y="2207795"/>
          <a:ext cx="1212367" cy="848657"/>
        </a:xfrm>
        <a:prstGeom prst="chevron">
          <a:avLst/>
        </a:prstGeom>
        <a:solidFill>
          <a:srgbClr val="0070C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kumimoji="1" lang="ja-JP" altLang="en-US" sz="900" b="1" kern="1200" dirty="0" smtClean="0">
              <a:solidFill>
                <a:schemeClr val="tx1"/>
              </a:solidFill>
            </a:rPr>
            <a:t>修正内容の</a:t>
          </a:r>
          <a:endParaRPr kumimoji="1" lang="en-US" altLang="ja-JP" sz="900" b="1" kern="1200" dirty="0" smtClean="0">
            <a:solidFill>
              <a:schemeClr val="tx1"/>
            </a:solidFill>
          </a:endParaRPr>
        </a:p>
        <a:p>
          <a:pPr lvl="0" algn="ctr" defTabSz="400050">
            <a:lnSpc>
              <a:spcPct val="90000"/>
            </a:lnSpc>
            <a:spcBef>
              <a:spcPct val="0"/>
            </a:spcBef>
            <a:spcAft>
              <a:spcPct val="35000"/>
            </a:spcAft>
          </a:pPr>
          <a:r>
            <a:rPr kumimoji="1" lang="ja-JP" altLang="en-US" sz="900" b="1" kern="1200" dirty="0" smtClean="0">
              <a:solidFill>
                <a:schemeClr val="tx1"/>
              </a:solidFill>
            </a:rPr>
            <a:t>レビュー</a:t>
          </a:r>
          <a:endParaRPr kumimoji="1" lang="ja-JP" altLang="en-US" sz="900" b="1" kern="1200" dirty="0">
            <a:solidFill>
              <a:schemeClr val="tx1"/>
            </a:solidFill>
          </a:endParaRPr>
        </a:p>
      </dsp:txBody>
      <dsp:txXfrm rot="5400000">
        <a:off x="-181855" y="2207795"/>
        <a:ext cx="1212367" cy="848657"/>
      </dsp:txXfrm>
    </dsp:sp>
    <dsp:sp modelId="{00BA865C-8C85-4009-A1B9-598D2385F519}">
      <dsp:nvSpPr>
        <dsp:cNvPr id="0" name=""/>
        <dsp:cNvSpPr/>
      </dsp:nvSpPr>
      <dsp:spPr>
        <a:xfrm rot="5400000">
          <a:off x="4548557" y="-1673959"/>
          <a:ext cx="788038" cy="818783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kumimoji="1" lang="ja-JP" altLang="en-US" sz="1600" kern="1200" dirty="0" smtClean="0"/>
            <a:t>パッチがレビューされる時間の調査</a:t>
          </a:r>
          <a:r>
            <a:rPr kumimoji="1" lang="en-US" altLang="ja-JP" sz="1600" kern="1200" dirty="0" smtClean="0"/>
            <a:t>[6]</a:t>
          </a:r>
          <a:endParaRPr kumimoji="1" lang="ja-JP" altLang="en-US" sz="1600" kern="1200" dirty="0"/>
        </a:p>
        <a:p>
          <a:pPr marL="171450" lvl="1" indent="-171450" algn="l" defTabSz="711200">
            <a:lnSpc>
              <a:spcPct val="90000"/>
            </a:lnSpc>
            <a:spcBef>
              <a:spcPct val="0"/>
            </a:spcBef>
            <a:spcAft>
              <a:spcPct val="15000"/>
            </a:spcAft>
            <a:buChar char="••"/>
          </a:pPr>
          <a:r>
            <a:rPr kumimoji="1" lang="ja-JP" altLang="en-US" sz="1600" kern="1200" dirty="0" smtClean="0"/>
            <a:t>パッチが投稿されてもレビューされずに放置されている現状</a:t>
          </a:r>
          <a:r>
            <a:rPr kumimoji="1" lang="en-US" altLang="ja-JP" sz="1600" kern="1200" dirty="0" smtClean="0"/>
            <a:t>[7]</a:t>
          </a:r>
          <a:endParaRPr kumimoji="1" lang="ja-JP" altLang="en-US" sz="1600" kern="1200" dirty="0"/>
        </a:p>
        <a:p>
          <a:pPr marL="171450" lvl="1" indent="-171450" algn="l" defTabSz="711200">
            <a:lnSpc>
              <a:spcPct val="90000"/>
            </a:lnSpc>
            <a:spcBef>
              <a:spcPct val="0"/>
            </a:spcBef>
            <a:spcAft>
              <a:spcPct val="15000"/>
            </a:spcAft>
            <a:buChar char="••"/>
          </a:pPr>
          <a:r>
            <a:rPr kumimoji="1" lang="en-US" altLang="ja-JP" sz="1600" kern="1200" dirty="0" smtClean="0"/>
            <a:t>Mozilla</a:t>
          </a:r>
          <a:r>
            <a:rPr kumimoji="1" lang="ja-JP" altLang="en-US" sz="1600" kern="1200" dirty="0" smtClean="0"/>
            <a:t>におけるレビュープロセスの詳細の調査</a:t>
          </a:r>
          <a:r>
            <a:rPr kumimoji="1" lang="en-US" altLang="ja-JP" sz="1600" kern="1200" dirty="0" smtClean="0"/>
            <a:t>[8]</a:t>
          </a:r>
          <a:endParaRPr kumimoji="1" lang="ja-JP" altLang="en-US" sz="1600" kern="1200" dirty="0"/>
        </a:p>
      </dsp:txBody>
      <dsp:txXfrm rot="5400000">
        <a:off x="4548557" y="-1673959"/>
        <a:ext cx="788038" cy="818783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4965DA-C265-4287-9F79-B18CB1B12889}">
      <dsp:nvSpPr>
        <dsp:cNvPr id="0" name=""/>
        <dsp:cNvSpPr/>
      </dsp:nvSpPr>
      <dsp:spPr>
        <a:xfrm rot="5400000">
          <a:off x="4645628" y="-3585253"/>
          <a:ext cx="748151" cy="8106610"/>
        </a:xfrm>
        <a:prstGeom prst="round2SameRect">
          <a:avLst/>
        </a:prstGeom>
        <a:noFill/>
        <a:ln w="25400" cap="flat" cmpd="sng" algn="ctr">
          <a:solidFill>
            <a:schemeClr val="accent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kumimoji="1" lang="ja-JP" altLang="en-US" sz="1600" kern="1200" dirty="0" smtClean="0"/>
            <a:t>コミッターを選出（増員する）メリット</a:t>
          </a:r>
          <a:r>
            <a:rPr kumimoji="1" lang="en-US" altLang="ja-JP" sz="1600" kern="1200" dirty="0" smtClean="0"/>
            <a:t>[9]</a:t>
          </a:r>
          <a:endParaRPr kumimoji="1" lang="ja-JP" altLang="en-US" sz="1600" kern="1200" dirty="0"/>
        </a:p>
        <a:p>
          <a:pPr marL="171450" lvl="1" indent="-171450" algn="l" defTabSz="711200">
            <a:lnSpc>
              <a:spcPct val="90000"/>
            </a:lnSpc>
            <a:spcBef>
              <a:spcPct val="0"/>
            </a:spcBef>
            <a:spcAft>
              <a:spcPct val="15000"/>
            </a:spcAft>
            <a:buChar char="••"/>
          </a:pPr>
          <a:r>
            <a:rPr kumimoji="1" lang="en-US" altLang="ja-JP" sz="1600" kern="1200" dirty="0" smtClean="0"/>
            <a:t>Apache, Mozilla, </a:t>
          </a:r>
          <a:r>
            <a:rPr kumimoji="1" lang="en-US" altLang="ja-JP" sz="1600" kern="1200" dirty="0" err="1" smtClean="0"/>
            <a:t>NetBeans</a:t>
          </a:r>
          <a:r>
            <a:rPr kumimoji="1" lang="ja-JP" altLang="en-US" sz="1600" kern="1200" dirty="0" smtClean="0"/>
            <a:t>の昇格プロセスの調査</a:t>
          </a:r>
          <a:r>
            <a:rPr kumimoji="1" lang="en-US" altLang="ja-JP" sz="1600" kern="1200" dirty="0" smtClean="0"/>
            <a:t>[10]</a:t>
          </a:r>
          <a:endParaRPr kumimoji="1" lang="ja-JP" altLang="en-US" sz="1600" kern="1200" dirty="0"/>
        </a:p>
      </dsp:txBody>
      <dsp:txXfrm rot="5400000">
        <a:off x="4645628" y="-3585253"/>
        <a:ext cx="748151" cy="8106610"/>
      </dsp:txXfrm>
    </dsp:sp>
    <dsp:sp modelId="{1AA73816-8E9F-4F5B-B9D1-E9660530D1CC}">
      <dsp:nvSpPr>
        <dsp:cNvPr id="0" name=""/>
        <dsp:cNvSpPr/>
      </dsp:nvSpPr>
      <dsp:spPr>
        <a:xfrm>
          <a:off x="0" y="914"/>
          <a:ext cx="894393" cy="935189"/>
        </a:xfrm>
        <a:prstGeom prst="roundRect">
          <a:avLst/>
        </a:prstGeom>
        <a:solidFill>
          <a:srgbClr val="0070C0"/>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17145" rIns="34290" bIns="17145" numCol="1" spcCol="1270" anchor="ctr" anchorCtr="0">
          <a:noAutofit/>
        </a:bodyPr>
        <a:lstStyle/>
        <a:p>
          <a:pPr lvl="0" algn="ctr" defTabSz="400050">
            <a:lnSpc>
              <a:spcPct val="90000"/>
            </a:lnSpc>
            <a:spcBef>
              <a:spcPct val="0"/>
            </a:spcBef>
            <a:spcAft>
              <a:spcPct val="35000"/>
            </a:spcAft>
          </a:pPr>
          <a:r>
            <a:rPr kumimoji="1" lang="ja-JP" altLang="en-US" sz="900" b="1" kern="1200" dirty="0" smtClean="0">
              <a:solidFill>
                <a:schemeClr val="tx1"/>
              </a:solidFill>
            </a:rPr>
            <a:t>コミッター</a:t>
          </a:r>
          <a:endParaRPr kumimoji="1" lang="en-US" altLang="ja-JP" sz="900" b="1" kern="1200" dirty="0" smtClean="0">
            <a:solidFill>
              <a:schemeClr val="tx1"/>
            </a:solidFill>
          </a:endParaRPr>
        </a:p>
        <a:p>
          <a:pPr lvl="0" algn="ctr" defTabSz="400050">
            <a:lnSpc>
              <a:spcPct val="90000"/>
            </a:lnSpc>
            <a:spcBef>
              <a:spcPct val="0"/>
            </a:spcBef>
            <a:spcAft>
              <a:spcPct val="35000"/>
            </a:spcAft>
          </a:pPr>
          <a:r>
            <a:rPr kumimoji="1" lang="ja-JP" altLang="en-US" sz="900" b="1" kern="1200" dirty="0" err="1" smtClean="0">
              <a:solidFill>
                <a:schemeClr val="tx1"/>
              </a:solidFill>
            </a:rPr>
            <a:t>への</a:t>
          </a:r>
          <a:r>
            <a:rPr kumimoji="1" lang="ja-JP" altLang="en-US" sz="900" b="1" kern="1200" dirty="0" smtClean="0">
              <a:solidFill>
                <a:schemeClr val="tx1"/>
              </a:solidFill>
            </a:rPr>
            <a:t>昇格</a:t>
          </a:r>
          <a:endParaRPr kumimoji="1" lang="ja-JP" altLang="en-US" sz="900" b="1" kern="1200" dirty="0">
            <a:solidFill>
              <a:schemeClr val="tx1"/>
            </a:solidFill>
          </a:endParaRPr>
        </a:p>
      </dsp:txBody>
      <dsp:txXfrm>
        <a:off x="0" y="914"/>
        <a:ext cx="894393" cy="93518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ja-JP"/>
          </a:p>
        </p:txBody>
      </p:sp>
      <p:sp>
        <p:nvSpPr>
          <p:cNvPr id="3075" name="Rectangle 3"/>
          <p:cNvSpPr>
            <a:spLocks noGrp="1" noChangeArrowheads="1"/>
          </p:cNvSpPr>
          <p:nvPr>
            <p:ph type="dt" sz="quarter" idx="1"/>
          </p:nvPr>
        </p:nvSpPr>
        <p:spPr bwMode="auto">
          <a:xfrm>
            <a:off x="385445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ja-JP"/>
          </a:p>
        </p:txBody>
      </p:sp>
      <p:sp>
        <p:nvSpPr>
          <p:cNvPr id="3076" name="Rectangle 4"/>
          <p:cNvSpPr>
            <a:spLocks noGrp="1" noChangeArrowheads="1"/>
          </p:cNvSpPr>
          <p:nvPr>
            <p:ph type="ftr" sz="quarter" idx="2"/>
          </p:nvPr>
        </p:nvSpPr>
        <p:spPr bwMode="auto">
          <a:xfrm>
            <a:off x="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ja-JP"/>
          </a:p>
        </p:txBody>
      </p:sp>
      <p:sp>
        <p:nvSpPr>
          <p:cNvPr id="3077" name="Rectangle 5"/>
          <p:cNvSpPr>
            <a:spLocks noGrp="1" noChangeArrowheads="1"/>
          </p:cNvSpPr>
          <p:nvPr>
            <p:ph type="sldNum" sz="quarter" idx="3"/>
          </p:nvPr>
        </p:nvSpPr>
        <p:spPr bwMode="auto">
          <a:xfrm>
            <a:off x="385445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D3A5FA6-E503-466F-8B77-705B3D630867}" type="slidenum">
              <a:rPr lang="en-US" altLang="ja-JP"/>
              <a:pPr>
                <a:defRPr/>
              </a:pPr>
              <a:t>&lt;#&gt;</a:t>
            </a:fld>
            <a:endParaRPr lang="en-US" altLang="ja-JP"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ja-JP"/>
          </a:p>
        </p:txBody>
      </p:sp>
      <p:sp>
        <p:nvSpPr>
          <p:cNvPr id="7171" name="Rectangle 3"/>
          <p:cNvSpPr>
            <a:spLocks noGrp="1" noChangeArrowheads="1"/>
          </p:cNvSpPr>
          <p:nvPr>
            <p:ph type="dt" idx="1"/>
          </p:nvPr>
        </p:nvSpPr>
        <p:spPr bwMode="auto">
          <a:xfrm>
            <a:off x="3854450" y="0"/>
            <a:ext cx="2949575"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ja-JP"/>
          </a:p>
        </p:txBody>
      </p:sp>
      <p:sp>
        <p:nvSpPr>
          <p:cNvPr id="34820"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1038" y="4721225"/>
            <a:ext cx="5443537" cy="44719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7174" name="Rectangle 6"/>
          <p:cNvSpPr>
            <a:spLocks noGrp="1" noChangeArrowheads="1"/>
          </p:cNvSpPr>
          <p:nvPr>
            <p:ph type="ftr" sz="quarter" idx="4"/>
          </p:nvPr>
        </p:nvSpPr>
        <p:spPr bwMode="auto">
          <a:xfrm>
            <a:off x="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ja-JP"/>
          </a:p>
        </p:txBody>
      </p:sp>
      <p:sp>
        <p:nvSpPr>
          <p:cNvPr id="7175" name="Rectangle 7"/>
          <p:cNvSpPr>
            <a:spLocks noGrp="1" noChangeArrowheads="1"/>
          </p:cNvSpPr>
          <p:nvPr>
            <p:ph type="sldNum" sz="quarter" idx="5"/>
          </p:nvPr>
        </p:nvSpPr>
        <p:spPr bwMode="auto">
          <a:xfrm>
            <a:off x="3854450" y="9440863"/>
            <a:ext cx="2949575"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1B5F5B4-1C84-4DD8-87F5-F4C9302CECBB}" type="slidenum">
              <a:rPr lang="en-US" altLang="ja-JP"/>
              <a:pPr>
                <a:defRPr/>
              </a:pPr>
              <a:t>&lt;#&gt;</a:t>
            </a:fld>
            <a:endParaRPr lang="en-US" altLang="ja-JP"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スライド イメージ プレースホルダ 1"/>
          <p:cNvSpPr>
            <a:spLocks noGrp="1" noRot="1" noChangeAspect="1" noTextEdit="1"/>
          </p:cNvSpPr>
          <p:nvPr>
            <p:ph type="sldImg"/>
          </p:nvPr>
        </p:nvSpPr>
        <p:spPr>
          <a:ln/>
        </p:spPr>
      </p:sp>
      <p:sp>
        <p:nvSpPr>
          <p:cNvPr id="35843" name="ノート プレースホルダ 2"/>
          <p:cNvSpPr>
            <a:spLocks noGrp="1"/>
          </p:cNvSpPr>
          <p:nvPr>
            <p:ph type="body" idx="1"/>
          </p:nvPr>
        </p:nvSpPr>
        <p:spPr>
          <a:noFill/>
          <a:ln/>
        </p:spPr>
        <p:txBody>
          <a:bodyPr/>
          <a:lstStyle/>
          <a:p>
            <a:pPr eaLnBrk="1" hangingPunct="1"/>
            <a:r>
              <a:rPr lang="en-US" altLang="ja-JP" dirty="0" smtClean="0">
                <a:ea typeface="ＭＳ Ｐ明朝" pitchFamily="18" charset="-128"/>
              </a:rPr>
              <a:t>OSS</a:t>
            </a:r>
            <a:r>
              <a:rPr lang="ja-JP" altLang="en-US" dirty="0" smtClean="0">
                <a:ea typeface="ＭＳ Ｐ明朝" pitchFamily="18" charset="-128"/>
              </a:rPr>
              <a:t>開発におけるコミッター選出のための開発者の特徴分析</a:t>
            </a:r>
          </a:p>
        </p:txBody>
      </p:sp>
      <p:sp>
        <p:nvSpPr>
          <p:cNvPr id="35844" name="スライド番号プレースホルダ 3"/>
          <p:cNvSpPr>
            <a:spLocks noGrp="1"/>
          </p:cNvSpPr>
          <p:nvPr>
            <p:ph type="sldNum" sz="quarter" idx="5"/>
          </p:nvPr>
        </p:nvSpPr>
        <p:spPr>
          <a:noFill/>
        </p:spPr>
        <p:txBody>
          <a:bodyPr/>
          <a:lstStyle/>
          <a:p>
            <a:fld id="{FCC84C18-5672-4B55-9C91-75F314EDCB62}" type="slidenum">
              <a:rPr lang="en-US" altLang="ja-JP" smtClean="0"/>
              <a:pPr/>
              <a:t>0</a:t>
            </a:fld>
            <a:endParaRPr lang="en-US"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p:cNvSpPr>
            <a:spLocks noGrp="1" noRot="1" noChangeAspect="1" noTextEdit="1"/>
          </p:cNvSpPr>
          <p:nvPr>
            <p:ph type="sldImg"/>
          </p:nvPr>
        </p:nvSpPr>
        <p:spPr>
          <a:ln/>
        </p:spPr>
      </p:sp>
      <p:sp>
        <p:nvSpPr>
          <p:cNvPr id="36867"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近年，</a:t>
            </a:r>
            <a:r>
              <a:rPr lang="en-US" altLang="ja-JP" dirty="0" smtClean="0">
                <a:ea typeface="ＭＳ Ｐ明朝" pitchFamily="18" charset="-128"/>
              </a:rPr>
              <a:t>Apache</a:t>
            </a:r>
            <a:r>
              <a:rPr lang="ja-JP" altLang="en-US" dirty="0" smtClean="0">
                <a:ea typeface="ＭＳ Ｐ明朝" pitchFamily="18" charset="-128"/>
              </a:rPr>
              <a:t>や</a:t>
            </a:r>
            <a:r>
              <a:rPr lang="en-US" altLang="ja-JP" dirty="0" smtClean="0">
                <a:ea typeface="ＭＳ Ｐ明朝" pitchFamily="18" charset="-128"/>
              </a:rPr>
              <a:t>Linux</a:t>
            </a:r>
            <a:r>
              <a:rPr lang="ja-JP" altLang="en-US" dirty="0" smtClean="0">
                <a:ea typeface="ＭＳ Ｐ明朝" pitchFamily="18" charset="-128"/>
              </a:rPr>
              <a:t>をはじめとして，オープンソースソフトウェアが広く普及し，需要が高まってきております．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OSS</a:t>
            </a:r>
            <a:r>
              <a:rPr lang="ja-JP" altLang="en-US" dirty="0" smtClean="0">
                <a:ea typeface="ＭＳ Ｐ明朝" pitchFamily="18" charset="-128"/>
              </a:rPr>
              <a:t>が企業や官公庁などで利用されている例も多く，</a:t>
            </a:r>
            <a:endParaRPr lang="en-US" altLang="ja-JP" dirty="0" smtClean="0">
              <a:ea typeface="ＭＳ Ｐ明朝" pitchFamily="18" charset="-128"/>
            </a:endParaRPr>
          </a:p>
          <a:p>
            <a:pPr eaLnBrk="1" hangingPunct="1"/>
            <a:r>
              <a:rPr lang="ja-JP" altLang="en-US" dirty="0" smtClean="0">
                <a:ea typeface="ＭＳ Ｐ明朝" pitchFamily="18" charset="-128"/>
              </a:rPr>
              <a:t>需要が高くなるに従って高品質な</a:t>
            </a:r>
            <a:r>
              <a:rPr lang="en-US" altLang="ja-JP" dirty="0" smtClean="0">
                <a:ea typeface="ＭＳ Ｐ明朝" pitchFamily="18" charset="-128"/>
              </a:rPr>
              <a:t>OSS</a:t>
            </a:r>
            <a:r>
              <a:rPr lang="ja-JP" altLang="en-US" dirty="0" smtClean="0">
                <a:ea typeface="ＭＳ Ｐ明朝" pitchFamily="18" charset="-128"/>
              </a:rPr>
              <a:t>が求められており，そのためには不具合修正の迅速化が必要となってきております．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marL="0" lvl="1" eaLnBrk="1" hangingPunct="1"/>
            <a:r>
              <a:rPr lang="ja-JP" altLang="en-US" dirty="0" smtClean="0">
                <a:ea typeface="ＭＳ Ｐ明朝" pitchFamily="18" charset="-128"/>
              </a:rPr>
              <a:t>不具合修正は報告された不具合に対して，修正を行うためのソースコード差分であるパッチが投稿し，</a:t>
            </a:r>
            <a:endParaRPr lang="en-US" altLang="ja-JP" dirty="0" smtClean="0">
              <a:ea typeface="ＭＳ Ｐ明朝" pitchFamily="18" charset="-128"/>
            </a:endParaRPr>
          </a:p>
          <a:p>
            <a:pPr marL="0" lvl="1" eaLnBrk="1" hangingPunct="1"/>
            <a:r>
              <a:rPr lang="ja-JP" altLang="en-US" dirty="0" smtClean="0">
                <a:ea typeface="ＭＳ Ｐ明朝" pitchFamily="18" charset="-128"/>
              </a:rPr>
              <a:t>レビューによって妥当性を検証し，プロダクトに反映するパッチレビュープロセスを通して行われており，</a:t>
            </a:r>
            <a:endParaRPr lang="en-US" altLang="ja-JP" dirty="0" smtClean="0">
              <a:ea typeface="ＭＳ Ｐ明朝" pitchFamily="18" charset="-128"/>
            </a:endParaRPr>
          </a:p>
          <a:p>
            <a:pPr marL="0" lvl="1" eaLnBrk="1" hangingPunct="1"/>
            <a:r>
              <a:rPr lang="ja-JP" altLang="en-US" dirty="0" smtClean="0">
                <a:ea typeface="ＭＳ Ｐ明朝" pitchFamily="18" charset="-128"/>
              </a:rPr>
              <a:t>パッチレビュープロセスの効率化が求められてきています．</a:t>
            </a:r>
            <a:endParaRPr lang="en-US" altLang="ja-JP" dirty="0" smtClean="0">
              <a:ea typeface="ＭＳ Ｐ明朝" pitchFamily="18" charset="-128"/>
            </a:endParaRPr>
          </a:p>
        </p:txBody>
      </p:sp>
      <p:sp>
        <p:nvSpPr>
          <p:cNvPr id="36868" name="スライド番号プレースホルダ 3"/>
          <p:cNvSpPr>
            <a:spLocks noGrp="1"/>
          </p:cNvSpPr>
          <p:nvPr>
            <p:ph type="sldNum" sz="quarter" idx="5"/>
          </p:nvPr>
        </p:nvSpPr>
        <p:spPr>
          <a:noFill/>
        </p:spPr>
        <p:txBody>
          <a:bodyPr/>
          <a:lstStyle/>
          <a:p>
            <a:fld id="{BB40D724-FC81-42C6-8017-A7DAEBD3B54C}" type="slidenum">
              <a:rPr lang="en-US" altLang="ja-JP" smtClean="0"/>
              <a:pPr/>
              <a:t>1</a:t>
            </a:fld>
            <a:endParaRPr lang="en-US"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スライド イメージ プレースホルダ 1"/>
          <p:cNvSpPr>
            <a:spLocks noGrp="1" noRot="1" noChangeAspect="1" noTextEdit="1"/>
          </p:cNvSpPr>
          <p:nvPr>
            <p:ph type="sldImg"/>
          </p:nvPr>
        </p:nvSpPr>
        <p:spPr>
          <a:ln/>
        </p:spPr>
      </p:sp>
      <p:sp>
        <p:nvSpPr>
          <p:cNvPr id="37891"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ここで，</a:t>
            </a:r>
            <a:r>
              <a:rPr lang="en-US" altLang="ja-JP" dirty="0" smtClean="0">
                <a:ea typeface="ＭＳ Ｐ明朝" pitchFamily="18" charset="-128"/>
              </a:rPr>
              <a:t>OSS</a:t>
            </a:r>
            <a:r>
              <a:rPr lang="ja-JP" altLang="en-US" dirty="0" smtClean="0">
                <a:ea typeface="ＭＳ Ｐ明朝" pitchFamily="18" charset="-128"/>
              </a:rPr>
              <a:t>開発におけるパッチレビュープロセスについて説明します．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こちらの図は，パッチが投稿されてからプロダクトに反映されるまでのパッチレビュープロセスを示しています．</a:t>
            </a:r>
            <a:endParaRPr lang="en-US" altLang="ja-JP" dirty="0" smtClean="0">
              <a:ea typeface="ＭＳ Ｐ明朝" pitchFamily="18" charset="-128"/>
            </a:endParaRPr>
          </a:p>
          <a:p>
            <a:pPr eaLnBrk="1" hangingPunct="1"/>
            <a:r>
              <a:rPr lang="ja-JP" altLang="en-US" dirty="0" smtClean="0">
                <a:ea typeface="ＭＳ Ｐ明朝" pitchFamily="18" charset="-128"/>
              </a:rPr>
              <a:t>横軸は時間経過を，縦軸にはパッチレビュープロセスに登場するアクターを示します．</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コミッターとは，構成管理ツールへのコミット権限を持つ開発者，すなわち</a:t>
            </a:r>
            <a:r>
              <a:rPr lang="en-US" altLang="ja-JP" dirty="0" smtClean="0">
                <a:ea typeface="ＭＳ Ｐ明朝" pitchFamily="18" charset="-128"/>
              </a:rPr>
              <a:t>OSS</a:t>
            </a:r>
            <a:r>
              <a:rPr lang="ja-JP" altLang="en-US" dirty="0" smtClean="0">
                <a:ea typeface="ＭＳ Ｐ明朝" pitchFamily="18" charset="-128"/>
              </a:rPr>
              <a:t>プロダクトに直接変更を加えることのできる開発者のことを指します．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１：まず，報告された不具合に対して開発者がパッチを作成・投稿します．</a:t>
            </a:r>
            <a:endParaRPr lang="en-US" altLang="ja-JP" dirty="0" smtClean="0">
              <a:ea typeface="ＭＳ Ｐ明朝" pitchFamily="18" charset="-128"/>
            </a:endParaRPr>
          </a:p>
          <a:p>
            <a:pPr eaLnBrk="1" hangingPunct="1"/>
            <a:r>
              <a:rPr lang="ja-JP" altLang="en-US" dirty="0" smtClean="0">
                <a:ea typeface="ＭＳ Ｐ明朝" pitchFamily="18" charset="-128"/>
              </a:rPr>
              <a:t>２：投稿者以外の任意の開発者が，パッチに対してレビューを行い，フィードバックを返します．</a:t>
            </a:r>
            <a:endParaRPr lang="en-US" altLang="ja-JP" dirty="0" smtClean="0">
              <a:ea typeface="ＭＳ Ｐ明朝" pitchFamily="18" charset="-128"/>
            </a:endParaRPr>
          </a:p>
          <a:p>
            <a:pPr eaLnBrk="1" hangingPunct="1"/>
            <a:r>
              <a:rPr lang="ja-JP" altLang="en-US" dirty="0" smtClean="0">
                <a:ea typeface="ＭＳ Ｐ明朝" pitchFamily="18" charset="-128"/>
              </a:rPr>
              <a:t>３：パッチが適切であると判断された場合には，構成管理ツールへのコミット権限をもつコミッターによって</a:t>
            </a:r>
            <a:endParaRPr lang="en-US" altLang="ja-JP" dirty="0" smtClean="0">
              <a:ea typeface="ＭＳ Ｐ明朝" pitchFamily="18" charset="-128"/>
            </a:endParaRPr>
          </a:p>
          <a:p>
            <a:pPr eaLnBrk="1" hangingPunct="1"/>
            <a:r>
              <a:rPr lang="ja-JP" altLang="en-US" dirty="0" smtClean="0">
                <a:ea typeface="ＭＳ Ｐ明朝" pitchFamily="18" charset="-128"/>
              </a:rPr>
              <a:t>パッチの適用されたソースファイルが</a:t>
            </a:r>
            <a:r>
              <a:rPr lang="en-US" altLang="ja-JP" dirty="0" smtClean="0">
                <a:ea typeface="ＭＳ Ｐ明朝" pitchFamily="18" charset="-128"/>
              </a:rPr>
              <a:t>CVS</a:t>
            </a:r>
            <a:r>
              <a:rPr lang="ja-JP" altLang="en-US" dirty="0" smtClean="0">
                <a:ea typeface="ＭＳ Ｐ明朝" pitchFamily="18" charset="-128"/>
              </a:rPr>
              <a:t>や</a:t>
            </a:r>
            <a:r>
              <a:rPr lang="en-US" altLang="ja-JP" dirty="0" smtClean="0">
                <a:ea typeface="ＭＳ Ｐ明朝" pitchFamily="18" charset="-128"/>
              </a:rPr>
              <a:t>Subversion</a:t>
            </a:r>
            <a:r>
              <a:rPr lang="ja-JP" altLang="en-US" dirty="0" smtClean="0">
                <a:ea typeface="ＭＳ Ｐ明朝" pitchFamily="18" charset="-128"/>
              </a:rPr>
              <a:t>などの構成管理ツールへコミットされ，プロダクトへ反映されます．</a:t>
            </a:r>
            <a:endParaRPr lang="en-US" altLang="ja-JP" dirty="0" smtClean="0">
              <a:ea typeface="ＭＳ Ｐ明朝" pitchFamily="18" charset="-128"/>
            </a:endParaRPr>
          </a:p>
          <a:p>
            <a:pPr eaLnBrk="1" hangingPunct="1"/>
            <a:r>
              <a:rPr lang="ja-JP" altLang="en-US" dirty="0" smtClean="0">
                <a:ea typeface="ＭＳ Ｐ明朝" pitchFamily="18" charset="-128"/>
              </a:rPr>
              <a:t>４：また，この間に不具合に対する議論は常に行われています．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このパッチレビュープロセスにおける問題点として，</a:t>
            </a:r>
            <a:endParaRPr lang="en-US" altLang="ja-JP" dirty="0" smtClean="0">
              <a:ea typeface="ＭＳ Ｐ明朝" pitchFamily="18" charset="-128"/>
            </a:endParaRPr>
          </a:p>
          <a:p>
            <a:pPr eaLnBrk="1" hangingPunct="1"/>
            <a:endParaRPr lang="ja-JP" altLang="en-US" dirty="0" smtClean="0">
              <a:ea typeface="ＭＳ Ｐ明朝" pitchFamily="18" charset="-128"/>
            </a:endParaRPr>
          </a:p>
        </p:txBody>
      </p:sp>
      <p:sp>
        <p:nvSpPr>
          <p:cNvPr id="37892" name="スライド番号プレースホルダ 3"/>
          <p:cNvSpPr>
            <a:spLocks noGrp="1"/>
          </p:cNvSpPr>
          <p:nvPr>
            <p:ph type="sldNum" sz="quarter" idx="5"/>
          </p:nvPr>
        </p:nvSpPr>
        <p:spPr>
          <a:noFill/>
        </p:spPr>
        <p:txBody>
          <a:bodyPr/>
          <a:lstStyle/>
          <a:p>
            <a:fld id="{61CB23EE-49B4-4791-A164-147539FE9673}" type="slidenum">
              <a:rPr lang="en-US" altLang="ja-JP" smtClean="0"/>
              <a:pPr/>
              <a:t>2</a:t>
            </a:fld>
            <a:endParaRPr lang="en-US" altLang="ja-JP"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p:cNvSpPr>
            <a:spLocks noGrp="1" noRot="1" noChangeAspect="1" noTextEdit="1"/>
          </p:cNvSpPr>
          <p:nvPr>
            <p:ph type="sldImg"/>
          </p:nvPr>
        </p:nvSpPr>
        <p:spPr>
          <a:ln/>
        </p:spPr>
      </p:sp>
      <p:sp>
        <p:nvSpPr>
          <p:cNvPr id="38915"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パッチを投稿する非コミッターが多く，大量にパッチが投稿されているにも関わらず，</a:t>
            </a:r>
            <a:endParaRPr lang="en-US" altLang="ja-JP" dirty="0" smtClean="0">
              <a:ea typeface="ＭＳ Ｐ明朝" pitchFamily="18" charset="-128"/>
            </a:endParaRPr>
          </a:p>
          <a:p>
            <a:pPr eaLnBrk="1" hangingPunct="1"/>
            <a:r>
              <a:rPr lang="ja-JP" altLang="en-US" dirty="0" smtClean="0">
                <a:ea typeface="ＭＳ Ｐ明朝" pitchFamily="18" charset="-128"/>
              </a:rPr>
              <a:t>それをレビュー・コミットするコミッターの数が少ない場合，</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コミッターへタスクが集中してしまい，対応しきれず，結果としてレビュー時間が長期化してしまうといった問題が挙げられます．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コミッターの負担を軽減し，レビュー時間の長期化を防ぐための方法としてコミッターの増員が挙げられますが</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コミッターは</a:t>
            </a:r>
            <a:r>
              <a:rPr lang="en-US" altLang="ja-JP" dirty="0" smtClean="0">
                <a:ea typeface="ＭＳ Ｐ明朝" pitchFamily="18" charset="-128"/>
              </a:rPr>
              <a:t>OSS</a:t>
            </a:r>
            <a:r>
              <a:rPr lang="ja-JP" altLang="en-US" dirty="0" smtClean="0">
                <a:ea typeface="ＭＳ Ｐ明朝" pitchFamily="18" charset="-128"/>
              </a:rPr>
              <a:t>プロダクトへ直接変更を加えることのできる重要な役割であり，信頼のおける開発者である必要があります．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このことより，コミッターに昇格すべき開発者を見つけ出すことが重要となってきます．</a:t>
            </a:r>
            <a:endParaRPr lang="en-US" altLang="ja-JP" dirty="0" smtClean="0">
              <a:ea typeface="ＭＳ Ｐ明朝" pitchFamily="18" charset="-128"/>
            </a:endParaRPr>
          </a:p>
        </p:txBody>
      </p:sp>
      <p:sp>
        <p:nvSpPr>
          <p:cNvPr id="38916" name="スライド番号プレースホルダ 3"/>
          <p:cNvSpPr>
            <a:spLocks noGrp="1"/>
          </p:cNvSpPr>
          <p:nvPr>
            <p:ph type="sldNum" sz="quarter" idx="5"/>
          </p:nvPr>
        </p:nvSpPr>
        <p:spPr>
          <a:noFill/>
        </p:spPr>
        <p:txBody>
          <a:bodyPr/>
          <a:lstStyle/>
          <a:p>
            <a:fld id="{BE960382-CE3F-4053-8F2C-83887D0B7836}" type="slidenum">
              <a:rPr lang="en-US" altLang="ja-JP" smtClean="0"/>
              <a:pPr/>
              <a:t>3</a:t>
            </a:fld>
            <a:endParaRPr lang="en-US" altLang="ja-JP"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コミッターへの昇格について説明します．</a:t>
            </a:r>
            <a:endParaRPr kumimoji="1" lang="en-US" altLang="ja-JP" dirty="0" smtClean="0"/>
          </a:p>
          <a:p>
            <a:endParaRPr kumimoji="1" lang="en-US" altLang="ja-JP" dirty="0" smtClean="0"/>
          </a:p>
          <a:p>
            <a:r>
              <a:rPr kumimoji="1" lang="ja-JP" altLang="en-US" dirty="0" smtClean="0"/>
              <a:t>コミッターの選出は，プロジェクト管理者や既存のコミッターなど，コミッター以上の権限を持つ開発者たちによって選出されます．</a:t>
            </a:r>
            <a:endParaRPr kumimoji="1" lang="en-US" altLang="ja-JP" dirty="0" smtClean="0"/>
          </a:p>
          <a:p>
            <a:endParaRPr kumimoji="1" lang="en-US" altLang="ja-JP" dirty="0" smtClean="0"/>
          </a:p>
          <a:p>
            <a:r>
              <a:rPr kumimoji="1" lang="ja-JP" altLang="en-US" dirty="0" smtClean="0"/>
              <a:t>一般的に，コミッターへ昇格するためには，プロジェクト管理者にプロジェクトへの貢献を認められる必要があります．</a:t>
            </a:r>
            <a:endParaRPr kumimoji="1" lang="en-US" altLang="ja-JP" dirty="0" smtClean="0"/>
          </a:p>
          <a:p>
            <a:r>
              <a:rPr kumimoji="1" lang="ja-JP" altLang="en-US" dirty="0" smtClean="0"/>
              <a:t>この時の，貢献として考えられる活動として，パッチの投稿や，投稿されたパッチに対するレビュー，プロジェクト内での議論への参加が挙げられます．</a:t>
            </a:r>
            <a:endParaRPr kumimoji="1" lang="en-US" altLang="ja-JP" dirty="0" smtClean="0"/>
          </a:p>
          <a:p>
            <a:endParaRPr kumimoji="1" lang="en-US" altLang="ja-JP" dirty="0" smtClean="0"/>
          </a:p>
          <a:p>
            <a:r>
              <a:rPr kumimoji="1" lang="ja-JP" altLang="en-US" dirty="0" smtClean="0"/>
              <a:t>しかし，コミッターの選出には明確な指標は存在しません．</a:t>
            </a:r>
            <a:endParaRPr kumimoji="1" lang="en-US" altLang="ja-JP" dirty="0" smtClean="0"/>
          </a:p>
          <a:p>
            <a:r>
              <a:rPr kumimoji="1" lang="ja-JP" altLang="en-US" dirty="0" smtClean="0"/>
              <a:t>プロジェクトによっては，コミッターの選出に関して公式なドキュメントが用意されていますが，</a:t>
            </a:r>
            <a:endParaRPr kumimoji="1" lang="en-US" altLang="ja-JP" dirty="0" smtClean="0"/>
          </a:p>
          <a:p>
            <a:r>
              <a:rPr kumimoji="1" lang="ja-JP" altLang="en-US" dirty="0" smtClean="0"/>
              <a:t>その多くではプロジェクト管理者に認められた後の，推薦や承認などの事務的な手続きに関してのみ記載されています．</a:t>
            </a:r>
            <a:endParaRPr kumimoji="1" lang="en-US" altLang="ja-JP" dirty="0" smtClean="0"/>
          </a:p>
          <a:p>
            <a:r>
              <a:rPr kumimoji="1" lang="ja-JP" altLang="en-US" dirty="0" smtClean="0"/>
              <a:t>そのため，プロジェクト管理者は，それぞれの主観でコミッターの選出を行っています．</a:t>
            </a:r>
            <a:endParaRPr kumimoji="1" lang="en-US" altLang="ja-JP" dirty="0" smtClean="0"/>
          </a:p>
          <a:p>
            <a:endParaRPr kumimoji="1" lang="en-US" altLang="ja-JP" dirty="0" smtClean="0"/>
          </a:p>
          <a:p>
            <a:r>
              <a:rPr kumimoji="1" lang="ja-JP" altLang="en-US" dirty="0" smtClean="0"/>
              <a:t>このことから，コミッター選出の指標を明らかにすることで，コミッター選出を容易に行うことができると考えます．</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4</a:t>
            </a:fld>
            <a:endParaRPr lang="en-US" altLang="ja-JP"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 1"/>
          <p:cNvSpPr>
            <a:spLocks noGrp="1" noRot="1" noChangeAspect="1" noTextEdit="1"/>
          </p:cNvSpPr>
          <p:nvPr>
            <p:ph type="sldImg"/>
          </p:nvPr>
        </p:nvSpPr>
        <p:spPr>
          <a:ln/>
        </p:spPr>
      </p:sp>
      <p:sp>
        <p:nvSpPr>
          <p:cNvPr id="39939"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そこで，本研究の目的は，</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コミッター選出の指標を構築することです．</a:t>
            </a:r>
            <a:endParaRPr lang="en-US" altLang="ja-JP" dirty="0" smtClean="0">
              <a:ea typeface="ＭＳ Ｐ明朝" pitchFamily="18" charset="-128"/>
            </a:endParaRPr>
          </a:p>
          <a:p>
            <a:pPr eaLnBrk="1" hangingPunct="1"/>
            <a:r>
              <a:rPr lang="ja-JP" altLang="en-US" dirty="0" smtClean="0">
                <a:ea typeface="ＭＳ Ｐ明朝" pitchFamily="18" charset="-128"/>
              </a:rPr>
              <a:t>そのために，本研究では以下の</a:t>
            </a:r>
            <a:r>
              <a:rPr lang="en-US" altLang="ja-JP" dirty="0" smtClean="0">
                <a:ea typeface="ＭＳ Ｐ明朝" pitchFamily="18" charset="-128"/>
              </a:rPr>
              <a:t>2</a:t>
            </a:r>
            <a:r>
              <a:rPr lang="ja-JP" altLang="en-US" dirty="0" err="1" smtClean="0">
                <a:ea typeface="ＭＳ Ｐ明朝" pitchFamily="18" charset="-128"/>
              </a:rPr>
              <a:t>つの</a:t>
            </a:r>
            <a:r>
              <a:rPr lang="en-US" altLang="ja-JP" dirty="0" smtClean="0">
                <a:ea typeface="ＭＳ Ｐ明朝" pitchFamily="18" charset="-128"/>
              </a:rPr>
              <a:t>Research Questions</a:t>
            </a:r>
            <a:r>
              <a:rPr lang="ja-JP" altLang="en-US" dirty="0" smtClean="0">
                <a:ea typeface="ＭＳ Ｐ明朝" pitchFamily="18" charset="-128"/>
              </a:rPr>
              <a:t>に答えます．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：コミッター選出の指標として有効な活動は何か？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に答えることで，プロジェクト管理者がコミッター選出を行う際の参考となる，活動を提示することで，コミッター選出を容易に行うことができると考えます．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：開発者はコミッターへの昇格前後でどのように活動が変化するか？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に答え，開発者の活動の変化を把握することによって，コミッター選出を行う際に，</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コミッターへ期待する活動と昇格後の実際のコミッターの活動との差異を小さくすることができると考えます．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p:txBody>
      </p:sp>
      <p:sp>
        <p:nvSpPr>
          <p:cNvPr id="39940" name="スライド番号プレースホルダ 3"/>
          <p:cNvSpPr>
            <a:spLocks noGrp="1"/>
          </p:cNvSpPr>
          <p:nvPr>
            <p:ph type="sldNum" sz="quarter" idx="5"/>
          </p:nvPr>
        </p:nvSpPr>
        <p:spPr>
          <a:noFill/>
        </p:spPr>
        <p:txBody>
          <a:bodyPr/>
          <a:lstStyle/>
          <a:p>
            <a:fld id="{E6FE4241-D423-41E3-8D37-C2CAB7B36EBD}" type="slidenum">
              <a:rPr lang="en-US" altLang="ja-JP" smtClean="0"/>
              <a:pPr/>
              <a:t>5</a:t>
            </a:fld>
            <a:endParaRPr lang="en-US" altLang="ja-JP"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p:cNvSpPr>
            <a:spLocks noGrp="1" noRot="1" noChangeAspect="1" noTextEdit="1"/>
          </p:cNvSpPr>
          <p:nvPr>
            <p:ph type="sldImg"/>
          </p:nvPr>
        </p:nvSpPr>
        <p:spPr>
          <a:ln/>
        </p:spPr>
      </p:sp>
      <p:sp>
        <p:nvSpPr>
          <p:cNvPr id="40963"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分析方法を説明します．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多くの</a:t>
            </a:r>
            <a:r>
              <a:rPr lang="en-US" altLang="ja-JP" dirty="0" smtClean="0">
                <a:ea typeface="ＭＳ Ｐ明朝" pitchFamily="18" charset="-128"/>
              </a:rPr>
              <a:t>OSS</a:t>
            </a:r>
            <a:r>
              <a:rPr lang="ja-JP" altLang="en-US" dirty="0" smtClean="0">
                <a:ea typeface="ＭＳ Ｐ明朝" pitchFamily="18" charset="-128"/>
              </a:rPr>
              <a:t>開発において，パッチやレビューの管理に使われている</a:t>
            </a:r>
            <a:endParaRPr lang="en-US" altLang="ja-JP" dirty="0" smtClean="0">
              <a:ea typeface="ＭＳ Ｐ明朝" pitchFamily="18" charset="-128"/>
            </a:endParaRPr>
          </a:p>
          <a:p>
            <a:pPr eaLnBrk="1" hangingPunct="1"/>
            <a:r>
              <a:rPr lang="ja-JP" altLang="en-US" dirty="0" smtClean="0">
                <a:ea typeface="ＭＳ Ｐ明朝" pitchFamily="18" charset="-128"/>
              </a:rPr>
              <a:t>不具合管理システムにおける開発者の活動内容を比較します．</a:t>
            </a:r>
            <a:endParaRPr lang="en-US" altLang="ja-JP" dirty="0" smtClean="0">
              <a:ea typeface="ＭＳ Ｐ明朝" pitchFamily="18" charset="-128"/>
            </a:endParaRPr>
          </a:p>
          <a:p>
            <a:pPr eaLnBrk="1" hangingPunct="1"/>
            <a:r>
              <a:rPr lang="ja-JP" altLang="en-US" dirty="0" smtClean="0">
                <a:ea typeface="ＭＳ Ｐ明朝" pitchFamily="18" charset="-128"/>
              </a:rPr>
              <a:t>比較を行う際に，開発者を，コミッター昇格前・コミッター昇格後・非コミッターの</a:t>
            </a:r>
            <a:r>
              <a:rPr lang="en-US" altLang="ja-JP" dirty="0" smtClean="0">
                <a:ea typeface="ＭＳ Ｐ明朝" pitchFamily="18" charset="-128"/>
              </a:rPr>
              <a:t>3</a:t>
            </a:r>
            <a:r>
              <a:rPr lang="ja-JP" altLang="en-US" dirty="0" smtClean="0">
                <a:ea typeface="ＭＳ Ｐ明朝" pitchFamily="18" charset="-128"/>
              </a:rPr>
              <a:t>種類に区別します．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に関しては，コミッター昇格前と非コミッターで比較を行い，</a:t>
            </a:r>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では，コミッター昇格前と昇格後で比較を行います．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それぞれ活動内容毎に，開発者の分布をウィルコクソンの順位和検定を行い，有意水準</a:t>
            </a:r>
            <a:r>
              <a:rPr lang="en-US" altLang="ja-JP" dirty="0" smtClean="0">
                <a:ea typeface="ＭＳ Ｐ明朝" pitchFamily="18" charset="-128"/>
              </a:rPr>
              <a:t>5</a:t>
            </a:r>
            <a:r>
              <a:rPr lang="ja-JP" altLang="en-US" dirty="0" smtClean="0">
                <a:ea typeface="ＭＳ Ｐ明朝" pitchFamily="18" charset="-128"/>
              </a:rPr>
              <a:t>％で検定を行います．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p:txBody>
      </p:sp>
      <p:sp>
        <p:nvSpPr>
          <p:cNvPr id="40964" name="スライド番号プレースホルダ 3"/>
          <p:cNvSpPr>
            <a:spLocks noGrp="1"/>
          </p:cNvSpPr>
          <p:nvPr>
            <p:ph type="sldNum" sz="quarter" idx="5"/>
          </p:nvPr>
        </p:nvSpPr>
        <p:spPr>
          <a:noFill/>
        </p:spPr>
        <p:txBody>
          <a:bodyPr/>
          <a:lstStyle/>
          <a:p>
            <a:fld id="{57431068-2984-478F-A686-49217664BF52}" type="slidenum">
              <a:rPr lang="en-US" altLang="ja-JP" smtClean="0"/>
              <a:pPr/>
              <a:t>6</a:t>
            </a:fld>
            <a:endParaRPr lang="en-US" altLang="ja-JP"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 1"/>
          <p:cNvSpPr>
            <a:spLocks noGrp="1" noRot="1" noChangeAspect="1" noTextEdit="1"/>
          </p:cNvSpPr>
          <p:nvPr>
            <p:ph type="sldImg"/>
          </p:nvPr>
        </p:nvSpPr>
        <p:spPr>
          <a:ln/>
        </p:spPr>
      </p:sp>
      <p:sp>
        <p:nvSpPr>
          <p:cNvPr id="40963"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不具合管理システムにおける開発者の活動内容を定義します．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右の図には不具合管理システム内の不具合票の概略を示します．</a:t>
            </a:r>
            <a:endParaRPr lang="en-US" altLang="ja-JP" dirty="0" smtClean="0">
              <a:ea typeface="ＭＳ Ｐ明朝" pitchFamily="18" charset="-128"/>
            </a:endParaRPr>
          </a:p>
          <a:p>
            <a:pPr eaLnBrk="1" hangingPunct="1"/>
            <a:r>
              <a:rPr lang="ja-JP" altLang="en-US" dirty="0" smtClean="0">
                <a:ea typeface="ＭＳ Ｐ明朝" pitchFamily="18" charset="-128"/>
              </a:rPr>
              <a:t>パッチを含む不具合報告内において，パッチ形式のファイルが添付されているメッセージをパッチ投稿，</a:t>
            </a:r>
            <a:endParaRPr lang="en-US" altLang="ja-JP" dirty="0" smtClean="0">
              <a:ea typeface="ＭＳ Ｐ明朝" pitchFamily="18" charset="-128"/>
            </a:endParaRPr>
          </a:p>
          <a:p>
            <a:pPr eaLnBrk="1" hangingPunct="1"/>
            <a:r>
              <a:rPr lang="ja-JP" altLang="en-US" dirty="0" smtClean="0">
                <a:ea typeface="ＭＳ Ｐ明朝" pitchFamily="18" charset="-128"/>
              </a:rPr>
              <a:t>パッチ投稿の次に投稿された他の開発者によるメッセージをレビューと定義します．</a:t>
            </a:r>
            <a:endParaRPr lang="en-US" altLang="ja-JP" dirty="0" smtClean="0">
              <a:ea typeface="ＭＳ Ｐ明朝" pitchFamily="18" charset="-128"/>
            </a:endParaRPr>
          </a:p>
          <a:p>
            <a:pPr eaLnBrk="1" hangingPunct="1"/>
            <a:r>
              <a:rPr lang="ja-JP" altLang="en-US" dirty="0" smtClean="0">
                <a:ea typeface="ＭＳ Ｐ明朝" pitchFamily="18" charset="-128"/>
              </a:rPr>
              <a:t>また，パッチを含まない不具合報告内での全てのメッセージはコメントと定義します．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これらの定義のもと，こちらに示す，</a:t>
            </a:r>
            <a:endParaRPr lang="en-US" altLang="ja-JP" dirty="0" smtClean="0">
              <a:ea typeface="ＭＳ Ｐ明朝" pitchFamily="18" charset="-128"/>
            </a:endParaRPr>
          </a:p>
          <a:p>
            <a:pPr eaLnBrk="1" hangingPunct="1"/>
            <a:r>
              <a:rPr lang="ja-JP" altLang="en-US" dirty="0" smtClean="0">
                <a:ea typeface="ＭＳ Ｐ明朝" pitchFamily="18" charset="-128"/>
              </a:rPr>
              <a:t>参加期間，パッチ投稿数，レビュー数，コメント数，レビュー時間について分析を行っていきます．</a:t>
            </a:r>
            <a:endParaRPr lang="en-US" altLang="ja-JP" dirty="0" smtClean="0">
              <a:ea typeface="ＭＳ Ｐ明朝" pitchFamily="18" charset="-128"/>
            </a:endParaRPr>
          </a:p>
        </p:txBody>
      </p:sp>
      <p:sp>
        <p:nvSpPr>
          <p:cNvPr id="40964" name="スライド番号プレースホルダ 3"/>
          <p:cNvSpPr>
            <a:spLocks noGrp="1"/>
          </p:cNvSpPr>
          <p:nvPr>
            <p:ph type="sldNum" sz="quarter" idx="5"/>
          </p:nvPr>
        </p:nvSpPr>
        <p:spPr>
          <a:noFill/>
        </p:spPr>
        <p:txBody>
          <a:bodyPr/>
          <a:lstStyle/>
          <a:p>
            <a:fld id="{57431068-2984-478F-A686-49217664BF52}" type="slidenum">
              <a:rPr lang="en-US" altLang="ja-JP" smtClean="0"/>
              <a:pPr/>
              <a:t>7</a:t>
            </a:fld>
            <a:endParaRPr lang="en-US" altLang="ja-JP"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eaLnBrk="1" hangingPunct="1"/>
            <a:r>
              <a:rPr lang="en-US" altLang="ja-JP" dirty="0" smtClean="0">
                <a:ea typeface="ＭＳ Ｐ明朝" pitchFamily="18" charset="-128"/>
              </a:rPr>
              <a:t>RQ1</a:t>
            </a:r>
            <a:r>
              <a:rPr lang="ja-JP" altLang="en-US" dirty="0" smtClean="0">
                <a:ea typeface="ＭＳ Ｐ明朝" pitchFamily="18" charset="-128"/>
              </a:rPr>
              <a:t>の分析方法を</a:t>
            </a:r>
            <a:r>
              <a:rPr lang="en-US" altLang="ja-JP" dirty="0" smtClean="0">
                <a:ea typeface="ＭＳ Ｐ明朝" pitchFamily="18" charset="-128"/>
              </a:rPr>
              <a:t>eclipse platform</a:t>
            </a:r>
            <a:r>
              <a:rPr lang="ja-JP" altLang="en-US" dirty="0" smtClean="0">
                <a:ea typeface="ＭＳ Ｐ明朝" pitchFamily="18" charset="-128"/>
              </a:rPr>
              <a:t>を例にとって説明します．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左の図はコミッターの昇格前・非コミッターのパッチ投稿数の分布になります．</a:t>
            </a:r>
            <a:endParaRPr lang="en-US" altLang="ja-JP" dirty="0" smtClean="0">
              <a:ea typeface="ＭＳ Ｐ明朝" pitchFamily="18" charset="-128"/>
            </a:endParaRPr>
          </a:p>
          <a:p>
            <a:pPr eaLnBrk="1" hangingPunct="1"/>
            <a:r>
              <a:rPr lang="ja-JP" altLang="en-US" dirty="0" smtClean="0">
                <a:ea typeface="ＭＳ Ｐ明朝" pitchFamily="18" charset="-128"/>
              </a:rPr>
              <a:t>ここから，コミッター昇格前と非コミッターに統計的有意差があったため，</a:t>
            </a:r>
            <a:endParaRPr lang="en-US" altLang="ja-JP" dirty="0" smtClean="0">
              <a:ea typeface="ＭＳ Ｐ明朝" pitchFamily="18" charset="-128"/>
            </a:endParaRPr>
          </a:p>
          <a:p>
            <a:pPr eaLnBrk="1" hangingPunct="1"/>
            <a:r>
              <a:rPr lang="en-US" altLang="ja-JP" dirty="0" smtClean="0">
                <a:ea typeface="ＭＳ Ｐ明朝" pitchFamily="18" charset="-128"/>
              </a:rPr>
              <a:t>Eclipse Platform</a:t>
            </a:r>
            <a:r>
              <a:rPr lang="ja-JP" altLang="en-US" dirty="0" smtClean="0">
                <a:ea typeface="ＭＳ Ｐ明朝" pitchFamily="18" charset="-128"/>
              </a:rPr>
              <a:t>においてパッチ投稿数はコミッター選出の指標として有効と判断します．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右の図は，レビュー時間の分布になりますが，</a:t>
            </a:r>
            <a:endParaRPr lang="en-US" altLang="ja-JP" dirty="0" smtClean="0">
              <a:ea typeface="ＭＳ Ｐ明朝" pitchFamily="18" charset="-128"/>
            </a:endParaRPr>
          </a:p>
          <a:p>
            <a:pPr eaLnBrk="1" hangingPunct="1"/>
            <a:r>
              <a:rPr lang="ja-JP" altLang="en-US" dirty="0" smtClean="0">
                <a:ea typeface="ＭＳ Ｐ明朝" pitchFamily="18" charset="-128"/>
              </a:rPr>
              <a:t>こちらでは統計的有意差がないため，</a:t>
            </a:r>
            <a:endParaRPr lang="en-US" altLang="ja-JP" dirty="0" smtClean="0">
              <a:ea typeface="ＭＳ Ｐ明朝" pitchFamily="18" charset="-128"/>
            </a:endParaRPr>
          </a:p>
          <a:p>
            <a:pPr eaLnBrk="1" hangingPunct="1"/>
            <a:r>
              <a:rPr lang="en-US" altLang="ja-JP" dirty="0" smtClean="0">
                <a:ea typeface="ＭＳ Ｐ明朝" pitchFamily="18" charset="-128"/>
              </a:rPr>
              <a:t>Eclipse Platform</a:t>
            </a:r>
            <a:r>
              <a:rPr lang="ja-JP" altLang="en-US" dirty="0" smtClean="0">
                <a:ea typeface="ＭＳ Ｐ明朝" pitchFamily="18" charset="-128"/>
              </a:rPr>
              <a:t>においてレビュー時間はコミッター選出の指標として使えないと判断します．</a:t>
            </a:r>
            <a:endParaRPr lang="en-US" altLang="ja-JP" dirty="0" smtClean="0">
              <a:ea typeface="ＭＳ Ｐ明朝" pitchFamily="18" charset="-128"/>
            </a:endParaRPr>
          </a:p>
          <a:p>
            <a:pPr eaLnBrk="1" hangingPunct="1"/>
            <a:endParaRPr kumimoji="1" lang="en-US" altLang="ja-JP" dirty="0" smtClean="0">
              <a:ea typeface="ＭＳ Ｐ明朝" pitchFamily="18" charset="-128"/>
            </a:endParaRPr>
          </a:p>
          <a:p>
            <a:pPr eaLnBrk="1" hangingPunct="1"/>
            <a:r>
              <a:rPr kumimoji="1" lang="ja-JP" altLang="en-US" dirty="0" smtClean="0">
                <a:ea typeface="ＭＳ Ｐ明朝" pitchFamily="18" charset="-128"/>
              </a:rPr>
              <a:t>このような方法で，同様に全てのプロジェクトの活動内容において比較を行います．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8</a:t>
            </a:fld>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スライド イメージ プレースホルダ 1"/>
          <p:cNvSpPr>
            <a:spLocks noGrp="1" noRot="1" noChangeAspect="1" noTextEdit="1"/>
          </p:cNvSpPr>
          <p:nvPr>
            <p:ph type="sldImg"/>
          </p:nvPr>
        </p:nvSpPr>
        <p:spPr>
          <a:ln/>
        </p:spPr>
      </p:sp>
      <p:sp>
        <p:nvSpPr>
          <p:cNvPr id="49155"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次に</a:t>
            </a:r>
            <a:r>
              <a:rPr lang="en-US" altLang="ja-JP" dirty="0" smtClean="0">
                <a:ea typeface="ＭＳ Ｐ明朝" pitchFamily="18" charset="-128"/>
              </a:rPr>
              <a:t>RQ</a:t>
            </a:r>
            <a:r>
              <a:rPr lang="ja-JP" altLang="en-US" dirty="0" smtClean="0">
                <a:ea typeface="ＭＳ Ｐ明朝" pitchFamily="18" charset="-128"/>
              </a:rPr>
              <a:t>２の分析方法を</a:t>
            </a:r>
            <a:r>
              <a:rPr lang="en-US" altLang="ja-JP" dirty="0" smtClean="0">
                <a:ea typeface="ＭＳ Ｐ明朝" pitchFamily="18" charset="-128"/>
              </a:rPr>
              <a:t>eclipse platform</a:t>
            </a:r>
            <a:r>
              <a:rPr lang="ja-JP" altLang="en-US" dirty="0" smtClean="0">
                <a:ea typeface="ＭＳ Ｐ明朝" pitchFamily="18" charset="-128"/>
              </a:rPr>
              <a:t>を例にとって説明します．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左の図はコミッターの昇格前・昇格後のパッチ投稿数の分布になります．</a:t>
            </a:r>
            <a:endParaRPr lang="en-US" altLang="ja-JP" dirty="0" smtClean="0">
              <a:ea typeface="ＭＳ Ｐ明朝" pitchFamily="18" charset="-128"/>
            </a:endParaRPr>
          </a:p>
          <a:p>
            <a:pPr eaLnBrk="1" hangingPunct="1"/>
            <a:r>
              <a:rPr lang="ja-JP" altLang="en-US" dirty="0" smtClean="0">
                <a:ea typeface="ＭＳ Ｐ明朝" pitchFamily="18" charset="-128"/>
              </a:rPr>
              <a:t>ここから，昇格前より昇格後のほうがパッチ投稿数が少なく，統計的有意差があったため，</a:t>
            </a:r>
            <a:endParaRPr lang="en-US" altLang="ja-JP" dirty="0" smtClean="0">
              <a:ea typeface="ＭＳ Ｐ明朝" pitchFamily="18" charset="-128"/>
            </a:endParaRPr>
          </a:p>
          <a:p>
            <a:pPr eaLnBrk="1" hangingPunct="1"/>
            <a:r>
              <a:rPr lang="ja-JP" altLang="en-US" dirty="0" smtClean="0">
                <a:ea typeface="ＭＳ Ｐ明朝" pitchFamily="18" charset="-128"/>
              </a:rPr>
              <a:t>コミッター昇格後にパッチ投稿数が減少していると判断します．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同様にレビュー数の場合は，昇格後のほうが多くなっているので，</a:t>
            </a:r>
            <a:endParaRPr lang="en-US" altLang="ja-JP" dirty="0" smtClean="0">
              <a:ea typeface="ＭＳ Ｐ明朝" pitchFamily="18" charset="-128"/>
            </a:endParaRPr>
          </a:p>
          <a:p>
            <a:pPr eaLnBrk="1" hangingPunct="1"/>
            <a:r>
              <a:rPr lang="ja-JP" altLang="en-US" dirty="0" smtClean="0">
                <a:ea typeface="ＭＳ Ｐ明朝" pitchFamily="18" charset="-128"/>
              </a:rPr>
              <a:t>コミッター昇格後にレビュー数が増加していると判断します．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レビュー時間は統計的有意差がみられなかったため，</a:t>
            </a:r>
            <a:endParaRPr lang="en-US" altLang="ja-JP" dirty="0" smtClean="0">
              <a:ea typeface="ＭＳ Ｐ明朝" pitchFamily="18" charset="-128"/>
            </a:endParaRPr>
          </a:p>
          <a:p>
            <a:pPr eaLnBrk="1" hangingPunct="1"/>
            <a:r>
              <a:rPr lang="ja-JP" altLang="en-US" dirty="0" smtClean="0">
                <a:ea typeface="ＭＳ Ｐ明朝" pitchFamily="18" charset="-128"/>
              </a:rPr>
              <a:t>コミッター昇格前後に変化がなかったと判断します．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このようにコミッター昇格前後の比較を，他のプロジェクトでも行います．</a:t>
            </a:r>
          </a:p>
        </p:txBody>
      </p:sp>
      <p:sp>
        <p:nvSpPr>
          <p:cNvPr id="49156" name="スライド番号プレースホルダ 3"/>
          <p:cNvSpPr>
            <a:spLocks noGrp="1"/>
          </p:cNvSpPr>
          <p:nvPr>
            <p:ph type="sldNum" sz="quarter" idx="5"/>
          </p:nvPr>
        </p:nvSpPr>
        <p:spPr>
          <a:noFill/>
        </p:spPr>
        <p:txBody>
          <a:bodyPr/>
          <a:lstStyle/>
          <a:p>
            <a:fld id="{88FC4EFD-39B9-4E9C-8701-6DB5BCD00F2D}" type="slidenum">
              <a:rPr lang="en-US" altLang="ja-JP" smtClean="0"/>
              <a:pPr/>
              <a:t>9</a:t>
            </a:fld>
            <a:endParaRPr lang="en-US" altLang="ja-JP"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p:cNvSpPr>
            <a:spLocks noGrp="1" noRot="1" noChangeAspect="1" noTextEdit="1"/>
          </p:cNvSpPr>
          <p:nvPr>
            <p:ph type="sldImg"/>
          </p:nvPr>
        </p:nvSpPr>
        <p:spPr>
          <a:ln/>
        </p:spPr>
      </p:sp>
      <p:sp>
        <p:nvSpPr>
          <p:cNvPr id="41987"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以上の分析方法を用いて，ケーススタディを行います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本研究では，不具合管理システム</a:t>
            </a:r>
            <a:r>
              <a:rPr lang="en-US" altLang="ja-JP" dirty="0" err="1" smtClean="0">
                <a:ea typeface="ＭＳ Ｐ明朝" pitchFamily="18" charset="-128"/>
              </a:rPr>
              <a:t>Bugzilla</a:t>
            </a:r>
            <a:r>
              <a:rPr lang="ja-JP" altLang="en-US" dirty="0" smtClean="0">
                <a:ea typeface="ＭＳ Ｐ明朝" pitchFamily="18" charset="-128"/>
              </a:rPr>
              <a:t>を用いてパッチの投稿・レビューを管理している，</a:t>
            </a:r>
            <a:r>
              <a:rPr lang="en-US" altLang="ja-JP" dirty="0" smtClean="0">
                <a:ea typeface="ＭＳ Ｐ明朝" pitchFamily="18" charset="-128"/>
              </a:rPr>
              <a:t>32</a:t>
            </a:r>
            <a:r>
              <a:rPr lang="ja-JP" altLang="en-US" dirty="0" smtClean="0">
                <a:ea typeface="ＭＳ Ｐ明朝" pitchFamily="18" charset="-128"/>
              </a:rPr>
              <a:t>件の</a:t>
            </a:r>
            <a:r>
              <a:rPr lang="en-US" altLang="ja-JP" dirty="0" smtClean="0">
                <a:ea typeface="ＭＳ Ｐ明朝" pitchFamily="18" charset="-128"/>
              </a:rPr>
              <a:t>OSS</a:t>
            </a:r>
            <a:r>
              <a:rPr lang="ja-JP" altLang="en-US" dirty="0" smtClean="0">
                <a:ea typeface="ＭＳ Ｐ明朝" pitchFamily="18" charset="-128"/>
              </a:rPr>
              <a:t>プロジェクトを対象として分析を行います．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endParaRPr lang="ja-JP" altLang="en-US" dirty="0" smtClean="0">
              <a:ea typeface="ＭＳ Ｐ明朝" pitchFamily="18" charset="-128"/>
            </a:endParaRPr>
          </a:p>
        </p:txBody>
      </p:sp>
      <p:sp>
        <p:nvSpPr>
          <p:cNvPr id="41988" name="スライド番号プレースホルダ 3"/>
          <p:cNvSpPr>
            <a:spLocks noGrp="1"/>
          </p:cNvSpPr>
          <p:nvPr>
            <p:ph type="sldNum" sz="quarter" idx="5"/>
          </p:nvPr>
        </p:nvSpPr>
        <p:spPr>
          <a:noFill/>
        </p:spPr>
        <p:txBody>
          <a:bodyPr/>
          <a:lstStyle/>
          <a:p>
            <a:fld id="{DEE9B644-2624-442B-A672-01C13BADAC23}" type="slidenum">
              <a:rPr lang="en-US" altLang="ja-JP" smtClean="0"/>
              <a:pPr/>
              <a:t>10</a:t>
            </a:fld>
            <a:endParaRPr lang="en-US" altLang="ja-JP"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 1"/>
          <p:cNvSpPr>
            <a:spLocks noGrp="1" noRot="1" noChangeAspect="1" noTextEdit="1"/>
          </p:cNvSpPr>
          <p:nvPr>
            <p:ph type="sldImg"/>
          </p:nvPr>
        </p:nvSpPr>
        <p:spPr>
          <a:ln/>
        </p:spPr>
      </p:sp>
      <p:sp>
        <p:nvSpPr>
          <p:cNvPr id="41987"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基本統計量として，プロジェクトの</a:t>
            </a:r>
            <a:endParaRPr lang="en-US" altLang="ja-JP" dirty="0" smtClean="0">
              <a:ea typeface="ＭＳ Ｐ明朝" pitchFamily="18" charset="-128"/>
            </a:endParaRPr>
          </a:p>
          <a:p>
            <a:pPr eaLnBrk="1" hangingPunct="1"/>
            <a:r>
              <a:rPr lang="ja-JP" altLang="en-US" dirty="0" smtClean="0">
                <a:ea typeface="ＭＳ Ｐ明朝" pitchFamily="18" charset="-128"/>
              </a:rPr>
              <a:t>分析期間，不具合報告件数，コミッター数，非コミッター数の分布を</a:t>
            </a:r>
            <a:endParaRPr lang="en-US" altLang="ja-JP" dirty="0" smtClean="0">
              <a:ea typeface="ＭＳ Ｐ明朝" pitchFamily="18" charset="-128"/>
            </a:endParaRPr>
          </a:p>
          <a:p>
            <a:pPr eaLnBrk="1" hangingPunct="1"/>
            <a:r>
              <a:rPr lang="ja-JP" altLang="en-US" dirty="0" smtClean="0">
                <a:ea typeface="ＭＳ Ｐ明朝" pitchFamily="18" charset="-128"/>
              </a:rPr>
              <a:t>以下の図に示します．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endParaRPr lang="ja-JP" altLang="en-US" dirty="0" smtClean="0">
              <a:ea typeface="ＭＳ Ｐ明朝" pitchFamily="18" charset="-128"/>
            </a:endParaRPr>
          </a:p>
        </p:txBody>
      </p:sp>
      <p:sp>
        <p:nvSpPr>
          <p:cNvPr id="41988" name="スライド番号プレースホルダ 3"/>
          <p:cNvSpPr>
            <a:spLocks noGrp="1"/>
          </p:cNvSpPr>
          <p:nvPr>
            <p:ph type="sldNum" sz="quarter" idx="5"/>
          </p:nvPr>
        </p:nvSpPr>
        <p:spPr>
          <a:noFill/>
        </p:spPr>
        <p:txBody>
          <a:bodyPr/>
          <a:lstStyle/>
          <a:p>
            <a:fld id="{DEE9B644-2624-442B-A672-01C13BADAC23}" type="slidenum">
              <a:rPr lang="en-US" altLang="ja-JP" smtClean="0"/>
              <a:pPr/>
              <a:t>11</a:t>
            </a:fld>
            <a:endParaRPr lang="en-US" altLang="ja-JP"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RQ1</a:t>
            </a:r>
            <a:r>
              <a:rPr kumimoji="1" lang="ja-JP" altLang="en-US" dirty="0" smtClean="0"/>
              <a:t>の結果について説明します．</a:t>
            </a:r>
            <a:endParaRPr kumimoji="1" lang="en-US" altLang="ja-JP" dirty="0" smtClean="0"/>
          </a:p>
          <a:p>
            <a:endParaRPr kumimoji="1" lang="en-US" altLang="ja-JP" dirty="0" smtClean="0"/>
          </a:p>
          <a:p>
            <a:r>
              <a:rPr kumimoji="1" lang="ja-JP" altLang="en-US" dirty="0" smtClean="0"/>
              <a:t>こちらの図は，各プロジェクトでのコミッター昇格前と非コミッターの</a:t>
            </a:r>
            <a:endParaRPr kumimoji="1" lang="en-US" altLang="ja-JP" dirty="0" smtClean="0"/>
          </a:p>
          <a:p>
            <a:r>
              <a:rPr kumimoji="1" lang="ja-JP" altLang="en-US" dirty="0" smtClean="0"/>
              <a:t>活動内容別の有意差検定を行った結果を示しています．</a:t>
            </a:r>
            <a:endParaRPr kumimoji="1" lang="en-US" altLang="ja-JP" dirty="0" smtClean="0"/>
          </a:p>
          <a:p>
            <a:r>
              <a:rPr kumimoji="1" lang="ja-JP" altLang="en-US" dirty="0" smtClean="0"/>
              <a:t>縦軸は，プロジェクト件数を示し，灰色が有意差なし，青色が有意差ありを示しています．</a:t>
            </a:r>
            <a:endParaRPr kumimoji="1" lang="en-US" altLang="ja-JP" dirty="0" smtClean="0"/>
          </a:p>
          <a:p>
            <a:endParaRPr kumimoji="1" lang="en-US" altLang="ja-JP" dirty="0" smtClean="0"/>
          </a:p>
          <a:p>
            <a:r>
              <a:rPr kumimoji="1" lang="ja-JP" altLang="en-US" dirty="0" smtClean="0"/>
              <a:t>この結果より，参加期間とコメント数は多くのプロジェクトにおいて</a:t>
            </a:r>
            <a:endParaRPr kumimoji="1" lang="en-US" altLang="ja-JP" dirty="0" smtClean="0"/>
          </a:p>
          <a:p>
            <a:r>
              <a:rPr kumimoji="1" lang="ja-JP" altLang="en-US" dirty="0" smtClean="0"/>
              <a:t>コミッター選出の指標として有効であることがわかります．</a:t>
            </a:r>
            <a:endParaRPr kumimoji="1" lang="en-US" altLang="ja-JP" dirty="0" smtClean="0"/>
          </a:p>
          <a:p>
            <a:r>
              <a:rPr kumimoji="1" lang="ja-JP" altLang="en-US" dirty="0" smtClean="0"/>
              <a:t>また，一方でレビュー時間は多くのプロジェクトにおいて有意差がなく，</a:t>
            </a:r>
            <a:endParaRPr kumimoji="1" lang="en-US" altLang="ja-JP" dirty="0" smtClean="0"/>
          </a:p>
          <a:p>
            <a:r>
              <a:rPr kumimoji="1" lang="ja-JP" altLang="en-US" dirty="0" smtClean="0"/>
              <a:t>コミッター選出の指標として使えないことがわかります．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12</a:t>
            </a:fld>
            <a:endParaRPr lang="en-US" altLang="ja-JP"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コミッター選出の指標として最も多くのプロジェクトで有効であった参加期間について，</a:t>
            </a:r>
            <a:endParaRPr kumimoji="1" lang="en-US" altLang="ja-JP" dirty="0" smtClean="0"/>
          </a:p>
          <a:p>
            <a:r>
              <a:rPr kumimoji="1" lang="ja-JP" altLang="en-US" dirty="0" smtClean="0"/>
              <a:t>各プロジェクト毎のコミッター昇格前の分布をこの箱ヒゲ図に示します．</a:t>
            </a:r>
            <a:endParaRPr kumimoji="1" lang="en-US" altLang="ja-JP" dirty="0" smtClean="0"/>
          </a:p>
          <a:p>
            <a:r>
              <a:rPr kumimoji="1" lang="ja-JP" altLang="en-US" dirty="0" smtClean="0"/>
              <a:t>こちらが非コミッターと統計的有意差のあったプロジェクト，</a:t>
            </a:r>
            <a:endParaRPr kumimoji="1" lang="en-US" altLang="ja-JP" dirty="0" smtClean="0"/>
          </a:p>
          <a:p>
            <a:r>
              <a:rPr kumimoji="1" lang="ja-JP" altLang="en-US" dirty="0" smtClean="0"/>
              <a:t>こちらが統計的有意差の見られなかったプロジェクトです．</a:t>
            </a:r>
            <a:endParaRPr kumimoji="1" lang="en-US" altLang="ja-JP" dirty="0" smtClean="0"/>
          </a:p>
          <a:p>
            <a:endParaRPr kumimoji="1" lang="en-US" altLang="ja-JP" dirty="0" smtClean="0"/>
          </a:p>
          <a:p>
            <a:r>
              <a:rPr kumimoji="1" lang="ja-JP" altLang="en-US" dirty="0" smtClean="0"/>
              <a:t>この図より，有意差のあるプロジェクトのほうが，有意差のないプロジェクトに比べて，</a:t>
            </a:r>
            <a:endParaRPr kumimoji="1" lang="en-US" altLang="ja-JP" dirty="0" smtClean="0"/>
          </a:p>
          <a:p>
            <a:r>
              <a:rPr kumimoji="1" lang="ja-JP" altLang="en-US" dirty="0" smtClean="0"/>
              <a:t>参加期間が長いことがわかります．</a:t>
            </a:r>
            <a:endParaRPr kumimoji="1" lang="en-US" altLang="ja-JP" dirty="0" smtClean="0"/>
          </a:p>
          <a:p>
            <a:endParaRPr kumimoji="1" lang="en-US" altLang="ja-JP" dirty="0" smtClean="0"/>
          </a:p>
          <a:p>
            <a:r>
              <a:rPr kumimoji="1" lang="ja-JP" altLang="en-US" dirty="0" smtClean="0"/>
              <a:t>また殆どのプロジェクトにおいて，</a:t>
            </a:r>
            <a:r>
              <a:rPr kumimoji="1" lang="en-US" altLang="ja-JP" dirty="0" smtClean="0"/>
              <a:t>75</a:t>
            </a:r>
            <a:r>
              <a:rPr kumimoji="1" lang="ja-JP" altLang="en-US" dirty="0" smtClean="0"/>
              <a:t>％のコミッターが約</a:t>
            </a:r>
            <a:r>
              <a:rPr kumimoji="1" lang="en-US" altLang="ja-JP" dirty="0" smtClean="0"/>
              <a:t>1</a:t>
            </a:r>
            <a:r>
              <a:rPr kumimoji="1" lang="ja-JP" altLang="en-US" dirty="0" smtClean="0"/>
              <a:t>年以内にコミッターへ昇格していることから，</a:t>
            </a:r>
            <a:endParaRPr kumimoji="1" lang="en-US" altLang="ja-JP" dirty="0" smtClean="0"/>
          </a:p>
          <a:p>
            <a:r>
              <a:rPr kumimoji="1" lang="ja-JP" altLang="en-US" dirty="0" smtClean="0"/>
              <a:t>約</a:t>
            </a:r>
            <a:r>
              <a:rPr kumimoji="1" lang="en-US" altLang="ja-JP" dirty="0" smtClean="0"/>
              <a:t>1</a:t>
            </a:r>
            <a:r>
              <a:rPr kumimoji="1" lang="ja-JP" altLang="en-US" dirty="0" smtClean="0"/>
              <a:t>年程度の参加期間がコミッター選出の指標として有効であると言えます．</a:t>
            </a:r>
            <a:endParaRPr kumimoji="1" lang="en-US" altLang="ja-JP" dirty="0" smtClean="0"/>
          </a:p>
          <a:p>
            <a:endParaRPr kumimoji="1" lang="en-US" altLang="ja-JP" dirty="0" smtClean="0"/>
          </a:p>
          <a:p>
            <a:r>
              <a:rPr kumimoji="1" lang="ja-JP" altLang="en-US" dirty="0" smtClean="0"/>
              <a:t>また，こちらに示す</a:t>
            </a:r>
            <a:r>
              <a:rPr kumimoji="1" lang="en-US" altLang="ja-JP" dirty="0" err="1" smtClean="0"/>
              <a:t>Globus</a:t>
            </a:r>
            <a:r>
              <a:rPr kumimoji="1" lang="ja-JP" altLang="en-US" dirty="0" smtClean="0"/>
              <a:t>と</a:t>
            </a:r>
            <a:r>
              <a:rPr kumimoji="1" lang="en-US" altLang="ja-JP" dirty="0" smtClean="0"/>
              <a:t>Mess</a:t>
            </a:r>
            <a:r>
              <a:rPr kumimoji="1" lang="ja-JP" altLang="en-US" dirty="0" smtClean="0"/>
              <a:t>の</a:t>
            </a:r>
            <a:r>
              <a:rPr kumimoji="1" lang="en-US" altLang="ja-JP" dirty="0" smtClean="0"/>
              <a:t>2</a:t>
            </a:r>
            <a:r>
              <a:rPr kumimoji="1" lang="ja-JP" altLang="en-US" dirty="0" smtClean="0"/>
              <a:t>プロジェクトはコミッターの人数が他のプロジェクトと比べて少数で，</a:t>
            </a:r>
            <a:endParaRPr kumimoji="1" lang="en-US" altLang="ja-JP" dirty="0" smtClean="0"/>
          </a:p>
          <a:p>
            <a:r>
              <a:rPr kumimoji="1" lang="ja-JP" altLang="en-US" dirty="0" smtClean="0"/>
              <a:t>慎重なコミッター選出を行っているため，昇格に時間がかかっていると考えられます．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13</a:t>
            </a:fld>
            <a:endParaRPr lang="en-US" altLang="ja-JP"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複数のプロジェクトを有する大規模なプロジェクトに関して，</a:t>
            </a:r>
            <a:endParaRPr kumimoji="1" lang="en-US" altLang="ja-JP" dirty="0" smtClean="0"/>
          </a:p>
          <a:p>
            <a:r>
              <a:rPr kumimoji="1" lang="ja-JP" altLang="en-US" dirty="0" smtClean="0"/>
              <a:t>活動回数が指標として使える割合を示した表をこちらに示します．</a:t>
            </a:r>
            <a:endParaRPr kumimoji="1" lang="en-US" altLang="ja-JP" dirty="0" smtClean="0"/>
          </a:p>
          <a:p>
            <a:endParaRPr kumimoji="1" lang="en-US" altLang="ja-JP" dirty="0" smtClean="0"/>
          </a:p>
          <a:p>
            <a:r>
              <a:rPr kumimoji="1" lang="ja-JP" altLang="en-US" dirty="0" smtClean="0"/>
              <a:t>この表より，</a:t>
            </a:r>
            <a:r>
              <a:rPr kumimoji="1" lang="en-US" altLang="ja-JP" dirty="0" smtClean="0"/>
              <a:t>Mozilla</a:t>
            </a:r>
            <a:r>
              <a:rPr kumimoji="1" lang="ja-JP" altLang="en-US" dirty="0" smtClean="0"/>
              <a:t>は他のプロジェクトより，レビュー数が有効であることがわかります．</a:t>
            </a:r>
            <a:endParaRPr kumimoji="1" lang="en-US" altLang="ja-JP" dirty="0" smtClean="0"/>
          </a:p>
          <a:p>
            <a:r>
              <a:rPr kumimoji="1" lang="ja-JP" altLang="en-US" dirty="0" smtClean="0"/>
              <a:t>これは，</a:t>
            </a:r>
            <a:r>
              <a:rPr kumimoji="1" lang="en-US" altLang="ja-JP" dirty="0" smtClean="0"/>
              <a:t>Mozilla</a:t>
            </a:r>
            <a:r>
              <a:rPr kumimoji="1" lang="ja-JP" altLang="en-US" dirty="0" smtClean="0"/>
              <a:t>特有の</a:t>
            </a:r>
            <a:r>
              <a:rPr kumimoji="1" lang="en-US" altLang="ja-JP" dirty="0" smtClean="0"/>
              <a:t>super-reviewer</a:t>
            </a:r>
            <a:r>
              <a:rPr kumimoji="1" lang="ja-JP" altLang="en-US" dirty="0" smtClean="0"/>
              <a:t>という役割の存在から，プロジェクト内でのレビューが活発になったからと考えられます．</a:t>
            </a:r>
            <a:endParaRPr kumimoji="1" lang="en-US" altLang="ja-JP" dirty="0" smtClean="0"/>
          </a:p>
          <a:p>
            <a:endParaRPr kumimoji="1" lang="en-US" altLang="ja-JP" dirty="0" smtClean="0"/>
          </a:p>
          <a:p>
            <a:r>
              <a:rPr kumimoji="1" lang="ja-JP" altLang="en-US" dirty="0" smtClean="0"/>
              <a:t>また，</a:t>
            </a:r>
            <a:r>
              <a:rPr kumimoji="1" lang="en-US" altLang="ja-JP" dirty="0" err="1" smtClean="0"/>
              <a:t>OpenOffice</a:t>
            </a:r>
            <a:r>
              <a:rPr kumimoji="1" lang="ja-JP" altLang="en-US" dirty="0" smtClean="0"/>
              <a:t>は他のプロジェクトより，回数で有効な指標が少ないことがわかります．</a:t>
            </a:r>
            <a:endParaRPr kumimoji="1" lang="en-US" altLang="ja-JP" dirty="0" smtClean="0"/>
          </a:p>
          <a:p>
            <a:r>
              <a:rPr kumimoji="1" lang="ja-JP" altLang="en-US" dirty="0" smtClean="0"/>
              <a:t>これは，</a:t>
            </a:r>
            <a:r>
              <a:rPr kumimoji="1" lang="en-US" altLang="ja-JP" dirty="0" err="1" smtClean="0"/>
              <a:t>OpenOffice</a:t>
            </a:r>
            <a:r>
              <a:rPr kumimoji="1" lang="ja-JP" altLang="en-US" dirty="0" smtClean="0"/>
              <a:t>において，非コミッターが直接プロジェクト管理者へコミッターになりたいと志願し，</a:t>
            </a:r>
            <a:endParaRPr kumimoji="1" lang="en-US" altLang="ja-JP" dirty="0" smtClean="0"/>
          </a:p>
          <a:p>
            <a:r>
              <a:rPr kumimoji="1" lang="ja-JP" altLang="en-US" dirty="0" smtClean="0"/>
              <a:t>コミッターへ昇格することもあり得るため，活動回数ではなく，開発者自身のモチベーションも指標の</a:t>
            </a:r>
            <a:r>
              <a:rPr kumimoji="1" lang="en-US" altLang="ja-JP" dirty="0" smtClean="0"/>
              <a:t>1</a:t>
            </a:r>
            <a:r>
              <a:rPr kumimoji="1" lang="ja-JP" altLang="en-US" dirty="0" smtClean="0"/>
              <a:t>つとして考えられることが挙げられます．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14</a:t>
            </a:fld>
            <a:endParaRPr lang="en-US" altLang="ja-JP"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r>
              <a:rPr kumimoji="1" lang="en-US" altLang="ja-JP" dirty="0" smtClean="0"/>
              <a:t>RQ2</a:t>
            </a:r>
            <a:r>
              <a:rPr kumimoji="1" lang="ja-JP" altLang="en-US" dirty="0" smtClean="0"/>
              <a:t>の結果について，図に示します．</a:t>
            </a:r>
            <a:endParaRPr kumimoji="1" lang="en-US" altLang="ja-JP" dirty="0" smtClean="0"/>
          </a:p>
          <a:p>
            <a:endParaRPr kumimoji="1" lang="en-US" altLang="ja-JP" dirty="0" smtClean="0"/>
          </a:p>
          <a:p>
            <a:r>
              <a:rPr kumimoji="1" lang="ja-JP" altLang="en-US" dirty="0" smtClean="0"/>
              <a:t>こちらの図は，各プロジェクトでのコミッター昇格前と昇格後の</a:t>
            </a:r>
            <a:endParaRPr kumimoji="1" lang="en-US" altLang="ja-JP" dirty="0" smtClean="0"/>
          </a:p>
          <a:p>
            <a:r>
              <a:rPr kumimoji="1" lang="ja-JP" altLang="en-US" dirty="0" smtClean="0"/>
              <a:t>活動内容別の有意差検定を行った結果を示しています．</a:t>
            </a:r>
            <a:endParaRPr kumimoji="1" lang="en-US" altLang="ja-JP" dirty="0" smtClean="0"/>
          </a:p>
          <a:p>
            <a:r>
              <a:rPr kumimoji="1" lang="ja-JP" altLang="en-US" dirty="0" smtClean="0"/>
              <a:t>縦軸は，プロジェクト件数を示し，灰色が有意差なし，</a:t>
            </a:r>
            <a:endParaRPr kumimoji="1" lang="en-US" altLang="ja-JP" dirty="0" smtClean="0"/>
          </a:p>
          <a:p>
            <a:r>
              <a:rPr kumimoji="1" lang="ja-JP" altLang="en-US" dirty="0" smtClean="0"/>
              <a:t>青色が有意差ありでコミッター昇格後に増加，赤色が有意差ありでコミッター昇格後に減少していることを示しています．</a:t>
            </a:r>
            <a:endParaRPr kumimoji="1" lang="en-US" altLang="ja-JP" dirty="0" smtClean="0"/>
          </a:p>
          <a:p>
            <a:endParaRPr kumimoji="1" lang="en-US" altLang="ja-JP" dirty="0" smtClean="0"/>
          </a:p>
          <a:p>
            <a:r>
              <a:rPr kumimoji="1" lang="ja-JP" altLang="en-US" dirty="0" smtClean="0"/>
              <a:t>この結果より，どの活動内容においても多くのプロジェクトでは，有意差の見られるほど大きな変化はないことがわかります．</a:t>
            </a:r>
            <a:endParaRPr kumimoji="1" lang="en-US" altLang="ja-JP" dirty="0" smtClean="0"/>
          </a:p>
          <a:p>
            <a:r>
              <a:rPr kumimoji="1" lang="ja-JP" altLang="en-US" dirty="0" smtClean="0"/>
              <a:t>しかし，有意差の見られた一部のプロジェクトにおいて，</a:t>
            </a:r>
            <a:endParaRPr kumimoji="1" lang="en-US" altLang="ja-JP" dirty="0" smtClean="0"/>
          </a:p>
          <a:p>
            <a:r>
              <a:rPr kumimoji="1" lang="ja-JP" altLang="en-US" dirty="0" smtClean="0"/>
              <a:t>パッチ投稿数は減少，レビュー数とコメント数は増加傾向にあることがわかります．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15</a:t>
            </a:fld>
            <a:endParaRPr lang="en-US" altLang="ja-JP"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Research Questions</a:t>
            </a:r>
            <a:r>
              <a:rPr kumimoji="1" lang="ja-JP" altLang="en-US" dirty="0" smtClean="0"/>
              <a:t>で得られた結果について考察します</a:t>
            </a:r>
            <a:endParaRPr kumimoji="1" lang="en-US" altLang="ja-JP" dirty="0" smtClean="0"/>
          </a:p>
          <a:p>
            <a:endParaRPr kumimoji="1" lang="en-US" altLang="ja-JP" dirty="0" smtClean="0"/>
          </a:p>
          <a:p>
            <a:r>
              <a:rPr kumimoji="1" lang="en-US" altLang="ja-JP" dirty="0" smtClean="0"/>
              <a:t>RQ1</a:t>
            </a:r>
            <a:r>
              <a:rPr kumimoji="1" lang="ja-JP" altLang="en-US" dirty="0" smtClean="0"/>
              <a:t>で，参加期間，コメント数が有効であることがわかりました．</a:t>
            </a:r>
            <a:endParaRPr kumimoji="1" lang="en-US" altLang="ja-JP" dirty="0" smtClean="0"/>
          </a:p>
          <a:p>
            <a:r>
              <a:rPr kumimoji="1" lang="ja-JP" altLang="en-US" dirty="0" smtClean="0"/>
              <a:t>これは，継続的かつ頻繁な活動によって，プロジェクト管理者への注目を集めることが重要だと考えられます．</a:t>
            </a:r>
            <a:endParaRPr kumimoji="1" lang="en-US" altLang="ja-JP" dirty="0" smtClean="0"/>
          </a:p>
          <a:p>
            <a:endParaRPr kumimoji="1" lang="en-US" altLang="ja-JP" dirty="0" smtClean="0"/>
          </a:p>
          <a:p>
            <a:r>
              <a:rPr kumimoji="1" lang="en-US" altLang="ja-JP" dirty="0" smtClean="0"/>
              <a:t>RQ2</a:t>
            </a:r>
            <a:r>
              <a:rPr kumimoji="1" lang="ja-JP" altLang="en-US" dirty="0" smtClean="0"/>
              <a:t>では，コミッターへの昇格後，パッチ投稿数は減少し，レビュー数，コメント数は増加することがわかりました．</a:t>
            </a:r>
            <a:endParaRPr kumimoji="1" lang="en-US" altLang="ja-JP" dirty="0" smtClean="0"/>
          </a:p>
          <a:p>
            <a:r>
              <a:rPr kumimoji="1" lang="ja-JP" altLang="en-US" dirty="0" smtClean="0"/>
              <a:t>この変化は，コミッターへの昇格によって，コードの開発・修正を行う役割から，プロジェクトの管理をする役割へ</a:t>
            </a:r>
            <a:endParaRPr kumimoji="1" lang="en-US" altLang="ja-JP" dirty="0" smtClean="0"/>
          </a:p>
          <a:p>
            <a:r>
              <a:rPr kumimoji="1" lang="ja-JP" altLang="en-US" dirty="0" smtClean="0"/>
              <a:t>移動したことが考えられます．</a:t>
            </a:r>
            <a:endParaRPr kumimoji="1" lang="en-US" altLang="ja-JP" dirty="0" smtClean="0"/>
          </a:p>
          <a:p>
            <a:endParaRPr kumimoji="1" lang="en-US" altLang="ja-JP" dirty="0" smtClean="0"/>
          </a:p>
          <a:p>
            <a:r>
              <a:rPr kumimoji="1" lang="ja-JP" altLang="en-US" dirty="0" smtClean="0"/>
              <a:t>こちらの図は</a:t>
            </a:r>
            <a:r>
              <a:rPr kumimoji="1" lang="en-US" altLang="ja-JP" dirty="0" smtClean="0"/>
              <a:t>Apache</a:t>
            </a:r>
            <a:r>
              <a:rPr kumimoji="1" lang="ja-JP" altLang="en-US" dirty="0" err="1" smtClean="0"/>
              <a:t>での</a:t>
            </a:r>
            <a:r>
              <a:rPr kumimoji="1" lang="ja-JP" altLang="en-US" dirty="0" smtClean="0"/>
              <a:t>開発者の組織図を示しています．右へ行くほど中心的な役割となっており，</a:t>
            </a:r>
            <a:endParaRPr kumimoji="1" lang="en-US" altLang="ja-JP" dirty="0" smtClean="0"/>
          </a:p>
          <a:p>
            <a:r>
              <a:rPr kumimoji="1" lang="ja-JP" altLang="en-US" dirty="0" smtClean="0"/>
              <a:t>開発者からコミッターへ，さらにプロジェクト管理委員へと昇格していくことを示しています．</a:t>
            </a:r>
            <a:endParaRPr kumimoji="1" lang="en-US" altLang="ja-JP" dirty="0" smtClean="0"/>
          </a:p>
          <a:p>
            <a:r>
              <a:rPr kumimoji="1" lang="ja-JP" altLang="en-US" dirty="0" smtClean="0"/>
              <a:t>他のプロジェクトでも同様に，中心的な役割へ昇格することによって，プロジェクト管理を行うようになり，</a:t>
            </a:r>
            <a:endParaRPr kumimoji="1" lang="en-US" altLang="ja-JP" dirty="0" smtClean="0"/>
          </a:p>
          <a:p>
            <a:r>
              <a:rPr kumimoji="1" lang="ja-JP" altLang="en-US" dirty="0" smtClean="0"/>
              <a:t>このような活動の変化に起因していると考えられます．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16</a:t>
            </a:fld>
            <a:endParaRPr lang="en-US" altLang="ja-JP"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 1"/>
          <p:cNvSpPr>
            <a:spLocks noGrp="1" noRot="1" noChangeAspect="1" noTextEdit="1"/>
          </p:cNvSpPr>
          <p:nvPr>
            <p:ph type="sldImg"/>
          </p:nvPr>
        </p:nvSpPr>
        <p:spPr>
          <a:ln/>
        </p:spPr>
      </p:sp>
      <p:sp>
        <p:nvSpPr>
          <p:cNvPr id="54275" name="ノート プレースホルダ 2"/>
          <p:cNvSpPr>
            <a:spLocks noGrp="1"/>
          </p:cNvSpPr>
          <p:nvPr>
            <p:ph type="body" idx="1"/>
          </p:nvPr>
        </p:nvSpPr>
        <p:spPr>
          <a:noFill/>
          <a:ln/>
        </p:spPr>
        <p:txBody>
          <a:bodyPr/>
          <a:lstStyle/>
          <a:p>
            <a:pPr eaLnBrk="1" hangingPunct="1"/>
            <a:r>
              <a:rPr lang="ja-JP" altLang="en-US" dirty="0" smtClean="0">
                <a:ea typeface="ＭＳ Ｐ明朝" pitchFamily="18" charset="-128"/>
              </a:rPr>
              <a:t>まとめ</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32</a:t>
            </a:r>
            <a:r>
              <a:rPr lang="ja-JP" altLang="en-US" dirty="0" smtClean="0">
                <a:ea typeface="ＭＳ Ｐ明朝" pitchFamily="18" charset="-128"/>
              </a:rPr>
              <a:t>件の</a:t>
            </a:r>
            <a:r>
              <a:rPr lang="en-US" altLang="ja-JP" dirty="0" smtClean="0">
                <a:ea typeface="ＭＳ Ｐ明朝" pitchFamily="18" charset="-128"/>
              </a:rPr>
              <a:t>OSS</a:t>
            </a:r>
            <a:r>
              <a:rPr lang="ja-JP" altLang="en-US" dirty="0" smtClean="0">
                <a:ea typeface="ＭＳ Ｐ明朝" pitchFamily="18" charset="-128"/>
              </a:rPr>
              <a:t>プロジェクトを対象に，開発者の活動を分析し，コミッター選出の指標に関する以下のような知見が得られた．</a:t>
            </a: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・参加期間，コメント数は多くのプロジェクトにおいて有効</a:t>
            </a:r>
            <a:endParaRPr lang="en-US" altLang="ja-JP" dirty="0" smtClean="0">
              <a:ea typeface="ＭＳ Ｐ明朝" pitchFamily="18"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ja-JP" altLang="en-US" dirty="0" smtClean="0">
                <a:ea typeface="ＭＳ Ｐ明朝" pitchFamily="18" charset="-128"/>
              </a:rPr>
              <a:t>・コミッター選出の指標はプロジェクト毎に異なるため，プロジェクト管理者はプロジェクトの特性に合わせたコミッター選出を行っていく必要がある</a:t>
            </a:r>
          </a:p>
          <a:p>
            <a:pPr eaLnBrk="1" hangingPunct="1"/>
            <a:r>
              <a:rPr lang="ja-JP" altLang="en-US" dirty="0" smtClean="0">
                <a:ea typeface="ＭＳ Ｐ明朝" pitchFamily="18" charset="-128"/>
              </a:rPr>
              <a:t>・開発者はコミッターへの昇格によってパッチ投稿数は減少，レビュー数とコメント数は増加する傾向にある</a:t>
            </a:r>
          </a:p>
          <a:p>
            <a:pPr eaLnBrk="1" hangingPunct="1"/>
            <a:endParaRPr lang="ja-JP" altLang="en-US" dirty="0" smtClean="0">
              <a:ea typeface="ＭＳ Ｐ明朝" pitchFamily="18" charset="-128"/>
            </a:endParaRPr>
          </a:p>
          <a:p>
            <a:pPr eaLnBrk="1" hangingPunct="1"/>
            <a:r>
              <a:rPr lang="ja-JP" altLang="en-US" dirty="0" smtClean="0">
                <a:ea typeface="ＭＳ Ｐ明朝" pitchFamily="18" charset="-128"/>
              </a:rPr>
              <a:t>これらの知見を用いることで，プロジェクト管理者はコミッター選出を容易に行うことができる</a:t>
            </a:r>
            <a:endParaRPr lang="en-US" altLang="ja-JP" dirty="0" smtClean="0">
              <a:ea typeface="ＭＳ Ｐ明朝" pitchFamily="18" charset="-128"/>
            </a:endParaRPr>
          </a:p>
          <a:p>
            <a:pPr eaLnBrk="1" hangingPunct="1"/>
            <a:endParaRPr lang="ja-JP" altLang="en-US" dirty="0" smtClean="0">
              <a:ea typeface="ＭＳ Ｐ明朝" pitchFamily="18" charset="-128"/>
            </a:endParaRPr>
          </a:p>
        </p:txBody>
      </p:sp>
      <p:sp>
        <p:nvSpPr>
          <p:cNvPr id="54276" name="スライド番号プレースホルダ 3"/>
          <p:cNvSpPr>
            <a:spLocks noGrp="1"/>
          </p:cNvSpPr>
          <p:nvPr>
            <p:ph type="sldNum" sz="quarter" idx="5"/>
          </p:nvPr>
        </p:nvSpPr>
        <p:spPr>
          <a:noFill/>
        </p:spPr>
        <p:txBody>
          <a:bodyPr/>
          <a:lstStyle/>
          <a:p>
            <a:fld id="{8A82BE2D-1DB2-441D-9FF9-56AACA9EB04A}" type="slidenum">
              <a:rPr lang="en-US" altLang="ja-JP" smtClean="0"/>
              <a:pPr/>
              <a:t>17</a:t>
            </a:fld>
            <a:endParaRPr lang="en-US" altLang="ja-JP"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p:cNvSpPr>
            <a:spLocks noGrp="1" noRot="1" noChangeAspect="1" noTextEdit="1"/>
          </p:cNvSpPr>
          <p:nvPr>
            <p:ph type="sldImg"/>
          </p:nvPr>
        </p:nvSpPr>
        <p:spPr>
          <a:ln/>
        </p:spPr>
      </p:sp>
      <p:sp>
        <p:nvSpPr>
          <p:cNvPr id="55299" name="ノート プレースホルダ 2"/>
          <p:cNvSpPr>
            <a:spLocks noGrp="1"/>
          </p:cNvSpPr>
          <p:nvPr>
            <p:ph type="body" idx="1"/>
          </p:nvPr>
        </p:nvSpPr>
        <p:spPr>
          <a:noFill/>
          <a:ln/>
        </p:spPr>
        <p:txBody>
          <a:bodyPr/>
          <a:lstStyle/>
          <a:p>
            <a:pPr eaLnBrk="1" hangingPunct="1"/>
            <a:endParaRPr lang="ja-JP" altLang="en-US" dirty="0" smtClean="0">
              <a:ea typeface="ＭＳ Ｐ明朝" pitchFamily="18" charset="-128"/>
            </a:endParaRPr>
          </a:p>
        </p:txBody>
      </p:sp>
      <p:sp>
        <p:nvSpPr>
          <p:cNvPr id="55300" name="スライド番号プレースホルダ 3"/>
          <p:cNvSpPr>
            <a:spLocks noGrp="1"/>
          </p:cNvSpPr>
          <p:nvPr>
            <p:ph type="sldNum" sz="quarter" idx="5"/>
          </p:nvPr>
        </p:nvSpPr>
        <p:spPr>
          <a:noFill/>
        </p:spPr>
        <p:txBody>
          <a:bodyPr/>
          <a:lstStyle/>
          <a:p>
            <a:fld id="{28429BFF-607E-40C0-B954-58DC230E996A}" type="slidenum">
              <a:rPr lang="en-US" altLang="ja-JP" smtClean="0"/>
              <a:pPr/>
              <a:t>18</a:t>
            </a:fld>
            <a:endParaRPr lang="en-US" altLang="ja-JP"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C1B5F5B4-1C84-4DD8-87F5-F4C9302CECBB}" type="slidenum">
              <a:rPr lang="en-US" altLang="ja-JP" smtClean="0"/>
              <a:pPr>
                <a:defRPr/>
              </a:pPr>
              <a:t>19</a:t>
            </a:fld>
            <a:endParaRPr lang="en-US" altLang="ja-JP"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 1"/>
          <p:cNvSpPr>
            <a:spLocks noGrp="1" noRot="1" noChangeAspect="1" noTextEdit="1"/>
          </p:cNvSpPr>
          <p:nvPr>
            <p:ph type="sldImg"/>
          </p:nvPr>
        </p:nvSpPr>
        <p:spPr>
          <a:ln/>
        </p:spPr>
      </p:sp>
      <p:sp>
        <p:nvSpPr>
          <p:cNvPr id="59395" name="ノート プレースホルダ 2"/>
          <p:cNvSpPr>
            <a:spLocks noGrp="1"/>
          </p:cNvSpPr>
          <p:nvPr>
            <p:ph type="body" idx="1"/>
          </p:nvPr>
        </p:nvSpPr>
        <p:spPr>
          <a:noFill/>
          <a:ln/>
        </p:spPr>
        <p:txBody>
          <a:bodyPr/>
          <a:lstStyle/>
          <a:p>
            <a:pPr eaLnBrk="1" hangingPunct="1"/>
            <a:endParaRPr lang="ja-JP" altLang="en-US" smtClean="0"/>
          </a:p>
        </p:txBody>
      </p:sp>
      <p:sp>
        <p:nvSpPr>
          <p:cNvPr id="59396" name="スライド番号プレースホルダ 3"/>
          <p:cNvSpPr>
            <a:spLocks noGrp="1"/>
          </p:cNvSpPr>
          <p:nvPr>
            <p:ph type="sldNum" sz="quarter" idx="5"/>
          </p:nvPr>
        </p:nvSpPr>
        <p:spPr>
          <a:noFill/>
        </p:spPr>
        <p:txBody>
          <a:bodyPr/>
          <a:lstStyle/>
          <a:p>
            <a:fld id="{52E42F31-6093-4E08-8C77-9B0F6F30BBC4}" type="slidenum">
              <a:rPr lang="en-US" altLang="ja-JP" smtClean="0"/>
              <a:pPr/>
              <a:t>20</a:t>
            </a:fld>
            <a:endParaRPr lang="en-US" altLang="ja-JP"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スライド イメージ プレースホルダ 1"/>
          <p:cNvSpPr>
            <a:spLocks noGrp="1" noRot="1" noChangeAspect="1" noTextEdit="1"/>
          </p:cNvSpPr>
          <p:nvPr>
            <p:ph type="sldImg"/>
          </p:nvPr>
        </p:nvSpPr>
        <p:spPr>
          <a:ln/>
        </p:spPr>
      </p:sp>
      <p:sp>
        <p:nvSpPr>
          <p:cNvPr id="60419" name="ノート プレースホルダ 2"/>
          <p:cNvSpPr>
            <a:spLocks noGrp="1"/>
          </p:cNvSpPr>
          <p:nvPr>
            <p:ph type="body" idx="1"/>
          </p:nvPr>
        </p:nvSpPr>
        <p:spPr>
          <a:noFill/>
          <a:ln/>
        </p:spPr>
        <p:txBody>
          <a:bodyPr/>
          <a:lstStyle/>
          <a:p>
            <a:pPr eaLnBrk="1" hangingPunct="1"/>
            <a:endParaRPr lang="ja-JP" altLang="en-US" smtClean="0">
              <a:ea typeface="ＭＳ Ｐ明朝" pitchFamily="18" charset="-128"/>
            </a:endParaRPr>
          </a:p>
        </p:txBody>
      </p:sp>
      <p:sp>
        <p:nvSpPr>
          <p:cNvPr id="60420" name="スライド番号プレースホルダ 3"/>
          <p:cNvSpPr>
            <a:spLocks noGrp="1"/>
          </p:cNvSpPr>
          <p:nvPr>
            <p:ph type="sldNum" sz="quarter" idx="5"/>
          </p:nvPr>
        </p:nvSpPr>
        <p:spPr>
          <a:noFill/>
        </p:spPr>
        <p:txBody>
          <a:bodyPr/>
          <a:lstStyle/>
          <a:p>
            <a:fld id="{DA63556F-A55A-4A28-A0E3-A7E71832788A}" type="slidenum">
              <a:rPr lang="en-US" altLang="ja-JP" smtClean="0"/>
              <a:pPr/>
              <a:t>24</a:t>
            </a:fld>
            <a:endParaRPr lang="en-US"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0"/>
          <p:cNvSpPr>
            <a:spLocks noChangeArrowheads="1"/>
          </p:cNvSpPr>
          <p:nvPr/>
        </p:nvSpPr>
        <p:spPr bwMode="gray">
          <a:xfrm>
            <a:off x="0" y="1052513"/>
            <a:ext cx="9144000" cy="2736850"/>
          </a:xfrm>
          <a:prstGeom prst="rect">
            <a:avLst/>
          </a:prstGeom>
          <a:gradFill rotWithShape="0">
            <a:gsLst>
              <a:gs pos="61000">
                <a:schemeClr val="bg2">
                  <a:lumMod val="60000"/>
                  <a:lumOff val="40000"/>
                </a:schemeClr>
              </a:gs>
              <a:gs pos="100000">
                <a:schemeClr val="bg2"/>
              </a:gs>
            </a:gsLst>
            <a:lin ang="0" scaled="1"/>
          </a:gradFill>
          <a:ln w="9525">
            <a:noFill/>
            <a:miter lim="800000"/>
            <a:headEnd/>
            <a:tailEnd/>
          </a:ln>
          <a:effectLst/>
        </p:spPr>
        <p:txBody>
          <a:bodyPr wrap="none" anchor="ctr"/>
          <a:lstStyle/>
          <a:p>
            <a:pPr>
              <a:defRPr/>
            </a:pPr>
            <a:endParaRPr lang="ja-JP" altLang="en-US" dirty="0"/>
          </a:p>
        </p:txBody>
      </p:sp>
      <p:sp>
        <p:nvSpPr>
          <p:cNvPr id="5" name="Rectangle 11"/>
          <p:cNvSpPr>
            <a:spLocks noChangeArrowheads="1"/>
          </p:cNvSpPr>
          <p:nvPr/>
        </p:nvSpPr>
        <p:spPr bwMode="gray">
          <a:xfrm>
            <a:off x="0" y="3789363"/>
            <a:ext cx="9144000" cy="1282700"/>
          </a:xfrm>
          <a:prstGeom prst="rect">
            <a:avLst/>
          </a:prstGeom>
          <a:solidFill>
            <a:srgbClr val="51B9AD"/>
          </a:solidFill>
          <a:ln w="9525" algn="ctr">
            <a:noFill/>
            <a:miter lim="800000"/>
            <a:headEnd/>
            <a:tailEnd/>
          </a:ln>
          <a:effectLst/>
        </p:spPr>
        <p:txBody>
          <a:bodyPr wrap="none" anchor="ctr"/>
          <a:lstStyle/>
          <a:p>
            <a:pPr>
              <a:defRPr/>
            </a:pPr>
            <a:endParaRPr lang="ja-JP" altLang="en-US" dirty="0"/>
          </a:p>
        </p:txBody>
      </p:sp>
      <p:sp>
        <p:nvSpPr>
          <p:cNvPr id="5122" name="Rectangle 2"/>
          <p:cNvSpPr>
            <a:spLocks noGrp="1" noChangeArrowheads="1"/>
          </p:cNvSpPr>
          <p:nvPr>
            <p:ph type="ctrTitle"/>
          </p:nvPr>
        </p:nvSpPr>
        <p:spPr>
          <a:xfrm>
            <a:off x="684213" y="2130425"/>
            <a:ext cx="7772400" cy="1470025"/>
          </a:xfrm>
        </p:spPr>
        <p:txBody>
          <a:bodyPr/>
          <a:lstStyle>
            <a:lvl1pPr algn="ctr">
              <a:defRPr sz="4400">
                <a:solidFill>
                  <a:schemeClr val="tx1"/>
                </a:solidFill>
              </a:defRPr>
            </a:lvl1pPr>
          </a:lstStyle>
          <a:p>
            <a:r>
              <a:rPr lang="ja-JP" altLang="en-US" dirty="0" smtClean="0"/>
              <a:t>マスタ タイトルの書式設定</a:t>
            </a:r>
            <a:endParaRPr lang="ja-JP" altLang="en-US" dirty="0"/>
          </a:p>
        </p:txBody>
      </p:sp>
      <p:sp>
        <p:nvSpPr>
          <p:cNvPr id="5123" name="Rectangle 3"/>
          <p:cNvSpPr>
            <a:spLocks noGrp="1" noChangeArrowheads="1"/>
          </p:cNvSpPr>
          <p:nvPr>
            <p:ph type="subTitle" idx="1"/>
          </p:nvPr>
        </p:nvSpPr>
        <p:spPr>
          <a:xfrm>
            <a:off x="1370013" y="4005263"/>
            <a:ext cx="6400800" cy="431800"/>
          </a:xfrm>
        </p:spPr>
        <p:txBody>
          <a:bodyPr/>
          <a:lstStyle>
            <a:lvl1pPr marL="0" indent="0" algn="ctr">
              <a:buFontTx/>
              <a:buNone/>
              <a:defRPr sz="2400"/>
            </a:lvl1pPr>
          </a:lstStyle>
          <a:p>
            <a:r>
              <a:rPr lang="ja-JP" altLang="en-US" smtClean="0"/>
              <a:t>マスタ サブタイトルの書式設定</a:t>
            </a:r>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sz="2400"/>
            </a:lvl1pPr>
            <a:lvl2pPr>
              <a:defRPr sz="2400"/>
            </a:lvl2pPr>
            <a:lvl3pPr>
              <a:defRPr sz="2000"/>
            </a:lvl3pPr>
            <a:lvl4pPr>
              <a:defRPr sz="1800"/>
            </a:lvl4pPr>
            <a:lvl5pPr>
              <a:defRPr sz="1600"/>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smtClean="0"/>
            </a:lvl1pPr>
          </a:lstStyle>
          <a:p>
            <a:pPr>
              <a:defRPr/>
            </a:pPr>
            <a:fld id="{C0807827-B241-4BC5-90A6-377E6B888033}" type="datetime1">
              <a:rPr lang="ja-JP" altLang="en-US"/>
              <a:pPr>
                <a:defRPr/>
              </a:pPr>
              <a:t>2011/2/15</a:t>
            </a:fld>
            <a:endParaRPr lang="en-US" altLang="ja-JP" dirty="0"/>
          </a:p>
        </p:txBody>
      </p:sp>
      <p:sp>
        <p:nvSpPr>
          <p:cNvPr id="5" name="フッター プレースホルダ 4"/>
          <p:cNvSpPr>
            <a:spLocks noGrp="1"/>
          </p:cNvSpPr>
          <p:nvPr>
            <p:ph type="ftr" sz="quarter" idx="11"/>
          </p:nvPr>
        </p:nvSpPr>
        <p:spPr>
          <a:xfrm>
            <a:off x="2051720" y="6572250"/>
            <a:ext cx="4463777" cy="285750"/>
          </a:xfrm>
        </p:spPr>
        <p:txBody>
          <a:bodyPr/>
          <a:lstStyle>
            <a:lvl1pPr>
              <a:defRPr sz="1200" smtClean="0"/>
            </a:lvl1pPr>
          </a:lstStyle>
          <a:p>
            <a:pPr>
              <a:defRPr/>
            </a:pPr>
            <a:r>
              <a:rPr lang="en-US" altLang="ja-JP" dirty="0"/>
              <a:t>OSS</a:t>
            </a:r>
            <a:r>
              <a:rPr lang="ja-JP" altLang="en-US" dirty="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65E6F64A-8BAE-4A4F-8B69-5E309765F3D4}" type="slidenum">
              <a:rPr lang="en-US" altLang="ja-JP"/>
              <a:pPr>
                <a:defRPr/>
              </a:pPr>
              <a:t>&lt;#&gt;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E78D3801-9E87-4AB2-AE98-930307298E4C}" type="datetime1">
              <a:rPr lang="ja-JP" altLang="en-US"/>
              <a:pPr>
                <a:defRPr/>
              </a:pPr>
              <a:t>2011/2/15</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620F1898-FAB6-4113-B786-F547465D7CDC}" type="slidenum">
              <a:rPr lang="en-US" altLang="ja-JP"/>
              <a:pPr>
                <a:defRPr/>
              </a:pPr>
              <a:t>&lt;#&gt;</a:t>
            </a:fld>
            <a:endParaRPr lang="en-US" altLang="ja-JP"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fld id="{2551830F-3C4C-4825-9A9F-2D49BBCC0862}" type="datetime1">
              <a:rPr lang="ja-JP" altLang="en-US"/>
              <a:pPr>
                <a:defRPr/>
              </a:pPr>
              <a:t>2011/2/15</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AE486AB2-6E05-4319-99F8-41ECE8222DE6}" type="slidenum">
              <a:rPr lang="en-US" altLang="ja-JP"/>
              <a:pPr>
                <a:defRPr/>
              </a:pPr>
              <a:t>&lt;#&gt;</a:t>
            </a:fld>
            <a:endParaRPr lang="en-US" altLang="ja-JP"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fld id="{E85A9185-C625-4A16-87C1-50BB81633B1B}" type="datetime1">
              <a:rPr lang="ja-JP" altLang="en-US"/>
              <a:pPr>
                <a:defRPr/>
              </a:pPr>
              <a:t>2011/2/15</a:t>
            </a:fld>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F88ACADE-7F47-4ED1-ADE4-22D1423AA874}" type="slidenum">
              <a:rPr lang="en-US" altLang="ja-JP"/>
              <a:pPr>
                <a:defRPr/>
              </a:pPr>
              <a:t>&lt;#&gt;</a:t>
            </a:fld>
            <a:endParaRPr lang="en-US" altLang="ja-JP"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fld id="{C2AF81FC-4971-4E64-B3BD-9E32D806407E}" type="datetime1">
              <a:rPr lang="ja-JP" altLang="en-US"/>
              <a:pPr>
                <a:defRPr/>
              </a:pPr>
              <a:t>2011/2/15</a:t>
            </a:fld>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15C6A6FE-58D0-4B95-99B0-C72BBD878F7A}" type="slidenum">
              <a:rPr lang="en-US" altLang="ja-JP"/>
              <a:pPr>
                <a:defRPr/>
              </a:pPr>
              <a:t>&lt;#&gt;</a:t>
            </a:fld>
            <a:endParaRPr lang="en-US" altLang="ja-JP"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2D667386-2EAC-45E1-BF73-7ADE77F2A6CF}" type="datetime1">
              <a:rPr lang="ja-JP" altLang="en-US"/>
              <a:pPr>
                <a:defRPr/>
              </a:pPr>
              <a:t>2011/2/15</a:t>
            </a:fld>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C6CA8A43-5CF6-4E72-BE80-C72A201CBC13}" type="slidenum">
              <a:rPr lang="en-US" altLang="ja-JP"/>
              <a:pPr>
                <a:defRPr/>
              </a:pPr>
              <a:t>&lt;#&gt;</a:t>
            </a:fld>
            <a:endParaRPr lang="en-US" altLang="ja-JP"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F9D5D5A4-253C-417C-A9C7-4EB2AD4AEEE7}" type="datetime1">
              <a:rPr lang="ja-JP" altLang="en-US"/>
              <a:pPr>
                <a:defRPr/>
              </a:pPr>
              <a:t>2011/2/15</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DEE9153B-EB45-4F8F-BC4C-CED0C4FE0D01}" type="slidenum">
              <a:rPr lang="en-US" altLang="ja-JP"/>
              <a:pPr>
                <a:defRPr/>
              </a:pPr>
              <a:t>&lt;#&gt;</a:t>
            </a:fld>
            <a:endParaRPr lang="en-US" altLang="ja-JP"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endParaRPr lang="ja-JP" altLang="en-US" noProof="0"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BF33F206-BE73-41E1-BA69-0256D9C76F84}" type="datetime1">
              <a:rPr lang="ja-JP" altLang="en-US"/>
              <a:pPr>
                <a:defRPr/>
              </a:pPr>
              <a:t>2011/2/15</a:t>
            </a:fld>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A8DD8E3A-0A57-4E07-9496-3064968B827F}" type="slidenum">
              <a:rPr lang="en-US" altLang="ja-JP"/>
              <a:pPr>
                <a:defRPr/>
              </a:pPr>
              <a:t>&lt;#&gt;</a:t>
            </a:fld>
            <a:endParaRPr lang="en-US" altLang="ja-JP"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F011F4F0-78AD-42AF-8B44-46D0B85E9F73}" type="datetime1">
              <a:rPr lang="ja-JP" altLang="en-US"/>
              <a:pPr>
                <a:defRPr/>
              </a:pPr>
              <a:t>2011/2/15</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ECEDC886-90BE-429D-A8CB-52A7E22EEACC}" type="slidenum">
              <a:rPr lang="en-US" altLang="ja-JP"/>
              <a:pPr>
                <a:defRPr/>
              </a:pPr>
              <a:t>&lt;#&gt;</a:t>
            </a:fld>
            <a:endParaRPr lang="en-US" altLang="ja-JP"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8600" y="130175"/>
            <a:ext cx="2108200" cy="60356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30175"/>
            <a:ext cx="6173787" cy="60356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fld id="{AACC8C65-A9AE-4298-B004-385E55C3782F}" type="datetime1">
              <a:rPr lang="ja-JP" altLang="en-US"/>
              <a:pPr>
                <a:defRPr/>
              </a:pPr>
              <a:t>2011/2/15</a:t>
            </a:fld>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OSS</a:t>
            </a:r>
            <a:r>
              <a:rPr lang="ja-JP" altLang="en-US"/>
              <a:t>開発におけるコミッター選出のための開発者の特徴分析</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EC8C813D-4FC1-43C6-9578-6C73B7001DF6}" type="slidenum">
              <a:rPr lang="en-US" altLang="ja-JP"/>
              <a:pPr>
                <a:defRPr/>
              </a:pPr>
              <a:t>&lt;#&gt;</a:t>
            </a:fld>
            <a:endParaRPr lang="en-US" altLang="ja-JP"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2" name="Rectangle 18"/>
          <p:cNvSpPr>
            <a:spLocks noChangeArrowheads="1"/>
          </p:cNvSpPr>
          <p:nvPr/>
        </p:nvSpPr>
        <p:spPr bwMode="gray">
          <a:xfrm>
            <a:off x="0" y="6524625"/>
            <a:ext cx="9144000" cy="360363"/>
          </a:xfrm>
          <a:prstGeom prst="rect">
            <a:avLst/>
          </a:prstGeom>
          <a:solidFill>
            <a:srgbClr val="C0C0C0"/>
          </a:solidFill>
          <a:ln w="9525">
            <a:noFill/>
            <a:miter lim="800000"/>
            <a:headEnd/>
            <a:tailEnd/>
          </a:ln>
          <a:effectLst/>
        </p:spPr>
        <p:txBody>
          <a:bodyPr wrap="none" anchor="ctr"/>
          <a:lstStyle/>
          <a:p>
            <a:pPr>
              <a:defRPr/>
            </a:pPr>
            <a:endParaRPr lang="ja-JP" altLang="en-US" dirty="0"/>
          </a:p>
        </p:txBody>
      </p:sp>
      <p:sp>
        <p:nvSpPr>
          <p:cNvPr id="1039" name="Rectangle 15"/>
          <p:cNvSpPr>
            <a:spLocks noChangeArrowheads="1"/>
          </p:cNvSpPr>
          <p:nvPr/>
        </p:nvSpPr>
        <p:spPr bwMode="gray">
          <a:xfrm>
            <a:off x="0" y="0"/>
            <a:ext cx="9144000" cy="765175"/>
          </a:xfrm>
          <a:prstGeom prst="rect">
            <a:avLst/>
          </a:prstGeom>
          <a:gradFill rotWithShape="1">
            <a:gsLst>
              <a:gs pos="0">
                <a:schemeClr val="bg2">
                  <a:lumMod val="60000"/>
                  <a:lumOff val="40000"/>
                </a:schemeClr>
              </a:gs>
              <a:gs pos="100000">
                <a:schemeClr val="bg2"/>
              </a:gs>
            </a:gsLst>
            <a:lin ang="0" scaled="1"/>
          </a:gradFill>
          <a:ln w="9525">
            <a:noFill/>
            <a:miter lim="800000"/>
            <a:headEnd/>
            <a:tailEnd/>
          </a:ln>
          <a:effectLst/>
        </p:spPr>
        <p:txBody>
          <a:bodyPr wrap="none" anchor="ctr"/>
          <a:lstStyle/>
          <a:p>
            <a:pPr>
              <a:defRPr/>
            </a:pPr>
            <a:endParaRPr lang="ja-JP" altLang="en-US" dirty="0"/>
          </a:p>
        </p:txBody>
      </p:sp>
      <p:sp>
        <p:nvSpPr>
          <p:cNvPr id="1028" name="Rectangle 2"/>
          <p:cNvSpPr>
            <a:spLocks noGrp="1" noChangeArrowheads="1"/>
          </p:cNvSpPr>
          <p:nvPr>
            <p:ph type="title"/>
          </p:nvPr>
        </p:nvSpPr>
        <p:spPr bwMode="gray">
          <a:xfrm>
            <a:off x="252413" y="130175"/>
            <a:ext cx="8462962" cy="4905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9" name="Rectangle 3"/>
          <p:cNvSpPr>
            <a:spLocks noGrp="1" noChangeArrowheads="1"/>
          </p:cNvSpPr>
          <p:nvPr>
            <p:ph type="body" idx="1"/>
          </p:nvPr>
        </p:nvSpPr>
        <p:spPr bwMode="gray">
          <a:xfrm>
            <a:off x="457200" y="1020763"/>
            <a:ext cx="8229600" cy="51450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 name="Rectangle 4"/>
          <p:cNvSpPr>
            <a:spLocks noGrp="1" noChangeArrowheads="1"/>
          </p:cNvSpPr>
          <p:nvPr>
            <p:ph type="dt" sz="half" idx="2"/>
          </p:nvPr>
        </p:nvSpPr>
        <p:spPr bwMode="gray">
          <a:xfrm>
            <a:off x="252413" y="6616700"/>
            <a:ext cx="1176337" cy="241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400" smtClean="0"/>
            </a:lvl1pPr>
          </a:lstStyle>
          <a:p>
            <a:pPr>
              <a:defRPr/>
            </a:pPr>
            <a:fld id="{B62227DB-24D2-445E-9672-3A1EEFE94CE4}" type="datetime1">
              <a:rPr lang="ja-JP" altLang="en-US"/>
              <a:pPr>
                <a:defRPr/>
              </a:pPr>
              <a:t>2011/2/15</a:t>
            </a:fld>
            <a:endParaRPr lang="en-US" altLang="ja-JP" dirty="0"/>
          </a:p>
        </p:txBody>
      </p:sp>
      <p:sp>
        <p:nvSpPr>
          <p:cNvPr id="3" name="Rectangle 5"/>
          <p:cNvSpPr>
            <a:spLocks noGrp="1" noChangeArrowheads="1"/>
          </p:cNvSpPr>
          <p:nvPr>
            <p:ph type="ftr" sz="quarter" idx="3"/>
          </p:nvPr>
        </p:nvSpPr>
        <p:spPr bwMode="gray">
          <a:xfrm>
            <a:off x="1643063" y="6572250"/>
            <a:ext cx="4929187" cy="2857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solidFill>
                  <a:schemeClr val="tx2">
                    <a:lumMod val="75000"/>
                    <a:lumOff val="25000"/>
                  </a:schemeClr>
                </a:solidFill>
              </a:defRPr>
            </a:lvl1pPr>
          </a:lstStyle>
          <a:p>
            <a:pPr>
              <a:defRPr/>
            </a:pPr>
            <a:r>
              <a:rPr lang="en-US" altLang="ja-JP"/>
              <a:t>OSS</a:t>
            </a:r>
            <a:r>
              <a:rPr lang="ja-JP" altLang="en-US"/>
              <a:t>開発におけるコミッター選出のための開発者の特徴分析</a:t>
            </a:r>
            <a:endParaRPr lang="en-US" altLang="ja-JP" dirty="0"/>
          </a:p>
        </p:txBody>
      </p:sp>
      <p:sp>
        <p:nvSpPr>
          <p:cNvPr id="1030" name="Rectangle 6"/>
          <p:cNvSpPr>
            <a:spLocks noGrp="1" noChangeArrowheads="1"/>
          </p:cNvSpPr>
          <p:nvPr>
            <p:ph type="sldNum" sz="quarter" idx="4"/>
          </p:nvPr>
        </p:nvSpPr>
        <p:spPr bwMode="gray">
          <a:xfrm>
            <a:off x="6757988" y="6616700"/>
            <a:ext cx="2133600"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400"/>
            </a:lvl1pPr>
          </a:lstStyle>
          <a:p>
            <a:pPr>
              <a:defRPr/>
            </a:pPr>
            <a:fld id="{513A9DC4-7696-4B6B-B30C-247ABD329F09}" type="slidenum">
              <a:rPr lang="en-US" altLang="ja-JP"/>
              <a:pPr>
                <a:defRPr/>
              </a:pPr>
              <a:t>&lt;#&gt;</a:t>
            </a:fld>
            <a:endParaRPr lang="en-US" altLang="ja-JP" dirty="0"/>
          </a:p>
        </p:txBody>
      </p:sp>
      <p:sp>
        <p:nvSpPr>
          <p:cNvPr id="1040" name="Rectangle 16"/>
          <p:cNvSpPr>
            <a:spLocks noChangeArrowheads="1"/>
          </p:cNvSpPr>
          <p:nvPr/>
        </p:nvSpPr>
        <p:spPr bwMode="gray">
          <a:xfrm>
            <a:off x="0" y="765175"/>
            <a:ext cx="9144000" cy="71438"/>
          </a:xfrm>
          <a:prstGeom prst="rect">
            <a:avLst/>
          </a:prstGeom>
          <a:solidFill>
            <a:srgbClr val="51B9AD"/>
          </a:solidFill>
          <a:ln w="9525" algn="ctr">
            <a:noFill/>
            <a:miter lim="800000"/>
            <a:headEnd/>
            <a:tailEnd/>
          </a:ln>
          <a:effectLst/>
        </p:spPr>
        <p:txBody>
          <a:bodyPr wrap="none" anchor="ctr"/>
          <a:lstStyle/>
          <a:p>
            <a:pPr>
              <a:defRPr/>
            </a:pPr>
            <a:endParaRPr lang="ja-JP" alt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p:txStyles>
    <p:titleStyle>
      <a:lvl1pPr algn="l" rtl="0" eaLnBrk="0" fontAlgn="base" hangingPunct="0">
        <a:spcBef>
          <a:spcPct val="0"/>
        </a:spcBef>
        <a:spcAft>
          <a:spcPct val="0"/>
        </a:spcAft>
        <a:defRPr kumimoji="1" sz="2800" b="1">
          <a:solidFill>
            <a:schemeClr val="tx1"/>
          </a:solidFill>
          <a:latin typeface="+mj-lt"/>
          <a:ea typeface="+mj-ea"/>
          <a:cs typeface="+mj-cs"/>
        </a:defRPr>
      </a:lvl1pPr>
      <a:lvl2pPr algn="l" rtl="0" eaLnBrk="0" fontAlgn="base" hangingPunct="0">
        <a:spcBef>
          <a:spcPct val="0"/>
        </a:spcBef>
        <a:spcAft>
          <a:spcPct val="0"/>
        </a:spcAft>
        <a:defRPr kumimoji="1" sz="2800" b="1">
          <a:solidFill>
            <a:schemeClr val="tx1"/>
          </a:solidFill>
          <a:latin typeface="Arial" charset="0"/>
          <a:ea typeface="ＭＳ Ｐゴシック" charset="-128"/>
        </a:defRPr>
      </a:lvl2pPr>
      <a:lvl3pPr algn="l" rtl="0" eaLnBrk="0" fontAlgn="base" hangingPunct="0">
        <a:spcBef>
          <a:spcPct val="0"/>
        </a:spcBef>
        <a:spcAft>
          <a:spcPct val="0"/>
        </a:spcAft>
        <a:defRPr kumimoji="1" sz="2800" b="1">
          <a:solidFill>
            <a:schemeClr val="tx1"/>
          </a:solidFill>
          <a:latin typeface="Arial" charset="0"/>
          <a:ea typeface="ＭＳ Ｐゴシック" charset="-128"/>
        </a:defRPr>
      </a:lvl3pPr>
      <a:lvl4pPr algn="l" rtl="0" eaLnBrk="0" fontAlgn="base" hangingPunct="0">
        <a:spcBef>
          <a:spcPct val="0"/>
        </a:spcBef>
        <a:spcAft>
          <a:spcPct val="0"/>
        </a:spcAft>
        <a:defRPr kumimoji="1" sz="2800" b="1">
          <a:solidFill>
            <a:schemeClr val="tx1"/>
          </a:solidFill>
          <a:latin typeface="Arial" charset="0"/>
          <a:ea typeface="ＭＳ Ｐゴシック" charset="-128"/>
        </a:defRPr>
      </a:lvl4pPr>
      <a:lvl5pPr algn="l" rtl="0" eaLnBrk="0" fontAlgn="base" hangingPunct="0">
        <a:spcBef>
          <a:spcPct val="0"/>
        </a:spcBef>
        <a:spcAft>
          <a:spcPct val="0"/>
        </a:spcAft>
        <a:defRPr kumimoji="1" sz="2800" b="1">
          <a:solidFill>
            <a:schemeClr val="tx1"/>
          </a:solidFill>
          <a:latin typeface="Arial" charset="0"/>
          <a:ea typeface="ＭＳ Ｐゴシック" charset="-128"/>
        </a:defRPr>
      </a:lvl5pPr>
      <a:lvl6pPr marL="457200" algn="l" rtl="0" eaLnBrk="1" fontAlgn="base" hangingPunct="1">
        <a:spcBef>
          <a:spcPct val="0"/>
        </a:spcBef>
        <a:spcAft>
          <a:spcPct val="0"/>
        </a:spcAft>
        <a:defRPr kumimoji="1" sz="2800" b="1">
          <a:solidFill>
            <a:schemeClr val="bg1"/>
          </a:solidFill>
          <a:latin typeface="Arial" charset="0"/>
          <a:ea typeface="ＭＳ Ｐゴシック" charset="-128"/>
        </a:defRPr>
      </a:lvl6pPr>
      <a:lvl7pPr marL="914400" algn="l" rtl="0" eaLnBrk="1" fontAlgn="base" hangingPunct="1">
        <a:spcBef>
          <a:spcPct val="0"/>
        </a:spcBef>
        <a:spcAft>
          <a:spcPct val="0"/>
        </a:spcAft>
        <a:defRPr kumimoji="1" sz="2800" b="1">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2800" b="1">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2800" b="1">
          <a:solidFill>
            <a:schemeClr val="bg1"/>
          </a:solidFill>
          <a:latin typeface="Arial" charset="0"/>
          <a:ea typeface="ＭＳ Ｐゴシック"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57188" y="1714500"/>
            <a:ext cx="8429625" cy="1470025"/>
          </a:xfrm>
        </p:spPr>
        <p:txBody>
          <a:bodyPr/>
          <a:lstStyle/>
          <a:p>
            <a:pPr eaLnBrk="1" hangingPunct="1"/>
            <a:r>
              <a:rPr lang="en-US" altLang="ja-JP" sz="3200" smtClean="0"/>
              <a:t>OSS</a:t>
            </a:r>
            <a:r>
              <a:rPr lang="ja-JP" altLang="en-US" sz="3200" smtClean="0"/>
              <a:t>開発におけるコミッター選出のための</a:t>
            </a:r>
            <a:r>
              <a:rPr lang="en-US" altLang="ja-JP" sz="3200" smtClean="0"/>
              <a:t/>
            </a:r>
            <a:br>
              <a:rPr lang="en-US" altLang="ja-JP" sz="3200" smtClean="0"/>
            </a:br>
            <a:r>
              <a:rPr lang="ja-JP" altLang="en-US" sz="3200" smtClean="0"/>
              <a:t>開発者の特徴分析</a:t>
            </a:r>
            <a:endParaRPr lang="ja-JP" altLang="ja-JP" sz="3200" smtClean="0"/>
          </a:p>
        </p:txBody>
      </p:sp>
      <p:sp>
        <p:nvSpPr>
          <p:cNvPr id="2051" name="Rectangle 3"/>
          <p:cNvSpPr>
            <a:spLocks noGrp="1" noChangeArrowheads="1"/>
          </p:cNvSpPr>
          <p:nvPr>
            <p:ph type="subTitle" idx="1"/>
          </p:nvPr>
        </p:nvSpPr>
        <p:spPr>
          <a:xfrm>
            <a:off x="1314450" y="3860800"/>
            <a:ext cx="6400800" cy="1152525"/>
          </a:xfrm>
        </p:spPr>
        <p:txBody>
          <a:bodyPr/>
          <a:lstStyle/>
          <a:p>
            <a:pPr eaLnBrk="1" hangingPunct="1">
              <a:lnSpc>
                <a:spcPct val="90000"/>
              </a:lnSpc>
              <a:defRPr/>
            </a:pPr>
            <a:r>
              <a:rPr lang="ja-JP" altLang="en-US" dirty="0" smtClean="0">
                <a:solidFill>
                  <a:schemeClr val="tx2">
                    <a:lumMod val="75000"/>
                    <a:lumOff val="25000"/>
                  </a:schemeClr>
                </a:solidFill>
              </a:rPr>
              <a:t>ソフトウェア工学講座</a:t>
            </a:r>
            <a:endParaRPr lang="en-US" altLang="ja-JP" dirty="0" smtClean="0">
              <a:solidFill>
                <a:schemeClr val="tx2">
                  <a:lumMod val="75000"/>
                  <a:lumOff val="25000"/>
                </a:schemeClr>
              </a:solidFill>
            </a:endParaRPr>
          </a:p>
          <a:p>
            <a:pPr eaLnBrk="1" hangingPunct="1">
              <a:lnSpc>
                <a:spcPct val="90000"/>
              </a:lnSpc>
              <a:defRPr/>
            </a:pPr>
            <a:r>
              <a:rPr lang="en-US" altLang="ja-JP" dirty="0" smtClean="0">
                <a:solidFill>
                  <a:schemeClr val="tx2">
                    <a:lumMod val="75000"/>
                    <a:lumOff val="25000"/>
                  </a:schemeClr>
                </a:solidFill>
              </a:rPr>
              <a:t>0951107</a:t>
            </a:r>
          </a:p>
          <a:p>
            <a:pPr eaLnBrk="1" hangingPunct="1">
              <a:lnSpc>
                <a:spcPct val="90000"/>
              </a:lnSpc>
              <a:defRPr/>
            </a:pPr>
            <a:r>
              <a:rPr lang="ja-JP" altLang="en-US" dirty="0" smtClean="0">
                <a:solidFill>
                  <a:schemeClr val="tx2">
                    <a:lumMod val="75000"/>
                    <a:lumOff val="25000"/>
                  </a:schemeClr>
                </a:solidFill>
              </a:rPr>
              <a:t>藤田 将司</a:t>
            </a:r>
            <a:endParaRPr lang="ja-JP" altLang="ja-JP" dirty="0">
              <a:solidFill>
                <a:schemeClr val="tx2">
                  <a:lumMod val="75000"/>
                  <a:lumOff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タイトル 1"/>
          <p:cNvSpPr>
            <a:spLocks noGrp="1"/>
          </p:cNvSpPr>
          <p:nvPr>
            <p:ph type="title"/>
          </p:nvPr>
        </p:nvSpPr>
        <p:spPr/>
        <p:txBody>
          <a:bodyPr/>
          <a:lstStyle/>
          <a:p>
            <a:pPr eaLnBrk="1" hangingPunct="1"/>
            <a:r>
              <a:rPr lang="ja-JP" altLang="en-US" smtClean="0"/>
              <a:t>背景</a:t>
            </a:r>
          </a:p>
        </p:txBody>
      </p:sp>
      <p:sp>
        <p:nvSpPr>
          <p:cNvPr id="5123" name="コンテンツ プレースホルダ 2"/>
          <p:cNvSpPr>
            <a:spLocks noGrp="1"/>
          </p:cNvSpPr>
          <p:nvPr>
            <p:ph idx="1"/>
          </p:nvPr>
        </p:nvSpPr>
        <p:spPr>
          <a:xfrm>
            <a:off x="457200" y="1020763"/>
            <a:ext cx="8229600" cy="3128317"/>
          </a:xfrm>
        </p:spPr>
        <p:txBody>
          <a:bodyPr/>
          <a:lstStyle/>
          <a:p>
            <a:pPr eaLnBrk="1" hangingPunct="1"/>
            <a:r>
              <a:rPr lang="ja-JP" altLang="en-US" dirty="0" smtClean="0"/>
              <a:t>近年，オープンソースソフトウェア（</a:t>
            </a:r>
            <a:r>
              <a:rPr lang="en-US" altLang="ja-JP" dirty="0" smtClean="0"/>
              <a:t>OSS</a:t>
            </a:r>
            <a:r>
              <a:rPr lang="ja-JP" altLang="en-US" dirty="0" smtClean="0"/>
              <a:t>）が普及し，需要が高まってきている</a:t>
            </a:r>
            <a:endParaRPr lang="en-US" altLang="ja-JP" dirty="0" smtClean="0"/>
          </a:p>
          <a:p>
            <a:pPr lvl="1" eaLnBrk="1" hangingPunct="1"/>
            <a:r>
              <a:rPr lang="ja-JP" altLang="en-US" dirty="0" smtClean="0"/>
              <a:t>高品質な</a:t>
            </a:r>
            <a:r>
              <a:rPr lang="en-US" altLang="ja-JP" dirty="0" smtClean="0"/>
              <a:t>OSS</a:t>
            </a:r>
            <a:r>
              <a:rPr lang="ja-JP" altLang="en-US" dirty="0" smtClean="0"/>
              <a:t>が求められており，不具合修正の迅速化が必要である</a:t>
            </a:r>
            <a:endParaRPr lang="en-US" altLang="ja-JP" dirty="0" smtClean="0"/>
          </a:p>
          <a:p>
            <a:pPr eaLnBrk="1" hangingPunct="1">
              <a:buNone/>
            </a:pPr>
            <a:endParaRPr lang="en-US" altLang="ja-JP" dirty="0" smtClean="0"/>
          </a:p>
          <a:p>
            <a:pPr eaLnBrk="1" hangingPunct="1"/>
            <a:r>
              <a:rPr lang="ja-JP" altLang="en-US" dirty="0" smtClean="0"/>
              <a:t>不具合修正はパッチレビュープロセスを通して行われおり，パッチレビュープロセスの効率化が求められる</a:t>
            </a:r>
            <a:endParaRPr lang="en-US" altLang="ja-JP" dirty="0" smtClean="0"/>
          </a:p>
        </p:txBody>
      </p:sp>
      <p:sp>
        <p:nvSpPr>
          <p:cNvPr id="6" name="フッター プレースホルダ 5"/>
          <p:cNvSpPr>
            <a:spLocks noGrp="1"/>
          </p:cNvSpPr>
          <p:nvPr>
            <p:ph type="ftr" sz="quarter" idx="11"/>
          </p:nvPr>
        </p:nvSpPr>
        <p:spPr>
          <a:xfrm>
            <a:off x="2268215" y="6597352"/>
            <a:ext cx="4248001" cy="260648"/>
          </a:xfrm>
        </p:spPr>
        <p:txBody>
          <a:bodyPr/>
          <a:lstStyle/>
          <a:p>
            <a:pPr>
              <a:defRPr/>
            </a:pPr>
            <a:r>
              <a:rPr lang="en-US" altLang="ja-JP" dirty="0"/>
              <a:t>OSS</a:t>
            </a:r>
            <a:r>
              <a:rPr lang="ja-JP" altLang="en-US" dirty="0"/>
              <a:t>開発におけるコミッター選出のための開発者の特徴分析</a:t>
            </a:r>
            <a:endParaRPr lang="en-US" altLang="ja-JP" dirty="0"/>
          </a:p>
        </p:txBody>
      </p:sp>
      <p:sp>
        <p:nvSpPr>
          <p:cNvPr id="5126" name="スライド番号プレースホルダ 6"/>
          <p:cNvSpPr>
            <a:spLocks noGrp="1"/>
          </p:cNvSpPr>
          <p:nvPr>
            <p:ph type="sldNum" sz="quarter" idx="12"/>
          </p:nvPr>
        </p:nvSpPr>
        <p:spPr>
          <a:noFill/>
        </p:spPr>
        <p:txBody>
          <a:bodyPr/>
          <a:lstStyle/>
          <a:p>
            <a:fld id="{DE8BE8C6-657D-42FD-B7C1-6CE11DC04D5B}" type="slidenum">
              <a:rPr lang="en-US" altLang="ja-JP" smtClean="0"/>
              <a:pPr/>
              <a:t>1</a:t>
            </a:fld>
            <a:endParaRPr lang="en-US" altLang="ja-JP" smtClean="0"/>
          </a:p>
        </p:txBody>
      </p:sp>
      <p:sp>
        <p:nvSpPr>
          <p:cNvPr id="5127" name="日付プレースホルダ 7"/>
          <p:cNvSpPr>
            <a:spLocks noGrp="1"/>
          </p:cNvSpPr>
          <p:nvPr>
            <p:ph type="dt" sz="quarter" idx="10"/>
          </p:nvPr>
        </p:nvSpPr>
        <p:spPr>
          <a:noFill/>
        </p:spPr>
        <p:txBody>
          <a:bodyPr/>
          <a:lstStyle/>
          <a:p>
            <a:fld id="{1FB14644-9099-4DAA-BCC0-3739AEDDAFB1}" type="datetime1">
              <a:rPr lang="ja-JP" altLang="en-US"/>
              <a:pPr/>
              <a:t>2011/2/15</a:t>
            </a:fld>
            <a:endParaRPr lang="en-US" altLang="ja-JP"/>
          </a:p>
        </p:txBody>
      </p:sp>
      <p:sp>
        <p:nvSpPr>
          <p:cNvPr id="7" name="テキスト ボックス 6"/>
          <p:cNvSpPr txBox="1"/>
          <p:nvPr/>
        </p:nvSpPr>
        <p:spPr>
          <a:xfrm>
            <a:off x="827584" y="4293096"/>
            <a:ext cx="5538696" cy="707886"/>
          </a:xfrm>
          <a:prstGeom prst="rect">
            <a:avLst/>
          </a:prstGeom>
          <a:noFill/>
        </p:spPr>
        <p:txBody>
          <a:bodyPr wrap="none" rtlCol="0">
            <a:spAutoFit/>
          </a:bodyPr>
          <a:lstStyle/>
          <a:p>
            <a:r>
              <a:rPr kumimoji="1" lang="ja-JP" altLang="en-US" sz="2000" dirty="0" smtClean="0"/>
              <a:t>パッチ：不具合を修正するためのソースコード差分</a:t>
            </a:r>
            <a:endParaRPr kumimoji="1" lang="en-US" altLang="ja-JP" sz="2000" dirty="0" smtClean="0"/>
          </a:p>
          <a:p>
            <a:r>
              <a:rPr lang="ja-JP" altLang="en-US" sz="2000" dirty="0" smtClean="0"/>
              <a:t>レビュー：ソースコードの妥当性を検証する作業</a:t>
            </a:r>
            <a:endParaRPr kumimoji="1" lang="ja-JP" alt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9" name="タイトル 58"/>
          <p:cNvSpPr>
            <a:spLocks noGrp="1"/>
          </p:cNvSpPr>
          <p:nvPr>
            <p:ph type="title"/>
          </p:nvPr>
        </p:nvSpPr>
        <p:spPr/>
        <p:txBody>
          <a:bodyPr/>
          <a:lstStyle/>
          <a:p>
            <a:pPr eaLnBrk="1" hangingPunct="1"/>
            <a:r>
              <a:rPr lang="ja-JP" altLang="en-US" smtClean="0"/>
              <a:t>パッチレビュープロセス</a:t>
            </a:r>
          </a:p>
        </p:txBody>
      </p:sp>
      <p:sp>
        <p:nvSpPr>
          <p:cNvPr id="6180" name="日付プレースホルダ 74"/>
          <p:cNvSpPr>
            <a:spLocks noGrp="1"/>
          </p:cNvSpPr>
          <p:nvPr>
            <p:ph type="dt" sz="quarter" idx="10"/>
          </p:nvPr>
        </p:nvSpPr>
        <p:spPr>
          <a:noFill/>
        </p:spPr>
        <p:txBody>
          <a:bodyPr/>
          <a:lstStyle/>
          <a:p>
            <a:fld id="{EB6420AB-9487-45E2-B56C-0E7CA335F9C5}" type="datetime1">
              <a:rPr lang="ja-JP" altLang="en-US"/>
              <a:pPr/>
              <a:t>2011/2/15</a:t>
            </a:fld>
            <a:endParaRPr lang="en-US" altLang="ja-JP"/>
          </a:p>
        </p:txBody>
      </p:sp>
      <p:sp>
        <p:nvSpPr>
          <p:cNvPr id="6181" name="スライド番号プレースホルダ 75"/>
          <p:cNvSpPr>
            <a:spLocks noGrp="1"/>
          </p:cNvSpPr>
          <p:nvPr>
            <p:ph type="sldNum" sz="quarter" idx="12"/>
          </p:nvPr>
        </p:nvSpPr>
        <p:spPr>
          <a:noFill/>
        </p:spPr>
        <p:txBody>
          <a:bodyPr/>
          <a:lstStyle/>
          <a:p>
            <a:fld id="{3FAB0FF3-E859-4EFF-9502-6D69CE54679A}" type="slidenum">
              <a:rPr lang="en-US" altLang="ja-JP" smtClean="0"/>
              <a:pPr/>
              <a:t>2</a:t>
            </a:fld>
            <a:endParaRPr lang="en-US" altLang="ja-JP" smtClean="0"/>
          </a:p>
        </p:txBody>
      </p:sp>
      <p:sp>
        <p:nvSpPr>
          <p:cNvPr id="77" name="フッター プレースホルダ 76"/>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grpSp>
        <p:nvGrpSpPr>
          <p:cNvPr id="83" name="グループ化 82"/>
          <p:cNvGrpSpPr/>
          <p:nvPr/>
        </p:nvGrpSpPr>
        <p:grpSpPr>
          <a:xfrm>
            <a:off x="-12700" y="980728"/>
            <a:ext cx="9156700" cy="2954338"/>
            <a:chOff x="-12700" y="980728"/>
            <a:chExt cx="9156700" cy="2954338"/>
          </a:xfrm>
        </p:grpSpPr>
        <p:cxnSp>
          <p:nvCxnSpPr>
            <p:cNvPr id="5" name="直線矢印コネクタ 4"/>
            <p:cNvCxnSpPr/>
            <p:nvPr/>
          </p:nvCxnSpPr>
          <p:spPr>
            <a:xfrm>
              <a:off x="1143000" y="2769841"/>
              <a:ext cx="8001000" cy="1587"/>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p:nvPr/>
          </p:nvCxnSpPr>
          <p:spPr>
            <a:xfrm>
              <a:off x="1143000" y="1342678"/>
              <a:ext cx="8001000" cy="1588"/>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16200000" flipH="1">
              <a:off x="2448720" y="1697484"/>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rot="16200000" flipH="1">
              <a:off x="4408488" y="2871441"/>
              <a:ext cx="642937" cy="496887"/>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2700" y="1455391"/>
              <a:ext cx="1344613" cy="338137"/>
            </a:xfrm>
            <a:prstGeom prst="rect">
              <a:avLst/>
            </a:prstGeom>
            <a:noFill/>
            <a:ln w="19050">
              <a:noFill/>
            </a:ln>
          </p:spPr>
          <p:txBody>
            <a:bodyPr wrap="none">
              <a:spAutoFit/>
            </a:bodyPr>
            <a:lstStyle/>
            <a:p>
              <a:pPr>
                <a:defRPr/>
              </a:pPr>
              <a:r>
                <a:rPr lang="ja-JP" altLang="en-US" sz="1600" dirty="0">
                  <a:latin typeface="+mn-lt"/>
                </a:rPr>
                <a:t>パッチ投稿者</a:t>
              </a:r>
            </a:p>
          </p:txBody>
        </p:sp>
        <p:sp>
          <p:nvSpPr>
            <p:cNvPr id="10" name="テキスト ボックス 9"/>
            <p:cNvSpPr txBox="1"/>
            <p:nvPr/>
          </p:nvSpPr>
          <p:spPr>
            <a:xfrm>
              <a:off x="127000" y="2844453"/>
              <a:ext cx="1085850" cy="338138"/>
            </a:xfrm>
            <a:prstGeom prst="rect">
              <a:avLst/>
            </a:prstGeom>
            <a:noFill/>
            <a:ln w="19050">
              <a:noFill/>
            </a:ln>
          </p:spPr>
          <p:txBody>
            <a:bodyPr wrap="none">
              <a:spAutoFit/>
            </a:bodyPr>
            <a:lstStyle/>
            <a:p>
              <a:pPr>
                <a:defRPr/>
              </a:pPr>
              <a:r>
                <a:rPr lang="ja-JP" altLang="en-US" sz="1600" dirty="0">
                  <a:latin typeface="+mn-lt"/>
                </a:rPr>
                <a:t>レビュアー</a:t>
              </a:r>
            </a:p>
          </p:txBody>
        </p:sp>
        <p:sp>
          <p:nvSpPr>
            <p:cNvPr id="11" name="角丸四角形 10"/>
            <p:cNvSpPr/>
            <p:nvPr/>
          </p:nvSpPr>
          <p:spPr>
            <a:xfrm>
              <a:off x="3335338" y="2584103"/>
              <a:ext cx="1125537"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600" dirty="0" smtClean="0">
                  <a:solidFill>
                    <a:schemeClr val="tx1"/>
                  </a:solidFill>
                </a:rPr>
                <a:t>　　レビュー</a:t>
              </a:r>
              <a:endParaRPr lang="ja-JP" altLang="en-US" sz="1600" dirty="0">
                <a:solidFill>
                  <a:schemeClr val="tx1"/>
                </a:solidFill>
              </a:endParaRPr>
            </a:p>
          </p:txBody>
        </p:sp>
        <p:sp>
          <p:nvSpPr>
            <p:cNvPr id="12" name="角丸四角形 11"/>
            <p:cNvSpPr/>
            <p:nvPr/>
          </p:nvSpPr>
          <p:spPr>
            <a:xfrm>
              <a:off x="5056188" y="1164878"/>
              <a:ext cx="1169987"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600" dirty="0">
                  <a:solidFill>
                    <a:schemeClr val="tx1"/>
                  </a:solidFill>
                </a:rPr>
                <a:t>パッチ作成</a:t>
              </a:r>
            </a:p>
          </p:txBody>
        </p:sp>
        <p:sp>
          <p:nvSpPr>
            <p:cNvPr id="13" name="角丸四角形 12"/>
            <p:cNvSpPr/>
            <p:nvPr/>
          </p:nvSpPr>
          <p:spPr>
            <a:xfrm>
              <a:off x="1412875" y="1155353"/>
              <a:ext cx="1285875"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600" dirty="0">
                  <a:solidFill>
                    <a:schemeClr val="tx1"/>
                  </a:solidFill>
                </a:rPr>
                <a:t>パッチ作成</a:t>
              </a:r>
            </a:p>
          </p:txBody>
        </p:sp>
        <p:sp>
          <p:nvSpPr>
            <p:cNvPr id="14" name="テキスト ボックス 13"/>
            <p:cNvSpPr txBox="1"/>
            <p:nvPr/>
          </p:nvSpPr>
          <p:spPr>
            <a:xfrm>
              <a:off x="2555875" y="2084041"/>
              <a:ext cx="1714500" cy="214312"/>
            </a:xfrm>
            <a:prstGeom prst="rect">
              <a:avLst/>
            </a:prstGeom>
            <a:solidFill>
              <a:schemeClr val="bg1"/>
            </a:solidFill>
          </p:spPr>
          <p:txBody>
            <a:bodyPr lIns="0" tIns="0" rIns="0" bIns="0">
              <a:spAutoFit/>
            </a:bodyPr>
            <a:lstStyle/>
            <a:p>
              <a:pPr>
                <a:defRPr/>
              </a:pPr>
              <a:r>
                <a:rPr lang="ja-JP" altLang="en-US" sz="1400" dirty="0">
                  <a:latin typeface="+mn-lt"/>
                </a:rPr>
                <a:t>パッチ投稿</a:t>
              </a:r>
            </a:p>
          </p:txBody>
        </p:sp>
        <p:cxnSp>
          <p:nvCxnSpPr>
            <p:cNvPr id="15" name="直線矢印コネクタ 14"/>
            <p:cNvCxnSpPr/>
            <p:nvPr/>
          </p:nvCxnSpPr>
          <p:spPr>
            <a:xfrm rot="5400000" flipH="1" flipV="1">
              <a:off x="4187825" y="1731616"/>
              <a:ext cx="1152525" cy="5715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6" name="角丸四角形 15"/>
            <p:cNvSpPr/>
            <p:nvPr/>
          </p:nvSpPr>
          <p:spPr>
            <a:xfrm>
              <a:off x="6834188" y="2593628"/>
              <a:ext cx="1127125"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00" dirty="0">
                  <a:solidFill>
                    <a:schemeClr val="tx1"/>
                  </a:solidFill>
                </a:rPr>
                <a:t>レビュー</a:t>
              </a:r>
            </a:p>
          </p:txBody>
        </p:sp>
        <p:sp>
          <p:nvSpPr>
            <p:cNvPr id="17" name="テキスト ボックス 16"/>
            <p:cNvSpPr txBox="1"/>
            <p:nvPr/>
          </p:nvSpPr>
          <p:spPr>
            <a:xfrm>
              <a:off x="4356100" y="2057053"/>
              <a:ext cx="1079500" cy="214313"/>
            </a:xfrm>
            <a:prstGeom prst="rect">
              <a:avLst/>
            </a:prstGeom>
            <a:solidFill>
              <a:schemeClr val="bg1"/>
            </a:solidFill>
          </p:spPr>
          <p:txBody>
            <a:bodyPr lIns="0" tIns="0" rIns="0" bIns="0">
              <a:spAutoFit/>
            </a:bodyPr>
            <a:lstStyle/>
            <a:p>
              <a:pPr>
                <a:defRPr/>
              </a:pPr>
              <a:r>
                <a:rPr lang="ja-JP" altLang="en-US" sz="1400" dirty="0">
                  <a:latin typeface="+mn-lt"/>
                </a:rPr>
                <a:t>フィードバック</a:t>
              </a:r>
            </a:p>
          </p:txBody>
        </p:sp>
        <p:sp>
          <p:nvSpPr>
            <p:cNvPr id="18" name="テキスト ボックス 17"/>
            <p:cNvSpPr txBox="1"/>
            <p:nvPr/>
          </p:nvSpPr>
          <p:spPr>
            <a:xfrm>
              <a:off x="4549775" y="2969866"/>
              <a:ext cx="792163" cy="215900"/>
            </a:xfrm>
            <a:prstGeom prst="rect">
              <a:avLst/>
            </a:prstGeom>
            <a:solidFill>
              <a:schemeClr val="bg1"/>
            </a:solidFill>
          </p:spPr>
          <p:txBody>
            <a:bodyPr lIns="0" tIns="0" rIns="0" bIns="0">
              <a:spAutoFit/>
            </a:bodyPr>
            <a:lstStyle/>
            <a:p>
              <a:pPr>
                <a:defRPr/>
              </a:pPr>
              <a:r>
                <a:rPr lang="ja-JP" altLang="en-US" sz="1400" dirty="0">
                  <a:latin typeface="+mn-lt"/>
                </a:rPr>
                <a:t>コミット</a:t>
              </a:r>
            </a:p>
          </p:txBody>
        </p:sp>
        <p:cxnSp>
          <p:nvCxnSpPr>
            <p:cNvPr id="19" name="直線矢印コネクタ 18"/>
            <p:cNvCxnSpPr/>
            <p:nvPr/>
          </p:nvCxnSpPr>
          <p:spPr>
            <a:xfrm rot="16200000" flipH="1">
              <a:off x="5949157" y="1697484"/>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nvGrpSpPr>
            <p:cNvPr id="6161" name="グループ化 94"/>
            <p:cNvGrpSpPr>
              <a:grpSpLocks/>
            </p:cNvGrpSpPr>
            <p:nvPr/>
          </p:nvGrpSpPr>
          <p:grpSpPr bwMode="auto">
            <a:xfrm>
              <a:off x="8486775" y="2579341"/>
              <a:ext cx="342900" cy="447675"/>
              <a:chOff x="8030342" y="2987320"/>
              <a:chExt cx="343934" cy="448112"/>
            </a:xfrm>
          </p:grpSpPr>
          <p:sp>
            <p:nvSpPr>
              <p:cNvPr id="41" name="正方形/長方形 40"/>
              <p:cNvSpPr/>
              <p:nvPr/>
            </p:nvSpPr>
            <p:spPr>
              <a:xfrm>
                <a:off x="8143395" y="3071539"/>
                <a:ext cx="71652" cy="214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6201" name="グループ化 84"/>
              <p:cNvGrpSpPr>
                <a:grpSpLocks/>
              </p:cNvGrpSpPr>
              <p:nvPr/>
            </p:nvGrpSpPr>
            <p:grpSpPr bwMode="auto">
              <a:xfrm rot="2245077">
                <a:off x="8030342" y="2987320"/>
                <a:ext cx="343934" cy="448112"/>
                <a:chOff x="1857356" y="4286256"/>
                <a:chExt cx="428628" cy="642942"/>
              </a:xfrm>
            </p:grpSpPr>
            <p:cxnSp>
              <p:nvCxnSpPr>
                <p:cNvPr id="43" name="曲線コネクタ 42"/>
                <p:cNvCxnSpPr/>
                <p:nvPr/>
              </p:nvCxnSpPr>
              <p:spPr>
                <a:xfrm rot="16200000" flipH="1">
                  <a:off x="1741177" y="4463819"/>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曲線コネクタ 43"/>
                <p:cNvCxnSpPr/>
                <p:nvPr/>
              </p:nvCxnSpPr>
              <p:spPr>
                <a:xfrm rot="16200000" flipH="1">
                  <a:off x="1814416" y="4393701"/>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162" name="グループ化 95"/>
            <p:cNvGrpSpPr>
              <a:grpSpLocks/>
            </p:cNvGrpSpPr>
            <p:nvPr/>
          </p:nvGrpSpPr>
          <p:grpSpPr bwMode="auto">
            <a:xfrm>
              <a:off x="8478838" y="1155353"/>
              <a:ext cx="342900" cy="447675"/>
              <a:chOff x="8030342" y="2987320"/>
              <a:chExt cx="343934" cy="448112"/>
            </a:xfrm>
          </p:grpSpPr>
          <p:sp>
            <p:nvSpPr>
              <p:cNvPr id="37" name="正方形/長方形 36"/>
              <p:cNvSpPr/>
              <p:nvPr/>
            </p:nvSpPr>
            <p:spPr>
              <a:xfrm>
                <a:off x="8143394" y="3071540"/>
                <a:ext cx="71653" cy="214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6197" name="グループ化 84"/>
              <p:cNvGrpSpPr>
                <a:grpSpLocks/>
              </p:cNvGrpSpPr>
              <p:nvPr/>
            </p:nvGrpSpPr>
            <p:grpSpPr bwMode="auto">
              <a:xfrm rot="2245077">
                <a:off x="8030342" y="2987320"/>
                <a:ext cx="343934" cy="448112"/>
                <a:chOff x="1857356" y="4286256"/>
                <a:chExt cx="428628" cy="642942"/>
              </a:xfrm>
            </p:grpSpPr>
            <p:cxnSp>
              <p:nvCxnSpPr>
                <p:cNvPr id="39" name="曲線コネクタ 38"/>
                <p:cNvCxnSpPr/>
                <p:nvPr/>
              </p:nvCxnSpPr>
              <p:spPr>
                <a:xfrm rot="16200000" flipH="1">
                  <a:off x="1741175" y="4463822"/>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曲線コネクタ 39"/>
                <p:cNvCxnSpPr/>
                <p:nvPr/>
              </p:nvCxnSpPr>
              <p:spPr>
                <a:xfrm rot="16200000" flipH="1">
                  <a:off x="1814414" y="4393704"/>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2" name="直線矢印コネクタ 21"/>
            <p:cNvCxnSpPr/>
            <p:nvPr/>
          </p:nvCxnSpPr>
          <p:spPr>
            <a:xfrm rot="16200000" flipH="1">
              <a:off x="7908925" y="2871441"/>
              <a:ext cx="642937" cy="496888"/>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rot="5400000" flipH="1" flipV="1">
              <a:off x="7688262" y="1731616"/>
              <a:ext cx="1152525" cy="5715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6165"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2770188" y="1556991"/>
              <a:ext cx="557212" cy="555625"/>
            </a:xfrm>
            <a:prstGeom prst="rect">
              <a:avLst/>
            </a:prstGeom>
            <a:noFill/>
            <a:ln w="9525">
              <a:noFill/>
              <a:miter lim="800000"/>
              <a:headEnd/>
              <a:tailEnd/>
            </a:ln>
          </p:spPr>
        </p:pic>
        <p:grpSp>
          <p:nvGrpSpPr>
            <p:cNvPr id="21" name="グループ化 69"/>
            <p:cNvGrpSpPr/>
            <p:nvPr/>
          </p:nvGrpSpPr>
          <p:grpSpPr>
            <a:xfrm>
              <a:off x="4628338" y="1799132"/>
              <a:ext cx="428628" cy="257177"/>
              <a:chOff x="2428860" y="6143644"/>
              <a:chExt cx="714380" cy="428628"/>
            </a:xfrm>
            <a:gradFill>
              <a:gsLst>
                <a:gs pos="0">
                  <a:srgbClr val="FFEFD1"/>
                </a:gs>
                <a:gs pos="64999">
                  <a:srgbClr val="F0EBD5"/>
                </a:gs>
                <a:gs pos="100000">
                  <a:srgbClr val="D1C39F"/>
                </a:gs>
              </a:gsLst>
              <a:lin ang="5400000" scaled="0"/>
            </a:gradFill>
          </p:grpSpPr>
          <p:sp>
            <p:nvSpPr>
              <p:cNvPr id="35" name="正方形/長方形 34"/>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二等辺三角形 35"/>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6167"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6305550" y="1556991"/>
              <a:ext cx="557213" cy="555625"/>
            </a:xfrm>
            <a:prstGeom prst="rect">
              <a:avLst/>
            </a:prstGeom>
            <a:noFill/>
            <a:ln w="9525">
              <a:noFill/>
              <a:miter lim="800000"/>
              <a:headEnd/>
              <a:tailEnd/>
            </a:ln>
          </p:spPr>
        </p:pic>
        <p:grpSp>
          <p:nvGrpSpPr>
            <p:cNvPr id="6168" name="グループ化 74"/>
            <p:cNvGrpSpPr>
              <a:grpSpLocks/>
            </p:cNvGrpSpPr>
            <p:nvPr/>
          </p:nvGrpSpPr>
          <p:grpSpPr bwMode="auto">
            <a:xfrm>
              <a:off x="4572000" y="3200053"/>
              <a:ext cx="1411288" cy="735013"/>
              <a:chOff x="226010" y="3786190"/>
              <a:chExt cx="1410964" cy="736405"/>
            </a:xfrm>
          </p:grpSpPr>
          <p:sp>
            <p:nvSpPr>
              <p:cNvPr id="33" name="円柱 32"/>
              <p:cNvSpPr/>
              <p:nvPr/>
            </p:nvSpPr>
            <p:spPr>
              <a:xfrm>
                <a:off x="714848" y="3786190"/>
                <a:ext cx="357106" cy="427847"/>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4" name="テキスト ボックス 33"/>
              <p:cNvSpPr txBox="1"/>
              <p:nvPr/>
            </p:nvSpPr>
            <p:spPr>
              <a:xfrm>
                <a:off x="226010" y="4214037"/>
                <a:ext cx="1410964" cy="308558"/>
              </a:xfrm>
              <a:prstGeom prst="rect">
                <a:avLst/>
              </a:prstGeom>
              <a:noFill/>
            </p:spPr>
            <p:txBody>
              <a:bodyPr wrap="none">
                <a:spAutoFit/>
              </a:bodyPr>
              <a:lstStyle/>
              <a:p>
                <a:pPr>
                  <a:defRPr/>
                </a:pPr>
                <a:r>
                  <a:rPr lang="ja-JP" altLang="en-US" sz="1400" dirty="0">
                    <a:latin typeface="+mn-lt"/>
                  </a:rPr>
                  <a:t>構成管理ツール</a:t>
                </a:r>
              </a:p>
            </p:txBody>
          </p:sp>
        </p:grpSp>
        <p:sp>
          <p:nvSpPr>
            <p:cNvPr id="32" name="テキスト ボックス 31"/>
            <p:cNvSpPr txBox="1"/>
            <p:nvPr/>
          </p:nvSpPr>
          <p:spPr>
            <a:xfrm>
              <a:off x="8027988" y="3023841"/>
              <a:ext cx="793750" cy="215900"/>
            </a:xfrm>
            <a:prstGeom prst="rect">
              <a:avLst/>
            </a:prstGeom>
            <a:solidFill>
              <a:schemeClr val="bg1"/>
            </a:solidFill>
          </p:spPr>
          <p:txBody>
            <a:bodyPr lIns="0" tIns="0" rIns="0" bIns="0">
              <a:spAutoFit/>
            </a:bodyPr>
            <a:lstStyle/>
            <a:p>
              <a:pPr>
                <a:defRPr/>
              </a:pPr>
              <a:r>
                <a:rPr lang="ja-JP" altLang="en-US" sz="1400" dirty="0">
                  <a:latin typeface="+mn-lt"/>
                </a:rPr>
                <a:t>コミット</a:t>
              </a:r>
            </a:p>
          </p:txBody>
        </p:sp>
        <p:sp>
          <p:nvSpPr>
            <p:cNvPr id="45" name="テキスト ボックス 44"/>
            <p:cNvSpPr txBox="1"/>
            <p:nvPr/>
          </p:nvSpPr>
          <p:spPr>
            <a:xfrm>
              <a:off x="3581400" y="3471516"/>
              <a:ext cx="990600" cy="338137"/>
            </a:xfrm>
            <a:prstGeom prst="rect">
              <a:avLst/>
            </a:prstGeom>
            <a:noFill/>
            <a:ln w="19050">
              <a:noFill/>
            </a:ln>
          </p:spPr>
          <p:txBody>
            <a:bodyPr wrap="none">
              <a:spAutoFit/>
            </a:bodyPr>
            <a:lstStyle/>
            <a:p>
              <a:pPr>
                <a:defRPr/>
              </a:pPr>
              <a:r>
                <a:rPr lang="ja-JP" altLang="en-US" sz="1600" dirty="0">
                  <a:latin typeface="+mn-lt"/>
                </a:rPr>
                <a:t>コミッター</a:t>
              </a:r>
              <a:endParaRPr lang="en-US" altLang="ja-JP" sz="1600" dirty="0">
                <a:latin typeface="+mn-lt"/>
              </a:endParaRPr>
            </a:p>
          </p:txBody>
        </p:sp>
        <p:pic>
          <p:nvPicPr>
            <p:cNvPr id="6171" name="Picture 19" descr="C:\shoji-f\SNA\Master's Thesis\図1.png"/>
            <p:cNvPicPr>
              <a:picLocks noChangeAspect="1" noChangeArrowheads="1"/>
            </p:cNvPicPr>
            <p:nvPr/>
          </p:nvPicPr>
          <p:blipFill>
            <a:blip r:embed="rId4" cstate="print"/>
            <a:srcRect/>
            <a:stretch>
              <a:fillRect/>
            </a:stretch>
          </p:blipFill>
          <p:spPr bwMode="auto">
            <a:xfrm>
              <a:off x="3857625" y="3038128"/>
              <a:ext cx="476250" cy="492125"/>
            </a:xfrm>
            <a:prstGeom prst="rect">
              <a:avLst/>
            </a:prstGeom>
            <a:noFill/>
            <a:ln w="9525">
              <a:noFill/>
              <a:miter lim="800000"/>
              <a:headEnd/>
              <a:tailEnd/>
            </a:ln>
          </p:spPr>
        </p:pic>
        <p:grpSp>
          <p:nvGrpSpPr>
            <p:cNvPr id="6172" name="グループ化 59"/>
            <p:cNvGrpSpPr>
              <a:grpSpLocks/>
            </p:cNvGrpSpPr>
            <p:nvPr/>
          </p:nvGrpSpPr>
          <p:grpSpPr bwMode="auto">
            <a:xfrm>
              <a:off x="85725" y="2338041"/>
              <a:ext cx="1200150" cy="557212"/>
              <a:chOff x="4857752" y="1071546"/>
              <a:chExt cx="1200168" cy="557226"/>
            </a:xfrm>
          </p:grpSpPr>
          <p:pic>
            <p:nvPicPr>
              <p:cNvPr id="6191"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6192"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6193" name="テキスト ボックス 62"/>
              <p:cNvSpPr txBox="1">
                <a:spLocks noChangeArrowheads="1"/>
              </p:cNvSpPr>
              <p:nvPr/>
            </p:nvSpPr>
            <p:spPr bwMode="auto">
              <a:xfrm>
                <a:off x="5286380" y="1285860"/>
                <a:ext cx="319318" cy="276999"/>
              </a:xfrm>
              <a:prstGeom prst="rect">
                <a:avLst/>
              </a:prstGeom>
              <a:noFill/>
              <a:ln w="9525">
                <a:noFill/>
                <a:miter lim="800000"/>
                <a:headEnd/>
                <a:tailEnd/>
              </a:ln>
            </p:spPr>
            <p:txBody>
              <a:bodyPr wrap="none">
                <a:spAutoFit/>
              </a:bodyPr>
              <a:lstStyle/>
              <a:p>
                <a:r>
                  <a:rPr lang="en-US" altLang="ja-JP" sz="1200"/>
                  <a:t>or</a:t>
                </a:r>
                <a:endParaRPr lang="ja-JP" altLang="en-US" sz="1200"/>
              </a:p>
            </p:txBody>
          </p:sp>
        </p:grpSp>
        <p:grpSp>
          <p:nvGrpSpPr>
            <p:cNvPr id="6173" name="グループ化 63"/>
            <p:cNvGrpSpPr>
              <a:grpSpLocks/>
            </p:cNvGrpSpPr>
            <p:nvPr/>
          </p:nvGrpSpPr>
          <p:grpSpPr bwMode="auto">
            <a:xfrm>
              <a:off x="85725" y="980728"/>
              <a:ext cx="1200150" cy="557213"/>
              <a:chOff x="4857752" y="1071546"/>
              <a:chExt cx="1200168" cy="557226"/>
            </a:xfrm>
          </p:grpSpPr>
          <p:pic>
            <p:nvPicPr>
              <p:cNvPr id="6188"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6189"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6190" name="テキスト ボックス 66"/>
              <p:cNvSpPr txBox="1">
                <a:spLocks noChangeArrowheads="1"/>
              </p:cNvSpPr>
              <p:nvPr/>
            </p:nvSpPr>
            <p:spPr bwMode="auto">
              <a:xfrm>
                <a:off x="5286380" y="1285860"/>
                <a:ext cx="319318" cy="276999"/>
              </a:xfrm>
              <a:prstGeom prst="rect">
                <a:avLst/>
              </a:prstGeom>
              <a:noFill/>
              <a:ln w="9525">
                <a:noFill/>
                <a:miter lim="800000"/>
                <a:headEnd/>
                <a:tailEnd/>
              </a:ln>
            </p:spPr>
            <p:txBody>
              <a:bodyPr wrap="none">
                <a:spAutoFit/>
              </a:bodyPr>
              <a:lstStyle/>
              <a:p>
                <a:r>
                  <a:rPr lang="en-US" altLang="ja-JP" sz="1200"/>
                  <a:t>or</a:t>
                </a:r>
                <a:endParaRPr lang="ja-JP" altLang="en-US" sz="1200"/>
              </a:p>
            </p:txBody>
          </p:sp>
        </p:grpSp>
        <p:sp>
          <p:nvSpPr>
            <p:cNvPr id="60" name="テキスト ボックス 59"/>
            <p:cNvSpPr txBox="1"/>
            <p:nvPr/>
          </p:nvSpPr>
          <p:spPr>
            <a:xfrm>
              <a:off x="6084888" y="2057053"/>
              <a:ext cx="1714500" cy="215900"/>
            </a:xfrm>
            <a:prstGeom prst="rect">
              <a:avLst/>
            </a:prstGeom>
            <a:solidFill>
              <a:schemeClr val="bg1"/>
            </a:solidFill>
          </p:spPr>
          <p:txBody>
            <a:bodyPr lIns="0" tIns="0" rIns="0" bIns="0">
              <a:spAutoFit/>
            </a:bodyPr>
            <a:lstStyle/>
            <a:p>
              <a:pPr>
                <a:defRPr/>
              </a:pPr>
              <a:r>
                <a:rPr lang="ja-JP" altLang="en-US" sz="1400" dirty="0">
                  <a:latin typeface="+mn-lt"/>
                </a:rPr>
                <a:t>パッチ投稿</a:t>
              </a:r>
            </a:p>
          </p:txBody>
        </p:sp>
        <p:sp>
          <p:nvSpPr>
            <p:cNvPr id="64" name="テキスト ボックス 63"/>
            <p:cNvSpPr txBox="1"/>
            <p:nvPr/>
          </p:nvSpPr>
          <p:spPr>
            <a:xfrm>
              <a:off x="7883525" y="2030066"/>
              <a:ext cx="1079500" cy="215900"/>
            </a:xfrm>
            <a:prstGeom prst="rect">
              <a:avLst/>
            </a:prstGeom>
            <a:solidFill>
              <a:schemeClr val="bg1"/>
            </a:solidFill>
          </p:spPr>
          <p:txBody>
            <a:bodyPr lIns="0" tIns="0" rIns="0" bIns="0">
              <a:spAutoFit/>
            </a:bodyPr>
            <a:lstStyle/>
            <a:p>
              <a:pPr>
                <a:defRPr/>
              </a:pPr>
              <a:r>
                <a:rPr lang="ja-JP" altLang="en-US" sz="1400" dirty="0">
                  <a:latin typeface="+mn-lt"/>
                </a:rPr>
                <a:t>フィードバック</a:t>
              </a:r>
            </a:p>
          </p:txBody>
        </p:sp>
        <p:sp>
          <p:nvSpPr>
            <p:cNvPr id="79" name="テキスト ボックス 78"/>
            <p:cNvSpPr txBox="1"/>
            <p:nvPr/>
          </p:nvSpPr>
          <p:spPr>
            <a:xfrm>
              <a:off x="2421770" y="1670844"/>
              <a:ext cx="492443" cy="461665"/>
            </a:xfrm>
            <a:prstGeom prst="rect">
              <a:avLst/>
            </a:prstGeom>
            <a:noFill/>
          </p:spPr>
          <p:txBody>
            <a:bodyPr wrap="none" rtlCol="0">
              <a:spAutoFit/>
            </a:bodyPr>
            <a:lstStyle/>
            <a:p>
              <a:r>
                <a:rPr lang="ja-JP" altLang="en-US" sz="2400" dirty="0" smtClean="0"/>
                <a:t>①</a:t>
              </a:r>
              <a:endParaRPr kumimoji="1" lang="ja-JP" altLang="en-US" sz="2400" dirty="0"/>
            </a:p>
          </p:txBody>
        </p:sp>
        <p:sp>
          <p:nvSpPr>
            <p:cNvPr id="80" name="テキスト ボックス 79"/>
            <p:cNvSpPr txBox="1"/>
            <p:nvPr/>
          </p:nvSpPr>
          <p:spPr>
            <a:xfrm>
              <a:off x="3275856" y="2534940"/>
              <a:ext cx="492443" cy="461665"/>
            </a:xfrm>
            <a:prstGeom prst="rect">
              <a:avLst/>
            </a:prstGeom>
            <a:noFill/>
          </p:spPr>
          <p:txBody>
            <a:bodyPr wrap="none" rtlCol="0">
              <a:spAutoFit/>
            </a:bodyPr>
            <a:lstStyle/>
            <a:p>
              <a:r>
                <a:rPr lang="ja-JP" altLang="en-US" sz="2400" dirty="0" smtClean="0"/>
                <a:t>②</a:t>
              </a:r>
              <a:endParaRPr kumimoji="1" lang="ja-JP" altLang="en-US" sz="2400" dirty="0"/>
            </a:p>
          </p:txBody>
        </p:sp>
        <p:sp>
          <p:nvSpPr>
            <p:cNvPr id="81" name="テキスト ボックス 80"/>
            <p:cNvSpPr txBox="1"/>
            <p:nvPr/>
          </p:nvSpPr>
          <p:spPr>
            <a:xfrm>
              <a:off x="4410489" y="3284637"/>
              <a:ext cx="492443" cy="461665"/>
            </a:xfrm>
            <a:prstGeom prst="rect">
              <a:avLst/>
            </a:prstGeom>
            <a:noFill/>
          </p:spPr>
          <p:txBody>
            <a:bodyPr wrap="none" rtlCol="0">
              <a:spAutoFit/>
            </a:bodyPr>
            <a:lstStyle/>
            <a:p>
              <a:r>
                <a:rPr lang="ja-JP" altLang="en-US" sz="2400" dirty="0" smtClean="0"/>
                <a:t>③</a:t>
              </a:r>
              <a:endParaRPr kumimoji="1" lang="ja-JP" altLang="en-US" sz="2400" dirty="0"/>
            </a:p>
          </p:txBody>
        </p:sp>
        <p:sp>
          <p:nvSpPr>
            <p:cNvPr id="82" name="テキスト ボックス 81"/>
            <p:cNvSpPr txBox="1"/>
            <p:nvPr/>
          </p:nvSpPr>
          <p:spPr>
            <a:xfrm>
              <a:off x="4151565" y="1700461"/>
              <a:ext cx="492443" cy="461665"/>
            </a:xfrm>
            <a:prstGeom prst="rect">
              <a:avLst/>
            </a:prstGeom>
            <a:noFill/>
          </p:spPr>
          <p:txBody>
            <a:bodyPr wrap="none" rtlCol="0">
              <a:spAutoFit/>
            </a:bodyPr>
            <a:lstStyle/>
            <a:p>
              <a:r>
                <a:rPr lang="ja-JP" altLang="en-US" sz="2400" dirty="0" smtClean="0"/>
                <a:t>②</a:t>
              </a:r>
              <a:endParaRPr kumimoji="1" lang="ja-JP" altLang="en-US" sz="2400" dirty="0"/>
            </a:p>
          </p:txBody>
        </p:sp>
      </p:grpSp>
      <p:grpSp>
        <p:nvGrpSpPr>
          <p:cNvPr id="91" name="グループ化 90"/>
          <p:cNvGrpSpPr/>
          <p:nvPr/>
        </p:nvGrpSpPr>
        <p:grpSpPr>
          <a:xfrm>
            <a:off x="2339752" y="4509120"/>
            <a:ext cx="6696744" cy="1323439"/>
            <a:chOff x="2339752" y="4913873"/>
            <a:chExt cx="6696744" cy="1323439"/>
          </a:xfrm>
        </p:grpSpPr>
        <p:sp>
          <p:nvSpPr>
            <p:cNvPr id="6176" name="テキスト ボックス 67"/>
            <p:cNvSpPr txBox="1">
              <a:spLocks noChangeArrowheads="1"/>
            </p:cNvSpPr>
            <p:nvPr/>
          </p:nvSpPr>
          <p:spPr bwMode="auto">
            <a:xfrm>
              <a:off x="2478311" y="4913873"/>
              <a:ext cx="6558185" cy="1323439"/>
            </a:xfrm>
            <a:prstGeom prst="rect">
              <a:avLst/>
            </a:prstGeom>
            <a:solidFill>
              <a:schemeClr val="bg1"/>
            </a:solidFill>
            <a:ln w="9525">
              <a:noFill/>
              <a:miter lim="800000"/>
              <a:headEnd/>
              <a:tailEnd/>
            </a:ln>
          </p:spPr>
          <p:txBody>
            <a:bodyPr wrap="square">
              <a:spAutoFit/>
            </a:bodyPr>
            <a:lstStyle/>
            <a:p>
              <a:pPr lvl="1"/>
              <a:r>
                <a:rPr lang="ja-JP" altLang="en-US" sz="2000" dirty="0" smtClean="0"/>
                <a:t>①パッチ</a:t>
              </a:r>
              <a:r>
                <a:rPr lang="ja-JP" altLang="en-US" sz="2000" dirty="0"/>
                <a:t>の作成・投稿</a:t>
              </a:r>
              <a:endParaRPr lang="en-US" altLang="ja-JP" sz="2000" dirty="0"/>
            </a:p>
            <a:p>
              <a:pPr lvl="1"/>
              <a:r>
                <a:rPr lang="ja-JP" altLang="en-US" sz="2000" dirty="0"/>
                <a:t>②</a:t>
              </a:r>
              <a:r>
                <a:rPr lang="ja-JP" altLang="en-US" sz="2000" dirty="0" smtClean="0"/>
                <a:t>投稿</a:t>
              </a:r>
              <a:r>
                <a:rPr lang="ja-JP" altLang="en-US" sz="2000" dirty="0"/>
                <a:t>された</a:t>
              </a:r>
              <a:r>
                <a:rPr lang="ja-JP" altLang="en-US" sz="2000" dirty="0" smtClean="0"/>
                <a:t>パッチのレビュー，フィードバック</a:t>
              </a:r>
              <a:endParaRPr lang="en-US" altLang="ja-JP" sz="2000" dirty="0"/>
            </a:p>
            <a:p>
              <a:pPr lvl="1"/>
              <a:r>
                <a:rPr lang="ja-JP" altLang="en-US" sz="2000" dirty="0"/>
                <a:t>③</a:t>
              </a:r>
              <a:r>
                <a:rPr lang="ja-JP" altLang="en-US" sz="2000" dirty="0" smtClean="0"/>
                <a:t>パッチの承認後構成管理ツールへコミット</a:t>
              </a:r>
              <a:endParaRPr lang="en-US" altLang="ja-JP" sz="2000" dirty="0" smtClean="0"/>
            </a:p>
            <a:p>
              <a:pPr lvl="1"/>
              <a:r>
                <a:rPr lang="ja-JP" altLang="en-US" sz="2000" dirty="0" smtClean="0"/>
                <a:t>④不具合に対する議論（コメントの投稿）</a:t>
              </a:r>
              <a:endParaRPr lang="en-US" altLang="ja-JP" sz="2000" dirty="0" smtClean="0"/>
            </a:p>
          </p:txBody>
        </p:sp>
        <p:grpSp>
          <p:nvGrpSpPr>
            <p:cNvPr id="76" name="グループ化 75"/>
            <p:cNvGrpSpPr/>
            <p:nvPr/>
          </p:nvGrpSpPr>
          <p:grpSpPr>
            <a:xfrm>
              <a:off x="2339752" y="4994616"/>
              <a:ext cx="576063" cy="1170849"/>
              <a:chOff x="1259632" y="4994616"/>
              <a:chExt cx="576063" cy="1170849"/>
            </a:xfrm>
          </p:grpSpPr>
          <p:pic>
            <p:nvPicPr>
              <p:cNvPr id="69" name="Picture 19" descr="C:\shoji-f\SNA\Master's Thesis\図1.png"/>
              <p:cNvPicPr>
                <a:picLocks noChangeAspect="1" noChangeArrowheads="1"/>
              </p:cNvPicPr>
              <p:nvPr/>
            </p:nvPicPr>
            <p:blipFill>
              <a:blip r:embed="rId4" cstate="print"/>
              <a:srcRect/>
              <a:stretch>
                <a:fillRect/>
              </a:stretch>
            </p:blipFill>
            <p:spPr bwMode="auto">
              <a:xfrm>
                <a:off x="1259632" y="4994616"/>
                <a:ext cx="246076" cy="254490"/>
              </a:xfrm>
              <a:prstGeom prst="rect">
                <a:avLst/>
              </a:prstGeom>
              <a:noFill/>
              <a:ln w="9525">
                <a:noFill/>
                <a:miter lim="800000"/>
                <a:headEnd/>
                <a:tailEnd/>
              </a:ln>
            </p:spPr>
          </p:pic>
          <p:pic>
            <p:nvPicPr>
              <p:cNvPr id="70" name="Picture 7" descr="j0431601"/>
              <p:cNvPicPr>
                <a:picLocks noChangeAspect="1" noChangeArrowheads="1"/>
              </p:cNvPicPr>
              <p:nvPr/>
            </p:nvPicPr>
            <p:blipFill>
              <a:blip r:embed="rId5" cstate="print"/>
              <a:srcRect/>
              <a:stretch>
                <a:fillRect/>
              </a:stretch>
            </p:blipFill>
            <p:spPr bwMode="auto">
              <a:xfrm>
                <a:off x="1547664" y="4994616"/>
                <a:ext cx="288031" cy="288193"/>
              </a:xfrm>
              <a:prstGeom prst="rect">
                <a:avLst/>
              </a:prstGeom>
              <a:noFill/>
              <a:ln w="9525">
                <a:noFill/>
                <a:miter lim="800000"/>
                <a:headEnd/>
                <a:tailEnd/>
              </a:ln>
            </p:spPr>
          </p:pic>
          <p:pic>
            <p:nvPicPr>
              <p:cNvPr id="71" name="Picture 19" descr="C:\shoji-f\SNA\Master's Thesis\図1.png"/>
              <p:cNvPicPr>
                <a:picLocks noChangeAspect="1" noChangeArrowheads="1"/>
              </p:cNvPicPr>
              <p:nvPr/>
            </p:nvPicPr>
            <p:blipFill>
              <a:blip r:embed="rId4" cstate="print"/>
              <a:srcRect/>
              <a:stretch>
                <a:fillRect/>
              </a:stretch>
            </p:blipFill>
            <p:spPr bwMode="auto">
              <a:xfrm>
                <a:off x="1259632" y="5282648"/>
                <a:ext cx="246076" cy="254490"/>
              </a:xfrm>
              <a:prstGeom prst="rect">
                <a:avLst/>
              </a:prstGeom>
              <a:noFill/>
              <a:ln w="9525">
                <a:noFill/>
                <a:miter lim="800000"/>
                <a:headEnd/>
                <a:tailEnd/>
              </a:ln>
            </p:spPr>
          </p:pic>
          <p:pic>
            <p:nvPicPr>
              <p:cNvPr id="72" name="Picture 7" descr="j0431601"/>
              <p:cNvPicPr>
                <a:picLocks noChangeAspect="1" noChangeArrowheads="1"/>
              </p:cNvPicPr>
              <p:nvPr/>
            </p:nvPicPr>
            <p:blipFill>
              <a:blip r:embed="rId5" cstate="print"/>
              <a:srcRect/>
              <a:stretch>
                <a:fillRect/>
              </a:stretch>
            </p:blipFill>
            <p:spPr bwMode="auto">
              <a:xfrm>
                <a:off x="1547664" y="5282648"/>
                <a:ext cx="288031" cy="288193"/>
              </a:xfrm>
              <a:prstGeom prst="rect">
                <a:avLst/>
              </a:prstGeom>
              <a:noFill/>
              <a:ln w="9525">
                <a:noFill/>
                <a:miter lim="800000"/>
                <a:headEnd/>
                <a:tailEnd/>
              </a:ln>
            </p:spPr>
          </p:pic>
          <p:pic>
            <p:nvPicPr>
              <p:cNvPr id="73" name="Picture 19" descr="C:\shoji-f\SNA\Master's Thesis\図1.png"/>
              <p:cNvPicPr>
                <a:picLocks noChangeAspect="1" noChangeArrowheads="1"/>
              </p:cNvPicPr>
              <p:nvPr/>
            </p:nvPicPr>
            <p:blipFill>
              <a:blip r:embed="rId4" cstate="print"/>
              <a:srcRect/>
              <a:stretch>
                <a:fillRect/>
              </a:stretch>
            </p:blipFill>
            <p:spPr bwMode="auto">
              <a:xfrm>
                <a:off x="1259632" y="5877272"/>
                <a:ext cx="246076" cy="254490"/>
              </a:xfrm>
              <a:prstGeom prst="rect">
                <a:avLst/>
              </a:prstGeom>
              <a:noFill/>
              <a:ln w="9525">
                <a:noFill/>
                <a:miter lim="800000"/>
                <a:headEnd/>
                <a:tailEnd/>
              </a:ln>
            </p:spPr>
          </p:pic>
          <p:pic>
            <p:nvPicPr>
              <p:cNvPr id="74" name="Picture 7" descr="j0431601"/>
              <p:cNvPicPr>
                <a:picLocks noChangeAspect="1" noChangeArrowheads="1"/>
              </p:cNvPicPr>
              <p:nvPr/>
            </p:nvPicPr>
            <p:blipFill>
              <a:blip r:embed="rId5" cstate="print"/>
              <a:srcRect/>
              <a:stretch>
                <a:fillRect/>
              </a:stretch>
            </p:blipFill>
            <p:spPr bwMode="auto">
              <a:xfrm>
                <a:off x="1547664" y="5877272"/>
                <a:ext cx="288031" cy="288193"/>
              </a:xfrm>
              <a:prstGeom prst="rect">
                <a:avLst/>
              </a:prstGeom>
              <a:noFill/>
              <a:ln w="9525">
                <a:noFill/>
                <a:miter lim="800000"/>
                <a:headEnd/>
                <a:tailEnd/>
              </a:ln>
            </p:spPr>
          </p:pic>
          <p:pic>
            <p:nvPicPr>
              <p:cNvPr id="75" name="Picture 19" descr="C:\shoji-f\SNA\Master's Thesis\図1.png"/>
              <p:cNvPicPr>
                <a:picLocks noChangeAspect="1" noChangeArrowheads="1"/>
              </p:cNvPicPr>
              <p:nvPr/>
            </p:nvPicPr>
            <p:blipFill>
              <a:blip r:embed="rId4" cstate="print"/>
              <a:srcRect/>
              <a:stretch>
                <a:fillRect/>
              </a:stretch>
            </p:blipFill>
            <p:spPr bwMode="auto">
              <a:xfrm>
                <a:off x="1445604" y="5589240"/>
                <a:ext cx="246076" cy="254490"/>
              </a:xfrm>
              <a:prstGeom prst="rect">
                <a:avLst/>
              </a:prstGeom>
              <a:noFill/>
              <a:ln w="9525">
                <a:noFill/>
                <a:miter lim="800000"/>
                <a:headEnd/>
                <a:tailEnd/>
              </a:ln>
            </p:spPr>
          </p:pic>
        </p:grpSp>
      </p:grpSp>
      <p:grpSp>
        <p:nvGrpSpPr>
          <p:cNvPr id="78" name="グループ化 67"/>
          <p:cNvGrpSpPr/>
          <p:nvPr/>
        </p:nvGrpSpPr>
        <p:grpSpPr>
          <a:xfrm>
            <a:off x="251520" y="4653136"/>
            <a:ext cx="1643063" cy="1008112"/>
            <a:chOff x="6660232" y="4077072"/>
            <a:chExt cx="1643063" cy="1008112"/>
          </a:xfrm>
        </p:grpSpPr>
        <p:pic>
          <p:nvPicPr>
            <p:cNvPr id="85" name="Picture 19" descr="C:\shoji-f\SNA\Master's Thesis\図1.png"/>
            <p:cNvPicPr>
              <a:picLocks noChangeAspect="1" noChangeArrowheads="1"/>
            </p:cNvPicPr>
            <p:nvPr/>
          </p:nvPicPr>
          <p:blipFill>
            <a:blip r:embed="rId4" cstate="print"/>
            <a:srcRect/>
            <a:stretch>
              <a:fillRect/>
            </a:stretch>
          </p:blipFill>
          <p:spPr bwMode="auto">
            <a:xfrm>
              <a:off x="6852312" y="4342758"/>
              <a:ext cx="469131" cy="485669"/>
            </a:xfrm>
            <a:prstGeom prst="rect">
              <a:avLst/>
            </a:prstGeom>
            <a:noFill/>
            <a:ln w="9525">
              <a:noFill/>
              <a:miter lim="800000"/>
              <a:headEnd/>
              <a:tailEnd/>
            </a:ln>
          </p:spPr>
        </p:pic>
        <p:pic>
          <p:nvPicPr>
            <p:cNvPr id="86" name="Picture 7" descr="j0431601"/>
            <p:cNvPicPr>
              <a:picLocks noChangeAspect="1" noChangeArrowheads="1"/>
            </p:cNvPicPr>
            <p:nvPr/>
          </p:nvPicPr>
          <p:blipFill>
            <a:blip r:embed="rId6" cstate="print"/>
            <a:srcRect/>
            <a:stretch>
              <a:fillRect/>
            </a:stretch>
          </p:blipFill>
          <p:spPr bwMode="auto">
            <a:xfrm>
              <a:off x="7448268" y="4365033"/>
              <a:ext cx="521695" cy="522522"/>
            </a:xfrm>
            <a:prstGeom prst="rect">
              <a:avLst/>
            </a:prstGeom>
            <a:noFill/>
            <a:ln w="9525">
              <a:noFill/>
              <a:miter lim="800000"/>
              <a:headEnd/>
              <a:tailEnd/>
            </a:ln>
          </p:spPr>
        </p:pic>
        <p:sp>
          <p:nvSpPr>
            <p:cNvPr id="87" name="テキスト ボックス 71"/>
            <p:cNvSpPr txBox="1">
              <a:spLocks noChangeArrowheads="1"/>
            </p:cNvSpPr>
            <p:nvPr/>
          </p:nvSpPr>
          <p:spPr bwMode="auto">
            <a:xfrm>
              <a:off x="6660232" y="4785569"/>
              <a:ext cx="790320" cy="277340"/>
            </a:xfrm>
            <a:prstGeom prst="rect">
              <a:avLst/>
            </a:prstGeom>
            <a:noFill/>
            <a:ln w="9525">
              <a:noFill/>
              <a:miter lim="800000"/>
              <a:headEnd/>
              <a:tailEnd/>
            </a:ln>
          </p:spPr>
          <p:txBody>
            <a:bodyPr wrap="none">
              <a:spAutoFit/>
            </a:bodyPr>
            <a:lstStyle/>
            <a:p>
              <a:r>
                <a:rPr lang="ja-JP" altLang="en-US" sz="1200"/>
                <a:t>コミッター</a:t>
              </a:r>
            </a:p>
          </p:txBody>
        </p:sp>
        <p:sp>
          <p:nvSpPr>
            <p:cNvPr id="88" name="テキスト ボックス 72"/>
            <p:cNvSpPr txBox="1">
              <a:spLocks noChangeArrowheads="1"/>
            </p:cNvSpPr>
            <p:nvPr/>
          </p:nvSpPr>
          <p:spPr bwMode="auto">
            <a:xfrm>
              <a:off x="7110239" y="4077072"/>
              <a:ext cx="646102" cy="277340"/>
            </a:xfrm>
            <a:prstGeom prst="rect">
              <a:avLst/>
            </a:prstGeom>
            <a:noFill/>
            <a:ln w="9525">
              <a:noFill/>
              <a:miter lim="800000"/>
              <a:headEnd/>
              <a:tailEnd/>
            </a:ln>
          </p:spPr>
          <p:txBody>
            <a:bodyPr wrap="none">
              <a:spAutoFit/>
            </a:bodyPr>
            <a:lstStyle/>
            <a:p>
              <a:r>
                <a:rPr lang="ja-JP" altLang="en-US" sz="1200" dirty="0"/>
                <a:t>開発者</a:t>
              </a:r>
            </a:p>
          </p:txBody>
        </p:sp>
        <p:sp>
          <p:nvSpPr>
            <p:cNvPr id="89" name="テキスト ボックス 73"/>
            <p:cNvSpPr txBox="1">
              <a:spLocks noChangeArrowheads="1"/>
            </p:cNvSpPr>
            <p:nvPr/>
          </p:nvSpPr>
          <p:spPr bwMode="auto">
            <a:xfrm>
              <a:off x="7359141" y="4807844"/>
              <a:ext cx="944154" cy="277340"/>
            </a:xfrm>
            <a:prstGeom prst="rect">
              <a:avLst/>
            </a:prstGeom>
            <a:noFill/>
            <a:ln w="9525">
              <a:noFill/>
              <a:miter lim="800000"/>
              <a:headEnd/>
              <a:tailEnd/>
            </a:ln>
          </p:spPr>
          <p:txBody>
            <a:bodyPr wrap="none">
              <a:spAutoFit/>
            </a:bodyPr>
            <a:lstStyle/>
            <a:p>
              <a:r>
                <a:rPr lang="ja-JP" altLang="en-US" sz="1200" dirty="0"/>
                <a:t>非コミッター</a:t>
              </a:r>
            </a:p>
          </p:txBody>
        </p:sp>
        <p:sp>
          <p:nvSpPr>
            <p:cNvPr id="90" name="角丸四角形 89"/>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矢印コネクタ 4"/>
          <p:cNvCxnSpPr/>
          <p:nvPr/>
        </p:nvCxnSpPr>
        <p:spPr>
          <a:xfrm>
            <a:off x="1143000" y="2770188"/>
            <a:ext cx="8001000" cy="158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p:nvPr/>
        </p:nvCxnSpPr>
        <p:spPr>
          <a:xfrm>
            <a:off x="1143000" y="1343025"/>
            <a:ext cx="8001000" cy="1588"/>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16200000" flipH="1">
            <a:off x="2448720" y="1697831"/>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rot="16200000" flipH="1">
            <a:off x="5156994" y="2872582"/>
            <a:ext cx="642937" cy="4953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2700" y="1455738"/>
            <a:ext cx="1344613" cy="338137"/>
          </a:xfrm>
          <a:prstGeom prst="rect">
            <a:avLst/>
          </a:prstGeom>
          <a:noFill/>
          <a:ln w="19050">
            <a:noFill/>
          </a:ln>
        </p:spPr>
        <p:txBody>
          <a:bodyPr wrap="none">
            <a:spAutoFit/>
          </a:bodyPr>
          <a:lstStyle/>
          <a:p>
            <a:pPr>
              <a:defRPr/>
            </a:pPr>
            <a:r>
              <a:rPr lang="ja-JP" altLang="en-US" sz="1600" dirty="0">
                <a:latin typeface="+mn-lt"/>
              </a:rPr>
              <a:t>パッチ投稿者</a:t>
            </a:r>
          </a:p>
        </p:txBody>
      </p:sp>
      <p:sp>
        <p:nvSpPr>
          <p:cNvPr id="10" name="テキスト ボックス 9"/>
          <p:cNvSpPr txBox="1"/>
          <p:nvPr/>
        </p:nvSpPr>
        <p:spPr>
          <a:xfrm>
            <a:off x="127000" y="2844800"/>
            <a:ext cx="1085850" cy="338138"/>
          </a:xfrm>
          <a:prstGeom prst="rect">
            <a:avLst/>
          </a:prstGeom>
          <a:noFill/>
          <a:ln w="19050">
            <a:noFill/>
          </a:ln>
        </p:spPr>
        <p:txBody>
          <a:bodyPr wrap="none">
            <a:spAutoFit/>
          </a:bodyPr>
          <a:lstStyle/>
          <a:p>
            <a:pPr>
              <a:defRPr/>
            </a:pPr>
            <a:r>
              <a:rPr lang="ja-JP" altLang="en-US" sz="1600" dirty="0">
                <a:latin typeface="+mn-lt"/>
              </a:rPr>
              <a:t>レビュアー</a:t>
            </a:r>
          </a:p>
        </p:txBody>
      </p:sp>
      <p:sp>
        <p:nvSpPr>
          <p:cNvPr id="12" name="角丸四角形 11"/>
          <p:cNvSpPr/>
          <p:nvPr/>
        </p:nvSpPr>
        <p:spPr>
          <a:xfrm>
            <a:off x="5776913" y="1165225"/>
            <a:ext cx="1169987"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600" dirty="0">
                <a:solidFill>
                  <a:schemeClr val="tx1"/>
                </a:solidFill>
              </a:rPr>
              <a:t>パッチ作成</a:t>
            </a:r>
          </a:p>
        </p:txBody>
      </p:sp>
      <p:sp>
        <p:nvSpPr>
          <p:cNvPr id="13" name="角丸四角形 12"/>
          <p:cNvSpPr/>
          <p:nvPr/>
        </p:nvSpPr>
        <p:spPr>
          <a:xfrm>
            <a:off x="1412875" y="1155700"/>
            <a:ext cx="1285875"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600" dirty="0">
                <a:solidFill>
                  <a:schemeClr val="tx1"/>
                </a:solidFill>
              </a:rPr>
              <a:t>パッチ作成</a:t>
            </a:r>
          </a:p>
        </p:txBody>
      </p:sp>
      <p:sp>
        <p:nvSpPr>
          <p:cNvPr id="14" name="テキスト ボックス 13"/>
          <p:cNvSpPr txBox="1"/>
          <p:nvPr/>
        </p:nvSpPr>
        <p:spPr>
          <a:xfrm>
            <a:off x="2713038" y="2084388"/>
            <a:ext cx="1714500" cy="214312"/>
          </a:xfrm>
          <a:prstGeom prst="rect">
            <a:avLst/>
          </a:prstGeom>
          <a:solidFill>
            <a:schemeClr val="bg1"/>
          </a:solidFill>
        </p:spPr>
        <p:txBody>
          <a:bodyPr lIns="0" tIns="0" rIns="0" bIns="0">
            <a:spAutoFit/>
          </a:bodyPr>
          <a:lstStyle/>
          <a:p>
            <a:pPr>
              <a:defRPr/>
            </a:pPr>
            <a:r>
              <a:rPr lang="ja-JP" altLang="en-US" sz="1400" dirty="0">
                <a:latin typeface="+mn-lt"/>
              </a:rPr>
              <a:t>パッチ投稿</a:t>
            </a:r>
          </a:p>
        </p:txBody>
      </p:sp>
      <p:cxnSp>
        <p:nvCxnSpPr>
          <p:cNvPr id="15" name="直線矢印コネクタ 14"/>
          <p:cNvCxnSpPr/>
          <p:nvPr/>
        </p:nvCxnSpPr>
        <p:spPr>
          <a:xfrm rot="5400000" flipH="1" flipV="1">
            <a:off x="4906962" y="1731963"/>
            <a:ext cx="1152525" cy="5715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5076825" y="2057400"/>
            <a:ext cx="1079500" cy="214313"/>
          </a:xfrm>
          <a:prstGeom prst="rect">
            <a:avLst/>
          </a:prstGeom>
          <a:solidFill>
            <a:schemeClr val="bg1"/>
          </a:solidFill>
        </p:spPr>
        <p:txBody>
          <a:bodyPr lIns="0" tIns="0" rIns="0" bIns="0">
            <a:spAutoFit/>
          </a:bodyPr>
          <a:lstStyle/>
          <a:p>
            <a:pPr>
              <a:defRPr/>
            </a:pPr>
            <a:r>
              <a:rPr lang="ja-JP" altLang="en-US" sz="1400" dirty="0">
                <a:latin typeface="+mn-lt"/>
              </a:rPr>
              <a:t>フィードバック</a:t>
            </a:r>
          </a:p>
        </p:txBody>
      </p:sp>
      <p:sp>
        <p:nvSpPr>
          <p:cNvPr id="18" name="テキスト ボックス 17"/>
          <p:cNvSpPr txBox="1"/>
          <p:nvPr/>
        </p:nvSpPr>
        <p:spPr>
          <a:xfrm>
            <a:off x="5297488" y="2970213"/>
            <a:ext cx="793750" cy="215900"/>
          </a:xfrm>
          <a:prstGeom prst="rect">
            <a:avLst/>
          </a:prstGeom>
          <a:solidFill>
            <a:schemeClr val="bg1"/>
          </a:solidFill>
        </p:spPr>
        <p:txBody>
          <a:bodyPr lIns="0" tIns="0" rIns="0" bIns="0">
            <a:spAutoFit/>
          </a:bodyPr>
          <a:lstStyle/>
          <a:p>
            <a:pPr>
              <a:defRPr/>
            </a:pPr>
            <a:r>
              <a:rPr lang="ja-JP" altLang="en-US" sz="1400" dirty="0">
                <a:latin typeface="+mn-lt"/>
              </a:rPr>
              <a:t>コミット</a:t>
            </a:r>
          </a:p>
        </p:txBody>
      </p:sp>
      <p:cxnSp>
        <p:nvCxnSpPr>
          <p:cNvPr id="19" name="直線矢印コネクタ 18"/>
          <p:cNvCxnSpPr/>
          <p:nvPr/>
        </p:nvCxnSpPr>
        <p:spPr>
          <a:xfrm rot="16200000" flipH="1">
            <a:off x="6668295" y="1697831"/>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7183"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2770188" y="1557338"/>
            <a:ext cx="557212" cy="555625"/>
          </a:xfrm>
          <a:prstGeom prst="rect">
            <a:avLst/>
          </a:prstGeom>
          <a:noFill/>
          <a:ln w="9525">
            <a:noFill/>
            <a:miter lim="800000"/>
            <a:headEnd/>
            <a:tailEnd/>
          </a:ln>
        </p:spPr>
      </p:pic>
      <p:grpSp>
        <p:nvGrpSpPr>
          <p:cNvPr id="2" name="グループ化 69"/>
          <p:cNvGrpSpPr/>
          <p:nvPr/>
        </p:nvGrpSpPr>
        <p:grpSpPr>
          <a:xfrm>
            <a:off x="5348418" y="1799479"/>
            <a:ext cx="428628" cy="257177"/>
            <a:chOff x="2428860" y="6143644"/>
            <a:chExt cx="714380" cy="428628"/>
          </a:xfrm>
          <a:gradFill>
            <a:gsLst>
              <a:gs pos="0">
                <a:srgbClr val="FFEFD1"/>
              </a:gs>
              <a:gs pos="64999">
                <a:srgbClr val="F0EBD5"/>
              </a:gs>
              <a:gs pos="100000">
                <a:srgbClr val="D1C39F"/>
              </a:gs>
            </a:gsLst>
            <a:lin ang="5400000" scaled="0"/>
          </a:gradFill>
        </p:grpSpPr>
        <p:sp>
          <p:nvSpPr>
            <p:cNvPr id="35" name="正方形/長方形 34"/>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二等辺三角形 35"/>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7185"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7024688" y="1557338"/>
            <a:ext cx="557212" cy="555625"/>
          </a:xfrm>
          <a:prstGeom prst="rect">
            <a:avLst/>
          </a:prstGeom>
          <a:noFill/>
          <a:ln w="9525">
            <a:noFill/>
            <a:miter lim="800000"/>
            <a:headEnd/>
            <a:tailEnd/>
          </a:ln>
        </p:spPr>
      </p:pic>
      <p:grpSp>
        <p:nvGrpSpPr>
          <p:cNvPr id="7186" name="グループ化 74"/>
          <p:cNvGrpSpPr>
            <a:grpSpLocks/>
          </p:cNvGrpSpPr>
          <p:nvPr/>
        </p:nvGrpSpPr>
        <p:grpSpPr bwMode="auto">
          <a:xfrm>
            <a:off x="5321300" y="3200400"/>
            <a:ext cx="1411288" cy="735013"/>
            <a:chOff x="226010" y="3786190"/>
            <a:chExt cx="1410964" cy="736405"/>
          </a:xfrm>
        </p:grpSpPr>
        <p:sp>
          <p:nvSpPr>
            <p:cNvPr id="33" name="円柱 32"/>
            <p:cNvSpPr/>
            <p:nvPr/>
          </p:nvSpPr>
          <p:spPr>
            <a:xfrm>
              <a:off x="714848" y="3786190"/>
              <a:ext cx="357106" cy="427847"/>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4" name="テキスト ボックス 33"/>
            <p:cNvSpPr txBox="1"/>
            <p:nvPr/>
          </p:nvSpPr>
          <p:spPr>
            <a:xfrm>
              <a:off x="226010" y="4214037"/>
              <a:ext cx="1410964" cy="308558"/>
            </a:xfrm>
            <a:prstGeom prst="rect">
              <a:avLst/>
            </a:prstGeom>
            <a:noFill/>
          </p:spPr>
          <p:txBody>
            <a:bodyPr wrap="none">
              <a:spAutoFit/>
            </a:bodyPr>
            <a:lstStyle/>
            <a:p>
              <a:pPr>
                <a:defRPr/>
              </a:pPr>
              <a:r>
                <a:rPr lang="ja-JP" altLang="en-US" sz="1400" dirty="0">
                  <a:latin typeface="+mn-lt"/>
                </a:rPr>
                <a:t>構成管理ツール</a:t>
              </a:r>
            </a:p>
          </p:txBody>
        </p:sp>
      </p:grpSp>
      <p:sp>
        <p:nvSpPr>
          <p:cNvPr id="45" name="テキスト ボックス 44"/>
          <p:cNvSpPr txBox="1"/>
          <p:nvPr/>
        </p:nvSpPr>
        <p:spPr>
          <a:xfrm>
            <a:off x="4330700" y="3471863"/>
            <a:ext cx="990600" cy="338137"/>
          </a:xfrm>
          <a:prstGeom prst="rect">
            <a:avLst/>
          </a:prstGeom>
          <a:noFill/>
          <a:ln w="19050">
            <a:noFill/>
          </a:ln>
        </p:spPr>
        <p:txBody>
          <a:bodyPr wrap="none">
            <a:spAutoFit/>
          </a:bodyPr>
          <a:lstStyle/>
          <a:p>
            <a:pPr>
              <a:defRPr/>
            </a:pPr>
            <a:r>
              <a:rPr lang="ja-JP" altLang="en-US" sz="1600" dirty="0">
                <a:latin typeface="+mn-lt"/>
              </a:rPr>
              <a:t>コミッター</a:t>
            </a:r>
            <a:endParaRPr lang="en-US" altLang="ja-JP" sz="1600" dirty="0">
              <a:latin typeface="+mn-lt"/>
            </a:endParaRPr>
          </a:p>
        </p:txBody>
      </p:sp>
      <p:pic>
        <p:nvPicPr>
          <p:cNvPr id="7188" name="Picture 19" descr="C:\shoji-f\SNA\Master's Thesis\図1.png"/>
          <p:cNvPicPr>
            <a:picLocks noChangeAspect="1" noChangeArrowheads="1"/>
          </p:cNvPicPr>
          <p:nvPr/>
        </p:nvPicPr>
        <p:blipFill>
          <a:blip r:embed="rId4" cstate="print"/>
          <a:srcRect/>
          <a:stretch>
            <a:fillRect/>
          </a:stretch>
        </p:blipFill>
        <p:spPr bwMode="auto">
          <a:xfrm>
            <a:off x="4606925" y="3038475"/>
            <a:ext cx="476250" cy="492125"/>
          </a:xfrm>
          <a:prstGeom prst="rect">
            <a:avLst/>
          </a:prstGeom>
          <a:noFill/>
          <a:ln w="9525">
            <a:noFill/>
            <a:miter lim="800000"/>
            <a:headEnd/>
            <a:tailEnd/>
          </a:ln>
        </p:spPr>
      </p:pic>
      <p:grpSp>
        <p:nvGrpSpPr>
          <p:cNvPr id="7189" name="グループ化 59"/>
          <p:cNvGrpSpPr>
            <a:grpSpLocks/>
          </p:cNvGrpSpPr>
          <p:nvPr/>
        </p:nvGrpSpPr>
        <p:grpSpPr bwMode="auto">
          <a:xfrm>
            <a:off x="85725" y="2338388"/>
            <a:ext cx="1200150" cy="557212"/>
            <a:chOff x="4857752" y="1071546"/>
            <a:chExt cx="1200168" cy="557226"/>
          </a:xfrm>
        </p:grpSpPr>
        <p:pic>
          <p:nvPicPr>
            <p:cNvPr id="7239"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7240"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7241" name="テキスト ボックス 62"/>
            <p:cNvSpPr txBox="1">
              <a:spLocks noChangeArrowheads="1"/>
            </p:cNvSpPr>
            <p:nvPr/>
          </p:nvSpPr>
          <p:spPr bwMode="auto">
            <a:xfrm>
              <a:off x="5286380" y="1285860"/>
              <a:ext cx="319318" cy="276999"/>
            </a:xfrm>
            <a:prstGeom prst="rect">
              <a:avLst/>
            </a:prstGeom>
            <a:noFill/>
            <a:ln w="9525">
              <a:noFill/>
              <a:miter lim="800000"/>
              <a:headEnd/>
              <a:tailEnd/>
            </a:ln>
          </p:spPr>
          <p:txBody>
            <a:bodyPr wrap="none">
              <a:spAutoFit/>
            </a:bodyPr>
            <a:lstStyle/>
            <a:p>
              <a:r>
                <a:rPr lang="en-US" altLang="ja-JP" sz="1200"/>
                <a:t>or</a:t>
              </a:r>
              <a:endParaRPr lang="ja-JP" altLang="en-US" sz="1200"/>
            </a:p>
          </p:txBody>
        </p:sp>
      </p:grpSp>
      <p:grpSp>
        <p:nvGrpSpPr>
          <p:cNvPr id="7190" name="グループ化 63"/>
          <p:cNvGrpSpPr>
            <a:grpSpLocks/>
          </p:cNvGrpSpPr>
          <p:nvPr/>
        </p:nvGrpSpPr>
        <p:grpSpPr bwMode="auto">
          <a:xfrm>
            <a:off x="85725" y="981075"/>
            <a:ext cx="1200150" cy="557213"/>
            <a:chOff x="4857752" y="1071546"/>
            <a:chExt cx="1200168" cy="557226"/>
          </a:xfrm>
        </p:grpSpPr>
        <p:pic>
          <p:nvPicPr>
            <p:cNvPr id="7236"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7237"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7238" name="テキスト ボックス 66"/>
            <p:cNvSpPr txBox="1">
              <a:spLocks noChangeArrowheads="1"/>
            </p:cNvSpPr>
            <p:nvPr/>
          </p:nvSpPr>
          <p:spPr bwMode="auto">
            <a:xfrm>
              <a:off x="5286380" y="1285860"/>
              <a:ext cx="319318" cy="276999"/>
            </a:xfrm>
            <a:prstGeom prst="rect">
              <a:avLst/>
            </a:prstGeom>
            <a:noFill/>
            <a:ln w="9525">
              <a:noFill/>
              <a:miter lim="800000"/>
              <a:headEnd/>
              <a:tailEnd/>
            </a:ln>
          </p:spPr>
          <p:txBody>
            <a:bodyPr wrap="none">
              <a:spAutoFit/>
            </a:bodyPr>
            <a:lstStyle/>
            <a:p>
              <a:r>
                <a:rPr lang="en-US" altLang="ja-JP" sz="1200"/>
                <a:t>or</a:t>
              </a:r>
              <a:endParaRPr lang="ja-JP" altLang="en-US" sz="1200"/>
            </a:p>
          </p:txBody>
        </p:sp>
      </p:grpSp>
      <p:sp>
        <p:nvSpPr>
          <p:cNvPr id="60" name="テキスト ボックス 59"/>
          <p:cNvSpPr txBox="1"/>
          <p:nvPr/>
        </p:nvSpPr>
        <p:spPr>
          <a:xfrm>
            <a:off x="6961188" y="2057400"/>
            <a:ext cx="1714500" cy="215900"/>
          </a:xfrm>
          <a:prstGeom prst="rect">
            <a:avLst/>
          </a:prstGeom>
          <a:solidFill>
            <a:schemeClr val="bg1"/>
          </a:solidFill>
        </p:spPr>
        <p:txBody>
          <a:bodyPr lIns="0" tIns="0" rIns="0" bIns="0">
            <a:spAutoFit/>
          </a:bodyPr>
          <a:lstStyle/>
          <a:p>
            <a:pPr>
              <a:defRPr/>
            </a:pPr>
            <a:r>
              <a:rPr lang="ja-JP" altLang="en-US" sz="1400" dirty="0">
                <a:latin typeface="+mn-lt"/>
              </a:rPr>
              <a:t>パッチ投稿</a:t>
            </a:r>
          </a:p>
        </p:txBody>
      </p:sp>
      <p:cxnSp>
        <p:nvCxnSpPr>
          <p:cNvPr id="74" name="直線矢印コネクタ 73"/>
          <p:cNvCxnSpPr/>
          <p:nvPr/>
        </p:nvCxnSpPr>
        <p:spPr bwMode="auto">
          <a:xfrm>
            <a:off x="3365276" y="5589041"/>
            <a:ext cx="785813"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5" name="直線矢印コネクタ 74"/>
          <p:cNvCxnSpPr/>
          <p:nvPr/>
        </p:nvCxnSpPr>
        <p:spPr bwMode="auto">
          <a:xfrm>
            <a:off x="3436714" y="5160416"/>
            <a:ext cx="714375"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bwMode="auto">
          <a:xfrm>
            <a:off x="3651026" y="4731791"/>
            <a:ext cx="571500"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215"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651660" y="4659900"/>
            <a:ext cx="357149" cy="357350"/>
          </a:xfrm>
          <a:prstGeom prst="rect">
            <a:avLst/>
          </a:prstGeom>
          <a:noFill/>
          <a:ln w="9525">
            <a:noFill/>
            <a:miter lim="800000"/>
            <a:headEnd/>
            <a:tailEnd/>
          </a:ln>
        </p:spPr>
      </p:pic>
      <p:pic>
        <p:nvPicPr>
          <p:cNvPr id="7216"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508801" y="5017250"/>
            <a:ext cx="357149" cy="357350"/>
          </a:xfrm>
          <a:prstGeom prst="rect">
            <a:avLst/>
          </a:prstGeom>
          <a:noFill/>
          <a:ln w="9525">
            <a:noFill/>
            <a:miter lim="800000"/>
            <a:headEnd/>
            <a:tailEnd/>
          </a:ln>
        </p:spPr>
      </p:pic>
      <p:pic>
        <p:nvPicPr>
          <p:cNvPr id="721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508801" y="5374600"/>
            <a:ext cx="357149" cy="357350"/>
          </a:xfrm>
          <a:prstGeom prst="rect">
            <a:avLst/>
          </a:prstGeom>
          <a:noFill/>
          <a:ln w="9525">
            <a:noFill/>
            <a:miter lim="800000"/>
            <a:headEnd/>
            <a:tailEnd/>
          </a:ln>
        </p:spPr>
      </p:pic>
      <p:cxnSp>
        <p:nvCxnSpPr>
          <p:cNvPr id="80" name="直線矢印コネクタ 79"/>
          <p:cNvCxnSpPr/>
          <p:nvPr/>
        </p:nvCxnSpPr>
        <p:spPr bwMode="auto">
          <a:xfrm flipV="1">
            <a:off x="3422426" y="5946229"/>
            <a:ext cx="800100" cy="2222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21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580230" y="5803420"/>
            <a:ext cx="357149" cy="357350"/>
          </a:xfrm>
          <a:prstGeom prst="rect">
            <a:avLst/>
          </a:prstGeom>
          <a:noFill/>
          <a:ln w="9525">
            <a:noFill/>
            <a:miter lim="800000"/>
            <a:headEnd/>
            <a:tailEnd/>
          </a:ln>
        </p:spPr>
      </p:pic>
      <p:sp>
        <p:nvSpPr>
          <p:cNvPr id="87" name="円柱 86"/>
          <p:cNvSpPr/>
          <p:nvPr/>
        </p:nvSpPr>
        <p:spPr bwMode="auto">
          <a:xfrm>
            <a:off x="6591076" y="5103266"/>
            <a:ext cx="357188" cy="428625"/>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6" name="右矢印 95"/>
          <p:cNvSpPr/>
          <p:nvPr/>
        </p:nvSpPr>
        <p:spPr bwMode="auto">
          <a:xfrm>
            <a:off x="5794151" y="5088979"/>
            <a:ext cx="642938"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7222" name="Picture 19" descr="C:\shoji-f\SNA\Master's Thesis\図1.png"/>
          <p:cNvPicPr>
            <a:picLocks noChangeAspect="1" noChangeArrowheads="1"/>
          </p:cNvPicPr>
          <p:nvPr/>
        </p:nvPicPr>
        <p:blipFill>
          <a:blip r:embed="rId4" cstate="print"/>
          <a:srcRect/>
          <a:stretch>
            <a:fillRect/>
          </a:stretch>
        </p:blipFill>
        <p:spPr bwMode="auto">
          <a:xfrm>
            <a:off x="5079118" y="5013176"/>
            <a:ext cx="476006" cy="492282"/>
          </a:xfrm>
          <a:prstGeom prst="rect">
            <a:avLst/>
          </a:prstGeom>
          <a:noFill/>
          <a:ln w="9525">
            <a:noFill/>
            <a:miter lim="800000"/>
            <a:headEnd/>
            <a:tailEnd/>
          </a:ln>
        </p:spPr>
      </p:pic>
      <p:pic>
        <p:nvPicPr>
          <p:cNvPr id="7223" name="Picture 19" descr="C:\shoji-f\SNA\Master's Thesis\図1.png"/>
          <p:cNvPicPr>
            <a:picLocks noChangeAspect="1" noChangeArrowheads="1"/>
          </p:cNvPicPr>
          <p:nvPr/>
        </p:nvPicPr>
        <p:blipFill>
          <a:blip r:embed="rId4" cstate="print"/>
          <a:srcRect/>
          <a:stretch>
            <a:fillRect/>
          </a:stretch>
        </p:blipFill>
        <p:spPr bwMode="auto">
          <a:xfrm>
            <a:off x="4575119" y="4671305"/>
            <a:ext cx="476006" cy="492282"/>
          </a:xfrm>
          <a:prstGeom prst="rect">
            <a:avLst/>
          </a:prstGeom>
          <a:noFill/>
          <a:ln w="9525">
            <a:noFill/>
            <a:miter lim="800000"/>
            <a:headEnd/>
            <a:tailEnd/>
          </a:ln>
        </p:spPr>
      </p:pic>
      <p:pic>
        <p:nvPicPr>
          <p:cNvPr id="7224" name="Picture 19" descr="C:\shoji-f\SNA\Master's Thesis\図1.png"/>
          <p:cNvPicPr>
            <a:picLocks noChangeAspect="1" noChangeArrowheads="1"/>
          </p:cNvPicPr>
          <p:nvPr/>
        </p:nvPicPr>
        <p:blipFill>
          <a:blip r:embed="rId4" cstate="print"/>
          <a:srcRect/>
          <a:stretch>
            <a:fillRect/>
          </a:stretch>
        </p:blipFill>
        <p:spPr bwMode="auto">
          <a:xfrm>
            <a:off x="4359120" y="5247627"/>
            <a:ext cx="476006" cy="492282"/>
          </a:xfrm>
          <a:prstGeom prst="rect">
            <a:avLst/>
          </a:prstGeom>
          <a:noFill/>
          <a:ln w="9525">
            <a:noFill/>
            <a:miter lim="800000"/>
            <a:headEnd/>
            <a:tailEnd/>
          </a:ln>
        </p:spPr>
      </p:pic>
      <p:pic>
        <p:nvPicPr>
          <p:cNvPr id="7225" name="Picture 7" descr="j0431601"/>
          <p:cNvPicPr>
            <a:picLocks noChangeAspect="1" noChangeArrowheads="1"/>
          </p:cNvPicPr>
          <p:nvPr/>
        </p:nvPicPr>
        <p:blipFill>
          <a:blip r:embed="rId5" cstate="print"/>
          <a:srcRect/>
          <a:stretch>
            <a:fillRect/>
          </a:stretch>
        </p:blipFill>
        <p:spPr bwMode="auto">
          <a:xfrm>
            <a:off x="1983126" y="4618111"/>
            <a:ext cx="557163" cy="557476"/>
          </a:xfrm>
          <a:prstGeom prst="rect">
            <a:avLst/>
          </a:prstGeom>
          <a:noFill/>
          <a:ln w="9525">
            <a:noFill/>
            <a:miter lim="800000"/>
            <a:headEnd/>
            <a:tailEnd/>
          </a:ln>
        </p:spPr>
      </p:pic>
      <p:pic>
        <p:nvPicPr>
          <p:cNvPr id="7226" name="Picture 7" descr="j0431601"/>
          <p:cNvPicPr>
            <a:picLocks noChangeAspect="1" noChangeArrowheads="1"/>
          </p:cNvPicPr>
          <p:nvPr/>
        </p:nvPicPr>
        <p:blipFill>
          <a:blip r:embed="rId5" cstate="print"/>
          <a:srcRect/>
          <a:stretch>
            <a:fillRect/>
          </a:stretch>
        </p:blipFill>
        <p:spPr bwMode="auto">
          <a:xfrm>
            <a:off x="1911126" y="4978313"/>
            <a:ext cx="557163" cy="557476"/>
          </a:xfrm>
          <a:prstGeom prst="rect">
            <a:avLst/>
          </a:prstGeom>
          <a:noFill/>
          <a:ln w="9525">
            <a:noFill/>
            <a:miter lim="800000"/>
            <a:headEnd/>
            <a:tailEnd/>
          </a:ln>
        </p:spPr>
      </p:pic>
      <p:pic>
        <p:nvPicPr>
          <p:cNvPr id="7227" name="Picture 7" descr="j0431601"/>
          <p:cNvPicPr>
            <a:picLocks noChangeAspect="1" noChangeArrowheads="1"/>
          </p:cNvPicPr>
          <p:nvPr/>
        </p:nvPicPr>
        <p:blipFill>
          <a:blip r:embed="rId5" cstate="print"/>
          <a:srcRect/>
          <a:stretch>
            <a:fillRect/>
          </a:stretch>
        </p:blipFill>
        <p:spPr bwMode="auto">
          <a:xfrm>
            <a:off x="1983126" y="5338514"/>
            <a:ext cx="557163" cy="557476"/>
          </a:xfrm>
          <a:prstGeom prst="rect">
            <a:avLst/>
          </a:prstGeom>
          <a:noFill/>
          <a:ln w="9525">
            <a:noFill/>
            <a:miter lim="800000"/>
            <a:headEnd/>
            <a:tailEnd/>
          </a:ln>
        </p:spPr>
      </p:pic>
      <p:pic>
        <p:nvPicPr>
          <p:cNvPr id="7228" name="Picture 7" descr="j0431601"/>
          <p:cNvPicPr>
            <a:picLocks noChangeAspect="1" noChangeArrowheads="1"/>
          </p:cNvPicPr>
          <p:nvPr/>
        </p:nvPicPr>
        <p:blipFill>
          <a:blip r:embed="rId5" cstate="print"/>
          <a:srcRect/>
          <a:stretch>
            <a:fillRect/>
          </a:stretch>
        </p:blipFill>
        <p:spPr bwMode="auto">
          <a:xfrm>
            <a:off x="2415125" y="4383144"/>
            <a:ext cx="557163" cy="557476"/>
          </a:xfrm>
          <a:prstGeom prst="rect">
            <a:avLst/>
          </a:prstGeom>
          <a:noFill/>
          <a:ln w="9525">
            <a:noFill/>
            <a:miter lim="800000"/>
            <a:headEnd/>
            <a:tailEnd/>
          </a:ln>
        </p:spPr>
      </p:pic>
      <p:pic>
        <p:nvPicPr>
          <p:cNvPr id="7229" name="Picture 7" descr="j0431601"/>
          <p:cNvPicPr>
            <a:picLocks noChangeAspect="1" noChangeArrowheads="1"/>
          </p:cNvPicPr>
          <p:nvPr/>
        </p:nvPicPr>
        <p:blipFill>
          <a:blip r:embed="rId5" cstate="print"/>
          <a:srcRect/>
          <a:stretch>
            <a:fillRect/>
          </a:stretch>
        </p:blipFill>
        <p:spPr bwMode="auto">
          <a:xfrm>
            <a:off x="2361961" y="4815386"/>
            <a:ext cx="557163" cy="557476"/>
          </a:xfrm>
          <a:prstGeom prst="rect">
            <a:avLst/>
          </a:prstGeom>
          <a:noFill/>
          <a:ln w="9525">
            <a:noFill/>
            <a:miter lim="800000"/>
            <a:headEnd/>
            <a:tailEnd/>
          </a:ln>
        </p:spPr>
      </p:pic>
      <p:pic>
        <p:nvPicPr>
          <p:cNvPr id="7230" name="Picture 7" descr="j0431601"/>
          <p:cNvPicPr>
            <a:picLocks noChangeAspect="1" noChangeArrowheads="1"/>
          </p:cNvPicPr>
          <p:nvPr/>
        </p:nvPicPr>
        <p:blipFill>
          <a:blip r:embed="rId5" cstate="print"/>
          <a:srcRect/>
          <a:stretch>
            <a:fillRect/>
          </a:stretch>
        </p:blipFill>
        <p:spPr bwMode="auto">
          <a:xfrm>
            <a:off x="2415125" y="5247627"/>
            <a:ext cx="557163" cy="557476"/>
          </a:xfrm>
          <a:prstGeom prst="rect">
            <a:avLst/>
          </a:prstGeom>
          <a:noFill/>
          <a:ln w="9525">
            <a:noFill/>
            <a:miter lim="800000"/>
            <a:headEnd/>
            <a:tailEnd/>
          </a:ln>
        </p:spPr>
      </p:pic>
      <p:pic>
        <p:nvPicPr>
          <p:cNvPr id="7231" name="Picture 7" descr="j0431601"/>
          <p:cNvPicPr>
            <a:picLocks noChangeAspect="1" noChangeArrowheads="1"/>
          </p:cNvPicPr>
          <p:nvPr/>
        </p:nvPicPr>
        <p:blipFill>
          <a:blip r:embed="rId5" cstate="print"/>
          <a:srcRect/>
          <a:stretch>
            <a:fillRect/>
          </a:stretch>
        </p:blipFill>
        <p:spPr bwMode="auto">
          <a:xfrm>
            <a:off x="2271125" y="5607828"/>
            <a:ext cx="557163" cy="557476"/>
          </a:xfrm>
          <a:prstGeom prst="rect">
            <a:avLst/>
          </a:prstGeom>
          <a:noFill/>
          <a:ln w="9525">
            <a:noFill/>
            <a:miter lim="800000"/>
            <a:headEnd/>
            <a:tailEnd/>
          </a:ln>
        </p:spPr>
      </p:pic>
      <p:pic>
        <p:nvPicPr>
          <p:cNvPr id="7232" name="Picture 7" descr="j0431601"/>
          <p:cNvPicPr>
            <a:picLocks noChangeAspect="1" noChangeArrowheads="1"/>
          </p:cNvPicPr>
          <p:nvPr/>
        </p:nvPicPr>
        <p:blipFill>
          <a:blip r:embed="rId5" cstate="print"/>
          <a:srcRect/>
          <a:stretch>
            <a:fillRect/>
          </a:stretch>
        </p:blipFill>
        <p:spPr bwMode="auto">
          <a:xfrm>
            <a:off x="3009959" y="4311104"/>
            <a:ext cx="557163" cy="557476"/>
          </a:xfrm>
          <a:prstGeom prst="rect">
            <a:avLst/>
          </a:prstGeom>
          <a:noFill/>
          <a:ln w="9525">
            <a:noFill/>
            <a:miter lim="800000"/>
            <a:headEnd/>
            <a:tailEnd/>
          </a:ln>
        </p:spPr>
      </p:pic>
      <p:pic>
        <p:nvPicPr>
          <p:cNvPr id="7233" name="Picture 7" descr="j0431601"/>
          <p:cNvPicPr>
            <a:picLocks noChangeAspect="1" noChangeArrowheads="1"/>
          </p:cNvPicPr>
          <p:nvPr/>
        </p:nvPicPr>
        <p:blipFill>
          <a:blip r:embed="rId5" cstate="print"/>
          <a:srcRect/>
          <a:stretch>
            <a:fillRect/>
          </a:stretch>
        </p:blipFill>
        <p:spPr bwMode="auto">
          <a:xfrm>
            <a:off x="2865960" y="4690152"/>
            <a:ext cx="557163" cy="557476"/>
          </a:xfrm>
          <a:prstGeom prst="rect">
            <a:avLst/>
          </a:prstGeom>
          <a:noFill/>
          <a:ln w="9525">
            <a:noFill/>
            <a:miter lim="800000"/>
            <a:headEnd/>
            <a:tailEnd/>
          </a:ln>
        </p:spPr>
      </p:pic>
      <p:pic>
        <p:nvPicPr>
          <p:cNvPr id="7234" name="Picture 7" descr="j0431601"/>
          <p:cNvPicPr>
            <a:picLocks noChangeAspect="1" noChangeArrowheads="1"/>
          </p:cNvPicPr>
          <p:nvPr/>
        </p:nvPicPr>
        <p:blipFill>
          <a:blip r:embed="rId5" cstate="print"/>
          <a:srcRect/>
          <a:stretch>
            <a:fillRect/>
          </a:stretch>
        </p:blipFill>
        <p:spPr bwMode="auto">
          <a:xfrm>
            <a:off x="2865960" y="5103547"/>
            <a:ext cx="557163" cy="557476"/>
          </a:xfrm>
          <a:prstGeom prst="rect">
            <a:avLst/>
          </a:prstGeom>
          <a:noFill/>
          <a:ln w="9525">
            <a:noFill/>
            <a:miter lim="800000"/>
            <a:headEnd/>
            <a:tailEnd/>
          </a:ln>
        </p:spPr>
      </p:pic>
      <p:pic>
        <p:nvPicPr>
          <p:cNvPr id="7235" name="Picture 7" descr="j0431601"/>
          <p:cNvPicPr>
            <a:picLocks noChangeAspect="1" noChangeArrowheads="1"/>
          </p:cNvPicPr>
          <p:nvPr/>
        </p:nvPicPr>
        <p:blipFill>
          <a:blip r:embed="rId5" cstate="print"/>
          <a:srcRect/>
          <a:stretch>
            <a:fillRect/>
          </a:stretch>
        </p:blipFill>
        <p:spPr bwMode="auto">
          <a:xfrm>
            <a:off x="2847124" y="5679836"/>
            <a:ext cx="557163" cy="557476"/>
          </a:xfrm>
          <a:prstGeom prst="rect">
            <a:avLst/>
          </a:prstGeom>
          <a:noFill/>
          <a:ln w="9525">
            <a:noFill/>
            <a:miter lim="800000"/>
            <a:headEnd/>
            <a:tailEnd/>
          </a:ln>
        </p:spPr>
      </p:pic>
      <p:sp>
        <p:nvSpPr>
          <p:cNvPr id="132" name="角丸四角形 131"/>
          <p:cNvSpPr/>
          <p:nvPr/>
        </p:nvSpPr>
        <p:spPr>
          <a:xfrm>
            <a:off x="3348038" y="2582863"/>
            <a:ext cx="1871662" cy="341312"/>
          </a:xfrm>
          <a:prstGeom prst="roundRect">
            <a:avLst/>
          </a:prstGeom>
          <a:solidFill>
            <a:schemeClr val="accent3"/>
          </a:solid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dirty="0">
              <a:solidFill>
                <a:schemeClr val="tx1"/>
              </a:solidFill>
            </a:endParaRPr>
          </a:p>
        </p:txBody>
      </p:sp>
      <p:sp>
        <p:nvSpPr>
          <p:cNvPr id="11" name="角丸四角形 10"/>
          <p:cNvSpPr/>
          <p:nvPr/>
        </p:nvSpPr>
        <p:spPr>
          <a:xfrm>
            <a:off x="3335338" y="2584450"/>
            <a:ext cx="1125537" cy="358775"/>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dirty="0">
              <a:solidFill>
                <a:schemeClr val="tx1"/>
              </a:solidFill>
            </a:endParaRPr>
          </a:p>
        </p:txBody>
      </p:sp>
      <p:sp>
        <p:nvSpPr>
          <p:cNvPr id="133" name="テキスト ボックス 132"/>
          <p:cNvSpPr txBox="1"/>
          <p:nvPr/>
        </p:nvSpPr>
        <p:spPr>
          <a:xfrm>
            <a:off x="3779838" y="2586038"/>
            <a:ext cx="901700" cy="338137"/>
          </a:xfrm>
          <a:prstGeom prst="rect">
            <a:avLst/>
          </a:prstGeom>
          <a:noFill/>
          <a:ln w="19050">
            <a:noFill/>
          </a:ln>
        </p:spPr>
        <p:txBody>
          <a:bodyPr wrap="none">
            <a:spAutoFit/>
          </a:bodyPr>
          <a:lstStyle/>
          <a:p>
            <a:pPr>
              <a:defRPr/>
            </a:pPr>
            <a:r>
              <a:rPr lang="ja-JP" altLang="en-US" sz="1600" dirty="0">
                <a:latin typeface="+mn-lt"/>
              </a:rPr>
              <a:t>レビュー</a:t>
            </a:r>
          </a:p>
        </p:txBody>
      </p:sp>
      <p:sp>
        <p:nvSpPr>
          <p:cNvPr id="134" name="角丸四角形 133"/>
          <p:cNvSpPr/>
          <p:nvPr/>
        </p:nvSpPr>
        <p:spPr>
          <a:xfrm>
            <a:off x="7669213" y="2565400"/>
            <a:ext cx="1871662" cy="341313"/>
          </a:xfrm>
          <a:prstGeom prst="roundRect">
            <a:avLst/>
          </a:prstGeom>
          <a:solidFill>
            <a:schemeClr val="accent3"/>
          </a:solid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dirty="0">
              <a:solidFill>
                <a:schemeClr val="tx1"/>
              </a:solidFill>
            </a:endParaRPr>
          </a:p>
        </p:txBody>
      </p:sp>
      <p:sp>
        <p:nvSpPr>
          <p:cNvPr id="135" name="角丸四角形 134"/>
          <p:cNvSpPr/>
          <p:nvPr/>
        </p:nvSpPr>
        <p:spPr>
          <a:xfrm>
            <a:off x="7654925" y="2565400"/>
            <a:ext cx="1127125" cy="360363"/>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00" dirty="0">
              <a:solidFill>
                <a:schemeClr val="tx1"/>
              </a:solidFill>
            </a:endParaRPr>
          </a:p>
        </p:txBody>
      </p:sp>
      <p:sp>
        <p:nvSpPr>
          <p:cNvPr id="136" name="テキスト ボックス 135"/>
          <p:cNvSpPr txBox="1"/>
          <p:nvPr/>
        </p:nvSpPr>
        <p:spPr>
          <a:xfrm>
            <a:off x="8101013" y="2568575"/>
            <a:ext cx="900112" cy="338138"/>
          </a:xfrm>
          <a:prstGeom prst="rect">
            <a:avLst/>
          </a:prstGeom>
          <a:noFill/>
          <a:ln w="19050">
            <a:noFill/>
          </a:ln>
        </p:spPr>
        <p:txBody>
          <a:bodyPr wrap="none">
            <a:spAutoFit/>
          </a:bodyPr>
          <a:lstStyle/>
          <a:p>
            <a:pPr>
              <a:defRPr/>
            </a:pPr>
            <a:r>
              <a:rPr lang="ja-JP" altLang="en-US" sz="1600" dirty="0">
                <a:latin typeface="+mn-lt"/>
              </a:rPr>
              <a:t>レビュー</a:t>
            </a:r>
          </a:p>
        </p:txBody>
      </p:sp>
      <p:sp>
        <p:nvSpPr>
          <p:cNvPr id="7202" name="タイトル 83"/>
          <p:cNvSpPr>
            <a:spLocks noGrp="1"/>
          </p:cNvSpPr>
          <p:nvPr>
            <p:ph type="title"/>
          </p:nvPr>
        </p:nvSpPr>
        <p:spPr/>
        <p:txBody>
          <a:bodyPr/>
          <a:lstStyle/>
          <a:p>
            <a:pPr eaLnBrk="1" hangingPunct="1"/>
            <a:r>
              <a:rPr lang="ja-JP" altLang="en-US" dirty="0" smtClean="0"/>
              <a:t>パッチレビュープロセスにおける問題点</a:t>
            </a:r>
            <a:endParaRPr lang="ja-JP" altLang="en-US" dirty="0" smtClean="0"/>
          </a:p>
        </p:txBody>
      </p:sp>
      <p:sp>
        <p:nvSpPr>
          <p:cNvPr id="7203" name="スライド番号プレースホルダ 85"/>
          <p:cNvSpPr>
            <a:spLocks noGrp="1"/>
          </p:cNvSpPr>
          <p:nvPr>
            <p:ph type="sldNum" sz="quarter" idx="12"/>
          </p:nvPr>
        </p:nvSpPr>
        <p:spPr>
          <a:noFill/>
        </p:spPr>
        <p:txBody>
          <a:bodyPr/>
          <a:lstStyle/>
          <a:p>
            <a:fld id="{C7215CB8-C135-4208-98E6-EF34F76E44E5}" type="slidenum">
              <a:rPr lang="en-US" altLang="ja-JP" smtClean="0"/>
              <a:pPr/>
              <a:t>3</a:t>
            </a:fld>
            <a:endParaRPr lang="en-US" altLang="ja-JP" smtClean="0"/>
          </a:p>
        </p:txBody>
      </p:sp>
      <p:sp>
        <p:nvSpPr>
          <p:cNvPr id="7204" name="日付プレースホルダ 84"/>
          <p:cNvSpPr>
            <a:spLocks noGrp="1"/>
          </p:cNvSpPr>
          <p:nvPr>
            <p:ph type="dt" sz="quarter" idx="10"/>
          </p:nvPr>
        </p:nvSpPr>
        <p:spPr>
          <a:noFill/>
        </p:spPr>
        <p:txBody>
          <a:bodyPr/>
          <a:lstStyle/>
          <a:p>
            <a:fld id="{31260ABA-2DBC-4470-B854-2740EB4BDF71}" type="datetime1">
              <a:rPr lang="ja-JP" altLang="en-US"/>
              <a:pPr/>
              <a:t>2011/2/15</a:t>
            </a:fld>
            <a:endParaRPr lang="en-US" altLang="ja-JP"/>
          </a:p>
        </p:txBody>
      </p:sp>
      <p:sp>
        <p:nvSpPr>
          <p:cNvPr id="88" name="フッター プレースホルダ 87"/>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pic>
        <p:nvPicPr>
          <p:cNvPr id="78" name="Picture 19" descr="C:\shoji-f\SNA\Master's Thesis\図1.png"/>
          <p:cNvPicPr>
            <a:picLocks noChangeAspect="1" noChangeArrowheads="1"/>
          </p:cNvPicPr>
          <p:nvPr/>
        </p:nvPicPr>
        <p:blipFill>
          <a:blip r:embed="rId4" cstate="print"/>
          <a:srcRect/>
          <a:stretch>
            <a:fillRect/>
          </a:stretch>
        </p:blipFill>
        <p:spPr bwMode="auto">
          <a:xfrm>
            <a:off x="4932040" y="5601014"/>
            <a:ext cx="476006" cy="492282"/>
          </a:xfrm>
          <a:prstGeom prst="rect">
            <a:avLst/>
          </a:prstGeom>
          <a:noFill/>
          <a:ln w="9525">
            <a:noFill/>
            <a:miter lim="800000"/>
            <a:headEnd/>
            <a:tailEnd/>
          </a:ln>
        </p:spPr>
      </p:pic>
      <p:sp>
        <p:nvSpPr>
          <p:cNvPr id="79" name="角丸四角形 78"/>
          <p:cNvSpPr/>
          <p:nvPr/>
        </p:nvSpPr>
        <p:spPr>
          <a:xfrm>
            <a:off x="107950" y="5661025"/>
            <a:ext cx="8928100" cy="792311"/>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a:solidFill>
                  <a:schemeClr val="tx1"/>
                </a:solidFill>
              </a:rPr>
              <a:t>コミッターに昇格すべき開発者を</a:t>
            </a:r>
            <a:r>
              <a:rPr lang="ja-JP" altLang="en-US" sz="2400" b="1" dirty="0" smtClean="0">
                <a:solidFill>
                  <a:schemeClr val="tx1"/>
                </a:solidFill>
              </a:rPr>
              <a:t>見つけ出したい</a:t>
            </a:r>
            <a:endParaRPr lang="en-US" altLang="ja-JP" sz="2400" b="1" dirty="0">
              <a:solidFill>
                <a:schemeClr val="tx1"/>
              </a:solidFill>
            </a:endParaRPr>
          </a:p>
        </p:txBody>
      </p:sp>
      <p:sp>
        <p:nvSpPr>
          <p:cNvPr id="77" name="角丸四角形 76"/>
          <p:cNvSpPr/>
          <p:nvPr/>
        </p:nvSpPr>
        <p:spPr>
          <a:xfrm>
            <a:off x="4932040" y="3717032"/>
            <a:ext cx="4112394" cy="57606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b="1" dirty="0" smtClean="0">
                <a:solidFill>
                  <a:schemeClr val="tx1"/>
                </a:solidFill>
              </a:rPr>
              <a:t>レビュー時間の長期化</a:t>
            </a:r>
            <a:endParaRPr lang="en-US" altLang="ja-JP" sz="2400" b="1" dirty="0">
              <a:solidFill>
                <a:schemeClr val="tx1"/>
              </a:solidFill>
            </a:endParaRPr>
          </a:p>
        </p:txBody>
      </p:sp>
      <p:grpSp>
        <p:nvGrpSpPr>
          <p:cNvPr id="91" name="グループ化 67"/>
          <p:cNvGrpSpPr/>
          <p:nvPr/>
        </p:nvGrpSpPr>
        <p:grpSpPr>
          <a:xfrm>
            <a:off x="192633" y="3573016"/>
            <a:ext cx="1643063" cy="1008112"/>
            <a:chOff x="6660232" y="4077072"/>
            <a:chExt cx="1643063" cy="1008112"/>
          </a:xfrm>
        </p:grpSpPr>
        <p:pic>
          <p:nvPicPr>
            <p:cNvPr id="92" name="Picture 19" descr="C:\shoji-f\SNA\Master's Thesis\図1.png"/>
            <p:cNvPicPr>
              <a:picLocks noChangeAspect="1" noChangeArrowheads="1"/>
            </p:cNvPicPr>
            <p:nvPr/>
          </p:nvPicPr>
          <p:blipFill>
            <a:blip r:embed="rId4" cstate="print"/>
            <a:srcRect/>
            <a:stretch>
              <a:fillRect/>
            </a:stretch>
          </p:blipFill>
          <p:spPr bwMode="auto">
            <a:xfrm>
              <a:off x="6852312" y="4342758"/>
              <a:ext cx="469131" cy="485669"/>
            </a:xfrm>
            <a:prstGeom prst="rect">
              <a:avLst/>
            </a:prstGeom>
            <a:noFill/>
            <a:ln w="9525">
              <a:noFill/>
              <a:miter lim="800000"/>
              <a:headEnd/>
              <a:tailEnd/>
            </a:ln>
          </p:spPr>
        </p:pic>
        <p:pic>
          <p:nvPicPr>
            <p:cNvPr id="93" name="Picture 7" descr="j0431601"/>
            <p:cNvPicPr>
              <a:picLocks noChangeAspect="1" noChangeArrowheads="1"/>
            </p:cNvPicPr>
            <p:nvPr/>
          </p:nvPicPr>
          <p:blipFill>
            <a:blip r:embed="rId7" cstate="print"/>
            <a:srcRect/>
            <a:stretch>
              <a:fillRect/>
            </a:stretch>
          </p:blipFill>
          <p:spPr bwMode="auto">
            <a:xfrm>
              <a:off x="7448268" y="4365033"/>
              <a:ext cx="521695" cy="522522"/>
            </a:xfrm>
            <a:prstGeom prst="rect">
              <a:avLst/>
            </a:prstGeom>
            <a:noFill/>
            <a:ln w="9525">
              <a:noFill/>
              <a:miter lim="800000"/>
              <a:headEnd/>
              <a:tailEnd/>
            </a:ln>
          </p:spPr>
        </p:pic>
        <p:sp>
          <p:nvSpPr>
            <p:cNvPr id="94" name="テキスト ボックス 71"/>
            <p:cNvSpPr txBox="1">
              <a:spLocks noChangeArrowheads="1"/>
            </p:cNvSpPr>
            <p:nvPr/>
          </p:nvSpPr>
          <p:spPr bwMode="auto">
            <a:xfrm>
              <a:off x="6660232" y="4785569"/>
              <a:ext cx="790320" cy="277340"/>
            </a:xfrm>
            <a:prstGeom prst="rect">
              <a:avLst/>
            </a:prstGeom>
            <a:noFill/>
            <a:ln w="9525">
              <a:noFill/>
              <a:miter lim="800000"/>
              <a:headEnd/>
              <a:tailEnd/>
            </a:ln>
          </p:spPr>
          <p:txBody>
            <a:bodyPr wrap="none">
              <a:spAutoFit/>
            </a:bodyPr>
            <a:lstStyle/>
            <a:p>
              <a:r>
                <a:rPr lang="ja-JP" altLang="en-US" sz="1200"/>
                <a:t>コミッター</a:t>
              </a:r>
            </a:p>
          </p:txBody>
        </p:sp>
        <p:sp>
          <p:nvSpPr>
            <p:cNvPr id="95" name="テキスト ボックス 72"/>
            <p:cNvSpPr txBox="1">
              <a:spLocks noChangeArrowheads="1"/>
            </p:cNvSpPr>
            <p:nvPr/>
          </p:nvSpPr>
          <p:spPr bwMode="auto">
            <a:xfrm>
              <a:off x="7110239" y="4077072"/>
              <a:ext cx="646102" cy="277340"/>
            </a:xfrm>
            <a:prstGeom prst="rect">
              <a:avLst/>
            </a:prstGeom>
            <a:noFill/>
            <a:ln w="9525">
              <a:noFill/>
              <a:miter lim="800000"/>
              <a:headEnd/>
              <a:tailEnd/>
            </a:ln>
          </p:spPr>
          <p:txBody>
            <a:bodyPr wrap="none">
              <a:spAutoFit/>
            </a:bodyPr>
            <a:lstStyle/>
            <a:p>
              <a:r>
                <a:rPr lang="ja-JP" altLang="en-US" sz="1200" dirty="0"/>
                <a:t>開発者</a:t>
              </a:r>
            </a:p>
          </p:txBody>
        </p:sp>
        <p:sp>
          <p:nvSpPr>
            <p:cNvPr id="97" name="テキスト ボックス 73"/>
            <p:cNvSpPr txBox="1">
              <a:spLocks noChangeArrowheads="1"/>
            </p:cNvSpPr>
            <p:nvPr/>
          </p:nvSpPr>
          <p:spPr bwMode="auto">
            <a:xfrm>
              <a:off x="7359141" y="4807844"/>
              <a:ext cx="944154" cy="277340"/>
            </a:xfrm>
            <a:prstGeom prst="rect">
              <a:avLst/>
            </a:prstGeom>
            <a:noFill/>
            <a:ln w="9525">
              <a:noFill/>
              <a:miter lim="800000"/>
              <a:headEnd/>
              <a:tailEnd/>
            </a:ln>
          </p:spPr>
          <p:txBody>
            <a:bodyPr wrap="none">
              <a:spAutoFit/>
            </a:bodyPr>
            <a:lstStyle/>
            <a:p>
              <a:r>
                <a:rPr lang="ja-JP" altLang="en-US" sz="1200" dirty="0"/>
                <a:t>非コミッター</a:t>
              </a:r>
            </a:p>
          </p:txBody>
        </p:sp>
        <p:sp>
          <p:nvSpPr>
            <p:cNvPr id="98" name="角丸四角形 97"/>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0086 0.00925 L 0.22135 -0.0118 " pathEditMode="relative" rAng="0" ptsTypes="AA">
                                      <p:cBhvr>
                                        <p:cTn id="10" dur="2000" fill="hold"/>
                                        <p:tgtEl>
                                          <p:spTgt spid="7235"/>
                                        </p:tgtEl>
                                        <p:attrNameLst>
                                          <p:attrName>ppt_x</p:attrName>
                                          <p:attrName>ppt_y</p:attrName>
                                        </p:attrNameLst>
                                      </p:cBhvr>
                                      <p:rCtr x="110" y="-11"/>
                                    </p:animMotion>
                                  </p:childTnLst>
                                </p:cTn>
                              </p:par>
                            </p:childTnLst>
                          </p:cTn>
                        </p:par>
                        <p:par>
                          <p:cTn id="11" fill="hold">
                            <p:stCondLst>
                              <p:cond delay="2000"/>
                            </p:stCondLst>
                            <p:childTnLst>
                              <p:par>
                                <p:cTn id="12" presetID="1" presetClass="exit" presetSubtype="0" fill="hold" nodeType="afterEffect">
                                  <p:stCondLst>
                                    <p:cond delay="0"/>
                                  </p:stCondLst>
                                  <p:childTnLst>
                                    <p:set>
                                      <p:cBhvr>
                                        <p:cTn id="13" dur="1" fill="hold">
                                          <p:stCondLst>
                                            <p:cond delay="0"/>
                                          </p:stCondLst>
                                        </p:cTn>
                                        <p:tgtEl>
                                          <p:spTgt spid="7235"/>
                                        </p:tgtEl>
                                        <p:attrNameLst>
                                          <p:attrName>style.visibility</p:attrName>
                                        </p:attrNameLst>
                                      </p:cBhvr>
                                      <p:to>
                                        <p:strVal val="hidden"/>
                                      </p:to>
                                    </p:set>
                                  </p:childTnLst>
                                </p:cTn>
                              </p:par>
                            </p:childTnLst>
                          </p:cTn>
                        </p:par>
                        <p:par>
                          <p:cTn id="14" fill="hold">
                            <p:stCondLst>
                              <p:cond delay="2000"/>
                            </p:stCondLst>
                            <p:childTnLst>
                              <p:par>
                                <p:cTn id="15" presetID="1" presetClass="entr" presetSubtype="0" fill="hold" nodeType="after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childTnLst>
                          </p:cTn>
                        </p:par>
                        <p:par>
                          <p:cTn id="17" fill="hold">
                            <p:stCondLst>
                              <p:cond delay="2000"/>
                            </p:stCondLst>
                            <p:childTnLst>
                              <p:par>
                                <p:cTn id="18" presetID="1" presetClass="exit" presetSubtype="0" fill="hold" grpId="1" nodeType="afterEffect">
                                  <p:stCondLst>
                                    <p:cond delay="0"/>
                                  </p:stCondLst>
                                  <p:childTnLst>
                                    <p:set>
                                      <p:cBhvr>
                                        <p:cTn id="19" dur="1" fill="hold">
                                          <p:stCondLst>
                                            <p:cond delay="0"/>
                                          </p:stCondLst>
                                        </p:cTn>
                                        <p:tgtEl>
                                          <p:spTgt spid="77"/>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77" grpId="0" animBg="1"/>
      <p:bldP spid="77"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コミッターへの昇格</a:t>
            </a:r>
            <a:endParaRPr kumimoji="1" lang="ja-JP" altLang="en-US" dirty="0"/>
          </a:p>
        </p:txBody>
      </p:sp>
      <p:sp>
        <p:nvSpPr>
          <p:cNvPr id="3" name="コンテンツ プレースホルダ 2"/>
          <p:cNvSpPr>
            <a:spLocks noGrp="1"/>
          </p:cNvSpPr>
          <p:nvPr>
            <p:ph idx="1"/>
          </p:nvPr>
        </p:nvSpPr>
        <p:spPr>
          <a:xfrm>
            <a:off x="457200" y="1020763"/>
            <a:ext cx="8229600" cy="4928517"/>
          </a:xfrm>
        </p:spPr>
        <p:txBody>
          <a:bodyPr/>
          <a:lstStyle/>
          <a:p>
            <a:r>
              <a:rPr lang="ja-JP" altLang="en-US" dirty="0" smtClean="0"/>
              <a:t>コミッター選出は，プロジェクト管理者や既存のコミッターによって行われる</a:t>
            </a:r>
            <a:r>
              <a:rPr lang="en-US" altLang="ja-JP" sz="1600" dirty="0" smtClean="0"/>
              <a:t>[1]</a:t>
            </a:r>
          </a:p>
          <a:p>
            <a:endParaRPr lang="en-US" altLang="ja-JP" sz="1200" dirty="0" smtClean="0"/>
          </a:p>
          <a:p>
            <a:r>
              <a:rPr lang="ja-JP" altLang="en-US" dirty="0" smtClean="0"/>
              <a:t>プロジェクト管理者はプロジェクトへの貢献を基にコミッター選出を行う</a:t>
            </a:r>
            <a:endParaRPr lang="en-US" altLang="ja-JP" dirty="0" smtClean="0"/>
          </a:p>
          <a:p>
            <a:pPr lvl="1"/>
            <a:r>
              <a:rPr lang="ja-JP" altLang="en-US" dirty="0" smtClean="0"/>
              <a:t>貢献：パッチ投稿・レビュー・コメント</a:t>
            </a:r>
            <a:endParaRPr lang="en-US" altLang="ja-JP" sz="1600" dirty="0" smtClean="0"/>
          </a:p>
          <a:p>
            <a:pPr>
              <a:buNone/>
            </a:pPr>
            <a:endParaRPr lang="en-US" altLang="ja-JP" sz="1200" dirty="0" smtClean="0"/>
          </a:p>
          <a:p>
            <a:endParaRPr lang="en-US" altLang="ja-JP" dirty="0" smtClean="0"/>
          </a:p>
          <a:p>
            <a:endParaRPr lang="en-US" altLang="ja-JP" dirty="0" smtClean="0"/>
          </a:p>
          <a:p>
            <a:endParaRPr lang="en-US" altLang="ja-JP" dirty="0" smtClean="0"/>
          </a:p>
          <a:p>
            <a:r>
              <a:rPr lang="ja-JP" altLang="en-US" dirty="0" smtClean="0"/>
              <a:t>コミッター選出に明確な指標が存在しない</a:t>
            </a:r>
            <a:endParaRPr lang="en-US" altLang="ja-JP" dirty="0" smtClean="0"/>
          </a:p>
          <a:p>
            <a:pPr lvl="1"/>
            <a:r>
              <a:rPr lang="ja-JP" altLang="en-US" dirty="0" smtClean="0"/>
              <a:t>プロジェクト管理者は主観でコミッター選出を行っている</a:t>
            </a:r>
            <a:endParaRPr lang="en-US" altLang="ja-JP" sz="1200" dirty="0" smtClean="0"/>
          </a:p>
        </p:txBody>
      </p:sp>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4</a:t>
            </a:fld>
            <a:endParaRPr lang="en-US" altLang="ja-JP" dirty="0"/>
          </a:p>
        </p:txBody>
      </p:sp>
      <p:sp>
        <p:nvSpPr>
          <p:cNvPr id="7" name="テキスト ボックス 4"/>
          <p:cNvSpPr txBox="1">
            <a:spLocks noChangeArrowheads="1"/>
          </p:cNvSpPr>
          <p:nvPr/>
        </p:nvSpPr>
        <p:spPr bwMode="auto">
          <a:xfrm>
            <a:off x="539552" y="6093296"/>
            <a:ext cx="7882286" cy="430887"/>
          </a:xfrm>
          <a:prstGeom prst="rect">
            <a:avLst/>
          </a:prstGeom>
          <a:noFill/>
          <a:ln w="9525">
            <a:noFill/>
            <a:miter lim="800000"/>
            <a:headEnd/>
            <a:tailEnd/>
          </a:ln>
        </p:spPr>
        <p:txBody>
          <a:bodyPr wrap="none">
            <a:spAutoFit/>
          </a:bodyPr>
          <a:lstStyle/>
          <a:p>
            <a:r>
              <a:rPr lang="en-US" altLang="ja-JP" sz="1100" dirty="0" smtClean="0"/>
              <a:t>[1] C. Jensen and W. </a:t>
            </a:r>
            <a:r>
              <a:rPr lang="en-US" altLang="ja-JP" sz="1100" dirty="0" err="1" smtClean="0"/>
              <a:t>Scacchi</a:t>
            </a:r>
            <a:r>
              <a:rPr lang="en-US" altLang="ja-JP" sz="1100" dirty="0" smtClean="0"/>
              <a:t>. Role Migration and Advancement Processes in OSSD Projects: A Comparative Case Study. </a:t>
            </a:r>
          </a:p>
          <a:p>
            <a:r>
              <a:rPr lang="en-US" altLang="ja-JP" sz="1100" dirty="0" smtClean="0"/>
              <a:t>Proceedings of the 29</a:t>
            </a:r>
            <a:r>
              <a:rPr lang="en-US" altLang="ja-JP" sz="1100" baseline="30000" dirty="0" smtClean="0"/>
              <a:t>th</a:t>
            </a:r>
            <a:r>
              <a:rPr lang="en-US" altLang="ja-JP" sz="1100" dirty="0" smtClean="0"/>
              <a:t> International conference on software engineering (ICSE2007), pp.364-374, 2007</a:t>
            </a:r>
            <a:endParaRPr lang="ja-JP" altLang="en-US" sz="1100" dirty="0"/>
          </a:p>
        </p:txBody>
      </p:sp>
      <p:sp>
        <p:nvSpPr>
          <p:cNvPr id="9" name="テキスト ボックス 67"/>
          <p:cNvSpPr txBox="1">
            <a:spLocks noChangeArrowheads="1"/>
          </p:cNvSpPr>
          <p:nvPr/>
        </p:nvSpPr>
        <p:spPr bwMode="auto">
          <a:xfrm>
            <a:off x="2910359" y="3329697"/>
            <a:ext cx="5694089" cy="1323439"/>
          </a:xfrm>
          <a:prstGeom prst="rect">
            <a:avLst/>
          </a:prstGeom>
          <a:solidFill>
            <a:schemeClr val="bg1"/>
          </a:solidFill>
          <a:ln w="9525">
            <a:noFill/>
            <a:miter lim="800000"/>
            <a:headEnd/>
            <a:tailEnd/>
          </a:ln>
        </p:spPr>
        <p:txBody>
          <a:bodyPr wrap="square">
            <a:spAutoFit/>
          </a:bodyPr>
          <a:lstStyle/>
          <a:p>
            <a:pPr lvl="1"/>
            <a:r>
              <a:rPr lang="ja-JP" altLang="en-US" sz="2000" dirty="0" smtClean="0"/>
              <a:t>①パッチ</a:t>
            </a:r>
            <a:r>
              <a:rPr lang="ja-JP" altLang="en-US" sz="2000" dirty="0"/>
              <a:t>の作成・投稿</a:t>
            </a:r>
            <a:endParaRPr lang="en-US" altLang="ja-JP" sz="2000" dirty="0"/>
          </a:p>
          <a:p>
            <a:pPr lvl="1"/>
            <a:r>
              <a:rPr lang="ja-JP" altLang="en-US" sz="2000" dirty="0"/>
              <a:t>②</a:t>
            </a:r>
            <a:r>
              <a:rPr lang="ja-JP" altLang="en-US" sz="2000" dirty="0" smtClean="0"/>
              <a:t>投稿</a:t>
            </a:r>
            <a:r>
              <a:rPr lang="ja-JP" altLang="en-US" sz="2000" dirty="0"/>
              <a:t>された</a:t>
            </a:r>
            <a:r>
              <a:rPr lang="ja-JP" altLang="en-US" sz="2000" dirty="0" smtClean="0"/>
              <a:t>パッチのレビュー，フィードバック</a:t>
            </a:r>
            <a:endParaRPr lang="en-US" altLang="ja-JP" sz="2000" dirty="0"/>
          </a:p>
          <a:p>
            <a:pPr lvl="1"/>
            <a:r>
              <a:rPr lang="ja-JP" altLang="en-US" sz="2000" dirty="0"/>
              <a:t>③</a:t>
            </a:r>
            <a:r>
              <a:rPr lang="ja-JP" altLang="en-US" sz="2000" dirty="0" smtClean="0"/>
              <a:t>パッチの承認後構成管理ツールへコミット</a:t>
            </a:r>
            <a:endParaRPr lang="en-US" altLang="ja-JP" sz="2000" dirty="0" smtClean="0"/>
          </a:p>
          <a:p>
            <a:pPr lvl="1"/>
            <a:r>
              <a:rPr lang="ja-JP" altLang="en-US" sz="2000" dirty="0" smtClean="0"/>
              <a:t>④不具合に対する議論（コメントの投稿）</a:t>
            </a:r>
            <a:endParaRPr lang="en-US" altLang="ja-JP" sz="2000" dirty="0" smtClean="0"/>
          </a:p>
        </p:txBody>
      </p:sp>
      <p:grpSp>
        <p:nvGrpSpPr>
          <p:cNvPr id="10" name="グループ化 75"/>
          <p:cNvGrpSpPr/>
          <p:nvPr/>
        </p:nvGrpSpPr>
        <p:grpSpPr>
          <a:xfrm>
            <a:off x="2771800" y="3410440"/>
            <a:ext cx="576063" cy="1170849"/>
            <a:chOff x="1259632" y="4994616"/>
            <a:chExt cx="576063" cy="1170849"/>
          </a:xfrm>
        </p:grpSpPr>
        <p:pic>
          <p:nvPicPr>
            <p:cNvPr id="11" name="Picture 19" descr="C:\shoji-f\SNA\Master's Thesis\図1.png"/>
            <p:cNvPicPr>
              <a:picLocks noChangeAspect="1" noChangeArrowheads="1"/>
            </p:cNvPicPr>
            <p:nvPr/>
          </p:nvPicPr>
          <p:blipFill>
            <a:blip r:embed="rId3" cstate="print"/>
            <a:srcRect/>
            <a:stretch>
              <a:fillRect/>
            </a:stretch>
          </p:blipFill>
          <p:spPr bwMode="auto">
            <a:xfrm>
              <a:off x="1259632" y="4994616"/>
              <a:ext cx="246076" cy="254490"/>
            </a:xfrm>
            <a:prstGeom prst="rect">
              <a:avLst/>
            </a:prstGeom>
            <a:noFill/>
            <a:ln w="9525">
              <a:noFill/>
              <a:miter lim="800000"/>
              <a:headEnd/>
              <a:tailEnd/>
            </a:ln>
          </p:spPr>
        </p:pic>
        <p:pic>
          <p:nvPicPr>
            <p:cNvPr id="12" name="Picture 7" descr="j0431601"/>
            <p:cNvPicPr>
              <a:picLocks noChangeAspect="1" noChangeArrowheads="1"/>
            </p:cNvPicPr>
            <p:nvPr/>
          </p:nvPicPr>
          <p:blipFill>
            <a:blip r:embed="rId4" cstate="print"/>
            <a:srcRect/>
            <a:stretch>
              <a:fillRect/>
            </a:stretch>
          </p:blipFill>
          <p:spPr bwMode="auto">
            <a:xfrm>
              <a:off x="1547664" y="4994616"/>
              <a:ext cx="288031" cy="288193"/>
            </a:xfrm>
            <a:prstGeom prst="rect">
              <a:avLst/>
            </a:prstGeom>
            <a:noFill/>
            <a:ln w="9525">
              <a:noFill/>
              <a:miter lim="800000"/>
              <a:headEnd/>
              <a:tailEnd/>
            </a:ln>
          </p:spPr>
        </p:pic>
        <p:pic>
          <p:nvPicPr>
            <p:cNvPr id="13" name="Picture 19" descr="C:\shoji-f\SNA\Master's Thesis\図1.png"/>
            <p:cNvPicPr>
              <a:picLocks noChangeAspect="1" noChangeArrowheads="1"/>
            </p:cNvPicPr>
            <p:nvPr/>
          </p:nvPicPr>
          <p:blipFill>
            <a:blip r:embed="rId3" cstate="print"/>
            <a:srcRect/>
            <a:stretch>
              <a:fillRect/>
            </a:stretch>
          </p:blipFill>
          <p:spPr bwMode="auto">
            <a:xfrm>
              <a:off x="1259632" y="5282648"/>
              <a:ext cx="246076" cy="254490"/>
            </a:xfrm>
            <a:prstGeom prst="rect">
              <a:avLst/>
            </a:prstGeom>
            <a:noFill/>
            <a:ln w="9525">
              <a:noFill/>
              <a:miter lim="800000"/>
              <a:headEnd/>
              <a:tailEnd/>
            </a:ln>
          </p:spPr>
        </p:pic>
        <p:pic>
          <p:nvPicPr>
            <p:cNvPr id="14" name="Picture 7" descr="j0431601"/>
            <p:cNvPicPr>
              <a:picLocks noChangeAspect="1" noChangeArrowheads="1"/>
            </p:cNvPicPr>
            <p:nvPr/>
          </p:nvPicPr>
          <p:blipFill>
            <a:blip r:embed="rId4" cstate="print"/>
            <a:srcRect/>
            <a:stretch>
              <a:fillRect/>
            </a:stretch>
          </p:blipFill>
          <p:spPr bwMode="auto">
            <a:xfrm>
              <a:off x="1547664" y="5282648"/>
              <a:ext cx="288031" cy="288193"/>
            </a:xfrm>
            <a:prstGeom prst="rect">
              <a:avLst/>
            </a:prstGeom>
            <a:noFill/>
            <a:ln w="9525">
              <a:noFill/>
              <a:miter lim="800000"/>
              <a:headEnd/>
              <a:tailEnd/>
            </a:ln>
          </p:spPr>
        </p:pic>
        <p:pic>
          <p:nvPicPr>
            <p:cNvPr id="15" name="Picture 19" descr="C:\shoji-f\SNA\Master's Thesis\図1.png"/>
            <p:cNvPicPr>
              <a:picLocks noChangeAspect="1" noChangeArrowheads="1"/>
            </p:cNvPicPr>
            <p:nvPr/>
          </p:nvPicPr>
          <p:blipFill>
            <a:blip r:embed="rId3" cstate="print"/>
            <a:srcRect/>
            <a:stretch>
              <a:fillRect/>
            </a:stretch>
          </p:blipFill>
          <p:spPr bwMode="auto">
            <a:xfrm>
              <a:off x="1259632" y="5877272"/>
              <a:ext cx="246076" cy="254490"/>
            </a:xfrm>
            <a:prstGeom prst="rect">
              <a:avLst/>
            </a:prstGeom>
            <a:noFill/>
            <a:ln w="9525">
              <a:noFill/>
              <a:miter lim="800000"/>
              <a:headEnd/>
              <a:tailEnd/>
            </a:ln>
          </p:spPr>
        </p:pic>
        <p:pic>
          <p:nvPicPr>
            <p:cNvPr id="16" name="Picture 7" descr="j0431601"/>
            <p:cNvPicPr>
              <a:picLocks noChangeAspect="1" noChangeArrowheads="1"/>
            </p:cNvPicPr>
            <p:nvPr/>
          </p:nvPicPr>
          <p:blipFill>
            <a:blip r:embed="rId4" cstate="print"/>
            <a:srcRect/>
            <a:stretch>
              <a:fillRect/>
            </a:stretch>
          </p:blipFill>
          <p:spPr bwMode="auto">
            <a:xfrm>
              <a:off x="1547664" y="5877272"/>
              <a:ext cx="288031" cy="288193"/>
            </a:xfrm>
            <a:prstGeom prst="rect">
              <a:avLst/>
            </a:prstGeom>
            <a:noFill/>
            <a:ln w="9525">
              <a:noFill/>
              <a:miter lim="800000"/>
              <a:headEnd/>
              <a:tailEnd/>
            </a:ln>
          </p:spPr>
        </p:pic>
        <p:pic>
          <p:nvPicPr>
            <p:cNvPr id="17" name="Picture 19" descr="C:\shoji-f\SNA\Master's Thesis\図1.png"/>
            <p:cNvPicPr>
              <a:picLocks noChangeAspect="1" noChangeArrowheads="1"/>
            </p:cNvPicPr>
            <p:nvPr/>
          </p:nvPicPr>
          <p:blipFill>
            <a:blip r:embed="rId3" cstate="print"/>
            <a:srcRect/>
            <a:stretch>
              <a:fillRect/>
            </a:stretch>
          </p:blipFill>
          <p:spPr bwMode="auto">
            <a:xfrm>
              <a:off x="1445604" y="5589240"/>
              <a:ext cx="246076" cy="254490"/>
            </a:xfrm>
            <a:prstGeom prst="rect">
              <a:avLst/>
            </a:prstGeom>
            <a:noFill/>
            <a:ln w="9525">
              <a:noFill/>
              <a:miter lim="800000"/>
              <a:headEnd/>
              <a:tailEnd/>
            </a:ln>
          </p:spPr>
        </p:pic>
      </p:grpSp>
      <p:grpSp>
        <p:nvGrpSpPr>
          <p:cNvPr id="18" name="グループ化 67"/>
          <p:cNvGrpSpPr/>
          <p:nvPr/>
        </p:nvGrpSpPr>
        <p:grpSpPr>
          <a:xfrm>
            <a:off x="683568" y="3473713"/>
            <a:ext cx="1643063" cy="1008112"/>
            <a:chOff x="6660232" y="4077072"/>
            <a:chExt cx="1643063" cy="1008112"/>
          </a:xfrm>
        </p:grpSpPr>
        <p:pic>
          <p:nvPicPr>
            <p:cNvPr id="19" name="Picture 19" descr="C:\shoji-f\SNA\Master's Thesis\図1.png"/>
            <p:cNvPicPr>
              <a:picLocks noChangeAspect="1" noChangeArrowheads="1"/>
            </p:cNvPicPr>
            <p:nvPr/>
          </p:nvPicPr>
          <p:blipFill>
            <a:blip r:embed="rId3" cstate="print"/>
            <a:srcRect/>
            <a:stretch>
              <a:fillRect/>
            </a:stretch>
          </p:blipFill>
          <p:spPr bwMode="auto">
            <a:xfrm>
              <a:off x="6852312" y="4342758"/>
              <a:ext cx="469131" cy="485669"/>
            </a:xfrm>
            <a:prstGeom prst="rect">
              <a:avLst/>
            </a:prstGeom>
            <a:noFill/>
            <a:ln w="9525">
              <a:noFill/>
              <a:miter lim="800000"/>
              <a:headEnd/>
              <a:tailEnd/>
            </a:ln>
          </p:spPr>
        </p:pic>
        <p:pic>
          <p:nvPicPr>
            <p:cNvPr id="20" name="Picture 7" descr="j0431601"/>
            <p:cNvPicPr>
              <a:picLocks noChangeAspect="1" noChangeArrowheads="1"/>
            </p:cNvPicPr>
            <p:nvPr/>
          </p:nvPicPr>
          <p:blipFill>
            <a:blip r:embed="rId5" cstate="print"/>
            <a:srcRect/>
            <a:stretch>
              <a:fillRect/>
            </a:stretch>
          </p:blipFill>
          <p:spPr bwMode="auto">
            <a:xfrm>
              <a:off x="7448268" y="4365033"/>
              <a:ext cx="521695" cy="522522"/>
            </a:xfrm>
            <a:prstGeom prst="rect">
              <a:avLst/>
            </a:prstGeom>
            <a:noFill/>
            <a:ln w="9525">
              <a:noFill/>
              <a:miter lim="800000"/>
              <a:headEnd/>
              <a:tailEnd/>
            </a:ln>
          </p:spPr>
        </p:pic>
        <p:sp>
          <p:nvSpPr>
            <p:cNvPr id="21" name="テキスト ボックス 71"/>
            <p:cNvSpPr txBox="1">
              <a:spLocks noChangeArrowheads="1"/>
            </p:cNvSpPr>
            <p:nvPr/>
          </p:nvSpPr>
          <p:spPr bwMode="auto">
            <a:xfrm>
              <a:off x="6660232" y="4785569"/>
              <a:ext cx="790320" cy="277340"/>
            </a:xfrm>
            <a:prstGeom prst="rect">
              <a:avLst/>
            </a:prstGeom>
            <a:noFill/>
            <a:ln w="9525">
              <a:noFill/>
              <a:miter lim="800000"/>
              <a:headEnd/>
              <a:tailEnd/>
            </a:ln>
          </p:spPr>
          <p:txBody>
            <a:bodyPr wrap="none">
              <a:spAutoFit/>
            </a:bodyPr>
            <a:lstStyle/>
            <a:p>
              <a:r>
                <a:rPr lang="ja-JP" altLang="en-US" sz="1200"/>
                <a:t>コミッター</a:t>
              </a:r>
            </a:p>
          </p:txBody>
        </p:sp>
        <p:sp>
          <p:nvSpPr>
            <p:cNvPr id="22" name="テキスト ボックス 72"/>
            <p:cNvSpPr txBox="1">
              <a:spLocks noChangeArrowheads="1"/>
            </p:cNvSpPr>
            <p:nvPr/>
          </p:nvSpPr>
          <p:spPr bwMode="auto">
            <a:xfrm>
              <a:off x="7110239" y="4077072"/>
              <a:ext cx="646102" cy="277340"/>
            </a:xfrm>
            <a:prstGeom prst="rect">
              <a:avLst/>
            </a:prstGeom>
            <a:noFill/>
            <a:ln w="9525">
              <a:noFill/>
              <a:miter lim="800000"/>
              <a:headEnd/>
              <a:tailEnd/>
            </a:ln>
          </p:spPr>
          <p:txBody>
            <a:bodyPr wrap="none">
              <a:spAutoFit/>
            </a:bodyPr>
            <a:lstStyle/>
            <a:p>
              <a:r>
                <a:rPr lang="ja-JP" altLang="en-US" sz="1200" dirty="0"/>
                <a:t>開発者</a:t>
              </a:r>
            </a:p>
          </p:txBody>
        </p:sp>
        <p:sp>
          <p:nvSpPr>
            <p:cNvPr id="23" name="テキスト ボックス 73"/>
            <p:cNvSpPr txBox="1">
              <a:spLocks noChangeArrowheads="1"/>
            </p:cNvSpPr>
            <p:nvPr/>
          </p:nvSpPr>
          <p:spPr bwMode="auto">
            <a:xfrm>
              <a:off x="7359141" y="4807844"/>
              <a:ext cx="944154" cy="277340"/>
            </a:xfrm>
            <a:prstGeom prst="rect">
              <a:avLst/>
            </a:prstGeom>
            <a:noFill/>
            <a:ln w="9525">
              <a:noFill/>
              <a:miter lim="800000"/>
              <a:headEnd/>
              <a:tailEnd/>
            </a:ln>
          </p:spPr>
          <p:txBody>
            <a:bodyPr wrap="none">
              <a:spAutoFit/>
            </a:bodyPr>
            <a:lstStyle/>
            <a:p>
              <a:r>
                <a:rPr lang="ja-JP" altLang="en-US" sz="1200" dirty="0"/>
                <a:t>非コミッター</a:t>
              </a:r>
            </a:p>
          </p:txBody>
        </p:sp>
        <p:sp>
          <p:nvSpPr>
            <p:cNvPr id="24" name="角丸四角形 23"/>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タイトル 1"/>
          <p:cNvSpPr>
            <a:spLocks noGrp="1"/>
          </p:cNvSpPr>
          <p:nvPr>
            <p:ph type="title"/>
          </p:nvPr>
        </p:nvSpPr>
        <p:spPr/>
        <p:txBody>
          <a:bodyPr/>
          <a:lstStyle/>
          <a:p>
            <a:pPr eaLnBrk="1" hangingPunct="1"/>
            <a:r>
              <a:rPr lang="ja-JP" altLang="en-US" dirty="0" smtClean="0"/>
              <a:t>目的</a:t>
            </a:r>
          </a:p>
        </p:txBody>
      </p:sp>
      <p:sp>
        <p:nvSpPr>
          <p:cNvPr id="8195" name="コンテンツ プレースホルダ 2"/>
          <p:cNvSpPr>
            <a:spLocks noGrp="1"/>
          </p:cNvSpPr>
          <p:nvPr>
            <p:ph idx="1"/>
          </p:nvPr>
        </p:nvSpPr>
        <p:spPr>
          <a:xfrm>
            <a:off x="457200" y="1020763"/>
            <a:ext cx="8229600" cy="1040085"/>
          </a:xfrm>
        </p:spPr>
        <p:txBody>
          <a:bodyPr/>
          <a:lstStyle/>
          <a:p>
            <a:pPr eaLnBrk="1" hangingPunct="1"/>
            <a:r>
              <a:rPr lang="ja-JP" altLang="en-US" dirty="0" smtClean="0"/>
              <a:t>目的</a:t>
            </a:r>
            <a:endParaRPr lang="en-US" altLang="ja-JP" dirty="0" smtClean="0"/>
          </a:p>
          <a:p>
            <a:pPr lvl="1" eaLnBrk="1" hangingPunct="1"/>
            <a:r>
              <a:rPr lang="ja-JP" altLang="en-US" dirty="0" smtClean="0"/>
              <a:t>コミッター選出のための指標を構築する</a:t>
            </a:r>
            <a:endParaRPr lang="en-US" altLang="ja-JP" dirty="0" smtClean="0"/>
          </a:p>
        </p:txBody>
      </p:sp>
      <p:sp>
        <p:nvSpPr>
          <p:cNvPr id="7" name="フッター プレースホルダ 6"/>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grpSp>
        <p:nvGrpSpPr>
          <p:cNvPr id="8197" name="グループ化 12"/>
          <p:cNvGrpSpPr>
            <a:grpSpLocks/>
          </p:cNvGrpSpPr>
          <p:nvPr/>
        </p:nvGrpSpPr>
        <p:grpSpPr bwMode="auto">
          <a:xfrm>
            <a:off x="395412" y="4221089"/>
            <a:ext cx="8497068" cy="714411"/>
            <a:chOff x="214282" y="3859338"/>
            <a:chExt cx="8964488" cy="1000175"/>
          </a:xfrm>
        </p:grpSpPr>
        <p:sp>
          <p:nvSpPr>
            <p:cNvPr id="9" name="角丸四角形 8"/>
            <p:cNvSpPr/>
            <p:nvPr/>
          </p:nvSpPr>
          <p:spPr>
            <a:xfrm>
              <a:off x="214282" y="3859338"/>
              <a:ext cx="8786690" cy="1000175"/>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 name="コンテンツ プレースホルダ 2"/>
            <p:cNvSpPr txBox="1">
              <a:spLocks/>
            </p:cNvSpPr>
            <p:nvPr/>
          </p:nvSpPr>
          <p:spPr bwMode="gray">
            <a:xfrm>
              <a:off x="214282" y="4060960"/>
              <a:ext cx="8964488" cy="720761"/>
            </a:xfrm>
            <a:prstGeom prst="rect">
              <a:avLst/>
            </a:prstGeom>
            <a:noFill/>
            <a:ln w="9525">
              <a:noFill/>
              <a:miter lim="800000"/>
              <a:headEnd/>
              <a:tailEnd/>
            </a:ln>
            <a:effectLst/>
          </p:spPr>
          <p:txBody>
            <a:bodyPr/>
            <a:lstStyle/>
            <a:p>
              <a:pPr marL="342900" indent="-342900">
                <a:spcBef>
                  <a:spcPct val="20000"/>
                </a:spcBef>
                <a:defRPr/>
              </a:pPr>
              <a:r>
                <a:rPr lang="en-US" altLang="ja-JP" sz="2000" kern="0" dirty="0">
                  <a:latin typeface="+mn-lt"/>
                  <a:ea typeface="+mn-ea"/>
                </a:rPr>
                <a:t>RQ2</a:t>
              </a:r>
              <a:r>
                <a:rPr lang="ja-JP" altLang="en-US" sz="2000" kern="0" dirty="0">
                  <a:latin typeface="+mn-lt"/>
                  <a:ea typeface="+mn-ea"/>
                </a:rPr>
                <a:t>：</a:t>
              </a:r>
              <a:r>
                <a:rPr lang="ja-JP" altLang="en-US" sz="2000" kern="0" dirty="0" smtClean="0">
                  <a:latin typeface="+mn-lt"/>
                  <a:ea typeface="+mn-ea"/>
                </a:rPr>
                <a:t>開発者はコミッターへの昇格前後でどのように活動が変化するか</a:t>
              </a:r>
              <a:r>
                <a:rPr lang="ja-JP" altLang="en-US" sz="2000" kern="0" dirty="0">
                  <a:latin typeface="+mn-lt"/>
                  <a:ea typeface="+mn-ea"/>
                </a:rPr>
                <a:t>？</a:t>
              </a:r>
              <a:endParaRPr lang="en-US" altLang="ja-JP" sz="2000" kern="0" dirty="0">
                <a:latin typeface="+mn-lt"/>
                <a:ea typeface="+mn-ea"/>
              </a:endParaRPr>
            </a:p>
          </p:txBody>
        </p:sp>
      </p:grpSp>
      <p:sp>
        <p:nvSpPr>
          <p:cNvPr id="8198" name="スライド番号プレースホルダ 14"/>
          <p:cNvSpPr>
            <a:spLocks noGrp="1"/>
          </p:cNvSpPr>
          <p:nvPr>
            <p:ph type="sldNum" sz="quarter" idx="12"/>
          </p:nvPr>
        </p:nvSpPr>
        <p:spPr>
          <a:noFill/>
        </p:spPr>
        <p:txBody>
          <a:bodyPr/>
          <a:lstStyle/>
          <a:p>
            <a:fld id="{54FD0F56-15AE-46EB-94FA-0D66B869A603}" type="slidenum">
              <a:rPr lang="en-US" altLang="ja-JP" smtClean="0"/>
              <a:pPr/>
              <a:t>5</a:t>
            </a:fld>
            <a:endParaRPr lang="en-US" altLang="ja-JP" smtClean="0"/>
          </a:p>
        </p:txBody>
      </p:sp>
      <p:sp>
        <p:nvSpPr>
          <p:cNvPr id="8199" name="日付プレースホルダ 15"/>
          <p:cNvSpPr>
            <a:spLocks noGrp="1"/>
          </p:cNvSpPr>
          <p:nvPr>
            <p:ph type="dt" sz="quarter" idx="10"/>
          </p:nvPr>
        </p:nvSpPr>
        <p:spPr>
          <a:noFill/>
        </p:spPr>
        <p:txBody>
          <a:bodyPr/>
          <a:lstStyle/>
          <a:p>
            <a:fld id="{6F2BCE40-AD3B-4EAE-A28A-FF4C13A46DE8}" type="datetime1">
              <a:rPr lang="ja-JP" altLang="en-US"/>
              <a:pPr/>
              <a:t>2011/2/15</a:t>
            </a:fld>
            <a:endParaRPr lang="en-US" altLang="ja-JP"/>
          </a:p>
        </p:txBody>
      </p:sp>
      <p:grpSp>
        <p:nvGrpSpPr>
          <p:cNvPr id="8200" name="グループ化 17"/>
          <p:cNvGrpSpPr>
            <a:grpSpLocks/>
          </p:cNvGrpSpPr>
          <p:nvPr/>
        </p:nvGrpSpPr>
        <p:grpSpPr bwMode="auto">
          <a:xfrm>
            <a:off x="395536" y="2132857"/>
            <a:ext cx="8352928" cy="714409"/>
            <a:chOff x="214282" y="3859338"/>
            <a:chExt cx="8786874" cy="1000174"/>
          </a:xfrm>
        </p:grpSpPr>
        <p:sp>
          <p:nvSpPr>
            <p:cNvPr id="19" name="角丸四角形 18"/>
            <p:cNvSpPr/>
            <p:nvPr/>
          </p:nvSpPr>
          <p:spPr>
            <a:xfrm>
              <a:off x="214282" y="3859338"/>
              <a:ext cx="8786874" cy="1000174"/>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コンテンツ プレースホルダ 2"/>
            <p:cNvSpPr txBox="1">
              <a:spLocks/>
            </p:cNvSpPr>
            <p:nvPr/>
          </p:nvSpPr>
          <p:spPr bwMode="gray">
            <a:xfrm>
              <a:off x="285720" y="4060959"/>
              <a:ext cx="8715436" cy="720711"/>
            </a:xfrm>
            <a:prstGeom prst="rect">
              <a:avLst/>
            </a:prstGeom>
            <a:noFill/>
            <a:ln w="9525">
              <a:noFill/>
              <a:miter lim="800000"/>
              <a:headEnd/>
              <a:tailEnd/>
            </a:ln>
            <a:effectLst/>
          </p:spPr>
          <p:txBody>
            <a:bodyPr/>
            <a:lstStyle/>
            <a:p>
              <a:pPr marL="342900" indent="-342900">
                <a:spcBef>
                  <a:spcPct val="20000"/>
                </a:spcBef>
                <a:defRPr/>
              </a:pPr>
              <a:r>
                <a:rPr lang="en-US" altLang="ja-JP" sz="2000" kern="0" dirty="0">
                  <a:latin typeface="+mn-lt"/>
                  <a:ea typeface="+mn-ea"/>
                </a:rPr>
                <a:t>RQ1</a:t>
              </a:r>
              <a:r>
                <a:rPr lang="ja-JP" altLang="en-US" sz="2000" kern="0" dirty="0">
                  <a:latin typeface="+mn-lt"/>
                  <a:ea typeface="+mn-ea"/>
                </a:rPr>
                <a:t>：</a:t>
              </a:r>
              <a:r>
                <a:rPr lang="ja-JP" altLang="en-US" sz="2000" kern="0" dirty="0" smtClean="0">
                  <a:latin typeface="+mn-lt"/>
                  <a:ea typeface="+mn-ea"/>
                </a:rPr>
                <a:t>コミッター選出の指標として有効な活動は何か？</a:t>
              </a:r>
              <a:endParaRPr lang="en-US" altLang="ja-JP" sz="2000" kern="0" dirty="0">
                <a:latin typeface="+mn-lt"/>
                <a:ea typeface="+mn-ea"/>
              </a:endParaRPr>
            </a:p>
          </p:txBody>
        </p:sp>
      </p:grpSp>
      <p:sp>
        <p:nvSpPr>
          <p:cNvPr id="13" name="テキスト ボックス 12"/>
          <p:cNvSpPr txBox="1"/>
          <p:nvPr/>
        </p:nvSpPr>
        <p:spPr>
          <a:xfrm>
            <a:off x="467544" y="2996952"/>
            <a:ext cx="8280920" cy="707886"/>
          </a:xfrm>
          <a:prstGeom prst="rect">
            <a:avLst/>
          </a:prstGeom>
          <a:noFill/>
        </p:spPr>
        <p:txBody>
          <a:bodyPr wrap="square" rtlCol="0">
            <a:spAutoFit/>
          </a:bodyPr>
          <a:lstStyle/>
          <a:p>
            <a:r>
              <a:rPr kumimoji="1" lang="ja-JP" altLang="en-US" sz="2000" dirty="0" smtClean="0"/>
              <a:t>コミッター選出を行う際の参考と</a:t>
            </a:r>
            <a:r>
              <a:rPr lang="ja-JP" altLang="en-US" sz="2000" dirty="0" smtClean="0"/>
              <a:t>すべき</a:t>
            </a:r>
            <a:r>
              <a:rPr kumimoji="1" lang="ja-JP" altLang="en-US" sz="2000" dirty="0" smtClean="0"/>
              <a:t>活動を提示することで，コミッター選出を容易に行うことができる</a:t>
            </a:r>
            <a:endParaRPr kumimoji="1" lang="ja-JP" altLang="en-US" sz="2000" dirty="0"/>
          </a:p>
        </p:txBody>
      </p:sp>
      <p:sp>
        <p:nvSpPr>
          <p:cNvPr id="15" name="テキスト ボックス 14"/>
          <p:cNvSpPr txBox="1"/>
          <p:nvPr/>
        </p:nvSpPr>
        <p:spPr>
          <a:xfrm>
            <a:off x="467544" y="5085184"/>
            <a:ext cx="8280920" cy="707886"/>
          </a:xfrm>
          <a:prstGeom prst="rect">
            <a:avLst/>
          </a:prstGeom>
          <a:noFill/>
        </p:spPr>
        <p:txBody>
          <a:bodyPr wrap="square" rtlCol="0">
            <a:spAutoFit/>
          </a:bodyPr>
          <a:lstStyle/>
          <a:p>
            <a:r>
              <a:rPr kumimoji="1" lang="ja-JP" altLang="en-US" sz="2000" dirty="0" smtClean="0"/>
              <a:t>開発者の活動の変化を把握することで，コミッターへ期待する活動と実際の活動との差異を低減させることができる</a:t>
            </a:r>
            <a:endParaRPr kumimoji="1" lang="ja-JP" alt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タイトル 1"/>
          <p:cNvSpPr>
            <a:spLocks noGrp="1"/>
          </p:cNvSpPr>
          <p:nvPr>
            <p:ph type="title"/>
          </p:nvPr>
        </p:nvSpPr>
        <p:spPr/>
        <p:txBody>
          <a:bodyPr/>
          <a:lstStyle/>
          <a:p>
            <a:pPr eaLnBrk="1" hangingPunct="1"/>
            <a:r>
              <a:rPr lang="ja-JP" altLang="en-US" dirty="0" smtClean="0"/>
              <a:t>分析</a:t>
            </a:r>
            <a:r>
              <a:rPr lang="ja-JP" altLang="en-US" dirty="0" smtClean="0"/>
              <a:t>方法</a:t>
            </a:r>
            <a:r>
              <a:rPr lang="ja-JP" altLang="en-US" sz="2400" dirty="0" smtClean="0"/>
              <a:t>：手順</a:t>
            </a:r>
            <a:endParaRPr lang="ja-JP" altLang="en-US" dirty="0" smtClean="0"/>
          </a:p>
        </p:txBody>
      </p:sp>
      <p:sp>
        <p:nvSpPr>
          <p:cNvPr id="9219" name="コンテンツ プレースホルダ 2"/>
          <p:cNvSpPr>
            <a:spLocks noGrp="1"/>
          </p:cNvSpPr>
          <p:nvPr>
            <p:ph idx="1"/>
          </p:nvPr>
        </p:nvSpPr>
        <p:spPr>
          <a:xfrm>
            <a:off x="457200" y="1020763"/>
            <a:ext cx="8543925" cy="4784501"/>
          </a:xfrm>
        </p:spPr>
        <p:txBody>
          <a:bodyPr/>
          <a:lstStyle/>
          <a:p>
            <a:pPr eaLnBrk="1" hangingPunct="1"/>
            <a:r>
              <a:rPr lang="ja-JP" altLang="en-US" dirty="0" smtClean="0"/>
              <a:t>不具合管理システムにおける開発者の活動内容を比較する</a:t>
            </a:r>
            <a:endParaRPr lang="en-US" altLang="ja-JP" dirty="0" smtClean="0"/>
          </a:p>
          <a:p>
            <a:pPr lvl="1" eaLnBrk="1" hangingPunct="1"/>
            <a:r>
              <a:rPr lang="en-US" altLang="ja-JP" sz="1800" dirty="0" smtClean="0"/>
              <a:t>RQ1</a:t>
            </a:r>
            <a:r>
              <a:rPr lang="ja-JP" altLang="en-US" sz="1800" dirty="0" smtClean="0"/>
              <a:t>：コミッター選出の指標として有効な活動は何か？</a:t>
            </a:r>
            <a:endParaRPr lang="en-US" altLang="ja-JP" sz="1800" dirty="0" smtClean="0"/>
          </a:p>
          <a:p>
            <a:pPr lvl="2" eaLnBrk="1" hangingPunct="1"/>
            <a:r>
              <a:rPr lang="ja-JP" altLang="en-US" dirty="0" smtClean="0"/>
              <a:t>コミッター昇格前と非コミッターを比較</a:t>
            </a:r>
            <a:endParaRPr lang="en-US" altLang="ja-JP" dirty="0" smtClean="0"/>
          </a:p>
          <a:p>
            <a:pPr lvl="1" eaLnBrk="1" hangingPunct="1"/>
            <a:r>
              <a:rPr lang="en-US" altLang="ja-JP" sz="1800" dirty="0" smtClean="0"/>
              <a:t>RQ2</a:t>
            </a:r>
            <a:r>
              <a:rPr lang="ja-JP" altLang="en-US" sz="1800" dirty="0" smtClean="0"/>
              <a:t>：開発者はコミッターへの昇格前後でどのように活動が変化するか？</a:t>
            </a:r>
            <a:endParaRPr lang="en-US" altLang="ja-JP" sz="1800" dirty="0" smtClean="0"/>
          </a:p>
          <a:p>
            <a:pPr lvl="2" eaLnBrk="1" hangingPunct="1"/>
            <a:r>
              <a:rPr lang="ja-JP" altLang="en-US" dirty="0" smtClean="0"/>
              <a:t>コミッター昇格前後で比較</a:t>
            </a:r>
            <a:endParaRPr lang="en-US" altLang="ja-JP" dirty="0" smtClean="0"/>
          </a:p>
          <a:p>
            <a:pPr lvl="1" eaLnBrk="1" hangingPunct="1"/>
            <a:endParaRPr lang="en-US" altLang="ja-JP" dirty="0" smtClean="0"/>
          </a:p>
          <a:p>
            <a:pPr eaLnBrk="1" hangingPunct="1"/>
            <a:endParaRPr lang="en-US" altLang="ja-JP" dirty="0" smtClean="0"/>
          </a:p>
          <a:p>
            <a:pPr eaLnBrk="1" hangingPunct="1"/>
            <a:endParaRPr lang="en-US" altLang="ja-JP" dirty="0" smtClean="0"/>
          </a:p>
          <a:p>
            <a:pPr eaLnBrk="1" hangingPunct="1"/>
            <a:endParaRPr lang="en-US" altLang="ja-JP" dirty="0" smtClean="0"/>
          </a:p>
          <a:p>
            <a:pPr eaLnBrk="1" hangingPunct="1"/>
            <a:r>
              <a:rPr lang="ja-JP" altLang="en-US" dirty="0" smtClean="0"/>
              <a:t>活動内容毎に，開発者の分布を比較する</a:t>
            </a:r>
            <a:endParaRPr lang="en-US" altLang="ja-JP" dirty="0" smtClean="0"/>
          </a:p>
          <a:p>
            <a:pPr lvl="1" eaLnBrk="1" hangingPunct="1"/>
            <a:r>
              <a:rPr lang="ja-JP" altLang="en-US" dirty="0" smtClean="0"/>
              <a:t>有意水準</a:t>
            </a:r>
            <a:r>
              <a:rPr lang="en-US" altLang="ja-JP" dirty="0" smtClean="0"/>
              <a:t>5%</a:t>
            </a:r>
            <a:r>
              <a:rPr lang="ja-JP" altLang="en-US" dirty="0" smtClean="0"/>
              <a:t>でウィルコクソンの順位和検定を行う</a:t>
            </a:r>
            <a:endParaRPr lang="en-US" altLang="ja-JP" dirty="0" smtClean="0"/>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a:p>
        </p:txBody>
      </p:sp>
      <p:sp>
        <p:nvSpPr>
          <p:cNvPr id="9221" name="スライド番号プレースホルダ 5"/>
          <p:cNvSpPr>
            <a:spLocks noGrp="1"/>
          </p:cNvSpPr>
          <p:nvPr>
            <p:ph type="sldNum" sz="quarter" idx="12"/>
          </p:nvPr>
        </p:nvSpPr>
        <p:spPr>
          <a:noFill/>
        </p:spPr>
        <p:txBody>
          <a:bodyPr/>
          <a:lstStyle/>
          <a:p>
            <a:fld id="{C6B0E72A-120B-45C2-86B8-1D63E3F0B21D}" type="slidenum">
              <a:rPr lang="en-US" altLang="ja-JP" smtClean="0"/>
              <a:pPr/>
              <a:t>6</a:t>
            </a:fld>
            <a:endParaRPr lang="en-US" altLang="ja-JP" smtClean="0"/>
          </a:p>
        </p:txBody>
      </p:sp>
      <p:sp>
        <p:nvSpPr>
          <p:cNvPr id="9222" name="日付プレースホルダ 6"/>
          <p:cNvSpPr>
            <a:spLocks noGrp="1"/>
          </p:cNvSpPr>
          <p:nvPr>
            <p:ph type="dt" sz="quarter" idx="10"/>
          </p:nvPr>
        </p:nvSpPr>
        <p:spPr>
          <a:noFill/>
        </p:spPr>
        <p:txBody>
          <a:bodyPr/>
          <a:lstStyle/>
          <a:p>
            <a:fld id="{2F2B312F-46A1-4A38-A5B5-82CE26F1C46F}" type="datetime1">
              <a:rPr lang="ja-JP" altLang="en-US"/>
              <a:pPr/>
              <a:t>2011/2/15</a:t>
            </a:fld>
            <a:endParaRPr lang="en-US" altLang="ja-JP"/>
          </a:p>
        </p:txBody>
      </p:sp>
      <p:graphicFrame>
        <p:nvGraphicFramePr>
          <p:cNvPr id="7" name="表 6"/>
          <p:cNvGraphicFramePr>
            <a:graphicFrameLocks noGrp="1"/>
          </p:cNvGraphicFramePr>
          <p:nvPr/>
        </p:nvGraphicFramePr>
        <p:xfrm>
          <a:off x="1475656" y="3007608"/>
          <a:ext cx="6096000" cy="1310640"/>
        </p:xfrm>
        <a:graphic>
          <a:graphicData uri="http://schemas.openxmlformats.org/drawingml/2006/table">
            <a:tbl>
              <a:tblPr firstRow="1" bandRow="1">
                <a:tableStyleId>{5C22544A-7EE6-4342-B048-85BDC9FD1C3A}</a:tableStyleId>
              </a:tblPr>
              <a:tblGrid>
                <a:gridCol w="2032000"/>
                <a:gridCol w="2032000"/>
                <a:gridCol w="2032000"/>
              </a:tblGrid>
              <a:tr h="370840">
                <a:tc gridSpan="3">
                  <a:txBody>
                    <a:bodyPr/>
                    <a:lstStyle/>
                    <a:p>
                      <a:pPr algn="ctr"/>
                      <a:r>
                        <a:rPr kumimoji="1" lang="ja-JP" altLang="en-US" sz="2400" b="0" dirty="0" smtClean="0">
                          <a:solidFill>
                            <a:schemeClr val="tx1"/>
                          </a:solidFill>
                        </a:rPr>
                        <a:t>開発者</a:t>
                      </a:r>
                      <a:endParaRPr kumimoji="1" lang="ja-JP" altLang="en-US" sz="2400" b="0" dirty="0">
                        <a:solidFill>
                          <a:schemeClr val="tx1"/>
                        </a:solidFill>
                      </a:endParaRPr>
                    </a:p>
                  </a:txBody>
                  <a:tcPr/>
                </a:tc>
                <a:tc hMerge="1">
                  <a:txBody>
                    <a:bodyPr/>
                    <a:lstStyle/>
                    <a:p>
                      <a:endParaRPr kumimoji="1" lang="ja-JP" altLang="en-US" dirty="0"/>
                    </a:p>
                  </a:txBody>
                  <a:tcPr/>
                </a:tc>
                <a:tc hMerge="1">
                  <a:txBody>
                    <a:bodyPr/>
                    <a:lstStyle/>
                    <a:p>
                      <a:endParaRPr kumimoji="1" lang="ja-JP" altLang="en-US" dirty="0"/>
                    </a:p>
                  </a:txBody>
                  <a:tcPr/>
                </a:tc>
              </a:tr>
              <a:tr h="396240">
                <a:tc gridSpan="2">
                  <a:txBody>
                    <a:bodyPr/>
                    <a:lstStyle/>
                    <a:p>
                      <a:pPr algn="ctr"/>
                      <a:r>
                        <a:rPr kumimoji="1" lang="ja-JP" altLang="en-US" sz="2400" b="0" dirty="0" smtClean="0">
                          <a:solidFill>
                            <a:schemeClr val="tx1"/>
                          </a:solidFill>
                        </a:rPr>
                        <a:t>コミッター</a:t>
                      </a:r>
                      <a:endParaRPr kumimoji="1" lang="ja-JP" altLang="en-US" sz="2400" b="0" dirty="0">
                        <a:solidFill>
                          <a:schemeClr val="tx1"/>
                        </a:solidFill>
                      </a:endParaRPr>
                    </a:p>
                  </a:txBody>
                  <a:tcPr/>
                </a:tc>
                <a:tc hMerge="1">
                  <a:txBody>
                    <a:bodyPr/>
                    <a:lstStyle/>
                    <a:p>
                      <a:endParaRPr kumimoji="1" lang="ja-JP" altLang="en-US"/>
                    </a:p>
                  </a:txBody>
                  <a:tcPr/>
                </a:tc>
                <a:tc rowSpan="2">
                  <a:txBody>
                    <a:bodyPr/>
                    <a:lstStyle/>
                    <a:p>
                      <a:pPr algn="ctr"/>
                      <a:endParaRPr kumimoji="1" lang="en-US" altLang="ja-JP" sz="2400" dirty="0" smtClean="0"/>
                    </a:p>
                    <a:p>
                      <a:pPr algn="ctr"/>
                      <a:r>
                        <a:rPr kumimoji="1" lang="ja-JP" altLang="en-US" sz="2400" dirty="0" smtClean="0"/>
                        <a:t>非コミッター</a:t>
                      </a:r>
                      <a:endParaRPr kumimoji="1" lang="ja-JP" altLang="en-US" sz="2400" dirty="0"/>
                    </a:p>
                  </a:txBody>
                  <a:tcPr/>
                </a:tc>
              </a:tr>
              <a:tr h="370840">
                <a:tc>
                  <a:txBody>
                    <a:bodyPr/>
                    <a:lstStyle/>
                    <a:p>
                      <a:pPr algn="ctr"/>
                      <a:r>
                        <a:rPr kumimoji="1" lang="ja-JP" altLang="en-US" sz="2000" dirty="0" smtClean="0"/>
                        <a:t>コミッター昇格前</a:t>
                      </a:r>
                      <a:endParaRPr kumimoji="1" lang="ja-JP" altLang="en-US" sz="2000" dirty="0"/>
                    </a:p>
                  </a:txBody>
                  <a:tcPr/>
                </a:tc>
                <a:tc>
                  <a:txBody>
                    <a:bodyPr/>
                    <a:lstStyle/>
                    <a:p>
                      <a:pPr algn="ctr"/>
                      <a:r>
                        <a:rPr kumimoji="1" lang="ja-JP" altLang="en-US" sz="2000" dirty="0" smtClean="0"/>
                        <a:t>コミッター昇格後</a:t>
                      </a:r>
                      <a:endParaRPr kumimoji="1" lang="ja-JP" altLang="en-US" sz="2000" dirty="0"/>
                    </a:p>
                  </a:txBody>
                  <a:tcPr/>
                </a:tc>
                <a:tc vMerge="1">
                  <a:txBody>
                    <a:bodyPr/>
                    <a:lstStyle/>
                    <a:p>
                      <a:pPr algn="ctr"/>
                      <a:endParaRPr kumimoji="1" lang="ja-JP" altLang="en-US" sz="20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タイトル 1"/>
          <p:cNvSpPr>
            <a:spLocks noGrp="1"/>
          </p:cNvSpPr>
          <p:nvPr>
            <p:ph type="title"/>
          </p:nvPr>
        </p:nvSpPr>
        <p:spPr/>
        <p:txBody>
          <a:bodyPr/>
          <a:lstStyle/>
          <a:p>
            <a:pPr eaLnBrk="1" hangingPunct="1"/>
            <a:r>
              <a:rPr lang="ja-JP" altLang="en-US" dirty="0" smtClean="0"/>
              <a:t>分析方法：</a:t>
            </a:r>
            <a:r>
              <a:rPr lang="ja-JP" altLang="en-US" sz="2400" dirty="0" smtClean="0"/>
              <a:t>活動</a:t>
            </a:r>
            <a:r>
              <a:rPr lang="ja-JP" altLang="en-US" sz="2400" dirty="0" smtClean="0"/>
              <a:t>内容の定義</a:t>
            </a:r>
          </a:p>
        </p:txBody>
      </p:sp>
      <p:sp>
        <p:nvSpPr>
          <p:cNvPr id="9219" name="コンテンツ プレースホルダ 2"/>
          <p:cNvSpPr>
            <a:spLocks noGrp="1"/>
          </p:cNvSpPr>
          <p:nvPr>
            <p:ph idx="1"/>
          </p:nvPr>
        </p:nvSpPr>
        <p:spPr>
          <a:xfrm>
            <a:off x="3635896" y="980728"/>
            <a:ext cx="5653136" cy="5328592"/>
          </a:xfrm>
        </p:spPr>
        <p:txBody>
          <a:bodyPr/>
          <a:lstStyle/>
          <a:p>
            <a:pPr eaLnBrk="1" hangingPunct="1"/>
            <a:r>
              <a:rPr lang="ja-JP" altLang="en-US" dirty="0" smtClean="0"/>
              <a:t>参加期間</a:t>
            </a:r>
            <a:endParaRPr lang="en-US" altLang="ja-JP" dirty="0" smtClean="0"/>
          </a:p>
          <a:p>
            <a:pPr lvl="1" eaLnBrk="1" hangingPunct="1"/>
            <a:r>
              <a:rPr lang="ja-JP" altLang="en-US" dirty="0" smtClean="0"/>
              <a:t>参加期間（月）</a:t>
            </a:r>
            <a:endParaRPr lang="en-US" altLang="ja-JP" dirty="0" smtClean="0"/>
          </a:p>
          <a:p>
            <a:pPr lvl="2" eaLnBrk="1" hangingPunct="1"/>
            <a:r>
              <a:rPr lang="ja-JP" altLang="en-US" dirty="0" smtClean="0"/>
              <a:t>メッセージ投稿を行っている月数</a:t>
            </a:r>
            <a:endParaRPr lang="en-US" altLang="ja-JP" dirty="0" smtClean="0"/>
          </a:p>
          <a:p>
            <a:pPr eaLnBrk="1" hangingPunct="1"/>
            <a:r>
              <a:rPr lang="ja-JP" altLang="en-US" dirty="0" smtClean="0"/>
              <a:t>活動回数</a:t>
            </a:r>
            <a:endParaRPr lang="en-US" altLang="ja-JP" dirty="0" smtClean="0"/>
          </a:p>
          <a:p>
            <a:pPr lvl="1" eaLnBrk="1" hangingPunct="1"/>
            <a:r>
              <a:rPr lang="ja-JP" altLang="en-US" dirty="0" smtClean="0"/>
              <a:t>パッチ投稿数</a:t>
            </a:r>
            <a:endParaRPr lang="en-US" altLang="ja-JP" dirty="0" smtClean="0"/>
          </a:p>
          <a:p>
            <a:pPr lvl="2" eaLnBrk="1" hangingPunct="1"/>
            <a:r>
              <a:rPr lang="ja-JP" altLang="en-US" dirty="0" smtClean="0"/>
              <a:t>月平均あたりのパッチ投稿数</a:t>
            </a:r>
            <a:endParaRPr lang="en-US" altLang="ja-JP" dirty="0" smtClean="0"/>
          </a:p>
          <a:p>
            <a:pPr lvl="1" eaLnBrk="1" hangingPunct="1"/>
            <a:r>
              <a:rPr lang="ja-JP" altLang="en-US" dirty="0" smtClean="0"/>
              <a:t>レビュー数</a:t>
            </a:r>
            <a:endParaRPr lang="en-US" altLang="ja-JP" dirty="0" smtClean="0"/>
          </a:p>
          <a:p>
            <a:pPr lvl="2" eaLnBrk="1" hangingPunct="1"/>
            <a:r>
              <a:rPr lang="ja-JP" altLang="en-US" dirty="0" smtClean="0"/>
              <a:t>月平均あたりのレビュー数</a:t>
            </a:r>
            <a:endParaRPr lang="en-US" altLang="ja-JP" dirty="0" smtClean="0"/>
          </a:p>
          <a:p>
            <a:pPr lvl="1" eaLnBrk="1" hangingPunct="1"/>
            <a:r>
              <a:rPr lang="ja-JP" altLang="en-US" dirty="0" smtClean="0"/>
              <a:t>コメント数</a:t>
            </a:r>
            <a:endParaRPr lang="en-US" altLang="ja-JP" dirty="0" smtClean="0"/>
          </a:p>
          <a:p>
            <a:pPr lvl="2" eaLnBrk="1" hangingPunct="1"/>
            <a:r>
              <a:rPr lang="ja-JP" altLang="en-US" dirty="0" smtClean="0"/>
              <a:t>月平均あたりのコメント数</a:t>
            </a:r>
            <a:endParaRPr lang="en-US" altLang="ja-JP" dirty="0" smtClean="0"/>
          </a:p>
          <a:p>
            <a:pPr eaLnBrk="1" hangingPunct="1"/>
            <a:r>
              <a:rPr lang="ja-JP" altLang="en-US" dirty="0" smtClean="0"/>
              <a:t>レスポンスの早さ</a:t>
            </a:r>
            <a:endParaRPr lang="en-US" altLang="ja-JP" dirty="0" smtClean="0"/>
          </a:p>
          <a:p>
            <a:pPr lvl="1" eaLnBrk="1" hangingPunct="1"/>
            <a:r>
              <a:rPr lang="ja-JP" altLang="en-US" dirty="0" smtClean="0"/>
              <a:t>レビュー時間（分）</a:t>
            </a:r>
            <a:endParaRPr lang="en-US" altLang="ja-JP" dirty="0" smtClean="0"/>
          </a:p>
          <a:p>
            <a:pPr lvl="2" eaLnBrk="1" hangingPunct="1"/>
            <a:r>
              <a:rPr lang="ja-JP" altLang="en-US" dirty="0" smtClean="0"/>
              <a:t>パッチ投稿とレビューを行った時間の差</a:t>
            </a:r>
            <a:endParaRPr lang="en-US" altLang="ja-JP" dirty="0" smtClean="0"/>
          </a:p>
          <a:p>
            <a:pPr lvl="2" eaLnBrk="1" hangingPunct="1"/>
            <a:endParaRPr lang="en-US" altLang="ja-JP" dirty="0" smtClean="0"/>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a:p>
        </p:txBody>
      </p:sp>
      <p:sp>
        <p:nvSpPr>
          <p:cNvPr id="9221" name="スライド番号プレースホルダ 5"/>
          <p:cNvSpPr>
            <a:spLocks noGrp="1"/>
          </p:cNvSpPr>
          <p:nvPr>
            <p:ph type="sldNum" sz="quarter" idx="12"/>
          </p:nvPr>
        </p:nvSpPr>
        <p:spPr>
          <a:noFill/>
        </p:spPr>
        <p:txBody>
          <a:bodyPr/>
          <a:lstStyle/>
          <a:p>
            <a:fld id="{C6B0E72A-120B-45C2-86B8-1D63E3F0B21D}" type="slidenum">
              <a:rPr lang="en-US" altLang="ja-JP" smtClean="0"/>
              <a:pPr/>
              <a:t>7</a:t>
            </a:fld>
            <a:endParaRPr lang="en-US" altLang="ja-JP" smtClean="0"/>
          </a:p>
        </p:txBody>
      </p:sp>
      <p:sp>
        <p:nvSpPr>
          <p:cNvPr id="9222" name="日付プレースホルダ 6"/>
          <p:cNvSpPr>
            <a:spLocks noGrp="1"/>
          </p:cNvSpPr>
          <p:nvPr>
            <p:ph type="dt" sz="quarter" idx="10"/>
          </p:nvPr>
        </p:nvSpPr>
        <p:spPr>
          <a:noFill/>
        </p:spPr>
        <p:txBody>
          <a:bodyPr/>
          <a:lstStyle/>
          <a:p>
            <a:fld id="{2F2B312F-46A1-4A38-A5B5-82CE26F1C46F}" type="datetime1">
              <a:rPr lang="ja-JP" altLang="en-US"/>
              <a:pPr/>
              <a:t>2011/2/15</a:t>
            </a:fld>
            <a:endParaRPr lang="en-US" altLang="ja-JP"/>
          </a:p>
        </p:txBody>
      </p:sp>
      <p:grpSp>
        <p:nvGrpSpPr>
          <p:cNvPr id="60" name="グループ化 59"/>
          <p:cNvGrpSpPr/>
          <p:nvPr/>
        </p:nvGrpSpPr>
        <p:grpSpPr>
          <a:xfrm>
            <a:off x="72008" y="908720"/>
            <a:ext cx="3563888" cy="5616624"/>
            <a:chOff x="5580112" y="908720"/>
            <a:chExt cx="3563888" cy="5616624"/>
          </a:xfrm>
        </p:grpSpPr>
        <p:grpSp>
          <p:nvGrpSpPr>
            <p:cNvPr id="55" name="グループ化 54"/>
            <p:cNvGrpSpPr/>
            <p:nvPr/>
          </p:nvGrpSpPr>
          <p:grpSpPr>
            <a:xfrm>
              <a:off x="6300192" y="908720"/>
              <a:ext cx="1468086" cy="2376264"/>
              <a:chOff x="3888432" y="2060848"/>
              <a:chExt cx="1468086" cy="2376264"/>
            </a:xfrm>
          </p:grpSpPr>
          <p:sp>
            <p:nvSpPr>
              <p:cNvPr id="39" name="正方形/長方形 38"/>
              <p:cNvSpPr/>
              <p:nvPr/>
            </p:nvSpPr>
            <p:spPr>
              <a:xfrm>
                <a:off x="3997179" y="2604583"/>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1</a:t>
                </a:r>
              </a:p>
              <a:p>
                <a:r>
                  <a:rPr lang="en-US" altLang="ja-JP" sz="1200" dirty="0" smtClean="0">
                    <a:solidFill>
                      <a:srgbClr val="FF0000"/>
                    </a:solidFill>
                  </a:rPr>
                  <a:t>From:  A</a:t>
                </a:r>
                <a:endParaRPr kumimoji="1" lang="en-US" altLang="ja-JP" sz="1200" dirty="0" smtClean="0">
                  <a:solidFill>
                    <a:srgbClr val="FF0000"/>
                  </a:solidFill>
                </a:endParaRPr>
              </a:p>
            </p:txBody>
          </p:sp>
          <p:grpSp>
            <p:nvGrpSpPr>
              <p:cNvPr id="40" name="グループ化 43"/>
              <p:cNvGrpSpPr/>
              <p:nvPr/>
            </p:nvGrpSpPr>
            <p:grpSpPr>
              <a:xfrm>
                <a:off x="3888432" y="2060848"/>
                <a:ext cx="1468086" cy="2376264"/>
                <a:chOff x="4860032" y="1052736"/>
                <a:chExt cx="1944216" cy="5328592"/>
              </a:xfrm>
            </p:grpSpPr>
            <p:sp>
              <p:nvSpPr>
                <p:cNvPr id="52" name="正方形/長方形 51"/>
                <p:cNvSpPr/>
                <p:nvPr/>
              </p:nvSpPr>
              <p:spPr>
                <a:xfrm>
                  <a:off x="4932040" y="1124744"/>
                  <a:ext cx="1872208" cy="525658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直角三角形 52"/>
                <p:cNvSpPr/>
                <p:nvPr/>
              </p:nvSpPr>
              <p:spPr>
                <a:xfrm rot="5082336">
                  <a:off x="4860032" y="1052736"/>
                  <a:ext cx="504056" cy="504056"/>
                </a:xfrm>
                <a:prstGeom prst="rtTriangl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4" name="直線コネクタ 53"/>
                <p:cNvCxnSpPr/>
                <p:nvPr/>
              </p:nvCxnSpPr>
              <p:spPr>
                <a:xfrm rot="5400000" flipH="1" flipV="1">
                  <a:off x="4896036" y="1160748"/>
                  <a:ext cx="432048" cy="3600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 name="正方形/長方形 40"/>
              <p:cNvSpPr/>
              <p:nvPr/>
            </p:nvSpPr>
            <p:spPr>
              <a:xfrm>
                <a:off x="3997179" y="3039572"/>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2</a:t>
                </a:r>
              </a:p>
              <a:p>
                <a:r>
                  <a:rPr lang="en-US" altLang="ja-JP" sz="1200" dirty="0" smtClean="0">
                    <a:solidFill>
                      <a:srgbClr val="0000FF"/>
                    </a:solidFill>
                  </a:rPr>
                  <a:t>From:  B</a:t>
                </a:r>
                <a:endParaRPr kumimoji="1" lang="en-US" altLang="ja-JP" sz="1200" dirty="0" smtClean="0">
                  <a:solidFill>
                    <a:srgbClr val="0000FF"/>
                  </a:solidFill>
                </a:endParaRPr>
              </a:p>
            </p:txBody>
          </p:sp>
          <p:sp>
            <p:nvSpPr>
              <p:cNvPr id="42" name="正方形/長方形 41"/>
              <p:cNvSpPr/>
              <p:nvPr/>
            </p:nvSpPr>
            <p:spPr>
              <a:xfrm>
                <a:off x="3997179" y="3474560"/>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3</a:t>
                </a:r>
              </a:p>
              <a:p>
                <a:r>
                  <a:rPr lang="en-US" altLang="ja-JP" sz="1200" dirty="0" smtClean="0">
                    <a:solidFill>
                      <a:srgbClr val="FF0000"/>
                    </a:solidFill>
                  </a:rPr>
                  <a:t>From:  A</a:t>
                </a:r>
                <a:endParaRPr kumimoji="1" lang="en-US" altLang="ja-JP" sz="1200" dirty="0" smtClean="0">
                  <a:solidFill>
                    <a:srgbClr val="FF0000"/>
                  </a:solidFill>
                </a:endParaRPr>
              </a:p>
            </p:txBody>
          </p:sp>
          <p:sp>
            <p:nvSpPr>
              <p:cNvPr id="43" name="正方形/長方形 42"/>
              <p:cNvSpPr/>
              <p:nvPr/>
            </p:nvSpPr>
            <p:spPr>
              <a:xfrm>
                <a:off x="3997179" y="3909548"/>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4</a:t>
                </a:r>
              </a:p>
              <a:p>
                <a:r>
                  <a:rPr lang="en-US" altLang="ja-JP" sz="1200" dirty="0" smtClean="0">
                    <a:solidFill>
                      <a:srgbClr val="00B050"/>
                    </a:solidFill>
                  </a:rPr>
                  <a:t>From:  C</a:t>
                </a:r>
                <a:endParaRPr kumimoji="1" lang="en-US" altLang="ja-JP" sz="1200" dirty="0" smtClean="0">
                  <a:solidFill>
                    <a:srgbClr val="00B050"/>
                  </a:solidFill>
                </a:endParaRPr>
              </a:p>
            </p:txBody>
          </p:sp>
          <p:pic>
            <p:nvPicPr>
              <p:cNvPr id="48" name="Picture 3" descr="C:\Documents and Settings\shoji-f\Local Settings\Temporary Internet Files\Content.IE5\S123OX6J\MC900432599[2].png"/>
              <p:cNvPicPr>
                <a:picLocks noChangeAspect="1" noChangeArrowheads="1"/>
              </p:cNvPicPr>
              <p:nvPr/>
            </p:nvPicPr>
            <p:blipFill>
              <a:blip r:embed="rId3" cstate="print">
                <a:grayscl/>
                <a:lum bright="-30000" contrast="70000"/>
              </a:blip>
              <a:srcRect/>
              <a:stretch>
                <a:fillRect/>
              </a:stretch>
            </p:blipFill>
            <p:spPr bwMode="auto">
              <a:xfrm>
                <a:off x="4861073" y="2662831"/>
                <a:ext cx="298792" cy="298792"/>
              </a:xfrm>
              <a:prstGeom prst="rect">
                <a:avLst/>
              </a:prstGeom>
              <a:noFill/>
            </p:spPr>
          </p:pic>
          <p:pic>
            <p:nvPicPr>
              <p:cNvPr id="49" name="Picture 3" descr="C:\Documents and Settings\shoji-f\Local Settings\Temporary Internet Files\Content.IE5\S123OX6J\MC900432599[2].png"/>
              <p:cNvPicPr>
                <a:picLocks noChangeAspect="1" noChangeArrowheads="1"/>
              </p:cNvPicPr>
              <p:nvPr/>
            </p:nvPicPr>
            <p:blipFill>
              <a:blip r:embed="rId3" cstate="print">
                <a:grayscl/>
                <a:lum bright="-30000" contrast="70000"/>
              </a:blip>
              <a:srcRect/>
              <a:stretch>
                <a:fillRect/>
              </a:stretch>
            </p:blipFill>
            <p:spPr bwMode="auto">
              <a:xfrm>
                <a:off x="4861073" y="3963922"/>
                <a:ext cx="298792" cy="298792"/>
              </a:xfrm>
              <a:prstGeom prst="rect">
                <a:avLst/>
              </a:prstGeom>
              <a:noFill/>
            </p:spPr>
          </p:pic>
          <p:sp>
            <p:nvSpPr>
              <p:cNvPr id="51" name="テキスト ボックス 50"/>
              <p:cNvSpPr txBox="1"/>
              <p:nvPr/>
            </p:nvSpPr>
            <p:spPr>
              <a:xfrm>
                <a:off x="4139952" y="2169595"/>
                <a:ext cx="982961" cy="338554"/>
              </a:xfrm>
              <a:prstGeom prst="rect">
                <a:avLst/>
              </a:prstGeom>
              <a:noFill/>
            </p:spPr>
            <p:txBody>
              <a:bodyPr wrap="none" rtlCol="0">
                <a:spAutoFit/>
              </a:bodyPr>
              <a:lstStyle/>
              <a:p>
                <a:r>
                  <a:rPr kumimoji="1" lang="en-US" altLang="ja-JP" sz="1600" dirty="0" smtClean="0"/>
                  <a:t>Bug ID 1</a:t>
                </a:r>
                <a:endParaRPr kumimoji="1" lang="ja-JP" altLang="en-US" sz="1600" dirty="0"/>
              </a:p>
            </p:txBody>
          </p:sp>
        </p:grpSp>
        <p:grpSp>
          <p:nvGrpSpPr>
            <p:cNvPr id="56" name="グループ化 55"/>
            <p:cNvGrpSpPr/>
            <p:nvPr/>
          </p:nvGrpSpPr>
          <p:grpSpPr>
            <a:xfrm>
              <a:off x="6322511" y="3789040"/>
              <a:ext cx="1468086" cy="2376264"/>
              <a:chOff x="6791071" y="2060848"/>
              <a:chExt cx="1468086" cy="2376264"/>
            </a:xfrm>
          </p:grpSpPr>
          <p:sp>
            <p:nvSpPr>
              <p:cNvPr id="26" name="正方形/長方形 25"/>
              <p:cNvSpPr/>
              <p:nvPr/>
            </p:nvSpPr>
            <p:spPr>
              <a:xfrm>
                <a:off x="6899818" y="2604583"/>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1</a:t>
                </a:r>
              </a:p>
              <a:p>
                <a:r>
                  <a:rPr lang="en-US" altLang="ja-JP" sz="1200" dirty="0" smtClean="0">
                    <a:solidFill>
                      <a:srgbClr val="FF0000"/>
                    </a:solidFill>
                  </a:rPr>
                  <a:t>From:  A</a:t>
                </a:r>
                <a:endParaRPr kumimoji="1" lang="en-US" altLang="ja-JP" sz="1200" dirty="0" smtClean="0">
                  <a:solidFill>
                    <a:srgbClr val="FF0000"/>
                  </a:solidFill>
                </a:endParaRPr>
              </a:p>
            </p:txBody>
          </p:sp>
          <p:grpSp>
            <p:nvGrpSpPr>
              <p:cNvPr id="27" name="グループ化 67"/>
              <p:cNvGrpSpPr/>
              <p:nvPr/>
            </p:nvGrpSpPr>
            <p:grpSpPr>
              <a:xfrm>
                <a:off x="6791071" y="2060848"/>
                <a:ext cx="1468086" cy="2376264"/>
                <a:chOff x="4860032" y="1052736"/>
                <a:chExt cx="1944216" cy="5328592"/>
              </a:xfrm>
            </p:grpSpPr>
            <p:sp>
              <p:nvSpPr>
                <p:cNvPr id="36" name="正方形/長方形 35"/>
                <p:cNvSpPr/>
                <p:nvPr/>
              </p:nvSpPr>
              <p:spPr>
                <a:xfrm>
                  <a:off x="4932040" y="1124744"/>
                  <a:ext cx="1872208" cy="525658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直角三角形 36"/>
                <p:cNvSpPr/>
                <p:nvPr/>
              </p:nvSpPr>
              <p:spPr>
                <a:xfrm rot="5082336">
                  <a:off x="4860032" y="1052736"/>
                  <a:ext cx="504056" cy="504056"/>
                </a:xfrm>
                <a:prstGeom prst="rtTriangl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 name="直線コネクタ 37"/>
                <p:cNvCxnSpPr/>
                <p:nvPr/>
              </p:nvCxnSpPr>
              <p:spPr>
                <a:xfrm rot="5400000" flipH="1" flipV="1">
                  <a:off x="4896036" y="1160748"/>
                  <a:ext cx="432048" cy="3600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正方形/長方形 27"/>
              <p:cNvSpPr/>
              <p:nvPr/>
            </p:nvSpPr>
            <p:spPr>
              <a:xfrm>
                <a:off x="6899818" y="3039572"/>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2</a:t>
                </a:r>
              </a:p>
              <a:p>
                <a:r>
                  <a:rPr lang="en-US" altLang="ja-JP" sz="1200" dirty="0" smtClean="0">
                    <a:solidFill>
                      <a:srgbClr val="0000FF"/>
                    </a:solidFill>
                  </a:rPr>
                  <a:t>From:  B</a:t>
                </a:r>
                <a:endParaRPr kumimoji="1" lang="en-US" altLang="ja-JP" sz="1200" dirty="0" smtClean="0">
                  <a:solidFill>
                    <a:srgbClr val="0000FF"/>
                  </a:solidFill>
                </a:endParaRPr>
              </a:p>
            </p:txBody>
          </p:sp>
          <p:sp>
            <p:nvSpPr>
              <p:cNvPr id="29" name="正方形/長方形 28"/>
              <p:cNvSpPr/>
              <p:nvPr/>
            </p:nvSpPr>
            <p:spPr>
              <a:xfrm>
                <a:off x="6899818" y="3474560"/>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3</a:t>
                </a:r>
              </a:p>
              <a:p>
                <a:r>
                  <a:rPr lang="en-US" altLang="ja-JP" sz="1200" dirty="0" smtClean="0">
                    <a:solidFill>
                      <a:srgbClr val="00B050"/>
                    </a:solidFill>
                  </a:rPr>
                  <a:t>From:  C</a:t>
                </a:r>
                <a:endParaRPr kumimoji="1" lang="en-US" altLang="ja-JP" sz="1200" dirty="0" smtClean="0">
                  <a:solidFill>
                    <a:srgbClr val="00B050"/>
                  </a:solidFill>
                </a:endParaRPr>
              </a:p>
            </p:txBody>
          </p:sp>
          <p:sp>
            <p:nvSpPr>
              <p:cNvPr id="30" name="正方形/長方形 29"/>
              <p:cNvSpPr/>
              <p:nvPr/>
            </p:nvSpPr>
            <p:spPr>
              <a:xfrm>
                <a:off x="6899818" y="3909548"/>
                <a:ext cx="1304965" cy="38061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dirty="0" smtClean="0">
                    <a:solidFill>
                      <a:schemeClr val="tx1"/>
                    </a:solidFill>
                  </a:rPr>
                  <a:t>Message 4</a:t>
                </a:r>
              </a:p>
              <a:p>
                <a:r>
                  <a:rPr lang="en-US" altLang="ja-JP" sz="1200" dirty="0" smtClean="0">
                    <a:solidFill>
                      <a:srgbClr val="FF0000"/>
                    </a:solidFill>
                  </a:rPr>
                  <a:t>From:  A</a:t>
                </a:r>
                <a:endParaRPr kumimoji="1" lang="en-US" altLang="ja-JP" sz="1200" dirty="0" smtClean="0">
                  <a:solidFill>
                    <a:srgbClr val="FF0000"/>
                  </a:solidFill>
                </a:endParaRPr>
              </a:p>
            </p:txBody>
          </p:sp>
          <p:sp>
            <p:nvSpPr>
              <p:cNvPr id="35" name="テキスト ボックス 34"/>
              <p:cNvSpPr txBox="1"/>
              <p:nvPr/>
            </p:nvSpPr>
            <p:spPr>
              <a:xfrm>
                <a:off x="7092280" y="2169595"/>
                <a:ext cx="982961" cy="338554"/>
              </a:xfrm>
              <a:prstGeom prst="rect">
                <a:avLst/>
              </a:prstGeom>
              <a:noFill/>
            </p:spPr>
            <p:txBody>
              <a:bodyPr wrap="none" rtlCol="0">
                <a:spAutoFit/>
              </a:bodyPr>
              <a:lstStyle/>
              <a:p>
                <a:r>
                  <a:rPr kumimoji="1" lang="en-US" altLang="ja-JP" sz="1600" dirty="0" smtClean="0"/>
                  <a:t>Bug ID 2</a:t>
                </a:r>
                <a:endParaRPr kumimoji="1" lang="ja-JP" altLang="en-US" sz="1600" dirty="0"/>
              </a:p>
            </p:txBody>
          </p:sp>
        </p:grpSp>
        <p:sp>
          <p:nvSpPr>
            <p:cNvPr id="10" name="テキスト ボックス 9"/>
            <p:cNvSpPr txBox="1"/>
            <p:nvPr/>
          </p:nvSpPr>
          <p:spPr>
            <a:xfrm>
              <a:off x="7789119" y="1412776"/>
              <a:ext cx="1257075" cy="369332"/>
            </a:xfrm>
            <a:prstGeom prst="rect">
              <a:avLst/>
            </a:prstGeom>
            <a:noFill/>
          </p:spPr>
          <p:txBody>
            <a:bodyPr wrap="none" rtlCol="0">
              <a:spAutoFit/>
            </a:bodyPr>
            <a:lstStyle/>
            <a:p>
              <a:r>
                <a:rPr lang="ja-JP" altLang="en-US" dirty="0" smtClean="0"/>
                <a:t>パッチ投稿</a:t>
              </a:r>
              <a:endParaRPr kumimoji="1" lang="ja-JP" altLang="en-US" dirty="0"/>
            </a:p>
          </p:txBody>
        </p:sp>
        <p:sp>
          <p:nvSpPr>
            <p:cNvPr id="11" name="テキスト ボックス 10"/>
            <p:cNvSpPr txBox="1"/>
            <p:nvPr/>
          </p:nvSpPr>
          <p:spPr>
            <a:xfrm>
              <a:off x="7789119" y="1833070"/>
              <a:ext cx="1354881" cy="523220"/>
            </a:xfrm>
            <a:prstGeom prst="rect">
              <a:avLst/>
            </a:prstGeom>
            <a:noFill/>
          </p:spPr>
          <p:txBody>
            <a:bodyPr wrap="square" rtlCol="0">
              <a:spAutoFit/>
            </a:bodyPr>
            <a:lstStyle/>
            <a:p>
              <a:r>
                <a:rPr lang="en-US" altLang="ja-JP" sz="1400" dirty="0" smtClean="0"/>
                <a:t>Message 1</a:t>
              </a:r>
            </a:p>
            <a:p>
              <a:r>
                <a:rPr kumimoji="1" lang="ja-JP" altLang="en-US" sz="1400" dirty="0" err="1" smtClean="0"/>
                <a:t>への</a:t>
              </a:r>
              <a:r>
                <a:rPr kumimoji="1" lang="ja-JP" altLang="en-US" sz="1400" dirty="0" smtClean="0"/>
                <a:t>レビュー</a:t>
              </a:r>
              <a:endParaRPr kumimoji="1" lang="ja-JP" altLang="en-US" sz="1400" dirty="0"/>
            </a:p>
          </p:txBody>
        </p:sp>
        <p:sp>
          <p:nvSpPr>
            <p:cNvPr id="12" name="テキスト ボックス 11"/>
            <p:cNvSpPr txBox="1"/>
            <p:nvPr/>
          </p:nvSpPr>
          <p:spPr>
            <a:xfrm>
              <a:off x="7789119" y="2843644"/>
              <a:ext cx="1257075" cy="369332"/>
            </a:xfrm>
            <a:prstGeom prst="rect">
              <a:avLst/>
            </a:prstGeom>
            <a:noFill/>
          </p:spPr>
          <p:txBody>
            <a:bodyPr wrap="none" rtlCol="0">
              <a:spAutoFit/>
            </a:bodyPr>
            <a:lstStyle/>
            <a:p>
              <a:r>
                <a:rPr lang="ja-JP" altLang="en-US" dirty="0" smtClean="0"/>
                <a:t>パッチ投稿</a:t>
              </a:r>
              <a:endParaRPr kumimoji="1" lang="ja-JP" altLang="en-US" dirty="0"/>
            </a:p>
          </p:txBody>
        </p:sp>
        <p:sp>
          <p:nvSpPr>
            <p:cNvPr id="15" name="テキスト ボックス 14"/>
            <p:cNvSpPr txBox="1"/>
            <p:nvPr/>
          </p:nvSpPr>
          <p:spPr>
            <a:xfrm>
              <a:off x="7789119" y="2408656"/>
              <a:ext cx="1338828" cy="369332"/>
            </a:xfrm>
            <a:prstGeom prst="rect">
              <a:avLst/>
            </a:prstGeom>
            <a:noFill/>
          </p:spPr>
          <p:txBody>
            <a:bodyPr wrap="none" rtlCol="0">
              <a:spAutoFit/>
            </a:bodyPr>
            <a:lstStyle/>
            <a:p>
              <a:r>
                <a:rPr kumimoji="1" lang="ja-JP" altLang="en-US" dirty="0" smtClean="0"/>
                <a:t>分析対象外</a:t>
              </a:r>
              <a:endParaRPr kumimoji="1" lang="ja-JP" altLang="en-US" dirty="0"/>
            </a:p>
          </p:txBody>
        </p:sp>
        <p:sp>
          <p:nvSpPr>
            <p:cNvPr id="18" name="テキスト ボックス 17"/>
            <p:cNvSpPr txBox="1"/>
            <p:nvPr/>
          </p:nvSpPr>
          <p:spPr>
            <a:xfrm>
              <a:off x="7800922" y="4387149"/>
              <a:ext cx="883575" cy="369332"/>
            </a:xfrm>
            <a:prstGeom prst="rect">
              <a:avLst/>
            </a:prstGeom>
            <a:noFill/>
          </p:spPr>
          <p:txBody>
            <a:bodyPr wrap="none" rtlCol="0">
              <a:spAutoFit/>
            </a:bodyPr>
            <a:lstStyle/>
            <a:p>
              <a:r>
                <a:rPr kumimoji="1" lang="ja-JP" altLang="en-US" dirty="0" smtClean="0"/>
                <a:t>コメント</a:t>
              </a:r>
              <a:endParaRPr kumimoji="1" lang="ja-JP" altLang="en-US" dirty="0"/>
            </a:p>
          </p:txBody>
        </p:sp>
        <p:sp>
          <p:nvSpPr>
            <p:cNvPr id="19" name="テキスト ボックス 18"/>
            <p:cNvSpPr txBox="1"/>
            <p:nvPr/>
          </p:nvSpPr>
          <p:spPr>
            <a:xfrm>
              <a:off x="7790596" y="4838361"/>
              <a:ext cx="883575" cy="369332"/>
            </a:xfrm>
            <a:prstGeom prst="rect">
              <a:avLst/>
            </a:prstGeom>
            <a:noFill/>
          </p:spPr>
          <p:txBody>
            <a:bodyPr wrap="none" rtlCol="0">
              <a:spAutoFit/>
            </a:bodyPr>
            <a:lstStyle/>
            <a:p>
              <a:r>
                <a:rPr kumimoji="1" lang="ja-JP" altLang="en-US" dirty="0" smtClean="0"/>
                <a:t>コメント</a:t>
              </a:r>
              <a:endParaRPr kumimoji="1" lang="ja-JP" altLang="en-US" dirty="0"/>
            </a:p>
          </p:txBody>
        </p:sp>
        <p:sp>
          <p:nvSpPr>
            <p:cNvPr id="20" name="テキスト ボックス 19"/>
            <p:cNvSpPr txBox="1"/>
            <p:nvPr/>
          </p:nvSpPr>
          <p:spPr>
            <a:xfrm>
              <a:off x="7790596" y="5273350"/>
              <a:ext cx="883575" cy="369332"/>
            </a:xfrm>
            <a:prstGeom prst="rect">
              <a:avLst/>
            </a:prstGeom>
            <a:noFill/>
          </p:spPr>
          <p:txBody>
            <a:bodyPr wrap="none" rtlCol="0">
              <a:spAutoFit/>
            </a:bodyPr>
            <a:lstStyle/>
            <a:p>
              <a:r>
                <a:rPr kumimoji="1" lang="ja-JP" altLang="en-US" dirty="0" smtClean="0"/>
                <a:t>コメント</a:t>
              </a:r>
              <a:endParaRPr kumimoji="1" lang="ja-JP" altLang="en-US" dirty="0"/>
            </a:p>
          </p:txBody>
        </p:sp>
        <p:sp>
          <p:nvSpPr>
            <p:cNvPr id="21" name="テキスト ボックス 20"/>
            <p:cNvSpPr txBox="1"/>
            <p:nvPr/>
          </p:nvSpPr>
          <p:spPr>
            <a:xfrm>
              <a:off x="7790596" y="5708338"/>
              <a:ext cx="883575" cy="369332"/>
            </a:xfrm>
            <a:prstGeom prst="rect">
              <a:avLst/>
            </a:prstGeom>
            <a:noFill/>
          </p:spPr>
          <p:txBody>
            <a:bodyPr wrap="none" rtlCol="0">
              <a:spAutoFit/>
            </a:bodyPr>
            <a:lstStyle/>
            <a:p>
              <a:r>
                <a:rPr kumimoji="1" lang="ja-JP" altLang="en-US" dirty="0" smtClean="0"/>
                <a:t>コメント</a:t>
              </a:r>
              <a:endParaRPr kumimoji="1" lang="ja-JP" altLang="en-US" dirty="0"/>
            </a:p>
          </p:txBody>
        </p:sp>
        <p:sp>
          <p:nvSpPr>
            <p:cNvPr id="58" name="テキスト ボックス 57"/>
            <p:cNvSpPr txBox="1"/>
            <p:nvPr/>
          </p:nvSpPr>
          <p:spPr>
            <a:xfrm>
              <a:off x="5580112" y="6156012"/>
              <a:ext cx="2795958" cy="369332"/>
            </a:xfrm>
            <a:prstGeom prst="rect">
              <a:avLst/>
            </a:prstGeom>
            <a:noFill/>
          </p:spPr>
          <p:txBody>
            <a:bodyPr wrap="none" rtlCol="0">
              <a:spAutoFit/>
            </a:bodyPr>
            <a:lstStyle/>
            <a:p>
              <a:r>
                <a:rPr lang="ja-JP" altLang="en-US" b="1" dirty="0" smtClean="0"/>
                <a:t>パッチを含まない不具合票</a:t>
              </a:r>
              <a:endParaRPr kumimoji="1" lang="ja-JP" altLang="en-US" b="1" dirty="0"/>
            </a:p>
          </p:txBody>
        </p:sp>
        <p:sp>
          <p:nvSpPr>
            <p:cNvPr id="59" name="テキスト ボックス 58"/>
            <p:cNvSpPr txBox="1"/>
            <p:nvPr/>
          </p:nvSpPr>
          <p:spPr>
            <a:xfrm>
              <a:off x="5768796" y="3275692"/>
              <a:ext cx="2387192" cy="369332"/>
            </a:xfrm>
            <a:prstGeom prst="rect">
              <a:avLst/>
            </a:prstGeom>
            <a:noFill/>
          </p:spPr>
          <p:txBody>
            <a:bodyPr wrap="none" rtlCol="0">
              <a:spAutoFit/>
            </a:bodyPr>
            <a:lstStyle/>
            <a:p>
              <a:r>
                <a:rPr lang="ja-JP" altLang="en-US" b="1" dirty="0" smtClean="0"/>
                <a:t>パッチを含む不具合票</a:t>
              </a:r>
              <a:endParaRPr kumimoji="1" lang="ja-JP" altLang="en-US" b="1" dirty="0"/>
            </a:p>
          </p:txBody>
        </p:sp>
      </p:grpSp>
      <p:sp>
        <p:nvSpPr>
          <p:cNvPr id="44" name="正方形/長方形 43"/>
          <p:cNvSpPr/>
          <p:nvPr/>
        </p:nvSpPr>
        <p:spPr>
          <a:xfrm>
            <a:off x="72008" y="836712"/>
            <a:ext cx="3563888" cy="5688632"/>
          </a:xfrm>
          <a:prstGeom prst="rect">
            <a:avLst/>
          </a:prstGeom>
          <a:noFill/>
          <a:ln w="6350">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r>
              <a:rPr kumimoji="1" lang="ja-JP" altLang="en-US" sz="2000" dirty="0" smtClean="0"/>
              <a:t>コミッター</a:t>
            </a:r>
            <a:r>
              <a:rPr kumimoji="1" lang="ja-JP" altLang="en-US" sz="2000" dirty="0" smtClean="0"/>
              <a:t>選出の指標として有効な活動</a:t>
            </a:r>
            <a:endParaRPr kumimoji="1" lang="ja-JP" altLang="en-US" sz="2000" dirty="0"/>
          </a:p>
        </p:txBody>
      </p:sp>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8</a:t>
            </a:fld>
            <a:endParaRPr lang="en-US" altLang="ja-JP" dirty="0"/>
          </a:p>
        </p:txBody>
      </p:sp>
      <p:sp>
        <p:nvSpPr>
          <p:cNvPr id="22" name="コンテンツ プレースホルダ 2"/>
          <p:cNvSpPr txBox="1">
            <a:spLocks/>
          </p:cNvSpPr>
          <p:nvPr/>
        </p:nvSpPr>
        <p:spPr bwMode="gray">
          <a:xfrm>
            <a:off x="590872" y="5013176"/>
            <a:ext cx="8229600" cy="1152525"/>
          </a:xfrm>
          <a:prstGeom prst="rect">
            <a:avLst/>
          </a:prstGeom>
          <a:noFill/>
          <a:ln w="9525">
            <a:noFill/>
            <a:miter lim="800000"/>
            <a:headEnd/>
            <a:tailEnd/>
          </a:ln>
          <a:effectLst/>
        </p:spPr>
        <p:txBody>
          <a:bodyPr/>
          <a:lstStyle/>
          <a:p>
            <a:pPr marL="342900" indent="-342900">
              <a:spcBef>
                <a:spcPct val="20000"/>
              </a:spcBef>
              <a:buFontTx/>
              <a:buChar char="•"/>
              <a:defRPr/>
            </a:pPr>
            <a:r>
              <a:rPr lang="ja-JP" altLang="en-US" sz="2000" kern="0" dirty="0" smtClean="0">
                <a:solidFill>
                  <a:srgbClr val="0000FF"/>
                </a:solidFill>
              </a:rPr>
              <a:t>パッチ投稿数：</a:t>
            </a:r>
            <a:r>
              <a:rPr lang="ja-JP" altLang="en-US" sz="2000" kern="0" dirty="0" smtClean="0">
                <a:solidFill>
                  <a:srgbClr val="0000FF"/>
                </a:solidFill>
                <a:latin typeface="+mn-lt"/>
                <a:ea typeface="+mn-ea"/>
              </a:rPr>
              <a:t>コミッター昇格前と非コミッターで有意差がある</a:t>
            </a:r>
            <a:endParaRPr lang="en-US" altLang="ja-JP" sz="2000" kern="0" dirty="0" smtClean="0">
              <a:solidFill>
                <a:srgbClr val="0000FF"/>
              </a:solidFill>
              <a:latin typeface="+mn-lt"/>
              <a:ea typeface="+mn-ea"/>
            </a:endParaRPr>
          </a:p>
          <a:p>
            <a:pPr marL="800100" lvl="1" indent="-342900">
              <a:spcBef>
                <a:spcPct val="20000"/>
              </a:spcBef>
              <a:buFontTx/>
              <a:buChar char="•"/>
              <a:defRPr/>
            </a:pPr>
            <a:r>
              <a:rPr lang="ja-JP" altLang="en-US" sz="2000" kern="0" dirty="0" smtClean="0">
                <a:solidFill>
                  <a:srgbClr val="0000FF"/>
                </a:solidFill>
                <a:latin typeface="+mn-lt"/>
                <a:ea typeface="+mn-ea"/>
              </a:rPr>
              <a:t>コミッター選出の指標として有効</a:t>
            </a:r>
            <a:endParaRPr lang="en-US" altLang="ja-JP" sz="2000" kern="0" dirty="0">
              <a:solidFill>
                <a:srgbClr val="0000FF"/>
              </a:solidFill>
              <a:latin typeface="+mn-lt"/>
              <a:ea typeface="+mn-ea"/>
            </a:endParaRPr>
          </a:p>
          <a:p>
            <a:pPr marL="342900" indent="-342900">
              <a:spcBef>
                <a:spcPct val="20000"/>
              </a:spcBef>
              <a:buFontTx/>
              <a:buChar char="•"/>
              <a:defRPr/>
            </a:pPr>
            <a:r>
              <a:rPr lang="ja-JP" altLang="en-US" sz="2000" kern="0" dirty="0" smtClean="0"/>
              <a:t>レビュー時間：</a:t>
            </a:r>
            <a:r>
              <a:rPr lang="ja-JP" altLang="en-US" sz="2000" kern="0" dirty="0" smtClean="0">
                <a:latin typeface="+mn-lt"/>
                <a:ea typeface="+mn-ea"/>
              </a:rPr>
              <a:t>コミッター昇格前と非コミッターで有意差はない</a:t>
            </a:r>
            <a:endParaRPr lang="en-US" altLang="ja-JP" sz="2000" kern="0" dirty="0" smtClean="0">
              <a:latin typeface="+mn-lt"/>
              <a:ea typeface="+mn-ea"/>
            </a:endParaRPr>
          </a:p>
          <a:p>
            <a:pPr marL="800100" lvl="1" indent="-342900">
              <a:spcBef>
                <a:spcPct val="20000"/>
              </a:spcBef>
              <a:buFontTx/>
              <a:buChar char="•"/>
              <a:defRPr/>
            </a:pPr>
            <a:r>
              <a:rPr lang="ja-JP" altLang="en-US" sz="2000" kern="0" dirty="0" smtClean="0">
                <a:latin typeface="+mn-lt"/>
                <a:ea typeface="+mn-ea"/>
              </a:rPr>
              <a:t>コミッター選出の指標として使えない</a:t>
            </a:r>
            <a:endParaRPr lang="ja-JP" altLang="en-US" sz="2000" kern="0" dirty="0">
              <a:latin typeface="+mn-lt"/>
              <a:ea typeface="+mn-ea"/>
            </a:endParaRPr>
          </a:p>
        </p:txBody>
      </p:sp>
      <p:grpSp>
        <p:nvGrpSpPr>
          <p:cNvPr id="26" name="グループ化 25"/>
          <p:cNvGrpSpPr/>
          <p:nvPr/>
        </p:nvGrpSpPr>
        <p:grpSpPr>
          <a:xfrm>
            <a:off x="1835696" y="1772816"/>
            <a:ext cx="5184576" cy="3215782"/>
            <a:chOff x="1979712" y="2060848"/>
            <a:chExt cx="5184576" cy="3215782"/>
          </a:xfrm>
        </p:grpSpPr>
        <p:pic>
          <p:nvPicPr>
            <p:cNvPr id="23" name="Picture 3" descr="C:\Documents and Settings\shoji-f\デスクトップ\npe.png"/>
            <p:cNvPicPr>
              <a:picLocks noChangeAspect="1" noChangeArrowheads="1"/>
            </p:cNvPicPr>
            <p:nvPr/>
          </p:nvPicPr>
          <p:blipFill>
            <a:blip r:embed="rId3" cstate="print"/>
            <a:srcRect/>
            <a:stretch>
              <a:fillRect/>
            </a:stretch>
          </p:blipFill>
          <p:spPr bwMode="auto">
            <a:xfrm>
              <a:off x="1979712" y="2060848"/>
              <a:ext cx="2376264" cy="3215782"/>
            </a:xfrm>
            <a:prstGeom prst="rect">
              <a:avLst/>
            </a:prstGeom>
            <a:noFill/>
          </p:spPr>
        </p:pic>
        <p:pic>
          <p:nvPicPr>
            <p:cNvPr id="77830" name="Picture 6" descr="C:\Documents and Settings\shoji-f\デスクトップ\prt.png"/>
            <p:cNvPicPr>
              <a:picLocks noChangeAspect="1" noChangeArrowheads="1"/>
            </p:cNvPicPr>
            <p:nvPr/>
          </p:nvPicPr>
          <p:blipFill>
            <a:blip r:embed="rId4" cstate="print"/>
            <a:srcRect/>
            <a:stretch>
              <a:fillRect/>
            </a:stretch>
          </p:blipFill>
          <p:spPr bwMode="auto">
            <a:xfrm>
              <a:off x="4788024" y="2060848"/>
              <a:ext cx="2376264" cy="3215782"/>
            </a:xfrm>
            <a:prstGeom prst="rect">
              <a:avLst/>
            </a:prstGeom>
            <a:noFill/>
          </p:spPr>
        </p:pic>
        <p:sp>
          <p:nvSpPr>
            <p:cNvPr id="24" name="テキスト ボックス 16"/>
            <p:cNvSpPr txBox="1">
              <a:spLocks noChangeArrowheads="1"/>
            </p:cNvSpPr>
            <p:nvPr/>
          </p:nvSpPr>
          <p:spPr bwMode="auto">
            <a:xfrm>
              <a:off x="2627784" y="2154759"/>
              <a:ext cx="1343025" cy="338137"/>
            </a:xfrm>
            <a:prstGeom prst="rect">
              <a:avLst/>
            </a:prstGeom>
            <a:solidFill>
              <a:schemeClr val="bg1"/>
            </a:solidFill>
            <a:ln w="9525">
              <a:noFill/>
              <a:miter lim="800000"/>
              <a:headEnd/>
              <a:tailEnd/>
            </a:ln>
          </p:spPr>
          <p:txBody>
            <a:bodyPr wrap="none">
              <a:spAutoFit/>
            </a:bodyPr>
            <a:lstStyle/>
            <a:p>
              <a:r>
                <a:rPr lang="ja-JP" altLang="en-US" sz="1600" dirty="0"/>
                <a:t>パッチ投稿数</a:t>
              </a:r>
            </a:p>
          </p:txBody>
        </p:sp>
        <p:sp>
          <p:nvSpPr>
            <p:cNvPr id="25" name="テキスト ボックス 18"/>
            <p:cNvSpPr txBox="1">
              <a:spLocks noChangeArrowheads="1"/>
            </p:cNvSpPr>
            <p:nvPr/>
          </p:nvSpPr>
          <p:spPr bwMode="auto">
            <a:xfrm>
              <a:off x="5436096" y="2204864"/>
              <a:ext cx="1312863" cy="338138"/>
            </a:xfrm>
            <a:prstGeom prst="rect">
              <a:avLst/>
            </a:prstGeom>
            <a:solidFill>
              <a:schemeClr val="bg1"/>
            </a:solidFill>
            <a:ln w="9525">
              <a:noFill/>
              <a:miter lim="800000"/>
              <a:headEnd/>
              <a:tailEnd/>
            </a:ln>
          </p:spPr>
          <p:txBody>
            <a:bodyPr wrap="none">
              <a:spAutoFit/>
            </a:bodyPr>
            <a:lstStyle/>
            <a:p>
              <a:r>
                <a:rPr lang="ja-JP" altLang="en-US" sz="1600" dirty="0"/>
                <a:t>レビュー時間</a:t>
              </a:r>
            </a:p>
          </p:txBody>
        </p:sp>
        <p:sp>
          <p:nvSpPr>
            <p:cNvPr id="13" name="テキスト ボックス 12"/>
            <p:cNvSpPr txBox="1"/>
            <p:nvPr/>
          </p:nvSpPr>
          <p:spPr>
            <a:xfrm>
              <a:off x="2403579" y="4869160"/>
              <a:ext cx="1736373" cy="369332"/>
            </a:xfrm>
            <a:prstGeom prst="rect">
              <a:avLst/>
            </a:prstGeom>
            <a:noFill/>
          </p:spPr>
          <p:txBody>
            <a:bodyPr wrap="none" rtlCol="0">
              <a:spAutoFit/>
            </a:bodyPr>
            <a:lstStyle/>
            <a:p>
              <a:r>
                <a:rPr kumimoji="1" lang="en-US" altLang="ja-JP" dirty="0" smtClean="0">
                  <a:solidFill>
                    <a:srgbClr val="0000FF"/>
                  </a:solidFill>
                </a:rPr>
                <a:t>p = 0.00 &lt; 0.05</a:t>
              </a:r>
              <a:endParaRPr kumimoji="1" lang="ja-JP" altLang="en-US" dirty="0">
                <a:solidFill>
                  <a:srgbClr val="0000FF"/>
                </a:solidFill>
              </a:endParaRPr>
            </a:p>
          </p:txBody>
        </p:sp>
        <p:sp>
          <p:nvSpPr>
            <p:cNvPr id="17" name="テキスト ボックス 16"/>
            <p:cNvSpPr txBox="1"/>
            <p:nvPr/>
          </p:nvSpPr>
          <p:spPr>
            <a:xfrm>
              <a:off x="5283899" y="4859868"/>
              <a:ext cx="1736373" cy="369332"/>
            </a:xfrm>
            <a:prstGeom prst="rect">
              <a:avLst/>
            </a:prstGeom>
            <a:noFill/>
          </p:spPr>
          <p:txBody>
            <a:bodyPr wrap="none" rtlCol="0">
              <a:spAutoFit/>
            </a:bodyPr>
            <a:lstStyle/>
            <a:p>
              <a:r>
                <a:rPr kumimoji="1" lang="en-US" altLang="ja-JP" dirty="0" smtClean="0">
                  <a:solidFill>
                    <a:schemeClr val="bg2">
                      <a:lumMod val="75000"/>
                    </a:schemeClr>
                  </a:solidFill>
                </a:rPr>
                <a:t>p = 0.20 &gt; 0.05</a:t>
              </a:r>
              <a:endParaRPr kumimoji="1" lang="ja-JP" altLang="en-US" dirty="0">
                <a:solidFill>
                  <a:schemeClr val="bg2">
                    <a:lumMod val="75000"/>
                  </a:schemeClr>
                </a:solidFill>
              </a:endParaRPr>
            </a:p>
          </p:txBody>
        </p:sp>
      </p:grpSp>
      <p:sp>
        <p:nvSpPr>
          <p:cNvPr id="21" name="コンテンツ プレースホルダ 2"/>
          <p:cNvSpPr>
            <a:spLocks noGrp="1"/>
          </p:cNvSpPr>
          <p:nvPr>
            <p:ph idx="1"/>
          </p:nvPr>
        </p:nvSpPr>
        <p:spPr>
          <a:xfrm>
            <a:off x="457200" y="1020763"/>
            <a:ext cx="8229600" cy="536575"/>
          </a:xfrm>
        </p:spPr>
        <p:txBody>
          <a:bodyPr/>
          <a:lstStyle/>
          <a:p>
            <a:pPr eaLnBrk="1" hangingPunct="1"/>
            <a:r>
              <a:rPr lang="ja-JP" altLang="en-US" dirty="0" smtClean="0"/>
              <a:t>各活動項目における，コミッター昇格前と非コミッターの比較</a:t>
            </a:r>
            <a:endParaRPr lang="en-US" altLang="ja-JP" dirty="0" smtClean="0"/>
          </a:p>
          <a:p>
            <a:pPr lvl="1" eaLnBrk="1" hangingPunct="1"/>
            <a:r>
              <a:rPr lang="en-US" altLang="ja-JP" dirty="0" smtClean="0"/>
              <a:t>Eclipse Platform</a:t>
            </a:r>
            <a:r>
              <a:rPr lang="ja-JP" altLang="en-US" dirty="0" smtClean="0"/>
              <a:t>の例</a:t>
            </a:r>
          </a:p>
        </p:txBody>
      </p:sp>
      <p:sp>
        <p:nvSpPr>
          <p:cNvPr id="15" name="テキスト ボックス 13"/>
          <p:cNvSpPr txBox="1">
            <a:spLocks noChangeArrowheads="1"/>
          </p:cNvSpPr>
          <p:nvPr/>
        </p:nvSpPr>
        <p:spPr bwMode="auto">
          <a:xfrm rot="-5400000">
            <a:off x="1119063" y="3189586"/>
            <a:ext cx="1557338" cy="307975"/>
          </a:xfrm>
          <a:prstGeom prst="rect">
            <a:avLst/>
          </a:prstGeom>
          <a:solidFill>
            <a:schemeClr val="bg1"/>
          </a:solidFill>
          <a:ln w="9525">
            <a:noFill/>
            <a:miter lim="800000"/>
            <a:headEnd/>
            <a:tailEnd/>
          </a:ln>
        </p:spPr>
        <p:txBody>
          <a:bodyPr wrap="none">
            <a:spAutoFit/>
          </a:bodyPr>
          <a:lstStyle/>
          <a:p>
            <a:r>
              <a:rPr lang="ja-JP" altLang="en-US" sz="1400" dirty="0"/>
              <a:t>パッチ投稿数／月</a:t>
            </a:r>
          </a:p>
        </p:txBody>
      </p:sp>
      <p:sp>
        <p:nvSpPr>
          <p:cNvPr id="16" name="テキスト ボックス 15"/>
          <p:cNvSpPr txBox="1">
            <a:spLocks noChangeArrowheads="1"/>
          </p:cNvSpPr>
          <p:nvPr/>
        </p:nvSpPr>
        <p:spPr bwMode="auto">
          <a:xfrm rot="-5400000">
            <a:off x="4213002" y="3139927"/>
            <a:ext cx="1169988" cy="307975"/>
          </a:xfrm>
          <a:prstGeom prst="rect">
            <a:avLst/>
          </a:prstGeom>
          <a:solidFill>
            <a:schemeClr val="bg1"/>
          </a:solidFill>
          <a:ln w="9525">
            <a:noFill/>
            <a:miter lim="800000"/>
            <a:headEnd/>
            <a:tailEnd/>
          </a:ln>
        </p:spPr>
        <p:txBody>
          <a:bodyPr wrap="none">
            <a:spAutoFit/>
          </a:bodyPr>
          <a:lstStyle/>
          <a:p>
            <a:r>
              <a:rPr lang="ja-JP" altLang="en-US" sz="1400" dirty="0"/>
              <a:t>レビュー時間</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タイトル 1"/>
          <p:cNvSpPr>
            <a:spLocks noGrp="1"/>
          </p:cNvSpPr>
          <p:nvPr>
            <p:ph type="title"/>
          </p:nvPr>
        </p:nvSpPr>
        <p:spPr/>
        <p:txBody>
          <a:bodyPr/>
          <a:lstStyle/>
          <a:p>
            <a:pPr eaLnBrk="1" hangingPunct="1"/>
            <a:r>
              <a:rPr lang="ja-JP" altLang="en-US" dirty="0" smtClean="0"/>
              <a:t>分析方法：</a:t>
            </a:r>
            <a:r>
              <a:rPr lang="ja-JP" altLang="en-US" sz="2000" dirty="0" smtClean="0"/>
              <a:t>コミッター</a:t>
            </a:r>
            <a:r>
              <a:rPr lang="ja-JP" altLang="en-US" sz="2000" dirty="0" smtClean="0"/>
              <a:t>昇格前後の活動の変化</a:t>
            </a:r>
          </a:p>
        </p:txBody>
      </p:sp>
      <p:sp>
        <p:nvSpPr>
          <p:cNvPr id="17411" name="コンテンツ プレースホルダ 2"/>
          <p:cNvSpPr>
            <a:spLocks noGrp="1"/>
          </p:cNvSpPr>
          <p:nvPr>
            <p:ph idx="1"/>
          </p:nvPr>
        </p:nvSpPr>
        <p:spPr>
          <a:xfrm>
            <a:off x="457200" y="1020763"/>
            <a:ext cx="8229600" cy="536575"/>
          </a:xfrm>
        </p:spPr>
        <p:txBody>
          <a:bodyPr/>
          <a:lstStyle/>
          <a:p>
            <a:pPr eaLnBrk="1" hangingPunct="1"/>
            <a:r>
              <a:rPr lang="ja-JP" altLang="en-US" dirty="0" smtClean="0"/>
              <a:t>各活動項目における，コミッター昇格前後での変化</a:t>
            </a:r>
            <a:endParaRPr lang="en-US" altLang="ja-JP" dirty="0" smtClean="0"/>
          </a:p>
          <a:p>
            <a:pPr lvl="1" eaLnBrk="1" hangingPunct="1"/>
            <a:r>
              <a:rPr lang="en-US" altLang="ja-JP" dirty="0" smtClean="0"/>
              <a:t>Eclipse Platform</a:t>
            </a:r>
            <a:r>
              <a:rPr lang="ja-JP" altLang="en-US" dirty="0" smtClean="0"/>
              <a:t>の例</a:t>
            </a:r>
          </a:p>
        </p:txBody>
      </p:sp>
      <p:sp>
        <p:nvSpPr>
          <p:cNvPr id="17412" name="日付プレースホルダ 3"/>
          <p:cNvSpPr>
            <a:spLocks noGrp="1"/>
          </p:cNvSpPr>
          <p:nvPr>
            <p:ph type="dt" sz="quarter" idx="10"/>
          </p:nvPr>
        </p:nvSpPr>
        <p:spPr>
          <a:noFill/>
        </p:spPr>
        <p:txBody>
          <a:bodyPr/>
          <a:lstStyle/>
          <a:p>
            <a:fld id="{E2880B07-0092-4691-9D24-F58C0EF22673}" type="datetime1">
              <a:rPr lang="ja-JP" altLang="en-US"/>
              <a:pPr/>
              <a:t>2011/2/15</a:t>
            </a:fld>
            <a:endParaRPr lang="en-US" altLang="ja-JP"/>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sp>
        <p:nvSpPr>
          <p:cNvPr id="17414" name="スライド番号プレースホルダ 5"/>
          <p:cNvSpPr>
            <a:spLocks noGrp="1"/>
          </p:cNvSpPr>
          <p:nvPr>
            <p:ph type="sldNum" sz="quarter" idx="12"/>
          </p:nvPr>
        </p:nvSpPr>
        <p:spPr>
          <a:noFill/>
        </p:spPr>
        <p:txBody>
          <a:bodyPr/>
          <a:lstStyle/>
          <a:p>
            <a:fld id="{E49DA958-7527-4299-B00C-178A3D1393F5}" type="slidenum">
              <a:rPr lang="en-US" altLang="ja-JP" smtClean="0"/>
              <a:pPr/>
              <a:t>9</a:t>
            </a:fld>
            <a:endParaRPr lang="en-US" altLang="ja-JP" smtClean="0"/>
          </a:p>
        </p:txBody>
      </p:sp>
      <p:pic>
        <p:nvPicPr>
          <p:cNvPr id="17415" name="Picture 1" descr="C:\shoji-f\SNA\年末報告会\eclipse_platform_fig\RQ1PRT.png"/>
          <p:cNvPicPr>
            <a:picLocks noChangeAspect="1" noChangeArrowheads="1"/>
          </p:cNvPicPr>
          <p:nvPr/>
        </p:nvPicPr>
        <p:blipFill>
          <a:blip r:embed="rId3" cstate="print"/>
          <a:srcRect/>
          <a:stretch>
            <a:fillRect/>
          </a:stretch>
        </p:blipFill>
        <p:spPr bwMode="auto">
          <a:xfrm>
            <a:off x="5795963" y="1989138"/>
            <a:ext cx="2520950" cy="3192462"/>
          </a:xfrm>
          <a:prstGeom prst="rect">
            <a:avLst/>
          </a:prstGeom>
          <a:noFill/>
          <a:ln w="9525">
            <a:noFill/>
            <a:miter lim="800000"/>
            <a:headEnd/>
            <a:tailEnd/>
          </a:ln>
        </p:spPr>
      </p:pic>
      <p:pic>
        <p:nvPicPr>
          <p:cNvPr id="17416" name="Picture 2" descr="C:\shoji-f\SNA\年末報告会\eclipse_platform_fig\RQ1NPE.png"/>
          <p:cNvPicPr>
            <a:picLocks noChangeAspect="1" noChangeArrowheads="1"/>
          </p:cNvPicPr>
          <p:nvPr/>
        </p:nvPicPr>
        <p:blipFill>
          <a:blip r:embed="rId4" cstate="print"/>
          <a:srcRect/>
          <a:stretch>
            <a:fillRect/>
          </a:stretch>
        </p:blipFill>
        <p:spPr bwMode="auto">
          <a:xfrm>
            <a:off x="468313" y="1989138"/>
            <a:ext cx="2519362" cy="3200400"/>
          </a:xfrm>
          <a:prstGeom prst="rect">
            <a:avLst/>
          </a:prstGeom>
          <a:noFill/>
          <a:ln w="9525">
            <a:noFill/>
            <a:miter lim="800000"/>
            <a:headEnd/>
            <a:tailEnd/>
          </a:ln>
        </p:spPr>
      </p:pic>
      <p:pic>
        <p:nvPicPr>
          <p:cNvPr id="17417" name="Picture 3" descr="C:\shoji-f\SNA\年末報告会\eclipse_platform_fig\RQ1NPR.png"/>
          <p:cNvPicPr>
            <a:picLocks noChangeAspect="1" noChangeArrowheads="1"/>
          </p:cNvPicPr>
          <p:nvPr/>
        </p:nvPicPr>
        <p:blipFill>
          <a:blip r:embed="rId5" cstate="print"/>
          <a:srcRect/>
          <a:stretch>
            <a:fillRect/>
          </a:stretch>
        </p:blipFill>
        <p:spPr bwMode="auto">
          <a:xfrm>
            <a:off x="3132138" y="1989138"/>
            <a:ext cx="2519362" cy="3192462"/>
          </a:xfrm>
          <a:prstGeom prst="rect">
            <a:avLst/>
          </a:prstGeom>
          <a:noFill/>
          <a:ln w="9525">
            <a:noFill/>
            <a:miter lim="800000"/>
            <a:headEnd/>
            <a:tailEnd/>
          </a:ln>
        </p:spPr>
      </p:pic>
      <p:sp>
        <p:nvSpPr>
          <p:cNvPr id="13" name="コンテンツ プレースホルダ 2"/>
          <p:cNvSpPr txBox="1">
            <a:spLocks/>
          </p:cNvSpPr>
          <p:nvPr/>
        </p:nvSpPr>
        <p:spPr bwMode="gray">
          <a:xfrm>
            <a:off x="468313" y="5229225"/>
            <a:ext cx="8229600" cy="1152525"/>
          </a:xfrm>
          <a:prstGeom prst="rect">
            <a:avLst/>
          </a:prstGeom>
          <a:noFill/>
          <a:ln w="9525">
            <a:noFill/>
            <a:miter lim="800000"/>
            <a:headEnd/>
            <a:tailEnd/>
          </a:ln>
          <a:effectLst/>
        </p:spPr>
        <p:txBody>
          <a:bodyPr/>
          <a:lstStyle/>
          <a:p>
            <a:pPr marL="342900" indent="-342900">
              <a:spcBef>
                <a:spcPct val="20000"/>
              </a:spcBef>
              <a:buFontTx/>
              <a:buChar char="•"/>
              <a:defRPr/>
            </a:pPr>
            <a:r>
              <a:rPr lang="ja-JP" altLang="en-US" sz="2000" kern="0" dirty="0" smtClean="0">
                <a:solidFill>
                  <a:srgbClr val="FF0000"/>
                </a:solidFill>
              </a:rPr>
              <a:t>パッチ投稿数：</a:t>
            </a:r>
            <a:r>
              <a:rPr lang="ja-JP" altLang="en-US" sz="2000" kern="0" dirty="0" smtClean="0">
                <a:solidFill>
                  <a:srgbClr val="FF0000"/>
                </a:solidFill>
                <a:latin typeface="+mn-lt"/>
                <a:ea typeface="+mn-ea"/>
              </a:rPr>
              <a:t>コミッター昇格後に</a:t>
            </a:r>
            <a:r>
              <a:rPr lang="ja-JP" altLang="en-US" sz="2000" b="1" kern="0" dirty="0" smtClean="0">
                <a:solidFill>
                  <a:srgbClr val="FF0000"/>
                </a:solidFill>
                <a:latin typeface="+mn-lt"/>
                <a:ea typeface="+mn-ea"/>
              </a:rPr>
              <a:t>減少</a:t>
            </a:r>
            <a:r>
              <a:rPr lang="ja-JP" altLang="en-US" sz="2000" kern="0" dirty="0">
                <a:solidFill>
                  <a:srgbClr val="FF0000"/>
                </a:solidFill>
                <a:latin typeface="+mn-lt"/>
                <a:ea typeface="+mn-ea"/>
              </a:rPr>
              <a:t>して</a:t>
            </a:r>
            <a:r>
              <a:rPr lang="ja-JP" altLang="en-US" sz="2000" kern="0" dirty="0" smtClean="0">
                <a:solidFill>
                  <a:srgbClr val="FF0000"/>
                </a:solidFill>
                <a:latin typeface="+mn-lt"/>
                <a:ea typeface="+mn-ea"/>
              </a:rPr>
              <a:t>いる（有意差あり）</a:t>
            </a:r>
            <a:endParaRPr lang="en-US" altLang="ja-JP" sz="2000" kern="0" dirty="0">
              <a:solidFill>
                <a:srgbClr val="FF0000"/>
              </a:solidFill>
              <a:latin typeface="+mn-lt"/>
              <a:ea typeface="+mn-ea"/>
            </a:endParaRPr>
          </a:p>
          <a:p>
            <a:pPr marL="342900" indent="-342900">
              <a:spcBef>
                <a:spcPct val="20000"/>
              </a:spcBef>
              <a:buFontTx/>
              <a:buChar char="•"/>
              <a:defRPr/>
            </a:pPr>
            <a:r>
              <a:rPr lang="ja-JP" altLang="en-US" sz="2000" kern="0" dirty="0" smtClean="0">
                <a:solidFill>
                  <a:srgbClr val="0000FF"/>
                </a:solidFill>
              </a:rPr>
              <a:t>レビュー数：</a:t>
            </a:r>
            <a:r>
              <a:rPr lang="ja-JP" altLang="en-US" sz="2000" kern="0" dirty="0" smtClean="0">
                <a:solidFill>
                  <a:srgbClr val="0000FF"/>
                </a:solidFill>
                <a:latin typeface="+mn-lt"/>
                <a:ea typeface="+mn-ea"/>
              </a:rPr>
              <a:t>コミッター昇格後に</a:t>
            </a:r>
            <a:r>
              <a:rPr lang="ja-JP" altLang="en-US" sz="2000" b="1" kern="0" dirty="0" smtClean="0">
                <a:solidFill>
                  <a:srgbClr val="0000FF"/>
                </a:solidFill>
                <a:latin typeface="+mn-lt"/>
                <a:ea typeface="+mn-ea"/>
              </a:rPr>
              <a:t>増加</a:t>
            </a:r>
            <a:r>
              <a:rPr lang="ja-JP" altLang="en-US" sz="2000" kern="0" dirty="0">
                <a:solidFill>
                  <a:srgbClr val="0000FF"/>
                </a:solidFill>
                <a:latin typeface="+mn-lt"/>
                <a:ea typeface="+mn-ea"/>
              </a:rPr>
              <a:t>して</a:t>
            </a:r>
            <a:r>
              <a:rPr lang="ja-JP" altLang="en-US" sz="2000" kern="0" dirty="0" smtClean="0">
                <a:solidFill>
                  <a:srgbClr val="0000FF"/>
                </a:solidFill>
                <a:latin typeface="+mn-lt"/>
                <a:ea typeface="+mn-ea"/>
              </a:rPr>
              <a:t>いる（有意差あり）</a:t>
            </a:r>
            <a:endParaRPr lang="en-US" altLang="ja-JP" sz="2000" kern="0" dirty="0">
              <a:solidFill>
                <a:srgbClr val="0000FF"/>
              </a:solidFill>
              <a:latin typeface="+mn-lt"/>
              <a:ea typeface="+mn-ea"/>
            </a:endParaRPr>
          </a:p>
          <a:p>
            <a:pPr marL="342900" indent="-342900">
              <a:spcBef>
                <a:spcPct val="20000"/>
              </a:spcBef>
              <a:buFontTx/>
              <a:buChar char="•"/>
              <a:defRPr/>
            </a:pPr>
            <a:r>
              <a:rPr lang="ja-JP" altLang="en-US" sz="2000" kern="0" dirty="0" smtClean="0"/>
              <a:t>レビュー時間：</a:t>
            </a:r>
            <a:r>
              <a:rPr lang="ja-JP" altLang="en-US" sz="2000" kern="0" dirty="0" smtClean="0">
                <a:latin typeface="+mn-lt"/>
                <a:ea typeface="+mn-ea"/>
              </a:rPr>
              <a:t>コミッター</a:t>
            </a:r>
            <a:r>
              <a:rPr lang="ja-JP" altLang="en-US" sz="2000" kern="0" dirty="0">
                <a:latin typeface="+mn-lt"/>
                <a:ea typeface="+mn-ea"/>
              </a:rPr>
              <a:t>昇格前後</a:t>
            </a:r>
            <a:r>
              <a:rPr lang="ja-JP" altLang="en-US" sz="2000" kern="0" dirty="0" smtClean="0">
                <a:latin typeface="+mn-lt"/>
                <a:ea typeface="+mn-ea"/>
              </a:rPr>
              <a:t>で大きな</a:t>
            </a:r>
            <a:r>
              <a:rPr lang="ja-JP" altLang="en-US" sz="2000" b="1" kern="0" dirty="0">
                <a:latin typeface="+mn-lt"/>
                <a:ea typeface="+mn-ea"/>
              </a:rPr>
              <a:t>変化はない</a:t>
            </a:r>
          </a:p>
        </p:txBody>
      </p:sp>
      <p:sp>
        <p:nvSpPr>
          <p:cNvPr id="17436" name="テキスト ボックス 13"/>
          <p:cNvSpPr txBox="1">
            <a:spLocks noChangeArrowheads="1"/>
          </p:cNvSpPr>
          <p:nvPr/>
        </p:nvSpPr>
        <p:spPr bwMode="auto">
          <a:xfrm rot="-5400000">
            <a:off x="-229393" y="3332956"/>
            <a:ext cx="1557338" cy="307975"/>
          </a:xfrm>
          <a:prstGeom prst="rect">
            <a:avLst/>
          </a:prstGeom>
          <a:noFill/>
          <a:ln w="9525">
            <a:noFill/>
            <a:miter lim="800000"/>
            <a:headEnd/>
            <a:tailEnd/>
          </a:ln>
        </p:spPr>
        <p:txBody>
          <a:bodyPr wrap="none">
            <a:spAutoFit/>
          </a:bodyPr>
          <a:lstStyle/>
          <a:p>
            <a:r>
              <a:rPr lang="ja-JP" altLang="en-US" sz="1400" dirty="0"/>
              <a:t>パッチ投稿数／月</a:t>
            </a:r>
          </a:p>
        </p:txBody>
      </p:sp>
      <p:sp>
        <p:nvSpPr>
          <p:cNvPr id="17437" name="テキスト ボックス 14"/>
          <p:cNvSpPr txBox="1">
            <a:spLocks noChangeArrowheads="1"/>
          </p:cNvSpPr>
          <p:nvPr/>
        </p:nvSpPr>
        <p:spPr bwMode="auto">
          <a:xfrm rot="-5400000">
            <a:off x="2519363" y="3333750"/>
            <a:ext cx="1349375" cy="307975"/>
          </a:xfrm>
          <a:prstGeom prst="rect">
            <a:avLst/>
          </a:prstGeom>
          <a:noFill/>
          <a:ln w="9525">
            <a:noFill/>
            <a:miter lim="800000"/>
            <a:headEnd/>
            <a:tailEnd/>
          </a:ln>
        </p:spPr>
        <p:txBody>
          <a:bodyPr wrap="none">
            <a:spAutoFit/>
          </a:bodyPr>
          <a:lstStyle/>
          <a:p>
            <a:r>
              <a:rPr lang="ja-JP" altLang="en-US" sz="1400"/>
              <a:t>レビュー数／月</a:t>
            </a:r>
          </a:p>
        </p:txBody>
      </p:sp>
      <p:sp>
        <p:nvSpPr>
          <p:cNvPr id="17438" name="テキスト ボックス 15"/>
          <p:cNvSpPr txBox="1">
            <a:spLocks noChangeArrowheads="1"/>
          </p:cNvSpPr>
          <p:nvPr/>
        </p:nvSpPr>
        <p:spPr bwMode="auto">
          <a:xfrm rot="-5400000">
            <a:off x="5272882" y="3320256"/>
            <a:ext cx="1169988" cy="307975"/>
          </a:xfrm>
          <a:prstGeom prst="rect">
            <a:avLst/>
          </a:prstGeom>
          <a:noFill/>
          <a:ln w="9525">
            <a:noFill/>
            <a:miter lim="800000"/>
            <a:headEnd/>
            <a:tailEnd/>
          </a:ln>
        </p:spPr>
        <p:txBody>
          <a:bodyPr wrap="none">
            <a:spAutoFit/>
          </a:bodyPr>
          <a:lstStyle/>
          <a:p>
            <a:r>
              <a:rPr lang="ja-JP" altLang="en-US" sz="1400"/>
              <a:t>レビュー時間</a:t>
            </a:r>
          </a:p>
        </p:txBody>
      </p:sp>
      <p:sp>
        <p:nvSpPr>
          <p:cNvPr id="17439" name="テキスト ボックス 16"/>
          <p:cNvSpPr txBox="1">
            <a:spLocks noChangeArrowheads="1"/>
          </p:cNvSpPr>
          <p:nvPr/>
        </p:nvSpPr>
        <p:spPr bwMode="auto">
          <a:xfrm>
            <a:off x="1196975" y="2154238"/>
            <a:ext cx="1343025" cy="338137"/>
          </a:xfrm>
          <a:prstGeom prst="rect">
            <a:avLst/>
          </a:prstGeom>
          <a:solidFill>
            <a:schemeClr val="bg1"/>
          </a:solidFill>
          <a:ln w="9525">
            <a:noFill/>
            <a:miter lim="800000"/>
            <a:headEnd/>
            <a:tailEnd/>
          </a:ln>
        </p:spPr>
        <p:txBody>
          <a:bodyPr wrap="none">
            <a:spAutoFit/>
          </a:bodyPr>
          <a:lstStyle/>
          <a:p>
            <a:r>
              <a:rPr lang="ja-JP" altLang="en-US" sz="1600" dirty="0"/>
              <a:t>パッチ投稿数</a:t>
            </a:r>
          </a:p>
        </p:txBody>
      </p:sp>
      <p:sp>
        <p:nvSpPr>
          <p:cNvPr id="17440" name="テキスト ボックス 17"/>
          <p:cNvSpPr txBox="1">
            <a:spLocks noChangeArrowheads="1"/>
          </p:cNvSpPr>
          <p:nvPr/>
        </p:nvSpPr>
        <p:spPr bwMode="auto">
          <a:xfrm>
            <a:off x="3995738" y="2133600"/>
            <a:ext cx="1106487" cy="338138"/>
          </a:xfrm>
          <a:prstGeom prst="rect">
            <a:avLst/>
          </a:prstGeom>
          <a:solidFill>
            <a:schemeClr val="bg1"/>
          </a:solidFill>
          <a:ln w="9525">
            <a:noFill/>
            <a:miter lim="800000"/>
            <a:headEnd/>
            <a:tailEnd/>
          </a:ln>
        </p:spPr>
        <p:txBody>
          <a:bodyPr wrap="none">
            <a:spAutoFit/>
          </a:bodyPr>
          <a:lstStyle/>
          <a:p>
            <a:r>
              <a:rPr lang="ja-JP" altLang="en-US" sz="1600"/>
              <a:t>レビュー数</a:t>
            </a:r>
          </a:p>
        </p:txBody>
      </p:sp>
      <p:sp>
        <p:nvSpPr>
          <p:cNvPr id="17441" name="テキスト ボックス 18"/>
          <p:cNvSpPr txBox="1">
            <a:spLocks noChangeArrowheads="1"/>
          </p:cNvSpPr>
          <p:nvPr/>
        </p:nvSpPr>
        <p:spPr bwMode="auto">
          <a:xfrm>
            <a:off x="6572250" y="2133600"/>
            <a:ext cx="1312863" cy="338138"/>
          </a:xfrm>
          <a:prstGeom prst="rect">
            <a:avLst/>
          </a:prstGeom>
          <a:solidFill>
            <a:schemeClr val="bg1"/>
          </a:solidFill>
          <a:ln w="9525">
            <a:noFill/>
            <a:miter lim="800000"/>
            <a:headEnd/>
            <a:tailEnd/>
          </a:ln>
        </p:spPr>
        <p:txBody>
          <a:bodyPr wrap="none">
            <a:spAutoFit/>
          </a:bodyPr>
          <a:lstStyle/>
          <a:p>
            <a:r>
              <a:rPr lang="ja-JP" altLang="en-US" sz="1600" dirty="0"/>
              <a:t>レビュー時間</a:t>
            </a:r>
          </a:p>
        </p:txBody>
      </p:sp>
      <p:sp>
        <p:nvSpPr>
          <p:cNvPr id="19" name="テキスト ボックス 18"/>
          <p:cNvSpPr txBox="1"/>
          <p:nvPr/>
        </p:nvSpPr>
        <p:spPr>
          <a:xfrm>
            <a:off x="971600" y="4725144"/>
            <a:ext cx="1736373" cy="369332"/>
          </a:xfrm>
          <a:prstGeom prst="rect">
            <a:avLst/>
          </a:prstGeom>
          <a:noFill/>
        </p:spPr>
        <p:txBody>
          <a:bodyPr wrap="none" rtlCol="0">
            <a:spAutoFit/>
          </a:bodyPr>
          <a:lstStyle/>
          <a:p>
            <a:r>
              <a:rPr kumimoji="1" lang="en-US" altLang="ja-JP" dirty="0" smtClean="0">
                <a:solidFill>
                  <a:srgbClr val="FF0000"/>
                </a:solidFill>
              </a:rPr>
              <a:t>p = 0.00 &lt; 0.05</a:t>
            </a:r>
            <a:endParaRPr kumimoji="1" lang="ja-JP" altLang="en-US" dirty="0">
              <a:solidFill>
                <a:srgbClr val="FF0000"/>
              </a:solidFill>
            </a:endParaRPr>
          </a:p>
        </p:txBody>
      </p:sp>
      <p:sp>
        <p:nvSpPr>
          <p:cNvPr id="20" name="テキスト ボックス 19"/>
          <p:cNvSpPr txBox="1"/>
          <p:nvPr/>
        </p:nvSpPr>
        <p:spPr>
          <a:xfrm>
            <a:off x="3635896" y="4725144"/>
            <a:ext cx="1736373" cy="369332"/>
          </a:xfrm>
          <a:prstGeom prst="rect">
            <a:avLst/>
          </a:prstGeom>
          <a:noFill/>
        </p:spPr>
        <p:txBody>
          <a:bodyPr wrap="none" rtlCol="0">
            <a:spAutoFit/>
          </a:bodyPr>
          <a:lstStyle/>
          <a:p>
            <a:r>
              <a:rPr kumimoji="1" lang="en-US" altLang="ja-JP" dirty="0" smtClean="0">
                <a:solidFill>
                  <a:srgbClr val="0000FF"/>
                </a:solidFill>
              </a:rPr>
              <a:t>p = 0.00 &lt; 0.05</a:t>
            </a:r>
            <a:endParaRPr kumimoji="1" lang="ja-JP" altLang="en-US" dirty="0">
              <a:solidFill>
                <a:srgbClr val="0000FF"/>
              </a:solidFill>
            </a:endParaRPr>
          </a:p>
        </p:txBody>
      </p:sp>
      <p:sp>
        <p:nvSpPr>
          <p:cNvPr id="21" name="テキスト ボックス 20"/>
          <p:cNvSpPr txBox="1"/>
          <p:nvPr/>
        </p:nvSpPr>
        <p:spPr>
          <a:xfrm>
            <a:off x="6364019" y="4725144"/>
            <a:ext cx="1736373" cy="369332"/>
          </a:xfrm>
          <a:prstGeom prst="rect">
            <a:avLst/>
          </a:prstGeom>
          <a:noFill/>
        </p:spPr>
        <p:txBody>
          <a:bodyPr wrap="none" rtlCol="0">
            <a:spAutoFit/>
          </a:bodyPr>
          <a:lstStyle/>
          <a:p>
            <a:r>
              <a:rPr kumimoji="1" lang="en-US" altLang="ja-JP" dirty="0" smtClean="0">
                <a:solidFill>
                  <a:schemeClr val="bg2">
                    <a:lumMod val="75000"/>
                  </a:schemeClr>
                </a:solidFill>
              </a:rPr>
              <a:t>p = 0.99 &gt; 0.05</a:t>
            </a:r>
            <a:endParaRPr kumimoji="1" lang="ja-JP" altLang="en-US" dirty="0">
              <a:solidFill>
                <a:schemeClr val="bg2">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タイトル 1"/>
          <p:cNvSpPr>
            <a:spLocks noGrp="1"/>
          </p:cNvSpPr>
          <p:nvPr>
            <p:ph type="title"/>
          </p:nvPr>
        </p:nvSpPr>
        <p:spPr/>
        <p:txBody>
          <a:bodyPr/>
          <a:lstStyle/>
          <a:p>
            <a:pPr eaLnBrk="1" hangingPunct="1"/>
            <a:r>
              <a:rPr lang="ja-JP" altLang="en-US" smtClean="0"/>
              <a:t>ケーススタディ</a:t>
            </a:r>
          </a:p>
        </p:txBody>
      </p:sp>
      <p:sp>
        <p:nvSpPr>
          <p:cNvPr id="7" name="フッター プレースホルダ 6"/>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a:p>
        </p:txBody>
      </p:sp>
      <p:sp>
        <p:nvSpPr>
          <p:cNvPr id="10244" name="スライド番号プレースホルダ 5"/>
          <p:cNvSpPr>
            <a:spLocks noGrp="1"/>
          </p:cNvSpPr>
          <p:nvPr>
            <p:ph type="sldNum" sz="quarter" idx="12"/>
          </p:nvPr>
        </p:nvSpPr>
        <p:spPr>
          <a:noFill/>
        </p:spPr>
        <p:txBody>
          <a:bodyPr/>
          <a:lstStyle/>
          <a:p>
            <a:fld id="{8E217F1D-5514-498A-ABA8-7F12738690B5}" type="slidenum">
              <a:rPr lang="en-US" altLang="ja-JP" smtClean="0"/>
              <a:pPr/>
              <a:t>10</a:t>
            </a:fld>
            <a:endParaRPr lang="en-US" altLang="ja-JP" smtClean="0"/>
          </a:p>
        </p:txBody>
      </p:sp>
      <p:sp>
        <p:nvSpPr>
          <p:cNvPr id="10245" name="日付プレースホルダ 7"/>
          <p:cNvSpPr>
            <a:spLocks noGrp="1"/>
          </p:cNvSpPr>
          <p:nvPr>
            <p:ph type="dt" sz="quarter" idx="10"/>
          </p:nvPr>
        </p:nvSpPr>
        <p:spPr>
          <a:noFill/>
        </p:spPr>
        <p:txBody>
          <a:bodyPr/>
          <a:lstStyle/>
          <a:p>
            <a:fld id="{5547BBA3-CE8E-41D6-A793-B4F52FA25344}" type="datetime1">
              <a:rPr lang="ja-JP" altLang="en-US"/>
              <a:pPr/>
              <a:t>2011/2/15</a:t>
            </a:fld>
            <a:endParaRPr lang="en-US" altLang="ja-JP"/>
          </a:p>
        </p:txBody>
      </p:sp>
      <p:pic>
        <p:nvPicPr>
          <p:cNvPr id="10247" name="Picture 3" descr="C:\Documents and Settings\shoji-f\デスクトップ\169px-ASF-logo.svg.png"/>
          <p:cNvPicPr>
            <a:picLocks noChangeAspect="1" noChangeArrowheads="1"/>
          </p:cNvPicPr>
          <p:nvPr/>
        </p:nvPicPr>
        <p:blipFill>
          <a:blip r:embed="rId3" cstate="print"/>
          <a:srcRect/>
          <a:stretch>
            <a:fillRect/>
          </a:stretch>
        </p:blipFill>
        <p:spPr bwMode="auto">
          <a:xfrm>
            <a:off x="251520" y="4005064"/>
            <a:ext cx="1584176" cy="478065"/>
          </a:xfrm>
          <a:prstGeom prst="rect">
            <a:avLst/>
          </a:prstGeom>
          <a:noFill/>
          <a:ln w="9525">
            <a:noFill/>
            <a:miter lim="800000"/>
            <a:headEnd/>
            <a:tailEnd/>
          </a:ln>
        </p:spPr>
      </p:pic>
      <p:pic>
        <p:nvPicPr>
          <p:cNvPr id="10248" name="Picture 4" descr="C:\shoji-f\SNA\年末報告会\プロジェクトロゴ\eclipse.png"/>
          <p:cNvPicPr>
            <a:picLocks noChangeAspect="1" noChangeArrowheads="1"/>
          </p:cNvPicPr>
          <p:nvPr/>
        </p:nvPicPr>
        <p:blipFill>
          <a:blip r:embed="rId4" cstate="print"/>
          <a:srcRect/>
          <a:stretch>
            <a:fillRect/>
          </a:stretch>
        </p:blipFill>
        <p:spPr bwMode="auto">
          <a:xfrm>
            <a:off x="2123728" y="3861048"/>
            <a:ext cx="1628775" cy="866775"/>
          </a:xfrm>
          <a:prstGeom prst="rect">
            <a:avLst/>
          </a:prstGeom>
          <a:noFill/>
          <a:ln w="9525">
            <a:noFill/>
            <a:miter lim="800000"/>
            <a:headEnd/>
            <a:tailEnd/>
          </a:ln>
        </p:spPr>
      </p:pic>
      <p:pic>
        <p:nvPicPr>
          <p:cNvPr id="10249" name="Picture 5" descr="C:\shoji-f\SNA\年末報告会\プロジェクトロゴ\globus.png"/>
          <p:cNvPicPr>
            <a:picLocks noChangeAspect="1" noChangeArrowheads="1"/>
          </p:cNvPicPr>
          <p:nvPr/>
        </p:nvPicPr>
        <p:blipFill>
          <a:blip r:embed="rId5" cstate="print"/>
          <a:srcRect/>
          <a:stretch>
            <a:fillRect/>
          </a:stretch>
        </p:blipFill>
        <p:spPr bwMode="auto">
          <a:xfrm>
            <a:off x="7884368" y="3861048"/>
            <a:ext cx="909638" cy="719137"/>
          </a:xfrm>
          <a:prstGeom prst="rect">
            <a:avLst/>
          </a:prstGeom>
          <a:noFill/>
          <a:ln w="9525">
            <a:noFill/>
            <a:miter lim="800000"/>
            <a:headEnd/>
            <a:tailEnd/>
          </a:ln>
        </p:spPr>
      </p:pic>
      <p:pic>
        <p:nvPicPr>
          <p:cNvPr id="10250" name="Picture 6" descr="C:\shoji-f\SNA\年末報告会\プロジェクトロゴ\mess.png"/>
          <p:cNvPicPr>
            <a:picLocks noChangeAspect="1" noChangeArrowheads="1"/>
          </p:cNvPicPr>
          <p:nvPr/>
        </p:nvPicPr>
        <p:blipFill>
          <a:blip r:embed="rId6" cstate="print"/>
          <a:srcRect/>
          <a:stretch>
            <a:fillRect/>
          </a:stretch>
        </p:blipFill>
        <p:spPr bwMode="auto">
          <a:xfrm>
            <a:off x="323528" y="5013176"/>
            <a:ext cx="1296144" cy="660208"/>
          </a:xfrm>
          <a:prstGeom prst="rect">
            <a:avLst/>
          </a:prstGeom>
          <a:noFill/>
          <a:ln w="9525">
            <a:noFill/>
            <a:miter lim="800000"/>
            <a:headEnd/>
            <a:tailEnd/>
          </a:ln>
        </p:spPr>
      </p:pic>
      <p:sp>
        <p:nvSpPr>
          <p:cNvPr id="15" name="コンテンツ プレースホルダ 2"/>
          <p:cNvSpPr txBox="1">
            <a:spLocks/>
          </p:cNvSpPr>
          <p:nvPr/>
        </p:nvSpPr>
        <p:spPr bwMode="gray">
          <a:xfrm>
            <a:off x="179512" y="836712"/>
            <a:ext cx="8821613" cy="2192338"/>
          </a:xfrm>
          <a:prstGeom prst="rect">
            <a:avLst/>
          </a:prstGeom>
          <a:noFill/>
          <a:ln w="9525">
            <a:noFill/>
            <a:miter lim="800000"/>
            <a:headEnd/>
            <a:tailEnd/>
          </a:ln>
          <a:effectLst/>
        </p:spPr>
        <p:txBody>
          <a:bodyPr/>
          <a:lstStyle/>
          <a:p>
            <a:pPr marL="342900" indent="-342900">
              <a:spcBef>
                <a:spcPct val="20000"/>
              </a:spcBef>
              <a:buFontTx/>
              <a:buChar char="•"/>
              <a:defRPr/>
            </a:pPr>
            <a:r>
              <a:rPr lang="ja-JP" altLang="en-US" sz="2400" kern="0" dirty="0"/>
              <a:t>パッチの投稿・レビューに不具合管理システム</a:t>
            </a:r>
            <a:r>
              <a:rPr lang="en-US" altLang="ja-JP" sz="2400" kern="0" dirty="0" err="1"/>
              <a:t>Bugzilla</a:t>
            </a:r>
            <a:r>
              <a:rPr lang="ja-JP" altLang="en-US" sz="2400" kern="0" dirty="0"/>
              <a:t>を使用している</a:t>
            </a:r>
            <a:r>
              <a:rPr lang="ja-JP" altLang="en-US" sz="2400" kern="0" dirty="0" smtClean="0"/>
              <a:t>，</a:t>
            </a:r>
            <a:r>
              <a:rPr lang="en-US" altLang="ja-JP" sz="2400" kern="0" dirty="0" smtClean="0"/>
              <a:t>32</a:t>
            </a:r>
            <a:r>
              <a:rPr lang="ja-JP" altLang="en-US" sz="2400" kern="0" dirty="0" smtClean="0"/>
              <a:t>件の</a:t>
            </a:r>
            <a:r>
              <a:rPr lang="en-US" altLang="ja-JP" sz="2400" kern="0" dirty="0"/>
              <a:t>OSS</a:t>
            </a:r>
            <a:r>
              <a:rPr lang="ja-JP" altLang="en-US" sz="2400" kern="0" dirty="0" smtClean="0"/>
              <a:t>プロジェクト</a:t>
            </a:r>
            <a:endParaRPr lang="en-US" altLang="ja-JP" sz="2400" kern="0" dirty="0"/>
          </a:p>
          <a:p>
            <a:pPr marL="1200150" lvl="2" indent="-285750">
              <a:spcBef>
                <a:spcPct val="20000"/>
              </a:spcBef>
              <a:buFontTx/>
              <a:buChar char="–"/>
              <a:defRPr/>
            </a:pPr>
            <a:r>
              <a:rPr lang="en-US" altLang="ja-JP" kern="0" dirty="0" smtClean="0">
                <a:latin typeface="+mn-lt"/>
                <a:ea typeface="+mn-ea"/>
              </a:rPr>
              <a:t>Apache (Ant, HTTP </a:t>
            </a:r>
            <a:r>
              <a:rPr lang="en-US" altLang="ja-JP" kern="0" dirty="0">
                <a:latin typeface="+mn-lt"/>
                <a:ea typeface="+mn-ea"/>
              </a:rPr>
              <a:t>Server</a:t>
            </a:r>
            <a:r>
              <a:rPr lang="en-US" altLang="ja-JP" kern="0" dirty="0" smtClean="0">
                <a:latin typeface="+mn-lt"/>
                <a:ea typeface="+mn-ea"/>
              </a:rPr>
              <a:t>, </a:t>
            </a:r>
            <a:r>
              <a:rPr lang="en-US" altLang="ja-JP" kern="0" dirty="0">
                <a:latin typeface="+mn-lt"/>
                <a:ea typeface="+mn-ea"/>
              </a:rPr>
              <a:t>Tomcat), </a:t>
            </a:r>
            <a:r>
              <a:rPr lang="en-US" altLang="ja-JP" kern="0" dirty="0" smtClean="0">
                <a:latin typeface="+mn-lt"/>
                <a:ea typeface="+mn-ea"/>
              </a:rPr>
              <a:t>Eclipse (BIRT, JDT, Modeling, PDE, Platform, RT, Technology), Fedora, </a:t>
            </a:r>
            <a:r>
              <a:rPr lang="en-US" altLang="ja-JP" kern="0" dirty="0" err="1" smtClean="0">
                <a:latin typeface="+mn-lt"/>
                <a:ea typeface="+mn-ea"/>
              </a:rPr>
              <a:t>FreeDesktop</a:t>
            </a:r>
            <a:r>
              <a:rPr lang="en-US" altLang="ja-JP" kern="0" dirty="0" smtClean="0">
                <a:latin typeface="+mn-lt"/>
                <a:ea typeface="+mn-ea"/>
              </a:rPr>
              <a:t>, GCC, </a:t>
            </a:r>
            <a:r>
              <a:rPr lang="en-US" altLang="ja-JP" kern="0" dirty="0" err="1">
                <a:latin typeface="+mn-lt"/>
                <a:ea typeface="+mn-ea"/>
              </a:rPr>
              <a:t>Globus</a:t>
            </a:r>
            <a:r>
              <a:rPr lang="en-US" altLang="ja-JP" kern="0" dirty="0">
                <a:latin typeface="+mn-lt"/>
                <a:ea typeface="+mn-ea"/>
              </a:rPr>
              <a:t>, Mess, Mozilla </a:t>
            </a:r>
            <a:r>
              <a:rPr lang="en-US" altLang="ja-JP" kern="0" dirty="0" smtClean="0">
                <a:latin typeface="+mn-lt"/>
                <a:ea typeface="+mn-ea"/>
              </a:rPr>
              <a:t>(</a:t>
            </a:r>
            <a:r>
              <a:rPr lang="en-US" altLang="ja-JP" kern="0" dirty="0" err="1" smtClean="0">
                <a:latin typeface="+mn-lt"/>
                <a:ea typeface="+mn-ea"/>
              </a:rPr>
              <a:t>Bugzilla</a:t>
            </a:r>
            <a:r>
              <a:rPr lang="en-US" altLang="ja-JP" kern="0" dirty="0" smtClean="0">
                <a:latin typeface="+mn-lt"/>
                <a:ea typeface="+mn-ea"/>
              </a:rPr>
              <a:t>, </a:t>
            </a:r>
            <a:r>
              <a:rPr lang="en-US" altLang="ja-JP" kern="0" dirty="0" err="1" smtClean="0">
                <a:latin typeface="+mn-lt"/>
                <a:ea typeface="+mn-ea"/>
              </a:rPr>
              <a:t>Calender</a:t>
            </a:r>
            <a:r>
              <a:rPr lang="en-US" altLang="ja-JP" kern="0" dirty="0" smtClean="0">
                <a:latin typeface="+mn-lt"/>
                <a:ea typeface="+mn-ea"/>
              </a:rPr>
              <a:t>, Camino, Fennec, Firefox, </a:t>
            </a:r>
            <a:r>
              <a:rPr lang="en-US" altLang="ja-JP" kern="0" dirty="0" err="1" smtClean="0">
                <a:latin typeface="+mn-lt"/>
                <a:ea typeface="+mn-ea"/>
              </a:rPr>
              <a:t>SeaMonkey</a:t>
            </a:r>
            <a:r>
              <a:rPr lang="en-US" altLang="ja-JP" kern="0" dirty="0" smtClean="0">
                <a:latin typeface="+mn-lt"/>
                <a:ea typeface="+mn-ea"/>
              </a:rPr>
              <a:t>, Thunderbird), </a:t>
            </a:r>
            <a:r>
              <a:rPr lang="en-US" altLang="ja-JP" kern="0" dirty="0" err="1" smtClean="0">
                <a:latin typeface="+mn-lt"/>
                <a:ea typeface="+mn-ea"/>
              </a:rPr>
              <a:t>OpenOffice</a:t>
            </a:r>
            <a:r>
              <a:rPr lang="en-US" altLang="ja-JP" kern="0" dirty="0" smtClean="0">
                <a:latin typeface="+mn-lt"/>
                <a:ea typeface="+mn-ea"/>
              </a:rPr>
              <a:t>(Database, Draw, Framework, Presentation, Spreadsheet, </a:t>
            </a:r>
            <a:r>
              <a:rPr lang="en-US" altLang="ja-JP" kern="0" dirty="0" err="1" smtClean="0">
                <a:latin typeface="+mn-lt"/>
                <a:ea typeface="+mn-ea"/>
              </a:rPr>
              <a:t>Wordprocessor</a:t>
            </a:r>
            <a:r>
              <a:rPr lang="en-US" altLang="ja-JP" kern="0" dirty="0" smtClean="0">
                <a:latin typeface="+mn-lt"/>
                <a:ea typeface="+mn-ea"/>
              </a:rPr>
              <a:t>), </a:t>
            </a:r>
            <a:r>
              <a:rPr lang="en-US" altLang="ja-JP" kern="0" dirty="0" err="1" smtClean="0">
                <a:latin typeface="+mn-lt"/>
                <a:ea typeface="+mn-ea"/>
              </a:rPr>
              <a:t>Osafoundation</a:t>
            </a:r>
            <a:r>
              <a:rPr lang="en-US" altLang="ja-JP" kern="0" dirty="0" smtClean="0">
                <a:latin typeface="+mn-lt"/>
                <a:ea typeface="+mn-ea"/>
              </a:rPr>
              <a:t>, Songbird, </a:t>
            </a:r>
            <a:r>
              <a:rPr lang="en-US" altLang="ja-JP" kern="0" dirty="0" err="1">
                <a:latin typeface="+mn-lt"/>
                <a:ea typeface="+mn-ea"/>
              </a:rPr>
              <a:t>Wireshark</a:t>
            </a:r>
            <a:r>
              <a:rPr lang="en-US" altLang="ja-JP" kern="0" dirty="0">
                <a:latin typeface="+mn-lt"/>
                <a:ea typeface="+mn-ea"/>
              </a:rPr>
              <a:t>, Xfree86</a:t>
            </a:r>
          </a:p>
        </p:txBody>
      </p:sp>
      <p:pic>
        <p:nvPicPr>
          <p:cNvPr id="10256" name="Picture 14" descr="C:\shoji-f\SNA\年末報告会\プロジェクトロゴ\GCC.png"/>
          <p:cNvPicPr>
            <a:picLocks noChangeAspect="1" noChangeArrowheads="1"/>
          </p:cNvPicPr>
          <p:nvPr/>
        </p:nvPicPr>
        <p:blipFill>
          <a:blip r:embed="rId7" cstate="print"/>
          <a:srcRect/>
          <a:stretch>
            <a:fillRect/>
          </a:stretch>
        </p:blipFill>
        <p:spPr bwMode="auto">
          <a:xfrm>
            <a:off x="6732240" y="3789040"/>
            <a:ext cx="648072" cy="763698"/>
          </a:xfrm>
          <a:prstGeom prst="rect">
            <a:avLst/>
          </a:prstGeom>
          <a:noFill/>
          <a:ln w="9525">
            <a:noFill/>
            <a:miter lim="800000"/>
            <a:headEnd/>
            <a:tailEnd/>
          </a:ln>
        </p:spPr>
      </p:pic>
      <p:pic>
        <p:nvPicPr>
          <p:cNvPr id="10257" name="Picture 15" descr="C:\shoji-f\SNA\年末報告会\プロジェクトロゴ\wireshark.png"/>
          <p:cNvPicPr>
            <a:picLocks noChangeAspect="1" noChangeArrowheads="1"/>
          </p:cNvPicPr>
          <p:nvPr/>
        </p:nvPicPr>
        <p:blipFill>
          <a:blip r:embed="rId8" cstate="print"/>
          <a:srcRect/>
          <a:stretch>
            <a:fillRect/>
          </a:stretch>
        </p:blipFill>
        <p:spPr bwMode="auto">
          <a:xfrm>
            <a:off x="6876256" y="5013176"/>
            <a:ext cx="628650" cy="628650"/>
          </a:xfrm>
          <a:prstGeom prst="rect">
            <a:avLst/>
          </a:prstGeom>
          <a:noFill/>
          <a:ln w="9525">
            <a:noFill/>
            <a:miter lim="800000"/>
            <a:headEnd/>
            <a:tailEnd/>
          </a:ln>
        </p:spPr>
      </p:pic>
      <p:pic>
        <p:nvPicPr>
          <p:cNvPr id="10258" name="Picture 16" descr="C:\shoji-f\SNA\年末報告会\プロジェクトロゴ\xfree86.gif"/>
          <p:cNvPicPr>
            <a:picLocks noChangeAspect="1" noChangeArrowheads="1"/>
          </p:cNvPicPr>
          <p:nvPr/>
        </p:nvPicPr>
        <p:blipFill>
          <a:blip r:embed="rId9" cstate="print"/>
          <a:srcRect/>
          <a:stretch>
            <a:fillRect/>
          </a:stretch>
        </p:blipFill>
        <p:spPr bwMode="auto">
          <a:xfrm>
            <a:off x="7812360" y="5013176"/>
            <a:ext cx="1131888" cy="571500"/>
          </a:xfrm>
          <a:prstGeom prst="rect">
            <a:avLst/>
          </a:prstGeom>
          <a:noFill/>
          <a:ln w="9525">
            <a:noFill/>
            <a:miter lim="800000"/>
            <a:headEnd/>
            <a:tailEnd/>
          </a:ln>
        </p:spPr>
      </p:pic>
      <p:pic>
        <p:nvPicPr>
          <p:cNvPr id="10264" name="Picture 24"/>
          <p:cNvPicPr>
            <a:picLocks noChangeAspect="1" noChangeArrowheads="1"/>
          </p:cNvPicPr>
          <p:nvPr/>
        </p:nvPicPr>
        <p:blipFill>
          <a:blip r:embed="rId10" cstate="print"/>
          <a:srcRect/>
          <a:stretch>
            <a:fillRect/>
          </a:stretch>
        </p:blipFill>
        <p:spPr bwMode="auto">
          <a:xfrm>
            <a:off x="3995936" y="3861048"/>
            <a:ext cx="801747" cy="792088"/>
          </a:xfrm>
          <a:prstGeom prst="rect">
            <a:avLst/>
          </a:prstGeom>
          <a:noFill/>
          <a:ln w="9525">
            <a:noFill/>
            <a:miter lim="800000"/>
            <a:headEnd/>
            <a:tailEnd/>
          </a:ln>
        </p:spPr>
      </p:pic>
      <p:pic>
        <p:nvPicPr>
          <p:cNvPr id="10266" name="Picture 26" descr="C:\Documents and Settings\shoji-f\デスクトップ\11522.png"/>
          <p:cNvPicPr>
            <a:picLocks noChangeAspect="1" noChangeArrowheads="1"/>
          </p:cNvPicPr>
          <p:nvPr/>
        </p:nvPicPr>
        <p:blipFill>
          <a:blip r:embed="rId11" cstate="print"/>
          <a:srcRect/>
          <a:stretch>
            <a:fillRect/>
          </a:stretch>
        </p:blipFill>
        <p:spPr bwMode="auto">
          <a:xfrm>
            <a:off x="4716016" y="4941168"/>
            <a:ext cx="792088" cy="792088"/>
          </a:xfrm>
          <a:prstGeom prst="rect">
            <a:avLst/>
          </a:prstGeom>
          <a:noFill/>
        </p:spPr>
      </p:pic>
      <p:pic>
        <p:nvPicPr>
          <p:cNvPr id="10268" name="Picture 28" descr="C:\Documents and Settings\shoji-f\デスクトップ\songbird-512_inline.png"/>
          <p:cNvPicPr>
            <a:picLocks noChangeAspect="1" noChangeArrowheads="1"/>
          </p:cNvPicPr>
          <p:nvPr/>
        </p:nvPicPr>
        <p:blipFill>
          <a:blip r:embed="rId12" cstate="print"/>
          <a:srcRect/>
          <a:stretch>
            <a:fillRect/>
          </a:stretch>
        </p:blipFill>
        <p:spPr bwMode="auto">
          <a:xfrm>
            <a:off x="5796136" y="4941168"/>
            <a:ext cx="792088" cy="792088"/>
          </a:xfrm>
          <a:prstGeom prst="rect">
            <a:avLst/>
          </a:prstGeom>
          <a:noFill/>
        </p:spPr>
      </p:pic>
      <p:pic>
        <p:nvPicPr>
          <p:cNvPr id="10276" name="Picture 36"/>
          <p:cNvPicPr>
            <a:picLocks noChangeAspect="1" noChangeArrowheads="1"/>
          </p:cNvPicPr>
          <p:nvPr/>
        </p:nvPicPr>
        <p:blipFill>
          <a:blip r:embed="rId13" cstate="print"/>
          <a:srcRect/>
          <a:stretch>
            <a:fillRect/>
          </a:stretch>
        </p:blipFill>
        <p:spPr bwMode="auto">
          <a:xfrm>
            <a:off x="5436096" y="3861048"/>
            <a:ext cx="838200" cy="790575"/>
          </a:xfrm>
          <a:prstGeom prst="rect">
            <a:avLst/>
          </a:prstGeom>
          <a:noFill/>
          <a:ln w="9525">
            <a:noFill/>
            <a:miter lim="800000"/>
            <a:headEnd/>
            <a:tailEnd/>
          </a:ln>
        </p:spPr>
      </p:pic>
      <p:pic>
        <p:nvPicPr>
          <p:cNvPr id="31" name="Picture 2"/>
          <p:cNvPicPr>
            <a:picLocks noChangeAspect="1" noChangeArrowheads="1"/>
          </p:cNvPicPr>
          <p:nvPr/>
        </p:nvPicPr>
        <p:blipFill>
          <a:blip r:embed="rId14" cstate="print"/>
          <a:srcRect/>
          <a:stretch>
            <a:fillRect/>
          </a:stretch>
        </p:blipFill>
        <p:spPr bwMode="auto">
          <a:xfrm>
            <a:off x="3203848" y="4941168"/>
            <a:ext cx="1152128" cy="704077"/>
          </a:xfrm>
          <a:prstGeom prst="rect">
            <a:avLst/>
          </a:prstGeom>
          <a:noFill/>
          <a:ln w="9525">
            <a:noFill/>
            <a:miter lim="800000"/>
            <a:headEnd/>
            <a:tailEnd/>
          </a:ln>
        </p:spPr>
      </p:pic>
      <p:pic>
        <p:nvPicPr>
          <p:cNvPr id="32" name="Picture 4" descr="C:\Documents and Settings\shoji-f\デスクトップ\One_Mozilla-Logo-_white_.png"/>
          <p:cNvPicPr>
            <a:picLocks noChangeAspect="1" noChangeArrowheads="1"/>
          </p:cNvPicPr>
          <p:nvPr/>
        </p:nvPicPr>
        <p:blipFill>
          <a:blip r:embed="rId15" cstate="print"/>
          <a:srcRect/>
          <a:stretch>
            <a:fillRect/>
          </a:stretch>
        </p:blipFill>
        <p:spPr bwMode="auto">
          <a:xfrm>
            <a:off x="1979712" y="5013176"/>
            <a:ext cx="720080" cy="5496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タイトル 1"/>
          <p:cNvSpPr>
            <a:spLocks noGrp="1"/>
          </p:cNvSpPr>
          <p:nvPr>
            <p:ph type="title"/>
          </p:nvPr>
        </p:nvSpPr>
        <p:spPr/>
        <p:txBody>
          <a:bodyPr/>
          <a:lstStyle/>
          <a:p>
            <a:pPr eaLnBrk="1" hangingPunct="1"/>
            <a:r>
              <a:rPr lang="ja-JP" altLang="en-US" smtClean="0"/>
              <a:t>ケーススタディ</a:t>
            </a:r>
          </a:p>
        </p:txBody>
      </p:sp>
      <p:sp>
        <p:nvSpPr>
          <p:cNvPr id="7" name="フッター プレースホルダ 6"/>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a:p>
        </p:txBody>
      </p:sp>
      <p:sp>
        <p:nvSpPr>
          <p:cNvPr id="10244" name="スライド番号プレースホルダ 5"/>
          <p:cNvSpPr>
            <a:spLocks noGrp="1"/>
          </p:cNvSpPr>
          <p:nvPr>
            <p:ph type="sldNum" sz="quarter" idx="12"/>
          </p:nvPr>
        </p:nvSpPr>
        <p:spPr>
          <a:noFill/>
        </p:spPr>
        <p:txBody>
          <a:bodyPr/>
          <a:lstStyle/>
          <a:p>
            <a:fld id="{8E217F1D-5514-498A-ABA8-7F12738690B5}" type="slidenum">
              <a:rPr lang="en-US" altLang="ja-JP" smtClean="0"/>
              <a:pPr/>
              <a:t>11</a:t>
            </a:fld>
            <a:endParaRPr lang="en-US" altLang="ja-JP" smtClean="0"/>
          </a:p>
        </p:txBody>
      </p:sp>
      <p:sp>
        <p:nvSpPr>
          <p:cNvPr id="10245" name="日付プレースホルダ 7"/>
          <p:cNvSpPr>
            <a:spLocks noGrp="1"/>
          </p:cNvSpPr>
          <p:nvPr>
            <p:ph type="dt" sz="quarter" idx="10"/>
          </p:nvPr>
        </p:nvSpPr>
        <p:spPr>
          <a:noFill/>
        </p:spPr>
        <p:txBody>
          <a:bodyPr/>
          <a:lstStyle/>
          <a:p>
            <a:fld id="{5547BBA3-CE8E-41D6-A793-B4F52FA25344}" type="datetime1">
              <a:rPr lang="ja-JP" altLang="en-US"/>
              <a:pPr/>
              <a:t>2011/2/15</a:t>
            </a:fld>
            <a:endParaRPr lang="en-US" altLang="ja-JP"/>
          </a:p>
        </p:txBody>
      </p:sp>
      <p:sp>
        <p:nvSpPr>
          <p:cNvPr id="15" name="コンテンツ プレースホルダ 2"/>
          <p:cNvSpPr txBox="1">
            <a:spLocks/>
          </p:cNvSpPr>
          <p:nvPr/>
        </p:nvSpPr>
        <p:spPr bwMode="gray">
          <a:xfrm>
            <a:off x="179512" y="836712"/>
            <a:ext cx="8821613" cy="2192338"/>
          </a:xfrm>
          <a:prstGeom prst="rect">
            <a:avLst/>
          </a:prstGeom>
          <a:noFill/>
          <a:ln w="9525">
            <a:noFill/>
            <a:miter lim="800000"/>
            <a:headEnd/>
            <a:tailEnd/>
          </a:ln>
          <a:effectLst/>
        </p:spPr>
        <p:txBody>
          <a:bodyPr/>
          <a:lstStyle/>
          <a:p>
            <a:pPr marL="342900" indent="-342900">
              <a:spcBef>
                <a:spcPct val="20000"/>
              </a:spcBef>
              <a:buFontTx/>
              <a:buChar char="•"/>
              <a:defRPr/>
            </a:pPr>
            <a:r>
              <a:rPr lang="ja-JP" altLang="en-US" sz="2400" kern="0" dirty="0"/>
              <a:t>パッチの投稿・レビューに不具合管理システム</a:t>
            </a:r>
            <a:r>
              <a:rPr lang="en-US" altLang="ja-JP" sz="2400" kern="0" dirty="0" err="1"/>
              <a:t>Bugzilla</a:t>
            </a:r>
            <a:r>
              <a:rPr lang="ja-JP" altLang="en-US" sz="2400" kern="0" dirty="0"/>
              <a:t>を使用している</a:t>
            </a:r>
            <a:r>
              <a:rPr lang="ja-JP" altLang="en-US" sz="2400" kern="0" dirty="0" smtClean="0"/>
              <a:t>，</a:t>
            </a:r>
            <a:r>
              <a:rPr lang="en-US" altLang="ja-JP" sz="2400" kern="0" dirty="0" smtClean="0"/>
              <a:t>32</a:t>
            </a:r>
            <a:r>
              <a:rPr lang="ja-JP" altLang="en-US" sz="2400" kern="0" dirty="0" smtClean="0"/>
              <a:t>件の</a:t>
            </a:r>
            <a:r>
              <a:rPr lang="en-US" altLang="ja-JP" sz="2400" kern="0" dirty="0"/>
              <a:t>OSS</a:t>
            </a:r>
            <a:r>
              <a:rPr lang="ja-JP" altLang="en-US" sz="2400" kern="0" dirty="0" smtClean="0"/>
              <a:t>プロジェクト</a:t>
            </a:r>
            <a:endParaRPr lang="en-US" altLang="ja-JP" sz="2400" kern="0" dirty="0"/>
          </a:p>
          <a:p>
            <a:pPr marL="1200150" lvl="2" indent="-285750">
              <a:spcBef>
                <a:spcPct val="20000"/>
              </a:spcBef>
              <a:buFontTx/>
              <a:buChar char="–"/>
              <a:defRPr/>
            </a:pPr>
            <a:r>
              <a:rPr lang="en-US" altLang="ja-JP" kern="0" dirty="0" smtClean="0">
                <a:latin typeface="+mn-lt"/>
                <a:ea typeface="+mn-ea"/>
              </a:rPr>
              <a:t>Apache (Ant, HTTP </a:t>
            </a:r>
            <a:r>
              <a:rPr lang="en-US" altLang="ja-JP" kern="0" dirty="0">
                <a:latin typeface="+mn-lt"/>
                <a:ea typeface="+mn-ea"/>
              </a:rPr>
              <a:t>Server</a:t>
            </a:r>
            <a:r>
              <a:rPr lang="en-US" altLang="ja-JP" kern="0" dirty="0" smtClean="0">
                <a:latin typeface="+mn-lt"/>
                <a:ea typeface="+mn-ea"/>
              </a:rPr>
              <a:t>, </a:t>
            </a:r>
            <a:r>
              <a:rPr lang="en-US" altLang="ja-JP" kern="0" dirty="0">
                <a:latin typeface="+mn-lt"/>
                <a:ea typeface="+mn-ea"/>
              </a:rPr>
              <a:t>Tomcat), </a:t>
            </a:r>
            <a:r>
              <a:rPr lang="en-US" altLang="ja-JP" kern="0" dirty="0" smtClean="0">
                <a:latin typeface="+mn-lt"/>
                <a:ea typeface="+mn-ea"/>
              </a:rPr>
              <a:t>Eclipse (BIRT, JDT, Modeling, PDE, Platform, RT, Technology), Fedora, </a:t>
            </a:r>
            <a:r>
              <a:rPr lang="en-US" altLang="ja-JP" kern="0" dirty="0" err="1" smtClean="0">
                <a:latin typeface="+mn-lt"/>
                <a:ea typeface="+mn-ea"/>
              </a:rPr>
              <a:t>FreeDesktop</a:t>
            </a:r>
            <a:r>
              <a:rPr lang="en-US" altLang="ja-JP" kern="0" dirty="0" smtClean="0">
                <a:latin typeface="+mn-lt"/>
                <a:ea typeface="+mn-ea"/>
              </a:rPr>
              <a:t>, GCC, </a:t>
            </a:r>
            <a:r>
              <a:rPr lang="en-US" altLang="ja-JP" kern="0" dirty="0" err="1">
                <a:latin typeface="+mn-lt"/>
                <a:ea typeface="+mn-ea"/>
              </a:rPr>
              <a:t>Globus</a:t>
            </a:r>
            <a:r>
              <a:rPr lang="en-US" altLang="ja-JP" kern="0" dirty="0">
                <a:latin typeface="+mn-lt"/>
                <a:ea typeface="+mn-ea"/>
              </a:rPr>
              <a:t>, Mess, Mozilla </a:t>
            </a:r>
            <a:r>
              <a:rPr lang="en-US" altLang="ja-JP" kern="0" dirty="0" smtClean="0">
                <a:latin typeface="+mn-lt"/>
                <a:ea typeface="+mn-ea"/>
              </a:rPr>
              <a:t>(</a:t>
            </a:r>
            <a:r>
              <a:rPr lang="en-US" altLang="ja-JP" kern="0" dirty="0" err="1" smtClean="0">
                <a:latin typeface="+mn-lt"/>
                <a:ea typeface="+mn-ea"/>
              </a:rPr>
              <a:t>Bugzilla</a:t>
            </a:r>
            <a:r>
              <a:rPr lang="en-US" altLang="ja-JP" kern="0" dirty="0" smtClean="0">
                <a:latin typeface="+mn-lt"/>
                <a:ea typeface="+mn-ea"/>
              </a:rPr>
              <a:t>, </a:t>
            </a:r>
            <a:r>
              <a:rPr lang="en-US" altLang="ja-JP" kern="0" dirty="0" err="1" smtClean="0">
                <a:latin typeface="+mn-lt"/>
                <a:ea typeface="+mn-ea"/>
              </a:rPr>
              <a:t>Calender</a:t>
            </a:r>
            <a:r>
              <a:rPr lang="en-US" altLang="ja-JP" kern="0" dirty="0" smtClean="0">
                <a:latin typeface="+mn-lt"/>
                <a:ea typeface="+mn-ea"/>
              </a:rPr>
              <a:t>, Camino, Fennec, Firefox, </a:t>
            </a:r>
            <a:r>
              <a:rPr lang="en-US" altLang="ja-JP" kern="0" dirty="0" err="1" smtClean="0">
                <a:latin typeface="+mn-lt"/>
                <a:ea typeface="+mn-ea"/>
              </a:rPr>
              <a:t>SeaMonkey</a:t>
            </a:r>
            <a:r>
              <a:rPr lang="en-US" altLang="ja-JP" kern="0" dirty="0" smtClean="0">
                <a:latin typeface="+mn-lt"/>
                <a:ea typeface="+mn-ea"/>
              </a:rPr>
              <a:t>, Thunderbird), </a:t>
            </a:r>
            <a:r>
              <a:rPr lang="en-US" altLang="ja-JP" kern="0" dirty="0" err="1" smtClean="0">
                <a:latin typeface="+mn-lt"/>
                <a:ea typeface="+mn-ea"/>
              </a:rPr>
              <a:t>OpenOffice</a:t>
            </a:r>
            <a:r>
              <a:rPr lang="en-US" altLang="ja-JP" kern="0" dirty="0" smtClean="0">
                <a:latin typeface="+mn-lt"/>
                <a:ea typeface="+mn-ea"/>
              </a:rPr>
              <a:t>(Database, Draw, Framework, Presentation, Spreadsheet, </a:t>
            </a:r>
            <a:r>
              <a:rPr lang="en-US" altLang="ja-JP" kern="0" dirty="0" err="1" smtClean="0">
                <a:latin typeface="+mn-lt"/>
                <a:ea typeface="+mn-ea"/>
              </a:rPr>
              <a:t>Wordprocessor</a:t>
            </a:r>
            <a:r>
              <a:rPr lang="en-US" altLang="ja-JP" kern="0" dirty="0" smtClean="0">
                <a:latin typeface="+mn-lt"/>
                <a:ea typeface="+mn-ea"/>
              </a:rPr>
              <a:t>), </a:t>
            </a:r>
            <a:r>
              <a:rPr lang="en-US" altLang="ja-JP" kern="0" dirty="0" err="1" smtClean="0">
                <a:latin typeface="+mn-lt"/>
                <a:ea typeface="+mn-ea"/>
              </a:rPr>
              <a:t>Osafoundation</a:t>
            </a:r>
            <a:r>
              <a:rPr lang="en-US" altLang="ja-JP" kern="0" dirty="0" smtClean="0">
                <a:latin typeface="+mn-lt"/>
                <a:ea typeface="+mn-ea"/>
              </a:rPr>
              <a:t>, Songbird, </a:t>
            </a:r>
            <a:r>
              <a:rPr lang="en-US" altLang="ja-JP" kern="0" dirty="0" err="1">
                <a:latin typeface="+mn-lt"/>
                <a:ea typeface="+mn-ea"/>
              </a:rPr>
              <a:t>Wireshark</a:t>
            </a:r>
            <a:r>
              <a:rPr lang="en-US" altLang="ja-JP" kern="0" dirty="0">
                <a:latin typeface="+mn-lt"/>
                <a:ea typeface="+mn-ea"/>
              </a:rPr>
              <a:t>, Xfree86</a:t>
            </a:r>
          </a:p>
        </p:txBody>
      </p:sp>
      <p:graphicFrame>
        <p:nvGraphicFramePr>
          <p:cNvPr id="21" name="グラフ 20"/>
          <p:cNvGraphicFramePr/>
          <p:nvPr/>
        </p:nvGraphicFramePr>
        <p:xfrm>
          <a:off x="2339752" y="3284984"/>
          <a:ext cx="2376264" cy="32403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グラフ 21"/>
          <p:cNvGraphicFramePr/>
          <p:nvPr/>
        </p:nvGraphicFramePr>
        <p:xfrm>
          <a:off x="4716016" y="3284984"/>
          <a:ext cx="1970533" cy="32194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グラフ 24"/>
          <p:cNvGraphicFramePr/>
          <p:nvPr/>
        </p:nvGraphicFramePr>
        <p:xfrm>
          <a:off x="6588224" y="3284984"/>
          <a:ext cx="2555776" cy="32385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グラフ 25"/>
          <p:cNvGraphicFramePr/>
          <p:nvPr/>
        </p:nvGraphicFramePr>
        <p:xfrm>
          <a:off x="0" y="3284984"/>
          <a:ext cx="2514599" cy="3257551"/>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RQ1</a:t>
            </a:r>
            <a:r>
              <a:rPr lang="ja-JP" altLang="en-US" dirty="0" smtClean="0"/>
              <a:t>結果：コミッター選出の指標として有効な活動</a:t>
            </a:r>
            <a:endParaRPr kumimoji="1" lang="ja-JP" altLang="en-US" dirty="0"/>
          </a:p>
        </p:txBody>
      </p:sp>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12</a:t>
            </a:fld>
            <a:endParaRPr lang="en-US" altLang="ja-JP" dirty="0"/>
          </a:p>
        </p:txBody>
      </p:sp>
      <p:sp>
        <p:nvSpPr>
          <p:cNvPr id="11" name="コンテンツ プレースホルダ 2"/>
          <p:cNvSpPr txBox="1">
            <a:spLocks/>
          </p:cNvSpPr>
          <p:nvPr/>
        </p:nvSpPr>
        <p:spPr bwMode="gray">
          <a:xfrm>
            <a:off x="179513" y="980728"/>
            <a:ext cx="8568951" cy="11521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活動内容別の，有意差検定結果</a:t>
            </a:r>
            <a:endParaRPr kumimoji="1" lang="en-US" altLang="ja-JP"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20" name="角丸四角形 19"/>
          <p:cNvSpPr/>
          <p:nvPr/>
        </p:nvSpPr>
        <p:spPr>
          <a:xfrm>
            <a:off x="107504" y="5085332"/>
            <a:ext cx="8928100"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marL="0" lvl="1" algn="ctr">
              <a:defRPr/>
            </a:pPr>
            <a:r>
              <a:rPr lang="ja-JP" altLang="en-US" sz="2000" kern="0" dirty="0" smtClean="0">
                <a:solidFill>
                  <a:schemeClr val="tx1"/>
                </a:solidFill>
              </a:rPr>
              <a:t>参加期間，コメント数は多くのプロジェクトにおいてコミッター選出の指標として有効</a:t>
            </a:r>
            <a:endParaRPr lang="en-US" altLang="ja-JP" sz="2000" kern="0" dirty="0" smtClean="0">
              <a:solidFill>
                <a:schemeClr val="tx1"/>
              </a:solidFill>
            </a:endParaRPr>
          </a:p>
        </p:txBody>
      </p:sp>
      <p:sp>
        <p:nvSpPr>
          <p:cNvPr id="21" name="角丸四角形 20"/>
          <p:cNvSpPr/>
          <p:nvPr/>
        </p:nvSpPr>
        <p:spPr>
          <a:xfrm>
            <a:off x="107504" y="5877420"/>
            <a:ext cx="8928100"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kern="0" dirty="0" smtClean="0">
                <a:solidFill>
                  <a:schemeClr val="tx1"/>
                </a:solidFill>
              </a:rPr>
              <a:t>レビュー時間は多くのプロジェクトにおいてコミッター選出の指標として使えない</a:t>
            </a:r>
            <a:endParaRPr lang="ja-JP" altLang="en-US" sz="2000" b="1" dirty="0">
              <a:solidFill>
                <a:schemeClr val="tx1"/>
              </a:solidFill>
            </a:endParaRPr>
          </a:p>
        </p:txBody>
      </p:sp>
      <p:graphicFrame>
        <p:nvGraphicFramePr>
          <p:cNvPr id="12" name="グラフ 11"/>
          <p:cNvGraphicFramePr/>
          <p:nvPr/>
        </p:nvGraphicFramePr>
        <p:xfrm>
          <a:off x="1835696" y="1340768"/>
          <a:ext cx="5249962" cy="358760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13</a:t>
            </a:fld>
            <a:endParaRPr lang="en-US" altLang="ja-JP" dirty="0"/>
          </a:p>
        </p:txBody>
      </p:sp>
      <p:grpSp>
        <p:nvGrpSpPr>
          <p:cNvPr id="7" name="グループ化 6"/>
          <p:cNvGrpSpPr/>
          <p:nvPr/>
        </p:nvGrpSpPr>
        <p:grpSpPr>
          <a:xfrm>
            <a:off x="179513" y="836712"/>
            <a:ext cx="5004048" cy="5663352"/>
            <a:chOff x="1547664" y="-199466"/>
            <a:chExt cx="6323687" cy="7156858"/>
          </a:xfrm>
        </p:grpSpPr>
        <p:pic>
          <p:nvPicPr>
            <p:cNvPr id="8" name="Picture 2" descr="C:\Documents and Settings\shoji-f\デスクトップ\monthall.png"/>
            <p:cNvPicPr>
              <a:picLocks noChangeAspect="1" noChangeArrowheads="1"/>
            </p:cNvPicPr>
            <p:nvPr/>
          </p:nvPicPr>
          <p:blipFill>
            <a:blip r:embed="rId3" cstate="print"/>
            <a:stretch>
              <a:fillRect/>
            </a:stretch>
          </p:blipFill>
          <p:spPr bwMode="auto">
            <a:xfrm>
              <a:off x="2196008" y="-199466"/>
              <a:ext cx="5675343" cy="7156858"/>
            </a:xfrm>
            <a:prstGeom prst="rect">
              <a:avLst/>
            </a:prstGeom>
            <a:noFill/>
          </p:spPr>
        </p:pic>
        <p:sp>
          <p:nvSpPr>
            <p:cNvPr id="9" name="テキスト ボックス 7"/>
            <p:cNvSpPr txBox="1">
              <a:spLocks noChangeArrowheads="1"/>
            </p:cNvSpPr>
            <p:nvPr/>
          </p:nvSpPr>
          <p:spPr bwMode="auto">
            <a:xfrm>
              <a:off x="1547664" y="540000"/>
              <a:ext cx="1152401" cy="5866221"/>
            </a:xfrm>
            <a:prstGeom prst="rect">
              <a:avLst/>
            </a:prstGeom>
            <a:solidFill>
              <a:schemeClr val="bg1"/>
            </a:solidFill>
            <a:ln w="9525">
              <a:noFill/>
              <a:miter lim="800000"/>
              <a:headEnd/>
              <a:tailEnd/>
            </a:ln>
          </p:spPr>
          <p:txBody>
            <a:bodyPr wrap="square">
              <a:spAutoFit/>
            </a:bodyPr>
            <a:lstStyle/>
            <a:p>
              <a:pPr algn="r"/>
              <a:r>
                <a:rPr lang="en-US" altLang="ja-JP" sz="800" dirty="0" smtClean="0"/>
                <a:t>Ant</a:t>
              </a:r>
              <a:endParaRPr lang="en-US" altLang="ja-JP" sz="800" dirty="0"/>
            </a:p>
            <a:p>
              <a:pPr algn="r"/>
              <a:r>
                <a:rPr lang="en-US" altLang="ja-JP" sz="800" dirty="0" smtClean="0"/>
                <a:t>HTTP</a:t>
              </a:r>
              <a:r>
                <a:rPr lang="ja-JP" altLang="en-US" sz="800" dirty="0" smtClean="0"/>
                <a:t> </a:t>
              </a:r>
              <a:r>
                <a:rPr lang="en-US" altLang="ja-JP" sz="800" dirty="0" smtClean="0"/>
                <a:t>Server</a:t>
              </a:r>
              <a:endParaRPr lang="en-US" altLang="ja-JP" sz="800" dirty="0"/>
            </a:p>
            <a:p>
              <a:pPr algn="r"/>
              <a:r>
                <a:rPr lang="en-US" altLang="ja-JP" sz="800" dirty="0"/>
                <a:t>Tomcat</a:t>
              </a:r>
            </a:p>
            <a:p>
              <a:pPr algn="r"/>
              <a:r>
                <a:rPr lang="en-US" altLang="ja-JP" sz="800" dirty="0"/>
                <a:t>BIRT</a:t>
              </a:r>
            </a:p>
            <a:p>
              <a:pPr algn="r"/>
              <a:r>
                <a:rPr lang="en-US" altLang="ja-JP" sz="800" dirty="0" smtClean="0"/>
                <a:t>Modeling</a:t>
              </a:r>
              <a:endParaRPr lang="en-US" altLang="ja-JP" sz="800" dirty="0"/>
            </a:p>
            <a:p>
              <a:pPr algn="r"/>
              <a:r>
                <a:rPr lang="en-US" altLang="ja-JP" sz="800" dirty="0"/>
                <a:t>PDE</a:t>
              </a:r>
            </a:p>
            <a:p>
              <a:pPr algn="r"/>
              <a:r>
                <a:rPr lang="en-US" altLang="ja-JP" sz="800" dirty="0"/>
                <a:t>Platform</a:t>
              </a:r>
            </a:p>
            <a:p>
              <a:pPr algn="r"/>
              <a:r>
                <a:rPr lang="en-US" altLang="ja-JP" sz="800" dirty="0"/>
                <a:t>RT</a:t>
              </a:r>
            </a:p>
            <a:p>
              <a:pPr algn="r"/>
              <a:r>
                <a:rPr lang="en-US" altLang="ja-JP" sz="800" dirty="0" smtClean="0"/>
                <a:t>Technology</a:t>
              </a:r>
            </a:p>
            <a:p>
              <a:pPr algn="r"/>
              <a:r>
                <a:rPr lang="en-US" altLang="ja-JP" sz="800" dirty="0" smtClean="0"/>
                <a:t>Fedora</a:t>
              </a:r>
              <a:endParaRPr lang="en-US" altLang="ja-JP" sz="800" dirty="0"/>
            </a:p>
            <a:p>
              <a:pPr algn="r"/>
              <a:r>
                <a:rPr lang="en-US" altLang="ja-JP" sz="800" dirty="0" smtClean="0"/>
                <a:t>GCC</a:t>
              </a:r>
              <a:endParaRPr lang="en-US" altLang="ja-JP" sz="800" dirty="0"/>
            </a:p>
            <a:p>
              <a:pPr algn="r"/>
              <a:r>
                <a:rPr lang="en-US" altLang="ja-JP" sz="800" dirty="0" err="1" smtClean="0"/>
                <a:t>Globus</a:t>
              </a:r>
              <a:endParaRPr lang="en-US" altLang="ja-JP" sz="800" dirty="0" smtClean="0"/>
            </a:p>
            <a:p>
              <a:pPr algn="r"/>
              <a:r>
                <a:rPr lang="en-US" altLang="ja-JP" sz="800" dirty="0" smtClean="0"/>
                <a:t>Mess</a:t>
              </a:r>
              <a:endParaRPr lang="en-US" altLang="ja-JP" sz="800" dirty="0"/>
            </a:p>
            <a:p>
              <a:pPr algn="r"/>
              <a:r>
                <a:rPr lang="en-US" altLang="ja-JP" sz="800" dirty="0" err="1" smtClean="0"/>
                <a:t>Bugzilla</a:t>
              </a:r>
              <a:endParaRPr lang="en-US" altLang="ja-JP" sz="800" dirty="0"/>
            </a:p>
            <a:p>
              <a:pPr algn="r"/>
              <a:r>
                <a:rPr lang="en-US" altLang="ja-JP" sz="800" dirty="0" err="1"/>
                <a:t>Calender</a:t>
              </a:r>
              <a:endParaRPr lang="en-US" altLang="ja-JP" sz="800" dirty="0"/>
            </a:p>
            <a:p>
              <a:pPr algn="r"/>
              <a:r>
                <a:rPr lang="en-US" altLang="ja-JP" sz="800" dirty="0"/>
                <a:t>Camino</a:t>
              </a:r>
            </a:p>
            <a:p>
              <a:pPr algn="r"/>
              <a:r>
                <a:rPr lang="en-US" altLang="ja-JP" sz="800" dirty="0" smtClean="0"/>
                <a:t>Firefox</a:t>
              </a:r>
              <a:endParaRPr lang="en-US" altLang="ja-JP" sz="800" dirty="0"/>
            </a:p>
            <a:p>
              <a:pPr algn="r"/>
              <a:r>
                <a:rPr lang="en-US" altLang="ja-JP" sz="800" dirty="0" err="1"/>
                <a:t>Seamonkey</a:t>
              </a:r>
              <a:endParaRPr lang="en-US" altLang="ja-JP" sz="800" dirty="0"/>
            </a:p>
            <a:p>
              <a:pPr algn="r"/>
              <a:r>
                <a:rPr lang="en-US" altLang="ja-JP" sz="800" dirty="0" smtClean="0"/>
                <a:t>Thunderbird</a:t>
              </a:r>
            </a:p>
            <a:p>
              <a:pPr algn="r"/>
              <a:r>
                <a:rPr lang="en-US" altLang="ja-JP" sz="800" dirty="0" smtClean="0"/>
                <a:t>Database</a:t>
              </a:r>
            </a:p>
            <a:p>
              <a:pPr algn="r"/>
              <a:r>
                <a:rPr lang="en-US" altLang="ja-JP" sz="800" dirty="0" smtClean="0"/>
                <a:t>Framework</a:t>
              </a:r>
            </a:p>
            <a:p>
              <a:pPr algn="r"/>
              <a:r>
                <a:rPr lang="en-US" altLang="ja-JP" sz="800" dirty="0" smtClean="0"/>
                <a:t>Spreadsheet</a:t>
              </a:r>
            </a:p>
            <a:p>
              <a:pPr algn="r"/>
              <a:r>
                <a:rPr lang="en-US" altLang="ja-JP" sz="800" dirty="0" err="1" smtClean="0"/>
                <a:t>Wordprocessor</a:t>
              </a:r>
              <a:endParaRPr lang="en-US" altLang="ja-JP" sz="800" dirty="0" smtClean="0"/>
            </a:p>
            <a:p>
              <a:pPr algn="r"/>
              <a:r>
                <a:rPr lang="en-US" altLang="ja-JP" sz="800" dirty="0" err="1" smtClean="0"/>
                <a:t>Osafoundation</a:t>
              </a:r>
              <a:endParaRPr lang="en-US" altLang="ja-JP" sz="800" dirty="0" smtClean="0"/>
            </a:p>
            <a:p>
              <a:pPr algn="r"/>
              <a:r>
                <a:rPr lang="en-US" altLang="ja-JP" sz="800" dirty="0" smtClean="0"/>
                <a:t>Songbird</a:t>
              </a:r>
              <a:endParaRPr lang="en-US" altLang="ja-JP" sz="800" dirty="0"/>
            </a:p>
            <a:p>
              <a:pPr algn="r"/>
              <a:r>
                <a:rPr lang="en-US" altLang="ja-JP" sz="800" dirty="0" err="1"/>
                <a:t>Wireshark</a:t>
              </a:r>
              <a:endParaRPr lang="en-US" altLang="ja-JP" sz="800" dirty="0"/>
            </a:p>
            <a:p>
              <a:pPr algn="r"/>
              <a:r>
                <a:rPr lang="en-US" altLang="ja-JP" sz="800" dirty="0" smtClean="0"/>
                <a:t>Xfree86</a:t>
              </a:r>
              <a:endParaRPr lang="en-US" altLang="ja-JP" sz="800" dirty="0"/>
            </a:p>
            <a:p>
              <a:pPr algn="r"/>
              <a:endParaRPr lang="en-US" altLang="ja-JP" sz="800" dirty="0" smtClean="0"/>
            </a:p>
            <a:p>
              <a:pPr algn="r"/>
              <a:endParaRPr lang="en-US" altLang="ja-JP" sz="800" dirty="0" smtClean="0"/>
            </a:p>
            <a:p>
              <a:pPr algn="r"/>
              <a:endParaRPr lang="en-US" altLang="ja-JP" sz="800" dirty="0" smtClean="0"/>
            </a:p>
            <a:p>
              <a:pPr algn="r"/>
              <a:r>
                <a:rPr lang="en-US" altLang="ja-JP" sz="800" dirty="0" smtClean="0"/>
                <a:t>JDT</a:t>
              </a:r>
            </a:p>
            <a:p>
              <a:pPr algn="r"/>
              <a:r>
                <a:rPr lang="en-US" altLang="ja-JP" sz="800" dirty="0" err="1" smtClean="0"/>
                <a:t>Freedesktop</a:t>
              </a:r>
              <a:endParaRPr lang="en-US" altLang="ja-JP" sz="800" dirty="0" smtClean="0"/>
            </a:p>
            <a:p>
              <a:pPr algn="r"/>
              <a:r>
                <a:rPr lang="en-US" altLang="ja-JP" sz="800" dirty="0" smtClean="0"/>
                <a:t>Fennec</a:t>
              </a:r>
            </a:p>
            <a:p>
              <a:pPr algn="r"/>
              <a:r>
                <a:rPr lang="en-US" altLang="ja-JP" sz="800" dirty="0" smtClean="0"/>
                <a:t>Drawing</a:t>
              </a:r>
            </a:p>
            <a:p>
              <a:pPr algn="r"/>
              <a:r>
                <a:rPr lang="en-US" altLang="ja-JP" sz="800" dirty="0" smtClean="0"/>
                <a:t>Presentation</a:t>
              </a:r>
            </a:p>
            <a:p>
              <a:pPr algn="r"/>
              <a:endParaRPr lang="en-US" altLang="ja-JP" sz="800" dirty="0" smtClean="0"/>
            </a:p>
            <a:p>
              <a:pPr algn="r"/>
              <a:endParaRPr lang="en-US" altLang="ja-JP" sz="800" dirty="0" smtClean="0"/>
            </a:p>
          </p:txBody>
        </p:sp>
      </p:grpSp>
      <p:sp>
        <p:nvSpPr>
          <p:cNvPr id="11" name="タイトル 1"/>
          <p:cNvSpPr>
            <a:spLocks noGrp="1"/>
          </p:cNvSpPr>
          <p:nvPr>
            <p:ph type="title"/>
          </p:nvPr>
        </p:nvSpPr>
        <p:spPr/>
        <p:txBody>
          <a:bodyPr/>
          <a:lstStyle/>
          <a:p>
            <a:r>
              <a:rPr lang="en-US" altLang="ja-JP" dirty="0" smtClean="0"/>
              <a:t>RQ1</a:t>
            </a:r>
            <a:r>
              <a:rPr lang="ja-JP" altLang="en-US" dirty="0" smtClean="0"/>
              <a:t>考察：コミッター選出の指標として有効な活動</a:t>
            </a:r>
            <a:endParaRPr kumimoji="1" lang="ja-JP" altLang="en-US" dirty="0"/>
          </a:p>
        </p:txBody>
      </p:sp>
      <p:sp>
        <p:nvSpPr>
          <p:cNvPr id="3" name="コンテンツ プレースホルダ 2"/>
          <p:cNvSpPr>
            <a:spLocks noGrp="1"/>
          </p:cNvSpPr>
          <p:nvPr>
            <p:ph idx="1"/>
          </p:nvPr>
        </p:nvSpPr>
        <p:spPr>
          <a:xfrm>
            <a:off x="457200" y="836713"/>
            <a:ext cx="8291264" cy="504055"/>
          </a:xfrm>
        </p:spPr>
        <p:txBody>
          <a:bodyPr/>
          <a:lstStyle/>
          <a:p>
            <a:r>
              <a:rPr lang="ja-JP" altLang="en-US" dirty="0" smtClean="0"/>
              <a:t>コミッター昇格前の参加期間の分布</a:t>
            </a:r>
            <a:endParaRPr lang="en-US" altLang="ja-JP" dirty="0" smtClean="0"/>
          </a:p>
        </p:txBody>
      </p:sp>
      <p:sp>
        <p:nvSpPr>
          <p:cNvPr id="12" name="コンテンツ プレースホルダ 2"/>
          <p:cNvSpPr txBox="1">
            <a:spLocks/>
          </p:cNvSpPr>
          <p:nvPr/>
        </p:nvSpPr>
        <p:spPr bwMode="gray">
          <a:xfrm>
            <a:off x="5004048" y="1340768"/>
            <a:ext cx="4032448" cy="3960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lang="ja-JP" altLang="en-US" sz="2000" kern="0" noProof="0" dirty="0" smtClean="0">
                <a:latin typeface="+mn-lt"/>
                <a:ea typeface="+mn-ea"/>
              </a:rPr>
              <a:t>有意差ありのプロジェクトが，有意差なしのプロジェクトに比べて参加期間が長い</a:t>
            </a:r>
            <a:endParaRPr lang="en-US" altLang="ja-JP" sz="2000" kern="0" noProof="0" dirty="0" smtClean="0">
              <a:latin typeface="+mn-lt"/>
              <a:ea typeface="+mn-ea"/>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1" lang="ja-JP" altLang="en-US" sz="2000" b="0" i="0" u="none" strike="noStrike" kern="0" cap="none" spc="0" normalizeH="0" baseline="0" noProof="0" dirty="0" smtClean="0">
                <a:ln>
                  <a:noFill/>
                </a:ln>
                <a:solidFill>
                  <a:schemeClr val="tx1"/>
                </a:solidFill>
                <a:effectLst/>
                <a:uLnTx/>
                <a:uFillTx/>
                <a:latin typeface="+mn-lt"/>
                <a:ea typeface="+mn-ea"/>
              </a:rPr>
              <a:t>殆どのプロジェクトにおいて，</a:t>
            </a:r>
            <a:r>
              <a:rPr kumimoji="1" lang="en-US" altLang="ja-JP" sz="2000" b="0" i="0" u="none" strike="noStrike" kern="0" cap="none" spc="0" normalizeH="0" baseline="0" noProof="0" dirty="0" smtClean="0">
                <a:ln>
                  <a:noFill/>
                </a:ln>
                <a:solidFill>
                  <a:schemeClr val="tx1"/>
                </a:solidFill>
                <a:effectLst/>
                <a:uLnTx/>
                <a:uFillTx/>
                <a:latin typeface="+mn-lt"/>
                <a:ea typeface="+mn-ea"/>
              </a:rPr>
              <a:t>75%</a:t>
            </a:r>
            <a:r>
              <a:rPr kumimoji="1" lang="ja-JP" altLang="en-US" sz="2000" b="0" i="0" u="none" strike="noStrike" kern="0" cap="none" spc="0" normalizeH="0" baseline="0" noProof="0" dirty="0" smtClean="0">
                <a:ln>
                  <a:noFill/>
                </a:ln>
                <a:solidFill>
                  <a:schemeClr val="tx1"/>
                </a:solidFill>
                <a:effectLst/>
                <a:uLnTx/>
                <a:uFillTx/>
                <a:latin typeface="+mn-lt"/>
                <a:ea typeface="+mn-ea"/>
              </a:rPr>
              <a:t>のコミッターが約</a:t>
            </a:r>
            <a:r>
              <a:rPr kumimoji="1" lang="en-US" altLang="ja-JP" sz="2000" b="0" i="0" u="none" strike="noStrike" kern="0" cap="none" spc="0" normalizeH="0" baseline="0" noProof="0" dirty="0" smtClean="0">
                <a:ln>
                  <a:noFill/>
                </a:ln>
                <a:solidFill>
                  <a:schemeClr val="tx1"/>
                </a:solidFill>
                <a:effectLst/>
                <a:uLnTx/>
                <a:uFillTx/>
                <a:latin typeface="+mn-lt"/>
                <a:ea typeface="+mn-ea"/>
              </a:rPr>
              <a:t>1</a:t>
            </a:r>
            <a:r>
              <a:rPr lang="ja-JP" altLang="en-US" sz="2000" kern="0" noProof="0" dirty="0" smtClean="0">
                <a:latin typeface="+mn-lt"/>
                <a:ea typeface="+mn-ea"/>
              </a:rPr>
              <a:t>年以内に昇格している</a:t>
            </a:r>
            <a:endParaRPr lang="en-US" altLang="ja-JP" sz="2000" kern="0" noProof="0" dirty="0" smtClean="0">
              <a:latin typeface="+mn-lt"/>
              <a:ea typeface="+mn-ea"/>
            </a:endParaRP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1" lang="en-US" altLang="ja-JP" sz="2000" b="0" i="0" u="none" strike="noStrike" kern="0" cap="none" spc="0" normalizeH="0" baseline="0" noProof="0" dirty="0" err="1" smtClean="0">
                <a:ln>
                  <a:noFill/>
                </a:ln>
                <a:solidFill>
                  <a:schemeClr val="tx1"/>
                </a:solidFill>
                <a:effectLst/>
                <a:uLnTx/>
                <a:uFillTx/>
                <a:latin typeface="+mn-lt"/>
                <a:ea typeface="+mn-ea"/>
              </a:rPr>
              <a:t>Globus</a:t>
            </a:r>
            <a:r>
              <a:rPr kumimoji="1" lang="ja-JP" altLang="en-US" sz="2000" b="0" i="0" u="none" strike="noStrike" kern="0" cap="none" spc="0" normalizeH="0" baseline="0" noProof="0" dirty="0" smtClean="0">
                <a:ln>
                  <a:noFill/>
                </a:ln>
                <a:solidFill>
                  <a:schemeClr val="tx1"/>
                </a:solidFill>
                <a:effectLst/>
                <a:uLnTx/>
                <a:uFillTx/>
                <a:latin typeface="+mn-lt"/>
                <a:ea typeface="+mn-ea"/>
              </a:rPr>
              <a:t>と</a:t>
            </a:r>
            <a:r>
              <a:rPr kumimoji="1" lang="en-US" altLang="ja-JP" sz="2000" b="0" i="0" u="none" strike="noStrike" kern="0" cap="none" spc="0" normalizeH="0" baseline="0" noProof="0" dirty="0" smtClean="0">
                <a:ln>
                  <a:noFill/>
                </a:ln>
                <a:solidFill>
                  <a:schemeClr val="tx1"/>
                </a:solidFill>
                <a:effectLst/>
                <a:uLnTx/>
                <a:uFillTx/>
                <a:latin typeface="+mn-lt"/>
                <a:ea typeface="+mn-ea"/>
              </a:rPr>
              <a:t>Mess</a:t>
            </a:r>
            <a:r>
              <a:rPr kumimoji="1" lang="ja-JP" altLang="en-US" sz="2000" b="0" i="0" u="none" strike="noStrike" kern="0" cap="none" spc="0" normalizeH="0" baseline="0" noProof="0" dirty="0" smtClean="0">
                <a:ln>
                  <a:noFill/>
                </a:ln>
                <a:solidFill>
                  <a:schemeClr val="tx1"/>
                </a:solidFill>
                <a:effectLst/>
                <a:uLnTx/>
                <a:uFillTx/>
                <a:latin typeface="+mn-lt"/>
                <a:ea typeface="+mn-ea"/>
              </a:rPr>
              <a:t>では，コミッター昇格までに長期間かかっている</a:t>
            </a:r>
            <a:endParaRPr kumimoji="1" lang="ja-JP" altLang="en-US" sz="2000" b="0" i="0" u="none" strike="noStrike" kern="0" cap="none" spc="0" normalizeH="0" baseline="0" noProof="0" dirty="0">
              <a:ln>
                <a:noFill/>
              </a:ln>
              <a:solidFill>
                <a:schemeClr val="tx1"/>
              </a:solidFill>
              <a:effectLst/>
              <a:uLnTx/>
              <a:uFillTx/>
              <a:latin typeface="+mn-lt"/>
              <a:ea typeface="+mn-ea"/>
            </a:endParaRPr>
          </a:p>
        </p:txBody>
      </p:sp>
      <p:grpSp>
        <p:nvGrpSpPr>
          <p:cNvPr id="17" name="グループ化 16"/>
          <p:cNvGrpSpPr/>
          <p:nvPr/>
        </p:nvGrpSpPr>
        <p:grpSpPr>
          <a:xfrm>
            <a:off x="107504" y="1268760"/>
            <a:ext cx="4824536" cy="4536504"/>
            <a:chOff x="4067944" y="1196752"/>
            <a:chExt cx="4824536" cy="4608512"/>
          </a:xfrm>
        </p:grpSpPr>
        <p:sp>
          <p:nvSpPr>
            <p:cNvPr id="13" name="角丸四角形 12"/>
            <p:cNvSpPr/>
            <p:nvPr/>
          </p:nvSpPr>
          <p:spPr>
            <a:xfrm>
              <a:off x="4067944" y="1196752"/>
              <a:ext cx="4824536" cy="3744416"/>
            </a:xfrm>
            <a:prstGeom prst="roundRect">
              <a:avLst>
                <a:gd name="adj" fmla="val 527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4067944" y="5013176"/>
              <a:ext cx="4824536" cy="792088"/>
            </a:xfrm>
            <a:prstGeom prst="roundRect">
              <a:avLst>
                <a:gd name="adj" fmla="val 2079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6732240" y="1268760"/>
              <a:ext cx="1959191" cy="369332"/>
            </a:xfrm>
            <a:prstGeom prst="rect">
              <a:avLst/>
            </a:prstGeom>
            <a:noFill/>
          </p:spPr>
          <p:txBody>
            <a:bodyPr wrap="none" rtlCol="0">
              <a:spAutoFit/>
            </a:bodyPr>
            <a:lstStyle/>
            <a:p>
              <a:r>
                <a:rPr kumimoji="1" lang="ja-JP" altLang="en-US" dirty="0" smtClean="0">
                  <a:solidFill>
                    <a:srgbClr val="FF0000"/>
                  </a:solidFill>
                </a:rPr>
                <a:t>統計的有意差あり</a:t>
              </a:r>
              <a:endParaRPr kumimoji="1" lang="ja-JP" altLang="en-US" dirty="0">
                <a:solidFill>
                  <a:srgbClr val="FF0000"/>
                </a:solidFill>
              </a:endParaRPr>
            </a:p>
          </p:txBody>
        </p:sp>
        <p:sp>
          <p:nvSpPr>
            <p:cNvPr id="16" name="テキスト ボックス 15"/>
            <p:cNvSpPr txBox="1"/>
            <p:nvPr/>
          </p:nvSpPr>
          <p:spPr>
            <a:xfrm>
              <a:off x="6732240" y="5013176"/>
              <a:ext cx="1954381" cy="369332"/>
            </a:xfrm>
            <a:prstGeom prst="rect">
              <a:avLst/>
            </a:prstGeom>
            <a:noFill/>
          </p:spPr>
          <p:txBody>
            <a:bodyPr wrap="none" rtlCol="0">
              <a:spAutoFit/>
            </a:bodyPr>
            <a:lstStyle/>
            <a:p>
              <a:r>
                <a:rPr kumimoji="1" lang="ja-JP" altLang="en-US" dirty="0" smtClean="0">
                  <a:solidFill>
                    <a:srgbClr val="FF0000"/>
                  </a:solidFill>
                </a:rPr>
                <a:t>統計的有意差なし</a:t>
              </a:r>
              <a:endParaRPr kumimoji="1" lang="ja-JP" altLang="en-US" dirty="0">
                <a:solidFill>
                  <a:srgbClr val="FF0000"/>
                </a:solidFill>
              </a:endParaRPr>
            </a:p>
          </p:txBody>
        </p:sp>
      </p:grpSp>
      <p:sp>
        <p:nvSpPr>
          <p:cNvPr id="18" name="テキスト ボックス 17"/>
          <p:cNvSpPr txBox="1"/>
          <p:nvPr/>
        </p:nvSpPr>
        <p:spPr>
          <a:xfrm>
            <a:off x="2123728" y="6156012"/>
            <a:ext cx="1569660" cy="369332"/>
          </a:xfrm>
          <a:prstGeom prst="rect">
            <a:avLst/>
          </a:prstGeom>
          <a:solidFill>
            <a:schemeClr val="bg1"/>
          </a:solidFill>
        </p:spPr>
        <p:txBody>
          <a:bodyPr wrap="none" rtlCol="0">
            <a:spAutoFit/>
          </a:bodyPr>
          <a:lstStyle/>
          <a:p>
            <a:r>
              <a:rPr kumimoji="1" lang="ja-JP" altLang="en-US" dirty="0" smtClean="0"/>
              <a:t>参加期間（月）</a:t>
            </a:r>
            <a:endParaRPr kumimoji="1" lang="ja-JP" altLang="en-US" dirty="0"/>
          </a:p>
        </p:txBody>
      </p:sp>
      <p:sp>
        <p:nvSpPr>
          <p:cNvPr id="20" name="角丸四角形 19"/>
          <p:cNvSpPr/>
          <p:nvPr/>
        </p:nvSpPr>
        <p:spPr>
          <a:xfrm>
            <a:off x="108396" y="5877420"/>
            <a:ext cx="8928100"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dirty="0" smtClean="0">
                <a:solidFill>
                  <a:schemeClr val="tx1"/>
                </a:solidFill>
              </a:rPr>
              <a:t>約</a:t>
            </a:r>
            <a:r>
              <a:rPr lang="en-US" altLang="ja-JP" sz="2400" dirty="0" smtClean="0">
                <a:solidFill>
                  <a:schemeClr val="tx1"/>
                </a:solidFill>
              </a:rPr>
              <a:t>1</a:t>
            </a:r>
            <a:r>
              <a:rPr lang="ja-JP" altLang="en-US" sz="2400" dirty="0" smtClean="0">
                <a:solidFill>
                  <a:schemeClr val="tx1"/>
                </a:solidFill>
              </a:rPr>
              <a:t>年の参加期間がコミッター選出の指標として有効</a:t>
            </a:r>
            <a:endParaRPr lang="ja-JP" altLang="en-US" sz="2400" dirty="0">
              <a:solidFill>
                <a:schemeClr val="tx1"/>
              </a:solidFill>
            </a:endParaRPr>
          </a:p>
        </p:txBody>
      </p:sp>
      <p:sp>
        <p:nvSpPr>
          <p:cNvPr id="19" name="角丸四角形 18"/>
          <p:cNvSpPr/>
          <p:nvPr/>
        </p:nvSpPr>
        <p:spPr>
          <a:xfrm>
            <a:off x="107504" y="2780928"/>
            <a:ext cx="4824536"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コンテンツ プレースホルダ 6"/>
          <p:cNvGraphicFramePr>
            <a:graphicFrameLocks noGrp="1"/>
          </p:cNvGraphicFramePr>
          <p:nvPr>
            <p:ph idx="1"/>
          </p:nvPr>
        </p:nvGraphicFramePr>
        <p:xfrm>
          <a:off x="827583" y="2729086"/>
          <a:ext cx="7488833" cy="2788146"/>
        </p:xfrm>
        <a:graphic>
          <a:graphicData uri="http://schemas.openxmlformats.org/drawingml/2006/table">
            <a:tbl>
              <a:tblPr/>
              <a:tblGrid>
                <a:gridCol w="2952328"/>
                <a:gridCol w="1584176"/>
                <a:gridCol w="1584176"/>
                <a:gridCol w="1368153"/>
              </a:tblGrid>
              <a:tr h="494526">
                <a:tc>
                  <a:txBody>
                    <a:bodyPr/>
                    <a:lstStyle/>
                    <a:p>
                      <a:pPr algn="ctr" fontAlgn="ctr"/>
                      <a:r>
                        <a:rPr lang="ja-JP" altLang="en-US" sz="1600" b="0" i="0" u="none" strike="noStrike" dirty="0">
                          <a:solidFill>
                            <a:srgbClr val="000000"/>
                          </a:solidFill>
                          <a:latin typeface="ＭＳ Ｐゴシック"/>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smtClean="0">
                          <a:solidFill>
                            <a:srgbClr val="000000"/>
                          </a:solidFill>
                          <a:latin typeface="ＭＳ Ｐゴシック"/>
                        </a:rPr>
                        <a:t>パッチ</a:t>
                      </a:r>
                      <a:r>
                        <a:rPr lang="ja-JP" altLang="en-US" sz="1600" b="0" i="0" u="none" strike="noStrike" dirty="0">
                          <a:solidFill>
                            <a:srgbClr val="000000"/>
                          </a:solidFill>
                          <a:latin typeface="ＭＳ Ｐゴシック"/>
                        </a:rPr>
                        <a:t>投稿数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smtClean="0">
                          <a:solidFill>
                            <a:srgbClr val="000000"/>
                          </a:solidFill>
                          <a:latin typeface="ＭＳ Ｐゴシック"/>
                        </a:rPr>
                        <a:t>レビュー数</a:t>
                      </a:r>
                      <a:endParaRPr lang="ja-JP" altLang="en-US" sz="1600" b="0" i="0" u="none" strike="noStrike" dirty="0">
                        <a:solidFill>
                          <a:srgbClr val="000000"/>
                        </a:solidFill>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smtClean="0">
                          <a:solidFill>
                            <a:srgbClr val="000000"/>
                          </a:solidFill>
                          <a:latin typeface="ＭＳ Ｐゴシック"/>
                        </a:rPr>
                        <a:t>コメント数</a:t>
                      </a:r>
                      <a:endParaRPr lang="ja-JP" altLang="en-US" sz="1600" b="0" i="0" u="none" strike="noStrike" dirty="0">
                        <a:solidFill>
                          <a:srgbClr val="000000"/>
                        </a:solidFill>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smtClean="0">
                          <a:solidFill>
                            <a:srgbClr val="000000"/>
                          </a:solidFill>
                          <a:latin typeface="ＭＳ Ｐゴシック"/>
                        </a:rPr>
                        <a:t>Apache</a:t>
                      </a:r>
                    </a:p>
                    <a:p>
                      <a:pPr algn="ctr" fontAlgn="ctr"/>
                      <a:r>
                        <a:rPr lang="en-US" sz="1200" b="0" i="0" u="none" strike="noStrike" dirty="0" smtClean="0">
                          <a:solidFill>
                            <a:srgbClr val="000000"/>
                          </a:solidFill>
                          <a:latin typeface="ＭＳ Ｐゴシック"/>
                        </a:rPr>
                        <a:t>(Ant, HTTP Server, Tomcat)</a:t>
                      </a:r>
                      <a:endParaRPr lang="en-US" sz="1200" b="0" i="0" u="none" strike="noStrike" dirty="0">
                        <a:solidFill>
                          <a:srgbClr val="000000"/>
                        </a:solidFill>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2/3 (67%)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1/2 (50%)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3/3 (100%)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smtClean="0">
                          <a:solidFill>
                            <a:srgbClr val="000000"/>
                          </a:solidFill>
                          <a:latin typeface="ＭＳ Ｐゴシック"/>
                        </a:rPr>
                        <a:t>Eclipse</a:t>
                      </a:r>
                    </a:p>
                    <a:p>
                      <a:pPr algn="ctr" fontAlgn="ctr"/>
                      <a:r>
                        <a:rPr lang="en-US" sz="1200" b="0" i="0" u="none" strike="noStrike" dirty="0" smtClean="0">
                          <a:solidFill>
                            <a:srgbClr val="000000"/>
                          </a:solidFill>
                          <a:latin typeface="ＭＳ Ｐゴシック"/>
                        </a:rPr>
                        <a:t>(BIRT, JDT, Modeling,</a:t>
                      </a:r>
                      <a:r>
                        <a:rPr lang="en-US" sz="1200" b="0" i="0" u="none" strike="noStrike" baseline="0" dirty="0" smtClean="0">
                          <a:solidFill>
                            <a:srgbClr val="000000"/>
                          </a:solidFill>
                          <a:latin typeface="ＭＳ Ｐゴシック"/>
                        </a:rPr>
                        <a:t> PDE, Platform, RT, Technology</a:t>
                      </a:r>
                      <a:r>
                        <a:rPr lang="en-US" sz="1200" b="0" i="0" u="none" strike="noStrike" dirty="0" smtClean="0">
                          <a:solidFill>
                            <a:srgbClr val="000000"/>
                          </a:solidFill>
                          <a:latin typeface="ＭＳ Ｐゴシック"/>
                        </a:rPr>
                        <a:t>)</a:t>
                      </a:r>
                      <a:endParaRPr lang="en-US" sz="1200" b="0" i="0" u="none" strike="noStrike" dirty="0">
                        <a:solidFill>
                          <a:srgbClr val="000000"/>
                        </a:solidFill>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4/6 (67%)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latin typeface="ＭＳ Ｐゴシック"/>
                        </a:rPr>
                        <a:t>4/6 (67%)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6/7(86%)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smtClean="0">
                          <a:solidFill>
                            <a:srgbClr val="000000"/>
                          </a:solidFill>
                          <a:latin typeface="ＭＳ Ｐゴシック"/>
                        </a:rPr>
                        <a:t>Mozilla</a:t>
                      </a:r>
                    </a:p>
                    <a:p>
                      <a:pPr algn="ctr" fontAlgn="ctr"/>
                      <a:r>
                        <a:rPr lang="en-US" sz="1200" b="0" i="0" u="none" strike="noStrike" dirty="0" smtClean="0">
                          <a:solidFill>
                            <a:srgbClr val="000000"/>
                          </a:solidFill>
                          <a:latin typeface="ＭＳ Ｐゴシック"/>
                        </a:rPr>
                        <a:t>(</a:t>
                      </a:r>
                      <a:r>
                        <a:rPr lang="en-US" sz="1200" b="0" i="0" u="none" strike="noStrike" dirty="0" err="1" smtClean="0">
                          <a:solidFill>
                            <a:srgbClr val="000000"/>
                          </a:solidFill>
                          <a:latin typeface="ＭＳ Ｐゴシック"/>
                        </a:rPr>
                        <a:t>Bugzilla</a:t>
                      </a:r>
                      <a:r>
                        <a:rPr lang="en-US" sz="1200" b="0" i="0" u="none" strike="noStrike" dirty="0" smtClean="0">
                          <a:solidFill>
                            <a:srgbClr val="000000"/>
                          </a:solidFill>
                          <a:latin typeface="ＭＳ Ｐゴシック"/>
                        </a:rPr>
                        <a:t>, </a:t>
                      </a:r>
                      <a:r>
                        <a:rPr lang="en-US" sz="1200" b="0" i="0" u="none" strike="noStrike" dirty="0" err="1" smtClean="0">
                          <a:solidFill>
                            <a:srgbClr val="000000"/>
                          </a:solidFill>
                          <a:latin typeface="ＭＳ Ｐゴシック"/>
                        </a:rPr>
                        <a:t>Calender</a:t>
                      </a:r>
                      <a:r>
                        <a:rPr lang="en-US" sz="1200" b="0" i="0" u="none" strike="noStrike" dirty="0" smtClean="0">
                          <a:solidFill>
                            <a:srgbClr val="000000"/>
                          </a:solidFill>
                          <a:latin typeface="ＭＳ Ｐゴシック"/>
                        </a:rPr>
                        <a:t>, Camino, Fennec, Firefox, </a:t>
                      </a:r>
                      <a:r>
                        <a:rPr lang="en-US" sz="1200" b="0" i="0" u="none" strike="noStrike" dirty="0" err="1" smtClean="0">
                          <a:solidFill>
                            <a:srgbClr val="000000"/>
                          </a:solidFill>
                          <a:latin typeface="ＭＳ Ｐゴシック"/>
                        </a:rPr>
                        <a:t>Seamonkey</a:t>
                      </a:r>
                      <a:r>
                        <a:rPr lang="en-US" sz="1200" b="0" i="0" u="none" strike="noStrike" dirty="0" smtClean="0">
                          <a:solidFill>
                            <a:srgbClr val="000000"/>
                          </a:solidFill>
                          <a:latin typeface="ＭＳ Ｐゴシック"/>
                        </a:rPr>
                        <a:t>, Thunderbird)</a:t>
                      </a:r>
                      <a:endParaRPr lang="en-US" sz="1200" b="0" i="0" u="none" strike="noStrike" dirty="0">
                        <a:solidFill>
                          <a:srgbClr val="000000"/>
                        </a:solidFill>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3/7 (43%)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5/7 (71%)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a:solidFill>
                            <a:srgbClr val="000000"/>
                          </a:solidFill>
                          <a:latin typeface="ＭＳ Ｐゴシック"/>
                        </a:rPr>
                        <a:t>5/7 (71%)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23">
                <a:tc>
                  <a:txBody>
                    <a:bodyPr/>
                    <a:lstStyle/>
                    <a:p>
                      <a:pPr algn="ctr" fontAlgn="ctr"/>
                      <a:r>
                        <a:rPr lang="en-US" sz="1600" b="1" i="0" u="none" strike="noStrike" dirty="0" err="1" smtClean="0">
                          <a:solidFill>
                            <a:srgbClr val="000000"/>
                          </a:solidFill>
                          <a:latin typeface="ＭＳ Ｐゴシック"/>
                        </a:rPr>
                        <a:t>OpenOffice</a:t>
                      </a:r>
                      <a:endParaRPr lang="en-US" sz="1600" b="1" i="0" u="none" strike="noStrike" dirty="0" smtClean="0">
                        <a:solidFill>
                          <a:srgbClr val="000000"/>
                        </a:solidFill>
                        <a:latin typeface="ＭＳ Ｐゴシック"/>
                      </a:endParaRPr>
                    </a:p>
                    <a:p>
                      <a:pPr algn="ctr" fontAlgn="ctr"/>
                      <a:r>
                        <a:rPr lang="en-US" sz="1200" b="0" i="0" u="none" strike="noStrike" dirty="0" smtClean="0">
                          <a:solidFill>
                            <a:srgbClr val="000000"/>
                          </a:solidFill>
                          <a:latin typeface="ＭＳ Ｐゴシック"/>
                        </a:rPr>
                        <a:t>(Database, Drawing, Framework, Presentation, Spreadsheet, </a:t>
                      </a:r>
                      <a:r>
                        <a:rPr lang="en-US" sz="1200" b="0" i="0" u="none" strike="noStrike" dirty="0" err="1" smtClean="0">
                          <a:solidFill>
                            <a:srgbClr val="000000"/>
                          </a:solidFill>
                          <a:latin typeface="ＭＳ Ｐゴシック"/>
                        </a:rPr>
                        <a:t>Wordprocessor</a:t>
                      </a:r>
                      <a:r>
                        <a:rPr lang="en-US" sz="1200" b="0" i="0" u="none" strike="noStrike" dirty="0" smtClean="0">
                          <a:solidFill>
                            <a:srgbClr val="000000"/>
                          </a:solidFill>
                          <a:latin typeface="ＭＳ Ｐゴシック"/>
                        </a:rPr>
                        <a:t>)</a:t>
                      </a:r>
                      <a:endParaRPr lang="en-US" sz="1200" b="0" i="0" u="none" strike="noStrike" dirty="0">
                        <a:solidFill>
                          <a:srgbClr val="000000"/>
                        </a:solidFill>
                        <a:latin typeface="ＭＳ Ｐゴシック"/>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latin typeface="ＭＳ Ｐゴシック"/>
                        </a:rPr>
                        <a:t>1/6 (17%)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latin typeface="ＭＳ Ｐゴシック"/>
                        </a:rPr>
                        <a:t>0/4 (0%)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600" b="0" i="0" u="none" strike="noStrike" dirty="0">
                          <a:solidFill>
                            <a:srgbClr val="000000"/>
                          </a:solidFill>
                          <a:latin typeface="ＭＳ Ｐゴシック"/>
                        </a:rPr>
                        <a:t>3/6 (50%)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14</a:t>
            </a:fld>
            <a:endParaRPr lang="en-US" altLang="ja-JP" dirty="0"/>
          </a:p>
        </p:txBody>
      </p:sp>
      <p:sp>
        <p:nvSpPr>
          <p:cNvPr id="8" name="タイトル 1"/>
          <p:cNvSpPr>
            <a:spLocks noGrp="1"/>
          </p:cNvSpPr>
          <p:nvPr>
            <p:ph type="title"/>
          </p:nvPr>
        </p:nvSpPr>
        <p:spPr/>
        <p:txBody>
          <a:bodyPr/>
          <a:lstStyle/>
          <a:p>
            <a:r>
              <a:rPr lang="en-US" altLang="ja-JP" dirty="0" smtClean="0"/>
              <a:t>RQ1</a:t>
            </a:r>
            <a:r>
              <a:rPr lang="ja-JP" altLang="en-US" dirty="0" smtClean="0"/>
              <a:t>考察：コミッター選出の指標として有効な活動</a:t>
            </a:r>
            <a:endParaRPr kumimoji="1" lang="ja-JP" altLang="en-US" dirty="0"/>
          </a:p>
        </p:txBody>
      </p:sp>
      <p:sp>
        <p:nvSpPr>
          <p:cNvPr id="9" name="コンテンツ プレースホルダ 2"/>
          <p:cNvSpPr txBox="1">
            <a:spLocks/>
          </p:cNvSpPr>
          <p:nvPr/>
        </p:nvSpPr>
        <p:spPr bwMode="gray">
          <a:xfrm>
            <a:off x="179512" y="836712"/>
            <a:ext cx="8821613" cy="1800200"/>
          </a:xfrm>
          <a:prstGeom prst="rect">
            <a:avLst/>
          </a:prstGeom>
          <a:noFill/>
          <a:ln w="9525">
            <a:noFill/>
            <a:miter lim="800000"/>
            <a:headEnd/>
            <a:tailEnd/>
          </a:ln>
          <a:effectLst/>
        </p:spPr>
        <p:txBody>
          <a:bodyPr/>
          <a:lstStyle/>
          <a:p>
            <a:pPr marL="342900" indent="-342900">
              <a:spcBef>
                <a:spcPct val="20000"/>
              </a:spcBef>
              <a:buFontTx/>
              <a:buChar char="•"/>
              <a:defRPr/>
            </a:pPr>
            <a:r>
              <a:rPr lang="ja-JP" altLang="en-US" sz="2400" kern="0" dirty="0" smtClean="0"/>
              <a:t>大規模プロジェクトにおける，活動回数が指標として有効なプロジェクトの割合</a:t>
            </a:r>
            <a:endParaRPr lang="en-US" altLang="ja-JP" sz="2400" kern="0" dirty="0"/>
          </a:p>
          <a:p>
            <a:pPr marL="1200150" lvl="2" indent="-285750">
              <a:spcBef>
                <a:spcPct val="20000"/>
              </a:spcBef>
              <a:buFontTx/>
              <a:buChar char="–"/>
              <a:defRPr/>
            </a:pPr>
            <a:r>
              <a:rPr lang="ja-JP" altLang="en-US" sz="2400" kern="0" dirty="0" smtClean="0">
                <a:latin typeface="+mn-lt"/>
                <a:ea typeface="+mn-ea"/>
              </a:rPr>
              <a:t>レビュー数は</a:t>
            </a:r>
            <a:r>
              <a:rPr lang="en-US" altLang="ja-JP" sz="2400" kern="0" dirty="0" smtClean="0">
                <a:latin typeface="+mn-lt"/>
                <a:ea typeface="+mn-ea"/>
              </a:rPr>
              <a:t>Mozilla</a:t>
            </a:r>
            <a:r>
              <a:rPr lang="ja-JP" altLang="en-US" sz="2400" kern="0" dirty="0" smtClean="0">
                <a:latin typeface="+mn-lt"/>
                <a:ea typeface="+mn-ea"/>
              </a:rPr>
              <a:t>において有効</a:t>
            </a:r>
            <a:endParaRPr lang="en-US" altLang="ja-JP" sz="2400" kern="0" dirty="0" smtClean="0">
              <a:latin typeface="+mn-lt"/>
              <a:ea typeface="+mn-ea"/>
            </a:endParaRPr>
          </a:p>
          <a:p>
            <a:pPr marL="1200150" lvl="2" indent="-285750">
              <a:spcBef>
                <a:spcPct val="20000"/>
              </a:spcBef>
              <a:buFontTx/>
              <a:buChar char="–"/>
              <a:defRPr/>
            </a:pPr>
            <a:r>
              <a:rPr lang="en-US" altLang="ja-JP" sz="2400" kern="0" dirty="0" err="1" smtClean="0">
                <a:latin typeface="+mn-lt"/>
                <a:ea typeface="+mn-ea"/>
              </a:rPr>
              <a:t>OpenOffice</a:t>
            </a:r>
            <a:r>
              <a:rPr lang="ja-JP" altLang="en-US" sz="2400" kern="0" dirty="0" smtClean="0">
                <a:latin typeface="+mn-lt"/>
                <a:ea typeface="+mn-ea"/>
              </a:rPr>
              <a:t>は有効な指標が少ない</a:t>
            </a:r>
            <a:endParaRPr lang="en-US" altLang="ja-JP" sz="2400" kern="0" dirty="0" smtClean="0">
              <a:latin typeface="+mn-lt"/>
              <a:ea typeface="+mn-ea"/>
            </a:endParaRPr>
          </a:p>
        </p:txBody>
      </p:sp>
      <p:sp>
        <p:nvSpPr>
          <p:cNvPr id="10" name="角丸四角形 9"/>
          <p:cNvSpPr/>
          <p:nvPr/>
        </p:nvSpPr>
        <p:spPr>
          <a:xfrm>
            <a:off x="107950" y="5877272"/>
            <a:ext cx="8928100"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400" dirty="0" smtClean="0">
                <a:solidFill>
                  <a:schemeClr val="tx1"/>
                </a:solidFill>
              </a:rPr>
              <a:t>プロジェクトの特性に合わせたコミッター選出が必要</a:t>
            </a:r>
            <a:endParaRPr lang="ja-JP" altLang="en-US" sz="2400" dirty="0">
              <a:solidFill>
                <a:schemeClr val="tx1"/>
              </a:solidFill>
            </a:endParaRPr>
          </a:p>
        </p:txBody>
      </p:sp>
      <p:sp>
        <p:nvSpPr>
          <p:cNvPr id="11" name="角丸四角形 10"/>
          <p:cNvSpPr/>
          <p:nvPr/>
        </p:nvSpPr>
        <p:spPr>
          <a:xfrm>
            <a:off x="5364087" y="4370824"/>
            <a:ext cx="1584176"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角丸四角形 11"/>
          <p:cNvSpPr/>
          <p:nvPr/>
        </p:nvSpPr>
        <p:spPr>
          <a:xfrm>
            <a:off x="3851919" y="4946888"/>
            <a:ext cx="4464496"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RQ2</a:t>
            </a:r>
            <a:r>
              <a:rPr lang="ja-JP" altLang="en-US" dirty="0" smtClean="0"/>
              <a:t>結果：コミッター昇格前後の活動の変化</a:t>
            </a:r>
            <a:endParaRPr kumimoji="1" lang="ja-JP" altLang="en-US" dirty="0"/>
          </a:p>
        </p:txBody>
      </p:sp>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15</a:t>
            </a:fld>
            <a:endParaRPr lang="en-US" altLang="ja-JP" dirty="0"/>
          </a:p>
        </p:txBody>
      </p:sp>
      <p:sp>
        <p:nvSpPr>
          <p:cNvPr id="9" name="コンテンツ プレースホルダ 2"/>
          <p:cNvSpPr txBox="1">
            <a:spLocks/>
          </p:cNvSpPr>
          <p:nvPr/>
        </p:nvSpPr>
        <p:spPr bwMode="gray">
          <a:xfrm>
            <a:off x="179513" y="980728"/>
            <a:ext cx="8568951"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1" lang="ja-JP" altLang="en-US" sz="2400" b="0" i="0" u="none" strike="noStrike" kern="0" cap="none" spc="0" normalizeH="0" baseline="0" noProof="0" dirty="0" smtClean="0">
                <a:ln>
                  <a:noFill/>
                </a:ln>
                <a:solidFill>
                  <a:schemeClr val="tx1"/>
                </a:solidFill>
                <a:effectLst/>
                <a:uLnTx/>
                <a:uFillTx/>
                <a:latin typeface="+mn-lt"/>
                <a:ea typeface="+mn-ea"/>
                <a:cs typeface="+mn-cs"/>
              </a:rPr>
              <a:t>活動内容別のコミッター昇格前後での変化</a:t>
            </a:r>
            <a:endParaRPr kumimoji="1" lang="en-US" altLang="ja-JP" sz="24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0" name="角丸四角形 9"/>
          <p:cNvSpPr/>
          <p:nvPr/>
        </p:nvSpPr>
        <p:spPr>
          <a:xfrm>
            <a:off x="107504" y="4941168"/>
            <a:ext cx="8928100" cy="57591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marL="0" lvl="1" algn="ctr">
              <a:defRPr/>
            </a:pPr>
            <a:r>
              <a:rPr lang="ja-JP" altLang="en-US" sz="2000" kern="0" dirty="0" smtClean="0">
                <a:solidFill>
                  <a:schemeClr val="tx1"/>
                </a:solidFill>
              </a:rPr>
              <a:t>全活動において，有意差が見られるほど変化するプロジェクトは少ない</a:t>
            </a:r>
            <a:endParaRPr lang="en-US" altLang="ja-JP" sz="2000" kern="0" dirty="0" smtClean="0">
              <a:solidFill>
                <a:schemeClr val="tx1"/>
              </a:solidFill>
            </a:endParaRPr>
          </a:p>
        </p:txBody>
      </p:sp>
      <p:sp>
        <p:nvSpPr>
          <p:cNvPr id="11" name="角丸四角形 10"/>
          <p:cNvSpPr/>
          <p:nvPr/>
        </p:nvSpPr>
        <p:spPr>
          <a:xfrm>
            <a:off x="107504" y="5589240"/>
            <a:ext cx="8928100" cy="864096"/>
          </a:xfrm>
          <a:prstGeom prst="roundRect">
            <a:avLst>
              <a:gd name="adj" fmla="val 12636"/>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dirty="0" smtClean="0">
                <a:solidFill>
                  <a:schemeClr val="tx1"/>
                </a:solidFill>
              </a:rPr>
              <a:t>コミッターへの昇格によってパッチ投稿数は</a:t>
            </a:r>
            <a:r>
              <a:rPr lang="ja-JP" altLang="en-US" sz="2000" dirty="0" smtClean="0">
                <a:solidFill>
                  <a:srgbClr val="C00000"/>
                </a:solidFill>
              </a:rPr>
              <a:t>減少</a:t>
            </a:r>
            <a:r>
              <a:rPr lang="ja-JP" altLang="en-US" sz="2000" dirty="0" smtClean="0">
                <a:solidFill>
                  <a:schemeClr val="tx1"/>
                </a:solidFill>
              </a:rPr>
              <a:t>，</a:t>
            </a:r>
            <a:endParaRPr lang="en-US" altLang="ja-JP" sz="2000" dirty="0" smtClean="0">
              <a:solidFill>
                <a:schemeClr val="tx1"/>
              </a:solidFill>
            </a:endParaRPr>
          </a:p>
          <a:p>
            <a:pPr algn="ctr">
              <a:defRPr/>
            </a:pPr>
            <a:r>
              <a:rPr lang="ja-JP" altLang="en-US" sz="2000" dirty="0" smtClean="0">
                <a:solidFill>
                  <a:schemeClr val="tx1"/>
                </a:solidFill>
              </a:rPr>
              <a:t>レビュー数・コメント数は</a:t>
            </a:r>
            <a:r>
              <a:rPr lang="ja-JP" altLang="en-US" sz="2000" dirty="0" smtClean="0">
                <a:solidFill>
                  <a:srgbClr val="0000FF"/>
                </a:solidFill>
              </a:rPr>
              <a:t>増加</a:t>
            </a:r>
            <a:r>
              <a:rPr lang="ja-JP" altLang="en-US" sz="2000" dirty="0" smtClean="0">
                <a:solidFill>
                  <a:schemeClr val="tx1"/>
                </a:solidFill>
              </a:rPr>
              <a:t>する傾向にある</a:t>
            </a:r>
            <a:endParaRPr lang="ja-JP" altLang="en-US" sz="2000" dirty="0">
              <a:solidFill>
                <a:schemeClr val="tx1"/>
              </a:solidFill>
            </a:endParaRPr>
          </a:p>
        </p:txBody>
      </p:sp>
      <p:graphicFrame>
        <p:nvGraphicFramePr>
          <p:cNvPr id="12" name="グラフ 11"/>
          <p:cNvGraphicFramePr/>
          <p:nvPr/>
        </p:nvGraphicFramePr>
        <p:xfrm>
          <a:off x="1907703" y="1412776"/>
          <a:ext cx="4969479" cy="345638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r>
              <a:rPr kumimoji="1" lang="ja-JP" altLang="en-US" dirty="0" smtClean="0"/>
              <a:t>考察：コミッター昇格前後の活動の変化</a:t>
            </a:r>
            <a:endParaRPr kumimoji="1" lang="ja-JP" altLang="en-US" dirty="0"/>
          </a:p>
        </p:txBody>
      </p:sp>
      <p:sp>
        <p:nvSpPr>
          <p:cNvPr id="3" name="コンテンツ プレースホルダ 2"/>
          <p:cNvSpPr>
            <a:spLocks noGrp="1"/>
          </p:cNvSpPr>
          <p:nvPr>
            <p:ph idx="1"/>
          </p:nvPr>
        </p:nvSpPr>
        <p:spPr>
          <a:xfrm>
            <a:off x="457200" y="1020763"/>
            <a:ext cx="8229600" cy="4928517"/>
          </a:xfrm>
        </p:spPr>
        <p:txBody>
          <a:bodyPr/>
          <a:lstStyle/>
          <a:p>
            <a:r>
              <a:rPr lang="ja-JP" altLang="en-US" dirty="0" smtClean="0"/>
              <a:t>コミッター昇格後，パッチ投稿数は減少し，レビュー数，コメント数は増加する</a:t>
            </a:r>
            <a:endParaRPr lang="en-US" altLang="ja-JP" dirty="0" smtClean="0"/>
          </a:p>
          <a:p>
            <a:pPr lvl="1"/>
            <a:r>
              <a:rPr lang="ja-JP" altLang="en-US" dirty="0" smtClean="0"/>
              <a:t>コミッターへの昇格によって，コード修正を行う役割から，プロジェクト管理を行う役割へ変化する</a:t>
            </a:r>
            <a:endParaRPr lang="en-US" altLang="ja-JP" dirty="0" smtClean="0"/>
          </a:p>
          <a:p>
            <a:pPr lvl="2"/>
            <a:r>
              <a:rPr kumimoji="1" lang="en-US" altLang="ja-JP" dirty="0" smtClean="0"/>
              <a:t>Apache</a:t>
            </a:r>
            <a:r>
              <a:rPr kumimoji="1" lang="ja-JP" altLang="en-US" dirty="0" smtClean="0"/>
              <a:t>では，より中心的な役割の開発者がプロジェクトの管理を行っている</a:t>
            </a:r>
            <a:r>
              <a:rPr kumimoji="1" lang="en-US" altLang="ja-JP" sz="1600" dirty="0" smtClean="0"/>
              <a:t>[1]</a:t>
            </a:r>
          </a:p>
          <a:p>
            <a:pPr lvl="1"/>
            <a:r>
              <a:rPr lang="ja-JP" altLang="en-US" dirty="0" smtClean="0"/>
              <a:t>非コミッターへの提示も有効</a:t>
            </a:r>
            <a:endParaRPr lang="en-US" altLang="ja-JP" dirty="0" smtClean="0"/>
          </a:p>
          <a:p>
            <a:pPr lvl="2"/>
            <a:r>
              <a:rPr kumimoji="1" lang="ja-JP" altLang="en-US" dirty="0" smtClean="0"/>
              <a:t>昇格後の活動の把握</a:t>
            </a:r>
            <a:endParaRPr kumimoji="1" lang="en-US" altLang="ja-JP" dirty="0" smtClean="0"/>
          </a:p>
          <a:p>
            <a:pPr lvl="2"/>
            <a:endParaRPr kumimoji="1" lang="en-US" altLang="ja-JP" dirty="0" smtClean="0"/>
          </a:p>
        </p:txBody>
      </p:sp>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16</a:t>
            </a:fld>
            <a:endParaRPr lang="en-US" altLang="ja-JP" dirty="0"/>
          </a:p>
        </p:txBody>
      </p:sp>
      <p:grpSp>
        <p:nvGrpSpPr>
          <p:cNvPr id="23" name="グループ化 22"/>
          <p:cNvGrpSpPr/>
          <p:nvPr/>
        </p:nvGrpSpPr>
        <p:grpSpPr>
          <a:xfrm>
            <a:off x="554236" y="4725144"/>
            <a:ext cx="8050212" cy="945396"/>
            <a:chOff x="467544" y="3933056"/>
            <a:chExt cx="8050212" cy="945396"/>
          </a:xfrm>
        </p:grpSpPr>
        <p:sp>
          <p:nvSpPr>
            <p:cNvPr id="8" name="Text Box 14"/>
            <p:cNvSpPr txBox="1">
              <a:spLocks noChangeArrowheads="1"/>
            </p:cNvSpPr>
            <p:nvPr/>
          </p:nvSpPr>
          <p:spPr bwMode="auto">
            <a:xfrm>
              <a:off x="467544" y="3933056"/>
              <a:ext cx="873504" cy="27638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solidFill>
                    <a:schemeClr val="tx2"/>
                  </a:solidFill>
                </a:rPr>
                <a:t>ユーザ</a:t>
              </a:r>
              <a:endParaRPr lang="en-US" altLang="ja-JP" sz="1200" b="1" dirty="0">
                <a:solidFill>
                  <a:schemeClr val="tx2"/>
                </a:solidFill>
              </a:endParaRPr>
            </a:p>
          </p:txBody>
        </p:sp>
        <p:sp>
          <p:nvSpPr>
            <p:cNvPr id="9" name="Text Box 15"/>
            <p:cNvSpPr txBox="1">
              <a:spLocks noChangeArrowheads="1"/>
            </p:cNvSpPr>
            <p:nvPr/>
          </p:nvSpPr>
          <p:spPr bwMode="auto">
            <a:xfrm>
              <a:off x="1591219" y="3933056"/>
              <a:ext cx="937794" cy="27699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solidFill>
                    <a:schemeClr val="tx2"/>
                  </a:solidFill>
                </a:rPr>
                <a:t>開発者</a:t>
              </a:r>
              <a:endParaRPr lang="en-US" altLang="ja-JP" sz="1200" b="1" dirty="0">
                <a:solidFill>
                  <a:schemeClr val="tx2"/>
                </a:solidFill>
              </a:endParaRPr>
            </a:p>
          </p:txBody>
        </p:sp>
        <p:sp>
          <p:nvSpPr>
            <p:cNvPr id="10" name="Text Box 16"/>
            <p:cNvSpPr txBox="1">
              <a:spLocks noChangeArrowheads="1"/>
            </p:cNvSpPr>
            <p:nvPr/>
          </p:nvSpPr>
          <p:spPr bwMode="auto">
            <a:xfrm>
              <a:off x="2776390" y="3933056"/>
              <a:ext cx="999288" cy="27699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solidFill>
                    <a:schemeClr val="tx2"/>
                  </a:solidFill>
                </a:rPr>
                <a:t>コミッター</a:t>
              </a:r>
              <a:endParaRPr lang="en-US" altLang="ja-JP" sz="1200" b="1" dirty="0">
                <a:solidFill>
                  <a:schemeClr val="tx2"/>
                </a:solidFill>
              </a:endParaRPr>
            </a:p>
          </p:txBody>
        </p:sp>
        <p:sp>
          <p:nvSpPr>
            <p:cNvPr id="11" name="Text Box 17"/>
            <p:cNvSpPr txBox="1">
              <a:spLocks noChangeArrowheads="1"/>
            </p:cNvSpPr>
            <p:nvPr/>
          </p:nvSpPr>
          <p:spPr bwMode="auto">
            <a:xfrm>
              <a:off x="4025850" y="3933056"/>
              <a:ext cx="1183772" cy="553998"/>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ja-JP" altLang="en-US" sz="1200" b="1" dirty="0" smtClean="0">
                  <a:solidFill>
                    <a:schemeClr val="tx2"/>
                  </a:solidFill>
                </a:rPr>
                <a:t>プロジェクト</a:t>
              </a:r>
              <a:endParaRPr lang="en-US" altLang="ja-JP" sz="1200" b="1" dirty="0" smtClean="0">
                <a:solidFill>
                  <a:schemeClr val="tx2"/>
                </a:solidFill>
              </a:endParaRPr>
            </a:p>
            <a:p>
              <a:pPr algn="ctr">
                <a:spcBef>
                  <a:spcPct val="50000"/>
                </a:spcBef>
              </a:pPr>
              <a:r>
                <a:rPr lang="ja-JP" altLang="en-US" sz="1200" b="1" dirty="0" smtClean="0">
                  <a:solidFill>
                    <a:schemeClr val="tx2"/>
                  </a:solidFill>
                </a:rPr>
                <a:t>管理委員</a:t>
              </a:r>
              <a:endParaRPr lang="en-US" altLang="ja-JP" sz="1200" b="1" dirty="0">
                <a:solidFill>
                  <a:schemeClr val="tx2"/>
                </a:solidFill>
              </a:endParaRPr>
            </a:p>
          </p:txBody>
        </p:sp>
        <p:sp>
          <p:nvSpPr>
            <p:cNvPr id="12" name="Text Box 18"/>
            <p:cNvSpPr txBox="1">
              <a:spLocks noChangeArrowheads="1"/>
            </p:cNvSpPr>
            <p:nvPr/>
          </p:nvSpPr>
          <p:spPr bwMode="auto">
            <a:xfrm>
              <a:off x="5461191" y="3933056"/>
              <a:ext cx="1185170" cy="27638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altLang="ja-JP" sz="1200" b="1" dirty="0">
                  <a:solidFill>
                    <a:schemeClr val="tx2"/>
                  </a:solidFill>
                </a:rPr>
                <a:t>ASF </a:t>
              </a:r>
              <a:r>
                <a:rPr lang="ja-JP" altLang="en-US" sz="1200" b="1" dirty="0" smtClean="0">
                  <a:solidFill>
                    <a:schemeClr val="tx2"/>
                  </a:solidFill>
                </a:rPr>
                <a:t>メンバ</a:t>
              </a:r>
              <a:endParaRPr lang="en-US" altLang="ja-JP" sz="1200" b="1" dirty="0">
                <a:solidFill>
                  <a:schemeClr val="tx2"/>
                </a:solidFill>
              </a:endParaRPr>
            </a:p>
          </p:txBody>
        </p:sp>
        <p:sp>
          <p:nvSpPr>
            <p:cNvPr id="14" name="Text Box 21"/>
            <p:cNvSpPr txBox="1">
              <a:spLocks noChangeArrowheads="1"/>
            </p:cNvSpPr>
            <p:nvPr/>
          </p:nvSpPr>
          <p:spPr bwMode="auto">
            <a:xfrm>
              <a:off x="6895135" y="3933056"/>
              <a:ext cx="1622621" cy="276389"/>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altLang="ja-JP" sz="1200" b="1" dirty="0">
                  <a:solidFill>
                    <a:schemeClr val="tx2"/>
                  </a:solidFill>
                </a:rPr>
                <a:t>ASF </a:t>
              </a:r>
              <a:r>
                <a:rPr lang="ja-JP" altLang="en-US" sz="1200" b="1" dirty="0" smtClean="0">
                  <a:solidFill>
                    <a:schemeClr val="tx2"/>
                  </a:solidFill>
                </a:rPr>
                <a:t>理事会</a:t>
              </a:r>
              <a:endParaRPr lang="en-US" altLang="ja-JP" sz="1200" b="1" dirty="0">
                <a:solidFill>
                  <a:schemeClr val="tx2"/>
                </a:solidFill>
              </a:endParaRPr>
            </a:p>
          </p:txBody>
        </p:sp>
        <p:sp>
          <p:nvSpPr>
            <p:cNvPr id="15" name="Line 22"/>
            <p:cNvSpPr>
              <a:spLocks noChangeShapeType="1"/>
            </p:cNvSpPr>
            <p:nvPr/>
          </p:nvSpPr>
          <p:spPr bwMode="auto">
            <a:xfrm>
              <a:off x="1341048" y="4057292"/>
              <a:ext cx="250172" cy="0"/>
            </a:xfrm>
            <a:prstGeom prst="line">
              <a:avLst/>
            </a:prstGeom>
            <a:noFill/>
            <a:ln w="76200">
              <a:solidFill>
                <a:schemeClr val="tx1"/>
              </a:solidFill>
              <a:round/>
              <a:headEnd/>
              <a:tailEnd/>
            </a:ln>
          </p:spPr>
          <p:txBody>
            <a:bodyPr/>
            <a:lstStyle/>
            <a:p>
              <a:endParaRPr lang="ja-JP" altLang="en-US"/>
            </a:p>
          </p:txBody>
        </p:sp>
        <p:sp>
          <p:nvSpPr>
            <p:cNvPr id="16" name="Line 23"/>
            <p:cNvSpPr>
              <a:spLocks noChangeShapeType="1"/>
            </p:cNvSpPr>
            <p:nvPr/>
          </p:nvSpPr>
          <p:spPr bwMode="auto">
            <a:xfrm>
              <a:off x="2527616" y="4057292"/>
              <a:ext cx="250172" cy="0"/>
            </a:xfrm>
            <a:prstGeom prst="line">
              <a:avLst/>
            </a:prstGeom>
            <a:noFill/>
            <a:ln w="76200">
              <a:solidFill>
                <a:schemeClr val="tx1"/>
              </a:solidFill>
              <a:round/>
              <a:headEnd/>
              <a:tailEnd/>
            </a:ln>
          </p:spPr>
          <p:txBody>
            <a:bodyPr/>
            <a:lstStyle/>
            <a:p>
              <a:endParaRPr lang="ja-JP" altLang="en-US"/>
            </a:p>
          </p:txBody>
        </p:sp>
        <p:sp>
          <p:nvSpPr>
            <p:cNvPr id="17" name="Line 24"/>
            <p:cNvSpPr>
              <a:spLocks noChangeShapeType="1"/>
            </p:cNvSpPr>
            <p:nvPr/>
          </p:nvSpPr>
          <p:spPr bwMode="auto">
            <a:xfrm>
              <a:off x="3775678" y="4057292"/>
              <a:ext cx="250172" cy="0"/>
            </a:xfrm>
            <a:prstGeom prst="line">
              <a:avLst/>
            </a:prstGeom>
            <a:noFill/>
            <a:ln w="76200">
              <a:solidFill>
                <a:schemeClr val="tx1"/>
              </a:solidFill>
              <a:round/>
              <a:headEnd/>
              <a:tailEnd/>
            </a:ln>
          </p:spPr>
          <p:txBody>
            <a:bodyPr/>
            <a:lstStyle/>
            <a:p>
              <a:endParaRPr lang="ja-JP" altLang="en-US"/>
            </a:p>
          </p:txBody>
        </p:sp>
        <p:sp>
          <p:nvSpPr>
            <p:cNvPr id="18" name="Line 25"/>
            <p:cNvSpPr>
              <a:spLocks noChangeShapeType="1"/>
            </p:cNvSpPr>
            <p:nvPr/>
          </p:nvSpPr>
          <p:spPr bwMode="auto">
            <a:xfrm>
              <a:off x="5209622" y="4057292"/>
              <a:ext cx="251569" cy="0"/>
            </a:xfrm>
            <a:prstGeom prst="line">
              <a:avLst/>
            </a:prstGeom>
            <a:noFill/>
            <a:ln w="76200">
              <a:solidFill>
                <a:schemeClr val="tx1"/>
              </a:solidFill>
              <a:round/>
              <a:headEnd/>
              <a:tailEnd/>
            </a:ln>
          </p:spPr>
          <p:txBody>
            <a:bodyPr/>
            <a:lstStyle/>
            <a:p>
              <a:endParaRPr lang="ja-JP" altLang="en-US"/>
            </a:p>
          </p:txBody>
        </p:sp>
        <p:sp>
          <p:nvSpPr>
            <p:cNvPr id="19" name="Line 26"/>
            <p:cNvSpPr>
              <a:spLocks noChangeShapeType="1"/>
            </p:cNvSpPr>
            <p:nvPr/>
          </p:nvSpPr>
          <p:spPr bwMode="auto">
            <a:xfrm>
              <a:off x="6646361" y="4057292"/>
              <a:ext cx="250172" cy="0"/>
            </a:xfrm>
            <a:prstGeom prst="line">
              <a:avLst/>
            </a:prstGeom>
            <a:noFill/>
            <a:ln w="76200">
              <a:solidFill>
                <a:schemeClr val="tx1"/>
              </a:solidFill>
              <a:round/>
              <a:headEnd/>
              <a:tailEnd/>
            </a:ln>
          </p:spPr>
          <p:txBody>
            <a:bodyPr/>
            <a:lstStyle/>
            <a:p>
              <a:endParaRPr lang="ja-JP" altLang="en-US"/>
            </a:p>
          </p:txBody>
        </p:sp>
        <p:sp>
          <p:nvSpPr>
            <p:cNvPr id="21" name="テキスト ボックス 20"/>
            <p:cNvSpPr txBox="1"/>
            <p:nvPr/>
          </p:nvSpPr>
          <p:spPr>
            <a:xfrm>
              <a:off x="2771800" y="4509120"/>
              <a:ext cx="3403496" cy="369332"/>
            </a:xfrm>
            <a:prstGeom prst="rect">
              <a:avLst/>
            </a:prstGeom>
            <a:noFill/>
          </p:spPr>
          <p:txBody>
            <a:bodyPr wrap="none" rtlCol="0">
              <a:spAutoFit/>
            </a:bodyPr>
            <a:lstStyle/>
            <a:p>
              <a:r>
                <a:rPr kumimoji="1" lang="en-US" altLang="ja-JP" dirty="0" smtClean="0"/>
                <a:t>Apache</a:t>
              </a:r>
              <a:r>
                <a:rPr kumimoji="1" lang="ja-JP" altLang="en-US" dirty="0" smtClean="0"/>
                <a:t>における開発者の役割</a:t>
              </a:r>
              <a:r>
                <a:rPr kumimoji="1" lang="en-US" altLang="ja-JP" sz="1400" dirty="0" smtClean="0"/>
                <a:t>[1]</a:t>
              </a:r>
              <a:endParaRPr kumimoji="1" lang="ja-JP" altLang="en-US" sz="1400" dirty="0"/>
            </a:p>
          </p:txBody>
        </p:sp>
      </p:grpSp>
      <p:sp>
        <p:nvSpPr>
          <p:cNvPr id="22" name="テキスト ボックス 4"/>
          <p:cNvSpPr txBox="1">
            <a:spLocks noChangeArrowheads="1"/>
          </p:cNvSpPr>
          <p:nvPr/>
        </p:nvSpPr>
        <p:spPr bwMode="auto">
          <a:xfrm>
            <a:off x="539552" y="6021288"/>
            <a:ext cx="7882286" cy="430887"/>
          </a:xfrm>
          <a:prstGeom prst="rect">
            <a:avLst/>
          </a:prstGeom>
          <a:noFill/>
          <a:ln w="9525">
            <a:noFill/>
            <a:miter lim="800000"/>
            <a:headEnd/>
            <a:tailEnd/>
          </a:ln>
        </p:spPr>
        <p:txBody>
          <a:bodyPr wrap="none">
            <a:spAutoFit/>
          </a:bodyPr>
          <a:lstStyle/>
          <a:p>
            <a:r>
              <a:rPr lang="en-US" altLang="ja-JP" sz="1100" dirty="0" smtClean="0"/>
              <a:t>[1] C. Jensen and W. </a:t>
            </a:r>
            <a:r>
              <a:rPr lang="en-US" altLang="ja-JP" sz="1100" dirty="0" err="1" smtClean="0"/>
              <a:t>Scacchi</a:t>
            </a:r>
            <a:r>
              <a:rPr lang="en-US" altLang="ja-JP" sz="1100" dirty="0" smtClean="0"/>
              <a:t>. Role Migration and Advancement Processes in OSSD Projects: A Comparative Case Study. </a:t>
            </a:r>
          </a:p>
          <a:p>
            <a:r>
              <a:rPr lang="en-US" altLang="ja-JP" sz="1100" dirty="0" smtClean="0"/>
              <a:t>Proceedings of the 29</a:t>
            </a:r>
            <a:r>
              <a:rPr lang="en-US" altLang="ja-JP" sz="1100" baseline="30000" dirty="0" smtClean="0"/>
              <a:t>th</a:t>
            </a:r>
            <a:r>
              <a:rPr lang="en-US" altLang="ja-JP" sz="1100" dirty="0" smtClean="0"/>
              <a:t> International conference on software engineering (ICSE2007), pp.364-374, 2007</a:t>
            </a:r>
            <a:endParaRPr lang="ja-JP" altLang="en-US" sz="11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p:txBody>
          <a:bodyPr/>
          <a:lstStyle/>
          <a:p>
            <a:pPr eaLnBrk="1" hangingPunct="1"/>
            <a:r>
              <a:rPr lang="ja-JP" altLang="en-US" dirty="0" smtClean="0"/>
              <a:t>まとめ</a:t>
            </a:r>
          </a:p>
        </p:txBody>
      </p:sp>
      <p:sp>
        <p:nvSpPr>
          <p:cNvPr id="3" name="コンテンツ プレースホルダ 2"/>
          <p:cNvSpPr>
            <a:spLocks noGrp="1"/>
          </p:cNvSpPr>
          <p:nvPr>
            <p:ph idx="1"/>
          </p:nvPr>
        </p:nvSpPr>
        <p:spPr>
          <a:xfrm>
            <a:off x="395536" y="1020762"/>
            <a:ext cx="8391277" cy="4856509"/>
          </a:xfrm>
        </p:spPr>
        <p:txBody>
          <a:bodyPr/>
          <a:lstStyle/>
          <a:p>
            <a:pPr eaLnBrk="1" hangingPunct="1">
              <a:defRPr/>
            </a:pPr>
            <a:r>
              <a:rPr lang="ja-JP" altLang="en-US" sz="2000" dirty="0" smtClean="0"/>
              <a:t>コミッター選出のための指標を構築するために，</a:t>
            </a:r>
            <a:r>
              <a:rPr lang="en-US" altLang="ja-JP" sz="2000" dirty="0" smtClean="0"/>
              <a:t>32</a:t>
            </a:r>
            <a:r>
              <a:rPr lang="ja-JP" altLang="en-US" sz="2000" dirty="0" smtClean="0"/>
              <a:t>件の</a:t>
            </a:r>
            <a:r>
              <a:rPr lang="en-US" altLang="ja-JP" sz="2000" dirty="0" smtClean="0"/>
              <a:t>OSS</a:t>
            </a:r>
            <a:r>
              <a:rPr lang="ja-JP" altLang="en-US" sz="2000" dirty="0" smtClean="0"/>
              <a:t>プロジェクトを対象に，開発者の活動の分析を行った．</a:t>
            </a:r>
            <a:endParaRPr lang="en-US" altLang="ja-JP" sz="2000" dirty="0" smtClean="0"/>
          </a:p>
          <a:p>
            <a:pPr lvl="1" eaLnBrk="1" hangingPunct="1">
              <a:defRPr/>
            </a:pPr>
            <a:r>
              <a:rPr lang="ja-JP" altLang="en-US" sz="2200" dirty="0" smtClean="0"/>
              <a:t>参加期間，コメント数は多くのプロジェクトにおいて有効</a:t>
            </a:r>
            <a:endParaRPr lang="en-US" altLang="ja-JP" sz="2200" dirty="0" smtClean="0"/>
          </a:p>
          <a:p>
            <a:pPr lvl="1" eaLnBrk="1" hangingPunct="1">
              <a:defRPr/>
            </a:pPr>
            <a:r>
              <a:rPr lang="ja-JP" altLang="en-US" sz="2200" dirty="0" smtClean="0"/>
              <a:t>コミッター選出の指標はプロジェクト毎に異なる</a:t>
            </a:r>
            <a:endParaRPr lang="en-US" altLang="ja-JP" sz="2200" dirty="0" smtClean="0"/>
          </a:p>
          <a:p>
            <a:pPr lvl="2" eaLnBrk="1" hangingPunct="1">
              <a:defRPr/>
            </a:pPr>
            <a:r>
              <a:rPr lang="ja-JP" altLang="en-US" dirty="0" smtClean="0"/>
              <a:t>プロジェクト管理者はプロジェクトの特性に合わせたコミッター選出を行っていく必要がある</a:t>
            </a:r>
            <a:endParaRPr lang="en-US" altLang="ja-JP" dirty="0" smtClean="0"/>
          </a:p>
          <a:p>
            <a:pPr lvl="1" eaLnBrk="1" hangingPunct="1">
              <a:defRPr/>
            </a:pPr>
            <a:r>
              <a:rPr lang="ja-JP" altLang="en-US" sz="2200" dirty="0" smtClean="0"/>
              <a:t>開発者はコミッターへの昇格によってパッチ投稿数は減少，レビュー数とコメント数は増加する傾向にある</a:t>
            </a:r>
            <a:endParaRPr lang="en-US" altLang="ja-JP" sz="1800" dirty="0" smtClean="0"/>
          </a:p>
          <a:p>
            <a:pPr lvl="1" eaLnBrk="1" hangingPunct="1">
              <a:defRPr/>
            </a:pPr>
            <a:endParaRPr lang="en-US" altLang="ja-JP" sz="2200" dirty="0" smtClean="0"/>
          </a:p>
          <a:p>
            <a:pPr eaLnBrk="1" hangingPunct="1">
              <a:defRPr/>
            </a:pPr>
            <a:r>
              <a:rPr lang="ja-JP" altLang="en-US" sz="2000" dirty="0" smtClean="0"/>
              <a:t>プロジェクト管理者は，これらの指標を基にコミッター選出を容易に行うことができる</a:t>
            </a:r>
            <a:endParaRPr lang="en-US" altLang="ja-JP" sz="2000" dirty="0" smtClean="0"/>
          </a:p>
          <a:p>
            <a:pPr lvl="1" eaLnBrk="1" hangingPunct="1">
              <a:defRPr/>
            </a:pPr>
            <a:r>
              <a:rPr lang="ja-JP" altLang="en-US" sz="2000" dirty="0" smtClean="0"/>
              <a:t>レビュー時間長期化の解消</a:t>
            </a:r>
            <a:endParaRPr lang="en-US" altLang="ja-JP" sz="2000" dirty="0" smtClean="0"/>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a:p>
        </p:txBody>
      </p:sp>
      <p:sp>
        <p:nvSpPr>
          <p:cNvPr id="22533" name="スライド番号プレースホルダ 5"/>
          <p:cNvSpPr>
            <a:spLocks noGrp="1"/>
          </p:cNvSpPr>
          <p:nvPr>
            <p:ph type="sldNum" sz="quarter" idx="12"/>
          </p:nvPr>
        </p:nvSpPr>
        <p:spPr>
          <a:noFill/>
        </p:spPr>
        <p:txBody>
          <a:bodyPr/>
          <a:lstStyle/>
          <a:p>
            <a:fld id="{36489418-0822-46C2-A781-3D235528F059}" type="slidenum">
              <a:rPr lang="en-US" altLang="ja-JP" smtClean="0"/>
              <a:pPr/>
              <a:t>17</a:t>
            </a:fld>
            <a:endParaRPr lang="en-US" altLang="ja-JP" smtClean="0"/>
          </a:p>
        </p:txBody>
      </p:sp>
      <p:sp>
        <p:nvSpPr>
          <p:cNvPr id="22534" name="日付プレースホルダ 6"/>
          <p:cNvSpPr>
            <a:spLocks noGrp="1"/>
          </p:cNvSpPr>
          <p:nvPr>
            <p:ph type="dt" sz="quarter" idx="10"/>
          </p:nvPr>
        </p:nvSpPr>
        <p:spPr>
          <a:noFill/>
        </p:spPr>
        <p:txBody>
          <a:bodyPr/>
          <a:lstStyle/>
          <a:p>
            <a:fld id="{4A5112FE-3A0E-4C4E-AD66-765B93FC9B78}" type="datetime1">
              <a:rPr lang="ja-JP" altLang="en-US"/>
              <a:pPr/>
              <a:t>2011/2/15</a:t>
            </a:fld>
            <a:endParaRPr lang="en-US" altLang="ja-JP"/>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タイトル 1"/>
          <p:cNvSpPr>
            <a:spLocks noGrp="1"/>
          </p:cNvSpPr>
          <p:nvPr>
            <p:ph type="title"/>
          </p:nvPr>
        </p:nvSpPr>
        <p:spPr/>
        <p:txBody>
          <a:bodyPr/>
          <a:lstStyle/>
          <a:p>
            <a:pPr eaLnBrk="1" hangingPunct="1"/>
            <a:r>
              <a:rPr lang="ja-JP" altLang="en-US" dirty="0" smtClean="0"/>
              <a:t>研究業績</a:t>
            </a:r>
          </a:p>
        </p:txBody>
      </p:sp>
      <p:sp>
        <p:nvSpPr>
          <p:cNvPr id="23555" name="コンテンツ プレースホルダ 2"/>
          <p:cNvSpPr>
            <a:spLocks noGrp="1"/>
          </p:cNvSpPr>
          <p:nvPr>
            <p:ph idx="1"/>
          </p:nvPr>
        </p:nvSpPr>
        <p:spPr>
          <a:xfrm>
            <a:off x="357188" y="981075"/>
            <a:ext cx="8501062" cy="3672062"/>
          </a:xfrm>
        </p:spPr>
        <p:txBody>
          <a:bodyPr/>
          <a:lstStyle/>
          <a:p>
            <a:pPr eaLnBrk="1" hangingPunct="1"/>
            <a:r>
              <a:rPr lang="ja-JP" altLang="en-US" dirty="0" smtClean="0"/>
              <a:t>研究会・シンポジウム</a:t>
            </a:r>
            <a:endParaRPr lang="en-US" altLang="ja-JP" dirty="0" smtClean="0"/>
          </a:p>
          <a:p>
            <a:pPr lvl="1" eaLnBrk="1" hangingPunct="1"/>
            <a:r>
              <a:rPr lang="ja-JP" altLang="en-US" sz="1800" u="sng" dirty="0" smtClean="0"/>
              <a:t>藤田 将司</a:t>
            </a:r>
            <a:r>
              <a:rPr lang="ja-JP" altLang="en-US" sz="1800" dirty="0" smtClean="0"/>
              <a:t>，伊原 彰紀，大平 雅雄，松本 健一，</a:t>
            </a:r>
            <a:r>
              <a:rPr lang="en-US" altLang="ja-JP" sz="1800" dirty="0" smtClean="0"/>
              <a:t>``OSS</a:t>
            </a:r>
            <a:r>
              <a:rPr lang="ja-JP" altLang="en-US" sz="1800" dirty="0" smtClean="0"/>
              <a:t>開発におけるパッチレビュープロセスの効率化に向けたコミッターの分類，</a:t>
            </a:r>
            <a:r>
              <a:rPr lang="en-US" altLang="ja-JP" sz="1800" dirty="0" smtClean="0"/>
              <a:t>’’</a:t>
            </a:r>
            <a:r>
              <a:rPr lang="ja-JP" altLang="en-US" sz="1800" dirty="0" smtClean="0"/>
              <a:t>　情報処理学会関西支部 支部大会，講演論文集</a:t>
            </a:r>
            <a:r>
              <a:rPr lang="en-US" altLang="ja-JP" sz="1800" dirty="0" smtClean="0"/>
              <a:t>, Vol.2010 September 2010 </a:t>
            </a:r>
            <a:r>
              <a:rPr lang="ja-JP" altLang="en-US" sz="1800" dirty="0" smtClean="0"/>
              <a:t>（開催地：大阪）</a:t>
            </a:r>
            <a:endParaRPr lang="en-US" altLang="ja-JP" sz="1800" dirty="0" smtClean="0"/>
          </a:p>
          <a:p>
            <a:pPr lvl="2" eaLnBrk="1" hangingPunct="1"/>
            <a:r>
              <a:rPr lang="ja-JP" altLang="en-US" dirty="0" smtClean="0">
                <a:solidFill>
                  <a:srgbClr val="0000FF"/>
                </a:solidFill>
              </a:rPr>
              <a:t>学生奨励賞受賞</a:t>
            </a:r>
            <a:endParaRPr lang="en-US" altLang="ja-JP" dirty="0" smtClean="0">
              <a:solidFill>
                <a:srgbClr val="0000FF"/>
              </a:solidFill>
            </a:endParaRPr>
          </a:p>
          <a:p>
            <a:pPr lvl="2" eaLnBrk="1" hangingPunct="1"/>
            <a:endParaRPr lang="en-US" altLang="ja-JP" sz="1600" dirty="0" smtClean="0">
              <a:solidFill>
                <a:srgbClr val="0000FF"/>
              </a:solidFill>
            </a:endParaRPr>
          </a:p>
          <a:p>
            <a:pPr eaLnBrk="1" hangingPunct="1"/>
            <a:r>
              <a:rPr lang="ja-JP" altLang="en-US" sz="2200" dirty="0" smtClean="0"/>
              <a:t>国際会議</a:t>
            </a:r>
            <a:endParaRPr lang="en-US" altLang="ja-JP" sz="2200" dirty="0" smtClean="0"/>
          </a:p>
          <a:p>
            <a:pPr lvl="1" algn="just" eaLnBrk="1" hangingPunct="1"/>
            <a:r>
              <a:rPr lang="en-US" altLang="ja-JP" sz="1800" u="sng" dirty="0" smtClean="0"/>
              <a:t>Shoji Fujita</a:t>
            </a:r>
            <a:r>
              <a:rPr lang="en-US" altLang="ja-JP" sz="1800" dirty="0" smtClean="0"/>
              <a:t>, Masao </a:t>
            </a:r>
            <a:r>
              <a:rPr lang="en-US" altLang="ja-JP" sz="1800" dirty="0" err="1" smtClean="0"/>
              <a:t>Ohira</a:t>
            </a:r>
            <a:r>
              <a:rPr lang="en-US" altLang="ja-JP" sz="1800" dirty="0" smtClean="0"/>
              <a:t>, </a:t>
            </a:r>
            <a:r>
              <a:rPr lang="en-US" altLang="ja-JP" sz="1800" dirty="0" err="1" smtClean="0"/>
              <a:t>Akinori</a:t>
            </a:r>
            <a:r>
              <a:rPr lang="en-US" altLang="ja-JP" sz="1800" dirty="0" smtClean="0"/>
              <a:t> Ihara, Ken-</a:t>
            </a:r>
            <a:r>
              <a:rPr lang="en-US" altLang="ja-JP" sz="1800" dirty="0" err="1" smtClean="0"/>
              <a:t>ichi</a:t>
            </a:r>
            <a:r>
              <a:rPr lang="en-US" altLang="ja-JP" sz="1800" dirty="0" smtClean="0"/>
              <a:t> Matsumoto, ``An Analysis of Committers toward Improving the Patch Review Process in OSS development,’’ International Symposium on Software Reliability Engineering (ISSRE 2010)</a:t>
            </a:r>
          </a:p>
        </p:txBody>
      </p:sp>
      <p:sp>
        <p:nvSpPr>
          <p:cNvPr id="23556" name="日付プレースホルダ 3"/>
          <p:cNvSpPr>
            <a:spLocks noGrp="1"/>
          </p:cNvSpPr>
          <p:nvPr>
            <p:ph type="dt" sz="quarter" idx="10"/>
          </p:nvPr>
        </p:nvSpPr>
        <p:spPr>
          <a:noFill/>
        </p:spPr>
        <p:txBody>
          <a:bodyPr/>
          <a:lstStyle/>
          <a:p>
            <a:fld id="{F6794E03-DC5A-467D-BFEB-55B0110CE63E}" type="datetime1">
              <a:rPr lang="ja-JP" altLang="en-US"/>
              <a:pPr/>
              <a:t>2011/2/15</a:t>
            </a:fld>
            <a:endParaRPr lang="en-US" altLang="ja-JP"/>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sp>
        <p:nvSpPr>
          <p:cNvPr id="23558" name="スライド番号プレースホルダ 5"/>
          <p:cNvSpPr>
            <a:spLocks noGrp="1"/>
          </p:cNvSpPr>
          <p:nvPr>
            <p:ph type="sldNum" sz="quarter" idx="12"/>
          </p:nvPr>
        </p:nvSpPr>
        <p:spPr>
          <a:noFill/>
        </p:spPr>
        <p:txBody>
          <a:bodyPr/>
          <a:lstStyle/>
          <a:p>
            <a:fld id="{A57EBEA5-4826-4DF6-BF3C-3D0F01D2DD5D}" type="slidenum">
              <a:rPr lang="en-US" altLang="ja-JP" smtClean="0"/>
              <a:pPr/>
              <a:t>18</a:t>
            </a:fld>
            <a:endParaRPr lang="en-US" altLang="ja-JP"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eaLnBrk="1" hangingPunct="1">
              <a:defRPr/>
            </a:pPr>
            <a:r>
              <a:rPr lang="ja-JP" altLang="en-US" dirty="0" smtClean="0"/>
              <a:t>以下　質疑用スライド</a:t>
            </a:r>
            <a:endParaRPr lang="ja-JP" altLang="en-US" dirty="0"/>
          </a:p>
        </p:txBody>
      </p:sp>
      <p:sp>
        <p:nvSpPr>
          <p:cNvPr id="26627" name="日付プレースホルダ 3"/>
          <p:cNvSpPr>
            <a:spLocks noGrp="1"/>
          </p:cNvSpPr>
          <p:nvPr>
            <p:ph type="dt" sz="quarter" idx="10"/>
          </p:nvPr>
        </p:nvSpPr>
        <p:spPr>
          <a:noFill/>
        </p:spPr>
        <p:txBody>
          <a:bodyPr/>
          <a:lstStyle/>
          <a:p>
            <a:fld id="{685B17DA-E3AF-46EC-9157-3BE0EAD06D4D}" type="datetime1">
              <a:rPr lang="ja-JP" altLang="en-US"/>
              <a:pPr/>
              <a:t>2011/2/15</a:t>
            </a:fld>
            <a:endParaRPr lang="en-US" altLang="ja-JP"/>
          </a:p>
        </p:txBody>
      </p:sp>
      <p:sp>
        <p:nvSpPr>
          <p:cNvPr id="26628" name="スライド番号プレースホルダ 5"/>
          <p:cNvSpPr>
            <a:spLocks noGrp="1"/>
          </p:cNvSpPr>
          <p:nvPr>
            <p:ph type="sldNum" sz="quarter" idx="12"/>
          </p:nvPr>
        </p:nvSpPr>
        <p:spPr>
          <a:noFill/>
        </p:spPr>
        <p:txBody>
          <a:bodyPr/>
          <a:lstStyle/>
          <a:p>
            <a:fld id="{DCEE150C-BD0D-45D7-A544-6B6A447FA8BF}" type="slidenum">
              <a:rPr lang="en-US" altLang="ja-JP" smtClean="0"/>
              <a:pPr/>
              <a:t>19</a:t>
            </a:fld>
            <a:endParaRPr lang="en-US" altLang="ja-JP" smtClean="0"/>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タイトル 1"/>
          <p:cNvSpPr>
            <a:spLocks noGrp="1"/>
          </p:cNvSpPr>
          <p:nvPr>
            <p:ph type="title"/>
          </p:nvPr>
        </p:nvSpPr>
        <p:spPr/>
        <p:txBody>
          <a:bodyPr/>
          <a:lstStyle/>
          <a:p>
            <a:r>
              <a:rPr lang="ja-JP" altLang="en-US" dirty="0" smtClean="0"/>
              <a:t>関連</a:t>
            </a:r>
            <a:r>
              <a:rPr lang="ja-JP" altLang="en-US" dirty="0" smtClean="0"/>
              <a:t>研究</a:t>
            </a:r>
            <a:endParaRPr lang="ja-JP" altLang="en-US" dirty="0" smtClean="0"/>
          </a:p>
        </p:txBody>
      </p:sp>
      <p:graphicFrame>
        <p:nvGraphicFramePr>
          <p:cNvPr id="7" name="コンテンツ プレースホルダ 6"/>
          <p:cNvGraphicFramePr>
            <a:graphicFrameLocks noGrp="1"/>
          </p:cNvGraphicFramePr>
          <p:nvPr>
            <p:ph idx="1"/>
          </p:nvPr>
        </p:nvGraphicFramePr>
        <p:xfrm>
          <a:off x="72008" y="908721"/>
          <a:ext cx="9036496" cy="32403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748" name="日付プレースホルダ 3"/>
          <p:cNvSpPr>
            <a:spLocks noGrp="1"/>
          </p:cNvSpPr>
          <p:nvPr>
            <p:ph type="dt" sz="quarter" idx="10"/>
          </p:nvPr>
        </p:nvSpPr>
        <p:spPr>
          <a:noFill/>
        </p:spPr>
        <p:txBody>
          <a:bodyPr/>
          <a:lstStyle/>
          <a:p>
            <a:fld id="{8C6986B7-651D-4745-91EA-A0DE87579ECF}" type="datetime1">
              <a:rPr lang="ja-JP" altLang="en-US"/>
              <a:pPr/>
              <a:t>2011/2/15</a:t>
            </a:fld>
            <a:endParaRPr lang="en-US" altLang="ja-JP"/>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開発におけるパッチレビュープロセスの効率化に向けたコミッターの活動内容の分析</a:t>
            </a:r>
            <a:endParaRPr lang="en-US" altLang="ja-JP" dirty="0"/>
          </a:p>
        </p:txBody>
      </p:sp>
      <p:sp>
        <p:nvSpPr>
          <p:cNvPr id="31750" name="スライド番号プレースホルダ 5"/>
          <p:cNvSpPr>
            <a:spLocks noGrp="1"/>
          </p:cNvSpPr>
          <p:nvPr>
            <p:ph type="sldNum" sz="quarter" idx="12"/>
          </p:nvPr>
        </p:nvSpPr>
        <p:spPr>
          <a:noFill/>
        </p:spPr>
        <p:txBody>
          <a:bodyPr/>
          <a:lstStyle/>
          <a:p>
            <a:fld id="{AC70EB64-774C-4E80-887E-6C45F4D9230D}" type="slidenum">
              <a:rPr lang="en-US" altLang="ja-JP" smtClean="0"/>
              <a:pPr/>
              <a:t>20</a:t>
            </a:fld>
            <a:endParaRPr lang="en-US" altLang="ja-JP" smtClean="0"/>
          </a:p>
        </p:txBody>
      </p:sp>
      <p:graphicFrame>
        <p:nvGraphicFramePr>
          <p:cNvPr id="8" name="図表 7"/>
          <p:cNvGraphicFramePr/>
          <p:nvPr/>
        </p:nvGraphicFramePr>
        <p:xfrm>
          <a:off x="35496" y="4221088"/>
          <a:ext cx="9145016" cy="9361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1752" name="テキスト ボックス 8"/>
          <p:cNvSpPr txBox="1">
            <a:spLocks noChangeArrowheads="1"/>
          </p:cNvSpPr>
          <p:nvPr/>
        </p:nvSpPr>
        <p:spPr bwMode="auto">
          <a:xfrm>
            <a:off x="250825" y="5335588"/>
            <a:ext cx="8497888" cy="1477962"/>
          </a:xfrm>
          <a:prstGeom prst="rect">
            <a:avLst/>
          </a:prstGeom>
          <a:solidFill>
            <a:schemeClr val="bg1"/>
          </a:solidFill>
          <a:ln w="9525">
            <a:noFill/>
            <a:miter lim="800000"/>
            <a:headEnd/>
            <a:tailEnd/>
          </a:ln>
        </p:spPr>
        <p:txBody>
          <a:bodyPr>
            <a:spAutoFit/>
          </a:bodyPr>
          <a:lstStyle/>
          <a:p>
            <a:r>
              <a:rPr lang="en-US" altLang="ja-JP" sz="900"/>
              <a:t>[1]</a:t>
            </a:r>
            <a:r>
              <a:rPr lang="en-US" altLang="ja-JP" sz="900">
                <a:cs typeface="Arial" charset="0"/>
              </a:rPr>
              <a:t> P. J. Guo, T. Zimmermann, N. Nagappan, and B. Murphy, </a:t>
            </a:r>
            <a:r>
              <a:rPr lang="en-US" altLang="ja-JP" sz="900" i="1">
                <a:cs typeface="Arial" charset="0"/>
              </a:rPr>
              <a:t>Characterizing and predicting which bugs get fixed: an empirical study of Microsoft Windows</a:t>
            </a:r>
            <a:endParaRPr lang="en-US" altLang="ja-JP" sz="900" i="1"/>
          </a:p>
          <a:p>
            <a:r>
              <a:rPr lang="en-US" altLang="ja-JP" sz="900"/>
              <a:t>[2] B. Hailpern and P. Santhanam, </a:t>
            </a:r>
            <a:r>
              <a:rPr lang="en-US" altLang="ja-JP" sz="900" i="1"/>
              <a:t>Software debugging, testing, and verification</a:t>
            </a:r>
          </a:p>
          <a:p>
            <a:r>
              <a:rPr lang="en-US" altLang="ja-JP" sz="900"/>
              <a:t>[3] N. Bettenburg, S. Just, A. Schroter, C. Weiss, R. Premraj and T. Zimmermann, </a:t>
            </a:r>
            <a:r>
              <a:rPr lang="en-US" altLang="ja-JP" sz="900" i="1"/>
              <a:t>What makes a good bug report?</a:t>
            </a:r>
            <a:endParaRPr lang="en-US" altLang="ja-JP" sz="900"/>
          </a:p>
          <a:p>
            <a:r>
              <a:rPr lang="en-US" altLang="ja-JP" sz="900"/>
              <a:t>[4] P. Hooimeijer and W. Weimer, </a:t>
            </a:r>
            <a:r>
              <a:rPr lang="en-US" altLang="ja-JP" sz="900" i="1"/>
              <a:t>Modeling bug report quality</a:t>
            </a:r>
          </a:p>
          <a:p>
            <a:r>
              <a:rPr lang="en-US" altLang="ja-JP" sz="900"/>
              <a:t>[5] P. Weisgerber, D. Neu and S. Diehl, </a:t>
            </a:r>
            <a:r>
              <a:rPr lang="en-US" altLang="ja-JP" sz="900" i="1"/>
              <a:t>Small patches get in!</a:t>
            </a:r>
            <a:endParaRPr lang="en-US" altLang="ja-JP" sz="900"/>
          </a:p>
          <a:p>
            <a:r>
              <a:rPr lang="en-US" altLang="ja-JP" sz="900"/>
              <a:t>[6] P. C. Rigby., D. M. German., M, Storey, </a:t>
            </a:r>
            <a:r>
              <a:rPr lang="en-US" altLang="ja-JP" sz="900" i="1"/>
              <a:t>Open Source Software Peer Review Practices: A Case Study of the Apache Server</a:t>
            </a:r>
          </a:p>
          <a:p>
            <a:r>
              <a:rPr lang="en-US" altLang="ja-JP" sz="900"/>
              <a:t>[7] Y. Wang, D, Guo, H. Shi, </a:t>
            </a:r>
            <a:r>
              <a:rPr lang="en-US" altLang="ja-JP" sz="900" i="1"/>
              <a:t>Measuring the evolution of open source software systems with their communities</a:t>
            </a:r>
          </a:p>
          <a:p>
            <a:r>
              <a:rPr lang="en-US" altLang="ja-JP" sz="900"/>
              <a:t>[8] M Nurolahzade, S. M. Nasehi, S. H. Khandkar, S. Rawal, </a:t>
            </a:r>
            <a:r>
              <a:rPr lang="en-US" altLang="ja-JP" sz="900" i="1"/>
              <a:t>The Role of Patch Review in Software Evolution: An Analysis of the Mozilla Firefox</a:t>
            </a:r>
          </a:p>
          <a:p>
            <a:r>
              <a:rPr lang="en-US" altLang="ja-JP" sz="900"/>
              <a:t>[9] K. Fogel, </a:t>
            </a:r>
            <a:r>
              <a:rPr lang="en-US" altLang="ja-JP" sz="900" i="1"/>
              <a:t>How to Run a Successful Free Software Project</a:t>
            </a:r>
          </a:p>
          <a:p>
            <a:r>
              <a:rPr lang="en-US" altLang="ja-JP" sz="900"/>
              <a:t>[10] C. Jensen and W. Scacchi, </a:t>
            </a:r>
            <a:r>
              <a:rPr lang="en-US" altLang="ja-JP" sz="900" i="1"/>
              <a:t>Role Migration and Advancement Processes in OSSD Projects: A Comparative Case Study</a:t>
            </a:r>
            <a:endParaRPr lang="ja-JP" altLang="en-US" sz="9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コミッターのリスト取得</a:t>
            </a:r>
            <a:endParaRPr kumimoji="1" lang="ja-JP" altLang="en-US" dirty="0"/>
          </a:p>
        </p:txBody>
      </p:sp>
      <p:sp>
        <p:nvSpPr>
          <p:cNvPr id="3" name="コンテンツ プレースホルダ 2"/>
          <p:cNvSpPr>
            <a:spLocks noGrp="1"/>
          </p:cNvSpPr>
          <p:nvPr>
            <p:ph idx="1"/>
          </p:nvPr>
        </p:nvSpPr>
        <p:spPr>
          <a:xfrm>
            <a:off x="457200" y="1020763"/>
            <a:ext cx="8229600" cy="1256109"/>
          </a:xfrm>
        </p:spPr>
        <p:txBody>
          <a:bodyPr/>
          <a:lstStyle/>
          <a:p>
            <a:r>
              <a:rPr kumimoji="1" lang="ja-JP" altLang="en-US" dirty="0" smtClean="0"/>
              <a:t>構成管理ツールからコミットログを取得</a:t>
            </a:r>
            <a:endParaRPr kumimoji="1" lang="en-US" altLang="ja-JP" dirty="0" smtClean="0"/>
          </a:p>
          <a:p>
            <a:pPr lvl="1"/>
            <a:r>
              <a:rPr lang="ja-JP" altLang="en-US" dirty="0" smtClean="0"/>
              <a:t>ユニークユーザ毎に最も古いコミット日時を，コミッターへの昇格日時と判断する</a:t>
            </a:r>
            <a:endParaRPr kumimoji="1" lang="ja-JP" altLang="en-US" dirty="0"/>
          </a:p>
        </p:txBody>
      </p:sp>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21</a:t>
            </a:fld>
            <a:endParaRPr lang="en-US" altLang="ja-JP" dirty="0"/>
          </a:p>
        </p:txBody>
      </p:sp>
      <p:sp>
        <p:nvSpPr>
          <p:cNvPr id="7" name="正方形/長方形 6"/>
          <p:cNvSpPr/>
          <p:nvPr/>
        </p:nvSpPr>
        <p:spPr>
          <a:xfrm>
            <a:off x="1547664" y="2924944"/>
            <a:ext cx="5814392" cy="2708434"/>
          </a:xfrm>
          <a:prstGeom prst="rect">
            <a:avLst/>
          </a:prstGeom>
          <a:ln>
            <a:solidFill>
              <a:schemeClr val="tx1"/>
            </a:solidFill>
          </a:ln>
        </p:spPr>
        <p:txBody>
          <a:bodyPr wrap="square">
            <a:spAutoFit/>
          </a:bodyPr>
          <a:lstStyle/>
          <a:p>
            <a:r>
              <a:rPr lang="en-US" altLang="ja-JP" sz="1000" dirty="0" smtClean="0"/>
              <a:t>------------------------------------------------------------------------</a:t>
            </a:r>
          </a:p>
          <a:p>
            <a:r>
              <a:rPr lang="en-US" altLang="ja-JP" sz="1000" dirty="0" smtClean="0"/>
              <a:t>r80180 | </a:t>
            </a:r>
            <a:r>
              <a:rPr lang="en-US" altLang="ja-JP" sz="1000" dirty="0" err="1" smtClean="0"/>
              <a:t>dgaudet</a:t>
            </a:r>
            <a:r>
              <a:rPr lang="en-US" altLang="ja-JP" sz="1000" dirty="0" smtClean="0"/>
              <a:t> | 1998-02-10 14:54:02 +0900 (Tue, 10 Feb 1998) | 2 lines</a:t>
            </a:r>
          </a:p>
          <a:p>
            <a:r>
              <a:rPr lang="en-US" altLang="ja-JP" sz="1000" dirty="0" smtClean="0"/>
              <a:t>Uh try that again without the </a:t>
            </a:r>
            <a:r>
              <a:rPr lang="en-US" altLang="ja-JP" sz="1000" dirty="0" err="1" smtClean="0"/>
              <a:t>segfault</a:t>
            </a:r>
            <a:r>
              <a:rPr lang="en-US" altLang="ja-JP" sz="1000" dirty="0" smtClean="0"/>
              <a:t>.</a:t>
            </a:r>
          </a:p>
          <a:p>
            <a:r>
              <a:rPr lang="en-US" altLang="ja-JP" sz="1000" dirty="0" smtClean="0"/>
              <a:t>------------------------------------------------------------------------</a:t>
            </a:r>
          </a:p>
          <a:p>
            <a:r>
              <a:rPr lang="en-US" altLang="ja-JP" sz="1000" dirty="0" smtClean="0"/>
              <a:t>r80179 | </a:t>
            </a:r>
            <a:r>
              <a:rPr lang="en-US" altLang="ja-JP" sz="1000" dirty="0" err="1" smtClean="0"/>
              <a:t>dgaudet</a:t>
            </a:r>
            <a:r>
              <a:rPr lang="en-US" altLang="ja-JP" sz="1000" dirty="0" smtClean="0"/>
              <a:t> | 1998-02-10 14:41:11 +0900 (Tue, 10 Feb 1998) | 2 lines</a:t>
            </a:r>
          </a:p>
          <a:p>
            <a:r>
              <a:rPr lang="en-US" altLang="ja-JP" sz="1000" dirty="0" smtClean="0"/>
              <a:t>Fix problem with empty Content-Encoding headers introduced by last patch.</a:t>
            </a:r>
          </a:p>
          <a:p>
            <a:r>
              <a:rPr lang="en-US" altLang="ja-JP" sz="1000" dirty="0" smtClean="0"/>
              <a:t>------------------------------------------------------------------------</a:t>
            </a:r>
          </a:p>
          <a:p>
            <a:r>
              <a:rPr lang="en-US" altLang="ja-JP" sz="1000" dirty="0" smtClean="0"/>
              <a:t>r80178 | </a:t>
            </a:r>
            <a:r>
              <a:rPr lang="en-US" altLang="ja-JP" sz="1000" dirty="0" err="1" smtClean="0"/>
              <a:t>sameer</a:t>
            </a:r>
            <a:r>
              <a:rPr lang="en-US" altLang="ja-JP" sz="1000" dirty="0" smtClean="0"/>
              <a:t> | 1998-02-10 03:32:33 +0900 (Tue, 10 Feb 1998) | 2 lines</a:t>
            </a:r>
          </a:p>
          <a:p>
            <a:r>
              <a:rPr lang="en-US" altLang="ja-JP" sz="1000" dirty="0" smtClean="0"/>
              <a:t>Update version on sunfreeware.com</a:t>
            </a:r>
          </a:p>
          <a:p>
            <a:r>
              <a:rPr lang="en-US" altLang="ja-JP" sz="1000" dirty="0" smtClean="0"/>
              <a:t>------------------------------------------------------------------------</a:t>
            </a:r>
          </a:p>
          <a:p>
            <a:r>
              <a:rPr lang="en-US" altLang="ja-JP" sz="1000" dirty="0" smtClean="0"/>
              <a:t>r80177 | </a:t>
            </a:r>
            <a:r>
              <a:rPr lang="en-US" altLang="ja-JP" sz="1000" dirty="0" err="1" smtClean="0"/>
              <a:t>jim</a:t>
            </a:r>
            <a:r>
              <a:rPr lang="en-US" altLang="ja-JP" sz="1000" dirty="0" smtClean="0"/>
              <a:t> | 1998-02-09 22:25:42 +0900 (Mon, 09 Feb 1998) | 3 lines</a:t>
            </a:r>
          </a:p>
          <a:p>
            <a:r>
              <a:rPr lang="en-US" altLang="ja-JP" sz="1000" dirty="0" smtClean="0"/>
              <a:t>Get up to date... Note that 1.3b4 was never </a:t>
            </a:r>
            <a:r>
              <a:rPr lang="en-US" altLang="ja-JP" sz="1000" dirty="0" err="1" smtClean="0"/>
              <a:t>released;that</a:t>
            </a:r>
            <a:r>
              <a:rPr lang="en-US" altLang="ja-JP" sz="1000" dirty="0" smtClean="0"/>
              <a:t> we are now in 1.3b5 and that a code freeze is in effect</a:t>
            </a:r>
          </a:p>
          <a:p>
            <a:r>
              <a:rPr lang="en-US" altLang="ja-JP" sz="1000" dirty="0" smtClean="0"/>
              <a:t>------------------------------------------------------------------------</a:t>
            </a:r>
          </a:p>
          <a:p>
            <a:r>
              <a:rPr lang="en-US" altLang="ja-JP" sz="1000" dirty="0" smtClean="0"/>
              <a:t>r80176 | fielding | 1998-02-09 10:09:40 +0900 (Mon, 09 Feb 1998) | 3 lines</a:t>
            </a:r>
          </a:p>
          <a:p>
            <a:r>
              <a:rPr lang="en-US" altLang="ja-JP" sz="1000" dirty="0" smtClean="0"/>
              <a:t>Improve the </a:t>
            </a:r>
            <a:r>
              <a:rPr lang="en-US" altLang="ja-JP" sz="1000" dirty="0" err="1" smtClean="0"/>
              <a:t>error_log</a:t>
            </a:r>
            <a:r>
              <a:rPr lang="en-US" altLang="ja-JP" sz="1000" dirty="0" smtClean="0"/>
              <a:t> message for "lost connection" so </a:t>
            </a:r>
            <a:r>
              <a:rPr lang="en-US" altLang="ja-JP" sz="1000" dirty="0" err="1" smtClean="0"/>
              <a:t>thatclueless</a:t>
            </a:r>
            <a:r>
              <a:rPr lang="en-US" altLang="ja-JP" sz="1000" dirty="0" smtClean="0"/>
              <a:t> </a:t>
            </a:r>
            <a:r>
              <a:rPr lang="en-US" altLang="ja-JP" sz="1000" dirty="0" err="1" smtClean="0"/>
              <a:t>wankers</a:t>
            </a:r>
            <a:r>
              <a:rPr lang="en-US" altLang="ja-JP" sz="1000" dirty="0" smtClean="0"/>
              <a:t> won't automatically think the server is at fault.</a:t>
            </a:r>
            <a:endParaRPr lang="ja-JP" altLang="en-US" sz="1000" dirty="0"/>
          </a:p>
        </p:txBody>
      </p:sp>
      <p:grpSp>
        <p:nvGrpSpPr>
          <p:cNvPr id="20" name="グループ化 19"/>
          <p:cNvGrpSpPr/>
          <p:nvPr/>
        </p:nvGrpSpPr>
        <p:grpSpPr>
          <a:xfrm>
            <a:off x="2051720" y="2564904"/>
            <a:ext cx="3312368" cy="2736304"/>
            <a:chOff x="2195736" y="3140968"/>
            <a:chExt cx="3312368" cy="2736304"/>
          </a:xfrm>
        </p:grpSpPr>
        <p:sp>
          <p:nvSpPr>
            <p:cNvPr id="8" name="正方形/長方形 7"/>
            <p:cNvSpPr/>
            <p:nvPr/>
          </p:nvSpPr>
          <p:spPr>
            <a:xfrm>
              <a:off x="2195736" y="3672088"/>
              <a:ext cx="5760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2195736" y="4125688"/>
              <a:ext cx="57606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2195736" y="4581128"/>
              <a:ext cx="50405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2195736" y="5040088"/>
              <a:ext cx="288032"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2232000" y="5661248"/>
              <a:ext cx="50405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2843808" y="3672088"/>
              <a:ext cx="2664296" cy="216024"/>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2843808" y="4125688"/>
              <a:ext cx="2664296" cy="216024"/>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2771800" y="4581128"/>
              <a:ext cx="2664296" cy="216024"/>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2520000" y="5040088"/>
              <a:ext cx="2700072" cy="216024"/>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2772000" y="5661248"/>
              <a:ext cx="2664296" cy="216024"/>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2195736" y="3140968"/>
              <a:ext cx="646331" cy="369332"/>
            </a:xfrm>
            <a:prstGeom prst="rect">
              <a:avLst/>
            </a:prstGeom>
            <a:noFill/>
          </p:spPr>
          <p:txBody>
            <a:bodyPr wrap="none" rtlCol="0">
              <a:spAutoFit/>
            </a:bodyPr>
            <a:lstStyle/>
            <a:p>
              <a:r>
                <a:rPr kumimoji="1" lang="ja-JP" altLang="en-US" dirty="0" smtClean="0">
                  <a:solidFill>
                    <a:srgbClr val="FF0000"/>
                  </a:solidFill>
                </a:rPr>
                <a:t>名前</a:t>
              </a:r>
              <a:endParaRPr kumimoji="1" lang="en-US" altLang="ja-JP" dirty="0" smtClean="0">
                <a:solidFill>
                  <a:srgbClr val="FF0000"/>
                </a:solidFill>
              </a:endParaRPr>
            </a:p>
          </p:txBody>
        </p:sp>
        <p:sp>
          <p:nvSpPr>
            <p:cNvPr id="19" name="テキスト ボックス 18"/>
            <p:cNvSpPr txBox="1"/>
            <p:nvPr/>
          </p:nvSpPr>
          <p:spPr>
            <a:xfrm>
              <a:off x="2989565" y="3140968"/>
              <a:ext cx="1303562" cy="369332"/>
            </a:xfrm>
            <a:prstGeom prst="rect">
              <a:avLst/>
            </a:prstGeom>
            <a:noFill/>
          </p:spPr>
          <p:txBody>
            <a:bodyPr wrap="none" rtlCol="0">
              <a:spAutoFit/>
            </a:bodyPr>
            <a:lstStyle/>
            <a:p>
              <a:r>
                <a:rPr kumimoji="1" lang="ja-JP" altLang="en-US" dirty="0" smtClean="0">
                  <a:solidFill>
                    <a:srgbClr val="0000FF"/>
                  </a:solidFill>
                </a:rPr>
                <a:t>コミット日時</a:t>
              </a:r>
              <a:endParaRPr kumimoji="1" lang="en-US" altLang="ja-JP" dirty="0" smtClean="0">
                <a:solidFill>
                  <a:srgbClr val="0000FF"/>
                </a:solidFill>
              </a:endParaRPr>
            </a:p>
          </p:txBody>
        </p:sp>
      </p:grpSp>
      <p:sp>
        <p:nvSpPr>
          <p:cNvPr id="21" name="テキスト ボックス 20"/>
          <p:cNvSpPr txBox="1"/>
          <p:nvPr/>
        </p:nvSpPr>
        <p:spPr>
          <a:xfrm>
            <a:off x="2915816" y="5661248"/>
            <a:ext cx="3111749" cy="307777"/>
          </a:xfrm>
          <a:prstGeom prst="rect">
            <a:avLst/>
          </a:prstGeom>
          <a:noFill/>
        </p:spPr>
        <p:txBody>
          <a:bodyPr wrap="none" rtlCol="0">
            <a:spAutoFit/>
          </a:bodyPr>
          <a:lstStyle/>
          <a:p>
            <a:r>
              <a:rPr kumimoji="1" lang="en-US" altLang="ja-JP" sz="1400" dirty="0" smtClean="0"/>
              <a:t>Apache Subversion</a:t>
            </a:r>
            <a:r>
              <a:rPr kumimoji="1" lang="ja-JP" altLang="en-US" sz="1400" dirty="0" smtClean="0"/>
              <a:t>コミットログの一例</a:t>
            </a:r>
            <a:endParaRPr kumimoji="1" lang="ja-JP" altLang="en-US" sz="1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Eclipse Platform</a:t>
            </a:r>
            <a:r>
              <a:rPr kumimoji="1" lang="ja-JP" altLang="en-US" dirty="0" smtClean="0"/>
              <a:t>結果</a:t>
            </a:r>
            <a:endParaRPr kumimoji="1" lang="ja-JP" altLang="en-US" dirty="0"/>
          </a:p>
        </p:txBody>
      </p:sp>
      <p:sp>
        <p:nvSpPr>
          <p:cNvPr id="4" name="日付プレースホルダ 3"/>
          <p:cNvSpPr>
            <a:spLocks noGrp="1"/>
          </p:cNvSpPr>
          <p:nvPr>
            <p:ph type="dt" sz="half" idx="10"/>
          </p:nvPr>
        </p:nvSpPr>
        <p:spPr/>
        <p:txBody>
          <a:bodyPr/>
          <a:lstStyle/>
          <a:p>
            <a:pPr>
              <a:defRPr/>
            </a:pPr>
            <a:fld id="{C0807827-B241-4BC5-90A6-377E6B888033}" type="datetime1">
              <a:rPr lang="ja-JP" altLang="en-US" smtClean="0"/>
              <a:pPr>
                <a:defRPr/>
              </a:pPr>
              <a:t>2011/2/15</a:t>
            </a:fld>
            <a:endParaRPr lang="en-US" altLang="ja-JP" dirty="0"/>
          </a:p>
        </p:txBody>
      </p:sp>
      <p:sp>
        <p:nvSpPr>
          <p:cNvPr id="5" name="フッター プレースホルダ 4"/>
          <p:cNvSpPr>
            <a:spLocks noGrp="1"/>
          </p:cNvSpPr>
          <p:nvPr>
            <p:ph type="ftr" sz="quarter" idx="11"/>
          </p:nvPr>
        </p:nvSpPr>
        <p:spPr/>
        <p:txBody>
          <a:bodyPr/>
          <a:lstStyle/>
          <a:p>
            <a:pPr>
              <a:defRPr/>
            </a:pPr>
            <a:r>
              <a:rPr lang="en-US" altLang="ja-JP" smtClean="0"/>
              <a:t>OSS</a:t>
            </a:r>
            <a:r>
              <a:rPr lang="ja-JP" altLang="en-US" smtClean="0"/>
              <a:t>開発におけるコミッター選出のための開発者の特徴分析</a:t>
            </a:r>
            <a:endParaRPr lang="en-US" altLang="ja-JP" dirty="0"/>
          </a:p>
        </p:txBody>
      </p:sp>
      <p:sp>
        <p:nvSpPr>
          <p:cNvPr id="6" name="スライド番号プレースホルダ 5"/>
          <p:cNvSpPr>
            <a:spLocks noGrp="1"/>
          </p:cNvSpPr>
          <p:nvPr>
            <p:ph type="sldNum" sz="quarter" idx="12"/>
          </p:nvPr>
        </p:nvSpPr>
        <p:spPr/>
        <p:txBody>
          <a:bodyPr/>
          <a:lstStyle/>
          <a:p>
            <a:pPr>
              <a:defRPr/>
            </a:pPr>
            <a:fld id="{65E6F64A-8BAE-4A4F-8B69-5E309765F3D4}" type="slidenum">
              <a:rPr lang="en-US" altLang="ja-JP" smtClean="0"/>
              <a:pPr>
                <a:defRPr/>
              </a:pPr>
              <a:t>22</a:t>
            </a:fld>
            <a:endParaRPr lang="en-US" altLang="ja-JP" dirty="0"/>
          </a:p>
        </p:txBody>
      </p:sp>
      <p:graphicFrame>
        <p:nvGraphicFramePr>
          <p:cNvPr id="9" name="コンテンツ プレースホルダ 8"/>
          <p:cNvGraphicFramePr>
            <a:graphicFrameLocks noGrp="1"/>
          </p:cNvGraphicFramePr>
          <p:nvPr>
            <p:ph idx="1"/>
          </p:nvPr>
        </p:nvGraphicFramePr>
        <p:xfrm>
          <a:off x="395536" y="980728"/>
          <a:ext cx="8229597" cy="1126643"/>
        </p:xfrm>
        <a:graphic>
          <a:graphicData uri="http://schemas.openxmlformats.org/drawingml/2006/table">
            <a:tbl>
              <a:tblPr/>
              <a:tblGrid>
                <a:gridCol w="843477"/>
                <a:gridCol w="615510"/>
                <a:gridCol w="615510"/>
                <a:gridCol w="615510"/>
                <a:gridCol w="615510"/>
                <a:gridCol w="615510"/>
                <a:gridCol w="615510"/>
                <a:gridCol w="615510"/>
                <a:gridCol w="615510"/>
                <a:gridCol w="615510"/>
                <a:gridCol w="615510"/>
                <a:gridCol w="615510"/>
                <a:gridCol w="615510"/>
              </a:tblGrid>
              <a:tr h="159007">
                <a:tc rowSpan="2">
                  <a:txBody>
                    <a:bodyPr/>
                    <a:lstStyle/>
                    <a:p>
                      <a:pPr algn="ctr" fontAlgn="ctr"/>
                      <a:r>
                        <a:rPr lang="ja-JP" altLang="en-US" sz="1000" b="0" i="0" u="none" strike="noStrike">
                          <a:solidFill>
                            <a:srgbClr val="000000"/>
                          </a:solidFill>
                          <a:latin typeface="ＭＳ Ｐゴシック"/>
                        </a:rPr>
                        <a:t>　</a:t>
                      </a:r>
                    </a:p>
                  </a:txBody>
                  <a:tcPr marL="8549" marR="8549" marT="8549"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4">
                  <a:txBody>
                    <a:bodyPr/>
                    <a:lstStyle/>
                    <a:p>
                      <a:pPr algn="ctr" fontAlgn="ctr"/>
                      <a:r>
                        <a:rPr lang="ja-JP" altLang="en-US" sz="1000" b="0" i="0" u="none" strike="noStrike">
                          <a:solidFill>
                            <a:srgbClr val="000000"/>
                          </a:solidFill>
                          <a:latin typeface="ＭＳ Ｐゴシック"/>
                        </a:rPr>
                        <a:t>コミッター昇格前</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000" b="0" i="0" u="none" strike="noStrike">
                          <a:solidFill>
                            <a:srgbClr val="000000"/>
                          </a:solidFill>
                          <a:latin typeface="ＭＳ Ｐゴシック"/>
                        </a:rPr>
                        <a:t>コミッター昇格後</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gridSpan="4">
                  <a:txBody>
                    <a:bodyPr/>
                    <a:lstStyle/>
                    <a:p>
                      <a:pPr algn="ctr" fontAlgn="ctr"/>
                      <a:r>
                        <a:rPr lang="ja-JP" altLang="en-US" sz="1000" b="0" i="0" u="none" strike="noStrike">
                          <a:solidFill>
                            <a:srgbClr val="000000"/>
                          </a:solidFill>
                          <a:latin typeface="ＭＳ Ｐゴシック"/>
                        </a:rPr>
                        <a:t>非コミッター</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59007">
                <a:tc vMerge="1">
                  <a:txBody>
                    <a:bodyPr/>
                    <a:lstStyle/>
                    <a:p>
                      <a:endParaRPr kumimoji="1" lang="ja-JP" altLang="en-US"/>
                    </a:p>
                  </a:txBody>
                  <a:tcPr/>
                </a:tc>
                <a:tc>
                  <a:txBody>
                    <a:bodyPr/>
                    <a:lstStyle/>
                    <a:p>
                      <a:pPr algn="ctr" fontAlgn="ctr"/>
                      <a:r>
                        <a:rPr lang="ja-JP" altLang="en-US" sz="1000" b="0" i="0" u="none" strike="noStrike">
                          <a:solidFill>
                            <a:srgbClr val="000000"/>
                          </a:solidFill>
                          <a:latin typeface="ＭＳ Ｐゴシック"/>
                        </a:rPr>
                        <a:t>平均</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中央値</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分散</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標準偏差</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平均</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中央値</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分散</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標準偏差</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平均</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中央値</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分散</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a:solidFill>
                            <a:srgbClr val="000000"/>
                          </a:solidFill>
                          <a:latin typeface="ＭＳ Ｐゴシック"/>
                        </a:rPr>
                        <a:t>標準偏差</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007">
                <a:tc>
                  <a:txBody>
                    <a:bodyPr/>
                    <a:lstStyle/>
                    <a:p>
                      <a:pPr algn="ctr" fontAlgn="ctr"/>
                      <a:r>
                        <a:rPr lang="ja-JP" altLang="en-US" sz="1000" b="0" i="0" u="none" strike="noStrike">
                          <a:solidFill>
                            <a:srgbClr val="000000"/>
                          </a:solidFill>
                          <a:latin typeface="ＭＳ Ｐゴシック"/>
                        </a:rPr>
                        <a:t>参加期間</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10.54</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94.18</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9.7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37.77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832.84</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28.86</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2.91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34.52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5.88</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007">
                <a:tc>
                  <a:txBody>
                    <a:bodyPr/>
                    <a:lstStyle/>
                    <a:p>
                      <a:pPr algn="ctr" fontAlgn="ctr"/>
                      <a:r>
                        <a:rPr lang="ja-JP" altLang="en-US" sz="1000" b="0" i="0" u="none" strike="noStrike">
                          <a:solidFill>
                            <a:srgbClr val="000000"/>
                          </a:solidFill>
                          <a:latin typeface="ＭＳ Ｐゴシック"/>
                        </a:rPr>
                        <a:t>パッチ投稿数</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9.22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6.71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56.42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7.51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4.15</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3.6</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10.79</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3.28</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1.97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4.55</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2.13</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007">
                <a:tc>
                  <a:txBody>
                    <a:bodyPr/>
                    <a:lstStyle/>
                    <a:p>
                      <a:pPr algn="ctr" fontAlgn="ctr"/>
                      <a:r>
                        <a:rPr lang="ja-JP" altLang="en-US" sz="1000" b="0" i="0" u="none" strike="noStrike">
                          <a:solidFill>
                            <a:srgbClr val="000000"/>
                          </a:solidFill>
                          <a:latin typeface="ＭＳ Ｐゴシック"/>
                        </a:rPr>
                        <a:t>レビュー数</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1.76</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1.5</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0.92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0.96</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2.77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4.1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2.02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0.37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0.61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007">
                <a:tc>
                  <a:txBody>
                    <a:bodyPr/>
                    <a:lstStyle/>
                    <a:p>
                      <a:pPr algn="ctr" fontAlgn="ctr"/>
                      <a:r>
                        <a:rPr lang="ja-JP" altLang="en-US" sz="1000" b="0" i="0" u="none" strike="noStrike">
                          <a:solidFill>
                            <a:srgbClr val="000000"/>
                          </a:solidFill>
                          <a:latin typeface="ＭＳ Ｐゴシック"/>
                        </a:rPr>
                        <a:t>コメント数</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13.44</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7.58</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259.8</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16.12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33.57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24.4</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1215.87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34.87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2.16</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1.5</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9.91</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3.15</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007">
                <a:tc>
                  <a:txBody>
                    <a:bodyPr/>
                    <a:lstStyle/>
                    <a:p>
                      <a:pPr algn="ctr" fontAlgn="ctr"/>
                      <a:r>
                        <a:rPr lang="ja-JP" altLang="en-US" sz="1000" b="0" i="0" u="none" strike="noStrike">
                          <a:solidFill>
                            <a:srgbClr val="000000"/>
                          </a:solidFill>
                          <a:latin typeface="ＭＳ Ｐゴシック"/>
                        </a:rPr>
                        <a:t>レビュー時間</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30433.17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872</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a:solidFill>
                            <a:srgbClr val="000000"/>
                          </a:solidFill>
                          <a:latin typeface="ＭＳ Ｐゴシック"/>
                        </a:rPr>
                        <a:t>1.51E+10</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123050.9</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29296.77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951.5</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a:solidFill>
                            <a:srgbClr val="000000"/>
                          </a:solidFill>
                          <a:latin typeface="ＭＳ Ｐゴシック"/>
                        </a:rPr>
                        <a:t>3.71E+10</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192570.4</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55766.24</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a:solidFill>
                            <a:srgbClr val="000000"/>
                          </a:solidFill>
                          <a:latin typeface="ＭＳ Ｐゴシック"/>
                        </a:rPr>
                        <a:t>1463</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a:solidFill>
                            <a:srgbClr val="000000"/>
                          </a:solidFill>
                          <a:latin typeface="ＭＳ Ｐゴシック"/>
                        </a:rPr>
                        <a:t>4.28E+10</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000" b="0" i="0" u="none" strike="noStrike" dirty="0">
                          <a:solidFill>
                            <a:srgbClr val="000000"/>
                          </a:solidFill>
                          <a:latin typeface="ＭＳ Ｐゴシック"/>
                        </a:rPr>
                        <a:t>206770.7</a:t>
                      </a:r>
                    </a:p>
                  </a:txBody>
                  <a:tcPr marL="8549" marR="8549" marT="85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1026" name="Picture 2" descr="C:\Documents and Settings\shoji-f\デスクトップ\month.png"/>
          <p:cNvPicPr>
            <a:picLocks noChangeAspect="1" noChangeArrowheads="1"/>
          </p:cNvPicPr>
          <p:nvPr/>
        </p:nvPicPr>
        <p:blipFill>
          <a:blip r:embed="rId2" cstate="print"/>
          <a:srcRect/>
          <a:stretch>
            <a:fillRect/>
          </a:stretch>
        </p:blipFill>
        <p:spPr bwMode="auto">
          <a:xfrm>
            <a:off x="1763688" y="2636912"/>
            <a:ext cx="2952328" cy="1611505"/>
          </a:xfrm>
          <a:prstGeom prst="rect">
            <a:avLst/>
          </a:prstGeom>
          <a:noFill/>
        </p:spPr>
      </p:pic>
      <p:pic>
        <p:nvPicPr>
          <p:cNvPr id="1027" name="Picture 3" descr="C:\Documents and Settings\shoji-f\デスクトップ\nc.png"/>
          <p:cNvPicPr>
            <a:picLocks noChangeAspect="1" noChangeArrowheads="1"/>
          </p:cNvPicPr>
          <p:nvPr/>
        </p:nvPicPr>
        <p:blipFill>
          <a:blip r:embed="rId3" cstate="print"/>
          <a:srcRect/>
          <a:stretch>
            <a:fillRect/>
          </a:stretch>
        </p:blipFill>
        <p:spPr bwMode="auto">
          <a:xfrm>
            <a:off x="6191672" y="4560094"/>
            <a:ext cx="2952328" cy="1586325"/>
          </a:xfrm>
          <a:prstGeom prst="rect">
            <a:avLst/>
          </a:prstGeom>
          <a:noFill/>
        </p:spPr>
      </p:pic>
      <p:pic>
        <p:nvPicPr>
          <p:cNvPr id="1028" name="Picture 4" descr="C:\Documents and Settings\shoji-f\デスクトップ\prt.png"/>
          <p:cNvPicPr>
            <a:picLocks noChangeAspect="1" noChangeArrowheads="1"/>
          </p:cNvPicPr>
          <p:nvPr/>
        </p:nvPicPr>
        <p:blipFill>
          <a:blip r:embed="rId4" cstate="print"/>
          <a:srcRect/>
          <a:stretch>
            <a:fillRect/>
          </a:stretch>
        </p:blipFill>
        <p:spPr bwMode="auto">
          <a:xfrm>
            <a:off x="3131840" y="4560094"/>
            <a:ext cx="2952328" cy="1605210"/>
          </a:xfrm>
          <a:prstGeom prst="rect">
            <a:avLst/>
          </a:prstGeom>
          <a:noFill/>
        </p:spPr>
      </p:pic>
      <p:pic>
        <p:nvPicPr>
          <p:cNvPr id="1029" name="Picture 5" descr="C:\Documents and Settings\shoji-f\デスクトップ\npr.png"/>
          <p:cNvPicPr>
            <a:picLocks noChangeAspect="1" noChangeArrowheads="1"/>
          </p:cNvPicPr>
          <p:nvPr/>
        </p:nvPicPr>
        <p:blipFill>
          <a:blip r:embed="rId5" cstate="print"/>
          <a:srcRect/>
          <a:stretch>
            <a:fillRect/>
          </a:stretch>
        </p:blipFill>
        <p:spPr bwMode="auto">
          <a:xfrm>
            <a:off x="4788024" y="2638140"/>
            <a:ext cx="2952328" cy="1598916"/>
          </a:xfrm>
          <a:prstGeom prst="rect">
            <a:avLst/>
          </a:prstGeom>
          <a:noFill/>
        </p:spPr>
      </p:pic>
      <p:pic>
        <p:nvPicPr>
          <p:cNvPr id="1030" name="Picture 6" descr="C:\Documents and Settings\shoji-f\デスクトップ\npe.png"/>
          <p:cNvPicPr>
            <a:picLocks noChangeAspect="1" noChangeArrowheads="1"/>
          </p:cNvPicPr>
          <p:nvPr/>
        </p:nvPicPr>
        <p:blipFill>
          <a:blip r:embed="rId6" cstate="print"/>
          <a:srcRect/>
          <a:stretch>
            <a:fillRect/>
          </a:stretch>
        </p:blipFill>
        <p:spPr bwMode="auto">
          <a:xfrm>
            <a:off x="107504" y="4546890"/>
            <a:ext cx="2952328" cy="161150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1"/>
          <p:cNvSpPr>
            <a:spLocks noGrp="1"/>
          </p:cNvSpPr>
          <p:nvPr>
            <p:ph type="title"/>
          </p:nvPr>
        </p:nvSpPr>
        <p:spPr>
          <a:xfrm>
            <a:off x="233363" y="38100"/>
            <a:ext cx="3043237" cy="654050"/>
          </a:xfrm>
        </p:spPr>
        <p:txBody>
          <a:bodyPr/>
          <a:lstStyle/>
          <a:p>
            <a:pPr eaLnBrk="1" hangingPunct="1"/>
            <a:r>
              <a:rPr lang="ja-JP" altLang="en-US" smtClean="0"/>
              <a:t>開発者の役割</a:t>
            </a:r>
          </a:p>
        </p:txBody>
      </p:sp>
      <p:sp>
        <p:nvSpPr>
          <p:cNvPr id="4" name="フローチャート : 磁気ディスク 3"/>
          <p:cNvSpPr/>
          <p:nvPr/>
        </p:nvSpPr>
        <p:spPr>
          <a:xfrm>
            <a:off x="2643188" y="2781300"/>
            <a:ext cx="725487" cy="857250"/>
          </a:xfrm>
          <a:prstGeom prst="flowChartMagneticDisk">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200" dirty="0" err="1">
                <a:solidFill>
                  <a:schemeClr val="tx1"/>
                </a:solidFill>
              </a:rPr>
              <a:t>Bugzilla</a:t>
            </a:r>
            <a:endParaRPr lang="en-US" altLang="ja-JP" sz="1200" dirty="0">
              <a:solidFill>
                <a:schemeClr val="tx1"/>
              </a:solidFill>
            </a:endParaRPr>
          </a:p>
        </p:txBody>
      </p:sp>
      <p:grpSp>
        <p:nvGrpSpPr>
          <p:cNvPr id="28676" name="グループ化 88"/>
          <p:cNvGrpSpPr>
            <a:grpSpLocks/>
          </p:cNvGrpSpPr>
          <p:nvPr/>
        </p:nvGrpSpPr>
        <p:grpSpPr bwMode="auto">
          <a:xfrm>
            <a:off x="1763713" y="4148138"/>
            <a:ext cx="2857500" cy="1512887"/>
            <a:chOff x="142844" y="5214950"/>
            <a:chExt cx="2857520" cy="1512340"/>
          </a:xfrm>
        </p:grpSpPr>
        <p:pic>
          <p:nvPicPr>
            <p:cNvPr id="28704" name="Picture 19" descr="C:\shoji-f\SNA\Master's Thesis\図1.png"/>
            <p:cNvPicPr>
              <a:picLocks noChangeAspect="1" noChangeArrowheads="1"/>
            </p:cNvPicPr>
            <p:nvPr/>
          </p:nvPicPr>
          <p:blipFill>
            <a:blip r:embed="rId2" cstate="print"/>
            <a:srcRect/>
            <a:stretch>
              <a:fillRect/>
            </a:stretch>
          </p:blipFill>
          <p:spPr bwMode="auto">
            <a:xfrm>
              <a:off x="453215" y="5643578"/>
              <a:ext cx="758043" cy="783523"/>
            </a:xfrm>
            <a:prstGeom prst="rect">
              <a:avLst/>
            </a:prstGeom>
            <a:noFill/>
            <a:ln w="9525">
              <a:noFill/>
              <a:miter lim="800000"/>
              <a:headEnd/>
              <a:tailEnd/>
            </a:ln>
          </p:spPr>
        </p:pic>
        <p:pic>
          <p:nvPicPr>
            <p:cNvPr id="28705" name="Picture 7" descr="j0431601"/>
            <p:cNvPicPr>
              <a:picLocks noChangeAspect="1" noChangeArrowheads="1"/>
            </p:cNvPicPr>
            <p:nvPr/>
          </p:nvPicPr>
          <p:blipFill>
            <a:blip r:embed="rId3" cstate="print"/>
            <a:srcRect/>
            <a:stretch>
              <a:fillRect/>
            </a:stretch>
          </p:blipFill>
          <p:spPr bwMode="auto">
            <a:xfrm>
              <a:off x="1785918" y="5643578"/>
              <a:ext cx="842978" cy="842978"/>
            </a:xfrm>
            <a:prstGeom prst="rect">
              <a:avLst/>
            </a:prstGeom>
            <a:noFill/>
            <a:ln w="9525">
              <a:noFill/>
              <a:miter lim="800000"/>
              <a:headEnd/>
              <a:tailEnd/>
            </a:ln>
          </p:spPr>
        </p:pic>
        <p:sp>
          <p:nvSpPr>
            <p:cNvPr id="28706" name="テキスト ボックス 39"/>
            <p:cNvSpPr txBox="1">
              <a:spLocks noChangeArrowheads="1"/>
            </p:cNvSpPr>
            <p:nvPr/>
          </p:nvSpPr>
          <p:spPr bwMode="auto">
            <a:xfrm>
              <a:off x="142844" y="6357958"/>
              <a:ext cx="1167627" cy="369332"/>
            </a:xfrm>
            <a:prstGeom prst="rect">
              <a:avLst/>
            </a:prstGeom>
            <a:noFill/>
            <a:ln w="9525">
              <a:noFill/>
              <a:miter lim="800000"/>
              <a:headEnd/>
              <a:tailEnd/>
            </a:ln>
          </p:spPr>
          <p:txBody>
            <a:bodyPr wrap="none">
              <a:spAutoFit/>
            </a:bodyPr>
            <a:lstStyle/>
            <a:p>
              <a:r>
                <a:rPr lang="en-US" altLang="ja-JP"/>
                <a:t>committer</a:t>
              </a:r>
              <a:endParaRPr lang="ja-JP" altLang="en-US"/>
            </a:p>
          </p:txBody>
        </p:sp>
        <p:sp>
          <p:nvSpPr>
            <p:cNvPr id="28707" name="テキスト ボックス 40"/>
            <p:cNvSpPr txBox="1">
              <a:spLocks noChangeArrowheads="1"/>
            </p:cNvSpPr>
            <p:nvPr/>
          </p:nvSpPr>
          <p:spPr bwMode="auto">
            <a:xfrm>
              <a:off x="869986" y="5214950"/>
              <a:ext cx="1130246" cy="369332"/>
            </a:xfrm>
            <a:prstGeom prst="rect">
              <a:avLst/>
            </a:prstGeom>
            <a:noFill/>
            <a:ln w="9525">
              <a:noFill/>
              <a:miter lim="800000"/>
              <a:headEnd/>
              <a:tailEnd/>
            </a:ln>
          </p:spPr>
          <p:txBody>
            <a:bodyPr wrap="none">
              <a:spAutoFit/>
            </a:bodyPr>
            <a:lstStyle/>
            <a:p>
              <a:r>
                <a:rPr lang="en-US" altLang="ja-JP"/>
                <a:t>developer</a:t>
              </a:r>
              <a:endParaRPr lang="ja-JP" altLang="en-US"/>
            </a:p>
          </p:txBody>
        </p:sp>
        <p:sp>
          <p:nvSpPr>
            <p:cNvPr id="28708" name="テキスト ボックス 42"/>
            <p:cNvSpPr txBox="1">
              <a:spLocks noChangeArrowheads="1"/>
            </p:cNvSpPr>
            <p:nvPr/>
          </p:nvSpPr>
          <p:spPr bwMode="auto">
            <a:xfrm>
              <a:off x="1396720" y="6357958"/>
              <a:ext cx="1603644" cy="369332"/>
            </a:xfrm>
            <a:prstGeom prst="rect">
              <a:avLst/>
            </a:prstGeom>
            <a:noFill/>
            <a:ln w="9525">
              <a:noFill/>
              <a:miter lim="800000"/>
              <a:headEnd/>
              <a:tailEnd/>
            </a:ln>
          </p:spPr>
          <p:txBody>
            <a:bodyPr wrap="none">
              <a:spAutoFit/>
            </a:bodyPr>
            <a:lstStyle/>
            <a:p>
              <a:r>
                <a:rPr lang="en-US" altLang="ja-JP"/>
                <a:t>non-committer</a:t>
              </a:r>
              <a:endParaRPr lang="ja-JP" altLang="en-US"/>
            </a:p>
          </p:txBody>
        </p:sp>
      </p:grpSp>
      <p:sp>
        <p:nvSpPr>
          <p:cNvPr id="44" name="フローチャート : 磁気ディスク 43"/>
          <p:cNvSpPr/>
          <p:nvPr/>
        </p:nvSpPr>
        <p:spPr>
          <a:xfrm>
            <a:off x="5889625" y="2735263"/>
            <a:ext cx="754063" cy="928687"/>
          </a:xfrm>
          <a:prstGeom prst="flowChartMagneticDisk">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defRPr/>
            </a:pPr>
            <a:r>
              <a:rPr lang="en-US" altLang="ja-JP" sz="1100" dirty="0">
                <a:solidFill>
                  <a:schemeClr val="tx1"/>
                </a:solidFill>
              </a:rPr>
              <a:t>Source</a:t>
            </a:r>
            <a:r>
              <a:rPr lang="ja-JP" altLang="en-US" sz="1100" dirty="0">
                <a:solidFill>
                  <a:schemeClr val="tx1"/>
                </a:solidFill>
              </a:rPr>
              <a:t>　</a:t>
            </a:r>
            <a:r>
              <a:rPr lang="en-US" altLang="ja-JP" sz="1100" dirty="0">
                <a:solidFill>
                  <a:schemeClr val="tx1"/>
                </a:solidFill>
              </a:rPr>
              <a:t>Code Repository</a:t>
            </a:r>
          </a:p>
        </p:txBody>
      </p:sp>
      <p:pic>
        <p:nvPicPr>
          <p:cNvPr id="28678" name="Picture 19" descr="C:\shoji-f\SNA\Master's Thesis\図1.png"/>
          <p:cNvPicPr>
            <a:picLocks noChangeAspect="1" noChangeArrowheads="1"/>
          </p:cNvPicPr>
          <p:nvPr/>
        </p:nvPicPr>
        <p:blipFill>
          <a:blip r:embed="rId2" cstate="print"/>
          <a:srcRect/>
          <a:stretch>
            <a:fillRect/>
          </a:stretch>
        </p:blipFill>
        <p:spPr bwMode="auto">
          <a:xfrm>
            <a:off x="4500563" y="3121025"/>
            <a:ext cx="501650" cy="517525"/>
          </a:xfrm>
          <a:prstGeom prst="rect">
            <a:avLst/>
          </a:prstGeom>
          <a:noFill/>
          <a:ln w="9525">
            <a:noFill/>
            <a:miter lim="800000"/>
            <a:headEnd/>
            <a:tailEnd/>
          </a:ln>
        </p:spPr>
      </p:pic>
      <p:pic>
        <p:nvPicPr>
          <p:cNvPr id="28679" name="Picture 7" descr="j0431601"/>
          <p:cNvPicPr>
            <a:picLocks noChangeAspect="1" noChangeArrowheads="1"/>
          </p:cNvPicPr>
          <p:nvPr/>
        </p:nvPicPr>
        <p:blipFill>
          <a:blip r:embed="rId4" cstate="print"/>
          <a:srcRect/>
          <a:stretch>
            <a:fillRect/>
          </a:stretch>
        </p:blipFill>
        <p:spPr bwMode="auto">
          <a:xfrm>
            <a:off x="4429125" y="2509838"/>
            <a:ext cx="557213" cy="557212"/>
          </a:xfrm>
          <a:prstGeom prst="rect">
            <a:avLst/>
          </a:prstGeom>
          <a:noFill/>
          <a:ln w="9525">
            <a:noFill/>
            <a:miter lim="800000"/>
            <a:headEnd/>
            <a:tailEnd/>
          </a:ln>
        </p:spPr>
      </p:pic>
      <p:cxnSp>
        <p:nvCxnSpPr>
          <p:cNvPr id="62" name="直線矢印コネクタ 61"/>
          <p:cNvCxnSpPr/>
          <p:nvPr/>
        </p:nvCxnSpPr>
        <p:spPr>
          <a:xfrm>
            <a:off x="5000625" y="3422650"/>
            <a:ext cx="78581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1643063" y="3281363"/>
            <a:ext cx="92868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rot="5400000">
            <a:off x="2678113" y="2389188"/>
            <a:ext cx="642937"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p:cNvCxnSpPr/>
          <p:nvPr/>
        </p:nvCxnSpPr>
        <p:spPr>
          <a:xfrm rot="10800000">
            <a:off x="3429000" y="3422650"/>
            <a:ext cx="1071563" cy="15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684" name="テキスト ボックス 72"/>
          <p:cNvSpPr txBox="1">
            <a:spLocks noChangeArrowheads="1"/>
          </p:cNvSpPr>
          <p:nvPr/>
        </p:nvSpPr>
        <p:spPr bwMode="auto">
          <a:xfrm>
            <a:off x="1571625" y="2995613"/>
            <a:ext cx="985838" cy="277812"/>
          </a:xfrm>
          <a:prstGeom prst="rect">
            <a:avLst/>
          </a:prstGeom>
          <a:noFill/>
          <a:ln w="9525">
            <a:noFill/>
            <a:miter lim="800000"/>
            <a:headEnd/>
            <a:tailEnd/>
          </a:ln>
        </p:spPr>
        <p:txBody>
          <a:bodyPr wrap="none">
            <a:spAutoFit/>
          </a:bodyPr>
          <a:lstStyle/>
          <a:p>
            <a:r>
              <a:rPr lang="en-US" altLang="ja-JP" sz="1200"/>
              <a:t>Report a bug</a:t>
            </a:r>
            <a:endParaRPr lang="ja-JP" altLang="en-US" sz="1200"/>
          </a:p>
        </p:txBody>
      </p:sp>
      <p:sp>
        <p:nvSpPr>
          <p:cNvPr id="28685" name="テキスト ボックス 73"/>
          <p:cNvSpPr txBox="1">
            <a:spLocks noChangeArrowheads="1"/>
          </p:cNvSpPr>
          <p:nvPr/>
        </p:nvSpPr>
        <p:spPr bwMode="auto">
          <a:xfrm>
            <a:off x="3443288" y="3148013"/>
            <a:ext cx="1125537" cy="276225"/>
          </a:xfrm>
          <a:prstGeom prst="rect">
            <a:avLst/>
          </a:prstGeom>
          <a:noFill/>
          <a:ln w="9525">
            <a:noFill/>
            <a:miter lim="800000"/>
            <a:headEnd/>
            <a:tailEnd/>
          </a:ln>
        </p:spPr>
        <p:txBody>
          <a:bodyPr wrap="none">
            <a:spAutoFit/>
          </a:bodyPr>
          <a:lstStyle/>
          <a:p>
            <a:r>
              <a:rPr lang="en-US" altLang="ja-JP" sz="1200"/>
              <a:t>Review a patch</a:t>
            </a:r>
            <a:endParaRPr lang="ja-JP" altLang="en-US" sz="1200"/>
          </a:p>
        </p:txBody>
      </p:sp>
      <p:sp>
        <p:nvSpPr>
          <p:cNvPr id="28686" name="テキスト ボックス 75"/>
          <p:cNvSpPr txBox="1">
            <a:spLocks noChangeArrowheads="1"/>
          </p:cNvSpPr>
          <p:nvPr/>
        </p:nvSpPr>
        <p:spPr bwMode="auto">
          <a:xfrm>
            <a:off x="3429000" y="2647950"/>
            <a:ext cx="1123950" cy="276225"/>
          </a:xfrm>
          <a:prstGeom prst="rect">
            <a:avLst/>
          </a:prstGeom>
          <a:noFill/>
          <a:ln w="9525">
            <a:noFill/>
            <a:miter lim="800000"/>
            <a:headEnd/>
            <a:tailEnd/>
          </a:ln>
        </p:spPr>
        <p:txBody>
          <a:bodyPr wrap="none">
            <a:spAutoFit/>
          </a:bodyPr>
          <a:lstStyle/>
          <a:p>
            <a:r>
              <a:rPr lang="en-US" altLang="ja-JP" sz="1200"/>
              <a:t>Review a patch</a:t>
            </a:r>
            <a:endParaRPr lang="ja-JP" altLang="en-US" sz="1200"/>
          </a:p>
        </p:txBody>
      </p:sp>
      <p:sp>
        <p:nvSpPr>
          <p:cNvPr id="28687" name="テキスト ボックス 76"/>
          <p:cNvSpPr txBox="1">
            <a:spLocks noChangeArrowheads="1"/>
          </p:cNvSpPr>
          <p:nvPr/>
        </p:nvSpPr>
        <p:spPr bwMode="auto">
          <a:xfrm>
            <a:off x="1835150" y="2219325"/>
            <a:ext cx="1117600" cy="276225"/>
          </a:xfrm>
          <a:prstGeom prst="rect">
            <a:avLst/>
          </a:prstGeom>
          <a:noFill/>
          <a:ln w="9525">
            <a:noFill/>
            <a:miter lim="800000"/>
            <a:headEnd/>
            <a:tailEnd/>
          </a:ln>
        </p:spPr>
        <p:txBody>
          <a:bodyPr wrap="none">
            <a:spAutoFit/>
          </a:bodyPr>
          <a:lstStyle/>
          <a:p>
            <a:r>
              <a:rPr lang="en-US" altLang="ja-JP" sz="1200"/>
              <a:t>Submit a patch</a:t>
            </a:r>
            <a:endParaRPr lang="ja-JP" altLang="en-US" sz="1200"/>
          </a:p>
        </p:txBody>
      </p:sp>
      <p:sp>
        <p:nvSpPr>
          <p:cNvPr id="28688" name="テキスト ボックス 77"/>
          <p:cNvSpPr txBox="1">
            <a:spLocks noChangeArrowheads="1"/>
          </p:cNvSpPr>
          <p:nvPr/>
        </p:nvSpPr>
        <p:spPr bwMode="auto">
          <a:xfrm>
            <a:off x="5000625" y="3148013"/>
            <a:ext cx="681038" cy="276225"/>
          </a:xfrm>
          <a:prstGeom prst="rect">
            <a:avLst/>
          </a:prstGeom>
          <a:noFill/>
          <a:ln w="9525">
            <a:noFill/>
            <a:miter lim="800000"/>
            <a:headEnd/>
            <a:tailEnd/>
          </a:ln>
        </p:spPr>
        <p:txBody>
          <a:bodyPr wrap="none">
            <a:spAutoFit/>
          </a:bodyPr>
          <a:lstStyle/>
          <a:p>
            <a:r>
              <a:rPr lang="en-US" altLang="ja-JP" sz="1200"/>
              <a:t>Commit</a:t>
            </a:r>
            <a:endParaRPr lang="ja-JP" altLang="en-US" sz="1200"/>
          </a:p>
        </p:txBody>
      </p:sp>
      <p:cxnSp>
        <p:nvCxnSpPr>
          <p:cNvPr id="83" name="直線矢印コネクタ 82"/>
          <p:cNvCxnSpPr/>
          <p:nvPr/>
        </p:nvCxnSpPr>
        <p:spPr>
          <a:xfrm rot="10800000">
            <a:off x="3429000" y="2922588"/>
            <a:ext cx="1071563"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8690"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3000375" y="2209800"/>
            <a:ext cx="301625" cy="301625"/>
          </a:xfrm>
          <a:prstGeom prst="rect">
            <a:avLst/>
          </a:prstGeom>
          <a:noFill/>
          <a:ln w="9525">
            <a:noFill/>
            <a:miter lim="800000"/>
            <a:headEnd/>
            <a:tailEnd/>
          </a:ln>
        </p:spPr>
      </p:pic>
      <p:pic>
        <p:nvPicPr>
          <p:cNvPr id="28691"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3000375" y="2781300"/>
            <a:ext cx="301625" cy="301625"/>
          </a:xfrm>
          <a:prstGeom prst="rect">
            <a:avLst/>
          </a:prstGeom>
          <a:noFill/>
          <a:ln w="9525">
            <a:noFill/>
            <a:miter lim="800000"/>
            <a:headEnd/>
            <a:tailEnd/>
          </a:ln>
        </p:spPr>
      </p:pic>
      <p:pic>
        <p:nvPicPr>
          <p:cNvPr id="28692"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3071813" y="2924175"/>
            <a:ext cx="301625" cy="301625"/>
          </a:xfrm>
          <a:prstGeom prst="rect">
            <a:avLst/>
          </a:prstGeom>
          <a:noFill/>
          <a:ln w="9525">
            <a:noFill/>
            <a:miter lim="800000"/>
            <a:headEnd/>
            <a:tailEnd/>
          </a:ln>
        </p:spPr>
      </p:pic>
      <p:grpSp>
        <p:nvGrpSpPr>
          <p:cNvPr id="28693" name="グループ化 91"/>
          <p:cNvGrpSpPr>
            <a:grpSpLocks/>
          </p:cNvGrpSpPr>
          <p:nvPr/>
        </p:nvGrpSpPr>
        <p:grpSpPr bwMode="auto">
          <a:xfrm>
            <a:off x="2428875" y="1581150"/>
            <a:ext cx="1200150" cy="557213"/>
            <a:chOff x="4857752" y="1071546"/>
            <a:chExt cx="1200168" cy="557226"/>
          </a:xfrm>
        </p:grpSpPr>
        <p:pic>
          <p:nvPicPr>
            <p:cNvPr id="28701" name="Picture 19" descr="C:\shoji-f\SNA\Master's Thesis\図1.png"/>
            <p:cNvPicPr>
              <a:picLocks noChangeAspect="1" noChangeArrowheads="1"/>
            </p:cNvPicPr>
            <p:nvPr/>
          </p:nvPicPr>
          <p:blipFill>
            <a:blip r:embed="rId2" cstate="print"/>
            <a:srcRect/>
            <a:stretch>
              <a:fillRect/>
            </a:stretch>
          </p:blipFill>
          <p:spPr bwMode="auto">
            <a:xfrm>
              <a:off x="4857752" y="1071546"/>
              <a:ext cx="501082" cy="517925"/>
            </a:xfrm>
            <a:prstGeom prst="rect">
              <a:avLst/>
            </a:prstGeom>
            <a:noFill/>
            <a:ln w="9525">
              <a:noFill/>
              <a:miter lim="800000"/>
              <a:headEnd/>
              <a:tailEnd/>
            </a:ln>
          </p:spPr>
        </p:pic>
        <p:pic>
          <p:nvPicPr>
            <p:cNvPr id="28702" name="Picture 7" descr="j0431601"/>
            <p:cNvPicPr>
              <a:picLocks noChangeAspect="1" noChangeArrowheads="1"/>
            </p:cNvPicPr>
            <p:nvPr/>
          </p:nvPicPr>
          <p:blipFill>
            <a:blip r:embed="rId4" cstate="print"/>
            <a:srcRect/>
            <a:stretch>
              <a:fillRect/>
            </a:stretch>
          </p:blipFill>
          <p:spPr bwMode="auto">
            <a:xfrm>
              <a:off x="5500694" y="1071546"/>
              <a:ext cx="557226" cy="557226"/>
            </a:xfrm>
            <a:prstGeom prst="rect">
              <a:avLst/>
            </a:prstGeom>
            <a:noFill/>
            <a:ln w="9525">
              <a:noFill/>
              <a:miter lim="800000"/>
              <a:headEnd/>
              <a:tailEnd/>
            </a:ln>
          </p:spPr>
        </p:pic>
        <p:sp>
          <p:nvSpPr>
            <p:cNvPr id="28703" name="テキスト ボックス 90"/>
            <p:cNvSpPr txBox="1">
              <a:spLocks noChangeArrowheads="1"/>
            </p:cNvSpPr>
            <p:nvPr/>
          </p:nvSpPr>
          <p:spPr bwMode="auto">
            <a:xfrm>
              <a:off x="5286380" y="1285860"/>
              <a:ext cx="319318" cy="276999"/>
            </a:xfrm>
            <a:prstGeom prst="rect">
              <a:avLst/>
            </a:prstGeom>
            <a:noFill/>
            <a:ln w="9525">
              <a:noFill/>
              <a:miter lim="800000"/>
              <a:headEnd/>
              <a:tailEnd/>
            </a:ln>
          </p:spPr>
          <p:txBody>
            <a:bodyPr wrap="none">
              <a:spAutoFit/>
            </a:bodyPr>
            <a:lstStyle/>
            <a:p>
              <a:r>
                <a:rPr lang="en-US" altLang="ja-JP" sz="1200"/>
                <a:t>or</a:t>
              </a:r>
              <a:endParaRPr lang="ja-JP" altLang="en-US" sz="1200"/>
            </a:p>
          </p:txBody>
        </p:sp>
      </p:grpSp>
      <p:grpSp>
        <p:nvGrpSpPr>
          <p:cNvPr id="28694" name="グループ化 92"/>
          <p:cNvGrpSpPr>
            <a:grpSpLocks/>
          </p:cNvGrpSpPr>
          <p:nvPr/>
        </p:nvGrpSpPr>
        <p:grpSpPr bwMode="auto">
          <a:xfrm>
            <a:off x="357188" y="2924175"/>
            <a:ext cx="1200150" cy="557213"/>
            <a:chOff x="4857752" y="1071546"/>
            <a:chExt cx="1200168" cy="557226"/>
          </a:xfrm>
        </p:grpSpPr>
        <p:pic>
          <p:nvPicPr>
            <p:cNvPr id="28698" name="Picture 19" descr="C:\shoji-f\SNA\Master's Thesis\図1.png"/>
            <p:cNvPicPr>
              <a:picLocks noChangeAspect="1" noChangeArrowheads="1"/>
            </p:cNvPicPr>
            <p:nvPr/>
          </p:nvPicPr>
          <p:blipFill>
            <a:blip r:embed="rId2" cstate="print"/>
            <a:srcRect/>
            <a:stretch>
              <a:fillRect/>
            </a:stretch>
          </p:blipFill>
          <p:spPr bwMode="auto">
            <a:xfrm>
              <a:off x="4857752" y="1071546"/>
              <a:ext cx="501082" cy="517925"/>
            </a:xfrm>
            <a:prstGeom prst="rect">
              <a:avLst/>
            </a:prstGeom>
            <a:noFill/>
            <a:ln w="9525">
              <a:noFill/>
              <a:miter lim="800000"/>
              <a:headEnd/>
              <a:tailEnd/>
            </a:ln>
          </p:spPr>
        </p:pic>
        <p:pic>
          <p:nvPicPr>
            <p:cNvPr id="28699" name="Picture 7" descr="j0431601"/>
            <p:cNvPicPr>
              <a:picLocks noChangeAspect="1" noChangeArrowheads="1"/>
            </p:cNvPicPr>
            <p:nvPr/>
          </p:nvPicPr>
          <p:blipFill>
            <a:blip r:embed="rId4" cstate="print"/>
            <a:srcRect/>
            <a:stretch>
              <a:fillRect/>
            </a:stretch>
          </p:blipFill>
          <p:spPr bwMode="auto">
            <a:xfrm>
              <a:off x="5500694" y="1071546"/>
              <a:ext cx="557226" cy="557226"/>
            </a:xfrm>
            <a:prstGeom prst="rect">
              <a:avLst/>
            </a:prstGeom>
            <a:noFill/>
            <a:ln w="9525">
              <a:noFill/>
              <a:miter lim="800000"/>
              <a:headEnd/>
              <a:tailEnd/>
            </a:ln>
          </p:spPr>
        </p:pic>
        <p:sp>
          <p:nvSpPr>
            <p:cNvPr id="28700" name="テキスト ボックス 95"/>
            <p:cNvSpPr txBox="1">
              <a:spLocks noChangeArrowheads="1"/>
            </p:cNvSpPr>
            <p:nvPr/>
          </p:nvSpPr>
          <p:spPr bwMode="auto">
            <a:xfrm>
              <a:off x="5286380" y="1285860"/>
              <a:ext cx="319318" cy="276999"/>
            </a:xfrm>
            <a:prstGeom prst="rect">
              <a:avLst/>
            </a:prstGeom>
            <a:noFill/>
            <a:ln w="9525">
              <a:noFill/>
              <a:miter lim="800000"/>
              <a:headEnd/>
              <a:tailEnd/>
            </a:ln>
          </p:spPr>
          <p:txBody>
            <a:bodyPr wrap="none">
              <a:spAutoFit/>
            </a:bodyPr>
            <a:lstStyle/>
            <a:p>
              <a:r>
                <a:rPr lang="en-US" altLang="ja-JP" sz="1200"/>
                <a:t>or</a:t>
              </a:r>
              <a:endParaRPr lang="ja-JP" altLang="en-US" sz="1200"/>
            </a:p>
          </p:txBody>
        </p:sp>
      </p:grpSp>
      <p:sp>
        <p:nvSpPr>
          <p:cNvPr id="28695" name="日付プレースホルダ 35"/>
          <p:cNvSpPr>
            <a:spLocks noGrp="1"/>
          </p:cNvSpPr>
          <p:nvPr>
            <p:ph type="dt" sz="quarter" idx="10"/>
          </p:nvPr>
        </p:nvSpPr>
        <p:spPr>
          <a:noFill/>
        </p:spPr>
        <p:txBody>
          <a:bodyPr/>
          <a:lstStyle/>
          <a:p>
            <a:fld id="{53D55FAE-0B53-44CC-A543-D56D900F6A0B}" type="datetime1">
              <a:rPr lang="ja-JP" altLang="en-US"/>
              <a:pPr/>
              <a:t>2011/2/15</a:t>
            </a:fld>
            <a:endParaRPr lang="en-US" altLang="ja-JP"/>
          </a:p>
        </p:txBody>
      </p:sp>
      <p:sp>
        <p:nvSpPr>
          <p:cNvPr id="28696" name="スライド番号プレースホルダ 36"/>
          <p:cNvSpPr>
            <a:spLocks noGrp="1"/>
          </p:cNvSpPr>
          <p:nvPr>
            <p:ph type="sldNum" sz="quarter" idx="12"/>
          </p:nvPr>
        </p:nvSpPr>
        <p:spPr>
          <a:noFill/>
        </p:spPr>
        <p:txBody>
          <a:bodyPr/>
          <a:lstStyle/>
          <a:p>
            <a:fld id="{4E25075C-9E39-42CF-AD2F-FBB46523A408}" type="slidenum">
              <a:rPr lang="en-US" altLang="ja-JP" smtClean="0"/>
              <a:pPr/>
              <a:t>23</a:t>
            </a:fld>
            <a:endParaRPr lang="en-US" altLang="ja-JP" smtClean="0"/>
          </a:p>
        </p:txBody>
      </p:sp>
      <p:sp>
        <p:nvSpPr>
          <p:cNvPr id="38" name="フッター プレースホルダ 37"/>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タイトル 1"/>
          <p:cNvSpPr>
            <a:spLocks noGrp="1"/>
          </p:cNvSpPr>
          <p:nvPr>
            <p:ph type="title"/>
          </p:nvPr>
        </p:nvSpPr>
        <p:spPr/>
        <p:txBody>
          <a:bodyPr/>
          <a:lstStyle/>
          <a:p>
            <a:pPr eaLnBrk="1" hangingPunct="1"/>
            <a:r>
              <a:rPr lang="ja-JP" altLang="en-US" smtClean="0"/>
              <a:t>パッチ投稿・レビューの定義</a:t>
            </a:r>
          </a:p>
        </p:txBody>
      </p:sp>
      <p:sp>
        <p:nvSpPr>
          <p:cNvPr id="3" name="コンテンツ プレースホルダ 2"/>
          <p:cNvSpPr>
            <a:spLocks noGrp="1"/>
          </p:cNvSpPr>
          <p:nvPr>
            <p:ph idx="1"/>
          </p:nvPr>
        </p:nvSpPr>
        <p:spPr>
          <a:xfrm>
            <a:off x="4500563" y="908050"/>
            <a:ext cx="4392612" cy="5257800"/>
          </a:xfrm>
        </p:spPr>
        <p:txBody>
          <a:bodyPr/>
          <a:lstStyle/>
          <a:p>
            <a:pPr eaLnBrk="1" hangingPunct="1">
              <a:defRPr/>
            </a:pPr>
            <a:r>
              <a:rPr lang="ja-JP" altLang="en-US" sz="1600" dirty="0" smtClean="0"/>
              <a:t>パッチ投稿</a:t>
            </a:r>
            <a:endParaRPr lang="en-US" altLang="ja-JP" sz="1600" dirty="0" smtClean="0"/>
          </a:p>
          <a:p>
            <a:pPr lvl="1" eaLnBrk="1" hangingPunct="1">
              <a:defRPr/>
            </a:pPr>
            <a:r>
              <a:rPr lang="en-US" altLang="ja-JP" sz="1600" dirty="0" smtClean="0"/>
              <a:t>Patch</a:t>
            </a:r>
            <a:r>
              <a:rPr lang="ja-JP" altLang="en-US" sz="1600" dirty="0" smtClean="0"/>
              <a:t>形式の添付ファイルの投稿</a:t>
            </a:r>
            <a:endParaRPr lang="en-US" altLang="ja-JP" sz="1600" dirty="0" smtClean="0"/>
          </a:p>
          <a:p>
            <a:pPr eaLnBrk="1" hangingPunct="1">
              <a:defRPr/>
            </a:pPr>
            <a:endParaRPr lang="en-US" altLang="ja-JP" sz="1600" dirty="0" smtClean="0"/>
          </a:p>
          <a:p>
            <a:pPr eaLnBrk="1" hangingPunct="1">
              <a:defRPr/>
            </a:pPr>
            <a:r>
              <a:rPr lang="ja-JP" altLang="en-US" sz="1600" dirty="0" smtClean="0"/>
              <a:t>レビュー</a:t>
            </a:r>
            <a:endParaRPr lang="en-US" altLang="ja-JP" sz="1600" dirty="0" smtClean="0"/>
          </a:p>
          <a:p>
            <a:pPr lvl="1" eaLnBrk="1" hangingPunct="1">
              <a:defRPr/>
            </a:pPr>
            <a:r>
              <a:rPr lang="ja-JP" altLang="en-US" sz="1600" dirty="0" smtClean="0"/>
              <a:t>パッチ投稿コメントの次のコメント</a:t>
            </a:r>
            <a:endParaRPr lang="en-US" altLang="ja-JP" sz="1600" dirty="0" smtClean="0"/>
          </a:p>
          <a:p>
            <a:pPr lvl="1" eaLnBrk="1" hangingPunct="1">
              <a:buFontTx/>
              <a:buNone/>
              <a:defRPr/>
            </a:pPr>
            <a:r>
              <a:rPr lang="ja-JP" altLang="en-US" sz="1600" dirty="0" smtClean="0"/>
              <a:t>　　</a:t>
            </a:r>
            <a:r>
              <a:rPr lang="ja-JP" altLang="en-US" sz="1200" dirty="0" smtClean="0"/>
              <a:t>（ただし，同一人物の場合はその次のコメント）</a:t>
            </a:r>
            <a:endParaRPr lang="en-US" altLang="ja-JP" sz="1200" dirty="0" smtClean="0"/>
          </a:p>
          <a:p>
            <a:pPr lvl="2" eaLnBrk="1" hangingPunct="1">
              <a:defRPr/>
            </a:pPr>
            <a:r>
              <a:rPr lang="en-US" altLang="ja-JP" sz="1200" dirty="0" smtClean="0"/>
              <a:t>Mozilla</a:t>
            </a:r>
            <a:r>
              <a:rPr lang="ja-JP" altLang="en-US" sz="1200" dirty="0" smtClean="0"/>
              <a:t>プロジェクトにおいて，ランダムに抽出した</a:t>
            </a:r>
            <a:r>
              <a:rPr lang="en-US" altLang="ja-JP" sz="1200" dirty="0" smtClean="0"/>
              <a:t>100</a:t>
            </a:r>
            <a:r>
              <a:rPr lang="ja-JP" altLang="en-US" sz="1200" dirty="0" smtClean="0"/>
              <a:t>件のバグ報告について目視で計測したところ，上記定義の約</a:t>
            </a:r>
            <a:r>
              <a:rPr lang="en-US" altLang="ja-JP" sz="1200" dirty="0" smtClean="0"/>
              <a:t>80</a:t>
            </a:r>
            <a:r>
              <a:rPr lang="ja-JP" altLang="en-US" sz="1200" dirty="0" smtClean="0"/>
              <a:t>％はレビューであった</a:t>
            </a:r>
            <a:endParaRPr lang="en-US" altLang="ja-JP" sz="1200" dirty="0" smtClean="0"/>
          </a:p>
          <a:p>
            <a:pPr eaLnBrk="1" hangingPunct="1">
              <a:defRPr/>
            </a:pPr>
            <a:endParaRPr lang="en-US" altLang="ja-JP" sz="1600" dirty="0" smtClean="0"/>
          </a:p>
          <a:p>
            <a:pPr eaLnBrk="1" hangingPunct="1">
              <a:defRPr/>
            </a:pPr>
            <a:r>
              <a:rPr lang="ja-JP" altLang="en-US" sz="1600" dirty="0" smtClean="0"/>
              <a:t>レビュー時間</a:t>
            </a:r>
            <a:endParaRPr lang="en-US" altLang="ja-JP" sz="1600" dirty="0" smtClean="0"/>
          </a:p>
          <a:p>
            <a:pPr lvl="1" eaLnBrk="1" hangingPunct="1">
              <a:defRPr/>
            </a:pPr>
            <a:r>
              <a:rPr lang="ja-JP" altLang="en-US" sz="1600" dirty="0" smtClean="0"/>
              <a:t>パッチ投稿された時間とレビュー（コメント）が投稿された時間の差</a:t>
            </a:r>
            <a:endParaRPr lang="en-US" altLang="ja-JP" sz="1600" dirty="0" smtClean="0"/>
          </a:p>
          <a:p>
            <a:pPr lvl="1" eaLnBrk="1" hangingPunct="1">
              <a:defRPr/>
            </a:pPr>
            <a:endParaRPr lang="en-US" altLang="ja-JP" sz="1600" dirty="0" smtClean="0"/>
          </a:p>
          <a:p>
            <a:pPr eaLnBrk="1" hangingPunct="1">
              <a:defRPr/>
            </a:pPr>
            <a:endParaRPr lang="en-US" altLang="ja-JP" sz="1600" dirty="0" smtClean="0"/>
          </a:p>
          <a:p>
            <a:pPr eaLnBrk="1" hangingPunct="1">
              <a:defRPr/>
            </a:pPr>
            <a:r>
              <a:rPr lang="en-US" altLang="ja-JP" sz="1050" dirty="0" smtClean="0"/>
              <a:t>※</a:t>
            </a:r>
            <a:r>
              <a:rPr lang="ja-JP" altLang="en-US" sz="1050" dirty="0" smtClean="0"/>
              <a:t>パッチ投稿時間</a:t>
            </a:r>
            <a:endParaRPr lang="en-US" altLang="ja-JP" sz="1050" dirty="0" smtClean="0"/>
          </a:p>
          <a:p>
            <a:pPr lvl="1" eaLnBrk="1" hangingPunct="1">
              <a:defRPr/>
            </a:pPr>
            <a:r>
              <a:rPr lang="ja-JP" altLang="en-US" sz="1050" dirty="0" smtClean="0"/>
              <a:t>取得不可</a:t>
            </a:r>
            <a:endParaRPr lang="en-US" altLang="ja-JP" sz="1050" dirty="0" smtClean="0"/>
          </a:p>
        </p:txBody>
      </p:sp>
      <p:sp>
        <p:nvSpPr>
          <p:cNvPr id="32772" name="日付プレースホルダ 3"/>
          <p:cNvSpPr>
            <a:spLocks noGrp="1"/>
          </p:cNvSpPr>
          <p:nvPr>
            <p:ph type="dt" sz="quarter" idx="10"/>
          </p:nvPr>
        </p:nvSpPr>
        <p:spPr>
          <a:noFill/>
        </p:spPr>
        <p:txBody>
          <a:bodyPr/>
          <a:lstStyle/>
          <a:p>
            <a:fld id="{2ED89980-6511-484D-A1ED-2D3E3CD9B6EE}" type="datetime1">
              <a:rPr lang="ja-JP" altLang="en-US"/>
              <a:pPr/>
              <a:t>2011/2/15</a:t>
            </a:fld>
            <a:endParaRPr lang="en-US" altLang="ja-JP"/>
          </a:p>
        </p:txBody>
      </p:sp>
      <p:sp>
        <p:nvSpPr>
          <p:cNvPr id="5" name="フッター プレースホルダ 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sp>
        <p:nvSpPr>
          <p:cNvPr id="32774" name="スライド番号プレースホルダ 5"/>
          <p:cNvSpPr>
            <a:spLocks noGrp="1"/>
          </p:cNvSpPr>
          <p:nvPr>
            <p:ph type="sldNum" sz="quarter" idx="12"/>
          </p:nvPr>
        </p:nvSpPr>
        <p:spPr>
          <a:noFill/>
        </p:spPr>
        <p:txBody>
          <a:bodyPr/>
          <a:lstStyle/>
          <a:p>
            <a:fld id="{ED3C36BF-D011-433B-A7CA-5ADF914C0BD1}" type="slidenum">
              <a:rPr lang="en-US" altLang="ja-JP" smtClean="0"/>
              <a:pPr/>
              <a:t>24</a:t>
            </a:fld>
            <a:endParaRPr lang="en-US" altLang="ja-JP" smtClean="0"/>
          </a:p>
        </p:txBody>
      </p:sp>
      <p:pic>
        <p:nvPicPr>
          <p:cNvPr id="32775" name="Picture 2" descr="C:\shoji-f\SNA\Master's Thesis\bugzilla_sample.png"/>
          <p:cNvPicPr>
            <a:picLocks noChangeAspect="1" noChangeArrowheads="1"/>
          </p:cNvPicPr>
          <p:nvPr/>
        </p:nvPicPr>
        <p:blipFill>
          <a:blip r:embed="rId3" cstate="print"/>
          <a:srcRect/>
          <a:stretch>
            <a:fillRect/>
          </a:stretch>
        </p:blipFill>
        <p:spPr bwMode="auto">
          <a:xfrm>
            <a:off x="0" y="836613"/>
            <a:ext cx="4262438" cy="5688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タイトル 1"/>
          <p:cNvSpPr>
            <a:spLocks noGrp="1"/>
          </p:cNvSpPr>
          <p:nvPr>
            <p:ph type="title"/>
          </p:nvPr>
        </p:nvSpPr>
        <p:spPr>
          <a:xfrm>
            <a:off x="3000375" y="60325"/>
            <a:ext cx="3043238" cy="654050"/>
          </a:xfrm>
        </p:spPr>
        <p:txBody>
          <a:bodyPr/>
          <a:lstStyle/>
          <a:p>
            <a:pPr eaLnBrk="1" hangingPunct="1"/>
            <a:r>
              <a:rPr lang="en-US" altLang="ja-JP" smtClean="0"/>
              <a:t>Bugzilla</a:t>
            </a:r>
            <a:r>
              <a:rPr lang="ja-JP" altLang="en-US" smtClean="0"/>
              <a:t>構成</a:t>
            </a:r>
          </a:p>
        </p:txBody>
      </p:sp>
      <p:sp>
        <p:nvSpPr>
          <p:cNvPr id="4" name="フローチャート : 磁気ディスク 3"/>
          <p:cNvSpPr/>
          <p:nvPr/>
        </p:nvSpPr>
        <p:spPr>
          <a:xfrm>
            <a:off x="142875" y="3235325"/>
            <a:ext cx="1160463" cy="1428750"/>
          </a:xfrm>
          <a:prstGeom prst="flowChartMagneticDisk">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dirty="0" err="1">
                <a:solidFill>
                  <a:schemeClr val="tx1"/>
                </a:solidFill>
              </a:rPr>
              <a:t>Bugzilla</a:t>
            </a:r>
            <a:endParaRPr lang="en-US" altLang="ja-JP" dirty="0">
              <a:solidFill>
                <a:schemeClr val="tx1"/>
              </a:solidFill>
            </a:endParaRPr>
          </a:p>
        </p:txBody>
      </p:sp>
      <p:sp>
        <p:nvSpPr>
          <p:cNvPr id="6" name="正方形/長方形 5"/>
          <p:cNvSpPr/>
          <p:nvPr/>
        </p:nvSpPr>
        <p:spPr>
          <a:xfrm>
            <a:off x="6072188" y="908050"/>
            <a:ext cx="2857500" cy="8572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200" dirty="0">
                <a:solidFill>
                  <a:schemeClr val="tx1"/>
                </a:solidFill>
              </a:rPr>
              <a:t>Author Name    Date</a:t>
            </a:r>
            <a:r>
              <a:rPr lang="ja-JP" altLang="en-US" sz="1200" dirty="0">
                <a:solidFill>
                  <a:schemeClr val="tx1"/>
                </a:solidFill>
              </a:rPr>
              <a:t>　　</a:t>
            </a:r>
            <a:r>
              <a:rPr lang="en-US" altLang="ja-JP" sz="1200" dirty="0">
                <a:solidFill>
                  <a:schemeClr val="tx1"/>
                </a:solidFill>
              </a:rPr>
              <a:t>Comment ID</a:t>
            </a:r>
          </a:p>
          <a:p>
            <a:pPr>
              <a:defRPr/>
            </a:pPr>
            <a:r>
              <a:rPr lang="en-US" altLang="ja-JP" sz="1200" dirty="0">
                <a:solidFill>
                  <a:schemeClr val="tx1"/>
                </a:solidFill>
              </a:rPr>
              <a:t>Attachment(if exists)</a:t>
            </a:r>
          </a:p>
          <a:p>
            <a:pPr>
              <a:defRPr/>
            </a:pPr>
            <a:endParaRPr lang="en-US" altLang="ja-JP" sz="1200" dirty="0">
              <a:solidFill>
                <a:schemeClr val="tx1"/>
              </a:solidFill>
            </a:endParaRPr>
          </a:p>
          <a:p>
            <a:pPr>
              <a:defRPr/>
            </a:pPr>
            <a:r>
              <a:rPr lang="en-US" altLang="ja-JP" sz="1200" dirty="0">
                <a:solidFill>
                  <a:schemeClr val="tx1"/>
                </a:solidFill>
              </a:rPr>
              <a:t>Comment contents</a:t>
            </a:r>
          </a:p>
        </p:txBody>
      </p:sp>
      <p:sp>
        <p:nvSpPr>
          <p:cNvPr id="10" name="正方形/長方形 9"/>
          <p:cNvSpPr/>
          <p:nvPr/>
        </p:nvSpPr>
        <p:spPr>
          <a:xfrm>
            <a:off x="6072188" y="1908175"/>
            <a:ext cx="2857500" cy="8572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200" dirty="0">
                <a:solidFill>
                  <a:schemeClr val="tx1"/>
                </a:solidFill>
              </a:rPr>
              <a:t>Author Name     Date</a:t>
            </a:r>
            <a:r>
              <a:rPr lang="ja-JP" altLang="en-US" sz="1200" dirty="0">
                <a:solidFill>
                  <a:schemeClr val="tx1"/>
                </a:solidFill>
              </a:rPr>
              <a:t>　　</a:t>
            </a:r>
            <a:r>
              <a:rPr lang="en-US" altLang="ja-JP" sz="1200" dirty="0">
                <a:solidFill>
                  <a:schemeClr val="tx1"/>
                </a:solidFill>
              </a:rPr>
              <a:t>Comment ID</a:t>
            </a:r>
          </a:p>
          <a:p>
            <a:pPr>
              <a:defRPr/>
            </a:pPr>
            <a:r>
              <a:rPr lang="en-US" altLang="ja-JP" sz="1200" dirty="0">
                <a:solidFill>
                  <a:schemeClr val="tx1"/>
                </a:solidFill>
              </a:rPr>
              <a:t>Attachment(if exists)</a:t>
            </a:r>
          </a:p>
          <a:p>
            <a:pPr>
              <a:defRPr/>
            </a:pPr>
            <a:endParaRPr lang="en-US" altLang="ja-JP" sz="1200" dirty="0">
              <a:solidFill>
                <a:schemeClr val="tx1"/>
              </a:solidFill>
            </a:endParaRPr>
          </a:p>
          <a:p>
            <a:pPr>
              <a:defRPr/>
            </a:pPr>
            <a:r>
              <a:rPr lang="en-US" altLang="ja-JP" sz="1200" dirty="0">
                <a:solidFill>
                  <a:schemeClr val="tx1"/>
                </a:solidFill>
              </a:rPr>
              <a:t>Comment contents</a:t>
            </a:r>
            <a:endParaRPr lang="ja-JP" altLang="en-US" sz="1200" dirty="0" err="1">
              <a:solidFill>
                <a:schemeClr val="tx1"/>
              </a:solidFill>
            </a:endParaRPr>
          </a:p>
        </p:txBody>
      </p:sp>
      <p:grpSp>
        <p:nvGrpSpPr>
          <p:cNvPr id="29702" name="グループ化 19"/>
          <p:cNvGrpSpPr>
            <a:grpSpLocks/>
          </p:cNvGrpSpPr>
          <p:nvPr/>
        </p:nvGrpSpPr>
        <p:grpSpPr bwMode="auto">
          <a:xfrm>
            <a:off x="3143250" y="2592388"/>
            <a:ext cx="1052513" cy="1214437"/>
            <a:chOff x="3619494" y="1285860"/>
            <a:chExt cx="1052520" cy="1214446"/>
          </a:xfrm>
        </p:grpSpPr>
        <p:sp>
          <p:nvSpPr>
            <p:cNvPr id="21" name="フローチャート : カード 20"/>
            <p:cNvSpPr/>
            <p:nvPr/>
          </p:nvSpPr>
          <p:spPr>
            <a:xfrm>
              <a:off x="3619494" y="1285860"/>
              <a:ext cx="1052520" cy="1214446"/>
            </a:xfrm>
            <a:prstGeom prst="flowChartPunchedCar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defRPr/>
              </a:pPr>
              <a:r>
                <a:rPr lang="en-US" altLang="ja-JP" sz="1400" dirty="0">
                  <a:solidFill>
                    <a:schemeClr val="tx1"/>
                  </a:solidFill>
                </a:rPr>
                <a:t>Bug ID</a:t>
              </a: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p:txBody>
        </p:sp>
        <p:sp>
          <p:nvSpPr>
            <p:cNvPr id="22" name="正方形/長方形 21"/>
            <p:cNvSpPr/>
            <p:nvPr/>
          </p:nvSpPr>
          <p:spPr>
            <a:xfrm>
              <a:off x="3714745" y="1714488"/>
              <a:ext cx="881069" cy="71438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200" dirty="0">
                  <a:solidFill>
                    <a:schemeClr val="tx1"/>
                  </a:solidFill>
                </a:rPr>
                <a:t>Comment</a:t>
              </a:r>
            </a:p>
            <a:p>
              <a:pPr>
                <a:defRPr/>
              </a:pPr>
              <a:endParaRPr lang="ja-JP" altLang="en-US" sz="1200" dirty="0">
                <a:solidFill>
                  <a:schemeClr val="tx1"/>
                </a:solidFill>
              </a:endParaRPr>
            </a:p>
          </p:txBody>
        </p:sp>
      </p:grpSp>
      <p:grpSp>
        <p:nvGrpSpPr>
          <p:cNvPr id="29703" name="グループ化 22"/>
          <p:cNvGrpSpPr>
            <a:grpSpLocks/>
          </p:cNvGrpSpPr>
          <p:nvPr/>
        </p:nvGrpSpPr>
        <p:grpSpPr bwMode="auto">
          <a:xfrm>
            <a:off x="3143250" y="5092700"/>
            <a:ext cx="1052513" cy="1214438"/>
            <a:chOff x="3619494" y="1285860"/>
            <a:chExt cx="1052520" cy="1214446"/>
          </a:xfrm>
        </p:grpSpPr>
        <p:sp>
          <p:nvSpPr>
            <p:cNvPr id="24" name="フローチャート : カード 23"/>
            <p:cNvSpPr/>
            <p:nvPr/>
          </p:nvSpPr>
          <p:spPr>
            <a:xfrm>
              <a:off x="3619494" y="1285860"/>
              <a:ext cx="1052520" cy="1214446"/>
            </a:xfrm>
            <a:prstGeom prst="flowChartPunchedCar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defRPr/>
              </a:pPr>
              <a:r>
                <a:rPr lang="en-US" altLang="ja-JP" sz="1400" dirty="0">
                  <a:solidFill>
                    <a:schemeClr val="tx1"/>
                  </a:solidFill>
                </a:rPr>
                <a:t>Bug ID</a:t>
              </a: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p:txBody>
        </p:sp>
        <p:sp>
          <p:nvSpPr>
            <p:cNvPr id="25" name="正方形/長方形 24"/>
            <p:cNvSpPr/>
            <p:nvPr/>
          </p:nvSpPr>
          <p:spPr>
            <a:xfrm>
              <a:off x="3714745" y="1714488"/>
              <a:ext cx="881069" cy="71438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200" dirty="0">
                  <a:solidFill>
                    <a:schemeClr val="tx1"/>
                  </a:solidFill>
                </a:rPr>
                <a:t>Comment</a:t>
              </a:r>
            </a:p>
            <a:p>
              <a:pPr>
                <a:defRPr/>
              </a:pPr>
              <a:endParaRPr lang="ja-JP" altLang="en-US" sz="1200" dirty="0">
                <a:solidFill>
                  <a:schemeClr val="tx1"/>
                </a:solidFill>
              </a:endParaRPr>
            </a:p>
          </p:txBody>
        </p:sp>
      </p:grpSp>
      <p:grpSp>
        <p:nvGrpSpPr>
          <p:cNvPr id="29704" name="グループ化 25"/>
          <p:cNvGrpSpPr>
            <a:grpSpLocks/>
          </p:cNvGrpSpPr>
          <p:nvPr/>
        </p:nvGrpSpPr>
        <p:grpSpPr bwMode="auto">
          <a:xfrm>
            <a:off x="3143250" y="1235075"/>
            <a:ext cx="1052513" cy="1214438"/>
            <a:chOff x="3619494" y="1285860"/>
            <a:chExt cx="1052520" cy="1214446"/>
          </a:xfrm>
        </p:grpSpPr>
        <p:sp>
          <p:nvSpPr>
            <p:cNvPr id="27" name="フローチャート : カード 26"/>
            <p:cNvSpPr/>
            <p:nvPr/>
          </p:nvSpPr>
          <p:spPr>
            <a:xfrm>
              <a:off x="3619494" y="1285860"/>
              <a:ext cx="1052520" cy="1214446"/>
            </a:xfrm>
            <a:prstGeom prst="flowChartPunchedCar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defRPr/>
              </a:pPr>
              <a:r>
                <a:rPr lang="en-US" altLang="ja-JP" sz="1400" dirty="0">
                  <a:solidFill>
                    <a:schemeClr val="tx1"/>
                  </a:solidFill>
                </a:rPr>
                <a:t>Bug ID</a:t>
              </a: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a:p>
              <a:pPr algn="ctr">
                <a:defRPr/>
              </a:pPr>
              <a:endParaRPr lang="en-US" altLang="ja-JP" sz="1400" dirty="0">
                <a:solidFill>
                  <a:schemeClr val="tx1"/>
                </a:solidFill>
              </a:endParaRPr>
            </a:p>
          </p:txBody>
        </p:sp>
        <p:sp>
          <p:nvSpPr>
            <p:cNvPr id="28" name="正方形/長方形 27"/>
            <p:cNvSpPr/>
            <p:nvPr/>
          </p:nvSpPr>
          <p:spPr>
            <a:xfrm>
              <a:off x="3714745" y="1714488"/>
              <a:ext cx="881069" cy="71438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200" dirty="0">
                  <a:solidFill>
                    <a:schemeClr val="tx1"/>
                  </a:solidFill>
                </a:rPr>
                <a:t>Comment</a:t>
              </a:r>
            </a:p>
            <a:p>
              <a:pPr>
                <a:defRPr/>
              </a:pPr>
              <a:endParaRPr lang="ja-JP" altLang="en-US" sz="1200" dirty="0">
                <a:solidFill>
                  <a:schemeClr val="tx1"/>
                </a:solidFill>
              </a:endParaRPr>
            </a:p>
          </p:txBody>
        </p:sp>
      </p:grpSp>
      <p:cxnSp>
        <p:nvCxnSpPr>
          <p:cNvPr id="30" name="直線コネクタ 29"/>
          <p:cNvCxnSpPr>
            <a:stCxn id="4" idx="4"/>
          </p:cNvCxnSpPr>
          <p:nvPr/>
        </p:nvCxnSpPr>
        <p:spPr>
          <a:xfrm flipV="1">
            <a:off x="1303338" y="1843088"/>
            <a:ext cx="1839912" cy="21066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4" idx="4"/>
          </p:cNvCxnSpPr>
          <p:nvPr/>
        </p:nvCxnSpPr>
        <p:spPr>
          <a:xfrm>
            <a:off x="1303338" y="3949700"/>
            <a:ext cx="1839912" cy="17510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4" idx="4"/>
          </p:cNvCxnSpPr>
          <p:nvPr/>
        </p:nvCxnSpPr>
        <p:spPr>
          <a:xfrm flipV="1">
            <a:off x="1303338" y="3200400"/>
            <a:ext cx="1839912" cy="74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a:endCxn id="6" idx="1"/>
          </p:cNvCxnSpPr>
          <p:nvPr/>
        </p:nvCxnSpPr>
        <p:spPr>
          <a:xfrm flipV="1">
            <a:off x="4195763" y="1336675"/>
            <a:ext cx="1876425" cy="5064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a:endCxn id="10" idx="1"/>
          </p:cNvCxnSpPr>
          <p:nvPr/>
        </p:nvCxnSpPr>
        <p:spPr>
          <a:xfrm>
            <a:off x="4195763" y="1843088"/>
            <a:ext cx="1876425" cy="4937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正方形/長方形 44"/>
          <p:cNvSpPr/>
          <p:nvPr/>
        </p:nvSpPr>
        <p:spPr>
          <a:xfrm>
            <a:off x="6072188" y="3479800"/>
            <a:ext cx="2857500" cy="8572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200" dirty="0">
                <a:solidFill>
                  <a:schemeClr val="tx1"/>
                </a:solidFill>
              </a:rPr>
              <a:t>Author Name      Date</a:t>
            </a:r>
            <a:r>
              <a:rPr lang="ja-JP" altLang="en-US" sz="1200" dirty="0">
                <a:solidFill>
                  <a:schemeClr val="tx1"/>
                </a:solidFill>
              </a:rPr>
              <a:t>　　</a:t>
            </a:r>
            <a:r>
              <a:rPr lang="en-US" altLang="ja-JP" sz="1200" dirty="0">
                <a:solidFill>
                  <a:schemeClr val="tx1"/>
                </a:solidFill>
              </a:rPr>
              <a:t>Comment ID</a:t>
            </a:r>
          </a:p>
          <a:p>
            <a:pPr>
              <a:defRPr/>
            </a:pPr>
            <a:r>
              <a:rPr lang="en-US" altLang="ja-JP" sz="1200" dirty="0">
                <a:solidFill>
                  <a:schemeClr val="tx1"/>
                </a:solidFill>
              </a:rPr>
              <a:t>Attachment(if exists)</a:t>
            </a:r>
          </a:p>
          <a:p>
            <a:pPr>
              <a:defRPr/>
            </a:pPr>
            <a:endParaRPr lang="en-US" altLang="ja-JP" sz="1200" dirty="0">
              <a:solidFill>
                <a:schemeClr val="tx1"/>
              </a:solidFill>
            </a:endParaRPr>
          </a:p>
          <a:p>
            <a:pPr>
              <a:defRPr/>
            </a:pPr>
            <a:r>
              <a:rPr lang="en-US" altLang="ja-JP" sz="1200" dirty="0">
                <a:solidFill>
                  <a:schemeClr val="tx1"/>
                </a:solidFill>
              </a:rPr>
              <a:t>Comment contents</a:t>
            </a:r>
            <a:endParaRPr lang="ja-JP" altLang="en-US" sz="1200" dirty="0" err="1">
              <a:solidFill>
                <a:schemeClr val="tx1"/>
              </a:solidFill>
            </a:endParaRPr>
          </a:p>
        </p:txBody>
      </p:sp>
      <p:cxnSp>
        <p:nvCxnSpPr>
          <p:cNvPr id="46" name="直線コネクタ 45"/>
          <p:cNvCxnSpPr>
            <a:endCxn id="45" idx="1"/>
          </p:cNvCxnSpPr>
          <p:nvPr/>
        </p:nvCxnSpPr>
        <p:spPr>
          <a:xfrm>
            <a:off x="4195763" y="1843088"/>
            <a:ext cx="1876425" cy="20653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712" name="グループ化 52"/>
          <p:cNvGrpSpPr>
            <a:grpSpLocks/>
          </p:cNvGrpSpPr>
          <p:nvPr/>
        </p:nvGrpSpPr>
        <p:grpSpPr bwMode="auto">
          <a:xfrm>
            <a:off x="7454900" y="2836863"/>
            <a:ext cx="46038" cy="503237"/>
            <a:chOff x="7429520" y="2143116"/>
            <a:chExt cx="45719" cy="502919"/>
          </a:xfrm>
        </p:grpSpPr>
        <p:sp>
          <p:nvSpPr>
            <p:cNvPr id="49" name="円/楕円 48"/>
            <p:cNvSpPr/>
            <p:nvPr/>
          </p:nvSpPr>
          <p:spPr>
            <a:xfrm>
              <a:off x="7429520" y="2143116"/>
              <a:ext cx="45719" cy="46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0" name="円/楕円 49"/>
            <p:cNvSpPr/>
            <p:nvPr/>
          </p:nvSpPr>
          <p:spPr>
            <a:xfrm>
              <a:off x="7429520" y="2295420"/>
              <a:ext cx="45719" cy="46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円/楕円 50"/>
            <p:cNvSpPr/>
            <p:nvPr/>
          </p:nvSpPr>
          <p:spPr>
            <a:xfrm>
              <a:off x="7429520" y="2447723"/>
              <a:ext cx="45719" cy="46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2" name="円/楕円 51"/>
            <p:cNvSpPr/>
            <p:nvPr/>
          </p:nvSpPr>
          <p:spPr>
            <a:xfrm>
              <a:off x="7429520" y="2600027"/>
              <a:ext cx="45719" cy="46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55" name="円/楕円 54"/>
          <p:cNvSpPr/>
          <p:nvPr/>
        </p:nvSpPr>
        <p:spPr>
          <a:xfrm>
            <a:off x="3643313" y="3949700"/>
            <a:ext cx="46037" cy="460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円/楕円 55"/>
          <p:cNvSpPr/>
          <p:nvPr/>
        </p:nvSpPr>
        <p:spPr>
          <a:xfrm>
            <a:off x="3643313" y="4102100"/>
            <a:ext cx="46037" cy="460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円/楕円 56"/>
          <p:cNvSpPr/>
          <p:nvPr/>
        </p:nvSpPr>
        <p:spPr>
          <a:xfrm>
            <a:off x="3643313" y="4254500"/>
            <a:ext cx="46037" cy="460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8" name="円/楕円 57"/>
          <p:cNvSpPr/>
          <p:nvPr/>
        </p:nvSpPr>
        <p:spPr>
          <a:xfrm>
            <a:off x="3643313" y="4406900"/>
            <a:ext cx="46037" cy="460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円/楕円 58"/>
          <p:cNvSpPr/>
          <p:nvPr/>
        </p:nvSpPr>
        <p:spPr>
          <a:xfrm>
            <a:off x="3643313" y="4559300"/>
            <a:ext cx="46037" cy="4603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9718" name="日付プレースホルダ 32"/>
          <p:cNvSpPr>
            <a:spLocks noGrp="1"/>
          </p:cNvSpPr>
          <p:nvPr>
            <p:ph type="dt" sz="quarter" idx="10"/>
          </p:nvPr>
        </p:nvSpPr>
        <p:spPr>
          <a:noFill/>
        </p:spPr>
        <p:txBody>
          <a:bodyPr/>
          <a:lstStyle/>
          <a:p>
            <a:fld id="{E0465439-E05A-4E0B-A7F1-41B5BD646E45}" type="datetime1">
              <a:rPr lang="ja-JP" altLang="en-US"/>
              <a:pPr/>
              <a:t>2011/2/15</a:t>
            </a:fld>
            <a:endParaRPr lang="en-US" altLang="ja-JP"/>
          </a:p>
        </p:txBody>
      </p:sp>
      <p:sp>
        <p:nvSpPr>
          <p:cNvPr id="29719" name="スライド番号プレースホルダ 33"/>
          <p:cNvSpPr>
            <a:spLocks noGrp="1"/>
          </p:cNvSpPr>
          <p:nvPr>
            <p:ph type="sldNum" sz="quarter" idx="12"/>
          </p:nvPr>
        </p:nvSpPr>
        <p:spPr>
          <a:noFill/>
        </p:spPr>
        <p:txBody>
          <a:bodyPr/>
          <a:lstStyle/>
          <a:p>
            <a:fld id="{6F9208C1-80A3-4514-808F-4EF86EFDFB13}" type="slidenum">
              <a:rPr lang="en-US" altLang="ja-JP" smtClean="0"/>
              <a:pPr/>
              <a:t>25</a:t>
            </a:fld>
            <a:endParaRPr lang="en-US" altLang="ja-JP" smtClean="0"/>
          </a:p>
        </p:txBody>
      </p:sp>
      <p:sp>
        <p:nvSpPr>
          <p:cNvPr id="35" name="フッター プレースホルダ 34"/>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タイトル 1"/>
          <p:cNvSpPr>
            <a:spLocks noGrp="1"/>
          </p:cNvSpPr>
          <p:nvPr>
            <p:ph type="title"/>
          </p:nvPr>
        </p:nvSpPr>
        <p:spPr>
          <a:xfrm>
            <a:off x="1857375" y="60325"/>
            <a:ext cx="5000625" cy="654050"/>
          </a:xfrm>
        </p:spPr>
        <p:txBody>
          <a:bodyPr/>
          <a:lstStyle/>
          <a:p>
            <a:pPr eaLnBrk="1" hangingPunct="1"/>
            <a:r>
              <a:rPr lang="en-US" altLang="ja-JP" smtClean="0"/>
              <a:t>SCM</a:t>
            </a:r>
            <a:r>
              <a:rPr lang="ja-JP" altLang="en-US" smtClean="0"/>
              <a:t>・</a:t>
            </a:r>
            <a:r>
              <a:rPr lang="en-US" altLang="ja-JP" smtClean="0"/>
              <a:t>Commit Log</a:t>
            </a:r>
            <a:endParaRPr lang="ja-JP" altLang="en-US" smtClean="0"/>
          </a:p>
        </p:txBody>
      </p:sp>
      <p:sp>
        <p:nvSpPr>
          <p:cNvPr id="4" name="フローチャート : 磁気ディスク 3"/>
          <p:cNvSpPr/>
          <p:nvPr/>
        </p:nvSpPr>
        <p:spPr>
          <a:xfrm>
            <a:off x="928688" y="2643188"/>
            <a:ext cx="1160462" cy="1428750"/>
          </a:xfrm>
          <a:prstGeom prst="flowChartMagneticDisk">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algn="ctr">
              <a:defRPr/>
            </a:pPr>
            <a:r>
              <a:rPr lang="en-US" altLang="ja-JP" dirty="0">
                <a:solidFill>
                  <a:schemeClr val="tx1"/>
                </a:solidFill>
              </a:rPr>
              <a:t>SCM</a:t>
            </a:r>
          </a:p>
        </p:txBody>
      </p:sp>
      <p:grpSp>
        <p:nvGrpSpPr>
          <p:cNvPr id="30724" name="グループ化 14"/>
          <p:cNvGrpSpPr>
            <a:grpSpLocks/>
          </p:cNvGrpSpPr>
          <p:nvPr/>
        </p:nvGrpSpPr>
        <p:grpSpPr bwMode="auto">
          <a:xfrm>
            <a:off x="3563938" y="1700213"/>
            <a:ext cx="4649787" cy="3889375"/>
            <a:chOff x="4143372" y="1928802"/>
            <a:chExt cx="3929090" cy="3286148"/>
          </a:xfrm>
        </p:grpSpPr>
        <p:sp>
          <p:nvSpPr>
            <p:cNvPr id="6" name="正方形/長方形 5"/>
            <p:cNvSpPr/>
            <p:nvPr/>
          </p:nvSpPr>
          <p:spPr>
            <a:xfrm>
              <a:off x="4214468" y="2072319"/>
              <a:ext cx="3857994" cy="71356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anchor="ctr"/>
            <a:lstStyle/>
            <a:p>
              <a:pPr>
                <a:defRPr/>
              </a:pPr>
              <a:r>
                <a:rPr lang="en-US" altLang="ja-JP" sz="1200" dirty="0">
                  <a:solidFill>
                    <a:schemeClr val="tx1"/>
                  </a:solidFill>
                </a:rPr>
                <a:t>----------------------------------------------------------------------------------</a:t>
              </a:r>
            </a:p>
            <a:p>
              <a:pPr>
                <a:defRPr/>
              </a:pPr>
              <a:r>
                <a:rPr lang="en-US" altLang="ja-JP" sz="1200" dirty="0">
                  <a:solidFill>
                    <a:schemeClr val="tx1"/>
                  </a:solidFill>
                </a:rPr>
                <a:t>Revision Number | Author | Commit Date | # Changed Lines</a:t>
              </a:r>
            </a:p>
            <a:p>
              <a:pPr>
                <a:defRPr/>
              </a:pPr>
              <a:endParaRPr lang="en-US" altLang="ja-JP" sz="800" dirty="0">
                <a:solidFill>
                  <a:schemeClr val="tx1"/>
                </a:solidFill>
              </a:endParaRPr>
            </a:p>
            <a:p>
              <a:pPr>
                <a:defRPr/>
              </a:pPr>
              <a:r>
                <a:rPr lang="en-US" altLang="ja-JP" sz="1200" dirty="0">
                  <a:solidFill>
                    <a:schemeClr val="tx1"/>
                  </a:solidFill>
                </a:rPr>
                <a:t>Description</a:t>
              </a:r>
            </a:p>
          </p:txBody>
        </p:sp>
        <p:sp>
          <p:nvSpPr>
            <p:cNvPr id="34" name="正方形/長方形 33"/>
            <p:cNvSpPr/>
            <p:nvPr/>
          </p:nvSpPr>
          <p:spPr>
            <a:xfrm>
              <a:off x="4143372" y="1928802"/>
              <a:ext cx="3929090" cy="328614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ltLang="ja-JP" sz="1200" dirty="0">
                <a:solidFill>
                  <a:schemeClr val="tx1"/>
                </a:solidFill>
              </a:endParaRPr>
            </a:p>
          </p:txBody>
        </p:sp>
        <p:sp>
          <p:nvSpPr>
            <p:cNvPr id="36" name="正方形/長方形 35"/>
            <p:cNvSpPr/>
            <p:nvPr/>
          </p:nvSpPr>
          <p:spPr>
            <a:xfrm>
              <a:off x="4214468" y="2714795"/>
              <a:ext cx="3857994" cy="71356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anchor="ctr"/>
            <a:lstStyle/>
            <a:p>
              <a:pPr>
                <a:defRPr/>
              </a:pPr>
              <a:r>
                <a:rPr lang="en-US" altLang="ja-JP" sz="1200" dirty="0">
                  <a:solidFill>
                    <a:schemeClr val="tx1"/>
                  </a:solidFill>
                </a:rPr>
                <a:t>----------------------------------------------------------------------------------</a:t>
              </a:r>
            </a:p>
            <a:p>
              <a:pPr>
                <a:defRPr/>
              </a:pPr>
              <a:r>
                <a:rPr lang="en-US" altLang="ja-JP" sz="1200" dirty="0">
                  <a:solidFill>
                    <a:schemeClr val="tx1"/>
                  </a:solidFill>
                </a:rPr>
                <a:t>Revision Number | Author | Commit Date | # Changed Lines</a:t>
              </a:r>
            </a:p>
            <a:p>
              <a:pPr>
                <a:defRPr/>
              </a:pPr>
              <a:endParaRPr lang="en-US" altLang="ja-JP" sz="800" dirty="0">
                <a:solidFill>
                  <a:schemeClr val="tx1"/>
                </a:solidFill>
              </a:endParaRPr>
            </a:p>
            <a:p>
              <a:pPr>
                <a:defRPr/>
              </a:pPr>
              <a:r>
                <a:rPr lang="en-US" altLang="ja-JP" sz="1200" dirty="0">
                  <a:solidFill>
                    <a:schemeClr val="tx1"/>
                  </a:solidFill>
                </a:rPr>
                <a:t>Description</a:t>
              </a:r>
            </a:p>
          </p:txBody>
        </p:sp>
        <p:sp>
          <p:nvSpPr>
            <p:cNvPr id="37" name="正方形/長方形 36"/>
            <p:cNvSpPr/>
            <p:nvPr/>
          </p:nvSpPr>
          <p:spPr>
            <a:xfrm>
              <a:off x="4214468" y="3357270"/>
              <a:ext cx="3857994" cy="71490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anchor="ctr"/>
            <a:lstStyle/>
            <a:p>
              <a:pPr>
                <a:defRPr/>
              </a:pPr>
              <a:r>
                <a:rPr lang="en-US" altLang="ja-JP" sz="1200" dirty="0">
                  <a:solidFill>
                    <a:schemeClr val="tx1"/>
                  </a:solidFill>
                </a:rPr>
                <a:t>----------------------------------------------------------------------------------</a:t>
              </a:r>
            </a:p>
            <a:p>
              <a:pPr>
                <a:defRPr/>
              </a:pPr>
              <a:r>
                <a:rPr lang="en-US" altLang="ja-JP" sz="1200" dirty="0">
                  <a:solidFill>
                    <a:schemeClr val="tx1"/>
                  </a:solidFill>
                </a:rPr>
                <a:t>Revision Number | Author | Commit Date | # Changed Lines</a:t>
              </a:r>
            </a:p>
            <a:p>
              <a:pPr>
                <a:defRPr/>
              </a:pPr>
              <a:endParaRPr lang="en-US" altLang="ja-JP" sz="800" dirty="0">
                <a:solidFill>
                  <a:schemeClr val="tx1"/>
                </a:solidFill>
              </a:endParaRPr>
            </a:p>
            <a:p>
              <a:pPr>
                <a:defRPr/>
              </a:pPr>
              <a:r>
                <a:rPr lang="en-US" altLang="ja-JP" sz="1200" dirty="0">
                  <a:solidFill>
                    <a:schemeClr val="tx1"/>
                  </a:solidFill>
                </a:rPr>
                <a:t>Description</a:t>
              </a:r>
            </a:p>
          </p:txBody>
        </p:sp>
        <p:sp>
          <p:nvSpPr>
            <p:cNvPr id="40" name="正方形/長方形 39"/>
            <p:cNvSpPr/>
            <p:nvPr/>
          </p:nvSpPr>
          <p:spPr>
            <a:xfrm>
              <a:off x="4214468" y="4286781"/>
              <a:ext cx="3857994" cy="713564"/>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anchor="ctr"/>
            <a:lstStyle/>
            <a:p>
              <a:pPr>
                <a:defRPr/>
              </a:pPr>
              <a:r>
                <a:rPr lang="en-US" altLang="ja-JP" sz="1200" dirty="0">
                  <a:solidFill>
                    <a:schemeClr val="tx1"/>
                  </a:solidFill>
                </a:rPr>
                <a:t>----------------------------------------------------------------------------------</a:t>
              </a:r>
            </a:p>
            <a:p>
              <a:pPr>
                <a:defRPr/>
              </a:pPr>
              <a:r>
                <a:rPr lang="en-US" altLang="ja-JP" sz="1200" dirty="0">
                  <a:solidFill>
                    <a:schemeClr val="tx1"/>
                  </a:solidFill>
                </a:rPr>
                <a:t>Revision Number | Author | Commit Date | # Changed Lines</a:t>
              </a:r>
            </a:p>
            <a:p>
              <a:pPr>
                <a:defRPr/>
              </a:pPr>
              <a:endParaRPr lang="en-US" altLang="ja-JP" sz="800" dirty="0">
                <a:solidFill>
                  <a:schemeClr val="tx1"/>
                </a:solidFill>
              </a:endParaRPr>
            </a:p>
            <a:p>
              <a:pPr>
                <a:defRPr/>
              </a:pPr>
              <a:r>
                <a:rPr lang="en-US" altLang="ja-JP" sz="1200" dirty="0">
                  <a:solidFill>
                    <a:schemeClr val="tx1"/>
                  </a:solidFill>
                </a:rPr>
                <a:t>Description</a:t>
              </a:r>
            </a:p>
          </p:txBody>
        </p:sp>
        <p:grpSp>
          <p:nvGrpSpPr>
            <p:cNvPr id="30733" name="グループ化 95"/>
            <p:cNvGrpSpPr>
              <a:grpSpLocks/>
            </p:cNvGrpSpPr>
            <p:nvPr/>
          </p:nvGrpSpPr>
          <p:grpSpPr bwMode="auto">
            <a:xfrm>
              <a:off x="5980800" y="3981020"/>
              <a:ext cx="234274" cy="305236"/>
              <a:chOff x="8030342" y="2987320"/>
              <a:chExt cx="343934" cy="448112"/>
            </a:xfrm>
          </p:grpSpPr>
          <p:sp>
            <p:nvSpPr>
              <p:cNvPr id="65" name="正方形/長方形 64"/>
              <p:cNvSpPr/>
              <p:nvPr/>
            </p:nvSpPr>
            <p:spPr>
              <a:xfrm>
                <a:off x="8143109" y="3071915"/>
                <a:ext cx="72867" cy="214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30736" name="グループ化 84"/>
              <p:cNvGrpSpPr>
                <a:grpSpLocks/>
              </p:cNvGrpSpPr>
              <p:nvPr/>
            </p:nvGrpSpPr>
            <p:grpSpPr bwMode="auto">
              <a:xfrm rot="2245077">
                <a:off x="8030342" y="2987320"/>
                <a:ext cx="343934" cy="448112"/>
                <a:chOff x="1857356" y="4286256"/>
                <a:chExt cx="428628" cy="642942"/>
              </a:xfrm>
            </p:grpSpPr>
            <p:cxnSp>
              <p:nvCxnSpPr>
                <p:cNvPr id="67" name="曲線コネクタ 66"/>
                <p:cNvCxnSpPr/>
                <p:nvPr/>
              </p:nvCxnSpPr>
              <p:spPr>
                <a:xfrm rot="16200000" flipH="1">
                  <a:off x="1741730" y="4469652"/>
                  <a:ext cx="576351" cy="350965"/>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曲線コネクタ 67"/>
                <p:cNvCxnSpPr/>
                <p:nvPr/>
              </p:nvCxnSpPr>
              <p:spPr>
                <a:xfrm rot="16200000" flipH="1">
                  <a:off x="1814462" y="4396721"/>
                  <a:ext cx="573525" cy="35342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0734" name="テキスト ボックス 68"/>
            <p:cNvSpPr txBox="1">
              <a:spLocks noChangeArrowheads="1"/>
            </p:cNvSpPr>
            <p:nvPr/>
          </p:nvSpPr>
          <p:spPr bwMode="auto">
            <a:xfrm>
              <a:off x="4214810" y="1958450"/>
              <a:ext cx="891591" cy="184666"/>
            </a:xfrm>
            <a:prstGeom prst="rect">
              <a:avLst/>
            </a:prstGeom>
            <a:noFill/>
            <a:ln w="9525">
              <a:noFill/>
              <a:miter lim="800000"/>
              <a:headEnd/>
              <a:tailEnd/>
            </a:ln>
          </p:spPr>
          <p:txBody>
            <a:bodyPr wrap="none" lIns="0" tIns="0" rIns="0" bIns="0">
              <a:spAutoFit/>
            </a:bodyPr>
            <a:lstStyle/>
            <a:p>
              <a:r>
                <a:rPr lang="en-US" altLang="ja-JP" sz="1200"/>
                <a:t>Commitlog.txt</a:t>
              </a:r>
              <a:endParaRPr lang="ja-JP" altLang="en-US" sz="1200"/>
            </a:p>
          </p:txBody>
        </p:sp>
      </p:grpSp>
      <p:sp>
        <p:nvSpPr>
          <p:cNvPr id="30725" name="日付プレースホルダ 15"/>
          <p:cNvSpPr>
            <a:spLocks noGrp="1"/>
          </p:cNvSpPr>
          <p:nvPr>
            <p:ph type="dt" sz="quarter" idx="10"/>
          </p:nvPr>
        </p:nvSpPr>
        <p:spPr>
          <a:noFill/>
        </p:spPr>
        <p:txBody>
          <a:bodyPr/>
          <a:lstStyle/>
          <a:p>
            <a:fld id="{35A5683D-AC2E-4F77-BA46-762A615D72B4}" type="datetime1">
              <a:rPr lang="ja-JP" altLang="en-US"/>
              <a:pPr/>
              <a:t>2011/2/15</a:t>
            </a:fld>
            <a:endParaRPr lang="en-US" altLang="ja-JP"/>
          </a:p>
        </p:txBody>
      </p:sp>
      <p:sp>
        <p:nvSpPr>
          <p:cNvPr id="30726" name="スライド番号プレースホルダ 16"/>
          <p:cNvSpPr>
            <a:spLocks noGrp="1"/>
          </p:cNvSpPr>
          <p:nvPr>
            <p:ph type="sldNum" sz="quarter" idx="12"/>
          </p:nvPr>
        </p:nvSpPr>
        <p:spPr>
          <a:noFill/>
        </p:spPr>
        <p:txBody>
          <a:bodyPr/>
          <a:lstStyle/>
          <a:p>
            <a:fld id="{A9073E00-4854-4E3B-8C88-D4A8F42C842B}" type="slidenum">
              <a:rPr lang="en-US" altLang="ja-JP" smtClean="0"/>
              <a:pPr/>
              <a:t>26</a:t>
            </a:fld>
            <a:endParaRPr lang="en-US" altLang="ja-JP" smtClean="0"/>
          </a:p>
        </p:txBody>
      </p:sp>
      <p:sp>
        <p:nvSpPr>
          <p:cNvPr id="18" name="フッター プレースホルダ 17"/>
          <p:cNvSpPr>
            <a:spLocks noGrp="1"/>
          </p:cNvSpPr>
          <p:nvPr>
            <p:ph type="ftr" sz="quarter" idx="11"/>
          </p:nvPr>
        </p:nvSpPr>
        <p:spPr/>
        <p:txBody>
          <a:bodyPr/>
          <a:lstStyle/>
          <a:p>
            <a:pPr>
              <a:defRPr/>
            </a:pPr>
            <a:r>
              <a:rPr lang="en-US" altLang="ja-JP"/>
              <a:t>OSS</a:t>
            </a:r>
            <a:r>
              <a:rPr lang="ja-JP" altLang="en-US"/>
              <a:t>開発におけるコミッター選出のための開発者の特徴分析</a:t>
            </a:r>
            <a:endParaRPr lang="en-US" altLang="ja-JP"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ol7-s-2">
  <a:themeElements>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7-s-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7-s-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7-s-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7-s-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7-s-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7-s-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7-s-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7-s-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7-s-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7-s-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7-s-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7-s-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cool7-s-2</Template>
  <TotalTime>12593</TotalTime>
  <Words>5067</Words>
  <Application>Microsoft Office PowerPoint</Application>
  <PresentationFormat>画面に合わせる (4:3)</PresentationFormat>
  <Paragraphs>778</Paragraphs>
  <Slides>27</Slides>
  <Notes>22</Notes>
  <HiddenSlides>1</HiddenSlides>
  <MMClips>0</MMClips>
  <ScaleCrop>false</ScaleCrop>
  <HeadingPairs>
    <vt:vector size="4" baseType="variant">
      <vt:variant>
        <vt:lpstr>テーマ</vt:lpstr>
      </vt:variant>
      <vt:variant>
        <vt:i4>1</vt:i4>
      </vt:variant>
      <vt:variant>
        <vt:lpstr>スライド タイトル</vt:lpstr>
      </vt:variant>
      <vt:variant>
        <vt:i4>27</vt:i4>
      </vt:variant>
    </vt:vector>
  </HeadingPairs>
  <TitlesOfParts>
    <vt:vector size="28" baseType="lpstr">
      <vt:lpstr>cool7-s-2</vt:lpstr>
      <vt:lpstr>OSS開発におけるコミッター選出のための 開発者の特徴分析</vt:lpstr>
      <vt:lpstr>背景</vt:lpstr>
      <vt:lpstr>パッチレビュープロセス</vt:lpstr>
      <vt:lpstr>パッチレビュープロセスにおける問題点</vt:lpstr>
      <vt:lpstr>コミッターへの昇格</vt:lpstr>
      <vt:lpstr>目的</vt:lpstr>
      <vt:lpstr>分析方法：手順</vt:lpstr>
      <vt:lpstr>分析方法：活動内容の定義</vt:lpstr>
      <vt:lpstr>分析方法：コミッター選出の指標として有効な活動</vt:lpstr>
      <vt:lpstr>分析方法：コミッター昇格前後の活動の変化</vt:lpstr>
      <vt:lpstr>ケーススタディ</vt:lpstr>
      <vt:lpstr>ケーススタディ</vt:lpstr>
      <vt:lpstr>RQ1結果：コミッター選出の指標として有効な活動</vt:lpstr>
      <vt:lpstr>RQ1考察：コミッター選出の指標として有効な活動</vt:lpstr>
      <vt:lpstr>RQ1考察：コミッター選出の指標として有効な活動</vt:lpstr>
      <vt:lpstr>RQ2結果：コミッター昇格前後の活動の変化</vt:lpstr>
      <vt:lpstr>RQ2考察：コミッター昇格前後の活動の変化</vt:lpstr>
      <vt:lpstr>まとめ</vt:lpstr>
      <vt:lpstr>研究業績</vt:lpstr>
      <vt:lpstr>以下　質疑用スライド</vt:lpstr>
      <vt:lpstr>関連研究</vt:lpstr>
      <vt:lpstr>コミッターのリスト取得</vt:lpstr>
      <vt:lpstr>Eclipse Platform結果</vt:lpstr>
      <vt:lpstr>開発者の役割</vt:lpstr>
      <vt:lpstr>パッチ投稿・レビューの定義</vt:lpstr>
      <vt:lpstr>Bugzilla構成</vt:lpstr>
      <vt:lpstr>SCM・Commit Log</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shoji-f</dc:creator>
  <cp:lastModifiedBy>shoji-f</cp:lastModifiedBy>
  <cp:revision>647</cp:revision>
  <dcterms:created xsi:type="dcterms:W3CDTF">2010-09-01T11:05:10Z</dcterms:created>
  <dcterms:modified xsi:type="dcterms:W3CDTF">2011-02-15T05:07:45Z</dcterms:modified>
</cp:coreProperties>
</file>