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19"/>
  </p:notesMasterIdLst>
  <p:sldIdLst>
    <p:sldId id="256" r:id="rId2"/>
    <p:sldId id="261"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856" autoAdjust="0"/>
  </p:normalViewPr>
  <p:slideViewPr>
    <p:cSldViewPr snapToGrid="0">
      <p:cViewPr varScale="1">
        <p:scale>
          <a:sx n="61" d="100"/>
          <a:sy n="61" d="100"/>
        </p:scale>
        <p:origin x="168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81FBD-54C6-41E1-B240-14F449BB8A24}" type="datetimeFigureOut">
              <a:rPr kumimoji="1" lang="ja-JP" altLang="en-US" smtClean="0"/>
              <a:t>2018/11/30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4E203A-639A-414E-ACEB-F3F572331089}" type="slidenum">
              <a:rPr kumimoji="1" lang="ja-JP" altLang="en-US" smtClean="0"/>
              <a:t>‹#›</a:t>
            </a:fld>
            <a:endParaRPr kumimoji="1" lang="ja-JP" altLang="en-US"/>
          </a:p>
        </p:txBody>
      </p:sp>
    </p:spTree>
    <p:extLst>
      <p:ext uri="{BB962C8B-B14F-4D97-AF65-F5344CB8AC3E}">
        <p14:creationId xmlns:p14="http://schemas.microsoft.com/office/powerpoint/2010/main" val="28457622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u="none" strike="noStrike" kern="1200" dirty="0">
                <a:solidFill>
                  <a:schemeClr val="tx1"/>
                </a:solidFill>
                <a:effectLst/>
                <a:latin typeface="+mn-lt"/>
                <a:ea typeface="+mn-ea"/>
                <a:cs typeface="+mn-cs"/>
              </a:rPr>
              <a:t>アスペクト思考プログラミング・・・オブジェクト指向</a:t>
            </a:r>
            <a:r>
              <a:rPr kumimoji="1" lang="ja-JP" altLang="en-US" sz="1200" b="0" i="0" kern="1200" dirty="0">
                <a:solidFill>
                  <a:schemeClr val="tx1"/>
                </a:solidFill>
                <a:effectLst/>
                <a:latin typeface="+mn-lt"/>
                <a:ea typeface="+mn-ea"/>
                <a:cs typeface="+mn-cs"/>
              </a:rPr>
              <a:t>ではうまく分離できない特徴（クラス間を横断 </a:t>
            </a:r>
            <a:r>
              <a:rPr kumimoji="1" lang="en-US" altLang="ja-JP" sz="1200" b="0" i="0" kern="1200" dirty="0">
                <a:solidFill>
                  <a:schemeClr val="tx1"/>
                </a:solidFill>
                <a:effectLst/>
                <a:latin typeface="+mn-lt"/>
                <a:ea typeface="+mn-ea"/>
                <a:cs typeface="+mn-cs"/>
              </a:rPr>
              <a:t>(cross-cutting) </a:t>
            </a:r>
            <a:r>
              <a:rPr kumimoji="1" lang="ja-JP" altLang="en-US" sz="1200" b="0" i="0" kern="1200" dirty="0">
                <a:solidFill>
                  <a:schemeClr val="tx1"/>
                </a:solidFill>
                <a:effectLst/>
                <a:latin typeface="+mn-lt"/>
                <a:ea typeface="+mn-ea"/>
                <a:cs typeface="+mn-cs"/>
              </a:rPr>
              <a:t>するような機能）を「</a:t>
            </a:r>
            <a:r>
              <a:rPr kumimoji="1" lang="ja-JP" altLang="en-US" sz="1200" b="0" i="0" u="none" strike="noStrike" kern="1200" dirty="0">
                <a:solidFill>
                  <a:schemeClr val="tx1"/>
                </a:solidFill>
                <a:effectLst/>
                <a:latin typeface="+mn-lt"/>
                <a:ea typeface="+mn-ea"/>
                <a:cs typeface="+mn-cs"/>
              </a:rPr>
              <a:t>アスペクト</a:t>
            </a:r>
            <a:r>
              <a:rPr kumimoji="1" lang="ja-JP" altLang="en-US" sz="1200" b="0" i="0" kern="1200" dirty="0">
                <a:solidFill>
                  <a:schemeClr val="tx1"/>
                </a:solidFill>
                <a:effectLst/>
                <a:latin typeface="+mn-lt"/>
                <a:ea typeface="+mn-ea"/>
                <a:cs typeface="+mn-cs"/>
              </a:rPr>
              <a:t>」とみなし、</a:t>
            </a:r>
            <a:r>
              <a:rPr kumimoji="1" lang="ja-JP" altLang="en-US" sz="1200" b="0" i="0" u="none" strike="noStrike" kern="1200" dirty="0">
                <a:solidFill>
                  <a:schemeClr val="tx1"/>
                </a:solidFill>
                <a:effectLst/>
                <a:latin typeface="+mn-lt"/>
                <a:ea typeface="+mn-ea"/>
                <a:cs typeface="+mn-cs"/>
              </a:rPr>
              <a:t>アスペクト記述言語</a:t>
            </a:r>
            <a:r>
              <a:rPr kumimoji="1" lang="ja-JP" altLang="en-US" sz="1200" b="0" i="0" kern="1200" dirty="0">
                <a:solidFill>
                  <a:schemeClr val="tx1"/>
                </a:solidFill>
                <a:effectLst/>
                <a:latin typeface="+mn-lt"/>
                <a:ea typeface="+mn-ea"/>
                <a:cs typeface="+mn-cs"/>
              </a:rPr>
              <a:t>をもちいて分離して記述することでプログラムに柔軟性をもたせようとする試み</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目的が異なればエビデンスに対することなる標準が必要であったり，目的によっては強力なエビデンスが必要になったりする</a:t>
            </a:r>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2</a:t>
            </a:fld>
            <a:endParaRPr kumimoji="1" lang="ja-JP" altLang="en-US"/>
          </a:p>
        </p:txBody>
      </p:sp>
    </p:spTree>
    <p:extLst>
      <p:ext uri="{BB962C8B-B14F-4D97-AF65-F5344CB8AC3E}">
        <p14:creationId xmlns:p14="http://schemas.microsoft.com/office/powerpoint/2010/main" val="1236256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一つのプロジェクトの自己観察とエビデンスから得られた知見が，他のプロジェクトのエビデンスでも成り立つか？</a:t>
            </a:r>
            <a:endParaRPr kumimoji="1" lang="en-US" altLang="ja-JP" dirty="0"/>
          </a:p>
          <a:p>
            <a:r>
              <a:rPr kumimoji="1" lang="ja-JP" altLang="en-US" dirty="0"/>
              <a:t>ここでは，エビデンスに焦点を当てていく</a:t>
            </a:r>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3</a:t>
            </a:fld>
            <a:endParaRPr kumimoji="1" lang="ja-JP" altLang="en-US"/>
          </a:p>
        </p:txBody>
      </p:sp>
    </p:spTree>
    <p:extLst>
      <p:ext uri="{BB962C8B-B14F-4D97-AF65-F5344CB8AC3E}">
        <p14:creationId xmlns:p14="http://schemas.microsoft.com/office/powerpoint/2010/main" val="2435302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妥当性はこのようなものをはじめ，多くの事項を含む</a:t>
            </a:r>
            <a:endParaRPr kumimoji="1" lang="en-US" altLang="ja-JP" dirty="0"/>
          </a:p>
          <a:p>
            <a:endParaRPr kumimoji="1" lang="en-US" altLang="ja-JP" dirty="0"/>
          </a:p>
          <a:p>
            <a:r>
              <a:rPr kumimoji="1" lang="ja-JP" altLang="en-US" dirty="0"/>
              <a:t>信頼性のためには，高い妥当性がある（ということに加え，良い報告がなされていて，読み手がその調査をいつ，どのように応用すべきかわかるという）ことが必要</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5</a:t>
            </a:fld>
            <a:endParaRPr kumimoji="1" lang="ja-JP" altLang="en-US"/>
          </a:p>
        </p:txBody>
      </p:sp>
    </p:spTree>
    <p:extLst>
      <p:ext uri="{BB962C8B-B14F-4D97-AF65-F5344CB8AC3E}">
        <p14:creationId xmlns:p14="http://schemas.microsoft.com/office/powerpoint/2010/main" val="895109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ほとんどの場合，あなたは重要でない調査は見ないだろうということが言える</a:t>
            </a:r>
            <a:endParaRPr kumimoji="1" lang="en-US" altLang="ja-JP" dirty="0"/>
          </a:p>
          <a:p>
            <a:endParaRPr kumimoji="1" lang="en-US" altLang="ja-JP" dirty="0"/>
          </a:p>
          <a:p>
            <a:r>
              <a:rPr kumimoji="1" lang="ja-JP" altLang="en-US" dirty="0"/>
              <a:t>適合性の意味が変わる例外がある</a:t>
            </a:r>
            <a:endParaRPr kumimoji="1" lang="en-US" altLang="ja-JP" dirty="0"/>
          </a:p>
          <a:p>
            <a:r>
              <a:rPr kumimoji="1" lang="ja-JP" altLang="en-US" dirty="0"/>
              <a:t>この場合，その度合いを求めるのはかなり難しいことが多い</a:t>
            </a:r>
            <a:endParaRPr kumimoji="1" lang="en-US" altLang="ja-JP" dirty="0"/>
          </a:p>
          <a:p>
            <a:endParaRPr kumimoji="1" lang="en-US" altLang="ja-JP" dirty="0"/>
          </a:p>
          <a:p>
            <a:r>
              <a:rPr kumimoji="1" lang="ja-JP" altLang="en-US" dirty="0"/>
              <a:t>適合性を信頼性の一側面と捉える人もいるが，著者は分けて考える方が良いと考える</a:t>
            </a:r>
            <a:endParaRPr kumimoji="1" lang="en-US" altLang="ja-JP" dirty="0"/>
          </a:p>
          <a:p>
            <a:r>
              <a:rPr kumimoji="1" lang="ja-JP" altLang="en-US" dirty="0"/>
              <a:t>信頼性が低い→ゴミ</a:t>
            </a:r>
            <a:endParaRPr kumimoji="1" lang="en-US" altLang="ja-JP" dirty="0"/>
          </a:p>
          <a:p>
            <a:r>
              <a:rPr kumimoji="1" lang="ja-JP" altLang="en-US" dirty="0"/>
              <a:t>信頼性が高く適合性が低い→その状況が変化する可能性もある</a:t>
            </a:r>
            <a:endParaRPr kumimoji="1" lang="en-US" altLang="ja-JP"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6</a:t>
            </a:fld>
            <a:endParaRPr kumimoji="1" lang="ja-JP" altLang="en-US"/>
          </a:p>
        </p:txBody>
      </p:sp>
    </p:spTree>
    <p:extLst>
      <p:ext uri="{BB962C8B-B14F-4D97-AF65-F5344CB8AC3E}">
        <p14:creationId xmlns:p14="http://schemas.microsoft.com/office/powerpoint/2010/main" val="1051882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研究における議論では，調査が量的なものか質的なものかを区別するのが普通</a:t>
            </a:r>
            <a:endParaRPr kumimoji="1" lang="en-US" altLang="ja-JP" dirty="0"/>
          </a:p>
          <a:p>
            <a:r>
              <a:rPr kumimoji="1" lang="ja-JP" altLang="en-US" dirty="0"/>
              <a:t>大まかに言うと，その違いは関心の対象とする問にある</a:t>
            </a:r>
            <a:endParaRPr kumimoji="1" lang="en-US" altLang="ja-JP" dirty="0"/>
          </a:p>
          <a:p>
            <a:endParaRPr kumimoji="1" lang="en-US" altLang="ja-JP" dirty="0"/>
          </a:p>
          <a:p>
            <a:r>
              <a:rPr kumimoji="1" lang="ja-JP" altLang="en-US" dirty="0"/>
              <a:t>比較</a:t>
            </a:r>
            <a:r>
              <a:rPr kumimoji="1" lang="en-US" altLang="ja-JP" dirty="0"/>
              <a:t>(A</a:t>
            </a:r>
            <a:r>
              <a:rPr kumimoji="1" lang="ja-JP" altLang="en-US" dirty="0"/>
              <a:t>は</a:t>
            </a:r>
            <a:r>
              <a:rPr kumimoji="1" lang="en-US" altLang="ja-JP" dirty="0"/>
              <a:t>B</a:t>
            </a:r>
            <a:r>
              <a:rPr kumimoji="1" lang="ja-JP" altLang="en-US" dirty="0"/>
              <a:t>より速いか？</a:t>
            </a:r>
            <a:r>
              <a:rPr kumimoji="1" lang="en-US" altLang="ja-JP" dirty="0"/>
              <a:t>)</a:t>
            </a:r>
          </a:p>
          <a:p>
            <a:r>
              <a:rPr kumimoji="1" lang="ja-JP" altLang="en-US" dirty="0"/>
              <a:t>なぜ</a:t>
            </a:r>
            <a:r>
              <a:rPr kumimoji="1" lang="en-US" altLang="ja-JP" dirty="0"/>
              <a:t>(</a:t>
            </a:r>
            <a:r>
              <a:rPr kumimoji="1" lang="ja-JP" altLang="en-US" dirty="0"/>
              <a:t>なぜ</a:t>
            </a:r>
            <a:r>
              <a:rPr kumimoji="1" lang="en-US" altLang="ja-JP" dirty="0"/>
              <a:t>A</a:t>
            </a:r>
            <a:r>
              <a:rPr kumimoji="1" lang="ja-JP" altLang="en-US" dirty="0"/>
              <a:t>は</a:t>
            </a:r>
            <a:r>
              <a:rPr kumimoji="1" lang="en-US" altLang="ja-JP" dirty="0"/>
              <a:t>B</a:t>
            </a:r>
            <a:r>
              <a:rPr kumimoji="1" lang="ja-JP" altLang="en-US" dirty="0"/>
              <a:t>より速いか？</a:t>
            </a:r>
            <a:r>
              <a:rPr kumimoji="1" lang="en-US" altLang="ja-JP" dirty="0"/>
              <a:t>)</a:t>
            </a:r>
            <a:r>
              <a:rPr kumimoji="1" lang="ja-JP" altLang="en-US" dirty="0" err="1"/>
              <a:t>，</a:t>
            </a:r>
            <a:r>
              <a:rPr kumimoji="1" lang="ja-JP" altLang="en-US" dirty="0"/>
              <a:t>どうやって</a:t>
            </a:r>
            <a:r>
              <a:rPr kumimoji="1" lang="en-US" altLang="ja-JP" dirty="0"/>
              <a:t>(</a:t>
            </a:r>
            <a:r>
              <a:rPr kumimoji="1" lang="ja-JP" altLang="en-US" dirty="0"/>
              <a:t>開発者はどうやって，どんな</a:t>
            </a:r>
            <a:r>
              <a:rPr kumimoji="1" lang="ja-JP" altLang="en-US" dirty="0" err="1"/>
              <a:t>方法ででバックに</a:t>
            </a:r>
            <a:r>
              <a:rPr kumimoji="1" lang="ja-JP" altLang="en-US" dirty="0"/>
              <a:t>アプローチするか？</a:t>
            </a:r>
            <a:r>
              <a:rPr kumimoji="1" lang="en-US" altLang="ja-JP" dirty="0"/>
              <a:t>)</a:t>
            </a:r>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7</a:t>
            </a:fld>
            <a:endParaRPr kumimoji="1" lang="ja-JP" altLang="en-US"/>
          </a:p>
        </p:txBody>
      </p:sp>
    </p:spTree>
    <p:extLst>
      <p:ext uri="{BB962C8B-B14F-4D97-AF65-F5344CB8AC3E}">
        <p14:creationId xmlns:p14="http://schemas.microsoft.com/office/powerpoint/2010/main" val="1008558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質的研究は量的研究に先行して行われ，より複雑な状況を対象とするはず</a:t>
            </a:r>
            <a:endParaRPr kumimoji="1" lang="en-US" altLang="ja-JP" dirty="0"/>
          </a:p>
          <a:p>
            <a:endParaRPr kumimoji="1" lang="en-US" altLang="ja-JP" dirty="0"/>
          </a:p>
          <a:p>
            <a:r>
              <a:rPr kumimoji="1" lang="ja-JP" altLang="en-US" dirty="0"/>
              <a:t>質的な調査・・・実験の範囲が一般化できないような狭いもの</a:t>
            </a:r>
            <a:endParaRPr kumimoji="1" lang="en-US" altLang="ja-JP" dirty="0"/>
          </a:p>
          <a:p>
            <a:r>
              <a:rPr kumimoji="1" lang="en-US" altLang="ja-JP" dirty="0"/>
              <a:t>	</a:t>
            </a:r>
            <a:r>
              <a:rPr kumimoji="1" lang="ja-JP" altLang="en-US" dirty="0"/>
              <a:t>観察の状況と，その結果が現実世界のコンテキストとどう対応してるか明らかでない場合，現実世界に適応するのは難しい</a:t>
            </a:r>
            <a:endParaRPr kumimoji="1" lang="en-US" altLang="ja-JP" dirty="0"/>
          </a:p>
          <a:p>
            <a:endParaRPr kumimoji="1" lang="en-US" altLang="ja-JP" dirty="0"/>
          </a:p>
          <a:p>
            <a:r>
              <a:rPr lang="ja-JP" altLang="en-US" dirty="0"/>
              <a:t>量的エビデンス</a:t>
            </a:r>
            <a:endParaRPr lang="en-US" altLang="ja-JP" dirty="0"/>
          </a:p>
          <a:p>
            <a:pPr marL="457200" lvl="1" indent="0">
              <a:buNone/>
            </a:pPr>
            <a:r>
              <a:rPr lang="ja-JP" altLang="en-US" dirty="0"/>
              <a:t>➛すでに十分わかっている現象や，調査対象として他の部分から切り離せるような単純な現象を，「完全に捕捉する」ためのもの</a:t>
            </a:r>
            <a:endParaRPr lang="en-US" altLang="ja-JP" dirty="0"/>
          </a:p>
          <a:p>
            <a:r>
              <a:rPr lang="ja-JP" altLang="en-US" dirty="0"/>
              <a:t>質的エビデンス</a:t>
            </a:r>
            <a:endParaRPr lang="en-US" altLang="ja-JP" dirty="0"/>
          </a:p>
          <a:p>
            <a:pPr marL="457200" lvl="1" indent="0">
              <a:buNone/>
            </a:pPr>
            <a:r>
              <a:rPr lang="ja-JP" altLang="en-US" dirty="0"/>
              <a:t>➛関心の対象となる現象を見分け，興味深いことがわかっていても絡み合っているような現象のもつれを解くことが求められる</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8</a:t>
            </a:fld>
            <a:endParaRPr kumimoji="1" lang="ja-JP" altLang="en-US"/>
          </a:p>
        </p:txBody>
      </p:sp>
    </p:spTree>
    <p:extLst>
      <p:ext uri="{BB962C8B-B14F-4D97-AF65-F5344CB8AC3E}">
        <p14:creationId xmlns:p14="http://schemas.microsoft.com/office/powerpoint/2010/main" val="3614294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ベンチマーキング・・・（例）自分のソフトウェアとその他のソフトウェアのパフォーマンスを比較することができる</a:t>
            </a:r>
            <a:endParaRPr kumimoji="1" lang="en-US" altLang="ja-JP" dirty="0"/>
          </a:p>
          <a:p>
            <a:endParaRPr kumimoji="1" lang="en-US" altLang="ja-JP" dirty="0"/>
          </a:p>
          <a:p>
            <a:r>
              <a:rPr kumimoji="1" lang="ja-JP" altLang="en-US" dirty="0"/>
              <a:t>ベンチマークが適切に指定されていて適正な適用がなされていれば，ベンチマーク結果が何を意味するかは極めて明確であり，簡単にそれぞれの結果を比較できる．</a:t>
            </a:r>
            <a:endParaRPr kumimoji="1" lang="en-US" altLang="ja-JP" dirty="0"/>
          </a:p>
          <a:p>
            <a:r>
              <a:rPr kumimoji="1" lang="ja-JP" altLang="en-US" dirty="0"/>
              <a:t>この比較と信頼性が，ベンチマークが生み出された理由であり、大きな信頼がおかれる理由でもある．</a:t>
            </a:r>
            <a:endParaRPr kumimoji="1" lang="en-US" altLang="ja-JP"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9</a:t>
            </a:fld>
            <a:endParaRPr kumimoji="1" lang="ja-JP" altLang="en-US"/>
          </a:p>
        </p:txBody>
      </p:sp>
    </p:spTree>
    <p:extLst>
      <p:ext uri="{BB962C8B-B14F-4D97-AF65-F5344CB8AC3E}">
        <p14:creationId xmlns:p14="http://schemas.microsoft.com/office/powerpoint/2010/main" val="1542471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エビデンスを活用する方法やその問題点について話していきたいと思います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例</a:t>
            </a:r>
            <a:r>
              <a:rPr kumimoji="1" lang="en-US" altLang="ja-JP" dirty="0"/>
              <a:t>)</a:t>
            </a:r>
            <a:r>
              <a:rPr kumimoji="1" lang="ja-JP" altLang="en-US" dirty="0"/>
              <a:t>新しいソフトウェア工学技術である</a:t>
            </a:r>
            <a:r>
              <a:rPr kumimoji="1" lang="en-US" altLang="ja-JP" dirty="0"/>
              <a:t>AWE</a:t>
            </a:r>
            <a:r>
              <a:rPr kumimoji="1" lang="ja-JP" altLang="en-US" dirty="0" err="1"/>
              <a:t>を評</a:t>
            </a:r>
            <a:r>
              <a:rPr kumimoji="1" lang="ja-JP" altLang="en-US" dirty="0"/>
              <a:t>価しており，</a:t>
            </a:r>
            <a:r>
              <a:rPr kumimoji="1" lang="en-US" altLang="ja-JP" dirty="0"/>
              <a:t>BURP</a:t>
            </a:r>
            <a:r>
              <a:rPr kumimoji="1" lang="ja-JP" altLang="en-US" dirty="0"/>
              <a:t>を置き換えるために開発されたものだとします．</a:t>
            </a:r>
            <a:r>
              <a:rPr kumimoji="1" lang="en-US" altLang="ja-JP" dirty="0"/>
              <a:t>AWE</a:t>
            </a:r>
            <a:r>
              <a:rPr kumimoji="1" lang="ja-JP" altLang="en-US" dirty="0"/>
              <a:t>と</a:t>
            </a:r>
            <a:r>
              <a:rPr kumimoji="1" lang="en-US" altLang="ja-JP" dirty="0"/>
              <a:t>BURP</a:t>
            </a:r>
            <a:r>
              <a:rPr kumimoji="1" lang="ja-JP" altLang="en-US" dirty="0"/>
              <a:t>のどちらを採用するかを決めるために，さまざまな種類のエビデンスを比較するとします</a:t>
            </a:r>
            <a:endParaRPr kumimoji="1" lang="en-US" altLang="ja-JP" dirty="0"/>
          </a:p>
          <a:p>
            <a:endParaRPr kumimoji="1" lang="en-US" altLang="ja-JP" dirty="0"/>
          </a:p>
          <a:p>
            <a:r>
              <a:rPr kumimoji="1" lang="ja-JP" altLang="en-US" dirty="0"/>
              <a:t>それぞれの調査方法について，信頼性および適合性について生じる問題を評価していく</a:t>
            </a:r>
            <a:endParaRPr kumimoji="1" lang="en-US" altLang="ja-JP" dirty="0"/>
          </a:p>
          <a:p>
            <a:endParaRPr kumimoji="1" lang="en-US" altLang="ja-JP" dirty="0"/>
          </a:p>
          <a:p>
            <a:r>
              <a:rPr kumimoji="1" lang="ja-JP" altLang="en-US" dirty="0"/>
              <a:t>バイアス・・・偏り</a:t>
            </a:r>
          </a:p>
          <a:p>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10</a:t>
            </a:fld>
            <a:endParaRPr kumimoji="1" lang="ja-JP" altLang="en-US"/>
          </a:p>
        </p:txBody>
      </p:sp>
    </p:spTree>
    <p:extLst>
      <p:ext uri="{BB962C8B-B14F-4D97-AF65-F5344CB8AC3E}">
        <p14:creationId xmlns:p14="http://schemas.microsoft.com/office/powerpoint/2010/main" val="556489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制御実験・・・他のすべての事柄</a:t>
            </a:r>
            <a:r>
              <a:rPr kumimoji="1" lang="en-US" altLang="ja-JP" dirty="0"/>
              <a:t>(AWE</a:t>
            </a:r>
            <a:r>
              <a:rPr kumimoji="1" lang="ja-JP" altLang="en-US" dirty="0"/>
              <a:t>と</a:t>
            </a:r>
            <a:r>
              <a:rPr kumimoji="1" lang="en-US" altLang="ja-JP" dirty="0"/>
              <a:t>BURP</a:t>
            </a:r>
            <a:r>
              <a:rPr kumimoji="1" lang="ja-JP" altLang="en-US" dirty="0"/>
              <a:t>以外</a:t>
            </a:r>
            <a:r>
              <a:rPr kumimoji="1" lang="en-US" altLang="ja-JP" dirty="0"/>
              <a:t>)</a:t>
            </a:r>
            <a:r>
              <a:rPr kumimoji="1" lang="ja-JP" altLang="en-US" dirty="0"/>
              <a:t>を同じに揃える．（人間の力量も同じに揃える（難しい））</a:t>
            </a:r>
            <a:endParaRPr kumimoji="1" lang="en-US" altLang="ja-JP" dirty="0"/>
          </a:p>
          <a:p>
            <a:r>
              <a:rPr kumimoji="1" lang="ja-JP" altLang="en-US" dirty="0"/>
              <a:t>疑似実験・・・実験の被験者に見合った十分な技術をもった技術者を集めるのは難しい</a:t>
            </a:r>
            <a:endParaRPr kumimoji="1" lang="en-US" altLang="ja-JP" dirty="0"/>
          </a:p>
          <a:p>
            <a:r>
              <a:rPr kumimoji="1" lang="en-US" altLang="ja-JP" dirty="0"/>
              <a:t>	</a:t>
            </a:r>
            <a:r>
              <a:rPr kumimoji="1" lang="ja-JP" altLang="en-US" dirty="0"/>
              <a:t>➛あるがままのグループを使う</a:t>
            </a:r>
            <a:endParaRPr kumimoji="1" lang="en-US" altLang="ja-JP" dirty="0"/>
          </a:p>
          <a:p>
            <a:r>
              <a:rPr kumimoji="1" lang="en-US" altLang="ja-JP" dirty="0"/>
              <a:t>	</a:t>
            </a:r>
            <a:r>
              <a:rPr kumimoji="1" lang="ja-JP" altLang="en-US" dirty="0"/>
              <a:t>結果，比較に歪みが生じる可能性がある</a:t>
            </a:r>
            <a:endParaRPr kumimoji="1" lang="en-US" altLang="ja-JP" dirty="0"/>
          </a:p>
          <a:p>
            <a:r>
              <a:rPr kumimoji="1" lang="ja-JP" altLang="en-US" dirty="0"/>
              <a:t>タスクの偏り・・・事前情報として，</a:t>
            </a:r>
            <a:r>
              <a:rPr kumimoji="1" lang="en-US" altLang="ja-JP" dirty="0"/>
              <a:t>AWE</a:t>
            </a:r>
            <a:r>
              <a:rPr kumimoji="1" lang="ja-JP" altLang="en-US" dirty="0" err="1"/>
              <a:t>のほうが</a:t>
            </a:r>
            <a:r>
              <a:rPr kumimoji="1" lang="ja-JP" altLang="en-US" dirty="0"/>
              <a:t>エキサイティングであると思われているのが結果に影響を及ぼす可能性がある</a:t>
            </a:r>
            <a:endParaRPr kumimoji="1" lang="en-US" altLang="ja-JP" dirty="0"/>
          </a:p>
          <a:p>
            <a:r>
              <a:rPr kumimoji="1" lang="en-US" altLang="ja-JP" dirty="0"/>
              <a:t>	</a:t>
            </a:r>
            <a:r>
              <a:rPr kumimoji="1" lang="ja-JP" altLang="en-US" dirty="0"/>
              <a:t>➛長期的には消滅する問題</a:t>
            </a:r>
            <a:endParaRPr kumimoji="1" lang="en-US" altLang="ja-JP" dirty="0"/>
          </a:p>
          <a:p>
            <a:r>
              <a:rPr kumimoji="1" lang="ja-JP" altLang="en-US" dirty="0"/>
              <a:t>グループ編成の偏り・・・疑似実験</a:t>
            </a:r>
            <a:endParaRPr kumimoji="1" lang="en-US" altLang="ja-JP" dirty="0"/>
          </a:p>
          <a:p>
            <a:endParaRPr kumimoji="1" lang="en-US" altLang="ja-JP" dirty="0"/>
          </a:p>
          <a:p>
            <a:r>
              <a:rPr kumimoji="1" lang="ja-JP" altLang="en-US" dirty="0"/>
              <a:t>適応性・・・この場合は，調査結果が自分の環境に一般化できる度合い</a:t>
            </a:r>
            <a:endParaRPr kumimoji="1" lang="en-US" altLang="ja-JP" dirty="0"/>
          </a:p>
          <a:p>
            <a:r>
              <a:rPr kumimoji="1" lang="ja-JP" altLang="en-US" dirty="0"/>
              <a:t>・多くの段階を経て十分に制御された状況における特定の測定値に自分の結果を対応付けた時には，生産性などの概念が零れ落ちているように見えるかもしれない</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11</a:t>
            </a:fld>
            <a:endParaRPr kumimoji="1" lang="ja-JP" altLang="en-US"/>
          </a:p>
        </p:txBody>
      </p:sp>
    </p:spTree>
    <p:extLst>
      <p:ext uri="{BB962C8B-B14F-4D97-AF65-F5344CB8AC3E}">
        <p14:creationId xmlns:p14="http://schemas.microsoft.com/office/powerpoint/2010/main" val="3247472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・回答者が違えば違うように判断されてしまう</a:t>
            </a:r>
            <a:endParaRPr kumimoji="1" lang="en-US" altLang="ja-JP" dirty="0"/>
          </a:p>
          <a:p>
            <a:r>
              <a:rPr kumimoji="1" lang="ja-JP" altLang="en-US" dirty="0"/>
              <a:t>・「あなたの</a:t>
            </a:r>
            <a:r>
              <a:rPr kumimoji="1" lang="en-US" altLang="ja-JP" dirty="0"/>
              <a:t>AWE</a:t>
            </a:r>
            <a:r>
              <a:rPr kumimoji="1" lang="ja-JP" altLang="en-US" dirty="0"/>
              <a:t>○</a:t>
            </a:r>
            <a:r>
              <a:rPr kumimoji="1" lang="en-US" altLang="ja-JP" dirty="0"/>
              <a:t>×</a:t>
            </a:r>
            <a:r>
              <a:rPr kumimoji="1" lang="ja-JP" altLang="en-US" dirty="0"/>
              <a:t>△図には，通常欠陥は何個ぐらいありますか？」という質問は普通の人は熟知していないので，正確には答えられない．しかし，この回答が（「欠陥は</a:t>
            </a:r>
            <a:r>
              <a:rPr kumimoji="1" lang="en-US" altLang="ja-JP" dirty="0"/>
              <a:t>10</a:t>
            </a:r>
            <a:r>
              <a:rPr kumimoji="1" lang="ja-JP" altLang="en-US" dirty="0"/>
              <a:t>個以下しかない」というよな）事実であるかのように扱われることがある</a:t>
            </a:r>
            <a:endParaRPr kumimoji="1" lang="en-US" altLang="ja-JP" dirty="0"/>
          </a:p>
          <a:p>
            <a:r>
              <a:rPr kumimoji="1" lang="ja-JP" altLang="en-US" dirty="0"/>
              <a:t>➛回答は回答者の「考え」や「態度」を表すものである</a:t>
            </a:r>
            <a:endParaRPr kumimoji="1" lang="en-US" altLang="ja-JP" dirty="0"/>
          </a:p>
          <a:p>
            <a:r>
              <a:rPr kumimoji="1" lang="ja-JP" altLang="en-US" dirty="0"/>
              <a:t>・その他，被験者の偏り（社会的・政治的理由から本当に思っていることを答えず自主規制する場合）がある</a:t>
            </a:r>
            <a:endParaRPr kumimoji="1" lang="en-US" altLang="ja-JP" dirty="0"/>
          </a:p>
          <a:p>
            <a:r>
              <a:rPr kumimoji="1" lang="ja-JP" altLang="en-US" dirty="0"/>
              <a:t>・信頼性を一般化するための二つの条件</a:t>
            </a:r>
            <a:endParaRPr kumimoji="1" lang="en-US" altLang="ja-JP" dirty="0"/>
          </a:p>
          <a:p>
            <a:r>
              <a:rPr kumimoji="1" lang="ja-JP" altLang="en-US" dirty="0"/>
              <a:t>　</a:t>
            </a:r>
            <a:r>
              <a:rPr kumimoji="1" lang="en-US" altLang="ja-JP" dirty="0"/>
              <a:t>- </a:t>
            </a:r>
            <a:r>
              <a:rPr kumimoji="1" lang="ja-JP" altLang="en-US" dirty="0"/>
              <a:t>質問調査を明確に定まった，わかりやすい集団に送信する➛それらの人々が誰なのかはっきりしないから</a:t>
            </a:r>
            <a:endParaRPr kumimoji="1" lang="en-US" altLang="ja-JP" dirty="0"/>
          </a:p>
          <a:p>
            <a:r>
              <a:rPr kumimoji="1" lang="ja-JP" altLang="en-US" dirty="0"/>
              <a:t>　</a:t>
            </a:r>
            <a:r>
              <a:rPr kumimoji="1" lang="en-US" altLang="ja-JP" dirty="0"/>
              <a:t>- </a:t>
            </a:r>
            <a:r>
              <a:rPr kumimoji="1" lang="ja-JP" altLang="en-US" dirty="0"/>
              <a:t>この集団の大半が回答する➛一部の回答の偏りが強い人たちのみが参加した場合</a:t>
            </a:r>
            <a:endParaRPr kumimoji="1" lang="en-US" altLang="ja-JP" dirty="0"/>
          </a:p>
          <a:p>
            <a:endParaRPr kumimoji="1" lang="en-US" altLang="ja-JP" dirty="0"/>
          </a:p>
          <a:p>
            <a:r>
              <a:rPr kumimoji="1" lang="ja-JP" altLang="en-US" dirty="0"/>
              <a:t>〇適応性</a:t>
            </a:r>
            <a:endParaRPr kumimoji="1" lang="en-US" altLang="ja-JP" dirty="0"/>
          </a:p>
          <a:p>
            <a:r>
              <a:rPr kumimoji="1" lang="ja-JP" altLang="en-US" dirty="0"/>
              <a:t>・限定された回答形式のため</a:t>
            </a:r>
            <a:endParaRPr kumimoji="1" lang="en-US" altLang="ja-JP" dirty="0"/>
          </a:p>
          <a:p>
            <a:r>
              <a:rPr kumimoji="1" lang="ja-JP" altLang="en-US" dirty="0"/>
              <a:t>・実験の参加者たちの背景情報やソフトウェアのパフォーマンスデータを提供することによって他のエビデンスを補うことができることがある</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12</a:t>
            </a:fld>
            <a:endParaRPr kumimoji="1" lang="ja-JP" altLang="en-US"/>
          </a:p>
        </p:txBody>
      </p:sp>
    </p:spTree>
    <p:extLst>
      <p:ext uri="{BB962C8B-B14F-4D97-AF65-F5344CB8AC3E}">
        <p14:creationId xmlns:p14="http://schemas.microsoft.com/office/powerpoint/2010/main" val="455720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・事例研究・・・実際のソフトウェア工学的状況で起きた現象の特定のインスタンス（通常，イベントとその結果の羅列）を記述する．本来は特定のかなり洗練された方法論を適用した結果のことを言う</a:t>
            </a:r>
            <a:endParaRPr kumimoji="1" lang="en-US" altLang="ja-JP" dirty="0"/>
          </a:p>
          <a:p>
            <a:r>
              <a:rPr kumimoji="1" lang="ja-JP" altLang="en-US" dirty="0"/>
              <a:t>・経験報告・・・事例研究のもう少しインフォ</a:t>
            </a:r>
            <a:r>
              <a:rPr kumimoji="1" lang="en-US" altLang="ja-JP" dirty="0"/>
              <a:t>―</a:t>
            </a:r>
            <a:r>
              <a:rPr kumimoji="1" lang="ja-JP" altLang="en-US" dirty="0"/>
              <a:t>マルなもの</a:t>
            </a:r>
            <a:endParaRPr kumimoji="1" lang="en-US" altLang="ja-JP" dirty="0"/>
          </a:p>
          <a:p>
            <a:endParaRPr kumimoji="1" lang="en-US" altLang="ja-JP" dirty="0"/>
          </a:p>
          <a:p>
            <a:r>
              <a:rPr kumimoji="1" lang="ja-JP" altLang="en-US" dirty="0"/>
              <a:t>〇信頼性</a:t>
            </a:r>
            <a:endParaRPr kumimoji="1" lang="en-US" altLang="ja-JP" dirty="0"/>
          </a:p>
          <a:p>
            <a:r>
              <a:rPr kumimoji="1" lang="ja-JP" altLang="en-US" dirty="0"/>
              <a:t>・それぞれの研究において重要なコンテキストがお互いに背反しているが，それ以外は適合している</a:t>
            </a:r>
            <a:endParaRPr kumimoji="1" lang="en-US" altLang="ja-JP" dirty="0"/>
          </a:p>
          <a:p>
            <a:r>
              <a:rPr kumimoji="1" lang="ja-JP" altLang="en-US" dirty="0"/>
              <a:t>・これらの研究はまったくそのコンテキストに固有のものだから</a:t>
            </a:r>
            <a:endParaRPr kumimoji="1" lang="en-US" altLang="ja-JP" dirty="0"/>
          </a:p>
          <a:p>
            <a:r>
              <a:rPr kumimoji="1" lang="ja-JP" altLang="en-US" dirty="0"/>
              <a:t>・状況やデータの正確な記述，発見についての注意深い解釈が重要で，信頼性は報告の質次第で決まる</a:t>
            </a:r>
            <a:endParaRPr kumimoji="1" lang="en-US" altLang="ja-JP" dirty="0"/>
          </a:p>
          <a:p>
            <a:endParaRPr kumimoji="1" lang="en-US" altLang="ja-JP" dirty="0"/>
          </a:p>
          <a:p>
            <a:r>
              <a:rPr kumimoji="1" lang="ja-JP" altLang="en-US" dirty="0"/>
              <a:t>〇適合性</a:t>
            </a:r>
            <a:endParaRPr kumimoji="1" lang="en-US" altLang="ja-JP" dirty="0"/>
          </a:p>
          <a:p>
            <a:r>
              <a:rPr kumimoji="1" lang="ja-JP" altLang="en-US" dirty="0"/>
              <a:t>・質問の適合性・・・「～か？」という質問に対しては，そのコンテキストに従う状況ならば認めることができるということ（？）</a:t>
            </a:r>
            <a:endParaRPr kumimoji="1" lang="en-US" altLang="ja-JP" dirty="0"/>
          </a:p>
          <a:p>
            <a:r>
              <a:rPr kumimoji="1" lang="ja-JP" altLang="en-US" dirty="0"/>
              <a:t>〇</a:t>
            </a:r>
            <a:r>
              <a:rPr kumimoji="1" lang="en-US" altLang="ja-JP" dirty="0"/>
              <a:t>AWE</a:t>
            </a:r>
            <a:r>
              <a:rPr kumimoji="1" lang="ja-JP" altLang="en-US" dirty="0"/>
              <a:t>対</a:t>
            </a:r>
            <a:r>
              <a:rPr kumimoji="1" lang="en-US" altLang="ja-JP" dirty="0"/>
              <a:t>BURP</a:t>
            </a:r>
            <a:r>
              <a:rPr kumimoji="1" lang="ja-JP" altLang="en-US" dirty="0"/>
              <a:t>の例では，</a:t>
            </a:r>
            <a:r>
              <a:rPr kumimoji="1" lang="en-US" altLang="ja-JP" dirty="0"/>
              <a:t>BURP</a:t>
            </a:r>
            <a:r>
              <a:rPr kumimoji="1" lang="ja-JP" altLang="en-US" dirty="0"/>
              <a:t>は別の研究事例として扱うか，研究者が調査や討論の構造をできるだけ一番目とあわせるようにした二番目の事例として扱う．</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13</a:t>
            </a:fld>
            <a:endParaRPr kumimoji="1" lang="ja-JP" altLang="en-US"/>
          </a:p>
        </p:txBody>
      </p:sp>
    </p:spTree>
    <p:extLst>
      <p:ext uri="{BB962C8B-B14F-4D97-AF65-F5344CB8AC3E}">
        <p14:creationId xmlns:p14="http://schemas.microsoft.com/office/powerpoint/2010/main" val="2938672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・一般的な特徴として</a:t>
            </a:r>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14</a:t>
            </a:fld>
            <a:endParaRPr kumimoji="1" lang="ja-JP" altLang="en-US"/>
          </a:p>
        </p:txBody>
      </p:sp>
    </p:spTree>
    <p:extLst>
      <p:ext uri="{BB962C8B-B14F-4D97-AF65-F5344CB8AC3E}">
        <p14:creationId xmlns:p14="http://schemas.microsoft.com/office/powerpoint/2010/main" val="1054295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・明確に表現され曖昧さのないリサーチクエスチョンこそが，著者が探し求めていたものであるから</a:t>
            </a:r>
            <a:endParaRPr kumimoji="1" lang="en-US" altLang="ja-JP" dirty="0"/>
          </a:p>
          <a:p>
            <a:endParaRPr kumimoji="1" lang="en-US" altLang="ja-JP" dirty="0"/>
          </a:p>
          <a:p>
            <a:r>
              <a:rPr kumimoji="1" lang="ja-JP" altLang="en-US" dirty="0"/>
              <a:t>・調査設定の十分な記述・・・「</a:t>
            </a:r>
            <a:r>
              <a:rPr kumimoji="1" lang="en-US" altLang="ja-JP" dirty="0"/>
              <a:t>600</a:t>
            </a:r>
            <a:r>
              <a:rPr kumimoji="1" lang="ja-JP" altLang="en-US" dirty="0"/>
              <a:t>人ほどの参加者による実地調査によって，</a:t>
            </a:r>
            <a:r>
              <a:rPr kumimoji="1" lang="en-US" altLang="ja-JP" dirty="0"/>
              <a:t>JAVA</a:t>
            </a:r>
            <a:r>
              <a:rPr kumimoji="1" lang="ja-JP" altLang="en-US" dirty="0"/>
              <a:t>が</a:t>
            </a:r>
            <a:r>
              <a:rPr kumimoji="1" lang="en-US" altLang="ja-JP" dirty="0"/>
              <a:t>C++</a:t>
            </a:r>
            <a:r>
              <a:rPr kumimoji="1" lang="ja-JP" altLang="en-US" dirty="0"/>
              <a:t>よりもほぼすべての点で優れていることが示された．プログラミングの所要時間は</a:t>
            </a:r>
            <a:r>
              <a:rPr kumimoji="1" lang="en-US" altLang="ja-JP" dirty="0"/>
              <a:t>11</a:t>
            </a:r>
            <a:r>
              <a:rPr kumimoji="1" lang="ja-JP" altLang="en-US" dirty="0"/>
              <a:t>％，デバッグの時間は</a:t>
            </a:r>
            <a:r>
              <a:rPr kumimoji="1" lang="en-US" altLang="ja-JP" dirty="0"/>
              <a:t>47</a:t>
            </a:r>
            <a:r>
              <a:rPr kumimoji="1" lang="ja-JP" altLang="en-US" dirty="0"/>
              <a:t>％短くなった」という記述はかなり印象的かもしれない．同じ結果が質問調査という手段から得られたとしたら信頼度はかなり低くなる．プログラムは全部違うのにどうやってプログラミングとデバッグの所要時間を比較したのか？というように詳細を見れば信頼度が低いのがわかる</a:t>
            </a:r>
            <a:endParaRPr kumimoji="1" lang="en-US" altLang="ja-JP" dirty="0"/>
          </a:p>
          <a:p>
            <a:r>
              <a:rPr kumimoji="1" lang="ja-JP" altLang="en-US" dirty="0"/>
              <a:t>・実地調査のよい報告書は，これらの詳細な質問にすべて満足のいく答えを与えてくれるはず</a:t>
            </a:r>
            <a:endParaRPr kumimoji="1" lang="en-US" altLang="ja-JP" dirty="0"/>
          </a:p>
          <a:p>
            <a:endParaRPr kumimoji="1" lang="en-US" altLang="ja-JP" dirty="0"/>
          </a:p>
          <a:p>
            <a:r>
              <a:rPr kumimoji="1" lang="ja-JP" altLang="en-US" dirty="0"/>
              <a:t>・意味があるデータ表現・・・読み手が表やグラフから質問や著者が論じたいと思う関連に活用しやすいように見やすい形で提示する</a:t>
            </a:r>
            <a:endParaRPr kumimoji="1" lang="en-US" altLang="ja-JP" dirty="0"/>
          </a:p>
          <a:p>
            <a:endParaRPr kumimoji="1" lang="en-US" altLang="ja-JP" dirty="0"/>
          </a:p>
          <a:p>
            <a:r>
              <a:rPr kumimoji="1" lang="ja-JP" altLang="en-US" dirty="0"/>
              <a:t>・限界・・・調査において何が達成できなかったか，解釈のうちどの部分に問題がありえるか，調査の実施において何がうまくいかなかったか，結果の一般化を制約する物は何か，に関する情報が提供されているはず．➛著者が批判の可能な点が残っていることを受け入れる．</a:t>
            </a:r>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15</a:t>
            </a:fld>
            <a:endParaRPr kumimoji="1" lang="ja-JP" altLang="en-US"/>
          </a:p>
        </p:txBody>
      </p:sp>
    </p:spTree>
    <p:extLst>
      <p:ext uri="{BB962C8B-B14F-4D97-AF65-F5344CB8AC3E}">
        <p14:creationId xmlns:p14="http://schemas.microsoft.com/office/powerpoint/2010/main" val="2872179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高い信用性は得られない・・・私たちが住む，ないし技術面で我々が作った世界が複雑すぎるため，信頼できる調査結果を得るのは難しい</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実際に，熟練したソフトウェア技術者たちは，それが自分にとって必要であれば，自分の目的にあったレベルの信頼度で実際にエビデンスを収集する　ということが観察調査で示されている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54E203A-639A-414E-ACEB-F3F572331089}" type="slidenum">
              <a:rPr kumimoji="1" lang="ja-JP" altLang="en-US" smtClean="0"/>
              <a:t>16</a:t>
            </a:fld>
            <a:endParaRPr kumimoji="1" lang="ja-JP" altLang="en-US"/>
          </a:p>
        </p:txBody>
      </p:sp>
    </p:spTree>
    <p:extLst>
      <p:ext uri="{BB962C8B-B14F-4D97-AF65-F5344CB8AC3E}">
        <p14:creationId xmlns:p14="http://schemas.microsoft.com/office/powerpoint/2010/main" val="1072176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3E338C2-671D-4E0B-8E9C-560C8D99F6C2}" type="datetime1">
              <a:rPr kumimoji="1" lang="ja-JP" altLang="en-US" smtClean="0"/>
              <a:t>2018/11/30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1802425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B7F0AD8-BE48-4E79-90C3-3F9589E21786}" type="datetime1">
              <a:rPr kumimoji="1" lang="ja-JP" altLang="en-US" smtClean="0"/>
              <a:t>2018/11/30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2161896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A27F27C-8D54-461E-B4EF-9E34F92E0429}" type="datetime1">
              <a:rPr kumimoji="1" lang="ja-JP" altLang="en-US" smtClean="0"/>
              <a:t>2018/11/30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1173846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CBE3847-78DB-4880-9A26-477110F4A833}" type="datetime1">
              <a:rPr kumimoji="1" lang="ja-JP" altLang="en-US" smtClean="0"/>
              <a:t>2018/11/30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1692198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7223800-5B3C-4C77-AB0C-23286060A985}" type="datetime1">
              <a:rPr kumimoji="1" lang="ja-JP" altLang="en-US" smtClean="0"/>
              <a:t>2018/11/30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386494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C92F4E4-73C4-44F3-A205-2473ABD13977}" type="datetime1">
              <a:rPr kumimoji="1" lang="ja-JP" altLang="en-US" smtClean="0"/>
              <a:t>2018/11/30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2388871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8F3D28-5966-45F8-9893-646F5A820F3C}" type="datetime1">
              <a:rPr kumimoji="1" lang="ja-JP" altLang="en-US" smtClean="0"/>
              <a:t>2018/11/30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1223636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1CC4C47-0701-4DAD-965C-F89AE8186CE9}" type="datetime1">
              <a:rPr kumimoji="1" lang="ja-JP" altLang="en-US" smtClean="0"/>
              <a:t>2018/11/30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2623674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29B38C3-96F6-4CC8-ABBF-40AF948815BD}" type="datetime1">
              <a:rPr kumimoji="1" lang="ja-JP" altLang="en-US" smtClean="0"/>
              <a:t>2018/11/30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3291618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865DA1-22CF-4FB7-AEBD-555BA1A1EA25}" type="datetime1">
              <a:rPr kumimoji="1" lang="ja-JP" altLang="en-US" smtClean="0"/>
              <a:t>2018/11/30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162586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A304D62-E163-4830-AFBA-B03C08F9581D}" type="datetime1">
              <a:rPr kumimoji="1" lang="ja-JP" altLang="en-US" smtClean="0"/>
              <a:t>2018/11/30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199212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A0A7FE-0FFC-4615-B1B7-B94C656932C6}" type="datetime1">
              <a:rPr kumimoji="1" lang="ja-JP" altLang="en-US" smtClean="0"/>
              <a:t>2018/11/30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4627E6-6A29-4F11-B35F-D321BDA970E0}" type="slidenum">
              <a:rPr kumimoji="1" lang="ja-JP" altLang="en-US" smtClean="0"/>
              <a:t>‹#›</a:t>
            </a:fld>
            <a:endParaRPr kumimoji="1" lang="ja-JP" altLang="en-US"/>
          </a:p>
        </p:txBody>
      </p:sp>
    </p:spTree>
    <p:extLst>
      <p:ext uri="{BB962C8B-B14F-4D97-AF65-F5344CB8AC3E}">
        <p14:creationId xmlns:p14="http://schemas.microsoft.com/office/powerpoint/2010/main" val="46449932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125D54-3156-4AA4-9707-352D0FC5CF3A}"/>
              </a:ext>
            </a:extLst>
          </p:cNvPr>
          <p:cNvSpPr>
            <a:spLocks noGrp="1"/>
          </p:cNvSpPr>
          <p:nvPr>
            <p:ph type="ctrTitle"/>
          </p:nvPr>
        </p:nvSpPr>
        <p:spPr/>
        <p:txBody>
          <a:bodyPr>
            <a:normAutofit/>
          </a:bodyPr>
          <a:lstStyle/>
          <a:p>
            <a:r>
              <a:rPr lang="en-US" altLang="ja-JP" sz="5400" dirty="0"/>
              <a:t>2</a:t>
            </a:r>
            <a:r>
              <a:rPr lang="ja-JP" altLang="en-US" sz="5400" dirty="0"/>
              <a:t>章 信頼性</a:t>
            </a:r>
            <a:br>
              <a:rPr lang="en-US" altLang="ja-JP" dirty="0"/>
            </a:br>
            <a:r>
              <a:rPr lang="ja-JP" altLang="en-US" sz="3200" dirty="0"/>
              <a:t>～なぜ確信できなくてはいけないか？</a:t>
            </a:r>
            <a:br>
              <a:rPr lang="en-US" altLang="ja-JP" sz="3200" dirty="0"/>
            </a:br>
            <a:r>
              <a:rPr lang="ja-JP" altLang="en-US" sz="2000" dirty="0"/>
              <a:t>ルッツ・プルシェルト，マリアン・ベトリ</a:t>
            </a:r>
            <a:endParaRPr kumimoji="1" lang="ja-JP" altLang="en-US" dirty="0"/>
          </a:p>
        </p:txBody>
      </p:sp>
      <p:sp>
        <p:nvSpPr>
          <p:cNvPr id="3" name="字幕 2">
            <a:extLst>
              <a:ext uri="{FF2B5EF4-FFF2-40B4-BE49-F238E27FC236}">
                <a16:creationId xmlns:a16="http://schemas.microsoft.com/office/drawing/2014/main" id="{9468FE64-9D55-4217-866F-4F623BBE8A6B}"/>
              </a:ext>
            </a:extLst>
          </p:cNvPr>
          <p:cNvSpPr>
            <a:spLocks noGrp="1"/>
          </p:cNvSpPr>
          <p:nvPr>
            <p:ph type="subTitle" idx="1"/>
          </p:nvPr>
        </p:nvSpPr>
        <p:spPr>
          <a:xfrm>
            <a:off x="0" y="3791776"/>
            <a:ext cx="9144000" cy="2387600"/>
          </a:xfrm>
        </p:spPr>
        <p:txBody>
          <a:bodyPr>
            <a:normAutofit fontScale="85000" lnSpcReduction="20000"/>
          </a:bodyPr>
          <a:lstStyle/>
          <a:p>
            <a:r>
              <a:rPr kumimoji="1" lang="en-US" altLang="ja-JP" dirty="0"/>
              <a:t>Making Software</a:t>
            </a:r>
          </a:p>
          <a:p>
            <a:r>
              <a:rPr kumimoji="1" lang="ja-JP" altLang="en-US" dirty="0"/>
              <a:t>エビデンスが変えるソフトウェア</a:t>
            </a:r>
            <a:r>
              <a:rPr lang="ja-JP" altLang="en-US" dirty="0"/>
              <a:t>開発</a:t>
            </a:r>
            <a:endParaRPr lang="en-US" altLang="ja-JP" dirty="0"/>
          </a:p>
          <a:p>
            <a:r>
              <a:rPr kumimoji="1" lang="en-US" altLang="ja-JP" dirty="0"/>
              <a:t>Andy </a:t>
            </a:r>
            <a:r>
              <a:rPr kumimoji="1" lang="en-US" altLang="ja-JP" dirty="0" err="1"/>
              <a:t>Oram</a:t>
            </a:r>
            <a:r>
              <a:rPr kumimoji="1" lang="ja-JP" altLang="en-US" dirty="0" err="1"/>
              <a:t>，</a:t>
            </a:r>
            <a:r>
              <a:rPr lang="en-US" altLang="ja-JP" dirty="0"/>
              <a:t>G</a:t>
            </a:r>
            <a:r>
              <a:rPr kumimoji="1" lang="en-US" altLang="ja-JP" dirty="0"/>
              <a:t>reg Wilson</a:t>
            </a:r>
            <a:r>
              <a:rPr lang="ja-JP" altLang="en-US" dirty="0"/>
              <a:t>　編</a:t>
            </a:r>
            <a:endParaRPr kumimoji="1" lang="en-US" altLang="ja-JP" dirty="0"/>
          </a:p>
          <a:p>
            <a:r>
              <a:rPr kumimoji="1" lang="ja-JP" altLang="en-US" dirty="0"/>
              <a:t>久野禎子，久野靖　訳</a:t>
            </a:r>
            <a:endParaRPr kumimoji="1" lang="en-US" altLang="ja-JP" dirty="0"/>
          </a:p>
          <a:p>
            <a:r>
              <a:rPr lang="en-US" altLang="ja-JP" dirty="0"/>
              <a:t>pp.17-33</a:t>
            </a:r>
          </a:p>
          <a:p>
            <a:endParaRPr lang="en-US" altLang="ja-JP" dirty="0"/>
          </a:p>
          <a:p>
            <a:pPr algn="r"/>
            <a:r>
              <a:rPr lang="en-US" altLang="ja-JP" dirty="0"/>
              <a:t>60216064 </a:t>
            </a:r>
            <a:r>
              <a:rPr lang="ja-JP" altLang="en-US" dirty="0"/>
              <a:t>加藤寛瑛</a:t>
            </a:r>
            <a:endParaRPr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2440723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3493BF-63AF-481A-9BF3-FB559AC7D342}"/>
              </a:ext>
            </a:extLst>
          </p:cNvPr>
          <p:cNvSpPr>
            <a:spLocks noGrp="1"/>
          </p:cNvSpPr>
          <p:nvPr>
            <p:ph type="title"/>
          </p:nvPr>
        </p:nvSpPr>
        <p:spPr/>
        <p:txBody>
          <a:bodyPr>
            <a:normAutofit/>
          </a:bodyPr>
          <a:lstStyle/>
          <a:p>
            <a:r>
              <a:rPr kumimoji="1" lang="ja-JP" altLang="en-US" sz="3600" b="1" dirty="0"/>
              <a:t>エビデンス</a:t>
            </a:r>
          </a:p>
        </p:txBody>
      </p:sp>
      <p:sp>
        <p:nvSpPr>
          <p:cNvPr id="3" name="コンテンツ プレースホルダー 2">
            <a:extLst>
              <a:ext uri="{FF2B5EF4-FFF2-40B4-BE49-F238E27FC236}">
                <a16:creationId xmlns:a16="http://schemas.microsoft.com/office/drawing/2014/main" id="{1B37C0E7-ADC2-4021-AC34-A14C01BF92C2}"/>
              </a:ext>
            </a:extLst>
          </p:cNvPr>
          <p:cNvSpPr>
            <a:spLocks noGrp="1"/>
          </p:cNvSpPr>
          <p:nvPr>
            <p:ph idx="1"/>
          </p:nvPr>
        </p:nvSpPr>
        <p:spPr/>
        <p:txBody>
          <a:bodyPr/>
          <a:lstStyle/>
          <a:p>
            <a:r>
              <a:rPr lang="ja-JP" altLang="en-US" dirty="0"/>
              <a:t>証明</a:t>
            </a:r>
            <a:r>
              <a:rPr kumimoji="1" lang="ja-JP" altLang="en-US" dirty="0"/>
              <a:t>ではない</a:t>
            </a:r>
            <a:endParaRPr kumimoji="1" lang="en-US" altLang="ja-JP" dirty="0"/>
          </a:p>
          <a:p>
            <a:pPr marL="0" indent="0">
              <a:buNone/>
            </a:pPr>
            <a:endParaRPr lang="en-US" altLang="ja-JP" dirty="0"/>
          </a:p>
          <a:p>
            <a:pPr marL="457200" lvl="1" indent="0">
              <a:buNone/>
            </a:pPr>
            <a:r>
              <a:rPr lang="ja-JP" altLang="en-US" dirty="0"/>
              <a:t>➛ある説明が正しくない確率より正しい確率のほうが高そうである</a:t>
            </a:r>
            <a:endParaRPr lang="en-US" altLang="ja-JP" dirty="0"/>
          </a:p>
          <a:p>
            <a:pPr marL="457200" lvl="1" indent="0">
              <a:buNone/>
            </a:pPr>
            <a:endParaRPr lang="en-US" altLang="ja-JP" dirty="0"/>
          </a:p>
          <a:p>
            <a:pPr marL="457200" lvl="1" indent="0">
              <a:buNone/>
            </a:pPr>
            <a:r>
              <a:rPr lang="ja-JP" altLang="en-US" dirty="0"/>
              <a:t>➛別の説明より正しそうであると結論づけさせるに足るような，実践に基づく何らかのデータ</a:t>
            </a:r>
            <a:endParaRPr kumimoji="1" lang="ja-JP" altLang="en-US" dirty="0"/>
          </a:p>
        </p:txBody>
      </p:sp>
      <p:sp>
        <p:nvSpPr>
          <p:cNvPr id="4" name="スライド番号プレースホルダー 3">
            <a:extLst>
              <a:ext uri="{FF2B5EF4-FFF2-40B4-BE49-F238E27FC236}">
                <a16:creationId xmlns:a16="http://schemas.microsoft.com/office/drawing/2014/main" id="{63BA98B1-3EE6-405C-A81E-119DE6ECD50F}"/>
              </a:ext>
            </a:extLst>
          </p:cNvPr>
          <p:cNvSpPr>
            <a:spLocks noGrp="1"/>
          </p:cNvSpPr>
          <p:nvPr>
            <p:ph type="sldNum" sz="quarter" idx="12"/>
          </p:nvPr>
        </p:nvSpPr>
        <p:spPr/>
        <p:txBody>
          <a:bodyPr/>
          <a:lstStyle/>
          <a:p>
            <a:fld id="{154627E6-6A29-4F11-B35F-D321BDA970E0}" type="slidenum">
              <a:rPr kumimoji="1" lang="ja-JP" altLang="en-US" smtClean="0"/>
              <a:t>2</a:t>
            </a:fld>
            <a:endParaRPr kumimoji="1" lang="ja-JP" altLang="en-US"/>
          </a:p>
        </p:txBody>
      </p:sp>
    </p:spTree>
    <p:extLst>
      <p:ext uri="{BB962C8B-B14F-4D97-AF65-F5344CB8AC3E}">
        <p14:creationId xmlns:p14="http://schemas.microsoft.com/office/powerpoint/2010/main" val="1670232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EDB269-0A74-439E-AABC-AA053F7AB481}"/>
              </a:ext>
            </a:extLst>
          </p:cNvPr>
          <p:cNvSpPr>
            <a:spLocks noGrp="1"/>
          </p:cNvSpPr>
          <p:nvPr>
            <p:ph type="title"/>
          </p:nvPr>
        </p:nvSpPr>
        <p:spPr>
          <a:xfrm>
            <a:off x="628650" y="365126"/>
            <a:ext cx="7886700" cy="1325563"/>
          </a:xfrm>
        </p:spPr>
        <p:txBody>
          <a:bodyPr>
            <a:normAutofit/>
          </a:bodyPr>
          <a:lstStyle/>
          <a:p>
            <a:r>
              <a:rPr kumimoji="1" lang="ja-JP" altLang="en-US" sz="3600" b="1" dirty="0"/>
              <a:t>ソフトウェア工学におけるエビデンス</a:t>
            </a:r>
          </a:p>
        </p:txBody>
      </p:sp>
      <p:sp>
        <p:nvSpPr>
          <p:cNvPr id="3" name="コンテンツ プレースホルダー 2">
            <a:extLst>
              <a:ext uri="{FF2B5EF4-FFF2-40B4-BE49-F238E27FC236}">
                <a16:creationId xmlns:a16="http://schemas.microsoft.com/office/drawing/2014/main" id="{B7708462-CF1B-4888-A998-7D1C659D64A3}"/>
              </a:ext>
            </a:extLst>
          </p:cNvPr>
          <p:cNvSpPr>
            <a:spLocks noGrp="1"/>
          </p:cNvSpPr>
          <p:nvPr>
            <p:ph idx="1"/>
          </p:nvPr>
        </p:nvSpPr>
        <p:spPr/>
        <p:txBody>
          <a:bodyPr>
            <a:normAutofit/>
          </a:bodyPr>
          <a:lstStyle/>
          <a:p>
            <a:r>
              <a:rPr kumimoji="1" lang="ja-JP" altLang="en-US" sz="2400" dirty="0"/>
              <a:t>ソフトウェア工学は科学的調査（エビデンス）と聰明な実践者たちの報告（体験の自己観察）に基づいている</a:t>
            </a:r>
            <a:endParaRPr kumimoji="1" lang="en-US" altLang="ja-JP" sz="2400" dirty="0"/>
          </a:p>
          <a:p>
            <a:pPr marL="0" indent="0">
              <a:buNone/>
            </a:pPr>
            <a:endParaRPr lang="en-US" altLang="ja-JP" sz="2400" dirty="0"/>
          </a:p>
          <a:p>
            <a:r>
              <a:rPr kumimoji="1" lang="ja-JP" altLang="en-US" sz="2400" dirty="0"/>
              <a:t>ただし，自己観察がその他のエビデンスと整合しているかについては熟考の余地がある</a:t>
            </a:r>
            <a:endParaRPr kumimoji="1" lang="en-US" altLang="ja-JP" sz="2400" dirty="0"/>
          </a:p>
          <a:p>
            <a:endParaRPr lang="en-US" altLang="ja-JP" sz="2400" dirty="0"/>
          </a:p>
          <a:p>
            <a:pPr marL="0" indent="0">
              <a:buNone/>
            </a:pPr>
            <a:endParaRPr lang="en-US" altLang="ja-JP" sz="2400" dirty="0"/>
          </a:p>
          <a:p>
            <a:pPr marL="0" indent="0">
              <a:buNone/>
            </a:pPr>
            <a:r>
              <a:rPr lang="ja-JP" altLang="en-US" sz="2400" dirty="0"/>
              <a:t>→エビデンスをいかに信頼性や目的への適合性に照らして評価するか</a:t>
            </a:r>
            <a:endParaRPr lang="en-US" altLang="ja-JP" sz="2400" dirty="0"/>
          </a:p>
          <a:p>
            <a:endParaRPr lang="en-US" altLang="ja-JP" dirty="0"/>
          </a:p>
        </p:txBody>
      </p:sp>
      <p:sp>
        <p:nvSpPr>
          <p:cNvPr id="6" name="スライド番号プレースホルダー 5">
            <a:extLst>
              <a:ext uri="{FF2B5EF4-FFF2-40B4-BE49-F238E27FC236}">
                <a16:creationId xmlns:a16="http://schemas.microsoft.com/office/drawing/2014/main" id="{EB43A1F8-0BD7-40F7-98E5-4B31C8A75CF0}"/>
              </a:ext>
            </a:extLst>
          </p:cNvPr>
          <p:cNvSpPr>
            <a:spLocks noGrp="1"/>
          </p:cNvSpPr>
          <p:nvPr>
            <p:ph type="sldNum" sz="quarter" idx="12"/>
          </p:nvPr>
        </p:nvSpPr>
        <p:spPr/>
        <p:txBody>
          <a:bodyPr/>
          <a:lstStyle/>
          <a:p>
            <a:fld id="{154627E6-6A29-4F11-B35F-D321BDA970E0}" type="slidenum">
              <a:rPr kumimoji="1" lang="ja-JP" altLang="en-US" smtClean="0"/>
              <a:t>3</a:t>
            </a:fld>
            <a:endParaRPr kumimoji="1" lang="ja-JP" altLang="en-US"/>
          </a:p>
        </p:txBody>
      </p:sp>
    </p:spTree>
    <p:extLst>
      <p:ext uri="{BB962C8B-B14F-4D97-AF65-F5344CB8AC3E}">
        <p14:creationId xmlns:p14="http://schemas.microsoft.com/office/powerpoint/2010/main" val="2497160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6675A6-6BEE-4337-A8E3-6FA8F1927D22}"/>
              </a:ext>
            </a:extLst>
          </p:cNvPr>
          <p:cNvSpPr>
            <a:spLocks noGrp="1"/>
          </p:cNvSpPr>
          <p:nvPr>
            <p:ph type="title"/>
          </p:nvPr>
        </p:nvSpPr>
        <p:spPr>
          <a:xfrm>
            <a:off x="628650" y="365126"/>
            <a:ext cx="7886700" cy="1325563"/>
          </a:xfrm>
        </p:spPr>
        <p:txBody>
          <a:bodyPr>
            <a:normAutofit/>
          </a:bodyPr>
          <a:lstStyle/>
          <a:p>
            <a:r>
              <a:rPr kumimoji="1" lang="ja-JP" altLang="en-US" sz="3600" b="1" dirty="0"/>
              <a:t>信頼性</a:t>
            </a:r>
            <a:r>
              <a:rPr lang="ja-JP" altLang="en-US" sz="3600" b="1" dirty="0"/>
              <a:t>（</a:t>
            </a:r>
            <a:r>
              <a:rPr lang="en-US" altLang="ja-JP" sz="3600" b="1" dirty="0"/>
              <a:t>Credibility</a:t>
            </a:r>
            <a:r>
              <a:rPr lang="ja-JP" altLang="en-US" sz="3600" b="1" dirty="0"/>
              <a:t>）</a:t>
            </a:r>
            <a:endParaRPr kumimoji="1" lang="ja-JP" altLang="en-US" sz="3600" b="1" dirty="0"/>
          </a:p>
        </p:txBody>
      </p:sp>
      <p:sp>
        <p:nvSpPr>
          <p:cNvPr id="3" name="コンテンツ プレースホルダー 2">
            <a:extLst>
              <a:ext uri="{FF2B5EF4-FFF2-40B4-BE49-F238E27FC236}">
                <a16:creationId xmlns:a16="http://schemas.microsoft.com/office/drawing/2014/main" id="{72B10EA7-7077-45C4-BC63-0EBC6C6ABB8B}"/>
              </a:ext>
            </a:extLst>
          </p:cNvPr>
          <p:cNvSpPr>
            <a:spLocks noGrp="1"/>
          </p:cNvSpPr>
          <p:nvPr>
            <p:ph idx="1"/>
          </p:nvPr>
        </p:nvSpPr>
        <p:spPr/>
        <p:txBody>
          <a:bodyPr>
            <a:normAutofit/>
          </a:bodyPr>
          <a:lstStyle/>
          <a:p>
            <a:r>
              <a:rPr kumimoji="1" lang="ja-JP" altLang="en-US" sz="2400" dirty="0"/>
              <a:t>提示されたエビデンスとそれについての主張をあなたが信じるか（ないし，信じなければならないか）の度合い</a:t>
            </a:r>
            <a:endParaRPr kumimoji="1" lang="en-US" altLang="ja-JP" sz="2400" dirty="0"/>
          </a:p>
          <a:p>
            <a:endParaRPr kumimoji="1" lang="en-US" altLang="ja-JP" sz="2400" dirty="0"/>
          </a:p>
          <a:p>
            <a:r>
              <a:rPr kumimoji="1" lang="ja-JP" altLang="en-US" sz="2400" dirty="0"/>
              <a:t>信頼性の一部であるような概念に妥当性がある</a:t>
            </a:r>
            <a:endParaRPr kumimoji="1" lang="en-US" altLang="ja-JP" sz="2400" dirty="0"/>
          </a:p>
          <a:p>
            <a:endParaRPr lang="en-US" altLang="ja-JP" sz="2400" dirty="0"/>
          </a:p>
          <a:p>
            <a:r>
              <a:rPr kumimoji="1" lang="ja-JP" altLang="en-US" sz="2400" dirty="0"/>
              <a:t>妥当性とは，そのエビデンスに基づく調査や主張が，関心対象の現象</a:t>
            </a:r>
            <a:r>
              <a:rPr lang="ja-JP" altLang="en-US" sz="2400" dirty="0"/>
              <a:t>をどれくらい正確に表現しているかの度合い</a:t>
            </a:r>
            <a:endParaRPr kumimoji="1" lang="en-US" altLang="ja-JP" sz="2400" dirty="0"/>
          </a:p>
        </p:txBody>
      </p:sp>
      <p:sp>
        <p:nvSpPr>
          <p:cNvPr id="5" name="スライド番号プレースホルダー 4">
            <a:extLst>
              <a:ext uri="{FF2B5EF4-FFF2-40B4-BE49-F238E27FC236}">
                <a16:creationId xmlns:a16="http://schemas.microsoft.com/office/drawing/2014/main" id="{091B7AD2-2B96-42E4-8395-2F3193D86678}"/>
              </a:ext>
            </a:extLst>
          </p:cNvPr>
          <p:cNvSpPr>
            <a:spLocks noGrp="1"/>
          </p:cNvSpPr>
          <p:nvPr>
            <p:ph type="sldNum" sz="quarter" idx="12"/>
          </p:nvPr>
        </p:nvSpPr>
        <p:spPr/>
        <p:txBody>
          <a:bodyPr/>
          <a:lstStyle/>
          <a:p>
            <a:fld id="{154627E6-6A29-4F11-B35F-D321BDA970E0}" type="slidenum">
              <a:rPr kumimoji="1" lang="ja-JP" altLang="en-US" smtClean="0"/>
              <a:t>4</a:t>
            </a:fld>
            <a:endParaRPr kumimoji="1" lang="ja-JP" altLang="en-US"/>
          </a:p>
        </p:txBody>
      </p:sp>
    </p:spTree>
    <p:extLst>
      <p:ext uri="{BB962C8B-B14F-4D97-AF65-F5344CB8AC3E}">
        <p14:creationId xmlns:p14="http://schemas.microsoft.com/office/powerpoint/2010/main" val="702834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69B868-25CF-4E62-BC9B-D1BC1EA14922}"/>
              </a:ext>
            </a:extLst>
          </p:cNvPr>
          <p:cNvSpPr>
            <a:spLocks noGrp="1"/>
          </p:cNvSpPr>
          <p:nvPr>
            <p:ph type="title"/>
          </p:nvPr>
        </p:nvSpPr>
        <p:spPr/>
        <p:txBody>
          <a:bodyPr>
            <a:normAutofit/>
          </a:bodyPr>
          <a:lstStyle/>
          <a:p>
            <a:r>
              <a:rPr kumimoji="1" lang="ja-JP" altLang="en-US" sz="3600" b="1" dirty="0"/>
              <a:t>妥当性</a:t>
            </a:r>
            <a:r>
              <a:rPr lang="ja-JP" altLang="en-US" sz="3600" b="1" dirty="0"/>
              <a:t>（</a:t>
            </a:r>
            <a:r>
              <a:rPr lang="en-US" altLang="ja-JP" sz="3600" b="1" dirty="0"/>
              <a:t>Validity</a:t>
            </a:r>
            <a:r>
              <a:rPr lang="ja-JP" altLang="en-US" sz="3600" b="1" dirty="0"/>
              <a:t>）</a:t>
            </a:r>
            <a:endParaRPr kumimoji="1" lang="ja-JP" altLang="en-US" sz="3600" b="1" dirty="0"/>
          </a:p>
        </p:txBody>
      </p:sp>
      <p:sp>
        <p:nvSpPr>
          <p:cNvPr id="3" name="コンテンツ プレースホルダー 2">
            <a:extLst>
              <a:ext uri="{FF2B5EF4-FFF2-40B4-BE49-F238E27FC236}">
                <a16:creationId xmlns:a16="http://schemas.microsoft.com/office/drawing/2014/main" id="{0B7CBB3B-25F4-4DA7-9202-A17E08661872}"/>
              </a:ext>
            </a:extLst>
          </p:cNvPr>
          <p:cNvSpPr>
            <a:spLocks noGrp="1"/>
          </p:cNvSpPr>
          <p:nvPr>
            <p:ph idx="1"/>
          </p:nvPr>
        </p:nvSpPr>
        <p:spPr>
          <a:xfrm>
            <a:off x="628650" y="1825624"/>
            <a:ext cx="7886700" cy="4667250"/>
          </a:xfrm>
        </p:spPr>
        <p:txBody>
          <a:bodyPr>
            <a:normAutofit/>
          </a:bodyPr>
          <a:lstStyle/>
          <a:p>
            <a:r>
              <a:rPr kumimoji="1" lang="ja-JP" altLang="en-US" sz="2400" dirty="0"/>
              <a:t>観察したことが，観察したかったこと，観察していたと思ったものと一致しているかどうか</a:t>
            </a:r>
            <a:endParaRPr kumimoji="1" lang="en-US" altLang="ja-JP" sz="2400" dirty="0"/>
          </a:p>
          <a:p>
            <a:endParaRPr kumimoji="1" lang="en-US" altLang="ja-JP" sz="2400" dirty="0"/>
          </a:p>
          <a:p>
            <a:r>
              <a:rPr kumimoji="1" lang="ja-JP" altLang="en-US" sz="2400" dirty="0"/>
              <a:t>使用した尺度が，測ることを意図したものを実際に測っているかどうか</a:t>
            </a:r>
            <a:endParaRPr kumimoji="1" lang="en-US" altLang="ja-JP" sz="2400" dirty="0"/>
          </a:p>
          <a:p>
            <a:endParaRPr kumimoji="1" lang="en-US" altLang="ja-JP" sz="2400" dirty="0"/>
          </a:p>
          <a:p>
            <a:r>
              <a:rPr lang="ja-JP" altLang="en-US" sz="2400" dirty="0"/>
              <a:t>起きたことがなぜ起きたかについての説明が正確かどうか</a:t>
            </a:r>
            <a:endParaRPr lang="en-US" altLang="ja-JP" sz="2400" dirty="0"/>
          </a:p>
          <a:p>
            <a:endParaRPr lang="en-US" altLang="ja-JP" sz="2400" dirty="0"/>
          </a:p>
          <a:p>
            <a:r>
              <a:rPr kumimoji="1" lang="ja-JP" altLang="en-US" sz="2400" dirty="0"/>
              <a:t>調査した事項</a:t>
            </a:r>
            <a:r>
              <a:rPr lang="ja-JP" altLang="en-US" sz="2400" dirty="0"/>
              <a:t>を，他の概念的に比較可能な設定へと，一般化できるかどうか</a:t>
            </a:r>
            <a:endParaRPr kumimoji="1" lang="ja-JP" altLang="en-US" sz="2400" dirty="0"/>
          </a:p>
        </p:txBody>
      </p:sp>
      <p:sp>
        <p:nvSpPr>
          <p:cNvPr id="4" name="スライド番号プレースホルダー 3">
            <a:extLst>
              <a:ext uri="{FF2B5EF4-FFF2-40B4-BE49-F238E27FC236}">
                <a16:creationId xmlns:a16="http://schemas.microsoft.com/office/drawing/2014/main" id="{B6434FF9-952D-49EC-8282-51B677409984}"/>
              </a:ext>
            </a:extLst>
          </p:cNvPr>
          <p:cNvSpPr>
            <a:spLocks noGrp="1"/>
          </p:cNvSpPr>
          <p:nvPr>
            <p:ph type="sldNum" sz="quarter" idx="12"/>
          </p:nvPr>
        </p:nvSpPr>
        <p:spPr/>
        <p:txBody>
          <a:bodyPr/>
          <a:lstStyle/>
          <a:p>
            <a:fld id="{154627E6-6A29-4F11-B35F-D321BDA970E0}" type="slidenum">
              <a:rPr kumimoji="1" lang="ja-JP" altLang="en-US" smtClean="0"/>
              <a:t>5</a:t>
            </a:fld>
            <a:endParaRPr kumimoji="1" lang="ja-JP" altLang="en-US"/>
          </a:p>
        </p:txBody>
      </p:sp>
    </p:spTree>
    <p:extLst>
      <p:ext uri="{BB962C8B-B14F-4D97-AF65-F5344CB8AC3E}">
        <p14:creationId xmlns:p14="http://schemas.microsoft.com/office/powerpoint/2010/main" val="1098338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D38DDB-FC82-4B8C-B16D-A3199B026427}"/>
              </a:ext>
            </a:extLst>
          </p:cNvPr>
          <p:cNvSpPr>
            <a:spLocks noGrp="1"/>
          </p:cNvSpPr>
          <p:nvPr>
            <p:ph type="title"/>
          </p:nvPr>
        </p:nvSpPr>
        <p:spPr/>
        <p:txBody>
          <a:bodyPr>
            <a:normAutofit/>
          </a:bodyPr>
          <a:lstStyle/>
          <a:p>
            <a:r>
              <a:rPr kumimoji="1" lang="ja-JP" altLang="en-US" sz="3600" b="1" dirty="0"/>
              <a:t>適合性</a:t>
            </a:r>
          </a:p>
        </p:txBody>
      </p:sp>
      <p:sp>
        <p:nvSpPr>
          <p:cNvPr id="3" name="コンテンツ プレースホルダー 2">
            <a:extLst>
              <a:ext uri="{FF2B5EF4-FFF2-40B4-BE49-F238E27FC236}">
                <a16:creationId xmlns:a16="http://schemas.microsoft.com/office/drawing/2014/main" id="{179DCCCB-BFFC-400A-B709-E8DF3E0B2F69}"/>
              </a:ext>
            </a:extLst>
          </p:cNvPr>
          <p:cNvSpPr>
            <a:spLocks noGrp="1"/>
          </p:cNvSpPr>
          <p:nvPr>
            <p:ph idx="1"/>
          </p:nvPr>
        </p:nvSpPr>
        <p:spPr/>
        <p:txBody>
          <a:bodyPr>
            <a:normAutofit/>
          </a:bodyPr>
          <a:lstStyle/>
          <a:p>
            <a:r>
              <a:rPr kumimoji="1" lang="ja-JP" altLang="en-US" dirty="0"/>
              <a:t>あなたがエビデンスとその内容に興味を持つ（ないし，持つ必要がある）度合い</a:t>
            </a:r>
            <a:endParaRPr lang="en-US" altLang="ja-JP" dirty="0"/>
          </a:p>
          <a:p>
            <a:endParaRPr kumimoji="1" lang="en-US" altLang="ja-JP" dirty="0"/>
          </a:p>
          <a:p>
            <a:r>
              <a:rPr kumimoji="1" lang="ja-JP" altLang="en-US" dirty="0"/>
              <a:t>例外</a:t>
            </a:r>
            <a:endParaRPr lang="en-US" altLang="ja-JP" dirty="0"/>
          </a:p>
          <a:p>
            <a:pPr lvl="1"/>
            <a:r>
              <a:rPr kumimoji="1" lang="ja-JP" altLang="en-US" dirty="0"/>
              <a:t>調査内容はあなたにとって興味があるのに，その解答が得られた環境はあなたの環境とかなり異なっている場合</a:t>
            </a:r>
            <a:endParaRPr kumimoji="1" lang="en-US" altLang="ja-JP" dirty="0"/>
          </a:p>
          <a:p>
            <a:pPr lvl="1"/>
            <a:r>
              <a:rPr lang="ja-JP" altLang="en-US" dirty="0"/>
              <a:t>この場合，適合性はその結果があなたの環境に一般化できる度合いのことを言う</a:t>
            </a:r>
            <a:endParaRPr kumimoji="1" lang="en-US" altLang="ja-JP" dirty="0"/>
          </a:p>
        </p:txBody>
      </p:sp>
      <p:sp>
        <p:nvSpPr>
          <p:cNvPr id="4" name="スライド番号プレースホルダー 3">
            <a:extLst>
              <a:ext uri="{FF2B5EF4-FFF2-40B4-BE49-F238E27FC236}">
                <a16:creationId xmlns:a16="http://schemas.microsoft.com/office/drawing/2014/main" id="{82EDA3DE-92C5-40FC-92A8-A75E728C1594}"/>
              </a:ext>
            </a:extLst>
          </p:cNvPr>
          <p:cNvSpPr>
            <a:spLocks noGrp="1"/>
          </p:cNvSpPr>
          <p:nvPr>
            <p:ph type="sldNum" sz="quarter" idx="12"/>
          </p:nvPr>
        </p:nvSpPr>
        <p:spPr/>
        <p:txBody>
          <a:bodyPr/>
          <a:lstStyle/>
          <a:p>
            <a:fld id="{154627E6-6A29-4F11-B35F-D321BDA970E0}" type="slidenum">
              <a:rPr kumimoji="1" lang="ja-JP" altLang="en-US" smtClean="0"/>
              <a:t>6</a:t>
            </a:fld>
            <a:endParaRPr kumimoji="1" lang="ja-JP" altLang="en-US"/>
          </a:p>
        </p:txBody>
      </p:sp>
    </p:spTree>
    <p:extLst>
      <p:ext uri="{BB962C8B-B14F-4D97-AF65-F5344CB8AC3E}">
        <p14:creationId xmlns:p14="http://schemas.microsoft.com/office/powerpoint/2010/main" val="3092116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9685F4-E0EF-4251-86B7-0585690F72E3}"/>
              </a:ext>
            </a:extLst>
          </p:cNvPr>
          <p:cNvSpPr>
            <a:spLocks noGrp="1"/>
          </p:cNvSpPr>
          <p:nvPr>
            <p:ph type="title"/>
          </p:nvPr>
        </p:nvSpPr>
        <p:spPr/>
        <p:txBody>
          <a:bodyPr>
            <a:normAutofit/>
          </a:bodyPr>
          <a:lstStyle/>
          <a:p>
            <a:r>
              <a:rPr kumimoji="1" lang="ja-JP" altLang="en-US" sz="3600" b="1" dirty="0"/>
              <a:t>量的エビデンスと質的エビデンス </a:t>
            </a:r>
            <a:r>
              <a:rPr kumimoji="1" lang="en-US" altLang="ja-JP" sz="3600" b="1" dirty="0"/>
              <a:t>1/2</a:t>
            </a:r>
            <a:endParaRPr kumimoji="1" lang="ja-JP" altLang="en-US" sz="3600" b="1" dirty="0"/>
          </a:p>
        </p:txBody>
      </p:sp>
      <p:sp>
        <p:nvSpPr>
          <p:cNvPr id="3" name="コンテンツ プレースホルダー 2">
            <a:extLst>
              <a:ext uri="{FF2B5EF4-FFF2-40B4-BE49-F238E27FC236}">
                <a16:creationId xmlns:a16="http://schemas.microsoft.com/office/drawing/2014/main" id="{C3869257-7B54-43A3-9337-8C11F521F5EE}"/>
              </a:ext>
            </a:extLst>
          </p:cNvPr>
          <p:cNvSpPr>
            <a:spLocks noGrp="1"/>
          </p:cNvSpPr>
          <p:nvPr>
            <p:ph idx="1"/>
          </p:nvPr>
        </p:nvSpPr>
        <p:spPr/>
        <p:txBody>
          <a:bodyPr/>
          <a:lstStyle/>
          <a:p>
            <a:r>
              <a:rPr kumimoji="1" lang="ja-JP" altLang="en-US" dirty="0"/>
              <a:t>量的エビデンス</a:t>
            </a:r>
            <a:endParaRPr kumimoji="1" lang="en-US" altLang="ja-JP" dirty="0"/>
          </a:p>
          <a:p>
            <a:pPr marL="457200" lvl="1" indent="0">
              <a:buNone/>
            </a:pPr>
            <a:r>
              <a:rPr lang="ja-JP" altLang="en-US" dirty="0"/>
              <a:t>➛測定が中心</a:t>
            </a:r>
            <a:endParaRPr lang="en-US" altLang="ja-JP" dirty="0"/>
          </a:p>
          <a:p>
            <a:pPr marL="457200" lvl="1" indent="0">
              <a:buNone/>
            </a:pPr>
            <a:r>
              <a:rPr lang="en-US" altLang="ja-JP" dirty="0"/>
              <a:t>	</a:t>
            </a:r>
            <a:r>
              <a:rPr lang="ja-JP" altLang="en-US" dirty="0"/>
              <a:t>「比較</a:t>
            </a:r>
            <a:r>
              <a:rPr lang="en-US" altLang="ja-JP" dirty="0"/>
              <a:t>(comparison)</a:t>
            </a:r>
            <a:r>
              <a:rPr lang="ja-JP" altLang="en-US" dirty="0"/>
              <a:t>」「もし</a:t>
            </a:r>
            <a:r>
              <a:rPr lang="en-US" altLang="ja-JP" dirty="0"/>
              <a:t>~</a:t>
            </a:r>
            <a:r>
              <a:rPr lang="ja-JP" altLang="en-US" dirty="0"/>
              <a:t>なら</a:t>
            </a:r>
            <a:r>
              <a:rPr lang="en-US" altLang="ja-JP" dirty="0"/>
              <a:t>~(if)</a:t>
            </a:r>
            <a:r>
              <a:rPr lang="ja-JP" altLang="en-US" dirty="0"/>
              <a:t>」</a:t>
            </a:r>
            <a:endParaRPr lang="en-US" altLang="ja-JP" dirty="0"/>
          </a:p>
          <a:p>
            <a:pPr marL="457200" lvl="1" indent="0">
              <a:buNone/>
            </a:pPr>
            <a:r>
              <a:rPr lang="en-US" altLang="ja-JP" dirty="0"/>
              <a:t>	</a:t>
            </a:r>
            <a:r>
              <a:rPr lang="ja-JP" altLang="en-US" dirty="0"/>
              <a:t>「どれだけ</a:t>
            </a:r>
            <a:r>
              <a:rPr lang="en-US" altLang="ja-JP" dirty="0"/>
              <a:t>(how much)</a:t>
            </a:r>
            <a:r>
              <a:rPr lang="ja-JP" altLang="en-US" dirty="0"/>
              <a:t>」</a:t>
            </a:r>
            <a:endParaRPr lang="en-US" altLang="ja-JP" dirty="0"/>
          </a:p>
          <a:p>
            <a:pPr marL="457200" lvl="1" indent="0">
              <a:buNone/>
            </a:pPr>
            <a:endParaRPr lang="en-US" altLang="ja-JP" dirty="0"/>
          </a:p>
          <a:p>
            <a:r>
              <a:rPr lang="ja-JP" altLang="en-US" dirty="0"/>
              <a:t>質的エビデンス</a:t>
            </a:r>
            <a:endParaRPr lang="en-US" altLang="ja-JP" dirty="0"/>
          </a:p>
          <a:p>
            <a:pPr marL="457200" lvl="1" indent="0">
              <a:buNone/>
            </a:pPr>
            <a:r>
              <a:rPr kumimoji="1" lang="ja-JP" altLang="en-US" dirty="0"/>
              <a:t>➛「なぜ</a:t>
            </a:r>
            <a:r>
              <a:rPr kumimoji="1" lang="en-US" altLang="ja-JP" dirty="0"/>
              <a:t>(why)</a:t>
            </a:r>
            <a:r>
              <a:rPr kumimoji="1" lang="ja-JP" altLang="en-US" dirty="0"/>
              <a:t>」「どうやって</a:t>
            </a:r>
            <a:r>
              <a:rPr kumimoji="1" lang="en-US" altLang="ja-JP" dirty="0"/>
              <a:t>(how)</a:t>
            </a:r>
            <a:r>
              <a:rPr kumimoji="1" lang="ja-JP" altLang="en-US" dirty="0"/>
              <a:t>」</a:t>
            </a:r>
            <a:endParaRPr kumimoji="1" lang="en-US" altLang="ja-JP" dirty="0"/>
          </a:p>
        </p:txBody>
      </p:sp>
      <p:sp>
        <p:nvSpPr>
          <p:cNvPr id="4" name="スライド番号プレースホルダー 3">
            <a:extLst>
              <a:ext uri="{FF2B5EF4-FFF2-40B4-BE49-F238E27FC236}">
                <a16:creationId xmlns:a16="http://schemas.microsoft.com/office/drawing/2014/main" id="{2B55FE1B-101E-4030-9A3B-299A7366B0B5}"/>
              </a:ext>
            </a:extLst>
          </p:cNvPr>
          <p:cNvSpPr>
            <a:spLocks noGrp="1"/>
          </p:cNvSpPr>
          <p:nvPr>
            <p:ph type="sldNum" sz="quarter" idx="12"/>
          </p:nvPr>
        </p:nvSpPr>
        <p:spPr/>
        <p:txBody>
          <a:bodyPr/>
          <a:lstStyle/>
          <a:p>
            <a:fld id="{154627E6-6A29-4F11-B35F-D321BDA970E0}" type="slidenum">
              <a:rPr kumimoji="1" lang="ja-JP" altLang="en-US" smtClean="0"/>
              <a:t>7</a:t>
            </a:fld>
            <a:endParaRPr kumimoji="1" lang="ja-JP" altLang="en-US"/>
          </a:p>
        </p:txBody>
      </p:sp>
    </p:spTree>
    <p:extLst>
      <p:ext uri="{BB962C8B-B14F-4D97-AF65-F5344CB8AC3E}">
        <p14:creationId xmlns:p14="http://schemas.microsoft.com/office/powerpoint/2010/main" val="602269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88A9C8-CE37-4474-A787-6C821BB10EEA}"/>
              </a:ext>
            </a:extLst>
          </p:cNvPr>
          <p:cNvSpPr>
            <a:spLocks noGrp="1"/>
          </p:cNvSpPr>
          <p:nvPr>
            <p:ph type="title"/>
          </p:nvPr>
        </p:nvSpPr>
        <p:spPr/>
        <p:txBody>
          <a:bodyPr>
            <a:normAutofit/>
          </a:bodyPr>
          <a:lstStyle/>
          <a:p>
            <a:r>
              <a:rPr lang="ja-JP" altLang="en-US" sz="3600" b="1" dirty="0"/>
              <a:t>量的エビデンスと質的エビデンス </a:t>
            </a:r>
            <a:r>
              <a:rPr lang="en-US" altLang="ja-JP" sz="3600" b="1" dirty="0"/>
              <a:t>2/2</a:t>
            </a:r>
            <a:endParaRPr kumimoji="1" lang="ja-JP" altLang="en-US" sz="3600" dirty="0"/>
          </a:p>
        </p:txBody>
      </p:sp>
      <p:sp>
        <p:nvSpPr>
          <p:cNvPr id="3" name="コンテンツ プレースホルダー 2">
            <a:extLst>
              <a:ext uri="{FF2B5EF4-FFF2-40B4-BE49-F238E27FC236}">
                <a16:creationId xmlns:a16="http://schemas.microsoft.com/office/drawing/2014/main" id="{0955670C-B4D1-4D55-9990-DAF0619BEA30}"/>
              </a:ext>
            </a:extLst>
          </p:cNvPr>
          <p:cNvSpPr>
            <a:spLocks noGrp="1"/>
          </p:cNvSpPr>
          <p:nvPr>
            <p:ph idx="1"/>
          </p:nvPr>
        </p:nvSpPr>
        <p:spPr>
          <a:xfrm>
            <a:off x="628649" y="1825625"/>
            <a:ext cx="8152743" cy="4351338"/>
          </a:xfrm>
        </p:spPr>
        <p:txBody>
          <a:bodyPr>
            <a:normAutofit/>
          </a:bodyPr>
          <a:lstStyle/>
          <a:p>
            <a:r>
              <a:rPr lang="ja-JP" altLang="en-US" dirty="0"/>
              <a:t>量的エビデンス</a:t>
            </a:r>
            <a:endParaRPr lang="en-US" altLang="ja-JP" dirty="0"/>
          </a:p>
          <a:p>
            <a:pPr marL="457200" lvl="1" indent="0">
              <a:buNone/>
            </a:pPr>
            <a:r>
              <a:rPr lang="en-US" altLang="ja-JP" dirty="0">
                <a:solidFill>
                  <a:srgbClr val="00B0F0"/>
                </a:solidFill>
              </a:rPr>
              <a:t>Merit</a:t>
            </a:r>
            <a:r>
              <a:rPr lang="ja-JP" altLang="en-US" dirty="0">
                <a:solidFill>
                  <a:srgbClr val="00B0F0"/>
                </a:solidFill>
              </a:rPr>
              <a:t>：</a:t>
            </a:r>
            <a:r>
              <a:rPr lang="ja-JP" altLang="en-US" dirty="0"/>
              <a:t>状況を少量の簡潔な記述で補足でき，物事を明快化</a:t>
            </a:r>
            <a:endParaRPr lang="en-US" altLang="ja-JP" dirty="0"/>
          </a:p>
          <a:p>
            <a:pPr marL="457200" lvl="1" indent="0">
              <a:buNone/>
            </a:pPr>
            <a:r>
              <a:rPr lang="en-US" altLang="ja-JP" dirty="0">
                <a:solidFill>
                  <a:srgbClr val="FF0000"/>
                </a:solidFill>
              </a:rPr>
              <a:t>Demerit</a:t>
            </a:r>
            <a:r>
              <a:rPr lang="ja-JP" altLang="en-US" dirty="0">
                <a:solidFill>
                  <a:srgbClr val="FF0000"/>
                </a:solidFill>
              </a:rPr>
              <a:t>：</a:t>
            </a:r>
            <a:r>
              <a:rPr lang="ja-JP" altLang="en-US" dirty="0"/>
              <a:t>結果が本当に意味していることがわかりにくい，その結果が適応可能である場合の判断が難しい</a:t>
            </a:r>
            <a:endParaRPr lang="en-US" altLang="ja-JP" dirty="0"/>
          </a:p>
          <a:p>
            <a:pPr marL="457200" lvl="1" indent="0">
              <a:buNone/>
            </a:pPr>
            <a:endParaRPr lang="en-US" altLang="ja-JP" dirty="0"/>
          </a:p>
          <a:p>
            <a:r>
              <a:rPr lang="ja-JP" altLang="en-US" dirty="0"/>
              <a:t>質的エビデンス</a:t>
            </a:r>
            <a:endParaRPr lang="en-US" altLang="ja-JP" dirty="0"/>
          </a:p>
          <a:p>
            <a:pPr marL="457200" lvl="1" indent="0">
              <a:buNone/>
            </a:pPr>
            <a:r>
              <a:rPr lang="en-US" altLang="ja-JP" dirty="0">
                <a:solidFill>
                  <a:srgbClr val="00B0F0"/>
                </a:solidFill>
              </a:rPr>
              <a:t>Merit</a:t>
            </a:r>
            <a:r>
              <a:rPr lang="ja-JP" altLang="en-US" dirty="0">
                <a:solidFill>
                  <a:srgbClr val="00B0F0"/>
                </a:solidFill>
              </a:rPr>
              <a:t>：</a:t>
            </a:r>
            <a:r>
              <a:rPr lang="ja-JP" altLang="en-US" dirty="0"/>
              <a:t>現実世界の複雑さを反映し明らかにする</a:t>
            </a:r>
            <a:endParaRPr lang="en-US" altLang="ja-JP" dirty="0"/>
          </a:p>
          <a:p>
            <a:pPr marL="457200" lvl="1" indent="0">
              <a:buNone/>
            </a:pPr>
            <a:r>
              <a:rPr lang="en-US" altLang="ja-JP" dirty="0">
                <a:solidFill>
                  <a:srgbClr val="FF0000"/>
                </a:solidFill>
              </a:rPr>
              <a:t>Demerit</a:t>
            </a:r>
            <a:r>
              <a:rPr lang="ja-JP" altLang="en-US" dirty="0">
                <a:solidFill>
                  <a:srgbClr val="FF0000"/>
                </a:solidFill>
              </a:rPr>
              <a:t>：</a:t>
            </a:r>
            <a:r>
              <a:rPr lang="ja-JP" altLang="en-US" dirty="0"/>
              <a:t>評価が難しい</a:t>
            </a:r>
            <a:endParaRPr lang="en-US" altLang="ja-JP" dirty="0"/>
          </a:p>
        </p:txBody>
      </p:sp>
      <p:sp>
        <p:nvSpPr>
          <p:cNvPr id="4" name="スライド番号プレースホルダー 3">
            <a:extLst>
              <a:ext uri="{FF2B5EF4-FFF2-40B4-BE49-F238E27FC236}">
                <a16:creationId xmlns:a16="http://schemas.microsoft.com/office/drawing/2014/main" id="{93361CDE-303B-4238-B912-80F523BC7F38}"/>
              </a:ext>
            </a:extLst>
          </p:cNvPr>
          <p:cNvSpPr>
            <a:spLocks noGrp="1"/>
          </p:cNvSpPr>
          <p:nvPr>
            <p:ph type="sldNum" sz="quarter" idx="12"/>
          </p:nvPr>
        </p:nvSpPr>
        <p:spPr/>
        <p:txBody>
          <a:bodyPr/>
          <a:lstStyle/>
          <a:p>
            <a:fld id="{154627E6-6A29-4F11-B35F-D321BDA970E0}" type="slidenum">
              <a:rPr kumimoji="1" lang="ja-JP" altLang="en-US" smtClean="0"/>
              <a:t>8</a:t>
            </a:fld>
            <a:endParaRPr kumimoji="1" lang="ja-JP" altLang="en-US"/>
          </a:p>
        </p:txBody>
      </p:sp>
    </p:spTree>
    <p:extLst>
      <p:ext uri="{BB962C8B-B14F-4D97-AF65-F5344CB8AC3E}">
        <p14:creationId xmlns:p14="http://schemas.microsoft.com/office/powerpoint/2010/main" val="390702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9AA7EC-2913-4B7F-A452-765D62B0786C}"/>
              </a:ext>
            </a:extLst>
          </p:cNvPr>
          <p:cNvSpPr>
            <a:spLocks noGrp="1"/>
          </p:cNvSpPr>
          <p:nvPr>
            <p:ph type="title"/>
          </p:nvPr>
        </p:nvSpPr>
        <p:spPr/>
        <p:txBody>
          <a:bodyPr>
            <a:normAutofit/>
          </a:bodyPr>
          <a:lstStyle/>
          <a:p>
            <a:r>
              <a:rPr kumimoji="1" lang="ja-JP" altLang="en-US" sz="3600" b="1" dirty="0"/>
              <a:t>エビデンスを組み合わせる</a:t>
            </a:r>
          </a:p>
        </p:txBody>
      </p:sp>
      <p:sp>
        <p:nvSpPr>
          <p:cNvPr id="3" name="コンテンツ プレースホルダー 2">
            <a:extLst>
              <a:ext uri="{FF2B5EF4-FFF2-40B4-BE49-F238E27FC236}">
                <a16:creationId xmlns:a16="http://schemas.microsoft.com/office/drawing/2014/main" id="{CEC2E23E-A564-44A3-AB1A-DAA5021E2649}"/>
              </a:ext>
            </a:extLst>
          </p:cNvPr>
          <p:cNvSpPr>
            <a:spLocks noGrp="1"/>
          </p:cNvSpPr>
          <p:nvPr>
            <p:ph idx="1"/>
          </p:nvPr>
        </p:nvSpPr>
        <p:spPr/>
        <p:txBody>
          <a:bodyPr>
            <a:normAutofit/>
          </a:bodyPr>
          <a:lstStyle/>
          <a:p>
            <a:r>
              <a:rPr lang="ja-JP" altLang="en-US" sz="2400" dirty="0"/>
              <a:t>エビデンスを組み合わせることで，異なる形式のエビデンスや独立した情報源からのエビデンスが合致するなら，それらの「重み」が合わさって，より信頼できるものとなる</a:t>
            </a:r>
            <a:endParaRPr lang="en-US" altLang="ja-JP" sz="2400" dirty="0"/>
          </a:p>
          <a:p>
            <a:pPr marL="0" indent="0">
              <a:buNone/>
            </a:pPr>
            <a:endParaRPr lang="en-US" altLang="ja-JP" sz="2400" dirty="0"/>
          </a:p>
          <a:p>
            <a:r>
              <a:rPr lang="ja-JP" altLang="en-US" sz="2400" dirty="0"/>
              <a:t>例：ベンチマーキング</a:t>
            </a:r>
            <a:br>
              <a:rPr lang="en-US" altLang="ja-JP" sz="2400" dirty="0"/>
            </a:br>
            <a:r>
              <a:rPr lang="ja-JP" altLang="en-US" sz="2400" dirty="0"/>
              <a:t>➛互いに統合できるような結果をもたらすような，</a:t>
            </a:r>
            <a:br>
              <a:rPr lang="en-US" altLang="ja-JP" sz="2400" dirty="0"/>
            </a:br>
            <a:r>
              <a:rPr lang="ja-JP" altLang="en-US" sz="2400" dirty="0"/>
              <a:t>　ソフトウェア工学手法の一例</a:t>
            </a:r>
            <a:br>
              <a:rPr lang="en-US" altLang="ja-JP" sz="1600" dirty="0"/>
            </a:br>
            <a:endParaRPr lang="en-US" altLang="ja-JP" sz="2000" dirty="0"/>
          </a:p>
        </p:txBody>
      </p:sp>
      <p:sp>
        <p:nvSpPr>
          <p:cNvPr id="4" name="スライド番号プレースホルダー 3">
            <a:extLst>
              <a:ext uri="{FF2B5EF4-FFF2-40B4-BE49-F238E27FC236}">
                <a16:creationId xmlns:a16="http://schemas.microsoft.com/office/drawing/2014/main" id="{3196B764-3E15-4D74-8880-82258F68D315}"/>
              </a:ext>
            </a:extLst>
          </p:cNvPr>
          <p:cNvSpPr>
            <a:spLocks noGrp="1"/>
          </p:cNvSpPr>
          <p:nvPr>
            <p:ph type="sldNum" sz="quarter" idx="12"/>
          </p:nvPr>
        </p:nvSpPr>
        <p:spPr/>
        <p:txBody>
          <a:bodyPr/>
          <a:lstStyle/>
          <a:p>
            <a:fld id="{154627E6-6A29-4F11-B35F-D321BDA970E0}" type="slidenum">
              <a:rPr kumimoji="1" lang="ja-JP" altLang="en-US" smtClean="0"/>
              <a:t>9</a:t>
            </a:fld>
            <a:endParaRPr kumimoji="1" lang="ja-JP" altLang="en-US"/>
          </a:p>
        </p:txBody>
      </p:sp>
    </p:spTree>
    <p:extLst>
      <p:ext uri="{BB962C8B-B14F-4D97-AF65-F5344CB8AC3E}">
        <p14:creationId xmlns:p14="http://schemas.microsoft.com/office/powerpoint/2010/main" val="320133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228E91-F589-4C5B-9A34-E73D54E2551B}"/>
              </a:ext>
            </a:extLst>
          </p:cNvPr>
          <p:cNvSpPr>
            <a:spLocks noGrp="1"/>
          </p:cNvSpPr>
          <p:nvPr>
            <p:ph type="title"/>
          </p:nvPr>
        </p:nvSpPr>
        <p:spPr/>
        <p:txBody>
          <a:bodyPr>
            <a:normAutofit/>
          </a:bodyPr>
          <a:lstStyle/>
          <a:p>
            <a:r>
              <a:rPr kumimoji="1" lang="ja-JP" altLang="en-US" sz="3600" b="1" dirty="0"/>
              <a:t>エビデンスの種類，その強さと弱さ</a:t>
            </a:r>
          </a:p>
        </p:txBody>
      </p:sp>
      <p:sp>
        <p:nvSpPr>
          <p:cNvPr id="3" name="コンテンツ プレースホルダー 2">
            <a:extLst>
              <a:ext uri="{FF2B5EF4-FFF2-40B4-BE49-F238E27FC236}">
                <a16:creationId xmlns:a16="http://schemas.microsoft.com/office/drawing/2014/main" id="{D1E0A09E-6034-4C2B-AAE2-969F921D55E8}"/>
              </a:ext>
            </a:extLst>
          </p:cNvPr>
          <p:cNvSpPr>
            <a:spLocks noGrp="1"/>
          </p:cNvSpPr>
          <p:nvPr>
            <p:ph idx="1"/>
          </p:nvPr>
        </p:nvSpPr>
        <p:spPr/>
        <p:txBody>
          <a:bodyPr/>
          <a:lstStyle/>
          <a:p>
            <a:endParaRPr lang="en-US" altLang="ja-JP" dirty="0"/>
          </a:p>
          <a:p>
            <a:r>
              <a:rPr lang="en-US" altLang="ja-JP" dirty="0"/>
              <a:t>AWE(A </a:t>
            </a:r>
            <a:r>
              <a:rPr lang="en-US" altLang="ja-JP" dirty="0" err="1"/>
              <a:t>Wonderfulnew</a:t>
            </a:r>
            <a:r>
              <a:rPr lang="en-US" altLang="ja-JP" dirty="0"/>
              <a:t> Excitement)</a:t>
            </a:r>
          </a:p>
          <a:p>
            <a:pPr lvl="1">
              <a:buFontTx/>
              <a:buChar char="-"/>
            </a:pPr>
            <a:r>
              <a:rPr lang="ja-JP" altLang="en-US" dirty="0"/>
              <a:t>「素晴らしく，わくわくする物」</a:t>
            </a:r>
            <a:endParaRPr lang="en-US" altLang="ja-JP" dirty="0"/>
          </a:p>
          <a:p>
            <a:pPr lvl="1">
              <a:buFontTx/>
              <a:buChar char="-"/>
            </a:pPr>
            <a:endParaRPr lang="en-US" altLang="ja-JP" dirty="0"/>
          </a:p>
          <a:p>
            <a:pPr marL="457200" lvl="1" indent="0">
              <a:buNone/>
            </a:pPr>
            <a:endParaRPr lang="en-US" altLang="ja-JP" dirty="0"/>
          </a:p>
          <a:p>
            <a:r>
              <a:rPr lang="en-US" altLang="ja-JP" dirty="0"/>
              <a:t>BURP(Boring but Usually Respected Predecessor)</a:t>
            </a:r>
          </a:p>
          <a:p>
            <a:pPr lvl="1">
              <a:buFontTx/>
              <a:buChar char="-"/>
            </a:pPr>
            <a:r>
              <a:rPr lang="ja-JP" altLang="en-US" dirty="0"/>
              <a:t>「退屈だけれどおおむね尊重すべき前例」</a:t>
            </a:r>
            <a:endParaRPr lang="en-US" altLang="ja-JP" dirty="0"/>
          </a:p>
        </p:txBody>
      </p:sp>
      <p:sp>
        <p:nvSpPr>
          <p:cNvPr id="4" name="スライド番号プレースホルダー 3">
            <a:extLst>
              <a:ext uri="{FF2B5EF4-FFF2-40B4-BE49-F238E27FC236}">
                <a16:creationId xmlns:a16="http://schemas.microsoft.com/office/drawing/2014/main" id="{AE90EB2C-55E8-4543-93DA-56A51E16CCDF}"/>
              </a:ext>
            </a:extLst>
          </p:cNvPr>
          <p:cNvSpPr>
            <a:spLocks noGrp="1"/>
          </p:cNvSpPr>
          <p:nvPr>
            <p:ph type="sldNum" sz="quarter" idx="12"/>
          </p:nvPr>
        </p:nvSpPr>
        <p:spPr/>
        <p:txBody>
          <a:bodyPr/>
          <a:lstStyle/>
          <a:p>
            <a:fld id="{154627E6-6A29-4F11-B35F-D321BDA970E0}" type="slidenum">
              <a:rPr kumimoji="1" lang="ja-JP" altLang="en-US" smtClean="0"/>
              <a:t>10</a:t>
            </a:fld>
            <a:endParaRPr kumimoji="1" lang="ja-JP" altLang="en-US"/>
          </a:p>
        </p:txBody>
      </p:sp>
    </p:spTree>
    <p:extLst>
      <p:ext uri="{BB962C8B-B14F-4D97-AF65-F5344CB8AC3E}">
        <p14:creationId xmlns:p14="http://schemas.microsoft.com/office/powerpoint/2010/main" val="3227077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11E108-4009-4910-A908-93F548A11E01}"/>
              </a:ext>
            </a:extLst>
          </p:cNvPr>
          <p:cNvSpPr>
            <a:spLocks noGrp="1"/>
          </p:cNvSpPr>
          <p:nvPr>
            <p:ph type="title"/>
          </p:nvPr>
        </p:nvSpPr>
        <p:spPr/>
        <p:txBody>
          <a:bodyPr>
            <a:normAutofit/>
          </a:bodyPr>
          <a:lstStyle/>
          <a:p>
            <a:r>
              <a:rPr lang="ja-JP" altLang="en-US" sz="3600" b="1" dirty="0"/>
              <a:t>方法</a:t>
            </a:r>
            <a:r>
              <a:rPr lang="en-US" altLang="ja-JP" sz="3600" b="1" dirty="0"/>
              <a:t>1.</a:t>
            </a:r>
            <a:r>
              <a:rPr lang="ja-JP" altLang="en-US" sz="3600" b="1" dirty="0"/>
              <a:t> 制御実験と擬似実験</a:t>
            </a:r>
            <a:endParaRPr kumimoji="1" lang="ja-JP" altLang="en-US" sz="3600" b="1" dirty="0"/>
          </a:p>
        </p:txBody>
      </p:sp>
      <p:sp>
        <p:nvSpPr>
          <p:cNvPr id="3" name="コンテンツ プレースホルダー 2">
            <a:extLst>
              <a:ext uri="{FF2B5EF4-FFF2-40B4-BE49-F238E27FC236}">
                <a16:creationId xmlns:a16="http://schemas.microsoft.com/office/drawing/2014/main" id="{E5D2835A-468E-42F3-A457-C99CD389F386}"/>
              </a:ext>
            </a:extLst>
          </p:cNvPr>
          <p:cNvSpPr>
            <a:spLocks noGrp="1"/>
          </p:cNvSpPr>
          <p:nvPr>
            <p:ph idx="1"/>
          </p:nvPr>
        </p:nvSpPr>
        <p:spPr/>
        <p:txBody>
          <a:bodyPr/>
          <a:lstStyle/>
          <a:p>
            <a:r>
              <a:rPr kumimoji="1" lang="ja-JP" altLang="en-US" dirty="0"/>
              <a:t>信頼性</a:t>
            </a:r>
            <a:endParaRPr kumimoji="1" lang="en-US" altLang="ja-JP" dirty="0"/>
          </a:p>
          <a:p>
            <a:pPr lvl="1">
              <a:buFontTx/>
              <a:buChar char="-"/>
            </a:pPr>
            <a:r>
              <a:rPr lang="ja-JP" altLang="en-US" dirty="0"/>
              <a:t>制御実験の信頼性はかなり高く，結果の解釈が極めて明確</a:t>
            </a:r>
            <a:endParaRPr lang="en-US" altLang="ja-JP" dirty="0"/>
          </a:p>
          <a:p>
            <a:pPr lvl="1">
              <a:buFontTx/>
              <a:buChar char="-"/>
            </a:pPr>
            <a:r>
              <a:rPr lang="ja-JP" altLang="en-US" dirty="0">
                <a:solidFill>
                  <a:srgbClr val="FF0000"/>
                </a:solidFill>
              </a:rPr>
              <a:t>タスクの偏り</a:t>
            </a:r>
            <a:endParaRPr lang="en-US" altLang="ja-JP" dirty="0">
              <a:solidFill>
                <a:srgbClr val="FF0000"/>
              </a:solidFill>
            </a:endParaRPr>
          </a:p>
          <a:p>
            <a:pPr lvl="1">
              <a:buFontTx/>
              <a:buChar char="-"/>
            </a:pPr>
            <a:r>
              <a:rPr lang="ja-JP" altLang="en-US" dirty="0">
                <a:solidFill>
                  <a:srgbClr val="FF0000"/>
                </a:solidFill>
              </a:rPr>
              <a:t>グループ編成の偏り</a:t>
            </a:r>
            <a:endParaRPr lang="en-US" altLang="ja-JP" dirty="0">
              <a:solidFill>
                <a:srgbClr val="FF0000"/>
              </a:solidFill>
            </a:endParaRPr>
          </a:p>
          <a:p>
            <a:pPr marL="457200" lvl="1" indent="0">
              <a:buNone/>
            </a:pPr>
            <a:endParaRPr lang="en-US" altLang="ja-JP" dirty="0"/>
          </a:p>
          <a:p>
            <a:r>
              <a:rPr kumimoji="1" lang="ja-JP" altLang="en-US" dirty="0"/>
              <a:t>適合性</a:t>
            </a:r>
            <a:endParaRPr kumimoji="1" lang="en-US" altLang="ja-JP" dirty="0"/>
          </a:p>
          <a:p>
            <a:pPr lvl="1">
              <a:buFontTx/>
              <a:buChar char="-"/>
            </a:pPr>
            <a:r>
              <a:rPr lang="ja-JP" altLang="en-US" dirty="0"/>
              <a:t>精密であり設定範囲が狭いので，</a:t>
            </a:r>
            <a:r>
              <a:rPr kumimoji="1" lang="ja-JP" altLang="en-US" dirty="0">
                <a:solidFill>
                  <a:srgbClr val="FF0000"/>
                </a:solidFill>
              </a:rPr>
              <a:t>外の世界に適用しづらい</a:t>
            </a:r>
            <a:endParaRPr lang="en-US" altLang="ja-JP" dirty="0"/>
          </a:p>
        </p:txBody>
      </p:sp>
      <p:sp>
        <p:nvSpPr>
          <p:cNvPr id="4" name="スライド番号プレースホルダー 3">
            <a:extLst>
              <a:ext uri="{FF2B5EF4-FFF2-40B4-BE49-F238E27FC236}">
                <a16:creationId xmlns:a16="http://schemas.microsoft.com/office/drawing/2014/main" id="{92BBD9F4-846E-49C8-9EEE-93A993E55EC8}"/>
              </a:ext>
            </a:extLst>
          </p:cNvPr>
          <p:cNvSpPr>
            <a:spLocks noGrp="1"/>
          </p:cNvSpPr>
          <p:nvPr>
            <p:ph type="sldNum" sz="quarter" idx="12"/>
          </p:nvPr>
        </p:nvSpPr>
        <p:spPr/>
        <p:txBody>
          <a:bodyPr/>
          <a:lstStyle/>
          <a:p>
            <a:fld id="{154627E6-6A29-4F11-B35F-D321BDA970E0}" type="slidenum">
              <a:rPr kumimoji="1" lang="ja-JP" altLang="en-US" smtClean="0"/>
              <a:t>11</a:t>
            </a:fld>
            <a:endParaRPr kumimoji="1" lang="ja-JP" altLang="en-US"/>
          </a:p>
        </p:txBody>
      </p:sp>
    </p:spTree>
    <p:extLst>
      <p:ext uri="{BB962C8B-B14F-4D97-AF65-F5344CB8AC3E}">
        <p14:creationId xmlns:p14="http://schemas.microsoft.com/office/powerpoint/2010/main" val="253268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454142-1BA2-4467-9CAD-54B819002EDF}"/>
              </a:ext>
            </a:extLst>
          </p:cNvPr>
          <p:cNvSpPr>
            <a:spLocks noGrp="1"/>
          </p:cNvSpPr>
          <p:nvPr>
            <p:ph type="title"/>
          </p:nvPr>
        </p:nvSpPr>
        <p:spPr/>
        <p:txBody>
          <a:bodyPr>
            <a:normAutofit/>
          </a:bodyPr>
          <a:lstStyle/>
          <a:p>
            <a:r>
              <a:rPr kumimoji="1" lang="ja-JP" altLang="en-US" sz="3600" b="1" dirty="0"/>
              <a:t>方法</a:t>
            </a:r>
            <a:r>
              <a:rPr kumimoji="1" lang="en-US" altLang="ja-JP" sz="3600" b="1" dirty="0"/>
              <a:t>2. </a:t>
            </a:r>
            <a:r>
              <a:rPr kumimoji="1" lang="ja-JP" altLang="en-US" sz="3600" b="1" dirty="0"/>
              <a:t>質問調査</a:t>
            </a:r>
          </a:p>
        </p:txBody>
      </p:sp>
      <p:sp>
        <p:nvSpPr>
          <p:cNvPr id="3" name="コンテンツ プレースホルダー 2">
            <a:extLst>
              <a:ext uri="{FF2B5EF4-FFF2-40B4-BE49-F238E27FC236}">
                <a16:creationId xmlns:a16="http://schemas.microsoft.com/office/drawing/2014/main" id="{D5D23C9D-A2EE-40E5-B5DE-5CA0A16DD080}"/>
              </a:ext>
            </a:extLst>
          </p:cNvPr>
          <p:cNvSpPr>
            <a:spLocks noGrp="1"/>
          </p:cNvSpPr>
          <p:nvPr>
            <p:ph idx="1"/>
          </p:nvPr>
        </p:nvSpPr>
        <p:spPr>
          <a:xfrm>
            <a:off x="628650" y="1825625"/>
            <a:ext cx="7886700" cy="4530726"/>
          </a:xfrm>
        </p:spPr>
        <p:txBody>
          <a:bodyPr>
            <a:normAutofit/>
          </a:bodyPr>
          <a:lstStyle/>
          <a:p>
            <a:r>
              <a:rPr kumimoji="1" lang="ja-JP" altLang="en-US" dirty="0"/>
              <a:t>信頼性</a:t>
            </a:r>
            <a:endParaRPr kumimoji="1" lang="en-US" altLang="ja-JP" dirty="0"/>
          </a:p>
          <a:p>
            <a:pPr lvl="1">
              <a:buFontTx/>
              <a:buChar char="-"/>
            </a:pPr>
            <a:r>
              <a:rPr kumimoji="1" lang="ja-JP" altLang="en-US" dirty="0"/>
              <a:t>高い信頼性を得るのは困難</a:t>
            </a:r>
            <a:endParaRPr kumimoji="1" lang="en-US" altLang="ja-JP" dirty="0"/>
          </a:p>
          <a:p>
            <a:pPr lvl="1">
              <a:buFontTx/>
              <a:buChar char="-"/>
            </a:pPr>
            <a:r>
              <a:rPr kumimoji="1" lang="ja-JP" altLang="en-US" dirty="0">
                <a:solidFill>
                  <a:srgbClr val="FF0000"/>
                </a:solidFill>
              </a:rPr>
              <a:t>漠然として</a:t>
            </a:r>
            <a:r>
              <a:rPr lang="ja-JP" altLang="en-US" dirty="0">
                <a:solidFill>
                  <a:srgbClr val="FF0000"/>
                </a:solidFill>
              </a:rPr>
              <a:t>いたり，誤解しやすかったり，あいまいな質問</a:t>
            </a:r>
            <a:endParaRPr lang="en-US" altLang="ja-JP" dirty="0">
              <a:solidFill>
                <a:srgbClr val="FF0000"/>
              </a:solidFill>
            </a:endParaRPr>
          </a:p>
          <a:p>
            <a:pPr lvl="1">
              <a:buFontTx/>
              <a:buChar char="-"/>
            </a:pPr>
            <a:r>
              <a:rPr lang="ja-JP" altLang="en-US" dirty="0">
                <a:solidFill>
                  <a:srgbClr val="FF0000"/>
                </a:solidFill>
              </a:rPr>
              <a:t>調査が複雑な事実に関する問題についての質問</a:t>
            </a:r>
            <a:endParaRPr lang="en-US" altLang="ja-JP" dirty="0">
              <a:solidFill>
                <a:srgbClr val="FF0000"/>
              </a:solidFill>
            </a:endParaRPr>
          </a:p>
          <a:p>
            <a:pPr marL="0" indent="0">
              <a:buNone/>
            </a:pPr>
            <a:endParaRPr lang="en-US" altLang="ja-JP" dirty="0"/>
          </a:p>
          <a:p>
            <a:r>
              <a:rPr lang="ja-JP" altLang="en-US" dirty="0"/>
              <a:t>適合性</a:t>
            </a:r>
            <a:endParaRPr kumimoji="1" lang="en-US" altLang="ja-JP" dirty="0"/>
          </a:p>
          <a:p>
            <a:pPr lvl="1">
              <a:buFontTx/>
              <a:buChar char="-"/>
            </a:pPr>
            <a:r>
              <a:rPr kumimoji="1" lang="ja-JP" altLang="en-US" dirty="0">
                <a:solidFill>
                  <a:srgbClr val="FF0000"/>
                </a:solidFill>
              </a:rPr>
              <a:t>最も興味のある質問ができないことがあったり，回答がうまく解釈できず一般化が難しいことがある</a:t>
            </a:r>
            <a:endParaRPr kumimoji="1" lang="en-US" altLang="ja-JP" dirty="0">
              <a:solidFill>
                <a:srgbClr val="FF0000"/>
              </a:solidFill>
            </a:endParaRPr>
          </a:p>
          <a:p>
            <a:pPr lvl="1">
              <a:buFontTx/>
              <a:buChar char="-"/>
            </a:pPr>
            <a:r>
              <a:rPr kumimoji="1" lang="ja-JP" altLang="en-US" dirty="0"/>
              <a:t>コンテキストを提供することで有益である可能性がある</a:t>
            </a:r>
            <a:endParaRPr kumimoji="1" lang="en-US" altLang="ja-JP" dirty="0"/>
          </a:p>
        </p:txBody>
      </p:sp>
      <p:sp>
        <p:nvSpPr>
          <p:cNvPr id="4" name="スライド番号プレースホルダー 3">
            <a:extLst>
              <a:ext uri="{FF2B5EF4-FFF2-40B4-BE49-F238E27FC236}">
                <a16:creationId xmlns:a16="http://schemas.microsoft.com/office/drawing/2014/main" id="{CB6B7572-0881-47DE-AE0A-120D3002BE93}"/>
              </a:ext>
            </a:extLst>
          </p:cNvPr>
          <p:cNvSpPr>
            <a:spLocks noGrp="1"/>
          </p:cNvSpPr>
          <p:nvPr>
            <p:ph type="sldNum" sz="quarter" idx="12"/>
          </p:nvPr>
        </p:nvSpPr>
        <p:spPr/>
        <p:txBody>
          <a:bodyPr/>
          <a:lstStyle/>
          <a:p>
            <a:fld id="{154627E6-6A29-4F11-B35F-D321BDA970E0}" type="slidenum">
              <a:rPr kumimoji="1" lang="ja-JP" altLang="en-US" smtClean="0"/>
              <a:t>12</a:t>
            </a:fld>
            <a:endParaRPr kumimoji="1" lang="ja-JP" altLang="en-US"/>
          </a:p>
        </p:txBody>
      </p:sp>
    </p:spTree>
    <p:extLst>
      <p:ext uri="{BB962C8B-B14F-4D97-AF65-F5344CB8AC3E}">
        <p14:creationId xmlns:p14="http://schemas.microsoft.com/office/powerpoint/2010/main" val="139809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A09E7F-C3B1-4145-B8A2-7013293C1E91}"/>
              </a:ext>
            </a:extLst>
          </p:cNvPr>
          <p:cNvSpPr>
            <a:spLocks noGrp="1"/>
          </p:cNvSpPr>
          <p:nvPr>
            <p:ph type="title"/>
          </p:nvPr>
        </p:nvSpPr>
        <p:spPr>
          <a:xfrm>
            <a:off x="628650" y="365126"/>
            <a:ext cx="7886700" cy="1325563"/>
          </a:xfrm>
        </p:spPr>
        <p:txBody>
          <a:bodyPr>
            <a:normAutofit/>
          </a:bodyPr>
          <a:lstStyle/>
          <a:p>
            <a:r>
              <a:rPr lang="ja-JP" altLang="en-US" sz="3600" b="1" dirty="0"/>
              <a:t>方法</a:t>
            </a:r>
            <a:r>
              <a:rPr lang="en-US" altLang="ja-JP" sz="3600" b="1" dirty="0"/>
              <a:t>3. </a:t>
            </a:r>
            <a:r>
              <a:rPr lang="ja-JP" altLang="en-US" sz="3600" b="1" dirty="0"/>
              <a:t>経験</a:t>
            </a:r>
            <a:r>
              <a:rPr kumimoji="1" lang="ja-JP" altLang="en-US" sz="3600" b="1" dirty="0"/>
              <a:t>報告と事例研究</a:t>
            </a:r>
          </a:p>
        </p:txBody>
      </p:sp>
      <p:sp>
        <p:nvSpPr>
          <p:cNvPr id="3" name="コンテンツ プレースホルダー 2">
            <a:extLst>
              <a:ext uri="{FF2B5EF4-FFF2-40B4-BE49-F238E27FC236}">
                <a16:creationId xmlns:a16="http://schemas.microsoft.com/office/drawing/2014/main" id="{EF3ECE97-F6EF-4036-8B8D-1E9F621525BF}"/>
              </a:ext>
            </a:extLst>
          </p:cNvPr>
          <p:cNvSpPr>
            <a:spLocks noGrp="1"/>
          </p:cNvSpPr>
          <p:nvPr>
            <p:ph idx="1"/>
          </p:nvPr>
        </p:nvSpPr>
        <p:spPr>
          <a:xfrm>
            <a:off x="628650" y="1825624"/>
            <a:ext cx="7886700" cy="4667249"/>
          </a:xfrm>
        </p:spPr>
        <p:txBody>
          <a:bodyPr>
            <a:normAutofit/>
          </a:bodyPr>
          <a:lstStyle/>
          <a:p>
            <a:r>
              <a:rPr kumimoji="1" lang="ja-JP" altLang="en-US" dirty="0"/>
              <a:t>信頼性</a:t>
            </a:r>
            <a:endParaRPr lang="en-US" altLang="ja-JP" dirty="0"/>
          </a:p>
          <a:p>
            <a:pPr lvl="1">
              <a:buFontTx/>
              <a:buChar char="-"/>
            </a:pPr>
            <a:r>
              <a:rPr lang="ja-JP" altLang="en-US" dirty="0">
                <a:solidFill>
                  <a:srgbClr val="FF0000"/>
                </a:solidFill>
              </a:rPr>
              <a:t>その研究のコンテキストに固有のもの</a:t>
            </a:r>
            <a:endParaRPr kumimoji="1" lang="en-US" altLang="ja-JP" dirty="0">
              <a:solidFill>
                <a:srgbClr val="FF0000"/>
              </a:solidFill>
            </a:endParaRPr>
          </a:p>
          <a:p>
            <a:pPr lvl="1">
              <a:buFontTx/>
              <a:buChar char="-"/>
            </a:pPr>
            <a:r>
              <a:rPr kumimoji="1" lang="ja-JP" altLang="en-US" dirty="0"/>
              <a:t>記録されているものの選別性の問題</a:t>
            </a:r>
            <a:endParaRPr kumimoji="1" lang="en-US" altLang="ja-JP" dirty="0"/>
          </a:p>
          <a:p>
            <a:pPr lvl="1">
              <a:buFontTx/>
              <a:buChar char="-"/>
            </a:pPr>
            <a:r>
              <a:rPr lang="ja-JP" altLang="en-US" dirty="0"/>
              <a:t>あいまいさの問題</a:t>
            </a:r>
            <a:endParaRPr kumimoji="1" lang="en-US" altLang="ja-JP" dirty="0"/>
          </a:p>
          <a:p>
            <a:pPr marL="0" indent="0">
              <a:buNone/>
            </a:pPr>
            <a:endParaRPr lang="en-US" altLang="ja-JP" dirty="0"/>
          </a:p>
          <a:p>
            <a:r>
              <a:rPr lang="ja-JP" altLang="en-US" dirty="0"/>
              <a:t>適合性</a:t>
            </a:r>
            <a:endParaRPr lang="en-US" altLang="ja-JP" dirty="0"/>
          </a:p>
          <a:p>
            <a:pPr lvl="1">
              <a:buFontTx/>
              <a:buChar char="-"/>
            </a:pPr>
            <a:r>
              <a:rPr kumimoji="1" lang="ja-JP" altLang="en-US" dirty="0">
                <a:solidFill>
                  <a:srgbClr val="FF0000"/>
                </a:solidFill>
              </a:rPr>
              <a:t>ある環境と別の環境とでは多くの重要な違いが</a:t>
            </a:r>
            <a:r>
              <a:rPr lang="ja-JP" altLang="en-US" dirty="0">
                <a:solidFill>
                  <a:srgbClr val="FF0000"/>
                </a:solidFill>
              </a:rPr>
              <a:t>ありそうで適合性の解釈は難しい</a:t>
            </a:r>
            <a:endParaRPr kumimoji="1" lang="en-US" altLang="ja-JP" dirty="0">
              <a:solidFill>
                <a:srgbClr val="FF0000"/>
              </a:solidFill>
            </a:endParaRPr>
          </a:p>
          <a:p>
            <a:pPr lvl="1">
              <a:buFontTx/>
              <a:buChar char="-"/>
            </a:pPr>
            <a:r>
              <a:rPr lang="ja-JP" altLang="en-US" dirty="0"/>
              <a:t>結論の適合性については確認が難しい</a:t>
            </a:r>
            <a:endParaRPr lang="en-US" altLang="ja-JP" dirty="0"/>
          </a:p>
          <a:p>
            <a:pPr lvl="1">
              <a:buFontTx/>
              <a:buChar char="-"/>
            </a:pPr>
            <a:r>
              <a:rPr lang="ja-JP" altLang="en-US" dirty="0"/>
              <a:t>質問の適合性については認められることがしばしばある</a:t>
            </a:r>
            <a:endParaRPr lang="en-US" altLang="ja-JP" dirty="0"/>
          </a:p>
          <a:p>
            <a:pPr lvl="1">
              <a:buFontTx/>
              <a:buChar char="-"/>
            </a:pPr>
            <a:endParaRPr kumimoji="1" lang="ja-JP" altLang="en-US" dirty="0"/>
          </a:p>
        </p:txBody>
      </p:sp>
      <p:sp>
        <p:nvSpPr>
          <p:cNvPr id="4" name="スライド番号プレースホルダー 3">
            <a:extLst>
              <a:ext uri="{FF2B5EF4-FFF2-40B4-BE49-F238E27FC236}">
                <a16:creationId xmlns:a16="http://schemas.microsoft.com/office/drawing/2014/main" id="{B05169BA-55C6-4A8C-AE00-7C4334B16720}"/>
              </a:ext>
            </a:extLst>
          </p:cNvPr>
          <p:cNvSpPr>
            <a:spLocks noGrp="1"/>
          </p:cNvSpPr>
          <p:nvPr>
            <p:ph type="sldNum" sz="quarter" idx="12"/>
          </p:nvPr>
        </p:nvSpPr>
        <p:spPr/>
        <p:txBody>
          <a:bodyPr/>
          <a:lstStyle/>
          <a:p>
            <a:fld id="{154627E6-6A29-4F11-B35F-D321BDA970E0}" type="slidenum">
              <a:rPr kumimoji="1" lang="ja-JP" altLang="en-US" smtClean="0"/>
              <a:t>13</a:t>
            </a:fld>
            <a:endParaRPr kumimoji="1" lang="ja-JP" altLang="en-US"/>
          </a:p>
        </p:txBody>
      </p:sp>
    </p:spTree>
    <p:extLst>
      <p:ext uri="{BB962C8B-B14F-4D97-AF65-F5344CB8AC3E}">
        <p14:creationId xmlns:p14="http://schemas.microsoft.com/office/powerpoint/2010/main" val="2643740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A89614-29B8-4056-9D95-A71B9E178C1D}"/>
              </a:ext>
            </a:extLst>
          </p:cNvPr>
          <p:cNvSpPr>
            <a:spLocks noGrp="1"/>
          </p:cNvSpPr>
          <p:nvPr>
            <p:ph type="title"/>
          </p:nvPr>
        </p:nvSpPr>
        <p:spPr/>
        <p:txBody>
          <a:bodyPr>
            <a:normAutofit/>
          </a:bodyPr>
          <a:lstStyle/>
          <a:p>
            <a:r>
              <a:rPr kumimoji="1" lang="ja-JP" altLang="en-US" sz="3600" b="1" dirty="0"/>
              <a:t>報告において信頼性を示すもの </a:t>
            </a:r>
            <a:r>
              <a:rPr kumimoji="1" lang="en-US" altLang="ja-JP" sz="3600" b="1" dirty="0"/>
              <a:t>1/2</a:t>
            </a:r>
            <a:endParaRPr kumimoji="1" lang="ja-JP" altLang="en-US" sz="3600" b="1" dirty="0"/>
          </a:p>
        </p:txBody>
      </p:sp>
      <p:sp>
        <p:nvSpPr>
          <p:cNvPr id="3" name="コンテンツ プレースホルダー 2">
            <a:extLst>
              <a:ext uri="{FF2B5EF4-FFF2-40B4-BE49-F238E27FC236}">
                <a16:creationId xmlns:a16="http://schemas.microsoft.com/office/drawing/2014/main" id="{9461D83C-32CF-443C-8ECB-C68751262FCE}"/>
              </a:ext>
            </a:extLst>
          </p:cNvPr>
          <p:cNvSpPr>
            <a:spLocks noGrp="1"/>
          </p:cNvSpPr>
          <p:nvPr>
            <p:ph idx="1"/>
          </p:nvPr>
        </p:nvSpPr>
        <p:spPr/>
        <p:txBody>
          <a:bodyPr>
            <a:normAutofit fontScale="92500" lnSpcReduction="20000"/>
          </a:bodyPr>
          <a:lstStyle/>
          <a:p>
            <a:r>
              <a:rPr lang="ja-JP" altLang="en-US" dirty="0"/>
              <a:t>漠然としておらず</a:t>
            </a:r>
            <a:r>
              <a:rPr kumimoji="1" lang="ja-JP" altLang="en-US" dirty="0"/>
              <a:t>詳細で，曖昧ではなく正確である</a:t>
            </a:r>
            <a:endParaRPr kumimoji="1" lang="en-US" altLang="ja-JP" dirty="0"/>
          </a:p>
          <a:p>
            <a:endParaRPr lang="en-US" altLang="ja-JP" dirty="0"/>
          </a:p>
          <a:p>
            <a:r>
              <a:rPr kumimoji="1" lang="ja-JP" altLang="en-US" dirty="0"/>
              <a:t>議論の進め方が取り繕ったり飾ったりせず正直で，論理と論証が正当である</a:t>
            </a:r>
            <a:endParaRPr kumimoji="1" lang="en-US" altLang="ja-JP" dirty="0"/>
          </a:p>
          <a:p>
            <a:endParaRPr lang="en-US" altLang="ja-JP" dirty="0"/>
          </a:p>
          <a:p>
            <a:r>
              <a:rPr kumimoji="1" lang="ja-JP" altLang="en-US" dirty="0"/>
              <a:t>調査の設定が単純でありすぎたり過度に特殊化しておらず最大限の適合性を持たせるようにしている</a:t>
            </a:r>
            <a:endParaRPr kumimoji="1" lang="en-US" altLang="ja-JP" dirty="0"/>
          </a:p>
          <a:p>
            <a:endParaRPr kumimoji="1" lang="en-US" altLang="ja-JP" dirty="0"/>
          </a:p>
          <a:p>
            <a:r>
              <a:rPr lang="ja-JP" altLang="en-US" dirty="0"/>
              <a:t>研究報告の書き方として飾り気がなくても魅力がある</a:t>
            </a:r>
            <a:endParaRPr kumimoji="1" lang="ja-JP" altLang="en-US" dirty="0"/>
          </a:p>
        </p:txBody>
      </p:sp>
      <p:sp>
        <p:nvSpPr>
          <p:cNvPr id="4" name="スライド番号プレースホルダー 3">
            <a:extLst>
              <a:ext uri="{FF2B5EF4-FFF2-40B4-BE49-F238E27FC236}">
                <a16:creationId xmlns:a16="http://schemas.microsoft.com/office/drawing/2014/main" id="{32063FA5-7E19-43D2-8BEF-F6852CC7AB2C}"/>
              </a:ext>
            </a:extLst>
          </p:cNvPr>
          <p:cNvSpPr>
            <a:spLocks noGrp="1"/>
          </p:cNvSpPr>
          <p:nvPr>
            <p:ph type="sldNum" sz="quarter" idx="12"/>
          </p:nvPr>
        </p:nvSpPr>
        <p:spPr/>
        <p:txBody>
          <a:bodyPr/>
          <a:lstStyle/>
          <a:p>
            <a:fld id="{154627E6-6A29-4F11-B35F-D321BDA970E0}" type="slidenum">
              <a:rPr kumimoji="1" lang="ja-JP" altLang="en-US" smtClean="0"/>
              <a:t>14</a:t>
            </a:fld>
            <a:endParaRPr kumimoji="1" lang="ja-JP" altLang="en-US"/>
          </a:p>
        </p:txBody>
      </p:sp>
    </p:spTree>
    <p:extLst>
      <p:ext uri="{BB962C8B-B14F-4D97-AF65-F5344CB8AC3E}">
        <p14:creationId xmlns:p14="http://schemas.microsoft.com/office/powerpoint/2010/main" val="419737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A12908-9D59-4D72-94DB-6371FA4ABDA0}"/>
              </a:ext>
            </a:extLst>
          </p:cNvPr>
          <p:cNvSpPr>
            <a:spLocks noGrp="1"/>
          </p:cNvSpPr>
          <p:nvPr>
            <p:ph type="title"/>
          </p:nvPr>
        </p:nvSpPr>
        <p:spPr/>
        <p:txBody>
          <a:bodyPr>
            <a:normAutofit/>
          </a:bodyPr>
          <a:lstStyle/>
          <a:p>
            <a:r>
              <a:rPr lang="ja-JP" altLang="en-US" sz="3600" b="1" dirty="0"/>
              <a:t>報告において信頼性を示すもの </a:t>
            </a:r>
            <a:r>
              <a:rPr lang="en-US" altLang="ja-JP" sz="3600" b="1" dirty="0"/>
              <a:t>2/2</a:t>
            </a:r>
            <a:endParaRPr kumimoji="1" lang="ja-JP" altLang="en-US" sz="3600" dirty="0"/>
          </a:p>
        </p:txBody>
      </p:sp>
      <p:sp>
        <p:nvSpPr>
          <p:cNvPr id="3" name="コンテンツ プレースホルダー 2">
            <a:extLst>
              <a:ext uri="{FF2B5EF4-FFF2-40B4-BE49-F238E27FC236}">
                <a16:creationId xmlns:a16="http://schemas.microsoft.com/office/drawing/2014/main" id="{472C8702-D569-4678-A067-06E4F877614E}"/>
              </a:ext>
            </a:extLst>
          </p:cNvPr>
          <p:cNvSpPr>
            <a:spLocks noGrp="1"/>
          </p:cNvSpPr>
          <p:nvPr>
            <p:ph idx="1"/>
          </p:nvPr>
        </p:nvSpPr>
        <p:spPr/>
        <p:txBody>
          <a:bodyPr/>
          <a:lstStyle/>
          <a:p>
            <a:r>
              <a:rPr kumimoji="1" lang="ja-JP" altLang="en-US" dirty="0"/>
              <a:t>明確なリサーチクエスチョン</a:t>
            </a:r>
            <a:endParaRPr kumimoji="1" lang="en-US" altLang="ja-JP" dirty="0"/>
          </a:p>
          <a:p>
            <a:endParaRPr lang="en-US" altLang="ja-JP" dirty="0"/>
          </a:p>
          <a:p>
            <a:r>
              <a:rPr kumimoji="1" lang="ja-JP" altLang="en-US" dirty="0"/>
              <a:t>調査設定の十分な記述</a:t>
            </a:r>
            <a:endParaRPr kumimoji="1" lang="en-US" altLang="ja-JP" dirty="0"/>
          </a:p>
          <a:p>
            <a:pPr marL="0" indent="0">
              <a:buNone/>
            </a:pPr>
            <a:endParaRPr lang="en-US" altLang="ja-JP" dirty="0"/>
          </a:p>
          <a:p>
            <a:r>
              <a:rPr kumimoji="1" lang="ja-JP" altLang="en-US" dirty="0"/>
              <a:t>意味があり理解が可能なデータ表現</a:t>
            </a:r>
            <a:endParaRPr lang="en-US" altLang="ja-JP" dirty="0"/>
          </a:p>
          <a:p>
            <a:endParaRPr kumimoji="1" lang="en-US" altLang="ja-JP" dirty="0"/>
          </a:p>
          <a:p>
            <a:r>
              <a:rPr kumimoji="1" lang="ja-JP" altLang="en-US" dirty="0"/>
              <a:t>限界を正直に議論する</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43D4B526-6F0B-45F7-B972-1B297D7721A2}"/>
              </a:ext>
            </a:extLst>
          </p:cNvPr>
          <p:cNvSpPr>
            <a:spLocks noGrp="1"/>
          </p:cNvSpPr>
          <p:nvPr>
            <p:ph type="sldNum" sz="quarter" idx="12"/>
          </p:nvPr>
        </p:nvSpPr>
        <p:spPr/>
        <p:txBody>
          <a:bodyPr/>
          <a:lstStyle/>
          <a:p>
            <a:fld id="{154627E6-6A29-4F11-B35F-D321BDA970E0}" type="slidenum">
              <a:rPr kumimoji="1" lang="ja-JP" altLang="en-US" smtClean="0"/>
              <a:t>15</a:t>
            </a:fld>
            <a:endParaRPr kumimoji="1" lang="ja-JP" altLang="en-US"/>
          </a:p>
        </p:txBody>
      </p:sp>
    </p:spTree>
    <p:extLst>
      <p:ext uri="{BB962C8B-B14F-4D97-AF65-F5344CB8AC3E}">
        <p14:creationId xmlns:p14="http://schemas.microsoft.com/office/powerpoint/2010/main" val="1153827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101CBB-F7A9-478B-9896-82A66BAE7E51}"/>
              </a:ext>
            </a:extLst>
          </p:cNvPr>
          <p:cNvSpPr>
            <a:spLocks noGrp="1"/>
          </p:cNvSpPr>
          <p:nvPr>
            <p:ph type="title"/>
          </p:nvPr>
        </p:nvSpPr>
        <p:spPr/>
        <p:txBody>
          <a:bodyPr>
            <a:normAutofit/>
          </a:bodyPr>
          <a:lstStyle/>
          <a:p>
            <a:r>
              <a:rPr kumimoji="1" lang="ja-JP" altLang="en-US" sz="3600" b="1" dirty="0"/>
              <a:t>まとめ</a:t>
            </a:r>
          </a:p>
        </p:txBody>
      </p:sp>
      <p:sp>
        <p:nvSpPr>
          <p:cNvPr id="3" name="コンテンツ プレースホルダー 2">
            <a:extLst>
              <a:ext uri="{FF2B5EF4-FFF2-40B4-BE49-F238E27FC236}">
                <a16:creationId xmlns:a16="http://schemas.microsoft.com/office/drawing/2014/main" id="{9CF861E6-FD99-45CF-901F-5ACE8460300F}"/>
              </a:ext>
            </a:extLst>
          </p:cNvPr>
          <p:cNvSpPr>
            <a:spLocks noGrp="1"/>
          </p:cNvSpPr>
          <p:nvPr>
            <p:ph idx="1"/>
          </p:nvPr>
        </p:nvSpPr>
        <p:spPr/>
        <p:txBody>
          <a:bodyPr>
            <a:normAutofit/>
          </a:bodyPr>
          <a:lstStyle/>
          <a:p>
            <a:r>
              <a:rPr kumimoji="1" lang="ja-JP" altLang="en-US" dirty="0"/>
              <a:t>高い信用性は容易には得られない</a:t>
            </a:r>
            <a:endParaRPr kumimoji="1" lang="en-US" altLang="ja-JP" dirty="0"/>
          </a:p>
          <a:p>
            <a:endParaRPr lang="en-US" altLang="ja-JP" dirty="0"/>
          </a:p>
          <a:p>
            <a:r>
              <a:rPr kumimoji="1" lang="ja-JP" altLang="en-US" dirty="0"/>
              <a:t>ソフトウェア工学技術者は，メディアや報告書を要約し，信頼性を判断し，自分に適合する結果を持ち帰ることができる</a:t>
            </a:r>
            <a:endParaRPr kumimoji="1" lang="en-US" altLang="ja-JP" dirty="0"/>
          </a:p>
          <a:p>
            <a:endParaRPr lang="en-US" altLang="ja-JP" dirty="0"/>
          </a:p>
          <a:p>
            <a:r>
              <a:rPr lang="ja-JP" altLang="en-US" dirty="0"/>
              <a:t>様々な形式のエビデンスを受け入れ，それらについて真剣に考えるべき</a:t>
            </a:r>
            <a:endParaRPr lang="en-US" altLang="ja-JP" dirty="0"/>
          </a:p>
        </p:txBody>
      </p:sp>
      <p:sp>
        <p:nvSpPr>
          <p:cNvPr id="4" name="スライド番号プレースホルダー 3">
            <a:extLst>
              <a:ext uri="{FF2B5EF4-FFF2-40B4-BE49-F238E27FC236}">
                <a16:creationId xmlns:a16="http://schemas.microsoft.com/office/drawing/2014/main" id="{0C3B346F-79C8-40A8-823B-DE5EB145638C}"/>
              </a:ext>
            </a:extLst>
          </p:cNvPr>
          <p:cNvSpPr>
            <a:spLocks noGrp="1"/>
          </p:cNvSpPr>
          <p:nvPr>
            <p:ph type="sldNum" sz="quarter" idx="12"/>
          </p:nvPr>
        </p:nvSpPr>
        <p:spPr/>
        <p:txBody>
          <a:bodyPr/>
          <a:lstStyle/>
          <a:p>
            <a:fld id="{154627E6-6A29-4F11-B35F-D321BDA970E0}" type="slidenum">
              <a:rPr kumimoji="1" lang="ja-JP" altLang="en-US" smtClean="0"/>
              <a:t>16</a:t>
            </a:fld>
            <a:endParaRPr kumimoji="1" lang="ja-JP" altLang="en-US"/>
          </a:p>
        </p:txBody>
      </p:sp>
    </p:spTree>
    <p:extLst>
      <p:ext uri="{BB962C8B-B14F-4D97-AF65-F5344CB8AC3E}">
        <p14:creationId xmlns:p14="http://schemas.microsoft.com/office/powerpoint/2010/main" val="1791079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DBF922-CA80-4D17-985B-C29CDCCEB276}"/>
              </a:ext>
            </a:extLst>
          </p:cNvPr>
          <p:cNvSpPr>
            <a:spLocks noGrp="1"/>
          </p:cNvSpPr>
          <p:nvPr>
            <p:ph type="title"/>
          </p:nvPr>
        </p:nvSpPr>
        <p:spPr/>
        <p:txBody>
          <a:bodyPr>
            <a:normAutofit/>
          </a:bodyPr>
          <a:lstStyle/>
          <a:p>
            <a:r>
              <a:rPr lang="ja-JP" altLang="en-US" sz="3600" b="1" dirty="0"/>
              <a:t>所感</a:t>
            </a:r>
            <a:endParaRPr kumimoji="1" lang="ja-JP" altLang="en-US" sz="3600" b="1" dirty="0"/>
          </a:p>
        </p:txBody>
      </p:sp>
      <p:sp>
        <p:nvSpPr>
          <p:cNvPr id="3" name="コンテンツ プレースホルダー 2">
            <a:extLst>
              <a:ext uri="{FF2B5EF4-FFF2-40B4-BE49-F238E27FC236}">
                <a16:creationId xmlns:a16="http://schemas.microsoft.com/office/drawing/2014/main" id="{14A24B5F-9D1D-4BCD-8C21-3FA63D98C2A5}"/>
              </a:ext>
            </a:extLst>
          </p:cNvPr>
          <p:cNvSpPr>
            <a:spLocks noGrp="1"/>
          </p:cNvSpPr>
          <p:nvPr>
            <p:ph idx="1"/>
          </p:nvPr>
        </p:nvSpPr>
        <p:spPr/>
        <p:txBody>
          <a:bodyPr/>
          <a:lstStyle/>
          <a:p>
            <a:endParaRPr kumimoji="1" lang="en-US" altLang="ja-JP" dirty="0"/>
          </a:p>
          <a:p>
            <a:r>
              <a:rPr kumimoji="1" lang="ja-JP" altLang="en-US" dirty="0"/>
              <a:t>これから論文を読んでいく上で，信頼性や適合性について，どれくらい信頼できるか，何に適合できそうかなどについて考えながら読んでいこうと思った</a:t>
            </a:r>
            <a:endParaRPr kumimoji="1" lang="en-US" altLang="ja-JP" dirty="0"/>
          </a:p>
        </p:txBody>
      </p:sp>
      <p:sp>
        <p:nvSpPr>
          <p:cNvPr id="4" name="スライド番号プレースホルダー 3">
            <a:extLst>
              <a:ext uri="{FF2B5EF4-FFF2-40B4-BE49-F238E27FC236}">
                <a16:creationId xmlns:a16="http://schemas.microsoft.com/office/drawing/2014/main" id="{4CD27CF2-9B99-4EC3-BAA2-48054B1F7AB1}"/>
              </a:ext>
            </a:extLst>
          </p:cNvPr>
          <p:cNvSpPr>
            <a:spLocks noGrp="1"/>
          </p:cNvSpPr>
          <p:nvPr>
            <p:ph type="sldNum" sz="quarter" idx="12"/>
          </p:nvPr>
        </p:nvSpPr>
        <p:spPr/>
        <p:txBody>
          <a:bodyPr/>
          <a:lstStyle/>
          <a:p>
            <a:fld id="{154627E6-6A29-4F11-B35F-D321BDA970E0}" type="slidenum">
              <a:rPr kumimoji="1" lang="ja-JP" altLang="en-US" smtClean="0"/>
              <a:t>17</a:t>
            </a:fld>
            <a:endParaRPr kumimoji="1" lang="ja-JP" altLang="en-US"/>
          </a:p>
        </p:txBody>
      </p:sp>
    </p:spTree>
    <p:extLst>
      <p:ext uri="{BB962C8B-B14F-4D97-AF65-F5344CB8AC3E}">
        <p14:creationId xmlns:p14="http://schemas.microsoft.com/office/powerpoint/2010/main" val="2978238936"/>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5172</TotalTime>
  <Words>2163</Words>
  <Application>Microsoft Office PowerPoint</Application>
  <PresentationFormat>画面に合わせる (4:3)</PresentationFormat>
  <Paragraphs>235</Paragraphs>
  <Slides>17</Slides>
  <Notes>14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17</vt:i4>
      </vt:variant>
    </vt:vector>
  </HeadingPairs>
  <TitlesOfParts>
    <vt:vector size="23" baseType="lpstr">
      <vt:lpstr>游ゴシック</vt:lpstr>
      <vt:lpstr>游ゴシック Light</vt:lpstr>
      <vt:lpstr>Arial</vt:lpstr>
      <vt:lpstr>Calibri</vt:lpstr>
      <vt:lpstr>Calibri Light</vt:lpstr>
      <vt:lpstr>Office Theme</vt:lpstr>
      <vt:lpstr>2章 信頼性 ～なぜ確信できなくてはいけないか？ ルッツ・プルシェルト，マリアン・ベトリ</vt:lpstr>
      <vt:lpstr>エビデンス</vt:lpstr>
      <vt:lpstr>ソフトウェア工学におけるエビデンス</vt:lpstr>
      <vt:lpstr>信頼性（Credibility）</vt:lpstr>
      <vt:lpstr>妥当性（Validity）</vt:lpstr>
      <vt:lpstr>適合性</vt:lpstr>
      <vt:lpstr>量的エビデンスと質的エビデンス 1/2</vt:lpstr>
      <vt:lpstr>量的エビデンスと質的エビデンス 2/2</vt:lpstr>
      <vt:lpstr>エビデンスを組み合わせる</vt:lpstr>
      <vt:lpstr>エビデンスの種類，その強さと弱さ</vt:lpstr>
      <vt:lpstr>方法1. 制御実験と擬似実験</vt:lpstr>
      <vt:lpstr>方法2. 質問調査</vt:lpstr>
      <vt:lpstr>方法3. 経験報告と事例研究</vt:lpstr>
      <vt:lpstr>報告において信頼性を示すもの 1/2</vt:lpstr>
      <vt:lpstr>報告において信頼性を示すもの 2/2</vt:lpstr>
      <vt:lpstr>まとめ</vt:lpstr>
      <vt:lpstr>所感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2章 信頼性 ～なぜ確信できなくてはいけないか？ ルッツ・プルシェルト，マリアン・ベトリ</dc:title>
  <dc:creator>加藤 寛瑛</dc:creator>
  <cp:lastModifiedBy>加藤 寛瑛</cp:lastModifiedBy>
  <cp:revision>85</cp:revision>
  <dcterms:created xsi:type="dcterms:W3CDTF">2018-11-17T00:31:01Z</dcterms:created>
  <dcterms:modified xsi:type="dcterms:W3CDTF">2018-11-30T00:29:14Z</dcterms:modified>
</cp:coreProperties>
</file>