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63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90" y="-6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2A0D8-70AC-4417-8F43-011AF81AC167}" type="datetimeFigureOut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8DA2F-1B9C-4487-ACC8-014EB3DED3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79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8DA2F-1B9C-4487-ACC8-014EB3DED34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437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8DA2F-1B9C-4487-ACC8-014EB3DED34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99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7846-E3CE-4FB1-9405-43B9BE170FBF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5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eiryo UI" pitchFamily="50" charset="-128"/>
                <a:ea typeface="Meiryo UI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latin typeface="Meiryo UI" pitchFamily="50" charset="-128"/>
                <a:ea typeface="Meiryo UI" pitchFamily="50" charset="-128"/>
              </a:defRPr>
            </a:lvl1pPr>
            <a:lvl2pPr algn="just">
              <a:defRPr>
                <a:latin typeface="Meiryo UI" pitchFamily="50" charset="-128"/>
                <a:ea typeface="Meiryo UI" pitchFamily="50" charset="-128"/>
              </a:defRPr>
            </a:lvl2pPr>
            <a:lvl3pPr algn="just">
              <a:defRPr>
                <a:latin typeface="Meiryo UI" pitchFamily="50" charset="-128"/>
                <a:ea typeface="Meiryo UI" pitchFamily="50" charset="-128"/>
              </a:defRPr>
            </a:lvl3pPr>
            <a:lvl4pPr algn="just">
              <a:defRPr>
                <a:latin typeface="Meiryo UI" pitchFamily="50" charset="-128"/>
                <a:ea typeface="Meiryo UI" pitchFamily="50" charset="-128"/>
              </a:defRPr>
            </a:lvl4pPr>
            <a:lvl5pPr algn="just">
              <a:defRPr>
                <a:latin typeface="Meiryo UI" pitchFamily="50" charset="-128"/>
                <a:ea typeface="Meiryo UI" pitchFamily="50" charset="-128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09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E001-1172-4A3D-A78D-6777E0A23E13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68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5135-A770-4596-B1E0-A4FABFFECE30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0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6010-87AF-4C89-974F-04476A8DC7D9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99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6226-1AFC-4FB1-A9A4-D62D2D7DC895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6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0D8D-84A8-4C39-AB0F-3DD071494157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3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0BB1-CC21-49C9-A9CF-D74CEAFC6183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11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187E-197C-46B5-B228-1EEF9E9F7CDB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68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0E5BF-54E3-49C2-81A9-89AF290DB069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82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66AD-097D-4F99-B403-0272D47320B7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60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fld id="{4E901336-0A9D-4714-807D-8FA4F9B04F7C}" type="datetime1">
              <a:rPr lang="ja-JP" altLang="en-US" smtClean="0"/>
              <a:t>2015/10/12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01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Meiryo UI" pitchFamily="50" charset="-128"/>
          <a:ea typeface="Meiryo UI" pitchFamily="50" charset="-128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 smtClean="0"/>
              <a:t>FSE’15 pp.179--190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0194"/>
            <a:ext cx="9144000" cy="2672862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1295636" y="4797152"/>
            <a:ext cx="6552728" cy="15121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latin typeface="Meiryo UI" pitchFamily="50" charset="-128"/>
                <a:ea typeface="Meiryo UI" pitchFamily="50" charset="-128"/>
              </a:rPr>
              <a:t>概要</a:t>
            </a:r>
            <a:endParaRPr kumimoji="1" lang="en-US" altLang="ja-JP" sz="28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sz="2800" dirty="0" smtClean="0">
                <a:latin typeface="Meiryo UI" pitchFamily="50" charset="-128"/>
                <a:ea typeface="Meiryo UI" pitchFamily="50" charset="-128"/>
              </a:rPr>
              <a:t>開発者は実際どれだけテストしてるの？の話</a:t>
            </a:r>
            <a:endParaRPr lang="en-US" altLang="ja-JP" sz="28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en-US" altLang="ja-JP" sz="2800" dirty="0" smtClean="0">
                <a:latin typeface="Meiryo UI" pitchFamily="50" charset="-128"/>
                <a:ea typeface="Meiryo UI" pitchFamily="50" charset="-128"/>
              </a:rPr>
              <a:t>IDE</a:t>
            </a:r>
            <a:r>
              <a:rPr kumimoji="1" lang="ja-JP" altLang="en-US" sz="2800" dirty="0" smtClean="0">
                <a:latin typeface="Meiryo UI" pitchFamily="50" charset="-128"/>
                <a:ea typeface="Meiryo UI" pitchFamily="50" charset="-128"/>
              </a:rPr>
              <a:t>を使用したテスト</a:t>
            </a:r>
            <a:endParaRPr kumimoji="1" lang="ja-JP" altLang="en-US" sz="28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75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背景と目的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テストに関する長年の謎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どれ</a:t>
            </a:r>
            <a:r>
              <a:rPr lang="ja-JP" altLang="en-US" dirty="0" smtClean="0"/>
              <a:t>だけテストしたらいいの？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いつテストやめたらいいの？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この質問の答えを明らかにする前に「</a:t>
            </a:r>
            <a:r>
              <a:rPr kumimoji="1" lang="ja-JP" altLang="en-US" dirty="0" smtClean="0">
                <a:solidFill>
                  <a:srgbClr val="FF0000"/>
                </a:solidFill>
              </a:rPr>
              <a:t>現状どれだけテストしているか</a:t>
            </a:r>
            <a:r>
              <a:rPr kumimoji="1" lang="ja-JP" altLang="en-US" dirty="0" smtClean="0"/>
              <a:t>」を知る必要がある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IDE</a:t>
            </a:r>
            <a:r>
              <a:rPr lang="ja-JP" altLang="en-US" dirty="0" smtClean="0"/>
              <a:t>上でのテストを対象とする</a:t>
            </a:r>
            <a:endParaRPr kumimoji="1" lang="en-US" altLang="ja-JP" dirty="0" smtClean="0"/>
          </a:p>
          <a:p>
            <a:pPr marL="457200" lvl="1" indent="0">
              <a:buNone/>
            </a:pPr>
            <a:endParaRPr kumimoji="1" lang="en-US" altLang="ja-JP" dirty="0" smtClean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0F16-2C02-4260-9E5A-6EA0021EC91F}" type="datetime1">
              <a:rPr kumimoji="1" lang="ja-JP" altLang="en-US" smtClean="0"/>
              <a:t>2015/10/12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14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独自の</a:t>
            </a:r>
            <a:r>
              <a:rPr kumimoji="1" lang="en-US" altLang="ja-JP" dirty="0" smtClean="0"/>
              <a:t>Eclipse</a:t>
            </a:r>
            <a:r>
              <a:rPr kumimoji="1" lang="ja-JP" altLang="en-US" dirty="0" smtClean="0"/>
              <a:t>プラグイン</a:t>
            </a:r>
            <a:r>
              <a:rPr kumimoji="1" lang="en-US" altLang="ja-JP" dirty="0" err="1" smtClean="0"/>
              <a:t>WatchDog</a:t>
            </a:r>
            <a:r>
              <a:rPr kumimoji="1" lang="ja-JP" altLang="en-US" dirty="0" smtClean="0"/>
              <a:t>を開発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IDE</a:t>
            </a:r>
            <a:r>
              <a:rPr lang="ja-JP" altLang="en-US" dirty="0" smtClean="0"/>
              <a:t>上で行うテストについて集計する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ユーザのアクティビティを監視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使ってもらうユーザ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雑誌に載せたり，デベロッパカンファレンスで紹介したり，</a:t>
            </a:r>
            <a:r>
              <a:rPr lang="en-US" altLang="ja-JP" dirty="0" smtClean="0"/>
              <a:t>SNS</a:t>
            </a:r>
            <a:r>
              <a:rPr lang="ja-JP" altLang="en-US" dirty="0" err="1" smtClean="0"/>
              <a:t>で拡</a:t>
            </a:r>
            <a:r>
              <a:rPr lang="ja-JP" altLang="en-US" dirty="0" smtClean="0"/>
              <a:t>散したり，企業に頼んだり，</a:t>
            </a:r>
            <a:r>
              <a:rPr lang="en-US" altLang="ja-JP" dirty="0" err="1" smtClean="0"/>
              <a:t>GitHub</a:t>
            </a:r>
            <a:r>
              <a:rPr lang="ja-JP" altLang="en-US" dirty="0" smtClean="0"/>
              <a:t>でお願いしたり，マーケットプレイスに公開したりして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943</a:t>
            </a:r>
            <a:r>
              <a:rPr lang="ja-JP" altLang="en-US" dirty="0" smtClean="0"/>
              <a:t>人インストールしてくれました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304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アクティビティの計測例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0" y="1600200"/>
            <a:ext cx="4114800" cy="45259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ja-JP" sz="2400" dirty="0" smtClean="0"/>
              <a:t>Eclipse</a:t>
            </a:r>
            <a:r>
              <a:rPr kumimoji="1" lang="ja-JP" altLang="en-US" sz="2400" dirty="0" smtClean="0"/>
              <a:t>の起動</a:t>
            </a:r>
            <a:endParaRPr kumimoji="1" lang="en-US" altLang="ja-JP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ja-JP" sz="2400" dirty="0" err="1" smtClean="0"/>
              <a:t>JUnit</a:t>
            </a:r>
            <a:r>
              <a:rPr lang="ja-JP" altLang="en-US" sz="2400" dirty="0" smtClean="0"/>
              <a:t>テストの実行</a:t>
            </a:r>
            <a:r>
              <a:rPr lang="en-US" altLang="ja-JP" sz="2400" dirty="0" smtClean="0"/>
              <a:t>(</a:t>
            </a:r>
            <a:r>
              <a:rPr lang="ja-JP" altLang="en-US" sz="2400" dirty="0" smtClean="0"/>
              <a:t>成功</a:t>
            </a:r>
            <a:r>
              <a:rPr lang="en-US" altLang="ja-JP" sz="24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sz="2400" dirty="0" smtClean="0"/>
              <a:t>プロダクトコードの編集</a:t>
            </a:r>
            <a:r>
              <a:rPr kumimoji="1" lang="en-US" altLang="ja-JP" sz="2400" dirty="0" smtClean="0"/>
              <a:t>(</a:t>
            </a:r>
            <a:r>
              <a:rPr kumimoji="1" lang="ja-JP" altLang="en-US" sz="2400" dirty="0" smtClean="0"/>
              <a:t>コード理解と実装</a:t>
            </a:r>
            <a:r>
              <a:rPr lang="en-US" altLang="ja-JP" sz="24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sz="2400" dirty="0" err="1" smtClean="0"/>
              <a:t>JUnit</a:t>
            </a:r>
            <a:r>
              <a:rPr kumimoji="1" lang="ja-JP" altLang="en-US" sz="2400" dirty="0" smtClean="0"/>
              <a:t>テストの実行</a:t>
            </a:r>
            <a:r>
              <a:rPr kumimoji="1" lang="en-US" altLang="ja-JP" sz="2400" dirty="0" smtClean="0"/>
              <a:t>(</a:t>
            </a:r>
            <a:r>
              <a:rPr kumimoji="1" lang="ja-JP" altLang="en-US" sz="2400" dirty="0" smtClean="0"/>
              <a:t>失敗</a:t>
            </a:r>
            <a:r>
              <a:rPr lang="en-US" altLang="ja-JP" sz="2400" dirty="0"/>
              <a:t>)</a:t>
            </a:r>
            <a:endParaRPr kumimoji="1" lang="en-US" altLang="ja-JP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sz="2400" dirty="0" smtClean="0"/>
              <a:t>デバッガ起動</a:t>
            </a:r>
            <a:endParaRPr lang="en-US" altLang="ja-JP" sz="2400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sz="2400" dirty="0" err="1" smtClean="0"/>
              <a:t>Junit</a:t>
            </a:r>
            <a:r>
              <a:rPr kumimoji="1" lang="ja-JP" altLang="en-US" sz="2400" dirty="0" smtClean="0"/>
              <a:t>テストの実行</a:t>
            </a:r>
            <a:r>
              <a:rPr kumimoji="1" lang="en-US" altLang="ja-JP" sz="2400" dirty="0" smtClean="0"/>
              <a:t>(</a:t>
            </a:r>
            <a:r>
              <a:rPr kumimoji="1" lang="ja-JP" altLang="en-US" sz="2400" dirty="0" smtClean="0"/>
              <a:t>成功</a:t>
            </a:r>
            <a:r>
              <a:rPr lang="en-US" altLang="ja-JP" sz="2400" dirty="0"/>
              <a:t>)</a:t>
            </a:r>
            <a:endParaRPr kumimoji="1" lang="ja-JP" altLang="en-US" sz="240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609600" y="1988840"/>
            <a:ext cx="411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1pPr>
            <a:lvl2pPr marL="742950" indent="-28575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2pPr>
            <a:lvl3pPr marL="11430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3pPr>
            <a:lvl4pPr marL="16002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4pPr>
            <a:lvl5pPr marL="20574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ja-JP" altLang="en-US" dirty="0"/>
          </a:p>
        </p:txBody>
      </p:sp>
      <p:pic>
        <p:nvPicPr>
          <p:cNvPr id="11" name="コンテンツ プレースホルダ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" y="1600200"/>
            <a:ext cx="463502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56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リサーチクエステョン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RQ1</a:t>
            </a:r>
          </a:p>
          <a:p>
            <a:pPr lvl="1"/>
            <a:r>
              <a:rPr lang="ja-JP" altLang="en-US" dirty="0"/>
              <a:t>いつ</a:t>
            </a:r>
            <a:r>
              <a:rPr lang="ja-JP" altLang="en-US" dirty="0" smtClean="0"/>
              <a:t>，どんな理由でテストするのか？</a:t>
            </a:r>
            <a:endParaRPr lang="en-US" altLang="ja-JP" dirty="0" smtClean="0"/>
          </a:p>
          <a:p>
            <a:r>
              <a:rPr kumimoji="1" lang="en-US" altLang="ja-JP" dirty="0" smtClean="0"/>
              <a:t>RQ2</a:t>
            </a:r>
          </a:p>
          <a:p>
            <a:pPr lvl="1"/>
            <a:r>
              <a:rPr lang="ja-JP" altLang="en-US" dirty="0" smtClean="0"/>
              <a:t>どんなふうにテストするのか？</a:t>
            </a:r>
            <a:endParaRPr lang="en-US" altLang="ja-JP" dirty="0" smtClean="0"/>
          </a:p>
          <a:p>
            <a:r>
              <a:rPr kumimoji="1" lang="en-US" altLang="ja-JP" dirty="0" smtClean="0"/>
              <a:t>RQ3</a:t>
            </a:r>
          </a:p>
          <a:p>
            <a:pPr lvl="1"/>
            <a:r>
              <a:rPr lang="ja-JP" altLang="en-US" dirty="0"/>
              <a:t>テスト</a:t>
            </a:r>
            <a:r>
              <a:rPr lang="ja-JP" altLang="en-US" dirty="0" smtClean="0"/>
              <a:t>結果</a:t>
            </a:r>
            <a:r>
              <a:rPr lang="ja-JP" altLang="en-US" dirty="0"/>
              <a:t>に</a:t>
            </a:r>
            <a:r>
              <a:rPr lang="ja-JP" altLang="en-US" dirty="0" smtClean="0"/>
              <a:t>対してどんなアクションをとるのか？</a:t>
            </a:r>
            <a:endParaRPr lang="en-US" altLang="ja-JP" dirty="0" smtClean="0"/>
          </a:p>
          <a:p>
            <a:r>
              <a:rPr kumimoji="1" lang="en-US" altLang="ja-JP" dirty="0" smtClean="0"/>
              <a:t>RQ4</a:t>
            </a:r>
          </a:p>
          <a:p>
            <a:pPr lvl="1"/>
            <a:r>
              <a:rPr lang="ja-JP" altLang="en-US" dirty="0"/>
              <a:t>開発者たち</a:t>
            </a:r>
            <a:r>
              <a:rPr lang="ja-JP" altLang="en-US" dirty="0" smtClean="0"/>
              <a:t>はテスト駆動開発（</a:t>
            </a:r>
            <a:r>
              <a:rPr lang="en-US" altLang="ja-JP" dirty="0" smtClean="0"/>
              <a:t>TDD)</a:t>
            </a:r>
            <a:r>
              <a:rPr lang="ja-JP" altLang="en-US" dirty="0" smtClean="0"/>
              <a:t>に従っているのか</a:t>
            </a:r>
            <a:endParaRPr lang="en-US" altLang="ja-JP" dirty="0" smtClean="0"/>
          </a:p>
          <a:p>
            <a:r>
              <a:rPr kumimoji="1" lang="en-US" altLang="ja-JP" dirty="0" smtClean="0"/>
              <a:t>RQ5</a:t>
            </a:r>
          </a:p>
          <a:p>
            <a:pPr lvl="1"/>
            <a:r>
              <a:rPr lang="ja-JP" altLang="en-US" dirty="0"/>
              <a:t>どれ</a:t>
            </a:r>
            <a:r>
              <a:rPr lang="ja-JP" altLang="en-US" dirty="0" smtClean="0"/>
              <a:t>くらいテストするのか？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011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ja-JP" altLang="en-US" dirty="0" smtClean="0"/>
              <a:t>いつ，どんな理由でテストするのか？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RQ1.1 </a:t>
            </a:r>
            <a:r>
              <a:rPr lang="ja-JP" altLang="en-US" dirty="0" smtClean="0"/>
              <a:t>テストはどの程度行われているのか？</a:t>
            </a:r>
            <a:endParaRPr lang="en-US" altLang="ja-JP" dirty="0" smtClean="0"/>
          </a:p>
          <a:p>
            <a:pPr lvl="2"/>
            <a:r>
              <a:rPr kumimoji="1" lang="en-US" altLang="ja-JP" dirty="0" smtClean="0">
                <a:solidFill>
                  <a:srgbClr val="FF0000"/>
                </a:solidFill>
              </a:rPr>
              <a:t>57%</a:t>
            </a:r>
            <a:r>
              <a:rPr kumimoji="1" lang="ja-JP" altLang="en-US" dirty="0" smtClean="0">
                <a:solidFill>
                  <a:srgbClr val="FF0000"/>
                </a:solidFill>
              </a:rPr>
              <a:t>のプロジェクトではテストを行っていない</a:t>
            </a:r>
            <a:r>
              <a:rPr lang="ja-JP" altLang="en-US" dirty="0" smtClean="0"/>
              <a:t>（</a:t>
            </a:r>
            <a:r>
              <a:rPr lang="en-US" altLang="ja-JP" dirty="0" smtClean="0"/>
              <a:t>IDE</a:t>
            </a:r>
            <a:r>
              <a:rPr lang="ja-JP" altLang="en-US" dirty="0" smtClean="0"/>
              <a:t>上でプロダクトコードの編集しか行っていない）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RQ1.2 </a:t>
            </a:r>
            <a:r>
              <a:rPr kumimoji="1" lang="ja-JP" altLang="en-US" dirty="0" smtClean="0"/>
              <a:t>どれくらいの頻度でテスト実行しているか？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1</a:t>
            </a:r>
            <a:r>
              <a:rPr lang="ja-JP" altLang="en-US" dirty="0" smtClean="0"/>
              <a:t>回のセッションで</a:t>
            </a:r>
            <a:r>
              <a:rPr lang="ja-JP" altLang="en-US" dirty="0" smtClean="0">
                <a:solidFill>
                  <a:srgbClr val="FF0000"/>
                </a:solidFill>
              </a:rPr>
              <a:t>平均</a:t>
            </a:r>
            <a:r>
              <a:rPr lang="en-US" altLang="ja-JP" dirty="0" smtClean="0">
                <a:solidFill>
                  <a:srgbClr val="FF0000"/>
                </a:solidFill>
              </a:rPr>
              <a:t>3.2</a:t>
            </a:r>
            <a:r>
              <a:rPr lang="ja-JP" altLang="en-US" dirty="0" smtClean="0">
                <a:solidFill>
                  <a:srgbClr val="FF0000"/>
                </a:solidFill>
              </a:rPr>
              <a:t>回</a:t>
            </a:r>
          </a:p>
          <a:p>
            <a:pPr lvl="1"/>
            <a:r>
              <a:rPr kumimoji="1" lang="en-US" altLang="ja-JP" smtClean="0"/>
              <a:t>RQ1.3 </a:t>
            </a:r>
            <a:r>
              <a:rPr kumimoji="1" lang="ja-JP" altLang="en-US" smtClean="0"/>
              <a:t>テストコードを変更したときテスト実行するか</a:t>
            </a:r>
            <a:endParaRPr kumimoji="1" lang="en-US" altLang="ja-JP" smtClean="0"/>
          </a:p>
          <a:p>
            <a:pPr lvl="2"/>
            <a:r>
              <a:rPr kumimoji="1" lang="ja-JP" altLang="en-US" smtClean="0"/>
              <a:t>テストコード変更行数とテスト実行回数に強い</a:t>
            </a:r>
            <a:r>
              <a:rPr kumimoji="1" lang="ja-JP" altLang="en-US" smtClean="0">
                <a:solidFill>
                  <a:srgbClr val="FF0000"/>
                </a:solidFill>
              </a:rPr>
              <a:t>正の相関</a:t>
            </a:r>
            <a:r>
              <a:rPr kumimoji="1" lang="en-US" altLang="ja-JP" smtClean="0">
                <a:solidFill>
                  <a:srgbClr val="FF0000"/>
                </a:solidFill>
              </a:rPr>
              <a:t>(0.66)</a:t>
            </a:r>
          </a:p>
          <a:p>
            <a:pPr lvl="1"/>
            <a:r>
              <a:rPr lang="en-US" altLang="ja-JP" smtClean="0"/>
              <a:t>RQ1.4 </a:t>
            </a:r>
            <a:r>
              <a:rPr lang="ja-JP" altLang="en-US" smtClean="0"/>
              <a:t>プロダクトコードを変更したときテスト実行するか</a:t>
            </a:r>
            <a:endParaRPr lang="en-US" altLang="ja-JP" smtClean="0"/>
          </a:p>
          <a:p>
            <a:pPr lvl="2"/>
            <a:r>
              <a:rPr kumimoji="1" lang="ja-JP" altLang="en-US" smtClean="0"/>
              <a:t>プロダクトコード変更行数とテスト実行回数に</a:t>
            </a:r>
            <a:r>
              <a:rPr kumimoji="1" lang="ja-JP" altLang="en-US" smtClean="0">
                <a:solidFill>
                  <a:srgbClr val="FF0000"/>
                </a:solidFill>
              </a:rPr>
              <a:t>弱い正の相関</a:t>
            </a:r>
            <a:r>
              <a:rPr kumimoji="1" lang="en-US" altLang="ja-JP" smtClean="0">
                <a:solidFill>
                  <a:srgbClr val="FF0000"/>
                </a:solidFill>
              </a:rPr>
              <a:t>(0.38)</a:t>
            </a:r>
          </a:p>
          <a:p>
            <a:pPr lvl="1"/>
            <a:r>
              <a:rPr lang="en-US" altLang="ja-JP" smtClean="0"/>
              <a:t>RQ1.5 </a:t>
            </a:r>
            <a:r>
              <a:rPr lang="ja-JP" altLang="en-US" smtClean="0"/>
              <a:t>テストコードとプロダクトコードは</a:t>
            </a:r>
            <a:r>
              <a:rPr lang="en-US" altLang="ja-JP" smtClean="0"/>
              <a:t>Co-Evolve</a:t>
            </a:r>
            <a:r>
              <a:rPr lang="ja-JP" altLang="en-US" smtClean="0"/>
              <a:t>するのか？</a:t>
            </a:r>
            <a:endParaRPr lang="en-US" altLang="ja-JP" smtClean="0"/>
          </a:p>
          <a:p>
            <a:pPr lvl="2"/>
            <a:r>
              <a:rPr lang="ja-JP" altLang="en-US" smtClean="0"/>
              <a:t>テストコード変更行数とプロダクトコード変更行数に</a:t>
            </a:r>
            <a:r>
              <a:rPr lang="ja-JP" altLang="en-US" smtClean="0">
                <a:solidFill>
                  <a:srgbClr val="FF0000"/>
                </a:solidFill>
              </a:rPr>
              <a:t>弱い正の相関</a:t>
            </a:r>
            <a:r>
              <a:rPr lang="en-US" altLang="ja-JP" smtClean="0">
                <a:solidFill>
                  <a:srgbClr val="FF0000"/>
                </a:solidFill>
              </a:rPr>
              <a:t>(0.35)</a:t>
            </a:r>
          </a:p>
          <a:p>
            <a:pPr lvl="2"/>
            <a:endParaRPr kumimoji="1" lang="en-US" altLang="ja-JP" smtClean="0"/>
          </a:p>
          <a:p>
            <a:pPr lvl="2"/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255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どんなふうにテストしているのか？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RQ2.1 </a:t>
            </a:r>
            <a:r>
              <a:rPr lang="ja-JP" altLang="en-US" dirty="0" smtClean="0"/>
              <a:t>テスト実行にかかる時間は？</a:t>
            </a:r>
            <a:endParaRPr lang="en-US" altLang="ja-JP" dirty="0" smtClean="0"/>
          </a:p>
          <a:p>
            <a:pPr lvl="2"/>
            <a:r>
              <a:rPr kumimoji="1" lang="en-US" altLang="ja-JP" dirty="0" smtClean="0">
                <a:solidFill>
                  <a:srgbClr val="FF0000"/>
                </a:solidFill>
              </a:rPr>
              <a:t>50%</a:t>
            </a:r>
            <a:r>
              <a:rPr kumimoji="1" lang="ja-JP" altLang="en-US" dirty="0" smtClean="0">
                <a:solidFill>
                  <a:srgbClr val="FF0000"/>
                </a:solidFill>
              </a:rPr>
              <a:t>は</a:t>
            </a:r>
            <a:r>
              <a:rPr kumimoji="1" lang="en-US" altLang="ja-JP" dirty="0" smtClean="0">
                <a:solidFill>
                  <a:srgbClr val="FF0000"/>
                </a:solidFill>
              </a:rPr>
              <a:t>0.5</a:t>
            </a:r>
            <a:r>
              <a:rPr kumimoji="1" lang="ja-JP" altLang="en-US" dirty="0" smtClean="0">
                <a:solidFill>
                  <a:srgbClr val="FF0000"/>
                </a:solidFill>
              </a:rPr>
              <a:t>秒</a:t>
            </a:r>
            <a:r>
              <a:rPr kumimoji="1" lang="ja-JP" altLang="en-US" dirty="0" smtClean="0"/>
              <a:t>，</a:t>
            </a:r>
            <a:r>
              <a:rPr kumimoji="1" lang="en-US" altLang="ja-JP" dirty="0" smtClean="0"/>
              <a:t>75%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5</a:t>
            </a:r>
            <a:r>
              <a:rPr kumimoji="1" lang="ja-JP" altLang="en-US" dirty="0" smtClean="0"/>
              <a:t>秒以下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RQ2.2 </a:t>
            </a:r>
            <a:r>
              <a:rPr lang="ja-JP" altLang="en-US" dirty="0" smtClean="0"/>
              <a:t>テスト実行時間が短いとテスト実行が多いか？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相関なし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RQ2.3 </a:t>
            </a:r>
            <a:r>
              <a:rPr kumimoji="1" lang="ja-JP" altLang="en-US" dirty="0" smtClean="0"/>
              <a:t>開発者はテストの選択実行を行っているのか？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87%</a:t>
            </a:r>
            <a:r>
              <a:rPr lang="ja-JP" altLang="en-US" dirty="0" smtClean="0"/>
              <a:t>は１つだけテストを実行している（選択している）</a:t>
            </a:r>
            <a:endParaRPr lang="en-US" altLang="ja-JP" dirty="0" smtClean="0"/>
          </a:p>
          <a:p>
            <a:pPr lvl="2"/>
            <a:r>
              <a:rPr kumimoji="1" lang="en-US" altLang="ja-JP" dirty="0" smtClean="0"/>
              <a:t>90%</a:t>
            </a:r>
            <a:r>
              <a:rPr kumimoji="1" lang="ja-JP" altLang="en-US" dirty="0" smtClean="0"/>
              <a:t>は失敗したテストだけやってる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212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テスト結果に対してどんな対応をしているか？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RQ3.1 </a:t>
            </a:r>
            <a:r>
              <a:rPr lang="ja-JP" altLang="en-US" dirty="0" smtClean="0"/>
              <a:t>成功と失敗の頻度は？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成功</a:t>
            </a:r>
            <a:r>
              <a:rPr lang="ja-JP" altLang="en-US" dirty="0" smtClean="0"/>
              <a:t>：</a:t>
            </a:r>
            <a:r>
              <a:rPr kumimoji="1" lang="ja-JP" altLang="en-US" dirty="0" smtClean="0"/>
              <a:t>失敗＝</a:t>
            </a:r>
            <a:r>
              <a:rPr kumimoji="1" lang="en-US" altLang="ja-JP" dirty="0" smtClean="0">
                <a:solidFill>
                  <a:srgbClr val="FF0000"/>
                </a:solidFill>
              </a:rPr>
              <a:t>35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：</a:t>
            </a:r>
            <a:r>
              <a:rPr kumimoji="1" lang="en-US" altLang="ja-JP" dirty="0" smtClean="0">
                <a:solidFill>
                  <a:srgbClr val="FF0000"/>
                </a:solidFill>
              </a:rPr>
              <a:t>65</a:t>
            </a:r>
          </a:p>
          <a:p>
            <a:pPr lvl="1"/>
            <a:r>
              <a:rPr lang="en-US" altLang="ja-JP" dirty="0" smtClean="0"/>
              <a:t>RQ3.2 </a:t>
            </a:r>
            <a:r>
              <a:rPr lang="ja-JP" altLang="en-US" dirty="0" smtClean="0"/>
              <a:t>失敗したテストに対してどんな対応をしているか？</a:t>
            </a:r>
            <a:endParaRPr lang="en-US" altLang="ja-JP" dirty="0" smtClean="0"/>
          </a:p>
          <a:p>
            <a:pPr lvl="2"/>
            <a:r>
              <a:rPr lang="ja-JP" altLang="en-US" dirty="0"/>
              <a:t>次</a:t>
            </a:r>
            <a:r>
              <a:rPr lang="ja-JP" altLang="en-US" dirty="0" smtClean="0"/>
              <a:t>スライド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RQ3.3 </a:t>
            </a:r>
            <a:r>
              <a:rPr lang="ja-JP" altLang="en-US" dirty="0" smtClean="0"/>
              <a:t>失敗したテストを修正するのにかかる時間は？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一度失敗して，のちに成功したテストのうち</a:t>
            </a:r>
            <a:r>
              <a:rPr lang="en-US" altLang="ja-JP" dirty="0" smtClean="0">
                <a:solidFill>
                  <a:srgbClr val="FF0000"/>
                </a:solidFill>
              </a:rPr>
              <a:t>50%</a:t>
            </a:r>
            <a:r>
              <a:rPr lang="ja-JP" altLang="en-US" dirty="0" smtClean="0">
                <a:solidFill>
                  <a:srgbClr val="FF0000"/>
                </a:solidFill>
              </a:rPr>
              <a:t>は</a:t>
            </a:r>
            <a:r>
              <a:rPr lang="en-US" altLang="ja-JP" dirty="0" smtClean="0">
                <a:solidFill>
                  <a:srgbClr val="FF0000"/>
                </a:solidFill>
              </a:rPr>
              <a:t>10</a:t>
            </a:r>
            <a:r>
              <a:rPr lang="ja-JP" altLang="en-US" dirty="0" smtClean="0">
                <a:solidFill>
                  <a:srgbClr val="FF0000"/>
                </a:solidFill>
              </a:rPr>
              <a:t>分以内，</a:t>
            </a:r>
            <a:r>
              <a:rPr lang="en-US" altLang="ja-JP" dirty="0" smtClean="0">
                <a:solidFill>
                  <a:srgbClr val="FF0000"/>
                </a:solidFill>
              </a:rPr>
              <a:t>75%</a:t>
            </a:r>
            <a:r>
              <a:rPr lang="ja-JP" altLang="en-US" dirty="0" smtClean="0">
                <a:solidFill>
                  <a:srgbClr val="FF0000"/>
                </a:solidFill>
              </a:rPr>
              <a:t>は</a:t>
            </a:r>
            <a:r>
              <a:rPr lang="en-US" altLang="ja-JP" dirty="0" smtClean="0">
                <a:solidFill>
                  <a:srgbClr val="FF0000"/>
                </a:solidFill>
              </a:rPr>
              <a:t>25</a:t>
            </a:r>
            <a:r>
              <a:rPr lang="ja-JP" altLang="en-US" dirty="0" smtClean="0">
                <a:solidFill>
                  <a:srgbClr val="FF0000"/>
                </a:solidFill>
              </a:rPr>
              <a:t>分以内</a:t>
            </a:r>
            <a:r>
              <a:rPr lang="ja-JP" altLang="en-US" dirty="0" smtClean="0"/>
              <a:t>に修正完了</a:t>
            </a:r>
            <a:endParaRPr lang="en-US" altLang="ja-JP" dirty="0" smtClean="0"/>
          </a:p>
          <a:p>
            <a:pPr lvl="2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104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RQ3.2 </a:t>
            </a:r>
            <a:r>
              <a:rPr kumimoji="1" lang="ja-JP" altLang="en-US" dirty="0" smtClean="0"/>
              <a:t>テスト失敗後のアクティビティ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4682"/>
            <a:ext cx="8229600" cy="4516998"/>
          </a:xfrm>
        </p:spPr>
      </p:pic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2843808" y="1628800"/>
            <a:ext cx="4356484" cy="16561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失敗してすぐはプロダクトコードを読むのが多い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次点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でテストコードを読む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その後，ウインドウを切り替える</a:t>
            </a:r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（</a:t>
            </a:r>
            <a:r>
              <a:rPr lang="en-US" altLang="ja-JP" dirty="0">
                <a:latin typeface="Meiryo UI" pitchFamily="50" charset="-128"/>
                <a:ea typeface="Meiryo UI" pitchFamily="50" charset="-128"/>
              </a:rPr>
              <a:t>Eclipse</a:t>
            </a:r>
            <a:r>
              <a:rPr lang="ja-JP" altLang="en-US" dirty="0">
                <a:latin typeface="Meiryo UI" pitchFamily="50" charset="-128"/>
                <a:ea typeface="Meiryo UI" pitchFamily="50" charset="-128"/>
              </a:rPr>
              <a:t>から離れる）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が増える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4649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RQ4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開発者はテスト駆動開発（</a:t>
            </a:r>
            <a:r>
              <a:rPr kumimoji="1" lang="en-US" altLang="ja-JP" dirty="0" smtClean="0"/>
              <a:t>TDD)</a:t>
            </a:r>
            <a:r>
              <a:rPr kumimoji="1" lang="ja-JP" altLang="en-US" dirty="0" smtClean="0"/>
              <a:t>に従っているのか？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TDD</a:t>
            </a:r>
            <a:r>
              <a:rPr kumimoji="1" lang="ja-JP" altLang="en-US" dirty="0" smtClean="0"/>
              <a:t>の厳密な定義に従っているのは</a:t>
            </a:r>
            <a:r>
              <a:rPr kumimoji="1" lang="en-US" altLang="ja-JP" dirty="0" smtClean="0">
                <a:solidFill>
                  <a:srgbClr val="FF0000"/>
                </a:solidFill>
              </a:rPr>
              <a:t>4%</a:t>
            </a:r>
            <a:r>
              <a:rPr kumimoji="1" lang="ja-JP" altLang="en-US" dirty="0" smtClean="0">
                <a:solidFill>
                  <a:srgbClr val="FF0000"/>
                </a:solidFill>
              </a:rPr>
              <a:t>だけ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kumimoji="1" lang="ja-JP" altLang="en-US" dirty="0" smtClean="0"/>
              <a:t>その開発者たちは</a:t>
            </a:r>
            <a:r>
              <a:rPr kumimoji="1" lang="en-US" altLang="ja-JP" dirty="0" smtClean="0">
                <a:solidFill>
                  <a:srgbClr val="FF0000"/>
                </a:solidFill>
              </a:rPr>
              <a:t>7</a:t>
            </a:r>
            <a:r>
              <a:rPr kumimoji="1" lang="ja-JP" altLang="en-US" dirty="0" smtClean="0">
                <a:solidFill>
                  <a:srgbClr val="FF0000"/>
                </a:solidFill>
              </a:rPr>
              <a:t>年から</a:t>
            </a:r>
            <a:r>
              <a:rPr kumimoji="1" lang="en-US" altLang="ja-JP" dirty="0" smtClean="0">
                <a:solidFill>
                  <a:srgbClr val="FF0000"/>
                </a:solidFill>
              </a:rPr>
              <a:t>10</a:t>
            </a:r>
            <a:r>
              <a:rPr kumimoji="1" lang="ja-JP" altLang="en-US" dirty="0" smtClean="0">
                <a:solidFill>
                  <a:srgbClr val="FF0000"/>
                </a:solidFill>
              </a:rPr>
              <a:t>年以上の経験</a:t>
            </a:r>
            <a:r>
              <a:rPr kumimoji="1" lang="ja-JP" altLang="en-US" dirty="0" smtClean="0"/>
              <a:t>がある人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TDD</a:t>
            </a:r>
            <a:r>
              <a:rPr kumimoji="1" lang="ja-JP" altLang="en-US" dirty="0" smtClean="0"/>
              <a:t>に従っていますと公言したプロジェクトのうち</a:t>
            </a:r>
            <a:r>
              <a:rPr kumimoji="1" lang="en-US" altLang="ja-JP" dirty="0" smtClean="0"/>
              <a:t>12%</a:t>
            </a:r>
            <a:r>
              <a:rPr lang="ja-JP" altLang="en-US" dirty="0" smtClean="0"/>
              <a:t>しか従ってなかった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4934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補足：テスト駆動開発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失敗</a:t>
            </a:r>
            <a:r>
              <a:rPr lang="ja-JP" altLang="en-US" dirty="0" smtClean="0"/>
              <a:t>するテストを書く</a:t>
            </a:r>
            <a:endParaRPr lang="en-US" altLang="ja-JP" dirty="0" smtClean="0"/>
          </a:p>
          <a:p>
            <a:pPr marL="914400" lvl="1" indent="-514350"/>
            <a:r>
              <a:rPr lang="ja-JP" altLang="en-US" dirty="0" smtClean="0"/>
              <a:t>最低限必要な状態を表現し，必要があれば追加していく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テスト</a:t>
            </a:r>
            <a:r>
              <a:rPr lang="ja-JP" altLang="en-US" dirty="0" smtClean="0"/>
              <a:t>を</a:t>
            </a:r>
            <a:r>
              <a:rPr lang="ja-JP" altLang="en-US" dirty="0"/>
              <a:t>成功できるよう</a:t>
            </a:r>
            <a:r>
              <a:rPr lang="ja-JP" altLang="en-US" dirty="0" smtClean="0"/>
              <a:t>にコードを書く</a:t>
            </a:r>
            <a:endParaRPr lang="en-US" altLang="ja-JP" dirty="0" smtClean="0"/>
          </a:p>
          <a:p>
            <a:pPr marL="914400" lvl="1" indent="-514350"/>
            <a:r>
              <a:rPr lang="ja-JP" altLang="en-US" dirty="0"/>
              <a:t>この時点で</a:t>
            </a:r>
            <a:r>
              <a:rPr lang="ja-JP" altLang="en-US" dirty="0" smtClean="0"/>
              <a:t>はどんな形でもよい（決め打ち等）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テストが成功できる状態のままコードを改良する</a:t>
            </a:r>
            <a:endParaRPr lang="en-US" altLang="ja-JP" dirty="0" smtClean="0"/>
          </a:p>
          <a:p>
            <a:pPr marL="914400" lvl="1" indent="-514350">
              <a:buFont typeface="+mj-lt"/>
              <a:buAutoNum type="arabicPeriod"/>
            </a:pPr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403648" y="4797152"/>
            <a:ext cx="6480720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 smtClean="0">
                <a:latin typeface="Meiryo UI" pitchFamily="50" charset="-128"/>
                <a:ea typeface="Meiryo UI" pitchFamily="50" charset="-128"/>
              </a:rPr>
              <a:t>インクリメンタルな開発手法</a:t>
            </a:r>
            <a:endParaRPr kumimoji="1" lang="en-US" altLang="ja-JP" sz="20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sz="2000" dirty="0" smtClean="0">
                <a:latin typeface="Meiryo UI" pitchFamily="50" charset="-128"/>
                <a:ea typeface="Meiryo UI" pitchFamily="50" charset="-128"/>
              </a:rPr>
              <a:t>開発者は常にテストが成功するコードを書くことで，安心できる</a:t>
            </a:r>
            <a:endParaRPr kumimoji="1" lang="en-US" altLang="ja-JP" sz="20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en-US" altLang="ja-JP" sz="2000" dirty="0" smtClean="0">
                <a:latin typeface="Meiryo UI" pitchFamily="50" charset="-128"/>
                <a:ea typeface="Meiryo UI" pitchFamily="50" charset="-128"/>
              </a:rPr>
              <a:t>“Clean code that works”</a:t>
            </a:r>
            <a:endParaRPr kumimoji="1" lang="ja-JP" altLang="en-US" sz="20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4476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RQ5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どのくらいテストしているのか？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テストに費やした時間で評価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ユーザ登録時に聞いた実装とテストの比の見積もりとの差分を分析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278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RQ5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1672431"/>
            <a:ext cx="6381750" cy="4381500"/>
          </a:xfrm>
        </p:spPr>
      </p:pic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5580112" y="2060848"/>
            <a:ext cx="3312368" cy="1800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見積もりよりも実装に時間がかかっているプロジェクトが多い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2829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IDE</a:t>
            </a:r>
            <a:r>
              <a:rPr kumimoji="1" lang="ja-JP" altLang="en-US" dirty="0" smtClean="0"/>
              <a:t>上で行われ</a:t>
            </a:r>
            <a:r>
              <a:rPr lang="ja-JP" altLang="en-US" dirty="0" smtClean="0"/>
              <a:t>るテストの実態を調査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プラグインを介して測定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どの</a:t>
            </a:r>
            <a:r>
              <a:rPr lang="ja-JP" altLang="en-US" dirty="0" smtClean="0"/>
              <a:t>程度テストされているかを明らかにした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ja-JP" altLang="en-US" dirty="0" smtClean="0"/>
              <a:t>この結果を受けて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開発者：テスト工数の過剰見積り気を付けてね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IDE</a:t>
            </a:r>
            <a:r>
              <a:rPr lang="ja-JP" altLang="en-US" dirty="0" smtClean="0"/>
              <a:t>開発者：テスト実行をサポートする機能付けてあげて（ある程度変更したらアラートが出る等）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研究者：理想と現実の差に気付け（アンケートと実態の差など）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683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RQ</a:t>
            </a:r>
            <a:r>
              <a:rPr kumimoji="1" lang="ja-JP" altLang="en-US" dirty="0" smtClean="0"/>
              <a:t>が細かくて，各分析結果に分析した理由がある</a:t>
            </a:r>
            <a:endParaRPr kumimoji="1" lang="en-US" altLang="ja-JP" dirty="0" smtClean="0"/>
          </a:p>
          <a:p>
            <a:pPr lvl="1"/>
            <a:r>
              <a:rPr lang="ja-JP" altLang="en-US" dirty="0">
                <a:solidFill>
                  <a:schemeClr val="bg1">
                    <a:lumMod val="95000"/>
                  </a:schemeClr>
                </a:solidFill>
              </a:rPr>
              <a:t>理由が</a:t>
            </a:r>
            <a:r>
              <a:rPr lang="ja-JP" altLang="en-US" dirty="0" smtClean="0">
                <a:solidFill>
                  <a:schemeClr val="bg1">
                    <a:lumMod val="95000"/>
                  </a:schemeClr>
                </a:solidFill>
              </a:rPr>
              <a:t>なく</a:t>
            </a:r>
            <a:r>
              <a:rPr lang="ja-JP" altLang="en-US" dirty="0">
                <a:solidFill>
                  <a:schemeClr val="bg1">
                    <a:lumMod val="95000"/>
                  </a:schemeClr>
                </a:solidFill>
              </a:rPr>
              <a:t>出て</a:t>
            </a:r>
            <a:r>
              <a:rPr lang="ja-JP" altLang="en-US" dirty="0" smtClean="0">
                <a:solidFill>
                  <a:schemeClr val="bg1">
                    <a:lumMod val="95000"/>
                  </a:schemeClr>
                </a:solidFill>
              </a:rPr>
              <a:t>くるのはあー</a:t>
            </a:r>
            <a:r>
              <a:rPr lang="ja-JP" altLang="en-US" dirty="0" err="1" smtClean="0">
                <a:solidFill>
                  <a:schemeClr val="bg1">
                    <a:lumMod val="95000"/>
                  </a:schemeClr>
                </a:solidFill>
              </a:rPr>
              <a:t>だこ</a:t>
            </a:r>
            <a:r>
              <a:rPr lang="ja-JP" altLang="en-US" dirty="0" smtClean="0">
                <a:solidFill>
                  <a:schemeClr val="bg1">
                    <a:lumMod val="95000"/>
                  </a:schemeClr>
                </a:solidFill>
              </a:rPr>
              <a:t>ーだ</a:t>
            </a:r>
            <a:endParaRPr lang="en-US" altLang="ja-JP" dirty="0" smtClean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endParaRPr kumimoji="1" lang="en-US" altLang="ja-JP" dirty="0" smtClean="0"/>
          </a:p>
          <a:p>
            <a:r>
              <a:rPr kumimoji="1" lang="ja-JP" altLang="en-US" dirty="0" smtClean="0"/>
              <a:t>半ば口コミでインストールさせてデータ収集できたのはすごい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インストールしてもらうためにしたことが</a:t>
            </a:r>
            <a:r>
              <a:rPr kumimoji="1" lang="en-US" altLang="ja-JP" dirty="0" smtClean="0"/>
              <a:t>11</a:t>
            </a:r>
            <a:r>
              <a:rPr kumimoji="1" lang="ja-JP" altLang="en-US" dirty="0" smtClean="0"/>
              <a:t>項目ほどあるので参考になる？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19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 dirty="0">
            <a:latin typeface="Meiryo UI" pitchFamily="50" charset="-128"/>
            <a:ea typeface="Meiryo UI" pitchFamily="50" charset="-128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メイリオ" pitchFamily="50" charset="-128"/>
            <a:ea typeface="メイリオ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327</TotalTime>
  <Words>906</Words>
  <Application>Microsoft Office PowerPoint</Application>
  <PresentationFormat>画面に合わせる (4:3)</PresentationFormat>
  <Paragraphs>135</Paragraphs>
  <Slides>15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blank</vt:lpstr>
      <vt:lpstr>PowerPoint プレゼンテーション</vt:lpstr>
      <vt:lpstr>背景と目的</vt:lpstr>
      <vt:lpstr>アプローチ</vt:lpstr>
      <vt:lpstr>アクティビティの計測例</vt:lpstr>
      <vt:lpstr>リサーチクエステョン</vt:lpstr>
      <vt:lpstr>結果RQ1</vt:lpstr>
      <vt:lpstr>結果RQ2</vt:lpstr>
      <vt:lpstr>結果RQ3</vt:lpstr>
      <vt:lpstr>RQ3.2 テスト失敗後のアクティビティ</vt:lpstr>
      <vt:lpstr>結果RQ4</vt:lpstr>
      <vt:lpstr>補足：テスト駆動開発</vt:lpstr>
      <vt:lpstr>結果RQ5</vt:lpstr>
      <vt:lpstr>結果RQ5</vt:lpstr>
      <vt:lpstr>まとめ</vt:lpstr>
      <vt:lpstr>所感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Hayato Yoshiyuki</dc:creator>
  <cp:lastModifiedBy>Hayato Yoshiyuki</cp:lastModifiedBy>
  <cp:revision>15</cp:revision>
  <dcterms:created xsi:type="dcterms:W3CDTF">2015-10-12T13:16:54Z</dcterms:created>
  <dcterms:modified xsi:type="dcterms:W3CDTF">2015-10-12T18:44:50Z</dcterms:modified>
</cp:coreProperties>
</file>