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4" r:id="rId3"/>
    <p:sldId id="261" r:id="rId4"/>
    <p:sldId id="260" r:id="rId5"/>
    <p:sldId id="269" r:id="rId6"/>
    <p:sldId id="265" r:id="rId7"/>
    <p:sldId id="266" r:id="rId8"/>
    <p:sldId id="270" r:id="rId9"/>
    <p:sldId id="267" r:id="rId10"/>
    <p:sldId id="268"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09" autoAdjust="0"/>
  </p:normalViewPr>
  <p:slideViewPr>
    <p:cSldViewPr snapToGrid="0">
      <p:cViewPr varScale="1">
        <p:scale>
          <a:sx n="47" d="100"/>
          <a:sy n="47" d="100"/>
        </p:scale>
        <p:origin x="20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597871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3023307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3777213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1907963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142768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3554190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28679088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2076735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4164311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33728445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766440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E095A-61C6-4F0E-8A1D-4D4570C705EC}" type="datetimeFigureOut">
              <a:rPr kumimoji="1" lang="ja-JP" altLang="en-US" smtClean="0"/>
              <a:t>2019/10/31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694531-ECE2-4E05-9B95-357483278C65}" type="slidenum">
              <a:rPr kumimoji="1" lang="ja-JP" altLang="en-US" smtClean="0"/>
              <a:t>‹#›</a:t>
            </a:fld>
            <a:endParaRPr kumimoji="1" lang="ja-JP" altLang="en-US"/>
          </a:p>
        </p:txBody>
      </p:sp>
    </p:spTree>
    <p:extLst>
      <p:ext uri="{BB962C8B-B14F-4D97-AF65-F5344CB8AC3E}">
        <p14:creationId xmlns:p14="http://schemas.microsoft.com/office/powerpoint/2010/main" val="26543320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76BCA5-99C9-4714-A5FE-D7261BD07864}"/>
              </a:ext>
            </a:extLst>
          </p:cNvPr>
          <p:cNvSpPr>
            <a:spLocks noGrp="1"/>
          </p:cNvSpPr>
          <p:nvPr>
            <p:ph type="ctrTitle"/>
          </p:nvPr>
        </p:nvSpPr>
        <p:spPr>
          <a:xfrm>
            <a:off x="1143000" y="1770460"/>
            <a:ext cx="6858000" cy="1079897"/>
          </a:xfrm>
        </p:spPr>
        <p:txBody>
          <a:bodyPr/>
          <a:lstStyle/>
          <a:p>
            <a:r>
              <a:rPr kumimoji="1" lang="ja-JP" altLang="en-US"/>
              <a:t>確率統計</a:t>
            </a:r>
            <a:endParaRPr kumimoji="1" lang="ja-JP" altLang="en-US" dirty="0"/>
          </a:p>
        </p:txBody>
      </p:sp>
      <p:sp>
        <p:nvSpPr>
          <p:cNvPr id="3" name="字幕 2">
            <a:extLst>
              <a:ext uri="{FF2B5EF4-FFF2-40B4-BE49-F238E27FC236}">
                <a16:creationId xmlns:a16="http://schemas.microsoft.com/office/drawing/2014/main" id="{AFD4ADDB-8B06-4360-94CA-43B94A7F4ADA}"/>
              </a:ext>
            </a:extLst>
          </p:cNvPr>
          <p:cNvSpPr>
            <a:spLocks noGrp="1"/>
          </p:cNvSpPr>
          <p:nvPr>
            <p:ph type="subTitle" idx="1"/>
          </p:nvPr>
        </p:nvSpPr>
        <p:spPr>
          <a:xfrm>
            <a:off x="4572000" y="4582714"/>
            <a:ext cx="3057525" cy="463154"/>
          </a:xfrm>
        </p:spPr>
        <p:txBody>
          <a:bodyPr/>
          <a:lstStyle/>
          <a:p>
            <a:r>
              <a:rPr kumimoji="1" lang="ja-JP" altLang="en-US"/>
              <a:t>発表者　森岡</a:t>
            </a:r>
            <a:r>
              <a:rPr lang="ja-JP" altLang="en-US"/>
              <a:t>　勇介</a:t>
            </a:r>
            <a:endParaRPr kumimoji="1" lang="ja-JP" altLang="en-US" dirty="0"/>
          </a:p>
        </p:txBody>
      </p:sp>
      <p:sp>
        <p:nvSpPr>
          <p:cNvPr id="4" name="テキスト ボックス 3">
            <a:extLst>
              <a:ext uri="{FF2B5EF4-FFF2-40B4-BE49-F238E27FC236}">
                <a16:creationId xmlns:a16="http://schemas.microsoft.com/office/drawing/2014/main" id="{D7A2B2E9-C5EF-4B64-B181-B958BFB28487}"/>
              </a:ext>
            </a:extLst>
          </p:cNvPr>
          <p:cNvSpPr txBox="1"/>
          <p:nvPr/>
        </p:nvSpPr>
        <p:spPr>
          <a:xfrm>
            <a:off x="3286125" y="3179460"/>
            <a:ext cx="2728912" cy="415498"/>
          </a:xfrm>
          <a:prstGeom prst="rect">
            <a:avLst/>
          </a:prstGeom>
          <a:noFill/>
        </p:spPr>
        <p:txBody>
          <a:bodyPr wrap="square" rtlCol="0">
            <a:spAutoFit/>
          </a:bodyPr>
          <a:lstStyle/>
          <a:p>
            <a:r>
              <a:rPr lang="ja-JP" altLang="en-US" sz="2100"/>
              <a:t>第７講　～　第８講</a:t>
            </a:r>
            <a:endParaRPr lang="ja-JP" altLang="en-US" sz="2100" dirty="0"/>
          </a:p>
        </p:txBody>
      </p:sp>
    </p:spTree>
    <p:extLst>
      <p:ext uri="{BB962C8B-B14F-4D97-AF65-F5344CB8AC3E}">
        <p14:creationId xmlns:p14="http://schemas.microsoft.com/office/powerpoint/2010/main" val="4132917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18EFBFB-6B35-4CE0-BEE6-71F41C005D00}"/>
              </a:ext>
            </a:extLst>
          </p:cNvPr>
          <p:cNvSpPr txBox="1"/>
          <p:nvPr/>
        </p:nvSpPr>
        <p:spPr>
          <a:xfrm>
            <a:off x="1400175" y="3043237"/>
            <a:ext cx="1757363" cy="784830"/>
          </a:xfrm>
          <a:prstGeom prst="rect">
            <a:avLst/>
          </a:prstGeom>
          <a:noFill/>
        </p:spPr>
        <p:txBody>
          <a:bodyPr wrap="square" rtlCol="0">
            <a:spAutoFit/>
          </a:bodyPr>
          <a:lstStyle/>
          <a:p>
            <a:r>
              <a:rPr lang="ja-JP" altLang="en-US" sz="4500" dirty="0"/>
              <a:t>第</a:t>
            </a:r>
            <a:r>
              <a:rPr lang="en-US" altLang="ja-JP" sz="4500" dirty="0"/>
              <a:t>7</a:t>
            </a:r>
            <a:r>
              <a:rPr lang="ja-JP" altLang="en-US" sz="4500" dirty="0"/>
              <a:t>講</a:t>
            </a:r>
          </a:p>
        </p:txBody>
      </p:sp>
    </p:spTree>
    <p:extLst>
      <p:ext uri="{BB962C8B-B14F-4D97-AF65-F5344CB8AC3E}">
        <p14:creationId xmlns:p14="http://schemas.microsoft.com/office/powerpoint/2010/main" val="1850971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9AAA5A1-A7FC-4125-A61C-7671E8D083A8}"/>
              </a:ext>
            </a:extLst>
          </p:cNvPr>
          <p:cNvSpPr txBox="1"/>
          <p:nvPr/>
        </p:nvSpPr>
        <p:spPr>
          <a:xfrm>
            <a:off x="391161" y="786314"/>
            <a:ext cx="2862579" cy="911676"/>
          </a:xfrm>
          <a:prstGeom prst="rect">
            <a:avLst/>
          </a:prstGeom>
          <a:noFill/>
          <a:ln w="19050">
            <a:solidFill>
              <a:schemeClr val="tx1"/>
            </a:solidFill>
          </a:ln>
        </p:spPr>
        <p:txBody>
          <a:bodyPr vert="horz" wrap="square" lIns="68580" tIns="34290" rIns="68580" bIns="34290" rtlCol="0" anchor="ctr">
            <a:normAutofit/>
          </a:bodyPr>
          <a:lstStyle/>
          <a:p>
            <a:pPr algn="ctr">
              <a:lnSpc>
                <a:spcPct val="90000"/>
              </a:lnSpc>
              <a:spcBef>
                <a:spcPct val="0"/>
              </a:spcBef>
              <a:spcAft>
                <a:spcPts val="450"/>
              </a:spcAft>
            </a:pPr>
            <a:r>
              <a:rPr lang="ja-JP" altLang="en-US" sz="2100" dirty="0">
                <a:latin typeface="+mj-lt"/>
                <a:ea typeface="+mj-ea"/>
                <a:cs typeface="+mj-cs"/>
              </a:rPr>
              <a:t>標準正規分布</a:t>
            </a:r>
            <a:endParaRPr lang="en-US" altLang="ja-JP" sz="2100" dirty="0">
              <a:latin typeface="+mj-lt"/>
              <a:ea typeface="+mj-ea"/>
              <a:cs typeface="+mj-cs"/>
            </a:endParaRPr>
          </a:p>
        </p:txBody>
      </p:sp>
      <p:sp>
        <p:nvSpPr>
          <p:cNvPr id="3" name="テキスト ボックス 2">
            <a:extLst>
              <a:ext uri="{FF2B5EF4-FFF2-40B4-BE49-F238E27FC236}">
                <a16:creationId xmlns:a16="http://schemas.microsoft.com/office/drawing/2014/main" id="{71CA1E39-16D7-4B01-8E1F-BF0353F2BB03}"/>
              </a:ext>
            </a:extLst>
          </p:cNvPr>
          <p:cNvSpPr txBox="1"/>
          <p:nvPr/>
        </p:nvSpPr>
        <p:spPr>
          <a:xfrm>
            <a:off x="1576148" y="2349386"/>
            <a:ext cx="5718732" cy="3492614"/>
          </a:xfrm>
          <a:prstGeom prst="rect">
            <a:avLst/>
          </a:prstGeom>
        </p:spPr>
        <p:txBody>
          <a:bodyPr vert="horz" lIns="68580" tIns="34290" rIns="68580" bIns="34290" rtlCol="0">
            <a:normAutofit/>
          </a:bodyPr>
          <a:lstStyle/>
          <a:p>
            <a:pPr marL="214313" indent="-171450">
              <a:lnSpc>
                <a:spcPct val="90000"/>
              </a:lnSpc>
              <a:spcAft>
                <a:spcPts val="450"/>
              </a:spcAft>
              <a:buFont typeface="Arial" panose="020B0604020202020204" pitchFamily="34" charset="0"/>
              <a:buChar char="•"/>
            </a:pPr>
            <a:r>
              <a:rPr lang="en-US" altLang="ja-JP" dirty="0"/>
              <a:t>-∞</a:t>
            </a:r>
            <a:r>
              <a:rPr lang="ja-JP" altLang="en-US" dirty="0"/>
              <a:t>から＋∞のすべての数値データからなる．</a:t>
            </a:r>
            <a:endParaRPr lang="en-US" altLang="ja-JP" dirty="0"/>
          </a:p>
          <a:p>
            <a:pPr marL="214313" indent="-171450">
              <a:lnSpc>
                <a:spcPct val="90000"/>
              </a:lnSpc>
              <a:spcAft>
                <a:spcPts val="450"/>
              </a:spcAft>
              <a:buFont typeface="Arial" panose="020B0604020202020204" pitchFamily="34" charset="0"/>
              <a:buChar char="•"/>
            </a:pPr>
            <a:endParaRPr lang="en-US" altLang="ja-JP" dirty="0"/>
          </a:p>
          <a:p>
            <a:pPr marL="214313" indent="-171450">
              <a:lnSpc>
                <a:spcPct val="90000"/>
              </a:lnSpc>
              <a:spcAft>
                <a:spcPts val="450"/>
              </a:spcAft>
              <a:buFont typeface="Arial" panose="020B0604020202020204" pitchFamily="34" charset="0"/>
              <a:buChar char="•"/>
            </a:pPr>
            <a:r>
              <a:rPr lang="ja-JP" altLang="en-US" dirty="0"/>
              <a:t>相対度数が数値によって異なる．</a:t>
            </a:r>
            <a:endParaRPr lang="en-US" altLang="ja-JP" dirty="0"/>
          </a:p>
          <a:p>
            <a:pPr marL="42863">
              <a:lnSpc>
                <a:spcPct val="90000"/>
              </a:lnSpc>
              <a:spcAft>
                <a:spcPts val="450"/>
              </a:spcAft>
            </a:pPr>
            <a:endParaRPr lang="en-US" altLang="ja-JP" dirty="0"/>
          </a:p>
          <a:p>
            <a:pPr marL="214313" indent="-171450">
              <a:lnSpc>
                <a:spcPct val="90000"/>
              </a:lnSpc>
              <a:spcAft>
                <a:spcPts val="450"/>
              </a:spcAft>
              <a:buFont typeface="Arial" panose="020B0604020202020204" pitchFamily="34" charset="0"/>
              <a:buChar char="•"/>
            </a:pPr>
            <a:r>
              <a:rPr lang="ja-JP" altLang="en-US" dirty="0"/>
              <a:t>平均値＝０，</a:t>
            </a:r>
            <a:r>
              <a:rPr lang="en-US" altLang="ja-JP" dirty="0"/>
              <a:t>S.D</a:t>
            </a:r>
            <a:r>
              <a:rPr lang="ja-JP" altLang="en-US" dirty="0"/>
              <a:t>＝１</a:t>
            </a:r>
            <a:endParaRPr lang="en-US" altLang="ja-JP" dirty="0"/>
          </a:p>
          <a:p>
            <a:pPr marL="214313" indent="-171450">
              <a:lnSpc>
                <a:spcPct val="90000"/>
              </a:lnSpc>
              <a:spcAft>
                <a:spcPts val="450"/>
              </a:spcAft>
              <a:buFont typeface="Arial" panose="020B0604020202020204" pitchFamily="34" charset="0"/>
              <a:buChar char="•"/>
            </a:pPr>
            <a:endParaRPr lang="en-US" altLang="ja-JP" dirty="0"/>
          </a:p>
          <a:p>
            <a:pPr marL="214313" indent="-171450">
              <a:lnSpc>
                <a:spcPct val="90000"/>
              </a:lnSpc>
              <a:spcAft>
                <a:spcPts val="450"/>
              </a:spcAft>
              <a:buFont typeface="Arial" panose="020B0604020202020204" pitchFamily="34" charset="0"/>
              <a:buChar char="•"/>
            </a:pPr>
            <a:r>
              <a:rPr lang="en-US" altLang="ja-JP" dirty="0"/>
              <a:t>(+1) ~ (-1)</a:t>
            </a:r>
            <a:r>
              <a:rPr lang="ja-JP" altLang="en-US" dirty="0"/>
              <a:t>のデータの相対度数が</a:t>
            </a:r>
            <a:r>
              <a:rPr lang="en-US" altLang="ja-JP" dirty="0"/>
              <a:t>0.6826</a:t>
            </a:r>
          </a:p>
          <a:p>
            <a:pPr marL="214313" indent="-171450">
              <a:lnSpc>
                <a:spcPct val="90000"/>
              </a:lnSpc>
              <a:spcAft>
                <a:spcPts val="450"/>
              </a:spcAft>
              <a:buFont typeface="Arial" panose="020B0604020202020204" pitchFamily="34" charset="0"/>
              <a:buChar char="•"/>
            </a:pPr>
            <a:endParaRPr lang="en-US" altLang="ja-JP" dirty="0"/>
          </a:p>
          <a:p>
            <a:pPr marL="214313" indent="-171450">
              <a:lnSpc>
                <a:spcPct val="90000"/>
              </a:lnSpc>
              <a:spcAft>
                <a:spcPts val="450"/>
              </a:spcAft>
              <a:buFont typeface="Arial" panose="020B0604020202020204" pitchFamily="34" charset="0"/>
              <a:buChar char="•"/>
            </a:pPr>
            <a:r>
              <a:rPr lang="en-US" altLang="ja-JP" dirty="0"/>
              <a:t>(+2) ~ (-2)</a:t>
            </a:r>
            <a:r>
              <a:rPr lang="ja-JP" altLang="en-US" dirty="0"/>
              <a:t>のデータの相対度数が</a:t>
            </a:r>
            <a:r>
              <a:rPr lang="en-US" altLang="ja-JP" dirty="0"/>
              <a:t>0.9544</a:t>
            </a:r>
          </a:p>
          <a:p>
            <a:pPr indent="-171450">
              <a:lnSpc>
                <a:spcPct val="90000"/>
              </a:lnSpc>
              <a:spcAft>
                <a:spcPts val="450"/>
              </a:spcAft>
              <a:buFont typeface="Arial" panose="020B0604020202020204" pitchFamily="34" charset="0"/>
              <a:buChar char="•"/>
            </a:pPr>
            <a:endParaRPr lang="en-US" altLang="ja-JP" dirty="0"/>
          </a:p>
        </p:txBody>
      </p:sp>
    </p:spTree>
    <p:extLst>
      <p:ext uri="{BB962C8B-B14F-4D97-AF65-F5344CB8AC3E}">
        <p14:creationId xmlns:p14="http://schemas.microsoft.com/office/powerpoint/2010/main" val="1334432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BCC2E02-70CD-49E4-BE99-30C71E29B3CC}"/>
              </a:ext>
            </a:extLst>
          </p:cNvPr>
          <p:cNvSpPr txBox="1"/>
          <p:nvPr/>
        </p:nvSpPr>
        <p:spPr>
          <a:xfrm>
            <a:off x="519288" y="722146"/>
            <a:ext cx="2522981" cy="1205295"/>
          </a:xfrm>
          <a:prstGeom prst="rect">
            <a:avLst/>
          </a:prstGeom>
          <a:noFill/>
          <a:ln w="19050">
            <a:solidFill>
              <a:schemeClr val="tx1"/>
            </a:solidFill>
          </a:ln>
        </p:spPr>
        <p:txBody>
          <a:bodyPr vert="horz" wrap="square" lIns="68580" tIns="34290" rIns="68580" bIns="34290" rtlCol="0" anchor="ctr">
            <a:normAutofit/>
          </a:bodyPr>
          <a:lstStyle/>
          <a:p>
            <a:pPr algn="ctr">
              <a:lnSpc>
                <a:spcPct val="90000"/>
              </a:lnSpc>
              <a:spcBef>
                <a:spcPct val="0"/>
              </a:spcBef>
              <a:spcAft>
                <a:spcPts val="450"/>
              </a:spcAft>
            </a:pPr>
            <a:r>
              <a:rPr lang="ja-JP" altLang="en-US" sz="2100" dirty="0">
                <a:latin typeface="+mj-lt"/>
                <a:ea typeface="+mj-ea"/>
                <a:cs typeface="+mj-cs"/>
              </a:rPr>
              <a:t>正規分布の</a:t>
            </a:r>
            <a:endParaRPr lang="en-US" altLang="ja-JP" sz="2100" dirty="0">
              <a:latin typeface="+mj-lt"/>
              <a:ea typeface="+mj-ea"/>
              <a:cs typeface="+mj-cs"/>
            </a:endParaRPr>
          </a:p>
          <a:p>
            <a:pPr algn="ctr">
              <a:lnSpc>
                <a:spcPct val="90000"/>
              </a:lnSpc>
              <a:spcBef>
                <a:spcPct val="0"/>
              </a:spcBef>
              <a:spcAft>
                <a:spcPts val="450"/>
              </a:spcAft>
            </a:pPr>
            <a:r>
              <a:rPr lang="ja-JP" altLang="en-US" sz="2100" dirty="0">
                <a:latin typeface="+mj-lt"/>
                <a:ea typeface="+mj-ea"/>
                <a:cs typeface="+mj-cs"/>
              </a:rPr>
              <a:t>性質</a:t>
            </a:r>
            <a:endParaRPr lang="en-US" altLang="ja-JP" sz="2100" dirty="0">
              <a:latin typeface="+mj-lt"/>
              <a:ea typeface="+mj-ea"/>
              <a:cs typeface="+mj-cs"/>
            </a:endParaRPr>
          </a:p>
        </p:txBody>
      </p:sp>
      <p:sp>
        <p:nvSpPr>
          <p:cNvPr id="3" name="テキスト ボックス 2">
            <a:extLst>
              <a:ext uri="{FF2B5EF4-FFF2-40B4-BE49-F238E27FC236}">
                <a16:creationId xmlns:a16="http://schemas.microsoft.com/office/drawing/2014/main" id="{3ACB6CF2-7630-4014-90F2-D54B960ADE5F}"/>
              </a:ext>
            </a:extLst>
          </p:cNvPr>
          <p:cNvSpPr txBox="1"/>
          <p:nvPr/>
        </p:nvSpPr>
        <p:spPr>
          <a:xfrm>
            <a:off x="432595" y="2418081"/>
            <a:ext cx="3438365" cy="3717774"/>
          </a:xfrm>
          <a:prstGeom prst="rect">
            <a:avLst/>
          </a:prstGeom>
        </p:spPr>
        <p:txBody>
          <a:bodyPr vert="horz" lIns="68580" tIns="34290" rIns="68580" bIns="34290" rtlCol="0">
            <a:normAutofit/>
          </a:bodyPr>
          <a:lstStyle/>
          <a:p>
            <a:pPr marL="214313" indent="-171450">
              <a:lnSpc>
                <a:spcPct val="90000"/>
              </a:lnSpc>
              <a:spcAft>
                <a:spcPts val="450"/>
              </a:spcAft>
              <a:buFont typeface="Arial" panose="020B0604020202020204" pitchFamily="34" charset="0"/>
              <a:buChar char="•"/>
            </a:pPr>
            <a:r>
              <a:rPr lang="ja-JP" altLang="en-US" sz="1600" dirty="0"/>
              <a:t>平均値＝</a:t>
            </a:r>
            <a:r>
              <a:rPr lang="en-US" altLang="ja-JP" sz="1600" dirty="0"/>
              <a:t>μ</a:t>
            </a:r>
            <a:r>
              <a:rPr lang="ja-JP" altLang="en-US" sz="1600" dirty="0"/>
              <a:t>，</a:t>
            </a:r>
            <a:r>
              <a:rPr lang="en-US" altLang="ja-JP" sz="1600" dirty="0"/>
              <a:t>S.D</a:t>
            </a:r>
            <a:r>
              <a:rPr lang="ja-JP" altLang="en-US" sz="1600" dirty="0"/>
              <a:t>＝</a:t>
            </a:r>
            <a:r>
              <a:rPr lang="en-US" altLang="ja-JP" sz="1600" dirty="0"/>
              <a:t>σ</a:t>
            </a:r>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r>
              <a:rPr lang="ja-JP" altLang="en-US" sz="1600" dirty="0"/>
              <a:t>標準正規分布のすべての数に一定数をかけ，一定数を加えると得られる．</a:t>
            </a:r>
            <a:endParaRPr lang="en-US" altLang="ja-JP" sz="1600" dirty="0"/>
          </a:p>
          <a:p>
            <a:pPr marL="42863">
              <a:lnSpc>
                <a:spcPct val="90000"/>
              </a:lnSpc>
              <a:spcAft>
                <a:spcPts val="450"/>
              </a:spcAft>
            </a:pPr>
            <a:r>
              <a:rPr lang="ja-JP" altLang="en-US" sz="1600" dirty="0"/>
              <a:t>　　　→　</a:t>
            </a:r>
            <a:r>
              <a:rPr lang="ja-JP" altLang="en-US" sz="1600" dirty="0">
                <a:solidFill>
                  <a:srgbClr val="FF0000"/>
                </a:solidFill>
              </a:rPr>
              <a:t>一般正規分布</a:t>
            </a:r>
            <a:endParaRPr lang="en-US" altLang="ja-JP" sz="1600" dirty="0">
              <a:solidFill>
                <a:srgbClr val="FF0000"/>
              </a:solidFill>
            </a:endParaRPr>
          </a:p>
          <a:p>
            <a:pPr marL="42863">
              <a:lnSpc>
                <a:spcPct val="90000"/>
              </a:lnSpc>
              <a:spcAft>
                <a:spcPts val="450"/>
              </a:spcAft>
            </a:pPr>
            <a:r>
              <a:rPr lang="en-US" altLang="ja-JP" sz="1600" dirty="0">
                <a:solidFill>
                  <a:srgbClr val="FF0000"/>
                </a:solidFill>
              </a:rPr>
              <a:t>      (</a:t>
            </a:r>
            <a:r>
              <a:rPr lang="ja-JP" altLang="en-US" sz="1600" dirty="0">
                <a:solidFill>
                  <a:srgbClr val="FF0000"/>
                </a:solidFill>
              </a:rPr>
              <a:t>一般正規分布</a:t>
            </a:r>
            <a:r>
              <a:rPr lang="en-US" altLang="ja-JP" sz="1600" dirty="0">
                <a:solidFill>
                  <a:srgbClr val="FF0000"/>
                </a:solidFill>
              </a:rPr>
              <a:t>)</a:t>
            </a:r>
            <a:r>
              <a:rPr lang="ja-JP" altLang="en-US" sz="1600" dirty="0">
                <a:solidFill>
                  <a:srgbClr val="FF0000"/>
                </a:solidFill>
              </a:rPr>
              <a:t>　＝　</a:t>
            </a:r>
            <a:r>
              <a:rPr lang="en-US" altLang="ja-JP" sz="1600" dirty="0">
                <a:solidFill>
                  <a:srgbClr val="FF0000"/>
                </a:solidFill>
              </a:rPr>
              <a:t>x ×σ</a:t>
            </a:r>
            <a:r>
              <a:rPr lang="ja-JP" altLang="en-US" sz="1600" dirty="0">
                <a:solidFill>
                  <a:srgbClr val="FF0000"/>
                </a:solidFill>
              </a:rPr>
              <a:t> </a:t>
            </a:r>
            <a:r>
              <a:rPr lang="en-US" altLang="ja-JP" sz="1600" dirty="0">
                <a:solidFill>
                  <a:srgbClr val="FF0000"/>
                </a:solidFill>
              </a:rPr>
              <a:t>+</a:t>
            </a:r>
            <a:r>
              <a:rPr lang="ja-JP" altLang="en-US" sz="1600" dirty="0">
                <a:solidFill>
                  <a:srgbClr val="FF0000"/>
                </a:solidFill>
              </a:rPr>
              <a:t> </a:t>
            </a:r>
            <a:r>
              <a:rPr lang="en-US" altLang="ja-JP" sz="1600" dirty="0">
                <a:solidFill>
                  <a:srgbClr val="FF0000"/>
                </a:solidFill>
              </a:rPr>
              <a:t>μ</a:t>
            </a:r>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r>
              <a:rPr lang="en-US" altLang="ja-JP" sz="1600" dirty="0"/>
              <a:t>(‐2σ) ~ (+2σ)</a:t>
            </a:r>
            <a:r>
              <a:rPr lang="ja-JP" altLang="en-US" sz="1600" dirty="0"/>
              <a:t>のデータの相対度数が</a:t>
            </a:r>
            <a:r>
              <a:rPr lang="en-US" altLang="ja-JP" sz="1600" dirty="0"/>
              <a:t>0.9544</a:t>
            </a:r>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r>
              <a:rPr lang="ja-JP" altLang="en-US" sz="1600" dirty="0"/>
              <a:t>自然や社会でもっともよくみられる分布である．</a:t>
            </a: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p:txBody>
      </p:sp>
      <p:pic>
        <p:nvPicPr>
          <p:cNvPr id="8" name="図 7">
            <a:extLst>
              <a:ext uri="{FF2B5EF4-FFF2-40B4-BE49-F238E27FC236}">
                <a16:creationId xmlns:a16="http://schemas.microsoft.com/office/drawing/2014/main" id="{085AD2E6-1746-408A-A63C-B970EE53A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73323" y="1886071"/>
            <a:ext cx="4688077" cy="2965208"/>
          </a:xfrm>
          <a:prstGeom prst="rect">
            <a:avLst/>
          </a:prstGeom>
        </p:spPr>
      </p:pic>
      <p:sp>
        <p:nvSpPr>
          <p:cNvPr id="4" name="テキスト ボックス 3">
            <a:extLst>
              <a:ext uri="{FF2B5EF4-FFF2-40B4-BE49-F238E27FC236}">
                <a16:creationId xmlns:a16="http://schemas.microsoft.com/office/drawing/2014/main" id="{93764022-B1F9-41BA-ADFE-E391C1604AAA}"/>
              </a:ext>
            </a:extLst>
          </p:cNvPr>
          <p:cNvSpPr txBox="1"/>
          <p:nvPr/>
        </p:nvSpPr>
        <p:spPr>
          <a:xfrm>
            <a:off x="432595" y="2684527"/>
            <a:ext cx="3327398" cy="2965208"/>
          </a:xfrm>
          <a:prstGeom prst="rect">
            <a:avLst/>
          </a:prstGeom>
        </p:spPr>
        <p:txBody>
          <a:bodyPr vert="horz" lIns="68580" tIns="34290" rIns="68580" bIns="34290" rtlCol="0">
            <a:normAutofit/>
          </a:bodyPr>
          <a:lstStyle/>
          <a:p>
            <a:pPr>
              <a:lnSpc>
                <a:spcPct val="90000"/>
              </a:lnSpc>
              <a:spcAft>
                <a:spcPts val="450"/>
              </a:spcAft>
            </a:pPr>
            <a:endParaRPr lang="en-US" altLang="ja-JP" sz="2800" dirty="0"/>
          </a:p>
        </p:txBody>
      </p:sp>
    </p:spTree>
    <p:extLst>
      <p:ext uri="{BB962C8B-B14F-4D97-AF65-F5344CB8AC3E}">
        <p14:creationId xmlns:p14="http://schemas.microsoft.com/office/powerpoint/2010/main" val="4044244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BCC2E02-70CD-49E4-BE99-30C71E29B3CC}"/>
              </a:ext>
            </a:extLst>
          </p:cNvPr>
          <p:cNvSpPr txBox="1"/>
          <p:nvPr/>
        </p:nvSpPr>
        <p:spPr>
          <a:xfrm>
            <a:off x="519288" y="722146"/>
            <a:ext cx="2522981" cy="1205295"/>
          </a:xfrm>
          <a:prstGeom prst="rect">
            <a:avLst/>
          </a:prstGeom>
          <a:noFill/>
          <a:ln w="19050">
            <a:solidFill>
              <a:schemeClr val="tx1"/>
            </a:solidFill>
          </a:ln>
        </p:spPr>
        <p:txBody>
          <a:bodyPr vert="horz" wrap="square" lIns="68580" tIns="34290" rIns="68580" bIns="34290" rtlCol="0" anchor="ctr">
            <a:normAutofit/>
          </a:bodyPr>
          <a:lstStyle/>
          <a:p>
            <a:pPr algn="ctr">
              <a:lnSpc>
                <a:spcPct val="90000"/>
              </a:lnSpc>
              <a:spcBef>
                <a:spcPct val="0"/>
              </a:spcBef>
              <a:spcAft>
                <a:spcPts val="450"/>
              </a:spcAft>
            </a:pPr>
            <a:r>
              <a:rPr lang="ja-JP" altLang="en-US" sz="2100" dirty="0">
                <a:latin typeface="+mj-lt"/>
                <a:ea typeface="+mj-ea"/>
                <a:cs typeface="+mj-cs"/>
              </a:rPr>
              <a:t>正規分布の</a:t>
            </a:r>
            <a:endParaRPr lang="en-US" altLang="ja-JP" sz="2100" dirty="0">
              <a:latin typeface="+mj-lt"/>
              <a:ea typeface="+mj-ea"/>
              <a:cs typeface="+mj-cs"/>
            </a:endParaRPr>
          </a:p>
          <a:p>
            <a:pPr algn="ctr">
              <a:lnSpc>
                <a:spcPct val="90000"/>
              </a:lnSpc>
              <a:spcBef>
                <a:spcPct val="0"/>
              </a:spcBef>
              <a:spcAft>
                <a:spcPts val="450"/>
              </a:spcAft>
            </a:pPr>
            <a:r>
              <a:rPr lang="ja-JP" altLang="en-US" sz="2100" dirty="0">
                <a:latin typeface="+mj-lt"/>
                <a:ea typeface="+mj-ea"/>
                <a:cs typeface="+mj-cs"/>
              </a:rPr>
              <a:t>性質</a:t>
            </a:r>
            <a:endParaRPr lang="en-US" altLang="ja-JP" sz="2100" dirty="0">
              <a:latin typeface="+mj-lt"/>
              <a:ea typeface="+mj-ea"/>
              <a:cs typeface="+mj-cs"/>
            </a:endParaRPr>
          </a:p>
        </p:txBody>
      </p:sp>
      <p:sp>
        <p:nvSpPr>
          <p:cNvPr id="3" name="テキスト ボックス 2">
            <a:extLst>
              <a:ext uri="{FF2B5EF4-FFF2-40B4-BE49-F238E27FC236}">
                <a16:creationId xmlns:a16="http://schemas.microsoft.com/office/drawing/2014/main" id="{3ACB6CF2-7630-4014-90F2-D54B960ADE5F}"/>
              </a:ext>
            </a:extLst>
          </p:cNvPr>
          <p:cNvSpPr txBox="1"/>
          <p:nvPr/>
        </p:nvSpPr>
        <p:spPr>
          <a:xfrm>
            <a:off x="199678" y="2418080"/>
            <a:ext cx="4098765" cy="3717774"/>
          </a:xfrm>
          <a:prstGeom prst="rect">
            <a:avLst/>
          </a:prstGeom>
        </p:spPr>
        <p:txBody>
          <a:bodyPr vert="horz" lIns="68580" tIns="34290" rIns="68580" bIns="34290" rtlCol="0">
            <a:normAutofit/>
          </a:bodyPr>
          <a:lstStyle/>
          <a:p>
            <a:pPr marL="42863">
              <a:lnSpc>
                <a:spcPct val="90000"/>
              </a:lnSpc>
              <a:spcAft>
                <a:spcPts val="450"/>
              </a:spcAft>
            </a:pPr>
            <a:r>
              <a:rPr lang="ja-JP" altLang="en-US" sz="1600" dirty="0"/>
              <a:t>平均値＝</a:t>
            </a:r>
            <a:r>
              <a:rPr lang="en-US" altLang="ja-JP" sz="1600" dirty="0"/>
              <a:t>μ</a:t>
            </a:r>
            <a:r>
              <a:rPr lang="ja-JP" altLang="en-US" sz="1600" dirty="0"/>
              <a:t>，</a:t>
            </a:r>
            <a:r>
              <a:rPr lang="en-US" altLang="ja-JP" sz="1600" dirty="0"/>
              <a:t>S.D</a:t>
            </a:r>
            <a:r>
              <a:rPr lang="ja-JP" altLang="en-US" sz="1600" dirty="0"/>
              <a:t>＝</a:t>
            </a:r>
            <a:r>
              <a:rPr lang="en-US" altLang="ja-JP" sz="1600" dirty="0"/>
              <a:t>σ</a:t>
            </a:r>
            <a:r>
              <a:rPr lang="ja-JP" altLang="en-US" sz="1600" dirty="0"/>
              <a:t>とすると，</a:t>
            </a:r>
            <a:endParaRPr lang="en-US" altLang="ja-JP" sz="1600" dirty="0"/>
          </a:p>
          <a:p>
            <a:pPr marL="42863">
              <a:lnSpc>
                <a:spcPct val="90000"/>
              </a:lnSpc>
              <a:spcAft>
                <a:spcPts val="450"/>
              </a:spcAft>
            </a:pPr>
            <a:endParaRPr lang="en-US" altLang="ja-JP" sz="1600" dirty="0"/>
          </a:p>
          <a:p>
            <a:pPr marL="42863">
              <a:lnSpc>
                <a:spcPct val="90000"/>
              </a:lnSpc>
              <a:spcAft>
                <a:spcPts val="450"/>
              </a:spcAft>
            </a:pPr>
            <a:r>
              <a:rPr lang="ja-JP" altLang="en-US" sz="1600" dirty="0"/>
              <a:t>　一般正規分布を標準正規分布に戻すには</a:t>
            </a:r>
            <a:endParaRPr lang="en-US" altLang="ja-JP" sz="1600" dirty="0"/>
          </a:p>
          <a:p>
            <a:pPr marL="42863">
              <a:lnSpc>
                <a:spcPct val="90000"/>
              </a:lnSpc>
              <a:spcAft>
                <a:spcPts val="450"/>
              </a:spcAft>
            </a:pPr>
            <a:r>
              <a:rPr lang="ja-JP" altLang="en-US" sz="1600" dirty="0"/>
              <a:t>　</a:t>
            </a:r>
            <a:r>
              <a:rPr lang="en-US" altLang="ja-JP" sz="1600" dirty="0"/>
              <a:t>(</a:t>
            </a:r>
            <a:r>
              <a:rPr lang="ja-JP" altLang="en-US" sz="1600" dirty="0"/>
              <a:t>標準正規分布</a:t>
            </a:r>
            <a:r>
              <a:rPr lang="en-US" altLang="ja-JP" sz="1600" dirty="0"/>
              <a:t>)</a:t>
            </a:r>
            <a:r>
              <a:rPr lang="ja-JP" altLang="en-US" sz="1600" dirty="0"/>
              <a:t>　＝　（</a:t>
            </a:r>
            <a:r>
              <a:rPr lang="en-US" altLang="ja-JP" sz="1600" dirty="0"/>
              <a:t>x</a:t>
            </a:r>
            <a:r>
              <a:rPr lang="ja-JP" altLang="en-US" sz="1600" dirty="0"/>
              <a:t> </a:t>
            </a:r>
            <a:r>
              <a:rPr lang="en-US" altLang="ja-JP" sz="1600" dirty="0"/>
              <a:t>-</a:t>
            </a:r>
            <a:r>
              <a:rPr lang="ja-JP" altLang="en-US" sz="1600" dirty="0"/>
              <a:t> </a:t>
            </a:r>
            <a:r>
              <a:rPr lang="en-US" altLang="ja-JP" sz="1600" dirty="0"/>
              <a:t>μ</a:t>
            </a:r>
            <a:r>
              <a:rPr lang="ja-JP" altLang="en-US" sz="1600" dirty="0"/>
              <a:t>）</a:t>
            </a:r>
            <a:r>
              <a:rPr lang="en-US" altLang="ja-JP" sz="1600" dirty="0"/>
              <a:t>÷σ</a:t>
            </a:r>
          </a:p>
          <a:p>
            <a:pPr marL="42863">
              <a:lnSpc>
                <a:spcPct val="90000"/>
              </a:lnSpc>
              <a:spcAft>
                <a:spcPts val="450"/>
              </a:spcAft>
            </a:pPr>
            <a:endParaRPr lang="en-US" altLang="ja-JP" sz="1600" dirty="0"/>
          </a:p>
          <a:p>
            <a:pPr marL="42863">
              <a:lnSpc>
                <a:spcPct val="90000"/>
              </a:lnSpc>
              <a:spcAft>
                <a:spcPts val="450"/>
              </a:spcAft>
            </a:pPr>
            <a:endParaRPr lang="en-US" altLang="ja-JP" sz="1600" dirty="0"/>
          </a:p>
          <a:p>
            <a:pPr marL="42863">
              <a:lnSpc>
                <a:spcPct val="90000"/>
              </a:lnSpc>
              <a:spcAft>
                <a:spcPts val="450"/>
              </a:spcAft>
            </a:pPr>
            <a:r>
              <a:rPr lang="ja-JP" altLang="en-US" dirty="0"/>
              <a:t>身長の分布やコインを複数枚投げたときに表がでた枚数の分布などが代表とされます．</a:t>
            </a:r>
            <a:endParaRPr lang="en-US" altLang="ja-JP" dirty="0"/>
          </a:p>
          <a:p>
            <a:pPr marL="42863">
              <a:lnSpc>
                <a:spcPct val="90000"/>
              </a:lnSpc>
              <a:spcAft>
                <a:spcPts val="450"/>
              </a:spcAft>
            </a:pPr>
            <a:endParaRPr lang="en-US" altLang="ja-JP" sz="1600" dirty="0"/>
          </a:p>
          <a:p>
            <a:pPr marL="42863">
              <a:lnSpc>
                <a:spcPct val="90000"/>
              </a:lnSpc>
              <a:spcAft>
                <a:spcPts val="450"/>
              </a:spcAft>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42863">
              <a:lnSpc>
                <a:spcPct val="90000"/>
              </a:lnSpc>
              <a:spcAft>
                <a:spcPts val="450"/>
              </a:spcAft>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a:p>
            <a:pPr marL="214313" indent="-171450">
              <a:lnSpc>
                <a:spcPct val="90000"/>
              </a:lnSpc>
              <a:spcAft>
                <a:spcPts val="450"/>
              </a:spcAft>
              <a:buFont typeface="Arial" panose="020B0604020202020204" pitchFamily="34" charset="0"/>
              <a:buChar char="•"/>
            </a:pPr>
            <a:endParaRPr lang="en-US" altLang="ja-JP" sz="1600" dirty="0"/>
          </a:p>
        </p:txBody>
      </p:sp>
      <p:pic>
        <p:nvPicPr>
          <p:cNvPr id="8" name="図 7">
            <a:extLst>
              <a:ext uri="{FF2B5EF4-FFF2-40B4-BE49-F238E27FC236}">
                <a16:creationId xmlns:a16="http://schemas.microsoft.com/office/drawing/2014/main" id="{085AD2E6-1746-408A-A63C-B970EE53A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8443" y="1858608"/>
            <a:ext cx="4688077" cy="2965208"/>
          </a:xfrm>
          <a:prstGeom prst="rect">
            <a:avLst/>
          </a:prstGeom>
        </p:spPr>
      </p:pic>
      <p:sp>
        <p:nvSpPr>
          <p:cNvPr id="4" name="テキスト ボックス 3">
            <a:extLst>
              <a:ext uri="{FF2B5EF4-FFF2-40B4-BE49-F238E27FC236}">
                <a16:creationId xmlns:a16="http://schemas.microsoft.com/office/drawing/2014/main" id="{93764022-B1F9-41BA-ADFE-E391C1604AAA}"/>
              </a:ext>
            </a:extLst>
          </p:cNvPr>
          <p:cNvSpPr txBox="1"/>
          <p:nvPr/>
        </p:nvSpPr>
        <p:spPr>
          <a:xfrm>
            <a:off x="432595" y="2684527"/>
            <a:ext cx="3327398" cy="2965208"/>
          </a:xfrm>
          <a:prstGeom prst="rect">
            <a:avLst/>
          </a:prstGeom>
        </p:spPr>
        <p:txBody>
          <a:bodyPr vert="horz" lIns="68580" tIns="34290" rIns="68580" bIns="34290" rtlCol="0">
            <a:normAutofit/>
          </a:bodyPr>
          <a:lstStyle/>
          <a:p>
            <a:pPr>
              <a:lnSpc>
                <a:spcPct val="90000"/>
              </a:lnSpc>
              <a:spcAft>
                <a:spcPts val="450"/>
              </a:spcAft>
            </a:pPr>
            <a:endParaRPr lang="en-US" altLang="ja-JP" sz="2800" dirty="0"/>
          </a:p>
        </p:txBody>
      </p:sp>
    </p:spTree>
    <p:extLst>
      <p:ext uri="{BB962C8B-B14F-4D97-AF65-F5344CB8AC3E}">
        <p14:creationId xmlns:p14="http://schemas.microsoft.com/office/powerpoint/2010/main" val="6232388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718EFBFB-6B35-4CE0-BEE6-71F41C005D00}"/>
              </a:ext>
            </a:extLst>
          </p:cNvPr>
          <p:cNvSpPr txBox="1"/>
          <p:nvPr/>
        </p:nvSpPr>
        <p:spPr>
          <a:xfrm>
            <a:off x="1400175" y="3043237"/>
            <a:ext cx="1757363" cy="784830"/>
          </a:xfrm>
          <a:prstGeom prst="rect">
            <a:avLst/>
          </a:prstGeom>
          <a:noFill/>
        </p:spPr>
        <p:txBody>
          <a:bodyPr wrap="square" rtlCol="0">
            <a:spAutoFit/>
          </a:bodyPr>
          <a:lstStyle/>
          <a:p>
            <a:r>
              <a:rPr lang="ja-JP" altLang="en-US" sz="4500" dirty="0"/>
              <a:t>第</a:t>
            </a:r>
            <a:r>
              <a:rPr lang="en-US" altLang="ja-JP" sz="4500" dirty="0"/>
              <a:t>8</a:t>
            </a:r>
            <a:r>
              <a:rPr lang="ja-JP" altLang="en-US" sz="4500" dirty="0"/>
              <a:t>講</a:t>
            </a:r>
          </a:p>
        </p:txBody>
      </p:sp>
    </p:spTree>
    <p:extLst>
      <p:ext uri="{BB962C8B-B14F-4D97-AF65-F5344CB8AC3E}">
        <p14:creationId xmlns:p14="http://schemas.microsoft.com/office/powerpoint/2010/main" val="836434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F88D4518-BF50-49F6-A76A-F5AE6548AB6F}"/>
              </a:ext>
            </a:extLst>
          </p:cNvPr>
          <p:cNvSpPr txBox="1"/>
          <p:nvPr/>
        </p:nvSpPr>
        <p:spPr>
          <a:xfrm>
            <a:off x="673417" y="813317"/>
            <a:ext cx="3898583" cy="523220"/>
          </a:xfrm>
          <a:prstGeom prst="rect">
            <a:avLst/>
          </a:prstGeom>
          <a:noFill/>
        </p:spPr>
        <p:txBody>
          <a:bodyPr wrap="square" rtlCol="0">
            <a:spAutoFit/>
          </a:bodyPr>
          <a:lstStyle/>
          <a:p>
            <a:r>
              <a:rPr lang="ja-JP" altLang="en-US" sz="2800" dirty="0"/>
              <a:t>正規分布を使った予言</a:t>
            </a:r>
          </a:p>
        </p:txBody>
      </p:sp>
      <p:sp>
        <p:nvSpPr>
          <p:cNvPr id="8" name="テキスト ボックス 7">
            <a:extLst>
              <a:ext uri="{FF2B5EF4-FFF2-40B4-BE49-F238E27FC236}">
                <a16:creationId xmlns:a16="http://schemas.microsoft.com/office/drawing/2014/main" id="{FE5B8FA0-4168-4865-96F2-99214488DE8F}"/>
              </a:ext>
            </a:extLst>
          </p:cNvPr>
          <p:cNvSpPr txBox="1"/>
          <p:nvPr/>
        </p:nvSpPr>
        <p:spPr>
          <a:xfrm>
            <a:off x="1516380" y="2169209"/>
            <a:ext cx="6111240" cy="2677656"/>
          </a:xfrm>
          <a:prstGeom prst="rect">
            <a:avLst/>
          </a:prstGeom>
          <a:noFill/>
        </p:spPr>
        <p:txBody>
          <a:bodyPr wrap="square" rtlCol="0">
            <a:spAutoFit/>
          </a:bodyPr>
          <a:lstStyle/>
          <a:p>
            <a:pPr marL="214313" indent="-214313">
              <a:buFont typeface="Arial" panose="020B0604020202020204" pitchFamily="34" charset="0"/>
              <a:buChar char="•"/>
            </a:pPr>
            <a:r>
              <a:rPr lang="ja-JP" altLang="en-US" sz="2400" dirty="0"/>
              <a:t>統計的推定に正規分布は役に立つ．</a:t>
            </a:r>
            <a:endParaRPr lang="en-US" altLang="ja-JP" sz="2400" dirty="0"/>
          </a:p>
          <a:p>
            <a:pPr marL="214313" indent="-214313">
              <a:buFont typeface="Arial" panose="020B0604020202020204" pitchFamily="34" charset="0"/>
              <a:buChar char="•"/>
            </a:pPr>
            <a:endParaRPr lang="en-US" altLang="ja-JP" sz="2400" dirty="0"/>
          </a:p>
          <a:p>
            <a:pPr marL="214313" indent="-214313">
              <a:buFont typeface="Arial" panose="020B0604020202020204" pitchFamily="34" charset="0"/>
              <a:buChar char="•"/>
            </a:pPr>
            <a:endParaRPr lang="en-US" altLang="ja-JP" sz="2400" dirty="0"/>
          </a:p>
          <a:p>
            <a:pPr marL="214313" indent="-214313">
              <a:buFont typeface="Arial" panose="020B0604020202020204" pitchFamily="34" charset="0"/>
              <a:buChar char="•"/>
            </a:pPr>
            <a:r>
              <a:rPr lang="ja-JP" altLang="en-US" sz="2400" dirty="0"/>
              <a:t>予言的中確率を大きくしたい．</a:t>
            </a:r>
            <a:endParaRPr lang="en-US" altLang="ja-JP" sz="2400" dirty="0"/>
          </a:p>
          <a:p>
            <a:pPr marL="214313" indent="-214313">
              <a:buFont typeface="Arial" panose="020B0604020202020204" pitchFamily="34" charset="0"/>
              <a:buChar char="•"/>
            </a:pPr>
            <a:endParaRPr lang="en-US" altLang="ja-JP" sz="2400" dirty="0"/>
          </a:p>
          <a:p>
            <a:pPr marL="214313" indent="-214313">
              <a:buFont typeface="Arial" panose="020B0604020202020204" pitchFamily="34" charset="0"/>
              <a:buChar char="•"/>
            </a:pPr>
            <a:endParaRPr lang="en-US" altLang="ja-JP" sz="2400" dirty="0"/>
          </a:p>
          <a:p>
            <a:pPr marL="214313" indent="-214313">
              <a:buFont typeface="Arial" panose="020B0604020202020204" pitchFamily="34" charset="0"/>
              <a:buChar char="•"/>
            </a:pPr>
            <a:r>
              <a:rPr lang="ja-JP" altLang="en-US" sz="2400" dirty="0"/>
              <a:t>予言的中確率の区間は短いほうがよい．</a:t>
            </a:r>
          </a:p>
        </p:txBody>
      </p:sp>
    </p:spTree>
    <p:extLst>
      <p:ext uri="{BB962C8B-B14F-4D97-AF65-F5344CB8AC3E}">
        <p14:creationId xmlns:p14="http://schemas.microsoft.com/office/powerpoint/2010/main" val="4237420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B3645DF-3572-4322-A412-AD8C0FA8F8BD}"/>
              </a:ext>
            </a:extLst>
          </p:cNvPr>
          <p:cNvSpPr txBox="1"/>
          <p:nvPr/>
        </p:nvSpPr>
        <p:spPr>
          <a:xfrm>
            <a:off x="733584" y="885982"/>
            <a:ext cx="4000976" cy="523220"/>
          </a:xfrm>
          <a:prstGeom prst="rect">
            <a:avLst/>
          </a:prstGeom>
          <a:noFill/>
        </p:spPr>
        <p:txBody>
          <a:bodyPr wrap="square" rtlCol="0">
            <a:spAutoFit/>
          </a:bodyPr>
          <a:lstStyle/>
          <a:p>
            <a:r>
              <a:rPr lang="ja-JP" altLang="en-US" sz="2800" dirty="0"/>
              <a:t>正規分布を使った予言</a:t>
            </a:r>
          </a:p>
        </p:txBody>
      </p:sp>
      <p:sp>
        <p:nvSpPr>
          <p:cNvPr id="6" name="テキスト ボックス 5">
            <a:extLst>
              <a:ext uri="{FF2B5EF4-FFF2-40B4-BE49-F238E27FC236}">
                <a16:creationId xmlns:a16="http://schemas.microsoft.com/office/drawing/2014/main" id="{BFEFB1F2-6357-4D34-B87D-B94DFC2555B4}"/>
              </a:ext>
            </a:extLst>
          </p:cNvPr>
          <p:cNvSpPr txBox="1"/>
          <p:nvPr/>
        </p:nvSpPr>
        <p:spPr>
          <a:xfrm>
            <a:off x="1432560" y="2509520"/>
            <a:ext cx="6278880" cy="2677656"/>
          </a:xfrm>
          <a:prstGeom prst="rect">
            <a:avLst/>
          </a:prstGeom>
          <a:noFill/>
        </p:spPr>
        <p:txBody>
          <a:bodyPr wrap="square" rtlCol="0">
            <a:spAutoFit/>
          </a:bodyPr>
          <a:lstStyle/>
          <a:p>
            <a:pPr marL="342900" indent="-342900">
              <a:buFont typeface="Arial" panose="020B0604020202020204" pitchFamily="34" charset="0"/>
              <a:buChar char="•"/>
            </a:pPr>
            <a:r>
              <a:rPr kumimoji="1" lang="ja-JP" altLang="en-US" sz="2400" dirty="0"/>
              <a:t>ヒストグラム通りにいくと「平均値の近く」が当たりやすくなっている．</a:t>
            </a:r>
            <a:endParaRPr kumimoji="1" lang="en-US" altLang="ja-JP" sz="2400" dirty="0"/>
          </a:p>
          <a:p>
            <a:pPr marL="342900" indent="-342900">
              <a:buFont typeface="Arial" panose="020B0604020202020204" pitchFamily="34" charset="0"/>
              <a:buChar char="•"/>
            </a:pPr>
            <a:endParaRPr kumimoji="1" lang="en-US" altLang="ja-JP" sz="2400" dirty="0"/>
          </a:p>
          <a:p>
            <a:pPr marL="342900" indent="-342900">
              <a:buFont typeface="Arial" panose="020B0604020202020204" pitchFamily="34" charset="0"/>
              <a:buChar char="•"/>
            </a:pPr>
            <a:r>
              <a:rPr kumimoji="1" lang="ja-JP" altLang="en-US" sz="2400" dirty="0"/>
              <a:t>発生確率が５パーセントを下回るものは予言が外れても仕方ないと考える．</a:t>
            </a:r>
            <a:endParaRPr kumimoji="1" lang="en-US" altLang="ja-JP" sz="2400" dirty="0"/>
          </a:p>
          <a:p>
            <a:pPr marL="342900" indent="-342900">
              <a:buFont typeface="Arial" panose="020B0604020202020204" pitchFamily="34" charset="0"/>
              <a:buChar char="•"/>
            </a:pPr>
            <a:endParaRPr kumimoji="1" lang="en-US" altLang="ja-JP" sz="2400" dirty="0"/>
          </a:p>
          <a:p>
            <a:endParaRPr kumimoji="1" lang="en-US" altLang="ja-JP" sz="2400" dirty="0"/>
          </a:p>
        </p:txBody>
      </p:sp>
    </p:spTree>
    <p:extLst>
      <p:ext uri="{BB962C8B-B14F-4D97-AF65-F5344CB8AC3E}">
        <p14:creationId xmlns:p14="http://schemas.microsoft.com/office/powerpoint/2010/main" val="3893952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B3645DF-3572-4322-A412-AD8C0FA8F8BD}"/>
              </a:ext>
            </a:extLst>
          </p:cNvPr>
          <p:cNvSpPr txBox="1"/>
          <p:nvPr/>
        </p:nvSpPr>
        <p:spPr>
          <a:xfrm>
            <a:off x="733584" y="885982"/>
            <a:ext cx="4000976" cy="523220"/>
          </a:xfrm>
          <a:prstGeom prst="rect">
            <a:avLst/>
          </a:prstGeom>
          <a:noFill/>
        </p:spPr>
        <p:txBody>
          <a:bodyPr wrap="square" rtlCol="0">
            <a:spAutoFit/>
          </a:bodyPr>
          <a:lstStyle/>
          <a:p>
            <a:r>
              <a:rPr lang="ja-JP" altLang="en-US" sz="2800" dirty="0"/>
              <a:t>正規分布を使った予言</a:t>
            </a:r>
          </a:p>
        </p:txBody>
      </p:sp>
      <p:sp>
        <p:nvSpPr>
          <p:cNvPr id="6" name="テキスト ボックス 5">
            <a:extLst>
              <a:ext uri="{FF2B5EF4-FFF2-40B4-BE49-F238E27FC236}">
                <a16:creationId xmlns:a16="http://schemas.microsoft.com/office/drawing/2014/main" id="{BFEFB1F2-6357-4D34-B87D-B94DFC2555B4}"/>
              </a:ext>
            </a:extLst>
          </p:cNvPr>
          <p:cNvSpPr txBox="1"/>
          <p:nvPr/>
        </p:nvSpPr>
        <p:spPr>
          <a:xfrm>
            <a:off x="1432560" y="1778000"/>
            <a:ext cx="6278880" cy="3600986"/>
          </a:xfrm>
          <a:prstGeom prst="rect">
            <a:avLst/>
          </a:prstGeom>
          <a:noFill/>
        </p:spPr>
        <p:txBody>
          <a:bodyPr wrap="square" rtlCol="0">
            <a:spAutoFit/>
          </a:bodyPr>
          <a:lstStyle/>
          <a:p>
            <a:r>
              <a:rPr kumimoji="1" lang="ja-JP" altLang="en-US" sz="2400" dirty="0"/>
              <a:t>平均値を</a:t>
            </a:r>
            <a:r>
              <a:rPr kumimoji="1" lang="en-US" altLang="ja-JP" sz="2400" dirty="0"/>
              <a:t>μ, S.D</a:t>
            </a:r>
            <a:r>
              <a:rPr kumimoji="1" lang="ja-JP" altLang="en-US" sz="2400" dirty="0"/>
              <a:t>を</a:t>
            </a:r>
            <a:r>
              <a:rPr kumimoji="1" lang="en-US" altLang="ja-JP" sz="2400" dirty="0"/>
              <a:t>σ</a:t>
            </a:r>
            <a:r>
              <a:rPr kumimoji="1" lang="ja-JP" altLang="en-US" sz="2400" dirty="0"/>
              <a:t>とすると「</a:t>
            </a:r>
            <a:r>
              <a:rPr kumimoji="1" lang="en-US" altLang="ja-JP" sz="2400" dirty="0"/>
              <a:t>95</a:t>
            </a:r>
            <a:r>
              <a:rPr kumimoji="1" lang="ja-JP" altLang="en-US" sz="2400" dirty="0"/>
              <a:t>パーセント予言的中区間」は</a:t>
            </a:r>
            <a:endParaRPr kumimoji="1" lang="en-US" altLang="ja-JP" sz="2400" dirty="0"/>
          </a:p>
          <a:p>
            <a:endParaRPr kumimoji="1" lang="en-US" altLang="ja-JP" sz="2400" dirty="0"/>
          </a:p>
          <a:p>
            <a:r>
              <a:rPr kumimoji="1" lang="ja-JP" altLang="en-US" sz="2400" dirty="0"/>
              <a:t>（</a:t>
            </a:r>
            <a:r>
              <a:rPr kumimoji="1" lang="en-US" altLang="ja-JP" sz="2400" dirty="0"/>
              <a:t>μ </a:t>
            </a:r>
            <a:r>
              <a:rPr kumimoji="1" lang="ja-JP" altLang="en-US" sz="2400" dirty="0"/>
              <a:t>－ </a:t>
            </a:r>
            <a:r>
              <a:rPr kumimoji="1" lang="en-US" altLang="ja-JP" sz="2400" dirty="0"/>
              <a:t>1.96σ</a:t>
            </a:r>
            <a:r>
              <a:rPr kumimoji="1" lang="ja-JP" altLang="en-US" sz="2400" dirty="0"/>
              <a:t>）以上　（</a:t>
            </a:r>
            <a:r>
              <a:rPr kumimoji="1" lang="en-US" altLang="ja-JP" sz="2400" dirty="0"/>
              <a:t>μ</a:t>
            </a:r>
            <a:r>
              <a:rPr kumimoji="1" lang="ja-JP" altLang="en-US" sz="2400" dirty="0"/>
              <a:t> </a:t>
            </a:r>
            <a:r>
              <a:rPr kumimoji="1" lang="en-US" altLang="ja-JP" sz="2400" dirty="0"/>
              <a:t>+ 1.96σ</a:t>
            </a:r>
            <a:r>
              <a:rPr kumimoji="1" lang="ja-JP" altLang="en-US" sz="2400" dirty="0"/>
              <a:t>）以下である．</a:t>
            </a:r>
            <a:endParaRPr kumimoji="1" lang="en-US" altLang="ja-JP" sz="2400" dirty="0"/>
          </a:p>
          <a:p>
            <a:endParaRPr kumimoji="1" lang="en-US" altLang="ja-JP" sz="2400" dirty="0"/>
          </a:p>
          <a:p>
            <a:r>
              <a:rPr kumimoji="1" lang="en-US" altLang="ja-JP" sz="2000" dirty="0"/>
              <a:t>±</a:t>
            </a:r>
            <a:r>
              <a:rPr kumimoji="1" lang="ja-JP" altLang="en-US" sz="2000" dirty="0"/>
              <a:t>２</a:t>
            </a:r>
            <a:r>
              <a:rPr kumimoji="1" lang="en-US" altLang="ja-JP" sz="2000" dirty="0"/>
              <a:t>σ</a:t>
            </a:r>
            <a:r>
              <a:rPr kumimoji="1" lang="ja-JP" altLang="en-US" sz="2000" dirty="0"/>
              <a:t>のときの相対度数が</a:t>
            </a:r>
            <a:r>
              <a:rPr lang="en-US" altLang="ja-JP" sz="2000" dirty="0"/>
              <a:t>0.9544</a:t>
            </a:r>
            <a:r>
              <a:rPr lang="ja-JP" altLang="en-US" sz="2000" dirty="0"/>
              <a:t>なので，微調整をするために</a:t>
            </a:r>
            <a:r>
              <a:rPr lang="en-US" altLang="ja-JP" sz="2000" dirty="0"/>
              <a:t>1.96σ</a:t>
            </a:r>
            <a:r>
              <a:rPr lang="ja-JP" altLang="en-US" sz="2000" dirty="0"/>
              <a:t>となっているがこれでもぴったり</a:t>
            </a:r>
            <a:r>
              <a:rPr lang="en-US" altLang="ja-JP" sz="2000" dirty="0"/>
              <a:t>95</a:t>
            </a:r>
            <a:r>
              <a:rPr lang="ja-JP" altLang="en-US" sz="2000" dirty="0"/>
              <a:t>パーセントになっているわけではない．</a:t>
            </a:r>
            <a:endParaRPr lang="en-US" altLang="ja-JP" sz="2000" dirty="0"/>
          </a:p>
          <a:p>
            <a:endParaRPr kumimoji="1" lang="en-US" altLang="ja-JP" sz="2400" dirty="0"/>
          </a:p>
        </p:txBody>
      </p:sp>
    </p:spTree>
    <p:extLst>
      <p:ext uri="{BB962C8B-B14F-4D97-AF65-F5344CB8AC3E}">
        <p14:creationId xmlns:p14="http://schemas.microsoft.com/office/powerpoint/2010/main" val="32953895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70D39D73-500F-4A2F-8A78-2878D84DC13A}"/>
              </a:ext>
            </a:extLst>
          </p:cNvPr>
          <p:cNvSpPr txBox="1"/>
          <p:nvPr/>
        </p:nvSpPr>
        <p:spPr>
          <a:xfrm>
            <a:off x="762000" y="721360"/>
            <a:ext cx="3423920" cy="769441"/>
          </a:xfrm>
          <a:prstGeom prst="rect">
            <a:avLst/>
          </a:prstGeom>
          <a:noFill/>
        </p:spPr>
        <p:txBody>
          <a:bodyPr wrap="square" rtlCol="0">
            <a:spAutoFit/>
          </a:bodyPr>
          <a:lstStyle/>
          <a:p>
            <a:r>
              <a:rPr kumimoji="1" lang="ja-JP" altLang="en-US" sz="4400" dirty="0"/>
              <a:t>まとめ</a:t>
            </a:r>
          </a:p>
        </p:txBody>
      </p:sp>
      <p:sp>
        <p:nvSpPr>
          <p:cNvPr id="4" name="テキスト ボックス 3">
            <a:extLst>
              <a:ext uri="{FF2B5EF4-FFF2-40B4-BE49-F238E27FC236}">
                <a16:creationId xmlns:a16="http://schemas.microsoft.com/office/drawing/2014/main" id="{D5576188-11C6-462C-BE7B-1AFD4B209BD9}"/>
              </a:ext>
            </a:extLst>
          </p:cNvPr>
          <p:cNvSpPr txBox="1"/>
          <p:nvPr/>
        </p:nvSpPr>
        <p:spPr>
          <a:xfrm>
            <a:off x="1158240" y="2225040"/>
            <a:ext cx="6766560" cy="2246769"/>
          </a:xfrm>
          <a:prstGeom prst="rect">
            <a:avLst/>
          </a:prstGeom>
          <a:noFill/>
        </p:spPr>
        <p:txBody>
          <a:bodyPr wrap="square" rtlCol="0">
            <a:spAutoFit/>
          </a:bodyPr>
          <a:lstStyle/>
          <a:p>
            <a:r>
              <a:rPr kumimoji="1" lang="ja-JP" altLang="en-US" sz="2000" dirty="0"/>
              <a:t>　正規分布は社会のなかだけでなく，自然のなかでもみられる分布であり，最もよく出てくる分布であるという性質から予言に役に立つということが分かった．</a:t>
            </a:r>
            <a:endParaRPr kumimoji="1" lang="en-US" altLang="ja-JP" sz="2000" dirty="0"/>
          </a:p>
          <a:p>
            <a:endParaRPr kumimoji="1" lang="en-US" altLang="ja-JP" sz="2000" dirty="0"/>
          </a:p>
          <a:p>
            <a:endParaRPr kumimoji="1" lang="en-US" altLang="ja-JP" sz="2000" dirty="0"/>
          </a:p>
          <a:p>
            <a:r>
              <a:rPr kumimoji="1" lang="ja-JP" altLang="en-US" sz="2000" dirty="0"/>
              <a:t>　予言は５パーセント外れるという「いい加減さ」を許容することでかなり狭い区間の予言を可能にする・</a:t>
            </a:r>
            <a:endParaRPr kumimoji="1" lang="en-US" altLang="ja-JP" sz="2000" dirty="0"/>
          </a:p>
        </p:txBody>
      </p:sp>
    </p:spTree>
    <p:extLst>
      <p:ext uri="{BB962C8B-B14F-4D97-AF65-F5344CB8AC3E}">
        <p14:creationId xmlns:p14="http://schemas.microsoft.com/office/powerpoint/2010/main" val="359118562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398</TotalTime>
  <Words>222</Words>
  <Application>Microsoft Office PowerPoint</Application>
  <PresentationFormat>画面に合わせる (4:3)</PresentationFormat>
  <Paragraphs>67</Paragraphs>
  <Slides>10</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10</vt:i4>
      </vt:variant>
    </vt:vector>
  </HeadingPairs>
  <TitlesOfParts>
    <vt:vector size="14" baseType="lpstr">
      <vt:lpstr>Arial</vt:lpstr>
      <vt:lpstr>Calibri</vt:lpstr>
      <vt:lpstr>Calibri Light</vt:lpstr>
      <vt:lpstr>Office テーマ</vt:lpstr>
      <vt:lpstr>確率統計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確率統計</dc:title>
  <dc:creator>森岡　勇介</dc:creator>
  <cp:lastModifiedBy>森岡　勇介</cp:lastModifiedBy>
  <cp:revision>12</cp:revision>
  <dcterms:created xsi:type="dcterms:W3CDTF">2019-10-30T17:44:05Z</dcterms:created>
  <dcterms:modified xsi:type="dcterms:W3CDTF">2019-10-31T05:39:23Z</dcterms:modified>
</cp:coreProperties>
</file>