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4" r:id="rId9"/>
    <p:sldId id="260" r:id="rId10"/>
    <p:sldId id="265" r:id="rId11"/>
    <p:sldId id="266" r:id="rId12"/>
    <p:sldId id="267" r:id="rId13"/>
    <p:sldId id="269" r:id="rId14"/>
    <p:sldId id="270" r:id="rId15"/>
    <p:sldId id="271" r:id="rId16"/>
    <p:sldId id="268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9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7846-E3CE-4FB1-9405-43B9BE170FBF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itchFamily="50" charset="-128"/>
                <a:ea typeface="Meiryo UI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Meiryo UI" pitchFamily="50" charset="-128"/>
                <a:ea typeface="Meiryo UI" pitchFamily="50" charset="-128"/>
              </a:defRPr>
            </a:lvl1pPr>
            <a:lvl2pPr algn="just">
              <a:defRPr>
                <a:latin typeface="Meiryo UI" pitchFamily="50" charset="-128"/>
                <a:ea typeface="Meiryo UI" pitchFamily="50" charset="-128"/>
              </a:defRPr>
            </a:lvl2pPr>
            <a:lvl3pPr algn="just">
              <a:defRPr>
                <a:latin typeface="Meiryo UI" pitchFamily="50" charset="-128"/>
                <a:ea typeface="Meiryo UI" pitchFamily="50" charset="-128"/>
              </a:defRPr>
            </a:lvl3pPr>
            <a:lvl4pPr algn="just">
              <a:defRPr>
                <a:latin typeface="Meiryo UI" pitchFamily="50" charset="-128"/>
                <a:ea typeface="Meiryo UI" pitchFamily="50" charset="-128"/>
              </a:defRPr>
            </a:lvl4pPr>
            <a:lvl5pPr algn="just">
              <a:defRPr>
                <a:latin typeface="Meiryo UI" pitchFamily="50" charset="-128"/>
                <a:ea typeface="Meiryo UI" pitchFamily="50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E001-1172-4A3D-A78D-6777E0A23E13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5135-A770-4596-B1E0-A4FABFFECE30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6010-87AF-4C89-974F-04476A8DC7D9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6226-1AFC-4FB1-A9A4-D62D2D7DC895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0D8D-84A8-4C39-AB0F-3DD071494157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0BB1-CC21-49C9-A9CF-D74CEAFC6183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187E-197C-46B5-B228-1EEF9E9F7CDB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0E5BF-54E3-49C2-81A9-89AF290DB069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66AD-097D-4F99-B403-0272D47320B7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4E901336-0A9D-4714-807D-8FA4F9B04F7C}" type="datetime1">
              <a:rPr lang="ja-JP" altLang="en-US" smtClean="0"/>
              <a:t>2015/7/13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Are Bullies more Productive? </a:t>
            </a:r>
            <a:r>
              <a:rPr kumimoji="1" lang="en-US" altLang="ja-JP" sz="4000" dirty="0" smtClean="0"/>
              <a:t>Empirical Study of </a:t>
            </a:r>
            <a:r>
              <a:rPr kumimoji="1" lang="en-US" altLang="ja-JP" sz="4000" dirty="0" err="1" smtClean="0"/>
              <a:t>Affectiveness</a:t>
            </a:r>
            <a:r>
              <a:rPr kumimoji="1" lang="en-US" altLang="ja-JP" sz="4000" dirty="0" smtClean="0"/>
              <a:t> vs. Issue Fixing Time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kumimoji="1" lang="en-US" altLang="ja-JP" dirty="0" smtClean="0"/>
              <a:t>Macro </a:t>
            </a:r>
            <a:r>
              <a:rPr kumimoji="1" lang="en-US" altLang="ja-JP" dirty="0" err="1" smtClean="0"/>
              <a:t>Ortu</a:t>
            </a:r>
            <a:endParaRPr kumimoji="1" lang="en-US" altLang="ja-JP" dirty="0" smtClean="0"/>
          </a:p>
          <a:p>
            <a:r>
              <a:rPr lang="en-US" altLang="ja-JP" dirty="0" smtClean="0"/>
              <a:t>Bram Adams</a:t>
            </a:r>
          </a:p>
          <a:p>
            <a:r>
              <a:rPr kumimoji="1" lang="en-US" altLang="ja-JP" dirty="0" smtClean="0"/>
              <a:t>Giuseppe </a:t>
            </a:r>
            <a:r>
              <a:rPr kumimoji="1" lang="en-US" altLang="ja-JP" dirty="0" err="1" smtClean="0"/>
              <a:t>Destefanis</a:t>
            </a:r>
            <a:endParaRPr kumimoji="1" lang="en-US" altLang="ja-JP" dirty="0" smtClean="0"/>
          </a:p>
          <a:p>
            <a:r>
              <a:rPr lang="en-US" altLang="ja-JP" dirty="0" err="1" smtClean="0"/>
              <a:t>Parastou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Tourani</a:t>
            </a:r>
            <a:endParaRPr lang="en-US" altLang="ja-JP" dirty="0" smtClean="0"/>
          </a:p>
          <a:p>
            <a:r>
              <a:rPr kumimoji="1" lang="en-US" altLang="ja-JP" dirty="0" smtClean="0"/>
              <a:t>Michele </a:t>
            </a:r>
            <a:r>
              <a:rPr kumimoji="1" lang="en-US" altLang="ja-JP" dirty="0" err="1" smtClean="0"/>
              <a:t>Marchesi</a:t>
            </a:r>
            <a:endParaRPr kumimoji="1" lang="en-US" altLang="ja-JP" dirty="0" smtClean="0"/>
          </a:p>
          <a:p>
            <a:r>
              <a:rPr lang="en-US" altLang="ja-JP" dirty="0" smtClean="0"/>
              <a:t>Roberto </a:t>
            </a:r>
            <a:r>
              <a:rPr lang="en-US" altLang="ja-JP" dirty="0" err="1" smtClean="0"/>
              <a:t>Tonelli</a:t>
            </a:r>
            <a:endParaRPr lang="en-US" altLang="ja-JP" dirty="0" smtClean="0"/>
          </a:p>
          <a:p>
            <a:r>
              <a:rPr kumimoji="1" lang="en-US" altLang="ja-JP" dirty="0" smtClean="0"/>
              <a:t>MSR’15 pp.303--313</a:t>
            </a:r>
          </a:p>
          <a:p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057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 smtClean="0"/>
              <a:t>サッカーなどのチームスポーツでは，個人の能力だけでなく，</a:t>
            </a:r>
            <a:r>
              <a:rPr lang="ja-JP" altLang="en-US" dirty="0"/>
              <a:t>人の</a:t>
            </a:r>
            <a:r>
              <a:rPr kumimoji="1" lang="ja-JP" altLang="en-US" dirty="0" smtClean="0"/>
              <a:t>感情的な面も重要である</a:t>
            </a:r>
            <a:endParaRPr kumimoji="1" lang="en-US" altLang="ja-JP" dirty="0" smtClean="0"/>
          </a:p>
          <a:p>
            <a:pPr lvl="1"/>
            <a:r>
              <a:rPr lang="ja-JP" altLang="en-US" dirty="0" err="1"/>
              <a:t>うざい</a:t>
            </a:r>
            <a:r>
              <a:rPr lang="ja-JP" altLang="en-US" dirty="0" smtClean="0"/>
              <a:t>コーチのせいでモチベーション上がらない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ソフトウェア開発も同様に，チームの生産性は感情面に左右される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OSS</a:t>
            </a:r>
            <a:r>
              <a:rPr lang="ja-JP" altLang="en-US" dirty="0" smtClean="0"/>
              <a:t>開発などの分散環境では，メールの文面等から感情を察する必要がある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Face-to-face</a:t>
            </a:r>
            <a:r>
              <a:rPr kumimoji="1" lang="ja-JP" altLang="en-US" dirty="0" smtClean="0"/>
              <a:t>でないコミュニケーションは無礼なふるまいをしてしまいがち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新参</a:t>
            </a:r>
            <a:r>
              <a:rPr lang="ja-JP" altLang="en-US" dirty="0" smtClean="0"/>
              <a:t>が入ってきにくくなったりする</a:t>
            </a:r>
            <a:endParaRPr lang="en-US" altLang="ja-JP" dirty="0" smtClean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0F16-2C02-4260-9E5A-6EA0021EC91F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1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先行研究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目視で開発者間の議論を分析した研究が行われている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ポジティブ</a:t>
            </a:r>
            <a:r>
              <a:rPr lang="ja-JP" altLang="en-US" dirty="0" smtClean="0"/>
              <a:t>な話をしていると，</a:t>
            </a:r>
            <a:r>
              <a:rPr lang="en-US" altLang="ja-JP" dirty="0" smtClean="0"/>
              <a:t>issue</a:t>
            </a:r>
            <a:r>
              <a:rPr lang="ja-JP" altLang="en-US" dirty="0" smtClean="0"/>
              <a:t>の解決が早い</a:t>
            </a:r>
            <a:endParaRPr lang="en-US" altLang="ja-JP" dirty="0" smtClean="0"/>
          </a:p>
          <a:p>
            <a:pPr lvl="1"/>
            <a:r>
              <a:rPr lang="ja-JP" altLang="en-US" dirty="0"/>
              <a:t>目視</a:t>
            </a:r>
            <a:r>
              <a:rPr lang="ja-JP" altLang="en-US" dirty="0" smtClean="0"/>
              <a:t>なので</a:t>
            </a:r>
            <a:r>
              <a:rPr lang="ja-JP" altLang="en-US" dirty="0" smtClean="0">
                <a:solidFill>
                  <a:srgbClr val="FF0000"/>
                </a:solidFill>
              </a:rPr>
              <a:t>件数が少ない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そこで，</a:t>
            </a:r>
            <a:r>
              <a:rPr lang="en-US" altLang="ja-JP" dirty="0" smtClean="0"/>
              <a:t>56</a:t>
            </a:r>
            <a:r>
              <a:rPr lang="ja-JP" altLang="en-US" dirty="0" smtClean="0"/>
              <a:t>万件以上のコメントを分析して，人の感情と生産性の関係を明らかにする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152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先行研究の例</a:t>
            </a:r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Politeness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“</a:t>
            </a:r>
            <a:r>
              <a:rPr kumimoji="1" lang="ja-JP" altLang="en-US" dirty="0" smtClean="0"/>
              <a:t>他人をなごやかにさせる能力</a:t>
            </a:r>
            <a:r>
              <a:rPr kumimoji="1" lang="en-US" altLang="ja-JP" dirty="0" smtClean="0"/>
              <a:t>”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26081"/>
            <a:ext cx="4104456" cy="216315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192" y="3482025"/>
            <a:ext cx="4232304" cy="203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4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先行研究の例</a:t>
            </a:r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Sentiment</a:t>
            </a:r>
          </a:p>
          <a:p>
            <a:pPr lvl="1"/>
            <a:r>
              <a:rPr kumimoji="1" lang="ja-JP" altLang="en-US" dirty="0" smtClean="0"/>
              <a:t>短い文章の</a:t>
            </a:r>
            <a:r>
              <a:rPr kumimoji="1" lang="en-US" altLang="ja-JP" dirty="0" smtClean="0"/>
              <a:t>Negative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Positive</a:t>
            </a:r>
            <a:r>
              <a:rPr kumimoji="1" lang="ja-JP" altLang="en-US" dirty="0" smtClean="0"/>
              <a:t>をそれぞれ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段階評価</a:t>
            </a:r>
            <a:endParaRPr kumimoji="1" lang="en-US" altLang="ja-JP" dirty="0" smtClean="0"/>
          </a:p>
          <a:p>
            <a:pPr lvl="1"/>
            <a:r>
              <a:rPr lang="en-US" altLang="ja-JP" dirty="0" err="1" smtClean="0"/>
              <a:t>SentiStrengh</a:t>
            </a:r>
            <a:r>
              <a:rPr lang="en-US" altLang="ja-JP" dirty="0" smtClean="0"/>
              <a:t> tool</a:t>
            </a:r>
          </a:p>
          <a:p>
            <a:pPr lvl="1"/>
            <a:endParaRPr kumimoji="1" lang="en-US" altLang="ja-JP" dirty="0"/>
          </a:p>
          <a:p>
            <a:r>
              <a:rPr lang="en-US" altLang="ja-JP" dirty="0" smtClean="0"/>
              <a:t>Emotions</a:t>
            </a:r>
          </a:p>
          <a:p>
            <a:pPr lvl="1"/>
            <a:r>
              <a:rPr kumimoji="1" lang="en-US" altLang="ja-JP" dirty="0" smtClean="0"/>
              <a:t>Sentiment</a:t>
            </a:r>
            <a:r>
              <a:rPr kumimoji="1" lang="ja-JP" altLang="en-US" dirty="0" smtClean="0"/>
              <a:t>より細粒度な感情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JOY, LOVE, ANGER, SADNESS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78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RQ1</a:t>
            </a:r>
          </a:p>
          <a:p>
            <a:pPr lvl="1"/>
            <a:r>
              <a:rPr lang="en-US" altLang="ja-JP" dirty="0" smtClean="0"/>
              <a:t>Are emotions, sentiment and politeness correlated to each other?</a:t>
            </a:r>
            <a:endParaRPr kumimoji="1" lang="en-US" altLang="ja-JP" dirty="0"/>
          </a:p>
          <a:p>
            <a:r>
              <a:rPr lang="en-US" altLang="ja-JP" dirty="0" smtClean="0"/>
              <a:t>RQ2</a:t>
            </a:r>
          </a:p>
          <a:p>
            <a:pPr lvl="1"/>
            <a:r>
              <a:rPr lang="en-US" altLang="ja-JP" dirty="0" smtClean="0"/>
              <a:t>Can developer </a:t>
            </a:r>
            <a:r>
              <a:rPr lang="en-US" altLang="ja-JP" dirty="0" err="1" smtClean="0"/>
              <a:t>affectiveness</a:t>
            </a:r>
            <a:r>
              <a:rPr lang="en-US" altLang="ja-JP" dirty="0" smtClean="0"/>
              <a:t> explain the issue fixing time?</a:t>
            </a:r>
          </a:p>
          <a:p>
            <a:r>
              <a:rPr lang="en-US" altLang="ja-JP" dirty="0" smtClean="0"/>
              <a:t>RQ3</a:t>
            </a:r>
          </a:p>
          <a:p>
            <a:pPr lvl="1"/>
            <a:r>
              <a:rPr lang="en-US" altLang="ja-JP" dirty="0" smtClean="0"/>
              <a:t>Which affective metrics best explain issue fixing time?</a:t>
            </a:r>
          </a:p>
          <a:p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3113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ケーススタディ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データセット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888"/>
            <a:ext cx="9144000" cy="319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95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メトリクス</a:t>
            </a:r>
            <a:endParaRPr kumimoji="1" lang="ja-JP" altLang="en-US" dirty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58" y="620688"/>
            <a:ext cx="7527285" cy="5976664"/>
          </a:xfrm>
        </p:spPr>
      </p:pic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81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分析方法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前述のメトリクスを算出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修正時間</a:t>
            </a:r>
            <a:r>
              <a:rPr lang="ja-JP" altLang="en-US" dirty="0" smtClean="0"/>
              <a:t>予測を行う</a:t>
            </a:r>
            <a:endParaRPr lang="en-US" altLang="ja-JP" dirty="0" smtClean="0"/>
          </a:p>
          <a:p>
            <a:pPr marL="914400" lvl="1" indent="-514350"/>
            <a:r>
              <a:rPr lang="ja-JP" altLang="en-US" dirty="0" smtClean="0"/>
              <a:t>ロジスティック回帰モデル</a:t>
            </a:r>
            <a:endParaRPr lang="en-US" altLang="ja-JP" dirty="0" smtClean="0"/>
          </a:p>
          <a:p>
            <a:pPr marL="914400" lvl="1" indent="-514350"/>
            <a:r>
              <a:rPr lang="ja-JP" altLang="en-US" dirty="0" smtClean="0"/>
              <a:t>平均修正時間（中央値）よりも長いか短いか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/>
              <a:t>メトリクス</a:t>
            </a:r>
            <a:r>
              <a:rPr kumimoji="1" lang="ja-JP" altLang="en-US" dirty="0" smtClean="0"/>
              <a:t>の</a:t>
            </a:r>
            <a:r>
              <a:rPr kumimoji="1" lang="ja-JP" altLang="en-US" dirty="0"/>
              <a:t>影響</a:t>
            </a:r>
            <a:r>
              <a:rPr kumimoji="1" lang="ja-JP" altLang="en-US" dirty="0" smtClean="0"/>
              <a:t>を調べる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2015/7/13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573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感情を表すメトリクス間に相関があるのか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issue</a:t>
            </a:r>
            <a:r>
              <a:rPr lang="ja-JP" altLang="en-US" dirty="0" smtClean="0"/>
              <a:t>の平均</a:t>
            </a:r>
            <a:r>
              <a:rPr lang="en-US" altLang="ja-JP" dirty="0" smtClean="0"/>
              <a:t>politeness</a:t>
            </a:r>
            <a:r>
              <a:rPr lang="ja-JP" altLang="en-US" dirty="0" smtClean="0"/>
              <a:t>と</a:t>
            </a:r>
            <a:r>
              <a:rPr lang="en-US" altLang="ja-JP" dirty="0" smtClean="0"/>
              <a:t>issue</a:t>
            </a:r>
            <a:r>
              <a:rPr lang="ja-JP" altLang="en-US" dirty="0" smtClean="0"/>
              <a:t>の最初のコメントの</a:t>
            </a:r>
            <a:r>
              <a:rPr lang="en-US" altLang="ja-JP" dirty="0" smtClean="0"/>
              <a:t>politeness</a:t>
            </a:r>
            <a:r>
              <a:rPr lang="ja-JP" altLang="en-US" dirty="0" smtClean="0"/>
              <a:t>に弱い相関がある</a:t>
            </a:r>
            <a:endParaRPr lang="en-US" altLang="ja-JP" dirty="0"/>
          </a:p>
          <a:p>
            <a:pPr lvl="2"/>
            <a:r>
              <a:rPr lang="ja-JP" altLang="en-US" dirty="0" smtClean="0"/>
              <a:t>最初のコメントの感じによってその後の議論の雰囲気が決まる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pPr lvl="1"/>
            <a:r>
              <a:rPr lang="en-US" altLang="ja-JP" dirty="0" smtClean="0"/>
              <a:t>Issue</a:t>
            </a:r>
            <a:r>
              <a:rPr lang="ja-JP" altLang="en-US" dirty="0" smtClean="0"/>
              <a:t>の最後のコメントの</a:t>
            </a:r>
            <a:r>
              <a:rPr lang="en-US" altLang="ja-JP" dirty="0" smtClean="0"/>
              <a:t>politeness</a:t>
            </a:r>
            <a:r>
              <a:rPr lang="ja-JP" altLang="en-US" dirty="0" smtClean="0"/>
              <a:t>と最後のコメントの</a:t>
            </a:r>
            <a:r>
              <a:rPr lang="en-US" altLang="ja-JP" dirty="0" smtClean="0"/>
              <a:t>sentiment</a:t>
            </a:r>
            <a:r>
              <a:rPr lang="ja-JP" altLang="en-US" dirty="0" smtClean="0"/>
              <a:t>に弱い相関がある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最後のコメントが丁寧</a:t>
            </a:r>
            <a:r>
              <a:rPr lang="en-US" altLang="ja-JP" dirty="0" smtClean="0"/>
              <a:t>-&gt;</a:t>
            </a:r>
            <a:r>
              <a:rPr lang="ja-JP" altLang="en-US" dirty="0" smtClean="0"/>
              <a:t>前向きな終わり方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002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感情を表すメトリクスで修正時間予測ができるか？</a:t>
            </a:r>
            <a:endParaRPr kumimoji="1"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できる</a:t>
            </a:r>
            <a:r>
              <a:rPr lang="en-US" altLang="ja-JP" dirty="0" smtClean="0">
                <a:solidFill>
                  <a:srgbClr val="FF0000"/>
                </a:solidFill>
              </a:rPr>
              <a:t>!!</a:t>
            </a:r>
          </a:p>
          <a:p>
            <a:pPr lvl="1"/>
            <a:r>
              <a:rPr kumimoji="1" lang="ja-JP" altLang="en-US" dirty="0" smtClean="0"/>
              <a:t>感情メトリクスあり</a:t>
            </a:r>
            <a:endParaRPr kumimoji="1" lang="en-US" altLang="ja-JP" dirty="0" smtClean="0"/>
          </a:p>
          <a:p>
            <a:pPr lvl="2"/>
            <a:r>
              <a:rPr kumimoji="1" lang="en-US" altLang="ja-JP" dirty="0" smtClean="0"/>
              <a:t>Precision 0.67 Recall 0.671</a:t>
            </a:r>
          </a:p>
          <a:p>
            <a:pPr lvl="1"/>
            <a:r>
              <a:rPr lang="ja-JP" altLang="en-US" dirty="0"/>
              <a:t>感情</a:t>
            </a:r>
            <a:r>
              <a:rPr lang="ja-JP" altLang="en-US" dirty="0" smtClean="0"/>
              <a:t>メトリクスなし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Precision 0.655 Recall 0.656</a:t>
            </a:r>
          </a:p>
          <a:p>
            <a:pPr lvl="1"/>
            <a:r>
              <a:rPr lang="ja-JP" altLang="en-US" dirty="0"/>
              <a:t>二つ</a:t>
            </a:r>
            <a:r>
              <a:rPr lang="ja-JP" altLang="en-US" dirty="0" smtClean="0"/>
              <a:t>のモデルに有意差あり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728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どの感情メトリクスが最も役立つか？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修正時間短くするやつ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JOY, LOVE, </a:t>
            </a:r>
            <a:r>
              <a:rPr lang="ja-JP" altLang="en-US" dirty="0" smtClean="0"/>
              <a:t>平均</a:t>
            </a:r>
            <a:r>
              <a:rPr lang="en-US" altLang="ja-JP" dirty="0" smtClean="0"/>
              <a:t>sentiment</a:t>
            </a:r>
          </a:p>
          <a:p>
            <a:pPr lvl="1"/>
            <a:r>
              <a:rPr kumimoji="1" lang="ja-JP" altLang="en-US" dirty="0"/>
              <a:t>修正</a:t>
            </a:r>
            <a:r>
              <a:rPr kumimoji="1" lang="ja-JP" altLang="en-US" dirty="0" smtClean="0"/>
              <a:t>時間</a:t>
            </a:r>
            <a:r>
              <a:rPr kumimoji="1" lang="ja-JP" altLang="en-US" dirty="0"/>
              <a:t>長くする</a:t>
            </a:r>
            <a:r>
              <a:rPr kumimoji="1" lang="ja-JP" altLang="en-US" dirty="0" smtClean="0"/>
              <a:t>やつ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SADNESS</a:t>
            </a:r>
          </a:p>
          <a:p>
            <a:pPr lvl="2"/>
            <a:r>
              <a:rPr lang="ja-JP" altLang="en-US" dirty="0" smtClean="0">
                <a:solidFill>
                  <a:srgbClr val="FF0000"/>
                </a:solidFill>
              </a:rPr>
              <a:t>平均</a:t>
            </a:r>
            <a:r>
              <a:rPr lang="en-US" altLang="ja-JP" dirty="0" smtClean="0">
                <a:solidFill>
                  <a:srgbClr val="FF0000"/>
                </a:solidFill>
              </a:rPr>
              <a:t>Politeness(</a:t>
            </a:r>
            <a:r>
              <a:rPr lang="ja-JP" altLang="en-US" dirty="0" smtClean="0">
                <a:solidFill>
                  <a:srgbClr val="FF0000"/>
                </a:solidFill>
              </a:rPr>
              <a:t>丁寧な議論だと修正時間長い）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34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Politeness(</a:t>
            </a:r>
            <a:r>
              <a:rPr kumimoji="1" lang="ja-JP" altLang="en-US" dirty="0" smtClean="0"/>
              <a:t>丁寧さ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が高いと，修正時間が長くなる</a:t>
            </a:r>
            <a:r>
              <a:rPr kumimoji="1" lang="en-US" altLang="ja-JP" dirty="0" smtClean="0"/>
              <a:t>?</a:t>
            </a:r>
          </a:p>
          <a:p>
            <a:pPr lvl="1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31514"/>
            <a:ext cx="6255221" cy="3749814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3635896" y="4506421"/>
            <a:ext cx="2160240" cy="1008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latin typeface="Meiryo UI" pitchFamily="50" charset="-128"/>
                <a:ea typeface="Meiryo UI" pitchFamily="50" charset="-128"/>
              </a:rPr>
              <a:t>Politeness</a:t>
            </a:r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が低い時も高い時も修正時間は短い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596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考察２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Ｆだｓ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78469"/>
            <a:ext cx="4680520" cy="273085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" y="764704"/>
            <a:ext cx="4985419" cy="2669749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5315669" y="4115802"/>
            <a:ext cx="3672408" cy="16561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関わった開発者数</a:t>
            </a:r>
            <a:endParaRPr lang="en-US" altLang="ja-JP" sz="2400" dirty="0">
              <a:latin typeface="Meiryo UI" pitchFamily="50" charset="-128"/>
              <a:ea typeface="Meiryo UI" pitchFamily="50" charset="-128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altLang="ja-JP" sz="2400" dirty="0">
              <a:latin typeface="Meiryo UI" pitchFamily="50" charset="-128"/>
              <a:ea typeface="Meiryo UI" pitchFamily="50" charset="-128"/>
            </a:endParaRPr>
          </a:p>
          <a:p>
            <a:r>
              <a:rPr lang="en-US" altLang="ja-JP" sz="2400" dirty="0" smtClean="0">
                <a:latin typeface="Meiryo UI" pitchFamily="50" charset="-128"/>
                <a:ea typeface="Meiryo UI" pitchFamily="50" charset="-128"/>
              </a:rPr>
              <a:t>Politeness</a:t>
            </a:r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が低いものも高いものも少ない</a:t>
            </a:r>
            <a:endParaRPr lang="en-US" altLang="ja-JP" sz="2400" dirty="0" smtClean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315669" y="1124744"/>
            <a:ext cx="3672408" cy="16561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コメントの行数</a:t>
            </a:r>
            <a:endParaRPr lang="en-US" altLang="ja-JP" sz="2400" dirty="0">
              <a:latin typeface="Meiryo UI" pitchFamily="50" charset="-128"/>
              <a:ea typeface="Meiryo UI" pitchFamily="50" charset="-128"/>
            </a:endParaRPr>
          </a:p>
          <a:p>
            <a:endParaRPr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r>
              <a:rPr lang="en-US" altLang="ja-JP" sz="2400" dirty="0" smtClean="0">
                <a:latin typeface="Meiryo UI" pitchFamily="50" charset="-128"/>
                <a:ea typeface="Meiryo UI" pitchFamily="50" charset="-128"/>
              </a:rPr>
              <a:t>Politeness</a:t>
            </a:r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が低いものは少ない</a:t>
            </a:r>
            <a:endParaRPr lang="en-US" altLang="ja-JP" sz="2400" dirty="0" smtClean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157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開発者の感情面が与える影響を分析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感情</a:t>
            </a:r>
            <a:r>
              <a:rPr lang="ja-JP" altLang="en-US" dirty="0" smtClean="0"/>
              <a:t>と修正時間に関係あり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どんなメトリクスが影響を与えているか明らかにした</a:t>
            </a:r>
            <a:endParaRPr kumimoji="1" lang="en-US" altLang="ja-JP" dirty="0" smtClean="0"/>
          </a:p>
          <a:p>
            <a:pPr lvl="1"/>
            <a:endParaRPr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867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結果がだいたい想定通り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感情の影響あるよねー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ポジティブな議論だと修正時間短いよねー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ネガティブな議論だ</a:t>
            </a:r>
            <a:r>
              <a:rPr lang="ja-JP" altLang="en-US" dirty="0" smtClean="0"/>
              <a:t>と修正時間長いよねー</a:t>
            </a:r>
            <a:endParaRPr lang="en-US" altLang="ja-JP" dirty="0" smtClean="0"/>
          </a:p>
          <a:p>
            <a:pPr lvl="1"/>
            <a:r>
              <a:rPr lang="ja-JP" altLang="en-US" dirty="0"/>
              <a:t>ただし</a:t>
            </a:r>
            <a:r>
              <a:rPr lang="ja-JP" altLang="en-US" dirty="0" smtClean="0"/>
              <a:t>，丁寧すぎる議論は修正時間長くなりがち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でも，検証はしっかりしてる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各種</a:t>
            </a:r>
            <a:r>
              <a:rPr kumimoji="1" lang="ja-JP" altLang="en-US" dirty="0" smtClean="0"/>
              <a:t>検定，モデルの比較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2015/7/14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36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577</TotalTime>
  <Words>592</Words>
  <Application>Microsoft Office PowerPoint</Application>
  <PresentationFormat>画面に合わせる (4:3)</PresentationFormat>
  <Paragraphs>125</Paragraphs>
  <Slides>16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7" baseType="lpstr">
      <vt:lpstr>blank</vt:lpstr>
      <vt:lpstr>Are Bullies more Productive? Empirical Study of Affectiveness vs. Issue Fixing Time</vt:lpstr>
      <vt:lpstr>背景</vt:lpstr>
      <vt:lpstr>先行研究</vt:lpstr>
      <vt:lpstr>先行研究の例1</vt:lpstr>
      <vt:lpstr>先行研究の例2</vt:lpstr>
      <vt:lpstr>リサーチクエスチョン</vt:lpstr>
      <vt:lpstr>ケーススタディ</vt:lpstr>
      <vt:lpstr>メトリクス</vt:lpstr>
      <vt:lpstr>分析方法</vt:lpstr>
      <vt:lpstr>結果RQ1</vt:lpstr>
      <vt:lpstr>結果RQ2</vt:lpstr>
      <vt:lpstr>結果RQ3</vt:lpstr>
      <vt:lpstr>考察</vt:lpstr>
      <vt:lpstr>考察２</vt:lpstr>
      <vt:lpstr>まとめ</vt:lpstr>
      <vt:lpstr>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Bullies Productive? Empirical Study of Affectiveness vs. Issue Fixing Time</dc:title>
  <dc:creator>Hayato Yoshiyuki</dc:creator>
  <cp:lastModifiedBy>Hayato Yoshiyuki</cp:lastModifiedBy>
  <cp:revision>20</cp:revision>
  <dcterms:created xsi:type="dcterms:W3CDTF">2015-07-13T06:45:45Z</dcterms:created>
  <dcterms:modified xsi:type="dcterms:W3CDTF">2015-07-13T16:23:03Z</dcterms:modified>
</cp:coreProperties>
</file>