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79" r:id="rId4"/>
    <p:sldId id="281" r:id="rId5"/>
    <p:sldId id="280" r:id="rId6"/>
    <p:sldId id="283" r:id="rId7"/>
    <p:sldId id="285" r:id="rId8"/>
    <p:sldId id="284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5" r:id="rId18"/>
    <p:sldId id="296" r:id="rId19"/>
    <p:sldId id="297" r:id="rId20"/>
    <p:sldId id="298" r:id="rId21"/>
    <p:sldId id="299" r:id="rId22"/>
    <p:sldId id="301" r:id="rId23"/>
    <p:sldId id="300" r:id="rId24"/>
    <p:sldId id="302" r:id="rId25"/>
    <p:sldId id="304" r:id="rId26"/>
    <p:sldId id="305" r:id="rId27"/>
    <p:sldId id="306" r:id="rId28"/>
    <p:sldId id="315" r:id="rId29"/>
    <p:sldId id="307" r:id="rId30"/>
    <p:sldId id="308" r:id="rId31"/>
    <p:sldId id="310" r:id="rId32"/>
    <p:sldId id="311" r:id="rId33"/>
    <p:sldId id="312" r:id="rId34"/>
    <p:sldId id="313" r:id="rId35"/>
    <p:sldId id="314" r:id="rId36"/>
    <p:sldId id="309" r:id="rId37"/>
    <p:sldId id="303" r:id="rId38"/>
    <p:sldId id="316" r:id="rId39"/>
    <p:sldId id="317" r:id="rId40"/>
    <p:sldId id="318" r:id="rId4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4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2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正方形/長方形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正方形/長方形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正方形/長方形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正方形/長方形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角丸四角形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角丸四角形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正方形/長方形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正方形/長方形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 サブタイトルの書式設定</a:t>
            </a:r>
            <a:endParaRPr kumimoji="0" lang="en-US"/>
          </a:p>
        </p:txBody>
      </p:sp>
      <p:sp>
        <p:nvSpPr>
          <p:cNvPr id="28" name="日付プレースホル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2012/11/29</a:t>
            </a:fld>
            <a:endParaRPr kumimoji="1" lang="ja-JP" altLang="en-US" dirty="0"/>
          </a:p>
        </p:txBody>
      </p:sp>
      <p:sp>
        <p:nvSpPr>
          <p:cNvPr id="17" name="フッター プレースホル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29" name="スライド番号プレースホル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2012/11/29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2012/11/29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2012/11/29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6" name="日付プレースホル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B3A43C2-D67C-47D9-9A88-2AC65A8EBDBC}" type="datetimeFigureOut">
              <a:rPr kumimoji="1" lang="ja-JP" altLang="en-US" smtClean="0"/>
              <a:pPr/>
              <a:t>2012/11/29</a:t>
            </a:fld>
            <a:endParaRPr kumimoji="1" lang="ja-JP" altLang="en-US" dirty="0"/>
          </a:p>
        </p:txBody>
      </p:sp>
      <p:sp>
        <p:nvSpPr>
          <p:cNvPr id="27" name="スライド番号プレースホル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28" name="フッター プレースホル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2012/11/29</a:t>
            </a:fld>
            <a:endParaRPr kumimoji="1" lang="ja-JP" altLang="en-US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2012/11/29</a:t>
            </a:fld>
            <a:endParaRPr kumimoji="1" lang="ja-JP" altLang="en-US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2012/11/29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 dirty="0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2012/11/29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2012/11/29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2012/11/29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正方形/長方形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正方形/長方形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正方形/長方形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角丸四角形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角丸四角形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正方形/長方形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正方形/長方形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正方形/長方形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正方形/長方形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正方形/長方形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正方形/長方形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タイトル プレースホルダ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13" name="テキスト プレースホル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B3A43C2-D67C-47D9-9A88-2AC65A8EBDBC}" type="datetimeFigureOut">
              <a:rPr kumimoji="1" lang="ja-JP" altLang="en-US" smtClean="0"/>
              <a:pPr/>
              <a:t>2012/11/29</a:t>
            </a:fld>
            <a:endParaRPr kumimoji="1" lang="ja-JP" altLang="en-US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23" name="スライド番号プレースホル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1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1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1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1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1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1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Relationship Id="rId9" Type="http://schemas.openxmlformats.org/officeDocument/2006/relationships/oleObject" Target="../embeddings/oleObject1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8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6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8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29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31.bin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32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 smtClean="0"/>
              <a:t>マンガでわかる統計学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467544" y="4005064"/>
            <a:ext cx="4953000" cy="1752600"/>
          </a:xfrm>
        </p:spPr>
        <p:txBody>
          <a:bodyPr/>
          <a:lstStyle/>
          <a:p>
            <a:r>
              <a:rPr kumimoji="1" lang="ja-JP" altLang="en-US" dirty="0" smtClean="0"/>
              <a:t>第</a:t>
            </a:r>
            <a:r>
              <a:rPr lang="en-US" altLang="ja-JP" dirty="0" smtClean="0"/>
              <a:t>5</a:t>
            </a:r>
            <a:r>
              <a:rPr kumimoji="1" lang="ja-JP" altLang="en-US" dirty="0" smtClean="0"/>
              <a:t>回</a:t>
            </a:r>
            <a:r>
              <a:rPr lang="ja-JP" altLang="en-US" dirty="0" smtClean="0"/>
              <a:t>　</a:t>
            </a:r>
            <a:r>
              <a:rPr kumimoji="1" lang="en-US" altLang="ja-JP" dirty="0" smtClean="0"/>
              <a:t>11/29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kumimoji="1" lang="en-US" altLang="ja-JP" dirty="0" smtClean="0"/>
              <a:t>60151045</a:t>
            </a:r>
            <a:r>
              <a:rPr kumimoji="1" lang="ja-JP" altLang="en-US" dirty="0" smtClean="0"/>
              <a:t>　松本　明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sz="4000" dirty="0" smtClean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◆</a:t>
            </a:r>
            <a:r>
              <a:rPr kumimoji="1" lang="ja-JP" altLang="en-US" sz="4000" dirty="0" smtClean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第</a:t>
            </a:r>
            <a:r>
              <a:rPr lang="en-US" altLang="ja-JP" sz="4000" dirty="0" smtClean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7</a:t>
            </a:r>
            <a:r>
              <a:rPr kumimoji="1" lang="ja-JP" altLang="en-US" sz="4000" dirty="0" smtClean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章</a:t>
            </a:r>
            <a:r>
              <a:rPr kumimoji="1" lang="ja-JP" altLang="en-US" sz="4000" dirty="0" smtClean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◆</a:t>
            </a:r>
            <a:endParaRPr kumimoji="1" lang="ja-JP" altLang="en-US" sz="4000" dirty="0">
              <a:ln w="12700">
                <a:solidFill>
                  <a:schemeClr val="tx1"/>
                </a:solidFill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テキスト プレースホルダ 5"/>
          <p:cNvSpPr>
            <a:spLocks noGrp="1"/>
          </p:cNvSpPr>
          <p:nvPr>
            <p:ph type="body" idx="1"/>
          </p:nvPr>
        </p:nvSpPr>
        <p:spPr>
          <a:xfrm>
            <a:off x="467544" y="3367088"/>
            <a:ext cx="8027169" cy="1509712"/>
          </a:xfrm>
        </p:spPr>
        <p:txBody>
          <a:bodyPr>
            <a:normAutofit/>
          </a:bodyPr>
          <a:lstStyle/>
          <a:p>
            <a:pPr algn="ctr"/>
            <a:r>
              <a:rPr lang="ja-JP" alt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j-ea"/>
                <a:ea typeface="+mj-ea"/>
              </a:rPr>
              <a:t>独立性の検定をマスターし</a:t>
            </a:r>
            <a:r>
              <a:rPr lang="ja-JP" alt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j-ea"/>
                <a:ea typeface="+mj-ea"/>
              </a:rPr>
              <a:t>よう</a:t>
            </a:r>
            <a:r>
              <a:rPr lang="ja-JP" alt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j-ea"/>
                <a:ea typeface="+mj-ea"/>
              </a:rPr>
              <a:t>！</a:t>
            </a:r>
            <a:endParaRPr kumimoji="1" lang="ja-JP" altLang="en-US" sz="40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 smtClean="0"/>
              <a:t>「性別」と「されたい告白方法」の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クロス集計表</a:t>
            </a:r>
            <a:endParaRPr kumimoji="1" lang="ja-JP" altLang="en-US" dirty="0"/>
          </a:p>
        </p:txBody>
      </p:sp>
      <p:graphicFrame>
        <p:nvGraphicFramePr>
          <p:cNvPr id="4" name="コンテンツ プレースホルダ 3"/>
          <p:cNvGraphicFramePr>
            <a:graphicFrameLocks noGrp="1"/>
          </p:cNvGraphicFramePr>
          <p:nvPr>
            <p:ph idx="1"/>
          </p:nvPr>
        </p:nvGraphicFramePr>
        <p:xfrm>
          <a:off x="467544" y="2852936"/>
          <a:ext cx="8229600" cy="18491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15416">
                <a:tc rowSpan="2" gridSpan="2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 rowSpan="2"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/>
                        <a:t>されたい告白方法</a:t>
                      </a:r>
                      <a:endParaRPr kumimoji="1" lang="ja-JP" altLang="en-US" b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/>
                        <a:t>計</a:t>
                      </a:r>
                      <a:endParaRPr kumimoji="1" lang="ja-JP" altLang="en-US" b="0" dirty="0"/>
                    </a:p>
                  </a:txBody>
                  <a:tcPr anchor="ctr"/>
                </a:tc>
              </a:tr>
              <a:tr h="370840">
                <a:tc gridSpan="2"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電話で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メールで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直接会って</a:t>
                      </a:r>
                      <a:endParaRPr kumimoji="1" lang="ja-JP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性別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女性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34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61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53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148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男性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38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74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152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計</a:t>
                      </a:r>
                      <a:endParaRPr kumimoji="1" lang="ja-JP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72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101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127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300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/>
          <a:lstStyle/>
          <a:p>
            <a:r>
              <a:rPr kumimoji="1" lang="ja-JP" altLang="en-US" dirty="0" smtClean="0"/>
              <a:t>クラメールの連関係数</a:t>
            </a:r>
            <a:endParaRPr kumimoji="1" lang="ja-JP" altLang="en-US" dirty="0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116807" y="5301208"/>
          <a:ext cx="9027193" cy="936104"/>
        </p:xfrm>
        <a:graphic>
          <a:graphicData uri="http://schemas.openxmlformats.org/presentationml/2006/ole">
            <p:oleObj spid="_x0000_s29698" name="数式" r:id="rId3" imgW="4775040" imgH="482400" progId="Equation.3">
              <p:embed/>
            </p:oleObj>
          </a:graphicData>
        </a:graphic>
      </p:graphicFrame>
      <p:sp>
        <p:nvSpPr>
          <p:cNvPr id="7" name="コンテンツ プレースホルダ 6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325112"/>
          </a:xfrm>
        </p:spPr>
        <p:txBody>
          <a:bodyPr/>
          <a:lstStyle/>
          <a:p>
            <a:r>
              <a:rPr kumimoji="1" lang="ja-JP" altLang="en-US" dirty="0" smtClean="0"/>
              <a:t>データの種類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　カテゴリーデータとカテゴリーデータ</a:t>
            </a:r>
            <a:endParaRPr lang="en-US" altLang="ja-JP" dirty="0" smtClean="0"/>
          </a:p>
          <a:p>
            <a:r>
              <a:rPr kumimoji="1" lang="ja-JP" altLang="en-US" dirty="0" smtClean="0"/>
              <a:t>指標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　</a:t>
            </a:r>
            <a:r>
              <a:rPr lang="ja-JP" altLang="en-US" dirty="0" smtClean="0">
                <a:solidFill>
                  <a:srgbClr val="C00000"/>
                </a:solidFill>
              </a:rPr>
              <a:t>クラメールの連関係数</a:t>
            </a:r>
            <a:endParaRPr lang="en-US" altLang="ja-JP" dirty="0" smtClean="0">
              <a:solidFill>
                <a:srgbClr val="C00000"/>
              </a:solidFill>
            </a:endParaRPr>
          </a:p>
          <a:p>
            <a:r>
              <a:rPr kumimoji="1" lang="ja-JP" altLang="en-US" dirty="0" smtClean="0"/>
              <a:t>取り得る値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　０～１</a:t>
            </a:r>
            <a:endParaRPr lang="en-US" altLang="ja-JP" dirty="0" smtClean="0"/>
          </a:p>
          <a:p>
            <a:r>
              <a:rPr kumimoji="1" lang="ja-JP" altLang="en-US" dirty="0" smtClean="0"/>
              <a:t>計算式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クラメールの連関係数の計算（</a:t>
            </a:r>
            <a:r>
              <a:rPr lang="en-US" altLang="ja-JP" dirty="0" smtClean="0"/>
              <a:t>Step1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クロス集計表を用意する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なお太枠内の各マス目の値は実測度数と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呼ばれる</a:t>
            </a:r>
            <a:endParaRPr kumimoji="1" lang="en-US" altLang="ja-JP" dirty="0" smtClean="0"/>
          </a:p>
          <a:p>
            <a:pPr>
              <a:buNone/>
            </a:pPr>
            <a:endParaRPr kumimoji="1" lang="ja-JP" altLang="en-US" dirty="0"/>
          </a:p>
        </p:txBody>
      </p:sp>
      <p:graphicFrame>
        <p:nvGraphicFramePr>
          <p:cNvPr id="4" name="コンテンツ プレースホルダ 3"/>
          <p:cNvGraphicFramePr>
            <a:graphicFrameLocks/>
          </p:cNvGraphicFramePr>
          <p:nvPr/>
        </p:nvGraphicFramePr>
        <p:xfrm>
          <a:off x="611560" y="2996952"/>
          <a:ext cx="8229600" cy="18491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15416">
                <a:tc rowSpan="2" gridSpan="2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 rowSpan="2"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/>
                        <a:t>されたい告白方法</a:t>
                      </a:r>
                      <a:endParaRPr kumimoji="1" lang="ja-JP" altLang="en-US" b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/>
                        <a:t>計</a:t>
                      </a:r>
                      <a:endParaRPr kumimoji="1" lang="ja-JP" altLang="en-US" b="0" dirty="0"/>
                    </a:p>
                  </a:txBody>
                  <a:tcPr anchor="ctr"/>
                </a:tc>
              </a:tr>
              <a:tr h="370840">
                <a:tc gridSpan="2"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電話で</a:t>
                      </a:r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メールで</a:t>
                      </a:r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直接会って</a:t>
                      </a:r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性別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女性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34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61</a:t>
                      </a:r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53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148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男性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38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40</a:t>
                      </a:r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74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152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計</a:t>
                      </a:r>
                      <a:endParaRPr kumimoji="1" lang="ja-JP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72</a:t>
                      </a:r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101</a:t>
                      </a:r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127</a:t>
                      </a:r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300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クラメールの連関係数の計算（</a:t>
            </a:r>
            <a:r>
              <a:rPr lang="en-US" altLang="ja-JP" dirty="0" smtClean="0"/>
              <a:t>Step2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下記に記した計算を行う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なお太枠内の各マス目の値は期待度数と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kumimoji="1" lang="ja-JP" altLang="en-US" dirty="0" smtClean="0"/>
              <a:t>呼ばれる</a:t>
            </a:r>
            <a:endParaRPr kumimoji="1" lang="ja-JP" altLang="en-US" dirty="0"/>
          </a:p>
        </p:txBody>
      </p:sp>
      <p:graphicFrame>
        <p:nvGraphicFramePr>
          <p:cNvPr id="4" name="コンテンツ プレースホルダ 3"/>
          <p:cNvGraphicFramePr>
            <a:graphicFrameLocks/>
          </p:cNvGraphicFramePr>
          <p:nvPr/>
        </p:nvGraphicFramePr>
        <p:xfrm>
          <a:off x="683568" y="2852936"/>
          <a:ext cx="8229600" cy="260308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15416">
                <a:tc rowSpan="2" gridSpan="2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 rowSpan="2"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/>
                        <a:t>されたい告白方法</a:t>
                      </a:r>
                      <a:endParaRPr kumimoji="1" lang="ja-JP" altLang="en-US" b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/>
                        <a:t>計</a:t>
                      </a:r>
                      <a:endParaRPr kumimoji="1" lang="ja-JP" altLang="en-US" b="0" dirty="0"/>
                    </a:p>
                  </a:txBody>
                  <a:tcPr anchor="ctr"/>
                </a:tc>
              </a:tr>
              <a:tr h="370840">
                <a:tc gridSpan="2"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電話で</a:t>
                      </a:r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メールで</a:t>
                      </a:r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直接会って</a:t>
                      </a:r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775568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性別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女性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148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20080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男性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152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計</a:t>
                      </a:r>
                      <a:endParaRPr kumimoji="1" lang="ja-JP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72</a:t>
                      </a:r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101</a:t>
                      </a:r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127</a:t>
                      </a:r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300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オブジェクト 4"/>
          <p:cNvGraphicFramePr>
            <a:graphicFrameLocks noChangeAspect="1"/>
          </p:cNvGraphicFramePr>
          <p:nvPr/>
        </p:nvGraphicFramePr>
        <p:xfrm>
          <a:off x="3707904" y="3645024"/>
          <a:ext cx="872342" cy="628898"/>
        </p:xfrm>
        <a:graphic>
          <a:graphicData uri="http://schemas.openxmlformats.org/presentationml/2006/ole">
            <p:oleObj spid="_x0000_s30722" name="数式" r:id="rId3" imgW="545760" imgH="393480" progId="Equation.3">
              <p:embed/>
            </p:oleObj>
          </a:graphicData>
        </a:graphic>
      </p:graphicFrame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5004048" y="3645024"/>
          <a:ext cx="952500" cy="628650"/>
        </p:xfrm>
        <a:graphic>
          <a:graphicData uri="http://schemas.openxmlformats.org/presentationml/2006/ole">
            <p:oleObj spid="_x0000_s30723" name="数式" r:id="rId4" imgW="596880" imgH="393480" progId="Equation.3">
              <p:embed/>
            </p:oleObj>
          </a:graphicData>
        </a:graphic>
      </p:graphicFrame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6372200" y="3645024"/>
          <a:ext cx="973138" cy="628650"/>
        </p:xfrm>
        <a:graphic>
          <a:graphicData uri="http://schemas.openxmlformats.org/presentationml/2006/ole">
            <p:oleObj spid="_x0000_s30724" name="数式" r:id="rId5" imgW="609480" imgH="393480" progId="Equation.3">
              <p:embed/>
            </p:oleObj>
          </a:graphicData>
        </a:graphic>
      </p:graphicFrame>
      <p:graphicFrame>
        <p:nvGraphicFramePr>
          <p:cNvPr id="30725" name="Object 5"/>
          <p:cNvGraphicFramePr>
            <a:graphicFrameLocks noChangeAspect="1"/>
          </p:cNvGraphicFramePr>
          <p:nvPr/>
        </p:nvGraphicFramePr>
        <p:xfrm>
          <a:off x="3698875" y="4437063"/>
          <a:ext cx="892175" cy="628650"/>
        </p:xfrm>
        <a:graphic>
          <a:graphicData uri="http://schemas.openxmlformats.org/presentationml/2006/ole">
            <p:oleObj spid="_x0000_s30725" name="数式" r:id="rId6" imgW="558720" imgH="393480" progId="Equation.3">
              <p:embed/>
            </p:oleObj>
          </a:graphicData>
        </a:graphic>
      </p:graphicFrame>
      <p:graphicFrame>
        <p:nvGraphicFramePr>
          <p:cNvPr id="30726" name="Object 6"/>
          <p:cNvGraphicFramePr>
            <a:graphicFrameLocks noChangeAspect="1"/>
          </p:cNvGraphicFramePr>
          <p:nvPr/>
        </p:nvGraphicFramePr>
        <p:xfrm>
          <a:off x="5026025" y="4437063"/>
          <a:ext cx="973138" cy="628650"/>
        </p:xfrm>
        <a:graphic>
          <a:graphicData uri="http://schemas.openxmlformats.org/presentationml/2006/ole">
            <p:oleObj spid="_x0000_s30726" name="数式" r:id="rId7" imgW="609480" imgH="393480" progId="Equation.3">
              <p:embed/>
            </p:oleObj>
          </a:graphicData>
        </a:graphic>
      </p:graphicFrame>
      <p:graphicFrame>
        <p:nvGraphicFramePr>
          <p:cNvPr id="30727" name="Object 7"/>
          <p:cNvGraphicFramePr>
            <a:graphicFrameLocks noChangeAspect="1"/>
          </p:cNvGraphicFramePr>
          <p:nvPr/>
        </p:nvGraphicFramePr>
        <p:xfrm>
          <a:off x="6383338" y="4437063"/>
          <a:ext cx="993775" cy="628650"/>
        </p:xfrm>
        <a:graphic>
          <a:graphicData uri="http://schemas.openxmlformats.org/presentationml/2006/ole">
            <p:oleObj spid="_x0000_s30727" name="数式" r:id="rId8" imgW="622080" imgH="393480" progId="Equation.3">
              <p:embed/>
            </p:oleObj>
          </a:graphicData>
        </a:graphic>
      </p:graphicFrame>
      <p:sp>
        <p:nvSpPr>
          <p:cNvPr id="11" name="四角形吹き出し 10"/>
          <p:cNvSpPr/>
          <p:nvPr/>
        </p:nvSpPr>
        <p:spPr>
          <a:xfrm>
            <a:off x="5364088" y="2060848"/>
            <a:ext cx="3528392" cy="1224136"/>
          </a:xfrm>
          <a:prstGeom prst="wedgeRectCallout">
            <a:avLst>
              <a:gd name="adj1" fmla="val 5620"/>
              <a:gd name="adj2" fmla="val 94677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aphicFrame>
        <p:nvGraphicFramePr>
          <p:cNvPr id="12" name="オブジェクト 11"/>
          <p:cNvGraphicFramePr>
            <a:graphicFrameLocks noChangeAspect="1"/>
          </p:cNvGraphicFramePr>
          <p:nvPr/>
        </p:nvGraphicFramePr>
        <p:xfrm>
          <a:off x="5364088" y="2348880"/>
          <a:ext cx="3515300" cy="648072"/>
        </p:xfrm>
        <a:graphic>
          <a:graphicData uri="http://schemas.openxmlformats.org/presentationml/2006/ole">
            <p:oleObj spid="_x0000_s30728" name="数式" r:id="rId9" imgW="227304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クラメールの連関係数の計算（</a:t>
            </a:r>
            <a:r>
              <a:rPr lang="en-US" altLang="ja-JP" dirty="0" smtClean="0"/>
              <a:t>Step3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マス目ごとに　　　　　　　　を計算する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</p:txBody>
      </p:sp>
      <p:graphicFrame>
        <p:nvGraphicFramePr>
          <p:cNvPr id="4" name="コンテンツ プレースホルダ 3"/>
          <p:cNvGraphicFramePr>
            <a:graphicFrameLocks/>
          </p:cNvGraphicFramePr>
          <p:nvPr/>
        </p:nvGraphicFramePr>
        <p:xfrm>
          <a:off x="539552" y="2780928"/>
          <a:ext cx="8064896" cy="378903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720080"/>
                <a:gridCol w="648072"/>
                <a:gridCol w="2016224"/>
                <a:gridCol w="2016224"/>
                <a:gridCol w="1944216"/>
                <a:gridCol w="720080"/>
              </a:tblGrid>
              <a:tr h="399143">
                <a:tc rowSpan="2" gridSpan="2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 rowSpan="2"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/>
                        <a:t>されたい告白方法</a:t>
                      </a:r>
                      <a:endParaRPr kumimoji="1" lang="ja-JP" altLang="en-US" b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/>
                        <a:t>計</a:t>
                      </a:r>
                      <a:endParaRPr kumimoji="1" lang="ja-JP" altLang="en-US" b="0" dirty="0"/>
                    </a:p>
                  </a:txBody>
                  <a:tcPr anchor="ctr"/>
                </a:tc>
              </a:tr>
              <a:tr h="399143">
                <a:tc gridSpan="2"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電話で</a:t>
                      </a:r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メールで</a:t>
                      </a:r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直接会って</a:t>
                      </a:r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1287002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性別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女性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148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304608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男性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152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99143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計</a:t>
                      </a:r>
                      <a:endParaRPr kumimoji="1" lang="ja-JP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72</a:t>
                      </a:r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101</a:t>
                      </a:r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127</a:t>
                      </a:r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300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オブジェクト 4"/>
          <p:cNvGraphicFramePr>
            <a:graphicFrameLocks noChangeAspect="1"/>
          </p:cNvGraphicFramePr>
          <p:nvPr/>
        </p:nvGraphicFramePr>
        <p:xfrm>
          <a:off x="2123728" y="3573016"/>
          <a:ext cx="1703388" cy="1338262"/>
        </p:xfrm>
        <a:graphic>
          <a:graphicData uri="http://schemas.openxmlformats.org/presentationml/2006/ole">
            <p:oleObj spid="_x0000_s31746" name="数式" r:id="rId3" imgW="1066680" imgH="838080" progId="Equation.3">
              <p:embed/>
            </p:oleObj>
          </a:graphicData>
        </a:graphic>
      </p:graphicFrame>
      <p:graphicFrame>
        <p:nvGraphicFramePr>
          <p:cNvPr id="13" name="オブジェクト 12"/>
          <p:cNvGraphicFramePr>
            <a:graphicFrameLocks noChangeAspect="1"/>
          </p:cNvGraphicFramePr>
          <p:nvPr/>
        </p:nvGraphicFramePr>
        <p:xfrm>
          <a:off x="3131840" y="2060848"/>
          <a:ext cx="2647353" cy="720080"/>
        </p:xfrm>
        <a:graphic>
          <a:graphicData uri="http://schemas.openxmlformats.org/presentationml/2006/ole">
            <p:oleObj spid="_x0000_s31753" name="数式" r:id="rId4" imgW="1587240" imgH="431640" progId="Equation.3">
              <p:embed/>
            </p:oleObj>
          </a:graphicData>
        </a:graphic>
      </p:graphicFrame>
      <p:graphicFrame>
        <p:nvGraphicFramePr>
          <p:cNvPr id="31754" name="Object 2"/>
          <p:cNvGraphicFramePr>
            <a:graphicFrameLocks noChangeAspect="1"/>
          </p:cNvGraphicFramePr>
          <p:nvPr/>
        </p:nvGraphicFramePr>
        <p:xfrm>
          <a:off x="4067944" y="3573016"/>
          <a:ext cx="1765300" cy="1338262"/>
        </p:xfrm>
        <a:graphic>
          <a:graphicData uri="http://schemas.openxmlformats.org/presentationml/2006/ole">
            <p:oleObj spid="_x0000_s31754" name="数式" r:id="rId5" imgW="1104840" imgH="838080" progId="Equation.3">
              <p:embed/>
            </p:oleObj>
          </a:graphicData>
        </a:graphic>
      </p:graphicFrame>
      <p:graphicFrame>
        <p:nvGraphicFramePr>
          <p:cNvPr id="31755" name="Object 2"/>
          <p:cNvGraphicFramePr>
            <a:graphicFrameLocks noChangeAspect="1"/>
          </p:cNvGraphicFramePr>
          <p:nvPr/>
        </p:nvGraphicFramePr>
        <p:xfrm>
          <a:off x="6084168" y="3573016"/>
          <a:ext cx="1804988" cy="1338262"/>
        </p:xfrm>
        <a:graphic>
          <a:graphicData uri="http://schemas.openxmlformats.org/presentationml/2006/ole">
            <p:oleObj spid="_x0000_s31755" name="数式" r:id="rId6" imgW="1130040" imgH="838080" progId="Equation.3">
              <p:embed/>
            </p:oleObj>
          </a:graphicData>
        </a:graphic>
      </p:graphicFrame>
      <p:graphicFrame>
        <p:nvGraphicFramePr>
          <p:cNvPr id="31756" name="Object 2"/>
          <p:cNvGraphicFramePr>
            <a:graphicFrameLocks noChangeAspect="1"/>
          </p:cNvGraphicFramePr>
          <p:nvPr/>
        </p:nvGraphicFramePr>
        <p:xfrm>
          <a:off x="2051720" y="4869160"/>
          <a:ext cx="1703388" cy="1338262"/>
        </p:xfrm>
        <a:graphic>
          <a:graphicData uri="http://schemas.openxmlformats.org/presentationml/2006/ole">
            <p:oleObj spid="_x0000_s31756" name="数式" r:id="rId7" imgW="1066680" imgH="838080" progId="Equation.3">
              <p:embed/>
            </p:oleObj>
          </a:graphicData>
        </a:graphic>
      </p:graphicFrame>
      <p:graphicFrame>
        <p:nvGraphicFramePr>
          <p:cNvPr id="31757" name="Object 13"/>
          <p:cNvGraphicFramePr>
            <a:graphicFrameLocks noChangeAspect="1"/>
          </p:cNvGraphicFramePr>
          <p:nvPr/>
        </p:nvGraphicFramePr>
        <p:xfrm>
          <a:off x="3995936" y="4869160"/>
          <a:ext cx="1804987" cy="1338262"/>
        </p:xfrm>
        <a:graphic>
          <a:graphicData uri="http://schemas.openxmlformats.org/presentationml/2006/ole">
            <p:oleObj spid="_x0000_s31757" name="数式" r:id="rId8" imgW="1130040" imgH="838080" progId="Equation.3">
              <p:embed/>
            </p:oleObj>
          </a:graphicData>
        </a:graphic>
      </p:graphicFrame>
      <p:graphicFrame>
        <p:nvGraphicFramePr>
          <p:cNvPr id="31758" name="Object 14"/>
          <p:cNvGraphicFramePr>
            <a:graphicFrameLocks noChangeAspect="1"/>
          </p:cNvGraphicFramePr>
          <p:nvPr/>
        </p:nvGraphicFramePr>
        <p:xfrm>
          <a:off x="6084168" y="4869160"/>
          <a:ext cx="1824038" cy="1338262"/>
        </p:xfrm>
        <a:graphic>
          <a:graphicData uri="http://schemas.openxmlformats.org/presentationml/2006/ole">
            <p:oleObj spid="_x0000_s31758" name="数式" r:id="rId9" imgW="1143000" imgH="838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クラメールの連関係数の計算（</a:t>
            </a:r>
            <a:r>
              <a:rPr lang="en-US" altLang="ja-JP" dirty="0" smtClean="0"/>
              <a:t>Step4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Step3</a:t>
            </a:r>
            <a:r>
              <a:rPr kumimoji="1" lang="ja-JP" altLang="en-US" dirty="0" smtClean="0"/>
              <a:t>における表の太枠内の値を足したもの、　すなわちピアソンのカイ二乗統計量の値を　　求める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</a:t>
            </a:r>
            <a:endParaRPr kumimoji="1" lang="en-US" altLang="ja-JP" dirty="0" smtClean="0"/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/>
        </p:nvGraphicFramePr>
        <p:xfrm>
          <a:off x="1331640" y="3573016"/>
          <a:ext cx="6624736" cy="3284984"/>
        </p:xfrm>
        <a:graphic>
          <a:graphicData uri="http://schemas.openxmlformats.org/presentationml/2006/ole">
            <p:oleObj spid="_x0000_s32770" name="数式" r:id="rId3" imgW="3962160" imgH="1866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ja-JP" altLang="en-US" dirty="0" smtClean="0"/>
              <a:t>クラメールの連関係数の計算（</a:t>
            </a:r>
            <a:r>
              <a:rPr lang="en-US" altLang="ja-JP" dirty="0" smtClean="0"/>
              <a:t>Step5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968552"/>
          </a:xfrm>
        </p:spPr>
        <p:txBody>
          <a:bodyPr/>
          <a:lstStyle/>
          <a:p>
            <a:r>
              <a:rPr kumimoji="1" lang="ja-JP" altLang="en-US" dirty="0" smtClean="0"/>
              <a:t>クラメールの連関係数の値、つまり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を求める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r>
              <a:rPr lang="ja-JP" altLang="en-US" dirty="0" smtClean="0"/>
              <a:t>クラメールの連関係数は</a:t>
            </a:r>
            <a:r>
              <a:rPr lang="en-US" altLang="ja-JP" dirty="0" smtClean="0"/>
              <a:t>2</a:t>
            </a:r>
            <a:r>
              <a:rPr lang="ja-JP" altLang="en-US" dirty="0" smtClean="0"/>
              <a:t>変数が強く関連しているほど１に近づき、そうでないほど０に近づく</a:t>
            </a:r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kumimoji="1" lang="ja-JP" altLang="en-US" dirty="0"/>
          </a:p>
        </p:txBody>
      </p:sp>
      <p:graphicFrame>
        <p:nvGraphicFramePr>
          <p:cNvPr id="33794" name="Object 3"/>
          <p:cNvGraphicFramePr>
            <a:graphicFrameLocks noChangeAspect="1"/>
          </p:cNvGraphicFramePr>
          <p:nvPr/>
        </p:nvGraphicFramePr>
        <p:xfrm>
          <a:off x="0" y="2348880"/>
          <a:ext cx="9026525" cy="936625"/>
        </p:xfrm>
        <a:graphic>
          <a:graphicData uri="http://schemas.openxmlformats.org/presentationml/2006/ole">
            <p:oleObj spid="_x0000_s33794" name="数式" r:id="rId3" imgW="4775040" imgH="482400" progId="Equation.3">
              <p:embed/>
            </p:oleObj>
          </a:graphicData>
        </a:graphic>
      </p:graphicFrame>
      <p:graphicFrame>
        <p:nvGraphicFramePr>
          <p:cNvPr id="33796" name="Object 3"/>
          <p:cNvGraphicFramePr>
            <a:graphicFrameLocks noChangeAspect="1"/>
          </p:cNvGraphicFramePr>
          <p:nvPr/>
        </p:nvGraphicFramePr>
        <p:xfrm>
          <a:off x="1115616" y="4005064"/>
          <a:ext cx="6792912" cy="912813"/>
        </p:xfrm>
        <a:graphic>
          <a:graphicData uri="http://schemas.openxmlformats.org/presentationml/2006/ole">
            <p:oleObj spid="_x0000_s33796" name="数式" r:id="rId4" imgW="3593880" imgH="469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クラメールの連関係数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「</a:t>
            </a:r>
            <a:r>
              <a:rPr lang="ja-JP" altLang="en-US" dirty="0" smtClean="0"/>
              <a:t>クラメールの連関係数</a:t>
            </a:r>
            <a:r>
              <a:rPr kumimoji="1" lang="ja-JP" altLang="en-US" dirty="0" smtClean="0"/>
              <a:t>の値が</a:t>
            </a:r>
            <a:r>
              <a:rPr kumimoji="1" lang="en-US" altLang="ja-JP" dirty="0" smtClean="0"/>
              <a:t>×</a:t>
            </a:r>
            <a:r>
              <a:rPr lang="en-US" altLang="ja-JP" dirty="0" smtClean="0"/>
              <a:t>×</a:t>
            </a:r>
            <a:r>
              <a:rPr lang="ja-JP" altLang="en-US" dirty="0" smtClean="0"/>
              <a:t>以上ならば</a:t>
            </a:r>
            <a:r>
              <a:rPr lang="en-US" altLang="ja-JP" dirty="0" smtClean="0"/>
              <a:t>2</a:t>
            </a:r>
            <a:r>
              <a:rPr lang="ja-JP" altLang="en-US" dirty="0" smtClean="0"/>
              <a:t>変数は強く関連しているといえる」といった統計学的な基準はない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 smtClean="0"/>
              <a:t>一応の目安</a:t>
            </a:r>
            <a:endParaRPr lang="en-US" altLang="ja-JP" dirty="0" smtClean="0"/>
          </a:p>
          <a:p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/>
        </p:nvGraphicFramePr>
        <p:xfrm>
          <a:off x="1259632" y="4581128"/>
          <a:ext cx="684076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2808312"/>
                <a:gridCol w="25202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単相関係数の絶対値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細かく言うなら</a:t>
                      </a:r>
                      <a:r>
                        <a:rPr kumimoji="1" lang="en-US" altLang="ja-JP" dirty="0" smtClean="0"/>
                        <a:t>…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おおまかにいうなら</a:t>
                      </a:r>
                      <a:r>
                        <a:rPr kumimoji="1" lang="en-US" altLang="ja-JP" dirty="0" smtClean="0"/>
                        <a:t>…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1.0~0.8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非常に強く関連している</a:t>
                      </a:r>
                      <a:endParaRPr kumimoji="1" lang="ja-JP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関連している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0.8~0.5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やや強く関連している</a:t>
                      </a:r>
                      <a:endParaRPr kumimoji="1" lang="ja-JP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0.5~0.25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やや弱く関連している</a:t>
                      </a:r>
                      <a:endParaRPr kumimoji="1" lang="ja-JP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0.25</a:t>
                      </a:r>
                      <a:r>
                        <a:rPr kumimoji="1" lang="ja-JP" altLang="en-US" dirty="0" smtClean="0"/>
                        <a:t>未満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非常に弱く関連している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関連していない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母集団のクラメールの連関係数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ja-JP" altLang="en-US" dirty="0" smtClean="0"/>
              <a:t>このアンケートは「日本に住む高校生全員」からたまたま抽出された３００人のデータから導かれたものにすぎない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 smtClean="0"/>
              <a:t>もし他の３００人が抽出されていたらクラメールの連関係数の値は０．１６３４にはまず間違いなくならなかったはず</a:t>
            </a:r>
            <a:r>
              <a:rPr lang="en-US" altLang="ja-JP" dirty="0" smtClean="0"/>
              <a:t>…</a:t>
            </a:r>
          </a:p>
          <a:p>
            <a:endParaRPr lang="en-US" altLang="ja-JP" dirty="0" smtClean="0"/>
          </a:p>
          <a:p>
            <a:r>
              <a:rPr kumimoji="1" lang="ja-JP" altLang="en-US" dirty="0" smtClean="0"/>
              <a:t>そもそも母集団のクラメールの連関係数の値を知ることは一般的にほとんど不可能</a:t>
            </a:r>
            <a:endParaRPr kumimoji="1"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母集団のクラメールの連関係数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したがって、母集団のクラメールの連関係数について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「無作為に抽出された３００人のデータから導かれたクラメールの連関係数の値が０．１６３４なのだから、母集団のクラメールの連関係数の値もまあだいたいそんなもんだろう」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kumimoji="1" lang="ja-JP" altLang="en-US" dirty="0" smtClean="0"/>
              <a:t>という寛容かつ主観的な判断を下さざるを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kumimoji="1" lang="ja-JP" altLang="en-US" dirty="0" smtClean="0"/>
              <a:t>えない！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独立性の検定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ただし、「母集団の</a:t>
            </a:r>
            <a:r>
              <a:rPr lang="ja-JP" altLang="en-US" dirty="0" smtClean="0"/>
              <a:t>クラメール</a:t>
            </a:r>
            <a:r>
              <a:rPr lang="ja-JP" altLang="en-US" dirty="0" smtClean="0"/>
              <a:t>の連関</a:t>
            </a:r>
            <a:r>
              <a:rPr lang="ja-JP" altLang="en-US" dirty="0" smtClean="0"/>
              <a:t>係数の値がさすがにゼロということはないかどうか</a:t>
            </a:r>
            <a:r>
              <a:rPr kumimoji="1" lang="ja-JP" altLang="en-US" dirty="0" smtClean="0"/>
              <a:t>」はわかる！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kumimoji="1" lang="ja-JP" altLang="en-US" dirty="0" smtClean="0"/>
              <a:t>ここで</a:t>
            </a:r>
            <a:r>
              <a:rPr kumimoji="1" lang="en-US" altLang="ja-JP" dirty="0" smtClean="0"/>
              <a:t>『</a:t>
            </a:r>
            <a:r>
              <a:rPr kumimoji="1" lang="ja-JP" altLang="en-US" dirty="0" smtClean="0"/>
              <a:t>独立性の検定</a:t>
            </a:r>
            <a:r>
              <a:rPr kumimoji="1" lang="en-US" altLang="ja-JP" dirty="0" smtClean="0"/>
              <a:t>』</a:t>
            </a:r>
            <a:r>
              <a:rPr kumimoji="1" lang="ja-JP" altLang="en-US" dirty="0" smtClean="0"/>
              <a:t>という分析手法を用いる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kumimoji="1" lang="ja-JP" altLang="en-US" dirty="0" smtClean="0"/>
              <a:t>独立性の検定は統計学に</a:t>
            </a:r>
            <a:r>
              <a:rPr lang="ja-JP" altLang="en-US" dirty="0" smtClean="0"/>
              <a:t>おいて「</a:t>
            </a:r>
            <a:r>
              <a:rPr lang="ja-JP" altLang="en-US" dirty="0" smtClean="0">
                <a:solidFill>
                  <a:srgbClr val="C00000"/>
                </a:solidFill>
              </a:rPr>
              <a:t>検定</a:t>
            </a:r>
            <a:r>
              <a:rPr lang="ja-JP" altLang="en-US" dirty="0" smtClean="0"/>
              <a:t>」と総称される分析手法のひとつ</a:t>
            </a:r>
            <a:endParaRPr kumimoji="1"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検定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r>
              <a:rPr kumimoji="1" lang="en-US" altLang="ja-JP" dirty="0" smtClean="0"/>
              <a:t>『</a:t>
            </a:r>
            <a:r>
              <a:rPr kumimoji="1" lang="ja-JP" altLang="en-US" dirty="0" smtClean="0">
                <a:solidFill>
                  <a:srgbClr val="C00000"/>
                </a:solidFill>
              </a:rPr>
              <a:t>検定</a:t>
            </a:r>
            <a:r>
              <a:rPr kumimoji="1" lang="en-US" altLang="ja-JP" dirty="0" smtClean="0"/>
              <a:t>』</a:t>
            </a:r>
            <a:r>
              <a:rPr kumimoji="1" lang="ja-JP" altLang="en-US" dirty="0" smtClean="0"/>
              <a:t>とは、母集団について分析者が立てた仮説が正しいかどうかを標本のデータから推測する分析手法のことである！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066800"/>
          </a:xfrm>
        </p:spPr>
        <p:txBody>
          <a:bodyPr/>
          <a:lstStyle/>
          <a:p>
            <a:r>
              <a:rPr kumimoji="1" lang="ja-JP" altLang="en-US" dirty="0" smtClean="0"/>
              <a:t>「検定」の例</a:t>
            </a:r>
            <a:endParaRPr kumimoji="1" lang="ja-JP" altLang="en-US" dirty="0"/>
          </a:p>
        </p:txBody>
      </p:sp>
      <p:graphicFrame>
        <p:nvGraphicFramePr>
          <p:cNvPr id="4" name="コンテンツ プレースホルダ 3"/>
          <p:cNvGraphicFramePr>
            <a:graphicFrameLocks noGrp="1"/>
          </p:cNvGraphicFramePr>
          <p:nvPr>
            <p:ph idx="1"/>
          </p:nvPr>
        </p:nvGraphicFramePr>
        <p:xfrm>
          <a:off x="323528" y="2348880"/>
          <a:ext cx="8507288" cy="40517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8263"/>
                <a:gridCol w="6189025"/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 smtClean="0"/>
                        <a:t>名称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 smtClean="0"/>
                        <a:t>用いられる場面の例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71791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 smtClean="0"/>
                        <a:t>独立性の検定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母集団における「性別」と「されたい告白方法」のクラメールの連関係数の値が０ではないかどうかの推測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7039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 smtClean="0"/>
                        <a:t>相関比の検定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母集団における「好きな洋服のブランド」と「年齢」の相関比の値が０ではないかどうかの推測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71791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 smtClean="0"/>
                        <a:t>無相関の検定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母集団における「１ヶ月に使う化粧品代」と「１ヶ月に使う洋服代」の単相関係数の値が０ではないかどうかの推測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7039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 smtClean="0"/>
                        <a:t>母平均の差の検定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東京都の女子高生と大阪府の女子高生の「毎月のおこづかい」が異なるかどうかの推測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7039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 smtClean="0"/>
                        <a:t>母比率の差の検定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都市部に住む有権者と農村部に住む有権者の「</a:t>
                      </a:r>
                      <a:r>
                        <a:rPr kumimoji="1" lang="en-US" altLang="ja-JP" dirty="0" smtClean="0"/>
                        <a:t>××</a:t>
                      </a:r>
                      <a:r>
                        <a:rPr kumimoji="1" lang="ja-JP" altLang="en-US" dirty="0" smtClean="0"/>
                        <a:t>内閣の支持率」が異なるかどうかの推測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solidFill>
                  <a:srgbClr val="C00000"/>
                </a:solidFill>
              </a:rPr>
              <a:t>「検定」の手順</a:t>
            </a:r>
            <a:endParaRPr kumimoji="1" lang="ja-JP" altLang="en-US" dirty="0">
              <a:solidFill>
                <a:srgbClr val="C00000"/>
              </a:solidFill>
            </a:endParaRPr>
          </a:p>
        </p:txBody>
      </p:sp>
      <p:graphicFrame>
        <p:nvGraphicFramePr>
          <p:cNvPr id="4" name="コンテンツ プレースホルダ 3"/>
          <p:cNvGraphicFramePr>
            <a:graphicFrameLocks noGrp="1"/>
          </p:cNvGraphicFramePr>
          <p:nvPr>
            <p:ph idx="1"/>
          </p:nvPr>
        </p:nvGraphicFramePr>
        <p:xfrm>
          <a:off x="467544" y="2780928"/>
          <a:ext cx="8280920" cy="37661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21598"/>
                <a:gridCol w="6759322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/>
                        <a:t>【Step</a:t>
                      </a:r>
                      <a:r>
                        <a:rPr kumimoji="1" lang="ja-JP" altLang="en-US" sz="1800" dirty="0" smtClean="0"/>
                        <a:t>１</a:t>
                      </a:r>
                      <a:r>
                        <a:rPr kumimoji="1" lang="en-US" altLang="ja-JP" sz="1800" dirty="0" smtClean="0"/>
                        <a:t>】</a:t>
                      </a:r>
                      <a:endParaRPr kumimoji="1" lang="ja-JP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母集団を定義する。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dirty="0" smtClean="0"/>
                        <a:t>【Step</a:t>
                      </a:r>
                      <a:r>
                        <a:rPr kumimoji="1" lang="ja-JP" altLang="en-US" sz="1800" dirty="0" smtClean="0"/>
                        <a:t>２</a:t>
                      </a:r>
                      <a:r>
                        <a:rPr kumimoji="1" lang="en-US" altLang="ja-JP" sz="1800" dirty="0" smtClean="0"/>
                        <a:t>】</a:t>
                      </a:r>
                      <a:endParaRPr kumimoji="1" lang="ja-JP" alt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帰無仮説と対立仮説を立てる。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dirty="0" smtClean="0"/>
                        <a:t>【Step</a:t>
                      </a:r>
                      <a:r>
                        <a:rPr kumimoji="1" lang="ja-JP" altLang="en-US" sz="1800" dirty="0" smtClean="0"/>
                        <a:t>３</a:t>
                      </a:r>
                      <a:r>
                        <a:rPr kumimoji="1" lang="en-US" altLang="ja-JP" sz="1800" dirty="0" smtClean="0"/>
                        <a:t>】</a:t>
                      </a:r>
                      <a:endParaRPr kumimoji="1" lang="ja-JP" alt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どの「検定」をおこなうか選択する。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dirty="0" smtClean="0"/>
                        <a:t>【Step</a:t>
                      </a:r>
                      <a:r>
                        <a:rPr kumimoji="1" lang="ja-JP" altLang="en-US" sz="1800" dirty="0" smtClean="0"/>
                        <a:t>４</a:t>
                      </a:r>
                      <a:r>
                        <a:rPr kumimoji="1" lang="en-US" altLang="ja-JP" sz="1800" dirty="0" smtClean="0"/>
                        <a:t>】</a:t>
                      </a:r>
                      <a:endParaRPr kumimoji="1" lang="ja-JP" alt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有意水準を決定する。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dirty="0" smtClean="0"/>
                        <a:t>【Step</a:t>
                      </a:r>
                      <a:r>
                        <a:rPr kumimoji="1" lang="ja-JP" altLang="en-US" sz="1800" dirty="0" smtClean="0"/>
                        <a:t>５</a:t>
                      </a:r>
                      <a:r>
                        <a:rPr kumimoji="1" lang="en-US" altLang="ja-JP" sz="1800" dirty="0" smtClean="0"/>
                        <a:t>】</a:t>
                      </a:r>
                      <a:endParaRPr kumimoji="1" lang="ja-JP" alt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標本のデータから検定統計量の値を求める。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691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dirty="0" smtClean="0"/>
                        <a:t>【Step</a:t>
                      </a:r>
                      <a:r>
                        <a:rPr kumimoji="1" lang="ja-JP" altLang="en-US" sz="1800" dirty="0" smtClean="0"/>
                        <a:t>６</a:t>
                      </a:r>
                      <a:r>
                        <a:rPr kumimoji="1" lang="en-US" altLang="ja-JP" sz="1800" dirty="0" smtClean="0"/>
                        <a:t>】</a:t>
                      </a:r>
                      <a:endParaRPr kumimoji="1" lang="ja-JP" alt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【Step</a:t>
                      </a:r>
                      <a:r>
                        <a:rPr kumimoji="1" lang="ja-JP" altLang="en-US" dirty="0" smtClean="0"/>
                        <a:t>５</a:t>
                      </a:r>
                      <a:r>
                        <a:rPr kumimoji="1" lang="en-US" altLang="ja-JP" dirty="0" smtClean="0"/>
                        <a:t>】</a:t>
                      </a:r>
                      <a:r>
                        <a:rPr kumimoji="1" lang="ja-JP" altLang="en-US" dirty="0" smtClean="0"/>
                        <a:t>で求めた検定統計量の値が棄却域に入っているかどうかを調べる。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5011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dirty="0" smtClean="0"/>
                        <a:t>【Step</a:t>
                      </a:r>
                      <a:r>
                        <a:rPr kumimoji="1" lang="ja-JP" altLang="en-US" sz="1800" dirty="0" smtClean="0"/>
                        <a:t>７</a:t>
                      </a:r>
                      <a:r>
                        <a:rPr kumimoji="1" lang="en-US" altLang="ja-JP" sz="1800" dirty="0" smtClean="0"/>
                        <a:t>】</a:t>
                      </a:r>
                      <a:endParaRPr kumimoji="1" lang="ja-JP" alt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【Step</a:t>
                      </a:r>
                      <a:r>
                        <a:rPr kumimoji="1" lang="ja-JP" altLang="en-US" dirty="0" smtClean="0"/>
                        <a:t>６</a:t>
                      </a:r>
                      <a:r>
                        <a:rPr kumimoji="1" lang="en-US" altLang="ja-JP" dirty="0" smtClean="0"/>
                        <a:t>】</a:t>
                      </a:r>
                      <a:r>
                        <a:rPr kumimoji="1" lang="ja-JP" altLang="en-US" dirty="0" smtClean="0"/>
                        <a:t>において検定統計量も値が棄却域に入っていたならば、「対立仮説は正しい」との結論を下す。そうでなければ、「帰無仮説は誤っているとはいえない」との結論を下す。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23528" y="1143000"/>
            <a:ext cx="8363272" cy="1066800"/>
          </a:xfrm>
        </p:spPr>
        <p:txBody>
          <a:bodyPr>
            <a:normAutofit/>
          </a:bodyPr>
          <a:lstStyle/>
          <a:p>
            <a:r>
              <a:rPr lang="ja-JP" altLang="en-US" sz="3200" dirty="0" smtClean="0"/>
              <a:t>ピアソンのカイ二乗統計量　とカイ二乗分布</a:t>
            </a:r>
            <a:endParaRPr kumimoji="1" lang="ja-JP" altLang="en-US" sz="320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独立性の検定の解説の前に、独立性の検定の基礎となる重要な事実を解説する</a:t>
            </a:r>
          </a:p>
          <a:p>
            <a:endParaRPr kumimoji="1" lang="en-US" altLang="ja-JP" dirty="0" smtClean="0"/>
          </a:p>
          <a:p>
            <a:r>
              <a:rPr lang="ja-JP" altLang="en-US" dirty="0" smtClean="0"/>
              <a:t>現実に</a:t>
            </a:r>
            <a:r>
              <a:rPr lang="ja-JP" altLang="en-US" dirty="0" smtClean="0"/>
              <a:t>は不可能であるが、次の実験を行ったとする</a:t>
            </a:r>
            <a:endParaRPr lang="en-US" altLang="ja-JP" dirty="0" smtClean="0"/>
          </a:p>
          <a:p>
            <a:endParaRPr kumimoji="1" lang="en-US" altLang="ja-JP" dirty="0" smtClean="0"/>
          </a:p>
        </p:txBody>
      </p:sp>
      <p:graphicFrame>
        <p:nvGraphicFramePr>
          <p:cNvPr id="43010" name="コンテンツ プレースホルダ 3"/>
          <p:cNvGraphicFramePr>
            <a:graphicFrameLocks noChangeAspect="1"/>
          </p:cNvGraphicFramePr>
          <p:nvPr/>
        </p:nvGraphicFramePr>
        <p:xfrm>
          <a:off x="5292080" y="1340768"/>
          <a:ext cx="485775" cy="574675"/>
        </p:xfrm>
        <a:graphic>
          <a:graphicData uri="http://schemas.openxmlformats.org/presentationml/2006/ole">
            <p:oleObj spid="_x0000_s43010" name="数式" r:id="rId3" imgW="20304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実験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Step</a:t>
            </a:r>
            <a:r>
              <a:rPr kumimoji="1" lang="ja-JP" altLang="en-US" dirty="0" smtClean="0"/>
              <a:t>１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母集団である「日本に住む高校生全員」から３００人を無作為に抽出する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en-US" altLang="ja-JP" dirty="0" smtClean="0"/>
              <a:t>Step</a:t>
            </a:r>
            <a:r>
              <a:rPr lang="ja-JP" altLang="en-US" dirty="0" smtClean="0"/>
              <a:t>２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lang="en-US" altLang="ja-JP" dirty="0" smtClean="0"/>
              <a:t>Step</a:t>
            </a:r>
            <a:r>
              <a:rPr lang="ja-JP" altLang="en-US" dirty="0" smtClean="0"/>
              <a:t>１で抽出された３００人に対して告白のアンケートを行い、ピアソンのカイ二乗統計量</a:t>
            </a:r>
            <a:endParaRPr lang="ja-JP" altLang="en-US" dirty="0" smtClean="0"/>
          </a:p>
          <a:p>
            <a:pPr>
              <a:buNone/>
            </a:pPr>
            <a:r>
              <a:rPr lang="ja-JP" altLang="en-US" dirty="0" smtClean="0"/>
              <a:t> </a:t>
            </a:r>
            <a:r>
              <a:rPr lang="ja-JP" altLang="en-US" dirty="0" smtClean="0"/>
              <a:t>  を求める</a:t>
            </a:r>
            <a:endParaRPr lang="en-US" altLang="ja-JP" dirty="0" smtClean="0"/>
          </a:p>
        </p:txBody>
      </p:sp>
      <p:graphicFrame>
        <p:nvGraphicFramePr>
          <p:cNvPr id="44034" name="コンテンツ プレースホルダ 3"/>
          <p:cNvGraphicFramePr>
            <a:graphicFrameLocks noChangeAspect="1"/>
          </p:cNvGraphicFramePr>
          <p:nvPr/>
        </p:nvGraphicFramePr>
        <p:xfrm>
          <a:off x="8028384" y="4941168"/>
          <a:ext cx="485775" cy="574675"/>
        </p:xfrm>
        <a:graphic>
          <a:graphicData uri="http://schemas.openxmlformats.org/presentationml/2006/ole">
            <p:oleObj spid="_x0000_s44034" name="数式" r:id="rId3" imgW="20304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実験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Step</a:t>
            </a:r>
            <a:r>
              <a:rPr kumimoji="1" lang="ja-JP" altLang="en-US" dirty="0" smtClean="0"/>
              <a:t>３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抽出された３００人を母集団に戻す</a:t>
            </a: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r>
              <a:rPr lang="en-US" altLang="ja-JP" dirty="0" smtClean="0"/>
              <a:t>Step</a:t>
            </a:r>
            <a:r>
              <a:rPr lang="ja-JP" altLang="en-US" dirty="0" smtClean="0"/>
              <a:t>４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Step</a:t>
            </a:r>
            <a:r>
              <a:rPr kumimoji="1" lang="ja-JP" altLang="en-US" dirty="0" smtClean="0"/>
              <a:t>１～</a:t>
            </a:r>
            <a:r>
              <a:rPr kumimoji="1" lang="en-US" altLang="ja-JP" dirty="0" smtClean="0"/>
              <a:t>Step</a:t>
            </a:r>
            <a:r>
              <a:rPr kumimoji="1" lang="ja-JP" altLang="en-US" dirty="0" smtClean="0"/>
              <a:t>３を延々と繰り返す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512" y="1124744"/>
            <a:ext cx="8964488" cy="1066800"/>
          </a:xfrm>
        </p:spPr>
        <p:txBody>
          <a:bodyPr>
            <a:normAutofit/>
          </a:bodyPr>
          <a:lstStyle/>
          <a:p>
            <a:r>
              <a:rPr lang="ja-JP" altLang="en-US" sz="3200" dirty="0" smtClean="0"/>
              <a:t>ピアソンのカイ二乗統計量　とカイ二乗分布</a:t>
            </a:r>
            <a:endParaRPr kumimoji="1" lang="ja-JP" altLang="en-US" sz="320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すると実験におけるピアソンのカイ二乗統計量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lang="ja-JP" altLang="en-US" dirty="0" smtClean="0"/>
              <a:t>　のグラフは、母集団である「日本に住む高校生全員」におけるクラメールの連関係数の値が０ならば、自由度２のカイ二乗分布である</a:t>
            </a: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r>
              <a:rPr lang="ja-JP" altLang="en-US" dirty="0" smtClean="0"/>
              <a:t>いいかえると、</a:t>
            </a:r>
            <a:r>
              <a:rPr lang="ja-JP" altLang="en-US" dirty="0" smtClean="0"/>
              <a:t>「</a:t>
            </a:r>
            <a:r>
              <a:rPr lang="ja-JP" altLang="en-US" dirty="0" smtClean="0"/>
              <a:t>ピアソン</a:t>
            </a:r>
            <a:r>
              <a:rPr lang="ja-JP" altLang="en-US" dirty="0" smtClean="0"/>
              <a:t>のカイ二乗統計量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」</a:t>
            </a:r>
            <a:r>
              <a:rPr lang="ja-JP" altLang="en-US" dirty="0" smtClean="0"/>
              <a:t>は</a:t>
            </a:r>
            <a:r>
              <a:rPr lang="ja-JP" altLang="en-US" dirty="0" smtClean="0"/>
              <a:t>、母集団である「日本に住む高校生全員」におけるクラメールの連関係数の値が０ならば、自由度２のカイ二乗</a:t>
            </a:r>
            <a:r>
              <a:rPr lang="ja-JP" altLang="en-US" dirty="0" smtClean="0"/>
              <a:t>分布にしたがう</a:t>
            </a:r>
            <a:r>
              <a:rPr kumimoji="1" lang="ja-JP" altLang="en-US" dirty="0" smtClean="0"/>
              <a:t>　　　　　　</a:t>
            </a:r>
            <a:endParaRPr kumimoji="1" lang="ja-JP" altLang="en-US" dirty="0"/>
          </a:p>
        </p:txBody>
      </p:sp>
      <p:graphicFrame>
        <p:nvGraphicFramePr>
          <p:cNvPr id="45060" name="コンテンツ プレースホルダ 3"/>
          <p:cNvGraphicFramePr>
            <a:graphicFrameLocks noChangeAspect="1"/>
          </p:cNvGraphicFramePr>
          <p:nvPr/>
        </p:nvGraphicFramePr>
        <p:xfrm>
          <a:off x="827584" y="2636912"/>
          <a:ext cx="485775" cy="574675"/>
        </p:xfrm>
        <a:graphic>
          <a:graphicData uri="http://schemas.openxmlformats.org/presentationml/2006/ole">
            <p:oleObj spid="_x0000_s45060" name="数式" r:id="rId3" imgW="203040" imgH="241200" progId="Equation.3">
              <p:embed/>
            </p:oleObj>
          </a:graphicData>
        </a:graphic>
      </p:graphicFrame>
      <p:graphicFrame>
        <p:nvGraphicFramePr>
          <p:cNvPr id="45061" name="コンテンツ プレースホルダ 3"/>
          <p:cNvGraphicFramePr>
            <a:graphicFrameLocks noChangeAspect="1"/>
          </p:cNvGraphicFramePr>
          <p:nvPr/>
        </p:nvGraphicFramePr>
        <p:xfrm>
          <a:off x="8028384" y="4437112"/>
          <a:ext cx="485775" cy="574675"/>
        </p:xfrm>
        <a:graphic>
          <a:graphicData uri="http://schemas.openxmlformats.org/presentationml/2006/ole">
            <p:oleObj spid="_x0000_s45061" name="数式" r:id="rId4" imgW="203040" imgH="241200" progId="Equation.3">
              <p:embed/>
            </p:oleObj>
          </a:graphicData>
        </a:graphic>
      </p:graphicFrame>
      <p:graphicFrame>
        <p:nvGraphicFramePr>
          <p:cNvPr id="45062" name="Object 6"/>
          <p:cNvGraphicFramePr>
            <a:graphicFrameLocks noChangeAspect="1"/>
          </p:cNvGraphicFramePr>
          <p:nvPr/>
        </p:nvGraphicFramePr>
        <p:xfrm>
          <a:off x="5148064" y="1340768"/>
          <a:ext cx="485775" cy="574675"/>
        </p:xfrm>
        <a:graphic>
          <a:graphicData uri="http://schemas.openxmlformats.org/presentationml/2006/ole">
            <p:oleObj spid="_x0000_s45062" name="数式" r:id="rId5" imgW="203040" imgH="241200" progId="Equation.3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自由度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自由度の</a:t>
            </a:r>
            <a:r>
              <a:rPr lang="ja-JP" altLang="en-US" dirty="0" smtClean="0"/>
              <a:t>「２」は、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に由来する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endParaRPr lang="en-US" altLang="ja-JP" dirty="0" smtClean="0"/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/>
        </p:nvGraphicFramePr>
        <p:xfrm>
          <a:off x="1691680" y="2852936"/>
          <a:ext cx="5544616" cy="710848"/>
        </p:xfrm>
        <a:graphic>
          <a:graphicData uri="http://schemas.openxmlformats.org/presentationml/2006/ole">
            <p:oleObj spid="_x0000_s46082" name="数式" r:id="rId3" imgW="1473120" imgH="215640" progId="Equation.3">
              <p:embed/>
            </p:oleObj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611560" y="3717032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「女性」「男性」の２とおり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907704" y="342900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/>
              <a:t>↑</a:t>
            </a:r>
            <a:endParaRPr kumimoji="1" lang="ja-JP" altLang="en-US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635896" y="342900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/>
              <a:t>↑</a:t>
            </a:r>
            <a:endParaRPr kumimoji="1" lang="ja-JP" altLang="en-US" b="1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275856" y="3717032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「電話で」「メールで」</a:t>
            </a:r>
            <a:endParaRPr kumimoji="1" lang="en-US" altLang="ja-JP" dirty="0" smtClean="0"/>
          </a:p>
          <a:p>
            <a:r>
              <a:rPr kumimoji="1" lang="ja-JP" altLang="en-US" dirty="0" smtClean="0"/>
              <a:t>「直接会って」の３とおり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 smtClean="0"/>
              <a:t>「性別」と「されたい告白方法」の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クロス集計表</a:t>
            </a:r>
            <a:endParaRPr kumimoji="1" lang="ja-JP" altLang="en-US" dirty="0"/>
          </a:p>
        </p:txBody>
      </p:sp>
      <p:graphicFrame>
        <p:nvGraphicFramePr>
          <p:cNvPr id="4" name="コンテンツ プレースホルダ 3"/>
          <p:cNvGraphicFramePr>
            <a:graphicFrameLocks noGrp="1"/>
          </p:cNvGraphicFramePr>
          <p:nvPr>
            <p:ph idx="1"/>
          </p:nvPr>
        </p:nvGraphicFramePr>
        <p:xfrm>
          <a:off x="467544" y="2852936"/>
          <a:ext cx="8229600" cy="18491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15416">
                <a:tc rowSpan="2" gridSpan="2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 rowSpan="2"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/>
                        <a:t>されたい告白方法</a:t>
                      </a:r>
                      <a:endParaRPr kumimoji="1" lang="ja-JP" altLang="en-US" b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/>
                        <a:t>計</a:t>
                      </a:r>
                      <a:endParaRPr kumimoji="1" lang="ja-JP" altLang="en-US" b="0" dirty="0"/>
                    </a:p>
                  </a:txBody>
                  <a:tcPr anchor="ctr"/>
                </a:tc>
              </a:tr>
              <a:tr h="370840">
                <a:tc gridSpan="2"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電話で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メールで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直接会って</a:t>
                      </a:r>
                      <a:endParaRPr kumimoji="1" lang="ja-JP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性別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女性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34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61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53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148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男性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38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74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152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計</a:t>
                      </a:r>
                      <a:endParaRPr kumimoji="1" lang="ja-JP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72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101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127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300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独立性の検定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例題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</a:t>
            </a:r>
            <a:r>
              <a:rPr kumimoji="1" lang="ja-JP" altLang="en-US" dirty="0" smtClean="0"/>
              <a:t>母集団である「日本に住む高校生全員」における「性別」と「されたい告白方法」のクラメールの連関係数は０よりも大きいかどうかを、つまり「性別」と「されたい告白方法」は関連しているかどうかを、独立性の検定により推測しなさい。なお有意水準は</a:t>
            </a:r>
            <a:r>
              <a:rPr lang="ja-JP" altLang="en-US" dirty="0" smtClean="0"/>
              <a:t>０．０５</a:t>
            </a:r>
            <a:r>
              <a:rPr kumimoji="1" lang="ja-JP" altLang="en-US" dirty="0" smtClean="0"/>
              <a:t>とする。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考え方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先ほど解説したように、</a:t>
            </a:r>
            <a:r>
              <a:rPr lang="ja-JP" altLang="en-US" dirty="0" smtClean="0"/>
              <a:t>母集団である「日本に住む高校生全員」におけるクラメールの連関係数の値が０ならば、</a:t>
            </a:r>
            <a:r>
              <a:rPr lang="ja-JP" altLang="en-US" dirty="0" smtClean="0"/>
              <a:t>「</a:t>
            </a:r>
            <a:r>
              <a:rPr lang="ja-JP" altLang="en-US" dirty="0" smtClean="0"/>
              <a:t>ピアソンのカイ二乗</a:t>
            </a:r>
            <a:r>
              <a:rPr lang="ja-JP" altLang="en-US" dirty="0" smtClean="0"/>
              <a:t>統計量　」</a:t>
            </a:r>
            <a:r>
              <a:rPr lang="ja-JP" altLang="en-US" dirty="0" smtClean="0"/>
              <a:t>は</a:t>
            </a:r>
            <a:r>
              <a:rPr lang="ja-JP" altLang="en-US" dirty="0" smtClean="0"/>
              <a:t>、自由度</a:t>
            </a:r>
            <a:r>
              <a:rPr lang="ja-JP" altLang="en-US" dirty="0" smtClean="0"/>
              <a:t>２のカイ二乗分布に</a:t>
            </a:r>
            <a:r>
              <a:rPr lang="ja-JP" altLang="en-US" dirty="0" smtClean="0"/>
              <a:t>したがう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 smtClean="0"/>
              <a:t>この例題における　は、</a:t>
            </a:r>
            <a:r>
              <a:rPr lang="en-US" altLang="ja-JP" dirty="0" smtClean="0"/>
              <a:t>8.0091</a:t>
            </a:r>
            <a:r>
              <a:rPr lang="ja-JP" altLang="en-US" dirty="0" smtClean="0"/>
              <a:t>である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⇒いくらなんでも大きすぎる！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lang="ja-JP" altLang="en-US" dirty="0" smtClean="0"/>
              <a:t>⇒</a:t>
            </a:r>
            <a:r>
              <a:rPr lang="ja-JP" altLang="en-US" dirty="0" smtClean="0"/>
              <a:t>母集団である「日本に住む高校生全員」に</a:t>
            </a:r>
            <a:r>
              <a:rPr lang="ja-JP" altLang="en-US" dirty="0" err="1" smtClean="0"/>
              <a:t>お</a:t>
            </a:r>
            <a:r>
              <a:rPr lang="ja-JP" altLang="en-US" dirty="0" smtClean="0"/>
              <a:t>　　　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lang="ja-JP" altLang="en-US" dirty="0" smtClean="0"/>
              <a:t>　ける</a:t>
            </a:r>
            <a:r>
              <a:rPr lang="ja-JP" altLang="en-US" dirty="0" smtClean="0"/>
              <a:t>クラメールの連関係数</a:t>
            </a:r>
            <a:r>
              <a:rPr lang="ja-JP" altLang="en-US" dirty="0" smtClean="0"/>
              <a:t>の</a:t>
            </a:r>
            <a:r>
              <a:rPr lang="ja-JP" altLang="en-US" dirty="0" smtClean="0"/>
              <a:t>値は</a:t>
            </a:r>
            <a:r>
              <a:rPr lang="ja-JP" altLang="en-US" dirty="0" smtClean="0"/>
              <a:t>０よりも大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lang="ja-JP" altLang="en-US" dirty="0" smtClean="0"/>
              <a:t>　きいと考える方が自然！</a:t>
            </a:r>
            <a:endParaRPr kumimoji="1" lang="en-US" altLang="ja-JP" dirty="0" smtClean="0"/>
          </a:p>
        </p:txBody>
      </p:sp>
      <p:graphicFrame>
        <p:nvGraphicFramePr>
          <p:cNvPr id="47106" name="Object 2"/>
          <p:cNvGraphicFramePr>
            <a:graphicFrameLocks noChangeAspect="1"/>
          </p:cNvGraphicFramePr>
          <p:nvPr/>
        </p:nvGraphicFramePr>
        <p:xfrm>
          <a:off x="1259632" y="3356992"/>
          <a:ext cx="485775" cy="574675"/>
        </p:xfrm>
        <a:graphic>
          <a:graphicData uri="http://schemas.openxmlformats.org/presentationml/2006/ole">
            <p:oleObj spid="_x0000_s47106" name="数式" r:id="rId3" imgW="203040" imgH="241200" progId="Equation.3">
              <p:embed/>
            </p:oleObj>
          </a:graphicData>
        </a:graphic>
      </p:graphicFrame>
      <p:graphicFrame>
        <p:nvGraphicFramePr>
          <p:cNvPr id="47108" name="Object 4"/>
          <p:cNvGraphicFramePr>
            <a:graphicFrameLocks noChangeAspect="1"/>
          </p:cNvGraphicFramePr>
          <p:nvPr/>
        </p:nvGraphicFramePr>
        <p:xfrm>
          <a:off x="3707904" y="4149080"/>
          <a:ext cx="485775" cy="574675"/>
        </p:xfrm>
        <a:graphic>
          <a:graphicData uri="http://schemas.openxmlformats.org/presentationml/2006/ole">
            <p:oleObj spid="_x0000_s47108" name="数式" r:id="rId4" imgW="203040" imgH="241200" progId="Equation.3">
              <p:embed/>
            </p:oleObj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考え方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この例題に限らず、独立性の検定では、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①「母集団におけるクラメールの連関係数の値は０だ」とひとまず解釈し、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②標本のデータから　を求め、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③　があまりにも大きければ「母集団におけるクラメールの連関係数の値は０よりも大きい」と結論づける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という流れで話が進められる</a:t>
            </a:r>
            <a:endParaRPr kumimoji="1" lang="en-US" altLang="ja-JP" dirty="0" smtClean="0"/>
          </a:p>
        </p:txBody>
      </p:sp>
      <p:graphicFrame>
        <p:nvGraphicFramePr>
          <p:cNvPr id="47106" name="Object 2"/>
          <p:cNvGraphicFramePr>
            <a:graphicFrameLocks noChangeAspect="1"/>
          </p:cNvGraphicFramePr>
          <p:nvPr/>
        </p:nvGraphicFramePr>
        <p:xfrm>
          <a:off x="3779912" y="3573016"/>
          <a:ext cx="485775" cy="574675"/>
        </p:xfrm>
        <a:graphic>
          <a:graphicData uri="http://schemas.openxmlformats.org/presentationml/2006/ole">
            <p:oleObj spid="_x0000_s48130" name="数式" r:id="rId3" imgW="203040" imgH="241200" progId="Equation.3">
              <p:embed/>
            </p:oleObj>
          </a:graphicData>
        </a:graphic>
      </p:graphicFrame>
      <p:graphicFrame>
        <p:nvGraphicFramePr>
          <p:cNvPr id="47108" name="Object 4"/>
          <p:cNvGraphicFramePr>
            <a:graphicFrameLocks noChangeAspect="1"/>
          </p:cNvGraphicFramePr>
          <p:nvPr/>
        </p:nvGraphicFramePr>
        <p:xfrm>
          <a:off x="971600" y="4005064"/>
          <a:ext cx="485775" cy="574675"/>
        </p:xfrm>
        <a:graphic>
          <a:graphicData uri="http://schemas.openxmlformats.org/presentationml/2006/ole">
            <p:oleObj spid="_x0000_s48131" name="数式" r:id="rId4" imgW="203040" imgH="241200" progId="Equation.3">
              <p:embed/>
            </p:oleObj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solidFill>
                  <a:srgbClr val="C00000"/>
                </a:solidFill>
              </a:rPr>
              <a:t>有意水準</a:t>
            </a:r>
            <a:endParaRPr kumimoji="1" lang="ja-JP" altLang="en-US" dirty="0">
              <a:solidFill>
                <a:srgbClr val="C00000"/>
              </a:solidFill>
            </a:endParaRP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4608576"/>
          </a:xfrm>
        </p:spPr>
        <p:txBody>
          <a:bodyPr>
            <a:normAutofit/>
          </a:bodyPr>
          <a:lstStyle/>
          <a:p>
            <a:r>
              <a:rPr kumimoji="1" lang="ja-JP" altLang="en-US" sz="2400" dirty="0" smtClean="0"/>
              <a:t>③について補足する</a:t>
            </a:r>
            <a:endParaRPr kumimoji="1" lang="en-US" altLang="ja-JP" sz="2400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r>
              <a:rPr lang="ja-JP" altLang="en-US" sz="2400" dirty="0" smtClean="0"/>
              <a:t>独立性の検定では、上図斜線部分の確率が</a:t>
            </a:r>
            <a:endParaRPr lang="en-US" altLang="ja-JP" sz="2400" dirty="0" smtClean="0"/>
          </a:p>
          <a:p>
            <a:pPr>
              <a:buNone/>
            </a:pPr>
            <a:r>
              <a:rPr lang="ja-JP" altLang="en-US" sz="2400" dirty="0" smtClean="0"/>
              <a:t>有意水準の値以下ならば、「</a:t>
            </a:r>
            <a:r>
              <a:rPr lang="ja-JP" altLang="en-US" sz="2400" dirty="0" smtClean="0"/>
              <a:t>母集団における</a:t>
            </a:r>
            <a:r>
              <a:rPr lang="ja-JP" altLang="en-US" sz="2400" dirty="0" smtClean="0"/>
              <a:t>クラメールの</a:t>
            </a:r>
            <a:endParaRPr lang="en-US" altLang="ja-JP" sz="2400" dirty="0" smtClean="0"/>
          </a:p>
          <a:p>
            <a:pPr>
              <a:buNone/>
            </a:pPr>
            <a:r>
              <a:rPr lang="ja-JP" altLang="en-US" sz="2400" dirty="0" smtClean="0"/>
              <a:t>連関</a:t>
            </a:r>
            <a:r>
              <a:rPr lang="ja-JP" altLang="en-US" sz="2400" dirty="0" smtClean="0"/>
              <a:t>係数の値は０よりも大きい」と結論づける</a:t>
            </a:r>
            <a:endParaRPr kumimoji="1" lang="ja-JP" altLang="en-US" sz="2400" dirty="0"/>
          </a:p>
        </p:txBody>
      </p:sp>
      <p:pic>
        <p:nvPicPr>
          <p:cNvPr id="4" name="図 3" descr="20110614025126.png"/>
          <p:cNvPicPr>
            <a:picLocks noChangeAspect="1"/>
          </p:cNvPicPr>
          <p:nvPr/>
        </p:nvPicPr>
        <p:blipFill>
          <a:blip r:embed="rId3" cstate="print"/>
          <a:srcRect t="53521"/>
          <a:stretch>
            <a:fillRect/>
          </a:stretch>
        </p:blipFill>
        <p:spPr>
          <a:xfrm>
            <a:off x="1691680" y="2852936"/>
            <a:ext cx="5400600" cy="2462675"/>
          </a:xfrm>
          <a:prstGeom prst="rect">
            <a:avLst/>
          </a:prstGeom>
        </p:spPr>
      </p:pic>
      <p:cxnSp>
        <p:nvCxnSpPr>
          <p:cNvPr id="6" name="直線コネクタ 5"/>
          <p:cNvCxnSpPr/>
          <p:nvPr/>
        </p:nvCxnSpPr>
        <p:spPr>
          <a:xfrm>
            <a:off x="4211960" y="4293096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 flipH="1">
            <a:off x="4211960" y="4365104"/>
            <a:ext cx="7200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 flipH="1">
            <a:off x="4211960" y="4365104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 flipH="1">
            <a:off x="4283968" y="4365104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 flipH="1">
            <a:off x="4355976" y="4365104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 flipH="1">
            <a:off x="4427984" y="4365104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/>
          <p:cNvCxnSpPr/>
          <p:nvPr/>
        </p:nvCxnSpPr>
        <p:spPr>
          <a:xfrm flipH="1">
            <a:off x="4572000" y="4437112"/>
            <a:ext cx="7200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/>
          <p:cNvCxnSpPr/>
          <p:nvPr/>
        </p:nvCxnSpPr>
        <p:spPr>
          <a:xfrm flipH="1">
            <a:off x="4716016" y="4437112"/>
            <a:ext cx="7200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/>
          <p:cNvCxnSpPr/>
          <p:nvPr/>
        </p:nvCxnSpPr>
        <p:spPr>
          <a:xfrm flipH="1">
            <a:off x="4860032" y="4437112"/>
            <a:ext cx="7200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/>
          <p:nvPr/>
        </p:nvCxnSpPr>
        <p:spPr>
          <a:xfrm flipH="1">
            <a:off x="4499992" y="4437112"/>
            <a:ext cx="7200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155" name="Object 3"/>
          <p:cNvGraphicFramePr>
            <a:graphicFrameLocks noChangeAspect="1"/>
          </p:cNvGraphicFramePr>
          <p:nvPr/>
        </p:nvGraphicFramePr>
        <p:xfrm>
          <a:off x="4067944" y="4653136"/>
          <a:ext cx="288032" cy="340744"/>
        </p:xfrm>
        <a:graphic>
          <a:graphicData uri="http://schemas.openxmlformats.org/presentationml/2006/ole">
            <p:oleObj spid="_x0000_s49155" name="数式" r:id="rId4" imgW="203040" imgH="241200" progId="Equation.3">
              <p:embed/>
            </p:oleObj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有意水準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4608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ja-JP" altLang="en-US" dirty="0" smtClean="0"/>
              <a:t>　</a:t>
            </a: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sz="2400" dirty="0" smtClean="0"/>
          </a:p>
          <a:p>
            <a:pPr>
              <a:buNone/>
            </a:pPr>
            <a:r>
              <a:rPr lang="ja-JP" altLang="en-US" sz="2400" dirty="0" smtClean="0"/>
              <a:t>有意</a:t>
            </a:r>
            <a:r>
              <a:rPr lang="ja-JP" altLang="en-US" sz="2400" dirty="0" smtClean="0"/>
              <a:t>水準として</a:t>
            </a:r>
            <a:r>
              <a:rPr lang="en-US" altLang="ja-JP" sz="2400" dirty="0" smtClean="0"/>
              <a:t>0.05</a:t>
            </a:r>
            <a:r>
              <a:rPr lang="ja-JP" altLang="en-US" sz="2400" dirty="0" smtClean="0"/>
              <a:t>を採用したとする</a:t>
            </a:r>
            <a:endParaRPr lang="en-US" altLang="ja-JP" sz="2400" dirty="0" smtClean="0"/>
          </a:p>
          <a:p>
            <a:pPr>
              <a:buNone/>
            </a:pPr>
            <a:r>
              <a:rPr lang="ja-JP" altLang="en-US" sz="2400" dirty="0" smtClean="0"/>
              <a:t>有意水準は、上図斜線部分の確率にあたる</a:t>
            </a:r>
            <a:endParaRPr lang="en-US" altLang="ja-JP" sz="2400" dirty="0" smtClean="0"/>
          </a:p>
          <a:p>
            <a:pPr>
              <a:buNone/>
            </a:pPr>
            <a:r>
              <a:rPr lang="ja-JP" altLang="en-US" sz="2400" dirty="0" smtClean="0"/>
              <a:t>また、上図の範囲は</a:t>
            </a:r>
            <a:r>
              <a:rPr lang="ja-JP" altLang="en-US" sz="2400" dirty="0" smtClean="0">
                <a:solidFill>
                  <a:srgbClr val="C00000"/>
                </a:solidFill>
              </a:rPr>
              <a:t>棄却域</a:t>
            </a:r>
            <a:r>
              <a:rPr lang="ja-JP" altLang="en-US" sz="2400" dirty="0" smtClean="0"/>
              <a:t>と呼ばれる</a:t>
            </a:r>
            <a:endParaRPr lang="en-US" altLang="ja-JP" sz="2400" dirty="0" smtClean="0"/>
          </a:p>
        </p:txBody>
      </p:sp>
      <p:pic>
        <p:nvPicPr>
          <p:cNvPr id="4" name="図 3" descr="20110614025126.png"/>
          <p:cNvPicPr>
            <a:picLocks noChangeAspect="1"/>
          </p:cNvPicPr>
          <p:nvPr/>
        </p:nvPicPr>
        <p:blipFill>
          <a:blip r:embed="rId2" cstate="print"/>
          <a:srcRect t="53521"/>
          <a:stretch>
            <a:fillRect/>
          </a:stretch>
        </p:blipFill>
        <p:spPr>
          <a:xfrm>
            <a:off x="1691680" y="2852936"/>
            <a:ext cx="5400600" cy="2462675"/>
          </a:xfrm>
          <a:prstGeom prst="rect">
            <a:avLst/>
          </a:prstGeom>
        </p:spPr>
      </p:pic>
      <p:cxnSp>
        <p:nvCxnSpPr>
          <p:cNvPr id="6" name="直線コネクタ 5"/>
          <p:cNvCxnSpPr/>
          <p:nvPr/>
        </p:nvCxnSpPr>
        <p:spPr>
          <a:xfrm>
            <a:off x="4211960" y="4293096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 flipH="1">
            <a:off x="4211960" y="4365104"/>
            <a:ext cx="7200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 flipH="1">
            <a:off x="4211960" y="4365104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 flipH="1">
            <a:off x="4283968" y="4365104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 flipH="1">
            <a:off x="4355976" y="4365104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 flipH="1">
            <a:off x="4427984" y="4365104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/>
          <p:cNvCxnSpPr/>
          <p:nvPr/>
        </p:nvCxnSpPr>
        <p:spPr>
          <a:xfrm flipH="1">
            <a:off x="4572000" y="4437112"/>
            <a:ext cx="7200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/>
          <p:cNvCxnSpPr/>
          <p:nvPr/>
        </p:nvCxnSpPr>
        <p:spPr>
          <a:xfrm flipH="1">
            <a:off x="4716016" y="4437112"/>
            <a:ext cx="7200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/>
          <p:cNvCxnSpPr/>
          <p:nvPr/>
        </p:nvCxnSpPr>
        <p:spPr>
          <a:xfrm flipH="1">
            <a:off x="4860032" y="4437112"/>
            <a:ext cx="7200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/>
          <p:nvPr/>
        </p:nvCxnSpPr>
        <p:spPr>
          <a:xfrm flipH="1">
            <a:off x="4499992" y="4437112"/>
            <a:ext cx="7200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3851920" y="458112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5.9915</a:t>
            </a:r>
            <a:endParaRPr kumimoji="1" lang="ja-JP" altLang="en-US" dirty="0"/>
          </a:p>
        </p:txBody>
      </p:sp>
      <p:sp>
        <p:nvSpPr>
          <p:cNvPr id="18" name="右中かっこ 17"/>
          <p:cNvSpPr/>
          <p:nvPr/>
        </p:nvSpPr>
        <p:spPr>
          <a:xfrm rot="16200000">
            <a:off x="5004048" y="3140968"/>
            <a:ext cx="288032" cy="187220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4716016" y="357301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棄却域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solidFill>
                  <a:srgbClr val="C00000"/>
                </a:solidFill>
              </a:rPr>
              <a:t>「検定」の手順</a:t>
            </a:r>
            <a:endParaRPr kumimoji="1" lang="ja-JP" altLang="en-US" dirty="0">
              <a:solidFill>
                <a:srgbClr val="C00000"/>
              </a:solidFill>
            </a:endParaRPr>
          </a:p>
        </p:txBody>
      </p:sp>
      <p:graphicFrame>
        <p:nvGraphicFramePr>
          <p:cNvPr id="4" name="コンテンツ プレースホルダ 3"/>
          <p:cNvGraphicFramePr>
            <a:graphicFrameLocks noGrp="1"/>
          </p:cNvGraphicFramePr>
          <p:nvPr>
            <p:ph idx="1"/>
          </p:nvPr>
        </p:nvGraphicFramePr>
        <p:xfrm>
          <a:off x="467544" y="2780928"/>
          <a:ext cx="8280920" cy="37661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21598"/>
                <a:gridCol w="6759322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/>
                        <a:t>【Step</a:t>
                      </a:r>
                      <a:r>
                        <a:rPr kumimoji="1" lang="ja-JP" altLang="en-US" sz="1800" dirty="0" smtClean="0"/>
                        <a:t>１</a:t>
                      </a:r>
                      <a:r>
                        <a:rPr kumimoji="1" lang="en-US" altLang="ja-JP" sz="1800" dirty="0" smtClean="0"/>
                        <a:t>】</a:t>
                      </a:r>
                      <a:endParaRPr kumimoji="1" lang="ja-JP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母集団を定義する。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dirty="0" smtClean="0"/>
                        <a:t>【Step</a:t>
                      </a:r>
                      <a:r>
                        <a:rPr kumimoji="1" lang="ja-JP" altLang="en-US" sz="1800" dirty="0" smtClean="0"/>
                        <a:t>２</a:t>
                      </a:r>
                      <a:r>
                        <a:rPr kumimoji="1" lang="en-US" altLang="ja-JP" sz="1800" dirty="0" smtClean="0"/>
                        <a:t>】</a:t>
                      </a:r>
                      <a:endParaRPr kumimoji="1" lang="ja-JP" alt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帰無仮説と対立仮説を立てる。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dirty="0" smtClean="0"/>
                        <a:t>【Step</a:t>
                      </a:r>
                      <a:r>
                        <a:rPr kumimoji="1" lang="ja-JP" altLang="en-US" sz="1800" dirty="0" smtClean="0"/>
                        <a:t>３</a:t>
                      </a:r>
                      <a:r>
                        <a:rPr kumimoji="1" lang="en-US" altLang="ja-JP" sz="1800" dirty="0" smtClean="0"/>
                        <a:t>】</a:t>
                      </a:r>
                      <a:endParaRPr kumimoji="1" lang="ja-JP" alt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どの「検定」をおこなうか選択する。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dirty="0" smtClean="0"/>
                        <a:t>【Step</a:t>
                      </a:r>
                      <a:r>
                        <a:rPr kumimoji="1" lang="ja-JP" altLang="en-US" sz="1800" dirty="0" smtClean="0"/>
                        <a:t>４</a:t>
                      </a:r>
                      <a:r>
                        <a:rPr kumimoji="1" lang="en-US" altLang="ja-JP" sz="1800" dirty="0" smtClean="0"/>
                        <a:t>】</a:t>
                      </a:r>
                      <a:endParaRPr kumimoji="1" lang="ja-JP" alt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有意水準を決定する。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dirty="0" smtClean="0"/>
                        <a:t>【Step</a:t>
                      </a:r>
                      <a:r>
                        <a:rPr kumimoji="1" lang="ja-JP" altLang="en-US" sz="1800" dirty="0" smtClean="0"/>
                        <a:t>５</a:t>
                      </a:r>
                      <a:r>
                        <a:rPr kumimoji="1" lang="en-US" altLang="ja-JP" sz="1800" dirty="0" smtClean="0"/>
                        <a:t>】</a:t>
                      </a:r>
                      <a:endParaRPr kumimoji="1" lang="ja-JP" alt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標本のデータから検定統計量の値を求める。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691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dirty="0" smtClean="0"/>
                        <a:t>【Step</a:t>
                      </a:r>
                      <a:r>
                        <a:rPr kumimoji="1" lang="ja-JP" altLang="en-US" sz="1800" dirty="0" smtClean="0"/>
                        <a:t>６</a:t>
                      </a:r>
                      <a:r>
                        <a:rPr kumimoji="1" lang="en-US" altLang="ja-JP" sz="1800" dirty="0" smtClean="0"/>
                        <a:t>】</a:t>
                      </a:r>
                      <a:endParaRPr kumimoji="1" lang="ja-JP" alt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【Step</a:t>
                      </a:r>
                      <a:r>
                        <a:rPr kumimoji="1" lang="ja-JP" altLang="en-US" dirty="0" smtClean="0"/>
                        <a:t>５</a:t>
                      </a:r>
                      <a:r>
                        <a:rPr kumimoji="1" lang="en-US" altLang="ja-JP" dirty="0" smtClean="0"/>
                        <a:t>】</a:t>
                      </a:r>
                      <a:r>
                        <a:rPr kumimoji="1" lang="ja-JP" altLang="en-US" dirty="0" smtClean="0"/>
                        <a:t>で求めた検定統計量の値が棄却域に入っているかどうかを調べる。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5011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dirty="0" smtClean="0"/>
                        <a:t>【Step</a:t>
                      </a:r>
                      <a:r>
                        <a:rPr kumimoji="1" lang="ja-JP" altLang="en-US" sz="1800" dirty="0" smtClean="0"/>
                        <a:t>７</a:t>
                      </a:r>
                      <a:r>
                        <a:rPr kumimoji="1" lang="en-US" altLang="ja-JP" sz="1800" dirty="0" smtClean="0"/>
                        <a:t>】</a:t>
                      </a:r>
                      <a:endParaRPr kumimoji="1" lang="ja-JP" alt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【Step</a:t>
                      </a:r>
                      <a:r>
                        <a:rPr kumimoji="1" lang="ja-JP" altLang="en-US" dirty="0" smtClean="0"/>
                        <a:t>６</a:t>
                      </a:r>
                      <a:r>
                        <a:rPr kumimoji="1" lang="en-US" altLang="ja-JP" dirty="0" smtClean="0"/>
                        <a:t>】</a:t>
                      </a:r>
                      <a:r>
                        <a:rPr kumimoji="1" lang="ja-JP" altLang="en-US" dirty="0" smtClean="0"/>
                        <a:t>において検定統計量も値が棄却域に入っていたならば、「対立仮説は正しい」との結論を下す。そうでなければ、「帰無仮説は誤っているとはいえない」との結論を下す。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解答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Step</a:t>
            </a:r>
            <a:r>
              <a:rPr kumimoji="1" lang="ja-JP" altLang="en-US" dirty="0" smtClean="0"/>
              <a:t>１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lang="ja-JP" altLang="en-US" dirty="0" smtClean="0"/>
              <a:t>母集団を定義する。</a:t>
            </a: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Font typeface="Wingdings" pitchFamily="2" charset="2"/>
              <a:buChar char="Ø"/>
            </a:pPr>
            <a:r>
              <a:rPr lang="ja-JP" altLang="en-US" dirty="0" smtClean="0"/>
              <a:t>母集団は「日本に住む高校生全員」だ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解答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Step</a:t>
            </a:r>
            <a:r>
              <a:rPr lang="ja-JP" altLang="en-US" dirty="0" smtClean="0"/>
              <a:t>２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lang="ja-JP" altLang="en-US" dirty="0" smtClean="0"/>
              <a:t>帰無仮説と対立仮説を立てる。</a:t>
            </a: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Font typeface="Wingdings" pitchFamily="2" charset="2"/>
              <a:buChar char="Ø"/>
            </a:pPr>
            <a:r>
              <a:rPr lang="ja-JP" altLang="en-US" dirty="0" smtClean="0"/>
              <a:t>帰無仮説は</a:t>
            </a:r>
            <a:endParaRPr lang="en-US" altLang="ja-JP" dirty="0" smtClean="0"/>
          </a:p>
          <a:p>
            <a:pPr>
              <a:buFont typeface="Wingdings" pitchFamily="2" charset="2"/>
              <a:buChar char="Ø"/>
            </a:pPr>
            <a:endParaRPr kumimoji="1" lang="en-US" altLang="ja-JP" dirty="0" smtClean="0"/>
          </a:p>
          <a:p>
            <a:pPr>
              <a:buFont typeface="Wingdings" pitchFamily="2" charset="2"/>
              <a:buChar char="Ø"/>
            </a:pPr>
            <a:endParaRPr lang="en-US" altLang="ja-JP" dirty="0" smtClean="0"/>
          </a:p>
          <a:p>
            <a:pPr>
              <a:buFont typeface="Wingdings" pitchFamily="2" charset="2"/>
              <a:buChar char="Ø"/>
            </a:pPr>
            <a:r>
              <a:rPr kumimoji="1" lang="ja-JP" altLang="en-US" dirty="0" smtClean="0"/>
              <a:t>対立仮説は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547664" y="4149080"/>
            <a:ext cx="6408712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　母集団のクラメールの連関係数の値は０だ</a:t>
            </a:r>
            <a:endParaRPr kumimoji="1" lang="en-US" altLang="ja-JP" sz="2000" dirty="0" smtClean="0"/>
          </a:p>
          <a:p>
            <a:r>
              <a:rPr kumimoji="1" lang="ja-JP" altLang="en-US" sz="2000" dirty="0" smtClean="0"/>
              <a:t>＝「性別」と「されたい告白方法」は関連していない</a:t>
            </a:r>
            <a:endParaRPr kumimoji="1" lang="ja-JP" altLang="en-US" sz="20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547664" y="5517232"/>
            <a:ext cx="6840760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　母集団のクラメールの連関係数の値は０</a:t>
            </a:r>
            <a:r>
              <a:rPr lang="ja-JP" altLang="en-US" sz="2000" dirty="0" smtClean="0"/>
              <a:t>よりも大きい</a:t>
            </a:r>
            <a:endParaRPr lang="en-US" altLang="ja-JP" sz="2000" dirty="0" smtClean="0"/>
          </a:p>
          <a:p>
            <a:r>
              <a:rPr kumimoji="1" lang="ja-JP" altLang="en-US" sz="2000" dirty="0" smtClean="0"/>
              <a:t>＝「性別」と「されたい告白方法」は関連して</a:t>
            </a:r>
            <a:r>
              <a:rPr lang="ja-JP" altLang="en-US" sz="2000" dirty="0" smtClean="0"/>
              <a:t>いる</a:t>
            </a:r>
            <a:endParaRPr kumimoji="1" lang="ja-JP" altLang="en-US" sz="2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解答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Step</a:t>
            </a:r>
            <a:r>
              <a:rPr kumimoji="1" lang="ja-JP" altLang="en-US" dirty="0" smtClean="0"/>
              <a:t>３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lang="ja-JP" altLang="en-US" dirty="0" smtClean="0"/>
              <a:t>どの「検定」をおこなうか選択する。</a:t>
            </a: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Font typeface="Wingdings" pitchFamily="2" charset="2"/>
              <a:buChar char="Ø"/>
            </a:pPr>
            <a:r>
              <a:rPr lang="ja-JP" altLang="en-US" dirty="0" smtClean="0"/>
              <a:t>独立性</a:t>
            </a:r>
            <a:r>
              <a:rPr lang="ja-JP" altLang="en-US" dirty="0" smtClean="0"/>
              <a:t>の検定をおこなう</a:t>
            </a:r>
            <a:endParaRPr lang="en-US" altLang="ja-JP" dirty="0" smtClean="0"/>
          </a:p>
          <a:p>
            <a:pPr>
              <a:buFont typeface="Wingdings" pitchFamily="2" charset="2"/>
              <a:buChar char="Ø"/>
            </a:pPr>
            <a:endParaRPr lang="en-US" altLang="ja-JP" dirty="0" smtClean="0"/>
          </a:p>
          <a:p>
            <a:pPr>
              <a:buFont typeface="Arial" pitchFamily="34" charset="0"/>
              <a:buChar char="•"/>
            </a:pPr>
            <a:r>
              <a:rPr lang="en-US" altLang="ja-JP" dirty="0" smtClean="0"/>
              <a:t>Step</a:t>
            </a:r>
            <a:r>
              <a:rPr lang="ja-JP" altLang="en-US" dirty="0" smtClean="0"/>
              <a:t>４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lang="ja-JP" altLang="en-US" dirty="0" smtClean="0"/>
              <a:t>有意水準を決定する。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Font typeface="Wingdings" pitchFamily="2" charset="2"/>
              <a:buChar char="Ø"/>
            </a:pPr>
            <a:r>
              <a:rPr lang="ja-JP" altLang="en-US" dirty="0" smtClean="0"/>
              <a:t>有意水準は</a:t>
            </a:r>
            <a:r>
              <a:rPr lang="en-US" altLang="ja-JP" dirty="0" smtClean="0"/>
              <a:t>0.05</a:t>
            </a:r>
            <a:r>
              <a:rPr lang="ja-JP" altLang="en-US" dirty="0" smtClean="0"/>
              <a:t>とする</a:t>
            </a:r>
            <a:endParaRPr lang="en-US" altLang="ja-JP" dirty="0" smtClean="0"/>
          </a:p>
          <a:p>
            <a:pPr>
              <a:buFont typeface="Wingdings" pitchFamily="2" charset="2"/>
              <a:buChar char="Ø"/>
            </a:pPr>
            <a:endParaRPr kumimoji="1" lang="en-US" altLang="ja-JP" dirty="0" smtClean="0"/>
          </a:p>
          <a:p>
            <a:pPr>
              <a:buFont typeface="Wingdings" pitchFamily="2" charset="2"/>
              <a:buChar char="Ø"/>
            </a:pPr>
            <a:endParaRPr lang="en-US" altLang="ja-JP" dirty="0" smtClean="0"/>
          </a:p>
          <a:p>
            <a:pPr>
              <a:buNone/>
            </a:pPr>
            <a:endParaRPr kumimoji="1" lang="ja-JP" alt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解答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Step</a:t>
            </a:r>
            <a:r>
              <a:rPr kumimoji="1" lang="ja-JP" altLang="en-US" dirty="0" smtClean="0"/>
              <a:t>５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標本のデータから検定統計量の値を求める。</a:t>
            </a: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Font typeface="Wingdings" pitchFamily="2" charset="2"/>
              <a:buChar char="Ø"/>
            </a:pPr>
            <a:r>
              <a:rPr lang="ja-JP" altLang="en-US" dirty="0" smtClean="0"/>
              <a:t>独立性の検定なので、検定統計量はピアソンのカイ二乗統計量　である</a:t>
            </a:r>
            <a:endParaRPr lang="en-US" altLang="ja-JP" dirty="0" smtClean="0"/>
          </a:p>
          <a:p>
            <a:pPr>
              <a:buFont typeface="Wingdings" pitchFamily="2" charset="2"/>
              <a:buChar char="Ø"/>
            </a:pPr>
            <a:r>
              <a:rPr kumimoji="1" lang="ja-JP" altLang="en-US" dirty="0" smtClean="0"/>
              <a:t>この例題に</a:t>
            </a:r>
            <a:r>
              <a:rPr kumimoji="1" lang="ja-JP" altLang="en-US" dirty="0" smtClean="0"/>
              <a:t>おける　の値は</a:t>
            </a:r>
            <a:r>
              <a:rPr kumimoji="1" lang="en-US" altLang="ja-JP" dirty="0" smtClean="0"/>
              <a:t>8.0091</a:t>
            </a:r>
            <a:r>
              <a:rPr kumimoji="1" lang="ja-JP" altLang="en-US" dirty="0" smtClean="0"/>
              <a:t>である　</a:t>
            </a:r>
            <a:endParaRPr kumimoji="1" lang="en-US" altLang="ja-JP" dirty="0" smtClean="0"/>
          </a:p>
          <a:p>
            <a:pPr>
              <a:buFont typeface="Wingdings" pitchFamily="2" charset="2"/>
              <a:buChar char="Ø"/>
            </a:pPr>
            <a:endParaRPr lang="en-US" altLang="ja-JP" dirty="0" smtClean="0"/>
          </a:p>
          <a:p>
            <a:pPr>
              <a:buNone/>
            </a:pPr>
            <a:r>
              <a:rPr kumimoji="1" lang="en-US" altLang="ja-JP" dirty="0" smtClean="0"/>
              <a:t>※</a:t>
            </a:r>
            <a:r>
              <a:rPr kumimoji="1" lang="ja-JP" altLang="en-US" dirty="0" smtClean="0"/>
              <a:t>検定統計量とは、標本のデータを１つの値に変換する公式のこと</a:t>
            </a:r>
            <a:endParaRPr kumimoji="1" lang="ja-JP" altLang="en-US" dirty="0"/>
          </a:p>
        </p:txBody>
      </p:sp>
      <p:graphicFrame>
        <p:nvGraphicFramePr>
          <p:cNvPr id="62466" name="Object 2"/>
          <p:cNvGraphicFramePr>
            <a:graphicFrameLocks noChangeAspect="1"/>
          </p:cNvGraphicFramePr>
          <p:nvPr/>
        </p:nvGraphicFramePr>
        <p:xfrm>
          <a:off x="3347864" y="4005064"/>
          <a:ext cx="485775" cy="574675"/>
        </p:xfrm>
        <a:graphic>
          <a:graphicData uri="http://schemas.openxmlformats.org/presentationml/2006/ole">
            <p:oleObj spid="_x0000_s62466" name="数式" r:id="rId3" imgW="203040" imgH="241200" progId="Equation.3">
              <p:embed/>
            </p:oleObj>
          </a:graphicData>
        </a:graphic>
      </p:graphicFrame>
      <p:graphicFrame>
        <p:nvGraphicFramePr>
          <p:cNvPr id="62468" name="Object 2"/>
          <p:cNvGraphicFramePr>
            <a:graphicFrameLocks noChangeAspect="1"/>
          </p:cNvGraphicFramePr>
          <p:nvPr/>
        </p:nvGraphicFramePr>
        <p:xfrm>
          <a:off x="3707904" y="4437112"/>
          <a:ext cx="485775" cy="574675"/>
        </p:xfrm>
        <a:graphic>
          <a:graphicData uri="http://schemas.openxmlformats.org/presentationml/2006/ole">
            <p:oleObj spid="_x0000_s62468" name="数式" r:id="rId4" imgW="203040" imgH="241200" progId="Equation.3">
              <p:embed/>
            </p:oleObj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解答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Step</a:t>
            </a:r>
            <a:r>
              <a:rPr lang="ja-JP" altLang="en-US" dirty="0" smtClean="0"/>
              <a:t>６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lang="en-US" altLang="ja-JP" dirty="0" smtClean="0"/>
              <a:t>Step</a:t>
            </a:r>
            <a:r>
              <a:rPr lang="ja-JP" altLang="en-US" dirty="0" smtClean="0"/>
              <a:t>５で求めた検定統計量の値が棄却域に入っているかどうかを調べる。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Font typeface="Wingdings" pitchFamily="2" charset="2"/>
              <a:buChar char="Ø"/>
            </a:pPr>
            <a:r>
              <a:rPr lang="ja-JP" altLang="en-US" dirty="0" smtClean="0"/>
              <a:t>棄却域は、有意水準が</a:t>
            </a:r>
            <a:r>
              <a:rPr lang="en-US" altLang="ja-JP" dirty="0" smtClean="0"/>
              <a:t>0.05</a:t>
            </a:r>
            <a:r>
              <a:rPr lang="ja-JP" altLang="en-US" dirty="0" smtClean="0"/>
              <a:t>なので、カイ二乗分布表より、「</a:t>
            </a:r>
            <a:r>
              <a:rPr lang="en-US" altLang="ja-JP" dirty="0" smtClean="0"/>
              <a:t>5.9915</a:t>
            </a:r>
            <a:r>
              <a:rPr lang="ja-JP" altLang="en-US" dirty="0" smtClean="0"/>
              <a:t>以上」である</a:t>
            </a:r>
            <a:endParaRPr lang="en-US" altLang="ja-JP" dirty="0" smtClean="0"/>
          </a:p>
          <a:p>
            <a:pPr>
              <a:buFont typeface="Wingdings" pitchFamily="2" charset="2"/>
              <a:buChar char="Ø"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解答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ja-JP" altLang="en-US" dirty="0" smtClean="0"/>
              <a:t>下図</a:t>
            </a:r>
            <a:r>
              <a:rPr lang="ja-JP" altLang="en-US" dirty="0" smtClean="0"/>
              <a:t>の</a:t>
            </a:r>
            <a:r>
              <a:rPr lang="ja-JP" altLang="en-US" dirty="0" smtClean="0"/>
              <a:t>とおり、検定統計量の値は棄却域に入っている</a:t>
            </a:r>
            <a:endParaRPr lang="en-US" altLang="ja-JP" dirty="0" smtClean="0"/>
          </a:p>
        </p:txBody>
      </p:sp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2" cstate="print"/>
          <a:srcRect l="39485" t="43615" r="26756" b="25566"/>
          <a:stretch>
            <a:fillRect/>
          </a:stretch>
        </p:blipFill>
        <p:spPr bwMode="auto">
          <a:xfrm>
            <a:off x="1835696" y="3140968"/>
            <a:ext cx="5576530" cy="27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テキスト ボックス 5"/>
          <p:cNvSpPr txBox="1"/>
          <p:nvPr/>
        </p:nvSpPr>
        <p:spPr>
          <a:xfrm>
            <a:off x="4932040" y="566124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8.0091</a:t>
            </a:r>
            <a:endParaRPr kumimoji="1" lang="ja-JP" altLang="en-US" dirty="0"/>
          </a:p>
        </p:txBody>
      </p:sp>
      <p:cxnSp>
        <p:nvCxnSpPr>
          <p:cNvPr id="8" name="直線矢印コネクタ 7"/>
          <p:cNvCxnSpPr/>
          <p:nvPr/>
        </p:nvCxnSpPr>
        <p:spPr>
          <a:xfrm flipV="1">
            <a:off x="5076056" y="5157192"/>
            <a:ext cx="0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解答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Step</a:t>
            </a:r>
            <a:r>
              <a:rPr kumimoji="1" lang="ja-JP" altLang="en-US" dirty="0" smtClean="0"/>
              <a:t>７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lang="en-US" altLang="ja-JP" dirty="0" smtClean="0"/>
              <a:t>Step</a:t>
            </a:r>
            <a:r>
              <a:rPr lang="ja-JP" altLang="en-US" dirty="0" smtClean="0"/>
              <a:t>６に</a:t>
            </a:r>
            <a:r>
              <a:rPr lang="ja-JP" altLang="en-US" dirty="0" smtClean="0"/>
              <a:t>おいて検定統計量も値が棄却域に入っていたならば、「対立仮説は正しい」との結論を下す。そうでなければ、「帰無仮説は誤っているとはいえない」との結論を下す。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Font typeface="Wingdings" pitchFamily="2" charset="2"/>
              <a:buChar char="Ø"/>
            </a:pPr>
            <a:r>
              <a:rPr lang="ja-JP" altLang="en-US" dirty="0" smtClean="0"/>
              <a:t>検定統計量は棄却域に入っていた</a:t>
            </a:r>
            <a:endParaRPr lang="en-US" altLang="ja-JP" dirty="0" smtClean="0"/>
          </a:p>
          <a:p>
            <a:pPr>
              <a:buFont typeface="Wingdings" pitchFamily="2" charset="2"/>
              <a:buChar char="Ø"/>
            </a:pPr>
            <a:r>
              <a:rPr lang="ja-JP" altLang="en-US" dirty="0" smtClean="0"/>
              <a:t>したがって、対立仮説は正しい！</a:t>
            </a:r>
            <a:endParaRPr lang="en-US" altLang="ja-JP" dirty="0" smtClean="0"/>
          </a:p>
          <a:p>
            <a:pPr>
              <a:buFont typeface="Wingdings" pitchFamily="2" charset="2"/>
              <a:buChar char="Ø"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帰無仮説と対立仮説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独立性の検定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 smtClean="0"/>
              <a:t>「立証が難しそうで肯定的な仮説を帰無仮説に充て、そのような帰無仮説に対立する仮説を対立仮説に充てる」と捉えておけばよい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/>
        </p:nvGraphicFramePr>
        <p:xfrm>
          <a:off x="899592" y="2924944"/>
          <a:ext cx="7632848" cy="140208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224136"/>
                <a:gridCol w="6408712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帰無仮説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 smtClean="0"/>
                        <a:t>母集団における「性別」と「されたい告白方法」のクラメールの連関係数の値は０である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対立仮説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000" dirty="0" smtClean="0"/>
                        <a:t>母集団における「性別」と「されたい告白方法」のクラメールの連関係数の値は０よりも大きい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P</a:t>
            </a:r>
            <a:r>
              <a:rPr lang="ja-JP" altLang="en-US" dirty="0" smtClean="0"/>
              <a:t>値と「検定」の手順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「検定」における結論を下す際の根拠には２種類が存在する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①検定統計量の値が棄却域に入っているかどうか</a:t>
            </a: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②有意水準よりも</a:t>
            </a:r>
            <a:r>
              <a:rPr kumimoji="1" lang="en-US" altLang="ja-JP" dirty="0" smtClean="0"/>
              <a:t>P</a:t>
            </a:r>
            <a:r>
              <a:rPr kumimoji="1" lang="ja-JP" altLang="en-US" dirty="0" smtClean="0"/>
              <a:t>値のほうが小さいかどうか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>
                <a:solidFill>
                  <a:srgbClr val="C00000"/>
                </a:solidFill>
              </a:rPr>
              <a:t>『P</a:t>
            </a:r>
            <a:r>
              <a:rPr kumimoji="1" lang="ja-JP" altLang="en-US" dirty="0" smtClean="0">
                <a:solidFill>
                  <a:srgbClr val="C00000"/>
                </a:solidFill>
              </a:rPr>
              <a:t>値</a:t>
            </a:r>
            <a:r>
              <a:rPr kumimoji="1" lang="en-US" altLang="ja-JP" dirty="0" smtClean="0">
                <a:solidFill>
                  <a:srgbClr val="C00000"/>
                </a:solidFill>
              </a:rPr>
              <a:t>』</a:t>
            </a:r>
            <a:endParaRPr kumimoji="1" lang="ja-JP" altLang="en-US" dirty="0">
              <a:solidFill>
                <a:srgbClr val="C00000"/>
              </a:solidFill>
            </a:endParaRP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独立性の検定における</a:t>
            </a:r>
            <a:r>
              <a:rPr kumimoji="1" lang="en-US" altLang="ja-JP" dirty="0" smtClean="0"/>
              <a:t>『P</a:t>
            </a:r>
            <a:r>
              <a:rPr kumimoji="1" lang="ja-JP" altLang="en-US" dirty="0" smtClean="0"/>
              <a:t>値</a:t>
            </a:r>
            <a:r>
              <a:rPr kumimoji="1" lang="en-US" altLang="ja-JP" dirty="0" smtClean="0"/>
              <a:t>』</a:t>
            </a:r>
            <a:r>
              <a:rPr kumimoji="1" lang="ja-JP" altLang="en-US" dirty="0" smtClean="0"/>
              <a:t>とは</a:t>
            </a:r>
            <a:r>
              <a:rPr lang="ja-JP" altLang="en-US" dirty="0" smtClean="0"/>
              <a:t>、前の例でいうと、下図の斜線部分の確率のことである</a:t>
            </a:r>
            <a:endParaRPr lang="en-US" altLang="ja-JP" dirty="0" smtClean="0"/>
          </a:p>
          <a:p>
            <a:endParaRPr kumimoji="1" lang="en-US" altLang="ja-JP" dirty="0" smtClean="0"/>
          </a:p>
        </p:txBody>
      </p:sp>
      <p:pic>
        <p:nvPicPr>
          <p:cNvPr id="4" name="図 3" descr="20110614025126.png"/>
          <p:cNvPicPr>
            <a:picLocks noChangeAspect="1"/>
          </p:cNvPicPr>
          <p:nvPr/>
        </p:nvPicPr>
        <p:blipFill>
          <a:blip r:embed="rId3" cstate="print"/>
          <a:srcRect t="53521"/>
          <a:stretch>
            <a:fillRect/>
          </a:stretch>
        </p:blipFill>
        <p:spPr>
          <a:xfrm>
            <a:off x="1691680" y="3717032"/>
            <a:ext cx="5400600" cy="2462675"/>
          </a:xfrm>
          <a:prstGeom prst="rect">
            <a:avLst/>
          </a:prstGeom>
        </p:spPr>
      </p:pic>
      <p:cxnSp>
        <p:nvCxnSpPr>
          <p:cNvPr id="6" name="直線コネクタ 5"/>
          <p:cNvCxnSpPr/>
          <p:nvPr/>
        </p:nvCxnSpPr>
        <p:spPr>
          <a:xfrm>
            <a:off x="4644008" y="5229200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 flipV="1">
            <a:off x="4644008" y="5301208"/>
            <a:ext cx="7200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 flipH="1">
            <a:off x="4716016" y="5301208"/>
            <a:ext cx="7200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 flipH="1">
            <a:off x="4788024" y="5301208"/>
            <a:ext cx="7200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 flipH="1">
            <a:off x="4860032" y="5301208"/>
            <a:ext cx="7200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 flipH="1">
            <a:off x="4932040" y="5301208"/>
            <a:ext cx="7200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 flipH="1">
            <a:off x="5076056" y="5301208"/>
            <a:ext cx="7200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 flipH="1">
            <a:off x="5004048" y="5301208"/>
            <a:ext cx="7200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4644008" y="544522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＝</a:t>
            </a:r>
            <a:r>
              <a:rPr kumimoji="1" lang="en-US" altLang="ja-JP" dirty="0" smtClean="0"/>
              <a:t>8.0091</a:t>
            </a:r>
            <a:endParaRPr kumimoji="1" lang="ja-JP" altLang="en-US" dirty="0"/>
          </a:p>
        </p:txBody>
      </p:sp>
      <p:graphicFrame>
        <p:nvGraphicFramePr>
          <p:cNvPr id="65538" name="Object 2"/>
          <p:cNvGraphicFramePr>
            <a:graphicFrameLocks noChangeAspect="1"/>
          </p:cNvGraphicFramePr>
          <p:nvPr/>
        </p:nvGraphicFramePr>
        <p:xfrm>
          <a:off x="4499992" y="5445224"/>
          <a:ext cx="304176" cy="359841"/>
        </p:xfrm>
        <a:graphic>
          <a:graphicData uri="http://schemas.openxmlformats.org/presentationml/2006/ole">
            <p:oleObj spid="_x0000_s65538" name="数式" r:id="rId4" imgW="203040" imgH="241200" progId="Equation.3">
              <p:embed/>
            </p:oleObj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②を採用した手順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Step</a:t>
            </a:r>
            <a:r>
              <a:rPr kumimoji="1" lang="ja-JP" altLang="en-US" dirty="0" smtClean="0"/>
              <a:t>６</a:t>
            </a:r>
            <a:r>
              <a:rPr kumimoji="1" lang="en-US" altLang="ja-JP" dirty="0" smtClean="0"/>
              <a:t>p</a:t>
            </a:r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lang="ja-JP" altLang="en-US" dirty="0" smtClean="0"/>
              <a:t>有意</a:t>
            </a:r>
            <a:r>
              <a:rPr lang="ja-JP" altLang="en-US" dirty="0" smtClean="0"/>
              <a:t>水準よりも</a:t>
            </a:r>
            <a:r>
              <a:rPr lang="en-US" altLang="ja-JP" dirty="0" smtClean="0"/>
              <a:t>Step5</a:t>
            </a:r>
            <a:r>
              <a:rPr lang="ja-JP" altLang="en-US" dirty="0" smtClean="0"/>
              <a:t>でもとめた検定統計量の値に対応する</a:t>
            </a:r>
            <a:r>
              <a:rPr lang="en-US" altLang="ja-JP" dirty="0" smtClean="0"/>
              <a:t>P</a:t>
            </a:r>
            <a:r>
              <a:rPr lang="ja-JP" altLang="en-US" dirty="0" smtClean="0"/>
              <a:t>値の方が小さいかどうかを調べる。</a:t>
            </a: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Font typeface="Wingdings" pitchFamily="2" charset="2"/>
              <a:buChar char="Ø"/>
            </a:pPr>
            <a:r>
              <a:rPr lang="ja-JP" altLang="en-US" dirty="0" smtClean="0"/>
              <a:t>有意水準は</a:t>
            </a:r>
            <a:r>
              <a:rPr lang="en-US" altLang="ja-JP" dirty="0" smtClean="0"/>
              <a:t>0.05</a:t>
            </a:r>
            <a:r>
              <a:rPr lang="ja-JP" altLang="en-US" dirty="0" smtClean="0"/>
              <a:t>である</a:t>
            </a:r>
            <a:endParaRPr lang="en-US" altLang="ja-JP" dirty="0" smtClean="0"/>
          </a:p>
          <a:p>
            <a:pPr>
              <a:buFont typeface="Wingdings" pitchFamily="2" charset="2"/>
              <a:buChar char="Ø"/>
            </a:pPr>
            <a:r>
              <a:rPr kumimoji="1" lang="en-US" altLang="ja-JP" dirty="0" smtClean="0"/>
              <a:t>P</a:t>
            </a:r>
            <a:r>
              <a:rPr kumimoji="1" lang="ja-JP" altLang="en-US" dirty="0" smtClean="0"/>
              <a:t>値は　の値が</a:t>
            </a:r>
            <a:r>
              <a:rPr kumimoji="1" lang="en-US" altLang="ja-JP" dirty="0" smtClean="0"/>
              <a:t>8.0091</a:t>
            </a:r>
            <a:r>
              <a:rPr kumimoji="1" lang="ja-JP" altLang="en-US" dirty="0" smtClean="0"/>
              <a:t>なので、</a:t>
            </a:r>
            <a:r>
              <a:rPr kumimoji="1" lang="en-US" altLang="ja-JP" dirty="0" smtClean="0"/>
              <a:t>0.0182</a:t>
            </a:r>
            <a:r>
              <a:rPr kumimoji="1" lang="ja-JP" altLang="en-US" dirty="0" smtClean="0"/>
              <a:t>である</a:t>
            </a:r>
            <a:endParaRPr kumimoji="1" lang="en-US" altLang="ja-JP" dirty="0" smtClean="0"/>
          </a:p>
          <a:p>
            <a:pPr>
              <a:buFont typeface="Wingdings" pitchFamily="2" charset="2"/>
              <a:buChar char="Ø"/>
            </a:pPr>
            <a:r>
              <a:rPr lang="en-US" altLang="ja-JP" dirty="0" smtClean="0"/>
              <a:t>0.0182&lt;0.05</a:t>
            </a:r>
            <a:r>
              <a:rPr lang="ja-JP" altLang="en-US" dirty="0" err="1" smtClean="0"/>
              <a:t>なの</a:t>
            </a:r>
            <a:r>
              <a:rPr lang="ja-JP" altLang="en-US" dirty="0" smtClean="0"/>
              <a:t>で</a:t>
            </a:r>
            <a:r>
              <a:rPr lang="en-US" altLang="ja-JP" dirty="0" smtClean="0"/>
              <a:t>P</a:t>
            </a:r>
            <a:r>
              <a:rPr lang="ja-JP" altLang="en-US" dirty="0" smtClean="0"/>
              <a:t>値の方が小さい</a:t>
            </a:r>
            <a:endParaRPr lang="en-US" altLang="ja-JP" dirty="0" smtClean="0"/>
          </a:p>
        </p:txBody>
      </p:sp>
      <p:graphicFrame>
        <p:nvGraphicFramePr>
          <p:cNvPr id="66563" name="Object 2"/>
          <p:cNvGraphicFramePr>
            <a:graphicFrameLocks noChangeAspect="1"/>
          </p:cNvGraphicFramePr>
          <p:nvPr/>
        </p:nvGraphicFramePr>
        <p:xfrm>
          <a:off x="1763688" y="4869160"/>
          <a:ext cx="485775" cy="574675"/>
        </p:xfrm>
        <a:graphic>
          <a:graphicData uri="http://schemas.openxmlformats.org/presentationml/2006/ole">
            <p:oleObj spid="_x0000_s66563" name="数式" r:id="rId3" imgW="203040" imgH="241200" progId="Equation.3">
              <p:embed/>
            </p:oleObj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②を採用した手順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Step</a:t>
            </a:r>
            <a:r>
              <a:rPr lang="ja-JP" altLang="en-US" dirty="0" smtClean="0"/>
              <a:t>７</a:t>
            </a:r>
            <a:r>
              <a:rPr kumimoji="1" lang="en-US" altLang="ja-JP" dirty="0" smtClean="0"/>
              <a:t>p</a:t>
            </a:r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lang="en-US" altLang="ja-JP" dirty="0" smtClean="0"/>
              <a:t> Step</a:t>
            </a:r>
            <a:r>
              <a:rPr lang="ja-JP" altLang="en-US" dirty="0" smtClean="0"/>
              <a:t>６</a:t>
            </a:r>
            <a:r>
              <a:rPr lang="en-US" altLang="ja-JP" dirty="0" smtClean="0"/>
              <a:t>p</a:t>
            </a:r>
            <a:r>
              <a:rPr lang="ja-JP" altLang="en-US" dirty="0" smtClean="0"/>
              <a:t>において</a:t>
            </a:r>
            <a:r>
              <a:rPr lang="ja-JP" altLang="en-US" dirty="0" smtClean="0"/>
              <a:t>有意</a:t>
            </a:r>
            <a:r>
              <a:rPr lang="ja-JP" altLang="en-US" dirty="0" smtClean="0"/>
              <a:t>水準よりも</a:t>
            </a:r>
            <a:r>
              <a:rPr lang="en-US" altLang="ja-JP" dirty="0" smtClean="0"/>
              <a:t>P</a:t>
            </a:r>
            <a:r>
              <a:rPr lang="ja-JP" altLang="en-US" dirty="0" smtClean="0"/>
              <a:t>値のほうが小さかった</a:t>
            </a:r>
            <a:r>
              <a:rPr lang="ja-JP" altLang="en-US" dirty="0" smtClean="0"/>
              <a:t>ならば、「対立仮説は正しい」との結論を下す。そうでなければ、「帰無仮説は誤っているとはいえない」との結論を下す。</a:t>
            </a: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Font typeface="Wingdings" pitchFamily="2" charset="2"/>
              <a:buChar char="Ø"/>
            </a:pPr>
            <a:r>
              <a:rPr lang="ja-JP" altLang="en-US" dirty="0" smtClean="0"/>
              <a:t>有意水準よりも</a:t>
            </a:r>
            <a:r>
              <a:rPr lang="en-US" altLang="ja-JP" dirty="0" smtClean="0"/>
              <a:t>P</a:t>
            </a:r>
            <a:r>
              <a:rPr lang="ja-JP" altLang="en-US" dirty="0" smtClean="0"/>
              <a:t>値の方が小さかった</a:t>
            </a:r>
            <a:endParaRPr lang="en-US" altLang="ja-JP" dirty="0" smtClean="0"/>
          </a:p>
          <a:p>
            <a:pPr>
              <a:buFont typeface="Wingdings" pitchFamily="2" charset="2"/>
              <a:buChar char="Ø"/>
            </a:pPr>
            <a:r>
              <a:rPr lang="ja-JP" altLang="en-US" dirty="0" smtClean="0"/>
              <a:t>したがって</a:t>
            </a:r>
            <a:r>
              <a:rPr lang="ja-JP" altLang="en-US" dirty="0" smtClean="0"/>
              <a:t>、対立仮説は正しい！</a:t>
            </a:r>
            <a:endParaRPr lang="en-US" altLang="ja-JP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アーバン">
  <a:themeElements>
    <a:clrScheme name="アーバン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アーバン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アーバン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611</TotalTime>
  <Words>1413</Words>
  <Application>Microsoft Office PowerPoint</Application>
  <PresentationFormat>画面に合わせる (4:3)</PresentationFormat>
  <Paragraphs>390</Paragraphs>
  <Slides>40</Slides>
  <Notes>0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2</vt:i4>
      </vt:variant>
      <vt:variant>
        <vt:lpstr>スライド タイトル</vt:lpstr>
      </vt:variant>
      <vt:variant>
        <vt:i4>40</vt:i4>
      </vt:variant>
    </vt:vector>
  </HeadingPairs>
  <TitlesOfParts>
    <vt:vector size="43" baseType="lpstr">
      <vt:lpstr>アーバン</vt:lpstr>
      <vt:lpstr>数式</vt:lpstr>
      <vt:lpstr>Microsoft 数式 3.0</vt:lpstr>
      <vt:lpstr>マンガでわかる統計学</vt:lpstr>
      <vt:lpstr>◆第7章◆</vt:lpstr>
      <vt:lpstr>「性別」と「されたい告白方法」の クロス集計表</vt:lpstr>
      <vt:lpstr>クラメールの連関係数</vt:lpstr>
      <vt:lpstr>クラメールの連関係数の計算（Step1）</vt:lpstr>
      <vt:lpstr>クラメールの連関係数の計算（Step2）</vt:lpstr>
      <vt:lpstr>クラメールの連関係数の計算（Step3）</vt:lpstr>
      <vt:lpstr>クラメールの連関係数の計算（Step4）</vt:lpstr>
      <vt:lpstr>クラメールの連関係数の計算（Step5）</vt:lpstr>
      <vt:lpstr>クラメールの連関係数</vt:lpstr>
      <vt:lpstr>母集団のクラメールの連関係数</vt:lpstr>
      <vt:lpstr>母集団のクラメールの連関係数</vt:lpstr>
      <vt:lpstr>独立性の検定</vt:lpstr>
      <vt:lpstr>検定</vt:lpstr>
      <vt:lpstr>「検定」の例</vt:lpstr>
      <vt:lpstr>「検定」の手順</vt:lpstr>
      <vt:lpstr>ピアソンのカイ二乗統計量　とカイ二乗分布</vt:lpstr>
      <vt:lpstr>実験</vt:lpstr>
      <vt:lpstr>実験</vt:lpstr>
      <vt:lpstr>ピアソンのカイ二乗統計量　とカイ二乗分布</vt:lpstr>
      <vt:lpstr>自由度</vt:lpstr>
      <vt:lpstr>「性別」と「されたい告白方法」の クロス集計表</vt:lpstr>
      <vt:lpstr>独立性の検定</vt:lpstr>
      <vt:lpstr>考え方</vt:lpstr>
      <vt:lpstr>考え方</vt:lpstr>
      <vt:lpstr>有意水準</vt:lpstr>
      <vt:lpstr>有意水準</vt:lpstr>
      <vt:lpstr>「検定」の手順</vt:lpstr>
      <vt:lpstr>解答</vt:lpstr>
      <vt:lpstr>解答</vt:lpstr>
      <vt:lpstr>解答</vt:lpstr>
      <vt:lpstr>解答</vt:lpstr>
      <vt:lpstr>解答</vt:lpstr>
      <vt:lpstr>解答</vt:lpstr>
      <vt:lpstr>解答</vt:lpstr>
      <vt:lpstr>帰無仮説と対立仮説</vt:lpstr>
      <vt:lpstr>P値と「検定」の手順</vt:lpstr>
      <vt:lpstr>『P値』</vt:lpstr>
      <vt:lpstr>②を採用した手順</vt:lpstr>
      <vt:lpstr>②を採用した手順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マンガでわかる統計学</dc:title>
  <dc:creator>akira</dc:creator>
  <cp:lastModifiedBy>akira</cp:lastModifiedBy>
  <cp:revision>63</cp:revision>
  <dcterms:created xsi:type="dcterms:W3CDTF">2012-11-15T18:27:27Z</dcterms:created>
  <dcterms:modified xsi:type="dcterms:W3CDTF">2012-11-29T06:12:47Z</dcterms:modified>
</cp:coreProperties>
</file>