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  <p:sldId id="260" r:id="rId9"/>
    <p:sldId id="264" r:id="rId10"/>
    <p:sldId id="266" r:id="rId11"/>
    <p:sldId id="265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88" autoAdjust="0"/>
    <p:restoredTop sz="94660"/>
  </p:normalViewPr>
  <p:slideViewPr>
    <p:cSldViewPr snapToGrid="0">
      <p:cViewPr>
        <p:scale>
          <a:sx n="100" d="100"/>
          <a:sy n="100" d="100"/>
        </p:scale>
        <p:origin x="-558" y="-5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コストの内訳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保守</c:v>
                </c:pt>
                <c:pt idx="1">
                  <c:v>コーディング</c:v>
                </c:pt>
                <c:pt idx="2">
                  <c:v>設計</c:v>
                </c:pt>
                <c:pt idx="3">
                  <c:v>テスト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1</c:v>
                </c:pt>
                <c:pt idx="2">
                  <c:v>1.6</c:v>
                </c:pt>
                <c:pt idx="3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0091-FFAA-4EF0-A74B-0C893F8D2850}" type="datetimeFigureOut">
              <a:rPr kumimoji="1" lang="ja-JP" altLang="en-US" smtClean="0"/>
              <a:t>2014/10/13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91FE-D219-4B1B-8C26-FC7DFC9994F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2409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0091-FFAA-4EF0-A74B-0C893F8D2850}" type="datetimeFigureOut">
              <a:rPr kumimoji="1" lang="ja-JP" altLang="en-US" smtClean="0"/>
              <a:t>2014/10/13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91FE-D219-4B1B-8C26-FC7DFC9994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397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0091-FFAA-4EF0-A74B-0C893F8D2850}" type="datetimeFigureOut">
              <a:rPr kumimoji="1" lang="ja-JP" altLang="en-US" smtClean="0"/>
              <a:t>2014/10/13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91FE-D219-4B1B-8C26-FC7DFC9994F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559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0091-FFAA-4EF0-A74B-0C893F8D2850}" type="datetimeFigureOut">
              <a:rPr kumimoji="1" lang="ja-JP" altLang="en-US" smtClean="0"/>
              <a:t>2014/10/13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91FE-D219-4B1B-8C26-FC7DFC9994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198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0091-FFAA-4EF0-A74B-0C893F8D2850}" type="datetimeFigureOut">
              <a:rPr kumimoji="1" lang="ja-JP" altLang="en-US" smtClean="0"/>
              <a:t>2014/10/13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91FE-D219-4B1B-8C26-FC7DFC9994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4054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0091-FFAA-4EF0-A74B-0C893F8D2850}" type="datetimeFigureOut">
              <a:rPr kumimoji="1" lang="ja-JP" altLang="en-US" smtClean="0"/>
              <a:t>2014/10/13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91FE-D219-4B1B-8C26-FC7DFC9994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0380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0091-FFAA-4EF0-A74B-0C893F8D2850}" type="datetimeFigureOut">
              <a:rPr kumimoji="1" lang="ja-JP" altLang="en-US" smtClean="0"/>
              <a:t>2014/10/13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91FE-D219-4B1B-8C26-FC7DFC9994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5618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2490091-FFAA-4EF0-A74B-0C893F8D2850}" type="datetimeFigureOut">
              <a:rPr kumimoji="1" lang="ja-JP" altLang="en-US" smtClean="0"/>
              <a:t>2014/10/13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BEE91FE-D219-4B1B-8C26-FC7DFC9994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9850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0091-FFAA-4EF0-A74B-0C893F8D2850}" type="datetimeFigureOut">
              <a:rPr kumimoji="1" lang="ja-JP" altLang="en-US" smtClean="0"/>
              <a:t>2014/10/13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91FE-D219-4B1B-8C26-FC7DFC9994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394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0091-FFAA-4EF0-A74B-0C893F8D2850}" type="datetimeFigureOut">
              <a:rPr kumimoji="1" lang="ja-JP" altLang="en-US" smtClean="0"/>
              <a:t>2014/10/13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91FE-D219-4B1B-8C26-FC7DFC9994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811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0091-FFAA-4EF0-A74B-0C893F8D2850}" type="datetimeFigureOut">
              <a:rPr kumimoji="1" lang="ja-JP" altLang="en-US" smtClean="0"/>
              <a:t>2014/10/13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E91FE-D219-4B1B-8C26-FC7DFC9994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95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2490091-FFAA-4EF0-A74B-0C893F8D2850}" type="datetimeFigureOut">
              <a:rPr kumimoji="1" lang="ja-JP" altLang="en-US" smtClean="0"/>
              <a:t>2014/10/13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BEE91FE-D219-4B1B-8C26-FC7DFC9994F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57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12109" y="823784"/>
            <a:ext cx="10006828" cy="2779353"/>
          </a:xfrm>
        </p:spPr>
        <p:txBody>
          <a:bodyPr>
            <a:normAutofit/>
          </a:bodyPr>
          <a:lstStyle/>
          <a:p>
            <a:r>
              <a:rPr kumimoji="1" lang="ja-JP" altLang="en-US" sz="5600" dirty="0" smtClean="0"/>
              <a:t>ソフトウェアエンジニアリングとは</a:t>
            </a:r>
            <a:endParaRPr kumimoji="1" lang="ja-JP" altLang="en-US" sz="56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553730" y="4730621"/>
            <a:ext cx="9144000" cy="1655762"/>
          </a:xfrm>
        </p:spPr>
        <p:txBody>
          <a:bodyPr>
            <a:noAutofit/>
          </a:bodyPr>
          <a:lstStyle/>
          <a:p>
            <a:pPr algn="r"/>
            <a:endParaRPr lang="en-US" altLang="ja-JP" sz="3600" dirty="0"/>
          </a:p>
          <a:p>
            <a:pPr algn="r"/>
            <a:r>
              <a:rPr kumimoji="1" lang="en-US" altLang="ja-JP" sz="3600" dirty="0" smtClean="0"/>
              <a:t>B3</a:t>
            </a:r>
            <a:r>
              <a:rPr lang="en-US" altLang="ja-JP" sz="3600" dirty="0"/>
              <a:t>	</a:t>
            </a:r>
            <a:r>
              <a:rPr kumimoji="1" lang="en-US" altLang="ja-JP" sz="3600" dirty="0" smtClean="0"/>
              <a:t>60171018	</a:t>
            </a:r>
            <a:r>
              <a:rPr kumimoji="1" lang="ja-JP" altLang="en-US" sz="3600" dirty="0" smtClean="0"/>
              <a:t>片桐直哉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409599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 smtClean="0"/>
              <a:t>参考文献</a:t>
            </a:r>
            <a:endParaRPr kumimoji="1" lang="ja-JP" altLang="en-US" sz="5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83459" y="1845734"/>
            <a:ext cx="7572221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図解でわかるソフトウェア開発の</a:t>
            </a:r>
            <a:r>
              <a:rPr kumimoji="1" lang="ja-JP" altLang="en-US" sz="2800" dirty="0" smtClean="0"/>
              <a:t>すべて</a:t>
            </a:r>
            <a:r>
              <a:rPr lang="ja-JP" altLang="en-US" sz="2800" dirty="0"/>
              <a:t> </a:t>
            </a:r>
            <a:r>
              <a:rPr lang="ja-JP" altLang="en-US" sz="2800" dirty="0" smtClean="0"/>
              <a:t>構造化</a:t>
            </a:r>
            <a:r>
              <a:rPr lang="ja-JP" altLang="en-US" sz="2800" dirty="0"/>
              <a:t>手法</a:t>
            </a:r>
            <a:r>
              <a:rPr lang="ja-JP" altLang="en-US" sz="2800" dirty="0" smtClean="0"/>
              <a:t>からオブジェクト指向まで</a:t>
            </a:r>
            <a:endParaRPr lang="en-US" altLang="ja-JP" sz="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ja-JP" sz="2400" dirty="0" smtClean="0"/>
              <a:t>ISBN</a:t>
            </a:r>
            <a:r>
              <a:rPr lang="ja-JP" altLang="en-US" sz="2400" dirty="0" smtClean="0"/>
              <a:t> </a:t>
            </a:r>
            <a:r>
              <a:rPr lang="en-US" altLang="ja-JP" sz="2400" dirty="0"/>
              <a:t>978-4-534-03109-9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著者</a:t>
            </a:r>
            <a:r>
              <a:rPr kumimoji="1" lang="en-US" altLang="ja-JP" sz="2800" dirty="0" smtClean="0"/>
              <a:t>	Mint(</a:t>
            </a:r>
            <a:r>
              <a:rPr kumimoji="1" lang="ja-JP" altLang="en-US" sz="2800" dirty="0" smtClean="0"/>
              <a:t>経営情報研究会</a:t>
            </a:r>
            <a:r>
              <a:rPr kumimoji="1" lang="en-US" altLang="ja-JP" sz="2800" dirty="0" smtClean="0"/>
              <a:t>)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 smtClean="0">
                <a:latin typeface="+mn-ea"/>
              </a:rPr>
              <a:t>出版</a:t>
            </a:r>
            <a:r>
              <a:rPr lang="en-US" altLang="ja-JP" sz="2800" dirty="0" smtClean="0">
                <a:latin typeface="+mn-ea"/>
              </a:rPr>
              <a:t>	</a:t>
            </a:r>
            <a:r>
              <a:rPr lang="ja-JP" altLang="en-US" sz="2800" dirty="0" smtClean="0">
                <a:latin typeface="+mn-ea"/>
              </a:rPr>
              <a:t>日本実業出版社</a:t>
            </a:r>
            <a:endParaRPr kumimoji="1" lang="en-US" altLang="ja-JP" sz="2800" dirty="0" smtClean="0">
              <a:latin typeface="+mn-ea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発</a:t>
            </a:r>
            <a:r>
              <a:rPr lang="ja-JP" altLang="en-US" sz="2800" dirty="0" smtClean="0"/>
              <a:t>行者</a:t>
            </a:r>
            <a:r>
              <a:rPr lang="en-US" altLang="ja-JP" sz="2800" dirty="0" smtClean="0"/>
              <a:t>	</a:t>
            </a:r>
            <a:r>
              <a:rPr lang="ja-JP" altLang="en-US" sz="2800" dirty="0" smtClean="0"/>
              <a:t>上林健一</a:t>
            </a:r>
            <a:endParaRPr lang="en-US" altLang="ja-JP" sz="28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6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第</a:t>
            </a:r>
            <a:r>
              <a:rPr kumimoji="1" lang="en-US" altLang="ja-JP" sz="2800" dirty="0" smtClean="0"/>
              <a:t>1</a:t>
            </a:r>
            <a:r>
              <a:rPr kumimoji="1" lang="ja-JP" altLang="en-US" sz="2800" dirty="0" smtClean="0"/>
              <a:t>章「ソフトウェアエンジニアリングとは何か」</a:t>
            </a:r>
            <a:endParaRPr kumimoji="1" lang="en-US" altLang="ja-JP" sz="28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sz="2400" dirty="0" smtClean="0"/>
              <a:t>第</a:t>
            </a:r>
            <a:r>
              <a:rPr lang="en-US" altLang="ja-JP" sz="2400" dirty="0" smtClean="0"/>
              <a:t>1</a:t>
            </a:r>
            <a:r>
              <a:rPr lang="ja-JP" altLang="en-US" sz="2400" dirty="0" smtClean="0"/>
              <a:t>章担当 門田俊輔</a:t>
            </a:r>
            <a:endParaRPr lang="en-US" altLang="ja-JP" sz="2400" dirty="0" smtClean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845734"/>
            <a:ext cx="2305050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81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 smtClean="0"/>
              <a:t>ソフトウェアとは</a:t>
            </a:r>
            <a:endParaRPr kumimoji="1" lang="ja-JP" altLang="en-US" sz="5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sz="3200" dirty="0" smtClean="0"/>
              <a:t>JIS</a:t>
            </a:r>
            <a:r>
              <a:rPr kumimoji="1" lang="ja-JP" altLang="en-US" sz="3200" dirty="0" smtClean="0"/>
              <a:t> </a:t>
            </a:r>
            <a:r>
              <a:rPr kumimoji="1" lang="en-US" altLang="ja-JP" sz="3200" dirty="0" smtClean="0"/>
              <a:t>(X</a:t>
            </a:r>
            <a:r>
              <a:rPr kumimoji="1" lang="ja-JP" altLang="en-US" sz="3200" dirty="0" smtClean="0"/>
              <a:t> </a:t>
            </a:r>
            <a:r>
              <a:rPr kumimoji="1" lang="en-US" altLang="ja-JP" sz="3200" dirty="0" smtClean="0"/>
              <a:t>0001-1987)</a:t>
            </a:r>
            <a:r>
              <a:rPr kumimoji="1" lang="ja-JP" altLang="en-US" sz="3200" dirty="0" smtClean="0"/>
              <a:t>による定義</a:t>
            </a:r>
            <a:endParaRPr kumimoji="1" lang="en-US" altLang="ja-JP" sz="3200" dirty="0" smtClean="0"/>
          </a:p>
          <a:p>
            <a:pPr marL="201168" lvl="1" indent="0">
              <a:buNone/>
            </a:pPr>
            <a:r>
              <a:rPr lang="ja-JP" altLang="en-US" sz="2800" dirty="0"/>
              <a:t>データ処理システムを機能させるための，プログラム，手順，規制，関連文書などを含む知的な</a:t>
            </a:r>
            <a:r>
              <a:rPr lang="ja-JP" altLang="en-US" sz="2800" dirty="0" smtClean="0"/>
              <a:t>創作物</a:t>
            </a:r>
            <a:endParaRPr lang="en-US" altLang="ja-JP" sz="32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32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3200" dirty="0" smtClean="0"/>
              <a:t>作成した文書を含めて </a:t>
            </a:r>
            <a:r>
              <a:rPr lang="en-US" altLang="ja-JP" sz="3600" dirty="0" smtClean="0"/>
              <a:t>”</a:t>
            </a:r>
            <a:r>
              <a:rPr lang="ja-JP" altLang="en-US" sz="3600" dirty="0" smtClean="0"/>
              <a:t>ソフトウェア</a:t>
            </a:r>
            <a:r>
              <a:rPr lang="en-US" altLang="ja-JP" sz="3600" dirty="0" smtClean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467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 smtClean="0"/>
              <a:t>よいソフトウェア（１）</a:t>
            </a:r>
            <a:endParaRPr kumimoji="1" lang="ja-JP" altLang="en-US" sz="5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品質が高いこと</a:t>
            </a: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コストが安いこと</a:t>
            </a: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開発期間が短いこと</a:t>
            </a: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使いやすい</a:t>
            </a:r>
            <a:r>
              <a:rPr lang="ja-JP" altLang="en-US" sz="2800" dirty="0" smtClean="0"/>
              <a:t>こと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133531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 smtClean="0"/>
              <a:t>よいソフトウェア（２）</a:t>
            </a:r>
            <a:endParaRPr kumimoji="1" lang="ja-JP" altLang="en-US" sz="5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ja-JP" altLang="en-US" sz="3200" dirty="0" smtClean="0"/>
              <a:t>セキュリティの高いこと</a:t>
            </a:r>
            <a:endParaRPr lang="en-US" altLang="ja-JP" sz="32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32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3200" dirty="0" smtClean="0"/>
              <a:t>ハードウェア資源を上手く使う</a:t>
            </a:r>
            <a:endParaRPr lang="en-US" altLang="ja-JP" sz="32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32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3200" dirty="0"/>
              <a:t>ソフトウェアそのものが資源として扱いやすいこと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 smtClean="0"/>
          </a:p>
          <a:p>
            <a:pPr marL="0" indent="0">
              <a:buNone/>
            </a:pPr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343819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 smtClean="0"/>
              <a:t>様々なソフトウェア（１）</a:t>
            </a:r>
            <a:endParaRPr kumimoji="1" lang="ja-JP" altLang="en-US" sz="5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3200" dirty="0" smtClean="0"/>
              <a:t>階層による分類</a:t>
            </a:r>
            <a:endParaRPr lang="en-US" altLang="ja-JP" sz="3200" dirty="0"/>
          </a:p>
          <a:p>
            <a:pPr lvl="1">
              <a:buFont typeface="Arial" panose="020B0604020202020204" pitchFamily="34" charset="0"/>
              <a:buChar char="•"/>
            </a:pPr>
            <a:r>
              <a:rPr kumimoji="1" lang="ja-JP" altLang="en-US" sz="3200" dirty="0" smtClean="0"/>
              <a:t>基本ソフトウェア</a:t>
            </a:r>
            <a:endParaRPr kumimoji="1" lang="en-US" altLang="ja-JP" sz="3200" dirty="0" smtClean="0"/>
          </a:p>
          <a:p>
            <a:pPr marL="384048" lvl="2" indent="0">
              <a:buNone/>
            </a:pPr>
            <a:r>
              <a:rPr lang="ja-JP" altLang="en-US" sz="2800" dirty="0" smtClean="0"/>
              <a:t>－</a:t>
            </a:r>
            <a:r>
              <a:rPr lang="en-US" altLang="ja-JP" sz="2800" dirty="0" smtClean="0"/>
              <a:t>OS</a:t>
            </a:r>
            <a:endParaRPr kumimoji="1" lang="en-US" altLang="ja-JP" sz="28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sz="3200" dirty="0" smtClean="0"/>
              <a:t>ミドルウェア</a:t>
            </a:r>
            <a:endParaRPr lang="en-US" altLang="ja-JP" sz="3200" dirty="0" smtClean="0"/>
          </a:p>
          <a:p>
            <a:pPr marL="384048" lvl="2" indent="0">
              <a:buNone/>
            </a:pPr>
            <a:r>
              <a:rPr lang="ja-JP" altLang="en-US" sz="2800" dirty="0" smtClean="0"/>
              <a:t>－</a:t>
            </a:r>
            <a:r>
              <a:rPr lang="en-US" altLang="ja-JP" sz="2800" dirty="0" smtClean="0"/>
              <a:t>DBMS</a:t>
            </a:r>
            <a:r>
              <a:rPr lang="ja-JP" altLang="en-US" sz="2800" dirty="0" smtClean="0"/>
              <a:t>など</a:t>
            </a:r>
            <a:endParaRPr lang="en-US" altLang="ja-JP" sz="28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kumimoji="1" lang="ja-JP" altLang="en-US" sz="3200" dirty="0" smtClean="0"/>
              <a:t>応用ソフトウェア</a:t>
            </a:r>
            <a:endParaRPr kumimoji="1" lang="en-US" altLang="ja-JP" sz="3200" dirty="0" smtClean="0"/>
          </a:p>
          <a:p>
            <a:pPr marL="384048" lvl="2" indent="0">
              <a:buNone/>
            </a:pPr>
            <a:r>
              <a:rPr lang="ja-JP" altLang="en-US" sz="2800" dirty="0" smtClean="0"/>
              <a:t>－表計算、交通管理システム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3916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 smtClean="0"/>
              <a:t>様々なソフトウェア（２）</a:t>
            </a:r>
            <a:endParaRPr kumimoji="1" lang="ja-JP" altLang="en-US" sz="5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規模による分類</a:t>
            </a:r>
            <a:endParaRPr kumimoji="1" lang="en-US" altLang="ja-JP" sz="28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sz="2800" dirty="0"/>
              <a:t>大規模：</a:t>
            </a:r>
            <a:r>
              <a:rPr lang="en-US" altLang="ja-JP" sz="2800" dirty="0"/>
              <a:t>	</a:t>
            </a:r>
            <a:r>
              <a:rPr lang="ja-JP" altLang="en-US" sz="2800" dirty="0"/>
              <a:t>交通網の管理</a:t>
            </a:r>
            <a:endParaRPr lang="en-US" altLang="ja-JP" sz="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sz="2800" dirty="0"/>
              <a:t>中規模：</a:t>
            </a:r>
            <a:r>
              <a:rPr lang="en-US" altLang="ja-JP" sz="2800" dirty="0"/>
              <a:t>	</a:t>
            </a:r>
            <a:r>
              <a:rPr lang="ja-JP" altLang="en-US" sz="2800" dirty="0"/>
              <a:t>生産管理システム</a:t>
            </a:r>
            <a:endParaRPr lang="en-US" altLang="ja-JP" sz="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sz="2800" dirty="0"/>
              <a:t>小規模：</a:t>
            </a:r>
            <a:r>
              <a:rPr lang="en-US" altLang="ja-JP" sz="2800" dirty="0"/>
              <a:t>	</a:t>
            </a:r>
            <a:r>
              <a:rPr lang="ja-JP" altLang="en-US" sz="2800" dirty="0"/>
              <a:t>給与</a:t>
            </a:r>
            <a:r>
              <a:rPr lang="ja-JP" altLang="en-US" sz="2800" dirty="0" smtClean="0"/>
              <a:t>計算</a:t>
            </a:r>
            <a:endParaRPr lang="en-US" altLang="ja-JP" sz="28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 smtClean="0"/>
              <a:t>専用度</a:t>
            </a:r>
            <a:r>
              <a:rPr lang="ja-JP" altLang="en-US" sz="2800" dirty="0"/>
              <a:t>に</a:t>
            </a:r>
            <a:r>
              <a:rPr lang="ja-JP" altLang="en-US" sz="2800" dirty="0" smtClean="0"/>
              <a:t>よる分類</a:t>
            </a:r>
            <a:endParaRPr lang="en-US" altLang="ja-JP" sz="28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kumimoji="1" lang="ja-JP" altLang="en-US" sz="2800" dirty="0" smtClean="0"/>
              <a:t>専用</a:t>
            </a:r>
            <a:endParaRPr kumimoji="1" lang="en-US" altLang="ja-JP" sz="28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sz="2800" dirty="0" smtClean="0"/>
              <a:t>準専用</a:t>
            </a:r>
            <a:endParaRPr lang="en-US" altLang="ja-JP" sz="28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kumimoji="1" lang="ja-JP" altLang="en-US" sz="2800" dirty="0"/>
              <a:t>汎用</a:t>
            </a:r>
            <a:endParaRPr kumimoji="1"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286881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 smtClean="0"/>
              <a:t>ソフトウェアの開発（１）</a:t>
            </a:r>
            <a:endParaRPr kumimoji="1" lang="ja-JP" altLang="en-US" sz="5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97280" y="1845734"/>
            <a:ext cx="503682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3200" dirty="0" smtClean="0"/>
              <a:t>計画</a:t>
            </a:r>
            <a:endParaRPr kumimoji="1" lang="en-US" altLang="ja-JP" sz="3200" dirty="0" smtClean="0"/>
          </a:p>
          <a:p>
            <a:pPr marL="658368" lvl="1" indent="-457200">
              <a:buFont typeface="+mj-lt"/>
              <a:buAutoNum type="arabicPeriod"/>
            </a:pPr>
            <a:r>
              <a:rPr lang="ja-JP" altLang="en-US" sz="3200" dirty="0" smtClean="0"/>
              <a:t>要求定義</a:t>
            </a:r>
            <a:endParaRPr lang="en-US" altLang="ja-JP" sz="3200" dirty="0" smtClean="0"/>
          </a:p>
          <a:p>
            <a:pPr marL="658368" lvl="1" indent="-457200">
              <a:buFont typeface="+mj-lt"/>
              <a:buAutoNum type="arabicPeriod"/>
            </a:pPr>
            <a:r>
              <a:rPr kumimoji="1" lang="ja-JP" altLang="en-US" sz="3200" dirty="0" smtClean="0"/>
              <a:t>外部設計</a:t>
            </a:r>
            <a:endParaRPr lang="en-US" altLang="ja-JP" sz="3200" dirty="0"/>
          </a:p>
        </p:txBody>
      </p:sp>
      <p:sp>
        <p:nvSpPr>
          <p:cNvPr id="4" name="コンテンツ プレースホルダー 2"/>
          <p:cNvSpPr txBox="1">
            <a:spLocks/>
          </p:cNvSpPr>
          <p:nvPr/>
        </p:nvSpPr>
        <p:spPr>
          <a:xfrm>
            <a:off x="8667750" y="1843618"/>
            <a:ext cx="251841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r>
              <a:rPr lang="ja-JP" altLang="en-US" sz="3200" dirty="0"/>
              <a:t>運用・保守</a:t>
            </a:r>
            <a:endParaRPr lang="en-US" altLang="ja-JP" sz="3200" dirty="0"/>
          </a:p>
          <a:p>
            <a:pPr marL="658368" lvl="1" indent="-457200">
              <a:buFont typeface="+mj-lt"/>
              <a:buAutoNum type="arabicPeriod" startAt="6"/>
            </a:pPr>
            <a:r>
              <a:rPr lang="ja-JP" altLang="en-US" sz="3200" dirty="0" smtClean="0"/>
              <a:t>運用</a:t>
            </a:r>
            <a:endParaRPr lang="en-US" altLang="ja-JP" sz="3200" dirty="0" smtClean="0"/>
          </a:p>
          <a:p>
            <a:pPr marL="658368" lvl="1" indent="-457200">
              <a:buFont typeface="+mj-lt"/>
              <a:buAutoNum type="arabicPeriod" startAt="6"/>
            </a:pPr>
            <a:r>
              <a:rPr lang="ja-JP" altLang="en-US" sz="3200" dirty="0" smtClean="0"/>
              <a:t>保守</a:t>
            </a:r>
            <a:endParaRPr lang="en-US" altLang="ja-JP" sz="3200" dirty="0"/>
          </a:p>
          <a:p>
            <a:pPr>
              <a:buFont typeface="Wingdings" panose="05000000000000000000" pitchFamily="2" charset="2"/>
              <a:buChar char="l"/>
            </a:pPr>
            <a:endParaRPr lang="ja-JP" altLang="en-US" sz="3200" dirty="0"/>
          </a:p>
        </p:txBody>
      </p:sp>
      <p:sp>
        <p:nvSpPr>
          <p:cNvPr id="5" name="コンテンツ プレースホルダー 2"/>
          <p:cNvSpPr txBox="1">
            <a:spLocks/>
          </p:cNvSpPr>
          <p:nvPr/>
        </p:nvSpPr>
        <p:spPr>
          <a:xfrm>
            <a:off x="4998719" y="1843618"/>
            <a:ext cx="3526155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r>
              <a:rPr lang="ja-JP" altLang="en-US" sz="3200" dirty="0"/>
              <a:t>開発</a:t>
            </a:r>
            <a:endParaRPr lang="en-US" altLang="ja-JP" sz="3200" dirty="0"/>
          </a:p>
          <a:p>
            <a:pPr marL="658368" lvl="1" indent="-457200">
              <a:buFont typeface="+mj-lt"/>
              <a:buAutoNum type="arabicPeriod" startAt="2"/>
            </a:pPr>
            <a:r>
              <a:rPr lang="ja-JP" altLang="en-US" sz="3200" dirty="0"/>
              <a:t>外部設計</a:t>
            </a:r>
            <a:endParaRPr lang="en-US" altLang="ja-JP" sz="3200" dirty="0"/>
          </a:p>
          <a:p>
            <a:pPr marL="658368" lvl="1" indent="-457200">
              <a:buFont typeface="+mj-lt"/>
              <a:buAutoNum type="arabicPeriod" startAt="2"/>
            </a:pPr>
            <a:r>
              <a:rPr lang="ja-JP" altLang="en-US" sz="3200" dirty="0"/>
              <a:t>内部設計</a:t>
            </a:r>
            <a:endParaRPr lang="en-US" altLang="ja-JP" sz="3200" dirty="0"/>
          </a:p>
          <a:p>
            <a:pPr marL="658368" lvl="1" indent="-457200">
              <a:buFont typeface="+mj-lt"/>
              <a:buAutoNum type="arabicPeriod" startAt="2"/>
            </a:pPr>
            <a:r>
              <a:rPr lang="ja-JP" altLang="en-US" sz="3200" dirty="0"/>
              <a:t>プログラミング</a:t>
            </a:r>
            <a:endParaRPr lang="en-US" altLang="ja-JP" sz="3200" dirty="0"/>
          </a:p>
          <a:p>
            <a:pPr marL="658368" lvl="1" indent="-457200">
              <a:buFont typeface="+mj-lt"/>
              <a:buAutoNum type="arabicPeriod" startAt="2"/>
            </a:pPr>
            <a:r>
              <a:rPr lang="ja-JP" altLang="en-US" sz="3200" dirty="0"/>
              <a:t>テスト</a:t>
            </a:r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156950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 smtClean="0"/>
              <a:t>ソフトウェアの開発（２）</a:t>
            </a:r>
            <a:endParaRPr kumimoji="1" lang="ja-JP" altLang="en-US" sz="5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3200" dirty="0" smtClean="0"/>
              <a:t>計画のステップで重要なこと</a:t>
            </a:r>
            <a:endParaRPr kumimoji="1" lang="en-US" altLang="ja-JP" sz="32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sz="3200" dirty="0"/>
              <a:t>要求の把握</a:t>
            </a:r>
            <a:endParaRPr lang="en-US" altLang="ja-JP" sz="32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sz="3200" dirty="0"/>
              <a:t>可能、不可能な事柄の</a:t>
            </a:r>
            <a:r>
              <a:rPr lang="ja-JP" altLang="en-US" sz="3200" dirty="0" smtClean="0"/>
              <a:t>切り分け</a:t>
            </a:r>
            <a:endParaRPr lang="en-US" altLang="ja-JP" sz="3200" dirty="0" smtClean="0"/>
          </a:p>
          <a:p>
            <a:pPr marL="201168" lvl="1" indent="0">
              <a:buNone/>
            </a:pPr>
            <a:endParaRPr lang="en-US" altLang="ja-JP" sz="32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3200" dirty="0" smtClean="0"/>
              <a:t>開発のステップで重要なこと</a:t>
            </a:r>
            <a:endParaRPr lang="en-US" altLang="ja-JP" sz="32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sz="3200" dirty="0" smtClean="0"/>
              <a:t>作業過程の記録</a:t>
            </a:r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85711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 smtClean="0"/>
              <a:t>ソフトウェアの開発（３）</a:t>
            </a:r>
            <a:endParaRPr kumimoji="1" lang="ja-JP" altLang="en-US" sz="5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3200" dirty="0" smtClean="0"/>
              <a:t>保守・運用のステップで重要なこと</a:t>
            </a:r>
            <a:endParaRPr kumimoji="1" lang="en-US" altLang="ja-JP" sz="32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sz="3200" dirty="0" smtClean="0"/>
              <a:t>保守・運用の重要性の高さ</a:t>
            </a:r>
            <a:endParaRPr lang="en-US" altLang="ja-JP" sz="32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kumimoji="1" lang="ja-JP" altLang="en-US" sz="3200" dirty="0" smtClean="0"/>
              <a:t>保守</a:t>
            </a:r>
            <a:endParaRPr kumimoji="1" lang="en-US" altLang="ja-JP" sz="3200" dirty="0" smtClean="0"/>
          </a:p>
          <a:p>
            <a:pPr marL="384048" lvl="2" indent="0">
              <a:buNone/>
            </a:pPr>
            <a:r>
              <a:rPr lang="ja-JP" altLang="en-US" sz="2800" dirty="0" smtClean="0"/>
              <a:t>－修正</a:t>
            </a:r>
            <a:endParaRPr lang="en-US" altLang="ja-JP" sz="2800" dirty="0" smtClean="0"/>
          </a:p>
          <a:p>
            <a:pPr marL="384048" lvl="2" indent="0">
              <a:buNone/>
            </a:pPr>
            <a:r>
              <a:rPr kumimoji="1" lang="ja-JP" altLang="en-US" sz="2800" dirty="0" smtClean="0"/>
              <a:t>－改定</a:t>
            </a:r>
            <a:endParaRPr kumimoji="1" lang="en-US" altLang="ja-JP" sz="2800" dirty="0" smtClean="0"/>
          </a:p>
          <a:p>
            <a:pPr marL="384048" lvl="2" indent="0">
              <a:buNone/>
            </a:pPr>
            <a:r>
              <a:rPr lang="ja-JP" altLang="en-US" sz="2800" dirty="0" smtClean="0"/>
              <a:t>－予防</a:t>
            </a:r>
            <a:endParaRPr kumimoji="1" lang="en-US" altLang="ja-JP" sz="2800" dirty="0" smtClean="0"/>
          </a:p>
          <a:p>
            <a:pPr lvl="1">
              <a:buFont typeface="Arial" panose="020B0604020202020204" pitchFamily="34" charset="0"/>
              <a:buChar char="•"/>
            </a:pPr>
            <a:endParaRPr kumimoji="1" lang="ja-JP" altLang="en-US" sz="3200" dirty="0"/>
          </a:p>
        </p:txBody>
      </p:sp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2838171700"/>
              </p:ext>
            </p:extLst>
          </p:nvPr>
        </p:nvGraphicFramePr>
        <p:xfrm>
          <a:off x="6324600" y="2533650"/>
          <a:ext cx="4845050" cy="3328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504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kumimoji="1" lang="ja-JP" altLang="en-US" sz="5200" dirty="0" smtClean="0"/>
              <a:t>ソフトウェアエンジニアリングとは？</a:t>
            </a:r>
            <a:endParaRPr kumimoji="1" lang="ja-JP" altLang="en-US" sz="5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時代の遷移とともにソフトウェアの重要性の向上</a:t>
            </a: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ソフトウェア危機 勃発</a:t>
            </a: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解決策として、 </a:t>
            </a:r>
            <a:r>
              <a:rPr kumimoji="1" lang="ja-JP" altLang="en-US" sz="3200" b="1" dirty="0" smtClean="0">
                <a:solidFill>
                  <a:srgbClr val="FF0000"/>
                </a:solidFill>
              </a:rPr>
              <a:t>ソフトウェアエンジニアリング</a:t>
            </a:r>
            <a:r>
              <a:rPr kumimoji="1" lang="ja-JP" altLang="en-US" sz="2800" dirty="0" smtClean="0">
                <a:solidFill>
                  <a:schemeClr val="tx1"/>
                </a:solidFill>
              </a:rPr>
              <a:t>の提唱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201168" lvl="1" indent="0">
              <a:buNone/>
            </a:pPr>
            <a:r>
              <a:rPr lang="ja-JP" altLang="en-US" sz="2800" dirty="0" smtClean="0">
                <a:solidFill>
                  <a:schemeClr val="tx1"/>
                </a:solidFill>
              </a:rPr>
              <a:t>（ソフトウェア工学ともいう）</a:t>
            </a:r>
            <a:endParaRPr kumimoji="1" lang="en-US" altLang="ja-JP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79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kumimoji="1" lang="ja-JP" altLang="en-US" sz="5400" dirty="0" smtClean="0"/>
              <a:t>ソフトウェアエンジニアリングの</a:t>
            </a:r>
            <a:r>
              <a:rPr kumimoji="1" lang="en-US" altLang="ja-JP" sz="5400" dirty="0" smtClean="0"/>
              <a:t/>
            </a:r>
            <a:br>
              <a:rPr kumimoji="1" lang="en-US" altLang="ja-JP" sz="5400" dirty="0" smtClean="0"/>
            </a:br>
            <a:r>
              <a:rPr kumimoji="1" lang="ja-JP" altLang="en-US" sz="5400" dirty="0" smtClean="0"/>
              <a:t>解決すべきもの</a:t>
            </a:r>
            <a:endParaRPr kumimoji="1" lang="ja-JP" altLang="en-US" sz="5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属人性の排除</a:t>
            </a: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生産性の向上</a:t>
            </a: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kumimoji="1" lang="en-US" altLang="ja-JP" sz="2800" dirty="0" smtClean="0"/>
          </a:p>
          <a:p>
            <a:pPr marL="0" indent="0">
              <a:buNone/>
            </a:pPr>
            <a:r>
              <a:rPr lang="ja-JP" altLang="en-US" sz="4400" b="1" dirty="0"/>
              <a:t>機械</a:t>
            </a:r>
            <a:r>
              <a:rPr lang="ja-JP" altLang="en-US" sz="4400" b="1" dirty="0" smtClean="0"/>
              <a:t>工学と変わらない</a:t>
            </a:r>
            <a:endParaRPr kumimoji="1" lang="ja-JP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88436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kumimoji="1" lang="ja-JP" altLang="en-US" sz="5400" dirty="0" smtClean="0"/>
              <a:t>ソフトウェアエンジニアリング</a:t>
            </a:r>
            <a:r>
              <a:rPr kumimoji="1" lang="en-US" altLang="ja-JP" sz="5400" dirty="0" smtClean="0"/>
              <a:t/>
            </a:r>
            <a:br>
              <a:rPr kumimoji="1" lang="en-US" altLang="ja-JP" sz="5400" dirty="0" smtClean="0"/>
            </a:br>
            <a:r>
              <a:rPr lang="ja-JP" altLang="en-US" sz="5400" dirty="0"/>
              <a:t>ならでは</a:t>
            </a:r>
            <a:r>
              <a:rPr lang="ja-JP" altLang="en-US" sz="5400" dirty="0" err="1" smtClean="0"/>
              <a:t>の</a:t>
            </a:r>
            <a:r>
              <a:rPr lang="ja-JP" altLang="en-US" sz="5400" dirty="0" smtClean="0"/>
              <a:t>難しさ</a:t>
            </a:r>
            <a:endParaRPr kumimoji="1" lang="ja-JP" altLang="en-US" sz="5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600" dirty="0" smtClean="0"/>
              <a:t>仕様の把握</a:t>
            </a:r>
            <a:endParaRPr kumimoji="1" lang="en-US" altLang="ja-JP" sz="26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kumimoji="1" lang="ja-JP" altLang="en-US" sz="2400" dirty="0" smtClean="0"/>
              <a:t>伝達の齟齬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600" dirty="0" smtClean="0"/>
              <a:t>設計</a:t>
            </a:r>
            <a:endParaRPr lang="en-US" altLang="ja-JP" sz="26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sz="2400" dirty="0" smtClean="0"/>
              <a:t>設計者とプログラマの意思疎通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600" dirty="0" smtClean="0"/>
              <a:t>製造</a:t>
            </a:r>
            <a:endParaRPr kumimoji="1" lang="en-US" altLang="ja-JP" sz="26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kumimoji="1" lang="ja-JP" altLang="en-US" sz="2400" dirty="0" smtClean="0"/>
              <a:t>文字の羅列を扱う</a:t>
            </a:r>
            <a:endParaRPr kumimoji="1" lang="en-US" altLang="ja-JP" sz="2400" dirty="0" smtClean="0"/>
          </a:p>
          <a:p>
            <a:pPr lvl="1">
              <a:buFont typeface="Wingdings" panose="05000000000000000000" pitchFamily="2" charset="2"/>
              <a:buChar char="l"/>
            </a:pPr>
            <a:endParaRPr lang="en-US" altLang="ja-JP" sz="2400" dirty="0" smtClean="0"/>
          </a:p>
        </p:txBody>
      </p:sp>
      <p:sp>
        <p:nvSpPr>
          <p:cNvPr id="4" name="コンテンツ プレースホルダー 2"/>
          <p:cNvSpPr txBox="1">
            <a:spLocks/>
          </p:cNvSpPr>
          <p:nvPr/>
        </p:nvSpPr>
        <p:spPr>
          <a:xfrm>
            <a:off x="6278880" y="1855259"/>
            <a:ext cx="50292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r>
              <a:rPr lang="ja-JP" altLang="en-US" sz="2600" dirty="0" smtClean="0"/>
              <a:t>検査</a:t>
            </a:r>
            <a:endParaRPr lang="en-US" altLang="ja-JP" sz="26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sz="2400" dirty="0" smtClean="0"/>
              <a:t>膨大な内部処理の検査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600" dirty="0" smtClean="0"/>
              <a:t>保守</a:t>
            </a:r>
            <a:endParaRPr lang="en-US" altLang="ja-JP" sz="26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sz="2400" dirty="0" smtClean="0"/>
              <a:t>大規模なシステムは把握が困難</a:t>
            </a:r>
            <a:endParaRPr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425521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kumimoji="1" lang="ja-JP" altLang="en-US" sz="5200" dirty="0" smtClean="0"/>
              <a:t>ソフトウェアエンジニアリングの追求</a:t>
            </a:r>
            <a:endParaRPr kumimoji="1" lang="ja-JP" altLang="en-US" sz="5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方法論</a:t>
            </a: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技法</a:t>
            </a: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環境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6197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 smtClean="0"/>
              <a:t>まとめ</a:t>
            </a:r>
            <a:endParaRPr kumimoji="1" lang="ja-JP" altLang="en-US" sz="5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3">
              <a:buFont typeface="Wingdings" panose="05000000000000000000" pitchFamily="2" charset="2"/>
              <a:buChar char="l"/>
            </a:pPr>
            <a:r>
              <a:rPr kumimoji="1" lang="ja-JP" altLang="en-US" sz="3600" dirty="0" smtClean="0"/>
              <a:t>ソフトウェアエンジニアリングは、</a:t>
            </a:r>
            <a:endParaRPr kumimoji="1" lang="en-US" altLang="ja-JP" sz="3600" dirty="0" smtClean="0"/>
          </a:p>
          <a:p>
            <a:pPr marL="566928" lvl="3" indent="0">
              <a:buNone/>
            </a:pPr>
            <a:r>
              <a:rPr kumimoji="1" lang="ja-JP" altLang="en-US" sz="3600" dirty="0" smtClean="0"/>
              <a:t>よりよいソフトウェアを開発するための手法</a:t>
            </a:r>
            <a:endParaRPr kumimoji="1" lang="en-US" altLang="ja-JP" sz="3600" dirty="0" smtClean="0"/>
          </a:p>
          <a:p>
            <a:pPr marL="566928" lvl="3" indent="0">
              <a:buNone/>
            </a:pPr>
            <a:endParaRPr lang="en-US" altLang="ja-JP" sz="3600" dirty="0"/>
          </a:p>
          <a:p>
            <a:pPr lvl="3">
              <a:buFont typeface="Wingdings" panose="05000000000000000000" pitchFamily="2" charset="2"/>
              <a:buChar char="l"/>
            </a:pP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72215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756</TotalTime>
  <Words>332</Words>
  <Application>Microsoft Office PowerPoint</Application>
  <PresentationFormat>ユーザー設定</PresentationFormat>
  <Paragraphs>110</Paragraphs>
  <Slides>15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6" baseType="lpstr">
      <vt:lpstr>レトロスペクト</vt:lpstr>
      <vt:lpstr>ソフトウェアエンジニアリングとは</vt:lpstr>
      <vt:lpstr>参考文献</vt:lpstr>
      <vt:lpstr>ソフトウェアとは</vt:lpstr>
      <vt:lpstr>よいソフトウェア（１）</vt:lpstr>
      <vt:lpstr>よいソフトウェア（２）</vt:lpstr>
      <vt:lpstr>様々なソフトウェア（１）</vt:lpstr>
      <vt:lpstr>様々なソフトウェア（２）</vt:lpstr>
      <vt:lpstr>ソフトウェアの開発（１）</vt:lpstr>
      <vt:lpstr>ソフトウェアの開発（２）</vt:lpstr>
      <vt:lpstr>ソフトウェアの開発（３）</vt:lpstr>
      <vt:lpstr>ソフトウェアエンジニアリングとは？</vt:lpstr>
      <vt:lpstr>ソフトウェアエンジニアリングの 解決すべきもの</vt:lpstr>
      <vt:lpstr>ソフトウェアエンジニアリング ならではの難しさ</vt:lpstr>
      <vt:lpstr>ソフトウェアエンジニアリングの追求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ソフトウェア開発</dc:title>
  <dc:creator>max</dc:creator>
  <cp:lastModifiedBy>kkkkka00</cp:lastModifiedBy>
  <cp:revision>31</cp:revision>
  <dcterms:created xsi:type="dcterms:W3CDTF">2014-10-10T00:08:03Z</dcterms:created>
  <dcterms:modified xsi:type="dcterms:W3CDTF">2014-10-13T21:18:09Z</dcterms:modified>
</cp:coreProperties>
</file>