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67" autoAdjust="0"/>
    <p:restoredTop sz="83462" autoAdjust="0"/>
  </p:normalViewPr>
  <p:slideViewPr>
    <p:cSldViewPr snapToGrid="0">
      <p:cViewPr>
        <p:scale>
          <a:sx n="100" d="100"/>
          <a:sy n="100" d="100"/>
        </p:scale>
        <p:origin x="-10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3C6DB0-FC7D-45A6-8022-51AE24F14D0B}" type="datetimeFigureOut">
              <a:rPr kumimoji="1" lang="ja-JP" altLang="en-US" smtClean="0"/>
              <a:t>2014/11/25</a:t>
            </a:fld>
            <a:endParaRPr kumimoji="1" lang="ja-JP" altLang="en-US"/>
          </a:p>
        </p:txBody>
      </p:sp>
      <p:sp>
        <p:nvSpPr>
          <p:cNvPr id="4"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DC5261-DE9F-4AB9-B12D-D6C0B274B4A5}" type="slidenum">
              <a:rPr kumimoji="1" lang="ja-JP" altLang="en-US" smtClean="0"/>
              <a:t>‹#›</a:t>
            </a:fld>
            <a:endParaRPr kumimoji="1" lang="ja-JP" altLang="en-US"/>
          </a:p>
        </p:txBody>
      </p:sp>
    </p:spTree>
    <p:extLst>
      <p:ext uri="{BB962C8B-B14F-4D97-AF65-F5344CB8AC3E}">
        <p14:creationId xmlns:p14="http://schemas.microsoft.com/office/powerpoint/2010/main" val="28087063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a:t>
            </a:fld>
            <a:endParaRPr kumimoji="1" lang="ja-JP" altLang="en-US"/>
          </a:p>
        </p:txBody>
      </p:sp>
    </p:spTree>
    <p:extLst>
      <p:ext uri="{BB962C8B-B14F-4D97-AF65-F5344CB8AC3E}">
        <p14:creationId xmlns:p14="http://schemas.microsoft.com/office/powerpoint/2010/main" val="1925323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手続き型ー処理機能を軸とし、そこに入出力のデータを当てはめる</a:t>
            </a:r>
            <a:endParaRPr kumimoji="1" lang="en-US" altLang="ja-JP" smtClean="0"/>
          </a:p>
          <a:p>
            <a:r>
              <a:rPr kumimoji="1" lang="en-US" altLang="ja-JP" smtClean="0"/>
              <a:t>	</a:t>
            </a:r>
            <a:r>
              <a:rPr kumimoji="1" lang="ja-JP" altLang="en-US" smtClean="0"/>
              <a:t>業務内容に左右されやすい</a:t>
            </a:r>
            <a:endParaRPr kumimoji="1" lang="en-US" altLang="ja-JP" smtClean="0"/>
          </a:p>
          <a:p>
            <a:r>
              <a:rPr kumimoji="1" lang="en-US" altLang="ja-JP" smtClean="0"/>
              <a:t>	ex.)</a:t>
            </a:r>
            <a:r>
              <a:rPr kumimoji="1" lang="ja-JP" altLang="en-US" smtClean="0"/>
              <a:t>入出力が変化、手順の変更</a:t>
            </a:r>
            <a:endParaRPr kumimoji="1" lang="en-US" altLang="ja-JP" smtClean="0"/>
          </a:p>
          <a:p>
            <a:r>
              <a:rPr kumimoji="1" lang="ja-JP" altLang="en-US" smtClean="0"/>
              <a:t>オブジェクト指向をどう適用していくか</a:t>
            </a:r>
            <a:endParaRPr kumimoji="1" lang="en-US" altLang="ja-JP" smtClean="0"/>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3</a:t>
            </a:fld>
            <a:endParaRPr kumimoji="1" lang="ja-JP" altLang="en-US"/>
          </a:p>
        </p:txBody>
      </p:sp>
    </p:spTree>
    <p:extLst>
      <p:ext uri="{BB962C8B-B14F-4D97-AF65-F5344CB8AC3E}">
        <p14:creationId xmlns:p14="http://schemas.microsoft.com/office/powerpoint/2010/main" val="1640524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オブジェクトー感覚的に知覚できるもの、物質</a:t>
            </a:r>
            <a:endParaRPr kumimoji="1" lang="en-US" altLang="ja-JP" smtClean="0"/>
          </a:p>
          <a:p>
            <a:r>
              <a:rPr kumimoji="1" lang="en-US" altLang="ja-JP" smtClean="0"/>
              <a:t>	</a:t>
            </a:r>
            <a:r>
              <a:rPr kumimoji="1" lang="ja-JP" altLang="en-US" smtClean="0"/>
              <a:t>モノを指す。オブジェクト指向では</a:t>
            </a:r>
            <a:endParaRPr kumimoji="1" lang="en-US" altLang="ja-JP" smtClean="0"/>
          </a:p>
          <a:p>
            <a:r>
              <a:rPr kumimoji="1" lang="ja-JP" altLang="en-US" smtClean="0"/>
              <a:t>まずオブジェクト指向を適用するにあたって、プロジェクトの分析を行う。</a:t>
            </a:r>
            <a:endParaRPr kumimoji="1" lang="en-US" altLang="ja-JP" smtClean="0"/>
          </a:p>
          <a:p>
            <a:r>
              <a:rPr kumimoji="1" lang="ja-JP" altLang="en-US" smtClean="0"/>
              <a:t>プロジェクトの全体の流れを文章で書きだして、名刺をピックアップする。</a:t>
            </a:r>
            <a:endParaRPr kumimoji="1" lang="en-US" altLang="ja-JP" smtClean="0"/>
          </a:p>
          <a:p>
            <a:r>
              <a:rPr kumimoji="1" lang="ja-JP" altLang="en-US" smtClean="0"/>
              <a:t>受講者が、資格試験に、受講の申し込み</a:t>
            </a:r>
            <a:endParaRPr kumimoji="1" lang="en-US" altLang="ja-JP" smtClean="0"/>
          </a:p>
          <a:p>
            <a:endParaRPr kumimoji="1" lang="en-US" altLang="ja-JP" smtClean="0"/>
          </a:p>
          <a:p>
            <a:r>
              <a:rPr kumimoji="1" lang="ja-JP" altLang="en-US" smtClean="0"/>
              <a:t>「受講」の状態ー申し込み認可、キャンセル待ち</a:t>
            </a:r>
            <a:endParaRPr kumimoji="1" lang="en-US" altLang="ja-JP" smtClean="0"/>
          </a:p>
          <a:p>
            <a:r>
              <a:rPr kumimoji="1" lang="ja-JP" altLang="en-US" smtClean="0"/>
              <a:t>「受講者」ー検定の合否</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4</a:t>
            </a:fld>
            <a:endParaRPr kumimoji="1" lang="ja-JP" altLang="en-US"/>
          </a:p>
        </p:txBody>
      </p:sp>
    </p:spTree>
    <p:extLst>
      <p:ext uri="{BB962C8B-B14F-4D97-AF65-F5344CB8AC3E}">
        <p14:creationId xmlns:p14="http://schemas.microsoft.com/office/powerpoint/2010/main" val="2523021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オブジェクトの構成要素が、プロパティ</a:t>
            </a:r>
            <a:endParaRPr kumimoji="1" lang="en-US" altLang="ja-JP" smtClean="0"/>
          </a:p>
          <a:p>
            <a:r>
              <a:rPr kumimoji="1" lang="ja-JP" altLang="en-US" smtClean="0"/>
              <a:t>外部からの問い合わせに対して反応する仕組みをメソッド</a:t>
            </a:r>
            <a:endParaRPr kumimoji="1" lang="en-US" altLang="ja-JP" smtClean="0"/>
          </a:p>
          <a:p>
            <a:endParaRPr kumimoji="1" lang="en-US" altLang="ja-JP" smtClean="0"/>
          </a:p>
          <a:p>
            <a:r>
              <a:rPr kumimoji="1" lang="ja-JP" altLang="en-US" smtClean="0"/>
              <a:t>独立して存在し、内部情報を自立的に管理する環境をカプセル化</a:t>
            </a:r>
            <a:endParaRPr kumimoji="1" lang="en-US" altLang="ja-JP" smtClean="0"/>
          </a:p>
          <a:p>
            <a:r>
              <a:rPr kumimoji="1" lang="ja-JP" altLang="en-US" smtClean="0"/>
              <a:t>外部からデータを操作できなくして保守性を高めることができる</a:t>
            </a:r>
            <a:endParaRPr kumimoji="1" lang="en-US" altLang="ja-JP" smtClean="0"/>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5</a:t>
            </a:fld>
            <a:endParaRPr kumimoji="1" lang="ja-JP" altLang="en-US"/>
          </a:p>
        </p:txBody>
      </p:sp>
    </p:spTree>
    <p:extLst>
      <p:ext uri="{BB962C8B-B14F-4D97-AF65-F5344CB8AC3E}">
        <p14:creationId xmlns:p14="http://schemas.microsoft.com/office/powerpoint/2010/main" val="51057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「英検」というオブジェクト。英検の級によって試験内容が、ペーパーのみ、対話のみ→プロパティに違いが出る</a:t>
            </a:r>
            <a:endParaRPr kumimoji="1" lang="en-US" altLang="ja-JP" smtClean="0"/>
          </a:p>
          <a:p>
            <a:r>
              <a:rPr kumimoji="1" lang="ja-JP" altLang="en-US" smtClean="0"/>
              <a:t>クラスとインスタンスというらしい</a:t>
            </a:r>
            <a:endParaRPr kumimoji="1" lang="en-US" altLang="ja-JP" smtClean="0"/>
          </a:p>
          <a:p>
            <a:r>
              <a:rPr kumimoji="1" lang="ja-JP" altLang="en-US" smtClean="0"/>
              <a:t>クラスとインスタンスを合わせてオブジェクトと言ったり、別個にクラスオブジェクト、クラスインスタンスと言ったり</a:t>
            </a:r>
            <a:endParaRPr kumimoji="1" lang="en-US" altLang="ja-JP" smtClean="0"/>
          </a:p>
          <a:p>
            <a:endParaRPr kumimoji="1" lang="en-US" altLang="ja-JP" smtClean="0"/>
          </a:p>
          <a:p>
            <a:r>
              <a:rPr kumimoji="1" lang="ja-JP" altLang="en-US" smtClean="0"/>
              <a:t>オブジェクトを決定しカプセル化したりといった分析を経て</a:t>
            </a:r>
            <a:endParaRPr kumimoji="1" lang="en-US" altLang="ja-JP" smtClean="0"/>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6</a:t>
            </a:fld>
            <a:endParaRPr kumimoji="1" lang="ja-JP" altLang="en-US"/>
          </a:p>
        </p:txBody>
      </p:sp>
    </p:spTree>
    <p:extLst>
      <p:ext uri="{BB962C8B-B14F-4D97-AF65-F5344CB8AC3E}">
        <p14:creationId xmlns:p14="http://schemas.microsoft.com/office/powerpoint/2010/main" val="4256125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プロジェクトを分析して得られたオブジェクト</a:t>
            </a:r>
            <a:endParaRPr kumimoji="1" lang="en-US" altLang="ja-JP" smtClean="0"/>
          </a:p>
          <a:p>
            <a:r>
              <a:rPr kumimoji="1" lang="ja-JP" altLang="en-US" smtClean="0"/>
              <a:t>オブジェクト間の関係を整理し、分類し、関連付けを行う</a:t>
            </a:r>
            <a:endParaRPr kumimoji="1" lang="en-US" altLang="ja-JP" smtClean="0"/>
          </a:p>
          <a:p>
            <a:endParaRPr kumimoji="1" lang="en-US" altLang="ja-JP" smtClean="0"/>
          </a:p>
          <a:p>
            <a:r>
              <a:rPr kumimoji="1" lang="ja-JP" altLang="en-US" smtClean="0"/>
              <a:t>オブジェクト</a:t>
            </a:r>
            <a:r>
              <a:rPr kumimoji="1" lang="en-US" altLang="ja-JP" smtClean="0"/>
              <a:t>A</a:t>
            </a:r>
            <a:r>
              <a:rPr kumimoji="1" lang="ja-JP" altLang="en-US" smtClean="0"/>
              <a:t>はオブジェクト</a:t>
            </a:r>
            <a:r>
              <a:rPr kumimoji="1" lang="en-US" altLang="ja-JP" smtClean="0"/>
              <a:t>B</a:t>
            </a:r>
            <a:r>
              <a:rPr kumimoji="1" lang="ja-JP" altLang="en-US" smtClean="0"/>
              <a:t>である</a:t>
            </a:r>
            <a:endParaRPr kumimoji="1" lang="en-US" altLang="ja-JP" smtClean="0"/>
          </a:p>
          <a:p>
            <a:r>
              <a:rPr kumimoji="1" lang="ja-JP" altLang="en-US" smtClean="0"/>
              <a:t>受講者は大学生である大学生は学生であると辿ると人間という属性に対して一般化されているという</a:t>
            </a:r>
            <a:endParaRPr kumimoji="1" lang="en-US" altLang="ja-JP" smtClean="0"/>
          </a:p>
          <a:p>
            <a:r>
              <a:rPr kumimoji="1" lang="ja-JP" altLang="en-US" smtClean="0"/>
              <a:t>あまり細かく階層化しすぎると複雑化してよくないらしい</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7</a:t>
            </a:fld>
            <a:endParaRPr kumimoji="1" lang="ja-JP" altLang="en-US"/>
          </a:p>
        </p:txBody>
      </p:sp>
    </p:spTree>
    <p:extLst>
      <p:ext uri="{BB962C8B-B14F-4D97-AF65-F5344CB8AC3E}">
        <p14:creationId xmlns:p14="http://schemas.microsoft.com/office/powerpoint/2010/main" val="3450194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オブジェクト</a:t>
            </a:r>
            <a:r>
              <a:rPr kumimoji="1" lang="en-US" altLang="ja-JP" smtClean="0"/>
              <a:t>A</a:t>
            </a:r>
            <a:r>
              <a:rPr kumimoji="1" lang="ja-JP" altLang="en-US" smtClean="0"/>
              <a:t>はオブジェクト</a:t>
            </a:r>
            <a:r>
              <a:rPr kumimoji="1" lang="en-US" altLang="ja-JP" smtClean="0"/>
              <a:t>B</a:t>
            </a:r>
            <a:r>
              <a:rPr kumimoji="1" lang="ja-JP" altLang="en-US" smtClean="0"/>
              <a:t>の一部である</a:t>
            </a:r>
            <a:endParaRPr kumimoji="1" lang="en-US" altLang="ja-JP" smtClean="0"/>
          </a:p>
          <a:p>
            <a:r>
              <a:rPr kumimoji="1" lang="ja-JP" altLang="en-US" smtClean="0"/>
              <a:t>オブジェクト</a:t>
            </a:r>
            <a:r>
              <a:rPr kumimoji="1" lang="en-US" altLang="ja-JP" smtClean="0"/>
              <a:t>B</a:t>
            </a:r>
            <a:r>
              <a:rPr kumimoji="1" lang="ja-JP" altLang="en-US" smtClean="0"/>
              <a:t>はオブジェクト</a:t>
            </a:r>
            <a:r>
              <a:rPr kumimoji="1" lang="en-US" altLang="ja-JP" smtClean="0"/>
              <a:t>A</a:t>
            </a:r>
            <a:r>
              <a:rPr kumimoji="1" lang="ja-JP" altLang="en-US" smtClean="0"/>
              <a:t>を持っているとも表現でき、</a:t>
            </a:r>
            <a:r>
              <a:rPr kumimoji="1" lang="en-US" altLang="ja-JP" smtClean="0"/>
              <a:t>has-a</a:t>
            </a:r>
            <a:r>
              <a:rPr kumimoji="1" lang="ja-JP" altLang="en-US" smtClean="0"/>
              <a:t>関係と呼ばれることもあるらしい</a:t>
            </a:r>
            <a:endParaRPr kumimoji="1" lang="en-US" altLang="ja-JP" smtClean="0"/>
          </a:p>
          <a:p>
            <a:r>
              <a:rPr kumimoji="1" lang="en-US" altLang="ja-JP" smtClean="0"/>
              <a:t>A</a:t>
            </a:r>
            <a:r>
              <a:rPr kumimoji="1" lang="ja-JP" altLang="en-US" smtClean="0"/>
              <a:t>から</a:t>
            </a:r>
            <a:r>
              <a:rPr kumimoji="1" lang="en-US" altLang="ja-JP" smtClean="0"/>
              <a:t>B</a:t>
            </a:r>
            <a:r>
              <a:rPr kumimoji="1" lang="ja-JP" altLang="en-US" smtClean="0"/>
              <a:t>の考え方を集約</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8</a:t>
            </a:fld>
            <a:endParaRPr kumimoji="1" lang="ja-JP" altLang="en-US"/>
          </a:p>
        </p:txBody>
      </p:sp>
    </p:spTree>
    <p:extLst>
      <p:ext uri="{BB962C8B-B14F-4D97-AF65-F5344CB8AC3E}">
        <p14:creationId xmlns:p14="http://schemas.microsoft.com/office/powerpoint/2010/main" val="943058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プロジェクトを分析した際に出てきた名詞と名詞を繋ぐ動詞から結びつける関係を関連と呼ぶ</a:t>
            </a:r>
            <a:endParaRPr kumimoji="1" lang="en-US" altLang="ja-JP" smtClean="0"/>
          </a:p>
          <a:p>
            <a:r>
              <a:rPr kumimoji="1" lang="ja-JP" altLang="en-US" smtClean="0"/>
              <a:t>受講者とテキストの間には勉強をするという関連がある</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9</a:t>
            </a:fld>
            <a:endParaRPr kumimoji="1" lang="ja-JP" altLang="en-US"/>
          </a:p>
        </p:txBody>
      </p:sp>
    </p:spTree>
    <p:extLst>
      <p:ext uri="{BB962C8B-B14F-4D97-AF65-F5344CB8AC3E}">
        <p14:creationId xmlns:p14="http://schemas.microsoft.com/office/powerpoint/2010/main" val="231927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学生というオブジェクトの性質を引き継いで大学生というオブジェクトを生成。そこへ新しい性質を追加できる。これを継承</a:t>
            </a:r>
            <a:endParaRPr kumimoji="1" lang="en-US" altLang="ja-JP" smtClean="0"/>
          </a:p>
          <a:p>
            <a:r>
              <a:rPr kumimoji="1" lang="ja-JP" altLang="en-US" smtClean="0"/>
              <a:t>プログラミングにおいては部分的に追加で開発することを差分プログラミングというらしい。</a:t>
            </a:r>
            <a:endParaRPr kumimoji="1" lang="en-US" altLang="ja-JP" smtClean="0"/>
          </a:p>
          <a:p>
            <a:r>
              <a:rPr kumimoji="1" lang="ja-JP" altLang="en-US" smtClean="0"/>
              <a:t>中には複数のオブジェクトの性質を引き継いでいるものがある。「出版物」→「雑誌」、「</a:t>
            </a:r>
            <a:r>
              <a:rPr kumimoji="1" lang="en-US" altLang="ja-JP" smtClean="0"/>
              <a:t>CD</a:t>
            </a:r>
            <a:r>
              <a:rPr kumimoji="1" lang="ja-JP" altLang="en-US" smtClean="0"/>
              <a:t>」→「</a:t>
            </a:r>
            <a:r>
              <a:rPr kumimoji="1" lang="en-US" altLang="ja-JP" smtClean="0"/>
              <a:t>CD</a:t>
            </a:r>
            <a:r>
              <a:rPr kumimoji="1" lang="ja-JP" altLang="en-US" smtClean="0"/>
              <a:t>付きの雑誌」。多重継承</a:t>
            </a:r>
            <a:endParaRPr kumimoji="1" lang="en-US" altLang="ja-JP" smtClean="0"/>
          </a:p>
          <a:p>
            <a:r>
              <a:rPr kumimoji="1" lang="ja-JP" altLang="en-US" smtClean="0"/>
              <a:t>クラス間の関係が複雑になる。</a:t>
            </a:r>
            <a:r>
              <a:rPr kumimoji="1" lang="en-US" altLang="ja-JP" smtClean="0"/>
              <a:t>Java</a:t>
            </a:r>
            <a:r>
              <a:rPr kumimoji="1" lang="ja-JP" altLang="en-US" smtClean="0"/>
              <a:t>では禁止されている。環境の確認。</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10</a:t>
            </a:fld>
            <a:endParaRPr kumimoji="1" lang="ja-JP" altLang="en-US"/>
          </a:p>
        </p:txBody>
      </p:sp>
    </p:spTree>
    <p:extLst>
      <p:ext uri="{BB962C8B-B14F-4D97-AF65-F5344CB8AC3E}">
        <p14:creationId xmlns:p14="http://schemas.microsoft.com/office/powerpoint/2010/main" val="780263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概念のこと。「楽器」音を鳴らす、「ギター」弦を弾く、「ピアノ」鍵盤を叩く</a:t>
            </a:r>
            <a:endParaRPr kumimoji="1" lang="en-US" altLang="ja-JP" smtClean="0"/>
          </a:p>
          <a:p>
            <a:r>
              <a:rPr kumimoji="1" lang="ja-JP" altLang="en-US" smtClean="0"/>
              <a:t>複雑なシステム設計であっても一つのメッセージという</a:t>
            </a:r>
            <a:endParaRPr kumimoji="1" lang="en-US" altLang="ja-JP" smtClean="0"/>
          </a:p>
          <a:p>
            <a:r>
              <a:rPr kumimoji="1" lang="ja-JP" altLang="en-US" smtClean="0"/>
              <a:t>複雑なシステムでも単純なインターフェースで実現できるようになり、保守のしやすいソフトウェア構築をしやすくなる。</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11</a:t>
            </a:fld>
            <a:endParaRPr kumimoji="1" lang="ja-JP" altLang="en-US"/>
          </a:p>
        </p:txBody>
      </p:sp>
    </p:spTree>
    <p:extLst>
      <p:ext uri="{BB962C8B-B14F-4D97-AF65-F5344CB8AC3E}">
        <p14:creationId xmlns:p14="http://schemas.microsoft.com/office/powerpoint/2010/main" val="2282894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情報隠蔽ーカプセル化して情報を隠蔽することでブラックボックスとなり問い合わせだけで答えを得られる。これにより関連オブジェクトに依存しなくなり独立した存在となる。よって他のオブジェクトの変化にも作用されないので見直しの必要性が最小限に抑えられる。</a:t>
            </a:r>
            <a:endParaRPr kumimoji="1" lang="en-US" altLang="ja-JP" smtClean="0"/>
          </a:p>
          <a:p>
            <a:r>
              <a:rPr kumimoji="1" lang="en-US" altLang="ja-JP" smtClean="0"/>
              <a:t>	</a:t>
            </a:r>
            <a:r>
              <a:rPr kumimoji="1" lang="ja-JP" altLang="en-US" smtClean="0"/>
              <a:t>また、小さな機能の固まりとして見ることができるので、単独でテストを行うことが可能になり、ソフトウェアの品質の向上を期待できる。</a:t>
            </a:r>
            <a:endParaRPr kumimoji="1" lang="en-US" altLang="ja-JP" smtClean="0"/>
          </a:p>
          <a:p>
            <a:endParaRPr kumimoji="1" lang="en-US" altLang="ja-JP" smtClean="0"/>
          </a:p>
          <a:p>
            <a:r>
              <a:rPr kumimoji="1" lang="ja-JP" altLang="en-US" smtClean="0"/>
              <a:t>継承による再利用ー類似するオブジェクトがあると複雑になる。そこで</a:t>
            </a:r>
            <a:r>
              <a:rPr kumimoji="1" lang="en-US" altLang="ja-JP" smtClean="0"/>
              <a:t>is-a</a:t>
            </a:r>
            <a:r>
              <a:rPr kumimoji="1" lang="ja-JP" altLang="en-US" smtClean="0"/>
              <a:t>関係にあるクラスを継承という形で再利用できる。これによって類似の設計作業を繰り返し行う手間を省けるということになるので、生産性の向上につながる。</a:t>
            </a:r>
            <a:endParaRPr kumimoji="1" lang="en-US" altLang="ja-JP" smtClean="0"/>
          </a:p>
          <a:p>
            <a:r>
              <a:rPr kumimoji="1" lang="en-US" altLang="ja-JP" smtClean="0"/>
              <a:t>	</a:t>
            </a:r>
            <a:r>
              <a:rPr kumimoji="1" lang="ja-JP" altLang="en-US" smtClean="0"/>
              <a:t>また、スーパークラスを改善することで、それを用いるサブクラスの品質向上にも期待できるため、効率よく品質向上ができる。</a:t>
            </a:r>
            <a:endParaRPr kumimoji="1" lang="en-US" altLang="ja-JP" smtClean="0"/>
          </a:p>
          <a:p>
            <a:endParaRPr kumimoji="1" lang="en-US" altLang="ja-JP" smtClean="0"/>
          </a:p>
          <a:p>
            <a:r>
              <a:rPr kumimoji="1" lang="ja-JP" altLang="en-US" smtClean="0"/>
              <a:t>ポリモーフィズムー複数のオブジェクトの異なるメソッドに対して一つの呼び出しだけで対応できるようになる。保守性の向上。</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12</a:t>
            </a:fld>
            <a:endParaRPr kumimoji="1" lang="ja-JP" altLang="en-US"/>
          </a:p>
        </p:txBody>
      </p:sp>
    </p:spTree>
    <p:extLst>
      <p:ext uri="{BB962C8B-B14F-4D97-AF65-F5344CB8AC3E}">
        <p14:creationId xmlns:p14="http://schemas.microsoft.com/office/powerpoint/2010/main" val="914355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自然界の写像が可能ー実世界のモノをオブジェクトとして捉えることでそのものの性質をまとめられる。オブジェクトの性質をひとくくりにしてこういうオブジェクトとして管理できる。</a:t>
            </a:r>
            <a:endParaRPr kumimoji="1" lang="en-US" altLang="ja-JP" smtClean="0"/>
          </a:p>
          <a:p>
            <a:endParaRPr kumimoji="1" lang="en-US" altLang="ja-JP" smtClean="0"/>
          </a:p>
          <a:p>
            <a:r>
              <a:rPr kumimoji="1" lang="ja-JP" altLang="en-US" smtClean="0"/>
              <a:t>品質と柔軟性の向上ーカプセル化して独立させることで、オブジェクトの変更が周りに影響を及ぼさない。業務内容の変更を簡単に行える。複数人で開発してる環境においても各々が修正しやすい。</a:t>
            </a:r>
            <a:endParaRPr kumimoji="1" lang="en-US" altLang="ja-JP" smtClean="0"/>
          </a:p>
          <a:p>
            <a:r>
              <a:rPr kumimoji="1" lang="en-US" altLang="ja-JP" smtClean="0"/>
              <a:t>	</a:t>
            </a:r>
            <a:r>
              <a:rPr kumimoji="1" lang="ja-JP" altLang="en-US" smtClean="0"/>
              <a:t>また、細かくオブジェクト単位でわけることでシンプルになり、一定の水準を保ちやすい。</a:t>
            </a:r>
            <a:endParaRPr kumimoji="1" lang="en-US" altLang="ja-JP" smtClean="0"/>
          </a:p>
          <a:p>
            <a:endParaRPr kumimoji="1" lang="en-US" altLang="ja-JP" smtClean="0"/>
          </a:p>
          <a:p>
            <a:r>
              <a:rPr kumimoji="1" lang="ja-JP" altLang="en-US" smtClean="0"/>
              <a:t>グループ開発の促進ーオブジェクト指向技術の適用を阻むでいる要素の一つにオブジェクトを適切に切り出すことのむずかしさがある。しかし全員がうまく切り出せる必要はない。一握りのエンジニアがいれば。それらをコア・エンジニアと呼ぶ</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13</a:t>
            </a:fld>
            <a:endParaRPr kumimoji="1" lang="ja-JP" altLang="en-US"/>
          </a:p>
        </p:txBody>
      </p:sp>
    </p:spTree>
    <p:extLst>
      <p:ext uri="{BB962C8B-B14F-4D97-AF65-F5344CB8AC3E}">
        <p14:creationId xmlns:p14="http://schemas.microsoft.com/office/powerpoint/2010/main" val="2186230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オブジェクトの抽出の難しさ</a:t>
            </a:r>
            <a:endParaRPr kumimoji="1" lang="en-US" altLang="ja-JP"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被っている要素を探して再利用（継承）できないか、継承化がうまくできているか、ポリモーフィズムを用いて簡略化できているか</a:t>
            </a:r>
            <a:endParaRPr kumimoji="1" lang="en-US" altLang="ja-JP" smtClean="0"/>
          </a:p>
          <a:p>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14</a:t>
            </a:fld>
            <a:endParaRPr kumimoji="1" lang="ja-JP" altLang="en-US"/>
          </a:p>
        </p:txBody>
      </p:sp>
    </p:spTree>
    <p:extLst>
      <p:ext uri="{BB962C8B-B14F-4D97-AF65-F5344CB8AC3E}">
        <p14:creationId xmlns:p14="http://schemas.microsoft.com/office/powerpoint/2010/main" val="613058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5277C48-5DB7-4C46-AE8D-6A224B4B712C}"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240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3B2DE0A-3F8F-4489-A938-C07D2BD9AA0E}"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377397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A7178C1-5B50-4B3D-822C-1B18A9D573F4}"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8559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55EA97B-82AD-4C3D-A3C9-78EFFA631E02}" type="datetime1">
              <a:rPr kumimoji="1" lang="ja-JP" altLang="en-US" smtClean="0"/>
              <a:t>2014/11/25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141198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831CC9F-E504-44AE-89D4-5DBDF4F121C4}" type="datetime1">
              <a:rPr kumimoji="1" lang="ja-JP" altLang="en-US" smtClean="0"/>
              <a:t>2014/11/25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164054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85C54141-78DF-40B0-ABBF-7F6DF0384751}" type="datetime1">
              <a:rPr kumimoji="1" lang="ja-JP" altLang="en-US" smtClean="0"/>
              <a:t>2014/11/25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420380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8948AF6-ED98-471D-A24D-13E2DCEF93DB}" type="datetime1">
              <a:rPr kumimoji="1" lang="ja-JP" altLang="en-US" smtClean="0"/>
              <a:t>2014/11/25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455618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ADEFE20-4D98-4CFF-A0C6-18D494658B39}" type="datetime1">
              <a:rPr kumimoji="1" lang="ja-JP" altLang="en-US" smtClean="0"/>
              <a:t>2014/11/25</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2689850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B11BD68-155C-436D-8E64-8F780A83633F}" type="datetime1">
              <a:rPr kumimoji="1" lang="ja-JP" altLang="en-US" smtClean="0"/>
              <a:t>2014/11/25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1388394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2F465B4-A0E9-46A5-BA89-45511192624E}"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2809811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63912D9-BF58-4D7A-B4D0-93A56E946459}" type="datetime1">
              <a:rPr kumimoji="1" lang="ja-JP" altLang="en-US" smtClean="0"/>
              <a:t>2014/11/25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53995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4E91A52-4CF8-460F-8508-B690D3BD9DD4}" type="datetime1">
              <a:rPr kumimoji="1" lang="ja-JP" altLang="en-US" smtClean="0"/>
              <a:t>2014/11/25</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BEE91FE-D219-4B1B-8C26-FC7DFC9994FA}"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5766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12109" y="823784"/>
            <a:ext cx="10006828" cy="2779353"/>
          </a:xfrm>
        </p:spPr>
        <p:txBody>
          <a:bodyPr>
            <a:normAutofit/>
          </a:bodyPr>
          <a:lstStyle/>
          <a:p>
            <a:r>
              <a:rPr kumimoji="1" lang="ja-JP" altLang="en-US" sz="5600" smtClean="0"/>
              <a:t>オブジェクト指向による</a:t>
            </a:r>
            <a:r>
              <a:rPr kumimoji="1" lang="en-US" altLang="ja-JP" sz="5600" smtClean="0"/>
              <a:t/>
            </a:r>
            <a:br>
              <a:rPr kumimoji="1" lang="en-US" altLang="ja-JP" sz="5600" smtClean="0"/>
            </a:br>
            <a:r>
              <a:rPr lang="ja-JP" altLang="en-US" sz="5600" smtClean="0"/>
              <a:t>分析・設計・プログラミング</a:t>
            </a:r>
            <a:endParaRPr kumimoji="1" lang="ja-JP" altLang="en-US" sz="5600" dirty="0"/>
          </a:p>
        </p:txBody>
      </p:sp>
      <p:sp>
        <p:nvSpPr>
          <p:cNvPr id="3" name="サブタイトル 2"/>
          <p:cNvSpPr>
            <a:spLocks noGrp="1"/>
          </p:cNvSpPr>
          <p:nvPr>
            <p:ph type="subTitle" idx="1"/>
          </p:nvPr>
        </p:nvSpPr>
        <p:spPr>
          <a:xfrm>
            <a:off x="2553730" y="4730621"/>
            <a:ext cx="9144000" cy="1655762"/>
          </a:xfrm>
        </p:spPr>
        <p:txBody>
          <a:bodyPr>
            <a:noAutofit/>
          </a:bodyPr>
          <a:lstStyle/>
          <a:p>
            <a:pPr algn="r"/>
            <a:endParaRPr lang="en-US" altLang="ja-JP" sz="3600" dirty="0"/>
          </a:p>
          <a:p>
            <a:pPr algn="r"/>
            <a:r>
              <a:rPr kumimoji="1" lang="en-US" altLang="ja-JP" sz="3600" dirty="0" smtClean="0"/>
              <a:t>B3</a:t>
            </a:r>
            <a:r>
              <a:rPr lang="en-US" altLang="ja-JP" sz="3600" dirty="0"/>
              <a:t>	</a:t>
            </a:r>
            <a:r>
              <a:rPr kumimoji="1" lang="en-US" altLang="ja-JP" sz="3600" dirty="0" smtClean="0"/>
              <a:t>60171018	</a:t>
            </a:r>
            <a:r>
              <a:rPr kumimoji="1" lang="ja-JP" altLang="en-US" sz="3600" dirty="0" smtClean="0"/>
              <a:t>片桐直哉</a:t>
            </a:r>
            <a:endParaRPr kumimoji="1" lang="ja-JP" altLang="en-US" sz="3600" dirty="0"/>
          </a:p>
        </p:txBody>
      </p:sp>
    </p:spTree>
    <p:extLst>
      <p:ext uri="{BB962C8B-B14F-4D97-AF65-F5344CB8AC3E}">
        <p14:creationId xmlns:p14="http://schemas.microsoft.com/office/powerpoint/2010/main" val="4095992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dirty="0" smtClean="0"/>
              <a:t>参考文献</a:t>
            </a:r>
            <a:endParaRPr kumimoji="1" lang="ja-JP" altLang="en-US" sz="5400" dirty="0"/>
          </a:p>
        </p:txBody>
      </p:sp>
      <p:sp>
        <p:nvSpPr>
          <p:cNvPr id="3" name="コンテンツ プレースホルダー 2"/>
          <p:cNvSpPr>
            <a:spLocks noGrp="1"/>
          </p:cNvSpPr>
          <p:nvPr>
            <p:ph idx="1"/>
          </p:nvPr>
        </p:nvSpPr>
        <p:spPr>
          <a:xfrm>
            <a:off x="3583459" y="1845734"/>
            <a:ext cx="7572221" cy="4023360"/>
          </a:xfrm>
        </p:spPr>
        <p:txBody>
          <a:bodyPr>
            <a:normAutofit fontScale="92500" lnSpcReduction="10000"/>
          </a:bodyPr>
          <a:lstStyle/>
          <a:p>
            <a:pPr>
              <a:buFont typeface="Wingdings" panose="05000000000000000000" pitchFamily="2" charset="2"/>
              <a:buChar char="l"/>
            </a:pPr>
            <a:r>
              <a:rPr kumimoji="1" lang="ja-JP" altLang="en-US" sz="2800" dirty="0" smtClean="0"/>
              <a:t>図解でわかるソフトウェア開発のすべて</a:t>
            </a:r>
            <a:r>
              <a:rPr lang="ja-JP" altLang="en-US" sz="2800" dirty="0"/>
              <a:t> </a:t>
            </a:r>
            <a:r>
              <a:rPr lang="ja-JP" altLang="en-US" sz="2800" dirty="0" smtClean="0"/>
              <a:t>構造化</a:t>
            </a:r>
            <a:r>
              <a:rPr lang="ja-JP" altLang="en-US" sz="2800" dirty="0"/>
              <a:t>手法</a:t>
            </a:r>
            <a:r>
              <a:rPr lang="ja-JP" altLang="en-US" sz="2800" dirty="0" smtClean="0"/>
              <a:t>からオブジェクト指向まで</a:t>
            </a:r>
            <a:endParaRPr lang="en-US" altLang="ja-JP" sz="2800" dirty="0"/>
          </a:p>
          <a:p>
            <a:pPr lvl="1">
              <a:buFont typeface="Arial" panose="020B0604020202020204" pitchFamily="34" charset="0"/>
              <a:buChar char="•"/>
            </a:pPr>
            <a:r>
              <a:rPr lang="en-US" altLang="ja-JP" sz="2400" dirty="0" smtClean="0"/>
              <a:t>ISBN</a:t>
            </a:r>
            <a:r>
              <a:rPr lang="ja-JP" altLang="en-US" sz="2400" dirty="0" smtClean="0"/>
              <a:t> </a:t>
            </a:r>
            <a:r>
              <a:rPr lang="en-US" altLang="ja-JP" sz="2400" dirty="0"/>
              <a:t>978-4-534-03109-9</a:t>
            </a:r>
            <a:endParaRPr lang="en-US" altLang="ja-JP" sz="2400" dirty="0" smtClean="0"/>
          </a:p>
          <a:p>
            <a:pPr>
              <a:buFont typeface="Wingdings" panose="05000000000000000000" pitchFamily="2" charset="2"/>
              <a:buChar char="l"/>
            </a:pPr>
            <a:r>
              <a:rPr kumimoji="1" lang="ja-JP" altLang="en-US" sz="2800" dirty="0" smtClean="0"/>
              <a:t>著者</a:t>
            </a:r>
            <a:r>
              <a:rPr kumimoji="1" lang="en-US" altLang="ja-JP" sz="2800" dirty="0" smtClean="0"/>
              <a:t>	Mint(</a:t>
            </a:r>
            <a:r>
              <a:rPr kumimoji="1" lang="ja-JP" altLang="en-US" sz="2800" dirty="0" smtClean="0"/>
              <a:t>経営情報研究会</a:t>
            </a:r>
            <a:r>
              <a:rPr kumimoji="1" lang="en-US" altLang="ja-JP" sz="2800" dirty="0" smtClean="0"/>
              <a:t>)</a:t>
            </a:r>
          </a:p>
          <a:p>
            <a:pPr>
              <a:buFont typeface="Wingdings" panose="05000000000000000000" pitchFamily="2" charset="2"/>
              <a:buChar char="l"/>
            </a:pPr>
            <a:r>
              <a:rPr lang="ja-JP" altLang="en-US" sz="2800" dirty="0" smtClean="0">
                <a:latin typeface="+mn-ea"/>
              </a:rPr>
              <a:t>出版</a:t>
            </a:r>
            <a:r>
              <a:rPr lang="en-US" altLang="ja-JP" sz="2800" dirty="0" smtClean="0">
                <a:latin typeface="+mn-ea"/>
              </a:rPr>
              <a:t>	</a:t>
            </a:r>
            <a:r>
              <a:rPr lang="ja-JP" altLang="en-US" sz="2800" dirty="0" smtClean="0">
                <a:latin typeface="+mn-ea"/>
              </a:rPr>
              <a:t>日本実業出版社</a:t>
            </a:r>
            <a:endParaRPr kumimoji="1" lang="en-US" altLang="ja-JP" sz="2800" dirty="0" smtClean="0">
              <a:latin typeface="+mn-ea"/>
            </a:endParaRPr>
          </a:p>
          <a:p>
            <a:pPr>
              <a:buFont typeface="Wingdings" panose="05000000000000000000" pitchFamily="2" charset="2"/>
              <a:buChar char="l"/>
            </a:pPr>
            <a:r>
              <a:rPr lang="ja-JP" altLang="en-US" sz="2800" dirty="0"/>
              <a:t>発</a:t>
            </a:r>
            <a:r>
              <a:rPr lang="ja-JP" altLang="en-US" sz="2800" dirty="0" smtClean="0"/>
              <a:t>行者</a:t>
            </a:r>
            <a:r>
              <a:rPr lang="en-US" altLang="ja-JP" sz="2800" dirty="0" smtClean="0"/>
              <a:t>	</a:t>
            </a:r>
            <a:r>
              <a:rPr lang="ja-JP" altLang="en-US" sz="2800" dirty="0" smtClean="0"/>
              <a:t>上林健一</a:t>
            </a:r>
            <a:endParaRPr lang="en-US" altLang="ja-JP" sz="2800" dirty="0" smtClean="0"/>
          </a:p>
          <a:p>
            <a:pPr>
              <a:buFont typeface="Wingdings" panose="05000000000000000000" pitchFamily="2" charset="2"/>
              <a:buChar char="l"/>
            </a:pPr>
            <a:endParaRPr lang="en-US" altLang="ja-JP" sz="600" dirty="0" smtClean="0"/>
          </a:p>
          <a:p>
            <a:pPr>
              <a:buFont typeface="Wingdings" panose="05000000000000000000" pitchFamily="2" charset="2"/>
              <a:buChar char="l"/>
            </a:pPr>
            <a:r>
              <a:rPr kumimoji="1" lang="ja-JP" altLang="en-US" sz="2800" smtClean="0"/>
              <a:t>第</a:t>
            </a:r>
            <a:r>
              <a:rPr kumimoji="1" lang="en-US" altLang="ja-JP" sz="2800" smtClean="0"/>
              <a:t>5</a:t>
            </a:r>
            <a:r>
              <a:rPr kumimoji="1" lang="ja-JP" altLang="en-US" sz="2800" smtClean="0"/>
              <a:t>章「オブジェクト指向による分析・設計・プログラミング」</a:t>
            </a:r>
            <a:endParaRPr kumimoji="1" lang="en-US" altLang="ja-JP" sz="2800" dirty="0" smtClean="0"/>
          </a:p>
          <a:p>
            <a:pPr lvl="1">
              <a:buFont typeface="Arial" panose="020B0604020202020204" pitchFamily="34" charset="0"/>
              <a:buChar char="•"/>
            </a:pPr>
            <a:r>
              <a:rPr lang="ja-JP" altLang="en-US" sz="2400" smtClean="0"/>
              <a:t>第</a:t>
            </a:r>
            <a:r>
              <a:rPr lang="en-US" altLang="ja-JP" sz="2400" smtClean="0"/>
              <a:t>5</a:t>
            </a:r>
            <a:r>
              <a:rPr lang="ja-JP" altLang="en-US" sz="2400" smtClean="0"/>
              <a:t>章担当 安藤秀樹</a:t>
            </a:r>
            <a:endParaRPr lang="en-US" altLang="ja-JP" sz="2400" dirty="0" smtClean="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845734"/>
            <a:ext cx="2305050" cy="3295650"/>
          </a:xfrm>
          <a:prstGeom prst="rect">
            <a:avLst/>
          </a:prstGeom>
        </p:spPr>
      </p:pic>
      <p:sp>
        <p:nvSpPr>
          <p:cNvPr id="5" name="スライド番号プレースホルダー 4"/>
          <p:cNvSpPr>
            <a:spLocks noGrp="1"/>
          </p:cNvSpPr>
          <p:nvPr>
            <p:ph type="sldNum" sz="quarter" idx="12"/>
          </p:nvPr>
        </p:nvSpPr>
        <p:spPr/>
        <p:txBody>
          <a:bodyPr/>
          <a:lstStyle/>
          <a:p>
            <a:fld id="{2BEE91FE-D219-4B1B-8C26-FC7DFC9994FA}" type="slidenum">
              <a:rPr kumimoji="1" lang="ja-JP" altLang="en-US" smtClean="0"/>
              <a:t>2</a:t>
            </a:fld>
            <a:endParaRPr kumimoji="1" lang="ja-JP" altLang="en-US"/>
          </a:p>
        </p:txBody>
      </p:sp>
    </p:spTree>
    <p:extLst>
      <p:ext uri="{BB962C8B-B14F-4D97-AF65-F5344CB8AC3E}">
        <p14:creationId xmlns:p14="http://schemas.microsoft.com/office/powerpoint/2010/main" val="2995819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オブジェクト指向</a:t>
            </a:r>
            <a:endParaRPr kumimoji="1" lang="ja-JP" altLang="en-US" sz="5400" dirty="0"/>
          </a:p>
        </p:txBody>
      </p:sp>
      <p:sp>
        <p:nvSpPr>
          <p:cNvPr id="3" name="コンテンツ プレースホルダー 2"/>
          <p:cNvSpPr>
            <a:spLocks noGrp="1"/>
          </p:cNvSpPr>
          <p:nvPr>
            <p:ph idx="1"/>
          </p:nvPr>
        </p:nvSpPr>
        <p:spPr/>
        <p:txBody>
          <a:bodyPr>
            <a:normAutofit/>
          </a:bodyPr>
          <a:lstStyle/>
          <a:p>
            <a:pPr marL="0" indent="0" algn="ctr">
              <a:buNone/>
            </a:pPr>
            <a:r>
              <a:rPr lang="ja-JP" altLang="en-US" sz="3600" smtClean="0"/>
              <a:t>拡張性が高く柔軟</a:t>
            </a:r>
            <a:endParaRPr lang="en-US" altLang="ja-JP" sz="3600" smtClean="0"/>
          </a:p>
          <a:p>
            <a:pPr marL="0" indent="0" algn="ctr">
              <a:buNone/>
            </a:pPr>
            <a:endParaRPr lang="en-US" altLang="ja-JP" sz="3600"/>
          </a:p>
          <a:p>
            <a:pPr marL="0" indent="0" algn="ctr">
              <a:buNone/>
            </a:pPr>
            <a:endParaRPr lang="en-US" altLang="ja-JP" sz="3600" smtClean="0"/>
          </a:p>
          <a:p>
            <a:pPr marL="0" indent="0" algn="ctr">
              <a:buNone/>
            </a:pPr>
            <a:r>
              <a:rPr lang="ja-JP" altLang="en-US" sz="3600" smtClean="0"/>
              <a:t>ソフトウェア開発の生産性と品質の向上に期待</a:t>
            </a:r>
            <a:endParaRPr lang="en-US" altLang="ja-JP" sz="3600" smtClean="0"/>
          </a:p>
          <a:p>
            <a:pPr marL="0" indent="0" algn="ctr">
              <a:buNone/>
            </a:pPr>
            <a:endParaRPr lang="en-US" altLang="ja-JP" sz="3600"/>
          </a:p>
          <a:p>
            <a:pPr marL="0" indent="0" algn="ctr">
              <a:buNone/>
            </a:pPr>
            <a:endParaRPr lang="en-US" altLang="ja-JP" sz="3600" smtClean="0"/>
          </a:p>
        </p:txBody>
      </p:sp>
      <p:sp>
        <p:nvSpPr>
          <p:cNvPr id="4" name="下矢印 3"/>
          <p:cNvSpPr/>
          <p:nvPr/>
        </p:nvSpPr>
        <p:spPr>
          <a:xfrm>
            <a:off x="5895975" y="2714625"/>
            <a:ext cx="419100" cy="10572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p:cNvSpPr>
            <a:spLocks noGrp="1"/>
          </p:cNvSpPr>
          <p:nvPr>
            <p:ph type="sldNum" sz="quarter" idx="12"/>
          </p:nvPr>
        </p:nvSpPr>
        <p:spPr/>
        <p:txBody>
          <a:bodyPr/>
          <a:lstStyle/>
          <a:p>
            <a:fld id="{2BEE91FE-D219-4B1B-8C26-FC7DFC9994FA}" type="slidenum">
              <a:rPr kumimoji="1" lang="ja-JP" altLang="en-US" smtClean="0"/>
              <a:t>3</a:t>
            </a:fld>
            <a:endParaRPr kumimoji="1" lang="ja-JP" altLang="en-US"/>
          </a:p>
        </p:txBody>
      </p:sp>
    </p:spTree>
    <p:extLst>
      <p:ext uri="{BB962C8B-B14F-4D97-AF65-F5344CB8AC3E}">
        <p14:creationId xmlns:p14="http://schemas.microsoft.com/office/powerpoint/2010/main" val="3434678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オブジェクトの候補</a:t>
            </a:r>
            <a:endParaRPr lang="en-US" altLang="ja-JP" sz="3400" dirty="0"/>
          </a:p>
          <a:p>
            <a:pPr lvl="1">
              <a:buFont typeface="Wingdings" panose="05000000000000000000" pitchFamily="2" charset="2"/>
              <a:buChar char="Ø"/>
            </a:pPr>
            <a:r>
              <a:rPr lang="ja-JP" altLang="en-US" sz="3200" smtClean="0"/>
              <a:t>名前を持つもの</a:t>
            </a:r>
            <a:endParaRPr lang="en-US" altLang="ja-JP" sz="3200" smtClean="0"/>
          </a:p>
          <a:p>
            <a:pPr>
              <a:buFont typeface="Wingdings" panose="05000000000000000000" pitchFamily="2" charset="2"/>
              <a:buChar char="l"/>
            </a:pPr>
            <a:endParaRPr lang="en-US" altLang="ja-JP" sz="3400" dirty="0"/>
          </a:p>
          <a:p>
            <a:pPr>
              <a:buFont typeface="Wingdings" panose="05000000000000000000" pitchFamily="2" charset="2"/>
              <a:buChar char="l"/>
            </a:pPr>
            <a:r>
              <a:rPr lang="ja-JP" altLang="en-US" sz="3400" smtClean="0"/>
              <a:t>状態の有無</a:t>
            </a:r>
            <a:endParaRPr lang="en-US" altLang="ja-JP" sz="3400" smtClean="0"/>
          </a:p>
          <a:p>
            <a:pPr lvl="1">
              <a:buFont typeface="Wingdings" panose="05000000000000000000" pitchFamily="2" charset="2"/>
              <a:buChar char="Ø"/>
            </a:pPr>
            <a:r>
              <a:rPr lang="ja-JP" altLang="en-US" sz="3400" smtClean="0"/>
              <a:t>遷移する状態があればオブジェクトとみなせる</a:t>
            </a:r>
            <a:endParaRPr lang="en-US" altLang="ja-JP" sz="340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4</a:t>
            </a:fld>
            <a:endParaRPr kumimoji="1" lang="ja-JP" altLang="en-US"/>
          </a:p>
        </p:txBody>
      </p:sp>
    </p:spTree>
    <p:extLst>
      <p:ext uri="{BB962C8B-B14F-4D97-AF65-F5344CB8AC3E}">
        <p14:creationId xmlns:p14="http://schemas.microsoft.com/office/powerpoint/2010/main" val="1311045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カプセル化</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データを外部へ公開しない</a:t>
            </a:r>
            <a:endParaRPr lang="en-US" altLang="ja-JP" sz="3600" smtClean="0"/>
          </a:p>
          <a:p>
            <a:pPr>
              <a:buFont typeface="Wingdings" panose="05000000000000000000" pitchFamily="2" charset="2"/>
              <a:buChar char="l"/>
            </a:pPr>
            <a:endParaRPr lang="en-US" altLang="ja-JP" sz="3600"/>
          </a:p>
          <a:p>
            <a:pPr>
              <a:buFont typeface="Wingdings" panose="05000000000000000000" pitchFamily="2" charset="2"/>
              <a:buChar char="l"/>
            </a:pPr>
            <a:r>
              <a:rPr lang="ja-JP" altLang="en-US" sz="3600" smtClean="0"/>
              <a:t>情報の隠蔽</a:t>
            </a:r>
            <a:endParaRPr lang="en-US" altLang="ja-JP" sz="3600" dirty="0" smtClean="0"/>
          </a:p>
        </p:txBody>
      </p:sp>
      <p:sp>
        <p:nvSpPr>
          <p:cNvPr id="4" name="円/楕円 3"/>
          <p:cNvSpPr/>
          <p:nvPr/>
        </p:nvSpPr>
        <p:spPr>
          <a:xfrm>
            <a:off x="7181850" y="1952625"/>
            <a:ext cx="3714750" cy="3790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7629524" y="3028950"/>
            <a:ext cx="1171575" cy="1828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smtClean="0">
                <a:solidFill>
                  <a:schemeClr val="tx1"/>
                </a:solidFill>
              </a:rPr>
              <a:t>【</a:t>
            </a:r>
            <a:r>
              <a:rPr kumimoji="1" lang="ja-JP" altLang="en-US" sz="1400" smtClean="0">
                <a:solidFill>
                  <a:schemeClr val="tx1"/>
                </a:solidFill>
              </a:rPr>
              <a:t>プロパティ</a:t>
            </a:r>
            <a:r>
              <a:rPr kumimoji="1" lang="en-US" altLang="ja-JP" sz="1400" smtClean="0">
                <a:solidFill>
                  <a:schemeClr val="tx1"/>
                </a:solidFill>
              </a:rPr>
              <a:t>】</a:t>
            </a:r>
          </a:p>
          <a:p>
            <a:pPr algn="ctr"/>
            <a:r>
              <a:rPr kumimoji="1" lang="ja-JP" altLang="en-US" sz="1400" smtClean="0">
                <a:solidFill>
                  <a:schemeClr val="tx1"/>
                </a:solidFill>
              </a:rPr>
              <a:t>要素</a:t>
            </a:r>
            <a:r>
              <a:rPr kumimoji="1" lang="en-US" altLang="ja-JP" sz="1400" smtClean="0">
                <a:solidFill>
                  <a:schemeClr val="tx1"/>
                </a:solidFill>
              </a:rPr>
              <a:t>1</a:t>
            </a:r>
          </a:p>
          <a:p>
            <a:pPr algn="ctr"/>
            <a:r>
              <a:rPr lang="ja-JP" altLang="en-US" sz="1400" smtClean="0">
                <a:solidFill>
                  <a:schemeClr val="tx1"/>
                </a:solidFill>
              </a:rPr>
              <a:t>要素</a:t>
            </a:r>
            <a:r>
              <a:rPr lang="en-US" altLang="ja-JP" sz="1400" smtClean="0">
                <a:solidFill>
                  <a:schemeClr val="tx1"/>
                </a:solidFill>
              </a:rPr>
              <a:t>2</a:t>
            </a:r>
          </a:p>
          <a:p>
            <a:pPr algn="ctr"/>
            <a:r>
              <a:rPr kumimoji="1" lang="ja-JP" altLang="en-US" sz="1400" smtClean="0">
                <a:solidFill>
                  <a:schemeClr val="tx1"/>
                </a:solidFill>
              </a:rPr>
              <a:t>要素</a:t>
            </a:r>
            <a:r>
              <a:rPr kumimoji="1" lang="en-US" altLang="ja-JP" sz="1400" smtClean="0">
                <a:solidFill>
                  <a:schemeClr val="tx1"/>
                </a:solidFill>
              </a:rPr>
              <a:t>3</a:t>
            </a:r>
          </a:p>
          <a:p>
            <a:pPr algn="ctr"/>
            <a:r>
              <a:rPr lang="ja-JP" altLang="en-US" sz="1400" smtClean="0">
                <a:solidFill>
                  <a:schemeClr val="tx1"/>
                </a:solidFill>
              </a:rPr>
              <a:t>・</a:t>
            </a:r>
            <a:endParaRPr lang="en-US" altLang="ja-JP" sz="1400" smtClean="0">
              <a:solidFill>
                <a:schemeClr val="tx1"/>
              </a:solidFill>
            </a:endParaRPr>
          </a:p>
          <a:p>
            <a:pPr algn="ctr"/>
            <a:r>
              <a:rPr lang="ja-JP" altLang="en-US" sz="1400" smtClean="0">
                <a:solidFill>
                  <a:schemeClr val="tx1"/>
                </a:solidFill>
              </a:rPr>
              <a:t>・</a:t>
            </a:r>
            <a:endParaRPr lang="en-US" altLang="ja-JP" sz="1400" smtClean="0">
              <a:solidFill>
                <a:schemeClr val="tx1"/>
              </a:solidFill>
            </a:endParaRPr>
          </a:p>
          <a:p>
            <a:pPr algn="ctr"/>
            <a:r>
              <a:rPr lang="ja-JP" altLang="en-US" sz="1400">
                <a:solidFill>
                  <a:schemeClr val="tx1"/>
                </a:solidFill>
              </a:rPr>
              <a:t>・</a:t>
            </a:r>
            <a:endParaRPr lang="en-US" altLang="ja-JP" sz="1400" smtClean="0">
              <a:solidFill>
                <a:schemeClr val="tx1"/>
              </a:solidFill>
            </a:endParaRPr>
          </a:p>
        </p:txBody>
      </p:sp>
      <p:sp>
        <p:nvSpPr>
          <p:cNvPr id="6" name="円/楕円 5"/>
          <p:cNvSpPr/>
          <p:nvPr/>
        </p:nvSpPr>
        <p:spPr>
          <a:xfrm>
            <a:off x="9105900" y="3143250"/>
            <a:ext cx="1400175" cy="400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メソッド</a:t>
            </a:r>
            <a:endParaRPr kumimoji="1" lang="ja-JP" altLang="en-US"/>
          </a:p>
        </p:txBody>
      </p:sp>
      <p:sp>
        <p:nvSpPr>
          <p:cNvPr id="7" name="円/楕円 6"/>
          <p:cNvSpPr/>
          <p:nvPr/>
        </p:nvSpPr>
        <p:spPr>
          <a:xfrm>
            <a:off x="9105900" y="3743325"/>
            <a:ext cx="1400175" cy="400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メソッド</a:t>
            </a:r>
            <a:endParaRPr kumimoji="1" lang="ja-JP" altLang="en-US"/>
          </a:p>
        </p:txBody>
      </p:sp>
      <p:sp>
        <p:nvSpPr>
          <p:cNvPr id="8" name="正方形/長方形 7"/>
          <p:cNvSpPr/>
          <p:nvPr/>
        </p:nvSpPr>
        <p:spPr>
          <a:xfrm>
            <a:off x="8215311" y="2352675"/>
            <a:ext cx="1590676" cy="4286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オブジェクト</a:t>
            </a:r>
            <a:endParaRPr kumimoji="1" lang="ja-JP" altLang="en-US"/>
          </a:p>
        </p:txBody>
      </p:sp>
      <p:sp>
        <p:nvSpPr>
          <p:cNvPr id="9" name="正方形/長方形 8"/>
          <p:cNvSpPr/>
          <p:nvPr/>
        </p:nvSpPr>
        <p:spPr>
          <a:xfrm>
            <a:off x="8243887" y="4895850"/>
            <a:ext cx="1590676" cy="4286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カプセル化</a:t>
            </a:r>
            <a:endParaRPr kumimoji="1" lang="ja-JP" altLang="en-US"/>
          </a:p>
        </p:txBody>
      </p:sp>
      <p:sp>
        <p:nvSpPr>
          <p:cNvPr id="10" name="スライド番号プレースホルダー 9"/>
          <p:cNvSpPr>
            <a:spLocks noGrp="1"/>
          </p:cNvSpPr>
          <p:nvPr>
            <p:ph type="sldNum" sz="quarter" idx="12"/>
          </p:nvPr>
        </p:nvSpPr>
        <p:spPr/>
        <p:txBody>
          <a:bodyPr/>
          <a:lstStyle/>
          <a:p>
            <a:fld id="{2BEE91FE-D219-4B1B-8C26-FC7DFC9994FA}" type="slidenum">
              <a:rPr kumimoji="1" lang="ja-JP" altLang="en-US" smtClean="0"/>
              <a:t>5</a:t>
            </a:fld>
            <a:endParaRPr kumimoji="1" lang="ja-JP" altLang="en-US"/>
          </a:p>
        </p:txBody>
      </p:sp>
    </p:spTree>
    <p:extLst>
      <p:ext uri="{BB962C8B-B14F-4D97-AF65-F5344CB8AC3E}">
        <p14:creationId xmlns:p14="http://schemas.microsoft.com/office/powerpoint/2010/main" val="2351786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クラスとインスタンス</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endParaRPr lang="en-US" altLang="ja-JP" sz="3600" dirty="0" smtClean="0"/>
          </a:p>
        </p:txBody>
      </p:sp>
      <p:sp>
        <p:nvSpPr>
          <p:cNvPr id="4" name="円/楕円 3"/>
          <p:cNvSpPr/>
          <p:nvPr/>
        </p:nvSpPr>
        <p:spPr>
          <a:xfrm>
            <a:off x="1728787" y="2276475"/>
            <a:ext cx="5362575" cy="1162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smtClean="0"/>
              <a:t>検定</a:t>
            </a:r>
            <a:endParaRPr kumimoji="1" lang="ja-JP" altLang="en-US" sz="3200"/>
          </a:p>
        </p:txBody>
      </p:sp>
      <p:sp>
        <p:nvSpPr>
          <p:cNvPr id="5" name="正方形/長方形 4"/>
          <p:cNvSpPr/>
          <p:nvPr/>
        </p:nvSpPr>
        <p:spPr>
          <a:xfrm>
            <a:off x="395287" y="4600575"/>
            <a:ext cx="2524125" cy="704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〇〇級</a:t>
            </a:r>
            <a:endParaRPr kumimoji="1" lang="ja-JP" altLang="en-US"/>
          </a:p>
        </p:txBody>
      </p:sp>
      <p:sp>
        <p:nvSpPr>
          <p:cNvPr id="6" name="正方形/長方形 5"/>
          <p:cNvSpPr/>
          <p:nvPr/>
        </p:nvSpPr>
        <p:spPr>
          <a:xfrm>
            <a:off x="5829299" y="4600575"/>
            <a:ext cx="2524125" cy="704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□□級</a:t>
            </a:r>
            <a:endParaRPr kumimoji="1" lang="ja-JP" altLang="en-US"/>
          </a:p>
        </p:txBody>
      </p:sp>
      <p:cxnSp>
        <p:nvCxnSpPr>
          <p:cNvPr id="8" name="直線コネクタ 7"/>
          <p:cNvCxnSpPr/>
          <p:nvPr/>
        </p:nvCxnSpPr>
        <p:spPr>
          <a:xfrm>
            <a:off x="5386387" y="3438525"/>
            <a:ext cx="1704974" cy="11620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コネクタ 9"/>
          <p:cNvCxnSpPr>
            <a:endCxn id="5" idx="0"/>
          </p:cNvCxnSpPr>
          <p:nvPr/>
        </p:nvCxnSpPr>
        <p:spPr>
          <a:xfrm flipH="1">
            <a:off x="1657350" y="3438525"/>
            <a:ext cx="1747837" cy="1162050"/>
          </a:xfrm>
          <a:prstGeom prst="line">
            <a:avLst/>
          </a:prstGeom>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9420225" y="2534334"/>
            <a:ext cx="2324100" cy="646331"/>
          </a:xfrm>
          <a:prstGeom prst="rect">
            <a:avLst/>
          </a:prstGeom>
          <a:noFill/>
        </p:spPr>
        <p:txBody>
          <a:bodyPr wrap="square" rtlCol="0">
            <a:spAutoFit/>
          </a:bodyPr>
          <a:lstStyle/>
          <a:p>
            <a:r>
              <a:rPr kumimoji="1" lang="ja-JP" altLang="en-US" sz="3600" smtClean="0"/>
              <a:t>クラス</a:t>
            </a:r>
            <a:endParaRPr kumimoji="1" lang="ja-JP" altLang="en-US" sz="3600"/>
          </a:p>
        </p:txBody>
      </p:sp>
      <p:sp>
        <p:nvSpPr>
          <p:cNvPr id="12" name="テキスト ボックス 11"/>
          <p:cNvSpPr txBox="1"/>
          <p:nvPr/>
        </p:nvSpPr>
        <p:spPr>
          <a:xfrm>
            <a:off x="9420225" y="4659094"/>
            <a:ext cx="2324100" cy="584775"/>
          </a:xfrm>
          <a:prstGeom prst="rect">
            <a:avLst/>
          </a:prstGeom>
          <a:noFill/>
        </p:spPr>
        <p:txBody>
          <a:bodyPr wrap="square" rtlCol="0">
            <a:spAutoFit/>
          </a:bodyPr>
          <a:lstStyle/>
          <a:p>
            <a:r>
              <a:rPr kumimoji="1" lang="ja-JP" altLang="en-US" sz="3200" smtClean="0"/>
              <a:t>インスタンス</a:t>
            </a:r>
            <a:endParaRPr kumimoji="1" lang="ja-JP" altLang="en-US" sz="3200"/>
          </a:p>
        </p:txBody>
      </p:sp>
      <p:sp>
        <p:nvSpPr>
          <p:cNvPr id="13" name="左矢印 12"/>
          <p:cNvSpPr/>
          <p:nvPr/>
        </p:nvSpPr>
        <p:spPr>
          <a:xfrm>
            <a:off x="8591550" y="2657474"/>
            <a:ext cx="828675" cy="3905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左矢印 13"/>
          <p:cNvSpPr/>
          <p:nvPr/>
        </p:nvSpPr>
        <p:spPr>
          <a:xfrm>
            <a:off x="8591550" y="4756218"/>
            <a:ext cx="828675" cy="3905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スライド番号プレースホルダー 14"/>
          <p:cNvSpPr>
            <a:spLocks noGrp="1"/>
          </p:cNvSpPr>
          <p:nvPr>
            <p:ph type="sldNum" sz="quarter" idx="12"/>
          </p:nvPr>
        </p:nvSpPr>
        <p:spPr/>
        <p:txBody>
          <a:bodyPr/>
          <a:lstStyle/>
          <a:p>
            <a:fld id="{2BEE91FE-D219-4B1B-8C26-FC7DFC9994FA}" type="slidenum">
              <a:rPr kumimoji="1" lang="ja-JP" altLang="en-US" smtClean="0"/>
              <a:t>6</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オブジェクトの関係（１）</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en-US" altLang="ja-JP" sz="3600" smtClean="0"/>
              <a:t>is - a</a:t>
            </a:r>
            <a:r>
              <a:rPr lang="ja-JP" altLang="en-US" sz="3600" smtClean="0"/>
              <a:t>関係</a:t>
            </a:r>
            <a:endParaRPr lang="en-US" altLang="ja-JP" sz="3400" smtClean="0"/>
          </a:p>
          <a:p>
            <a:pPr lvl="1">
              <a:buFont typeface="Wingdings" panose="05000000000000000000" pitchFamily="2" charset="2"/>
              <a:buChar char="Ø"/>
            </a:pPr>
            <a:endParaRPr lang="en-US" altLang="ja-JP" sz="3400" dirty="0" smtClean="0"/>
          </a:p>
        </p:txBody>
      </p:sp>
      <p:sp>
        <p:nvSpPr>
          <p:cNvPr id="4" name="円/楕円 3"/>
          <p:cNvSpPr/>
          <p:nvPr/>
        </p:nvSpPr>
        <p:spPr>
          <a:xfrm>
            <a:off x="4752975" y="2657475"/>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学生</a:t>
            </a:r>
            <a:endParaRPr kumimoji="1" lang="ja-JP" altLang="en-US"/>
          </a:p>
        </p:txBody>
      </p:sp>
      <p:sp>
        <p:nvSpPr>
          <p:cNvPr id="6" name="円/楕円 5"/>
          <p:cNvSpPr/>
          <p:nvPr/>
        </p:nvSpPr>
        <p:spPr>
          <a:xfrm>
            <a:off x="4957762" y="3986212"/>
            <a:ext cx="1666875" cy="657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大学生</a:t>
            </a:r>
            <a:endParaRPr kumimoji="1" lang="ja-JP" altLang="en-US"/>
          </a:p>
        </p:txBody>
      </p:sp>
      <p:sp>
        <p:nvSpPr>
          <p:cNvPr id="7" name="円/楕円 6"/>
          <p:cNvSpPr/>
          <p:nvPr/>
        </p:nvSpPr>
        <p:spPr>
          <a:xfrm>
            <a:off x="5088729" y="5207792"/>
            <a:ext cx="1404939" cy="497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受講者</a:t>
            </a:r>
            <a:endParaRPr kumimoji="1" lang="ja-JP" altLang="en-US"/>
          </a:p>
        </p:txBody>
      </p:sp>
      <p:cxnSp>
        <p:nvCxnSpPr>
          <p:cNvPr id="9" name="直線矢印コネクタ 8"/>
          <p:cNvCxnSpPr>
            <a:stCxn id="6" idx="0"/>
            <a:endCxn id="4" idx="4"/>
          </p:cNvCxnSpPr>
          <p:nvPr/>
        </p:nvCxnSpPr>
        <p:spPr>
          <a:xfrm flipV="1">
            <a:off x="5791200" y="3476625"/>
            <a:ext cx="0" cy="509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a:stCxn id="7" idx="0"/>
            <a:endCxn id="6" idx="4"/>
          </p:cNvCxnSpPr>
          <p:nvPr/>
        </p:nvCxnSpPr>
        <p:spPr>
          <a:xfrm flipV="1">
            <a:off x="5791199" y="4643437"/>
            <a:ext cx="1" cy="5643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5905500" y="3546752"/>
            <a:ext cx="1847850" cy="369332"/>
          </a:xfrm>
          <a:prstGeom prst="rect">
            <a:avLst/>
          </a:prstGeom>
          <a:noFill/>
        </p:spPr>
        <p:txBody>
          <a:bodyPr wrap="square" rtlCol="0">
            <a:spAutoFit/>
          </a:bodyPr>
          <a:lstStyle/>
          <a:p>
            <a:r>
              <a:rPr kumimoji="1" lang="en-US" altLang="ja-JP" smtClean="0"/>
              <a:t>is-a</a:t>
            </a:r>
            <a:r>
              <a:rPr kumimoji="1" lang="ja-JP" altLang="en-US" smtClean="0"/>
              <a:t>関係</a:t>
            </a:r>
            <a:endParaRPr kumimoji="1" lang="ja-JP" altLang="en-US"/>
          </a:p>
        </p:txBody>
      </p:sp>
      <p:sp>
        <p:nvSpPr>
          <p:cNvPr id="13" name="テキスト ボックス 12"/>
          <p:cNvSpPr txBox="1"/>
          <p:nvPr/>
        </p:nvSpPr>
        <p:spPr>
          <a:xfrm>
            <a:off x="5905500" y="4740948"/>
            <a:ext cx="1847850" cy="369332"/>
          </a:xfrm>
          <a:prstGeom prst="rect">
            <a:avLst/>
          </a:prstGeom>
          <a:noFill/>
        </p:spPr>
        <p:txBody>
          <a:bodyPr wrap="square" rtlCol="0">
            <a:spAutoFit/>
          </a:bodyPr>
          <a:lstStyle/>
          <a:p>
            <a:r>
              <a:rPr kumimoji="1" lang="en-US" altLang="ja-JP" smtClean="0"/>
              <a:t>is-a</a:t>
            </a:r>
            <a:r>
              <a:rPr kumimoji="1" lang="ja-JP" altLang="en-US" smtClean="0"/>
              <a:t>関係</a:t>
            </a:r>
            <a:endParaRPr kumimoji="1" lang="ja-JP" altLang="en-US"/>
          </a:p>
        </p:txBody>
      </p:sp>
      <p:sp>
        <p:nvSpPr>
          <p:cNvPr id="14" name="上矢印 13"/>
          <p:cNvSpPr/>
          <p:nvPr/>
        </p:nvSpPr>
        <p:spPr>
          <a:xfrm>
            <a:off x="3181350" y="2657476"/>
            <a:ext cx="657225" cy="304799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下矢印 15"/>
          <p:cNvSpPr/>
          <p:nvPr/>
        </p:nvSpPr>
        <p:spPr>
          <a:xfrm>
            <a:off x="7905749" y="2677835"/>
            <a:ext cx="657225" cy="30479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2719685" y="3476625"/>
            <a:ext cx="461665" cy="1448989"/>
          </a:xfrm>
          <a:prstGeom prst="rect">
            <a:avLst/>
          </a:prstGeom>
          <a:noFill/>
        </p:spPr>
        <p:txBody>
          <a:bodyPr vert="eaVert" wrap="square" rtlCol="0">
            <a:spAutoFit/>
          </a:bodyPr>
          <a:lstStyle/>
          <a:p>
            <a:r>
              <a:rPr kumimoji="1" lang="ja-JP" altLang="en-US" smtClean="0"/>
              <a:t>一般化</a:t>
            </a:r>
            <a:endParaRPr kumimoji="1" lang="ja-JP" altLang="en-US"/>
          </a:p>
        </p:txBody>
      </p:sp>
      <p:sp>
        <p:nvSpPr>
          <p:cNvPr id="18" name="テキスト ボックス 17"/>
          <p:cNvSpPr txBox="1"/>
          <p:nvPr/>
        </p:nvSpPr>
        <p:spPr>
          <a:xfrm>
            <a:off x="8503591" y="3476624"/>
            <a:ext cx="461665" cy="1448989"/>
          </a:xfrm>
          <a:prstGeom prst="rect">
            <a:avLst/>
          </a:prstGeom>
          <a:noFill/>
        </p:spPr>
        <p:txBody>
          <a:bodyPr vert="eaVert" wrap="square" rtlCol="0">
            <a:spAutoFit/>
          </a:bodyPr>
          <a:lstStyle/>
          <a:p>
            <a:r>
              <a:rPr lang="ja-JP" altLang="en-US"/>
              <a:t>特化</a:t>
            </a:r>
            <a:endParaRPr kumimoji="1" lang="ja-JP" altLang="en-US"/>
          </a:p>
        </p:txBody>
      </p:sp>
      <p:sp>
        <p:nvSpPr>
          <p:cNvPr id="19" name="スライド番号プレースホルダー 18"/>
          <p:cNvSpPr>
            <a:spLocks noGrp="1"/>
          </p:cNvSpPr>
          <p:nvPr>
            <p:ph type="sldNum" sz="quarter" idx="12"/>
          </p:nvPr>
        </p:nvSpPr>
        <p:spPr/>
        <p:txBody>
          <a:bodyPr/>
          <a:lstStyle/>
          <a:p>
            <a:fld id="{2BEE91FE-D219-4B1B-8C26-FC7DFC9994FA}" type="slidenum">
              <a:rPr kumimoji="1" lang="ja-JP" altLang="en-US" smtClean="0"/>
              <a:t>7</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オブジェクトの関係（２）</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en-US" altLang="ja-JP" sz="3600" smtClean="0"/>
              <a:t>part – of</a:t>
            </a:r>
            <a:r>
              <a:rPr lang="ja-JP" altLang="en-US" sz="3600" smtClean="0"/>
              <a:t>関係</a:t>
            </a:r>
            <a:endParaRPr lang="en-US" altLang="ja-JP" sz="3600" dirty="0" smtClean="0"/>
          </a:p>
        </p:txBody>
      </p:sp>
      <p:sp>
        <p:nvSpPr>
          <p:cNvPr id="4" name="円/楕円 3"/>
          <p:cNvSpPr/>
          <p:nvPr/>
        </p:nvSpPr>
        <p:spPr>
          <a:xfrm>
            <a:off x="4657723" y="2924175"/>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テキスト</a:t>
            </a:r>
            <a:endParaRPr kumimoji="1" lang="ja-JP" altLang="en-US"/>
          </a:p>
        </p:txBody>
      </p:sp>
      <p:sp>
        <p:nvSpPr>
          <p:cNvPr id="5" name="円/楕円 4"/>
          <p:cNvSpPr/>
          <p:nvPr/>
        </p:nvSpPr>
        <p:spPr>
          <a:xfrm>
            <a:off x="6662737" y="4683915"/>
            <a:ext cx="1404939" cy="497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本文</a:t>
            </a:r>
            <a:endParaRPr kumimoji="1" lang="ja-JP" altLang="en-US"/>
          </a:p>
        </p:txBody>
      </p:sp>
      <p:sp>
        <p:nvSpPr>
          <p:cNvPr id="6" name="正方形/長方形 5"/>
          <p:cNvSpPr/>
          <p:nvPr/>
        </p:nvSpPr>
        <p:spPr>
          <a:xfrm>
            <a:off x="4824408" y="2257420"/>
            <a:ext cx="1743079" cy="4095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オブジェクト</a:t>
            </a:r>
            <a:r>
              <a:rPr lang="en-US" altLang="ja-JP"/>
              <a:t>B</a:t>
            </a:r>
            <a:endParaRPr kumimoji="1" lang="ja-JP" altLang="en-US"/>
          </a:p>
        </p:txBody>
      </p:sp>
      <p:sp>
        <p:nvSpPr>
          <p:cNvPr id="8" name="円/楕円 7"/>
          <p:cNvSpPr/>
          <p:nvPr/>
        </p:nvSpPr>
        <p:spPr>
          <a:xfrm>
            <a:off x="3514719" y="4683916"/>
            <a:ext cx="1404939" cy="497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前置き</a:t>
            </a:r>
            <a:endParaRPr kumimoji="1" lang="ja-JP" altLang="en-US"/>
          </a:p>
        </p:txBody>
      </p:sp>
      <p:sp>
        <p:nvSpPr>
          <p:cNvPr id="9" name="正方形/長方形 8"/>
          <p:cNvSpPr/>
          <p:nvPr/>
        </p:nvSpPr>
        <p:spPr>
          <a:xfrm>
            <a:off x="3430183" y="5314942"/>
            <a:ext cx="1574010" cy="4095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オブジェクト</a:t>
            </a:r>
            <a:r>
              <a:rPr kumimoji="1" lang="en-US" altLang="ja-JP" smtClean="0"/>
              <a:t>A</a:t>
            </a:r>
            <a:endParaRPr kumimoji="1" lang="ja-JP" altLang="en-US"/>
          </a:p>
        </p:txBody>
      </p:sp>
      <p:cxnSp>
        <p:nvCxnSpPr>
          <p:cNvPr id="16" name="カギ線コネクタ 15"/>
          <p:cNvCxnSpPr>
            <a:stCxn id="8" idx="0"/>
            <a:endCxn id="5" idx="0"/>
          </p:cNvCxnSpPr>
          <p:nvPr/>
        </p:nvCxnSpPr>
        <p:spPr>
          <a:xfrm rot="5400000" flipH="1" flipV="1">
            <a:off x="5791198" y="3109907"/>
            <a:ext cx="1" cy="3148018"/>
          </a:xfrm>
          <a:prstGeom prst="bentConnector3">
            <a:avLst>
              <a:gd name="adj1" fmla="val 22860100000"/>
            </a:avLst>
          </a:prstGeom>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endCxn id="4" idx="4"/>
          </p:cNvCxnSpPr>
          <p:nvPr/>
        </p:nvCxnSpPr>
        <p:spPr>
          <a:xfrm flipV="1">
            <a:off x="5695948" y="3743325"/>
            <a:ext cx="0" cy="704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810248" y="3911084"/>
            <a:ext cx="1847850" cy="369332"/>
          </a:xfrm>
          <a:prstGeom prst="rect">
            <a:avLst/>
          </a:prstGeom>
          <a:noFill/>
        </p:spPr>
        <p:txBody>
          <a:bodyPr wrap="square" rtlCol="0">
            <a:spAutoFit/>
          </a:bodyPr>
          <a:lstStyle/>
          <a:p>
            <a:r>
              <a:rPr kumimoji="1" lang="en-US" altLang="ja-JP" smtClean="0"/>
              <a:t>part-of</a:t>
            </a:r>
            <a:r>
              <a:rPr kumimoji="1" lang="ja-JP" altLang="en-US" smtClean="0"/>
              <a:t>関係</a:t>
            </a:r>
            <a:endParaRPr kumimoji="1" lang="ja-JP" altLang="en-US"/>
          </a:p>
        </p:txBody>
      </p:sp>
      <p:sp>
        <p:nvSpPr>
          <p:cNvPr id="20" name="上矢印 19"/>
          <p:cNvSpPr/>
          <p:nvPr/>
        </p:nvSpPr>
        <p:spPr>
          <a:xfrm>
            <a:off x="2209800" y="2637831"/>
            <a:ext cx="657225" cy="304799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下矢印 20"/>
          <p:cNvSpPr/>
          <p:nvPr/>
        </p:nvSpPr>
        <p:spPr>
          <a:xfrm>
            <a:off x="8743947" y="2637831"/>
            <a:ext cx="657225" cy="30479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1748135" y="3456980"/>
            <a:ext cx="461665" cy="1448989"/>
          </a:xfrm>
          <a:prstGeom prst="rect">
            <a:avLst/>
          </a:prstGeom>
          <a:noFill/>
        </p:spPr>
        <p:txBody>
          <a:bodyPr vert="eaVert" wrap="square" rtlCol="0">
            <a:spAutoFit/>
          </a:bodyPr>
          <a:lstStyle/>
          <a:p>
            <a:r>
              <a:rPr kumimoji="1" lang="ja-JP" altLang="en-US" smtClean="0"/>
              <a:t>集約</a:t>
            </a:r>
            <a:endParaRPr kumimoji="1" lang="ja-JP" altLang="en-US"/>
          </a:p>
        </p:txBody>
      </p:sp>
      <p:sp>
        <p:nvSpPr>
          <p:cNvPr id="23" name="テキスト ボックス 22"/>
          <p:cNvSpPr txBox="1"/>
          <p:nvPr/>
        </p:nvSpPr>
        <p:spPr>
          <a:xfrm>
            <a:off x="9341789" y="3436620"/>
            <a:ext cx="461665" cy="1448989"/>
          </a:xfrm>
          <a:prstGeom prst="rect">
            <a:avLst/>
          </a:prstGeom>
          <a:noFill/>
        </p:spPr>
        <p:txBody>
          <a:bodyPr vert="eaVert" wrap="square" rtlCol="0">
            <a:spAutoFit/>
          </a:bodyPr>
          <a:lstStyle/>
          <a:p>
            <a:r>
              <a:rPr lang="ja-JP" altLang="en-US" smtClean="0"/>
              <a:t>分化</a:t>
            </a:r>
            <a:endParaRPr kumimoji="1" lang="ja-JP" altLang="en-US"/>
          </a:p>
        </p:txBody>
      </p:sp>
      <p:sp>
        <p:nvSpPr>
          <p:cNvPr id="24" name="スライド番号プレースホルダー 23"/>
          <p:cNvSpPr>
            <a:spLocks noGrp="1"/>
          </p:cNvSpPr>
          <p:nvPr>
            <p:ph type="sldNum" sz="quarter" idx="12"/>
          </p:nvPr>
        </p:nvSpPr>
        <p:spPr/>
        <p:txBody>
          <a:bodyPr/>
          <a:lstStyle/>
          <a:p>
            <a:fld id="{2BEE91FE-D219-4B1B-8C26-FC7DFC9994FA}" type="slidenum">
              <a:rPr kumimoji="1" lang="ja-JP" altLang="en-US" smtClean="0"/>
              <a:t>8</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オブジェクトの関係（３）</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関連</a:t>
            </a:r>
            <a:endParaRPr lang="en-US" altLang="ja-JP" sz="3600" dirty="0" smtClean="0"/>
          </a:p>
        </p:txBody>
      </p:sp>
      <p:sp>
        <p:nvSpPr>
          <p:cNvPr id="4" name="円/楕円 3"/>
          <p:cNvSpPr/>
          <p:nvPr/>
        </p:nvSpPr>
        <p:spPr>
          <a:xfrm>
            <a:off x="5972173" y="2924175"/>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テキスト</a:t>
            </a:r>
            <a:endParaRPr kumimoji="1" lang="ja-JP" altLang="en-US"/>
          </a:p>
        </p:txBody>
      </p:sp>
      <p:cxnSp>
        <p:nvCxnSpPr>
          <p:cNvPr id="5" name="直線矢印コネクタ 4"/>
          <p:cNvCxnSpPr>
            <a:endCxn id="4" idx="4"/>
          </p:cNvCxnSpPr>
          <p:nvPr/>
        </p:nvCxnSpPr>
        <p:spPr>
          <a:xfrm flipV="1">
            <a:off x="7010398" y="3743325"/>
            <a:ext cx="0" cy="704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円/楕円 5"/>
          <p:cNvSpPr/>
          <p:nvPr/>
        </p:nvSpPr>
        <p:spPr>
          <a:xfrm>
            <a:off x="5972173" y="4448175"/>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受講者</a:t>
            </a:r>
            <a:endParaRPr kumimoji="1" lang="ja-JP" altLang="en-US"/>
          </a:p>
        </p:txBody>
      </p:sp>
      <p:sp>
        <p:nvSpPr>
          <p:cNvPr id="7" name="円/楕円 6"/>
          <p:cNvSpPr/>
          <p:nvPr/>
        </p:nvSpPr>
        <p:spPr>
          <a:xfrm>
            <a:off x="3047998" y="2924175"/>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講師</a:t>
            </a:r>
            <a:endParaRPr kumimoji="1" lang="ja-JP" altLang="en-US"/>
          </a:p>
        </p:txBody>
      </p:sp>
      <p:cxnSp>
        <p:nvCxnSpPr>
          <p:cNvPr id="11" name="直線矢印コネクタ 10"/>
          <p:cNvCxnSpPr>
            <a:stCxn id="7" idx="6"/>
            <a:endCxn id="4" idx="2"/>
          </p:cNvCxnSpPr>
          <p:nvPr/>
        </p:nvCxnSpPr>
        <p:spPr>
          <a:xfrm>
            <a:off x="5124448" y="3333750"/>
            <a:ext cx="8477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5124448" y="2964418"/>
            <a:ext cx="1847850" cy="369332"/>
          </a:xfrm>
          <a:prstGeom prst="rect">
            <a:avLst/>
          </a:prstGeom>
          <a:noFill/>
        </p:spPr>
        <p:txBody>
          <a:bodyPr wrap="square" rtlCol="0">
            <a:spAutoFit/>
          </a:bodyPr>
          <a:lstStyle/>
          <a:p>
            <a:r>
              <a:rPr kumimoji="1" lang="ja-JP" altLang="en-US" smtClean="0"/>
              <a:t>書く</a:t>
            </a:r>
            <a:endParaRPr kumimoji="1" lang="ja-JP" altLang="en-US"/>
          </a:p>
        </p:txBody>
      </p:sp>
      <p:sp>
        <p:nvSpPr>
          <p:cNvPr id="14" name="テキスト ボックス 13"/>
          <p:cNvSpPr txBox="1"/>
          <p:nvPr/>
        </p:nvSpPr>
        <p:spPr>
          <a:xfrm>
            <a:off x="7010398" y="3911084"/>
            <a:ext cx="1847850" cy="369332"/>
          </a:xfrm>
          <a:prstGeom prst="rect">
            <a:avLst/>
          </a:prstGeom>
          <a:noFill/>
        </p:spPr>
        <p:txBody>
          <a:bodyPr wrap="square" rtlCol="0">
            <a:spAutoFit/>
          </a:bodyPr>
          <a:lstStyle/>
          <a:p>
            <a:r>
              <a:rPr kumimoji="1" lang="ja-JP" altLang="en-US" smtClean="0"/>
              <a:t>勉強する</a:t>
            </a:r>
            <a:endParaRPr kumimoji="1" lang="ja-JP" altLang="en-US"/>
          </a:p>
        </p:txBody>
      </p:sp>
      <p:sp>
        <p:nvSpPr>
          <p:cNvPr id="15" name="スライド番号プレースホルダー 14"/>
          <p:cNvSpPr>
            <a:spLocks noGrp="1"/>
          </p:cNvSpPr>
          <p:nvPr>
            <p:ph type="sldNum" sz="quarter" idx="12"/>
          </p:nvPr>
        </p:nvSpPr>
        <p:spPr/>
        <p:txBody>
          <a:bodyPr/>
          <a:lstStyle/>
          <a:p>
            <a:fld id="{2BEE91FE-D219-4B1B-8C26-FC7DFC9994FA}" type="slidenum">
              <a:rPr kumimoji="1" lang="ja-JP" altLang="en-US" smtClean="0"/>
              <a:t>9</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継承</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endParaRPr lang="en-US" altLang="ja-JP" sz="3600" dirty="0" smtClean="0"/>
          </a:p>
        </p:txBody>
      </p:sp>
      <p:sp>
        <p:nvSpPr>
          <p:cNvPr id="4" name="円/楕円 3"/>
          <p:cNvSpPr/>
          <p:nvPr/>
        </p:nvSpPr>
        <p:spPr>
          <a:xfrm>
            <a:off x="4752974" y="2578894"/>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学生</a:t>
            </a:r>
            <a:endParaRPr kumimoji="1" lang="ja-JP" altLang="en-US"/>
          </a:p>
        </p:txBody>
      </p:sp>
      <p:sp>
        <p:nvSpPr>
          <p:cNvPr id="5" name="円/楕円 4"/>
          <p:cNvSpPr/>
          <p:nvPr/>
        </p:nvSpPr>
        <p:spPr>
          <a:xfrm>
            <a:off x="4957761" y="4367212"/>
            <a:ext cx="1666875" cy="657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大学生</a:t>
            </a:r>
            <a:endParaRPr kumimoji="1" lang="ja-JP" altLang="en-US"/>
          </a:p>
        </p:txBody>
      </p:sp>
      <p:sp>
        <p:nvSpPr>
          <p:cNvPr id="9" name="テキスト ボックス 8"/>
          <p:cNvSpPr txBox="1"/>
          <p:nvPr/>
        </p:nvSpPr>
        <p:spPr>
          <a:xfrm>
            <a:off x="5905499" y="3697962"/>
            <a:ext cx="1847850" cy="369332"/>
          </a:xfrm>
          <a:prstGeom prst="rect">
            <a:avLst/>
          </a:prstGeom>
          <a:noFill/>
        </p:spPr>
        <p:txBody>
          <a:bodyPr wrap="square" rtlCol="0">
            <a:spAutoFit/>
          </a:bodyPr>
          <a:lstStyle/>
          <a:p>
            <a:r>
              <a:rPr kumimoji="1" lang="en-US" altLang="ja-JP" smtClean="0"/>
              <a:t>is-a</a:t>
            </a:r>
            <a:r>
              <a:rPr kumimoji="1" lang="ja-JP" altLang="en-US" smtClean="0"/>
              <a:t>関係</a:t>
            </a:r>
            <a:endParaRPr kumimoji="1" lang="ja-JP" altLang="en-US"/>
          </a:p>
        </p:txBody>
      </p:sp>
      <p:cxnSp>
        <p:nvCxnSpPr>
          <p:cNvPr id="12" name="直線コネクタ 11"/>
          <p:cNvCxnSpPr>
            <a:stCxn id="4" idx="4"/>
            <a:endCxn id="5" idx="0"/>
          </p:cNvCxnSpPr>
          <p:nvPr/>
        </p:nvCxnSpPr>
        <p:spPr>
          <a:xfrm>
            <a:off x="5791199" y="3398044"/>
            <a:ext cx="0" cy="969168"/>
          </a:xfrm>
          <a:prstGeom prst="line">
            <a:avLst/>
          </a:prstGeom>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1571625" y="2578894"/>
            <a:ext cx="3829050" cy="646331"/>
          </a:xfrm>
          <a:prstGeom prst="rect">
            <a:avLst/>
          </a:prstGeom>
          <a:noFill/>
        </p:spPr>
        <p:txBody>
          <a:bodyPr wrap="square" rtlCol="0">
            <a:spAutoFit/>
          </a:bodyPr>
          <a:lstStyle/>
          <a:p>
            <a:r>
              <a:rPr kumimoji="1" lang="ja-JP" altLang="en-US" smtClean="0"/>
              <a:t>上位クラス</a:t>
            </a:r>
            <a:endParaRPr kumimoji="1" lang="en-US" altLang="ja-JP" smtClean="0"/>
          </a:p>
          <a:p>
            <a:r>
              <a:rPr lang="ja-JP" altLang="en-US" smtClean="0"/>
              <a:t>（スーパークラス）</a:t>
            </a:r>
            <a:endParaRPr kumimoji="1" lang="ja-JP" altLang="en-US"/>
          </a:p>
        </p:txBody>
      </p:sp>
      <p:sp>
        <p:nvSpPr>
          <p:cNvPr id="24" name="テキスト ボックス 23"/>
          <p:cNvSpPr txBox="1"/>
          <p:nvPr/>
        </p:nvSpPr>
        <p:spPr>
          <a:xfrm>
            <a:off x="1724025" y="4378106"/>
            <a:ext cx="3829050" cy="646331"/>
          </a:xfrm>
          <a:prstGeom prst="rect">
            <a:avLst/>
          </a:prstGeom>
          <a:noFill/>
        </p:spPr>
        <p:txBody>
          <a:bodyPr wrap="square" rtlCol="0">
            <a:spAutoFit/>
          </a:bodyPr>
          <a:lstStyle/>
          <a:p>
            <a:r>
              <a:rPr kumimoji="1" lang="ja-JP" altLang="en-US" smtClean="0"/>
              <a:t>下位クラス</a:t>
            </a:r>
            <a:endParaRPr kumimoji="1" lang="en-US" altLang="ja-JP" smtClean="0"/>
          </a:p>
          <a:p>
            <a:r>
              <a:rPr lang="ja-JP" altLang="en-US" smtClean="0"/>
              <a:t>（サブクラス）</a:t>
            </a:r>
            <a:endParaRPr kumimoji="1" lang="ja-JP" altLang="en-US"/>
          </a:p>
        </p:txBody>
      </p:sp>
      <p:sp>
        <p:nvSpPr>
          <p:cNvPr id="25" name="正方形/長方形 24"/>
          <p:cNvSpPr/>
          <p:nvPr/>
        </p:nvSpPr>
        <p:spPr>
          <a:xfrm>
            <a:off x="7753349" y="2578894"/>
            <a:ext cx="2209801" cy="6463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solidFill>
                  <a:schemeClr val="tx1"/>
                </a:solidFill>
              </a:rPr>
              <a:t>指名、性別、住所</a:t>
            </a:r>
            <a:endParaRPr kumimoji="1" lang="ja-JP" altLang="en-US">
              <a:solidFill>
                <a:schemeClr val="tx1"/>
              </a:solidFill>
            </a:endParaRPr>
          </a:p>
        </p:txBody>
      </p:sp>
      <p:sp>
        <p:nvSpPr>
          <p:cNvPr id="27" name="正方形/長方形 26"/>
          <p:cNvSpPr/>
          <p:nvPr/>
        </p:nvSpPr>
        <p:spPr>
          <a:xfrm>
            <a:off x="7753348" y="4367212"/>
            <a:ext cx="2209801" cy="6463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solidFill>
                  <a:schemeClr val="tx1"/>
                </a:solidFill>
              </a:rPr>
              <a:t>所属学部、学年</a:t>
            </a:r>
            <a:endParaRPr kumimoji="1" lang="ja-JP" altLang="en-US">
              <a:solidFill>
                <a:schemeClr val="tx1"/>
              </a:solidFill>
            </a:endParaRPr>
          </a:p>
        </p:txBody>
      </p:sp>
      <p:sp>
        <p:nvSpPr>
          <p:cNvPr id="28" name="下矢印 27"/>
          <p:cNvSpPr/>
          <p:nvPr/>
        </p:nvSpPr>
        <p:spPr>
          <a:xfrm>
            <a:off x="7424736" y="2902059"/>
            <a:ext cx="657225" cy="1799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継承</a:t>
            </a:r>
            <a:endParaRPr kumimoji="1" lang="ja-JP" altLang="en-US"/>
          </a:p>
        </p:txBody>
      </p:sp>
      <p:sp>
        <p:nvSpPr>
          <p:cNvPr id="29" name="スライド番号プレースホルダー 28"/>
          <p:cNvSpPr>
            <a:spLocks noGrp="1"/>
          </p:cNvSpPr>
          <p:nvPr>
            <p:ph type="sldNum" sz="quarter" idx="12"/>
          </p:nvPr>
        </p:nvSpPr>
        <p:spPr/>
        <p:txBody>
          <a:bodyPr/>
          <a:lstStyle/>
          <a:p>
            <a:fld id="{2BEE91FE-D219-4B1B-8C26-FC7DFC9994FA}" type="slidenum">
              <a:rPr kumimoji="1" lang="ja-JP" altLang="en-US" smtClean="0"/>
              <a:t>10</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ポリモーフィズム（</a:t>
            </a:r>
            <a:r>
              <a:rPr kumimoji="1" lang="en-US" altLang="ja-JP" sz="5400" smtClean="0"/>
              <a:t>polymorphism</a:t>
            </a:r>
            <a:r>
              <a:rPr kumimoji="1" lang="ja-JP" altLang="en-US" sz="5400" smtClean="0"/>
              <a:t>）</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一つのメッセージで、複数のオブジェクトを跨ぐ機能を実現する</a:t>
            </a:r>
            <a:endParaRPr lang="en-US" altLang="ja-JP" sz="3600" dirty="0" smtClean="0"/>
          </a:p>
        </p:txBody>
      </p:sp>
      <p:sp>
        <p:nvSpPr>
          <p:cNvPr id="4" name="円/楕円 3"/>
          <p:cNvSpPr/>
          <p:nvPr/>
        </p:nvSpPr>
        <p:spPr>
          <a:xfrm>
            <a:off x="7258048" y="2924174"/>
            <a:ext cx="2076450" cy="8191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t>楽器</a:t>
            </a:r>
            <a:endParaRPr kumimoji="1" lang="ja-JP" altLang="en-US"/>
          </a:p>
        </p:txBody>
      </p:sp>
      <p:sp>
        <p:nvSpPr>
          <p:cNvPr id="5" name="円/楕円 4"/>
          <p:cNvSpPr/>
          <p:nvPr/>
        </p:nvSpPr>
        <p:spPr>
          <a:xfrm>
            <a:off x="9263062" y="4683914"/>
            <a:ext cx="1404939" cy="497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ピアノ</a:t>
            </a:r>
            <a:endParaRPr kumimoji="1" lang="ja-JP" altLang="en-US"/>
          </a:p>
        </p:txBody>
      </p:sp>
      <p:sp>
        <p:nvSpPr>
          <p:cNvPr id="6" name="円/楕円 5"/>
          <p:cNvSpPr/>
          <p:nvPr/>
        </p:nvSpPr>
        <p:spPr>
          <a:xfrm>
            <a:off x="6115044" y="4683915"/>
            <a:ext cx="1404939" cy="4976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ギター</a:t>
            </a:r>
            <a:endParaRPr kumimoji="1" lang="ja-JP" altLang="en-US"/>
          </a:p>
        </p:txBody>
      </p:sp>
      <p:cxnSp>
        <p:nvCxnSpPr>
          <p:cNvPr id="8" name="カギ線コネクタ 7"/>
          <p:cNvCxnSpPr>
            <a:stCxn id="6" idx="0"/>
            <a:endCxn id="5" idx="0"/>
          </p:cNvCxnSpPr>
          <p:nvPr/>
        </p:nvCxnSpPr>
        <p:spPr>
          <a:xfrm rot="5400000" flipH="1" flipV="1">
            <a:off x="8391523" y="3109906"/>
            <a:ext cx="1" cy="3148018"/>
          </a:xfrm>
          <a:prstGeom prst="bentConnector3">
            <a:avLst>
              <a:gd name="adj1" fmla="val 2286010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4" idx="4"/>
          </p:cNvCxnSpPr>
          <p:nvPr/>
        </p:nvCxnSpPr>
        <p:spPr>
          <a:xfrm>
            <a:off x="8296273" y="3743324"/>
            <a:ext cx="0" cy="714376"/>
          </a:xfrm>
          <a:prstGeom prst="line">
            <a:avLst/>
          </a:prstGeom>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8410573" y="3915846"/>
            <a:ext cx="1847850" cy="369332"/>
          </a:xfrm>
          <a:prstGeom prst="rect">
            <a:avLst/>
          </a:prstGeom>
          <a:noFill/>
        </p:spPr>
        <p:txBody>
          <a:bodyPr wrap="square" rtlCol="0">
            <a:spAutoFit/>
          </a:bodyPr>
          <a:lstStyle/>
          <a:p>
            <a:r>
              <a:rPr kumimoji="1" lang="ja-JP" altLang="en-US" smtClean="0"/>
              <a:t>継承</a:t>
            </a:r>
            <a:endParaRPr kumimoji="1" lang="ja-JP" altLang="en-US"/>
          </a:p>
        </p:txBody>
      </p:sp>
      <p:sp>
        <p:nvSpPr>
          <p:cNvPr id="12" name="右矢印 11"/>
          <p:cNvSpPr/>
          <p:nvPr/>
        </p:nvSpPr>
        <p:spPr>
          <a:xfrm>
            <a:off x="1524000" y="3915846"/>
            <a:ext cx="2571750" cy="8322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t>演奏する</a:t>
            </a:r>
            <a:endParaRPr kumimoji="1" lang="ja-JP" altLang="en-US"/>
          </a:p>
        </p:txBody>
      </p:sp>
      <p:sp>
        <p:nvSpPr>
          <p:cNvPr id="13" name="スライド番号プレースホルダー 12"/>
          <p:cNvSpPr>
            <a:spLocks noGrp="1"/>
          </p:cNvSpPr>
          <p:nvPr>
            <p:ph type="sldNum" sz="quarter" idx="12"/>
          </p:nvPr>
        </p:nvSpPr>
        <p:spPr/>
        <p:txBody>
          <a:bodyPr/>
          <a:lstStyle/>
          <a:p>
            <a:fld id="{2BEE91FE-D219-4B1B-8C26-FC7DFC9994FA}" type="slidenum">
              <a:rPr kumimoji="1" lang="ja-JP" altLang="en-US" smtClean="0"/>
              <a:t>11</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オブジェクト指向のメリット</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情報隠蔽</a:t>
            </a:r>
            <a:endParaRPr lang="en-US" altLang="ja-JP" sz="3600" smtClean="0"/>
          </a:p>
          <a:p>
            <a:pPr>
              <a:buFont typeface="Wingdings" panose="05000000000000000000" pitchFamily="2" charset="2"/>
              <a:buChar char="l"/>
            </a:pPr>
            <a:r>
              <a:rPr lang="ja-JP" altLang="en-US" sz="3600" smtClean="0"/>
              <a:t>継承</a:t>
            </a:r>
            <a:r>
              <a:rPr lang="ja-JP" altLang="en-US" sz="3600"/>
              <a:t>に</a:t>
            </a:r>
            <a:r>
              <a:rPr lang="ja-JP" altLang="en-US" sz="3600" smtClean="0"/>
              <a:t>よる再利用</a:t>
            </a:r>
            <a:endParaRPr lang="en-US" altLang="ja-JP" sz="3600" smtClean="0"/>
          </a:p>
          <a:p>
            <a:pPr>
              <a:buFont typeface="Wingdings" panose="05000000000000000000" pitchFamily="2" charset="2"/>
              <a:buChar char="l"/>
            </a:pPr>
            <a:r>
              <a:rPr lang="ja-JP" altLang="en-US" sz="3600" smtClean="0"/>
              <a:t>ポリモーフィズム</a:t>
            </a: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12</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オブジェクト指向導入のメリット</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自然界の写像が可能</a:t>
            </a:r>
            <a:endParaRPr lang="en-US" altLang="ja-JP" sz="3600" smtClean="0"/>
          </a:p>
          <a:p>
            <a:pPr>
              <a:buFont typeface="Wingdings" panose="05000000000000000000" pitchFamily="2" charset="2"/>
              <a:buChar char="l"/>
            </a:pPr>
            <a:r>
              <a:rPr lang="ja-JP" altLang="en-US" sz="3600" smtClean="0"/>
              <a:t>品質と柔軟性の向上</a:t>
            </a:r>
            <a:endParaRPr lang="en-US" altLang="ja-JP" sz="3600" smtClean="0"/>
          </a:p>
          <a:p>
            <a:pPr>
              <a:buFont typeface="Wingdings" panose="05000000000000000000" pitchFamily="2" charset="2"/>
              <a:buChar char="l"/>
            </a:pPr>
            <a:r>
              <a:rPr lang="ja-JP" altLang="en-US" sz="3600" smtClean="0"/>
              <a:t>グループ開発の加速化</a:t>
            </a: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13</a:t>
            </a:fld>
            <a:endParaRPr kumimoji="1" lang="ja-JP" altLang="en-US"/>
          </a:p>
        </p:txBody>
      </p:sp>
    </p:spTree>
    <p:extLst>
      <p:ext uri="{BB962C8B-B14F-4D97-AF65-F5344CB8AC3E}">
        <p14:creationId xmlns:p14="http://schemas.microsoft.com/office/powerpoint/2010/main" val="2065005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オブジェクト指向の課題</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概念は理解できても、実践が難しい</a:t>
            </a:r>
            <a:endParaRPr lang="en-US" altLang="ja-JP" sz="3600" smtClean="0"/>
          </a:p>
          <a:p>
            <a:pPr>
              <a:buFont typeface="Wingdings" panose="05000000000000000000" pitchFamily="2" charset="2"/>
              <a:buChar char="l"/>
            </a:pPr>
            <a:endParaRPr lang="en-US" altLang="ja-JP" sz="3600"/>
          </a:p>
          <a:p>
            <a:pPr>
              <a:buFont typeface="Wingdings" panose="05000000000000000000" pitchFamily="2" charset="2"/>
              <a:buChar char="l"/>
            </a:pPr>
            <a:r>
              <a:rPr lang="ja-JP" altLang="en-US" sz="3600" smtClean="0"/>
              <a:t>クラスやメソッドを用いて従来の手続き型のプログラムを作ってしまっていることも</a:t>
            </a: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14</a:t>
            </a:fld>
            <a:endParaRPr kumimoji="1" lang="ja-JP" altLang="en-US"/>
          </a:p>
        </p:txBody>
      </p:sp>
    </p:spTree>
    <p:extLst>
      <p:ext uri="{BB962C8B-B14F-4D97-AF65-F5344CB8AC3E}">
        <p14:creationId xmlns:p14="http://schemas.microsoft.com/office/powerpoint/2010/main" val="2418419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まとめ</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オブジェクト指向の導入</a:t>
            </a:r>
            <a:endParaRPr lang="en-US" altLang="ja-JP" sz="3600" smtClean="0"/>
          </a:p>
          <a:p>
            <a:pPr>
              <a:buFont typeface="Wingdings" panose="05000000000000000000" pitchFamily="2" charset="2"/>
              <a:buChar char="l"/>
            </a:pPr>
            <a:r>
              <a:rPr lang="ja-JP" altLang="en-US" sz="3600" smtClean="0"/>
              <a:t>オブジェクト指向の利点</a:t>
            </a:r>
            <a:endParaRPr lang="en-US" altLang="ja-JP" sz="3600" smtClean="0"/>
          </a:p>
          <a:p>
            <a:pPr>
              <a:buFont typeface="Wingdings" panose="05000000000000000000" pitchFamily="2" charset="2"/>
              <a:buChar char="l"/>
            </a:pPr>
            <a:r>
              <a:rPr lang="ja-JP" altLang="en-US" sz="3600" smtClean="0"/>
              <a:t>現場</a:t>
            </a:r>
            <a:r>
              <a:rPr lang="ja-JP" altLang="en-US" sz="3600"/>
              <a:t>で</a:t>
            </a:r>
            <a:r>
              <a:rPr lang="ja-JP" altLang="en-US" sz="3600" smtClean="0"/>
              <a:t>のオブジェクト指向導入の利点</a:t>
            </a:r>
            <a:endParaRPr lang="en-US" altLang="ja-JP" sz="3600" smtClean="0"/>
          </a:p>
          <a:p>
            <a:pPr>
              <a:buFont typeface="Wingdings" panose="05000000000000000000" pitchFamily="2" charset="2"/>
              <a:buChar char="l"/>
            </a:pPr>
            <a:r>
              <a:rPr lang="ja-JP" altLang="en-US" sz="3600" smtClean="0"/>
              <a:t>オブジェクト指向の課題</a:t>
            </a: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15</a:t>
            </a:fld>
            <a:endParaRPr kumimoji="1" lang="ja-JP" altLang="en-US"/>
          </a:p>
        </p:txBody>
      </p:sp>
    </p:spTree>
    <p:extLst>
      <p:ext uri="{BB962C8B-B14F-4D97-AF65-F5344CB8AC3E}">
        <p14:creationId xmlns:p14="http://schemas.microsoft.com/office/powerpoint/2010/main" val="3802319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1037</TotalTime>
  <Words>896</Words>
  <Application>Microsoft Office PowerPoint</Application>
  <PresentationFormat>ユーザー設定</PresentationFormat>
  <Paragraphs>187</Paragraphs>
  <Slides>15</Slides>
  <Notes>13</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レトロスペクト</vt:lpstr>
      <vt:lpstr>オブジェクト指向による 分析・設計・プログラミング</vt:lpstr>
      <vt:lpstr>参考文献</vt:lpstr>
      <vt:lpstr>オブジェクト指向</vt:lpstr>
      <vt:lpstr>オブジェクト</vt:lpstr>
      <vt:lpstr>カプセル化</vt:lpstr>
      <vt:lpstr>クラスとインスタンス</vt:lpstr>
      <vt:lpstr>オブジェクトの関係（１）</vt:lpstr>
      <vt:lpstr>オブジェクトの関係（２）</vt:lpstr>
      <vt:lpstr>オブジェクトの関係（３）</vt:lpstr>
      <vt:lpstr>継承</vt:lpstr>
      <vt:lpstr>ポリモーフィズム（polymorphism）</vt:lpstr>
      <vt:lpstr>オブジェクト指向のメリット</vt:lpstr>
      <vt:lpstr>オブジェクト指向導入のメリット</vt:lpstr>
      <vt:lpstr>オブジェクト指向の課題</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ソフトウェア開発</dc:title>
  <dc:creator>max</dc:creator>
  <cp:lastModifiedBy>kkkkka00</cp:lastModifiedBy>
  <cp:revision>77</cp:revision>
  <dcterms:created xsi:type="dcterms:W3CDTF">2014-10-10T00:08:03Z</dcterms:created>
  <dcterms:modified xsi:type="dcterms:W3CDTF">2014-11-24T16:43:03Z</dcterms:modified>
</cp:coreProperties>
</file>