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1" r:id="rId10"/>
    <p:sldId id="266" r:id="rId11"/>
    <p:sldId id="267" r:id="rId12"/>
    <p:sldId id="260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BD3B2-C777-4E2B-A186-9BB64A9890D8}" type="datetimeFigureOut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B996F-597F-4537-9DC5-0763988EC0D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2191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B996F-597F-4537-9DC5-0763988EC0D4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5404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B996F-597F-4537-9DC5-0763988EC0D4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5905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4EC87-CADB-436F-8C89-DCF963E3EA25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344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43C10-7D9A-4C34-A843-F5A89BEE62FD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58693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CFCD5-BCFA-4B98-B972-43882B53DCD9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09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F1917-AA8C-4B4D-907F-E8B0327D2BFB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415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1602-A9AA-43B1-B32F-0F539D4BC675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5185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DD162-0566-45A6-8198-8F973C73D3D2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276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49C20-0355-4995-9D10-3586D340A37F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18999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D8979E0-F127-418B-9987-9DF4063E57F6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6336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958F1-ECDD-46D8-8A99-25FBF41E7D19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828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F72B-BDA4-4EFE-81DA-0E2B29B73092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4027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CB179-8B11-491E-B982-705CC3D55B90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4227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CD6084F-01D1-484C-A87F-9A196C2D7C8D}" type="datetime1">
              <a:rPr kumimoji="1" lang="ja-JP" altLang="en-US" smtClean="0"/>
              <a:t>2016/10/18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CB08A98-48AF-4B64-B218-E8D1AA8E798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53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6600" dirty="0" smtClean="0"/>
              <a:t>統計的検定入門</a:t>
            </a:r>
            <a:endParaRPr kumimoji="1" lang="ja-JP" altLang="en-US" sz="6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/>
            <a:r>
              <a:rPr kumimoji="1" lang="ja-JP" altLang="en-US" dirty="0" smtClean="0">
                <a:solidFill>
                  <a:schemeClr val="tx1"/>
                </a:solidFill>
              </a:rPr>
              <a:t>システム工学部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r"/>
            <a:r>
              <a:rPr kumimoji="1" lang="ja-JP" altLang="en-US" dirty="0" smtClean="0">
                <a:solidFill>
                  <a:schemeClr val="tx1"/>
                </a:solidFill>
              </a:rPr>
              <a:t>情報通信システム学科</a:t>
            </a:r>
            <a:r>
              <a:rPr lang="ja-JP" altLang="en-US" dirty="0">
                <a:solidFill>
                  <a:schemeClr val="tx1"/>
                </a:solidFill>
              </a:rPr>
              <a:t>　</a:t>
            </a:r>
            <a:r>
              <a:rPr lang="en-US" altLang="ja-JP" dirty="0" smtClean="0">
                <a:solidFill>
                  <a:schemeClr val="tx1"/>
                </a:solidFill>
              </a:rPr>
              <a:t>3</a:t>
            </a:r>
            <a:r>
              <a:rPr lang="ja-JP" altLang="en-US" dirty="0" smtClean="0">
                <a:solidFill>
                  <a:schemeClr val="tx1"/>
                </a:solidFill>
              </a:rPr>
              <a:t>年</a:t>
            </a:r>
            <a:endParaRPr lang="en-US" altLang="ja-JP" dirty="0" smtClean="0">
              <a:solidFill>
                <a:schemeClr val="tx1"/>
              </a:solidFill>
            </a:endParaRPr>
          </a:p>
          <a:p>
            <a:pPr algn="r"/>
            <a:r>
              <a:rPr lang="en-US" altLang="ja-JP" dirty="0" smtClean="0">
                <a:solidFill>
                  <a:schemeClr val="tx1"/>
                </a:solidFill>
              </a:rPr>
              <a:t>60191060</a:t>
            </a:r>
            <a:r>
              <a:rPr lang="ja-JP" altLang="en-US" dirty="0" smtClean="0">
                <a:solidFill>
                  <a:schemeClr val="tx1"/>
                </a:solidFill>
              </a:rPr>
              <a:t>　　蘆田　誠人</a:t>
            </a:r>
            <a:endParaRPr lang="en-US" altLang="ja-JP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4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母集団と標本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検定</a:t>
            </a:r>
            <a:r>
              <a:rPr lang="ja-JP" altLang="en-US" sz="2800" dirty="0" smtClean="0"/>
              <a:t>の役割</a:t>
            </a:r>
            <a:endParaRPr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仮説検定について</a:t>
            </a: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8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 smtClean="0"/>
              <a:t>仮説</a:t>
            </a:r>
            <a:r>
              <a:rPr lang="ja-JP" altLang="en-US" sz="2800" dirty="0"/>
              <a:t>検定</a:t>
            </a:r>
            <a:r>
              <a:rPr lang="ja-JP" altLang="en-US" sz="2800" dirty="0" smtClean="0"/>
              <a:t>の</a:t>
            </a:r>
            <a:r>
              <a:rPr lang="ja-JP" altLang="en-US" sz="2800" dirty="0"/>
              <a:t>例</a:t>
            </a:r>
            <a:endParaRPr kumimoji="1" lang="en-US" altLang="ja-JP" sz="280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2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7085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母集団と標本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1117600" y="2238164"/>
            <a:ext cx="2908300" cy="3238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/>
              <a:t>母集団</a:t>
            </a:r>
            <a:endParaRPr kumimoji="1" lang="en-US" altLang="ja-JP" sz="3200" dirty="0" smtClean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lang="en-US" altLang="ja-JP" dirty="0"/>
          </a:p>
          <a:p>
            <a:pPr algn="ctr"/>
            <a:endParaRPr kumimoji="1" lang="ja-JP" altLang="en-US" dirty="0"/>
          </a:p>
        </p:txBody>
      </p:sp>
      <p:sp>
        <p:nvSpPr>
          <p:cNvPr id="5" name="角丸四角形 4"/>
          <p:cNvSpPr/>
          <p:nvPr/>
        </p:nvSpPr>
        <p:spPr>
          <a:xfrm>
            <a:off x="2336800" y="3550074"/>
            <a:ext cx="1449068" cy="1720426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/>
              <a:t>標本</a:t>
            </a:r>
            <a:endParaRPr kumimoji="1" lang="en-US" altLang="ja-JP" sz="3200" dirty="0" smtClean="0"/>
          </a:p>
          <a:p>
            <a:pPr algn="ctr"/>
            <a:endParaRPr kumimoji="1" lang="en-US" altLang="ja-JP" sz="2000" dirty="0" smtClean="0"/>
          </a:p>
          <a:p>
            <a:pPr algn="ctr"/>
            <a:endParaRPr lang="en-US" altLang="ja-JP" dirty="0"/>
          </a:p>
          <a:p>
            <a:pPr algn="ctr"/>
            <a:endParaRPr kumimoji="1" lang="en-US" altLang="ja-JP" dirty="0" smtClean="0"/>
          </a:p>
          <a:p>
            <a:pPr algn="ctr"/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3</a:t>
            </a:fld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415093" y="2228428"/>
            <a:ext cx="450475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 smtClean="0">
                <a:latin typeface="+mn-ea"/>
              </a:rPr>
              <a:t>母集団：研究対象となる集団</a:t>
            </a:r>
            <a:endParaRPr kumimoji="1" lang="en-US" altLang="ja-JP" sz="2800" dirty="0" smtClean="0">
              <a:latin typeface="+mn-ea"/>
            </a:endParaRPr>
          </a:p>
          <a:p>
            <a:endParaRPr lang="en-US" altLang="ja-JP" sz="2800" dirty="0" smtClean="0">
              <a:latin typeface="+mn-ea"/>
            </a:endParaRPr>
          </a:p>
          <a:p>
            <a:endParaRPr lang="en-US" altLang="ja-JP" sz="2800" dirty="0" smtClean="0">
              <a:latin typeface="+mn-ea"/>
            </a:endParaRPr>
          </a:p>
          <a:p>
            <a:r>
              <a:rPr lang="ja-JP" altLang="en-US" sz="2800" dirty="0" smtClean="0">
                <a:latin typeface="+mn-ea"/>
              </a:rPr>
              <a:t>標本：母集団から抜粋された</a:t>
            </a:r>
            <a:endParaRPr lang="en-US" altLang="ja-JP" sz="2800" dirty="0" smtClean="0">
              <a:latin typeface="+mn-ea"/>
            </a:endParaRPr>
          </a:p>
          <a:p>
            <a:r>
              <a:rPr lang="ja-JP" altLang="en-US" sz="2800" dirty="0" smtClean="0">
                <a:latin typeface="+mn-ea"/>
              </a:rPr>
              <a:t>        データの集団</a:t>
            </a:r>
            <a:endParaRPr lang="en-US" altLang="ja-JP" sz="2800" dirty="0" smtClean="0">
              <a:latin typeface="+mn-ea"/>
            </a:endParaRPr>
          </a:p>
          <a:p>
            <a:endParaRPr lang="en-US" altLang="ja-JP" sz="2800" dirty="0" smtClean="0">
              <a:latin typeface="+mn-ea"/>
            </a:endParaRPr>
          </a:p>
          <a:p>
            <a:endParaRPr lang="en-US" altLang="ja-JP" sz="2800" dirty="0">
              <a:latin typeface="+mn-ea"/>
            </a:endParaRPr>
          </a:p>
          <a:p>
            <a:pPr algn="ctr"/>
            <a:r>
              <a:rPr lang="ja-JP" altLang="en-US" sz="2800" u="sng" dirty="0" smtClean="0">
                <a:solidFill>
                  <a:srgbClr val="FF0000"/>
                </a:solidFill>
                <a:latin typeface="+mn-ea"/>
              </a:rPr>
              <a:t>母集団∋標本</a:t>
            </a:r>
            <a:endParaRPr lang="en-US" altLang="ja-JP" sz="2800" u="sng" dirty="0" smtClean="0">
              <a:solidFill>
                <a:srgbClr val="FF0000"/>
              </a:solidFill>
              <a:latin typeface="+mn-ea"/>
            </a:endParaRPr>
          </a:p>
          <a:p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7362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検定の役割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　検定</a:t>
            </a:r>
            <a:r>
              <a:rPr kumimoji="1" lang="ja-JP" altLang="en-US" sz="2800" dirty="0" smtClean="0"/>
              <a:t>と</a:t>
            </a:r>
            <a:r>
              <a:rPr kumimoji="1" lang="ja-JP" altLang="en-US" sz="2800" dirty="0" smtClean="0"/>
              <a:t>は</a:t>
            </a:r>
            <a:endParaRPr lang="en-US" altLang="ja-JP" sz="2600" dirty="0" smtClean="0"/>
          </a:p>
          <a:p>
            <a:pPr marL="0" indent="0">
              <a:buNone/>
              <a:tabLst>
                <a:tab pos="0" algn="l"/>
              </a:tabLst>
            </a:pPr>
            <a:r>
              <a:rPr kumimoji="1" lang="ja-JP" altLang="en-US" sz="2200" dirty="0" smtClean="0"/>
              <a:t>　　　仮説</a:t>
            </a:r>
            <a:r>
              <a:rPr kumimoji="1" lang="ja-JP" altLang="en-US" sz="2200" dirty="0" smtClean="0"/>
              <a:t>検定</a:t>
            </a:r>
            <a:r>
              <a:rPr kumimoji="1" lang="en-US" altLang="ja-JP" sz="2200" dirty="0" smtClean="0"/>
              <a:t>or</a:t>
            </a:r>
            <a:r>
              <a:rPr lang="ja-JP" altLang="en-US" sz="2200" dirty="0" smtClean="0"/>
              <a:t>有意性</a:t>
            </a:r>
            <a:r>
              <a:rPr lang="ja-JP" altLang="en-US" sz="2200" dirty="0"/>
              <a:t>検定</a:t>
            </a:r>
            <a:r>
              <a:rPr lang="ja-JP" altLang="en-US" sz="2200" dirty="0" smtClean="0"/>
              <a:t>を省略した</a:t>
            </a:r>
            <a:r>
              <a:rPr lang="ja-JP" altLang="en-US" sz="2200" dirty="0" smtClean="0"/>
              <a:t>呼称</a:t>
            </a:r>
            <a:endParaRPr lang="en-US" altLang="ja-JP" sz="2200" dirty="0"/>
          </a:p>
          <a:p>
            <a:pPr marL="342900" lvl="3" indent="-342900">
              <a:buFont typeface="Wingdings" panose="05000000000000000000" pitchFamily="2" charset="2"/>
              <a:buChar char="l"/>
            </a:pPr>
            <a:endParaRPr lang="en-US" altLang="ja-JP" sz="2200" dirty="0" smtClean="0"/>
          </a:p>
          <a:p>
            <a:pPr marL="457200" lvl="3" indent="-457200">
              <a:buFont typeface="Wingdings" panose="05000000000000000000" pitchFamily="2" charset="2"/>
              <a:buChar char="l"/>
            </a:pPr>
            <a:r>
              <a:rPr lang="ja-JP" altLang="en-US" sz="2800" dirty="0" smtClean="0"/>
              <a:t>検定の使いどころ</a:t>
            </a:r>
            <a:endParaRPr lang="en-US" altLang="ja-JP" sz="2800" dirty="0" smtClean="0"/>
          </a:p>
          <a:p>
            <a:pPr marL="0" lvl="3" indent="0">
              <a:buNone/>
            </a:pPr>
            <a:r>
              <a:rPr lang="ja-JP" altLang="en-US" sz="2200" dirty="0" smtClean="0"/>
              <a:t>　　　何らかの比較をした結果，差異が生じたとき</a:t>
            </a:r>
            <a:r>
              <a:rPr lang="ja-JP" altLang="en-US" sz="2200" dirty="0"/>
              <a:t>　</a:t>
            </a:r>
            <a:endParaRPr lang="en-US" altLang="ja-JP" sz="2200" dirty="0" smtClean="0"/>
          </a:p>
          <a:p>
            <a:pPr marL="342900" lvl="3" indent="-342900">
              <a:buFont typeface="Wingdings" panose="05000000000000000000" pitchFamily="2" charset="2"/>
              <a:buChar char="l"/>
            </a:pPr>
            <a:endParaRPr lang="en-US" altLang="ja-JP" sz="2200" dirty="0"/>
          </a:p>
          <a:p>
            <a:pPr marL="457200" lvl="3" indent="-457200">
              <a:buFont typeface="Wingdings" panose="05000000000000000000" pitchFamily="2" charset="2"/>
              <a:buChar char="l"/>
            </a:pPr>
            <a:r>
              <a:rPr lang="ja-JP" altLang="en-US" sz="2800" dirty="0" smtClean="0"/>
              <a:t>検定してどうなるの</a:t>
            </a:r>
            <a:endParaRPr lang="en-US" altLang="ja-JP" sz="2800" dirty="0" smtClean="0"/>
          </a:p>
          <a:p>
            <a:pPr marL="0" lvl="3" indent="0">
              <a:buNone/>
            </a:pPr>
            <a:r>
              <a:rPr lang="ja-JP" altLang="en-US" sz="2200" dirty="0" smtClean="0"/>
              <a:t>　　　母集団に差がある？</a:t>
            </a:r>
            <a:r>
              <a:rPr lang="en-US" altLang="ja-JP" sz="2200" dirty="0"/>
              <a:t> o</a:t>
            </a:r>
            <a:r>
              <a:rPr lang="en-US" altLang="ja-JP" sz="2200" dirty="0" smtClean="0"/>
              <a:t>r  </a:t>
            </a:r>
            <a:r>
              <a:rPr lang="ja-JP" altLang="en-US" sz="2200" dirty="0" smtClean="0"/>
              <a:t>偶然標本に差が出た？</a:t>
            </a:r>
            <a:endParaRPr lang="en-US" altLang="ja-JP" sz="2200" dirty="0" smtClean="0"/>
          </a:p>
          <a:p>
            <a:pPr marL="0" lvl="3" indent="0">
              <a:buNone/>
            </a:pPr>
            <a:r>
              <a:rPr lang="ja-JP" altLang="en-US" sz="2200" dirty="0"/>
              <a:t>　</a:t>
            </a:r>
            <a:r>
              <a:rPr lang="ja-JP" altLang="en-US" sz="2200" dirty="0" smtClean="0"/>
              <a:t>　　　→　どちらと捉えるか判断できる</a:t>
            </a:r>
            <a:endParaRPr lang="en-US" altLang="ja-JP" sz="22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4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1271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母数と統計量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 smtClean="0"/>
              <a:t>母数とは</a:t>
            </a:r>
            <a:endParaRPr lang="en-US" altLang="ja-JP" sz="2800" dirty="0" smtClean="0"/>
          </a:p>
          <a:p>
            <a:r>
              <a:rPr kumimoji="1" lang="ja-JP" altLang="en-US" sz="2800" dirty="0"/>
              <a:t>　</a:t>
            </a:r>
            <a:r>
              <a:rPr kumimoji="1" lang="ja-JP" altLang="en-US" sz="2800" dirty="0" smtClean="0"/>
              <a:t>　</a:t>
            </a:r>
            <a:r>
              <a:rPr kumimoji="1" lang="ja-JP" altLang="en-US" sz="2400" dirty="0" smtClean="0"/>
              <a:t>母集団を調査した時に得られる，特徴を記述する数値</a:t>
            </a:r>
            <a:endParaRPr kumimoji="1" lang="en-US" altLang="ja-JP" sz="2400" dirty="0" smtClean="0"/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     ex)</a:t>
            </a:r>
            <a:r>
              <a:rPr lang="ja-JP" altLang="en-US" sz="2400" dirty="0" smtClean="0"/>
              <a:t>平均，分散，標準偏差</a:t>
            </a:r>
            <a:r>
              <a:rPr lang="en-US" altLang="ja-JP" sz="2400" dirty="0" smtClean="0"/>
              <a:t>,</a:t>
            </a:r>
            <a:r>
              <a:rPr lang="en-US" altLang="ja-JP" sz="2400" dirty="0" err="1" smtClean="0"/>
              <a:t>etc</a:t>
            </a:r>
            <a:r>
              <a:rPr lang="en-US" altLang="ja-JP" sz="2400" dirty="0" smtClean="0"/>
              <a:t>…</a:t>
            </a:r>
          </a:p>
          <a:p>
            <a:endParaRPr kumimoji="1" lang="en-US" altLang="ja-JP" sz="18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統計</a:t>
            </a:r>
            <a:r>
              <a:rPr lang="ja-JP" altLang="en-US" sz="2800" dirty="0" smtClean="0"/>
              <a:t>量とは</a:t>
            </a:r>
            <a:endParaRPr lang="en-US" altLang="ja-JP" sz="2800" dirty="0" smtClean="0"/>
          </a:p>
          <a:p>
            <a:pPr marL="0" indent="0">
              <a:buNone/>
            </a:pPr>
            <a:r>
              <a:rPr kumimoji="1" lang="ja-JP" altLang="en-US" sz="2800" dirty="0"/>
              <a:t>　</a:t>
            </a:r>
            <a:r>
              <a:rPr kumimoji="1" lang="ja-JP" altLang="en-US" sz="2800" dirty="0" smtClean="0"/>
              <a:t>　</a:t>
            </a:r>
            <a:r>
              <a:rPr kumimoji="1" lang="ja-JP" altLang="en-US" sz="2400" dirty="0" smtClean="0"/>
              <a:t>標本のデータから計算した数値で母数の推定値</a:t>
            </a:r>
            <a:endParaRPr kumimoji="1" lang="ja-JP" altLang="en-US" sz="1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5</a:t>
            </a:fld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99409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検証される仮説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2400" dirty="0" smtClean="0"/>
                  <a:t>ex)</a:t>
                </a:r>
              </a:p>
              <a:p>
                <a:r>
                  <a:rPr kumimoji="1" lang="ja-JP" altLang="en-US" sz="2400" dirty="0" smtClean="0"/>
                  <a:t>仮説</a:t>
                </a:r>
                <a:r>
                  <a:rPr kumimoji="1" lang="en-US" altLang="ja-JP" sz="2400" dirty="0" smtClean="0"/>
                  <a:t>0</a:t>
                </a:r>
                <a:r>
                  <a:rPr lang="ja-JP" altLang="en-US" sz="2400" dirty="0" smtClean="0"/>
                  <a:t>：</a:t>
                </a:r>
                <a:r>
                  <a:rPr kumimoji="1" lang="ja-JP" altLang="en-US" sz="2400" dirty="0" smtClean="0"/>
                  <a:t>母平均は</a:t>
                </a:r>
                <a:r>
                  <a:rPr kumimoji="1" lang="en-US" altLang="ja-JP" sz="2400" dirty="0" smtClean="0"/>
                  <a:t>80</a:t>
                </a:r>
                <a:r>
                  <a:rPr kumimoji="1" lang="ja-JP" altLang="en-US" sz="2400" dirty="0" smtClean="0"/>
                  <a:t>である　</a:t>
                </a:r>
                <a:r>
                  <a:rPr kumimoji="1" lang="en-US" altLang="ja-JP" sz="2400" dirty="0" smtClean="0"/>
                  <a:t>(</a:t>
                </a:r>
                <a:r>
                  <a:rPr kumimoji="1" lang="ja-JP" altLang="en-US" sz="2400" dirty="0" smtClean="0"/>
                  <a:t>帰無仮説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en-US" altLang="ja-JP" sz="2400" dirty="0" smtClean="0"/>
                  <a:t>)</a:t>
                </a:r>
              </a:p>
              <a:p>
                <a:pPr marL="90488" indent="-90488"/>
                <a:r>
                  <a:rPr lang="ja-JP" altLang="en-US" sz="2400" dirty="0" smtClean="0"/>
                  <a:t>仮説</a:t>
                </a:r>
                <a:r>
                  <a:rPr lang="en-US" altLang="ja-JP" sz="2400" dirty="0" smtClean="0"/>
                  <a:t>1</a:t>
                </a:r>
                <a:r>
                  <a:rPr lang="ja-JP" altLang="en-US" sz="2400" dirty="0"/>
                  <a:t>：</a:t>
                </a:r>
                <a:r>
                  <a:rPr lang="ja-JP" altLang="en-US" sz="2400" dirty="0" smtClean="0"/>
                  <a:t>母平均は</a:t>
                </a:r>
                <a:r>
                  <a:rPr lang="en-US" altLang="ja-JP" sz="2400" dirty="0" smtClean="0"/>
                  <a:t>80</a:t>
                </a:r>
                <a:r>
                  <a:rPr lang="ja-JP" altLang="en-US" sz="2400" dirty="0" smtClean="0"/>
                  <a:t>でない　</a:t>
                </a:r>
                <a:r>
                  <a:rPr lang="en-US" altLang="ja-JP" sz="2400" dirty="0" smtClean="0"/>
                  <a:t>(</a:t>
                </a:r>
                <a:r>
                  <a:rPr lang="ja-JP" altLang="en-US" sz="2400" dirty="0" smtClean="0"/>
                  <a:t>対立仮説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ja-JP" sz="2400" dirty="0" smtClean="0"/>
                  <a:t>)</a:t>
                </a:r>
              </a:p>
              <a:p>
                <a:pPr marL="90488" indent="-90488"/>
                <a:endParaRPr lang="en-US" altLang="ja-JP" sz="2400" dirty="0" smtClean="0"/>
              </a:p>
              <a:p>
                <a:pPr marL="90488" indent="-90488"/>
                <a:r>
                  <a:rPr lang="ja-JP" altLang="en-US" sz="2400" dirty="0" smtClean="0"/>
                  <a:t>・対立仮説の立て方は</a:t>
                </a:r>
                <a:r>
                  <a:rPr lang="en-US" altLang="ja-JP" sz="2400" dirty="0" smtClean="0"/>
                  <a:t>3</a:t>
                </a:r>
                <a:r>
                  <a:rPr lang="ja-JP" altLang="en-US" sz="2400" dirty="0" smtClean="0"/>
                  <a:t>通り</a:t>
                </a:r>
                <a:endParaRPr lang="en-US" altLang="ja-JP" sz="2400" dirty="0" smtClean="0"/>
              </a:p>
              <a:p>
                <a:pPr marL="90488" indent="-90488"/>
                <a14:m>
                  <m:oMath xmlns:m="http://schemas.openxmlformats.org/officeDocument/2006/math">
                    <m:r>
                      <a:rPr kumimoji="1" lang="ja-JP" altLang="en-US" sz="2400" i="1" dirty="0">
                        <a:latin typeface="Cambria Math" panose="02040503050406030204" pitchFamily="18" charset="0"/>
                      </a:rPr>
                      <m:t>　</m:t>
                    </m:r>
                    <m:sSub>
                      <m:sSubPr>
                        <m:ctrlPr>
                          <a:rPr kumimoji="1" lang="en-US" altLang="ja-JP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</a:rPr>
                          <m:t>1 </m:t>
                        </m:r>
                      </m:sub>
                    </m:sSub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m:rPr>
                        <m:sty m:val="p"/>
                      </m:rPr>
                      <a:rPr lang="en-US" altLang="ja-JP" sz="2400" i="1">
                        <a:latin typeface="Cambria Math" panose="02040503050406030204" pitchFamily="18" charset="0"/>
                      </a:rPr>
                      <m:t>μ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ja-JP" altLang="en-US" sz="2400" i="1">
                        <a:latin typeface="Cambria Math" panose="02040503050406030204" pitchFamily="18" charset="0"/>
                      </a:rPr>
                      <m:t>≠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r>
                  <a:rPr lang="en-US" altLang="ja-JP" sz="2400" b="0" i="1" dirty="0" smtClean="0">
                    <a:latin typeface="Cambria Math" panose="02040503050406030204" pitchFamily="18" charset="0"/>
                  </a:rPr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 i="1" dirty="0">
                        <a:latin typeface="Cambria Math" panose="02040503050406030204" pitchFamily="18" charset="0"/>
                      </a:rPr>
                      <m:t>μ</m:t>
                    </m:r>
                    <m:r>
                      <a:rPr lang="en-US" altLang="ja-JP" sz="24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altLang="ja-JP" sz="2400" i="1" dirty="0">
                        <a:latin typeface="Cambria Math" panose="02040503050406030204" pitchFamily="18" charset="0"/>
                      </a:rPr>
                      <m:t>μ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80</m:t>
                    </m:r>
                  </m:oMath>
                </a14:m>
                <a:endParaRPr lang="en-US" altLang="ja-JP" sz="2400" b="0" i="1" dirty="0" smtClean="0">
                  <a:latin typeface="Cambria Math" panose="02040503050406030204" pitchFamily="18" charset="0"/>
                </a:endParaRPr>
              </a:p>
              <a:p>
                <a:pPr marL="90488" indent="-90488"/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ja-JP" altLang="en-US" sz="2400" dirty="0" smtClean="0"/>
                  <a:t>　　→　どれを選択するかは検証内容によ</a:t>
                </a:r>
                <a:r>
                  <a:rPr lang="ja-JP" altLang="en-US" sz="2400" dirty="0"/>
                  <a:t>る</a:t>
                </a:r>
                <a:endParaRPr kumimoji="1" lang="ja-JP" altLang="en-US" sz="2400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423" t="-21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6</a:t>
            </a:fld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6603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仮説検定の論理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47500" lnSpcReduction="20000"/>
              </a:bodyPr>
              <a:lstStyle/>
              <a:p>
                <a:pPr marL="0" indent="0">
                  <a:buNone/>
                </a:pPr>
                <a:r>
                  <a:rPr kumimoji="1" lang="en-US" altLang="ja-JP" sz="5100" dirty="0" smtClean="0"/>
                  <a:t>ex)</a:t>
                </a:r>
                <a:r>
                  <a:rPr kumimoji="1" lang="ja-JP" altLang="en-US" sz="5900" dirty="0" smtClean="0"/>
                  <a:t>の続き</a:t>
                </a:r>
                <a:endParaRPr kumimoji="1" lang="en-US" altLang="ja-JP" sz="5900" dirty="0" smtClean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kumimoji="1" lang="ja-JP" altLang="en-US" sz="4400" dirty="0" smtClean="0"/>
                  <a:t>仮説検定においては，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4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4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ja-JP" sz="4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ja-JP" altLang="en-US" sz="4400" i="1" smtClean="0">
                        <a:latin typeface="Cambria Math" panose="02040503050406030204" pitchFamily="18" charset="0"/>
                      </a:rPr>
                      <m:t>が</m:t>
                    </m:r>
                  </m:oMath>
                </a14:m>
                <a:r>
                  <a:rPr kumimoji="1" lang="ja-JP" altLang="en-US" sz="4400" dirty="0" smtClean="0"/>
                  <a:t>正しいと仮定する</a:t>
                </a:r>
                <a:r>
                  <a:rPr lang="en-US" altLang="ja-JP" sz="4400" dirty="0" smtClean="0"/>
                  <a:t>.</a:t>
                </a:r>
              </a:p>
              <a:p>
                <a:pPr marL="0" indent="0">
                  <a:buNone/>
                </a:pPr>
                <a:endParaRPr lang="en-US" altLang="ja-JP" sz="4400" dirty="0" smtClean="0"/>
              </a:p>
              <a:p>
                <a:pPr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4400" i="1">
                        <a:latin typeface="Cambria Math" panose="02040503050406030204" pitchFamily="18" charset="0"/>
                      </a:rPr>
                      <m:t>μ</m:t>
                    </m:r>
                    <m:r>
                      <a:rPr lang="en-US" altLang="ja-JP" sz="4400" i="1">
                        <a:latin typeface="Cambria Math" panose="02040503050406030204" pitchFamily="18" charset="0"/>
                      </a:rPr>
                      <m:t> =8</m:t>
                    </m:r>
                    <m:r>
                      <a:rPr lang="en-US" altLang="ja-JP" sz="4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kumimoji="1" lang="ja-JP" altLang="en-US" sz="4400" dirty="0" smtClean="0"/>
                  <a:t>において，収集したデータから求めた</a:t>
                </a:r>
                <a:r>
                  <a:rPr lang="ja-JP" altLang="en-US" sz="4400" dirty="0"/>
                  <a:t>平均値</a:t>
                </a:r>
                <a:r>
                  <a:rPr lang="ja-JP" altLang="en-US" sz="4400" dirty="0" smtClean="0"/>
                  <a:t>よりも</a:t>
                </a:r>
                <a:endParaRPr lang="en-US" altLang="ja-JP" sz="4400" dirty="0" smtClean="0"/>
              </a:p>
              <a:p>
                <a:pPr marL="0" indent="0">
                  <a:buNone/>
                </a:pPr>
                <a:r>
                  <a:rPr lang="ja-JP" altLang="en-US" sz="4400" dirty="0"/>
                  <a:t>　</a:t>
                </a:r>
                <a:r>
                  <a:rPr lang="ja-JP" altLang="en-US" sz="4400" dirty="0" smtClean="0"/>
                  <a:t>偏った方向の値がどの程度の確率で生じるのか計算する．</a:t>
                </a:r>
                <a:endParaRPr lang="en-US" altLang="ja-JP" sz="4400" dirty="0" smtClean="0"/>
              </a:p>
              <a:p>
                <a:pPr marL="0" indent="0">
                  <a:buNone/>
                </a:pPr>
                <a:endParaRPr kumimoji="1" lang="en-US" altLang="ja-JP" sz="4400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ja-JP" altLang="en-US" sz="4400" dirty="0" smtClean="0"/>
                  <a:t>計算時に正規分布や</a:t>
                </a:r>
                <a:r>
                  <a:rPr lang="en-US" altLang="ja-JP" sz="4400" dirty="0" smtClean="0"/>
                  <a:t>t</a:t>
                </a:r>
                <a:r>
                  <a:rPr lang="ja-JP" altLang="en-US" sz="4400" dirty="0" smtClean="0"/>
                  <a:t>分布を用いる．</a:t>
                </a:r>
                <a:endParaRPr lang="en-US" altLang="ja-JP" sz="4400" dirty="0" smtClean="0"/>
              </a:p>
              <a:p>
                <a:pPr marL="0" indent="0">
                  <a:buNone/>
                </a:pPr>
                <a:r>
                  <a:rPr lang="ja-JP" altLang="en-US" sz="4400" dirty="0"/>
                  <a:t>　</a:t>
                </a:r>
                <a:r>
                  <a:rPr lang="ja-JP" altLang="en-US" sz="4400" dirty="0" smtClean="0"/>
                  <a:t>　→　</a:t>
                </a:r>
                <a:r>
                  <a:rPr lang="ja-JP" altLang="en-US" sz="4400" u="sng" dirty="0" smtClean="0"/>
                  <a:t>確率が小さい場合，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4400" i="1" u="sng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4400" i="1" u="sng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ja-JP" sz="4400" i="1" u="sng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ja-JP" altLang="en-US" sz="4400" i="1" u="sng">
                        <a:latin typeface="Cambria Math" panose="02040503050406030204" pitchFamily="18" charset="0"/>
                      </a:rPr>
                      <m:t>が</m:t>
                    </m:r>
                  </m:oMath>
                </a14:m>
                <a:r>
                  <a:rPr kumimoji="1" lang="ja-JP" altLang="en-US" sz="4400" u="sng" dirty="0" smtClean="0"/>
                  <a:t>正しいという仮説を棄却する</a:t>
                </a:r>
                <a:endParaRPr kumimoji="1" lang="en-US" altLang="ja-JP" sz="4400" u="sng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423" t="-515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7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68944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</a:t>
            </a:r>
            <a:r>
              <a:rPr kumimoji="1" lang="ja-JP" altLang="en-US" dirty="0" smtClean="0"/>
              <a:t>値，有意確率，有意水準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kumimoji="1" lang="en-US" altLang="ja-JP" sz="2400" dirty="0" smtClean="0"/>
                  <a:t>p</a:t>
                </a:r>
                <a:r>
                  <a:rPr kumimoji="1" lang="ja-JP" altLang="en-US" sz="2400" dirty="0" smtClean="0"/>
                  <a:t>値</a:t>
                </a:r>
                <a:r>
                  <a:rPr kumimoji="1" lang="en-US" altLang="ja-JP" sz="2400" dirty="0" smtClean="0"/>
                  <a:t>(</a:t>
                </a:r>
                <a:r>
                  <a:rPr kumimoji="1" lang="ja-JP" altLang="en-US" sz="2400" dirty="0" smtClean="0"/>
                  <a:t>有意確率</a:t>
                </a:r>
                <a:r>
                  <a:rPr kumimoji="1" lang="en-US" altLang="ja-JP" sz="2400" dirty="0" smtClean="0"/>
                  <a:t>)</a:t>
                </a:r>
                <a:endParaRPr lang="en-US" altLang="ja-JP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kumimoji="1" lang="ja-JP" altLang="en-US" sz="2400" dirty="0" smtClean="0"/>
                  <a:t>が正しいと仮定したときに収集したデータから</a:t>
                </a:r>
                <a:r>
                  <a:rPr lang="ja-JP" altLang="en-US" sz="2400" dirty="0" smtClean="0"/>
                  <a:t>求めた</a:t>
                </a:r>
                <a:r>
                  <a:rPr kumimoji="1" lang="ja-JP" altLang="en-US" sz="2400" dirty="0" smtClean="0"/>
                  <a:t>統計量よりも偏った方向に大きな値が生じる確率</a:t>
                </a:r>
                <a:endParaRPr kumimoji="1" lang="en-US" altLang="ja-JP" sz="2400" dirty="0" smtClean="0"/>
              </a:p>
              <a:p>
                <a:endParaRPr lang="en-US" altLang="ja-JP" sz="2400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ja-JP" altLang="en-US" sz="2400" dirty="0"/>
                  <a:t>有意</a:t>
                </a:r>
                <a:r>
                  <a:rPr kumimoji="1" lang="ja-JP" altLang="en-US" sz="2400" dirty="0" smtClean="0"/>
                  <a:t>水準</a:t>
                </a:r>
                <a:endParaRPr kumimoji="1" lang="en-US" altLang="ja-JP" sz="2400" dirty="0" smtClean="0"/>
              </a:p>
              <a:p>
                <a:pPr marL="0" indent="0">
                  <a:buNone/>
                </a:pPr>
                <a:r>
                  <a:rPr lang="en-US" altLang="ja-JP" sz="2400" dirty="0"/>
                  <a:t>p</a:t>
                </a:r>
                <a:r>
                  <a:rPr lang="ja-JP" altLang="en-US" sz="2400" dirty="0" smtClean="0"/>
                  <a:t>値が小さいかどうか判定する基準</a:t>
                </a:r>
                <a:endParaRPr lang="en-US" altLang="ja-JP" sz="2400" dirty="0" smtClean="0"/>
              </a:p>
              <a:p>
                <a:pPr marL="0" indent="0">
                  <a:buNone/>
                </a:pPr>
                <a:r>
                  <a:rPr lang="en-US" altLang="ja-JP" sz="2400" dirty="0"/>
                  <a:t>α</a:t>
                </a:r>
                <a:r>
                  <a:rPr lang="ja-JP" altLang="en-US" sz="2400" dirty="0" smtClean="0"/>
                  <a:t>で表され</a:t>
                </a:r>
                <a:r>
                  <a:rPr lang="ja-JP" altLang="en-US" sz="2400" dirty="0"/>
                  <a:t>統計学</a:t>
                </a:r>
                <a:r>
                  <a:rPr lang="ja-JP" altLang="en-US" sz="2400" dirty="0" smtClean="0"/>
                  <a:t>では</a:t>
                </a:r>
                <a:r>
                  <a:rPr lang="en-US" altLang="ja-JP" sz="2400" dirty="0" smtClean="0"/>
                  <a:t>0.05</a:t>
                </a:r>
                <a:r>
                  <a:rPr lang="ja-JP" altLang="en-US" sz="2400" dirty="0" smtClean="0"/>
                  <a:t>とするのが習慣</a:t>
                </a:r>
                <a:endParaRPr kumimoji="1" lang="ja-JP" altLang="en-US" sz="2400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423" t="-2727" r="-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8</a:t>
            </a:fld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20148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有意水準と棄却域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有意水準：棄却域の広さを指定する値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棄却域：端っこのこと</a:t>
            </a:r>
            <a:endParaRPr lang="en-US" altLang="ja-JP" sz="2400" dirty="0" smtClean="0"/>
          </a:p>
          <a:p>
            <a:endParaRPr kumimoji="1" lang="en-US" altLang="ja-JP" sz="2400" dirty="0" smtClean="0"/>
          </a:p>
          <a:p>
            <a:r>
              <a:rPr lang="ja-JP" altLang="en-US" sz="2400" dirty="0"/>
              <a:t>有意</a:t>
            </a:r>
            <a:r>
              <a:rPr lang="ja-JP" altLang="en-US" sz="2400" dirty="0" smtClean="0"/>
              <a:t>水準が大きい　⇔　棄却域が</a:t>
            </a:r>
            <a:r>
              <a:rPr lang="ja-JP" altLang="en-US" sz="2400" dirty="0" smtClean="0"/>
              <a:t>狭い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                   ⇔   帰無仮説が棄却される可能性が低い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/>
              <a:t> </a:t>
            </a:r>
            <a:r>
              <a:rPr lang="en-US" altLang="ja-JP" sz="2400" dirty="0" smtClean="0"/>
              <a:t>                  </a:t>
            </a:r>
            <a:r>
              <a:rPr lang="ja-JP" altLang="en-US" sz="2400" dirty="0" smtClean="0"/>
              <a:t>⇔　第一種の誤り確率は低いが，第二種は高い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/>
              <a:t>※</a:t>
            </a:r>
            <a:r>
              <a:rPr lang="ja-JP" altLang="en-US" sz="2400" dirty="0" smtClean="0"/>
              <a:t>第一種の誤り：帰無仮説が正しいのに棄却してしまう</a:t>
            </a:r>
            <a:endParaRPr lang="en-US" altLang="ja-JP" sz="2400" dirty="0" smtClean="0"/>
          </a:p>
          <a:p>
            <a:pPr marL="93663" indent="-93663">
              <a:buNone/>
            </a:pPr>
            <a:r>
              <a:rPr lang="ja-JP" altLang="en-US" sz="2400" dirty="0"/>
              <a:t> </a:t>
            </a:r>
            <a:r>
              <a:rPr lang="ja-JP" altLang="en-US" sz="2400" dirty="0" smtClean="0"/>
              <a:t>   </a:t>
            </a:r>
            <a:r>
              <a:rPr lang="ja-JP" altLang="en-US" sz="2400" dirty="0" smtClean="0"/>
              <a:t>第二種の誤り：帰無仮説が誤っているのに棄却しない</a:t>
            </a:r>
            <a:endParaRPr lang="en-US" altLang="ja-JP" sz="2400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9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4920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検定</a:t>
            </a:r>
            <a:r>
              <a:rPr lang="ja-JP" altLang="en-US" dirty="0" smtClean="0"/>
              <a:t>の種類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800" dirty="0" smtClean="0"/>
              <a:t>正規性に関する検定</a:t>
            </a:r>
            <a:endParaRPr kumimoji="1" lang="en-US" altLang="ja-JP" sz="2800" dirty="0" smtClean="0"/>
          </a:p>
          <a:p>
            <a:pPr marL="971550" indent="-342900"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シャピロ</a:t>
            </a:r>
            <a:r>
              <a:rPr kumimoji="1" lang="en-US" altLang="ja-JP" sz="2400" dirty="0" smtClean="0"/>
              <a:t>-</a:t>
            </a:r>
            <a:r>
              <a:rPr lang="ja-JP" altLang="en-US" sz="2400" dirty="0"/>
              <a:t>ウィルク</a:t>
            </a:r>
            <a:r>
              <a:rPr lang="ja-JP" altLang="en-US" sz="2400" dirty="0" smtClean="0"/>
              <a:t>検定</a:t>
            </a:r>
            <a:endParaRPr lang="en-US" altLang="ja-JP" sz="2400" dirty="0" smtClean="0"/>
          </a:p>
          <a:p>
            <a:pPr marL="971550" indent="-342900">
              <a:buFont typeface="Wingdings" panose="05000000000000000000" pitchFamily="2" charset="2"/>
              <a:buChar char="ü"/>
            </a:pPr>
            <a:r>
              <a:rPr lang="ja-JP" altLang="en-US" sz="2400" dirty="0" smtClean="0"/>
              <a:t>コルモゴロフ</a:t>
            </a:r>
            <a:r>
              <a:rPr lang="en-US" altLang="ja-JP" sz="2400" dirty="0" smtClean="0"/>
              <a:t>-</a:t>
            </a:r>
            <a:r>
              <a:rPr lang="ja-JP" altLang="en-US" sz="2400" dirty="0" smtClean="0"/>
              <a:t>スミルノフ検定</a:t>
            </a:r>
            <a:endParaRPr lang="en-US" altLang="ja-JP" sz="2400" dirty="0" smtClean="0"/>
          </a:p>
          <a:p>
            <a:pPr marL="971550" indent="-342900"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適合度のカイ</a:t>
            </a:r>
            <a:r>
              <a:rPr kumimoji="1" lang="en-US" altLang="ja-JP" sz="2400" dirty="0" smtClean="0"/>
              <a:t>2</a:t>
            </a:r>
            <a:r>
              <a:rPr kumimoji="1" lang="ja-JP" altLang="en-US" sz="2400" dirty="0" smtClean="0"/>
              <a:t>乗検定</a:t>
            </a: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800" dirty="0"/>
              <a:t>母</a:t>
            </a:r>
            <a:r>
              <a:rPr kumimoji="1" lang="ja-JP" altLang="en-US" sz="2800" dirty="0" smtClean="0"/>
              <a:t>平均に関する検定</a:t>
            </a:r>
            <a:endParaRPr kumimoji="1" lang="en-US" altLang="ja-JP" sz="2800" dirty="0" smtClean="0"/>
          </a:p>
          <a:p>
            <a:pPr marL="719138" indent="-90488">
              <a:buFont typeface="Wingdings" panose="05000000000000000000" pitchFamily="2" charset="2"/>
              <a:buChar char="ü"/>
              <a:tabLst>
                <a:tab pos="719138" algn="l"/>
              </a:tabLst>
            </a:pPr>
            <a:r>
              <a:rPr lang="en-US" altLang="ja-JP" sz="2400" dirty="0"/>
              <a:t>t</a:t>
            </a:r>
            <a:r>
              <a:rPr lang="ja-JP" altLang="en-US" sz="2400" dirty="0" smtClean="0"/>
              <a:t>検定</a:t>
            </a:r>
            <a:endParaRPr lang="en-US" altLang="ja-JP" sz="2400" dirty="0" smtClean="0"/>
          </a:p>
          <a:p>
            <a:pPr marL="719138" indent="-90488">
              <a:buFont typeface="Wingdings" panose="05000000000000000000" pitchFamily="2" charset="2"/>
              <a:buChar char="ü"/>
              <a:tabLst>
                <a:tab pos="719138" algn="l"/>
              </a:tabLst>
            </a:pPr>
            <a:r>
              <a:rPr lang="ja-JP" altLang="en-US" sz="2400" dirty="0" smtClean="0"/>
              <a:t>分散</a:t>
            </a:r>
            <a:r>
              <a:rPr lang="ja-JP" altLang="en-US" sz="2400" dirty="0"/>
              <a:t>分析</a:t>
            </a:r>
            <a:endParaRPr lang="en-US" altLang="ja-JP" sz="2400" dirty="0" smtClean="0"/>
          </a:p>
          <a:p>
            <a:pPr marL="0" indent="0">
              <a:buNone/>
            </a:pPr>
            <a:endParaRPr kumimoji="1"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10</a:t>
            </a:fld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215001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検定の選択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測定尺度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/>
              <a:t>データ</a:t>
            </a:r>
            <a:r>
              <a:rPr kumimoji="1" lang="ja-JP" altLang="en-US" sz="2400" dirty="0" smtClean="0"/>
              <a:t>の性質</a:t>
            </a:r>
            <a:r>
              <a:rPr kumimoji="1" lang="en-US" altLang="ja-JP" sz="2400" dirty="0" smtClean="0"/>
              <a:t>(</a:t>
            </a:r>
            <a:r>
              <a:rPr lang="ja-JP" altLang="en-US" sz="2400" dirty="0"/>
              <a:t>検定</a:t>
            </a:r>
            <a:r>
              <a:rPr kumimoji="1" lang="ja-JP" altLang="en-US" sz="2400" dirty="0" smtClean="0"/>
              <a:t>の背景にある理論的分布</a:t>
            </a:r>
            <a:r>
              <a:rPr kumimoji="1" lang="en-US" altLang="ja-JP" sz="2400" dirty="0" smtClean="0"/>
              <a:t>)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比較</a:t>
            </a:r>
            <a:r>
              <a:rPr lang="ja-JP" altLang="en-US" sz="2400" dirty="0" smtClean="0"/>
              <a:t>するグループの数</a:t>
            </a:r>
            <a:endParaRPr lang="en-US" altLang="ja-JP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独立と対応</a:t>
            </a:r>
            <a:r>
              <a:rPr lang="en-US" altLang="ja-JP" sz="2400" dirty="0" smtClean="0"/>
              <a:t>(</a:t>
            </a:r>
            <a:r>
              <a:rPr lang="ja-JP" altLang="en-US" sz="2400" dirty="0" smtClean="0"/>
              <a:t>独立した標本か，対応のある標本か</a:t>
            </a:r>
            <a:r>
              <a:rPr lang="en-US" altLang="ja-JP" sz="2400" dirty="0" smtClean="0"/>
              <a:t>)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データ</a:t>
            </a:r>
            <a:r>
              <a:rPr lang="ja-JP" altLang="en-US" sz="2400" dirty="0" smtClean="0"/>
              <a:t>の</a:t>
            </a:r>
            <a:r>
              <a:rPr lang="ja-JP" altLang="en-US" sz="2400" dirty="0"/>
              <a:t>数</a:t>
            </a:r>
            <a:endParaRPr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11</a:t>
            </a:fld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7501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仮説</a:t>
            </a:r>
            <a:r>
              <a:rPr kumimoji="1" lang="ja-JP" altLang="en-US" dirty="0" smtClean="0"/>
              <a:t>検定</a:t>
            </a:r>
            <a:r>
              <a:rPr lang="ja-JP" altLang="en-US" dirty="0" smtClean="0"/>
              <a:t>の例</a:t>
            </a:r>
            <a:r>
              <a:rPr lang="en-US" altLang="ja-JP" dirty="0" smtClean="0"/>
              <a:t>(1)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822959" y="1845734"/>
                <a:ext cx="7711441" cy="402336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altLang="ja-JP" sz="2600" dirty="0" smtClean="0"/>
                  <a:t>ex1)</a:t>
                </a:r>
                <a:r>
                  <a:rPr lang="ja-JP" altLang="en-US" sz="2600" dirty="0" smtClean="0"/>
                  <a:t>表が出る確率が</a:t>
                </a:r>
                <a:r>
                  <a:rPr lang="en-US" altLang="ja-JP" sz="2600" dirty="0" smtClean="0"/>
                  <a:t>p</a:t>
                </a:r>
                <a:r>
                  <a:rPr lang="ja-JP" altLang="en-US" sz="2600" dirty="0" smtClean="0"/>
                  <a:t>であるコインを</a:t>
                </a:r>
                <a:r>
                  <a:rPr lang="en-US" altLang="ja-JP" sz="2600" dirty="0" smtClean="0"/>
                  <a:t>100</a:t>
                </a:r>
                <a:r>
                  <a:rPr lang="ja-JP" altLang="en-US" sz="2600" dirty="0" smtClean="0"/>
                  <a:t>回投げると　　</a:t>
                </a:r>
                <a:endParaRPr lang="en-US" altLang="ja-JP" sz="2600" dirty="0" smtClean="0"/>
              </a:p>
              <a:p>
                <a:pPr marL="0" indent="0">
                  <a:buNone/>
                </a:pPr>
                <a:r>
                  <a:rPr lang="ja-JP" altLang="en-US" sz="2600" dirty="0" smtClean="0"/>
                  <a:t>      表が</a:t>
                </a:r>
                <a:r>
                  <a:rPr lang="en-US" altLang="ja-JP" sz="2600" dirty="0" smtClean="0"/>
                  <a:t>63</a:t>
                </a:r>
                <a:r>
                  <a:rPr lang="ja-JP" altLang="en-US" sz="2600" dirty="0" smtClean="0"/>
                  <a:t>回出た．</a:t>
                </a:r>
                <a:r>
                  <a:rPr lang="en-US" altLang="ja-JP" sz="2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P=1/2</a:t>
                </a:r>
                <a:r>
                  <a:rPr lang="ja-JP" altLang="en-US" sz="2600" dirty="0" smtClean="0"/>
                  <a:t>であるかどうか検定せよ．</a:t>
                </a:r>
                <a:endParaRPr lang="en-US" altLang="ja-JP" sz="2600" dirty="0" smtClean="0"/>
              </a:p>
              <a:p>
                <a:pPr marL="0" indent="0">
                  <a:buNone/>
                </a:pPr>
                <a:r>
                  <a:rPr lang="en-US" altLang="ja-JP" sz="2600" dirty="0"/>
                  <a:t> </a:t>
                </a:r>
                <a:r>
                  <a:rPr lang="en-US" altLang="ja-JP" sz="2600" dirty="0" smtClean="0"/>
                  <a:t>     (1)</a:t>
                </a:r>
                <a:r>
                  <a:rPr lang="en-US" altLang="ja-JP" sz="2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p=1/2</a:t>
                </a:r>
                <a:r>
                  <a:rPr lang="ja-JP" altLang="en-US" sz="2600" dirty="0" smtClean="0"/>
                  <a:t>とする</a:t>
                </a:r>
                <a:endParaRPr lang="en-US" altLang="ja-JP" sz="2600" dirty="0" smtClean="0"/>
              </a:p>
              <a:p>
                <a:pPr marL="0" indent="0">
                  <a:buNone/>
                </a:pPr>
                <a:r>
                  <a:rPr lang="ja-JP" altLang="en-US" sz="2600" dirty="0"/>
                  <a:t>　</a:t>
                </a:r>
                <a:r>
                  <a:rPr lang="ja-JP" altLang="en-US" sz="2600" dirty="0" smtClean="0"/>
                  <a:t>　</a:t>
                </a:r>
                <a:r>
                  <a:rPr lang="en-US" altLang="ja-JP" sz="2600" dirty="0" smtClean="0"/>
                  <a:t>(2)</a:t>
                </a:r>
                <a:r>
                  <a:rPr lang="en-US" altLang="ja-JP" sz="2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p=1/2</a:t>
                </a:r>
                <a:r>
                  <a:rPr lang="ja-JP" altLang="en-US" sz="2600" dirty="0" smtClean="0"/>
                  <a:t>のとき，表が出る回数</a:t>
                </a:r>
                <a:r>
                  <a:rPr lang="en-US" altLang="ja-JP" sz="2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</a:t>
                </a:r>
                <a:r>
                  <a:rPr lang="ja-JP" altLang="en-US" sz="2600" dirty="0" smtClean="0"/>
                  <a:t>は二項分布</a:t>
                </a:r>
                <a:endParaRPr lang="en-US" altLang="ja-JP" sz="2600" dirty="0" smtClean="0"/>
              </a:p>
              <a:p>
                <a:pPr marL="0" indent="0">
                  <a:buNone/>
                </a:pPr>
                <a:r>
                  <a:rPr lang="ja-JP" altLang="en-US" sz="2600" dirty="0" smtClean="0"/>
                  <a:t>           </a:t>
                </a:r>
                <a:r>
                  <a:rPr lang="en-US" altLang="ja-JP" sz="2600" dirty="0" smtClean="0"/>
                  <a:t>B(100,1/2)</a:t>
                </a:r>
                <a:r>
                  <a:rPr lang="ja-JP" altLang="en-US" sz="2600" dirty="0" smtClean="0"/>
                  <a:t>に従う → </a:t>
                </a:r>
                <a:r>
                  <a:rPr lang="en-US" altLang="ja-JP" sz="2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2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𝑛𝑝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6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𝑛𝑝</m:t>
                            </m:r>
                            <m:r>
                              <a:rPr lang="en-US" altLang="ja-JP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(1−</m:t>
                            </m:r>
                            <m:r>
                              <a:rPr lang="en-US" altLang="ja-JP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altLang="ja-JP" sz="2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altLang="ja-JP" sz="260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ja-JP" sz="2600" dirty="0" smtClean="0">
                    <a:latin typeface="+mn-ea"/>
                  </a:rPr>
                  <a:t>(</a:t>
                </a:r>
                <a:r>
                  <a:rPr lang="ja-JP" altLang="en-US" sz="2600" dirty="0" smtClean="0">
                    <a:latin typeface="+mn-ea"/>
                  </a:rPr>
                  <a:t>標準化変数</a:t>
                </a:r>
                <a:r>
                  <a:rPr lang="en-US" altLang="ja-JP" sz="2600" dirty="0" smtClean="0">
                    <a:latin typeface="+mn-ea"/>
                  </a:rPr>
                  <a:t>)</a:t>
                </a:r>
              </a:p>
              <a:p>
                <a:pPr marL="0" indent="0">
                  <a:buNone/>
                </a:pPr>
                <a:r>
                  <a:rPr lang="en-US" altLang="ja-JP" sz="2600" dirty="0"/>
                  <a:t> </a:t>
                </a:r>
                <a:r>
                  <a:rPr lang="en-US" altLang="ja-JP" sz="2600" dirty="0" smtClean="0"/>
                  <a:t>     (3)</a:t>
                </a:r>
                <a:r>
                  <a:rPr lang="en-US" altLang="ja-JP" sz="2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63</m:t>
                        </m:r>
                        <m:r>
                          <a:rPr lang="en-US" altLang="ja-JP" sz="2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−100∗</m:t>
                        </m:r>
                        <m:f>
                          <m:fPr>
                            <m:ctrlPr>
                              <a:rPr lang="en-US" altLang="ja-JP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100∗</m:t>
                            </m:r>
                            <m:f>
                              <m:fPr>
                                <m:ctrlPr>
                                  <a:rPr lang="en-US" altLang="ja-JP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ja-JP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altLang="ja-JP" sz="2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∗</m:t>
                            </m:r>
                            <m:f>
                              <m:fPr>
                                <m:ctrlPr>
                                  <a:rPr lang="en-US" altLang="ja-JP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ja-JP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altLang="ja-JP" sz="2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rad>
                      </m:den>
                    </m:f>
                    <m:r>
                      <a:rPr lang="en-US" altLang="ja-JP" sz="2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=2.6</m:t>
                    </m:r>
                  </m:oMath>
                </a14:m>
                <a:r>
                  <a:rPr lang="en-US" altLang="ja-JP" sz="2600" dirty="0" smtClean="0"/>
                  <a:t> </a:t>
                </a:r>
                <a:r>
                  <a:rPr lang="ja-JP" altLang="en-US" sz="2600" dirty="0" smtClean="0"/>
                  <a:t>→有意水準</a:t>
                </a:r>
                <a:r>
                  <a:rPr lang="en-US" altLang="ja-JP" sz="2600" dirty="0" smtClean="0"/>
                  <a:t>95%</a:t>
                </a:r>
                <a:r>
                  <a:rPr lang="ja-JP" altLang="en-US" sz="2600" dirty="0" smtClean="0"/>
                  <a:t>の時，コインは公平で</a:t>
                </a:r>
                <a:endParaRPr lang="en-US" altLang="ja-JP" sz="2600" dirty="0" smtClean="0"/>
              </a:p>
              <a:p>
                <a:pPr marL="0" indent="0">
                  <a:buNone/>
                </a:pPr>
                <a:r>
                  <a:rPr lang="ja-JP" altLang="en-US" sz="2600" dirty="0"/>
                  <a:t>　</a:t>
                </a:r>
                <a:r>
                  <a:rPr lang="ja-JP" altLang="en-US" sz="2600" dirty="0" smtClean="0"/>
                  <a:t>　　　ない</a:t>
                </a:r>
                <a:endParaRPr lang="en-US" altLang="ja-JP" sz="2600" dirty="0" smtClean="0"/>
              </a:p>
              <a:p>
                <a:endParaRPr kumimoji="1" lang="ja-JP" altLang="en-US" sz="2800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2959" y="1845734"/>
                <a:ext cx="7711441" cy="4023360"/>
              </a:xfrm>
              <a:blipFill rotWithShape="0">
                <a:blip r:embed="rId2"/>
                <a:stretch>
                  <a:fillRect l="-2372" t="-363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12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718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仮説検定の例</a:t>
            </a:r>
            <a:r>
              <a:rPr lang="en-US" altLang="ja-JP" dirty="0" smtClean="0"/>
              <a:t>(2)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sz="2400" dirty="0" smtClean="0"/>
                  <a:t>ex2) </a:t>
                </a:r>
                <a:r>
                  <a:rPr kumimoji="1" lang="ja-JP" altLang="en-US" sz="2400" dirty="0" smtClean="0"/>
                  <a:t>ある製品の</a:t>
                </a:r>
                <a:r>
                  <a:rPr kumimoji="1" lang="en-US" altLang="ja-JP" sz="2400" dirty="0" smtClean="0"/>
                  <a:t>9</a:t>
                </a:r>
                <a:r>
                  <a:rPr kumimoji="1" lang="ja-JP" altLang="en-US" sz="2400" dirty="0" smtClean="0"/>
                  <a:t>個の重量が得られたと</a:t>
                </a:r>
                <a:r>
                  <a:rPr lang="ja-JP" altLang="en-US" sz="2400" dirty="0" smtClean="0"/>
                  <a:t>す</a:t>
                </a:r>
                <a:r>
                  <a:rPr lang="ja-JP" altLang="en-US" sz="2400" dirty="0"/>
                  <a:t>る</a:t>
                </a:r>
                <a:endParaRPr kumimoji="1" lang="en-US" altLang="ja-JP" sz="2400" dirty="0" smtClean="0"/>
              </a:p>
              <a:p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　</a:t>
                </a:r>
                <a:r>
                  <a:rPr lang="en-US" altLang="ja-JP" sz="2400" dirty="0" smtClean="0"/>
                  <a:t>53,48,57,44,46,56,59,49,56 </a:t>
                </a:r>
              </a:p>
              <a:p>
                <a:r>
                  <a:rPr kumimoji="1" lang="en-US" altLang="ja-JP" sz="2400" dirty="0"/>
                  <a:t> </a:t>
                </a:r>
                <a:r>
                  <a:rPr kumimoji="1" lang="en-US" altLang="ja-JP" sz="2400" dirty="0" smtClean="0"/>
                  <a:t>     </a:t>
                </a:r>
                <a:r>
                  <a:rPr kumimoji="1" lang="ja-JP" altLang="en-US" sz="2400" dirty="0" smtClean="0"/>
                  <a:t>平均値</a:t>
                </a:r>
                <a:r>
                  <a:rPr kumimoji="1" lang="en-US" altLang="ja-JP" sz="2400" dirty="0" smtClean="0"/>
                  <a:t>:52 </a:t>
                </a:r>
                <a:r>
                  <a:rPr kumimoji="1" lang="ja-JP" altLang="en-US" sz="2400" dirty="0" smtClean="0"/>
                  <a:t>である．</a:t>
                </a:r>
                <a:endParaRPr kumimoji="1" lang="en-US" altLang="ja-JP" sz="2400" dirty="0" smtClean="0"/>
              </a:p>
              <a:p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母</a:t>
                </a:r>
                <a:r>
                  <a:rPr kumimoji="1" lang="ja-JP" altLang="en-US" sz="2400" dirty="0" smtClean="0"/>
                  <a:t>集団平均値は</a:t>
                </a:r>
                <a:r>
                  <a:rPr kumimoji="1" lang="en-US" altLang="ja-JP" sz="2400" dirty="0" smtClean="0"/>
                  <a:t>47</a:t>
                </a:r>
                <a:r>
                  <a:rPr kumimoji="1" lang="ja-JP" altLang="en-US" sz="2400" dirty="0" smtClean="0"/>
                  <a:t>より大きい</a:t>
                </a:r>
                <a:r>
                  <a:rPr lang="ja-JP" altLang="en-US" sz="2400" dirty="0" smtClean="0"/>
                  <a:t>といえるか？</a:t>
                </a:r>
                <a:endParaRPr kumimoji="1" lang="en-US" altLang="ja-JP" sz="2400" dirty="0" smtClean="0"/>
              </a:p>
              <a:p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①母集団の標準偏差</a:t>
                </a:r>
                <a:r>
                  <a:rPr lang="en-US" altLang="ja-JP" sz="2400" dirty="0" smtClean="0"/>
                  <a:t>σ</a:t>
                </a:r>
                <a:r>
                  <a:rPr lang="ja-JP" altLang="en-US" sz="2400" dirty="0" smtClean="0"/>
                  <a:t>は</a:t>
                </a:r>
                <a:r>
                  <a:rPr lang="en-US" altLang="ja-JP" sz="2400" dirty="0" smtClean="0"/>
                  <a:t>6</a:t>
                </a:r>
                <a:r>
                  <a:rPr lang="ja-JP" altLang="en-US" sz="2400" dirty="0" err="1" smtClean="0"/>
                  <a:t>，</a:t>
                </a:r>
                <a:r>
                  <a:rPr lang="ja-JP" altLang="en-US" sz="2400" dirty="0" smtClean="0"/>
                  <a:t>データ数は</a:t>
                </a:r>
                <a:r>
                  <a:rPr lang="en-US" altLang="ja-JP" sz="2400" dirty="0" smtClean="0"/>
                  <a:t>n=9</a:t>
                </a:r>
              </a:p>
              <a:p>
                <a:pPr marL="0" indent="0">
                  <a:buNone/>
                </a:pPr>
                <a:endParaRPr lang="en-US" altLang="ja-JP" sz="2400" dirty="0"/>
              </a:p>
              <a:p>
                <a:pPr marL="0" indent="0">
                  <a:buNone/>
                </a:pPr>
                <a:r>
                  <a:rPr lang="ja-JP" altLang="en-US" sz="2400" dirty="0" smtClean="0"/>
                  <a:t>　　　帰無仮説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ja-JP" sz="2400" dirty="0" smtClean="0"/>
                  <a:t>:</a:t>
                </a:r>
                <a:r>
                  <a:rPr lang="ja-JP" altLang="en-US" sz="2400" dirty="0" smtClean="0"/>
                  <a:t>母平均は</a:t>
                </a:r>
                <a:r>
                  <a:rPr lang="en-US" altLang="ja-JP" sz="2400" dirty="0" smtClean="0"/>
                  <a:t>47</a:t>
                </a:r>
                <a:r>
                  <a:rPr lang="ja-JP" altLang="en-US" sz="2400" dirty="0" smtClean="0"/>
                  <a:t>である</a:t>
                </a:r>
                <a:endParaRPr lang="en-US" altLang="ja-JP" sz="2400" dirty="0" smtClean="0"/>
              </a:p>
              <a:p>
                <a:pPr marL="0" indent="0">
                  <a:buNone/>
                </a:pPr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　対立仮説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altLang="ja-JP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ja-JP" altLang="en-US" sz="2400" dirty="0" smtClean="0"/>
                  <a:t>母平均は</a:t>
                </a:r>
                <a:r>
                  <a:rPr lang="en-US" altLang="ja-JP" sz="2400" dirty="0" smtClean="0"/>
                  <a:t>47</a:t>
                </a:r>
                <a:r>
                  <a:rPr lang="ja-JP" altLang="en-US" sz="2400" dirty="0" smtClean="0"/>
                  <a:t>より大きい</a:t>
                </a:r>
                <a:endParaRPr lang="en-US" altLang="ja-JP" sz="2400" dirty="0" smtClean="0"/>
              </a:p>
              <a:p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2" t="-2727" b="-22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13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34716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仮説検定の例</a:t>
            </a:r>
            <a:r>
              <a:rPr kumimoji="1" lang="en-US" altLang="ja-JP" dirty="0" smtClean="0"/>
              <a:t>(3)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ja-JP" sz="2400" dirty="0" smtClean="0"/>
                  <a:t>ex2)</a:t>
                </a:r>
                <a:r>
                  <a:rPr lang="ja-JP" altLang="en-US" sz="2400" dirty="0" smtClean="0"/>
                  <a:t>の続き</a:t>
                </a:r>
                <a:endParaRPr lang="en-US" altLang="ja-JP" sz="2400" dirty="0" smtClean="0"/>
              </a:p>
              <a:p>
                <a:r>
                  <a:rPr kumimoji="1" lang="ja-JP" altLang="en-US" sz="2400" dirty="0" smtClean="0"/>
                  <a:t>②帰</a:t>
                </a:r>
                <a:r>
                  <a:rPr kumimoji="1" lang="ja-JP" altLang="en-US" sz="2400" dirty="0"/>
                  <a:t>無仮説</a:t>
                </a:r>
                <a:r>
                  <a:rPr kumimoji="1" lang="ja-JP" altLang="en-US" sz="2400" dirty="0" smtClean="0"/>
                  <a:t>が正しいと仮定し，</a:t>
                </a:r>
                <a:r>
                  <a:rPr kumimoji="1" lang="en-US" altLang="ja-JP" sz="2400" dirty="0" smtClean="0"/>
                  <a:t>μ=47,σ=6</a:t>
                </a:r>
                <a:r>
                  <a:rPr kumimoji="1" lang="ja-JP" altLang="en-US" sz="2400" dirty="0" smtClean="0"/>
                  <a:t>の正規分布に従う</a:t>
                </a:r>
                <a:endParaRPr kumimoji="1" lang="en-US" altLang="ja-JP" sz="2400" dirty="0" smtClean="0"/>
              </a:p>
              <a:p>
                <a:r>
                  <a:rPr lang="ja-JP" altLang="en-US" sz="2400" dirty="0" smtClean="0"/>
                  <a:t>    </a:t>
                </a:r>
                <a:r>
                  <a:rPr kumimoji="1" lang="ja-JP" altLang="en-US" sz="2400" dirty="0" smtClean="0"/>
                  <a:t>母集団から抜粋された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ja-JP" altLang="en-US" sz="2400" dirty="0" smtClean="0"/>
                  <a:t>の値は平均</a:t>
                </a:r>
                <a:r>
                  <a:rPr lang="en-US" altLang="ja-JP" sz="2400" dirty="0" smtClean="0"/>
                  <a:t>47,</a:t>
                </a:r>
                <a:r>
                  <a:rPr lang="ja-JP" altLang="en-US" sz="2400" dirty="0" smtClean="0"/>
                  <a:t>標準偏差</a:t>
                </a:r>
                <a:endParaRPr lang="en-US" altLang="ja-JP" sz="24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US" altLang="ja-JP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ja-JP" sz="2400" i="1">
                            <a:latin typeface="Cambria Math" panose="02040503050406030204" pitchFamily="18" charset="0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ja-JP" altLang="en-US" sz="2400" i="1">
                        <a:latin typeface="Cambria Math" panose="02040503050406030204" pitchFamily="18" charset="0"/>
                      </a:rPr>
                      <m:t>の</m:t>
                    </m:r>
                  </m:oMath>
                </a14:m>
                <a:r>
                  <a:rPr lang="ja-JP" altLang="en-US" sz="2400" dirty="0" smtClean="0"/>
                  <a:t>正規分布に従う．</a:t>
                </a:r>
                <a:endParaRPr lang="en-US" altLang="ja-JP" sz="2400" dirty="0" smtClean="0"/>
              </a:p>
              <a:p>
                <a:endParaRPr lang="en-US" altLang="ja-JP" sz="2400" dirty="0" smtClean="0"/>
              </a:p>
              <a:p>
                <a:pPr algn="ctr"/>
                <a:r>
                  <a:rPr lang="ja-JP" altLang="en-US" sz="2400" dirty="0" smtClean="0"/>
                  <a:t>③この正規分布において</a:t>
                </a:r>
                <a:r>
                  <a:rPr lang="en-US" altLang="ja-JP" sz="2400" dirty="0" smtClean="0"/>
                  <a:t>,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ja-JP" altLang="en-US" sz="2400" dirty="0" smtClean="0"/>
                  <a:t>が</a:t>
                </a:r>
                <a:r>
                  <a:rPr lang="en-US" altLang="ja-JP" sz="2400" dirty="0" smtClean="0"/>
                  <a:t>52</a:t>
                </a:r>
                <a:r>
                  <a:rPr lang="ja-JP" altLang="en-US" sz="2400" dirty="0" smtClean="0"/>
                  <a:t>より大きくなる確率を計算</a:t>
                </a:r>
                <a:r>
                  <a:rPr lang="en-US" altLang="ja-JP" sz="2200" dirty="0" smtClean="0"/>
                  <a:t>p</a:t>
                </a:r>
                <a:r>
                  <a:rPr lang="ja-JP" altLang="en-US" sz="2200" dirty="0" smtClean="0"/>
                  <a:t>値　</a:t>
                </a:r>
                <a:r>
                  <a:rPr lang="en-US" altLang="ja-JP" sz="2200" dirty="0" smtClean="0"/>
                  <a:t>= 0.0062 </a:t>
                </a: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2" t="-2727" r="-193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14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895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仮説検定の例</a:t>
            </a:r>
            <a:r>
              <a:rPr lang="en-US" altLang="ja-JP" dirty="0" smtClean="0"/>
              <a:t>(4)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 smtClean="0"/>
              <a:t>ex2)</a:t>
            </a:r>
            <a:r>
              <a:rPr lang="ja-JP" altLang="en-US" sz="2400" dirty="0" smtClean="0"/>
              <a:t>の続き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④</a:t>
            </a:r>
            <a:r>
              <a:rPr kumimoji="1" lang="en-US" altLang="ja-JP" sz="2400" dirty="0" smtClean="0"/>
              <a:t>p</a:t>
            </a:r>
            <a:r>
              <a:rPr kumimoji="1" lang="ja-JP" altLang="en-US" sz="2400" dirty="0" smtClean="0"/>
              <a:t>値が小さいかどうか判定するために有意水準を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    </a:t>
            </a:r>
            <a:r>
              <a:rPr kumimoji="1" lang="en-US" altLang="ja-JP" sz="2400" dirty="0" smtClean="0"/>
              <a:t>0.05</a:t>
            </a:r>
            <a:r>
              <a:rPr kumimoji="1" lang="ja-JP" altLang="en-US" sz="2400" dirty="0" smtClean="0"/>
              <a:t>に設定する</a:t>
            </a:r>
            <a:endParaRPr kumimoji="1" lang="en-US" altLang="ja-JP" sz="2400" dirty="0" smtClean="0"/>
          </a:p>
          <a:p>
            <a:pPr algn="ctr"/>
            <a:r>
              <a:rPr kumimoji="1" lang="en-US" altLang="ja-JP" sz="2400" dirty="0" smtClean="0"/>
              <a:t>p</a:t>
            </a:r>
            <a:r>
              <a:rPr kumimoji="1" lang="ja-JP" altLang="en-US" sz="2400" dirty="0" smtClean="0"/>
              <a:t>値 </a:t>
            </a:r>
            <a:r>
              <a:rPr kumimoji="1" lang="en-US" altLang="ja-JP" sz="2400" dirty="0" smtClean="0"/>
              <a:t>= 0.0062 &lt; 0.05</a:t>
            </a:r>
          </a:p>
          <a:p>
            <a:r>
              <a:rPr lang="ja-JP" altLang="en-US" sz="2400" dirty="0" smtClean="0"/>
              <a:t>⑤有意水準より小さい確率により，有意である．</a:t>
            </a:r>
            <a:endParaRPr lang="en-US" altLang="ja-JP" sz="2400" dirty="0" smtClean="0"/>
          </a:p>
          <a:p>
            <a:r>
              <a:rPr lang="en-US" altLang="ja-JP" sz="2400" dirty="0" smtClean="0"/>
              <a:t>    </a:t>
            </a:r>
            <a:r>
              <a:rPr lang="ja-JP" altLang="en-US" sz="2400" dirty="0" smtClean="0"/>
              <a:t>母平均</a:t>
            </a:r>
            <a:r>
              <a:rPr lang="en-US" altLang="ja-JP" sz="2400" dirty="0" smtClean="0"/>
              <a:t>μ</a:t>
            </a:r>
            <a:r>
              <a:rPr lang="ja-JP" altLang="en-US" sz="2400" dirty="0" smtClean="0"/>
              <a:t>は</a:t>
            </a:r>
            <a:r>
              <a:rPr lang="en-US" altLang="ja-JP" sz="2400" dirty="0" smtClean="0"/>
              <a:t>47</a:t>
            </a:r>
            <a:r>
              <a:rPr lang="ja-JP" altLang="en-US" sz="2400" dirty="0" smtClean="0"/>
              <a:t>より大きいと判断する．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15</a:t>
            </a:fld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16169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検定は何らかの比較をした結果，差異が出てしまったとき，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</a:t>
            </a:r>
            <a:r>
              <a:rPr kumimoji="1" lang="ja-JP" altLang="en-US" sz="2400" dirty="0" smtClean="0"/>
              <a:t>母集団に差があるのか偶然なものなのか判断できる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検定には様々な種類があり目的によって使い分ける</a:t>
            </a:r>
            <a:r>
              <a:rPr lang="ja-JP" altLang="en-US" sz="2400" dirty="0" smtClean="0"/>
              <a:t>必要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</a:t>
            </a:r>
            <a:r>
              <a:rPr kumimoji="1" lang="ja-JP" altLang="en-US" sz="2400" dirty="0" smtClean="0"/>
              <a:t>がある．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仮説検定において，有意水準を変更することによって結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</a:t>
            </a:r>
            <a:r>
              <a:rPr kumimoji="1" lang="ja-JP" altLang="en-US" sz="2400" dirty="0" smtClean="0"/>
              <a:t>果が変動する．</a:t>
            </a:r>
            <a:endParaRPr kumimoji="1"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08A98-48AF-4B64-B218-E8D1AA8E7981}" type="slidenum">
              <a:rPr kumimoji="1" lang="ja-JP" altLang="en-US" sz="2000" smtClean="0"/>
              <a:t>16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190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4494</TotalTime>
  <Words>359</Words>
  <Application>Microsoft Office PowerPoint</Application>
  <PresentationFormat>画面に合わせる (4:3)</PresentationFormat>
  <Paragraphs>156</Paragraphs>
  <Slides>16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2" baseType="lpstr">
      <vt:lpstr>ＭＳ Ｐゴシック</vt:lpstr>
      <vt:lpstr>Calibri</vt:lpstr>
      <vt:lpstr>Calibri Light</vt:lpstr>
      <vt:lpstr>Cambria Math</vt:lpstr>
      <vt:lpstr>Wingdings</vt:lpstr>
      <vt:lpstr>レトロスペクト</vt:lpstr>
      <vt:lpstr>統計的検定入門</vt:lpstr>
      <vt:lpstr>目次</vt:lpstr>
      <vt:lpstr>母集団と標本</vt:lpstr>
      <vt:lpstr>検定の役割</vt:lpstr>
      <vt:lpstr>母数と統計量</vt:lpstr>
      <vt:lpstr>検証される仮説</vt:lpstr>
      <vt:lpstr>仮説検定の論理</vt:lpstr>
      <vt:lpstr>p値，有意確率，有意水準</vt:lpstr>
      <vt:lpstr>有意水準と棄却域</vt:lpstr>
      <vt:lpstr>検定の種類</vt:lpstr>
      <vt:lpstr>検定の選択</vt:lpstr>
      <vt:lpstr>仮説検定の例(1)</vt:lpstr>
      <vt:lpstr>仮説検定の例(2)</vt:lpstr>
      <vt:lpstr>仮説検定の例(3)</vt:lpstr>
      <vt:lpstr>仮説検定の例(4)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統計的検定入門</dc:title>
  <dc:creator>makoto</dc:creator>
  <cp:lastModifiedBy>makoto</cp:lastModifiedBy>
  <cp:revision>68</cp:revision>
  <dcterms:created xsi:type="dcterms:W3CDTF">2016-10-17T11:40:50Z</dcterms:created>
  <dcterms:modified xsi:type="dcterms:W3CDTF">2016-10-20T14:42:26Z</dcterms:modified>
</cp:coreProperties>
</file>