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28"/>
  </p:notesMasterIdLst>
  <p:handoutMasterIdLst>
    <p:handoutMasterId r:id="rId29"/>
  </p:handoutMasterIdLst>
  <p:sldIdLst>
    <p:sldId id="256" r:id="rId2"/>
    <p:sldId id="257" r:id="rId3"/>
    <p:sldId id="282" r:id="rId4"/>
    <p:sldId id="283" r:id="rId5"/>
    <p:sldId id="288" r:id="rId6"/>
    <p:sldId id="293" r:id="rId7"/>
    <p:sldId id="292" r:id="rId8"/>
    <p:sldId id="294" r:id="rId9"/>
    <p:sldId id="298" r:id="rId10"/>
    <p:sldId id="262" r:id="rId11"/>
    <p:sldId id="299" r:id="rId12"/>
    <p:sldId id="303" r:id="rId13"/>
    <p:sldId id="304" r:id="rId14"/>
    <p:sldId id="290" r:id="rId15"/>
    <p:sldId id="267" r:id="rId16"/>
    <p:sldId id="268" r:id="rId17"/>
    <p:sldId id="301" r:id="rId18"/>
    <p:sldId id="291" r:id="rId19"/>
    <p:sldId id="285" r:id="rId20"/>
    <p:sldId id="270" r:id="rId21"/>
    <p:sldId id="300" r:id="rId22"/>
    <p:sldId id="306" r:id="rId23"/>
    <p:sldId id="305" r:id="rId24"/>
    <p:sldId id="278" r:id="rId25"/>
    <p:sldId id="297" r:id="rId26"/>
    <p:sldId id="302" r:id="rId27"/>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089" autoAdjust="0"/>
  </p:normalViewPr>
  <p:slideViewPr>
    <p:cSldViewPr>
      <p:cViewPr>
        <p:scale>
          <a:sx n="60" d="100"/>
          <a:sy n="60" d="100"/>
        </p:scale>
        <p:origin x="-1434"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0A5B60-DD07-458F-8DD7-081C03525699}"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kumimoji="1" lang="ja-JP" altLang="en-US"/>
        </a:p>
      </dgm:t>
    </dgm:pt>
    <dgm:pt modelId="{468310C9-0488-4F0A-BF16-7AB47186A7B1}">
      <dgm:prSet phldrT="[テキスト]"/>
      <dgm:spPr/>
      <dgm:t>
        <a:bodyPr/>
        <a:lstStyle/>
        <a:p>
          <a:r>
            <a:rPr kumimoji="1" lang="en-US" altLang="ja-JP" dirty="0" smtClean="0"/>
            <a:t>A</a:t>
          </a:r>
          <a:endParaRPr kumimoji="1" lang="ja-JP" altLang="en-US" dirty="0"/>
        </a:p>
      </dgm:t>
    </dgm:pt>
    <dgm:pt modelId="{6B63D919-C3F7-49DE-95D7-8AFB457EF314}" type="parTrans" cxnId="{69338C9E-17DB-4F5D-ABED-2523668F1F77}">
      <dgm:prSet/>
      <dgm:spPr/>
      <dgm:t>
        <a:bodyPr/>
        <a:lstStyle/>
        <a:p>
          <a:endParaRPr kumimoji="1" lang="ja-JP" altLang="en-US"/>
        </a:p>
      </dgm:t>
    </dgm:pt>
    <dgm:pt modelId="{EDF7FCF2-F257-466C-AB7B-6E9A882AA8D8}" type="sibTrans" cxnId="{69338C9E-17DB-4F5D-ABED-2523668F1F77}">
      <dgm:prSet/>
      <dgm:spPr/>
      <dgm:t>
        <a:bodyPr/>
        <a:lstStyle/>
        <a:p>
          <a:endParaRPr kumimoji="1" lang="ja-JP" altLang="en-US"/>
        </a:p>
      </dgm:t>
    </dgm:pt>
    <dgm:pt modelId="{F4A5495C-797B-4F6B-916C-8171B3DDFE77}">
      <dgm:prSet phldrT="[テキスト]"/>
      <dgm:spPr/>
      <dgm:t>
        <a:bodyPr/>
        <a:lstStyle/>
        <a:p>
          <a:r>
            <a:rPr kumimoji="1" lang="en-US" altLang="ja-JP" dirty="0" smtClean="0"/>
            <a:t>B</a:t>
          </a:r>
          <a:endParaRPr kumimoji="1" lang="ja-JP" altLang="en-US" dirty="0"/>
        </a:p>
      </dgm:t>
    </dgm:pt>
    <dgm:pt modelId="{B678417F-89F0-48D5-BD0C-3543C0F44839}" type="parTrans" cxnId="{1EA48663-5BA3-4CF5-BE79-9A239F022B3B}">
      <dgm:prSet/>
      <dgm:spPr/>
      <dgm:t>
        <a:bodyPr/>
        <a:lstStyle/>
        <a:p>
          <a:endParaRPr kumimoji="1" lang="ja-JP" altLang="en-US"/>
        </a:p>
      </dgm:t>
    </dgm:pt>
    <dgm:pt modelId="{20457170-8C34-44B0-8A7E-0AE45FFDA658}" type="sibTrans" cxnId="{1EA48663-5BA3-4CF5-BE79-9A239F022B3B}">
      <dgm:prSet/>
      <dgm:spPr/>
      <dgm:t>
        <a:bodyPr/>
        <a:lstStyle/>
        <a:p>
          <a:endParaRPr kumimoji="1" lang="ja-JP" altLang="en-US"/>
        </a:p>
      </dgm:t>
    </dgm:pt>
    <dgm:pt modelId="{1AA88376-90BA-4B7F-8F6A-FB99F2A13BBE}" type="pres">
      <dgm:prSet presAssocID="{100A5B60-DD07-458F-8DD7-081C03525699}" presName="Name0" presStyleCnt="0">
        <dgm:presLayoutVars>
          <dgm:dir/>
          <dgm:resizeHandles val="exact"/>
        </dgm:presLayoutVars>
      </dgm:prSet>
      <dgm:spPr/>
      <dgm:t>
        <a:bodyPr/>
        <a:lstStyle/>
        <a:p>
          <a:endParaRPr kumimoji="1" lang="ja-JP" altLang="en-US"/>
        </a:p>
      </dgm:t>
    </dgm:pt>
    <dgm:pt modelId="{4BDF3201-887C-4DDC-A0B2-D58DE4B405B9}" type="pres">
      <dgm:prSet presAssocID="{468310C9-0488-4F0A-BF16-7AB47186A7B1}" presName="Name5" presStyleLbl="vennNode1" presStyleIdx="0" presStyleCnt="2" custScaleX="65306" custScaleY="50989" custLinFactNeighborX="-28116" custLinFactNeighborY="-295">
        <dgm:presLayoutVars>
          <dgm:bulletEnabled val="1"/>
        </dgm:presLayoutVars>
      </dgm:prSet>
      <dgm:spPr/>
      <dgm:t>
        <a:bodyPr/>
        <a:lstStyle/>
        <a:p>
          <a:endParaRPr kumimoji="1" lang="ja-JP" altLang="en-US"/>
        </a:p>
      </dgm:t>
    </dgm:pt>
    <dgm:pt modelId="{9848F6FE-132B-46E9-8C6A-4C8832740D54}" type="pres">
      <dgm:prSet presAssocID="{EDF7FCF2-F257-466C-AB7B-6E9A882AA8D8}" presName="space" presStyleCnt="0"/>
      <dgm:spPr/>
      <dgm:t>
        <a:bodyPr/>
        <a:lstStyle/>
        <a:p>
          <a:endParaRPr kumimoji="1" lang="ja-JP" altLang="en-US"/>
        </a:p>
      </dgm:t>
    </dgm:pt>
    <dgm:pt modelId="{55CBCCB3-39A5-4F28-BBC4-947BF746C4CA}" type="pres">
      <dgm:prSet presAssocID="{F4A5495C-797B-4F6B-916C-8171B3DDFE77}" presName="Name5" presStyleLbl="vennNode1" presStyleIdx="1" presStyleCnt="2" custScaleX="63405" custScaleY="49400" custLinFactNeighborX="-46534" custLinFactNeighborY="37">
        <dgm:presLayoutVars>
          <dgm:bulletEnabled val="1"/>
        </dgm:presLayoutVars>
      </dgm:prSet>
      <dgm:spPr/>
      <dgm:t>
        <a:bodyPr/>
        <a:lstStyle/>
        <a:p>
          <a:endParaRPr kumimoji="1" lang="ja-JP" altLang="en-US"/>
        </a:p>
      </dgm:t>
    </dgm:pt>
  </dgm:ptLst>
  <dgm:cxnLst>
    <dgm:cxn modelId="{6017AF13-6164-4754-BE15-E9B6ACE241C7}" type="presOf" srcId="{468310C9-0488-4F0A-BF16-7AB47186A7B1}" destId="{4BDF3201-887C-4DDC-A0B2-D58DE4B405B9}" srcOrd="0" destOrd="0" presId="urn:microsoft.com/office/officeart/2005/8/layout/venn3"/>
    <dgm:cxn modelId="{69338C9E-17DB-4F5D-ABED-2523668F1F77}" srcId="{100A5B60-DD07-458F-8DD7-081C03525699}" destId="{468310C9-0488-4F0A-BF16-7AB47186A7B1}" srcOrd="0" destOrd="0" parTransId="{6B63D919-C3F7-49DE-95D7-8AFB457EF314}" sibTransId="{EDF7FCF2-F257-466C-AB7B-6E9A882AA8D8}"/>
    <dgm:cxn modelId="{A82B4623-5642-4F95-8011-B388F5EDF288}" type="presOf" srcId="{100A5B60-DD07-458F-8DD7-081C03525699}" destId="{1AA88376-90BA-4B7F-8F6A-FB99F2A13BBE}" srcOrd="0" destOrd="0" presId="urn:microsoft.com/office/officeart/2005/8/layout/venn3"/>
    <dgm:cxn modelId="{50D40527-43C6-42E2-8672-A799B54B9A14}" type="presOf" srcId="{F4A5495C-797B-4F6B-916C-8171B3DDFE77}" destId="{55CBCCB3-39A5-4F28-BBC4-947BF746C4CA}" srcOrd="0" destOrd="0" presId="urn:microsoft.com/office/officeart/2005/8/layout/venn3"/>
    <dgm:cxn modelId="{1EA48663-5BA3-4CF5-BE79-9A239F022B3B}" srcId="{100A5B60-DD07-458F-8DD7-081C03525699}" destId="{F4A5495C-797B-4F6B-916C-8171B3DDFE77}" srcOrd="1" destOrd="0" parTransId="{B678417F-89F0-48D5-BD0C-3543C0F44839}" sibTransId="{20457170-8C34-44B0-8A7E-0AE45FFDA658}"/>
    <dgm:cxn modelId="{E4369F8E-A502-4ABD-9DC9-DE87BB8A27E6}" type="presParOf" srcId="{1AA88376-90BA-4B7F-8F6A-FB99F2A13BBE}" destId="{4BDF3201-887C-4DDC-A0B2-D58DE4B405B9}" srcOrd="0" destOrd="0" presId="urn:microsoft.com/office/officeart/2005/8/layout/venn3"/>
    <dgm:cxn modelId="{5688B945-B4B8-4359-A1BD-5F9B60463DBC}" type="presParOf" srcId="{1AA88376-90BA-4B7F-8F6A-FB99F2A13BBE}" destId="{9848F6FE-132B-46E9-8C6A-4C8832740D54}" srcOrd="1" destOrd="0" presId="urn:microsoft.com/office/officeart/2005/8/layout/venn3"/>
    <dgm:cxn modelId="{7CD3B50E-384A-4F50-A574-9109EA6CC9F7}" type="presParOf" srcId="{1AA88376-90BA-4B7F-8F6A-FB99F2A13BBE}" destId="{55CBCCB3-39A5-4F28-BBC4-947BF746C4CA}" srcOrd="2"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DF3201-887C-4DDC-A0B2-D58DE4B405B9}">
      <dsp:nvSpPr>
        <dsp:cNvPr id="0" name=""/>
        <dsp:cNvSpPr/>
      </dsp:nvSpPr>
      <dsp:spPr>
        <a:xfrm>
          <a:off x="951759" y="0"/>
          <a:ext cx="2766286" cy="215983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33115" tIns="82550" rIns="233115" bIns="82550" numCol="1" spcCol="1270" anchor="ctr" anchorCtr="0">
          <a:noAutofit/>
        </a:bodyPr>
        <a:lstStyle/>
        <a:p>
          <a:pPr lvl="0" algn="ctr" defTabSz="2889250">
            <a:lnSpc>
              <a:spcPct val="90000"/>
            </a:lnSpc>
            <a:spcBef>
              <a:spcPct val="0"/>
            </a:spcBef>
            <a:spcAft>
              <a:spcPct val="35000"/>
            </a:spcAft>
          </a:pPr>
          <a:r>
            <a:rPr kumimoji="1" lang="en-US" altLang="ja-JP" sz="6500" kern="1200" dirty="0" smtClean="0"/>
            <a:t>A</a:t>
          </a:r>
          <a:endParaRPr kumimoji="1" lang="ja-JP" altLang="en-US" sz="6500" kern="1200" dirty="0"/>
        </a:p>
      </dsp:txBody>
      <dsp:txXfrm>
        <a:off x="1356872" y="316301"/>
        <a:ext cx="1956060" cy="1527233"/>
      </dsp:txXfrm>
    </dsp:sp>
    <dsp:sp modelId="{55CBCCB3-39A5-4F28-BBC4-947BF746C4CA}">
      <dsp:nvSpPr>
        <dsp:cNvPr id="0" name=""/>
        <dsp:cNvSpPr/>
      </dsp:nvSpPr>
      <dsp:spPr>
        <a:xfrm>
          <a:off x="2714836" y="35423"/>
          <a:ext cx="2685762" cy="209252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33115" tIns="82550" rIns="233115" bIns="82550" numCol="1" spcCol="1270" anchor="ctr" anchorCtr="0">
          <a:noAutofit/>
        </a:bodyPr>
        <a:lstStyle/>
        <a:p>
          <a:pPr lvl="0" algn="ctr" defTabSz="2889250">
            <a:lnSpc>
              <a:spcPct val="90000"/>
            </a:lnSpc>
            <a:spcBef>
              <a:spcPct val="0"/>
            </a:spcBef>
            <a:spcAft>
              <a:spcPct val="35000"/>
            </a:spcAft>
          </a:pPr>
          <a:r>
            <a:rPr kumimoji="1" lang="en-US" altLang="ja-JP" sz="6500" kern="1200" dirty="0" smtClean="0"/>
            <a:t>B</a:t>
          </a:r>
          <a:endParaRPr kumimoji="1" lang="ja-JP" altLang="en-US" sz="6500" kern="1200" dirty="0"/>
        </a:p>
      </dsp:txBody>
      <dsp:txXfrm>
        <a:off x="3108157" y="341866"/>
        <a:ext cx="1899120" cy="1479641"/>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8" y="0"/>
            <a:ext cx="2949787" cy="496967"/>
          </a:xfrm>
          <a:prstGeom prst="rect">
            <a:avLst/>
          </a:prstGeom>
        </p:spPr>
        <p:txBody>
          <a:bodyPr vert="horz" lIns="91440" tIns="45720" rIns="91440" bIns="45720" rtlCol="0"/>
          <a:lstStyle>
            <a:lvl1pPr algn="r">
              <a:defRPr sz="1200"/>
            </a:lvl1pPr>
          </a:lstStyle>
          <a:p>
            <a:fld id="{C2C98AF9-051F-4F16-9791-A416B392986C}" type="datetimeFigureOut">
              <a:rPr kumimoji="1" lang="ja-JP" altLang="en-US" smtClean="0"/>
              <a:t>2015/12/18</a:t>
            </a:fld>
            <a:endParaRPr kumimoji="1" lang="ja-JP" altLang="en-US"/>
          </a:p>
        </p:txBody>
      </p:sp>
      <p:sp>
        <p:nvSpPr>
          <p:cNvPr id="4" name="フッター プレースホルダー 3"/>
          <p:cNvSpPr>
            <a:spLocks noGrp="1"/>
          </p:cNvSpPr>
          <p:nvPr>
            <p:ph type="ftr" sz="quarter" idx="2"/>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8" y="9440646"/>
            <a:ext cx="2949787" cy="496967"/>
          </a:xfrm>
          <a:prstGeom prst="rect">
            <a:avLst/>
          </a:prstGeom>
        </p:spPr>
        <p:txBody>
          <a:bodyPr vert="horz" lIns="91440" tIns="45720" rIns="91440" bIns="45720" rtlCol="0" anchor="b"/>
          <a:lstStyle>
            <a:lvl1pPr algn="r">
              <a:defRPr sz="1200"/>
            </a:lvl1pPr>
          </a:lstStyle>
          <a:p>
            <a:fld id="{137BFC0F-5E18-4D5A-8975-D0CA6246FCF0}" type="slidenum">
              <a:rPr kumimoji="1" lang="ja-JP" altLang="en-US" smtClean="0"/>
              <a:t>‹#›</a:t>
            </a:fld>
            <a:endParaRPr kumimoji="1" lang="ja-JP" altLang="en-US"/>
          </a:p>
        </p:txBody>
      </p:sp>
    </p:spTree>
    <p:extLst>
      <p:ext uri="{BB962C8B-B14F-4D97-AF65-F5344CB8AC3E}">
        <p14:creationId xmlns:p14="http://schemas.microsoft.com/office/powerpoint/2010/main" val="32775128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3170AF9A-89E3-4B9B-88C7-4AF61C28B1EF}" type="datetimeFigureOut">
              <a:rPr kumimoji="1" lang="ja-JP" altLang="en-US" smtClean="0"/>
              <a:t>2015/12/18</a:t>
            </a:fld>
            <a:endParaRPr kumimoji="1" lang="ja-JP" altLang="en-US"/>
          </a:p>
        </p:txBody>
      </p:sp>
      <p:sp>
        <p:nvSpPr>
          <p:cNvPr id="4" name="スライド イメージ プレースホルダー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3AFB9E86-C38B-4D0E-83CE-B01C858E7D9A}" type="slidenum">
              <a:rPr kumimoji="1" lang="ja-JP" altLang="en-US" smtClean="0"/>
              <a:t>‹#›</a:t>
            </a:fld>
            <a:endParaRPr kumimoji="1" lang="ja-JP" altLang="en-US"/>
          </a:p>
        </p:txBody>
      </p:sp>
    </p:spTree>
    <p:extLst>
      <p:ext uri="{BB962C8B-B14F-4D97-AF65-F5344CB8AC3E}">
        <p14:creationId xmlns:p14="http://schemas.microsoft.com/office/powerpoint/2010/main" val="34591131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0</a:t>
            </a:fld>
            <a:endParaRPr kumimoji="1" lang="ja-JP" altLang="en-US"/>
          </a:p>
        </p:txBody>
      </p:sp>
    </p:spTree>
    <p:extLst>
      <p:ext uri="{BB962C8B-B14F-4D97-AF65-F5344CB8AC3E}">
        <p14:creationId xmlns:p14="http://schemas.microsoft.com/office/powerpoint/2010/main" val="2285868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近年，オープンソースソフトウェア（</a:t>
            </a:r>
            <a:r>
              <a:rPr kumimoji="1" lang="en-US" altLang="ja-JP" smtClean="0"/>
              <a:t>OSS</a:t>
            </a:r>
            <a:r>
              <a:rPr kumimoji="1" lang="ja-JP" altLang="en-US" smtClean="0"/>
              <a:t>）はを用いたソフトウェア開発が主流となっています．</a:t>
            </a:r>
            <a:endParaRPr kumimoji="1" lang="en-US" altLang="ja-JP" smtClean="0"/>
          </a:p>
          <a:p>
            <a:r>
              <a:rPr kumimoji="1" lang="en-US" altLang="ja-JP" smtClean="0"/>
              <a:t>OSS</a:t>
            </a:r>
            <a:r>
              <a:rPr kumimoji="1" lang="ja-JP" altLang="en-US" smtClean="0"/>
              <a:t>の多くは世界中に分散するボランティアの開発者によって開発・保守が行われています．</a:t>
            </a:r>
            <a:endParaRPr kumimoji="1" lang="en-US" altLang="ja-JP" smtClean="0"/>
          </a:p>
          <a:p>
            <a:r>
              <a:rPr kumimoji="1" lang="ja-JP" altLang="en-US" smtClean="0"/>
              <a:t>そうした世界中に分散している開発者たちの開発を容易にするために</a:t>
            </a:r>
            <a:r>
              <a:rPr kumimoji="1" lang="en-US" altLang="ja-JP" smtClean="0"/>
              <a:t>OSS</a:t>
            </a:r>
            <a:r>
              <a:rPr kumimoji="1" lang="ja-JP" altLang="en-US" smtClean="0"/>
              <a:t>開発のプラットフォームサービスである</a:t>
            </a:r>
            <a:r>
              <a:rPr kumimoji="1" lang="en-US" altLang="ja-JP" smtClean="0"/>
              <a:t>Github</a:t>
            </a:r>
            <a:r>
              <a:rPr kumimoji="1" lang="ja-JP" altLang="en-US" smtClean="0"/>
              <a:t>が登場しました．</a:t>
            </a:r>
            <a:endParaRPr kumimoji="1" lang="en-US" altLang="ja-JP" smtClean="0"/>
          </a:p>
          <a:p>
            <a:r>
              <a:rPr kumimoji="1" lang="en-US" altLang="ja-JP" smtClean="0"/>
              <a:t>Github</a:t>
            </a:r>
            <a:r>
              <a:rPr kumimoji="1" lang="ja-JP" altLang="en-US" smtClean="0"/>
              <a:t>には</a:t>
            </a:r>
            <a:r>
              <a:rPr kumimoji="1" lang="en-US" altLang="ja-JP" smtClean="0"/>
              <a:t>2013</a:t>
            </a:r>
            <a:r>
              <a:rPr kumimoji="1" lang="ja-JP" altLang="en-US" smtClean="0"/>
              <a:t>年</a:t>
            </a:r>
            <a:r>
              <a:rPr kumimoji="1" lang="en-US" altLang="ja-JP" smtClean="0"/>
              <a:t>12</a:t>
            </a:r>
            <a:r>
              <a:rPr kumimoji="1" lang="ja-JP" altLang="en-US" smtClean="0"/>
              <a:t>月時点で</a:t>
            </a:r>
            <a:r>
              <a:rPr kumimoji="1" lang="en-US" altLang="ja-JP" smtClean="0"/>
              <a:t>1000</a:t>
            </a:r>
            <a:r>
              <a:rPr kumimoji="1" lang="ja-JP" altLang="en-US" smtClean="0"/>
              <a:t>万を超える</a:t>
            </a:r>
            <a:r>
              <a:rPr kumimoji="1" lang="en-US" altLang="ja-JP" smtClean="0"/>
              <a:t>OSS</a:t>
            </a:r>
            <a:r>
              <a:rPr kumimoji="1" lang="ja-JP" altLang="en-US" smtClean="0"/>
              <a:t>プロジェクトが登録されています．</a:t>
            </a:r>
            <a:endParaRPr kumimoji="1" lang="en-US" altLang="ja-JP" smtClean="0"/>
          </a:p>
          <a:p>
            <a:r>
              <a:rPr kumimoji="1" lang="ja-JP" altLang="en-US" smtClean="0"/>
              <a:t>次に</a:t>
            </a:r>
            <a:r>
              <a:rPr kumimoji="1" lang="en-US" altLang="ja-JP" smtClean="0"/>
              <a:t>Github</a:t>
            </a:r>
            <a:r>
              <a:rPr kumimoji="1" lang="ja-JP" altLang="en-US" smtClean="0"/>
              <a:t>上での開発の特徴であるプル型ソフトウェア開発について説明します．</a:t>
            </a:r>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a:t>
            </a:fld>
            <a:endParaRPr kumimoji="1" lang="ja-JP" altLang="en-US"/>
          </a:p>
        </p:txBody>
      </p:sp>
    </p:spTree>
    <p:extLst>
      <p:ext uri="{BB962C8B-B14F-4D97-AF65-F5344CB8AC3E}">
        <p14:creationId xmlns:p14="http://schemas.microsoft.com/office/powerpoint/2010/main" val="3343933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mtClean="0"/>
              <a:t>Github</a:t>
            </a:r>
            <a:r>
              <a:rPr kumimoji="1" lang="ja-JP" altLang="en-US" smtClean="0"/>
              <a:t>上での開発では，不具合の修正や機能追加などのソフトウェアに対して変更を加える際，</a:t>
            </a:r>
            <a:endParaRPr kumimoji="1" lang="en-US" altLang="ja-JP" smtClean="0"/>
          </a:p>
          <a:p>
            <a:r>
              <a:rPr kumimoji="1" lang="ja-JP" altLang="en-US" smtClean="0"/>
              <a:t>プルリクエストと呼ばれる機能を用いて変更作業が行われます．</a:t>
            </a:r>
            <a:endParaRPr kumimoji="1" lang="en-US" altLang="ja-JP" smtClean="0"/>
          </a:p>
          <a:p>
            <a:r>
              <a:rPr kumimoji="1" lang="ja-JP" altLang="en-US" smtClean="0"/>
              <a:t>プルリクエストとは開発者のローカルリポジトリでの変更を他の開発者に通知する機能のことを指しています．</a:t>
            </a:r>
            <a:endParaRPr kumimoji="1" lang="en-US" altLang="ja-JP" smtClean="0"/>
          </a:p>
          <a:p>
            <a:r>
              <a:rPr kumimoji="1" lang="ja-JP" altLang="en-US" smtClean="0"/>
              <a:t>図を用いて説明します．開発者はメインリポジトリに不具合の修正や機能追加といった変更を加える際，</a:t>
            </a:r>
            <a:endParaRPr kumimoji="1" lang="en-US" altLang="ja-JP" smtClean="0"/>
          </a:p>
          <a:p>
            <a:r>
              <a:rPr kumimoji="1" lang="ja-JP" altLang="en-US" smtClean="0"/>
              <a:t>まず，メインリポジトリをコピーするフォークと呼ばれる作業を行います．</a:t>
            </a:r>
            <a:endParaRPr kumimoji="1" lang="en-US" altLang="ja-JP" smtClean="0"/>
          </a:p>
          <a:p>
            <a:r>
              <a:rPr kumimoji="1" lang="ja-JP" altLang="en-US" smtClean="0"/>
              <a:t>そして，開発者はその変更作業をコピーしてきたリポジトリに対して行います．</a:t>
            </a:r>
            <a:endParaRPr kumimoji="1" lang="en-US" altLang="ja-JP" smtClean="0"/>
          </a:p>
          <a:p>
            <a:r>
              <a:rPr kumimoji="1" lang="ja-JP" altLang="en-US" smtClean="0"/>
              <a:t>変更作業が完了し，ローカルリポジトリでの変更内容をメインリポジトリに反映するために</a:t>
            </a:r>
            <a:endParaRPr kumimoji="1" lang="en-US" altLang="ja-JP" smtClean="0"/>
          </a:p>
          <a:p>
            <a:r>
              <a:rPr kumimoji="1" lang="ja-JP" altLang="en-US" smtClean="0"/>
              <a:t>プルリクエストを送信します．このようなプロセスによって，メインリポジトリへの変更が行われます．</a:t>
            </a:r>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2</a:t>
            </a:fld>
            <a:endParaRPr kumimoji="1" lang="ja-JP" altLang="en-US"/>
          </a:p>
        </p:txBody>
      </p:sp>
    </p:spTree>
    <p:extLst>
      <p:ext uri="{BB962C8B-B14F-4D97-AF65-F5344CB8AC3E}">
        <p14:creationId xmlns:p14="http://schemas.microsoft.com/office/powerpoint/2010/main" val="3749239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送信されたプルリクエストの中にはメインリポジトリに取り込むべきではないプルリクエストも存在します．</a:t>
            </a:r>
            <a:endParaRPr kumimoji="1" lang="en-US" altLang="ja-JP" smtClean="0"/>
          </a:p>
          <a:p>
            <a:r>
              <a:rPr kumimoji="1" lang="ja-JP" altLang="en-US" smtClean="0"/>
              <a:t>例えば，プルリクエストの内容の中に不具合を誘発する記述が存在する場合や，</a:t>
            </a:r>
            <a:endParaRPr kumimoji="1" lang="en-US" altLang="ja-JP" smtClean="0"/>
          </a:p>
          <a:p>
            <a:r>
              <a:rPr kumimoji="1" lang="ja-JP" altLang="en-US" smtClean="0"/>
              <a:t>プロジェクトとして必要のない機能が実装されている場合などです．</a:t>
            </a:r>
            <a:endParaRPr kumimoji="1" lang="en-US" altLang="ja-JP" smtClean="0"/>
          </a:p>
          <a:p>
            <a:r>
              <a:rPr kumimoji="1" lang="ja-JP" altLang="en-US" smtClean="0"/>
              <a:t>そのため，メインリポジトリに取り込むべきプルリクエストとそうでないプルリクエストを判断する特別な権限を持った開発者がいます．</a:t>
            </a:r>
            <a:endParaRPr kumimoji="1" lang="en-US" altLang="ja-JP" smtClean="0"/>
          </a:p>
          <a:p>
            <a:r>
              <a:rPr kumimoji="1" lang="ja-JP" altLang="en-US" smtClean="0"/>
              <a:t>この特別な権限を持った開発者はオーナーと呼ばれています．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3</a:t>
            </a:fld>
            <a:endParaRPr kumimoji="1" lang="ja-JP" altLang="en-US"/>
          </a:p>
        </p:txBody>
      </p:sp>
    </p:spTree>
    <p:extLst>
      <p:ext uri="{BB962C8B-B14F-4D97-AF65-F5344CB8AC3E}">
        <p14:creationId xmlns:p14="http://schemas.microsoft.com/office/powerpoint/2010/main" val="2594856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オーナーの権限は自動的に与えらえるのではなく，</a:t>
            </a:r>
            <a:endParaRPr kumimoji="1" lang="en-US" altLang="ja-JP" smtClean="0"/>
          </a:p>
          <a:p>
            <a:r>
              <a:rPr kumimoji="1" lang="ja-JP" altLang="en-US" smtClean="0"/>
              <a:t>開発者のこれまでの活動内容などをプロジェクトの管理者や既存のオーナーが総合的に評価し，</a:t>
            </a:r>
            <a:endParaRPr kumimoji="1" lang="en-US" altLang="ja-JP" smtClean="0"/>
          </a:p>
          <a:p>
            <a:r>
              <a:rPr kumimoji="1" lang="ja-JP" altLang="en-US" smtClean="0"/>
              <a:t>プロジェクトの管理者や既存のオーナーからの推薦と承認によって与えられます．</a:t>
            </a:r>
            <a:endParaRPr kumimoji="1" lang="en-US" altLang="ja-JP" smtClean="0"/>
          </a:p>
          <a:p>
            <a:endParaRPr kumimoji="1" lang="en-US" altLang="ja-JP" smtClean="0"/>
          </a:p>
          <a:p>
            <a:r>
              <a:rPr kumimoji="1" lang="ja-JP" altLang="en-US" smtClean="0"/>
              <a:t>しかし，大規模プロジェクトでは選出対象である開発者が多数存在し，</a:t>
            </a:r>
            <a:endParaRPr kumimoji="1" lang="en-US" altLang="ja-JP" smtClean="0"/>
          </a:p>
          <a:p>
            <a:r>
              <a:rPr kumimoji="1" lang="ja-JP" altLang="en-US" smtClean="0"/>
              <a:t>そのすべての開発者のこれまでの活動内容を把握することは</a:t>
            </a:r>
            <a:endParaRPr kumimoji="1" lang="en-US" altLang="ja-JP" smtClean="0"/>
          </a:p>
          <a:p>
            <a:r>
              <a:rPr kumimoji="1" lang="ja-JP" altLang="en-US" smtClean="0"/>
              <a:t>現実的に困難であると考えられます．</a:t>
            </a:r>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4</a:t>
            </a:fld>
            <a:endParaRPr kumimoji="1" lang="ja-JP" altLang="en-US"/>
          </a:p>
        </p:txBody>
      </p:sp>
    </p:spTree>
    <p:extLst>
      <p:ext uri="{BB962C8B-B14F-4D97-AF65-F5344CB8AC3E}">
        <p14:creationId xmlns:p14="http://schemas.microsoft.com/office/powerpoint/2010/main" val="3448573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そのような問題を解決するために，先行研究では</a:t>
            </a:r>
            <a:endParaRPr kumimoji="1" lang="en-US" altLang="ja-JP" smtClean="0"/>
          </a:p>
          <a:p>
            <a:r>
              <a:rPr kumimoji="1" lang="ja-JP" altLang="en-US" smtClean="0"/>
              <a:t>開発者の活動期間やコメント投稿数などのメトリクスを用いて</a:t>
            </a:r>
            <a:endParaRPr kumimoji="1" lang="en-US" altLang="ja-JP" smtClean="0"/>
          </a:p>
          <a:p>
            <a:r>
              <a:rPr kumimoji="1" lang="ja-JP" altLang="en-US" smtClean="0"/>
              <a:t>現在オーナー権限を持たない開発者が将来オーナー権限を持つかどうかの予測を行っています．</a:t>
            </a:r>
            <a:endParaRPr kumimoji="1" lang="en-US" altLang="ja-JP" smtClean="0"/>
          </a:p>
          <a:p>
            <a:endParaRPr kumimoji="1" lang="en-US" altLang="ja-JP" smtClean="0"/>
          </a:p>
          <a:p>
            <a:r>
              <a:rPr kumimoji="1" lang="ja-JP" altLang="en-US" smtClean="0"/>
              <a:t>先行研究では，</a:t>
            </a:r>
            <a:r>
              <a:rPr lang="ja-JP" altLang="en-US" smtClean="0"/>
              <a:t>活動期間が長く継続的に貢献している開発者を</a:t>
            </a:r>
            <a:r>
              <a:rPr kumimoji="1" lang="ja-JP" altLang="en-US" smtClean="0"/>
              <a:t>予測するモデルになっています．</a:t>
            </a:r>
            <a:endParaRPr kumimoji="1" lang="en-US" altLang="ja-JP" smtClean="0"/>
          </a:p>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5</a:t>
            </a:fld>
            <a:endParaRPr kumimoji="1" lang="ja-JP" altLang="en-US"/>
          </a:p>
        </p:txBody>
      </p:sp>
    </p:spTree>
    <p:extLst>
      <p:ext uri="{BB962C8B-B14F-4D97-AF65-F5344CB8AC3E}">
        <p14:creationId xmlns:p14="http://schemas.microsoft.com/office/powerpoint/2010/main" val="2084064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しかし，大規模ソフトウェアプロジェクトでは，ソフトウェアの全体を理解することは難しいため</a:t>
            </a:r>
            <a:endParaRPr kumimoji="1" lang="en-US" altLang="ja-JP" smtClean="0"/>
          </a:p>
          <a:p>
            <a:r>
              <a:rPr kumimoji="1" lang="ja-JP" altLang="en-US" smtClean="0"/>
              <a:t>モジュールごとにオーナーが決められています．</a:t>
            </a:r>
            <a:endParaRPr kumimoji="1" lang="en-US" altLang="ja-JP" smtClean="0"/>
          </a:p>
          <a:p>
            <a:r>
              <a:rPr kumimoji="1" lang="ja-JP" altLang="en-US" smtClean="0"/>
              <a:t>この特定のモジュールを担当しているオーナーを本研究ではモジュールオーナーと呼びます．</a:t>
            </a:r>
            <a:endParaRPr kumimoji="1" lang="en-US" altLang="ja-JP" smtClean="0"/>
          </a:p>
          <a:p>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6</a:t>
            </a:fld>
            <a:endParaRPr kumimoji="1" lang="ja-JP" altLang="en-US"/>
          </a:p>
        </p:txBody>
      </p:sp>
    </p:spTree>
    <p:extLst>
      <p:ext uri="{BB962C8B-B14F-4D97-AF65-F5344CB8AC3E}">
        <p14:creationId xmlns:p14="http://schemas.microsoft.com/office/powerpoint/2010/main" val="1772984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ここで，新規モジュールオーナーが必要となる場面について考えます．</a:t>
            </a:r>
            <a:endParaRPr kumimoji="1" lang="en-US" altLang="ja-JP" smtClean="0"/>
          </a:p>
          <a:p>
            <a:r>
              <a:rPr kumimoji="1" lang="ja-JP" altLang="en-US" smtClean="0"/>
              <a:t>新規モジュールオーナーが必要となる場面は，</a:t>
            </a:r>
            <a:endParaRPr kumimoji="1" lang="en-US" altLang="ja-JP" smtClean="0"/>
          </a:p>
          <a:p>
            <a:r>
              <a:rPr kumimoji="1" lang="ja-JP" altLang="en-US" smtClean="0"/>
              <a:t>例えば，あるモジュールを管理するオーナーが不足している場合や，</a:t>
            </a:r>
            <a:endParaRPr kumimoji="1" lang="en-US" altLang="ja-JP" smtClean="0"/>
          </a:p>
          <a:p>
            <a:r>
              <a:rPr kumimoji="1" lang="ja-JP" altLang="en-US" smtClean="0"/>
              <a:t>現在のモジュールオーナーがプロジェクトを去るなどの理由から，後任のモジュールオーナーが必要となる場合です．</a:t>
            </a:r>
            <a:endParaRPr kumimoji="1" lang="en-US" altLang="ja-JP" smtClean="0"/>
          </a:p>
          <a:p>
            <a:r>
              <a:rPr kumimoji="1" lang="ja-JP" altLang="en-US" smtClean="0"/>
              <a:t>このような場面において，プロジェクト管理者は特定のモジュールオーナーになり得る開発者を知る必要があると考えられます．</a:t>
            </a:r>
            <a:endParaRPr kumimoji="1" lang="en-US" altLang="ja-JP"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mtClean="0"/>
          </a:p>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7</a:t>
            </a:fld>
            <a:endParaRPr kumimoji="1" lang="ja-JP" altLang="en-US"/>
          </a:p>
        </p:txBody>
      </p:sp>
    </p:spTree>
    <p:extLst>
      <p:ext uri="{BB962C8B-B14F-4D97-AF65-F5344CB8AC3E}">
        <p14:creationId xmlns:p14="http://schemas.microsoft.com/office/powerpoint/2010/main" val="2549300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t>先行研究のオーナー候補者予測モデルでは，各開発者がどのモジュールを担当可能かなどを考慮した予測モデルではないため，</a:t>
            </a:r>
            <a:endParaRPr kumimoji="1" lang="en-US" altLang="ja-JP"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t>特定のモジュールを担当することのできるオーナーを知ることができません．</a:t>
            </a:r>
            <a:endParaRPr kumimoji="1" lang="en-US" altLang="ja-JP" smtClean="0"/>
          </a:p>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8</a:t>
            </a:fld>
            <a:endParaRPr kumimoji="1" lang="ja-JP" altLang="en-US"/>
          </a:p>
        </p:txBody>
      </p:sp>
    </p:spTree>
    <p:extLst>
      <p:ext uri="{BB962C8B-B14F-4D97-AF65-F5344CB8AC3E}">
        <p14:creationId xmlns:p14="http://schemas.microsoft.com/office/powerpoint/2010/main" val="2549300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そこで本研究では，モジュールオーナーに昇格すべき開発者を各モジュールについて見つけること</a:t>
            </a:r>
            <a:r>
              <a:rPr lang="ja-JP" altLang="en-US" smtClean="0"/>
              <a:t>のできる予測モデルを構築することを</a:t>
            </a:r>
            <a:r>
              <a:rPr kumimoji="1" lang="ja-JP" altLang="en-US" smtClean="0"/>
              <a:t>目的とします．</a:t>
            </a:r>
            <a:endParaRPr kumimoji="1" lang="en-US" altLang="ja-JP" smtClean="0"/>
          </a:p>
          <a:p>
            <a:r>
              <a:rPr kumimoji="1" lang="ja-JP" altLang="en-US" smtClean="0"/>
              <a:t>そのためのアプローチとして，</a:t>
            </a:r>
            <a:endParaRPr kumimoji="1" lang="en-US" altLang="ja-JP" smtClean="0"/>
          </a:p>
          <a:p>
            <a:r>
              <a:rPr kumimoji="1" lang="ja-JP" altLang="en-US" smtClean="0"/>
              <a:t>モジュールオーナーに昇格すべき開発者をみつけるためのメトリクスを提案し，モジュールオーナー候補者予測モデルを構築します．</a:t>
            </a:r>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9</a:t>
            </a:fld>
            <a:endParaRPr kumimoji="1" lang="ja-JP" altLang="en-US"/>
          </a:p>
        </p:txBody>
      </p:sp>
    </p:spTree>
    <p:extLst>
      <p:ext uri="{BB962C8B-B14F-4D97-AF65-F5344CB8AC3E}">
        <p14:creationId xmlns:p14="http://schemas.microsoft.com/office/powerpoint/2010/main" val="43297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三つ目のメトリクスはフォロワーの数です．</a:t>
            </a:r>
            <a:endParaRPr kumimoji="1" lang="en-US" altLang="ja-JP" smtClean="0"/>
          </a:p>
          <a:p>
            <a:endParaRPr kumimoji="1" lang="en-US" altLang="ja-JP" smtClean="0"/>
          </a:p>
          <a:p>
            <a:r>
              <a:rPr kumimoji="1" lang="ja-JP" altLang="en-US" smtClean="0"/>
              <a:t>このメトリクスは「</a:t>
            </a:r>
            <a:r>
              <a:rPr lang="ja-JP" altLang="en-US" smtClean="0"/>
              <a:t>モジュールオーナーになる開発者は周りの開発者からの評判も高いのではないか？</a:t>
            </a:r>
            <a:r>
              <a:rPr kumimoji="1" lang="ja-JP" altLang="en-US" smtClean="0"/>
              <a:t>」という仮説のもと提案しました．</a:t>
            </a:r>
            <a:endParaRPr kumimoji="1" lang="en-US" altLang="ja-JP" smtClean="0"/>
          </a:p>
          <a:p>
            <a:endParaRPr kumimoji="1" lang="en-US" altLang="ja-JP" smtClean="0"/>
          </a:p>
          <a:p>
            <a:r>
              <a:rPr kumimoji="1" lang="en-US" altLang="ja-JP" smtClean="0"/>
              <a:t>Github</a:t>
            </a:r>
            <a:r>
              <a:rPr kumimoji="1" lang="ja-JP" altLang="en-US" smtClean="0"/>
              <a:t>にはフォローという機能があります．</a:t>
            </a:r>
            <a:endParaRPr kumimoji="1" lang="en-US" altLang="ja-JP" smtClean="0"/>
          </a:p>
          <a:p>
            <a:r>
              <a:rPr kumimoji="1" lang="ja-JP" altLang="en-US" smtClean="0"/>
              <a:t>フォローという機能は，フォローした開発者がコメントやプルリクエストの投稿などの活動を行うと通知が届くという機能です．</a:t>
            </a:r>
            <a:endParaRPr kumimoji="1" lang="en-US" altLang="ja-JP" smtClean="0"/>
          </a:p>
          <a:p>
            <a:r>
              <a:rPr kumimoji="1" lang="ja-JP" altLang="en-US" smtClean="0"/>
              <a:t>フォロワーが多い開発者というのはそれだけ周りの開発者からの評判が高いと考えられることからこのメトリクスを考えました．</a:t>
            </a:r>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10</a:t>
            </a:fld>
            <a:endParaRPr kumimoji="1" lang="ja-JP" altLang="en-US"/>
          </a:p>
        </p:txBody>
      </p:sp>
    </p:spTree>
    <p:extLst>
      <p:ext uri="{BB962C8B-B14F-4D97-AF65-F5344CB8AC3E}">
        <p14:creationId xmlns:p14="http://schemas.microsoft.com/office/powerpoint/2010/main" val="26046493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モジュールオーナーに昇格すべき開発者を特定するためのメトリクスを</a:t>
            </a:r>
            <a:r>
              <a:rPr kumimoji="1" lang="en-US" altLang="ja-JP" smtClean="0"/>
              <a:t>3</a:t>
            </a:r>
            <a:r>
              <a:rPr kumimoji="1" lang="ja-JP" altLang="en-US" smtClean="0"/>
              <a:t>種類提案します．</a:t>
            </a:r>
            <a:endParaRPr kumimoji="1" lang="en-US" altLang="ja-JP" smtClean="0"/>
          </a:p>
          <a:p>
            <a:endParaRPr kumimoji="1" lang="en-US" altLang="ja-JP" smtClean="0"/>
          </a:p>
          <a:p>
            <a:r>
              <a:rPr kumimoji="1" lang="ja-JP" altLang="en-US" smtClean="0"/>
              <a:t>まずその一つ目は新規追加ファイル数です．</a:t>
            </a:r>
            <a:endParaRPr kumimoji="1" lang="en-US" altLang="ja-JP" smtClean="0"/>
          </a:p>
          <a:p>
            <a:r>
              <a:rPr kumimoji="1" lang="ja-JP" altLang="en-US" smtClean="0"/>
              <a:t>このメトリクスは「</a:t>
            </a:r>
            <a:r>
              <a:rPr lang="ja-JP" altLang="en-US" smtClean="0"/>
              <a:t>新規追加ファイルが多いとそのファイルを管理するためにモジュールオーナーに昇格しているのではないか</a:t>
            </a:r>
            <a:r>
              <a:rPr kumimoji="1" lang="ja-JP" altLang="en-US" smtClean="0"/>
              <a:t>」という仮説のもと提案しました．</a:t>
            </a:r>
            <a:endParaRPr kumimoji="1" lang="en-US" altLang="ja-JP" smtClean="0"/>
          </a:p>
          <a:p>
            <a:r>
              <a:rPr kumimoji="1" lang="ja-JP" altLang="en-US" smtClean="0"/>
              <a:t>ファイルの変更パターンには，既存のファイルに変更を加える修正，新規ファイルの追加，既存のファイルの削除の</a:t>
            </a:r>
            <a:r>
              <a:rPr kumimoji="1" lang="en-US" altLang="ja-JP" smtClean="0"/>
              <a:t>3</a:t>
            </a:r>
            <a:r>
              <a:rPr kumimoji="1" lang="ja-JP" altLang="en-US" smtClean="0"/>
              <a:t>つのパターンがあります．</a:t>
            </a:r>
            <a:endParaRPr kumimoji="1" lang="en-US" altLang="ja-JP" smtClean="0"/>
          </a:p>
          <a:p>
            <a:r>
              <a:rPr kumimoji="1" lang="ja-JP" altLang="en-US" smtClean="0"/>
              <a:t>追加された新規ファイルとは，このパターンのうちの追加が行われたファイル数を指しています．</a:t>
            </a:r>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11</a:t>
            </a:fld>
            <a:endParaRPr kumimoji="1" lang="ja-JP" altLang="en-US"/>
          </a:p>
        </p:txBody>
      </p:sp>
    </p:spTree>
    <p:extLst>
      <p:ext uri="{BB962C8B-B14F-4D97-AF65-F5344CB8AC3E}">
        <p14:creationId xmlns:p14="http://schemas.microsoft.com/office/powerpoint/2010/main" val="1315874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モジュールオーナーに昇格すべき開発者を特定するためのメトリクスを</a:t>
            </a:r>
            <a:r>
              <a:rPr kumimoji="1" lang="en-US" altLang="ja-JP" smtClean="0"/>
              <a:t>3</a:t>
            </a:r>
            <a:r>
              <a:rPr kumimoji="1" lang="ja-JP" altLang="en-US" smtClean="0"/>
              <a:t>種類提案します．</a:t>
            </a:r>
            <a:endParaRPr kumimoji="1" lang="en-US" altLang="ja-JP" smtClean="0"/>
          </a:p>
          <a:p>
            <a:endParaRPr kumimoji="1" lang="en-US" altLang="ja-JP" smtClean="0"/>
          </a:p>
          <a:p>
            <a:r>
              <a:rPr kumimoji="1" lang="ja-JP" altLang="en-US" smtClean="0"/>
              <a:t>まずその一つ目は新規追加ファイル数です．</a:t>
            </a:r>
            <a:endParaRPr kumimoji="1" lang="en-US" altLang="ja-JP" smtClean="0"/>
          </a:p>
          <a:p>
            <a:r>
              <a:rPr kumimoji="1" lang="ja-JP" altLang="en-US" smtClean="0"/>
              <a:t>このメトリクスは「</a:t>
            </a:r>
            <a:r>
              <a:rPr lang="ja-JP" altLang="en-US" smtClean="0"/>
              <a:t>新規追加ファイルが多いとそのファイルを管理するためにモジュールオーナーに昇格しているのではないか</a:t>
            </a:r>
            <a:r>
              <a:rPr kumimoji="1" lang="ja-JP" altLang="en-US" smtClean="0"/>
              <a:t>」という仮説のもと提案しました．</a:t>
            </a:r>
            <a:endParaRPr kumimoji="1" lang="en-US" altLang="ja-JP" smtClean="0"/>
          </a:p>
          <a:p>
            <a:r>
              <a:rPr kumimoji="1" lang="ja-JP" altLang="en-US" smtClean="0"/>
              <a:t>ファイルの変更パターンには，既存のファイルに変更を加える修正，新規ファイルの追加，既存のファイルの削除の</a:t>
            </a:r>
            <a:r>
              <a:rPr kumimoji="1" lang="en-US" altLang="ja-JP" smtClean="0"/>
              <a:t>3</a:t>
            </a:r>
            <a:r>
              <a:rPr kumimoji="1" lang="ja-JP" altLang="en-US" smtClean="0"/>
              <a:t>つのパターンがあります．</a:t>
            </a:r>
            <a:endParaRPr kumimoji="1" lang="en-US" altLang="ja-JP" smtClean="0"/>
          </a:p>
          <a:p>
            <a:r>
              <a:rPr kumimoji="1" lang="ja-JP" altLang="en-US" smtClean="0"/>
              <a:t>追加された新規ファイルとは，このパターンのうちの追加が行われたファイル数を指しています．</a:t>
            </a:r>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12</a:t>
            </a:fld>
            <a:endParaRPr kumimoji="1" lang="ja-JP" altLang="en-US"/>
          </a:p>
        </p:txBody>
      </p:sp>
    </p:spTree>
    <p:extLst>
      <p:ext uri="{BB962C8B-B14F-4D97-AF65-F5344CB8AC3E}">
        <p14:creationId xmlns:p14="http://schemas.microsoft.com/office/powerpoint/2010/main" val="13158745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次に提案したメトリクスによってモジュールオーナー候補者を特定することができるのかを確かめるために</a:t>
            </a:r>
            <a:endParaRPr kumimoji="1" lang="en-US" altLang="ja-JP" smtClean="0"/>
          </a:p>
          <a:p>
            <a:r>
              <a:rPr kumimoji="1" lang="ja-JP" altLang="en-US" smtClean="0"/>
              <a:t>予備実験を行います．</a:t>
            </a:r>
            <a:endParaRPr kumimoji="1" lang="en-US" altLang="ja-JP" smtClean="0"/>
          </a:p>
          <a:p>
            <a:r>
              <a:rPr kumimoji="1" lang="ja-JP" altLang="en-US" smtClean="0"/>
              <a:t>ここでモジュールオーナー候補者とは，分析期間中にモジュールオーナーに昇格する開発者であり，モジュールオーナー昇格以前の開発者を指しています．</a:t>
            </a:r>
            <a:endParaRPr kumimoji="1" lang="en-US" altLang="ja-JP" smtClean="0"/>
          </a:p>
          <a:p>
            <a:r>
              <a:rPr kumimoji="1" lang="ja-JP" altLang="en-US" smtClean="0"/>
              <a:t>予備実験として，非モジュールオーナーの中からモジュールオーナー候補者をランダムフォレスト法によって予測し，予測精度を評価します．</a:t>
            </a:r>
            <a:endParaRPr kumimoji="1" lang="en-US" altLang="ja-JP" smtClean="0"/>
          </a:p>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13</a:t>
            </a:fld>
            <a:endParaRPr kumimoji="1" lang="ja-JP" altLang="en-US"/>
          </a:p>
        </p:txBody>
      </p:sp>
    </p:spTree>
    <p:extLst>
      <p:ext uri="{BB962C8B-B14F-4D97-AF65-F5344CB8AC3E}">
        <p14:creationId xmlns:p14="http://schemas.microsoft.com/office/powerpoint/2010/main" val="12032927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まずは，予備実験を行うためのデータを収集します．</a:t>
            </a:r>
            <a:endParaRPr kumimoji="1" lang="en-US" altLang="ja-JP" smtClean="0"/>
          </a:p>
          <a:p>
            <a:r>
              <a:rPr kumimoji="1" lang="ja-JP" altLang="en-US" smtClean="0"/>
              <a:t>本研究では，</a:t>
            </a:r>
            <a:r>
              <a:rPr kumimoji="1" lang="en-US" altLang="ja-JP" smtClean="0"/>
              <a:t>Github</a:t>
            </a:r>
            <a:r>
              <a:rPr kumimoji="1" lang="ja-JP" altLang="en-US" smtClean="0"/>
              <a:t>上での活動履歴を取得するために，公開されているデータセットである</a:t>
            </a:r>
            <a:r>
              <a:rPr kumimoji="1" lang="en-US" altLang="ja-JP" smtClean="0"/>
              <a:t>GHTorrent</a:t>
            </a:r>
            <a:r>
              <a:rPr kumimoji="1" lang="ja-JP" altLang="en-US" smtClean="0"/>
              <a:t>を用いました．</a:t>
            </a:r>
            <a:endParaRPr kumimoji="1" lang="en-US" altLang="ja-JP" smtClean="0"/>
          </a:p>
          <a:p>
            <a:r>
              <a:rPr kumimoji="1" lang="ja-JP" altLang="en-US" smtClean="0"/>
              <a:t>また，</a:t>
            </a:r>
            <a:r>
              <a:rPr kumimoji="1" lang="en-US" altLang="ja-JP" smtClean="0"/>
              <a:t>GHTorrent</a:t>
            </a:r>
            <a:r>
              <a:rPr kumimoji="1" lang="ja-JP" altLang="en-US" smtClean="0"/>
              <a:t>のデータセットには開発者がどのファイルを変更したのかなどのファイル変更の情報がないため，</a:t>
            </a:r>
            <a:endParaRPr kumimoji="1" lang="en-US" altLang="ja-JP" smtClean="0"/>
          </a:p>
          <a:p>
            <a:r>
              <a:rPr kumimoji="1" lang="ja-JP" altLang="en-US" smtClean="0"/>
              <a:t>バージョン管理システムである</a:t>
            </a:r>
            <a:r>
              <a:rPr kumimoji="1" lang="en-US" altLang="ja-JP" smtClean="0"/>
              <a:t>Git</a:t>
            </a:r>
            <a:r>
              <a:rPr kumimoji="1" lang="ja-JP" altLang="en-US" smtClean="0"/>
              <a:t>からファイルの変更情報を取得しました．</a:t>
            </a:r>
            <a:endParaRPr kumimoji="1" lang="en-US" altLang="ja-JP" smtClean="0"/>
          </a:p>
          <a:p>
            <a:endParaRPr kumimoji="1" lang="en-US" altLang="ja-JP" smtClean="0"/>
          </a:p>
          <a:p>
            <a:r>
              <a:rPr kumimoji="1" lang="ja-JP" altLang="en-US" smtClean="0"/>
              <a:t>次に，実験結果に対する信頼性を向上させるため，収集したデータセットに対してデータ整形を行いました．</a:t>
            </a:r>
            <a:endParaRPr kumimoji="1" lang="en-US" altLang="ja-JP" smtClean="0"/>
          </a:p>
          <a:p>
            <a:r>
              <a:rPr kumimoji="1" lang="en-US" altLang="ja-JP" smtClean="0"/>
              <a:t>GHTorrent</a:t>
            </a:r>
            <a:r>
              <a:rPr kumimoji="1" lang="ja-JP" altLang="en-US" smtClean="0"/>
              <a:t>のデータセットでは，各開発者にユーザ</a:t>
            </a:r>
            <a:r>
              <a:rPr kumimoji="1" lang="en-US" altLang="ja-JP" smtClean="0"/>
              <a:t>ID</a:t>
            </a:r>
            <a:r>
              <a:rPr kumimoji="1" lang="ja-JP" altLang="en-US" smtClean="0"/>
              <a:t>が割り振られています．</a:t>
            </a:r>
            <a:endParaRPr kumimoji="1" lang="en-US" altLang="ja-JP" smtClean="0"/>
          </a:p>
          <a:p>
            <a:r>
              <a:rPr kumimoji="1" lang="ja-JP" altLang="en-US" smtClean="0"/>
              <a:t>しかし，同じ開発者が複数のアカウントを保持している可能性があるため，目視により重複アカウントの統一を行いました．</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14</a:t>
            </a:fld>
            <a:endParaRPr kumimoji="1" lang="ja-JP" altLang="en-US"/>
          </a:p>
        </p:txBody>
      </p:sp>
    </p:spTree>
    <p:extLst>
      <p:ext uri="{BB962C8B-B14F-4D97-AF65-F5344CB8AC3E}">
        <p14:creationId xmlns:p14="http://schemas.microsoft.com/office/powerpoint/2010/main" val="40886147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また，本研究で対象とするプロジェクトは</a:t>
            </a:r>
            <a:r>
              <a:rPr kumimoji="1" lang="en-US" altLang="ja-JP" smtClean="0"/>
              <a:t>openFrameworks</a:t>
            </a:r>
            <a:r>
              <a:rPr kumimoji="1" lang="ja-JP" altLang="en-US" smtClean="0"/>
              <a:t>プロジェクトです．</a:t>
            </a:r>
            <a:endParaRPr kumimoji="1" lang="en-US" altLang="ja-JP"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mtClean="0"/>
              <a:t>openFrameworks</a:t>
            </a:r>
            <a:r>
              <a:rPr kumimoji="1" lang="ja-JP" altLang="en-US" smtClean="0"/>
              <a:t>プロジェクトは</a:t>
            </a:r>
            <a:r>
              <a:rPr kumimoji="1" lang="en-US" altLang="ja-JP" smtClean="0"/>
              <a:t>2008</a:t>
            </a:r>
            <a:r>
              <a:rPr kumimoji="1" lang="ja-JP" altLang="en-US" smtClean="0"/>
              <a:t>年に三人のコア開発者によってプロジェクトが立ち上げられた</a:t>
            </a:r>
            <a:endParaRPr kumimoji="1" lang="en-US" altLang="ja-JP" smtClean="0"/>
          </a:p>
          <a:p>
            <a:r>
              <a:rPr kumimoji="1" lang="en-US" altLang="ja-JP" smtClean="0"/>
              <a:t>C++</a:t>
            </a:r>
            <a:r>
              <a:rPr kumimoji="1" lang="ja-JP" altLang="en-US" smtClean="0"/>
              <a:t>でコーディングする際のグラフィックや音声，動画などをインタラクティブに扱うためのフレームワークです．</a:t>
            </a:r>
            <a:endParaRPr kumimoji="1" lang="en-US" altLang="ja-JP" smtClean="0"/>
          </a:p>
          <a:p>
            <a:r>
              <a:rPr kumimoji="1" lang="ja-JP" altLang="en-US" smtClean="0"/>
              <a:t>またデータセットの期間は</a:t>
            </a:r>
            <a:r>
              <a:rPr kumimoji="1" lang="en-US" altLang="ja-JP" smtClean="0"/>
              <a:t>2009</a:t>
            </a:r>
            <a:r>
              <a:rPr kumimoji="1" lang="ja-JP" altLang="en-US" smtClean="0"/>
              <a:t>年</a:t>
            </a:r>
            <a:r>
              <a:rPr kumimoji="1" lang="en-US" altLang="ja-JP" smtClean="0"/>
              <a:t>12</a:t>
            </a:r>
            <a:r>
              <a:rPr kumimoji="1" lang="ja-JP" altLang="en-US" smtClean="0"/>
              <a:t>月から</a:t>
            </a:r>
            <a:r>
              <a:rPr kumimoji="1" lang="en-US" altLang="ja-JP" smtClean="0"/>
              <a:t>2013</a:t>
            </a:r>
            <a:r>
              <a:rPr kumimoji="1" lang="ja-JP" altLang="en-US" smtClean="0"/>
              <a:t>年</a:t>
            </a:r>
            <a:r>
              <a:rPr kumimoji="1" lang="en-US" altLang="ja-JP" smtClean="0"/>
              <a:t>10</a:t>
            </a:r>
            <a:r>
              <a:rPr kumimoji="1" lang="ja-JP" altLang="en-US" smtClean="0"/>
              <a:t>月までとなっており，データセットの基本情報はこのようになっています．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15</a:t>
            </a:fld>
            <a:endParaRPr kumimoji="1" lang="ja-JP" altLang="en-US"/>
          </a:p>
        </p:txBody>
      </p:sp>
    </p:spTree>
    <p:extLst>
      <p:ext uri="{BB962C8B-B14F-4D97-AF65-F5344CB8AC3E}">
        <p14:creationId xmlns:p14="http://schemas.microsoft.com/office/powerpoint/2010/main" val="3118573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モジュールオーナーと非モジュールオーナーを区別するために，モジュールオーナーを特定する必要があります．</a:t>
            </a:r>
            <a:endParaRPr kumimoji="1" lang="en-US" altLang="ja-JP" smtClean="0"/>
          </a:p>
          <a:p>
            <a:r>
              <a:rPr kumimoji="1" lang="en-US" altLang="ja-JP" smtClean="0"/>
              <a:t>openFrameworks</a:t>
            </a:r>
            <a:r>
              <a:rPr kumimoji="1" lang="ja-JP" altLang="en-US" smtClean="0"/>
              <a:t>プロジェクトでは</a:t>
            </a:r>
            <a:r>
              <a:rPr kumimoji="1" lang="en-US" altLang="ja-JP" smtClean="0"/>
              <a:t>web</a:t>
            </a:r>
            <a:r>
              <a:rPr kumimoji="1" lang="ja-JP" altLang="en-US" smtClean="0"/>
              <a:t>ページでモジュールオーナーが公開されています．</a:t>
            </a:r>
            <a:endParaRPr kumimoji="1" lang="en-US" altLang="ja-JP" smtClean="0"/>
          </a:p>
          <a:p>
            <a:r>
              <a:rPr kumimoji="1" lang="ja-JP" altLang="en-US" smtClean="0"/>
              <a:t>本研究ではこの情報をもとにモジュールオーナーを特定します．</a:t>
            </a:r>
            <a:endParaRPr kumimoji="1" lang="en-US" altLang="ja-JP" smtClean="0"/>
          </a:p>
          <a:p>
            <a:r>
              <a:rPr kumimoji="1" lang="ja-JP" altLang="en-US" smtClean="0"/>
              <a:t>各カテゴリに属する開発者数はこのようになっています．</a:t>
            </a:r>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17</a:t>
            </a:fld>
            <a:endParaRPr kumimoji="1" lang="ja-JP" altLang="en-US"/>
          </a:p>
        </p:txBody>
      </p:sp>
    </p:spTree>
    <p:extLst>
      <p:ext uri="{BB962C8B-B14F-4D97-AF65-F5344CB8AC3E}">
        <p14:creationId xmlns:p14="http://schemas.microsoft.com/office/powerpoint/2010/main" val="28622763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実験に用いるメトリクスについて説明します．</a:t>
            </a:r>
            <a:endParaRPr kumimoji="1" lang="en-US" altLang="ja-JP" smtClean="0"/>
          </a:p>
          <a:p>
            <a:r>
              <a:rPr kumimoji="1" lang="ja-JP" altLang="en-US" smtClean="0"/>
              <a:t>用いるメトリクスは</a:t>
            </a:r>
            <a:r>
              <a:rPr kumimoji="1" lang="en-US" altLang="ja-JP" smtClean="0"/>
              <a:t>3</a:t>
            </a:r>
            <a:r>
              <a:rPr kumimoji="1" lang="ja-JP" altLang="en-US" smtClean="0"/>
              <a:t>種類の提案するメトリクスと</a:t>
            </a:r>
            <a:endParaRPr kumimoji="1" lang="en-US" altLang="ja-JP" smtClean="0"/>
          </a:p>
          <a:p>
            <a:r>
              <a:rPr kumimoji="1" lang="ja-JP" altLang="en-US" smtClean="0"/>
              <a:t>先行研究で用いられている</a:t>
            </a:r>
            <a:r>
              <a:rPr kumimoji="1" lang="en-US" altLang="ja-JP" smtClean="0"/>
              <a:t>6</a:t>
            </a:r>
            <a:r>
              <a:rPr kumimoji="1" lang="ja-JP" altLang="en-US" smtClean="0"/>
              <a:t>種類の活動量メトリクスです．</a:t>
            </a:r>
            <a:endParaRPr kumimoji="1" lang="en-US" altLang="ja-JP" smtClean="0"/>
          </a:p>
          <a:p>
            <a:r>
              <a:rPr kumimoji="1" lang="ja-JP" altLang="en-US" smtClean="0"/>
              <a:t>各メトリクスをモジュールオーナー候補者と一般開発者それぞれについて計測します．</a:t>
            </a:r>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18</a:t>
            </a:fld>
            <a:endParaRPr kumimoji="1" lang="ja-JP" altLang="en-US"/>
          </a:p>
        </p:txBody>
      </p:sp>
    </p:spTree>
    <p:extLst>
      <p:ext uri="{BB962C8B-B14F-4D97-AF65-F5344CB8AC3E}">
        <p14:creationId xmlns:p14="http://schemas.microsoft.com/office/powerpoint/2010/main" val="3189276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では，実際にこれらのメトリクスを用いてモジュールオーナー候補者予測を行います．</a:t>
            </a:r>
            <a:endParaRPr kumimoji="1" lang="en-US" altLang="ja-JP" smtClean="0"/>
          </a:p>
          <a:p>
            <a:r>
              <a:rPr kumimoji="1" lang="ja-JP" altLang="en-US" smtClean="0"/>
              <a:t>予測モデルの評価指標として適合率，再現率，</a:t>
            </a:r>
            <a:r>
              <a:rPr kumimoji="1" lang="en-US" altLang="ja-JP" smtClean="0"/>
              <a:t>F1</a:t>
            </a:r>
            <a:r>
              <a:rPr kumimoji="1" lang="ja-JP" altLang="en-US" smtClean="0"/>
              <a:t>値を用います．</a:t>
            </a:r>
            <a:endParaRPr kumimoji="1" lang="en-US" altLang="ja-JP" smtClean="0"/>
          </a:p>
          <a:p>
            <a:r>
              <a:rPr kumimoji="1" lang="ja-JP" altLang="en-US" smtClean="0"/>
              <a:t>それぞれの指標はこのように定義されており，</a:t>
            </a:r>
            <a:endParaRPr kumimoji="1" lang="en-US" altLang="ja-JP" smtClean="0"/>
          </a:p>
          <a:p>
            <a:r>
              <a:rPr kumimoji="1" lang="ja-JP" altLang="en-US" smtClean="0"/>
              <a:t>適合率が高いほどモジュールオーナーであると予測した結果の中に実際にモジュールオーナーになった開発者がいることを示しており，</a:t>
            </a:r>
            <a:endParaRPr kumimoji="1" lang="en-US" altLang="ja-JP" smtClean="0"/>
          </a:p>
          <a:p>
            <a:r>
              <a:rPr kumimoji="1" lang="ja-JP" altLang="en-US" smtClean="0"/>
              <a:t>また，再現率が高いほど実際のモジュールオーナーを予測により抽出することができていることを示しています．</a:t>
            </a:r>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19</a:t>
            </a:fld>
            <a:endParaRPr kumimoji="1" lang="ja-JP" altLang="en-US"/>
          </a:p>
        </p:txBody>
      </p:sp>
    </p:spTree>
    <p:extLst>
      <p:ext uri="{BB962C8B-B14F-4D97-AF65-F5344CB8AC3E}">
        <p14:creationId xmlns:p14="http://schemas.microsoft.com/office/powerpoint/2010/main" val="1078129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今後は提案メトリクスを用いて各モジュールについてのモジュールオーナー候補者の予測モデルを構築します．</a:t>
            </a:r>
            <a:endParaRPr kumimoji="1" lang="en-US" altLang="ja-JP" smtClean="0"/>
          </a:p>
          <a:p>
            <a:endParaRPr kumimoji="1" lang="en-US" altLang="ja-JP" smtClean="0"/>
          </a:p>
          <a:p>
            <a:r>
              <a:rPr kumimoji="1" lang="ja-JP" altLang="en-US" smtClean="0"/>
              <a:t>また，より一般性の高い結果であることを証明するためにプロジェクトを追加します．</a:t>
            </a:r>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23</a:t>
            </a:fld>
            <a:endParaRPr kumimoji="1" lang="ja-JP" altLang="en-US"/>
          </a:p>
        </p:txBody>
      </p:sp>
    </p:spTree>
    <p:extLst>
      <p:ext uri="{BB962C8B-B14F-4D97-AF65-F5344CB8AC3E}">
        <p14:creationId xmlns:p14="http://schemas.microsoft.com/office/powerpoint/2010/main" val="33560217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24</a:t>
            </a:fld>
            <a:endParaRPr kumimoji="1" lang="ja-JP" altLang="en-US"/>
          </a:p>
        </p:txBody>
      </p:sp>
    </p:spTree>
    <p:extLst>
      <p:ext uri="{BB962C8B-B14F-4D97-AF65-F5344CB8AC3E}">
        <p14:creationId xmlns:p14="http://schemas.microsoft.com/office/powerpoint/2010/main" val="1772984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22832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52728"/>
            <a:ext cx="1872208" cy="260648"/>
          </a:xfrm>
        </p:spPr>
        <p:txBody>
          <a:bodyPr/>
          <a:lstStyle>
            <a:lvl1pPr>
              <a:defRPr sz="1800">
                <a:solidFill>
                  <a:schemeClr val="bg1"/>
                </a:solidFill>
                <a:latin typeface="HGPｺﾞｼｯｸM" panose="020B0600000000000000" pitchFamily="50" charset="-128"/>
                <a:ea typeface="HGPｺﾞｼｯｸM" panose="020B0600000000000000" pitchFamily="50" charset="-128"/>
              </a:defRPr>
            </a:lvl1pPr>
          </a:lstStyle>
          <a:p>
            <a:r>
              <a:rPr lang="en-US" altLang="ja-JP" smtClean="0"/>
              <a:t>2015/12/22</a:t>
            </a:r>
            <a:endParaRPr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52728"/>
            <a:ext cx="770301" cy="260648"/>
          </a:xfrm>
        </p:spPr>
        <p:txBody>
          <a:bodyPr/>
          <a:lstStyle>
            <a:lvl1pPr>
              <a:defRPr sz="2000" b="1">
                <a:solidFill>
                  <a:schemeClr val="bg1"/>
                </a:solidFill>
                <a:latin typeface="HGPｺﾞｼｯｸM" panose="020B0600000000000000" pitchFamily="50" charset="-128"/>
                <a:ea typeface="HGPｺﾞｼｯｸM" panose="020B0600000000000000" pitchFamily="50" charset="-128"/>
              </a:defRPr>
            </a:lvl1pPr>
          </a:lstStyle>
          <a:p>
            <a:fld id="{6754A600-64A3-491F-BE30-136854BA9E76}" type="slidenum">
              <a:rPr lang="ja-JP" altLang="en-US" smtClean="0"/>
              <a:pPr/>
              <a:t>‹#›</a:t>
            </a:fld>
            <a:endParaRPr lang="ja-JP" altLang="en-US"/>
          </a:p>
        </p:txBody>
      </p:sp>
    </p:spTree>
    <p:extLst>
      <p:ext uri="{BB962C8B-B14F-4D97-AF65-F5344CB8AC3E}">
        <p14:creationId xmlns:p14="http://schemas.microsoft.com/office/powerpoint/2010/main" val="3776065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r>
              <a:rPr kumimoji="1" lang="en-US" altLang="ja-JP" smtClean="0"/>
              <a:t>2015/12/22</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423829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r>
              <a:rPr kumimoji="1" lang="en-US" altLang="ja-JP" smtClean="0"/>
              <a:t>2015/12/22</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86999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r>
              <a:rPr kumimoji="1" lang="en-US" altLang="ja-JP" smtClean="0"/>
              <a:t>2015/12/22</a:t>
            </a:r>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34447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r>
              <a:rPr kumimoji="1" lang="en-US" altLang="ja-JP" smtClean="0"/>
              <a:t>2015/12/22</a:t>
            </a:r>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79529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r>
              <a:rPr kumimoji="1" lang="en-US" altLang="ja-JP" smtClean="0"/>
              <a:t>2015/12/22</a:t>
            </a:r>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265574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r>
              <a:rPr kumimoji="1" lang="en-US" altLang="ja-JP" smtClean="0"/>
              <a:t>2015/12/22</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83235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r>
              <a:rPr kumimoji="1" lang="en-US" altLang="ja-JP" smtClean="0"/>
              <a:t>2015/12/22</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145673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2015/12/22</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336965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2015/12/22</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283978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kumimoji="1" lang="en-US" altLang="ja-JP" smtClean="0"/>
              <a:t>2015/12/22</a:t>
            </a:r>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54A600-64A3-491F-BE30-136854BA9E76}"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25344"/>
            <a:ext cx="9144000" cy="332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4402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pn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7.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png"/><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7.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2.png"/><Relationship Id="rId4" Type="http://schemas.openxmlformats.org/officeDocument/2006/relationships/diagramLayout" Target="../diagrams/layout1.xml"/><Relationship Id="rId9"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39552" y="1844824"/>
            <a:ext cx="7990656" cy="1470025"/>
          </a:xfrm>
        </p:spPr>
        <p:txBody>
          <a:bodyPr>
            <a:noAutofit/>
          </a:bodyPr>
          <a:lstStyle/>
          <a:p>
            <a:r>
              <a:rPr lang="en-US" altLang="ja-JP" sz="3600" smtClean="0"/>
              <a:t>Github</a:t>
            </a:r>
            <a:r>
              <a:rPr lang="ja-JP" altLang="en-US" sz="3600" smtClean="0"/>
              <a:t>上で開発される</a:t>
            </a:r>
            <a:r>
              <a:rPr lang="en-US" altLang="ja-JP" sz="3600" smtClean="0"/>
              <a:t/>
            </a:r>
            <a:br>
              <a:rPr lang="en-US" altLang="ja-JP" sz="3600" smtClean="0"/>
            </a:br>
            <a:r>
              <a:rPr lang="en-US" altLang="ja-JP" sz="3600" smtClean="0"/>
              <a:t>OSS</a:t>
            </a:r>
            <a:r>
              <a:rPr lang="ja-JP" altLang="en-US" sz="3600"/>
              <a:t>プロジェクト</a:t>
            </a:r>
            <a:r>
              <a:rPr lang="ja-JP" altLang="en-US" sz="3600" smtClean="0"/>
              <a:t>における</a:t>
            </a:r>
            <a:r>
              <a:rPr lang="en-US" altLang="ja-JP" sz="3600" smtClean="0"/>
              <a:t/>
            </a:r>
            <a:br>
              <a:rPr lang="en-US" altLang="ja-JP" sz="3600" smtClean="0"/>
            </a:br>
            <a:r>
              <a:rPr lang="ja-JP" altLang="en-US" sz="3600" smtClean="0"/>
              <a:t>モジュールオーナー候補者予測</a:t>
            </a:r>
            <a:endParaRPr kumimoji="1" lang="ja-JP" altLang="en-US" sz="3600"/>
          </a:p>
        </p:txBody>
      </p:sp>
      <p:sp>
        <p:nvSpPr>
          <p:cNvPr id="3" name="サブタイトル 2"/>
          <p:cNvSpPr>
            <a:spLocks noGrp="1"/>
          </p:cNvSpPr>
          <p:nvPr>
            <p:ph type="subTitle" idx="1"/>
          </p:nvPr>
        </p:nvSpPr>
        <p:spPr/>
        <p:txBody>
          <a:bodyPr>
            <a:normAutofit/>
          </a:bodyPr>
          <a:lstStyle/>
          <a:p>
            <a:r>
              <a:rPr kumimoji="1" lang="ja-JP" altLang="en-US" sz="3000" smtClean="0">
                <a:solidFill>
                  <a:schemeClr val="tx1"/>
                </a:solidFill>
              </a:rPr>
              <a:t>大平研究室</a:t>
            </a:r>
            <a:endParaRPr kumimoji="1" lang="en-US" altLang="ja-JP" sz="3000" smtClean="0">
              <a:solidFill>
                <a:schemeClr val="tx1"/>
              </a:solidFill>
            </a:endParaRPr>
          </a:p>
          <a:p>
            <a:r>
              <a:rPr lang="en-US" altLang="ja-JP" sz="3000" smtClean="0">
                <a:solidFill>
                  <a:schemeClr val="tx1"/>
                </a:solidFill>
              </a:rPr>
              <a:t>M2 60150120</a:t>
            </a:r>
          </a:p>
          <a:p>
            <a:r>
              <a:rPr lang="ja-JP" altLang="en-US" sz="3000" smtClean="0">
                <a:solidFill>
                  <a:schemeClr val="tx1"/>
                </a:solidFill>
              </a:rPr>
              <a:t>山谷 陽亮</a:t>
            </a:r>
            <a:endParaRPr kumimoji="1" lang="ja-JP" altLang="en-US" sz="3000">
              <a:solidFill>
                <a:schemeClr val="tx1"/>
              </a:solidFill>
            </a:endParaRPr>
          </a:p>
        </p:txBody>
      </p:sp>
    </p:spTree>
    <p:extLst>
      <p:ext uri="{BB962C8B-B14F-4D97-AF65-F5344CB8AC3E}">
        <p14:creationId xmlns:p14="http://schemas.microsoft.com/office/powerpoint/2010/main" val="37398911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背景</a:t>
            </a:r>
            <a:endParaRPr kumimoji="1" lang="ja-JP" altLang="en-US"/>
          </a:p>
        </p:txBody>
      </p:sp>
      <p:sp>
        <p:nvSpPr>
          <p:cNvPr id="3" name="コンテンツ プレースホルダー 2"/>
          <p:cNvSpPr>
            <a:spLocks noGrp="1"/>
          </p:cNvSpPr>
          <p:nvPr>
            <p:ph idx="1"/>
          </p:nvPr>
        </p:nvSpPr>
        <p:spPr/>
        <p:txBody>
          <a:bodyPr/>
          <a:lstStyle/>
          <a:p>
            <a:r>
              <a:rPr lang="ja-JP" altLang="en-US" smtClean="0"/>
              <a:t>オープンソースソフトウェア</a:t>
            </a:r>
            <a:r>
              <a:rPr lang="en-US" altLang="ja-JP" smtClean="0"/>
              <a:t>(OSS)</a:t>
            </a:r>
            <a:r>
              <a:rPr lang="ja-JP" altLang="en-US" smtClean="0"/>
              <a:t>を</a:t>
            </a:r>
            <a:r>
              <a:rPr lang="ja-JP" altLang="en-US"/>
              <a:t>用いたソフトウェア開発が主流になっている</a:t>
            </a:r>
            <a:endParaRPr lang="en-US" altLang="ja-JP"/>
          </a:p>
          <a:p>
            <a:pPr lvl="1"/>
            <a:endParaRPr lang="en-US" altLang="ja-JP"/>
          </a:p>
          <a:p>
            <a:r>
              <a:rPr lang="en-US" altLang="ja-JP" smtClean="0"/>
              <a:t>OSS</a:t>
            </a:r>
            <a:r>
              <a:rPr lang="ja-JP" altLang="en-US" smtClean="0"/>
              <a:t>の多くは世界中に分散するボランティア</a:t>
            </a:r>
            <a:r>
              <a:rPr lang="ja-JP" altLang="en-US"/>
              <a:t>の開発者によって開発・保守が行われている</a:t>
            </a:r>
          </a:p>
          <a:p>
            <a:pPr lvl="1"/>
            <a:endParaRPr kumimoji="1" lang="en-US" altLang="ja-JP" smtClean="0"/>
          </a:p>
          <a:p>
            <a:r>
              <a:rPr kumimoji="1" lang="ja-JP" altLang="en-US" smtClean="0"/>
              <a:t>分散開発を容易に行うために</a:t>
            </a:r>
            <a:r>
              <a:rPr kumimoji="1" lang="en-US" altLang="ja-JP" smtClean="0"/>
              <a:t>Github</a:t>
            </a:r>
            <a:r>
              <a:rPr kumimoji="1" lang="ja-JP" altLang="en-US" smtClean="0"/>
              <a:t>が登場した</a:t>
            </a:r>
            <a:endParaRPr kumimoji="1" lang="en-US" altLang="ja-JP" smtClean="0"/>
          </a:p>
          <a:p>
            <a:pPr lvl="1"/>
            <a:r>
              <a:rPr lang="en-US" altLang="ja-JP"/>
              <a:t>OSS</a:t>
            </a:r>
            <a:r>
              <a:rPr lang="ja-JP" altLang="en-US"/>
              <a:t>開発のプラットフォームサービス</a:t>
            </a:r>
            <a:endParaRPr lang="en-US" altLang="ja-JP"/>
          </a:p>
          <a:p>
            <a:pPr lvl="2"/>
            <a:r>
              <a:rPr lang="en-US" altLang="ja-JP"/>
              <a:t>1000</a:t>
            </a:r>
            <a:r>
              <a:rPr lang="ja-JP" altLang="en-US"/>
              <a:t>万プロジェクトを超える</a:t>
            </a:r>
            <a:r>
              <a:rPr lang="en-US" altLang="ja-JP"/>
              <a:t>OSS</a:t>
            </a:r>
            <a:r>
              <a:rPr lang="ja-JP" altLang="en-US"/>
              <a:t>プロジェクトが</a:t>
            </a:r>
            <a:r>
              <a:rPr lang="ja-JP" altLang="en-US" smtClean="0"/>
              <a:t>登録</a:t>
            </a:r>
            <a:r>
              <a:rPr lang="en-US" altLang="ja-JP" sz="1600" smtClean="0"/>
              <a:t>[1]</a:t>
            </a:r>
            <a:endParaRPr lang="en-US" altLang="ja-JP"/>
          </a:p>
          <a:p>
            <a:pPr lvl="1"/>
            <a:r>
              <a:rPr kumimoji="1" lang="ja-JP" altLang="en-US" smtClean="0"/>
              <a:t>プル型ソフトウェア開発に特徴がある</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2015/12/22</a:t>
            </a:r>
            <a:endParaRPr kumimoji="1"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kumimoji="1" lang="ja-JP" altLang="en-US" smtClean="0"/>
              <a:t>1</a:t>
            </a:fld>
            <a:endParaRPr kumimoji="1" lang="ja-JP" altLang="en-US"/>
          </a:p>
        </p:txBody>
      </p:sp>
      <p:sp>
        <p:nvSpPr>
          <p:cNvPr id="7" name="テキスト ボックス 4"/>
          <p:cNvSpPr txBox="1">
            <a:spLocks noChangeArrowheads="1"/>
          </p:cNvSpPr>
          <p:nvPr/>
        </p:nvSpPr>
        <p:spPr bwMode="auto">
          <a:xfrm>
            <a:off x="1619672" y="6176337"/>
            <a:ext cx="6074099" cy="276999"/>
          </a:xfrm>
          <a:prstGeom prst="rect">
            <a:avLst/>
          </a:prstGeom>
          <a:noFill/>
          <a:ln w="9525">
            <a:noFill/>
            <a:miter lim="800000"/>
            <a:headEnd/>
            <a:tailEnd/>
          </a:ln>
        </p:spPr>
        <p:txBody>
          <a:bodyPr wrap="none">
            <a:spAutoFit/>
          </a:bodyPr>
          <a:lstStyle/>
          <a:p>
            <a:r>
              <a:rPr lang="en-US" altLang="ja-JP" sz="1200" dirty="0" smtClean="0"/>
              <a:t>[</a:t>
            </a:r>
            <a:r>
              <a:rPr lang="en-US" altLang="ja-JP" sz="1200" smtClean="0"/>
              <a:t>1] </a:t>
            </a:r>
            <a:r>
              <a:rPr lang="ja-JP" altLang="en-US" sz="1200" smtClean="0"/>
              <a:t>大塚 弘記 </a:t>
            </a:r>
            <a:r>
              <a:rPr lang="en-US" altLang="ja-JP" sz="1200" smtClean="0"/>
              <a:t>, Github</a:t>
            </a:r>
            <a:r>
              <a:rPr lang="ja-JP" altLang="en-US" sz="1200" smtClean="0"/>
              <a:t>実践入門</a:t>
            </a:r>
            <a:r>
              <a:rPr lang="en-US" altLang="ja-JP" sz="1200" smtClean="0"/>
              <a:t>-Pull Request</a:t>
            </a:r>
            <a:r>
              <a:rPr lang="ja-JP" altLang="en-US" sz="1200" smtClean="0"/>
              <a:t>による開発の変革</a:t>
            </a:r>
            <a:r>
              <a:rPr lang="en-US" altLang="ja-JP" sz="1200" smtClean="0"/>
              <a:t>, </a:t>
            </a:r>
            <a:r>
              <a:rPr lang="ja-JP" altLang="en-US" sz="1200" smtClean="0"/>
              <a:t>技術評論社</a:t>
            </a:r>
            <a:r>
              <a:rPr lang="en-US" altLang="ja-JP" sz="1200" smtClean="0"/>
              <a:t>, 2014/3/20</a:t>
            </a:r>
            <a:endParaRPr lang="ja-JP" altLang="en-US" sz="1200" dirty="0"/>
          </a:p>
        </p:txBody>
      </p:sp>
    </p:spTree>
    <p:extLst>
      <p:ext uri="{BB962C8B-B14F-4D97-AF65-F5344CB8AC3E}">
        <p14:creationId xmlns:p14="http://schemas.microsoft.com/office/powerpoint/2010/main" val="14860019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Github</a:t>
            </a:r>
            <a:r>
              <a:rPr kumimoji="1" lang="ja-JP" altLang="en-US" smtClean="0"/>
              <a:t>での開発プロセス</a:t>
            </a:r>
            <a:endParaRPr kumimoji="1" lang="ja-JP" altLang="en-US"/>
          </a:p>
        </p:txBody>
      </p:sp>
      <p:sp>
        <p:nvSpPr>
          <p:cNvPr id="3" name="コンテンツ プレースホルダー 2"/>
          <p:cNvSpPr>
            <a:spLocks noGrp="1"/>
          </p:cNvSpPr>
          <p:nvPr>
            <p:ph idx="1"/>
          </p:nvPr>
        </p:nvSpPr>
        <p:spPr/>
        <p:txBody>
          <a:bodyPr/>
          <a:lstStyle/>
          <a:p>
            <a:r>
              <a:rPr lang="ja-JP" altLang="en-US" smtClean="0"/>
              <a:t>不具合の修正や機能追加などのソフトウェアに対する変更はプルリクエストを用いて行われる</a:t>
            </a:r>
            <a:endParaRPr lang="en-US" altLang="ja-JP" smtClean="0"/>
          </a:p>
          <a:p>
            <a:pPr lvl="1"/>
            <a:r>
              <a:rPr lang="ja-JP" altLang="en-US" smtClean="0"/>
              <a:t>プルリクエスト（</a:t>
            </a:r>
            <a:r>
              <a:rPr lang="en-US" altLang="ja-JP" smtClean="0"/>
              <a:t>PR</a:t>
            </a:r>
            <a:r>
              <a:rPr lang="ja-JP" altLang="en-US" smtClean="0"/>
              <a:t>）：開発者のローカルリポジトリでの変更を他の開発者に通知する機能</a:t>
            </a:r>
            <a:endParaRPr lang="en-US" altLang="ja-JP" smtClean="0"/>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a:t>
            </a:fld>
            <a:endParaRPr lang="ja-JP" altLang="en-US"/>
          </a:p>
        </p:txBody>
      </p:sp>
      <p:sp>
        <p:nvSpPr>
          <p:cNvPr id="6" name="円柱 5"/>
          <p:cNvSpPr/>
          <p:nvPr/>
        </p:nvSpPr>
        <p:spPr>
          <a:xfrm>
            <a:off x="4004447" y="3429000"/>
            <a:ext cx="1143617" cy="1080120"/>
          </a:xfrm>
          <a:prstGeom prst="ca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smtClean="0">
                <a:solidFill>
                  <a:schemeClr val="tx1"/>
                </a:solidFill>
              </a:rPr>
              <a:t>git</a:t>
            </a:r>
            <a:endParaRPr kumimoji="1" lang="ja-JP" altLang="en-US">
              <a:solidFill>
                <a:schemeClr val="tx1"/>
              </a:solidFill>
            </a:endParaRPr>
          </a:p>
        </p:txBody>
      </p:sp>
      <p:sp>
        <p:nvSpPr>
          <p:cNvPr id="7" name="円柱 6"/>
          <p:cNvSpPr/>
          <p:nvPr/>
        </p:nvSpPr>
        <p:spPr>
          <a:xfrm>
            <a:off x="1115616" y="5157192"/>
            <a:ext cx="1143617" cy="1080120"/>
          </a:xfrm>
          <a:prstGeom prst="ca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ja-JP" sz="2800">
                <a:solidFill>
                  <a:prstClr val="black"/>
                </a:solidFill>
              </a:rPr>
              <a:t>git</a:t>
            </a:r>
            <a:endParaRPr lang="ja-JP" altLang="en-US">
              <a:solidFill>
                <a:prstClr val="black"/>
              </a:solidFill>
            </a:endParaRPr>
          </a:p>
        </p:txBody>
      </p:sp>
      <p:sp>
        <p:nvSpPr>
          <p:cNvPr id="9" name="円柱 8"/>
          <p:cNvSpPr/>
          <p:nvPr/>
        </p:nvSpPr>
        <p:spPr>
          <a:xfrm>
            <a:off x="7164289" y="5157192"/>
            <a:ext cx="1143617" cy="1080120"/>
          </a:xfrm>
          <a:prstGeom prst="ca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ja-JP" sz="2800">
                <a:solidFill>
                  <a:prstClr val="black"/>
                </a:solidFill>
              </a:rPr>
              <a:t>git</a:t>
            </a:r>
            <a:endParaRPr lang="ja-JP" altLang="en-US">
              <a:solidFill>
                <a:prstClr val="black"/>
              </a:solidFill>
            </a:endParaRPr>
          </a:p>
        </p:txBody>
      </p:sp>
      <p:pic>
        <p:nvPicPr>
          <p:cNvPr id="11" name="Picture 43" descr="F:\Documents and Settings\masao\My Documents\My Pictures\Microsoft クリップ オーガナイザ\j0432621.png"/>
          <p:cNvPicPr>
            <a:picLocks noChangeAspect="1" noChangeArrowheads="1"/>
          </p:cNvPicPr>
          <p:nvPr/>
        </p:nvPicPr>
        <p:blipFill>
          <a:blip r:embed="rId3" cstate="print"/>
          <a:srcRect/>
          <a:stretch>
            <a:fillRect/>
          </a:stretch>
        </p:blipFill>
        <p:spPr bwMode="auto">
          <a:xfrm flipH="1">
            <a:off x="251519" y="5301208"/>
            <a:ext cx="828499" cy="894807"/>
          </a:xfrm>
          <a:prstGeom prst="rect">
            <a:avLst/>
          </a:prstGeom>
          <a:noFill/>
        </p:spPr>
      </p:pic>
      <p:pic>
        <p:nvPicPr>
          <p:cNvPr id="12" name="Picture 13" descr="F:\Documents and Settings\masao\My Documents\My Pictures\Microsoft クリップ オーガナイザ\j0433954.png"/>
          <p:cNvPicPr>
            <a:picLocks noChangeAspect="1" noChangeArrowheads="1"/>
          </p:cNvPicPr>
          <p:nvPr/>
        </p:nvPicPr>
        <p:blipFill>
          <a:blip r:embed="rId4" cstate="print"/>
          <a:srcRect/>
          <a:stretch>
            <a:fillRect/>
          </a:stretch>
        </p:blipFill>
        <p:spPr bwMode="auto">
          <a:xfrm flipH="1">
            <a:off x="6228184" y="5304060"/>
            <a:ext cx="864095" cy="933252"/>
          </a:xfrm>
          <a:prstGeom prst="rect">
            <a:avLst/>
          </a:prstGeom>
          <a:noFill/>
        </p:spPr>
      </p:pic>
      <p:cxnSp>
        <p:nvCxnSpPr>
          <p:cNvPr id="14" name="直線矢印コネクタ 13"/>
          <p:cNvCxnSpPr/>
          <p:nvPr/>
        </p:nvCxnSpPr>
        <p:spPr>
          <a:xfrm flipV="1">
            <a:off x="2259233" y="4221088"/>
            <a:ext cx="1408321" cy="936104"/>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flipH="1">
            <a:off x="1979712" y="3969060"/>
            <a:ext cx="1368152" cy="97210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8" name="直線矢印コネクタ 17"/>
          <p:cNvCxnSpPr/>
          <p:nvPr/>
        </p:nvCxnSpPr>
        <p:spPr>
          <a:xfrm>
            <a:off x="5580112" y="4365104"/>
            <a:ext cx="1440159" cy="715579"/>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p:nvPr/>
        </p:nvCxnSpPr>
        <p:spPr>
          <a:xfrm flipH="1" flipV="1">
            <a:off x="5649453" y="3969060"/>
            <a:ext cx="1586843" cy="765086"/>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30" name="テキスト ボックス 29"/>
          <p:cNvSpPr txBox="1"/>
          <p:nvPr/>
        </p:nvSpPr>
        <p:spPr>
          <a:xfrm>
            <a:off x="2627784" y="4777988"/>
            <a:ext cx="1160639" cy="523220"/>
          </a:xfrm>
          <a:prstGeom prst="rect">
            <a:avLst/>
          </a:prstGeom>
          <a:noFill/>
        </p:spPr>
        <p:txBody>
          <a:bodyPr wrap="square" rtlCol="0">
            <a:spAutoFit/>
          </a:bodyPr>
          <a:lstStyle/>
          <a:p>
            <a:r>
              <a:rPr lang="ja-JP" altLang="en-US" sz="2800"/>
              <a:t>③</a:t>
            </a:r>
            <a:r>
              <a:rPr kumimoji="1" lang="en-US" altLang="ja-JP" sz="2800" smtClean="0"/>
              <a:t>PR</a:t>
            </a:r>
            <a:endParaRPr kumimoji="1" lang="ja-JP" altLang="en-US" sz="2000"/>
          </a:p>
        </p:txBody>
      </p:sp>
      <p:sp>
        <p:nvSpPr>
          <p:cNvPr id="31" name="テキスト ボックス 30"/>
          <p:cNvSpPr txBox="1"/>
          <p:nvPr/>
        </p:nvSpPr>
        <p:spPr>
          <a:xfrm>
            <a:off x="1687424" y="3861048"/>
            <a:ext cx="1452927" cy="523220"/>
          </a:xfrm>
          <a:prstGeom prst="rect">
            <a:avLst/>
          </a:prstGeom>
          <a:noFill/>
        </p:spPr>
        <p:txBody>
          <a:bodyPr wrap="square" rtlCol="0">
            <a:spAutoFit/>
          </a:bodyPr>
          <a:lstStyle/>
          <a:p>
            <a:r>
              <a:rPr lang="ja-JP" altLang="en-US" sz="2800" smtClean="0"/>
              <a:t>①</a:t>
            </a:r>
            <a:r>
              <a:rPr lang="en-US" altLang="ja-JP" sz="2800" smtClean="0"/>
              <a:t>Fork</a:t>
            </a:r>
            <a:endParaRPr kumimoji="1" lang="ja-JP" altLang="en-US" sz="2000"/>
          </a:p>
        </p:txBody>
      </p:sp>
      <p:sp>
        <p:nvSpPr>
          <p:cNvPr id="32" name="テキスト ボックス 31"/>
          <p:cNvSpPr txBox="1"/>
          <p:nvPr/>
        </p:nvSpPr>
        <p:spPr>
          <a:xfrm>
            <a:off x="3707904" y="4509120"/>
            <a:ext cx="1797533" cy="830997"/>
          </a:xfrm>
          <a:prstGeom prst="rect">
            <a:avLst/>
          </a:prstGeom>
          <a:noFill/>
        </p:spPr>
        <p:txBody>
          <a:bodyPr wrap="square" rtlCol="0">
            <a:spAutoFit/>
          </a:bodyPr>
          <a:lstStyle/>
          <a:p>
            <a:pPr algn="ctr"/>
            <a:r>
              <a:rPr lang="ja-JP" altLang="en-US" sz="2400" smtClean="0"/>
              <a:t>メイン</a:t>
            </a:r>
            <a:r>
              <a:rPr lang="en-US" altLang="ja-JP" sz="2400" smtClean="0"/>
              <a:t/>
            </a:r>
            <a:br>
              <a:rPr lang="en-US" altLang="ja-JP" sz="2400" smtClean="0"/>
            </a:br>
            <a:r>
              <a:rPr lang="ja-JP" altLang="en-US" sz="2400" smtClean="0"/>
              <a:t>リポジトリ</a:t>
            </a:r>
            <a:endParaRPr kumimoji="1" lang="ja-JP" altLang="en-US"/>
          </a:p>
        </p:txBody>
      </p:sp>
      <p:sp>
        <p:nvSpPr>
          <p:cNvPr id="33" name="テキスト ボックス 32"/>
          <p:cNvSpPr txBox="1"/>
          <p:nvPr/>
        </p:nvSpPr>
        <p:spPr>
          <a:xfrm>
            <a:off x="6363689" y="3841884"/>
            <a:ext cx="1160639" cy="523220"/>
          </a:xfrm>
          <a:prstGeom prst="rect">
            <a:avLst/>
          </a:prstGeom>
          <a:noFill/>
        </p:spPr>
        <p:txBody>
          <a:bodyPr wrap="square" rtlCol="0">
            <a:spAutoFit/>
          </a:bodyPr>
          <a:lstStyle/>
          <a:p>
            <a:r>
              <a:rPr kumimoji="1" lang="en-US" altLang="ja-JP" sz="2800" smtClean="0"/>
              <a:t>PR</a:t>
            </a:r>
            <a:endParaRPr kumimoji="1" lang="ja-JP" altLang="en-US" sz="2000"/>
          </a:p>
        </p:txBody>
      </p:sp>
      <p:sp>
        <p:nvSpPr>
          <p:cNvPr id="34" name="テキスト ボックス 33"/>
          <p:cNvSpPr txBox="1"/>
          <p:nvPr/>
        </p:nvSpPr>
        <p:spPr>
          <a:xfrm>
            <a:off x="5643609" y="4777988"/>
            <a:ext cx="1160639" cy="523220"/>
          </a:xfrm>
          <a:prstGeom prst="rect">
            <a:avLst/>
          </a:prstGeom>
          <a:noFill/>
        </p:spPr>
        <p:txBody>
          <a:bodyPr wrap="square" rtlCol="0">
            <a:spAutoFit/>
          </a:bodyPr>
          <a:lstStyle/>
          <a:p>
            <a:r>
              <a:rPr lang="en-US" altLang="ja-JP" sz="2800" smtClean="0"/>
              <a:t>Fork</a:t>
            </a:r>
            <a:endParaRPr kumimoji="1" lang="ja-JP" altLang="en-US" sz="2000"/>
          </a:p>
        </p:txBody>
      </p:sp>
      <p:sp>
        <p:nvSpPr>
          <p:cNvPr id="36" name="環状矢印 35"/>
          <p:cNvSpPr/>
          <p:nvPr/>
        </p:nvSpPr>
        <p:spPr>
          <a:xfrm rot="11764856">
            <a:off x="2051720" y="5438030"/>
            <a:ext cx="881118" cy="1087314"/>
          </a:xfrm>
          <a:prstGeom prst="circularArrow">
            <a:avLst>
              <a:gd name="adj1" fmla="val 5542"/>
              <a:gd name="adj2" fmla="val 1142319"/>
              <a:gd name="adj3" fmla="val 19918290"/>
              <a:gd name="adj4" fmla="val 2166892"/>
              <a:gd name="adj5" fmla="val 12461"/>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7" name="テキスト ボックス 36"/>
          <p:cNvSpPr txBox="1"/>
          <p:nvPr/>
        </p:nvSpPr>
        <p:spPr>
          <a:xfrm>
            <a:off x="2780184" y="5786100"/>
            <a:ext cx="1224263" cy="523220"/>
          </a:xfrm>
          <a:prstGeom prst="rect">
            <a:avLst/>
          </a:prstGeom>
          <a:noFill/>
        </p:spPr>
        <p:txBody>
          <a:bodyPr wrap="square" rtlCol="0">
            <a:spAutoFit/>
          </a:bodyPr>
          <a:lstStyle/>
          <a:p>
            <a:r>
              <a:rPr lang="ja-JP" altLang="en-US" sz="2800" smtClean="0"/>
              <a:t>②</a:t>
            </a:r>
            <a:r>
              <a:rPr lang="ja-JP" altLang="en-US" sz="2400"/>
              <a:t>変更</a:t>
            </a:r>
            <a:endParaRPr kumimoji="1" lang="ja-JP" altLang="en-US" sz="2000"/>
          </a:p>
        </p:txBody>
      </p:sp>
      <p:sp>
        <p:nvSpPr>
          <p:cNvPr id="38" name="環状矢印 37"/>
          <p:cNvSpPr/>
          <p:nvPr/>
        </p:nvSpPr>
        <p:spPr>
          <a:xfrm rot="11764856">
            <a:off x="8094034" y="5401969"/>
            <a:ext cx="881118" cy="1087314"/>
          </a:xfrm>
          <a:prstGeom prst="circularArrow">
            <a:avLst>
              <a:gd name="adj1" fmla="val 5542"/>
              <a:gd name="adj2" fmla="val 1142319"/>
              <a:gd name="adj3" fmla="val 19918290"/>
              <a:gd name="adj4" fmla="val 2166892"/>
              <a:gd name="adj5" fmla="val 12461"/>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9" name="テキスト ボックス 38"/>
          <p:cNvSpPr txBox="1"/>
          <p:nvPr/>
        </p:nvSpPr>
        <p:spPr>
          <a:xfrm>
            <a:off x="7236296" y="4509120"/>
            <a:ext cx="1797533" cy="830997"/>
          </a:xfrm>
          <a:prstGeom prst="rect">
            <a:avLst/>
          </a:prstGeom>
          <a:noFill/>
        </p:spPr>
        <p:txBody>
          <a:bodyPr wrap="square" rtlCol="0">
            <a:spAutoFit/>
          </a:bodyPr>
          <a:lstStyle/>
          <a:p>
            <a:pPr algn="ctr"/>
            <a:r>
              <a:rPr lang="ja-JP" altLang="en-US" sz="2400" smtClean="0"/>
              <a:t>ローカル</a:t>
            </a:r>
            <a:r>
              <a:rPr lang="en-US" altLang="ja-JP" sz="2400" smtClean="0"/>
              <a:t/>
            </a:r>
            <a:br>
              <a:rPr lang="en-US" altLang="ja-JP" sz="2400" smtClean="0"/>
            </a:br>
            <a:r>
              <a:rPr lang="ja-JP" altLang="en-US" sz="2400" smtClean="0"/>
              <a:t>リポジトリ</a:t>
            </a:r>
            <a:endParaRPr kumimoji="1" lang="ja-JP" altLang="en-US"/>
          </a:p>
        </p:txBody>
      </p:sp>
      <p:sp>
        <p:nvSpPr>
          <p:cNvPr id="40" name="テキスト ボックス 39"/>
          <p:cNvSpPr txBox="1"/>
          <p:nvPr/>
        </p:nvSpPr>
        <p:spPr>
          <a:xfrm>
            <a:off x="182179" y="4509120"/>
            <a:ext cx="1797533" cy="830997"/>
          </a:xfrm>
          <a:prstGeom prst="rect">
            <a:avLst/>
          </a:prstGeom>
          <a:noFill/>
        </p:spPr>
        <p:txBody>
          <a:bodyPr wrap="square" rtlCol="0">
            <a:spAutoFit/>
          </a:bodyPr>
          <a:lstStyle/>
          <a:p>
            <a:pPr algn="ctr"/>
            <a:r>
              <a:rPr lang="ja-JP" altLang="en-US" sz="2400" smtClean="0"/>
              <a:t>ローカル</a:t>
            </a:r>
            <a:r>
              <a:rPr lang="en-US" altLang="ja-JP" sz="2400" smtClean="0"/>
              <a:t/>
            </a:r>
            <a:br>
              <a:rPr lang="en-US" altLang="ja-JP" sz="2400" smtClean="0"/>
            </a:br>
            <a:r>
              <a:rPr lang="ja-JP" altLang="en-US" sz="2400" smtClean="0"/>
              <a:t>リポジトリ</a:t>
            </a:r>
            <a:endParaRPr kumimoji="1" lang="ja-JP" altLang="en-US"/>
          </a:p>
        </p:txBody>
      </p:sp>
    </p:spTree>
    <p:extLst>
      <p:ext uri="{BB962C8B-B14F-4D97-AF65-F5344CB8AC3E}">
        <p14:creationId xmlns:p14="http://schemas.microsoft.com/office/powerpoint/2010/main" val="38914549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smtClean="0"/>
              <a:t>Github</a:t>
            </a:r>
            <a:r>
              <a:rPr kumimoji="1" lang="ja-JP" altLang="en-US" smtClean="0"/>
              <a:t>におけるオーナー</a:t>
            </a:r>
            <a:endParaRPr kumimoji="1" lang="ja-JP" altLang="en-US"/>
          </a:p>
        </p:txBody>
      </p:sp>
      <p:sp>
        <p:nvSpPr>
          <p:cNvPr id="3" name="コンテンツ プレースホルダー 2"/>
          <p:cNvSpPr>
            <a:spLocks noGrp="1"/>
          </p:cNvSpPr>
          <p:nvPr>
            <p:ph idx="1"/>
          </p:nvPr>
        </p:nvSpPr>
        <p:spPr/>
        <p:txBody>
          <a:bodyPr>
            <a:normAutofit/>
          </a:bodyPr>
          <a:lstStyle/>
          <a:p>
            <a:r>
              <a:rPr lang="ja-JP" altLang="en-US" smtClean="0"/>
              <a:t>送信されたプルリクエストの中にはメインリポジトリに取り込むべきではない</a:t>
            </a:r>
            <a:r>
              <a:rPr lang="ja-JP" altLang="en-US"/>
              <a:t>もの</a:t>
            </a:r>
            <a:r>
              <a:rPr lang="ja-JP" altLang="en-US" smtClean="0"/>
              <a:t>もある</a:t>
            </a:r>
            <a:endParaRPr lang="en-US" altLang="ja-JP" smtClean="0"/>
          </a:p>
          <a:p>
            <a:pPr lvl="2"/>
            <a:endParaRPr lang="en-US" altLang="ja-JP" smtClean="0"/>
          </a:p>
          <a:p>
            <a:r>
              <a:rPr lang="ja-JP" altLang="en-US" smtClean="0"/>
              <a:t>プルリクエスト</a:t>
            </a:r>
            <a:r>
              <a:rPr lang="ja-JP" altLang="en-US"/>
              <a:t>を取り込むかどうかを判断する特別な権限を持った</a:t>
            </a:r>
            <a:r>
              <a:rPr lang="ja-JP" altLang="en-US" smtClean="0"/>
              <a:t>開発者（オーナー）がいる</a:t>
            </a:r>
            <a:endParaRPr lang="en-US" altLang="ja-JP"/>
          </a:p>
          <a:p>
            <a:endParaRPr lang="en-US" altLang="ja-JP" smtClean="0"/>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a:t>
            </a:fld>
            <a:endParaRPr lang="ja-JP" altLang="en-US"/>
          </a:p>
        </p:txBody>
      </p:sp>
      <p:pic>
        <p:nvPicPr>
          <p:cNvPr id="6" name="Picture 19" descr="F:\Documents and Settings\masao\My Documents\My Pictures\Microsoft クリップ オーガナイザ\j0433953.png"/>
          <p:cNvPicPr>
            <a:picLocks noChangeAspect="1" noChangeArrowheads="1"/>
          </p:cNvPicPr>
          <p:nvPr/>
        </p:nvPicPr>
        <p:blipFill>
          <a:blip r:embed="rId3" cstate="print"/>
          <a:srcRect/>
          <a:stretch>
            <a:fillRect/>
          </a:stretch>
        </p:blipFill>
        <p:spPr bwMode="auto">
          <a:xfrm flipH="1">
            <a:off x="3011470" y="3717032"/>
            <a:ext cx="910460" cy="1003753"/>
          </a:xfrm>
          <a:prstGeom prst="rect">
            <a:avLst/>
          </a:prstGeom>
          <a:noFill/>
        </p:spPr>
      </p:pic>
      <p:sp>
        <p:nvSpPr>
          <p:cNvPr id="7" name="円柱 6"/>
          <p:cNvSpPr/>
          <p:nvPr/>
        </p:nvSpPr>
        <p:spPr>
          <a:xfrm>
            <a:off x="4307614" y="3856689"/>
            <a:ext cx="991135" cy="936104"/>
          </a:xfrm>
          <a:prstGeom prst="ca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smtClean="0">
                <a:solidFill>
                  <a:schemeClr val="tx1"/>
                </a:solidFill>
              </a:rPr>
              <a:t>git</a:t>
            </a:r>
            <a:endParaRPr kumimoji="1" lang="ja-JP" altLang="en-US">
              <a:solidFill>
                <a:schemeClr val="tx1"/>
              </a:solidFill>
            </a:endParaRPr>
          </a:p>
        </p:txBody>
      </p:sp>
      <p:sp>
        <p:nvSpPr>
          <p:cNvPr id="8" name="テキスト ボックス 7"/>
          <p:cNvSpPr txBox="1"/>
          <p:nvPr/>
        </p:nvSpPr>
        <p:spPr>
          <a:xfrm>
            <a:off x="2726105" y="4680715"/>
            <a:ext cx="1557863" cy="461665"/>
          </a:xfrm>
          <a:prstGeom prst="rect">
            <a:avLst/>
          </a:prstGeom>
          <a:noFill/>
        </p:spPr>
        <p:txBody>
          <a:bodyPr wrap="square" rtlCol="0">
            <a:spAutoFit/>
          </a:bodyPr>
          <a:lstStyle/>
          <a:p>
            <a:pPr algn="ctr"/>
            <a:r>
              <a:rPr kumimoji="1" lang="ja-JP" altLang="en-US" sz="2400" smtClean="0"/>
              <a:t>オーナー</a:t>
            </a:r>
            <a:endParaRPr kumimoji="1" lang="ja-JP" altLang="en-US" sz="2400"/>
          </a:p>
        </p:txBody>
      </p:sp>
      <p:sp>
        <p:nvSpPr>
          <p:cNvPr id="10" name="フローチャート : 複数書類 9"/>
          <p:cNvSpPr/>
          <p:nvPr/>
        </p:nvSpPr>
        <p:spPr>
          <a:xfrm>
            <a:off x="1934017" y="5487615"/>
            <a:ext cx="825425" cy="893713"/>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smtClean="0">
                <a:solidFill>
                  <a:schemeClr val="tx1"/>
                </a:solidFill>
              </a:rPr>
              <a:t>PR</a:t>
            </a:r>
            <a:endParaRPr kumimoji="1" lang="ja-JP" altLang="en-US" sz="2400">
              <a:solidFill>
                <a:schemeClr val="tx1"/>
              </a:solidFill>
            </a:endParaRPr>
          </a:p>
        </p:txBody>
      </p:sp>
      <p:sp>
        <p:nvSpPr>
          <p:cNvPr id="11" name="フローチャート : 複数書類 10"/>
          <p:cNvSpPr/>
          <p:nvPr/>
        </p:nvSpPr>
        <p:spPr>
          <a:xfrm>
            <a:off x="3590201" y="5487615"/>
            <a:ext cx="825425" cy="893713"/>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smtClean="0">
                <a:solidFill>
                  <a:schemeClr val="tx1"/>
                </a:solidFill>
              </a:rPr>
              <a:t>PR</a:t>
            </a:r>
            <a:endParaRPr kumimoji="1" lang="ja-JP" altLang="en-US" sz="2400">
              <a:solidFill>
                <a:schemeClr val="tx1"/>
              </a:solidFill>
            </a:endParaRPr>
          </a:p>
        </p:txBody>
      </p:sp>
      <p:sp>
        <p:nvSpPr>
          <p:cNvPr id="12" name="フローチャート : 複数書類 11"/>
          <p:cNvSpPr/>
          <p:nvPr/>
        </p:nvSpPr>
        <p:spPr>
          <a:xfrm>
            <a:off x="5246385" y="5487615"/>
            <a:ext cx="825425" cy="893713"/>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smtClean="0">
                <a:solidFill>
                  <a:schemeClr val="tx1"/>
                </a:solidFill>
              </a:rPr>
              <a:t>PR</a:t>
            </a:r>
            <a:endParaRPr kumimoji="1" lang="ja-JP" altLang="en-US" sz="2400">
              <a:solidFill>
                <a:schemeClr val="tx1"/>
              </a:solidFill>
            </a:endParaRPr>
          </a:p>
        </p:txBody>
      </p:sp>
      <p:sp>
        <p:nvSpPr>
          <p:cNvPr id="13" name="フローチャート : 複数書類 12"/>
          <p:cNvSpPr/>
          <p:nvPr/>
        </p:nvSpPr>
        <p:spPr>
          <a:xfrm>
            <a:off x="6902569" y="5487615"/>
            <a:ext cx="825425" cy="893713"/>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smtClean="0">
                <a:solidFill>
                  <a:schemeClr val="tx1"/>
                </a:solidFill>
              </a:rPr>
              <a:t>PR</a:t>
            </a:r>
            <a:endParaRPr kumimoji="1" lang="ja-JP" altLang="en-US" sz="2400">
              <a:solidFill>
                <a:schemeClr val="tx1"/>
              </a:solidFill>
            </a:endParaRPr>
          </a:p>
        </p:txBody>
      </p:sp>
      <p:cxnSp>
        <p:nvCxnSpPr>
          <p:cNvPr id="14" name="直線矢印コネクタ 13"/>
          <p:cNvCxnSpPr/>
          <p:nvPr/>
        </p:nvCxnSpPr>
        <p:spPr>
          <a:xfrm flipV="1">
            <a:off x="4279457" y="4911548"/>
            <a:ext cx="246848" cy="42566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p:nvPr/>
        </p:nvCxnSpPr>
        <p:spPr>
          <a:xfrm flipH="1" flipV="1">
            <a:off x="5462409" y="4911548"/>
            <a:ext cx="1738552" cy="37485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8" name="図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39627" y="5934471"/>
            <a:ext cx="699392" cy="611827"/>
          </a:xfrm>
          <a:prstGeom prst="rect">
            <a:avLst/>
          </a:prstGeom>
        </p:spPr>
      </p:pic>
      <p:pic>
        <p:nvPicPr>
          <p:cNvPr id="19" name="図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52120" y="5949280"/>
            <a:ext cx="699392" cy="611827"/>
          </a:xfrm>
          <a:prstGeom prst="rect">
            <a:avLst/>
          </a:prstGeom>
        </p:spPr>
      </p:pic>
      <p:sp>
        <p:nvSpPr>
          <p:cNvPr id="20" name="テキスト ボックス 19"/>
          <p:cNvSpPr txBox="1"/>
          <p:nvPr/>
        </p:nvSpPr>
        <p:spPr>
          <a:xfrm>
            <a:off x="1600290" y="5055567"/>
            <a:ext cx="1557863" cy="461665"/>
          </a:xfrm>
          <a:prstGeom prst="rect">
            <a:avLst/>
          </a:prstGeom>
          <a:noFill/>
        </p:spPr>
        <p:txBody>
          <a:bodyPr wrap="square" rtlCol="0">
            <a:spAutoFit/>
          </a:bodyPr>
          <a:lstStyle/>
          <a:p>
            <a:pPr algn="ctr"/>
            <a:r>
              <a:rPr kumimoji="1" lang="en-US" altLang="ja-JP" sz="2400" i="1" smtClean="0">
                <a:solidFill>
                  <a:srgbClr val="FF0000"/>
                </a:solidFill>
              </a:rPr>
              <a:t>NG</a:t>
            </a:r>
            <a:endParaRPr kumimoji="1" lang="ja-JP" altLang="en-US" sz="2400" i="1">
              <a:solidFill>
                <a:srgbClr val="FF0000"/>
              </a:solidFill>
            </a:endParaRPr>
          </a:p>
        </p:txBody>
      </p:sp>
      <p:sp>
        <p:nvSpPr>
          <p:cNvPr id="21" name="テキスト ボックス 20"/>
          <p:cNvSpPr txBox="1"/>
          <p:nvPr/>
        </p:nvSpPr>
        <p:spPr>
          <a:xfrm>
            <a:off x="4912658" y="5055567"/>
            <a:ext cx="1557863" cy="461665"/>
          </a:xfrm>
          <a:prstGeom prst="rect">
            <a:avLst/>
          </a:prstGeom>
          <a:noFill/>
        </p:spPr>
        <p:txBody>
          <a:bodyPr wrap="square" rtlCol="0">
            <a:spAutoFit/>
          </a:bodyPr>
          <a:lstStyle/>
          <a:p>
            <a:pPr algn="ctr"/>
            <a:r>
              <a:rPr kumimoji="1" lang="en-US" altLang="ja-JP" sz="2400" i="1" smtClean="0">
                <a:solidFill>
                  <a:srgbClr val="FF0000"/>
                </a:solidFill>
              </a:rPr>
              <a:t>NG</a:t>
            </a:r>
            <a:endParaRPr kumimoji="1" lang="ja-JP" altLang="en-US" sz="2400" i="1">
              <a:solidFill>
                <a:srgbClr val="FF0000"/>
              </a:solidFill>
            </a:endParaRPr>
          </a:p>
        </p:txBody>
      </p:sp>
      <p:sp>
        <p:nvSpPr>
          <p:cNvPr id="22" name="テキスト ボックス 21"/>
          <p:cNvSpPr txBox="1"/>
          <p:nvPr/>
        </p:nvSpPr>
        <p:spPr>
          <a:xfrm>
            <a:off x="6686545" y="5055567"/>
            <a:ext cx="1557863" cy="461665"/>
          </a:xfrm>
          <a:prstGeom prst="rect">
            <a:avLst/>
          </a:prstGeom>
          <a:noFill/>
        </p:spPr>
        <p:txBody>
          <a:bodyPr wrap="square" rtlCol="0">
            <a:spAutoFit/>
          </a:bodyPr>
          <a:lstStyle/>
          <a:p>
            <a:pPr algn="ctr"/>
            <a:r>
              <a:rPr kumimoji="1" lang="en-US" altLang="ja-JP" sz="2400" b="1" i="1" smtClean="0">
                <a:solidFill>
                  <a:schemeClr val="accent3">
                    <a:lumMod val="50000"/>
                  </a:schemeClr>
                </a:solidFill>
              </a:rPr>
              <a:t>OK</a:t>
            </a:r>
            <a:endParaRPr kumimoji="1" lang="ja-JP" altLang="en-US" sz="2400" b="1" i="1">
              <a:solidFill>
                <a:schemeClr val="accent3">
                  <a:lumMod val="50000"/>
                </a:schemeClr>
              </a:solidFill>
            </a:endParaRPr>
          </a:p>
        </p:txBody>
      </p:sp>
      <p:sp>
        <p:nvSpPr>
          <p:cNvPr id="25" name="テキスト ボックス 24"/>
          <p:cNvSpPr txBox="1"/>
          <p:nvPr/>
        </p:nvSpPr>
        <p:spPr>
          <a:xfrm>
            <a:off x="3230161" y="5085184"/>
            <a:ext cx="1557863" cy="461665"/>
          </a:xfrm>
          <a:prstGeom prst="rect">
            <a:avLst/>
          </a:prstGeom>
          <a:noFill/>
        </p:spPr>
        <p:txBody>
          <a:bodyPr wrap="square" rtlCol="0">
            <a:spAutoFit/>
          </a:bodyPr>
          <a:lstStyle/>
          <a:p>
            <a:pPr algn="ctr"/>
            <a:r>
              <a:rPr kumimoji="1" lang="en-US" altLang="ja-JP" sz="2400" b="1" i="1" smtClean="0">
                <a:solidFill>
                  <a:schemeClr val="accent3">
                    <a:lumMod val="50000"/>
                  </a:schemeClr>
                </a:solidFill>
              </a:rPr>
              <a:t>OK</a:t>
            </a:r>
            <a:endParaRPr kumimoji="1" lang="ja-JP" altLang="en-US" sz="2400" b="1" i="1">
              <a:solidFill>
                <a:schemeClr val="accent3">
                  <a:lumMod val="50000"/>
                </a:schemeClr>
              </a:solidFill>
            </a:endParaRPr>
          </a:p>
        </p:txBody>
      </p:sp>
    </p:spTree>
    <p:extLst>
      <p:ext uri="{BB962C8B-B14F-4D97-AF65-F5344CB8AC3E}">
        <p14:creationId xmlns:p14="http://schemas.microsoft.com/office/powerpoint/2010/main" val="41779334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オーナーの選出</a:t>
            </a:r>
            <a:endParaRPr kumimoji="1" lang="ja-JP" altLang="en-US"/>
          </a:p>
        </p:txBody>
      </p:sp>
      <p:sp>
        <p:nvSpPr>
          <p:cNvPr id="3" name="コンテンツ プレースホルダー 2"/>
          <p:cNvSpPr>
            <a:spLocks noGrp="1"/>
          </p:cNvSpPr>
          <p:nvPr>
            <p:ph idx="1"/>
          </p:nvPr>
        </p:nvSpPr>
        <p:spPr/>
        <p:txBody>
          <a:bodyPr/>
          <a:lstStyle/>
          <a:p>
            <a:r>
              <a:rPr lang="ja-JP" altLang="en-US" smtClean="0"/>
              <a:t>オーナー権限は自動的に与えられる訳ではない</a:t>
            </a:r>
            <a:endParaRPr lang="en-US" altLang="ja-JP" smtClean="0"/>
          </a:p>
          <a:p>
            <a:pPr lvl="1"/>
            <a:endParaRPr lang="en-US" altLang="ja-JP" smtClean="0"/>
          </a:p>
          <a:p>
            <a:r>
              <a:rPr lang="ja-JP" altLang="en-US" smtClean="0"/>
              <a:t>開発者のこれまでの活動内容を</a:t>
            </a:r>
            <a:r>
              <a:rPr lang="ja-JP" altLang="en-US"/>
              <a:t>管理者や既存のオーナーが</a:t>
            </a:r>
            <a:r>
              <a:rPr lang="ja-JP" altLang="en-US" smtClean="0"/>
              <a:t>評価しオーナー権限が与えられる</a:t>
            </a:r>
            <a:r>
              <a:rPr kumimoji="1" lang="en-US" altLang="ja-JP" sz="2000" smtClean="0"/>
              <a:t>[2]</a:t>
            </a:r>
            <a:endParaRPr kumimoji="1" lang="en-US" altLang="ja-JP" smtClean="0"/>
          </a:p>
          <a:p>
            <a:pPr marL="457200" lvl="1" indent="0">
              <a:buNone/>
            </a:pPr>
            <a:endParaRPr lang="en-US" altLang="ja-JP" smtClean="0"/>
          </a:p>
          <a:p>
            <a:r>
              <a:rPr lang="ja-JP" altLang="en-US" smtClean="0"/>
              <a:t>オーナー選出にはコストがかかる</a:t>
            </a:r>
            <a:endParaRPr lang="en-US" altLang="ja-JP" smtClean="0"/>
          </a:p>
          <a:p>
            <a:pPr lvl="1"/>
            <a:r>
              <a:rPr kumimoji="1" lang="ja-JP" altLang="en-US" smtClean="0"/>
              <a:t>大規模プロジェクトでは選出対象の開発者のこれまでの活動内容を把握することは困難</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4</a:t>
            </a:fld>
            <a:endParaRPr lang="ja-JP" altLang="en-US"/>
          </a:p>
        </p:txBody>
      </p:sp>
      <p:sp>
        <p:nvSpPr>
          <p:cNvPr id="6" name="テキスト ボックス 4"/>
          <p:cNvSpPr txBox="1">
            <a:spLocks noChangeArrowheads="1"/>
          </p:cNvSpPr>
          <p:nvPr/>
        </p:nvSpPr>
        <p:spPr bwMode="auto">
          <a:xfrm>
            <a:off x="287752" y="5991671"/>
            <a:ext cx="8643328" cy="461665"/>
          </a:xfrm>
          <a:prstGeom prst="rect">
            <a:avLst/>
          </a:prstGeom>
          <a:noFill/>
          <a:ln w="9525">
            <a:noFill/>
            <a:miter lim="800000"/>
            <a:headEnd/>
            <a:tailEnd/>
          </a:ln>
        </p:spPr>
        <p:txBody>
          <a:bodyPr wrap="none">
            <a:spAutoFit/>
          </a:bodyPr>
          <a:lstStyle/>
          <a:p>
            <a:pPr algn="ctr"/>
            <a:r>
              <a:rPr lang="en-US" altLang="ja-JP" sz="1200" smtClean="0"/>
              <a:t>[2] </a:t>
            </a:r>
            <a:r>
              <a:rPr lang="en-US" altLang="ja-JP" sz="1200" dirty="0" smtClean="0"/>
              <a:t>C. Jensen and W. </a:t>
            </a:r>
            <a:r>
              <a:rPr lang="en-US" altLang="ja-JP" sz="1200" dirty="0" err="1" smtClean="0"/>
              <a:t>Scacchi</a:t>
            </a:r>
            <a:r>
              <a:rPr lang="en-US" altLang="ja-JP" sz="1200" dirty="0" smtClean="0"/>
              <a:t>. Role Migration and Advancement Processes in OSSD Projects: A Comparative Case Study. </a:t>
            </a:r>
          </a:p>
          <a:p>
            <a:pPr algn="ctr"/>
            <a:r>
              <a:rPr lang="en-US" altLang="ja-JP" sz="1200" dirty="0" smtClean="0"/>
              <a:t>Proceedings of the 29</a:t>
            </a:r>
            <a:r>
              <a:rPr lang="en-US" altLang="ja-JP" sz="1200" baseline="30000" dirty="0" smtClean="0"/>
              <a:t>th</a:t>
            </a:r>
            <a:r>
              <a:rPr lang="en-US" altLang="ja-JP" sz="1200" dirty="0" smtClean="0"/>
              <a:t> International conference on software engineering (ICSE’07), pp.364-374, 2007</a:t>
            </a:r>
            <a:endParaRPr lang="ja-JP" altLang="en-US" sz="1200" dirty="0"/>
          </a:p>
        </p:txBody>
      </p:sp>
    </p:spTree>
    <p:extLst>
      <p:ext uri="{BB962C8B-B14F-4D97-AF65-F5344CB8AC3E}">
        <p14:creationId xmlns:p14="http://schemas.microsoft.com/office/powerpoint/2010/main" val="19974670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先行研究</a:t>
            </a:r>
            <a:endParaRPr kumimoji="1" lang="ja-JP" altLang="en-US"/>
          </a:p>
        </p:txBody>
      </p:sp>
      <p:sp>
        <p:nvSpPr>
          <p:cNvPr id="3" name="コンテンツ プレースホルダー 2"/>
          <p:cNvSpPr>
            <a:spLocks noGrp="1"/>
          </p:cNvSpPr>
          <p:nvPr>
            <p:ph idx="1"/>
          </p:nvPr>
        </p:nvSpPr>
        <p:spPr/>
        <p:txBody>
          <a:bodyPr>
            <a:normAutofit/>
          </a:bodyPr>
          <a:lstStyle/>
          <a:p>
            <a:r>
              <a:rPr lang="ja-JP" altLang="en-US"/>
              <a:t>開発者の活動量を</a:t>
            </a:r>
            <a:r>
              <a:rPr lang="ja-JP" altLang="en-US" smtClean="0"/>
              <a:t>用いたオーナー候補者</a:t>
            </a:r>
            <a:r>
              <a:rPr lang="ja-JP" altLang="en-US"/>
              <a:t>予測</a:t>
            </a:r>
            <a:r>
              <a:rPr lang="en-US" altLang="ja-JP" sz="2000" smtClean="0"/>
              <a:t>[3]</a:t>
            </a:r>
            <a:endParaRPr lang="en-US" altLang="ja-JP"/>
          </a:p>
          <a:p>
            <a:pPr lvl="1"/>
            <a:r>
              <a:rPr lang="ja-JP" altLang="en-US" smtClean="0"/>
              <a:t>開発者の活動メトリクスを用いて</a:t>
            </a:r>
            <a:r>
              <a:rPr lang="ja-JP" altLang="en-US"/>
              <a:t>現在オーナー権限を持たない開発者が</a:t>
            </a:r>
            <a:r>
              <a:rPr lang="ja-JP" altLang="en-US" smtClean="0"/>
              <a:t>将来オーナーになるかを予測</a:t>
            </a:r>
            <a:endParaRPr lang="en-US" altLang="ja-JP" smtClean="0"/>
          </a:p>
          <a:p>
            <a:pPr lvl="1"/>
            <a:r>
              <a:rPr lang="ja-JP" altLang="en-US" smtClean="0"/>
              <a:t>活動メトリクス</a:t>
            </a:r>
            <a:endParaRPr lang="en-US" altLang="ja-JP" smtClean="0"/>
          </a:p>
          <a:p>
            <a:pPr lvl="2"/>
            <a:r>
              <a:rPr lang="ja-JP" altLang="en-US" smtClean="0"/>
              <a:t>活動期間，コメント投稿数，レビュー数など</a:t>
            </a:r>
            <a:endParaRPr lang="en-US" altLang="ja-JP" smtClean="0"/>
          </a:p>
          <a:p>
            <a:pPr lvl="2"/>
            <a:endParaRPr lang="ja-JP" altLang="en-US"/>
          </a:p>
          <a:p>
            <a:r>
              <a:rPr lang="ja-JP" altLang="en-US" smtClean="0"/>
              <a:t>先行研究では活動期間が長く継続的に貢献している開発者を予測するモデル</a:t>
            </a:r>
          </a:p>
          <a:p>
            <a:endParaRPr lang="ja-JP" altLang="en-US" smtClean="0"/>
          </a:p>
          <a:p>
            <a:endParaRPr kumimoji="1" lang="ja-JP" altLang="en-US"/>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5</a:t>
            </a:fld>
            <a:endParaRPr lang="ja-JP" altLang="en-US"/>
          </a:p>
        </p:txBody>
      </p:sp>
      <p:sp>
        <p:nvSpPr>
          <p:cNvPr id="6" name="テキスト ボックス 4"/>
          <p:cNvSpPr txBox="1">
            <a:spLocks noChangeArrowheads="1"/>
          </p:cNvSpPr>
          <p:nvPr/>
        </p:nvSpPr>
        <p:spPr bwMode="auto">
          <a:xfrm>
            <a:off x="49355" y="5805264"/>
            <a:ext cx="8987141" cy="615553"/>
          </a:xfrm>
          <a:prstGeom prst="rect">
            <a:avLst/>
          </a:prstGeom>
          <a:noFill/>
          <a:ln w="9525">
            <a:noFill/>
            <a:miter lim="800000"/>
            <a:headEnd/>
            <a:tailEnd/>
          </a:ln>
        </p:spPr>
        <p:txBody>
          <a:bodyPr wrap="square">
            <a:spAutoFit/>
          </a:bodyPr>
          <a:lstStyle/>
          <a:p>
            <a:pPr algn="ctr"/>
            <a:r>
              <a:rPr lang="en-US" altLang="ja-JP" baseline="30000" smtClean="0"/>
              <a:t>[3]</a:t>
            </a:r>
            <a:r>
              <a:rPr lang="en-US" altLang="ja-JP" smtClean="0"/>
              <a:t> </a:t>
            </a:r>
            <a:r>
              <a:rPr lang="ja-JP" altLang="en-US" sz="1600" baseline="30000" dirty="0" smtClean="0"/>
              <a:t>伊原</a:t>
            </a:r>
            <a:r>
              <a:rPr lang="ja-JP" altLang="en-US" sz="1600" baseline="30000" dirty="0"/>
              <a:t>彰</a:t>
            </a:r>
            <a:r>
              <a:rPr lang="ja-JP" altLang="en-US" sz="1600" baseline="30000" dirty="0" smtClean="0"/>
              <a:t>紀，亀井</a:t>
            </a:r>
            <a:r>
              <a:rPr lang="ja-JP" altLang="en-US" sz="1600" baseline="30000" dirty="0"/>
              <a:t>靖</a:t>
            </a:r>
            <a:r>
              <a:rPr lang="ja-JP" altLang="en-US" sz="1600" baseline="30000" dirty="0" smtClean="0"/>
              <a:t>高</a:t>
            </a:r>
            <a:r>
              <a:rPr lang="ja-JP" altLang="en-US" sz="1600" baseline="30000" dirty="0"/>
              <a:t>，</a:t>
            </a:r>
            <a:r>
              <a:rPr lang="ja-JP" altLang="en-US" sz="1600" baseline="30000" dirty="0" smtClean="0"/>
              <a:t>大平</a:t>
            </a:r>
            <a:r>
              <a:rPr lang="ja-JP" altLang="en-US" sz="1600" baseline="30000" dirty="0"/>
              <a:t>雅</a:t>
            </a:r>
            <a:r>
              <a:rPr lang="ja-JP" altLang="en-US" sz="1600" baseline="30000" dirty="0" smtClean="0"/>
              <a:t>雄</a:t>
            </a:r>
            <a:r>
              <a:rPr lang="ja-JP" altLang="en-US" sz="1600" baseline="30000" dirty="0"/>
              <a:t>，</a:t>
            </a:r>
            <a:r>
              <a:rPr lang="ja-JP" altLang="en-US" sz="1600" baseline="30000" dirty="0" smtClean="0"/>
              <a:t>松本健一，鵜</a:t>
            </a:r>
            <a:r>
              <a:rPr lang="ja-JP" altLang="en-US" sz="1600" baseline="30000" dirty="0"/>
              <a:t>林尚</a:t>
            </a:r>
            <a:r>
              <a:rPr lang="ja-JP" altLang="en-US" sz="1600" baseline="30000" dirty="0" smtClean="0"/>
              <a:t>靖</a:t>
            </a:r>
            <a:r>
              <a:rPr lang="ja-JP" altLang="en-US" sz="1600" baseline="30000" dirty="0"/>
              <a:t>：</a:t>
            </a:r>
            <a:r>
              <a:rPr lang="en-US" altLang="ja-JP" sz="1600" baseline="30000" dirty="0" smtClean="0"/>
              <a:t>OSS</a:t>
            </a:r>
            <a:r>
              <a:rPr lang="ja-JP" altLang="en-US" sz="1600" baseline="30000" dirty="0" smtClean="0"/>
              <a:t>プロジェクト</a:t>
            </a:r>
            <a:r>
              <a:rPr lang="ja-JP" altLang="en-US" sz="1600" baseline="30000" dirty="0"/>
              <a:t>における開発者の活動量を用いた</a:t>
            </a:r>
            <a:r>
              <a:rPr lang="ja-JP" altLang="en-US" sz="1600" baseline="30000" dirty="0" smtClean="0"/>
              <a:t>コミッター候補者</a:t>
            </a:r>
            <a:r>
              <a:rPr lang="ja-JP" altLang="en-US" sz="1600" baseline="30000" smtClean="0"/>
              <a:t>予測，</a:t>
            </a:r>
            <a:r>
              <a:rPr lang="en-US" altLang="ja-JP" sz="1600" baseline="30000" smtClean="0"/>
              <a:t/>
            </a:r>
            <a:br>
              <a:rPr lang="en-US" altLang="ja-JP" sz="1600" baseline="30000" smtClean="0"/>
            </a:br>
            <a:r>
              <a:rPr lang="ja-JP" altLang="en-US" sz="1600" baseline="30000" smtClean="0"/>
              <a:t>電子</a:t>
            </a:r>
            <a:r>
              <a:rPr lang="ja-JP" altLang="en-US" sz="1600" baseline="30000" dirty="0"/>
              <a:t>情報通信学会</a:t>
            </a:r>
            <a:r>
              <a:rPr lang="ja-JP" altLang="en-US" sz="1600" baseline="30000" dirty="0" smtClean="0"/>
              <a:t>論文誌，</a:t>
            </a:r>
            <a:r>
              <a:rPr lang="en-US" altLang="ja-JP" sz="1600" baseline="30000" dirty="0" smtClean="0"/>
              <a:t>Vol.95</a:t>
            </a:r>
            <a:r>
              <a:rPr lang="ja-JP" altLang="en-US" sz="1600" baseline="30000" dirty="0" err="1" smtClean="0"/>
              <a:t>，</a:t>
            </a:r>
            <a:r>
              <a:rPr lang="en-US" altLang="ja-JP" sz="1600" baseline="30000" dirty="0" smtClean="0"/>
              <a:t>No.2</a:t>
            </a:r>
            <a:r>
              <a:rPr lang="ja-JP" altLang="en-US" sz="1600" baseline="30000" dirty="0" err="1" smtClean="0"/>
              <a:t>，</a:t>
            </a:r>
            <a:r>
              <a:rPr lang="en-US" altLang="ja-JP" sz="1600" baseline="30000" dirty="0" smtClean="0"/>
              <a:t>pp.237–249</a:t>
            </a:r>
            <a:r>
              <a:rPr lang="ja-JP" altLang="en-US" sz="1600" baseline="30000" dirty="0" err="1" smtClean="0"/>
              <a:t>，</a:t>
            </a:r>
            <a:r>
              <a:rPr lang="en-US" altLang="ja-JP" sz="1600" baseline="30000" dirty="0" smtClean="0"/>
              <a:t>2012</a:t>
            </a:r>
            <a:endParaRPr lang="ja-JP" altLang="en-US" sz="1600" dirty="0"/>
          </a:p>
        </p:txBody>
      </p:sp>
    </p:spTree>
    <p:extLst>
      <p:ext uri="{BB962C8B-B14F-4D97-AF65-F5344CB8AC3E}">
        <p14:creationId xmlns:p14="http://schemas.microsoft.com/office/powerpoint/2010/main" val="22802463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モジュールオーナー</a:t>
            </a:r>
            <a:endParaRPr kumimoji="1" lang="ja-JP" altLang="en-US"/>
          </a:p>
        </p:txBody>
      </p:sp>
      <p:sp>
        <p:nvSpPr>
          <p:cNvPr id="3" name="コンテンツ プレースホルダー 2"/>
          <p:cNvSpPr>
            <a:spLocks noGrp="1"/>
          </p:cNvSpPr>
          <p:nvPr>
            <p:ph idx="1"/>
          </p:nvPr>
        </p:nvSpPr>
        <p:spPr/>
        <p:txBody>
          <a:bodyPr>
            <a:normAutofit/>
          </a:bodyPr>
          <a:lstStyle/>
          <a:p>
            <a:r>
              <a:rPr lang="ja-JP" altLang="en-US" smtClean="0"/>
              <a:t>オーナー</a:t>
            </a:r>
            <a:r>
              <a:rPr lang="ja-JP" altLang="en-US"/>
              <a:t>はモジュールごとに決められている</a:t>
            </a:r>
          </a:p>
          <a:p>
            <a:pPr lvl="1"/>
            <a:r>
              <a:rPr lang="ja-JP" altLang="en-US" smtClean="0"/>
              <a:t>大規模プロジェクト</a:t>
            </a:r>
            <a:r>
              <a:rPr lang="ja-JP" altLang="en-US"/>
              <a:t>で</a:t>
            </a:r>
            <a:r>
              <a:rPr lang="ja-JP" altLang="en-US" smtClean="0"/>
              <a:t>は全体</a:t>
            </a:r>
            <a:r>
              <a:rPr lang="ja-JP" altLang="en-US"/>
              <a:t>を理解するの</a:t>
            </a:r>
            <a:r>
              <a:rPr lang="ja-JP" altLang="en-US" smtClean="0"/>
              <a:t>は難しい</a:t>
            </a:r>
            <a:endParaRPr lang="en-US" altLang="ja-JP"/>
          </a:p>
          <a:p>
            <a:pPr lvl="2"/>
            <a:endParaRPr kumimoji="1" lang="en-US" altLang="ja-JP" smtClean="0"/>
          </a:p>
          <a:p>
            <a:r>
              <a:rPr lang="ja-JP" altLang="en-US" smtClean="0"/>
              <a:t>モジュールオーナー</a:t>
            </a:r>
            <a:endParaRPr lang="en-US" altLang="ja-JP" smtClean="0"/>
          </a:p>
          <a:p>
            <a:pPr lvl="1"/>
            <a:r>
              <a:rPr lang="ja-JP" altLang="en-US" smtClean="0"/>
              <a:t>特定のモジュールを担当しているオーナー</a:t>
            </a:r>
            <a:endParaRPr lang="en-US" altLang="ja-JP" smtClean="0"/>
          </a:p>
          <a:p>
            <a:pPr lvl="2"/>
            <a:endParaRPr kumimoji="1" lang="en-US" altLang="ja-JP" smtClean="0"/>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6</a:t>
            </a:fld>
            <a:endParaRPr lang="ja-JP" altLang="en-US"/>
          </a:p>
        </p:txBody>
      </p:sp>
      <p:cxnSp>
        <p:nvCxnSpPr>
          <p:cNvPr id="9" name="直線コネクタ 8"/>
          <p:cNvCxnSpPr/>
          <p:nvPr/>
        </p:nvCxnSpPr>
        <p:spPr>
          <a:xfrm>
            <a:off x="4572000" y="3933056"/>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5292080" y="4365104"/>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6732240" y="4365104"/>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3851920" y="4365104"/>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2339752" y="4365104"/>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flipH="1">
            <a:off x="5256076" y="4365104"/>
            <a:ext cx="147616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flipH="1">
            <a:off x="2326595" y="4365104"/>
            <a:ext cx="292948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テキスト ボックス 23"/>
          <p:cNvSpPr txBox="1"/>
          <p:nvPr/>
        </p:nvSpPr>
        <p:spPr>
          <a:xfrm>
            <a:off x="1547664" y="4869160"/>
            <a:ext cx="1557863" cy="769441"/>
          </a:xfrm>
          <a:prstGeom prst="rect">
            <a:avLst/>
          </a:prstGeom>
          <a:noFill/>
        </p:spPr>
        <p:txBody>
          <a:bodyPr wrap="square" rtlCol="0">
            <a:spAutoFit/>
          </a:bodyPr>
          <a:lstStyle/>
          <a:p>
            <a:pPr algn="ctr"/>
            <a:r>
              <a:rPr kumimoji="1" lang="ja-JP" altLang="en-US" sz="2000" smtClean="0"/>
              <a:t>モジュール</a:t>
            </a:r>
            <a:r>
              <a:rPr kumimoji="1" lang="en-US" altLang="ja-JP" sz="2400" b="1" smtClean="0"/>
              <a:t>A</a:t>
            </a:r>
            <a:endParaRPr kumimoji="1" lang="ja-JP" altLang="en-US" sz="2000" b="1"/>
          </a:p>
        </p:txBody>
      </p:sp>
      <p:sp>
        <p:nvSpPr>
          <p:cNvPr id="25" name="テキスト ボックス 24"/>
          <p:cNvSpPr txBox="1"/>
          <p:nvPr/>
        </p:nvSpPr>
        <p:spPr>
          <a:xfrm>
            <a:off x="3086145" y="4869160"/>
            <a:ext cx="1557863" cy="769441"/>
          </a:xfrm>
          <a:prstGeom prst="rect">
            <a:avLst/>
          </a:prstGeom>
          <a:noFill/>
        </p:spPr>
        <p:txBody>
          <a:bodyPr wrap="square" rtlCol="0">
            <a:spAutoFit/>
          </a:bodyPr>
          <a:lstStyle/>
          <a:p>
            <a:pPr algn="ctr"/>
            <a:r>
              <a:rPr kumimoji="1" lang="ja-JP" altLang="en-US" sz="2000" smtClean="0"/>
              <a:t>モジュール</a:t>
            </a:r>
            <a:r>
              <a:rPr kumimoji="1" lang="en-US" altLang="ja-JP" sz="2400" b="1" smtClean="0"/>
              <a:t>B</a:t>
            </a:r>
            <a:endParaRPr kumimoji="1" lang="ja-JP" altLang="en-US" sz="2400" b="1"/>
          </a:p>
        </p:txBody>
      </p:sp>
      <p:sp>
        <p:nvSpPr>
          <p:cNvPr id="26" name="テキスト ボックス 25"/>
          <p:cNvSpPr txBox="1"/>
          <p:nvPr/>
        </p:nvSpPr>
        <p:spPr>
          <a:xfrm>
            <a:off x="4526305" y="4869160"/>
            <a:ext cx="1557863" cy="769441"/>
          </a:xfrm>
          <a:prstGeom prst="rect">
            <a:avLst/>
          </a:prstGeom>
          <a:noFill/>
        </p:spPr>
        <p:txBody>
          <a:bodyPr wrap="square" rtlCol="0">
            <a:spAutoFit/>
          </a:bodyPr>
          <a:lstStyle/>
          <a:p>
            <a:pPr algn="ctr"/>
            <a:r>
              <a:rPr kumimoji="1" lang="ja-JP" altLang="en-US" sz="2000" smtClean="0"/>
              <a:t>モジュール</a:t>
            </a:r>
            <a:r>
              <a:rPr kumimoji="1" lang="en-US" altLang="ja-JP" sz="2400" b="1" smtClean="0"/>
              <a:t>C</a:t>
            </a:r>
            <a:endParaRPr kumimoji="1" lang="ja-JP" altLang="en-US" sz="2400" b="1"/>
          </a:p>
        </p:txBody>
      </p:sp>
      <p:sp>
        <p:nvSpPr>
          <p:cNvPr id="27" name="テキスト ボックス 26"/>
          <p:cNvSpPr txBox="1"/>
          <p:nvPr/>
        </p:nvSpPr>
        <p:spPr>
          <a:xfrm>
            <a:off x="5940152" y="4869160"/>
            <a:ext cx="1557863" cy="769441"/>
          </a:xfrm>
          <a:prstGeom prst="rect">
            <a:avLst/>
          </a:prstGeom>
          <a:noFill/>
        </p:spPr>
        <p:txBody>
          <a:bodyPr wrap="square" rtlCol="0">
            <a:spAutoFit/>
          </a:bodyPr>
          <a:lstStyle/>
          <a:p>
            <a:pPr algn="ctr"/>
            <a:r>
              <a:rPr kumimoji="1" lang="ja-JP" altLang="en-US" sz="2000" smtClean="0"/>
              <a:t>モジュール</a:t>
            </a:r>
            <a:r>
              <a:rPr kumimoji="1" lang="en-US" altLang="ja-JP" sz="2400" b="1" smtClean="0"/>
              <a:t>D</a:t>
            </a:r>
            <a:endParaRPr kumimoji="1" lang="ja-JP" altLang="en-US" sz="2400" b="1"/>
          </a:p>
        </p:txBody>
      </p:sp>
      <p:pic>
        <p:nvPicPr>
          <p:cNvPr id="28" name="Picture 2" descr="F:\HOME\Downloads\MC90043394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951519" y="5489039"/>
            <a:ext cx="820281" cy="82028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F:\HOME\Downloads\MC90043487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3491960" y="5589320"/>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F:\HOME\Downloads\MC90043394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4932120" y="5589320"/>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3" descr="F:\Documents and Settings\masao\My Documents\My Pictures\Microsoft クリップ オーガナイザ\j0432621.png"/>
          <p:cNvPicPr>
            <a:picLocks noChangeAspect="1" noChangeArrowheads="1"/>
          </p:cNvPicPr>
          <p:nvPr/>
        </p:nvPicPr>
        <p:blipFill>
          <a:blip r:embed="rId6" cstate="print"/>
          <a:srcRect/>
          <a:stretch>
            <a:fillRect/>
          </a:stretch>
        </p:blipFill>
        <p:spPr bwMode="auto">
          <a:xfrm flipH="1">
            <a:off x="6012160" y="5602397"/>
            <a:ext cx="706923" cy="706923"/>
          </a:xfrm>
          <a:prstGeom prst="rect">
            <a:avLst/>
          </a:prstGeom>
          <a:noFill/>
        </p:spPr>
      </p:pic>
      <p:pic>
        <p:nvPicPr>
          <p:cNvPr id="35" name="Picture 27" descr="F:\Documents and Settings\masao\My Documents\My Pictures\Microsoft クリップ オーガナイザ\j0433947.png"/>
          <p:cNvPicPr>
            <a:picLocks noChangeAspect="1" noChangeArrowheads="1"/>
          </p:cNvPicPr>
          <p:nvPr/>
        </p:nvPicPr>
        <p:blipFill>
          <a:blip r:embed="rId7" cstate="print"/>
          <a:srcRect/>
          <a:stretch>
            <a:fillRect/>
          </a:stretch>
        </p:blipFill>
        <p:spPr bwMode="auto">
          <a:xfrm flipH="1">
            <a:off x="6588224" y="5468427"/>
            <a:ext cx="912163" cy="984909"/>
          </a:xfrm>
          <a:prstGeom prst="rect">
            <a:avLst/>
          </a:prstGeom>
          <a:noFill/>
        </p:spPr>
      </p:pic>
    </p:spTree>
    <p:extLst>
      <p:ext uri="{BB962C8B-B14F-4D97-AF65-F5344CB8AC3E}">
        <p14:creationId xmlns:p14="http://schemas.microsoft.com/office/powerpoint/2010/main" val="18511904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smtClean="0"/>
              <a:t>モジュール</a:t>
            </a:r>
            <a:r>
              <a:rPr kumimoji="1" lang="ja-JP" altLang="en-US" smtClean="0"/>
              <a:t>オーナー予測適用シナリオ</a:t>
            </a:r>
            <a:endParaRPr kumimoji="1" lang="ja-JP" altLang="en-US"/>
          </a:p>
        </p:txBody>
      </p:sp>
      <p:sp>
        <p:nvSpPr>
          <p:cNvPr id="3" name="コンテンツ プレースホルダー 2"/>
          <p:cNvSpPr>
            <a:spLocks noGrp="1"/>
          </p:cNvSpPr>
          <p:nvPr>
            <p:ph idx="1"/>
          </p:nvPr>
        </p:nvSpPr>
        <p:spPr/>
        <p:txBody>
          <a:bodyPr/>
          <a:lstStyle/>
          <a:p>
            <a:r>
              <a:rPr lang="ja-JP" altLang="en-US" smtClean="0"/>
              <a:t>新規モジュールオーナーが必要となる場面</a:t>
            </a:r>
            <a:endParaRPr lang="en-US" altLang="ja-JP" smtClean="0"/>
          </a:p>
          <a:p>
            <a:pPr lvl="1"/>
            <a:r>
              <a:rPr lang="ja-JP" altLang="en-US" smtClean="0"/>
              <a:t>モジュールを管理するオーナーが不足している場合</a:t>
            </a:r>
            <a:endParaRPr lang="en-US" altLang="ja-JP" smtClean="0"/>
          </a:p>
          <a:p>
            <a:pPr lvl="1"/>
            <a:r>
              <a:rPr lang="ja-JP" altLang="en-US" smtClean="0"/>
              <a:t>後任のモジュールオーナーが必要な場合</a:t>
            </a:r>
            <a:endParaRPr lang="en-US" altLang="ja-JP" smtClean="0"/>
          </a:p>
          <a:p>
            <a:endParaRPr lang="en-US" altLang="ja-JP" smtClean="0"/>
          </a:p>
          <a:p>
            <a:endParaRPr lang="en-US" altLang="ja-JP"/>
          </a:p>
          <a:p>
            <a:endParaRPr lang="en-US" altLang="ja-JP" smtClean="0"/>
          </a:p>
          <a:p>
            <a:endParaRPr lang="en-US" altLang="ja-JP"/>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7</a:t>
            </a:fld>
            <a:endParaRPr lang="ja-JP" altLang="en-US"/>
          </a:p>
        </p:txBody>
      </p:sp>
      <p:cxnSp>
        <p:nvCxnSpPr>
          <p:cNvPr id="6" name="直線コネクタ 5"/>
          <p:cNvCxnSpPr/>
          <p:nvPr/>
        </p:nvCxnSpPr>
        <p:spPr>
          <a:xfrm>
            <a:off x="4572000" y="2924944"/>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線コネクタ 6"/>
          <p:cNvCxnSpPr/>
          <p:nvPr/>
        </p:nvCxnSpPr>
        <p:spPr>
          <a:xfrm>
            <a:off x="5292080" y="3356992"/>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a:off x="6732240" y="3356992"/>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3851920" y="3356992"/>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2339752" y="3356992"/>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flipH="1">
            <a:off x="5256076" y="3356992"/>
            <a:ext cx="147616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flipH="1">
            <a:off x="2326595" y="3356992"/>
            <a:ext cx="292948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1547664" y="3861048"/>
            <a:ext cx="1557863" cy="769441"/>
          </a:xfrm>
          <a:prstGeom prst="rect">
            <a:avLst/>
          </a:prstGeom>
          <a:noFill/>
        </p:spPr>
        <p:txBody>
          <a:bodyPr wrap="square" rtlCol="0">
            <a:spAutoFit/>
          </a:bodyPr>
          <a:lstStyle/>
          <a:p>
            <a:pPr algn="ctr"/>
            <a:r>
              <a:rPr kumimoji="1" lang="ja-JP" altLang="en-US" sz="2000" smtClean="0"/>
              <a:t>モジュール</a:t>
            </a:r>
            <a:r>
              <a:rPr kumimoji="1" lang="en-US" altLang="ja-JP" sz="2400" b="1" smtClean="0"/>
              <a:t>A</a:t>
            </a:r>
            <a:endParaRPr kumimoji="1" lang="ja-JP" altLang="en-US" sz="2000" b="1"/>
          </a:p>
        </p:txBody>
      </p:sp>
      <p:sp>
        <p:nvSpPr>
          <p:cNvPr id="14" name="テキスト ボックス 13"/>
          <p:cNvSpPr txBox="1"/>
          <p:nvPr/>
        </p:nvSpPr>
        <p:spPr>
          <a:xfrm>
            <a:off x="3086145" y="3861048"/>
            <a:ext cx="1557863" cy="769441"/>
          </a:xfrm>
          <a:prstGeom prst="rect">
            <a:avLst/>
          </a:prstGeom>
          <a:noFill/>
        </p:spPr>
        <p:txBody>
          <a:bodyPr wrap="square" rtlCol="0">
            <a:spAutoFit/>
          </a:bodyPr>
          <a:lstStyle/>
          <a:p>
            <a:pPr algn="ctr"/>
            <a:r>
              <a:rPr kumimoji="1" lang="ja-JP" altLang="en-US" sz="2000" smtClean="0"/>
              <a:t>モジュール</a:t>
            </a:r>
            <a:r>
              <a:rPr kumimoji="1" lang="en-US" altLang="ja-JP" sz="2400" b="1" smtClean="0"/>
              <a:t>B</a:t>
            </a:r>
            <a:endParaRPr kumimoji="1" lang="ja-JP" altLang="en-US" sz="2400" b="1"/>
          </a:p>
        </p:txBody>
      </p:sp>
      <p:sp>
        <p:nvSpPr>
          <p:cNvPr id="15" name="テキスト ボックス 14"/>
          <p:cNvSpPr txBox="1"/>
          <p:nvPr/>
        </p:nvSpPr>
        <p:spPr>
          <a:xfrm>
            <a:off x="4526305" y="3861048"/>
            <a:ext cx="1557863" cy="769441"/>
          </a:xfrm>
          <a:prstGeom prst="rect">
            <a:avLst/>
          </a:prstGeom>
          <a:noFill/>
        </p:spPr>
        <p:txBody>
          <a:bodyPr wrap="square" rtlCol="0">
            <a:spAutoFit/>
          </a:bodyPr>
          <a:lstStyle/>
          <a:p>
            <a:pPr algn="ctr"/>
            <a:r>
              <a:rPr kumimoji="1" lang="ja-JP" altLang="en-US" sz="2000" smtClean="0"/>
              <a:t>モジュール</a:t>
            </a:r>
            <a:r>
              <a:rPr kumimoji="1" lang="en-US" altLang="ja-JP" sz="2400" b="1" smtClean="0"/>
              <a:t>C</a:t>
            </a:r>
            <a:endParaRPr kumimoji="1" lang="ja-JP" altLang="en-US" sz="2400" b="1"/>
          </a:p>
        </p:txBody>
      </p:sp>
      <p:sp>
        <p:nvSpPr>
          <p:cNvPr id="16" name="テキスト ボックス 15"/>
          <p:cNvSpPr txBox="1"/>
          <p:nvPr/>
        </p:nvSpPr>
        <p:spPr>
          <a:xfrm>
            <a:off x="5940152" y="3861048"/>
            <a:ext cx="1557863" cy="769441"/>
          </a:xfrm>
          <a:prstGeom prst="rect">
            <a:avLst/>
          </a:prstGeom>
          <a:noFill/>
        </p:spPr>
        <p:txBody>
          <a:bodyPr wrap="square" rtlCol="0">
            <a:spAutoFit/>
          </a:bodyPr>
          <a:lstStyle/>
          <a:p>
            <a:pPr algn="ctr"/>
            <a:r>
              <a:rPr kumimoji="1" lang="ja-JP" altLang="en-US" sz="2000" smtClean="0"/>
              <a:t>モジュール</a:t>
            </a:r>
            <a:r>
              <a:rPr kumimoji="1" lang="en-US" altLang="ja-JP" sz="2400" b="1" smtClean="0"/>
              <a:t>D</a:t>
            </a:r>
            <a:endParaRPr kumimoji="1" lang="ja-JP" altLang="en-US" sz="2400" b="1"/>
          </a:p>
        </p:txBody>
      </p:sp>
      <p:pic>
        <p:nvPicPr>
          <p:cNvPr id="17" name="Picture 2" descr="F:\HOME\Downloads\MC900433948.PNG"/>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flipH="1">
            <a:off x="1951519" y="4480927"/>
            <a:ext cx="820281" cy="8202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F:\HOME\Downloads\MC90043394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4932120" y="4581208"/>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3" descr="F:\Documents and Settings\masao\My Documents\My Pictures\Microsoft クリップ オーガナイザ\j0432621.png"/>
          <p:cNvPicPr>
            <a:picLocks noChangeAspect="1" noChangeArrowheads="1"/>
          </p:cNvPicPr>
          <p:nvPr/>
        </p:nvPicPr>
        <p:blipFill>
          <a:blip r:embed="rId6" cstate="print"/>
          <a:srcRect/>
          <a:stretch>
            <a:fillRect/>
          </a:stretch>
        </p:blipFill>
        <p:spPr bwMode="auto">
          <a:xfrm flipH="1">
            <a:off x="6012160" y="4594285"/>
            <a:ext cx="706923" cy="706923"/>
          </a:xfrm>
          <a:prstGeom prst="rect">
            <a:avLst/>
          </a:prstGeom>
          <a:noFill/>
        </p:spPr>
      </p:pic>
      <p:pic>
        <p:nvPicPr>
          <p:cNvPr id="21" name="Picture 27" descr="F:\Documents and Settings\masao\My Documents\My Pictures\Microsoft クリップ オーガナイザ\j0433947.png"/>
          <p:cNvPicPr>
            <a:picLocks noChangeAspect="1" noChangeArrowheads="1"/>
          </p:cNvPicPr>
          <p:nvPr/>
        </p:nvPicPr>
        <p:blipFill>
          <a:blip r:embed="rId7" cstate="print"/>
          <a:srcRect/>
          <a:stretch>
            <a:fillRect/>
          </a:stretch>
        </p:blipFill>
        <p:spPr bwMode="auto">
          <a:xfrm flipH="1">
            <a:off x="6588224" y="4460315"/>
            <a:ext cx="912163" cy="984909"/>
          </a:xfrm>
          <a:prstGeom prst="rect">
            <a:avLst/>
          </a:prstGeom>
          <a:noFill/>
        </p:spPr>
      </p:pic>
      <p:sp>
        <p:nvSpPr>
          <p:cNvPr id="22" name="正方形/長方形 21"/>
          <p:cNvSpPr/>
          <p:nvPr/>
        </p:nvSpPr>
        <p:spPr>
          <a:xfrm>
            <a:off x="0" y="5373216"/>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1" smtClean="0"/>
              <a:t>プロジェクト管理者は特定のモジュール</a:t>
            </a:r>
            <a:r>
              <a:rPr lang="en-US" altLang="ja-JP" sz="2800" b="1" smtClean="0"/>
              <a:t/>
            </a:r>
            <a:br>
              <a:rPr lang="en-US" altLang="ja-JP" sz="2800" b="1" smtClean="0"/>
            </a:br>
            <a:r>
              <a:rPr lang="ja-JP" altLang="en-US" sz="2800" b="1" smtClean="0"/>
              <a:t>オーナーなり得る開発者を知る必要がある</a:t>
            </a:r>
          </a:p>
        </p:txBody>
      </p:sp>
      <p:cxnSp>
        <p:nvCxnSpPr>
          <p:cNvPr id="24" name="直線矢印コネクタ 23"/>
          <p:cNvCxnSpPr/>
          <p:nvPr/>
        </p:nvCxnSpPr>
        <p:spPr>
          <a:xfrm flipH="1" flipV="1">
            <a:off x="1331640" y="4891067"/>
            <a:ext cx="504056" cy="61702"/>
          </a:xfrm>
          <a:prstGeom prst="straightConnector1">
            <a:avLst/>
          </a:prstGeom>
          <a:ln w="381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25" name="Picture 2" descr="F:\HOME\Downloads\MC900433948.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467544" y="4336911"/>
            <a:ext cx="820281" cy="820281"/>
          </a:xfrm>
          <a:prstGeom prst="rect">
            <a:avLst/>
          </a:prstGeom>
          <a:noFill/>
          <a:extLst>
            <a:ext uri="{909E8E84-426E-40DD-AFC4-6F175D3DCCD1}">
              <a14:hiddenFill xmlns:a14="http://schemas.microsoft.com/office/drawing/2010/main">
                <a:solidFill>
                  <a:srgbClr val="FFFFFF"/>
                </a:solidFill>
              </a14:hiddenFill>
            </a:ext>
          </a:extLst>
        </p:spPr>
      </p:pic>
      <p:sp>
        <p:nvSpPr>
          <p:cNvPr id="26" name="円/楕円 25"/>
          <p:cNvSpPr/>
          <p:nvPr/>
        </p:nvSpPr>
        <p:spPr>
          <a:xfrm>
            <a:off x="3541241" y="4630489"/>
            <a:ext cx="670719" cy="670719"/>
          </a:xfrm>
          <a:prstGeom prst="ellipse">
            <a:avLst/>
          </a:prstGeom>
          <a:solidFill>
            <a:schemeClr val="bg1"/>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1217659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smtClean="0"/>
              <a:t>モジュール</a:t>
            </a:r>
            <a:r>
              <a:rPr kumimoji="1" lang="ja-JP" altLang="en-US" smtClean="0"/>
              <a:t>オーナー予測適用シナリオ</a:t>
            </a:r>
            <a:endParaRPr kumimoji="1" lang="ja-JP" altLang="en-US"/>
          </a:p>
        </p:txBody>
      </p:sp>
      <p:sp>
        <p:nvSpPr>
          <p:cNvPr id="3" name="コンテンツ プレースホルダー 2"/>
          <p:cNvSpPr>
            <a:spLocks noGrp="1"/>
          </p:cNvSpPr>
          <p:nvPr>
            <p:ph idx="1"/>
          </p:nvPr>
        </p:nvSpPr>
        <p:spPr/>
        <p:txBody>
          <a:bodyPr/>
          <a:lstStyle/>
          <a:p>
            <a:r>
              <a:rPr lang="ja-JP" altLang="en-US" smtClean="0"/>
              <a:t>新規モジュールオーナーが必要となる場面</a:t>
            </a:r>
            <a:endParaRPr lang="en-US" altLang="ja-JP" smtClean="0"/>
          </a:p>
          <a:p>
            <a:pPr lvl="1"/>
            <a:r>
              <a:rPr lang="ja-JP" altLang="en-US" smtClean="0"/>
              <a:t>モジュールを管理するオーナーが不足している場合</a:t>
            </a:r>
            <a:endParaRPr lang="en-US" altLang="ja-JP" smtClean="0"/>
          </a:p>
          <a:p>
            <a:pPr lvl="1"/>
            <a:r>
              <a:rPr lang="ja-JP" altLang="en-US" smtClean="0"/>
              <a:t>後任のモジュールオーナーが必要な場合</a:t>
            </a:r>
            <a:endParaRPr lang="en-US" altLang="ja-JP" smtClean="0"/>
          </a:p>
          <a:p>
            <a:endParaRPr lang="en-US" altLang="ja-JP" smtClean="0"/>
          </a:p>
          <a:p>
            <a:endParaRPr lang="en-US" altLang="ja-JP"/>
          </a:p>
          <a:p>
            <a:endParaRPr lang="en-US" altLang="ja-JP" smtClean="0"/>
          </a:p>
          <a:p>
            <a:endParaRPr lang="en-US" altLang="ja-JP"/>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8</a:t>
            </a:fld>
            <a:endParaRPr lang="ja-JP" altLang="en-US"/>
          </a:p>
        </p:txBody>
      </p:sp>
      <p:cxnSp>
        <p:nvCxnSpPr>
          <p:cNvPr id="6" name="直線コネクタ 5"/>
          <p:cNvCxnSpPr/>
          <p:nvPr/>
        </p:nvCxnSpPr>
        <p:spPr>
          <a:xfrm>
            <a:off x="4572000" y="2924944"/>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線コネクタ 6"/>
          <p:cNvCxnSpPr/>
          <p:nvPr/>
        </p:nvCxnSpPr>
        <p:spPr>
          <a:xfrm>
            <a:off x="5292080" y="3356992"/>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a:off x="6732240" y="3356992"/>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3851920" y="3356992"/>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2339752" y="3356992"/>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flipH="1">
            <a:off x="5256076" y="3356992"/>
            <a:ext cx="147616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flipH="1">
            <a:off x="2326595" y="3356992"/>
            <a:ext cx="292948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1547664" y="3861048"/>
            <a:ext cx="1557863" cy="769441"/>
          </a:xfrm>
          <a:prstGeom prst="rect">
            <a:avLst/>
          </a:prstGeom>
          <a:noFill/>
        </p:spPr>
        <p:txBody>
          <a:bodyPr wrap="square" rtlCol="0">
            <a:spAutoFit/>
          </a:bodyPr>
          <a:lstStyle/>
          <a:p>
            <a:pPr algn="ctr"/>
            <a:r>
              <a:rPr kumimoji="1" lang="ja-JP" altLang="en-US" sz="2000" smtClean="0"/>
              <a:t>モジュール</a:t>
            </a:r>
            <a:r>
              <a:rPr kumimoji="1" lang="en-US" altLang="ja-JP" sz="2400" b="1" smtClean="0"/>
              <a:t>A</a:t>
            </a:r>
            <a:endParaRPr kumimoji="1" lang="ja-JP" altLang="en-US" sz="2000" b="1"/>
          </a:p>
        </p:txBody>
      </p:sp>
      <p:sp>
        <p:nvSpPr>
          <p:cNvPr id="14" name="テキスト ボックス 13"/>
          <p:cNvSpPr txBox="1"/>
          <p:nvPr/>
        </p:nvSpPr>
        <p:spPr>
          <a:xfrm>
            <a:off x="3086145" y="3861048"/>
            <a:ext cx="1557863" cy="769441"/>
          </a:xfrm>
          <a:prstGeom prst="rect">
            <a:avLst/>
          </a:prstGeom>
          <a:noFill/>
        </p:spPr>
        <p:txBody>
          <a:bodyPr wrap="square" rtlCol="0">
            <a:spAutoFit/>
          </a:bodyPr>
          <a:lstStyle/>
          <a:p>
            <a:pPr algn="ctr"/>
            <a:r>
              <a:rPr kumimoji="1" lang="ja-JP" altLang="en-US" sz="2000" smtClean="0"/>
              <a:t>モジュール</a:t>
            </a:r>
            <a:r>
              <a:rPr kumimoji="1" lang="en-US" altLang="ja-JP" sz="2400" b="1" smtClean="0"/>
              <a:t>B</a:t>
            </a:r>
            <a:endParaRPr kumimoji="1" lang="ja-JP" altLang="en-US" sz="2400" b="1"/>
          </a:p>
        </p:txBody>
      </p:sp>
      <p:sp>
        <p:nvSpPr>
          <p:cNvPr id="15" name="テキスト ボックス 14"/>
          <p:cNvSpPr txBox="1"/>
          <p:nvPr/>
        </p:nvSpPr>
        <p:spPr>
          <a:xfrm>
            <a:off x="4526305" y="3861048"/>
            <a:ext cx="1557863" cy="769441"/>
          </a:xfrm>
          <a:prstGeom prst="rect">
            <a:avLst/>
          </a:prstGeom>
          <a:noFill/>
        </p:spPr>
        <p:txBody>
          <a:bodyPr wrap="square" rtlCol="0">
            <a:spAutoFit/>
          </a:bodyPr>
          <a:lstStyle/>
          <a:p>
            <a:pPr algn="ctr"/>
            <a:r>
              <a:rPr kumimoji="1" lang="ja-JP" altLang="en-US" sz="2000" smtClean="0"/>
              <a:t>モジュール</a:t>
            </a:r>
            <a:r>
              <a:rPr kumimoji="1" lang="en-US" altLang="ja-JP" sz="2400" b="1" smtClean="0"/>
              <a:t>C</a:t>
            </a:r>
            <a:endParaRPr kumimoji="1" lang="ja-JP" altLang="en-US" sz="2400" b="1"/>
          </a:p>
        </p:txBody>
      </p:sp>
      <p:sp>
        <p:nvSpPr>
          <p:cNvPr id="16" name="テキスト ボックス 15"/>
          <p:cNvSpPr txBox="1"/>
          <p:nvPr/>
        </p:nvSpPr>
        <p:spPr>
          <a:xfrm>
            <a:off x="5940152" y="3861048"/>
            <a:ext cx="1557863" cy="769441"/>
          </a:xfrm>
          <a:prstGeom prst="rect">
            <a:avLst/>
          </a:prstGeom>
          <a:noFill/>
        </p:spPr>
        <p:txBody>
          <a:bodyPr wrap="square" rtlCol="0">
            <a:spAutoFit/>
          </a:bodyPr>
          <a:lstStyle/>
          <a:p>
            <a:pPr algn="ctr"/>
            <a:r>
              <a:rPr kumimoji="1" lang="ja-JP" altLang="en-US" sz="2000" smtClean="0"/>
              <a:t>モジュール</a:t>
            </a:r>
            <a:r>
              <a:rPr kumimoji="1" lang="en-US" altLang="ja-JP" sz="2400" b="1" smtClean="0"/>
              <a:t>D</a:t>
            </a:r>
            <a:endParaRPr kumimoji="1" lang="ja-JP" altLang="en-US" sz="2400" b="1"/>
          </a:p>
        </p:txBody>
      </p:sp>
      <p:pic>
        <p:nvPicPr>
          <p:cNvPr id="17" name="Picture 2" descr="F:\HOME\Downloads\MC900433948.PNG"/>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flipH="1">
            <a:off x="1951519" y="4480927"/>
            <a:ext cx="820281" cy="8202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F:\HOME\Downloads\MC90043394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4932120" y="4581208"/>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3" descr="F:\Documents and Settings\masao\My Documents\My Pictures\Microsoft クリップ オーガナイザ\j0432621.png"/>
          <p:cNvPicPr>
            <a:picLocks noChangeAspect="1" noChangeArrowheads="1"/>
          </p:cNvPicPr>
          <p:nvPr/>
        </p:nvPicPr>
        <p:blipFill>
          <a:blip r:embed="rId6" cstate="print"/>
          <a:srcRect/>
          <a:stretch>
            <a:fillRect/>
          </a:stretch>
        </p:blipFill>
        <p:spPr bwMode="auto">
          <a:xfrm flipH="1">
            <a:off x="6012160" y="4594285"/>
            <a:ext cx="706923" cy="706923"/>
          </a:xfrm>
          <a:prstGeom prst="rect">
            <a:avLst/>
          </a:prstGeom>
          <a:noFill/>
        </p:spPr>
      </p:pic>
      <p:pic>
        <p:nvPicPr>
          <p:cNvPr id="21" name="Picture 27" descr="F:\Documents and Settings\masao\My Documents\My Pictures\Microsoft クリップ オーガナイザ\j0433947.png"/>
          <p:cNvPicPr>
            <a:picLocks noChangeAspect="1" noChangeArrowheads="1"/>
          </p:cNvPicPr>
          <p:nvPr/>
        </p:nvPicPr>
        <p:blipFill>
          <a:blip r:embed="rId7" cstate="print"/>
          <a:srcRect/>
          <a:stretch>
            <a:fillRect/>
          </a:stretch>
        </p:blipFill>
        <p:spPr bwMode="auto">
          <a:xfrm flipH="1">
            <a:off x="6588224" y="4460315"/>
            <a:ext cx="912163" cy="984909"/>
          </a:xfrm>
          <a:prstGeom prst="rect">
            <a:avLst/>
          </a:prstGeom>
          <a:noFill/>
        </p:spPr>
      </p:pic>
      <p:sp>
        <p:nvSpPr>
          <p:cNvPr id="22" name="正方形/長方形 21"/>
          <p:cNvSpPr/>
          <p:nvPr/>
        </p:nvSpPr>
        <p:spPr>
          <a:xfrm>
            <a:off x="0" y="5373216"/>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ja-JP" altLang="en-US" sz="2800" b="1" smtClean="0"/>
              <a:t>先行研究のモデルでは特定</a:t>
            </a:r>
            <a:r>
              <a:rPr lang="ja-JP" altLang="en-US" sz="2800" b="1"/>
              <a:t>のモジュール</a:t>
            </a:r>
            <a:r>
              <a:rPr lang="ja-JP" altLang="en-US" sz="2800" b="1" smtClean="0"/>
              <a:t>を</a:t>
            </a:r>
            <a:endParaRPr lang="en-US" altLang="ja-JP" sz="2800" b="1" smtClean="0"/>
          </a:p>
          <a:p>
            <a:pPr algn="ctr">
              <a:defRPr/>
            </a:pPr>
            <a:r>
              <a:rPr lang="ja-JP" altLang="en-US" sz="2800" b="1" smtClean="0"/>
              <a:t>担当</a:t>
            </a:r>
            <a:r>
              <a:rPr lang="ja-JP" altLang="en-US" sz="2800" b="1"/>
              <a:t>することのできるオーナーを知ることが</a:t>
            </a:r>
            <a:r>
              <a:rPr lang="ja-JP" altLang="en-US" sz="2800" b="1" smtClean="0"/>
              <a:t>できない</a:t>
            </a:r>
            <a:endParaRPr lang="en-US" altLang="ja-JP" sz="2800" b="1"/>
          </a:p>
        </p:txBody>
      </p:sp>
      <p:cxnSp>
        <p:nvCxnSpPr>
          <p:cNvPr id="24" name="直線矢印コネクタ 23"/>
          <p:cNvCxnSpPr/>
          <p:nvPr/>
        </p:nvCxnSpPr>
        <p:spPr>
          <a:xfrm flipH="1" flipV="1">
            <a:off x="1331640" y="4891067"/>
            <a:ext cx="504056" cy="61702"/>
          </a:xfrm>
          <a:prstGeom prst="straightConnector1">
            <a:avLst/>
          </a:prstGeom>
          <a:ln w="3810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25" name="Picture 2" descr="F:\HOME\Downloads\MC900433948.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467544" y="4336911"/>
            <a:ext cx="820281" cy="820281"/>
          </a:xfrm>
          <a:prstGeom prst="rect">
            <a:avLst/>
          </a:prstGeom>
          <a:noFill/>
          <a:extLst>
            <a:ext uri="{909E8E84-426E-40DD-AFC4-6F175D3DCCD1}">
              <a14:hiddenFill xmlns:a14="http://schemas.microsoft.com/office/drawing/2010/main">
                <a:solidFill>
                  <a:srgbClr val="FFFFFF"/>
                </a:solidFill>
              </a14:hiddenFill>
            </a:ext>
          </a:extLst>
        </p:spPr>
      </p:pic>
      <p:sp>
        <p:nvSpPr>
          <p:cNvPr id="26" name="円/楕円 25"/>
          <p:cNvSpPr/>
          <p:nvPr/>
        </p:nvSpPr>
        <p:spPr>
          <a:xfrm>
            <a:off x="3541241" y="4630489"/>
            <a:ext cx="670719" cy="670719"/>
          </a:xfrm>
          <a:prstGeom prst="ellipse">
            <a:avLst/>
          </a:prstGeom>
          <a:solidFill>
            <a:schemeClr val="bg1"/>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7039367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本研究の</a:t>
            </a:r>
            <a:r>
              <a:rPr lang="ja-JP" altLang="en-US"/>
              <a:t>目的</a:t>
            </a:r>
            <a:endParaRPr kumimoji="1" lang="ja-JP" altLang="en-US"/>
          </a:p>
        </p:txBody>
      </p:sp>
      <p:sp>
        <p:nvSpPr>
          <p:cNvPr id="3" name="コンテンツ プレースホルダー 2"/>
          <p:cNvSpPr>
            <a:spLocks noGrp="1"/>
          </p:cNvSpPr>
          <p:nvPr>
            <p:ph idx="1"/>
          </p:nvPr>
        </p:nvSpPr>
        <p:spPr/>
        <p:txBody>
          <a:bodyPr/>
          <a:lstStyle/>
          <a:p>
            <a:r>
              <a:rPr lang="ja-JP" altLang="en-US" smtClean="0"/>
              <a:t>目的</a:t>
            </a:r>
            <a:endParaRPr lang="en-US" altLang="ja-JP"/>
          </a:p>
          <a:p>
            <a:pPr lvl="1"/>
            <a:r>
              <a:rPr lang="ja-JP" altLang="en-US" smtClean="0"/>
              <a:t>モジュールオーナーに昇格すべき開発者を各モジュールについて特定することのできる予測モデルを構築すること</a:t>
            </a:r>
            <a:endParaRPr lang="en-US" altLang="ja-JP" smtClean="0"/>
          </a:p>
          <a:p>
            <a:pPr lvl="1"/>
            <a:endParaRPr kumimoji="1" lang="en-US" altLang="ja-JP"/>
          </a:p>
          <a:p>
            <a:r>
              <a:rPr lang="ja-JP" altLang="en-US" smtClean="0"/>
              <a:t>アプローチ</a:t>
            </a:r>
            <a:endParaRPr lang="en-US" altLang="ja-JP" smtClean="0"/>
          </a:p>
          <a:p>
            <a:pPr lvl="1"/>
            <a:r>
              <a:rPr lang="ja-JP" altLang="en-US" smtClean="0"/>
              <a:t>モジュールオーナーに昇格すべき開発者を特定するためのメトリクスを提案する</a:t>
            </a:r>
            <a:endParaRPr lang="en-US" altLang="ja-JP" smtClean="0"/>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9</a:t>
            </a:fld>
            <a:endParaRPr lang="ja-JP" altLang="en-US"/>
          </a:p>
        </p:txBody>
      </p:sp>
    </p:spTree>
    <p:extLst>
      <p:ext uri="{BB962C8B-B14F-4D97-AF65-F5344CB8AC3E}">
        <p14:creationId xmlns:p14="http://schemas.microsoft.com/office/powerpoint/2010/main" val="16107694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提案</a:t>
            </a:r>
            <a:r>
              <a:rPr kumimoji="1" lang="ja-JP" altLang="en-US" smtClean="0"/>
              <a:t>メトリクス：開発者ごと</a:t>
            </a:r>
            <a:endParaRPr kumimoji="1" lang="ja-JP" altLang="en-US"/>
          </a:p>
        </p:txBody>
      </p:sp>
      <p:sp>
        <p:nvSpPr>
          <p:cNvPr id="3" name="コンテンツ プレースホルダー 2"/>
          <p:cNvSpPr>
            <a:spLocks noGrp="1"/>
          </p:cNvSpPr>
          <p:nvPr>
            <p:ph idx="1"/>
          </p:nvPr>
        </p:nvSpPr>
        <p:spPr/>
        <p:txBody>
          <a:bodyPr/>
          <a:lstStyle/>
          <a:p>
            <a:r>
              <a:rPr lang="ja-JP" altLang="en-US" b="1" smtClean="0"/>
              <a:t>フォロワーの数</a:t>
            </a:r>
            <a:endParaRPr lang="en-US" altLang="ja-JP" b="1" smtClean="0"/>
          </a:p>
          <a:p>
            <a:pPr lvl="3"/>
            <a:endParaRPr lang="en-US" altLang="ja-JP"/>
          </a:p>
          <a:p>
            <a:pPr lvl="1"/>
            <a:r>
              <a:rPr lang="ja-JP" altLang="en-US" smtClean="0"/>
              <a:t>仮説</a:t>
            </a:r>
            <a:endParaRPr lang="en-US" altLang="ja-JP" smtClean="0"/>
          </a:p>
          <a:p>
            <a:pPr marL="457200" lvl="1" indent="0">
              <a:buNone/>
            </a:pPr>
            <a:r>
              <a:rPr lang="ja-JP" altLang="en-US" smtClean="0"/>
              <a:t>モジュールオーナーになる開発者は周りの開発者からの評判も高いのでは？</a:t>
            </a:r>
            <a:endParaRPr lang="en-US" altLang="ja-JP" smtClean="0"/>
          </a:p>
          <a:p>
            <a:pPr lvl="2"/>
            <a:endParaRPr lang="en-US" altLang="ja-JP"/>
          </a:p>
          <a:p>
            <a:pPr lvl="1"/>
            <a:r>
              <a:rPr lang="ja-JP" altLang="en-US" smtClean="0"/>
              <a:t>説明</a:t>
            </a:r>
            <a:endParaRPr lang="en-US" altLang="ja-JP" smtClean="0"/>
          </a:p>
          <a:p>
            <a:pPr lvl="1">
              <a:buFont typeface="Arial" panose="020B0604020202020204" pitchFamily="34" charset="0"/>
              <a:buChar char="•"/>
            </a:pPr>
            <a:r>
              <a:rPr lang="en-US" altLang="ja-JP" sz="2200" smtClean="0">
                <a:solidFill>
                  <a:prstClr val="black"/>
                </a:solidFill>
              </a:rPr>
              <a:t>Github</a:t>
            </a:r>
            <a:r>
              <a:rPr lang="ja-JP" altLang="en-US" sz="2200" smtClean="0">
                <a:solidFill>
                  <a:prstClr val="black"/>
                </a:solidFill>
              </a:rPr>
              <a:t>に「フォロー」という機能がある</a:t>
            </a:r>
            <a:endParaRPr lang="en-US" altLang="ja-JP" sz="2200" smtClean="0">
              <a:solidFill>
                <a:prstClr val="black"/>
              </a:solidFill>
            </a:endParaRPr>
          </a:p>
          <a:p>
            <a:pPr lvl="1">
              <a:buFont typeface="Arial" panose="020B0604020202020204" pitchFamily="34" charset="0"/>
              <a:buChar char="•"/>
            </a:pPr>
            <a:r>
              <a:rPr lang="ja-JP" altLang="en-US" sz="2200" smtClean="0">
                <a:solidFill>
                  <a:prstClr val="black"/>
                </a:solidFill>
              </a:rPr>
              <a:t>フォローした開発者が活動（コメントやプルリクエストの投稿など）をすると通知が届くという機能</a:t>
            </a:r>
            <a:endParaRPr lang="en-US" altLang="ja-JP" sz="2200">
              <a:solidFill>
                <a:prstClr val="black"/>
              </a:solidFill>
            </a:endParaRPr>
          </a:p>
          <a:p>
            <a:pPr lvl="1"/>
            <a:endParaRPr lang="en-US" altLang="ja-JP" smtClean="0"/>
          </a:p>
          <a:p>
            <a:pPr marL="457200" lvl="1" indent="0">
              <a:buNone/>
            </a:pPr>
            <a:endParaRPr lang="ja-JP" altLang="en-US"/>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10</a:t>
            </a:fld>
            <a:endParaRPr lang="ja-JP" altLang="en-US"/>
          </a:p>
        </p:txBody>
      </p:sp>
    </p:spTree>
    <p:extLst>
      <p:ext uri="{BB962C8B-B14F-4D97-AF65-F5344CB8AC3E}">
        <p14:creationId xmlns:p14="http://schemas.microsoft.com/office/powerpoint/2010/main" val="894341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提案</a:t>
            </a:r>
            <a:r>
              <a:rPr kumimoji="1" lang="ja-JP" altLang="en-US" smtClean="0"/>
              <a:t>メトリクス</a:t>
            </a:r>
            <a:r>
              <a:rPr lang="ja-JP" altLang="en-US" smtClean="0"/>
              <a:t>：モジュールごと</a:t>
            </a:r>
            <a:endParaRPr kumimoji="1" lang="ja-JP" altLang="en-US"/>
          </a:p>
        </p:txBody>
      </p:sp>
      <p:sp>
        <p:nvSpPr>
          <p:cNvPr id="3" name="コンテンツ プレースホルダー 2"/>
          <p:cNvSpPr>
            <a:spLocks noGrp="1"/>
          </p:cNvSpPr>
          <p:nvPr>
            <p:ph idx="1"/>
          </p:nvPr>
        </p:nvSpPr>
        <p:spPr/>
        <p:txBody>
          <a:bodyPr>
            <a:normAutofit/>
          </a:bodyPr>
          <a:lstStyle/>
          <a:p>
            <a:r>
              <a:rPr lang="ja-JP" altLang="en-US" b="1"/>
              <a:t>変更</a:t>
            </a:r>
            <a:r>
              <a:rPr lang="ja-JP" altLang="en-US" b="1" smtClean="0"/>
              <a:t>ファイル数</a:t>
            </a:r>
            <a:endParaRPr lang="en-US" altLang="ja-JP" b="1" smtClean="0"/>
          </a:p>
          <a:p>
            <a:pPr lvl="3"/>
            <a:endParaRPr lang="en-US" altLang="ja-JP" b="1"/>
          </a:p>
          <a:p>
            <a:pPr lvl="1"/>
            <a:r>
              <a:rPr lang="ja-JP" altLang="en-US" smtClean="0"/>
              <a:t>仮説</a:t>
            </a:r>
            <a:endParaRPr lang="en-US" altLang="ja-JP" smtClean="0"/>
          </a:p>
          <a:p>
            <a:pPr marL="457200" lvl="1" indent="0">
              <a:buNone/>
            </a:pPr>
            <a:r>
              <a:rPr lang="ja-JP" altLang="en-US" i="1" smtClean="0"/>
              <a:t>変更ファイル数が</a:t>
            </a:r>
            <a:r>
              <a:rPr lang="ja-JP" altLang="en-US" i="1" smtClean="0"/>
              <a:t>多いと</a:t>
            </a:r>
            <a:r>
              <a:rPr lang="ja-JP" altLang="en-US" i="1" smtClean="0"/>
              <a:t>そのモジュールを</a:t>
            </a:r>
            <a:r>
              <a:rPr lang="ja-JP" altLang="en-US" i="1" smtClean="0"/>
              <a:t>管理するためにモジュールオーナーに昇格しているのでは？</a:t>
            </a:r>
            <a:endParaRPr lang="en-US" altLang="ja-JP" i="1" smtClean="0"/>
          </a:p>
          <a:p>
            <a:pPr lvl="2"/>
            <a:endParaRPr lang="en-US" altLang="ja-JP" smtClean="0"/>
          </a:p>
          <a:p>
            <a:pPr lvl="1"/>
            <a:r>
              <a:rPr lang="ja-JP" altLang="en-US" smtClean="0"/>
              <a:t>説明</a:t>
            </a:r>
            <a:endParaRPr lang="en-US" altLang="ja-JP" smtClean="0"/>
          </a:p>
          <a:p>
            <a:pPr lvl="1">
              <a:buFont typeface="Arial" panose="020B0604020202020204" pitchFamily="34" charset="0"/>
              <a:buChar char="•"/>
            </a:pPr>
            <a:r>
              <a:rPr lang="ja-JP" altLang="en-US" sz="2200" smtClean="0"/>
              <a:t>ファイルの変更パターン：修正・追加・削除の</a:t>
            </a:r>
            <a:r>
              <a:rPr lang="en-US" altLang="ja-JP" sz="2200" smtClean="0"/>
              <a:t>3</a:t>
            </a:r>
            <a:r>
              <a:rPr lang="ja-JP" altLang="en-US" sz="2200" smtClean="0"/>
              <a:t>種類</a:t>
            </a:r>
            <a:endParaRPr lang="en-US" altLang="ja-JP" sz="2200" smtClean="0"/>
          </a:p>
          <a:p>
            <a:pPr lvl="1">
              <a:buFont typeface="Arial" panose="020B0604020202020204" pitchFamily="34" charset="0"/>
              <a:buChar char="•"/>
            </a:pPr>
            <a:r>
              <a:rPr lang="ja-JP" altLang="en-US" sz="2200" smtClean="0"/>
              <a:t>変更ファイル</a:t>
            </a:r>
            <a:r>
              <a:rPr lang="ja-JP" altLang="en-US" sz="2200" smtClean="0"/>
              <a:t>と</a:t>
            </a:r>
            <a:r>
              <a:rPr lang="ja-JP" altLang="en-US" sz="2200"/>
              <a:t>は修正・追加</a:t>
            </a:r>
            <a:r>
              <a:rPr lang="ja-JP" altLang="en-US" sz="2200"/>
              <a:t>・</a:t>
            </a:r>
            <a:r>
              <a:rPr lang="ja-JP" altLang="en-US" sz="2200" smtClean="0"/>
              <a:t>削除されたファイル数</a:t>
            </a:r>
            <a:endParaRPr lang="en-US" altLang="ja-JP" sz="2200" smtClean="0"/>
          </a:p>
          <a:p>
            <a:pPr marL="457200" lvl="1" indent="0">
              <a:buNone/>
            </a:pPr>
            <a:endParaRPr lang="en-US" altLang="ja-JP" smtClean="0"/>
          </a:p>
          <a:p>
            <a:pPr lvl="2"/>
            <a:endParaRPr lang="en-US" altLang="ja-JP" smtClean="0"/>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11</a:t>
            </a:fld>
            <a:endParaRPr lang="ja-JP" altLang="en-US"/>
          </a:p>
        </p:txBody>
      </p:sp>
    </p:spTree>
    <p:extLst>
      <p:ext uri="{BB962C8B-B14F-4D97-AF65-F5344CB8AC3E}">
        <p14:creationId xmlns:p14="http://schemas.microsoft.com/office/powerpoint/2010/main" val="29825679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提案</a:t>
            </a:r>
            <a:r>
              <a:rPr kumimoji="1" lang="ja-JP" altLang="en-US" smtClean="0"/>
              <a:t>メトリクス</a:t>
            </a:r>
            <a:r>
              <a:rPr lang="ja-JP" altLang="en-US" smtClean="0"/>
              <a:t>：モジュールごと</a:t>
            </a:r>
            <a:endParaRPr kumimoji="1" lang="ja-JP" altLang="en-US"/>
          </a:p>
        </p:txBody>
      </p:sp>
      <p:sp>
        <p:nvSpPr>
          <p:cNvPr id="3" name="コンテンツ プレースホルダー 2"/>
          <p:cNvSpPr>
            <a:spLocks noGrp="1"/>
          </p:cNvSpPr>
          <p:nvPr>
            <p:ph idx="1"/>
          </p:nvPr>
        </p:nvSpPr>
        <p:spPr/>
        <p:txBody>
          <a:bodyPr>
            <a:normAutofit/>
          </a:bodyPr>
          <a:lstStyle/>
          <a:p>
            <a:r>
              <a:rPr lang="ja-JP" altLang="en-US" b="1" smtClean="0"/>
              <a:t>変更行</a:t>
            </a:r>
            <a:r>
              <a:rPr lang="ja-JP" altLang="en-US" b="1" smtClean="0"/>
              <a:t>数</a:t>
            </a:r>
            <a:endParaRPr lang="en-US" altLang="ja-JP" b="1" smtClean="0"/>
          </a:p>
          <a:p>
            <a:pPr lvl="3"/>
            <a:endParaRPr lang="en-US" altLang="ja-JP" b="1"/>
          </a:p>
          <a:p>
            <a:pPr lvl="1"/>
            <a:r>
              <a:rPr lang="ja-JP" altLang="en-US" smtClean="0"/>
              <a:t>仮説</a:t>
            </a:r>
            <a:endParaRPr lang="en-US" altLang="ja-JP" smtClean="0"/>
          </a:p>
          <a:p>
            <a:pPr marL="457200" lvl="1" indent="0">
              <a:buNone/>
            </a:pPr>
            <a:r>
              <a:rPr lang="ja-JP" altLang="en-US" i="1" smtClean="0"/>
              <a:t>変更行数が</a:t>
            </a:r>
            <a:r>
              <a:rPr lang="ja-JP" altLang="en-US" i="1" smtClean="0"/>
              <a:t>多いと</a:t>
            </a:r>
            <a:r>
              <a:rPr lang="ja-JP" altLang="en-US" i="1" smtClean="0"/>
              <a:t>そのモジュールを</a:t>
            </a:r>
            <a:r>
              <a:rPr lang="ja-JP" altLang="en-US" i="1" smtClean="0"/>
              <a:t>管理するためにモジュールオーナーに昇格しているのでは？</a:t>
            </a:r>
            <a:endParaRPr lang="en-US" altLang="ja-JP" i="1" smtClean="0"/>
          </a:p>
          <a:p>
            <a:pPr lvl="2"/>
            <a:endParaRPr lang="en-US" altLang="ja-JP" smtClean="0"/>
          </a:p>
          <a:p>
            <a:pPr lvl="1"/>
            <a:r>
              <a:rPr lang="ja-JP" altLang="en-US" smtClean="0"/>
              <a:t>説明</a:t>
            </a:r>
            <a:endParaRPr lang="en-US" altLang="ja-JP" smtClean="0"/>
          </a:p>
          <a:p>
            <a:pPr lvl="1">
              <a:buFont typeface="Arial" panose="020B0604020202020204" pitchFamily="34" charset="0"/>
              <a:buChar char="•"/>
            </a:pPr>
            <a:r>
              <a:rPr lang="ja-JP" altLang="en-US" sz="2200" smtClean="0"/>
              <a:t>ファイルの変更パターン：修正・追加・削除の</a:t>
            </a:r>
            <a:r>
              <a:rPr lang="en-US" altLang="ja-JP" sz="2200" smtClean="0"/>
              <a:t>3</a:t>
            </a:r>
            <a:r>
              <a:rPr lang="ja-JP" altLang="en-US" sz="2200" smtClean="0"/>
              <a:t>種類</a:t>
            </a:r>
            <a:endParaRPr lang="en-US" altLang="ja-JP" sz="2200" smtClean="0"/>
          </a:p>
          <a:p>
            <a:pPr lvl="1">
              <a:buFont typeface="Arial" panose="020B0604020202020204" pitchFamily="34" charset="0"/>
              <a:buChar char="•"/>
            </a:pPr>
            <a:r>
              <a:rPr lang="ja-JP" altLang="en-US" sz="2200" smtClean="0"/>
              <a:t>変更行数と</a:t>
            </a:r>
            <a:r>
              <a:rPr lang="ja-JP" altLang="en-US" sz="2200"/>
              <a:t>は修正・追加</a:t>
            </a:r>
            <a:r>
              <a:rPr lang="ja-JP" altLang="en-US" sz="2200"/>
              <a:t>・</a:t>
            </a:r>
            <a:r>
              <a:rPr lang="ja-JP" altLang="en-US" sz="2200" smtClean="0"/>
              <a:t>削除された行数</a:t>
            </a:r>
            <a:endParaRPr lang="en-US" altLang="ja-JP" sz="2200" smtClean="0"/>
          </a:p>
          <a:p>
            <a:pPr marL="457200" lvl="1" indent="0">
              <a:buNone/>
            </a:pPr>
            <a:endParaRPr lang="en-US" altLang="ja-JP" smtClean="0"/>
          </a:p>
          <a:p>
            <a:pPr lvl="2"/>
            <a:endParaRPr lang="en-US" altLang="ja-JP" smtClean="0"/>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12</a:t>
            </a:fld>
            <a:endParaRPr lang="ja-JP" altLang="en-US"/>
          </a:p>
        </p:txBody>
      </p:sp>
    </p:spTree>
    <p:extLst>
      <p:ext uri="{BB962C8B-B14F-4D97-AF65-F5344CB8AC3E}">
        <p14:creationId xmlns:p14="http://schemas.microsoft.com/office/powerpoint/2010/main" val="34329502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実験</a:t>
            </a:r>
            <a:endParaRPr kumimoji="1" lang="ja-JP" altLang="en-US"/>
          </a:p>
        </p:txBody>
      </p:sp>
      <p:sp>
        <p:nvSpPr>
          <p:cNvPr id="3" name="コンテンツ プレースホルダー 2"/>
          <p:cNvSpPr>
            <a:spLocks noGrp="1"/>
          </p:cNvSpPr>
          <p:nvPr>
            <p:ph idx="1"/>
          </p:nvPr>
        </p:nvSpPr>
        <p:spPr/>
        <p:txBody>
          <a:bodyPr>
            <a:normAutofit/>
          </a:bodyPr>
          <a:lstStyle/>
          <a:p>
            <a:r>
              <a:rPr kumimoji="1" lang="ja-JP" altLang="en-US" smtClean="0"/>
              <a:t>目的</a:t>
            </a:r>
            <a:endParaRPr kumimoji="1" lang="en-US" altLang="ja-JP" smtClean="0"/>
          </a:p>
          <a:p>
            <a:pPr lvl="1"/>
            <a:r>
              <a:rPr lang="ja-JP" altLang="en-US" smtClean="0"/>
              <a:t>提案したメトリクスによってモジュールオーナー候補者を特定することができるのかを確かめる</a:t>
            </a:r>
            <a:endParaRPr lang="en-US" altLang="ja-JP"/>
          </a:p>
          <a:p>
            <a:pPr lvl="2"/>
            <a:endParaRPr kumimoji="1" lang="en-US" altLang="ja-JP" smtClean="0"/>
          </a:p>
          <a:p>
            <a:pPr lvl="3"/>
            <a:endParaRPr kumimoji="1" lang="en-US" altLang="ja-JP" smtClean="0"/>
          </a:p>
          <a:p>
            <a:pPr lvl="3"/>
            <a:endParaRPr lang="en-US" altLang="ja-JP"/>
          </a:p>
          <a:p>
            <a:pPr lvl="3"/>
            <a:endParaRPr kumimoji="1" lang="en-US" altLang="ja-JP" smtClean="0"/>
          </a:p>
          <a:p>
            <a:pPr lvl="3"/>
            <a:endParaRPr lang="en-US" altLang="ja-JP"/>
          </a:p>
          <a:p>
            <a:pPr lvl="3"/>
            <a:endParaRPr kumimoji="1" lang="en-US" altLang="ja-JP" smtClean="0"/>
          </a:p>
          <a:p>
            <a:pPr lvl="3"/>
            <a:endParaRPr kumimoji="1" lang="en-US" altLang="ja-JP" smtClean="0"/>
          </a:p>
          <a:p>
            <a:pPr marL="342900" lvl="1" indent="-342900">
              <a:buFont typeface="Arial" panose="020B0604020202020204" pitchFamily="34" charset="0"/>
              <a:buChar char="•"/>
            </a:pPr>
            <a:r>
              <a:rPr lang="ja-JP" altLang="en-US" sz="2800" smtClean="0"/>
              <a:t>非モジュールオーナーの中からモジュールオーナー候補者をランダムフォレスト法</a:t>
            </a:r>
            <a:r>
              <a:rPr lang="ja-JP" altLang="en-US" sz="2800"/>
              <a:t>で予測</a:t>
            </a:r>
            <a:endParaRPr lang="en-US" altLang="ja-JP" sz="2800"/>
          </a:p>
          <a:p>
            <a:pPr lvl="2"/>
            <a:endParaRPr lang="en-US" altLang="ja-JP"/>
          </a:p>
          <a:p>
            <a:pPr lvl="1"/>
            <a:endParaRPr kumimoji="1" lang="ja-JP" altLang="en-US"/>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13</a:t>
            </a:fld>
            <a:endParaRPr lang="ja-JP" altLang="en-US"/>
          </a:p>
        </p:txBody>
      </p:sp>
      <p:graphicFrame>
        <p:nvGraphicFramePr>
          <p:cNvPr id="6" name="表 5"/>
          <p:cNvGraphicFramePr>
            <a:graphicFrameLocks noGrp="1"/>
          </p:cNvGraphicFramePr>
          <p:nvPr>
            <p:extLst>
              <p:ext uri="{D42A27DB-BD31-4B8C-83A1-F6EECF244321}">
                <p14:modId xmlns:p14="http://schemas.microsoft.com/office/powerpoint/2010/main" val="1891179271"/>
              </p:ext>
            </p:extLst>
          </p:nvPr>
        </p:nvGraphicFramePr>
        <p:xfrm>
          <a:off x="179511" y="3068960"/>
          <a:ext cx="8856985" cy="1798320"/>
        </p:xfrm>
        <a:graphic>
          <a:graphicData uri="http://schemas.openxmlformats.org/drawingml/2006/table">
            <a:tbl>
              <a:tblPr firstRow="1" bandRow="1">
                <a:tableStyleId>{BC89EF96-8CEA-46FF-86C4-4CE0E7609802}</a:tableStyleId>
              </a:tblPr>
              <a:tblGrid>
                <a:gridCol w="1656185"/>
                <a:gridCol w="2088232"/>
                <a:gridCol w="5112568"/>
              </a:tblGrid>
              <a:tr h="139040">
                <a:tc gridSpan="2">
                  <a:txBody>
                    <a:bodyPr/>
                    <a:lstStyle/>
                    <a:p>
                      <a:pPr algn="ctr"/>
                      <a:r>
                        <a:rPr kumimoji="1" lang="ja-JP" altLang="en-US" sz="2000" b="0" smtClean="0"/>
                        <a:t>モジュールオーナー</a:t>
                      </a:r>
                      <a:endParaRPr kumimoji="1" lang="ja-JP" altLang="en-US" sz="2000" b="0"/>
                    </a:p>
                  </a:txBody>
                  <a:tcPr anchor="ctr">
                    <a:solidFill>
                      <a:schemeClr val="bg1"/>
                    </a:solidFill>
                  </a:tcPr>
                </a:tc>
                <a:tc hMerge="1">
                  <a:txBody>
                    <a:bodyPr/>
                    <a:lstStyle/>
                    <a:p>
                      <a:endParaRPr kumimoji="1" lang="ja-JP" altLang="en-US"/>
                    </a:p>
                  </a:txBody>
                  <a:tcPr/>
                </a:tc>
                <a:tc>
                  <a:txBody>
                    <a:bodyPr/>
                    <a:lstStyle/>
                    <a:p>
                      <a:pPr algn="ctr"/>
                      <a:r>
                        <a:rPr kumimoji="1" lang="ja-JP" altLang="en-US" sz="2000" b="0" smtClean="0"/>
                        <a:t>特定のモジュールを担当しているオーナー</a:t>
                      </a:r>
                      <a:endParaRPr kumimoji="1" lang="ja-JP" altLang="en-US" sz="2000" b="0"/>
                    </a:p>
                  </a:txBody>
                  <a:tcPr anchor="ctr">
                    <a:solidFill>
                      <a:schemeClr val="bg1"/>
                    </a:solidFill>
                  </a:tcPr>
                </a:tc>
              </a:tr>
              <a:tr h="370840">
                <a:tc rowSpan="2">
                  <a:txBody>
                    <a:bodyPr/>
                    <a:lstStyle/>
                    <a:p>
                      <a:pPr algn="ctr"/>
                      <a:r>
                        <a:rPr kumimoji="1" lang="ja-JP" altLang="en-US" sz="2000" smtClean="0"/>
                        <a:t>非モジュールオーナー</a:t>
                      </a:r>
                      <a:endParaRPr kumimoji="1" lang="ja-JP" altLang="en-US" sz="2000" b="0"/>
                    </a:p>
                  </a:txBody>
                  <a:tcPr anchor="ctr">
                    <a:solidFill>
                      <a:schemeClr val="bg1"/>
                    </a:solidFill>
                  </a:tcPr>
                </a:tc>
                <a:tc>
                  <a:txBody>
                    <a:bodyPr/>
                    <a:lstStyle/>
                    <a:p>
                      <a:pPr algn="ctr"/>
                      <a:r>
                        <a:rPr kumimoji="1" lang="ja-JP" altLang="en-US" sz="2000" smtClean="0"/>
                        <a:t>モジュール</a:t>
                      </a:r>
                      <a:endParaRPr kumimoji="1" lang="en-US" altLang="ja-JP" sz="2000" smtClean="0"/>
                    </a:p>
                    <a:p>
                      <a:pPr algn="ctr"/>
                      <a:r>
                        <a:rPr kumimoji="1" lang="ja-JP" altLang="en-US" sz="2000" smtClean="0"/>
                        <a:t>オーナー候補者</a:t>
                      </a:r>
                      <a:endParaRPr kumimoji="1" lang="ja-JP" altLang="en-US" sz="2000" b="0"/>
                    </a:p>
                  </a:txBody>
                  <a:tcPr anchor="ctr">
                    <a:solidFill>
                      <a:schemeClr val="bg1"/>
                    </a:solidFill>
                  </a:tcPr>
                </a:tc>
                <a:tc>
                  <a:txBody>
                    <a:bodyPr/>
                    <a:lstStyle/>
                    <a:p>
                      <a:pPr algn="ctr"/>
                      <a:r>
                        <a:rPr kumimoji="1" lang="ja-JP" altLang="en-US" sz="2000" b="0" smtClean="0"/>
                        <a:t>分析期間中にモジュールオーナーに</a:t>
                      </a:r>
                      <a:endParaRPr kumimoji="1" lang="en-US" altLang="ja-JP" sz="2000" b="0" smtClean="0"/>
                    </a:p>
                    <a:p>
                      <a:pPr algn="ctr"/>
                      <a:r>
                        <a:rPr kumimoji="1" lang="ja-JP" altLang="en-US" sz="2000" b="0" smtClean="0"/>
                        <a:t>昇格する開発者であり，昇格以前の開発者</a:t>
                      </a:r>
                      <a:endParaRPr kumimoji="1" lang="ja-JP" altLang="en-US" sz="2000" b="0"/>
                    </a:p>
                  </a:txBody>
                  <a:tcPr anchor="ctr">
                    <a:solidFill>
                      <a:schemeClr val="bg1"/>
                    </a:solidFill>
                  </a:tcPr>
                </a:tc>
              </a:tr>
              <a:tr h="370840">
                <a:tc vMerge="1">
                  <a:txBody>
                    <a:bodyPr/>
                    <a:lstStyle/>
                    <a:p>
                      <a:endParaRPr kumimoji="1" lang="ja-JP" altLang="en-US" b="0"/>
                    </a:p>
                  </a:txBody>
                  <a:tcPr/>
                </a:tc>
                <a:tc>
                  <a:txBody>
                    <a:bodyPr/>
                    <a:lstStyle/>
                    <a:p>
                      <a:pPr algn="ctr"/>
                      <a:r>
                        <a:rPr kumimoji="1" lang="ja-JP" altLang="en-US" sz="2000" smtClean="0"/>
                        <a:t>一般開発者</a:t>
                      </a:r>
                      <a:endParaRPr kumimoji="1" lang="ja-JP" altLang="en-US" sz="2000" b="0"/>
                    </a:p>
                  </a:txBody>
                  <a:tcPr anchor="ctr">
                    <a:solidFill>
                      <a:schemeClr val="bg1"/>
                    </a:solidFill>
                  </a:tcPr>
                </a:tc>
                <a:tc>
                  <a:txBody>
                    <a:bodyPr/>
                    <a:lstStyle/>
                    <a:p>
                      <a:pPr algn="ctr"/>
                      <a:r>
                        <a:rPr kumimoji="1" lang="ja-JP" altLang="en-US" sz="2000" b="0" smtClean="0"/>
                        <a:t>分析中にモジュールオーナーに</a:t>
                      </a:r>
                      <a:r>
                        <a:rPr kumimoji="1" lang="en-US" altLang="ja-JP" sz="2000" b="0" smtClean="0"/>
                        <a:t/>
                      </a:r>
                      <a:br>
                        <a:rPr kumimoji="1" lang="en-US" altLang="ja-JP" sz="2000" b="0" smtClean="0"/>
                      </a:br>
                      <a:r>
                        <a:rPr kumimoji="1" lang="ja-JP" altLang="en-US" sz="2000" b="0" smtClean="0"/>
                        <a:t>昇格しない開発者</a:t>
                      </a:r>
                      <a:endParaRPr kumimoji="1" lang="ja-JP" altLang="en-US" sz="2000" b="0"/>
                    </a:p>
                  </a:txBody>
                  <a:tcPr anchor="ctr">
                    <a:solidFill>
                      <a:schemeClr val="bg1"/>
                    </a:solidFill>
                  </a:tcPr>
                </a:tc>
              </a:tr>
            </a:tbl>
          </a:graphicData>
        </a:graphic>
      </p:graphicFrame>
    </p:spTree>
    <p:extLst>
      <p:ext uri="{BB962C8B-B14F-4D97-AF65-F5344CB8AC3E}">
        <p14:creationId xmlns:p14="http://schemas.microsoft.com/office/powerpoint/2010/main" val="31928007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データ収集と整形</a:t>
            </a:r>
            <a:endParaRPr kumimoji="1" lang="ja-JP" altLang="en-US"/>
          </a:p>
        </p:txBody>
      </p:sp>
      <p:sp>
        <p:nvSpPr>
          <p:cNvPr id="3" name="コンテンツ プレースホルダー 2"/>
          <p:cNvSpPr>
            <a:spLocks noGrp="1"/>
          </p:cNvSpPr>
          <p:nvPr>
            <p:ph idx="1"/>
          </p:nvPr>
        </p:nvSpPr>
        <p:spPr/>
        <p:txBody>
          <a:bodyPr>
            <a:normAutofit/>
          </a:bodyPr>
          <a:lstStyle/>
          <a:p>
            <a:r>
              <a:rPr kumimoji="1" lang="ja-JP" altLang="en-US" smtClean="0"/>
              <a:t>データ収集</a:t>
            </a:r>
            <a:endParaRPr kumimoji="1" lang="en-US" altLang="ja-JP" smtClean="0"/>
          </a:p>
          <a:p>
            <a:pPr lvl="1"/>
            <a:r>
              <a:rPr kumimoji="1" lang="en-US" altLang="ja-JP" smtClean="0"/>
              <a:t>Github</a:t>
            </a:r>
            <a:r>
              <a:rPr kumimoji="1" lang="ja-JP" altLang="en-US" smtClean="0"/>
              <a:t>での活動履歴</a:t>
            </a:r>
            <a:r>
              <a:rPr kumimoji="1" lang="en-US" altLang="ja-JP" smtClean="0"/>
              <a:t>	</a:t>
            </a:r>
            <a:r>
              <a:rPr lang="ja-JP" altLang="en-US" smtClean="0"/>
              <a:t>：</a:t>
            </a:r>
            <a:r>
              <a:rPr kumimoji="1" lang="en-US" altLang="ja-JP" smtClean="0"/>
              <a:t>GHTorrent</a:t>
            </a:r>
            <a:r>
              <a:rPr kumimoji="1" lang="ja-JP" altLang="en-US" smtClean="0"/>
              <a:t>のデータセット</a:t>
            </a:r>
            <a:r>
              <a:rPr kumimoji="1" lang="en-US" altLang="ja-JP" sz="1600" smtClean="0"/>
              <a:t>[4]</a:t>
            </a:r>
            <a:endParaRPr kumimoji="1" lang="en-US" altLang="ja-JP" smtClean="0"/>
          </a:p>
          <a:p>
            <a:pPr lvl="1"/>
            <a:r>
              <a:rPr lang="ja-JP" altLang="en-US" smtClean="0"/>
              <a:t>ファイル変更の情報</a:t>
            </a:r>
            <a:r>
              <a:rPr lang="en-US" altLang="ja-JP" smtClean="0"/>
              <a:t>	</a:t>
            </a:r>
            <a:r>
              <a:rPr lang="ja-JP" altLang="en-US" smtClean="0"/>
              <a:t>：</a:t>
            </a:r>
            <a:r>
              <a:rPr lang="en-US" altLang="ja-JP" smtClean="0"/>
              <a:t>Git</a:t>
            </a:r>
            <a:r>
              <a:rPr lang="ja-JP" altLang="en-US" smtClean="0"/>
              <a:t>の変更履歴</a:t>
            </a:r>
            <a:endParaRPr lang="en-US" altLang="ja-JP"/>
          </a:p>
          <a:p>
            <a:pPr lvl="1"/>
            <a:endParaRPr lang="en-US" altLang="ja-JP"/>
          </a:p>
          <a:p>
            <a:r>
              <a:rPr kumimoji="1" lang="ja-JP" altLang="en-US" smtClean="0"/>
              <a:t>データ整形</a:t>
            </a:r>
            <a:endParaRPr kumimoji="1" lang="en-US" altLang="ja-JP" smtClean="0"/>
          </a:p>
          <a:p>
            <a:pPr lvl="1"/>
            <a:r>
              <a:rPr lang="ja-JP" altLang="en-US" smtClean="0"/>
              <a:t>各開発者にユーザ</a:t>
            </a:r>
            <a:r>
              <a:rPr lang="en-US" altLang="ja-JP" smtClean="0"/>
              <a:t>ID</a:t>
            </a:r>
            <a:r>
              <a:rPr lang="ja-JP" altLang="en-US" smtClean="0"/>
              <a:t>が割り振られている</a:t>
            </a:r>
            <a:endParaRPr kumimoji="1" lang="en-US" altLang="ja-JP" smtClean="0"/>
          </a:p>
          <a:p>
            <a:pPr lvl="1"/>
            <a:r>
              <a:rPr kumimoji="1" lang="ja-JP" altLang="en-US" smtClean="0"/>
              <a:t>同じ開発者が複数のアカウントを保持している可能性がある</a:t>
            </a:r>
            <a:endParaRPr kumimoji="1" lang="en-US" altLang="ja-JP" smtClean="0"/>
          </a:p>
          <a:p>
            <a:pPr lvl="1"/>
            <a:r>
              <a:rPr lang="ja-JP" altLang="en-US"/>
              <a:t>目視に</a:t>
            </a:r>
            <a:r>
              <a:rPr lang="ja-JP" altLang="en-US" smtClean="0"/>
              <a:t>より重複アカウントの統一を行う</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14</a:t>
            </a:fld>
            <a:endParaRPr lang="ja-JP" altLang="en-US"/>
          </a:p>
        </p:txBody>
      </p:sp>
      <p:sp>
        <p:nvSpPr>
          <p:cNvPr id="7" name="テキスト ボックス 4"/>
          <p:cNvSpPr txBox="1">
            <a:spLocks noChangeArrowheads="1"/>
          </p:cNvSpPr>
          <p:nvPr/>
        </p:nvSpPr>
        <p:spPr bwMode="auto">
          <a:xfrm>
            <a:off x="49355" y="5971346"/>
            <a:ext cx="8987141" cy="553998"/>
          </a:xfrm>
          <a:prstGeom prst="rect">
            <a:avLst/>
          </a:prstGeom>
          <a:noFill/>
          <a:ln w="9525">
            <a:noFill/>
            <a:miter lim="800000"/>
            <a:headEnd/>
            <a:tailEnd/>
          </a:ln>
        </p:spPr>
        <p:txBody>
          <a:bodyPr wrap="square">
            <a:spAutoFit/>
          </a:bodyPr>
          <a:lstStyle/>
          <a:p>
            <a:pPr algn="ctr"/>
            <a:r>
              <a:rPr lang="en-US" altLang="ja-JP" baseline="30000" smtClean="0"/>
              <a:t>[4] Georgios Gousios. The GHTorrent dataset and</a:t>
            </a:r>
            <a:r>
              <a:rPr lang="ja-JP" altLang="en-US" baseline="30000"/>
              <a:t> </a:t>
            </a:r>
            <a:r>
              <a:rPr lang="en-US" altLang="ja-JP" baseline="30000" smtClean="0"/>
              <a:t>tool suite. In Proceedings of the 10th </a:t>
            </a:r>
            <a:br>
              <a:rPr lang="en-US" altLang="ja-JP" baseline="30000" smtClean="0"/>
            </a:br>
            <a:r>
              <a:rPr lang="en-US" altLang="ja-JP" baseline="30000" smtClean="0"/>
              <a:t>Working Conference on Mining Software Repositories (MSR'13), pp. 233--236, 2013.</a:t>
            </a:r>
            <a:endParaRPr lang="ja-JP" altLang="en-US" sz="1600" dirty="0"/>
          </a:p>
        </p:txBody>
      </p:sp>
    </p:spTree>
    <p:extLst>
      <p:ext uri="{BB962C8B-B14F-4D97-AF65-F5344CB8AC3E}">
        <p14:creationId xmlns:p14="http://schemas.microsoft.com/office/powerpoint/2010/main" val="7842795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データセット</a:t>
            </a:r>
            <a:endParaRPr kumimoji="1" lang="ja-JP" altLang="en-US"/>
          </a:p>
        </p:txBody>
      </p:sp>
      <p:sp>
        <p:nvSpPr>
          <p:cNvPr id="3" name="コンテンツ プレースホルダー 2"/>
          <p:cNvSpPr>
            <a:spLocks noGrp="1"/>
          </p:cNvSpPr>
          <p:nvPr>
            <p:ph idx="1"/>
          </p:nvPr>
        </p:nvSpPr>
        <p:spPr/>
        <p:txBody>
          <a:bodyPr/>
          <a:lstStyle/>
          <a:p>
            <a:r>
              <a:rPr lang="ja-JP" altLang="en-US" smtClean="0"/>
              <a:t>対象</a:t>
            </a:r>
            <a:r>
              <a:rPr lang="ja-JP" altLang="en-US"/>
              <a:t>プロジェクト</a:t>
            </a:r>
            <a:endParaRPr lang="en-US" altLang="ja-JP"/>
          </a:p>
          <a:p>
            <a:pPr lvl="1"/>
            <a:r>
              <a:rPr lang="en-US" altLang="ja-JP"/>
              <a:t>openFrameworks	</a:t>
            </a:r>
          </a:p>
          <a:p>
            <a:pPr lvl="2"/>
            <a:r>
              <a:rPr lang="en-US" altLang="ja-JP"/>
              <a:t>C++</a:t>
            </a:r>
            <a:r>
              <a:rPr lang="ja-JP" altLang="en-US"/>
              <a:t>でコーディングする際のグラフィックや音声，動画などをインタラクディブに扱うためのフレームワーク</a:t>
            </a:r>
            <a:endParaRPr lang="en-US" altLang="ja-JP"/>
          </a:p>
          <a:p>
            <a:pPr lvl="2"/>
            <a:r>
              <a:rPr lang="en-US" altLang="ja-JP" smtClean="0"/>
              <a:t>2008</a:t>
            </a:r>
            <a:r>
              <a:rPr lang="ja-JP" altLang="en-US" smtClean="0"/>
              <a:t>年に</a:t>
            </a:r>
            <a:r>
              <a:rPr lang="en-US" altLang="ja-JP" smtClean="0"/>
              <a:t>3</a:t>
            </a:r>
            <a:r>
              <a:rPr lang="ja-JP" altLang="en-US"/>
              <a:t>人のコア開発者がプロジェクト</a:t>
            </a:r>
            <a:r>
              <a:rPr lang="ja-JP" altLang="en-US" smtClean="0"/>
              <a:t>を立ち上げた</a:t>
            </a:r>
            <a:endParaRPr lang="en-US" altLang="ja-JP"/>
          </a:p>
          <a:p>
            <a:pPr lvl="3"/>
            <a:endParaRPr lang="en-US" altLang="ja-JP" smtClean="0"/>
          </a:p>
          <a:p>
            <a:r>
              <a:rPr lang="ja-JP" altLang="en-US" smtClean="0"/>
              <a:t>データセットの基本情報</a:t>
            </a:r>
            <a:endParaRPr lang="en-US" altLang="ja-JP" smtClean="0"/>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15</a:t>
            </a:fld>
            <a:endParaRPr lang="ja-JP" altLang="en-US"/>
          </a:p>
        </p:txBody>
      </p:sp>
      <p:sp>
        <p:nvSpPr>
          <p:cNvPr id="6" name="AutoShape 2" descr="「openframeworks」の画像検索結果"/>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 name="AutoShape 4" descr="「openframeworks」の画像検索結果"/>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 name="AutoShape 6" descr="「openframeworks」の画像検索結果"/>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graphicFrame>
        <p:nvGraphicFramePr>
          <p:cNvPr id="10" name="表 9"/>
          <p:cNvGraphicFramePr>
            <a:graphicFrameLocks noGrp="1"/>
          </p:cNvGraphicFramePr>
          <p:nvPr>
            <p:extLst>
              <p:ext uri="{D42A27DB-BD31-4B8C-83A1-F6EECF244321}">
                <p14:modId xmlns:p14="http://schemas.microsoft.com/office/powerpoint/2010/main" val="1510603221"/>
              </p:ext>
            </p:extLst>
          </p:nvPr>
        </p:nvGraphicFramePr>
        <p:xfrm>
          <a:off x="1547664" y="4480520"/>
          <a:ext cx="6192688" cy="1584960"/>
        </p:xfrm>
        <a:graphic>
          <a:graphicData uri="http://schemas.openxmlformats.org/drawingml/2006/table">
            <a:tbl>
              <a:tblPr firstRow="1" bandRow="1">
                <a:tableStyleId>{BC89EF96-8CEA-46FF-86C4-4CE0E7609802}</a:tableStyleId>
              </a:tblPr>
              <a:tblGrid>
                <a:gridCol w="3096344"/>
                <a:gridCol w="3096344"/>
              </a:tblGrid>
              <a:tr h="370840">
                <a:tc>
                  <a:txBody>
                    <a:bodyPr/>
                    <a:lstStyle/>
                    <a:p>
                      <a:pPr algn="ctr"/>
                      <a:r>
                        <a:rPr kumimoji="1" lang="ja-JP" altLang="en-US" sz="2000" b="0" smtClean="0"/>
                        <a:t>期間</a:t>
                      </a:r>
                      <a:endParaRPr kumimoji="1" lang="ja-JP" altLang="en-US" sz="2000" b="0"/>
                    </a:p>
                  </a:txBody>
                  <a:tcPr anchor="ctr"/>
                </a:tc>
                <a:tc>
                  <a:txBody>
                    <a:bodyPr/>
                    <a:lstStyle/>
                    <a:p>
                      <a:pPr algn="ctr"/>
                      <a:r>
                        <a:rPr kumimoji="1" lang="en-US" altLang="ja-JP" sz="2000" b="0" smtClean="0"/>
                        <a:t>2009/12 ~ 2013/10</a:t>
                      </a:r>
                      <a:endParaRPr kumimoji="1" lang="ja-JP" altLang="en-US" sz="2000" b="0"/>
                    </a:p>
                  </a:txBody>
                  <a:tcPr anchor="ctr"/>
                </a:tc>
              </a:tr>
              <a:tr h="370840">
                <a:tc>
                  <a:txBody>
                    <a:bodyPr/>
                    <a:lstStyle/>
                    <a:p>
                      <a:pPr algn="ctr"/>
                      <a:r>
                        <a:rPr kumimoji="1" lang="ja-JP" altLang="en-US" sz="2000" b="0" smtClean="0"/>
                        <a:t>コミット回数</a:t>
                      </a:r>
                      <a:endParaRPr kumimoji="1" lang="ja-JP" altLang="en-US" sz="2000" b="0"/>
                    </a:p>
                  </a:txBody>
                  <a:tcPr anchor="ctr"/>
                </a:tc>
                <a:tc>
                  <a:txBody>
                    <a:bodyPr/>
                    <a:lstStyle/>
                    <a:p>
                      <a:pPr algn="ctr"/>
                      <a:r>
                        <a:rPr kumimoji="1" lang="en-US" altLang="ja-JP" sz="2000" b="0" smtClean="0"/>
                        <a:t>5,696</a:t>
                      </a:r>
                      <a:endParaRPr kumimoji="1" lang="ja-JP" altLang="en-US" sz="2000" b="0"/>
                    </a:p>
                  </a:txBody>
                  <a:tcPr anchor="ctr"/>
                </a:tc>
              </a:tr>
              <a:tr h="370840">
                <a:tc>
                  <a:txBody>
                    <a:bodyPr/>
                    <a:lstStyle/>
                    <a:p>
                      <a:pPr algn="ctr"/>
                      <a:r>
                        <a:rPr kumimoji="1" lang="ja-JP" altLang="en-US" sz="2000" b="0" smtClean="0"/>
                        <a:t>ファイル数</a:t>
                      </a:r>
                      <a:endParaRPr kumimoji="1" lang="ja-JP" altLang="en-US" sz="2000" b="0"/>
                    </a:p>
                  </a:txBody>
                  <a:tcPr anchor="ctr"/>
                </a:tc>
                <a:tc>
                  <a:txBody>
                    <a:bodyPr/>
                    <a:lstStyle/>
                    <a:p>
                      <a:pPr algn="ctr"/>
                      <a:r>
                        <a:rPr kumimoji="1" lang="en-US" altLang="ja-JP" sz="2000" b="0" smtClean="0"/>
                        <a:t>4,744</a:t>
                      </a:r>
                      <a:endParaRPr kumimoji="1" lang="ja-JP" altLang="en-US" sz="2000" b="0"/>
                    </a:p>
                  </a:txBody>
                  <a:tcPr anchor="ct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2000" b="0" smtClean="0"/>
                        <a:t>プルリクエスト投稿数</a:t>
                      </a:r>
                    </a:p>
                  </a:txBody>
                  <a:tcPr anchor="ctr"/>
                </a:tc>
                <a:tc>
                  <a:txBody>
                    <a:bodyPr/>
                    <a:lstStyle/>
                    <a:p>
                      <a:pPr algn="ctr"/>
                      <a:r>
                        <a:rPr kumimoji="1" lang="en-US" altLang="ja-JP" sz="2000" b="0" smtClean="0"/>
                        <a:t>2,565</a:t>
                      </a:r>
                      <a:endParaRPr kumimoji="1" lang="ja-JP" altLang="en-US" sz="2000" b="0"/>
                    </a:p>
                  </a:txBody>
                  <a:tcPr anchor="ctr"/>
                </a:tc>
              </a:tr>
            </a:tbl>
          </a:graphicData>
        </a:graphic>
      </p:graphicFrame>
    </p:spTree>
    <p:extLst>
      <p:ext uri="{BB962C8B-B14F-4D97-AF65-F5344CB8AC3E}">
        <p14:creationId xmlns:p14="http://schemas.microsoft.com/office/powerpoint/2010/main" val="11575859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モジュールの特定</a:t>
            </a:r>
            <a:endParaRPr kumimoji="1" lang="ja-JP" altLang="en-US"/>
          </a:p>
        </p:txBody>
      </p:sp>
      <p:sp>
        <p:nvSpPr>
          <p:cNvPr id="3" name="コンテンツ プレースホルダー 2"/>
          <p:cNvSpPr>
            <a:spLocks noGrp="1"/>
          </p:cNvSpPr>
          <p:nvPr>
            <p:ph idx="1"/>
          </p:nvPr>
        </p:nvSpPr>
        <p:spPr/>
        <p:txBody>
          <a:bodyPr/>
          <a:lstStyle/>
          <a:p>
            <a:r>
              <a:rPr lang="en-US" altLang="ja-JP"/>
              <a:t>Web</a:t>
            </a:r>
            <a:r>
              <a:rPr lang="ja-JP" altLang="en-US"/>
              <a:t>ページ</a:t>
            </a:r>
            <a:r>
              <a:rPr lang="ja-JP" altLang="en-US" smtClean="0"/>
              <a:t>で公開</a:t>
            </a:r>
            <a:r>
              <a:rPr lang="ja-JP" altLang="en-US"/>
              <a:t>されて</a:t>
            </a:r>
            <a:r>
              <a:rPr lang="ja-JP" altLang="en-US"/>
              <a:t>いる</a:t>
            </a:r>
            <a:r>
              <a:rPr lang="ja-JP" altLang="en-US" smtClean="0"/>
              <a:t>情報やディレクトリ構造</a:t>
            </a:r>
            <a:r>
              <a:rPr lang="ja-JP" altLang="en-US"/>
              <a:t>，</a:t>
            </a:r>
            <a:r>
              <a:rPr lang="ja-JP" altLang="en-US" smtClean="0"/>
              <a:t>同時</a:t>
            </a:r>
            <a:r>
              <a:rPr lang="ja-JP" altLang="en-US"/>
              <a:t>変更ファイルの情報をもと</a:t>
            </a:r>
            <a:r>
              <a:rPr lang="ja-JP" altLang="en-US"/>
              <a:t>に</a:t>
            </a:r>
            <a:r>
              <a:rPr lang="ja-JP" altLang="en-US" smtClean="0"/>
              <a:t>特定</a:t>
            </a:r>
            <a:endParaRPr lang="en-US" altLang="ja-JP"/>
          </a:p>
          <a:p>
            <a:pPr lvl="1"/>
            <a:r>
              <a:rPr lang="en-US" altLang="ja-JP"/>
              <a:t>http://</a:t>
            </a:r>
            <a:r>
              <a:rPr lang="en-US" altLang="ja-JP"/>
              <a:t>openframeworks.cc/development</a:t>
            </a:r>
            <a:r>
              <a:rPr lang="en-US" altLang="ja-JP" smtClean="0"/>
              <a:t>/</a:t>
            </a:r>
            <a:endParaRPr kumimoji="1" lang="en-US" altLang="ja-JP" smtClean="0"/>
          </a:p>
          <a:p>
            <a:endParaRPr kumimoji="1" lang="en-US" altLang="ja-JP" smtClean="0"/>
          </a:p>
          <a:p>
            <a:r>
              <a:rPr kumimoji="1" lang="en-US" altLang="ja-JP" smtClean="0"/>
              <a:t>OpenFrameworks</a:t>
            </a:r>
          </a:p>
          <a:p>
            <a:pPr lvl="1"/>
            <a:r>
              <a:rPr lang="en-US" altLang="ja-JP" smtClean="0"/>
              <a:t>2D-3D, Android, iOS, Linux, OSX, Sound, Video</a:t>
            </a:r>
          </a:p>
          <a:p>
            <a:pPr lvl="2"/>
            <a:r>
              <a:rPr lang="en-US" altLang="ja-JP" smtClean="0"/>
              <a:t>2D-3D</a:t>
            </a:r>
            <a:r>
              <a:rPr lang="ja-JP" altLang="en-US" smtClean="0"/>
              <a:t>モジュールの特定のために，ファイルパスに</a:t>
            </a:r>
            <a:r>
              <a:rPr lang="en-US" altLang="ja-JP" i="1" smtClean="0"/>
              <a:t>2D/</a:t>
            </a:r>
            <a:r>
              <a:rPr lang="en-US" altLang="ja-JP" smtClean="0"/>
              <a:t> </a:t>
            </a:r>
            <a:r>
              <a:rPr lang="ja-JP" altLang="en-US" smtClean="0"/>
              <a:t>や</a:t>
            </a:r>
            <a:r>
              <a:rPr lang="en-US" altLang="ja-JP" i="1" smtClean="0"/>
              <a:t>3D/, graphics </a:t>
            </a:r>
            <a:r>
              <a:rPr lang="ja-JP" altLang="en-US" smtClean="0"/>
              <a:t>などの表記があれば当該モジュールとする</a:t>
            </a:r>
            <a:endParaRPr kumimoji="1" lang="en-US" altLang="ja-JP" i="1"/>
          </a:p>
          <a:p>
            <a:endParaRPr kumimoji="1" lang="en-US" altLang="ja-JP" smtClean="0"/>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16</a:t>
            </a:fld>
            <a:endParaRPr lang="ja-JP" altLang="en-US"/>
          </a:p>
        </p:txBody>
      </p:sp>
    </p:spTree>
    <p:extLst>
      <p:ext uri="{BB962C8B-B14F-4D97-AF65-F5344CB8AC3E}">
        <p14:creationId xmlns:p14="http://schemas.microsoft.com/office/powerpoint/2010/main" val="40220189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モジュールオーナーの特定</a:t>
            </a:r>
            <a:endParaRPr kumimoji="1" lang="ja-JP" altLang="en-US"/>
          </a:p>
        </p:txBody>
      </p:sp>
      <p:sp>
        <p:nvSpPr>
          <p:cNvPr id="3" name="コンテンツ プレースホルダー 2"/>
          <p:cNvSpPr>
            <a:spLocks noGrp="1"/>
          </p:cNvSpPr>
          <p:nvPr>
            <p:ph idx="1"/>
          </p:nvPr>
        </p:nvSpPr>
        <p:spPr/>
        <p:txBody>
          <a:bodyPr>
            <a:normAutofit/>
          </a:bodyPr>
          <a:lstStyle/>
          <a:p>
            <a:r>
              <a:rPr lang="ja-JP" altLang="en-US" smtClean="0"/>
              <a:t>各モジュールに対してマージを行った開発者をモジュールオーナーとする</a:t>
            </a:r>
            <a:endParaRPr lang="en-US" altLang="ja-JP" smtClean="0"/>
          </a:p>
          <a:p>
            <a:pPr lvl="1"/>
            <a:r>
              <a:rPr lang="ja-JP" altLang="en-US" smtClean="0"/>
              <a:t>マージ：プルリクエストなどを取り込む作業</a:t>
            </a:r>
            <a:endParaRPr lang="en-US" altLang="ja-JP" smtClean="0"/>
          </a:p>
          <a:p>
            <a:endParaRPr lang="en-US" altLang="ja-JP" smtClean="0"/>
          </a:p>
          <a:p>
            <a:r>
              <a:rPr lang="ja-JP" altLang="en-US" smtClean="0"/>
              <a:t>各カテゴリの</a:t>
            </a:r>
            <a:r>
              <a:rPr lang="ja-JP" altLang="en-US" smtClean="0"/>
              <a:t>開発者数（</a:t>
            </a:r>
            <a:r>
              <a:rPr lang="en-US" altLang="ja-JP" smtClean="0"/>
              <a:t>2D-3D</a:t>
            </a:r>
            <a:r>
              <a:rPr lang="ja-JP" altLang="en-US" smtClean="0"/>
              <a:t>モジュール</a:t>
            </a:r>
            <a:r>
              <a:rPr lang="ja-JP" altLang="en-US" smtClean="0"/>
              <a:t>）</a:t>
            </a:r>
            <a:endParaRPr lang="en-US" altLang="ja-JP"/>
          </a:p>
          <a:p>
            <a:pPr marL="0" indent="0">
              <a:buNone/>
            </a:pPr>
            <a:endParaRPr kumimoji="1" lang="ja-JP" altLang="en-US"/>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17</a:t>
            </a:fld>
            <a:endParaRPr lang="ja-JP" altLang="en-US"/>
          </a:p>
        </p:txBody>
      </p:sp>
      <p:graphicFrame>
        <p:nvGraphicFramePr>
          <p:cNvPr id="6" name="表 5"/>
          <p:cNvGraphicFramePr>
            <a:graphicFrameLocks noGrp="1"/>
          </p:cNvGraphicFramePr>
          <p:nvPr>
            <p:extLst>
              <p:ext uri="{D42A27DB-BD31-4B8C-83A1-F6EECF244321}">
                <p14:modId xmlns:p14="http://schemas.microsoft.com/office/powerpoint/2010/main" val="1321429564"/>
              </p:ext>
            </p:extLst>
          </p:nvPr>
        </p:nvGraphicFramePr>
        <p:xfrm>
          <a:off x="1547664" y="4149080"/>
          <a:ext cx="6192688" cy="1584960"/>
        </p:xfrm>
        <a:graphic>
          <a:graphicData uri="http://schemas.openxmlformats.org/drawingml/2006/table">
            <a:tbl>
              <a:tblPr firstRow="1" bandRow="1">
                <a:tableStyleId>{BC89EF96-8CEA-46FF-86C4-4CE0E7609802}</a:tableStyleId>
              </a:tblPr>
              <a:tblGrid>
                <a:gridCol w="3600400"/>
                <a:gridCol w="2592288"/>
              </a:tblGrid>
              <a:tr h="370840">
                <a:tc>
                  <a:txBody>
                    <a:bodyPr/>
                    <a:lstStyle/>
                    <a:p>
                      <a:pPr algn="ctr"/>
                      <a:r>
                        <a:rPr kumimoji="1" lang="ja-JP" altLang="en-US" sz="2000" b="0" smtClean="0"/>
                        <a:t>カテゴリ</a:t>
                      </a:r>
                      <a:endParaRPr kumimoji="1" lang="ja-JP" altLang="en-US" sz="2000" b="0"/>
                    </a:p>
                  </a:txBody>
                  <a:tcPr anchor="ctr"/>
                </a:tc>
                <a:tc>
                  <a:txBody>
                    <a:bodyPr/>
                    <a:lstStyle/>
                    <a:p>
                      <a:pPr algn="ctr"/>
                      <a:r>
                        <a:rPr kumimoji="1" lang="ja-JP" altLang="en-US" sz="2000" b="0" smtClean="0"/>
                        <a:t>人数（人）</a:t>
                      </a:r>
                      <a:endParaRPr kumimoji="1" lang="ja-JP" altLang="en-US" sz="2000" b="0"/>
                    </a:p>
                  </a:txBody>
                  <a:tcPr anchor="ctr"/>
                </a:tc>
              </a:tr>
              <a:tr h="370840">
                <a:tc>
                  <a:txBody>
                    <a:bodyPr/>
                    <a:lstStyle/>
                    <a:p>
                      <a:pPr algn="ctr"/>
                      <a:r>
                        <a:rPr kumimoji="1" lang="ja-JP" altLang="en-US" sz="2000" b="0" smtClean="0"/>
                        <a:t>モジュールオーナー</a:t>
                      </a:r>
                      <a:endParaRPr kumimoji="1" lang="ja-JP" altLang="en-US" sz="2000" b="0"/>
                    </a:p>
                  </a:txBody>
                  <a:tcPr anchor="ctr"/>
                </a:tc>
                <a:tc>
                  <a:txBody>
                    <a:bodyPr/>
                    <a:lstStyle/>
                    <a:p>
                      <a:pPr algn="ctr"/>
                      <a:r>
                        <a:rPr kumimoji="1" lang="en-US" altLang="ja-JP" sz="2000" b="0" smtClean="0"/>
                        <a:t>24</a:t>
                      </a:r>
                      <a:endParaRPr kumimoji="1" lang="ja-JP" altLang="en-US" sz="2000" b="0"/>
                    </a:p>
                  </a:txBody>
                  <a:tcPr anchor="ctr"/>
                </a:tc>
              </a:tr>
              <a:tr h="370840">
                <a:tc>
                  <a:txBody>
                    <a:bodyPr/>
                    <a:lstStyle/>
                    <a:p>
                      <a:pPr algn="ctr"/>
                      <a:r>
                        <a:rPr kumimoji="1" lang="ja-JP" altLang="en-US" sz="2000" b="0" smtClean="0"/>
                        <a:t>モジュールオーナー候補者</a:t>
                      </a:r>
                      <a:endParaRPr kumimoji="1" lang="ja-JP" altLang="en-US" sz="2000" b="0"/>
                    </a:p>
                  </a:txBody>
                  <a:tcPr anchor="ctr"/>
                </a:tc>
                <a:tc>
                  <a:txBody>
                    <a:bodyPr/>
                    <a:lstStyle/>
                    <a:p>
                      <a:pPr algn="ctr"/>
                      <a:r>
                        <a:rPr kumimoji="1" lang="en-US" altLang="ja-JP" sz="2000" b="0" smtClean="0"/>
                        <a:t>21</a:t>
                      </a:r>
                      <a:endParaRPr kumimoji="1" lang="ja-JP" altLang="en-US" sz="2000" b="0"/>
                    </a:p>
                  </a:txBody>
                  <a:tcPr anchor="ctr"/>
                </a:tc>
              </a:tr>
              <a:tr h="370840">
                <a:tc>
                  <a:txBody>
                    <a:bodyPr/>
                    <a:lstStyle/>
                    <a:p>
                      <a:pPr algn="ctr"/>
                      <a:r>
                        <a:rPr kumimoji="1" lang="ja-JP" altLang="en-US" sz="2000" b="0" smtClean="0"/>
                        <a:t>一般開発者</a:t>
                      </a:r>
                      <a:endParaRPr kumimoji="1" lang="ja-JP" altLang="en-US" sz="2000" b="0"/>
                    </a:p>
                  </a:txBody>
                  <a:tcPr anchor="ctr"/>
                </a:tc>
                <a:tc>
                  <a:txBody>
                    <a:bodyPr/>
                    <a:lstStyle/>
                    <a:p>
                      <a:pPr algn="ctr"/>
                      <a:r>
                        <a:rPr kumimoji="1" lang="en-US" altLang="ja-JP" sz="2000" b="0" smtClean="0"/>
                        <a:t>287</a:t>
                      </a:r>
                      <a:endParaRPr kumimoji="1" lang="ja-JP" altLang="en-US" sz="2000" b="0"/>
                    </a:p>
                  </a:txBody>
                  <a:tcPr anchor="ctr"/>
                </a:tc>
              </a:tr>
            </a:tbl>
          </a:graphicData>
        </a:graphic>
      </p:graphicFrame>
    </p:spTree>
    <p:extLst>
      <p:ext uri="{BB962C8B-B14F-4D97-AF65-F5344CB8AC3E}">
        <p14:creationId xmlns:p14="http://schemas.microsoft.com/office/powerpoint/2010/main" val="28022072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メトリクスの計測</a:t>
            </a:r>
            <a:endParaRPr kumimoji="1" lang="ja-JP" altLang="en-US"/>
          </a:p>
        </p:txBody>
      </p:sp>
      <p:sp>
        <p:nvSpPr>
          <p:cNvPr id="3" name="コンテンツ プレースホルダー 2"/>
          <p:cNvSpPr>
            <a:spLocks noGrp="1"/>
          </p:cNvSpPr>
          <p:nvPr>
            <p:ph idx="1"/>
          </p:nvPr>
        </p:nvSpPr>
        <p:spPr/>
        <p:txBody>
          <a:bodyPr/>
          <a:lstStyle/>
          <a:p>
            <a:r>
              <a:rPr lang="ja-JP" altLang="en-US" smtClean="0"/>
              <a:t>用いるメトリクス</a:t>
            </a:r>
            <a:endParaRPr lang="en-US" altLang="ja-JP" smtClean="0"/>
          </a:p>
          <a:p>
            <a:pPr lvl="1"/>
            <a:r>
              <a:rPr kumimoji="1" lang="ja-JP" altLang="en-US" smtClean="0"/>
              <a:t>提案メトリクス（</a:t>
            </a:r>
            <a:r>
              <a:rPr kumimoji="1" lang="en-US" altLang="ja-JP" smtClean="0"/>
              <a:t>3</a:t>
            </a:r>
            <a:r>
              <a:rPr kumimoji="1" lang="ja-JP" altLang="en-US" smtClean="0"/>
              <a:t>種類）</a:t>
            </a:r>
            <a:endParaRPr kumimoji="1" lang="en-US" altLang="ja-JP" smtClean="0"/>
          </a:p>
          <a:p>
            <a:pPr lvl="2"/>
            <a:r>
              <a:rPr lang="ja-JP" altLang="en-US" smtClean="0"/>
              <a:t>フォロワー数</a:t>
            </a:r>
            <a:r>
              <a:rPr lang="ja-JP" altLang="en-US" smtClean="0"/>
              <a:t>，</a:t>
            </a:r>
            <a:r>
              <a:rPr lang="ja-JP" altLang="en-US" smtClean="0"/>
              <a:t>変更</a:t>
            </a:r>
            <a:r>
              <a:rPr lang="ja-JP" altLang="en-US" smtClean="0"/>
              <a:t>ファイル数，変更行数</a:t>
            </a:r>
            <a:endParaRPr kumimoji="1" lang="en-US" altLang="ja-JP" smtClean="0"/>
          </a:p>
          <a:p>
            <a:pPr lvl="1"/>
            <a:r>
              <a:rPr kumimoji="1" lang="ja-JP" altLang="en-US" smtClean="0"/>
              <a:t>先行研究で用いている活動量メトリクス</a:t>
            </a:r>
            <a:r>
              <a:rPr lang="ja-JP" altLang="en-US" smtClean="0"/>
              <a:t>（</a:t>
            </a:r>
            <a:r>
              <a:rPr lang="en-US" altLang="ja-JP" smtClean="0"/>
              <a:t>3</a:t>
            </a:r>
            <a:r>
              <a:rPr lang="ja-JP" altLang="en-US" smtClean="0"/>
              <a:t>種類</a:t>
            </a:r>
            <a:r>
              <a:rPr lang="ja-JP" altLang="en-US"/>
              <a:t>）</a:t>
            </a:r>
            <a:endParaRPr kumimoji="1" lang="en-US" altLang="ja-JP" smtClean="0"/>
          </a:p>
          <a:p>
            <a:pPr lvl="2"/>
            <a:r>
              <a:rPr kumimoji="1" lang="ja-JP" altLang="en-US" smtClean="0"/>
              <a:t>プルリクエスト投稿数，総コメント</a:t>
            </a:r>
            <a:r>
              <a:rPr kumimoji="1" lang="ja-JP" altLang="en-US" smtClean="0"/>
              <a:t>投稿数</a:t>
            </a:r>
            <a:r>
              <a:rPr kumimoji="1" lang="ja-JP" altLang="en-US" smtClean="0"/>
              <a:t>，活動期間（月）</a:t>
            </a:r>
            <a:endParaRPr kumimoji="1" lang="en-US" altLang="ja-JP" smtClean="0"/>
          </a:p>
          <a:p>
            <a:pPr lvl="2"/>
            <a:endParaRPr kumimoji="1" lang="en-US" altLang="ja-JP" smtClean="0"/>
          </a:p>
          <a:p>
            <a:r>
              <a:rPr kumimoji="1" lang="ja-JP" altLang="en-US" smtClean="0"/>
              <a:t>各メトリクスをモジュールオーナー候補者と一般開発</a:t>
            </a:r>
            <a:r>
              <a:rPr lang="ja-JP" altLang="en-US"/>
              <a:t>者</a:t>
            </a:r>
            <a:r>
              <a:rPr kumimoji="1" lang="ja-JP" altLang="en-US" smtClean="0"/>
              <a:t>それぞれについて計測</a:t>
            </a:r>
            <a:endParaRPr kumimoji="1" lang="en-US" altLang="ja-JP" smtClean="0"/>
          </a:p>
          <a:p>
            <a:endParaRPr lang="en-US" altLang="ja-JP"/>
          </a:p>
          <a:p>
            <a:endParaRPr kumimoji="1" lang="ja-JP" altLang="en-US"/>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18</a:t>
            </a:fld>
            <a:endParaRPr lang="ja-JP" altLang="en-US"/>
          </a:p>
        </p:txBody>
      </p:sp>
    </p:spTree>
    <p:extLst>
      <p:ext uri="{BB962C8B-B14F-4D97-AF65-F5344CB8AC3E}">
        <p14:creationId xmlns:p14="http://schemas.microsoft.com/office/powerpoint/2010/main" val="24005547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評価指標</a:t>
            </a:r>
            <a:endParaRPr kumimoji="1" lang="ja-JP" altLang="en-US"/>
          </a:p>
        </p:txBody>
      </p:sp>
      <p:sp>
        <p:nvSpPr>
          <p:cNvPr id="3" name="コンテンツ プレースホルダー 2"/>
          <p:cNvSpPr>
            <a:spLocks noGrp="1"/>
          </p:cNvSpPr>
          <p:nvPr>
            <p:ph idx="1"/>
          </p:nvPr>
        </p:nvSpPr>
        <p:spPr/>
        <p:txBody>
          <a:bodyPr/>
          <a:lstStyle/>
          <a:p>
            <a:r>
              <a:rPr lang="ja-JP" altLang="en-US" smtClean="0"/>
              <a:t>予測モデルを適合率，再現率</a:t>
            </a:r>
            <a:r>
              <a:rPr lang="ja-JP" altLang="en-US"/>
              <a:t>，</a:t>
            </a:r>
            <a:r>
              <a:rPr lang="en-US" altLang="ja-JP"/>
              <a:t>F1</a:t>
            </a:r>
            <a:r>
              <a:rPr lang="ja-JP" altLang="en-US" smtClean="0"/>
              <a:t>値で評価する</a:t>
            </a:r>
            <a:endParaRPr lang="en-US" altLang="ja-JP" smtClean="0"/>
          </a:p>
          <a:p>
            <a:endParaRPr lang="en-US" altLang="ja-JP"/>
          </a:p>
          <a:p>
            <a:endParaRPr lang="en-US" altLang="ja-JP"/>
          </a:p>
          <a:p>
            <a:endParaRPr lang="en-US" altLang="ja-JP"/>
          </a:p>
          <a:p>
            <a:pPr lvl="1"/>
            <a:endParaRPr kumimoji="1" lang="ja-JP" altLang="en-US"/>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19</a:t>
            </a:fld>
            <a:endParaRPr lang="ja-JP" altLang="en-US"/>
          </a:p>
        </p:txBody>
      </p:sp>
      <p:graphicFrame>
        <p:nvGraphicFramePr>
          <p:cNvPr id="6" name="図表 5"/>
          <p:cNvGraphicFramePr/>
          <p:nvPr>
            <p:extLst>
              <p:ext uri="{D42A27DB-BD31-4B8C-83A1-F6EECF244321}">
                <p14:modId xmlns:p14="http://schemas.microsoft.com/office/powerpoint/2010/main" val="2194437326"/>
              </p:ext>
            </p:extLst>
          </p:nvPr>
        </p:nvGraphicFramePr>
        <p:xfrm>
          <a:off x="1439143" y="2276872"/>
          <a:ext cx="6984776" cy="2160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テキスト ボックス 6"/>
          <p:cNvSpPr txBox="1"/>
          <p:nvPr/>
        </p:nvSpPr>
        <p:spPr>
          <a:xfrm>
            <a:off x="179512" y="2708919"/>
            <a:ext cx="2267743" cy="1323439"/>
          </a:xfrm>
          <a:prstGeom prst="rect">
            <a:avLst/>
          </a:prstGeom>
          <a:noFill/>
        </p:spPr>
        <p:txBody>
          <a:bodyPr wrap="square" rtlCol="0">
            <a:spAutoFit/>
          </a:bodyPr>
          <a:lstStyle/>
          <a:p>
            <a:r>
              <a:rPr kumimoji="1" lang="en-US" altLang="ja-JP" sz="2000" b="1" dirty="0" smtClean="0"/>
              <a:t>A</a:t>
            </a:r>
          </a:p>
          <a:p>
            <a:r>
              <a:rPr lang="ja-JP" altLang="en-US" sz="2000" smtClean="0"/>
              <a:t>モジュールオーナーになると</a:t>
            </a:r>
            <a:endParaRPr lang="en-US" altLang="ja-JP" sz="2000" dirty="0" smtClean="0"/>
          </a:p>
          <a:p>
            <a:r>
              <a:rPr kumimoji="1" lang="ja-JP" altLang="en-US" sz="2000" smtClean="0"/>
              <a:t>予測された開発者</a:t>
            </a:r>
            <a:endParaRPr kumimoji="1" lang="ja-JP" altLang="en-US" sz="2000" dirty="0"/>
          </a:p>
        </p:txBody>
      </p:sp>
      <p:sp>
        <p:nvSpPr>
          <p:cNvPr id="8" name="テキスト ボックス 7"/>
          <p:cNvSpPr txBox="1"/>
          <p:nvPr/>
        </p:nvSpPr>
        <p:spPr>
          <a:xfrm>
            <a:off x="6876256" y="2708919"/>
            <a:ext cx="2088232" cy="1323439"/>
          </a:xfrm>
          <a:prstGeom prst="rect">
            <a:avLst/>
          </a:prstGeom>
          <a:noFill/>
        </p:spPr>
        <p:txBody>
          <a:bodyPr wrap="square" rtlCol="0">
            <a:spAutoFit/>
          </a:bodyPr>
          <a:lstStyle/>
          <a:p>
            <a:r>
              <a:rPr kumimoji="1" lang="en-US" altLang="ja-JP" sz="2000" b="1" dirty="0" smtClean="0"/>
              <a:t>B</a:t>
            </a:r>
          </a:p>
          <a:p>
            <a:r>
              <a:rPr lang="ja-JP" altLang="en-US" sz="2000" smtClean="0"/>
              <a:t>実際にモジュールオーナーになった開発者</a:t>
            </a:r>
            <a:endParaRPr lang="en-US" altLang="ja-JP" sz="2000" dirty="0" smtClean="0"/>
          </a:p>
        </p:txBody>
      </p:sp>
      <mc:AlternateContent xmlns:mc="http://schemas.openxmlformats.org/markup-compatibility/2006" xmlns:a14="http://schemas.microsoft.com/office/drawing/2010/main">
        <mc:Choice Requires="a14">
          <p:sp>
            <p:nvSpPr>
              <p:cNvPr id="9" name="テキスト ボックス 8"/>
              <p:cNvSpPr txBox="1"/>
              <p:nvPr/>
            </p:nvSpPr>
            <p:spPr>
              <a:xfrm>
                <a:off x="467544" y="5109174"/>
                <a:ext cx="2376264" cy="889924"/>
              </a:xfrm>
              <a:prstGeom prst="rect">
                <a:avLst/>
              </a:prstGeom>
              <a:noFill/>
            </p:spPr>
            <p:txBody>
              <a:bodyPr wrap="square" rtlCol="0">
                <a:spAutoFit/>
              </a:bodyPr>
              <a:lstStyle/>
              <a:p>
                <a:pPr algn="ctr"/>
                <a:r>
                  <a:rPr lang="ja-JP" altLang="en-US" sz="2400" dirty="0" smtClean="0"/>
                  <a:t>適合率＝</a:t>
                </a:r>
                <a14:m>
                  <m:oMath xmlns:m="http://schemas.openxmlformats.org/officeDocument/2006/math">
                    <m:f>
                      <m:fPr>
                        <m:ctrlPr>
                          <a:rPr lang="en-US" altLang="ja-JP" sz="3600" b="0" i="1" dirty="0" smtClean="0">
                            <a:latin typeface="Cambria Math"/>
                          </a:rPr>
                        </m:ctrlPr>
                      </m:fPr>
                      <m:num>
                        <m:r>
                          <m:rPr>
                            <m:sty m:val="p"/>
                          </m:rPr>
                          <a:rPr lang="en-US" altLang="ja-JP" sz="3600" dirty="0">
                            <a:latin typeface="Cambria Math"/>
                          </a:rPr>
                          <m:t>A</m:t>
                        </m:r>
                        <m:r>
                          <a:rPr lang="ja-JP" altLang="en-US" sz="3600" b="0" i="1" dirty="0" smtClean="0">
                            <a:latin typeface="Cambria Math"/>
                          </a:rPr>
                          <m:t>∧</m:t>
                        </m:r>
                        <m:r>
                          <a:rPr lang="en-US" altLang="ja-JP" sz="3600" b="0" i="1" dirty="0" smtClean="0">
                            <a:latin typeface="Cambria Math"/>
                          </a:rPr>
                          <m:t>𝐵</m:t>
                        </m:r>
                      </m:num>
                      <m:den>
                        <m:r>
                          <a:rPr lang="en-US" altLang="ja-JP" sz="3600" b="0" i="1" dirty="0" smtClean="0">
                            <a:latin typeface="Cambria Math"/>
                          </a:rPr>
                          <m:t>𝐴</m:t>
                        </m:r>
                      </m:den>
                    </m:f>
                  </m:oMath>
                </a14:m>
                <a:endParaRPr kumimoji="1" lang="ja-JP" altLang="en-US" sz="2400" b="1"/>
              </a:p>
            </p:txBody>
          </p:sp>
        </mc:Choice>
        <mc:Fallback xmlns="">
          <p:sp>
            <p:nvSpPr>
              <p:cNvPr id="9" name="テキスト ボックス 8"/>
              <p:cNvSpPr txBox="1">
                <a:spLocks noRot="1" noChangeAspect="1" noMove="1" noResize="1" noEditPoints="1" noAdjustHandles="1" noChangeArrowheads="1" noChangeShapeType="1" noTextEdit="1"/>
              </p:cNvSpPr>
              <p:nvPr/>
            </p:nvSpPr>
            <p:spPr>
              <a:xfrm>
                <a:off x="467544" y="5109174"/>
                <a:ext cx="2376264" cy="889924"/>
              </a:xfrm>
              <a:prstGeom prst="rect">
                <a:avLst/>
              </a:prstGeom>
              <a:blipFill rotWithShape="1">
                <a:blip r:embed="rId8"/>
                <a:stretch>
                  <a:fillRect b="-137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 name="テキスト ボックス 10"/>
              <p:cNvSpPr txBox="1"/>
              <p:nvPr/>
            </p:nvSpPr>
            <p:spPr>
              <a:xfrm>
                <a:off x="2771800" y="5085184"/>
                <a:ext cx="2376264" cy="889924"/>
              </a:xfrm>
              <a:prstGeom prst="rect">
                <a:avLst/>
              </a:prstGeom>
              <a:noFill/>
            </p:spPr>
            <p:txBody>
              <a:bodyPr wrap="square" rtlCol="0">
                <a:spAutoFit/>
              </a:bodyPr>
              <a:lstStyle/>
              <a:p>
                <a:pPr algn="ctr"/>
                <a:r>
                  <a:rPr lang="ja-JP" altLang="en-US" sz="2400" smtClean="0"/>
                  <a:t>再現率</a:t>
                </a:r>
                <a:r>
                  <a:rPr lang="ja-JP" altLang="en-US" sz="2400" dirty="0" smtClean="0"/>
                  <a:t>＝</a:t>
                </a:r>
                <a14:m>
                  <m:oMath xmlns:m="http://schemas.openxmlformats.org/officeDocument/2006/math">
                    <m:f>
                      <m:fPr>
                        <m:ctrlPr>
                          <a:rPr lang="en-US" altLang="ja-JP" sz="3600" b="0" i="1" dirty="0" smtClean="0">
                            <a:latin typeface="Cambria Math"/>
                          </a:rPr>
                        </m:ctrlPr>
                      </m:fPr>
                      <m:num>
                        <m:r>
                          <m:rPr>
                            <m:sty m:val="p"/>
                          </m:rPr>
                          <a:rPr lang="en-US" altLang="ja-JP" sz="3600" dirty="0">
                            <a:latin typeface="Cambria Math"/>
                          </a:rPr>
                          <m:t>A</m:t>
                        </m:r>
                        <m:r>
                          <a:rPr lang="ja-JP" altLang="en-US" sz="3600" b="0" i="1" dirty="0" smtClean="0">
                            <a:latin typeface="Cambria Math"/>
                          </a:rPr>
                          <m:t>∧</m:t>
                        </m:r>
                        <m:r>
                          <a:rPr lang="en-US" altLang="ja-JP" sz="3600" b="0" i="1" dirty="0" smtClean="0">
                            <a:latin typeface="Cambria Math"/>
                          </a:rPr>
                          <m:t>𝐵</m:t>
                        </m:r>
                      </m:num>
                      <m:den>
                        <m:r>
                          <a:rPr lang="en-US" altLang="ja-JP" sz="3600" b="0" i="1" dirty="0" smtClean="0">
                            <a:latin typeface="Cambria Math"/>
                          </a:rPr>
                          <m:t>𝐵</m:t>
                        </m:r>
                      </m:den>
                    </m:f>
                  </m:oMath>
                </a14:m>
                <a:endParaRPr kumimoji="1" lang="ja-JP" altLang="en-US" sz="2400" b="1"/>
              </a:p>
            </p:txBody>
          </p:sp>
        </mc:Choice>
        <mc:Fallback xmlns="">
          <p:sp>
            <p:nvSpPr>
              <p:cNvPr id="11" name="テキスト ボックス 10"/>
              <p:cNvSpPr txBox="1">
                <a:spLocks noRot="1" noChangeAspect="1" noMove="1" noResize="1" noEditPoints="1" noAdjustHandles="1" noChangeArrowheads="1" noChangeShapeType="1" noTextEdit="1"/>
              </p:cNvSpPr>
              <p:nvPr/>
            </p:nvSpPr>
            <p:spPr>
              <a:xfrm>
                <a:off x="2771800" y="5085184"/>
                <a:ext cx="2376264" cy="889924"/>
              </a:xfrm>
              <a:prstGeom prst="rect">
                <a:avLst/>
              </a:prstGeom>
              <a:blipFill rotWithShape="1">
                <a:blip r:embed="rId9"/>
                <a:stretch>
                  <a:fillRect b="-137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 name="テキスト ボックス 11"/>
              <p:cNvSpPr txBox="1"/>
              <p:nvPr/>
            </p:nvSpPr>
            <p:spPr>
              <a:xfrm>
                <a:off x="5220072" y="5085184"/>
                <a:ext cx="3816424" cy="792333"/>
              </a:xfrm>
              <a:prstGeom prst="rect">
                <a:avLst/>
              </a:prstGeom>
              <a:noFill/>
            </p:spPr>
            <p:txBody>
              <a:bodyPr wrap="square" rtlCol="0">
                <a:spAutoFit/>
              </a:bodyPr>
              <a:lstStyle/>
              <a:p>
                <a:r>
                  <a:rPr lang="en-US" altLang="ja-JP" sz="2400" dirty="0" smtClean="0"/>
                  <a:t>F1</a:t>
                </a:r>
                <a:r>
                  <a:rPr lang="ja-JP" altLang="en-US" sz="2400" dirty="0" smtClean="0"/>
                  <a:t>値＝</a:t>
                </a:r>
                <a14:m>
                  <m:oMath xmlns:m="http://schemas.openxmlformats.org/officeDocument/2006/math">
                    <m:f>
                      <m:fPr>
                        <m:ctrlPr>
                          <a:rPr lang="en-US" altLang="ja-JP" sz="2400" b="0" i="1" dirty="0" smtClean="0">
                            <a:latin typeface="Cambria Math"/>
                          </a:rPr>
                        </m:ctrlPr>
                      </m:fPr>
                      <m:num>
                        <m:r>
                          <a:rPr lang="ja-JP" altLang="en-US" sz="2400" b="0" i="1" dirty="0" smtClean="0">
                            <a:latin typeface="Cambria Math"/>
                          </a:rPr>
                          <m:t>２</m:t>
                        </m:r>
                        <m:r>
                          <a:rPr lang="en-US" altLang="ja-JP" sz="2400" b="0" i="1" dirty="0" smtClean="0">
                            <a:latin typeface="Cambria Math"/>
                          </a:rPr>
                          <m:t>×</m:t>
                        </m:r>
                        <m:r>
                          <a:rPr lang="ja-JP" altLang="en-US" sz="2400" i="1" dirty="0">
                            <a:latin typeface="Cambria Math"/>
                          </a:rPr>
                          <m:t>適合率</m:t>
                        </m:r>
                        <m:r>
                          <a:rPr lang="en-US" altLang="ja-JP" sz="2400" b="0" i="1" dirty="0" smtClean="0">
                            <a:latin typeface="Cambria Math"/>
                          </a:rPr>
                          <m:t>×</m:t>
                        </m:r>
                        <m:r>
                          <a:rPr lang="ja-JP" altLang="en-US" sz="2400" i="1" dirty="0">
                            <a:latin typeface="Cambria Math"/>
                          </a:rPr>
                          <m:t>再現率</m:t>
                        </m:r>
                      </m:num>
                      <m:den>
                        <m:r>
                          <a:rPr lang="ja-JP" altLang="en-US" sz="2400" i="1" dirty="0" smtClean="0">
                            <a:latin typeface="Cambria Math"/>
                          </a:rPr>
                          <m:t>適合率</m:t>
                        </m:r>
                        <m:r>
                          <a:rPr lang="ja-JP" altLang="en-US" sz="2400" b="0" i="1" dirty="0" smtClean="0">
                            <a:latin typeface="Cambria Math"/>
                          </a:rPr>
                          <m:t>＋</m:t>
                        </m:r>
                        <m:r>
                          <a:rPr lang="ja-JP" altLang="en-US" sz="2400" i="1" dirty="0">
                            <a:latin typeface="Cambria Math"/>
                          </a:rPr>
                          <m:t>再現率</m:t>
                        </m:r>
                      </m:den>
                    </m:f>
                  </m:oMath>
                </a14:m>
                <a:endParaRPr lang="en-US" altLang="ja-JP" sz="2400" dirty="0" smtClean="0"/>
              </a:p>
            </p:txBody>
          </p:sp>
        </mc:Choice>
        <mc:Fallback xmlns="">
          <p:sp>
            <p:nvSpPr>
              <p:cNvPr id="12" name="テキスト ボックス 11"/>
              <p:cNvSpPr txBox="1">
                <a:spLocks noRot="1" noChangeAspect="1" noMove="1" noResize="1" noEditPoints="1" noAdjustHandles="1" noChangeArrowheads="1" noChangeShapeType="1" noTextEdit="1"/>
              </p:cNvSpPr>
              <p:nvPr/>
            </p:nvSpPr>
            <p:spPr>
              <a:xfrm>
                <a:off x="5220072" y="5085184"/>
                <a:ext cx="3816424" cy="792333"/>
              </a:xfrm>
              <a:prstGeom prst="rect">
                <a:avLst/>
              </a:prstGeom>
              <a:blipFill rotWithShape="1">
                <a:blip r:embed="rId10"/>
                <a:stretch>
                  <a:fillRect l="-2396" b="-3077"/>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4519163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結果：予測精度</a:t>
            </a:r>
            <a:endParaRPr kumimoji="1" lang="ja-JP" altLang="en-US"/>
          </a:p>
        </p:txBody>
      </p:sp>
      <p:sp>
        <p:nvSpPr>
          <p:cNvPr id="3" name="コンテンツ プレースホルダー 2"/>
          <p:cNvSpPr>
            <a:spLocks noGrp="1"/>
          </p:cNvSpPr>
          <p:nvPr>
            <p:ph idx="1"/>
          </p:nvPr>
        </p:nvSpPr>
        <p:spPr/>
        <p:txBody>
          <a:bodyPr/>
          <a:lstStyle/>
          <a:p>
            <a:r>
              <a:rPr lang="en-US" altLang="ja-JP"/>
              <a:t>openFrameworks 2D-3D</a:t>
            </a:r>
            <a:r>
              <a:rPr lang="ja-JP" altLang="en-US"/>
              <a:t>モジュール</a:t>
            </a:r>
            <a:endParaRPr lang="en-US" altLang="ja-JP"/>
          </a:p>
          <a:p>
            <a:endParaRPr kumimoji="1" lang="ja-JP" altLang="en-US"/>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20</a:t>
            </a:fld>
            <a:endParaRPr lang="ja-JP" altLang="en-US"/>
          </a:p>
        </p:txBody>
      </p:sp>
      <p:graphicFrame>
        <p:nvGraphicFramePr>
          <p:cNvPr id="6" name="表 5"/>
          <p:cNvGraphicFramePr>
            <a:graphicFrameLocks noGrp="1"/>
          </p:cNvGraphicFramePr>
          <p:nvPr>
            <p:extLst>
              <p:ext uri="{D42A27DB-BD31-4B8C-83A1-F6EECF244321}">
                <p14:modId xmlns:p14="http://schemas.microsoft.com/office/powerpoint/2010/main" val="3368161750"/>
              </p:ext>
            </p:extLst>
          </p:nvPr>
        </p:nvGraphicFramePr>
        <p:xfrm>
          <a:off x="539552" y="2060848"/>
          <a:ext cx="7920880" cy="3144520"/>
        </p:xfrm>
        <a:graphic>
          <a:graphicData uri="http://schemas.openxmlformats.org/drawingml/2006/table">
            <a:tbl>
              <a:tblPr firstRow="1" bandRow="1">
                <a:tableStyleId>{5C22544A-7EE6-4342-B048-85BDC9FD1C3A}</a:tableStyleId>
              </a:tblPr>
              <a:tblGrid>
                <a:gridCol w="1980220"/>
                <a:gridCol w="1980220"/>
                <a:gridCol w="1980220"/>
                <a:gridCol w="1980220"/>
              </a:tblGrid>
              <a:tr h="370840">
                <a:tc>
                  <a:txBody>
                    <a:bodyPr/>
                    <a:lstStyle/>
                    <a:p>
                      <a:r>
                        <a:rPr kumimoji="1" lang="ja-JP" altLang="en-US" smtClean="0"/>
                        <a:t>メトリクス</a:t>
                      </a:r>
                      <a:endParaRPr kumimoji="1" lang="ja-JP" altLang="en-US"/>
                    </a:p>
                  </a:txBody>
                  <a:tcPr/>
                </a:tc>
                <a:tc>
                  <a:txBody>
                    <a:bodyPr/>
                    <a:lstStyle/>
                    <a:p>
                      <a:r>
                        <a:rPr kumimoji="1" lang="en-US" altLang="ja-JP" smtClean="0"/>
                        <a:t>precision</a:t>
                      </a:r>
                      <a:endParaRPr kumimoji="1" lang="ja-JP" altLang="en-US"/>
                    </a:p>
                  </a:txBody>
                  <a:tcPr/>
                </a:tc>
                <a:tc>
                  <a:txBody>
                    <a:bodyPr/>
                    <a:lstStyle/>
                    <a:p>
                      <a:r>
                        <a:rPr kumimoji="1" lang="en-US" altLang="ja-JP" smtClean="0"/>
                        <a:t>recall</a:t>
                      </a:r>
                      <a:endParaRPr kumimoji="1" lang="ja-JP" altLang="en-US"/>
                    </a:p>
                  </a:txBody>
                  <a:tcPr/>
                </a:tc>
                <a:tc>
                  <a:txBody>
                    <a:bodyPr/>
                    <a:lstStyle/>
                    <a:p>
                      <a:r>
                        <a:rPr kumimoji="1" lang="en-US" altLang="ja-JP" smtClean="0"/>
                        <a:t>F1</a:t>
                      </a:r>
                      <a:endParaRPr kumimoji="1" lang="ja-JP" altLang="en-US"/>
                    </a:p>
                  </a:txBody>
                  <a:tcPr/>
                </a:tc>
              </a:tr>
              <a:tr h="370840">
                <a:tc>
                  <a:txBody>
                    <a:bodyPr/>
                    <a:lstStyle/>
                    <a:p>
                      <a:r>
                        <a:rPr kumimoji="1" lang="ja-JP" altLang="en-US" b="1" smtClean="0">
                          <a:solidFill>
                            <a:srgbClr val="FF0000"/>
                          </a:solidFill>
                        </a:rPr>
                        <a:t>すべて</a:t>
                      </a:r>
                      <a:endParaRPr kumimoji="1" lang="ja-JP" altLang="en-US" b="1">
                        <a:solidFill>
                          <a:srgbClr val="FF0000"/>
                        </a:solidFill>
                      </a:endParaRPr>
                    </a:p>
                  </a:txBody>
                  <a:tcPr/>
                </a:tc>
                <a:tc>
                  <a:txBody>
                    <a:bodyPr/>
                    <a:lstStyle/>
                    <a:p>
                      <a:r>
                        <a:rPr kumimoji="1" lang="en-US" altLang="ja-JP" sz="2000" b="1" smtClean="0">
                          <a:solidFill>
                            <a:srgbClr val="FF0000"/>
                          </a:solidFill>
                        </a:rPr>
                        <a:t>0.72</a:t>
                      </a:r>
                      <a:endParaRPr kumimoji="1" lang="ja-JP" altLang="en-US" sz="2000" b="1">
                        <a:solidFill>
                          <a:srgbClr val="FF0000"/>
                        </a:solidFill>
                      </a:endParaRPr>
                    </a:p>
                  </a:txBody>
                  <a:tcPr/>
                </a:tc>
                <a:tc>
                  <a:txBody>
                    <a:bodyPr/>
                    <a:lstStyle/>
                    <a:p>
                      <a:r>
                        <a:rPr kumimoji="1" lang="en-US" altLang="ja-JP" sz="2000" b="1" smtClean="0">
                          <a:solidFill>
                            <a:srgbClr val="FF0000"/>
                          </a:solidFill>
                        </a:rPr>
                        <a:t>0.42</a:t>
                      </a:r>
                      <a:endParaRPr kumimoji="1" lang="ja-JP" altLang="en-US" sz="2000" b="1">
                        <a:solidFill>
                          <a:srgbClr val="FF0000"/>
                        </a:solidFill>
                      </a:endParaRPr>
                    </a:p>
                  </a:txBody>
                  <a:tcPr/>
                </a:tc>
                <a:tc>
                  <a:txBody>
                    <a:bodyPr/>
                    <a:lstStyle/>
                    <a:p>
                      <a:r>
                        <a:rPr kumimoji="1" lang="en-US" altLang="ja-JP" sz="2000" b="1" smtClean="0">
                          <a:solidFill>
                            <a:srgbClr val="FF0000"/>
                          </a:solidFill>
                        </a:rPr>
                        <a:t>0.53</a:t>
                      </a:r>
                      <a:endParaRPr kumimoji="1" lang="ja-JP" altLang="en-US" sz="2000" b="1">
                        <a:solidFill>
                          <a:srgbClr val="FF0000"/>
                        </a:solidFill>
                      </a:endParaRPr>
                    </a:p>
                  </a:txBody>
                  <a:tcPr/>
                </a:tc>
              </a:tr>
              <a:tr h="370840">
                <a:tc>
                  <a:txBody>
                    <a:bodyPr/>
                    <a:lstStyle/>
                    <a:p>
                      <a:r>
                        <a:rPr kumimoji="1" lang="en-US" altLang="ja-JP" smtClean="0"/>
                        <a:t>PR</a:t>
                      </a:r>
                      <a:r>
                        <a:rPr kumimoji="1" lang="ja-JP" altLang="en-US" smtClean="0"/>
                        <a:t>投稿数</a:t>
                      </a:r>
                      <a:endParaRPr kumimoji="1" lang="ja-JP" altLang="en-US"/>
                    </a:p>
                  </a:txBody>
                  <a:tcPr/>
                </a:tc>
                <a:tc>
                  <a:txBody>
                    <a:bodyPr/>
                    <a:lstStyle/>
                    <a:p>
                      <a:r>
                        <a:rPr kumimoji="1" lang="en-US" altLang="ja-JP" sz="2000" smtClean="0"/>
                        <a:t>0.20</a:t>
                      </a:r>
                      <a:endParaRPr kumimoji="1" lang="ja-JP" altLang="en-US" sz="2000"/>
                    </a:p>
                  </a:txBody>
                  <a:tcPr/>
                </a:tc>
                <a:tc>
                  <a:txBody>
                    <a:bodyPr/>
                    <a:lstStyle/>
                    <a:p>
                      <a:r>
                        <a:rPr kumimoji="1" lang="en-US" altLang="ja-JP" sz="2000" smtClean="0"/>
                        <a:t>0.17</a:t>
                      </a:r>
                      <a:endParaRPr kumimoji="1" lang="ja-JP" altLang="en-US" sz="2000"/>
                    </a:p>
                  </a:txBody>
                  <a:tcPr/>
                </a:tc>
                <a:tc>
                  <a:txBody>
                    <a:bodyPr/>
                    <a:lstStyle/>
                    <a:p>
                      <a:r>
                        <a:rPr kumimoji="1" lang="en-US" altLang="ja-JP" sz="2000" smtClean="0"/>
                        <a:t>0.18</a:t>
                      </a:r>
                      <a:endParaRPr kumimoji="1" lang="ja-JP" altLang="en-US" sz="2000"/>
                    </a:p>
                  </a:txBody>
                  <a:tcPr/>
                </a:tc>
              </a:tr>
              <a:tr h="370840">
                <a:tc>
                  <a:txBody>
                    <a:bodyPr/>
                    <a:lstStyle/>
                    <a:p>
                      <a:r>
                        <a:rPr kumimoji="1" lang="ja-JP" altLang="en-US" smtClean="0"/>
                        <a:t>コメント投稿数</a:t>
                      </a:r>
                      <a:endParaRPr kumimoji="1" lang="ja-JP" altLang="en-US"/>
                    </a:p>
                  </a:txBody>
                  <a:tcPr/>
                </a:tc>
                <a:tc>
                  <a:txBody>
                    <a:bodyPr/>
                    <a:lstStyle/>
                    <a:p>
                      <a:r>
                        <a:rPr kumimoji="1" lang="en-US" altLang="ja-JP" sz="2000" smtClean="0"/>
                        <a:t>0.25</a:t>
                      </a:r>
                      <a:endParaRPr kumimoji="1" lang="ja-JP" altLang="en-US" sz="2000"/>
                    </a:p>
                  </a:txBody>
                  <a:tcPr/>
                </a:tc>
                <a:tc>
                  <a:txBody>
                    <a:bodyPr/>
                    <a:lstStyle/>
                    <a:p>
                      <a:r>
                        <a:rPr kumimoji="1" lang="en-US" altLang="ja-JP" sz="2000" smtClean="0"/>
                        <a:t>0.08</a:t>
                      </a:r>
                      <a:endParaRPr kumimoji="1" lang="ja-JP" altLang="en-US" sz="2000"/>
                    </a:p>
                  </a:txBody>
                  <a:tcPr/>
                </a:tc>
                <a:tc>
                  <a:txBody>
                    <a:bodyPr/>
                    <a:lstStyle/>
                    <a:p>
                      <a:r>
                        <a:rPr kumimoji="1" lang="en-US" altLang="ja-JP" sz="2000" smtClean="0"/>
                        <a:t>0.13</a:t>
                      </a:r>
                      <a:endParaRPr kumimoji="1" lang="ja-JP" altLang="en-US" sz="2000"/>
                    </a:p>
                  </a:txBody>
                  <a:tcPr/>
                </a:tc>
              </a:tr>
              <a:tr h="370840">
                <a:tc>
                  <a:txBody>
                    <a:bodyPr/>
                    <a:lstStyle/>
                    <a:p>
                      <a:r>
                        <a:rPr kumimoji="1" lang="ja-JP" altLang="en-US" smtClean="0"/>
                        <a:t>活動期間</a:t>
                      </a:r>
                      <a:endParaRPr kumimoji="1" lang="ja-JP" altLang="en-US"/>
                    </a:p>
                  </a:txBody>
                  <a:tcPr/>
                </a:tc>
                <a:tc>
                  <a:txBody>
                    <a:bodyPr/>
                    <a:lstStyle/>
                    <a:p>
                      <a:r>
                        <a:rPr kumimoji="1" lang="en-US" altLang="ja-JP" sz="2000" smtClean="0"/>
                        <a:t>0.33</a:t>
                      </a:r>
                      <a:endParaRPr kumimoji="1" lang="ja-JP" altLang="en-US" sz="2000"/>
                    </a:p>
                  </a:txBody>
                  <a:tcPr/>
                </a:tc>
                <a:tc>
                  <a:txBody>
                    <a:bodyPr/>
                    <a:lstStyle/>
                    <a:p>
                      <a:r>
                        <a:rPr kumimoji="1" lang="en-US" altLang="ja-JP" sz="2000" smtClean="0"/>
                        <a:t>0.17</a:t>
                      </a:r>
                      <a:endParaRPr kumimoji="1" lang="ja-JP" altLang="en-US" sz="2000"/>
                    </a:p>
                  </a:txBody>
                  <a:tcPr/>
                </a:tc>
                <a:tc>
                  <a:txBody>
                    <a:bodyPr/>
                    <a:lstStyle/>
                    <a:p>
                      <a:r>
                        <a:rPr kumimoji="1" lang="en-US" altLang="ja-JP" sz="2000" smtClean="0"/>
                        <a:t>0.22</a:t>
                      </a:r>
                      <a:endParaRPr kumimoji="1" lang="ja-JP" altLang="en-US" sz="2000"/>
                    </a:p>
                  </a:txBody>
                  <a:tcPr/>
                </a:tc>
              </a:tr>
              <a:tr h="370840">
                <a:tc>
                  <a:txBody>
                    <a:bodyPr/>
                    <a:lstStyle/>
                    <a:p>
                      <a:r>
                        <a:rPr kumimoji="1" lang="ja-JP" altLang="en-US" smtClean="0"/>
                        <a:t>フォロワー数</a:t>
                      </a:r>
                      <a:endParaRPr kumimoji="1" lang="ja-JP" altLang="en-US"/>
                    </a:p>
                  </a:txBody>
                  <a:tcPr/>
                </a:tc>
                <a:tc>
                  <a:txBody>
                    <a:bodyPr/>
                    <a:lstStyle/>
                    <a:p>
                      <a:r>
                        <a:rPr kumimoji="1" lang="en-US" altLang="ja-JP" sz="2000" smtClean="0"/>
                        <a:t>0.25</a:t>
                      </a:r>
                      <a:endParaRPr kumimoji="1" lang="ja-JP" altLang="en-US" sz="2000"/>
                    </a:p>
                  </a:txBody>
                  <a:tcPr/>
                </a:tc>
                <a:tc>
                  <a:txBody>
                    <a:bodyPr/>
                    <a:lstStyle/>
                    <a:p>
                      <a:r>
                        <a:rPr kumimoji="1" lang="en-US" altLang="ja-JP" sz="2000" smtClean="0"/>
                        <a:t>0.25</a:t>
                      </a:r>
                      <a:endParaRPr kumimoji="1" lang="ja-JP" altLang="en-US" sz="2000"/>
                    </a:p>
                  </a:txBody>
                  <a:tcPr/>
                </a:tc>
                <a:tc>
                  <a:txBody>
                    <a:bodyPr/>
                    <a:lstStyle/>
                    <a:p>
                      <a:r>
                        <a:rPr kumimoji="1" lang="en-US" altLang="ja-JP" sz="2000" smtClean="0"/>
                        <a:t>0.25</a:t>
                      </a:r>
                      <a:endParaRPr kumimoji="1" lang="ja-JP" altLang="en-US" sz="2000"/>
                    </a:p>
                  </a:txBody>
                  <a:tcPr/>
                </a:tc>
              </a:tr>
              <a:tr h="370840">
                <a:tc>
                  <a:txBody>
                    <a:bodyPr/>
                    <a:lstStyle/>
                    <a:p>
                      <a:r>
                        <a:rPr kumimoji="1" lang="ja-JP" altLang="en-US" smtClean="0"/>
                        <a:t>変更ファイル数</a:t>
                      </a:r>
                      <a:endParaRPr kumimoji="1" lang="ja-JP" altLang="en-US"/>
                    </a:p>
                  </a:txBody>
                  <a:tcPr/>
                </a:tc>
                <a:tc>
                  <a:txBody>
                    <a:bodyPr/>
                    <a:lstStyle/>
                    <a:p>
                      <a:r>
                        <a:rPr kumimoji="1" lang="en-US" altLang="ja-JP" sz="2000" smtClean="0"/>
                        <a:t>0.25</a:t>
                      </a:r>
                      <a:endParaRPr kumimoji="1" lang="ja-JP" altLang="en-US" sz="2000"/>
                    </a:p>
                  </a:txBody>
                  <a:tcPr/>
                </a:tc>
                <a:tc>
                  <a:txBody>
                    <a:bodyPr/>
                    <a:lstStyle/>
                    <a:p>
                      <a:r>
                        <a:rPr kumimoji="1" lang="en-US" altLang="ja-JP" sz="2000" smtClean="0"/>
                        <a:t>0.08</a:t>
                      </a:r>
                      <a:endParaRPr kumimoji="1" lang="ja-JP" altLang="en-US" sz="2000"/>
                    </a:p>
                  </a:txBody>
                  <a:tcPr/>
                </a:tc>
                <a:tc>
                  <a:txBody>
                    <a:bodyPr/>
                    <a:lstStyle/>
                    <a:p>
                      <a:r>
                        <a:rPr kumimoji="1" lang="en-US" altLang="ja-JP" sz="2000" smtClean="0"/>
                        <a:t>0.13</a:t>
                      </a:r>
                      <a:endParaRPr kumimoji="1" lang="ja-JP" altLang="en-US" sz="2000"/>
                    </a:p>
                  </a:txBody>
                  <a:tcPr/>
                </a:tc>
              </a:tr>
              <a:tr h="370840">
                <a:tc>
                  <a:txBody>
                    <a:bodyPr/>
                    <a:lstStyle/>
                    <a:p>
                      <a:r>
                        <a:rPr kumimoji="1" lang="ja-JP" altLang="en-US" smtClean="0"/>
                        <a:t>変更行数</a:t>
                      </a:r>
                      <a:endParaRPr kumimoji="1" lang="ja-JP" altLang="en-US"/>
                    </a:p>
                  </a:txBody>
                  <a:tcPr/>
                </a:tc>
                <a:tc>
                  <a:txBody>
                    <a:bodyPr/>
                    <a:lstStyle/>
                    <a:p>
                      <a:r>
                        <a:rPr kumimoji="1" lang="en-US" altLang="ja-JP" sz="2000" smtClean="0"/>
                        <a:t>0.25</a:t>
                      </a:r>
                      <a:endParaRPr kumimoji="1" lang="ja-JP" altLang="en-US" sz="2000"/>
                    </a:p>
                  </a:txBody>
                  <a:tcPr/>
                </a:tc>
                <a:tc>
                  <a:txBody>
                    <a:bodyPr/>
                    <a:lstStyle/>
                    <a:p>
                      <a:r>
                        <a:rPr kumimoji="1" lang="en-US" altLang="ja-JP" sz="2000" smtClean="0"/>
                        <a:t>0.08</a:t>
                      </a:r>
                      <a:endParaRPr kumimoji="1" lang="ja-JP" altLang="en-US" sz="2000"/>
                    </a:p>
                  </a:txBody>
                  <a:tcPr/>
                </a:tc>
                <a:tc>
                  <a:txBody>
                    <a:bodyPr/>
                    <a:lstStyle/>
                    <a:p>
                      <a:r>
                        <a:rPr kumimoji="1" lang="en-US" altLang="ja-JP" sz="2000" smtClean="0"/>
                        <a:t>0.13</a:t>
                      </a:r>
                      <a:endParaRPr kumimoji="1" lang="ja-JP" altLang="en-US" sz="2000"/>
                    </a:p>
                  </a:txBody>
                  <a:tcPr/>
                </a:tc>
              </a:tr>
            </a:tbl>
          </a:graphicData>
        </a:graphic>
      </p:graphicFrame>
      <p:sp>
        <p:nvSpPr>
          <p:cNvPr id="7" name="正方形/長方形 6"/>
          <p:cNvSpPr/>
          <p:nvPr/>
        </p:nvSpPr>
        <p:spPr>
          <a:xfrm>
            <a:off x="0" y="5373216"/>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ja-JP" altLang="en-US" sz="2800" b="1"/>
              <a:t>すべて</a:t>
            </a:r>
            <a:r>
              <a:rPr lang="ja-JP" altLang="en-US" sz="2800" b="1" smtClean="0"/>
              <a:t>のメトリクスを用いることにより</a:t>
            </a:r>
            <a:endParaRPr lang="en-US" altLang="ja-JP" sz="2800" b="1" smtClean="0"/>
          </a:p>
          <a:p>
            <a:pPr algn="ctr">
              <a:defRPr/>
            </a:pPr>
            <a:r>
              <a:rPr lang="ja-JP" altLang="en-US" sz="2800" b="1" smtClean="0"/>
              <a:t>予測精度が</a:t>
            </a:r>
            <a:r>
              <a:rPr lang="en-US" altLang="ja-JP" sz="2800" b="1" smtClean="0"/>
              <a:t>72%</a:t>
            </a:r>
            <a:r>
              <a:rPr lang="ja-JP" altLang="en-US" sz="2800" b="1" smtClean="0"/>
              <a:t>でモジュールオーナーを予測できた</a:t>
            </a:r>
            <a:endParaRPr lang="en-US" altLang="ja-JP" sz="2800" b="1"/>
          </a:p>
        </p:txBody>
      </p:sp>
    </p:spTree>
    <p:extLst>
      <p:ext uri="{BB962C8B-B14F-4D97-AF65-F5344CB8AC3E}">
        <p14:creationId xmlns:p14="http://schemas.microsoft.com/office/powerpoint/2010/main" val="8992545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結果：重要度</a:t>
            </a:r>
            <a:endParaRPr kumimoji="1" lang="ja-JP" altLang="en-US"/>
          </a:p>
        </p:txBody>
      </p:sp>
      <p:sp>
        <p:nvSpPr>
          <p:cNvPr id="3" name="コンテンツ プレースホルダー 2"/>
          <p:cNvSpPr>
            <a:spLocks noGrp="1"/>
          </p:cNvSpPr>
          <p:nvPr>
            <p:ph idx="1"/>
          </p:nvPr>
        </p:nvSpPr>
        <p:spPr/>
        <p:txBody>
          <a:bodyPr/>
          <a:lstStyle/>
          <a:p>
            <a:r>
              <a:rPr lang="en-US" altLang="ja-JP"/>
              <a:t>openFrameworks 2D-3D</a:t>
            </a:r>
            <a:r>
              <a:rPr lang="ja-JP" altLang="en-US"/>
              <a:t>モジュール</a:t>
            </a:r>
            <a:endParaRPr lang="en-US" altLang="ja-JP"/>
          </a:p>
          <a:p>
            <a:endParaRPr kumimoji="1" lang="ja-JP" altLang="en-US"/>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21</a:t>
            </a:fld>
            <a:endParaRPr lang="ja-JP" altLang="en-US"/>
          </a:p>
        </p:txBody>
      </p:sp>
      <p:graphicFrame>
        <p:nvGraphicFramePr>
          <p:cNvPr id="6" name="表 5"/>
          <p:cNvGraphicFramePr>
            <a:graphicFrameLocks noGrp="1"/>
          </p:cNvGraphicFramePr>
          <p:nvPr>
            <p:extLst>
              <p:ext uri="{D42A27DB-BD31-4B8C-83A1-F6EECF244321}">
                <p14:modId xmlns:p14="http://schemas.microsoft.com/office/powerpoint/2010/main" val="630240272"/>
              </p:ext>
            </p:extLst>
          </p:nvPr>
        </p:nvGraphicFramePr>
        <p:xfrm>
          <a:off x="2555776" y="2204864"/>
          <a:ext cx="3960440" cy="2931160"/>
        </p:xfrm>
        <a:graphic>
          <a:graphicData uri="http://schemas.openxmlformats.org/drawingml/2006/table">
            <a:tbl>
              <a:tblPr firstRow="1" bandRow="1">
                <a:tableStyleId>{5C22544A-7EE6-4342-B048-85BDC9FD1C3A}</a:tableStyleId>
              </a:tblPr>
              <a:tblGrid>
                <a:gridCol w="1980220"/>
                <a:gridCol w="1980220"/>
              </a:tblGrid>
              <a:tr h="370840">
                <a:tc>
                  <a:txBody>
                    <a:bodyPr/>
                    <a:lstStyle/>
                    <a:p>
                      <a:r>
                        <a:rPr kumimoji="1" lang="ja-JP" altLang="en-US" smtClean="0"/>
                        <a:t>メトリクス</a:t>
                      </a:r>
                      <a:endParaRPr kumimoji="1" lang="ja-JP" altLang="en-US"/>
                    </a:p>
                  </a:txBody>
                  <a:tcPr/>
                </a:tc>
                <a:tc>
                  <a:txBody>
                    <a:bodyPr/>
                    <a:lstStyle/>
                    <a:p>
                      <a:r>
                        <a:rPr kumimoji="1" lang="ja-JP" altLang="en-US" smtClean="0"/>
                        <a:t>重要度</a:t>
                      </a:r>
                      <a:endParaRPr kumimoji="1" lang="ja-JP" altLang="en-US"/>
                    </a:p>
                  </a:txBody>
                  <a:tcPr/>
                </a:tc>
              </a:tr>
              <a:tr h="370840">
                <a:tc>
                  <a:txBody>
                    <a:bodyPr/>
                    <a:lstStyle/>
                    <a:p>
                      <a:r>
                        <a:rPr kumimoji="1" lang="en-US" altLang="ja-JP" smtClean="0"/>
                        <a:t>PR</a:t>
                      </a:r>
                      <a:r>
                        <a:rPr kumimoji="1" lang="ja-JP" altLang="en-US" smtClean="0"/>
                        <a:t>投稿数</a:t>
                      </a:r>
                      <a:endParaRPr kumimoji="1" lang="ja-JP" altLang="en-US"/>
                    </a:p>
                  </a:txBody>
                  <a:tcPr/>
                </a:tc>
                <a:tc>
                  <a:txBody>
                    <a:bodyPr/>
                    <a:lstStyle/>
                    <a:p>
                      <a:r>
                        <a:rPr kumimoji="1" lang="en-US" altLang="ja-JP" sz="2200" smtClean="0"/>
                        <a:t>1.93</a:t>
                      </a:r>
                      <a:endParaRPr kumimoji="1" lang="ja-JP" altLang="en-US" sz="2200"/>
                    </a:p>
                  </a:txBody>
                  <a:tcPr/>
                </a:tc>
              </a:tr>
              <a:tr h="370840">
                <a:tc>
                  <a:txBody>
                    <a:bodyPr/>
                    <a:lstStyle/>
                    <a:p>
                      <a:r>
                        <a:rPr kumimoji="1" lang="ja-JP" altLang="en-US" smtClean="0"/>
                        <a:t>コメント投稿数</a:t>
                      </a:r>
                      <a:endParaRPr kumimoji="1" lang="ja-JP" altLang="en-US"/>
                    </a:p>
                  </a:txBody>
                  <a:tcPr/>
                </a:tc>
                <a:tc>
                  <a:txBody>
                    <a:bodyPr/>
                    <a:lstStyle/>
                    <a:p>
                      <a:r>
                        <a:rPr kumimoji="1" lang="en-US" altLang="ja-JP" sz="2200" smtClean="0"/>
                        <a:t>1.01</a:t>
                      </a:r>
                      <a:endParaRPr kumimoji="1" lang="ja-JP" altLang="en-US" sz="2200"/>
                    </a:p>
                  </a:txBody>
                  <a:tcPr/>
                </a:tc>
              </a:tr>
              <a:tr h="370840">
                <a:tc>
                  <a:txBody>
                    <a:bodyPr/>
                    <a:lstStyle/>
                    <a:p>
                      <a:r>
                        <a:rPr kumimoji="1" lang="ja-JP" altLang="en-US" smtClean="0"/>
                        <a:t>活動期間</a:t>
                      </a:r>
                      <a:endParaRPr kumimoji="1" lang="ja-JP" altLang="en-US"/>
                    </a:p>
                  </a:txBody>
                  <a:tcPr/>
                </a:tc>
                <a:tc>
                  <a:txBody>
                    <a:bodyPr/>
                    <a:lstStyle/>
                    <a:p>
                      <a:r>
                        <a:rPr kumimoji="1" lang="en-US" altLang="ja-JP" sz="2200" smtClean="0"/>
                        <a:t>7.86</a:t>
                      </a:r>
                      <a:endParaRPr kumimoji="1" lang="ja-JP" altLang="en-US" sz="2200"/>
                    </a:p>
                  </a:txBody>
                  <a:tcPr/>
                </a:tc>
              </a:tr>
              <a:tr h="370840">
                <a:tc>
                  <a:txBody>
                    <a:bodyPr/>
                    <a:lstStyle/>
                    <a:p>
                      <a:r>
                        <a:rPr kumimoji="1" lang="ja-JP" altLang="en-US" smtClean="0"/>
                        <a:t>フォロワー数</a:t>
                      </a:r>
                      <a:endParaRPr kumimoji="1" lang="ja-JP" altLang="en-US"/>
                    </a:p>
                  </a:txBody>
                  <a:tcPr/>
                </a:tc>
                <a:tc>
                  <a:txBody>
                    <a:bodyPr/>
                    <a:lstStyle/>
                    <a:p>
                      <a:r>
                        <a:rPr kumimoji="1" lang="en-US" altLang="ja-JP" sz="2200" smtClean="0"/>
                        <a:t>7.10</a:t>
                      </a:r>
                      <a:endParaRPr kumimoji="1" lang="ja-JP" altLang="en-US" sz="2200"/>
                    </a:p>
                  </a:txBody>
                  <a:tcPr/>
                </a:tc>
              </a:tr>
              <a:tr h="370840">
                <a:tc>
                  <a:txBody>
                    <a:bodyPr/>
                    <a:lstStyle/>
                    <a:p>
                      <a:r>
                        <a:rPr kumimoji="1" lang="ja-JP" altLang="en-US" smtClean="0"/>
                        <a:t>変更ファイル数</a:t>
                      </a:r>
                      <a:endParaRPr kumimoji="1" lang="ja-JP" altLang="en-US"/>
                    </a:p>
                  </a:txBody>
                  <a:tcPr/>
                </a:tc>
                <a:tc>
                  <a:txBody>
                    <a:bodyPr/>
                    <a:lstStyle/>
                    <a:p>
                      <a:r>
                        <a:rPr kumimoji="1" lang="en-US" altLang="ja-JP" sz="2200" smtClean="0"/>
                        <a:t>4.52</a:t>
                      </a:r>
                      <a:endParaRPr kumimoji="1" lang="ja-JP" altLang="en-US" sz="2200"/>
                    </a:p>
                  </a:txBody>
                  <a:tcPr/>
                </a:tc>
              </a:tr>
              <a:tr h="370840">
                <a:tc>
                  <a:txBody>
                    <a:bodyPr/>
                    <a:lstStyle/>
                    <a:p>
                      <a:r>
                        <a:rPr kumimoji="1" lang="ja-JP" altLang="en-US" smtClean="0"/>
                        <a:t>変更行数</a:t>
                      </a:r>
                      <a:endParaRPr kumimoji="1" lang="ja-JP" altLang="en-US"/>
                    </a:p>
                  </a:txBody>
                  <a:tcPr/>
                </a:tc>
                <a:tc>
                  <a:txBody>
                    <a:bodyPr/>
                    <a:lstStyle/>
                    <a:p>
                      <a:r>
                        <a:rPr kumimoji="1" lang="en-US" altLang="ja-JP" sz="2200" smtClean="0"/>
                        <a:t>1.15</a:t>
                      </a:r>
                      <a:endParaRPr kumimoji="1" lang="ja-JP" altLang="en-US" sz="2200"/>
                    </a:p>
                  </a:txBody>
                  <a:tcPr/>
                </a:tc>
              </a:tr>
            </a:tbl>
          </a:graphicData>
        </a:graphic>
      </p:graphicFrame>
      <p:sp>
        <p:nvSpPr>
          <p:cNvPr id="7" name="正方形/長方形 6"/>
          <p:cNvSpPr/>
          <p:nvPr/>
        </p:nvSpPr>
        <p:spPr>
          <a:xfrm>
            <a:off x="0" y="5373216"/>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ja-JP" altLang="en-US" sz="2800" b="1" smtClean="0"/>
              <a:t>活動期間・フォロワー数・変更ファイル数が</a:t>
            </a:r>
            <a:endParaRPr lang="en-US" altLang="ja-JP" sz="2800" b="1" smtClean="0"/>
          </a:p>
          <a:p>
            <a:pPr algn="ctr">
              <a:defRPr/>
            </a:pPr>
            <a:r>
              <a:rPr lang="ja-JP" altLang="en-US" sz="2800" b="1" smtClean="0"/>
              <a:t>予測に寄与していることがわかった</a:t>
            </a:r>
            <a:endParaRPr lang="en-US" altLang="ja-JP" sz="2800" b="1"/>
          </a:p>
        </p:txBody>
      </p:sp>
    </p:spTree>
    <p:extLst>
      <p:ext uri="{BB962C8B-B14F-4D97-AF65-F5344CB8AC3E}">
        <p14:creationId xmlns:p14="http://schemas.microsoft.com/office/powerpoint/2010/main" val="33388220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まとめ</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モジュールオーナー候補者を特定するための予測モデルを構築した</a:t>
            </a:r>
            <a:endParaRPr kumimoji="1" lang="en-US" altLang="ja-JP" smtClean="0"/>
          </a:p>
          <a:p>
            <a:endParaRPr lang="en-US" altLang="ja-JP"/>
          </a:p>
          <a:p>
            <a:r>
              <a:rPr lang="en-US" altLang="ja-JP" smtClean="0"/>
              <a:t>openFrameworks</a:t>
            </a:r>
            <a:r>
              <a:rPr lang="ja-JP" altLang="en-US" smtClean="0"/>
              <a:t>プロジェクトで実験を行った</a:t>
            </a:r>
            <a:endParaRPr lang="en-US" altLang="ja-JP" smtClean="0"/>
          </a:p>
          <a:p>
            <a:endParaRPr kumimoji="1" lang="en-US" altLang="ja-JP"/>
          </a:p>
          <a:p>
            <a:r>
              <a:rPr lang="ja-JP" altLang="en-US" smtClean="0"/>
              <a:t>提案メトリクスを組み合わせた予測モデルが最も予測精度が高いことがわかった</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22</a:t>
            </a:fld>
            <a:endParaRPr lang="ja-JP" altLang="en-US"/>
          </a:p>
        </p:txBody>
      </p:sp>
    </p:spTree>
    <p:extLst>
      <p:ext uri="{BB962C8B-B14F-4D97-AF65-F5344CB8AC3E}">
        <p14:creationId xmlns:p14="http://schemas.microsoft.com/office/powerpoint/2010/main" val="2933372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今後の課題</a:t>
            </a:r>
            <a:endParaRPr kumimoji="1" lang="ja-JP" altLang="en-US"/>
          </a:p>
        </p:txBody>
      </p:sp>
      <p:sp>
        <p:nvSpPr>
          <p:cNvPr id="3" name="コンテンツ プレースホルダー 2"/>
          <p:cNvSpPr>
            <a:spLocks noGrp="1"/>
          </p:cNvSpPr>
          <p:nvPr>
            <p:ph idx="1"/>
          </p:nvPr>
        </p:nvSpPr>
        <p:spPr/>
        <p:txBody>
          <a:bodyPr>
            <a:normAutofit/>
          </a:bodyPr>
          <a:lstStyle/>
          <a:p>
            <a:r>
              <a:rPr lang="ja-JP" altLang="en-US" smtClean="0"/>
              <a:t>モジュールごとプロジェクトごとに結果にばらつきが出ると思うのでそれの対処方法を考える</a:t>
            </a:r>
            <a:endParaRPr lang="en-US" altLang="ja-JP" smtClean="0"/>
          </a:p>
          <a:p>
            <a:endParaRPr lang="en-US" altLang="ja-JP" smtClean="0"/>
          </a:p>
          <a:p>
            <a:r>
              <a:rPr lang="ja-JP" altLang="en-US" smtClean="0"/>
              <a:t>より</a:t>
            </a:r>
            <a:r>
              <a:rPr lang="ja-JP" altLang="en-US" smtClean="0"/>
              <a:t>一般性</a:t>
            </a:r>
            <a:r>
              <a:rPr lang="ja-JP" altLang="en-US"/>
              <a:t>の高い</a:t>
            </a:r>
            <a:r>
              <a:rPr lang="ja-JP" altLang="en-US" smtClean="0"/>
              <a:t>結果であることを証明するためにプロジェクトを追加</a:t>
            </a:r>
            <a:r>
              <a:rPr lang="ja-JP" altLang="en-US" smtClean="0"/>
              <a:t>する</a:t>
            </a:r>
            <a:endParaRPr lang="en-US" altLang="ja-JP" smtClean="0"/>
          </a:p>
          <a:p>
            <a:pPr lvl="1"/>
            <a:r>
              <a:rPr lang="en-US" altLang="ja-JP" smtClean="0"/>
              <a:t>symfony, rails, xbmc</a:t>
            </a:r>
            <a:endParaRPr lang="en-US" altLang="ja-JP" smtClean="0"/>
          </a:p>
          <a:p>
            <a:pPr lvl="1"/>
            <a:endParaRPr kumimoji="1" lang="en-US" altLang="ja-JP" smtClean="0"/>
          </a:p>
          <a:p>
            <a:endParaRPr kumimoji="1" lang="en-US" altLang="ja-JP" smtClean="0"/>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23</a:t>
            </a:fld>
            <a:endParaRPr lang="ja-JP" altLang="en-US"/>
          </a:p>
        </p:txBody>
      </p:sp>
    </p:spTree>
    <p:extLst>
      <p:ext uri="{BB962C8B-B14F-4D97-AF65-F5344CB8AC3E}">
        <p14:creationId xmlns:p14="http://schemas.microsoft.com/office/powerpoint/2010/main" val="4961447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求められるオーナー像</a:t>
            </a:r>
            <a:endParaRPr kumimoji="1" lang="ja-JP" altLang="en-US"/>
          </a:p>
        </p:txBody>
      </p:sp>
      <p:sp>
        <p:nvSpPr>
          <p:cNvPr id="3" name="コンテンツ プレースホルダー 2"/>
          <p:cNvSpPr>
            <a:spLocks noGrp="1"/>
          </p:cNvSpPr>
          <p:nvPr>
            <p:ph idx="1"/>
          </p:nvPr>
        </p:nvSpPr>
        <p:spPr/>
        <p:txBody>
          <a:bodyPr>
            <a:normAutofit/>
          </a:bodyPr>
          <a:lstStyle/>
          <a:p>
            <a:r>
              <a:rPr lang="ja-JP" altLang="en-US" smtClean="0"/>
              <a:t>プロジェクト</a:t>
            </a:r>
            <a:r>
              <a:rPr lang="ja-JP" altLang="en-US"/>
              <a:t>が求めているオーナーは，ある特定のモジュールを任せられる開発者である</a:t>
            </a:r>
          </a:p>
          <a:p>
            <a:pPr lvl="2"/>
            <a:endParaRPr lang="en-US" altLang="ja-JP" smtClean="0"/>
          </a:p>
          <a:p>
            <a:r>
              <a:rPr lang="ja-JP" altLang="en-US"/>
              <a:t>実際の</a:t>
            </a:r>
            <a:r>
              <a:rPr lang="ja-JP" altLang="en-US" smtClean="0"/>
              <a:t>プロジェクト</a:t>
            </a:r>
            <a:r>
              <a:rPr lang="ja-JP" altLang="en-US"/>
              <a:t>で議論されて</a:t>
            </a:r>
            <a:r>
              <a:rPr lang="ja-JP" altLang="en-US" smtClean="0"/>
              <a:t>いた内容</a:t>
            </a:r>
            <a:endParaRPr lang="en-US" altLang="ja-JP"/>
          </a:p>
          <a:p>
            <a:pPr lvl="1"/>
            <a:endParaRPr lang="en-US" altLang="ja-JP"/>
          </a:p>
          <a:p>
            <a:endParaRPr kumimoji="1" lang="en-US" altLang="ja-JP" smtClean="0"/>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24</a:t>
            </a:fld>
            <a:endParaRPr lang="ja-JP" altLang="en-US"/>
          </a:p>
        </p:txBody>
      </p:sp>
      <p:pic>
        <p:nvPicPr>
          <p:cNvPr id="6" name="Picture 43" descr="F:\Documents and Settings\masao\My Documents\My Pictures\Microsoft クリップ オーガナイザ\j0432621.png"/>
          <p:cNvPicPr>
            <a:picLocks noChangeAspect="1" noChangeArrowheads="1"/>
          </p:cNvPicPr>
          <p:nvPr/>
        </p:nvPicPr>
        <p:blipFill>
          <a:blip r:embed="rId3" cstate="print"/>
          <a:srcRect/>
          <a:stretch>
            <a:fillRect/>
          </a:stretch>
        </p:blipFill>
        <p:spPr bwMode="auto">
          <a:xfrm flipH="1">
            <a:off x="431133" y="4406401"/>
            <a:ext cx="828499" cy="894807"/>
          </a:xfrm>
          <a:prstGeom prst="rect">
            <a:avLst/>
          </a:prstGeom>
          <a:noFill/>
        </p:spPr>
      </p:pic>
      <p:sp>
        <p:nvSpPr>
          <p:cNvPr id="7" name="角丸四角形吹き出し 6"/>
          <p:cNvSpPr/>
          <p:nvPr/>
        </p:nvSpPr>
        <p:spPr>
          <a:xfrm>
            <a:off x="1224035" y="3645024"/>
            <a:ext cx="7366303" cy="992756"/>
          </a:xfrm>
          <a:prstGeom prst="wedgeRoundRectCallout">
            <a:avLst>
              <a:gd name="adj1" fmla="val -49000"/>
              <a:gd name="adj2" fmla="val 72328"/>
              <a:gd name="adj3" fmla="val 16667"/>
            </a:avLst>
          </a:prstGeom>
          <a:ln/>
        </p:spPr>
        <p:style>
          <a:lnRef idx="2">
            <a:schemeClr val="dk1"/>
          </a:lnRef>
          <a:fillRef idx="1">
            <a:schemeClr val="lt1"/>
          </a:fillRef>
          <a:effectRef idx="0">
            <a:schemeClr val="dk1"/>
          </a:effectRef>
          <a:fontRef idx="minor">
            <a:schemeClr val="dk1"/>
          </a:fontRef>
        </p:style>
        <p:txBody>
          <a:bodyPr rtlCol="0" anchor="ctr"/>
          <a:lstStyle/>
          <a:p>
            <a:pPr lvl="1"/>
            <a:r>
              <a:rPr lang="en-US" altLang="ja-JP" sz="2200" i="1" smtClean="0"/>
              <a:t>because OF is too big for one person to oversee, </a:t>
            </a:r>
            <a:r>
              <a:rPr lang="en-US" altLang="ja-JP" sz="2200" b="1" i="1" smtClean="0"/>
              <a:t>we want to find some people to take responsibility for smaller chunks</a:t>
            </a:r>
            <a:r>
              <a:rPr lang="en-US" altLang="ja-JP" sz="2200" i="1" smtClean="0"/>
              <a:t>. </a:t>
            </a:r>
            <a:endParaRPr lang="en-US" altLang="ja-JP" sz="2200" i="1"/>
          </a:p>
        </p:txBody>
      </p:sp>
    </p:spTree>
    <p:extLst>
      <p:ext uri="{BB962C8B-B14F-4D97-AF65-F5344CB8AC3E}">
        <p14:creationId xmlns:p14="http://schemas.microsoft.com/office/powerpoint/2010/main" val="11573423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考察</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予測結果が</a:t>
            </a:r>
            <a:r>
              <a:rPr kumimoji="1" lang="en-US" altLang="ja-JP" smtClean="0"/>
              <a:t>False-Positive</a:t>
            </a:r>
            <a:r>
              <a:rPr kumimoji="1" lang="ja-JP" altLang="en-US" smtClean="0"/>
              <a:t>であった開発者</a:t>
            </a:r>
            <a:endParaRPr kumimoji="1" lang="en-US" altLang="ja-JP" smtClean="0"/>
          </a:p>
          <a:p>
            <a:pPr lvl="1"/>
            <a:endParaRPr lang="en-US" altLang="ja-JP" smtClean="0"/>
          </a:p>
          <a:p>
            <a:pPr lvl="1"/>
            <a:r>
              <a:rPr lang="ja-JP" altLang="en-US" smtClean="0"/>
              <a:t>予測ではモジュールオーナーと予測していたが実際はモジュールオーナーではなかった開発者</a:t>
            </a:r>
            <a:endParaRPr lang="en-US" altLang="ja-JP" smtClean="0"/>
          </a:p>
          <a:p>
            <a:pPr lvl="1"/>
            <a:endParaRPr kumimoji="1" lang="en-US" altLang="ja-JP"/>
          </a:p>
          <a:p>
            <a:pPr lvl="1"/>
            <a:endParaRPr kumimoji="1" lang="ja-JP" altLang="en-US"/>
          </a:p>
        </p:txBody>
      </p:sp>
      <p:sp>
        <p:nvSpPr>
          <p:cNvPr id="4" name="日付プレースホルダー 3"/>
          <p:cNvSpPr>
            <a:spLocks noGrp="1"/>
          </p:cNvSpPr>
          <p:nvPr>
            <p:ph type="dt" sz="half" idx="10"/>
          </p:nvPr>
        </p:nvSpPr>
        <p:spPr/>
        <p:txBody>
          <a:bodyPr/>
          <a:lstStyle/>
          <a:p>
            <a:r>
              <a:rPr lang="en-US" altLang="ja-JP" smtClean="0"/>
              <a:t>2015/12/22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25</a:t>
            </a:fld>
            <a:endParaRPr lang="ja-JP" altLang="en-US"/>
          </a:p>
        </p:txBody>
      </p:sp>
    </p:spTree>
    <p:extLst>
      <p:ext uri="{BB962C8B-B14F-4D97-AF65-F5344CB8AC3E}">
        <p14:creationId xmlns:p14="http://schemas.microsoft.com/office/powerpoint/2010/main" val="39258775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gakuna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英語">
      <a:majorFont>
        <a:latin typeface="Arial"/>
        <a:ea typeface="メイリオ"/>
        <a:cs typeface=""/>
      </a:majorFont>
      <a:minorFont>
        <a:latin typeface="Arial"/>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gakunai</Template>
  <TotalTime>9983</TotalTime>
  <Words>3005</Words>
  <Application>Microsoft Office PowerPoint</Application>
  <PresentationFormat>画面に合わせる (4:3)</PresentationFormat>
  <Paragraphs>451</Paragraphs>
  <Slides>26</Slides>
  <Notes>21</Notes>
  <HiddenSlides>2</HiddenSlides>
  <MMClips>0</MMClips>
  <ScaleCrop>false</ScaleCrop>
  <HeadingPairs>
    <vt:vector size="4" baseType="variant">
      <vt:variant>
        <vt:lpstr>テーマ</vt:lpstr>
      </vt:variant>
      <vt:variant>
        <vt:i4>1</vt:i4>
      </vt:variant>
      <vt:variant>
        <vt:lpstr>スライド タイトル</vt:lpstr>
      </vt:variant>
      <vt:variant>
        <vt:i4>26</vt:i4>
      </vt:variant>
    </vt:vector>
  </HeadingPairs>
  <TitlesOfParts>
    <vt:vector size="27" baseType="lpstr">
      <vt:lpstr>gakunai</vt:lpstr>
      <vt:lpstr>Github上で開発される OSSプロジェクトにおける モジュールオーナー候補者予測</vt:lpstr>
      <vt:lpstr>背景</vt:lpstr>
      <vt:lpstr>Githubでの開発プロセス</vt:lpstr>
      <vt:lpstr>Githubにおけるオーナー</vt:lpstr>
      <vt:lpstr>オーナーの選出</vt:lpstr>
      <vt:lpstr>先行研究</vt:lpstr>
      <vt:lpstr>モジュールオーナー</vt:lpstr>
      <vt:lpstr>モジュールオーナー予測適用シナリオ</vt:lpstr>
      <vt:lpstr>モジュールオーナー予測適用シナリオ</vt:lpstr>
      <vt:lpstr>本研究の目的</vt:lpstr>
      <vt:lpstr>提案メトリクス：開発者ごと</vt:lpstr>
      <vt:lpstr>提案メトリクス：モジュールごと</vt:lpstr>
      <vt:lpstr>提案メトリクス：モジュールごと</vt:lpstr>
      <vt:lpstr>実験</vt:lpstr>
      <vt:lpstr>データ収集と整形</vt:lpstr>
      <vt:lpstr>データセット</vt:lpstr>
      <vt:lpstr>モジュールの特定</vt:lpstr>
      <vt:lpstr>モジュールオーナーの特定</vt:lpstr>
      <vt:lpstr>メトリクスの計測</vt:lpstr>
      <vt:lpstr>評価指標</vt:lpstr>
      <vt:lpstr>結果：予測精度</vt:lpstr>
      <vt:lpstr>結果：重要度</vt:lpstr>
      <vt:lpstr>まとめ</vt:lpstr>
      <vt:lpstr>今後の課題</vt:lpstr>
      <vt:lpstr>求められるオーナー像</vt:lpstr>
      <vt:lpstr>考察</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Yamatani</dc:creator>
  <cp:lastModifiedBy>Yamatani</cp:lastModifiedBy>
  <cp:revision>167</cp:revision>
  <cp:lastPrinted>2015-12-22T04:22:05Z</cp:lastPrinted>
  <dcterms:created xsi:type="dcterms:W3CDTF">2015-11-16T03:37:05Z</dcterms:created>
  <dcterms:modified xsi:type="dcterms:W3CDTF">2015-12-22T05:35:01Z</dcterms:modified>
</cp:coreProperties>
</file>